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49"/>
  </p:notesMasterIdLst>
  <p:sldIdLst>
    <p:sldId id="440" r:id="rId2"/>
    <p:sldId id="453" r:id="rId3"/>
    <p:sldId id="454" r:id="rId4"/>
    <p:sldId id="441" r:id="rId5"/>
    <p:sldId id="444" r:id="rId6"/>
    <p:sldId id="445" r:id="rId7"/>
    <p:sldId id="442" r:id="rId8"/>
    <p:sldId id="451" r:id="rId9"/>
    <p:sldId id="481" r:id="rId10"/>
    <p:sldId id="446" r:id="rId11"/>
    <p:sldId id="447" r:id="rId12"/>
    <p:sldId id="452" r:id="rId13"/>
    <p:sldId id="448" r:id="rId14"/>
    <p:sldId id="455" r:id="rId15"/>
    <p:sldId id="461" r:id="rId16"/>
    <p:sldId id="456" r:id="rId17"/>
    <p:sldId id="457" r:id="rId18"/>
    <p:sldId id="474" r:id="rId19"/>
    <p:sldId id="458" r:id="rId20"/>
    <p:sldId id="459" r:id="rId21"/>
    <p:sldId id="450" r:id="rId22"/>
    <p:sldId id="469" r:id="rId23"/>
    <p:sldId id="443" r:id="rId24"/>
    <p:sldId id="482" r:id="rId25"/>
    <p:sldId id="483" r:id="rId26"/>
    <p:sldId id="462" r:id="rId27"/>
    <p:sldId id="460" r:id="rId28"/>
    <p:sldId id="463" r:id="rId29"/>
    <p:sldId id="465" r:id="rId30"/>
    <p:sldId id="475" r:id="rId31"/>
    <p:sldId id="466" r:id="rId32"/>
    <p:sldId id="467" r:id="rId33"/>
    <p:sldId id="468" r:id="rId34"/>
    <p:sldId id="476" r:id="rId35"/>
    <p:sldId id="478" r:id="rId36"/>
    <p:sldId id="484" r:id="rId37"/>
    <p:sldId id="486" r:id="rId38"/>
    <p:sldId id="487" r:id="rId39"/>
    <p:sldId id="485" r:id="rId40"/>
    <p:sldId id="488" r:id="rId41"/>
    <p:sldId id="490" r:id="rId42"/>
    <p:sldId id="489" r:id="rId43"/>
    <p:sldId id="491" r:id="rId44"/>
    <p:sldId id="492" r:id="rId45"/>
    <p:sldId id="470" r:id="rId46"/>
    <p:sldId id="471" r:id="rId47"/>
    <p:sldId id="473" r:id="rId4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8" autoAdjust="0"/>
    <p:restoredTop sz="96302" autoAdjust="0"/>
  </p:normalViewPr>
  <p:slideViewPr>
    <p:cSldViewPr>
      <p:cViewPr varScale="1">
        <p:scale>
          <a:sx n="96" d="100"/>
          <a:sy n="96" d="100"/>
        </p:scale>
        <p:origin x="1844" y="4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2023/12/5</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1"/>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自動翻訳を使った英語論文の書き方 </a:t>
            </a:r>
            <a:r>
              <a:rPr kumimoji="1" lang="en-US" altLang="ja-JP" sz="2800" dirty="0"/>
              <a:t>v</a:t>
            </a:r>
            <a:r>
              <a:rPr lang="en-US" altLang="ja-JP" sz="2800" dirty="0"/>
              <a:t>4</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768E09-1F4C-CCD4-F684-2A8A75BFDF59}"/>
              </a:ext>
            </a:extLst>
          </p:cNvPr>
          <p:cNvSpPr>
            <a:spLocks noGrp="1"/>
          </p:cNvSpPr>
          <p:nvPr>
            <p:ph type="title"/>
          </p:nvPr>
        </p:nvSpPr>
        <p:spPr/>
        <p:txBody>
          <a:bodyPr/>
          <a:lstStyle/>
          <a:p>
            <a:r>
              <a:rPr kumimoji="1" lang="ja-JP" altLang="en-US" dirty="0"/>
              <a:t>英語にできる日本語に書き換える</a:t>
            </a:r>
            <a:endParaRPr lang="ja-JP" altLang="en-US" dirty="0"/>
          </a:p>
        </p:txBody>
      </p:sp>
    </p:spTree>
    <p:extLst>
      <p:ext uri="{BB962C8B-B14F-4D97-AF65-F5344CB8AC3E}">
        <p14:creationId xmlns:p14="http://schemas.microsoft.com/office/powerpoint/2010/main" val="411474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78217EC-6BB0-77E0-CCE0-09A42D356521}"/>
              </a:ext>
            </a:extLst>
          </p:cNvPr>
          <p:cNvSpPr>
            <a:spLocks noGrp="1"/>
          </p:cNvSpPr>
          <p:nvPr>
            <p:ph type="title"/>
          </p:nvPr>
        </p:nvSpPr>
        <p:spPr/>
        <p:txBody>
          <a:bodyPr/>
          <a:lstStyle/>
          <a:p>
            <a:r>
              <a:rPr lang="ja-JP" altLang="en-US" dirty="0"/>
              <a:t>日本語から英語になる日本語への書き換え</a:t>
            </a:r>
          </a:p>
        </p:txBody>
      </p:sp>
      <p:sp>
        <p:nvSpPr>
          <p:cNvPr id="5" name="テキスト プレースホルダー 4">
            <a:extLst>
              <a:ext uri="{FF2B5EF4-FFF2-40B4-BE49-F238E27FC236}">
                <a16:creationId xmlns:a16="http://schemas.microsoft.com/office/drawing/2014/main" id="{5C3F3D28-C95B-7069-3C9D-1C23A5CE4B92}"/>
              </a:ext>
            </a:extLst>
          </p:cNvPr>
          <p:cNvSpPr>
            <a:spLocks noGrp="1"/>
          </p:cNvSpPr>
          <p:nvPr>
            <p:ph type="body" sz="quarter" idx="10"/>
          </p:nvPr>
        </p:nvSpPr>
        <p:spPr/>
        <p:txBody>
          <a:bodyPr/>
          <a:lstStyle/>
          <a:p>
            <a:r>
              <a:rPr kumimoji="1" lang="ja-JP" altLang="en-US" dirty="0"/>
              <a:t>良く書けている論文は言語によらず同様の構造を持つ</a:t>
            </a:r>
            <a:endParaRPr kumimoji="1" lang="en-US" altLang="ja-JP" dirty="0"/>
          </a:p>
          <a:p>
            <a:pPr marL="817200" lvl="1" indent="-457200">
              <a:buFont typeface="+mj-lt"/>
              <a:buAutoNum type="arabicPeriod"/>
            </a:pPr>
            <a:r>
              <a:rPr kumimoji="1" lang="ja-JP" altLang="en-US" dirty="0"/>
              <a:t>各文は短く簡潔である</a:t>
            </a:r>
            <a:endParaRPr kumimoji="1" lang="en-US" altLang="ja-JP" dirty="0"/>
          </a:p>
          <a:p>
            <a:pPr marL="817200" lvl="1" indent="-457200">
              <a:buFont typeface="+mj-lt"/>
              <a:buAutoNum type="arabicPeriod"/>
            </a:pPr>
            <a:r>
              <a:rPr kumimoji="1" lang="ja-JP" altLang="en-US" dirty="0"/>
              <a:t>各文は適切に接続されている</a:t>
            </a:r>
            <a:endParaRPr kumimoji="1" lang="en-US" altLang="ja-JP" dirty="0"/>
          </a:p>
          <a:p>
            <a:pPr marL="817200" lvl="1" indent="-457200">
              <a:buFont typeface="+mj-lt"/>
              <a:buAutoNum type="arabicPeriod"/>
            </a:pPr>
            <a:r>
              <a:rPr kumimoji="1" lang="ja-JP" altLang="en-US" dirty="0"/>
              <a:t>各文に主語や動詞，述語が明確にある</a:t>
            </a:r>
            <a:endParaRPr kumimoji="1" lang="en-US" altLang="ja-JP" dirty="0"/>
          </a:p>
          <a:p>
            <a:r>
              <a:rPr kumimoji="1" lang="ja-JP" altLang="en-US" dirty="0"/>
              <a:t>上記が満たされている場合，かなり機械的に日本語から英語に変換できる</a:t>
            </a:r>
            <a:endParaRPr kumimoji="1" lang="en-US" altLang="ja-JP" dirty="0"/>
          </a:p>
          <a:p>
            <a:pPr lvl="1"/>
            <a:r>
              <a:rPr kumimoji="1" lang="ja-JP" altLang="en-US" dirty="0">
                <a:solidFill>
                  <a:schemeClr val="accent5"/>
                </a:solidFill>
              </a:rPr>
              <a:t>まずは上記の条件を満たす日本語原稿を作る事を目指す</a:t>
            </a:r>
            <a:endParaRPr kumimoji="1" lang="en-US" altLang="ja-JP" dirty="0">
              <a:solidFill>
                <a:schemeClr val="accent5"/>
              </a:solidFill>
            </a:endParaRPr>
          </a:p>
          <a:p>
            <a:pPr lvl="1"/>
            <a:r>
              <a:rPr kumimoji="1" lang="ja-JP" altLang="en-US" dirty="0"/>
              <a:t>（実は，良い日本語の論文を書くこととあまり変わらない</a:t>
            </a:r>
          </a:p>
          <a:p>
            <a:r>
              <a:rPr lang="ja-JP" altLang="en-US" dirty="0"/>
              <a:t>以降では，上記の構造を実現する方法を順に説明</a:t>
            </a:r>
            <a:endParaRPr lang="en-US" altLang="ja-JP" dirty="0"/>
          </a:p>
          <a:p>
            <a:pPr lvl="1"/>
            <a:r>
              <a:rPr lang="ja-JP" altLang="en-US" dirty="0"/>
              <a:t>ここでは文単位のことのみを書いているが，文章レベルの</a:t>
            </a:r>
            <a:br>
              <a:rPr lang="en-US" altLang="ja-JP"/>
            </a:br>
            <a:r>
              <a:rPr lang="ja-JP" altLang="en-US"/>
              <a:t>書き方</a:t>
            </a:r>
            <a:r>
              <a:rPr lang="ja-JP" altLang="en-US" dirty="0"/>
              <a:t>は別</a:t>
            </a:r>
            <a:r>
              <a:rPr lang="ja-JP" altLang="en-US"/>
              <a:t>の資料を参照</a:t>
            </a:r>
            <a:endParaRPr lang="ja-JP" altLang="en-US" dirty="0"/>
          </a:p>
        </p:txBody>
      </p:sp>
      <p:sp>
        <p:nvSpPr>
          <p:cNvPr id="2" name="スライド番号プレースホルダー 1">
            <a:extLst>
              <a:ext uri="{FF2B5EF4-FFF2-40B4-BE49-F238E27FC236}">
                <a16:creationId xmlns:a16="http://schemas.microsoft.com/office/drawing/2014/main" id="{3BB2AEDF-046C-3B4D-2D22-6E4374D25C6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11</a:t>
            </a:fld>
            <a:endParaRPr kumimoji="1" lang="ja-JP" altLang="en-US"/>
          </a:p>
        </p:txBody>
      </p:sp>
    </p:spTree>
    <p:extLst>
      <p:ext uri="{BB962C8B-B14F-4D97-AF65-F5344CB8AC3E}">
        <p14:creationId xmlns:p14="http://schemas.microsoft.com/office/powerpoint/2010/main" val="334884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書き換えのポイント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pPr marL="457200" indent="-457200">
              <a:buFont typeface="+mj-lt"/>
              <a:buAutoNum type="arabicPeriod"/>
            </a:pPr>
            <a:r>
              <a:rPr kumimoji="1" lang="ja-JP" altLang="en-US" dirty="0">
                <a:solidFill>
                  <a:schemeClr val="accent5"/>
                </a:solidFill>
              </a:rPr>
              <a:t>各文を短く簡潔にする</a:t>
            </a:r>
            <a:endParaRPr kumimoji="1" lang="en-US" altLang="ja-JP" dirty="0">
              <a:solidFill>
                <a:schemeClr val="accent5"/>
              </a:solidFill>
            </a:endParaRPr>
          </a:p>
          <a:p>
            <a:pPr marL="457200" indent="-457200">
              <a:buFont typeface="+mj-lt"/>
              <a:buAutoNum type="arabicPeriod"/>
            </a:pPr>
            <a:r>
              <a:rPr kumimoji="1" lang="ja-JP" altLang="en-US" dirty="0"/>
              <a:t>各文は適切に接続する</a:t>
            </a:r>
            <a:endParaRPr kumimoji="1" lang="en-US" altLang="ja-JP" dirty="0"/>
          </a:p>
          <a:p>
            <a:pPr marL="457200" indent="-457200">
              <a:buFont typeface="+mj-lt"/>
              <a:buAutoNum type="arabicPeriod"/>
            </a:pPr>
            <a:r>
              <a:rPr kumimoji="1" lang="ja-JP" altLang="en-US" dirty="0"/>
              <a:t>各文の主語や動詞，述語を明確にする</a:t>
            </a:r>
            <a:endParaRPr kumimoji="1" lang="en-US" altLang="ja-JP" dirty="0"/>
          </a:p>
          <a:p>
            <a:pPr marL="457200" indent="-457200">
              <a:buFont typeface="+mj-lt"/>
              <a:buAutoNum type="arabicPeriod"/>
            </a:pPr>
            <a:r>
              <a:rPr kumimoji="1" lang="ja-JP" altLang="en-US" dirty="0"/>
              <a:t>英語になることを意識した日本語を書く</a:t>
            </a:r>
          </a:p>
        </p:txBody>
      </p:sp>
    </p:spTree>
    <p:extLst>
      <p:ext uri="{BB962C8B-B14F-4D97-AF65-F5344CB8AC3E}">
        <p14:creationId xmlns:p14="http://schemas.microsoft.com/office/powerpoint/2010/main" val="3057599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0BB84-DBA8-6642-6C09-5A4CA1B7E113}"/>
              </a:ext>
            </a:extLst>
          </p:cNvPr>
          <p:cNvSpPr>
            <a:spLocks noGrp="1"/>
          </p:cNvSpPr>
          <p:nvPr>
            <p:ph type="title"/>
          </p:nvPr>
        </p:nvSpPr>
        <p:spPr/>
        <p:txBody>
          <a:bodyPr/>
          <a:lstStyle/>
          <a:p>
            <a:r>
              <a:rPr kumimoji="1" lang="en-US" altLang="ja-JP" dirty="0"/>
              <a:t>1. </a:t>
            </a:r>
            <a:r>
              <a:rPr kumimoji="1" lang="ja-JP" altLang="en-US" dirty="0"/>
              <a:t>各文を短く簡潔にする</a:t>
            </a:r>
          </a:p>
        </p:txBody>
      </p:sp>
      <p:sp>
        <p:nvSpPr>
          <p:cNvPr id="3" name="テキスト プレースホルダー 2">
            <a:extLst>
              <a:ext uri="{FF2B5EF4-FFF2-40B4-BE49-F238E27FC236}">
                <a16:creationId xmlns:a16="http://schemas.microsoft.com/office/drawing/2014/main" id="{7FC8FB9F-70D9-3B50-054F-E1E6CF721F79}"/>
              </a:ext>
            </a:extLst>
          </p:cNvPr>
          <p:cNvSpPr>
            <a:spLocks noGrp="1"/>
          </p:cNvSpPr>
          <p:nvPr>
            <p:ph type="body" sz="quarter" idx="10"/>
          </p:nvPr>
        </p:nvSpPr>
        <p:spPr/>
        <p:txBody>
          <a:bodyPr/>
          <a:lstStyle/>
          <a:p>
            <a:r>
              <a:rPr kumimoji="1" lang="ja-JP" altLang="en-US" b="1" dirty="0">
                <a:solidFill>
                  <a:schemeClr val="accent5"/>
                </a:solidFill>
              </a:rPr>
              <a:t>短い文は全てを解決する</a:t>
            </a:r>
            <a:endParaRPr kumimoji="1" lang="en-US" altLang="ja-JP" b="1" dirty="0">
              <a:solidFill>
                <a:schemeClr val="accent5"/>
              </a:solidFill>
            </a:endParaRPr>
          </a:p>
          <a:p>
            <a:pPr lvl="1"/>
            <a:r>
              <a:rPr kumimoji="1" lang="ja-JP" altLang="en-US" dirty="0"/>
              <a:t>ある意味この資料で一番大事なことはこれ</a:t>
            </a:r>
            <a:endParaRPr kumimoji="1" lang="en-US" altLang="ja-JP" dirty="0"/>
          </a:p>
          <a:p>
            <a:r>
              <a:rPr kumimoji="1" lang="ja-JP" altLang="en-US" dirty="0"/>
              <a:t>短く簡潔な文は，</a:t>
            </a:r>
            <a:endParaRPr kumimoji="1" lang="en-US" altLang="ja-JP" dirty="0"/>
          </a:p>
          <a:p>
            <a:pPr marL="817200" lvl="1" indent="-457200">
              <a:buFont typeface="+mj-lt"/>
              <a:buAutoNum type="arabicPeriod"/>
            </a:pPr>
            <a:r>
              <a:rPr kumimoji="1" lang="ja-JP" altLang="en-US" dirty="0"/>
              <a:t>誰が読んでも明確に意味が理解できる</a:t>
            </a:r>
            <a:endParaRPr kumimoji="1" lang="en-US" altLang="ja-JP" dirty="0"/>
          </a:p>
          <a:p>
            <a:pPr marL="817200" lvl="1" indent="-457200">
              <a:buFont typeface="+mj-lt"/>
              <a:buAutoNum type="arabicPeriod"/>
            </a:pPr>
            <a:r>
              <a:rPr kumimoji="1" lang="ja-JP" altLang="en-US" dirty="0"/>
              <a:t>そして機械的にも翻訳できる</a:t>
            </a:r>
            <a:endParaRPr kumimoji="1" lang="en-US" altLang="ja-JP" dirty="0"/>
          </a:p>
        </p:txBody>
      </p:sp>
    </p:spTree>
    <p:extLst>
      <p:ext uri="{BB962C8B-B14F-4D97-AF65-F5344CB8AC3E}">
        <p14:creationId xmlns:p14="http://schemas.microsoft.com/office/powerpoint/2010/main" val="1822019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A1BD0-808E-380B-28AB-8981F488F406}"/>
              </a:ext>
            </a:extLst>
          </p:cNvPr>
          <p:cNvSpPr>
            <a:spLocks noGrp="1"/>
          </p:cNvSpPr>
          <p:nvPr>
            <p:ph type="title"/>
          </p:nvPr>
        </p:nvSpPr>
        <p:spPr/>
        <p:txBody>
          <a:bodyPr/>
          <a:lstStyle/>
          <a:p>
            <a:r>
              <a:rPr kumimoji="1" lang="ja-JP" altLang="en-US" dirty="0"/>
              <a:t>短い文にする</a:t>
            </a:r>
          </a:p>
        </p:txBody>
      </p:sp>
      <p:sp>
        <p:nvSpPr>
          <p:cNvPr id="3" name="テキスト プレースホルダー 2">
            <a:extLst>
              <a:ext uri="{FF2B5EF4-FFF2-40B4-BE49-F238E27FC236}">
                <a16:creationId xmlns:a16="http://schemas.microsoft.com/office/drawing/2014/main" id="{35FE288D-9431-0AC5-FF2E-1A033748A77D}"/>
              </a:ext>
            </a:extLst>
          </p:cNvPr>
          <p:cNvSpPr>
            <a:spLocks noGrp="1"/>
          </p:cNvSpPr>
          <p:nvPr>
            <p:ph type="body" sz="quarter" idx="10"/>
          </p:nvPr>
        </p:nvSpPr>
        <p:spPr/>
        <p:txBody>
          <a:bodyPr/>
          <a:lstStyle/>
          <a:p>
            <a:r>
              <a:rPr kumimoji="1" lang="ja-JP" altLang="en-US" dirty="0"/>
              <a:t>なるべく各文は単文にする</a:t>
            </a:r>
            <a:endParaRPr kumimoji="1" lang="en-US" altLang="ja-JP" dirty="0"/>
          </a:p>
          <a:p>
            <a:pPr lvl="1"/>
            <a:r>
              <a:rPr kumimoji="1" lang="ja-JP" altLang="en-US" dirty="0"/>
              <a:t>単文：主語と述語の組が１つだけの文</a:t>
            </a:r>
            <a:endParaRPr kumimoji="1" lang="en-US" altLang="ja-JP" dirty="0"/>
          </a:p>
          <a:p>
            <a:pPr lvl="1"/>
            <a:r>
              <a:rPr kumimoji="1" lang="ja-JP" altLang="en-US" dirty="0"/>
              <a:t>２文の複文までは良いが，基本的に３文以上の複文は禁止</a:t>
            </a:r>
            <a:endParaRPr kumimoji="1" lang="en-US" altLang="ja-JP" dirty="0"/>
          </a:p>
          <a:p>
            <a:r>
              <a:rPr kumimoji="1" lang="ja-JP" altLang="en-US" dirty="0"/>
              <a:t>複文で「～が，」で文を繋ぐのは禁止</a:t>
            </a:r>
            <a:endParaRPr kumimoji="1" lang="en-US" altLang="ja-JP" dirty="0"/>
          </a:p>
          <a:p>
            <a:pPr lvl="1"/>
            <a:r>
              <a:rPr kumimoji="1" lang="ja-JP" altLang="en-US" dirty="0"/>
              <a:t>逆接の意味で後ろに「しかし」がついているなら良い</a:t>
            </a:r>
            <a:endParaRPr kumimoji="1" lang="en-US" altLang="ja-JP" dirty="0"/>
          </a:p>
          <a:p>
            <a:pPr lvl="1"/>
            <a:r>
              <a:rPr kumimoji="1" lang="ja-JP" altLang="en-US" dirty="0"/>
              <a:t>そうではなくなんとなく繋がっているだけのことがある</a:t>
            </a:r>
            <a:endParaRPr kumimoji="1" lang="en-US" altLang="ja-JP" dirty="0"/>
          </a:p>
          <a:p>
            <a:pPr lvl="1"/>
            <a:endParaRPr kumimoji="1" lang="ja-JP" altLang="en-US" dirty="0"/>
          </a:p>
        </p:txBody>
      </p:sp>
    </p:spTree>
    <p:extLst>
      <p:ext uri="{BB962C8B-B14F-4D97-AF65-F5344CB8AC3E}">
        <p14:creationId xmlns:p14="http://schemas.microsoft.com/office/powerpoint/2010/main" val="17453319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書き換えのポイント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pPr marL="457200" indent="-457200">
              <a:buFont typeface="+mj-lt"/>
              <a:buAutoNum type="arabicPeriod"/>
            </a:pPr>
            <a:r>
              <a:rPr kumimoji="1" lang="ja-JP" altLang="en-US" dirty="0"/>
              <a:t>各文を短く簡潔にする</a:t>
            </a:r>
            <a:endParaRPr kumimoji="1" lang="en-US" altLang="ja-JP" dirty="0"/>
          </a:p>
          <a:p>
            <a:pPr marL="457200" indent="-457200">
              <a:buFont typeface="+mj-lt"/>
              <a:buAutoNum type="arabicPeriod"/>
            </a:pPr>
            <a:r>
              <a:rPr kumimoji="1" lang="ja-JP" altLang="en-US" dirty="0">
                <a:solidFill>
                  <a:schemeClr val="accent5"/>
                </a:solidFill>
              </a:rPr>
              <a:t>各文を適切に接続する</a:t>
            </a:r>
            <a:endParaRPr kumimoji="1" lang="en-US" altLang="ja-JP" dirty="0">
              <a:solidFill>
                <a:schemeClr val="accent5"/>
              </a:solidFill>
            </a:endParaRPr>
          </a:p>
          <a:p>
            <a:pPr marL="457200" indent="-457200">
              <a:buFont typeface="+mj-lt"/>
              <a:buAutoNum type="arabicPeriod"/>
            </a:pPr>
            <a:r>
              <a:rPr kumimoji="1" lang="ja-JP" altLang="en-US" dirty="0"/>
              <a:t>各文の主語や動詞，述語を明確にする</a:t>
            </a:r>
            <a:endParaRPr kumimoji="1" lang="en-US" altLang="ja-JP" dirty="0"/>
          </a:p>
          <a:p>
            <a:pPr marL="457200" indent="-457200">
              <a:buFont typeface="+mj-lt"/>
              <a:buAutoNum type="arabicPeriod"/>
            </a:pPr>
            <a:r>
              <a:rPr kumimoji="1" lang="ja-JP" altLang="en-US" dirty="0"/>
              <a:t>英語になることを意識した日本語を書く</a:t>
            </a:r>
          </a:p>
        </p:txBody>
      </p:sp>
    </p:spTree>
    <p:extLst>
      <p:ext uri="{BB962C8B-B14F-4D97-AF65-F5344CB8AC3E}">
        <p14:creationId xmlns:p14="http://schemas.microsoft.com/office/powerpoint/2010/main" val="1194983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89DC0-3FD1-AEAA-2E43-17FD95F7ABA3}"/>
              </a:ext>
            </a:extLst>
          </p:cNvPr>
          <p:cNvSpPr>
            <a:spLocks noGrp="1"/>
          </p:cNvSpPr>
          <p:nvPr>
            <p:ph type="title"/>
          </p:nvPr>
        </p:nvSpPr>
        <p:spPr/>
        <p:txBody>
          <a:bodyPr/>
          <a:lstStyle/>
          <a:p>
            <a:r>
              <a:rPr kumimoji="1" lang="ja-JP" altLang="en-US" dirty="0"/>
              <a:t>文同士を接続する</a:t>
            </a:r>
          </a:p>
        </p:txBody>
      </p:sp>
      <p:sp>
        <p:nvSpPr>
          <p:cNvPr id="3" name="テキスト プレースホルダー 2">
            <a:extLst>
              <a:ext uri="{FF2B5EF4-FFF2-40B4-BE49-F238E27FC236}">
                <a16:creationId xmlns:a16="http://schemas.microsoft.com/office/drawing/2014/main" id="{5BC3025A-7B01-BA2E-4B61-9B87B1743DAB}"/>
              </a:ext>
            </a:extLst>
          </p:cNvPr>
          <p:cNvSpPr>
            <a:spLocks noGrp="1"/>
          </p:cNvSpPr>
          <p:nvPr>
            <p:ph type="body" sz="quarter" idx="10"/>
          </p:nvPr>
        </p:nvSpPr>
        <p:spPr/>
        <p:txBody>
          <a:bodyPr/>
          <a:lstStyle/>
          <a:p>
            <a:r>
              <a:rPr kumimoji="1" lang="ja-JP" altLang="en-US" dirty="0"/>
              <a:t>なにも考えずに文を短くするとぶつ切れになる</a:t>
            </a:r>
            <a:endParaRPr kumimoji="1" lang="en-US" altLang="ja-JP" dirty="0"/>
          </a:p>
          <a:p>
            <a:pPr lvl="1"/>
            <a:r>
              <a:rPr kumimoji="1" lang="ja-JP" altLang="en-US" dirty="0"/>
              <a:t>元々なんとなく繋がっていた気がしていただけで，</a:t>
            </a:r>
            <a:br>
              <a:rPr kumimoji="1" lang="en-US" altLang="ja-JP" dirty="0"/>
            </a:br>
            <a:r>
              <a:rPr kumimoji="1" lang="ja-JP" altLang="en-US" dirty="0"/>
              <a:t>実は論理的に接続されていないとこうなりがち</a:t>
            </a:r>
            <a:endParaRPr kumimoji="1" lang="en-US" altLang="ja-JP" dirty="0"/>
          </a:p>
          <a:p>
            <a:r>
              <a:rPr kumimoji="1" lang="ja-JP" altLang="en-US" dirty="0"/>
              <a:t>文同士をきちんと接続する方法</a:t>
            </a:r>
            <a:endParaRPr kumimoji="1" lang="en-US" altLang="ja-JP" dirty="0"/>
          </a:p>
          <a:p>
            <a:pPr marL="817200" lvl="1" indent="-457200">
              <a:buFont typeface="+mj-lt"/>
              <a:buAutoNum type="arabicPeriod"/>
            </a:pPr>
            <a:r>
              <a:rPr kumimoji="1" lang="ja-JP" altLang="en-US" dirty="0"/>
              <a:t>接続詞を適切に入れる</a:t>
            </a:r>
            <a:endParaRPr kumimoji="1" lang="en-US" altLang="ja-JP" dirty="0"/>
          </a:p>
          <a:p>
            <a:pPr lvl="2"/>
            <a:r>
              <a:rPr kumimoji="1" lang="ja-JP" altLang="en-US" dirty="0"/>
              <a:t>「したがって」「なぜなら」「しかし」</a:t>
            </a:r>
            <a:endParaRPr kumimoji="1" lang="en-US" altLang="ja-JP" dirty="0"/>
          </a:p>
          <a:p>
            <a:pPr marL="817200" lvl="1" indent="-457200">
              <a:buFont typeface="+mj-lt"/>
              <a:buAutoNum type="arabicPeriod"/>
            </a:pPr>
            <a:r>
              <a:rPr kumimoji="1" lang="ja-JP" altLang="en-US" dirty="0"/>
              <a:t>文内の論理的な繋がりを使う</a:t>
            </a:r>
            <a:endParaRPr kumimoji="1" lang="en-US" altLang="ja-JP" dirty="0"/>
          </a:p>
        </p:txBody>
      </p:sp>
    </p:spTree>
    <p:extLst>
      <p:ext uri="{BB962C8B-B14F-4D97-AF65-F5344CB8AC3E}">
        <p14:creationId xmlns:p14="http://schemas.microsoft.com/office/powerpoint/2010/main" val="308663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論理的な繋がりを使った文の接続１</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そこより前の文に出てくる単語や事象を入れると自然に繋がる</a:t>
            </a:r>
            <a:endParaRPr kumimoji="1" lang="en-US" altLang="ja-JP" sz="1800" dirty="0">
              <a:solidFill>
                <a:schemeClr val="accent5"/>
              </a:solidFill>
            </a:endParaRPr>
          </a:p>
          <a:p>
            <a:pPr lvl="1"/>
            <a:r>
              <a:rPr kumimoji="1" lang="ja-JP" altLang="en-US" sz="1800" dirty="0"/>
              <a:t>そこまでの文の内容に新しい情報を付け足す形にする</a:t>
            </a:r>
            <a:endParaRPr kumimoji="1" lang="en-US" altLang="ja-JP" sz="1800" dirty="0"/>
          </a:p>
          <a:p>
            <a:r>
              <a:rPr kumimoji="1" lang="ja-JP" altLang="en-US" sz="1800" dirty="0"/>
              <a:t>「</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dirty="0"/>
              <a:t>C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良い例：</a:t>
            </a:r>
            <a:endParaRPr kumimoji="1" lang="en-US" altLang="ja-JP" sz="1800" dirty="0"/>
          </a:p>
          <a:p>
            <a:pPr lvl="2"/>
            <a:r>
              <a:rPr kumimoji="1" lang="ja-JP" altLang="en-US" sz="1800" dirty="0"/>
              <a:t>「この </a:t>
            </a:r>
            <a:r>
              <a:rPr kumimoji="1" lang="en-US" altLang="ja-JP" sz="1800" dirty="0"/>
              <a:t>B </a:t>
            </a:r>
            <a:r>
              <a:rPr kumimoji="1" lang="ja-JP" altLang="en-US" sz="1800" dirty="0"/>
              <a:t>は～という性質をもつ」</a:t>
            </a:r>
            <a:endParaRPr kumimoji="1" lang="en-US" altLang="ja-JP" sz="1800" dirty="0"/>
          </a:p>
          <a:p>
            <a:pPr lvl="2"/>
            <a:r>
              <a:rPr kumimoji="1" lang="ja-JP" altLang="en-US" sz="1800" dirty="0"/>
              <a:t>「この </a:t>
            </a:r>
            <a:r>
              <a:rPr kumimoji="1" lang="en-US" altLang="ja-JP" sz="1800" dirty="0"/>
              <a:t>C </a:t>
            </a:r>
            <a:r>
              <a:rPr kumimoji="1" lang="ja-JP" altLang="en-US" sz="1800" dirty="0"/>
              <a:t>は一般に </a:t>
            </a:r>
            <a:r>
              <a:rPr kumimoji="1" lang="en-US" altLang="ja-JP" sz="1800" dirty="0"/>
              <a:t>D </a:t>
            </a:r>
            <a:r>
              <a:rPr kumimoji="1" lang="ja-JP" altLang="en-US" sz="1800" dirty="0"/>
              <a:t>である」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a:t>
            </a:r>
            <a:r>
              <a:rPr kumimoji="1" lang="en-US" altLang="ja-JP" sz="1800" dirty="0"/>
              <a:t>E </a:t>
            </a:r>
            <a:r>
              <a:rPr kumimoji="1" lang="ja-JP" altLang="en-US" sz="1800" dirty="0"/>
              <a:t>は </a:t>
            </a:r>
            <a:r>
              <a:rPr kumimoji="1" lang="en-US" altLang="ja-JP" sz="1800" dirty="0"/>
              <a:t>F </a:t>
            </a:r>
            <a:r>
              <a:rPr kumimoji="1" lang="ja-JP" altLang="en-US" sz="1800" dirty="0"/>
              <a:t>である」（</a:t>
            </a:r>
            <a:r>
              <a:rPr kumimoji="1" lang="en-US" altLang="ja-JP" sz="1800" dirty="0"/>
              <a:t>E </a:t>
            </a:r>
            <a:r>
              <a:rPr kumimoji="1" lang="ja-JP" altLang="en-US" sz="1800" dirty="0"/>
              <a:t>も </a:t>
            </a:r>
            <a:r>
              <a:rPr kumimoji="1" lang="en-US" altLang="ja-JP" sz="1800" dirty="0"/>
              <a:t>F </a:t>
            </a:r>
            <a:r>
              <a:rPr kumimoji="1" lang="ja-JP" altLang="en-US" sz="1800" dirty="0"/>
              <a:t>も初登場なので繋がってない）</a:t>
            </a:r>
            <a:endParaRPr kumimoji="1" lang="en-US" altLang="ja-JP" sz="1800" dirty="0"/>
          </a:p>
        </p:txBody>
      </p:sp>
    </p:spTree>
    <p:extLst>
      <p:ext uri="{BB962C8B-B14F-4D97-AF65-F5344CB8AC3E}">
        <p14:creationId xmlns:p14="http://schemas.microsoft.com/office/powerpoint/2010/main" val="153040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論理的な繋がりを使った文の接続２</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各文内の前の方に，（なるべく近くの）既出の単語や事象を置く</a:t>
            </a:r>
            <a:endParaRPr kumimoji="1" lang="en-US" altLang="ja-JP" sz="1800" dirty="0"/>
          </a:p>
          <a:p>
            <a:pPr lvl="1"/>
            <a:r>
              <a:rPr kumimoji="1" lang="ja-JP" altLang="en-US" sz="1800" dirty="0"/>
              <a:t>既出の単語が，長い文の後半で初めて出てくるのは良くない</a:t>
            </a:r>
            <a:endParaRPr kumimoji="1" lang="en-US" altLang="ja-JP" sz="1800" dirty="0"/>
          </a:p>
          <a:p>
            <a:pPr lvl="1"/>
            <a:r>
              <a:rPr kumimoji="1" lang="ja-JP" altLang="en-US" sz="1800" dirty="0"/>
              <a:t>その文を最後まで読まないと，接続関係がわからない</a:t>
            </a:r>
            <a:endParaRPr kumimoji="1" lang="en-US" altLang="ja-JP" sz="1800" dirty="0"/>
          </a:p>
          <a:p>
            <a:r>
              <a:rPr kumimoji="1" lang="ja-JP" altLang="en-US" sz="1800" dirty="0"/>
              <a:t>また「</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b="1" dirty="0">
                <a:solidFill>
                  <a:schemeClr val="accent5"/>
                </a:solidFill>
              </a:rPr>
              <a:t>C</a:t>
            </a:r>
            <a:r>
              <a:rPr lang="en-US" altLang="ja-JP" sz="1800" dirty="0"/>
              <a:t>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「～は～であり，そのため～は </a:t>
            </a:r>
            <a:r>
              <a:rPr kumimoji="1" lang="en-US" altLang="ja-JP" sz="1800" b="1" dirty="0">
                <a:solidFill>
                  <a:schemeClr val="accent5"/>
                </a:solidFill>
              </a:rPr>
              <a:t>C</a:t>
            </a:r>
            <a:r>
              <a:rPr kumimoji="1" lang="en-US" altLang="ja-JP" sz="1800" dirty="0"/>
              <a:t> </a:t>
            </a:r>
            <a:r>
              <a:rPr kumimoji="1" lang="ja-JP" altLang="en-US" sz="1800" dirty="0"/>
              <a:t>である」</a:t>
            </a:r>
            <a:endParaRPr kumimoji="1" lang="en-US" altLang="ja-JP" sz="1800" dirty="0"/>
          </a:p>
          <a:p>
            <a:pPr lvl="2"/>
            <a:r>
              <a:rPr kumimoji="1" lang="en-US" altLang="ja-JP" sz="1800" dirty="0"/>
              <a:t>C </a:t>
            </a:r>
            <a:r>
              <a:rPr kumimoji="1" lang="ja-JP" altLang="en-US" sz="1800" dirty="0"/>
              <a:t>が最後に出てくるので，そこまで読まないと関係がわからない</a:t>
            </a:r>
            <a:endParaRPr kumimoji="1" lang="en-US" altLang="ja-JP" sz="1800" dirty="0"/>
          </a:p>
          <a:p>
            <a:pPr lvl="1"/>
            <a:r>
              <a:rPr kumimoji="1" lang="ja-JP" altLang="en-US" sz="1800" dirty="0"/>
              <a:t>良い例：</a:t>
            </a:r>
            <a:endParaRPr kumimoji="1" lang="en-US" altLang="ja-JP" sz="1800" dirty="0"/>
          </a:p>
          <a:p>
            <a:pPr lvl="2"/>
            <a:r>
              <a:rPr kumimoji="1" lang="ja-JP" altLang="en-US" sz="1800" dirty="0"/>
              <a:t>「～は </a:t>
            </a:r>
            <a:r>
              <a:rPr kumimoji="1" lang="en-US" altLang="ja-JP" sz="1800" b="1" dirty="0">
                <a:solidFill>
                  <a:schemeClr val="accent5"/>
                </a:solidFill>
              </a:rPr>
              <a:t>C</a:t>
            </a:r>
            <a:r>
              <a:rPr kumimoji="1" lang="en-US" altLang="ja-JP" sz="1800" dirty="0"/>
              <a:t> </a:t>
            </a:r>
            <a:r>
              <a:rPr kumimoji="1" lang="ja-JP" altLang="en-US" sz="1800" dirty="0"/>
              <a:t>である．なぜなら～は～であるためである」</a:t>
            </a:r>
            <a:endParaRPr kumimoji="1" lang="en-US" altLang="ja-JP" sz="1800" dirty="0"/>
          </a:p>
        </p:txBody>
      </p:sp>
    </p:spTree>
    <p:extLst>
      <p:ext uri="{BB962C8B-B14F-4D97-AF65-F5344CB8AC3E}">
        <p14:creationId xmlns:p14="http://schemas.microsoft.com/office/powerpoint/2010/main" val="3414039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F43A36-1241-4642-C35D-F2423024AF7E}"/>
              </a:ext>
            </a:extLst>
          </p:cNvPr>
          <p:cNvSpPr>
            <a:spLocks noGrp="1"/>
          </p:cNvSpPr>
          <p:nvPr>
            <p:ph type="title"/>
          </p:nvPr>
        </p:nvSpPr>
        <p:spPr/>
        <p:txBody>
          <a:bodyPr/>
          <a:lstStyle/>
          <a:p>
            <a:r>
              <a:rPr kumimoji="1" lang="ja-JP" altLang="en-US" dirty="0"/>
              <a:t>論理的な繋がりを使った文の接続３</a:t>
            </a:r>
          </a:p>
        </p:txBody>
      </p:sp>
      <p:sp>
        <p:nvSpPr>
          <p:cNvPr id="3" name="テキスト プレースホルダー 2">
            <a:extLst>
              <a:ext uri="{FF2B5EF4-FFF2-40B4-BE49-F238E27FC236}">
                <a16:creationId xmlns:a16="http://schemas.microsoft.com/office/drawing/2014/main" id="{0AE5F184-FC3A-2542-0079-3B39E1BBBD63}"/>
              </a:ext>
            </a:extLst>
          </p:cNvPr>
          <p:cNvSpPr>
            <a:spLocks noGrp="1"/>
          </p:cNvSpPr>
          <p:nvPr>
            <p:ph type="body" sz="quarter" idx="10"/>
          </p:nvPr>
        </p:nvSpPr>
        <p:spPr/>
        <p:txBody>
          <a:bodyPr/>
          <a:lstStyle/>
          <a:p>
            <a:r>
              <a:rPr kumimoji="1" lang="ja-JP" altLang="en-US" dirty="0"/>
              <a:t>最初に要素や単語を列挙してから，ぶらさげる</a:t>
            </a:r>
            <a:endParaRPr kumimoji="1" lang="en-US" altLang="ja-JP" dirty="0"/>
          </a:p>
          <a:p>
            <a:pPr lvl="1"/>
            <a:r>
              <a:rPr kumimoji="1" lang="ja-JP" altLang="en-US" dirty="0"/>
              <a:t>この後ろに列挙した要素の説明がくることが自然に伝わる</a:t>
            </a:r>
            <a:endParaRPr kumimoji="1" lang="en-US" altLang="ja-JP" dirty="0"/>
          </a:p>
          <a:p>
            <a:r>
              <a:rPr kumimoji="1" lang="ja-JP" altLang="en-US" dirty="0"/>
              <a:t>例：</a:t>
            </a:r>
            <a:endParaRPr kumimoji="1" lang="en-US" altLang="ja-JP" dirty="0"/>
          </a:p>
          <a:p>
            <a:pPr lvl="1"/>
            <a:r>
              <a:rPr kumimoji="1" lang="ja-JP" altLang="en-US" dirty="0"/>
              <a:t>「</a:t>
            </a:r>
            <a:r>
              <a:rPr kumimoji="1" lang="en-US" altLang="ja-JP" dirty="0"/>
              <a:t>A </a:t>
            </a:r>
            <a:r>
              <a:rPr kumimoji="1" lang="ja-JP" altLang="en-US" dirty="0"/>
              <a:t>には </a:t>
            </a:r>
            <a:r>
              <a:rPr kumimoji="1" lang="en-US" altLang="ja-JP" dirty="0"/>
              <a:t>B </a:t>
            </a:r>
            <a:r>
              <a:rPr kumimoji="1" lang="ja-JP" altLang="en-US" dirty="0"/>
              <a:t>と </a:t>
            </a:r>
            <a:r>
              <a:rPr kumimoji="1" lang="en-US" altLang="ja-JP" dirty="0"/>
              <a:t>C </a:t>
            </a:r>
            <a:r>
              <a:rPr kumimoji="1" lang="ja-JP" altLang="en-US" dirty="0"/>
              <a:t>がある」</a:t>
            </a:r>
            <a:endParaRPr kumimoji="1" lang="en-US" altLang="ja-JP" dirty="0"/>
          </a:p>
          <a:p>
            <a:pPr lvl="2"/>
            <a:r>
              <a:rPr kumimoji="1" lang="ja-JP" altLang="en-US" dirty="0"/>
              <a:t>「</a:t>
            </a:r>
            <a:r>
              <a:rPr kumimoji="1" lang="en-US" altLang="ja-JP" dirty="0"/>
              <a:t>B </a:t>
            </a:r>
            <a:r>
              <a:rPr kumimoji="1" lang="ja-JP" altLang="en-US" dirty="0"/>
              <a:t>は～である」</a:t>
            </a:r>
            <a:endParaRPr kumimoji="1" lang="en-US" altLang="ja-JP" dirty="0"/>
          </a:p>
          <a:p>
            <a:pPr lvl="2"/>
            <a:r>
              <a:rPr kumimoji="1" lang="ja-JP" altLang="en-US" dirty="0"/>
              <a:t>「一方で </a:t>
            </a:r>
            <a:r>
              <a:rPr kumimoji="1" lang="en-US" altLang="ja-JP" dirty="0"/>
              <a:t>C </a:t>
            </a:r>
            <a:r>
              <a:rPr kumimoji="1" lang="ja-JP" altLang="en-US" dirty="0"/>
              <a:t>は～である」</a:t>
            </a:r>
            <a:br>
              <a:rPr kumimoji="1" lang="en-US" altLang="ja-JP" dirty="0"/>
            </a:br>
            <a:endParaRPr kumimoji="1" lang="en-US" altLang="ja-JP" dirty="0"/>
          </a:p>
          <a:p>
            <a:pPr lvl="1"/>
            <a:r>
              <a:rPr kumimoji="1" lang="ja-JP" altLang="en-US" dirty="0"/>
              <a:t>「～は以下の手順で行われる」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a:t>
            </a:r>
            <a:endParaRPr kumimoji="1" lang="en-US" altLang="ja-JP" dirty="0"/>
          </a:p>
          <a:p>
            <a:pPr lvl="1"/>
            <a:r>
              <a:rPr kumimoji="1" lang="ja-JP" altLang="en-US" dirty="0"/>
              <a:t>「～は以下の２つの理由からなる」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endParaRPr kumimoji="1" lang="en-US" altLang="ja-JP" dirty="0"/>
          </a:p>
          <a:p>
            <a:pPr lvl="1"/>
            <a:endParaRPr kumimoji="1" lang="ja-JP" altLang="en-US" dirty="0"/>
          </a:p>
        </p:txBody>
      </p:sp>
    </p:spTree>
    <p:extLst>
      <p:ext uri="{BB962C8B-B14F-4D97-AF65-F5344CB8AC3E}">
        <p14:creationId xmlns:p14="http://schemas.microsoft.com/office/powerpoint/2010/main" val="2236628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DDB274-9402-C92A-B98A-CC42F08830FA}"/>
              </a:ext>
            </a:extLst>
          </p:cNvPr>
          <p:cNvSpPr>
            <a:spLocks noGrp="1"/>
          </p:cNvSpPr>
          <p:nvPr>
            <p:ph type="title"/>
          </p:nvPr>
        </p:nvSpPr>
        <p:spPr/>
        <p:txBody>
          <a:bodyPr/>
          <a:lstStyle/>
          <a:p>
            <a:r>
              <a:rPr kumimoji="1" lang="ja-JP" altLang="en-US" dirty="0"/>
              <a:t>チェックシート</a:t>
            </a:r>
          </a:p>
        </p:txBody>
      </p:sp>
      <p:sp>
        <p:nvSpPr>
          <p:cNvPr id="3" name="テキスト プレースホルダー 2">
            <a:extLst>
              <a:ext uri="{FF2B5EF4-FFF2-40B4-BE49-F238E27FC236}">
                <a16:creationId xmlns:a16="http://schemas.microsoft.com/office/drawing/2014/main" id="{43CFA2A1-A753-527C-304A-7E5AD4F528F8}"/>
              </a:ext>
            </a:extLst>
          </p:cNvPr>
          <p:cNvSpPr>
            <a:spLocks noGrp="1"/>
          </p:cNvSpPr>
          <p:nvPr>
            <p:ph type="body" sz="quarter" idx="10"/>
          </p:nvPr>
        </p:nvSpPr>
        <p:spPr/>
        <p:txBody>
          <a:bodyPr/>
          <a:lstStyle/>
          <a:p>
            <a:r>
              <a:rPr kumimoji="1" lang="ja-JP" altLang="en-US" dirty="0"/>
              <a:t>まだ工事中</a:t>
            </a:r>
          </a:p>
        </p:txBody>
      </p:sp>
    </p:spTree>
    <p:extLst>
      <p:ext uri="{BB962C8B-B14F-4D97-AF65-F5344CB8AC3E}">
        <p14:creationId xmlns:p14="http://schemas.microsoft.com/office/powerpoint/2010/main" val="3135678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書き換えのポイント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pPr marL="457200" indent="-457200">
              <a:buFont typeface="+mj-lt"/>
              <a:buAutoNum type="arabicPeriod"/>
            </a:pPr>
            <a:r>
              <a:rPr kumimoji="1" lang="ja-JP" altLang="en-US" dirty="0"/>
              <a:t>各文を短く簡潔にする</a:t>
            </a:r>
            <a:endParaRPr kumimoji="1" lang="en-US" altLang="ja-JP" dirty="0"/>
          </a:p>
          <a:p>
            <a:pPr marL="457200" indent="-457200">
              <a:buFont typeface="+mj-lt"/>
              <a:buAutoNum type="arabicPeriod"/>
            </a:pPr>
            <a:r>
              <a:rPr kumimoji="1" lang="ja-JP" altLang="en-US" dirty="0"/>
              <a:t>各文を適切に接続する</a:t>
            </a:r>
            <a:endParaRPr kumimoji="1" lang="en-US" altLang="ja-JP" dirty="0"/>
          </a:p>
          <a:p>
            <a:pPr marL="457200" indent="-457200">
              <a:buFont typeface="+mj-lt"/>
              <a:buAutoNum type="arabicPeriod"/>
            </a:pPr>
            <a:r>
              <a:rPr kumimoji="1" lang="ja-JP" altLang="en-US" dirty="0">
                <a:solidFill>
                  <a:schemeClr val="accent5"/>
                </a:solidFill>
              </a:rPr>
              <a:t>各文の主語や動詞，述語を明確にする</a:t>
            </a:r>
            <a:endParaRPr kumimoji="1" lang="en-US" altLang="ja-JP" dirty="0">
              <a:solidFill>
                <a:schemeClr val="accent5"/>
              </a:solidFill>
            </a:endParaRPr>
          </a:p>
          <a:p>
            <a:pPr marL="457200" indent="-457200">
              <a:buFont typeface="+mj-lt"/>
              <a:buAutoNum type="arabicPeriod"/>
            </a:pPr>
            <a:r>
              <a:rPr kumimoji="1" lang="ja-JP" altLang="en-US" dirty="0"/>
              <a:t>英語になることを意識した日本語を書く</a:t>
            </a:r>
          </a:p>
        </p:txBody>
      </p:sp>
    </p:spTree>
    <p:extLst>
      <p:ext uri="{BB962C8B-B14F-4D97-AF65-F5344CB8AC3E}">
        <p14:creationId xmlns:p14="http://schemas.microsoft.com/office/powerpoint/2010/main" val="943080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5080F-9E79-6A62-8922-464CD13B906F}"/>
              </a:ext>
            </a:extLst>
          </p:cNvPr>
          <p:cNvSpPr>
            <a:spLocks noGrp="1"/>
          </p:cNvSpPr>
          <p:nvPr>
            <p:ph type="title"/>
          </p:nvPr>
        </p:nvSpPr>
        <p:spPr/>
        <p:txBody>
          <a:bodyPr/>
          <a:lstStyle/>
          <a:p>
            <a:r>
              <a:rPr kumimoji="1" lang="ja-JP" altLang="en-US" dirty="0"/>
              <a:t>各文の主語や動詞，述語を明確にする</a:t>
            </a:r>
          </a:p>
        </p:txBody>
      </p:sp>
      <p:sp>
        <p:nvSpPr>
          <p:cNvPr id="3" name="テキスト プレースホルダー 2">
            <a:extLst>
              <a:ext uri="{FF2B5EF4-FFF2-40B4-BE49-F238E27FC236}">
                <a16:creationId xmlns:a16="http://schemas.microsoft.com/office/drawing/2014/main" id="{CFBEEDD7-1ABB-B544-39E1-C52AB828F23A}"/>
              </a:ext>
            </a:extLst>
          </p:cNvPr>
          <p:cNvSpPr>
            <a:spLocks noGrp="1"/>
          </p:cNvSpPr>
          <p:nvPr>
            <p:ph type="body" sz="quarter" idx="10"/>
          </p:nvPr>
        </p:nvSpPr>
        <p:spPr/>
        <p:txBody>
          <a:bodyPr/>
          <a:lstStyle/>
          <a:p>
            <a:r>
              <a:rPr kumimoji="1" lang="ja-JP" altLang="en-US" dirty="0"/>
              <a:t>日本語は主語や述語（目的語）を省略して書けてしまう</a:t>
            </a:r>
            <a:endParaRPr kumimoji="1" lang="en-US" altLang="ja-JP" dirty="0"/>
          </a:p>
          <a:p>
            <a:pPr lvl="1"/>
            <a:r>
              <a:rPr kumimoji="1" lang="ja-JP" altLang="en-US" dirty="0"/>
              <a:t>日本語論文であっても，本来そのような曖昧さは排除すべき</a:t>
            </a:r>
            <a:endParaRPr kumimoji="1" lang="en-US" altLang="ja-JP" dirty="0"/>
          </a:p>
          <a:p>
            <a:pPr lvl="1"/>
            <a:r>
              <a:rPr kumimoji="1" lang="ja-JP" altLang="en-US" dirty="0"/>
              <a:t>多少冗長であっても，意味に紛れがないよう略さずにきちんと書くべきである</a:t>
            </a:r>
            <a:endParaRPr kumimoji="1" lang="en-US" altLang="ja-JP" dirty="0"/>
          </a:p>
          <a:p>
            <a:r>
              <a:rPr kumimoji="1" lang="ja-JP" altLang="en-US" dirty="0"/>
              <a:t>主語や述語がない日本語は適切に英語に翻訳できない</a:t>
            </a:r>
            <a:endParaRPr kumimoji="1" lang="en-US" altLang="ja-JP" dirty="0"/>
          </a:p>
          <a:p>
            <a:pPr lvl="1"/>
            <a:r>
              <a:rPr kumimoji="1" lang="ja-JP" altLang="en-US" dirty="0"/>
              <a:t>機械翻訳はもちろんだが，人間にも難しい</a:t>
            </a:r>
            <a:endParaRPr kumimoji="1" lang="en-US" altLang="ja-JP" dirty="0"/>
          </a:p>
          <a:p>
            <a:r>
              <a:rPr kumimoji="1" lang="ja-JP" altLang="en-US" dirty="0">
                <a:solidFill>
                  <a:schemeClr val="accent5"/>
                </a:solidFill>
              </a:rPr>
              <a:t>まず各文を確認して，主語や述語が欠けていないかを確認</a:t>
            </a:r>
            <a:endParaRPr kumimoji="1" lang="en-US" altLang="ja-JP" dirty="0">
              <a:solidFill>
                <a:schemeClr val="accent5"/>
              </a:solidFill>
            </a:endParaRPr>
          </a:p>
          <a:p>
            <a:pPr lvl="1"/>
            <a:r>
              <a:rPr kumimoji="1" lang="ja-JP" altLang="en-US" dirty="0"/>
              <a:t>必要に応じて追加する</a:t>
            </a:r>
            <a:endParaRPr kumimoji="1" lang="en-US" altLang="ja-JP" dirty="0"/>
          </a:p>
          <a:p>
            <a:pPr lvl="1"/>
            <a:r>
              <a:rPr kumimoji="1" lang="ja-JP" altLang="en-US" dirty="0"/>
              <a:t>自明な場合でも「それ」などを使って明示することで英語になりやすくはなる</a:t>
            </a:r>
          </a:p>
        </p:txBody>
      </p:sp>
    </p:spTree>
    <p:extLst>
      <p:ext uri="{BB962C8B-B14F-4D97-AF65-F5344CB8AC3E}">
        <p14:creationId xmlns:p14="http://schemas.microsoft.com/office/powerpoint/2010/main" val="902104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書き換えのポイント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pPr marL="457200" indent="-457200">
              <a:buFont typeface="+mj-lt"/>
              <a:buAutoNum type="arabicPeriod"/>
            </a:pPr>
            <a:r>
              <a:rPr kumimoji="1" lang="ja-JP" altLang="en-US" dirty="0"/>
              <a:t>各文を短く簡潔にする</a:t>
            </a:r>
            <a:endParaRPr kumimoji="1" lang="en-US" altLang="ja-JP" dirty="0"/>
          </a:p>
          <a:p>
            <a:pPr marL="457200" indent="-457200">
              <a:buFont typeface="+mj-lt"/>
              <a:buAutoNum type="arabicPeriod"/>
            </a:pPr>
            <a:r>
              <a:rPr kumimoji="1" lang="ja-JP" altLang="en-US" dirty="0"/>
              <a:t>各文を適切に接続する</a:t>
            </a:r>
            <a:endParaRPr kumimoji="1" lang="en-US" altLang="ja-JP" dirty="0"/>
          </a:p>
          <a:p>
            <a:pPr marL="457200" indent="-457200">
              <a:buFont typeface="+mj-lt"/>
              <a:buAutoNum type="arabicPeriod"/>
            </a:pPr>
            <a:r>
              <a:rPr kumimoji="1" lang="ja-JP" altLang="en-US" dirty="0"/>
              <a:t>各文の主語や動詞，述語を明確にする</a:t>
            </a:r>
            <a:endParaRPr kumimoji="1" lang="en-US" altLang="ja-JP" dirty="0"/>
          </a:p>
          <a:p>
            <a:pPr marL="457200" indent="-457200">
              <a:buFont typeface="+mj-lt"/>
              <a:buAutoNum type="arabicPeriod"/>
            </a:pPr>
            <a:r>
              <a:rPr kumimoji="1" lang="ja-JP" altLang="en-US" dirty="0">
                <a:solidFill>
                  <a:schemeClr val="accent5"/>
                </a:solidFill>
              </a:rPr>
              <a:t>英語になることを意識した日本語を書く</a:t>
            </a:r>
          </a:p>
        </p:txBody>
      </p:sp>
    </p:spTree>
    <p:extLst>
      <p:ext uri="{BB962C8B-B14F-4D97-AF65-F5344CB8AC3E}">
        <p14:creationId xmlns:p14="http://schemas.microsoft.com/office/powerpoint/2010/main" val="2068798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B19CFE-AE28-9A60-066F-87FEA969280D}"/>
              </a:ext>
            </a:extLst>
          </p:cNvPr>
          <p:cNvSpPr>
            <a:spLocks noGrp="1"/>
          </p:cNvSpPr>
          <p:nvPr>
            <p:ph type="title"/>
          </p:nvPr>
        </p:nvSpPr>
        <p:spPr/>
        <p:txBody>
          <a:bodyPr/>
          <a:lstStyle/>
          <a:p>
            <a:r>
              <a:rPr kumimoji="1" lang="ja-JP" altLang="en-US" dirty="0"/>
              <a:t>英語を意識した日本語</a:t>
            </a:r>
          </a:p>
        </p:txBody>
      </p:sp>
      <p:sp>
        <p:nvSpPr>
          <p:cNvPr id="3" name="テキスト プレースホルダー 2">
            <a:extLst>
              <a:ext uri="{FF2B5EF4-FFF2-40B4-BE49-F238E27FC236}">
                <a16:creationId xmlns:a16="http://schemas.microsoft.com/office/drawing/2014/main" id="{A17AC554-8BA9-6693-E864-47B3D16BCFD4}"/>
              </a:ext>
            </a:extLst>
          </p:cNvPr>
          <p:cNvSpPr>
            <a:spLocks noGrp="1"/>
          </p:cNvSpPr>
          <p:nvPr>
            <p:ph type="body" sz="quarter" idx="10"/>
          </p:nvPr>
        </p:nvSpPr>
        <p:spPr/>
        <p:txBody>
          <a:bodyPr/>
          <a:lstStyle/>
          <a:p>
            <a:r>
              <a:rPr kumimoji="1" lang="ja-JP" altLang="en-US" dirty="0"/>
              <a:t>英語になることを見越して日本語を書くことで，より自然になる場合もある</a:t>
            </a:r>
          </a:p>
          <a:p>
            <a:pPr lvl="1"/>
            <a:r>
              <a:rPr kumimoji="1" lang="ja-JP" altLang="en-US" dirty="0"/>
              <a:t>基本的には文を短くするだけで解決可能</a:t>
            </a:r>
            <a:endParaRPr kumimoji="1" lang="en-US" altLang="ja-JP" dirty="0"/>
          </a:p>
          <a:p>
            <a:r>
              <a:rPr kumimoji="1" lang="ja-JP" altLang="en-US" dirty="0"/>
              <a:t>例：</a:t>
            </a:r>
            <a:endParaRPr kumimoji="1" lang="en-US" altLang="ja-JP" dirty="0"/>
          </a:p>
          <a:p>
            <a:pPr lvl="1"/>
            <a:r>
              <a:rPr kumimoji="1" lang="ja-JP" altLang="en-US" dirty="0"/>
              <a:t>関係代名詞による修飾を意識する</a:t>
            </a:r>
            <a:endParaRPr kumimoji="1" lang="en-US" altLang="ja-JP" dirty="0"/>
          </a:p>
          <a:p>
            <a:pPr lvl="2"/>
            <a:r>
              <a:rPr kumimoji="1" lang="ja-JP" altLang="en-US" dirty="0"/>
              <a:t>少し長い修飾節でも，英語になった際の関係代名詞次第ではトップヘビーな文を避けられる</a:t>
            </a:r>
            <a:endParaRPr kumimoji="1" lang="en-US" altLang="ja-JP" dirty="0"/>
          </a:p>
          <a:p>
            <a:pPr lvl="2"/>
            <a:r>
              <a:rPr kumimoji="1" lang="ja-JP" altLang="en-US" dirty="0"/>
              <a:t>後置修飾の形を想像しながら書く</a:t>
            </a:r>
            <a:br>
              <a:rPr kumimoji="1" lang="en-US" altLang="ja-JP" dirty="0"/>
            </a:br>
            <a:endParaRPr kumimoji="1" lang="en-US" altLang="ja-JP" dirty="0"/>
          </a:p>
          <a:p>
            <a:pPr lvl="1"/>
            <a:r>
              <a:rPr kumimoji="1" lang="ja-JP" altLang="en-US" dirty="0"/>
              <a:t>無生物主語を積極的に使う</a:t>
            </a:r>
            <a:endParaRPr kumimoji="1" lang="en-US" altLang="ja-JP" dirty="0"/>
          </a:p>
          <a:p>
            <a:pPr lvl="2"/>
            <a:r>
              <a:rPr kumimoji="1" lang="ja-JP" altLang="en-US" dirty="0"/>
              <a:t>日本語では不自然だが，英語では普通</a:t>
            </a:r>
            <a:endParaRPr kumimoji="1" lang="en-US" altLang="ja-JP" dirty="0"/>
          </a:p>
          <a:p>
            <a:pPr lvl="2"/>
            <a:r>
              <a:rPr kumimoji="1" lang="ja-JP" altLang="en-US" dirty="0"/>
              <a:t>提案手法の名前や </a:t>
            </a:r>
            <a:r>
              <a:rPr kumimoji="1" lang="en-US" altLang="ja-JP" dirty="0"/>
              <a:t>proposed method </a:t>
            </a:r>
            <a:r>
              <a:rPr kumimoji="1" lang="ja-JP" altLang="en-US" dirty="0"/>
              <a:t>を主語にするなど</a:t>
            </a:r>
            <a:endParaRPr kumimoji="1" lang="en-US" altLang="ja-JP" dirty="0"/>
          </a:p>
        </p:txBody>
      </p:sp>
    </p:spTree>
    <p:extLst>
      <p:ext uri="{BB962C8B-B14F-4D97-AF65-F5344CB8AC3E}">
        <p14:creationId xmlns:p14="http://schemas.microsoft.com/office/powerpoint/2010/main" val="1583619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4E63D-A306-19C0-6AA7-C9F4FF858DC1}"/>
              </a:ext>
            </a:extLst>
          </p:cNvPr>
          <p:cNvSpPr>
            <a:spLocks noGrp="1"/>
          </p:cNvSpPr>
          <p:nvPr>
            <p:ph type="title"/>
          </p:nvPr>
        </p:nvSpPr>
        <p:spPr/>
        <p:txBody>
          <a:bodyPr/>
          <a:lstStyle/>
          <a:p>
            <a:r>
              <a:rPr kumimoji="1" lang="ja-JP" altLang="en-US" dirty="0"/>
              <a:t>主題を表す「は」を書き換える</a:t>
            </a:r>
            <a:endParaRPr kumimoji="1" lang="en-US" dirty="0"/>
          </a:p>
        </p:txBody>
      </p:sp>
      <p:sp>
        <p:nvSpPr>
          <p:cNvPr id="3" name="テキスト プレースホルダー 2">
            <a:extLst>
              <a:ext uri="{FF2B5EF4-FFF2-40B4-BE49-F238E27FC236}">
                <a16:creationId xmlns:a16="http://schemas.microsoft.com/office/drawing/2014/main" id="{C1B93E0C-127E-4C09-A5F5-DF544D7C2014}"/>
              </a:ext>
            </a:extLst>
          </p:cNvPr>
          <p:cNvSpPr>
            <a:spLocks noGrp="1"/>
          </p:cNvSpPr>
          <p:nvPr>
            <p:ph type="body" sz="quarter" idx="10"/>
          </p:nvPr>
        </p:nvSpPr>
        <p:spPr/>
        <p:txBody>
          <a:bodyPr/>
          <a:lstStyle/>
          <a:p>
            <a:r>
              <a:rPr kumimoji="1" lang="ja-JP" altLang="en-US" dirty="0"/>
              <a:t>日本語の「は」には，主語と主題の２通りの使い方がある</a:t>
            </a:r>
            <a:endParaRPr kumimoji="1" lang="en-US" altLang="ja-JP" dirty="0"/>
          </a:p>
          <a:p>
            <a:pPr lvl="1"/>
            <a:r>
              <a:rPr kumimoji="1" lang="ja-JP" altLang="en-US" dirty="0"/>
              <a:t>たとえば「象は鼻が長い」の場合，</a:t>
            </a:r>
            <a:endParaRPr kumimoji="1" lang="en-US" altLang="ja-JP" dirty="0"/>
          </a:p>
          <a:p>
            <a:pPr lvl="2"/>
            <a:r>
              <a:rPr kumimoji="1" lang="ja-JP" altLang="en-US" dirty="0"/>
              <a:t>主題：象は</a:t>
            </a:r>
            <a:endParaRPr kumimoji="1" lang="en-US" altLang="ja-JP" dirty="0"/>
          </a:p>
          <a:p>
            <a:pPr lvl="2"/>
            <a:r>
              <a:rPr kumimoji="1" lang="ja-JP" altLang="en-US" dirty="0"/>
              <a:t>主語：鼻が</a:t>
            </a:r>
            <a:endParaRPr kumimoji="1" lang="en-US" altLang="ja-JP" dirty="0"/>
          </a:p>
          <a:p>
            <a:r>
              <a:rPr lang="ja-JP" altLang="en-US" dirty="0"/>
              <a:t>この「主題」の提示に１：１にきれいに対応する英文法がない</a:t>
            </a:r>
            <a:endParaRPr lang="en-US" altLang="ja-JP" dirty="0"/>
          </a:p>
          <a:p>
            <a:pPr lvl="1"/>
            <a:r>
              <a:rPr kumimoji="1" lang="ja-JP" altLang="en-US" dirty="0"/>
              <a:t>翻訳が不自然になりがち</a:t>
            </a:r>
            <a:endParaRPr kumimoji="1" lang="en-US" altLang="ja-JP" dirty="0"/>
          </a:p>
          <a:p>
            <a:r>
              <a:rPr kumimoji="1" lang="ja-JP" altLang="en-US" dirty="0"/>
              <a:t>主題から主語に書き換える自然になることが多い</a:t>
            </a:r>
            <a:endParaRPr kumimoji="1" lang="en-US" altLang="ja-JP" dirty="0"/>
          </a:p>
          <a:p>
            <a:pPr lvl="1"/>
            <a:r>
              <a:rPr kumimoji="1" lang="ja-JP" altLang="en-US" dirty="0"/>
              <a:t>「象は鼻が長い」→「</a:t>
            </a:r>
            <a:r>
              <a:rPr kumimoji="1" lang="en-US" altLang="ja-JP" dirty="0"/>
              <a:t>As for elephants, their noses are long</a:t>
            </a:r>
            <a:r>
              <a:rPr kumimoji="1" lang="ja-JP" altLang="en-US" dirty="0"/>
              <a:t>」</a:t>
            </a:r>
            <a:endParaRPr kumimoji="1" lang="en-US" altLang="ja-JP" dirty="0"/>
          </a:p>
          <a:p>
            <a:pPr lvl="1"/>
            <a:r>
              <a:rPr kumimoji="1" lang="ja-JP" altLang="en-US" dirty="0"/>
              <a:t>「象は長い鼻をもつ」→「</a:t>
            </a:r>
            <a:r>
              <a:rPr kumimoji="1" lang="en-US" altLang="ja-JP" dirty="0"/>
              <a:t>Elephants have long noses</a:t>
            </a:r>
            <a:r>
              <a:rPr kumimoji="1" lang="ja-JP" altLang="en-US" dirty="0"/>
              <a:t>」</a:t>
            </a:r>
            <a:endParaRPr kumimoji="1" lang="en-US" altLang="ja-JP" dirty="0"/>
          </a:p>
        </p:txBody>
      </p:sp>
    </p:spTree>
    <p:extLst>
      <p:ext uri="{BB962C8B-B14F-4D97-AF65-F5344CB8AC3E}">
        <p14:creationId xmlns:p14="http://schemas.microsoft.com/office/powerpoint/2010/main" val="3298684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403566-7496-9349-574E-B18EE18E02FC}"/>
              </a:ext>
            </a:extLst>
          </p:cNvPr>
          <p:cNvSpPr>
            <a:spLocks noGrp="1"/>
          </p:cNvSpPr>
          <p:nvPr>
            <p:ph type="title"/>
          </p:nvPr>
        </p:nvSpPr>
        <p:spPr/>
        <p:txBody>
          <a:bodyPr/>
          <a:lstStyle/>
          <a:p>
            <a:r>
              <a:rPr kumimoji="1" lang="ja-JP" altLang="en-US" dirty="0"/>
              <a:t>主語が大きいトップヘビーな文を避ける</a:t>
            </a:r>
            <a:endParaRPr kumimoji="1" lang="en-US" dirty="0"/>
          </a:p>
        </p:txBody>
      </p:sp>
      <p:sp>
        <p:nvSpPr>
          <p:cNvPr id="3" name="テキスト プレースホルダー 2">
            <a:extLst>
              <a:ext uri="{FF2B5EF4-FFF2-40B4-BE49-F238E27FC236}">
                <a16:creationId xmlns:a16="http://schemas.microsoft.com/office/drawing/2014/main" id="{B602D1ED-7667-3E47-EA90-4F0D0C17C2FA}"/>
              </a:ext>
            </a:extLst>
          </p:cNvPr>
          <p:cNvSpPr>
            <a:spLocks noGrp="1"/>
          </p:cNvSpPr>
          <p:nvPr>
            <p:ph type="body" sz="quarter" idx="10"/>
          </p:nvPr>
        </p:nvSpPr>
        <p:spPr/>
        <p:txBody>
          <a:bodyPr/>
          <a:lstStyle/>
          <a:p>
            <a:r>
              <a:rPr kumimoji="1" lang="ja-JP" altLang="en-US" sz="1600" dirty="0"/>
              <a:t>元の日本語を書き換えたり，</a:t>
            </a:r>
            <a:r>
              <a:rPr kumimoji="1" lang="en-US" altLang="ja-JP" sz="1600" dirty="0"/>
              <a:t>DeepL </a:t>
            </a:r>
            <a:r>
              <a:rPr kumimoji="1" lang="ja-JP" altLang="en-US" sz="1600" dirty="0"/>
              <a:t>の候補の選択などでなんとかする</a:t>
            </a:r>
            <a:endParaRPr kumimoji="1" lang="en-US" altLang="ja-JP" sz="1600" dirty="0"/>
          </a:p>
          <a:p>
            <a:r>
              <a:rPr kumimoji="1" lang="ja-JP" altLang="en-US" sz="1600" dirty="0"/>
              <a:t>元：</a:t>
            </a:r>
            <a:br>
              <a:rPr kumimoji="1" lang="en-US" altLang="ja-JP" sz="1600" dirty="0"/>
            </a:br>
            <a:r>
              <a:rPr kumimoji="1" lang="ja-JP" altLang="en-US" sz="1600" dirty="0"/>
              <a:t>メモリ順序管理についても、大半の命令は順序違反を起こさないことを利用した軽量化手法やコンパイラの解析に基づく軽量化手法が提案されている。</a:t>
            </a:r>
            <a:br>
              <a:rPr kumimoji="1" lang="en-US" altLang="ja-JP" sz="1600" dirty="0"/>
            </a:br>
            <a:r>
              <a:rPr kumimoji="1" lang="en-US" altLang="ja-JP" sz="1600" dirty="0">
                <a:solidFill>
                  <a:schemeClr val="accent5"/>
                </a:solidFill>
              </a:rPr>
              <a:t>For memory order management, lightweight methods that take advantage of the fact that most instructions do not cause order violations and lightweight methods based on compiler analysis </a:t>
            </a:r>
            <a:r>
              <a:rPr kumimoji="1" lang="en-US" altLang="ja-JP" sz="1600" dirty="0"/>
              <a:t>have also been proposed.</a:t>
            </a:r>
            <a:br>
              <a:rPr kumimoji="1" lang="en-US" altLang="ja-JP" sz="1600" dirty="0"/>
            </a:br>
            <a:br>
              <a:rPr kumimoji="1" lang="en-US" altLang="ja-JP" sz="1600" dirty="0"/>
            </a:br>
            <a:r>
              <a:rPr kumimoji="1" lang="ja-JP" altLang="en-US" sz="1600" dirty="0"/>
              <a:t>主語を含む名詞節がとてつもなく長い</a:t>
            </a:r>
            <a:endParaRPr kumimoji="1" lang="en-US" altLang="ja-JP" sz="1600" dirty="0"/>
          </a:p>
          <a:p>
            <a:r>
              <a:rPr kumimoji="1" lang="ja-JP" altLang="en-US" sz="1600" dirty="0"/>
              <a:t>修正後：</a:t>
            </a:r>
            <a:br>
              <a:rPr kumimoji="1" lang="en-US" altLang="ja-JP" sz="1600" dirty="0"/>
            </a:br>
            <a:r>
              <a:rPr kumimoji="1" lang="ja-JP" altLang="en-US" sz="1600" dirty="0"/>
              <a:t>大半の命令は順序違反を起こさないことを利用した軽量化手法やコンパイラの解析に基づく軽量化手法などを含む、メモリ順序管理についての</a:t>
            </a:r>
            <a:r>
              <a:rPr kumimoji="1" lang="ja-JP" altLang="en-US" sz="1600" dirty="0">
                <a:solidFill>
                  <a:schemeClr val="accent5"/>
                </a:solidFill>
              </a:rPr>
              <a:t>既存手法が存在する</a:t>
            </a:r>
            <a:r>
              <a:rPr kumimoji="1" lang="ja-JP" altLang="en-US" sz="1600" dirty="0"/>
              <a:t>。</a:t>
            </a:r>
            <a:br>
              <a:rPr kumimoji="1" lang="en-US" altLang="ja-JP" sz="1600" dirty="0"/>
            </a:br>
            <a:r>
              <a:rPr kumimoji="1" lang="en-US" altLang="ja-JP" sz="1600" dirty="0">
                <a:solidFill>
                  <a:schemeClr val="accent5"/>
                </a:solidFill>
              </a:rPr>
              <a:t>There are existing methods </a:t>
            </a:r>
            <a:r>
              <a:rPr kumimoji="1" lang="en-US" altLang="ja-JP" sz="1600" dirty="0"/>
              <a:t>for memory order management, including lightweight methods that take advantage of the fact that most instructions do not violate order, and lightweight methods based on compiler analysis</a:t>
            </a:r>
            <a:br>
              <a:rPr kumimoji="1" lang="en-US" altLang="ja-JP" sz="1600" dirty="0"/>
            </a:br>
            <a:br>
              <a:rPr kumimoji="1" lang="en-US" altLang="ja-JP" sz="1600" dirty="0"/>
            </a:br>
            <a:r>
              <a:rPr kumimoji="1" lang="ja-JP" altLang="en-US" sz="1600" dirty="0"/>
              <a:t>「</a:t>
            </a:r>
            <a:r>
              <a:rPr kumimoji="1" lang="en-US" altLang="ja-JP" sz="1600" dirty="0"/>
              <a:t>There are existing methods</a:t>
            </a:r>
            <a:r>
              <a:rPr kumimoji="1" lang="ja-JP" altLang="en-US" sz="1600" dirty="0"/>
              <a:t>」として </a:t>
            </a:r>
            <a:r>
              <a:rPr kumimoji="1" lang="en-US" altLang="ja-JP" sz="1600" dirty="0"/>
              <a:t>methods </a:t>
            </a:r>
            <a:r>
              <a:rPr kumimoji="1" lang="ja-JP" altLang="en-US" sz="1600" dirty="0"/>
              <a:t>後ろに持って行くことで，後置修飾できる形にする</a:t>
            </a:r>
            <a:endParaRPr kumimoji="1" lang="en-US" sz="1600" dirty="0"/>
          </a:p>
        </p:txBody>
      </p:sp>
    </p:spTree>
    <p:extLst>
      <p:ext uri="{BB962C8B-B14F-4D97-AF65-F5344CB8AC3E}">
        <p14:creationId xmlns:p14="http://schemas.microsoft.com/office/powerpoint/2010/main" val="2883929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5768E09-1F4C-CCD4-F684-2A8A75BFDF59}"/>
              </a:ext>
            </a:extLst>
          </p:cNvPr>
          <p:cNvSpPr>
            <a:spLocks noGrp="1"/>
          </p:cNvSpPr>
          <p:nvPr>
            <p:ph type="title"/>
          </p:nvPr>
        </p:nvSpPr>
        <p:spPr/>
        <p:txBody>
          <a:bodyPr/>
          <a:lstStyle/>
          <a:p>
            <a:r>
              <a:rPr kumimoji="1" lang="ja-JP" altLang="en-US" dirty="0"/>
              <a:t>自動翻訳を使いながら英語にする</a:t>
            </a:r>
          </a:p>
        </p:txBody>
      </p:sp>
    </p:spTree>
    <p:extLst>
      <p:ext uri="{BB962C8B-B14F-4D97-AF65-F5344CB8AC3E}">
        <p14:creationId xmlns:p14="http://schemas.microsoft.com/office/powerpoint/2010/main" val="1168535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B7EA1A-41FC-4CA0-ECFF-D0BCF87A1B79}"/>
              </a:ext>
            </a:extLst>
          </p:cNvPr>
          <p:cNvSpPr>
            <a:spLocks noGrp="1"/>
          </p:cNvSpPr>
          <p:nvPr>
            <p:ph type="title"/>
          </p:nvPr>
        </p:nvSpPr>
        <p:spPr/>
        <p:txBody>
          <a:bodyPr/>
          <a:lstStyle/>
          <a:p>
            <a:r>
              <a:rPr kumimoji="1" lang="ja-JP" altLang="en-US" dirty="0"/>
              <a:t>手順</a:t>
            </a:r>
          </a:p>
        </p:txBody>
      </p:sp>
      <p:sp>
        <p:nvSpPr>
          <p:cNvPr id="3" name="テキスト プレースホルダー 2">
            <a:extLst>
              <a:ext uri="{FF2B5EF4-FFF2-40B4-BE49-F238E27FC236}">
                <a16:creationId xmlns:a16="http://schemas.microsoft.com/office/drawing/2014/main" id="{1E10D8B7-9051-126B-83F8-CA0FBDCD8D84}"/>
              </a:ext>
            </a:extLst>
          </p:cNvPr>
          <p:cNvSpPr>
            <a:spLocks noGrp="1"/>
          </p:cNvSpPr>
          <p:nvPr>
            <p:ph type="body" sz="quarter" idx="10"/>
          </p:nvPr>
        </p:nvSpPr>
        <p:spPr/>
        <p:txBody>
          <a:bodyPr/>
          <a:lstStyle/>
          <a:p>
            <a:r>
              <a:rPr kumimoji="1" lang="ja-JP" altLang="en-US" dirty="0"/>
              <a:t>パラグラフ単位で日本語から英語にしていく</a:t>
            </a:r>
            <a:endParaRPr kumimoji="1" lang="en-US" altLang="ja-JP" dirty="0"/>
          </a:p>
          <a:p>
            <a:r>
              <a:rPr kumimoji="1" lang="ja-JP" altLang="en-US" dirty="0"/>
              <a:t>元の日本語はコメントアウトしておくとよい</a:t>
            </a:r>
            <a:endParaRPr kumimoji="1" lang="en-US" altLang="ja-JP" dirty="0"/>
          </a:p>
          <a:p>
            <a:pPr lvl="1"/>
            <a:r>
              <a:rPr kumimoji="1" lang="ja-JP" altLang="en-US" dirty="0"/>
              <a:t>大抵のエディタや </a:t>
            </a:r>
            <a:r>
              <a:rPr kumimoji="1" lang="en-US" altLang="ja-JP" dirty="0"/>
              <a:t>overleaf </a:t>
            </a:r>
            <a:r>
              <a:rPr kumimoji="1" lang="ja-JP" altLang="en-US" dirty="0"/>
              <a:t>では範囲指定して「</a:t>
            </a:r>
            <a:r>
              <a:rPr kumimoji="1" lang="en-US" altLang="ja-JP" dirty="0"/>
              <a:t>ctrl+/</a:t>
            </a:r>
            <a:r>
              <a:rPr kumimoji="1" lang="ja-JP" altLang="en-US" dirty="0"/>
              <a:t>」でコメントの切り替えができる</a:t>
            </a:r>
          </a:p>
        </p:txBody>
      </p:sp>
    </p:spTree>
    <p:extLst>
      <p:ext uri="{BB962C8B-B14F-4D97-AF65-F5344CB8AC3E}">
        <p14:creationId xmlns:p14="http://schemas.microsoft.com/office/powerpoint/2010/main" val="3595503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02F15-5640-9F54-D612-FEC5889F3282}"/>
              </a:ext>
            </a:extLst>
          </p:cNvPr>
          <p:cNvSpPr>
            <a:spLocks noGrp="1"/>
          </p:cNvSpPr>
          <p:nvPr>
            <p:ph type="title"/>
          </p:nvPr>
        </p:nvSpPr>
        <p:spPr/>
        <p:txBody>
          <a:bodyPr/>
          <a:lstStyle/>
          <a:p>
            <a:r>
              <a:rPr kumimoji="1" lang="ja-JP" altLang="en-US" dirty="0"/>
              <a:t>ながれ</a:t>
            </a:r>
          </a:p>
        </p:txBody>
      </p:sp>
      <p:sp>
        <p:nvSpPr>
          <p:cNvPr id="3" name="テキスト プレースホルダー 2">
            <a:extLst>
              <a:ext uri="{FF2B5EF4-FFF2-40B4-BE49-F238E27FC236}">
                <a16:creationId xmlns:a16="http://schemas.microsoft.com/office/drawing/2014/main" id="{1FCF644C-2214-9C58-D766-86A751693FF7}"/>
              </a:ext>
            </a:extLst>
          </p:cNvPr>
          <p:cNvSpPr>
            <a:spLocks noGrp="1"/>
          </p:cNvSpPr>
          <p:nvPr>
            <p:ph type="body" sz="quarter" idx="10"/>
          </p:nvPr>
        </p:nvSpPr>
        <p:spPr/>
        <p:txBody>
          <a:bodyPr/>
          <a:lstStyle/>
          <a:p>
            <a:pPr marL="457200" indent="-457200">
              <a:buFont typeface="+mj-lt"/>
              <a:buAutoNum type="arabicPeriod"/>
            </a:pPr>
            <a:r>
              <a:rPr kumimoji="1" lang="en-US" altLang="ja-JP" dirty="0"/>
              <a:t>DeepL </a:t>
            </a:r>
            <a:r>
              <a:rPr kumimoji="1" lang="ja-JP" altLang="en-US" dirty="0"/>
              <a:t>に１パラグラフ分の日本語をいれる</a:t>
            </a:r>
            <a:endParaRPr kumimoji="1" lang="en-US" altLang="ja-JP" dirty="0"/>
          </a:p>
          <a:p>
            <a:pPr marL="457200" indent="-457200">
              <a:buFont typeface="+mj-lt"/>
              <a:buAutoNum type="arabicPeriod"/>
            </a:pPr>
            <a:r>
              <a:rPr kumimoji="1" lang="ja-JP" altLang="en-US" dirty="0"/>
              <a:t>大抵そのままでは使えない英語が出てくる（後述）ので，日本語を直す</a:t>
            </a:r>
            <a:endParaRPr kumimoji="1" lang="en-US" altLang="ja-JP" dirty="0"/>
          </a:p>
          <a:p>
            <a:pPr marL="457200" indent="-457200">
              <a:buFont typeface="+mj-lt"/>
              <a:buAutoNum type="arabicPeriod"/>
            </a:pPr>
            <a:r>
              <a:rPr kumimoji="1" lang="ja-JP" altLang="en-US" dirty="0"/>
              <a:t>英語を手直しする</a:t>
            </a:r>
            <a:endParaRPr kumimoji="1" lang="en-US" altLang="ja-JP" dirty="0"/>
          </a:p>
          <a:p>
            <a:pPr marL="457200" indent="-457200">
              <a:buFont typeface="+mj-lt"/>
              <a:buAutoNum type="arabicPeriod"/>
            </a:pPr>
            <a:r>
              <a:rPr kumimoji="1" lang="ja-JP" altLang="en-US" dirty="0"/>
              <a:t>出来上がった英語を逆翻訳して日本語に戻す</a:t>
            </a:r>
            <a:endParaRPr kumimoji="1" lang="en-US" altLang="ja-JP" dirty="0"/>
          </a:p>
          <a:p>
            <a:pPr lvl="1"/>
            <a:r>
              <a:rPr kumimoji="1" lang="ja-JP" altLang="en-US" dirty="0"/>
              <a:t>意図した意味になっているか確認する</a:t>
            </a:r>
          </a:p>
        </p:txBody>
      </p:sp>
    </p:spTree>
    <p:extLst>
      <p:ext uri="{BB962C8B-B14F-4D97-AF65-F5344CB8AC3E}">
        <p14:creationId xmlns:p14="http://schemas.microsoft.com/office/powerpoint/2010/main" val="1440883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41EA2B-3240-7B54-DDD2-ED2AF77D53FC}"/>
              </a:ext>
            </a:extLst>
          </p:cNvPr>
          <p:cNvSpPr>
            <a:spLocks noGrp="1"/>
          </p:cNvSpPr>
          <p:nvPr>
            <p:ph type="title"/>
          </p:nvPr>
        </p:nvSpPr>
        <p:spPr/>
        <p:txBody>
          <a:bodyPr/>
          <a:lstStyle/>
          <a:p>
            <a:r>
              <a:rPr kumimoji="1" lang="ja-JP" altLang="en-US" dirty="0"/>
              <a:t>出てきた英語の確認と訂正１</a:t>
            </a:r>
          </a:p>
        </p:txBody>
      </p:sp>
      <p:sp>
        <p:nvSpPr>
          <p:cNvPr id="3" name="テキスト プレースホルダー 2">
            <a:extLst>
              <a:ext uri="{FF2B5EF4-FFF2-40B4-BE49-F238E27FC236}">
                <a16:creationId xmlns:a16="http://schemas.microsoft.com/office/drawing/2014/main" id="{C30EC249-85CD-BBED-15C0-7DFAF450D946}"/>
              </a:ext>
            </a:extLst>
          </p:cNvPr>
          <p:cNvSpPr>
            <a:spLocks noGrp="1"/>
          </p:cNvSpPr>
          <p:nvPr>
            <p:ph type="body" sz="quarter" idx="10"/>
          </p:nvPr>
        </p:nvSpPr>
        <p:spPr/>
        <p:txBody>
          <a:bodyPr/>
          <a:lstStyle/>
          <a:p>
            <a:r>
              <a:rPr kumimoji="1" lang="ja-JP" altLang="en-US" sz="1800" dirty="0"/>
              <a:t>大抵そのままでは使えない英語が出てくる</a:t>
            </a:r>
            <a:endParaRPr kumimoji="1" lang="en-US" altLang="ja-JP" sz="1800" dirty="0"/>
          </a:p>
          <a:p>
            <a:pPr lvl="1"/>
            <a:r>
              <a:rPr kumimoji="1" lang="ja-JP" altLang="en-US" sz="1800" dirty="0"/>
              <a:t>意味がおかしい</a:t>
            </a:r>
            <a:endParaRPr kumimoji="1" lang="en-US" altLang="ja-JP" sz="1800" dirty="0"/>
          </a:p>
          <a:p>
            <a:pPr lvl="1"/>
            <a:r>
              <a:rPr kumimoji="1" lang="ja-JP" altLang="en-US" sz="1800" dirty="0"/>
              <a:t>英語として不自然</a:t>
            </a:r>
            <a:endParaRPr kumimoji="1" lang="en-US" altLang="ja-JP" sz="1800" dirty="0"/>
          </a:p>
          <a:p>
            <a:pPr lvl="1"/>
            <a:r>
              <a:rPr kumimoji="1" lang="ja-JP" altLang="en-US" sz="1800" dirty="0"/>
              <a:t>文がたまに欠落する</a:t>
            </a:r>
            <a:endParaRPr kumimoji="1" lang="en-US" altLang="ja-JP" sz="1800" dirty="0"/>
          </a:p>
          <a:p>
            <a:r>
              <a:rPr kumimoji="1" lang="ja-JP" altLang="en-US" sz="1800" dirty="0"/>
              <a:t>基本的には，</a:t>
            </a:r>
            <a:endParaRPr kumimoji="1" lang="en-US" altLang="ja-JP" sz="1800" dirty="0"/>
          </a:p>
          <a:p>
            <a:pPr lvl="1"/>
            <a:r>
              <a:rPr kumimoji="1" lang="ja-JP" altLang="en-US" sz="1800" dirty="0"/>
              <a:t>元の日本語を１つずつ書き換える</a:t>
            </a:r>
            <a:endParaRPr kumimoji="1" lang="en-US" altLang="ja-JP" sz="1800" dirty="0"/>
          </a:p>
          <a:p>
            <a:pPr lvl="2"/>
            <a:r>
              <a:rPr kumimoji="1" lang="ja-JP" altLang="en-US" sz="1800" dirty="0"/>
              <a:t>この過程で長すぎる文を短くして単純化したり，主語の欠落に気づいて補ったりすることも多い</a:t>
            </a:r>
            <a:endParaRPr kumimoji="1" lang="en-US" altLang="ja-JP" sz="1800" dirty="0"/>
          </a:p>
          <a:p>
            <a:pPr lvl="1"/>
            <a:r>
              <a:rPr kumimoji="1" lang="ja-JP" altLang="en-US" sz="1800" dirty="0"/>
              <a:t>どうしようもないものは英語を直接書く</a:t>
            </a:r>
          </a:p>
        </p:txBody>
      </p:sp>
    </p:spTree>
    <p:extLst>
      <p:ext uri="{BB962C8B-B14F-4D97-AF65-F5344CB8AC3E}">
        <p14:creationId xmlns:p14="http://schemas.microsoft.com/office/powerpoint/2010/main" val="1683765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03BE3FA-4794-BA5D-18C7-9E545805A70D}"/>
              </a:ext>
            </a:extLst>
          </p:cNvPr>
          <p:cNvSpPr>
            <a:spLocks noGrp="1"/>
          </p:cNvSpPr>
          <p:nvPr>
            <p:ph type="title"/>
          </p:nvPr>
        </p:nvSpPr>
        <p:spPr/>
        <p:txBody>
          <a:bodyPr/>
          <a:lstStyle/>
          <a:p>
            <a:r>
              <a:rPr lang="ja-JP" altLang="en-US" dirty="0"/>
              <a:t>はじめに</a:t>
            </a:r>
          </a:p>
        </p:txBody>
      </p:sp>
    </p:spTree>
    <p:extLst>
      <p:ext uri="{BB962C8B-B14F-4D97-AF65-F5344CB8AC3E}">
        <p14:creationId xmlns:p14="http://schemas.microsoft.com/office/powerpoint/2010/main" val="1273607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9A745A-C899-0217-F308-813A85480F7E}"/>
              </a:ext>
            </a:extLst>
          </p:cNvPr>
          <p:cNvSpPr>
            <a:spLocks noGrp="1"/>
          </p:cNvSpPr>
          <p:nvPr>
            <p:ph type="title"/>
          </p:nvPr>
        </p:nvSpPr>
        <p:spPr/>
        <p:txBody>
          <a:bodyPr/>
          <a:lstStyle/>
          <a:p>
            <a:r>
              <a:rPr kumimoji="1" lang="ja-JP" altLang="en-US" dirty="0"/>
              <a:t>出てきた英語の確認と訂正２</a:t>
            </a:r>
            <a:endParaRPr kumimoji="1" lang="en-US" dirty="0"/>
          </a:p>
        </p:txBody>
      </p:sp>
      <p:sp>
        <p:nvSpPr>
          <p:cNvPr id="3" name="テキスト プレースホルダー 2">
            <a:extLst>
              <a:ext uri="{FF2B5EF4-FFF2-40B4-BE49-F238E27FC236}">
                <a16:creationId xmlns:a16="http://schemas.microsoft.com/office/drawing/2014/main" id="{45D0143B-8E19-5080-0DA3-1AE061B61B4B}"/>
              </a:ext>
            </a:extLst>
          </p:cNvPr>
          <p:cNvSpPr>
            <a:spLocks noGrp="1"/>
          </p:cNvSpPr>
          <p:nvPr>
            <p:ph type="body" sz="quarter" idx="10"/>
          </p:nvPr>
        </p:nvSpPr>
        <p:spPr/>
        <p:txBody>
          <a:bodyPr/>
          <a:lstStyle/>
          <a:p>
            <a:r>
              <a:rPr kumimoji="1" lang="ja-JP" altLang="en-US" sz="1800" dirty="0"/>
              <a:t>他にも以下を確認する</a:t>
            </a:r>
            <a:endParaRPr kumimoji="1" lang="en-US" altLang="ja-JP" sz="1800" dirty="0"/>
          </a:p>
          <a:p>
            <a:pPr lvl="1">
              <a:buFont typeface="+mj-lt"/>
              <a:buAutoNum type="arabicPeriod"/>
            </a:pPr>
            <a:r>
              <a:rPr kumimoji="1" lang="ja-JP" altLang="en-US" sz="1800" dirty="0"/>
              <a:t>冠詞</a:t>
            </a:r>
            <a:endParaRPr kumimoji="1" lang="en-US" altLang="ja-JP" sz="1800" dirty="0"/>
          </a:p>
          <a:p>
            <a:pPr lvl="1">
              <a:buFont typeface="+mj-lt"/>
              <a:buAutoNum type="arabicPeriod"/>
            </a:pPr>
            <a:r>
              <a:rPr kumimoji="1" lang="ja-JP" altLang="en-US" sz="1800" dirty="0"/>
              <a:t>名詞的な動詞の使用</a:t>
            </a:r>
            <a:endParaRPr kumimoji="1" lang="en-US" altLang="ja-JP" sz="1800" dirty="0"/>
          </a:p>
          <a:p>
            <a:pPr lvl="1">
              <a:buFont typeface="+mj-lt"/>
              <a:buAutoNum type="arabicPeriod"/>
            </a:pPr>
            <a:r>
              <a:rPr kumimoji="1" lang="ja-JP" altLang="en-US" sz="1800" dirty="0"/>
              <a:t>一般的でない単語</a:t>
            </a:r>
            <a:r>
              <a:rPr kumimoji="1" lang="en-US" altLang="ja-JP" sz="1800" dirty="0"/>
              <a:t>/</a:t>
            </a:r>
            <a:r>
              <a:rPr kumimoji="1" lang="ja-JP" altLang="en-US" sz="1800" dirty="0"/>
              <a:t>文法の使用</a:t>
            </a:r>
            <a:endParaRPr kumimoji="1" lang="en-US" altLang="ja-JP" sz="1800" dirty="0"/>
          </a:p>
          <a:p>
            <a:pPr marL="817200" lvl="1" indent="-457200">
              <a:buFont typeface="+mj-lt"/>
              <a:buAutoNum type="arabicPeriod"/>
            </a:pPr>
            <a:r>
              <a:rPr kumimoji="1" lang="ja-JP" altLang="en-US" dirty="0"/>
              <a:t>「各文を適切に接続する」で説明した接続の確認</a:t>
            </a:r>
            <a:endParaRPr kumimoji="1" lang="en-US" altLang="ja-JP" dirty="0"/>
          </a:p>
          <a:p>
            <a:r>
              <a:rPr kumimoji="1" lang="ja-JP" altLang="en-US" dirty="0"/>
              <a:t>以降でそれぞれを説明</a:t>
            </a:r>
            <a:endParaRPr kumimoji="1" lang="en-US" dirty="0"/>
          </a:p>
        </p:txBody>
      </p:sp>
    </p:spTree>
    <p:extLst>
      <p:ext uri="{BB962C8B-B14F-4D97-AF65-F5344CB8AC3E}">
        <p14:creationId xmlns:p14="http://schemas.microsoft.com/office/powerpoint/2010/main" val="29759914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2D94D-6574-A619-9A03-CF14E23DA425}"/>
              </a:ext>
            </a:extLst>
          </p:cNvPr>
          <p:cNvSpPr>
            <a:spLocks noGrp="1"/>
          </p:cNvSpPr>
          <p:nvPr>
            <p:ph type="title"/>
          </p:nvPr>
        </p:nvSpPr>
        <p:spPr/>
        <p:txBody>
          <a:bodyPr/>
          <a:lstStyle/>
          <a:p>
            <a:r>
              <a:rPr kumimoji="1" lang="ja-JP" altLang="en-US" dirty="0"/>
              <a:t>冠詞</a:t>
            </a:r>
          </a:p>
        </p:txBody>
      </p:sp>
      <p:sp>
        <p:nvSpPr>
          <p:cNvPr id="3" name="テキスト プレースホルダー 2">
            <a:extLst>
              <a:ext uri="{FF2B5EF4-FFF2-40B4-BE49-F238E27FC236}">
                <a16:creationId xmlns:a16="http://schemas.microsoft.com/office/drawing/2014/main" id="{5A756F8D-17E3-B3BC-669A-0013565B8D57}"/>
              </a:ext>
            </a:extLst>
          </p:cNvPr>
          <p:cNvSpPr>
            <a:spLocks noGrp="1"/>
          </p:cNvSpPr>
          <p:nvPr>
            <p:ph type="body" sz="quarter" idx="10"/>
          </p:nvPr>
        </p:nvSpPr>
        <p:spPr/>
        <p:txBody>
          <a:bodyPr/>
          <a:lstStyle/>
          <a:p>
            <a:r>
              <a:rPr kumimoji="1" lang="ja-JP" altLang="en-US" dirty="0"/>
              <a:t>冠詞の判断は（この資料の使い方の限りは）自動翻訳には不可能</a:t>
            </a:r>
            <a:endParaRPr kumimoji="1" lang="en-US" altLang="ja-JP" dirty="0"/>
          </a:p>
          <a:p>
            <a:pPr lvl="1"/>
            <a:r>
              <a:rPr kumimoji="1" lang="ja-JP" altLang="en-US" dirty="0"/>
              <a:t>定冠詞</a:t>
            </a:r>
            <a:r>
              <a:rPr kumimoji="1" lang="en-US" altLang="ja-JP" dirty="0"/>
              <a:t>/</a:t>
            </a:r>
            <a:r>
              <a:rPr kumimoji="1" lang="ja-JP" altLang="en-US" dirty="0"/>
              <a:t>不定冠詞</a:t>
            </a:r>
            <a:r>
              <a:rPr kumimoji="1" lang="en-US" altLang="ja-JP" dirty="0"/>
              <a:t>/</a:t>
            </a:r>
            <a:r>
              <a:rPr kumimoji="1" lang="ja-JP" altLang="en-US" dirty="0"/>
              <a:t>複数形無冠詞のどれを使うか？</a:t>
            </a:r>
            <a:endParaRPr kumimoji="1" lang="en-US" altLang="ja-JP" dirty="0"/>
          </a:p>
          <a:p>
            <a:r>
              <a:rPr kumimoji="1" lang="ja-JP" altLang="en-US" dirty="0"/>
              <a:t>その名詞が文脈上で読者から明らかどうかは，わからないから</a:t>
            </a:r>
            <a:endParaRPr kumimoji="1" lang="en-US" altLang="ja-JP" dirty="0"/>
          </a:p>
          <a:p>
            <a:pPr lvl="1"/>
            <a:r>
              <a:rPr kumimoji="1" lang="ja-JP" altLang="en-US" dirty="0"/>
              <a:t>そこまでの論文全体の内容から判断する必要がある</a:t>
            </a:r>
            <a:endParaRPr kumimoji="1" lang="en-US" altLang="ja-JP" dirty="0"/>
          </a:p>
          <a:p>
            <a:pPr lvl="1"/>
            <a:r>
              <a:rPr kumimoji="1" lang="ja-JP" altLang="en-US" dirty="0"/>
              <a:t>パラグラフ単位の入力のみでは原理的に判断不能</a:t>
            </a:r>
            <a:endParaRPr kumimoji="1" lang="en-US" altLang="ja-JP" dirty="0"/>
          </a:p>
          <a:p>
            <a:pPr lvl="2"/>
            <a:r>
              <a:rPr kumimoji="1" lang="ja-JP" altLang="en-US" dirty="0"/>
              <a:t>日本語には冠詞がないので，この情報が大概欠落している</a:t>
            </a:r>
            <a:endParaRPr kumimoji="1" lang="en-US" altLang="ja-JP" dirty="0"/>
          </a:p>
          <a:p>
            <a:r>
              <a:rPr kumimoji="1" lang="ja-JP" altLang="en-US" dirty="0">
                <a:solidFill>
                  <a:schemeClr val="accent5"/>
                </a:solidFill>
              </a:rPr>
              <a:t>したがって，冠詞が適切かどうかは全ての文において手動で確認する必要がある</a:t>
            </a:r>
          </a:p>
        </p:txBody>
      </p:sp>
    </p:spTree>
    <p:extLst>
      <p:ext uri="{BB962C8B-B14F-4D97-AF65-F5344CB8AC3E}">
        <p14:creationId xmlns:p14="http://schemas.microsoft.com/office/powerpoint/2010/main" val="3734920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17F0C0-1BBB-DA49-E63C-36E80FAEB7B1}"/>
              </a:ext>
            </a:extLst>
          </p:cNvPr>
          <p:cNvSpPr>
            <a:spLocks noGrp="1"/>
          </p:cNvSpPr>
          <p:nvPr>
            <p:ph type="title"/>
          </p:nvPr>
        </p:nvSpPr>
        <p:spPr/>
        <p:txBody>
          <a:bodyPr/>
          <a:lstStyle/>
          <a:p>
            <a:r>
              <a:rPr kumimoji="1" lang="ja-JP" altLang="en-US" dirty="0"/>
              <a:t>名詞的な動詞の使用</a:t>
            </a:r>
          </a:p>
        </p:txBody>
      </p:sp>
      <p:sp>
        <p:nvSpPr>
          <p:cNvPr id="3" name="テキスト プレースホルダー 2">
            <a:extLst>
              <a:ext uri="{FF2B5EF4-FFF2-40B4-BE49-F238E27FC236}">
                <a16:creationId xmlns:a16="http://schemas.microsoft.com/office/drawing/2014/main" id="{B8762508-B3DE-B234-48D7-13A23E76B4E5}"/>
              </a:ext>
            </a:extLst>
          </p:cNvPr>
          <p:cNvSpPr>
            <a:spLocks noGrp="1"/>
          </p:cNvSpPr>
          <p:nvPr>
            <p:ph type="body" sz="quarter" idx="10"/>
          </p:nvPr>
        </p:nvSpPr>
        <p:spPr/>
        <p:txBody>
          <a:bodyPr/>
          <a:lstStyle/>
          <a:p>
            <a:r>
              <a:rPr kumimoji="1" lang="ja-JP" altLang="en-US" dirty="0"/>
              <a:t>「～を行う」から発生しがち</a:t>
            </a:r>
            <a:endParaRPr kumimoji="1" lang="en-US" altLang="ja-JP" dirty="0"/>
          </a:p>
          <a:p>
            <a:pPr lvl="1"/>
            <a:r>
              <a:rPr kumimoji="1" lang="ja-JP" altLang="en-US" dirty="0">
                <a:solidFill>
                  <a:schemeClr val="accent5"/>
                </a:solidFill>
              </a:rPr>
              <a:t>たいてい「～する」に変更すれば自然と動詞になる</a:t>
            </a:r>
            <a:endParaRPr kumimoji="1" lang="en-US" altLang="ja-JP" dirty="0">
              <a:solidFill>
                <a:schemeClr val="accent5"/>
              </a:solidFill>
            </a:endParaRPr>
          </a:p>
          <a:p>
            <a:r>
              <a:rPr kumimoji="1" lang="ja-JP" altLang="en-US" dirty="0"/>
              <a:t>例：</a:t>
            </a:r>
            <a:endParaRPr kumimoji="1" lang="en-US" altLang="ja-JP" dirty="0"/>
          </a:p>
          <a:p>
            <a:pPr lvl="1"/>
            <a:r>
              <a:rPr kumimoji="1" lang="ja-JP" altLang="en-US" dirty="0"/>
              <a:t>このプログラムはその値の大きさの判断を行う →</a:t>
            </a:r>
            <a:br>
              <a:rPr kumimoji="1" lang="en-US" altLang="ja-JP" dirty="0"/>
            </a:br>
            <a:r>
              <a:rPr kumimoji="1" lang="en-US" altLang="ja-JP" dirty="0"/>
              <a:t>This program </a:t>
            </a:r>
            <a:r>
              <a:rPr kumimoji="1" lang="en-US" altLang="ja-JP" dirty="0">
                <a:solidFill>
                  <a:schemeClr val="accent5"/>
                </a:solidFill>
              </a:rPr>
              <a:t>makes a determination </a:t>
            </a:r>
            <a:r>
              <a:rPr kumimoji="1" lang="en-US" altLang="ja-JP" dirty="0"/>
              <a:t>of the magnitude of the value.</a:t>
            </a:r>
          </a:p>
          <a:p>
            <a:pPr lvl="1"/>
            <a:r>
              <a:rPr kumimoji="1" lang="ja-JP" altLang="en-US" dirty="0"/>
              <a:t>このプログラムはその値の大きさを判断する →</a:t>
            </a:r>
            <a:br>
              <a:rPr kumimoji="1" lang="en-US" altLang="ja-JP" dirty="0"/>
            </a:br>
            <a:r>
              <a:rPr kumimoji="1" lang="en-US" altLang="ja-JP" dirty="0"/>
              <a:t>This program </a:t>
            </a:r>
            <a:r>
              <a:rPr kumimoji="1" lang="en-US" altLang="ja-JP" dirty="0">
                <a:solidFill>
                  <a:schemeClr val="accent5"/>
                </a:solidFill>
              </a:rPr>
              <a:t>determines</a:t>
            </a:r>
            <a:r>
              <a:rPr kumimoji="1" lang="en-US" altLang="ja-JP" dirty="0"/>
              <a:t> the magnitude of the value.</a:t>
            </a:r>
            <a:endParaRPr kumimoji="1" lang="ja-JP" altLang="en-US" dirty="0"/>
          </a:p>
        </p:txBody>
      </p:sp>
    </p:spTree>
    <p:extLst>
      <p:ext uri="{BB962C8B-B14F-4D97-AF65-F5344CB8AC3E}">
        <p14:creationId xmlns:p14="http://schemas.microsoft.com/office/powerpoint/2010/main" val="1822882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9364F-4718-BA29-5985-5FAD68F073E7}"/>
              </a:ext>
            </a:extLst>
          </p:cNvPr>
          <p:cNvSpPr>
            <a:spLocks noGrp="1"/>
          </p:cNvSpPr>
          <p:nvPr>
            <p:ph type="title"/>
          </p:nvPr>
        </p:nvSpPr>
        <p:spPr/>
        <p:txBody>
          <a:bodyPr/>
          <a:lstStyle/>
          <a:p>
            <a:r>
              <a:rPr kumimoji="1" lang="ja-JP" altLang="en-US" dirty="0"/>
              <a:t>一般的でない単語</a:t>
            </a:r>
            <a:r>
              <a:rPr kumimoji="1" lang="en-US" altLang="ja-JP" dirty="0"/>
              <a:t>/</a:t>
            </a:r>
            <a:r>
              <a:rPr kumimoji="1" lang="ja-JP" altLang="en-US" dirty="0"/>
              <a:t>文法の使用</a:t>
            </a:r>
          </a:p>
        </p:txBody>
      </p:sp>
      <p:sp>
        <p:nvSpPr>
          <p:cNvPr id="3" name="テキスト プレースホルダー 2">
            <a:extLst>
              <a:ext uri="{FF2B5EF4-FFF2-40B4-BE49-F238E27FC236}">
                <a16:creationId xmlns:a16="http://schemas.microsoft.com/office/drawing/2014/main" id="{76559CBE-BEF8-1CFF-770A-95AB7AF7D31C}"/>
              </a:ext>
            </a:extLst>
          </p:cNvPr>
          <p:cNvSpPr>
            <a:spLocks noGrp="1"/>
          </p:cNvSpPr>
          <p:nvPr>
            <p:ph type="body" sz="quarter" idx="10"/>
          </p:nvPr>
        </p:nvSpPr>
        <p:spPr/>
        <p:txBody>
          <a:bodyPr/>
          <a:lstStyle/>
          <a:p>
            <a:r>
              <a:rPr kumimoji="1" lang="ja-JP" altLang="en-US" sz="1800" dirty="0"/>
              <a:t>見たこともない単語や用法が出てきた場合，なにかおかしい可能性が高い</a:t>
            </a:r>
            <a:endParaRPr kumimoji="1" lang="en-US" altLang="ja-JP" sz="1800" dirty="0"/>
          </a:p>
          <a:p>
            <a:pPr lvl="1"/>
            <a:r>
              <a:rPr kumimoji="1" lang="ja-JP" altLang="en-US" sz="1800" dirty="0"/>
              <a:t>うまく訳せなかったための翻訳エンジンの悲鳴な可能性がある</a:t>
            </a:r>
            <a:endParaRPr kumimoji="1" lang="en-US" altLang="ja-JP" sz="1800" dirty="0"/>
          </a:p>
          <a:p>
            <a:pPr lvl="1"/>
            <a:r>
              <a:rPr kumimoji="1" lang="ja-JP" altLang="en-US" sz="1800" dirty="0"/>
              <a:t>文自体の複雑さや使用している元の単語を見直した方がよい</a:t>
            </a:r>
            <a:endParaRPr kumimoji="1" lang="en-US" altLang="ja-JP" sz="1800" dirty="0"/>
          </a:p>
          <a:p>
            <a:pPr lvl="1"/>
            <a:r>
              <a:rPr kumimoji="1" lang="ja-JP" altLang="en-US" sz="1800" dirty="0">
                <a:solidFill>
                  <a:schemeClr val="accent5"/>
                </a:solidFill>
              </a:rPr>
              <a:t>基本的には日本語の時点で短く簡潔に書けば，ほとんどこれは起きない</a:t>
            </a:r>
            <a:endParaRPr kumimoji="1" lang="en-US" altLang="ja-JP" sz="1800" dirty="0">
              <a:solidFill>
                <a:schemeClr val="accent5"/>
              </a:solidFill>
            </a:endParaRPr>
          </a:p>
          <a:p>
            <a:r>
              <a:rPr lang="en-US" altLang="ja-JP" sz="1800" dirty="0"/>
              <a:t>Google</a:t>
            </a:r>
            <a:r>
              <a:rPr lang="ja-JP" altLang="en-US" sz="1800" dirty="0"/>
              <a:t> 検索にかけて確認</a:t>
            </a:r>
            <a:endParaRPr lang="en-US" altLang="ja-JP" sz="1800" dirty="0"/>
          </a:p>
          <a:p>
            <a:pPr lvl="1"/>
            <a:r>
              <a:rPr lang="ja-JP" altLang="en-US" sz="1800" dirty="0"/>
              <a:t>日本人が書いたものが多くヒットした場合，日本人がやりがちな不自然な表現の可能性もある</a:t>
            </a:r>
            <a:endParaRPr kumimoji="1" lang="en-US" altLang="ja-JP" sz="1800" dirty="0"/>
          </a:p>
          <a:p>
            <a:r>
              <a:rPr kumimoji="1" lang="ja-JP" altLang="en-US" sz="1800" dirty="0"/>
              <a:t>論文は基本的に中学で習う程度の英語で書けるし，そうすべき</a:t>
            </a:r>
            <a:endParaRPr kumimoji="1" lang="en-US" altLang="ja-JP" sz="1800" dirty="0"/>
          </a:p>
          <a:p>
            <a:pPr lvl="1"/>
            <a:r>
              <a:rPr kumimoji="1" lang="ja-JP" altLang="en-US" sz="1800" dirty="0"/>
              <a:t>専門用語以外は，可能な限り平易で簡潔な表現を用いる</a:t>
            </a:r>
            <a:endParaRPr kumimoji="1" lang="en-US" altLang="ja-JP" sz="1800" dirty="0"/>
          </a:p>
        </p:txBody>
      </p:sp>
    </p:spTree>
    <p:extLst>
      <p:ext uri="{BB962C8B-B14F-4D97-AF65-F5344CB8AC3E}">
        <p14:creationId xmlns:p14="http://schemas.microsoft.com/office/powerpoint/2010/main" val="2943080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37115E-E577-E6D7-8FF9-B2C0B5824569}"/>
              </a:ext>
            </a:extLst>
          </p:cNvPr>
          <p:cNvSpPr>
            <a:spLocks noGrp="1"/>
          </p:cNvSpPr>
          <p:nvPr>
            <p:ph type="title"/>
          </p:nvPr>
        </p:nvSpPr>
        <p:spPr/>
        <p:txBody>
          <a:bodyPr/>
          <a:lstStyle/>
          <a:p>
            <a:r>
              <a:rPr kumimoji="1" lang="ja-JP" altLang="en-US" dirty="0"/>
              <a:t>「各文を適切に接続する」で説明した接続の確認</a:t>
            </a:r>
            <a:endParaRPr kumimoji="1" lang="en-US" dirty="0"/>
          </a:p>
        </p:txBody>
      </p:sp>
      <p:sp>
        <p:nvSpPr>
          <p:cNvPr id="3" name="テキスト プレースホルダー 2">
            <a:extLst>
              <a:ext uri="{FF2B5EF4-FFF2-40B4-BE49-F238E27FC236}">
                <a16:creationId xmlns:a16="http://schemas.microsoft.com/office/drawing/2014/main" id="{EA7C5E12-1D05-6BA3-7C99-6DCBEE0DA691}"/>
              </a:ext>
            </a:extLst>
          </p:cNvPr>
          <p:cNvSpPr>
            <a:spLocks noGrp="1"/>
          </p:cNvSpPr>
          <p:nvPr>
            <p:ph type="body" sz="quarter" idx="10"/>
          </p:nvPr>
        </p:nvSpPr>
        <p:spPr/>
        <p:txBody>
          <a:bodyPr/>
          <a:lstStyle/>
          <a:p>
            <a:r>
              <a:rPr kumimoji="1" lang="ja-JP" altLang="en-US" dirty="0"/>
              <a:t>接続をよくするために，文の頭の方に既出の単語を持ってくる</a:t>
            </a:r>
            <a:endParaRPr kumimoji="1" lang="en-US" altLang="ja-JP" dirty="0"/>
          </a:p>
          <a:p>
            <a:r>
              <a:rPr kumimoji="1" lang="ja-JP" altLang="en-US" dirty="0"/>
              <a:t>方針：</a:t>
            </a:r>
            <a:endParaRPr kumimoji="1" lang="en-US" altLang="ja-JP" dirty="0"/>
          </a:p>
          <a:p>
            <a:pPr lvl="1"/>
            <a:r>
              <a:rPr kumimoji="1" lang="ja-JP" altLang="en-US" dirty="0"/>
              <a:t>日本語自体を書き換えてなんとかする</a:t>
            </a:r>
            <a:endParaRPr kumimoji="1" lang="en-US" altLang="ja-JP" dirty="0"/>
          </a:p>
          <a:p>
            <a:pPr lvl="2"/>
            <a:r>
              <a:rPr kumimoji="1" lang="ja-JP" altLang="en-US" dirty="0"/>
              <a:t>短い文であれば，比較的語順が維持される</a:t>
            </a:r>
            <a:br>
              <a:rPr kumimoji="1" lang="en-US" altLang="ja-JP" dirty="0"/>
            </a:br>
            <a:endParaRPr kumimoji="1" lang="en-US" altLang="ja-JP" dirty="0"/>
          </a:p>
          <a:p>
            <a:pPr lvl="1"/>
            <a:r>
              <a:rPr kumimoji="1" lang="en-US" altLang="ja-JP" dirty="0"/>
              <a:t>DeepL </a:t>
            </a:r>
            <a:r>
              <a:rPr kumimoji="1" lang="ja-JP" altLang="en-US" dirty="0"/>
              <a:t>の単語選択機能を使う</a:t>
            </a:r>
            <a:endParaRPr kumimoji="1" lang="en-US" altLang="ja-JP" dirty="0"/>
          </a:p>
          <a:p>
            <a:pPr lvl="2"/>
            <a:r>
              <a:rPr kumimoji="1" lang="ja-JP" altLang="en-US" dirty="0"/>
              <a:t>翻訳後の単語をクリックすると，別の候補が出てくる</a:t>
            </a:r>
            <a:endParaRPr kumimoji="1" lang="en-US" altLang="ja-JP" dirty="0"/>
          </a:p>
          <a:p>
            <a:pPr lvl="2"/>
            <a:r>
              <a:rPr kumimoji="1" lang="ja-JP" altLang="en-US" dirty="0"/>
              <a:t>候補をクリックすると，後続の翻訳が対応して書き換わる</a:t>
            </a:r>
            <a:endParaRPr kumimoji="1" lang="en-US" altLang="ja-JP" dirty="0"/>
          </a:p>
          <a:p>
            <a:pPr lvl="2"/>
            <a:r>
              <a:rPr kumimoji="1" lang="ja-JP" altLang="en-US" dirty="0"/>
              <a:t>これを使って接続の良い候補を選ぶ</a:t>
            </a:r>
            <a:endParaRPr kumimoji="1" lang="en-US" dirty="0"/>
          </a:p>
        </p:txBody>
      </p:sp>
    </p:spTree>
    <p:extLst>
      <p:ext uri="{BB962C8B-B14F-4D97-AF65-F5344CB8AC3E}">
        <p14:creationId xmlns:p14="http://schemas.microsoft.com/office/powerpoint/2010/main" val="1900962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F8815B0-4243-7B07-F4BD-1C0A780A3E0B}"/>
              </a:ext>
            </a:extLst>
          </p:cNvPr>
          <p:cNvSpPr>
            <a:spLocks noGrp="1"/>
          </p:cNvSpPr>
          <p:nvPr>
            <p:ph type="title"/>
          </p:nvPr>
        </p:nvSpPr>
        <p:spPr/>
        <p:txBody>
          <a:bodyPr/>
          <a:lstStyle/>
          <a:p>
            <a:r>
              <a:rPr kumimoji="1" lang="ja-JP" altLang="en-US" dirty="0"/>
              <a:t>言語</a:t>
            </a:r>
            <a:r>
              <a:rPr lang="ja-JP" altLang="en-US" dirty="0"/>
              <a:t>生成 </a:t>
            </a:r>
            <a:r>
              <a:rPr lang="en-US" altLang="ja-JP" dirty="0"/>
              <a:t>AI</a:t>
            </a:r>
            <a:r>
              <a:rPr kumimoji="1" lang="en-US" altLang="ja-JP" dirty="0"/>
              <a:t> </a:t>
            </a:r>
            <a:r>
              <a:rPr kumimoji="1" lang="ja-JP" altLang="en-US" dirty="0"/>
              <a:t>を使っ</a:t>
            </a:r>
            <a:r>
              <a:rPr lang="ja-JP" altLang="en-US" dirty="0"/>
              <a:t>た</a:t>
            </a:r>
            <a:r>
              <a:rPr kumimoji="1" lang="ja-JP" altLang="en-US" dirty="0"/>
              <a:t>英文の校正</a:t>
            </a:r>
            <a:endParaRPr kumimoji="1" lang="en-US" altLang="ja-JP" dirty="0"/>
          </a:p>
        </p:txBody>
      </p:sp>
    </p:spTree>
    <p:extLst>
      <p:ext uri="{BB962C8B-B14F-4D97-AF65-F5344CB8AC3E}">
        <p14:creationId xmlns:p14="http://schemas.microsoft.com/office/powerpoint/2010/main" val="574937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7822D4E-F254-1FF6-4CD6-0B65B2D6BFE9}"/>
              </a:ext>
            </a:extLst>
          </p:cNvPr>
          <p:cNvSpPr>
            <a:spLocks noGrp="1"/>
          </p:cNvSpPr>
          <p:nvPr>
            <p:ph type="title"/>
          </p:nvPr>
        </p:nvSpPr>
        <p:spPr/>
        <p:txBody>
          <a:bodyPr/>
          <a:lstStyle/>
          <a:p>
            <a:r>
              <a:rPr lang="ja-JP" altLang="en-US" dirty="0"/>
              <a:t>英文校正について</a:t>
            </a:r>
            <a:endParaRPr lang="en-US" dirty="0"/>
          </a:p>
        </p:txBody>
      </p:sp>
      <p:sp>
        <p:nvSpPr>
          <p:cNvPr id="5" name="テキスト プレースホルダー 4">
            <a:extLst>
              <a:ext uri="{FF2B5EF4-FFF2-40B4-BE49-F238E27FC236}">
                <a16:creationId xmlns:a16="http://schemas.microsoft.com/office/drawing/2014/main" id="{5591299F-3C44-9260-09AD-482B6F05CF1D}"/>
              </a:ext>
            </a:extLst>
          </p:cNvPr>
          <p:cNvSpPr>
            <a:spLocks noGrp="1"/>
          </p:cNvSpPr>
          <p:nvPr>
            <p:ph type="body" sz="quarter" idx="10"/>
          </p:nvPr>
        </p:nvSpPr>
        <p:spPr/>
        <p:txBody>
          <a:bodyPr/>
          <a:lstStyle/>
          <a:p>
            <a:r>
              <a:rPr lang="ja-JP" altLang="en-US" sz="1800" dirty="0"/>
              <a:t>出来上がった英文の完成度を上げる</a:t>
            </a:r>
            <a:endParaRPr lang="en-US" altLang="ja-JP" sz="1800" dirty="0"/>
          </a:p>
          <a:p>
            <a:pPr lvl="1"/>
            <a:r>
              <a:rPr lang="ja-JP" altLang="en-US" sz="1800" dirty="0"/>
              <a:t>文法的に正しくても，不自然な言い回しになっている事などがある</a:t>
            </a:r>
            <a:endParaRPr lang="en-US" altLang="ja-JP" sz="1800" dirty="0"/>
          </a:p>
          <a:p>
            <a:r>
              <a:rPr lang="ja-JP" altLang="en-US" sz="1800" dirty="0"/>
              <a:t>もうあまり校正業者に出す利点はないと思う（</a:t>
            </a:r>
            <a:r>
              <a:rPr lang="en-US" altLang="ja-JP" sz="1800" dirty="0"/>
              <a:t>2023</a:t>
            </a:r>
            <a:r>
              <a:rPr lang="ja-JP" altLang="en-US" sz="1800" dirty="0"/>
              <a:t>年現在）</a:t>
            </a:r>
            <a:endParaRPr lang="en-US" altLang="ja-JP" sz="1800" dirty="0"/>
          </a:p>
          <a:p>
            <a:pPr lvl="1"/>
            <a:r>
              <a:rPr lang="ja-JP" altLang="en-US" sz="1800" dirty="0"/>
              <a:t>生成 </a:t>
            </a:r>
            <a:r>
              <a:rPr lang="en-US" altLang="ja-JP" sz="1800" dirty="0"/>
              <a:t>AI </a:t>
            </a:r>
            <a:r>
              <a:rPr lang="ja-JP" altLang="en-US" sz="1800" dirty="0"/>
              <a:t>の返してくる英文の質がもう十分に高い</a:t>
            </a:r>
            <a:endParaRPr lang="en-US" altLang="ja-JP" sz="1800" dirty="0"/>
          </a:p>
          <a:p>
            <a:pPr lvl="1"/>
            <a:r>
              <a:rPr lang="ja-JP" altLang="en-US" sz="1800" dirty="0"/>
              <a:t>生成 </a:t>
            </a:r>
            <a:r>
              <a:rPr lang="en-US" altLang="ja-JP" sz="1800" dirty="0"/>
              <a:t>AI </a:t>
            </a:r>
            <a:r>
              <a:rPr lang="ja-JP" altLang="en-US" sz="1800" dirty="0"/>
              <a:t>なら微調整や細かい注文がその場でできる</a:t>
            </a:r>
            <a:endParaRPr lang="en-US" altLang="ja-JP" sz="1800" dirty="0"/>
          </a:p>
        </p:txBody>
      </p:sp>
    </p:spTree>
    <p:extLst>
      <p:ext uri="{BB962C8B-B14F-4D97-AF65-F5344CB8AC3E}">
        <p14:creationId xmlns:p14="http://schemas.microsoft.com/office/powerpoint/2010/main" val="126608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2AE2EE-0688-2BE5-5B33-675F6806063C}"/>
              </a:ext>
            </a:extLst>
          </p:cNvPr>
          <p:cNvSpPr>
            <a:spLocks noGrp="1"/>
          </p:cNvSpPr>
          <p:nvPr>
            <p:ph type="title"/>
          </p:nvPr>
        </p:nvSpPr>
        <p:spPr/>
        <p:txBody>
          <a:bodyPr/>
          <a:lstStyle/>
          <a:p>
            <a:r>
              <a:rPr kumimoji="1" lang="ja-JP" altLang="en-US" dirty="0"/>
              <a:t>最初から生成 </a:t>
            </a:r>
            <a:r>
              <a:rPr kumimoji="1" lang="en-US" altLang="ja-JP" dirty="0"/>
              <a:t>AI </a:t>
            </a:r>
            <a:r>
              <a:rPr kumimoji="1" lang="ja-JP" altLang="en-US" dirty="0"/>
              <a:t>で翻訳しては駄目なのか？</a:t>
            </a:r>
          </a:p>
        </p:txBody>
      </p:sp>
      <p:sp>
        <p:nvSpPr>
          <p:cNvPr id="3" name="テキスト プレースホルダー 2">
            <a:extLst>
              <a:ext uri="{FF2B5EF4-FFF2-40B4-BE49-F238E27FC236}">
                <a16:creationId xmlns:a16="http://schemas.microsoft.com/office/drawing/2014/main" id="{B726B4FD-AD2D-408C-5CDA-A50DA62C6829}"/>
              </a:ext>
            </a:extLst>
          </p:cNvPr>
          <p:cNvSpPr>
            <a:spLocks noGrp="1"/>
          </p:cNvSpPr>
          <p:nvPr>
            <p:ph type="body" sz="quarter" idx="10"/>
          </p:nvPr>
        </p:nvSpPr>
        <p:spPr/>
        <p:txBody>
          <a:bodyPr/>
          <a:lstStyle/>
          <a:p>
            <a:r>
              <a:rPr kumimoji="1" lang="ja-JP" altLang="en-US" dirty="0"/>
              <a:t>そもそも日本語の時点で曖昧であったり情報が欠けているなど，問題があることが大半</a:t>
            </a:r>
            <a:endParaRPr kumimoji="1" lang="en-US" altLang="ja-JP" dirty="0"/>
          </a:p>
          <a:p>
            <a:r>
              <a:rPr kumimoji="1" lang="ja-JP" altLang="en-US" dirty="0"/>
              <a:t>これらは </a:t>
            </a:r>
            <a:r>
              <a:rPr kumimoji="1" lang="en-US" altLang="ja-JP" dirty="0" err="1"/>
              <a:t>DeepL</a:t>
            </a:r>
            <a:r>
              <a:rPr kumimoji="1" lang="en-US" altLang="ja-JP" dirty="0"/>
              <a:t> </a:t>
            </a:r>
            <a:r>
              <a:rPr kumimoji="1" lang="ja-JP" altLang="en-US" dirty="0"/>
              <a:t>で日本語を修正しながら直した方が良い</a:t>
            </a:r>
            <a:endParaRPr kumimoji="1" lang="en-US" altLang="ja-JP" dirty="0"/>
          </a:p>
          <a:p>
            <a:pPr lvl="1"/>
            <a:r>
              <a:rPr lang="ja-JP" altLang="en-US" dirty="0"/>
              <a:t>現状の </a:t>
            </a:r>
            <a:r>
              <a:rPr lang="en-US" altLang="ja-JP" dirty="0"/>
              <a:t>ChatGPT </a:t>
            </a:r>
            <a:r>
              <a:rPr lang="ja-JP" altLang="en-US" dirty="0"/>
              <a:t>ではレスポンスが悪すぎる（</a:t>
            </a:r>
            <a:r>
              <a:rPr lang="en-US" altLang="ja-JP" dirty="0"/>
              <a:t>2023</a:t>
            </a:r>
            <a:r>
              <a:rPr lang="ja-JP" altLang="en-US" dirty="0"/>
              <a:t>年現在）</a:t>
            </a:r>
            <a:endParaRPr lang="en-US" altLang="ja-JP" dirty="0"/>
          </a:p>
          <a:p>
            <a:pPr lvl="1"/>
            <a:r>
              <a:rPr kumimoji="1" lang="ja-JP" altLang="en-US" dirty="0"/>
              <a:t>リアルタイム</a:t>
            </a:r>
            <a:r>
              <a:rPr lang="ja-JP" altLang="en-US" dirty="0"/>
              <a:t>で修正結果が見れた方がやりやすい</a:t>
            </a:r>
            <a:endParaRPr kumimoji="1" lang="ja-JP" altLang="en-US" dirty="0"/>
          </a:p>
        </p:txBody>
      </p:sp>
    </p:spTree>
    <p:extLst>
      <p:ext uri="{BB962C8B-B14F-4D97-AF65-F5344CB8AC3E}">
        <p14:creationId xmlns:p14="http://schemas.microsoft.com/office/powerpoint/2010/main" val="3074079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C7B579-49E2-802B-2428-2D03557380B1}"/>
              </a:ext>
            </a:extLst>
          </p:cNvPr>
          <p:cNvSpPr>
            <a:spLocks noGrp="1"/>
          </p:cNvSpPr>
          <p:nvPr>
            <p:ph type="title"/>
          </p:nvPr>
        </p:nvSpPr>
        <p:spPr/>
        <p:txBody>
          <a:bodyPr/>
          <a:lstStyle/>
          <a:p>
            <a:r>
              <a:rPr kumimoji="1" lang="en-US" altLang="ja-JP" dirty="0"/>
              <a:t>ChatGPT</a:t>
            </a:r>
            <a:endParaRPr kumimoji="1" lang="ja-JP" altLang="en-US" dirty="0"/>
          </a:p>
        </p:txBody>
      </p:sp>
      <p:sp>
        <p:nvSpPr>
          <p:cNvPr id="3" name="テキスト プレースホルダー 2">
            <a:extLst>
              <a:ext uri="{FF2B5EF4-FFF2-40B4-BE49-F238E27FC236}">
                <a16:creationId xmlns:a16="http://schemas.microsoft.com/office/drawing/2014/main" id="{BA58B522-E13E-8B39-84AA-931558EBC6C7}"/>
              </a:ext>
            </a:extLst>
          </p:cNvPr>
          <p:cNvSpPr>
            <a:spLocks noGrp="1"/>
          </p:cNvSpPr>
          <p:nvPr>
            <p:ph type="body" sz="quarter" idx="10"/>
          </p:nvPr>
        </p:nvSpPr>
        <p:spPr>
          <a:xfrm>
            <a:off x="611956" y="1088974"/>
            <a:ext cx="8280092" cy="2970033"/>
          </a:xfrm>
        </p:spPr>
        <p:txBody>
          <a:bodyPr/>
          <a:lstStyle/>
          <a:p>
            <a:r>
              <a:rPr kumimoji="1" lang="ja-JP" altLang="en-US" b="1" dirty="0">
                <a:solidFill>
                  <a:schemeClr val="accent5"/>
                </a:solidFill>
              </a:rPr>
              <a:t>必ず課金版の </a:t>
            </a:r>
            <a:r>
              <a:rPr kumimoji="1" lang="en-US" altLang="ja-JP" b="1" dirty="0">
                <a:solidFill>
                  <a:schemeClr val="accent5"/>
                </a:solidFill>
              </a:rPr>
              <a:t>ChatGPT Ver 4 </a:t>
            </a:r>
            <a:r>
              <a:rPr kumimoji="1" lang="ja-JP" altLang="en-US" b="1" dirty="0">
                <a:solidFill>
                  <a:schemeClr val="accent5"/>
                </a:solidFill>
              </a:rPr>
              <a:t>を使うこと（</a:t>
            </a:r>
            <a:r>
              <a:rPr kumimoji="1" lang="en-US" altLang="ja-JP" b="1" dirty="0">
                <a:solidFill>
                  <a:schemeClr val="accent5"/>
                </a:solidFill>
              </a:rPr>
              <a:t>2023</a:t>
            </a:r>
            <a:r>
              <a:rPr kumimoji="1" lang="ja-JP" altLang="en-US" b="1" dirty="0">
                <a:solidFill>
                  <a:schemeClr val="accent5"/>
                </a:solidFill>
              </a:rPr>
              <a:t>年現在）</a:t>
            </a:r>
            <a:endParaRPr kumimoji="1" lang="en-US" altLang="ja-JP" b="1" dirty="0">
              <a:solidFill>
                <a:schemeClr val="accent5"/>
              </a:solidFill>
            </a:endParaRPr>
          </a:p>
          <a:p>
            <a:pPr lvl="1"/>
            <a:r>
              <a:rPr lang="ja-JP" altLang="en-US" dirty="0"/>
              <a:t>無課金の </a:t>
            </a:r>
            <a:r>
              <a:rPr lang="en-US" altLang="ja-JP" dirty="0"/>
              <a:t>Ver 3.5 </a:t>
            </a:r>
            <a:r>
              <a:rPr lang="ja-JP" altLang="en-US" dirty="0"/>
              <a:t>とは全く出力の質が異なる</a:t>
            </a:r>
            <a:endParaRPr lang="en-US" altLang="ja-JP" dirty="0"/>
          </a:p>
          <a:p>
            <a:pPr lvl="1"/>
            <a:r>
              <a:rPr kumimoji="1" lang="ja-JP" altLang="en-US" dirty="0"/>
              <a:t>以降で説明するやり方は </a:t>
            </a:r>
            <a:r>
              <a:rPr kumimoji="1" lang="en-US" altLang="ja-JP" dirty="0"/>
              <a:t>Ver 3.5 </a:t>
            </a:r>
            <a:r>
              <a:rPr kumimoji="1" lang="ja-JP" altLang="en-US" dirty="0"/>
              <a:t>ではほぼ機能しない</a:t>
            </a:r>
            <a:endParaRPr kumimoji="1" lang="en-US" altLang="ja-JP" dirty="0"/>
          </a:p>
          <a:p>
            <a:r>
              <a:rPr lang="ja-JP" altLang="en-US" b="1" dirty="0">
                <a:solidFill>
                  <a:schemeClr val="accent5"/>
                </a:solidFill>
              </a:rPr>
              <a:t>設定で学習を無効化すること</a:t>
            </a:r>
            <a:endParaRPr lang="en-US" altLang="ja-JP" b="1" dirty="0">
              <a:solidFill>
                <a:schemeClr val="accent5"/>
              </a:solidFill>
            </a:endParaRPr>
          </a:p>
          <a:p>
            <a:pPr lvl="1"/>
            <a:r>
              <a:rPr kumimoji="1" lang="ja-JP" altLang="en-US" dirty="0"/>
              <a:t>以下の「</a:t>
            </a:r>
            <a:r>
              <a:rPr kumimoji="1" lang="en-US" altLang="ja-JP" dirty="0"/>
              <a:t>Chat history &amp; training</a:t>
            </a:r>
            <a:r>
              <a:rPr kumimoji="1" lang="ja-JP" altLang="en-US" dirty="0"/>
              <a:t>」を無効にする</a:t>
            </a:r>
            <a:endParaRPr kumimoji="1" lang="en-US" altLang="ja-JP" dirty="0"/>
          </a:p>
          <a:p>
            <a:pPr lvl="1"/>
            <a:r>
              <a:rPr kumimoji="1" lang="ja-JP" altLang="en-US" dirty="0"/>
              <a:t>これは有料版でないと使えない</a:t>
            </a:r>
            <a:endParaRPr kumimoji="1" lang="en-US" altLang="ja-JP" dirty="0"/>
          </a:p>
          <a:p>
            <a:pPr lvl="1"/>
            <a:r>
              <a:rPr lang="ja-JP" altLang="en-US" dirty="0"/>
              <a:t>無効にしないと入力した原稿が勝手に使われかねない</a:t>
            </a:r>
            <a:endParaRPr lang="en-US" altLang="ja-JP" dirty="0"/>
          </a:p>
        </p:txBody>
      </p:sp>
      <p:pic>
        <p:nvPicPr>
          <p:cNvPr id="5" name="図 4">
            <a:extLst>
              <a:ext uri="{FF2B5EF4-FFF2-40B4-BE49-F238E27FC236}">
                <a16:creationId xmlns:a16="http://schemas.microsoft.com/office/drawing/2014/main" id="{84987663-0FBC-08DA-BAC5-A5AFF43ACEC4}"/>
              </a:ext>
            </a:extLst>
          </p:cNvPr>
          <p:cNvPicPr>
            <a:picLocks noChangeAspect="1"/>
          </p:cNvPicPr>
          <p:nvPr/>
        </p:nvPicPr>
        <p:blipFill>
          <a:blip r:embed="rId2"/>
          <a:stretch>
            <a:fillRect/>
          </a:stretch>
        </p:blipFill>
        <p:spPr>
          <a:xfrm>
            <a:off x="1511966" y="4329010"/>
            <a:ext cx="6375728" cy="2362321"/>
          </a:xfrm>
          <a:prstGeom prst="rect">
            <a:avLst/>
          </a:prstGeom>
        </p:spPr>
      </p:pic>
      <p:sp>
        <p:nvSpPr>
          <p:cNvPr id="6" name="四角形: 角を丸くする 5">
            <a:extLst>
              <a:ext uri="{FF2B5EF4-FFF2-40B4-BE49-F238E27FC236}">
                <a16:creationId xmlns:a16="http://schemas.microsoft.com/office/drawing/2014/main" id="{0E18F4FF-656C-2BDA-13C4-AEA823FD6F12}"/>
              </a:ext>
            </a:extLst>
          </p:cNvPr>
          <p:cNvSpPr/>
          <p:nvPr/>
        </p:nvSpPr>
        <p:spPr bwMode="auto">
          <a:xfrm>
            <a:off x="7092028" y="5049019"/>
            <a:ext cx="900010" cy="360004"/>
          </a:xfrm>
          <a:prstGeom prst="roundRect">
            <a:avLst/>
          </a:prstGeom>
          <a:noFill/>
          <a:ln w="38100">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2432734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453B1-8A5C-9D45-0BF1-FF344B93ECDC}"/>
              </a:ext>
            </a:extLst>
          </p:cNvPr>
          <p:cNvSpPr>
            <a:spLocks noGrp="1"/>
          </p:cNvSpPr>
          <p:nvPr>
            <p:ph type="title"/>
          </p:nvPr>
        </p:nvSpPr>
        <p:spPr/>
        <p:txBody>
          <a:bodyPr/>
          <a:lstStyle/>
          <a:p>
            <a:r>
              <a:rPr kumimoji="1" lang="ja-JP" altLang="en-US" dirty="0"/>
              <a:t>手順</a:t>
            </a:r>
          </a:p>
        </p:txBody>
      </p:sp>
      <p:sp>
        <p:nvSpPr>
          <p:cNvPr id="3" name="テキスト プレースホルダー 2">
            <a:extLst>
              <a:ext uri="{FF2B5EF4-FFF2-40B4-BE49-F238E27FC236}">
                <a16:creationId xmlns:a16="http://schemas.microsoft.com/office/drawing/2014/main" id="{66CF3E8B-F982-2A1B-A21D-FF66C2E04DC0}"/>
              </a:ext>
            </a:extLst>
          </p:cNvPr>
          <p:cNvSpPr>
            <a:spLocks noGrp="1"/>
          </p:cNvSpPr>
          <p:nvPr>
            <p:ph type="body" sz="quarter" idx="10"/>
          </p:nvPr>
        </p:nvSpPr>
        <p:spPr/>
        <p:txBody>
          <a:bodyPr/>
          <a:lstStyle/>
          <a:p>
            <a:r>
              <a:rPr kumimoji="1" lang="ja-JP" altLang="en-US" dirty="0"/>
              <a:t>使用プロンプト例：</a:t>
            </a:r>
            <a:br>
              <a:rPr kumimoji="1" lang="en-US" altLang="ja-JP" dirty="0"/>
            </a:br>
            <a:br>
              <a:rPr kumimoji="1" lang="en-US" altLang="ja-JP" dirty="0"/>
            </a:br>
            <a:r>
              <a:rPr kumimoji="1" lang="ja-JP" altLang="en-US" dirty="0"/>
              <a:t>以降で入力する文章はコンピュータサイエンス分野における論文原稿の一部ですが，説明の論理や英語について不自然な点がもしあれば，その理由を日本語で指摘して，英文を訂正してください．</a:t>
            </a:r>
            <a:endParaRPr kumimoji="1" lang="en-US" altLang="ja-JP" dirty="0"/>
          </a:p>
          <a:p>
            <a:r>
              <a:rPr lang="ja-JP" altLang="en-US" dirty="0"/>
              <a:t>基本的な進め方：</a:t>
            </a:r>
            <a:endParaRPr lang="en-US" altLang="ja-JP" dirty="0"/>
          </a:p>
          <a:p>
            <a:pPr marL="817200" lvl="1" indent="-457200">
              <a:buFont typeface="+mj-lt"/>
              <a:buAutoNum type="arabicPeriod"/>
            </a:pPr>
            <a:r>
              <a:rPr kumimoji="1" lang="ja-JP" altLang="en-US" dirty="0"/>
              <a:t>上記プロンプトを入力</a:t>
            </a:r>
            <a:endParaRPr kumimoji="1" lang="en-US" altLang="ja-JP" dirty="0"/>
          </a:p>
          <a:p>
            <a:pPr marL="817200" lvl="1" indent="-457200">
              <a:buFont typeface="+mj-lt"/>
              <a:buAutoNum type="arabicPeriod"/>
            </a:pPr>
            <a:r>
              <a:rPr lang="ja-JP" altLang="en-US" dirty="0">
                <a:solidFill>
                  <a:schemeClr val="accent5"/>
                </a:solidFill>
              </a:rPr>
              <a:t>パラグラフ単位で</a:t>
            </a:r>
            <a:r>
              <a:rPr lang="ja-JP" altLang="en-US" dirty="0"/>
              <a:t>英文を入力して訂正を確認</a:t>
            </a:r>
            <a:endParaRPr lang="en-US" altLang="ja-JP" dirty="0"/>
          </a:p>
          <a:p>
            <a:pPr marL="817200" lvl="1" indent="-457200">
              <a:buFont typeface="+mj-lt"/>
              <a:buAutoNum type="arabicPeriod"/>
            </a:pPr>
            <a:r>
              <a:rPr kumimoji="1" lang="ja-JP" altLang="en-US" dirty="0"/>
              <a:t>修正文がまとめて出ない場合があるので，必要に応じて「修正文全体を示してください」と指示する</a:t>
            </a:r>
            <a:endParaRPr kumimoji="1" lang="en-US" altLang="ja-JP" dirty="0"/>
          </a:p>
        </p:txBody>
      </p:sp>
    </p:spTree>
    <p:extLst>
      <p:ext uri="{BB962C8B-B14F-4D97-AF65-F5344CB8AC3E}">
        <p14:creationId xmlns:p14="http://schemas.microsoft.com/office/powerpoint/2010/main" val="39625356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70C4C1-8189-A9F2-BEC2-AC6C72E6C749}"/>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8589BA09-F061-3FE6-4F3E-175B2D62E9F9}"/>
              </a:ext>
            </a:extLst>
          </p:cNvPr>
          <p:cNvSpPr>
            <a:spLocks noGrp="1"/>
          </p:cNvSpPr>
          <p:nvPr>
            <p:ph type="body" sz="quarter" idx="10"/>
          </p:nvPr>
        </p:nvSpPr>
        <p:spPr/>
        <p:txBody>
          <a:bodyPr/>
          <a:lstStyle/>
          <a:p>
            <a:r>
              <a:rPr kumimoji="1" lang="ja-JP" altLang="en-US" dirty="0"/>
              <a:t>この資料では自動翻訳などのツールを使って英語論文を書く方法を説明します</a:t>
            </a:r>
            <a:endParaRPr kumimoji="1" lang="en-US" altLang="ja-JP" dirty="0"/>
          </a:p>
          <a:p>
            <a:r>
              <a:rPr kumimoji="1" lang="ja-JP" altLang="en-US" dirty="0"/>
              <a:t>主に以下のツールを使うことを想定しています</a:t>
            </a:r>
            <a:endParaRPr kumimoji="1" lang="en-US" altLang="ja-JP" dirty="0"/>
          </a:p>
          <a:p>
            <a:pPr lvl="1"/>
            <a:r>
              <a:rPr kumimoji="1" lang="ja-JP" altLang="en-US" dirty="0"/>
              <a:t>自動翻訳</a:t>
            </a:r>
            <a:endParaRPr kumimoji="1" lang="en-US" altLang="ja-JP" dirty="0"/>
          </a:p>
          <a:p>
            <a:pPr lvl="2"/>
            <a:r>
              <a:rPr kumimoji="1" lang="en-US" altLang="ja-JP" dirty="0"/>
              <a:t>DeepL</a:t>
            </a:r>
            <a:endParaRPr lang="en-US" altLang="ja-JP" dirty="0"/>
          </a:p>
          <a:p>
            <a:pPr lvl="2"/>
            <a:r>
              <a:rPr kumimoji="1" lang="en-US" altLang="ja-JP" dirty="0"/>
              <a:t>Google </a:t>
            </a:r>
            <a:r>
              <a:rPr kumimoji="1" lang="ja-JP" altLang="en-US" dirty="0"/>
              <a:t>翻訳</a:t>
            </a:r>
            <a:endParaRPr kumimoji="1" lang="en-US" altLang="ja-JP" dirty="0"/>
          </a:p>
          <a:p>
            <a:pPr lvl="1"/>
            <a:r>
              <a:rPr kumimoji="1" lang="ja-JP" altLang="en-US" dirty="0"/>
              <a:t>文法チェッカー</a:t>
            </a:r>
            <a:endParaRPr kumimoji="1" lang="en-US" altLang="ja-JP" dirty="0"/>
          </a:p>
          <a:p>
            <a:pPr lvl="2"/>
            <a:r>
              <a:rPr lang="en-US" altLang="ja-JP" dirty="0"/>
              <a:t>Grammarly</a:t>
            </a:r>
            <a:r>
              <a:rPr lang="ja-JP" altLang="en-US" dirty="0"/>
              <a:t>（汎用の英文法チェッカー）</a:t>
            </a:r>
            <a:endParaRPr lang="en-US" altLang="ja-JP" dirty="0"/>
          </a:p>
          <a:p>
            <a:pPr lvl="2"/>
            <a:r>
              <a:rPr lang="en-US" altLang="ja-JP" dirty="0" err="1"/>
              <a:t>Writeful</a:t>
            </a:r>
            <a:r>
              <a:rPr lang="ja-JP" altLang="en-US" dirty="0"/>
              <a:t>（</a:t>
            </a:r>
            <a:r>
              <a:rPr lang="en-US" altLang="ja-JP" dirty="0"/>
              <a:t>overleaf </a:t>
            </a:r>
            <a:r>
              <a:rPr lang="ja-JP" altLang="en-US" dirty="0"/>
              <a:t>用の英文法チェッカー拡張）</a:t>
            </a:r>
            <a:endParaRPr lang="en-US" altLang="ja-JP" dirty="0"/>
          </a:p>
          <a:p>
            <a:pPr lvl="1"/>
            <a:r>
              <a:rPr lang="ja-JP" altLang="en-US" dirty="0"/>
              <a:t>校正</a:t>
            </a:r>
            <a:endParaRPr lang="en-US" altLang="ja-JP" dirty="0"/>
          </a:p>
          <a:p>
            <a:pPr lvl="2"/>
            <a:r>
              <a:rPr lang="en-US" altLang="ja-JP" dirty="0"/>
              <a:t>ChatGPT</a:t>
            </a:r>
          </a:p>
          <a:p>
            <a:pPr lvl="1"/>
            <a:r>
              <a:rPr lang="en-US" altLang="ja-JP" dirty="0"/>
              <a:t>Google </a:t>
            </a:r>
            <a:r>
              <a:rPr lang="ja-JP" altLang="en-US" dirty="0"/>
              <a:t>検索</a:t>
            </a:r>
            <a:endParaRPr lang="en-US" altLang="ja-JP" dirty="0"/>
          </a:p>
        </p:txBody>
      </p:sp>
    </p:spTree>
    <p:extLst>
      <p:ext uri="{BB962C8B-B14F-4D97-AF65-F5344CB8AC3E}">
        <p14:creationId xmlns:p14="http://schemas.microsoft.com/office/powerpoint/2010/main" val="1579731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6AF78D-1729-8441-B994-A969D9D4F5EE}"/>
              </a:ext>
            </a:extLst>
          </p:cNvPr>
          <p:cNvSpPr>
            <a:spLocks noGrp="1"/>
          </p:cNvSpPr>
          <p:nvPr>
            <p:ph type="title"/>
          </p:nvPr>
        </p:nvSpPr>
        <p:spPr/>
        <p:txBody>
          <a:bodyPr/>
          <a:lstStyle/>
          <a:p>
            <a:r>
              <a:rPr kumimoji="1" lang="ja-JP" altLang="en-US" dirty="0"/>
              <a:t>プロンプトのポイント１</a:t>
            </a:r>
          </a:p>
        </p:txBody>
      </p:sp>
      <p:sp>
        <p:nvSpPr>
          <p:cNvPr id="3" name="テキスト プレースホルダー 2">
            <a:extLst>
              <a:ext uri="{FF2B5EF4-FFF2-40B4-BE49-F238E27FC236}">
                <a16:creationId xmlns:a16="http://schemas.microsoft.com/office/drawing/2014/main" id="{95E7F31A-4AA6-383E-E268-19FC475BB9CA}"/>
              </a:ext>
            </a:extLst>
          </p:cNvPr>
          <p:cNvSpPr>
            <a:spLocks noGrp="1"/>
          </p:cNvSpPr>
          <p:nvPr>
            <p:ph type="body" sz="quarter" idx="10"/>
          </p:nvPr>
        </p:nvSpPr>
        <p:spPr/>
        <p:txBody>
          <a:bodyPr/>
          <a:lstStyle/>
          <a:p>
            <a:r>
              <a:rPr kumimoji="1" lang="ja-JP" altLang="en-US" dirty="0"/>
              <a:t>「以降で入力する文章は」</a:t>
            </a:r>
            <a:endParaRPr kumimoji="1" lang="en-US" altLang="ja-JP" dirty="0"/>
          </a:p>
          <a:p>
            <a:pPr lvl="1"/>
            <a:r>
              <a:rPr kumimoji="1" lang="ja-JP" altLang="en-US" dirty="0"/>
              <a:t>以降で英文を入れるたびに新しく校正してくれるようになり楽</a:t>
            </a:r>
            <a:endParaRPr kumimoji="1" lang="en-US" altLang="ja-JP" dirty="0"/>
          </a:p>
          <a:p>
            <a:r>
              <a:rPr kumimoji="1" lang="ja-JP" altLang="en-US" dirty="0"/>
              <a:t>「コンピュータサイエンスにおける論文の一部」</a:t>
            </a:r>
            <a:endParaRPr kumimoji="1" lang="en-US" altLang="ja-JP" dirty="0"/>
          </a:p>
          <a:p>
            <a:pPr lvl="1"/>
            <a:r>
              <a:rPr lang="ja-JP" altLang="en-US" dirty="0"/>
              <a:t>これ</a:t>
            </a:r>
            <a:r>
              <a:rPr kumimoji="1" lang="ja-JP" altLang="en-US" dirty="0"/>
              <a:t>がないと語彙がかなりカジュアルになる場合がある</a:t>
            </a:r>
            <a:endParaRPr kumimoji="1" lang="en-US" altLang="ja-JP" dirty="0"/>
          </a:p>
        </p:txBody>
      </p:sp>
    </p:spTree>
    <p:extLst>
      <p:ext uri="{BB962C8B-B14F-4D97-AF65-F5344CB8AC3E}">
        <p14:creationId xmlns:p14="http://schemas.microsoft.com/office/powerpoint/2010/main" val="1586870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6AF78D-1729-8441-B994-A969D9D4F5EE}"/>
              </a:ext>
            </a:extLst>
          </p:cNvPr>
          <p:cNvSpPr>
            <a:spLocks noGrp="1"/>
          </p:cNvSpPr>
          <p:nvPr>
            <p:ph type="title"/>
          </p:nvPr>
        </p:nvSpPr>
        <p:spPr/>
        <p:txBody>
          <a:bodyPr/>
          <a:lstStyle/>
          <a:p>
            <a:r>
              <a:rPr kumimoji="1" lang="ja-JP" altLang="en-US" dirty="0"/>
              <a:t>プロンプトのポイント２</a:t>
            </a:r>
          </a:p>
        </p:txBody>
      </p:sp>
      <p:sp>
        <p:nvSpPr>
          <p:cNvPr id="3" name="テキスト プレースホルダー 2">
            <a:extLst>
              <a:ext uri="{FF2B5EF4-FFF2-40B4-BE49-F238E27FC236}">
                <a16:creationId xmlns:a16="http://schemas.microsoft.com/office/drawing/2014/main" id="{95E7F31A-4AA6-383E-E268-19FC475BB9CA}"/>
              </a:ext>
            </a:extLst>
          </p:cNvPr>
          <p:cNvSpPr>
            <a:spLocks noGrp="1"/>
          </p:cNvSpPr>
          <p:nvPr>
            <p:ph type="body" sz="quarter" idx="10"/>
          </p:nvPr>
        </p:nvSpPr>
        <p:spPr/>
        <p:txBody>
          <a:bodyPr/>
          <a:lstStyle/>
          <a:p>
            <a:r>
              <a:rPr lang="ja-JP" altLang="en-US" dirty="0"/>
              <a:t>「</a:t>
            </a:r>
            <a:r>
              <a:rPr kumimoji="1" lang="ja-JP" altLang="en-US" dirty="0"/>
              <a:t>説明の論理や英語について不自然な点がもしあれば</a:t>
            </a:r>
            <a:r>
              <a:rPr lang="ja-JP" altLang="en-US" dirty="0"/>
              <a:t>」</a:t>
            </a:r>
            <a:endParaRPr lang="en-US" altLang="ja-JP" dirty="0"/>
          </a:p>
          <a:p>
            <a:pPr lvl="1"/>
            <a:r>
              <a:rPr lang="ja-JP" altLang="en-US" dirty="0"/>
              <a:t>「説明の論理や」があると，論理の抜けも言ってくれる</a:t>
            </a:r>
            <a:endParaRPr lang="en-US" altLang="ja-JP" dirty="0"/>
          </a:p>
          <a:p>
            <a:pPr lvl="1"/>
            <a:r>
              <a:rPr lang="ja-JP" altLang="en-US" dirty="0"/>
              <a:t>「もしあれば」がないと，何がなんでも訂正する傾向がある</a:t>
            </a:r>
            <a:endParaRPr kumimoji="1" lang="en-US" altLang="ja-JP" dirty="0"/>
          </a:p>
          <a:p>
            <a:r>
              <a:rPr lang="ja-JP" altLang="en-US" dirty="0"/>
              <a:t>「</a:t>
            </a:r>
            <a:r>
              <a:rPr kumimoji="1" lang="ja-JP" altLang="en-US" dirty="0"/>
              <a:t>その理由を日本語で指摘して，英文を訂正してください</a:t>
            </a:r>
            <a:r>
              <a:rPr lang="ja-JP" altLang="en-US" dirty="0"/>
              <a:t>」</a:t>
            </a:r>
            <a:endParaRPr lang="en-US" altLang="ja-JP" dirty="0"/>
          </a:p>
          <a:p>
            <a:pPr lvl="1"/>
            <a:r>
              <a:rPr lang="ja-JP" altLang="en-US" dirty="0"/>
              <a:t>ここを正確に指示しないと，訂正が日本語で出たりする</a:t>
            </a:r>
            <a:endParaRPr lang="en-US" altLang="ja-JP" dirty="0"/>
          </a:p>
          <a:p>
            <a:r>
              <a:rPr lang="ja-JP" altLang="en-US" dirty="0"/>
              <a:t>指示を１文にまとめないと，たまに２文目以降を訂正しようとすることがあるので１文にしてある</a:t>
            </a:r>
            <a:endParaRPr lang="en-US" altLang="ja-JP" dirty="0"/>
          </a:p>
        </p:txBody>
      </p:sp>
    </p:spTree>
    <p:extLst>
      <p:ext uri="{BB962C8B-B14F-4D97-AF65-F5344CB8AC3E}">
        <p14:creationId xmlns:p14="http://schemas.microsoft.com/office/powerpoint/2010/main" val="2900022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6AF78D-1729-8441-B994-A969D9D4F5EE}"/>
              </a:ext>
            </a:extLst>
          </p:cNvPr>
          <p:cNvSpPr>
            <a:spLocks noGrp="1"/>
          </p:cNvSpPr>
          <p:nvPr>
            <p:ph type="title"/>
          </p:nvPr>
        </p:nvSpPr>
        <p:spPr/>
        <p:txBody>
          <a:bodyPr/>
          <a:lstStyle/>
          <a:p>
            <a:r>
              <a:rPr kumimoji="1" lang="ja-JP" altLang="en-US" dirty="0"/>
              <a:t>指示をする際のポイント</a:t>
            </a:r>
          </a:p>
        </p:txBody>
      </p:sp>
      <p:sp>
        <p:nvSpPr>
          <p:cNvPr id="3" name="テキスト プレースホルダー 2">
            <a:extLst>
              <a:ext uri="{FF2B5EF4-FFF2-40B4-BE49-F238E27FC236}">
                <a16:creationId xmlns:a16="http://schemas.microsoft.com/office/drawing/2014/main" id="{95E7F31A-4AA6-383E-E268-19FC475BB9CA}"/>
              </a:ext>
            </a:extLst>
          </p:cNvPr>
          <p:cNvSpPr>
            <a:spLocks noGrp="1"/>
          </p:cNvSpPr>
          <p:nvPr>
            <p:ph type="body" sz="quarter" idx="10"/>
          </p:nvPr>
        </p:nvSpPr>
        <p:spPr/>
        <p:txBody>
          <a:bodyPr/>
          <a:lstStyle/>
          <a:p>
            <a:r>
              <a:rPr kumimoji="1" lang="ja-JP" altLang="en-US" dirty="0"/>
              <a:t>あまりたくさんの事を同時に指示しない</a:t>
            </a:r>
            <a:endParaRPr kumimoji="1" lang="en-US" altLang="ja-JP" dirty="0"/>
          </a:p>
          <a:p>
            <a:pPr lvl="1"/>
            <a:r>
              <a:rPr lang="ja-JP" altLang="en-US" dirty="0"/>
              <a:t>人間と同じで，同時にたくさん指示しても対応してくれない</a:t>
            </a:r>
            <a:endParaRPr lang="en-US" altLang="ja-JP" dirty="0"/>
          </a:p>
          <a:p>
            <a:r>
              <a:rPr lang="ja-JP" altLang="en-US" dirty="0"/>
              <a:t>なるべく同一セッション内で，論文に書かれている文章の順序で校正をした方が良い</a:t>
            </a:r>
            <a:endParaRPr lang="en-US" altLang="ja-JP" dirty="0"/>
          </a:p>
          <a:p>
            <a:pPr lvl="1"/>
            <a:r>
              <a:rPr lang="ja-JP" altLang="en-US" dirty="0"/>
              <a:t>過去の入力を参照して，その文脈を意識してくれる</a:t>
            </a:r>
            <a:endParaRPr lang="en-US" altLang="ja-JP" dirty="0"/>
          </a:p>
        </p:txBody>
      </p:sp>
    </p:spTree>
    <p:extLst>
      <p:ext uri="{BB962C8B-B14F-4D97-AF65-F5344CB8AC3E}">
        <p14:creationId xmlns:p14="http://schemas.microsoft.com/office/powerpoint/2010/main" val="1692704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6AF78D-1729-8441-B994-A969D9D4F5EE}"/>
              </a:ext>
            </a:extLst>
          </p:cNvPr>
          <p:cNvSpPr>
            <a:spLocks noGrp="1"/>
          </p:cNvSpPr>
          <p:nvPr>
            <p:ph type="title"/>
          </p:nvPr>
        </p:nvSpPr>
        <p:spPr/>
        <p:txBody>
          <a:bodyPr/>
          <a:lstStyle/>
          <a:p>
            <a:r>
              <a:rPr kumimoji="1" lang="ja-JP" altLang="en-US"/>
              <a:t>指示をする際のポイント</a:t>
            </a:r>
            <a:endParaRPr kumimoji="1" lang="ja-JP" altLang="en-US" dirty="0"/>
          </a:p>
        </p:txBody>
      </p:sp>
      <p:sp>
        <p:nvSpPr>
          <p:cNvPr id="3" name="テキスト プレースホルダー 2">
            <a:extLst>
              <a:ext uri="{FF2B5EF4-FFF2-40B4-BE49-F238E27FC236}">
                <a16:creationId xmlns:a16="http://schemas.microsoft.com/office/drawing/2014/main" id="{95E7F31A-4AA6-383E-E268-19FC475BB9CA}"/>
              </a:ext>
            </a:extLst>
          </p:cNvPr>
          <p:cNvSpPr>
            <a:spLocks noGrp="1"/>
          </p:cNvSpPr>
          <p:nvPr>
            <p:ph type="body" sz="quarter" idx="10"/>
          </p:nvPr>
        </p:nvSpPr>
        <p:spPr/>
        <p:txBody>
          <a:bodyPr/>
          <a:lstStyle/>
          <a:p>
            <a:r>
              <a:rPr lang="ja-JP" altLang="en-US" dirty="0"/>
              <a:t>誤った校正が出た場合や使いたい単語と違うものが出てきた場合，個別に訂正すると良い</a:t>
            </a:r>
            <a:endParaRPr lang="en-US" altLang="ja-JP" dirty="0"/>
          </a:p>
          <a:p>
            <a:pPr lvl="1"/>
            <a:r>
              <a:rPr lang="ja-JP" altLang="en-US" dirty="0"/>
              <a:t>「</a:t>
            </a:r>
            <a:r>
              <a:rPr lang="en-US" altLang="ja-JP" dirty="0" err="1"/>
              <a:t>hoge</a:t>
            </a:r>
            <a:r>
              <a:rPr lang="en-US" altLang="ja-JP" dirty="0"/>
              <a:t> </a:t>
            </a:r>
            <a:r>
              <a:rPr lang="ja-JP" altLang="en-US" dirty="0"/>
              <a:t>の部分は </a:t>
            </a:r>
            <a:r>
              <a:rPr lang="en-US" altLang="ja-JP" dirty="0" err="1"/>
              <a:t>fuga</a:t>
            </a:r>
            <a:r>
              <a:rPr lang="en-US" altLang="ja-JP" dirty="0"/>
              <a:t> </a:t>
            </a:r>
            <a:r>
              <a:rPr lang="ja-JP" altLang="en-US" dirty="0"/>
              <a:t>を使ってください」等を言えば対応してくれる</a:t>
            </a:r>
            <a:endParaRPr lang="en-US" altLang="ja-JP" dirty="0"/>
          </a:p>
          <a:p>
            <a:pPr lvl="1"/>
            <a:r>
              <a:rPr lang="ja-JP" altLang="en-US" dirty="0"/>
              <a:t>訂正してほしくない部分の指示などもできる</a:t>
            </a:r>
            <a:endParaRPr lang="en-US" altLang="ja-JP" dirty="0"/>
          </a:p>
          <a:p>
            <a:r>
              <a:rPr lang="ja-JP" altLang="en-US" dirty="0"/>
              <a:t>あまり直してほしくない場合は「明らかにおかしいところ以外はあまり変更しないようにお願いします」と追加で入れる</a:t>
            </a:r>
            <a:endParaRPr lang="en-US" altLang="ja-JP" dirty="0"/>
          </a:p>
        </p:txBody>
      </p:sp>
    </p:spTree>
    <p:extLst>
      <p:ext uri="{BB962C8B-B14F-4D97-AF65-F5344CB8AC3E}">
        <p14:creationId xmlns:p14="http://schemas.microsoft.com/office/powerpoint/2010/main" val="1215278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ADFFFD-15EB-369F-6134-1F97B59CDD43}"/>
              </a:ext>
            </a:extLst>
          </p:cNvPr>
          <p:cNvSpPr>
            <a:spLocks noGrp="1"/>
          </p:cNvSpPr>
          <p:nvPr>
            <p:ph type="title"/>
          </p:nvPr>
        </p:nvSpPr>
        <p:spPr/>
        <p:txBody>
          <a:bodyPr/>
          <a:lstStyle/>
          <a:p>
            <a:r>
              <a:rPr kumimoji="1" lang="ja-JP" altLang="en-US" dirty="0"/>
              <a:t>校正の確認</a:t>
            </a:r>
          </a:p>
        </p:txBody>
      </p:sp>
      <p:sp>
        <p:nvSpPr>
          <p:cNvPr id="3" name="テキスト プレースホルダー 2">
            <a:extLst>
              <a:ext uri="{FF2B5EF4-FFF2-40B4-BE49-F238E27FC236}">
                <a16:creationId xmlns:a16="http://schemas.microsoft.com/office/drawing/2014/main" id="{79986DF0-F3FB-9038-79CB-5DD1B774B457}"/>
              </a:ext>
            </a:extLst>
          </p:cNvPr>
          <p:cNvSpPr>
            <a:spLocks noGrp="1"/>
          </p:cNvSpPr>
          <p:nvPr>
            <p:ph type="body" sz="quarter" idx="10"/>
          </p:nvPr>
        </p:nvSpPr>
        <p:spPr/>
        <p:txBody>
          <a:bodyPr/>
          <a:lstStyle/>
          <a:p>
            <a:r>
              <a:rPr kumimoji="1" lang="ja-JP" altLang="en-US" b="1" dirty="0">
                <a:solidFill>
                  <a:schemeClr val="accent5"/>
                </a:solidFill>
              </a:rPr>
              <a:t>必ず校正結果は自分で確認する</a:t>
            </a:r>
            <a:endParaRPr kumimoji="1" lang="en-US" altLang="ja-JP" b="1" dirty="0">
              <a:solidFill>
                <a:schemeClr val="accent5"/>
              </a:solidFill>
            </a:endParaRPr>
          </a:p>
          <a:p>
            <a:pPr lvl="1"/>
            <a:r>
              <a:rPr kumimoji="1" lang="ja-JP" altLang="en-US" dirty="0"/>
              <a:t>意図しない文が追加 </a:t>
            </a:r>
            <a:r>
              <a:rPr kumimoji="1" lang="en-US" altLang="ja-JP" dirty="0"/>
              <a:t>or </a:t>
            </a:r>
            <a:r>
              <a:rPr kumimoji="1" lang="ja-JP" altLang="en-US" dirty="0"/>
              <a:t>削除されていることがよくある</a:t>
            </a:r>
            <a:endParaRPr kumimoji="1" lang="en-US" altLang="ja-JP" dirty="0"/>
          </a:p>
          <a:p>
            <a:pPr lvl="1"/>
            <a:r>
              <a:rPr lang="ja-JP" altLang="en-US" dirty="0"/>
              <a:t>文意が意訳されて変わってしまってる事もある</a:t>
            </a:r>
            <a:endParaRPr kumimoji="1" lang="en-US" altLang="ja-JP" dirty="0"/>
          </a:p>
          <a:p>
            <a:pPr lvl="1"/>
            <a:r>
              <a:rPr lang="ja-JP" altLang="en-US" dirty="0"/>
              <a:t>冠詞など，全体の文脈がわからないと正確な判断ができない部分もある</a:t>
            </a:r>
            <a:endParaRPr lang="en-US" altLang="ja-JP" dirty="0"/>
          </a:p>
          <a:p>
            <a:r>
              <a:rPr kumimoji="1" lang="ja-JP" altLang="en-US" dirty="0"/>
              <a:t>まじめに確認をしながら進めると，１ページあたり１時間</a:t>
            </a:r>
            <a:r>
              <a:rPr lang="ja-JP" altLang="en-US" dirty="0"/>
              <a:t>半ぐらいは校正にかかる</a:t>
            </a:r>
            <a:endParaRPr lang="en-US" altLang="ja-JP" dirty="0"/>
          </a:p>
          <a:p>
            <a:pPr lvl="1"/>
            <a:r>
              <a:rPr kumimoji="1" lang="ja-JP" altLang="en-US" dirty="0"/>
              <a:t>日本語</a:t>
            </a:r>
            <a:r>
              <a:rPr lang="ja-JP" altLang="en-US" dirty="0"/>
              <a:t>まで手戻りすることも多い</a:t>
            </a:r>
            <a:endParaRPr kumimoji="1" lang="ja-JP" altLang="en-US" dirty="0"/>
          </a:p>
        </p:txBody>
      </p:sp>
    </p:spTree>
    <p:extLst>
      <p:ext uri="{BB962C8B-B14F-4D97-AF65-F5344CB8AC3E}">
        <p14:creationId xmlns:p14="http://schemas.microsoft.com/office/powerpoint/2010/main" val="2829759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F8815B0-4243-7B07-F4BD-1C0A780A3E0B}"/>
              </a:ext>
            </a:extLst>
          </p:cNvPr>
          <p:cNvSpPr>
            <a:spLocks noGrp="1"/>
          </p:cNvSpPr>
          <p:nvPr>
            <p:ph type="title"/>
          </p:nvPr>
        </p:nvSpPr>
        <p:spPr/>
        <p:txBody>
          <a:bodyPr/>
          <a:lstStyle/>
          <a:p>
            <a:r>
              <a:rPr lang="ja-JP" altLang="en-US" dirty="0"/>
              <a:t>文法チェッカーによる確認</a:t>
            </a:r>
          </a:p>
        </p:txBody>
      </p:sp>
    </p:spTree>
    <p:extLst>
      <p:ext uri="{BB962C8B-B14F-4D97-AF65-F5344CB8AC3E}">
        <p14:creationId xmlns:p14="http://schemas.microsoft.com/office/powerpoint/2010/main" val="4024130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C423390-69C4-FBFF-2641-53532CF918C8}"/>
              </a:ext>
            </a:extLst>
          </p:cNvPr>
          <p:cNvSpPr>
            <a:spLocks noGrp="1"/>
          </p:cNvSpPr>
          <p:nvPr>
            <p:ph type="title"/>
          </p:nvPr>
        </p:nvSpPr>
        <p:spPr/>
        <p:txBody>
          <a:bodyPr/>
          <a:lstStyle/>
          <a:p>
            <a:r>
              <a:rPr lang="ja-JP" altLang="en-US" dirty="0"/>
              <a:t>文法チェッカーによる確認</a:t>
            </a:r>
          </a:p>
        </p:txBody>
      </p:sp>
      <p:sp>
        <p:nvSpPr>
          <p:cNvPr id="5" name="テキスト プレースホルダー 4">
            <a:extLst>
              <a:ext uri="{FF2B5EF4-FFF2-40B4-BE49-F238E27FC236}">
                <a16:creationId xmlns:a16="http://schemas.microsoft.com/office/drawing/2014/main" id="{0A07C90D-5F55-4BA0-E29C-6AC2654528F3}"/>
              </a:ext>
            </a:extLst>
          </p:cNvPr>
          <p:cNvSpPr>
            <a:spLocks noGrp="1"/>
          </p:cNvSpPr>
          <p:nvPr>
            <p:ph type="body" sz="quarter" idx="10"/>
          </p:nvPr>
        </p:nvSpPr>
        <p:spPr/>
        <p:txBody>
          <a:bodyPr/>
          <a:lstStyle/>
          <a:p>
            <a:r>
              <a:rPr lang="ja-JP" altLang="en-US" sz="1800" dirty="0"/>
              <a:t>出来上がった文章は最後に文法チェッカーで確認する</a:t>
            </a:r>
            <a:endParaRPr lang="en-US" altLang="ja-JP" sz="1800" dirty="0"/>
          </a:p>
          <a:p>
            <a:pPr lvl="1"/>
            <a:r>
              <a:rPr lang="ja-JP" altLang="en-US" sz="1800" dirty="0"/>
              <a:t>手直しの際に文法の誤りが入ることは多いため，確認は必須</a:t>
            </a:r>
            <a:endParaRPr lang="en-US" altLang="ja-JP" sz="1800" dirty="0"/>
          </a:p>
          <a:p>
            <a:r>
              <a:rPr lang="ja-JP" altLang="en-US" sz="1800" dirty="0"/>
              <a:t>下記のツールを使うと良い</a:t>
            </a:r>
            <a:endParaRPr lang="en-US" altLang="ja-JP" sz="1800" dirty="0"/>
          </a:p>
          <a:p>
            <a:pPr lvl="1"/>
            <a:r>
              <a:rPr lang="en-US" altLang="ja-JP" sz="1800" dirty="0" err="1"/>
              <a:t>Grammaly</a:t>
            </a:r>
            <a:endParaRPr lang="en-US" altLang="ja-JP" sz="1800" dirty="0"/>
          </a:p>
          <a:p>
            <a:pPr lvl="1"/>
            <a:r>
              <a:rPr lang="en-US" altLang="ja-JP" sz="1800" dirty="0" err="1"/>
              <a:t>Writeful</a:t>
            </a:r>
            <a:endParaRPr lang="en-US" altLang="ja-JP" sz="1800" dirty="0"/>
          </a:p>
          <a:p>
            <a:pPr marL="360000" lvl="1" indent="0">
              <a:buNone/>
            </a:pPr>
            <a:r>
              <a:rPr lang="ja-JP" altLang="en-US" sz="1800" dirty="0"/>
              <a:t>（</a:t>
            </a:r>
            <a:r>
              <a:rPr lang="en-US" altLang="ja-JP" sz="1800" dirty="0"/>
              <a:t>Overleaf </a:t>
            </a:r>
            <a:r>
              <a:rPr lang="ja-JP" altLang="en-US" sz="1800" dirty="0"/>
              <a:t>を使っているなら，どちらのツールも自動で対応している</a:t>
            </a:r>
            <a:endParaRPr lang="en-US" altLang="ja-JP" sz="1800" dirty="0"/>
          </a:p>
          <a:p>
            <a:r>
              <a:rPr lang="ja-JP" altLang="en-US" sz="1800" dirty="0"/>
              <a:t>ただし，指摘してくる事項は機械的に適用してはいけない</a:t>
            </a:r>
            <a:endParaRPr lang="en-US" altLang="ja-JP" sz="1800" dirty="0"/>
          </a:p>
          <a:p>
            <a:pPr lvl="1"/>
            <a:r>
              <a:rPr lang="ja-JP" altLang="en-US" sz="1800" dirty="0"/>
              <a:t>特に冠詞など，文脈から判断されるものは指摘が間違っている事も多い</a:t>
            </a:r>
          </a:p>
        </p:txBody>
      </p:sp>
      <p:sp>
        <p:nvSpPr>
          <p:cNvPr id="2" name="スライド番号プレースホルダー 1">
            <a:extLst>
              <a:ext uri="{FF2B5EF4-FFF2-40B4-BE49-F238E27FC236}">
                <a16:creationId xmlns:a16="http://schemas.microsoft.com/office/drawing/2014/main" id="{88AF93A0-907F-352A-97CC-3E4F9E14ABEE}"/>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46</a:t>
            </a:fld>
            <a:endParaRPr kumimoji="1" lang="ja-JP" altLang="en-US"/>
          </a:p>
        </p:txBody>
      </p:sp>
    </p:spTree>
    <p:extLst>
      <p:ext uri="{BB962C8B-B14F-4D97-AF65-F5344CB8AC3E}">
        <p14:creationId xmlns:p14="http://schemas.microsoft.com/office/powerpoint/2010/main" val="869398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38D290-8A50-0AEC-BF9B-7F0BD18F3EA7}"/>
              </a:ext>
            </a:extLst>
          </p:cNvPr>
          <p:cNvSpPr>
            <a:spLocks noGrp="1"/>
          </p:cNvSpPr>
          <p:nvPr>
            <p:ph type="title"/>
          </p:nvPr>
        </p:nvSpPr>
        <p:spPr/>
        <p:txBody>
          <a:bodyPr/>
          <a:lstStyle/>
          <a:p>
            <a:r>
              <a:rPr kumimoji="1" lang="ja-JP" altLang="en-US" dirty="0"/>
              <a:t>スペルチェックについて</a:t>
            </a:r>
          </a:p>
        </p:txBody>
      </p:sp>
      <p:sp>
        <p:nvSpPr>
          <p:cNvPr id="3" name="テキスト プレースホルダー 2">
            <a:extLst>
              <a:ext uri="{FF2B5EF4-FFF2-40B4-BE49-F238E27FC236}">
                <a16:creationId xmlns:a16="http://schemas.microsoft.com/office/drawing/2014/main" id="{247B98D5-4504-8842-18A1-062F8DEC3DA1}"/>
              </a:ext>
            </a:extLst>
          </p:cNvPr>
          <p:cNvSpPr>
            <a:spLocks noGrp="1"/>
          </p:cNvSpPr>
          <p:nvPr>
            <p:ph type="body" sz="quarter" idx="10"/>
          </p:nvPr>
        </p:nvSpPr>
        <p:spPr/>
        <p:txBody>
          <a:bodyPr/>
          <a:lstStyle/>
          <a:p>
            <a:r>
              <a:rPr kumimoji="1" lang="ja-JP" altLang="en-US" dirty="0"/>
              <a:t>スペルチェック付きのエディタを使うこと</a:t>
            </a:r>
            <a:endParaRPr kumimoji="1" lang="en-US" altLang="ja-JP" dirty="0"/>
          </a:p>
          <a:p>
            <a:pPr lvl="1"/>
            <a:r>
              <a:rPr lang="en-US" altLang="ja-JP" dirty="0" err="1"/>
              <a:t>vscode</a:t>
            </a:r>
            <a:r>
              <a:rPr lang="en-US" altLang="ja-JP" dirty="0"/>
              <a:t> </a:t>
            </a:r>
            <a:r>
              <a:rPr lang="ja-JP" altLang="en-US" dirty="0"/>
              <a:t>ならアドオンを入れる</a:t>
            </a:r>
            <a:endParaRPr lang="en-US" altLang="ja-JP" dirty="0"/>
          </a:p>
          <a:p>
            <a:pPr lvl="1"/>
            <a:r>
              <a:rPr kumimoji="1" lang="en-US" altLang="ja-JP" dirty="0"/>
              <a:t>overleaf </a:t>
            </a:r>
            <a:r>
              <a:rPr kumimoji="1" lang="ja-JP" altLang="en-US" dirty="0"/>
              <a:t>なら最初からついている</a:t>
            </a:r>
            <a:endParaRPr kumimoji="1" lang="en-US" altLang="ja-JP" dirty="0"/>
          </a:p>
          <a:p>
            <a:r>
              <a:rPr kumimoji="1" lang="ja-JP" altLang="en-US" dirty="0">
                <a:solidFill>
                  <a:schemeClr val="accent5"/>
                </a:solidFill>
              </a:rPr>
              <a:t>赤線が引かれたら無視しない</a:t>
            </a:r>
            <a:endParaRPr kumimoji="1" lang="en-US" altLang="ja-JP" dirty="0">
              <a:solidFill>
                <a:schemeClr val="accent5"/>
              </a:solidFill>
            </a:endParaRPr>
          </a:p>
          <a:p>
            <a:pPr lvl="1"/>
            <a:r>
              <a:rPr kumimoji="1" lang="ja-JP" altLang="en-US" dirty="0"/>
              <a:t>固有名詞で正しい場合は全部辞書に登録しておく</a:t>
            </a:r>
            <a:endParaRPr kumimoji="1" lang="en-US" altLang="ja-JP" dirty="0"/>
          </a:p>
        </p:txBody>
      </p:sp>
    </p:spTree>
    <p:extLst>
      <p:ext uri="{BB962C8B-B14F-4D97-AF65-F5344CB8AC3E}">
        <p14:creationId xmlns:p14="http://schemas.microsoft.com/office/powerpoint/2010/main" val="627829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C83E63-C12D-C7AA-2BBC-F659D72D913F}"/>
              </a:ext>
            </a:extLst>
          </p:cNvPr>
          <p:cNvSpPr>
            <a:spLocks noGrp="1"/>
          </p:cNvSpPr>
          <p:nvPr>
            <p:ph type="title"/>
          </p:nvPr>
        </p:nvSpPr>
        <p:spPr/>
        <p:txBody>
          <a:bodyPr/>
          <a:lstStyle/>
          <a:p>
            <a:r>
              <a:rPr kumimoji="1" lang="ja-JP" altLang="en-US" sz="2400" dirty="0"/>
              <a:t>モチベーション</a:t>
            </a:r>
            <a:br>
              <a:rPr kumimoji="1" lang="en-US" altLang="ja-JP" sz="2400" dirty="0"/>
            </a:br>
            <a:r>
              <a:rPr kumimoji="1" lang="ja-JP" altLang="en-US" sz="2400" dirty="0"/>
              <a:t>なぜ翻訳ベースで書くのか？（１）：速いし楽だから</a:t>
            </a:r>
          </a:p>
        </p:txBody>
      </p:sp>
      <p:sp>
        <p:nvSpPr>
          <p:cNvPr id="3" name="テキスト プレースホルダー 2">
            <a:extLst>
              <a:ext uri="{FF2B5EF4-FFF2-40B4-BE49-F238E27FC236}">
                <a16:creationId xmlns:a16="http://schemas.microsoft.com/office/drawing/2014/main" id="{78FE4C0A-EFC3-FAA6-6142-5E8D2E9A4947}"/>
              </a:ext>
            </a:extLst>
          </p:cNvPr>
          <p:cNvSpPr>
            <a:spLocks noGrp="1"/>
          </p:cNvSpPr>
          <p:nvPr>
            <p:ph type="body" sz="quarter" idx="10"/>
          </p:nvPr>
        </p:nvSpPr>
        <p:spPr/>
        <p:txBody>
          <a:bodyPr/>
          <a:lstStyle/>
          <a:p>
            <a:r>
              <a:rPr kumimoji="1" lang="ja-JP" altLang="en-US" sz="1800" dirty="0"/>
              <a:t>後述するように，作業の大半は「良い日本語の論文を書く」こと</a:t>
            </a:r>
            <a:endParaRPr kumimoji="1" lang="en-US" altLang="ja-JP" sz="1800" dirty="0"/>
          </a:p>
          <a:p>
            <a:pPr lvl="1"/>
            <a:r>
              <a:rPr kumimoji="1" lang="ja-JP" altLang="en-US" sz="1800" dirty="0"/>
              <a:t>「良い論文」は日本語でも英語でもほぼ同じ構造になる</a:t>
            </a:r>
            <a:endParaRPr kumimoji="1" lang="en-US" altLang="ja-JP" sz="1800" dirty="0"/>
          </a:p>
          <a:p>
            <a:r>
              <a:rPr kumimoji="1" lang="ja-JP" altLang="en-US" sz="1800" dirty="0"/>
              <a:t>これが済むとかなりの短時間で機械的に英語にできる</a:t>
            </a:r>
            <a:endParaRPr kumimoji="1" lang="en-US" altLang="ja-JP" sz="1800" dirty="0"/>
          </a:p>
          <a:p>
            <a:pPr lvl="1"/>
            <a:r>
              <a:rPr kumimoji="1" lang="ja-JP" altLang="en-US" sz="1800" dirty="0"/>
              <a:t>１０ページ程度の論文なら数日程度</a:t>
            </a:r>
            <a:endParaRPr kumimoji="1" lang="en-US" altLang="ja-JP" sz="1800" dirty="0"/>
          </a:p>
          <a:p>
            <a:r>
              <a:rPr kumimoji="1" lang="ja-JP" altLang="en-US" sz="1800" dirty="0"/>
              <a:t>一方で，「良い日本語の論文を書く」には１月～２月はかかる</a:t>
            </a:r>
            <a:endParaRPr kumimoji="1" lang="en-US" altLang="ja-JP" sz="1800" dirty="0"/>
          </a:p>
          <a:p>
            <a:pPr lvl="1"/>
            <a:r>
              <a:rPr kumimoji="1" lang="ja-JP" altLang="en-US" sz="1800" dirty="0"/>
              <a:t>何度も何度も書き直しを経る必要がある</a:t>
            </a:r>
            <a:endParaRPr kumimoji="1" lang="en-US" altLang="ja-JP" sz="1800" dirty="0"/>
          </a:p>
          <a:p>
            <a:pPr lvl="1"/>
            <a:r>
              <a:rPr kumimoji="1" lang="ja-JP" altLang="en-US" sz="1800" dirty="0"/>
              <a:t>このサイクルは母国語でやった方が圧倒的に速い</a:t>
            </a:r>
            <a:endParaRPr kumimoji="1" lang="en-US" altLang="ja-JP" sz="1800" dirty="0"/>
          </a:p>
        </p:txBody>
      </p:sp>
    </p:spTree>
    <p:extLst>
      <p:ext uri="{BB962C8B-B14F-4D97-AF65-F5344CB8AC3E}">
        <p14:creationId xmlns:p14="http://schemas.microsoft.com/office/powerpoint/2010/main" val="2924270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E63CF4-0BEA-13D7-F199-846E2F3F39E2}"/>
              </a:ext>
            </a:extLst>
          </p:cNvPr>
          <p:cNvSpPr>
            <a:spLocks noGrp="1"/>
          </p:cNvSpPr>
          <p:nvPr>
            <p:ph type="title"/>
          </p:nvPr>
        </p:nvSpPr>
        <p:spPr/>
        <p:txBody>
          <a:bodyPr/>
          <a:lstStyle/>
          <a:p>
            <a:r>
              <a:rPr kumimoji="1" lang="ja-JP" altLang="en-US" sz="2400" dirty="0"/>
              <a:t>モチベーション</a:t>
            </a:r>
            <a:br>
              <a:rPr kumimoji="1" lang="en-US" altLang="ja-JP" sz="2400" dirty="0"/>
            </a:br>
            <a:r>
              <a:rPr kumimoji="1" lang="ja-JP" altLang="en-US" sz="2400" dirty="0"/>
              <a:t>なぜ翻訳ベースで書くのか（２）：質が高いから</a:t>
            </a:r>
          </a:p>
        </p:txBody>
      </p:sp>
      <p:sp>
        <p:nvSpPr>
          <p:cNvPr id="3" name="テキスト プレースホルダー 2">
            <a:extLst>
              <a:ext uri="{FF2B5EF4-FFF2-40B4-BE49-F238E27FC236}">
                <a16:creationId xmlns:a16="http://schemas.microsoft.com/office/drawing/2014/main" id="{B4280150-5135-8C2F-1BA8-160397B9DFFA}"/>
              </a:ext>
            </a:extLst>
          </p:cNvPr>
          <p:cNvSpPr>
            <a:spLocks noGrp="1"/>
          </p:cNvSpPr>
          <p:nvPr>
            <p:ph type="body" sz="quarter" idx="10"/>
          </p:nvPr>
        </p:nvSpPr>
        <p:spPr/>
        <p:txBody>
          <a:bodyPr/>
          <a:lstStyle/>
          <a:p>
            <a:pPr marL="457200" indent="-457200">
              <a:buFont typeface="+mj-lt"/>
              <a:buAutoNum type="arabicPeriod"/>
            </a:pPr>
            <a:r>
              <a:rPr kumimoji="1" lang="ja-JP" altLang="en-US" dirty="0"/>
              <a:t>英語では文章を直す際のサイクルがどうしても長くなる</a:t>
            </a:r>
            <a:endParaRPr kumimoji="1" lang="en-US" altLang="ja-JP" dirty="0"/>
          </a:p>
          <a:p>
            <a:pPr lvl="1"/>
            <a:r>
              <a:rPr kumimoji="1" lang="ja-JP" altLang="en-US" dirty="0"/>
              <a:t>非母国語での思考は，速度がどうしても落ちる</a:t>
            </a:r>
            <a:endParaRPr kumimoji="1" lang="en-US" altLang="ja-JP" dirty="0"/>
          </a:p>
          <a:p>
            <a:pPr marL="457200" indent="-457200">
              <a:buFont typeface="+mj-lt"/>
              <a:buAutoNum type="arabicPeriod"/>
            </a:pPr>
            <a:r>
              <a:rPr kumimoji="1" lang="ja-JP" altLang="en-US" dirty="0"/>
              <a:t>英語でうまく書けない場合，そもそも無かったことにされがち</a:t>
            </a:r>
            <a:endParaRPr kumimoji="1" lang="en-US" altLang="ja-JP" dirty="0"/>
          </a:p>
          <a:p>
            <a:pPr lvl="1"/>
            <a:r>
              <a:rPr kumimoji="1" lang="ja-JP" altLang="en-US" dirty="0"/>
              <a:t>目的の表現をどう書いたら良いかわからない場合に，</a:t>
            </a:r>
            <a:br>
              <a:rPr kumimoji="1" lang="en-US" altLang="ja-JP" dirty="0"/>
            </a:br>
            <a:r>
              <a:rPr kumimoji="1" lang="ja-JP" altLang="en-US" dirty="0"/>
              <a:t>そもそも文章に書かない人がとても多い</a:t>
            </a:r>
            <a:endParaRPr kumimoji="1" lang="en-US" altLang="ja-JP" dirty="0"/>
          </a:p>
          <a:p>
            <a:pPr marL="457200" indent="-457200">
              <a:buFont typeface="+mj-lt"/>
              <a:buAutoNum type="arabicPeriod"/>
            </a:pPr>
            <a:r>
              <a:rPr kumimoji="1" lang="ja-JP" altLang="en-US" dirty="0"/>
              <a:t>自動翻訳のレベル</a:t>
            </a:r>
            <a:endParaRPr kumimoji="1" lang="en-US" altLang="ja-JP" dirty="0"/>
          </a:p>
          <a:p>
            <a:pPr lvl="1"/>
            <a:r>
              <a:rPr kumimoji="1" lang="ja-JP" altLang="en-US" dirty="0"/>
              <a:t>平均的な東大生の英作文能力よりも，「適切に書かれた日本語を入力とした場合の」自動翻訳の方が，もうレベルが高い</a:t>
            </a:r>
            <a:endParaRPr kumimoji="1" lang="en-US" altLang="ja-JP" dirty="0"/>
          </a:p>
          <a:p>
            <a:pPr lvl="1"/>
            <a:r>
              <a:rPr kumimoji="1" lang="ja-JP" altLang="en-US" dirty="0"/>
              <a:t>日本人がやりがちな誤った書き方や不自然な表現が現れにくい</a:t>
            </a:r>
          </a:p>
        </p:txBody>
      </p:sp>
    </p:spTree>
    <p:extLst>
      <p:ext uri="{BB962C8B-B14F-4D97-AF65-F5344CB8AC3E}">
        <p14:creationId xmlns:p14="http://schemas.microsoft.com/office/powerpoint/2010/main" val="412977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EA4DC-E744-E42A-6470-85C852000B9D}"/>
              </a:ext>
            </a:extLst>
          </p:cNvPr>
          <p:cNvSpPr>
            <a:spLocks noGrp="1"/>
          </p:cNvSpPr>
          <p:nvPr>
            <p:ph type="title"/>
          </p:nvPr>
        </p:nvSpPr>
        <p:spPr/>
        <p:txBody>
          <a:bodyPr/>
          <a:lstStyle/>
          <a:p>
            <a:r>
              <a:rPr kumimoji="1" lang="ja-JP" altLang="en-US" dirty="0"/>
              <a:t>実際の作業の流れ</a:t>
            </a:r>
          </a:p>
        </p:txBody>
      </p:sp>
      <p:sp>
        <p:nvSpPr>
          <p:cNvPr id="3" name="テキスト プレースホルダー 2">
            <a:extLst>
              <a:ext uri="{FF2B5EF4-FFF2-40B4-BE49-F238E27FC236}">
                <a16:creationId xmlns:a16="http://schemas.microsoft.com/office/drawing/2014/main" id="{A0E6CFF3-2F7E-186B-91AB-76049747AD18}"/>
              </a:ext>
            </a:extLst>
          </p:cNvPr>
          <p:cNvSpPr>
            <a:spLocks noGrp="1"/>
          </p:cNvSpPr>
          <p:nvPr>
            <p:ph type="body" sz="quarter" idx="10"/>
          </p:nvPr>
        </p:nvSpPr>
        <p:spPr/>
        <p:txBody>
          <a:bodyPr/>
          <a:lstStyle/>
          <a:p>
            <a:r>
              <a:rPr kumimoji="1" lang="ja-JP" altLang="en-US" sz="1800" dirty="0"/>
              <a:t>主な流れ：</a:t>
            </a:r>
            <a:endParaRPr kumimoji="1" lang="en-US" altLang="ja-JP" sz="1800" dirty="0"/>
          </a:p>
          <a:p>
            <a:pPr marL="817200" lvl="1" indent="-457200">
              <a:buFont typeface="+mj-lt"/>
              <a:buAutoNum type="arabicPeriod"/>
            </a:pPr>
            <a:r>
              <a:rPr kumimoji="1" lang="ja-JP" altLang="en-US" sz="1800" dirty="0"/>
              <a:t>日本語で論文を書く（これは別途終えているものとする）</a:t>
            </a:r>
            <a:endParaRPr kumimoji="1" lang="en-US" altLang="ja-JP" sz="1800" dirty="0"/>
          </a:p>
          <a:p>
            <a:pPr marL="817200" lvl="1" indent="-457200">
              <a:buFont typeface="+mj-lt"/>
              <a:buAutoNum type="arabicPeriod"/>
            </a:pPr>
            <a:r>
              <a:rPr kumimoji="1" lang="ja-JP" altLang="en-US" sz="1800" dirty="0">
                <a:solidFill>
                  <a:schemeClr val="accent5"/>
                </a:solidFill>
              </a:rPr>
              <a:t>日本語の論文を英語向けの日本語に書き換える</a:t>
            </a:r>
            <a:endParaRPr kumimoji="1" lang="en-US" altLang="ja-JP" sz="1800" dirty="0">
              <a:solidFill>
                <a:schemeClr val="accent5"/>
              </a:solidFill>
            </a:endParaRPr>
          </a:p>
          <a:p>
            <a:pPr marL="817200" lvl="1" indent="-457200">
              <a:buFont typeface="+mj-lt"/>
              <a:buAutoNum type="arabicPeriod"/>
            </a:pPr>
            <a:r>
              <a:rPr kumimoji="1" lang="ja-JP" altLang="en-US" sz="1800" dirty="0"/>
              <a:t>自動翻訳を使いながら英語にする</a:t>
            </a:r>
            <a:endParaRPr kumimoji="1" lang="en-US" altLang="ja-JP" sz="1800" dirty="0"/>
          </a:p>
          <a:p>
            <a:pPr marL="817200" lvl="1" indent="-457200">
              <a:buFont typeface="+mj-lt"/>
              <a:buAutoNum type="arabicPeriod"/>
            </a:pPr>
            <a:r>
              <a:rPr kumimoji="1" lang="ja-JP" altLang="en-US" sz="1800" dirty="0"/>
              <a:t>文法チェッカーを使って修正をする</a:t>
            </a:r>
            <a:endParaRPr kumimoji="1" lang="en-US" altLang="ja-JP" sz="1800" dirty="0"/>
          </a:p>
          <a:p>
            <a:pPr marL="817200" lvl="1" indent="-457200">
              <a:buFont typeface="+mj-lt"/>
              <a:buAutoNum type="arabicPeriod"/>
            </a:pPr>
            <a:r>
              <a:rPr kumimoji="1" lang="ja-JP" altLang="en-US" sz="1800" dirty="0"/>
              <a:t>言語</a:t>
            </a:r>
            <a:r>
              <a:rPr lang="ja-JP" altLang="en-US" sz="1800" dirty="0"/>
              <a:t>生成 </a:t>
            </a:r>
            <a:r>
              <a:rPr lang="en-US" altLang="ja-JP" sz="1800" dirty="0"/>
              <a:t>AI</a:t>
            </a:r>
            <a:r>
              <a:rPr kumimoji="1" lang="en-US" altLang="ja-JP" sz="1800" dirty="0"/>
              <a:t> </a:t>
            </a:r>
            <a:r>
              <a:rPr kumimoji="1" lang="ja-JP" altLang="en-US" sz="1800" dirty="0"/>
              <a:t>を使って英文を校正する</a:t>
            </a:r>
            <a:endParaRPr kumimoji="1" lang="en-US" altLang="ja-JP" sz="1800" dirty="0"/>
          </a:p>
          <a:p>
            <a:r>
              <a:rPr kumimoji="1" lang="en-US" altLang="ja-JP" sz="1800" dirty="0"/>
              <a:t>2. </a:t>
            </a:r>
            <a:r>
              <a:rPr kumimoji="1" lang="ja-JP" altLang="en-US" sz="1800" dirty="0"/>
              <a:t>の日本語から日本語への書き換えが，</a:t>
            </a:r>
            <a:r>
              <a:rPr kumimoji="1" lang="en-US" altLang="ja-JP" sz="1800" dirty="0"/>
              <a:t>3. </a:t>
            </a:r>
            <a:r>
              <a:rPr kumimoji="1" lang="ja-JP" altLang="en-US" sz="1800" dirty="0"/>
              <a:t>の英語にする部分よりも作業量が多い</a:t>
            </a:r>
            <a:endParaRPr kumimoji="1" lang="en-US" altLang="ja-JP" sz="1800" dirty="0"/>
          </a:p>
          <a:p>
            <a:r>
              <a:rPr kumimoji="1" lang="ja-JP" altLang="en-US" sz="1800" dirty="0">
                <a:solidFill>
                  <a:schemeClr val="accent5"/>
                </a:solidFill>
              </a:rPr>
              <a:t>繰り返しているうちに，最初から英語でも書けるようにもなってくる</a:t>
            </a:r>
            <a:endParaRPr kumimoji="1" lang="en-US" altLang="ja-JP" sz="1800" dirty="0">
              <a:solidFill>
                <a:schemeClr val="accent5"/>
              </a:solidFill>
            </a:endParaRPr>
          </a:p>
          <a:p>
            <a:pPr lvl="1"/>
            <a:r>
              <a:rPr kumimoji="1" lang="ja-JP" altLang="en-US" sz="1800" dirty="0"/>
              <a:t>でも学生さんは，いきなり英語で書くのはやめておいた方がよいと思う</a:t>
            </a:r>
            <a:endParaRPr kumimoji="1" lang="en-US" altLang="ja-JP" sz="1800" dirty="0"/>
          </a:p>
        </p:txBody>
      </p:sp>
    </p:spTree>
    <p:extLst>
      <p:ext uri="{BB962C8B-B14F-4D97-AF65-F5344CB8AC3E}">
        <p14:creationId xmlns:p14="http://schemas.microsoft.com/office/powerpoint/2010/main" val="3952096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93D53-5A63-3E37-D0C0-7C4BB2CDDB5B}"/>
              </a:ext>
            </a:extLst>
          </p:cNvPr>
          <p:cNvSpPr>
            <a:spLocks noGrp="1"/>
          </p:cNvSpPr>
          <p:nvPr>
            <p:ph type="title"/>
          </p:nvPr>
        </p:nvSpPr>
        <p:spPr/>
        <p:txBody>
          <a:bodyPr/>
          <a:lstStyle/>
          <a:p>
            <a:r>
              <a:rPr kumimoji="1" lang="ja-JP" altLang="en-US" dirty="0"/>
              <a:t>注意</a:t>
            </a:r>
          </a:p>
        </p:txBody>
      </p:sp>
      <p:sp>
        <p:nvSpPr>
          <p:cNvPr id="3" name="テキスト プレースホルダー 2">
            <a:extLst>
              <a:ext uri="{FF2B5EF4-FFF2-40B4-BE49-F238E27FC236}">
                <a16:creationId xmlns:a16="http://schemas.microsoft.com/office/drawing/2014/main" id="{9C0DA4D1-5C66-103F-03E1-ACCEA6100959}"/>
              </a:ext>
            </a:extLst>
          </p:cNvPr>
          <p:cNvSpPr>
            <a:spLocks noGrp="1"/>
          </p:cNvSpPr>
          <p:nvPr>
            <p:ph type="body" sz="quarter" idx="10"/>
          </p:nvPr>
        </p:nvSpPr>
        <p:spPr/>
        <p:txBody>
          <a:bodyPr/>
          <a:lstStyle/>
          <a:p>
            <a:r>
              <a:rPr kumimoji="1" lang="ja-JP" altLang="en-US" dirty="0"/>
              <a:t>この資料はあくまで「英語論文の質を上げる」ことが目的</a:t>
            </a:r>
            <a:endParaRPr kumimoji="1" lang="en-US" altLang="ja-JP" dirty="0"/>
          </a:p>
          <a:p>
            <a:r>
              <a:rPr kumimoji="1" lang="ja-JP" altLang="en-US" dirty="0"/>
              <a:t>著者の英語の能力を上げる事は目的としていない</a:t>
            </a:r>
            <a:endParaRPr kumimoji="1" lang="en-US" altLang="ja-JP" dirty="0"/>
          </a:p>
          <a:p>
            <a:pPr lvl="1"/>
            <a:r>
              <a:rPr kumimoji="1" lang="ja-JP" altLang="en-US" dirty="0"/>
              <a:t>純粋に本人の英語能力を上げることが目的であれば，</a:t>
            </a:r>
            <a:br>
              <a:rPr kumimoji="1" lang="en-US" altLang="ja-JP" dirty="0"/>
            </a:br>
            <a:r>
              <a:rPr kumimoji="1" lang="ja-JP" altLang="en-US" dirty="0"/>
              <a:t>最初から英語でずっと書いている方が良いかもしれない</a:t>
            </a:r>
          </a:p>
        </p:txBody>
      </p:sp>
    </p:spTree>
    <p:extLst>
      <p:ext uri="{BB962C8B-B14F-4D97-AF65-F5344CB8AC3E}">
        <p14:creationId xmlns:p14="http://schemas.microsoft.com/office/powerpoint/2010/main" val="3987762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28800-EFD0-68A9-1A8E-931AC477FC05}"/>
              </a:ext>
            </a:extLst>
          </p:cNvPr>
          <p:cNvSpPr>
            <a:spLocks noGrp="1"/>
          </p:cNvSpPr>
          <p:nvPr>
            <p:ph type="title"/>
          </p:nvPr>
        </p:nvSpPr>
        <p:spPr/>
        <p:txBody>
          <a:bodyPr/>
          <a:lstStyle/>
          <a:p>
            <a:r>
              <a:rPr kumimoji="1" lang="ja-JP" altLang="en-US" dirty="0"/>
              <a:t>もくじ</a:t>
            </a:r>
            <a:endParaRPr kumimoji="1" lang="en-US" dirty="0"/>
          </a:p>
        </p:txBody>
      </p:sp>
      <p:sp>
        <p:nvSpPr>
          <p:cNvPr id="3" name="テキスト プレースホルダー 2">
            <a:extLst>
              <a:ext uri="{FF2B5EF4-FFF2-40B4-BE49-F238E27FC236}">
                <a16:creationId xmlns:a16="http://schemas.microsoft.com/office/drawing/2014/main" id="{1BE8ECEA-4863-EB68-A3DC-EEBE01479E49}"/>
              </a:ext>
            </a:extLst>
          </p:cNvPr>
          <p:cNvSpPr>
            <a:spLocks noGrp="1"/>
          </p:cNvSpPr>
          <p:nvPr>
            <p:ph type="body" sz="quarter" idx="10"/>
          </p:nvPr>
        </p:nvSpPr>
        <p:spPr/>
        <p:txBody>
          <a:bodyPr/>
          <a:lstStyle/>
          <a:p>
            <a:pPr marL="457200" indent="-457200">
              <a:buFont typeface="+mj-lt"/>
              <a:buAutoNum type="arabicPeriod"/>
            </a:pPr>
            <a:r>
              <a:rPr kumimoji="1" lang="ja-JP" altLang="en-US" dirty="0"/>
              <a:t>英語にできる日本語に書き換える</a:t>
            </a:r>
            <a:endParaRPr kumimoji="1" lang="en-US" altLang="ja-JP" dirty="0"/>
          </a:p>
          <a:p>
            <a:pPr marL="457200" indent="-457200">
              <a:buFont typeface="+mj-lt"/>
              <a:buAutoNum type="arabicPeriod"/>
            </a:pPr>
            <a:r>
              <a:rPr kumimoji="1" lang="ja-JP" altLang="en-US" dirty="0"/>
              <a:t>自動翻訳を使いながら英語にする</a:t>
            </a:r>
            <a:endParaRPr kumimoji="1" lang="en-US" altLang="ja-JP" dirty="0"/>
          </a:p>
          <a:p>
            <a:pPr marL="457200" indent="-457200">
              <a:buFont typeface="+mj-lt"/>
              <a:buAutoNum type="arabicPeriod"/>
            </a:pPr>
            <a:r>
              <a:rPr kumimoji="1" lang="ja-JP" altLang="en-US" dirty="0"/>
              <a:t>言語</a:t>
            </a:r>
            <a:r>
              <a:rPr lang="ja-JP" altLang="en-US" dirty="0"/>
              <a:t>生成 </a:t>
            </a:r>
            <a:r>
              <a:rPr lang="en-US" altLang="ja-JP" dirty="0"/>
              <a:t>AI</a:t>
            </a:r>
            <a:r>
              <a:rPr kumimoji="1" lang="en-US" altLang="ja-JP" dirty="0"/>
              <a:t> </a:t>
            </a:r>
            <a:r>
              <a:rPr kumimoji="1" lang="ja-JP" altLang="en-US" dirty="0"/>
              <a:t>を使っ</a:t>
            </a:r>
            <a:r>
              <a:rPr lang="ja-JP" altLang="en-US" dirty="0"/>
              <a:t>た</a:t>
            </a:r>
            <a:r>
              <a:rPr kumimoji="1" lang="ja-JP" altLang="en-US" dirty="0"/>
              <a:t>英文の校正</a:t>
            </a:r>
            <a:endParaRPr kumimoji="1" lang="en-US" altLang="ja-JP" dirty="0"/>
          </a:p>
          <a:p>
            <a:pPr marL="457200" indent="-457200">
              <a:buFont typeface="+mj-lt"/>
              <a:buAutoNum type="arabicPeriod"/>
            </a:pPr>
            <a:r>
              <a:rPr lang="ja-JP" altLang="en-US" dirty="0"/>
              <a:t>文法チェッカーによる確認</a:t>
            </a:r>
            <a:endParaRPr lang="en-US" altLang="ja-JP" dirty="0"/>
          </a:p>
          <a:p>
            <a:pPr marL="0" indent="0">
              <a:buNone/>
            </a:pPr>
            <a:endParaRPr kumimoji="1" lang="en-US" dirty="0"/>
          </a:p>
        </p:txBody>
      </p:sp>
    </p:spTree>
    <p:extLst>
      <p:ext uri="{BB962C8B-B14F-4D97-AF65-F5344CB8AC3E}">
        <p14:creationId xmlns:p14="http://schemas.microsoft.com/office/powerpoint/2010/main" val="469039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76332</TotalTime>
  <Words>3291</Words>
  <Application>Microsoft Office PowerPoint</Application>
  <PresentationFormat>画面に合わせる (4:3)</PresentationFormat>
  <Paragraphs>299</Paragraphs>
  <Slides>47</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47</vt:i4>
      </vt:variant>
    </vt:vector>
  </HeadingPairs>
  <TitlesOfParts>
    <vt:vector size="54" baseType="lpstr">
      <vt:lpstr>HG丸ｺﾞｼｯｸM-PRO</vt:lpstr>
      <vt:lpstr>MeiryoKe_PGothic</vt:lpstr>
      <vt:lpstr>メイリオ</vt:lpstr>
      <vt:lpstr>Calibri</vt:lpstr>
      <vt:lpstr>Segoe UI</vt:lpstr>
      <vt:lpstr>Wingdings</vt:lpstr>
      <vt:lpstr>cerulean</vt:lpstr>
      <vt:lpstr>自動翻訳を使った英語論文の書き方 v4</vt:lpstr>
      <vt:lpstr>チェックシート</vt:lpstr>
      <vt:lpstr>はじめに</vt:lpstr>
      <vt:lpstr>はじめに</vt:lpstr>
      <vt:lpstr>モチベーション なぜ翻訳ベースで書くのか？（１）：速いし楽だから</vt:lpstr>
      <vt:lpstr>モチベーション なぜ翻訳ベースで書くのか（２）：質が高いから</vt:lpstr>
      <vt:lpstr>実際の作業の流れ</vt:lpstr>
      <vt:lpstr>注意</vt:lpstr>
      <vt:lpstr>もくじ</vt:lpstr>
      <vt:lpstr>英語にできる日本語に書き換える</vt:lpstr>
      <vt:lpstr>日本語から英語になる日本語への書き換え</vt:lpstr>
      <vt:lpstr>書き換えのポイント</vt:lpstr>
      <vt:lpstr>1. 各文を短く簡潔にする</vt:lpstr>
      <vt:lpstr>短い文にする</vt:lpstr>
      <vt:lpstr>書き換えのポイント</vt:lpstr>
      <vt:lpstr>文同士を接続する</vt:lpstr>
      <vt:lpstr>論理的な繋がりを使った文の接続１</vt:lpstr>
      <vt:lpstr>論理的な繋がりを使った文の接続２</vt:lpstr>
      <vt:lpstr>論理的な繋がりを使った文の接続３</vt:lpstr>
      <vt:lpstr>書き換えのポイント</vt:lpstr>
      <vt:lpstr>各文の主語や動詞，述語を明確にする</vt:lpstr>
      <vt:lpstr>書き換えのポイント</vt:lpstr>
      <vt:lpstr>英語を意識した日本語</vt:lpstr>
      <vt:lpstr>主題を表す「は」を書き換える</vt:lpstr>
      <vt:lpstr>主語が大きいトップヘビーな文を避ける</vt:lpstr>
      <vt:lpstr>自動翻訳を使いながら英語にする</vt:lpstr>
      <vt:lpstr>手順</vt:lpstr>
      <vt:lpstr>ながれ</vt:lpstr>
      <vt:lpstr>出てきた英語の確認と訂正１</vt:lpstr>
      <vt:lpstr>出てきた英語の確認と訂正２</vt:lpstr>
      <vt:lpstr>冠詞</vt:lpstr>
      <vt:lpstr>名詞的な動詞の使用</vt:lpstr>
      <vt:lpstr>一般的でない単語/文法の使用</vt:lpstr>
      <vt:lpstr>「各文を適切に接続する」で説明した接続の確認</vt:lpstr>
      <vt:lpstr>言語生成 AI を使った英文の校正</vt:lpstr>
      <vt:lpstr>英文校正について</vt:lpstr>
      <vt:lpstr>最初から生成 AI で翻訳しては駄目なのか？</vt:lpstr>
      <vt:lpstr>ChatGPT</vt:lpstr>
      <vt:lpstr>手順</vt:lpstr>
      <vt:lpstr>プロンプトのポイント１</vt:lpstr>
      <vt:lpstr>プロンプトのポイント２</vt:lpstr>
      <vt:lpstr>指示をする際のポイント</vt:lpstr>
      <vt:lpstr>指示をする際のポイント</vt:lpstr>
      <vt:lpstr>校正の確認</vt:lpstr>
      <vt:lpstr>文法チェッカーによる確認</vt:lpstr>
      <vt:lpstr>文法チェッカーによる確認</vt:lpstr>
      <vt:lpstr>スペルチェックについて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塩谷　亮太</cp:lastModifiedBy>
  <cp:revision>17486</cp:revision>
  <cp:lastPrinted>2014-12-10T13:40:48Z</cp:lastPrinted>
  <dcterms:created xsi:type="dcterms:W3CDTF">2014-11-17T10:53:59Z</dcterms:created>
  <dcterms:modified xsi:type="dcterms:W3CDTF">2023-12-05T08:11:57Z</dcterms:modified>
</cp:coreProperties>
</file>