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9"/>
  </p:notesMasterIdLst>
  <p:sldIdLst>
    <p:sldId id="440" r:id="rId2"/>
    <p:sldId id="456" r:id="rId3"/>
    <p:sldId id="484" r:id="rId4"/>
    <p:sldId id="441" r:id="rId5"/>
    <p:sldId id="446" r:id="rId6"/>
    <p:sldId id="465" r:id="rId7"/>
    <p:sldId id="452" r:id="rId8"/>
    <p:sldId id="468" r:id="rId9"/>
    <p:sldId id="480" r:id="rId10"/>
    <p:sldId id="451" r:id="rId11"/>
    <p:sldId id="469" r:id="rId12"/>
    <p:sldId id="448" r:id="rId13"/>
    <p:sldId id="443" r:id="rId14"/>
    <p:sldId id="458" r:id="rId15"/>
    <p:sldId id="442" r:id="rId16"/>
    <p:sldId id="454" r:id="rId17"/>
    <p:sldId id="455" r:id="rId18"/>
    <p:sldId id="470" r:id="rId19"/>
    <p:sldId id="449" r:id="rId20"/>
    <p:sldId id="467" r:id="rId21"/>
    <p:sldId id="457" r:id="rId22"/>
    <p:sldId id="450" r:id="rId23"/>
    <p:sldId id="473" r:id="rId24"/>
    <p:sldId id="474" r:id="rId25"/>
    <p:sldId id="475" r:id="rId26"/>
    <p:sldId id="477" r:id="rId27"/>
    <p:sldId id="453" r:id="rId28"/>
    <p:sldId id="444" r:id="rId29"/>
    <p:sldId id="445" r:id="rId30"/>
    <p:sldId id="460" r:id="rId31"/>
    <p:sldId id="459" r:id="rId32"/>
    <p:sldId id="461" r:id="rId33"/>
    <p:sldId id="447" r:id="rId34"/>
    <p:sldId id="462" r:id="rId35"/>
    <p:sldId id="485" r:id="rId36"/>
    <p:sldId id="486" r:id="rId37"/>
    <p:sldId id="463" r:id="rId38"/>
    <p:sldId id="464" r:id="rId39"/>
    <p:sldId id="466" r:id="rId40"/>
    <p:sldId id="269" r:id="rId41"/>
    <p:sldId id="478" r:id="rId42"/>
    <p:sldId id="479" r:id="rId43"/>
    <p:sldId id="481" r:id="rId44"/>
    <p:sldId id="482" r:id="rId45"/>
    <p:sldId id="483" r:id="rId46"/>
    <p:sldId id="471" r:id="rId47"/>
    <p:sldId id="472"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96" d="100"/>
          <a:sy n="96" d="100"/>
        </p:scale>
        <p:origin x="1844" y="4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2022/10/31</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dirty="0"/>
              <a:t>v7</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箇条書きを作る上での形式的なポイント</a:t>
            </a:r>
            <a:endParaRPr kumimoji="1" lang="en-US" altLang="ja-JP" dirty="0"/>
          </a:p>
          <a:p>
            <a:pPr marL="457200" indent="-457200">
              <a:buFont typeface="+mj-lt"/>
              <a:buAutoNum type="arabicPeriod"/>
            </a:pPr>
            <a:r>
              <a:rPr kumimoji="1" lang="ja-JP" altLang="en-US" dirty="0"/>
              <a:t>チェック・リスト</a:t>
            </a:r>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３点プロット：この３点で話の筋をまとめる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solidFill>
                  <a:schemeClr val="accent5"/>
                </a:solidFill>
              </a:rPr>
              <a:t>背景：主張全体の背景や問題を説明する</a:t>
            </a:r>
            <a:endParaRPr kumimoji="1" lang="en-US" altLang="ja-JP" dirty="0">
              <a:solidFill>
                <a:schemeClr val="accent5"/>
              </a:solidFill>
            </a:endParaRPr>
          </a:p>
          <a:p>
            <a:pPr marL="457200" indent="-457200">
              <a:buFont typeface="+mj-lt"/>
              <a:buAutoNum type="arabicPeriod"/>
            </a:pPr>
            <a:r>
              <a:rPr kumimoji="1" lang="ja-JP" altLang="en-US" dirty="0">
                <a:solidFill>
                  <a:schemeClr val="accent5"/>
                </a:solidFill>
              </a:rPr>
              <a:t>課題：解決しようとしている課題を説明する</a:t>
            </a:r>
            <a:endParaRPr kumimoji="1" lang="en-US" altLang="ja-JP" dirty="0">
              <a:solidFill>
                <a:schemeClr val="accent5"/>
              </a:solidFill>
            </a:endParaRPr>
          </a:p>
          <a:p>
            <a:pPr lvl="1"/>
            <a:r>
              <a:rPr kumimoji="1" lang="ja-JP" altLang="en-US" dirty="0"/>
              <a:t>背景となる問題に対する既存手法の説明とその問題点</a:t>
            </a:r>
            <a:endParaRPr kumimoji="1" lang="en-US" altLang="ja-JP" dirty="0"/>
          </a:p>
          <a:p>
            <a:pPr lvl="1"/>
            <a:r>
              <a:rPr kumimoji="1" lang="ja-JP" altLang="en-US" dirty="0"/>
              <a:t>既存手法がない場合は，背景の中で着目する問題を掘り下げる</a:t>
            </a:r>
            <a:endParaRPr kumimoji="1" lang="en-US" altLang="ja-JP" dirty="0"/>
          </a:p>
          <a:p>
            <a:pPr marL="457200" indent="-457200">
              <a:buFont typeface="+mj-lt"/>
              <a:buAutoNum type="arabicPeriod"/>
            </a:pPr>
            <a:r>
              <a:rPr kumimoji="1" lang="ja-JP" altLang="en-US" dirty="0">
                <a:solidFill>
                  <a:schemeClr val="accent5"/>
                </a:solidFill>
              </a:rPr>
              <a:t>提案：課題であげられた問題を解決する提案手法を説明する</a:t>
            </a:r>
            <a:endParaRPr kumimoji="1" lang="en-US" altLang="ja-JP" dirty="0">
              <a:solidFill>
                <a:schemeClr val="accent5"/>
              </a:solidFill>
            </a:endParaRPr>
          </a:p>
          <a:p>
            <a:pPr lvl="1"/>
            <a:r>
              <a:rPr kumimoji="1" lang="ja-JP" altLang="en-US" dirty="0"/>
              <a:t>課題に対する洞察や観察</a:t>
            </a:r>
            <a:endParaRPr kumimoji="1" lang="en-US" altLang="ja-JP" dirty="0"/>
          </a:p>
          <a:p>
            <a:pPr lvl="1"/>
            <a:r>
              <a:rPr kumimoji="1" lang="ja-JP" altLang="en-US" dirty="0"/>
              <a:t>キーとなるアイデア</a:t>
            </a:r>
            <a:endParaRPr kumimoji="1" lang="en-US" altLang="ja-JP" dirty="0"/>
          </a:p>
          <a:p>
            <a:pPr lvl="1"/>
            <a:r>
              <a:rPr kumimoji="1" lang="ja-JP" altLang="en-US" dirty="0"/>
              <a:t>なぜ課題を解決できるのか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例３：木村さんの輪講 </a:t>
            </a:r>
            <a:r>
              <a:rPr lang="en-US" altLang="ja-JP" dirty="0"/>
              <a:t>= </a:t>
            </a:r>
            <a:r>
              <a:rPr lang="ja-JP" altLang="en-US" dirty="0"/>
              <a:t>既存手法がないパターン</a:t>
            </a:r>
            <a:br>
              <a:rPr lang="en-US" altLang="ja-JP" dirty="0"/>
            </a:br>
            <a:r>
              <a:rPr lang="ja-JP" altLang="en-US" sz="1800" dirty="0"/>
              <a:t>（輪講なので具体的なアイデアがまだない事に注意）</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en-US" altLang="ja-JP" dirty="0"/>
              <a:t>RISC-V </a:t>
            </a:r>
            <a:r>
              <a:rPr lang="ja-JP" altLang="en-US" dirty="0"/>
              <a:t>ベクトル拡張などの形で実装されている </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 </a:t>
            </a:r>
            <a:br>
              <a:rPr lang="ja-JP" altLang="en-US" dirty="0"/>
            </a:b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p:txBody>
          <a:bodyPr/>
          <a:lstStyle/>
          <a:p>
            <a:r>
              <a:rPr kumimoji="1" lang="ja-JP" altLang="en-US" sz="1800" dirty="0"/>
              <a:t>背景：命令キャッシュ・ミス数を使った性能の見積もり</a:t>
            </a:r>
            <a:endParaRPr kumimoji="1" lang="en-US" altLang="ja-JP" sz="1800" dirty="0"/>
          </a:p>
          <a:p>
            <a:pPr lvl="1"/>
            <a:r>
              <a:rPr kumimoji="1" lang="ja-JP" altLang="en-US" sz="1800" dirty="0"/>
              <a:t>命令キャッシュに関わる研究ではミス数が主要な評価項目だった</a:t>
            </a:r>
            <a:endParaRPr kumimoji="1" lang="en-US" altLang="ja-JP" sz="1800" dirty="0"/>
          </a:p>
          <a:p>
            <a:pPr lvl="1"/>
            <a:r>
              <a:rPr kumimoji="1" lang="ja-JP" altLang="en-US" sz="1800" dirty="0"/>
              <a:t>ミス数が減ると基本的には実行時間が短くなるため</a:t>
            </a:r>
            <a:endParaRPr kumimoji="1" lang="en-US" altLang="ja-JP" sz="1800" dirty="0"/>
          </a:p>
          <a:p>
            <a:r>
              <a:rPr kumimoji="1" lang="ja-JP" altLang="en-US" sz="1800" dirty="0"/>
              <a:t>課題：シミュレーション時間</a:t>
            </a:r>
            <a:endParaRPr kumimoji="1" lang="en-US" altLang="ja-JP" sz="1800" dirty="0"/>
          </a:p>
          <a:p>
            <a:pPr lvl="1"/>
            <a:r>
              <a:rPr kumimoji="1" lang="ja-JP" altLang="en-US" sz="1800" dirty="0"/>
              <a:t>現代のプロセッサではミス数と実行時間が直接相関しない</a:t>
            </a:r>
            <a:endParaRPr kumimoji="1" lang="en-US" altLang="ja-JP" sz="1800" dirty="0"/>
          </a:p>
          <a:p>
            <a:pPr lvl="1"/>
            <a:r>
              <a:rPr kumimoji="1" lang="ja-JP" altLang="en-US" sz="1800" dirty="0"/>
              <a:t>精度よい性能見積もりのためにはプロセッサ全体のシミュレーションが必要</a:t>
            </a:r>
            <a:endParaRPr kumimoji="1" lang="en-US" altLang="ja-JP" sz="1800" dirty="0"/>
          </a:p>
          <a:p>
            <a:pPr lvl="1"/>
            <a:r>
              <a:rPr kumimoji="1" lang="ja-JP" altLang="en-US" sz="1800" dirty="0"/>
              <a:t>しかしシミュレーションには長い時間かかる</a:t>
            </a:r>
            <a:endParaRPr kumimoji="1" lang="en-US" altLang="ja-JP" sz="1800" dirty="0"/>
          </a:p>
          <a:p>
            <a:r>
              <a:rPr kumimoji="1" lang="ja-JP" altLang="en-US" sz="1800" dirty="0"/>
              <a:t>提案：命令キャッシュ・ミス数に代わる新たな指針</a:t>
            </a:r>
            <a:endParaRPr kumimoji="1" lang="en-US" altLang="ja-JP" sz="1800" dirty="0"/>
          </a:p>
          <a:p>
            <a:pPr lvl="1"/>
            <a:r>
              <a:rPr kumimoji="1" lang="ja-JP" altLang="en-US" sz="1800" dirty="0"/>
              <a:t>その指針を使った高速な性能見積もりの提案</a:t>
            </a:r>
            <a:endParaRPr kumimoji="1" lang="en-US" altLang="ja-JP" sz="1800" dirty="0"/>
          </a:p>
          <a:p>
            <a:pPr lvl="1"/>
            <a:r>
              <a:rPr kumimoji="1" lang="ja-JP" altLang="en-US" sz="1800" dirty="0"/>
              <a:t>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b="1" dirty="0"/>
              <a:t>作り方</a:t>
            </a:r>
            <a:endParaRPr kumimoji="1" lang="en-US" altLang="ja-JP" b="1"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箇条書きを作る上でのポイント</a:t>
            </a:r>
            <a:endParaRPr kumimoji="1" lang="en-US" altLang="ja-JP" dirty="0"/>
          </a:p>
          <a:p>
            <a:pPr marL="457200" indent="-457200">
              <a:buFont typeface="+mj-lt"/>
              <a:buAutoNum type="arabicPeriod"/>
            </a:pPr>
            <a:r>
              <a:rPr kumimoji="1" lang="ja-JP" altLang="en-US" dirty="0"/>
              <a:t>チェック・リスト</a:t>
            </a:r>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この形式</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t>背景：「～」</a:t>
            </a:r>
            <a:r>
              <a:rPr kumimoji="1" lang="en-US" altLang="ja-JP" dirty="0"/>
              <a:t>= </a:t>
            </a:r>
            <a:r>
              <a:rPr kumimoji="1" lang="ja-JP" altLang="en-US" dirty="0"/>
              <a:t>背景を一つの文ないしは名詞でまとめる</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341953" y="1088974"/>
            <a:ext cx="8550095" cy="5219751"/>
          </a:xfrm>
        </p:spPr>
        <p:txBody>
          <a:bodyPr/>
          <a:lstStyle/>
          <a:p>
            <a:r>
              <a:rPr kumimoji="1" lang="ja-JP" altLang="en-US" dirty="0"/>
              <a:t>３点プロットを作ったら以下が満たされているかを確認：</a:t>
            </a:r>
            <a:br>
              <a:rPr kumimoji="1" lang="en-US" altLang="ja-JP" dirty="0"/>
            </a:br>
            <a:endParaRPr kumimoji="1" lang="en-US" altLang="ja-JP" dirty="0"/>
          </a:p>
          <a:p>
            <a:pPr lvl="1"/>
            <a:r>
              <a:rPr kumimoji="1" lang="ja-JP" altLang="en-US" dirty="0"/>
              <a:t>内容に関するチェック：</a:t>
            </a:r>
            <a:endParaRPr kumimoji="1" lang="en-US" altLang="ja-JP" dirty="0"/>
          </a:p>
          <a:p>
            <a:pPr marL="1177200" lvl="2" indent="-457200">
              <a:buFont typeface="+mj-lt"/>
              <a:buAutoNum type="arabicPeriod"/>
            </a:pPr>
            <a:r>
              <a:rPr kumimoji="1" lang="ja-JP" altLang="en-US" dirty="0"/>
              <a:t>背景，課題，提案の３項目から成っているか？</a:t>
            </a:r>
            <a:endParaRPr kumimoji="1" lang="en-US" altLang="ja-JP" dirty="0"/>
          </a:p>
          <a:p>
            <a:pPr marL="1177200" lvl="2" indent="-457200">
              <a:buFont typeface="+mj-lt"/>
              <a:buAutoNum type="arabicPeriod"/>
            </a:pPr>
            <a:r>
              <a:rPr kumimoji="1" lang="ja-JP" altLang="en-US" dirty="0"/>
              <a:t>課題は背景の問題に，提案は課題の問題に対応しているか？</a:t>
            </a:r>
            <a:br>
              <a:rPr kumimoji="1" lang="en-US" altLang="ja-JP" dirty="0"/>
            </a:br>
            <a:endParaRPr kumimoji="1" lang="en-US" altLang="ja-JP" dirty="0"/>
          </a:p>
          <a:p>
            <a:pPr lvl="1"/>
            <a:r>
              <a:rPr kumimoji="1" lang="ja-JP" altLang="en-US" dirty="0"/>
              <a:t>形式に関するチェック：</a:t>
            </a:r>
            <a:endParaRPr kumimoji="1" lang="en-US" altLang="ja-JP" dirty="0"/>
          </a:p>
          <a:p>
            <a:pPr marL="1177200" lvl="2" indent="-457200">
              <a:buFont typeface="+mj-lt"/>
              <a:buAutoNum type="arabicPeriod" startAt="3"/>
            </a:pPr>
            <a:r>
              <a:rPr kumimoji="1" lang="ja-JP" altLang="en-US" dirty="0"/>
              <a:t>箇条書きは複文を含んでいないか？</a:t>
            </a:r>
            <a:endParaRPr kumimoji="1" lang="en-US" altLang="ja-JP" dirty="0"/>
          </a:p>
          <a:p>
            <a:pPr marL="1177200" lvl="2" indent="-457200">
              <a:buFont typeface="+mj-lt"/>
              <a:buAutoNum type="arabicPeriod" startAt="3"/>
            </a:pPr>
            <a:r>
              <a:rPr kumimoji="1" lang="ja-JP" altLang="en-US" dirty="0"/>
              <a:t>１行を越えるような長い修飾節を含んだ文が入っていないか？</a:t>
            </a:r>
            <a:endParaRPr kumimoji="1" lang="en-US" altLang="ja-JP" dirty="0"/>
          </a:p>
          <a:p>
            <a:pPr marL="1177200" lvl="2" indent="-457200">
              <a:buFont typeface="+mj-lt"/>
              <a:buAutoNum type="arabicPeriod" startAt="3"/>
            </a:pPr>
            <a:r>
              <a:rPr kumimoji="1" lang="ja-JP" altLang="en-US" dirty="0"/>
              <a:t>４つ以上の項目を並列に並べていないか？</a:t>
            </a:r>
            <a:endParaRPr kumimoji="1" lang="en-US" altLang="ja-JP" dirty="0"/>
          </a:p>
          <a:p>
            <a:pPr marL="1177200" lvl="2" indent="-457200">
              <a:buFont typeface="+mj-lt"/>
              <a:buAutoNum type="arabicPeriod" startAt="3"/>
            </a:pPr>
            <a:r>
              <a:rPr lang="ja-JP" altLang="en-US" dirty="0"/>
              <a:t>箇条書きの親子関係で説明されている「階段」を作っていないか？</a:t>
            </a:r>
            <a:endParaRPr kumimoji="1" lang="en-US" altLang="ja-JP"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以下の手順で進めると，作りやすい</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このとき，次のページで説明する関連を意識する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solidFill>
                  <a:schemeClr val="accent5"/>
                </a:solidFill>
              </a:rPr>
              <a:t>「背景→課題→提案」の流れが明確にわかるようにする</a:t>
            </a:r>
            <a:endParaRPr kumimoji="1" lang="en-US" altLang="ja-JP" dirty="0">
              <a:solidFill>
                <a:schemeClr val="accent5"/>
              </a:solidFill>
            </a:endParaRPr>
          </a:p>
          <a:p>
            <a:pPr lvl="1"/>
            <a:r>
              <a:rPr kumimoji="1" lang="ja-JP" altLang="en-US" dirty="0"/>
              <a:t>これらに直接つながらない事は，入れてはいけない</a:t>
            </a:r>
            <a:endParaRPr kumimoji="1" lang="en-US" altLang="ja-JP" dirty="0"/>
          </a:p>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「背景」で提示した問題を解決する </a:t>
            </a:r>
            <a:endParaRPr kumimoji="1" lang="en-US" altLang="ja-JP" dirty="0"/>
          </a:p>
          <a:p>
            <a:pPr lvl="2"/>
            <a:r>
              <a:rPr kumimoji="1" lang="ja-JP" altLang="en-US" dirty="0"/>
              <a:t>既存手法がある場合，基本的にはこの形になる</a:t>
            </a:r>
            <a:endParaRPr kumimoji="1" lang="en-US" altLang="ja-JP" dirty="0"/>
          </a:p>
          <a:p>
            <a:pPr marL="817200" lvl="1" indent="-457200">
              <a:buFont typeface="+mj-lt"/>
              <a:buAutoNum type="arabicPeriod"/>
            </a:pPr>
            <a:r>
              <a:rPr kumimoji="1" lang="ja-JP" altLang="en-US" dirty="0"/>
              <a:t>ないしは，「背景」の特定の問題に着目して掘り下げる</a:t>
            </a:r>
            <a:endParaRPr kumimoji="1" lang="en-US" altLang="ja-JP" dirty="0"/>
          </a:p>
          <a:p>
            <a:pPr lvl="2"/>
            <a:r>
              <a:rPr kumimoji="1" lang="ja-JP" altLang="en-US" dirty="0"/>
              <a:t>特に既存手法がない場合，こちらになることもある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2670373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箇条書きを作る際の形式上の注意</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br>
              <a:rPr kumimoji="1" lang="en-US" altLang="ja-JP" sz="1800" dirty="0"/>
            </a:b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t>トピック・センテンスだけを繋げて読んでも意味が通るように</a:t>
            </a:r>
            <a:endParaRPr lang="en-US" altLang="ja-JP" dirty="0"/>
          </a:p>
          <a:p>
            <a:r>
              <a:rPr lang="ja-JP" altLang="en-US" dirty="0"/>
              <a:t>イントロプロットも３点プロットから派生させて作る</a:t>
            </a:r>
            <a:endParaRPr lang="en-US" altLang="ja-JP" dirty="0"/>
          </a:p>
          <a:p>
            <a:pPr lvl="1"/>
            <a:r>
              <a:rPr lang="ja-JP" altLang="en-US" dirty="0"/>
              <a:t>３点プロットの各項目に，より詳細を肉付けしていく</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dirty="0"/>
              <a:t>イントロ</a:t>
            </a:r>
            <a:r>
              <a:rPr kumimoji="1" lang="ja-JP" altLang="en-US" dirty="0"/>
              <a:t>プロット時の配分には自由度がある</a:t>
            </a:r>
            <a:endParaRPr kumimoji="1" lang="en-US" altLang="ja-JP" dirty="0"/>
          </a:p>
          <a:p>
            <a:pPr lvl="1"/>
            <a:r>
              <a:rPr kumimoji="1" lang="ja-JP" altLang="en-US" dirty="0"/>
              <a:t>３点のどこをどれだけ詳しく話すかは，論文ごとに異なる</a:t>
            </a:r>
            <a:endParaRPr kumimoji="1" lang="en-US" altLang="ja-JP" dirty="0"/>
          </a:p>
          <a:p>
            <a:r>
              <a:rPr kumimoji="1" lang="ja-JP" altLang="en-US" dirty="0"/>
              <a:t>たとえば，</a:t>
            </a:r>
            <a:endParaRPr kumimoji="1" lang="en-US" altLang="ja-JP" dirty="0"/>
          </a:p>
          <a:p>
            <a:pPr lvl="1"/>
            <a:r>
              <a:rPr kumimoji="1" lang="ja-JP" altLang="en-US" dirty="0"/>
              <a:t>背景は１つのままで，提案を増やす事が多い（上の図の例）</a:t>
            </a:r>
            <a:endParaRPr kumimoji="1" lang="en-US" altLang="ja-JP" dirty="0"/>
          </a:p>
          <a:p>
            <a:pPr lvl="1"/>
            <a:r>
              <a:rPr kumimoji="1" lang="ja-JP" altLang="en-US" dirty="0"/>
              <a:t>あまり一般的ではない話題の場合，背景が多めになる事も</a:t>
            </a:r>
            <a:endParaRPr kumimoji="1" lang="en-US" altLang="ja-JP" dirty="0"/>
          </a:p>
          <a:p>
            <a:pPr lvl="1"/>
            <a:r>
              <a:rPr kumimoji="1" lang="ja-JP" altLang="en-US" dirty="0"/>
              <a:t>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イントロプロットと全体プロット</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p:txBody>
          <a:bodyPr/>
          <a:lstStyle/>
          <a:p>
            <a:r>
              <a:rPr kumimoji="1" lang="ja-JP" altLang="en-US" dirty="0"/>
              <a:t>イントロの重要な役割は全体を</a:t>
            </a:r>
            <a:r>
              <a:rPr lang="ja-JP" altLang="en-US" dirty="0"/>
              <a:t>要約して紹介することである</a:t>
            </a:r>
            <a:endParaRPr lang="en-US" altLang="ja-JP" dirty="0"/>
          </a:p>
          <a:p>
            <a:pPr lvl="1"/>
            <a:r>
              <a:rPr kumimoji="1" lang="ja-JP" altLang="en-US" dirty="0"/>
              <a:t>したがって，全体プロットは「基本的には」イントロプロットをより詳細化して作ることになる</a:t>
            </a:r>
            <a:endParaRPr kumimoji="1" lang="en-US" altLang="ja-JP" dirty="0"/>
          </a:p>
          <a:p>
            <a:r>
              <a:rPr kumimoji="1" lang="ja-JP" altLang="en-US" dirty="0"/>
              <a:t>イントロの</a:t>
            </a:r>
            <a:r>
              <a:rPr lang="ja-JP" altLang="en-US" dirty="0"/>
              <a:t>もう１つの役割は</a:t>
            </a:r>
            <a:r>
              <a:rPr kumimoji="1" lang="ja-JP" altLang="en-US" dirty="0">
                <a:solidFill>
                  <a:schemeClr val="accent5"/>
                </a:solidFill>
              </a:rPr>
              <a:t>読者や聴衆の興味をひくこと</a:t>
            </a:r>
            <a:r>
              <a:rPr kumimoji="1" lang="ja-JP" altLang="en-US" dirty="0"/>
              <a:t>である</a:t>
            </a:r>
            <a:endParaRPr kumimoji="1" lang="en-US" altLang="ja-JP" dirty="0"/>
          </a:p>
          <a:p>
            <a:pPr lvl="1"/>
            <a:r>
              <a:rPr lang="ja-JP" altLang="en-US" dirty="0"/>
              <a:t>読者や聴衆が興味を持つような点を抜き出して強調する</a:t>
            </a:r>
            <a:endParaRPr lang="en-US" altLang="ja-JP" dirty="0"/>
          </a:p>
          <a:p>
            <a:pPr lvl="2"/>
            <a:r>
              <a:rPr lang="ja-JP" altLang="en-US" dirty="0"/>
              <a:t>問題や提案の核心部分，華々しい結果など</a:t>
            </a:r>
            <a:endParaRPr lang="en-US" altLang="ja-JP" dirty="0"/>
          </a:p>
          <a:p>
            <a:pPr lvl="1"/>
            <a:r>
              <a:rPr kumimoji="1" lang="ja-JP" altLang="en-US" dirty="0"/>
              <a:t>このため，「</a:t>
            </a:r>
            <a:r>
              <a:rPr kumimoji="1" lang="ja-JP" altLang="en-US" dirty="0">
                <a:solidFill>
                  <a:schemeClr val="accent5"/>
                </a:solidFill>
              </a:rPr>
              <a:t>イントロプロットを詳細化したもの＝全体プロット」ではないと考えた方がよい</a:t>
            </a:r>
            <a:endParaRPr kumimoji="1" lang="en-US" altLang="ja-JP" dirty="0">
              <a:solidFill>
                <a:schemeClr val="accent5"/>
              </a:solidFill>
            </a:endParaRPr>
          </a:p>
        </p:txBody>
      </p:sp>
    </p:spTree>
    <p:extLst>
      <p:ext uri="{BB962C8B-B14F-4D97-AF65-F5344CB8AC3E}">
        <p14:creationId xmlns:p14="http://schemas.microsoft.com/office/powerpoint/2010/main" val="3764317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55717-5332-FF55-D8D6-3A7D8E56683B}"/>
              </a:ext>
            </a:extLst>
          </p:cNvPr>
          <p:cNvSpPr>
            <a:spLocks noGrp="1"/>
          </p:cNvSpPr>
          <p:nvPr>
            <p:ph type="title"/>
          </p:nvPr>
        </p:nvSpPr>
        <p:spPr/>
        <p:txBody>
          <a:bodyPr/>
          <a:lstStyle/>
          <a:p>
            <a:r>
              <a:rPr kumimoji="1" lang="ja-JP" altLang="en-US" dirty="0"/>
              <a:t>イントロと全体の構造が違う例</a:t>
            </a:r>
          </a:p>
        </p:txBody>
      </p:sp>
      <p:sp>
        <p:nvSpPr>
          <p:cNvPr id="3" name="テキスト プレースホルダー 2">
            <a:extLst>
              <a:ext uri="{FF2B5EF4-FFF2-40B4-BE49-F238E27FC236}">
                <a16:creationId xmlns:a16="http://schemas.microsoft.com/office/drawing/2014/main" id="{EB1B3AEE-0F55-221C-53D1-F2E09EE602A3}"/>
              </a:ext>
            </a:extLst>
          </p:cNvPr>
          <p:cNvSpPr>
            <a:spLocks noGrp="1"/>
          </p:cNvSpPr>
          <p:nvPr>
            <p:ph type="body" sz="quarter" idx="10"/>
          </p:nvPr>
        </p:nvSpPr>
        <p:spPr/>
        <p:txBody>
          <a:bodyPr/>
          <a:lstStyle/>
          <a:p>
            <a:r>
              <a:rPr lang="ja-JP" altLang="en-US" dirty="0"/>
              <a:t>イントロの最初の１～２パラグラフ</a:t>
            </a:r>
            <a:endParaRPr lang="en-US" altLang="ja-JP" dirty="0"/>
          </a:p>
          <a:p>
            <a:pPr lvl="1"/>
            <a:r>
              <a:rPr lang="ja-JP" altLang="en-US" dirty="0"/>
              <a:t>研究全体の背景として論文のどこかでは１度言わなければならない内容であることが多い</a:t>
            </a:r>
            <a:endParaRPr lang="en-US" altLang="ja-JP" dirty="0"/>
          </a:p>
          <a:p>
            <a:pPr lvl="1"/>
            <a:r>
              <a:rPr lang="ja-JP" altLang="en-US" dirty="0"/>
              <a:t>しかし非常に一般的であるか，本筋には関係なかったりして</a:t>
            </a:r>
            <a:br>
              <a:rPr lang="en-US" altLang="ja-JP" dirty="0"/>
            </a:br>
            <a:r>
              <a:rPr lang="ja-JP" altLang="en-US" dirty="0"/>
              <a:t>論文本文ではそれ以降登場しない事がある</a:t>
            </a:r>
            <a:endParaRPr lang="en-US" altLang="ja-JP" dirty="0"/>
          </a:p>
          <a:p>
            <a:r>
              <a:rPr lang="ja-JP" altLang="en-US" dirty="0"/>
              <a:t>このような場合，イントロのパラグラフの構造と全体の章構成は異なってくる</a:t>
            </a:r>
            <a:endParaRPr lang="en-US" altLang="ja-JP" dirty="0"/>
          </a:p>
        </p:txBody>
      </p:sp>
    </p:spTree>
    <p:extLst>
      <p:ext uri="{BB962C8B-B14F-4D97-AF65-F5344CB8AC3E}">
        <p14:creationId xmlns:p14="http://schemas.microsoft.com/office/powerpoint/2010/main" val="2367068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３点プロットは，いわば「イントロプロットのプロット」</a:t>
            </a:r>
            <a:endParaRPr lang="en-US" altLang="ja-JP" dirty="0"/>
          </a:p>
          <a:p>
            <a:pPr lvl="1"/>
            <a:r>
              <a:rPr lang="ja-JP" altLang="en-US" dirty="0"/>
              <a:t>３点プロットで整理した内容をもとに，肉付けして全体プロットを作る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論文用：以下を</a:t>
            </a:r>
            <a:r>
              <a:rPr kumimoji="1" lang="ja-JP" altLang="en-US" dirty="0"/>
              <a:t>箇条書きにまとめる</a:t>
            </a:r>
            <a:endParaRPr lang="en-US" altLang="ja-JP" dirty="0"/>
          </a:p>
          <a:p>
            <a:pPr lvl="1"/>
            <a:r>
              <a:rPr kumimoji="1" lang="ja-JP" altLang="en-US" dirty="0"/>
              <a:t>論文の </a:t>
            </a:r>
            <a:r>
              <a:rPr kumimoji="1" lang="en-US" altLang="ja-JP" dirty="0"/>
              <a:t>subsubsection </a:t>
            </a:r>
            <a:r>
              <a:rPr kumimoji="1" lang="ja-JP" altLang="en-US" dirty="0"/>
              <a:t>までの節タイトル</a:t>
            </a:r>
            <a:endParaRPr kumimoji="1" lang="en-US" altLang="ja-JP" dirty="0"/>
          </a:p>
          <a:p>
            <a:pPr lvl="1"/>
            <a:r>
              <a:rPr kumimoji="1" lang="ja-JP" altLang="en-US" dirty="0"/>
              <a:t>そこで何を話すか</a:t>
            </a:r>
            <a:endParaRPr kumimoji="1" lang="en-US" altLang="ja-JP" dirty="0"/>
          </a:p>
          <a:p>
            <a:r>
              <a:rPr lang="ja-JP" altLang="en-US" dirty="0"/>
              <a:t>スライド用：以下を</a:t>
            </a:r>
            <a:r>
              <a:rPr kumimoji="1" lang="ja-JP" altLang="en-US" dirty="0"/>
              <a:t>箇条書きにまとめる</a:t>
            </a:r>
            <a:endParaRPr lang="en-US" altLang="ja-JP" dirty="0"/>
          </a:p>
          <a:p>
            <a:pPr lvl="1"/>
            <a:r>
              <a:rPr kumimoji="1" lang="ja-JP" altLang="en-US" dirty="0"/>
              <a:t>スライドの各ページのタイトル</a:t>
            </a:r>
            <a:endParaRPr kumimoji="1" lang="en-US" altLang="ja-JP" dirty="0"/>
          </a:p>
          <a:p>
            <a:pPr lvl="1"/>
            <a:r>
              <a:rPr kumimoji="1" lang="ja-JP" altLang="en-US" dirty="0"/>
              <a:t>そこで何を話すか</a:t>
            </a:r>
          </a:p>
          <a:p>
            <a:endParaRPr lang="ja-JP" altLang="en-US"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solidFill>
                  <a:schemeClr val="accent5"/>
                </a:solidFill>
              </a:rPr>
              <a:t>話の筋</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文章や発表スライドを書く前に，まずプロットを作る必要がある</a:t>
            </a:r>
            <a:endParaRPr kumimoji="1" lang="en-US" altLang="ja-JP" dirty="0"/>
          </a:p>
          <a:p>
            <a:pPr lvl="2"/>
            <a:r>
              <a:rPr kumimoji="1" lang="ja-JP" altLang="en-US" dirty="0"/>
              <a:t>いわば文章やスライドの設計図にあたるもの</a:t>
            </a:r>
            <a:endParaRPr kumimoji="1" lang="en-US" altLang="ja-JP" dirty="0"/>
          </a:p>
          <a:p>
            <a:r>
              <a:rPr kumimoji="1" lang="ja-JP" altLang="en-US" dirty="0"/>
              <a:t>なぜプロットを作るのか：</a:t>
            </a:r>
            <a:endParaRPr kumimoji="1" lang="en-US" altLang="ja-JP" dirty="0"/>
          </a:p>
          <a:p>
            <a:pPr lvl="1"/>
            <a:r>
              <a:rPr kumimoji="1" lang="ja-JP" altLang="en-US" dirty="0"/>
              <a:t>話の筋を整理し，その筋に収束するように全体を構成する</a:t>
            </a:r>
            <a:endParaRPr kumimoji="1" lang="en-US" altLang="ja-JP" dirty="0"/>
          </a:p>
          <a:p>
            <a:pPr lvl="1"/>
            <a:r>
              <a:rPr kumimoji="1" lang="ja-JP" altLang="en-US" dirty="0"/>
              <a:t>そうすることで，主張を明確に示すことができる</a:t>
            </a:r>
            <a:endParaRPr kumimoji="1" lang="en-US" altLang="ja-JP" dirty="0"/>
          </a:p>
          <a:p>
            <a:pPr lvl="2"/>
            <a:r>
              <a:rPr kumimoji="1" lang="ja-JP" altLang="en-US" dirty="0"/>
              <a:t>そうしないと，「言いたいことがなんとなく適当に並べられた良くわからないもの」が出来上がる</a:t>
            </a:r>
            <a:endParaRPr kumimoji="1" lang="en-US" altLang="ja-JP" dirty="0"/>
          </a:p>
          <a:p>
            <a:pPr lvl="2"/>
            <a:r>
              <a:rPr kumimoji="1" lang="ja-JP" altLang="en-US" dirty="0"/>
              <a:t>設計図なしで建物を建てるとヒドい事になるのと同じ</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a:t>
            </a:r>
            <a:endParaRPr lang="en-US" altLang="ja-JP" dirty="0">
              <a:solidFill>
                <a:schemeClr val="accent5"/>
              </a:solidFill>
            </a:endParaRPr>
          </a:p>
          <a:p>
            <a:pPr lvl="2"/>
            <a:r>
              <a:rPr lang="ja-JP" altLang="en-US" dirty="0">
                <a:solidFill>
                  <a:schemeClr val="accent5"/>
                </a:solidFill>
              </a:rPr>
              <a:t>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42</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プロットのタイプ</a:t>
            </a:r>
            <a:br>
              <a:rPr kumimoji="1" lang="en-US" altLang="ja-JP" dirty="0"/>
            </a:br>
            <a:r>
              <a:rPr lang="ja-JP" altLang="en-US" sz="1800" dirty="0"/>
              <a:t>論文や発表スライドの作成中の各段階に合わせてこれらを作る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３つの項目にまとめたプロット</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lvl="1"/>
            <a:r>
              <a:rPr kumimoji="1" lang="ja-JP" altLang="en-US" dirty="0"/>
              <a:t>ここは全体のものとは正確が違うので個別にプロットを作った方が良い</a:t>
            </a:r>
            <a:endParaRPr kumimoji="1"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t>３点プロットが規模的にちょうどよい</a:t>
            </a:r>
            <a:endParaRPr lang="en-US" altLang="ja-JP" dirty="0"/>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３点プロットは最初に作るのにちょうどよい</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３点プロットはいわば「（全体の）プロットのプロット」</a:t>
            </a:r>
            <a:endParaRPr lang="en-US" altLang="ja-JP" dirty="0">
              <a:solidFill>
                <a:schemeClr val="accent5"/>
              </a:solidFill>
            </a:endParaRPr>
          </a:p>
          <a:p>
            <a:pPr lvl="1"/>
            <a:r>
              <a:rPr lang="ja-JP" altLang="en-US" dirty="0"/>
              <a:t>まず「背景→課題→提案」の３点の流れを明確にする</a:t>
            </a:r>
            <a:endParaRPr lang="en-US" altLang="ja-JP" dirty="0"/>
          </a:p>
          <a:p>
            <a:pPr lvl="2"/>
            <a:r>
              <a:rPr lang="ja-JP" altLang="en-US" dirty="0"/>
              <a:t>各要素が何なのかをはっきりさせる</a:t>
            </a:r>
            <a:endParaRPr lang="en-US" altLang="ja-JP" dirty="0"/>
          </a:p>
          <a:p>
            <a:pPr lvl="1"/>
            <a:r>
              <a:rPr lang="ja-JP" altLang="en-US" dirty="0"/>
              <a:t>これを元に，内容を膨らませて完全プロットなど作る</a:t>
            </a:r>
          </a:p>
          <a:p>
            <a:r>
              <a:rPr lang="ja-JP" altLang="en-US" dirty="0"/>
              <a:t>規模が小さくかつ形式が決まっているので，考えやすい</a:t>
            </a:r>
            <a:endParaRPr lang="en-US" altLang="ja-JP" dirty="0"/>
          </a:p>
          <a:p>
            <a:pPr lvl="1"/>
            <a:r>
              <a:rPr lang="ja-JP" altLang="en-US" dirty="0"/>
              <a:t>スライド１枚程度にまとまる</a:t>
            </a:r>
            <a:endParaRPr lang="en-US" altLang="ja-JP" dirty="0"/>
          </a:p>
          <a:p>
            <a:pPr lvl="1"/>
            <a:r>
              <a:rPr lang="ja-JP" altLang="en-US" dirty="0"/>
              <a:t>短いので，まず取っ掛かりとして始めやすい</a:t>
            </a:r>
            <a:endParaRPr lang="en-US" altLang="ja-JP" dirty="0"/>
          </a:p>
          <a:p>
            <a:r>
              <a:rPr lang="ja-JP" altLang="en-US" dirty="0">
                <a:solidFill>
                  <a:schemeClr val="accent5"/>
                </a:solidFill>
              </a:rPr>
              <a:t>３点プロットに実際に取り掛かる前に，この資料は最後まで読んでほしい</a:t>
            </a:r>
            <a:endParaRPr lang="en-US" altLang="ja-JP" dirty="0">
              <a:solidFill>
                <a:schemeClr val="accent5"/>
              </a:solidFill>
            </a:endParaRPr>
          </a:p>
          <a:p>
            <a:pPr lvl="1"/>
            <a:r>
              <a:rPr lang="ja-JP" altLang="en-US" dirty="0"/>
              <a:t>最終的に全体プロットを作るところまでの道筋を意識してほしい</a:t>
            </a:r>
            <a:endParaRPr lang="en-US" altLang="ja-JP" dirty="0"/>
          </a:p>
        </p:txBody>
      </p:sp>
    </p:spTree>
    <p:extLst>
      <p:ext uri="{BB962C8B-B14F-4D97-AF65-F5344CB8AC3E}">
        <p14:creationId xmlns:p14="http://schemas.microsoft.com/office/powerpoint/2010/main" val="2500340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879005"/>
            <a:ext cx="8280092" cy="2609722"/>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a:t>
            </a:r>
            <a:endParaRPr kumimoji="1" lang="en-US" altLang="ja-JP" dirty="0"/>
          </a:p>
          <a:p>
            <a:pPr lvl="1"/>
            <a:r>
              <a:rPr kumimoji="1" lang="ja-JP" altLang="en-US" dirty="0"/>
              <a:t>上に登る（</a:t>
            </a:r>
            <a:r>
              <a:rPr kumimoji="1" lang="en-US" altLang="ja-JP" dirty="0"/>
              <a:t>=</a:t>
            </a:r>
            <a:r>
              <a:rPr kumimoji="1" lang="ja-JP" altLang="en-US" dirty="0"/>
              <a:t>概要にまとめる）ことや，</a:t>
            </a:r>
            <a:endParaRPr kumimoji="1" lang="en-US" altLang="ja-JP" dirty="0"/>
          </a:p>
          <a:p>
            <a:pPr lvl="1"/>
            <a:r>
              <a:rPr lang="ja-JP" altLang="en-US" dirty="0"/>
              <a:t>下に降りる（</a:t>
            </a:r>
            <a:r>
              <a:rPr kumimoji="1" lang="en-US" altLang="ja-JP" dirty="0"/>
              <a:t>=</a:t>
            </a:r>
            <a:r>
              <a:rPr lang="ja-JP" altLang="en-US" dirty="0"/>
              <a:t>詳細を肉付けする）していく</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248998"/>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全体</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16" name="四角形: 角を丸くする 15">
            <a:extLst>
              <a:ext uri="{FF2B5EF4-FFF2-40B4-BE49-F238E27FC236}">
                <a16:creationId xmlns:a16="http://schemas.microsoft.com/office/drawing/2014/main" id="{CC029134-A939-8F57-47E0-202B2D0088E6}"/>
              </a:ext>
            </a:extLst>
          </p:cNvPr>
          <p:cNvSpPr/>
          <p:nvPr/>
        </p:nvSpPr>
        <p:spPr bwMode="auto">
          <a:xfrm>
            <a:off x="97196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四角形: 角を丸くする 18">
            <a:extLst>
              <a:ext uri="{FF2B5EF4-FFF2-40B4-BE49-F238E27FC236}">
                <a16:creationId xmlns:a16="http://schemas.microsoft.com/office/drawing/2014/main" id="{092B6F6B-41FF-7888-BDD5-34FFDAC05F97}"/>
              </a:ext>
            </a:extLst>
          </p:cNvPr>
          <p:cNvSpPr/>
          <p:nvPr/>
        </p:nvSpPr>
        <p:spPr bwMode="auto">
          <a:xfrm>
            <a:off x="1511966"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四角形: 角を丸くする 19">
            <a:extLst>
              <a:ext uri="{FF2B5EF4-FFF2-40B4-BE49-F238E27FC236}">
                <a16:creationId xmlns:a16="http://schemas.microsoft.com/office/drawing/2014/main" id="{BA26B8F4-FC45-1183-90F7-56C991A5EB97}"/>
              </a:ext>
            </a:extLst>
          </p:cNvPr>
          <p:cNvSpPr/>
          <p:nvPr/>
        </p:nvSpPr>
        <p:spPr bwMode="auto">
          <a:xfrm>
            <a:off x="2051972"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7" name="直線矢印コネクタ 26">
            <a:extLst>
              <a:ext uri="{FF2B5EF4-FFF2-40B4-BE49-F238E27FC236}">
                <a16:creationId xmlns:a16="http://schemas.microsoft.com/office/drawing/2014/main" id="{8C316775-A880-A292-285D-BD914A14F284}"/>
              </a:ext>
            </a:extLst>
          </p:cNvPr>
          <p:cNvCxnSpPr>
            <a:cxnSpLocks/>
            <a:stCxn id="9" idx="2"/>
          </p:cNvCxnSpPr>
          <p:nvPr/>
        </p:nvCxnSpPr>
        <p:spPr bwMode="auto">
          <a:xfrm flipH="1">
            <a:off x="124196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60AA4271-885A-FEE0-2310-B105D2614E48}"/>
              </a:ext>
            </a:extLst>
          </p:cNvPr>
          <p:cNvCxnSpPr>
            <a:cxnSpLocks/>
            <a:stCxn id="9" idx="2"/>
            <a:endCxn id="19" idx="0"/>
          </p:cNvCxnSpPr>
          <p:nvPr/>
        </p:nvCxnSpPr>
        <p:spPr bwMode="auto">
          <a:xfrm flipH="1">
            <a:off x="173696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C08EE7E6-D616-E9ED-0CCF-0D4C0EB64798}"/>
              </a:ext>
            </a:extLst>
          </p:cNvPr>
          <p:cNvCxnSpPr>
            <a:cxnSpLocks/>
            <a:stCxn id="14" idx="2"/>
          </p:cNvCxnSpPr>
          <p:nvPr/>
        </p:nvCxnSpPr>
        <p:spPr bwMode="auto">
          <a:xfrm>
            <a:off x="313721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endCxn id="23" idx="0"/>
          </p:cNvCxnSpPr>
          <p:nvPr/>
        </p:nvCxnSpPr>
        <p:spPr bwMode="auto">
          <a:xfrm flipH="1">
            <a:off x="281698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ECEF6DFB-E057-1563-352B-2E5F45D0CAA0}"/>
              </a:ext>
            </a:extLst>
          </p:cNvPr>
          <p:cNvCxnSpPr>
            <a:cxnSpLocks/>
            <a:stCxn id="9" idx="2"/>
            <a:endCxn id="20" idx="0"/>
          </p:cNvCxnSpPr>
          <p:nvPr/>
        </p:nvCxnSpPr>
        <p:spPr bwMode="auto">
          <a:xfrm>
            <a:off x="178719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p:cNvCxnSpPr>
          <p:nvPr/>
        </p:nvCxnSpPr>
        <p:spPr bwMode="auto">
          <a:xfrm>
            <a:off x="3137214" y="3068996"/>
            <a:ext cx="804779"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endCxn id="46" idx="0"/>
          </p:cNvCxnSpPr>
          <p:nvPr/>
        </p:nvCxnSpPr>
        <p:spPr bwMode="auto">
          <a:xfrm flipH="1">
            <a:off x="443699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2BB389C0-4E4D-EE63-1B1E-285115A63CBC}"/>
              </a:ext>
            </a:extLst>
          </p:cNvPr>
          <p:cNvCxnSpPr>
            <a:cxnSpLocks/>
          </p:cNvCxnSpPr>
          <p:nvPr/>
        </p:nvCxnSpPr>
        <p:spPr bwMode="auto">
          <a:xfrm>
            <a:off x="583724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endCxn id="49" idx="0"/>
          </p:cNvCxnSpPr>
          <p:nvPr/>
        </p:nvCxnSpPr>
        <p:spPr bwMode="auto">
          <a:xfrm flipH="1">
            <a:off x="551701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endCxn id="47" idx="0"/>
          </p:cNvCxnSpPr>
          <p:nvPr/>
        </p:nvCxnSpPr>
        <p:spPr bwMode="auto">
          <a:xfrm>
            <a:off x="448722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p:cNvCxnSpPr>
          <p:nvPr/>
        </p:nvCxnSpPr>
        <p:spPr bwMode="auto">
          <a:xfrm flipH="1">
            <a:off x="664202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endCxn id="56" idx="0"/>
          </p:cNvCxnSpPr>
          <p:nvPr/>
        </p:nvCxnSpPr>
        <p:spPr bwMode="auto">
          <a:xfrm flipH="1">
            <a:off x="713702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p:cNvCxnSpPr>
          <p:nvPr/>
        </p:nvCxnSpPr>
        <p:spPr bwMode="auto">
          <a:xfrm>
            <a:off x="853727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endCxn id="59" idx="0"/>
          </p:cNvCxnSpPr>
          <p:nvPr/>
        </p:nvCxnSpPr>
        <p:spPr bwMode="auto">
          <a:xfrm flipH="1">
            <a:off x="821704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endCxn id="57" idx="0"/>
          </p:cNvCxnSpPr>
          <p:nvPr/>
        </p:nvCxnSpPr>
        <p:spPr bwMode="auto">
          <a:xfrm>
            <a:off x="718725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73275</TotalTime>
  <Words>3502</Words>
  <Application>Microsoft Office PowerPoint</Application>
  <PresentationFormat>画面に合わせる (4:3)</PresentationFormat>
  <Paragraphs>458</Paragraphs>
  <Slides>47</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47</vt:i4>
      </vt:variant>
    </vt:vector>
  </HeadingPairs>
  <TitlesOfParts>
    <vt:vector size="54" baseType="lpstr">
      <vt:lpstr>HG丸ｺﾞｼｯｸM-PRO</vt:lpstr>
      <vt:lpstr>MeiryoKe_PGothic</vt:lpstr>
      <vt:lpstr>メイリオ</vt:lpstr>
      <vt:lpstr>Calibri</vt:lpstr>
      <vt:lpstr>Segoe UI</vt:lpstr>
      <vt:lpstr>Wingdings</vt:lpstr>
      <vt:lpstr>cerulean</vt:lpstr>
      <vt:lpstr>プロットの作り方 v7</vt:lpstr>
      <vt:lpstr>３点プロットのチェック・リスト</vt:lpstr>
      <vt:lpstr>はじめに</vt:lpstr>
      <vt:lpstr>はじめに</vt:lpstr>
      <vt:lpstr>プロットのタイプ 論文や発表スライドの作成中の各段階に合わせてこれらを作る</vt:lpstr>
      <vt:lpstr>まず３点プロットから作り始める</vt:lpstr>
      <vt:lpstr>３点プロットは最初に作るのにちょうどよい</vt:lpstr>
      <vt:lpstr>詳細度と論理構造</vt:lpstr>
      <vt:lpstr>全体の目次</vt:lpstr>
      <vt:lpstr>３点プロット</vt:lpstr>
      <vt:lpstr>３点プロットの目次</vt:lpstr>
      <vt:lpstr>３点プロット：この３点で話の筋をまとめる</vt:lpstr>
      <vt:lpstr>例１：小田喜くんの輪講の例 = 既存手法があるパターン （輪講なので具体的なアイデアがまだない事に注意）</vt:lpstr>
      <vt:lpstr>例２：小泉くんの DATE = 既存手法があるパターン</vt:lpstr>
      <vt:lpstr>例３：木村さんの輪講 = 既存手法がないパターン （輪講なので具体的なアイデアがまだない事に注意）</vt:lpstr>
      <vt:lpstr>例４：出川くんの ICCD = 既存手法がないパターン</vt:lpstr>
      <vt:lpstr>応用：４点プロット</vt:lpstr>
      <vt:lpstr>３点プロットの目次</vt:lpstr>
      <vt:lpstr>この形式にまとめる事を目指す</vt:lpstr>
      <vt:lpstr>以下の手順で進めると，作りやすい</vt:lpstr>
      <vt:lpstr>項目間の関係</vt:lpstr>
      <vt:lpstr>箇条書きを作る際の形式上の注意</vt:lpstr>
      <vt:lpstr>箇条書きの親子関係における「階段」</vt:lpstr>
      <vt:lpstr>演繹の関係にある要素の書き換えの例 A→B→C を X の下に展開</vt:lpstr>
      <vt:lpstr>なぜ親子関係のある箇条書き（階層構造）にまとめるのか？</vt:lpstr>
      <vt:lpstr>一度に考える必要がある話題の数</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イントロプロット時の配分</vt:lpstr>
      <vt:lpstr>イントロプロットと全体プロット</vt:lpstr>
      <vt:lpstr>イントロと全体の構造が違う例</vt:lpstr>
      <vt:lpstr>全体プロット</vt:lpstr>
      <vt:lpstr>全体プロット</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亮太 塩谷</cp:lastModifiedBy>
  <cp:revision>16752</cp:revision>
  <cp:lastPrinted>2014-12-10T13:40:48Z</cp:lastPrinted>
  <dcterms:created xsi:type="dcterms:W3CDTF">2014-11-17T10:53:59Z</dcterms:created>
  <dcterms:modified xsi:type="dcterms:W3CDTF">2022-10-30T16:34:24Z</dcterms:modified>
</cp:coreProperties>
</file>