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36"/>
  </p:notesMasterIdLst>
  <p:sldIdLst>
    <p:sldId id="440" r:id="rId2"/>
    <p:sldId id="456" r:id="rId3"/>
    <p:sldId id="441" r:id="rId4"/>
    <p:sldId id="503" r:id="rId5"/>
    <p:sldId id="487" r:id="rId6"/>
    <p:sldId id="469" r:id="rId7"/>
    <p:sldId id="448" r:id="rId8"/>
    <p:sldId id="497" r:id="rId9"/>
    <p:sldId id="458" r:id="rId10"/>
    <p:sldId id="443" r:id="rId11"/>
    <p:sldId id="454" r:id="rId12"/>
    <p:sldId id="442" r:id="rId13"/>
    <p:sldId id="515" r:id="rId14"/>
    <p:sldId id="511" r:id="rId15"/>
    <p:sldId id="502" r:id="rId16"/>
    <p:sldId id="513" r:id="rId17"/>
    <p:sldId id="494" r:id="rId18"/>
    <p:sldId id="495" r:id="rId19"/>
    <p:sldId id="455" r:id="rId20"/>
    <p:sldId id="516" r:id="rId21"/>
    <p:sldId id="449" r:id="rId22"/>
    <p:sldId id="491" r:id="rId23"/>
    <p:sldId id="467" r:id="rId24"/>
    <p:sldId id="492" r:id="rId25"/>
    <p:sldId id="517" r:id="rId26"/>
    <p:sldId id="498" r:id="rId27"/>
    <p:sldId id="496" r:id="rId28"/>
    <p:sldId id="508" r:id="rId29"/>
    <p:sldId id="509" r:id="rId30"/>
    <p:sldId id="506" r:id="rId31"/>
    <p:sldId id="450" r:id="rId32"/>
    <p:sldId id="473" r:id="rId33"/>
    <p:sldId id="474" r:id="rId34"/>
    <p:sldId id="472" r:id="rId3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0CE91E2D-61BD-42B9-B3CC-4547C09A5859}">
          <p14:sldIdLst>
            <p14:sldId id="440"/>
            <p14:sldId id="456"/>
            <p14:sldId id="441"/>
            <p14:sldId id="503"/>
            <p14:sldId id="487"/>
          </p14:sldIdLst>
        </p14:section>
        <p14:section name="３点プロットと例" id="{322EA97F-60F6-4410-9AB7-90FA8CA526D2}">
          <p14:sldIdLst>
            <p14:sldId id="469"/>
            <p14:sldId id="448"/>
            <p14:sldId id="497"/>
            <p14:sldId id="458"/>
            <p14:sldId id="443"/>
            <p14:sldId id="454"/>
            <p14:sldId id="442"/>
          </p14:sldIdLst>
        </p14:section>
        <p14:section name="背景，課題，提案" id="{1062F781-A4C5-4555-A6DA-DEBA76F28D8E}">
          <p14:sldIdLst>
            <p14:sldId id="515"/>
            <p14:sldId id="511"/>
            <p14:sldId id="502"/>
            <p14:sldId id="513"/>
            <p14:sldId id="494"/>
            <p14:sldId id="495"/>
            <p14:sldId id="455"/>
          </p14:sldIdLst>
        </p14:section>
        <p14:section name="内容のまとめかた" id="{AD366643-E26F-48D0-921F-D228BA814EE3}">
          <p14:sldIdLst>
            <p14:sldId id="516"/>
            <p14:sldId id="449"/>
            <p14:sldId id="491"/>
            <p14:sldId id="467"/>
            <p14:sldId id="492"/>
          </p14:sldIdLst>
        </p14:section>
        <p14:section name="箇条書きの作り方" id="{D0B0563D-ABF5-41E3-ACFB-45634F814A7F}">
          <p14:sldIdLst>
            <p14:sldId id="517"/>
            <p14:sldId id="498"/>
            <p14:sldId id="496"/>
            <p14:sldId id="508"/>
            <p14:sldId id="509"/>
            <p14:sldId id="506"/>
            <p14:sldId id="450"/>
            <p14:sldId id="473"/>
            <p14:sldId id="474"/>
            <p14:sldId id="47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2A3CD"/>
    <a:srgbClr val="319DBF"/>
    <a:srgbClr val="9933FF"/>
    <a:srgbClr val="FF9900"/>
    <a:srgbClr val="009999"/>
    <a:srgbClr val="4E4EF6"/>
    <a:srgbClr val="006699"/>
    <a:srgbClr val="FFFFFF"/>
    <a:srgbClr val="31869D"/>
    <a:srgbClr val="444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8888" autoAdjust="0"/>
    <p:restoredTop sz="96302" autoAdjust="0"/>
  </p:normalViewPr>
  <p:slideViewPr>
    <p:cSldViewPr>
      <p:cViewPr varScale="1">
        <p:scale>
          <a:sx n="160" d="100"/>
          <a:sy n="160" d="100"/>
        </p:scale>
        <p:origin x="2336" y="8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2023/4/15</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431954" y="8962"/>
            <a:ext cx="7200080" cy="990011"/>
          </a:xfrm>
        </p:spPr>
        <p:txBody>
          <a:bodyPr anchor="ctr"/>
          <a:lstStyle>
            <a:lvl1pPr algn="l">
              <a:defRPr sz="3200" b="1"/>
            </a:lvl1pPr>
          </a:lstStyle>
          <a:p>
            <a:r>
              <a:rPr kumimoji="1" lang="ja-JP" altLang="en-US" dirty="0"/>
              <a:t>マスター タイトルの書式設定</a:t>
            </a:r>
          </a:p>
        </p:txBody>
      </p: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type="titleOnly">
  <p:cSld name="Title only 1">
    <p:spTree>
      <p:nvGrpSpPr>
        <p:cNvPr id="1" name="Shape 2501"/>
        <p:cNvGrpSpPr/>
        <p:nvPr/>
      </p:nvGrpSpPr>
      <p:grpSpPr>
        <a:xfrm>
          <a:off x="0" y="0"/>
          <a:ext cx="0" cy="0"/>
          <a:chOff x="0" y="0"/>
          <a:chExt cx="0" cy="0"/>
        </a:xfrm>
      </p:grpSpPr>
      <p:sp>
        <p:nvSpPr>
          <p:cNvPr id="2502" name="Google Shape;2502;p200"/>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US" altLang="ja" smtClean="0"/>
              <a:pPr algn="l"/>
              <a:t>‹#›</a:t>
            </a:fld>
            <a:endParaRPr lang="ja" altLang="en-US"/>
          </a:p>
        </p:txBody>
      </p:sp>
      <p:sp>
        <p:nvSpPr>
          <p:cNvPr id="2503" name="Google Shape;2503;p200"/>
          <p:cNvSpPr txBox="1">
            <a:spLocks noGrp="1"/>
          </p:cNvSpPr>
          <p:nvPr>
            <p:ph type="title"/>
          </p:nvPr>
        </p:nvSpPr>
        <p:spPr>
          <a:xfrm>
            <a:off x="311700" y="796567"/>
            <a:ext cx="8520600" cy="763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2A3CD"/>
              </a:buClr>
              <a:buSzPts val="1400"/>
              <a:buChar char="●"/>
              <a:defRPr>
                <a:solidFill>
                  <a:srgbClr val="22A3CD"/>
                </a:solidFill>
              </a:defRPr>
            </a:lvl1pPr>
            <a:lvl2pPr lvl="1" rtl="0">
              <a:spcBef>
                <a:spcPts val="0"/>
              </a:spcBef>
              <a:spcAft>
                <a:spcPts val="0"/>
              </a:spcAft>
              <a:buClr>
                <a:srgbClr val="22A3CD"/>
              </a:buClr>
              <a:buSzPts val="1400"/>
              <a:buChar char="○"/>
              <a:defRPr>
                <a:solidFill>
                  <a:srgbClr val="22A3CD"/>
                </a:solidFill>
              </a:defRPr>
            </a:lvl2pPr>
            <a:lvl3pPr lvl="2" rtl="0">
              <a:spcBef>
                <a:spcPts val="0"/>
              </a:spcBef>
              <a:spcAft>
                <a:spcPts val="0"/>
              </a:spcAft>
              <a:buClr>
                <a:srgbClr val="22A3CD"/>
              </a:buClr>
              <a:buSzPts val="1400"/>
              <a:buChar char="■"/>
              <a:defRPr>
                <a:solidFill>
                  <a:srgbClr val="22A3CD"/>
                </a:solidFill>
              </a:defRPr>
            </a:lvl3pPr>
            <a:lvl4pPr lvl="3" rtl="0">
              <a:spcBef>
                <a:spcPts val="0"/>
              </a:spcBef>
              <a:spcAft>
                <a:spcPts val="0"/>
              </a:spcAft>
              <a:buClr>
                <a:srgbClr val="22A3CD"/>
              </a:buClr>
              <a:buSzPts val="1400"/>
              <a:buChar char="●"/>
              <a:defRPr>
                <a:solidFill>
                  <a:srgbClr val="22A3CD"/>
                </a:solidFill>
              </a:defRPr>
            </a:lvl4pPr>
            <a:lvl5pPr lvl="4" rtl="0">
              <a:spcBef>
                <a:spcPts val="0"/>
              </a:spcBef>
              <a:spcAft>
                <a:spcPts val="0"/>
              </a:spcAft>
              <a:buClr>
                <a:srgbClr val="22A3CD"/>
              </a:buClr>
              <a:buSzPts val="1400"/>
              <a:buChar char="○"/>
              <a:defRPr>
                <a:solidFill>
                  <a:srgbClr val="22A3CD"/>
                </a:solidFill>
              </a:defRPr>
            </a:lvl5pPr>
            <a:lvl6pPr lvl="5" rtl="0">
              <a:spcBef>
                <a:spcPts val="0"/>
              </a:spcBef>
              <a:spcAft>
                <a:spcPts val="0"/>
              </a:spcAft>
              <a:buClr>
                <a:srgbClr val="22A3CD"/>
              </a:buClr>
              <a:buSzPts val="1400"/>
              <a:buChar char="■"/>
              <a:defRPr>
                <a:solidFill>
                  <a:srgbClr val="22A3CD"/>
                </a:solidFill>
              </a:defRPr>
            </a:lvl6pPr>
            <a:lvl7pPr lvl="6" rtl="0">
              <a:spcBef>
                <a:spcPts val="0"/>
              </a:spcBef>
              <a:spcAft>
                <a:spcPts val="0"/>
              </a:spcAft>
              <a:buClr>
                <a:srgbClr val="22A3CD"/>
              </a:buClr>
              <a:buSzPts val="1400"/>
              <a:buChar char="●"/>
              <a:defRPr>
                <a:solidFill>
                  <a:srgbClr val="22A3CD"/>
                </a:solidFill>
              </a:defRPr>
            </a:lvl7pPr>
            <a:lvl8pPr lvl="7" rtl="0">
              <a:spcBef>
                <a:spcPts val="0"/>
              </a:spcBef>
              <a:spcAft>
                <a:spcPts val="0"/>
              </a:spcAft>
              <a:buClr>
                <a:srgbClr val="22A3CD"/>
              </a:buClr>
              <a:buSzPts val="1400"/>
              <a:buChar char="○"/>
              <a:defRPr>
                <a:solidFill>
                  <a:srgbClr val="22A3CD"/>
                </a:solidFill>
              </a:defRPr>
            </a:lvl8pPr>
            <a:lvl9pPr lvl="8" rtl="0">
              <a:spcBef>
                <a:spcPts val="0"/>
              </a:spcBef>
              <a:spcAft>
                <a:spcPts val="0"/>
              </a:spcAft>
              <a:buClr>
                <a:srgbClr val="22A3CD"/>
              </a:buClr>
              <a:buSzPts val="1400"/>
              <a:buChar char="■"/>
              <a:defRPr>
                <a:solidFill>
                  <a:srgbClr val="22A3CD"/>
                </a:solidFill>
              </a:defRPr>
            </a:lvl9pPr>
          </a:lstStyle>
          <a:p>
            <a:endParaRPr/>
          </a:p>
        </p:txBody>
      </p:sp>
      <p:sp>
        <p:nvSpPr>
          <p:cNvPr id="2504" name="Google Shape;2504;p200"/>
          <p:cNvSpPr txBox="1">
            <a:spLocks noGrp="1"/>
          </p:cNvSpPr>
          <p:nvPr>
            <p:ph type="subTitle" idx="1"/>
          </p:nvPr>
        </p:nvSpPr>
        <p:spPr>
          <a:xfrm>
            <a:off x="311700" y="339533"/>
            <a:ext cx="4368600" cy="51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2A3CD"/>
              </a:buClr>
              <a:buSzPts val="1600"/>
              <a:buNone/>
              <a:defRPr sz="1600">
                <a:solidFill>
                  <a:srgbClr val="22A3CD"/>
                </a:solidFill>
              </a:defRPr>
            </a:lvl1pPr>
            <a:lvl2pPr lvl="1" rtl="0">
              <a:spcBef>
                <a:spcPts val="0"/>
              </a:spcBef>
              <a:spcAft>
                <a:spcPts val="0"/>
              </a:spcAft>
              <a:buClr>
                <a:srgbClr val="22A3CD"/>
              </a:buClr>
              <a:buSzPts val="1200"/>
              <a:buNone/>
              <a:defRPr sz="1200">
                <a:solidFill>
                  <a:srgbClr val="22A3CD"/>
                </a:solidFill>
              </a:defRPr>
            </a:lvl2pPr>
            <a:lvl3pPr lvl="2" rtl="0">
              <a:spcBef>
                <a:spcPts val="0"/>
              </a:spcBef>
              <a:spcAft>
                <a:spcPts val="0"/>
              </a:spcAft>
              <a:buClr>
                <a:srgbClr val="22A3CD"/>
              </a:buClr>
              <a:buSzPts val="1200"/>
              <a:buNone/>
              <a:defRPr sz="1200">
                <a:solidFill>
                  <a:srgbClr val="22A3CD"/>
                </a:solidFill>
              </a:defRPr>
            </a:lvl3pPr>
            <a:lvl4pPr lvl="3" rtl="0">
              <a:spcBef>
                <a:spcPts val="0"/>
              </a:spcBef>
              <a:spcAft>
                <a:spcPts val="0"/>
              </a:spcAft>
              <a:buClr>
                <a:srgbClr val="22A3CD"/>
              </a:buClr>
              <a:buSzPts val="1200"/>
              <a:buNone/>
              <a:defRPr sz="1200">
                <a:solidFill>
                  <a:srgbClr val="22A3CD"/>
                </a:solidFill>
              </a:defRPr>
            </a:lvl4pPr>
            <a:lvl5pPr lvl="4" rtl="0">
              <a:spcBef>
                <a:spcPts val="0"/>
              </a:spcBef>
              <a:spcAft>
                <a:spcPts val="0"/>
              </a:spcAft>
              <a:buClr>
                <a:srgbClr val="22A3CD"/>
              </a:buClr>
              <a:buSzPts val="1200"/>
              <a:buNone/>
              <a:defRPr sz="1200">
                <a:solidFill>
                  <a:srgbClr val="22A3CD"/>
                </a:solidFill>
              </a:defRPr>
            </a:lvl5pPr>
            <a:lvl6pPr lvl="5" rtl="0">
              <a:spcBef>
                <a:spcPts val="0"/>
              </a:spcBef>
              <a:spcAft>
                <a:spcPts val="0"/>
              </a:spcAft>
              <a:buClr>
                <a:srgbClr val="22A3CD"/>
              </a:buClr>
              <a:buSzPts val="1200"/>
              <a:buNone/>
              <a:defRPr sz="1200">
                <a:solidFill>
                  <a:srgbClr val="22A3CD"/>
                </a:solidFill>
              </a:defRPr>
            </a:lvl6pPr>
            <a:lvl7pPr lvl="6" rtl="0">
              <a:spcBef>
                <a:spcPts val="0"/>
              </a:spcBef>
              <a:spcAft>
                <a:spcPts val="0"/>
              </a:spcAft>
              <a:buClr>
                <a:srgbClr val="22A3CD"/>
              </a:buClr>
              <a:buSzPts val="1200"/>
              <a:buNone/>
              <a:defRPr sz="1200">
                <a:solidFill>
                  <a:srgbClr val="22A3CD"/>
                </a:solidFill>
              </a:defRPr>
            </a:lvl7pPr>
            <a:lvl8pPr lvl="7" rtl="0">
              <a:spcBef>
                <a:spcPts val="0"/>
              </a:spcBef>
              <a:spcAft>
                <a:spcPts val="0"/>
              </a:spcAft>
              <a:buClr>
                <a:srgbClr val="22A3CD"/>
              </a:buClr>
              <a:buSzPts val="1200"/>
              <a:buNone/>
              <a:defRPr sz="1200">
                <a:solidFill>
                  <a:srgbClr val="22A3CD"/>
                </a:solidFill>
              </a:defRPr>
            </a:lvl8pPr>
            <a:lvl9pPr lvl="8" rtl="0">
              <a:spcBef>
                <a:spcPts val="0"/>
              </a:spcBef>
              <a:spcAft>
                <a:spcPts val="0"/>
              </a:spcAft>
              <a:buClr>
                <a:srgbClr val="22A3CD"/>
              </a:buClr>
              <a:buSzPts val="1200"/>
              <a:buNone/>
              <a:defRPr sz="1200">
                <a:solidFill>
                  <a:srgbClr val="22A3CD"/>
                </a:solidFill>
              </a:defRPr>
            </a:lvl9pPr>
          </a:lstStyle>
          <a:p>
            <a:endParaRPr/>
          </a:p>
        </p:txBody>
      </p:sp>
    </p:spTree>
    <p:extLst>
      <p:ext uri="{BB962C8B-B14F-4D97-AF65-F5344CB8AC3E}">
        <p14:creationId xmlns:p14="http://schemas.microsoft.com/office/powerpoint/2010/main" val="10983415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80" r:id="rId6"/>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kumimoji="1" lang="ja-JP" altLang="en-US" sz="2800" dirty="0"/>
              <a:t>３点プロットの作り方 </a:t>
            </a:r>
            <a:r>
              <a:rPr kumimoji="1" lang="en-US" altLang="ja-JP" sz="2800" dirty="0"/>
              <a:t>v17</a:t>
            </a:r>
            <a:endParaRPr kumimoji="1" lang="ja-JP" altLang="en-US" sz="2800" dirty="0"/>
          </a:p>
        </p:txBody>
      </p:sp>
      <p:sp>
        <p:nvSpPr>
          <p:cNvPr id="6" name="サブタイトル 2"/>
          <p:cNvSpPr txBox="1">
            <a:spLocks/>
          </p:cNvSpPr>
          <p:nvPr/>
        </p:nvSpPr>
        <p:spPr bwMode="auto">
          <a:xfrm>
            <a:off x="791958"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塩谷 亮太 </a:t>
            </a:r>
            <a:endParaRPr lang="en-US" altLang="ja-JP"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722A8C-B31F-1470-2A2C-B9925BC500E2}"/>
              </a:ext>
            </a:extLst>
          </p:cNvPr>
          <p:cNvSpPr>
            <a:spLocks noGrp="1"/>
          </p:cNvSpPr>
          <p:nvPr>
            <p:ph type="title"/>
          </p:nvPr>
        </p:nvSpPr>
        <p:spPr/>
        <p:txBody>
          <a:bodyPr/>
          <a:lstStyle/>
          <a:p>
            <a:r>
              <a:rPr lang="ja-JP" altLang="en-US" sz="2400" dirty="0"/>
              <a:t>例３：小田喜くんの輪講の例 </a:t>
            </a:r>
            <a:r>
              <a:rPr lang="en-US" altLang="ja-JP" sz="2400" dirty="0"/>
              <a:t>= </a:t>
            </a:r>
            <a:r>
              <a:rPr lang="ja-JP" altLang="en-US" sz="2400" dirty="0"/>
              <a:t>既存手法があるパターン</a:t>
            </a:r>
            <a:br>
              <a:rPr lang="en-US" altLang="ja-JP" sz="2400" dirty="0"/>
            </a:br>
            <a:r>
              <a:rPr lang="ja-JP" altLang="en-US" sz="1600" dirty="0"/>
              <a:t>（輪講なので具体的なアイデアがまだない事に注意）</a:t>
            </a:r>
            <a:endParaRPr kumimoji="1" lang="ja-JP" altLang="en-US" sz="1600" dirty="0"/>
          </a:p>
        </p:txBody>
      </p:sp>
      <p:sp>
        <p:nvSpPr>
          <p:cNvPr id="3" name="テキスト プレースホルダー 2">
            <a:extLst>
              <a:ext uri="{FF2B5EF4-FFF2-40B4-BE49-F238E27FC236}">
                <a16:creationId xmlns:a16="http://schemas.microsoft.com/office/drawing/2014/main" id="{1641E495-BDDF-0AEA-8CA3-8A46CF1746DE}"/>
              </a:ext>
            </a:extLst>
          </p:cNvPr>
          <p:cNvSpPr>
            <a:spLocks noGrp="1"/>
          </p:cNvSpPr>
          <p:nvPr>
            <p:ph type="body" sz="quarter" idx="10"/>
          </p:nvPr>
        </p:nvSpPr>
        <p:spPr/>
        <p:txBody>
          <a:bodyPr/>
          <a:lstStyle/>
          <a:p>
            <a:r>
              <a:rPr lang="ja-JP" altLang="en-US" dirty="0"/>
              <a:t>背景：</a:t>
            </a:r>
            <a:r>
              <a:rPr lang="en-US" altLang="ja-JP" dirty="0"/>
              <a:t>SIMT </a:t>
            </a:r>
            <a:r>
              <a:rPr lang="ja-JP" altLang="en-US" dirty="0"/>
              <a:t>アーキテクチャにおける冗長な演算</a:t>
            </a:r>
            <a:endParaRPr lang="en-US" altLang="ja-JP" dirty="0"/>
          </a:p>
          <a:p>
            <a:pPr lvl="1"/>
            <a:r>
              <a:rPr lang="en-US" altLang="ja-JP" dirty="0"/>
              <a:t>SIMT(D) </a:t>
            </a:r>
            <a:r>
              <a:rPr lang="ja-JP" altLang="en-US" dirty="0"/>
              <a:t>では基本的には複数のデータに対して同じ演算を行う </a:t>
            </a:r>
            <a:endParaRPr lang="en-US" altLang="ja-JP" dirty="0"/>
          </a:p>
          <a:p>
            <a:pPr lvl="1"/>
            <a:r>
              <a:rPr lang="ja-JP" altLang="en-US" dirty="0"/>
              <a:t>しかし </a:t>
            </a:r>
            <a:r>
              <a:rPr lang="en-US" altLang="ja-JP" dirty="0"/>
              <a:t>SIMT </a:t>
            </a:r>
            <a:r>
              <a:rPr lang="ja-JP" altLang="en-US" dirty="0"/>
              <a:t>では全く同じ冗長な演算を複数のレーンで行っている場合があり無駄 </a:t>
            </a:r>
            <a:endParaRPr lang="en-US" altLang="ja-JP" dirty="0"/>
          </a:p>
          <a:p>
            <a:r>
              <a:rPr lang="ja-JP" altLang="en-US" dirty="0"/>
              <a:t>課題：スカラ化とその問題 </a:t>
            </a:r>
            <a:endParaRPr lang="en-US" altLang="ja-JP" dirty="0"/>
          </a:p>
          <a:p>
            <a:pPr lvl="1"/>
            <a:r>
              <a:rPr lang="ja-JP" altLang="en-US" dirty="0"/>
              <a:t>冗長な演算を１つの演算にまとめるスカラ化が提案されている </a:t>
            </a:r>
            <a:endParaRPr lang="en-US" altLang="ja-JP" dirty="0"/>
          </a:p>
          <a:p>
            <a:pPr lvl="1"/>
            <a:r>
              <a:rPr lang="ja-JP" altLang="en-US" dirty="0"/>
              <a:t>しかし，従来のスカラ化では制約があり効果的に演算をまとめられない </a:t>
            </a:r>
            <a:endParaRPr lang="en-US" altLang="ja-JP" dirty="0"/>
          </a:p>
          <a:p>
            <a:r>
              <a:rPr lang="ja-JP" altLang="en-US" dirty="0"/>
              <a:t>提案：スカラ化の改良 </a:t>
            </a:r>
            <a:endParaRPr lang="en-US" altLang="ja-JP" dirty="0"/>
          </a:p>
          <a:p>
            <a:pPr lvl="1"/>
            <a:r>
              <a:rPr lang="en-US" altLang="ja-JP" dirty="0"/>
              <a:t>Temporal SIMT </a:t>
            </a:r>
            <a:r>
              <a:rPr lang="ja-JP" altLang="en-US" dirty="0"/>
              <a:t>と動的なスカラ化の組み合わせにより実現 </a:t>
            </a:r>
            <a:br>
              <a:rPr lang="ja-JP" altLang="en-US" dirty="0"/>
            </a:br>
            <a:endParaRPr kumimoji="1" lang="ja-JP" altLang="en-US" dirty="0"/>
          </a:p>
        </p:txBody>
      </p:sp>
    </p:spTree>
    <p:extLst>
      <p:ext uri="{BB962C8B-B14F-4D97-AF65-F5344CB8AC3E}">
        <p14:creationId xmlns:p14="http://schemas.microsoft.com/office/powerpoint/2010/main" val="11401557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E99DC-6509-D745-923D-01B9E613F224}"/>
              </a:ext>
            </a:extLst>
          </p:cNvPr>
          <p:cNvSpPr>
            <a:spLocks noGrp="1"/>
          </p:cNvSpPr>
          <p:nvPr>
            <p:ph type="title"/>
          </p:nvPr>
        </p:nvSpPr>
        <p:spPr/>
        <p:txBody>
          <a:bodyPr/>
          <a:lstStyle/>
          <a:p>
            <a:r>
              <a:rPr kumimoji="1" lang="ja-JP" altLang="en-US" dirty="0"/>
              <a:t>例４：出川くんの </a:t>
            </a:r>
            <a:r>
              <a:rPr kumimoji="1" lang="en-US" altLang="ja-JP" dirty="0"/>
              <a:t>ICCD = </a:t>
            </a:r>
            <a:r>
              <a:rPr kumimoji="1" lang="ja-JP" altLang="en-US" dirty="0"/>
              <a:t>既存手法がないパターン</a:t>
            </a:r>
          </a:p>
        </p:txBody>
      </p:sp>
      <p:sp>
        <p:nvSpPr>
          <p:cNvPr id="3" name="テキスト プレースホルダー 2">
            <a:extLst>
              <a:ext uri="{FF2B5EF4-FFF2-40B4-BE49-F238E27FC236}">
                <a16:creationId xmlns:a16="http://schemas.microsoft.com/office/drawing/2014/main" id="{ED93E0D1-8160-8125-E3C9-AED3AEC7F3C7}"/>
              </a:ext>
            </a:extLst>
          </p:cNvPr>
          <p:cNvSpPr>
            <a:spLocks noGrp="1"/>
          </p:cNvSpPr>
          <p:nvPr>
            <p:ph type="body" sz="quarter" idx="10"/>
          </p:nvPr>
        </p:nvSpPr>
        <p:spPr>
          <a:xfrm>
            <a:off x="431954" y="1088974"/>
            <a:ext cx="8460094" cy="5219751"/>
          </a:xfrm>
        </p:spPr>
        <p:txBody>
          <a:bodyPr/>
          <a:lstStyle/>
          <a:p>
            <a:r>
              <a:rPr kumimoji="1" lang="ja-JP" altLang="en-US" sz="1600" dirty="0"/>
              <a:t>背景：命令キャッシュ・ミス数を使った性能の見積もり</a:t>
            </a:r>
            <a:endParaRPr kumimoji="1" lang="en-US" altLang="ja-JP" sz="1600" dirty="0"/>
          </a:p>
          <a:p>
            <a:pPr lvl="1"/>
            <a:r>
              <a:rPr kumimoji="1" lang="ja-JP" altLang="en-US" sz="1600" dirty="0"/>
              <a:t>従来，命令キャッシュに関わる研究ではミス数が主要な評価項目だった</a:t>
            </a:r>
            <a:endParaRPr kumimoji="1" lang="en-US" altLang="ja-JP" sz="1600" dirty="0"/>
          </a:p>
          <a:p>
            <a:pPr lvl="1"/>
            <a:r>
              <a:rPr kumimoji="1" lang="ja-JP" altLang="en-US" sz="1600" dirty="0"/>
              <a:t>理由：ミス数が減ると基本的には実行時間が短くなるため</a:t>
            </a:r>
            <a:endParaRPr kumimoji="1" lang="en-US" altLang="ja-JP" sz="1600" dirty="0"/>
          </a:p>
          <a:p>
            <a:r>
              <a:rPr kumimoji="1" lang="ja-JP" altLang="en-US" sz="1600" dirty="0"/>
              <a:t>課題：精度とシミュレーション時間</a:t>
            </a:r>
            <a:endParaRPr kumimoji="1" lang="en-US" altLang="ja-JP" sz="1600" dirty="0"/>
          </a:p>
          <a:p>
            <a:pPr lvl="1"/>
            <a:r>
              <a:rPr kumimoji="1" lang="ja-JP" altLang="en-US" sz="1600" dirty="0"/>
              <a:t>動機：</a:t>
            </a:r>
            <a:endParaRPr kumimoji="1" lang="en-US" altLang="ja-JP" sz="1600" dirty="0"/>
          </a:p>
          <a:p>
            <a:pPr lvl="2"/>
            <a:r>
              <a:rPr kumimoji="1" lang="ja-JP" altLang="en-US" sz="1600" dirty="0"/>
              <a:t>現代の複雑化したプロセッサではミス数と実行時間が直接相関しない</a:t>
            </a:r>
            <a:endParaRPr kumimoji="1" lang="en-US" altLang="ja-JP" sz="1600" dirty="0"/>
          </a:p>
          <a:p>
            <a:pPr lvl="2"/>
            <a:r>
              <a:rPr kumimoji="1" lang="ja-JP" altLang="en-US" sz="1600" dirty="0"/>
              <a:t>精度よい性能見積もりのためにはプロセッサ全体のシミュレーションが必要</a:t>
            </a:r>
            <a:endParaRPr kumimoji="1" lang="en-US" altLang="ja-JP" sz="1600" dirty="0"/>
          </a:p>
          <a:p>
            <a:pPr lvl="1"/>
            <a:r>
              <a:rPr kumimoji="1" lang="ja-JP" altLang="en-US" sz="1600" dirty="0"/>
              <a:t>問題：しかしそのようなシミュレーションには長い時間かかる</a:t>
            </a:r>
            <a:endParaRPr kumimoji="1" lang="en-US" altLang="ja-JP" sz="1600" dirty="0"/>
          </a:p>
          <a:p>
            <a:r>
              <a:rPr kumimoji="1" lang="ja-JP" altLang="en-US" sz="1600" dirty="0"/>
              <a:t>提案：命令キャッシュ・ミス数に代わる新たな指針</a:t>
            </a:r>
            <a:endParaRPr kumimoji="1" lang="en-US" altLang="ja-JP" sz="1600" dirty="0"/>
          </a:p>
          <a:p>
            <a:pPr lvl="1"/>
            <a:r>
              <a:rPr kumimoji="1" lang="ja-JP" altLang="en-US" sz="1600" dirty="0"/>
              <a:t>手法：新たな指針と，その指針を使った高速な性能見積もり</a:t>
            </a:r>
            <a:endParaRPr kumimoji="1" lang="en-US" altLang="ja-JP" sz="1600" dirty="0"/>
          </a:p>
          <a:p>
            <a:pPr lvl="1"/>
            <a:r>
              <a:rPr kumimoji="1" lang="ja-JP" altLang="en-US" sz="1600" dirty="0"/>
              <a:t>効果：２桁短い時間でシミュレーションとほぼ同じ精度の性能見積もりを実現</a:t>
            </a:r>
          </a:p>
        </p:txBody>
      </p:sp>
    </p:spTree>
    <p:extLst>
      <p:ext uri="{BB962C8B-B14F-4D97-AF65-F5344CB8AC3E}">
        <p14:creationId xmlns:p14="http://schemas.microsoft.com/office/powerpoint/2010/main" val="26769036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EBA81F-A6DD-0466-EAE8-DED8906E9E0C}"/>
              </a:ext>
            </a:extLst>
          </p:cNvPr>
          <p:cNvSpPr>
            <a:spLocks noGrp="1"/>
          </p:cNvSpPr>
          <p:nvPr>
            <p:ph type="title"/>
          </p:nvPr>
        </p:nvSpPr>
        <p:spPr/>
        <p:txBody>
          <a:bodyPr/>
          <a:lstStyle/>
          <a:p>
            <a:r>
              <a:rPr lang="ja-JP" altLang="en-US" dirty="0"/>
              <a:t>例５：木村さんの輪講 </a:t>
            </a:r>
            <a:r>
              <a:rPr lang="en-US" altLang="ja-JP" dirty="0"/>
              <a:t>= </a:t>
            </a:r>
            <a:r>
              <a:rPr lang="ja-JP" altLang="en-US" dirty="0"/>
              <a:t>既存手法がないパターン</a:t>
            </a:r>
            <a:endParaRPr kumimoji="1" lang="ja-JP" altLang="en-US" sz="1800" dirty="0"/>
          </a:p>
        </p:txBody>
      </p:sp>
      <p:sp>
        <p:nvSpPr>
          <p:cNvPr id="3" name="テキスト プレースホルダー 2">
            <a:extLst>
              <a:ext uri="{FF2B5EF4-FFF2-40B4-BE49-F238E27FC236}">
                <a16:creationId xmlns:a16="http://schemas.microsoft.com/office/drawing/2014/main" id="{3FEEAC1E-C94E-1099-5C11-AF237D70AFA5}"/>
              </a:ext>
            </a:extLst>
          </p:cNvPr>
          <p:cNvSpPr>
            <a:spLocks noGrp="1"/>
          </p:cNvSpPr>
          <p:nvPr>
            <p:ph type="body" sz="quarter" idx="10"/>
          </p:nvPr>
        </p:nvSpPr>
        <p:spPr/>
        <p:txBody>
          <a:bodyPr/>
          <a:lstStyle/>
          <a:p>
            <a:r>
              <a:rPr lang="ja-JP" altLang="en-US" dirty="0"/>
              <a:t>背景：ベクトル命令 </a:t>
            </a:r>
            <a:endParaRPr lang="en-US" altLang="ja-JP" dirty="0"/>
          </a:p>
          <a:p>
            <a:pPr lvl="1"/>
            <a:r>
              <a:rPr lang="ja-JP" altLang="en-US" dirty="0"/>
              <a:t>単一の命令で可変長の複数データを処理する命令の方式 </a:t>
            </a:r>
            <a:endParaRPr lang="en-US" altLang="ja-JP" dirty="0"/>
          </a:p>
          <a:p>
            <a:pPr lvl="1"/>
            <a:r>
              <a:rPr lang="ja-JP" altLang="en-US" dirty="0"/>
              <a:t>データ並列性のある処理を対象 </a:t>
            </a:r>
            <a:endParaRPr lang="en-US" altLang="ja-JP" dirty="0"/>
          </a:p>
          <a:p>
            <a:pPr lvl="1"/>
            <a:r>
              <a:rPr lang="ja-JP" altLang="en-US" dirty="0"/>
              <a:t>例：</a:t>
            </a:r>
            <a:r>
              <a:rPr lang="en-US" altLang="ja-JP" dirty="0"/>
              <a:t>RISC-V </a:t>
            </a:r>
            <a:r>
              <a:rPr lang="ja-JP" altLang="en-US" dirty="0"/>
              <a:t>ベクトル拡張など</a:t>
            </a:r>
            <a:endParaRPr lang="en-US" altLang="ja-JP" dirty="0"/>
          </a:p>
          <a:p>
            <a:r>
              <a:rPr lang="ja-JP" altLang="en-US" dirty="0"/>
              <a:t>課題：ベクトル命令の実装コスト </a:t>
            </a:r>
            <a:endParaRPr lang="en-US" altLang="ja-JP" dirty="0"/>
          </a:p>
          <a:p>
            <a:pPr lvl="1"/>
            <a:r>
              <a:rPr lang="ja-JP" altLang="en-US" dirty="0"/>
              <a:t>ベクトル命令では１つの命令が多数のアクセスを発生させる</a:t>
            </a:r>
            <a:endParaRPr lang="en-US" altLang="ja-JP" dirty="0"/>
          </a:p>
          <a:p>
            <a:pPr lvl="1"/>
            <a:r>
              <a:rPr lang="ja-JP" altLang="en-US" dirty="0"/>
              <a:t>従来の作り方で </a:t>
            </a:r>
            <a:r>
              <a:rPr lang="en-US" altLang="ja-JP" dirty="0"/>
              <a:t>out-of-order </a:t>
            </a:r>
            <a:r>
              <a:rPr lang="ja-JP" altLang="en-US" dirty="0"/>
              <a:t>プロセッサ上に実装すると，複雑さが爆発する </a:t>
            </a:r>
            <a:endParaRPr lang="en-US" altLang="ja-JP" dirty="0"/>
          </a:p>
          <a:p>
            <a:r>
              <a:rPr lang="ja-JP" altLang="en-US" dirty="0"/>
              <a:t>提案：ベクトル命令の実装の複雑さを下げる</a:t>
            </a:r>
            <a:endParaRPr lang="en-US" altLang="ja-JP" dirty="0"/>
          </a:p>
          <a:p>
            <a:pPr lvl="1"/>
            <a:r>
              <a:rPr kumimoji="1" lang="ja-JP" altLang="en-US" dirty="0"/>
              <a:t>部分的な </a:t>
            </a:r>
            <a:r>
              <a:rPr kumimoji="1" lang="en-US" altLang="ja-JP" dirty="0"/>
              <a:t>in-order </a:t>
            </a:r>
            <a:r>
              <a:rPr kumimoji="1" lang="ja-JP" altLang="en-US" dirty="0"/>
              <a:t>実行の導入による複雑さの緩和</a:t>
            </a:r>
            <a:endParaRPr kumimoji="1" lang="en-US" altLang="ja-JP" dirty="0"/>
          </a:p>
          <a:p>
            <a:pPr lvl="1"/>
            <a:r>
              <a:rPr lang="en-US" altLang="ja-JP" dirty="0"/>
              <a:t>in-order/out-of-order </a:t>
            </a:r>
            <a:r>
              <a:rPr lang="ja-JP" altLang="en-US" dirty="0"/>
              <a:t>部の軽量な同期方法の提案</a:t>
            </a:r>
            <a:endParaRPr kumimoji="1" lang="ja-JP" altLang="en-US" dirty="0"/>
          </a:p>
        </p:txBody>
      </p:sp>
    </p:spTree>
    <p:extLst>
      <p:ext uri="{BB962C8B-B14F-4D97-AF65-F5344CB8AC3E}">
        <p14:creationId xmlns:p14="http://schemas.microsoft.com/office/powerpoint/2010/main" val="2172824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C5C5263-A46C-250C-79B4-37EF4633D8AE}"/>
              </a:ext>
            </a:extLst>
          </p:cNvPr>
          <p:cNvSpPr>
            <a:spLocks noGrp="1"/>
          </p:cNvSpPr>
          <p:nvPr>
            <p:ph type="title"/>
          </p:nvPr>
        </p:nvSpPr>
        <p:spPr/>
        <p:txBody>
          <a:bodyPr/>
          <a:lstStyle/>
          <a:p>
            <a:r>
              <a:rPr kumimoji="1" lang="ja-JP" altLang="en-US" dirty="0"/>
              <a:t>もくじ</a:t>
            </a:r>
          </a:p>
        </p:txBody>
      </p:sp>
      <p:sp>
        <p:nvSpPr>
          <p:cNvPr id="7" name="テキスト プレースホルダー 6">
            <a:extLst>
              <a:ext uri="{FF2B5EF4-FFF2-40B4-BE49-F238E27FC236}">
                <a16:creationId xmlns:a16="http://schemas.microsoft.com/office/drawing/2014/main" id="{12EFEECB-8119-A100-9FB5-F471FDE43EF4}"/>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３点プロットとは</a:t>
            </a:r>
            <a:endParaRPr kumimoji="1" lang="en-US" altLang="ja-JP" dirty="0"/>
          </a:p>
          <a:p>
            <a:pPr marL="457200" indent="-457200">
              <a:buFont typeface="+mj-lt"/>
              <a:buAutoNum type="arabicPeriod"/>
            </a:pPr>
            <a:r>
              <a:rPr kumimoji="1" lang="ja-JP" altLang="en-US" dirty="0">
                <a:solidFill>
                  <a:schemeClr val="accent5"/>
                </a:solidFill>
              </a:rPr>
              <a:t>背景，課題，提案</a:t>
            </a:r>
            <a:endParaRPr kumimoji="1" lang="en-US" altLang="ja-JP" dirty="0">
              <a:solidFill>
                <a:schemeClr val="accent5"/>
              </a:solidFill>
            </a:endParaRPr>
          </a:p>
          <a:p>
            <a:pPr marL="457200" indent="-457200">
              <a:buFont typeface="+mj-lt"/>
              <a:buAutoNum type="arabicPeriod"/>
            </a:pPr>
            <a:r>
              <a:rPr kumimoji="1" lang="ja-JP" altLang="en-US" dirty="0"/>
              <a:t>内容のまとめかた</a:t>
            </a:r>
            <a:endParaRPr kumimoji="1" lang="en-US" altLang="ja-JP" dirty="0"/>
          </a:p>
          <a:p>
            <a:pPr marL="457200" indent="-457200">
              <a:buFont typeface="+mj-lt"/>
              <a:buAutoNum type="arabicPeriod"/>
            </a:pPr>
            <a:r>
              <a:rPr kumimoji="1" lang="ja-JP" altLang="en-US" dirty="0"/>
              <a:t>箇条書きの作り方</a:t>
            </a:r>
            <a:endParaRPr kumimoji="1" lang="en-US" altLang="ja-JP" dirty="0"/>
          </a:p>
        </p:txBody>
      </p:sp>
    </p:spTree>
    <p:extLst>
      <p:ext uri="{BB962C8B-B14F-4D97-AF65-F5344CB8AC3E}">
        <p14:creationId xmlns:p14="http://schemas.microsoft.com/office/powerpoint/2010/main" val="12745654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691AB9-EB73-E7D5-1F53-E3DB980F59E5}"/>
              </a:ext>
            </a:extLst>
          </p:cNvPr>
          <p:cNvSpPr>
            <a:spLocks noGrp="1"/>
          </p:cNvSpPr>
          <p:nvPr>
            <p:ph type="title"/>
          </p:nvPr>
        </p:nvSpPr>
        <p:spPr/>
        <p:txBody>
          <a:bodyPr/>
          <a:lstStyle/>
          <a:p>
            <a:r>
              <a:rPr kumimoji="1" lang="ja-JP" altLang="en-US" dirty="0"/>
              <a:t>背景について</a:t>
            </a:r>
          </a:p>
        </p:txBody>
      </p:sp>
      <p:sp>
        <p:nvSpPr>
          <p:cNvPr id="3" name="テキスト プレースホルダー 2">
            <a:extLst>
              <a:ext uri="{FF2B5EF4-FFF2-40B4-BE49-F238E27FC236}">
                <a16:creationId xmlns:a16="http://schemas.microsoft.com/office/drawing/2014/main" id="{129E117A-6DB6-BF8B-772E-8A11F989FE48}"/>
              </a:ext>
            </a:extLst>
          </p:cNvPr>
          <p:cNvSpPr>
            <a:spLocks noGrp="1"/>
          </p:cNvSpPr>
          <p:nvPr>
            <p:ph type="body" sz="quarter" idx="10"/>
          </p:nvPr>
        </p:nvSpPr>
        <p:spPr/>
        <p:txBody>
          <a:bodyPr/>
          <a:lstStyle/>
          <a:p>
            <a:r>
              <a:rPr kumimoji="1" lang="ja-JP" altLang="en-US" dirty="0"/>
              <a:t>「背景」はプロット全体の議論の場を設定する</a:t>
            </a:r>
            <a:endParaRPr kumimoji="1" lang="en-US" altLang="ja-JP" dirty="0"/>
          </a:p>
          <a:p>
            <a:pPr lvl="1"/>
            <a:r>
              <a:rPr kumimoji="1" lang="ja-JP" altLang="en-US" dirty="0"/>
              <a:t>まず，何についての話題なのか</a:t>
            </a:r>
            <a:endParaRPr kumimoji="1" lang="en-US" altLang="ja-JP" dirty="0"/>
          </a:p>
          <a:p>
            <a:pPr lvl="1"/>
            <a:r>
              <a:rPr kumimoji="1" lang="ja-JP" altLang="en-US" dirty="0"/>
              <a:t>その話題において何が主に問題となるのかや，目的は何なのか</a:t>
            </a:r>
            <a:endParaRPr kumimoji="1" lang="en-US" altLang="ja-JP" dirty="0"/>
          </a:p>
          <a:p>
            <a:pPr lvl="1"/>
            <a:r>
              <a:rPr kumimoji="1" lang="ja-JP" altLang="en-US" dirty="0"/>
              <a:t>「課題」や「提案」で話す内容に話題を絞っていく</a:t>
            </a:r>
            <a:endParaRPr kumimoji="1" lang="en-US" altLang="ja-JP" dirty="0"/>
          </a:p>
          <a:p>
            <a:r>
              <a:rPr lang="ja-JP" altLang="en-US" dirty="0"/>
              <a:t>たとえば，前述の例の課題の場合：</a:t>
            </a:r>
            <a:endParaRPr lang="en-US" altLang="ja-JP" dirty="0"/>
          </a:p>
          <a:p>
            <a:pPr lvl="1"/>
            <a:r>
              <a:rPr lang="ja-JP" altLang="en-US" sz="2000" dirty="0"/>
              <a:t>「キャッシュ」</a:t>
            </a:r>
            <a:endParaRPr lang="en-US" altLang="ja-JP" sz="2000" dirty="0"/>
          </a:p>
          <a:p>
            <a:pPr lvl="1"/>
            <a:r>
              <a:rPr lang="ja-JP" altLang="en-US" sz="2000" dirty="0"/>
              <a:t>「</a:t>
            </a:r>
            <a:r>
              <a:rPr kumimoji="1" lang="ja-JP" altLang="en-US" dirty="0"/>
              <a:t>早いプリフェッチによるレイテンシの隠蔽</a:t>
            </a:r>
            <a:r>
              <a:rPr lang="ja-JP" altLang="en-US" sz="2000" dirty="0"/>
              <a:t>」</a:t>
            </a:r>
            <a:endParaRPr kumimoji="1" lang="en-US" altLang="ja-JP" dirty="0"/>
          </a:p>
          <a:p>
            <a:pPr lvl="1"/>
            <a:r>
              <a:rPr lang="ja-JP" altLang="en-US" sz="2000" dirty="0"/>
              <a:t>「</a:t>
            </a:r>
            <a:r>
              <a:rPr lang="en-US" altLang="ja-JP" dirty="0"/>
              <a:t>SIMT </a:t>
            </a:r>
            <a:r>
              <a:rPr lang="ja-JP" altLang="en-US" dirty="0"/>
              <a:t>アーキテクチャにおける冗長な演算</a:t>
            </a:r>
            <a:r>
              <a:rPr lang="ja-JP" altLang="en-US" sz="2000" dirty="0"/>
              <a:t>」</a:t>
            </a:r>
            <a:endParaRPr lang="en-US" altLang="ja-JP" dirty="0"/>
          </a:p>
          <a:p>
            <a:pPr lvl="1"/>
            <a:r>
              <a:rPr lang="ja-JP" altLang="en-US" sz="2000" dirty="0"/>
              <a:t>「</a:t>
            </a:r>
            <a:r>
              <a:rPr kumimoji="1" lang="ja-JP" altLang="en-US" sz="2000" dirty="0"/>
              <a:t>命令キャッシュ・ミス数を使った性能の見積もり</a:t>
            </a:r>
            <a:r>
              <a:rPr lang="ja-JP" altLang="en-US" sz="2000" dirty="0"/>
              <a:t>」</a:t>
            </a:r>
            <a:endParaRPr kumimoji="1" lang="en-US" altLang="ja-JP" sz="2000" dirty="0"/>
          </a:p>
          <a:p>
            <a:pPr lvl="1"/>
            <a:r>
              <a:rPr lang="ja-JP" altLang="en-US" sz="2000" dirty="0"/>
              <a:t>「</a:t>
            </a:r>
            <a:r>
              <a:rPr lang="ja-JP" altLang="en-US" dirty="0"/>
              <a:t>ベクトル命令</a:t>
            </a:r>
            <a:r>
              <a:rPr lang="ja-JP" altLang="en-US" sz="2000" dirty="0"/>
              <a:t>」</a:t>
            </a:r>
            <a:endParaRPr kumimoji="1" lang="ja-JP" altLang="en-US" dirty="0"/>
          </a:p>
        </p:txBody>
      </p:sp>
    </p:spTree>
    <p:extLst>
      <p:ext uri="{BB962C8B-B14F-4D97-AF65-F5344CB8AC3E}">
        <p14:creationId xmlns:p14="http://schemas.microsoft.com/office/powerpoint/2010/main" val="35051779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矢印: 右 8">
            <a:extLst>
              <a:ext uri="{FF2B5EF4-FFF2-40B4-BE49-F238E27FC236}">
                <a16:creationId xmlns:a16="http://schemas.microsoft.com/office/drawing/2014/main" id="{01463B00-BC71-BBCE-D0FB-EAF758AAC745}"/>
              </a:ext>
            </a:extLst>
          </p:cNvPr>
          <p:cNvSpPr/>
          <p:nvPr/>
        </p:nvSpPr>
        <p:spPr bwMode="auto">
          <a:xfrm>
            <a:off x="161951" y="3699003"/>
            <a:ext cx="8892048" cy="360004"/>
          </a:xfrm>
          <a:prstGeom prst="rightArrow">
            <a:avLst/>
          </a:prstGeom>
          <a:solidFill>
            <a:schemeClr val="accent5">
              <a:lumMod val="20000"/>
              <a:lumOff val="80000"/>
            </a:schemeClr>
          </a:solidFill>
          <a:ln>
            <a:no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 name="タイトル 1">
            <a:extLst>
              <a:ext uri="{FF2B5EF4-FFF2-40B4-BE49-F238E27FC236}">
                <a16:creationId xmlns:a16="http://schemas.microsoft.com/office/drawing/2014/main" id="{4E691AB9-EB73-E7D5-1F53-E3DB980F59E5}"/>
              </a:ext>
            </a:extLst>
          </p:cNvPr>
          <p:cNvSpPr>
            <a:spLocks noGrp="1"/>
          </p:cNvSpPr>
          <p:nvPr>
            <p:ph type="title"/>
          </p:nvPr>
        </p:nvSpPr>
        <p:spPr/>
        <p:txBody>
          <a:bodyPr/>
          <a:lstStyle/>
          <a:p>
            <a:r>
              <a:rPr kumimoji="1" lang="ja-JP" altLang="en-US" dirty="0"/>
              <a:t>背景の話題の絞り方</a:t>
            </a:r>
          </a:p>
        </p:txBody>
      </p:sp>
      <p:sp>
        <p:nvSpPr>
          <p:cNvPr id="3" name="テキスト プレースホルダー 2">
            <a:extLst>
              <a:ext uri="{FF2B5EF4-FFF2-40B4-BE49-F238E27FC236}">
                <a16:creationId xmlns:a16="http://schemas.microsoft.com/office/drawing/2014/main" id="{129E117A-6DB6-BF8B-772E-8A11F989FE48}"/>
              </a:ext>
            </a:extLst>
          </p:cNvPr>
          <p:cNvSpPr>
            <a:spLocks noGrp="1"/>
          </p:cNvSpPr>
          <p:nvPr>
            <p:ph type="body" sz="quarter" idx="10"/>
          </p:nvPr>
        </p:nvSpPr>
        <p:spPr>
          <a:xfrm>
            <a:off x="611956" y="1268976"/>
            <a:ext cx="8280092" cy="2340026"/>
          </a:xfrm>
        </p:spPr>
        <p:txBody>
          <a:bodyPr/>
          <a:lstStyle/>
          <a:p>
            <a:r>
              <a:rPr kumimoji="1" lang="ja-JP" altLang="en-US" sz="1800" dirty="0"/>
              <a:t>一般的な事項から話題を絞っていく</a:t>
            </a:r>
            <a:endParaRPr kumimoji="1" lang="en-US" altLang="ja-JP" sz="1800" dirty="0"/>
          </a:p>
          <a:p>
            <a:pPr lvl="1"/>
            <a:r>
              <a:rPr kumimoji="1" lang="ja-JP" altLang="en-US" sz="1800" dirty="0"/>
              <a:t>「課題」や「提案」の話題がちょうど含まれるところまで絞る</a:t>
            </a:r>
            <a:endParaRPr kumimoji="1" lang="en-US" altLang="ja-JP" sz="1800" dirty="0"/>
          </a:p>
          <a:p>
            <a:pPr lvl="1"/>
            <a:r>
              <a:rPr kumimoji="1" lang="ja-JP" altLang="en-US" sz="1800" dirty="0"/>
              <a:t>絞りきったところで，</a:t>
            </a:r>
            <a:endParaRPr kumimoji="1" lang="en-US" altLang="ja-JP" sz="1800" dirty="0"/>
          </a:p>
          <a:p>
            <a:pPr lvl="2"/>
            <a:r>
              <a:rPr kumimoji="1" lang="ja-JP" altLang="en-US" sz="1800" dirty="0"/>
              <a:t>それを一言にまとめたものを「背景」のトップレベルに書く</a:t>
            </a:r>
            <a:endParaRPr kumimoji="1" lang="en-US" altLang="ja-JP" sz="1800" dirty="0"/>
          </a:p>
          <a:p>
            <a:pPr lvl="2"/>
            <a:r>
              <a:rPr kumimoji="1" lang="ja-JP" altLang="en-US" sz="1800" dirty="0"/>
              <a:t>その下に絞っていく過程をぶら下げる</a:t>
            </a:r>
            <a:endParaRPr kumimoji="1" lang="en-US" altLang="ja-JP" sz="1800" dirty="0"/>
          </a:p>
        </p:txBody>
      </p:sp>
      <p:sp>
        <p:nvSpPr>
          <p:cNvPr id="4" name="楕円 3">
            <a:extLst>
              <a:ext uri="{FF2B5EF4-FFF2-40B4-BE49-F238E27FC236}">
                <a16:creationId xmlns:a16="http://schemas.microsoft.com/office/drawing/2014/main" id="{88348C8D-11F7-1C2E-B1F5-691DB7AF3A61}"/>
              </a:ext>
            </a:extLst>
          </p:cNvPr>
          <p:cNvSpPr/>
          <p:nvPr/>
        </p:nvSpPr>
        <p:spPr bwMode="auto">
          <a:xfrm>
            <a:off x="251952" y="4149008"/>
            <a:ext cx="2160024" cy="2160024"/>
          </a:xfrm>
          <a:prstGeom prst="ellipse">
            <a:avLst/>
          </a:prstGeom>
          <a:noFill/>
          <a:ln>
            <a:prstDash val="dash"/>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dirty="0"/>
              <a:t>コンピュータ</a:t>
            </a:r>
            <a:br>
              <a:rPr lang="en-US" altLang="ja-JP" sz="1400" dirty="0"/>
            </a:br>
            <a:r>
              <a:rPr lang="ja-JP" altLang="en-US" sz="1400" dirty="0"/>
              <a:t>一般の話題全体</a:t>
            </a:r>
            <a:endParaRPr lang="en-US" altLang="ja-JP" sz="1400" dirty="0"/>
          </a:p>
          <a:p>
            <a:br>
              <a:rPr lang="en-US" altLang="ja-JP" sz="1400" dirty="0"/>
            </a:br>
            <a:r>
              <a:rPr lang="ja-JP" altLang="en-US" sz="1400" dirty="0"/>
              <a:t>読者の頭に前提と</a:t>
            </a:r>
            <a:br>
              <a:rPr lang="en-US" altLang="ja-JP" sz="1400" dirty="0"/>
            </a:br>
            <a:r>
              <a:rPr lang="ja-JP" altLang="en-US" sz="1400" dirty="0"/>
              <a:t>してあるので</a:t>
            </a:r>
            <a:br>
              <a:rPr lang="en-US" altLang="ja-JP" sz="1400" dirty="0"/>
            </a:br>
            <a:r>
              <a:rPr lang="ja-JP" altLang="en-US" sz="1400" dirty="0"/>
              <a:t>ここは明に書かない</a:t>
            </a:r>
            <a:endParaRPr lang="en-US" altLang="ja-JP" sz="1400" dirty="0"/>
          </a:p>
        </p:txBody>
      </p:sp>
      <p:sp>
        <p:nvSpPr>
          <p:cNvPr id="5" name="楕円 4">
            <a:extLst>
              <a:ext uri="{FF2B5EF4-FFF2-40B4-BE49-F238E27FC236}">
                <a16:creationId xmlns:a16="http://schemas.microsoft.com/office/drawing/2014/main" id="{E836A60E-E989-E1F8-114C-F114F582DF26}"/>
              </a:ext>
            </a:extLst>
          </p:cNvPr>
          <p:cNvSpPr/>
          <p:nvPr/>
        </p:nvSpPr>
        <p:spPr bwMode="auto">
          <a:xfrm>
            <a:off x="2501977" y="4149008"/>
            <a:ext cx="2160024" cy="2160024"/>
          </a:xfrm>
          <a:prstGeom prst="ellipse">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7" name="楕円 6">
            <a:extLst>
              <a:ext uri="{FF2B5EF4-FFF2-40B4-BE49-F238E27FC236}">
                <a16:creationId xmlns:a16="http://schemas.microsoft.com/office/drawing/2014/main" id="{B674F158-2868-C859-6263-D3BBB6C36754}"/>
              </a:ext>
            </a:extLst>
          </p:cNvPr>
          <p:cNvSpPr/>
          <p:nvPr/>
        </p:nvSpPr>
        <p:spPr bwMode="auto">
          <a:xfrm>
            <a:off x="2771980" y="4419011"/>
            <a:ext cx="1620000" cy="1620018"/>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100" dirty="0"/>
              <a:t>特定の話題に</a:t>
            </a:r>
            <a:br>
              <a:rPr lang="en-US" altLang="ja-JP" sz="1100" dirty="0"/>
            </a:br>
            <a:r>
              <a:rPr lang="ja-JP" altLang="en-US" sz="1100" dirty="0"/>
              <a:t>絞る</a:t>
            </a:r>
            <a:br>
              <a:rPr lang="en-US" altLang="ja-JP" sz="1100" dirty="0"/>
            </a:br>
            <a:br>
              <a:rPr lang="en-US" altLang="ja-JP" sz="1100" dirty="0"/>
            </a:br>
            <a:r>
              <a:rPr lang="ja-JP" altLang="en-US" sz="1100" dirty="0"/>
              <a:t>「プロセッサと</a:t>
            </a:r>
            <a:endParaRPr lang="en-US" altLang="ja-JP" sz="1100" dirty="0"/>
          </a:p>
          <a:p>
            <a:r>
              <a:rPr lang="ja-JP" altLang="en-US" sz="1100" dirty="0"/>
              <a:t>メイン・メモリ</a:t>
            </a:r>
            <a:br>
              <a:rPr lang="en-US" altLang="ja-JP" sz="1100" dirty="0"/>
            </a:br>
            <a:r>
              <a:rPr lang="ja-JP" altLang="en-US" sz="1100" dirty="0"/>
              <a:t>間の速度差が</a:t>
            </a:r>
            <a:br>
              <a:rPr lang="en-US" altLang="ja-JP" sz="1100" dirty="0"/>
            </a:br>
            <a:r>
              <a:rPr lang="ja-JP" altLang="en-US" sz="1100" dirty="0"/>
              <a:t>問題になる」</a:t>
            </a:r>
            <a:endParaRPr lang="en-US" altLang="ja-JP" sz="1100" dirty="0"/>
          </a:p>
        </p:txBody>
      </p:sp>
      <p:sp>
        <p:nvSpPr>
          <p:cNvPr id="12" name="楕円 11">
            <a:extLst>
              <a:ext uri="{FF2B5EF4-FFF2-40B4-BE49-F238E27FC236}">
                <a16:creationId xmlns:a16="http://schemas.microsoft.com/office/drawing/2014/main" id="{6FF0F498-F15A-4B13-A7A9-B516C0ADF47E}"/>
              </a:ext>
            </a:extLst>
          </p:cNvPr>
          <p:cNvSpPr/>
          <p:nvPr/>
        </p:nvSpPr>
        <p:spPr bwMode="auto">
          <a:xfrm>
            <a:off x="4752002" y="4149008"/>
            <a:ext cx="2160024" cy="2160024"/>
          </a:xfrm>
          <a:prstGeom prst="ellipse">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13" name="楕円 12">
            <a:extLst>
              <a:ext uri="{FF2B5EF4-FFF2-40B4-BE49-F238E27FC236}">
                <a16:creationId xmlns:a16="http://schemas.microsoft.com/office/drawing/2014/main" id="{96DCD920-6449-8D86-C1FA-97A0572FE37D}"/>
              </a:ext>
            </a:extLst>
          </p:cNvPr>
          <p:cNvSpPr/>
          <p:nvPr/>
        </p:nvSpPr>
        <p:spPr bwMode="auto">
          <a:xfrm>
            <a:off x="5292008" y="4689014"/>
            <a:ext cx="1080000" cy="1080012"/>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0" tIns="45720" rIns="91440" bIns="45720" numCol="1" spcCol="0" rtlCol="0" fromWordArt="0" anchor="ctr" anchorCtr="0" forceAA="0" compatLnSpc="1">
            <a:prstTxWarp prst="textNoShape">
              <a:avLst/>
            </a:prstTxWarp>
            <a:noAutofit/>
          </a:bodyPr>
          <a:lstStyle/>
          <a:p>
            <a:r>
              <a:rPr lang="ja-JP" altLang="en-US" sz="1000" dirty="0"/>
              <a:t>特定の話題に</a:t>
            </a:r>
            <a:br>
              <a:rPr lang="en-US" altLang="ja-JP" sz="1000" dirty="0"/>
            </a:br>
            <a:r>
              <a:rPr lang="ja-JP" altLang="en-US" sz="1000" dirty="0"/>
              <a:t>絞る</a:t>
            </a:r>
            <a:endParaRPr lang="en-US" altLang="ja-JP" sz="1000" dirty="0"/>
          </a:p>
          <a:p>
            <a:endParaRPr lang="en-US" altLang="ja-JP" sz="1000" dirty="0"/>
          </a:p>
          <a:p>
            <a:r>
              <a:rPr lang="ja-JP" altLang="en-US" sz="1000" dirty="0"/>
              <a:t>「キャッシュが</a:t>
            </a:r>
            <a:endParaRPr lang="en-US" altLang="ja-JP" sz="1000" dirty="0"/>
          </a:p>
          <a:p>
            <a:r>
              <a:rPr lang="ja-JP" altLang="en-US" sz="1000" dirty="0"/>
              <a:t>提案されている」</a:t>
            </a:r>
            <a:endParaRPr lang="en-US" altLang="ja-JP" sz="1000" dirty="0"/>
          </a:p>
        </p:txBody>
      </p:sp>
      <p:sp>
        <p:nvSpPr>
          <p:cNvPr id="14" name="楕円 13">
            <a:extLst>
              <a:ext uri="{FF2B5EF4-FFF2-40B4-BE49-F238E27FC236}">
                <a16:creationId xmlns:a16="http://schemas.microsoft.com/office/drawing/2014/main" id="{C83E2799-F624-51CE-8CCD-947488053323}"/>
              </a:ext>
            </a:extLst>
          </p:cNvPr>
          <p:cNvSpPr/>
          <p:nvPr/>
        </p:nvSpPr>
        <p:spPr bwMode="auto">
          <a:xfrm>
            <a:off x="5022005" y="4419011"/>
            <a:ext cx="1620000" cy="1620000"/>
          </a:xfrm>
          <a:prstGeom prst="ellipse">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15" name="楕円 14">
            <a:extLst>
              <a:ext uri="{FF2B5EF4-FFF2-40B4-BE49-F238E27FC236}">
                <a16:creationId xmlns:a16="http://schemas.microsoft.com/office/drawing/2014/main" id="{F596C530-7F7E-9181-69CD-7B41045755D2}"/>
              </a:ext>
            </a:extLst>
          </p:cNvPr>
          <p:cNvSpPr/>
          <p:nvPr/>
        </p:nvSpPr>
        <p:spPr bwMode="auto">
          <a:xfrm>
            <a:off x="7542033" y="4689014"/>
            <a:ext cx="1080000" cy="1080000"/>
          </a:xfrm>
          <a:prstGeom prst="ellipse">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lang="en-US" altLang="ja-JP" sz="1000" dirty="0"/>
          </a:p>
        </p:txBody>
      </p:sp>
      <p:sp>
        <p:nvSpPr>
          <p:cNvPr id="16" name="楕円 15">
            <a:extLst>
              <a:ext uri="{FF2B5EF4-FFF2-40B4-BE49-F238E27FC236}">
                <a16:creationId xmlns:a16="http://schemas.microsoft.com/office/drawing/2014/main" id="{CAFECE9F-4D18-0669-7AAB-92DCE342AFBF}"/>
              </a:ext>
            </a:extLst>
          </p:cNvPr>
          <p:cNvSpPr/>
          <p:nvPr/>
        </p:nvSpPr>
        <p:spPr bwMode="auto">
          <a:xfrm>
            <a:off x="6983976" y="4149008"/>
            <a:ext cx="2160024" cy="2160024"/>
          </a:xfrm>
          <a:prstGeom prst="ellipse">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17" name="楕円 16">
            <a:extLst>
              <a:ext uri="{FF2B5EF4-FFF2-40B4-BE49-F238E27FC236}">
                <a16:creationId xmlns:a16="http://schemas.microsoft.com/office/drawing/2014/main" id="{22282337-72FB-62F7-A95A-BF9D3F47ACB5}"/>
              </a:ext>
            </a:extLst>
          </p:cNvPr>
          <p:cNvSpPr/>
          <p:nvPr/>
        </p:nvSpPr>
        <p:spPr bwMode="auto">
          <a:xfrm>
            <a:off x="7812036" y="4959017"/>
            <a:ext cx="540006" cy="540000"/>
          </a:xfrm>
          <a:prstGeom prst="ellips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000" dirty="0"/>
              <a:t>キャッシュ</a:t>
            </a:r>
            <a:endParaRPr lang="en-US" altLang="ja-JP" sz="1000" dirty="0"/>
          </a:p>
          <a:p>
            <a:r>
              <a:rPr lang="ja-JP" altLang="en-US" sz="1000" dirty="0"/>
              <a:t>のヒット率</a:t>
            </a:r>
            <a:endParaRPr lang="en-US" altLang="ja-JP" sz="1000" dirty="0"/>
          </a:p>
        </p:txBody>
      </p:sp>
      <p:cxnSp>
        <p:nvCxnSpPr>
          <p:cNvPr id="20" name="直線矢印コネクタ 19">
            <a:extLst>
              <a:ext uri="{FF2B5EF4-FFF2-40B4-BE49-F238E27FC236}">
                <a16:creationId xmlns:a16="http://schemas.microsoft.com/office/drawing/2014/main" id="{E1089D18-DEDB-919A-DD5D-7B2A13BA1457}"/>
              </a:ext>
            </a:extLst>
          </p:cNvPr>
          <p:cNvCxnSpPr>
            <a:cxnSpLocks/>
            <a:stCxn id="5" idx="0"/>
            <a:endCxn id="7" idx="0"/>
          </p:cNvCxnSpPr>
          <p:nvPr/>
        </p:nvCxnSpPr>
        <p:spPr bwMode="auto">
          <a:xfrm flipH="1">
            <a:off x="3581980" y="4149008"/>
            <a:ext cx="9" cy="270003"/>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21" name="直線矢印コネクタ 20">
            <a:extLst>
              <a:ext uri="{FF2B5EF4-FFF2-40B4-BE49-F238E27FC236}">
                <a16:creationId xmlns:a16="http://schemas.microsoft.com/office/drawing/2014/main" id="{1F98E6FD-35D5-D6F8-B59A-40ADFFD0D626}"/>
              </a:ext>
            </a:extLst>
          </p:cNvPr>
          <p:cNvCxnSpPr>
            <a:cxnSpLocks/>
            <a:stCxn id="5" idx="2"/>
            <a:endCxn id="7" idx="2"/>
          </p:cNvCxnSpPr>
          <p:nvPr/>
        </p:nvCxnSpPr>
        <p:spPr bwMode="auto">
          <a:xfrm>
            <a:off x="2501977" y="5229020"/>
            <a:ext cx="270003" cy="0"/>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25" name="直線矢印コネクタ 24">
            <a:extLst>
              <a:ext uri="{FF2B5EF4-FFF2-40B4-BE49-F238E27FC236}">
                <a16:creationId xmlns:a16="http://schemas.microsoft.com/office/drawing/2014/main" id="{58CD5621-491D-8553-3EAC-55D4AA384956}"/>
              </a:ext>
            </a:extLst>
          </p:cNvPr>
          <p:cNvCxnSpPr>
            <a:cxnSpLocks/>
            <a:stCxn id="5" idx="4"/>
            <a:endCxn id="7" idx="4"/>
          </p:cNvCxnSpPr>
          <p:nvPr/>
        </p:nvCxnSpPr>
        <p:spPr bwMode="auto">
          <a:xfrm flipH="1" flipV="1">
            <a:off x="3581980" y="6039029"/>
            <a:ext cx="9" cy="270003"/>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27" name="直線矢印コネクタ 26">
            <a:extLst>
              <a:ext uri="{FF2B5EF4-FFF2-40B4-BE49-F238E27FC236}">
                <a16:creationId xmlns:a16="http://schemas.microsoft.com/office/drawing/2014/main" id="{5541E48A-AB7E-5C79-A150-89FF38A44389}"/>
              </a:ext>
            </a:extLst>
          </p:cNvPr>
          <p:cNvCxnSpPr>
            <a:cxnSpLocks/>
            <a:stCxn id="5" idx="6"/>
            <a:endCxn id="7" idx="6"/>
          </p:cNvCxnSpPr>
          <p:nvPr/>
        </p:nvCxnSpPr>
        <p:spPr bwMode="auto">
          <a:xfrm flipH="1">
            <a:off x="4391980" y="5229020"/>
            <a:ext cx="270021" cy="0"/>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43" name="直線矢印コネクタ 42">
            <a:extLst>
              <a:ext uri="{FF2B5EF4-FFF2-40B4-BE49-F238E27FC236}">
                <a16:creationId xmlns:a16="http://schemas.microsoft.com/office/drawing/2014/main" id="{118A3470-D1E9-A65F-8C14-7C1E45E6F45A}"/>
              </a:ext>
            </a:extLst>
          </p:cNvPr>
          <p:cNvCxnSpPr>
            <a:cxnSpLocks/>
            <a:stCxn id="5" idx="1"/>
            <a:endCxn id="7" idx="1"/>
          </p:cNvCxnSpPr>
          <p:nvPr/>
        </p:nvCxnSpPr>
        <p:spPr bwMode="auto">
          <a:xfrm>
            <a:off x="2818305" y="4465336"/>
            <a:ext cx="190919" cy="190921"/>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45" name="直線矢印コネクタ 44">
            <a:extLst>
              <a:ext uri="{FF2B5EF4-FFF2-40B4-BE49-F238E27FC236}">
                <a16:creationId xmlns:a16="http://schemas.microsoft.com/office/drawing/2014/main" id="{42356CAD-A008-508E-E669-B8A19AD9EBE4}"/>
              </a:ext>
            </a:extLst>
          </p:cNvPr>
          <p:cNvCxnSpPr>
            <a:cxnSpLocks/>
            <a:stCxn id="5" idx="7"/>
            <a:endCxn id="7" idx="7"/>
          </p:cNvCxnSpPr>
          <p:nvPr/>
        </p:nvCxnSpPr>
        <p:spPr bwMode="auto">
          <a:xfrm flipH="1">
            <a:off x="4154736" y="4465336"/>
            <a:ext cx="190937" cy="190921"/>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48" name="直線矢印コネクタ 47">
            <a:extLst>
              <a:ext uri="{FF2B5EF4-FFF2-40B4-BE49-F238E27FC236}">
                <a16:creationId xmlns:a16="http://schemas.microsoft.com/office/drawing/2014/main" id="{DD9F8802-9C98-5AB4-8654-5B92B4A1BB47}"/>
              </a:ext>
            </a:extLst>
          </p:cNvPr>
          <p:cNvCxnSpPr>
            <a:cxnSpLocks/>
            <a:stCxn id="5" idx="3"/>
            <a:endCxn id="7" idx="3"/>
          </p:cNvCxnSpPr>
          <p:nvPr/>
        </p:nvCxnSpPr>
        <p:spPr bwMode="auto">
          <a:xfrm flipV="1">
            <a:off x="2818305" y="5801783"/>
            <a:ext cx="190919" cy="190921"/>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51" name="直線矢印コネクタ 50">
            <a:extLst>
              <a:ext uri="{FF2B5EF4-FFF2-40B4-BE49-F238E27FC236}">
                <a16:creationId xmlns:a16="http://schemas.microsoft.com/office/drawing/2014/main" id="{0ED7D6AB-4A76-D190-1F95-6234603931D8}"/>
              </a:ext>
            </a:extLst>
          </p:cNvPr>
          <p:cNvCxnSpPr>
            <a:cxnSpLocks/>
            <a:stCxn id="5" idx="5"/>
            <a:endCxn id="7" idx="5"/>
          </p:cNvCxnSpPr>
          <p:nvPr/>
        </p:nvCxnSpPr>
        <p:spPr bwMode="auto">
          <a:xfrm flipH="1" flipV="1">
            <a:off x="4154736" y="5801783"/>
            <a:ext cx="190937" cy="190921"/>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53" name="直線矢印コネクタ 52">
            <a:extLst>
              <a:ext uri="{FF2B5EF4-FFF2-40B4-BE49-F238E27FC236}">
                <a16:creationId xmlns:a16="http://schemas.microsoft.com/office/drawing/2014/main" id="{9DEA3365-9F7E-4595-1E33-15EBB40303F1}"/>
              </a:ext>
            </a:extLst>
          </p:cNvPr>
          <p:cNvCxnSpPr>
            <a:cxnSpLocks/>
            <a:stCxn id="14" idx="0"/>
            <a:endCxn id="13" idx="0"/>
          </p:cNvCxnSpPr>
          <p:nvPr/>
        </p:nvCxnSpPr>
        <p:spPr bwMode="auto">
          <a:xfrm>
            <a:off x="5832005" y="4419011"/>
            <a:ext cx="3" cy="270003"/>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54" name="直線矢印コネクタ 53">
            <a:extLst>
              <a:ext uri="{FF2B5EF4-FFF2-40B4-BE49-F238E27FC236}">
                <a16:creationId xmlns:a16="http://schemas.microsoft.com/office/drawing/2014/main" id="{A15CAD86-A84E-962A-2E67-2208E2782E89}"/>
              </a:ext>
            </a:extLst>
          </p:cNvPr>
          <p:cNvCxnSpPr>
            <a:cxnSpLocks/>
            <a:stCxn id="14" idx="2"/>
            <a:endCxn id="13" idx="2"/>
          </p:cNvCxnSpPr>
          <p:nvPr/>
        </p:nvCxnSpPr>
        <p:spPr bwMode="auto">
          <a:xfrm>
            <a:off x="5022005" y="5229011"/>
            <a:ext cx="270003" cy="9"/>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55" name="直線矢印コネクタ 54">
            <a:extLst>
              <a:ext uri="{FF2B5EF4-FFF2-40B4-BE49-F238E27FC236}">
                <a16:creationId xmlns:a16="http://schemas.microsoft.com/office/drawing/2014/main" id="{851827C8-7C8C-836B-4641-121FC86F6E67}"/>
              </a:ext>
            </a:extLst>
          </p:cNvPr>
          <p:cNvCxnSpPr>
            <a:cxnSpLocks/>
            <a:stCxn id="14" idx="4"/>
            <a:endCxn id="13" idx="4"/>
          </p:cNvCxnSpPr>
          <p:nvPr/>
        </p:nvCxnSpPr>
        <p:spPr bwMode="auto">
          <a:xfrm flipV="1">
            <a:off x="5832005" y="5769026"/>
            <a:ext cx="3" cy="269985"/>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56" name="直線矢印コネクタ 55">
            <a:extLst>
              <a:ext uri="{FF2B5EF4-FFF2-40B4-BE49-F238E27FC236}">
                <a16:creationId xmlns:a16="http://schemas.microsoft.com/office/drawing/2014/main" id="{6965698A-95FF-C414-B790-4CBD49FEBC5C}"/>
              </a:ext>
            </a:extLst>
          </p:cNvPr>
          <p:cNvCxnSpPr>
            <a:cxnSpLocks/>
            <a:stCxn id="14" idx="1"/>
            <a:endCxn id="13" idx="1"/>
          </p:cNvCxnSpPr>
          <p:nvPr/>
        </p:nvCxnSpPr>
        <p:spPr bwMode="auto">
          <a:xfrm>
            <a:off x="5259249" y="4656255"/>
            <a:ext cx="190921" cy="190923"/>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57" name="直線矢印コネクタ 56">
            <a:extLst>
              <a:ext uri="{FF2B5EF4-FFF2-40B4-BE49-F238E27FC236}">
                <a16:creationId xmlns:a16="http://schemas.microsoft.com/office/drawing/2014/main" id="{CF378CD4-8B60-66E2-13E1-00FF2C2CD49D}"/>
              </a:ext>
            </a:extLst>
          </p:cNvPr>
          <p:cNvCxnSpPr>
            <a:cxnSpLocks/>
            <a:stCxn id="14" idx="7"/>
            <a:endCxn id="13" idx="7"/>
          </p:cNvCxnSpPr>
          <p:nvPr/>
        </p:nvCxnSpPr>
        <p:spPr bwMode="auto">
          <a:xfrm flipH="1">
            <a:off x="6213846" y="4656255"/>
            <a:ext cx="190915" cy="190923"/>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58" name="直線矢印コネクタ 57">
            <a:extLst>
              <a:ext uri="{FF2B5EF4-FFF2-40B4-BE49-F238E27FC236}">
                <a16:creationId xmlns:a16="http://schemas.microsoft.com/office/drawing/2014/main" id="{AD091F72-6112-9FB7-A579-991BFEDE129D}"/>
              </a:ext>
            </a:extLst>
          </p:cNvPr>
          <p:cNvCxnSpPr>
            <a:cxnSpLocks/>
            <a:stCxn id="14" idx="3"/>
            <a:endCxn id="13" idx="3"/>
          </p:cNvCxnSpPr>
          <p:nvPr/>
        </p:nvCxnSpPr>
        <p:spPr bwMode="auto">
          <a:xfrm flipV="1">
            <a:off x="5259249" y="5610862"/>
            <a:ext cx="190921" cy="190905"/>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59" name="直線矢印コネクタ 58">
            <a:extLst>
              <a:ext uri="{FF2B5EF4-FFF2-40B4-BE49-F238E27FC236}">
                <a16:creationId xmlns:a16="http://schemas.microsoft.com/office/drawing/2014/main" id="{F803AE42-7400-6E22-E6A7-FD4B03D8C5B2}"/>
              </a:ext>
            </a:extLst>
          </p:cNvPr>
          <p:cNvCxnSpPr>
            <a:cxnSpLocks/>
            <a:stCxn id="14" idx="5"/>
            <a:endCxn id="13" idx="5"/>
          </p:cNvCxnSpPr>
          <p:nvPr/>
        </p:nvCxnSpPr>
        <p:spPr bwMode="auto">
          <a:xfrm flipH="1" flipV="1">
            <a:off x="6213846" y="5610862"/>
            <a:ext cx="190915" cy="190905"/>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71" name="直線矢印コネクタ 70">
            <a:extLst>
              <a:ext uri="{FF2B5EF4-FFF2-40B4-BE49-F238E27FC236}">
                <a16:creationId xmlns:a16="http://schemas.microsoft.com/office/drawing/2014/main" id="{6923CCBE-A0C6-A3EB-7F77-3BD4AAD95297}"/>
              </a:ext>
            </a:extLst>
          </p:cNvPr>
          <p:cNvCxnSpPr>
            <a:cxnSpLocks/>
            <a:stCxn id="14" idx="6"/>
            <a:endCxn id="13" idx="6"/>
          </p:cNvCxnSpPr>
          <p:nvPr/>
        </p:nvCxnSpPr>
        <p:spPr bwMode="auto">
          <a:xfrm flipH="1">
            <a:off x="6372008" y="5229011"/>
            <a:ext cx="269997" cy="9"/>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73" name="直線矢印コネクタ 72">
            <a:extLst>
              <a:ext uri="{FF2B5EF4-FFF2-40B4-BE49-F238E27FC236}">
                <a16:creationId xmlns:a16="http://schemas.microsoft.com/office/drawing/2014/main" id="{70FEE50E-F0A4-8320-47FD-D231A1626A3C}"/>
              </a:ext>
            </a:extLst>
          </p:cNvPr>
          <p:cNvCxnSpPr>
            <a:cxnSpLocks/>
            <a:stCxn id="15" idx="0"/>
            <a:endCxn id="17" idx="0"/>
          </p:cNvCxnSpPr>
          <p:nvPr/>
        </p:nvCxnSpPr>
        <p:spPr bwMode="auto">
          <a:xfrm>
            <a:off x="8082033" y="4689014"/>
            <a:ext cx="6" cy="270003"/>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74" name="直線矢印コネクタ 73">
            <a:extLst>
              <a:ext uri="{FF2B5EF4-FFF2-40B4-BE49-F238E27FC236}">
                <a16:creationId xmlns:a16="http://schemas.microsoft.com/office/drawing/2014/main" id="{99B86AC0-6AE3-CC0E-A0B6-FF22513BD798}"/>
              </a:ext>
            </a:extLst>
          </p:cNvPr>
          <p:cNvCxnSpPr>
            <a:cxnSpLocks/>
            <a:stCxn id="15" idx="7"/>
            <a:endCxn id="17" idx="7"/>
          </p:cNvCxnSpPr>
          <p:nvPr/>
        </p:nvCxnSpPr>
        <p:spPr bwMode="auto">
          <a:xfrm flipH="1">
            <a:off x="8272960" y="4847176"/>
            <a:ext cx="190911" cy="190922"/>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77" name="直線矢印コネクタ 76">
            <a:extLst>
              <a:ext uri="{FF2B5EF4-FFF2-40B4-BE49-F238E27FC236}">
                <a16:creationId xmlns:a16="http://schemas.microsoft.com/office/drawing/2014/main" id="{0043D162-B84B-63B9-7FB3-E09664449163}"/>
              </a:ext>
            </a:extLst>
          </p:cNvPr>
          <p:cNvCxnSpPr>
            <a:cxnSpLocks/>
            <a:stCxn id="15" idx="1"/>
            <a:endCxn id="17" idx="1"/>
          </p:cNvCxnSpPr>
          <p:nvPr/>
        </p:nvCxnSpPr>
        <p:spPr bwMode="auto">
          <a:xfrm>
            <a:off x="7700195" y="4847176"/>
            <a:ext cx="190923" cy="190922"/>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80" name="直線矢印コネクタ 79">
            <a:extLst>
              <a:ext uri="{FF2B5EF4-FFF2-40B4-BE49-F238E27FC236}">
                <a16:creationId xmlns:a16="http://schemas.microsoft.com/office/drawing/2014/main" id="{C475AA0E-A6EC-2773-F44F-6A327B0ED4C9}"/>
              </a:ext>
            </a:extLst>
          </p:cNvPr>
          <p:cNvCxnSpPr>
            <a:cxnSpLocks/>
            <a:stCxn id="15" idx="2"/>
            <a:endCxn id="17" idx="2"/>
          </p:cNvCxnSpPr>
          <p:nvPr/>
        </p:nvCxnSpPr>
        <p:spPr bwMode="auto">
          <a:xfrm>
            <a:off x="7542033" y="5229014"/>
            <a:ext cx="270003" cy="3"/>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83" name="直線矢印コネクタ 82">
            <a:extLst>
              <a:ext uri="{FF2B5EF4-FFF2-40B4-BE49-F238E27FC236}">
                <a16:creationId xmlns:a16="http://schemas.microsoft.com/office/drawing/2014/main" id="{4551D8EF-4778-CF72-6C6D-6ECEFD13B915}"/>
              </a:ext>
            </a:extLst>
          </p:cNvPr>
          <p:cNvCxnSpPr>
            <a:cxnSpLocks/>
          </p:cNvCxnSpPr>
          <p:nvPr/>
        </p:nvCxnSpPr>
        <p:spPr bwMode="auto">
          <a:xfrm flipH="1">
            <a:off x="8352042" y="5229020"/>
            <a:ext cx="270003" cy="0"/>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85" name="直線矢印コネクタ 84">
            <a:extLst>
              <a:ext uri="{FF2B5EF4-FFF2-40B4-BE49-F238E27FC236}">
                <a16:creationId xmlns:a16="http://schemas.microsoft.com/office/drawing/2014/main" id="{C1AFA204-C216-342C-5817-BA20EBBE3550}"/>
              </a:ext>
            </a:extLst>
          </p:cNvPr>
          <p:cNvCxnSpPr>
            <a:cxnSpLocks/>
            <a:stCxn id="15" idx="3"/>
            <a:endCxn id="17" idx="3"/>
          </p:cNvCxnSpPr>
          <p:nvPr/>
        </p:nvCxnSpPr>
        <p:spPr bwMode="auto">
          <a:xfrm flipV="1">
            <a:off x="7700195" y="5419936"/>
            <a:ext cx="190923" cy="190916"/>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87" name="直線矢印コネクタ 86">
            <a:extLst>
              <a:ext uri="{FF2B5EF4-FFF2-40B4-BE49-F238E27FC236}">
                <a16:creationId xmlns:a16="http://schemas.microsoft.com/office/drawing/2014/main" id="{DF4B6649-D3A7-5C8C-528A-C03DF217E907}"/>
              </a:ext>
            </a:extLst>
          </p:cNvPr>
          <p:cNvCxnSpPr>
            <a:cxnSpLocks/>
            <a:stCxn id="15" idx="4"/>
            <a:endCxn id="17" idx="4"/>
          </p:cNvCxnSpPr>
          <p:nvPr/>
        </p:nvCxnSpPr>
        <p:spPr bwMode="auto">
          <a:xfrm flipV="1">
            <a:off x="8082033" y="5499017"/>
            <a:ext cx="6" cy="269997"/>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90" name="直線矢印コネクタ 89">
            <a:extLst>
              <a:ext uri="{FF2B5EF4-FFF2-40B4-BE49-F238E27FC236}">
                <a16:creationId xmlns:a16="http://schemas.microsoft.com/office/drawing/2014/main" id="{5A3B712B-E2EB-EA02-F49F-4B40F4CB0521}"/>
              </a:ext>
            </a:extLst>
          </p:cNvPr>
          <p:cNvCxnSpPr>
            <a:cxnSpLocks/>
            <a:stCxn id="15" idx="5"/>
            <a:endCxn id="17" idx="5"/>
          </p:cNvCxnSpPr>
          <p:nvPr/>
        </p:nvCxnSpPr>
        <p:spPr bwMode="auto">
          <a:xfrm flipH="1" flipV="1">
            <a:off x="8272960" y="5419936"/>
            <a:ext cx="190911" cy="190916"/>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
        <p:nvSpPr>
          <p:cNvPr id="212" name="楕円 211">
            <a:extLst>
              <a:ext uri="{FF2B5EF4-FFF2-40B4-BE49-F238E27FC236}">
                <a16:creationId xmlns:a16="http://schemas.microsoft.com/office/drawing/2014/main" id="{9ED59E4D-CD7F-8021-A71E-247D4D6D05A4}"/>
              </a:ext>
            </a:extLst>
          </p:cNvPr>
          <p:cNvSpPr/>
          <p:nvPr/>
        </p:nvSpPr>
        <p:spPr bwMode="auto">
          <a:xfrm>
            <a:off x="7272030" y="4419011"/>
            <a:ext cx="1620000" cy="1620000"/>
          </a:xfrm>
          <a:prstGeom prst="ellipse">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Tree>
    <p:extLst>
      <p:ext uri="{BB962C8B-B14F-4D97-AF65-F5344CB8AC3E}">
        <p14:creationId xmlns:p14="http://schemas.microsoft.com/office/powerpoint/2010/main" val="41023293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881137-F795-A5CA-2E3D-8C140372F454}"/>
              </a:ext>
            </a:extLst>
          </p:cNvPr>
          <p:cNvSpPr>
            <a:spLocks noGrp="1"/>
          </p:cNvSpPr>
          <p:nvPr>
            <p:ph type="title"/>
          </p:nvPr>
        </p:nvSpPr>
        <p:spPr/>
        <p:txBody>
          <a:bodyPr/>
          <a:lstStyle/>
          <a:p>
            <a:r>
              <a:rPr kumimoji="1" lang="ja-JP" altLang="en-US" dirty="0"/>
              <a:t>背景を絞る例（小泉くんの </a:t>
            </a:r>
            <a:r>
              <a:rPr lang="en-US" altLang="ja-JP" dirty="0"/>
              <a:t>DATE</a:t>
            </a:r>
            <a:r>
              <a:rPr lang="ja-JP" altLang="en-US" dirty="0"/>
              <a:t> の背景</a:t>
            </a:r>
            <a:r>
              <a:rPr kumimoji="1" lang="ja-JP" altLang="en-US" dirty="0"/>
              <a:t>）</a:t>
            </a:r>
          </a:p>
        </p:txBody>
      </p:sp>
      <p:sp>
        <p:nvSpPr>
          <p:cNvPr id="3" name="テキスト プレースホルダー 2">
            <a:extLst>
              <a:ext uri="{FF2B5EF4-FFF2-40B4-BE49-F238E27FC236}">
                <a16:creationId xmlns:a16="http://schemas.microsoft.com/office/drawing/2014/main" id="{C3AC51B1-E196-AAF6-0690-BB2B675F9713}"/>
              </a:ext>
            </a:extLst>
          </p:cNvPr>
          <p:cNvSpPr>
            <a:spLocks noGrp="1"/>
          </p:cNvSpPr>
          <p:nvPr>
            <p:ph type="body" sz="quarter" idx="10"/>
          </p:nvPr>
        </p:nvSpPr>
        <p:spPr>
          <a:xfrm>
            <a:off x="521955" y="1088974"/>
            <a:ext cx="8460094" cy="5219751"/>
          </a:xfrm>
        </p:spPr>
        <p:txBody>
          <a:bodyPr/>
          <a:lstStyle/>
          <a:p>
            <a:r>
              <a:rPr kumimoji="1" lang="ja-JP" altLang="en-US" sz="1800" dirty="0"/>
              <a:t>背景：早いプリフェッチによるレイテンシの隠蔽</a:t>
            </a:r>
            <a:endParaRPr kumimoji="1" lang="en-US" altLang="ja-JP" sz="1800" dirty="0"/>
          </a:p>
          <a:p>
            <a:pPr marL="817200" lvl="1" indent="-457200">
              <a:buFont typeface="+mj-lt"/>
              <a:buAutoNum type="arabicPeriod"/>
            </a:pPr>
            <a:r>
              <a:rPr kumimoji="1" lang="ja-JP" altLang="en-US" sz="1800" dirty="0"/>
              <a:t>メイン・メモリのアクセス・レイテンシが大きな問題に</a:t>
            </a:r>
            <a:endParaRPr kumimoji="1" lang="en-US" altLang="ja-JP" sz="1800" dirty="0"/>
          </a:p>
          <a:p>
            <a:pPr marL="817200" lvl="1" indent="-457200">
              <a:buFont typeface="+mj-lt"/>
              <a:buAutoNum type="arabicPeriod"/>
            </a:pPr>
            <a:r>
              <a:rPr kumimoji="1" lang="ja-JP" altLang="en-US" sz="1800" dirty="0"/>
              <a:t>プリフェッチ：キャッシュにデータを先読みしておく技術</a:t>
            </a:r>
            <a:endParaRPr kumimoji="1" lang="en-US" altLang="ja-JP" sz="1800" dirty="0"/>
          </a:p>
          <a:p>
            <a:pPr marL="817200" lvl="1" indent="-457200">
              <a:buFont typeface="+mj-lt"/>
              <a:buAutoNum type="arabicPeriod"/>
            </a:pPr>
            <a:r>
              <a:rPr kumimoji="1" lang="ja-JP" altLang="en-US" sz="1800" dirty="0"/>
              <a:t>多くの既存研究では十分に早くプリフェッチすることを重視</a:t>
            </a:r>
            <a:endParaRPr kumimoji="1" lang="en-US" altLang="ja-JP" sz="1800" dirty="0"/>
          </a:p>
          <a:p>
            <a:pPr lvl="2"/>
            <a:r>
              <a:rPr kumimoji="1" lang="ja-JP" altLang="en-US" sz="1800" dirty="0"/>
              <a:t>メモリ・アクセスのレイテンシを有効に隠蔽するため</a:t>
            </a:r>
            <a:endParaRPr kumimoji="1" lang="en-US" altLang="ja-JP" sz="1800" dirty="0"/>
          </a:p>
          <a:p>
            <a:pPr lvl="2"/>
            <a:r>
              <a:rPr kumimoji="1" lang="ja-JP" altLang="en-US" sz="1800" dirty="0"/>
              <a:t>通常はなるべく遠い未来のアドレスを予測してプリフェッチ</a:t>
            </a:r>
            <a:endParaRPr kumimoji="1" lang="en-US" altLang="ja-JP" sz="1800" dirty="0"/>
          </a:p>
          <a:p>
            <a:r>
              <a:rPr lang="ja-JP" altLang="en-US" sz="1800" dirty="0"/>
              <a:t>上記の背景は，以下のようにして</a:t>
            </a:r>
            <a:r>
              <a:rPr kumimoji="1" lang="ja-JP" altLang="en-US" sz="1800" dirty="0"/>
              <a:t>話題を絞り込んでいる</a:t>
            </a:r>
            <a:endParaRPr kumimoji="1" lang="en-US" altLang="ja-JP" sz="1800" dirty="0"/>
          </a:p>
          <a:p>
            <a:pPr lvl="1"/>
            <a:r>
              <a:rPr kumimoji="1" lang="ja-JP" altLang="en-US" sz="1800" dirty="0"/>
              <a:t>「</a:t>
            </a:r>
            <a:r>
              <a:rPr kumimoji="1" lang="en-US" altLang="ja-JP" sz="1800" dirty="0"/>
              <a:t>1. </a:t>
            </a:r>
            <a:r>
              <a:rPr kumimoji="1" lang="ja-JP" altLang="en-US" sz="1800" dirty="0"/>
              <a:t>メモリのレイテンシが問題」→</a:t>
            </a:r>
            <a:endParaRPr kumimoji="1" lang="en-US" altLang="ja-JP" sz="1800" dirty="0"/>
          </a:p>
          <a:p>
            <a:pPr lvl="1"/>
            <a:r>
              <a:rPr kumimoji="1" lang="ja-JP" altLang="en-US" sz="1800" dirty="0"/>
              <a:t>「</a:t>
            </a:r>
            <a:r>
              <a:rPr kumimoji="1" lang="en-US" altLang="ja-JP" sz="1800" dirty="0"/>
              <a:t>2. </a:t>
            </a:r>
            <a:r>
              <a:rPr kumimoji="1" lang="ja-JP" altLang="en-US" sz="1800" dirty="0"/>
              <a:t>プリフェッチによる解決」（レイテンシ問題の解決法の１つ）→</a:t>
            </a:r>
            <a:endParaRPr kumimoji="1" lang="en-US" altLang="ja-JP" sz="1800" dirty="0"/>
          </a:p>
          <a:p>
            <a:pPr lvl="1"/>
            <a:r>
              <a:rPr kumimoji="1" lang="ja-JP" altLang="en-US" sz="1800" dirty="0"/>
              <a:t>「</a:t>
            </a:r>
            <a:r>
              <a:rPr kumimoji="1" lang="en-US" altLang="ja-JP" sz="1800" dirty="0"/>
              <a:t>3. </a:t>
            </a:r>
            <a:r>
              <a:rPr kumimoji="1" lang="ja-JP" altLang="en-US" sz="1800" dirty="0"/>
              <a:t>早いプリフェッチの重視」（プリフェッチの性質の１つ）</a:t>
            </a:r>
            <a:endParaRPr lang="en-US" altLang="ja-JP" sz="1800" dirty="0"/>
          </a:p>
          <a:p>
            <a:r>
              <a:rPr kumimoji="1" lang="ja-JP" altLang="en-US" sz="1800" dirty="0"/>
              <a:t>このようにして，その後の「課題：早すぎるプリフェッチ」と「提案：プリフェッチを遅らせる」に繋げている</a:t>
            </a:r>
          </a:p>
        </p:txBody>
      </p:sp>
    </p:spTree>
    <p:extLst>
      <p:ext uri="{BB962C8B-B14F-4D97-AF65-F5344CB8AC3E}">
        <p14:creationId xmlns:p14="http://schemas.microsoft.com/office/powerpoint/2010/main" val="8039884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148F9-96F5-47D8-BABC-0992A5317442}"/>
              </a:ext>
            </a:extLst>
          </p:cNvPr>
          <p:cNvSpPr>
            <a:spLocks noGrp="1"/>
          </p:cNvSpPr>
          <p:nvPr>
            <p:ph type="title"/>
          </p:nvPr>
        </p:nvSpPr>
        <p:spPr/>
        <p:txBody>
          <a:bodyPr/>
          <a:lstStyle/>
          <a:p>
            <a:r>
              <a:rPr kumimoji="1" lang="ja-JP" altLang="en-US" dirty="0"/>
              <a:t>課題について</a:t>
            </a:r>
          </a:p>
        </p:txBody>
      </p:sp>
      <p:sp>
        <p:nvSpPr>
          <p:cNvPr id="3" name="テキスト プレースホルダー 2">
            <a:extLst>
              <a:ext uri="{FF2B5EF4-FFF2-40B4-BE49-F238E27FC236}">
                <a16:creationId xmlns:a16="http://schemas.microsoft.com/office/drawing/2014/main" id="{F99D6A1E-A2D8-5CC6-FE5C-A06B02DCAF52}"/>
              </a:ext>
            </a:extLst>
          </p:cNvPr>
          <p:cNvSpPr>
            <a:spLocks noGrp="1"/>
          </p:cNvSpPr>
          <p:nvPr>
            <p:ph type="body" sz="quarter" idx="10"/>
          </p:nvPr>
        </p:nvSpPr>
        <p:spPr/>
        <p:txBody>
          <a:bodyPr/>
          <a:lstStyle/>
          <a:p>
            <a:r>
              <a:rPr lang="ja-JP" altLang="en-US" dirty="0">
                <a:solidFill>
                  <a:schemeClr val="accent5"/>
                </a:solidFill>
              </a:rPr>
              <a:t>「課題」は，良くない事を示すネガティブな語句や文を必ず含む</a:t>
            </a:r>
            <a:endParaRPr lang="en-US" altLang="ja-JP" dirty="0">
              <a:solidFill>
                <a:schemeClr val="accent5"/>
              </a:solidFill>
            </a:endParaRPr>
          </a:p>
          <a:p>
            <a:pPr lvl="1"/>
            <a:r>
              <a:rPr lang="ja-JP" altLang="en-US" dirty="0"/>
              <a:t>「～が悪い」「～できない」など</a:t>
            </a:r>
            <a:endParaRPr lang="en-US" altLang="ja-JP" dirty="0"/>
          </a:p>
          <a:p>
            <a:pPr lvl="1"/>
            <a:r>
              <a:rPr lang="ja-JP" altLang="en-US" dirty="0"/>
              <a:t>これにより，なにが問題であるのかを明示する</a:t>
            </a:r>
            <a:endParaRPr lang="en-US" altLang="ja-JP" dirty="0"/>
          </a:p>
          <a:p>
            <a:r>
              <a:rPr lang="ja-JP" altLang="en-US" dirty="0"/>
              <a:t>たとえば，前述の例の課題の場合：</a:t>
            </a:r>
            <a:endParaRPr lang="en-US" altLang="ja-JP" dirty="0"/>
          </a:p>
          <a:p>
            <a:pPr lvl="1"/>
            <a:r>
              <a:rPr lang="ja-JP" altLang="en-US" dirty="0"/>
              <a:t>「従来のスカラ化では制約があり効果的にまとめられない 」</a:t>
            </a:r>
            <a:endParaRPr lang="en-US" altLang="ja-JP" dirty="0"/>
          </a:p>
          <a:p>
            <a:pPr lvl="1"/>
            <a:r>
              <a:rPr kumimoji="1" lang="ja-JP" altLang="en-US" dirty="0"/>
              <a:t>「性能向上の機会が大きく失われている」</a:t>
            </a:r>
            <a:endParaRPr kumimoji="1" lang="en-US" altLang="ja-JP" dirty="0"/>
          </a:p>
          <a:p>
            <a:pPr lvl="1"/>
            <a:r>
              <a:rPr lang="ja-JP" altLang="en-US" dirty="0"/>
              <a:t>「複雑さが爆発する 」</a:t>
            </a:r>
            <a:endParaRPr lang="en-US" altLang="ja-JP" dirty="0"/>
          </a:p>
          <a:p>
            <a:pPr lvl="1"/>
            <a:r>
              <a:rPr kumimoji="1" lang="ja-JP" altLang="en-US" dirty="0"/>
              <a:t>「</a:t>
            </a:r>
            <a:r>
              <a:rPr kumimoji="1" lang="ja-JP" altLang="en-US" sz="2000" dirty="0"/>
              <a:t>シミュレーションには長い時間かかる</a:t>
            </a:r>
            <a:r>
              <a:rPr kumimoji="1" lang="ja-JP" altLang="en-US" dirty="0"/>
              <a:t>」</a:t>
            </a:r>
            <a:endParaRPr kumimoji="1" lang="en-US" altLang="ja-JP" dirty="0"/>
          </a:p>
        </p:txBody>
      </p:sp>
    </p:spTree>
    <p:extLst>
      <p:ext uri="{BB962C8B-B14F-4D97-AF65-F5344CB8AC3E}">
        <p14:creationId xmlns:p14="http://schemas.microsoft.com/office/powerpoint/2010/main" val="1845051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148F9-96F5-47D8-BABC-0992A5317442}"/>
              </a:ext>
            </a:extLst>
          </p:cNvPr>
          <p:cNvSpPr>
            <a:spLocks noGrp="1"/>
          </p:cNvSpPr>
          <p:nvPr>
            <p:ph type="title"/>
          </p:nvPr>
        </p:nvSpPr>
        <p:spPr/>
        <p:txBody>
          <a:bodyPr/>
          <a:lstStyle/>
          <a:p>
            <a:r>
              <a:rPr kumimoji="1" lang="ja-JP" altLang="en-US" dirty="0"/>
              <a:t>項目間の関係</a:t>
            </a:r>
          </a:p>
        </p:txBody>
      </p:sp>
      <p:sp>
        <p:nvSpPr>
          <p:cNvPr id="3" name="テキスト プレースホルダー 2">
            <a:extLst>
              <a:ext uri="{FF2B5EF4-FFF2-40B4-BE49-F238E27FC236}">
                <a16:creationId xmlns:a16="http://schemas.microsoft.com/office/drawing/2014/main" id="{F99D6A1E-A2D8-5CC6-FE5C-A06B02DCAF52}"/>
              </a:ext>
            </a:extLst>
          </p:cNvPr>
          <p:cNvSpPr>
            <a:spLocks noGrp="1"/>
          </p:cNvSpPr>
          <p:nvPr>
            <p:ph type="body" sz="quarter" idx="10"/>
          </p:nvPr>
        </p:nvSpPr>
        <p:spPr/>
        <p:txBody>
          <a:bodyPr/>
          <a:lstStyle/>
          <a:p>
            <a:r>
              <a:rPr kumimoji="1" lang="ja-JP" altLang="en-US" dirty="0"/>
              <a:t>「課題」に書く内容は，「背景」で提示した問題に対応させる</a:t>
            </a:r>
            <a:endParaRPr kumimoji="1" lang="en-US" altLang="ja-JP" dirty="0"/>
          </a:p>
          <a:p>
            <a:pPr marL="817200" lvl="1" indent="-457200">
              <a:buFont typeface="+mj-lt"/>
              <a:buAutoNum type="arabicPeriod"/>
            </a:pPr>
            <a:r>
              <a:rPr kumimoji="1" lang="ja-JP" altLang="en-US" dirty="0"/>
              <a:t>既存手法がある場合：</a:t>
            </a:r>
            <a:endParaRPr kumimoji="1" lang="en-US" altLang="ja-JP" dirty="0"/>
          </a:p>
          <a:p>
            <a:pPr lvl="2"/>
            <a:r>
              <a:rPr kumimoji="1" lang="ja-JP" altLang="en-US" dirty="0"/>
              <a:t>「背景」で提示した問題を解決する </a:t>
            </a:r>
            <a:endParaRPr kumimoji="1" lang="en-US" altLang="ja-JP" dirty="0"/>
          </a:p>
          <a:p>
            <a:pPr lvl="2"/>
            <a:r>
              <a:rPr kumimoji="1" lang="ja-JP" altLang="en-US" dirty="0"/>
              <a:t>（基本的にはこの形になることが多い）</a:t>
            </a:r>
            <a:endParaRPr kumimoji="1" lang="en-US" altLang="ja-JP" dirty="0"/>
          </a:p>
          <a:p>
            <a:pPr marL="817200" lvl="1" indent="-457200">
              <a:buFont typeface="+mj-lt"/>
              <a:buAutoNum type="arabicPeriod"/>
            </a:pPr>
            <a:r>
              <a:rPr kumimoji="1" lang="ja-JP" altLang="en-US" dirty="0"/>
              <a:t>既存手法がない場合：</a:t>
            </a:r>
            <a:endParaRPr kumimoji="1" lang="en-US" altLang="ja-JP" dirty="0"/>
          </a:p>
          <a:p>
            <a:pPr lvl="2"/>
            <a:r>
              <a:rPr kumimoji="1" lang="ja-JP" altLang="en-US" dirty="0"/>
              <a:t>「背景」の特定の問題に着目して掘り下げる</a:t>
            </a:r>
            <a:endParaRPr kumimoji="1" lang="en-US" altLang="ja-JP" dirty="0"/>
          </a:p>
          <a:p>
            <a:r>
              <a:rPr kumimoji="1" lang="ja-JP" altLang="en-US" dirty="0">
                <a:solidFill>
                  <a:schemeClr val="accent5"/>
                </a:solidFill>
              </a:rPr>
              <a:t>「提案」では，「背景」と「課題」で提示した問題に対応させる</a:t>
            </a:r>
            <a:endParaRPr kumimoji="1" lang="en-US" altLang="ja-JP" dirty="0">
              <a:solidFill>
                <a:schemeClr val="accent5"/>
              </a:solidFill>
            </a:endParaRPr>
          </a:p>
          <a:p>
            <a:pPr lvl="1"/>
            <a:r>
              <a:rPr kumimoji="1" lang="ja-JP" altLang="en-US" dirty="0"/>
              <a:t>基本的には「課題」で提示した問題を解決する方法を書く</a:t>
            </a:r>
            <a:endParaRPr kumimoji="1" lang="en-US" altLang="ja-JP" dirty="0"/>
          </a:p>
          <a:p>
            <a:pPr lvl="1"/>
            <a:r>
              <a:rPr kumimoji="1" lang="ja-JP" altLang="en-US" dirty="0"/>
              <a:t>そうすれば，普通は自然と「背景」の問題にも対応する</a:t>
            </a:r>
            <a:endParaRPr kumimoji="1" lang="en-US" altLang="ja-JP" dirty="0"/>
          </a:p>
        </p:txBody>
      </p:sp>
    </p:spTree>
    <p:extLst>
      <p:ext uri="{BB962C8B-B14F-4D97-AF65-F5344CB8AC3E}">
        <p14:creationId xmlns:p14="http://schemas.microsoft.com/office/powerpoint/2010/main" val="3708283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2EC29A-53FA-8B96-FE9A-0EF13AEC926F}"/>
              </a:ext>
            </a:extLst>
          </p:cNvPr>
          <p:cNvSpPr>
            <a:spLocks noGrp="1"/>
          </p:cNvSpPr>
          <p:nvPr>
            <p:ph type="title"/>
          </p:nvPr>
        </p:nvSpPr>
        <p:spPr/>
        <p:txBody>
          <a:bodyPr/>
          <a:lstStyle/>
          <a:p>
            <a:r>
              <a:rPr kumimoji="1" lang="ja-JP" altLang="en-US" dirty="0"/>
              <a:t>応用：４点プロット</a:t>
            </a:r>
          </a:p>
        </p:txBody>
      </p:sp>
      <p:sp>
        <p:nvSpPr>
          <p:cNvPr id="3" name="テキスト プレースホルダー 2">
            <a:extLst>
              <a:ext uri="{FF2B5EF4-FFF2-40B4-BE49-F238E27FC236}">
                <a16:creationId xmlns:a16="http://schemas.microsoft.com/office/drawing/2014/main" id="{181521BF-22BE-74E1-30FF-6AFF99DD6C71}"/>
              </a:ext>
            </a:extLst>
          </p:cNvPr>
          <p:cNvSpPr>
            <a:spLocks noGrp="1"/>
          </p:cNvSpPr>
          <p:nvPr>
            <p:ph type="body" sz="quarter" idx="10"/>
          </p:nvPr>
        </p:nvSpPr>
        <p:spPr>
          <a:xfrm>
            <a:off x="341953" y="1088974"/>
            <a:ext cx="8550095" cy="5219751"/>
          </a:xfrm>
        </p:spPr>
        <p:txBody>
          <a:bodyPr/>
          <a:lstStyle/>
          <a:p>
            <a:r>
              <a:rPr kumimoji="1" lang="ja-JP" altLang="en-US" dirty="0"/>
              <a:t>洞察を加えた４点プロットの形でもよい</a:t>
            </a:r>
            <a:endParaRPr kumimoji="1" lang="en-US" altLang="ja-JP" dirty="0"/>
          </a:p>
          <a:p>
            <a:pPr lvl="1"/>
            <a:r>
              <a:rPr kumimoji="1" lang="ja-JP" altLang="en-US" dirty="0"/>
              <a:t>背景</a:t>
            </a:r>
            <a:endParaRPr kumimoji="1" lang="en-US" altLang="ja-JP" dirty="0"/>
          </a:p>
          <a:p>
            <a:pPr lvl="1"/>
            <a:r>
              <a:rPr kumimoji="1" lang="ja-JP" altLang="en-US" dirty="0"/>
              <a:t>課題</a:t>
            </a:r>
            <a:endParaRPr kumimoji="1" lang="en-US" altLang="ja-JP" dirty="0"/>
          </a:p>
          <a:p>
            <a:pPr lvl="1"/>
            <a:r>
              <a:rPr kumimoji="1" lang="ja-JP" altLang="en-US" dirty="0">
                <a:solidFill>
                  <a:schemeClr val="accent5"/>
                </a:solidFill>
              </a:rPr>
              <a:t>洞察</a:t>
            </a:r>
            <a:endParaRPr kumimoji="1" lang="en-US" altLang="ja-JP" dirty="0">
              <a:solidFill>
                <a:schemeClr val="accent5"/>
              </a:solidFill>
            </a:endParaRPr>
          </a:p>
          <a:p>
            <a:pPr lvl="2"/>
            <a:r>
              <a:rPr kumimoji="1" lang="ja-JP" altLang="en-US" dirty="0"/>
              <a:t>課題に対する新しい観察結果や，課題の核心の新しい解釈など</a:t>
            </a:r>
            <a:endParaRPr kumimoji="1" lang="en-US" altLang="ja-JP" dirty="0"/>
          </a:p>
          <a:p>
            <a:pPr lvl="1"/>
            <a:r>
              <a:rPr kumimoji="1" lang="ja-JP" altLang="en-US" dirty="0"/>
              <a:t>提案</a:t>
            </a:r>
            <a:endParaRPr kumimoji="1" lang="en-US" altLang="ja-JP" dirty="0"/>
          </a:p>
          <a:p>
            <a:r>
              <a:rPr kumimoji="1" lang="ja-JP" altLang="en-US" dirty="0"/>
              <a:t>洞察は課題や提案の下にぶら下がることもある</a:t>
            </a:r>
            <a:endParaRPr kumimoji="1" lang="en-US" altLang="ja-JP" dirty="0"/>
          </a:p>
          <a:p>
            <a:pPr lvl="1"/>
            <a:r>
              <a:rPr kumimoji="1" lang="ja-JP" altLang="en-US" dirty="0"/>
              <a:t>小泉くんの例での「早すぎるプリフェッチ」は洞察でもある</a:t>
            </a:r>
          </a:p>
        </p:txBody>
      </p:sp>
    </p:spTree>
    <p:extLst>
      <p:ext uri="{BB962C8B-B14F-4D97-AF65-F5344CB8AC3E}">
        <p14:creationId xmlns:p14="http://schemas.microsoft.com/office/powerpoint/2010/main" val="14771900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2FA600-475B-052E-A22C-BFAB05D0AC85}"/>
              </a:ext>
            </a:extLst>
          </p:cNvPr>
          <p:cNvSpPr>
            <a:spLocks noGrp="1"/>
          </p:cNvSpPr>
          <p:nvPr>
            <p:ph type="title"/>
          </p:nvPr>
        </p:nvSpPr>
        <p:spPr/>
        <p:txBody>
          <a:bodyPr/>
          <a:lstStyle/>
          <a:p>
            <a:r>
              <a:rPr kumimoji="1" lang="ja-JP" altLang="en-US" dirty="0"/>
              <a:t>３点プロットのチェック・リスト</a:t>
            </a:r>
            <a:endParaRPr kumimoji="1" lang="ja-JP" altLang="en-US" sz="1600" dirty="0"/>
          </a:p>
        </p:txBody>
      </p:sp>
      <p:sp>
        <p:nvSpPr>
          <p:cNvPr id="3" name="テキスト プレースホルダー 2">
            <a:extLst>
              <a:ext uri="{FF2B5EF4-FFF2-40B4-BE49-F238E27FC236}">
                <a16:creationId xmlns:a16="http://schemas.microsoft.com/office/drawing/2014/main" id="{28A94EC8-8A4B-9F54-B1F6-6E422E113E32}"/>
              </a:ext>
            </a:extLst>
          </p:cNvPr>
          <p:cNvSpPr>
            <a:spLocks noGrp="1"/>
          </p:cNvSpPr>
          <p:nvPr>
            <p:ph type="body" sz="quarter" idx="10"/>
          </p:nvPr>
        </p:nvSpPr>
        <p:spPr>
          <a:xfrm>
            <a:off x="251952" y="1088974"/>
            <a:ext cx="8730097" cy="5219751"/>
          </a:xfrm>
        </p:spPr>
        <p:txBody>
          <a:bodyPr/>
          <a:lstStyle/>
          <a:p>
            <a:pPr marL="0" indent="0">
              <a:buNone/>
            </a:pPr>
            <a:r>
              <a:rPr kumimoji="1" lang="ja-JP" altLang="en-US" sz="1600" dirty="0"/>
              <a:t>３点プロットを作ったら，以下が満たされているかを確認する：</a:t>
            </a:r>
            <a:br>
              <a:rPr kumimoji="1" lang="en-US" altLang="ja-JP" sz="1600" dirty="0"/>
            </a:br>
            <a:r>
              <a:rPr kumimoji="1" lang="ja-JP" altLang="en-US" sz="1600" dirty="0"/>
              <a:t>（「形式に関するチェック」については，他のタイプのプロットでも同様に確認する）</a:t>
            </a:r>
            <a:endParaRPr kumimoji="1" lang="en-US" altLang="ja-JP" sz="1600" dirty="0"/>
          </a:p>
          <a:p>
            <a:r>
              <a:rPr kumimoji="1" lang="ja-JP" altLang="en-US" sz="1600" dirty="0"/>
              <a:t>内容に関するチェック：</a:t>
            </a:r>
            <a:endParaRPr kumimoji="1" lang="en-US" altLang="ja-JP" sz="1600" dirty="0"/>
          </a:p>
          <a:p>
            <a:pPr marL="817200" lvl="1" indent="-457200">
              <a:buFont typeface="+mj-lt"/>
              <a:buAutoNum type="arabicPeriod"/>
            </a:pPr>
            <a:r>
              <a:rPr kumimoji="1" lang="ja-JP" altLang="en-US" sz="1600" dirty="0"/>
              <a:t>背景，課題，提案の３項目から構成されている</a:t>
            </a:r>
            <a:endParaRPr kumimoji="1" lang="en-US" altLang="ja-JP" sz="1600" dirty="0"/>
          </a:p>
          <a:p>
            <a:pPr marL="817200" lvl="1" indent="-457200">
              <a:buFont typeface="+mj-lt"/>
              <a:buAutoNum type="arabicPeriod"/>
            </a:pPr>
            <a:r>
              <a:rPr kumimoji="1" lang="ja-JP" altLang="en-US" sz="1600" dirty="0"/>
              <a:t>背景は，課題と提案に向けて話題を絞り込んでいる</a:t>
            </a:r>
            <a:endParaRPr kumimoji="1" lang="en-US" altLang="ja-JP" sz="1600" dirty="0"/>
          </a:p>
          <a:p>
            <a:pPr marL="817200" lvl="1" indent="-457200">
              <a:buFont typeface="+mj-lt"/>
              <a:buAutoNum type="arabicPeriod"/>
            </a:pPr>
            <a:r>
              <a:rPr kumimoji="1" lang="ja-JP" altLang="en-US" sz="1600" dirty="0"/>
              <a:t>課題は，「～が悪い」「～が遅い」などの問題を直接示す文を含んでいる</a:t>
            </a:r>
            <a:endParaRPr kumimoji="1" lang="en-US" altLang="ja-JP" sz="1600" dirty="0"/>
          </a:p>
          <a:p>
            <a:pPr marL="817200" lvl="1" indent="-457200">
              <a:buFont typeface="+mj-lt"/>
              <a:buAutoNum type="arabicPeriod"/>
            </a:pPr>
            <a:r>
              <a:rPr kumimoji="1" lang="ja-JP" altLang="en-US" sz="1600" dirty="0"/>
              <a:t>提案は，上記の問題が「どのように」「なぜ」解決されるのかを示す文を含んでいる</a:t>
            </a:r>
            <a:endParaRPr kumimoji="1" lang="en-US" altLang="ja-JP" sz="1600" dirty="0"/>
          </a:p>
          <a:p>
            <a:r>
              <a:rPr kumimoji="1" lang="ja-JP" altLang="en-US" sz="1600" dirty="0"/>
              <a:t>形式に関するチェック：</a:t>
            </a:r>
            <a:endParaRPr kumimoji="1" lang="en-US" altLang="ja-JP" sz="1600" dirty="0"/>
          </a:p>
          <a:p>
            <a:pPr marL="817200" lvl="1" indent="-457200">
              <a:buFont typeface="+mj-lt"/>
              <a:buAutoNum type="arabicPeriod" startAt="5"/>
            </a:pPr>
            <a:r>
              <a:rPr kumimoji="1" lang="ja-JP" altLang="en-US" sz="1600" dirty="0"/>
              <a:t>各箇条書きは複文を含んではならない</a:t>
            </a:r>
            <a:endParaRPr kumimoji="1" lang="en-US" altLang="ja-JP" sz="1600" dirty="0"/>
          </a:p>
          <a:p>
            <a:pPr marL="817200" lvl="1" indent="-457200">
              <a:buFont typeface="+mj-lt"/>
              <a:buAutoNum type="arabicPeriod" startAt="5"/>
            </a:pPr>
            <a:r>
              <a:rPr kumimoji="1" lang="ja-JP" altLang="en-US" sz="1600" dirty="0"/>
              <a:t>１行を越えるような長い修飾節を含んだ文を含んではならない</a:t>
            </a:r>
            <a:endParaRPr kumimoji="1" lang="en-US" altLang="ja-JP" sz="1600" dirty="0"/>
          </a:p>
          <a:p>
            <a:pPr marL="817200" lvl="1" indent="-457200">
              <a:buFont typeface="+mj-lt"/>
              <a:buAutoNum type="arabicPeriod" startAt="5"/>
            </a:pPr>
            <a:r>
              <a:rPr kumimoji="1" lang="ja-JP" altLang="en-US" sz="1600" dirty="0"/>
              <a:t>４つ以上の項目を並列に並べてはいけない</a:t>
            </a:r>
            <a:endParaRPr kumimoji="1" lang="en-US" altLang="ja-JP" sz="1600" dirty="0"/>
          </a:p>
          <a:p>
            <a:pPr marL="817200" lvl="1" indent="-457200">
              <a:buFont typeface="+mj-lt"/>
              <a:buAutoNum type="arabicPeriod" startAt="5"/>
            </a:pPr>
            <a:r>
              <a:rPr lang="ja-JP" altLang="en-US" sz="1600" dirty="0"/>
              <a:t>箇条書きの親子関係で説明されている「階段」を作ってはいけない</a:t>
            </a:r>
            <a:endParaRPr kumimoji="1" lang="en-US" altLang="ja-JP" sz="1600" dirty="0"/>
          </a:p>
        </p:txBody>
      </p:sp>
    </p:spTree>
    <p:extLst>
      <p:ext uri="{BB962C8B-B14F-4D97-AF65-F5344CB8AC3E}">
        <p14:creationId xmlns:p14="http://schemas.microsoft.com/office/powerpoint/2010/main" val="15460378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C5C5263-A46C-250C-79B4-37EF4633D8AE}"/>
              </a:ext>
            </a:extLst>
          </p:cNvPr>
          <p:cNvSpPr>
            <a:spLocks noGrp="1"/>
          </p:cNvSpPr>
          <p:nvPr>
            <p:ph type="title"/>
          </p:nvPr>
        </p:nvSpPr>
        <p:spPr/>
        <p:txBody>
          <a:bodyPr/>
          <a:lstStyle/>
          <a:p>
            <a:r>
              <a:rPr kumimoji="1" lang="ja-JP" altLang="en-US" dirty="0"/>
              <a:t>もくじ</a:t>
            </a:r>
          </a:p>
        </p:txBody>
      </p:sp>
      <p:sp>
        <p:nvSpPr>
          <p:cNvPr id="7" name="テキスト プレースホルダー 6">
            <a:extLst>
              <a:ext uri="{FF2B5EF4-FFF2-40B4-BE49-F238E27FC236}">
                <a16:creationId xmlns:a16="http://schemas.microsoft.com/office/drawing/2014/main" id="{12EFEECB-8119-A100-9FB5-F471FDE43EF4}"/>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３点プロットとは</a:t>
            </a:r>
            <a:endParaRPr kumimoji="1" lang="en-US" altLang="ja-JP" dirty="0"/>
          </a:p>
          <a:p>
            <a:pPr marL="457200" indent="-457200">
              <a:buFont typeface="+mj-lt"/>
              <a:buAutoNum type="arabicPeriod"/>
            </a:pPr>
            <a:r>
              <a:rPr kumimoji="1" lang="ja-JP" altLang="en-US" dirty="0"/>
              <a:t>背景，課題，提案</a:t>
            </a:r>
            <a:endParaRPr kumimoji="1" lang="en-US" altLang="ja-JP" dirty="0"/>
          </a:p>
          <a:p>
            <a:pPr marL="457200" indent="-457200">
              <a:buFont typeface="+mj-lt"/>
              <a:buAutoNum type="arabicPeriod"/>
            </a:pPr>
            <a:r>
              <a:rPr kumimoji="1" lang="ja-JP" altLang="en-US" dirty="0">
                <a:solidFill>
                  <a:schemeClr val="accent5"/>
                </a:solidFill>
              </a:rPr>
              <a:t>内容のまとめかた</a:t>
            </a:r>
            <a:endParaRPr kumimoji="1" lang="en-US" altLang="ja-JP" dirty="0">
              <a:solidFill>
                <a:schemeClr val="accent5"/>
              </a:solidFill>
            </a:endParaRPr>
          </a:p>
          <a:p>
            <a:pPr marL="457200" indent="-457200">
              <a:buFont typeface="+mj-lt"/>
              <a:buAutoNum type="arabicPeriod"/>
            </a:pPr>
            <a:r>
              <a:rPr kumimoji="1" lang="ja-JP" altLang="en-US" dirty="0"/>
              <a:t>箇条書きの作り方</a:t>
            </a:r>
            <a:endParaRPr kumimoji="1" lang="en-US" altLang="ja-JP" dirty="0"/>
          </a:p>
        </p:txBody>
      </p:sp>
    </p:spTree>
    <p:extLst>
      <p:ext uri="{BB962C8B-B14F-4D97-AF65-F5344CB8AC3E}">
        <p14:creationId xmlns:p14="http://schemas.microsoft.com/office/powerpoint/2010/main" val="28132344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5249E-5784-30A1-9425-0AD2EDA550D0}"/>
              </a:ext>
            </a:extLst>
          </p:cNvPr>
          <p:cNvSpPr>
            <a:spLocks noGrp="1"/>
          </p:cNvSpPr>
          <p:nvPr>
            <p:ph type="title"/>
          </p:nvPr>
        </p:nvSpPr>
        <p:spPr/>
        <p:txBody>
          <a:bodyPr/>
          <a:lstStyle/>
          <a:p>
            <a:r>
              <a:rPr kumimoji="1" lang="ja-JP" altLang="en-US" dirty="0"/>
              <a:t>とりあえず，この形</a:t>
            </a:r>
            <a:r>
              <a:rPr lang="ja-JP" altLang="en-US" dirty="0"/>
              <a:t>にまとめる事を目指す</a:t>
            </a:r>
            <a:endParaRPr kumimoji="1" lang="ja-JP" altLang="en-US" dirty="0"/>
          </a:p>
        </p:txBody>
      </p:sp>
      <p:sp>
        <p:nvSpPr>
          <p:cNvPr id="3" name="テキスト プレースホルダー 2">
            <a:extLst>
              <a:ext uri="{FF2B5EF4-FFF2-40B4-BE49-F238E27FC236}">
                <a16:creationId xmlns:a16="http://schemas.microsoft.com/office/drawing/2014/main" id="{434C8495-CDEB-3716-81CF-61358DAF8B15}"/>
              </a:ext>
            </a:extLst>
          </p:cNvPr>
          <p:cNvSpPr>
            <a:spLocks noGrp="1"/>
          </p:cNvSpPr>
          <p:nvPr>
            <p:ph type="body" sz="quarter" idx="10"/>
          </p:nvPr>
        </p:nvSpPr>
        <p:spPr/>
        <p:txBody>
          <a:bodyPr/>
          <a:lstStyle/>
          <a:p>
            <a:pPr marL="0" indent="0">
              <a:buNone/>
            </a:pPr>
            <a:r>
              <a:rPr kumimoji="1" lang="ja-JP" altLang="en-US" dirty="0"/>
              <a:t>「～」となっているところは，一つの文ないしは名詞による説明</a:t>
            </a:r>
            <a:endParaRPr kumimoji="1" lang="en-US" altLang="ja-JP" dirty="0"/>
          </a:p>
          <a:p>
            <a:pPr marL="457200" indent="-457200">
              <a:buFont typeface="+mj-lt"/>
              <a:buAutoNum type="arabicPeriod"/>
            </a:pPr>
            <a:r>
              <a:rPr kumimoji="1" lang="ja-JP" altLang="en-US" dirty="0"/>
              <a:t>背景：「～」</a:t>
            </a:r>
            <a:endParaRPr kumimoji="1" lang="en-US" altLang="ja-JP" dirty="0"/>
          </a:p>
          <a:p>
            <a:pPr lvl="1"/>
            <a:r>
              <a:rPr kumimoji="1" lang="ja-JP" altLang="en-US" dirty="0"/>
              <a:t>「～」</a:t>
            </a:r>
            <a:r>
              <a:rPr lang="en-US" altLang="ja-JP" dirty="0"/>
              <a:t>= </a:t>
            </a:r>
            <a:r>
              <a:rPr kumimoji="1" lang="ja-JP" altLang="en-US" dirty="0"/>
              <a:t>背景を説明する１つの文</a:t>
            </a:r>
            <a:endParaRPr kumimoji="1" lang="en-US" altLang="ja-JP" dirty="0"/>
          </a:p>
          <a:p>
            <a:pPr lvl="1"/>
            <a:r>
              <a:rPr kumimoji="1" lang="ja-JP" altLang="en-US" dirty="0"/>
              <a:t>「～」･･･</a:t>
            </a:r>
            <a:endParaRPr kumimoji="1" lang="en-US" altLang="ja-JP" dirty="0"/>
          </a:p>
          <a:p>
            <a:pPr marL="457200" indent="-457200">
              <a:buFont typeface="+mj-lt"/>
              <a:buAutoNum type="arabicPeriod"/>
            </a:pPr>
            <a:r>
              <a:rPr kumimoji="1" lang="ja-JP" altLang="en-US" dirty="0"/>
              <a:t>課題：「～」</a:t>
            </a:r>
            <a:endParaRPr kumimoji="1" lang="en-US" altLang="ja-JP" dirty="0"/>
          </a:p>
          <a:p>
            <a:pPr lvl="1"/>
            <a:r>
              <a:rPr kumimoji="1" lang="ja-JP" altLang="en-US" dirty="0"/>
              <a:t>「～」</a:t>
            </a:r>
            <a:endParaRPr kumimoji="1" lang="en-US" altLang="ja-JP" dirty="0"/>
          </a:p>
          <a:p>
            <a:pPr lvl="1"/>
            <a:r>
              <a:rPr kumimoji="1" lang="ja-JP" altLang="en-US" dirty="0"/>
              <a:t>「～」</a:t>
            </a:r>
            <a:endParaRPr kumimoji="1" lang="en-US" altLang="ja-JP" dirty="0"/>
          </a:p>
          <a:p>
            <a:pPr marL="457200" indent="-457200">
              <a:buFont typeface="+mj-lt"/>
              <a:buAutoNum type="arabicPeriod"/>
            </a:pPr>
            <a:r>
              <a:rPr kumimoji="1" lang="ja-JP" altLang="en-US" dirty="0"/>
              <a:t>提案：「～」</a:t>
            </a:r>
            <a:endParaRPr kumimoji="1" lang="en-US" altLang="ja-JP" dirty="0"/>
          </a:p>
          <a:p>
            <a:pPr lvl="1"/>
            <a:r>
              <a:rPr kumimoji="1" lang="ja-JP" altLang="en-US" dirty="0"/>
              <a:t>「～」</a:t>
            </a:r>
            <a:endParaRPr kumimoji="1" lang="en-US" altLang="ja-JP" dirty="0"/>
          </a:p>
          <a:p>
            <a:pPr lvl="1"/>
            <a:r>
              <a:rPr kumimoji="1" lang="ja-JP" altLang="en-US" dirty="0"/>
              <a:t>「～」</a:t>
            </a:r>
            <a:endParaRPr kumimoji="1" lang="en-US" altLang="ja-JP" dirty="0"/>
          </a:p>
        </p:txBody>
      </p:sp>
    </p:spTree>
    <p:extLst>
      <p:ext uri="{BB962C8B-B14F-4D97-AF65-F5344CB8AC3E}">
        <p14:creationId xmlns:p14="http://schemas.microsoft.com/office/powerpoint/2010/main" val="4901239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0C8582-08B9-D921-E55A-28F7D17A4943}"/>
              </a:ext>
            </a:extLst>
          </p:cNvPr>
          <p:cNvSpPr>
            <a:spLocks noGrp="1"/>
          </p:cNvSpPr>
          <p:nvPr>
            <p:ph type="title"/>
          </p:nvPr>
        </p:nvSpPr>
        <p:spPr/>
        <p:txBody>
          <a:bodyPr/>
          <a:lstStyle/>
          <a:p>
            <a:r>
              <a:rPr kumimoji="1" lang="ja-JP" altLang="en-US" dirty="0"/>
              <a:t>作り方の例</a:t>
            </a:r>
          </a:p>
        </p:txBody>
      </p:sp>
      <p:sp>
        <p:nvSpPr>
          <p:cNvPr id="3" name="テキスト プレースホルダー 2">
            <a:extLst>
              <a:ext uri="{FF2B5EF4-FFF2-40B4-BE49-F238E27FC236}">
                <a16:creationId xmlns:a16="http://schemas.microsoft.com/office/drawing/2014/main" id="{2F868795-944F-D087-1C44-2954EC432ED7}"/>
              </a:ext>
            </a:extLst>
          </p:cNvPr>
          <p:cNvSpPr>
            <a:spLocks noGrp="1"/>
          </p:cNvSpPr>
          <p:nvPr>
            <p:ph type="body" sz="quarter" idx="10"/>
          </p:nvPr>
        </p:nvSpPr>
        <p:spPr/>
        <p:txBody>
          <a:bodyPr/>
          <a:lstStyle/>
          <a:p>
            <a:r>
              <a:rPr kumimoji="1" lang="ja-JP" altLang="en-US" dirty="0"/>
              <a:t>作り方の例</a:t>
            </a:r>
            <a:endParaRPr kumimoji="1" lang="en-US" altLang="ja-JP" dirty="0"/>
          </a:p>
          <a:p>
            <a:pPr marL="817200" lvl="1" indent="-457200">
              <a:buFont typeface="+mj-lt"/>
              <a:buAutoNum type="arabicPeriod"/>
            </a:pPr>
            <a:r>
              <a:rPr kumimoji="1" lang="ja-JP" altLang="en-US" dirty="0"/>
              <a:t>ボトムアップな作り方</a:t>
            </a:r>
            <a:endParaRPr kumimoji="1" lang="en-US" altLang="ja-JP" dirty="0"/>
          </a:p>
          <a:p>
            <a:pPr marL="817200" lvl="1" indent="-457200">
              <a:buFont typeface="+mj-lt"/>
              <a:buAutoNum type="arabicPeriod"/>
            </a:pPr>
            <a:r>
              <a:rPr kumimoji="1" lang="ja-JP" altLang="en-US" dirty="0"/>
              <a:t>課題から掘り下げる作り方</a:t>
            </a:r>
            <a:endParaRPr kumimoji="1" lang="en-US" altLang="ja-JP" dirty="0"/>
          </a:p>
          <a:p>
            <a:r>
              <a:rPr kumimoji="1" lang="ja-JP" altLang="en-US" dirty="0"/>
              <a:t>やりやすいようにやれば良いし，上記を組み合わせても良い</a:t>
            </a:r>
            <a:endParaRPr kumimoji="1" lang="en-US" altLang="ja-JP" dirty="0"/>
          </a:p>
          <a:p>
            <a:pPr lvl="1"/>
            <a:r>
              <a:rPr kumimoji="1" lang="ja-JP" altLang="en-US" dirty="0"/>
              <a:t>他にも色々なやり方があると思う</a:t>
            </a:r>
          </a:p>
        </p:txBody>
      </p:sp>
    </p:spTree>
    <p:extLst>
      <p:ext uri="{BB962C8B-B14F-4D97-AF65-F5344CB8AC3E}">
        <p14:creationId xmlns:p14="http://schemas.microsoft.com/office/powerpoint/2010/main" val="25130448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AFEEDE-7519-82C1-375C-36DCE07D4199}"/>
              </a:ext>
            </a:extLst>
          </p:cNvPr>
          <p:cNvSpPr>
            <a:spLocks noGrp="1"/>
          </p:cNvSpPr>
          <p:nvPr>
            <p:ph type="title"/>
          </p:nvPr>
        </p:nvSpPr>
        <p:spPr/>
        <p:txBody>
          <a:bodyPr/>
          <a:lstStyle/>
          <a:p>
            <a:r>
              <a:rPr kumimoji="1" lang="ja-JP" altLang="en-US" dirty="0"/>
              <a:t>ボトムアップな方法</a:t>
            </a:r>
            <a:endParaRPr kumimoji="1" lang="en-US" altLang="ja-JP" dirty="0"/>
          </a:p>
        </p:txBody>
      </p:sp>
      <p:sp>
        <p:nvSpPr>
          <p:cNvPr id="3" name="テキスト プレースホルダー 2">
            <a:extLst>
              <a:ext uri="{FF2B5EF4-FFF2-40B4-BE49-F238E27FC236}">
                <a16:creationId xmlns:a16="http://schemas.microsoft.com/office/drawing/2014/main" id="{593C2F59-3A8A-F156-C9E0-6898AC8EE921}"/>
              </a:ext>
            </a:extLst>
          </p:cNvPr>
          <p:cNvSpPr>
            <a:spLocks noGrp="1"/>
          </p:cNvSpPr>
          <p:nvPr>
            <p:ph type="body" sz="quarter" idx="10"/>
          </p:nvPr>
        </p:nvSpPr>
        <p:spPr/>
        <p:txBody>
          <a:bodyPr/>
          <a:lstStyle/>
          <a:p>
            <a:pPr marL="457200" indent="-457200">
              <a:buFont typeface="+mj-lt"/>
              <a:buAutoNum type="arabicPeriod"/>
            </a:pPr>
            <a:r>
              <a:rPr kumimoji="1" lang="ja-JP" altLang="en-US" dirty="0"/>
              <a:t>まずは思いつく関連しそうな項目をたくさん書き出してみる</a:t>
            </a:r>
            <a:endParaRPr kumimoji="1" lang="en-US" altLang="ja-JP" dirty="0"/>
          </a:p>
          <a:p>
            <a:pPr lvl="1"/>
            <a:r>
              <a:rPr kumimoji="1" lang="ja-JP" altLang="en-US" dirty="0"/>
              <a:t>名詞や短文の形にして並べてみる</a:t>
            </a:r>
            <a:endParaRPr kumimoji="1" lang="en-US" altLang="ja-JP" dirty="0"/>
          </a:p>
          <a:p>
            <a:pPr marL="457200" indent="-457200">
              <a:buFont typeface="+mj-lt"/>
              <a:buAutoNum type="arabicPeriod"/>
            </a:pPr>
            <a:r>
              <a:rPr lang="ja-JP" altLang="en-US" dirty="0"/>
              <a:t>各項目を整理</a:t>
            </a:r>
            <a:endParaRPr lang="en-US" altLang="ja-JP" dirty="0"/>
          </a:p>
          <a:p>
            <a:pPr marL="817200" lvl="1" indent="-457200">
              <a:buFont typeface="+mj-lt"/>
              <a:buAutoNum type="arabicPeriod"/>
            </a:pPr>
            <a:r>
              <a:rPr kumimoji="1" lang="ja-JP" altLang="en-US" dirty="0"/>
              <a:t>関係する項目同士をくくって親子にまとめる</a:t>
            </a:r>
            <a:endParaRPr kumimoji="1" lang="en-US" altLang="ja-JP" dirty="0"/>
          </a:p>
          <a:p>
            <a:pPr lvl="2"/>
            <a:r>
              <a:rPr lang="ja-JP" altLang="en-US" dirty="0"/>
              <a:t>それらを一言で表した，まとめの短文（親）を作る</a:t>
            </a:r>
            <a:endParaRPr lang="en-US" altLang="ja-JP" dirty="0"/>
          </a:p>
          <a:p>
            <a:pPr lvl="2"/>
            <a:r>
              <a:rPr lang="ja-JP" altLang="en-US" dirty="0"/>
              <a:t>親の下に，それらを子項目としてインデントして置く</a:t>
            </a:r>
            <a:endParaRPr lang="en-US" altLang="ja-JP" dirty="0"/>
          </a:p>
          <a:p>
            <a:pPr marL="817200" lvl="1" indent="-457200">
              <a:buFont typeface="+mj-lt"/>
              <a:buAutoNum type="arabicPeriod"/>
            </a:pPr>
            <a:r>
              <a:rPr kumimoji="1" lang="ja-JP" altLang="en-US" dirty="0"/>
              <a:t>内容が冗長なものをマージしたり削除する</a:t>
            </a:r>
            <a:endParaRPr kumimoji="1" lang="en-US" altLang="ja-JP" dirty="0"/>
          </a:p>
          <a:p>
            <a:pPr marL="457200" indent="-457200">
              <a:buFont typeface="+mj-lt"/>
              <a:buAutoNum type="arabicPeriod"/>
            </a:pPr>
            <a:r>
              <a:rPr kumimoji="1" lang="ja-JP" altLang="en-US" dirty="0"/>
              <a:t>ある程度まとまったら，それらを背景，課題，提案に分類する</a:t>
            </a:r>
            <a:endParaRPr kumimoji="1" lang="en-US" altLang="ja-JP" dirty="0"/>
          </a:p>
          <a:p>
            <a:pPr lvl="1"/>
            <a:r>
              <a:rPr lang="ja-JP" altLang="en-US" dirty="0"/>
              <a:t>このとき，「</a:t>
            </a:r>
            <a:r>
              <a:rPr kumimoji="1" lang="ja-JP" altLang="en-US" dirty="0"/>
              <a:t>項目間の関係</a:t>
            </a:r>
            <a:r>
              <a:rPr lang="ja-JP" altLang="en-US" dirty="0"/>
              <a:t>」のページで説明した関連を意識する</a:t>
            </a:r>
            <a:endParaRPr lang="en-US" altLang="ja-JP" dirty="0"/>
          </a:p>
          <a:p>
            <a:pPr lvl="1"/>
            <a:r>
              <a:rPr lang="ja-JP" altLang="en-US" dirty="0"/>
              <a:t>うまく分類して関係を説明できない時は，本質的に関係ない可能性がある</a:t>
            </a:r>
            <a:endParaRPr lang="en-US" altLang="ja-JP" dirty="0"/>
          </a:p>
        </p:txBody>
      </p:sp>
    </p:spTree>
    <p:extLst>
      <p:ext uri="{BB962C8B-B14F-4D97-AF65-F5344CB8AC3E}">
        <p14:creationId xmlns:p14="http://schemas.microsoft.com/office/powerpoint/2010/main" val="2082905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3E61C1-04CD-5B6F-96DC-30874C5379A3}"/>
              </a:ext>
            </a:extLst>
          </p:cNvPr>
          <p:cNvSpPr>
            <a:spLocks noGrp="1"/>
          </p:cNvSpPr>
          <p:nvPr>
            <p:ph type="title"/>
          </p:nvPr>
        </p:nvSpPr>
        <p:spPr/>
        <p:txBody>
          <a:bodyPr/>
          <a:lstStyle/>
          <a:p>
            <a:r>
              <a:rPr kumimoji="1" lang="ja-JP" altLang="en-US" dirty="0"/>
              <a:t>課題から掘り下げる方法</a:t>
            </a:r>
          </a:p>
        </p:txBody>
      </p:sp>
      <p:sp>
        <p:nvSpPr>
          <p:cNvPr id="3" name="テキスト プレースホルダー 2">
            <a:extLst>
              <a:ext uri="{FF2B5EF4-FFF2-40B4-BE49-F238E27FC236}">
                <a16:creationId xmlns:a16="http://schemas.microsoft.com/office/drawing/2014/main" id="{A0CF7D23-E71C-A48D-C43B-CC9B31E9C54B}"/>
              </a:ext>
            </a:extLst>
          </p:cNvPr>
          <p:cNvSpPr>
            <a:spLocks noGrp="1"/>
          </p:cNvSpPr>
          <p:nvPr>
            <p:ph type="body" sz="quarter" idx="10"/>
          </p:nvPr>
        </p:nvSpPr>
        <p:spPr/>
        <p:txBody>
          <a:bodyPr/>
          <a:lstStyle/>
          <a:p>
            <a:r>
              <a:rPr kumimoji="1" lang="ja-JP" altLang="en-US" dirty="0"/>
              <a:t>まず「課題」は何であるのかから考える</a:t>
            </a:r>
            <a:endParaRPr kumimoji="1" lang="en-US" altLang="ja-JP" dirty="0"/>
          </a:p>
          <a:p>
            <a:pPr lvl="1"/>
            <a:r>
              <a:rPr kumimoji="1" lang="ja-JP" altLang="en-US" dirty="0"/>
              <a:t>なにが問題なのかを端的にまとめる</a:t>
            </a:r>
            <a:endParaRPr kumimoji="1" lang="en-US" altLang="ja-JP" dirty="0"/>
          </a:p>
          <a:p>
            <a:pPr lvl="1"/>
            <a:r>
              <a:rPr kumimoji="1" lang="ja-JP" altLang="en-US" dirty="0"/>
              <a:t>「～が悪い」「～が遅い」「～の効率がよくない」などの形の</a:t>
            </a:r>
            <a:br>
              <a:rPr kumimoji="1" lang="en-US" altLang="ja-JP" dirty="0"/>
            </a:br>
            <a:r>
              <a:rPr kumimoji="1" lang="ja-JP" altLang="en-US" dirty="0"/>
              <a:t>１文に出来るとよい</a:t>
            </a:r>
            <a:endParaRPr kumimoji="1" lang="en-US" altLang="ja-JP" dirty="0"/>
          </a:p>
          <a:p>
            <a:r>
              <a:rPr kumimoji="1" lang="ja-JP" altLang="en-US" dirty="0"/>
              <a:t>次にそれを「提案」がどのように解決しているのか考える</a:t>
            </a:r>
            <a:endParaRPr kumimoji="1" lang="en-US" altLang="ja-JP" dirty="0"/>
          </a:p>
          <a:p>
            <a:pPr lvl="1"/>
            <a:r>
              <a:rPr kumimoji="1" lang="ja-JP" altLang="en-US" dirty="0"/>
              <a:t>上でまとめた問題が，「どのように」「なぜ」解決されているのかをまとめる</a:t>
            </a:r>
            <a:endParaRPr kumimoji="1" lang="en-US" altLang="ja-JP" dirty="0"/>
          </a:p>
          <a:p>
            <a:r>
              <a:rPr kumimoji="1" lang="ja-JP" altLang="en-US" dirty="0"/>
              <a:t>それら「課題」と「提案」に話題を絞り込んでいくような</a:t>
            </a:r>
            <a:br>
              <a:rPr kumimoji="1" lang="en-US" altLang="ja-JP" dirty="0"/>
            </a:br>
            <a:r>
              <a:rPr kumimoji="1" lang="ja-JP" altLang="en-US" dirty="0"/>
              <a:t>「背景」を考える</a:t>
            </a:r>
          </a:p>
        </p:txBody>
      </p:sp>
    </p:spTree>
    <p:extLst>
      <p:ext uri="{BB962C8B-B14F-4D97-AF65-F5344CB8AC3E}">
        <p14:creationId xmlns:p14="http://schemas.microsoft.com/office/powerpoint/2010/main" val="21781831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C5C5263-A46C-250C-79B4-37EF4633D8AE}"/>
              </a:ext>
            </a:extLst>
          </p:cNvPr>
          <p:cNvSpPr>
            <a:spLocks noGrp="1"/>
          </p:cNvSpPr>
          <p:nvPr>
            <p:ph type="title"/>
          </p:nvPr>
        </p:nvSpPr>
        <p:spPr/>
        <p:txBody>
          <a:bodyPr/>
          <a:lstStyle/>
          <a:p>
            <a:r>
              <a:rPr kumimoji="1" lang="ja-JP" altLang="en-US" dirty="0"/>
              <a:t>もくじ</a:t>
            </a:r>
          </a:p>
        </p:txBody>
      </p:sp>
      <p:sp>
        <p:nvSpPr>
          <p:cNvPr id="7" name="テキスト プレースホルダー 6">
            <a:extLst>
              <a:ext uri="{FF2B5EF4-FFF2-40B4-BE49-F238E27FC236}">
                <a16:creationId xmlns:a16="http://schemas.microsoft.com/office/drawing/2014/main" id="{12EFEECB-8119-A100-9FB5-F471FDE43EF4}"/>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３点プロットとは</a:t>
            </a:r>
            <a:endParaRPr kumimoji="1" lang="en-US" altLang="ja-JP" dirty="0"/>
          </a:p>
          <a:p>
            <a:pPr marL="457200" indent="-457200">
              <a:buFont typeface="+mj-lt"/>
              <a:buAutoNum type="arabicPeriod"/>
            </a:pPr>
            <a:r>
              <a:rPr kumimoji="1" lang="ja-JP" altLang="en-US" dirty="0"/>
              <a:t>背景，課題，提案</a:t>
            </a:r>
            <a:endParaRPr kumimoji="1" lang="en-US" altLang="ja-JP" dirty="0"/>
          </a:p>
          <a:p>
            <a:pPr marL="457200" indent="-457200">
              <a:buFont typeface="+mj-lt"/>
              <a:buAutoNum type="arabicPeriod"/>
            </a:pPr>
            <a:r>
              <a:rPr kumimoji="1" lang="ja-JP" altLang="en-US" dirty="0"/>
              <a:t>内容のまとめかた</a:t>
            </a:r>
            <a:endParaRPr kumimoji="1" lang="en-US" altLang="ja-JP" dirty="0"/>
          </a:p>
          <a:p>
            <a:pPr marL="457200" indent="-457200">
              <a:buFont typeface="+mj-lt"/>
              <a:buAutoNum type="arabicPeriod"/>
            </a:pPr>
            <a:r>
              <a:rPr kumimoji="1" lang="ja-JP" altLang="en-US" dirty="0">
                <a:solidFill>
                  <a:schemeClr val="accent5"/>
                </a:solidFill>
              </a:rPr>
              <a:t>箇条書きの作り方</a:t>
            </a:r>
            <a:endParaRPr kumimoji="1" lang="en-US" altLang="ja-JP" dirty="0">
              <a:solidFill>
                <a:schemeClr val="accent5"/>
              </a:solidFill>
            </a:endParaRPr>
          </a:p>
        </p:txBody>
      </p:sp>
    </p:spTree>
    <p:extLst>
      <p:ext uri="{BB962C8B-B14F-4D97-AF65-F5344CB8AC3E}">
        <p14:creationId xmlns:p14="http://schemas.microsoft.com/office/powerpoint/2010/main" val="6298459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E9EB6D-DB2F-3B8D-2437-AD77ADB2FF9E}"/>
              </a:ext>
            </a:extLst>
          </p:cNvPr>
          <p:cNvSpPr>
            <a:spLocks noGrp="1"/>
          </p:cNvSpPr>
          <p:nvPr>
            <p:ph type="title"/>
          </p:nvPr>
        </p:nvSpPr>
        <p:spPr/>
        <p:txBody>
          <a:bodyPr/>
          <a:lstStyle/>
          <a:p>
            <a:r>
              <a:rPr kumimoji="1" lang="ja-JP" altLang="en-US" dirty="0"/>
              <a:t>文を短くする</a:t>
            </a:r>
          </a:p>
        </p:txBody>
      </p:sp>
      <p:sp>
        <p:nvSpPr>
          <p:cNvPr id="3" name="テキスト プレースホルダー 2">
            <a:extLst>
              <a:ext uri="{FF2B5EF4-FFF2-40B4-BE49-F238E27FC236}">
                <a16:creationId xmlns:a16="http://schemas.microsoft.com/office/drawing/2014/main" id="{18D77FC6-6ACE-F5A6-179B-013437541EA6}"/>
              </a:ext>
            </a:extLst>
          </p:cNvPr>
          <p:cNvSpPr>
            <a:spLocks noGrp="1"/>
          </p:cNvSpPr>
          <p:nvPr>
            <p:ph type="body" sz="quarter" idx="10"/>
          </p:nvPr>
        </p:nvSpPr>
        <p:spPr>
          <a:xfrm>
            <a:off x="521955" y="1088974"/>
            <a:ext cx="8370093" cy="5219751"/>
          </a:xfrm>
        </p:spPr>
        <p:txBody>
          <a:bodyPr/>
          <a:lstStyle/>
          <a:p>
            <a:r>
              <a:rPr kumimoji="1" lang="ja-JP" altLang="en-US" dirty="0">
                <a:solidFill>
                  <a:schemeClr val="accent5"/>
                </a:solidFill>
              </a:rPr>
              <a:t>複文を使うのは原則禁止</a:t>
            </a:r>
            <a:endParaRPr kumimoji="1" lang="en-US" altLang="ja-JP" dirty="0">
              <a:solidFill>
                <a:schemeClr val="accent5"/>
              </a:solidFill>
            </a:endParaRPr>
          </a:p>
          <a:p>
            <a:pPr lvl="1"/>
            <a:r>
              <a:rPr kumimoji="1" lang="ja-JP" altLang="en-US" dirty="0"/>
              <a:t>複数の文を繋げて１つの文にしてしまうと，関係が良くわからなくなりがち</a:t>
            </a:r>
            <a:endParaRPr kumimoji="1" lang="en-US" altLang="ja-JP" dirty="0"/>
          </a:p>
          <a:p>
            <a:pPr lvl="1"/>
            <a:r>
              <a:rPr kumimoji="1" lang="ja-JP" altLang="en-US" dirty="0"/>
              <a:t>最初は単文のみで作る</a:t>
            </a:r>
            <a:endParaRPr kumimoji="1" lang="en-US" altLang="ja-JP" dirty="0"/>
          </a:p>
          <a:p>
            <a:pPr lvl="2"/>
            <a:r>
              <a:rPr kumimoji="1" lang="ja-JP" altLang="en-US" dirty="0"/>
              <a:t>どうしても複文を入れる場合は，１行に収まる長さまで</a:t>
            </a:r>
            <a:endParaRPr kumimoji="1" lang="en-US" altLang="ja-JP" dirty="0"/>
          </a:p>
          <a:p>
            <a:pPr lvl="2"/>
            <a:r>
              <a:rPr kumimoji="1" lang="ja-JP" altLang="en-US" dirty="0"/>
              <a:t>３文以上からなる複文は常に禁止</a:t>
            </a:r>
            <a:endParaRPr kumimoji="1" lang="en-US" altLang="ja-JP" dirty="0"/>
          </a:p>
          <a:p>
            <a:r>
              <a:rPr kumimoji="1" lang="ja-JP" altLang="en-US" dirty="0"/>
              <a:t>同様の理由により，長い修飾節を持った文も使わない</a:t>
            </a:r>
            <a:endParaRPr kumimoji="1" lang="en-US" altLang="ja-JP" dirty="0"/>
          </a:p>
          <a:p>
            <a:pPr lvl="1"/>
            <a:r>
              <a:rPr kumimoji="1" lang="ja-JP" altLang="en-US" dirty="0"/>
              <a:t>長くなってしまう場合は，インデントをしてぶら下げると良い</a:t>
            </a:r>
            <a:endParaRPr kumimoji="1" lang="en-US" altLang="ja-JP" dirty="0"/>
          </a:p>
        </p:txBody>
      </p:sp>
    </p:spTree>
    <p:extLst>
      <p:ext uri="{BB962C8B-B14F-4D97-AF65-F5344CB8AC3E}">
        <p14:creationId xmlns:p14="http://schemas.microsoft.com/office/powerpoint/2010/main" val="31405300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384302-F54A-9C8E-5AA3-51A3FDA55C22}"/>
              </a:ext>
            </a:extLst>
          </p:cNvPr>
          <p:cNvSpPr>
            <a:spLocks noGrp="1"/>
          </p:cNvSpPr>
          <p:nvPr>
            <p:ph type="title"/>
          </p:nvPr>
        </p:nvSpPr>
        <p:spPr/>
        <p:txBody>
          <a:bodyPr/>
          <a:lstStyle/>
          <a:p>
            <a:r>
              <a:rPr lang="ja-JP" altLang="en-US" dirty="0"/>
              <a:t>箇条書きの親子関係の作り方</a:t>
            </a:r>
          </a:p>
        </p:txBody>
      </p:sp>
      <p:sp>
        <p:nvSpPr>
          <p:cNvPr id="3" name="テキスト プレースホルダー 2">
            <a:extLst>
              <a:ext uri="{FF2B5EF4-FFF2-40B4-BE49-F238E27FC236}">
                <a16:creationId xmlns:a16="http://schemas.microsoft.com/office/drawing/2014/main" id="{5B575639-CD76-8A5D-040E-E5DC9EBDA9EB}"/>
              </a:ext>
            </a:extLst>
          </p:cNvPr>
          <p:cNvSpPr>
            <a:spLocks noGrp="1"/>
          </p:cNvSpPr>
          <p:nvPr>
            <p:ph type="body" sz="quarter" idx="10"/>
          </p:nvPr>
        </p:nvSpPr>
        <p:spPr/>
        <p:txBody>
          <a:bodyPr/>
          <a:lstStyle/>
          <a:p>
            <a:r>
              <a:rPr lang="ja-JP" altLang="en-US" dirty="0"/>
              <a:t>インデントされた子要素の部分と，その親の関係</a:t>
            </a:r>
            <a:endParaRPr lang="en-US" altLang="ja-JP" dirty="0"/>
          </a:p>
          <a:p>
            <a:pPr lvl="1"/>
            <a:r>
              <a:rPr lang="ja-JP" altLang="en-US" dirty="0"/>
              <a:t>子項目は，その親項目のなんらかの詳細を説明する</a:t>
            </a:r>
            <a:endParaRPr lang="en-US" altLang="ja-JP" dirty="0"/>
          </a:p>
          <a:p>
            <a:pPr lvl="1"/>
            <a:r>
              <a:rPr lang="ja-JP" altLang="en-US" dirty="0"/>
              <a:t>親項目は，その子項目をまとめた内容となる</a:t>
            </a:r>
            <a:r>
              <a:rPr lang="en-US" altLang="ja-JP" dirty="0"/>
              <a:t>	</a:t>
            </a:r>
          </a:p>
          <a:p>
            <a:r>
              <a:rPr lang="ja-JP" altLang="en-US" dirty="0"/>
              <a:t>項目の「属性」や「話題」に従ってくくっていくと良い</a:t>
            </a:r>
          </a:p>
        </p:txBody>
      </p:sp>
    </p:spTree>
    <p:extLst>
      <p:ext uri="{BB962C8B-B14F-4D97-AF65-F5344CB8AC3E}">
        <p14:creationId xmlns:p14="http://schemas.microsoft.com/office/powerpoint/2010/main" val="20063406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384302-F54A-9C8E-5AA3-51A3FDA55C22}"/>
              </a:ext>
            </a:extLst>
          </p:cNvPr>
          <p:cNvSpPr>
            <a:spLocks noGrp="1"/>
          </p:cNvSpPr>
          <p:nvPr>
            <p:ph type="title"/>
          </p:nvPr>
        </p:nvSpPr>
        <p:spPr/>
        <p:txBody>
          <a:bodyPr/>
          <a:lstStyle/>
          <a:p>
            <a:r>
              <a:rPr kumimoji="1" lang="ja-JP" altLang="en-US" dirty="0"/>
              <a:t>属性による親子関係の確認</a:t>
            </a:r>
          </a:p>
        </p:txBody>
      </p:sp>
      <p:sp>
        <p:nvSpPr>
          <p:cNvPr id="3" name="テキスト プレースホルダー 2">
            <a:extLst>
              <a:ext uri="{FF2B5EF4-FFF2-40B4-BE49-F238E27FC236}">
                <a16:creationId xmlns:a16="http://schemas.microsoft.com/office/drawing/2014/main" id="{5B575639-CD76-8A5D-040E-E5DC9EBDA9EB}"/>
              </a:ext>
            </a:extLst>
          </p:cNvPr>
          <p:cNvSpPr>
            <a:spLocks noGrp="1"/>
          </p:cNvSpPr>
          <p:nvPr>
            <p:ph type="body" sz="quarter" idx="10"/>
          </p:nvPr>
        </p:nvSpPr>
        <p:spPr>
          <a:xfrm>
            <a:off x="431954" y="1088974"/>
            <a:ext cx="8460094" cy="5219751"/>
          </a:xfrm>
        </p:spPr>
        <p:txBody>
          <a:bodyPr/>
          <a:lstStyle/>
          <a:p>
            <a:r>
              <a:rPr kumimoji="1" lang="ja-JP" altLang="en-US" sz="1800" dirty="0">
                <a:solidFill>
                  <a:schemeClr val="accent5"/>
                </a:solidFill>
              </a:rPr>
              <a:t>各項目の先頭に一言にまとめた属性をつけて作ると確認しやすい</a:t>
            </a:r>
            <a:endParaRPr kumimoji="1" lang="en-US" altLang="ja-JP" sz="1800" dirty="0">
              <a:solidFill>
                <a:schemeClr val="accent5"/>
              </a:solidFill>
            </a:endParaRPr>
          </a:p>
          <a:p>
            <a:pPr lvl="1"/>
            <a:r>
              <a:rPr kumimoji="1" lang="ja-JP" altLang="en-US" sz="1800" dirty="0"/>
              <a:t>子から見て親の何であるのかを属性としてつける</a:t>
            </a:r>
            <a:endParaRPr kumimoji="1" lang="en-US" altLang="ja-JP" sz="1800" dirty="0"/>
          </a:p>
          <a:p>
            <a:pPr lvl="1"/>
            <a:r>
              <a:rPr kumimoji="1" lang="ja-JP" altLang="en-US" sz="1800" dirty="0"/>
              <a:t>「問題：」「理由：」「結果：」「目的：」「例：」「詳細：」など</a:t>
            </a:r>
            <a:endParaRPr kumimoji="1" lang="en-US" altLang="ja-JP" sz="1800" dirty="0"/>
          </a:p>
          <a:p>
            <a:r>
              <a:rPr kumimoji="1" lang="ja-JP" altLang="en-US" sz="1800" dirty="0"/>
              <a:t>属性をつけた例：</a:t>
            </a:r>
            <a:endParaRPr kumimoji="1" lang="en-US" altLang="ja-JP" sz="1800" dirty="0"/>
          </a:p>
          <a:p>
            <a:pPr lvl="1"/>
            <a:r>
              <a:rPr lang="ja-JP" altLang="en-US" sz="1800" dirty="0">
                <a:solidFill>
                  <a:schemeClr val="accent5"/>
                </a:solidFill>
              </a:rPr>
              <a:t>背景：</a:t>
            </a:r>
            <a:r>
              <a:rPr lang="ja-JP" altLang="en-US" sz="1800" dirty="0"/>
              <a:t>ベクトル命令 </a:t>
            </a:r>
            <a:endParaRPr lang="en-US" altLang="ja-JP" sz="1800" dirty="0"/>
          </a:p>
          <a:p>
            <a:pPr lvl="2"/>
            <a:r>
              <a:rPr lang="ja-JP" altLang="en-US" sz="1800" dirty="0">
                <a:solidFill>
                  <a:schemeClr val="accent5"/>
                </a:solidFill>
              </a:rPr>
              <a:t>詳細：</a:t>
            </a:r>
            <a:r>
              <a:rPr lang="ja-JP" altLang="en-US" sz="1800" dirty="0"/>
              <a:t>単一の命令で可変長の複数データを処理する命令の方式 </a:t>
            </a:r>
            <a:endParaRPr lang="en-US" altLang="ja-JP" sz="1800" dirty="0"/>
          </a:p>
          <a:p>
            <a:pPr lvl="2"/>
            <a:r>
              <a:rPr lang="ja-JP" altLang="en-US" sz="1800" dirty="0">
                <a:solidFill>
                  <a:schemeClr val="accent5"/>
                </a:solidFill>
              </a:rPr>
              <a:t>目的：</a:t>
            </a:r>
            <a:r>
              <a:rPr lang="ja-JP" altLang="en-US" sz="1800" dirty="0"/>
              <a:t>データ並列性のある処理を対象 </a:t>
            </a:r>
            <a:endParaRPr lang="en-US" altLang="ja-JP" sz="1800" dirty="0"/>
          </a:p>
          <a:p>
            <a:pPr lvl="2"/>
            <a:r>
              <a:rPr lang="ja-JP" altLang="en-US" sz="1800" dirty="0">
                <a:solidFill>
                  <a:schemeClr val="accent5"/>
                </a:solidFill>
              </a:rPr>
              <a:t>例：</a:t>
            </a:r>
            <a:r>
              <a:rPr lang="en-US" altLang="ja-JP" sz="1800" dirty="0"/>
              <a:t>RISC-V </a:t>
            </a:r>
            <a:r>
              <a:rPr lang="ja-JP" altLang="en-US" sz="1800" dirty="0"/>
              <a:t>ベクトル拡張などの形で実装されている </a:t>
            </a:r>
            <a:endParaRPr lang="en-US" altLang="ja-JP" sz="1800" dirty="0"/>
          </a:p>
          <a:p>
            <a:r>
              <a:rPr kumimoji="1" lang="ja-JP" altLang="en-US" sz="1800" dirty="0"/>
              <a:t>属性は，プログラミング言語における型の概念に似ている</a:t>
            </a:r>
            <a:endParaRPr kumimoji="1" lang="en-US" altLang="ja-JP" sz="1800" dirty="0"/>
          </a:p>
          <a:p>
            <a:pPr lvl="1"/>
            <a:r>
              <a:rPr kumimoji="1" lang="ja-JP" altLang="en-US" sz="1800" dirty="0"/>
              <a:t>構造体や配列と似たような構造化の考え方ができる</a:t>
            </a:r>
            <a:endParaRPr kumimoji="1" lang="en-US" altLang="ja-JP" sz="1800" dirty="0"/>
          </a:p>
          <a:p>
            <a:pPr lvl="1"/>
            <a:r>
              <a:rPr kumimoji="1" lang="ja-JP" altLang="en-US" sz="1800" dirty="0"/>
              <a:t>「違う型のものを配列に入れてはいけない」のような概念が応用できる</a:t>
            </a:r>
          </a:p>
        </p:txBody>
      </p:sp>
    </p:spTree>
    <p:extLst>
      <p:ext uri="{BB962C8B-B14F-4D97-AF65-F5344CB8AC3E}">
        <p14:creationId xmlns:p14="http://schemas.microsoft.com/office/powerpoint/2010/main" val="158973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35EA3C-997E-8830-5018-B3927A307FF0}"/>
              </a:ext>
            </a:extLst>
          </p:cNvPr>
          <p:cNvSpPr>
            <a:spLocks noGrp="1"/>
          </p:cNvSpPr>
          <p:nvPr>
            <p:ph type="title"/>
          </p:nvPr>
        </p:nvSpPr>
        <p:spPr/>
        <p:txBody>
          <a:bodyPr/>
          <a:lstStyle/>
          <a:p>
            <a:r>
              <a:rPr kumimoji="1" lang="ja-JP" altLang="en-US" dirty="0"/>
              <a:t>共通の属性をくくる</a:t>
            </a:r>
            <a:endParaRPr kumimoji="1" lang="en-US" dirty="0"/>
          </a:p>
        </p:txBody>
      </p:sp>
      <p:sp>
        <p:nvSpPr>
          <p:cNvPr id="3" name="テキスト プレースホルダー 2">
            <a:extLst>
              <a:ext uri="{FF2B5EF4-FFF2-40B4-BE49-F238E27FC236}">
                <a16:creationId xmlns:a16="http://schemas.microsoft.com/office/drawing/2014/main" id="{9E734DB5-06C2-E5DE-2CF4-10670786ABA5}"/>
              </a:ext>
            </a:extLst>
          </p:cNvPr>
          <p:cNvSpPr>
            <a:spLocks noGrp="1"/>
          </p:cNvSpPr>
          <p:nvPr>
            <p:ph type="body" sz="quarter" idx="10"/>
          </p:nvPr>
        </p:nvSpPr>
        <p:spPr/>
        <p:txBody>
          <a:bodyPr/>
          <a:lstStyle/>
          <a:p>
            <a:r>
              <a:rPr lang="ja-JP" altLang="en-US" sz="1600" dirty="0"/>
              <a:t>同じレベルにある複数の同じ属性の項目は，くくって１つにする</a:t>
            </a:r>
            <a:endParaRPr lang="en-US" altLang="ja-JP" sz="1600" dirty="0"/>
          </a:p>
          <a:p>
            <a:pPr lvl="1"/>
            <a:r>
              <a:rPr kumimoji="1" lang="ja-JP" altLang="en-US" sz="1600" dirty="0"/>
              <a:t>複数の同じ属性（型）のものが別の属性（型）と同じレベルに並んではいけない</a:t>
            </a:r>
            <a:endParaRPr lang="en-US" altLang="ja-JP" sz="1600" dirty="0"/>
          </a:p>
          <a:p>
            <a:r>
              <a:rPr kumimoji="1" lang="ja-JP" altLang="en-US" sz="1600" dirty="0"/>
              <a:t>たとえば，２つの「例：」が「詳細：」と同じレベルにあるような以下の場合：</a:t>
            </a:r>
            <a:endParaRPr kumimoji="1" lang="en-US" altLang="ja-JP" sz="1600" dirty="0"/>
          </a:p>
          <a:p>
            <a:pPr lvl="1"/>
            <a:r>
              <a:rPr kumimoji="1" lang="ja-JP" altLang="en-US" sz="1600" dirty="0"/>
              <a:t>「例：」をくくって１つの配列にする</a:t>
            </a:r>
            <a:br>
              <a:rPr kumimoji="1" lang="en-US" altLang="ja-JP" sz="1600" dirty="0"/>
            </a:br>
            <a:endParaRPr kumimoji="1" lang="en-US" altLang="ja-JP" sz="1600" dirty="0"/>
          </a:p>
          <a:p>
            <a:pPr lvl="1"/>
            <a:r>
              <a:rPr lang="ja-JP" altLang="en-US" sz="1600" dirty="0"/>
              <a:t>背景：ベクトル命令 </a:t>
            </a:r>
            <a:endParaRPr lang="en-US" altLang="ja-JP" sz="1600" dirty="0"/>
          </a:p>
          <a:p>
            <a:pPr lvl="2"/>
            <a:r>
              <a:rPr lang="ja-JP" altLang="en-US" sz="1600" dirty="0">
                <a:solidFill>
                  <a:schemeClr val="accent6"/>
                </a:solidFill>
              </a:rPr>
              <a:t>詳細</a:t>
            </a:r>
            <a:r>
              <a:rPr lang="ja-JP" altLang="en-US" sz="1600" dirty="0"/>
              <a:t>：単一の命令で可変長の複数データを処理する命令の方式 </a:t>
            </a:r>
            <a:endParaRPr lang="en-US" altLang="ja-JP" sz="1600" dirty="0"/>
          </a:p>
          <a:p>
            <a:pPr lvl="2"/>
            <a:r>
              <a:rPr lang="ja-JP" altLang="en-US" sz="1600" dirty="0">
                <a:solidFill>
                  <a:schemeClr val="accent5"/>
                </a:solidFill>
              </a:rPr>
              <a:t>例：</a:t>
            </a:r>
            <a:r>
              <a:rPr lang="en-US" altLang="ja-JP" sz="1600" dirty="0"/>
              <a:t>RISC-V </a:t>
            </a:r>
            <a:r>
              <a:rPr lang="ja-JP" altLang="en-US" sz="1600" dirty="0"/>
              <a:t>ベクトル拡張</a:t>
            </a:r>
            <a:endParaRPr lang="en-US" altLang="ja-JP" sz="1600" dirty="0"/>
          </a:p>
          <a:p>
            <a:pPr lvl="2"/>
            <a:r>
              <a:rPr lang="ja-JP" altLang="en-US" sz="1600" dirty="0">
                <a:solidFill>
                  <a:schemeClr val="accent5"/>
                </a:solidFill>
              </a:rPr>
              <a:t>例：</a:t>
            </a:r>
            <a:r>
              <a:rPr lang="en-US" altLang="ja-JP" sz="1600" dirty="0"/>
              <a:t>NEC SX</a:t>
            </a:r>
            <a:br>
              <a:rPr lang="en-US" altLang="ja-JP" sz="1600" dirty="0"/>
            </a:br>
            <a:endParaRPr lang="en-US" altLang="ja-JP" sz="1600" dirty="0"/>
          </a:p>
          <a:p>
            <a:pPr lvl="1"/>
            <a:r>
              <a:rPr lang="ja-JP" altLang="en-US" sz="1600" dirty="0"/>
              <a:t>背景：ベクトル命令 </a:t>
            </a:r>
            <a:endParaRPr lang="en-US" altLang="ja-JP" sz="1600" dirty="0"/>
          </a:p>
          <a:p>
            <a:pPr lvl="2"/>
            <a:r>
              <a:rPr lang="ja-JP" altLang="en-US" sz="1600" dirty="0">
                <a:solidFill>
                  <a:schemeClr val="accent6"/>
                </a:solidFill>
              </a:rPr>
              <a:t>詳細</a:t>
            </a:r>
            <a:r>
              <a:rPr lang="ja-JP" altLang="en-US" sz="1600" dirty="0"/>
              <a:t>：単一の命令で可変長の複数データを処理する命令の方式 </a:t>
            </a:r>
            <a:endParaRPr lang="en-US" altLang="ja-JP" sz="1600" dirty="0"/>
          </a:p>
          <a:p>
            <a:pPr lvl="2"/>
            <a:r>
              <a:rPr lang="ja-JP" altLang="en-US" sz="1600" dirty="0">
                <a:solidFill>
                  <a:schemeClr val="accent5"/>
                </a:solidFill>
              </a:rPr>
              <a:t>例：</a:t>
            </a:r>
            <a:endParaRPr lang="en-US" altLang="ja-JP" sz="1600" dirty="0">
              <a:solidFill>
                <a:schemeClr val="accent5"/>
              </a:solidFill>
            </a:endParaRPr>
          </a:p>
          <a:p>
            <a:pPr lvl="3"/>
            <a:r>
              <a:rPr lang="en-US" altLang="ja-JP" sz="1600" dirty="0"/>
              <a:t>RISC-V </a:t>
            </a:r>
            <a:r>
              <a:rPr lang="ja-JP" altLang="en-US" sz="1600" dirty="0"/>
              <a:t>ベクトル拡張</a:t>
            </a:r>
            <a:endParaRPr lang="en-US" altLang="ja-JP" sz="1600" dirty="0"/>
          </a:p>
          <a:p>
            <a:pPr lvl="3"/>
            <a:r>
              <a:rPr lang="en-US" altLang="ja-JP" sz="1600" dirty="0"/>
              <a:t>NEC SX</a:t>
            </a:r>
          </a:p>
        </p:txBody>
      </p:sp>
      <p:sp>
        <p:nvSpPr>
          <p:cNvPr id="4" name="矢印: 右 3">
            <a:extLst>
              <a:ext uri="{FF2B5EF4-FFF2-40B4-BE49-F238E27FC236}">
                <a16:creationId xmlns:a16="http://schemas.microsoft.com/office/drawing/2014/main" id="{754E8632-AEBE-6434-9618-C81A791D0355}"/>
              </a:ext>
            </a:extLst>
          </p:cNvPr>
          <p:cNvSpPr/>
          <p:nvPr/>
        </p:nvSpPr>
        <p:spPr bwMode="auto">
          <a:xfrm rot="5400000">
            <a:off x="4301997" y="4329010"/>
            <a:ext cx="450005" cy="450005"/>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Tree>
    <p:extLst>
      <p:ext uri="{BB962C8B-B14F-4D97-AF65-F5344CB8AC3E}">
        <p14:creationId xmlns:p14="http://schemas.microsoft.com/office/powerpoint/2010/main" val="30475067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6D54E2-554A-2DE1-0641-8571CB261681}"/>
              </a:ext>
            </a:extLst>
          </p:cNvPr>
          <p:cNvSpPr>
            <a:spLocks noGrp="1"/>
          </p:cNvSpPr>
          <p:nvPr>
            <p:ph type="title"/>
          </p:nvPr>
        </p:nvSpPr>
        <p:spPr/>
        <p:txBody>
          <a:bodyPr/>
          <a:lstStyle/>
          <a:p>
            <a:r>
              <a:rPr kumimoji="1" lang="ja-JP" altLang="en-US" dirty="0"/>
              <a:t>はじめに</a:t>
            </a:r>
          </a:p>
        </p:txBody>
      </p:sp>
      <p:sp>
        <p:nvSpPr>
          <p:cNvPr id="3" name="テキスト プレースホルダー 2">
            <a:extLst>
              <a:ext uri="{FF2B5EF4-FFF2-40B4-BE49-F238E27FC236}">
                <a16:creationId xmlns:a16="http://schemas.microsoft.com/office/drawing/2014/main" id="{96129A60-2006-F8F6-D5E2-DC4EE215FB00}"/>
              </a:ext>
            </a:extLst>
          </p:cNvPr>
          <p:cNvSpPr>
            <a:spLocks noGrp="1"/>
          </p:cNvSpPr>
          <p:nvPr>
            <p:ph type="body" sz="quarter" idx="10"/>
          </p:nvPr>
        </p:nvSpPr>
        <p:spPr/>
        <p:txBody>
          <a:bodyPr/>
          <a:lstStyle/>
          <a:p>
            <a:r>
              <a:rPr kumimoji="1" lang="ja-JP" altLang="en-US" dirty="0"/>
              <a:t>プロットとは：</a:t>
            </a:r>
            <a:endParaRPr kumimoji="1" lang="en-US" altLang="ja-JP" dirty="0"/>
          </a:p>
          <a:p>
            <a:pPr lvl="1"/>
            <a:r>
              <a:rPr kumimoji="1" lang="ja-JP" altLang="en-US" dirty="0"/>
              <a:t>文章の</a:t>
            </a:r>
            <a:r>
              <a:rPr kumimoji="1" lang="ja-JP" altLang="en-US" dirty="0">
                <a:solidFill>
                  <a:schemeClr val="accent5"/>
                </a:solidFill>
              </a:rPr>
              <a:t>論理構造</a:t>
            </a:r>
            <a:r>
              <a:rPr kumimoji="1" lang="ja-JP" altLang="en-US" dirty="0"/>
              <a:t>を</a:t>
            </a:r>
            <a:r>
              <a:rPr kumimoji="1" lang="ja-JP" altLang="en-US" dirty="0">
                <a:solidFill>
                  <a:schemeClr val="accent5"/>
                </a:solidFill>
              </a:rPr>
              <a:t>箇条書きの形</a:t>
            </a:r>
            <a:r>
              <a:rPr kumimoji="1" lang="ja-JP" altLang="en-US" dirty="0"/>
              <a:t>でまとめたもの</a:t>
            </a:r>
            <a:endParaRPr kumimoji="1" lang="en-US" altLang="ja-JP" dirty="0"/>
          </a:p>
          <a:p>
            <a:pPr lvl="1"/>
            <a:r>
              <a:rPr kumimoji="1" lang="ja-JP" altLang="en-US" dirty="0"/>
              <a:t>話の筋をまとめたもの，と考えてもよい</a:t>
            </a:r>
            <a:endParaRPr kumimoji="1" lang="en-US" altLang="ja-JP" dirty="0"/>
          </a:p>
          <a:p>
            <a:r>
              <a:rPr kumimoji="1" lang="ja-JP" altLang="en-US" dirty="0"/>
              <a:t>文章や発表スライドを書く前に，まずプロットを作る必要がある</a:t>
            </a:r>
            <a:endParaRPr kumimoji="1" lang="en-US" altLang="ja-JP" dirty="0"/>
          </a:p>
          <a:p>
            <a:pPr lvl="1"/>
            <a:r>
              <a:rPr kumimoji="1" lang="ja-JP" altLang="en-US" dirty="0"/>
              <a:t>これはいわば文章やスライドの設計図にあたるもの</a:t>
            </a:r>
            <a:endParaRPr kumimoji="1" lang="en-US" altLang="ja-JP" dirty="0"/>
          </a:p>
          <a:p>
            <a:pPr lvl="1"/>
            <a:r>
              <a:rPr kumimoji="1" lang="ja-JP" altLang="en-US" dirty="0"/>
              <a:t>いきなり文章を前から順に書き始めてはいけない</a:t>
            </a:r>
            <a:endParaRPr kumimoji="1" lang="en-US" altLang="ja-JP" dirty="0"/>
          </a:p>
          <a:p>
            <a:pPr lvl="2"/>
            <a:r>
              <a:rPr kumimoji="1" lang="ja-JP" altLang="en-US" dirty="0"/>
              <a:t>論理的な構造をきちんと設計したあとで書き始める</a:t>
            </a:r>
            <a:endParaRPr kumimoji="1" lang="en-US" altLang="ja-JP" dirty="0"/>
          </a:p>
        </p:txBody>
      </p:sp>
    </p:spTree>
    <p:extLst>
      <p:ext uri="{BB962C8B-B14F-4D97-AF65-F5344CB8AC3E}">
        <p14:creationId xmlns:p14="http://schemas.microsoft.com/office/powerpoint/2010/main" val="23609360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35EA3C-997E-8830-5018-B3927A307FF0}"/>
              </a:ext>
            </a:extLst>
          </p:cNvPr>
          <p:cNvSpPr>
            <a:spLocks noGrp="1"/>
          </p:cNvSpPr>
          <p:nvPr>
            <p:ph type="title"/>
          </p:nvPr>
        </p:nvSpPr>
        <p:spPr/>
        <p:txBody>
          <a:bodyPr/>
          <a:lstStyle/>
          <a:p>
            <a:r>
              <a:rPr kumimoji="1" lang="ja-JP" altLang="en-US" dirty="0"/>
              <a:t>共通の話題をくくる</a:t>
            </a:r>
            <a:endParaRPr kumimoji="1" lang="en-US" dirty="0"/>
          </a:p>
        </p:txBody>
      </p:sp>
      <p:sp>
        <p:nvSpPr>
          <p:cNvPr id="3" name="テキスト プレースホルダー 2">
            <a:extLst>
              <a:ext uri="{FF2B5EF4-FFF2-40B4-BE49-F238E27FC236}">
                <a16:creationId xmlns:a16="http://schemas.microsoft.com/office/drawing/2014/main" id="{9E734DB5-06C2-E5DE-2CF4-10670786ABA5}"/>
              </a:ext>
            </a:extLst>
          </p:cNvPr>
          <p:cNvSpPr>
            <a:spLocks noGrp="1"/>
          </p:cNvSpPr>
          <p:nvPr>
            <p:ph type="body" sz="quarter" idx="10"/>
          </p:nvPr>
        </p:nvSpPr>
        <p:spPr>
          <a:xfrm>
            <a:off x="431954" y="1088974"/>
            <a:ext cx="8460094" cy="5219751"/>
          </a:xfrm>
        </p:spPr>
        <p:txBody>
          <a:bodyPr/>
          <a:lstStyle/>
          <a:p>
            <a:r>
              <a:rPr lang="ja-JP" altLang="en-US" sz="1600" dirty="0"/>
              <a:t>同じレベルにある複数の同じ話題の項目も，くくって１つにする</a:t>
            </a:r>
            <a:endParaRPr lang="en-US" altLang="ja-JP" sz="1600" dirty="0"/>
          </a:p>
          <a:p>
            <a:pPr lvl="1"/>
            <a:r>
              <a:rPr lang="ja-JP" altLang="en-US" sz="1600" dirty="0"/>
              <a:t>属性とは直行している</a:t>
            </a:r>
            <a:endParaRPr lang="en-US" altLang="ja-JP" sz="1600" dirty="0"/>
          </a:p>
          <a:p>
            <a:r>
              <a:rPr lang="ja-JP" altLang="en-US" sz="1600" dirty="0"/>
              <a:t>たとえば，「ベクトル命令」について話している以下のような場合：</a:t>
            </a:r>
            <a:endParaRPr lang="en-US" altLang="ja-JP" sz="1600" dirty="0"/>
          </a:p>
          <a:p>
            <a:pPr lvl="1"/>
            <a:r>
              <a:rPr lang="ja-JP" altLang="en-US" sz="1600" dirty="0"/>
              <a:t>それらを「ベクトル命令」でくくる</a:t>
            </a:r>
            <a:br>
              <a:rPr lang="en-US" altLang="ja-JP" sz="1600" dirty="0"/>
            </a:br>
            <a:br>
              <a:rPr lang="en-US" altLang="ja-JP" sz="1600" dirty="0"/>
            </a:br>
            <a:endParaRPr lang="en-US" altLang="ja-JP" sz="1600" dirty="0"/>
          </a:p>
          <a:p>
            <a:pPr lvl="1"/>
            <a:r>
              <a:rPr lang="ja-JP" altLang="en-US" sz="1600" dirty="0">
                <a:solidFill>
                  <a:schemeClr val="accent6"/>
                </a:solidFill>
              </a:rPr>
              <a:t>詳細：</a:t>
            </a:r>
            <a:r>
              <a:rPr lang="ja-JP" altLang="en-US" sz="1600" dirty="0">
                <a:solidFill>
                  <a:schemeClr val="accent5"/>
                </a:solidFill>
              </a:rPr>
              <a:t>ベクトル命令</a:t>
            </a:r>
            <a:r>
              <a:rPr lang="ja-JP" altLang="en-US" sz="1600" dirty="0"/>
              <a:t>とは単一の命令で可変長の複数データを処理する命令の方式</a:t>
            </a:r>
            <a:endParaRPr lang="en-US" altLang="ja-JP" sz="1600" dirty="0"/>
          </a:p>
          <a:p>
            <a:pPr lvl="1"/>
            <a:r>
              <a:rPr lang="ja-JP" altLang="en-US" sz="1600" dirty="0">
                <a:solidFill>
                  <a:schemeClr val="accent6"/>
                </a:solidFill>
              </a:rPr>
              <a:t>例：</a:t>
            </a:r>
            <a:r>
              <a:rPr lang="ja-JP" altLang="en-US" sz="1600" dirty="0">
                <a:solidFill>
                  <a:schemeClr val="accent5"/>
                </a:solidFill>
              </a:rPr>
              <a:t>ベクトル命令</a:t>
            </a:r>
            <a:r>
              <a:rPr lang="ja-JP" altLang="en-US" sz="1600" dirty="0"/>
              <a:t>には以下のような実装の例がある</a:t>
            </a:r>
            <a:endParaRPr lang="en-US" altLang="ja-JP" sz="1600" dirty="0">
              <a:solidFill>
                <a:schemeClr val="accent5"/>
              </a:solidFill>
            </a:endParaRPr>
          </a:p>
          <a:p>
            <a:pPr lvl="2"/>
            <a:r>
              <a:rPr lang="en-US" altLang="ja-JP" sz="1600" dirty="0"/>
              <a:t>RISC-V </a:t>
            </a:r>
            <a:r>
              <a:rPr lang="ja-JP" altLang="en-US" sz="1600" dirty="0"/>
              <a:t>ベクトル拡張</a:t>
            </a:r>
            <a:endParaRPr lang="en-US" altLang="ja-JP" sz="1600" dirty="0"/>
          </a:p>
          <a:p>
            <a:pPr lvl="2"/>
            <a:r>
              <a:rPr lang="en-US" altLang="ja-JP" sz="1600" dirty="0"/>
              <a:t>NEC SX</a:t>
            </a:r>
          </a:p>
          <a:p>
            <a:pPr lvl="1"/>
            <a:endParaRPr lang="en-US" altLang="ja-JP" sz="1600" dirty="0"/>
          </a:p>
          <a:p>
            <a:pPr lvl="1"/>
            <a:r>
              <a:rPr lang="ja-JP" altLang="en-US" sz="1600" dirty="0">
                <a:solidFill>
                  <a:schemeClr val="accent5"/>
                </a:solidFill>
              </a:rPr>
              <a:t>ベクトル命令</a:t>
            </a:r>
            <a:r>
              <a:rPr lang="ja-JP" altLang="en-US" sz="1600" dirty="0"/>
              <a:t>：</a:t>
            </a:r>
            <a:endParaRPr lang="en-US" altLang="ja-JP" sz="1600" dirty="0"/>
          </a:p>
          <a:p>
            <a:pPr lvl="2"/>
            <a:r>
              <a:rPr lang="ja-JP" altLang="en-US" sz="1600" dirty="0">
                <a:solidFill>
                  <a:schemeClr val="accent6"/>
                </a:solidFill>
              </a:rPr>
              <a:t>詳細：</a:t>
            </a:r>
            <a:r>
              <a:rPr lang="ja-JP" altLang="en-US" sz="1600" dirty="0"/>
              <a:t>単一の命令で可変長の複数データを処理する命令の方式</a:t>
            </a:r>
            <a:endParaRPr lang="en-US" altLang="ja-JP" sz="1600" dirty="0"/>
          </a:p>
          <a:p>
            <a:pPr lvl="2"/>
            <a:r>
              <a:rPr lang="ja-JP" altLang="en-US" sz="1600" dirty="0">
                <a:solidFill>
                  <a:schemeClr val="accent6"/>
                </a:solidFill>
              </a:rPr>
              <a:t>例：</a:t>
            </a:r>
            <a:r>
              <a:rPr lang="ja-JP" altLang="en-US" sz="1600" dirty="0"/>
              <a:t>実装の例：</a:t>
            </a:r>
            <a:endParaRPr lang="en-US" altLang="ja-JP" sz="1600" dirty="0">
              <a:solidFill>
                <a:schemeClr val="accent5"/>
              </a:solidFill>
            </a:endParaRPr>
          </a:p>
          <a:p>
            <a:pPr lvl="3"/>
            <a:r>
              <a:rPr lang="en-US" altLang="ja-JP" sz="1600" dirty="0"/>
              <a:t>RISC-V </a:t>
            </a:r>
            <a:r>
              <a:rPr lang="ja-JP" altLang="en-US" sz="1600" dirty="0"/>
              <a:t>ベクトル拡張</a:t>
            </a:r>
            <a:endParaRPr lang="en-US" altLang="ja-JP" sz="1600" dirty="0"/>
          </a:p>
          <a:p>
            <a:pPr lvl="3"/>
            <a:r>
              <a:rPr lang="en-US" altLang="ja-JP" sz="1600" dirty="0"/>
              <a:t>NEC SX</a:t>
            </a:r>
          </a:p>
        </p:txBody>
      </p:sp>
      <p:sp>
        <p:nvSpPr>
          <p:cNvPr id="4" name="矢印: 右 3">
            <a:extLst>
              <a:ext uri="{FF2B5EF4-FFF2-40B4-BE49-F238E27FC236}">
                <a16:creationId xmlns:a16="http://schemas.microsoft.com/office/drawing/2014/main" id="{674E0A16-34CD-7B18-1B05-C11E7A413DF3}"/>
              </a:ext>
            </a:extLst>
          </p:cNvPr>
          <p:cNvSpPr/>
          <p:nvPr/>
        </p:nvSpPr>
        <p:spPr bwMode="auto">
          <a:xfrm rot="5400000">
            <a:off x="4211996" y="4419011"/>
            <a:ext cx="450005" cy="450005"/>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Tree>
    <p:extLst>
      <p:ext uri="{BB962C8B-B14F-4D97-AF65-F5344CB8AC3E}">
        <p14:creationId xmlns:p14="http://schemas.microsoft.com/office/powerpoint/2010/main" val="2502837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E9EB6D-DB2F-3B8D-2437-AD77ADB2FF9E}"/>
              </a:ext>
            </a:extLst>
          </p:cNvPr>
          <p:cNvSpPr>
            <a:spLocks noGrp="1"/>
          </p:cNvSpPr>
          <p:nvPr>
            <p:ph type="title"/>
          </p:nvPr>
        </p:nvSpPr>
        <p:spPr/>
        <p:txBody>
          <a:bodyPr/>
          <a:lstStyle/>
          <a:p>
            <a:r>
              <a:rPr kumimoji="1" lang="ja-JP" altLang="en-US" dirty="0"/>
              <a:t>インデントにぶらさげる項目数</a:t>
            </a:r>
          </a:p>
        </p:txBody>
      </p:sp>
      <p:sp>
        <p:nvSpPr>
          <p:cNvPr id="3" name="テキスト プレースホルダー 2">
            <a:extLst>
              <a:ext uri="{FF2B5EF4-FFF2-40B4-BE49-F238E27FC236}">
                <a16:creationId xmlns:a16="http://schemas.microsoft.com/office/drawing/2014/main" id="{18D77FC6-6ACE-F5A6-179B-013437541EA6}"/>
              </a:ext>
            </a:extLst>
          </p:cNvPr>
          <p:cNvSpPr>
            <a:spLocks noGrp="1"/>
          </p:cNvSpPr>
          <p:nvPr>
            <p:ph type="body" sz="quarter" idx="10"/>
          </p:nvPr>
        </p:nvSpPr>
        <p:spPr/>
        <p:txBody>
          <a:bodyPr/>
          <a:lstStyle/>
          <a:p>
            <a:r>
              <a:rPr kumimoji="1" lang="ja-JP" altLang="en-US" dirty="0">
                <a:solidFill>
                  <a:schemeClr val="accent5"/>
                </a:solidFill>
              </a:rPr>
              <a:t>１つの項目にぶら下げる項目は３つまで</a:t>
            </a:r>
            <a:endParaRPr kumimoji="1" lang="en-US" altLang="ja-JP" dirty="0">
              <a:solidFill>
                <a:schemeClr val="accent5"/>
              </a:solidFill>
            </a:endParaRPr>
          </a:p>
          <a:p>
            <a:pPr lvl="1"/>
            <a:r>
              <a:rPr kumimoji="1" lang="ja-JP" altLang="en-US" dirty="0"/>
              <a:t>４つ以上の項目が同じレベルに並んでいる場合は，それらをインデントにまとめる</a:t>
            </a:r>
            <a:endParaRPr kumimoji="1" lang="en-US" altLang="ja-JP" dirty="0"/>
          </a:p>
          <a:p>
            <a:pPr lvl="1"/>
            <a:r>
              <a:rPr kumimoji="1" lang="ja-JP" altLang="en-US" dirty="0"/>
              <a:t>３つより多いと関係が曖昧になるし，理解しづらい</a:t>
            </a:r>
            <a:endParaRPr kumimoji="1" lang="en-US" altLang="ja-JP" dirty="0"/>
          </a:p>
        </p:txBody>
      </p:sp>
    </p:spTree>
    <p:extLst>
      <p:ext uri="{BB962C8B-B14F-4D97-AF65-F5344CB8AC3E}">
        <p14:creationId xmlns:p14="http://schemas.microsoft.com/office/powerpoint/2010/main" val="29307077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33F85-70F7-1520-347A-55817D433DB1}"/>
              </a:ext>
            </a:extLst>
          </p:cNvPr>
          <p:cNvSpPr>
            <a:spLocks noGrp="1"/>
          </p:cNvSpPr>
          <p:nvPr>
            <p:ph type="title"/>
          </p:nvPr>
        </p:nvSpPr>
        <p:spPr/>
        <p:txBody>
          <a:bodyPr/>
          <a:lstStyle/>
          <a:p>
            <a:r>
              <a:rPr kumimoji="1" lang="ja-JP" altLang="en-US" dirty="0"/>
              <a:t>箇条書きの親子関係における「階段」</a:t>
            </a:r>
          </a:p>
        </p:txBody>
      </p:sp>
      <p:sp>
        <p:nvSpPr>
          <p:cNvPr id="3" name="テキスト プレースホルダー 2">
            <a:extLst>
              <a:ext uri="{FF2B5EF4-FFF2-40B4-BE49-F238E27FC236}">
                <a16:creationId xmlns:a16="http://schemas.microsoft.com/office/drawing/2014/main" id="{5BFE0EBB-6CB2-FCEF-7A6E-3613D8524427}"/>
              </a:ext>
            </a:extLst>
          </p:cNvPr>
          <p:cNvSpPr>
            <a:spLocks noGrp="1"/>
          </p:cNvSpPr>
          <p:nvPr>
            <p:ph type="body" sz="quarter" idx="10"/>
          </p:nvPr>
        </p:nvSpPr>
        <p:spPr/>
        <p:txBody>
          <a:bodyPr/>
          <a:lstStyle/>
          <a:p>
            <a:r>
              <a:rPr kumimoji="1" lang="en-US" altLang="ja-JP" sz="1800" dirty="0"/>
              <a:t>A </a:t>
            </a:r>
            <a:r>
              <a:rPr kumimoji="1" lang="ja-JP" altLang="en-US" sz="1800" dirty="0"/>
              <a:t>→ </a:t>
            </a:r>
            <a:r>
              <a:rPr kumimoji="1" lang="en-US" altLang="ja-JP" sz="1800" dirty="0"/>
              <a:t>B </a:t>
            </a:r>
            <a:r>
              <a:rPr kumimoji="1" lang="ja-JP" altLang="en-US" sz="1800" dirty="0"/>
              <a:t>→ </a:t>
            </a:r>
            <a:r>
              <a:rPr kumimoji="1" lang="en-US" altLang="ja-JP" sz="1800" dirty="0"/>
              <a:t>C </a:t>
            </a:r>
            <a:r>
              <a:rPr kumimoji="1" lang="ja-JP" altLang="en-US" sz="1800" dirty="0"/>
              <a:t>のような演繹の関係を下のような「階段」のような箇条書きにしてしまいがちだが，これは良くない</a:t>
            </a:r>
            <a:endParaRPr kumimoji="1" lang="en-US" altLang="ja-JP" sz="1800" dirty="0"/>
          </a:p>
          <a:p>
            <a:pPr lvl="1"/>
            <a:r>
              <a:rPr kumimoji="1" lang="ja-JP" altLang="en-US" sz="1800" dirty="0"/>
              <a:t>（親子関係は基本的に 概要</a:t>
            </a:r>
            <a:r>
              <a:rPr kumimoji="1" lang="en-US" altLang="ja-JP" sz="1800" dirty="0"/>
              <a:t>&lt;-&gt;</a:t>
            </a:r>
            <a:r>
              <a:rPr kumimoji="1" lang="ja-JP" altLang="en-US" sz="1800" dirty="0"/>
              <a:t>詳細 を表すもの）</a:t>
            </a:r>
            <a:br>
              <a:rPr kumimoji="1" lang="en-US" altLang="ja-JP" sz="1800" dirty="0"/>
            </a:br>
            <a:endParaRPr kumimoji="1" lang="en-US" altLang="ja-JP" sz="1800" dirty="0"/>
          </a:p>
          <a:p>
            <a:pPr lvl="1"/>
            <a:r>
              <a:rPr kumimoji="1" lang="en-US" altLang="ja-JP" sz="1800" dirty="0"/>
              <a:t>A</a:t>
            </a:r>
            <a:r>
              <a:rPr kumimoji="1" lang="ja-JP" altLang="en-US" sz="1800" dirty="0"/>
              <a:t>：～</a:t>
            </a:r>
            <a:endParaRPr kumimoji="1" lang="en-US" altLang="ja-JP" sz="1800" dirty="0"/>
          </a:p>
          <a:p>
            <a:pPr lvl="2"/>
            <a:r>
              <a:rPr kumimoji="1" lang="en-US" altLang="ja-JP" sz="1800" dirty="0"/>
              <a:t>B</a:t>
            </a:r>
            <a:r>
              <a:rPr kumimoji="1" lang="ja-JP" altLang="en-US" sz="1800" dirty="0"/>
              <a:t>：～</a:t>
            </a:r>
          </a:p>
          <a:p>
            <a:pPr lvl="3"/>
            <a:r>
              <a:rPr kumimoji="1" lang="en-US" altLang="ja-JP" sz="1800" dirty="0"/>
              <a:t>C</a:t>
            </a:r>
            <a:r>
              <a:rPr kumimoji="1" lang="ja-JP" altLang="en-US" sz="1800" dirty="0"/>
              <a:t>：～</a:t>
            </a:r>
            <a:endParaRPr kumimoji="1" lang="en-US" altLang="ja-JP" sz="1800" dirty="0"/>
          </a:p>
          <a:p>
            <a:r>
              <a:rPr kumimoji="1" lang="ja-JP" altLang="en-US" sz="1800" dirty="0"/>
              <a:t>このような場合は </a:t>
            </a:r>
            <a:r>
              <a:rPr kumimoji="1" lang="en-US" altLang="ja-JP" sz="1800" dirty="0"/>
              <a:t>A </a:t>
            </a:r>
            <a:r>
              <a:rPr kumimoji="1" lang="ja-JP" altLang="en-US" sz="1800" dirty="0"/>
              <a:t>→ </a:t>
            </a:r>
            <a:r>
              <a:rPr kumimoji="1" lang="en-US" altLang="ja-JP" sz="1800" dirty="0"/>
              <a:t>B </a:t>
            </a:r>
            <a:r>
              <a:rPr kumimoji="1" lang="ja-JP" altLang="en-US" sz="1800" dirty="0"/>
              <a:t>→ </a:t>
            </a:r>
            <a:r>
              <a:rPr kumimoji="1" lang="en-US" altLang="ja-JP" sz="1800" dirty="0"/>
              <a:t>C </a:t>
            </a:r>
            <a:r>
              <a:rPr kumimoji="1" lang="ja-JP" altLang="en-US" sz="1800" dirty="0"/>
              <a:t>の主張を一言にまとめたものを（</a:t>
            </a:r>
            <a:r>
              <a:rPr kumimoji="1" lang="en-US" altLang="ja-JP" sz="1800" dirty="0"/>
              <a:t>X</a:t>
            </a:r>
            <a:r>
              <a:rPr kumimoji="1" lang="ja-JP" altLang="en-US" sz="1800" dirty="0"/>
              <a:t>）を作り，その下にぶらさげる</a:t>
            </a:r>
            <a:br>
              <a:rPr kumimoji="1" lang="en-US" altLang="ja-JP" sz="1800" dirty="0"/>
            </a:br>
            <a:endParaRPr kumimoji="1" lang="en-US" altLang="ja-JP" sz="1800" dirty="0"/>
          </a:p>
          <a:p>
            <a:pPr lvl="1"/>
            <a:r>
              <a:rPr kumimoji="1" lang="en-US" altLang="ja-JP" sz="1800" dirty="0"/>
              <a:t>X</a:t>
            </a:r>
            <a:r>
              <a:rPr kumimoji="1" lang="ja-JP" altLang="en-US" sz="1800" dirty="0"/>
              <a:t>：</a:t>
            </a:r>
            <a:endParaRPr kumimoji="1" lang="en-US" altLang="ja-JP" sz="1800" dirty="0"/>
          </a:p>
          <a:p>
            <a:pPr lvl="2"/>
            <a:r>
              <a:rPr lang="en-US" altLang="ja-JP" sz="1800" dirty="0"/>
              <a:t>A</a:t>
            </a:r>
            <a:r>
              <a:rPr lang="ja-JP" altLang="en-US" sz="1800" dirty="0"/>
              <a:t>：～</a:t>
            </a:r>
            <a:endParaRPr lang="en-US" altLang="ja-JP" sz="1800" dirty="0"/>
          </a:p>
          <a:p>
            <a:pPr lvl="2"/>
            <a:r>
              <a:rPr lang="en-US" altLang="ja-JP" sz="1800" dirty="0"/>
              <a:t>B</a:t>
            </a:r>
            <a:r>
              <a:rPr lang="ja-JP" altLang="en-US" sz="1800" dirty="0"/>
              <a:t>：～</a:t>
            </a:r>
            <a:endParaRPr lang="en-US" altLang="ja-JP" sz="1800" dirty="0"/>
          </a:p>
          <a:p>
            <a:pPr lvl="2"/>
            <a:r>
              <a:rPr lang="en-US" altLang="ja-JP" sz="1800" dirty="0"/>
              <a:t>C</a:t>
            </a:r>
            <a:r>
              <a:rPr lang="ja-JP" altLang="en-US" sz="1800" dirty="0"/>
              <a:t>：～</a:t>
            </a:r>
            <a:endParaRPr kumimoji="1" lang="en-US" altLang="ja-JP" sz="1800" dirty="0"/>
          </a:p>
        </p:txBody>
      </p:sp>
    </p:spTree>
    <p:extLst>
      <p:ext uri="{BB962C8B-B14F-4D97-AF65-F5344CB8AC3E}">
        <p14:creationId xmlns:p14="http://schemas.microsoft.com/office/powerpoint/2010/main" val="383915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33F85-70F7-1520-347A-55817D433DB1}"/>
              </a:ext>
            </a:extLst>
          </p:cNvPr>
          <p:cNvSpPr>
            <a:spLocks noGrp="1"/>
          </p:cNvSpPr>
          <p:nvPr>
            <p:ph type="title"/>
          </p:nvPr>
        </p:nvSpPr>
        <p:spPr/>
        <p:txBody>
          <a:bodyPr/>
          <a:lstStyle/>
          <a:p>
            <a:r>
              <a:rPr kumimoji="1" lang="ja-JP" altLang="en-US" dirty="0"/>
              <a:t>演繹の関係にある要素の書き換えの例</a:t>
            </a:r>
            <a:br>
              <a:rPr kumimoji="1" lang="en-US" altLang="ja-JP" dirty="0"/>
            </a:br>
            <a:r>
              <a:rPr kumimoji="1" lang="en-US" altLang="ja-JP" sz="2000" dirty="0"/>
              <a:t>A</a:t>
            </a:r>
            <a:r>
              <a:rPr kumimoji="1" lang="ja-JP" altLang="en-US" sz="2000" dirty="0"/>
              <a:t>→</a:t>
            </a:r>
            <a:r>
              <a:rPr kumimoji="1" lang="en-US" altLang="ja-JP" sz="2000" dirty="0"/>
              <a:t>B</a:t>
            </a:r>
            <a:r>
              <a:rPr kumimoji="1" lang="ja-JP" altLang="en-US" sz="2000" dirty="0"/>
              <a:t>→</a:t>
            </a:r>
            <a:r>
              <a:rPr kumimoji="1" lang="en-US" altLang="ja-JP" sz="2000" dirty="0"/>
              <a:t>C </a:t>
            </a:r>
            <a:r>
              <a:rPr kumimoji="1" lang="ja-JP" altLang="en-US" sz="2000" dirty="0"/>
              <a:t>を </a:t>
            </a:r>
            <a:r>
              <a:rPr kumimoji="1" lang="en-US" altLang="ja-JP" sz="2000" dirty="0"/>
              <a:t>X </a:t>
            </a:r>
            <a:r>
              <a:rPr kumimoji="1" lang="ja-JP" altLang="en-US" sz="2000" dirty="0"/>
              <a:t>の下に展開</a:t>
            </a:r>
          </a:p>
        </p:txBody>
      </p:sp>
      <p:sp>
        <p:nvSpPr>
          <p:cNvPr id="3" name="テキスト プレースホルダー 2">
            <a:extLst>
              <a:ext uri="{FF2B5EF4-FFF2-40B4-BE49-F238E27FC236}">
                <a16:creationId xmlns:a16="http://schemas.microsoft.com/office/drawing/2014/main" id="{5BFE0EBB-6CB2-FCEF-7A6E-3613D8524427}"/>
              </a:ext>
            </a:extLst>
          </p:cNvPr>
          <p:cNvSpPr>
            <a:spLocks noGrp="1"/>
          </p:cNvSpPr>
          <p:nvPr>
            <p:ph type="body" sz="quarter" idx="10"/>
          </p:nvPr>
        </p:nvSpPr>
        <p:spPr/>
        <p:txBody>
          <a:bodyPr/>
          <a:lstStyle/>
          <a:p>
            <a:pPr marL="0" indent="0">
              <a:buNone/>
            </a:pPr>
            <a:r>
              <a:rPr kumimoji="1" lang="ja-JP" altLang="en-US" sz="1800" dirty="0"/>
              <a:t>各インデントレベルに１つだけ項目がある階段が出来てしまっている</a:t>
            </a:r>
            <a:endParaRPr kumimoji="1" lang="en-US" altLang="ja-JP" sz="1800" dirty="0"/>
          </a:p>
          <a:p>
            <a:r>
              <a:rPr kumimoji="1" lang="en-US" altLang="ja-JP" sz="1800" dirty="0"/>
              <a:t>A</a:t>
            </a:r>
            <a:r>
              <a:rPr kumimoji="1" lang="ja-JP" altLang="en-US" sz="1800" dirty="0"/>
              <a:t>：人間の脳の一時記憶の大きさには限りがある</a:t>
            </a:r>
          </a:p>
          <a:p>
            <a:pPr lvl="1"/>
            <a:r>
              <a:rPr kumimoji="1" lang="en-US" altLang="ja-JP" sz="1800" dirty="0"/>
              <a:t>B</a:t>
            </a:r>
            <a:r>
              <a:rPr kumimoji="1" lang="ja-JP" altLang="en-US" sz="1800" dirty="0"/>
              <a:t>：このため，人間は５～７個以上の事柄を一度に把握できない</a:t>
            </a:r>
          </a:p>
          <a:p>
            <a:pPr lvl="2"/>
            <a:r>
              <a:rPr kumimoji="1" lang="en-US" altLang="ja-JP" sz="1800" dirty="0"/>
              <a:t>C</a:t>
            </a:r>
            <a:r>
              <a:rPr kumimoji="1" lang="ja-JP" altLang="en-US" sz="1800" dirty="0"/>
              <a:t>：したがって，余裕を持って３個程度以内にするのがよい</a:t>
            </a:r>
            <a:endParaRPr kumimoji="1" lang="en-US" altLang="ja-JP" sz="1800" dirty="0"/>
          </a:p>
          <a:p>
            <a:pPr marL="0" indent="0">
              <a:buNone/>
            </a:pPr>
            <a:br>
              <a:rPr kumimoji="1" lang="en-US" altLang="ja-JP" sz="1800" dirty="0"/>
            </a:br>
            <a:br>
              <a:rPr kumimoji="1" lang="en-US" altLang="ja-JP" sz="1800" dirty="0"/>
            </a:br>
            <a:r>
              <a:rPr kumimoji="1" lang="en-US" altLang="ja-JP" sz="1800" dirty="0"/>
              <a:t>X </a:t>
            </a:r>
            <a:r>
              <a:rPr kumimoji="1" lang="ja-JP" altLang="en-US" sz="1800" dirty="0"/>
              <a:t>に全体をまとめる一言を入れて，その下に並列にぶら下げると良い</a:t>
            </a:r>
            <a:endParaRPr kumimoji="1" lang="en-US" altLang="ja-JP" sz="1800" dirty="0"/>
          </a:p>
          <a:p>
            <a:r>
              <a:rPr kumimoji="1" lang="en-US" altLang="ja-JP" sz="1800" dirty="0"/>
              <a:t>X</a:t>
            </a:r>
            <a:r>
              <a:rPr kumimoji="1" lang="ja-JP" altLang="en-US" sz="1800" dirty="0"/>
              <a:t>：１項目にぶら下げる項目の数は少なめにする</a:t>
            </a:r>
          </a:p>
          <a:p>
            <a:pPr lvl="1"/>
            <a:r>
              <a:rPr kumimoji="1" lang="en-US" altLang="ja-JP" sz="1800" dirty="0"/>
              <a:t>A</a:t>
            </a:r>
            <a:r>
              <a:rPr kumimoji="1" lang="ja-JP" altLang="en-US" sz="1800" dirty="0"/>
              <a:t>：人間の脳の一時記憶の大きさには限りがある</a:t>
            </a:r>
          </a:p>
          <a:p>
            <a:pPr lvl="1"/>
            <a:r>
              <a:rPr kumimoji="1" lang="en-US" altLang="ja-JP" sz="1800" dirty="0"/>
              <a:t>B</a:t>
            </a:r>
            <a:r>
              <a:rPr kumimoji="1" lang="ja-JP" altLang="en-US" sz="1800" dirty="0"/>
              <a:t>：このため，人間は５～７個以上の事柄を一度に把握できない</a:t>
            </a:r>
          </a:p>
          <a:p>
            <a:pPr lvl="1"/>
            <a:r>
              <a:rPr kumimoji="1" lang="en-US" altLang="ja-JP" sz="1800" dirty="0"/>
              <a:t>C</a:t>
            </a:r>
            <a:r>
              <a:rPr kumimoji="1" lang="ja-JP" altLang="en-US" sz="1800" dirty="0"/>
              <a:t>：したがって，余裕を持って３個程度以内にするのがよい</a:t>
            </a:r>
            <a:endParaRPr kumimoji="1" lang="en-US" altLang="ja-JP" sz="1800" dirty="0"/>
          </a:p>
        </p:txBody>
      </p:sp>
    </p:spTree>
    <p:extLst>
      <p:ext uri="{BB962C8B-B14F-4D97-AF65-F5344CB8AC3E}">
        <p14:creationId xmlns:p14="http://schemas.microsoft.com/office/powerpoint/2010/main" val="2952692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81CAB25-1D6D-1A81-C8EA-8465BE095F35}"/>
              </a:ext>
            </a:extLst>
          </p:cNvPr>
          <p:cNvSpPr>
            <a:spLocks noGrp="1"/>
          </p:cNvSpPr>
          <p:nvPr>
            <p:ph type="title"/>
          </p:nvPr>
        </p:nvSpPr>
        <p:spPr/>
        <p:txBody>
          <a:bodyPr/>
          <a:lstStyle/>
          <a:p>
            <a:r>
              <a:rPr lang="ja-JP" altLang="en-US" dirty="0"/>
              <a:t>まとめ</a:t>
            </a:r>
          </a:p>
        </p:txBody>
      </p:sp>
      <p:sp>
        <p:nvSpPr>
          <p:cNvPr id="5" name="テキスト プレースホルダー 4">
            <a:extLst>
              <a:ext uri="{FF2B5EF4-FFF2-40B4-BE49-F238E27FC236}">
                <a16:creationId xmlns:a16="http://schemas.microsoft.com/office/drawing/2014/main" id="{FE3DA219-61CC-867A-389E-BA4B65844082}"/>
              </a:ext>
            </a:extLst>
          </p:cNvPr>
          <p:cNvSpPr>
            <a:spLocks noGrp="1"/>
          </p:cNvSpPr>
          <p:nvPr>
            <p:ph type="body" sz="quarter" idx="10"/>
          </p:nvPr>
        </p:nvSpPr>
        <p:spPr/>
        <p:txBody>
          <a:bodyPr/>
          <a:lstStyle/>
          <a:p>
            <a:r>
              <a:rPr lang="ja-JP" altLang="en-US" dirty="0"/>
              <a:t>３点プロットの作り方について説明</a:t>
            </a:r>
            <a:endParaRPr lang="en-US" altLang="ja-JP" dirty="0"/>
          </a:p>
          <a:p>
            <a:pPr lvl="1"/>
            <a:r>
              <a:rPr lang="ja-JP" altLang="en-US" dirty="0"/>
              <a:t>話の筋を背景，課題，提案の３点で，</a:t>
            </a:r>
            <a:r>
              <a:rPr kumimoji="1" lang="ja-JP" altLang="en-US" dirty="0"/>
              <a:t>１ページにまとめたもの</a:t>
            </a:r>
            <a:endParaRPr kumimoji="1" lang="en-US" altLang="ja-JP" dirty="0"/>
          </a:p>
          <a:p>
            <a:pPr lvl="1"/>
            <a:r>
              <a:rPr lang="ja-JP" altLang="en-US" dirty="0"/>
              <a:t>コンパクトなので考えやすい</a:t>
            </a:r>
            <a:endParaRPr lang="en-US" altLang="ja-JP" dirty="0"/>
          </a:p>
          <a:p>
            <a:r>
              <a:rPr lang="ja-JP" altLang="en-US" dirty="0"/>
              <a:t>これが出来たら，次に全体のプロットなどを作る</a:t>
            </a:r>
            <a:endParaRPr lang="en-US" altLang="ja-JP" dirty="0"/>
          </a:p>
        </p:txBody>
      </p:sp>
    </p:spTree>
    <p:extLst>
      <p:ext uri="{BB962C8B-B14F-4D97-AF65-F5344CB8AC3E}">
        <p14:creationId xmlns:p14="http://schemas.microsoft.com/office/powerpoint/2010/main" val="29957464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6D54E2-554A-2DE1-0641-8571CB261681}"/>
              </a:ext>
            </a:extLst>
          </p:cNvPr>
          <p:cNvSpPr>
            <a:spLocks noGrp="1"/>
          </p:cNvSpPr>
          <p:nvPr>
            <p:ph type="title"/>
          </p:nvPr>
        </p:nvSpPr>
        <p:spPr/>
        <p:txBody>
          <a:bodyPr/>
          <a:lstStyle/>
          <a:p>
            <a:r>
              <a:rPr kumimoji="1" lang="ja-JP" altLang="en-US" sz="2800" dirty="0"/>
              <a:t>なぜプロットを作るのか？</a:t>
            </a:r>
            <a:endParaRPr kumimoji="1" lang="ja-JP" altLang="en-US" dirty="0"/>
          </a:p>
        </p:txBody>
      </p:sp>
      <p:sp>
        <p:nvSpPr>
          <p:cNvPr id="3" name="テキスト プレースホルダー 2">
            <a:extLst>
              <a:ext uri="{FF2B5EF4-FFF2-40B4-BE49-F238E27FC236}">
                <a16:creationId xmlns:a16="http://schemas.microsoft.com/office/drawing/2014/main" id="{96129A60-2006-F8F6-D5E2-DC4EE215FB00}"/>
              </a:ext>
            </a:extLst>
          </p:cNvPr>
          <p:cNvSpPr>
            <a:spLocks noGrp="1"/>
          </p:cNvSpPr>
          <p:nvPr>
            <p:ph type="body" sz="quarter" idx="10"/>
          </p:nvPr>
        </p:nvSpPr>
        <p:spPr/>
        <p:txBody>
          <a:bodyPr/>
          <a:lstStyle/>
          <a:p>
            <a:r>
              <a:rPr kumimoji="1" lang="ja-JP" altLang="en-US" sz="1800" dirty="0"/>
              <a:t>話の筋を整理するため</a:t>
            </a:r>
            <a:endParaRPr kumimoji="1" lang="en-US" altLang="ja-JP" sz="1800" dirty="0"/>
          </a:p>
          <a:p>
            <a:pPr lvl="1"/>
            <a:r>
              <a:rPr kumimoji="1" lang="ja-JP" altLang="en-US" sz="1800" dirty="0"/>
              <a:t>何が背景で，何が課題で，何をどう解決したのかを明確にする</a:t>
            </a:r>
            <a:endParaRPr kumimoji="1" lang="en-US" altLang="ja-JP" sz="1800" dirty="0"/>
          </a:p>
          <a:p>
            <a:r>
              <a:rPr kumimoji="1" lang="ja-JP" altLang="en-US" sz="1800" dirty="0"/>
              <a:t>その筋に収束するよう文章を書くと，主張を明確に示すことが出来る</a:t>
            </a:r>
            <a:endParaRPr kumimoji="1" lang="en-US" altLang="ja-JP" sz="1800" dirty="0"/>
          </a:p>
          <a:p>
            <a:pPr lvl="1"/>
            <a:r>
              <a:rPr kumimoji="1" lang="ja-JP" altLang="en-US" sz="1800" dirty="0">
                <a:solidFill>
                  <a:schemeClr val="accent5"/>
                </a:solidFill>
              </a:rPr>
              <a:t>そうしないと，「言いたいことがなんとなく適当に並べられた良くわからないもの」が出来上がる</a:t>
            </a:r>
            <a:endParaRPr kumimoji="1" lang="en-US" altLang="ja-JP" sz="1800" dirty="0">
              <a:solidFill>
                <a:schemeClr val="accent5"/>
              </a:solidFill>
            </a:endParaRPr>
          </a:p>
          <a:p>
            <a:pPr lvl="1"/>
            <a:r>
              <a:rPr kumimoji="1" lang="ja-JP" altLang="en-US" sz="1800" dirty="0"/>
              <a:t>設計図なしで建物を建てるとヒドい事になるのと同じ</a:t>
            </a:r>
            <a:endParaRPr kumimoji="1" lang="en-US" altLang="ja-JP" sz="1800" dirty="0"/>
          </a:p>
          <a:p>
            <a:r>
              <a:rPr kumimoji="1" lang="ja-JP" altLang="en-US" sz="1800" dirty="0"/>
              <a:t>論文の章構成レベルの設計をしているとも言える</a:t>
            </a:r>
            <a:endParaRPr kumimoji="1" lang="en-US" altLang="ja-JP" sz="1800" dirty="0"/>
          </a:p>
          <a:p>
            <a:pPr lvl="1"/>
            <a:r>
              <a:rPr kumimoji="1" lang="ja-JP" altLang="en-US" sz="1800" dirty="0"/>
              <a:t>これを先にやっておかないと，後から大きな手戻りが発生する</a:t>
            </a:r>
            <a:endParaRPr kumimoji="1" lang="en-US" altLang="ja-JP" sz="1800" dirty="0"/>
          </a:p>
          <a:p>
            <a:pPr lvl="1"/>
            <a:r>
              <a:rPr kumimoji="1" lang="ja-JP" altLang="en-US" sz="1800" dirty="0"/>
              <a:t>文章の修正が細かい手直しではすまなくなる</a:t>
            </a:r>
            <a:endParaRPr kumimoji="1" lang="en-US" altLang="ja-JP" sz="1800" dirty="0"/>
          </a:p>
        </p:txBody>
      </p:sp>
    </p:spTree>
    <p:extLst>
      <p:ext uri="{BB962C8B-B14F-4D97-AF65-F5344CB8AC3E}">
        <p14:creationId xmlns:p14="http://schemas.microsoft.com/office/powerpoint/2010/main" val="2475799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2C224BE-1AFB-746F-3613-EB76E3C658DF}"/>
              </a:ext>
            </a:extLst>
          </p:cNvPr>
          <p:cNvSpPr>
            <a:spLocks noGrp="1"/>
          </p:cNvSpPr>
          <p:nvPr>
            <p:ph type="title"/>
          </p:nvPr>
        </p:nvSpPr>
        <p:spPr/>
        <p:txBody>
          <a:bodyPr/>
          <a:lstStyle/>
          <a:p>
            <a:r>
              <a:rPr lang="ja-JP" altLang="en-US" dirty="0"/>
              <a:t>３点プロットとは</a:t>
            </a:r>
            <a:endParaRPr lang="en-US" altLang="ja-JP" dirty="0"/>
          </a:p>
        </p:txBody>
      </p:sp>
      <p:sp>
        <p:nvSpPr>
          <p:cNvPr id="5" name="テキスト プレースホルダー 4">
            <a:extLst>
              <a:ext uri="{FF2B5EF4-FFF2-40B4-BE49-F238E27FC236}">
                <a16:creationId xmlns:a16="http://schemas.microsoft.com/office/drawing/2014/main" id="{5DCC2B0F-B02D-6E87-29E0-B6AA749A872C}"/>
              </a:ext>
            </a:extLst>
          </p:cNvPr>
          <p:cNvSpPr>
            <a:spLocks noGrp="1"/>
          </p:cNvSpPr>
          <p:nvPr>
            <p:ph type="body" sz="quarter" idx="10"/>
          </p:nvPr>
        </p:nvSpPr>
        <p:spPr>
          <a:xfrm>
            <a:off x="611956" y="1088974"/>
            <a:ext cx="8190091" cy="5219751"/>
          </a:xfrm>
        </p:spPr>
        <p:txBody>
          <a:bodyPr/>
          <a:lstStyle/>
          <a:p>
            <a:r>
              <a:rPr lang="ja-JP" altLang="en-US" dirty="0">
                <a:solidFill>
                  <a:schemeClr val="accent5"/>
                </a:solidFill>
              </a:rPr>
              <a:t>３点プロットはいわば「プロットのプロット」</a:t>
            </a:r>
            <a:endParaRPr lang="en-US" altLang="ja-JP" dirty="0">
              <a:solidFill>
                <a:schemeClr val="accent5"/>
              </a:solidFill>
            </a:endParaRPr>
          </a:p>
          <a:p>
            <a:pPr lvl="1"/>
            <a:r>
              <a:rPr lang="ja-JP" altLang="en-US" dirty="0"/>
              <a:t>「背景→課題→提案」の３要素が何なのかをまとめたもの</a:t>
            </a:r>
            <a:endParaRPr lang="en-US" altLang="ja-JP" dirty="0"/>
          </a:p>
          <a:p>
            <a:pPr lvl="1"/>
            <a:r>
              <a:rPr lang="ja-JP" altLang="en-US" dirty="0"/>
              <a:t>各要素が何なのかをはっきりさせ，その流れを明確にする</a:t>
            </a:r>
            <a:endParaRPr lang="en-US" altLang="ja-JP" dirty="0"/>
          </a:p>
          <a:p>
            <a:pPr lvl="1"/>
            <a:r>
              <a:rPr lang="ja-JP" altLang="en-US" dirty="0"/>
              <a:t>これを膨らませて全体のプロットなどを作る</a:t>
            </a:r>
            <a:endParaRPr lang="en-US" altLang="ja-JP" dirty="0"/>
          </a:p>
          <a:p>
            <a:r>
              <a:rPr lang="ja-JP" altLang="en-US" dirty="0"/>
              <a:t>いきなり全体のプロットを作るのは難しい</a:t>
            </a:r>
            <a:endParaRPr lang="en-US" altLang="ja-JP" dirty="0"/>
          </a:p>
          <a:p>
            <a:pPr lvl="1"/>
            <a:r>
              <a:rPr lang="ja-JP" altLang="en-US" dirty="0"/>
              <a:t>考えることが多い</a:t>
            </a:r>
            <a:endParaRPr lang="en-US" altLang="ja-JP" dirty="0"/>
          </a:p>
          <a:p>
            <a:pPr lvl="1"/>
            <a:r>
              <a:rPr lang="ja-JP" altLang="en-US" dirty="0"/>
              <a:t>直すのも大変</a:t>
            </a:r>
            <a:endParaRPr lang="en-US" altLang="ja-JP" dirty="0"/>
          </a:p>
          <a:p>
            <a:r>
              <a:rPr lang="ja-JP" altLang="en-US" dirty="0"/>
              <a:t>３点プロットは１ページに収まるので，お手軽</a:t>
            </a:r>
          </a:p>
        </p:txBody>
      </p:sp>
    </p:spTree>
    <p:extLst>
      <p:ext uri="{BB962C8B-B14F-4D97-AF65-F5344CB8AC3E}">
        <p14:creationId xmlns:p14="http://schemas.microsoft.com/office/powerpoint/2010/main" val="13909505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C5C5263-A46C-250C-79B4-37EF4633D8AE}"/>
              </a:ext>
            </a:extLst>
          </p:cNvPr>
          <p:cNvSpPr>
            <a:spLocks noGrp="1"/>
          </p:cNvSpPr>
          <p:nvPr>
            <p:ph type="title"/>
          </p:nvPr>
        </p:nvSpPr>
        <p:spPr/>
        <p:txBody>
          <a:bodyPr/>
          <a:lstStyle/>
          <a:p>
            <a:r>
              <a:rPr kumimoji="1" lang="ja-JP" altLang="en-US" dirty="0"/>
              <a:t>もくじ</a:t>
            </a:r>
          </a:p>
        </p:txBody>
      </p:sp>
      <p:sp>
        <p:nvSpPr>
          <p:cNvPr id="7" name="テキスト プレースホルダー 6">
            <a:extLst>
              <a:ext uri="{FF2B5EF4-FFF2-40B4-BE49-F238E27FC236}">
                <a16:creationId xmlns:a16="http://schemas.microsoft.com/office/drawing/2014/main" id="{12EFEECB-8119-A100-9FB5-F471FDE43EF4}"/>
              </a:ext>
            </a:extLst>
          </p:cNvPr>
          <p:cNvSpPr>
            <a:spLocks noGrp="1"/>
          </p:cNvSpPr>
          <p:nvPr>
            <p:ph type="body" sz="quarter" idx="10"/>
          </p:nvPr>
        </p:nvSpPr>
        <p:spPr/>
        <p:txBody>
          <a:bodyPr/>
          <a:lstStyle/>
          <a:p>
            <a:pPr marL="457200" indent="-457200">
              <a:buFont typeface="+mj-lt"/>
              <a:buAutoNum type="arabicPeriod"/>
            </a:pPr>
            <a:r>
              <a:rPr kumimoji="1" lang="ja-JP" altLang="en-US" dirty="0">
                <a:solidFill>
                  <a:schemeClr val="accent5"/>
                </a:solidFill>
              </a:rPr>
              <a:t>３点プロットとは</a:t>
            </a:r>
            <a:endParaRPr kumimoji="1" lang="en-US" altLang="ja-JP" dirty="0">
              <a:solidFill>
                <a:schemeClr val="accent5"/>
              </a:solidFill>
            </a:endParaRPr>
          </a:p>
          <a:p>
            <a:pPr marL="457200" indent="-457200">
              <a:buFont typeface="+mj-lt"/>
              <a:buAutoNum type="arabicPeriod"/>
            </a:pPr>
            <a:r>
              <a:rPr kumimoji="1" lang="ja-JP" altLang="en-US" dirty="0"/>
              <a:t>背景，課題，提案</a:t>
            </a:r>
            <a:endParaRPr kumimoji="1" lang="en-US" altLang="ja-JP" dirty="0"/>
          </a:p>
          <a:p>
            <a:pPr marL="457200" indent="-457200">
              <a:buFont typeface="+mj-lt"/>
              <a:buAutoNum type="arabicPeriod"/>
            </a:pPr>
            <a:r>
              <a:rPr kumimoji="1" lang="ja-JP" altLang="en-US" dirty="0"/>
              <a:t>内容のまとめかた</a:t>
            </a:r>
            <a:endParaRPr kumimoji="1" lang="en-US" altLang="ja-JP" dirty="0"/>
          </a:p>
          <a:p>
            <a:pPr marL="457200" indent="-457200">
              <a:buFont typeface="+mj-lt"/>
              <a:buAutoNum type="arabicPeriod"/>
            </a:pPr>
            <a:r>
              <a:rPr kumimoji="1" lang="ja-JP" altLang="en-US" dirty="0"/>
              <a:t>箇条書きの作り方</a:t>
            </a:r>
            <a:endParaRPr kumimoji="1" lang="en-US" altLang="ja-JP" dirty="0"/>
          </a:p>
        </p:txBody>
      </p:sp>
    </p:spTree>
    <p:extLst>
      <p:ext uri="{BB962C8B-B14F-4D97-AF65-F5344CB8AC3E}">
        <p14:creationId xmlns:p14="http://schemas.microsoft.com/office/powerpoint/2010/main" val="132425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5249E-5784-30A1-9425-0AD2EDA550D0}"/>
              </a:ext>
            </a:extLst>
          </p:cNvPr>
          <p:cNvSpPr>
            <a:spLocks noGrp="1"/>
          </p:cNvSpPr>
          <p:nvPr>
            <p:ph type="title"/>
          </p:nvPr>
        </p:nvSpPr>
        <p:spPr/>
        <p:txBody>
          <a:bodyPr/>
          <a:lstStyle/>
          <a:p>
            <a:r>
              <a:rPr kumimoji="1" lang="ja-JP" altLang="en-US" dirty="0"/>
              <a:t>３点プロット：</a:t>
            </a:r>
            <a:br>
              <a:rPr kumimoji="1" lang="en-US" altLang="ja-JP" dirty="0"/>
            </a:br>
            <a:r>
              <a:rPr kumimoji="1" lang="ja-JP" altLang="en-US" dirty="0"/>
              <a:t>背景，課題，提案の３点で話の筋をまとめる</a:t>
            </a:r>
          </a:p>
        </p:txBody>
      </p:sp>
      <p:sp>
        <p:nvSpPr>
          <p:cNvPr id="3" name="テキスト プレースホルダー 2">
            <a:extLst>
              <a:ext uri="{FF2B5EF4-FFF2-40B4-BE49-F238E27FC236}">
                <a16:creationId xmlns:a16="http://schemas.microsoft.com/office/drawing/2014/main" id="{434C8495-CDEB-3716-81CF-61358DAF8B15}"/>
              </a:ext>
            </a:extLst>
          </p:cNvPr>
          <p:cNvSpPr>
            <a:spLocks noGrp="1"/>
          </p:cNvSpPr>
          <p:nvPr>
            <p:ph type="body" sz="quarter" idx="10"/>
          </p:nvPr>
        </p:nvSpPr>
        <p:spPr>
          <a:xfrm>
            <a:off x="341953" y="1088974"/>
            <a:ext cx="8550095" cy="5219751"/>
          </a:xfrm>
        </p:spPr>
        <p:txBody>
          <a:bodyPr/>
          <a:lstStyle/>
          <a:p>
            <a:pPr marL="457200" indent="-457200">
              <a:buFont typeface="+mj-lt"/>
              <a:buAutoNum type="arabicPeriod"/>
            </a:pPr>
            <a:r>
              <a:rPr kumimoji="1" lang="ja-JP" altLang="en-US" sz="1800" dirty="0">
                <a:solidFill>
                  <a:schemeClr val="accent5"/>
                </a:solidFill>
              </a:rPr>
              <a:t>背景：主張全体の背景や問題を説明する</a:t>
            </a:r>
            <a:endParaRPr kumimoji="1" lang="en-US" altLang="ja-JP" sz="1800" dirty="0">
              <a:solidFill>
                <a:schemeClr val="accent5"/>
              </a:solidFill>
            </a:endParaRPr>
          </a:p>
          <a:p>
            <a:pPr lvl="1"/>
            <a:r>
              <a:rPr kumimoji="1" lang="ja-JP" altLang="en-US" sz="1800" dirty="0"/>
              <a:t>課題と提案に共通する背景や，それらが共通して取り組んでいる問題</a:t>
            </a:r>
            <a:endParaRPr kumimoji="1" lang="en-US" altLang="ja-JP" sz="1800" dirty="0"/>
          </a:p>
          <a:p>
            <a:pPr lvl="1"/>
            <a:r>
              <a:rPr lang="ja-JP" altLang="en-US" sz="1800" dirty="0"/>
              <a:t>一般的な話題から始めて，課題や提案へ向けて話題を絞り込む</a:t>
            </a:r>
            <a:endParaRPr kumimoji="1" lang="en-US" altLang="ja-JP" sz="1800" dirty="0"/>
          </a:p>
          <a:p>
            <a:pPr marL="457200" indent="-457200">
              <a:buFont typeface="+mj-lt"/>
              <a:buAutoNum type="arabicPeriod"/>
            </a:pPr>
            <a:r>
              <a:rPr kumimoji="1" lang="ja-JP" altLang="en-US" sz="1800" dirty="0">
                <a:solidFill>
                  <a:schemeClr val="accent5"/>
                </a:solidFill>
              </a:rPr>
              <a:t>課題：解決しようとしている課題を説明する</a:t>
            </a:r>
            <a:endParaRPr kumimoji="1" lang="en-US" altLang="ja-JP" sz="1800" dirty="0">
              <a:solidFill>
                <a:schemeClr val="accent5"/>
              </a:solidFill>
            </a:endParaRPr>
          </a:p>
          <a:p>
            <a:pPr lvl="1"/>
            <a:r>
              <a:rPr kumimoji="1" lang="ja-JP" altLang="en-US" sz="1800" dirty="0"/>
              <a:t>既存手法の問題点</a:t>
            </a:r>
            <a:endParaRPr kumimoji="1" lang="en-US" altLang="ja-JP" sz="1800" dirty="0"/>
          </a:p>
          <a:p>
            <a:pPr lvl="1"/>
            <a:r>
              <a:rPr kumimoji="1" lang="ja-JP" altLang="en-US" sz="1800" dirty="0"/>
              <a:t>既存手法がない場合は，背景の中の着目する問題を掘り下げる</a:t>
            </a:r>
            <a:endParaRPr kumimoji="1" lang="en-US" altLang="ja-JP" sz="1800" dirty="0"/>
          </a:p>
          <a:p>
            <a:pPr marL="457200" indent="-457200">
              <a:buFont typeface="+mj-lt"/>
              <a:buAutoNum type="arabicPeriod"/>
            </a:pPr>
            <a:r>
              <a:rPr kumimoji="1" lang="ja-JP" altLang="en-US" sz="1800" dirty="0">
                <a:solidFill>
                  <a:schemeClr val="accent5"/>
                </a:solidFill>
              </a:rPr>
              <a:t>提案：課題であげられた問題を解決する提案手法を説明する</a:t>
            </a:r>
            <a:endParaRPr kumimoji="1" lang="en-US" altLang="ja-JP" sz="1800" dirty="0">
              <a:solidFill>
                <a:schemeClr val="accent5"/>
              </a:solidFill>
            </a:endParaRPr>
          </a:p>
          <a:p>
            <a:pPr lvl="1"/>
            <a:r>
              <a:rPr kumimoji="1" lang="ja-JP" altLang="en-US" sz="1800" dirty="0"/>
              <a:t>課題に対する洞察や観察</a:t>
            </a:r>
            <a:endParaRPr kumimoji="1" lang="en-US" altLang="ja-JP" sz="1800" dirty="0"/>
          </a:p>
          <a:p>
            <a:pPr lvl="1"/>
            <a:r>
              <a:rPr kumimoji="1" lang="ja-JP" altLang="en-US" sz="1800" dirty="0"/>
              <a:t>キーとなるアイデア</a:t>
            </a:r>
            <a:endParaRPr kumimoji="1" lang="en-US" altLang="ja-JP" sz="1800" dirty="0"/>
          </a:p>
          <a:p>
            <a:pPr lvl="1"/>
            <a:r>
              <a:rPr kumimoji="1" lang="ja-JP" altLang="en-US" sz="1800" dirty="0"/>
              <a:t>なぜ </a:t>
            </a:r>
            <a:r>
              <a:rPr kumimoji="1" lang="en-US" altLang="ja-JP" sz="1800" dirty="0"/>
              <a:t>&amp; </a:t>
            </a:r>
            <a:r>
              <a:rPr kumimoji="1" lang="ja-JP" altLang="en-US" sz="1800" dirty="0"/>
              <a:t>どのように課題を解決できるのか</a:t>
            </a:r>
          </a:p>
        </p:txBody>
      </p:sp>
    </p:spTree>
    <p:extLst>
      <p:ext uri="{BB962C8B-B14F-4D97-AF65-F5344CB8AC3E}">
        <p14:creationId xmlns:p14="http://schemas.microsoft.com/office/powerpoint/2010/main" val="4162348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722A8C-B31F-1470-2A2C-B9925BC500E2}"/>
              </a:ext>
            </a:extLst>
          </p:cNvPr>
          <p:cNvSpPr>
            <a:spLocks noGrp="1"/>
          </p:cNvSpPr>
          <p:nvPr>
            <p:ph type="title"/>
          </p:nvPr>
        </p:nvSpPr>
        <p:spPr/>
        <p:txBody>
          <a:bodyPr/>
          <a:lstStyle/>
          <a:p>
            <a:r>
              <a:rPr lang="ja-JP" altLang="en-US" sz="2400" dirty="0"/>
              <a:t>例１：セットアソシアティブ・キャッシュ</a:t>
            </a:r>
            <a:br>
              <a:rPr lang="en-US" altLang="ja-JP" sz="2400" dirty="0"/>
            </a:br>
            <a:r>
              <a:rPr lang="ja-JP" altLang="en-US" sz="2400" dirty="0"/>
              <a:t>　　　 </a:t>
            </a:r>
            <a:r>
              <a:rPr lang="en-US" altLang="ja-JP" sz="2400" dirty="0"/>
              <a:t>= </a:t>
            </a:r>
            <a:r>
              <a:rPr lang="ja-JP" altLang="en-US" sz="2400" dirty="0"/>
              <a:t>既存手法があるパターン</a:t>
            </a:r>
            <a:endParaRPr kumimoji="1" lang="ja-JP" altLang="en-US" sz="1600" dirty="0"/>
          </a:p>
        </p:txBody>
      </p:sp>
      <p:sp>
        <p:nvSpPr>
          <p:cNvPr id="3" name="テキスト プレースホルダー 2">
            <a:extLst>
              <a:ext uri="{FF2B5EF4-FFF2-40B4-BE49-F238E27FC236}">
                <a16:creationId xmlns:a16="http://schemas.microsoft.com/office/drawing/2014/main" id="{1641E495-BDDF-0AEA-8CA3-8A46CF1746DE}"/>
              </a:ext>
            </a:extLst>
          </p:cNvPr>
          <p:cNvSpPr>
            <a:spLocks noGrp="1"/>
          </p:cNvSpPr>
          <p:nvPr>
            <p:ph type="body" sz="quarter" idx="10"/>
          </p:nvPr>
        </p:nvSpPr>
        <p:spPr/>
        <p:txBody>
          <a:bodyPr/>
          <a:lstStyle/>
          <a:p>
            <a:r>
              <a:rPr lang="ja-JP" altLang="en-US" sz="1600" dirty="0"/>
              <a:t>背景：キャッシュ</a:t>
            </a:r>
            <a:endParaRPr lang="en-US" altLang="ja-JP" sz="1600" dirty="0"/>
          </a:p>
          <a:p>
            <a:pPr lvl="1"/>
            <a:r>
              <a:rPr lang="ja-JP" altLang="en-US" sz="1600" dirty="0"/>
              <a:t>目的：プロセッサとメイン・メモリ間の速度差の解消</a:t>
            </a:r>
            <a:endParaRPr lang="en-US" altLang="ja-JP" sz="1600" dirty="0"/>
          </a:p>
          <a:p>
            <a:pPr lvl="1"/>
            <a:r>
              <a:rPr lang="ja-JP" altLang="en-US" sz="1600" dirty="0"/>
              <a:t>構造：高速</a:t>
            </a:r>
            <a:r>
              <a:rPr lang="en-US" altLang="ja-JP" sz="1600" dirty="0"/>
              <a:t>/</a:t>
            </a:r>
            <a:r>
              <a:rPr lang="ja-JP" altLang="en-US" sz="1600" dirty="0"/>
              <a:t>小容量なメモリであり，メイン・メモリの一部を保持</a:t>
            </a:r>
            <a:endParaRPr lang="en-US" altLang="ja-JP" sz="1600" dirty="0"/>
          </a:p>
          <a:p>
            <a:r>
              <a:rPr lang="ja-JP" altLang="en-US" sz="1600" dirty="0"/>
              <a:t>課題：既存のキャッシュは性能 </a:t>
            </a:r>
            <a:r>
              <a:rPr lang="en-US" altLang="ja-JP" sz="1600" dirty="0"/>
              <a:t>or </a:t>
            </a:r>
            <a:r>
              <a:rPr lang="ja-JP" altLang="en-US" sz="1600" dirty="0"/>
              <a:t>複雑さに問題がある</a:t>
            </a:r>
            <a:endParaRPr lang="en-US" altLang="ja-JP" sz="1600" dirty="0"/>
          </a:p>
          <a:p>
            <a:pPr lvl="1"/>
            <a:r>
              <a:rPr lang="ja-JP" altLang="en-US" sz="1600" dirty="0"/>
              <a:t>ダイレクト・マップ：単純だが，競合によるヒット率低下が大きい</a:t>
            </a:r>
            <a:endParaRPr lang="en-US" altLang="ja-JP" sz="1600" dirty="0"/>
          </a:p>
          <a:p>
            <a:pPr lvl="1"/>
            <a:r>
              <a:rPr lang="ja-JP" altLang="en-US" sz="1600" dirty="0"/>
              <a:t>フルアソシアティブ：ヒット率は高いが，大量の比較器が必要</a:t>
            </a:r>
            <a:endParaRPr lang="en-US" altLang="ja-JP" sz="1600" dirty="0"/>
          </a:p>
          <a:p>
            <a:r>
              <a:rPr lang="ja-JP" altLang="en-US" sz="1600" dirty="0"/>
              <a:t>提案：セットアソシアティブ・キャッシュ</a:t>
            </a:r>
            <a:endParaRPr lang="en-US" altLang="ja-JP" sz="1600" dirty="0"/>
          </a:p>
          <a:p>
            <a:pPr lvl="1"/>
            <a:r>
              <a:rPr kumimoji="1" lang="ja-JP" altLang="en-US" sz="1600" dirty="0"/>
              <a:t>手法：複数のラインを同時に保持するセットを用いる</a:t>
            </a:r>
            <a:endParaRPr kumimoji="1" lang="en-US" altLang="ja-JP" sz="1600" dirty="0"/>
          </a:p>
          <a:p>
            <a:pPr lvl="1"/>
            <a:r>
              <a:rPr kumimoji="1" lang="ja-JP" altLang="en-US" sz="1600" dirty="0"/>
              <a:t>効果：</a:t>
            </a:r>
            <a:endParaRPr kumimoji="1" lang="en-US" altLang="ja-JP" sz="1600" dirty="0"/>
          </a:p>
          <a:p>
            <a:pPr lvl="2"/>
            <a:r>
              <a:rPr kumimoji="1" lang="ja-JP" altLang="en-US" sz="1600" dirty="0"/>
              <a:t>ダイレクトマップと比べて競合にある程度耐性があるため，ヒット率が高い</a:t>
            </a:r>
            <a:endParaRPr kumimoji="1" lang="en-US" altLang="ja-JP" sz="1600" dirty="0"/>
          </a:p>
          <a:p>
            <a:pPr lvl="2"/>
            <a:r>
              <a:rPr kumimoji="1" lang="ja-JP" altLang="en-US" sz="1600" dirty="0"/>
              <a:t>フルアソシアティブに比べて比較器の数は大幅に少なく単純</a:t>
            </a:r>
          </a:p>
        </p:txBody>
      </p:sp>
    </p:spTree>
    <p:extLst>
      <p:ext uri="{BB962C8B-B14F-4D97-AF65-F5344CB8AC3E}">
        <p14:creationId xmlns:p14="http://schemas.microsoft.com/office/powerpoint/2010/main" val="25852402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3F0A8B-B8DC-DEBB-64FC-E1E342572693}"/>
              </a:ext>
            </a:extLst>
          </p:cNvPr>
          <p:cNvSpPr>
            <a:spLocks noGrp="1"/>
          </p:cNvSpPr>
          <p:nvPr>
            <p:ph type="title"/>
          </p:nvPr>
        </p:nvSpPr>
        <p:spPr/>
        <p:txBody>
          <a:bodyPr/>
          <a:lstStyle/>
          <a:p>
            <a:r>
              <a:rPr lang="ja-JP" altLang="en-US" dirty="0"/>
              <a:t>例２：</a:t>
            </a:r>
            <a:r>
              <a:rPr kumimoji="1" lang="ja-JP" altLang="en-US" dirty="0"/>
              <a:t>小泉くんの </a:t>
            </a:r>
            <a:r>
              <a:rPr lang="en-US" altLang="ja-JP" dirty="0"/>
              <a:t>DATE</a:t>
            </a:r>
            <a:r>
              <a:rPr lang="ja-JP" altLang="en-US" dirty="0"/>
              <a:t> </a:t>
            </a:r>
            <a:r>
              <a:rPr lang="en-US" altLang="ja-JP" dirty="0"/>
              <a:t>= </a:t>
            </a:r>
            <a:r>
              <a:rPr lang="ja-JP" altLang="en-US" dirty="0"/>
              <a:t>既存手法があるパターン</a:t>
            </a:r>
            <a:endParaRPr kumimoji="1" lang="ja-JP" altLang="en-US" dirty="0"/>
          </a:p>
        </p:txBody>
      </p:sp>
      <p:sp>
        <p:nvSpPr>
          <p:cNvPr id="3" name="テキスト プレースホルダー 2">
            <a:extLst>
              <a:ext uri="{FF2B5EF4-FFF2-40B4-BE49-F238E27FC236}">
                <a16:creationId xmlns:a16="http://schemas.microsoft.com/office/drawing/2014/main" id="{131A464B-82C4-26C6-5295-D721A3F69E63}"/>
              </a:ext>
            </a:extLst>
          </p:cNvPr>
          <p:cNvSpPr>
            <a:spLocks noGrp="1"/>
          </p:cNvSpPr>
          <p:nvPr>
            <p:ph type="body" sz="quarter" idx="10"/>
          </p:nvPr>
        </p:nvSpPr>
        <p:spPr/>
        <p:txBody>
          <a:bodyPr/>
          <a:lstStyle/>
          <a:p>
            <a:r>
              <a:rPr kumimoji="1" lang="ja-JP" altLang="en-US" dirty="0"/>
              <a:t>背景：早いプリフェッチによるレイテンシの隠蔽</a:t>
            </a:r>
            <a:endParaRPr kumimoji="1" lang="en-US" altLang="ja-JP" dirty="0"/>
          </a:p>
          <a:p>
            <a:pPr lvl="1"/>
            <a:r>
              <a:rPr kumimoji="1" lang="ja-JP" altLang="en-US" dirty="0"/>
              <a:t>プリフェッチ：キャッシュにデータを先読みしておく技術</a:t>
            </a:r>
            <a:endParaRPr kumimoji="1" lang="en-US" altLang="ja-JP" dirty="0"/>
          </a:p>
          <a:p>
            <a:pPr lvl="1"/>
            <a:r>
              <a:rPr kumimoji="1" lang="ja-JP" altLang="en-US" dirty="0"/>
              <a:t>多くの既存研究では十分に早くプリフェッチすることを重視</a:t>
            </a:r>
            <a:endParaRPr kumimoji="1" lang="en-US" altLang="ja-JP" dirty="0"/>
          </a:p>
          <a:p>
            <a:pPr lvl="2"/>
            <a:r>
              <a:rPr kumimoji="1" lang="ja-JP" altLang="en-US" dirty="0"/>
              <a:t>メモリ・アクセスのレイテンシを有効に隠蔽するため</a:t>
            </a:r>
            <a:endParaRPr kumimoji="1" lang="en-US" altLang="ja-JP" dirty="0"/>
          </a:p>
          <a:p>
            <a:pPr lvl="2"/>
            <a:r>
              <a:rPr kumimoji="1" lang="ja-JP" altLang="en-US" dirty="0"/>
              <a:t>通常はなるべく遠い未来のアドレスを予測してプリフェッチ</a:t>
            </a:r>
            <a:endParaRPr kumimoji="1" lang="en-US" altLang="ja-JP" dirty="0"/>
          </a:p>
          <a:p>
            <a:r>
              <a:rPr kumimoji="1" lang="ja-JP" altLang="en-US" dirty="0"/>
              <a:t>課題：早すぎるプリフェッチ</a:t>
            </a:r>
            <a:endParaRPr kumimoji="1" lang="en-US" altLang="ja-JP" dirty="0"/>
          </a:p>
          <a:p>
            <a:pPr lvl="1"/>
            <a:r>
              <a:rPr kumimoji="1" lang="ja-JP" altLang="en-US" dirty="0"/>
              <a:t>早すぎると，使用される前にキャッシュから追い出される</a:t>
            </a:r>
            <a:endParaRPr kumimoji="1" lang="en-US" altLang="ja-JP" dirty="0"/>
          </a:p>
          <a:p>
            <a:pPr lvl="1"/>
            <a:r>
              <a:rPr kumimoji="1" lang="ja-JP" altLang="en-US" dirty="0"/>
              <a:t>これにより性能向上の機会が大きく失われている</a:t>
            </a:r>
            <a:endParaRPr kumimoji="1" lang="en-US" altLang="ja-JP" dirty="0"/>
          </a:p>
          <a:p>
            <a:r>
              <a:rPr kumimoji="1" lang="ja-JP" altLang="en-US" dirty="0"/>
              <a:t>提案：プリフェッチを遅らせる</a:t>
            </a:r>
            <a:endParaRPr kumimoji="1" lang="en-US" altLang="ja-JP" dirty="0"/>
          </a:p>
          <a:p>
            <a:pPr lvl="1"/>
            <a:r>
              <a:rPr kumimoji="1" lang="ja-JP" altLang="en-US" dirty="0"/>
              <a:t>データが参照されるタイミングまであえて遅らせる</a:t>
            </a:r>
            <a:endParaRPr kumimoji="1" lang="en-US" altLang="ja-JP" dirty="0"/>
          </a:p>
        </p:txBody>
      </p:sp>
    </p:spTree>
    <p:extLst>
      <p:ext uri="{BB962C8B-B14F-4D97-AF65-F5344CB8AC3E}">
        <p14:creationId xmlns:p14="http://schemas.microsoft.com/office/powerpoint/2010/main" val="614302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2">
      <a:dk1>
        <a:sysClr val="windowText" lastClr="000000"/>
      </a:dk1>
      <a:lt1>
        <a:sysClr val="window" lastClr="FFFFFF"/>
      </a:lt1>
      <a:dk2>
        <a:srgbClr val="F4EB00"/>
      </a:dk2>
      <a:lt2>
        <a:srgbClr val="C4FF4A"/>
      </a:lt2>
      <a:accent1>
        <a:srgbClr val="4F81BD"/>
      </a:accent1>
      <a:accent2>
        <a:srgbClr val="C0504D"/>
      </a:accent2>
      <a:accent3>
        <a:srgbClr val="9BBB59"/>
      </a:accent3>
      <a:accent4>
        <a:srgbClr val="6879B0"/>
      </a:accent4>
      <a:accent5>
        <a:srgbClr val="2585A3"/>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75526</TotalTime>
  <Words>3163</Words>
  <Application>Microsoft Office PowerPoint</Application>
  <PresentationFormat>画面に合わせる (4:3)</PresentationFormat>
  <Paragraphs>313</Paragraphs>
  <Slides>34</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34</vt:i4>
      </vt:variant>
    </vt:vector>
  </HeadingPairs>
  <TitlesOfParts>
    <vt:vector size="41" baseType="lpstr">
      <vt:lpstr>HG丸ｺﾞｼｯｸM-PRO</vt:lpstr>
      <vt:lpstr>MeiryoKe_PGothic</vt:lpstr>
      <vt:lpstr>メイリオ</vt:lpstr>
      <vt:lpstr>Calibri</vt:lpstr>
      <vt:lpstr>Segoe UI</vt:lpstr>
      <vt:lpstr>Wingdings</vt:lpstr>
      <vt:lpstr>cerulean</vt:lpstr>
      <vt:lpstr>３点プロットの作り方 v17</vt:lpstr>
      <vt:lpstr>３点プロットのチェック・リスト</vt:lpstr>
      <vt:lpstr>はじめに</vt:lpstr>
      <vt:lpstr>なぜプロットを作るのか？</vt:lpstr>
      <vt:lpstr>３点プロットとは</vt:lpstr>
      <vt:lpstr>もくじ</vt:lpstr>
      <vt:lpstr>３点プロット： 背景，課題，提案の３点で話の筋をまとめる</vt:lpstr>
      <vt:lpstr>例１：セットアソシアティブ・キャッシュ 　　　 = 既存手法があるパターン</vt:lpstr>
      <vt:lpstr>例２：小泉くんの DATE = 既存手法があるパターン</vt:lpstr>
      <vt:lpstr>例３：小田喜くんの輪講の例 = 既存手法があるパターン （輪講なので具体的なアイデアがまだない事に注意）</vt:lpstr>
      <vt:lpstr>例４：出川くんの ICCD = 既存手法がないパターン</vt:lpstr>
      <vt:lpstr>例５：木村さんの輪講 = 既存手法がないパターン</vt:lpstr>
      <vt:lpstr>もくじ</vt:lpstr>
      <vt:lpstr>背景について</vt:lpstr>
      <vt:lpstr>背景の話題の絞り方</vt:lpstr>
      <vt:lpstr>背景を絞る例（小泉くんの DATE の背景）</vt:lpstr>
      <vt:lpstr>課題について</vt:lpstr>
      <vt:lpstr>項目間の関係</vt:lpstr>
      <vt:lpstr>応用：４点プロット</vt:lpstr>
      <vt:lpstr>もくじ</vt:lpstr>
      <vt:lpstr>とりあえず，この形にまとめる事を目指す</vt:lpstr>
      <vt:lpstr>作り方の例</vt:lpstr>
      <vt:lpstr>ボトムアップな方法</vt:lpstr>
      <vt:lpstr>課題から掘り下げる方法</vt:lpstr>
      <vt:lpstr>もくじ</vt:lpstr>
      <vt:lpstr>文を短くする</vt:lpstr>
      <vt:lpstr>箇条書きの親子関係の作り方</vt:lpstr>
      <vt:lpstr>属性による親子関係の確認</vt:lpstr>
      <vt:lpstr>共通の属性をくくる</vt:lpstr>
      <vt:lpstr>共通の話題をくくる</vt:lpstr>
      <vt:lpstr>インデントにぶらさげる項目数</vt:lpstr>
      <vt:lpstr>箇条書きの親子関係における「階段」</vt:lpstr>
      <vt:lpstr>演繹の関係にある要素の書き換えの例 A→B→C を X の下に展開</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17724</cp:revision>
  <cp:lastPrinted>2014-12-10T13:40:48Z</cp:lastPrinted>
  <dcterms:created xsi:type="dcterms:W3CDTF">2014-11-17T10:53:59Z</dcterms:created>
  <dcterms:modified xsi:type="dcterms:W3CDTF">2023-04-15T05:41:13Z</dcterms:modified>
</cp:coreProperties>
</file>