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6"/>
  </p:notesMasterIdLst>
  <p:sldIdLst>
    <p:sldId id="440" r:id="rId2"/>
    <p:sldId id="456" r:id="rId3"/>
    <p:sldId id="524" r:id="rId4"/>
    <p:sldId id="525" r:id="rId5"/>
    <p:sldId id="484" r:id="rId6"/>
    <p:sldId id="441" r:id="rId7"/>
    <p:sldId id="503" r:id="rId8"/>
    <p:sldId id="446" r:id="rId9"/>
    <p:sldId id="468" r:id="rId10"/>
    <p:sldId id="465" r:id="rId11"/>
    <p:sldId id="523" r:id="rId12"/>
    <p:sldId id="459" r:id="rId13"/>
    <p:sldId id="461" r:id="rId14"/>
    <p:sldId id="447" r:id="rId15"/>
    <p:sldId id="520" r:id="rId16"/>
    <p:sldId id="462" r:id="rId17"/>
    <p:sldId id="514" r:id="rId18"/>
    <p:sldId id="519" r:id="rId19"/>
    <p:sldId id="522" r:id="rId20"/>
    <p:sldId id="518" r:id="rId21"/>
    <p:sldId id="521" r:id="rId22"/>
    <p:sldId id="453" r:id="rId23"/>
    <p:sldId id="444" r:id="rId24"/>
    <p:sldId id="445" r:id="rId25"/>
    <p:sldId id="460" r:id="rId26"/>
    <p:sldId id="463" r:id="rId27"/>
    <p:sldId id="464" r:id="rId28"/>
    <p:sldId id="515" r:id="rId29"/>
    <p:sldId id="505" r:id="rId30"/>
    <p:sldId id="466" r:id="rId31"/>
    <p:sldId id="269" r:id="rId32"/>
    <p:sldId id="478" r:id="rId33"/>
    <p:sldId id="479" r:id="rId34"/>
    <p:sldId id="481" r:id="rId35"/>
    <p:sldId id="482" r:id="rId36"/>
    <p:sldId id="483" r:id="rId37"/>
    <p:sldId id="512" r:id="rId38"/>
    <p:sldId id="526" r:id="rId39"/>
    <p:sldId id="475" r:id="rId40"/>
    <p:sldId id="477" r:id="rId41"/>
    <p:sldId id="500" r:id="rId42"/>
    <p:sldId id="501" r:id="rId43"/>
    <p:sldId id="471" r:id="rId44"/>
    <p:sldId id="472"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D7AF132-9E9E-4A45-8AA6-98786872AA43}">
          <p14:sldIdLst>
            <p14:sldId id="440"/>
            <p14:sldId id="456"/>
            <p14:sldId id="524"/>
            <p14:sldId id="525"/>
          </p14:sldIdLst>
        </p14:section>
        <p14:section name="はじめに" id="{141DB1A1-2D4E-43C0-B32B-9931086137E7}">
          <p14:sldIdLst>
            <p14:sldId id="484"/>
            <p14:sldId id="441"/>
            <p14:sldId id="503"/>
            <p14:sldId id="446"/>
            <p14:sldId id="468"/>
            <p14:sldId id="465"/>
            <p14:sldId id="523"/>
          </p14:sldIdLst>
        </p14:section>
        <p14:section name="イントロプロット" id="{81FBFB54-D905-45A9-AE2B-8C81EC85EAFE}">
          <p14:sldIdLst>
            <p14:sldId id="459"/>
            <p14:sldId id="461"/>
            <p14:sldId id="447"/>
            <p14:sldId id="520"/>
            <p14:sldId id="462"/>
            <p14:sldId id="514"/>
            <p14:sldId id="519"/>
            <p14:sldId id="522"/>
            <p14:sldId id="518"/>
            <p14:sldId id="521"/>
          </p14:sldIdLst>
        </p14:section>
        <p14:section name="目標規定文" id="{284AE921-44E1-4DBA-8D29-147CFA080259}">
          <p14:sldIdLst>
            <p14:sldId id="453"/>
            <p14:sldId id="444"/>
            <p14:sldId id="445"/>
            <p14:sldId id="460"/>
          </p14:sldIdLst>
        </p14:section>
        <p14:section name="全体プロット" id="{D9DAA516-481C-4D90-9148-9FD0CEE7BBDD}">
          <p14:sldIdLst>
            <p14:sldId id="463"/>
            <p14:sldId id="464"/>
            <p14:sldId id="515"/>
            <p14:sldId id="505"/>
            <p14:sldId id="466"/>
            <p14:sldId id="269"/>
          </p14:sldIdLst>
        </p14:section>
        <p14:section name="プロットから文章へ" id="{E7A38C92-3702-4B66-8B64-BDA664695DED}">
          <p14:sldIdLst>
            <p14:sldId id="478"/>
            <p14:sldId id="479"/>
            <p14:sldId id="481"/>
            <p14:sldId id="482"/>
            <p14:sldId id="483"/>
            <p14:sldId id="512"/>
          </p14:sldIdLst>
        </p14:section>
        <p14:section name="なぜ箇条書きにまとめるのか" id="{3498FC3D-51FD-4A79-839C-9C544F52BFE3}">
          <p14:sldIdLst>
            <p14:sldId id="526"/>
            <p14:sldId id="475"/>
            <p14:sldId id="477"/>
            <p14:sldId id="500"/>
            <p14:sldId id="501"/>
          </p14:sldIdLst>
        </p14:section>
        <p14:section name="まとめ" id="{A7541428-A07C-4FB5-AE28-58C19E8A3BC6}">
          <p14:sldIdLst>
            <p14:sldId id="471"/>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160" d="100"/>
          <a:sy n="160" d="100"/>
        </p:scale>
        <p:origin x="2336" y="7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2023/4/15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5</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さまざまなプロットの作り方 </a:t>
            </a:r>
            <a:r>
              <a:rPr kumimoji="1" lang="en-US" altLang="ja-JP" sz="2800" dirty="0"/>
              <a:t>v17</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7029D-9714-F2E5-9FD6-F5BA7F58B7EA}"/>
              </a:ext>
            </a:extLst>
          </p:cNvPr>
          <p:cNvSpPr>
            <a:spLocks noGrp="1"/>
          </p:cNvSpPr>
          <p:nvPr>
            <p:ph type="title"/>
          </p:nvPr>
        </p:nvSpPr>
        <p:spPr/>
        <p:txBody>
          <a:bodyPr/>
          <a:lstStyle/>
          <a:p>
            <a:r>
              <a:rPr kumimoji="1" lang="ja-JP" altLang="en-US" sz="2400" dirty="0"/>
              <a:t>この資料では，</a:t>
            </a:r>
            <a:br>
              <a:rPr kumimoji="1" lang="en-US" altLang="ja-JP" sz="2400" dirty="0"/>
            </a:br>
            <a:r>
              <a:rPr kumimoji="1" lang="ja-JP" altLang="en-US" sz="2400" dirty="0"/>
              <a:t>既に３点プロットを作り終えたものとして以下を説明</a:t>
            </a:r>
            <a:endParaRPr kumimoji="1" lang="en-US" altLang="ja-JP" sz="2400" dirty="0"/>
          </a:p>
        </p:txBody>
      </p:sp>
      <p:sp>
        <p:nvSpPr>
          <p:cNvPr id="3" name="テキスト プレースホルダー 2">
            <a:extLst>
              <a:ext uri="{FF2B5EF4-FFF2-40B4-BE49-F238E27FC236}">
                <a16:creationId xmlns:a16="http://schemas.microsoft.com/office/drawing/2014/main" id="{D47B85A0-BB6B-3FDB-F9C7-3E9BB2F7D404}"/>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br>
              <a:rPr kumimoji="1" lang="en-US" altLang="ja-JP" dirty="0"/>
            </a:br>
            <a:endParaRPr kumimoji="1" lang="en-US" altLang="ja-JP" dirty="0"/>
          </a:p>
          <a:p>
            <a:r>
              <a:rPr kumimoji="1" lang="ja-JP" altLang="en-US" dirty="0"/>
              <a:t>まだな場合は，まず先に３点プロットを作る</a:t>
            </a:r>
            <a:endParaRPr kumimoji="1" lang="en-US" altLang="ja-JP" dirty="0"/>
          </a:p>
          <a:p>
            <a:pPr lvl="1"/>
            <a:r>
              <a:rPr kumimoji="1" lang="ja-JP" altLang="en-US" dirty="0"/>
              <a:t>「３点プロットの作り方」を参照</a:t>
            </a:r>
            <a:endParaRPr kumimoji="1" lang="en-US" dirty="0"/>
          </a:p>
        </p:txBody>
      </p:sp>
    </p:spTree>
    <p:extLst>
      <p:ext uri="{BB962C8B-B14F-4D97-AF65-F5344CB8AC3E}">
        <p14:creationId xmlns:p14="http://schemas.microsoft.com/office/powerpoint/2010/main" val="1431804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solidFill>
                  <a:schemeClr val="accent5"/>
                </a:solidFill>
              </a:rPr>
              <a:t>６点の項目だけを繋げて読んでも意味が通るようにする</a:t>
            </a:r>
            <a:endParaRPr lang="en-US" altLang="ja-JP" dirty="0">
              <a:solidFill>
                <a:schemeClr val="accent5"/>
              </a:solidFill>
            </a:endParaRPr>
          </a:p>
          <a:p>
            <a:r>
              <a:rPr lang="ja-JP" altLang="en-US" dirty="0"/>
              <a:t>イントロプロットは３点プロットから派生させて作る</a:t>
            </a:r>
            <a:endParaRPr lang="en-US" altLang="ja-JP" dirty="0"/>
          </a:p>
          <a:p>
            <a:pPr lvl="1"/>
            <a:r>
              <a:rPr lang="ja-JP" altLang="en-US" dirty="0"/>
              <a:t>基本的には３点プロットの各項目に，より詳細を肉付けしていく</a:t>
            </a:r>
            <a:endParaRPr lang="en-US" altLang="ja-JP" dirty="0"/>
          </a:p>
          <a:p>
            <a:pPr lvl="1"/>
            <a:r>
              <a:rPr lang="ja-JP" altLang="en-US" dirty="0"/>
              <a:t>ただし役割や目的の違いにより，作り方が異なる部分もある</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386B1-944B-F305-11DF-CDC9CE227ECF}"/>
              </a:ext>
            </a:extLst>
          </p:cNvPr>
          <p:cNvSpPr>
            <a:spLocks noGrp="1"/>
          </p:cNvSpPr>
          <p:nvPr>
            <p:ph type="title"/>
          </p:nvPr>
        </p:nvSpPr>
        <p:spPr/>
        <p:txBody>
          <a:bodyPr/>
          <a:lstStyle/>
          <a:p>
            <a:r>
              <a:rPr kumimoji="1" lang="ja-JP" altLang="en-US" dirty="0"/>
              <a:t>イントロプロットと３点プロットの違い</a:t>
            </a:r>
            <a:endParaRPr kumimoji="1" lang="en-US" dirty="0"/>
          </a:p>
        </p:txBody>
      </p:sp>
      <p:sp>
        <p:nvSpPr>
          <p:cNvPr id="3" name="テキスト プレースホルダー 2">
            <a:extLst>
              <a:ext uri="{FF2B5EF4-FFF2-40B4-BE49-F238E27FC236}">
                <a16:creationId xmlns:a16="http://schemas.microsoft.com/office/drawing/2014/main" id="{09860C68-9762-1214-2A2A-9ED3A6715D11}"/>
              </a:ext>
            </a:extLst>
          </p:cNvPr>
          <p:cNvSpPr>
            <a:spLocks noGrp="1"/>
          </p:cNvSpPr>
          <p:nvPr>
            <p:ph type="body" sz="quarter" idx="10"/>
          </p:nvPr>
        </p:nvSpPr>
        <p:spPr/>
        <p:txBody>
          <a:bodyPr/>
          <a:lstStyle/>
          <a:p>
            <a:r>
              <a:rPr kumimoji="1" lang="ja-JP" altLang="en-US" dirty="0"/>
              <a:t>３点プロットとは異なる部分がある</a:t>
            </a:r>
            <a:endParaRPr kumimoji="1" lang="en-US" altLang="ja-JP" dirty="0"/>
          </a:p>
          <a:p>
            <a:pPr marL="817200" lvl="1" indent="-457200">
              <a:buFont typeface="+mj-lt"/>
              <a:buAutoNum type="arabicPeriod"/>
            </a:pPr>
            <a:r>
              <a:rPr kumimoji="1" lang="ja-JP" altLang="en-US" dirty="0"/>
              <a:t>配分の違い</a:t>
            </a:r>
            <a:endParaRPr kumimoji="1" lang="en-US" altLang="ja-JP" dirty="0"/>
          </a:p>
          <a:p>
            <a:pPr marL="817200" lvl="1" indent="-457200">
              <a:buFont typeface="+mj-lt"/>
              <a:buAutoNum type="arabicPeriod"/>
            </a:pPr>
            <a:r>
              <a:rPr kumimoji="1" lang="ja-JP" altLang="en-US" dirty="0"/>
              <a:t>イントロの役割に由来する違い</a:t>
            </a:r>
            <a:endParaRPr kumimoji="1" lang="en-US" altLang="ja-JP" dirty="0"/>
          </a:p>
          <a:p>
            <a:pPr marL="817200" lvl="1" indent="-457200">
              <a:buFont typeface="+mj-lt"/>
              <a:buAutoNum type="arabicPeriod"/>
            </a:pPr>
            <a:r>
              <a:rPr kumimoji="1" lang="ja-JP" altLang="en-US" dirty="0"/>
              <a:t>プロットで確認する内容の違い</a:t>
            </a:r>
            <a:endParaRPr kumimoji="1" lang="en-US" altLang="ja-JP" dirty="0"/>
          </a:p>
        </p:txBody>
      </p:sp>
    </p:spTree>
    <p:extLst>
      <p:ext uri="{BB962C8B-B14F-4D97-AF65-F5344CB8AC3E}">
        <p14:creationId xmlns:p14="http://schemas.microsoft.com/office/powerpoint/2010/main" val="3466906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イントロの３つの役割</a:t>
            </a:r>
            <a:br>
              <a:rPr kumimoji="1" lang="en-US" altLang="ja-JP" dirty="0"/>
            </a:br>
            <a:r>
              <a:rPr kumimoji="1" lang="ja-JP" altLang="en-US" sz="1800" dirty="0"/>
              <a:t>（と，そこから見た３点プロットとの関係）</a:t>
            </a:r>
            <a:endParaRPr kumimoji="1" lang="ja-JP" altLang="en-US" sz="1600" dirty="0"/>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a:xfrm>
            <a:off x="341953" y="1088974"/>
            <a:ext cx="8550095" cy="5219751"/>
          </a:xfrm>
        </p:spPr>
        <p:txBody>
          <a:bodyPr/>
          <a:lstStyle/>
          <a:p>
            <a:pPr marL="457200" indent="-457200">
              <a:buFont typeface="+mj-lt"/>
              <a:buAutoNum type="arabicPeriod"/>
            </a:pPr>
            <a:r>
              <a:rPr kumimoji="1" lang="ja-JP" altLang="en-US" sz="1800" dirty="0"/>
              <a:t>課題や提案が扱う話題への導入を行うこと</a:t>
            </a:r>
            <a:endParaRPr kumimoji="1" lang="en-US" altLang="ja-JP" sz="1800" dirty="0"/>
          </a:p>
          <a:p>
            <a:pPr lvl="1"/>
            <a:r>
              <a:rPr kumimoji="1" lang="ja-JP" altLang="en-US" sz="1800" dirty="0"/>
              <a:t>イントロの冒頭の背景部分でこれを行う</a:t>
            </a:r>
            <a:endParaRPr kumimoji="1" lang="en-US" altLang="ja-JP" sz="1800" dirty="0"/>
          </a:p>
          <a:p>
            <a:pPr lvl="1"/>
            <a:r>
              <a:rPr lang="ja-JP" altLang="en-US" sz="1800" dirty="0"/>
              <a:t>３点プロットの背景部分をより詳細に展開すれば達成できる</a:t>
            </a:r>
            <a:endParaRPr kumimoji="1" lang="en-US" altLang="ja-JP" sz="1800" dirty="0"/>
          </a:p>
          <a:p>
            <a:pPr marL="457200" indent="-457200">
              <a:buFont typeface="+mj-lt"/>
              <a:buAutoNum type="arabicPeriod"/>
            </a:pPr>
            <a:r>
              <a:rPr kumimoji="1" lang="ja-JP" altLang="en-US" sz="1800" dirty="0"/>
              <a:t>全体を</a:t>
            </a:r>
            <a:r>
              <a:rPr lang="ja-JP" altLang="en-US" sz="1800" dirty="0"/>
              <a:t>要約して紹介すること</a:t>
            </a:r>
            <a:endParaRPr lang="en-US" altLang="ja-JP" sz="1800" dirty="0"/>
          </a:p>
          <a:p>
            <a:pPr lvl="1"/>
            <a:r>
              <a:rPr lang="ja-JP" altLang="en-US" sz="1800" dirty="0"/>
              <a:t>話の全体構造を把握することで，読者</a:t>
            </a:r>
            <a:r>
              <a:rPr kumimoji="1" lang="ja-JP" altLang="en-US" sz="1800" dirty="0"/>
              <a:t>や聴衆の</a:t>
            </a:r>
            <a:r>
              <a:rPr lang="ja-JP" altLang="en-US" sz="1800" dirty="0"/>
              <a:t>以降の理解を円滑にする</a:t>
            </a:r>
            <a:endParaRPr lang="en-US" altLang="ja-JP" sz="1800" dirty="0"/>
          </a:p>
          <a:p>
            <a:pPr lvl="1"/>
            <a:r>
              <a:rPr lang="ja-JP" altLang="en-US" sz="1800" dirty="0"/>
              <a:t>３点プロットの各項目を詳細化すれば達成できる</a:t>
            </a:r>
            <a:endParaRPr lang="en-US" altLang="ja-JP" sz="1800" dirty="0"/>
          </a:p>
          <a:p>
            <a:pPr marL="457200" indent="-457200">
              <a:buFont typeface="+mj-lt"/>
              <a:buAutoNum type="arabicPeriod"/>
            </a:pPr>
            <a:r>
              <a:rPr kumimoji="1" lang="ja-JP" altLang="en-US" sz="1800" dirty="0"/>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1"/>
            <a:r>
              <a:rPr lang="ja-JP" altLang="en-US" sz="1800" dirty="0"/>
              <a:t>問題や提案の核心部分，華々しい結果を示すなど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pPr lvl="1"/>
            <a:r>
              <a:rPr kumimoji="1" lang="ja-JP" altLang="en-US" sz="1800" dirty="0">
                <a:solidFill>
                  <a:schemeClr val="accent5"/>
                </a:solidFill>
              </a:rPr>
              <a:t>３点プロットにはあまり現れないが，イントロでは意識する</a:t>
            </a:r>
            <a:endParaRPr kumimoji="1" lang="en-US" altLang="ja-JP" sz="1800" dirty="0">
              <a:solidFill>
                <a:schemeClr val="accent5"/>
              </a:solidFill>
            </a:endParaRPr>
          </a:p>
          <a:p>
            <a:r>
              <a:rPr kumimoji="1" lang="ja-JP" altLang="en-US" sz="1800" dirty="0"/>
              <a:t>これらの役割を意識してイントロプロットを作ると良い</a:t>
            </a:r>
            <a:endParaRPr kumimoji="1" lang="en-US" altLang="ja-JP" sz="1800" dirty="0"/>
          </a:p>
        </p:txBody>
      </p:sp>
    </p:spTree>
    <p:extLst>
      <p:ext uri="{BB962C8B-B14F-4D97-AF65-F5344CB8AC3E}">
        <p14:creationId xmlns:p14="http://schemas.microsoft.com/office/powerpoint/2010/main" val="2881666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6D4B8-08A3-EE73-8040-25BD22BBAF95}"/>
              </a:ext>
            </a:extLst>
          </p:cNvPr>
          <p:cNvSpPr>
            <a:spLocks noGrp="1"/>
          </p:cNvSpPr>
          <p:nvPr>
            <p:ph type="title"/>
          </p:nvPr>
        </p:nvSpPr>
        <p:spPr/>
        <p:txBody>
          <a:bodyPr/>
          <a:lstStyle/>
          <a:p>
            <a:r>
              <a:rPr kumimoji="1" lang="ja-JP" altLang="en-US" dirty="0"/>
              <a:t>確認する内容の違い</a:t>
            </a:r>
            <a:endParaRPr kumimoji="1" lang="en-US" dirty="0"/>
          </a:p>
        </p:txBody>
      </p:sp>
      <p:sp>
        <p:nvSpPr>
          <p:cNvPr id="3" name="テキスト プレースホルダー 2">
            <a:extLst>
              <a:ext uri="{FF2B5EF4-FFF2-40B4-BE49-F238E27FC236}">
                <a16:creationId xmlns:a16="http://schemas.microsoft.com/office/drawing/2014/main" id="{E8A8FC2D-6758-787C-A50A-8F009CAE2996}"/>
              </a:ext>
            </a:extLst>
          </p:cNvPr>
          <p:cNvSpPr>
            <a:spLocks noGrp="1"/>
          </p:cNvSpPr>
          <p:nvPr>
            <p:ph type="body" sz="quarter" idx="10"/>
          </p:nvPr>
        </p:nvSpPr>
        <p:spPr/>
        <p:txBody>
          <a:bodyPr/>
          <a:lstStyle/>
          <a:p>
            <a:r>
              <a:rPr kumimoji="1" lang="ja-JP" altLang="en-US" dirty="0"/>
              <a:t>イントロプロットでは</a:t>
            </a:r>
            <a:r>
              <a:rPr kumimoji="1" lang="ja-JP" altLang="en-US" dirty="0">
                <a:solidFill>
                  <a:schemeClr val="accent5"/>
                </a:solidFill>
              </a:rPr>
              <a:t>説明の流れの確認</a:t>
            </a:r>
            <a:r>
              <a:rPr kumimoji="1" lang="ja-JP" altLang="en-US" dirty="0"/>
              <a:t>も行う</a:t>
            </a:r>
            <a:endParaRPr kumimoji="1" lang="en-US" altLang="ja-JP" dirty="0"/>
          </a:p>
          <a:p>
            <a:pPr lvl="1"/>
            <a:r>
              <a:rPr kumimoji="1" lang="ja-JP" altLang="en-US" dirty="0"/>
              <a:t>３点プロットでは論理関係の整理に重きをおいていた</a:t>
            </a:r>
            <a:endParaRPr kumimoji="1" lang="en-US" altLang="ja-JP" dirty="0"/>
          </a:p>
          <a:p>
            <a:pPr lvl="1"/>
            <a:r>
              <a:rPr kumimoji="1" lang="ja-JP" altLang="en-US" dirty="0"/>
              <a:t>イントロプロットでは説明の順序</a:t>
            </a:r>
            <a:r>
              <a:rPr kumimoji="1" lang="en-US" altLang="ja-JP" dirty="0"/>
              <a:t>/</a:t>
            </a:r>
            <a:r>
              <a:rPr kumimoji="1" lang="ja-JP" altLang="en-US" dirty="0"/>
              <a:t>接続も確認する</a:t>
            </a:r>
          </a:p>
          <a:p>
            <a:r>
              <a:rPr kumimoji="1" lang="ja-JP" altLang="en-US" dirty="0"/>
              <a:t>イントロプロットも１画面に収まるように書く</a:t>
            </a:r>
            <a:endParaRPr kumimoji="1" lang="en-US" altLang="ja-JP" dirty="0"/>
          </a:p>
          <a:p>
            <a:pPr lvl="1"/>
            <a:r>
              <a:rPr kumimoji="1" lang="ja-JP" altLang="en-US" dirty="0"/>
              <a:t>複数画面にわたると，接続関係の確認が難しくなる</a:t>
            </a:r>
            <a:endParaRPr kumimoji="1" lang="en-US" altLang="ja-JP" dirty="0"/>
          </a:p>
          <a:p>
            <a:pPr lvl="2"/>
            <a:r>
              <a:rPr kumimoji="1" lang="ja-JP" altLang="en-US" dirty="0"/>
              <a:t>３点プロットと同様の密度で書くと１画面に収まらない</a:t>
            </a:r>
            <a:endParaRPr kumimoji="1" lang="en-US" altLang="ja-JP" dirty="0"/>
          </a:p>
          <a:p>
            <a:pPr lvl="2"/>
            <a:r>
              <a:rPr kumimoji="1" lang="ja-JP" altLang="en-US" dirty="0"/>
              <a:t>内容を絞る必要がある</a:t>
            </a:r>
            <a:endParaRPr kumimoji="1" lang="en-US" altLang="ja-JP" dirty="0"/>
          </a:p>
          <a:p>
            <a:pPr lvl="1"/>
            <a:r>
              <a:rPr kumimoji="1" lang="ja-JP" altLang="en-US" dirty="0"/>
              <a:t>トップレベルの項目同士が接続されていることを特に確認する</a:t>
            </a:r>
            <a:endParaRPr kumimoji="1" lang="en-US" altLang="ja-JP" dirty="0"/>
          </a:p>
          <a:p>
            <a:endParaRPr kumimoji="1" lang="en-US" dirty="0">
              <a:solidFill>
                <a:schemeClr val="accent5"/>
              </a:solidFill>
            </a:endParaRPr>
          </a:p>
        </p:txBody>
      </p:sp>
    </p:spTree>
    <p:extLst>
      <p:ext uri="{BB962C8B-B14F-4D97-AF65-F5344CB8AC3E}">
        <p14:creationId xmlns:p14="http://schemas.microsoft.com/office/powerpoint/2010/main" val="2129742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6D4B8-08A3-EE73-8040-25BD22BBAF95}"/>
              </a:ext>
            </a:extLst>
          </p:cNvPr>
          <p:cNvSpPr>
            <a:spLocks noGrp="1"/>
          </p:cNvSpPr>
          <p:nvPr>
            <p:ph type="title"/>
          </p:nvPr>
        </p:nvSpPr>
        <p:spPr/>
        <p:txBody>
          <a:bodyPr/>
          <a:lstStyle/>
          <a:p>
            <a:r>
              <a:rPr kumimoji="1" lang="ja-JP" altLang="en-US" dirty="0"/>
              <a:t>項目の接続</a:t>
            </a:r>
            <a:endParaRPr kumimoji="1" lang="en-US" altLang="ja-JP" dirty="0"/>
          </a:p>
        </p:txBody>
      </p:sp>
      <p:sp>
        <p:nvSpPr>
          <p:cNvPr id="3" name="テキスト プレースホルダー 2">
            <a:extLst>
              <a:ext uri="{FF2B5EF4-FFF2-40B4-BE49-F238E27FC236}">
                <a16:creationId xmlns:a16="http://schemas.microsoft.com/office/drawing/2014/main" id="{E8A8FC2D-6758-787C-A50A-8F009CAE2996}"/>
              </a:ext>
            </a:extLst>
          </p:cNvPr>
          <p:cNvSpPr>
            <a:spLocks noGrp="1"/>
          </p:cNvSpPr>
          <p:nvPr>
            <p:ph type="body" sz="quarter" idx="10"/>
          </p:nvPr>
        </p:nvSpPr>
        <p:spPr/>
        <p:txBody>
          <a:bodyPr/>
          <a:lstStyle/>
          <a:p>
            <a:r>
              <a:rPr kumimoji="1" lang="ja-JP" altLang="en-US" dirty="0"/>
              <a:t>項目間の接続の方法</a:t>
            </a:r>
            <a:endParaRPr kumimoji="1" lang="en-US" altLang="ja-JP" dirty="0"/>
          </a:p>
          <a:p>
            <a:pPr lvl="1"/>
            <a:r>
              <a:rPr kumimoji="1" lang="ja-JP" altLang="en-US" dirty="0">
                <a:solidFill>
                  <a:schemeClr val="accent5"/>
                </a:solidFill>
              </a:rPr>
              <a:t>各項目に，そこまでに出てきた単語</a:t>
            </a:r>
            <a:r>
              <a:rPr kumimoji="1" lang="en-US" altLang="ja-JP" dirty="0">
                <a:solidFill>
                  <a:schemeClr val="accent5"/>
                </a:solidFill>
              </a:rPr>
              <a:t>/</a:t>
            </a:r>
            <a:r>
              <a:rPr kumimoji="1" lang="ja-JP" altLang="en-US" dirty="0">
                <a:solidFill>
                  <a:schemeClr val="accent5"/>
                </a:solidFill>
              </a:rPr>
              <a:t>概念を必ず含める</a:t>
            </a:r>
            <a:endParaRPr kumimoji="1" lang="en-US" altLang="ja-JP" dirty="0">
              <a:solidFill>
                <a:schemeClr val="accent5"/>
              </a:solidFill>
            </a:endParaRPr>
          </a:p>
          <a:p>
            <a:pPr lvl="1"/>
            <a:r>
              <a:rPr kumimoji="1" lang="ja-JP" altLang="en-US" dirty="0"/>
              <a:t>過去に出てきた情報に新しい情報を付け足す形になる</a:t>
            </a:r>
            <a:endParaRPr kumimoji="1" lang="en-US" altLang="ja-JP" dirty="0"/>
          </a:p>
          <a:p>
            <a:r>
              <a:rPr kumimoji="1" lang="ja-JP" altLang="en-US" dirty="0"/>
              <a:t>確認方法：</a:t>
            </a:r>
            <a:endParaRPr kumimoji="1" lang="en-US" altLang="ja-JP" dirty="0"/>
          </a:p>
          <a:p>
            <a:pPr lvl="1"/>
            <a:r>
              <a:rPr kumimoji="1" lang="ja-JP" altLang="en-US" dirty="0"/>
              <a:t>そこまでに出てきた単語</a:t>
            </a:r>
            <a:r>
              <a:rPr kumimoji="1" lang="en-US" altLang="ja-JP" dirty="0"/>
              <a:t>/</a:t>
            </a:r>
            <a:r>
              <a:rPr kumimoji="1" lang="ja-JP" altLang="en-US" dirty="0"/>
              <a:t>概念が全く含まれていない項目が存在してしまっていないかを見る</a:t>
            </a:r>
            <a:endParaRPr kumimoji="1" lang="en-US" altLang="ja-JP" dirty="0"/>
          </a:p>
          <a:p>
            <a:r>
              <a:rPr kumimoji="1" lang="ja-JP" altLang="en-US" dirty="0"/>
              <a:t>第１項目はそこより前がないため，これを守れない</a:t>
            </a:r>
            <a:endParaRPr kumimoji="1" lang="en-US" altLang="ja-JP" dirty="0"/>
          </a:p>
          <a:p>
            <a:pPr lvl="1"/>
            <a:r>
              <a:rPr kumimoji="1" lang="ja-JP" altLang="en-US" dirty="0"/>
              <a:t>第１項目は想定する読者や聴衆が既に知っているであろう概念から始める</a:t>
            </a:r>
            <a:endParaRPr kumimoji="1" lang="en-US" dirty="0">
              <a:solidFill>
                <a:schemeClr val="accent5"/>
              </a:solidFill>
            </a:endParaRPr>
          </a:p>
        </p:txBody>
      </p:sp>
    </p:spTree>
    <p:extLst>
      <p:ext uri="{BB962C8B-B14F-4D97-AF65-F5344CB8AC3E}">
        <p14:creationId xmlns:p14="http://schemas.microsoft.com/office/powerpoint/2010/main" val="1274136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プロットの形式に関するチェック・リスト</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611956" y="1088974"/>
            <a:ext cx="8370093" cy="5219751"/>
          </a:xfrm>
        </p:spPr>
        <p:txBody>
          <a:bodyPr/>
          <a:lstStyle/>
          <a:p>
            <a:pPr marL="0" indent="0">
              <a:buNone/>
            </a:pPr>
            <a:r>
              <a:rPr kumimoji="1" lang="ja-JP" altLang="en-US" sz="1600" dirty="0"/>
              <a:t>各プロットを作ったら，以下が満たされているかを確認する：</a:t>
            </a:r>
            <a:endParaRPr kumimoji="1" lang="en-US" altLang="ja-JP" sz="1600" dirty="0"/>
          </a:p>
          <a:p>
            <a:r>
              <a:rPr kumimoji="1" lang="ja-JP" altLang="en-US" sz="1600" dirty="0"/>
              <a:t>形式に関するチェック：</a:t>
            </a:r>
            <a:endParaRPr kumimoji="1" lang="en-US" altLang="ja-JP" sz="1600" dirty="0"/>
          </a:p>
          <a:p>
            <a:pPr marL="817200" lvl="1" indent="-457200">
              <a:buFont typeface="+mj-lt"/>
              <a:buAutoNum type="arabicPeriod" startAt="5"/>
            </a:pPr>
            <a:r>
              <a:rPr kumimoji="1" lang="ja-JP" altLang="en-US" sz="1600" dirty="0"/>
              <a:t>各箇条書きは複文を含んではならない</a:t>
            </a:r>
            <a:endParaRPr kumimoji="1" lang="en-US" altLang="ja-JP" sz="1600" dirty="0"/>
          </a:p>
          <a:p>
            <a:pPr marL="817200" lvl="1" indent="-457200">
              <a:buFont typeface="+mj-lt"/>
              <a:buAutoNum type="arabicPeriod" startAt="5"/>
            </a:pPr>
            <a:r>
              <a:rPr kumimoji="1" lang="ja-JP" altLang="en-US" sz="1600" dirty="0"/>
              <a:t>１行を越えるような長い修飾節を含んだ文を含んではならない</a:t>
            </a:r>
            <a:endParaRPr kumimoji="1" lang="en-US" altLang="ja-JP" sz="1600" dirty="0"/>
          </a:p>
          <a:p>
            <a:pPr marL="817200" lvl="1" indent="-457200">
              <a:buFont typeface="+mj-lt"/>
              <a:buAutoNum type="arabicPeriod" startAt="5"/>
            </a:pPr>
            <a:r>
              <a:rPr kumimoji="1" lang="ja-JP" altLang="en-US" sz="1600" dirty="0"/>
              <a:t>４つ以上の項目を並列に並べてはいけない</a:t>
            </a:r>
            <a:endParaRPr kumimoji="1" lang="en-US" altLang="ja-JP" sz="1600" dirty="0"/>
          </a:p>
          <a:p>
            <a:pPr marL="817200" lvl="1" indent="-457200">
              <a:buFont typeface="+mj-lt"/>
              <a:buAutoNum type="arabicPeriod" startAt="5"/>
            </a:pPr>
            <a:r>
              <a:rPr lang="ja-JP" altLang="en-US" sz="1600" dirty="0"/>
              <a:t>箇条書きの親子関係で説明されている「階段」を作ってはいけない</a:t>
            </a:r>
            <a:endParaRPr kumimoji="1" lang="en-US" altLang="ja-JP" sz="16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例：出川くんの </a:t>
            </a:r>
            <a:r>
              <a:rPr kumimoji="1" lang="en-US" altLang="ja-JP" dirty="0"/>
              <a:t>ICCD</a:t>
            </a:r>
            <a:endParaRPr kumimoji="1" lang="ja-JP" altLang="en-US" dirty="0"/>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161951" y="278965"/>
            <a:ext cx="8730097" cy="5219751"/>
          </a:xfrm>
        </p:spPr>
        <p:txBody>
          <a:bodyPr/>
          <a:lstStyle/>
          <a:p>
            <a:pPr lvl="1">
              <a:buFont typeface="+mj-lt"/>
              <a:buAutoNum type="arabicPeriod"/>
            </a:pPr>
            <a:r>
              <a:rPr kumimoji="1" lang="ja-JP" altLang="en-US" sz="1600" dirty="0">
                <a:solidFill>
                  <a:schemeClr val="accent5"/>
                </a:solidFill>
              </a:rPr>
              <a:t>命令キャッシュミス</a:t>
            </a:r>
            <a:r>
              <a:rPr kumimoji="1" lang="ja-JP" altLang="en-US" sz="1600" dirty="0"/>
              <a:t>を減らすために多くの研究がなされてきた</a:t>
            </a:r>
            <a:endParaRPr kumimoji="1" lang="en-US" altLang="ja-JP" sz="1600" dirty="0"/>
          </a:p>
          <a:p>
            <a:pPr lvl="2"/>
            <a:r>
              <a:rPr kumimoji="1" lang="ja-JP" altLang="en-US" sz="1600" dirty="0"/>
              <a:t>置換アルゴリズムやプリフェッチなど</a:t>
            </a:r>
            <a:endParaRPr kumimoji="1" lang="en-US" altLang="ja-JP" sz="1600" dirty="0"/>
          </a:p>
          <a:p>
            <a:pPr lvl="1">
              <a:buFont typeface="+mj-lt"/>
              <a:buAutoNum type="arabicPeriod"/>
            </a:pPr>
            <a:r>
              <a:rPr kumimoji="1" lang="ja-JP" altLang="en-US" sz="1600" dirty="0"/>
              <a:t>現代では</a:t>
            </a:r>
            <a:r>
              <a:rPr kumimoji="1" lang="ja-JP" altLang="en-US" sz="1600" dirty="0">
                <a:solidFill>
                  <a:schemeClr val="accent5"/>
                </a:solidFill>
              </a:rPr>
              <a:t>命令キャッシュミス数</a:t>
            </a:r>
            <a:r>
              <a:rPr kumimoji="1" lang="ja-JP" altLang="en-US" sz="1600" dirty="0"/>
              <a:t>と</a:t>
            </a:r>
            <a:r>
              <a:rPr kumimoji="1" lang="ja-JP" altLang="en-US" sz="1600" dirty="0">
                <a:solidFill>
                  <a:schemeClr val="accent5"/>
                </a:solidFill>
              </a:rPr>
              <a:t>実行時間</a:t>
            </a:r>
            <a:r>
              <a:rPr kumimoji="1" lang="ja-JP" altLang="en-US" sz="1600" dirty="0"/>
              <a:t>が直接相関しない</a:t>
            </a:r>
            <a:endParaRPr kumimoji="1" lang="en-US" altLang="ja-JP" sz="1600" dirty="0"/>
          </a:p>
          <a:p>
            <a:pPr lvl="2"/>
            <a:r>
              <a:rPr kumimoji="1" lang="ja-JP" altLang="en-US" sz="1600" dirty="0"/>
              <a:t>現代のプロセッサではミスの処理を含む様々な処理がオーバーラップされるため</a:t>
            </a:r>
            <a:endParaRPr kumimoji="1" lang="en-US" altLang="ja-JP" sz="1600" dirty="0"/>
          </a:p>
          <a:p>
            <a:pPr lvl="2"/>
            <a:r>
              <a:rPr kumimoji="1" lang="ja-JP" altLang="en-US" sz="1600" dirty="0"/>
              <a:t>ミス数を減らしても実行時間が短くならない場合もある</a:t>
            </a:r>
            <a:endParaRPr kumimoji="1" lang="en-US" altLang="ja-JP" sz="1600" dirty="0"/>
          </a:p>
          <a:p>
            <a:pPr lvl="1">
              <a:buFont typeface="+mj-lt"/>
              <a:buAutoNum type="arabicPeriod"/>
            </a:pPr>
            <a:r>
              <a:rPr kumimoji="1" lang="ja-JP" altLang="en-US" sz="1600" dirty="0"/>
              <a:t>精度よい</a:t>
            </a:r>
            <a:r>
              <a:rPr kumimoji="1" lang="ja-JP" altLang="en-US" sz="1600" dirty="0">
                <a:solidFill>
                  <a:schemeClr val="accent5"/>
                </a:solidFill>
              </a:rPr>
              <a:t>実行時間</a:t>
            </a:r>
            <a:r>
              <a:rPr kumimoji="1" lang="ja-JP" altLang="en-US" sz="1600" dirty="0"/>
              <a:t>見積もりのためにはプロセッサ</a:t>
            </a:r>
            <a:r>
              <a:rPr kumimoji="1" lang="ja-JP" altLang="en-US" sz="1600" dirty="0">
                <a:solidFill>
                  <a:schemeClr val="accent5"/>
                </a:solidFill>
              </a:rPr>
              <a:t>全体のシミュレーション</a:t>
            </a:r>
            <a:r>
              <a:rPr kumimoji="1" lang="ja-JP" altLang="en-US" sz="1600" dirty="0"/>
              <a:t>が必要</a:t>
            </a:r>
            <a:endParaRPr kumimoji="1" lang="en-US" altLang="ja-JP" sz="1600" dirty="0"/>
          </a:p>
          <a:p>
            <a:pPr lvl="1">
              <a:buFont typeface="+mj-lt"/>
              <a:buAutoNum type="arabicPeriod"/>
            </a:pPr>
            <a:r>
              <a:rPr kumimoji="1" lang="ja-JP" altLang="en-US" sz="1600" dirty="0"/>
              <a:t>しかしそのような</a:t>
            </a:r>
            <a:r>
              <a:rPr kumimoji="1" lang="ja-JP" altLang="en-US" sz="1600" dirty="0">
                <a:solidFill>
                  <a:schemeClr val="accent5"/>
                </a:solidFill>
              </a:rPr>
              <a:t>全体のシミュレーション</a:t>
            </a:r>
            <a:r>
              <a:rPr kumimoji="1" lang="ja-JP" altLang="en-US" sz="1600" dirty="0"/>
              <a:t>は非常に</a:t>
            </a:r>
            <a:r>
              <a:rPr kumimoji="1" lang="ja-JP" altLang="en-US" sz="1600" dirty="0">
                <a:solidFill>
                  <a:schemeClr val="accent5"/>
                </a:solidFill>
              </a:rPr>
              <a:t>低速</a:t>
            </a:r>
            <a:endParaRPr kumimoji="1" lang="en-US" altLang="ja-JP" sz="1600" dirty="0">
              <a:solidFill>
                <a:schemeClr val="accent5"/>
              </a:solidFill>
            </a:endParaRPr>
          </a:p>
          <a:p>
            <a:pPr lvl="1">
              <a:buFont typeface="+mj-lt"/>
              <a:buAutoNum type="arabicPeriod"/>
            </a:pPr>
            <a:r>
              <a:rPr kumimoji="1" lang="ja-JP" altLang="en-US" sz="1600" dirty="0">
                <a:solidFill>
                  <a:schemeClr val="accent5"/>
                </a:solidFill>
              </a:rPr>
              <a:t>命令キャッシュミス数</a:t>
            </a:r>
            <a:r>
              <a:rPr kumimoji="1" lang="ja-JP" altLang="en-US" sz="1600" dirty="0"/>
              <a:t>に代わる新たな指針を提案</a:t>
            </a:r>
            <a:endParaRPr kumimoji="1" lang="en-US" altLang="ja-JP" sz="1600" dirty="0"/>
          </a:p>
          <a:p>
            <a:pPr lvl="2"/>
            <a:r>
              <a:rPr kumimoji="1" lang="ja-JP" altLang="en-US" sz="1600" dirty="0"/>
              <a:t>手法：新たな指針と，その指針を使った</a:t>
            </a:r>
            <a:r>
              <a:rPr kumimoji="1" lang="ja-JP" altLang="en-US" sz="1600" dirty="0">
                <a:solidFill>
                  <a:schemeClr val="accent5"/>
                </a:solidFill>
              </a:rPr>
              <a:t>高速</a:t>
            </a:r>
            <a:r>
              <a:rPr kumimoji="1" lang="ja-JP" altLang="en-US" sz="1600" dirty="0"/>
              <a:t>な性能見積もり</a:t>
            </a:r>
            <a:endParaRPr kumimoji="1" lang="en-US" altLang="ja-JP" sz="1600" dirty="0"/>
          </a:p>
          <a:p>
            <a:pPr lvl="1">
              <a:buFont typeface="+mj-lt"/>
              <a:buAutoNum type="arabicPeriod"/>
            </a:pPr>
            <a:r>
              <a:rPr kumimoji="1" lang="ja-JP" altLang="en-US" sz="1600" dirty="0"/>
              <a:t>評価の結果</a:t>
            </a:r>
            <a:endParaRPr kumimoji="1" lang="en-US" altLang="ja-JP" sz="1600" dirty="0"/>
          </a:p>
          <a:p>
            <a:pPr lvl="2"/>
            <a:r>
              <a:rPr kumimoji="1" lang="ja-JP" altLang="en-US" sz="1600" dirty="0"/>
              <a:t>効果：</a:t>
            </a:r>
            <a:r>
              <a:rPr kumimoji="1" lang="ja-JP" altLang="en-US" sz="1600" dirty="0">
                <a:solidFill>
                  <a:schemeClr val="accent5"/>
                </a:solidFill>
              </a:rPr>
              <a:t>２桁短い時間</a:t>
            </a:r>
            <a:r>
              <a:rPr kumimoji="1" lang="ja-JP" altLang="en-US" sz="1600" dirty="0"/>
              <a:t>でシミュレーションとほぼ同じ精度の性能見積もりを実現</a:t>
            </a:r>
          </a:p>
        </p:txBody>
      </p:sp>
      <p:cxnSp>
        <p:nvCxnSpPr>
          <p:cNvPr id="6" name="直線矢印コネクタ 5">
            <a:extLst>
              <a:ext uri="{FF2B5EF4-FFF2-40B4-BE49-F238E27FC236}">
                <a16:creationId xmlns:a16="http://schemas.microsoft.com/office/drawing/2014/main" id="{3515B8A7-8F90-E4B1-7D71-909D1AABE2A2}"/>
              </a:ext>
            </a:extLst>
          </p:cNvPr>
          <p:cNvCxnSpPr/>
          <p:nvPr/>
        </p:nvCxnSpPr>
        <p:spPr bwMode="auto">
          <a:xfrm>
            <a:off x="2141973" y="1358977"/>
            <a:ext cx="630007"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 name="直線矢印コネクタ 6">
            <a:extLst>
              <a:ext uri="{FF2B5EF4-FFF2-40B4-BE49-F238E27FC236}">
                <a16:creationId xmlns:a16="http://schemas.microsoft.com/office/drawing/2014/main" id="{32D54221-7A9C-9286-74B8-D48A170B4E1F}"/>
              </a:ext>
            </a:extLst>
          </p:cNvPr>
          <p:cNvCxnSpPr>
            <a:cxnSpLocks/>
          </p:cNvCxnSpPr>
          <p:nvPr/>
        </p:nvCxnSpPr>
        <p:spPr bwMode="auto">
          <a:xfrm flipH="1">
            <a:off x="2591978" y="1988984"/>
            <a:ext cx="1530017" cy="720008"/>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0" name="直線矢印コネクタ 9">
            <a:extLst>
              <a:ext uri="{FF2B5EF4-FFF2-40B4-BE49-F238E27FC236}">
                <a16:creationId xmlns:a16="http://schemas.microsoft.com/office/drawing/2014/main" id="{3E9EAA78-B949-2543-B27C-D1424A1914FE}"/>
              </a:ext>
            </a:extLst>
          </p:cNvPr>
          <p:cNvCxnSpPr>
            <a:cxnSpLocks/>
          </p:cNvCxnSpPr>
          <p:nvPr/>
        </p:nvCxnSpPr>
        <p:spPr bwMode="auto">
          <a:xfrm flipH="1">
            <a:off x="4752002" y="2978995"/>
            <a:ext cx="720008" cy="18000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2" name="直線矢印コネクタ 11">
            <a:extLst>
              <a:ext uri="{FF2B5EF4-FFF2-40B4-BE49-F238E27FC236}">
                <a16:creationId xmlns:a16="http://schemas.microsoft.com/office/drawing/2014/main" id="{13D8AE1E-D7E2-4DC3-FBAB-9403227E1B66}"/>
              </a:ext>
            </a:extLst>
          </p:cNvPr>
          <p:cNvCxnSpPr>
            <a:cxnSpLocks/>
          </p:cNvCxnSpPr>
          <p:nvPr/>
        </p:nvCxnSpPr>
        <p:spPr bwMode="auto">
          <a:xfrm>
            <a:off x="1961971" y="1358977"/>
            <a:ext cx="0" cy="20700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7" name="直線矢印コネクタ 16">
            <a:extLst>
              <a:ext uri="{FF2B5EF4-FFF2-40B4-BE49-F238E27FC236}">
                <a16:creationId xmlns:a16="http://schemas.microsoft.com/office/drawing/2014/main" id="{4CF16174-C13D-A07F-D9A4-40AE14300382}"/>
              </a:ext>
            </a:extLst>
          </p:cNvPr>
          <p:cNvCxnSpPr>
            <a:cxnSpLocks/>
          </p:cNvCxnSpPr>
          <p:nvPr/>
        </p:nvCxnSpPr>
        <p:spPr bwMode="auto">
          <a:xfrm flipH="1">
            <a:off x="5202007" y="3338999"/>
            <a:ext cx="450005"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9" name="直線矢印コネクタ 18">
            <a:extLst>
              <a:ext uri="{FF2B5EF4-FFF2-40B4-BE49-F238E27FC236}">
                <a16:creationId xmlns:a16="http://schemas.microsoft.com/office/drawing/2014/main" id="{E8FFA329-F5E3-35A1-ECB5-A7699322188D}"/>
              </a:ext>
            </a:extLst>
          </p:cNvPr>
          <p:cNvCxnSpPr>
            <a:cxnSpLocks/>
          </p:cNvCxnSpPr>
          <p:nvPr/>
        </p:nvCxnSpPr>
        <p:spPr bwMode="auto">
          <a:xfrm flipH="1">
            <a:off x="2861981" y="4059007"/>
            <a:ext cx="1980022"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29" name="テキスト プレースホルダー 2">
            <a:extLst>
              <a:ext uri="{FF2B5EF4-FFF2-40B4-BE49-F238E27FC236}">
                <a16:creationId xmlns:a16="http://schemas.microsoft.com/office/drawing/2014/main" id="{12E13241-6602-8506-A618-FBFE05A8A9AF}"/>
              </a:ext>
            </a:extLst>
          </p:cNvPr>
          <p:cNvSpPr txBox="1">
            <a:spLocks/>
          </p:cNvSpPr>
          <p:nvPr/>
        </p:nvSpPr>
        <p:spPr bwMode="auto">
          <a:xfrm>
            <a:off x="251952" y="5679025"/>
            <a:ext cx="8730097" cy="4496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lvl="1"/>
            <a:r>
              <a:rPr lang="ja-JP" altLang="en-US" sz="1600" kern="0" dirty="0"/>
              <a:t>前の項目に出てきた概念</a:t>
            </a:r>
            <a:r>
              <a:rPr lang="en-US" altLang="ja-JP" sz="1600" kern="0" dirty="0"/>
              <a:t>/</a:t>
            </a:r>
            <a:r>
              <a:rPr lang="ja-JP" altLang="en-US" sz="1600" kern="0" dirty="0"/>
              <a:t>単語を次の項目の前の方で出すと上手く繋がる</a:t>
            </a:r>
            <a:endParaRPr lang="en-US" altLang="ja-JP" sz="1600" kern="0" dirty="0"/>
          </a:p>
          <a:p>
            <a:pPr lvl="1"/>
            <a:r>
              <a:rPr lang="ja-JP" altLang="en-US" sz="1600" kern="0" dirty="0"/>
              <a:t>同じ単語</a:t>
            </a:r>
            <a:r>
              <a:rPr lang="en-US" altLang="ja-JP" sz="1600" kern="0" dirty="0"/>
              <a:t>/</a:t>
            </a:r>
            <a:r>
              <a:rPr lang="ja-JP" altLang="en-US" sz="1600" kern="0" dirty="0"/>
              <a:t>概念を結んだ矢印が基本的には左下をむく</a:t>
            </a:r>
            <a:endParaRPr lang="en-US" altLang="ja-JP" sz="1600" kern="0" dirty="0"/>
          </a:p>
          <a:p>
            <a:pPr lvl="2"/>
            <a:r>
              <a:rPr lang="ja-JP" altLang="en-US" sz="1600" kern="0" dirty="0"/>
              <a:t>右下を向く場合，文を最後まで読まないと関係がわからない</a:t>
            </a:r>
          </a:p>
        </p:txBody>
      </p:sp>
    </p:spTree>
    <p:extLst>
      <p:ext uri="{BB962C8B-B14F-4D97-AF65-F5344CB8AC3E}">
        <p14:creationId xmlns:p14="http://schemas.microsoft.com/office/powerpoint/2010/main" val="1149261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2111D-A76D-D70B-E484-262322DBD67B}"/>
              </a:ext>
            </a:extLst>
          </p:cNvPr>
          <p:cNvSpPr>
            <a:spLocks noGrp="1"/>
          </p:cNvSpPr>
          <p:nvPr>
            <p:ph type="title"/>
          </p:nvPr>
        </p:nvSpPr>
        <p:spPr/>
        <p:txBody>
          <a:bodyPr/>
          <a:lstStyle/>
          <a:p>
            <a:r>
              <a:rPr kumimoji="1" lang="ja-JP" altLang="en-US" dirty="0"/>
              <a:t>イントロプロットのまとめ</a:t>
            </a:r>
            <a:endParaRPr kumimoji="1" lang="en-US" dirty="0"/>
          </a:p>
        </p:txBody>
      </p:sp>
      <p:sp>
        <p:nvSpPr>
          <p:cNvPr id="3" name="テキスト プレースホルダー 2">
            <a:extLst>
              <a:ext uri="{FF2B5EF4-FFF2-40B4-BE49-F238E27FC236}">
                <a16:creationId xmlns:a16="http://schemas.microsoft.com/office/drawing/2014/main" id="{EE888E9A-8C9E-D76E-0D11-E737F5EC2C3A}"/>
              </a:ext>
            </a:extLst>
          </p:cNvPr>
          <p:cNvSpPr>
            <a:spLocks noGrp="1"/>
          </p:cNvSpPr>
          <p:nvPr>
            <p:ph type="body" sz="quarter" idx="10"/>
          </p:nvPr>
        </p:nvSpPr>
        <p:spPr/>
        <p:txBody>
          <a:bodyPr/>
          <a:lstStyle/>
          <a:p>
            <a:r>
              <a:rPr lang="ja-JP" altLang="en-US" dirty="0"/>
              <a:t>６点程度の項目からなるプロットを作る</a:t>
            </a:r>
            <a:endParaRPr lang="en-US" altLang="ja-JP" dirty="0"/>
          </a:p>
          <a:p>
            <a:pPr lvl="1"/>
            <a:r>
              <a:rPr lang="ja-JP" altLang="en-US" dirty="0"/>
              <a:t>各パラグラフで何を話すかをまとめる</a:t>
            </a:r>
            <a:endParaRPr lang="en-US" altLang="ja-JP" dirty="0"/>
          </a:p>
          <a:p>
            <a:pPr lvl="1"/>
            <a:r>
              <a:rPr lang="ja-JP" altLang="en-US" dirty="0"/>
              <a:t>６点の項目だけを繋げて読んでも意味が通るようにする</a:t>
            </a:r>
            <a:endParaRPr lang="en-US" altLang="ja-JP" dirty="0"/>
          </a:p>
          <a:p>
            <a:r>
              <a:rPr lang="ja-JP" altLang="en-US" dirty="0"/>
              <a:t>イントロプロットは基本的には３点プロットから派生させて作る</a:t>
            </a:r>
            <a:endParaRPr lang="en-US" altLang="ja-JP" dirty="0"/>
          </a:p>
          <a:p>
            <a:pPr lvl="1"/>
            <a:r>
              <a:rPr kumimoji="1" lang="ja-JP" altLang="en-US" dirty="0"/>
              <a:t>単に詳細化すれば良い訳ではないので注意</a:t>
            </a:r>
            <a:endParaRPr kumimoji="1" lang="en-US" altLang="ja-JP" dirty="0"/>
          </a:p>
          <a:p>
            <a:pPr lvl="1"/>
            <a:r>
              <a:rPr kumimoji="1" lang="ja-JP" altLang="en-US" dirty="0"/>
              <a:t>３点プロットとの違い</a:t>
            </a:r>
            <a:endParaRPr kumimoji="1" lang="en-US" altLang="ja-JP" dirty="0"/>
          </a:p>
          <a:p>
            <a:pPr lvl="2"/>
            <a:r>
              <a:rPr kumimoji="1" lang="ja-JP" altLang="en-US" dirty="0"/>
              <a:t>配分の自由度</a:t>
            </a:r>
            <a:endParaRPr kumimoji="1" lang="en-US" altLang="ja-JP" dirty="0"/>
          </a:p>
          <a:p>
            <a:pPr lvl="2"/>
            <a:r>
              <a:rPr kumimoji="1" lang="ja-JP" altLang="en-US" dirty="0"/>
              <a:t>役割の意識</a:t>
            </a:r>
            <a:endParaRPr kumimoji="1" lang="en-US" altLang="ja-JP" dirty="0"/>
          </a:p>
          <a:p>
            <a:pPr lvl="2"/>
            <a:r>
              <a:rPr kumimoji="1" lang="ja-JP" altLang="en-US" dirty="0"/>
              <a:t>接続の確認</a:t>
            </a:r>
            <a:endParaRPr kumimoji="1" lang="en-US" dirty="0"/>
          </a:p>
        </p:txBody>
      </p:sp>
    </p:spTree>
    <p:extLst>
      <p:ext uri="{BB962C8B-B14F-4D97-AF65-F5344CB8AC3E}">
        <p14:creationId xmlns:p14="http://schemas.microsoft.com/office/powerpoint/2010/main" val="1797934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solidFill>
                  <a:schemeClr val="accent5"/>
                </a:solidFill>
              </a:rPr>
              <a:t>「関係はしているが，あってもなくても良い」みたいなものは入れてはいけない</a:t>
            </a:r>
            <a:endParaRPr kumimoji="1" lang="en-US" altLang="ja-JP" dirty="0">
              <a:solidFill>
                <a:schemeClr val="accent5"/>
              </a:solidFill>
            </a:endParaRPr>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基本的には３点プロットやイントロプロットから派生させて考える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sz="2000" dirty="0"/>
              <a:t>全体プロットはイントロプロットの単純な詳細版ではない（１）</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a:xfrm>
            <a:off x="341953" y="1088974"/>
            <a:ext cx="8550095" cy="5219751"/>
          </a:xfrm>
        </p:spPr>
        <p:txBody>
          <a:bodyPr/>
          <a:lstStyle/>
          <a:p>
            <a:r>
              <a:rPr kumimoji="1" lang="ja-JP" altLang="en-US" sz="1800" dirty="0"/>
              <a:t>「</a:t>
            </a:r>
            <a:r>
              <a:rPr kumimoji="1" lang="ja-JP" altLang="en-US" sz="1800" dirty="0">
                <a:solidFill>
                  <a:schemeClr val="accent5"/>
                </a:solidFill>
              </a:rPr>
              <a:t>イントロプロットを単純に詳細化したもの </a:t>
            </a:r>
            <a:r>
              <a:rPr kumimoji="1" lang="en-US" altLang="ja-JP" sz="1800" dirty="0">
                <a:solidFill>
                  <a:schemeClr val="accent5"/>
                </a:solidFill>
              </a:rPr>
              <a:t>!= </a:t>
            </a:r>
            <a:r>
              <a:rPr kumimoji="1" lang="ja-JP" altLang="en-US" sz="1800" dirty="0">
                <a:solidFill>
                  <a:schemeClr val="accent5"/>
                </a:solidFill>
              </a:rPr>
              <a:t>全体プロット」</a:t>
            </a:r>
            <a:endParaRPr kumimoji="1" lang="en-US" altLang="ja-JP" sz="1800" dirty="0">
              <a:solidFill>
                <a:schemeClr val="accent5"/>
              </a:solidFill>
            </a:endParaRPr>
          </a:p>
          <a:p>
            <a:pPr lvl="1"/>
            <a:r>
              <a:rPr kumimoji="1" lang="ja-JP" altLang="en-US" sz="1800" dirty="0"/>
              <a:t>全体プロットは「基本的には」イントロプロットをより詳細化して作る</a:t>
            </a:r>
            <a:endParaRPr kumimoji="1" lang="en-US" altLang="ja-JP" sz="1800" dirty="0"/>
          </a:p>
          <a:p>
            <a:pPr lvl="1"/>
            <a:r>
              <a:rPr kumimoji="1" lang="ja-JP" altLang="en-US" sz="1800" dirty="0"/>
              <a:t>しかし，</a:t>
            </a:r>
            <a:r>
              <a:rPr lang="ja-JP" altLang="en-US" sz="1800" dirty="0"/>
              <a:t>イントロ特有の役割により，イントロプロットと全体プロットは構造が異なる部分がある</a:t>
            </a:r>
            <a:endParaRPr lang="en-US" altLang="ja-JP" sz="1800" dirty="0"/>
          </a:p>
          <a:p>
            <a:r>
              <a:rPr kumimoji="1" lang="ja-JP" altLang="en-US" sz="1800" dirty="0"/>
              <a:t>「</a:t>
            </a:r>
            <a:r>
              <a:rPr kumimoji="1" lang="en-US" altLang="ja-JP" sz="1800" dirty="0"/>
              <a:t>1. </a:t>
            </a:r>
            <a:r>
              <a:rPr kumimoji="1" lang="ja-JP" altLang="en-US" sz="1800" dirty="0"/>
              <a:t>の話題の導入」</a:t>
            </a:r>
            <a:r>
              <a:rPr lang="ja-JP" altLang="en-US" sz="1800" dirty="0"/>
              <a:t>に由来する違い</a:t>
            </a:r>
            <a:endParaRPr lang="en-US" altLang="ja-JP" sz="1800" dirty="0"/>
          </a:p>
          <a:p>
            <a:pPr lvl="1"/>
            <a:r>
              <a:rPr kumimoji="1" lang="ja-JP" altLang="en-US" sz="1800" dirty="0"/>
              <a:t>イントロ内で課題や提案が扱う話題への導入が済んだ後は，それ以上詳細に話す必要がない場合がある</a:t>
            </a:r>
            <a:endParaRPr lang="en-US" altLang="ja-JP" sz="1800" dirty="0"/>
          </a:p>
          <a:p>
            <a:r>
              <a:rPr kumimoji="1" lang="ja-JP" altLang="en-US" sz="1800" dirty="0"/>
              <a:t>「</a:t>
            </a:r>
            <a:r>
              <a:rPr lang="en-US" altLang="ja-JP" sz="1800" dirty="0"/>
              <a:t>3. </a:t>
            </a:r>
            <a:r>
              <a:rPr lang="ja-JP" altLang="en-US" sz="1800" dirty="0"/>
              <a:t>興味をひく」に由来する違い</a:t>
            </a:r>
            <a:endParaRPr lang="en-US" altLang="ja-JP" sz="1800" dirty="0"/>
          </a:p>
          <a:p>
            <a:pPr lvl="1"/>
            <a:r>
              <a:rPr kumimoji="1" lang="ja-JP" altLang="en-US" sz="1800" dirty="0"/>
              <a:t>イントロでは問題の深刻さや提案のすごさをより強調して重きを置く</a:t>
            </a:r>
            <a:endParaRPr kumimoji="1" lang="en-US" altLang="ja-JP" sz="1800" dirty="0"/>
          </a:p>
          <a:p>
            <a:pPr lvl="1"/>
            <a:r>
              <a:rPr lang="ja-JP" altLang="en-US" sz="1800" dirty="0"/>
              <a:t>これは全体プロットにはあまり現れない</a:t>
            </a:r>
            <a:endParaRPr kumimoji="1" lang="en-US" altLang="ja-JP" sz="1800" dirty="0"/>
          </a:p>
        </p:txBody>
      </p:sp>
    </p:spTree>
    <p:extLst>
      <p:ext uri="{BB962C8B-B14F-4D97-AF65-F5344CB8AC3E}">
        <p14:creationId xmlns:p14="http://schemas.microsoft.com/office/powerpoint/2010/main" val="317545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sz="2000" dirty="0"/>
              <a:t>全体プロットはイントロプロットの単純な詳細版ではない（２）</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969006"/>
            <a:ext cx="8280092" cy="2519721"/>
          </a:xfrm>
        </p:spPr>
        <p:txBody>
          <a:bodyPr/>
          <a:lstStyle/>
          <a:p>
            <a:r>
              <a:rPr kumimoji="1" lang="ja-JP" altLang="en-US" sz="1600" dirty="0"/>
              <a:t>全体プロット（章立て）は１つ上のイントロの論理構造とは</a:t>
            </a:r>
            <a:br>
              <a:rPr kumimoji="1" lang="en-US" altLang="ja-JP" sz="1600" dirty="0"/>
            </a:br>
            <a:r>
              <a:rPr kumimoji="1" lang="ja-JP" altLang="en-US" sz="1600" dirty="0"/>
              <a:t>１：１に対応しないことも多い：</a:t>
            </a:r>
            <a:endParaRPr kumimoji="1" lang="en-US" altLang="ja-JP" sz="1600" dirty="0"/>
          </a:p>
          <a:p>
            <a:pPr lvl="1"/>
            <a:r>
              <a:rPr kumimoji="1" lang="ja-JP" altLang="en-US" sz="1600" dirty="0"/>
              <a:t>イントロ（１章）は論文全体の概要になる</a:t>
            </a:r>
            <a:endParaRPr kumimoji="1" lang="en-US" altLang="ja-JP" sz="1600" dirty="0"/>
          </a:p>
          <a:p>
            <a:pPr lvl="1"/>
            <a:r>
              <a:rPr kumimoji="1" lang="ja-JP" altLang="en-US" sz="1600" dirty="0"/>
              <a:t>背景の話題は，それ以降は話されない事も多い</a:t>
            </a:r>
            <a:endParaRPr kumimoji="1" lang="en-US" altLang="ja-JP" sz="1600" dirty="0"/>
          </a:p>
          <a:p>
            <a:pPr lvl="1"/>
            <a:r>
              <a:rPr kumimoji="1" lang="ja-JP" altLang="en-US" sz="1600" dirty="0"/>
              <a:t>イントロでは取り上げなかったが説明の必要がある話題が入ることもある</a:t>
            </a:r>
            <a:endParaRPr kumimoji="1" lang="en-US" altLang="ja-JP" sz="1600" dirty="0"/>
          </a:p>
          <a:p>
            <a:r>
              <a:rPr kumimoji="1" lang="ja-JP" altLang="en-US" sz="1600" dirty="0">
                <a:solidFill>
                  <a:schemeClr val="accent5"/>
                </a:solidFill>
              </a:rPr>
              <a:t>３点プロットは，大きな話題を並べる際の順序の目安ぐらいに考える</a:t>
            </a:r>
            <a:endParaRPr kumimoji="1" lang="en-US" altLang="ja-JP" sz="1600" dirty="0">
              <a:solidFill>
                <a:schemeClr val="accent5"/>
              </a:solidFill>
            </a:endParaRPr>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151962"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646962" y="2348988"/>
            <a:ext cx="79013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429000"/>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全体</a:t>
            </a:r>
            <a:endParaRPr kumimoji="1" lang="en-US" altLang="ja-JP" sz="1600" b="1" dirty="0">
              <a:solidFill>
                <a:schemeClr val="tx1">
                  <a:lumMod val="75000"/>
                  <a:lumOff val="25000"/>
                </a:schemeClr>
              </a:solidFill>
              <a:latin typeface="+mn-ea"/>
            </a:endParaRPr>
          </a:p>
          <a:p>
            <a:pPr algn="ctr"/>
            <a:r>
              <a:rPr kumimoji="1" lang="ja-JP" altLang="en-US" sz="1600" b="1" dirty="0">
                <a:solidFill>
                  <a:schemeClr val="tx1">
                    <a:lumMod val="75000"/>
                    <a:lumOff val="25000"/>
                  </a:schemeClr>
                </a:solidFill>
                <a:latin typeface="+mn-ea"/>
              </a:rPr>
              <a:t>プロット</a:t>
            </a: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2.2</a:t>
            </a:r>
            <a:endParaRPr kumimoji="1" lang="ja-JP" altLang="en-US" b="1"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tx1">
                    <a:lumMod val="75000"/>
                    <a:lumOff val="25000"/>
                  </a:schemeClr>
                </a:solidFill>
                <a:latin typeface="+mn-ea"/>
              </a:rPr>
              <a:t>2.1</a:t>
            </a:r>
            <a:endParaRPr kumimoji="1" lang="ja-JP" altLang="en-US" b="1" dirty="0">
              <a:solidFill>
                <a:schemeClr val="tx1">
                  <a:lumMod val="75000"/>
                  <a:lumOff val="25000"/>
                </a:schemeClr>
              </a:solidFill>
              <a:latin typeface="+mn-ea"/>
            </a:endParaRPr>
          </a:p>
        </p:txBody>
      </p:sp>
      <p:cxnSp>
        <p:nvCxnSpPr>
          <p:cNvPr id="36" name="直線矢印コネクタ 35">
            <a:extLst>
              <a:ext uri="{FF2B5EF4-FFF2-40B4-BE49-F238E27FC236}">
                <a16:creationId xmlns:a16="http://schemas.microsoft.com/office/drawing/2014/main" id="{C08EE7E6-D616-E9ED-0CCF-0D4C0EB64798}"/>
              </a:ext>
            </a:extLst>
          </p:cNvPr>
          <p:cNvCxnSpPr>
            <a:cxnSpLocks/>
            <a:stCxn id="14" idx="2"/>
            <a:endCxn id="22" idx="0"/>
          </p:cNvCxnSpPr>
          <p:nvPr/>
        </p:nvCxnSpPr>
        <p:spPr bwMode="auto">
          <a:xfrm>
            <a:off x="3137214" y="3068996"/>
            <a:ext cx="21977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stCxn id="14" idx="2"/>
            <a:endCxn id="23" idx="0"/>
          </p:cNvCxnSpPr>
          <p:nvPr/>
        </p:nvCxnSpPr>
        <p:spPr bwMode="auto">
          <a:xfrm flipH="1">
            <a:off x="281698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3.1</a:t>
            </a:r>
            <a:endParaRPr kumimoji="1" lang="ja-JP" altLang="en-US" b="1"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3.2</a:t>
            </a:r>
            <a:endParaRPr kumimoji="1" lang="ja-JP" altLang="en-US" b="1"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429000"/>
            <a:ext cx="45000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４</a:t>
            </a: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3.3</a:t>
            </a:r>
            <a:endParaRPr kumimoji="1" lang="ja-JP" altLang="en-US" b="1"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a:endCxn id="66" idx="0"/>
          </p:cNvCxnSpPr>
          <p:nvPr/>
        </p:nvCxnSpPr>
        <p:spPr bwMode="auto">
          <a:xfrm>
            <a:off x="3137214" y="3068996"/>
            <a:ext cx="75977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stCxn id="10" idx="2"/>
            <a:endCxn id="46" idx="0"/>
          </p:cNvCxnSpPr>
          <p:nvPr/>
        </p:nvCxnSpPr>
        <p:spPr bwMode="auto">
          <a:xfrm flipH="1">
            <a:off x="4436999" y="3068996"/>
            <a:ext cx="502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stCxn id="11" idx="2"/>
            <a:endCxn id="49" idx="0"/>
          </p:cNvCxnSpPr>
          <p:nvPr/>
        </p:nvCxnSpPr>
        <p:spPr bwMode="auto">
          <a:xfrm flipH="1">
            <a:off x="551701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stCxn id="10" idx="2"/>
            <a:endCxn id="47" idx="0"/>
          </p:cNvCxnSpPr>
          <p:nvPr/>
        </p:nvCxnSpPr>
        <p:spPr bwMode="auto">
          <a:xfrm>
            <a:off x="4487229" y="3068996"/>
            <a:ext cx="48977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5.1</a:t>
            </a:r>
            <a:endParaRPr kumimoji="1" lang="ja-JP" altLang="en-US" b="1"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5.2</a:t>
            </a:r>
            <a:endParaRPr kumimoji="1" lang="ja-JP" altLang="en-US" b="1"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5.3</a:t>
            </a:r>
            <a:endParaRPr kumimoji="1" lang="ja-JP" altLang="en-US" b="1"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6.1</a:t>
            </a:r>
            <a:endParaRPr kumimoji="1" lang="ja-JP" altLang="en-US" b="1"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6.1</a:t>
            </a:r>
            <a:endParaRPr kumimoji="1" lang="ja-JP" altLang="en-US" b="1"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a:endCxn id="55" idx="0"/>
          </p:cNvCxnSpPr>
          <p:nvPr/>
        </p:nvCxnSpPr>
        <p:spPr bwMode="auto">
          <a:xfrm flipH="1">
            <a:off x="6597023" y="3068996"/>
            <a:ext cx="59023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stCxn id="12" idx="2"/>
            <a:endCxn id="56" idx="0"/>
          </p:cNvCxnSpPr>
          <p:nvPr/>
        </p:nvCxnSpPr>
        <p:spPr bwMode="auto">
          <a:xfrm flipH="1">
            <a:off x="7137029" y="3068996"/>
            <a:ext cx="502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a:endCxn id="58" idx="0"/>
          </p:cNvCxnSpPr>
          <p:nvPr/>
        </p:nvCxnSpPr>
        <p:spPr bwMode="auto">
          <a:xfrm>
            <a:off x="8537274" y="3068996"/>
            <a:ext cx="21977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stCxn id="13" idx="2"/>
            <a:endCxn id="59" idx="0"/>
          </p:cNvCxnSpPr>
          <p:nvPr/>
        </p:nvCxnSpPr>
        <p:spPr bwMode="auto">
          <a:xfrm flipH="1">
            <a:off x="821704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stCxn id="12" idx="2"/>
            <a:endCxn id="57" idx="0"/>
          </p:cNvCxnSpPr>
          <p:nvPr/>
        </p:nvCxnSpPr>
        <p:spPr bwMode="auto">
          <a:xfrm>
            <a:off x="7187259" y="3068996"/>
            <a:ext cx="48977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2.3</a:t>
            </a:r>
            <a:endParaRPr kumimoji="1" lang="ja-JP" altLang="en-US" b="1" dirty="0">
              <a:solidFill>
                <a:schemeClr val="tx1">
                  <a:lumMod val="75000"/>
                  <a:lumOff val="25000"/>
                </a:schemeClr>
              </a:solidFill>
              <a:latin typeface="+mn-ea"/>
            </a:endParaRPr>
          </a:p>
        </p:txBody>
      </p:sp>
      <p:grpSp>
        <p:nvGrpSpPr>
          <p:cNvPr id="67" name="グループ化 66">
            <a:extLst>
              <a:ext uri="{FF2B5EF4-FFF2-40B4-BE49-F238E27FC236}">
                <a16:creationId xmlns:a16="http://schemas.microsoft.com/office/drawing/2014/main" id="{32533BBC-F83C-1D9F-2E4C-F631A78A7269}"/>
              </a:ext>
            </a:extLst>
          </p:cNvPr>
          <p:cNvGrpSpPr/>
          <p:nvPr/>
        </p:nvGrpSpPr>
        <p:grpSpPr>
          <a:xfrm>
            <a:off x="1151962" y="3338999"/>
            <a:ext cx="1170013" cy="540006"/>
            <a:chOff x="791958" y="4149008"/>
            <a:chExt cx="1170013" cy="540006"/>
          </a:xfrm>
        </p:grpSpPr>
        <p:sp>
          <p:nvSpPr>
            <p:cNvPr id="15" name="四角形: 角を丸くする 14">
              <a:extLst>
                <a:ext uri="{FF2B5EF4-FFF2-40B4-BE49-F238E27FC236}">
                  <a16:creationId xmlns:a16="http://schemas.microsoft.com/office/drawing/2014/main" id="{A34582D5-A3C1-6257-8365-C4CA3478BF5F}"/>
                </a:ext>
              </a:extLst>
            </p:cNvPr>
            <p:cNvSpPr/>
            <p:nvPr/>
          </p:nvSpPr>
          <p:spPr bwMode="auto">
            <a:xfrm>
              <a:off x="791958" y="4149008"/>
              <a:ext cx="1170013" cy="540006"/>
            </a:xfrm>
            <a:prstGeom prst="roundRect">
              <a:avLst/>
            </a:prstGeom>
            <a:noFill/>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1</a:t>
              </a:r>
              <a:endParaRPr kumimoji="1" lang="ja-JP" altLang="en-US" b="1"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55EF5810-A5C1-5624-E212-90C4C73C311A}"/>
                </a:ext>
              </a:extLst>
            </p:cNvPr>
            <p:cNvSpPr/>
            <p:nvPr/>
          </p:nvSpPr>
          <p:spPr bwMode="auto">
            <a:xfrm>
              <a:off x="881959" y="4239009"/>
              <a:ext cx="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1" name="四角形: 角を丸くする 40">
              <a:extLst>
                <a:ext uri="{FF2B5EF4-FFF2-40B4-BE49-F238E27FC236}">
                  <a16:creationId xmlns:a16="http://schemas.microsoft.com/office/drawing/2014/main" id="{C8893390-5EB4-DA57-9528-04771BC92150}"/>
                </a:ext>
              </a:extLst>
            </p:cNvPr>
            <p:cNvSpPr/>
            <p:nvPr/>
          </p:nvSpPr>
          <p:spPr bwMode="auto">
            <a:xfrm>
              <a:off x="1241963" y="4239009"/>
              <a:ext cx="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3" name="四角形: 角を丸くする 42">
              <a:extLst>
                <a:ext uri="{FF2B5EF4-FFF2-40B4-BE49-F238E27FC236}">
                  <a16:creationId xmlns:a16="http://schemas.microsoft.com/office/drawing/2014/main" id="{2478C8A2-2EF7-C3AE-629C-19213EEC1F54}"/>
                </a:ext>
              </a:extLst>
            </p:cNvPr>
            <p:cNvSpPr/>
            <p:nvPr/>
          </p:nvSpPr>
          <p:spPr bwMode="auto">
            <a:xfrm>
              <a:off x="1421965" y="4239009"/>
              <a:ext cx="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D64EE258-137B-3697-F0F9-22A225E24C51}"/>
                </a:ext>
              </a:extLst>
            </p:cNvPr>
            <p:cNvSpPr/>
            <p:nvPr/>
          </p:nvSpPr>
          <p:spPr bwMode="auto">
            <a:xfrm>
              <a:off x="1601967" y="4239009"/>
              <a:ext cx="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5" name="四角形: 角を丸くする 44">
              <a:extLst>
                <a:ext uri="{FF2B5EF4-FFF2-40B4-BE49-F238E27FC236}">
                  <a16:creationId xmlns:a16="http://schemas.microsoft.com/office/drawing/2014/main" id="{5D2F4B21-E805-32A3-3A08-93C1DF2C088B}"/>
                </a:ext>
              </a:extLst>
            </p:cNvPr>
            <p:cNvSpPr/>
            <p:nvPr/>
          </p:nvSpPr>
          <p:spPr bwMode="auto">
            <a:xfrm>
              <a:off x="1781969" y="4239009"/>
              <a:ext cx="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65" name="四角形: 角を丸くする 64">
              <a:extLst>
                <a:ext uri="{FF2B5EF4-FFF2-40B4-BE49-F238E27FC236}">
                  <a16:creationId xmlns:a16="http://schemas.microsoft.com/office/drawing/2014/main" id="{A91C1CFE-EEEA-33E2-50DA-8C687FF5AF70}"/>
                </a:ext>
              </a:extLst>
            </p:cNvPr>
            <p:cNvSpPr/>
            <p:nvPr/>
          </p:nvSpPr>
          <p:spPr bwMode="auto">
            <a:xfrm>
              <a:off x="1061961" y="4239009"/>
              <a:ext cx="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grpSp>
      <p:cxnSp>
        <p:nvCxnSpPr>
          <p:cNvPr id="19" name="コネクタ: 曲線 18">
            <a:extLst>
              <a:ext uri="{FF2B5EF4-FFF2-40B4-BE49-F238E27FC236}">
                <a16:creationId xmlns:a16="http://schemas.microsoft.com/office/drawing/2014/main" id="{BCDF9AD4-DE63-D205-63DC-C71E40E03102}"/>
              </a:ext>
            </a:extLst>
          </p:cNvPr>
          <p:cNvCxnSpPr>
            <a:cxnSpLocks/>
          </p:cNvCxnSpPr>
          <p:nvPr/>
        </p:nvCxnSpPr>
        <p:spPr bwMode="auto">
          <a:xfrm rot="10800000" flipH="1">
            <a:off x="1061960" y="3608862"/>
            <a:ext cx="90001" cy="1260000"/>
          </a:xfrm>
          <a:prstGeom prst="curvedConnector3">
            <a:avLst>
              <a:gd name="adj1" fmla="val -253997"/>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コネクタ: 曲線 24">
            <a:extLst>
              <a:ext uri="{FF2B5EF4-FFF2-40B4-BE49-F238E27FC236}">
                <a16:creationId xmlns:a16="http://schemas.microsoft.com/office/drawing/2014/main" id="{9EECC5AE-5387-DA91-1B8E-F979B0841E4B}"/>
              </a:ext>
            </a:extLst>
          </p:cNvPr>
          <p:cNvCxnSpPr>
            <a:cxnSpLocks/>
          </p:cNvCxnSpPr>
          <p:nvPr/>
        </p:nvCxnSpPr>
        <p:spPr bwMode="auto">
          <a:xfrm rot="10800000" flipH="1">
            <a:off x="1061961" y="2870993"/>
            <a:ext cx="104584" cy="2376000"/>
          </a:xfrm>
          <a:prstGeom prst="curvedConnector3">
            <a:avLst>
              <a:gd name="adj1" fmla="val -640535"/>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コネクタ: 曲線 30">
            <a:extLst>
              <a:ext uri="{FF2B5EF4-FFF2-40B4-BE49-F238E27FC236}">
                <a16:creationId xmlns:a16="http://schemas.microsoft.com/office/drawing/2014/main" id="{BB1A7142-F70E-FB53-4890-9C568C71B86B}"/>
              </a:ext>
            </a:extLst>
          </p:cNvPr>
          <p:cNvCxnSpPr>
            <a:cxnSpLocks/>
          </p:cNvCxnSpPr>
          <p:nvPr/>
        </p:nvCxnSpPr>
        <p:spPr bwMode="auto">
          <a:xfrm rot="16200000" flipV="1">
            <a:off x="6057017" y="3789005"/>
            <a:ext cx="1620000" cy="1620000"/>
          </a:xfrm>
          <a:prstGeom prst="curved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6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イントロプロットに関するチェック・リスト</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611956" y="1088974"/>
            <a:ext cx="8370093" cy="5219751"/>
          </a:xfrm>
        </p:spPr>
        <p:txBody>
          <a:bodyPr/>
          <a:lstStyle/>
          <a:p>
            <a:r>
              <a:rPr kumimoji="1" lang="ja-JP" altLang="en-US" sz="1600" dirty="0"/>
              <a:t>イントロプロットに関するチェック：</a:t>
            </a:r>
            <a:endParaRPr kumimoji="1" lang="en-US" altLang="ja-JP" sz="1600" dirty="0"/>
          </a:p>
          <a:p>
            <a:pPr lvl="1"/>
            <a:r>
              <a:rPr lang="ja-JP" altLang="en-US" sz="1600" dirty="0"/>
              <a:t>６点程度の項目で出来ているか？</a:t>
            </a:r>
            <a:endParaRPr lang="en-US" altLang="ja-JP" sz="1600" dirty="0"/>
          </a:p>
          <a:p>
            <a:pPr lvl="1"/>
            <a:r>
              <a:rPr lang="ja-JP" altLang="en-US" sz="1600" dirty="0"/>
              <a:t>６点のトップの項目だけを繋げて読んでも意味が通るか？</a:t>
            </a:r>
            <a:endParaRPr lang="en-US" altLang="ja-JP" sz="1600" dirty="0"/>
          </a:p>
          <a:p>
            <a:pPr lvl="1"/>
            <a:r>
              <a:rPr kumimoji="1" lang="ja-JP" altLang="en-US" sz="1600" dirty="0"/>
              <a:t>各項目は，そこまでに出てきた単語や概念が必ず含まれているか？</a:t>
            </a:r>
            <a:endParaRPr kumimoji="1" lang="en-US" altLang="ja-JP" sz="1600" dirty="0"/>
          </a:p>
          <a:p>
            <a:pPr lvl="1"/>
            <a:r>
              <a:rPr lang="ja-JP" altLang="en-US" sz="1600" dirty="0"/>
              <a:t>パワポ１ページに収まっているか？</a:t>
            </a:r>
            <a:endParaRPr lang="en-US" altLang="ja-JP" sz="1600" dirty="0"/>
          </a:p>
          <a:p>
            <a:pPr lvl="1"/>
            <a:r>
              <a:rPr lang="ja-JP" altLang="en-US" sz="1600" dirty="0"/>
              <a:t>読者や聴衆が興味を持つような点を強調しているか？</a:t>
            </a:r>
            <a:endParaRPr lang="en-US" altLang="ja-JP" sz="1600" dirty="0"/>
          </a:p>
        </p:txBody>
      </p:sp>
    </p:spTree>
    <p:extLst>
      <p:ext uri="{BB962C8B-B14F-4D97-AF65-F5344CB8AC3E}">
        <p14:creationId xmlns:p14="http://schemas.microsoft.com/office/powerpoint/2010/main" val="661939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sz="1600" dirty="0"/>
              <a:t>論文用：以下を</a:t>
            </a:r>
            <a:r>
              <a:rPr kumimoji="1" lang="ja-JP" altLang="en-US" sz="1600" dirty="0"/>
              <a:t>箇条書きにまとめる</a:t>
            </a:r>
            <a:endParaRPr lang="en-US" altLang="ja-JP" sz="1600" dirty="0"/>
          </a:p>
          <a:p>
            <a:pPr lvl="1"/>
            <a:r>
              <a:rPr kumimoji="1" lang="ja-JP" altLang="en-US" sz="1600" dirty="0"/>
              <a:t>論文の </a:t>
            </a:r>
            <a:r>
              <a:rPr kumimoji="1" lang="en-US" altLang="ja-JP" sz="1600" dirty="0"/>
              <a:t>subsubsection </a:t>
            </a:r>
            <a:r>
              <a:rPr kumimoji="1" lang="ja-JP" altLang="en-US" sz="1600" dirty="0"/>
              <a:t>までの節タイトル</a:t>
            </a:r>
            <a:endParaRPr kumimoji="1" lang="en-US" altLang="ja-JP" sz="1600" dirty="0"/>
          </a:p>
          <a:p>
            <a:pPr lvl="1"/>
            <a:r>
              <a:rPr kumimoji="1" lang="ja-JP" altLang="en-US" sz="1600" dirty="0"/>
              <a:t>そこで何のために何を話すかも簡単にまとめる</a:t>
            </a:r>
            <a:endParaRPr kumimoji="1" lang="en-US" altLang="ja-JP" sz="1600" dirty="0"/>
          </a:p>
          <a:p>
            <a:pPr lvl="2"/>
            <a:r>
              <a:rPr kumimoji="1" lang="ja-JP" altLang="en-US" sz="1600" dirty="0"/>
              <a:t>節同士の依存関係を明らかにする</a:t>
            </a:r>
            <a:endParaRPr kumimoji="1" lang="en-US" altLang="ja-JP" sz="1600" dirty="0"/>
          </a:p>
          <a:p>
            <a:pPr lvl="2"/>
            <a:r>
              <a:rPr kumimoji="1" lang="ja-JP" altLang="en-US" sz="1600" dirty="0"/>
              <a:t>「～節で述べる～の説明の前提知識として，ここでは～を説明」など</a:t>
            </a:r>
            <a:endParaRPr kumimoji="1" lang="en-US" altLang="ja-JP" sz="1600" dirty="0"/>
          </a:p>
          <a:p>
            <a:r>
              <a:rPr lang="ja-JP" altLang="en-US" sz="1600" dirty="0"/>
              <a:t>スライド用：以下を</a:t>
            </a:r>
            <a:r>
              <a:rPr kumimoji="1" lang="ja-JP" altLang="en-US" sz="1600" dirty="0"/>
              <a:t>箇条書きにまとめる</a:t>
            </a:r>
            <a:endParaRPr lang="en-US" altLang="ja-JP" sz="1600" dirty="0"/>
          </a:p>
          <a:p>
            <a:pPr lvl="1"/>
            <a:r>
              <a:rPr kumimoji="1" lang="ja-JP" altLang="en-US" sz="1600" dirty="0"/>
              <a:t>スライドの各ページのタイトル</a:t>
            </a:r>
            <a:endParaRPr kumimoji="1" lang="en-US" altLang="ja-JP" sz="1600" dirty="0"/>
          </a:p>
          <a:p>
            <a:pPr lvl="1"/>
            <a:r>
              <a:rPr kumimoji="1" lang="ja-JP" altLang="en-US" sz="1600" dirty="0"/>
              <a:t>そこで何のために何を話すかも簡単にまとめる</a:t>
            </a:r>
            <a:endParaRPr lang="ja-JP" altLang="en-US" sz="1600"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33</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5CA125-D217-7578-FA74-B438495933AF}"/>
              </a:ext>
            </a:extLst>
          </p:cNvPr>
          <p:cNvSpPr>
            <a:spLocks noGrp="1"/>
          </p:cNvSpPr>
          <p:nvPr>
            <p:ph type="title"/>
          </p:nvPr>
        </p:nvSpPr>
        <p:spPr/>
        <p:txBody>
          <a:bodyPr/>
          <a:lstStyle/>
          <a:p>
            <a:r>
              <a:rPr kumimoji="1" lang="ja-JP" altLang="en-US" dirty="0"/>
              <a:t>イントロの書き出しについて</a:t>
            </a:r>
            <a:endParaRPr kumimoji="1" lang="en-US" dirty="0"/>
          </a:p>
        </p:txBody>
      </p:sp>
      <p:sp>
        <p:nvSpPr>
          <p:cNvPr id="3" name="テキスト プレースホルダー 2">
            <a:extLst>
              <a:ext uri="{FF2B5EF4-FFF2-40B4-BE49-F238E27FC236}">
                <a16:creationId xmlns:a16="http://schemas.microsoft.com/office/drawing/2014/main" id="{8BF5012E-4CB0-1A29-A218-E0955835C6E5}"/>
              </a:ext>
            </a:extLst>
          </p:cNvPr>
          <p:cNvSpPr>
            <a:spLocks noGrp="1"/>
          </p:cNvSpPr>
          <p:nvPr>
            <p:ph type="body" sz="quarter" idx="10"/>
          </p:nvPr>
        </p:nvSpPr>
        <p:spPr/>
        <p:txBody>
          <a:bodyPr/>
          <a:lstStyle/>
          <a:p>
            <a:r>
              <a:rPr kumimoji="1" lang="ja-JP" altLang="en-US" dirty="0"/>
              <a:t>アブストやイントロの先頭はトップダウンに書くことが難しい</a:t>
            </a:r>
            <a:endParaRPr kumimoji="1" lang="en-US" altLang="ja-JP" dirty="0"/>
          </a:p>
          <a:p>
            <a:pPr lvl="1"/>
            <a:r>
              <a:rPr kumimoji="1" lang="ja-JP" altLang="en-US" dirty="0"/>
              <a:t>非常に一般的なことから話題を絞っていく順序で書くことになる</a:t>
            </a:r>
            <a:endParaRPr kumimoji="1" lang="en-US" altLang="ja-JP" dirty="0"/>
          </a:p>
          <a:p>
            <a:r>
              <a:rPr kumimoji="1" lang="ja-JP" altLang="en-US" dirty="0"/>
              <a:t>ここはある種の例外だと思う</a:t>
            </a:r>
            <a:endParaRPr kumimoji="1" lang="en-US" dirty="0"/>
          </a:p>
        </p:txBody>
      </p:sp>
    </p:spTree>
    <p:extLst>
      <p:ext uri="{BB962C8B-B14F-4D97-AF65-F5344CB8AC3E}">
        <p14:creationId xmlns:p14="http://schemas.microsoft.com/office/powerpoint/2010/main" val="103738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なぜ箇条書きにまとめるのか</a:t>
            </a:r>
          </a:p>
        </p:txBody>
      </p:sp>
    </p:spTree>
    <p:extLst>
      <p:ext uri="{BB962C8B-B14F-4D97-AF65-F5344CB8AC3E}">
        <p14:creationId xmlns:p14="http://schemas.microsoft.com/office/powerpoint/2010/main" val="353295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全体プロットに関するチェック・リスト</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611956" y="1088974"/>
            <a:ext cx="8370093" cy="5219751"/>
          </a:xfrm>
        </p:spPr>
        <p:txBody>
          <a:bodyPr/>
          <a:lstStyle/>
          <a:p>
            <a:r>
              <a:rPr kumimoji="1" lang="ja-JP" altLang="en-US" sz="1600" dirty="0"/>
              <a:t>全体プロットに関するチェック：</a:t>
            </a:r>
            <a:endParaRPr kumimoji="1" lang="en-US" altLang="ja-JP" sz="1600" dirty="0"/>
          </a:p>
          <a:p>
            <a:pPr lvl="1"/>
            <a:r>
              <a:rPr lang="ja-JP" altLang="en-US" sz="1600" dirty="0"/>
              <a:t>イントロプロットの単純な詳細版になっていないか？</a:t>
            </a:r>
            <a:endParaRPr lang="en-US" altLang="ja-JP" sz="1600" dirty="0"/>
          </a:p>
          <a:p>
            <a:pPr lvl="1"/>
            <a:r>
              <a:rPr lang="ja-JP" altLang="en-US" sz="1600"/>
              <a:t>各項目には，何のために何を話すかが説明されているか？</a:t>
            </a:r>
            <a:endParaRPr lang="en-US" altLang="ja-JP" sz="1600" dirty="0"/>
          </a:p>
        </p:txBody>
      </p:sp>
    </p:spTree>
    <p:extLst>
      <p:ext uri="{BB962C8B-B14F-4D97-AF65-F5344CB8AC3E}">
        <p14:creationId xmlns:p14="http://schemas.microsoft.com/office/powerpoint/2010/main" val="128605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3F118-75F0-BDFC-5FFA-F5FE41C7BF81}"/>
              </a:ext>
            </a:extLst>
          </p:cNvPr>
          <p:cNvSpPr>
            <a:spLocks noGrp="1"/>
          </p:cNvSpPr>
          <p:nvPr>
            <p:ph type="title"/>
          </p:nvPr>
        </p:nvSpPr>
        <p:spPr/>
        <p:txBody>
          <a:bodyPr/>
          <a:lstStyle/>
          <a:p>
            <a:r>
              <a:rPr kumimoji="1" lang="ja-JP" altLang="en-US" dirty="0"/>
              <a:t>階層化を意識することの重要さ</a:t>
            </a:r>
          </a:p>
        </p:txBody>
      </p:sp>
      <p:sp>
        <p:nvSpPr>
          <p:cNvPr id="3" name="テキスト プレースホルダー 2">
            <a:extLst>
              <a:ext uri="{FF2B5EF4-FFF2-40B4-BE49-F238E27FC236}">
                <a16:creationId xmlns:a16="http://schemas.microsoft.com/office/drawing/2014/main" id="{E4ECAB0C-7CCC-15B8-FC24-9C791856E219}"/>
              </a:ext>
            </a:extLst>
          </p:cNvPr>
          <p:cNvSpPr>
            <a:spLocks noGrp="1"/>
          </p:cNvSpPr>
          <p:nvPr>
            <p:ph type="body" sz="quarter" idx="10"/>
          </p:nvPr>
        </p:nvSpPr>
        <p:spPr/>
        <p:txBody>
          <a:bodyPr/>
          <a:lstStyle/>
          <a:p>
            <a:r>
              <a:rPr kumimoji="1" lang="ja-JP" altLang="en-US" dirty="0"/>
              <a:t>論理の階層化は，複雑な事象を考えるための必須スキル</a:t>
            </a:r>
            <a:endParaRPr kumimoji="1" lang="en-US" altLang="ja-JP" dirty="0"/>
          </a:p>
          <a:p>
            <a:pPr lvl="1"/>
            <a:r>
              <a:rPr kumimoji="1" lang="ja-JP" altLang="en-US" dirty="0"/>
              <a:t>思考の規模をスケールさせる事ができる</a:t>
            </a:r>
            <a:endParaRPr kumimoji="1" lang="en-US" altLang="ja-JP" dirty="0"/>
          </a:p>
          <a:p>
            <a:pPr lvl="1"/>
            <a:r>
              <a:rPr kumimoji="1" lang="ja-JP" altLang="en-US" dirty="0"/>
              <a:t>一定以上の経験をもつ人は，普段の思考からこの階層化を行っていると思って良い</a:t>
            </a:r>
            <a:endParaRPr kumimoji="1" lang="en-US" altLang="ja-JP" dirty="0"/>
          </a:p>
          <a:p>
            <a:r>
              <a:rPr kumimoji="1" lang="ja-JP" altLang="en-US" dirty="0"/>
              <a:t>なので，まともな論文や説明は階層化された形で書かれている</a:t>
            </a:r>
            <a:endParaRPr kumimoji="1" lang="en-US" altLang="ja-JP" dirty="0"/>
          </a:p>
          <a:p>
            <a:r>
              <a:rPr kumimoji="1" lang="ja-JP" altLang="en-US" dirty="0"/>
              <a:t>逆に，この階層化がなされていない説明を読むことは苦痛である</a:t>
            </a:r>
            <a:endParaRPr kumimoji="1" lang="en-US" altLang="ja-JP" dirty="0"/>
          </a:p>
          <a:p>
            <a:pPr lvl="1"/>
            <a:r>
              <a:rPr kumimoji="1" lang="ja-JP" altLang="en-US" dirty="0">
                <a:solidFill>
                  <a:schemeClr val="accent5"/>
                </a:solidFill>
              </a:rPr>
              <a:t>誤字脱字文法ミスだらけの文章を読まされるのと同等以上の</a:t>
            </a:r>
            <a:br>
              <a:rPr kumimoji="1" lang="en-US" altLang="ja-JP" dirty="0">
                <a:solidFill>
                  <a:schemeClr val="accent5"/>
                </a:solidFill>
              </a:rPr>
            </a:br>
            <a:r>
              <a:rPr kumimoji="1" lang="ja-JP" altLang="en-US" dirty="0">
                <a:solidFill>
                  <a:schemeClr val="accent5"/>
                </a:solidFill>
              </a:rPr>
              <a:t>きつさがある</a:t>
            </a:r>
            <a:endParaRPr kumimoji="1" lang="en-US" altLang="ja-JP" dirty="0">
              <a:solidFill>
                <a:schemeClr val="accent5"/>
              </a:solidFill>
            </a:endParaRPr>
          </a:p>
          <a:p>
            <a:pPr lvl="1"/>
            <a:r>
              <a:rPr kumimoji="1" lang="ja-JP" altLang="en-US" dirty="0"/>
              <a:t>査読者などの読み手はそう感じると想定してほしい</a:t>
            </a:r>
            <a:endParaRPr kumimoji="1" lang="en-US" altLang="ja-JP" dirty="0"/>
          </a:p>
        </p:txBody>
      </p:sp>
    </p:spTree>
    <p:extLst>
      <p:ext uri="{BB962C8B-B14F-4D97-AF65-F5344CB8AC3E}">
        <p14:creationId xmlns:p14="http://schemas.microsoft.com/office/powerpoint/2010/main" val="1293870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11EE5-3E11-1E17-9A26-488B18EDA4C5}"/>
              </a:ext>
            </a:extLst>
          </p:cNvPr>
          <p:cNvSpPr>
            <a:spLocks noGrp="1"/>
          </p:cNvSpPr>
          <p:nvPr>
            <p:ph type="title"/>
          </p:nvPr>
        </p:nvSpPr>
        <p:spPr/>
        <p:txBody>
          <a:bodyPr/>
          <a:lstStyle/>
          <a:p>
            <a:r>
              <a:rPr kumimoji="1" lang="ja-JP" altLang="en-US" dirty="0"/>
              <a:t>参考</a:t>
            </a:r>
          </a:p>
        </p:txBody>
      </p:sp>
      <p:sp>
        <p:nvSpPr>
          <p:cNvPr id="3" name="テキスト プレースホルダー 2">
            <a:extLst>
              <a:ext uri="{FF2B5EF4-FFF2-40B4-BE49-F238E27FC236}">
                <a16:creationId xmlns:a16="http://schemas.microsoft.com/office/drawing/2014/main" id="{5B034FA1-AC07-C3CF-FEAE-79C1971E6E74}"/>
              </a:ext>
            </a:extLst>
          </p:cNvPr>
          <p:cNvSpPr>
            <a:spLocks noGrp="1"/>
          </p:cNvSpPr>
          <p:nvPr>
            <p:ph type="body" sz="quarter" idx="10"/>
          </p:nvPr>
        </p:nvSpPr>
        <p:spPr/>
        <p:txBody>
          <a:bodyPr/>
          <a:lstStyle/>
          <a:p>
            <a:r>
              <a:rPr kumimoji="1" lang="ja-JP" altLang="en-US" sz="1800" dirty="0"/>
              <a:t>バーバラ ミント：</a:t>
            </a:r>
            <a:br>
              <a:rPr kumimoji="1" lang="en-US" altLang="ja-JP" sz="1800" dirty="0"/>
            </a:br>
            <a:r>
              <a:rPr kumimoji="1" lang="ja-JP" altLang="en-US" sz="1800" dirty="0"/>
              <a:t>「考える技術・書く技術</a:t>
            </a:r>
            <a:r>
              <a:rPr kumimoji="1" lang="en-US" altLang="ja-JP" sz="1800" dirty="0"/>
              <a:t>―</a:t>
            </a:r>
            <a:r>
              <a:rPr kumimoji="1" lang="ja-JP" altLang="en-US" sz="1800" dirty="0"/>
              <a:t>問題解決力を伸ばすピラミッド原則」</a:t>
            </a:r>
            <a:br>
              <a:rPr kumimoji="1" lang="en-US" altLang="ja-JP" sz="1800" dirty="0"/>
            </a:br>
            <a:r>
              <a:rPr kumimoji="1" lang="ja-JP" altLang="en-US" sz="1800" dirty="0"/>
              <a:t>（原題：</a:t>
            </a:r>
            <a:r>
              <a:rPr kumimoji="1" lang="en-US" altLang="ja-JP" sz="1800" dirty="0"/>
              <a:t>The Pyramid Principle: Logic in Writing and Thinking</a:t>
            </a:r>
            <a:r>
              <a:rPr kumimoji="1" lang="ja-JP" altLang="en-US" sz="1800" dirty="0"/>
              <a:t>）</a:t>
            </a:r>
            <a:br>
              <a:rPr kumimoji="1" lang="en-US" altLang="ja-JP" sz="1800" dirty="0"/>
            </a:br>
            <a:endParaRPr kumimoji="1" lang="en-US" altLang="ja-JP" sz="1800" dirty="0"/>
          </a:p>
          <a:p>
            <a:pPr lvl="1"/>
            <a:r>
              <a:rPr kumimoji="1" lang="ja-JP" altLang="en-US" sz="1800" dirty="0"/>
              <a:t>思考や文章を書く際の論理の階層化について書かれている</a:t>
            </a:r>
            <a:endParaRPr kumimoji="1" lang="en-US" altLang="ja-JP" sz="1800" dirty="0"/>
          </a:p>
          <a:p>
            <a:pPr lvl="1"/>
            <a:r>
              <a:rPr kumimoji="1" lang="ja-JP" altLang="en-US" sz="1800" dirty="0"/>
              <a:t>マッキンゼー社内でライティング指導をしていた方が書いている</a:t>
            </a:r>
            <a:endParaRPr kumimoji="1" lang="en-US" altLang="ja-JP" sz="1800" dirty="0"/>
          </a:p>
          <a:p>
            <a:pPr lvl="1"/>
            <a:r>
              <a:rPr kumimoji="1" lang="ja-JP" altLang="en-US" sz="1800" dirty="0"/>
              <a:t>このページまで読んできた人は，「ピラミッド」が何を意味するのかは察しがつくのでは</a:t>
            </a:r>
            <a:endParaRPr kumimoji="1" lang="en-US" altLang="ja-JP" sz="1800" dirty="0"/>
          </a:p>
          <a:p>
            <a:r>
              <a:rPr kumimoji="1" lang="ja-JP" altLang="en-US" sz="1800" dirty="0"/>
              <a:t>塩谷の感想（読んだのは</a:t>
            </a:r>
            <a:r>
              <a:rPr kumimoji="1" lang="en-US" altLang="ja-JP" sz="1800" dirty="0"/>
              <a:t>10</a:t>
            </a:r>
            <a:r>
              <a:rPr kumimoji="1" lang="ja-JP" altLang="en-US" sz="1800" dirty="0"/>
              <a:t>年以上前だが）</a:t>
            </a:r>
            <a:endParaRPr kumimoji="1" lang="en-US" altLang="ja-JP" sz="1800" dirty="0"/>
          </a:p>
          <a:p>
            <a:pPr lvl="1"/>
            <a:r>
              <a:rPr kumimoji="1" lang="ja-JP" altLang="en-US" sz="1800" dirty="0"/>
              <a:t>翻訳版はかなり読みづらいし，内容もかなり冗長さを感じる</a:t>
            </a:r>
            <a:endParaRPr kumimoji="1" lang="en-US" altLang="ja-JP" sz="1800" dirty="0"/>
          </a:p>
          <a:p>
            <a:pPr lvl="1"/>
            <a:r>
              <a:rPr kumimoji="1" lang="ja-JP" altLang="en-US" sz="1800" dirty="0"/>
              <a:t>でも大事なことが書かれていると思う</a:t>
            </a:r>
            <a:endParaRPr kumimoji="1" lang="en-US" altLang="ja-JP" sz="1800" dirty="0"/>
          </a:p>
          <a:p>
            <a:pPr lvl="1"/>
            <a:r>
              <a:rPr kumimoji="1" lang="ja-JP" altLang="en-US" sz="1800" dirty="0"/>
              <a:t>後述の「理科系の作文技術」と，もっとも大事な部分では同じ事を言っていると思う</a:t>
            </a:r>
          </a:p>
        </p:txBody>
      </p:sp>
    </p:spTree>
    <p:extLst>
      <p:ext uri="{BB962C8B-B14F-4D97-AF65-F5344CB8AC3E}">
        <p14:creationId xmlns:p14="http://schemas.microsoft.com/office/powerpoint/2010/main" val="1201039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dirty="0"/>
              <a:t>目標規定文から全体プロットまで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a:t>
            </a:r>
            <a:r>
              <a:rPr lang="ja-JP" altLang="en-US"/>
              <a:t>はっきりさせる</a:t>
            </a:r>
            <a:endParaRPr lang="en-US" altLang="ja-JP" dirty="0"/>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t>文章の</a:t>
            </a:r>
            <a:r>
              <a:rPr kumimoji="1" lang="ja-JP" altLang="en-US" dirty="0">
                <a:solidFill>
                  <a:schemeClr val="accent5"/>
                </a:solidFill>
              </a:rPr>
              <a:t>論理構造</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話の筋をまとめたもの，と考えてもよい</a:t>
            </a:r>
            <a:endParaRPr kumimoji="1" lang="en-US" altLang="ja-JP" dirty="0"/>
          </a:p>
          <a:p>
            <a:r>
              <a:rPr kumimoji="1" lang="ja-JP" altLang="en-US" dirty="0"/>
              <a:t>文章や発表スライドを書く前に，まずプロットを作る必要がある</a:t>
            </a:r>
            <a:endParaRPr kumimoji="1" lang="en-US" altLang="ja-JP" dirty="0"/>
          </a:p>
          <a:p>
            <a:pPr lvl="1"/>
            <a:r>
              <a:rPr kumimoji="1" lang="ja-JP" altLang="en-US" dirty="0"/>
              <a:t>これはいわば文章やスライドの設計図にあたるもの</a:t>
            </a:r>
            <a:endParaRPr kumimoji="1" lang="en-US" altLang="ja-JP" dirty="0"/>
          </a:p>
          <a:p>
            <a:pPr lvl="1"/>
            <a:r>
              <a:rPr kumimoji="1" lang="ja-JP" altLang="en-US" dirty="0"/>
              <a:t>いきなり文章を前から順に書き始めてはいけない</a:t>
            </a:r>
            <a:endParaRPr kumimoji="1" lang="en-US" altLang="ja-JP" dirty="0"/>
          </a:p>
          <a:p>
            <a:pPr lvl="2"/>
            <a:r>
              <a:rPr kumimoji="1" lang="ja-JP" altLang="en-US" dirty="0"/>
              <a:t>論理的な構造をきちんと設計したあとで書き始める</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lang="ja-JP" altLang="en-US" dirty="0"/>
              <a:t>なぜプロットを作るのか？</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lang="ja-JP" altLang="en-US" dirty="0"/>
              <a:t>話の筋を整理するため</a:t>
            </a:r>
            <a:endParaRPr lang="en-US" altLang="ja-JP" dirty="0"/>
          </a:p>
          <a:p>
            <a:pPr lvl="1"/>
            <a:r>
              <a:rPr lang="ja-JP" altLang="en-US" dirty="0"/>
              <a:t>何が背景で，何が課題で，何をどう解決したのかを明確にする</a:t>
            </a:r>
            <a:endParaRPr lang="en-US" altLang="ja-JP" dirty="0"/>
          </a:p>
          <a:p>
            <a:r>
              <a:rPr lang="ja-JP" altLang="en-US" dirty="0"/>
              <a:t>その筋に収束するよう文章を書くと，主張を明確に示すことが</a:t>
            </a:r>
            <a:br>
              <a:rPr lang="en-US" altLang="ja-JP" dirty="0"/>
            </a:br>
            <a:r>
              <a:rPr lang="ja-JP" altLang="en-US" dirty="0"/>
              <a:t>出来る</a:t>
            </a:r>
            <a:endParaRPr lang="en-US" altLang="ja-JP" dirty="0"/>
          </a:p>
          <a:p>
            <a:pPr lvl="1"/>
            <a:r>
              <a:rPr lang="ja-JP" altLang="en-US" dirty="0"/>
              <a:t>そうしないと，「言いたいことがなんとなく適当に並べられた</a:t>
            </a:r>
            <a:br>
              <a:rPr lang="en-US" altLang="ja-JP" dirty="0"/>
            </a:br>
            <a:r>
              <a:rPr lang="ja-JP" altLang="en-US" dirty="0"/>
              <a:t>良くわからないもの」が出来上がる</a:t>
            </a:r>
            <a:endParaRPr lang="en-US" altLang="ja-JP" dirty="0"/>
          </a:p>
          <a:p>
            <a:pPr lvl="1"/>
            <a:r>
              <a:rPr lang="ja-JP" altLang="en-US" dirty="0"/>
              <a:t>設計図なしで建物を建てるとヒドい事になるのと同じ</a:t>
            </a:r>
            <a:endParaRPr lang="en-US" altLang="ja-JP" dirty="0"/>
          </a:p>
          <a:p>
            <a:r>
              <a:rPr lang="ja-JP" altLang="en-US" dirty="0"/>
              <a:t>論文の章構成レベルの設計をしているとも言える</a:t>
            </a:r>
            <a:endParaRPr lang="en-US" altLang="ja-JP" dirty="0"/>
          </a:p>
          <a:p>
            <a:pPr lvl="1"/>
            <a:r>
              <a:rPr lang="ja-JP" altLang="en-US" dirty="0"/>
              <a:t>これを先にやっておかないと，後から大きな手戻りが発生する</a:t>
            </a:r>
            <a:endParaRPr lang="en-US" altLang="ja-JP" dirty="0"/>
          </a:p>
          <a:p>
            <a:pPr lvl="1"/>
            <a:r>
              <a:rPr lang="ja-JP" altLang="en-US" dirty="0"/>
              <a:t>文章の修正が細かい手直しではすまなくなる</a:t>
            </a:r>
            <a:endParaRPr lang="en-US" altLang="ja-JP" dirty="0"/>
          </a:p>
        </p:txBody>
      </p:sp>
    </p:spTree>
    <p:extLst>
      <p:ext uri="{BB962C8B-B14F-4D97-AF65-F5344CB8AC3E}">
        <p14:creationId xmlns:p14="http://schemas.microsoft.com/office/powerpoint/2010/main" val="24757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プロットにはいろいろタイプがある</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論文やスライド全体のプロット（章立て）</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sz="1600"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sz="1800" dirty="0"/>
              <a:t>ツリーの上下は基本的に説明の詳細度に対応している</a:t>
            </a:r>
            <a:endParaRPr kumimoji="1" lang="en-US" altLang="ja-JP" sz="1800" dirty="0"/>
          </a:p>
          <a:p>
            <a:pPr lvl="1"/>
            <a:r>
              <a:rPr kumimoji="1" lang="ja-JP" altLang="en-US" sz="1800" dirty="0"/>
              <a:t>上の階層は下の階層の要約になっている</a:t>
            </a:r>
            <a:endParaRPr kumimoji="1" lang="en-US" altLang="ja-JP" sz="1800" dirty="0"/>
          </a:p>
          <a:p>
            <a:pPr lvl="1"/>
            <a:r>
              <a:rPr kumimoji="1" lang="ja-JP" altLang="en-US" sz="1800" dirty="0"/>
              <a:t>下の階層は上の階層をより詳しく述べている</a:t>
            </a:r>
            <a:endParaRPr kumimoji="1" lang="en-US" altLang="ja-JP" sz="1800" dirty="0"/>
          </a:p>
          <a:p>
            <a:r>
              <a:rPr kumimoji="1" lang="ja-JP" altLang="en-US" sz="1800" dirty="0"/>
              <a:t>３点プロットから初めて，</a:t>
            </a:r>
            <a:endParaRPr kumimoji="1" lang="en-US" altLang="ja-JP" sz="1800" dirty="0"/>
          </a:p>
          <a:p>
            <a:pPr lvl="1"/>
            <a:r>
              <a:rPr kumimoji="1" lang="ja-JP" altLang="en-US" sz="1800" dirty="0"/>
              <a:t>上に登る（</a:t>
            </a:r>
            <a:r>
              <a:rPr kumimoji="1" lang="en-US" altLang="ja-JP" sz="1800" dirty="0"/>
              <a:t>=</a:t>
            </a:r>
            <a:r>
              <a:rPr kumimoji="1" lang="ja-JP" altLang="en-US" sz="1800" dirty="0"/>
              <a:t>概要にまとめる）ことや，</a:t>
            </a:r>
            <a:endParaRPr kumimoji="1" lang="en-US" altLang="ja-JP" sz="1800" dirty="0"/>
          </a:p>
          <a:p>
            <a:pPr lvl="1"/>
            <a:r>
              <a:rPr lang="ja-JP" altLang="en-US" sz="1800" dirty="0"/>
              <a:t>下に降りる（</a:t>
            </a:r>
            <a:r>
              <a:rPr kumimoji="1" lang="en-US" altLang="ja-JP" sz="1800" dirty="0"/>
              <a:t>=</a:t>
            </a:r>
            <a:r>
              <a:rPr lang="ja-JP" altLang="en-US" sz="1800" dirty="0"/>
              <a:t>詳細を肉付けする）していく とよい</a:t>
            </a:r>
            <a:endParaRPr lang="en-US" altLang="ja-JP" sz="1800" dirty="0"/>
          </a:p>
          <a:p>
            <a:r>
              <a:rPr lang="ja-JP" altLang="en-US" sz="1800" dirty="0">
                <a:solidFill>
                  <a:schemeClr val="accent5"/>
                </a:solidFill>
              </a:rPr>
              <a:t>これらの親子関係が厳密には成立しない場合もあるので注意</a:t>
            </a:r>
            <a:br>
              <a:rPr lang="en-US" altLang="ja-JP" sz="1800" dirty="0">
                <a:solidFill>
                  <a:schemeClr val="accent5"/>
                </a:solidFill>
              </a:rPr>
            </a:br>
            <a:r>
              <a:rPr lang="ja-JP" altLang="en-US" sz="1800" dirty="0"/>
              <a:t>（全体プロットの節などで説明）</a:t>
            </a:r>
            <a:endParaRPr lang="en-US" altLang="ja-JP" sz="1800"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088974"/>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80898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80898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80898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52899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52899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52899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52899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52899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52899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448978"/>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448978"/>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448978"/>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16898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16898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16898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16898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16898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16898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80898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528990"/>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08897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75537</TotalTime>
  <Words>3395</Words>
  <Application>Microsoft Office PowerPoint</Application>
  <PresentationFormat>画面に合わせる (4:3)</PresentationFormat>
  <Paragraphs>447</Paragraphs>
  <Slides>44</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44</vt:i4>
      </vt:variant>
    </vt:vector>
  </HeadingPairs>
  <TitlesOfParts>
    <vt:vector size="51" baseType="lpstr">
      <vt:lpstr>HG丸ｺﾞｼｯｸM-PRO</vt:lpstr>
      <vt:lpstr>MeiryoKe_PGothic</vt:lpstr>
      <vt:lpstr>メイリオ</vt:lpstr>
      <vt:lpstr>Calibri</vt:lpstr>
      <vt:lpstr>Segoe UI</vt:lpstr>
      <vt:lpstr>Wingdings</vt:lpstr>
      <vt:lpstr>cerulean</vt:lpstr>
      <vt:lpstr>さまざまなプロットの作り方 v17</vt:lpstr>
      <vt:lpstr>プロットの形式に関するチェック・リスト</vt:lpstr>
      <vt:lpstr>イントロプロットに関するチェック・リスト</vt:lpstr>
      <vt:lpstr>全体プロットに関するチェック・リスト</vt:lpstr>
      <vt:lpstr>はじめに</vt:lpstr>
      <vt:lpstr>はじめに</vt:lpstr>
      <vt:lpstr>なぜプロットを作るのか？</vt:lpstr>
      <vt:lpstr>プロットにはいろいろタイプがある 論文や発表スライドの作成段階に応じて，これらを作る</vt:lpstr>
      <vt:lpstr>詳細度と論理構造</vt:lpstr>
      <vt:lpstr>まず３点プロットから作り始める</vt:lpstr>
      <vt:lpstr>この資料では， 既に３点プロットを作り終えたものとして以下を説明</vt:lpstr>
      <vt:lpstr>イントロプロット</vt:lpstr>
      <vt:lpstr>イントロプロット</vt:lpstr>
      <vt:lpstr>詳細度と論理構造</vt:lpstr>
      <vt:lpstr>イントロプロットと３点プロットの違い</vt:lpstr>
      <vt:lpstr>イントロプロット時の配分</vt:lpstr>
      <vt:lpstr>イントロの３つの役割 （と，そこから見た３点プロットとの関係）</vt:lpstr>
      <vt:lpstr>確認する内容の違い</vt:lpstr>
      <vt:lpstr>項目の接続</vt:lpstr>
      <vt:lpstr>例：出川くんの ICCD</vt:lpstr>
      <vt:lpstr>イントロプロットのまとめ</vt:lpstr>
      <vt:lpstr>目標規定文</vt:lpstr>
      <vt:lpstr>目標規定文</vt:lpstr>
      <vt:lpstr>目標規定文</vt:lpstr>
      <vt:lpstr>３点プロットと目標規定文の関係</vt:lpstr>
      <vt:lpstr>全体プロット</vt:lpstr>
      <vt:lpstr>全体プロット</vt:lpstr>
      <vt:lpstr>全体プロットはイントロプロットの単純な詳細版ではない（１）</vt:lpstr>
      <vt:lpstr>全体プロットはイントロプロットの単純な詳細版ではない（２）</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イントロの書き出しについて</vt:lpstr>
      <vt:lpstr>なぜ箇条書きにまとめるのか</vt:lpstr>
      <vt:lpstr>余談：プロットの作成時に なぜ親子関係のある箇条書き（階層構造）にまとめるのか？</vt:lpstr>
      <vt:lpstr>一度に考える必要がある話題の数</vt:lpstr>
      <vt:lpstr>階層化を意識することの重要さ</vt:lpstr>
      <vt:lpstr>参考</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17735</cp:revision>
  <cp:lastPrinted>2014-12-10T13:40:48Z</cp:lastPrinted>
  <dcterms:created xsi:type="dcterms:W3CDTF">2014-11-17T10:53:59Z</dcterms:created>
  <dcterms:modified xsi:type="dcterms:W3CDTF">2023-04-15T05:59:48Z</dcterms:modified>
</cp:coreProperties>
</file>