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9" r:id="rId1"/>
  </p:sldMasterIdLst>
  <p:notesMasterIdLst>
    <p:notesMasterId r:id="rId34"/>
  </p:notesMasterIdLst>
  <p:sldIdLst>
    <p:sldId id="440" r:id="rId2"/>
    <p:sldId id="453" r:id="rId3"/>
    <p:sldId id="454" r:id="rId4"/>
    <p:sldId id="441" r:id="rId5"/>
    <p:sldId id="444" r:id="rId6"/>
    <p:sldId id="445" r:id="rId7"/>
    <p:sldId id="442" r:id="rId8"/>
    <p:sldId id="451" r:id="rId9"/>
    <p:sldId id="446" r:id="rId10"/>
    <p:sldId id="447" r:id="rId11"/>
    <p:sldId id="452" r:id="rId12"/>
    <p:sldId id="448" r:id="rId13"/>
    <p:sldId id="455" r:id="rId14"/>
    <p:sldId id="461" r:id="rId15"/>
    <p:sldId id="456" r:id="rId16"/>
    <p:sldId id="457" r:id="rId17"/>
    <p:sldId id="458" r:id="rId18"/>
    <p:sldId id="459" r:id="rId19"/>
    <p:sldId id="450" r:id="rId20"/>
    <p:sldId id="469" r:id="rId21"/>
    <p:sldId id="443" r:id="rId22"/>
    <p:sldId id="462" r:id="rId23"/>
    <p:sldId id="460" r:id="rId24"/>
    <p:sldId id="463" r:id="rId25"/>
    <p:sldId id="464" r:id="rId26"/>
    <p:sldId id="465" r:id="rId27"/>
    <p:sldId id="466" r:id="rId28"/>
    <p:sldId id="467" r:id="rId29"/>
    <p:sldId id="468" r:id="rId30"/>
    <p:sldId id="470" r:id="rId31"/>
    <p:sldId id="471" r:id="rId32"/>
    <p:sldId id="473" r:id="rId3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2A3CD"/>
    <a:srgbClr val="319DBF"/>
    <a:srgbClr val="9933FF"/>
    <a:srgbClr val="FF9900"/>
    <a:srgbClr val="009999"/>
    <a:srgbClr val="4E4EF6"/>
    <a:srgbClr val="006699"/>
    <a:srgbClr val="FFFFFF"/>
    <a:srgbClr val="31869D"/>
    <a:srgbClr val="4444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888" autoAdjust="0"/>
    <p:restoredTop sz="96302" autoAdjust="0"/>
  </p:normalViewPr>
  <p:slideViewPr>
    <p:cSldViewPr>
      <p:cViewPr varScale="1">
        <p:scale>
          <a:sx n="157" d="100"/>
          <a:sy n="157" d="100"/>
        </p:scale>
        <p:origin x="2416" y="96"/>
      </p:cViewPr>
      <p:guideLst>
        <p:guide orient="horz" pos="2160"/>
        <p:guide pos="2880"/>
      </p:guideLst>
    </p:cSldViewPr>
  </p:slideViewPr>
  <p:outlineViewPr>
    <p:cViewPr>
      <p:scale>
        <a:sx n="33" d="100"/>
        <a:sy n="33" d="100"/>
      </p:scale>
      <p:origin x="0" y="-22210"/>
    </p:cViewPr>
  </p:outlineViewPr>
  <p:notesTextViewPr>
    <p:cViewPr>
      <p:scale>
        <a:sx n="100" d="100"/>
        <a:sy n="100" d="100"/>
      </p:scale>
      <p:origin x="0" y="0"/>
    </p:cViewPr>
  </p:notesTextViewPr>
  <p:notesViewPr>
    <p:cSldViewPr>
      <p:cViewPr varScale="1">
        <p:scale>
          <a:sx n="65" d="100"/>
          <a:sy n="65" d="100"/>
        </p:scale>
        <p:origin x="2386" y="62"/>
      </p:cViewPr>
      <p:guideLst/>
    </p:cSldViewPr>
  </p:notesViewPr>
  <p:gridSpacing cx="90001" cy="90001"/>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BE53D4-1A7B-4FFE-8A95-4265B045F058}" type="datetimeFigureOut">
              <a:rPr kumimoji="1" lang="ja-JP" altLang="en-US" smtClean="0"/>
              <a:t>2022/11/10</a:t>
            </a:fld>
            <a:endParaRPr kumimoji="1" lang="ja-JP" altLang="en-US"/>
          </a:p>
        </p:txBody>
      </p:sp>
      <p:sp>
        <p:nvSpPr>
          <p:cNvPr id="4" name="スライド イメージ プレースホルダー 3"/>
          <p:cNvSpPr>
            <a:spLocks noGrp="1" noRot="1" noChangeAspect="1"/>
          </p:cNvSpPr>
          <p:nvPr>
            <p:ph type="sldImg" idx="2"/>
          </p:nvPr>
        </p:nvSpPr>
        <p:spPr>
          <a:xfrm>
            <a:off x="818971" y="161951"/>
            <a:ext cx="5220058" cy="3915044"/>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A5F4D4-1F28-49A5-8AEE-E46B08553EC4}" type="slidenum">
              <a:rPr kumimoji="1" lang="ja-JP" altLang="en-US" smtClean="0"/>
              <a:t>‹#›</a:t>
            </a:fld>
            <a:endParaRPr kumimoji="1" lang="ja-JP" altLang="en-US"/>
          </a:p>
        </p:txBody>
      </p:sp>
    </p:spTree>
    <p:extLst>
      <p:ext uri="{BB962C8B-B14F-4D97-AF65-F5344CB8AC3E}">
        <p14:creationId xmlns:p14="http://schemas.microsoft.com/office/powerpoint/2010/main" val="169212330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1</a:t>
            </a:fld>
            <a:endParaRPr kumimoji="1" lang="ja-JP" altLang="en-US"/>
          </a:p>
        </p:txBody>
      </p:sp>
    </p:spTree>
    <p:extLst>
      <p:ext uri="{BB962C8B-B14F-4D97-AF65-F5344CB8AC3E}">
        <p14:creationId xmlns:p14="http://schemas.microsoft.com/office/powerpoint/2010/main" val="3548328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sp>
        <p:nvSpPr>
          <p:cNvPr id="7170" name="Rectangle 2"/>
          <p:cNvSpPr>
            <a:spLocks noGrp="1" noChangeArrowheads="1"/>
          </p:cNvSpPr>
          <p:nvPr>
            <p:ph type="ctrTitle"/>
          </p:nvPr>
        </p:nvSpPr>
        <p:spPr>
          <a:xfrm>
            <a:off x="701957" y="278965"/>
            <a:ext cx="7920088" cy="2340026"/>
          </a:xfrm>
          <a:prstGeom prst="rect">
            <a:avLst/>
          </a:prstGeom>
        </p:spPr>
        <p:txBody>
          <a:bodyPr anchor="ctr"/>
          <a:lstStyle>
            <a:lvl1pPr algn="ctr">
              <a:defRPr sz="3200" b="1">
                <a:solidFill>
                  <a:schemeClr val="bg1"/>
                </a:solidFill>
              </a:defRPr>
            </a:lvl1pPr>
          </a:lstStyle>
          <a:p>
            <a:r>
              <a:rPr lang="ja-JP" altLang="en-US"/>
              <a:t>マスター タイトルの書式設定</a:t>
            </a:r>
            <a:endParaRPr lang="ja-JP" altLang="en-US" dirty="0"/>
          </a:p>
        </p:txBody>
      </p:sp>
      <p:sp>
        <p:nvSpPr>
          <p:cNvPr id="7171" name="Rectangle 3"/>
          <p:cNvSpPr>
            <a:spLocks noGrp="1" noChangeArrowheads="1"/>
          </p:cNvSpPr>
          <p:nvPr>
            <p:ph type="subTitle" idx="1"/>
          </p:nvPr>
        </p:nvSpPr>
        <p:spPr>
          <a:xfrm>
            <a:off x="1691968" y="4149007"/>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endParaRPr lang="ja-JP" altLang="en-US" dirty="0"/>
          </a:p>
        </p:txBody>
      </p:sp>
      <p:sp>
        <p:nvSpPr>
          <p:cNvPr id="5" name="正方形/長方形 4"/>
          <p:cNvSpPr/>
          <p:nvPr userDrawn="1"/>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cxnSp>
        <p:nvCxnSpPr>
          <p:cNvPr id="6" name="直線コネクタ 5"/>
          <p:cNvCxnSpPr/>
          <p:nvPr userDrawn="1"/>
        </p:nvCxnSpPr>
        <p:spPr bwMode="auto">
          <a:xfrm flipV="1">
            <a:off x="701957" y="2618991"/>
            <a:ext cx="7830087" cy="2"/>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2774692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8" name="Rectangle 20"/>
          <p:cNvSpPr txBox="1">
            <a:spLocks noChangeArrowheads="1"/>
          </p:cNvSpPr>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280092" cy="5219751"/>
          </a:xfrm>
        </p:spPr>
        <p:txBody>
          <a:bodyPr/>
          <a:lstStyle>
            <a:lvl2pPr>
              <a:buClr>
                <a:schemeClr val="accent4"/>
              </a:buClr>
              <a:defRPr/>
            </a:lvl2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6"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6349938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4042597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a:t>マスター タイトルの書式設定</a:t>
            </a:r>
            <a:endParaRPr kumimoji="1" lang="ja-JP" altLang="en-US" dirty="0"/>
          </a:p>
        </p:txBody>
      </p:sp>
      <p:cxnSp>
        <p:nvCxnSpPr>
          <p:cNvPr id="4" name="直線コネクタ 3"/>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175611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tx1">
                    <a:lumMod val="75000"/>
                    <a:lumOff val="25000"/>
                  </a:schemeClr>
                </a:solidFill>
              </a:defRPr>
            </a:lvl1pPr>
          </a:lstStyle>
          <a:p>
            <a:fld id="{D2D8002D-B5B0-4BAC-B1F6-782DDCCE6D9C}" type="slidenum">
              <a:rPr kumimoji="1" lang="ja-JP" altLang="en-US" smtClean="0"/>
              <a:pPr/>
              <a:t>‹#›</a:t>
            </a:fld>
            <a:endParaRPr kumimoji="1" lang="ja-JP" altLang="en-US"/>
          </a:p>
        </p:txBody>
      </p:sp>
    </p:spTree>
    <p:extLst>
      <p:ext uri="{BB962C8B-B14F-4D97-AF65-F5344CB8AC3E}">
        <p14:creationId xmlns:p14="http://schemas.microsoft.com/office/powerpoint/2010/main" val="192161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1" type="titleOnly">
  <p:cSld name="Title only 1">
    <p:spTree>
      <p:nvGrpSpPr>
        <p:cNvPr id="1" name="Shape 2501"/>
        <p:cNvGrpSpPr/>
        <p:nvPr/>
      </p:nvGrpSpPr>
      <p:grpSpPr>
        <a:xfrm>
          <a:off x="0" y="0"/>
          <a:ext cx="0" cy="0"/>
          <a:chOff x="0" y="0"/>
          <a:chExt cx="0" cy="0"/>
        </a:xfrm>
      </p:grpSpPr>
      <p:sp>
        <p:nvSpPr>
          <p:cNvPr id="2502" name="Google Shape;2502;p200"/>
          <p:cNvSpPr txBox="1">
            <a:spLocks noGrp="1"/>
          </p:cNvSpPr>
          <p:nvPr>
            <p:ph type="sldNum" idx="12"/>
          </p:nvPr>
        </p:nvSpPr>
        <p:spPr>
          <a:xfrm>
            <a:off x="8472458" y="6217623"/>
            <a:ext cx="548700" cy="524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lgn="l"/>
            <a:fld id="{00000000-1234-1234-1234-123412341234}" type="slidenum">
              <a:rPr lang="en-US" altLang="ja" smtClean="0"/>
              <a:pPr algn="l"/>
              <a:t>‹#›</a:t>
            </a:fld>
            <a:endParaRPr lang="ja" altLang="en-US"/>
          </a:p>
        </p:txBody>
      </p:sp>
      <p:sp>
        <p:nvSpPr>
          <p:cNvPr id="2503" name="Google Shape;2503;p200"/>
          <p:cNvSpPr txBox="1">
            <a:spLocks noGrp="1"/>
          </p:cNvSpPr>
          <p:nvPr>
            <p:ph type="title"/>
          </p:nvPr>
        </p:nvSpPr>
        <p:spPr>
          <a:xfrm>
            <a:off x="311700" y="796567"/>
            <a:ext cx="8520600" cy="7636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2A3CD"/>
              </a:buClr>
              <a:buSzPts val="1400"/>
              <a:buChar char="●"/>
              <a:defRPr>
                <a:solidFill>
                  <a:srgbClr val="22A3CD"/>
                </a:solidFill>
              </a:defRPr>
            </a:lvl1pPr>
            <a:lvl2pPr lvl="1" rtl="0">
              <a:spcBef>
                <a:spcPts val="0"/>
              </a:spcBef>
              <a:spcAft>
                <a:spcPts val="0"/>
              </a:spcAft>
              <a:buClr>
                <a:srgbClr val="22A3CD"/>
              </a:buClr>
              <a:buSzPts val="1400"/>
              <a:buChar char="○"/>
              <a:defRPr>
                <a:solidFill>
                  <a:srgbClr val="22A3CD"/>
                </a:solidFill>
              </a:defRPr>
            </a:lvl2pPr>
            <a:lvl3pPr lvl="2" rtl="0">
              <a:spcBef>
                <a:spcPts val="0"/>
              </a:spcBef>
              <a:spcAft>
                <a:spcPts val="0"/>
              </a:spcAft>
              <a:buClr>
                <a:srgbClr val="22A3CD"/>
              </a:buClr>
              <a:buSzPts val="1400"/>
              <a:buChar char="■"/>
              <a:defRPr>
                <a:solidFill>
                  <a:srgbClr val="22A3CD"/>
                </a:solidFill>
              </a:defRPr>
            </a:lvl3pPr>
            <a:lvl4pPr lvl="3" rtl="0">
              <a:spcBef>
                <a:spcPts val="0"/>
              </a:spcBef>
              <a:spcAft>
                <a:spcPts val="0"/>
              </a:spcAft>
              <a:buClr>
                <a:srgbClr val="22A3CD"/>
              </a:buClr>
              <a:buSzPts val="1400"/>
              <a:buChar char="●"/>
              <a:defRPr>
                <a:solidFill>
                  <a:srgbClr val="22A3CD"/>
                </a:solidFill>
              </a:defRPr>
            </a:lvl4pPr>
            <a:lvl5pPr lvl="4" rtl="0">
              <a:spcBef>
                <a:spcPts val="0"/>
              </a:spcBef>
              <a:spcAft>
                <a:spcPts val="0"/>
              </a:spcAft>
              <a:buClr>
                <a:srgbClr val="22A3CD"/>
              </a:buClr>
              <a:buSzPts val="1400"/>
              <a:buChar char="○"/>
              <a:defRPr>
                <a:solidFill>
                  <a:srgbClr val="22A3CD"/>
                </a:solidFill>
              </a:defRPr>
            </a:lvl5pPr>
            <a:lvl6pPr lvl="5" rtl="0">
              <a:spcBef>
                <a:spcPts val="0"/>
              </a:spcBef>
              <a:spcAft>
                <a:spcPts val="0"/>
              </a:spcAft>
              <a:buClr>
                <a:srgbClr val="22A3CD"/>
              </a:buClr>
              <a:buSzPts val="1400"/>
              <a:buChar char="■"/>
              <a:defRPr>
                <a:solidFill>
                  <a:srgbClr val="22A3CD"/>
                </a:solidFill>
              </a:defRPr>
            </a:lvl6pPr>
            <a:lvl7pPr lvl="6" rtl="0">
              <a:spcBef>
                <a:spcPts val="0"/>
              </a:spcBef>
              <a:spcAft>
                <a:spcPts val="0"/>
              </a:spcAft>
              <a:buClr>
                <a:srgbClr val="22A3CD"/>
              </a:buClr>
              <a:buSzPts val="1400"/>
              <a:buChar char="●"/>
              <a:defRPr>
                <a:solidFill>
                  <a:srgbClr val="22A3CD"/>
                </a:solidFill>
              </a:defRPr>
            </a:lvl7pPr>
            <a:lvl8pPr lvl="7" rtl="0">
              <a:spcBef>
                <a:spcPts val="0"/>
              </a:spcBef>
              <a:spcAft>
                <a:spcPts val="0"/>
              </a:spcAft>
              <a:buClr>
                <a:srgbClr val="22A3CD"/>
              </a:buClr>
              <a:buSzPts val="1400"/>
              <a:buChar char="○"/>
              <a:defRPr>
                <a:solidFill>
                  <a:srgbClr val="22A3CD"/>
                </a:solidFill>
              </a:defRPr>
            </a:lvl8pPr>
            <a:lvl9pPr lvl="8" rtl="0">
              <a:spcBef>
                <a:spcPts val="0"/>
              </a:spcBef>
              <a:spcAft>
                <a:spcPts val="0"/>
              </a:spcAft>
              <a:buClr>
                <a:srgbClr val="22A3CD"/>
              </a:buClr>
              <a:buSzPts val="1400"/>
              <a:buChar char="■"/>
              <a:defRPr>
                <a:solidFill>
                  <a:srgbClr val="22A3CD"/>
                </a:solidFill>
              </a:defRPr>
            </a:lvl9pPr>
          </a:lstStyle>
          <a:p>
            <a:endParaRPr/>
          </a:p>
        </p:txBody>
      </p:sp>
      <p:sp>
        <p:nvSpPr>
          <p:cNvPr id="2504" name="Google Shape;2504;p200"/>
          <p:cNvSpPr txBox="1">
            <a:spLocks noGrp="1"/>
          </p:cNvSpPr>
          <p:nvPr>
            <p:ph type="subTitle" idx="1"/>
          </p:nvPr>
        </p:nvSpPr>
        <p:spPr>
          <a:xfrm>
            <a:off x="311700" y="339533"/>
            <a:ext cx="4368600" cy="510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22A3CD"/>
              </a:buClr>
              <a:buSzPts val="1600"/>
              <a:buNone/>
              <a:defRPr sz="1600">
                <a:solidFill>
                  <a:srgbClr val="22A3CD"/>
                </a:solidFill>
              </a:defRPr>
            </a:lvl1pPr>
            <a:lvl2pPr lvl="1" rtl="0">
              <a:spcBef>
                <a:spcPts val="0"/>
              </a:spcBef>
              <a:spcAft>
                <a:spcPts val="0"/>
              </a:spcAft>
              <a:buClr>
                <a:srgbClr val="22A3CD"/>
              </a:buClr>
              <a:buSzPts val="1200"/>
              <a:buNone/>
              <a:defRPr sz="1200">
                <a:solidFill>
                  <a:srgbClr val="22A3CD"/>
                </a:solidFill>
              </a:defRPr>
            </a:lvl2pPr>
            <a:lvl3pPr lvl="2" rtl="0">
              <a:spcBef>
                <a:spcPts val="0"/>
              </a:spcBef>
              <a:spcAft>
                <a:spcPts val="0"/>
              </a:spcAft>
              <a:buClr>
                <a:srgbClr val="22A3CD"/>
              </a:buClr>
              <a:buSzPts val="1200"/>
              <a:buNone/>
              <a:defRPr sz="1200">
                <a:solidFill>
                  <a:srgbClr val="22A3CD"/>
                </a:solidFill>
              </a:defRPr>
            </a:lvl3pPr>
            <a:lvl4pPr lvl="3" rtl="0">
              <a:spcBef>
                <a:spcPts val="0"/>
              </a:spcBef>
              <a:spcAft>
                <a:spcPts val="0"/>
              </a:spcAft>
              <a:buClr>
                <a:srgbClr val="22A3CD"/>
              </a:buClr>
              <a:buSzPts val="1200"/>
              <a:buNone/>
              <a:defRPr sz="1200">
                <a:solidFill>
                  <a:srgbClr val="22A3CD"/>
                </a:solidFill>
              </a:defRPr>
            </a:lvl4pPr>
            <a:lvl5pPr lvl="4" rtl="0">
              <a:spcBef>
                <a:spcPts val="0"/>
              </a:spcBef>
              <a:spcAft>
                <a:spcPts val="0"/>
              </a:spcAft>
              <a:buClr>
                <a:srgbClr val="22A3CD"/>
              </a:buClr>
              <a:buSzPts val="1200"/>
              <a:buNone/>
              <a:defRPr sz="1200">
                <a:solidFill>
                  <a:srgbClr val="22A3CD"/>
                </a:solidFill>
              </a:defRPr>
            </a:lvl5pPr>
            <a:lvl6pPr lvl="5" rtl="0">
              <a:spcBef>
                <a:spcPts val="0"/>
              </a:spcBef>
              <a:spcAft>
                <a:spcPts val="0"/>
              </a:spcAft>
              <a:buClr>
                <a:srgbClr val="22A3CD"/>
              </a:buClr>
              <a:buSzPts val="1200"/>
              <a:buNone/>
              <a:defRPr sz="1200">
                <a:solidFill>
                  <a:srgbClr val="22A3CD"/>
                </a:solidFill>
              </a:defRPr>
            </a:lvl6pPr>
            <a:lvl7pPr lvl="6" rtl="0">
              <a:spcBef>
                <a:spcPts val="0"/>
              </a:spcBef>
              <a:spcAft>
                <a:spcPts val="0"/>
              </a:spcAft>
              <a:buClr>
                <a:srgbClr val="22A3CD"/>
              </a:buClr>
              <a:buSzPts val="1200"/>
              <a:buNone/>
              <a:defRPr sz="1200">
                <a:solidFill>
                  <a:srgbClr val="22A3CD"/>
                </a:solidFill>
              </a:defRPr>
            </a:lvl7pPr>
            <a:lvl8pPr lvl="7" rtl="0">
              <a:spcBef>
                <a:spcPts val="0"/>
              </a:spcBef>
              <a:spcAft>
                <a:spcPts val="0"/>
              </a:spcAft>
              <a:buClr>
                <a:srgbClr val="22A3CD"/>
              </a:buClr>
              <a:buSzPts val="1200"/>
              <a:buNone/>
              <a:defRPr sz="1200">
                <a:solidFill>
                  <a:srgbClr val="22A3CD"/>
                </a:solidFill>
              </a:defRPr>
            </a:lvl8pPr>
            <a:lvl9pPr lvl="8" rtl="0">
              <a:spcBef>
                <a:spcPts val="0"/>
              </a:spcBef>
              <a:spcAft>
                <a:spcPts val="0"/>
              </a:spcAft>
              <a:buClr>
                <a:srgbClr val="22A3CD"/>
              </a:buClr>
              <a:buSzPts val="1200"/>
              <a:buNone/>
              <a:defRPr sz="1200">
                <a:solidFill>
                  <a:srgbClr val="22A3CD"/>
                </a:solidFill>
              </a:defRPr>
            </a:lvl9pPr>
          </a:lstStyle>
          <a:p>
            <a:endParaRPr/>
          </a:p>
        </p:txBody>
      </p:sp>
    </p:spTree>
    <p:extLst>
      <p:ext uri="{BB962C8B-B14F-4D97-AF65-F5344CB8AC3E}">
        <p14:creationId xmlns:p14="http://schemas.microsoft.com/office/powerpoint/2010/main" val="109834150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8280092" cy="522005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dirty="0"/>
              <a:t>マスタ タイトルの書式設定</a:t>
            </a:r>
          </a:p>
        </p:txBody>
      </p:sp>
      <p:sp>
        <p:nvSpPr>
          <p:cNvPr id="6164"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
        <p:nvSpPr>
          <p:cNvPr id="6" name="正方形/長方形 5"/>
          <p:cNvSpPr/>
          <p:nvPr userDrawn="1"/>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35615592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80" r:id="rId6"/>
  </p:sldLayoutIdLst>
  <p:hf hdr="0" ftr="0" dt="0"/>
  <p:txStyles>
    <p:titleStyle>
      <a:lvl1pPr algn="l" rtl="0" eaLnBrk="1" fontAlgn="base" hangingPunct="1">
        <a:spcBef>
          <a:spcPct val="0"/>
        </a:spcBef>
        <a:spcAft>
          <a:spcPct val="0"/>
        </a:spcAft>
        <a:defRPr kumimoji="1" sz="28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5pPr>
      <a:lvl6pPr marL="4572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6pPr>
      <a:lvl7pPr marL="9144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7pPr>
      <a:lvl8pPr marL="13716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8pPr>
      <a:lvl9pPr marL="18288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41953" y="1988984"/>
            <a:ext cx="8460094" cy="630007"/>
          </a:xfrm>
        </p:spPr>
        <p:txBody>
          <a:bodyPr/>
          <a:lstStyle/>
          <a:p>
            <a:r>
              <a:rPr kumimoji="1" lang="ja-JP" altLang="en-US" sz="2800" dirty="0"/>
              <a:t>自動翻訳を使った英語論文の書き方 </a:t>
            </a:r>
            <a:r>
              <a:rPr kumimoji="1" lang="en-US" altLang="ja-JP" sz="2800"/>
              <a:t>v2</a:t>
            </a:r>
            <a:endParaRPr kumimoji="1" lang="ja-JP" altLang="en-US" sz="2800" dirty="0"/>
          </a:p>
        </p:txBody>
      </p:sp>
      <p:sp>
        <p:nvSpPr>
          <p:cNvPr id="6" name="サブタイトル 2"/>
          <p:cNvSpPr txBox="1">
            <a:spLocks/>
          </p:cNvSpPr>
          <p:nvPr/>
        </p:nvSpPr>
        <p:spPr bwMode="auto">
          <a:xfrm>
            <a:off x="791958" y="3699003"/>
            <a:ext cx="7650085" cy="54000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marL="0" indent="0" algn="r" rtl="0" eaLnBrk="1" fontAlgn="base" hangingPunct="1">
              <a:lnSpc>
                <a:spcPct val="150000"/>
              </a:lnSpc>
              <a:spcBef>
                <a:spcPts val="0"/>
              </a:spcBef>
              <a:spcAft>
                <a:spcPts val="0"/>
              </a:spcAft>
              <a:buClr>
                <a:schemeClr val="accent5"/>
              </a:buClr>
              <a:buFont typeface="Wingdings" pitchFamily="2" charset="2"/>
              <a:buNone/>
              <a:tabLst>
                <a:tab pos="2057400" algn="l"/>
              </a:tabLst>
              <a:defRPr kumimoji="1" sz="2000">
                <a:solidFill>
                  <a:schemeClr val="bg1"/>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a:lnSpc>
                <a:spcPct val="100000"/>
              </a:lnSpc>
            </a:pPr>
            <a:r>
              <a:rPr lang="ja-JP" altLang="en-US" kern="0" dirty="0"/>
              <a:t>塩谷 亮太 </a:t>
            </a:r>
            <a:endParaRPr lang="en-US" altLang="ja-JP" kern="0" dirty="0"/>
          </a:p>
        </p:txBody>
      </p:sp>
    </p:spTree>
    <p:extLst>
      <p:ext uri="{BB962C8B-B14F-4D97-AF65-F5344CB8AC3E}">
        <p14:creationId xmlns:p14="http://schemas.microsoft.com/office/powerpoint/2010/main" val="101780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278217EC-6BB0-77E0-CCE0-09A42D356521}"/>
              </a:ext>
            </a:extLst>
          </p:cNvPr>
          <p:cNvSpPr>
            <a:spLocks noGrp="1"/>
          </p:cNvSpPr>
          <p:nvPr>
            <p:ph type="title"/>
          </p:nvPr>
        </p:nvSpPr>
        <p:spPr/>
        <p:txBody>
          <a:bodyPr/>
          <a:lstStyle/>
          <a:p>
            <a:r>
              <a:rPr lang="ja-JP" altLang="en-US" dirty="0"/>
              <a:t>日本語から英語になる日本語への書き換え</a:t>
            </a:r>
          </a:p>
        </p:txBody>
      </p:sp>
      <p:sp>
        <p:nvSpPr>
          <p:cNvPr id="5" name="テキスト プレースホルダー 4">
            <a:extLst>
              <a:ext uri="{FF2B5EF4-FFF2-40B4-BE49-F238E27FC236}">
                <a16:creationId xmlns:a16="http://schemas.microsoft.com/office/drawing/2014/main" id="{5C3F3D28-C95B-7069-3C9D-1C23A5CE4B92}"/>
              </a:ext>
            </a:extLst>
          </p:cNvPr>
          <p:cNvSpPr>
            <a:spLocks noGrp="1"/>
          </p:cNvSpPr>
          <p:nvPr>
            <p:ph type="body" sz="quarter" idx="10"/>
          </p:nvPr>
        </p:nvSpPr>
        <p:spPr/>
        <p:txBody>
          <a:bodyPr/>
          <a:lstStyle/>
          <a:p>
            <a:r>
              <a:rPr kumimoji="1" lang="ja-JP" altLang="en-US" dirty="0"/>
              <a:t>良く書けている論文は言語によらず同様の構造を持つ</a:t>
            </a:r>
            <a:endParaRPr kumimoji="1" lang="en-US" altLang="ja-JP" dirty="0"/>
          </a:p>
          <a:p>
            <a:pPr marL="817200" lvl="1" indent="-457200">
              <a:buFont typeface="+mj-lt"/>
              <a:buAutoNum type="arabicPeriod"/>
            </a:pPr>
            <a:r>
              <a:rPr kumimoji="1" lang="ja-JP" altLang="en-US" dirty="0"/>
              <a:t>各文は短く簡潔である</a:t>
            </a:r>
            <a:endParaRPr kumimoji="1" lang="en-US" altLang="ja-JP" dirty="0"/>
          </a:p>
          <a:p>
            <a:pPr marL="817200" lvl="1" indent="-457200">
              <a:buFont typeface="+mj-lt"/>
              <a:buAutoNum type="arabicPeriod"/>
            </a:pPr>
            <a:r>
              <a:rPr kumimoji="1" lang="ja-JP" altLang="en-US" dirty="0"/>
              <a:t>各文は適切に接続されている</a:t>
            </a:r>
            <a:endParaRPr kumimoji="1" lang="en-US" altLang="ja-JP" dirty="0"/>
          </a:p>
          <a:p>
            <a:pPr marL="817200" lvl="1" indent="-457200">
              <a:buFont typeface="+mj-lt"/>
              <a:buAutoNum type="arabicPeriod"/>
            </a:pPr>
            <a:r>
              <a:rPr kumimoji="1" lang="ja-JP" altLang="en-US" dirty="0"/>
              <a:t>各文に主語や動詞，述語が明確にある</a:t>
            </a:r>
            <a:endParaRPr kumimoji="1" lang="en-US" altLang="ja-JP" dirty="0"/>
          </a:p>
          <a:p>
            <a:r>
              <a:rPr kumimoji="1" lang="ja-JP" altLang="en-US" dirty="0"/>
              <a:t>上記が満たされている場合，かなり機械的に日本語から英語に変換できる</a:t>
            </a:r>
            <a:endParaRPr kumimoji="1" lang="en-US" altLang="ja-JP" dirty="0"/>
          </a:p>
          <a:p>
            <a:pPr lvl="1"/>
            <a:r>
              <a:rPr kumimoji="1" lang="ja-JP" altLang="en-US" dirty="0">
                <a:solidFill>
                  <a:schemeClr val="accent5"/>
                </a:solidFill>
              </a:rPr>
              <a:t>まずは上記の条件を満たす日本語原稿を作る事を目指す</a:t>
            </a:r>
            <a:endParaRPr kumimoji="1" lang="en-US" altLang="ja-JP" dirty="0">
              <a:solidFill>
                <a:schemeClr val="accent5"/>
              </a:solidFill>
            </a:endParaRPr>
          </a:p>
          <a:p>
            <a:pPr lvl="1"/>
            <a:r>
              <a:rPr kumimoji="1" lang="ja-JP" altLang="en-US" dirty="0"/>
              <a:t>（実のところ良い日本語の論文を書くこととあまり変わらない</a:t>
            </a:r>
          </a:p>
          <a:p>
            <a:r>
              <a:rPr lang="ja-JP" altLang="en-US" dirty="0"/>
              <a:t>以降では，上記の構造を実現する方法を順に説明</a:t>
            </a:r>
          </a:p>
        </p:txBody>
      </p:sp>
      <p:sp>
        <p:nvSpPr>
          <p:cNvPr id="2" name="スライド番号プレースホルダー 1">
            <a:extLst>
              <a:ext uri="{FF2B5EF4-FFF2-40B4-BE49-F238E27FC236}">
                <a16:creationId xmlns:a16="http://schemas.microsoft.com/office/drawing/2014/main" id="{3BB2AEDF-046C-3B4D-2D22-6E4374D25C60}"/>
              </a:ext>
            </a:extLst>
          </p:cNvPr>
          <p:cNvSpPr>
            <a:spLocks noGrp="1"/>
          </p:cNvSpPr>
          <p:nvPr>
            <p:ph type="sldNum" sz="quarter" idx="4294967295"/>
          </p:nvPr>
        </p:nvSpPr>
        <p:spPr>
          <a:xfrm>
            <a:off x="8531225" y="6308725"/>
            <a:ext cx="612775" cy="549275"/>
          </a:xfrm>
        </p:spPr>
        <p:txBody>
          <a:bodyPr/>
          <a:lstStyle/>
          <a:p>
            <a:fld id="{D2D8002D-B5B0-4BAC-B1F6-782DDCCE6D9C}" type="slidenum">
              <a:rPr kumimoji="1" lang="ja-JP" altLang="en-US" smtClean="0"/>
              <a:pPr/>
              <a:t>10</a:t>
            </a:fld>
            <a:endParaRPr kumimoji="1" lang="ja-JP" altLang="en-US"/>
          </a:p>
        </p:txBody>
      </p:sp>
    </p:spTree>
    <p:extLst>
      <p:ext uri="{BB962C8B-B14F-4D97-AF65-F5344CB8AC3E}">
        <p14:creationId xmlns:p14="http://schemas.microsoft.com/office/powerpoint/2010/main" val="3348848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3A85F1-1B35-5F84-85D9-55D1C6172E1E}"/>
              </a:ext>
            </a:extLst>
          </p:cNvPr>
          <p:cNvSpPr>
            <a:spLocks noGrp="1"/>
          </p:cNvSpPr>
          <p:nvPr>
            <p:ph type="title"/>
          </p:nvPr>
        </p:nvSpPr>
        <p:spPr/>
        <p:txBody>
          <a:bodyPr/>
          <a:lstStyle/>
          <a:p>
            <a:r>
              <a:rPr kumimoji="1" lang="ja-JP" altLang="en-US" dirty="0"/>
              <a:t>書き換えのポイント</a:t>
            </a:r>
          </a:p>
        </p:txBody>
      </p:sp>
      <p:sp>
        <p:nvSpPr>
          <p:cNvPr id="3" name="テキスト プレースホルダー 2">
            <a:extLst>
              <a:ext uri="{FF2B5EF4-FFF2-40B4-BE49-F238E27FC236}">
                <a16:creationId xmlns:a16="http://schemas.microsoft.com/office/drawing/2014/main" id="{B4414A41-3B92-4E38-46C4-3166C73733E8}"/>
              </a:ext>
            </a:extLst>
          </p:cNvPr>
          <p:cNvSpPr>
            <a:spLocks noGrp="1"/>
          </p:cNvSpPr>
          <p:nvPr>
            <p:ph type="body" sz="quarter" idx="10"/>
          </p:nvPr>
        </p:nvSpPr>
        <p:spPr/>
        <p:txBody>
          <a:bodyPr/>
          <a:lstStyle/>
          <a:p>
            <a:pPr marL="457200" indent="-457200">
              <a:buFont typeface="+mj-lt"/>
              <a:buAutoNum type="arabicPeriod"/>
            </a:pPr>
            <a:r>
              <a:rPr kumimoji="1" lang="ja-JP" altLang="en-US" dirty="0">
                <a:solidFill>
                  <a:schemeClr val="accent5"/>
                </a:solidFill>
              </a:rPr>
              <a:t>各文を短く簡潔にする</a:t>
            </a:r>
            <a:endParaRPr kumimoji="1" lang="en-US" altLang="ja-JP" dirty="0">
              <a:solidFill>
                <a:schemeClr val="accent5"/>
              </a:solidFill>
            </a:endParaRPr>
          </a:p>
          <a:p>
            <a:pPr marL="457200" indent="-457200">
              <a:buFont typeface="+mj-lt"/>
              <a:buAutoNum type="arabicPeriod"/>
            </a:pPr>
            <a:r>
              <a:rPr kumimoji="1" lang="ja-JP" altLang="en-US" dirty="0"/>
              <a:t>各文は適切に接続する</a:t>
            </a:r>
            <a:endParaRPr kumimoji="1" lang="en-US" altLang="ja-JP" dirty="0"/>
          </a:p>
          <a:p>
            <a:pPr marL="457200" indent="-457200">
              <a:buFont typeface="+mj-lt"/>
              <a:buAutoNum type="arabicPeriod"/>
            </a:pPr>
            <a:r>
              <a:rPr kumimoji="1" lang="ja-JP" altLang="en-US" dirty="0"/>
              <a:t>各文の主語や動詞，述語を明確にする</a:t>
            </a:r>
            <a:endParaRPr kumimoji="1" lang="en-US" altLang="ja-JP" dirty="0"/>
          </a:p>
          <a:p>
            <a:pPr marL="457200" indent="-457200">
              <a:buFont typeface="+mj-lt"/>
              <a:buAutoNum type="arabicPeriod"/>
            </a:pPr>
            <a:r>
              <a:rPr kumimoji="1" lang="ja-JP" altLang="en-US" dirty="0"/>
              <a:t>英語になることを意識した日本語を書く</a:t>
            </a:r>
          </a:p>
        </p:txBody>
      </p:sp>
    </p:spTree>
    <p:extLst>
      <p:ext uri="{BB962C8B-B14F-4D97-AF65-F5344CB8AC3E}">
        <p14:creationId xmlns:p14="http://schemas.microsoft.com/office/powerpoint/2010/main" val="30575992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60BB84-DBA8-6642-6C09-5A4CA1B7E113}"/>
              </a:ext>
            </a:extLst>
          </p:cNvPr>
          <p:cNvSpPr>
            <a:spLocks noGrp="1"/>
          </p:cNvSpPr>
          <p:nvPr>
            <p:ph type="title"/>
          </p:nvPr>
        </p:nvSpPr>
        <p:spPr/>
        <p:txBody>
          <a:bodyPr/>
          <a:lstStyle/>
          <a:p>
            <a:r>
              <a:rPr kumimoji="1" lang="en-US" altLang="ja-JP" dirty="0"/>
              <a:t>1. </a:t>
            </a:r>
            <a:r>
              <a:rPr kumimoji="1" lang="ja-JP" altLang="en-US" dirty="0"/>
              <a:t>各文を短く簡潔にする</a:t>
            </a:r>
          </a:p>
        </p:txBody>
      </p:sp>
      <p:sp>
        <p:nvSpPr>
          <p:cNvPr id="3" name="テキスト プレースホルダー 2">
            <a:extLst>
              <a:ext uri="{FF2B5EF4-FFF2-40B4-BE49-F238E27FC236}">
                <a16:creationId xmlns:a16="http://schemas.microsoft.com/office/drawing/2014/main" id="{7FC8FB9F-70D9-3B50-054F-E1E6CF721F79}"/>
              </a:ext>
            </a:extLst>
          </p:cNvPr>
          <p:cNvSpPr>
            <a:spLocks noGrp="1"/>
          </p:cNvSpPr>
          <p:nvPr>
            <p:ph type="body" sz="quarter" idx="10"/>
          </p:nvPr>
        </p:nvSpPr>
        <p:spPr/>
        <p:txBody>
          <a:bodyPr/>
          <a:lstStyle/>
          <a:p>
            <a:r>
              <a:rPr kumimoji="1" lang="ja-JP" altLang="en-US" b="1" dirty="0">
                <a:solidFill>
                  <a:schemeClr val="accent5"/>
                </a:solidFill>
              </a:rPr>
              <a:t>短い文は全てを解決する</a:t>
            </a:r>
            <a:endParaRPr kumimoji="1" lang="en-US" altLang="ja-JP" b="1" dirty="0">
              <a:solidFill>
                <a:schemeClr val="accent5"/>
              </a:solidFill>
            </a:endParaRPr>
          </a:p>
          <a:p>
            <a:pPr lvl="1"/>
            <a:r>
              <a:rPr kumimoji="1" lang="ja-JP" altLang="en-US" dirty="0"/>
              <a:t>ある意味この資料で一番大事なことはこれ</a:t>
            </a:r>
            <a:endParaRPr kumimoji="1" lang="en-US" altLang="ja-JP" dirty="0"/>
          </a:p>
          <a:p>
            <a:r>
              <a:rPr kumimoji="1" lang="ja-JP" altLang="en-US" dirty="0"/>
              <a:t>短く簡潔な文は，</a:t>
            </a:r>
            <a:endParaRPr kumimoji="1" lang="en-US" altLang="ja-JP" dirty="0"/>
          </a:p>
          <a:p>
            <a:pPr marL="817200" lvl="1" indent="-457200">
              <a:buFont typeface="+mj-lt"/>
              <a:buAutoNum type="arabicPeriod"/>
            </a:pPr>
            <a:r>
              <a:rPr kumimoji="1" lang="ja-JP" altLang="en-US" dirty="0"/>
              <a:t>誰が読んでも明確に意味が理解できる</a:t>
            </a:r>
            <a:endParaRPr kumimoji="1" lang="en-US" altLang="ja-JP" dirty="0"/>
          </a:p>
          <a:p>
            <a:pPr marL="817200" lvl="1" indent="-457200">
              <a:buFont typeface="+mj-lt"/>
              <a:buAutoNum type="arabicPeriod"/>
            </a:pPr>
            <a:r>
              <a:rPr kumimoji="1" lang="ja-JP" altLang="en-US" dirty="0"/>
              <a:t>そして機械的にも翻訳できる</a:t>
            </a:r>
            <a:endParaRPr kumimoji="1" lang="en-US" altLang="ja-JP" dirty="0"/>
          </a:p>
        </p:txBody>
      </p:sp>
    </p:spTree>
    <p:extLst>
      <p:ext uri="{BB962C8B-B14F-4D97-AF65-F5344CB8AC3E}">
        <p14:creationId xmlns:p14="http://schemas.microsoft.com/office/powerpoint/2010/main" val="18220191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9A1BD0-808E-380B-28AB-8981F488F406}"/>
              </a:ext>
            </a:extLst>
          </p:cNvPr>
          <p:cNvSpPr>
            <a:spLocks noGrp="1"/>
          </p:cNvSpPr>
          <p:nvPr>
            <p:ph type="title"/>
          </p:nvPr>
        </p:nvSpPr>
        <p:spPr/>
        <p:txBody>
          <a:bodyPr/>
          <a:lstStyle/>
          <a:p>
            <a:r>
              <a:rPr kumimoji="1" lang="ja-JP" altLang="en-US" dirty="0"/>
              <a:t>短い文にする</a:t>
            </a:r>
          </a:p>
        </p:txBody>
      </p:sp>
      <p:sp>
        <p:nvSpPr>
          <p:cNvPr id="3" name="テキスト プレースホルダー 2">
            <a:extLst>
              <a:ext uri="{FF2B5EF4-FFF2-40B4-BE49-F238E27FC236}">
                <a16:creationId xmlns:a16="http://schemas.microsoft.com/office/drawing/2014/main" id="{35FE288D-9431-0AC5-FF2E-1A033748A77D}"/>
              </a:ext>
            </a:extLst>
          </p:cNvPr>
          <p:cNvSpPr>
            <a:spLocks noGrp="1"/>
          </p:cNvSpPr>
          <p:nvPr>
            <p:ph type="body" sz="quarter" idx="10"/>
          </p:nvPr>
        </p:nvSpPr>
        <p:spPr/>
        <p:txBody>
          <a:bodyPr/>
          <a:lstStyle/>
          <a:p>
            <a:r>
              <a:rPr kumimoji="1" lang="ja-JP" altLang="en-US" dirty="0"/>
              <a:t>なるべく各文は単文にする</a:t>
            </a:r>
            <a:endParaRPr kumimoji="1" lang="en-US" altLang="ja-JP" dirty="0"/>
          </a:p>
          <a:p>
            <a:pPr lvl="1"/>
            <a:r>
              <a:rPr kumimoji="1" lang="ja-JP" altLang="en-US" dirty="0"/>
              <a:t>単文：主語と述語の組が１つだけの文</a:t>
            </a:r>
            <a:endParaRPr kumimoji="1" lang="en-US" altLang="ja-JP" dirty="0"/>
          </a:p>
          <a:p>
            <a:pPr lvl="1"/>
            <a:r>
              <a:rPr kumimoji="1" lang="ja-JP" altLang="en-US" dirty="0"/>
              <a:t>２文の複文までは良いが，基本的に３文以上の複文は禁止</a:t>
            </a:r>
            <a:endParaRPr kumimoji="1" lang="en-US" altLang="ja-JP" dirty="0"/>
          </a:p>
          <a:p>
            <a:r>
              <a:rPr kumimoji="1" lang="ja-JP" altLang="en-US" dirty="0"/>
              <a:t>複文で「～が，」で文を繋ぐのは禁止</a:t>
            </a:r>
            <a:endParaRPr kumimoji="1" lang="en-US" altLang="ja-JP" dirty="0"/>
          </a:p>
          <a:p>
            <a:pPr lvl="1"/>
            <a:r>
              <a:rPr kumimoji="1" lang="ja-JP" altLang="en-US" dirty="0"/>
              <a:t>逆接の意味で後ろに「しかし」がついているなら良い</a:t>
            </a:r>
            <a:endParaRPr kumimoji="1" lang="en-US" altLang="ja-JP" dirty="0"/>
          </a:p>
          <a:p>
            <a:pPr lvl="1"/>
            <a:r>
              <a:rPr kumimoji="1" lang="ja-JP" altLang="en-US" dirty="0"/>
              <a:t>そうではなくなんとなく繋がっているだけのことがある</a:t>
            </a:r>
            <a:endParaRPr kumimoji="1" lang="en-US" altLang="ja-JP" dirty="0"/>
          </a:p>
          <a:p>
            <a:pPr lvl="1"/>
            <a:endParaRPr kumimoji="1" lang="ja-JP" altLang="en-US" dirty="0"/>
          </a:p>
        </p:txBody>
      </p:sp>
    </p:spTree>
    <p:extLst>
      <p:ext uri="{BB962C8B-B14F-4D97-AF65-F5344CB8AC3E}">
        <p14:creationId xmlns:p14="http://schemas.microsoft.com/office/powerpoint/2010/main" val="17453319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3A85F1-1B35-5F84-85D9-55D1C6172E1E}"/>
              </a:ext>
            </a:extLst>
          </p:cNvPr>
          <p:cNvSpPr>
            <a:spLocks noGrp="1"/>
          </p:cNvSpPr>
          <p:nvPr>
            <p:ph type="title"/>
          </p:nvPr>
        </p:nvSpPr>
        <p:spPr/>
        <p:txBody>
          <a:bodyPr/>
          <a:lstStyle/>
          <a:p>
            <a:r>
              <a:rPr kumimoji="1" lang="ja-JP" altLang="en-US" dirty="0"/>
              <a:t>書き換えのポイント</a:t>
            </a:r>
          </a:p>
        </p:txBody>
      </p:sp>
      <p:sp>
        <p:nvSpPr>
          <p:cNvPr id="3" name="テキスト プレースホルダー 2">
            <a:extLst>
              <a:ext uri="{FF2B5EF4-FFF2-40B4-BE49-F238E27FC236}">
                <a16:creationId xmlns:a16="http://schemas.microsoft.com/office/drawing/2014/main" id="{B4414A41-3B92-4E38-46C4-3166C73733E8}"/>
              </a:ext>
            </a:extLst>
          </p:cNvPr>
          <p:cNvSpPr>
            <a:spLocks noGrp="1"/>
          </p:cNvSpPr>
          <p:nvPr>
            <p:ph type="body" sz="quarter" idx="10"/>
          </p:nvPr>
        </p:nvSpPr>
        <p:spPr/>
        <p:txBody>
          <a:bodyPr/>
          <a:lstStyle/>
          <a:p>
            <a:pPr marL="457200" indent="-457200">
              <a:buFont typeface="+mj-lt"/>
              <a:buAutoNum type="arabicPeriod"/>
            </a:pPr>
            <a:r>
              <a:rPr kumimoji="1" lang="ja-JP" altLang="en-US" dirty="0"/>
              <a:t>各文を短く簡潔にする</a:t>
            </a:r>
            <a:endParaRPr kumimoji="1" lang="en-US" altLang="ja-JP" dirty="0"/>
          </a:p>
          <a:p>
            <a:pPr marL="457200" indent="-457200">
              <a:buFont typeface="+mj-lt"/>
              <a:buAutoNum type="arabicPeriod"/>
            </a:pPr>
            <a:r>
              <a:rPr kumimoji="1" lang="ja-JP" altLang="en-US" dirty="0">
                <a:solidFill>
                  <a:schemeClr val="accent5"/>
                </a:solidFill>
              </a:rPr>
              <a:t>各文を適切に接続する</a:t>
            </a:r>
            <a:endParaRPr kumimoji="1" lang="en-US" altLang="ja-JP" dirty="0">
              <a:solidFill>
                <a:schemeClr val="accent5"/>
              </a:solidFill>
            </a:endParaRPr>
          </a:p>
          <a:p>
            <a:pPr marL="457200" indent="-457200">
              <a:buFont typeface="+mj-lt"/>
              <a:buAutoNum type="arabicPeriod"/>
            </a:pPr>
            <a:r>
              <a:rPr kumimoji="1" lang="ja-JP" altLang="en-US" dirty="0"/>
              <a:t>各文の主語や動詞，述語を明確にする</a:t>
            </a:r>
            <a:endParaRPr kumimoji="1" lang="en-US" altLang="ja-JP" dirty="0"/>
          </a:p>
          <a:p>
            <a:pPr marL="457200" indent="-457200">
              <a:buFont typeface="+mj-lt"/>
              <a:buAutoNum type="arabicPeriod"/>
            </a:pPr>
            <a:r>
              <a:rPr kumimoji="1" lang="ja-JP" altLang="en-US" dirty="0"/>
              <a:t>英語になることを意識した日本語を書く</a:t>
            </a:r>
          </a:p>
        </p:txBody>
      </p:sp>
    </p:spTree>
    <p:extLst>
      <p:ext uri="{BB962C8B-B14F-4D97-AF65-F5344CB8AC3E}">
        <p14:creationId xmlns:p14="http://schemas.microsoft.com/office/powerpoint/2010/main" val="11949832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D89DC0-3FD1-AEAA-2E43-17FD95F7ABA3}"/>
              </a:ext>
            </a:extLst>
          </p:cNvPr>
          <p:cNvSpPr>
            <a:spLocks noGrp="1"/>
          </p:cNvSpPr>
          <p:nvPr>
            <p:ph type="title"/>
          </p:nvPr>
        </p:nvSpPr>
        <p:spPr/>
        <p:txBody>
          <a:bodyPr/>
          <a:lstStyle/>
          <a:p>
            <a:r>
              <a:rPr kumimoji="1" lang="ja-JP" altLang="en-US" dirty="0"/>
              <a:t>文同士を接続する</a:t>
            </a:r>
          </a:p>
        </p:txBody>
      </p:sp>
      <p:sp>
        <p:nvSpPr>
          <p:cNvPr id="3" name="テキスト プレースホルダー 2">
            <a:extLst>
              <a:ext uri="{FF2B5EF4-FFF2-40B4-BE49-F238E27FC236}">
                <a16:creationId xmlns:a16="http://schemas.microsoft.com/office/drawing/2014/main" id="{5BC3025A-7B01-BA2E-4B61-9B87B1743DAB}"/>
              </a:ext>
            </a:extLst>
          </p:cNvPr>
          <p:cNvSpPr>
            <a:spLocks noGrp="1"/>
          </p:cNvSpPr>
          <p:nvPr>
            <p:ph type="body" sz="quarter" idx="10"/>
          </p:nvPr>
        </p:nvSpPr>
        <p:spPr/>
        <p:txBody>
          <a:bodyPr/>
          <a:lstStyle/>
          <a:p>
            <a:r>
              <a:rPr kumimoji="1" lang="ja-JP" altLang="en-US" dirty="0"/>
              <a:t>なにも考えずに文を短くするとぶつ切れになる</a:t>
            </a:r>
            <a:endParaRPr kumimoji="1" lang="en-US" altLang="ja-JP" dirty="0"/>
          </a:p>
          <a:p>
            <a:pPr lvl="1"/>
            <a:r>
              <a:rPr kumimoji="1" lang="ja-JP" altLang="en-US" dirty="0"/>
              <a:t>元々なんとなく繋がっていた気がしていただけで，</a:t>
            </a:r>
            <a:br>
              <a:rPr kumimoji="1" lang="en-US" altLang="ja-JP" dirty="0"/>
            </a:br>
            <a:r>
              <a:rPr kumimoji="1" lang="ja-JP" altLang="en-US" dirty="0"/>
              <a:t>実は論理的に接続されていないとこうなりがち</a:t>
            </a:r>
            <a:endParaRPr kumimoji="1" lang="en-US" altLang="ja-JP" dirty="0"/>
          </a:p>
          <a:p>
            <a:r>
              <a:rPr kumimoji="1" lang="ja-JP" altLang="en-US" dirty="0"/>
              <a:t>文同士をきちんと接続する方法</a:t>
            </a:r>
            <a:endParaRPr kumimoji="1" lang="en-US" altLang="ja-JP" dirty="0"/>
          </a:p>
          <a:p>
            <a:pPr marL="817200" lvl="1" indent="-457200">
              <a:buFont typeface="+mj-lt"/>
              <a:buAutoNum type="arabicPeriod"/>
            </a:pPr>
            <a:r>
              <a:rPr kumimoji="1" lang="ja-JP" altLang="en-US" dirty="0"/>
              <a:t>接続詞を適切に入れる</a:t>
            </a:r>
            <a:endParaRPr kumimoji="1" lang="en-US" altLang="ja-JP" dirty="0"/>
          </a:p>
          <a:p>
            <a:pPr lvl="2"/>
            <a:r>
              <a:rPr kumimoji="1" lang="ja-JP" altLang="en-US" dirty="0"/>
              <a:t>「したがって」「なぜなら」「しかし」</a:t>
            </a:r>
            <a:endParaRPr kumimoji="1" lang="en-US" altLang="ja-JP" dirty="0"/>
          </a:p>
          <a:p>
            <a:pPr marL="817200" lvl="1" indent="-457200">
              <a:buFont typeface="+mj-lt"/>
              <a:buAutoNum type="arabicPeriod"/>
            </a:pPr>
            <a:r>
              <a:rPr kumimoji="1" lang="ja-JP" altLang="en-US" dirty="0"/>
              <a:t>文内の論理的な繋がりを使う</a:t>
            </a:r>
            <a:endParaRPr kumimoji="1" lang="en-US" altLang="ja-JP" dirty="0"/>
          </a:p>
        </p:txBody>
      </p:sp>
    </p:spTree>
    <p:extLst>
      <p:ext uri="{BB962C8B-B14F-4D97-AF65-F5344CB8AC3E}">
        <p14:creationId xmlns:p14="http://schemas.microsoft.com/office/powerpoint/2010/main" val="3086633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A3E805-C8B0-4B62-0EE7-64CFD041C187}"/>
              </a:ext>
            </a:extLst>
          </p:cNvPr>
          <p:cNvSpPr>
            <a:spLocks noGrp="1"/>
          </p:cNvSpPr>
          <p:nvPr>
            <p:ph type="title"/>
          </p:nvPr>
        </p:nvSpPr>
        <p:spPr/>
        <p:txBody>
          <a:bodyPr/>
          <a:lstStyle/>
          <a:p>
            <a:r>
              <a:rPr kumimoji="1" lang="ja-JP" altLang="en-US" dirty="0"/>
              <a:t>論理的な繋がりを使った文の接続１</a:t>
            </a:r>
          </a:p>
        </p:txBody>
      </p:sp>
      <p:sp>
        <p:nvSpPr>
          <p:cNvPr id="3" name="テキスト プレースホルダー 2">
            <a:extLst>
              <a:ext uri="{FF2B5EF4-FFF2-40B4-BE49-F238E27FC236}">
                <a16:creationId xmlns:a16="http://schemas.microsoft.com/office/drawing/2014/main" id="{60ADC020-2198-50F1-6F94-34B8CBB0F2D4}"/>
              </a:ext>
            </a:extLst>
          </p:cNvPr>
          <p:cNvSpPr>
            <a:spLocks noGrp="1"/>
          </p:cNvSpPr>
          <p:nvPr>
            <p:ph type="body" sz="quarter" idx="10"/>
          </p:nvPr>
        </p:nvSpPr>
        <p:spPr/>
        <p:txBody>
          <a:bodyPr/>
          <a:lstStyle/>
          <a:p>
            <a:r>
              <a:rPr kumimoji="1" lang="ja-JP" altLang="en-US" dirty="0">
                <a:solidFill>
                  <a:schemeClr val="accent5"/>
                </a:solidFill>
              </a:rPr>
              <a:t>各文内の前の方に，（なるべく近くの）それより前の文に出てくる単語や事象を入れると自然に繋がる</a:t>
            </a:r>
            <a:endParaRPr kumimoji="1" lang="en-US" altLang="ja-JP" dirty="0">
              <a:solidFill>
                <a:schemeClr val="accent5"/>
              </a:solidFill>
            </a:endParaRPr>
          </a:p>
          <a:p>
            <a:r>
              <a:rPr kumimoji="1" lang="ja-JP" altLang="en-US" dirty="0"/>
              <a:t>例：「</a:t>
            </a:r>
            <a:r>
              <a:rPr kumimoji="1" lang="en-US" altLang="ja-JP" dirty="0"/>
              <a:t>A </a:t>
            </a:r>
            <a:r>
              <a:rPr kumimoji="1" lang="ja-JP" altLang="en-US" dirty="0"/>
              <a:t>は </a:t>
            </a:r>
            <a:r>
              <a:rPr kumimoji="1" lang="en-US" altLang="ja-JP" dirty="0"/>
              <a:t>B </a:t>
            </a:r>
            <a:r>
              <a:rPr kumimoji="1" lang="ja-JP" altLang="en-US" dirty="0"/>
              <a:t>である．なぜなら </a:t>
            </a:r>
            <a:r>
              <a:rPr lang="en-US" altLang="ja-JP" dirty="0"/>
              <a:t>B </a:t>
            </a:r>
            <a:r>
              <a:rPr lang="ja-JP" altLang="en-US" dirty="0"/>
              <a:t>は </a:t>
            </a:r>
            <a:r>
              <a:rPr lang="en-US" altLang="ja-JP" dirty="0"/>
              <a:t>C </a:t>
            </a:r>
            <a:r>
              <a:rPr lang="ja-JP" altLang="en-US" dirty="0"/>
              <a:t>だからだ</a:t>
            </a:r>
            <a:r>
              <a:rPr kumimoji="1" lang="ja-JP" altLang="en-US" dirty="0"/>
              <a:t>」の後に繋げる文を考える</a:t>
            </a:r>
            <a:endParaRPr kumimoji="1" lang="en-US" altLang="ja-JP" dirty="0"/>
          </a:p>
          <a:p>
            <a:pPr lvl="1"/>
            <a:r>
              <a:rPr kumimoji="1" lang="ja-JP" altLang="en-US" dirty="0"/>
              <a:t>「この </a:t>
            </a:r>
            <a:r>
              <a:rPr kumimoji="1" lang="en-US" altLang="ja-JP" dirty="0"/>
              <a:t>B </a:t>
            </a:r>
            <a:r>
              <a:rPr kumimoji="1" lang="ja-JP" altLang="en-US" dirty="0"/>
              <a:t>は～という性質をもつ」</a:t>
            </a:r>
            <a:endParaRPr kumimoji="1" lang="en-US" altLang="ja-JP" dirty="0"/>
          </a:p>
          <a:p>
            <a:pPr lvl="1"/>
            <a:r>
              <a:rPr kumimoji="1" lang="ja-JP" altLang="en-US" dirty="0"/>
              <a:t>「この </a:t>
            </a:r>
            <a:r>
              <a:rPr kumimoji="1" lang="en-US" altLang="ja-JP" dirty="0"/>
              <a:t>C </a:t>
            </a:r>
            <a:r>
              <a:rPr kumimoji="1" lang="ja-JP" altLang="en-US" dirty="0"/>
              <a:t>は一般に </a:t>
            </a:r>
            <a:r>
              <a:rPr kumimoji="1" lang="en-US" altLang="ja-JP" dirty="0"/>
              <a:t>D </a:t>
            </a:r>
            <a:r>
              <a:rPr kumimoji="1" lang="ja-JP" altLang="en-US" dirty="0"/>
              <a:t>である」</a:t>
            </a:r>
            <a:endParaRPr kumimoji="1" lang="en-US" altLang="ja-JP" dirty="0"/>
          </a:p>
          <a:p>
            <a:r>
              <a:rPr kumimoji="1" lang="ja-JP" altLang="en-US" dirty="0"/>
              <a:t>長い文の後半で既出の単語が初めて出てくるのは良くない</a:t>
            </a:r>
            <a:endParaRPr kumimoji="1" lang="en-US" altLang="ja-JP" dirty="0"/>
          </a:p>
          <a:p>
            <a:pPr lvl="1"/>
            <a:r>
              <a:rPr kumimoji="1" lang="ja-JP" altLang="en-US" dirty="0"/>
              <a:t>その文を最後まで読まないと，接続関係がわからない</a:t>
            </a:r>
            <a:endParaRPr kumimoji="1" lang="en-US" altLang="ja-JP" dirty="0"/>
          </a:p>
          <a:p>
            <a:pPr lvl="1"/>
            <a:r>
              <a:rPr kumimoji="1" lang="ja-JP" altLang="en-US" dirty="0"/>
              <a:t>たとえば上の例の後に「～は～であり，そのため～は </a:t>
            </a:r>
            <a:r>
              <a:rPr kumimoji="1" lang="en-US" altLang="ja-JP" dirty="0"/>
              <a:t>C </a:t>
            </a:r>
            <a:r>
              <a:rPr kumimoji="1" lang="ja-JP" altLang="en-US" dirty="0"/>
              <a:t>である」を繋げるのはよくない</a:t>
            </a:r>
            <a:endParaRPr kumimoji="1" lang="en-US" altLang="ja-JP" dirty="0"/>
          </a:p>
          <a:p>
            <a:pPr lvl="2"/>
            <a:r>
              <a:rPr kumimoji="1" lang="en-US" altLang="ja-JP" dirty="0"/>
              <a:t>C </a:t>
            </a:r>
            <a:r>
              <a:rPr kumimoji="1" lang="ja-JP" altLang="en-US" dirty="0"/>
              <a:t>が最後に出てくるので，そこまで関係がわからない</a:t>
            </a:r>
            <a:endParaRPr kumimoji="1" lang="en-US" altLang="ja-JP" dirty="0"/>
          </a:p>
        </p:txBody>
      </p:sp>
    </p:spTree>
    <p:extLst>
      <p:ext uri="{BB962C8B-B14F-4D97-AF65-F5344CB8AC3E}">
        <p14:creationId xmlns:p14="http://schemas.microsoft.com/office/powerpoint/2010/main" val="15304095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F43A36-1241-4642-C35D-F2423024AF7E}"/>
              </a:ext>
            </a:extLst>
          </p:cNvPr>
          <p:cNvSpPr>
            <a:spLocks noGrp="1"/>
          </p:cNvSpPr>
          <p:nvPr>
            <p:ph type="title"/>
          </p:nvPr>
        </p:nvSpPr>
        <p:spPr/>
        <p:txBody>
          <a:bodyPr/>
          <a:lstStyle/>
          <a:p>
            <a:r>
              <a:rPr kumimoji="1" lang="ja-JP" altLang="en-US" dirty="0"/>
              <a:t>論理的な繋がりを使った文の接続２</a:t>
            </a:r>
          </a:p>
        </p:txBody>
      </p:sp>
      <p:sp>
        <p:nvSpPr>
          <p:cNvPr id="3" name="テキスト プレースホルダー 2">
            <a:extLst>
              <a:ext uri="{FF2B5EF4-FFF2-40B4-BE49-F238E27FC236}">
                <a16:creationId xmlns:a16="http://schemas.microsoft.com/office/drawing/2014/main" id="{0AE5F184-FC3A-2542-0079-3B39E1BBBD63}"/>
              </a:ext>
            </a:extLst>
          </p:cNvPr>
          <p:cNvSpPr>
            <a:spLocks noGrp="1"/>
          </p:cNvSpPr>
          <p:nvPr>
            <p:ph type="body" sz="quarter" idx="10"/>
          </p:nvPr>
        </p:nvSpPr>
        <p:spPr/>
        <p:txBody>
          <a:bodyPr/>
          <a:lstStyle/>
          <a:p>
            <a:r>
              <a:rPr kumimoji="1" lang="ja-JP" altLang="en-US" dirty="0"/>
              <a:t>最初に要素や単語を列挙してから，ぶらさげる</a:t>
            </a:r>
            <a:endParaRPr kumimoji="1" lang="en-US" altLang="ja-JP" dirty="0"/>
          </a:p>
          <a:p>
            <a:pPr lvl="1"/>
            <a:r>
              <a:rPr kumimoji="1" lang="ja-JP" altLang="en-US" dirty="0"/>
              <a:t>この後ろに列挙した要素の説明がくることが自然に伝わる</a:t>
            </a:r>
            <a:endParaRPr kumimoji="1" lang="en-US" altLang="ja-JP" dirty="0"/>
          </a:p>
          <a:p>
            <a:r>
              <a:rPr kumimoji="1" lang="ja-JP" altLang="en-US" dirty="0"/>
              <a:t>例：</a:t>
            </a:r>
            <a:endParaRPr kumimoji="1" lang="en-US" altLang="ja-JP" dirty="0"/>
          </a:p>
          <a:p>
            <a:pPr lvl="1"/>
            <a:r>
              <a:rPr kumimoji="1" lang="ja-JP" altLang="en-US" dirty="0"/>
              <a:t>「</a:t>
            </a:r>
            <a:r>
              <a:rPr kumimoji="1" lang="en-US" altLang="ja-JP" dirty="0"/>
              <a:t>A </a:t>
            </a:r>
            <a:r>
              <a:rPr kumimoji="1" lang="ja-JP" altLang="en-US" dirty="0"/>
              <a:t>には </a:t>
            </a:r>
            <a:r>
              <a:rPr kumimoji="1" lang="en-US" altLang="ja-JP" dirty="0"/>
              <a:t>B </a:t>
            </a:r>
            <a:r>
              <a:rPr kumimoji="1" lang="ja-JP" altLang="en-US" dirty="0"/>
              <a:t>と </a:t>
            </a:r>
            <a:r>
              <a:rPr kumimoji="1" lang="en-US" altLang="ja-JP" dirty="0"/>
              <a:t>C </a:t>
            </a:r>
            <a:r>
              <a:rPr kumimoji="1" lang="ja-JP" altLang="en-US" dirty="0"/>
              <a:t>がある」</a:t>
            </a:r>
            <a:endParaRPr kumimoji="1" lang="en-US" altLang="ja-JP" dirty="0"/>
          </a:p>
          <a:p>
            <a:pPr lvl="2"/>
            <a:r>
              <a:rPr kumimoji="1" lang="ja-JP" altLang="en-US" dirty="0"/>
              <a:t>「</a:t>
            </a:r>
            <a:r>
              <a:rPr kumimoji="1" lang="en-US" altLang="ja-JP" dirty="0"/>
              <a:t>B </a:t>
            </a:r>
            <a:r>
              <a:rPr kumimoji="1" lang="ja-JP" altLang="en-US" dirty="0"/>
              <a:t>は～である」</a:t>
            </a:r>
            <a:endParaRPr kumimoji="1" lang="en-US" altLang="ja-JP" dirty="0"/>
          </a:p>
          <a:p>
            <a:pPr lvl="2"/>
            <a:r>
              <a:rPr kumimoji="1" lang="ja-JP" altLang="en-US" dirty="0"/>
              <a:t>「一方で </a:t>
            </a:r>
            <a:r>
              <a:rPr kumimoji="1" lang="en-US" altLang="ja-JP" dirty="0"/>
              <a:t>C </a:t>
            </a:r>
            <a:r>
              <a:rPr kumimoji="1" lang="ja-JP" altLang="en-US" dirty="0"/>
              <a:t>は～である」</a:t>
            </a:r>
            <a:br>
              <a:rPr kumimoji="1" lang="en-US" altLang="ja-JP" dirty="0"/>
            </a:br>
            <a:endParaRPr kumimoji="1" lang="en-US" altLang="ja-JP" dirty="0"/>
          </a:p>
          <a:p>
            <a:pPr lvl="1"/>
            <a:r>
              <a:rPr kumimoji="1" lang="ja-JP" altLang="en-US" dirty="0"/>
              <a:t>「～は以下の手順で行われる」</a:t>
            </a:r>
            <a:endParaRPr kumimoji="1" lang="en-US" altLang="ja-JP" dirty="0"/>
          </a:p>
          <a:p>
            <a:pPr lvl="2"/>
            <a:r>
              <a:rPr kumimoji="1" lang="ja-JP" altLang="en-US" dirty="0"/>
              <a:t>「</a:t>
            </a:r>
            <a:r>
              <a:rPr kumimoji="1" lang="en-US" altLang="ja-JP" dirty="0"/>
              <a:t>1.</a:t>
            </a:r>
            <a:r>
              <a:rPr kumimoji="1" lang="ja-JP" altLang="en-US" dirty="0"/>
              <a:t>」「</a:t>
            </a:r>
            <a:r>
              <a:rPr kumimoji="1" lang="en-US" altLang="ja-JP" dirty="0"/>
              <a:t>2.</a:t>
            </a:r>
            <a:r>
              <a:rPr kumimoji="1" lang="ja-JP" altLang="en-US" dirty="0"/>
              <a:t>」「</a:t>
            </a:r>
            <a:r>
              <a:rPr kumimoji="1" lang="en-US" altLang="ja-JP" dirty="0"/>
              <a:t>3.</a:t>
            </a:r>
            <a:r>
              <a:rPr kumimoji="1" lang="ja-JP" altLang="en-US" dirty="0"/>
              <a:t>」</a:t>
            </a:r>
            <a:endParaRPr kumimoji="1" lang="en-US" altLang="ja-JP" dirty="0"/>
          </a:p>
          <a:p>
            <a:pPr lvl="1"/>
            <a:r>
              <a:rPr kumimoji="1" lang="ja-JP" altLang="en-US" dirty="0"/>
              <a:t>「～は以下の２つの理由からなる」</a:t>
            </a:r>
            <a:endParaRPr kumimoji="1" lang="en-US" altLang="ja-JP" dirty="0"/>
          </a:p>
          <a:p>
            <a:pPr lvl="2"/>
            <a:r>
              <a:rPr kumimoji="1" lang="ja-JP" altLang="en-US" dirty="0"/>
              <a:t>「</a:t>
            </a:r>
            <a:r>
              <a:rPr kumimoji="1" lang="en-US" altLang="ja-JP" dirty="0"/>
              <a:t>1.</a:t>
            </a:r>
            <a:r>
              <a:rPr kumimoji="1" lang="ja-JP" altLang="en-US" dirty="0"/>
              <a:t>」「</a:t>
            </a:r>
            <a:r>
              <a:rPr kumimoji="1" lang="en-US" altLang="ja-JP" dirty="0"/>
              <a:t>2.</a:t>
            </a:r>
            <a:r>
              <a:rPr kumimoji="1" lang="ja-JP" altLang="en-US" dirty="0"/>
              <a:t>」</a:t>
            </a:r>
            <a:endParaRPr kumimoji="1" lang="en-US" altLang="ja-JP" dirty="0"/>
          </a:p>
          <a:p>
            <a:pPr lvl="1"/>
            <a:endParaRPr kumimoji="1" lang="ja-JP" altLang="en-US" dirty="0"/>
          </a:p>
        </p:txBody>
      </p:sp>
    </p:spTree>
    <p:extLst>
      <p:ext uri="{BB962C8B-B14F-4D97-AF65-F5344CB8AC3E}">
        <p14:creationId xmlns:p14="http://schemas.microsoft.com/office/powerpoint/2010/main" val="22366283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3A85F1-1B35-5F84-85D9-55D1C6172E1E}"/>
              </a:ext>
            </a:extLst>
          </p:cNvPr>
          <p:cNvSpPr>
            <a:spLocks noGrp="1"/>
          </p:cNvSpPr>
          <p:nvPr>
            <p:ph type="title"/>
          </p:nvPr>
        </p:nvSpPr>
        <p:spPr/>
        <p:txBody>
          <a:bodyPr/>
          <a:lstStyle/>
          <a:p>
            <a:r>
              <a:rPr kumimoji="1" lang="ja-JP" altLang="en-US" dirty="0"/>
              <a:t>書き換えのポイント</a:t>
            </a:r>
          </a:p>
        </p:txBody>
      </p:sp>
      <p:sp>
        <p:nvSpPr>
          <p:cNvPr id="3" name="テキスト プレースホルダー 2">
            <a:extLst>
              <a:ext uri="{FF2B5EF4-FFF2-40B4-BE49-F238E27FC236}">
                <a16:creationId xmlns:a16="http://schemas.microsoft.com/office/drawing/2014/main" id="{B4414A41-3B92-4E38-46C4-3166C73733E8}"/>
              </a:ext>
            </a:extLst>
          </p:cNvPr>
          <p:cNvSpPr>
            <a:spLocks noGrp="1"/>
          </p:cNvSpPr>
          <p:nvPr>
            <p:ph type="body" sz="quarter" idx="10"/>
          </p:nvPr>
        </p:nvSpPr>
        <p:spPr/>
        <p:txBody>
          <a:bodyPr/>
          <a:lstStyle/>
          <a:p>
            <a:pPr marL="457200" indent="-457200">
              <a:buFont typeface="+mj-lt"/>
              <a:buAutoNum type="arabicPeriod"/>
            </a:pPr>
            <a:r>
              <a:rPr kumimoji="1" lang="ja-JP" altLang="en-US" dirty="0"/>
              <a:t>各文を短く簡潔にする</a:t>
            </a:r>
            <a:endParaRPr kumimoji="1" lang="en-US" altLang="ja-JP" dirty="0"/>
          </a:p>
          <a:p>
            <a:pPr marL="457200" indent="-457200">
              <a:buFont typeface="+mj-lt"/>
              <a:buAutoNum type="arabicPeriod"/>
            </a:pPr>
            <a:r>
              <a:rPr kumimoji="1" lang="ja-JP" altLang="en-US" dirty="0"/>
              <a:t>各文を適切に接続する</a:t>
            </a:r>
            <a:endParaRPr kumimoji="1" lang="en-US" altLang="ja-JP" dirty="0"/>
          </a:p>
          <a:p>
            <a:pPr marL="457200" indent="-457200">
              <a:buFont typeface="+mj-lt"/>
              <a:buAutoNum type="arabicPeriod"/>
            </a:pPr>
            <a:r>
              <a:rPr kumimoji="1" lang="ja-JP" altLang="en-US" dirty="0">
                <a:solidFill>
                  <a:schemeClr val="accent5"/>
                </a:solidFill>
              </a:rPr>
              <a:t>各文の主語や動詞，述語を明確にする</a:t>
            </a:r>
            <a:endParaRPr kumimoji="1" lang="en-US" altLang="ja-JP" dirty="0">
              <a:solidFill>
                <a:schemeClr val="accent5"/>
              </a:solidFill>
            </a:endParaRPr>
          </a:p>
          <a:p>
            <a:pPr marL="457200" indent="-457200">
              <a:buFont typeface="+mj-lt"/>
              <a:buAutoNum type="arabicPeriod"/>
            </a:pPr>
            <a:r>
              <a:rPr kumimoji="1" lang="ja-JP" altLang="en-US" dirty="0"/>
              <a:t>英語になることを意識した日本語を書く</a:t>
            </a:r>
          </a:p>
        </p:txBody>
      </p:sp>
    </p:spTree>
    <p:extLst>
      <p:ext uri="{BB962C8B-B14F-4D97-AF65-F5344CB8AC3E}">
        <p14:creationId xmlns:p14="http://schemas.microsoft.com/office/powerpoint/2010/main" val="9430805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15080F-9E79-6A62-8922-464CD13B906F}"/>
              </a:ext>
            </a:extLst>
          </p:cNvPr>
          <p:cNvSpPr>
            <a:spLocks noGrp="1"/>
          </p:cNvSpPr>
          <p:nvPr>
            <p:ph type="title"/>
          </p:nvPr>
        </p:nvSpPr>
        <p:spPr/>
        <p:txBody>
          <a:bodyPr/>
          <a:lstStyle/>
          <a:p>
            <a:r>
              <a:rPr kumimoji="1" lang="ja-JP" altLang="en-US" dirty="0"/>
              <a:t>各文の主語や動詞，述語を明確にする</a:t>
            </a:r>
          </a:p>
        </p:txBody>
      </p:sp>
      <p:sp>
        <p:nvSpPr>
          <p:cNvPr id="3" name="テキスト プレースホルダー 2">
            <a:extLst>
              <a:ext uri="{FF2B5EF4-FFF2-40B4-BE49-F238E27FC236}">
                <a16:creationId xmlns:a16="http://schemas.microsoft.com/office/drawing/2014/main" id="{CFBEEDD7-1ABB-B544-39E1-C52AB828F23A}"/>
              </a:ext>
            </a:extLst>
          </p:cNvPr>
          <p:cNvSpPr>
            <a:spLocks noGrp="1"/>
          </p:cNvSpPr>
          <p:nvPr>
            <p:ph type="body" sz="quarter" idx="10"/>
          </p:nvPr>
        </p:nvSpPr>
        <p:spPr/>
        <p:txBody>
          <a:bodyPr/>
          <a:lstStyle/>
          <a:p>
            <a:r>
              <a:rPr kumimoji="1" lang="ja-JP" altLang="en-US" dirty="0"/>
              <a:t>日本語は主語や述語（目的語）を省略して書けてしまう</a:t>
            </a:r>
            <a:endParaRPr kumimoji="1" lang="en-US" altLang="ja-JP" dirty="0"/>
          </a:p>
          <a:p>
            <a:pPr lvl="1"/>
            <a:r>
              <a:rPr kumimoji="1" lang="ja-JP" altLang="en-US" dirty="0"/>
              <a:t>日本語論文であっても，本来そのような曖昧さは排除すべき</a:t>
            </a:r>
            <a:endParaRPr kumimoji="1" lang="en-US" altLang="ja-JP" dirty="0"/>
          </a:p>
          <a:p>
            <a:pPr lvl="1"/>
            <a:r>
              <a:rPr kumimoji="1" lang="ja-JP" altLang="en-US" dirty="0"/>
              <a:t>多少冗長であっても，意味に紛れがないよう略さずにきちんと書くべきである</a:t>
            </a:r>
            <a:endParaRPr kumimoji="1" lang="en-US" altLang="ja-JP" dirty="0"/>
          </a:p>
          <a:p>
            <a:r>
              <a:rPr kumimoji="1" lang="ja-JP" altLang="en-US" dirty="0"/>
              <a:t>主語や述語がない日本語は適切に英語に翻訳できない</a:t>
            </a:r>
            <a:endParaRPr kumimoji="1" lang="en-US" altLang="ja-JP" dirty="0"/>
          </a:p>
          <a:p>
            <a:pPr lvl="1"/>
            <a:r>
              <a:rPr kumimoji="1" lang="ja-JP" altLang="en-US" dirty="0"/>
              <a:t>機械翻訳はもちろんだが，人間にも難しい</a:t>
            </a:r>
            <a:endParaRPr kumimoji="1" lang="en-US" altLang="ja-JP" dirty="0"/>
          </a:p>
          <a:p>
            <a:r>
              <a:rPr kumimoji="1" lang="ja-JP" altLang="en-US" dirty="0">
                <a:solidFill>
                  <a:schemeClr val="accent5"/>
                </a:solidFill>
              </a:rPr>
              <a:t>まず各文を確認して，主語や述語が欠けていないかを確認</a:t>
            </a:r>
            <a:endParaRPr kumimoji="1" lang="en-US" altLang="ja-JP" dirty="0">
              <a:solidFill>
                <a:schemeClr val="accent5"/>
              </a:solidFill>
            </a:endParaRPr>
          </a:p>
          <a:p>
            <a:pPr lvl="1"/>
            <a:r>
              <a:rPr kumimoji="1" lang="ja-JP" altLang="en-US" dirty="0"/>
              <a:t>必要に応じて追加する</a:t>
            </a:r>
            <a:endParaRPr kumimoji="1" lang="en-US" altLang="ja-JP" dirty="0"/>
          </a:p>
          <a:p>
            <a:pPr lvl="1"/>
            <a:r>
              <a:rPr kumimoji="1" lang="ja-JP" altLang="en-US" dirty="0"/>
              <a:t>自明な場合でも「それ」などを使って明示することで英語になりやすくはなる</a:t>
            </a:r>
          </a:p>
        </p:txBody>
      </p:sp>
    </p:spTree>
    <p:extLst>
      <p:ext uri="{BB962C8B-B14F-4D97-AF65-F5344CB8AC3E}">
        <p14:creationId xmlns:p14="http://schemas.microsoft.com/office/powerpoint/2010/main" val="9021047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DDB274-9402-C92A-B98A-CC42F08830FA}"/>
              </a:ext>
            </a:extLst>
          </p:cNvPr>
          <p:cNvSpPr>
            <a:spLocks noGrp="1"/>
          </p:cNvSpPr>
          <p:nvPr>
            <p:ph type="title"/>
          </p:nvPr>
        </p:nvSpPr>
        <p:spPr/>
        <p:txBody>
          <a:bodyPr/>
          <a:lstStyle/>
          <a:p>
            <a:r>
              <a:rPr kumimoji="1" lang="ja-JP" altLang="en-US" dirty="0"/>
              <a:t>チェックシート</a:t>
            </a:r>
          </a:p>
        </p:txBody>
      </p:sp>
      <p:sp>
        <p:nvSpPr>
          <p:cNvPr id="3" name="テキスト プレースホルダー 2">
            <a:extLst>
              <a:ext uri="{FF2B5EF4-FFF2-40B4-BE49-F238E27FC236}">
                <a16:creationId xmlns:a16="http://schemas.microsoft.com/office/drawing/2014/main" id="{43CFA2A1-A753-527C-304A-7E5AD4F528F8}"/>
              </a:ext>
            </a:extLst>
          </p:cNvPr>
          <p:cNvSpPr>
            <a:spLocks noGrp="1"/>
          </p:cNvSpPr>
          <p:nvPr>
            <p:ph type="body" sz="quarter" idx="10"/>
          </p:nvPr>
        </p:nvSpPr>
        <p:spPr/>
        <p:txBody>
          <a:bodyPr/>
          <a:lstStyle/>
          <a:p>
            <a:r>
              <a:rPr kumimoji="1" lang="ja-JP" altLang="en-US" dirty="0"/>
              <a:t>工事中</a:t>
            </a:r>
          </a:p>
        </p:txBody>
      </p:sp>
    </p:spTree>
    <p:extLst>
      <p:ext uri="{BB962C8B-B14F-4D97-AF65-F5344CB8AC3E}">
        <p14:creationId xmlns:p14="http://schemas.microsoft.com/office/powerpoint/2010/main" val="31356780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3A85F1-1B35-5F84-85D9-55D1C6172E1E}"/>
              </a:ext>
            </a:extLst>
          </p:cNvPr>
          <p:cNvSpPr>
            <a:spLocks noGrp="1"/>
          </p:cNvSpPr>
          <p:nvPr>
            <p:ph type="title"/>
          </p:nvPr>
        </p:nvSpPr>
        <p:spPr/>
        <p:txBody>
          <a:bodyPr/>
          <a:lstStyle/>
          <a:p>
            <a:r>
              <a:rPr kumimoji="1" lang="ja-JP" altLang="en-US" dirty="0"/>
              <a:t>書き換えのポイント</a:t>
            </a:r>
          </a:p>
        </p:txBody>
      </p:sp>
      <p:sp>
        <p:nvSpPr>
          <p:cNvPr id="3" name="テキスト プレースホルダー 2">
            <a:extLst>
              <a:ext uri="{FF2B5EF4-FFF2-40B4-BE49-F238E27FC236}">
                <a16:creationId xmlns:a16="http://schemas.microsoft.com/office/drawing/2014/main" id="{B4414A41-3B92-4E38-46C4-3166C73733E8}"/>
              </a:ext>
            </a:extLst>
          </p:cNvPr>
          <p:cNvSpPr>
            <a:spLocks noGrp="1"/>
          </p:cNvSpPr>
          <p:nvPr>
            <p:ph type="body" sz="quarter" idx="10"/>
          </p:nvPr>
        </p:nvSpPr>
        <p:spPr/>
        <p:txBody>
          <a:bodyPr/>
          <a:lstStyle/>
          <a:p>
            <a:pPr marL="457200" indent="-457200">
              <a:buFont typeface="+mj-lt"/>
              <a:buAutoNum type="arabicPeriod"/>
            </a:pPr>
            <a:r>
              <a:rPr kumimoji="1" lang="ja-JP" altLang="en-US" dirty="0"/>
              <a:t>各文を短く簡潔にする</a:t>
            </a:r>
            <a:endParaRPr kumimoji="1" lang="en-US" altLang="ja-JP" dirty="0"/>
          </a:p>
          <a:p>
            <a:pPr marL="457200" indent="-457200">
              <a:buFont typeface="+mj-lt"/>
              <a:buAutoNum type="arabicPeriod"/>
            </a:pPr>
            <a:r>
              <a:rPr kumimoji="1" lang="ja-JP" altLang="en-US" dirty="0"/>
              <a:t>各文を適切に接続する</a:t>
            </a:r>
            <a:endParaRPr kumimoji="1" lang="en-US" altLang="ja-JP" dirty="0"/>
          </a:p>
          <a:p>
            <a:pPr marL="457200" indent="-457200">
              <a:buFont typeface="+mj-lt"/>
              <a:buAutoNum type="arabicPeriod"/>
            </a:pPr>
            <a:r>
              <a:rPr kumimoji="1" lang="ja-JP" altLang="en-US" dirty="0"/>
              <a:t>各文の主語や動詞，述語を明確にする</a:t>
            </a:r>
            <a:endParaRPr kumimoji="1" lang="en-US" altLang="ja-JP" dirty="0"/>
          </a:p>
          <a:p>
            <a:pPr marL="457200" indent="-457200">
              <a:buFont typeface="+mj-lt"/>
              <a:buAutoNum type="arabicPeriod"/>
            </a:pPr>
            <a:r>
              <a:rPr kumimoji="1" lang="ja-JP" altLang="en-US" dirty="0">
                <a:solidFill>
                  <a:schemeClr val="accent5"/>
                </a:solidFill>
              </a:rPr>
              <a:t>英語になることを意識した日本語を書く</a:t>
            </a:r>
          </a:p>
        </p:txBody>
      </p:sp>
    </p:spTree>
    <p:extLst>
      <p:ext uri="{BB962C8B-B14F-4D97-AF65-F5344CB8AC3E}">
        <p14:creationId xmlns:p14="http://schemas.microsoft.com/office/powerpoint/2010/main" val="20687986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B19CFE-AE28-9A60-066F-87FEA969280D}"/>
              </a:ext>
            </a:extLst>
          </p:cNvPr>
          <p:cNvSpPr>
            <a:spLocks noGrp="1"/>
          </p:cNvSpPr>
          <p:nvPr>
            <p:ph type="title"/>
          </p:nvPr>
        </p:nvSpPr>
        <p:spPr/>
        <p:txBody>
          <a:bodyPr/>
          <a:lstStyle/>
          <a:p>
            <a:r>
              <a:rPr kumimoji="1" lang="ja-JP" altLang="en-US" dirty="0"/>
              <a:t>英語を意識した日本語</a:t>
            </a:r>
          </a:p>
        </p:txBody>
      </p:sp>
      <p:sp>
        <p:nvSpPr>
          <p:cNvPr id="3" name="テキスト プレースホルダー 2">
            <a:extLst>
              <a:ext uri="{FF2B5EF4-FFF2-40B4-BE49-F238E27FC236}">
                <a16:creationId xmlns:a16="http://schemas.microsoft.com/office/drawing/2014/main" id="{A17AC554-8BA9-6693-E864-47B3D16BCFD4}"/>
              </a:ext>
            </a:extLst>
          </p:cNvPr>
          <p:cNvSpPr>
            <a:spLocks noGrp="1"/>
          </p:cNvSpPr>
          <p:nvPr>
            <p:ph type="body" sz="quarter" idx="10"/>
          </p:nvPr>
        </p:nvSpPr>
        <p:spPr/>
        <p:txBody>
          <a:bodyPr/>
          <a:lstStyle/>
          <a:p>
            <a:r>
              <a:rPr kumimoji="1" lang="ja-JP" altLang="en-US" dirty="0"/>
              <a:t>英語になることを見越して日本語を書くことで，より自然になる場合もある</a:t>
            </a:r>
          </a:p>
          <a:p>
            <a:pPr lvl="1"/>
            <a:r>
              <a:rPr kumimoji="1" lang="ja-JP" altLang="en-US" dirty="0"/>
              <a:t>基本的には文を短くするだけで解決可能</a:t>
            </a:r>
            <a:endParaRPr kumimoji="1" lang="en-US" altLang="ja-JP" dirty="0"/>
          </a:p>
          <a:p>
            <a:r>
              <a:rPr kumimoji="1" lang="ja-JP" altLang="en-US" dirty="0"/>
              <a:t>例：</a:t>
            </a:r>
            <a:endParaRPr kumimoji="1" lang="en-US" altLang="ja-JP" dirty="0"/>
          </a:p>
          <a:p>
            <a:pPr lvl="1"/>
            <a:r>
              <a:rPr kumimoji="1" lang="ja-JP" altLang="en-US" dirty="0"/>
              <a:t>関係代名詞による修飾を意識する</a:t>
            </a:r>
            <a:endParaRPr kumimoji="1" lang="en-US" altLang="ja-JP" dirty="0"/>
          </a:p>
          <a:p>
            <a:pPr lvl="2"/>
            <a:r>
              <a:rPr kumimoji="1" lang="ja-JP" altLang="en-US" dirty="0"/>
              <a:t>少し長い修飾節でも，英語になった際の関係代名詞次第ではトップヘビーな文を避けられる</a:t>
            </a:r>
            <a:endParaRPr kumimoji="1" lang="en-US" altLang="ja-JP" dirty="0"/>
          </a:p>
          <a:p>
            <a:pPr lvl="1"/>
            <a:r>
              <a:rPr kumimoji="1" lang="ja-JP" altLang="en-US" dirty="0"/>
              <a:t>無生物主語を積極的に使う</a:t>
            </a:r>
            <a:endParaRPr kumimoji="1" lang="en-US" altLang="ja-JP" dirty="0"/>
          </a:p>
          <a:p>
            <a:pPr lvl="2"/>
            <a:r>
              <a:rPr kumimoji="1" lang="ja-JP" altLang="en-US" dirty="0"/>
              <a:t>日本語では不自然だが，英語では普通</a:t>
            </a:r>
            <a:endParaRPr kumimoji="1" lang="en-US" altLang="ja-JP" dirty="0"/>
          </a:p>
          <a:p>
            <a:pPr lvl="2"/>
            <a:r>
              <a:rPr kumimoji="1" lang="ja-JP" altLang="en-US" dirty="0"/>
              <a:t>提案手法の名前や </a:t>
            </a:r>
            <a:r>
              <a:rPr kumimoji="1" lang="en-US" altLang="ja-JP" dirty="0"/>
              <a:t>proposed method </a:t>
            </a:r>
            <a:r>
              <a:rPr kumimoji="1" lang="ja-JP" altLang="en-US" dirty="0"/>
              <a:t>を主語にするなど</a:t>
            </a:r>
            <a:endParaRPr kumimoji="1" lang="en-US" altLang="ja-JP" dirty="0"/>
          </a:p>
        </p:txBody>
      </p:sp>
    </p:spTree>
    <p:extLst>
      <p:ext uri="{BB962C8B-B14F-4D97-AF65-F5344CB8AC3E}">
        <p14:creationId xmlns:p14="http://schemas.microsoft.com/office/powerpoint/2010/main" val="15836193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5768E09-1F4C-CCD4-F684-2A8A75BFDF59}"/>
              </a:ext>
            </a:extLst>
          </p:cNvPr>
          <p:cNvSpPr>
            <a:spLocks noGrp="1"/>
          </p:cNvSpPr>
          <p:nvPr>
            <p:ph type="title"/>
          </p:nvPr>
        </p:nvSpPr>
        <p:spPr/>
        <p:txBody>
          <a:bodyPr/>
          <a:lstStyle/>
          <a:p>
            <a:r>
              <a:rPr kumimoji="1" lang="ja-JP" altLang="en-US" dirty="0"/>
              <a:t>自動翻訳を使いながら英語にする</a:t>
            </a:r>
          </a:p>
        </p:txBody>
      </p:sp>
    </p:spTree>
    <p:extLst>
      <p:ext uri="{BB962C8B-B14F-4D97-AF65-F5344CB8AC3E}">
        <p14:creationId xmlns:p14="http://schemas.microsoft.com/office/powerpoint/2010/main" val="11685358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B7EA1A-41FC-4CA0-ECFF-D0BCF87A1B79}"/>
              </a:ext>
            </a:extLst>
          </p:cNvPr>
          <p:cNvSpPr>
            <a:spLocks noGrp="1"/>
          </p:cNvSpPr>
          <p:nvPr>
            <p:ph type="title"/>
          </p:nvPr>
        </p:nvSpPr>
        <p:spPr/>
        <p:txBody>
          <a:bodyPr/>
          <a:lstStyle/>
          <a:p>
            <a:r>
              <a:rPr kumimoji="1" lang="ja-JP" altLang="en-US" dirty="0"/>
              <a:t>手順</a:t>
            </a:r>
          </a:p>
        </p:txBody>
      </p:sp>
      <p:sp>
        <p:nvSpPr>
          <p:cNvPr id="3" name="テキスト プレースホルダー 2">
            <a:extLst>
              <a:ext uri="{FF2B5EF4-FFF2-40B4-BE49-F238E27FC236}">
                <a16:creationId xmlns:a16="http://schemas.microsoft.com/office/drawing/2014/main" id="{1E10D8B7-9051-126B-83F8-CA0FBDCD8D84}"/>
              </a:ext>
            </a:extLst>
          </p:cNvPr>
          <p:cNvSpPr>
            <a:spLocks noGrp="1"/>
          </p:cNvSpPr>
          <p:nvPr>
            <p:ph type="body" sz="quarter" idx="10"/>
          </p:nvPr>
        </p:nvSpPr>
        <p:spPr/>
        <p:txBody>
          <a:bodyPr/>
          <a:lstStyle/>
          <a:p>
            <a:r>
              <a:rPr kumimoji="1" lang="ja-JP" altLang="en-US" dirty="0"/>
              <a:t>パラグラフ単位で日本語から英語にしていく</a:t>
            </a:r>
            <a:endParaRPr kumimoji="1" lang="en-US" altLang="ja-JP" dirty="0"/>
          </a:p>
          <a:p>
            <a:r>
              <a:rPr kumimoji="1" lang="ja-JP" altLang="en-US" dirty="0"/>
              <a:t>元の日本語はコメントあうとしておくとよい</a:t>
            </a:r>
            <a:endParaRPr kumimoji="1" lang="en-US" altLang="ja-JP" dirty="0"/>
          </a:p>
          <a:p>
            <a:pPr lvl="1"/>
            <a:r>
              <a:rPr kumimoji="1" lang="ja-JP" altLang="en-US" dirty="0"/>
              <a:t>大抵のエディタや </a:t>
            </a:r>
            <a:r>
              <a:rPr kumimoji="1" lang="en-US" altLang="ja-JP" dirty="0"/>
              <a:t>overleaf </a:t>
            </a:r>
            <a:r>
              <a:rPr kumimoji="1" lang="ja-JP" altLang="en-US" dirty="0"/>
              <a:t>では範囲指定して「</a:t>
            </a:r>
            <a:r>
              <a:rPr kumimoji="1" lang="en-US" altLang="ja-JP" dirty="0"/>
              <a:t>ctrl+/</a:t>
            </a:r>
            <a:r>
              <a:rPr kumimoji="1" lang="ja-JP" altLang="en-US" dirty="0"/>
              <a:t>」でコメントの切り替えができる</a:t>
            </a:r>
          </a:p>
        </p:txBody>
      </p:sp>
    </p:spTree>
    <p:extLst>
      <p:ext uri="{BB962C8B-B14F-4D97-AF65-F5344CB8AC3E}">
        <p14:creationId xmlns:p14="http://schemas.microsoft.com/office/powerpoint/2010/main" val="35955038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102F15-5640-9F54-D612-FEC5889F3282}"/>
              </a:ext>
            </a:extLst>
          </p:cNvPr>
          <p:cNvSpPr>
            <a:spLocks noGrp="1"/>
          </p:cNvSpPr>
          <p:nvPr>
            <p:ph type="title"/>
          </p:nvPr>
        </p:nvSpPr>
        <p:spPr/>
        <p:txBody>
          <a:bodyPr/>
          <a:lstStyle/>
          <a:p>
            <a:r>
              <a:rPr kumimoji="1" lang="ja-JP" altLang="en-US" dirty="0"/>
              <a:t>ながれ</a:t>
            </a:r>
          </a:p>
        </p:txBody>
      </p:sp>
      <p:sp>
        <p:nvSpPr>
          <p:cNvPr id="3" name="テキスト プレースホルダー 2">
            <a:extLst>
              <a:ext uri="{FF2B5EF4-FFF2-40B4-BE49-F238E27FC236}">
                <a16:creationId xmlns:a16="http://schemas.microsoft.com/office/drawing/2014/main" id="{1FCF644C-2214-9C58-D766-86A751693FF7}"/>
              </a:ext>
            </a:extLst>
          </p:cNvPr>
          <p:cNvSpPr>
            <a:spLocks noGrp="1"/>
          </p:cNvSpPr>
          <p:nvPr>
            <p:ph type="body" sz="quarter" idx="10"/>
          </p:nvPr>
        </p:nvSpPr>
        <p:spPr/>
        <p:txBody>
          <a:bodyPr/>
          <a:lstStyle/>
          <a:p>
            <a:pPr marL="457200" indent="-457200">
              <a:buFont typeface="+mj-lt"/>
              <a:buAutoNum type="arabicPeriod"/>
            </a:pPr>
            <a:r>
              <a:rPr kumimoji="1" lang="en-US" altLang="ja-JP" dirty="0"/>
              <a:t>DeepL </a:t>
            </a:r>
            <a:r>
              <a:rPr kumimoji="1" lang="ja-JP" altLang="en-US" dirty="0"/>
              <a:t>に１パラグラフ分の日本語をいれる</a:t>
            </a:r>
            <a:endParaRPr kumimoji="1" lang="en-US" altLang="ja-JP" dirty="0"/>
          </a:p>
          <a:p>
            <a:pPr marL="457200" indent="-457200">
              <a:buFont typeface="+mj-lt"/>
              <a:buAutoNum type="arabicPeriod"/>
            </a:pPr>
            <a:r>
              <a:rPr kumimoji="1" lang="ja-JP" altLang="en-US" dirty="0"/>
              <a:t>大抵そのままでは使えない英語が出てくる（後述）ので，日本語を直す</a:t>
            </a:r>
            <a:endParaRPr kumimoji="1" lang="en-US" altLang="ja-JP" dirty="0"/>
          </a:p>
          <a:p>
            <a:pPr marL="457200" indent="-457200">
              <a:buFont typeface="+mj-lt"/>
              <a:buAutoNum type="arabicPeriod"/>
            </a:pPr>
            <a:r>
              <a:rPr kumimoji="1" lang="ja-JP" altLang="en-US" dirty="0"/>
              <a:t>英語を手直しする</a:t>
            </a:r>
            <a:endParaRPr kumimoji="1" lang="en-US" altLang="ja-JP" dirty="0"/>
          </a:p>
          <a:p>
            <a:pPr marL="457200" indent="-457200">
              <a:buFont typeface="+mj-lt"/>
              <a:buAutoNum type="arabicPeriod"/>
            </a:pPr>
            <a:r>
              <a:rPr kumimoji="1" lang="ja-JP" altLang="en-US" dirty="0"/>
              <a:t>出来上がった英語を </a:t>
            </a:r>
            <a:r>
              <a:rPr kumimoji="1" lang="en-US" altLang="ja-JP" dirty="0"/>
              <a:t>Google </a:t>
            </a:r>
            <a:r>
              <a:rPr kumimoji="1" lang="ja-JP" altLang="en-US" dirty="0"/>
              <a:t>翻訳にかけて日本語に戻す</a:t>
            </a:r>
            <a:endParaRPr kumimoji="1" lang="en-US" altLang="ja-JP" dirty="0"/>
          </a:p>
          <a:p>
            <a:pPr lvl="1"/>
            <a:r>
              <a:rPr kumimoji="1" lang="ja-JP" altLang="en-US" dirty="0"/>
              <a:t>意図した意味になっているか確認する</a:t>
            </a:r>
          </a:p>
        </p:txBody>
      </p:sp>
    </p:spTree>
    <p:extLst>
      <p:ext uri="{BB962C8B-B14F-4D97-AF65-F5344CB8AC3E}">
        <p14:creationId xmlns:p14="http://schemas.microsoft.com/office/powerpoint/2010/main" val="14408837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2D00FA-AD08-C1ED-D6AB-E20E96F06AEF}"/>
              </a:ext>
            </a:extLst>
          </p:cNvPr>
          <p:cNvSpPr>
            <a:spLocks noGrp="1"/>
          </p:cNvSpPr>
          <p:nvPr>
            <p:ph type="title"/>
          </p:nvPr>
        </p:nvSpPr>
        <p:spPr/>
        <p:txBody>
          <a:bodyPr/>
          <a:lstStyle/>
          <a:p>
            <a:r>
              <a:rPr kumimoji="1" lang="ja-JP" altLang="en-US" dirty="0"/>
              <a:t>逆翻訳時になぜ違う翻訳を使うのか</a:t>
            </a:r>
            <a:br>
              <a:rPr kumimoji="1" lang="en-US" altLang="ja-JP" dirty="0"/>
            </a:br>
            <a:r>
              <a:rPr kumimoji="1" lang="ja-JP" altLang="en-US" sz="1800" dirty="0"/>
              <a:t>（</a:t>
            </a:r>
            <a:r>
              <a:rPr kumimoji="1" lang="en-US" altLang="ja-JP" sz="1800" dirty="0"/>
              <a:t>2022</a:t>
            </a:r>
            <a:r>
              <a:rPr kumimoji="1" lang="ja-JP" altLang="en-US" sz="1800" dirty="0"/>
              <a:t>年の場合であり，今後変わる可能性も高い）</a:t>
            </a:r>
          </a:p>
        </p:txBody>
      </p:sp>
      <p:sp>
        <p:nvSpPr>
          <p:cNvPr id="3" name="テキスト プレースホルダー 2">
            <a:extLst>
              <a:ext uri="{FF2B5EF4-FFF2-40B4-BE49-F238E27FC236}">
                <a16:creationId xmlns:a16="http://schemas.microsoft.com/office/drawing/2014/main" id="{4070AA86-D565-9FC0-9EF0-9E1D5F294CD8}"/>
              </a:ext>
            </a:extLst>
          </p:cNvPr>
          <p:cNvSpPr>
            <a:spLocks noGrp="1"/>
          </p:cNvSpPr>
          <p:nvPr>
            <p:ph type="body" sz="quarter" idx="10"/>
          </p:nvPr>
        </p:nvSpPr>
        <p:spPr/>
        <p:txBody>
          <a:bodyPr/>
          <a:lstStyle/>
          <a:p>
            <a:r>
              <a:rPr kumimoji="1" lang="ja-JP" altLang="en-US" dirty="0"/>
              <a:t>異なる翻訳エンジンを逆翻訳時に使うことで精度を上げる</a:t>
            </a:r>
            <a:endParaRPr kumimoji="1" lang="en-US" altLang="ja-JP" dirty="0"/>
          </a:p>
          <a:p>
            <a:pPr lvl="1"/>
            <a:r>
              <a:rPr kumimoji="1" lang="ja-JP" altLang="en-US" dirty="0"/>
              <a:t>同じ翻訳エンジンを使うと，逆翻訳では単に元の文が復元される確率が高い</a:t>
            </a:r>
            <a:endParaRPr kumimoji="1" lang="en-US" altLang="ja-JP" dirty="0"/>
          </a:p>
          <a:p>
            <a:pPr lvl="1"/>
            <a:r>
              <a:rPr kumimoji="1" lang="ja-JP" altLang="en-US" dirty="0"/>
              <a:t>同一のネットワークを使って翻訳しているからかもしれない</a:t>
            </a:r>
            <a:endParaRPr kumimoji="1" lang="en-US" altLang="ja-JP" dirty="0"/>
          </a:p>
          <a:p>
            <a:r>
              <a:rPr kumimoji="1" lang="ja-JP" altLang="en-US" dirty="0"/>
              <a:t>最初の翻訳は </a:t>
            </a:r>
            <a:r>
              <a:rPr kumimoji="1" lang="en-US" altLang="ja-JP" dirty="0"/>
              <a:t>DeepL </a:t>
            </a:r>
            <a:r>
              <a:rPr kumimoji="1" lang="ja-JP" altLang="en-US" dirty="0"/>
              <a:t>を使う</a:t>
            </a:r>
            <a:endParaRPr kumimoji="1" lang="en-US" altLang="ja-JP" dirty="0"/>
          </a:p>
          <a:p>
            <a:pPr lvl="1"/>
            <a:r>
              <a:rPr kumimoji="1" lang="ja-JP" altLang="en-US" dirty="0"/>
              <a:t>現状 </a:t>
            </a:r>
            <a:r>
              <a:rPr kumimoji="1" lang="en-US" altLang="ja-JP" dirty="0"/>
              <a:t>DeepL </a:t>
            </a:r>
            <a:r>
              <a:rPr kumimoji="1" lang="ja-JP" altLang="en-US" dirty="0"/>
              <a:t>と </a:t>
            </a:r>
            <a:r>
              <a:rPr kumimoji="1" lang="en-US" altLang="ja-JP" dirty="0"/>
              <a:t>Google </a:t>
            </a:r>
            <a:r>
              <a:rPr kumimoji="1" lang="ja-JP" altLang="en-US" dirty="0"/>
              <a:t>翻訳では前者の方が質が高い</a:t>
            </a:r>
            <a:endParaRPr kumimoji="1" lang="en-US" altLang="ja-JP" dirty="0"/>
          </a:p>
          <a:p>
            <a:r>
              <a:rPr lang="ja-JP" altLang="en-US" dirty="0"/>
              <a:t>逆翻訳は </a:t>
            </a:r>
            <a:r>
              <a:rPr lang="en-US" altLang="ja-JP" dirty="0"/>
              <a:t>Google </a:t>
            </a:r>
            <a:r>
              <a:rPr lang="ja-JP" altLang="en-US" dirty="0"/>
              <a:t>翻訳を使う</a:t>
            </a:r>
            <a:endParaRPr lang="en-US" altLang="ja-JP" dirty="0"/>
          </a:p>
          <a:p>
            <a:pPr lvl="1"/>
            <a:r>
              <a:rPr lang="en-US" altLang="ja-JP" dirty="0"/>
              <a:t>DeepL </a:t>
            </a:r>
            <a:r>
              <a:rPr lang="ja-JP" altLang="en-US" dirty="0"/>
              <a:t>は入力が適当な日本語でも補完して，文法的には正しいが意味的におかしい文を生成しがち</a:t>
            </a:r>
            <a:endParaRPr lang="en-US" altLang="ja-JP" dirty="0"/>
          </a:p>
          <a:p>
            <a:pPr lvl="1"/>
            <a:r>
              <a:rPr kumimoji="1" lang="en-US" altLang="ja-JP" dirty="0"/>
              <a:t>Google </a:t>
            </a:r>
            <a:r>
              <a:rPr kumimoji="1" lang="ja-JP" altLang="en-US" dirty="0"/>
              <a:t>翻訳は入力が適当だと翻訳をミスしてくれる</a:t>
            </a:r>
          </a:p>
        </p:txBody>
      </p:sp>
    </p:spTree>
    <p:extLst>
      <p:ext uri="{BB962C8B-B14F-4D97-AF65-F5344CB8AC3E}">
        <p14:creationId xmlns:p14="http://schemas.microsoft.com/office/powerpoint/2010/main" val="21662308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41EA2B-3240-7B54-DDD2-ED2AF77D53FC}"/>
              </a:ext>
            </a:extLst>
          </p:cNvPr>
          <p:cNvSpPr>
            <a:spLocks noGrp="1"/>
          </p:cNvSpPr>
          <p:nvPr>
            <p:ph type="title"/>
          </p:nvPr>
        </p:nvSpPr>
        <p:spPr/>
        <p:txBody>
          <a:bodyPr/>
          <a:lstStyle/>
          <a:p>
            <a:r>
              <a:rPr kumimoji="1" lang="ja-JP" altLang="en-US" dirty="0"/>
              <a:t>出てきた英語の確認と訂正</a:t>
            </a:r>
          </a:p>
        </p:txBody>
      </p:sp>
      <p:sp>
        <p:nvSpPr>
          <p:cNvPr id="3" name="テキスト プレースホルダー 2">
            <a:extLst>
              <a:ext uri="{FF2B5EF4-FFF2-40B4-BE49-F238E27FC236}">
                <a16:creationId xmlns:a16="http://schemas.microsoft.com/office/drawing/2014/main" id="{C30EC249-85CD-BBED-15C0-7DFAF450D946}"/>
              </a:ext>
            </a:extLst>
          </p:cNvPr>
          <p:cNvSpPr>
            <a:spLocks noGrp="1"/>
          </p:cNvSpPr>
          <p:nvPr>
            <p:ph type="body" sz="quarter" idx="10"/>
          </p:nvPr>
        </p:nvSpPr>
        <p:spPr/>
        <p:txBody>
          <a:bodyPr/>
          <a:lstStyle/>
          <a:p>
            <a:r>
              <a:rPr kumimoji="1" lang="ja-JP" altLang="en-US" dirty="0"/>
              <a:t>大抵そのままでは使えない英語が出てくる</a:t>
            </a:r>
            <a:endParaRPr kumimoji="1" lang="en-US" altLang="ja-JP" dirty="0"/>
          </a:p>
          <a:p>
            <a:pPr lvl="1"/>
            <a:r>
              <a:rPr kumimoji="1" lang="ja-JP" altLang="en-US" dirty="0"/>
              <a:t>意味がおかしい</a:t>
            </a:r>
            <a:endParaRPr kumimoji="1" lang="en-US" altLang="ja-JP" dirty="0"/>
          </a:p>
          <a:p>
            <a:pPr lvl="1"/>
            <a:r>
              <a:rPr kumimoji="1" lang="ja-JP" altLang="en-US" dirty="0"/>
              <a:t>英語として不自然</a:t>
            </a:r>
            <a:endParaRPr kumimoji="1" lang="en-US" altLang="ja-JP" dirty="0"/>
          </a:p>
          <a:p>
            <a:r>
              <a:rPr kumimoji="1" lang="ja-JP" altLang="en-US" dirty="0"/>
              <a:t>基本的には，</a:t>
            </a:r>
            <a:endParaRPr kumimoji="1" lang="en-US" altLang="ja-JP" dirty="0"/>
          </a:p>
          <a:p>
            <a:pPr lvl="1"/>
            <a:r>
              <a:rPr kumimoji="1" lang="ja-JP" altLang="en-US" dirty="0"/>
              <a:t>元の日本語を１つずつ書き換える</a:t>
            </a:r>
            <a:endParaRPr kumimoji="1" lang="en-US" altLang="ja-JP" dirty="0"/>
          </a:p>
          <a:p>
            <a:pPr lvl="2"/>
            <a:r>
              <a:rPr kumimoji="1" lang="ja-JP" altLang="en-US" dirty="0"/>
              <a:t>この過程で長すぎる文を短くして単純化したり，主語の欠落に気づいて補ったりすることも多い</a:t>
            </a:r>
            <a:endParaRPr kumimoji="1" lang="en-US" altLang="ja-JP" dirty="0"/>
          </a:p>
          <a:p>
            <a:pPr lvl="1"/>
            <a:r>
              <a:rPr kumimoji="1" lang="ja-JP" altLang="en-US" dirty="0"/>
              <a:t>どうしようもないものは英語を直接書く</a:t>
            </a:r>
            <a:endParaRPr kumimoji="1" lang="en-US" altLang="ja-JP" dirty="0"/>
          </a:p>
          <a:p>
            <a:r>
              <a:rPr kumimoji="1" lang="ja-JP" altLang="en-US" dirty="0"/>
              <a:t>他にも以下を確認する</a:t>
            </a:r>
            <a:endParaRPr kumimoji="1" lang="en-US" altLang="ja-JP" dirty="0"/>
          </a:p>
          <a:p>
            <a:pPr lvl="1"/>
            <a:r>
              <a:rPr kumimoji="1" lang="ja-JP" altLang="en-US" dirty="0"/>
              <a:t>冠詞</a:t>
            </a:r>
            <a:endParaRPr kumimoji="1" lang="en-US" altLang="ja-JP" dirty="0"/>
          </a:p>
          <a:p>
            <a:pPr lvl="1"/>
            <a:r>
              <a:rPr kumimoji="1" lang="ja-JP" altLang="en-US" dirty="0"/>
              <a:t>名詞的な動詞の使用</a:t>
            </a:r>
            <a:endParaRPr kumimoji="1" lang="en-US" altLang="ja-JP" dirty="0"/>
          </a:p>
          <a:p>
            <a:pPr lvl="1"/>
            <a:r>
              <a:rPr kumimoji="1" lang="ja-JP" altLang="en-US" dirty="0"/>
              <a:t>一般的でない単語</a:t>
            </a:r>
            <a:r>
              <a:rPr kumimoji="1" lang="en-US" altLang="ja-JP" dirty="0"/>
              <a:t>/</a:t>
            </a:r>
            <a:r>
              <a:rPr kumimoji="1" lang="ja-JP" altLang="en-US" dirty="0"/>
              <a:t>文法の使用</a:t>
            </a:r>
          </a:p>
        </p:txBody>
      </p:sp>
    </p:spTree>
    <p:extLst>
      <p:ext uri="{BB962C8B-B14F-4D97-AF65-F5344CB8AC3E}">
        <p14:creationId xmlns:p14="http://schemas.microsoft.com/office/powerpoint/2010/main" val="16837659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12D94D-6574-A619-9A03-CF14E23DA425}"/>
              </a:ext>
            </a:extLst>
          </p:cNvPr>
          <p:cNvSpPr>
            <a:spLocks noGrp="1"/>
          </p:cNvSpPr>
          <p:nvPr>
            <p:ph type="title"/>
          </p:nvPr>
        </p:nvSpPr>
        <p:spPr/>
        <p:txBody>
          <a:bodyPr/>
          <a:lstStyle/>
          <a:p>
            <a:r>
              <a:rPr kumimoji="1" lang="ja-JP" altLang="en-US" dirty="0"/>
              <a:t>冠詞</a:t>
            </a:r>
          </a:p>
        </p:txBody>
      </p:sp>
      <p:sp>
        <p:nvSpPr>
          <p:cNvPr id="3" name="テキスト プレースホルダー 2">
            <a:extLst>
              <a:ext uri="{FF2B5EF4-FFF2-40B4-BE49-F238E27FC236}">
                <a16:creationId xmlns:a16="http://schemas.microsoft.com/office/drawing/2014/main" id="{5A756F8D-17E3-B3BC-669A-0013565B8D57}"/>
              </a:ext>
            </a:extLst>
          </p:cNvPr>
          <p:cNvSpPr>
            <a:spLocks noGrp="1"/>
          </p:cNvSpPr>
          <p:nvPr>
            <p:ph type="body" sz="quarter" idx="10"/>
          </p:nvPr>
        </p:nvSpPr>
        <p:spPr/>
        <p:txBody>
          <a:bodyPr/>
          <a:lstStyle/>
          <a:p>
            <a:r>
              <a:rPr kumimoji="1" lang="ja-JP" altLang="en-US" dirty="0"/>
              <a:t>冠詞の判断は（この資料の使い方の限りは）自動翻訳には不可能</a:t>
            </a:r>
            <a:endParaRPr kumimoji="1" lang="en-US" altLang="ja-JP" dirty="0"/>
          </a:p>
          <a:p>
            <a:pPr lvl="1"/>
            <a:r>
              <a:rPr kumimoji="1" lang="ja-JP" altLang="en-US" dirty="0"/>
              <a:t>定冠詞</a:t>
            </a:r>
            <a:r>
              <a:rPr kumimoji="1" lang="en-US" altLang="ja-JP" dirty="0"/>
              <a:t>/</a:t>
            </a:r>
            <a:r>
              <a:rPr kumimoji="1" lang="ja-JP" altLang="en-US" dirty="0"/>
              <a:t>不定冠詞（複数形無冠詞）のどれを使うか？</a:t>
            </a:r>
            <a:endParaRPr kumimoji="1" lang="en-US" altLang="ja-JP" dirty="0"/>
          </a:p>
          <a:p>
            <a:r>
              <a:rPr kumimoji="1" lang="ja-JP" altLang="en-US" dirty="0"/>
              <a:t>その名詞が文脈上で読者から明らかどうかは，わからないから</a:t>
            </a:r>
            <a:endParaRPr kumimoji="1" lang="en-US" altLang="ja-JP" dirty="0"/>
          </a:p>
          <a:p>
            <a:pPr lvl="1"/>
            <a:r>
              <a:rPr kumimoji="1" lang="ja-JP" altLang="en-US" dirty="0"/>
              <a:t>そこまでの論文全体の内容から判断する必要がある</a:t>
            </a:r>
            <a:endParaRPr kumimoji="1" lang="en-US" altLang="ja-JP" dirty="0"/>
          </a:p>
          <a:p>
            <a:pPr lvl="1"/>
            <a:r>
              <a:rPr kumimoji="1" lang="ja-JP" altLang="en-US" dirty="0"/>
              <a:t>パラグラフ単位の入力のみでは原理的に判断不能</a:t>
            </a:r>
            <a:endParaRPr kumimoji="1" lang="en-US" altLang="ja-JP" dirty="0"/>
          </a:p>
          <a:p>
            <a:pPr lvl="2"/>
            <a:r>
              <a:rPr kumimoji="1" lang="ja-JP" altLang="en-US" dirty="0"/>
              <a:t>日本語には冠詞がないので，この情報が大概欠落している</a:t>
            </a:r>
            <a:endParaRPr kumimoji="1" lang="en-US" altLang="ja-JP" dirty="0"/>
          </a:p>
          <a:p>
            <a:r>
              <a:rPr kumimoji="1" lang="ja-JP" altLang="en-US" dirty="0">
                <a:solidFill>
                  <a:schemeClr val="accent5"/>
                </a:solidFill>
              </a:rPr>
              <a:t>したがって，冠詞が適切かどうかは全ての文において手動で確認する必要がある</a:t>
            </a:r>
          </a:p>
        </p:txBody>
      </p:sp>
    </p:spTree>
    <p:extLst>
      <p:ext uri="{BB962C8B-B14F-4D97-AF65-F5344CB8AC3E}">
        <p14:creationId xmlns:p14="http://schemas.microsoft.com/office/powerpoint/2010/main" val="37349205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17F0C0-1BBB-DA49-E63C-36E80FAEB7B1}"/>
              </a:ext>
            </a:extLst>
          </p:cNvPr>
          <p:cNvSpPr>
            <a:spLocks noGrp="1"/>
          </p:cNvSpPr>
          <p:nvPr>
            <p:ph type="title"/>
          </p:nvPr>
        </p:nvSpPr>
        <p:spPr/>
        <p:txBody>
          <a:bodyPr/>
          <a:lstStyle/>
          <a:p>
            <a:r>
              <a:rPr kumimoji="1" lang="ja-JP" altLang="en-US" dirty="0"/>
              <a:t>名詞的な動詞の使用</a:t>
            </a:r>
          </a:p>
        </p:txBody>
      </p:sp>
      <p:sp>
        <p:nvSpPr>
          <p:cNvPr id="3" name="テキスト プレースホルダー 2">
            <a:extLst>
              <a:ext uri="{FF2B5EF4-FFF2-40B4-BE49-F238E27FC236}">
                <a16:creationId xmlns:a16="http://schemas.microsoft.com/office/drawing/2014/main" id="{B8762508-B3DE-B234-48D7-13A23E76B4E5}"/>
              </a:ext>
            </a:extLst>
          </p:cNvPr>
          <p:cNvSpPr>
            <a:spLocks noGrp="1"/>
          </p:cNvSpPr>
          <p:nvPr>
            <p:ph type="body" sz="quarter" idx="10"/>
          </p:nvPr>
        </p:nvSpPr>
        <p:spPr/>
        <p:txBody>
          <a:bodyPr/>
          <a:lstStyle/>
          <a:p>
            <a:r>
              <a:rPr kumimoji="1" lang="ja-JP" altLang="en-US" dirty="0"/>
              <a:t>「～を行う」から発生しがち</a:t>
            </a:r>
            <a:endParaRPr kumimoji="1" lang="en-US" altLang="ja-JP" dirty="0"/>
          </a:p>
          <a:p>
            <a:pPr lvl="1"/>
            <a:r>
              <a:rPr kumimoji="1" lang="ja-JP" altLang="en-US" dirty="0">
                <a:solidFill>
                  <a:schemeClr val="accent5"/>
                </a:solidFill>
              </a:rPr>
              <a:t>たいてい「～する」に変更すれば自然と動詞になる</a:t>
            </a:r>
            <a:endParaRPr kumimoji="1" lang="en-US" altLang="ja-JP" dirty="0">
              <a:solidFill>
                <a:schemeClr val="accent5"/>
              </a:solidFill>
            </a:endParaRPr>
          </a:p>
          <a:p>
            <a:r>
              <a:rPr kumimoji="1" lang="ja-JP" altLang="en-US" dirty="0"/>
              <a:t>例：</a:t>
            </a:r>
            <a:endParaRPr kumimoji="1" lang="en-US" altLang="ja-JP" dirty="0"/>
          </a:p>
          <a:p>
            <a:pPr lvl="1"/>
            <a:r>
              <a:rPr kumimoji="1" lang="ja-JP" altLang="en-US" dirty="0"/>
              <a:t>このプログラムはその値の大きさの判断を行う →</a:t>
            </a:r>
            <a:br>
              <a:rPr kumimoji="1" lang="en-US" altLang="ja-JP" dirty="0"/>
            </a:br>
            <a:r>
              <a:rPr kumimoji="1" lang="en-US" altLang="ja-JP" dirty="0"/>
              <a:t>This program </a:t>
            </a:r>
            <a:r>
              <a:rPr kumimoji="1" lang="en-US" altLang="ja-JP" dirty="0">
                <a:solidFill>
                  <a:schemeClr val="accent5"/>
                </a:solidFill>
              </a:rPr>
              <a:t>makes a determination </a:t>
            </a:r>
            <a:r>
              <a:rPr kumimoji="1" lang="en-US" altLang="ja-JP" dirty="0"/>
              <a:t>of the magnitude of the value.</a:t>
            </a:r>
          </a:p>
          <a:p>
            <a:pPr lvl="1"/>
            <a:r>
              <a:rPr kumimoji="1" lang="ja-JP" altLang="en-US" dirty="0"/>
              <a:t>このプログラムはその値の大きさを判断する →</a:t>
            </a:r>
            <a:br>
              <a:rPr kumimoji="1" lang="en-US" altLang="ja-JP" dirty="0"/>
            </a:br>
            <a:r>
              <a:rPr kumimoji="1" lang="en-US" altLang="ja-JP" dirty="0"/>
              <a:t>This program </a:t>
            </a:r>
            <a:r>
              <a:rPr kumimoji="1" lang="en-US" altLang="ja-JP" dirty="0">
                <a:solidFill>
                  <a:schemeClr val="accent5"/>
                </a:solidFill>
              </a:rPr>
              <a:t>determines</a:t>
            </a:r>
            <a:r>
              <a:rPr kumimoji="1" lang="en-US" altLang="ja-JP" dirty="0"/>
              <a:t> the magnitude of the value.</a:t>
            </a:r>
            <a:endParaRPr kumimoji="1" lang="ja-JP" altLang="en-US" dirty="0"/>
          </a:p>
        </p:txBody>
      </p:sp>
    </p:spTree>
    <p:extLst>
      <p:ext uri="{BB962C8B-B14F-4D97-AF65-F5344CB8AC3E}">
        <p14:creationId xmlns:p14="http://schemas.microsoft.com/office/powerpoint/2010/main" val="18228826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E9364F-4718-BA29-5985-5FAD68F073E7}"/>
              </a:ext>
            </a:extLst>
          </p:cNvPr>
          <p:cNvSpPr>
            <a:spLocks noGrp="1"/>
          </p:cNvSpPr>
          <p:nvPr>
            <p:ph type="title"/>
          </p:nvPr>
        </p:nvSpPr>
        <p:spPr/>
        <p:txBody>
          <a:bodyPr/>
          <a:lstStyle/>
          <a:p>
            <a:r>
              <a:rPr kumimoji="1" lang="ja-JP" altLang="en-US" dirty="0"/>
              <a:t>一般的でない単語</a:t>
            </a:r>
            <a:r>
              <a:rPr kumimoji="1" lang="en-US" altLang="ja-JP" dirty="0"/>
              <a:t>/</a:t>
            </a:r>
            <a:r>
              <a:rPr kumimoji="1" lang="ja-JP" altLang="en-US" dirty="0"/>
              <a:t>文法の使用</a:t>
            </a:r>
          </a:p>
        </p:txBody>
      </p:sp>
      <p:sp>
        <p:nvSpPr>
          <p:cNvPr id="3" name="テキスト プレースホルダー 2">
            <a:extLst>
              <a:ext uri="{FF2B5EF4-FFF2-40B4-BE49-F238E27FC236}">
                <a16:creationId xmlns:a16="http://schemas.microsoft.com/office/drawing/2014/main" id="{76559CBE-BEF8-1CFF-770A-95AB7AF7D31C}"/>
              </a:ext>
            </a:extLst>
          </p:cNvPr>
          <p:cNvSpPr>
            <a:spLocks noGrp="1"/>
          </p:cNvSpPr>
          <p:nvPr>
            <p:ph type="body" sz="quarter" idx="10"/>
          </p:nvPr>
        </p:nvSpPr>
        <p:spPr/>
        <p:txBody>
          <a:bodyPr/>
          <a:lstStyle/>
          <a:p>
            <a:r>
              <a:rPr kumimoji="1" lang="ja-JP" altLang="en-US" dirty="0"/>
              <a:t>見たこともない単語や用法が出てきた場合，なにかおかしい可能性が高い</a:t>
            </a:r>
            <a:endParaRPr kumimoji="1" lang="en-US" altLang="ja-JP" dirty="0"/>
          </a:p>
          <a:p>
            <a:pPr lvl="1"/>
            <a:r>
              <a:rPr kumimoji="1" lang="ja-JP" altLang="en-US" dirty="0"/>
              <a:t>うまく訳せなかったための翻訳エンジンの悲鳴な可能性がある</a:t>
            </a:r>
            <a:endParaRPr kumimoji="1" lang="en-US" altLang="ja-JP" dirty="0"/>
          </a:p>
          <a:p>
            <a:pPr lvl="1"/>
            <a:r>
              <a:rPr kumimoji="1" lang="ja-JP" altLang="en-US" dirty="0"/>
              <a:t>文自体の複雑さや使用している元の単語を見直した方がよい</a:t>
            </a:r>
            <a:endParaRPr kumimoji="1" lang="en-US" altLang="ja-JP" dirty="0"/>
          </a:p>
          <a:p>
            <a:pPr lvl="1"/>
            <a:r>
              <a:rPr kumimoji="1" lang="ja-JP" altLang="en-US" dirty="0">
                <a:solidFill>
                  <a:schemeClr val="accent5"/>
                </a:solidFill>
              </a:rPr>
              <a:t>基本的には日本語の時点で短く簡潔に書けば，ほとんどこれは起きない</a:t>
            </a:r>
            <a:endParaRPr kumimoji="1" lang="en-US" altLang="ja-JP" dirty="0">
              <a:solidFill>
                <a:schemeClr val="accent5"/>
              </a:solidFill>
            </a:endParaRPr>
          </a:p>
          <a:p>
            <a:r>
              <a:rPr lang="en-US" altLang="ja-JP" dirty="0"/>
              <a:t>Google</a:t>
            </a:r>
            <a:r>
              <a:rPr lang="ja-JP" altLang="en-US" dirty="0"/>
              <a:t> 検索にかけて確認</a:t>
            </a:r>
            <a:endParaRPr lang="en-US" altLang="ja-JP" dirty="0"/>
          </a:p>
          <a:p>
            <a:pPr lvl="1"/>
            <a:r>
              <a:rPr lang="ja-JP" altLang="en-US" dirty="0"/>
              <a:t>日本人が書いたものが多くヒットした場合，日本人がやりがちな不自然な表現の可能性もある</a:t>
            </a:r>
            <a:endParaRPr kumimoji="1" lang="en-US" altLang="ja-JP" dirty="0"/>
          </a:p>
          <a:p>
            <a:r>
              <a:rPr kumimoji="1" lang="ja-JP" altLang="en-US" dirty="0"/>
              <a:t>論文は基本的に中学で習う程度の英語で書けるし，そうすべき</a:t>
            </a:r>
            <a:endParaRPr kumimoji="1" lang="en-US" altLang="ja-JP" dirty="0"/>
          </a:p>
          <a:p>
            <a:pPr lvl="1"/>
            <a:r>
              <a:rPr kumimoji="1" lang="ja-JP" altLang="en-US" dirty="0"/>
              <a:t>専門用語以外は，可能な限り平易で簡潔な表現を用いる</a:t>
            </a:r>
            <a:endParaRPr kumimoji="1" lang="en-US" altLang="ja-JP" dirty="0"/>
          </a:p>
        </p:txBody>
      </p:sp>
    </p:spTree>
    <p:extLst>
      <p:ext uri="{BB962C8B-B14F-4D97-AF65-F5344CB8AC3E}">
        <p14:creationId xmlns:p14="http://schemas.microsoft.com/office/powerpoint/2010/main" val="29430800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D03BE3FA-4794-BA5D-18C7-9E545805A70D}"/>
              </a:ext>
            </a:extLst>
          </p:cNvPr>
          <p:cNvSpPr>
            <a:spLocks noGrp="1"/>
          </p:cNvSpPr>
          <p:nvPr>
            <p:ph type="title"/>
          </p:nvPr>
        </p:nvSpPr>
        <p:spPr/>
        <p:txBody>
          <a:bodyPr/>
          <a:lstStyle/>
          <a:p>
            <a:r>
              <a:rPr lang="ja-JP" altLang="en-US" dirty="0"/>
              <a:t>はじめに</a:t>
            </a:r>
          </a:p>
        </p:txBody>
      </p:sp>
    </p:spTree>
    <p:extLst>
      <p:ext uri="{BB962C8B-B14F-4D97-AF65-F5344CB8AC3E}">
        <p14:creationId xmlns:p14="http://schemas.microsoft.com/office/powerpoint/2010/main" val="12736072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6F8815B0-4243-7B07-F4BD-1C0A780A3E0B}"/>
              </a:ext>
            </a:extLst>
          </p:cNvPr>
          <p:cNvSpPr>
            <a:spLocks noGrp="1"/>
          </p:cNvSpPr>
          <p:nvPr>
            <p:ph type="title"/>
          </p:nvPr>
        </p:nvSpPr>
        <p:spPr/>
        <p:txBody>
          <a:bodyPr/>
          <a:lstStyle/>
          <a:p>
            <a:r>
              <a:rPr lang="ja-JP" altLang="en-US" dirty="0"/>
              <a:t>文法チェッカーによる確認</a:t>
            </a:r>
          </a:p>
        </p:txBody>
      </p:sp>
    </p:spTree>
    <p:extLst>
      <p:ext uri="{BB962C8B-B14F-4D97-AF65-F5344CB8AC3E}">
        <p14:creationId xmlns:p14="http://schemas.microsoft.com/office/powerpoint/2010/main" val="40241308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6C423390-69C4-FBFF-2641-53532CF918C8}"/>
              </a:ext>
            </a:extLst>
          </p:cNvPr>
          <p:cNvSpPr>
            <a:spLocks noGrp="1"/>
          </p:cNvSpPr>
          <p:nvPr>
            <p:ph type="title"/>
          </p:nvPr>
        </p:nvSpPr>
        <p:spPr/>
        <p:txBody>
          <a:bodyPr/>
          <a:lstStyle/>
          <a:p>
            <a:r>
              <a:rPr lang="ja-JP" altLang="en-US" dirty="0"/>
              <a:t>文法チェッカーによる確認</a:t>
            </a:r>
          </a:p>
        </p:txBody>
      </p:sp>
      <p:sp>
        <p:nvSpPr>
          <p:cNvPr id="5" name="テキスト プレースホルダー 4">
            <a:extLst>
              <a:ext uri="{FF2B5EF4-FFF2-40B4-BE49-F238E27FC236}">
                <a16:creationId xmlns:a16="http://schemas.microsoft.com/office/drawing/2014/main" id="{0A07C90D-5F55-4BA0-E29C-6AC2654528F3}"/>
              </a:ext>
            </a:extLst>
          </p:cNvPr>
          <p:cNvSpPr>
            <a:spLocks noGrp="1"/>
          </p:cNvSpPr>
          <p:nvPr>
            <p:ph type="body" sz="quarter" idx="10"/>
          </p:nvPr>
        </p:nvSpPr>
        <p:spPr/>
        <p:txBody>
          <a:bodyPr/>
          <a:lstStyle/>
          <a:p>
            <a:r>
              <a:rPr lang="ja-JP" altLang="en-US" dirty="0"/>
              <a:t>手直しの際に文法の誤りが入ることは多いため，確認は必須</a:t>
            </a:r>
            <a:endParaRPr lang="en-US" altLang="ja-JP" dirty="0"/>
          </a:p>
          <a:p>
            <a:pPr lvl="1"/>
            <a:r>
              <a:rPr lang="ja-JP" altLang="en-US" dirty="0"/>
              <a:t>下記のツールを使うと良い</a:t>
            </a:r>
            <a:endParaRPr lang="en-US" altLang="ja-JP" dirty="0"/>
          </a:p>
          <a:p>
            <a:pPr lvl="2"/>
            <a:r>
              <a:rPr lang="en-US" altLang="ja-JP" dirty="0" err="1"/>
              <a:t>Grammaly</a:t>
            </a:r>
            <a:endParaRPr lang="en-US" altLang="ja-JP" dirty="0"/>
          </a:p>
          <a:p>
            <a:pPr lvl="2"/>
            <a:r>
              <a:rPr lang="en-US" altLang="ja-JP" dirty="0" err="1"/>
              <a:t>Writeful</a:t>
            </a:r>
            <a:endParaRPr lang="en-US" altLang="ja-JP" dirty="0"/>
          </a:p>
          <a:p>
            <a:pPr lvl="1"/>
            <a:r>
              <a:rPr lang="en-US" altLang="ja-JP" dirty="0"/>
              <a:t>Overleaf </a:t>
            </a:r>
            <a:r>
              <a:rPr lang="ja-JP" altLang="en-US" dirty="0"/>
              <a:t>を使っているなら，どちらのツールも自動で対応している</a:t>
            </a:r>
            <a:endParaRPr lang="en-US" altLang="ja-JP" dirty="0"/>
          </a:p>
          <a:p>
            <a:r>
              <a:rPr lang="ja-JP" altLang="en-US" dirty="0"/>
              <a:t>ただし，指摘してくる事項は機械的に適用してはいけない</a:t>
            </a:r>
            <a:endParaRPr lang="en-US" altLang="ja-JP" dirty="0"/>
          </a:p>
          <a:p>
            <a:pPr lvl="1"/>
            <a:r>
              <a:rPr lang="ja-JP" altLang="en-US" dirty="0"/>
              <a:t>特に冠詞など，文脈から判断されるものは指摘が間違っている事も多い</a:t>
            </a:r>
          </a:p>
        </p:txBody>
      </p:sp>
      <p:sp>
        <p:nvSpPr>
          <p:cNvPr id="2" name="スライド番号プレースホルダー 1">
            <a:extLst>
              <a:ext uri="{FF2B5EF4-FFF2-40B4-BE49-F238E27FC236}">
                <a16:creationId xmlns:a16="http://schemas.microsoft.com/office/drawing/2014/main" id="{88AF93A0-907F-352A-97CC-3E4F9E14ABEE}"/>
              </a:ext>
            </a:extLst>
          </p:cNvPr>
          <p:cNvSpPr>
            <a:spLocks noGrp="1"/>
          </p:cNvSpPr>
          <p:nvPr>
            <p:ph type="sldNum" sz="quarter" idx="4294967295"/>
          </p:nvPr>
        </p:nvSpPr>
        <p:spPr>
          <a:xfrm>
            <a:off x="8531225" y="6308725"/>
            <a:ext cx="612775" cy="549275"/>
          </a:xfrm>
        </p:spPr>
        <p:txBody>
          <a:bodyPr/>
          <a:lstStyle/>
          <a:p>
            <a:fld id="{D2D8002D-B5B0-4BAC-B1F6-782DDCCE6D9C}" type="slidenum">
              <a:rPr kumimoji="1" lang="ja-JP" altLang="en-US" smtClean="0"/>
              <a:pPr/>
              <a:t>31</a:t>
            </a:fld>
            <a:endParaRPr kumimoji="1" lang="ja-JP" altLang="en-US"/>
          </a:p>
        </p:txBody>
      </p:sp>
    </p:spTree>
    <p:extLst>
      <p:ext uri="{BB962C8B-B14F-4D97-AF65-F5344CB8AC3E}">
        <p14:creationId xmlns:p14="http://schemas.microsoft.com/office/powerpoint/2010/main" val="8693984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38D290-8A50-0AEC-BF9B-7F0BD18F3EA7}"/>
              </a:ext>
            </a:extLst>
          </p:cNvPr>
          <p:cNvSpPr>
            <a:spLocks noGrp="1"/>
          </p:cNvSpPr>
          <p:nvPr>
            <p:ph type="title"/>
          </p:nvPr>
        </p:nvSpPr>
        <p:spPr/>
        <p:txBody>
          <a:bodyPr/>
          <a:lstStyle/>
          <a:p>
            <a:r>
              <a:rPr kumimoji="1" lang="ja-JP" altLang="en-US" dirty="0"/>
              <a:t>スペルチェックについて</a:t>
            </a:r>
          </a:p>
        </p:txBody>
      </p:sp>
      <p:sp>
        <p:nvSpPr>
          <p:cNvPr id="3" name="テキスト プレースホルダー 2">
            <a:extLst>
              <a:ext uri="{FF2B5EF4-FFF2-40B4-BE49-F238E27FC236}">
                <a16:creationId xmlns:a16="http://schemas.microsoft.com/office/drawing/2014/main" id="{247B98D5-4504-8842-18A1-062F8DEC3DA1}"/>
              </a:ext>
            </a:extLst>
          </p:cNvPr>
          <p:cNvSpPr>
            <a:spLocks noGrp="1"/>
          </p:cNvSpPr>
          <p:nvPr>
            <p:ph type="body" sz="quarter" idx="10"/>
          </p:nvPr>
        </p:nvSpPr>
        <p:spPr/>
        <p:txBody>
          <a:bodyPr/>
          <a:lstStyle/>
          <a:p>
            <a:r>
              <a:rPr kumimoji="1" lang="ja-JP" altLang="en-US" dirty="0"/>
              <a:t>スペルチェック付きのエディタを使うこと</a:t>
            </a:r>
            <a:endParaRPr kumimoji="1" lang="en-US" altLang="ja-JP" dirty="0"/>
          </a:p>
          <a:p>
            <a:pPr lvl="1"/>
            <a:r>
              <a:rPr lang="en-US" altLang="ja-JP" dirty="0" err="1"/>
              <a:t>vscode</a:t>
            </a:r>
            <a:r>
              <a:rPr lang="en-US" altLang="ja-JP" dirty="0"/>
              <a:t> </a:t>
            </a:r>
            <a:r>
              <a:rPr lang="ja-JP" altLang="en-US" dirty="0"/>
              <a:t>ならアドオンを入れる</a:t>
            </a:r>
            <a:endParaRPr lang="en-US" altLang="ja-JP" dirty="0"/>
          </a:p>
          <a:p>
            <a:pPr lvl="1"/>
            <a:r>
              <a:rPr kumimoji="1" lang="en-US" altLang="ja-JP" dirty="0"/>
              <a:t>overleaf </a:t>
            </a:r>
            <a:r>
              <a:rPr kumimoji="1" lang="ja-JP" altLang="en-US" dirty="0"/>
              <a:t>なら最初からついている</a:t>
            </a:r>
            <a:endParaRPr kumimoji="1" lang="en-US" altLang="ja-JP" dirty="0"/>
          </a:p>
          <a:p>
            <a:r>
              <a:rPr kumimoji="1" lang="ja-JP" altLang="en-US" dirty="0"/>
              <a:t>赤線が引かれたら無視しない</a:t>
            </a:r>
            <a:endParaRPr kumimoji="1" lang="en-US" altLang="ja-JP" dirty="0"/>
          </a:p>
          <a:p>
            <a:pPr lvl="1"/>
            <a:r>
              <a:rPr kumimoji="1" lang="ja-JP" altLang="en-US" dirty="0"/>
              <a:t>固有名詞で正しい場合は全部辞書に登録する</a:t>
            </a:r>
          </a:p>
        </p:txBody>
      </p:sp>
    </p:spTree>
    <p:extLst>
      <p:ext uri="{BB962C8B-B14F-4D97-AF65-F5344CB8AC3E}">
        <p14:creationId xmlns:p14="http://schemas.microsoft.com/office/powerpoint/2010/main" val="6278295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70C4C1-8189-A9F2-BEC2-AC6C72E6C749}"/>
              </a:ext>
            </a:extLst>
          </p:cNvPr>
          <p:cNvSpPr>
            <a:spLocks noGrp="1"/>
          </p:cNvSpPr>
          <p:nvPr>
            <p:ph type="title"/>
          </p:nvPr>
        </p:nvSpPr>
        <p:spPr/>
        <p:txBody>
          <a:bodyPr/>
          <a:lstStyle/>
          <a:p>
            <a:r>
              <a:rPr kumimoji="1" lang="ja-JP" altLang="en-US" dirty="0"/>
              <a:t>はじめに</a:t>
            </a:r>
          </a:p>
        </p:txBody>
      </p:sp>
      <p:sp>
        <p:nvSpPr>
          <p:cNvPr id="3" name="テキスト プレースホルダー 2">
            <a:extLst>
              <a:ext uri="{FF2B5EF4-FFF2-40B4-BE49-F238E27FC236}">
                <a16:creationId xmlns:a16="http://schemas.microsoft.com/office/drawing/2014/main" id="{8589BA09-F061-3FE6-4F3E-175B2D62E9F9}"/>
              </a:ext>
            </a:extLst>
          </p:cNvPr>
          <p:cNvSpPr>
            <a:spLocks noGrp="1"/>
          </p:cNvSpPr>
          <p:nvPr>
            <p:ph type="body" sz="quarter" idx="10"/>
          </p:nvPr>
        </p:nvSpPr>
        <p:spPr/>
        <p:txBody>
          <a:bodyPr/>
          <a:lstStyle/>
          <a:p>
            <a:r>
              <a:rPr kumimoji="1" lang="ja-JP" altLang="en-US" dirty="0"/>
              <a:t>この資料では自動翻訳などのツールを使って英語論文を書く方法を説明します</a:t>
            </a:r>
            <a:endParaRPr kumimoji="1" lang="en-US" altLang="ja-JP" dirty="0"/>
          </a:p>
          <a:p>
            <a:r>
              <a:rPr kumimoji="1" lang="ja-JP" altLang="en-US" dirty="0"/>
              <a:t>主に以下のツールを使うことを想定しています</a:t>
            </a:r>
            <a:endParaRPr kumimoji="1" lang="en-US" altLang="ja-JP" dirty="0"/>
          </a:p>
          <a:p>
            <a:pPr lvl="1"/>
            <a:r>
              <a:rPr kumimoji="1" lang="ja-JP" altLang="en-US" dirty="0"/>
              <a:t>自動翻訳</a:t>
            </a:r>
            <a:endParaRPr kumimoji="1" lang="en-US" altLang="ja-JP" dirty="0"/>
          </a:p>
          <a:p>
            <a:pPr lvl="2"/>
            <a:r>
              <a:rPr kumimoji="1" lang="en-US" altLang="ja-JP" dirty="0"/>
              <a:t>DeepL</a:t>
            </a:r>
            <a:endParaRPr lang="en-US" altLang="ja-JP" dirty="0"/>
          </a:p>
          <a:p>
            <a:pPr lvl="2"/>
            <a:r>
              <a:rPr kumimoji="1" lang="en-US" altLang="ja-JP" dirty="0"/>
              <a:t>Google </a:t>
            </a:r>
            <a:r>
              <a:rPr kumimoji="1" lang="ja-JP" altLang="en-US" dirty="0"/>
              <a:t>翻訳</a:t>
            </a:r>
            <a:endParaRPr kumimoji="1" lang="en-US" altLang="ja-JP" dirty="0"/>
          </a:p>
          <a:p>
            <a:pPr lvl="1"/>
            <a:r>
              <a:rPr kumimoji="1" lang="ja-JP" altLang="en-US" dirty="0"/>
              <a:t>文法チェッカー</a:t>
            </a:r>
            <a:endParaRPr kumimoji="1" lang="en-US" altLang="ja-JP" dirty="0"/>
          </a:p>
          <a:p>
            <a:pPr lvl="2"/>
            <a:r>
              <a:rPr lang="en-US" altLang="ja-JP" dirty="0"/>
              <a:t>Grammarly</a:t>
            </a:r>
            <a:r>
              <a:rPr lang="ja-JP" altLang="en-US" dirty="0"/>
              <a:t>（汎用の英文法チェッカー）</a:t>
            </a:r>
            <a:endParaRPr lang="en-US" altLang="ja-JP" dirty="0"/>
          </a:p>
          <a:p>
            <a:pPr lvl="2"/>
            <a:r>
              <a:rPr lang="en-US" altLang="ja-JP" dirty="0" err="1"/>
              <a:t>Writeful</a:t>
            </a:r>
            <a:r>
              <a:rPr lang="ja-JP" altLang="en-US" dirty="0"/>
              <a:t>（</a:t>
            </a:r>
            <a:r>
              <a:rPr lang="en-US" altLang="ja-JP" dirty="0"/>
              <a:t>overleaf </a:t>
            </a:r>
            <a:r>
              <a:rPr lang="ja-JP" altLang="en-US" dirty="0"/>
              <a:t>用の英文法チェッカー拡張）</a:t>
            </a:r>
            <a:endParaRPr lang="en-US" altLang="ja-JP" dirty="0"/>
          </a:p>
          <a:p>
            <a:pPr lvl="1"/>
            <a:r>
              <a:rPr lang="en-US" altLang="ja-JP" dirty="0"/>
              <a:t>Google </a:t>
            </a:r>
            <a:r>
              <a:rPr lang="ja-JP" altLang="en-US" dirty="0"/>
              <a:t>検索</a:t>
            </a:r>
            <a:endParaRPr lang="en-US" altLang="ja-JP" dirty="0"/>
          </a:p>
        </p:txBody>
      </p:sp>
    </p:spTree>
    <p:extLst>
      <p:ext uri="{BB962C8B-B14F-4D97-AF65-F5344CB8AC3E}">
        <p14:creationId xmlns:p14="http://schemas.microsoft.com/office/powerpoint/2010/main" val="15797316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C83E63-C12D-C7AA-2BBC-F659D72D913F}"/>
              </a:ext>
            </a:extLst>
          </p:cNvPr>
          <p:cNvSpPr>
            <a:spLocks noGrp="1"/>
          </p:cNvSpPr>
          <p:nvPr>
            <p:ph type="title"/>
          </p:nvPr>
        </p:nvSpPr>
        <p:spPr/>
        <p:txBody>
          <a:bodyPr/>
          <a:lstStyle/>
          <a:p>
            <a:r>
              <a:rPr kumimoji="1" lang="ja-JP" altLang="en-US" sz="2400" dirty="0"/>
              <a:t>モチベーション</a:t>
            </a:r>
            <a:br>
              <a:rPr kumimoji="1" lang="en-US" altLang="ja-JP" sz="2400" dirty="0"/>
            </a:br>
            <a:r>
              <a:rPr kumimoji="1" lang="ja-JP" altLang="en-US" sz="2400" dirty="0"/>
              <a:t>なぜ翻訳ベースで書くのか？（１）：速いし楽だから</a:t>
            </a:r>
          </a:p>
        </p:txBody>
      </p:sp>
      <p:sp>
        <p:nvSpPr>
          <p:cNvPr id="3" name="テキスト プレースホルダー 2">
            <a:extLst>
              <a:ext uri="{FF2B5EF4-FFF2-40B4-BE49-F238E27FC236}">
                <a16:creationId xmlns:a16="http://schemas.microsoft.com/office/drawing/2014/main" id="{78FE4C0A-EFC3-FAA6-6142-5E8D2E9A4947}"/>
              </a:ext>
            </a:extLst>
          </p:cNvPr>
          <p:cNvSpPr>
            <a:spLocks noGrp="1"/>
          </p:cNvSpPr>
          <p:nvPr>
            <p:ph type="body" sz="quarter" idx="10"/>
          </p:nvPr>
        </p:nvSpPr>
        <p:spPr/>
        <p:txBody>
          <a:bodyPr/>
          <a:lstStyle/>
          <a:p>
            <a:r>
              <a:rPr kumimoji="1" lang="ja-JP" altLang="en-US" dirty="0"/>
              <a:t>後述するように，作業の８割方は「良い日本語の論文を書く」ことに占められる</a:t>
            </a:r>
            <a:endParaRPr kumimoji="1" lang="en-US" altLang="ja-JP" dirty="0"/>
          </a:p>
          <a:p>
            <a:pPr lvl="1"/>
            <a:r>
              <a:rPr kumimoji="1" lang="ja-JP" altLang="en-US" dirty="0"/>
              <a:t>「良い論文」は日本語でも英語でもほぼ同じ構造を持つ</a:t>
            </a:r>
            <a:endParaRPr kumimoji="1" lang="en-US" altLang="ja-JP" dirty="0"/>
          </a:p>
          <a:p>
            <a:r>
              <a:rPr kumimoji="1" lang="ja-JP" altLang="en-US" dirty="0"/>
              <a:t>これが済むとかなりの短時間で機械的に英語にできる</a:t>
            </a:r>
            <a:endParaRPr kumimoji="1" lang="en-US" altLang="ja-JP" dirty="0"/>
          </a:p>
          <a:p>
            <a:pPr lvl="1"/>
            <a:r>
              <a:rPr kumimoji="1" lang="ja-JP" altLang="en-US" dirty="0"/>
              <a:t>１０ページ程度の論文なら１週間かからない</a:t>
            </a:r>
            <a:endParaRPr kumimoji="1" lang="en-US" altLang="ja-JP" dirty="0"/>
          </a:p>
          <a:p>
            <a:r>
              <a:rPr kumimoji="1" lang="ja-JP" altLang="en-US" dirty="0"/>
              <a:t>一方で，「良い日本語の論文を書く」には１月～２月はかかる</a:t>
            </a:r>
            <a:endParaRPr kumimoji="1" lang="en-US" altLang="ja-JP" dirty="0"/>
          </a:p>
          <a:p>
            <a:pPr lvl="1"/>
            <a:r>
              <a:rPr kumimoji="1" lang="ja-JP" altLang="en-US" dirty="0"/>
              <a:t>何度も何度も書き直しを経る必要がある</a:t>
            </a:r>
            <a:endParaRPr kumimoji="1" lang="en-US" altLang="ja-JP" dirty="0"/>
          </a:p>
          <a:p>
            <a:pPr lvl="1"/>
            <a:r>
              <a:rPr kumimoji="1" lang="ja-JP" altLang="en-US" dirty="0"/>
              <a:t>このサイクルは母国語でやった方が圧倒的に速い</a:t>
            </a:r>
            <a:endParaRPr kumimoji="1" lang="en-US" altLang="ja-JP" dirty="0"/>
          </a:p>
        </p:txBody>
      </p:sp>
    </p:spTree>
    <p:extLst>
      <p:ext uri="{BB962C8B-B14F-4D97-AF65-F5344CB8AC3E}">
        <p14:creationId xmlns:p14="http://schemas.microsoft.com/office/powerpoint/2010/main" val="29242708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E63CF4-0BEA-13D7-F199-846E2F3F39E2}"/>
              </a:ext>
            </a:extLst>
          </p:cNvPr>
          <p:cNvSpPr>
            <a:spLocks noGrp="1"/>
          </p:cNvSpPr>
          <p:nvPr>
            <p:ph type="title"/>
          </p:nvPr>
        </p:nvSpPr>
        <p:spPr/>
        <p:txBody>
          <a:bodyPr/>
          <a:lstStyle/>
          <a:p>
            <a:r>
              <a:rPr kumimoji="1" lang="ja-JP" altLang="en-US" sz="2400" dirty="0"/>
              <a:t>モチベーション</a:t>
            </a:r>
            <a:br>
              <a:rPr kumimoji="1" lang="en-US" altLang="ja-JP" sz="2400" dirty="0"/>
            </a:br>
            <a:r>
              <a:rPr kumimoji="1" lang="ja-JP" altLang="en-US" sz="2400" dirty="0"/>
              <a:t>なぜ翻訳ベースで書くのか（２）：質が高いから</a:t>
            </a:r>
          </a:p>
        </p:txBody>
      </p:sp>
      <p:sp>
        <p:nvSpPr>
          <p:cNvPr id="3" name="テキスト プレースホルダー 2">
            <a:extLst>
              <a:ext uri="{FF2B5EF4-FFF2-40B4-BE49-F238E27FC236}">
                <a16:creationId xmlns:a16="http://schemas.microsoft.com/office/drawing/2014/main" id="{B4280150-5135-8C2F-1BA8-160397B9DFFA}"/>
              </a:ext>
            </a:extLst>
          </p:cNvPr>
          <p:cNvSpPr>
            <a:spLocks noGrp="1"/>
          </p:cNvSpPr>
          <p:nvPr>
            <p:ph type="body" sz="quarter" idx="10"/>
          </p:nvPr>
        </p:nvSpPr>
        <p:spPr/>
        <p:txBody>
          <a:bodyPr/>
          <a:lstStyle/>
          <a:p>
            <a:pPr marL="457200" indent="-457200">
              <a:buFont typeface="+mj-lt"/>
              <a:buAutoNum type="arabicPeriod"/>
            </a:pPr>
            <a:r>
              <a:rPr kumimoji="1" lang="ja-JP" altLang="en-US" dirty="0"/>
              <a:t>英語では文章を直す際のサイクルがどうしても長くなる</a:t>
            </a:r>
            <a:endParaRPr kumimoji="1" lang="en-US" altLang="ja-JP" dirty="0"/>
          </a:p>
          <a:p>
            <a:pPr lvl="1"/>
            <a:r>
              <a:rPr kumimoji="1" lang="ja-JP" altLang="en-US" dirty="0"/>
              <a:t>非母国語での思考は，速度がどうしても落ちる</a:t>
            </a:r>
            <a:endParaRPr kumimoji="1" lang="en-US" altLang="ja-JP" dirty="0"/>
          </a:p>
          <a:p>
            <a:pPr marL="457200" indent="-457200">
              <a:buFont typeface="+mj-lt"/>
              <a:buAutoNum type="arabicPeriod"/>
            </a:pPr>
            <a:r>
              <a:rPr kumimoji="1" lang="ja-JP" altLang="en-US" dirty="0"/>
              <a:t>英語でうまく書けない場合，そもそも無かったことにされる</a:t>
            </a:r>
            <a:endParaRPr kumimoji="1" lang="en-US" altLang="ja-JP" dirty="0"/>
          </a:p>
          <a:p>
            <a:pPr lvl="1"/>
            <a:r>
              <a:rPr kumimoji="1" lang="ja-JP" altLang="en-US" dirty="0"/>
              <a:t>目的の表現をどう書いたら良いかわからない場合に，</a:t>
            </a:r>
            <a:br>
              <a:rPr kumimoji="1" lang="en-US" altLang="ja-JP" dirty="0"/>
            </a:br>
            <a:r>
              <a:rPr kumimoji="1" lang="ja-JP" altLang="en-US" dirty="0"/>
              <a:t>そもそも文章に書かない人がとてもに多い</a:t>
            </a:r>
            <a:endParaRPr kumimoji="1" lang="en-US" altLang="ja-JP" dirty="0"/>
          </a:p>
          <a:p>
            <a:pPr marL="457200" indent="-457200">
              <a:buFont typeface="+mj-lt"/>
              <a:buAutoNum type="arabicPeriod"/>
            </a:pPr>
            <a:r>
              <a:rPr kumimoji="1" lang="ja-JP" altLang="en-US" dirty="0"/>
              <a:t>自動翻訳のレベル</a:t>
            </a:r>
            <a:endParaRPr kumimoji="1" lang="en-US" altLang="ja-JP" dirty="0"/>
          </a:p>
          <a:p>
            <a:pPr lvl="1"/>
            <a:r>
              <a:rPr kumimoji="1" lang="ja-JP" altLang="en-US" dirty="0"/>
              <a:t>平均的な東大生の英作文能力よりも，「適切に書かれた日本語を入力とした場合の」自動翻訳の方がレベル高い</a:t>
            </a:r>
            <a:endParaRPr kumimoji="1" lang="en-US" altLang="ja-JP" dirty="0"/>
          </a:p>
          <a:p>
            <a:pPr lvl="1"/>
            <a:r>
              <a:rPr kumimoji="1" lang="ja-JP" altLang="en-US" dirty="0"/>
              <a:t>日本人がやりがちな誤った書き方や不自然な表現が現れにくい</a:t>
            </a:r>
          </a:p>
        </p:txBody>
      </p:sp>
    </p:spTree>
    <p:extLst>
      <p:ext uri="{BB962C8B-B14F-4D97-AF65-F5344CB8AC3E}">
        <p14:creationId xmlns:p14="http://schemas.microsoft.com/office/powerpoint/2010/main" val="41297771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6EA4DC-E744-E42A-6470-85C852000B9D}"/>
              </a:ext>
            </a:extLst>
          </p:cNvPr>
          <p:cNvSpPr>
            <a:spLocks noGrp="1"/>
          </p:cNvSpPr>
          <p:nvPr>
            <p:ph type="title"/>
          </p:nvPr>
        </p:nvSpPr>
        <p:spPr/>
        <p:txBody>
          <a:bodyPr/>
          <a:lstStyle/>
          <a:p>
            <a:r>
              <a:rPr kumimoji="1" lang="ja-JP" altLang="en-US" dirty="0"/>
              <a:t>実際の作業の流れ</a:t>
            </a:r>
          </a:p>
        </p:txBody>
      </p:sp>
      <p:sp>
        <p:nvSpPr>
          <p:cNvPr id="3" name="テキスト プレースホルダー 2">
            <a:extLst>
              <a:ext uri="{FF2B5EF4-FFF2-40B4-BE49-F238E27FC236}">
                <a16:creationId xmlns:a16="http://schemas.microsoft.com/office/drawing/2014/main" id="{A0E6CFF3-2F7E-186B-91AB-76049747AD18}"/>
              </a:ext>
            </a:extLst>
          </p:cNvPr>
          <p:cNvSpPr>
            <a:spLocks noGrp="1"/>
          </p:cNvSpPr>
          <p:nvPr>
            <p:ph type="body" sz="quarter" idx="10"/>
          </p:nvPr>
        </p:nvSpPr>
        <p:spPr/>
        <p:txBody>
          <a:bodyPr/>
          <a:lstStyle/>
          <a:p>
            <a:r>
              <a:rPr kumimoji="1" lang="ja-JP" altLang="en-US" sz="1800" dirty="0"/>
              <a:t>主な流れ：</a:t>
            </a:r>
            <a:endParaRPr kumimoji="1" lang="en-US" altLang="ja-JP" sz="1800" dirty="0"/>
          </a:p>
          <a:p>
            <a:pPr marL="817200" lvl="1" indent="-457200">
              <a:buFont typeface="+mj-lt"/>
              <a:buAutoNum type="arabicPeriod"/>
            </a:pPr>
            <a:r>
              <a:rPr kumimoji="1" lang="ja-JP" altLang="en-US" sz="1800" dirty="0"/>
              <a:t>日本語で論文を書く（これは別途終えているものとする）</a:t>
            </a:r>
            <a:endParaRPr kumimoji="1" lang="en-US" altLang="ja-JP" sz="1800" dirty="0"/>
          </a:p>
          <a:p>
            <a:pPr marL="817200" lvl="1" indent="-457200">
              <a:buFont typeface="+mj-lt"/>
              <a:buAutoNum type="arabicPeriod"/>
            </a:pPr>
            <a:r>
              <a:rPr kumimoji="1" lang="ja-JP" altLang="en-US" sz="1800" dirty="0">
                <a:solidFill>
                  <a:schemeClr val="accent5"/>
                </a:solidFill>
              </a:rPr>
              <a:t>日本語の論文を英語向けの日本語に書き換える</a:t>
            </a:r>
            <a:endParaRPr kumimoji="1" lang="en-US" altLang="ja-JP" sz="1800" dirty="0">
              <a:solidFill>
                <a:schemeClr val="accent5"/>
              </a:solidFill>
            </a:endParaRPr>
          </a:p>
          <a:p>
            <a:pPr marL="817200" lvl="1" indent="-457200">
              <a:buFont typeface="+mj-lt"/>
              <a:buAutoNum type="arabicPeriod"/>
            </a:pPr>
            <a:r>
              <a:rPr kumimoji="1" lang="ja-JP" altLang="en-US" sz="1800" dirty="0"/>
              <a:t>自動翻訳を使いながら英語にする</a:t>
            </a:r>
            <a:endParaRPr kumimoji="1" lang="en-US" altLang="ja-JP" sz="1800" dirty="0"/>
          </a:p>
          <a:p>
            <a:pPr marL="817200" lvl="1" indent="-457200">
              <a:buFont typeface="+mj-lt"/>
              <a:buAutoNum type="arabicPeriod"/>
            </a:pPr>
            <a:r>
              <a:rPr kumimoji="1" lang="ja-JP" altLang="en-US" sz="1800" dirty="0"/>
              <a:t>文法チェッカーを使って修正をする</a:t>
            </a:r>
            <a:endParaRPr kumimoji="1" lang="en-US" altLang="ja-JP" sz="1800" dirty="0"/>
          </a:p>
          <a:p>
            <a:r>
              <a:rPr kumimoji="1" lang="en-US" altLang="ja-JP" sz="1800" dirty="0"/>
              <a:t>2. </a:t>
            </a:r>
            <a:r>
              <a:rPr kumimoji="1" lang="ja-JP" altLang="en-US" sz="1800" dirty="0"/>
              <a:t>の日本語から日本語への書き換えが，全体の作業の</a:t>
            </a:r>
            <a:r>
              <a:rPr kumimoji="1" lang="en-US" altLang="ja-JP" sz="1800" dirty="0"/>
              <a:t>70%</a:t>
            </a:r>
            <a:r>
              <a:rPr kumimoji="1" lang="ja-JP" altLang="en-US" sz="1800" dirty="0"/>
              <a:t>～</a:t>
            </a:r>
            <a:r>
              <a:rPr kumimoji="1" lang="en-US" altLang="ja-JP" sz="1800" dirty="0"/>
              <a:t>80%</a:t>
            </a:r>
            <a:r>
              <a:rPr kumimoji="1" lang="ja-JP" altLang="en-US" sz="1800" dirty="0"/>
              <a:t>ぐらいを占める</a:t>
            </a:r>
            <a:endParaRPr kumimoji="1" lang="en-US" altLang="ja-JP" sz="1800" dirty="0"/>
          </a:p>
          <a:p>
            <a:r>
              <a:rPr kumimoji="1" lang="ja-JP" altLang="en-US" sz="1800" dirty="0">
                <a:solidFill>
                  <a:schemeClr val="accent5"/>
                </a:solidFill>
              </a:rPr>
              <a:t>繰り返しているうちに，最初から英語でも書けるようにもなってくる</a:t>
            </a:r>
            <a:endParaRPr kumimoji="1" lang="en-US" altLang="ja-JP" sz="1800" dirty="0">
              <a:solidFill>
                <a:schemeClr val="accent5"/>
              </a:solidFill>
            </a:endParaRPr>
          </a:p>
          <a:p>
            <a:pPr lvl="1"/>
            <a:r>
              <a:rPr kumimoji="1" lang="ja-JP" altLang="en-US" sz="1800" dirty="0"/>
              <a:t>でも学生さんは，いきなり英語で書くのはやめておいた方がよいと思う</a:t>
            </a:r>
            <a:endParaRPr kumimoji="1" lang="en-US" altLang="ja-JP" sz="1800" dirty="0"/>
          </a:p>
        </p:txBody>
      </p:sp>
    </p:spTree>
    <p:extLst>
      <p:ext uri="{BB962C8B-B14F-4D97-AF65-F5344CB8AC3E}">
        <p14:creationId xmlns:p14="http://schemas.microsoft.com/office/powerpoint/2010/main" val="39520964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493D53-5A63-3E37-D0C0-7C4BB2CDDB5B}"/>
              </a:ext>
            </a:extLst>
          </p:cNvPr>
          <p:cNvSpPr>
            <a:spLocks noGrp="1"/>
          </p:cNvSpPr>
          <p:nvPr>
            <p:ph type="title"/>
          </p:nvPr>
        </p:nvSpPr>
        <p:spPr/>
        <p:txBody>
          <a:bodyPr/>
          <a:lstStyle/>
          <a:p>
            <a:r>
              <a:rPr kumimoji="1" lang="ja-JP" altLang="en-US" dirty="0"/>
              <a:t>注意</a:t>
            </a:r>
          </a:p>
        </p:txBody>
      </p:sp>
      <p:sp>
        <p:nvSpPr>
          <p:cNvPr id="3" name="テキスト プレースホルダー 2">
            <a:extLst>
              <a:ext uri="{FF2B5EF4-FFF2-40B4-BE49-F238E27FC236}">
                <a16:creationId xmlns:a16="http://schemas.microsoft.com/office/drawing/2014/main" id="{9C0DA4D1-5C66-103F-03E1-ACCEA6100959}"/>
              </a:ext>
            </a:extLst>
          </p:cNvPr>
          <p:cNvSpPr>
            <a:spLocks noGrp="1"/>
          </p:cNvSpPr>
          <p:nvPr>
            <p:ph type="body" sz="quarter" idx="10"/>
          </p:nvPr>
        </p:nvSpPr>
        <p:spPr/>
        <p:txBody>
          <a:bodyPr/>
          <a:lstStyle/>
          <a:p>
            <a:r>
              <a:rPr kumimoji="1" lang="ja-JP" altLang="en-US" dirty="0"/>
              <a:t>この資料はあくまで「英語論文の質を上げる」ことが目的</a:t>
            </a:r>
            <a:endParaRPr kumimoji="1" lang="en-US" altLang="ja-JP" dirty="0"/>
          </a:p>
          <a:p>
            <a:r>
              <a:rPr kumimoji="1" lang="ja-JP" altLang="en-US" dirty="0"/>
              <a:t>著者の英語の能力を上げる事を目的としていない</a:t>
            </a:r>
            <a:endParaRPr kumimoji="1" lang="en-US" altLang="ja-JP" dirty="0"/>
          </a:p>
          <a:p>
            <a:pPr lvl="1"/>
            <a:r>
              <a:rPr kumimoji="1" lang="ja-JP" altLang="en-US" dirty="0"/>
              <a:t>純粋に本人の英語能力を上げることが目的であれば，</a:t>
            </a:r>
            <a:br>
              <a:rPr kumimoji="1" lang="en-US" altLang="ja-JP" dirty="0"/>
            </a:br>
            <a:r>
              <a:rPr kumimoji="1" lang="ja-JP" altLang="en-US" dirty="0"/>
              <a:t>最初から英語でずっと書いている方が良いかもしれない</a:t>
            </a:r>
          </a:p>
        </p:txBody>
      </p:sp>
    </p:spTree>
    <p:extLst>
      <p:ext uri="{BB962C8B-B14F-4D97-AF65-F5344CB8AC3E}">
        <p14:creationId xmlns:p14="http://schemas.microsoft.com/office/powerpoint/2010/main" val="39877625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5768E09-1F4C-CCD4-F684-2A8A75BFDF59}"/>
              </a:ext>
            </a:extLst>
          </p:cNvPr>
          <p:cNvSpPr>
            <a:spLocks noGrp="1"/>
          </p:cNvSpPr>
          <p:nvPr>
            <p:ph type="title"/>
          </p:nvPr>
        </p:nvSpPr>
        <p:spPr/>
        <p:txBody>
          <a:bodyPr/>
          <a:lstStyle/>
          <a:p>
            <a:r>
              <a:rPr kumimoji="1" lang="ja-JP" altLang="en-US" dirty="0"/>
              <a:t>英語にできる日本語に書き換える</a:t>
            </a:r>
            <a:endParaRPr lang="ja-JP" altLang="en-US" dirty="0"/>
          </a:p>
        </p:txBody>
      </p:sp>
    </p:spTree>
    <p:extLst>
      <p:ext uri="{BB962C8B-B14F-4D97-AF65-F5344CB8AC3E}">
        <p14:creationId xmlns:p14="http://schemas.microsoft.com/office/powerpoint/2010/main" val="4114740986"/>
      </p:ext>
    </p:extLst>
  </p:cSld>
  <p:clrMapOvr>
    <a:masterClrMapping/>
  </p:clrMapOvr>
</p:sld>
</file>

<file path=ppt/theme/theme1.xml><?xml version="1.0" encoding="utf-8"?>
<a:theme xmlns:a="http://schemas.openxmlformats.org/drawingml/2006/main" name="cerulean">
  <a:themeElements>
    <a:clrScheme name="ユーザー定義 2">
      <a:dk1>
        <a:sysClr val="windowText" lastClr="000000"/>
      </a:dk1>
      <a:lt1>
        <a:sysClr val="window" lastClr="FFFFFF"/>
      </a:lt1>
      <a:dk2>
        <a:srgbClr val="F4EB00"/>
      </a:dk2>
      <a:lt2>
        <a:srgbClr val="C4FF4A"/>
      </a:lt2>
      <a:accent1>
        <a:srgbClr val="4F81BD"/>
      </a:accent1>
      <a:accent2>
        <a:srgbClr val="C0504D"/>
      </a:accent2>
      <a:accent3>
        <a:srgbClr val="9BBB59"/>
      </a:accent3>
      <a:accent4>
        <a:srgbClr val="6879B0"/>
      </a:accent4>
      <a:accent5>
        <a:srgbClr val="2585A3"/>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cerulean</Template>
  <TotalTime>76208</TotalTime>
  <Words>2135</Words>
  <Application>Microsoft Office PowerPoint</Application>
  <PresentationFormat>画面に合わせる (4:3)</PresentationFormat>
  <Paragraphs>205</Paragraphs>
  <Slides>32</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32</vt:i4>
      </vt:variant>
    </vt:vector>
  </HeadingPairs>
  <TitlesOfParts>
    <vt:vector size="39" baseType="lpstr">
      <vt:lpstr>HG丸ｺﾞｼｯｸM-PRO</vt:lpstr>
      <vt:lpstr>MeiryoKe_PGothic</vt:lpstr>
      <vt:lpstr>メイリオ</vt:lpstr>
      <vt:lpstr>Calibri</vt:lpstr>
      <vt:lpstr>Segoe UI</vt:lpstr>
      <vt:lpstr>Wingdings</vt:lpstr>
      <vt:lpstr>cerulean</vt:lpstr>
      <vt:lpstr>自動翻訳を使った英語論文の書き方 v2</vt:lpstr>
      <vt:lpstr>チェックシート</vt:lpstr>
      <vt:lpstr>はじめに</vt:lpstr>
      <vt:lpstr>はじめに</vt:lpstr>
      <vt:lpstr>モチベーション なぜ翻訳ベースで書くのか？（１）：速いし楽だから</vt:lpstr>
      <vt:lpstr>モチベーション なぜ翻訳ベースで書くのか（２）：質が高いから</vt:lpstr>
      <vt:lpstr>実際の作業の流れ</vt:lpstr>
      <vt:lpstr>注意</vt:lpstr>
      <vt:lpstr>英語にできる日本語に書き換える</vt:lpstr>
      <vt:lpstr>日本語から英語になる日本語への書き換え</vt:lpstr>
      <vt:lpstr>書き換えのポイント</vt:lpstr>
      <vt:lpstr>1. 各文を短く簡潔にする</vt:lpstr>
      <vt:lpstr>短い文にする</vt:lpstr>
      <vt:lpstr>書き換えのポイント</vt:lpstr>
      <vt:lpstr>文同士を接続する</vt:lpstr>
      <vt:lpstr>論理的な繋がりを使った文の接続１</vt:lpstr>
      <vt:lpstr>論理的な繋がりを使った文の接続２</vt:lpstr>
      <vt:lpstr>書き換えのポイント</vt:lpstr>
      <vt:lpstr>各文の主語や動詞，述語を明確にする</vt:lpstr>
      <vt:lpstr>書き換えのポイント</vt:lpstr>
      <vt:lpstr>英語を意識した日本語</vt:lpstr>
      <vt:lpstr>自動翻訳を使いながら英語にする</vt:lpstr>
      <vt:lpstr>手順</vt:lpstr>
      <vt:lpstr>ながれ</vt:lpstr>
      <vt:lpstr>逆翻訳時になぜ違う翻訳を使うのか （2022年の場合であり，今後変わる可能性も高い）</vt:lpstr>
      <vt:lpstr>出てきた英語の確認と訂正</vt:lpstr>
      <vt:lpstr>冠詞</vt:lpstr>
      <vt:lpstr>名詞的な動詞の使用</vt:lpstr>
      <vt:lpstr>一般的でない単語/文法の使用</vt:lpstr>
      <vt:lpstr>文法チェッカーによる確認</vt:lpstr>
      <vt:lpstr>文法チェッカーによる確認</vt:lpstr>
      <vt:lpstr>スペルチェックについて</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shioya</dc:creator>
  <cp:lastModifiedBy>shioya</cp:lastModifiedBy>
  <cp:revision>17256</cp:revision>
  <cp:lastPrinted>2014-12-10T13:40:48Z</cp:lastPrinted>
  <dcterms:created xsi:type="dcterms:W3CDTF">2014-11-17T10:53:59Z</dcterms:created>
  <dcterms:modified xsi:type="dcterms:W3CDTF">2022-11-11T09:32:49Z</dcterms:modified>
</cp:coreProperties>
</file>