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9"/>
  </p:notesMasterIdLst>
  <p:sldIdLst>
    <p:sldId id="440" r:id="rId2"/>
    <p:sldId id="441" r:id="rId3"/>
    <p:sldId id="446" r:id="rId4"/>
    <p:sldId id="465" r:id="rId5"/>
    <p:sldId id="452" r:id="rId6"/>
    <p:sldId id="451" r:id="rId7"/>
    <p:sldId id="448" r:id="rId8"/>
    <p:sldId id="449" r:id="rId9"/>
    <p:sldId id="457" r:id="rId10"/>
    <p:sldId id="450" r:id="rId11"/>
    <p:sldId id="443" r:id="rId12"/>
    <p:sldId id="458" r:id="rId13"/>
    <p:sldId id="442" r:id="rId14"/>
    <p:sldId id="454" r:id="rId15"/>
    <p:sldId id="455" r:id="rId16"/>
    <p:sldId id="456" r:id="rId17"/>
    <p:sldId id="453" r:id="rId18"/>
    <p:sldId id="444" r:id="rId19"/>
    <p:sldId id="445" r:id="rId20"/>
    <p:sldId id="460" r:id="rId21"/>
    <p:sldId id="459" r:id="rId22"/>
    <p:sldId id="461" r:id="rId23"/>
    <p:sldId id="447" r:id="rId24"/>
    <p:sldId id="462" r:id="rId25"/>
    <p:sldId id="463" r:id="rId26"/>
    <p:sldId id="464" r:id="rId27"/>
    <p:sldId id="269"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57" d="100"/>
          <a:sy n="157" d="100"/>
        </p:scale>
        <p:origin x="1636"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2022/8/12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a:t>
            </a:r>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箇条書きを作る際の形式上の注意</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冗長な演算を１つの演算にスカラ化が提案されている </a:t>
            </a:r>
            <a:endParaRPr lang="en-US" altLang="ja-JP" dirty="0"/>
          </a:p>
          <a:p>
            <a:pPr lvl="1"/>
            <a:r>
              <a:rPr lang="ja-JP" altLang="en-US" dirty="0"/>
              <a:t>従来のスカラ化では制約があり効果的にまとめられない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4007665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3245496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例３：木村さんの輪講 </a:t>
            </a:r>
            <a:r>
              <a:rPr lang="en-US" altLang="ja-JP" dirty="0"/>
              <a:t>= </a:t>
            </a:r>
            <a:r>
              <a:rPr lang="ja-JP" altLang="en-US" dirty="0"/>
              <a:t>既存手法がないパターン</a:t>
            </a:r>
            <a:br>
              <a:rPr lang="en-US" altLang="ja-JP" dirty="0"/>
            </a:br>
            <a:r>
              <a:rPr lang="ja-JP" altLang="en-US" sz="1800" dirty="0"/>
              <a:t>（輪講なので具体的なアイデアがまだない事に注意）</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en-US" altLang="ja-JP" dirty="0"/>
              <a:t>RISC-V </a:t>
            </a:r>
            <a:r>
              <a:rPr lang="ja-JP" altLang="en-US" dirty="0"/>
              <a:t>ベクトル拡張などの形で実装されている </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 </a:t>
            </a:r>
            <a:br>
              <a:rPr lang="ja-JP" altLang="en-US" dirty="0"/>
            </a:br>
            <a:endParaRPr kumimoji="1" lang="ja-JP" altLang="en-US" dirty="0"/>
          </a:p>
        </p:txBody>
      </p:sp>
    </p:spTree>
    <p:extLst>
      <p:ext uri="{BB962C8B-B14F-4D97-AF65-F5344CB8AC3E}">
        <p14:creationId xmlns:p14="http://schemas.microsoft.com/office/powerpoint/2010/main" val="1097013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p:txBody>
          <a:bodyPr/>
          <a:lstStyle/>
          <a:p>
            <a:r>
              <a:rPr kumimoji="1" lang="ja-JP" altLang="en-US" sz="1800" dirty="0"/>
              <a:t>背景：命令キャッシュ・ミス数を使った性能の見積もり</a:t>
            </a:r>
            <a:endParaRPr kumimoji="1" lang="en-US" altLang="ja-JP" sz="1800" dirty="0"/>
          </a:p>
          <a:p>
            <a:pPr lvl="1"/>
            <a:r>
              <a:rPr kumimoji="1" lang="ja-JP" altLang="en-US" sz="1800" dirty="0"/>
              <a:t>命令キャッシュに関わる研究ではミス数が主要な評価項目だった</a:t>
            </a:r>
            <a:endParaRPr kumimoji="1" lang="en-US" altLang="ja-JP" sz="1800" dirty="0"/>
          </a:p>
          <a:p>
            <a:pPr lvl="1"/>
            <a:r>
              <a:rPr kumimoji="1" lang="ja-JP" altLang="en-US" sz="1800" dirty="0"/>
              <a:t>ミス数が減ると基本的には実行時間が短くなるため</a:t>
            </a:r>
            <a:endParaRPr kumimoji="1" lang="en-US" altLang="ja-JP" sz="1800" dirty="0"/>
          </a:p>
          <a:p>
            <a:r>
              <a:rPr kumimoji="1" lang="ja-JP" altLang="en-US" sz="1800" dirty="0"/>
              <a:t>課題：シミュレーション時間</a:t>
            </a:r>
            <a:endParaRPr kumimoji="1" lang="en-US" altLang="ja-JP" sz="1800" dirty="0"/>
          </a:p>
          <a:p>
            <a:pPr lvl="1"/>
            <a:r>
              <a:rPr kumimoji="1" lang="ja-JP" altLang="en-US" sz="1800" dirty="0"/>
              <a:t>現代のプロセッサではミス数と実行時間が直接相関しない</a:t>
            </a:r>
            <a:endParaRPr kumimoji="1" lang="en-US" altLang="ja-JP" sz="1800" dirty="0"/>
          </a:p>
          <a:p>
            <a:pPr lvl="1"/>
            <a:r>
              <a:rPr kumimoji="1" lang="ja-JP" altLang="en-US" sz="1800" dirty="0"/>
              <a:t>精度よい性能見積もりのためには長時間に渡るプロセッサ全体のシミュレーションが必要</a:t>
            </a:r>
            <a:endParaRPr kumimoji="1" lang="en-US" altLang="ja-JP" sz="1800" dirty="0"/>
          </a:p>
          <a:p>
            <a:pPr lvl="1"/>
            <a:r>
              <a:rPr kumimoji="1" lang="ja-JP" altLang="en-US" sz="1800" dirty="0"/>
              <a:t>しかしシミュレーションには長い時間かかる</a:t>
            </a:r>
            <a:endParaRPr kumimoji="1" lang="en-US" altLang="ja-JP" sz="1800" dirty="0"/>
          </a:p>
          <a:p>
            <a:r>
              <a:rPr kumimoji="1" lang="ja-JP" altLang="en-US" sz="1800" dirty="0"/>
              <a:t>提案：命令キャッシュ・ミス数に代わる新たな指針</a:t>
            </a:r>
            <a:endParaRPr kumimoji="1" lang="en-US" altLang="ja-JP" sz="1800" dirty="0"/>
          </a:p>
          <a:p>
            <a:pPr lvl="1"/>
            <a:r>
              <a:rPr kumimoji="1" lang="ja-JP" altLang="en-US" sz="1800" dirty="0"/>
              <a:t>その指針を使った高速な性能見積もりの提案</a:t>
            </a:r>
            <a:endParaRPr kumimoji="1" lang="en-US" altLang="ja-JP" sz="1800" dirty="0"/>
          </a:p>
          <a:p>
            <a:pPr lvl="1"/>
            <a:r>
              <a:rPr kumimoji="1" lang="ja-JP" altLang="en-US" sz="1800" dirty="0"/>
              <a:t>２桁短い時間でシミュレーションとほぼ同じ精度の性能見積もりを実現</a:t>
            </a:r>
          </a:p>
        </p:txBody>
      </p:sp>
    </p:spTree>
    <p:extLst>
      <p:ext uri="{BB962C8B-B14F-4D97-AF65-F5344CB8AC3E}">
        <p14:creationId xmlns:p14="http://schemas.microsoft.com/office/powerpoint/2010/main" val="2755986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t>洞察</a:t>
            </a:r>
            <a:endParaRPr kumimoji="1" lang="en-US" altLang="ja-JP" dirty="0"/>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138083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p:txBody>
          <a:bodyPr/>
          <a:lstStyle/>
          <a:p>
            <a:r>
              <a:rPr kumimoji="1" lang="ja-JP" altLang="en-US" dirty="0"/>
              <a:t>以下が満たされているかを確認：</a:t>
            </a:r>
            <a:br>
              <a:rPr kumimoji="1" lang="en-US" altLang="ja-JP" dirty="0"/>
            </a:br>
            <a:endParaRPr kumimoji="1" lang="en-US" altLang="ja-JP" dirty="0"/>
          </a:p>
          <a:p>
            <a:pPr marL="817200" lvl="1" indent="-457200">
              <a:buFont typeface="+mj-lt"/>
              <a:buAutoNum type="arabicPeriod"/>
            </a:pPr>
            <a:r>
              <a:rPr kumimoji="1" lang="ja-JP" altLang="en-US" dirty="0"/>
              <a:t>背景，課題，提案の３項目から成っているか？</a:t>
            </a:r>
            <a:endParaRPr kumimoji="1" lang="en-US" altLang="ja-JP" dirty="0"/>
          </a:p>
          <a:p>
            <a:pPr marL="817200" lvl="1" indent="-457200">
              <a:buFont typeface="+mj-lt"/>
              <a:buAutoNum type="arabicPeriod"/>
            </a:pPr>
            <a:r>
              <a:rPr kumimoji="1" lang="ja-JP" altLang="en-US" dirty="0"/>
              <a:t>課題は背景の問題に，提案は課題の問題に対応しているか？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複文を含んでいないか？</a:t>
            </a:r>
            <a:endParaRPr kumimoji="1" lang="en-US" altLang="ja-JP" dirty="0"/>
          </a:p>
          <a:p>
            <a:pPr marL="817200" lvl="1" indent="-457200">
              <a:buFont typeface="+mj-lt"/>
              <a:buAutoNum type="arabicPeriod"/>
            </a:pPr>
            <a:r>
              <a:rPr kumimoji="1" lang="ja-JP" altLang="en-US" dirty="0"/>
              <a:t>１行を越えるような長い修飾節を含んだ文が入っていないか？</a:t>
            </a:r>
            <a:endParaRPr kumimoji="1" lang="en-US" altLang="ja-JP" dirty="0"/>
          </a:p>
          <a:p>
            <a:pPr marL="817200" lvl="1" indent="-457200">
              <a:buFont typeface="+mj-lt"/>
              <a:buAutoNum type="arabicPeriod"/>
            </a:pPr>
            <a:r>
              <a:rPr kumimoji="1" lang="ja-JP" altLang="en-US" dirty="0"/>
              <a:t>４つ以上の項目を並列に並べていないか？</a:t>
            </a:r>
            <a:endParaRPr kumimoji="1" lang="en-US" altLang="ja-JP" dirty="0"/>
          </a:p>
        </p:txBody>
      </p:sp>
    </p:spTree>
    <p:extLst>
      <p:ext uri="{BB962C8B-B14F-4D97-AF65-F5344CB8AC3E}">
        <p14:creationId xmlns:p14="http://schemas.microsoft.com/office/powerpoint/2010/main" val="3800030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１点プロット</a:t>
            </a:r>
          </a:p>
        </p:txBody>
      </p:sp>
    </p:spTree>
    <p:extLst>
      <p:ext uri="{BB962C8B-B14F-4D97-AF65-F5344CB8AC3E}">
        <p14:creationId xmlns:p14="http://schemas.microsoft.com/office/powerpoint/2010/main" val="122214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１点プロット </a:t>
            </a:r>
            <a:r>
              <a:rPr kumimoji="1" lang="en-US" altLang="ja-JP" dirty="0"/>
              <a:t>= </a:t>
            </a:r>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１点プロット </a:t>
            </a:r>
            <a:r>
              <a:rPr kumimoji="1" lang="en-US" altLang="ja-JP" dirty="0"/>
              <a:t>= </a:t>
            </a:r>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６点プロット</a:t>
            </a:r>
          </a:p>
        </p:txBody>
      </p:sp>
    </p:spTree>
    <p:extLst>
      <p:ext uri="{BB962C8B-B14F-4D97-AF65-F5344CB8AC3E}">
        <p14:creationId xmlns:p14="http://schemas.microsoft.com/office/powerpoint/2010/main" val="1393778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６点プロット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６点プロットはイントロを書く際に作ると良い</a:t>
            </a:r>
            <a:endParaRPr lang="en-US" altLang="ja-JP" dirty="0"/>
          </a:p>
          <a:p>
            <a:pPr lvl="1"/>
            <a:r>
              <a:rPr lang="ja-JP" altLang="en-US" dirty="0"/>
              <a:t>論文のイントロは典型的には６パラグラフ前後</a:t>
            </a:r>
            <a:endParaRPr lang="en-US" altLang="ja-JP" dirty="0"/>
          </a:p>
          <a:p>
            <a:pPr lvl="1"/>
            <a:r>
              <a:rPr lang="ja-JP" altLang="en-US" dirty="0"/>
              <a:t>この各パラグラフで何を話すかをまとめる</a:t>
            </a:r>
            <a:endParaRPr lang="en-US" altLang="ja-JP" dirty="0"/>
          </a:p>
          <a:p>
            <a:pPr lvl="2"/>
            <a:r>
              <a:rPr lang="ja-JP" altLang="en-US" dirty="0"/>
              <a:t>６点プロットの各項目は各パラグラフのトピックセンテンスに対応する</a:t>
            </a:r>
            <a:endParaRPr lang="en-US" altLang="ja-JP" dirty="0"/>
          </a:p>
          <a:p>
            <a:pPr lvl="2"/>
            <a:r>
              <a:rPr lang="ja-JP" altLang="en-US" dirty="0"/>
              <a:t>トピックセンテンスだけを繋げて読んでも意味が通るように</a:t>
            </a:r>
            <a:endParaRPr lang="en-US" altLang="ja-JP" dirty="0"/>
          </a:p>
          <a:p>
            <a:r>
              <a:rPr lang="ja-JP" altLang="en-US" dirty="0"/>
              <a:t>６点プロットも３点プロットから派生させて作る</a:t>
            </a:r>
            <a:endParaRPr lang="en-US" altLang="ja-JP" dirty="0"/>
          </a:p>
        </p:txBody>
      </p:sp>
      <p:sp>
        <p:nvSpPr>
          <p:cNvPr id="2" name="スライド番号プレースホルダー 1">
            <a:extLst>
              <a:ext uri="{FF2B5EF4-FFF2-40B4-BE49-F238E27FC236}">
                <a16:creationId xmlns:a16="http://schemas.microsoft.com/office/drawing/2014/main" id="{318799CD-2CF6-3BA8-8532-19FDE41048E5}"/>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22</a:t>
            </a:fld>
            <a:endParaRPr kumimoji="1" lang="ja-JP" altLang="en-US"/>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上の階層（点数が少ない方）は，下の階層の要約になっている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６点</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0"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１点</a:t>
            </a: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kumimoji="1" lang="ja-JP" altLang="en-US" dirty="0"/>
              <a:t>６点プロット時の配分には自由度がある</a:t>
            </a:r>
            <a:endParaRPr kumimoji="1" lang="en-US" altLang="ja-JP" dirty="0"/>
          </a:p>
          <a:p>
            <a:pPr lvl="1"/>
            <a:r>
              <a:rPr kumimoji="1" lang="ja-JP" altLang="en-US" dirty="0"/>
              <a:t>３点のどこをどれだけ詳しく話すかは，話題による</a:t>
            </a:r>
            <a:endParaRPr kumimoji="1" lang="en-US" altLang="ja-JP" dirty="0"/>
          </a:p>
          <a:p>
            <a:pPr lvl="1"/>
            <a:r>
              <a:rPr kumimoji="1" lang="ja-JP" altLang="en-US" dirty="0"/>
              <a:t>基本的には背景は１つのままで，提案を増やす事が多い</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６点</a:t>
            </a:r>
          </a:p>
        </p:txBody>
      </p:sp>
      <p:sp>
        <p:nvSpPr>
          <p:cNvPr id="91" name="四角形: 角を丸くする 90">
            <a:extLst>
              <a:ext uri="{FF2B5EF4-FFF2-40B4-BE49-F238E27FC236}">
                <a16:creationId xmlns:a16="http://schemas.microsoft.com/office/drawing/2014/main" id="{FF4F8968-4BE4-3D1D-065A-C90D05607D48}"/>
              </a:ext>
            </a:extLst>
          </p:cNvPr>
          <p:cNvSpPr/>
          <p:nvPr/>
        </p:nvSpPr>
        <p:spPr bwMode="auto">
          <a:xfrm>
            <a:off x="31269"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１点</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論文やスライドのプロット</a:t>
            </a:r>
          </a:p>
        </p:txBody>
      </p:sp>
    </p:spTree>
    <p:extLst>
      <p:ext uri="{BB962C8B-B14F-4D97-AF65-F5344CB8AC3E}">
        <p14:creationId xmlns:p14="http://schemas.microsoft.com/office/powerpoint/2010/main" val="3653181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論文やスライドのプロット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特に項目数などの形式はない：</a:t>
            </a:r>
            <a:endParaRPr lang="en-US" altLang="ja-JP" dirty="0"/>
          </a:p>
          <a:p>
            <a:pPr lvl="1"/>
            <a:r>
              <a:rPr lang="ja-JP" altLang="en-US" dirty="0"/>
              <a:t>基本的には３点プロットから派生させて考える</a:t>
            </a:r>
            <a:endParaRPr lang="en-US" altLang="ja-JP" dirty="0"/>
          </a:p>
          <a:p>
            <a:pPr lvl="1"/>
            <a:r>
              <a:rPr lang="ja-JP" altLang="en-US" dirty="0"/>
              <a:t>６点プロットでは省略されるような実装の詳細なども入る</a:t>
            </a:r>
            <a:endParaRPr lang="en-US" altLang="ja-JP" dirty="0"/>
          </a:p>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
        <p:nvSpPr>
          <p:cNvPr id="2" name="スライド番号プレースホルダー 1">
            <a:extLst>
              <a:ext uri="{FF2B5EF4-FFF2-40B4-BE49-F238E27FC236}">
                <a16:creationId xmlns:a16="http://schemas.microsoft.com/office/drawing/2014/main" id="{AF545ECD-D308-1534-57FD-733596E35FF6}"/>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26</a:t>
            </a:fld>
            <a:endParaRPr kumimoji="1" lang="ja-JP" altLang="en-US"/>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スライド用のプロット</a:t>
            </a:r>
            <a:r>
              <a:rPr kumimoji="1" lang="ja-JP" altLang="en-US"/>
              <a:t>の構成</a:t>
            </a:r>
            <a:endParaRPr kumimoji="1" lang="ja-JP" altLang="en-US" dirty="0"/>
          </a:p>
        </p:txBody>
      </p:sp>
      <p:sp>
        <p:nvSpPr>
          <p:cNvPr id="3" name="テキスト プレースホルダー 2"/>
          <p:cNvSpPr>
            <a:spLocks noGrp="1"/>
          </p:cNvSpPr>
          <p:nvPr>
            <p:ph type="body" sz="quarter" idx="10"/>
          </p:nvPr>
        </p:nvSpPr>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プロットのタイプ</a:t>
            </a:r>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r>
              <a:rPr kumimoji="1" lang="ja-JP" altLang="en-US" dirty="0"/>
              <a:t>詳細度ごとに複数のプロットを以降では説明</a:t>
            </a:r>
            <a:endParaRPr kumimoji="1" lang="en-US" altLang="ja-JP" dirty="0"/>
          </a:p>
          <a:p>
            <a:pPr lvl="1"/>
            <a:r>
              <a:rPr kumimoji="1" lang="ja-JP" altLang="en-US" dirty="0"/>
              <a:t>１点プロット（</a:t>
            </a:r>
            <a:r>
              <a:rPr kumimoji="1" lang="en-US" altLang="ja-JP" dirty="0"/>
              <a:t>=</a:t>
            </a:r>
            <a:r>
              <a:rPr kumimoji="1" lang="ja-JP" altLang="en-US" dirty="0"/>
              <a:t>目標規定文）</a:t>
            </a:r>
            <a:endParaRPr kumimoji="1" lang="en-US" altLang="ja-JP" dirty="0"/>
          </a:p>
          <a:p>
            <a:pPr lvl="1"/>
            <a:r>
              <a:rPr kumimoji="1" lang="ja-JP" altLang="en-US" dirty="0"/>
              <a:t>３点プロット</a:t>
            </a:r>
            <a:endParaRPr kumimoji="1" lang="en-US" altLang="ja-JP" dirty="0"/>
          </a:p>
          <a:p>
            <a:pPr lvl="1"/>
            <a:r>
              <a:rPr kumimoji="1" lang="ja-JP" altLang="en-US" dirty="0"/>
              <a:t>６点プロット</a:t>
            </a:r>
            <a:endParaRPr kumimoji="1" lang="en-US" altLang="ja-JP" dirty="0"/>
          </a:p>
          <a:p>
            <a:pPr lvl="1"/>
            <a:r>
              <a:rPr kumimoji="1" lang="ja-JP" altLang="en-US" dirty="0"/>
              <a:t>論文やスライド用のプロット</a:t>
            </a:r>
            <a:endParaRPr kumimoji="1" lang="en-US" altLang="ja-JP" dirty="0"/>
          </a:p>
          <a:p>
            <a:r>
              <a:rPr kumimoji="1" lang="en-US" altLang="ja-JP" dirty="0"/>
              <a:t>N</a:t>
            </a:r>
            <a:r>
              <a:rPr kumimoji="1" lang="ja-JP" altLang="en-US" dirty="0"/>
              <a:t>点プロット </a:t>
            </a:r>
            <a:r>
              <a:rPr kumimoji="1" lang="en-US" altLang="ja-JP" dirty="0"/>
              <a:t>= N </a:t>
            </a:r>
            <a:r>
              <a:rPr kumimoji="1" lang="ja-JP" altLang="en-US" dirty="0"/>
              <a:t>個の項目から成るプロット</a:t>
            </a:r>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１点プロットを最初に作るのはかなり難しい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t>６点以上のプロットは自由度が高すぎる</a:t>
            </a:r>
            <a:endParaRPr lang="en-US" altLang="ja-JP" dirty="0"/>
          </a:p>
          <a:p>
            <a:pPr lvl="1"/>
            <a:r>
              <a:rPr lang="ja-JP" altLang="en-US" dirty="0"/>
              <a:t>考えることが多く，これも最初は難しい</a:t>
            </a:r>
          </a:p>
        </p:txBody>
      </p:sp>
      <p:sp>
        <p:nvSpPr>
          <p:cNvPr id="2" name="スライド番号プレースホルダー 1">
            <a:extLst>
              <a:ext uri="{FF2B5EF4-FFF2-40B4-BE49-F238E27FC236}">
                <a16:creationId xmlns:a16="http://schemas.microsoft.com/office/drawing/2014/main" id="{58DE0427-C275-90ED-0257-03BFC7415C03}"/>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a:t>
            </a:fld>
            <a:endParaRPr kumimoji="1" lang="ja-JP" altLang="en-US"/>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３点プロットは最初に作るのにちょうどよい</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まず「背景→課題→提案」の流れの各要素が何なのかをはっきりさせる</a:t>
            </a:r>
            <a:endParaRPr lang="en-US" altLang="ja-JP" dirty="0"/>
          </a:p>
          <a:p>
            <a:r>
              <a:rPr lang="ja-JP" altLang="en-US" dirty="0"/>
              <a:t>規模が小さくかつ形式が決まっているので，考えやすい</a:t>
            </a:r>
            <a:endParaRPr lang="en-US" altLang="ja-JP" dirty="0"/>
          </a:p>
          <a:p>
            <a:pPr lvl="1"/>
            <a:r>
              <a:rPr lang="ja-JP" altLang="en-US" dirty="0"/>
              <a:t>スライド１枚程度にまとまる</a:t>
            </a:r>
          </a:p>
        </p:txBody>
      </p:sp>
      <p:sp>
        <p:nvSpPr>
          <p:cNvPr id="2" name="スライド番号プレースホルダー 1">
            <a:extLst>
              <a:ext uri="{FF2B5EF4-FFF2-40B4-BE49-F238E27FC236}">
                <a16:creationId xmlns:a16="http://schemas.microsoft.com/office/drawing/2014/main" id="{58DE0427-C275-90ED-0257-03BFC7415C03}"/>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a:t>
            </a:fld>
            <a:endParaRPr kumimoji="1" lang="ja-JP" altLang="en-US"/>
          </a:p>
        </p:txBody>
      </p:sp>
    </p:spTree>
    <p:extLst>
      <p:ext uri="{BB962C8B-B14F-4D97-AF65-F5344CB8AC3E}">
        <p14:creationId xmlns:p14="http://schemas.microsoft.com/office/powerpoint/2010/main" val="250034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３点プロット：この３点で話の筋をまとめる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t>背景：主張全体の背景や問題を説明する</a:t>
            </a:r>
            <a:endParaRPr kumimoji="1" lang="en-US" altLang="ja-JP" dirty="0"/>
          </a:p>
          <a:p>
            <a:pPr lvl="1"/>
            <a:r>
              <a:rPr kumimoji="1" lang="ja-JP" altLang="en-US" dirty="0"/>
              <a:t>全体として解決しようとしている問題の説明</a:t>
            </a:r>
            <a:endParaRPr kumimoji="1" lang="en-US" altLang="ja-JP" dirty="0"/>
          </a:p>
          <a:p>
            <a:pPr marL="457200" indent="-457200">
              <a:buFont typeface="+mj-lt"/>
              <a:buAutoNum type="arabicPeriod"/>
            </a:pPr>
            <a:r>
              <a:rPr kumimoji="1" lang="ja-JP" altLang="en-US" dirty="0"/>
              <a:t>課題：解決しようとしている課題を説明する</a:t>
            </a:r>
            <a:endParaRPr kumimoji="1" lang="en-US" altLang="ja-JP" dirty="0"/>
          </a:p>
          <a:p>
            <a:pPr lvl="1"/>
            <a:r>
              <a:rPr kumimoji="1" lang="ja-JP" altLang="en-US" dirty="0"/>
              <a:t>背景となる問題に対する既存手法の説明とその問題点</a:t>
            </a:r>
            <a:endParaRPr kumimoji="1" lang="en-US" altLang="ja-JP" dirty="0"/>
          </a:p>
          <a:p>
            <a:pPr lvl="1"/>
            <a:r>
              <a:rPr kumimoji="1" lang="ja-JP" altLang="en-US" dirty="0"/>
              <a:t>既存手法がない場合は，背景の中で着目する問題を掘り下げる</a:t>
            </a:r>
            <a:endParaRPr kumimoji="1" lang="en-US" altLang="ja-JP" dirty="0"/>
          </a:p>
          <a:p>
            <a:pPr marL="457200" indent="-457200">
              <a:buFont typeface="+mj-lt"/>
              <a:buAutoNum type="arabicPeriod"/>
            </a:pPr>
            <a:r>
              <a:rPr kumimoji="1" lang="ja-JP" altLang="en-US" dirty="0"/>
              <a:t>提案：課題であげられた問題を解決する提案手法を説明する</a:t>
            </a:r>
            <a:endParaRPr kumimoji="1" lang="en-US" altLang="ja-JP" dirty="0"/>
          </a:p>
          <a:p>
            <a:pPr lvl="1"/>
            <a:r>
              <a:rPr kumimoji="1" lang="ja-JP" altLang="en-US" dirty="0"/>
              <a:t>課題に対する洞察や観察</a:t>
            </a:r>
            <a:endParaRPr kumimoji="1" lang="en-US" altLang="ja-JP" dirty="0"/>
          </a:p>
          <a:p>
            <a:pPr lvl="1"/>
            <a:r>
              <a:rPr kumimoji="1" lang="ja-JP" altLang="en-US" dirty="0"/>
              <a:t>キーとなるアイデア</a:t>
            </a:r>
            <a:endParaRPr kumimoji="1" lang="en-US" altLang="ja-JP" dirty="0"/>
          </a:p>
          <a:p>
            <a:pPr lvl="1"/>
            <a:r>
              <a:rPr kumimoji="1" lang="ja-JP" altLang="en-US" dirty="0"/>
              <a:t>なぜ課題を解決できるのか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とりあえずこのフォーマットを埋める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t>背景：「～」</a:t>
            </a:r>
            <a:r>
              <a:rPr kumimoji="1" lang="en-US" altLang="ja-JP" dirty="0"/>
              <a:t>= </a:t>
            </a:r>
            <a:r>
              <a:rPr kumimoji="1" lang="ja-JP" altLang="en-US" dirty="0"/>
              <a:t>背景を一つの文ないしは名詞でまとめる</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3667224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「背景」で提示した問題を解決する</a:t>
            </a:r>
            <a:endParaRPr kumimoji="1" lang="en-US" altLang="ja-JP" dirty="0"/>
          </a:p>
          <a:p>
            <a:pPr lvl="2"/>
            <a:r>
              <a:rPr kumimoji="1" lang="ja-JP" altLang="en-US" dirty="0"/>
              <a:t>既存手法がある場合，基本的にはこの形になる</a:t>
            </a:r>
            <a:endParaRPr kumimoji="1" lang="en-US" altLang="ja-JP" dirty="0"/>
          </a:p>
          <a:p>
            <a:pPr marL="817200" lvl="1" indent="-457200">
              <a:buFont typeface="+mj-lt"/>
              <a:buAutoNum type="arabicPeriod"/>
            </a:pPr>
            <a:r>
              <a:rPr kumimoji="1" lang="ja-JP" altLang="en-US" dirty="0"/>
              <a:t>「背景」の特定の問題に着目して掘り下げる</a:t>
            </a:r>
            <a:endParaRPr kumimoji="1" lang="en-US" altLang="ja-JP" dirty="0"/>
          </a:p>
          <a:p>
            <a:pPr lvl="2"/>
            <a:r>
              <a:rPr kumimoji="1" lang="ja-JP" altLang="en-US" dirty="0"/>
              <a:t>特に既存手法がない場合，こちらになることもある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a:p>
            <a:r>
              <a:rPr kumimoji="1" lang="ja-JP" altLang="en-US" dirty="0">
                <a:solidFill>
                  <a:schemeClr val="accent5"/>
                </a:solidFill>
              </a:rPr>
              <a:t>「背景→課題→提案」の流れが明確にわかるようにする</a:t>
            </a:r>
            <a:endParaRPr kumimoji="1" lang="en-US" altLang="ja-JP" dirty="0">
              <a:solidFill>
                <a:schemeClr val="accent5"/>
              </a:solidFill>
            </a:endParaRPr>
          </a:p>
          <a:p>
            <a:pPr lvl="1"/>
            <a:r>
              <a:rPr kumimoji="1" lang="ja-JP" altLang="en-US" dirty="0"/>
              <a:t>これらに直接つながらない事は，入れてはいけない</a:t>
            </a:r>
            <a:endParaRPr kumimoji="1" lang="en-US" altLang="ja-JP" dirty="0"/>
          </a:p>
        </p:txBody>
      </p:sp>
    </p:spTree>
    <p:extLst>
      <p:ext uri="{BB962C8B-B14F-4D97-AF65-F5344CB8AC3E}">
        <p14:creationId xmlns:p14="http://schemas.microsoft.com/office/powerpoint/2010/main" val="2670373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73011</TotalTime>
  <Words>1852</Words>
  <Application>Microsoft Office PowerPoint</Application>
  <PresentationFormat>画面に合わせる (4:3)</PresentationFormat>
  <Paragraphs>217</Paragraphs>
  <Slides>27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HG丸ｺﾞｼｯｸM-PRO</vt:lpstr>
      <vt:lpstr>MeiryoKe_PGothic</vt:lpstr>
      <vt:lpstr>メイリオ</vt:lpstr>
      <vt:lpstr>Calibri</vt:lpstr>
      <vt:lpstr>Segoe UI</vt:lpstr>
      <vt:lpstr>Wingdings</vt:lpstr>
      <vt:lpstr>cerulean</vt:lpstr>
      <vt:lpstr>プロットの作り方</vt:lpstr>
      <vt:lpstr>はじめに</vt:lpstr>
      <vt:lpstr>プロットのタイプ</vt:lpstr>
      <vt:lpstr>まず３点プロットから始める</vt:lpstr>
      <vt:lpstr>３点プロットは最初に作るのにちょうどよい</vt:lpstr>
      <vt:lpstr>３点プロット</vt:lpstr>
      <vt:lpstr>３点プロット：この３点で話の筋をまとめる</vt:lpstr>
      <vt:lpstr>とりあえずこのフォーマットを埋める</vt:lpstr>
      <vt:lpstr>項目間の関係</vt:lpstr>
      <vt:lpstr>箇条書きを作る際の形式上の注意</vt:lpstr>
      <vt:lpstr>例１：小田喜くんの輪講の例 = 既存手法があるパターン （輪講なので具体的なアイデアがまだない事に注意）</vt:lpstr>
      <vt:lpstr>例２：小泉くんの DATE = 既存手法があるパターン</vt:lpstr>
      <vt:lpstr>例３：木村さんの輪講 = 既存手法がないパターン （輪講なので具体的なアイデアがまだない事に注意）</vt:lpstr>
      <vt:lpstr>例４：出川くんの ICCD = 既存手法がないパターン</vt:lpstr>
      <vt:lpstr>応用：４点プロット</vt:lpstr>
      <vt:lpstr>３点プロットのチェック・リスト</vt:lpstr>
      <vt:lpstr>１点プロット</vt:lpstr>
      <vt:lpstr>１点プロット = 目標規定文</vt:lpstr>
      <vt:lpstr>目標規定文</vt:lpstr>
      <vt:lpstr>３点プロットと目標規定文の関係</vt:lpstr>
      <vt:lpstr>６点プロット</vt:lpstr>
      <vt:lpstr>６点プロット</vt:lpstr>
      <vt:lpstr>詳細度と論理構造</vt:lpstr>
      <vt:lpstr>詳細度と論理構造</vt:lpstr>
      <vt:lpstr>論文やスライドのプロット</vt:lpstr>
      <vt:lpstr>論文やスライドのプロット</vt:lpstr>
      <vt:lpstr>スライド用のプロットの構成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16208</cp:revision>
  <cp:lastPrinted>2014-12-10T13:40:48Z</cp:lastPrinted>
  <dcterms:created xsi:type="dcterms:W3CDTF">2014-11-17T10:53:59Z</dcterms:created>
  <dcterms:modified xsi:type="dcterms:W3CDTF">2022-08-13T08:30:36Z</dcterms:modified>
</cp:coreProperties>
</file>