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</p:sldMasterIdLst>
  <p:notesMasterIdLst>
    <p:notesMasterId r:id="rId46"/>
  </p:notesMasterIdLst>
  <p:sldIdLst>
    <p:sldId id="440" r:id="rId2"/>
    <p:sldId id="441" r:id="rId3"/>
    <p:sldId id="446" r:id="rId4"/>
    <p:sldId id="465" r:id="rId5"/>
    <p:sldId id="452" r:id="rId6"/>
    <p:sldId id="468" r:id="rId7"/>
    <p:sldId id="480" r:id="rId8"/>
    <p:sldId id="451" r:id="rId9"/>
    <p:sldId id="469" r:id="rId10"/>
    <p:sldId id="448" r:id="rId11"/>
    <p:sldId id="443" r:id="rId12"/>
    <p:sldId id="458" r:id="rId13"/>
    <p:sldId id="442" r:id="rId14"/>
    <p:sldId id="454" r:id="rId15"/>
    <p:sldId id="455" r:id="rId16"/>
    <p:sldId id="470" r:id="rId17"/>
    <p:sldId id="449" r:id="rId18"/>
    <p:sldId id="467" r:id="rId19"/>
    <p:sldId id="457" r:id="rId20"/>
    <p:sldId id="450" r:id="rId21"/>
    <p:sldId id="473" r:id="rId22"/>
    <p:sldId id="474" r:id="rId23"/>
    <p:sldId id="475" r:id="rId24"/>
    <p:sldId id="477" r:id="rId25"/>
    <p:sldId id="456" r:id="rId26"/>
    <p:sldId id="453" r:id="rId27"/>
    <p:sldId id="444" r:id="rId28"/>
    <p:sldId id="445" r:id="rId29"/>
    <p:sldId id="460" r:id="rId30"/>
    <p:sldId id="459" r:id="rId31"/>
    <p:sldId id="461" r:id="rId32"/>
    <p:sldId id="447" r:id="rId33"/>
    <p:sldId id="462" r:id="rId34"/>
    <p:sldId id="463" r:id="rId35"/>
    <p:sldId id="464" r:id="rId36"/>
    <p:sldId id="466" r:id="rId37"/>
    <p:sldId id="269" r:id="rId38"/>
    <p:sldId id="478" r:id="rId39"/>
    <p:sldId id="479" r:id="rId40"/>
    <p:sldId id="481" r:id="rId41"/>
    <p:sldId id="482" r:id="rId42"/>
    <p:sldId id="483" r:id="rId43"/>
    <p:sldId id="471" r:id="rId44"/>
    <p:sldId id="472" r:id="rId4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2A3CD"/>
    <a:srgbClr val="319DBF"/>
    <a:srgbClr val="9933FF"/>
    <a:srgbClr val="FF9900"/>
    <a:srgbClr val="009999"/>
    <a:srgbClr val="4E4EF6"/>
    <a:srgbClr val="006699"/>
    <a:srgbClr val="FFFFFF"/>
    <a:srgbClr val="31869D"/>
    <a:srgbClr val="444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8" autoAdjust="0"/>
    <p:restoredTop sz="96302" autoAdjust="0"/>
  </p:normalViewPr>
  <p:slideViewPr>
    <p:cSldViewPr>
      <p:cViewPr varScale="1">
        <p:scale>
          <a:sx n="157" d="100"/>
          <a:sy n="157" d="100"/>
        </p:scale>
        <p:origin x="241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2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2386" y="62"/>
      </p:cViewPr>
      <p:guideLst/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E53D4-1A7B-4FFE-8A95-4265B045F058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818971" y="161951"/>
            <a:ext cx="5220058" cy="391504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5F4D4-1F28-49A5-8AEE-E46B08553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12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819150" y="161925"/>
            <a:ext cx="5219700" cy="39147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5F4D4-1F28-49A5-8AEE-E46B08553EC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832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1957" y="278965"/>
            <a:ext cx="7920088" cy="2340026"/>
          </a:xfrm>
          <a:prstGeom prst="rect">
            <a:avLst/>
          </a:prstGeom>
        </p:spPr>
        <p:txBody>
          <a:bodyPr anchor="ctr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968" y="4149007"/>
            <a:ext cx="7200080" cy="1440017"/>
          </a:xfrm>
        </p:spPr>
        <p:txBody>
          <a:bodyPr anchor="b"/>
          <a:lstStyle>
            <a:lvl1pPr marL="0" indent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bg1"/>
              </a:solidFill>
            </a:endParaRPr>
          </a:p>
        </p:txBody>
      </p:sp>
      <p:cxnSp>
        <p:nvCxnSpPr>
          <p:cNvPr id="6" name="直線コネクタ 5"/>
          <p:cNvCxnSpPr/>
          <p:nvPr userDrawn="1"/>
        </p:nvCxnSpPr>
        <p:spPr bwMode="auto">
          <a:xfrm flipV="1">
            <a:off x="701957" y="2618991"/>
            <a:ext cx="7830087" cy="2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7469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8" name="Rectangle 20"/>
          <p:cNvSpPr txBox="1">
            <a:spLocks noChangeArrowheads="1"/>
          </p:cNvSpPr>
          <p:nvPr/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280092" cy="5219751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6" name="Rectangle 20"/>
          <p:cNvSpPr txBox="1">
            <a:spLocks noChangeArrowheads="1"/>
          </p:cNvSpPr>
          <p:nvPr userDrawn="1"/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499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25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セクションタイトル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11956" y="1628980"/>
            <a:ext cx="7200080" cy="990011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4" name="直線コネクタ 3"/>
          <p:cNvCxnSpPr/>
          <p:nvPr userDrawn="1"/>
        </p:nvCxnSpPr>
        <p:spPr bwMode="auto">
          <a:xfrm flipV="1">
            <a:off x="611956" y="2618991"/>
            <a:ext cx="6120068" cy="1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7561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6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 type="titleOnly">
  <p:cSld name="Title only 1">
    <p:spTree>
      <p:nvGrpSpPr>
        <p:cNvPr id="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Google Shape;2502;p200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l"/>
            <a:fld id="{00000000-1234-1234-1234-123412341234}" type="slidenum">
              <a:rPr lang="en-US" altLang="ja" smtClean="0"/>
              <a:pPr algn="l"/>
              <a:t>‹#›</a:t>
            </a:fld>
            <a:endParaRPr lang="ja" altLang="en-US"/>
          </a:p>
        </p:txBody>
      </p:sp>
      <p:sp>
        <p:nvSpPr>
          <p:cNvPr id="2503" name="Google Shape;2503;p200"/>
          <p:cNvSpPr txBox="1">
            <a:spLocks noGrp="1"/>
          </p:cNvSpPr>
          <p:nvPr>
            <p:ph type="title"/>
          </p:nvPr>
        </p:nvSpPr>
        <p:spPr>
          <a:xfrm>
            <a:off x="311700" y="7965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400"/>
              <a:buChar char="●"/>
              <a:defRPr>
                <a:solidFill>
                  <a:srgbClr val="22A3C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400"/>
              <a:buChar char="○"/>
              <a:defRPr>
                <a:solidFill>
                  <a:srgbClr val="22A3C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400"/>
              <a:buChar char="■"/>
              <a:defRPr>
                <a:solidFill>
                  <a:srgbClr val="22A3C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400"/>
              <a:buChar char="●"/>
              <a:defRPr>
                <a:solidFill>
                  <a:srgbClr val="22A3C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400"/>
              <a:buChar char="○"/>
              <a:defRPr>
                <a:solidFill>
                  <a:srgbClr val="22A3C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400"/>
              <a:buChar char="■"/>
              <a:defRPr>
                <a:solidFill>
                  <a:srgbClr val="22A3C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400"/>
              <a:buChar char="●"/>
              <a:defRPr>
                <a:solidFill>
                  <a:srgbClr val="22A3C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400"/>
              <a:buChar char="○"/>
              <a:defRPr>
                <a:solidFill>
                  <a:srgbClr val="22A3C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400"/>
              <a:buChar char="■"/>
              <a:defRPr>
                <a:solidFill>
                  <a:srgbClr val="22A3CD"/>
                </a:solidFill>
              </a:defRPr>
            </a:lvl9pPr>
          </a:lstStyle>
          <a:p>
            <a:endParaRPr/>
          </a:p>
        </p:txBody>
      </p:sp>
      <p:sp>
        <p:nvSpPr>
          <p:cNvPr id="2504" name="Google Shape;2504;p200"/>
          <p:cNvSpPr txBox="1">
            <a:spLocks noGrp="1"/>
          </p:cNvSpPr>
          <p:nvPr>
            <p:ph type="subTitle" idx="1"/>
          </p:nvPr>
        </p:nvSpPr>
        <p:spPr>
          <a:xfrm>
            <a:off x="311700" y="339533"/>
            <a:ext cx="43686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600"/>
              <a:buNone/>
              <a:defRPr sz="1600">
                <a:solidFill>
                  <a:srgbClr val="22A3C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200"/>
              <a:buNone/>
              <a:defRPr sz="1200">
                <a:solidFill>
                  <a:srgbClr val="22A3C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200"/>
              <a:buNone/>
              <a:defRPr sz="1200">
                <a:solidFill>
                  <a:srgbClr val="22A3C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200"/>
              <a:buNone/>
              <a:defRPr sz="1200">
                <a:solidFill>
                  <a:srgbClr val="22A3C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200"/>
              <a:buNone/>
              <a:defRPr sz="1200">
                <a:solidFill>
                  <a:srgbClr val="22A3C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200"/>
              <a:buNone/>
              <a:defRPr sz="1200">
                <a:solidFill>
                  <a:srgbClr val="22A3C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200"/>
              <a:buNone/>
              <a:defRPr sz="1200">
                <a:solidFill>
                  <a:srgbClr val="22A3C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200"/>
              <a:buNone/>
              <a:defRPr sz="1200">
                <a:solidFill>
                  <a:srgbClr val="22A3C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200"/>
              <a:buNone/>
              <a:defRPr sz="1200">
                <a:solidFill>
                  <a:srgbClr val="22A3CD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834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956" y="1088974"/>
            <a:ext cx="8280092" cy="522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2" name="正方形/長方形 1"/>
          <p:cNvSpPr/>
          <p:nvPr/>
        </p:nvSpPr>
        <p:spPr bwMode="auto">
          <a:xfrm>
            <a:off x="0" y="0"/>
            <a:ext cx="9144000" cy="908972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 bwMode="auto">
          <a:xfrm>
            <a:off x="0" y="0"/>
            <a:ext cx="9144000" cy="908972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15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80" r:id="rId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+mn-lt"/>
          <a:ea typeface="メイリオ" pitchFamily="50" charset="-128"/>
          <a:cs typeface="メイリオ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9pPr>
    </p:titleStyle>
    <p:bodyStyle>
      <a:lvl1pPr marL="360000" indent="-360000" algn="l" rtl="0" eaLnBrk="1" fontAlgn="base" hangingPunct="1">
        <a:lnSpc>
          <a:spcPct val="110000"/>
        </a:lnSpc>
        <a:spcBef>
          <a:spcPts val="2400"/>
        </a:spcBef>
        <a:spcAft>
          <a:spcPts val="600"/>
        </a:spcAft>
        <a:buClr>
          <a:schemeClr val="accent5"/>
        </a:buClr>
        <a:buFont typeface="Wingdings" panose="05000000000000000000" pitchFamily="2" charset="2"/>
        <a:buChar char="n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1pPr>
      <a:lvl2pPr marL="720000" indent="-360000" algn="l" rtl="0" eaLnBrk="1" fontAlgn="base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4"/>
        </a:buClr>
        <a:buSzPct val="90000"/>
        <a:buFont typeface="メイリオ" panose="020B0604030504040204" pitchFamily="50" charset="-128"/>
        <a:buChar char="◇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2pPr>
      <a:lvl3pPr marL="1080000" indent="-360000" algn="l" rtl="0" eaLnBrk="1" fontAlgn="base" hangingPunct="1">
        <a:lnSpc>
          <a:spcPct val="110000"/>
        </a:lnSpc>
        <a:spcBef>
          <a:spcPts val="300"/>
        </a:spcBef>
        <a:spcAft>
          <a:spcPts val="100"/>
        </a:spcAft>
        <a:buClr>
          <a:schemeClr val="accent3"/>
        </a:buClr>
        <a:buSzPct val="90000"/>
        <a:buFont typeface="メイリオ" panose="020B0604030504040204" pitchFamily="50" charset="-128"/>
        <a:buChar char="☐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3pPr>
      <a:lvl4pPr marL="1440000" indent="-360000" algn="l" rtl="0" eaLnBrk="1" fontAlgn="base" hangingPunct="1">
        <a:lnSpc>
          <a:spcPct val="100000"/>
        </a:lnSpc>
        <a:spcBef>
          <a:spcPts val="100"/>
        </a:spcBef>
        <a:spcAft>
          <a:spcPts val="100"/>
        </a:spcAft>
        <a:buClr>
          <a:schemeClr val="accent5"/>
        </a:buClr>
        <a:buSzPct val="80000"/>
        <a:buFont typeface="MeiryoKe_PGothic" panose="020B0604030504040204" pitchFamily="50" charset="-128"/>
        <a:buChar char="✳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4pPr>
      <a:lvl5pPr marL="1800000" indent="-360000" algn="l" rtl="0" eaLnBrk="1" fontAlgn="base" hangingPunct="1">
        <a:lnSpc>
          <a:spcPct val="100000"/>
        </a:lnSpc>
        <a:spcBef>
          <a:spcPts val="100"/>
        </a:spcBef>
        <a:spcAft>
          <a:spcPts val="100"/>
        </a:spcAft>
        <a:buClr>
          <a:srgbClr val="6666FF"/>
        </a:buClr>
        <a:buSzPct val="80000"/>
        <a:buFont typeface="MeiryoKe_PGothic" panose="020B0604030504040204" pitchFamily="50" charset="-128"/>
        <a:buChar char="＋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5pPr>
      <a:lvl6pPr marL="25146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1953" y="1988984"/>
            <a:ext cx="8460094" cy="630007"/>
          </a:xfrm>
        </p:spPr>
        <p:txBody>
          <a:bodyPr/>
          <a:lstStyle/>
          <a:p>
            <a:r>
              <a:rPr kumimoji="1" lang="ja-JP" altLang="en-US" sz="2800" dirty="0"/>
              <a:t>プロットの作り方 </a:t>
            </a:r>
            <a:r>
              <a:rPr kumimoji="1" lang="en-US" altLang="ja-JP" sz="2800"/>
              <a:t>v6</a:t>
            </a:r>
            <a:endParaRPr kumimoji="1" lang="ja-JP" altLang="en-US" sz="2800" dirty="0"/>
          </a:p>
        </p:txBody>
      </p:sp>
      <p:sp>
        <p:nvSpPr>
          <p:cNvPr id="6" name="サブタイトル 2"/>
          <p:cNvSpPr txBox="1">
            <a:spLocks/>
          </p:cNvSpPr>
          <p:nvPr/>
        </p:nvSpPr>
        <p:spPr bwMode="auto">
          <a:xfrm>
            <a:off x="791958" y="3699003"/>
            <a:ext cx="7650085" cy="540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r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Wingdings" pitchFamily="2" charset="2"/>
              <a:buNone/>
              <a:tabLst>
                <a:tab pos="2057400" algn="l"/>
              </a:tabLst>
              <a:defRPr kumimoji="1" sz="2000">
                <a:solidFill>
                  <a:schemeClr val="bg1"/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  <a:lvl2pPr marL="72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90000"/>
              <a:buFont typeface="メイリオ" panose="020B0604030504040204" pitchFamily="50" charset="-128"/>
              <a:buChar char="◇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2pPr>
            <a:lvl3pPr marL="108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accent3"/>
              </a:buClr>
              <a:buSzPct val="90000"/>
              <a:buFont typeface="メイリオ" panose="020B0604030504040204" pitchFamily="50" charset="-128"/>
              <a:buChar char="☐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3pPr>
            <a:lvl4pPr marL="144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5"/>
              </a:buClr>
              <a:buSzPct val="80000"/>
              <a:buFont typeface="MeiryoKe_PGothic" panose="020B0604030504040204" pitchFamily="50" charset="-128"/>
              <a:buChar char="✳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4pPr>
            <a:lvl5pPr marL="180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6666FF"/>
              </a:buClr>
              <a:buSzPct val="80000"/>
              <a:buFont typeface="MeiryoKe_PGothic" panose="020B0604030504040204" pitchFamily="50" charset="-128"/>
              <a:buChar char="＋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5pPr>
            <a:lvl6pPr marL="25146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r>
              <a:rPr lang="ja-JP" altLang="en-US" kern="0" dirty="0"/>
              <a:t>塩谷 亮太 </a:t>
            </a:r>
            <a:endParaRPr lang="en-US" altLang="ja-JP" kern="0" dirty="0"/>
          </a:p>
        </p:txBody>
      </p:sp>
    </p:spTree>
    <p:extLst>
      <p:ext uri="{BB962C8B-B14F-4D97-AF65-F5344CB8AC3E}">
        <p14:creationId xmlns:p14="http://schemas.microsoft.com/office/powerpoint/2010/main" val="101780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95249E-5784-30A1-9425-0AD2EDA55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３点プロット：この３点で話の筋をまとめる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4C8495-CDEB-3716-81CF-61358DAF8B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背景：主張全体の背景や問題を説明する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課題：解決しようとしている課題を説明する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背景となる問題に対する既存手法の説明とその問題点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既存手法がない場合は，背景の中で着目する問題を掘り下げる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提案：課題であげられた問題を解決する提案手法を説明する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課題に対する洞察や観察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キーとなるアイデア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なぜ課題を解決できるのか</a:t>
            </a:r>
          </a:p>
        </p:txBody>
      </p:sp>
    </p:spTree>
    <p:extLst>
      <p:ext uri="{BB962C8B-B14F-4D97-AF65-F5344CB8AC3E}">
        <p14:creationId xmlns:p14="http://schemas.microsoft.com/office/powerpoint/2010/main" val="41623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722A8C-B31F-1470-2A2C-B9925BC5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400" dirty="0"/>
              <a:t>例１：小田喜くんの輪講の例 </a:t>
            </a:r>
            <a:r>
              <a:rPr lang="en-US" altLang="ja-JP" sz="2400" dirty="0"/>
              <a:t>= </a:t>
            </a:r>
            <a:r>
              <a:rPr lang="ja-JP" altLang="en-US" sz="2400" dirty="0"/>
              <a:t>既存手法があるパターン</a:t>
            </a:r>
            <a:br>
              <a:rPr lang="en-US" altLang="ja-JP" sz="2400" dirty="0"/>
            </a:br>
            <a:r>
              <a:rPr lang="ja-JP" altLang="en-US" sz="1600" dirty="0"/>
              <a:t>（輪講なので具体的なアイデアがまだない事に注意）</a:t>
            </a:r>
            <a:endParaRPr kumimoji="1" lang="ja-JP" altLang="en-US" sz="160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41E495-BDDF-0AEA-8CA3-8A46CF1746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背景：</a:t>
            </a:r>
            <a:r>
              <a:rPr lang="en-US" altLang="ja-JP" dirty="0"/>
              <a:t>SIMT </a:t>
            </a:r>
            <a:r>
              <a:rPr lang="ja-JP" altLang="en-US" dirty="0"/>
              <a:t>アーキテクチャにおける冗長な演算</a:t>
            </a:r>
            <a:endParaRPr lang="en-US" altLang="ja-JP" dirty="0"/>
          </a:p>
          <a:p>
            <a:pPr lvl="1"/>
            <a:r>
              <a:rPr lang="en-US" altLang="ja-JP" dirty="0"/>
              <a:t>SIMT(D) </a:t>
            </a:r>
            <a:r>
              <a:rPr lang="ja-JP" altLang="en-US" dirty="0"/>
              <a:t>では基本的には複数のデータに対して同じ演算を行う </a:t>
            </a:r>
            <a:endParaRPr lang="en-US" altLang="ja-JP" dirty="0"/>
          </a:p>
          <a:p>
            <a:pPr lvl="1"/>
            <a:r>
              <a:rPr lang="ja-JP" altLang="en-US" dirty="0"/>
              <a:t>しかし </a:t>
            </a:r>
            <a:r>
              <a:rPr lang="en-US" altLang="ja-JP" dirty="0"/>
              <a:t>SIMT </a:t>
            </a:r>
            <a:r>
              <a:rPr lang="ja-JP" altLang="en-US" dirty="0"/>
              <a:t>では全く同じ冗長な演算を複数のレーンで行っている場合があり無駄 </a:t>
            </a:r>
            <a:endParaRPr lang="en-US" altLang="ja-JP" dirty="0"/>
          </a:p>
          <a:p>
            <a:r>
              <a:rPr lang="ja-JP" altLang="en-US" dirty="0"/>
              <a:t>課題：スカラ化とその問題 </a:t>
            </a:r>
            <a:endParaRPr lang="en-US" altLang="ja-JP" dirty="0"/>
          </a:p>
          <a:p>
            <a:pPr lvl="1"/>
            <a:r>
              <a:rPr lang="ja-JP" altLang="en-US" dirty="0"/>
              <a:t>冗長な演算を１つの演算にまとめるスカラ化が提案されている </a:t>
            </a:r>
            <a:endParaRPr lang="en-US" altLang="ja-JP" dirty="0"/>
          </a:p>
          <a:p>
            <a:pPr lvl="1"/>
            <a:r>
              <a:rPr lang="ja-JP" altLang="en-US" dirty="0"/>
              <a:t>しかし，従来のスカラ化では制約があり効果的にまとめられない </a:t>
            </a:r>
            <a:endParaRPr lang="en-US" altLang="ja-JP" dirty="0"/>
          </a:p>
          <a:p>
            <a:r>
              <a:rPr lang="ja-JP" altLang="en-US" dirty="0"/>
              <a:t>提案：スカラ化の改良 </a:t>
            </a:r>
            <a:endParaRPr lang="en-US" altLang="ja-JP" dirty="0"/>
          </a:p>
          <a:p>
            <a:pPr lvl="1"/>
            <a:r>
              <a:rPr lang="en-US" altLang="ja-JP" dirty="0"/>
              <a:t>Temporal SIMT </a:t>
            </a:r>
            <a:r>
              <a:rPr lang="ja-JP" altLang="en-US" dirty="0"/>
              <a:t>と動的なスカラ化の組み合わせにより実現 </a:t>
            </a:r>
            <a:br>
              <a:rPr lang="ja-JP" altLang="en-US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015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3F0A8B-B8DC-DEBB-64FC-E1E34257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例２：</a:t>
            </a:r>
            <a:r>
              <a:rPr kumimoji="1" lang="ja-JP" altLang="en-US" dirty="0"/>
              <a:t>小泉くんの </a:t>
            </a:r>
            <a:r>
              <a:rPr lang="en-US" altLang="ja-JP" dirty="0"/>
              <a:t>DATE</a:t>
            </a:r>
            <a:r>
              <a:rPr lang="ja-JP" altLang="en-US" dirty="0"/>
              <a:t> </a:t>
            </a:r>
            <a:r>
              <a:rPr lang="en-US" altLang="ja-JP" dirty="0"/>
              <a:t>= </a:t>
            </a:r>
            <a:r>
              <a:rPr lang="ja-JP" altLang="en-US" dirty="0"/>
              <a:t>既存手法があるパターン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1A464B-82C4-26C6-5295-D721A3F69E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背景：早いプリフェッチによるレイテンシの隠蔽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プリフェッチ：キャッシュにデータを先読みしておく技術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多くの研究では十分に早くプリフェッチすることを重視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メモリ・アクセスのレイテンシを有効に隠蔽するため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通常はなるべく遠い未来のアドレスを予測してプリフェッチ</a:t>
            </a:r>
            <a:endParaRPr kumimoji="1" lang="en-US" altLang="ja-JP" dirty="0"/>
          </a:p>
          <a:p>
            <a:r>
              <a:rPr kumimoji="1" lang="ja-JP" altLang="en-US" dirty="0"/>
              <a:t>課題：早すぎるプリフェッチ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早すぎると使用される前にキャッシュから追い出される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これにより性能向上の機会が大きく失われている</a:t>
            </a:r>
            <a:endParaRPr kumimoji="1" lang="en-US" altLang="ja-JP" dirty="0"/>
          </a:p>
          <a:p>
            <a:r>
              <a:rPr kumimoji="1" lang="ja-JP" altLang="en-US" dirty="0"/>
              <a:t>提案：プリフェッチを遅らせる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データが参照されるタイミングまであえて遅らせる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1430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EBA81F-A6DD-0466-EAE8-DED8906E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例３：木村さんの輪講 </a:t>
            </a:r>
            <a:r>
              <a:rPr lang="en-US" altLang="ja-JP" dirty="0"/>
              <a:t>= </a:t>
            </a:r>
            <a:r>
              <a:rPr lang="ja-JP" altLang="en-US" dirty="0"/>
              <a:t>既存手法がないパターン</a:t>
            </a:r>
            <a:br>
              <a:rPr lang="en-US" altLang="ja-JP" dirty="0"/>
            </a:br>
            <a:r>
              <a:rPr lang="ja-JP" altLang="en-US" sz="1800" dirty="0"/>
              <a:t>（輪講なので具体的なアイデアがまだない事に注意）</a:t>
            </a:r>
            <a:endParaRPr kumimoji="1" lang="ja-JP" altLang="en-US" sz="180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EEAC1E-C94E-1099-5C11-AF237D70AF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背景：ベクトル命令 </a:t>
            </a:r>
            <a:endParaRPr lang="en-US" altLang="ja-JP" dirty="0"/>
          </a:p>
          <a:p>
            <a:pPr lvl="1"/>
            <a:r>
              <a:rPr lang="ja-JP" altLang="en-US" dirty="0"/>
              <a:t>単一の命令で可変長の複数データを処理する命令の方式 </a:t>
            </a:r>
            <a:endParaRPr lang="en-US" altLang="ja-JP" dirty="0"/>
          </a:p>
          <a:p>
            <a:pPr lvl="1"/>
            <a:r>
              <a:rPr lang="ja-JP" altLang="en-US" dirty="0"/>
              <a:t>データ並列性のある処理を対象 </a:t>
            </a:r>
            <a:endParaRPr lang="en-US" altLang="ja-JP" dirty="0"/>
          </a:p>
          <a:p>
            <a:pPr lvl="1"/>
            <a:r>
              <a:rPr lang="en-US" altLang="ja-JP" dirty="0"/>
              <a:t>RISC-V </a:t>
            </a:r>
            <a:r>
              <a:rPr lang="ja-JP" altLang="en-US" dirty="0"/>
              <a:t>ベクトル拡張などの形で実装されている </a:t>
            </a:r>
            <a:endParaRPr lang="en-US" altLang="ja-JP" dirty="0"/>
          </a:p>
          <a:p>
            <a:r>
              <a:rPr lang="ja-JP" altLang="en-US" dirty="0"/>
              <a:t>課題：ベクトル命令の実装コスト </a:t>
            </a:r>
            <a:endParaRPr lang="en-US" altLang="ja-JP" dirty="0"/>
          </a:p>
          <a:p>
            <a:pPr lvl="1"/>
            <a:r>
              <a:rPr lang="ja-JP" altLang="en-US" dirty="0"/>
              <a:t>ベクトル命令では１つの命令が多数のアクセスを発生させる</a:t>
            </a:r>
            <a:endParaRPr lang="en-US" altLang="ja-JP" dirty="0"/>
          </a:p>
          <a:p>
            <a:pPr lvl="1"/>
            <a:r>
              <a:rPr lang="ja-JP" altLang="en-US" dirty="0"/>
              <a:t>従来の作り方で </a:t>
            </a:r>
            <a:r>
              <a:rPr lang="en-US" altLang="ja-JP" dirty="0"/>
              <a:t>out-of-order </a:t>
            </a:r>
            <a:r>
              <a:rPr lang="ja-JP" altLang="en-US" dirty="0"/>
              <a:t>プロセッサ上に実装すると，複雑さが爆発する </a:t>
            </a:r>
            <a:endParaRPr lang="en-US" altLang="ja-JP" dirty="0"/>
          </a:p>
          <a:p>
            <a:r>
              <a:rPr lang="ja-JP" altLang="en-US" dirty="0"/>
              <a:t>提案：ベクトル命令の実装の複雑さを下げる </a:t>
            </a:r>
            <a:br>
              <a:rPr lang="ja-JP" altLang="en-US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28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BE99DC-6509-D745-923D-01B9E613F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例４：出川くんの </a:t>
            </a:r>
            <a:r>
              <a:rPr kumimoji="1" lang="en-US" altLang="ja-JP" dirty="0"/>
              <a:t>ICCD = </a:t>
            </a:r>
            <a:r>
              <a:rPr kumimoji="1" lang="ja-JP" altLang="en-US" dirty="0"/>
              <a:t>既存手法がないパターン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93E0D1-8160-8125-E3C9-AED3AEC7F3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sz="1800" dirty="0"/>
              <a:t>背景：命令キャッシュ・ミス数を使った性能の見積もり</a:t>
            </a:r>
            <a:endParaRPr kumimoji="1" lang="en-US" altLang="ja-JP" sz="1800" dirty="0"/>
          </a:p>
          <a:p>
            <a:pPr lvl="1"/>
            <a:r>
              <a:rPr kumimoji="1" lang="ja-JP" altLang="en-US" sz="1800" dirty="0"/>
              <a:t>命令キャッシュに関わる研究ではミス数が主要な評価項目だった</a:t>
            </a:r>
            <a:endParaRPr kumimoji="1" lang="en-US" altLang="ja-JP" sz="1800" dirty="0"/>
          </a:p>
          <a:p>
            <a:pPr lvl="1"/>
            <a:r>
              <a:rPr kumimoji="1" lang="ja-JP" altLang="en-US" sz="1800" dirty="0"/>
              <a:t>ミス数が減ると基本的には実行時間が短くなるため</a:t>
            </a:r>
            <a:endParaRPr kumimoji="1" lang="en-US" altLang="ja-JP" sz="1800" dirty="0"/>
          </a:p>
          <a:p>
            <a:r>
              <a:rPr kumimoji="1" lang="ja-JP" altLang="en-US" sz="1800" dirty="0"/>
              <a:t>課題：シミュレーション時間</a:t>
            </a:r>
            <a:endParaRPr kumimoji="1" lang="en-US" altLang="ja-JP" sz="1800" dirty="0"/>
          </a:p>
          <a:p>
            <a:pPr lvl="1"/>
            <a:r>
              <a:rPr kumimoji="1" lang="ja-JP" altLang="en-US" sz="1800" dirty="0"/>
              <a:t>現代のプロセッサではミス数と実行時間が直接相関しない</a:t>
            </a:r>
            <a:endParaRPr kumimoji="1" lang="en-US" altLang="ja-JP" sz="1800" dirty="0"/>
          </a:p>
          <a:p>
            <a:pPr lvl="1"/>
            <a:r>
              <a:rPr kumimoji="1" lang="ja-JP" altLang="en-US" sz="1800" dirty="0"/>
              <a:t>精度よい性能見積もりのためにはプロセッサ全体のシミュレーションが必要</a:t>
            </a:r>
            <a:endParaRPr kumimoji="1" lang="en-US" altLang="ja-JP" sz="1800" dirty="0"/>
          </a:p>
          <a:p>
            <a:pPr lvl="1"/>
            <a:r>
              <a:rPr kumimoji="1" lang="ja-JP" altLang="en-US" sz="1800" dirty="0"/>
              <a:t>しかしシミュレーションには長い時間かかる</a:t>
            </a:r>
            <a:endParaRPr kumimoji="1" lang="en-US" altLang="ja-JP" sz="1800" dirty="0"/>
          </a:p>
          <a:p>
            <a:r>
              <a:rPr kumimoji="1" lang="ja-JP" altLang="en-US" sz="1800" dirty="0"/>
              <a:t>提案：命令キャッシュ・ミス数に代わる新たな指針</a:t>
            </a:r>
            <a:endParaRPr kumimoji="1" lang="en-US" altLang="ja-JP" sz="1800" dirty="0"/>
          </a:p>
          <a:p>
            <a:pPr lvl="1"/>
            <a:r>
              <a:rPr kumimoji="1" lang="ja-JP" altLang="en-US" sz="1800" dirty="0"/>
              <a:t>その指針を使った高速な性能見積もりの提案</a:t>
            </a:r>
            <a:endParaRPr kumimoji="1" lang="en-US" altLang="ja-JP" sz="1800" dirty="0"/>
          </a:p>
          <a:p>
            <a:pPr lvl="1"/>
            <a:r>
              <a:rPr kumimoji="1" lang="ja-JP" altLang="en-US" sz="1800" dirty="0"/>
              <a:t>２桁短い時間でシミュレーションとほぼ同じ精度の性能見積もりを実現</a:t>
            </a:r>
          </a:p>
        </p:txBody>
      </p:sp>
    </p:spTree>
    <p:extLst>
      <p:ext uri="{BB962C8B-B14F-4D97-AF65-F5344CB8AC3E}">
        <p14:creationId xmlns:p14="http://schemas.microsoft.com/office/powerpoint/2010/main" val="267690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2EC29A-53FA-8B96-FE9A-0EF13AEC9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応用：４点プロット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1521BF-22BE-74E1-30FF-6AFF99DD6C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洞察を加えた４点プロットの形でもよい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背景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課題</a:t>
            </a:r>
            <a:endParaRPr kumimoji="1" lang="en-US" altLang="ja-JP" dirty="0"/>
          </a:p>
          <a:p>
            <a:pPr lvl="1"/>
            <a:r>
              <a:rPr kumimoji="1" lang="ja-JP" altLang="en-US" dirty="0">
                <a:solidFill>
                  <a:schemeClr val="accent5"/>
                </a:solidFill>
              </a:rPr>
              <a:t>洞察</a:t>
            </a:r>
            <a:endParaRPr kumimoji="1" lang="en-US" altLang="ja-JP" dirty="0">
              <a:solidFill>
                <a:schemeClr val="accent5"/>
              </a:solidFill>
            </a:endParaRPr>
          </a:p>
          <a:p>
            <a:pPr lvl="2"/>
            <a:r>
              <a:rPr kumimoji="1" lang="ja-JP" altLang="en-US" dirty="0"/>
              <a:t>課題に対する新しい観察結果や，課題の核心の新しい解釈など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提案</a:t>
            </a:r>
            <a:endParaRPr kumimoji="1" lang="en-US" altLang="ja-JP" dirty="0"/>
          </a:p>
          <a:p>
            <a:r>
              <a:rPr kumimoji="1" lang="ja-JP" altLang="en-US" dirty="0"/>
              <a:t>洞察は課題や提案の下にぶら下がることもある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小泉くんの例での「早すぎるプリフェッチ」は洞察でもある</a:t>
            </a:r>
          </a:p>
        </p:txBody>
      </p:sp>
    </p:spTree>
    <p:extLst>
      <p:ext uri="{BB962C8B-B14F-4D97-AF65-F5344CB8AC3E}">
        <p14:creationId xmlns:p14="http://schemas.microsoft.com/office/powerpoint/2010/main" val="147719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0C5C5263-A46C-250C-79B4-37EF4633D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３点プロットの目次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2EFEECB-8119-A100-9FB5-F471FDE43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３点プロットとは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b="1" dirty="0"/>
              <a:t>作り方</a:t>
            </a:r>
            <a:endParaRPr kumimoji="1" lang="en-US" altLang="ja-JP" b="1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内容のまとめかた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箇条書きを作る上でのポイント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チェック・リスト</a:t>
            </a:r>
          </a:p>
        </p:txBody>
      </p:sp>
    </p:spTree>
    <p:extLst>
      <p:ext uri="{BB962C8B-B14F-4D97-AF65-F5344CB8AC3E}">
        <p14:creationId xmlns:p14="http://schemas.microsoft.com/office/powerpoint/2010/main" val="118358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95249E-5784-30A1-9425-0AD2EDA55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この形式</a:t>
            </a:r>
            <a:r>
              <a:rPr lang="ja-JP" altLang="en-US" dirty="0"/>
              <a:t>にまとめる事を目指す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4C8495-CDEB-3716-81CF-61358DAF8B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背景：「～」</a:t>
            </a:r>
            <a:r>
              <a:rPr kumimoji="1" lang="en-US" altLang="ja-JP" dirty="0"/>
              <a:t>= </a:t>
            </a:r>
            <a:r>
              <a:rPr kumimoji="1" lang="ja-JP" altLang="en-US" dirty="0"/>
              <a:t>背景を一つの文ないしは名詞でまとめる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「～」</a:t>
            </a:r>
            <a:r>
              <a:rPr lang="en-US" altLang="ja-JP" dirty="0"/>
              <a:t>= </a:t>
            </a:r>
            <a:r>
              <a:rPr kumimoji="1" lang="ja-JP" altLang="en-US" dirty="0"/>
              <a:t>背景を説明する１つの文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「～」･･･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課題：「～」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「～」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「～」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提案：「～」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「～」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「～」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9012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AFEEDE-7519-82C1-375C-36DCE07D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以下の手順で進めると，作りやすい</a:t>
            </a:r>
            <a:endParaRPr kumimoji="1" lang="en-US" altLang="ja-JP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3C2F59-3A8A-F156-C9E0-6898AC8EE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まずは思いつく関連しそうな項目をたくさん書き出してみる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名詞や短文の形にして並べてみる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各項目を整理</a:t>
            </a:r>
            <a:endParaRPr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関係する項目同士をくくって親子にまとめる</a:t>
            </a:r>
            <a:endParaRPr kumimoji="1" lang="en-US" altLang="ja-JP" dirty="0"/>
          </a:p>
          <a:p>
            <a:pPr lvl="2"/>
            <a:r>
              <a:rPr lang="ja-JP" altLang="en-US" dirty="0"/>
              <a:t>それらを一言で表した，まとめの短文（親）を作る</a:t>
            </a:r>
            <a:endParaRPr lang="en-US" altLang="ja-JP" dirty="0"/>
          </a:p>
          <a:p>
            <a:pPr lvl="2"/>
            <a:r>
              <a:rPr lang="ja-JP" altLang="en-US" dirty="0"/>
              <a:t>親の下に，それらを子項目としてインデントして置く</a:t>
            </a:r>
            <a:endParaRPr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内容が冗長なものをマージしたり削除する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ある程度まとまったら，それらを背景，課題，提案に分類する</a:t>
            </a:r>
            <a:endParaRPr kumimoji="1" lang="en-US" altLang="ja-JP" dirty="0"/>
          </a:p>
          <a:p>
            <a:pPr lvl="1"/>
            <a:r>
              <a:rPr lang="ja-JP" altLang="en-US" dirty="0"/>
              <a:t>このとき，次のページで説明する関連を意識する</a:t>
            </a:r>
            <a:endParaRPr lang="en-US" altLang="ja-JP" dirty="0"/>
          </a:p>
          <a:p>
            <a:pPr lvl="1"/>
            <a:r>
              <a:rPr lang="ja-JP" altLang="en-US" dirty="0"/>
              <a:t>うまく分類して関係を説明できない時は，本質的に関係ない可能性がある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8290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8148F9-96F5-47D8-BABC-0992A5317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項目間の関係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9D6A1E-A2D8-5CC6-FE5C-A06B02DCAF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5"/>
                </a:solidFill>
              </a:rPr>
              <a:t>「背景→課題→提案」の流れが明確にわかるようにする</a:t>
            </a:r>
            <a:endParaRPr kumimoji="1" lang="en-US" altLang="ja-JP" dirty="0">
              <a:solidFill>
                <a:schemeClr val="accent5"/>
              </a:solidFill>
            </a:endParaRPr>
          </a:p>
          <a:p>
            <a:pPr lvl="1"/>
            <a:r>
              <a:rPr kumimoji="1" lang="ja-JP" altLang="en-US" dirty="0"/>
              <a:t>これらに直接つながらない事は，入れてはいけない</a:t>
            </a:r>
            <a:endParaRPr kumimoji="1" lang="en-US" altLang="ja-JP" dirty="0"/>
          </a:p>
          <a:p>
            <a:r>
              <a:rPr kumimoji="1" lang="ja-JP" altLang="en-US" dirty="0"/>
              <a:t>「課題」に書く内容は，「背景」で提示した問題に対応させる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「背景」で提示した問題を解決する 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既存手法がある場合，基本的にはこの形になる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ないしは，「背景」の特定の問題に着目して掘り下げる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特に既存手法がない場合，こちらになることもある</a:t>
            </a:r>
            <a:endParaRPr kumimoji="1" lang="en-US" altLang="ja-JP" dirty="0"/>
          </a:p>
          <a:p>
            <a:r>
              <a:rPr kumimoji="1" lang="ja-JP" altLang="en-US" dirty="0"/>
              <a:t>「提案」では，「背景」と「課題」で提示した問題に対応させる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基本的には「課題」で提示した問題を解決する方法を書く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そうすれば，普通は自然と「背景」の問題にも対応する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7037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6D54E2-554A-2DE1-0641-8571CB26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はじめに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129A60-2006-F8F6-D5E2-DC4EE215F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プロットとは：</a:t>
            </a:r>
            <a:endParaRPr kumimoji="1" lang="en-US" altLang="ja-JP" dirty="0"/>
          </a:p>
          <a:p>
            <a:pPr lvl="1"/>
            <a:r>
              <a:rPr kumimoji="1" lang="ja-JP" altLang="en-US" dirty="0">
                <a:solidFill>
                  <a:schemeClr val="accent5"/>
                </a:solidFill>
              </a:rPr>
              <a:t>話の筋</a:t>
            </a:r>
            <a:r>
              <a:rPr kumimoji="1" lang="ja-JP" altLang="en-US" dirty="0"/>
              <a:t>を</a:t>
            </a:r>
            <a:r>
              <a:rPr kumimoji="1" lang="ja-JP" altLang="en-US" dirty="0">
                <a:solidFill>
                  <a:schemeClr val="accent5"/>
                </a:solidFill>
              </a:rPr>
              <a:t>箇条書きの形</a:t>
            </a:r>
            <a:r>
              <a:rPr kumimoji="1" lang="ja-JP" altLang="en-US" dirty="0"/>
              <a:t>でまとめたもの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文章や発表スライドを書く前に，まずプロットを作る必要がある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いわば文章やスライドの設計図にあたるもの</a:t>
            </a:r>
            <a:endParaRPr kumimoji="1" lang="en-US" altLang="ja-JP" dirty="0"/>
          </a:p>
          <a:p>
            <a:r>
              <a:rPr kumimoji="1" lang="ja-JP" altLang="en-US" dirty="0"/>
              <a:t>なぜプロットを作るのか：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話の筋を整理し，その筋に収束するように全体を構成する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そうすることで，主張を明確に示すことができる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そうしないと，「言いたいことがなんとなく適当に並べられた良くわからないもの」が出来上がる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設計図なしで建物を建てるとヒドい事になるのと同じ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6093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E9EB6D-DB2F-3B8D-2437-AD77ADB2F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箇条書きを作る際の形式上の注意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D77FC6-6ACE-F5A6-179B-013437541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5"/>
                </a:solidFill>
              </a:rPr>
              <a:t>複文を使うのは原則禁止</a:t>
            </a:r>
            <a:endParaRPr kumimoji="1" lang="en-US" altLang="ja-JP" dirty="0">
              <a:solidFill>
                <a:schemeClr val="accent5"/>
              </a:solidFill>
            </a:endParaRPr>
          </a:p>
          <a:p>
            <a:pPr lvl="1"/>
            <a:r>
              <a:rPr kumimoji="1" lang="ja-JP" altLang="en-US" dirty="0"/>
              <a:t>複数の文を繋げて１つの文にしてしまうと，関係が良くわからなくなりがち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最初は単文のみで作る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どうしても複文を入れる場合は，１行に収まる長さまで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３文以上からなる複文は常に禁止</a:t>
            </a:r>
            <a:endParaRPr kumimoji="1" lang="en-US" altLang="ja-JP" dirty="0"/>
          </a:p>
          <a:p>
            <a:r>
              <a:rPr kumimoji="1" lang="ja-JP" altLang="en-US" dirty="0"/>
              <a:t>同様の理由により，長い修飾節を持った文も使わない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長くなってしまう場合は，インデントをしてぶら下げると良い</a:t>
            </a:r>
            <a:endParaRPr kumimoji="1" lang="en-US" altLang="ja-JP" dirty="0"/>
          </a:p>
          <a:p>
            <a:r>
              <a:rPr kumimoji="1" lang="ja-JP" altLang="en-US" dirty="0"/>
              <a:t>一つの項目にぶら下げる項目は３つまで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４つ以上の項目が同じレベルに並んでいる場合は，それらをインデントにまとめる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３つより多いと関係が曖昧になるし，理解しづらい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3070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633F85-70F7-1520-347A-55817D433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箇条書きの親子関係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FE0EBB-6CB2-FCEF-7A6E-3613D85244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sz="1800" dirty="0"/>
              <a:t>A </a:t>
            </a:r>
            <a:r>
              <a:rPr kumimoji="1" lang="ja-JP" altLang="en-US" sz="1800" dirty="0"/>
              <a:t>→ </a:t>
            </a:r>
            <a:r>
              <a:rPr kumimoji="1" lang="en-US" altLang="ja-JP" sz="1800" dirty="0"/>
              <a:t>B </a:t>
            </a:r>
            <a:r>
              <a:rPr kumimoji="1" lang="ja-JP" altLang="en-US" sz="1800" dirty="0"/>
              <a:t>→ </a:t>
            </a:r>
            <a:r>
              <a:rPr kumimoji="1" lang="en-US" altLang="ja-JP" sz="1800" dirty="0"/>
              <a:t>C </a:t>
            </a:r>
            <a:r>
              <a:rPr kumimoji="1" lang="ja-JP" altLang="en-US" sz="1800" dirty="0"/>
              <a:t>のような演繹の関係を下のような箇条書きにしてしまいがちだが，これは良くない</a:t>
            </a:r>
            <a:endParaRPr kumimoji="1" lang="en-US" altLang="ja-JP" sz="1800" dirty="0"/>
          </a:p>
          <a:p>
            <a:pPr lvl="1"/>
            <a:r>
              <a:rPr kumimoji="1" lang="ja-JP" altLang="en-US" sz="1800" dirty="0"/>
              <a:t>（親子関係は基本的に 概要</a:t>
            </a:r>
            <a:r>
              <a:rPr kumimoji="1" lang="en-US" altLang="ja-JP" sz="1800" dirty="0"/>
              <a:t>&lt;-&gt;</a:t>
            </a:r>
            <a:r>
              <a:rPr kumimoji="1" lang="ja-JP" altLang="en-US" sz="1800" dirty="0"/>
              <a:t>詳細 を表すもの）</a:t>
            </a:r>
            <a:br>
              <a:rPr kumimoji="1" lang="en-US" altLang="ja-JP" sz="1800" dirty="0"/>
            </a:br>
            <a:endParaRPr kumimoji="1" lang="en-US" altLang="ja-JP" sz="1800" dirty="0"/>
          </a:p>
          <a:p>
            <a:pPr lvl="1"/>
            <a:r>
              <a:rPr kumimoji="1" lang="en-US" altLang="ja-JP" sz="1800" dirty="0"/>
              <a:t>A</a:t>
            </a:r>
            <a:r>
              <a:rPr kumimoji="1" lang="ja-JP" altLang="en-US" sz="1800" dirty="0"/>
              <a:t>：～</a:t>
            </a:r>
            <a:endParaRPr kumimoji="1" lang="en-US" altLang="ja-JP" sz="1800" dirty="0"/>
          </a:p>
          <a:p>
            <a:pPr lvl="2"/>
            <a:r>
              <a:rPr kumimoji="1" lang="en-US" altLang="ja-JP" sz="1800" dirty="0"/>
              <a:t>B</a:t>
            </a:r>
            <a:r>
              <a:rPr kumimoji="1" lang="ja-JP" altLang="en-US" sz="1800" dirty="0"/>
              <a:t>：～</a:t>
            </a:r>
          </a:p>
          <a:p>
            <a:pPr lvl="3"/>
            <a:r>
              <a:rPr kumimoji="1" lang="en-US" altLang="ja-JP" sz="1800" dirty="0"/>
              <a:t>C</a:t>
            </a:r>
            <a:r>
              <a:rPr kumimoji="1" lang="ja-JP" altLang="en-US" sz="1800" dirty="0"/>
              <a:t>：～</a:t>
            </a:r>
            <a:endParaRPr kumimoji="1" lang="en-US" altLang="ja-JP" sz="1800" dirty="0"/>
          </a:p>
          <a:p>
            <a:r>
              <a:rPr kumimoji="1" lang="ja-JP" altLang="en-US" sz="1800" dirty="0"/>
              <a:t>このような場合は </a:t>
            </a:r>
            <a:r>
              <a:rPr kumimoji="1" lang="en-US" altLang="ja-JP" sz="1800" dirty="0"/>
              <a:t>A </a:t>
            </a:r>
            <a:r>
              <a:rPr kumimoji="1" lang="ja-JP" altLang="en-US" sz="1800" dirty="0"/>
              <a:t>→ </a:t>
            </a:r>
            <a:r>
              <a:rPr kumimoji="1" lang="en-US" altLang="ja-JP" sz="1800" dirty="0"/>
              <a:t>B </a:t>
            </a:r>
            <a:r>
              <a:rPr kumimoji="1" lang="ja-JP" altLang="en-US" sz="1800" dirty="0"/>
              <a:t>→ </a:t>
            </a:r>
            <a:r>
              <a:rPr kumimoji="1" lang="en-US" altLang="ja-JP" sz="1800" dirty="0"/>
              <a:t>C </a:t>
            </a:r>
            <a:r>
              <a:rPr kumimoji="1" lang="ja-JP" altLang="en-US" sz="1800" dirty="0"/>
              <a:t>の主張を一言にまとめたものを（</a:t>
            </a:r>
            <a:r>
              <a:rPr kumimoji="1" lang="en-US" altLang="ja-JP" sz="1800" dirty="0"/>
              <a:t>X</a:t>
            </a:r>
            <a:r>
              <a:rPr kumimoji="1" lang="ja-JP" altLang="en-US" sz="1800" dirty="0"/>
              <a:t>）を作り，その下にぶらさげる</a:t>
            </a:r>
            <a:br>
              <a:rPr kumimoji="1" lang="en-US" altLang="ja-JP" sz="1800" dirty="0"/>
            </a:br>
            <a:endParaRPr kumimoji="1" lang="en-US" altLang="ja-JP" sz="1800" dirty="0"/>
          </a:p>
          <a:p>
            <a:pPr lvl="1"/>
            <a:r>
              <a:rPr kumimoji="1" lang="en-US" altLang="ja-JP" sz="1800" dirty="0"/>
              <a:t>X</a:t>
            </a:r>
            <a:r>
              <a:rPr kumimoji="1" lang="ja-JP" altLang="en-US" sz="1800" dirty="0"/>
              <a:t>：</a:t>
            </a:r>
            <a:endParaRPr kumimoji="1" lang="en-US" altLang="ja-JP" sz="1800" dirty="0"/>
          </a:p>
          <a:p>
            <a:pPr lvl="2"/>
            <a:r>
              <a:rPr lang="en-US" altLang="ja-JP" sz="1800" dirty="0"/>
              <a:t>A</a:t>
            </a:r>
            <a:r>
              <a:rPr lang="ja-JP" altLang="en-US" sz="1800" dirty="0"/>
              <a:t>：～</a:t>
            </a:r>
            <a:endParaRPr lang="en-US" altLang="ja-JP" sz="1800" dirty="0"/>
          </a:p>
          <a:p>
            <a:pPr lvl="2"/>
            <a:r>
              <a:rPr lang="en-US" altLang="ja-JP" sz="1800" dirty="0"/>
              <a:t>B</a:t>
            </a:r>
            <a:r>
              <a:rPr lang="ja-JP" altLang="en-US" sz="1800" dirty="0"/>
              <a:t>：～</a:t>
            </a:r>
            <a:endParaRPr lang="en-US" altLang="ja-JP" sz="1800" dirty="0"/>
          </a:p>
          <a:p>
            <a:pPr lvl="2"/>
            <a:r>
              <a:rPr lang="en-US" altLang="ja-JP" sz="1800" dirty="0"/>
              <a:t>C</a:t>
            </a:r>
            <a:r>
              <a:rPr lang="ja-JP" altLang="en-US" sz="1800" dirty="0"/>
              <a:t>：～</a:t>
            </a:r>
            <a:endParaRPr kumimoji="1"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8391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633F85-70F7-1520-347A-55817D433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演繹の関係にある要素の書き換えの例</a:t>
            </a:r>
            <a:br>
              <a:rPr kumimoji="1" lang="en-US" altLang="ja-JP" dirty="0"/>
            </a:br>
            <a:r>
              <a:rPr kumimoji="1" lang="en-US" altLang="ja-JP" sz="2000" dirty="0"/>
              <a:t>A</a:t>
            </a:r>
            <a:r>
              <a:rPr kumimoji="1" lang="ja-JP" altLang="en-US" sz="2000" dirty="0"/>
              <a:t>→</a:t>
            </a:r>
            <a:r>
              <a:rPr kumimoji="1" lang="en-US" altLang="ja-JP" sz="2000" dirty="0"/>
              <a:t>B</a:t>
            </a:r>
            <a:r>
              <a:rPr kumimoji="1" lang="ja-JP" altLang="en-US" sz="2000" dirty="0"/>
              <a:t>→</a:t>
            </a:r>
            <a:r>
              <a:rPr kumimoji="1" lang="en-US" altLang="ja-JP" sz="2000" dirty="0"/>
              <a:t>C </a:t>
            </a:r>
            <a:r>
              <a:rPr kumimoji="1" lang="ja-JP" altLang="en-US" sz="2000" dirty="0"/>
              <a:t>を </a:t>
            </a:r>
            <a:r>
              <a:rPr kumimoji="1" lang="en-US" altLang="ja-JP" sz="2000" dirty="0"/>
              <a:t>X </a:t>
            </a:r>
            <a:r>
              <a:rPr kumimoji="1" lang="ja-JP" altLang="en-US" sz="2000" dirty="0"/>
              <a:t>の下に展開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FE0EBB-6CB2-FCEF-7A6E-3613D85244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sz="1800" dirty="0"/>
              <a:t>A</a:t>
            </a:r>
            <a:r>
              <a:rPr kumimoji="1" lang="ja-JP" altLang="en-US" sz="1800" dirty="0"/>
              <a:t>：人間の脳の一時記憶の大きさには限りがある</a:t>
            </a:r>
          </a:p>
          <a:p>
            <a:pPr lvl="1"/>
            <a:r>
              <a:rPr kumimoji="1" lang="en-US" altLang="ja-JP" sz="1800" dirty="0"/>
              <a:t>B</a:t>
            </a:r>
            <a:r>
              <a:rPr kumimoji="1" lang="ja-JP" altLang="en-US" sz="1800" dirty="0"/>
              <a:t>：このため，人間は５～７個以上の事柄を一度に把握できない</a:t>
            </a:r>
          </a:p>
          <a:p>
            <a:pPr lvl="2"/>
            <a:r>
              <a:rPr kumimoji="1" lang="en-US" altLang="ja-JP" sz="1800" dirty="0"/>
              <a:t>C</a:t>
            </a:r>
            <a:r>
              <a:rPr kumimoji="1" lang="ja-JP" altLang="en-US" sz="1800" dirty="0"/>
              <a:t>：したがって，余裕を持って３個程度以内にするのがよい</a:t>
            </a:r>
            <a:br>
              <a:rPr kumimoji="1" lang="en-US" altLang="ja-JP" sz="1800" dirty="0"/>
            </a:br>
            <a:endParaRPr kumimoji="1" lang="en-US" altLang="ja-JP" sz="1800" dirty="0"/>
          </a:p>
          <a:p>
            <a:r>
              <a:rPr kumimoji="1" lang="en-US" altLang="ja-JP" sz="1800" dirty="0"/>
              <a:t>X</a:t>
            </a:r>
            <a:r>
              <a:rPr kumimoji="1" lang="ja-JP" altLang="en-US" sz="1800" dirty="0"/>
              <a:t>：１項目にぶら下げる項目の数は少なめにする</a:t>
            </a:r>
          </a:p>
          <a:p>
            <a:pPr lvl="1"/>
            <a:r>
              <a:rPr kumimoji="1" lang="en-US" altLang="ja-JP" sz="1800" dirty="0"/>
              <a:t>A</a:t>
            </a:r>
            <a:r>
              <a:rPr kumimoji="1" lang="ja-JP" altLang="en-US" sz="1800" dirty="0"/>
              <a:t>：人間の脳の一時記憶の大きさには限りがある</a:t>
            </a:r>
          </a:p>
          <a:p>
            <a:pPr lvl="1"/>
            <a:r>
              <a:rPr kumimoji="1" lang="en-US" altLang="ja-JP" sz="1800" dirty="0"/>
              <a:t>B</a:t>
            </a:r>
            <a:r>
              <a:rPr kumimoji="1" lang="ja-JP" altLang="en-US" sz="1800" dirty="0"/>
              <a:t>：このため，人間は５～７個以上の事柄を一度に把握できない</a:t>
            </a:r>
          </a:p>
          <a:p>
            <a:pPr lvl="1"/>
            <a:r>
              <a:rPr kumimoji="1" lang="en-US" altLang="ja-JP" sz="1800" dirty="0"/>
              <a:t>C</a:t>
            </a:r>
            <a:r>
              <a:rPr kumimoji="1" lang="ja-JP" altLang="en-US" sz="1800" dirty="0"/>
              <a:t>：したがって，余裕を持って３個程度以内にするのがよい</a:t>
            </a:r>
            <a:endParaRPr kumimoji="1"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295269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BB83DF-1CFC-5FD2-B694-21F787AF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400" dirty="0"/>
              <a:t>なぜ親子関係のある箇条書き（階層構造）にまとめるのか？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E31743-B3C6-C301-8817-5C05D117A9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すべての項目がフラットに並んでいると内容の把握が難しい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人間の頭が一度に扱える量には限界がある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５個ぐらいからは並列に並んでいると厳しくなってくる</a:t>
            </a:r>
            <a:endParaRPr kumimoji="1" lang="en-US" altLang="ja-JP" dirty="0"/>
          </a:p>
          <a:p>
            <a:r>
              <a:rPr kumimoji="1" lang="ja-JP" altLang="en-US" dirty="0"/>
              <a:t>階層化して一度に考えることの数を減らす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関係ある項目ごとに要約にまとめて階層化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階層化すると，一度に考えることの数が減る</a:t>
            </a:r>
            <a:endParaRPr kumimoji="1" lang="en-US" altLang="ja-JP" dirty="0"/>
          </a:p>
          <a:p>
            <a:r>
              <a:rPr kumimoji="1" lang="ja-JP" altLang="en-US" dirty="0"/>
              <a:t>一度に考える話題の数が小さいままに，以下が両立できる：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話の大筋をつかむ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各部分の詳細を理解する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1362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A42B14-CF0C-96E2-5CF7-6662DFA37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一度に考える必要がある話題の数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B0013E-6128-536A-AD5E-A87E6DA32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952" y="4689014"/>
            <a:ext cx="8280092" cy="539699"/>
          </a:xfrm>
        </p:spPr>
        <p:txBody>
          <a:bodyPr/>
          <a:lstStyle/>
          <a:p>
            <a:r>
              <a:rPr lang="ja-JP" altLang="en-US" kern="0" dirty="0"/>
              <a:t>階層化されている場合：「</a:t>
            </a:r>
            <a:r>
              <a:rPr kumimoji="1" lang="ja-JP" altLang="en-US" dirty="0"/>
              <a:t>背景」部分の詳細を理解する</a:t>
            </a:r>
            <a:r>
              <a:rPr kumimoji="1" lang="en-US" altLang="ja-JP" dirty="0"/>
              <a:t>=</a:t>
            </a:r>
            <a:r>
              <a:rPr kumimoji="1" lang="ja-JP" altLang="en-US" dirty="0"/>
              <a:t>話題数３</a:t>
            </a:r>
            <a:endParaRPr kumimoji="1" lang="en-US" altLang="ja-JP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B23A1F7-367F-D520-DF12-10FC2F8ED74D}"/>
              </a:ext>
            </a:extLst>
          </p:cNvPr>
          <p:cNvSpPr/>
          <p:nvPr/>
        </p:nvSpPr>
        <p:spPr bwMode="auto">
          <a:xfrm>
            <a:off x="1292199" y="3248998"/>
            <a:ext cx="1029776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背景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5D3B56E-8B37-B816-5612-7F4D069A3C26}"/>
              </a:ext>
            </a:extLst>
          </p:cNvPr>
          <p:cNvSpPr/>
          <p:nvPr/>
        </p:nvSpPr>
        <p:spPr bwMode="auto">
          <a:xfrm>
            <a:off x="3992229" y="3248998"/>
            <a:ext cx="1080012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課題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11FAF2E-5D34-04A8-6100-EB31A657A56C}"/>
              </a:ext>
            </a:extLst>
          </p:cNvPr>
          <p:cNvSpPr/>
          <p:nvPr/>
        </p:nvSpPr>
        <p:spPr bwMode="auto">
          <a:xfrm>
            <a:off x="6692259" y="3248998"/>
            <a:ext cx="1080012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提案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3407E4E-1C86-C163-2B1B-8D685A8E57E9}"/>
              </a:ext>
            </a:extLst>
          </p:cNvPr>
          <p:cNvSpPr/>
          <p:nvPr/>
        </p:nvSpPr>
        <p:spPr bwMode="auto">
          <a:xfrm>
            <a:off x="662192" y="3969006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背景１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2D88C54-BC59-B5FC-EE72-AD115A0D30AA}"/>
              </a:ext>
            </a:extLst>
          </p:cNvPr>
          <p:cNvSpPr/>
          <p:nvPr/>
        </p:nvSpPr>
        <p:spPr bwMode="auto">
          <a:xfrm>
            <a:off x="3362222" y="3969006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課題１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8B10BA8-6DA6-5BA2-5E86-8434AD3DD359}"/>
              </a:ext>
            </a:extLst>
          </p:cNvPr>
          <p:cNvSpPr/>
          <p:nvPr/>
        </p:nvSpPr>
        <p:spPr bwMode="auto">
          <a:xfrm>
            <a:off x="4712237" y="3969006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課題２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1267ECA-BCDF-6FCA-548E-B3E5AADFB8A7}"/>
              </a:ext>
            </a:extLst>
          </p:cNvPr>
          <p:cNvSpPr/>
          <p:nvPr/>
        </p:nvSpPr>
        <p:spPr bwMode="auto">
          <a:xfrm>
            <a:off x="6062252" y="3969006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提案１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E8EA23F-38D9-7A84-7214-0A900EB79ACC}"/>
              </a:ext>
            </a:extLst>
          </p:cNvPr>
          <p:cNvSpPr/>
          <p:nvPr/>
        </p:nvSpPr>
        <p:spPr bwMode="auto">
          <a:xfrm>
            <a:off x="7412267" y="3969006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提案２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205B21BA-1915-A50D-7424-F842FAA5D522}"/>
              </a:ext>
            </a:extLst>
          </p:cNvPr>
          <p:cNvSpPr/>
          <p:nvPr/>
        </p:nvSpPr>
        <p:spPr bwMode="auto">
          <a:xfrm>
            <a:off x="2012207" y="3969006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背景２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7CC3F3A-DB7F-4591-190A-56AD3B24EE0B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 bwMode="auto">
          <a:xfrm flipH="1">
            <a:off x="1157192" y="3609002"/>
            <a:ext cx="649895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F42B04D7-592A-6183-C36F-02F533BF5CF5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 bwMode="auto">
          <a:xfrm>
            <a:off x="1807087" y="3609002"/>
            <a:ext cx="700120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3A42914-3B9C-2617-A1F3-C2918EC57146}"/>
              </a:ext>
            </a:extLst>
          </p:cNvPr>
          <p:cNvCxnSpPr>
            <a:cxnSpLocks/>
            <a:endCxn id="11" idx="0"/>
          </p:cNvCxnSpPr>
          <p:nvPr/>
        </p:nvCxnSpPr>
        <p:spPr bwMode="auto">
          <a:xfrm>
            <a:off x="4532235" y="3609002"/>
            <a:ext cx="675002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6887226-34ED-BE47-8D2F-88F00D308F5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 bwMode="auto">
          <a:xfrm flipH="1">
            <a:off x="3857222" y="3609002"/>
            <a:ext cx="675013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6EF2CBA-DD21-A3A6-D377-F872E60E28EE}"/>
              </a:ext>
            </a:extLst>
          </p:cNvPr>
          <p:cNvCxnSpPr>
            <a:cxnSpLocks/>
            <a:endCxn id="13" idx="0"/>
          </p:cNvCxnSpPr>
          <p:nvPr/>
        </p:nvCxnSpPr>
        <p:spPr bwMode="auto">
          <a:xfrm>
            <a:off x="7232265" y="3609002"/>
            <a:ext cx="675002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F11ECC10-B78B-633C-4329-B401A2A37DA9}"/>
              </a:ext>
            </a:extLst>
          </p:cNvPr>
          <p:cNvCxnSpPr>
            <a:cxnSpLocks/>
            <a:endCxn id="12" idx="0"/>
          </p:cNvCxnSpPr>
          <p:nvPr/>
        </p:nvCxnSpPr>
        <p:spPr bwMode="auto">
          <a:xfrm flipH="1">
            <a:off x="6557252" y="3609002"/>
            <a:ext cx="675013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A1469BC-8E4A-6037-F81C-5F5E7C8F8983}"/>
              </a:ext>
            </a:extLst>
          </p:cNvPr>
          <p:cNvSpPr/>
          <p:nvPr/>
        </p:nvSpPr>
        <p:spPr bwMode="auto">
          <a:xfrm>
            <a:off x="1151962" y="3068996"/>
            <a:ext cx="6750075" cy="720008"/>
          </a:xfrm>
          <a:prstGeom prst="roundRect">
            <a:avLst/>
          </a:prstGeom>
          <a:noFill/>
          <a:ln w="38100">
            <a:solidFill>
              <a:schemeClr val="accent5"/>
            </a:solidFill>
            <a:headEnd/>
            <a:tailEnd type="triangle" w="sm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94F44A7-B17C-ACB9-D474-472DB292B7C6}"/>
              </a:ext>
            </a:extLst>
          </p:cNvPr>
          <p:cNvSpPr/>
          <p:nvPr/>
        </p:nvSpPr>
        <p:spPr bwMode="auto">
          <a:xfrm>
            <a:off x="1331964" y="5409022"/>
            <a:ext cx="1029776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背景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98434B62-475D-DBAA-5936-2E32F3241F30}"/>
              </a:ext>
            </a:extLst>
          </p:cNvPr>
          <p:cNvSpPr/>
          <p:nvPr/>
        </p:nvSpPr>
        <p:spPr bwMode="auto">
          <a:xfrm>
            <a:off x="4031994" y="5409022"/>
            <a:ext cx="1080012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課題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78ED3FA-890A-27EE-219D-E8DA9EB62F2B}"/>
              </a:ext>
            </a:extLst>
          </p:cNvPr>
          <p:cNvSpPr/>
          <p:nvPr/>
        </p:nvSpPr>
        <p:spPr bwMode="auto">
          <a:xfrm>
            <a:off x="6732024" y="5409022"/>
            <a:ext cx="1080012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提案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80A1FCB6-A1BE-235B-D0CC-39154C1EF19A}"/>
              </a:ext>
            </a:extLst>
          </p:cNvPr>
          <p:cNvSpPr/>
          <p:nvPr/>
        </p:nvSpPr>
        <p:spPr bwMode="auto">
          <a:xfrm>
            <a:off x="701957" y="6129030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背景１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2603C6A-8F58-871F-2E90-75D88D91F100}"/>
              </a:ext>
            </a:extLst>
          </p:cNvPr>
          <p:cNvSpPr/>
          <p:nvPr/>
        </p:nvSpPr>
        <p:spPr bwMode="auto">
          <a:xfrm>
            <a:off x="3401987" y="6129030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課題１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B2F83787-C68D-4960-4229-93B8735A1CCB}"/>
              </a:ext>
            </a:extLst>
          </p:cNvPr>
          <p:cNvSpPr/>
          <p:nvPr/>
        </p:nvSpPr>
        <p:spPr bwMode="auto">
          <a:xfrm>
            <a:off x="4752002" y="6129030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課題２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F75282B1-0010-73B4-E74A-F57C8B1728EA}"/>
              </a:ext>
            </a:extLst>
          </p:cNvPr>
          <p:cNvSpPr/>
          <p:nvPr/>
        </p:nvSpPr>
        <p:spPr bwMode="auto">
          <a:xfrm>
            <a:off x="6102017" y="6129030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提案１</a:t>
            </a: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C9C449DA-4E6B-DDC3-3CB6-D07C1159A534}"/>
              </a:ext>
            </a:extLst>
          </p:cNvPr>
          <p:cNvSpPr/>
          <p:nvPr/>
        </p:nvSpPr>
        <p:spPr bwMode="auto">
          <a:xfrm>
            <a:off x="7452032" y="6129030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提案２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5AFCED07-25CB-E6C1-F395-F886AC9C9D36}"/>
              </a:ext>
            </a:extLst>
          </p:cNvPr>
          <p:cNvSpPr/>
          <p:nvPr/>
        </p:nvSpPr>
        <p:spPr bwMode="auto">
          <a:xfrm>
            <a:off x="2051972" y="6129030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背景２</a:t>
            </a: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9EAEBE21-7F5B-D7EA-AB0B-72CE93467600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 bwMode="auto">
          <a:xfrm flipH="1">
            <a:off x="1196957" y="5769026"/>
            <a:ext cx="649895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20BCFDBF-B1F0-0958-D02D-A991BF2DC5BB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 bwMode="auto">
          <a:xfrm>
            <a:off x="1846852" y="5769026"/>
            <a:ext cx="700120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8CD92FE9-05B2-3892-D187-2E5A449C46C6}"/>
              </a:ext>
            </a:extLst>
          </p:cNvPr>
          <p:cNvCxnSpPr>
            <a:cxnSpLocks/>
            <a:endCxn id="25" idx="0"/>
          </p:cNvCxnSpPr>
          <p:nvPr/>
        </p:nvCxnSpPr>
        <p:spPr bwMode="auto">
          <a:xfrm>
            <a:off x="4572000" y="5769026"/>
            <a:ext cx="675002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F379FE2E-5FCB-A9CA-0F43-7C83818DEB39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 bwMode="auto">
          <a:xfrm flipH="1">
            <a:off x="3896987" y="5769026"/>
            <a:ext cx="675013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BE6363F1-FC2D-3F74-7CC8-C073F0107414}"/>
              </a:ext>
            </a:extLst>
          </p:cNvPr>
          <p:cNvCxnSpPr>
            <a:cxnSpLocks/>
            <a:endCxn id="28" idx="0"/>
          </p:cNvCxnSpPr>
          <p:nvPr/>
        </p:nvCxnSpPr>
        <p:spPr bwMode="auto">
          <a:xfrm>
            <a:off x="7272030" y="5769026"/>
            <a:ext cx="675002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7E3691CA-1710-C4F0-2B9F-BE153B2A4A46}"/>
              </a:ext>
            </a:extLst>
          </p:cNvPr>
          <p:cNvCxnSpPr>
            <a:cxnSpLocks/>
            <a:endCxn id="27" idx="0"/>
          </p:cNvCxnSpPr>
          <p:nvPr/>
        </p:nvCxnSpPr>
        <p:spPr bwMode="auto">
          <a:xfrm flipH="1">
            <a:off x="6597017" y="5769026"/>
            <a:ext cx="675013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7F7C6AB0-23D7-D92B-AC88-E87DB1952DCC}"/>
              </a:ext>
            </a:extLst>
          </p:cNvPr>
          <p:cNvSpPr/>
          <p:nvPr/>
        </p:nvSpPr>
        <p:spPr bwMode="auto">
          <a:xfrm>
            <a:off x="381718" y="5229020"/>
            <a:ext cx="2790032" cy="1440016"/>
          </a:xfrm>
          <a:prstGeom prst="roundRect">
            <a:avLst/>
          </a:prstGeom>
          <a:noFill/>
          <a:ln w="38100">
            <a:solidFill>
              <a:schemeClr val="accent5"/>
            </a:solidFill>
            <a:headEnd/>
            <a:tailEnd type="triangle" w="sm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363C659C-D5EC-E34D-E048-CD78A3EABA79}"/>
              </a:ext>
            </a:extLst>
          </p:cNvPr>
          <p:cNvSpPr/>
          <p:nvPr/>
        </p:nvSpPr>
        <p:spPr bwMode="auto">
          <a:xfrm>
            <a:off x="701957" y="1628980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背景１</a:t>
            </a: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75257439-CBE5-9AD8-C7CA-4E4B5DC822C7}"/>
              </a:ext>
            </a:extLst>
          </p:cNvPr>
          <p:cNvSpPr/>
          <p:nvPr/>
        </p:nvSpPr>
        <p:spPr bwMode="auto">
          <a:xfrm>
            <a:off x="3401987" y="1628980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課題１</a:t>
            </a: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5DC213DD-C892-A590-9CA8-E00FBD3F1982}"/>
              </a:ext>
            </a:extLst>
          </p:cNvPr>
          <p:cNvSpPr/>
          <p:nvPr/>
        </p:nvSpPr>
        <p:spPr bwMode="auto">
          <a:xfrm>
            <a:off x="4752002" y="1628980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課題２</a:t>
            </a: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1A36CAEB-C2BE-CC02-D5E0-8492AA7739FE}"/>
              </a:ext>
            </a:extLst>
          </p:cNvPr>
          <p:cNvSpPr/>
          <p:nvPr/>
        </p:nvSpPr>
        <p:spPr bwMode="auto">
          <a:xfrm>
            <a:off x="6102017" y="1628980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提案１</a:t>
            </a: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D044F776-9EF4-9B9C-07B6-57C42AE6D98E}"/>
              </a:ext>
            </a:extLst>
          </p:cNvPr>
          <p:cNvSpPr/>
          <p:nvPr/>
        </p:nvSpPr>
        <p:spPr bwMode="auto">
          <a:xfrm>
            <a:off x="7452032" y="1628980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提案２</a:t>
            </a: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52469BB7-F92A-7FA4-57E8-FBA955D2C7CF}"/>
              </a:ext>
            </a:extLst>
          </p:cNvPr>
          <p:cNvSpPr/>
          <p:nvPr/>
        </p:nvSpPr>
        <p:spPr bwMode="auto">
          <a:xfrm>
            <a:off x="2051972" y="1628980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背景２</a:t>
            </a: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D09934C8-228B-2FAD-28B6-B66D6D5982E3}"/>
              </a:ext>
            </a:extLst>
          </p:cNvPr>
          <p:cNvSpPr/>
          <p:nvPr/>
        </p:nvSpPr>
        <p:spPr bwMode="auto">
          <a:xfrm>
            <a:off x="521955" y="1448978"/>
            <a:ext cx="8190091" cy="720008"/>
          </a:xfrm>
          <a:prstGeom prst="roundRect">
            <a:avLst/>
          </a:prstGeom>
          <a:noFill/>
          <a:ln w="38100">
            <a:solidFill>
              <a:schemeClr val="accent5"/>
            </a:solidFill>
            <a:headEnd/>
            <a:tailEnd type="triangle" w="sm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1" name="テキスト プレースホルダー 2">
            <a:extLst>
              <a:ext uri="{FF2B5EF4-FFF2-40B4-BE49-F238E27FC236}">
                <a16:creationId xmlns:a16="http://schemas.microsoft.com/office/drawing/2014/main" id="{BE8A697F-9A09-B2CA-695E-7DA5A15CFBAD}"/>
              </a:ext>
            </a:extLst>
          </p:cNvPr>
          <p:cNvSpPr txBox="1">
            <a:spLocks/>
          </p:cNvSpPr>
          <p:nvPr/>
        </p:nvSpPr>
        <p:spPr bwMode="auto">
          <a:xfrm>
            <a:off x="251952" y="2528990"/>
            <a:ext cx="8280092" cy="539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0000" indent="-360000" algn="l" rtl="0" eaLnBrk="1" fontAlgn="base" hangingPunct="1">
              <a:lnSpc>
                <a:spcPct val="110000"/>
              </a:lnSpc>
              <a:spcBef>
                <a:spcPts val="2400"/>
              </a:spcBef>
              <a:spcAft>
                <a:spcPts val="600"/>
              </a:spcAft>
              <a:buClr>
                <a:schemeClr val="accent5"/>
              </a:buClr>
              <a:buFont typeface="Wingdings" panose="05000000000000000000" pitchFamily="2" charset="2"/>
              <a:buChar char="n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  <a:lvl2pPr marL="72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90000"/>
              <a:buFont typeface="メイリオ" panose="020B0604030504040204" pitchFamily="50" charset="-128"/>
              <a:buChar char="◇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2pPr>
            <a:lvl3pPr marL="108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accent3"/>
              </a:buClr>
              <a:buSzPct val="90000"/>
              <a:buFont typeface="メイリオ" panose="020B0604030504040204" pitchFamily="50" charset="-128"/>
              <a:buChar char="☐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3pPr>
            <a:lvl4pPr marL="144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5"/>
              </a:buClr>
              <a:buSzPct val="80000"/>
              <a:buFont typeface="MeiryoKe_PGothic" panose="020B0604030504040204" pitchFamily="50" charset="-128"/>
              <a:buChar char="✳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4pPr>
            <a:lvl5pPr marL="180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6666FF"/>
              </a:buClr>
              <a:buSzPct val="80000"/>
              <a:buFont typeface="MeiryoKe_PGothic" panose="020B0604030504040204" pitchFamily="50" charset="-128"/>
              <a:buChar char="＋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5pPr>
            <a:lvl6pPr marL="25146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kern="0" dirty="0"/>
              <a:t>階層化されている場合：全体の話の大筋をつかむ</a:t>
            </a:r>
            <a:r>
              <a:rPr lang="en-US" altLang="ja-JP" kern="0" dirty="0"/>
              <a:t>=</a:t>
            </a:r>
            <a:r>
              <a:rPr kumimoji="1" lang="ja-JP" altLang="en-US" dirty="0"/>
              <a:t>話題</a:t>
            </a:r>
            <a:r>
              <a:rPr lang="ja-JP" altLang="en-US" kern="0" dirty="0"/>
              <a:t>数３</a:t>
            </a:r>
            <a:endParaRPr lang="en-US" altLang="ja-JP" kern="0" dirty="0"/>
          </a:p>
        </p:txBody>
      </p:sp>
      <p:sp>
        <p:nvSpPr>
          <p:cNvPr id="52" name="テキスト プレースホルダー 2">
            <a:extLst>
              <a:ext uri="{FF2B5EF4-FFF2-40B4-BE49-F238E27FC236}">
                <a16:creationId xmlns:a16="http://schemas.microsoft.com/office/drawing/2014/main" id="{9B8BF836-73D3-42EE-3C10-3F341DBDE47C}"/>
              </a:ext>
            </a:extLst>
          </p:cNvPr>
          <p:cNvSpPr txBox="1">
            <a:spLocks/>
          </p:cNvSpPr>
          <p:nvPr/>
        </p:nvSpPr>
        <p:spPr bwMode="auto">
          <a:xfrm>
            <a:off x="251952" y="908972"/>
            <a:ext cx="8280092" cy="539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0000" indent="-360000" algn="l" rtl="0" eaLnBrk="1" fontAlgn="base" hangingPunct="1">
              <a:lnSpc>
                <a:spcPct val="110000"/>
              </a:lnSpc>
              <a:spcBef>
                <a:spcPts val="2400"/>
              </a:spcBef>
              <a:spcAft>
                <a:spcPts val="600"/>
              </a:spcAft>
              <a:buClr>
                <a:schemeClr val="accent5"/>
              </a:buClr>
              <a:buFont typeface="Wingdings" panose="05000000000000000000" pitchFamily="2" charset="2"/>
              <a:buChar char="n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  <a:lvl2pPr marL="72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90000"/>
              <a:buFont typeface="メイリオ" panose="020B0604030504040204" pitchFamily="50" charset="-128"/>
              <a:buChar char="◇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2pPr>
            <a:lvl3pPr marL="108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accent3"/>
              </a:buClr>
              <a:buSzPct val="90000"/>
              <a:buFont typeface="メイリオ" panose="020B0604030504040204" pitchFamily="50" charset="-128"/>
              <a:buChar char="☐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3pPr>
            <a:lvl4pPr marL="144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5"/>
              </a:buClr>
              <a:buSzPct val="80000"/>
              <a:buFont typeface="MeiryoKe_PGothic" panose="020B0604030504040204" pitchFamily="50" charset="-128"/>
              <a:buChar char="✳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4pPr>
            <a:lvl5pPr marL="180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6666FF"/>
              </a:buClr>
              <a:buSzPct val="80000"/>
              <a:buFont typeface="MeiryoKe_PGothic" panose="020B0604030504040204" pitchFamily="50" charset="-128"/>
              <a:buChar char="＋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5pPr>
            <a:lvl6pPr marL="25146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kern="0" dirty="0"/>
              <a:t>フラットに並んでいる場合：全体を理解する</a:t>
            </a:r>
            <a:r>
              <a:rPr lang="en-US" altLang="ja-JP" kern="0" dirty="0"/>
              <a:t>=</a:t>
            </a:r>
            <a:r>
              <a:rPr kumimoji="1" lang="ja-JP" altLang="en-US" dirty="0"/>
              <a:t>話題</a:t>
            </a:r>
            <a:r>
              <a:rPr lang="ja-JP" altLang="en-US" kern="0" dirty="0"/>
              <a:t>数６</a:t>
            </a:r>
            <a:endParaRPr lang="en-US" altLang="ja-JP" kern="0" dirty="0"/>
          </a:p>
        </p:txBody>
      </p:sp>
    </p:spTree>
    <p:extLst>
      <p:ext uri="{BB962C8B-B14F-4D97-AF65-F5344CB8AC3E}">
        <p14:creationId xmlns:p14="http://schemas.microsoft.com/office/powerpoint/2010/main" val="302707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2FA600-475B-052E-A22C-BFAB05D0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３点プロットのチェック・リスト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A94EC8-8A4B-9F54-B1F6-6E422E113E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1953" y="1088974"/>
            <a:ext cx="8550095" cy="5219751"/>
          </a:xfrm>
        </p:spPr>
        <p:txBody>
          <a:bodyPr/>
          <a:lstStyle/>
          <a:p>
            <a:r>
              <a:rPr kumimoji="1" lang="ja-JP" altLang="en-US" dirty="0"/>
              <a:t>以下が満たされているかを確認：</a:t>
            </a:r>
            <a:br>
              <a:rPr kumimoji="1" lang="en-US" altLang="ja-JP" dirty="0"/>
            </a:br>
            <a:endParaRPr kumimoji="1" lang="en-US" altLang="ja-JP" dirty="0"/>
          </a:p>
          <a:p>
            <a:pPr lvl="1"/>
            <a:r>
              <a:rPr kumimoji="1" lang="ja-JP" altLang="en-US" dirty="0"/>
              <a:t>内容面：</a:t>
            </a:r>
            <a:endParaRPr kumimoji="1" lang="en-US" altLang="ja-JP" dirty="0"/>
          </a:p>
          <a:p>
            <a:pPr marL="1177200" lvl="2" indent="-457200">
              <a:buFont typeface="+mj-lt"/>
              <a:buAutoNum type="arabicPeriod"/>
            </a:pPr>
            <a:r>
              <a:rPr kumimoji="1" lang="ja-JP" altLang="en-US" dirty="0"/>
              <a:t>背景，課題，提案の３項目から成っているか？</a:t>
            </a:r>
            <a:endParaRPr kumimoji="1" lang="en-US" altLang="ja-JP" dirty="0"/>
          </a:p>
          <a:p>
            <a:pPr marL="1177200" lvl="2" indent="-457200">
              <a:buFont typeface="+mj-lt"/>
              <a:buAutoNum type="arabicPeriod"/>
            </a:pPr>
            <a:r>
              <a:rPr kumimoji="1" lang="ja-JP" altLang="en-US" dirty="0"/>
              <a:t>課題は背景の問題に，提案は課題の問題に対応しているか？</a:t>
            </a:r>
            <a:br>
              <a:rPr kumimoji="1" lang="en-US" altLang="ja-JP" dirty="0"/>
            </a:br>
            <a:endParaRPr kumimoji="1" lang="en-US" altLang="ja-JP" dirty="0"/>
          </a:p>
          <a:p>
            <a:pPr lvl="1"/>
            <a:r>
              <a:rPr kumimoji="1" lang="ja-JP" altLang="en-US" dirty="0"/>
              <a:t>形式面：</a:t>
            </a:r>
            <a:endParaRPr kumimoji="1" lang="en-US" altLang="ja-JP" dirty="0"/>
          </a:p>
          <a:p>
            <a:pPr marL="1177200" lvl="2" indent="-457200">
              <a:buFont typeface="+mj-lt"/>
              <a:buAutoNum type="arabicPeriod" startAt="3"/>
            </a:pPr>
            <a:r>
              <a:rPr kumimoji="1" lang="ja-JP" altLang="en-US" dirty="0"/>
              <a:t>複文を含んでいないか？</a:t>
            </a:r>
            <a:endParaRPr kumimoji="1" lang="en-US" altLang="ja-JP" dirty="0"/>
          </a:p>
          <a:p>
            <a:pPr marL="1177200" lvl="2" indent="-457200">
              <a:buFont typeface="+mj-lt"/>
              <a:buAutoNum type="arabicPeriod" startAt="3"/>
            </a:pPr>
            <a:r>
              <a:rPr kumimoji="1" lang="ja-JP" altLang="en-US" dirty="0"/>
              <a:t>１行を越えるような長い修飾節を含んだ文が入っていないか？</a:t>
            </a:r>
            <a:endParaRPr kumimoji="1" lang="en-US" altLang="ja-JP" dirty="0"/>
          </a:p>
          <a:p>
            <a:pPr marL="1177200" lvl="2" indent="-457200">
              <a:buFont typeface="+mj-lt"/>
              <a:buAutoNum type="arabicPeriod" startAt="3"/>
            </a:pPr>
            <a:r>
              <a:rPr kumimoji="1" lang="ja-JP" altLang="en-US" dirty="0"/>
              <a:t>４つ以上の項目を並列に並べていないか？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0003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4F42E09-269D-6700-69C9-4DCC825C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１点プロット</a:t>
            </a:r>
          </a:p>
        </p:txBody>
      </p:sp>
    </p:spTree>
    <p:extLst>
      <p:ext uri="{BB962C8B-B14F-4D97-AF65-F5344CB8AC3E}">
        <p14:creationId xmlns:p14="http://schemas.microsoft.com/office/powerpoint/2010/main" val="1222142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91F58A-EC2D-D89A-CA40-DDF51419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１点プロット </a:t>
            </a:r>
            <a:r>
              <a:rPr kumimoji="1" lang="en-US" altLang="ja-JP" dirty="0"/>
              <a:t>= </a:t>
            </a:r>
            <a:r>
              <a:rPr kumimoji="1" lang="ja-JP" altLang="en-US" dirty="0"/>
              <a:t>目標規定文</a:t>
            </a:r>
            <a:endParaRPr kumimoji="1" lang="en-US" altLang="ja-JP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8C17F2-3701-6FE8-3F1E-E482EBDA33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１点プロット </a:t>
            </a:r>
            <a:r>
              <a:rPr kumimoji="1" lang="en-US" altLang="ja-JP" dirty="0"/>
              <a:t>= </a:t>
            </a:r>
            <a:r>
              <a:rPr kumimoji="1" lang="ja-JP" altLang="en-US" dirty="0"/>
              <a:t>目標規定文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その文章の主張を</a:t>
            </a:r>
            <a:r>
              <a:rPr kumimoji="1" lang="ja-JP" altLang="en-US" dirty="0">
                <a:solidFill>
                  <a:schemeClr val="accent5"/>
                </a:solidFill>
              </a:rPr>
              <a:t>１つの文</a:t>
            </a:r>
            <a:r>
              <a:rPr kumimoji="1" lang="ja-JP" altLang="en-US" dirty="0"/>
              <a:t>の形にまとめたもの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目標規定文は「理科系の作文技術」より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もっとも短い形のプロットとも言える</a:t>
            </a:r>
            <a:endParaRPr kumimoji="1" lang="en-US" altLang="ja-JP" dirty="0"/>
          </a:p>
          <a:p>
            <a:r>
              <a:rPr kumimoji="1" lang="ja-JP" altLang="en-US" dirty="0"/>
              <a:t>「理科系の作文技術」の説明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「自分は何を目標としてその文章を書くのか，そこで何を主張しようとするのかを熟考して，それを一つの文にまとめて書いてみることを勧める」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「主題に関してあることを主張し，または否定しようとする意思を明示した文」（コーベットによる </a:t>
            </a:r>
            <a:r>
              <a:rPr kumimoji="1" lang="en-US" altLang="ja-JP" dirty="0"/>
              <a:t>thesis </a:t>
            </a:r>
            <a:r>
              <a:rPr kumimoji="1" lang="ja-JP" altLang="en-US" dirty="0"/>
              <a:t>の説明）</a:t>
            </a:r>
          </a:p>
        </p:txBody>
      </p:sp>
    </p:spTree>
    <p:extLst>
      <p:ext uri="{BB962C8B-B14F-4D97-AF65-F5344CB8AC3E}">
        <p14:creationId xmlns:p14="http://schemas.microsoft.com/office/powerpoint/2010/main" val="296733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36B8D4-A45A-E900-4740-4ADDB700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目標規定文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58FC4A-17A5-A2DE-03F7-FEC5E8E2DC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目標からトップダウンに構成を作る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目標規定文を作り，その目標に収束するように文章全体の構想を練る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この目標に繋がる内容のみを全体の構成に残す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「関係はしているが，あってもなくても良い」みたいなものは入れてはいけない</a:t>
            </a:r>
            <a:endParaRPr kumimoji="1" lang="en-US" altLang="ja-JP" dirty="0"/>
          </a:p>
          <a:p>
            <a:r>
              <a:rPr kumimoji="1" lang="ja-JP" altLang="en-US" dirty="0"/>
              <a:t>主張全体を論理的なツリーとして表した際のルートにあたる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これをさらに短くまとめたものがタイトルになる</a:t>
            </a:r>
          </a:p>
        </p:txBody>
      </p:sp>
    </p:spTree>
    <p:extLst>
      <p:ext uri="{BB962C8B-B14F-4D97-AF65-F5344CB8AC3E}">
        <p14:creationId xmlns:p14="http://schemas.microsoft.com/office/powerpoint/2010/main" val="383933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345327-D154-8FE3-0EEE-96EFAAA82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３点プロットと目標規定文の関係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0B682A-46CB-4093-1B0E-581FD7CB3A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作り方：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３点プロットが出来たら，そこからさらに真に重要な項目を抽出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それらを繋げて目標規定文にする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3020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C41B6-7C48-38E1-C9EB-ECA1128D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プロットのタイプ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1D87CA-355E-1DFA-F216-9E50E51D11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詳細度ごとに複数のタイプのプロットを以降では説明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１点プロット（</a:t>
            </a:r>
            <a:r>
              <a:rPr kumimoji="1" lang="en-US" altLang="ja-JP" dirty="0"/>
              <a:t>=</a:t>
            </a:r>
            <a:r>
              <a:rPr kumimoji="1" lang="ja-JP" altLang="en-US" dirty="0"/>
              <a:t>目標規定文）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３点プロット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６点プロット（イントロ用）</a:t>
            </a:r>
            <a:endParaRPr kumimoji="1" lang="en-US" altLang="ja-JP" dirty="0"/>
          </a:p>
          <a:p>
            <a:pPr lvl="1"/>
            <a:r>
              <a:rPr lang="ja-JP" altLang="en-US" dirty="0"/>
              <a:t>完全</a:t>
            </a:r>
            <a:r>
              <a:rPr kumimoji="1" lang="ja-JP" altLang="en-US" dirty="0"/>
              <a:t>プロット（論文</a:t>
            </a:r>
            <a:r>
              <a:rPr kumimoji="1" lang="en-US" altLang="ja-JP" dirty="0"/>
              <a:t>/</a:t>
            </a:r>
            <a:r>
              <a:rPr kumimoji="1" lang="ja-JP" altLang="en-US" dirty="0"/>
              <a:t>スライド全体用）</a:t>
            </a:r>
            <a:endParaRPr kumimoji="1" lang="en-US" altLang="ja-JP" dirty="0"/>
          </a:p>
          <a:p>
            <a:r>
              <a:rPr kumimoji="1" lang="en-US" altLang="ja-JP" dirty="0"/>
              <a:t>N</a:t>
            </a:r>
            <a:r>
              <a:rPr kumimoji="1" lang="ja-JP" altLang="en-US" dirty="0"/>
              <a:t>点プロット </a:t>
            </a:r>
            <a:r>
              <a:rPr kumimoji="1" lang="en-US" altLang="ja-JP" dirty="0"/>
              <a:t>= N </a:t>
            </a:r>
            <a:r>
              <a:rPr kumimoji="1" lang="ja-JP" altLang="en-US" dirty="0"/>
              <a:t>個の項目から成るプロット</a:t>
            </a:r>
            <a:endParaRPr kumimoji="1" lang="en-US" altLang="ja-JP" dirty="0"/>
          </a:p>
          <a:p>
            <a:pPr lvl="1"/>
            <a:r>
              <a:rPr lang="ja-JP" altLang="en-US" dirty="0"/>
              <a:t>点数が多いほど分量が増え詳細になる</a:t>
            </a:r>
            <a:endParaRPr lang="en-US" altLang="ja-JP" dirty="0"/>
          </a:p>
          <a:p>
            <a:r>
              <a:rPr lang="ja-JP" altLang="en-US" dirty="0"/>
              <a:t>とりあえずどう言うものなのかは，９ページ目以降の例を参照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967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4F42E09-269D-6700-69C9-4DCC825C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６点プロット</a:t>
            </a:r>
          </a:p>
        </p:txBody>
      </p:sp>
    </p:spTree>
    <p:extLst>
      <p:ext uri="{BB962C8B-B14F-4D97-AF65-F5344CB8AC3E}">
        <p14:creationId xmlns:p14="http://schemas.microsoft.com/office/powerpoint/2010/main" val="1393778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C10D4AA-048C-67DA-1625-6F8D77C1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６点プロット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0D92A2D-1570-9CE4-B7FF-F750001C61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６点プロットはイントロを書く際に作る</a:t>
            </a:r>
            <a:endParaRPr lang="en-US" altLang="ja-JP" dirty="0"/>
          </a:p>
          <a:p>
            <a:pPr lvl="1"/>
            <a:r>
              <a:rPr lang="ja-JP" altLang="en-US" dirty="0"/>
              <a:t>論文のイントロは典型的には６パラグラフ前後</a:t>
            </a:r>
            <a:endParaRPr lang="en-US" altLang="ja-JP" dirty="0"/>
          </a:p>
          <a:p>
            <a:pPr lvl="1"/>
            <a:r>
              <a:rPr lang="ja-JP" altLang="en-US" dirty="0"/>
              <a:t>この各パラグラフで何を話すかをまとめる</a:t>
            </a:r>
            <a:endParaRPr lang="en-US" altLang="ja-JP" dirty="0"/>
          </a:p>
          <a:p>
            <a:pPr lvl="2"/>
            <a:r>
              <a:rPr lang="ja-JP" altLang="en-US" dirty="0"/>
              <a:t>６点プロットの各項目は各パラグラフのトピック・センテンスに対応する</a:t>
            </a:r>
            <a:endParaRPr lang="en-US" altLang="ja-JP" dirty="0"/>
          </a:p>
          <a:p>
            <a:pPr lvl="2"/>
            <a:r>
              <a:rPr lang="ja-JP" altLang="en-US" dirty="0"/>
              <a:t>トピック・センテンスだけを繋げて読んでも意味が通るように</a:t>
            </a:r>
            <a:endParaRPr lang="en-US" altLang="ja-JP" dirty="0"/>
          </a:p>
          <a:p>
            <a:r>
              <a:rPr lang="ja-JP" altLang="en-US" dirty="0"/>
              <a:t>６点プロットも３点プロットから派生させて作る</a:t>
            </a:r>
            <a:endParaRPr lang="en-US" altLang="ja-JP" dirty="0"/>
          </a:p>
          <a:p>
            <a:pPr lvl="1"/>
            <a:r>
              <a:rPr lang="ja-JP" altLang="en-US" dirty="0"/>
              <a:t>３点プロットの各項目に，より詳細を肉付けしていく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9650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A42B14-CF0C-96E2-5CF7-6662DFA37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詳細度と論理構造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B0013E-6128-536A-AD5E-A87E6DA32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3429000"/>
            <a:ext cx="8280092" cy="3059727"/>
          </a:xfrm>
        </p:spPr>
        <p:txBody>
          <a:bodyPr/>
          <a:lstStyle/>
          <a:p>
            <a:r>
              <a:rPr kumimoji="1" lang="ja-JP" altLang="en-US" dirty="0"/>
              <a:t>ツリーの上下は説明の詳細度に対応している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上の階層は下の階層の要約になっている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下の階層は上の階層をより詳しく述べている</a:t>
            </a:r>
            <a:endParaRPr kumimoji="1" lang="en-US" altLang="ja-JP" dirty="0"/>
          </a:p>
          <a:p>
            <a:r>
              <a:rPr kumimoji="1" lang="ja-JP" altLang="en-US" dirty="0"/>
              <a:t>３点プロットから初めて，論理ツリーの関係が保たれているかをチェックする</a:t>
            </a:r>
            <a:endParaRPr kumimoji="1" lang="en-US" altLang="ja-JP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50DA5F5-C778-6B70-50A5-BDCCDC565AE9}"/>
              </a:ext>
            </a:extLst>
          </p:cNvPr>
          <p:cNvSpPr/>
          <p:nvPr/>
        </p:nvSpPr>
        <p:spPr bwMode="auto">
          <a:xfrm>
            <a:off x="4442234" y="1268976"/>
            <a:ext cx="1440015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目標規定文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B23A1F7-367F-D520-DF12-10FC2F8ED74D}"/>
              </a:ext>
            </a:extLst>
          </p:cNvPr>
          <p:cNvSpPr/>
          <p:nvPr/>
        </p:nvSpPr>
        <p:spPr bwMode="auto">
          <a:xfrm>
            <a:off x="1922206" y="1988984"/>
            <a:ext cx="1029776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背景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5D3B56E-8B37-B816-5612-7F4D069A3C26}"/>
              </a:ext>
            </a:extLst>
          </p:cNvPr>
          <p:cNvSpPr/>
          <p:nvPr/>
        </p:nvSpPr>
        <p:spPr bwMode="auto">
          <a:xfrm>
            <a:off x="4622236" y="1988984"/>
            <a:ext cx="1080012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課題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11FAF2E-5D34-04A8-6100-EB31A657A56C}"/>
              </a:ext>
            </a:extLst>
          </p:cNvPr>
          <p:cNvSpPr/>
          <p:nvPr/>
        </p:nvSpPr>
        <p:spPr bwMode="auto">
          <a:xfrm>
            <a:off x="7322266" y="1988984"/>
            <a:ext cx="1080012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提案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3407E4E-1C86-C163-2B1B-8D685A8E57E9}"/>
              </a:ext>
            </a:extLst>
          </p:cNvPr>
          <p:cNvSpPr/>
          <p:nvPr/>
        </p:nvSpPr>
        <p:spPr bwMode="auto">
          <a:xfrm>
            <a:off x="1292199" y="2708992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背景１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2D88C54-BC59-B5FC-EE72-AD115A0D30AA}"/>
              </a:ext>
            </a:extLst>
          </p:cNvPr>
          <p:cNvSpPr/>
          <p:nvPr/>
        </p:nvSpPr>
        <p:spPr bwMode="auto">
          <a:xfrm>
            <a:off x="3992229" y="2708992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課題１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8B10BA8-6DA6-5BA2-5E86-8434AD3DD359}"/>
              </a:ext>
            </a:extLst>
          </p:cNvPr>
          <p:cNvSpPr/>
          <p:nvPr/>
        </p:nvSpPr>
        <p:spPr bwMode="auto">
          <a:xfrm>
            <a:off x="5342244" y="2708992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課題２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1267ECA-BCDF-6FCA-548E-B3E5AADFB8A7}"/>
              </a:ext>
            </a:extLst>
          </p:cNvPr>
          <p:cNvSpPr/>
          <p:nvPr/>
        </p:nvSpPr>
        <p:spPr bwMode="auto">
          <a:xfrm>
            <a:off x="6692259" y="2708992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提案１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E8EA23F-38D9-7A84-7214-0A900EB79ACC}"/>
              </a:ext>
            </a:extLst>
          </p:cNvPr>
          <p:cNvSpPr/>
          <p:nvPr/>
        </p:nvSpPr>
        <p:spPr bwMode="auto">
          <a:xfrm>
            <a:off x="8042274" y="2708992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提案２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205B21BA-1915-A50D-7424-F842FAA5D522}"/>
              </a:ext>
            </a:extLst>
          </p:cNvPr>
          <p:cNvSpPr/>
          <p:nvPr/>
        </p:nvSpPr>
        <p:spPr bwMode="auto">
          <a:xfrm>
            <a:off x="2642214" y="2708992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背景２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FC7AF24-5A95-7CAD-8ECE-8DE7773BB1D8}"/>
              </a:ext>
            </a:extLst>
          </p:cNvPr>
          <p:cNvCxnSpPr/>
          <p:nvPr/>
        </p:nvCxnSpPr>
        <p:spPr bwMode="auto">
          <a:xfrm>
            <a:off x="5162242" y="1628980"/>
            <a:ext cx="0" cy="360003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FD5B76A-C8CE-35ED-ECDC-66F278CC4DC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 bwMode="auto">
          <a:xfrm flipH="1">
            <a:off x="2437094" y="1628980"/>
            <a:ext cx="2725148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425EBCC-6E96-297F-1981-7064E477A56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 bwMode="auto">
          <a:xfrm>
            <a:off x="5162242" y="1628980"/>
            <a:ext cx="2700030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7CC3F3A-DB7F-4591-190A-56AD3B24EE0B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 bwMode="auto">
          <a:xfrm flipH="1">
            <a:off x="1787199" y="2348988"/>
            <a:ext cx="649895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F42B04D7-592A-6183-C36F-02F533BF5CF5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 bwMode="auto">
          <a:xfrm>
            <a:off x="2437094" y="2348988"/>
            <a:ext cx="700120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3A42914-3B9C-2617-A1F3-C2918EC57146}"/>
              </a:ext>
            </a:extLst>
          </p:cNvPr>
          <p:cNvCxnSpPr>
            <a:cxnSpLocks/>
            <a:endCxn id="11" idx="0"/>
          </p:cNvCxnSpPr>
          <p:nvPr/>
        </p:nvCxnSpPr>
        <p:spPr bwMode="auto">
          <a:xfrm>
            <a:off x="5162242" y="2348988"/>
            <a:ext cx="675002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6887226-34ED-BE47-8D2F-88F00D308F5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 bwMode="auto">
          <a:xfrm flipH="1">
            <a:off x="4487229" y="2348988"/>
            <a:ext cx="675013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6EF2CBA-DD21-A3A6-D377-F872E60E28EE}"/>
              </a:ext>
            </a:extLst>
          </p:cNvPr>
          <p:cNvCxnSpPr>
            <a:cxnSpLocks/>
            <a:endCxn id="13" idx="0"/>
          </p:cNvCxnSpPr>
          <p:nvPr/>
        </p:nvCxnSpPr>
        <p:spPr bwMode="auto">
          <a:xfrm>
            <a:off x="7862272" y="2348988"/>
            <a:ext cx="675002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F11ECC10-B78B-633C-4329-B401A2A37DA9}"/>
              </a:ext>
            </a:extLst>
          </p:cNvPr>
          <p:cNvCxnSpPr>
            <a:cxnSpLocks/>
            <a:endCxn id="12" idx="0"/>
          </p:cNvCxnSpPr>
          <p:nvPr/>
        </p:nvCxnSpPr>
        <p:spPr bwMode="auto">
          <a:xfrm flipH="1">
            <a:off x="7187259" y="2348988"/>
            <a:ext cx="675013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63000EB3-B894-2C65-1FF7-C66E94FE5DA2}"/>
              </a:ext>
            </a:extLst>
          </p:cNvPr>
          <p:cNvSpPr/>
          <p:nvPr/>
        </p:nvSpPr>
        <p:spPr bwMode="auto">
          <a:xfrm>
            <a:off x="0" y="1988984"/>
            <a:ext cx="1080012" cy="360004"/>
          </a:xfrm>
          <a:prstGeom prst="round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３点</a:t>
            </a:r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64954E3A-4D67-EDA9-C3B4-3554BCE86956}"/>
              </a:ext>
            </a:extLst>
          </p:cNvPr>
          <p:cNvSpPr/>
          <p:nvPr/>
        </p:nvSpPr>
        <p:spPr bwMode="auto">
          <a:xfrm>
            <a:off x="32185" y="2708992"/>
            <a:ext cx="1080012" cy="360004"/>
          </a:xfrm>
          <a:prstGeom prst="round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６点</a:t>
            </a:r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98B8734D-F786-A215-76B2-F4FB1938378E}"/>
              </a:ext>
            </a:extLst>
          </p:cNvPr>
          <p:cNvSpPr/>
          <p:nvPr/>
        </p:nvSpPr>
        <p:spPr bwMode="auto">
          <a:xfrm>
            <a:off x="0" y="1268976"/>
            <a:ext cx="1080012" cy="360004"/>
          </a:xfrm>
          <a:prstGeom prst="round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１点</a:t>
            </a:r>
          </a:p>
        </p:txBody>
      </p:sp>
    </p:spTree>
    <p:extLst>
      <p:ext uri="{BB962C8B-B14F-4D97-AF65-F5344CB8AC3E}">
        <p14:creationId xmlns:p14="http://schemas.microsoft.com/office/powerpoint/2010/main" val="35755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A42B14-CF0C-96E2-5CF7-6662DFA37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６点プロット時の配分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B0013E-6128-536A-AD5E-A87E6DA32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3519001"/>
            <a:ext cx="8280092" cy="2969726"/>
          </a:xfrm>
        </p:spPr>
        <p:txBody>
          <a:bodyPr/>
          <a:lstStyle/>
          <a:p>
            <a:r>
              <a:rPr kumimoji="1" lang="ja-JP" altLang="en-US" dirty="0"/>
              <a:t>６点プロット時の配分には自由度がある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３点のどこをどれだけ詳しく話すかは，論文ごとに異なる</a:t>
            </a:r>
            <a:endParaRPr kumimoji="1" lang="en-US" altLang="ja-JP" dirty="0"/>
          </a:p>
          <a:p>
            <a:r>
              <a:rPr kumimoji="1" lang="ja-JP" altLang="en-US" dirty="0"/>
              <a:t>たとえば，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背景は１つのままで，提案を増やす事が多い（上の図の例）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あまり一般的ではない話題の場合，背景が多めになる事も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課題の発見や整理こそが大事な場合，提案は自明なため短くなる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2EEE0849-75EC-0EEC-A121-858C97D62C77}"/>
              </a:ext>
            </a:extLst>
          </p:cNvPr>
          <p:cNvSpPr/>
          <p:nvPr/>
        </p:nvSpPr>
        <p:spPr bwMode="auto">
          <a:xfrm>
            <a:off x="4403201" y="1268976"/>
            <a:ext cx="1440015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目標規定文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AD5C687-09C7-5752-065A-0E9419D409B6}"/>
              </a:ext>
            </a:extLst>
          </p:cNvPr>
          <p:cNvSpPr/>
          <p:nvPr/>
        </p:nvSpPr>
        <p:spPr bwMode="auto">
          <a:xfrm>
            <a:off x="1253166" y="1988984"/>
            <a:ext cx="990011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背景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F6D4719-831E-0C39-54DD-ADD9CB655222}"/>
              </a:ext>
            </a:extLst>
          </p:cNvPr>
          <p:cNvSpPr/>
          <p:nvPr/>
        </p:nvSpPr>
        <p:spPr bwMode="auto">
          <a:xfrm>
            <a:off x="3233188" y="1988984"/>
            <a:ext cx="1080012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課題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3554FF05-B976-1511-4572-9C67A6A82486}"/>
              </a:ext>
            </a:extLst>
          </p:cNvPr>
          <p:cNvSpPr/>
          <p:nvPr/>
        </p:nvSpPr>
        <p:spPr bwMode="auto">
          <a:xfrm>
            <a:off x="6653226" y="1988984"/>
            <a:ext cx="990011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提案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1C9DE02F-B00A-2AD8-1212-2A438A6D71DC}"/>
              </a:ext>
            </a:extLst>
          </p:cNvPr>
          <p:cNvSpPr/>
          <p:nvPr/>
        </p:nvSpPr>
        <p:spPr bwMode="auto">
          <a:xfrm>
            <a:off x="1253166" y="2683224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solidFill>
                  <a:schemeClr val="accent2"/>
                </a:solidFill>
                <a:latin typeface="+mn-ea"/>
              </a:rPr>
              <a:t>背景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3081119F-3203-B7F2-D0BE-CFCDF3788C14}"/>
              </a:ext>
            </a:extLst>
          </p:cNvPr>
          <p:cNvSpPr/>
          <p:nvPr/>
        </p:nvSpPr>
        <p:spPr bwMode="auto">
          <a:xfrm>
            <a:off x="2603181" y="2695362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solidFill>
                  <a:schemeClr val="accent5"/>
                </a:solidFill>
                <a:latin typeface="+mn-ea"/>
              </a:rPr>
              <a:t>既存手法</a:t>
            </a: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00DB25A1-F13D-A0E0-29C7-B522B53A5838}"/>
              </a:ext>
            </a:extLst>
          </p:cNvPr>
          <p:cNvSpPr/>
          <p:nvPr/>
        </p:nvSpPr>
        <p:spPr bwMode="auto">
          <a:xfrm>
            <a:off x="3953196" y="2708992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solidFill>
                  <a:schemeClr val="accent5"/>
                </a:solidFill>
                <a:latin typeface="+mn-ea"/>
              </a:rPr>
              <a:t>その問題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8FDF68CB-163F-17E8-CD80-96C662D7448E}"/>
              </a:ext>
            </a:extLst>
          </p:cNvPr>
          <p:cNvSpPr/>
          <p:nvPr/>
        </p:nvSpPr>
        <p:spPr bwMode="auto">
          <a:xfrm>
            <a:off x="5292008" y="2708992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洞察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EDE8C294-3C05-1998-FF2A-0E1E2D766273}"/>
              </a:ext>
            </a:extLst>
          </p:cNvPr>
          <p:cNvSpPr/>
          <p:nvPr/>
        </p:nvSpPr>
        <p:spPr bwMode="auto">
          <a:xfrm>
            <a:off x="6653226" y="2708992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アイデア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07C3EC9D-3605-A64C-67C8-6C57C4B83E8C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 bwMode="auto">
          <a:xfrm flipH="1">
            <a:off x="3773194" y="1628980"/>
            <a:ext cx="1350015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0F8B33B-2B72-C17E-E7FA-D06C294B94D4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 bwMode="auto">
          <a:xfrm flipH="1">
            <a:off x="1748172" y="1628980"/>
            <a:ext cx="3375037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94D4187-0DC6-15F2-F004-80B4B3329AA7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 bwMode="auto">
          <a:xfrm>
            <a:off x="5123209" y="1628980"/>
            <a:ext cx="2025023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A214842E-9068-35F9-3BF9-D85202347709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 bwMode="auto">
          <a:xfrm flipH="1">
            <a:off x="1748166" y="2348988"/>
            <a:ext cx="6" cy="334236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482F275-9D3A-4A57-AB5E-AEFB96C07901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 bwMode="auto">
          <a:xfrm>
            <a:off x="3773194" y="2348988"/>
            <a:ext cx="675002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455CAC9-923B-6862-EC95-BDF9E3407F63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 bwMode="auto">
          <a:xfrm flipH="1">
            <a:off x="3098181" y="2348988"/>
            <a:ext cx="675013" cy="34637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42246E7-E24E-FA79-3D02-A262C3D2BBEE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 bwMode="auto">
          <a:xfrm flipH="1">
            <a:off x="7148226" y="2348988"/>
            <a:ext cx="6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BDA4000-A502-E1B9-4D8D-45CBA4DEE417}"/>
              </a:ext>
            </a:extLst>
          </p:cNvPr>
          <p:cNvCxnSpPr>
            <a:cxnSpLocks/>
            <a:stCxn id="23" idx="2"/>
            <a:endCxn id="31" idx="0"/>
          </p:cNvCxnSpPr>
          <p:nvPr/>
        </p:nvCxnSpPr>
        <p:spPr bwMode="auto">
          <a:xfrm flipH="1">
            <a:off x="5787008" y="2348988"/>
            <a:ext cx="1361224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0C0D2DAC-C98B-2F2A-286E-C3551D774EE5}"/>
              </a:ext>
            </a:extLst>
          </p:cNvPr>
          <p:cNvSpPr/>
          <p:nvPr/>
        </p:nvSpPr>
        <p:spPr bwMode="auto">
          <a:xfrm>
            <a:off x="8003241" y="2708992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評価結果</a:t>
            </a: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98292862-FBFC-1FDA-FBDB-65DF89A3C745}"/>
              </a:ext>
            </a:extLst>
          </p:cNvPr>
          <p:cNvCxnSpPr>
            <a:cxnSpLocks/>
            <a:stCxn id="23" idx="2"/>
            <a:endCxn id="57" idx="0"/>
          </p:cNvCxnSpPr>
          <p:nvPr/>
        </p:nvCxnSpPr>
        <p:spPr bwMode="auto">
          <a:xfrm>
            <a:off x="7148232" y="2348988"/>
            <a:ext cx="1350009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四角形: 角を丸くする 88">
            <a:extLst>
              <a:ext uri="{FF2B5EF4-FFF2-40B4-BE49-F238E27FC236}">
                <a16:creationId xmlns:a16="http://schemas.microsoft.com/office/drawing/2014/main" id="{BF7EB89D-1A2D-E4F9-EEA8-639756123507}"/>
              </a:ext>
            </a:extLst>
          </p:cNvPr>
          <p:cNvSpPr/>
          <p:nvPr/>
        </p:nvSpPr>
        <p:spPr bwMode="auto">
          <a:xfrm>
            <a:off x="31269" y="1988984"/>
            <a:ext cx="1080012" cy="360004"/>
          </a:xfrm>
          <a:prstGeom prst="round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３点</a:t>
            </a:r>
          </a:p>
        </p:txBody>
      </p: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7E56385C-CB2C-3809-CCB5-9CB3668B9F73}"/>
              </a:ext>
            </a:extLst>
          </p:cNvPr>
          <p:cNvSpPr/>
          <p:nvPr/>
        </p:nvSpPr>
        <p:spPr bwMode="auto">
          <a:xfrm>
            <a:off x="63454" y="2708992"/>
            <a:ext cx="1080012" cy="360004"/>
          </a:xfrm>
          <a:prstGeom prst="round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６点</a:t>
            </a:r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FF4F8968-4BE4-3D1D-065A-C90D05607D48}"/>
              </a:ext>
            </a:extLst>
          </p:cNvPr>
          <p:cNvSpPr/>
          <p:nvPr/>
        </p:nvSpPr>
        <p:spPr bwMode="auto">
          <a:xfrm>
            <a:off x="31269" y="1268976"/>
            <a:ext cx="1080012" cy="360004"/>
          </a:xfrm>
          <a:prstGeom prst="round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１点</a:t>
            </a:r>
          </a:p>
        </p:txBody>
      </p:sp>
    </p:spTree>
    <p:extLst>
      <p:ext uri="{BB962C8B-B14F-4D97-AF65-F5344CB8AC3E}">
        <p14:creationId xmlns:p14="http://schemas.microsoft.com/office/powerpoint/2010/main" val="368888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4F42E09-269D-6700-69C9-4DCC825C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完全プロット</a:t>
            </a:r>
          </a:p>
        </p:txBody>
      </p:sp>
    </p:spTree>
    <p:extLst>
      <p:ext uri="{BB962C8B-B14F-4D97-AF65-F5344CB8AC3E}">
        <p14:creationId xmlns:p14="http://schemas.microsoft.com/office/powerpoint/2010/main" val="3653181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53D130F-9E8D-16A8-53A6-8697A34B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完全</a:t>
            </a:r>
            <a:r>
              <a:rPr lang="ja-JP" altLang="en-US" b="1" dirty="0"/>
              <a:t>プロット</a:t>
            </a:r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20629E9-D9B3-68BB-D88A-B953DAE001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論文やスライド全体のプロット</a:t>
            </a:r>
            <a:endParaRPr lang="en-US" altLang="ja-JP" dirty="0"/>
          </a:p>
          <a:p>
            <a:pPr lvl="1"/>
            <a:r>
              <a:rPr lang="ja-JP" altLang="en-US" dirty="0"/>
              <a:t>特に項目数などの形式はない：</a:t>
            </a:r>
            <a:endParaRPr lang="en-US" altLang="ja-JP" dirty="0"/>
          </a:p>
          <a:p>
            <a:pPr lvl="2"/>
            <a:r>
              <a:rPr lang="ja-JP" altLang="en-US" dirty="0"/>
              <a:t>基本的には３点プロットから派生させて考える</a:t>
            </a:r>
            <a:endParaRPr lang="en-US" altLang="ja-JP" dirty="0"/>
          </a:p>
          <a:p>
            <a:pPr lvl="2"/>
            <a:r>
              <a:rPr lang="ja-JP" altLang="en-US" dirty="0"/>
              <a:t>６点プロットでは省略されるような実装の詳細なども入る</a:t>
            </a:r>
            <a:endParaRPr lang="en-US" altLang="ja-JP" dirty="0"/>
          </a:p>
          <a:p>
            <a:r>
              <a:rPr lang="ja-JP" altLang="en-US" dirty="0"/>
              <a:t>３点プロットは，いわば「完全プロットのプロット」</a:t>
            </a:r>
            <a:endParaRPr lang="en-US" altLang="ja-JP" dirty="0"/>
          </a:p>
          <a:p>
            <a:pPr lvl="1"/>
            <a:r>
              <a:rPr lang="ja-JP" altLang="en-US" dirty="0"/>
              <a:t>３点プロットで整理した内容をもとに，肉付けして完全プロットを作る</a:t>
            </a:r>
            <a:endParaRPr lang="en-US" altLang="ja-JP" dirty="0"/>
          </a:p>
          <a:p>
            <a:pPr lvl="1"/>
            <a:r>
              <a:rPr lang="ja-JP" altLang="en-US" dirty="0"/>
              <a:t>いきなり完全プロットを作るのは難しい</a:t>
            </a:r>
          </a:p>
        </p:txBody>
      </p:sp>
    </p:spTree>
    <p:extLst>
      <p:ext uri="{BB962C8B-B14F-4D97-AF65-F5344CB8AC3E}">
        <p14:creationId xmlns:p14="http://schemas.microsoft.com/office/powerpoint/2010/main" val="5757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53D130F-9E8D-16A8-53A6-8697A34B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完全</a:t>
            </a:r>
            <a:r>
              <a:rPr lang="ja-JP" altLang="en-US" b="1" dirty="0"/>
              <a:t>プロット</a:t>
            </a:r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20629E9-D9B3-68BB-D88A-B953DAE001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論文用：以下を</a:t>
            </a:r>
            <a:r>
              <a:rPr kumimoji="1" lang="ja-JP" altLang="en-US" dirty="0"/>
              <a:t>箇条書きにまとめる</a:t>
            </a:r>
            <a:endParaRPr lang="en-US" altLang="ja-JP" dirty="0"/>
          </a:p>
          <a:p>
            <a:pPr lvl="1"/>
            <a:r>
              <a:rPr kumimoji="1" lang="ja-JP" altLang="en-US" dirty="0"/>
              <a:t>論文の </a:t>
            </a:r>
            <a:r>
              <a:rPr kumimoji="1" lang="en-US" altLang="ja-JP" dirty="0"/>
              <a:t>subsubsection </a:t>
            </a:r>
            <a:r>
              <a:rPr kumimoji="1" lang="ja-JP" altLang="en-US" dirty="0"/>
              <a:t>までの節タイトル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そこで何を話すか</a:t>
            </a:r>
            <a:endParaRPr kumimoji="1" lang="en-US" altLang="ja-JP" dirty="0"/>
          </a:p>
          <a:p>
            <a:r>
              <a:rPr lang="ja-JP" altLang="en-US" dirty="0"/>
              <a:t>スライド用：以下を</a:t>
            </a:r>
            <a:r>
              <a:rPr kumimoji="1" lang="ja-JP" altLang="en-US" dirty="0"/>
              <a:t>箇条書きにまとめる</a:t>
            </a:r>
            <a:endParaRPr lang="en-US" altLang="ja-JP" dirty="0"/>
          </a:p>
          <a:p>
            <a:pPr lvl="1"/>
            <a:r>
              <a:rPr kumimoji="1" lang="ja-JP" altLang="en-US" dirty="0"/>
              <a:t>スライドの各ページのタイトル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そこで何を話すか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23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スライド用プロットの流れの例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611956" y="1268976"/>
            <a:ext cx="8280092" cy="5039749"/>
          </a:xfrm>
        </p:spPr>
        <p:txBody>
          <a:bodyPr/>
          <a:lstStyle/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イントロ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背景となる問題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既存</a:t>
            </a:r>
            <a:r>
              <a:rPr lang="ja-JP" altLang="en-US" dirty="0"/>
              <a:t>手法</a:t>
            </a:r>
            <a:endParaRPr lang="en-US" altLang="ja-JP" dirty="0"/>
          </a:p>
          <a:p>
            <a:pPr marL="1177200" lvl="2" indent="-457200">
              <a:buFont typeface="+mj-lt"/>
              <a:buAutoNum type="arabicPeriod"/>
            </a:pPr>
            <a:r>
              <a:rPr lang="ja-JP" altLang="en-US" dirty="0"/>
              <a:t>既存手法の説明</a:t>
            </a:r>
            <a:endParaRPr lang="en-US" altLang="ja-JP" dirty="0"/>
          </a:p>
          <a:p>
            <a:pPr marL="1177200" lvl="2" indent="-457200">
              <a:buFont typeface="+mj-lt"/>
              <a:buAutoNum type="arabicPeriod"/>
            </a:pPr>
            <a:r>
              <a:rPr lang="ja-JP" altLang="en-US" dirty="0"/>
              <a:t>既存手法の問題</a:t>
            </a:r>
            <a:endParaRPr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提案手法</a:t>
            </a:r>
            <a:endParaRPr kumimoji="1" lang="en-US" altLang="ja-JP" dirty="0"/>
          </a:p>
          <a:p>
            <a:pPr marL="1177200" lvl="2" indent="-457200">
              <a:buFont typeface="+mj-lt"/>
              <a:buAutoNum type="arabicPeriod"/>
            </a:pPr>
            <a:r>
              <a:rPr kumimoji="1" lang="ja-JP" altLang="en-US" dirty="0"/>
              <a:t>アイデア</a:t>
            </a:r>
            <a:endParaRPr kumimoji="1" lang="en-US" altLang="ja-JP" dirty="0"/>
          </a:p>
          <a:p>
            <a:pPr marL="1177200" lvl="2" indent="-457200">
              <a:buFont typeface="+mj-lt"/>
              <a:buAutoNum type="arabicPeriod"/>
            </a:pPr>
            <a:r>
              <a:rPr kumimoji="1" lang="ja-JP" altLang="en-US" dirty="0"/>
              <a:t>実装：構成，動作，例</a:t>
            </a:r>
            <a:endParaRPr kumimoji="1" lang="en-US" altLang="ja-JP" dirty="0"/>
          </a:p>
          <a:p>
            <a:pPr marL="1177200" lvl="2" indent="-457200">
              <a:buFont typeface="+mj-lt"/>
              <a:buAutoNum type="arabicPeriod"/>
            </a:pPr>
            <a:r>
              <a:rPr kumimoji="1" lang="ja-JP" altLang="en-US" dirty="0"/>
              <a:t>既存手法との比較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評価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まとめ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endParaRPr lang="en-US" altLang="ja-JP" dirty="0"/>
          </a:p>
          <a:p>
            <a:pPr lvl="1"/>
            <a:r>
              <a:rPr kumimoji="1" lang="ja-JP" altLang="en-US" dirty="0"/>
              <a:t>たとえば上記それぞれの項目に１～４ページ程度を割り当てる</a:t>
            </a:r>
          </a:p>
        </p:txBody>
      </p:sp>
    </p:spTree>
    <p:extLst>
      <p:ext uri="{BB962C8B-B14F-4D97-AF65-F5344CB8AC3E}">
        <p14:creationId xmlns:p14="http://schemas.microsoft.com/office/powerpoint/2010/main" val="204403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8747E992-D7C8-B607-3243-8F1C4EBC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プロットから文章へ</a:t>
            </a:r>
          </a:p>
        </p:txBody>
      </p:sp>
    </p:spTree>
    <p:extLst>
      <p:ext uri="{BB962C8B-B14F-4D97-AF65-F5344CB8AC3E}">
        <p14:creationId xmlns:p14="http://schemas.microsoft.com/office/powerpoint/2010/main" val="24826685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562E51A-24AB-589C-C10B-60BA2743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プロットから文章やスライドへ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4288186-ECCC-F136-8196-B4294566CB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プロットの文章の違い</a:t>
            </a:r>
            <a:endParaRPr lang="en-US" altLang="ja-JP" dirty="0"/>
          </a:p>
          <a:p>
            <a:pPr lvl="1"/>
            <a:r>
              <a:rPr lang="ja-JP" altLang="en-US" dirty="0"/>
              <a:t>プロットは論理の階層構造を持つ</a:t>
            </a:r>
            <a:endParaRPr lang="en-US" altLang="ja-JP" dirty="0"/>
          </a:p>
          <a:p>
            <a:pPr lvl="1"/>
            <a:r>
              <a:rPr lang="ja-JP" altLang="en-US" dirty="0"/>
              <a:t>しかし，文章（スライド）は基本的にシーケンシャル</a:t>
            </a:r>
            <a:endParaRPr lang="en-US" altLang="ja-JP" dirty="0"/>
          </a:p>
          <a:p>
            <a:pPr lvl="2"/>
            <a:r>
              <a:rPr lang="ja-JP" altLang="en-US" dirty="0"/>
              <a:t>読者は前から後ろにむかって順に読む</a:t>
            </a:r>
            <a:endParaRPr lang="en-US" altLang="ja-JP" dirty="0"/>
          </a:p>
          <a:p>
            <a:r>
              <a:rPr lang="ja-JP" altLang="en-US" dirty="0"/>
              <a:t>プロットの論理をどのようにシーケンシャルな文章に展開するか？</a:t>
            </a:r>
            <a:endParaRPr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EF9DC9-89E4-71EE-05DF-89E205E660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1225" y="6308725"/>
            <a:ext cx="612775" cy="54927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39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2C224BE-1AFB-746F-3613-EB76E3C6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まず３点プロットから始める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DCC2B0F-B02D-6E87-29E0-B6AA749A87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１点プロットを最初に作るのはかなり難しい</a:t>
            </a:r>
            <a:endParaRPr lang="en-US" altLang="ja-JP" dirty="0"/>
          </a:p>
          <a:p>
            <a:pPr lvl="1"/>
            <a:r>
              <a:rPr lang="ja-JP" altLang="en-US" dirty="0"/>
              <a:t>本当に大事な事だけを１つの文に集約</a:t>
            </a:r>
            <a:r>
              <a:rPr lang="en-US" altLang="ja-JP" dirty="0"/>
              <a:t>/</a:t>
            </a:r>
            <a:r>
              <a:rPr lang="ja-JP" altLang="en-US" dirty="0"/>
              <a:t>圧縮する必要がある</a:t>
            </a:r>
            <a:endParaRPr lang="en-US" altLang="ja-JP" dirty="0"/>
          </a:p>
          <a:p>
            <a:pPr lvl="1"/>
            <a:r>
              <a:rPr lang="ja-JP" altLang="en-US" dirty="0"/>
              <a:t>しかし，何が真に大事なのかは最初はわからない</a:t>
            </a:r>
            <a:endParaRPr lang="en-US" altLang="ja-JP" dirty="0"/>
          </a:p>
          <a:p>
            <a:r>
              <a:rPr lang="ja-JP" altLang="en-US" dirty="0"/>
              <a:t>６点プロットや完全</a:t>
            </a:r>
            <a:r>
              <a:rPr kumimoji="1" lang="ja-JP" altLang="en-US" dirty="0"/>
              <a:t>プロットも難しい</a:t>
            </a:r>
            <a:endParaRPr lang="en-US" altLang="ja-JP" dirty="0"/>
          </a:p>
          <a:p>
            <a:pPr lvl="1"/>
            <a:r>
              <a:rPr lang="ja-JP" altLang="en-US" dirty="0"/>
              <a:t>自由度が高すぎてまとめるのが難しい</a:t>
            </a:r>
            <a:endParaRPr lang="en-US" altLang="ja-JP" dirty="0"/>
          </a:p>
          <a:p>
            <a:r>
              <a:rPr lang="ja-JP" altLang="en-US" dirty="0"/>
              <a:t>３点プロットが規模的にちょうどよい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5119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460A38-7213-E877-786C-852C28C01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階層構造の展開の仕方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2003D6-4613-30B4-79F2-1A98EFDA31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955" y="1358977"/>
            <a:ext cx="8280092" cy="5219751"/>
          </a:xfrm>
        </p:spPr>
        <p:txBody>
          <a:bodyPr/>
          <a:lstStyle/>
          <a:p>
            <a:r>
              <a:rPr lang="ja-JP" altLang="en-US" dirty="0"/>
              <a:t>上から順に各階層にある話題を紹介したあと，１つずつ潜っていく</a:t>
            </a:r>
            <a:endParaRPr lang="en-US" altLang="ja-JP" dirty="0"/>
          </a:p>
          <a:p>
            <a:pPr lvl="1"/>
            <a:r>
              <a:rPr lang="ja-JP" altLang="en-US" dirty="0"/>
              <a:t>典型的なやりかた：以下を再帰的に繰り返す</a:t>
            </a:r>
            <a:endParaRPr lang="en-US" altLang="ja-JP" dirty="0"/>
          </a:p>
          <a:p>
            <a:pPr lvl="2"/>
            <a:r>
              <a:rPr lang="ja-JP" altLang="en-US" dirty="0"/>
              <a:t>登場人物（子）の紹介と，子同士の関係を説明</a:t>
            </a:r>
            <a:endParaRPr lang="en-US" altLang="ja-JP" dirty="0"/>
          </a:p>
          <a:p>
            <a:pPr lvl="2"/>
            <a:r>
              <a:rPr lang="ja-JP" altLang="en-US" dirty="0"/>
              <a:t>各子の詳細を順に説明</a:t>
            </a:r>
            <a:endParaRPr lang="en-US" altLang="ja-JP" dirty="0"/>
          </a:p>
          <a:p>
            <a:r>
              <a:rPr lang="ja-JP" altLang="en-US" dirty="0"/>
              <a:t>典型例：</a:t>
            </a:r>
            <a:endParaRPr lang="en-US" altLang="ja-JP" dirty="0"/>
          </a:p>
          <a:p>
            <a:pPr lvl="1"/>
            <a:r>
              <a:rPr lang="ja-JP" altLang="en-US" dirty="0"/>
              <a:t>イントロで論文全体の話題を紹介</a:t>
            </a:r>
            <a:endParaRPr lang="en-US" altLang="ja-JP" dirty="0"/>
          </a:p>
          <a:p>
            <a:pPr lvl="1"/>
            <a:r>
              <a:rPr lang="ja-JP" altLang="en-US" dirty="0"/>
              <a:t>２節の冒頭で背景全体を簡単に説明</a:t>
            </a:r>
            <a:endParaRPr lang="en-US" altLang="ja-JP" dirty="0"/>
          </a:p>
          <a:p>
            <a:pPr lvl="1"/>
            <a:r>
              <a:rPr lang="ja-JP" altLang="en-US" dirty="0"/>
              <a:t>２</a:t>
            </a:r>
            <a:r>
              <a:rPr lang="en-US" altLang="ja-JP" dirty="0"/>
              <a:t>.1</a:t>
            </a:r>
            <a:r>
              <a:rPr lang="ja-JP" altLang="en-US" dirty="0"/>
              <a:t>節で背景の１つめを説明</a:t>
            </a:r>
            <a:endParaRPr lang="en-US" altLang="ja-JP" dirty="0"/>
          </a:p>
          <a:p>
            <a:pPr lvl="1"/>
            <a:r>
              <a:rPr lang="ja-JP" altLang="en-US" dirty="0"/>
              <a:t>２</a:t>
            </a:r>
            <a:r>
              <a:rPr lang="en-US" altLang="ja-JP" dirty="0"/>
              <a:t>.2</a:t>
            </a:r>
            <a:r>
              <a:rPr lang="ja-JP" altLang="en-US" dirty="0"/>
              <a:t>節で背景の２つめを説明</a:t>
            </a:r>
            <a:endParaRPr lang="en-US" altLang="ja-JP" dirty="0"/>
          </a:p>
          <a:p>
            <a:pPr lvl="1"/>
            <a:r>
              <a:rPr lang="ja-JP" altLang="en-US" dirty="0"/>
              <a:t>３節の冒頭で背景との関係と共に既存手法全体を簡単に説明</a:t>
            </a:r>
            <a:endParaRPr lang="en-US" altLang="ja-JP" dirty="0"/>
          </a:p>
          <a:p>
            <a:pPr lvl="1"/>
            <a:r>
              <a:rPr lang="ja-JP" altLang="en-US" dirty="0"/>
              <a:t>３</a:t>
            </a:r>
            <a:r>
              <a:rPr lang="en-US" altLang="ja-JP" dirty="0"/>
              <a:t>.</a:t>
            </a:r>
            <a:r>
              <a:rPr lang="ja-JP" altLang="en-US" dirty="0"/>
              <a:t>２節で既存手法の１つめを説明</a:t>
            </a:r>
            <a:endParaRPr lang="en-US" altLang="ja-JP" dirty="0"/>
          </a:p>
          <a:p>
            <a:pPr lvl="1"/>
            <a:r>
              <a:rPr lang="ja-JP" altLang="en-US" dirty="0"/>
              <a:t>３</a:t>
            </a:r>
            <a:r>
              <a:rPr lang="en-US" altLang="ja-JP" dirty="0"/>
              <a:t>.</a:t>
            </a:r>
            <a:r>
              <a:rPr lang="ja-JP" altLang="en-US" dirty="0"/>
              <a:t>２節で既存手法の２つめを説明</a:t>
            </a:r>
            <a:endParaRPr lang="en-US" altLang="ja-JP" dirty="0"/>
          </a:p>
          <a:p>
            <a:pPr lvl="1"/>
            <a:r>
              <a:rPr lang="ja-JP" altLang="en-US" dirty="0"/>
              <a:t>･･･</a:t>
            </a:r>
          </a:p>
        </p:txBody>
      </p:sp>
    </p:spTree>
    <p:extLst>
      <p:ext uri="{BB962C8B-B14F-4D97-AF65-F5344CB8AC3E}">
        <p14:creationId xmlns:p14="http://schemas.microsoft.com/office/powerpoint/2010/main" val="142743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460A38-7213-E877-786C-852C28C01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400" dirty="0"/>
              <a:t>上から順に各階層にある話題を紹介したあと，</a:t>
            </a:r>
            <a:br>
              <a:rPr lang="en-US" altLang="ja-JP" sz="2400" dirty="0"/>
            </a:br>
            <a:r>
              <a:rPr lang="ja-JP" altLang="en-US" sz="2400" dirty="0"/>
              <a:t>１つずつ潜っていく</a:t>
            </a:r>
            <a:endParaRPr lang="en-US" altLang="ja-JP" sz="2400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C450BCA9-9B81-1F2C-24F6-2956E1F55014}"/>
              </a:ext>
            </a:extLst>
          </p:cNvPr>
          <p:cNvSpPr/>
          <p:nvPr/>
        </p:nvSpPr>
        <p:spPr bwMode="auto">
          <a:xfrm>
            <a:off x="1382200" y="1538979"/>
            <a:ext cx="1029776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背景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B45AEEDE-A008-07D3-9782-2320D7CC2BA9}"/>
              </a:ext>
            </a:extLst>
          </p:cNvPr>
          <p:cNvSpPr/>
          <p:nvPr/>
        </p:nvSpPr>
        <p:spPr bwMode="auto">
          <a:xfrm>
            <a:off x="4082230" y="1538979"/>
            <a:ext cx="1080012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既存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81B1465C-E60F-BD6B-69DC-74BA3A6533E2}"/>
              </a:ext>
            </a:extLst>
          </p:cNvPr>
          <p:cNvSpPr/>
          <p:nvPr/>
        </p:nvSpPr>
        <p:spPr bwMode="auto">
          <a:xfrm>
            <a:off x="6782260" y="1538979"/>
            <a:ext cx="1080012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提案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972FF901-2DB1-0A73-2827-ADC631C0D6CD}"/>
              </a:ext>
            </a:extLst>
          </p:cNvPr>
          <p:cNvSpPr/>
          <p:nvPr/>
        </p:nvSpPr>
        <p:spPr bwMode="auto">
          <a:xfrm>
            <a:off x="752193" y="2258987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背景１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07DAE22-723B-ED3A-4414-F7BA17E7F345}"/>
              </a:ext>
            </a:extLst>
          </p:cNvPr>
          <p:cNvSpPr/>
          <p:nvPr/>
        </p:nvSpPr>
        <p:spPr bwMode="auto">
          <a:xfrm>
            <a:off x="3452223" y="2258987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既存１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B1998236-0A8A-9105-A71C-ECF0D064EC44}"/>
              </a:ext>
            </a:extLst>
          </p:cNvPr>
          <p:cNvSpPr/>
          <p:nvPr/>
        </p:nvSpPr>
        <p:spPr bwMode="auto">
          <a:xfrm>
            <a:off x="4802238" y="2258987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既存２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1DF5174C-F7EA-4E08-D5AE-EB86FB8D68D1}"/>
              </a:ext>
            </a:extLst>
          </p:cNvPr>
          <p:cNvSpPr/>
          <p:nvPr/>
        </p:nvSpPr>
        <p:spPr bwMode="auto">
          <a:xfrm>
            <a:off x="6152253" y="2258987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提案１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3047D48A-9A5D-E409-8E78-38E07FA0693B}"/>
              </a:ext>
            </a:extLst>
          </p:cNvPr>
          <p:cNvSpPr/>
          <p:nvPr/>
        </p:nvSpPr>
        <p:spPr bwMode="auto">
          <a:xfrm>
            <a:off x="7502268" y="2258987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提案２</a:t>
            </a: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0F07E1F3-551C-FC7B-10D2-6DEB3AEC0974}"/>
              </a:ext>
            </a:extLst>
          </p:cNvPr>
          <p:cNvSpPr/>
          <p:nvPr/>
        </p:nvSpPr>
        <p:spPr bwMode="auto">
          <a:xfrm>
            <a:off x="2102208" y="2258987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背景２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341BAAE-B58B-BAC5-70C5-270FE37A2AFE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 bwMode="auto">
          <a:xfrm flipH="1">
            <a:off x="1247193" y="1898983"/>
            <a:ext cx="649895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C689B71-EFF1-61A6-37D4-3B960E878ED7}"/>
              </a:ext>
            </a:extLst>
          </p:cNvPr>
          <p:cNvCxnSpPr>
            <a:cxnSpLocks/>
            <a:stCxn id="20" idx="2"/>
            <a:endCxn id="28" idx="0"/>
          </p:cNvCxnSpPr>
          <p:nvPr/>
        </p:nvCxnSpPr>
        <p:spPr bwMode="auto">
          <a:xfrm>
            <a:off x="1897088" y="1898983"/>
            <a:ext cx="700120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E8ED9807-B14A-C347-B086-72193B0679EC}"/>
              </a:ext>
            </a:extLst>
          </p:cNvPr>
          <p:cNvCxnSpPr>
            <a:cxnSpLocks/>
            <a:endCxn id="25" idx="0"/>
          </p:cNvCxnSpPr>
          <p:nvPr/>
        </p:nvCxnSpPr>
        <p:spPr bwMode="auto">
          <a:xfrm>
            <a:off x="4622236" y="1898983"/>
            <a:ext cx="675002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8DCF791-35B2-FA93-F4E0-6120A07BA00A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 bwMode="auto">
          <a:xfrm flipH="1">
            <a:off x="3947223" y="1898983"/>
            <a:ext cx="675013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9CA1977-5EB8-C763-40FE-FD3C0D52290F}"/>
              </a:ext>
            </a:extLst>
          </p:cNvPr>
          <p:cNvCxnSpPr>
            <a:cxnSpLocks/>
            <a:endCxn id="27" idx="0"/>
          </p:cNvCxnSpPr>
          <p:nvPr/>
        </p:nvCxnSpPr>
        <p:spPr bwMode="auto">
          <a:xfrm>
            <a:off x="7322266" y="1898983"/>
            <a:ext cx="675002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68C9EF00-5A5D-4799-2CC2-0E1FC239C946}"/>
              </a:ext>
            </a:extLst>
          </p:cNvPr>
          <p:cNvCxnSpPr>
            <a:cxnSpLocks/>
            <a:endCxn id="26" idx="0"/>
          </p:cNvCxnSpPr>
          <p:nvPr/>
        </p:nvCxnSpPr>
        <p:spPr bwMode="auto">
          <a:xfrm flipH="1">
            <a:off x="6647253" y="1898983"/>
            <a:ext cx="675013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38731C41-463B-A2A3-3E1E-66F76DCE9731}"/>
              </a:ext>
            </a:extLst>
          </p:cNvPr>
          <p:cNvSpPr/>
          <p:nvPr/>
        </p:nvSpPr>
        <p:spPr bwMode="auto">
          <a:xfrm>
            <a:off x="1241963" y="1358977"/>
            <a:ext cx="6750075" cy="720008"/>
          </a:xfrm>
          <a:prstGeom prst="roundRect">
            <a:avLst/>
          </a:prstGeom>
          <a:noFill/>
          <a:ln w="38100">
            <a:solidFill>
              <a:schemeClr val="accent5"/>
            </a:solidFill>
            <a:headEnd/>
            <a:tailEnd type="triangle" w="sm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FE75133-6979-0C52-6BEB-74B10B9D0762}"/>
              </a:ext>
            </a:extLst>
          </p:cNvPr>
          <p:cNvSpPr/>
          <p:nvPr/>
        </p:nvSpPr>
        <p:spPr bwMode="auto">
          <a:xfrm>
            <a:off x="1382200" y="3248998"/>
            <a:ext cx="1029776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背景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9B6AB18-1E5D-AFBB-2BAE-FF643B485D0F}"/>
              </a:ext>
            </a:extLst>
          </p:cNvPr>
          <p:cNvSpPr/>
          <p:nvPr/>
        </p:nvSpPr>
        <p:spPr bwMode="auto">
          <a:xfrm>
            <a:off x="4082230" y="3248998"/>
            <a:ext cx="1080012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既存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9ADBEC6-EC17-AC69-374B-150318893C05}"/>
              </a:ext>
            </a:extLst>
          </p:cNvPr>
          <p:cNvSpPr/>
          <p:nvPr/>
        </p:nvSpPr>
        <p:spPr bwMode="auto">
          <a:xfrm>
            <a:off x="6782260" y="3248998"/>
            <a:ext cx="1080012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提案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D368A5F-4D4E-E891-3505-842BBB591A57}"/>
              </a:ext>
            </a:extLst>
          </p:cNvPr>
          <p:cNvSpPr/>
          <p:nvPr/>
        </p:nvSpPr>
        <p:spPr bwMode="auto">
          <a:xfrm>
            <a:off x="752193" y="3969006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背景１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619BC62-CCC0-4978-921A-2DEB2F672DB7}"/>
              </a:ext>
            </a:extLst>
          </p:cNvPr>
          <p:cNvSpPr/>
          <p:nvPr/>
        </p:nvSpPr>
        <p:spPr bwMode="auto">
          <a:xfrm>
            <a:off x="3452223" y="3969006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既存１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982A209-5921-5F24-4BD0-EBF1300EBA7D}"/>
              </a:ext>
            </a:extLst>
          </p:cNvPr>
          <p:cNvSpPr/>
          <p:nvPr/>
        </p:nvSpPr>
        <p:spPr bwMode="auto">
          <a:xfrm>
            <a:off x="4802238" y="3969006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既存２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B1247EA-80C9-258F-6155-EE0AB2A98CC1}"/>
              </a:ext>
            </a:extLst>
          </p:cNvPr>
          <p:cNvSpPr/>
          <p:nvPr/>
        </p:nvSpPr>
        <p:spPr bwMode="auto">
          <a:xfrm>
            <a:off x="6152253" y="3969006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提案１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F1D48CE-B6BB-CCA4-34E0-16BA8F3DCC83}"/>
              </a:ext>
            </a:extLst>
          </p:cNvPr>
          <p:cNvSpPr/>
          <p:nvPr/>
        </p:nvSpPr>
        <p:spPr bwMode="auto">
          <a:xfrm>
            <a:off x="7502268" y="3969006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提案２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787C90E0-EF61-3E51-29C7-D47706D62002}"/>
              </a:ext>
            </a:extLst>
          </p:cNvPr>
          <p:cNvSpPr/>
          <p:nvPr/>
        </p:nvSpPr>
        <p:spPr bwMode="auto">
          <a:xfrm>
            <a:off x="2102208" y="3969006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背景２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8DD99F2-0516-F981-3224-6C4AB6874E41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 bwMode="auto">
          <a:xfrm flipH="1">
            <a:off x="1247193" y="3609002"/>
            <a:ext cx="649895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8D7EBAD-BD66-4458-EC5A-283EFD75BFF3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 bwMode="auto">
          <a:xfrm>
            <a:off x="1897088" y="3609002"/>
            <a:ext cx="700120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1BAAFC9-CB6A-0457-0F1C-71A5E02AFAD9}"/>
              </a:ext>
            </a:extLst>
          </p:cNvPr>
          <p:cNvCxnSpPr>
            <a:cxnSpLocks/>
            <a:endCxn id="11" idx="0"/>
          </p:cNvCxnSpPr>
          <p:nvPr/>
        </p:nvCxnSpPr>
        <p:spPr bwMode="auto">
          <a:xfrm>
            <a:off x="4622236" y="3609002"/>
            <a:ext cx="675002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8B86D46-1F51-DBC2-ED86-DC8F84BBA3C8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 bwMode="auto">
          <a:xfrm flipH="1">
            <a:off x="3947223" y="3609002"/>
            <a:ext cx="675013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E14D786-97FC-B983-BAED-37050068A771}"/>
              </a:ext>
            </a:extLst>
          </p:cNvPr>
          <p:cNvCxnSpPr>
            <a:cxnSpLocks/>
            <a:endCxn id="13" idx="0"/>
          </p:cNvCxnSpPr>
          <p:nvPr/>
        </p:nvCxnSpPr>
        <p:spPr bwMode="auto">
          <a:xfrm>
            <a:off x="7322266" y="3609002"/>
            <a:ext cx="675002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B951C3BB-95F4-3D30-B085-5095EB45C527}"/>
              </a:ext>
            </a:extLst>
          </p:cNvPr>
          <p:cNvCxnSpPr>
            <a:cxnSpLocks/>
            <a:endCxn id="12" idx="0"/>
          </p:cNvCxnSpPr>
          <p:nvPr/>
        </p:nvCxnSpPr>
        <p:spPr bwMode="auto">
          <a:xfrm flipH="1">
            <a:off x="6647253" y="3609002"/>
            <a:ext cx="675013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97B7495F-9BDA-3E27-FD92-CF701FDFD184}"/>
              </a:ext>
            </a:extLst>
          </p:cNvPr>
          <p:cNvSpPr/>
          <p:nvPr/>
        </p:nvSpPr>
        <p:spPr bwMode="auto">
          <a:xfrm>
            <a:off x="611956" y="3789004"/>
            <a:ext cx="2700030" cy="720008"/>
          </a:xfrm>
          <a:prstGeom prst="roundRect">
            <a:avLst/>
          </a:prstGeom>
          <a:noFill/>
          <a:ln w="38100">
            <a:solidFill>
              <a:schemeClr val="accent5"/>
            </a:solidFill>
            <a:headEnd/>
            <a:tailEnd type="triangle" w="sm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773D445F-9688-EF0C-E8D5-6F28938D8E9D}"/>
              </a:ext>
            </a:extLst>
          </p:cNvPr>
          <p:cNvSpPr/>
          <p:nvPr/>
        </p:nvSpPr>
        <p:spPr bwMode="auto">
          <a:xfrm>
            <a:off x="1421965" y="5319021"/>
            <a:ext cx="1029776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背景</a:t>
            </a:r>
          </a:p>
        </p:txBody>
      </p:sp>
      <p:sp>
        <p:nvSpPr>
          <p:cNvPr id="71" name="四角形: 角を丸くする 70">
            <a:extLst>
              <a:ext uri="{FF2B5EF4-FFF2-40B4-BE49-F238E27FC236}">
                <a16:creationId xmlns:a16="http://schemas.microsoft.com/office/drawing/2014/main" id="{6D5C78EA-EA23-CA64-440E-CA65A2179511}"/>
              </a:ext>
            </a:extLst>
          </p:cNvPr>
          <p:cNvSpPr/>
          <p:nvPr/>
        </p:nvSpPr>
        <p:spPr bwMode="auto">
          <a:xfrm>
            <a:off x="4121995" y="5319021"/>
            <a:ext cx="1080012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既存</a:t>
            </a:r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C19A79C0-A72C-478F-83B4-696486CAAD5D}"/>
              </a:ext>
            </a:extLst>
          </p:cNvPr>
          <p:cNvSpPr/>
          <p:nvPr/>
        </p:nvSpPr>
        <p:spPr bwMode="auto">
          <a:xfrm>
            <a:off x="6822025" y="5319021"/>
            <a:ext cx="1080012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提案</a:t>
            </a:r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55DF8AA5-C376-8E86-238C-F6FB328255F0}"/>
              </a:ext>
            </a:extLst>
          </p:cNvPr>
          <p:cNvSpPr/>
          <p:nvPr/>
        </p:nvSpPr>
        <p:spPr bwMode="auto">
          <a:xfrm>
            <a:off x="791958" y="6039029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背景１</a:t>
            </a:r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D3425B27-7135-B23D-6DFF-96CE58EAC04A}"/>
              </a:ext>
            </a:extLst>
          </p:cNvPr>
          <p:cNvSpPr/>
          <p:nvPr/>
        </p:nvSpPr>
        <p:spPr bwMode="auto">
          <a:xfrm>
            <a:off x="3491988" y="6039029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既存１</a:t>
            </a:r>
          </a:p>
        </p:txBody>
      </p: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950A57F2-E5BC-7B54-A5E3-66CE30891A72}"/>
              </a:ext>
            </a:extLst>
          </p:cNvPr>
          <p:cNvSpPr/>
          <p:nvPr/>
        </p:nvSpPr>
        <p:spPr bwMode="auto">
          <a:xfrm>
            <a:off x="4842003" y="6039029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既存２</a:t>
            </a:r>
          </a:p>
        </p:txBody>
      </p: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61C753B3-6586-0DCF-6C71-AB8CD4E0AEC3}"/>
              </a:ext>
            </a:extLst>
          </p:cNvPr>
          <p:cNvSpPr/>
          <p:nvPr/>
        </p:nvSpPr>
        <p:spPr bwMode="auto">
          <a:xfrm>
            <a:off x="6192018" y="6039029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提案１</a:t>
            </a:r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0B5EA3AE-3D00-0CE2-EB4C-8B4C6DA8C3EB}"/>
              </a:ext>
            </a:extLst>
          </p:cNvPr>
          <p:cNvSpPr/>
          <p:nvPr/>
        </p:nvSpPr>
        <p:spPr bwMode="auto">
          <a:xfrm>
            <a:off x="7542033" y="6039029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提案２</a:t>
            </a:r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EFDDE533-9656-AAF0-0E29-1EAF9FC0A1A3}"/>
              </a:ext>
            </a:extLst>
          </p:cNvPr>
          <p:cNvSpPr/>
          <p:nvPr/>
        </p:nvSpPr>
        <p:spPr bwMode="auto">
          <a:xfrm>
            <a:off x="2141973" y="6039029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背景２</a:t>
            </a: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E419064C-9094-FF4F-485A-50F88656A7D3}"/>
              </a:ext>
            </a:extLst>
          </p:cNvPr>
          <p:cNvCxnSpPr>
            <a:cxnSpLocks/>
            <a:stCxn id="70" idx="2"/>
            <a:endCxn id="73" idx="0"/>
          </p:cNvCxnSpPr>
          <p:nvPr/>
        </p:nvCxnSpPr>
        <p:spPr bwMode="auto">
          <a:xfrm flipH="1">
            <a:off x="1286958" y="5679025"/>
            <a:ext cx="649895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96D8474B-54FE-70CF-9B9F-D20AD367BC3F}"/>
              </a:ext>
            </a:extLst>
          </p:cNvPr>
          <p:cNvCxnSpPr>
            <a:cxnSpLocks/>
            <a:stCxn id="70" idx="2"/>
            <a:endCxn id="78" idx="0"/>
          </p:cNvCxnSpPr>
          <p:nvPr/>
        </p:nvCxnSpPr>
        <p:spPr bwMode="auto">
          <a:xfrm>
            <a:off x="1936853" y="5679025"/>
            <a:ext cx="700120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DB2E2B3A-287C-12A2-1794-486D3D40ED7A}"/>
              </a:ext>
            </a:extLst>
          </p:cNvPr>
          <p:cNvCxnSpPr>
            <a:cxnSpLocks/>
            <a:endCxn id="75" idx="0"/>
          </p:cNvCxnSpPr>
          <p:nvPr/>
        </p:nvCxnSpPr>
        <p:spPr bwMode="auto">
          <a:xfrm>
            <a:off x="4662001" y="5679025"/>
            <a:ext cx="675002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13E4A3A8-8C9C-0382-1638-4BEE1F37FBEE}"/>
              </a:ext>
            </a:extLst>
          </p:cNvPr>
          <p:cNvCxnSpPr>
            <a:cxnSpLocks/>
            <a:stCxn id="71" idx="2"/>
            <a:endCxn id="74" idx="0"/>
          </p:cNvCxnSpPr>
          <p:nvPr/>
        </p:nvCxnSpPr>
        <p:spPr bwMode="auto">
          <a:xfrm flipH="1">
            <a:off x="3986988" y="5679025"/>
            <a:ext cx="675013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09C4A66D-8E96-84BA-9052-1F3BCD8A6704}"/>
              </a:ext>
            </a:extLst>
          </p:cNvPr>
          <p:cNvCxnSpPr>
            <a:cxnSpLocks/>
            <a:endCxn id="77" idx="0"/>
          </p:cNvCxnSpPr>
          <p:nvPr/>
        </p:nvCxnSpPr>
        <p:spPr bwMode="auto">
          <a:xfrm>
            <a:off x="7362031" y="5679025"/>
            <a:ext cx="675002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9009F5E2-8B92-99A7-4008-B9B3DC8DB15C}"/>
              </a:ext>
            </a:extLst>
          </p:cNvPr>
          <p:cNvCxnSpPr>
            <a:cxnSpLocks/>
            <a:endCxn id="76" idx="0"/>
          </p:cNvCxnSpPr>
          <p:nvPr/>
        </p:nvCxnSpPr>
        <p:spPr bwMode="auto">
          <a:xfrm flipH="1">
            <a:off x="6687018" y="5679025"/>
            <a:ext cx="675013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2B2675A8-7939-F6BC-7A19-FD34DCA33A11}"/>
              </a:ext>
            </a:extLst>
          </p:cNvPr>
          <p:cNvSpPr/>
          <p:nvPr/>
        </p:nvSpPr>
        <p:spPr bwMode="auto">
          <a:xfrm>
            <a:off x="651721" y="5859027"/>
            <a:ext cx="1310250" cy="720008"/>
          </a:xfrm>
          <a:prstGeom prst="roundRect">
            <a:avLst/>
          </a:prstGeom>
          <a:noFill/>
          <a:ln w="38100">
            <a:solidFill>
              <a:schemeClr val="accent5"/>
            </a:solidFill>
            <a:headEnd/>
            <a:tailEnd type="triangle" w="sm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6" name="テキスト プレースホルダー 2">
            <a:extLst>
              <a:ext uri="{FF2B5EF4-FFF2-40B4-BE49-F238E27FC236}">
                <a16:creationId xmlns:a16="http://schemas.microsoft.com/office/drawing/2014/main" id="{DA2D8952-3655-B3B3-49FB-EC5E8E72683D}"/>
              </a:ext>
            </a:extLst>
          </p:cNvPr>
          <p:cNvSpPr txBox="1">
            <a:spLocks/>
          </p:cNvSpPr>
          <p:nvPr/>
        </p:nvSpPr>
        <p:spPr bwMode="auto">
          <a:xfrm>
            <a:off x="251952" y="908972"/>
            <a:ext cx="8280092" cy="539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0000" indent="-360000" algn="l" rtl="0" eaLnBrk="1" fontAlgn="base" hangingPunct="1">
              <a:lnSpc>
                <a:spcPct val="110000"/>
              </a:lnSpc>
              <a:spcBef>
                <a:spcPts val="2400"/>
              </a:spcBef>
              <a:spcAft>
                <a:spcPts val="600"/>
              </a:spcAft>
              <a:buClr>
                <a:schemeClr val="accent5"/>
              </a:buClr>
              <a:buFont typeface="Wingdings" panose="05000000000000000000" pitchFamily="2" charset="2"/>
              <a:buChar char="n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  <a:lvl2pPr marL="72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90000"/>
              <a:buFont typeface="メイリオ" panose="020B0604030504040204" pitchFamily="50" charset="-128"/>
              <a:buChar char="◇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2pPr>
            <a:lvl3pPr marL="108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accent3"/>
              </a:buClr>
              <a:buSzPct val="90000"/>
              <a:buFont typeface="メイリオ" panose="020B0604030504040204" pitchFamily="50" charset="-128"/>
              <a:buChar char="☐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3pPr>
            <a:lvl4pPr marL="144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5"/>
              </a:buClr>
              <a:buSzPct val="80000"/>
              <a:buFont typeface="MeiryoKe_PGothic" panose="020B0604030504040204" pitchFamily="50" charset="-128"/>
              <a:buChar char="✳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4pPr>
            <a:lvl5pPr marL="180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6666FF"/>
              </a:buClr>
              <a:buSzPct val="80000"/>
              <a:buFont typeface="MeiryoKe_PGothic" panose="020B0604030504040204" pitchFamily="50" charset="-128"/>
              <a:buChar char="＋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5pPr>
            <a:lvl6pPr marL="25146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dirty="0"/>
              <a:t>イントロで論文全体の話題（流れ）を紹介</a:t>
            </a:r>
            <a:endParaRPr lang="en-US" altLang="ja-JP" dirty="0"/>
          </a:p>
        </p:txBody>
      </p:sp>
      <p:sp>
        <p:nvSpPr>
          <p:cNvPr id="87" name="テキスト プレースホルダー 2">
            <a:extLst>
              <a:ext uri="{FF2B5EF4-FFF2-40B4-BE49-F238E27FC236}">
                <a16:creationId xmlns:a16="http://schemas.microsoft.com/office/drawing/2014/main" id="{B64EC10A-0C93-9DCB-86B7-58AE980FF9A8}"/>
              </a:ext>
            </a:extLst>
          </p:cNvPr>
          <p:cNvSpPr txBox="1">
            <a:spLocks/>
          </p:cNvSpPr>
          <p:nvPr/>
        </p:nvSpPr>
        <p:spPr bwMode="auto">
          <a:xfrm>
            <a:off x="251952" y="2798993"/>
            <a:ext cx="8280092" cy="539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0000" indent="-360000" algn="l" rtl="0" eaLnBrk="1" fontAlgn="base" hangingPunct="1">
              <a:lnSpc>
                <a:spcPct val="110000"/>
              </a:lnSpc>
              <a:spcBef>
                <a:spcPts val="2400"/>
              </a:spcBef>
              <a:spcAft>
                <a:spcPts val="600"/>
              </a:spcAft>
              <a:buClr>
                <a:schemeClr val="accent5"/>
              </a:buClr>
              <a:buFont typeface="Wingdings" panose="05000000000000000000" pitchFamily="2" charset="2"/>
              <a:buChar char="n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  <a:lvl2pPr marL="72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90000"/>
              <a:buFont typeface="メイリオ" panose="020B0604030504040204" pitchFamily="50" charset="-128"/>
              <a:buChar char="◇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2pPr>
            <a:lvl3pPr marL="108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accent3"/>
              </a:buClr>
              <a:buSzPct val="90000"/>
              <a:buFont typeface="メイリオ" panose="020B0604030504040204" pitchFamily="50" charset="-128"/>
              <a:buChar char="☐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3pPr>
            <a:lvl4pPr marL="144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5"/>
              </a:buClr>
              <a:buSzPct val="80000"/>
              <a:buFont typeface="MeiryoKe_PGothic" panose="020B0604030504040204" pitchFamily="50" charset="-128"/>
              <a:buChar char="✳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4pPr>
            <a:lvl5pPr marL="180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6666FF"/>
              </a:buClr>
              <a:buSzPct val="80000"/>
              <a:buFont typeface="MeiryoKe_PGothic" panose="020B0604030504040204" pitchFamily="50" charset="-128"/>
              <a:buChar char="＋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5pPr>
            <a:lvl6pPr marL="25146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dirty="0"/>
              <a:t>２節の冒頭で背景全体を簡単に説明</a:t>
            </a:r>
            <a:endParaRPr lang="en-US" altLang="ja-JP" dirty="0"/>
          </a:p>
        </p:txBody>
      </p:sp>
      <p:sp>
        <p:nvSpPr>
          <p:cNvPr id="88" name="テキスト プレースホルダー 2">
            <a:extLst>
              <a:ext uri="{FF2B5EF4-FFF2-40B4-BE49-F238E27FC236}">
                <a16:creationId xmlns:a16="http://schemas.microsoft.com/office/drawing/2014/main" id="{ED55D1DF-5585-362E-A4F8-F9D7397B6EF9}"/>
              </a:ext>
            </a:extLst>
          </p:cNvPr>
          <p:cNvSpPr txBox="1">
            <a:spLocks/>
          </p:cNvSpPr>
          <p:nvPr/>
        </p:nvSpPr>
        <p:spPr bwMode="auto">
          <a:xfrm>
            <a:off x="251952" y="4869016"/>
            <a:ext cx="8280092" cy="539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0000" indent="-360000" algn="l" rtl="0" eaLnBrk="1" fontAlgn="base" hangingPunct="1">
              <a:lnSpc>
                <a:spcPct val="110000"/>
              </a:lnSpc>
              <a:spcBef>
                <a:spcPts val="2400"/>
              </a:spcBef>
              <a:spcAft>
                <a:spcPts val="600"/>
              </a:spcAft>
              <a:buClr>
                <a:schemeClr val="accent5"/>
              </a:buClr>
              <a:buFont typeface="Wingdings" panose="05000000000000000000" pitchFamily="2" charset="2"/>
              <a:buChar char="n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  <a:lvl2pPr marL="72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90000"/>
              <a:buFont typeface="メイリオ" panose="020B0604030504040204" pitchFamily="50" charset="-128"/>
              <a:buChar char="◇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2pPr>
            <a:lvl3pPr marL="108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accent3"/>
              </a:buClr>
              <a:buSzPct val="90000"/>
              <a:buFont typeface="メイリオ" panose="020B0604030504040204" pitchFamily="50" charset="-128"/>
              <a:buChar char="☐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3pPr>
            <a:lvl4pPr marL="144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5"/>
              </a:buClr>
              <a:buSzPct val="80000"/>
              <a:buFont typeface="MeiryoKe_PGothic" panose="020B0604030504040204" pitchFamily="50" charset="-128"/>
              <a:buChar char="✳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4pPr>
            <a:lvl5pPr marL="180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6666FF"/>
              </a:buClr>
              <a:buSzPct val="80000"/>
              <a:buFont typeface="MeiryoKe_PGothic" panose="020B0604030504040204" pitchFamily="50" charset="-128"/>
              <a:buChar char="＋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5pPr>
            <a:lvl6pPr marL="25146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dirty="0"/>
              <a:t>２</a:t>
            </a:r>
            <a:r>
              <a:rPr lang="en-US" altLang="ja-JP" dirty="0"/>
              <a:t>.1</a:t>
            </a:r>
            <a:r>
              <a:rPr lang="ja-JP" altLang="en-US" dirty="0"/>
              <a:t>節で背景の１つめを紹介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8560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460A38-7213-E877-786C-852C28C01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400" dirty="0"/>
              <a:t>上から順に各階層にある話題を紹介したあと，</a:t>
            </a:r>
            <a:br>
              <a:rPr lang="en-US" altLang="ja-JP" sz="2400" dirty="0"/>
            </a:br>
            <a:r>
              <a:rPr lang="ja-JP" altLang="en-US" sz="2400" dirty="0"/>
              <a:t>１つずつ潜っていく</a:t>
            </a:r>
            <a:endParaRPr lang="en-US" altLang="ja-JP" sz="2400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C450BCA9-9B81-1F2C-24F6-2956E1F55014}"/>
              </a:ext>
            </a:extLst>
          </p:cNvPr>
          <p:cNvSpPr/>
          <p:nvPr/>
        </p:nvSpPr>
        <p:spPr bwMode="auto">
          <a:xfrm>
            <a:off x="1382200" y="1538979"/>
            <a:ext cx="1029776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背景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B45AEEDE-A008-07D3-9782-2320D7CC2BA9}"/>
              </a:ext>
            </a:extLst>
          </p:cNvPr>
          <p:cNvSpPr/>
          <p:nvPr/>
        </p:nvSpPr>
        <p:spPr bwMode="auto">
          <a:xfrm>
            <a:off x="4082230" y="1538979"/>
            <a:ext cx="1080012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既存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81B1465C-E60F-BD6B-69DC-74BA3A6533E2}"/>
              </a:ext>
            </a:extLst>
          </p:cNvPr>
          <p:cNvSpPr/>
          <p:nvPr/>
        </p:nvSpPr>
        <p:spPr bwMode="auto">
          <a:xfrm>
            <a:off x="6782260" y="1538979"/>
            <a:ext cx="1080012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提案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972FF901-2DB1-0A73-2827-ADC631C0D6CD}"/>
              </a:ext>
            </a:extLst>
          </p:cNvPr>
          <p:cNvSpPr/>
          <p:nvPr/>
        </p:nvSpPr>
        <p:spPr bwMode="auto">
          <a:xfrm>
            <a:off x="752193" y="2258987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背景１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07DAE22-723B-ED3A-4414-F7BA17E7F345}"/>
              </a:ext>
            </a:extLst>
          </p:cNvPr>
          <p:cNvSpPr/>
          <p:nvPr/>
        </p:nvSpPr>
        <p:spPr bwMode="auto">
          <a:xfrm>
            <a:off x="3452223" y="2258987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既存１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B1998236-0A8A-9105-A71C-ECF0D064EC44}"/>
              </a:ext>
            </a:extLst>
          </p:cNvPr>
          <p:cNvSpPr/>
          <p:nvPr/>
        </p:nvSpPr>
        <p:spPr bwMode="auto">
          <a:xfrm>
            <a:off x="4802238" y="2258987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既存２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1DF5174C-F7EA-4E08-D5AE-EB86FB8D68D1}"/>
              </a:ext>
            </a:extLst>
          </p:cNvPr>
          <p:cNvSpPr/>
          <p:nvPr/>
        </p:nvSpPr>
        <p:spPr bwMode="auto">
          <a:xfrm>
            <a:off x="6152253" y="2258987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提案１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3047D48A-9A5D-E409-8E78-38E07FA0693B}"/>
              </a:ext>
            </a:extLst>
          </p:cNvPr>
          <p:cNvSpPr/>
          <p:nvPr/>
        </p:nvSpPr>
        <p:spPr bwMode="auto">
          <a:xfrm>
            <a:off x="7502268" y="2258987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提案２</a:t>
            </a: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0F07E1F3-551C-FC7B-10D2-6DEB3AEC0974}"/>
              </a:ext>
            </a:extLst>
          </p:cNvPr>
          <p:cNvSpPr/>
          <p:nvPr/>
        </p:nvSpPr>
        <p:spPr bwMode="auto">
          <a:xfrm>
            <a:off x="2102208" y="2258987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背景２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341BAAE-B58B-BAC5-70C5-270FE37A2AFE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 bwMode="auto">
          <a:xfrm flipH="1">
            <a:off x="1247193" y="1898983"/>
            <a:ext cx="649895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C689B71-EFF1-61A6-37D4-3B960E878ED7}"/>
              </a:ext>
            </a:extLst>
          </p:cNvPr>
          <p:cNvCxnSpPr>
            <a:cxnSpLocks/>
            <a:stCxn id="20" idx="2"/>
            <a:endCxn id="28" idx="0"/>
          </p:cNvCxnSpPr>
          <p:nvPr/>
        </p:nvCxnSpPr>
        <p:spPr bwMode="auto">
          <a:xfrm>
            <a:off x="1897088" y="1898983"/>
            <a:ext cx="700120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E8ED9807-B14A-C347-B086-72193B0679EC}"/>
              </a:ext>
            </a:extLst>
          </p:cNvPr>
          <p:cNvCxnSpPr>
            <a:cxnSpLocks/>
            <a:endCxn id="25" idx="0"/>
          </p:cNvCxnSpPr>
          <p:nvPr/>
        </p:nvCxnSpPr>
        <p:spPr bwMode="auto">
          <a:xfrm>
            <a:off x="4622236" y="1898983"/>
            <a:ext cx="675002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8DCF791-35B2-FA93-F4E0-6120A07BA00A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 bwMode="auto">
          <a:xfrm flipH="1">
            <a:off x="3947223" y="1898983"/>
            <a:ext cx="675013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9CA1977-5EB8-C763-40FE-FD3C0D52290F}"/>
              </a:ext>
            </a:extLst>
          </p:cNvPr>
          <p:cNvCxnSpPr>
            <a:cxnSpLocks/>
            <a:endCxn id="27" idx="0"/>
          </p:cNvCxnSpPr>
          <p:nvPr/>
        </p:nvCxnSpPr>
        <p:spPr bwMode="auto">
          <a:xfrm>
            <a:off x="7322266" y="1898983"/>
            <a:ext cx="675002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68C9EF00-5A5D-4799-2CC2-0E1FC239C946}"/>
              </a:ext>
            </a:extLst>
          </p:cNvPr>
          <p:cNvCxnSpPr>
            <a:cxnSpLocks/>
            <a:endCxn id="26" idx="0"/>
          </p:cNvCxnSpPr>
          <p:nvPr/>
        </p:nvCxnSpPr>
        <p:spPr bwMode="auto">
          <a:xfrm flipH="1">
            <a:off x="6647253" y="1898983"/>
            <a:ext cx="675013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38731C41-463B-A2A3-3E1E-66F76DCE9731}"/>
              </a:ext>
            </a:extLst>
          </p:cNvPr>
          <p:cNvSpPr/>
          <p:nvPr/>
        </p:nvSpPr>
        <p:spPr bwMode="auto">
          <a:xfrm>
            <a:off x="1241963" y="1358977"/>
            <a:ext cx="4050045" cy="720008"/>
          </a:xfrm>
          <a:prstGeom prst="roundRect">
            <a:avLst/>
          </a:prstGeom>
          <a:noFill/>
          <a:ln w="38100">
            <a:solidFill>
              <a:schemeClr val="accent5"/>
            </a:solidFill>
            <a:headEnd/>
            <a:tailEnd type="triangle" w="sm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FE75133-6979-0C52-6BEB-74B10B9D0762}"/>
              </a:ext>
            </a:extLst>
          </p:cNvPr>
          <p:cNvSpPr/>
          <p:nvPr/>
        </p:nvSpPr>
        <p:spPr bwMode="auto">
          <a:xfrm>
            <a:off x="1382200" y="3338999"/>
            <a:ext cx="1029776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背景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9B6AB18-1E5D-AFBB-2BAE-FF643B485D0F}"/>
              </a:ext>
            </a:extLst>
          </p:cNvPr>
          <p:cNvSpPr/>
          <p:nvPr/>
        </p:nvSpPr>
        <p:spPr bwMode="auto">
          <a:xfrm>
            <a:off x="4082230" y="3338999"/>
            <a:ext cx="1080012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既存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9ADBEC6-EC17-AC69-374B-150318893C05}"/>
              </a:ext>
            </a:extLst>
          </p:cNvPr>
          <p:cNvSpPr/>
          <p:nvPr/>
        </p:nvSpPr>
        <p:spPr bwMode="auto">
          <a:xfrm>
            <a:off x="6782260" y="3338999"/>
            <a:ext cx="1080012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提案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D368A5F-4D4E-E891-3505-842BBB591A57}"/>
              </a:ext>
            </a:extLst>
          </p:cNvPr>
          <p:cNvSpPr/>
          <p:nvPr/>
        </p:nvSpPr>
        <p:spPr bwMode="auto">
          <a:xfrm>
            <a:off x="752193" y="4059007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背景１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619BC62-CCC0-4978-921A-2DEB2F672DB7}"/>
              </a:ext>
            </a:extLst>
          </p:cNvPr>
          <p:cNvSpPr/>
          <p:nvPr/>
        </p:nvSpPr>
        <p:spPr bwMode="auto">
          <a:xfrm>
            <a:off x="3452223" y="4059007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既存１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982A209-5921-5F24-4BD0-EBF1300EBA7D}"/>
              </a:ext>
            </a:extLst>
          </p:cNvPr>
          <p:cNvSpPr/>
          <p:nvPr/>
        </p:nvSpPr>
        <p:spPr bwMode="auto">
          <a:xfrm>
            <a:off x="4802238" y="4059007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既存２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B1247EA-80C9-258F-6155-EE0AB2A98CC1}"/>
              </a:ext>
            </a:extLst>
          </p:cNvPr>
          <p:cNvSpPr/>
          <p:nvPr/>
        </p:nvSpPr>
        <p:spPr bwMode="auto">
          <a:xfrm>
            <a:off x="6152253" y="4059007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提案１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F1D48CE-B6BB-CCA4-34E0-16BA8F3DCC83}"/>
              </a:ext>
            </a:extLst>
          </p:cNvPr>
          <p:cNvSpPr/>
          <p:nvPr/>
        </p:nvSpPr>
        <p:spPr bwMode="auto">
          <a:xfrm>
            <a:off x="7502268" y="4059007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提案２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787C90E0-EF61-3E51-29C7-D47706D62002}"/>
              </a:ext>
            </a:extLst>
          </p:cNvPr>
          <p:cNvSpPr/>
          <p:nvPr/>
        </p:nvSpPr>
        <p:spPr bwMode="auto">
          <a:xfrm>
            <a:off x="2102208" y="4059007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背景２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8DD99F2-0516-F981-3224-6C4AB6874E41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 bwMode="auto">
          <a:xfrm flipH="1">
            <a:off x="1247193" y="3699003"/>
            <a:ext cx="649895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8D7EBAD-BD66-4458-EC5A-283EFD75BFF3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 bwMode="auto">
          <a:xfrm>
            <a:off x="1897088" y="3699003"/>
            <a:ext cx="700120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1BAAFC9-CB6A-0457-0F1C-71A5E02AFAD9}"/>
              </a:ext>
            </a:extLst>
          </p:cNvPr>
          <p:cNvCxnSpPr>
            <a:cxnSpLocks/>
            <a:endCxn id="11" idx="0"/>
          </p:cNvCxnSpPr>
          <p:nvPr/>
        </p:nvCxnSpPr>
        <p:spPr bwMode="auto">
          <a:xfrm>
            <a:off x="4622236" y="3699003"/>
            <a:ext cx="675002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8B86D46-1F51-DBC2-ED86-DC8F84BBA3C8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 bwMode="auto">
          <a:xfrm flipH="1">
            <a:off x="3947223" y="3699003"/>
            <a:ext cx="675013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E14D786-97FC-B983-BAED-37050068A771}"/>
              </a:ext>
            </a:extLst>
          </p:cNvPr>
          <p:cNvCxnSpPr>
            <a:cxnSpLocks/>
            <a:endCxn id="13" idx="0"/>
          </p:cNvCxnSpPr>
          <p:nvPr/>
        </p:nvCxnSpPr>
        <p:spPr bwMode="auto">
          <a:xfrm>
            <a:off x="7322266" y="3699003"/>
            <a:ext cx="675002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B951C3BB-95F4-3D30-B085-5095EB45C527}"/>
              </a:ext>
            </a:extLst>
          </p:cNvPr>
          <p:cNvCxnSpPr>
            <a:cxnSpLocks/>
            <a:endCxn id="12" idx="0"/>
          </p:cNvCxnSpPr>
          <p:nvPr/>
        </p:nvCxnSpPr>
        <p:spPr bwMode="auto">
          <a:xfrm flipH="1">
            <a:off x="6647253" y="3699003"/>
            <a:ext cx="675013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97B7495F-9BDA-3E27-FD92-CF701FDFD184}"/>
              </a:ext>
            </a:extLst>
          </p:cNvPr>
          <p:cNvSpPr/>
          <p:nvPr/>
        </p:nvSpPr>
        <p:spPr bwMode="auto">
          <a:xfrm>
            <a:off x="3311986" y="3879005"/>
            <a:ext cx="2700030" cy="720008"/>
          </a:xfrm>
          <a:prstGeom prst="roundRect">
            <a:avLst/>
          </a:prstGeom>
          <a:noFill/>
          <a:ln w="38100">
            <a:solidFill>
              <a:schemeClr val="accent5"/>
            </a:solidFill>
            <a:headEnd/>
            <a:tailEnd type="triangle" w="sm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773D445F-9688-EF0C-E8D5-6F28938D8E9D}"/>
              </a:ext>
            </a:extLst>
          </p:cNvPr>
          <p:cNvSpPr/>
          <p:nvPr/>
        </p:nvSpPr>
        <p:spPr bwMode="auto">
          <a:xfrm>
            <a:off x="1421965" y="5319021"/>
            <a:ext cx="1029776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背景</a:t>
            </a:r>
          </a:p>
        </p:txBody>
      </p:sp>
      <p:sp>
        <p:nvSpPr>
          <p:cNvPr id="71" name="四角形: 角を丸くする 70">
            <a:extLst>
              <a:ext uri="{FF2B5EF4-FFF2-40B4-BE49-F238E27FC236}">
                <a16:creationId xmlns:a16="http://schemas.microsoft.com/office/drawing/2014/main" id="{6D5C78EA-EA23-CA64-440E-CA65A2179511}"/>
              </a:ext>
            </a:extLst>
          </p:cNvPr>
          <p:cNvSpPr/>
          <p:nvPr/>
        </p:nvSpPr>
        <p:spPr bwMode="auto">
          <a:xfrm>
            <a:off x="4121995" y="5319021"/>
            <a:ext cx="1080012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既存</a:t>
            </a:r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C19A79C0-A72C-478F-83B4-696486CAAD5D}"/>
              </a:ext>
            </a:extLst>
          </p:cNvPr>
          <p:cNvSpPr/>
          <p:nvPr/>
        </p:nvSpPr>
        <p:spPr bwMode="auto">
          <a:xfrm>
            <a:off x="6822025" y="5319021"/>
            <a:ext cx="1080012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提案</a:t>
            </a:r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55DF8AA5-C376-8E86-238C-F6FB328255F0}"/>
              </a:ext>
            </a:extLst>
          </p:cNvPr>
          <p:cNvSpPr/>
          <p:nvPr/>
        </p:nvSpPr>
        <p:spPr bwMode="auto">
          <a:xfrm>
            <a:off x="791958" y="6039029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背景１</a:t>
            </a:r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D3425B27-7135-B23D-6DFF-96CE58EAC04A}"/>
              </a:ext>
            </a:extLst>
          </p:cNvPr>
          <p:cNvSpPr/>
          <p:nvPr/>
        </p:nvSpPr>
        <p:spPr bwMode="auto">
          <a:xfrm>
            <a:off x="3491988" y="6039029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既存１</a:t>
            </a:r>
          </a:p>
        </p:txBody>
      </p: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950A57F2-E5BC-7B54-A5E3-66CE30891A72}"/>
              </a:ext>
            </a:extLst>
          </p:cNvPr>
          <p:cNvSpPr/>
          <p:nvPr/>
        </p:nvSpPr>
        <p:spPr bwMode="auto">
          <a:xfrm>
            <a:off x="4842003" y="6039029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既存２</a:t>
            </a:r>
          </a:p>
        </p:txBody>
      </p: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61C753B3-6586-0DCF-6C71-AB8CD4E0AEC3}"/>
              </a:ext>
            </a:extLst>
          </p:cNvPr>
          <p:cNvSpPr/>
          <p:nvPr/>
        </p:nvSpPr>
        <p:spPr bwMode="auto">
          <a:xfrm>
            <a:off x="6192018" y="6039029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提案１</a:t>
            </a:r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0B5EA3AE-3D00-0CE2-EB4C-8B4C6DA8C3EB}"/>
              </a:ext>
            </a:extLst>
          </p:cNvPr>
          <p:cNvSpPr/>
          <p:nvPr/>
        </p:nvSpPr>
        <p:spPr bwMode="auto">
          <a:xfrm>
            <a:off x="7542033" y="6039029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提案２</a:t>
            </a:r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EFDDE533-9656-AAF0-0E29-1EAF9FC0A1A3}"/>
              </a:ext>
            </a:extLst>
          </p:cNvPr>
          <p:cNvSpPr/>
          <p:nvPr/>
        </p:nvSpPr>
        <p:spPr bwMode="auto">
          <a:xfrm>
            <a:off x="2141973" y="6039029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背景２</a:t>
            </a: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E419064C-9094-FF4F-485A-50F88656A7D3}"/>
              </a:ext>
            </a:extLst>
          </p:cNvPr>
          <p:cNvCxnSpPr>
            <a:cxnSpLocks/>
            <a:stCxn id="70" idx="2"/>
            <a:endCxn id="73" idx="0"/>
          </p:cNvCxnSpPr>
          <p:nvPr/>
        </p:nvCxnSpPr>
        <p:spPr bwMode="auto">
          <a:xfrm flipH="1">
            <a:off x="1286958" y="5679025"/>
            <a:ext cx="649895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96D8474B-54FE-70CF-9B9F-D20AD367BC3F}"/>
              </a:ext>
            </a:extLst>
          </p:cNvPr>
          <p:cNvCxnSpPr>
            <a:cxnSpLocks/>
            <a:stCxn id="70" idx="2"/>
            <a:endCxn id="78" idx="0"/>
          </p:cNvCxnSpPr>
          <p:nvPr/>
        </p:nvCxnSpPr>
        <p:spPr bwMode="auto">
          <a:xfrm>
            <a:off x="1936853" y="5679025"/>
            <a:ext cx="700120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DB2E2B3A-287C-12A2-1794-486D3D40ED7A}"/>
              </a:ext>
            </a:extLst>
          </p:cNvPr>
          <p:cNvCxnSpPr>
            <a:cxnSpLocks/>
            <a:endCxn id="75" idx="0"/>
          </p:cNvCxnSpPr>
          <p:nvPr/>
        </p:nvCxnSpPr>
        <p:spPr bwMode="auto">
          <a:xfrm>
            <a:off x="4662001" y="5679025"/>
            <a:ext cx="675002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13E4A3A8-8C9C-0382-1638-4BEE1F37FBEE}"/>
              </a:ext>
            </a:extLst>
          </p:cNvPr>
          <p:cNvCxnSpPr>
            <a:cxnSpLocks/>
            <a:stCxn id="71" idx="2"/>
            <a:endCxn id="74" idx="0"/>
          </p:cNvCxnSpPr>
          <p:nvPr/>
        </p:nvCxnSpPr>
        <p:spPr bwMode="auto">
          <a:xfrm flipH="1">
            <a:off x="3986988" y="5679025"/>
            <a:ext cx="675013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09C4A66D-8E96-84BA-9052-1F3BCD8A6704}"/>
              </a:ext>
            </a:extLst>
          </p:cNvPr>
          <p:cNvCxnSpPr>
            <a:cxnSpLocks/>
            <a:endCxn id="77" idx="0"/>
          </p:cNvCxnSpPr>
          <p:nvPr/>
        </p:nvCxnSpPr>
        <p:spPr bwMode="auto">
          <a:xfrm>
            <a:off x="7362031" y="5679025"/>
            <a:ext cx="675002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9009F5E2-8B92-99A7-4008-B9B3DC8DB15C}"/>
              </a:ext>
            </a:extLst>
          </p:cNvPr>
          <p:cNvCxnSpPr>
            <a:cxnSpLocks/>
            <a:endCxn id="76" idx="0"/>
          </p:cNvCxnSpPr>
          <p:nvPr/>
        </p:nvCxnSpPr>
        <p:spPr bwMode="auto">
          <a:xfrm flipH="1">
            <a:off x="6687018" y="5679025"/>
            <a:ext cx="675013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2B2675A8-7939-F6BC-7A19-FD34DCA33A11}"/>
              </a:ext>
            </a:extLst>
          </p:cNvPr>
          <p:cNvSpPr/>
          <p:nvPr/>
        </p:nvSpPr>
        <p:spPr bwMode="auto">
          <a:xfrm>
            <a:off x="3311986" y="5859027"/>
            <a:ext cx="1310250" cy="720008"/>
          </a:xfrm>
          <a:prstGeom prst="roundRect">
            <a:avLst/>
          </a:prstGeom>
          <a:noFill/>
          <a:ln w="38100">
            <a:solidFill>
              <a:schemeClr val="accent5"/>
            </a:solidFill>
            <a:headEnd/>
            <a:tailEnd type="triangle" w="sm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6" name="テキスト プレースホルダー 2">
            <a:extLst>
              <a:ext uri="{FF2B5EF4-FFF2-40B4-BE49-F238E27FC236}">
                <a16:creationId xmlns:a16="http://schemas.microsoft.com/office/drawing/2014/main" id="{DA2D8952-3655-B3B3-49FB-EC5E8E72683D}"/>
              </a:ext>
            </a:extLst>
          </p:cNvPr>
          <p:cNvSpPr txBox="1">
            <a:spLocks/>
          </p:cNvSpPr>
          <p:nvPr/>
        </p:nvSpPr>
        <p:spPr bwMode="auto">
          <a:xfrm>
            <a:off x="251952" y="908972"/>
            <a:ext cx="8280092" cy="539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0000" indent="-360000" algn="l" rtl="0" eaLnBrk="1" fontAlgn="base" hangingPunct="1">
              <a:lnSpc>
                <a:spcPct val="110000"/>
              </a:lnSpc>
              <a:spcBef>
                <a:spcPts val="2400"/>
              </a:spcBef>
              <a:spcAft>
                <a:spcPts val="600"/>
              </a:spcAft>
              <a:buClr>
                <a:schemeClr val="accent5"/>
              </a:buClr>
              <a:buFont typeface="Wingdings" panose="05000000000000000000" pitchFamily="2" charset="2"/>
              <a:buChar char="n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  <a:lvl2pPr marL="72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90000"/>
              <a:buFont typeface="メイリオ" panose="020B0604030504040204" pitchFamily="50" charset="-128"/>
              <a:buChar char="◇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2pPr>
            <a:lvl3pPr marL="108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accent3"/>
              </a:buClr>
              <a:buSzPct val="90000"/>
              <a:buFont typeface="メイリオ" panose="020B0604030504040204" pitchFamily="50" charset="-128"/>
              <a:buChar char="☐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3pPr>
            <a:lvl4pPr marL="144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5"/>
              </a:buClr>
              <a:buSzPct val="80000"/>
              <a:buFont typeface="MeiryoKe_PGothic" panose="020B0604030504040204" pitchFamily="50" charset="-128"/>
              <a:buChar char="✳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4pPr>
            <a:lvl5pPr marL="180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6666FF"/>
              </a:buClr>
              <a:buSzPct val="80000"/>
              <a:buFont typeface="MeiryoKe_PGothic" panose="020B0604030504040204" pitchFamily="50" charset="-128"/>
              <a:buChar char="＋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5pPr>
            <a:lvl6pPr marL="25146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dirty="0"/>
              <a:t>３節の冒頭で背景との関係と共に</a:t>
            </a:r>
            <a:endParaRPr lang="en-US" altLang="ja-JP" dirty="0"/>
          </a:p>
        </p:txBody>
      </p:sp>
      <p:sp>
        <p:nvSpPr>
          <p:cNvPr id="87" name="テキスト プレースホルダー 2">
            <a:extLst>
              <a:ext uri="{FF2B5EF4-FFF2-40B4-BE49-F238E27FC236}">
                <a16:creationId xmlns:a16="http://schemas.microsoft.com/office/drawing/2014/main" id="{B64EC10A-0C93-9DCB-86B7-58AE980FF9A8}"/>
              </a:ext>
            </a:extLst>
          </p:cNvPr>
          <p:cNvSpPr txBox="1">
            <a:spLocks/>
          </p:cNvSpPr>
          <p:nvPr/>
        </p:nvSpPr>
        <p:spPr bwMode="auto">
          <a:xfrm>
            <a:off x="251952" y="2888994"/>
            <a:ext cx="8280092" cy="539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0000" indent="-360000" algn="l" rtl="0" eaLnBrk="1" fontAlgn="base" hangingPunct="1">
              <a:lnSpc>
                <a:spcPct val="110000"/>
              </a:lnSpc>
              <a:spcBef>
                <a:spcPts val="2400"/>
              </a:spcBef>
              <a:spcAft>
                <a:spcPts val="600"/>
              </a:spcAft>
              <a:buClr>
                <a:schemeClr val="accent5"/>
              </a:buClr>
              <a:buFont typeface="Wingdings" panose="05000000000000000000" pitchFamily="2" charset="2"/>
              <a:buChar char="n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  <a:lvl2pPr marL="72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90000"/>
              <a:buFont typeface="メイリオ" panose="020B0604030504040204" pitchFamily="50" charset="-128"/>
              <a:buChar char="◇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2pPr>
            <a:lvl3pPr marL="108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accent3"/>
              </a:buClr>
              <a:buSzPct val="90000"/>
              <a:buFont typeface="メイリオ" panose="020B0604030504040204" pitchFamily="50" charset="-128"/>
              <a:buChar char="☐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3pPr>
            <a:lvl4pPr marL="144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5"/>
              </a:buClr>
              <a:buSzPct val="80000"/>
              <a:buFont typeface="MeiryoKe_PGothic" panose="020B0604030504040204" pitchFamily="50" charset="-128"/>
              <a:buChar char="✳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4pPr>
            <a:lvl5pPr marL="180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6666FF"/>
              </a:buClr>
              <a:buSzPct val="80000"/>
              <a:buFont typeface="MeiryoKe_PGothic" panose="020B0604030504040204" pitchFamily="50" charset="-128"/>
              <a:buChar char="＋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5pPr>
            <a:lvl6pPr marL="25146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dirty="0"/>
              <a:t>既存手法全体を簡単に説明</a:t>
            </a:r>
            <a:endParaRPr lang="en-US" altLang="ja-JP" dirty="0"/>
          </a:p>
        </p:txBody>
      </p:sp>
      <p:sp>
        <p:nvSpPr>
          <p:cNvPr id="88" name="テキスト プレースホルダー 2">
            <a:extLst>
              <a:ext uri="{FF2B5EF4-FFF2-40B4-BE49-F238E27FC236}">
                <a16:creationId xmlns:a16="http://schemas.microsoft.com/office/drawing/2014/main" id="{ED55D1DF-5585-362E-A4F8-F9D7397B6EF9}"/>
              </a:ext>
            </a:extLst>
          </p:cNvPr>
          <p:cNvSpPr txBox="1">
            <a:spLocks/>
          </p:cNvSpPr>
          <p:nvPr/>
        </p:nvSpPr>
        <p:spPr bwMode="auto">
          <a:xfrm>
            <a:off x="251952" y="4869016"/>
            <a:ext cx="8280092" cy="539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0000" indent="-360000" algn="l" rtl="0" eaLnBrk="1" fontAlgn="base" hangingPunct="1">
              <a:lnSpc>
                <a:spcPct val="110000"/>
              </a:lnSpc>
              <a:spcBef>
                <a:spcPts val="2400"/>
              </a:spcBef>
              <a:spcAft>
                <a:spcPts val="600"/>
              </a:spcAft>
              <a:buClr>
                <a:schemeClr val="accent5"/>
              </a:buClr>
              <a:buFont typeface="Wingdings" panose="05000000000000000000" pitchFamily="2" charset="2"/>
              <a:buChar char="n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  <a:lvl2pPr marL="72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90000"/>
              <a:buFont typeface="メイリオ" panose="020B0604030504040204" pitchFamily="50" charset="-128"/>
              <a:buChar char="◇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2pPr>
            <a:lvl3pPr marL="108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accent3"/>
              </a:buClr>
              <a:buSzPct val="90000"/>
              <a:buFont typeface="メイリオ" panose="020B0604030504040204" pitchFamily="50" charset="-128"/>
              <a:buChar char="☐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3pPr>
            <a:lvl4pPr marL="144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5"/>
              </a:buClr>
              <a:buSzPct val="80000"/>
              <a:buFont typeface="MeiryoKe_PGothic" panose="020B0604030504040204" pitchFamily="50" charset="-128"/>
              <a:buChar char="✳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4pPr>
            <a:lvl5pPr marL="180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6666FF"/>
              </a:buClr>
              <a:buSzPct val="80000"/>
              <a:buFont typeface="MeiryoKe_PGothic" panose="020B0604030504040204" pitchFamily="50" charset="-128"/>
              <a:buChar char="＋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5pPr>
            <a:lvl6pPr marL="25146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dirty="0"/>
              <a:t>３</a:t>
            </a:r>
            <a:r>
              <a:rPr lang="en-US" altLang="ja-JP" dirty="0"/>
              <a:t>.</a:t>
            </a:r>
            <a:r>
              <a:rPr lang="ja-JP" altLang="en-US" dirty="0"/>
              <a:t>１節で既存手法の１つめを説明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3272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4F42E09-269D-6700-69C9-4DCC825C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まとめ</a:t>
            </a:r>
          </a:p>
        </p:txBody>
      </p:sp>
    </p:spTree>
    <p:extLst>
      <p:ext uri="{BB962C8B-B14F-4D97-AF65-F5344CB8AC3E}">
        <p14:creationId xmlns:p14="http://schemas.microsoft.com/office/powerpoint/2010/main" val="27639638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C81CAB25-1D6D-1A81-C8EA-8465BE09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E3DA219-61CC-867A-389E-BA4B65844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プロットの作り方について説明</a:t>
            </a:r>
            <a:endParaRPr lang="en-US" altLang="ja-JP" dirty="0"/>
          </a:p>
          <a:p>
            <a:pPr lvl="1"/>
            <a:r>
              <a:rPr lang="ja-JP" altLang="en-US" dirty="0"/>
              <a:t>１点から完全プロットまで</a:t>
            </a:r>
            <a:endParaRPr lang="en-US" altLang="ja-JP" dirty="0"/>
          </a:p>
          <a:p>
            <a:pPr lvl="1"/>
            <a:r>
              <a:rPr lang="ja-JP" altLang="en-US" dirty="0"/>
              <a:t>３点プロットから始めるとよい</a:t>
            </a:r>
            <a:endParaRPr lang="en-US" altLang="ja-JP" dirty="0"/>
          </a:p>
          <a:p>
            <a:pPr lvl="2"/>
            <a:r>
              <a:rPr lang="ja-JP" altLang="en-US" dirty="0"/>
              <a:t>背景，課題，提案の中身と関係をはっきりさせる</a:t>
            </a:r>
            <a:endParaRPr lang="en-US" altLang="ja-JP" dirty="0"/>
          </a:p>
          <a:p>
            <a:r>
              <a:rPr lang="ja-JP" altLang="en-US" dirty="0"/>
              <a:t>３点プロットは基本</a:t>
            </a:r>
            <a:endParaRPr lang="en-US" altLang="ja-JP" dirty="0"/>
          </a:p>
          <a:p>
            <a:pPr lvl="1"/>
            <a:r>
              <a:rPr lang="ja-JP" altLang="en-US" dirty="0"/>
              <a:t>慣れてきたら６点プロット等から初めてもよい</a:t>
            </a:r>
          </a:p>
        </p:txBody>
      </p:sp>
    </p:spTree>
    <p:extLst>
      <p:ext uri="{BB962C8B-B14F-4D97-AF65-F5344CB8AC3E}">
        <p14:creationId xmlns:p14="http://schemas.microsoft.com/office/powerpoint/2010/main" val="299574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2C224BE-1AFB-746F-3613-EB76E3C6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３点プロットは最初に作るのにちょうどよい</a:t>
            </a:r>
            <a:endParaRPr lang="en-US" altLang="ja-JP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DCC2B0F-B02D-6E87-29E0-B6AA749A87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5"/>
                </a:solidFill>
              </a:rPr>
              <a:t>３点プロットはいわば「プロットのプロット」</a:t>
            </a:r>
            <a:endParaRPr lang="en-US" altLang="ja-JP" dirty="0">
              <a:solidFill>
                <a:schemeClr val="accent5"/>
              </a:solidFill>
            </a:endParaRPr>
          </a:p>
          <a:p>
            <a:pPr lvl="1"/>
            <a:r>
              <a:rPr lang="ja-JP" altLang="en-US" dirty="0"/>
              <a:t>まず「背景→課題→提案」の流れの各要素が何なのかをはっきりさせる</a:t>
            </a:r>
            <a:endParaRPr lang="en-US" altLang="ja-JP" dirty="0"/>
          </a:p>
          <a:p>
            <a:pPr lvl="1"/>
            <a:r>
              <a:rPr lang="ja-JP" altLang="en-US" dirty="0"/>
              <a:t>これを元に，内容を膨らませて６点</a:t>
            </a:r>
            <a:r>
              <a:rPr lang="en-US" altLang="ja-JP" dirty="0"/>
              <a:t>/</a:t>
            </a:r>
            <a:r>
              <a:rPr lang="ja-JP" altLang="en-US" dirty="0"/>
              <a:t>完全プロットを作る</a:t>
            </a:r>
          </a:p>
          <a:p>
            <a:r>
              <a:rPr lang="ja-JP" altLang="en-US" dirty="0"/>
              <a:t>規模が小さくかつ形式が決まっているので，考えやすい</a:t>
            </a:r>
            <a:endParaRPr lang="en-US" altLang="ja-JP" dirty="0"/>
          </a:p>
          <a:p>
            <a:pPr lvl="1"/>
            <a:r>
              <a:rPr lang="ja-JP" altLang="en-US" dirty="0"/>
              <a:t>スライド１枚程度にまとまる</a:t>
            </a:r>
            <a:endParaRPr lang="en-US" altLang="ja-JP" dirty="0"/>
          </a:p>
          <a:p>
            <a:pPr lvl="1"/>
            <a:r>
              <a:rPr lang="ja-JP" altLang="en-US" dirty="0"/>
              <a:t>短いので，まず取っ掛かりとして始めやすい</a:t>
            </a:r>
            <a:endParaRPr lang="en-US" altLang="ja-JP" dirty="0"/>
          </a:p>
          <a:p>
            <a:r>
              <a:rPr lang="ja-JP" altLang="en-US" dirty="0">
                <a:solidFill>
                  <a:schemeClr val="accent5"/>
                </a:solidFill>
              </a:rPr>
              <a:t>３点プロットに実際に取り掛かる前に，この資料は最後まで読んでほしい</a:t>
            </a:r>
            <a:endParaRPr lang="en-US" altLang="ja-JP" dirty="0">
              <a:solidFill>
                <a:schemeClr val="accent5"/>
              </a:solidFill>
            </a:endParaRPr>
          </a:p>
          <a:p>
            <a:pPr lvl="1"/>
            <a:r>
              <a:rPr lang="ja-JP" altLang="en-US" dirty="0"/>
              <a:t>最終的に完全プロットを作るところまでの道筋を意識してほしい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0034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A42B14-CF0C-96E2-5CF7-6662DFA37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詳細度と論理構造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B0013E-6128-536A-AD5E-A87E6DA32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3429000"/>
            <a:ext cx="8280092" cy="3059727"/>
          </a:xfrm>
        </p:spPr>
        <p:txBody>
          <a:bodyPr/>
          <a:lstStyle/>
          <a:p>
            <a:r>
              <a:rPr kumimoji="1" lang="ja-JP" altLang="en-US" dirty="0"/>
              <a:t>ツリーの上下は説明の詳細度に対応している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上の階層は下の階層の要約になっている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下の階層は上の階層をより詳しく述べている</a:t>
            </a:r>
            <a:endParaRPr kumimoji="1" lang="en-US" altLang="ja-JP" dirty="0"/>
          </a:p>
          <a:p>
            <a:r>
              <a:rPr kumimoji="1" lang="ja-JP" altLang="en-US" dirty="0"/>
              <a:t>３点プロットから初めて，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上に登る（</a:t>
            </a:r>
            <a:r>
              <a:rPr kumimoji="1" lang="en-US" altLang="ja-JP" dirty="0"/>
              <a:t>=</a:t>
            </a:r>
            <a:r>
              <a:rPr kumimoji="1" lang="ja-JP" altLang="en-US" dirty="0"/>
              <a:t>概要にまとめる）ことや，</a:t>
            </a:r>
            <a:endParaRPr kumimoji="1" lang="en-US" altLang="ja-JP" dirty="0"/>
          </a:p>
          <a:p>
            <a:pPr lvl="1"/>
            <a:r>
              <a:rPr lang="ja-JP" altLang="en-US" dirty="0"/>
              <a:t>下に降りる（</a:t>
            </a:r>
            <a:r>
              <a:rPr kumimoji="1" lang="en-US" altLang="ja-JP" dirty="0"/>
              <a:t>=</a:t>
            </a:r>
            <a:r>
              <a:rPr lang="ja-JP" altLang="en-US" dirty="0"/>
              <a:t>詳細を肉付けする）していく</a:t>
            </a:r>
            <a:endParaRPr kumimoji="1" lang="en-US" altLang="ja-JP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50DA5F5-C778-6B70-50A5-BDCCDC565AE9}"/>
              </a:ext>
            </a:extLst>
          </p:cNvPr>
          <p:cNvSpPr/>
          <p:nvPr/>
        </p:nvSpPr>
        <p:spPr bwMode="auto">
          <a:xfrm>
            <a:off x="4442234" y="1268976"/>
            <a:ext cx="1440015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目標規定文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B23A1F7-367F-D520-DF12-10FC2F8ED74D}"/>
              </a:ext>
            </a:extLst>
          </p:cNvPr>
          <p:cNvSpPr/>
          <p:nvPr/>
        </p:nvSpPr>
        <p:spPr bwMode="auto">
          <a:xfrm>
            <a:off x="1922206" y="1988984"/>
            <a:ext cx="1029776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背景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5D3B56E-8B37-B816-5612-7F4D069A3C26}"/>
              </a:ext>
            </a:extLst>
          </p:cNvPr>
          <p:cNvSpPr/>
          <p:nvPr/>
        </p:nvSpPr>
        <p:spPr bwMode="auto">
          <a:xfrm>
            <a:off x="4622236" y="1988984"/>
            <a:ext cx="1080012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課題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11FAF2E-5D34-04A8-6100-EB31A657A56C}"/>
              </a:ext>
            </a:extLst>
          </p:cNvPr>
          <p:cNvSpPr/>
          <p:nvPr/>
        </p:nvSpPr>
        <p:spPr bwMode="auto">
          <a:xfrm>
            <a:off x="7322266" y="1988984"/>
            <a:ext cx="1080012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提案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3407E4E-1C86-C163-2B1B-8D685A8E57E9}"/>
              </a:ext>
            </a:extLst>
          </p:cNvPr>
          <p:cNvSpPr/>
          <p:nvPr/>
        </p:nvSpPr>
        <p:spPr bwMode="auto">
          <a:xfrm>
            <a:off x="1292199" y="2708992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背景１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2D88C54-BC59-B5FC-EE72-AD115A0D30AA}"/>
              </a:ext>
            </a:extLst>
          </p:cNvPr>
          <p:cNvSpPr/>
          <p:nvPr/>
        </p:nvSpPr>
        <p:spPr bwMode="auto">
          <a:xfrm>
            <a:off x="3992229" y="2708992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課題１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8B10BA8-6DA6-5BA2-5E86-8434AD3DD359}"/>
              </a:ext>
            </a:extLst>
          </p:cNvPr>
          <p:cNvSpPr/>
          <p:nvPr/>
        </p:nvSpPr>
        <p:spPr bwMode="auto">
          <a:xfrm>
            <a:off x="5342244" y="2708992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課題２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1267ECA-BCDF-6FCA-548E-B3E5AADFB8A7}"/>
              </a:ext>
            </a:extLst>
          </p:cNvPr>
          <p:cNvSpPr/>
          <p:nvPr/>
        </p:nvSpPr>
        <p:spPr bwMode="auto">
          <a:xfrm>
            <a:off x="6692259" y="2708992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提案１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E8EA23F-38D9-7A84-7214-0A900EB79ACC}"/>
              </a:ext>
            </a:extLst>
          </p:cNvPr>
          <p:cNvSpPr/>
          <p:nvPr/>
        </p:nvSpPr>
        <p:spPr bwMode="auto">
          <a:xfrm>
            <a:off x="8042274" y="2708992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提案２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205B21BA-1915-A50D-7424-F842FAA5D522}"/>
              </a:ext>
            </a:extLst>
          </p:cNvPr>
          <p:cNvSpPr/>
          <p:nvPr/>
        </p:nvSpPr>
        <p:spPr bwMode="auto">
          <a:xfrm>
            <a:off x="2642214" y="2708992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背景２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FC7AF24-5A95-7CAD-8ECE-8DE7773BB1D8}"/>
              </a:ext>
            </a:extLst>
          </p:cNvPr>
          <p:cNvCxnSpPr/>
          <p:nvPr/>
        </p:nvCxnSpPr>
        <p:spPr bwMode="auto">
          <a:xfrm>
            <a:off x="5162242" y="1628980"/>
            <a:ext cx="0" cy="360003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FD5B76A-C8CE-35ED-ECDC-66F278CC4DC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 bwMode="auto">
          <a:xfrm flipH="1">
            <a:off x="2437094" y="1628980"/>
            <a:ext cx="2725148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425EBCC-6E96-297F-1981-7064E477A56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 bwMode="auto">
          <a:xfrm>
            <a:off x="5162242" y="1628980"/>
            <a:ext cx="2700030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7CC3F3A-DB7F-4591-190A-56AD3B24EE0B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 bwMode="auto">
          <a:xfrm flipH="1">
            <a:off x="1787199" y="2348988"/>
            <a:ext cx="649895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F42B04D7-592A-6183-C36F-02F533BF5CF5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 bwMode="auto">
          <a:xfrm>
            <a:off x="2437094" y="2348988"/>
            <a:ext cx="700120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3A42914-3B9C-2617-A1F3-C2918EC57146}"/>
              </a:ext>
            </a:extLst>
          </p:cNvPr>
          <p:cNvCxnSpPr>
            <a:cxnSpLocks/>
            <a:endCxn id="11" idx="0"/>
          </p:cNvCxnSpPr>
          <p:nvPr/>
        </p:nvCxnSpPr>
        <p:spPr bwMode="auto">
          <a:xfrm>
            <a:off x="5162242" y="2348988"/>
            <a:ext cx="675002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6887226-34ED-BE47-8D2F-88F00D308F5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 bwMode="auto">
          <a:xfrm flipH="1">
            <a:off x="4487229" y="2348988"/>
            <a:ext cx="675013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6EF2CBA-DD21-A3A6-D377-F872E60E28EE}"/>
              </a:ext>
            </a:extLst>
          </p:cNvPr>
          <p:cNvCxnSpPr>
            <a:cxnSpLocks/>
            <a:endCxn id="13" idx="0"/>
          </p:cNvCxnSpPr>
          <p:nvPr/>
        </p:nvCxnSpPr>
        <p:spPr bwMode="auto">
          <a:xfrm>
            <a:off x="7862272" y="2348988"/>
            <a:ext cx="675002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F11ECC10-B78B-633C-4329-B401A2A37DA9}"/>
              </a:ext>
            </a:extLst>
          </p:cNvPr>
          <p:cNvCxnSpPr>
            <a:cxnSpLocks/>
            <a:endCxn id="12" idx="0"/>
          </p:cNvCxnSpPr>
          <p:nvPr/>
        </p:nvCxnSpPr>
        <p:spPr bwMode="auto">
          <a:xfrm flipH="1">
            <a:off x="7187259" y="2348988"/>
            <a:ext cx="675013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63000EB3-B894-2C65-1FF7-C66E94FE5DA2}"/>
              </a:ext>
            </a:extLst>
          </p:cNvPr>
          <p:cNvSpPr/>
          <p:nvPr/>
        </p:nvSpPr>
        <p:spPr bwMode="auto">
          <a:xfrm>
            <a:off x="0" y="1988984"/>
            <a:ext cx="1080012" cy="360004"/>
          </a:xfrm>
          <a:prstGeom prst="round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３点</a:t>
            </a:r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64954E3A-4D67-EDA9-C3B4-3554BCE86956}"/>
              </a:ext>
            </a:extLst>
          </p:cNvPr>
          <p:cNvSpPr/>
          <p:nvPr/>
        </p:nvSpPr>
        <p:spPr bwMode="auto">
          <a:xfrm>
            <a:off x="32185" y="2708992"/>
            <a:ext cx="1080012" cy="360004"/>
          </a:xfrm>
          <a:prstGeom prst="round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６点</a:t>
            </a:r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98B8734D-F786-A215-76B2-F4FB1938378E}"/>
              </a:ext>
            </a:extLst>
          </p:cNvPr>
          <p:cNvSpPr/>
          <p:nvPr/>
        </p:nvSpPr>
        <p:spPr bwMode="auto">
          <a:xfrm>
            <a:off x="0" y="1268976"/>
            <a:ext cx="1080012" cy="360004"/>
          </a:xfrm>
          <a:prstGeom prst="round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１点</a:t>
            </a:r>
          </a:p>
        </p:txBody>
      </p:sp>
    </p:spTree>
    <p:extLst>
      <p:ext uri="{BB962C8B-B14F-4D97-AF65-F5344CB8AC3E}">
        <p14:creationId xmlns:p14="http://schemas.microsoft.com/office/powerpoint/2010/main" val="331414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0F51C2-EEAA-9214-0B65-47FF08BE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全体の目次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B1C79B-10E6-3D35-2C88-555DEFFB6C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プロットの作り方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３点プロット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１点プロット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６点プロット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完全プロット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プロットから文章へ</a:t>
            </a:r>
          </a:p>
        </p:txBody>
      </p:sp>
    </p:spTree>
    <p:extLst>
      <p:ext uri="{BB962C8B-B14F-4D97-AF65-F5344CB8AC3E}">
        <p14:creationId xmlns:p14="http://schemas.microsoft.com/office/powerpoint/2010/main" val="349494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D2A82C6-DA1C-4233-E35B-A8BA1309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３点プロット</a:t>
            </a:r>
          </a:p>
        </p:txBody>
      </p:sp>
    </p:spTree>
    <p:extLst>
      <p:ext uri="{BB962C8B-B14F-4D97-AF65-F5344CB8AC3E}">
        <p14:creationId xmlns:p14="http://schemas.microsoft.com/office/powerpoint/2010/main" val="2327510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0C5C5263-A46C-250C-79B4-37EF4633D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３点プロットの目次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2EFEECB-8119-A100-9FB5-F471FDE43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３点プロットとは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作り方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内容のまとめかた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箇条書きを作る上での形式的なポイント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チェック・リスト</a:t>
            </a:r>
          </a:p>
        </p:txBody>
      </p:sp>
    </p:spTree>
    <p:extLst>
      <p:ext uri="{BB962C8B-B14F-4D97-AF65-F5344CB8AC3E}">
        <p14:creationId xmlns:p14="http://schemas.microsoft.com/office/powerpoint/2010/main" val="13242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erulean">
  <a:themeElements>
    <a:clrScheme name="ユーザー定義 2">
      <a:dk1>
        <a:sysClr val="windowText" lastClr="000000"/>
      </a:dk1>
      <a:lt1>
        <a:sysClr val="window" lastClr="FFFFFF"/>
      </a:lt1>
      <a:dk2>
        <a:srgbClr val="F4EB00"/>
      </a:dk2>
      <a:lt2>
        <a:srgbClr val="C4FF4A"/>
      </a:lt2>
      <a:accent1>
        <a:srgbClr val="4F81BD"/>
      </a:accent1>
      <a:accent2>
        <a:srgbClr val="C0504D"/>
      </a:accent2>
      <a:accent3>
        <a:srgbClr val="9BBB59"/>
      </a:accent3>
      <a:accent4>
        <a:srgbClr val="6879B0"/>
      </a:accent4>
      <a:accent5>
        <a:srgbClr val="2585A3"/>
      </a:accent5>
      <a:accent6>
        <a:srgbClr val="D87552"/>
      </a:accent6>
      <a:hlink>
        <a:srgbClr val="0000FF"/>
      </a:hlink>
      <a:folHlink>
        <a:srgbClr val="800080"/>
      </a:folHlink>
    </a:clrScheme>
    <a:fontScheme name="メイリオ-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 type="triangle" w="sm" len="med"/>
        </a:ln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>
                <a:lumMod val="75000"/>
                <a:lumOff val="25000"/>
              </a:schemeClr>
            </a:solidFill>
            <a:latin typeface="+mn-e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HG丸ｺﾞｼｯｸM-PRO" pitchFamily="50" charset="-128"/>
          </a:defRPr>
        </a:defPPr>
      </a:lstStyle>
    </a:lnDef>
  </a:objectDefaults>
  <a:extraClrSchemeLst>
    <a:extraClrScheme>
      <a:clrScheme name="colorful water re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ful water rev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99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99FF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rulean" id="{B42443E9-F396-466A-92C3-7ED6F4EBC01F}" vid="{0CE6AD82-9598-49D5-BEEF-3DCDCFA8BED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cerulean</Template>
  <TotalTime>73230</TotalTime>
  <Words>3206</Words>
  <Application>Microsoft Office PowerPoint</Application>
  <PresentationFormat>画面に合わせる (4:3)</PresentationFormat>
  <Paragraphs>434</Paragraphs>
  <Slides>44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44</vt:i4>
      </vt:variant>
    </vt:vector>
  </HeadingPairs>
  <TitlesOfParts>
    <vt:vector size="52" baseType="lpstr">
      <vt:lpstr>HG丸ｺﾞｼｯｸM-PRO</vt:lpstr>
      <vt:lpstr>MeiryoKe_PGothic</vt:lpstr>
      <vt:lpstr>メイリオ</vt:lpstr>
      <vt:lpstr>Arial</vt:lpstr>
      <vt:lpstr>Calibri</vt:lpstr>
      <vt:lpstr>Segoe UI</vt:lpstr>
      <vt:lpstr>Wingdings</vt:lpstr>
      <vt:lpstr>cerulean</vt:lpstr>
      <vt:lpstr>プロットの作り方 v6</vt:lpstr>
      <vt:lpstr>はじめに</vt:lpstr>
      <vt:lpstr>プロットのタイプ</vt:lpstr>
      <vt:lpstr>まず３点プロットから始める</vt:lpstr>
      <vt:lpstr>３点プロットは最初に作るのにちょうどよい</vt:lpstr>
      <vt:lpstr>詳細度と論理構造</vt:lpstr>
      <vt:lpstr>全体の目次</vt:lpstr>
      <vt:lpstr>３点プロット</vt:lpstr>
      <vt:lpstr>３点プロットの目次</vt:lpstr>
      <vt:lpstr>３点プロット：この３点で話の筋をまとめる</vt:lpstr>
      <vt:lpstr>例１：小田喜くんの輪講の例 = 既存手法があるパターン （輪講なので具体的なアイデアがまだない事に注意）</vt:lpstr>
      <vt:lpstr>例２：小泉くんの DATE = 既存手法があるパターン</vt:lpstr>
      <vt:lpstr>例３：木村さんの輪講 = 既存手法がないパターン （輪講なので具体的なアイデアがまだない事に注意）</vt:lpstr>
      <vt:lpstr>例４：出川くんの ICCD = 既存手法がないパターン</vt:lpstr>
      <vt:lpstr>応用：４点プロット</vt:lpstr>
      <vt:lpstr>３点プロットの目次</vt:lpstr>
      <vt:lpstr>この形式にまとめる事を目指す</vt:lpstr>
      <vt:lpstr>以下の手順で進めると，作りやすい</vt:lpstr>
      <vt:lpstr>項目間の関係</vt:lpstr>
      <vt:lpstr>箇条書きを作る際の形式上の注意</vt:lpstr>
      <vt:lpstr>箇条書きの親子関係</vt:lpstr>
      <vt:lpstr>演繹の関係にある要素の書き換えの例 A→B→C を X の下に展開</vt:lpstr>
      <vt:lpstr>なぜ親子関係のある箇条書き（階層構造）にまとめるのか？</vt:lpstr>
      <vt:lpstr>一度に考える必要がある話題の数</vt:lpstr>
      <vt:lpstr>３点プロットのチェック・リスト</vt:lpstr>
      <vt:lpstr>１点プロット</vt:lpstr>
      <vt:lpstr>１点プロット = 目標規定文</vt:lpstr>
      <vt:lpstr>目標規定文</vt:lpstr>
      <vt:lpstr>３点プロットと目標規定文の関係</vt:lpstr>
      <vt:lpstr>６点プロット</vt:lpstr>
      <vt:lpstr>６点プロット</vt:lpstr>
      <vt:lpstr>詳細度と論理構造</vt:lpstr>
      <vt:lpstr>６点プロット時の配分</vt:lpstr>
      <vt:lpstr>完全プロット</vt:lpstr>
      <vt:lpstr>完全プロット</vt:lpstr>
      <vt:lpstr>完全プロット</vt:lpstr>
      <vt:lpstr>スライド用プロットの流れの例</vt:lpstr>
      <vt:lpstr>プロットから文章へ</vt:lpstr>
      <vt:lpstr>プロットから文章やスライドへ</vt:lpstr>
      <vt:lpstr>階層構造の展開の仕方</vt:lpstr>
      <vt:lpstr>上から順に各階層にある話題を紹介したあと， １つずつ潜っていく</vt:lpstr>
      <vt:lpstr>上から順に各階層にある話題を紹介したあと， １つずつ潜っていく</vt:lpstr>
      <vt:lpstr>まとめ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shioya</dc:creator>
  <cp:lastModifiedBy>shioya</cp:lastModifiedBy>
  <cp:revision>16587</cp:revision>
  <cp:lastPrinted>2014-12-10T13:40:48Z</cp:lastPrinted>
  <dcterms:created xsi:type="dcterms:W3CDTF">2014-11-17T10:53:59Z</dcterms:created>
  <dcterms:modified xsi:type="dcterms:W3CDTF">2022-08-17T07:54:52Z</dcterms:modified>
</cp:coreProperties>
</file>