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59"/>
  </p:notesMasterIdLst>
  <p:sldIdLst>
    <p:sldId id="440" r:id="rId2"/>
    <p:sldId id="456" r:id="rId3"/>
    <p:sldId id="484" r:id="rId4"/>
    <p:sldId id="441" r:id="rId5"/>
    <p:sldId id="446" r:id="rId6"/>
    <p:sldId id="487" r:id="rId7"/>
    <p:sldId id="465" r:id="rId8"/>
    <p:sldId id="468" r:id="rId9"/>
    <p:sldId id="480" r:id="rId10"/>
    <p:sldId id="451" r:id="rId11"/>
    <p:sldId id="469" r:id="rId12"/>
    <p:sldId id="448" r:id="rId13"/>
    <p:sldId id="497" r:id="rId14"/>
    <p:sldId id="458" r:id="rId15"/>
    <p:sldId id="443" r:id="rId16"/>
    <p:sldId id="454" r:id="rId17"/>
    <p:sldId id="442" r:id="rId18"/>
    <p:sldId id="494" r:id="rId19"/>
    <p:sldId id="495" r:id="rId20"/>
    <p:sldId id="455" r:id="rId21"/>
    <p:sldId id="470" r:id="rId22"/>
    <p:sldId id="449" r:id="rId23"/>
    <p:sldId id="491" r:id="rId24"/>
    <p:sldId id="467" r:id="rId25"/>
    <p:sldId id="492" r:id="rId26"/>
    <p:sldId id="493" r:id="rId27"/>
    <p:sldId id="496" r:id="rId28"/>
    <p:sldId id="498" r:id="rId29"/>
    <p:sldId id="450" r:id="rId30"/>
    <p:sldId id="473" r:id="rId31"/>
    <p:sldId id="474" r:id="rId32"/>
    <p:sldId id="499" r:id="rId33"/>
    <p:sldId id="475" r:id="rId34"/>
    <p:sldId id="477" r:id="rId35"/>
    <p:sldId id="500" r:id="rId36"/>
    <p:sldId id="501" r:id="rId37"/>
    <p:sldId id="453" r:id="rId38"/>
    <p:sldId id="444" r:id="rId39"/>
    <p:sldId id="445" r:id="rId40"/>
    <p:sldId id="460" r:id="rId41"/>
    <p:sldId id="459" r:id="rId42"/>
    <p:sldId id="461" r:id="rId43"/>
    <p:sldId id="447" r:id="rId44"/>
    <p:sldId id="462" r:id="rId45"/>
    <p:sldId id="485" r:id="rId46"/>
    <p:sldId id="486" r:id="rId47"/>
    <p:sldId id="463" r:id="rId48"/>
    <p:sldId id="464" r:id="rId49"/>
    <p:sldId id="466" r:id="rId50"/>
    <p:sldId id="269" r:id="rId51"/>
    <p:sldId id="478" r:id="rId52"/>
    <p:sldId id="479" r:id="rId53"/>
    <p:sldId id="481" r:id="rId54"/>
    <p:sldId id="482" r:id="rId55"/>
    <p:sldId id="483" r:id="rId56"/>
    <p:sldId id="471" r:id="rId57"/>
    <p:sldId id="472"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D7AF132-9E9E-4A45-8AA6-98786872AA43}">
          <p14:sldIdLst>
            <p14:sldId id="440"/>
            <p14:sldId id="456"/>
          </p14:sldIdLst>
        </p14:section>
        <p14:section name="はじめに" id="{141DB1A1-2D4E-43C0-B32B-9931086137E7}">
          <p14:sldIdLst>
            <p14:sldId id="484"/>
            <p14:sldId id="441"/>
            <p14:sldId id="446"/>
            <p14:sldId id="487"/>
            <p14:sldId id="465"/>
            <p14:sldId id="468"/>
            <p14:sldId id="480"/>
          </p14:sldIdLst>
        </p14:section>
        <p14:section name="3点プロットとは" id="{96CE2952-309E-4F6A-BECA-BBF988A05B77}">
          <p14:sldIdLst>
            <p14:sldId id="451"/>
            <p14:sldId id="469"/>
            <p14:sldId id="448"/>
            <p14:sldId id="497"/>
            <p14:sldId id="458"/>
            <p14:sldId id="443"/>
            <p14:sldId id="454"/>
            <p14:sldId id="442"/>
            <p14:sldId id="494"/>
            <p14:sldId id="495"/>
            <p14:sldId id="455"/>
          </p14:sldIdLst>
        </p14:section>
        <p14:section name="3点プロットの作り方" id="{3498FC3D-51FD-4A79-839C-9C544F52BFE3}">
          <p14:sldIdLst>
            <p14:sldId id="470"/>
            <p14:sldId id="449"/>
            <p14:sldId id="491"/>
            <p14:sldId id="467"/>
            <p14:sldId id="492"/>
            <p14:sldId id="493"/>
            <p14:sldId id="496"/>
            <p14:sldId id="498"/>
            <p14:sldId id="450"/>
            <p14:sldId id="473"/>
            <p14:sldId id="474"/>
            <p14:sldId id="499"/>
            <p14:sldId id="475"/>
            <p14:sldId id="477"/>
            <p14:sldId id="500"/>
            <p14:sldId id="501"/>
          </p14:sldIdLst>
        </p14:section>
        <p14:section name="目標規定文" id="{284AE921-44E1-4DBA-8D29-147CFA080259}">
          <p14:sldIdLst>
            <p14:sldId id="453"/>
            <p14:sldId id="444"/>
            <p14:sldId id="445"/>
            <p14:sldId id="460"/>
          </p14:sldIdLst>
        </p14:section>
        <p14:section name="イントロプロット" id="{81FBFB54-D905-45A9-AE2B-8C81EC85EAFE}">
          <p14:sldIdLst>
            <p14:sldId id="459"/>
            <p14:sldId id="461"/>
            <p14:sldId id="447"/>
            <p14:sldId id="462"/>
            <p14:sldId id="485"/>
            <p14:sldId id="486"/>
          </p14:sldIdLst>
        </p14:section>
        <p14:section name="全体プロット" id="{D9DAA516-481C-4D90-9148-9FD0CEE7BBDD}">
          <p14:sldIdLst>
            <p14:sldId id="463"/>
            <p14:sldId id="464"/>
            <p14:sldId id="466"/>
            <p14:sldId id="269"/>
          </p14:sldIdLst>
        </p14:section>
        <p14:section name="プロットから文章へ" id="{E7A38C92-3702-4B66-8B64-BDA664695DED}">
          <p14:sldIdLst>
            <p14:sldId id="478"/>
            <p14:sldId id="479"/>
            <p14:sldId id="481"/>
            <p14:sldId id="482"/>
            <p14:sldId id="483"/>
          </p14:sldIdLst>
        </p14:section>
        <p14:section name="まとめ" id="{A7541428-A07C-4FB5-AE28-58C19E8A3BC6}">
          <p14:sldIdLst>
            <p14:sldId id="471"/>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157" d="100"/>
          <a:sy n="157" d="100"/>
        </p:scale>
        <p:origin x="2416"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2022/11/30</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3</a:t>
            </a:fld>
            <a:endParaRPr kumimoji="1" lang="ja-JP" altLang="en-US"/>
          </a:p>
        </p:txBody>
      </p:sp>
    </p:spTree>
    <p:extLst>
      <p:ext uri="{BB962C8B-B14F-4D97-AF65-F5344CB8AC3E}">
        <p14:creationId xmlns:p14="http://schemas.microsoft.com/office/powerpoint/2010/main" val="2151460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dirty="0"/>
              <a:t>v11</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箇条書きの作り方</a:t>
            </a:r>
          </a:p>
        </p:txBody>
      </p:sp>
    </p:spTree>
    <p:extLst>
      <p:ext uri="{BB962C8B-B14F-4D97-AF65-F5344CB8AC3E}">
        <p14:creationId xmlns:p14="http://schemas.microsoft.com/office/powerpoint/2010/main" val="132425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a:t>
            </a:r>
            <a:br>
              <a:rPr kumimoji="1" lang="en-US" altLang="ja-JP" dirty="0"/>
            </a:br>
            <a:r>
              <a:rPr kumimoji="1" lang="ja-JP" altLang="en-US" dirty="0"/>
              <a:t>背景，課題，提案の３点で話の筋をまとめる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solidFill>
                  <a:schemeClr val="accent5"/>
                </a:solidFill>
              </a:rPr>
              <a:t>背景：主張全体の背景や問題を説明する</a:t>
            </a:r>
            <a:endParaRPr kumimoji="1" lang="en-US" altLang="ja-JP" dirty="0">
              <a:solidFill>
                <a:schemeClr val="accent5"/>
              </a:solidFill>
            </a:endParaRPr>
          </a:p>
          <a:p>
            <a:pPr lvl="1"/>
            <a:r>
              <a:rPr kumimoji="1" lang="ja-JP" altLang="en-US" dirty="0"/>
              <a:t>課題と提案に共通する背景や，それらが共通して取り組んでいる問題</a:t>
            </a:r>
            <a:endParaRPr kumimoji="1" lang="en-US" altLang="ja-JP" dirty="0"/>
          </a:p>
          <a:p>
            <a:pPr lvl="1"/>
            <a:r>
              <a:rPr kumimoji="1" lang="ja-JP" altLang="en-US" dirty="0"/>
              <a:t>その問題に対する既存手法</a:t>
            </a:r>
            <a:endParaRPr kumimoji="1" lang="en-US" altLang="ja-JP" dirty="0"/>
          </a:p>
          <a:p>
            <a:pPr lvl="2"/>
            <a:r>
              <a:rPr kumimoji="1" lang="ja-JP" altLang="en-US" dirty="0"/>
              <a:t>（この既存手法の説明は課題の方に書くこともある）</a:t>
            </a:r>
            <a:endParaRPr kumimoji="1" lang="en-US" altLang="ja-JP" dirty="0"/>
          </a:p>
          <a:p>
            <a:pPr marL="457200" indent="-457200">
              <a:buFont typeface="+mj-lt"/>
              <a:buAutoNum type="arabicPeriod"/>
            </a:pPr>
            <a:r>
              <a:rPr kumimoji="1" lang="ja-JP" altLang="en-US" dirty="0">
                <a:solidFill>
                  <a:schemeClr val="accent5"/>
                </a:solidFill>
              </a:rPr>
              <a:t>課題：解決しようとしている課題を説明する</a:t>
            </a:r>
            <a:endParaRPr kumimoji="1" lang="en-US" altLang="ja-JP" dirty="0">
              <a:solidFill>
                <a:schemeClr val="accent5"/>
              </a:solidFill>
            </a:endParaRPr>
          </a:p>
          <a:p>
            <a:pPr lvl="1"/>
            <a:r>
              <a:rPr kumimoji="1" lang="ja-JP" altLang="en-US" dirty="0"/>
              <a:t>既存手法の問題点</a:t>
            </a:r>
            <a:endParaRPr kumimoji="1" lang="en-US" altLang="ja-JP" dirty="0"/>
          </a:p>
          <a:p>
            <a:pPr lvl="1"/>
            <a:r>
              <a:rPr kumimoji="1" lang="ja-JP" altLang="en-US" dirty="0"/>
              <a:t>既存手法がない場合は，背景の中の着目する問題を掘り下げる</a:t>
            </a:r>
            <a:endParaRPr kumimoji="1" lang="en-US" altLang="ja-JP" dirty="0"/>
          </a:p>
          <a:p>
            <a:pPr marL="457200" indent="-457200">
              <a:buFont typeface="+mj-lt"/>
              <a:buAutoNum type="arabicPeriod"/>
            </a:pPr>
            <a:r>
              <a:rPr kumimoji="1" lang="ja-JP" altLang="en-US" dirty="0">
                <a:solidFill>
                  <a:schemeClr val="accent5"/>
                </a:solidFill>
              </a:rPr>
              <a:t>提案：課題であげられた問題を解決する提案手法を説明する</a:t>
            </a:r>
            <a:endParaRPr kumimoji="1" lang="en-US" altLang="ja-JP" dirty="0">
              <a:solidFill>
                <a:schemeClr val="accent5"/>
              </a:solidFill>
            </a:endParaRPr>
          </a:p>
          <a:p>
            <a:pPr lvl="1"/>
            <a:r>
              <a:rPr kumimoji="1" lang="ja-JP" altLang="en-US" dirty="0"/>
              <a:t>課題に対する洞察や観察</a:t>
            </a:r>
            <a:endParaRPr kumimoji="1" lang="en-US" altLang="ja-JP" dirty="0"/>
          </a:p>
          <a:p>
            <a:pPr lvl="1"/>
            <a:r>
              <a:rPr kumimoji="1" lang="ja-JP" altLang="en-US" dirty="0"/>
              <a:t>キーとなるアイデア</a:t>
            </a:r>
            <a:endParaRPr kumimoji="1" lang="en-US" altLang="ja-JP" dirty="0"/>
          </a:p>
          <a:p>
            <a:pPr lvl="1"/>
            <a:r>
              <a:rPr kumimoji="1" lang="ja-JP" altLang="en-US" dirty="0"/>
              <a:t>なぜ </a:t>
            </a:r>
            <a:r>
              <a:rPr kumimoji="1" lang="en-US" altLang="ja-JP" dirty="0"/>
              <a:t>&amp; </a:t>
            </a:r>
            <a:r>
              <a:rPr kumimoji="1" lang="ja-JP" altLang="en-US" dirty="0"/>
              <a:t>どのように課題を解決できるのか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例１：セットアソシアティブ・キャッシュ</a:t>
            </a:r>
            <a:br>
              <a:rPr lang="en-US" altLang="ja-JP" sz="2400" dirty="0"/>
            </a:br>
            <a:r>
              <a:rPr lang="ja-JP" altLang="en-US" sz="2400" dirty="0"/>
              <a:t>　　　 </a:t>
            </a:r>
            <a:r>
              <a:rPr lang="en-US" altLang="ja-JP" sz="2400" dirty="0"/>
              <a:t>= </a:t>
            </a:r>
            <a:r>
              <a:rPr lang="ja-JP" altLang="en-US" sz="2400" dirty="0"/>
              <a:t>既存手法があるパターン</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sz="1600" dirty="0"/>
              <a:t>背景：キャッシュ</a:t>
            </a:r>
            <a:endParaRPr lang="en-US" altLang="ja-JP" sz="1600" dirty="0"/>
          </a:p>
          <a:p>
            <a:pPr lvl="1"/>
            <a:r>
              <a:rPr lang="ja-JP" altLang="en-US" sz="1600" dirty="0"/>
              <a:t>目的：プロセッサとメイン・メモリ間の速度差の解消</a:t>
            </a:r>
            <a:endParaRPr lang="en-US" altLang="ja-JP" sz="1600" dirty="0"/>
          </a:p>
          <a:p>
            <a:pPr lvl="1"/>
            <a:r>
              <a:rPr lang="ja-JP" altLang="en-US" sz="1600" dirty="0"/>
              <a:t>構造：高速</a:t>
            </a:r>
            <a:r>
              <a:rPr lang="en-US" altLang="ja-JP" sz="1600" dirty="0"/>
              <a:t>/</a:t>
            </a:r>
            <a:r>
              <a:rPr lang="ja-JP" altLang="en-US" sz="1600" dirty="0"/>
              <a:t>小容量なメモリであり，メイン・メモリの一部を保持</a:t>
            </a:r>
            <a:endParaRPr lang="en-US" altLang="ja-JP" sz="1600" dirty="0"/>
          </a:p>
          <a:p>
            <a:r>
              <a:rPr lang="ja-JP" altLang="en-US" sz="1600" dirty="0"/>
              <a:t>課題：既存のキャッシュは性能 </a:t>
            </a:r>
            <a:r>
              <a:rPr lang="en-US" altLang="ja-JP" sz="1600" dirty="0"/>
              <a:t>or </a:t>
            </a:r>
            <a:r>
              <a:rPr lang="ja-JP" altLang="en-US" sz="1600" dirty="0"/>
              <a:t>複雑さに問題がある</a:t>
            </a:r>
            <a:endParaRPr lang="en-US" altLang="ja-JP" sz="1600" dirty="0"/>
          </a:p>
          <a:p>
            <a:pPr lvl="1"/>
            <a:r>
              <a:rPr lang="ja-JP" altLang="en-US" sz="1600" dirty="0"/>
              <a:t>ダイレクト・マップ：単純だが，競合によるヒット率低下が大きい</a:t>
            </a:r>
            <a:endParaRPr lang="en-US" altLang="ja-JP" sz="1600" dirty="0"/>
          </a:p>
          <a:p>
            <a:pPr lvl="1"/>
            <a:r>
              <a:rPr lang="ja-JP" altLang="en-US" sz="1600" dirty="0"/>
              <a:t>フルアソシアティブ：ヒット率は高いが，大量の比較器が必要</a:t>
            </a:r>
            <a:endParaRPr lang="en-US" altLang="ja-JP" sz="1600" dirty="0"/>
          </a:p>
          <a:p>
            <a:r>
              <a:rPr lang="ja-JP" altLang="en-US" sz="1600" dirty="0"/>
              <a:t>提案：セットアソシアティブ・キャッシュ</a:t>
            </a:r>
            <a:endParaRPr lang="en-US" altLang="ja-JP" sz="1600" dirty="0"/>
          </a:p>
          <a:p>
            <a:pPr lvl="1"/>
            <a:r>
              <a:rPr kumimoji="1" lang="ja-JP" altLang="en-US" sz="1600" dirty="0"/>
              <a:t>手法：複数のラインを同時に保持するセットを用いる</a:t>
            </a:r>
            <a:endParaRPr kumimoji="1" lang="en-US" altLang="ja-JP" sz="1600" dirty="0"/>
          </a:p>
          <a:p>
            <a:pPr lvl="1"/>
            <a:r>
              <a:rPr kumimoji="1" lang="ja-JP" altLang="en-US" sz="1600" dirty="0"/>
              <a:t>効果：</a:t>
            </a:r>
            <a:endParaRPr kumimoji="1" lang="en-US" altLang="ja-JP" sz="1600" dirty="0"/>
          </a:p>
          <a:p>
            <a:pPr lvl="2"/>
            <a:r>
              <a:rPr kumimoji="1" lang="ja-JP" altLang="en-US" sz="1600" dirty="0"/>
              <a:t>ダイレクトマップと比べて競合にある程度耐性があるため，ヒット率が高い</a:t>
            </a:r>
            <a:endParaRPr kumimoji="1" lang="en-US" altLang="ja-JP" sz="1600" dirty="0"/>
          </a:p>
          <a:p>
            <a:pPr lvl="2"/>
            <a:r>
              <a:rPr kumimoji="1" lang="ja-JP" altLang="en-US" sz="1600" dirty="0"/>
              <a:t>フルアソシアティブに比べて比較器の数は大幅に少なく単純</a:t>
            </a:r>
          </a:p>
        </p:txBody>
      </p:sp>
    </p:spTree>
    <p:extLst>
      <p:ext uri="{BB962C8B-B14F-4D97-AF65-F5344CB8AC3E}">
        <p14:creationId xmlns:p14="http://schemas.microsoft.com/office/powerpoint/2010/main" val="2585240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多くの既存研究では十分に早くプリフェッチすることを重視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例３：小田喜くんの輪講の例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しかし，従来のスカラ化では制約があり効果的に演算をまとめられない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a:xfrm>
            <a:off x="431954" y="1088974"/>
            <a:ext cx="8460094" cy="5219751"/>
          </a:xfrm>
        </p:spPr>
        <p:txBody>
          <a:bodyPr/>
          <a:lstStyle/>
          <a:p>
            <a:r>
              <a:rPr kumimoji="1" lang="ja-JP" altLang="en-US" sz="1600" dirty="0"/>
              <a:t>背景：命令キャッシュ・ミス数を使った性能の見積もり</a:t>
            </a:r>
            <a:endParaRPr kumimoji="1" lang="en-US" altLang="ja-JP" sz="1600" dirty="0"/>
          </a:p>
          <a:p>
            <a:pPr lvl="1"/>
            <a:r>
              <a:rPr kumimoji="1" lang="ja-JP" altLang="en-US" sz="1600" dirty="0"/>
              <a:t>従来，命令キャッシュに関わる研究ではミス数が主要な評価項目だった</a:t>
            </a:r>
            <a:endParaRPr kumimoji="1" lang="en-US" altLang="ja-JP" sz="1600" dirty="0"/>
          </a:p>
          <a:p>
            <a:pPr lvl="1"/>
            <a:r>
              <a:rPr kumimoji="1" lang="ja-JP" altLang="en-US" sz="1600" dirty="0"/>
              <a:t>理由：ミス数が減ると基本的には実行時間が短くなるため</a:t>
            </a:r>
            <a:endParaRPr kumimoji="1" lang="en-US" altLang="ja-JP" sz="1600" dirty="0"/>
          </a:p>
          <a:p>
            <a:r>
              <a:rPr kumimoji="1" lang="ja-JP" altLang="en-US" sz="1600" dirty="0"/>
              <a:t>課題：精度とシミュレーション時間</a:t>
            </a:r>
            <a:endParaRPr kumimoji="1" lang="en-US" altLang="ja-JP" sz="1600" dirty="0"/>
          </a:p>
          <a:p>
            <a:pPr lvl="1"/>
            <a:r>
              <a:rPr kumimoji="1" lang="ja-JP" altLang="en-US" sz="1600" dirty="0"/>
              <a:t>動機：</a:t>
            </a:r>
            <a:endParaRPr kumimoji="1" lang="en-US" altLang="ja-JP" sz="1600" dirty="0"/>
          </a:p>
          <a:p>
            <a:pPr lvl="2"/>
            <a:r>
              <a:rPr kumimoji="1" lang="ja-JP" altLang="en-US" sz="1600" dirty="0"/>
              <a:t>現代の複雑化したプロセッサではミス数と実行時間が直接相関しない</a:t>
            </a:r>
            <a:endParaRPr kumimoji="1" lang="en-US" altLang="ja-JP" sz="1600" dirty="0"/>
          </a:p>
          <a:p>
            <a:pPr lvl="2"/>
            <a:r>
              <a:rPr kumimoji="1" lang="ja-JP" altLang="en-US" sz="1600" dirty="0"/>
              <a:t>精度よい性能見積もりのためにはプロセッサ全体のシミュレーションが必要</a:t>
            </a:r>
            <a:endParaRPr kumimoji="1" lang="en-US" altLang="ja-JP" sz="1600" dirty="0"/>
          </a:p>
          <a:p>
            <a:pPr lvl="1"/>
            <a:r>
              <a:rPr kumimoji="1" lang="ja-JP" altLang="en-US" sz="1600" dirty="0"/>
              <a:t>問題：しかしそのようなシミュレーションには長い時間かかる</a:t>
            </a:r>
            <a:endParaRPr kumimoji="1" lang="en-US" altLang="ja-JP" sz="1600" dirty="0"/>
          </a:p>
          <a:p>
            <a:r>
              <a:rPr kumimoji="1" lang="ja-JP" altLang="en-US" sz="1600" dirty="0"/>
              <a:t>提案：命令キャッシュ・ミス数に代わる新たな指針</a:t>
            </a:r>
            <a:endParaRPr kumimoji="1" lang="en-US" altLang="ja-JP" sz="1600" dirty="0"/>
          </a:p>
          <a:p>
            <a:pPr lvl="1"/>
            <a:r>
              <a:rPr kumimoji="1" lang="ja-JP" altLang="en-US" sz="1600" dirty="0"/>
              <a:t>手法：新たな指針と，その指針を使った高速な性能見積もり</a:t>
            </a:r>
            <a:endParaRPr kumimoji="1" lang="en-US" altLang="ja-JP" sz="1600" dirty="0"/>
          </a:p>
          <a:p>
            <a:pPr lvl="1"/>
            <a:r>
              <a:rPr kumimoji="1" lang="ja-JP" altLang="en-US" sz="1600" dirty="0"/>
              <a:t>効果：２桁短い時間でシミュレーションとほぼ同じ精度の性能見積もりを実現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例５：木村さんの輪講 </a:t>
            </a:r>
            <a:r>
              <a:rPr lang="en-US" altLang="ja-JP" dirty="0"/>
              <a:t>= </a:t>
            </a:r>
            <a:r>
              <a:rPr lang="ja-JP" altLang="en-US" dirty="0"/>
              <a:t>既存手法がないパターン</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ja-JP" altLang="en-US" dirty="0"/>
              <a:t>例：</a:t>
            </a:r>
            <a:r>
              <a:rPr lang="en-US" altLang="ja-JP" dirty="0"/>
              <a:t>RISC-V </a:t>
            </a:r>
            <a:r>
              <a:rPr lang="ja-JP" altLang="en-US" dirty="0"/>
              <a:t>ベクトル拡張など</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a:t>
            </a:r>
            <a:endParaRPr lang="en-US" altLang="ja-JP" dirty="0"/>
          </a:p>
          <a:p>
            <a:pPr lvl="1"/>
            <a:r>
              <a:rPr kumimoji="1" lang="ja-JP" altLang="en-US" dirty="0"/>
              <a:t>部分的な </a:t>
            </a:r>
            <a:r>
              <a:rPr kumimoji="1" lang="en-US" altLang="ja-JP" dirty="0"/>
              <a:t>in-order </a:t>
            </a:r>
            <a:r>
              <a:rPr kumimoji="1" lang="ja-JP" altLang="en-US" dirty="0"/>
              <a:t>実行の導入による複雑さの緩和</a:t>
            </a:r>
            <a:endParaRPr kumimoji="1" lang="en-US" altLang="ja-JP" dirty="0"/>
          </a:p>
          <a:p>
            <a:pPr lvl="1"/>
            <a:r>
              <a:rPr lang="en-US" altLang="ja-JP" dirty="0"/>
              <a:t>in-order/out-of-order </a:t>
            </a:r>
            <a:r>
              <a:rPr lang="ja-JP" altLang="en-US" dirty="0"/>
              <a:t>部の軽量な同期方法の提案</a:t>
            </a: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課題について</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lang="ja-JP" altLang="en-US" dirty="0">
                <a:solidFill>
                  <a:schemeClr val="accent5"/>
                </a:solidFill>
              </a:rPr>
              <a:t>「課題」は，良くない事を示すネガティブな語句や文を必ず含む</a:t>
            </a:r>
            <a:endParaRPr lang="en-US" altLang="ja-JP" dirty="0">
              <a:solidFill>
                <a:schemeClr val="accent5"/>
              </a:solidFill>
            </a:endParaRPr>
          </a:p>
          <a:p>
            <a:pPr lvl="1"/>
            <a:r>
              <a:rPr lang="ja-JP" altLang="en-US" dirty="0"/>
              <a:t>「～が悪い」「～できない」など</a:t>
            </a:r>
            <a:endParaRPr lang="en-US" altLang="ja-JP" dirty="0"/>
          </a:p>
          <a:p>
            <a:pPr lvl="1"/>
            <a:r>
              <a:rPr lang="ja-JP" altLang="en-US" dirty="0"/>
              <a:t>これにより，なにが問題であるのかを明示する</a:t>
            </a:r>
            <a:endParaRPr lang="en-US" altLang="ja-JP" dirty="0"/>
          </a:p>
          <a:p>
            <a:r>
              <a:rPr lang="ja-JP" altLang="en-US" dirty="0"/>
              <a:t>たとえば，前述の例の課題の場合：</a:t>
            </a:r>
            <a:endParaRPr lang="en-US" altLang="ja-JP" dirty="0"/>
          </a:p>
          <a:p>
            <a:pPr lvl="1"/>
            <a:r>
              <a:rPr lang="ja-JP" altLang="en-US" dirty="0"/>
              <a:t>「従来のスカラ化では制約があり効果的にまとめられない 」</a:t>
            </a:r>
            <a:endParaRPr lang="en-US" altLang="ja-JP" dirty="0"/>
          </a:p>
          <a:p>
            <a:pPr lvl="1"/>
            <a:r>
              <a:rPr kumimoji="1" lang="ja-JP" altLang="en-US" dirty="0"/>
              <a:t>「性能向上の機会が大きく失われている」</a:t>
            </a:r>
            <a:endParaRPr kumimoji="1" lang="en-US" altLang="ja-JP" dirty="0"/>
          </a:p>
          <a:p>
            <a:pPr lvl="1"/>
            <a:r>
              <a:rPr lang="ja-JP" altLang="en-US" dirty="0"/>
              <a:t>「複雑さが爆発する 」</a:t>
            </a:r>
            <a:endParaRPr lang="en-US" altLang="ja-JP" dirty="0"/>
          </a:p>
          <a:p>
            <a:pPr lvl="1"/>
            <a:r>
              <a:rPr kumimoji="1" lang="ja-JP" altLang="en-US" dirty="0"/>
              <a:t>「</a:t>
            </a:r>
            <a:r>
              <a:rPr kumimoji="1" lang="ja-JP" altLang="en-US" sz="2000" dirty="0"/>
              <a:t>シミュレーションには長い時間かかる</a:t>
            </a:r>
            <a:r>
              <a:rPr kumimoji="1" lang="ja-JP" altLang="en-US" dirty="0"/>
              <a:t>」</a:t>
            </a:r>
            <a:endParaRPr kumimoji="1" lang="en-US" altLang="ja-JP" dirty="0"/>
          </a:p>
        </p:txBody>
      </p:sp>
    </p:spTree>
    <p:extLst>
      <p:ext uri="{BB962C8B-B14F-4D97-AF65-F5344CB8AC3E}">
        <p14:creationId xmlns:p14="http://schemas.microsoft.com/office/powerpoint/2010/main" val="1845051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既存手法がある場合：</a:t>
            </a:r>
            <a:endParaRPr kumimoji="1" lang="en-US" altLang="ja-JP" dirty="0"/>
          </a:p>
          <a:p>
            <a:pPr lvl="2"/>
            <a:r>
              <a:rPr kumimoji="1" lang="ja-JP" altLang="en-US" dirty="0"/>
              <a:t>「背景」で提示した問題を解決する </a:t>
            </a:r>
            <a:endParaRPr kumimoji="1" lang="en-US" altLang="ja-JP" dirty="0"/>
          </a:p>
          <a:p>
            <a:pPr lvl="2"/>
            <a:r>
              <a:rPr kumimoji="1" lang="ja-JP" altLang="en-US" dirty="0"/>
              <a:t>（基本的にはこの形になることが多い）</a:t>
            </a:r>
            <a:endParaRPr kumimoji="1" lang="en-US" altLang="ja-JP" dirty="0"/>
          </a:p>
          <a:p>
            <a:pPr marL="817200" lvl="1" indent="-457200">
              <a:buFont typeface="+mj-lt"/>
              <a:buAutoNum type="arabicPeriod"/>
            </a:pPr>
            <a:r>
              <a:rPr kumimoji="1" lang="ja-JP" altLang="en-US" dirty="0"/>
              <a:t>既存手法がない場合：</a:t>
            </a:r>
            <a:endParaRPr kumimoji="1" lang="en-US" altLang="ja-JP" dirty="0"/>
          </a:p>
          <a:p>
            <a:pPr lvl="2"/>
            <a:r>
              <a:rPr kumimoji="1" lang="ja-JP" altLang="en-US" dirty="0"/>
              <a:t>「背景」の特定の問題に着目して掘り下げる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p:txBody>
      </p:sp>
    </p:spTree>
    <p:extLst>
      <p:ext uri="{BB962C8B-B14F-4D97-AF65-F5344CB8AC3E}">
        <p14:creationId xmlns:p14="http://schemas.microsoft.com/office/powerpoint/2010/main" val="3708283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431954" y="1088974"/>
            <a:ext cx="8460094" cy="5219751"/>
          </a:xfrm>
        </p:spPr>
        <p:txBody>
          <a:bodyPr/>
          <a:lstStyle/>
          <a:p>
            <a:pPr marL="0" indent="0">
              <a:buNone/>
            </a:pPr>
            <a:r>
              <a:rPr kumimoji="1" lang="ja-JP" altLang="en-US" sz="1800" dirty="0"/>
              <a:t>３点プロットを作ったら，以下が満たされているかを確認する：</a:t>
            </a:r>
            <a:endParaRPr kumimoji="1" lang="en-US" altLang="ja-JP" sz="1800" dirty="0"/>
          </a:p>
          <a:p>
            <a:r>
              <a:rPr kumimoji="1" lang="ja-JP" altLang="en-US" sz="1800" dirty="0"/>
              <a:t>内容に関するチェック：</a:t>
            </a:r>
            <a:endParaRPr kumimoji="1" lang="en-US" altLang="ja-JP" sz="1800" dirty="0"/>
          </a:p>
          <a:p>
            <a:pPr marL="817200" lvl="1" indent="-457200">
              <a:buFont typeface="+mj-lt"/>
              <a:buAutoNum type="arabicPeriod"/>
            </a:pPr>
            <a:r>
              <a:rPr kumimoji="1" lang="ja-JP" altLang="en-US" sz="1800" dirty="0"/>
              <a:t>背景，課題，提案の３項目から構成されている</a:t>
            </a:r>
            <a:endParaRPr kumimoji="1" lang="en-US" altLang="ja-JP" sz="1800" dirty="0"/>
          </a:p>
          <a:p>
            <a:pPr marL="817200" lvl="1" indent="-457200">
              <a:buFont typeface="+mj-lt"/>
              <a:buAutoNum type="arabicPeriod"/>
            </a:pPr>
            <a:r>
              <a:rPr kumimoji="1" lang="ja-JP" altLang="en-US" sz="1800" dirty="0"/>
              <a:t>背景は課題と提案の双方の話題を包含している</a:t>
            </a:r>
            <a:endParaRPr kumimoji="1" lang="en-US" altLang="ja-JP" sz="1800" dirty="0"/>
          </a:p>
          <a:p>
            <a:pPr marL="817200" lvl="1" indent="-457200">
              <a:buFont typeface="+mj-lt"/>
              <a:buAutoNum type="arabicPeriod"/>
            </a:pPr>
            <a:r>
              <a:rPr kumimoji="1" lang="ja-JP" altLang="en-US" sz="1800" dirty="0"/>
              <a:t>課題は「～が悪い」「～が遅い」などの問題を直接示す文を含んでいる</a:t>
            </a:r>
            <a:endParaRPr kumimoji="1" lang="en-US" altLang="ja-JP" sz="1800" dirty="0"/>
          </a:p>
          <a:p>
            <a:pPr marL="817200" lvl="1" indent="-457200">
              <a:buFont typeface="+mj-lt"/>
              <a:buAutoNum type="arabicPeriod"/>
            </a:pPr>
            <a:r>
              <a:rPr kumimoji="1" lang="ja-JP" altLang="en-US" sz="1800" dirty="0"/>
              <a:t>提案は，上記の問題が「どのように」「なぜ」解決されるのかを示す文を含んでいる</a:t>
            </a:r>
            <a:endParaRPr kumimoji="1" lang="en-US" altLang="ja-JP" sz="1800" dirty="0"/>
          </a:p>
          <a:p>
            <a:r>
              <a:rPr kumimoji="1" lang="ja-JP" altLang="en-US" sz="1800" dirty="0"/>
              <a:t>形式に関するチェック：</a:t>
            </a:r>
            <a:endParaRPr kumimoji="1" lang="en-US" altLang="ja-JP" sz="1800" dirty="0"/>
          </a:p>
          <a:p>
            <a:pPr marL="817200" lvl="1" indent="-457200">
              <a:buFont typeface="+mj-lt"/>
              <a:buAutoNum type="arabicPeriod" startAt="5"/>
            </a:pPr>
            <a:r>
              <a:rPr kumimoji="1" lang="ja-JP" altLang="en-US" sz="1800" dirty="0"/>
              <a:t>各箇条書きは複文を含んではならない</a:t>
            </a:r>
            <a:endParaRPr kumimoji="1" lang="en-US" altLang="ja-JP" sz="1800" dirty="0"/>
          </a:p>
          <a:p>
            <a:pPr marL="817200" lvl="1" indent="-457200">
              <a:buFont typeface="+mj-lt"/>
              <a:buAutoNum type="arabicPeriod" startAt="5"/>
            </a:pPr>
            <a:r>
              <a:rPr kumimoji="1" lang="ja-JP" altLang="en-US" sz="1800" dirty="0"/>
              <a:t>１行を越えるような長い修飾節を含んだ文を含んではならない</a:t>
            </a:r>
            <a:endParaRPr kumimoji="1" lang="en-US" altLang="ja-JP" sz="1800" dirty="0"/>
          </a:p>
          <a:p>
            <a:pPr marL="817200" lvl="1" indent="-457200">
              <a:buFont typeface="+mj-lt"/>
              <a:buAutoNum type="arabicPeriod" startAt="5"/>
            </a:pPr>
            <a:r>
              <a:rPr kumimoji="1" lang="ja-JP" altLang="en-US" sz="1800" dirty="0"/>
              <a:t>４つ以上の項目を並列に並べてはいけない</a:t>
            </a:r>
            <a:endParaRPr kumimoji="1" lang="en-US" altLang="ja-JP" sz="1800" dirty="0"/>
          </a:p>
          <a:p>
            <a:pPr marL="817200" lvl="1" indent="-457200">
              <a:buFont typeface="+mj-lt"/>
              <a:buAutoNum type="arabicPeriod" startAt="5"/>
            </a:pPr>
            <a:r>
              <a:rPr lang="ja-JP" altLang="en-US" sz="1800" dirty="0"/>
              <a:t>箇条書きの親子関係で説明されている「階段」を作ってはいけない</a:t>
            </a:r>
            <a:endParaRPr kumimoji="1" lang="en-US" altLang="ja-JP" sz="18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a:xfrm>
            <a:off x="341953" y="1088974"/>
            <a:ext cx="8550095" cy="5219751"/>
          </a:xfrm>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solidFill>
                  <a:schemeClr val="accent5"/>
                </a:solidFill>
              </a:rPr>
              <a:t>洞察</a:t>
            </a:r>
            <a:endParaRPr kumimoji="1" lang="en-US" altLang="ja-JP" dirty="0">
              <a:solidFill>
                <a:schemeClr val="accent5"/>
              </a:solidFill>
            </a:endParaRPr>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4771900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b="1" dirty="0"/>
              <a:t>作り方</a:t>
            </a:r>
            <a:endParaRPr kumimoji="1" lang="en-US" altLang="ja-JP" b="1"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箇条書きの作り方</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817200" lvl="1" indent="-457200">
              <a:buFont typeface="+mj-lt"/>
              <a:buAutoNum type="arabicPeriod"/>
            </a:pPr>
            <a:endParaRPr kumimoji="1" lang="en-US" altLang="ja-JP" dirty="0"/>
          </a:p>
        </p:txBody>
      </p:sp>
    </p:spTree>
    <p:extLst>
      <p:ext uri="{BB962C8B-B14F-4D97-AF65-F5344CB8AC3E}">
        <p14:creationId xmlns:p14="http://schemas.microsoft.com/office/powerpoint/2010/main" val="1183582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とりあえず，この形</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0" indent="0">
              <a:buNone/>
            </a:pPr>
            <a:r>
              <a:rPr kumimoji="1" lang="ja-JP" altLang="en-US" dirty="0"/>
              <a:t>「～」となっているところは，一つの文ないしは名詞による説明</a:t>
            </a:r>
            <a:endParaRPr kumimoji="1" lang="en-US" altLang="ja-JP" dirty="0"/>
          </a:p>
          <a:p>
            <a:pPr marL="457200" indent="-457200">
              <a:buFont typeface="+mj-lt"/>
              <a:buAutoNum type="arabicPeriod"/>
            </a:pPr>
            <a:r>
              <a:rPr kumimoji="1" lang="ja-JP" altLang="en-US" dirty="0"/>
              <a:t>背景：「～」</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0C8582-08B9-D921-E55A-28F7D17A4943}"/>
              </a:ext>
            </a:extLst>
          </p:cNvPr>
          <p:cNvSpPr>
            <a:spLocks noGrp="1"/>
          </p:cNvSpPr>
          <p:nvPr>
            <p:ph type="title"/>
          </p:nvPr>
        </p:nvSpPr>
        <p:spPr/>
        <p:txBody>
          <a:bodyPr/>
          <a:lstStyle/>
          <a:p>
            <a:r>
              <a:rPr kumimoji="1" lang="ja-JP" altLang="en-US" dirty="0"/>
              <a:t>作り方の例</a:t>
            </a:r>
          </a:p>
        </p:txBody>
      </p:sp>
      <p:sp>
        <p:nvSpPr>
          <p:cNvPr id="3" name="テキスト プレースホルダー 2">
            <a:extLst>
              <a:ext uri="{FF2B5EF4-FFF2-40B4-BE49-F238E27FC236}">
                <a16:creationId xmlns:a16="http://schemas.microsoft.com/office/drawing/2014/main" id="{2F868795-944F-D087-1C44-2954EC432ED7}"/>
              </a:ext>
            </a:extLst>
          </p:cNvPr>
          <p:cNvSpPr>
            <a:spLocks noGrp="1"/>
          </p:cNvSpPr>
          <p:nvPr>
            <p:ph type="body" sz="quarter" idx="10"/>
          </p:nvPr>
        </p:nvSpPr>
        <p:spPr/>
        <p:txBody>
          <a:bodyPr/>
          <a:lstStyle/>
          <a:p>
            <a:r>
              <a:rPr kumimoji="1" lang="ja-JP" altLang="en-US" dirty="0"/>
              <a:t>作り方の例</a:t>
            </a:r>
            <a:endParaRPr kumimoji="1" lang="en-US" altLang="ja-JP" dirty="0"/>
          </a:p>
          <a:p>
            <a:pPr marL="817200" lvl="1" indent="-457200">
              <a:buFont typeface="+mj-lt"/>
              <a:buAutoNum type="arabicPeriod"/>
            </a:pPr>
            <a:r>
              <a:rPr kumimoji="1" lang="ja-JP" altLang="en-US" dirty="0"/>
              <a:t>ボトムアップな作り方</a:t>
            </a:r>
            <a:endParaRPr kumimoji="1" lang="en-US" altLang="ja-JP" dirty="0"/>
          </a:p>
          <a:p>
            <a:pPr marL="817200" lvl="1" indent="-457200">
              <a:buFont typeface="+mj-lt"/>
              <a:buAutoNum type="arabicPeriod"/>
            </a:pPr>
            <a:r>
              <a:rPr kumimoji="1" lang="ja-JP" altLang="en-US" dirty="0"/>
              <a:t>課題から掘り下げる作り方</a:t>
            </a:r>
            <a:endParaRPr kumimoji="1" lang="en-US" altLang="ja-JP" dirty="0"/>
          </a:p>
          <a:p>
            <a:r>
              <a:rPr kumimoji="1" lang="ja-JP" altLang="en-US" dirty="0"/>
              <a:t>やりやすいようにやれば良いし，上記を組み合わせても良い</a:t>
            </a:r>
            <a:endParaRPr kumimoji="1" lang="en-US" altLang="ja-JP" dirty="0"/>
          </a:p>
          <a:p>
            <a:pPr lvl="1"/>
            <a:r>
              <a:rPr kumimoji="1" lang="ja-JP" altLang="en-US" dirty="0"/>
              <a:t>他にも色々なやり方があると思う</a:t>
            </a:r>
          </a:p>
        </p:txBody>
      </p:sp>
    </p:spTree>
    <p:extLst>
      <p:ext uri="{BB962C8B-B14F-4D97-AF65-F5344CB8AC3E}">
        <p14:creationId xmlns:p14="http://schemas.microsoft.com/office/powerpoint/2010/main" val="25130448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kumimoji="1" lang="ja-JP" altLang="en-US" dirty="0"/>
              <a:t>ボトムアップな方法</a:t>
            </a:r>
            <a:endParaRPr kumimoji="1" lang="en-US" altLang="ja-JP"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pPr marL="457200" indent="-457200">
              <a:buFont typeface="+mj-lt"/>
              <a:buAutoNum type="arabicPeriod"/>
            </a:pPr>
            <a:r>
              <a:rPr kumimoji="1" lang="ja-JP" altLang="en-US" dirty="0"/>
              <a:t>まずは思いつく関連しそうな項目をたくさん書き出してみる</a:t>
            </a:r>
            <a:endParaRPr kumimoji="1" lang="en-US" altLang="ja-JP" dirty="0"/>
          </a:p>
          <a:p>
            <a:pPr lvl="1"/>
            <a:r>
              <a:rPr kumimoji="1" lang="ja-JP" altLang="en-US" dirty="0"/>
              <a:t>名詞や短文の形にして並べてみる</a:t>
            </a:r>
            <a:endParaRPr kumimoji="1" lang="en-US" altLang="ja-JP" dirty="0"/>
          </a:p>
          <a:p>
            <a:pPr marL="457200" indent="-457200">
              <a:buFont typeface="+mj-lt"/>
              <a:buAutoNum type="arabicPeriod"/>
            </a:pPr>
            <a:r>
              <a:rPr lang="ja-JP" altLang="en-US" dirty="0"/>
              <a:t>各項目を整理</a:t>
            </a:r>
            <a:endParaRPr lang="en-US" altLang="ja-JP" dirty="0"/>
          </a:p>
          <a:p>
            <a:pPr marL="817200" lvl="1" indent="-457200">
              <a:buFont typeface="+mj-lt"/>
              <a:buAutoNum type="arabicPeriod"/>
            </a:pPr>
            <a:r>
              <a:rPr kumimoji="1" lang="ja-JP" altLang="en-US" dirty="0"/>
              <a:t>関係する項目同士をくくって親子にまとめる</a:t>
            </a:r>
            <a:endParaRPr kumimoji="1" lang="en-US" altLang="ja-JP" dirty="0"/>
          </a:p>
          <a:p>
            <a:pPr lvl="2"/>
            <a:r>
              <a:rPr lang="ja-JP" altLang="en-US" dirty="0"/>
              <a:t>それらを一言で表した，まとめの短文（親）を作る</a:t>
            </a:r>
            <a:endParaRPr lang="en-US" altLang="ja-JP" dirty="0"/>
          </a:p>
          <a:p>
            <a:pPr lvl="2"/>
            <a:r>
              <a:rPr lang="ja-JP" altLang="en-US" dirty="0"/>
              <a:t>親の下に，それらを子項目としてインデントして置く</a:t>
            </a:r>
            <a:endParaRPr lang="en-US" altLang="ja-JP" dirty="0"/>
          </a:p>
          <a:p>
            <a:pPr marL="817200" lvl="1" indent="-457200">
              <a:buFont typeface="+mj-lt"/>
              <a:buAutoNum type="arabicPeriod"/>
            </a:pPr>
            <a:r>
              <a:rPr kumimoji="1" lang="ja-JP" altLang="en-US" dirty="0"/>
              <a:t>内容が冗長なものをマージしたり削除する</a:t>
            </a:r>
            <a:endParaRPr kumimoji="1" lang="en-US" altLang="ja-JP" dirty="0"/>
          </a:p>
          <a:p>
            <a:pPr marL="457200" indent="-457200">
              <a:buFont typeface="+mj-lt"/>
              <a:buAutoNum type="arabicPeriod"/>
            </a:pPr>
            <a:r>
              <a:rPr kumimoji="1" lang="ja-JP" altLang="en-US" dirty="0"/>
              <a:t>ある程度まとまったら，それらを背景，課題，提案に分類する</a:t>
            </a:r>
            <a:endParaRPr kumimoji="1" lang="en-US" altLang="ja-JP" dirty="0"/>
          </a:p>
          <a:p>
            <a:pPr lvl="1"/>
            <a:r>
              <a:rPr lang="ja-JP" altLang="en-US" dirty="0"/>
              <a:t>このとき，「</a:t>
            </a:r>
            <a:r>
              <a:rPr kumimoji="1" lang="ja-JP" altLang="en-US" dirty="0"/>
              <a:t>項目間の関係</a:t>
            </a:r>
            <a:r>
              <a:rPr lang="ja-JP" altLang="en-US" dirty="0"/>
              <a:t>」のページで説明した関連を意識する</a:t>
            </a:r>
            <a:endParaRPr lang="en-US" altLang="ja-JP" dirty="0"/>
          </a:p>
          <a:p>
            <a:pPr lvl="1"/>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E61C1-04CD-5B6F-96DC-30874C5379A3}"/>
              </a:ext>
            </a:extLst>
          </p:cNvPr>
          <p:cNvSpPr>
            <a:spLocks noGrp="1"/>
          </p:cNvSpPr>
          <p:nvPr>
            <p:ph type="title"/>
          </p:nvPr>
        </p:nvSpPr>
        <p:spPr/>
        <p:txBody>
          <a:bodyPr/>
          <a:lstStyle/>
          <a:p>
            <a:r>
              <a:rPr kumimoji="1" lang="ja-JP" altLang="en-US" dirty="0"/>
              <a:t>課題から掘り下げる方法</a:t>
            </a:r>
          </a:p>
        </p:txBody>
      </p:sp>
      <p:sp>
        <p:nvSpPr>
          <p:cNvPr id="3" name="テキスト プレースホルダー 2">
            <a:extLst>
              <a:ext uri="{FF2B5EF4-FFF2-40B4-BE49-F238E27FC236}">
                <a16:creationId xmlns:a16="http://schemas.microsoft.com/office/drawing/2014/main" id="{A0CF7D23-E71C-A48D-C43B-CC9B31E9C54B}"/>
              </a:ext>
            </a:extLst>
          </p:cNvPr>
          <p:cNvSpPr>
            <a:spLocks noGrp="1"/>
          </p:cNvSpPr>
          <p:nvPr>
            <p:ph type="body" sz="quarter" idx="10"/>
          </p:nvPr>
        </p:nvSpPr>
        <p:spPr/>
        <p:txBody>
          <a:bodyPr/>
          <a:lstStyle/>
          <a:p>
            <a:r>
              <a:rPr kumimoji="1" lang="ja-JP" altLang="en-US" dirty="0"/>
              <a:t>まず「課題」は何であるのかから考える</a:t>
            </a:r>
            <a:endParaRPr kumimoji="1" lang="en-US" altLang="ja-JP" dirty="0"/>
          </a:p>
          <a:p>
            <a:pPr lvl="1"/>
            <a:r>
              <a:rPr kumimoji="1" lang="ja-JP" altLang="en-US" dirty="0"/>
              <a:t>なにが問題なのかを端的にまとめる</a:t>
            </a:r>
            <a:endParaRPr kumimoji="1" lang="en-US" altLang="ja-JP" dirty="0"/>
          </a:p>
          <a:p>
            <a:pPr lvl="1"/>
            <a:r>
              <a:rPr kumimoji="1" lang="ja-JP" altLang="en-US" dirty="0"/>
              <a:t>「～が悪い」「～が遅い」「～の効率がよくない」などの形の</a:t>
            </a:r>
            <a:br>
              <a:rPr kumimoji="1" lang="en-US" altLang="ja-JP" dirty="0"/>
            </a:br>
            <a:r>
              <a:rPr kumimoji="1" lang="ja-JP" altLang="en-US" dirty="0"/>
              <a:t>１文に出来るとよい</a:t>
            </a:r>
            <a:endParaRPr kumimoji="1" lang="en-US" altLang="ja-JP" dirty="0"/>
          </a:p>
          <a:p>
            <a:r>
              <a:rPr kumimoji="1" lang="ja-JP" altLang="en-US" dirty="0"/>
              <a:t>次にそれを「提案」がどのように解決しているのか考える</a:t>
            </a:r>
            <a:endParaRPr kumimoji="1" lang="en-US" altLang="ja-JP" dirty="0"/>
          </a:p>
          <a:p>
            <a:pPr lvl="1"/>
            <a:r>
              <a:rPr kumimoji="1" lang="ja-JP" altLang="en-US" dirty="0"/>
              <a:t>上でまとめた問題が，「どのように」「なぜ」解決されているのかをまとめる</a:t>
            </a:r>
            <a:endParaRPr kumimoji="1" lang="en-US" altLang="ja-JP" dirty="0"/>
          </a:p>
          <a:p>
            <a:r>
              <a:rPr kumimoji="1" lang="ja-JP" altLang="en-US" dirty="0"/>
              <a:t>それら「課題」と「提案」を包含する「背景」を考える</a:t>
            </a:r>
          </a:p>
        </p:txBody>
      </p:sp>
    </p:spTree>
    <p:extLst>
      <p:ext uri="{BB962C8B-B14F-4D97-AF65-F5344CB8AC3E}">
        <p14:creationId xmlns:p14="http://schemas.microsoft.com/office/powerpoint/2010/main" val="2178183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solidFill>
                  <a:schemeClr val="accent5"/>
                </a:solidFill>
              </a:rPr>
              <a:t>箇条書きの作り方</a:t>
            </a:r>
            <a:endParaRPr kumimoji="1" lang="en-US" altLang="ja-JP" dirty="0">
              <a:solidFill>
                <a:schemeClr val="accent5"/>
              </a:solidFill>
            </a:endParaRPr>
          </a:p>
          <a:p>
            <a:pPr marL="1177200" lvl="2" indent="-457200">
              <a:buFont typeface="+mj-lt"/>
              <a:buAutoNum type="arabicPeriod"/>
            </a:pPr>
            <a:r>
              <a:rPr kumimoji="1" lang="ja-JP" altLang="en-US" dirty="0"/>
              <a:t>親子関係の作り方</a:t>
            </a:r>
            <a:endParaRPr kumimoji="1" lang="en-US" altLang="ja-JP" dirty="0"/>
          </a:p>
          <a:p>
            <a:pPr marL="1177200" lvl="2" indent="-457200">
              <a:buFont typeface="+mj-lt"/>
              <a:buAutoNum type="arabicPeriod"/>
            </a:pPr>
            <a:r>
              <a:rPr kumimoji="1" lang="ja-JP" altLang="en-US" dirty="0"/>
              <a:t>文を短くする</a:t>
            </a:r>
            <a:endParaRPr kumimoji="1" lang="en-US" altLang="ja-JP" dirty="0"/>
          </a:p>
          <a:p>
            <a:pPr marL="1177200" lvl="2" indent="-457200">
              <a:buFont typeface="+mj-lt"/>
              <a:buAutoNum type="arabicPeriod"/>
            </a:pPr>
            <a:r>
              <a:rPr kumimoji="1" lang="ja-JP" altLang="en-US" dirty="0"/>
              <a:t>インデントにぶらさげる項目数</a:t>
            </a:r>
            <a:endParaRPr kumimoji="1" lang="en-US" altLang="ja-JP" dirty="0"/>
          </a:p>
          <a:p>
            <a:pPr marL="1177200" lvl="2" indent="-457200">
              <a:buFont typeface="+mj-lt"/>
              <a:buAutoNum type="arabicPeriod"/>
            </a:pPr>
            <a:r>
              <a:rPr kumimoji="1" lang="ja-JP" altLang="en-US" dirty="0"/>
              <a:t>親子関係における「階段」</a:t>
            </a:r>
            <a:endParaRPr kumimoji="1" lang="en-US" altLang="ja-JP" dirty="0"/>
          </a:p>
          <a:p>
            <a:pPr marL="457200" indent="-457200">
              <a:buFont typeface="+mj-lt"/>
              <a:buAutoNum type="arabicPeriod"/>
            </a:pPr>
            <a:r>
              <a:rPr kumimoji="1" lang="ja-JP" altLang="en-US" dirty="0"/>
              <a:t>余談：なぜ箇条書きにまとめるのか？</a:t>
            </a:r>
            <a:endParaRPr kumimoji="1" lang="en-US" altLang="ja-JP" dirty="0"/>
          </a:p>
          <a:p>
            <a:pPr marL="1177200" lvl="2" indent="-457200">
              <a:buFont typeface="+mj-lt"/>
              <a:buAutoNum type="arabicPeriod"/>
            </a:pPr>
            <a:endParaRPr kumimoji="1" lang="ja-JP" altLang="en-US" dirty="0">
              <a:solidFill>
                <a:schemeClr val="accent5"/>
              </a:solidFill>
            </a:endParaRPr>
          </a:p>
        </p:txBody>
      </p:sp>
    </p:spTree>
    <p:extLst>
      <p:ext uri="{BB962C8B-B14F-4D97-AF65-F5344CB8AC3E}">
        <p14:creationId xmlns:p14="http://schemas.microsoft.com/office/powerpoint/2010/main" val="4293421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384302-F54A-9C8E-5AA3-51A3FDA55C22}"/>
              </a:ext>
            </a:extLst>
          </p:cNvPr>
          <p:cNvSpPr>
            <a:spLocks noGrp="1"/>
          </p:cNvSpPr>
          <p:nvPr>
            <p:ph type="title"/>
          </p:nvPr>
        </p:nvSpPr>
        <p:spPr/>
        <p:txBody>
          <a:bodyPr/>
          <a:lstStyle/>
          <a:p>
            <a:r>
              <a:rPr kumimoji="1" lang="ja-JP" altLang="en-US" dirty="0"/>
              <a:t>箇条書きの親子関係の作り方</a:t>
            </a:r>
          </a:p>
        </p:txBody>
      </p:sp>
      <p:sp>
        <p:nvSpPr>
          <p:cNvPr id="3" name="テキスト プレースホルダー 2">
            <a:extLst>
              <a:ext uri="{FF2B5EF4-FFF2-40B4-BE49-F238E27FC236}">
                <a16:creationId xmlns:a16="http://schemas.microsoft.com/office/drawing/2014/main" id="{5B575639-CD76-8A5D-040E-E5DC9EBDA9EB}"/>
              </a:ext>
            </a:extLst>
          </p:cNvPr>
          <p:cNvSpPr>
            <a:spLocks noGrp="1"/>
          </p:cNvSpPr>
          <p:nvPr>
            <p:ph type="body" sz="quarter" idx="10"/>
          </p:nvPr>
        </p:nvSpPr>
        <p:spPr>
          <a:xfrm>
            <a:off x="431954" y="1088974"/>
            <a:ext cx="8460094" cy="5219751"/>
          </a:xfrm>
        </p:spPr>
        <p:txBody>
          <a:bodyPr/>
          <a:lstStyle/>
          <a:p>
            <a:r>
              <a:rPr kumimoji="1" lang="ja-JP" altLang="en-US" sz="1800" dirty="0"/>
              <a:t>インデントされた子要素の部分と，その親の関係</a:t>
            </a:r>
            <a:endParaRPr kumimoji="1" lang="en-US" altLang="ja-JP" sz="1800" dirty="0"/>
          </a:p>
          <a:p>
            <a:pPr lvl="1"/>
            <a:r>
              <a:rPr kumimoji="1" lang="ja-JP" altLang="en-US" sz="1800" dirty="0"/>
              <a:t>子項目は，その親項目のなんらかの詳細を説明する</a:t>
            </a:r>
            <a:endParaRPr kumimoji="1" lang="en-US" altLang="ja-JP" sz="1800" dirty="0"/>
          </a:p>
          <a:p>
            <a:pPr lvl="1"/>
            <a:r>
              <a:rPr kumimoji="1" lang="ja-JP" altLang="en-US" sz="1800" dirty="0"/>
              <a:t>親項目は，その子項目をまとめた内容となる</a:t>
            </a:r>
            <a:endParaRPr kumimoji="1" lang="en-US" altLang="ja-JP" sz="1800" dirty="0"/>
          </a:p>
          <a:p>
            <a:r>
              <a:rPr kumimoji="1" lang="ja-JP" altLang="en-US" sz="1800" dirty="0">
                <a:solidFill>
                  <a:schemeClr val="accent5"/>
                </a:solidFill>
              </a:rPr>
              <a:t>各項目の先頭に一言にまとめた属性をつけて作ると確認しやすい</a:t>
            </a:r>
            <a:endParaRPr kumimoji="1" lang="en-US" altLang="ja-JP" sz="1800" dirty="0">
              <a:solidFill>
                <a:schemeClr val="accent5"/>
              </a:solidFill>
            </a:endParaRPr>
          </a:p>
          <a:p>
            <a:pPr lvl="1"/>
            <a:r>
              <a:rPr kumimoji="1" lang="ja-JP" altLang="en-US" sz="1800" dirty="0"/>
              <a:t>子から見て親の何であるのかを属性としてつける</a:t>
            </a:r>
            <a:endParaRPr kumimoji="1" lang="en-US" altLang="ja-JP" sz="1800" dirty="0"/>
          </a:p>
          <a:p>
            <a:pPr lvl="1"/>
            <a:r>
              <a:rPr kumimoji="1" lang="ja-JP" altLang="en-US" sz="1800" dirty="0"/>
              <a:t>「問題：」「理由：」「結果：」「目的：」「例：」「詳細：」など</a:t>
            </a:r>
            <a:endParaRPr kumimoji="1" lang="en-US" altLang="ja-JP" sz="1800" dirty="0"/>
          </a:p>
          <a:p>
            <a:r>
              <a:rPr kumimoji="1" lang="ja-JP" altLang="en-US" sz="1800" dirty="0"/>
              <a:t>属性をつけた例：</a:t>
            </a:r>
            <a:endParaRPr kumimoji="1" lang="en-US" altLang="ja-JP" sz="1800" dirty="0"/>
          </a:p>
          <a:p>
            <a:pPr lvl="1"/>
            <a:r>
              <a:rPr lang="ja-JP" altLang="en-US" sz="1800" dirty="0">
                <a:solidFill>
                  <a:schemeClr val="accent5"/>
                </a:solidFill>
              </a:rPr>
              <a:t>背景：</a:t>
            </a:r>
            <a:r>
              <a:rPr lang="ja-JP" altLang="en-US" sz="1800" dirty="0"/>
              <a:t>ベクトル命令 </a:t>
            </a:r>
            <a:endParaRPr lang="en-US" altLang="ja-JP" sz="1800" dirty="0"/>
          </a:p>
          <a:p>
            <a:pPr lvl="2"/>
            <a:r>
              <a:rPr lang="ja-JP" altLang="en-US" sz="1800" dirty="0">
                <a:solidFill>
                  <a:schemeClr val="accent5"/>
                </a:solidFill>
              </a:rPr>
              <a:t>詳細：</a:t>
            </a:r>
            <a:r>
              <a:rPr lang="ja-JP" altLang="en-US" sz="1800" dirty="0"/>
              <a:t>単一の命令で可変長の複数データを処理する命令の方式 </a:t>
            </a:r>
            <a:endParaRPr lang="en-US" altLang="ja-JP" sz="1800" dirty="0"/>
          </a:p>
          <a:p>
            <a:pPr lvl="2"/>
            <a:r>
              <a:rPr lang="ja-JP" altLang="en-US" sz="1800" dirty="0">
                <a:solidFill>
                  <a:schemeClr val="accent5"/>
                </a:solidFill>
              </a:rPr>
              <a:t>目的：</a:t>
            </a:r>
            <a:r>
              <a:rPr lang="ja-JP" altLang="en-US" sz="1800" dirty="0"/>
              <a:t>データ並列性のある処理を対象 </a:t>
            </a:r>
            <a:endParaRPr lang="en-US" altLang="ja-JP" sz="1800" dirty="0"/>
          </a:p>
          <a:p>
            <a:pPr lvl="2"/>
            <a:r>
              <a:rPr lang="ja-JP" altLang="en-US" sz="1800" dirty="0">
                <a:solidFill>
                  <a:schemeClr val="accent5"/>
                </a:solidFill>
              </a:rPr>
              <a:t>例：</a:t>
            </a:r>
            <a:r>
              <a:rPr lang="en-US" altLang="ja-JP" sz="1800" dirty="0"/>
              <a:t>RISC-V </a:t>
            </a:r>
            <a:r>
              <a:rPr lang="ja-JP" altLang="en-US" sz="1800" dirty="0"/>
              <a:t>ベクトル拡張などの形で実装されている </a:t>
            </a:r>
            <a:endParaRPr kumimoji="1" lang="ja-JP" altLang="en-US" sz="1800" dirty="0"/>
          </a:p>
        </p:txBody>
      </p:sp>
    </p:spTree>
    <p:extLst>
      <p:ext uri="{BB962C8B-B14F-4D97-AF65-F5344CB8AC3E}">
        <p14:creationId xmlns:p14="http://schemas.microsoft.com/office/powerpoint/2010/main" val="2006340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文を短くする</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p:txBody>
      </p:sp>
    </p:spTree>
    <p:extLst>
      <p:ext uri="{BB962C8B-B14F-4D97-AF65-F5344CB8AC3E}">
        <p14:creationId xmlns:p14="http://schemas.microsoft.com/office/powerpoint/2010/main" val="314053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インデントにぶらさげる項目数</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３つより多いと関係が曖昧になるし，理解しづらい</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800" dirty="0"/>
              <a:t>はじめに</a:t>
            </a:r>
          </a:p>
        </p:txBody>
      </p:sp>
    </p:spTree>
    <p:extLst>
      <p:ext uri="{BB962C8B-B14F-4D97-AF65-F5344CB8AC3E}">
        <p14:creationId xmlns:p14="http://schemas.microsoft.com/office/powerpoint/2010/main" val="3229205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箇条書きの親子関係における「階段」</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のような演繹の関係を下のような「階段」のような箇条書きにしてしまいがちだが，これは良くない</a:t>
            </a:r>
            <a:endParaRPr kumimoji="1" lang="en-US" altLang="ja-JP" sz="1800" dirty="0"/>
          </a:p>
          <a:p>
            <a:pPr lvl="1"/>
            <a:r>
              <a:rPr kumimoji="1" lang="ja-JP" altLang="en-US" sz="1800" dirty="0"/>
              <a:t>（親子関係は基本的に 概要</a:t>
            </a:r>
            <a:r>
              <a:rPr kumimoji="1" lang="en-US" altLang="ja-JP" sz="1800" dirty="0"/>
              <a:t>&lt;-&gt;</a:t>
            </a:r>
            <a:r>
              <a:rPr kumimoji="1" lang="ja-JP" altLang="en-US" sz="1800" dirty="0"/>
              <a:t>詳細 を表すもの）</a:t>
            </a:r>
            <a:br>
              <a:rPr kumimoji="1" lang="en-US" altLang="ja-JP" sz="1800" dirty="0"/>
            </a:br>
            <a:endParaRPr kumimoji="1" lang="en-US" altLang="ja-JP" sz="1800" dirty="0"/>
          </a:p>
          <a:p>
            <a:pPr lvl="1"/>
            <a:r>
              <a:rPr kumimoji="1" lang="en-US" altLang="ja-JP" sz="1800" dirty="0"/>
              <a:t>A</a:t>
            </a:r>
            <a:r>
              <a:rPr kumimoji="1" lang="ja-JP" altLang="en-US" sz="1800" dirty="0"/>
              <a:t>：～</a:t>
            </a:r>
            <a:endParaRPr kumimoji="1" lang="en-US" altLang="ja-JP" sz="1800" dirty="0"/>
          </a:p>
          <a:p>
            <a:pPr lvl="2"/>
            <a:r>
              <a:rPr kumimoji="1" lang="en-US" altLang="ja-JP" sz="1800" dirty="0"/>
              <a:t>B</a:t>
            </a:r>
            <a:r>
              <a:rPr kumimoji="1" lang="ja-JP" altLang="en-US" sz="1800" dirty="0"/>
              <a:t>：～</a:t>
            </a:r>
          </a:p>
          <a:p>
            <a:pPr lvl="3"/>
            <a:r>
              <a:rPr kumimoji="1" lang="en-US" altLang="ja-JP" sz="1800" dirty="0"/>
              <a:t>C</a:t>
            </a:r>
            <a:r>
              <a:rPr kumimoji="1" lang="ja-JP" altLang="en-US" sz="1800" dirty="0"/>
              <a:t>：～</a:t>
            </a:r>
            <a:endParaRPr kumimoji="1" lang="en-US" altLang="ja-JP" sz="1800" dirty="0"/>
          </a:p>
          <a:p>
            <a:r>
              <a:rPr kumimoji="1" lang="ja-JP" altLang="en-US" sz="1800" dirty="0"/>
              <a:t>このような場合は </a:t>
            </a:r>
            <a:r>
              <a:rPr kumimoji="1" lang="en-US" altLang="ja-JP" sz="1800" dirty="0"/>
              <a:t>A </a:t>
            </a:r>
            <a:r>
              <a:rPr kumimoji="1" lang="ja-JP" altLang="en-US" sz="1800" dirty="0"/>
              <a:t>→ </a:t>
            </a:r>
            <a:r>
              <a:rPr kumimoji="1" lang="en-US" altLang="ja-JP" sz="1800" dirty="0"/>
              <a:t>B </a:t>
            </a:r>
            <a:r>
              <a:rPr kumimoji="1" lang="ja-JP" altLang="en-US" sz="1800" dirty="0"/>
              <a:t>→ </a:t>
            </a:r>
            <a:r>
              <a:rPr kumimoji="1" lang="en-US" altLang="ja-JP" sz="1800" dirty="0"/>
              <a:t>C </a:t>
            </a:r>
            <a:r>
              <a:rPr kumimoji="1" lang="ja-JP" altLang="en-US" sz="1800" dirty="0"/>
              <a:t>の主張を一言にまとめたものを（</a:t>
            </a:r>
            <a:r>
              <a:rPr kumimoji="1" lang="en-US" altLang="ja-JP" sz="1800" dirty="0"/>
              <a:t>X</a:t>
            </a:r>
            <a:r>
              <a:rPr kumimoji="1" lang="ja-JP" altLang="en-US" sz="1800" dirty="0"/>
              <a:t>）を作り，その下にぶらさげる</a:t>
            </a:r>
            <a:br>
              <a:rPr kumimoji="1" lang="en-US" altLang="ja-JP" sz="1800" dirty="0"/>
            </a:br>
            <a:endParaRPr kumimoji="1" lang="en-US" altLang="ja-JP" sz="1800" dirty="0"/>
          </a:p>
          <a:p>
            <a:pPr lvl="1"/>
            <a:r>
              <a:rPr kumimoji="1" lang="en-US" altLang="ja-JP" sz="1800" dirty="0"/>
              <a:t>X</a:t>
            </a:r>
            <a:r>
              <a:rPr kumimoji="1" lang="ja-JP" altLang="en-US" sz="1800" dirty="0"/>
              <a:t>：</a:t>
            </a:r>
            <a:endParaRPr kumimoji="1" lang="en-US" altLang="ja-JP" sz="1800" dirty="0"/>
          </a:p>
          <a:p>
            <a:pPr lvl="2"/>
            <a:r>
              <a:rPr lang="en-US" altLang="ja-JP" sz="1800" dirty="0"/>
              <a:t>A</a:t>
            </a:r>
            <a:r>
              <a:rPr lang="ja-JP" altLang="en-US" sz="1800" dirty="0"/>
              <a:t>：～</a:t>
            </a:r>
            <a:endParaRPr lang="en-US" altLang="ja-JP" sz="1800" dirty="0"/>
          </a:p>
          <a:p>
            <a:pPr lvl="2"/>
            <a:r>
              <a:rPr lang="en-US" altLang="ja-JP" sz="1800" dirty="0"/>
              <a:t>B</a:t>
            </a:r>
            <a:r>
              <a:rPr lang="ja-JP" altLang="en-US" sz="1800" dirty="0"/>
              <a:t>：～</a:t>
            </a:r>
            <a:endParaRPr lang="en-US" altLang="ja-JP" sz="1800" dirty="0"/>
          </a:p>
          <a:p>
            <a:pPr lvl="2"/>
            <a:r>
              <a:rPr lang="en-US" altLang="ja-JP" sz="1800" dirty="0"/>
              <a:t>C</a:t>
            </a:r>
            <a:r>
              <a:rPr lang="ja-JP" altLang="en-US" sz="1800" dirty="0"/>
              <a:t>：～</a:t>
            </a:r>
            <a:endParaRPr kumimoji="1" lang="en-US" altLang="ja-JP" sz="1800" dirty="0"/>
          </a:p>
        </p:txBody>
      </p:sp>
    </p:spTree>
    <p:extLst>
      <p:ext uri="{BB962C8B-B14F-4D97-AF65-F5344CB8AC3E}">
        <p14:creationId xmlns:p14="http://schemas.microsoft.com/office/powerpoint/2010/main" val="383915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633F85-70F7-1520-347A-55817D433DB1}"/>
              </a:ext>
            </a:extLst>
          </p:cNvPr>
          <p:cNvSpPr>
            <a:spLocks noGrp="1"/>
          </p:cNvSpPr>
          <p:nvPr>
            <p:ph type="title"/>
          </p:nvPr>
        </p:nvSpPr>
        <p:spPr/>
        <p:txBody>
          <a:bodyPr/>
          <a:lstStyle/>
          <a:p>
            <a:r>
              <a:rPr kumimoji="1" lang="ja-JP" altLang="en-US" dirty="0"/>
              <a:t>演繹の関係にある要素の書き換えの例</a:t>
            </a:r>
            <a:br>
              <a:rPr kumimoji="1" lang="en-US" altLang="ja-JP" dirty="0"/>
            </a:br>
            <a:r>
              <a:rPr kumimoji="1" lang="en-US" altLang="ja-JP" sz="2000" dirty="0"/>
              <a:t>A</a:t>
            </a:r>
            <a:r>
              <a:rPr kumimoji="1" lang="ja-JP" altLang="en-US" sz="2000" dirty="0"/>
              <a:t>→</a:t>
            </a:r>
            <a:r>
              <a:rPr kumimoji="1" lang="en-US" altLang="ja-JP" sz="2000" dirty="0"/>
              <a:t>B</a:t>
            </a:r>
            <a:r>
              <a:rPr kumimoji="1" lang="ja-JP" altLang="en-US" sz="2000" dirty="0"/>
              <a:t>→</a:t>
            </a:r>
            <a:r>
              <a:rPr kumimoji="1" lang="en-US" altLang="ja-JP" sz="2000" dirty="0"/>
              <a:t>C </a:t>
            </a:r>
            <a:r>
              <a:rPr kumimoji="1" lang="ja-JP" altLang="en-US" sz="2000" dirty="0"/>
              <a:t>を </a:t>
            </a:r>
            <a:r>
              <a:rPr kumimoji="1" lang="en-US" altLang="ja-JP" sz="2000" dirty="0"/>
              <a:t>X </a:t>
            </a:r>
            <a:r>
              <a:rPr kumimoji="1" lang="ja-JP" altLang="en-US" sz="2000" dirty="0"/>
              <a:t>の下に展開</a:t>
            </a:r>
          </a:p>
        </p:txBody>
      </p:sp>
      <p:sp>
        <p:nvSpPr>
          <p:cNvPr id="3" name="テキスト プレースホルダー 2">
            <a:extLst>
              <a:ext uri="{FF2B5EF4-FFF2-40B4-BE49-F238E27FC236}">
                <a16:creationId xmlns:a16="http://schemas.microsoft.com/office/drawing/2014/main" id="{5BFE0EBB-6CB2-FCEF-7A6E-3613D8524427}"/>
              </a:ext>
            </a:extLst>
          </p:cNvPr>
          <p:cNvSpPr>
            <a:spLocks noGrp="1"/>
          </p:cNvSpPr>
          <p:nvPr>
            <p:ph type="body" sz="quarter" idx="10"/>
          </p:nvPr>
        </p:nvSpPr>
        <p:spPr/>
        <p:txBody>
          <a:bodyPr/>
          <a:lstStyle/>
          <a:p>
            <a:pPr marL="0" indent="0">
              <a:buNone/>
            </a:pPr>
            <a:r>
              <a:rPr kumimoji="1" lang="ja-JP" altLang="en-US" sz="1800" dirty="0"/>
              <a:t>各インデントレベルに１つだけ項目がある階段が出来てしまっている</a:t>
            </a:r>
            <a:endParaRPr kumimoji="1" lang="en-US" altLang="ja-JP" sz="1800" dirty="0"/>
          </a:p>
          <a:p>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2"/>
            <a:r>
              <a:rPr kumimoji="1" lang="en-US" altLang="ja-JP" sz="1800" dirty="0"/>
              <a:t>C</a:t>
            </a:r>
            <a:r>
              <a:rPr kumimoji="1" lang="ja-JP" altLang="en-US" sz="1800" dirty="0"/>
              <a:t>：したがって，余裕を持って３個程度以内にするのがよい</a:t>
            </a:r>
            <a:endParaRPr kumimoji="1" lang="en-US" altLang="ja-JP" sz="1800" dirty="0"/>
          </a:p>
          <a:p>
            <a:pPr marL="0" indent="0">
              <a:buNone/>
            </a:pPr>
            <a:br>
              <a:rPr kumimoji="1" lang="en-US" altLang="ja-JP" sz="1800" dirty="0"/>
            </a:br>
            <a:br>
              <a:rPr kumimoji="1" lang="en-US" altLang="ja-JP" sz="1800" dirty="0"/>
            </a:br>
            <a:r>
              <a:rPr kumimoji="1" lang="en-US" altLang="ja-JP" sz="1800" dirty="0"/>
              <a:t>X </a:t>
            </a:r>
            <a:r>
              <a:rPr kumimoji="1" lang="ja-JP" altLang="en-US" sz="1800" dirty="0"/>
              <a:t>に全体をまとめる一言を入れて，その下に並列にぶら下げると良い</a:t>
            </a:r>
            <a:endParaRPr kumimoji="1" lang="en-US" altLang="ja-JP" sz="1800" dirty="0"/>
          </a:p>
          <a:p>
            <a:r>
              <a:rPr kumimoji="1" lang="en-US" altLang="ja-JP" sz="1800" dirty="0"/>
              <a:t>X</a:t>
            </a:r>
            <a:r>
              <a:rPr kumimoji="1" lang="ja-JP" altLang="en-US" sz="1800" dirty="0"/>
              <a:t>：１項目にぶら下げる項目の数は少なめにする</a:t>
            </a:r>
          </a:p>
          <a:p>
            <a:pPr lvl="1"/>
            <a:r>
              <a:rPr kumimoji="1" lang="en-US" altLang="ja-JP" sz="1800" dirty="0"/>
              <a:t>A</a:t>
            </a:r>
            <a:r>
              <a:rPr kumimoji="1" lang="ja-JP" altLang="en-US" sz="1800" dirty="0"/>
              <a:t>：人間の脳の一時記憶の大きさには限りがある</a:t>
            </a:r>
          </a:p>
          <a:p>
            <a:pPr lvl="1"/>
            <a:r>
              <a:rPr kumimoji="1" lang="en-US" altLang="ja-JP" sz="1800" dirty="0"/>
              <a:t>B</a:t>
            </a:r>
            <a:r>
              <a:rPr kumimoji="1" lang="ja-JP" altLang="en-US" sz="1800" dirty="0"/>
              <a:t>：このため，人間は５～７個以上の事柄を一度に把握できない</a:t>
            </a:r>
          </a:p>
          <a:p>
            <a:pPr lvl="1"/>
            <a:r>
              <a:rPr kumimoji="1" lang="en-US" altLang="ja-JP" sz="1800" dirty="0"/>
              <a:t>C</a:t>
            </a:r>
            <a:r>
              <a:rPr kumimoji="1" lang="ja-JP" altLang="en-US" sz="1800" dirty="0"/>
              <a:t>：したがって，余裕を持って３個程度以内にするのがよい</a:t>
            </a:r>
            <a:endParaRPr kumimoji="1" lang="en-US" altLang="ja-JP" sz="1800" dirty="0"/>
          </a:p>
        </p:txBody>
      </p:sp>
    </p:spTree>
    <p:extLst>
      <p:ext uri="{BB962C8B-B14F-4D97-AF65-F5344CB8AC3E}">
        <p14:creationId xmlns:p14="http://schemas.microsoft.com/office/powerpoint/2010/main" val="2952692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5C5263-A46C-250C-79B4-37EF4633D8AE}"/>
              </a:ext>
            </a:extLst>
          </p:cNvPr>
          <p:cNvSpPr>
            <a:spLocks noGrp="1"/>
          </p:cNvSpPr>
          <p:nvPr>
            <p:ph type="title"/>
          </p:nvPr>
        </p:nvSpPr>
        <p:spPr/>
        <p:txBody>
          <a:bodyPr/>
          <a:lstStyle/>
          <a:p>
            <a:r>
              <a:rPr kumimoji="1" lang="ja-JP" altLang="en-US" dirty="0"/>
              <a:t>３点プロットの目次</a:t>
            </a:r>
          </a:p>
        </p:txBody>
      </p:sp>
      <p:sp>
        <p:nvSpPr>
          <p:cNvPr id="7" name="テキスト プレースホルダー 6">
            <a:extLst>
              <a:ext uri="{FF2B5EF4-FFF2-40B4-BE49-F238E27FC236}">
                <a16:creationId xmlns:a16="http://schemas.microsoft.com/office/drawing/2014/main" id="{12EFEECB-8119-A100-9FB5-F471FDE43EF4}"/>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３点プロットとは</a:t>
            </a:r>
            <a:endParaRPr kumimoji="1" lang="en-US" altLang="ja-JP" dirty="0"/>
          </a:p>
          <a:p>
            <a:pPr marL="457200" indent="-457200">
              <a:buFont typeface="+mj-lt"/>
              <a:buAutoNum type="arabicPeriod"/>
            </a:pPr>
            <a:r>
              <a:rPr kumimoji="1" lang="ja-JP" altLang="en-US" dirty="0"/>
              <a:t>作り方</a:t>
            </a:r>
            <a:endParaRPr kumimoji="1" lang="en-US" altLang="ja-JP" dirty="0"/>
          </a:p>
          <a:p>
            <a:pPr marL="817200" lvl="1" indent="-457200">
              <a:buFont typeface="+mj-lt"/>
              <a:buAutoNum type="arabicPeriod"/>
            </a:pPr>
            <a:r>
              <a:rPr kumimoji="1" lang="ja-JP" altLang="en-US" dirty="0"/>
              <a:t>内容のまとめかた</a:t>
            </a:r>
            <a:endParaRPr kumimoji="1" lang="en-US" altLang="ja-JP" dirty="0"/>
          </a:p>
          <a:p>
            <a:pPr marL="817200" lvl="1" indent="-457200">
              <a:buFont typeface="+mj-lt"/>
              <a:buAutoNum type="arabicPeriod"/>
            </a:pPr>
            <a:r>
              <a:rPr kumimoji="1" lang="ja-JP" altLang="en-US" dirty="0"/>
              <a:t>箇条書きを作る上でのポイント</a:t>
            </a:r>
            <a:endParaRPr kumimoji="1" lang="en-US" altLang="ja-JP" dirty="0"/>
          </a:p>
          <a:p>
            <a:pPr marL="457200" indent="-457200">
              <a:buFont typeface="+mj-lt"/>
              <a:buAutoNum type="arabicPeriod"/>
            </a:pPr>
            <a:r>
              <a:rPr kumimoji="1" lang="ja-JP" altLang="en-US" dirty="0">
                <a:solidFill>
                  <a:schemeClr val="accent5"/>
                </a:solidFill>
              </a:rPr>
              <a:t>余談：なぜ箇条書きにまとめるのか？</a:t>
            </a:r>
            <a:endParaRPr kumimoji="1" lang="en-US" altLang="ja-JP" dirty="0">
              <a:solidFill>
                <a:schemeClr val="accent5"/>
              </a:solidFill>
            </a:endParaRPr>
          </a:p>
        </p:txBody>
      </p:sp>
    </p:spTree>
    <p:extLst>
      <p:ext uri="{BB962C8B-B14F-4D97-AF65-F5344CB8AC3E}">
        <p14:creationId xmlns:p14="http://schemas.microsoft.com/office/powerpoint/2010/main" val="214535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B83DF-1CFC-5FD2-B694-21F787AF43F9}"/>
              </a:ext>
            </a:extLst>
          </p:cNvPr>
          <p:cNvSpPr>
            <a:spLocks noGrp="1"/>
          </p:cNvSpPr>
          <p:nvPr>
            <p:ph type="title"/>
          </p:nvPr>
        </p:nvSpPr>
        <p:spPr/>
        <p:txBody>
          <a:bodyPr/>
          <a:lstStyle/>
          <a:p>
            <a:r>
              <a:rPr kumimoji="1" lang="ja-JP" altLang="en-US" sz="2400" dirty="0"/>
              <a:t>余談：プロットの作成時に</a:t>
            </a:r>
            <a:br>
              <a:rPr kumimoji="1" lang="en-US" altLang="ja-JP" sz="2400" dirty="0"/>
            </a:br>
            <a:r>
              <a:rPr kumimoji="1" lang="ja-JP" altLang="en-US" sz="2400" dirty="0"/>
              <a:t>なぜ親子関係のある箇条書き（階層構造）にまとめるのか？</a:t>
            </a:r>
          </a:p>
        </p:txBody>
      </p:sp>
      <p:sp>
        <p:nvSpPr>
          <p:cNvPr id="3" name="テキスト プレースホルダー 2">
            <a:extLst>
              <a:ext uri="{FF2B5EF4-FFF2-40B4-BE49-F238E27FC236}">
                <a16:creationId xmlns:a16="http://schemas.microsoft.com/office/drawing/2014/main" id="{0EE31743-B3C6-C301-8817-5C05D117A91A}"/>
              </a:ext>
            </a:extLst>
          </p:cNvPr>
          <p:cNvSpPr>
            <a:spLocks noGrp="1"/>
          </p:cNvSpPr>
          <p:nvPr>
            <p:ph type="body" sz="quarter" idx="10"/>
          </p:nvPr>
        </p:nvSpPr>
        <p:spPr/>
        <p:txBody>
          <a:bodyPr/>
          <a:lstStyle/>
          <a:p>
            <a:r>
              <a:rPr kumimoji="1" lang="ja-JP" altLang="en-US" dirty="0"/>
              <a:t>すべての項目がフラットに並んでいると内容の把握が難しい</a:t>
            </a:r>
            <a:endParaRPr kumimoji="1" lang="en-US" altLang="ja-JP" dirty="0"/>
          </a:p>
          <a:p>
            <a:pPr lvl="1"/>
            <a:r>
              <a:rPr kumimoji="1" lang="ja-JP" altLang="en-US" dirty="0"/>
              <a:t>人間の頭が一度に扱える量には限界がある</a:t>
            </a:r>
            <a:endParaRPr kumimoji="1" lang="en-US" altLang="ja-JP" dirty="0"/>
          </a:p>
          <a:p>
            <a:pPr lvl="1"/>
            <a:r>
              <a:rPr kumimoji="1" lang="ja-JP" altLang="en-US" dirty="0"/>
              <a:t>５個ぐらいからは並列に並んでいると厳しくなってくる</a:t>
            </a:r>
            <a:endParaRPr kumimoji="1" lang="en-US" altLang="ja-JP" dirty="0"/>
          </a:p>
          <a:p>
            <a:r>
              <a:rPr kumimoji="1" lang="ja-JP" altLang="en-US" dirty="0"/>
              <a:t>階層化して一度に考えることの数を減らす</a:t>
            </a:r>
            <a:endParaRPr kumimoji="1" lang="en-US" altLang="ja-JP" dirty="0"/>
          </a:p>
          <a:p>
            <a:pPr lvl="1"/>
            <a:r>
              <a:rPr kumimoji="1" lang="ja-JP" altLang="en-US" dirty="0"/>
              <a:t>関係ある項目ごとに要約にまとめて階層化</a:t>
            </a:r>
            <a:endParaRPr kumimoji="1" lang="en-US" altLang="ja-JP" dirty="0"/>
          </a:p>
          <a:p>
            <a:pPr lvl="1"/>
            <a:r>
              <a:rPr kumimoji="1" lang="ja-JP" altLang="en-US" dirty="0"/>
              <a:t>階層化すると，一度に考えることの数が減る</a:t>
            </a:r>
            <a:endParaRPr kumimoji="1" lang="en-US" altLang="ja-JP" dirty="0"/>
          </a:p>
          <a:p>
            <a:r>
              <a:rPr kumimoji="1" lang="ja-JP" altLang="en-US" dirty="0"/>
              <a:t>一度に考える話題の数が小さいままに，以下が両立できる：</a:t>
            </a:r>
            <a:endParaRPr kumimoji="1" lang="en-US" altLang="ja-JP" dirty="0"/>
          </a:p>
          <a:p>
            <a:pPr lvl="1"/>
            <a:r>
              <a:rPr kumimoji="1" lang="ja-JP" altLang="en-US" dirty="0"/>
              <a:t>話の大筋をつかむ</a:t>
            </a:r>
            <a:endParaRPr kumimoji="1" lang="en-US" altLang="ja-JP" dirty="0"/>
          </a:p>
          <a:p>
            <a:pPr lvl="1"/>
            <a:r>
              <a:rPr kumimoji="1" lang="ja-JP" altLang="en-US" dirty="0"/>
              <a:t>各部分の詳細を理解する</a:t>
            </a:r>
            <a:endParaRPr kumimoji="1" lang="en-US" altLang="ja-JP" dirty="0"/>
          </a:p>
        </p:txBody>
      </p:sp>
    </p:spTree>
    <p:extLst>
      <p:ext uri="{BB962C8B-B14F-4D97-AF65-F5344CB8AC3E}">
        <p14:creationId xmlns:p14="http://schemas.microsoft.com/office/powerpoint/2010/main" val="3713627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一度に考える必要がある話題の数</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251952" y="4689014"/>
            <a:ext cx="8280092" cy="539699"/>
          </a:xfrm>
        </p:spPr>
        <p:txBody>
          <a:bodyPr/>
          <a:lstStyle/>
          <a:p>
            <a:r>
              <a:rPr lang="ja-JP" altLang="en-US" kern="0" dirty="0"/>
              <a:t>階層化されている場合：「</a:t>
            </a:r>
            <a:r>
              <a:rPr kumimoji="1" lang="ja-JP" altLang="en-US" dirty="0"/>
              <a:t>背景」部分の詳細を理解する</a:t>
            </a:r>
            <a:r>
              <a:rPr kumimoji="1" lang="en-US" altLang="ja-JP" dirty="0"/>
              <a:t>=</a:t>
            </a:r>
            <a:r>
              <a:rPr kumimoji="1" lang="ja-JP" altLang="en-US" dirty="0"/>
              <a:t>話題数３</a:t>
            </a:r>
            <a:endParaRPr kumimoji="1" lang="en-US" altLang="ja-JP" dirty="0"/>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292199"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992229"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6692259"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662192"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362222"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4712237"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062252"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7412267"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012207"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157192"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07087"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453223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85722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232265"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6557252"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 name="四角形: 角を丸くする 3">
            <a:extLst>
              <a:ext uri="{FF2B5EF4-FFF2-40B4-BE49-F238E27FC236}">
                <a16:creationId xmlns:a16="http://schemas.microsoft.com/office/drawing/2014/main" id="{EA1469BC-8E4A-6037-F81C-5F5E7C8F8983}"/>
              </a:ext>
            </a:extLst>
          </p:cNvPr>
          <p:cNvSpPr/>
          <p:nvPr/>
        </p:nvSpPr>
        <p:spPr bwMode="auto">
          <a:xfrm>
            <a:off x="1151962" y="3068996"/>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四角形: 角を丸くする 15">
            <a:extLst>
              <a:ext uri="{FF2B5EF4-FFF2-40B4-BE49-F238E27FC236}">
                <a16:creationId xmlns:a16="http://schemas.microsoft.com/office/drawing/2014/main" id="{F94F44A7-B17C-ACB9-D474-472DB292B7C6}"/>
              </a:ext>
            </a:extLst>
          </p:cNvPr>
          <p:cNvSpPr/>
          <p:nvPr/>
        </p:nvSpPr>
        <p:spPr bwMode="auto">
          <a:xfrm>
            <a:off x="1331964" y="5409022"/>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19" name="四角形: 角を丸くする 18">
            <a:extLst>
              <a:ext uri="{FF2B5EF4-FFF2-40B4-BE49-F238E27FC236}">
                <a16:creationId xmlns:a16="http://schemas.microsoft.com/office/drawing/2014/main" id="{98434B62-475D-DBAA-5936-2E32F3241F30}"/>
              </a:ext>
            </a:extLst>
          </p:cNvPr>
          <p:cNvSpPr/>
          <p:nvPr/>
        </p:nvSpPr>
        <p:spPr bwMode="auto">
          <a:xfrm>
            <a:off x="4031994" y="5409022"/>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0" name="四角形: 角を丸くする 19">
            <a:extLst>
              <a:ext uri="{FF2B5EF4-FFF2-40B4-BE49-F238E27FC236}">
                <a16:creationId xmlns:a16="http://schemas.microsoft.com/office/drawing/2014/main" id="{B78ED3FA-890A-27EE-219D-E8DA9EB62F2B}"/>
              </a:ext>
            </a:extLst>
          </p:cNvPr>
          <p:cNvSpPr/>
          <p:nvPr/>
        </p:nvSpPr>
        <p:spPr bwMode="auto">
          <a:xfrm>
            <a:off x="6732024" y="5409022"/>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2" name="四角形: 角を丸くする 21">
            <a:extLst>
              <a:ext uri="{FF2B5EF4-FFF2-40B4-BE49-F238E27FC236}">
                <a16:creationId xmlns:a16="http://schemas.microsoft.com/office/drawing/2014/main" id="{80A1FCB6-A1BE-235B-D0CC-39154C1EF19A}"/>
              </a:ext>
            </a:extLst>
          </p:cNvPr>
          <p:cNvSpPr/>
          <p:nvPr/>
        </p:nvSpPr>
        <p:spPr bwMode="auto">
          <a:xfrm>
            <a:off x="701957"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3" name="四角形: 角を丸くする 22">
            <a:extLst>
              <a:ext uri="{FF2B5EF4-FFF2-40B4-BE49-F238E27FC236}">
                <a16:creationId xmlns:a16="http://schemas.microsoft.com/office/drawing/2014/main" id="{12603C6A-8F58-871F-2E90-75D88D91F100}"/>
              </a:ext>
            </a:extLst>
          </p:cNvPr>
          <p:cNvSpPr/>
          <p:nvPr/>
        </p:nvSpPr>
        <p:spPr bwMode="auto">
          <a:xfrm>
            <a:off x="3401987"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25" name="四角形: 角を丸くする 24">
            <a:extLst>
              <a:ext uri="{FF2B5EF4-FFF2-40B4-BE49-F238E27FC236}">
                <a16:creationId xmlns:a16="http://schemas.microsoft.com/office/drawing/2014/main" id="{B2F83787-C68D-4960-4229-93B8735A1CCB}"/>
              </a:ext>
            </a:extLst>
          </p:cNvPr>
          <p:cNvSpPr/>
          <p:nvPr/>
        </p:nvSpPr>
        <p:spPr bwMode="auto">
          <a:xfrm>
            <a:off x="4752002" y="612903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27" name="四角形: 角を丸くする 26">
            <a:extLst>
              <a:ext uri="{FF2B5EF4-FFF2-40B4-BE49-F238E27FC236}">
                <a16:creationId xmlns:a16="http://schemas.microsoft.com/office/drawing/2014/main" id="{F75282B1-0010-73B4-E74A-F57C8B1728EA}"/>
              </a:ext>
            </a:extLst>
          </p:cNvPr>
          <p:cNvSpPr/>
          <p:nvPr/>
        </p:nvSpPr>
        <p:spPr bwMode="auto">
          <a:xfrm>
            <a:off x="6102017"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8" name="四角形: 角を丸くする 27">
            <a:extLst>
              <a:ext uri="{FF2B5EF4-FFF2-40B4-BE49-F238E27FC236}">
                <a16:creationId xmlns:a16="http://schemas.microsoft.com/office/drawing/2014/main" id="{C9C449DA-4E6B-DDC3-3CB6-D07C1159A534}"/>
              </a:ext>
            </a:extLst>
          </p:cNvPr>
          <p:cNvSpPr/>
          <p:nvPr/>
        </p:nvSpPr>
        <p:spPr bwMode="auto">
          <a:xfrm>
            <a:off x="7452032" y="612903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31" name="四角形: 角を丸くする 30">
            <a:extLst>
              <a:ext uri="{FF2B5EF4-FFF2-40B4-BE49-F238E27FC236}">
                <a16:creationId xmlns:a16="http://schemas.microsoft.com/office/drawing/2014/main" id="{5AFCED07-25CB-E6C1-F395-F886AC9C9D36}"/>
              </a:ext>
            </a:extLst>
          </p:cNvPr>
          <p:cNvSpPr/>
          <p:nvPr/>
        </p:nvSpPr>
        <p:spPr bwMode="auto">
          <a:xfrm>
            <a:off x="2051972" y="612903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37" name="直線矢印コネクタ 36">
            <a:extLst>
              <a:ext uri="{FF2B5EF4-FFF2-40B4-BE49-F238E27FC236}">
                <a16:creationId xmlns:a16="http://schemas.microsoft.com/office/drawing/2014/main" id="{9EAEBE21-7F5B-D7EA-AB0B-72CE93467600}"/>
              </a:ext>
            </a:extLst>
          </p:cNvPr>
          <p:cNvCxnSpPr>
            <a:cxnSpLocks/>
            <a:stCxn id="16" idx="2"/>
            <a:endCxn id="22" idx="0"/>
          </p:cNvCxnSpPr>
          <p:nvPr/>
        </p:nvCxnSpPr>
        <p:spPr bwMode="auto">
          <a:xfrm flipH="1">
            <a:off x="1196957" y="5769026"/>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20BCFDBF-B1F0-0958-D02D-A991BF2DC5BB}"/>
              </a:ext>
            </a:extLst>
          </p:cNvPr>
          <p:cNvCxnSpPr>
            <a:cxnSpLocks/>
            <a:stCxn id="16" idx="2"/>
            <a:endCxn id="31" idx="0"/>
          </p:cNvCxnSpPr>
          <p:nvPr/>
        </p:nvCxnSpPr>
        <p:spPr bwMode="auto">
          <a:xfrm>
            <a:off x="1846852" y="5769026"/>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8CD92FE9-05B2-3892-D187-2E5A449C46C6}"/>
              </a:ext>
            </a:extLst>
          </p:cNvPr>
          <p:cNvCxnSpPr>
            <a:cxnSpLocks/>
            <a:endCxn id="25" idx="0"/>
          </p:cNvCxnSpPr>
          <p:nvPr/>
        </p:nvCxnSpPr>
        <p:spPr bwMode="auto">
          <a:xfrm>
            <a:off x="457200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F379FE2E-5FCB-A9CA-0F43-7C83818DEB39}"/>
              </a:ext>
            </a:extLst>
          </p:cNvPr>
          <p:cNvCxnSpPr>
            <a:cxnSpLocks/>
            <a:stCxn id="19" idx="2"/>
            <a:endCxn id="23" idx="0"/>
          </p:cNvCxnSpPr>
          <p:nvPr/>
        </p:nvCxnSpPr>
        <p:spPr bwMode="auto">
          <a:xfrm flipH="1">
            <a:off x="389698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BE6363F1-FC2D-3F74-7CC8-C073F0107414}"/>
              </a:ext>
            </a:extLst>
          </p:cNvPr>
          <p:cNvCxnSpPr>
            <a:cxnSpLocks/>
            <a:endCxn id="28" idx="0"/>
          </p:cNvCxnSpPr>
          <p:nvPr/>
        </p:nvCxnSpPr>
        <p:spPr bwMode="auto">
          <a:xfrm>
            <a:off x="7272030" y="5769026"/>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7E3691CA-1710-C4F0-2B9F-BE153B2A4A46}"/>
              </a:ext>
            </a:extLst>
          </p:cNvPr>
          <p:cNvCxnSpPr>
            <a:cxnSpLocks/>
            <a:endCxn id="27" idx="0"/>
          </p:cNvCxnSpPr>
          <p:nvPr/>
        </p:nvCxnSpPr>
        <p:spPr bwMode="auto">
          <a:xfrm flipH="1">
            <a:off x="6597017" y="5769026"/>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3" name="四角形: 角を丸くする 42">
            <a:extLst>
              <a:ext uri="{FF2B5EF4-FFF2-40B4-BE49-F238E27FC236}">
                <a16:creationId xmlns:a16="http://schemas.microsoft.com/office/drawing/2014/main" id="{7F7C6AB0-23D7-D92B-AC88-E87DB1952DCC}"/>
              </a:ext>
            </a:extLst>
          </p:cNvPr>
          <p:cNvSpPr/>
          <p:nvPr/>
        </p:nvSpPr>
        <p:spPr bwMode="auto">
          <a:xfrm>
            <a:off x="381718" y="5229020"/>
            <a:ext cx="2790032" cy="1440016"/>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四角形: 角を丸くする 43">
            <a:extLst>
              <a:ext uri="{FF2B5EF4-FFF2-40B4-BE49-F238E27FC236}">
                <a16:creationId xmlns:a16="http://schemas.microsoft.com/office/drawing/2014/main" id="{363C659C-D5EC-E34D-E048-CD78A3EABA79}"/>
              </a:ext>
            </a:extLst>
          </p:cNvPr>
          <p:cNvSpPr/>
          <p:nvPr/>
        </p:nvSpPr>
        <p:spPr bwMode="auto">
          <a:xfrm>
            <a:off x="701957"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45" name="四角形: 角を丸くする 44">
            <a:extLst>
              <a:ext uri="{FF2B5EF4-FFF2-40B4-BE49-F238E27FC236}">
                <a16:creationId xmlns:a16="http://schemas.microsoft.com/office/drawing/2014/main" id="{75257439-CBE5-9AD8-C7CA-4E4B5DC822C7}"/>
              </a:ext>
            </a:extLst>
          </p:cNvPr>
          <p:cNvSpPr/>
          <p:nvPr/>
        </p:nvSpPr>
        <p:spPr bwMode="auto">
          <a:xfrm>
            <a:off x="3401987"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46" name="四角形: 角を丸くする 45">
            <a:extLst>
              <a:ext uri="{FF2B5EF4-FFF2-40B4-BE49-F238E27FC236}">
                <a16:creationId xmlns:a16="http://schemas.microsoft.com/office/drawing/2014/main" id="{5DC213DD-C892-A590-9CA8-E00FBD3F1982}"/>
              </a:ext>
            </a:extLst>
          </p:cNvPr>
          <p:cNvSpPr/>
          <p:nvPr/>
        </p:nvSpPr>
        <p:spPr bwMode="auto">
          <a:xfrm>
            <a:off x="4752002" y="1628980"/>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47" name="四角形: 角を丸くする 46">
            <a:extLst>
              <a:ext uri="{FF2B5EF4-FFF2-40B4-BE49-F238E27FC236}">
                <a16:creationId xmlns:a16="http://schemas.microsoft.com/office/drawing/2014/main" id="{1A36CAEB-C2BE-CC02-D5E0-8492AA7739FE}"/>
              </a:ext>
            </a:extLst>
          </p:cNvPr>
          <p:cNvSpPr/>
          <p:nvPr/>
        </p:nvSpPr>
        <p:spPr bwMode="auto">
          <a:xfrm>
            <a:off x="6102017"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48" name="四角形: 角を丸くする 47">
            <a:extLst>
              <a:ext uri="{FF2B5EF4-FFF2-40B4-BE49-F238E27FC236}">
                <a16:creationId xmlns:a16="http://schemas.microsoft.com/office/drawing/2014/main" id="{D044F776-9EF4-9B9C-07B6-57C42AE6D98E}"/>
              </a:ext>
            </a:extLst>
          </p:cNvPr>
          <p:cNvSpPr/>
          <p:nvPr/>
        </p:nvSpPr>
        <p:spPr bwMode="auto">
          <a:xfrm>
            <a:off x="7452032" y="1628980"/>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49" name="四角形: 角を丸くする 48">
            <a:extLst>
              <a:ext uri="{FF2B5EF4-FFF2-40B4-BE49-F238E27FC236}">
                <a16:creationId xmlns:a16="http://schemas.microsoft.com/office/drawing/2014/main" id="{52469BB7-F92A-7FA4-57E8-FBA955D2C7CF}"/>
              </a:ext>
            </a:extLst>
          </p:cNvPr>
          <p:cNvSpPr/>
          <p:nvPr/>
        </p:nvSpPr>
        <p:spPr bwMode="auto">
          <a:xfrm>
            <a:off x="2051972" y="1628980"/>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sp>
        <p:nvSpPr>
          <p:cNvPr id="50" name="四角形: 角を丸くする 49">
            <a:extLst>
              <a:ext uri="{FF2B5EF4-FFF2-40B4-BE49-F238E27FC236}">
                <a16:creationId xmlns:a16="http://schemas.microsoft.com/office/drawing/2014/main" id="{D09934C8-228B-2FAD-28B6-B66D6D5982E3}"/>
              </a:ext>
            </a:extLst>
          </p:cNvPr>
          <p:cNvSpPr/>
          <p:nvPr/>
        </p:nvSpPr>
        <p:spPr bwMode="auto">
          <a:xfrm>
            <a:off x="521955" y="1448978"/>
            <a:ext cx="8190091"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テキスト プレースホルダー 2">
            <a:extLst>
              <a:ext uri="{FF2B5EF4-FFF2-40B4-BE49-F238E27FC236}">
                <a16:creationId xmlns:a16="http://schemas.microsoft.com/office/drawing/2014/main" id="{BE8A697F-9A09-B2CA-695E-7DA5A15CFBAD}"/>
              </a:ext>
            </a:extLst>
          </p:cNvPr>
          <p:cNvSpPr txBox="1">
            <a:spLocks/>
          </p:cNvSpPr>
          <p:nvPr/>
        </p:nvSpPr>
        <p:spPr bwMode="auto">
          <a:xfrm>
            <a:off x="251952" y="2528990"/>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階層化されている場合：全体の話の大筋をつかむ</a:t>
            </a:r>
            <a:r>
              <a:rPr lang="en-US" altLang="ja-JP" kern="0" dirty="0"/>
              <a:t>=</a:t>
            </a:r>
            <a:r>
              <a:rPr kumimoji="1" lang="ja-JP" altLang="en-US" dirty="0"/>
              <a:t>話題</a:t>
            </a:r>
            <a:r>
              <a:rPr lang="ja-JP" altLang="en-US" kern="0" dirty="0"/>
              <a:t>数３</a:t>
            </a:r>
            <a:endParaRPr lang="en-US" altLang="ja-JP" kern="0" dirty="0"/>
          </a:p>
        </p:txBody>
      </p:sp>
      <p:sp>
        <p:nvSpPr>
          <p:cNvPr id="52" name="テキスト プレースホルダー 2">
            <a:extLst>
              <a:ext uri="{FF2B5EF4-FFF2-40B4-BE49-F238E27FC236}">
                <a16:creationId xmlns:a16="http://schemas.microsoft.com/office/drawing/2014/main" id="{9B8BF836-73D3-42EE-3C10-3F341DBDE47C}"/>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フラットに並んでいる場合：全体を理解する</a:t>
            </a:r>
            <a:r>
              <a:rPr lang="en-US" altLang="ja-JP" kern="0" dirty="0"/>
              <a:t>=</a:t>
            </a:r>
            <a:r>
              <a:rPr kumimoji="1" lang="ja-JP" altLang="en-US" dirty="0"/>
              <a:t>話題</a:t>
            </a:r>
            <a:r>
              <a:rPr lang="ja-JP" altLang="en-US" kern="0" dirty="0"/>
              <a:t>数６</a:t>
            </a:r>
            <a:endParaRPr lang="en-US" altLang="ja-JP" kern="0" dirty="0"/>
          </a:p>
        </p:txBody>
      </p:sp>
    </p:spTree>
    <p:extLst>
      <p:ext uri="{BB962C8B-B14F-4D97-AF65-F5344CB8AC3E}">
        <p14:creationId xmlns:p14="http://schemas.microsoft.com/office/powerpoint/2010/main" val="3027079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23F118-75F0-BDFC-5FFA-F5FE41C7BF81}"/>
              </a:ext>
            </a:extLst>
          </p:cNvPr>
          <p:cNvSpPr>
            <a:spLocks noGrp="1"/>
          </p:cNvSpPr>
          <p:nvPr>
            <p:ph type="title"/>
          </p:nvPr>
        </p:nvSpPr>
        <p:spPr/>
        <p:txBody>
          <a:bodyPr/>
          <a:lstStyle/>
          <a:p>
            <a:r>
              <a:rPr kumimoji="1" lang="ja-JP" altLang="en-US" dirty="0"/>
              <a:t>階層化を意識することの重要さ</a:t>
            </a:r>
          </a:p>
        </p:txBody>
      </p:sp>
      <p:sp>
        <p:nvSpPr>
          <p:cNvPr id="3" name="テキスト プレースホルダー 2">
            <a:extLst>
              <a:ext uri="{FF2B5EF4-FFF2-40B4-BE49-F238E27FC236}">
                <a16:creationId xmlns:a16="http://schemas.microsoft.com/office/drawing/2014/main" id="{E4ECAB0C-7CCC-15B8-FC24-9C791856E219}"/>
              </a:ext>
            </a:extLst>
          </p:cNvPr>
          <p:cNvSpPr>
            <a:spLocks noGrp="1"/>
          </p:cNvSpPr>
          <p:nvPr>
            <p:ph type="body" sz="quarter" idx="10"/>
          </p:nvPr>
        </p:nvSpPr>
        <p:spPr/>
        <p:txBody>
          <a:bodyPr/>
          <a:lstStyle/>
          <a:p>
            <a:r>
              <a:rPr kumimoji="1" lang="ja-JP" altLang="en-US" dirty="0"/>
              <a:t>論理の階層化は，複雑な事象を考えるための必須スキル</a:t>
            </a:r>
            <a:endParaRPr kumimoji="1" lang="en-US" altLang="ja-JP" dirty="0"/>
          </a:p>
          <a:p>
            <a:pPr lvl="1"/>
            <a:r>
              <a:rPr kumimoji="1" lang="ja-JP" altLang="en-US" dirty="0"/>
              <a:t>思考の規模をスケールさせる事ができる</a:t>
            </a:r>
            <a:endParaRPr kumimoji="1" lang="en-US" altLang="ja-JP" dirty="0"/>
          </a:p>
          <a:p>
            <a:pPr lvl="1"/>
            <a:r>
              <a:rPr kumimoji="1" lang="ja-JP" altLang="en-US" dirty="0"/>
              <a:t>一定以上の経験をもつ人は，普段の思考からこの階層化を行っていると思って良い</a:t>
            </a:r>
            <a:endParaRPr kumimoji="1" lang="en-US" altLang="ja-JP" dirty="0"/>
          </a:p>
          <a:p>
            <a:r>
              <a:rPr kumimoji="1" lang="ja-JP" altLang="en-US" dirty="0"/>
              <a:t>なので，まともな論文や説明は階層化された形で書かれている</a:t>
            </a:r>
            <a:endParaRPr kumimoji="1" lang="en-US" altLang="ja-JP" dirty="0"/>
          </a:p>
          <a:p>
            <a:r>
              <a:rPr kumimoji="1" lang="ja-JP" altLang="en-US" dirty="0"/>
              <a:t>逆に，この階層化がなされていない説明を読むことは苦痛である</a:t>
            </a:r>
            <a:endParaRPr kumimoji="1" lang="en-US" altLang="ja-JP" dirty="0"/>
          </a:p>
          <a:p>
            <a:pPr lvl="1"/>
            <a:r>
              <a:rPr kumimoji="1" lang="ja-JP" altLang="en-US" dirty="0">
                <a:solidFill>
                  <a:schemeClr val="accent5"/>
                </a:solidFill>
              </a:rPr>
              <a:t>誤字脱字文法ミスだらけの文章を読まされるのと同等以上の</a:t>
            </a:r>
            <a:br>
              <a:rPr kumimoji="1" lang="en-US" altLang="ja-JP" dirty="0">
                <a:solidFill>
                  <a:schemeClr val="accent5"/>
                </a:solidFill>
              </a:rPr>
            </a:br>
            <a:r>
              <a:rPr kumimoji="1" lang="ja-JP" altLang="en-US" dirty="0">
                <a:solidFill>
                  <a:schemeClr val="accent5"/>
                </a:solidFill>
              </a:rPr>
              <a:t>きつさがある</a:t>
            </a:r>
            <a:endParaRPr kumimoji="1" lang="en-US" altLang="ja-JP" dirty="0">
              <a:solidFill>
                <a:schemeClr val="accent5"/>
              </a:solidFill>
            </a:endParaRPr>
          </a:p>
          <a:p>
            <a:pPr lvl="1"/>
            <a:r>
              <a:rPr kumimoji="1" lang="ja-JP" altLang="en-US" dirty="0"/>
              <a:t>査読者などの読み手はそう感じると想定してほしい</a:t>
            </a:r>
            <a:endParaRPr kumimoji="1" lang="en-US" altLang="ja-JP" dirty="0"/>
          </a:p>
        </p:txBody>
      </p:sp>
    </p:spTree>
    <p:extLst>
      <p:ext uri="{BB962C8B-B14F-4D97-AF65-F5344CB8AC3E}">
        <p14:creationId xmlns:p14="http://schemas.microsoft.com/office/powerpoint/2010/main" val="1293870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目標規定文</a:t>
            </a:r>
          </a:p>
        </p:txBody>
      </p:sp>
    </p:spTree>
    <p:extLst>
      <p:ext uri="{BB962C8B-B14F-4D97-AF65-F5344CB8AC3E}">
        <p14:creationId xmlns:p14="http://schemas.microsoft.com/office/powerpoint/2010/main" val="1222142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pPr lvl="2"/>
            <a:r>
              <a:rPr kumimoji="1" lang="ja-JP" altLang="en-US" dirty="0"/>
              <a:t>いわば文章やスライドの設計図にあたるもの</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a:p>
            <a:pPr lvl="2"/>
            <a:r>
              <a:rPr kumimoji="1" lang="ja-JP" altLang="en-US" dirty="0"/>
              <a:t>設計図なしで建物を建てるとヒドい事になるのと同じ</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イントロプロット</a:t>
            </a:r>
          </a:p>
        </p:txBody>
      </p:sp>
    </p:spTree>
    <p:extLst>
      <p:ext uri="{BB962C8B-B14F-4D97-AF65-F5344CB8AC3E}">
        <p14:creationId xmlns:p14="http://schemas.microsoft.com/office/powerpoint/2010/main" val="1393778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イントロプロット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イントロプロットはイントロを書く際に作る</a:t>
            </a:r>
            <a:endParaRPr lang="en-US" altLang="ja-JP" dirty="0"/>
          </a:p>
          <a:p>
            <a:pPr lvl="1"/>
            <a:r>
              <a:rPr lang="ja-JP" altLang="en-US" dirty="0"/>
              <a:t>論文のイントロは典型的には</a:t>
            </a:r>
            <a:r>
              <a:rPr lang="ja-JP" altLang="en-US" dirty="0">
                <a:solidFill>
                  <a:schemeClr val="accent5"/>
                </a:solidFill>
              </a:rPr>
              <a:t>６パラグラフ前後</a:t>
            </a:r>
            <a:endParaRPr lang="en-US" altLang="ja-JP" dirty="0">
              <a:solidFill>
                <a:schemeClr val="accent5"/>
              </a:solidFill>
            </a:endParaRPr>
          </a:p>
          <a:p>
            <a:r>
              <a:rPr lang="ja-JP" altLang="en-US" dirty="0"/>
              <a:t>これに対応する</a:t>
            </a:r>
            <a:r>
              <a:rPr lang="ja-JP" altLang="en-US" dirty="0">
                <a:solidFill>
                  <a:schemeClr val="accent5"/>
                </a:solidFill>
              </a:rPr>
              <a:t>６点程度の項目</a:t>
            </a:r>
            <a:r>
              <a:rPr lang="ja-JP" altLang="en-US" dirty="0"/>
              <a:t>からなるプロットを作る</a:t>
            </a:r>
            <a:endParaRPr lang="en-US" altLang="ja-JP" dirty="0">
              <a:solidFill>
                <a:schemeClr val="accent5"/>
              </a:solidFill>
            </a:endParaRPr>
          </a:p>
          <a:p>
            <a:pPr lvl="1"/>
            <a:r>
              <a:rPr lang="ja-JP" altLang="en-US" dirty="0"/>
              <a:t>各パラグラフで何を話すかをまとめる</a:t>
            </a:r>
            <a:endParaRPr lang="en-US" altLang="ja-JP" dirty="0"/>
          </a:p>
          <a:p>
            <a:pPr lvl="1"/>
            <a:r>
              <a:rPr lang="ja-JP" altLang="en-US" dirty="0"/>
              <a:t>各項目は各パラグラフのトピック・センテンスの内容に対応する</a:t>
            </a:r>
            <a:endParaRPr lang="en-US" altLang="ja-JP" dirty="0"/>
          </a:p>
          <a:p>
            <a:pPr lvl="1"/>
            <a:r>
              <a:rPr lang="ja-JP" altLang="en-US" dirty="0"/>
              <a:t>トピック・センテンスだけを繋げて読んでも意味が通るように</a:t>
            </a:r>
            <a:endParaRPr lang="en-US" altLang="ja-JP" dirty="0"/>
          </a:p>
          <a:p>
            <a:r>
              <a:rPr lang="ja-JP" altLang="en-US" dirty="0"/>
              <a:t>イントロプロットも３点プロットから派生させて作る</a:t>
            </a:r>
            <a:endParaRPr lang="en-US" altLang="ja-JP" dirty="0"/>
          </a:p>
          <a:p>
            <a:pPr lvl="1"/>
            <a:r>
              <a:rPr lang="ja-JP" altLang="en-US" dirty="0"/>
              <a:t>３点プロットの各項目に，より詳細を肉付けしていく</a:t>
            </a:r>
            <a:endParaRPr lang="en-US" altLang="ja-JP" dirty="0"/>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dirty="0">
                <a:solidFill>
                  <a:schemeClr val="tx1">
                    <a:lumMod val="75000"/>
                    <a:lumOff val="25000"/>
                  </a:schemeClr>
                </a:solidFill>
                <a:latin typeface="+mn-ea"/>
              </a:rPr>
              <a:t>イントロ</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イントロ</a:t>
            </a:r>
            <a:r>
              <a:rPr kumimoji="1" lang="ja-JP" altLang="en-US" dirty="0"/>
              <a:t>プロット時の配分</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lang="ja-JP" altLang="en-US" sz="1800" dirty="0"/>
              <a:t>イントロ</a:t>
            </a:r>
            <a:r>
              <a:rPr kumimoji="1" lang="ja-JP" altLang="en-US" sz="1800" dirty="0"/>
              <a:t>プロット時の配分には自由度がある</a:t>
            </a:r>
            <a:endParaRPr kumimoji="1" lang="en-US" altLang="ja-JP" sz="1800" dirty="0"/>
          </a:p>
          <a:p>
            <a:pPr lvl="1"/>
            <a:r>
              <a:rPr kumimoji="1" lang="ja-JP" altLang="en-US" sz="1800" dirty="0"/>
              <a:t>３点のどこをどれだけ詳しく話すかは，論文ごとに異なる</a:t>
            </a:r>
            <a:endParaRPr kumimoji="1" lang="en-US" altLang="ja-JP" sz="1800" dirty="0"/>
          </a:p>
          <a:p>
            <a:r>
              <a:rPr kumimoji="1" lang="ja-JP" altLang="en-US" sz="1800" dirty="0"/>
              <a:t>たとえば，</a:t>
            </a:r>
            <a:endParaRPr kumimoji="1" lang="en-US" altLang="ja-JP" sz="1800" dirty="0"/>
          </a:p>
          <a:p>
            <a:pPr lvl="1"/>
            <a:r>
              <a:rPr kumimoji="1" lang="ja-JP" altLang="en-US" sz="1800" dirty="0"/>
              <a:t>背景は１つのままで，提案を増やす事が多い（上の図の例）</a:t>
            </a:r>
            <a:endParaRPr kumimoji="1" lang="en-US" altLang="ja-JP" sz="1800" dirty="0"/>
          </a:p>
          <a:p>
            <a:pPr lvl="1"/>
            <a:r>
              <a:rPr kumimoji="1" lang="ja-JP" altLang="en-US" sz="1800" dirty="0"/>
              <a:t>あまり一般的ではない話題の場合，背景が多めの配分になる事も</a:t>
            </a:r>
            <a:endParaRPr kumimoji="1" lang="en-US" altLang="ja-JP" sz="1800" dirty="0"/>
          </a:p>
          <a:p>
            <a:pPr lvl="1"/>
            <a:r>
              <a:rPr kumimoji="1" lang="ja-JP" altLang="en-US" sz="1800" dirty="0"/>
              <a:t>逆に課題の発見や整理こそが大事な場合，提案は自明なため短くなる</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イントロ</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9BBCA-CA4F-4773-E09D-3876AD40A638}"/>
              </a:ext>
            </a:extLst>
          </p:cNvPr>
          <p:cNvSpPr>
            <a:spLocks noGrp="1"/>
          </p:cNvSpPr>
          <p:nvPr>
            <p:ph type="title"/>
          </p:nvPr>
        </p:nvSpPr>
        <p:spPr/>
        <p:txBody>
          <a:bodyPr/>
          <a:lstStyle/>
          <a:p>
            <a:r>
              <a:rPr kumimoji="1" lang="ja-JP" altLang="en-US" dirty="0"/>
              <a:t>イントロプロットと全体プロット</a:t>
            </a:r>
          </a:p>
        </p:txBody>
      </p:sp>
      <p:sp>
        <p:nvSpPr>
          <p:cNvPr id="3" name="テキスト プレースホルダー 2">
            <a:extLst>
              <a:ext uri="{FF2B5EF4-FFF2-40B4-BE49-F238E27FC236}">
                <a16:creationId xmlns:a16="http://schemas.microsoft.com/office/drawing/2014/main" id="{E2641AA1-1A0A-9B61-5A99-7EE0B80BC37B}"/>
              </a:ext>
            </a:extLst>
          </p:cNvPr>
          <p:cNvSpPr>
            <a:spLocks noGrp="1"/>
          </p:cNvSpPr>
          <p:nvPr>
            <p:ph type="body" sz="quarter" idx="10"/>
          </p:nvPr>
        </p:nvSpPr>
        <p:spPr/>
        <p:txBody>
          <a:bodyPr/>
          <a:lstStyle/>
          <a:p>
            <a:pPr marL="457200" indent="-457200">
              <a:buFont typeface="+mj-lt"/>
              <a:buAutoNum type="arabicPeriod"/>
            </a:pPr>
            <a:r>
              <a:rPr kumimoji="1" lang="ja-JP" altLang="en-US" sz="1800" dirty="0"/>
              <a:t>イントロの重要な役割の１つは全体を</a:t>
            </a:r>
            <a:r>
              <a:rPr lang="ja-JP" altLang="en-US" sz="1800" dirty="0"/>
              <a:t>要約して紹介すること</a:t>
            </a:r>
            <a:endParaRPr lang="en-US" altLang="ja-JP" sz="1800" dirty="0"/>
          </a:p>
          <a:p>
            <a:pPr lvl="1"/>
            <a:r>
              <a:rPr kumimoji="1" lang="ja-JP" altLang="en-US" sz="1800" dirty="0"/>
              <a:t>したがって，全体プロットは「基本的には」イントロプロットをより詳細化して作ることになる</a:t>
            </a:r>
            <a:endParaRPr kumimoji="1" lang="en-US" altLang="ja-JP" sz="1800" dirty="0"/>
          </a:p>
          <a:p>
            <a:pPr marL="457200" indent="-457200">
              <a:buFont typeface="+mj-lt"/>
              <a:buAutoNum type="arabicPeriod"/>
            </a:pPr>
            <a:r>
              <a:rPr kumimoji="1" lang="ja-JP" altLang="en-US" sz="1800" dirty="0"/>
              <a:t>イントロの</a:t>
            </a:r>
            <a:r>
              <a:rPr lang="ja-JP" altLang="en-US" sz="1800" dirty="0"/>
              <a:t>もう１つの役割は</a:t>
            </a:r>
            <a:r>
              <a:rPr kumimoji="1" lang="ja-JP" altLang="en-US" sz="1800" dirty="0">
                <a:solidFill>
                  <a:schemeClr val="accent5"/>
                </a:solidFill>
              </a:rPr>
              <a:t>読者や聴衆の興味をひくこと</a:t>
            </a:r>
            <a:endParaRPr kumimoji="1" lang="en-US" altLang="ja-JP" sz="1800" dirty="0"/>
          </a:p>
          <a:p>
            <a:pPr lvl="1"/>
            <a:r>
              <a:rPr lang="ja-JP" altLang="en-US" sz="1800" dirty="0"/>
              <a:t>読者や聴衆が興味を持つような点を強調する必要がある</a:t>
            </a:r>
            <a:endParaRPr lang="en-US" altLang="ja-JP" sz="1800" dirty="0"/>
          </a:p>
          <a:p>
            <a:pPr lvl="2"/>
            <a:r>
              <a:rPr lang="ja-JP" altLang="en-US" sz="1800" dirty="0"/>
              <a:t>問題や提案の核心部分，華々しい結果など</a:t>
            </a:r>
            <a:endParaRPr lang="en-US" altLang="ja-JP" sz="1800" dirty="0"/>
          </a:p>
          <a:p>
            <a:pPr lvl="2"/>
            <a:r>
              <a:rPr lang="ja-JP" altLang="en-US" sz="1800" dirty="0"/>
              <a:t>「</a:t>
            </a:r>
            <a:r>
              <a:rPr lang="en-US" altLang="ja-JP" sz="1800" dirty="0"/>
              <a:t>200%</a:t>
            </a:r>
            <a:r>
              <a:rPr lang="ja-JP" altLang="en-US" sz="1800" dirty="0"/>
              <a:t>性能向上しました」→ 「すごいな，どうやったんだろ？」</a:t>
            </a:r>
            <a:endParaRPr lang="en-US" altLang="ja-JP" sz="1800" dirty="0"/>
          </a:p>
          <a:p>
            <a:pPr lvl="1"/>
            <a:r>
              <a:rPr kumimoji="1" lang="ja-JP" altLang="en-US" sz="1800" dirty="0"/>
              <a:t>このため，「</a:t>
            </a:r>
            <a:r>
              <a:rPr kumimoji="1" lang="ja-JP" altLang="en-US" sz="1800" dirty="0">
                <a:solidFill>
                  <a:schemeClr val="accent5"/>
                </a:solidFill>
              </a:rPr>
              <a:t>イントロプロットを詳細化したもの＝全体プロット」ではない</a:t>
            </a:r>
            <a:r>
              <a:rPr kumimoji="1" lang="ja-JP" altLang="en-US" sz="1800" dirty="0"/>
              <a:t>と考えた方がよい</a:t>
            </a:r>
            <a:endParaRPr kumimoji="1" lang="en-US" altLang="ja-JP" sz="1800" dirty="0"/>
          </a:p>
          <a:p>
            <a:pPr lvl="2"/>
            <a:r>
              <a:rPr kumimoji="1" lang="ja-JP" altLang="en-US" sz="1800" dirty="0"/>
              <a:t>イントロでは問題の深刻さや提案のすごさをより強調して重きを置くから</a:t>
            </a:r>
            <a:endParaRPr kumimoji="1" lang="en-US" altLang="ja-JP" sz="1800" dirty="0"/>
          </a:p>
        </p:txBody>
      </p:sp>
    </p:spTree>
    <p:extLst>
      <p:ext uri="{BB962C8B-B14F-4D97-AF65-F5344CB8AC3E}">
        <p14:creationId xmlns:p14="http://schemas.microsoft.com/office/powerpoint/2010/main" val="37643178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5717-5332-FF55-D8D6-3A7D8E56683B}"/>
              </a:ext>
            </a:extLst>
          </p:cNvPr>
          <p:cNvSpPr>
            <a:spLocks noGrp="1"/>
          </p:cNvSpPr>
          <p:nvPr>
            <p:ph type="title"/>
          </p:nvPr>
        </p:nvSpPr>
        <p:spPr/>
        <p:txBody>
          <a:bodyPr/>
          <a:lstStyle/>
          <a:p>
            <a:r>
              <a:rPr kumimoji="1" lang="ja-JP" altLang="en-US" dirty="0"/>
              <a:t>イントロと全体のプロットで構造が違う例</a:t>
            </a:r>
          </a:p>
        </p:txBody>
      </p:sp>
      <p:sp>
        <p:nvSpPr>
          <p:cNvPr id="3" name="テキスト プレースホルダー 2">
            <a:extLst>
              <a:ext uri="{FF2B5EF4-FFF2-40B4-BE49-F238E27FC236}">
                <a16:creationId xmlns:a16="http://schemas.microsoft.com/office/drawing/2014/main" id="{EB1B3AEE-0F55-221C-53D1-F2E09EE602A3}"/>
              </a:ext>
            </a:extLst>
          </p:cNvPr>
          <p:cNvSpPr>
            <a:spLocks noGrp="1"/>
          </p:cNvSpPr>
          <p:nvPr>
            <p:ph type="body" sz="quarter" idx="10"/>
          </p:nvPr>
        </p:nvSpPr>
        <p:spPr/>
        <p:txBody>
          <a:bodyPr/>
          <a:lstStyle/>
          <a:p>
            <a:r>
              <a:rPr lang="ja-JP" altLang="en-US" dirty="0"/>
              <a:t>イントロの最初の１～２パラグラフ</a:t>
            </a:r>
            <a:endParaRPr lang="en-US" altLang="ja-JP" dirty="0"/>
          </a:p>
          <a:p>
            <a:pPr lvl="1"/>
            <a:r>
              <a:rPr lang="ja-JP" altLang="en-US" dirty="0"/>
              <a:t>研究全体の背景として論文のどこかでは１度言わなければならない内容であることが多い</a:t>
            </a:r>
            <a:endParaRPr lang="en-US" altLang="ja-JP" dirty="0"/>
          </a:p>
          <a:p>
            <a:pPr lvl="1"/>
            <a:r>
              <a:rPr lang="ja-JP" altLang="en-US" dirty="0"/>
              <a:t>しかし，非常に一般的であるか，あるいは本筋には関係なかったりして論文本文ではそれ以降登場しない事がある</a:t>
            </a:r>
            <a:endParaRPr lang="en-US" altLang="ja-JP" dirty="0"/>
          </a:p>
          <a:p>
            <a:r>
              <a:rPr lang="ja-JP" altLang="en-US" dirty="0"/>
              <a:t>このような場合，イントロのパラグラフの構造と全体の章構成は異なってくる</a:t>
            </a:r>
            <a:endParaRPr lang="en-US" altLang="ja-JP" dirty="0"/>
          </a:p>
        </p:txBody>
      </p:sp>
    </p:spTree>
    <p:extLst>
      <p:ext uri="{BB962C8B-B14F-4D97-AF65-F5344CB8AC3E}">
        <p14:creationId xmlns:p14="http://schemas.microsoft.com/office/powerpoint/2010/main" val="2367068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全体プロット</a:t>
            </a:r>
          </a:p>
        </p:txBody>
      </p:sp>
    </p:spTree>
    <p:extLst>
      <p:ext uri="{BB962C8B-B14F-4D97-AF65-F5344CB8AC3E}">
        <p14:creationId xmlns:p14="http://schemas.microsoft.com/office/powerpoint/2010/main" val="36531814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基本的には３点プロットやイントロプロットから派生させて考える</a:t>
            </a:r>
            <a:endParaRPr lang="en-US" altLang="ja-JP" dirty="0"/>
          </a:p>
          <a:p>
            <a:pPr lvl="2"/>
            <a:r>
              <a:rPr lang="ja-JP" altLang="en-US" dirty="0"/>
              <a:t>イントロプロットでは省略されるような実装の詳細なども入る</a:t>
            </a:r>
            <a:endParaRPr lang="en-US" altLang="ja-JP" dirty="0"/>
          </a:p>
          <a:p>
            <a:r>
              <a:rPr lang="ja-JP" altLang="en-US" dirty="0"/>
              <a:t>３点プロットは，いわば「プロットのプロット」</a:t>
            </a:r>
            <a:endParaRPr lang="en-US" altLang="ja-JP" dirty="0"/>
          </a:p>
          <a:p>
            <a:pPr lvl="1"/>
            <a:r>
              <a:rPr lang="ja-JP" altLang="en-US" dirty="0"/>
              <a:t>基本的には３点プロットで整理した内容をもとに，</a:t>
            </a:r>
            <a:br>
              <a:rPr lang="en-US" altLang="ja-JP" dirty="0"/>
            </a:br>
            <a:r>
              <a:rPr lang="ja-JP" altLang="en-US" dirty="0"/>
              <a:t>肉付けして全体プロットを作る</a:t>
            </a:r>
            <a:endParaRPr lang="en-US" altLang="ja-JP" dirty="0"/>
          </a:p>
          <a:p>
            <a:pPr lvl="1"/>
            <a:r>
              <a:rPr lang="ja-JP" altLang="en-US" dirty="0"/>
              <a:t>いきなり全体プロットを作るのは難しい</a:t>
            </a:r>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b="1" dirty="0"/>
              <a:t>全体プロットの構成</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プロットにはいろいろタイプがある</a:t>
            </a:r>
            <a:br>
              <a:rPr kumimoji="1" lang="en-US" altLang="ja-JP" dirty="0"/>
            </a:br>
            <a:r>
              <a:rPr lang="ja-JP" altLang="en-US" sz="1800" dirty="0"/>
              <a:t>論文や発表スライドの作成段階に応じて，これらを作る</a:t>
            </a:r>
            <a:endParaRPr kumimoji="1" lang="ja-JP" altLang="en-US" dirty="0"/>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pPr marL="457200" indent="-457200">
              <a:buFont typeface="+mj-lt"/>
              <a:buAutoNum type="arabicPeriod"/>
            </a:pPr>
            <a:r>
              <a:rPr kumimoji="1" lang="ja-JP" altLang="en-US" dirty="0"/>
              <a:t>３点プロット</a:t>
            </a:r>
            <a:endParaRPr kumimoji="1" lang="en-US" altLang="ja-JP" dirty="0"/>
          </a:p>
          <a:p>
            <a:pPr lvl="1"/>
            <a:r>
              <a:rPr kumimoji="1" lang="ja-JP" altLang="en-US" dirty="0"/>
              <a:t>話全体を３つの項目にまとめた形のプロット</a:t>
            </a:r>
            <a:endParaRPr kumimoji="1" lang="en-US" altLang="ja-JP" dirty="0"/>
          </a:p>
          <a:p>
            <a:pPr lvl="1"/>
            <a:r>
              <a:rPr kumimoji="1" lang="ja-JP" altLang="en-US" dirty="0"/>
              <a:t>イントロ</a:t>
            </a:r>
            <a:r>
              <a:rPr kumimoji="1" lang="en-US" altLang="ja-JP" dirty="0"/>
              <a:t>/</a:t>
            </a:r>
            <a:r>
              <a:rPr kumimoji="1" lang="ja-JP" altLang="en-US" dirty="0"/>
              <a:t>全体プロットと比べると抽象的な内容になる</a:t>
            </a:r>
            <a:endParaRPr kumimoji="1" lang="en-US" altLang="ja-JP" dirty="0"/>
          </a:p>
          <a:p>
            <a:pPr marL="457200" indent="-457200">
              <a:buFont typeface="+mj-lt"/>
              <a:buAutoNum type="arabicPeriod"/>
            </a:pPr>
            <a:r>
              <a:rPr kumimoji="1" lang="ja-JP" altLang="en-US" dirty="0"/>
              <a:t>イントロプロット</a:t>
            </a:r>
            <a:endParaRPr kumimoji="1" lang="en-US" altLang="ja-JP" dirty="0"/>
          </a:p>
          <a:p>
            <a:pPr lvl="1"/>
            <a:r>
              <a:rPr lang="ja-JP" altLang="en-US" dirty="0"/>
              <a:t>論文やスライドのイントロのプロット</a:t>
            </a:r>
            <a:endParaRPr lang="en-US" altLang="ja-JP" dirty="0"/>
          </a:p>
          <a:p>
            <a:pPr marL="457200" indent="-457200">
              <a:buFont typeface="+mj-lt"/>
              <a:buAutoNum type="arabicPeriod"/>
            </a:pPr>
            <a:r>
              <a:rPr kumimoji="1" lang="ja-JP" altLang="en-US" dirty="0"/>
              <a:t>全体プロット</a:t>
            </a:r>
            <a:endParaRPr kumimoji="1" lang="en-US" altLang="ja-JP" dirty="0"/>
          </a:p>
          <a:p>
            <a:pPr lvl="1"/>
            <a:r>
              <a:rPr lang="ja-JP" altLang="en-US" dirty="0"/>
              <a:t>論文やスライド全体のプロット</a:t>
            </a:r>
            <a:endParaRPr kumimoji="1" lang="en-US" altLang="ja-JP" dirty="0"/>
          </a:p>
          <a:p>
            <a:pPr marL="457200" indent="-457200">
              <a:buFont typeface="+mj-lt"/>
              <a:buAutoNum type="arabicPeriod"/>
            </a:pPr>
            <a:r>
              <a:rPr kumimoji="1" lang="ja-JP" altLang="en-US" dirty="0"/>
              <a:t>目標規定文</a:t>
            </a:r>
            <a:endParaRPr kumimoji="1" lang="en-US" altLang="ja-JP" dirty="0"/>
          </a:p>
          <a:p>
            <a:pPr lvl="1"/>
            <a:r>
              <a:rPr kumimoji="1" lang="ja-JP" altLang="en-US" dirty="0"/>
              <a:t>論文やスライドの内容を１文で表したもの</a:t>
            </a:r>
            <a:endParaRPr kumimoji="1" lang="en-US" altLang="ja-JP" dirty="0"/>
          </a:p>
          <a:p>
            <a:pPr lvl="1"/>
            <a:r>
              <a:rPr lang="ja-JP" altLang="en-US" dirty="0"/>
              <a:t>ここではプロットの一種と考えている</a:t>
            </a:r>
            <a:endParaRPr kumimoji="1" lang="en-US" altLang="ja-JP" sz="1600"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スライド用プロットの流れの例</a:t>
            </a:r>
          </a:p>
        </p:txBody>
      </p:sp>
      <p:sp>
        <p:nvSpPr>
          <p:cNvPr id="3" name="テキスト プレースホルダー 2"/>
          <p:cNvSpPr>
            <a:spLocks noGrp="1"/>
          </p:cNvSpPr>
          <p:nvPr>
            <p:ph type="body" sz="quarter" idx="10"/>
          </p:nvPr>
        </p:nvSpPr>
        <p:spPr>
          <a:xfrm>
            <a:off x="611956" y="1268976"/>
            <a:ext cx="8280092" cy="5039749"/>
          </a:xfrm>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アイデア</a:t>
            </a:r>
            <a:endParaRPr kumimoji="1" lang="en-US" altLang="ja-JP" dirty="0"/>
          </a:p>
          <a:p>
            <a:pPr marL="1177200" lvl="2" indent="-457200">
              <a:buFont typeface="+mj-lt"/>
              <a:buAutoNum type="arabicPeriod"/>
            </a:pPr>
            <a:r>
              <a:rPr kumimoji="1" lang="ja-JP" altLang="en-US" dirty="0"/>
              <a:t>実装：構成，動作，例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endParaRPr kumimoji="1" lang="en-US" altLang="ja-JP" dirty="0"/>
          </a:p>
          <a:p>
            <a:pPr marL="817200" lvl="1" indent="-457200">
              <a:buFont typeface="+mj-lt"/>
              <a:buAutoNum type="arabicPeriod"/>
            </a:pPr>
            <a:endParaRPr lang="en-US" altLang="ja-JP" dirty="0"/>
          </a:p>
          <a:p>
            <a:pPr lvl="1"/>
            <a:r>
              <a:rPr kumimoji="1" lang="ja-JP" altLang="en-US" dirty="0"/>
              <a:t>たとえば上記それぞれの項目に１～４ページ程度を割り当てる</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8747E992-D7C8-B607-3243-8F1C4EBCDADD}"/>
              </a:ext>
            </a:extLst>
          </p:cNvPr>
          <p:cNvSpPr>
            <a:spLocks noGrp="1"/>
          </p:cNvSpPr>
          <p:nvPr>
            <p:ph type="title"/>
          </p:nvPr>
        </p:nvSpPr>
        <p:spPr/>
        <p:txBody>
          <a:bodyPr/>
          <a:lstStyle/>
          <a:p>
            <a:r>
              <a:rPr lang="ja-JP" altLang="en-US" b="1" dirty="0"/>
              <a:t>プロットから文章へ</a:t>
            </a:r>
          </a:p>
        </p:txBody>
      </p:sp>
    </p:spTree>
    <p:extLst>
      <p:ext uri="{BB962C8B-B14F-4D97-AF65-F5344CB8AC3E}">
        <p14:creationId xmlns:p14="http://schemas.microsoft.com/office/powerpoint/2010/main" val="24826685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52</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まとめ</a:t>
            </a:r>
          </a:p>
        </p:txBody>
      </p:sp>
    </p:spTree>
    <p:extLst>
      <p:ext uri="{BB962C8B-B14F-4D97-AF65-F5344CB8AC3E}">
        <p14:creationId xmlns:p14="http://schemas.microsoft.com/office/powerpoint/2010/main" val="27639638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３点プロットとは</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「背景→課題→提案」の３要素が何なのかをまとめたもの</a:t>
            </a:r>
            <a:endParaRPr lang="en-US" altLang="ja-JP" dirty="0"/>
          </a:p>
          <a:p>
            <a:pPr lvl="1"/>
            <a:r>
              <a:rPr lang="ja-JP" altLang="en-US" dirty="0"/>
              <a:t>各要素が何なのかをはっきりさせ，その流れを明確にする</a:t>
            </a:r>
            <a:endParaRPr lang="en-US" altLang="ja-JP" dirty="0"/>
          </a:p>
          <a:p>
            <a:pPr lvl="1"/>
            <a:r>
              <a:rPr lang="ja-JP" altLang="en-US" dirty="0"/>
              <a:t>これを膨らませて全体プロットなどを作る</a:t>
            </a:r>
          </a:p>
        </p:txBody>
      </p:sp>
    </p:spTree>
    <p:extLst>
      <p:ext uri="{BB962C8B-B14F-4D97-AF65-F5344CB8AC3E}">
        <p14:creationId xmlns:p14="http://schemas.microsoft.com/office/powerpoint/2010/main" val="1390950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まず３点プロットから作り始める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イントロプロットや全体</a:t>
            </a:r>
            <a:r>
              <a:rPr kumimoji="1" lang="ja-JP" altLang="en-US" dirty="0"/>
              <a:t>プロットをいきなり作るのは難しい</a:t>
            </a:r>
            <a:endParaRPr lang="en-US" altLang="ja-JP" dirty="0"/>
          </a:p>
          <a:p>
            <a:pPr lvl="1"/>
            <a:r>
              <a:rPr lang="ja-JP" altLang="en-US" dirty="0"/>
              <a:t>自由度が高すぎて，いきなりまとめるのが難しい</a:t>
            </a:r>
            <a:endParaRPr lang="en-US" altLang="ja-JP" dirty="0"/>
          </a:p>
          <a:p>
            <a:r>
              <a:rPr lang="ja-JP" altLang="en-US" dirty="0"/>
              <a:t>目標規定文を最初に作るのも難しい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solidFill>
                  <a:schemeClr val="accent5"/>
                </a:solidFill>
              </a:rPr>
              <a:t>３点プロットが規模的に最初に手をつけるのにちょうどよい</a:t>
            </a:r>
            <a:endParaRPr lang="en-US" altLang="ja-JP" dirty="0">
              <a:solidFill>
                <a:schemeClr val="accent5"/>
              </a:solidFill>
            </a:endParaRPr>
          </a:p>
          <a:p>
            <a:pPr lvl="1"/>
            <a:r>
              <a:rPr lang="ja-JP" altLang="en-US" dirty="0"/>
              <a:t>規模が小さくかつ形式が決まっているので，考えやすい</a:t>
            </a:r>
            <a:endParaRPr lang="en-US" altLang="ja-JP" dirty="0"/>
          </a:p>
          <a:p>
            <a:pPr lvl="1"/>
            <a:r>
              <a:rPr lang="ja-JP" altLang="en-US" dirty="0"/>
              <a:t>典型的にはスライド１枚程度にまとめる</a:t>
            </a:r>
            <a:endParaRPr lang="en-US" altLang="ja-JP" dirty="0"/>
          </a:p>
          <a:p>
            <a:pPr lvl="1"/>
            <a:r>
              <a:rPr lang="ja-JP" altLang="en-US" dirty="0"/>
              <a:t>短いので，まず取っ掛かりとして始めやすい</a:t>
            </a:r>
            <a:endParaRPr lang="en-US" altLang="ja-JP" dirty="0">
              <a:solidFill>
                <a:schemeClr val="accent5"/>
              </a:solidFill>
            </a:endParaRPr>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a:t>
            </a:r>
            <a:r>
              <a:rPr kumimoji="1" lang="en-US" altLang="ja-JP" dirty="0"/>
              <a:t>=</a:t>
            </a:r>
            <a:r>
              <a:rPr kumimoji="1" lang="ja-JP" altLang="en-US" dirty="0"/>
              <a:t>概要にまとめる）ことや，</a:t>
            </a:r>
            <a:endParaRPr kumimoji="1" lang="en-US" altLang="ja-JP" dirty="0"/>
          </a:p>
          <a:p>
            <a:pPr lvl="1"/>
            <a:r>
              <a:rPr lang="ja-JP" altLang="en-US" dirty="0"/>
              <a:t>下に降りる（</a:t>
            </a:r>
            <a:r>
              <a:rPr kumimoji="1" lang="en-US" altLang="ja-JP" dirty="0"/>
              <a:t>=</a:t>
            </a:r>
            <a:r>
              <a:rPr lang="ja-JP" altLang="en-US" dirty="0"/>
              <a:t>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251952"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目標規定文</a:t>
            </a:r>
          </a:p>
        </p:txBody>
      </p:sp>
      <p:sp>
        <p:nvSpPr>
          <p:cNvPr id="4" name="四角形: 角を丸くする 3">
            <a:extLst>
              <a:ext uri="{FF2B5EF4-FFF2-40B4-BE49-F238E27FC236}">
                <a16:creationId xmlns:a16="http://schemas.microsoft.com/office/drawing/2014/main" id="{C20BF8EF-4A9C-EB1F-2455-5C6B9363654F}"/>
              </a:ext>
            </a:extLst>
          </p:cNvPr>
          <p:cNvSpPr/>
          <p:nvPr/>
        </p:nvSpPr>
        <p:spPr bwMode="auto">
          <a:xfrm>
            <a:off x="0" y="3248998"/>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全体</a:t>
            </a:r>
            <a:endParaRPr kumimoji="1" lang="en-US" altLang="ja-JP" sz="1400" dirty="0">
              <a:solidFill>
                <a:schemeClr val="tx1">
                  <a:lumMod val="75000"/>
                  <a:lumOff val="25000"/>
                </a:schemeClr>
              </a:solidFill>
              <a:latin typeface="+mn-ea"/>
            </a:endParaRPr>
          </a:p>
          <a:p>
            <a:pPr algn="ctr"/>
            <a:r>
              <a:rPr kumimoji="1" lang="ja-JP" altLang="en-US" sz="1400" dirty="0">
                <a:solidFill>
                  <a:schemeClr val="tx1">
                    <a:lumMod val="75000"/>
                    <a:lumOff val="25000"/>
                  </a:schemeClr>
                </a:solidFill>
                <a:latin typeface="+mn-ea"/>
              </a:rPr>
              <a:t>プロット</a:t>
            </a:r>
          </a:p>
        </p:txBody>
      </p:sp>
      <p:sp>
        <p:nvSpPr>
          <p:cNvPr id="16" name="四角形: 角を丸くする 15">
            <a:extLst>
              <a:ext uri="{FF2B5EF4-FFF2-40B4-BE49-F238E27FC236}">
                <a16:creationId xmlns:a16="http://schemas.microsoft.com/office/drawing/2014/main" id="{CC029134-A939-8F57-47E0-202B2D0088E6}"/>
              </a:ext>
            </a:extLst>
          </p:cNvPr>
          <p:cNvSpPr/>
          <p:nvPr/>
        </p:nvSpPr>
        <p:spPr bwMode="auto">
          <a:xfrm>
            <a:off x="97196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四角形: 角を丸くする 18">
            <a:extLst>
              <a:ext uri="{FF2B5EF4-FFF2-40B4-BE49-F238E27FC236}">
                <a16:creationId xmlns:a16="http://schemas.microsoft.com/office/drawing/2014/main" id="{092B6F6B-41FF-7888-BDD5-34FFDAC05F97}"/>
              </a:ext>
            </a:extLst>
          </p:cNvPr>
          <p:cNvSpPr/>
          <p:nvPr/>
        </p:nvSpPr>
        <p:spPr bwMode="auto">
          <a:xfrm>
            <a:off x="1511966"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四角形: 角を丸くする 19">
            <a:extLst>
              <a:ext uri="{FF2B5EF4-FFF2-40B4-BE49-F238E27FC236}">
                <a16:creationId xmlns:a16="http://schemas.microsoft.com/office/drawing/2014/main" id="{BA26B8F4-FC45-1183-90F7-56C991A5EB97}"/>
              </a:ext>
            </a:extLst>
          </p:cNvPr>
          <p:cNvSpPr/>
          <p:nvPr/>
        </p:nvSpPr>
        <p:spPr bwMode="auto">
          <a:xfrm>
            <a:off x="2051972"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四角形: 角を丸くする 21">
            <a:extLst>
              <a:ext uri="{FF2B5EF4-FFF2-40B4-BE49-F238E27FC236}">
                <a16:creationId xmlns:a16="http://schemas.microsoft.com/office/drawing/2014/main" id="{0040E250-F07F-FC53-D174-552CFB061B00}"/>
              </a:ext>
            </a:extLst>
          </p:cNvPr>
          <p:cNvSpPr/>
          <p:nvPr/>
        </p:nvSpPr>
        <p:spPr bwMode="auto">
          <a:xfrm>
            <a:off x="3131984"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四角形: 角を丸くする 22">
            <a:extLst>
              <a:ext uri="{FF2B5EF4-FFF2-40B4-BE49-F238E27FC236}">
                <a16:creationId xmlns:a16="http://schemas.microsoft.com/office/drawing/2014/main" id="{A5CBDA6E-FFAE-8D52-54BD-97D0ADE8BB7A}"/>
              </a:ext>
            </a:extLst>
          </p:cNvPr>
          <p:cNvSpPr/>
          <p:nvPr/>
        </p:nvSpPr>
        <p:spPr bwMode="auto">
          <a:xfrm>
            <a:off x="2591978"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7" name="直線矢印コネクタ 26">
            <a:extLst>
              <a:ext uri="{FF2B5EF4-FFF2-40B4-BE49-F238E27FC236}">
                <a16:creationId xmlns:a16="http://schemas.microsoft.com/office/drawing/2014/main" id="{8C316775-A880-A292-285D-BD914A14F284}"/>
              </a:ext>
            </a:extLst>
          </p:cNvPr>
          <p:cNvCxnSpPr>
            <a:cxnSpLocks/>
            <a:stCxn id="9" idx="2"/>
          </p:cNvCxnSpPr>
          <p:nvPr/>
        </p:nvCxnSpPr>
        <p:spPr bwMode="auto">
          <a:xfrm flipH="1">
            <a:off x="124196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60AA4271-885A-FEE0-2310-B105D2614E48}"/>
              </a:ext>
            </a:extLst>
          </p:cNvPr>
          <p:cNvCxnSpPr>
            <a:cxnSpLocks/>
            <a:stCxn id="9" idx="2"/>
            <a:endCxn id="19" idx="0"/>
          </p:cNvCxnSpPr>
          <p:nvPr/>
        </p:nvCxnSpPr>
        <p:spPr bwMode="auto">
          <a:xfrm flipH="1">
            <a:off x="173696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6" name="直線矢印コネクタ 35">
            <a:extLst>
              <a:ext uri="{FF2B5EF4-FFF2-40B4-BE49-F238E27FC236}">
                <a16:creationId xmlns:a16="http://schemas.microsoft.com/office/drawing/2014/main" id="{C08EE7E6-D616-E9ED-0CCF-0D4C0EB64798}"/>
              </a:ext>
            </a:extLst>
          </p:cNvPr>
          <p:cNvCxnSpPr>
            <a:cxnSpLocks/>
            <a:stCxn id="14" idx="2"/>
          </p:cNvCxnSpPr>
          <p:nvPr/>
        </p:nvCxnSpPr>
        <p:spPr bwMode="auto">
          <a:xfrm>
            <a:off x="313721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0" name="直線矢印コネクタ 39">
            <a:extLst>
              <a:ext uri="{FF2B5EF4-FFF2-40B4-BE49-F238E27FC236}">
                <a16:creationId xmlns:a16="http://schemas.microsoft.com/office/drawing/2014/main" id="{4976759E-73FA-BED7-E743-480D96944744}"/>
              </a:ext>
            </a:extLst>
          </p:cNvPr>
          <p:cNvCxnSpPr>
            <a:cxnSpLocks/>
            <a:endCxn id="23" idx="0"/>
          </p:cNvCxnSpPr>
          <p:nvPr/>
        </p:nvCxnSpPr>
        <p:spPr bwMode="auto">
          <a:xfrm flipH="1">
            <a:off x="281698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ECEF6DFB-E057-1563-352B-2E5F45D0CAA0}"/>
              </a:ext>
            </a:extLst>
          </p:cNvPr>
          <p:cNvCxnSpPr>
            <a:cxnSpLocks/>
            <a:stCxn id="9" idx="2"/>
            <a:endCxn id="20" idx="0"/>
          </p:cNvCxnSpPr>
          <p:nvPr/>
        </p:nvCxnSpPr>
        <p:spPr bwMode="auto">
          <a:xfrm>
            <a:off x="178719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46" name="四角形: 角を丸くする 45">
            <a:extLst>
              <a:ext uri="{FF2B5EF4-FFF2-40B4-BE49-F238E27FC236}">
                <a16:creationId xmlns:a16="http://schemas.microsoft.com/office/drawing/2014/main" id="{B6B7A86F-949C-E377-9D22-A03D60890454}"/>
              </a:ext>
            </a:extLst>
          </p:cNvPr>
          <p:cNvSpPr/>
          <p:nvPr/>
        </p:nvSpPr>
        <p:spPr bwMode="auto">
          <a:xfrm>
            <a:off x="4211996"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3785F63-FDFF-3F75-1725-ACECD361854F}"/>
              </a:ext>
            </a:extLst>
          </p:cNvPr>
          <p:cNvSpPr/>
          <p:nvPr/>
        </p:nvSpPr>
        <p:spPr bwMode="auto">
          <a:xfrm>
            <a:off x="4752002"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四角形: 角を丸くする 47">
            <a:extLst>
              <a:ext uri="{FF2B5EF4-FFF2-40B4-BE49-F238E27FC236}">
                <a16:creationId xmlns:a16="http://schemas.microsoft.com/office/drawing/2014/main" id="{8FC400FB-20AB-E844-CA43-4060D899F2E4}"/>
              </a:ext>
            </a:extLst>
          </p:cNvPr>
          <p:cNvSpPr/>
          <p:nvPr/>
        </p:nvSpPr>
        <p:spPr bwMode="auto">
          <a:xfrm>
            <a:off x="5832014"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000AB055-1464-6CBD-3D50-FEEC9BE45D3C}"/>
              </a:ext>
            </a:extLst>
          </p:cNvPr>
          <p:cNvSpPr/>
          <p:nvPr/>
        </p:nvSpPr>
        <p:spPr bwMode="auto">
          <a:xfrm>
            <a:off x="5292008" y="3248998"/>
            <a:ext cx="450005"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0" name="直線矢印コネクタ 49">
            <a:extLst>
              <a:ext uri="{FF2B5EF4-FFF2-40B4-BE49-F238E27FC236}">
                <a16:creationId xmlns:a16="http://schemas.microsoft.com/office/drawing/2014/main" id="{E10715FC-1498-F175-3357-D329EB950C2F}"/>
              </a:ext>
            </a:extLst>
          </p:cNvPr>
          <p:cNvCxnSpPr>
            <a:cxnSpLocks/>
            <a:stCxn id="14" idx="2"/>
          </p:cNvCxnSpPr>
          <p:nvPr/>
        </p:nvCxnSpPr>
        <p:spPr bwMode="auto">
          <a:xfrm>
            <a:off x="3137214" y="3068996"/>
            <a:ext cx="804779"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1" name="直線矢印コネクタ 50">
            <a:extLst>
              <a:ext uri="{FF2B5EF4-FFF2-40B4-BE49-F238E27FC236}">
                <a16:creationId xmlns:a16="http://schemas.microsoft.com/office/drawing/2014/main" id="{30755367-CFD7-4DEC-8C19-06BFD16F9CBE}"/>
              </a:ext>
            </a:extLst>
          </p:cNvPr>
          <p:cNvCxnSpPr>
            <a:cxnSpLocks/>
            <a:endCxn id="46" idx="0"/>
          </p:cNvCxnSpPr>
          <p:nvPr/>
        </p:nvCxnSpPr>
        <p:spPr bwMode="auto">
          <a:xfrm flipH="1">
            <a:off x="443699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2BB389C0-4E4D-EE63-1B1E-285115A63CBC}"/>
              </a:ext>
            </a:extLst>
          </p:cNvPr>
          <p:cNvCxnSpPr>
            <a:cxnSpLocks/>
          </p:cNvCxnSpPr>
          <p:nvPr/>
        </p:nvCxnSpPr>
        <p:spPr bwMode="auto">
          <a:xfrm>
            <a:off x="583724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3" name="直線矢印コネクタ 52">
            <a:extLst>
              <a:ext uri="{FF2B5EF4-FFF2-40B4-BE49-F238E27FC236}">
                <a16:creationId xmlns:a16="http://schemas.microsoft.com/office/drawing/2014/main" id="{116AAF2A-D603-AAF5-557C-05C675282A50}"/>
              </a:ext>
            </a:extLst>
          </p:cNvPr>
          <p:cNvCxnSpPr>
            <a:cxnSpLocks/>
            <a:endCxn id="49" idx="0"/>
          </p:cNvCxnSpPr>
          <p:nvPr/>
        </p:nvCxnSpPr>
        <p:spPr bwMode="auto">
          <a:xfrm flipH="1">
            <a:off x="551701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4" name="直線矢印コネクタ 53">
            <a:extLst>
              <a:ext uri="{FF2B5EF4-FFF2-40B4-BE49-F238E27FC236}">
                <a16:creationId xmlns:a16="http://schemas.microsoft.com/office/drawing/2014/main" id="{318ADFD2-802C-C2E5-65B7-2BF065AA9391}"/>
              </a:ext>
            </a:extLst>
          </p:cNvPr>
          <p:cNvCxnSpPr>
            <a:cxnSpLocks/>
            <a:endCxn id="47" idx="0"/>
          </p:cNvCxnSpPr>
          <p:nvPr/>
        </p:nvCxnSpPr>
        <p:spPr bwMode="auto">
          <a:xfrm>
            <a:off x="448722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5" name="四角形: 角を丸くする 54">
            <a:extLst>
              <a:ext uri="{FF2B5EF4-FFF2-40B4-BE49-F238E27FC236}">
                <a16:creationId xmlns:a16="http://schemas.microsoft.com/office/drawing/2014/main" id="{FB19F6D7-2F05-A6A2-ECB2-36759431C314}"/>
              </a:ext>
            </a:extLst>
          </p:cNvPr>
          <p:cNvSpPr/>
          <p:nvPr/>
        </p:nvSpPr>
        <p:spPr bwMode="auto">
          <a:xfrm>
            <a:off x="6372020"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四角形: 角を丸くする 55">
            <a:extLst>
              <a:ext uri="{FF2B5EF4-FFF2-40B4-BE49-F238E27FC236}">
                <a16:creationId xmlns:a16="http://schemas.microsoft.com/office/drawing/2014/main" id="{1C52DBBF-98F1-C20B-309A-2C8ACC1B2674}"/>
              </a:ext>
            </a:extLst>
          </p:cNvPr>
          <p:cNvSpPr/>
          <p:nvPr/>
        </p:nvSpPr>
        <p:spPr bwMode="auto">
          <a:xfrm>
            <a:off x="6912026"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四角形: 角を丸くする 56">
            <a:extLst>
              <a:ext uri="{FF2B5EF4-FFF2-40B4-BE49-F238E27FC236}">
                <a16:creationId xmlns:a16="http://schemas.microsoft.com/office/drawing/2014/main" id="{0F850814-6B46-C149-D393-B19EB35B7B8C}"/>
              </a:ext>
            </a:extLst>
          </p:cNvPr>
          <p:cNvSpPr/>
          <p:nvPr/>
        </p:nvSpPr>
        <p:spPr bwMode="auto">
          <a:xfrm>
            <a:off x="7452032"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四角形: 角を丸くする 57">
            <a:extLst>
              <a:ext uri="{FF2B5EF4-FFF2-40B4-BE49-F238E27FC236}">
                <a16:creationId xmlns:a16="http://schemas.microsoft.com/office/drawing/2014/main" id="{6DBCCD07-F8C0-87B9-26DE-A55774039F2F}"/>
              </a:ext>
            </a:extLst>
          </p:cNvPr>
          <p:cNvSpPr/>
          <p:nvPr/>
        </p:nvSpPr>
        <p:spPr bwMode="auto">
          <a:xfrm>
            <a:off x="8532044"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9" name="四角形: 角を丸くする 58">
            <a:extLst>
              <a:ext uri="{FF2B5EF4-FFF2-40B4-BE49-F238E27FC236}">
                <a16:creationId xmlns:a16="http://schemas.microsoft.com/office/drawing/2014/main" id="{F72B3892-448D-8979-D5A9-EC7A3701CABD}"/>
              </a:ext>
            </a:extLst>
          </p:cNvPr>
          <p:cNvSpPr/>
          <p:nvPr/>
        </p:nvSpPr>
        <p:spPr bwMode="auto">
          <a:xfrm>
            <a:off x="7992038" y="3248998"/>
            <a:ext cx="450005"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0" name="直線矢印コネクタ 59">
            <a:extLst>
              <a:ext uri="{FF2B5EF4-FFF2-40B4-BE49-F238E27FC236}">
                <a16:creationId xmlns:a16="http://schemas.microsoft.com/office/drawing/2014/main" id="{80996976-E267-439C-DE3F-4536F0ED61A5}"/>
              </a:ext>
            </a:extLst>
          </p:cNvPr>
          <p:cNvCxnSpPr>
            <a:cxnSpLocks/>
          </p:cNvCxnSpPr>
          <p:nvPr/>
        </p:nvCxnSpPr>
        <p:spPr bwMode="auto">
          <a:xfrm flipH="1">
            <a:off x="6642023" y="3068996"/>
            <a:ext cx="54523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1" name="直線矢印コネクタ 60">
            <a:extLst>
              <a:ext uri="{FF2B5EF4-FFF2-40B4-BE49-F238E27FC236}">
                <a16:creationId xmlns:a16="http://schemas.microsoft.com/office/drawing/2014/main" id="{8539E167-FAC4-7EBC-1EE7-BF938291F28F}"/>
              </a:ext>
            </a:extLst>
          </p:cNvPr>
          <p:cNvCxnSpPr>
            <a:cxnSpLocks/>
            <a:endCxn id="56" idx="0"/>
          </p:cNvCxnSpPr>
          <p:nvPr/>
        </p:nvCxnSpPr>
        <p:spPr bwMode="auto">
          <a:xfrm flipH="1">
            <a:off x="7137029" y="3068996"/>
            <a:ext cx="50230"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2" name="直線矢印コネクタ 61">
            <a:extLst>
              <a:ext uri="{FF2B5EF4-FFF2-40B4-BE49-F238E27FC236}">
                <a16:creationId xmlns:a16="http://schemas.microsoft.com/office/drawing/2014/main" id="{D4D188EF-5A73-534F-E2F4-0D0A5A2A3894}"/>
              </a:ext>
            </a:extLst>
          </p:cNvPr>
          <p:cNvCxnSpPr>
            <a:cxnSpLocks/>
          </p:cNvCxnSpPr>
          <p:nvPr/>
        </p:nvCxnSpPr>
        <p:spPr bwMode="auto">
          <a:xfrm>
            <a:off x="8537274" y="3068996"/>
            <a:ext cx="21454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3" name="直線矢印コネクタ 62">
            <a:extLst>
              <a:ext uri="{FF2B5EF4-FFF2-40B4-BE49-F238E27FC236}">
                <a16:creationId xmlns:a16="http://schemas.microsoft.com/office/drawing/2014/main" id="{99E9C814-C197-F86E-2B23-1D9352ABE2ED}"/>
              </a:ext>
            </a:extLst>
          </p:cNvPr>
          <p:cNvCxnSpPr>
            <a:cxnSpLocks/>
            <a:endCxn id="59" idx="0"/>
          </p:cNvCxnSpPr>
          <p:nvPr/>
        </p:nvCxnSpPr>
        <p:spPr bwMode="auto">
          <a:xfrm flipH="1">
            <a:off x="8217041" y="3068996"/>
            <a:ext cx="320233"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64" name="直線矢印コネクタ 63">
            <a:extLst>
              <a:ext uri="{FF2B5EF4-FFF2-40B4-BE49-F238E27FC236}">
                <a16:creationId xmlns:a16="http://schemas.microsoft.com/office/drawing/2014/main" id="{B7DE094A-EB76-C3F8-B870-E1089BFCB2B5}"/>
              </a:ext>
            </a:extLst>
          </p:cNvPr>
          <p:cNvCxnSpPr>
            <a:cxnSpLocks/>
            <a:endCxn id="57" idx="0"/>
          </p:cNvCxnSpPr>
          <p:nvPr/>
        </p:nvCxnSpPr>
        <p:spPr bwMode="auto">
          <a:xfrm>
            <a:off x="7187259" y="3068996"/>
            <a:ext cx="489776" cy="180002"/>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66" name="四角形: 角を丸くする 65">
            <a:extLst>
              <a:ext uri="{FF2B5EF4-FFF2-40B4-BE49-F238E27FC236}">
                <a16:creationId xmlns:a16="http://schemas.microsoft.com/office/drawing/2014/main" id="{EA092EC6-AEFE-80D1-85A8-02B9F73DBB42}"/>
              </a:ext>
            </a:extLst>
          </p:cNvPr>
          <p:cNvSpPr/>
          <p:nvPr/>
        </p:nvSpPr>
        <p:spPr bwMode="auto">
          <a:xfrm>
            <a:off x="3671990" y="3248998"/>
            <a:ext cx="450005"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0F51C2-EEAA-9214-0B65-47FF08BE573E}"/>
              </a:ext>
            </a:extLst>
          </p:cNvPr>
          <p:cNvSpPr>
            <a:spLocks noGrp="1"/>
          </p:cNvSpPr>
          <p:nvPr>
            <p:ph type="title"/>
          </p:nvPr>
        </p:nvSpPr>
        <p:spPr/>
        <p:txBody>
          <a:bodyPr/>
          <a:lstStyle/>
          <a:p>
            <a:r>
              <a:rPr kumimoji="1" lang="ja-JP" altLang="en-US" dirty="0"/>
              <a:t>全体の目次</a:t>
            </a:r>
          </a:p>
        </p:txBody>
      </p:sp>
      <p:sp>
        <p:nvSpPr>
          <p:cNvPr id="3" name="テキスト プレースホルダー 2">
            <a:extLst>
              <a:ext uri="{FF2B5EF4-FFF2-40B4-BE49-F238E27FC236}">
                <a16:creationId xmlns:a16="http://schemas.microsoft.com/office/drawing/2014/main" id="{9CB1C79B-10E6-3D35-2C88-555DEFFB6C5A}"/>
              </a:ext>
            </a:extLst>
          </p:cNvPr>
          <p:cNvSpPr>
            <a:spLocks noGrp="1"/>
          </p:cNvSpPr>
          <p:nvPr>
            <p:ph type="body" sz="quarter" idx="10"/>
          </p:nvPr>
        </p:nvSpPr>
        <p:spPr/>
        <p:txBody>
          <a:bodyPr/>
          <a:lstStyle/>
          <a:p>
            <a:pPr marL="457200" indent="-457200">
              <a:buFont typeface="+mj-lt"/>
              <a:buAutoNum type="arabicPeriod"/>
            </a:pPr>
            <a:r>
              <a:rPr kumimoji="1" lang="ja-JP" altLang="en-US" dirty="0"/>
              <a:t>プロットの作り方</a:t>
            </a:r>
            <a:endParaRPr kumimoji="1" lang="en-US" altLang="ja-JP" dirty="0"/>
          </a:p>
          <a:p>
            <a:pPr marL="817200" lvl="1" indent="-457200">
              <a:buFont typeface="+mj-lt"/>
              <a:buAutoNum type="arabicPeriod"/>
            </a:pPr>
            <a:r>
              <a:rPr kumimoji="1" lang="ja-JP" altLang="en-US" dirty="0"/>
              <a:t>３点プロット</a:t>
            </a:r>
            <a:endParaRPr kumimoji="1" lang="en-US" altLang="ja-JP" dirty="0"/>
          </a:p>
          <a:p>
            <a:pPr marL="817200" lvl="1" indent="-457200">
              <a:buFont typeface="+mj-lt"/>
              <a:buAutoNum type="arabicPeriod"/>
            </a:pPr>
            <a:r>
              <a:rPr kumimoji="1" lang="ja-JP" altLang="en-US" dirty="0"/>
              <a:t>目標規定文</a:t>
            </a:r>
            <a:endParaRPr kumimoji="1" lang="en-US" altLang="ja-JP" dirty="0"/>
          </a:p>
          <a:p>
            <a:pPr marL="817200" lvl="1" indent="-457200">
              <a:buFont typeface="+mj-lt"/>
              <a:buAutoNum type="arabicPeriod"/>
            </a:pPr>
            <a:r>
              <a:rPr kumimoji="1" lang="ja-JP" altLang="en-US" dirty="0"/>
              <a:t>イントロプロット</a:t>
            </a:r>
            <a:endParaRPr kumimoji="1" lang="en-US" altLang="ja-JP" dirty="0"/>
          </a:p>
          <a:p>
            <a:pPr marL="817200" lvl="1" indent="-457200">
              <a:buFont typeface="+mj-lt"/>
              <a:buAutoNum type="arabicPeriod"/>
            </a:pPr>
            <a:r>
              <a:rPr lang="ja-JP" altLang="en-US" dirty="0"/>
              <a:t>全体</a:t>
            </a:r>
            <a:r>
              <a:rPr kumimoji="1" lang="ja-JP" altLang="en-US" dirty="0"/>
              <a:t>プロット</a:t>
            </a:r>
            <a:endParaRPr kumimoji="1" lang="en-US" altLang="ja-JP" dirty="0"/>
          </a:p>
          <a:p>
            <a:pPr marL="457200" indent="-457200">
              <a:buFont typeface="+mj-lt"/>
              <a:buAutoNum type="arabicPeriod"/>
            </a:pPr>
            <a:r>
              <a:rPr kumimoji="1" lang="ja-JP" altLang="en-US" dirty="0"/>
              <a:t>プロットから文章へ</a:t>
            </a:r>
          </a:p>
        </p:txBody>
      </p:sp>
    </p:spTree>
    <p:extLst>
      <p:ext uri="{BB962C8B-B14F-4D97-AF65-F5344CB8AC3E}">
        <p14:creationId xmlns:p14="http://schemas.microsoft.com/office/powerpoint/2010/main" val="3494943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74707</TotalTime>
  <Words>4474</Words>
  <Application>Microsoft Office PowerPoint</Application>
  <PresentationFormat>画面に合わせる (4:3)</PresentationFormat>
  <Paragraphs>546</Paragraphs>
  <Slides>57</Slides>
  <Notes>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57</vt:i4>
      </vt:variant>
    </vt:vector>
  </HeadingPairs>
  <TitlesOfParts>
    <vt:vector size="64" baseType="lpstr">
      <vt:lpstr>HG丸ｺﾞｼｯｸM-PRO</vt:lpstr>
      <vt:lpstr>MeiryoKe_PGothic</vt:lpstr>
      <vt:lpstr>メイリオ</vt:lpstr>
      <vt:lpstr>Calibri</vt:lpstr>
      <vt:lpstr>Segoe UI</vt:lpstr>
      <vt:lpstr>Wingdings</vt:lpstr>
      <vt:lpstr>cerulean</vt:lpstr>
      <vt:lpstr>プロットの作り方 v11</vt:lpstr>
      <vt:lpstr>３点プロットのチェック・リスト</vt:lpstr>
      <vt:lpstr>はじめに</vt:lpstr>
      <vt:lpstr>はじめに</vt:lpstr>
      <vt:lpstr>プロットにはいろいろタイプがある 論文や発表スライドの作成段階に応じて，これらを作る</vt:lpstr>
      <vt:lpstr>３点プロットとは</vt:lpstr>
      <vt:lpstr>まず３点プロットから作り始める</vt:lpstr>
      <vt:lpstr>詳細度と論理構造</vt:lpstr>
      <vt:lpstr>全体の目次</vt:lpstr>
      <vt:lpstr>３点プロット</vt:lpstr>
      <vt:lpstr>３点プロットの目次</vt:lpstr>
      <vt:lpstr>３点プロット： 背景，課題，提案の３点で話の筋をまとめる</vt:lpstr>
      <vt:lpstr>例１：セットアソシアティブ・キャッシュ 　　　 = 既存手法があるパターン</vt:lpstr>
      <vt:lpstr>例２：小泉くんの DATE = 既存手法があるパターン</vt:lpstr>
      <vt:lpstr>例３：小田喜くんの輪講の例 = 既存手法があるパターン （輪講なので具体的なアイデアがまだない事に注意）</vt:lpstr>
      <vt:lpstr>例４：出川くんの ICCD = 既存手法がないパターン</vt:lpstr>
      <vt:lpstr>例５：木村さんの輪講 = 既存手法がないパターン</vt:lpstr>
      <vt:lpstr>課題について</vt:lpstr>
      <vt:lpstr>項目間の関係</vt:lpstr>
      <vt:lpstr>応用：４点プロット</vt:lpstr>
      <vt:lpstr>３点プロットの目次</vt:lpstr>
      <vt:lpstr>とりあえず，この形にまとめる事を目指す</vt:lpstr>
      <vt:lpstr>作り方の例</vt:lpstr>
      <vt:lpstr>ボトムアップな方法</vt:lpstr>
      <vt:lpstr>課題から掘り下げる方法</vt:lpstr>
      <vt:lpstr>３点プロットの目次</vt:lpstr>
      <vt:lpstr>箇条書きの親子関係の作り方</vt:lpstr>
      <vt:lpstr>文を短くする</vt:lpstr>
      <vt:lpstr>インデントにぶらさげる項目数</vt:lpstr>
      <vt:lpstr>箇条書きの親子関係における「階段」</vt:lpstr>
      <vt:lpstr>演繹の関係にある要素の書き換えの例 A→B→C を X の下に展開</vt:lpstr>
      <vt:lpstr>３点プロットの目次</vt:lpstr>
      <vt:lpstr>余談：プロットの作成時に なぜ親子関係のある箇条書き（階層構造）にまとめるのか？</vt:lpstr>
      <vt:lpstr>一度に考える必要がある話題の数</vt:lpstr>
      <vt:lpstr>階層化を意識することの重要さ</vt:lpstr>
      <vt:lpstr>参考</vt:lpstr>
      <vt:lpstr>目標規定文</vt:lpstr>
      <vt:lpstr>目標規定文</vt:lpstr>
      <vt:lpstr>目標規定文</vt:lpstr>
      <vt:lpstr>３点プロットと目標規定文の関係</vt:lpstr>
      <vt:lpstr>イントロプロット</vt:lpstr>
      <vt:lpstr>イントロプロット</vt:lpstr>
      <vt:lpstr>詳細度と論理構造</vt:lpstr>
      <vt:lpstr>イントロプロット時の配分</vt:lpstr>
      <vt:lpstr>イントロプロットと全体プロット</vt:lpstr>
      <vt:lpstr>イントロと全体のプロットで構造が違う例</vt:lpstr>
      <vt:lpstr>全体プロット</vt:lpstr>
      <vt:lpstr>全体プロット</vt:lpstr>
      <vt:lpstr>全体プロットの構成</vt:lpstr>
      <vt:lpstr>スライド用プロットの流れの例</vt:lpstr>
      <vt:lpstr>プロットから文章へ</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17193</cp:revision>
  <cp:lastPrinted>2014-12-10T13:40:48Z</cp:lastPrinted>
  <dcterms:created xsi:type="dcterms:W3CDTF">2014-11-17T10:53:59Z</dcterms:created>
  <dcterms:modified xsi:type="dcterms:W3CDTF">2022-12-01T02:43:19Z</dcterms:modified>
</cp:coreProperties>
</file>