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55"/>
  </p:notesMasterIdLst>
  <p:sldIdLst>
    <p:sldId id="440" r:id="rId2"/>
    <p:sldId id="456" r:id="rId3"/>
    <p:sldId id="484" r:id="rId4"/>
    <p:sldId id="441" r:id="rId5"/>
    <p:sldId id="446" r:id="rId6"/>
    <p:sldId id="487" r:id="rId7"/>
    <p:sldId id="465" r:id="rId8"/>
    <p:sldId id="468" r:id="rId9"/>
    <p:sldId id="480" r:id="rId10"/>
    <p:sldId id="451" r:id="rId11"/>
    <p:sldId id="469" r:id="rId12"/>
    <p:sldId id="448" r:id="rId13"/>
    <p:sldId id="497" r:id="rId14"/>
    <p:sldId id="458" r:id="rId15"/>
    <p:sldId id="443" r:id="rId16"/>
    <p:sldId id="454" r:id="rId17"/>
    <p:sldId id="442" r:id="rId18"/>
    <p:sldId id="494" r:id="rId19"/>
    <p:sldId id="495" r:id="rId20"/>
    <p:sldId id="455" r:id="rId21"/>
    <p:sldId id="470" r:id="rId22"/>
    <p:sldId id="449" r:id="rId23"/>
    <p:sldId id="491" r:id="rId24"/>
    <p:sldId id="467" r:id="rId25"/>
    <p:sldId id="492" r:id="rId26"/>
    <p:sldId id="493" r:id="rId27"/>
    <p:sldId id="496" r:id="rId28"/>
    <p:sldId id="450" r:id="rId29"/>
    <p:sldId id="473" r:id="rId30"/>
    <p:sldId id="474" r:id="rId31"/>
    <p:sldId id="475" r:id="rId32"/>
    <p:sldId id="477" r:id="rId33"/>
    <p:sldId id="453" r:id="rId34"/>
    <p:sldId id="444" r:id="rId35"/>
    <p:sldId id="445" r:id="rId36"/>
    <p:sldId id="460" r:id="rId37"/>
    <p:sldId id="459" r:id="rId38"/>
    <p:sldId id="461" r:id="rId39"/>
    <p:sldId id="447" r:id="rId40"/>
    <p:sldId id="462" r:id="rId41"/>
    <p:sldId id="485" r:id="rId42"/>
    <p:sldId id="486" r:id="rId43"/>
    <p:sldId id="463" r:id="rId44"/>
    <p:sldId id="464" r:id="rId45"/>
    <p:sldId id="466" r:id="rId46"/>
    <p:sldId id="269" r:id="rId47"/>
    <p:sldId id="478" r:id="rId48"/>
    <p:sldId id="479" r:id="rId49"/>
    <p:sldId id="481" r:id="rId50"/>
    <p:sldId id="482" r:id="rId51"/>
    <p:sldId id="483" r:id="rId52"/>
    <p:sldId id="471" r:id="rId53"/>
    <p:sldId id="472" r:id="rId5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57" d="100"/>
          <a:sy n="157" d="100"/>
        </p:scale>
        <p:origin x="2416"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2022/11/30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a:t>v10</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箇条書きを作る上での形式的なポイント</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背景：主張全体の背景や問題を説明する</a:t>
            </a:r>
            <a:endParaRPr kumimoji="1" lang="en-US" altLang="ja-JP" dirty="0">
              <a:solidFill>
                <a:schemeClr val="accent5"/>
              </a:solidFill>
            </a:endParaRPr>
          </a:p>
          <a:p>
            <a:pPr lvl="1"/>
            <a:r>
              <a:rPr kumimoji="1" lang="ja-JP" altLang="en-US" dirty="0"/>
              <a:t>課題や提案に共通する背景や，共通して取り組んでいる問題</a:t>
            </a:r>
            <a:endParaRPr kumimoji="1" lang="en-US" altLang="ja-JP" dirty="0"/>
          </a:p>
          <a:p>
            <a:pPr lvl="1"/>
            <a:r>
              <a:rPr kumimoji="1" lang="ja-JP" altLang="en-US" dirty="0"/>
              <a:t>その問題に対する既存手法</a:t>
            </a:r>
            <a:endParaRPr kumimoji="1" lang="en-US" altLang="ja-JP" dirty="0"/>
          </a:p>
          <a:p>
            <a:pPr lvl="2"/>
            <a:r>
              <a:rPr kumimoji="1" lang="ja-JP" altLang="en-US" dirty="0"/>
              <a:t>（この既存手法の説明は課題の方に書くこともある）</a:t>
            </a:r>
            <a:endParaRPr kumimoji="1" lang="en-US" altLang="ja-JP" dirty="0"/>
          </a:p>
          <a:p>
            <a:pPr marL="457200" indent="-457200">
              <a:buFont typeface="+mj-lt"/>
              <a:buAutoNum type="arabicPeriod"/>
            </a:pPr>
            <a:r>
              <a:rPr kumimoji="1" lang="ja-JP" altLang="en-US" dirty="0">
                <a:solidFill>
                  <a:schemeClr val="accent5"/>
                </a:solidFill>
              </a:rPr>
              <a:t>課題：解決しようとしている課題を説明する</a:t>
            </a:r>
            <a:endParaRPr kumimoji="1" lang="en-US" altLang="ja-JP" dirty="0">
              <a:solidFill>
                <a:schemeClr val="accent5"/>
              </a:solidFill>
            </a:endParaRPr>
          </a:p>
          <a:p>
            <a:pPr lvl="1"/>
            <a:r>
              <a:rPr kumimoji="1" lang="ja-JP" altLang="en-US" dirty="0"/>
              <a:t>既存手法の問題点</a:t>
            </a:r>
            <a:endParaRPr kumimoji="1" lang="en-US" altLang="ja-JP" dirty="0"/>
          </a:p>
          <a:p>
            <a:pPr lvl="1"/>
            <a:r>
              <a:rPr kumimoji="1" lang="ja-JP" altLang="en-US" dirty="0"/>
              <a:t>既存手法がない場合は，背景の中の着目する問題を掘り下げる</a:t>
            </a:r>
            <a:endParaRPr kumimoji="1" lang="en-US" altLang="ja-JP" dirty="0"/>
          </a:p>
          <a:p>
            <a:pPr marL="457200" indent="-457200">
              <a:buFont typeface="+mj-lt"/>
              <a:buAutoNum type="arabicPeriod"/>
            </a:pPr>
            <a:r>
              <a:rPr kumimoji="1" lang="ja-JP" altLang="en-US" dirty="0">
                <a:solidFill>
                  <a:schemeClr val="accent5"/>
                </a:solidFill>
              </a:rPr>
              <a:t>提案：課題であげられた問題を解決する提案手法を説明する</a:t>
            </a:r>
            <a:endParaRPr kumimoji="1" lang="en-US" altLang="ja-JP" dirty="0">
              <a:solidFill>
                <a:schemeClr val="accent5"/>
              </a:solidFill>
            </a:endParaRPr>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 </a:t>
            </a:r>
            <a:r>
              <a:rPr kumimoji="1" lang="en-US" altLang="ja-JP" dirty="0"/>
              <a:t>&amp; </a:t>
            </a:r>
            <a:r>
              <a:rPr kumimoji="1" lang="ja-JP" altLang="en-US"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たとえば，前縦の例の課題の場合：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既存手法がある場合（基本的にはこの形に）</a:t>
            </a:r>
            <a:endParaRPr kumimoji="1" lang="en-US" altLang="ja-JP" dirty="0"/>
          </a:p>
          <a:p>
            <a:pPr lvl="2"/>
            <a:r>
              <a:rPr kumimoji="1" lang="ja-JP" altLang="en-US" dirty="0"/>
              <a:t>「背景」で提示した問題を解決する </a:t>
            </a:r>
            <a:endParaRPr kumimoji="1" lang="en-US" altLang="ja-JP" dirty="0"/>
          </a:p>
          <a:p>
            <a:pPr marL="817200" lvl="1" indent="-457200">
              <a:buFont typeface="+mj-lt"/>
              <a:buAutoNum type="arabicPeriod"/>
            </a:pPr>
            <a:r>
              <a:rPr kumimoji="1" lang="ja-JP" altLang="en-US" dirty="0"/>
              <a:t>既存手法がない場合，こちらになることもある</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431954" y="1088974"/>
            <a:ext cx="8460094" cy="5219751"/>
          </a:xfrm>
        </p:spPr>
        <p:txBody>
          <a:bodyPr/>
          <a:lstStyle/>
          <a:p>
            <a:pPr marL="0" indent="0">
              <a:buNone/>
            </a:pPr>
            <a:r>
              <a:rPr kumimoji="1" lang="ja-JP" altLang="en-US" sz="1800" dirty="0"/>
              <a:t>３点プロットを作ったら以下が満たされているかを確認：</a:t>
            </a:r>
            <a:endParaRPr kumimoji="1" lang="en-US" altLang="ja-JP" sz="1800" dirty="0"/>
          </a:p>
          <a:p>
            <a:r>
              <a:rPr kumimoji="1" lang="ja-JP" altLang="en-US" sz="1800" dirty="0"/>
              <a:t>内容に関するチェック：</a:t>
            </a:r>
            <a:endParaRPr kumimoji="1" lang="en-US" altLang="ja-JP" sz="1800" dirty="0"/>
          </a:p>
          <a:p>
            <a:pPr marL="817200" lvl="1" indent="-457200">
              <a:buFont typeface="+mj-lt"/>
              <a:buAutoNum type="arabicPeriod"/>
            </a:pPr>
            <a:r>
              <a:rPr kumimoji="1" lang="ja-JP" altLang="en-US" sz="1800" dirty="0"/>
              <a:t>背景，課題，提案の３項目から構成されている</a:t>
            </a:r>
            <a:endParaRPr kumimoji="1" lang="en-US" altLang="ja-JP" sz="1800" dirty="0"/>
          </a:p>
          <a:p>
            <a:pPr marL="817200" lvl="1" indent="-457200">
              <a:buFont typeface="+mj-lt"/>
              <a:buAutoNum type="arabicPeriod"/>
            </a:pPr>
            <a:r>
              <a:rPr kumimoji="1" lang="ja-JP" altLang="en-US" sz="1800" dirty="0"/>
              <a:t>背景は課題と提案の双方の話題を包含している</a:t>
            </a:r>
            <a:endParaRPr kumimoji="1" lang="en-US" altLang="ja-JP" sz="1800" dirty="0"/>
          </a:p>
          <a:p>
            <a:pPr marL="817200" lvl="1" indent="-457200">
              <a:buFont typeface="+mj-lt"/>
              <a:buAutoNum type="arabicPeriod"/>
            </a:pPr>
            <a:r>
              <a:rPr kumimoji="1" lang="ja-JP" altLang="en-US" sz="1800" dirty="0"/>
              <a:t>課題は「～が悪い」「～が遅い」などの問題を直接示す文を含んでいる</a:t>
            </a:r>
            <a:endParaRPr kumimoji="1" lang="en-US" altLang="ja-JP" sz="1800" dirty="0"/>
          </a:p>
          <a:p>
            <a:pPr marL="817200" lvl="1" indent="-457200">
              <a:buFont typeface="+mj-lt"/>
              <a:buAutoNum type="arabicPeriod"/>
            </a:pPr>
            <a:r>
              <a:rPr kumimoji="1" lang="ja-JP" altLang="en-US" sz="1800" dirty="0"/>
              <a:t>提案は上記の問題を「どのように」「なぜ」解決するかを示す文を含んでいる</a:t>
            </a:r>
            <a:endParaRPr kumimoji="1" lang="en-US" altLang="ja-JP" sz="1800" dirty="0"/>
          </a:p>
          <a:p>
            <a:r>
              <a:rPr kumimoji="1" lang="ja-JP" altLang="en-US" sz="1800" dirty="0"/>
              <a:t>形式に関するチェック：</a:t>
            </a:r>
            <a:endParaRPr kumimoji="1" lang="en-US" altLang="ja-JP" sz="1800" dirty="0"/>
          </a:p>
          <a:p>
            <a:pPr marL="817200" lvl="1" indent="-457200">
              <a:buFont typeface="+mj-lt"/>
              <a:buAutoNum type="arabicPeriod" startAt="5"/>
            </a:pPr>
            <a:r>
              <a:rPr kumimoji="1" lang="ja-JP" altLang="en-US" sz="1800" dirty="0"/>
              <a:t>各箇条書きは複文を含んではならない</a:t>
            </a:r>
            <a:endParaRPr kumimoji="1" lang="en-US" altLang="ja-JP" sz="1800" dirty="0"/>
          </a:p>
          <a:p>
            <a:pPr marL="817200" lvl="1" indent="-457200">
              <a:buFont typeface="+mj-lt"/>
              <a:buAutoNum type="arabicPeriod" startAt="5"/>
            </a:pPr>
            <a:r>
              <a:rPr kumimoji="1" lang="ja-JP" altLang="en-US" sz="1800" dirty="0"/>
              <a:t>１行を越えるような長い修飾節を含んだ文をふくんではならない</a:t>
            </a:r>
            <a:endParaRPr kumimoji="1" lang="en-US" altLang="ja-JP" sz="1800" dirty="0"/>
          </a:p>
          <a:p>
            <a:pPr marL="817200" lvl="1" indent="-457200">
              <a:buFont typeface="+mj-lt"/>
              <a:buAutoNum type="arabicPeriod" startAt="5"/>
            </a:pPr>
            <a:r>
              <a:rPr kumimoji="1" lang="ja-JP" altLang="en-US" sz="1800" dirty="0"/>
              <a:t>４つ以上の項目を並列に並べてはいけない</a:t>
            </a:r>
            <a:endParaRPr kumimoji="1" lang="en-US" altLang="ja-JP" sz="1800" dirty="0"/>
          </a:p>
          <a:p>
            <a:pPr marL="817200" lvl="1" indent="-457200">
              <a:buFont typeface="+mj-lt"/>
              <a:buAutoNum type="arabicPeriod" startAt="5"/>
            </a:pPr>
            <a:r>
              <a:rPr lang="ja-JP" altLang="en-US" sz="1800" dirty="0"/>
              <a:t>箇条書きの親子関係で説明されている「階段」を作ってはいけない</a:t>
            </a:r>
            <a:endParaRPr kumimoji="1" lang="en-US" altLang="ja-JP" sz="18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t>チェック・リスト</a:t>
            </a:r>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それら「課題」と「提案」を包含する「背景」を考える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solidFill>
                  <a:schemeClr val="accent5"/>
                </a:solidFill>
              </a:rPr>
              <a:t>箇条書きを作る上でのポイント</a:t>
            </a: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dirty="0"/>
              <a:t>インデントされた子要素の部分と，その親の関係</a:t>
            </a:r>
            <a:endParaRPr kumimoji="1" lang="en-US" altLang="ja-JP" dirty="0"/>
          </a:p>
          <a:p>
            <a:pPr lvl="1"/>
            <a:r>
              <a:rPr kumimoji="1" lang="ja-JP" altLang="en-US" dirty="0"/>
              <a:t>子項目は，親項目のなんらかの詳細を説明する必要がある</a:t>
            </a:r>
            <a:endParaRPr kumimoji="1" lang="en-US" altLang="ja-JP" dirty="0"/>
          </a:p>
          <a:p>
            <a:pPr lvl="1"/>
            <a:r>
              <a:rPr kumimoji="1" lang="ja-JP" altLang="en-US" dirty="0"/>
              <a:t>親項目は，子項目をまとめた内容となる</a:t>
            </a:r>
            <a:endParaRPr kumimoji="1" lang="en-US" altLang="ja-JP" dirty="0"/>
          </a:p>
          <a:p>
            <a:r>
              <a:rPr kumimoji="1" lang="ja-JP" altLang="en-US" dirty="0">
                <a:solidFill>
                  <a:schemeClr val="accent5"/>
                </a:solidFill>
              </a:rPr>
              <a:t>最初は各項目の先頭に一言にまとめた属性をつけて作ると良い</a:t>
            </a:r>
            <a:endParaRPr kumimoji="1" lang="en-US" altLang="ja-JP" dirty="0">
              <a:solidFill>
                <a:schemeClr val="accent5"/>
              </a:solidFill>
            </a:endParaRPr>
          </a:p>
          <a:p>
            <a:pPr lvl="1"/>
            <a:r>
              <a:rPr kumimoji="1" lang="ja-JP" altLang="en-US" dirty="0"/>
              <a:t>子は親の何であるのかを属性としてつけると，確認がしやすい</a:t>
            </a:r>
            <a:endParaRPr kumimoji="1" lang="en-US" altLang="ja-JP" dirty="0"/>
          </a:p>
          <a:p>
            <a:pPr lvl="1"/>
            <a:r>
              <a:rPr kumimoji="1" lang="ja-JP" altLang="en-US" dirty="0"/>
              <a:t>「問題：」「理由：」「結果：」「目的：」「例：」「詳細：」など</a:t>
            </a:r>
            <a:endParaRPr kumimoji="1" lang="en-US" altLang="ja-JP" dirty="0"/>
          </a:p>
          <a:p>
            <a:r>
              <a:rPr kumimoji="1" lang="ja-JP" altLang="en-US" dirty="0"/>
              <a:t>属性をつけた例：</a:t>
            </a:r>
            <a:endParaRPr kumimoji="1" lang="en-US" altLang="ja-JP" dirty="0"/>
          </a:p>
          <a:p>
            <a:pPr lvl="1"/>
            <a:r>
              <a:rPr lang="ja-JP" altLang="en-US" dirty="0">
                <a:solidFill>
                  <a:schemeClr val="accent5"/>
                </a:solidFill>
              </a:rPr>
              <a:t>背景：</a:t>
            </a:r>
            <a:r>
              <a:rPr lang="ja-JP" altLang="en-US" dirty="0"/>
              <a:t>ベクトル命令 </a:t>
            </a:r>
            <a:endParaRPr lang="en-US" altLang="ja-JP" dirty="0"/>
          </a:p>
          <a:p>
            <a:pPr lvl="2"/>
            <a:r>
              <a:rPr lang="ja-JP" altLang="en-US" dirty="0">
                <a:solidFill>
                  <a:schemeClr val="accent5"/>
                </a:solidFill>
              </a:rPr>
              <a:t>詳細：</a:t>
            </a:r>
            <a:r>
              <a:rPr lang="ja-JP" altLang="en-US" dirty="0"/>
              <a:t>単一の命令で可変長の複数データを処理する命令の方式 </a:t>
            </a:r>
            <a:endParaRPr lang="en-US" altLang="ja-JP" dirty="0"/>
          </a:p>
          <a:p>
            <a:pPr lvl="2"/>
            <a:r>
              <a:rPr lang="ja-JP" altLang="en-US" dirty="0">
                <a:solidFill>
                  <a:schemeClr val="accent5"/>
                </a:solidFill>
              </a:rPr>
              <a:t>目的：</a:t>
            </a:r>
            <a:r>
              <a:rPr lang="ja-JP" altLang="en-US" dirty="0"/>
              <a:t>データ並列性のある処理を対象 </a:t>
            </a:r>
            <a:endParaRPr lang="en-US" altLang="ja-JP" dirty="0"/>
          </a:p>
          <a:p>
            <a:pPr lvl="2"/>
            <a:r>
              <a:rPr lang="ja-JP" altLang="en-US" dirty="0">
                <a:solidFill>
                  <a:schemeClr val="accent5"/>
                </a:solidFill>
              </a:rPr>
              <a:t>例：</a:t>
            </a:r>
            <a:r>
              <a:rPr lang="en-US" altLang="ja-JP" dirty="0"/>
              <a:t>RISC-V </a:t>
            </a:r>
            <a:r>
              <a:rPr lang="ja-JP" altLang="en-US" dirty="0"/>
              <a:t>ベクトル拡張などの形で実装されている </a:t>
            </a:r>
            <a:endParaRPr kumimoji="1" lang="ja-JP" altLang="en-US" dirty="0"/>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箇条書きを作る際の形式上の注意</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br>
              <a:rPr kumimoji="1" lang="en-US" altLang="ja-JP" sz="1800" dirty="0"/>
            </a:b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pPr lvl="2"/>
            <a:r>
              <a:rPr kumimoji="1" lang="ja-JP" altLang="en-US" dirty="0"/>
              <a:t>いわば文章やスライドの設計図にあたるもの</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a:p>
            <a:pPr lvl="2"/>
            <a:r>
              <a:rPr kumimoji="1" lang="ja-JP" altLang="en-US" dirty="0"/>
              <a:t>設計図なしで建物を建てるとヒドい事になるのと同じ</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48</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73811</TotalTime>
  <Words>4144</Words>
  <Application>Microsoft Office PowerPoint</Application>
  <PresentationFormat>画面に合わせる (4:3)</PresentationFormat>
  <Paragraphs>514</Paragraphs>
  <Slides>53</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53</vt:i4>
      </vt:variant>
    </vt:vector>
  </HeadingPairs>
  <TitlesOfParts>
    <vt:vector size="60" baseType="lpstr">
      <vt:lpstr>HG丸ｺﾞｼｯｸM-PRO</vt:lpstr>
      <vt:lpstr>MeiryoKe_PGothic</vt:lpstr>
      <vt:lpstr>メイリオ</vt:lpstr>
      <vt:lpstr>Calibri</vt:lpstr>
      <vt:lpstr>Segoe UI</vt:lpstr>
      <vt:lpstr>Wingdings</vt:lpstr>
      <vt:lpstr>cerulean</vt:lpstr>
      <vt:lpstr>プロットの作り方 v10</vt:lpstr>
      <vt:lpstr>３点プロットのチェック・リスト</vt:lpstr>
      <vt:lpstr>はじめに</vt:lpstr>
      <vt:lpstr>はじめに</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３点プロットの目次</vt:lpstr>
      <vt:lpstr>箇条書きの親子関係の作り方</vt:lpstr>
      <vt:lpstr>箇条書きを作る際の形式上の注意</vt:lpstr>
      <vt:lpstr>箇条書きの親子関係における「階段」</vt:lpstr>
      <vt:lpstr>演繹の関係にある要素の書き換えの例 A→B→C を X の下に展開</vt:lpstr>
      <vt:lpstr>余談：プロットの作成時に なぜ親子関係のある箇条書き（階層構造）にまとめるのか？</vt:lpstr>
      <vt:lpstr>一度に考える必要がある話題の数</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17011</cp:revision>
  <cp:lastPrinted>2014-12-10T13:40:48Z</cp:lastPrinted>
  <dcterms:created xsi:type="dcterms:W3CDTF">2014-11-17T10:53:59Z</dcterms:created>
  <dcterms:modified xsi:type="dcterms:W3CDTF">2022-11-30T03:25:24Z</dcterms:modified>
</cp:coreProperties>
</file>