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54"/>
  </p:notesMasterIdLst>
  <p:sldIdLst>
    <p:sldId id="440" r:id="rId2"/>
    <p:sldId id="456" r:id="rId3"/>
    <p:sldId id="484" r:id="rId4"/>
    <p:sldId id="441" r:id="rId5"/>
    <p:sldId id="446" r:id="rId6"/>
    <p:sldId id="487" r:id="rId7"/>
    <p:sldId id="465" r:id="rId8"/>
    <p:sldId id="468" r:id="rId9"/>
    <p:sldId id="480" r:id="rId10"/>
    <p:sldId id="451" r:id="rId11"/>
    <p:sldId id="469" r:id="rId12"/>
    <p:sldId id="448" r:id="rId13"/>
    <p:sldId id="494" r:id="rId14"/>
    <p:sldId id="495" r:id="rId15"/>
    <p:sldId id="443" r:id="rId16"/>
    <p:sldId id="458" r:id="rId17"/>
    <p:sldId id="442" r:id="rId18"/>
    <p:sldId id="454" r:id="rId19"/>
    <p:sldId id="455" r:id="rId20"/>
    <p:sldId id="470" r:id="rId21"/>
    <p:sldId id="449" r:id="rId22"/>
    <p:sldId id="491" r:id="rId23"/>
    <p:sldId id="467" r:id="rId24"/>
    <p:sldId id="492" r:id="rId25"/>
    <p:sldId id="493" r:id="rId26"/>
    <p:sldId id="450" r:id="rId27"/>
    <p:sldId id="496" r:id="rId28"/>
    <p:sldId id="473" r:id="rId29"/>
    <p:sldId id="474" r:id="rId30"/>
    <p:sldId id="475" r:id="rId31"/>
    <p:sldId id="477" r:id="rId32"/>
    <p:sldId id="453" r:id="rId33"/>
    <p:sldId id="444" r:id="rId34"/>
    <p:sldId id="445" r:id="rId35"/>
    <p:sldId id="460" r:id="rId36"/>
    <p:sldId id="459" r:id="rId37"/>
    <p:sldId id="461" r:id="rId38"/>
    <p:sldId id="447" r:id="rId39"/>
    <p:sldId id="462" r:id="rId40"/>
    <p:sldId id="485" r:id="rId41"/>
    <p:sldId id="486" r:id="rId42"/>
    <p:sldId id="463" r:id="rId43"/>
    <p:sldId id="464" r:id="rId44"/>
    <p:sldId id="466" r:id="rId45"/>
    <p:sldId id="269" r:id="rId46"/>
    <p:sldId id="478" r:id="rId47"/>
    <p:sldId id="479" r:id="rId48"/>
    <p:sldId id="481" r:id="rId49"/>
    <p:sldId id="482" r:id="rId50"/>
    <p:sldId id="483" r:id="rId51"/>
    <p:sldId id="471" r:id="rId52"/>
    <p:sldId id="472" r:id="rId5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2A3CD"/>
    <a:srgbClr val="319DBF"/>
    <a:srgbClr val="9933FF"/>
    <a:srgbClr val="FF9900"/>
    <a:srgbClr val="009999"/>
    <a:srgbClr val="4E4EF6"/>
    <a:srgbClr val="006699"/>
    <a:srgbClr val="FFFFFF"/>
    <a:srgbClr val="31869D"/>
    <a:srgbClr val="4444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888" autoAdjust="0"/>
    <p:restoredTop sz="96302" autoAdjust="0"/>
  </p:normalViewPr>
  <p:slideViewPr>
    <p:cSldViewPr>
      <p:cViewPr varScale="1">
        <p:scale>
          <a:sx n="92" d="100"/>
          <a:sy n="92" d="100"/>
        </p:scale>
        <p:origin x="1964" y="64"/>
      </p:cViewPr>
      <p:guideLst>
        <p:guide orient="horz" pos="2160"/>
        <p:guide pos="2880"/>
      </p:guideLst>
    </p:cSldViewPr>
  </p:slideViewPr>
  <p:outlineViewPr>
    <p:cViewPr>
      <p:scale>
        <a:sx n="33" d="100"/>
        <a:sy n="33" d="100"/>
      </p:scale>
      <p:origin x="0" y="-22210"/>
    </p:cViewPr>
  </p:outlineViewPr>
  <p:notesTextViewPr>
    <p:cViewPr>
      <p:scale>
        <a:sx n="100" d="100"/>
        <a:sy n="100" d="100"/>
      </p:scale>
      <p:origin x="0" y="0"/>
    </p:cViewPr>
  </p:notesTextViewPr>
  <p:notesViewPr>
    <p:cSldViewPr>
      <p:cViewPr varScale="1">
        <p:scale>
          <a:sx n="65" d="100"/>
          <a:sy n="65" d="100"/>
        </p:scale>
        <p:origin x="2386" y="62"/>
      </p:cViewPr>
      <p:guideLst/>
    </p:cSldViewPr>
  </p:notesViewPr>
  <p:gridSpacing cx="90001" cy="90001"/>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E53D4-1A7B-4FFE-8A95-4265B045F058}" type="datetimeFigureOut">
              <a:rPr kumimoji="1" lang="ja-JP" altLang="en-US" smtClean="0"/>
              <a:t>2022/11/29</a:t>
            </a:fld>
            <a:endParaRPr kumimoji="1" lang="ja-JP" altLang="en-US"/>
          </a:p>
        </p:txBody>
      </p:sp>
      <p:sp>
        <p:nvSpPr>
          <p:cNvPr id="4" name="スライド イメージ プレースホルダー 3"/>
          <p:cNvSpPr>
            <a:spLocks noGrp="1" noRot="1" noChangeAspect="1"/>
          </p:cNvSpPr>
          <p:nvPr>
            <p:ph type="sldImg" idx="2"/>
          </p:nvPr>
        </p:nvSpPr>
        <p:spPr>
          <a:xfrm>
            <a:off x="818971" y="161951"/>
            <a:ext cx="5220058" cy="3915044"/>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A5F4D4-1F28-49A5-8AEE-E46B08553EC4}" type="slidenum">
              <a:rPr kumimoji="1" lang="ja-JP" altLang="en-US" smtClean="0"/>
              <a:t>‹#›</a:t>
            </a:fld>
            <a:endParaRPr kumimoji="1" lang="ja-JP" altLang="en-US"/>
          </a:p>
        </p:txBody>
      </p:sp>
    </p:spTree>
    <p:extLst>
      <p:ext uri="{BB962C8B-B14F-4D97-AF65-F5344CB8AC3E}">
        <p14:creationId xmlns:p14="http://schemas.microsoft.com/office/powerpoint/2010/main" val="16921233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1</a:t>
            </a:fld>
            <a:endParaRPr kumimoji="1" lang="ja-JP" altLang="en-US"/>
          </a:p>
        </p:txBody>
      </p:sp>
    </p:spTree>
    <p:extLst>
      <p:ext uri="{BB962C8B-B14F-4D97-AF65-F5344CB8AC3E}">
        <p14:creationId xmlns:p14="http://schemas.microsoft.com/office/powerpoint/2010/main" val="3548328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3</a:t>
            </a:fld>
            <a:endParaRPr kumimoji="1" lang="ja-JP" altLang="en-US"/>
          </a:p>
        </p:txBody>
      </p:sp>
    </p:spTree>
    <p:extLst>
      <p:ext uri="{BB962C8B-B14F-4D97-AF65-F5344CB8AC3E}">
        <p14:creationId xmlns:p14="http://schemas.microsoft.com/office/powerpoint/2010/main" val="2151460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sp>
        <p:nvSpPr>
          <p:cNvPr id="7170" name="Rectangle 2"/>
          <p:cNvSpPr>
            <a:spLocks noGrp="1" noChangeArrowheads="1"/>
          </p:cNvSpPr>
          <p:nvPr>
            <p:ph type="ctrTitle"/>
          </p:nvPr>
        </p:nvSpPr>
        <p:spPr>
          <a:xfrm>
            <a:off x="701957" y="278965"/>
            <a:ext cx="7920088" cy="2340026"/>
          </a:xfrm>
          <a:prstGeom prst="rect">
            <a:avLst/>
          </a:prstGeom>
        </p:spPr>
        <p:txBody>
          <a:bodyPr anchor="ctr"/>
          <a:lstStyle>
            <a:lvl1pPr algn="ctr">
              <a:defRPr sz="3200" b="1">
                <a:solidFill>
                  <a:schemeClr val="bg1"/>
                </a:solidFill>
              </a:defRPr>
            </a:lvl1pPr>
          </a:lstStyle>
          <a:p>
            <a:r>
              <a:rPr lang="ja-JP" altLang="en-US"/>
              <a:t>マスター タイトルの書式設定</a:t>
            </a:r>
            <a:endParaRPr lang="ja-JP" altLang="en-US" dirty="0"/>
          </a:p>
        </p:txBody>
      </p:sp>
      <p:sp>
        <p:nvSpPr>
          <p:cNvPr id="7171" name="Rectangle 3"/>
          <p:cNvSpPr>
            <a:spLocks noGrp="1" noChangeArrowheads="1"/>
          </p:cNvSpPr>
          <p:nvPr>
            <p:ph type="subTitle" idx="1"/>
          </p:nvPr>
        </p:nvSpPr>
        <p:spPr>
          <a:xfrm>
            <a:off x="1691968" y="4149007"/>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endParaRPr lang="ja-JP" altLang="en-US" dirty="0"/>
          </a:p>
        </p:txBody>
      </p:sp>
      <p:sp>
        <p:nvSpPr>
          <p:cNvPr id="5" name="正方形/長方形 4"/>
          <p:cNvSpPr/>
          <p:nvPr userDrawn="1"/>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cxnSp>
        <p:nvCxnSpPr>
          <p:cNvPr id="6" name="直線コネクタ 5"/>
          <p:cNvCxnSpPr/>
          <p:nvPr userDrawn="1"/>
        </p:nvCxnSpPr>
        <p:spPr bwMode="auto">
          <a:xfrm flipV="1">
            <a:off x="701957" y="2618991"/>
            <a:ext cx="7830087" cy="2"/>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2774692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8" name="Rectangle 20"/>
          <p:cNvSpPr txBox="1">
            <a:spLocks noChangeArrowheads="1"/>
          </p:cNvSpPr>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280092" cy="5219751"/>
          </a:xfrm>
        </p:spPr>
        <p:txBody>
          <a:bodyPr/>
          <a:lstStyle>
            <a:lvl2pPr>
              <a:buClr>
                <a:schemeClr val="accent4"/>
              </a:buClr>
              <a:defRPr/>
            </a:lvl2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634993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4042597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a:t>マスター タイトルの書式設定</a:t>
            </a:r>
            <a:endParaRPr kumimoji="1" lang="ja-JP" altLang="en-US" dirty="0"/>
          </a:p>
        </p:txBody>
      </p:sp>
      <p:cxnSp>
        <p:nvCxnSpPr>
          <p:cNvPr id="4" name="直線コネクタ 3"/>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17561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tx1">
                    <a:lumMod val="75000"/>
                    <a:lumOff val="25000"/>
                  </a:schemeClr>
                </a:solidFill>
              </a:defRPr>
            </a:lvl1p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192161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1" type="titleOnly">
  <p:cSld name="Title only 1">
    <p:spTree>
      <p:nvGrpSpPr>
        <p:cNvPr id="1" name="Shape 2501"/>
        <p:cNvGrpSpPr/>
        <p:nvPr/>
      </p:nvGrpSpPr>
      <p:grpSpPr>
        <a:xfrm>
          <a:off x="0" y="0"/>
          <a:ext cx="0" cy="0"/>
          <a:chOff x="0" y="0"/>
          <a:chExt cx="0" cy="0"/>
        </a:xfrm>
      </p:grpSpPr>
      <p:sp>
        <p:nvSpPr>
          <p:cNvPr id="2502" name="Google Shape;2502;p200"/>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l"/>
            <a:fld id="{00000000-1234-1234-1234-123412341234}" type="slidenum">
              <a:rPr lang="en-US" altLang="ja" smtClean="0"/>
              <a:pPr algn="l"/>
              <a:t>‹#›</a:t>
            </a:fld>
            <a:endParaRPr lang="ja" altLang="en-US"/>
          </a:p>
        </p:txBody>
      </p:sp>
      <p:sp>
        <p:nvSpPr>
          <p:cNvPr id="2503" name="Google Shape;2503;p200"/>
          <p:cNvSpPr txBox="1">
            <a:spLocks noGrp="1"/>
          </p:cNvSpPr>
          <p:nvPr>
            <p:ph type="title"/>
          </p:nvPr>
        </p:nvSpPr>
        <p:spPr>
          <a:xfrm>
            <a:off x="311700" y="796567"/>
            <a:ext cx="8520600" cy="7636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2A3CD"/>
              </a:buClr>
              <a:buSzPts val="1400"/>
              <a:buChar char="●"/>
              <a:defRPr>
                <a:solidFill>
                  <a:srgbClr val="22A3CD"/>
                </a:solidFill>
              </a:defRPr>
            </a:lvl1pPr>
            <a:lvl2pPr lvl="1" rtl="0">
              <a:spcBef>
                <a:spcPts val="0"/>
              </a:spcBef>
              <a:spcAft>
                <a:spcPts val="0"/>
              </a:spcAft>
              <a:buClr>
                <a:srgbClr val="22A3CD"/>
              </a:buClr>
              <a:buSzPts val="1400"/>
              <a:buChar char="○"/>
              <a:defRPr>
                <a:solidFill>
                  <a:srgbClr val="22A3CD"/>
                </a:solidFill>
              </a:defRPr>
            </a:lvl2pPr>
            <a:lvl3pPr lvl="2" rtl="0">
              <a:spcBef>
                <a:spcPts val="0"/>
              </a:spcBef>
              <a:spcAft>
                <a:spcPts val="0"/>
              </a:spcAft>
              <a:buClr>
                <a:srgbClr val="22A3CD"/>
              </a:buClr>
              <a:buSzPts val="1400"/>
              <a:buChar char="■"/>
              <a:defRPr>
                <a:solidFill>
                  <a:srgbClr val="22A3CD"/>
                </a:solidFill>
              </a:defRPr>
            </a:lvl3pPr>
            <a:lvl4pPr lvl="3" rtl="0">
              <a:spcBef>
                <a:spcPts val="0"/>
              </a:spcBef>
              <a:spcAft>
                <a:spcPts val="0"/>
              </a:spcAft>
              <a:buClr>
                <a:srgbClr val="22A3CD"/>
              </a:buClr>
              <a:buSzPts val="1400"/>
              <a:buChar char="●"/>
              <a:defRPr>
                <a:solidFill>
                  <a:srgbClr val="22A3CD"/>
                </a:solidFill>
              </a:defRPr>
            </a:lvl4pPr>
            <a:lvl5pPr lvl="4" rtl="0">
              <a:spcBef>
                <a:spcPts val="0"/>
              </a:spcBef>
              <a:spcAft>
                <a:spcPts val="0"/>
              </a:spcAft>
              <a:buClr>
                <a:srgbClr val="22A3CD"/>
              </a:buClr>
              <a:buSzPts val="1400"/>
              <a:buChar char="○"/>
              <a:defRPr>
                <a:solidFill>
                  <a:srgbClr val="22A3CD"/>
                </a:solidFill>
              </a:defRPr>
            </a:lvl5pPr>
            <a:lvl6pPr lvl="5" rtl="0">
              <a:spcBef>
                <a:spcPts val="0"/>
              </a:spcBef>
              <a:spcAft>
                <a:spcPts val="0"/>
              </a:spcAft>
              <a:buClr>
                <a:srgbClr val="22A3CD"/>
              </a:buClr>
              <a:buSzPts val="1400"/>
              <a:buChar char="■"/>
              <a:defRPr>
                <a:solidFill>
                  <a:srgbClr val="22A3CD"/>
                </a:solidFill>
              </a:defRPr>
            </a:lvl6pPr>
            <a:lvl7pPr lvl="6" rtl="0">
              <a:spcBef>
                <a:spcPts val="0"/>
              </a:spcBef>
              <a:spcAft>
                <a:spcPts val="0"/>
              </a:spcAft>
              <a:buClr>
                <a:srgbClr val="22A3CD"/>
              </a:buClr>
              <a:buSzPts val="1400"/>
              <a:buChar char="●"/>
              <a:defRPr>
                <a:solidFill>
                  <a:srgbClr val="22A3CD"/>
                </a:solidFill>
              </a:defRPr>
            </a:lvl7pPr>
            <a:lvl8pPr lvl="7" rtl="0">
              <a:spcBef>
                <a:spcPts val="0"/>
              </a:spcBef>
              <a:spcAft>
                <a:spcPts val="0"/>
              </a:spcAft>
              <a:buClr>
                <a:srgbClr val="22A3CD"/>
              </a:buClr>
              <a:buSzPts val="1400"/>
              <a:buChar char="○"/>
              <a:defRPr>
                <a:solidFill>
                  <a:srgbClr val="22A3CD"/>
                </a:solidFill>
              </a:defRPr>
            </a:lvl8pPr>
            <a:lvl9pPr lvl="8" rtl="0">
              <a:spcBef>
                <a:spcPts val="0"/>
              </a:spcBef>
              <a:spcAft>
                <a:spcPts val="0"/>
              </a:spcAft>
              <a:buClr>
                <a:srgbClr val="22A3CD"/>
              </a:buClr>
              <a:buSzPts val="1400"/>
              <a:buChar char="■"/>
              <a:defRPr>
                <a:solidFill>
                  <a:srgbClr val="22A3CD"/>
                </a:solidFill>
              </a:defRPr>
            </a:lvl9pPr>
          </a:lstStyle>
          <a:p>
            <a:endParaRPr/>
          </a:p>
        </p:txBody>
      </p:sp>
      <p:sp>
        <p:nvSpPr>
          <p:cNvPr id="2504" name="Google Shape;2504;p200"/>
          <p:cNvSpPr txBox="1">
            <a:spLocks noGrp="1"/>
          </p:cNvSpPr>
          <p:nvPr>
            <p:ph type="subTitle" idx="1"/>
          </p:nvPr>
        </p:nvSpPr>
        <p:spPr>
          <a:xfrm>
            <a:off x="311700" y="339533"/>
            <a:ext cx="4368600" cy="51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22A3CD"/>
              </a:buClr>
              <a:buSzPts val="1600"/>
              <a:buNone/>
              <a:defRPr sz="1600">
                <a:solidFill>
                  <a:srgbClr val="22A3CD"/>
                </a:solidFill>
              </a:defRPr>
            </a:lvl1pPr>
            <a:lvl2pPr lvl="1" rtl="0">
              <a:spcBef>
                <a:spcPts val="0"/>
              </a:spcBef>
              <a:spcAft>
                <a:spcPts val="0"/>
              </a:spcAft>
              <a:buClr>
                <a:srgbClr val="22A3CD"/>
              </a:buClr>
              <a:buSzPts val="1200"/>
              <a:buNone/>
              <a:defRPr sz="1200">
                <a:solidFill>
                  <a:srgbClr val="22A3CD"/>
                </a:solidFill>
              </a:defRPr>
            </a:lvl2pPr>
            <a:lvl3pPr lvl="2" rtl="0">
              <a:spcBef>
                <a:spcPts val="0"/>
              </a:spcBef>
              <a:spcAft>
                <a:spcPts val="0"/>
              </a:spcAft>
              <a:buClr>
                <a:srgbClr val="22A3CD"/>
              </a:buClr>
              <a:buSzPts val="1200"/>
              <a:buNone/>
              <a:defRPr sz="1200">
                <a:solidFill>
                  <a:srgbClr val="22A3CD"/>
                </a:solidFill>
              </a:defRPr>
            </a:lvl3pPr>
            <a:lvl4pPr lvl="3" rtl="0">
              <a:spcBef>
                <a:spcPts val="0"/>
              </a:spcBef>
              <a:spcAft>
                <a:spcPts val="0"/>
              </a:spcAft>
              <a:buClr>
                <a:srgbClr val="22A3CD"/>
              </a:buClr>
              <a:buSzPts val="1200"/>
              <a:buNone/>
              <a:defRPr sz="1200">
                <a:solidFill>
                  <a:srgbClr val="22A3CD"/>
                </a:solidFill>
              </a:defRPr>
            </a:lvl4pPr>
            <a:lvl5pPr lvl="4" rtl="0">
              <a:spcBef>
                <a:spcPts val="0"/>
              </a:spcBef>
              <a:spcAft>
                <a:spcPts val="0"/>
              </a:spcAft>
              <a:buClr>
                <a:srgbClr val="22A3CD"/>
              </a:buClr>
              <a:buSzPts val="1200"/>
              <a:buNone/>
              <a:defRPr sz="1200">
                <a:solidFill>
                  <a:srgbClr val="22A3CD"/>
                </a:solidFill>
              </a:defRPr>
            </a:lvl5pPr>
            <a:lvl6pPr lvl="5" rtl="0">
              <a:spcBef>
                <a:spcPts val="0"/>
              </a:spcBef>
              <a:spcAft>
                <a:spcPts val="0"/>
              </a:spcAft>
              <a:buClr>
                <a:srgbClr val="22A3CD"/>
              </a:buClr>
              <a:buSzPts val="1200"/>
              <a:buNone/>
              <a:defRPr sz="1200">
                <a:solidFill>
                  <a:srgbClr val="22A3CD"/>
                </a:solidFill>
              </a:defRPr>
            </a:lvl6pPr>
            <a:lvl7pPr lvl="6" rtl="0">
              <a:spcBef>
                <a:spcPts val="0"/>
              </a:spcBef>
              <a:spcAft>
                <a:spcPts val="0"/>
              </a:spcAft>
              <a:buClr>
                <a:srgbClr val="22A3CD"/>
              </a:buClr>
              <a:buSzPts val="1200"/>
              <a:buNone/>
              <a:defRPr sz="1200">
                <a:solidFill>
                  <a:srgbClr val="22A3CD"/>
                </a:solidFill>
              </a:defRPr>
            </a:lvl7pPr>
            <a:lvl8pPr lvl="7" rtl="0">
              <a:spcBef>
                <a:spcPts val="0"/>
              </a:spcBef>
              <a:spcAft>
                <a:spcPts val="0"/>
              </a:spcAft>
              <a:buClr>
                <a:srgbClr val="22A3CD"/>
              </a:buClr>
              <a:buSzPts val="1200"/>
              <a:buNone/>
              <a:defRPr sz="1200">
                <a:solidFill>
                  <a:srgbClr val="22A3CD"/>
                </a:solidFill>
              </a:defRPr>
            </a:lvl8pPr>
            <a:lvl9pPr lvl="8" rtl="0">
              <a:spcBef>
                <a:spcPts val="0"/>
              </a:spcBef>
              <a:spcAft>
                <a:spcPts val="0"/>
              </a:spcAft>
              <a:buClr>
                <a:srgbClr val="22A3CD"/>
              </a:buClr>
              <a:buSzPts val="1200"/>
              <a:buNone/>
              <a:defRPr sz="1200">
                <a:solidFill>
                  <a:srgbClr val="22A3CD"/>
                </a:solidFill>
              </a:defRPr>
            </a:lvl9pPr>
          </a:lstStyle>
          <a:p>
            <a:endParaRPr/>
          </a:p>
        </p:txBody>
      </p:sp>
    </p:spTree>
    <p:extLst>
      <p:ext uri="{BB962C8B-B14F-4D97-AF65-F5344CB8AC3E}">
        <p14:creationId xmlns:p14="http://schemas.microsoft.com/office/powerpoint/2010/main" val="109834150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8280092" cy="52200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dirty="0"/>
              <a:t>マスタ タイトルの書式設定</a:t>
            </a:r>
          </a:p>
        </p:txBody>
      </p:sp>
      <p:sp>
        <p:nvSpPr>
          <p:cNvPr id="6164"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
        <p:nvSpPr>
          <p:cNvPr id="6" name="正方形/長方形 5"/>
          <p:cNvSpPr/>
          <p:nvPr userDrawn="1"/>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35615592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80" r:id="rId6"/>
  </p:sldLayoutIdLst>
  <p:hf hdr="0" ftr="0" dt="0"/>
  <p:txStyles>
    <p:titleStyle>
      <a:lvl1pPr algn="l" rtl="0" eaLnBrk="1" fontAlgn="base" hangingPunct="1">
        <a:spcBef>
          <a:spcPct val="0"/>
        </a:spcBef>
        <a:spcAft>
          <a:spcPct val="0"/>
        </a:spcAft>
        <a:defRPr kumimoji="1" sz="28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5pPr>
      <a:lvl6pPr marL="4572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6pPr>
      <a:lvl7pPr marL="9144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7pPr>
      <a:lvl8pPr marL="13716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8pPr>
      <a:lvl9pPr marL="18288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41953" y="1988984"/>
            <a:ext cx="8460094" cy="630007"/>
          </a:xfrm>
        </p:spPr>
        <p:txBody>
          <a:bodyPr/>
          <a:lstStyle/>
          <a:p>
            <a:r>
              <a:rPr kumimoji="1" lang="ja-JP" altLang="en-US" sz="2800" dirty="0"/>
              <a:t>プロットの作り方 </a:t>
            </a:r>
            <a:r>
              <a:rPr kumimoji="1" lang="en-US" altLang="ja-JP" sz="2800" dirty="0"/>
              <a:t>v9</a:t>
            </a:r>
            <a:endParaRPr kumimoji="1" lang="ja-JP" altLang="en-US" sz="2800" dirty="0"/>
          </a:p>
        </p:txBody>
      </p:sp>
      <p:sp>
        <p:nvSpPr>
          <p:cNvPr id="6" name="サブタイトル 2"/>
          <p:cNvSpPr txBox="1">
            <a:spLocks/>
          </p:cNvSpPr>
          <p:nvPr/>
        </p:nvSpPr>
        <p:spPr bwMode="auto">
          <a:xfrm>
            <a:off x="791958" y="3699003"/>
            <a:ext cx="7650085" cy="54000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0" indent="0" algn="r" rtl="0" eaLnBrk="1" fontAlgn="base" hangingPunct="1">
              <a:lnSpc>
                <a:spcPct val="150000"/>
              </a:lnSpc>
              <a:spcBef>
                <a:spcPts val="0"/>
              </a:spcBef>
              <a:spcAft>
                <a:spcPts val="0"/>
              </a:spcAft>
              <a:buClr>
                <a:schemeClr val="accent5"/>
              </a:buClr>
              <a:buFont typeface="Wingdings" pitchFamily="2" charset="2"/>
              <a:buNone/>
              <a:tabLst>
                <a:tab pos="2057400" algn="l"/>
              </a:tabLst>
              <a:defRPr kumimoji="1" sz="2000">
                <a:solidFill>
                  <a:schemeClr val="bg1"/>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a:lnSpc>
                <a:spcPct val="100000"/>
              </a:lnSpc>
            </a:pPr>
            <a:r>
              <a:rPr lang="ja-JP" altLang="en-US" kern="0" dirty="0"/>
              <a:t>塩谷 亮太 </a:t>
            </a:r>
            <a:endParaRPr lang="en-US" altLang="ja-JP" kern="0" dirty="0"/>
          </a:p>
        </p:txBody>
      </p:sp>
    </p:spTree>
    <p:extLst>
      <p:ext uri="{BB962C8B-B14F-4D97-AF65-F5344CB8AC3E}">
        <p14:creationId xmlns:p14="http://schemas.microsoft.com/office/powerpoint/2010/main" val="101780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0D2A82C6-DA1C-4233-E35B-A8BA1309BA85}"/>
              </a:ext>
            </a:extLst>
          </p:cNvPr>
          <p:cNvSpPr>
            <a:spLocks noGrp="1"/>
          </p:cNvSpPr>
          <p:nvPr>
            <p:ph type="title"/>
          </p:nvPr>
        </p:nvSpPr>
        <p:spPr/>
        <p:txBody>
          <a:bodyPr/>
          <a:lstStyle/>
          <a:p>
            <a:r>
              <a:rPr lang="ja-JP" altLang="en-US" b="1" dirty="0"/>
              <a:t>３点プロット</a:t>
            </a:r>
          </a:p>
        </p:txBody>
      </p:sp>
    </p:spTree>
    <p:extLst>
      <p:ext uri="{BB962C8B-B14F-4D97-AF65-F5344CB8AC3E}">
        <p14:creationId xmlns:p14="http://schemas.microsoft.com/office/powerpoint/2010/main" val="2327510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0C5C5263-A46C-250C-79B4-37EF4633D8AE}"/>
              </a:ext>
            </a:extLst>
          </p:cNvPr>
          <p:cNvSpPr>
            <a:spLocks noGrp="1"/>
          </p:cNvSpPr>
          <p:nvPr>
            <p:ph type="title"/>
          </p:nvPr>
        </p:nvSpPr>
        <p:spPr/>
        <p:txBody>
          <a:bodyPr/>
          <a:lstStyle/>
          <a:p>
            <a:r>
              <a:rPr kumimoji="1" lang="ja-JP" altLang="en-US" dirty="0"/>
              <a:t>３点プロットの目次</a:t>
            </a:r>
          </a:p>
        </p:txBody>
      </p:sp>
      <p:sp>
        <p:nvSpPr>
          <p:cNvPr id="7" name="テキスト プレースホルダー 6">
            <a:extLst>
              <a:ext uri="{FF2B5EF4-FFF2-40B4-BE49-F238E27FC236}">
                <a16:creationId xmlns:a16="http://schemas.microsoft.com/office/drawing/2014/main" id="{12EFEECB-8119-A100-9FB5-F471FDE43EF4}"/>
              </a:ext>
            </a:extLst>
          </p:cNvPr>
          <p:cNvSpPr>
            <a:spLocks noGrp="1"/>
          </p:cNvSpPr>
          <p:nvPr>
            <p:ph type="body" sz="quarter" idx="10"/>
          </p:nvPr>
        </p:nvSpPr>
        <p:spPr/>
        <p:txBody>
          <a:bodyPr/>
          <a:lstStyle/>
          <a:p>
            <a:pPr marL="457200" indent="-457200">
              <a:buFont typeface="+mj-lt"/>
              <a:buAutoNum type="arabicPeriod"/>
            </a:pPr>
            <a:r>
              <a:rPr kumimoji="1" lang="ja-JP" altLang="en-US" dirty="0"/>
              <a:t>３点プロットとは</a:t>
            </a:r>
            <a:endParaRPr kumimoji="1" lang="en-US" altLang="ja-JP" dirty="0"/>
          </a:p>
          <a:p>
            <a:pPr marL="457200" indent="-457200">
              <a:buFont typeface="+mj-lt"/>
              <a:buAutoNum type="arabicPeriod"/>
            </a:pPr>
            <a:r>
              <a:rPr kumimoji="1" lang="ja-JP" altLang="en-US" dirty="0"/>
              <a:t>作り方</a:t>
            </a:r>
            <a:endParaRPr kumimoji="1" lang="en-US" altLang="ja-JP" dirty="0"/>
          </a:p>
          <a:p>
            <a:pPr marL="817200" lvl="1" indent="-457200">
              <a:buFont typeface="+mj-lt"/>
              <a:buAutoNum type="arabicPeriod"/>
            </a:pPr>
            <a:r>
              <a:rPr kumimoji="1" lang="ja-JP" altLang="en-US" dirty="0"/>
              <a:t>内容のまとめかた</a:t>
            </a:r>
            <a:endParaRPr kumimoji="1" lang="en-US" altLang="ja-JP" dirty="0"/>
          </a:p>
          <a:p>
            <a:pPr marL="817200" lvl="1" indent="-457200">
              <a:buFont typeface="+mj-lt"/>
              <a:buAutoNum type="arabicPeriod"/>
            </a:pPr>
            <a:r>
              <a:rPr kumimoji="1" lang="ja-JP" altLang="en-US" dirty="0"/>
              <a:t>箇条書きを作る上での形式的なポイント</a:t>
            </a:r>
          </a:p>
        </p:txBody>
      </p:sp>
    </p:spTree>
    <p:extLst>
      <p:ext uri="{BB962C8B-B14F-4D97-AF65-F5344CB8AC3E}">
        <p14:creationId xmlns:p14="http://schemas.microsoft.com/office/powerpoint/2010/main" val="1324256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95249E-5784-30A1-9425-0AD2EDA550D0}"/>
              </a:ext>
            </a:extLst>
          </p:cNvPr>
          <p:cNvSpPr>
            <a:spLocks noGrp="1"/>
          </p:cNvSpPr>
          <p:nvPr>
            <p:ph type="title"/>
          </p:nvPr>
        </p:nvSpPr>
        <p:spPr/>
        <p:txBody>
          <a:bodyPr/>
          <a:lstStyle/>
          <a:p>
            <a:r>
              <a:rPr kumimoji="1" lang="ja-JP" altLang="en-US" dirty="0"/>
              <a:t>３点プロット：</a:t>
            </a:r>
            <a:br>
              <a:rPr kumimoji="1" lang="en-US" altLang="ja-JP" dirty="0"/>
            </a:br>
            <a:r>
              <a:rPr kumimoji="1" lang="ja-JP" altLang="en-US" dirty="0"/>
              <a:t>背景，課題，提案の３点で話の筋をまとめる</a:t>
            </a:r>
          </a:p>
        </p:txBody>
      </p:sp>
      <p:sp>
        <p:nvSpPr>
          <p:cNvPr id="3" name="テキスト プレースホルダー 2">
            <a:extLst>
              <a:ext uri="{FF2B5EF4-FFF2-40B4-BE49-F238E27FC236}">
                <a16:creationId xmlns:a16="http://schemas.microsoft.com/office/drawing/2014/main" id="{434C8495-CDEB-3716-81CF-61358DAF8B15}"/>
              </a:ext>
            </a:extLst>
          </p:cNvPr>
          <p:cNvSpPr>
            <a:spLocks noGrp="1"/>
          </p:cNvSpPr>
          <p:nvPr>
            <p:ph type="body" sz="quarter" idx="10"/>
          </p:nvPr>
        </p:nvSpPr>
        <p:spPr/>
        <p:txBody>
          <a:bodyPr/>
          <a:lstStyle/>
          <a:p>
            <a:pPr marL="457200" indent="-457200">
              <a:buFont typeface="+mj-lt"/>
              <a:buAutoNum type="arabicPeriod"/>
            </a:pPr>
            <a:r>
              <a:rPr kumimoji="1" lang="ja-JP" altLang="en-US" dirty="0">
                <a:solidFill>
                  <a:schemeClr val="accent5"/>
                </a:solidFill>
              </a:rPr>
              <a:t>背景：主張全体の背景や問題を説明する</a:t>
            </a:r>
            <a:endParaRPr kumimoji="1" lang="en-US" altLang="ja-JP" dirty="0">
              <a:solidFill>
                <a:schemeClr val="accent5"/>
              </a:solidFill>
            </a:endParaRPr>
          </a:p>
          <a:p>
            <a:pPr lvl="1"/>
            <a:r>
              <a:rPr kumimoji="1" lang="ja-JP" altLang="en-US" dirty="0"/>
              <a:t>課題や提案に共通する背景や，共通して取り組んでいる問題</a:t>
            </a:r>
            <a:endParaRPr kumimoji="1" lang="en-US" altLang="ja-JP" dirty="0"/>
          </a:p>
          <a:p>
            <a:pPr lvl="1"/>
            <a:r>
              <a:rPr kumimoji="1" lang="ja-JP" altLang="en-US" dirty="0"/>
              <a:t>その問題に対する既存手法</a:t>
            </a:r>
            <a:endParaRPr kumimoji="1" lang="en-US" altLang="ja-JP" dirty="0"/>
          </a:p>
          <a:p>
            <a:pPr lvl="2"/>
            <a:r>
              <a:rPr kumimoji="1" lang="ja-JP" altLang="en-US" dirty="0"/>
              <a:t>（この既存手法の説明は課題の方に書くこともある）</a:t>
            </a:r>
            <a:endParaRPr kumimoji="1" lang="en-US" altLang="ja-JP" dirty="0"/>
          </a:p>
          <a:p>
            <a:pPr marL="457200" indent="-457200">
              <a:buFont typeface="+mj-lt"/>
              <a:buAutoNum type="arabicPeriod"/>
            </a:pPr>
            <a:r>
              <a:rPr kumimoji="1" lang="ja-JP" altLang="en-US" dirty="0">
                <a:solidFill>
                  <a:schemeClr val="accent5"/>
                </a:solidFill>
              </a:rPr>
              <a:t>課題：解決しようとしている課題を説明する</a:t>
            </a:r>
            <a:endParaRPr kumimoji="1" lang="en-US" altLang="ja-JP" dirty="0">
              <a:solidFill>
                <a:schemeClr val="accent5"/>
              </a:solidFill>
            </a:endParaRPr>
          </a:p>
          <a:p>
            <a:pPr lvl="1"/>
            <a:r>
              <a:rPr kumimoji="1" lang="ja-JP" altLang="en-US" dirty="0"/>
              <a:t>既存手法の問題点</a:t>
            </a:r>
            <a:endParaRPr kumimoji="1" lang="en-US" altLang="ja-JP" dirty="0"/>
          </a:p>
          <a:p>
            <a:pPr lvl="1"/>
            <a:r>
              <a:rPr kumimoji="1" lang="ja-JP" altLang="en-US" dirty="0"/>
              <a:t>既存手法がない場合は，背景の中の着目する問題を掘り下げる</a:t>
            </a:r>
            <a:endParaRPr kumimoji="1" lang="en-US" altLang="ja-JP" dirty="0"/>
          </a:p>
          <a:p>
            <a:pPr marL="457200" indent="-457200">
              <a:buFont typeface="+mj-lt"/>
              <a:buAutoNum type="arabicPeriod"/>
            </a:pPr>
            <a:r>
              <a:rPr kumimoji="1" lang="ja-JP" altLang="en-US" dirty="0">
                <a:solidFill>
                  <a:schemeClr val="accent5"/>
                </a:solidFill>
              </a:rPr>
              <a:t>提案：課題であげられた問題を解決する提案手法を説明する</a:t>
            </a:r>
            <a:endParaRPr kumimoji="1" lang="en-US" altLang="ja-JP" dirty="0">
              <a:solidFill>
                <a:schemeClr val="accent5"/>
              </a:solidFill>
            </a:endParaRPr>
          </a:p>
          <a:p>
            <a:pPr lvl="1"/>
            <a:r>
              <a:rPr kumimoji="1" lang="ja-JP" altLang="en-US" dirty="0"/>
              <a:t>課題に対する洞察や観察</a:t>
            </a:r>
            <a:endParaRPr kumimoji="1" lang="en-US" altLang="ja-JP" dirty="0"/>
          </a:p>
          <a:p>
            <a:pPr lvl="1"/>
            <a:r>
              <a:rPr kumimoji="1" lang="ja-JP" altLang="en-US" dirty="0"/>
              <a:t>キーとなるアイデア</a:t>
            </a:r>
            <a:endParaRPr kumimoji="1" lang="en-US" altLang="ja-JP" dirty="0"/>
          </a:p>
          <a:p>
            <a:pPr lvl="1"/>
            <a:r>
              <a:rPr kumimoji="1" lang="ja-JP" altLang="en-US" dirty="0"/>
              <a:t>なぜ課題を解決できるのか</a:t>
            </a:r>
          </a:p>
        </p:txBody>
      </p:sp>
    </p:spTree>
    <p:extLst>
      <p:ext uri="{BB962C8B-B14F-4D97-AF65-F5344CB8AC3E}">
        <p14:creationId xmlns:p14="http://schemas.microsoft.com/office/powerpoint/2010/main" val="4162348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8148F9-96F5-47D8-BABC-0992A5317442}"/>
              </a:ext>
            </a:extLst>
          </p:cNvPr>
          <p:cNvSpPr>
            <a:spLocks noGrp="1"/>
          </p:cNvSpPr>
          <p:nvPr>
            <p:ph type="title"/>
          </p:nvPr>
        </p:nvSpPr>
        <p:spPr/>
        <p:txBody>
          <a:bodyPr/>
          <a:lstStyle/>
          <a:p>
            <a:r>
              <a:rPr kumimoji="1" lang="ja-JP" altLang="en-US" dirty="0"/>
              <a:t>課題について</a:t>
            </a:r>
          </a:p>
        </p:txBody>
      </p:sp>
      <p:sp>
        <p:nvSpPr>
          <p:cNvPr id="3" name="テキスト プレースホルダー 2">
            <a:extLst>
              <a:ext uri="{FF2B5EF4-FFF2-40B4-BE49-F238E27FC236}">
                <a16:creationId xmlns:a16="http://schemas.microsoft.com/office/drawing/2014/main" id="{F99D6A1E-A2D8-5CC6-FE5C-A06B02DCAF52}"/>
              </a:ext>
            </a:extLst>
          </p:cNvPr>
          <p:cNvSpPr>
            <a:spLocks noGrp="1"/>
          </p:cNvSpPr>
          <p:nvPr>
            <p:ph type="body" sz="quarter" idx="10"/>
          </p:nvPr>
        </p:nvSpPr>
        <p:spPr/>
        <p:txBody>
          <a:bodyPr/>
          <a:lstStyle/>
          <a:p>
            <a:r>
              <a:rPr lang="ja-JP" altLang="en-US" dirty="0">
                <a:solidFill>
                  <a:schemeClr val="accent5"/>
                </a:solidFill>
              </a:rPr>
              <a:t>「課題」は，良くない事を示すネガティブな語句や文を必ず含む</a:t>
            </a:r>
            <a:endParaRPr lang="en-US" altLang="ja-JP" dirty="0">
              <a:solidFill>
                <a:schemeClr val="accent5"/>
              </a:solidFill>
            </a:endParaRPr>
          </a:p>
          <a:p>
            <a:pPr lvl="1"/>
            <a:r>
              <a:rPr lang="ja-JP" altLang="en-US" dirty="0"/>
              <a:t>「～が悪い」「～できない」など</a:t>
            </a:r>
            <a:endParaRPr lang="en-US" altLang="ja-JP" dirty="0"/>
          </a:p>
          <a:p>
            <a:pPr lvl="1"/>
            <a:r>
              <a:rPr lang="ja-JP" altLang="en-US" dirty="0"/>
              <a:t>なにが問題であるのかを明示する</a:t>
            </a:r>
            <a:endParaRPr lang="en-US" altLang="ja-JP" dirty="0"/>
          </a:p>
          <a:p>
            <a:r>
              <a:rPr lang="ja-JP" altLang="en-US" dirty="0"/>
              <a:t>たとえば後の例１～４の場合：</a:t>
            </a:r>
            <a:endParaRPr lang="en-US" altLang="ja-JP" dirty="0"/>
          </a:p>
          <a:p>
            <a:pPr lvl="1"/>
            <a:r>
              <a:rPr lang="ja-JP" altLang="en-US" dirty="0"/>
              <a:t>「従来のスカラ化では制約があり効果的にまとめられない 」</a:t>
            </a:r>
            <a:endParaRPr lang="en-US" altLang="ja-JP" dirty="0"/>
          </a:p>
          <a:p>
            <a:pPr lvl="1"/>
            <a:r>
              <a:rPr kumimoji="1" lang="ja-JP" altLang="en-US" dirty="0"/>
              <a:t>「性能向上の機会が大きく失われている」</a:t>
            </a:r>
            <a:endParaRPr kumimoji="1" lang="en-US" altLang="ja-JP" dirty="0"/>
          </a:p>
          <a:p>
            <a:pPr lvl="1"/>
            <a:r>
              <a:rPr lang="ja-JP" altLang="en-US" dirty="0"/>
              <a:t>「複雑さが爆発する 」</a:t>
            </a:r>
            <a:endParaRPr lang="en-US" altLang="ja-JP" dirty="0"/>
          </a:p>
          <a:p>
            <a:pPr lvl="1"/>
            <a:r>
              <a:rPr kumimoji="1" lang="ja-JP" altLang="en-US" dirty="0"/>
              <a:t>「</a:t>
            </a:r>
            <a:r>
              <a:rPr kumimoji="1" lang="ja-JP" altLang="en-US" sz="2000" dirty="0"/>
              <a:t>シミュレーションには長い時間かかる</a:t>
            </a:r>
            <a:r>
              <a:rPr kumimoji="1" lang="ja-JP" altLang="en-US" dirty="0"/>
              <a:t>」</a:t>
            </a:r>
            <a:endParaRPr kumimoji="1" lang="en-US" altLang="ja-JP" dirty="0"/>
          </a:p>
        </p:txBody>
      </p:sp>
    </p:spTree>
    <p:extLst>
      <p:ext uri="{BB962C8B-B14F-4D97-AF65-F5344CB8AC3E}">
        <p14:creationId xmlns:p14="http://schemas.microsoft.com/office/powerpoint/2010/main" val="15733409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8148F9-96F5-47D8-BABC-0992A5317442}"/>
              </a:ext>
            </a:extLst>
          </p:cNvPr>
          <p:cNvSpPr>
            <a:spLocks noGrp="1"/>
          </p:cNvSpPr>
          <p:nvPr>
            <p:ph type="title"/>
          </p:nvPr>
        </p:nvSpPr>
        <p:spPr/>
        <p:txBody>
          <a:bodyPr/>
          <a:lstStyle/>
          <a:p>
            <a:r>
              <a:rPr kumimoji="1" lang="ja-JP" altLang="en-US" dirty="0"/>
              <a:t>項目間の関係</a:t>
            </a:r>
          </a:p>
        </p:txBody>
      </p:sp>
      <p:sp>
        <p:nvSpPr>
          <p:cNvPr id="3" name="テキスト プレースホルダー 2">
            <a:extLst>
              <a:ext uri="{FF2B5EF4-FFF2-40B4-BE49-F238E27FC236}">
                <a16:creationId xmlns:a16="http://schemas.microsoft.com/office/drawing/2014/main" id="{F99D6A1E-A2D8-5CC6-FE5C-A06B02DCAF52}"/>
              </a:ext>
            </a:extLst>
          </p:cNvPr>
          <p:cNvSpPr>
            <a:spLocks noGrp="1"/>
          </p:cNvSpPr>
          <p:nvPr>
            <p:ph type="body" sz="quarter" idx="10"/>
          </p:nvPr>
        </p:nvSpPr>
        <p:spPr/>
        <p:txBody>
          <a:bodyPr/>
          <a:lstStyle/>
          <a:p>
            <a:r>
              <a:rPr kumimoji="1" lang="ja-JP" altLang="en-US" dirty="0"/>
              <a:t>「課題」に書く内容は，「背景」で提示した問題に対応させる</a:t>
            </a:r>
            <a:endParaRPr kumimoji="1" lang="en-US" altLang="ja-JP" dirty="0"/>
          </a:p>
          <a:p>
            <a:pPr marL="817200" lvl="1" indent="-457200">
              <a:buFont typeface="+mj-lt"/>
              <a:buAutoNum type="arabicPeriod"/>
            </a:pPr>
            <a:r>
              <a:rPr kumimoji="1" lang="ja-JP" altLang="en-US" dirty="0"/>
              <a:t>「背景」で提示した問題を解決する </a:t>
            </a:r>
            <a:endParaRPr kumimoji="1" lang="en-US" altLang="ja-JP" dirty="0"/>
          </a:p>
          <a:p>
            <a:pPr lvl="2"/>
            <a:r>
              <a:rPr kumimoji="1" lang="ja-JP" altLang="en-US" dirty="0"/>
              <a:t>既存手法がある場合，基本的にはこの形になる</a:t>
            </a:r>
            <a:endParaRPr kumimoji="1" lang="en-US" altLang="ja-JP" dirty="0"/>
          </a:p>
          <a:p>
            <a:pPr marL="817200" lvl="1" indent="-457200">
              <a:buFont typeface="+mj-lt"/>
              <a:buAutoNum type="arabicPeriod"/>
            </a:pPr>
            <a:r>
              <a:rPr kumimoji="1" lang="ja-JP" altLang="en-US" dirty="0"/>
              <a:t>ないしは，「背景」の特定の問題に着目して掘り下げる</a:t>
            </a:r>
            <a:endParaRPr kumimoji="1" lang="en-US" altLang="ja-JP" dirty="0"/>
          </a:p>
          <a:p>
            <a:pPr lvl="2"/>
            <a:r>
              <a:rPr kumimoji="1" lang="ja-JP" altLang="en-US" dirty="0"/>
              <a:t>特に既存手法がない場合，こちらになることもある</a:t>
            </a:r>
            <a:endParaRPr kumimoji="1" lang="en-US" altLang="ja-JP" dirty="0"/>
          </a:p>
          <a:p>
            <a:r>
              <a:rPr kumimoji="1" lang="ja-JP" altLang="en-US" dirty="0"/>
              <a:t>「提案」では，「背景」と「課題」で提示した問題に対応させる</a:t>
            </a:r>
            <a:endParaRPr kumimoji="1" lang="en-US" altLang="ja-JP" dirty="0"/>
          </a:p>
          <a:p>
            <a:pPr lvl="1"/>
            <a:r>
              <a:rPr kumimoji="1" lang="ja-JP" altLang="en-US" dirty="0"/>
              <a:t>基本的には「課題」で提示した問題を解決する方法を書く</a:t>
            </a:r>
            <a:endParaRPr kumimoji="1" lang="en-US" altLang="ja-JP" dirty="0"/>
          </a:p>
          <a:p>
            <a:pPr lvl="1"/>
            <a:r>
              <a:rPr kumimoji="1" lang="ja-JP" altLang="en-US" dirty="0"/>
              <a:t>そうすれば，普通は自然と「背景」の問題にも対応する</a:t>
            </a:r>
            <a:endParaRPr kumimoji="1" lang="en-US" altLang="ja-JP" dirty="0"/>
          </a:p>
        </p:txBody>
      </p:sp>
    </p:spTree>
    <p:extLst>
      <p:ext uri="{BB962C8B-B14F-4D97-AF65-F5344CB8AC3E}">
        <p14:creationId xmlns:p14="http://schemas.microsoft.com/office/powerpoint/2010/main" val="38008674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722A8C-B31F-1470-2A2C-B9925BC500E2}"/>
              </a:ext>
            </a:extLst>
          </p:cNvPr>
          <p:cNvSpPr>
            <a:spLocks noGrp="1"/>
          </p:cNvSpPr>
          <p:nvPr>
            <p:ph type="title"/>
          </p:nvPr>
        </p:nvSpPr>
        <p:spPr/>
        <p:txBody>
          <a:bodyPr/>
          <a:lstStyle/>
          <a:p>
            <a:r>
              <a:rPr lang="ja-JP" altLang="en-US" sz="2400" dirty="0"/>
              <a:t>例１：小田喜くんの輪講の例 </a:t>
            </a:r>
            <a:r>
              <a:rPr lang="en-US" altLang="ja-JP" sz="2400" dirty="0"/>
              <a:t>= </a:t>
            </a:r>
            <a:r>
              <a:rPr lang="ja-JP" altLang="en-US" sz="2400" dirty="0"/>
              <a:t>既存手法があるパターン</a:t>
            </a:r>
            <a:br>
              <a:rPr lang="en-US" altLang="ja-JP" sz="2400" dirty="0"/>
            </a:br>
            <a:r>
              <a:rPr lang="ja-JP" altLang="en-US" sz="1600" dirty="0"/>
              <a:t>（輪講なので具体的なアイデアがまだない事に注意）</a:t>
            </a:r>
            <a:endParaRPr kumimoji="1" lang="ja-JP" altLang="en-US" sz="1600" dirty="0"/>
          </a:p>
        </p:txBody>
      </p:sp>
      <p:sp>
        <p:nvSpPr>
          <p:cNvPr id="3" name="テキスト プレースホルダー 2">
            <a:extLst>
              <a:ext uri="{FF2B5EF4-FFF2-40B4-BE49-F238E27FC236}">
                <a16:creationId xmlns:a16="http://schemas.microsoft.com/office/drawing/2014/main" id="{1641E495-BDDF-0AEA-8CA3-8A46CF1746DE}"/>
              </a:ext>
            </a:extLst>
          </p:cNvPr>
          <p:cNvSpPr>
            <a:spLocks noGrp="1"/>
          </p:cNvSpPr>
          <p:nvPr>
            <p:ph type="body" sz="quarter" idx="10"/>
          </p:nvPr>
        </p:nvSpPr>
        <p:spPr/>
        <p:txBody>
          <a:bodyPr/>
          <a:lstStyle/>
          <a:p>
            <a:r>
              <a:rPr lang="ja-JP" altLang="en-US" dirty="0"/>
              <a:t>背景：</a:t>
            </a:r>
            <a:r>
              <a:rPr lang="en-US" altLang="ja-JP" dirty="0"/>
              <a:t>SIMT </a:t>
            </a:r>
            <a:r>
              <a:rPr lang="ja-JP" altLang="en-US" dirty="0"/>
              <a:t>アーキテクチャにおける冗長な演算</a:t>
            </a:r>
            <a:endParaRPr lang="en-US" altLang="ja-JP" dirty="0"/>
          </a:p>
          <a:p>
            <a:pPr lvl="1"/>
            <a:r>
              <a:rPr lang="en-US" altLang="ja-JP" dirty="0"/>
              <a:t>SIMT(D) </a:t>
            </a:r>
            <a:r>
              <a:rPr lang="ja-JP" altLang="en-US" dirty="0"/>
              <a:t>では基本的には複数のデータに対して同じ演算を行う </a:t>
            </a:r>
            <a:endParaRPr lang="en-US" altLang="ja-JP" dirty="0"/>
          </a:p>
          <a:p>
            <a:pPr lvl="1"/>
            <a:r>
              <a:rPr lang="ja-JP" altLang="en-US" dirty="0"/>
              <a:t>しかし </a:t>
            </a:r>
            <a:r>
              <a:rPr lang="en-US" altLang="ja-JP" dirty="0"/>
              <a:t>SIMT </a:t>
            </a:r>
            <a:r>
              <a:rPr lang="ja-JP" altLang="en-US" dirty="0"/>
              <a:t>では全く同じ冗長な演算を複数のレーンで行っている場合があり無駄 </a:t>
            </a:r>
            <a:endParaRPr lang="en-US" altLang="ja-JP" dirty="0"/>
          </a:p>
          <a:p>
            <a:r>
              <a:rPr lang="ja-JP" altLang="en-US" dirty="0"/>
              <a:t>課題：スカラ化とその問題 </a:t>
            </a:r>
            <a:endParaRPr lang="en-US" altLang="ja-JP" dirty="0"/>
          </a:p>
          <a:p>
            <a:pPr lvl="1"/>
            <a:r>
              <a:rPr lang="ja-JP" altLang="en-US" dirty="0"/>
              <a:t>冗長な演算を１つの演算にまとめるスカラ化が提案されている </a:t>
            </a:r>
            <a:endParaRPr lang="en-US" altLang="ja-JP" dirty="0"/>
          </a:p>
          <a:p>
            <a:pPr lvl="1"/>
            <a:r>
              <a:rPr lang="ja-JP" altLang="en-US" dirty="0"/>
              <a:t>しかし，従来のスカラ化では制約があり効果的に演算をまとめられない </a:t>
            </a:r>
            <a:endParaRPr lang="en-US" altLang="ja-JP" dirty="0"/>
          </a:p>
          <a:p>
            <a:r>
              <a:rPr lang="ja-JP" altLang="en-US" dirty="0"/>
              <a:t>提案：スカラ化の改良 </a:t>
            </a:r>
            <a:endParaRPr lang="en-US" altLang="ja-JP" dirty="0"/>
          </a:p>
          <a:p>
            <a:pPr lvl="1"/>
            <a:r>
              <a:rPr lang="en-US" altLang="ja-JP" dirty="0"/>
              <a:t>Temporal SIMT </a:t>
            </a:r>
            <a:r>
              <a:rPr lang="ja-JP" altLang="en-US" dirty="0"/>
              <a:t>と動的なスカラ化の組み合わせにより実現 </a:t>
            </a:r>
            <a:br>
              <a:rPr lang="ja-JP" altLang="en-US" dirty="0"/>
            </a:br>
            <a:endParaRPr kumimoji="1" lang="ja-JP" altLang="en-US" dirty="0"/>
          </a:p>
        </p:txBody>
      </p:sp>
    </p:spTree>
    <p:extLst>
      <p:ext uri="{BB962C8B-B14F-4D97-AF65-F5344CB8AC3E}">
        <p14:creationId xmlns:p14="http://schemas.microsoft.com/office/powerpoint/2010/main" val="11401557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3F0A8B-B8DC-DEBB-64FC-E1E342572693}"/>
              </a:ext>
            </a:extLst>
          </p:cNvPr>
          <p:cNvSpPr>
            <a:spLocks noGrp="1"/>
          </p:cNvSpPr>
          <p:nvPr>
            <p:ph type="title"/>
          </p:nvPr>
        </p:nvSpPr>
        <p:spPr/>
        <p:txBody>
          <a:bodyPr/>
          <a:lstStyle/>
          <a:p>
            <a:r>
              <a:rPr lang="ja-JP" altLang="en-US" dirty="0"/>
              <a:t>例２：</a:t>
            </a:r>
            <a:r>
              <a:rPr kumimoji="1" lang="ja-JP" altLang="en-US" dirty="0"/>
              <a:t>小泉くんの </a:t>
            </a:r>
            <a:r>
              <a:rPr lang="en-US" altLang="ja-JP" dirty="0"/>
              <a:t>DATE</a:t>
            </a:r>
            <a:r>
              <a:rPr lang="ja-JP" altLang="en-US" dirty="0"/>
              <a:t> </a:t>
            </a:r>
            <a:r>
              <a:rPr lang="en-US" altLang="ja-JP" dirty="0"/>
              <a:t>= </a:t>
            </a:r>
            <a:r>
              <a:rPr lang="ja-JP" altLang="en-US" dirty="0"/>
              <a:t>既存手法があるパターン</a:t>
            </a:r>
            <a:endParaRPr kumimoji="1" lang="ja-JP" altLang="en-US" dirty="0"/>
          </a:p>
        </p:txBody>
      </p:sp>
      <p:sp>
        <p:nvSpPr>
          <p:cNvPr id="3" name="テキスト プレースホルダー 2">
            <a:extLst>
              <a:ext uri="{FF2B5EF4-FFF2-40B4-BE49-F238E27FC236}">
                <a16:creationId xmlns:a16="http://schemas.microsoft.com/office/drawing/2014/main" id="{131A464B-82C4-26C6-5295-D721A3F69E63}"/>
              </a:ext>
            </a:extLst>
          </p:cNvPr>
          <p:cNvSpPr>
            <a:spLocks noGrp="1"/>
          </p:cNvSpPr>
          <p:nvPr>
            <p:ph type="body" sz="quarter" idx="10"/>
          </p:nvPr>
        </p:nvSpPr>
        <p:spPr/>
        <p:txBody>
          <a:bodyPr/>
          <a:lstStyle/>
          <a:p>
            <a:r>
              <a:rPr kumimoji="1" lang="ja-JP" altLang="en-US" dirty="0"/>
              <a:t>背景：早いプリフェッチによるレイテンシの隠蔽</a:t>
            </a:r>
            <a:endParaRPr kumimoji="1" lang="en-US" altLang="ja-JP" dirty="0"/>
          </a:p>
          <a:p>
            <a:pPr lvl="1"/>
            <a:r>
              <a:rPr kumimoji="1" lang="ja-JP" altLang="en-US" dirty="0"/>
              <a:t>プリフェッチ：キャッシュにデータを先読みしておく技術</a:t>
            </a:r>
            <a:endParaRPr kumimoji="1" lang="en-US" altLang="ja-JP" dirty="0"/>
          </a:p>
          <a:p>
            <a:pPr lvl="1"/>
            <a:r>
              <a:rPr kumimoji="1" lang="ja-JP" altLang="en-US" dirty="0"/>
              <a:t>多くの研究では十分に早くプリフェッチすることを重視</a:t>
            </a:r>
            <a:endParaRPr kumimoji="1" lang="en-US" altLang="ja-JP" dirty="0"/>
          </a:p>
          <a:p>
            <a:pPr lvl="2"/>
            <a:r>
              <a:rPr kumimoji="1" lang="ja-JP" altLang="en-US" dirty="0"/>
              <a:t>メモリ・アクセスのレイテンシを有効に隠蔽するため</a:t>
            </a:r>
            <a:endParaRPr kumimoji="1" lang="en-US" altLang="ja-JP" dirty="0"/>
          </a:p>
          <a:p>
            <a:pPr lvl="2"/>
            <a:r>
              <a:rPr kumimoji="1" lang="ja-JP" altLang="en-US" dirty="0"/>
              <a:t>通常はなるべく遠い未来のアドレスを予測してプリフェッチ</a:t>
            </a:r>
            <a:endParaRPr kumimoji="1" lang="en-US" altLang="ja-JP" dirty="0"/>
          </a:p>
          <a:p>
            <a:r>
              <a:rPr kumimoji="1" lang="ja-JP" altLang="en-US" dirty="0"/>
              <a:t>課題：早すぎるプリフェッチ</a:t>
            </a:r>
            <a:endParaRPr kumimoji="1" lang="en-US" altLang="ja-JP" dirty="0"/>
          </a:p>
          <a:p>
            <a:pPr lvl="1"/>
            <a:r>
              <a:rPr kumimoji="1" lang="ja-JP" altLang="en-US" dirty="0"/>
              <a:t>早すぎると使用される前にキャッシュから追い出される</a:t>
            </a:r>
            <a:endParaRPr kumimoji="1" lang="en-US" altLang="ja-JP" dirty="0"/>
          </a:p>
          <a:p>
            <a:pPr lvl="1"/>
            <a:r>
              <a:rPr kumimoji="1" lang="ja-JP" altLang="en-US" dirty="0"/>
              <a:t>これにより性能向上の機会が大きく失われている</a:t>
            </a:r>
            <a:endParaRPr kumimoji="1" lang="en-US" altLang="ja-JP" dirty="0"/>
          </a:p>
          <a:p>
            <a:r>
              <a:rPr kumimoji="1" lang="ja-JP" altLang="en-US" dirty="0"/>
              <a:t>提案：プリフェッチを遅らせる</a:t>
            </a:r>
            <a:endParaRPr kumimoji="1" lang="en-US" altLang="ja-JP" dirty="0"/>
          </a:p>
          <a:p>
            <a:pPr lvl="1"/>
            <a:r>
              <a:rPr kumimoji="1" lang="ja-JP" altLang="en-US" dirty="0"/>
              <a:t>データが参照されるタイミングまであえて遅らせる</a:t>
            </a:r>
            <a:endParaRPr kumimoji="1" lang="en-US" altLang="ja-JP" dirty="0"/>
          </a:p>
        </p:txBody>
      </p:sp>
    </p:spTree>
    <p:extLst>
      <p:ext uri="{BB962C8B-B14F-4D97-AF65-F5344CB8AC3E}">
        <p14:creationId xmlns:p14="http://schemas.microsoft.com/office/powerpoint/2010/main" val="6143025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EBA81F-A6DD-0466-EAE8-DED8906E9E0C}"/>
              </a:ext>
            </a:extLst>
          </p:cNvPr>
          <p:cNvSpPr>
            <a:spLocks noGrp="1"/>
          </p:cNvSpPr>
          <p:nvPr>
            <p:ph type="title"/>
          </p:nvPr>
        </p:nvSpPr>
        <p:spPr/>
        <p:txBody>
          <a:bodyPr/>
          <a:lstStyle/>
          <a:p>
            <a:r>
              <a:rPr lang="ja-JP" altLang="en-US" dirty="0"/>
              <a:t>例３：木村さんの輪講 </a:t>
            </a:r>
            <a:r>
              <a:rPr lang="en-US" altLang="ja-JP" dirty="0"/>
              <a:t>= </a:t>
            </a:r>
            <a:r>
              <a:rPr lang="ja-JP" altLang="en-US" dirty="0"/>
              <a:t>既存手法がないパターン</a:t>
            </a:r>
            <a:br>
              <a:rPr lang="en-US" altLang="ja-JP" dirty="0"/>
            </a:br>
            <a:r>
              <a:rPr lang="ja-JP" altLang="en-US" sz="1800" dirty="0"/>
              <a:t>（輪講なので具体的なアイデアがまだない事に注意）</a:t>
            </a:r>
            <a:endParaRPr kumimoji="1" lang="ja-JP" altLang="en-US" sz="1800" dirty="0"/>
          </a:p>
        </p:txBody>
      </p:sp>
      <p:sp>
        <p:nvSpPr>
          <p:cNvPr id="3" name="テキスト プレースホルダー 2">
            <a:extLst>
              <a:ext uri="{FF2B5EF4-FFF2-40B4-BE49-F238E27FC236}">
                <a16:creationId xmlns:a16="http://schemas.microsoft.com/office/drawing/2014/main" id="{3FEEAC1E-C94E-1099-5C11-AF237D70AFA5}"/>
              </a:ext>
            </a:extLst>
          </p:cNvPr>
          <p:cNvSpPr>
            <a:spLocks noGrp="1"/>
          </p:cNvSpPr>
          <p:nvPr>
            <p:ph type="body" sz="quarter" idx="10"/>
          </p:nvPr>
        </p:nvSpPr>
        <p:spPr/>
        <p:txBody>
          <a:bodyPr/>
          <a:lstStyle/>
          <a:p>
            <a:r>
              <a:rPr lang="ja-JP" altLang="en-US" dirty="0"/>
              <a:t>背景：ベクトル命令 </a:t>
            </a:r>
            <a:endParaRPr lang="en-US" altLang="ja-JP" dirty="0"/>
          </a:p>
          <a:p>
            <a:pPr lvl="1"/>
            <a:r>
              <a:rPr lang="ja-JP" altLang="en-US" dirty="0"/>
              <a:t>単一の命令で可変長の複数データを処理する命令の方式 </a:t>
            </a:r>
            <a:endParaRPr lang="en-US" altLang="ja-JP" dirty="0"/>
          </a:p>
          <a:p>
            <a:pPr lvl="1"/>
            <a:r>
              <a:rPr lang="ja-JP" altLang="en-US" dirty="0"/>
              <a:t>データ並列性のある処理を対象 </a:t>
            </a:r>
            <a:endParaRPr lang="en-US" altLang="ja-JP" dirty="0"/>
          </a:p>
          <a:p>
            <a:pPr lvl="1"/>
            <a:r>
              <a:rPr lang="en-US" altLang="ja-JP" dirty="0"/>
              <a:t>RISC-V </a:t>
            </a:r>
            <a:r>
              <a:rPr lang="ja-JP" altLang="en-US" dirty="0"/>
              <a:t>ベクトル拡張などの形で実装されている </a:t>
            </a:r>
            <a:endParaRPr lang="en-US" altLang="ja-JP" dirty="0"/>
          </a:p>
          <a:p>
            <a:r>
              <a:rPr lang="ja-JP" altLang="en-US" dirty="0"/>
              <a:t>課題：ベクトル命令の実装コスト </a:t>
            </a:r>
            <a:endParaRPr lang="en-US" altLang="ja-JP" dirty="0"/>
          </a:p>
          <a:p>
            <a:pPr lvl="1"/>
            <a:r>
              <a:rPr lang="ja-JP" altLang="en-US" dirty="0"/>
              <a:t>ベクトル命令では１つの命令が多数のアクセスを発生させる</a:t>
            </a:r>
            <a:endParaRPr lang="en-US" altLang="ja-JP" dirty="0"/>
          </a:p>
          <a:p>
            <a:pPr lvl="1"/>
            <a:r>
              <a:rPr lang="ja-JP" altLang="en-US" dirty="0"/>
              <a:t>従来の作り方で </a:t>
            </a:r>
            <a:r>
              <a:rPr lang="en-US" altLang="ja-JP" dirty="0"/>
              <a:t>out-of-order </a:t>
            </a:r>
            <a:r>
              <a:rPr lang="ja-JP" altLang="en-US" dirty="0"/>
              <a:t>プロセッサ上に実装すると，複雑さが爆発する </a:t>
            </a:r>
            <a:endParaRPr lang="en-US" altLang="ja-JP" dirty="0"/>
          </a:p>
          <a:p>
            <a:r>
              <a:rPr lang="ja-JP" altLang="en-US" dirty="0"/>
              <a:t>提案：ベクトル命令の実装の複雑さを下げる</a:t>
            </a:r>
            <a:br>
              <a:rPr lang="ja-JP" altLang="en-US" dirty="0"/>
            </a:br>
            <a:endParaRPr kumimoji="1" lang="ja-JP" altLang="en-US" dirty="0"/>
          </a:p>
        </p:txBody>
      </p:sp>
    </p:spTree>
    <p:extLst>
      <p:ext uri="{BB962C8B-B14F-4D97-AF65-F5344CB8AC3E}">
        <p14:creationId xmlns:p14="http://schemas.microsoft.com/office/powerpoint/2010/main" val="2172824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BE99DC-6509-D745-923D-01B9E613F224}"/>
              </a:ext>
            </a:extLst>
          </p:cNvPr>
          <p:cNvSpPr>
            <a:spLocks noGrp="1"/>
          </p:cNvSpPr>
          <p:nvPr>
            <p:ph type="title"/>
          </p:nvPr>
        </p:nvSpPr>
        <p:spPr/>
        <p:txBody>
          <a:bodyPr/>
          <a:lstStyle/>
          <a:p>
            <a:r>
              <a:rPr kumimoji="1" lang="ja-JP" altLang="en-US" dirty="0"/>
              <a:t>例４：出川くんの </a:t>
            </a:r>
            <a:r>
              <a:rPr kumimoji="1" lang="en-US" altLang="ja-JP" dirty="0"/>
              <a:t>ICCD = </a:t>
            </a:r>
            <a:r>
              <a:rPr kumimoji="1" lang="ja-JP" altLang="en-US" dirty="0"/>
              <a:t>既存手法がないパターン</a:t>
            </a:r>
          </a:p>
        </p:txBody>
      </p:sp>
      <p:sp>
        <p:nvSpPr>
          <p:cNvPr id="3" name="テキスト プレースホルダー 2">
            <a:extLst>
              <a:ext uri="{FF2B5EF4-FFF2-40B4-BE49-F238E27FC236}">
                <a16:creationId xmlns:a16="http://schemas.microsoft.com/office/drawing/2014/main" id="{ED93E0D1-8160-8125-E3C9-AED3AEC7F3C7}"/>
              </a:ext>
            </a:extLst>
          </p:cNvPr>
          <p:cNvSpPr>
            <a:spLocks noGrp="1"/>
          </p:cNvSpPr>
          <p:nvPr>
            <p:ph type="body" sz="quarter" idx="10"/>
          </p:nvPr>
        </p:nvSpPr>
        <p:spPr/>
        <p:txBody>
          <a:bodyPr/>
          <a:lstStyle/>
          <a:p>
            <a:r>
              <a:rPr kumimoji="1" lang="ja-JP" altLang="en-US" sz="1800" dirty="0"/>
              <a:t>背景：命令キャッシュ・ミス数を使った性能の見積もり</a:t>
            </a:r>
            <a:endParaRPr kumimoji="1" lang="en-US" altLang="ja-JP" sz="1800" dirty="0"/>
          </a:p>
          <a:p>
            <a:pPr lvl="1"/>
            <a:r>
              <a:rPr kumimoji="1" lang="ja-JP" altLang="en-US" sz="1800" dirty="0"/>
              <a:t>従来，命令キャッシュに関わる研究ではミス数が主要な評価項目だった</a:t>
            </a:r>
            <a:endParaRPr kumimoji="1" lang="en-US" altLang="ja-JP" sz="1800" dirty="0"/>
          </a:p>
          <a:p>
            <a:pPr lvl="1"/>
            <a:r>
              <a:rPr kumimoji="1" lang="ja-JP" altLang="en-US" sz="1800" dirty="0"/>
              <a:t>ミス数が減ると基本的には実行時間が短くなるため</a:t>
            </a:r>
            <a:endParaRPr kumimoji="1" lang="en-US" altLang="ja-JP" sz="1800" dirty="0"/>
          </a:p>
          <a:p>
            <a:r>
              <a:rPr kumimoji="1" lang="ja-JP" altLang="en-US" sz="1800" dirty="0"/>
              <a:t>課題：シミュレーション時間</a:t>
            </a:r>
            <a:endParaRPr kumimoji="1" lang="en-US" altLang="ja-JP" sz="1800" dirty="0"/>
          </a:p>
          <a:p>
            <a:pPr lvl="1"/>
            <a:r>
              <a:rPr kumimoji="1" lang="ja-JP" altLang="en-US" sz="1800" dirty="0"/>
              <a:t>現代のプロセッサではミス数と実行時間が直接相関しない</a:t>
            </a:r>
            <a:endParaRPr kumimoji="1" lang="en-US" altLang="ja-JP" sz="1800" dirty="0"/>
          </a:p>
          <a:p>
            <a:pPr lvl="1"/>
            <a:r>
              <a:rPr kumimoji="1" lang="ja-JP" altLang="en-US" sz="1800" dirty="0"/>
              <a:t>精度よい性能見積もりのためにはプロセッサ全体のシミュレーションが必要</a:t>
            </a:r>
            <a:endParaRPr kumimoji="1" lang="en-US" altLang="ja-JP" sz="1800" dirty="0"/>
          </a:p>
          <a:p>
            <a:pPr lvl="1"/>
            <a:r>
              <a:rPr kumimoji="1" lang="ja-JP" altLang="en-US" sz="1800" dirty="0"/>
              <a:t>しかしシミュレーションには長い時間かかる</a:t>
            </a:r>
            <a:endParaRPr kumimoji="1" lang="en-US" altLang="ja-JP" sz="1800" dirty="0"/>
          </a:p>
          <a:p>
            <a:r>
              <a:rPr kumimoji="1" lang="ja-JP" altLang="en-US" sz="1800" dirty="0"/>
              <a:t>提案：命令キャッシュ・ミス数に代わる新たな指針</a:t>
            </a:r>
            <a:endParaRPr kumimoji="1" lang="en-US" altLang="ja-JP" sz="1800" dirty="0"/>
          </a:p>
          <a:p>
            <a:pPr lvl="1"/>
            <a:r>
              <a:rPr kumimoji="1" lang="ja-JP" altLang="en-US" sz="1800" dirty="0"/>
              <a:t>その指針を使った高速な性能見積もりの提案</a:t>
            </a:r>
            <a:endParaRPr kumimoji="1" lang="en-US" altLang="ja-JP" sz="1800" dirty="0"/>
          </a:p>
          <a:p>
            <a:pPr lvl="1"/>
            <a:r>
              <a:rPr kumimoji="1" lang="ja-JP" altLang="en-US" sz="1800" dirty="0"/>
              <a:t>２桁短い時間でシミュレーションとほぼ同じ精度の性能見積もりを実現</a:t>
            </a:r>
          </a:p>
        </p:txBody>
      </p:sp>
    </p:spTree>
    <p:extLst>
      <p:ext uri="{BB962C8B-B14F-4D97-AF65-F5344CB8AC3E}">
        <p14:creationId xmlns:p14="http://schemas.microsoft.com/office/powerpoint/2010/main" val="26769036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2EC29A-53FA-8B96-FE9A-0EF13AEC926F}"/>
              </a:ext>
            </a:extLst>
          </p:cNvPr>
          <p:cNvSpPr>
            <a:spLocks noGrp="1"/>
          </p:cNvSpPr>
          <p:nvPr>
            <p:ph type="title"/>
          </p:nvPr>
        </p:nvSpPr>
        <p:spPr/>
        <p:txBody>
          <a:bodyPr/>
          <a:lstStyle/>
          <a:p>
            <a:r>
              <a:rPr kumimoji="1" lang="ja-JP" altLang="en-US" dirty="0"/>
              <a:t>応用：４点プロット</a:t>
            </a:r>
          </a:p>
        </p:txBody>
      </p:sp>
      <p:sp>
        <p:nvSpPr>
          <p:cNvPr id="3" name="テキスト プレースホルダー 2">
            <a:extLst>
              <a:ext uri="{FF2B5EF4-FFF2-40B4-BE49-F238E27FC236}">
                <a16:creationId xmlns:a16="http://schemas.microsoft.com/office/drawing/2014/main" id="{181521BF-22BE-74E1-30FF-6AFF99DD6C71}"/>
              </a:ext>
            </a:extLst>
          </p:cNvPr>
          <p:cNvSpPr>
            <a:spLocks noGrp="1"/>
          </p:cNvSpPr>
          <p:nvPr>
            <p:ph type="body" sz="quarter" idx="10"/>
          </p:nvPr>
        </p:nvSpPr>
        <p:spPr>
          <a:xfrm>
            <a:off x="341953" y="1088974"/>
            <a:ext cx="8550095" cy="5219751"/>
          </a:xfrm>
        </p:spPr>
        <p:txBody>
          <a:bodyPr/>
          <a:lstStyle/>
          <a:p>
            <a:r>
              <a:rPr kumimoji="1" lang="ja-JP" altLang="en-US" dirty="0"/>
              <a:t>洞察を加えた４点プロットの形でもよい</a:t>
            </a:r>
            <a:endParaRPr kumimoji="1" lang="en-US" altLang="ja-JP" dirty="0"/>
          </a:p>
          <a:p>
            <a:pPr lvl="1"/>
            <a:r>
              <a:rPr kumimoji="1" lang="ja-JP" altLang="en-US" dirty="0"/>
              <a:t>背景</a:t>
            </a:r>
            <a:endParaRPr kumimoji="1" lang="en-US" altLang="ja-JP" dirty="0"/>
          </a:p>
          <a:p>
            <a:pPr lvl="1"/>
            <a:r>
              <a:rPr kumimoji="1" lang="ja-JP" altLang="en-US" dirty="0"/>
              <a:t>課題</a:t>
            </a:r>
            <a:endParaRPr kumimoji="1" lang="en-US" altLang="ja-JP" dirty="0"/>
          </a:p>
          <a:p>
            <a:pPr lvl="1"/>
            <a:r>
              <a:rPr kumimoji="1" lang="ja-JP" altLang="en-US" dirty="0">
                <a:solidFill>
                  <a:schemeClr val="accent5"/>
                </a:solidFill>
              </a:rPr>
              <a:t>洞察</a:t>
            </a:r>
            <a:endParaRPr kumimoji="1" lang="en-US" altLang="ja-JP" dirty="0">
              <a:solidFill>
                <a:schemeClr val="accent5"/>
              </a:solidFill>
            </a:endParaRPr>
          </a:p>
          <a:p>
            <a:pPr lvl="2"/>
            <a:r>
              <a:rPr kumimoji="1" lang="ja-JP" altLang="en-US" dirty="0"/>
              <a:t>課題に対する新しい観察結果や，課題の核心の新しい解釈など</a:t>
            </a:r>
            <a:endParaRPr kumimoji="1" lang="en-US" altLang="ja-JP" dirty="0"/>
          </a:p>
          <a:p>
            <a:pPr lvl="1"/>
            <a:r>
              <a:rPr kumimoji="1" lang="ja-JP" altLang="en-US" dirty="0"/>
              <a:t>提案</a:t>
            </a:r>
            <a:endParaRPr kumimoji="1" lang="en-US" altLang="ja-JP" dirty="0"/>
          </a:p>
          <a:p>
            <a:r>
              <a:rPr kumimoji="1" lang="ja-JP" altLang="en-US" dirty="0"/>
              <a:t>洞察は課題や提案の下にぶら下がることもある</a:t>
            </a:r>
            <a:endParaRPr kumimoji="1" lang="en-US" altLang="ja-JP" dirty="0"/>
          </a:p>
          <a:p>
            <a:pPr lvl="1"/>
            <a:r>
              <a:rPr kumimoji="1" lang="ja-JP" altLang="en-US" dirty="0"/>
              <a:t>小泉くんの例での「早すぎるプリフェッチ」は洞察でもある</a:t>
            </a:r>
          </a:p>
        </p:txBody>
      </p:sp>
    </p:spTree>
    <p:extLst>
      <p:ext uri="{BB962C8B-B14F-4D97-AF65-F5344CB8AC3E}">
        <p14:creationId xmlns:p14="http://schemas.microsoft.com/office/powerpoint/2010/main" val="14771900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2FA600-475B-052E-A22C-BFAB05D0AC85}"/>
              </a:ext>
            </a:extLst>
          </p:cNvPr>
          <p:cNvSpPr>
            <a:spLocks noGrp="1"/>
          </p:cNvSpPr>
          <p:nvPr>
            <p:ph type="title"/>
          </p:nvPr>
        </p:nvSpPr>
        <p:spPr/>
        <p:txBody>
          <a:bodyPr/>
          <a:lstStyle/>
          <a:p>
            <a:r>
              <a:rPr kumimoji="1" lang="ja-JP" altLang="en-US" dirty="0"/>
              <a:t>３点プロットのチェック・リスト</a:t>
            </a:r>
          </a:p>
        </p:txBody>
      </p:sp>
      <p:sp>
        <p:nvSpPr>
          <p:cNvPr id="3" name="テキスト プレースホルダー 2">
            <a:extLst>
              <a:ext uri="{FF2B5EF4-FFF2-40B4-BE49-F238E27FC236}">
                <a16:creationId xmlns:a16="http://schemas.microsoft.com/office/drawing/2014/main" id="{28A94EC8-8A4B-9F54-B1F6-6E422E113E32}"/>
              </a:ext>
            </a:extLst>
          </p:cNvPr>
          <p:cNvSpPr>
            <a:spLocks noGrp="1"/>
          </p:cNvSpPr>
          <p:nvPr>
            <p:ph type="body" sz="quarter" idx="10"/>
          </p:nvPr>
        </p:nvSpPr>
        <p:spPr>
          <a:xfrm>
            <a:off x="431954" y="1088974"/>
            <a:ext cx="8460094" cy="5219751"/>
          </a:xfrm>
        </p:spPr>
        <p:txBody>
          <a:bodyPr/>
          <a:lstStyle/>
          <a:p>
            <a:pPr marL="0" indent="0">
              <a:buNone/>
            </a:pPr>
            <a:r>
              <a:rPr kumimoji="1" lang="ja-JP" altLang="en-US" sz="1800" dirty="0"/>
              <a:t>３点プロットを作ったら以下が満たされているかを確認：</a:t>
            </a:r>
            <a:endParaRPr kumimoji="1" lang="en-US" altLang="ja-JP" sz="1800" dirty="0"/>
          </a:p>
          <a:p>
            <a:r>
              <a:rPr kumimoji="1" lang="ja-JP" altLang="en-US" sz="1800" dirty="0"/>
              <a:t>内容に関するチェック：</a:t>
            </a:r>
            <a:endParaRPr kumimoji="1" lang="en-US" altLang="ja-JP" sz="1800" dirty="0"/>
          </a:p>
          <a:p>
            <a:pPr marL="817200" lvl="1" indent="-457200">
              <a:buFont typeface="+mj-lt"/>
              <a:buAutoNum type="arabicPeriod"/>
            </a:pPr>
            <a:r>
              <a:rPr kumimoji="1" lang="ja-JP" altLang="en-US" sz="1800" dirty="0"/>
              <a:t>背景，課題，提案の３項目から構成されている</a:t>
            </a:r>
            <a:endParaRPr kumimoji="1" lang="en-US" altLang="ja-JP" sz="1800" dirty="0"/>
          </a:p>
          <a:p>
            <a:pPr marL="817200" lvl="1" indent="-457200">
              <a:buFont typeface="+mj-lt"/>
              <a:buAutoNum type="arabicPeriod"/>
            </a:pPr>
            <a:r>
              <a:rPr kumimoji="1" lang="ja-JP" altLang="en-US" sz="1800" dirty="0"/>
              <a:t>課題は「～が悪い」「～が遅い」などの問題を直接示す文を含んでいる</a:t>
            </a:r>
            <a:endParaRPr kumimoji="1" lang="en-US" altLang="ja-JP" sz="1800" dirty="0"/>
          </a:p>
          <a:p>
            <a:pPr marL="817200" lvl="1" indent="-457200">
              <a:buFont typeface="+mj-lt"/>
              <a:buAutoNum type="arabicPeriod"/>
            </a:pPr>
            <a:r>
              <a:rPr kumimoji="1" lang="ja-JP" altLang="en-US" sz="1800" dirty="0"/>
              <a:t>提案は上記の問題を「どのように」「なぜ」解決するかを示す文を含んでいる</a:t>
            </a:r>
            <a:endParaRPr kumimoji="1" lang="en-US" altLang="ja-JP" sz="1800" dirty="0"/>
          </a:p>
          <a:p>
            <a:r>
              <a:rPr kumimoji="1" lang="ja-JP" altLang="en-US" sz="1800" dirty="0"/>
              <a:t>形式に関するチェック：</a:t>
            </a:r>
            <a:endParaRPr kumimoji="1" lang="en-US" altLang="ja-JP" sz="1800" dirty="0"/>
          </a:p>
          <a:p>
            <a:pPr marL="817200" lvl="1" indent="-457200">
              <a:buFont typeface="+mj-lt"/>
              <a:buAutoNum type="arabicPeriod" startAt="4"/>
            </a:pPr>
            <a:r>
              <a:rPr kumimoji="1" lang="ja-JP" altLang="en-US" sz="1800" dirty="0"/>
              <a:t>各箇条書きは複文を含んではならない</a:t>
            </a:r>
            <a:endParaRPr kumimoji="1" lang="en-US" altLang="ja-JP" sz="1800" dirty="0"/>
          </a:p>
          <a:p>
            <a:pPr marL="817200" lvl="1" indent="-457200">
              <a:buFont typeface="+mj-lt"/>
              <a:buAutoNum type="arabicPeriod" startAt="4"/>
            </a:pPr>
            <a:r>
              <a:rPr kumimoji="1" lang="ja-JP" altLang="en-US" sz="1800" dirty="0"/>
              <a:t>１行を越えるような長い修飾節を含んだ文をふくんではならない</a:t>
            </a:r>
            <a:endParaRPr kumimoji="1" lang="en-US" altLang="ja-JP" sz="1800" dirty="0"/>
          </a:p>
          <a:p>
            <a:pPr marL="817200" lvl="1" indent="-457200">
              <a:buFont typeface="+mj-lt"/>
              <a:buAutoNum type="arabicPeriod" startAt="4"/>
            </a:pPr>
            <a:r>
              <a:rPr kumimoji="1" lang="ja-JP" altLang="en-US" sz="1800" dirty="0"/>
              <a:t>４つ以上の項目を並列に並べてはいけない</a:t>
            </a:r>
            <a:endParaRPr kumimoji="1" lang="en-US" altLang="ja-JP" sz="1800" dirty="0"/>
          </a:p>
          <a:p>
            <a:pPr marL="817200" lvl="1" indent="-457200">
              <a:buFont typeface="+mj-lt"/>
              <a:buAutoNum type="arabicPeriod" startAt="4"/>
            </a:pPr>
            <a:r>
              <a:rPr lang="ja-JP" altLang="en-US" sz="1800" dirty="0"/>
              <a:t>箇条書きの親子関係で説明されている「階段」を作ってはいけない</a:t>
            </a:r>
            <a:endParaRPr kumimoji="1" lang="en-US" altLang="ja-JP" sz="1800" dirty="0"/>
          </a:p>
        </p:txBody>
      </p:sp>
    </p:spTree>
    <p:extLst>
      <p:ext uri="{BB962C8B-B14F-4D97-AF65-F5344CB8AC3E}">
        <p14:creationId xmlns:p14="http://schemas.microsoft.com/office/powerpoint/2010/main" val="15460378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0C5C5263-A46C-250C-79B4-37EF4633D8AE}"/>
              </a:ext>
            </a:extLst>
          </p:cNvPr>
          <p:cNvSpPr>
            <a:spLocks noGrp="1"/>
          </p:cNvSpPr>
          <p:nvPr>
            <p:ph type="title"/>
          </p:nvPr>
        </p:nvSpPr>
        <p:spPr/>
        <p:txBody>
          <a:bodyPr/>
          <a:lstStyle/>
          <a:p>
            <a:r>
              <a:rPr kumimoji="1" lang="ja-JP" altLang="en-US" dirty="0"/>
              <a:t>３点プロットの目次</a:t>
            </a:r>
          </a:p>
        </p:txBody>
      </p:sp>
      <p:sp>
        <p:nvSpPr>
          <p:cNvPr id="7" name="テキスト プレースホルダー 6">
            <a:extLst>
              <a:ext uri="{FF2B5EF4-FFF2-40B4-BE49-F238E27FC236}">
                <a16:creationId xmlns:a16="http://schemas.microsoft.com/office/drawing/2014/main" id="{12EFEECB-8119-A100-9FB5-F471FDE43EF4}"/>
              </a:ext>
            </a:extLst>
          </p:cNvPr>
          <p:cNvSpPr>
            <a:spLocks noGrp="1"/>
          </p:cNvSpPr>
          <p:nvPr>
            <p:ph type="body" sz="quarter" idx="10"/>
          </p:nvPr>
        </p:nvSpPr>
        <p:spPr/>
        <p:txBody>
          <a:bodyPr/>
          <a:lstStyle/>
          <a:p>
            <a:pPr marL="457200" indent="-457200">
              <a:buFont typeface="+mj-lt"/>
              <a:buAutoNum type="arabicPeriod"/>
            </a:pPr>
            <a:r>
              <a:rPr kumimoji="1" lang="ja-JP" altLang="en-US" dirty="0"/>
              <a:t>３点プロットとは</a:t>
            </a:r>
            <a:endParaRPr kumimoji="1" lang="en-US" altLang="ja-JP" dirty="0"/>
          </a:p>
          <a:p>
            <a:pPr marL="457200" indent="-457200">
              <a:buFont typeface="+mj-lt"/>
              <a:buAutoNum type="arabicPeriod"/>
            </a:pPr>
            <a:r>
              <a:rPr kumimoji="1" lang="ja-JP" altLang="en-US" b="1" dirty="0"/>
              <a:t>作り方</a:t>
            </a:r>
            <a:endParaRPr kumimoji="1" lang="en-US" altLang="ja-JP" b="1" dirty="0"/>
          </a:p>
          <a:p>
            <a:pPr marL="817200" lvl="1" indent="-457200">
              <a:buFont typeface="+mj-lt"/>
              <a:buAutoNum type="arabicPeriod"/>
            </a:pPr>
            <a:r>
              <a:rPr kumimoji="1" lang="ja-JP" altLang="en-US" dirty="0"/>
              <a:t>内容のまとめかた</a:t>
            </a:r>
            <a:endParaRPr kumimoji="1" lang="en-US" altLang="ja-JP" dirty="0"/>
          </a:p>
          <a:p>
            <a:pPr marL="817200" lvl="1" indent="-457200">
              <a:buFont typeface="+mj-lt"/>
              <a:buAutoNum type="arabicPeriod"/>
            </a:pPr>
            <a:r>
              <a:rPr kumimoji="1" lang="ja-JP" altLang="en-US" dirty="0"/>
              <a:t>箇条書きを作る上でのポイント</a:t>
            </a:r>
            <a:endParaRPr kumimoji="1" lang="en-US" altLang="ja-JP" dirty="0"/>
          </a:p>
          <a:p>
            <a:pPr marL="457200" indent="-457200">
              <a:buFont typeface="+mj-lt"/>
              <a:buAutoNum type="arabicPeriod"/>
            </a:pPr>
            <a:r>
              <a:rPr kumimoji="1" lang="ja-JP" altLang="en-US" dirty="0"/>
              <a:t>チェック・リスト</a:t>
            </a:r>
          </a:p>
        </p:txBody>
      </p:sp>
    </p:spTree>
    <p:extLst>
      <p:ext uri="{BB962C8B-B14F-4D97-AF65-F5344CB8AC3E}">
        <p14:creationId xmlns:p14="http://schemas.microsoft.com/office/powerpoint/2010/main" val="11835829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95249E-5784-30A1-9425-0AD2EDA550D0}"/>
              </a:ext>
            </a:extLst>
          </p:cNvPr>
          <p:cNvSpPr>
            <a:spLocks noGrp="1"/>
          </p:cNvSpPr>
          <p:nvPr>
            <p:ph type="title"/>
          </p:nvPr>
        </p:nvSpPr>
        <p:spPr/>
        <p:txBody>
          <a:bodyPr/>
          <a:lstStyle/>
          <a:p>
            <a:r>
              <a:rPr kumimoji="1" lang="ja-JP" altLang="en-US" dirty="0"/>
              <a:t>この形</a:t>
            </a:r>
            <a:r>
              <a:rPr lang="ja-JP" altLang="en-US" dirty="0"/>
              <a:t>にまとめる事を目指す</a:t>
            </a:r>
            <a:endParaRPr kumimoji="1" lang="ja-JP" altLang="en-US" dirty="0"/>
          </a:p>
        </p:txBody>
      </p:sp>
      <p:sp>
        <p:nvSpPr>
          <p:cNvPr id="3" name="テキスト プレースホルダー 2">
            <a:extLst>
              <a:ext uri="{FF2B5EF4-FFF2-40B4-BE49-F238E27FC236}">
                <a16:creationId xmlns:a16="http://schemas.microsoft.com/office/drawing/2014/main" id="{434C8495-CDEB-3716-81CF-61358DAF8B15}"/>
              </a:ext>
            </a:extLst>
          </p:cNvPr>
          <p:cNvSpPr>
            <a:spLocks noGrp="1"/>
          </p:cNvSpPr>
          <p:nvPr>
            <p:ph type="body" sz="quarter" idx="10"/>
          </p:nvPr>
        </p:nvSpPr>
        <p:spPr/>
        <p:txBody>
          <a:bodyPr/>
          <a:lstStyle/>
          <a:p>
            <a:pPr marL="0" indent="0">
              <a:buNone/>
            </a:pPr>
            <a:r>
              <a:rPr kumimoji="1" lang="ja-JP" altLang="en-US" dirty="0"/>
              <a:t>「～」となっているところは，一つの文ないしは名詞による説明</a:t>
            </a:r>
            <a:endParaRPr kumimoji="1" lang="en-US" altLang="ja-JP" dirty="0"/>
          </a:p>
          <a:p>
            <a:pPr marL="457200" indent="-457200">
              <a:buFont typeface="+mj-lt"/>
              <a:buAutoNum type="arabicPeriod"/>
            </a:pPr>
            <a:r>
              <a:rPr kumimoji="1" lang="ja-JP" altLang="en-US" dirty="0"/>
              <a:t>背景：「～」</a:t>
            </a:r>
            <a:endParaRPr kumimoji="1" lang="en-US" altLang="ja-JP" dirty="0"/>
          </a:p>
          <a:p>
            <a:pPr lvl="1"/>
            <a:r>
              <a:rPr kumimoji="1" lang="ja-JP" altLang="en-US" dirty="0"/>
              <a:t>「～」</a:t>
            </a:r>
            <a:r>
              <a:rPr lang="en-US" altLang="ja-JP" dirty="0"/>
              <a:t>= </a:t>
            </a:r>
            <a:r>
              <a:rPr kumimoji="1" lang="ja-JP" altLang="en-US" dirty="0"/>
              <a:t>背景を説明する１つの文</a:t>
            </a:r>
            <a:endParaRPr kumimoji="1" lang="en-US" altLang="ja-JP" dirty="0"/>
          </a:p>
          <a:p>
            <a:pPr lvl="1"/>
            <a:r>
              <a:rPr kumimoji="1" lang="ja-JP" altLang="en-US" dirty="0"/>
              <a:t>「～」･･･</a:t>
            </a:r>
            <a:endParaRPr kumimoji="1" lang="en-US" altLang="ja-JP" dirty="0"/>
          </a:p>
          <a:p>
            <a:pPr marL="457200" indent="-457200">
              <a:buFont typeface="+mj-lt"/>
              <a:buAutoNum type="arabicPeriod"/>
            </a:pPr>
            <a:r>
              <a:rPr kumimoji="1" lang="ja-JP" altLang="en-US" dirty="0"/>
              <a:t>課題：「～」</a:t>
            </a:r>
            <a:endParaRPr kumimoji="1" lang="en-US" altLang="ja-JP" dirty="0"/>
          </a:p>
          <a:p>
            <a:pPr lvl="1"/>
            <a:r>
              <a:rPr kumimoji="1" lang="ja-JP" altLang="en-US" dirty="0"/>
              <a:t>「～」</a:t>
            </a:r>
            <a:endParaRPr kumimoji="1" lang="en-US" altLang="ja-JP" dirty="0"/>
          </a:p>
          <a:p>
            <a:pPr lvl="1"/>
            <a:r>
              <a:rPr kumimoji="1" lang="ja-JP" altLang="en-US" dirty="0"/>
              <a:t>「～」</a:t>
            </a:r>
            <a:endParaRPr kumimoji="1" lang="en-US" altLang="ja-JP" dirty="0"/>
          </a:p>
          <a:p>
            <a:pPr marL="457200" indent="-457200">
              <a:buFont typeface="+mj-lt"/>
              <a:buAutoNum type="arabicPeriod"/>
            </a:pPr>
            <a:r>
              <a:rPr kumimoji="1" lang="ja-JP" altLang="en-US" dirty="0"/>
              <a:t>提案：「～」</a:t>
            </a:r>
            <a:endParaRPr kumimoji="1" lang="en-US" altLang="ja-JP" dirty="0"/>
          </a:p>
          <a:p>
            <a:pPr lvl="1"/>
            <a:r>
              <a:rPr kumimoji="1" lang="ja-JP" altLang="en-US" dirty="0"/>
              <a:t>「～」</a:t>
            </a:r>
            <a:endParaRPr kumimoji="1" lang="en-US" altLang="ja-JP" dirty="0"/>
          </a:p>
          <a:p>
            <a:pPr lvl="1"/>
            <a:r>
              <a:rPr kumimoji="1" lang="ja-JP" altLang="en-US" dirty="0"/>
              <a:t>「～」</a:t>
            </a:r>
            <a:endParaRPr kumimoji="1" lang="en-US" altLang="ja-JP" dirty="0"/>
          </a:p>
        </p:txBody>
      </p:sp>
    </p:spTree>
    <p:extLst>
      <p:ext uri="{BB962C8B-B14F-4D97-AF65-F5344CB8AC3E}">
        <p14:creationId xmlns:p14="http://schemas.microsoft.com/office/powerpoint/2010/main" val="4901239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0C8582-08B9-D921-E55A-28F7D17A4943}"/>
              </a:ext>
            </a:extLst>
          </p:cNvPr>
          <p:cNvSpPr>
            <a:spLocks noGrp="1"/>
          </p:cNvSpPr>
          <p:nvPr>
            <p:ph type="title"/>
          </p:nvPr>
        </p:nvSpPr>
        <p:spPr/>
        <p:txBody>
          <a:bodyPr/>
          <a:lstStyle/>
          <a:p>
            <a:r>
              <a:rPr kumimoji="1" lang="ja-JP" altLang="en-US" dirty="0"/>
              <a:t>作り方の例</a:t>
            </a:r>
          </a:p>
        </p:txBody>
      </p:sp>
      <p:sp>
        <p:nvSpPr>
          <p:cNvPr id="3" name="テキスト プレースホルダー 2">
            <a:extLst>
              <a:ext uri="{FF2B5EF4-FFF2-40B4-BE49-F238E27FC236}">
                <a16:creationId xmlns:a16="http://schemas.microsoft.com/office/drawing/2014/main" id="{2F868795-944F-D087-1C44-2954EC432ED7}"/>
              </a:ext>
            </a:extLst>
          </p:cNvPr>
          <p:cNvSpPr>
            <a:spLocks noGrp="1"/>
          </p:cNvSpPr>
          <p:nvPr>
            <p:ph type="body" sz="quarter" idx="10"/>
          </p:nvPr>
        </p:nvSpPr>
        <p:spPr/>
        <p:txBody>
          <a:bodyPr/>
          <a:lstStyle/>
          <a:p>
            <a:r>
              <a:rPr kumimoji="1" lang="ja-JP" altLang="en-US" dirty="0"/>
              <a:t>作り方の例</a:t>
            </a:r>
            <a:endParaRPr kumimoji="1" lang="en-US" altLang="ja-JP" dirty="0"/>
          </a:p>
          <a:p>
            <a:pPr marL="817200" lvl="1" indent="-457200">
              <a:buFont typeface="+mj-lt"/>
              <a:buAutoNum type="arabicPeriod"/>
            </a:pPr>
            <a:r>
              <a:rPr kumimoji="1" lang="ja-JP" altLang="en-US" dirty="0"/>
              <a:t>ボトムアップな作り方</a:t>
            </a:r>
            <a:endParaRPr kumimoji="1" lang="en-US" altLang="ja-JP" dirty="0"/>
          </a:p>
          <a:p>
            <a:pPr marL="817200" lvl="1" indent="-457200">
              <a:buFont typeface="+mj-lt"/>
              <a:buAutoNum type="arabicPeriod"/>
            </a:pPr>
            <a:r>
              <a:rPr kumimoji="1" lang="ja-JP" altLang="en-US" dirty="0"/>
              <a:t>課題から掘り下げる作り方</a:t>
            </a:r>
            <a:endParaRPr kumimoji="1" lang="en-US" altLang="ja-JP" dirty="0"/>
          </a:p>
          <a:p>
            <a:r>
              <a:rPr kumimoji="1" lang="ja-JP" altLang="en-US" dirty="0"/>
              <a:t>やりやすいようにやれば良いし，上記を組み合わせても良い</a:t>
            </a:r>
            <a:endParaRPr kumimoji="1" lang="en-US" altLang="ja-JP" dirty="0"/>
          </a:p>
          <a:p>
            <a:pPr lvl="1"/>
            <a:r>
              <a:rPr kumimoji="1" lang="ja-JP" altLang="en-US" dirty="0"/>
              <a:t>他にも色々なやり方があると思う</a:t>
            </a:r>
          </a:p>
        </p:txBody>
      </p:sp>
    </p:spTree>
    <p:extLst>
      <p:ext uri="{BB962C8B-B14F-4D97-AF65-F5344CB8AC3E}">
        <p14:creationId xmlns:p14="http://schemas.microsoft.com/office/powerpoint/2010/main" val="25130448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AFEEDE-7519-82C1-375C-36DCE07D4199}"/>
              </a:ext>
            </a:extLst>
          </p:cNvPr>
          <p:cNvSpPr>
            <a:spLocks noGrp="1"/>
          </p:cNvSpPr>
          <p:nvPr>
            <p:ph type="title"/>
          </p:nvPr>
        </p:nvSpPr>
        <p:spPr/>
        <p:txBody>
          <a:bodyPr/>
          <a:lstStyle/>
          <a:p>
            <a:r>
              <a:rPr kumimoji="1" lang="ja-JP" altLang="en-US" dirty="0"/>
              <a:t>ボトムアップな方法</a:t>
            </a:r>
            <a:endParaRPr kumimoji="1" lang="en-US" altLang="ja-JP" dirty="0"/>
          </a:p>
        </p:txBody>
      </p:sp>
      <p:sp>
        <p:nvSpPr>
          <p:cNvPr id="3" name="テキスト プレースホルダー 2">
            <a:extLst>
              <a:ext uri="{FF2B5EF4-FFF2-40B4-BE49-F238E27FC236}">
                <a16:creationId xmlns:a16="http://schemas.microsoft.com/office/drawing/2014/main" id="{593C2F59-3A8A-F156-C9E0-6898AC8EE921}"/>
              </a:ext>
            </a:extLst>
          </p:cNvPr>
          <p:cNvSpPr>
            <a:spLocks noGrp="1"/>
          </p:cNvSpPr>
          <p:nvPr>
            <p:ph type="body" sz="quarter" idx="10"/>
          </p:nvPr>
        </p:nvSpPr>
        <p:spPr/>
        <p:txBody>
          <a:bodyPr/>
          <a:lstStyle/>
          <a:p>
            <a:pPr marL="457200" indent="-457200">
              <a:buFont typeface="+mj-lt"/>
              <a:buAutoNum type="arabicPeriod"/>
            </a:pPr>
            <a:r>
              <a:rPr kumimoji="1" lang="ja-JP" altLang="en-US" dirty="0"/>
              <a:t>まずは思いつく関連しそうな項目をたくさん書き出してみる</a:t>
            </a:r>
            <a:endParaRPr kumimoji="1" lang="en-US" altLang="ja-JP" dirty="0"/>
          </a:p>
          <a:p>
            <a:pPr lvl="1"/>
            <a:r>
              <a:rPr kumimoji="1" lang="ja-JP" altLang="en-US" dirty="0"/>
              <a:t>名詞や短文の形にして並べてみる</a:t>
            </a:r>
            <a:endParaRPr kumimoji="1" lang="en-US" altLang="ja-JP" dirty="0"/>
          </a:p>
          <a:p>
            <a:pPr marL="457200" indent="-457200">
              <a:buFont typeface="+mj-lt"/>
              <a:buAutoNum type="arabicPeriod"/>
            </a:pPr>
            <a:r>
              <a:rPr lang="ja-JP" altLang="en-US" dirty="0"/>
              <a:t>各項目を整理</a:t>
            </a:r>
            <a:endParaRPr lang="en-US" altLang="ja-JP" dirty="0"/>
          </a:p>
          <a:p>
            <a:pPr marL="817200" lvl="1" indent="-457200">
              <a:buFont typeface="+mj-lt"/>
              <a:buAutoNum type="arabicPeriod"/>
            </a:pPr>
            <a:r>
              <a:rPr kumimoji="1" lang="ja-JP" altLang="en-US" dirty="0"/>
              <a:t>関係する項目同士をくくって親子にまとめる</a:t>
            </a:r>
            <a:endParaRPr kumimoji="1" lang="en-US" altLang="ja-JP" dirty="0"/>
          </a:p>
          <a:p>
            <a:pPr lvl="2"/>
            <a:r>
              <a:rPr lang="ja-JP" altLang="en-US" dirty="0"/>
              <a:t>それらを一言で表した，まとめの短文（親）を作る</a:t>
            </a:r>
            <a:endParaRPr lang="en-US" altLang="ja-JP" dirty="0"/>
          </a:p>
          <a:p>
            <a:pPr lvl="2"/>
            <a:r>
              <a:rPr lang="ja-JP" altLang="en-US" dirty="0"/>
              <a:t>親の下に，それらを子項目としてインデントして置く</a:t>
            </a:r>
            <a:endParaRPr lang="en-US" altLang="ja-JP" dirty="0"/>
          </a:p>
          <a:p>
            <a:pPr marL="817200" lvl="1" indent="-457200">
              <a:buFont typeface="+mj-lt"/>
              <a:buAutoNum type="arabicPeriod"/>
            </a:pPr>
            <a:r>
              <a:rPr kumimoji="1" lang="ja-JP" altLang="en-US" dirty="0"/>
              <a:t>内容が冗長なものをマージしたり削除する</a:t>
            </a:r>
            <a:endParaRPr kumimoji="1" lang="en-US" altLang="ja-JP" dirty="0"/>
          </a:p>
          <a:p>
            <a:pPr marL="457200" indent="-457200">
              <a:buFont typeface="+mj-lt"/>
              <a:buAutoNum type="arabicPeriod"/>
            </a:pPr>
            <a:r>
              <a:rPr kumimoji="1" lang="ja-JP" altLang="en-US" dirty="0"/>
              <a:t>ある程度まとまったら，それらを背景，課題，提案に分類する</a:t>
            </a:r>
            <a:endParaRPr kumimoji="1" lang="en-US" altLang="ja-JP" dirty="0"/>
          </a:p>
          <a:p>
            <a:pPr lvl="1"/>
            <a:r>
              <a:rPr lang="ja-JP" altLang="en-US" dirty="0"/>
              <a:t>このとき，「</a:t>
            </a:r>
            <a:r>
              <a:rPr kumimoji="1" lang="ja-JP" altLang="en-US" dirty="0"/>
              <a:t>項目間の関係</a:t>
            </a:r>
            <a:r>
              <a:rPr lang="ja-JP" altLang="en-US" dirty="0"/>
              <a:t>」のページで説明した関連を意識する</a:t>
            </a:r>
            <a:endParaRPr lang="en-US" altLang="ja-JP" dirty="0"/>
          </a:p>
          <a:p>
            <a:pPr lvl="1"/>
            <a:r>
              <a:rPr lang="ja-JP" altLang="en-US" dirty="0"/>
              <a:t>うまく分類して関係を説明できない時は，本質的に関係ない可能性がある</a:t>
            </a:r>
            <a:endParaRPr lang="en-US" altLang="ja-JP" dirty="0"/>
          </a:p>
        </p:txBody>
      </p:sp>
    </p:spTree>
    <p:extLst>
      <p:ext uri="{BB962C8B-B14F-4D97-AF65-F5344CB8AC3E}">
        <p14:creationId xmlns:p14="http://schemas.microsoft.com/office/powerpoint/2010/main" val="20829057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3E61C1-04CD-5B6F-96DC-30874C5379A3}"/>
              </a:ext>
            </a:extLst>
          </p:cNvPr>
          <p:cNvSpPr>
            <a:spLocks noGrp="1"/>
          </p:cNvSpPr>
          <p:nvPr>
            <p:ph type="title"/>
          </p:nvPr>
        </p:nvSpPr>
        <p:spPr/>
        <p:txBody>
          <a:bodyPr/>
          <a:lstStyle/>
          <a:p>
            <a:r>
              <a:rPr kumimoji="1" lang="ja-JP" altLang="en-US" dirty="0"/>
              <a:t>課題から掘り下げる方法</a:t>
            </a:r>
          </a:p>
        </p:txBody>
      </p:sp>
      <p:sp>
        <p:nvSpPr>
          <p:cNvPr id="3" name="テキスト プレースホルダー 2">
            <a:extLst>
              <a:ext uri="{FF2B5EF4-FFF2-40B4-BE49-F238E27FC236}">
                <a16:creationId xmlns:a16="http://schemas.microsoft.com/office/drawing/2014/main" id="{A0CF7D23-E71C-A48D-C43B-CC9B31E9C54B}"/>
              </a:ext>
            </a:extLst>
          </p:cNvPr>
          <p:cNvSpPr>
            <a:spLocks noGrp="1"/>
          </p:cNvSpPr>
          <p:nvPr>
            <p:ph type="body" sz="quarter" idx="10"/>
          </p:nvPr>
        </p:nvSpPr>
        <p:spPr/>
        <p:txBody>
          <a:bodyPr/>
          <a:lstStyle/>
          <a:p>
            <a:r>
              <a:rPr kumimoji="1" lang="ja-JP" altLang="en-US" dirty="0"/>
              <a:t>まず「課題」は何であるのかから考える</a:t>
            </a:r>
            <a:endParaRPr kumimoji="1" lang="en-US" altLang="ja-JP" dirty="0"/>
          </a:p>
          <a:p>
            <a:pPr lvl="1"/>
            <a:r>
              <a:rPr kumimoji="1" lang="ja-JP" altLang="en-US" dirty="0"/>
              <a:t>なにが問題なのかを端的にまとめる</a:t>
            </a:r>
            <a:endParaRPr kumimoji="1" lang="en-US" altLang="ja-JP" dirty="0"/>
          </a:p>
          <a:p>
            <a:pPr lvl="1"/>
            <a:r>
              <a:rPr kumimoji="1" lang="ja-JP" altLang="en-US" dirty="0"/>
              <a:t>「～が悪い」「～が遅い」「～の効率がよくない」などの形の</a:t>
            </a:r>
            <a:br>
              <a:rPr kumimoji="1" lang="en-US" altLang="ja-JP" dirty="0"/>
            </a:br>
            <a:r>
              <a:rPr kumimoji="1" lang="ja-JP" altLang="en-US" dirty="0"/>
              <a:t>１文にまとめる</a:t>
            </a:r>
            <a:endParaRPr kumimoji="1" lang="en-US" altLang="ja-JP" dirty="0"/>
          </a:p>
          <a:p>
            <a:r>
              <a:rPr kumimoji="1" lang="ja-JP" altLang="en-US" dirty="0"/>
              <a:t>次にそれを「提案」がどのように解決しているのか考える</a:t>
            </a:r>
            <a:endParaRPr kumimoji="1" lang="en-US" altLang="ja-JP" dirty="0"/>
          </a:p>
          <a:p>
            <a:pPr lvl="1"/>
            <a:r>
              <a:rPr kumimoji="1" lang="ja-JP" altLang="en-US" dirty="0"/>
              <a:t>上でまとめた問題が，「どのように」「なぜ」解決されているのかをまとめる</a:t>
            </a:r>
            <a:endParaRPr kumimoji="1" lang="en-US" altLang="ja-JP" dirty="0"/>
          </a:p>
          <a:p>
            <a:r>
              <a:rPr kumimoji="1" lang="ja-JP" altLang="en-US" dirty="0"/>
              <a:t>それら「課題」と「提案」を包含する「背景」を考える</a:t>
            </a:r>
          </a:p>
        </p:txBody>
      </p:sp>
    </p:spTree>
    <p:extLst>
      <p:ext uri="{BB962C8B-B14F-4D97-AF65-F5344CB8AC3E}">
        <p14:creationId xmlns:p14="http://schemas.microsoft.com/office/powerpoint/2010/main" val="21781831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0C5C5263-A46C-250C-79B4-37EF4633D8AE}"/>
              </a:ext>
            </a:extLst>
          </p:cNvPr>
          <p:cNvSpPr>
            <a:spLocks noGrp="1"/>
          </p:cNvSpPr>
          <p:nvPr>
            <p:ph type="title"/>
          </p:nvPr>
        </p:nvSpPr>
        <p:spPr/>
        <p:txBody>
          <a:bodyPr/>
          <a:lstStyle/>
          <a:p>
            <a:r>
              <a:rPr kumimoji="1" lang="ja-JP" altLang="en-US" dirty="0"/>
              <a:t>３点プロットの目次</a:t>
            </a:r>
          </a:p>
        </p:txBody>
      </p:sp>
      <p:sp>
        <p:nvSpPr>
          <p:cNvPr id="7" name="テキスト プレースホルダー 6">
            <a:extLst>
              <a:ext uri="{FF2B5EF4-FFF2-40B4-BE49-F238E27FC236}">
                <a16:creationId xmlns:a16="http://schemas.microsoft.com/office/drawing/2014/main" id="{12EFEECB-8119-A100-9FB5-F471FDE43EF4}"/>
              </a:ext>
            </a:extLst>
          </p:cNvPr>
          <p:cNvSpPr>
            <a:spLocks noGrp="1"/>
          </p:cNvSpPr>
          <p:nvPr>
            <p:ph type="body" sz="quarter" idx="10"/>
          </p:nvPr>
        </p:nvSpPr>
        <p:spPr/>
        <p:txBody>
          <a:bodyPr/>
          <a:lstStyle/>
          <a:p>
            <a:pPr marL="457200" indent="-457200">
              <a:buFont typeface="+mj-lt"/>
              <a:buAutoNum type="arabicPeriod"/>
            </a:pPr>
            <a:r>
              <a:rPr kumimoji="1" lang="ja-JP" altLang="en-US" dirty="0"/>
              <a:t>３点プロットとは</a:t>
            </a:r>
            <a:endParaRPr kumimoji="1" lang="en-US" altLang="ja-JP" dirty="0"/>
          </a:p>
          <a:p>
            <a:pPr marL="457200" indent="-457200">
              <a:buFont typeface="+mj-lt"/>
              <a:buAutoNum type="arabicPeriod"/>
            </a:pPr>
            <a:r>
              <a:rPr kumimoji="1" lang="ja-JP" altLang="en-US" dirty="0"/>
              <a:t>作り方</a:t>
            </a:r>
            <a:endParaRPr kumimoji="1" lang="en-US" altLang="ja-JP" dirty="0"/>
          </a:p>
          <a:p>
            <a:pPr marL="817200" lvl="1" indent="-457200">
              <a:buFont typeface="+mj-lt"/>
              <a:buAutoNum type="arabicPeriod"/>
            </a:pPr>
            <a:r>
              <a:rPr kumimoji="1" lang="ja-JP" altLang="en-US" dirty="0"/>
              <a:t>内容のまとめかた</a:t>
            </a:r>
            <a:endParaRPr kumimoji="1" lang="en-US" altLang="ja-JP" dirty="0"/>
          </a:p>
          <a:p>
            <a:pPr marL="817200" lvl="1" indent="-457200">
              <a:buFont typeface="+mj-lt"/>
              <a:buAutoNum type="arabicPeriod"/>
            </a:pPr>
            <a:r>
              <a:rPr kumimoji="1" lang="ja-JP" altLang="en-US" dirty="0">
                <a:solidFill>
                  <a:schemeClr val="accent5"/>
                </a:solidFill>
              </a:rPr>
              <a:t>箇条書きを作る上での形式的なポイント</a:t>
            </a:r>
          </a:p>
        </p:txBody>
      </p:sp>
    </p:spTree>
    <p:extLst>
      <p:ext uri="{BB962C8B-B14F-4D97-AF65-F5344CB8AC3E}">
        <p14:creationId xmlns:p14="http://schemas.microsoft.com/office/powerpoint/2010/main" val="42934211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E9EB6D-DB2F-3B8D-2437-AD77ADB2FF9E}"/>
              </a:ext>
            </a:extLst>
          </p:cNvPr>
          <p:cNvSpPr>
            <a:spLocks noGrp="1"/>
          </p:cNvSpPr>
          <p:nvPr>
            <p:ph type="title"/>
          </p:nvPr>
        </p:nvSpPr>
        <p:spPr/>
        <p:txBody>
          <a:bodyPr/>
          <a:lstStyle/>
          <a:p>
            <a:r>
              <a:rPr kumimoji="1" lang="ja-JP" altLang="en-US" dirty="0"/>
              <a:t>箇条書きを作る際の形式上の注意</a:t>
            </a:r>
          </a:p>
        </p:txBody>
      </p:sp>
      <p:sp>
        <p:nvSpPr>
          <p:cNvPr id="3" name="テキスト プレースホルダー 2">
            <a:extLst>
              <a:ext uri="{FF2B5EF4-FFF2-40B4-BE49-F238E27FC236}">
                <a16:creationId xmlns:a16="http://schemas.microsoft.com/office/drawing/2014/main" id="{18D77FC6-6ACE-F5A6-179B-013437541EA6}"/>
              </a:ext>
            </a:extLst>
          </p:cNvPr>
          <p:cNvSpPr>
            <a:spLocks noGrp="1"/>
          </p:cNvSpPr>
          <p:nvPr>
            <p:ph type="body" sz="quarter" idx="10"/>
          </p:nvPr>
        </p:nvSpPr>
        <p:spPr/>
        <p:txBody>
          <a:bodyPr/>
          <a:lstStyle/>
          <a:p>
            <a:r>
              <a:rPr kumimoji="1" lang="ja-JP" altLang="en-US" dirty="0">
                <a:solidFill>
                  <a:schemeClr val="accent5"/>
                </a:solidFill>
              </a:rPr>
              <a:t>複文を使うのは原則禁止</a:t>
            </a:r>
            <a:endParaRPr kumimoji="1" lang="en-US" altLang="ja-JP" dirty="0">
              <a:solidFill>
                <a:schemeClr val="accent5"/>
              </a:solidFill>
            </a:endParaRPr>
          </a:p>
          <a:p>
            <a:pPr lvl="1"/>
            <a:r>
              <a:rPr kumimoji="1" lang="ja-JP" altLang="en-US" dirty="0"/>
              <a:t>複数の文を繋げて１つの文にしてしまうと，関係が良くわからなくなりがち</a:t>
            </a:r>
            <a:endParaRPr kumimoji="1" lang="en-US" altLang="ja-JP" dirty="0"/>
          </a:p>
          <a:p>
            <a:pPr lvl="1"/>
            <a:r>
              <a:rPr kumimoji="1" lang="ja-JP" altLang="en-US" dirty="0"/>
              <a:t>最初は単文のみで作る</a:t>
            </a:r>
            <a:endParaRPr kumimoji="1" lang="en-US" altLang="ja-JP" dirty="0"/>
          </a:p>
          <a:p>
            <a:pPr lvl="2"/>
            <a:r>
              <a:rPr kumimoji="1" lang="ja-JP" altLang="en-US" dirty="0"/>
              <a:t>どうしても複文を入れる場合は，１行に収まる長さまで</a:t>
            </a:r>
            <a:endParaRPr kumimoji="1" lang="en-US" altLang="ja-JP" dirty="0"/>
          </a:p>
          <a:p>
            <a:pPr lvl="2"/>
            <a:r>
              <a:rPr kumimoji="1" lang="ja-JP" altLang="en-US" dirty="0"/>
              <a:t>３文以上からなる複文は常に禁止</a:t>
            </a:r>
            <a:endParaRPr kumimoji="1" lang="en-US" altLang="ja-JP" dirty="0"/>
          </a:p>
          <a:p>
            <a:r>
              <a:rPr kumimoji="1" lang="ja-JP" altLang="en-US" dirty="0"/>
              <a:t>同様の理由により，長い修飾節を持った文も使わない</a:t>
            </a:r>
            <a:endParaRPr kumimoji="1" lang="en-US" altLang="ja-JP" dirty="0"/>
          </a:p>
          <a:p>
            <a:pPr lvl="1"/>
            <a:r>
              <a:rPr kumimoji="1" lang="ja-JP" altLang="en-US" dirty="0"/>
              <a:t>長くなってしまう場合は，インデントをしてぶら下げると良い</a:t>
            </a:r>
            <a:endParaRPr kumimoji="1" lang="en-US" altLang="ja-JP" dirty="0"/>
          </a:p>
          <a:p>
            <a:r>
              <a:rPr kumimoji="1" lang="ja-JP" altLang="en-US" dirty="0"/>
              <a:t>一つの項目にぶら下げる項目は３つまで</a:t>
            </a:r>
            <a:endParaRPr kumimoji="1" lang="en-US" altLang="ja-JP" dirty="0"/>
          </a:p>
          <a:p>
            <a:pPr lvl="1"/>
            <a:r>
              <a:rPr kumimoji="1" lang="ja-JP" altLang="en-US" dirty="0"/>
              <a:t>４つ以上の項目が同じレベルに並んでいる場合は，それらをインデントにまとめる</a:t>
            </a:r>
            <a:endParaRPr kumimoji="1" lang="en-US" altLang="ja-JP" dirty="0"/>
          </a:p>
          <a:p>
            <a:pPr lvl="1"/>
            <a:r>
              <a:rPr kumimoji="1" lang="ja-JP" altLang="en-US" dirty="0"/>
              <a:t>３つより多いと関係が曖昧になるし，理解しづらい</a:t>
            </a:r>
            <a:endParaRPr kumimoji="1" lang="en-US" altLang="ja-JP" dirty="0"/>
          </a:p>
        </p:txBody>
      </p:sp>
    </p:spTree>
    <p:extLst>
      <p:ext uri="{BB962C8B-B14F-4D97-AF65-F5344CB8AC3E}">
        <p14:creationId xmlns:p14="http://schemas.microsoft.com/office/powerpoint/2010/main" val="29307077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384302-F54A-9C8E-5AA3-51A3FDA55C22}"/>
              </a:ext>
            </a:extLst>
          </p:cNvPr>
          <p:cNvSpPr>
            <a:spLocks noGrp="1"/>
          </p:cNvSpPr>
          <p:nvPr>
            <p:ph type="title"/>
          </p:nvPr>
        </p:nvSpPr>
        <p:spPr/>
        <p:txBody>
          <a:bodyPr/>
          <a:lstStyle/>
          <a:p>
            <a:r>
              <a:rPr kumimoji="1" lang="ja-JP" altLang="en-US" dirty="0"/>
              <a:t>箇条書きの親子関係の作り方</a:t>
            </a:r>
          </a:p>
        </p:txBody>
      </p:sp>
      <p:sp>
        <p:nvSpPr>
          <p:cNvPr id="3" name="テキスト プレースホルダー 2">
            <a:extLst>
              <a:ext uri="{FF2B5EF4-FFF2-40B4-BE49-F238E27FC236}">
                <a16:creationId xmlns:a16="http://schemas.microsoft.com/office/drawing/2014/main" id="{5B575639-CD76-8A5D-040E-E5DC9EBDA9EB}"/>
              </a:ext>
            </a:extLst>
          </p:cNvPr>
          <p:cNvSpPr>
            <a:spLocks noGrp="1"/>
          </p:cNvSpPr>
          <p:nvPr>
            <p:ph type="body" sz="quarter" idx="10"/>
          </p:nvPr>
        </p:nvSpPr>
        <p:spPr>
          <a:xfrm>
            <a:off x="431954" y="1088974"/>
            <a:ext cx="8460094" cy="5219751"/>
          </a:xfrm>
        </p:spPr>
        <p:txBody>
          <a:bodyPr/>
          <a:lstStyle/>
          <a:p>
            <a:r>
              <a:rPr kumimoji="1" lang="ja-JP" altLang="en-US" dirty="0"/>
              <a:t>インデントされた子要素の部分と，その親の関係</a:t>
            </a:r>
            <a:endParaRPr kumimoji="1" lang="en-US" altLang="ja-JP" dirty="0"/>
          </a:p>
          <a:p>
            <a:pPr lvl="1"/>
            <a:r>
              <a:rPr kumimoji="1" lang="ja-JP" altLang="en-US" dirty="0"/>
              <a:t>子項目は，親項目のなんらかの詳細を説明する必要がある</a:t>
            </a:r>
            <a:endParaRPr kumimoji="1" lang="en-US" altLang="ja-JP" dirty="0"/>
          </a:p>
          <a:p>
            <a:pPr lvl="1"/>
            <a:r>
              <a:rPr kumimoji="1" lang="ja-JP" altLang="en-US" dirty="0"/>
              <a:t>親項目は，子項目をまとめた内容となる</a:t>
            </a:r>
            <a:endParaRPr kumimoji="1" lang="en-US" altLang="ja-JP" dirty="0"/>
          </a:p>
          <a:p>
            <a:r>
              <a:rPr kumimoji="1" lang="ja-JP" altLang="en-US" dirty="0">
                <a:solidFill>
                  <a:schemeClr val="accent5"/>
                </a:solidFill>
              </a:rPr>
              <a:t>最初は各項目の先頭に一言にまとめた属性をつけて作ると良い</a:t>
            </a:r>
            <a:endParaRPr kumimoji="1" lang="en-US" altLang="ja-JP" dirty="0">
              <a:solidFill>
                <a:schemeClr val="accent5"/>
              </a:solidFill>
            </a:endParaRPr>
          </a:p>
          <a:p>
            <a:pPr lvl="1"/>
            <a:r>
              <a:rPr kumimoji="1" lang="ja-JP" altLang="en-US" dirty="0"/>
              <a:t>親の何であるのかを属性としてつける</a:t>
            </a:r>
            <a:endParaRPr kumimoji="1" lang="en-US" altLang="ja-JP" dirty="0"/>
          </a:p>
          <a:p>
            <a:pPr lvl="1"/>
            <a:r>
              <a:rPr kumimoji="1" lang="ja-JP" altLang="en-US" dirty="0"/>
              <a:t>「問題：」「理由：」「結果：」「目的：」「例：」「詳細：」など</a:t>
            </a:r>
            <a:endParaRPr kumimoji="1" lang="en-US" altLang="ja-JP" dirty="0"/>
          </a:p>
          <a:p>
            <a:r>
              <a:rPr kumimoji="1" lang="ja-JP" altLang="en-US" dirty="0"/>
              <a:t>属性をつけた例：</a:t>
            </a:r>
            <a:endParaRPr kumimoji="1" lang="en-US" altLang="ja-JP" dirty="0"/>
          </a:p>
          <a:p>
            <a:pPr lvl="1"/>
            <a:r>
              <a:rPr lang="ja-JP" altLang="en-US" dirty="0">
                <a:solidFill>
                  <a:schemeClr val="accent5"/>
                </a:solidFill>
              </a:rPr>
              <a:t>背景：</a:t>
            </a:r>
            <a:r>
              <a:rPr lang="ja-JP" altLang="en-US" dirty="0"/>
              <a:t>ベクトル命令 </a:t>
            </a:r>
            <a:endParaRPr lang="en-US" altLang="ja-JP" dirty="0"/>
          </a:p>
          <a:p>
            <a:pPr lvl="2"/>
            <a:r>
              <a:rPr lang="ja-JP" altLang="en-US" dirty="0">
                <a:solidFill>
                  <a:schemeClr val="accent5"/>
                </a:solidFill>
              </a:rPr>
              <a:t>詳細：</a:t>
            </a:r>
            <a:r>
              <a:rPr lang="ja-JP" altLang="en-US" dirty="0"/>
              <a:t>単一の命令で可変長の複数データを処理する命令の方式 </a:t>
            </a:r>
            <a:endParaRPr lang="en-US" altLang="ja-JP" dirty="0"/>
          </a:p>
          <a:p>
            <a:pPr lvl="2"/>
            <a:r>
              <a:rPr lang="ja-JP" altLang="en-US" dirty="0">
                <a:solidFill>
                  <a:schemeClr val="accent5"/>
                </a:solidFill>
              </a:rPr>
              <a:t>目的：</a:t>
            </a:r>
            <a:r>
              <a:rPr lang="ja-JP" altLang="en-US" dirty="0"/>
              <a:t>データ並列性のある処理を対象 </a:t>
            </a:r>
            <a:endParaRPr lang="en-US" altLang="ja-JP" dirty="0"/>
          </a:p>
          <a:p>
            <a:pPr lvl="2"/>
            <a:r>
              <a:rPr lang="ja-JP" altLang="en-US" dirty="0">
                <a:solidFill>
                  <a:schemeClr val="accent5"/>
                </a:solidFill>
              </a:rPr>
              <a:t>例：</a:t>
            </a:r>
            <a:r>
              <a:rPr lang="en-US" altLang="ja-JP" dirty="0"/>
              <a:t>RISC-V </a:t>
            </a:r>
            <a:r>
              <a:rPr lang="ja-JP" altLang="en-US" dirty="0"/>
              <a:t>ベクトル拡張などの形で実装されている </a:t>
            </a:r>
            <a:endParaRPr kumimoji="1" lang="ja-JP" altLang="en-US" dirty="0"/>
          </a:p>
        </p:txBody>
      </p:sp>
    </p:spTree>
    <p:extLst>
      <p:ext uri="{BB962C8B-B14F-4D97-AF65-F5344CB8AC3E}">
        <p14:creationId xmlns:p14="http://schemas.microsoft.com/office/powerpoint/2010/main" val="20063406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633F85-70F7-1520-347A-55817D433DB1}"/>
              </a:ext>
            </a:extLst>
          </p:cNvPr>
          <p:cNvSpPr>
            <a:spLocks noGrp="1"/>
          </p:cNvSpPr>
          <p:nvPr>
            <p:ph type="title"/>
          </p:nvPr>
        </p:nvSpPr>
        <p:spPr/>
        <p:txBody>
          <a:bodyPr/>
          <a:lstStyle/>
          <a:p>
            <a:r>
              <a:rPr kumimoji="1" lang="ja-JP" altLang="en-US" dirty="0"/>
              <a:t>箇条書きの親子関係における「階段」</a:t>
            </a:r>
          </a:p>
        </p:txBody>
      </p:sp>
      <p:sp>
        <p:nvSpPr>
          <p:cNvPr id="3" name="テキスト プレースホルダー 2">
            <a:extLst>
              <a:ext uri="{FF2B5EF4-FFF2-40B4-BE49-F238E27FC236}">
                <a16:creationId xmlns:a16="http://schemas.microsoft.com/office/drawing/2014/main" id="{5BFE0EBB-6CB2-FCEF-7A6E-3613D8524427}"/>
              </a:ext>
            </a:extLst>
          </p:cNvPr>
          <p:cNvSpPr>
            <a:spLocks noGrp="1"/>
          </p:cNvSpPr>
          <p:nvPr>
            <p:ph type="body" sz="quarter" idx="10"/>
          </p:nvPr>
        </p:nvSpPr>
        <p:spPr/>
        <p:txBody>
          <a:bodyPr/>
          <a:lstStyle/>
          <a:p>
            <a:r>
              <a:rPr kumimoji="1" lang="en-US" altLang="ja-JP" sz="1800" dirty="0"/>
              <a:t>A </a:t>
            </a:r>
            <a:r>
              <a:rPr kumimoji="1" lang="ja-JP" altLang="en-US" sz="1800" dirty="0"/>
              <a:t>→ </a:t>
            </a:r>
            <a:r>
              <a:rPr kumimoji="1" lang="en-US" altLang="ja-JP" sz="1800" dirty="0"/>
              <a:t>B </a:t>
            </a:r>
            <a:r>
              <a:rPr kumimoji="1" lang="ja-JP" altLang="en-US" sz="1800" dirty="0"/>
              <a:t>→ </a:t>
            </a:r>
            <a:r>
              <a:rPr kumimoji="1" lang="en-US" altLang="ja-JP" sz="1800" dirty="0"/>
              <a:t>C </a:t>
            </a:r>
            <a:r>
              <a:rPr kumimoji="1" lang="ja-JP" altLang="en-US" sz="1800" dirty="0"/>
              <a:t>のような演繹の関係を下のような「階段」のような箇条書きにしてしまいがちだが，これは良くない</a:t>
            </a:r>
            <a:endParaRPr kumimoji="1" lang="en-US" altLang="ja-JP" sz="1800" dirty="0"/>
          </a:p>
          <a:p>
            <a:pPr lvl="1"/>
            <a:r>
              <a:rPr kumimoji="1" lang="ja-JP" altLang="en-US" sz="1800" dirty="0"/>
              <a:t>（親子関係は基本的に 概要</a:t>
            </a:r>
            <a:r>
              <a:rPr kumimoji="1" lang="en-US" altLang="ja-JP" sz="1800" dirty="0"/>
              <a:t>&lt;-&gt;</a:t>
            </a:r>
            <a:r>
              <a:rPr kumimoji="1" lang="ja-JP" altLang="en-US" sz="1800" dirty="0"/>
              <a:t>詳細 を表すもの）</a:t>
            </a:r>
            <a:br>
              <a:rPr kumimoji="1" lang="en-US" altLang="ja-JP" sz="1800" dirty="0"/>
            </a:br>
            <a:endParaRPr kumimoji="1" lang="en-US" altLang="ja-JP" sz="1800" dirty="0"/>
          </a:p>
          <a:p>
            <a:pPr lvl="1"/>
            <a:r>
              <a:rPr kumimoji="1" lang="en-US" altLang="ja-JP" sz="1800" dirty="0"/>
              <a:t>A</a:t>
            </a:r>
            <a:r>
              <a:rPr kumimoji="1" lang="ja-JP" altLang="en-US" sz="1800" dirty="0"/>
              <a:t>：～</a:t>
            </a:r>
            <a:endParaRPr kumimoji="1" lang="en-US" altLang="ja-JP" sz="1800" dirty="0"/>
          </a:p>
          <a:p>
            <a:pPr lvl="2"/>
            <a:r>
              <a:rPr kumimoji="1" lang="en-US" altLang="ja-JP" sz="1800" dirty="0"/>
              <a:t>B</a:t>
            </a:r>
            <a:r>
              <a:rPr kumimoji="1" lang="ja-JP" altLang="en-US" sz="1800" dirty="0"/>
              <a:t>：～</a:t>
            </a:r>
          </a:p>
          <a:p>
            <a:pPr lvl="3"/>
            <a:r>
              <a:rPr kumimoji="1" lang="en-US" altLang="ja-JP" sz="1800" dirty="0"/>
              <a:t>C</a:t>
            </a:r>
            <a:r>
              <a:rPr kumimoji="1" lang="ja-JP" altLang="en-US" sz="1800" dirty="0"/>
              <a:t>：～</a:t>
            </a:r>
            <a:endParaRPr kumimoji="1" lang="en-US" altLang="ja-JP" sz="1800" dirty="0"/>
          </a:p>
          <a:p>
            <a:r>
              <a:rPr kumimoji="1" lang="ja-JP" altLang="en-US" sz="1800" dirty="0"/>
              <a:t>このような場合は </a:t>
            </a:r>
            <a:r>
              <a:rPr kumimoji="1" lang="en-US" altLang="ja-JP" sz="1800" dirty="0"/>
              <a:t>A </a:t>
            </a:r>
            <a:r>
              <a:rPr kumimoji="1" lang="ja-JP" altLang="en-US" sz="1800" dirty="0"/>
              <a:t>→ </a:t>
            </a:r>
            <a:r>
              <a:rPr kumimoji="1" lang="en-US" altLang="ja-JP" sz="1800" dirty="0"/>
              <a:t>B </a:t>
            </a:r>
            <a:r>
              <a:rPr kumimoji="1" lang="ja-JP" altLang="en-US" sz="1800" dirty="0"/>
              <a:t>→ </a:t>
            </a:r>
            <a:r>
              <a:rPr kumimoji="1" lang="en-US" altLang="ja-JP" sz="1800" dirty="0"/>
              <a:t>C </a:t>
            </a:r>
            <a:r>
              <a:rPr kumimoji="1" lang="ja-JP" altLang="en-US" sz="1800" dirty="0"/>
              <a:t>の主張を一言にまとめたものを（</a:t>
            </a:r>
            <a:r>
              <a:rPr kumimoji="1" lang="en-US" altLang="ja-JP" sz="1800" dirty="0"/>
              <a:t>X</a:t>
            </a:r>
            <a:r>
              <a:rPr kumimoji="1" lang="ja-JP" altLang="en-US" sz="1800" dirty="0"/>
              <a:t>）を作り，その下にぶらさげる</a:t>
            </a:r>
            <a:br>
              <a:rPr kumimoji="1" lang="en-US" altLang="ja-JP" sz="1800" dirty="0"/>
            </a:br>
            <a:endParaRPr kumimoji="1" lang="en-US" altLang="ja-JP" sz="1800" dirty="0"/>
          </a:p>
          <a:p>
            <a:pPr lvl="1"/>
            <a:r>
              <a:rPr kumimoji="1" lang="en-US" altLang="ja-JP" sz="1800" dirty="0"/>
              <a:t>X</a:t>
            </a:r>
            <a:r>
              <a:rPr kumimoji="1" lang="ja-JP" altLang="en-US" sz="1800" dirty="0"/>
              <a:t>：</a:t>
            </a:r>
            <a:endParaRPr kumimoji="1" lang="en-US" altLang="ja-JP" sz="1800" dirty="0"/>
          </a:p>
          <a:p>
            <a:pPr lvl="2"/>
            <a:r>
              <a:rPr lang="en-US" altLang="ja-JP" sz="1800" dirty="0"/>
              <a:t>A</a:t>
            </a:r>
            <a:r>
              <a:rPr lang="ja-JP" altLang="en-US" sz="1800" dirty="0"/>
              <a:t>：～</a:t>
            </a:r>
            <a:endParaRPr lang="en-US" altLang="ja-JP" sz="1800" dirty="0"/>
          </a:p>
          <a:p>
            <a:pPr lvl="2"/>
            <a:r>
              <a:rPr lang="en-US" altLang="ja-JP" sz="1800" dirty="0"/>
              <a:t>B</a:t>
            </a:r>
            <a:r>
              <a:rPr lang="ja-JP" altLang="en-US" sz="1800" dirty="0"/>
              <a:t>：～</a:t>
            </a:r>
            <a:endParaRPr lang="en-US" altLang="ja-JP" sz="1800" dirty="0"/>
          </a:p>
          <a:p>
            <a:pPr lvl="2"/>
            <a:r>
              <a:rPr lang="en-US" altLang="ja-JP" sz="1800" dirty="0"/>
              <a:t>C</a:t>
            </a:r>
            <a:r>
              <a:rPr lang="ja-JP" altLang="en-US" sz="1800" dirty="0"/>
              <a:t>：～</a:t>
            </a:r>
            <a:endParaRPr kumimoji="1" lang="en-US" altLang="ja-JP" sz="1800" dirty="0"/>
          </a:p>
        </p:txBody>
      </p:sp>
    </p:spTree>
    <p:extLst>
      <p:ext uri="{BB962C8B-B14F-4D97-AF65-F5344CB8AC3E}">
        <p14:creationId xmlns:p14="http://schemas.microsoft.com/office/powerpoint/2010/main" val="3839159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633F85-70F7-1520-347A-55817D433DB1}"/>
              </a:ext>
            </a:extLst>
          </p:cNvPr>
          <p:cNvSpPr>
            <a:spLocks noGrp="1"/>
          </p:cNvSpPr>
          <p:nvPr>
            <p:ph type="title"/>
          </p:nvPr>
        </p:nvSpPr>
        <p:spPr/>
        <p:txBody>
          <a:bodyPr/>
          <a:lstStyle/>
          <a:p>
            <a:r>
              <a:rPr kumimoji="1" lang="ja-JP" altLang="en-US" dirty="0"/>
              <a:t>演繹の関係にある要素の書き換えの例</a:t>
            </a:r>
            <a:br>
              <a:rPr kumimoji="1" lang="en-US" altLang="ja-JP" dirty="0"/>
            </a:br>
            <a:r>
              <a:rPr kumimoji="1" lang="en-US" altLang="ja-JP" sz="2000" dirty="0"/>
              <a:t>A</a:t>
            </a:r>
            <a:r>
              <a:rPr kumimoji="1" lang="ja-JP" altLang="en-US" sz="2000" dirty="0"/>
              <a:t>→</a:t>
            </a:r>
            <a:r>
              <a:rPr kumimoji="1" lang="en-US" altLang="ja-JP" sz="2000" dirty="0"/>
              <a:t>B</a:t>
            </a:r>
            <a:r>
              <a:rPr kumimoji="1" lang="ja-JP" altLang="en-US" sz="2000" dirty="0"/>
              <a:t>→</a:t>
            </a:r>
            <a:r>
              <a:rPr kumimoji="1" lang="en-US" altLang="ja-JP" sz="2000" dirty="0"/>
              <a:t>C </a:t>
            </a:r>
            <a:r>
              <a:rPr kumimoji="1" lang="ja-JP" altLang="en-US" sz="2000" dirty="0"/>
              <a:t>を </a:t>
            </a:r>
            <a:r>
              <a:rPr kumimoji="1" lang="en-US" altLang="ja-JP" sz="2000" dirty="0"/>
              <a:t>X </a:t>
            </a:r>
            <a:r>
              <a:rPr kumimoji="1" lang="ja-JP" altLang="en-US" sz="2000" dirty="0"/>
              <a:t>の下に展開</a:t>
            </a:r>
          </a:p>
        </p:txBody>
      </p:sp>
      <p:sp>
        <p:nvSpPr>
          <p:cNvPr id="3" name="テキスト プレースホルダー 2">
            <a:extLst>
              <a:ext uri="{FF2B5EF4-FFF2-40B4-BE49-F238E27FC236}">
                <a16:creationId xmlns:a16="http://schemas.microsoft.com/office/drawing/2014/main" id="{5BFE0EBB-6CB2-FCEF-7A6E-3613D8524427}"/>
              </a:ext>
            </a:extLst>
          </p:cNvPr>
          <p:cNvSpPr>
            <a:spLocks noGrp="1"/>
          </p:cNvSpPr>
          <p:nvPr>
            <p:ph type="body" sz="quarter" idx="10"/>
          </p:nvPr>
        </p:nvSpPr>
        <p:spPr/>
        <p:txBody>
          <a:bodyPr/>
          <a:lstStyle/>
          <a:p>
            <a:r>
              <a:rPr kumimoji="1" lang="en-US" altLang="ja-JP" sz="1800" dirty="0"/>
              <a:t>A</a:t>
            </a:r>
            <a:r>
              <a:rPr kumimoji="1" lang="ja-JP" altLang="en-US" sz="1800" dirty="0"/>
              <a:t>：人間の脳の一時記憶の大きさには限りがある</a:t>
            </a:r>
          </a:p>
          <a:p>
            <a:pPr lvl="1"/>
            <a:r>
              <a:rPr kumimoji="1" lang="en-US" altLang="ja-JP" sz="1800" dirty="0"/>
              <a:t>B</a:t>
            </a:r>
            <a:r>
              <a:rPr kumimoji="1" lang="ja-JP" altLang="en-US" sz="1800" dirty="0"/>
              <a:t>：このため，人間は５～７個以上の事柄を一度に把握できない</a:t>
            </a:r>
          </a:p>
          <a:p>
            <a:pPr lvl="2"/>
            <a:r>
              <a:rPr kumimoji="1" lang="en-US" altLang="ja-JP" sz="1800" dirty="0"/>
              <a:t>C</a:t>
            </a:r>
            <a:r>
              <a:rPr kumimoji="1" lang="ja-JP" altLang="en-US" sz="1800" dirty="0"/>
              <a:t>：したがって，余裕を持って３個程度以内にするのがよい</a:t>
            </a:r>
            <a:br>
              <a:rPr kumimoji="1" lang="en-US" altLang="ja-JP" sz="1800" dirty="0"/>
            </a:br>
            <a:endParaRPr kumimoji="1" lang="en-US" altLang="ja-JP" sz="1800" dirty="0"/>
          </a:p>
          <a:p>
            <a:r>
              <a:rPr kumimoji="1" lang="en-US" altLang="ja-JP" sz="1800" dirty="0"/>
              <a:t>X</a:t>
            </a:r>
            <a:r>
              <a:rPr kumimoji="1" lang="ja-JP" altLang="en-US" sz="1800" dirty="0"/>
              <a:t>：１項目にぶら下げる項目の数は少なめにする</a:t>
            </a:r>
          </a:p>
          <a:p>
            <a:pPr lvl="1"/>
            <a:r>
              <a:rPr kumimoji="1" lang="en-US" altLang="ja-JP" sz="1800" dirty="0"/>
              <a:t>A</a:t>
            </a:r>
            <a:r>
              <a:rPr kumimoji="1" lang="ja-JP" altLang="en-US" sz="1800" dirty="0"/>
              <a:t>：人間の脳の一時記憶の大きさには限りがある</a:t>
            </a:r>
          </a:p>
          <a:p>
            <a:pPr lvl="1"/>
            <a:r>
              <a:rPr kumimoji="1" lang="en-US" altLang="ja-JP" sz="1800" dirty="0"/>
              <a:t>B</a:t>
            </a:r>
            <a:r>
              <a:rPr kumimoji="1" lang="ja-JP" altLang="en-US" sz="1800" dirty="0"/>
              <a:t>：このため，人間は５～７個以上の事柄を一度に把握できない</a:t>
            </a:r>
          </a:p>
          <a:p>
            <a:pPr lvl="1"/>
            <a:r>
              <a:rPr kumimoji="1" lang="en-US" altLang="ja-JP" sz="1800" dirty="0"/>
              <a:t>C</a:t>
            </a:r>
            <a:r>
              <a:rPr kumimoji="1" lang="ja-JP" altLang="en-US" sz="1800" dirty="0"/>
              <a:t>：したがって，余裕を持って３個程度以内にするのがよい</a:t>
            </a:r>
            <a:endParaRPr kumimoji="1" lang="en-US" altLang="ja-JP" sz="1800" dirty="0"/>
          </a:p>
        </p:txBody>
      </p:sp>
    </p:spTree>
    <p:extLst>
      <p:ext uri="{BB962C8B-B14F-4D97-AF65-F5344CB8AC3E}">
        <p14:creationId xmlns:p14="http://schemas.microsoft.com/office/powerpoint/2010/main" val="29526920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2800" dirty="0"/>
              <a:t>はじめに</a:t>
            </a:r>
          </a:p>
        </p:txBody>
      </p:sp>
    </p:spTree>
    <p:extLst>
      <p:ext uri="{BB962C8B-B14F-4D97-AF65-F5344CB8AC3E}">
        <p14:creationId xmlns:p14="http://schemas.microsoft.com/office/powerpoint/2010/main" val="32292056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BB83DF-1CFC-5FD2-B694-21F787AF43F9}"/>
              </a:ext>
            </a:extLst>
          </p:cNvPr>
          <p:cNvSpPr>
            <a:spLocks noGrp="1"/>
          </p:cNvSpPr>
          <p:nvPr>
            <p:ph type="title"/>
          </p:nvPr>
        </p:nvSpPr>
        <p:spPr/>
        <p:txBody>
          <a:bodyPr/>
          <a:lstStyle/>
          <a:p>
            <a:r>
              <a:rPr kumimoji="1" lang="ja-JP" altLang="en-US" sz="2400" dirty="0"/>
              <a:t>余談：プロットの作成時に</a:t>
            </a:r>
            <a:br>
              <a:rPr kumimoji="1" lang="en-US" altLang="ja-JP" sz="2400" dirty="0"/>
            </a:br>
            <a:r>
              <a:rPr kumimoji="1" lang="ja-JP" altLang="en-US" sz="2400" dirty="0"/>
              <a:t>なぜ親子関係のある箇条書き（階層構造）にまとめるのか？</a:t>
            </a:r>
          </a:p>
        </p:txBody>
      </p:sp>
      <p:sp>
        <p:nvSpPr>
          <p:cNvPr id="3" name="テキスト プレースホルダー 2">
            <a:extLst>
              <a:ext uri="{FF2B5EF4-FFF2-40B4-BE49-F238E27FC236}">
                <a16:creationId xmlns:a16="http://schemas.microsoft.com/office/drawing/2014/main" id="{0EE31743-B3C6-C301-8817-5C05D117A91A}"/>
              </a:ext>
            </a:extLst>
          </p:cNvPr>
          <p:cNvSpPr>
            <a:spLocks noGrp="1"/>
          </p:cNvSpPr>
          <p:nvPr>
            <p:ph type="body" sz="quarter" idx="10"/>
          </p:nvPr>
        </p:nvSpPr>
        <p:spPr/>
        <p:txBody>
          <a:bodyPr/>
          <a:lstStyle/>
          <a:p>
            <a:r>
              <a:rPr kumimoji="1" lang="ja-JP" altLang="en-US" dirty="0"/>
              <a:t>すべての項目がフラットに並んでいると内容の把握が難しい</a:t>
            </a:r>
            <a:endParaRPr kumimoji="1" lang="en-US" altLang="ja-JP" dirty="0"/>
          </a:p>
          <a:p>
            <a:pPr lvl="1"/>
            <a:r>
              <a:rPr kumimoji="1" lang="ja-JP" altLang="en-US" dirty="0"/>
              <a:t>人間の頭が一度に扱える量には限界がある</a:t>
            </a:r>
            <a:endParaRPr kumimoji="1" lang="en-US" altLang="ja-JP" dirty="0"/>
          </a:p>
          <a:p>
            <a:pPr lvl="1"/>
            <a:r>
              <a:rPr kumimoji="1" lang="ja-JP" altLang="en-US" dirty="0"/>
              <a:t>５個ぐらいからは並列に並んでいると厳しくなってくる</a:t>
            </a:r>
            <a:endParaRPr kumimoji="1" lang="en-US" altLang="ja-JP" dirty="0"/>
          </a:p>
          <a:p>
            <a:r>
              <a:rPr kumimoji="1" lang="ja-JP" altLang="en-US" dirty="0"/>
              <a:t>階層化して一度に考えることの数を減らす</a:t>
            </a:r>
            <a:endParaRPr kumimoji="1" lang="en-US" altLang="ja-JP" dirty="0"/>
          </a:p>
          <a:p>
            <a:pPr lvl="1"/>
            <a:r>
              <a:rPr kumimoji="1" lang="ja-JP" altLang="en-US" dirty="0"/>
              <a:t>関係ある項目ごとに要約にまとめて階層化</a:t>
            </a:r>
            <a:endParaRPr kumimoji="1" lang="en-US" altLang="ja-JP" dirty="0"/>
          </a:p>
          <a:p>
            <a:pPr lvl="1"/>
            <a:r>
              <a:rPr kumimoji="1" lang="ja-JP" altLang="en-US" dirty="0"/>
              <a:t>階層化すると，一度に考えることの数が減る</a:t>
            </a:r>
            <a:endParaRPr kumimoji="1" lang="en-US" altLang="ja-JP" dirty="0"/>
          </a:p>
          <a:p>
            <a:r>
              <a:rPr kumimoji="1" lang="ja-JP" altLang="en-US" dirty="0"/>
              <a:t>一度に考える話題の数が小さいままに，以下が両立できる：</a:t>
            </a:r>
            <a:endParaRPr kumimoji="1" lang="en-US" altLang="ja-JP" dirty="0"/>
          </a:p>
          <a:p>
            <a:pPr lvl="1"/>
            <a:r>
              <a:rPr kumimoji="1" lang="ja-JP" altLang="en-US" dirty="0"/>
              <a:t>話の大筋をつかむ</a:t>
            </a:r>
            <a:endParaRPr kumimoji="1" lang="en-US" altLang="ja-JP" dirty="0"/>
          </a:p>
          <a:p>
            <a:pPr lvl="1"/>
            <a:r>
              <a:rPr kumimoji="1" lang="ja-JP" altLang="en-US" dirty="0"/>
              <a:t>各部分の詳細を理解する</a:t>
            </a:r>
            <a:endParaRPr kumimoji="1" lang="en-US" altLang="ja-JP" dirty="0"/>
          </a:p>
        </p:txBody>
      </p:sp>
    </p:spTree>
    <p:extLst>
      <p:ext uri="{BB962C8B-B14F-4D97-AF65-F5344CB8AC3E}">
        <p14:creationId xmlns:p14="http://schemas.microsoft.com/office/powerpoint/2010/main" val="3713627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A42B14-CF0C-96E2-5CF7-6662DFA3735D}"/>
              </a:ext>
            </a:extLst>
          </p:cNvPr>
          <p:cNvSpPr>
            <a:spLocks noGrp="1"/>
          </p:cNvSpPr>
          <p:nvPr>
            <p:ph type="title"/>
          </p:nvPr>
        </p:nvSpPr>
        <p:spPr/>
        <p:txBody>
          <a:bodyPr/>
          <a:lstStyle/>
          <a:p>
            <a:r>
              <a:rPr kumimoji="1" lang="ja-JP" altLang="en-US" dirty="0"/>
              <a:t>一度に考える必要がある話題の数</a:t>
            </a:r>
          </a:p>
        </p:txBody>
      </p:sp>
      <p:sp>
        <p:nvSpPr>
          <p:cNvPr id="3" name="テキスト プレースホルダー 2">
            <a:extLst>
              <a:ext uri="{FF2B5EF4-FFF2-40B4-BE49-F238E27FC236}">
                <a16:creationId xmlns:a16="http://schemas.microsoft.com/office/drawing/2014/main" id="{AAB0013E-6128-536A-AD5E-A87E6DA3282A}"/>
              </a:ext>
            </a:extLst>
          </p:cNvPr>
          <p:cNvSpPr>
            <a:spLocks noGrp="1"/>
          </p:cNvSpPr>
          <p:nvPr>
            <p:ph type="body" sz="quarter" idx="10"/>
          </p:nvPr>
        </p:nvSpPr>
        <p:spPr>
          <a:xfrm>
            <a:off x="251952" y="4689014"/>
            <a:ext cx="8280092" cy="539699"/>
          </a:xfrm>
        </p:spPr>
        <p:txBody>
          <a:bodyPr/>
          <a:lstStyle/>
          <a:p>
            <a:r>
              <a:rPr lang="ja-JP" altLang="en-US" kern="0" dirty="0"/>
              <a:t>階層化されている場合：「</a:t>
            </a:r>
            <a:r>
              <a:rPr kumimoji="1" lang="ja-JP" altLang="en-US" dirty="0"/>
              <a:t>背景」部分の詳細を理解する</a:t>
            </a:r>
            <a:r>
              <a:rPr kumimoji="1" lang="en-US" altLang="ja-JP" dirty="0"/>
              <a:t>=</a:t>
            </a:r>
            <a:r>
              <a:rPr kumimoji="1" lang="ja-JP" altLang="en-US" dirty="0"/>
              <a:t>話題数３</a:t>
            </a:r>
            <a:endParaRPr kumimoji="1" lang="en-US" altLang="ja-JP" dirty="0"/>
          </a:p>
        </p:txBody>
      </p:sp>
      <p:sp>
        <p:nvSpPr>
          <p:cNvPr id="6" name="四角形: 角を丸くする 5">
            <a:extLst>
              <a:ext uri="{FF2B5EF4-FFF2-40B4-BE49-F238E27FC236}">
                <a16:creationId xmlns:a16="http://schemas.microsoft.com/office/drawing/2014/main" id="{4B23A1F7-367F-D520-DF12-10FC2F8ED74D}"/>
              </a:ext>
            </a:extLst>
          </p:cNvPr>
          <p:cNvSpPr/>
          <p:nvPr/>
        </p:nvSpPr>
        <p:spPr bwMode="auto">
          <a:xfrm>
            <a:off x="1292199" y="3248998"/>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 name="四角形: 角を丸くする 6">
            <a:extLst>
              <a:ext uri="{FF2B5EF4-FFF2-40B4-BE49-F238E27FC236}">
                <a16:creationId xmlns:a16="http://schemas.microsoft.com/office/drawing/2014/main" id="{75D3B56E-8B37-B816-5612-7F4D069A3C26}"/>
              </a:ext>
            </a:extLst>
          </p:cNvPr>
          <p:cNvSpPr/>
          <p:nvPr/>
        </p:nvSpPr>
        <p:spPr bwMode="auto">
          <a:xfrm>
            <a:off x="3992229" y="3248998"/>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a:t>
            </a:r>
          </a:p>
        </p:txBody>
      </p:sp>
      <p:sp>
        <p:nvSpPr>
          <p:cNvPr id="8" name="四角形: 角を丸くする 7">
            <a:extLst>
              <a:ext uri="{FF2B5EF4-FFF2-40B4-BE49-F238E27FC236}">
                <a16:creationId xmlns:a16="http://schemas.microsoft.com/office/drawing/2014/main" id="{211FAF2E-5D34-04A8-6100-EB31A657A56C}"/>
              </a:ext>
            </a:extLst>
          </p:cNvPr>
          <p:cNvSpPr/>
          <p:nvPr/>
        </p:nvSpPr>
        <p:spPr bwMode="auto">
          <a:xfrm>
            <a:off x="6692259" y="3248998"/>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9" name="四角形: 角を丸くする 8">
            <a:extLst>
              <a:ext uri="{FF2B5EF4-FFF2-40B4-BE49-F238E27FC236}">
                <a16:creationId xmlns:a16="http://schemas.microsoft.com/office/drawing/2014/main" id="{93407E4E-1C86-C163-2B1B-8D685A8E57E9}"/>
              </a:ext>
            </a:extLst>
          </p:cNvPr>
          <p:cNvSpPr/>
          <p:nvPr/>
        </p:nvSpPr>
        <p:spPr bwMode="auto">
          <a:xfrm>
            <a:off x="662192" y="3969006"/>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10" name="四角形: 角を丸くする 9">
            <a:extLst>
              <a:ext uri="{FF2B5EF4-FFF2-40B4-BE49-F238E27FC236}">
                <a16:creationId xmlns:a16="http://schemas.microsoft.com/office/drawing/2014/main" id="{82D88C54-BC59-B5FC-EE72-AD115A0D30AA}"/>
              </a:ext>
            </a:extLst>
          </p:cNvPr>
          <p:cNvSpPr/>
          <p:nvPr/>
        </p:nvSpPr>
        <p:spPr bwMode="auto">
          <a:xfrm>
            <a:off x="3362222" y="3969006"/>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課題１</a:t>
            </a:r>
          </a:p>
        </p:txBody>
      </p:sp>
      <p:sp>
        <p:nvSpPr>
          <p:cNvPr id="11" name="四角形: 角を丸くする 10">
            <a:extLst>
              <a:ext uri="{FF2B5EF4-FFF2-40B4-BE49-F238E27FC236}">
                <a16:creationId xmlns:a16="http://schemas.microsoft.com/office/drawing/2014/main" id="{F8B10BA8-6DA6-5BA2-5E86-8434AD3DD359}"/>
              </a:ext>
            </a:extLst>
          </p:cNvPr>
          <p:cNvSpPr/>
          <p:nvPr/>
        </p:nvSpPr>
        <p:spPr bwMode="auto">
          <a:xfrm>
            <a:off x="4712237" y="3969006"/>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課題２</a:t>
            </a:r>
          </a:p>
        </p:txBody>
      </p:sp>
      <p:sp>
        <p:nvSpPr>
          <p:cNvPr id="12" name="四角形: 角を丸くする 11">
            <a:extLst>
              <a:ext uri="{FF2B5EF4-FFF2-40B4-BE49-F238E27FC236}">
                <a16:creationId xmlns:a16="http://schemas.microsoft.com/office/drawing/2014/main" id="{C1267ECA-BCDF-6FCA-548E-B3E5AADFB8A7}"/>
              </a:ext>
            </a:extLst>
          </p:cNvPr>
          <p:cNvSpPr/>
          <p:nvPr/>
        </p:nvSpPr>
        <p:spPr bwMode="auto">
          <a:xfrm>
            <a:off x="6062252" y="3969006"/>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13" name="四角形: 角を丸くする 12">
            <a:extLst>
              <a:ext uri="{FF2B5EF4-FFF2-40B4-BE49-F238E27FC236}">
                <a16:creationId xmlns:a16="http://schemas.microsoft.com/office/drawing/2014/main" id="{5E8EA23F-38D9-7A84-7214-0A900EB79ACC}"/>
              </a:ext>
            </a:extLst>
          </p:cNvPr>
          <p:cNvSpPr/>
          <p:nvPr/>
        </p:nvSpPr>
        <p:spPr bwMode="auto">
          <a:xfrm>
            <a:off x="7412267" y="3969006"/>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14" name="四角形: 角を丸くする 13">
            <a:extLst>
              <a:ext uri="{FF2B5EF4-FFF2-40B4-BE49-F238E27FC236}">
                <a16:creationId xmlns:a16="http://schemas.microsoft.com/office/drawing/2014/main" id="{205B21BA-1915-A50D-7424-F842FAA5D522}"/>
              </a:ext>
            </a:extLst>
          </p:cNvPr>
          <p:cNvSpPr/>
          <p:nvPr/>
        </p:nvSpPr>
        <p:spPr bwMode="auto">
          <a:xfrm>
            <a:off x="2012207" y="3969006"/>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24" name="直線矢印コネクタ 23">
            <a:extLst>
              <a:ext uri="{FF2B5EF4-FFF2-40B4-BE49-F238E27FC236}">
                <a16:creationId xmlns:a16="http://schemas.microsoft.com/office/drawing/2014/main" id="{E7CC3F3A-DB7F-4591-190A-56AD3B24EE0B}"/>
              </a:ext>
            </a:extLst>
          </p:cNvPr>
          <p:cNvCxnSpPr>
            <a:cxnSpLocks/>
            <a:stCxn id="6" idx="2"/>
            <a:endCxn id="9" idx="0"/>
          </p:cNvCxnSpPr>
          <p:nvPr/>
        </p:nvCxnSpPr>
        <p:spPr bwMode="auto">
          <a:xfrm flipH="1">
            <a:off x="1157192" y="3609002"/>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6" name="直線矢印コネクタ 25">
            <a:extLst>
              <a:ext uri="{FF2B5EF4-FFF2-40B4-BE49-F238E27FC236}">
                <a16:creationId xmlns:a16="http://schemas.microsoft.com/office/drawing/2014/main" id="{F42B04D7-592A-6183-C36F-02F533BF5CF5}"/>
              </a:ext>
            </a:extLst>
          </p:cNvPr>
          <p:cNvCxnSpPr>
            <a:cxnSpLocks/>
            <a:stCxn id="6" idx="2"/>
            <a:endCxn id="14" idx="0"/>
          </p:cNvCxnSpPr>
          <p:nvPr/>
        </p:nvCxnSpPr>
        <p:spPr bwMode="auto">
          <a:xfrm>
            <a:off x="1807087" y="3609002"/>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9" name="直線矢印コネクタ 28">
            <a:extLst>
              <a:ext uri="{FF2B5EF4-FFF2-40B4-BE49-F238E27FC236}">
                <a16:creationId xmlns:a16="http://schemas.microsoft.com/office/drawing/2014/main" id="{63A42914-3B9C-2617-A1F3-C2918EC57146}"/>
              </a:ext>
            </a:extLst>
          </p:cNvPr>
          <p:cNvCxnSpPr>
            <a:cxnSpLocks/>
            <a:endCxn id="11" idx="0"/>
          </p:cNvCxnSpPr>
          <p:nvPr/>
        </p:nvCxnSpPr>
        <p:spPr bwMode="auto">
          <a:xfrm>
            <a:off x="4532235" y="3609002"/>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0" name="直線矢印コネクタ 29">
            <a:extLst>
              <a:ext uri="{FF2B5EF4-FFF2-40B4-BE49-F238E27FC236}">
                <a16:creationId xmlns:a16="http://schemas.microsoft.com/office/drawing/2014/main" id="{16887226-34ED-BE47-8D2F-88F00D308F5F}"/>
              </a:ext>
            </a:extLst>
          </p:cNvPr>
          <p:cNvCxnSpPr>
            <a:cxnSpLocks/>
            <a:stCxn id="7" idx="2"/>
            <a:endCxn id="10" idx="0"/>
          </p:cNvCxnSpPr>
          <p:nvPr/>
        </p:nvCxnSpPr>
        <p:spPr bwMode="auto">
          <a:xfrm flipH="1">
            <a:off x="3857222" y="3609002"/>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3" name="直線矢印コネクタ 32">
            <a:extLst>
              <a:ext uri="{FF2B5EF4-FFF2-40B4-BE49-F238E27FC236}">
                <a16:creationId xmlns:a16="http://schemas.microsoft.com/office/drawing/2014/main" id="{26EF2CBA-DD21-A3A6-D377-F872E60E28EE}"/>
              </a:ext>
            </a:extLst>
          </p:cNvPr>
          <p:cNvCxnSpPr>
            <a:cxnSpLocks/>
            <a:endCxn id="13" idx="0"/>
          </p:cNvCxnSpPr>
          <p:nvPr/>
        </p:nvCxnSpPr>
        <p:spPr bwMode="auto">
          <a:xfrm>
            <a:off x="7232265" y="3609002"/>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4" name="直線矢印コネクタ 33">
            <a:extLst>
              <a:ext uri="{FF2B5EF4-FFF2-40B4-BE49-F238E27FC236}">
                <a16:creationId xmlns:a16="http://schemas.microsoft.com/office/drawing/2014/main" id="{F11ECC10-B78B-633C-4329-B401A2A37DA9}"/>
              </a:ext>
            </a:extLst>
          </p:cNvPr>
          <p:cNvCxnSpPr>
            <a:cxnSpLocks/>
            <a:endCxn id="12" idx="0"/>
          </p:cNvCxnSpPr>
          <p:nvPr/>
        </p:nvCxnSpPr>
        <p:spPr bwMode="auto">
          <a:xfrm flipH="1">
            <a:off x="6557252" y="3609002"/>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4" name="四角形: 角を丸くする 3">
            <a:extLst>
              <a:ext uri="{FF2B5EF4-FFF2-40B4-BE49-F238E27FC236}">
                <a16:creationId xmlns:a16="http://schemas.microsoft.com/office/drawing/2014/main" id="{EA1469BC-8E4A-6037-F81C-5F5E7C8F8983}"/>
              </a:ext>
            </a:extLst>
          </p:cNvPr>
          <p:cNvSpPr/>
          <p:nvPr/>
        </p:nvSpPr>
        <p:spPr bwMode="auto">
          <a:xfrm>
            <a:off x="1151962" y="3068996"/>
            <a:ext cx="6750075"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四角形: 角を丸くする 15">
            <a:extLst>
              <a:ext uri="{FF2B5EF4-FFF2-40B4-BE49-F238E27FC236}">
                <a16:creationId xmlns:a16="http://schemas.microsoft.com/office/drawing/2014/main" id="{F94F44A7-B17C-ACB9-D474-472DB292B7C6}"/>
              </a:ext>
            </a:extLst>
          </p:cNvPr>
          <p:cNvSpPr/>
          <p:nvPr/>
        </p:nvSpPr>
        <p:spPr bwMode="auto">
          <a:xfrm>
            <a:off x="1331964" y="5409022"/>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19" name="四角形: 角を丸くする 18">
            <a:extLst>
              <a:ext uri="{FF2B5EF4-FFF2-40B4-BE49-F238E27FC236}">
                <a16:creationId xmlns:a16="http://schemas.microsoft.com/office/drawing/2014/main" id="{98434B62-475D-DBAA-5936-2E32F3241F30}"/>
              </a:ext>
            </a:extLst>
          </p:cNvPr>
          <p:cNvSpPr/>
          <p:nvPr/>
        </p:nvSpPr>
        <p:spPr bwMode="auto">
          <a:xfrm>
            <a:off x="4031994" y="5409022"/>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a:t>
            </a:r>
          </a:p>
        </p:txBody>
      </p:sp>
      <p:sp>
        <p:nvSpPr>
          <p:cNvPr id="20" name="四角形: 角を丸くする 19">
            <a:extLst>
              <a:ext uri="{FF2B5EF4-FFF2-40B4-BE49-F238E27FC236}">
                <a16:creationId xmlns:a16="http://schemas.microsoft.com/office/drawing/2014/main" id="{B78ED3FA-890A-27EE-219D-E8DA9EB62F2B}"/>
              </a:ext>
            </a:extLst>
          </p:cNvPr>
          <p:cNvSpPr/>
          <p:nvPr/>
        </p:nvSpPr>
        <p:spPr bwMode="auto">
          <a:xfrm>
            <a:off x="6732024" y="5409022"/>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22" name="四角形: 角を丸くする 21">
            <a:extLst>
              <a:ext uri="{FF2B5EF4-FFF2-40B4-BE49-F238E27FC236}">
                <a16:creationId xmlns:a16="http://schemas.microsoft.com/office/drawing/2014/main" id="{80A1FCB6-A1BE-235B-D0CC-39154C1EF19A}"/>
              </a:ext>
            </a:extLst>
          </p:cNvPr>
          <p:cNvSpPr/>
          <p:nvPr/>
        </p:nvSpPr>
        <p:spPr bwMode="auto">
          <a:xfrm>
            <a:off x="701957" y="6129030"/>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23" name="四角形: 角を丸くする 22">
            <a:extLst>
              <a:ext uri="{FF2B5EF4-FFF2-40B4-BE49-F238E27FC236}">
                <a16:creationId xmlns:a16="http://schemas.microsoft.com/office/drawing/2014/main" id="{12603C6A-8F58-871F-2E90-75D88D91F100}"/>
              </a:ext>
            </a:extLst>
          </p:cNvPr>
          <p:cNvSpPr/>
          <p:nvPr/>
        </p:nvSpPr>
        <p:spPr bwMode="auto">
          <a:xfrm>
            <a:off x="3401987" y="6129030"/>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課題１</a:t>
            </a:r>
          </a:p>
        </p:txBody>
      </p:sp>
      <p:sp>
        <p:nvSpPr>
          <p:cNvPr id="25" name="四角形: 角を丸くする 24">
            <a:extLst>
              <a:ext uri="{FF2B5EF4-FFF2-40B4-BE49-F238E27FC236}">
                <a16:creationId xmlns:a16="http://schemas.microsoft.com/office/drawing/2014/main" id="{B2F83787-C68D-4960-4229-93B8735A1CCB}"/>
              </a:ext>
            </a:extLst>
          </p:cNvPr>
          <p:cNvSpPr/>
          <p:nvPr/>
        </p:nvSpPr>
        <p:spPr bwMode="auto">
          <a:xfrm>
            <a:off x="4752002" y="6129030"/>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課題２</a:t>
            </a:r>
          </a:p>
        </p:txBody>
      </p:sp>
      <p:sp>
        <p:nvSpPr>
          <p:cNvPr id="27" name="四角形: 角を丸くする 26">
            <a:extLst>
              <a:ext uri="{FF2B5EF4-FFF2-40B4-BE49-F238E27FC236}">
                <a16:creationId xmlns:a16="http://schemas.microsoft.com/office/drawing/2014/main" id="{F75282B1-0010-73B4-E74A-F57C8B1728EA}"/>
              </a:ext>
            </a:extLst>
          </p:cNvPr>
          <p:cNvSpPr/>
          <p:nvPr/>
        </p:nvSpPr>
        <p:spPr bwMode="auto">
          <a:xfrm>
            <a:off x="6102017" y="6129030"/>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28" name="四角形: 角を丸くする 27">
            <a:extLst>
              <a:ext uri="{FF2B5EF4-FFF2-40B4-BE49-F238E27FC236}">
                <a16:creationId xmlns:a16="http://schemas.microsoft.com/office/drawing/2014/main" id="{C9C449DA-4E6B-DDC3-3CB6-D07C1159A534}"/>
              </a:ext>
            </a:extLst>
          </p:cNvPr>
          <p:cNvSpPr/>
          <p:nvPr/>
        </p:nvSpPr>
        <p:spPr bwMode="auto">
          <a:xfrm>
            <a:off x="7452032" y="6129030"/>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31" name="四角形: 角を丸くする 30">
            <a:extLst>
              <a:ext uri="{FF2B5EF4-FFF2-40B4-BE49-F238E27FC236}">
                <a16:creationId xmlns:a16="http://schemas.microsoft.com/office/drawing/2014/main" id="{5AFCED07-25CB-E6C1-F395-F886AC9C9D36}"/>
              </a:ext>
            </a:extLst>
          </p:cNvPr>
          <p:cNvSpPr/>
          <p:nvPr/>
        </p:nvSpPr>
        <p:spPr bwMode="auto">
          <a:xfrm>
            <a:off x="2051972" y="6129030"/>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37" name="直線矢印コネクタ 36">
            <a:extLst>
              <a:ext uri="{FF2B5EF4-FFF2-40B4-BE49-F238E27FC236}">
                <a16:creationId xmlns:a16="http://schemas.microsoft.com/office/drawing/2014/main" id="{9EAEBE21-7F5B-D7EA-AB0B-72CE93467600}"/>
              </a:ext>
            </a:extLst>
          </p:cNvPr>
          <p:cNvCxnSpPr>
            <a:cxnSpLocks/>
            <a:stCxn id="16" idx="2"/>
            <a:endCxn id="22" idx="0"/>
          </p:cNvCxnSpPr>
          <p:nvPr/>
        </p:nvCxnSpPr>
        <p:spPr bwMode="auto">
          <a:xfrm flipH="1">
            <a:off x="1196957" y="5769026"/>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8" name="直線矢印コネクタ 37">
            <a:extLst>
              <a:ext uri="{FF2B5EF4-FFF2-40B4-BE49-F238E27FC236}">
                <a16:creationId xmlns:a16="http://schemas.microsoft.com/office/drawing/2014/main" id="{20BCFDBF-B1F0-0958-D02D-A991BF2DC5BB}"/>
              </a:ext>
            </a:extLst>
          </p:cNvPr>
          <p:cNvCxnSpPr>
            <a:cxnSpLocks/>
            <a:stCxn id="16" idx="2"/>
            <a:endCxn id="31" idx="0"/>
          </p:cNvCxnSpPr>
          <p:nvPr/>
        </p:nvCxnSpPr>
        <p:spPr bwMode="auto">
          <a:xfrm>
            <a:off x="1846852" y="5769026"/>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9" name="直線矢印コネクタ 38">
            <a:extLst>
              <a:ext uri="{FF2B5EF4-FFF2-40B4-BE49-F238E27FC236}">
                <a16:creationId xmlns:a16="http://schemas.microsoft.com/office/drawing/2014/main" id="{8CD92FE9-05B2-3892-D187-2E5A449C46C6}"/>
              </a:ext>
            </a:extLst>
          </p:cNvPr>
          <p:cNvCxnSpPr>
            <a:cxnSpLocks/>
            <a:endCxn id="25" idx="0"/>
          </p:cNvCxnSpPr>
          <p:nvPr/>
        </p:nvCxnSpPr>
        <p:spPr bwMode="auto">
          <a:xfrm>
            <a:off x="4572000" y="5769026"/>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40" name="直線矢印コネクタ 39">
            <a:extLst>
              <a:ext uri="{FF2B5EF4-FFF2-40B4-BE49-F238E27FC236}">
                <a16:creationId xmlns:a16="http://schemas.microsoft.com/office/drawing/2014/main" id="{F379FE2E-5FCB-A9CA-0F43-7C83818DEB39}"/>
              </a:ext>
            </a:extLst>
          </p:cNvPr>
          <p:cNvCxnSpPr>
            <a:cxnSpLocks/>
            <a:stCxn id="19" idx="2"/>
            <a:endCxn id="23" idx="0"/>
          </p:cNvCxnSpPr>
          <p:nvPr/>
        </p:nvCxnSpPr>
        <p:spPr bwMode="auto">
          <a:xfrm flipH="1">
            <a:off x="3896987" y="5769026"/>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41" name="直線矢印コネクタ 40">
            <a:extLst>
              <a:ext uri="{FF2B5EF4-FFF2-40B4-BE49-F238E27FC236}">
                <a16:creationId xmlns:a16="http://schemas.microsoft.com/office/drawing/2014/main" id="{BE6363F1-FC2D-3F74-7CC8-C073F0107414}"/>
              </a:ext>
            </a:extLst>
          </p:cNvPr>
          <p:cNvCxnSpPr>
            <a:cxnSpLocks/>
            <a:endCxn id="28" idx="0"/>
          </p:cNvCxnSpPr>
          <p:nvPr/>
        </p:nvCxnSpPr>
        <p:spPr bwMode="auto">
          <a:xfrm>
            <a:off x="7272030" y="5769026"/>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42" name="直線矢印コネクタ 41">
            <a:extLst>
              <a:ext uri="{FF2B5EF4-FFF2-40B4-BE49-F238E27FC236}">
                <a16:creationId xmlns:a16="http://schemas.microsoft.com/office/drawing/2014/main" id="{7E3691CA-1710-C4F0-2B9F-BE153B2A4A46}"/>
              </a:ext>
            </a:extLst>
          </p:cNvPr>
          <p:cNvCxnSpPr>
            <a:cxnSpLocks/>
            <a:endCxn id="27" idx="0"/>
          </p:cNvCxnSpPr>
          <p:nvPr/>
        </p:nvCxnSpPr>
        <p:spPr bwMode="auto">
          <a:xfrm flipH="1">
            <a:off x="6597017" y="5769026"/>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43" name="四角形: 角を丸くする 42">
            <a:extLst>
              <a:ext uri="{FF2B5EF4-FFF2-40B4-BE49-F238E27FC236}">
                <a16:creationId xmlns:a16="http://schemas.microsoft.com/office/drawing/2014/main" id="{7F7C6AB0-23D7-D92B-AC88-E87DB1952DCC}"/>
              </a:ext>
            </a:extLst>
          </p:cNvPr>
          <p:cNvSpPr/>
          <p:nvPr/>
        </p:nvSpPr>
        <p:spPr bwMode="auto">
          <a:xfrm>
            <a:off x="381718" y="5229020"/>
            <a:ext cx="2790032" cy="1440016"/>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四角形: 角を丸くする 43">
            <a:extLst>
              <a:ext uri="{FF2B5EF4-FFF2-40B4-BE49-F238E27FC236}">
                <a16:creationId xmlns:a16="http://schemas.microsoft.com/office/drawing/2014/main" id="{363C659C-D5EC-E34D-E048-CD78A3EABA79}"/>
              </a:ext>
            </a:extLst>
          </p:cNvPr>
          <p:cNvSpPr/>
          <p:nvPr/>
        </p:nvSpPr>
        <p:spPr bwMode="auto">
          <a:xfrm>
            <a:off x="701957" y="1628980"/>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45" name="四角形: 角を丸くする 44">
            <a:extLst>
              <a:ext uri="{FF2B5EF4-FFF2-40B4-BE49-F238E27FC236}">
                <a16:creationId xmlns:a16="http://schemas.microsoft.com/office/drawing/2014/main" id="{75257439-CBE5-9AD8-C7CA-4E4B5DC822C7}"/>
              </a:ext>
            </a:extLst>
          </p:cNvPr>
          <p:cNvSpPr/>
          <p:nvPr/>
        </p:nvSpPr>
        <p:spPr bwMode="auto">
          <a:xfrm>
            <a:off x="3401987" y="1628980"/>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課題１</a:t>
            </a:r>
          </a:p>
        </p:txBody>
      </p:sp>
      <p:sp>
        <p:nvSpPr>
          <p:cNvPr id="46" name="四角形: 角を丸くする 45">
            <a:extLst>
              <a:ext uri="{FF2B5EF4-FFF2-40B4-BE49-F238E27FC236}">
                <a16:creationId xmlns:a16="http://schemas.microsoft.com/office/drawing/2014/main" id="{5DC213DD-C892-A590-9CA8-E00FBD3F1982}"/>
              </a:ext>
            </a:extLst>
          </p:cNvPr>
          <p:cNvSpPr/>
          <p:nvPr/>
        </p:nvSpPr>
        <p:spPr bwMode="auto">
          <a:xfrm>
            <a:off x="4752002" y="1628980"/>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課題２</a:t>
            </a:r>
          </a:p>
        </p:txBody>
      </p:sp>
      <p:sp>
        <p:nvSpPr>
          <p:cNvPr id="47" name="四角形: 角を丸くする 46">
            <a:extLst>
              <a:ext uri="{FF2B5EF4-FFF2-40B4-BE49-F238E27FC236}">
                <a16:creationId xmlns:a16="http://schemas.microsoft.com/office/drawing/2014/main" id="{1A36CAEB-C2BE-CC02-D5E0-8492AA7739FE}"/>
              </a:ext>
            </a:extLst>
          </p:cNvPr>
          <p:cNvSpPr/>
          <p:nvPr/>
        </p:nvSpPr>
        <p:spPr bwMode="auto">
          <a:xfrm>
            <a:off x="6102017" y="1628980"/>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48" name="四角形: 角を丸くする 47">
            <a:extLst>
              <a:ext uri="{FF2B5EF4-FFF2-40B4-BE49-F238E27FC236}">
                <a16:creationId xmlns:a16="http://schemas.microsoft.com/office/drawing/2014/main" id="{D044F776-9EF4-9B9C-07B6-57C42AE6D98E}"/>
              </a:ext>
            </a:extLst>
          </p:cNvPr>
          <p:cNvSpPr/>
          <p:nvPr/>
        </p:nvSpPr>
        <p:spPr bwMode="auto">
          <a:xfrm>
            <a:off x="7452032" y="1628980"/>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49" name="四角形: 角を丸くする 48">
            <a:extLst>
              <a:ext uri="{FF2B5EF4-FFF2-40B4-BE49-F238E27FC236}">
                <a16:creationId xmlns:a16="http://schemas.microsoft.com/office/drawing/2014/main" id="{52469BB7-F92A-7FA4-57E8-FBA955D2C7CF}"/>
              </a:ext>
            </a:extLst>
          </p:cNvPr>
          <p:cNvSpPr/>
          <p:nvPr/>
        </p:nvSpPr>
        <p:spPr bwMode="auto">
          <a:xfrm>
            <a:off x="2051972" y="1628980"/>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sp>
        <p:nvSpPr>
          <p:cNvPr id="50" name="四角形: 角を丸くする 49">
            <a:extLst>
              <a:ext uri="{FF2B5EF4-FFF2-40B4-BE49-F238E27FC236}">
                <a16:creationId xmlns:a16="http://schemas.microsoft.com/office/drawing/2014/main" id="{D09934C8-228B-2FAD-28B6-B66D6D5982E3}"/>
              </a:ext>
            </a:extLst>
          </p:cNvPr>
          <p:cNvSpPr/>
          <p:nvPr/>
        </p:nvSpPr>
        <p:spPr bwMode="auto">
          <a:xfrm>
            <a:off x="521955" y="1448978"/>
            <a:ext cx="8190091"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1" name="テキスト プレースホルダー 2">
            <a:extLst>
              <a:ext uri="{FF2B5EF4-FFF2-40B4-BE49-F238E27FC236}">
                <a16:creationId xmlns:a16="http://schemas.microsoft.com/office/drawing/2014/main" id="{BE8A697F-9A09-B2CA-695E-7DA5A15CFBAD}"/>
              </a:ext>
            </a:extLst>
          </p:cNvPr>
          <p:cNvSpPr txBox="1">
            <a:spLocks/>
          </p:cNvSpPr>
          <p:nvPr/>
        </p:nvSpPr>
        <p:spPr bwMode="auto">
          <a:xfrm>
            <a:off x="251952" y="2528990"/>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kern="0" dirty="0"/>
              <a:t>階層化されている場合：全体の話の大筋をつかむ</a:t>
            </a:r>
            <a:r>
              <a:rPr lang="en-US" altLang="ja-JP" kern="0" dirty="0"/>
              <a:t>=</a:t>
            </a:r>
            <a:r>
              <a:rPr kumimoji="1" lang="ja-JP" altLang="en-US" dirty="0"/>
              <a:t>話題</a:t>
            </a:r>
            <a:r>
              <a:rPr lang="ja-JP" altLang="en-US" kern="0" dirty="0"/>
              <a:t>数３</a:t>
            </a:r>
            <a:endParaRPr lang="en-US" altLang="ja-JP" kern="0" dirty="0"/>
          </a:p>
        </p:txBody>
      </p:sp>
      <p:sp>
        <p:nvSpPr>
          <p:cNvPr id="52" name="テキスト プレースホルダー 2">
            <a:extLst>
              <a:ext uri="{FF2B5EF4-FFF2-40B4-BE49-F238E27FC236}">
                <a16:creationId xmlns:a16="http://schemas.microsoft.com/office/drawing/2014/main" id="{9B8BF836-73D3-42EE-3C10-3F341DBDE47C}"/>
              </a:ext>
            </a:extLst>
          </p:cNvPr>
          <p:cNvSpPr txBox="1">
            <a:spLocks/>
          </p:cNvSpPr>
          <p:nvPr/>
        </p:nvSpPr>
        <p:spPr bwMode="auto">
          <a:xfrm>
            <a:off x="251952" y="908972"/>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kern="0" dirty="0"/>
              <a:t>フラットに並んでいる場合：全体を理解する</a:t>
            </a:r>
            <a:r>
              <a:rPr lang="en-US" altLang="ja-JP" kern="0" dirty="0"/>
              <a:t>=</a:t>
            </a:r>
            <a:r>
              <a:rPr kumimoji="1" lang="ja-JP" altLang="en-US" dirty="0"/>
              <a:t>話題</a:t>
            </a:r>
            <a:r>
              <a:rPr lang="ja-JP" altLang="en-US" kern="0" dirty="0"/>
              <a:t>数６</a:t>
            </a:r>
            <a:endParaRPr lang="en-US" altLang="ja-JP" kern="0" dirty="0"/>
          </a:p>
        </p:txBody>
      </p:sp>
    </p:spTree>
    <p:extLst>
      <p:ext uri="{BB962C8B-B14F-4D97-AF65-F5344CB8AC3E}">
        <p14:creationId xmlns:p14="http://schemas.microsoft.com/office/powerpoint/2010/main" val="30270795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4F42E09-269D-6700-69C9-4DCC825C99A7}"/>
              </a:ext>
            </a:extLst>
          </p:cNvPr>
          <p:cNvSpPr>
            <a:spLocks noGrp="1"/>
          </p:cNvSpPr>
          <p:nvPr>
            <p:ph type="title"/>
          </p:nvPr>
        </p:nvSpPr>
        <p:spPr/>
        <p:txBody>
          <a:bodyPr/>
          <a:lstStyle/>
          <a:p>
            <a:r>
              <a:rPr lang="ja-JP" altLang="en-US" b="1" dirty="0"/>
              <a:t>目標規定文</a:t>
            </a:r>
          </a:p>
        </p:txBody>
      </p:sp>
    </p:spTree>
    <p:extLst>
      <p:ext uri="{BB962C8B-B14F-4D97-AF65-F5344CB8AC3E}">
        <p14:creationId xmlns:p14="http://schemas.microsoft.com/office/powerpoint/2010/main" val="12221422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91F58A-EC2D-D89A-CA40-DDF514198B8F}"/>
              </a:ext>
            </a:extLst>
          </p:cNvPr>
          <p:cNvSpPr>
            <a:spLocks noGrp="1"/>
          </p:cNvSpPr>
          <p:nvPr>
            <p:ph type="title"/>
          </p:nvPr>
        </p:nvSpPr>
        <p:spPr/>
        <p:txBody>
          <a:bodyPr/>
          <a:lstStyle/>
          <a:p>
            <a:r>
              <a:rPr kumimoji="1" lang="ja-JP" altLang="en-US" dirty="0"/>
              <a:t>目標規定文</a:t>
            </a:r>
            <a:endParaRPr kumimoji="1" lang="en-US" altLang="ja-JP" dirty="0"/>
          </a:p>
        </p:txBody>
      </p:sp>
      <p:sp>
        <p:nvSpPr>
          <p:cNvPr id="3" name="テキスト プレースホルダー 2">
            <a:extLst>
              <a:ext uri="{FF2B5EF4-FFF2-40B4-BE49-F238E27FC236}">
                <a16:creationId xmlns:a16="http://schemas.microsoft.com/office/drawing/2014/main" id="{CE8C17F2-3701-6FE8-3F1E-E482EBDA33C7}"/>
              </a:ext>
            </a:extLst>
          </p:cNvPr>
          <p:cNvSpPr>
            <a:spLocks noGrp="1"/>
          </p:cNvSpPr>
          <p:nvPr>
            <p:ph type="body" sz="quarter" idx="10"/>
          </p:nvPr>
        </p:nvSpPr>
        <p:spPr/>
        <p:txBody>
          <a:bodyPr/>
          <a:lstStyle/>
          <a:p>
            <a:r>
              <a:rPr kumimoji="1" lang="ja-JP" altLang="en-US" dirty="0"/>
              <a:t>目標規定文</a:t>
            </a:r>
            <a:endParaRPr kumimoji="1" lang="en-US" altLang="ja-JP" dirty="0"/>
          </a:p>
          <a:p>
            <a:pPr lvl="1"/>
            <a:r>
              <a:rPr kumimoji="1" lang="ja-JP" altLang="en-US" dirty="0"/>
              <a:t>その文章の主張を</a:t>
            </a:r>
            <a:r>
              <a:rPr kumimoji="1" lang="ja-JP" altLang="en-US" dirty="0">
                <a:solidFill>
                  <a:schemeClr val="accent5"/>
                </a:solidFill>
              </a:rPr>
              <a:t>１つの文</a:t>
            </a:r>
            <a:r>
              <a:rPr kumimoji="1" lang="ja-JP" altLang="en-US" dirty="0"/>
              <a:t>の形にまとめたもの</a:t>
            </a:r>
            <a:endParaRPr kumimoji="1" lang="en-US" altLang="ja-JP" dirty="0"/>
          </a:p>
          <a:p>
            <a:pPr lvl="2"/>
            <a:r>
              <a:rPr kumimoji="1" lang="ja-JP" altLang="en-US" dirty="0"/>
              <a:t>目標規定文は「理科系の作文技術」より</a:t>
            </a:r>
            <a:endParaRPr kumimoji="1" lang="en-US" altLang="ja-JP" dirty="0"/>
          </a:p>
          <a:p>
            <a:pPr lvl="1"/>
            <a:r>
              <a:rPr kumimoji="1" lang="ja-JP" altLang="en-US" dirty="0"/>
              <a:t>もっとも短い形のプロットとも言える</a:t>
            </a:r>
            <a:endParaRPr kumimoji="1" lang="en-US" altLang="ja-JP" dirty="0"/>
          </a:p>
          <a:p>
            <a:r>
              <a:rPr kumimoji="1" lang="ja-JP" altLang="en-US" dirty="0"/>
              <a:t>「理科系の作文技術」の説明</a:t>
            </a:r>
            <a:endParaRPr kumimoji="1" lang="en-US" altLang="ja-JP" dirty="0"/>
          </a:p>
          <a:p>
            <a:pPr lvl="1"/>
            <a:r>
              <a:rPr kumimoji="1" lang="ja-JP" altLang="en-US" dirty="0"/>
              <a:t>「自分は何を目標としてその文章を書くのか，そこで何を主張しようとするのかを熟考して，それを一つの文にまとめて書いてみることを勧める」</a:t>
            </a:r>
            <a:endParaRPr kumimoji="1" lang="en-US" altLang="ja-JP" dirty="0"/>
          </a:p>
          <a:p>
            <a:pPr lvl="1"/>
            <a:r>
              <a:rPr kumimoji="1" lang="ja-JP" altLang="en-US" dirty="0"/>
              <a:t>「主題に関してあることを主張し，または否定しようとする意思を明示した文」（コーベットによる </a:t>
            </a:r>
            <a:r>
              <a:rPr kumimoji="1" lang="en-US" altLang="ja-JP" dirty="0"/>
              <a:t>thesis </a:t>
            </a:r>
            <a:r>
              <a:rPr kumimoji="1" lang="ja-JP" altLang="en-US" dirty="0"/>
              <a:t>の説明）</a:t>
            </a:r>
          </a:p>
        </p:txBody>
      </p:sp>
    </p:spTree>
    <p:extLst>
      <p:ext uri="{BB962C8B-B14F-4D97-AF65-F5344CB8AC3E}">
        <p14:creationId xmlns:p14="http://schemas.microsoft.com/office/powerpoint/2010/main" val="29673362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36B8D4-A45A-E900-4740-4ADDB700695F}"/>
              </a:ext>
            </a:extLst>
          </p:cNvPr>
          <p:cNvSpPr>
            <a:spLocks noGrp="1"/>
          </p:cNvSpPr>
          <p:nvPr>
            <p:ph type="title"/>
          </p:nvPr>
        </p:nvSpPr>
        <p:spPr/>
        <p:txBody>
          <a:bodyPr/>
          <a:lstStyle/>
          <a:p>
            <a:r>
              <a:rPr kumimoji="1" lang="ja-JP" altLang="en-US" dirty="0"/>
              <a:t>目標規定文</a:t>
            </a:r>
          </a:p>
        </p:txBody>
      </p:sp>
      <p:sp>
        <p:nvSpPr>
          <p:cNvPr id="3" name="テキスト プレースホルダー 2">
            <a:extLst>
              <a:ext uri="{FF2B5EF4-FFF2-40B4-BE49-F238E27FC236}">
                <a16:creationId xmlns:a16="http://schemas.microsoft.com/office/drawing/2014/main" id="{7C58FC4A-17A5-A2DE-03F7-FEC5E8E2DC4D}"/>
              </a:ext>
            </a:extLst>
          </p:cNvPr>
          <p:cNvSpPr>
            <a:spLocks noGrp="1"/>
          </p:cNvSpPr>
          <p:nvPr>
            <p:ph type="body" sz="quarter" idx="10"/>
          </p:nvPr>
        </p:nvSpPr>
        <p:spPr/>
        <p:txBody>
          <a:bodyPr/>
          <a:lstStyle/>
          <a:p>
            <a:r>
              <a:rPr kumimoji="1" lang="ja-JP" altLang="en-US" dirty="0"/>
              <a:t>目標からトップダウンに構成を作る</a:t>
            </a:r>
            <a:endParaRPr kumimoji="1" lang="en-US" altLang="ja-JP" dirty="0"/>
          </a:p>
          <a:p>
            <a:pPr lvl="1"/>
            <a:r>
              <a:rPr kumimoji="1" lang="ja-JP" altLang="en-US" dirty="0"/>
              <a:t>目標規定文を作り，その目標に収束するように文章全体の構想を練る</a:t>
            </a:r>
            <a:endParaRPr kumimoji="1" lang="en-US" altLang="ja-JP" dirty="0"/>
          </a:p>
          <a:p>
            <a:pPr lvl="1"/>
            <a:r>
              <a:rPr kumimoji="1" lang="ja-JP" altLang="en-US" dirty="0"/>
              <a:t>この目標に繋がる内容のみを全体の構成に残す</a:t>
            </a:r>
            <a:endParaRPr kumimoji="1" lang="en-US" altLang="ja-JP" dirty="0"/>
          </a:p>
          <a:p>
            <a:pPr lvl="2"/>
            <a:r>
              <a:rPr kumimoji="1" lang="ja-JP" altLang="en-US" dirty="0"/>
              <a:t>「関係はしているが，あってもなくても良い」みたいなものは入れてはいけない</a:t>
            </a:r>
            <a:endParaRPr kumimoji="1" lang="en-US" altLang="ja-JP" dirty="0"/>
          </a:p>
          <a:p>
            <a:r>
              <a:rPr kumimoji="1" lang="ja-JP" altLang="en-US" dirty="0"/>
              <a:t>主張全体を論理的なツリーとして表した際のルートにあたる</a:t>
            </a:r>
            <a:endParaRPr kumimoji="1" lang="en-US" altLang="ja-JP" dirty="0"/>
          </a:p>
          <a:p>
            <a:pPr lvl="1"/>
            <a:r>
              <a:rPr kumimoji="1" lang="ja-JP" altLang="en-US" dirty="0"/>
              <a:t>これをさらに短くまとめたものがタイトルになる</a:t>
            </a:r>
          </a:p>
        </p:txBody>
      </p:sp>
    </p:spTree>
    <p:extLst>
      <p:ext uri="{BB962C8B-B14F-4D97-AF65-F5344CB8AC3E}">
        <p14:creationId xmlns:p14="http://schemas.microsoft.com/office/powerpoint/2010/main" val="38393368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345327-D154-8FE3-0EEE-96EFAAA82DEF}"/>
              </a:ext>
            </a:extLst>
          </p:cNvPr>
          <p:cNvSpPr>
            <a:spLocks noGrp="1"/>
          </p:cNvSpPr>
          <p:nvPr>
            <p:ph type="title"/>
          </p:nvPr>
        </p:nvSpPr>
        <p:spPr/>
        <p:txBody>
          <a:bodyPr/>
          <a:lstStyle/>
          <a:p>
            <a:r>
              <a:rPr kumimoji="1" lang="ja-JP" altLang="en-US" dirty="0"/>
              <a:t>３点プロットと目標規定文の関係</a:t>
            </a:r>
          </a:p>
        </p:txBody>
      </p:sp>
      <p:sp>
        <p:nvSpPr>
          <p:cNvPr id="3" name="テキスト プレースホルダー 2">
            <a:extLst>
              <a:ext uri="{FF2B5EF4-FFF2-40B4-BE49-F238E27FC236}">
                <a16:creationId xmlns:a16="http://schemas.microsoft.com/office/drawing/2014/main" id="{FF0B682A-46CB-4093-1B0E-581FD7CB3A90}"/>
              </a:ext>
            </a:extLst>
          </p:cNvPr>
          <p:cNvSpPr>
            <a:spLocks noGrp="1"/>
          </p:cNvSpPr>
          <p:nvPr>
            <p:ph type="body" sz="quarter" idx="10"/>
          </p:nvPr>
        </p:nvSpPr>
        <p:spPr/>
        <p:txBody>
          <a:bodyPr/>
          <a:lstStyle/>
          <a:p>
            <a:r>
              <a:rPr kumimoji="1" lang="ja-JP" altLang="en-US" dirty="0"/>
              <a:t>作り方：</a:t>
            </a:r>
            <a:endParaRPr kumimoji="1" lang="en-US" altLang="ja-JP" dirty="0"/>
          </a:p>
          <a:p>
            <a:pPr lvl="1"/>
            <a:r>
              <a:rPr kumimoji="1" lang="ja-JP" altLang="en-US" dirty="0"/>
              <a:t>３点プロットが出来たら，そこからさらに真に重要な項目を抽出</a:t>
            </a:r>
            <a:endParaRPr kumimoji="1" lang="en-US" altLang="ja-JP" dirty="0"/>
          </a:p>
          <a:p>
            <a:pPr lvl="1"/>
            <a:r>
              <a:rPr kumimoji="1" lang="ja-JP" altLang="en-US" dirty="0"/>
              <a:t>それらを繋げて目標規定文にする</a:t>
            </a:r>
            <a:endParaRPr kumimoji="1" lang="en-US" altLang="ja-JP" dirty="0"/>
          </a:p>
        </p:txBody>
      </p:sp>
    </p:spTree>
    <p:extLst>
      <p:ext uri="{BB962C8B-B14F-4D97-AF65-F5344CB8AC3E}">
        <p14:creationId xmlns:p14="http://schemas.microsoft.com/office/powerpoint/2010/main" val="17302000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4F42E09-269D-6700-69C9-4DCC825C99A7}"/>
              </a:ext>
            </a:extLst>
          </p:cNvPr>
          <p:cNvSpPr>
            <a:spLocks noGrp="1"/>
          </p:cNvSpPr>
          <p:nvPr>
            <p:ph type="title"/>
          </p:nvPr>
        </p:nvSpPr>
        <p:spPr/>
        <p:txBody>
          <a:bodyPr/>
          <a:lstStyle/>
          <a:p>
            <a:r>
              <a:rPr lang="ja-JP" altLang="en-US" b="1" dirty="0"/>
              <a:t>イントロプロット</a:t>
            </a:r>
          </a:p>
        </p:txBody>
      </p:sp>
    </p:spTree>
    <p:extLst>
      <p:ext uri="{BB962C8B-B14F-4D97-AF65-F5344CB8AC3E}">
        <p14:creationId xmlns:p14="http://schemas.microsoft.com/office/powerpoint/2010/main" val="13937784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2C10D4AA-048C-67DA-1625-6F8D77C161AF}"/>
              </a:ext>
            </a:extLst>
          </p:cNvPr>
          <p:cNvSpPr>
            <a:spLocks noGrp="1"/>
          </p:cNvSpPr>
          <p:nvPr>
            <p:ph type="title"/>
          </p:nvPr>
        </p:nvSpPr>
        <p:spPr/>
        <p:txBody>
          <a:bodyPr/>
          <a:lstStyle/>
          <a:p>
            <a:r>
              <a:rPr lang="ja-JP" altLang="en-US" dirty="0"/>
              <a:t>イントロプロット</a:t>
            </a:r>
          </a:p>
        </p:txBody>
      </p:sp>
      <p:sp>
        <p:nvSpPr>
          <p:cNvPr id="5" name="テキスト プレースホルダー 4">
            <a:extLst>
              <a:ext uri="{FF2B5EF4-FFF2-40B4-BE49-F238E27FC236}">
                <a16:creationId xmlns:a16="http://schemas.microsoft.com/office/drawing/2014/main" id="{A0D92A2D-1570-9CE4-B7FF-F750001C61B8}"/>
              </a:ext>
            </a:extLst>
          </p:cNvPr>
          <p:cNvSpPr>
            <a:spLocks noGrp="1"/>
          </p:cNvSpPr>
          <p:nvPr>
            <p:ph type="body" sz="quarter" idx="10"/>
          </p:nvPr>
        </p:nvSpPr>
        <p:spPr/>
        <p:txBody>
          <a:bodyPr/>
          <a:lstStyle/>
          <a:p>
            <a:r>
              <a:rPr lang="ja-JP" altLang="en-US" dirty="0"/>
              <a:t>イントロプロットはイントロを書く際に作る</a:t>
            </a:r>
            <a:endParaRPr lang="en-US" altLang="ja-JP" dirty="0"/>
          </a:p>
          <a:p>
            <a:pPr lvl="1"/>
            <a:r>
              <a:rPr lang="ja-JP" altLang="en-US" dirty="0"/>
              <a:t>論文のイントロは典型的には</a:t>
            </a:r>
            <a:r>
              <a:rPr lang="ja-JP" altLang="en-US" dirty="0">
                <a:solidFill>
                  <a:schemeClr val="accent5"/>
                </a:solidFill>
              </a:rPr>
              <a:t>６パラグラフ前後</a:t>
            </a:r>
            <a:endParaRPr lang="en-US" altLang="ja-JP" dirty="0">
              <a:solidFill>
                <a:schemeClr val="accent5"/>
              </a:solidFill>
            </a:endParaRPr>
          </a:p>
          <a:p>
            <a:r>
              <a:rPr lang="ja-JP" altLang="en-US" dirty="0"/>
              <a:t>これに対応する</a:t>
            </a:r>
            <a:r>
              <a:rPr lang="ja-JP" altLang="en-US" dirty="0">
                <a:solidFill>
                  <a:schemeClr val="accent5"/>
                </a:solidFill>
              </a:rPr>
              <a:t>６点程度の項目</a:t>
            </a:r>
            <a:r>
              <a:rPr lang="ja-JP" altLang="en-US" dirty="0"/>
              <a:t>からなるプロットを作る</a:t>
            </a:r>
            <a:endParaRPr lang="en-US" altLang="ja-JP" dirty="0">
              <a:solidFill>
                <a:schemeClr val="accent5"/>
              </a:solidFill>
            </a:endParaRPr>
          </a:p>
          <a:p>
            <a:pPr lvl="1"/>
            <a:r>
              <a:rPr lang="ja-JP" altLang="en-US" dirty="0"/>
              <a:t>各パラグラフで何を話すかをまとめる</a:t>
            </a:r>
            <a:endParaRPr lang="en-US" altLang="ja-JP" dirty="0"/>
          </a:p>
          <a:p>
            <a:pPr lvl="1"/>
            <a:r>
              <a:rPr lang="ja-JP" altLang="en-US" dirty="0"/>
              <a:t>各項目は各パラグラフのトピック・センテンスの内容に対応する</a:t>
            </a:r>
            <a:endParaRPr lang="en-US" altLang="ja-JP" dirty="0"/>
          </a:p>
          <a:p>
            <a:pPr lvl="1"/>
            <a:r>
              <a:rPr lang="ja-JP" altLang="en-US" dirty="0"/>
              <a:t>トピック・センテンスだけを繋げて読んでも意味が通るように</a:t>
            </a:r>
            <a:endParaRPr lang="en-US" altLang="ja-JP" dirty="0"/>
          </a:p>
          <a:p>
            <a:r>
              <a:rPr lang="ja-JP" altLang="en-US" dirty="0"/>
              <a:t>イントロプロットも３点プロットから派生させて作る</a:t>
            </a:r>
            <a:endParaRPr lang="en-US" altLang="ja-JP" dirty="0"/>
          </a:p>
          <a:p>
            <a:pPr lvl="1"/>
            <a:r>
              <a:rPr lang="ja-JP" altLang="en-US" dirty="0"/>
              <a:t>３点プロットの各項目に，より詳細を肉付けしていく</a:t>
            </a:r>
            <a:endParaRPr lang="en-US" altLang="ja-JP" dirty="0"/>
          </a:p>
        </p:txBody>
      </p:sp>
    </p:spTree>
    <p:extLst>
      <p:ext uri="{BB962C8B-B14F-4D97-AF65-F5344CB8AC3E}">
        <p14:creationId xmlns:p14="http://schemas.microsoft.com/office/powerpoint/2010/main" val="17965048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A42B14-CF0C-96E2-5CF7-6662DFA3735D}"/>
              </a:ext>
            </a:extLst>
          </p:cNvPr>
          <p:cNvSpPr>
            <a:spLocks noGrp="1"/>
          </p:cNvSpPr>
          <p:nvPr>
            <p:ph type="title"/>
          </p:nvPr>
        </p:nvSpPr>
        <p:spPr/>
        <p:txBody>
          <a:bodyPr/>
          <a:lstStyle/>
          <a:p>
            <a:r>
              <a:rPr kumimoji="1" lang="ja-JP" altLang="en-US" dirty="0"/>
              <a:t>詳細度と論理構造</a:t>
            </a:r>
          </a:p>
        </p:txBody>
      </p:sp>
      <p:sp>
        <p:nvSpPr>
          <p:cNvPr id="3" name="テキスト プレースホルダー 2">
            <a:extLst>
              <a:ext uri="{FF2B5EF4-FFF2-40B4-BE49-F238E27FC236}">
                <a16:creationId xmlns:a16="http://schemas.microsoft.com/office/drawing/2014/main" id="{AAB0013E-6128-536A-AD5E-A87E6DA3282A}"/>
              </a:ext>
            </a:extLst>
          </p:cNvPr>
          <p:cNvSpPr>
            <a:spLocks noGrp="1"/>
          </p:cNvSpPr>
          <p:nvPr>
            <p:ph type="body" sz="quarter" idx="10"/>
          </p:nvPr>
        </p:nvSpPr>
        <p:spPr>
          <a:xfrm>
            <a:off x="611956" y="3429000"/>
            <a:ext cx="8280092" cy="3059727"/>
          </a:xfrm>
        </p:spPr>
        <p:txBody>
          <a:bodyPr/>
          <a:lstStyle/>
          <a:p>
            <a:r>
              <a:rPr kumimoji="1" lang="ja-JP" altLang="en-US" dirty="0"/>
              <a:t>ツリーの上下は説明の詳細度に対応している</a:t>
            </a:r>
            <a:endParaRPr kumimoji="1" lang="en-US" altLang="ja-JP" dirty="0"/>
          </a:p>
          <a:p>
            <a:pPr lvl="1"/>
            <a:r>
              <a:rPr kumimoji="1" lang="ja-JP" altLang="en-US" dirty="0"/>
              <a:t>上の階層は下の階層の要約になっている</a:t>
            </a:r>
            <a:endParaRPr kumimoji="1" lang="en-US" altLang="ja-JP" dirty="0"/>
          </a:p>
          <a:p>
            <a:pPr lvl="1"/>
            <a:r>
              <a:rPr kumimoji="1" lang="ja-JP" altLang="en-US" dirty="0"/>
              <a:t>下の階層は上の階層をより詳しく述べている</a:t>
            </a:r>
            <a:endParaRPr kumimoji="1" lang="en-US" altLang="ja-JP" dirty="0"/>
          </a:p>
          <a:p>
            <a:r>
              <a:rPr kumimoji="1" lang="ja-JP" altLang="en-US" dirty="0"/>
              <a:t>３点プロットから初めて，論理ツリーの関係が保たれているかをチェックする</a:t>
            </a:r>
            <a:endParaRPr kumimoji="1" lang="en-US" altLang="ja-JP" dirty="0"/>
          </a:p>
        </p:txBody>
      </p:sp>
      <p:sp>
        <p:nvSpPr>
          <p:cNvPr id="5" name="四角形: 角を丸くする 4">
            <a:extLst>
              <a:ext uri="{FF2B5EF4-FFF2-40B4-BE49-F238E27FC236}">
                <a16:creationId xmlns:a16="http://schemas.microsoft.com/office/drawing/2014/main" id="{A50DA5F5-C778-6B70-50A5-BDCCDC565AE9}"/>
              </a:ext>
            </a:extLst>
          </p:cNvPr>
          <p:cNvSpPr/>
          <p:nvPr/>
        </p:nvSpPr>
        <p:spPr bwMode="auto">
          <a:xfrm>
            <a:off x="4442234" y="1268976"/>
            <a:ext cx="1440015" cy="360004"/>
          </a:xfrm>
          <a:prstGeom prst="round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目標規定文</a:t>
            </a:r>
          </a:p>
        </p:txBody>
      </p:sp>
      <p:sp>
        <p:nvSpPr>
          <p:cNvPr id="6" name="四角形: 角を丸くする 5">
            <a:extLst>
              <a:ext uri="{FF2B5EF4-FFF2-40B4-BE49-F238E27FC236}">
                <a16:creationId xmlns:a16="http://schemas.microsoft.com/office/drawing/2014/main" id="{4B23A1F7-367F-D520-DF12-10FC2F8ED74D}"/>
              </a:ext>
            </a:extLst>
          </p:cNvPr>
          <p:cNvSpPr/>
          <p:nvPr/>
        </p:nvSpPr>
        <p:spPr bwMode="auto">
          <a:xfrm>
            <a:off x="1922206" y="1988984"/>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 name="四角形: 角を丸くする 6">
            <a:extLst>
              <a:ext uri="{FF2B5EF4-FFF2-40B4-BE49-F238E27FC236}">
                <a16:creationId xmlns:a16="http://schemas.microsoft.com/office/drawing/2014/main" id="{75D3B56E-8B37-B816-5612-7F4D069A3C26}"/>
              </a:ext>
            </a:extLst>
          </p:cNvPr>
          <p:cNvSpPr/>
          <p:nvPr/>
        </p:nvSpPr>
        <p:spPr bwMode="auto">
          <a:xfrm>
            <a:off x="4622236" y="1988984"/>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a:t>
            </a:r>
          </a:p>
        </p:txBody>
      </p:sp>
      <p:sp>
        <p:nvSpPr>
          <p:cNvPr id="8" name="四角形: 角を丸くする 7">
            <a:extLst>
              <a:ext uri="{FF2B5EF4-FFF2-40B4-BE49-F238E27FC236}">
                <a16:creationId xmlns:a16="http://schemas.microsoft.com/office/drawing/2014/main" id="{211FAF2E-5D34-04A8-6100-EB31A657A56C}"/>
              </a:ext>
            </a:extLst>
          </p:cNvPr>
          <p:cNvSpPr/>
          <p:nvPr/>
        </p:nvSpPr>
        <p:spPr bwMode="auto">
          <a:xfrm>
            <a:off x="7322266" y="1988984"/>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9" name="四角形: 角を丸くする 8">
            <a:extLst>
              <a:ext uri="{FF2B5EF4-FFF2-40B4-BE49-F238E27FC236}">
                <a16:creationId xmlns:a16="http://schemas.microsoft.com/office/drawing/2014/main" id="{93407E4E-1C86-C163-2B1B-8D685A8E57E9}"/>
              </a:ext>
            </a:extLst>
          </p:cNvPr>
          <p:cNvSpPr/>
          <p:nvPr/>
        </p:nvSpPr>
        <p:spPr bwMode="auto">
          <a:xfrm>
            <a:off x="1292199" y="2708992"/>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10" name="四角形: 角を丸くする 9">
            <a:extLst>
              <a:ext uri="{FF2B5EF4-FFF2-40B4-BE49-F238E27FC236}">
                <a16:creationId xmlns:a16="http://schemas.microsoft.com/office/drawing/2014/main" id="{82D88C54-BC59-B5FC-EE72-AD115A0D30AA}"/>
              </a:ext>
            </a:extLst>
          </p:cNvPr>
          <p:cNvSpPr/>
          <p:nvPr/>
        </p:nvSpPr>
        <p:spPr bwMode="auto">
          <a:xfrm>
            <a:off x="3992229" y="2708992"/>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課題１</a:t>
            </a:r>
          </a:p>
        </p:txBody>
      </p:sp>
      <p:sp>
        <p:nvSpPr>
          <p:cNvPr id="11" name="四角形: 角を丸くする 10">
            <a:extLst>
              <a:ext uri="{FF2B5EF4-FFF2-40B4-BE49-F238E27FC236}">
                <a16:creationId xmlns:a16="http://schemas.microsoft.com/office/drawing/2014/main" id="{F8B10BA8-6DA6-5BA2-5E86-8434AD3DD359}"/>
              </a:ext>
            </a:extLst>
          </p:cNvPr>
          <p:cNvSpPr/>
          <p:nvPr/>
        </p:nvSpPr>
        <p:spPr bwMode="auto">
          <a:xfrm>
            <a:off x="5342244" y="2708992"/>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課題２</a:t>
            </a:r>
          </a:p>
        </p:txBody>
      </p:sp>
      <p:sp>
        <p:nvSpPr>
          <p:cNvPr id="12" name="四角形: 角を丸くする 11">
            <a:extLst>
              <a:ext uri="{FF2B5EF4-FFF2-40B4-BE49-F238E27FC236}">
                <a16:creationId xmlns:a16="http://schemas.microsoft.com/office/drawing/2014/main" id="{C1267ECA-BCDF-6FCA-548E-B3E5AADFB8A7}"/>
              </a:ext>
            </a:extLst>
          </p:cNvPr>
          <p:cNvSpPr/>
          <p:nvPr/>
        </p:nvSpPr>
        <p:spPr bwMode="auto">
          <a:xfrm>
            <a:off x="6692259" y="2708992"/>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13" name="四角形: 角を丸くする 12">
            <a:extLst>
              <a:ext uri="{FF2B5EF4-FFF2-40B4-BE49-F238E27FC236}">
                <a16:creationId xmlns:a16="http://schemas.microsoft.com/office/drawing/2014/main" id="{5E8EA23F-38D9-7A84-7214-0A900EB79ACC}"/>
              </a:ext>
            </a:extLst>
          </p:cNvPr>
          <p:cNvSpPr/>
          <p:nvPr/>
        </p:nvSpPr>
        <p:spPr bwMode="auto">
          <a:xfrm>
            <a:off x="8042274" y="2708992"/>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14" name="四角形: 角を丸くする 13">
            <a:extLst>
              <a:ext uri="{FF2B5EF4-FFF2-40B4-BE49-F238E27FC236}">
                <a16:creationId xmlns:a16="http://schemas.microsoft.com/office/drawing/2014/main" id="{205B21BA-1915-A50D-7424-F842FAA5D522}"/>
              </a:ext>
            </a:extLst>
          </p:cNvPr>
          <p:cNvSpPr/>
          <p:nvPr/>
        </p:nvSpPr>
        <p:spPr bwMode="auto">
          <a:xfrm>
            <a:off x="2642214" y="2708992"/>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17" name="直線矢印コネクタ 16">
            <a:extLst>
              <a:ext uri="{FF2B5EF4-FFF2-40B4-BE49-F238E27FC236}">
                <a16:creationId xmlns:a16="http://schemas.microsoft.com/office/drawing/2014/main" id="{2FC7AF24-5A95-7CAD-8ECE-8DE7773BB1D8}"/>
              </a:ext>
            </a:extLst>
          </p:cNvPr>
          <p:cNvCxnSpPr/>
          <p:nvPr/>
        </p:nvCxnSpPr>
        <p:spPr bwMode="auto">
          <a:xfrm>
            <a:off x="5162242" y="1628980"/>
            <a:ext cx="0" cy="360003"/>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8" name="直線矢印コネクタ 17">
            <a:extLst>
              <a:ext uri="{FF2B5EF4-FFF2-40B4-BE49-F238E27FC236}">
                <a16:creationId xmlns:a16="http://schemas.microsoft.com/office/drawing/2014/main" id="{6FD5B76A-C8CE-35ED-ECDC-66F278CC4DC7}"/>
              </a:ext>
            </a:extLst>
          </p:cNvPr>
          <p:cNvCxnSpPr>
            <a:cxnSpLocks/>
            <a:stCxn id="5" idx="2"/>
            <a:endCxn id="6" idx="0"/>
          </p:cNvCxnSpPr>
          <p:nvPr/>
        </p:nvCxnSpPr>
        <p:spPr bwMode="auto">
          <a:xfrm flipH="1">
            <a:off x="2437094" y="1628980"/>
            <a:ext cx="2725148"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1" name="直線矢印コネクタ 20">
            <a:extLst>
              <a:ext uri="{FF2B5EF4-FFF2-40B4-BE49-F238E27FC236}">
                <a16:creationId xmlns:a16="http://schemas.microsoft.com/office/drawing/2014/main" id="{0425EBCC-6E96-297F-1981-7064E477A567}"/>
              </a:ext>
            </a:extLst>
          </p:cNvPr>
          <p:cNvCxnSpPr>
            <a:cxnSpLocks/>
            <a:stCxn id="5" idx="2"/>
            <a:endCxn id="8" idx="0"/>
          </p:cNvCxnSpPr>
          <p:nvPr/>
        </p:nvCxnSpPr>
        <p:spPr bwMode="auto">
          <a:xfrm>
            <a:off x="5162242" y="1628980"/>
            <a:ext cx="270003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4" name="直線矢印コネクタ 23">
            <a:extLst>
              <a:ext uri="{FF2B5EF4-FFF2-40B4-BE49-F238E27FC236}">
                <a16:creationId xmlns:a16="http://schemas.microsoft.com/office/drawing/2014/main" id="{E7CC3F3A-DB7F-4591-190A-56AD3B24EE0B}"/>
              </a:ext>
            </a:extLst>
          </p:cNvPr>
          <p:cNvCxnSpPr>
            <a:cxnSpLocks/>
            <a:stCxn id="6" idx="2"/>
            <a:endCxn id="9" idx="0"/>
          </p:cNvCxnSpPr>
          <p:nvPr/>
        </p:nvCxnSpPr>
        <p:spPr bwMode="auto">
          <a:xfrm flipH="1">
            <a:off x="1787199" y="2348988"/>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6" name="直線矢印コネクタ 25">
            <a:extLst>
              <a:ext uri="{FF2B5EF4-FFF2-40B4-BE49-F238E27FC236}">
                <a16:creationId xmlns:a16="http://schemas.microsoft.com/office/drawing/2014/main" id="{F42B04D7-592A-6183-C36F-02F533BF5CF5}"/>
              </a:ext>
            </a:extLst>
          </p:cNvPr>
          <p:cNvCxnSpPr>
            <a:cxnSpLocks/>
            <a:stCxn id="6" idx="2"/>
            <a:endCxn id="14" idx="0"/>
          </p:cNvCxnSpPr>
          <p:nvPr/>
        </p:nvCxnSpPr>
        <p:spPr bwMode="auto">
          <a:xfrm>
            <a:off x="2437094" y="2348988"/>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9" name="直線矢印コネクタ 28">
            <a:extLst>
              <a:ext uri="{FF2B5EF4-FFF2-40B4-BE49-F238E27FC236}">
                <a16:creationId xmlns:a16="http://schemas.microsoft.com/office/drawing/2014/main" id="{63A42914-3B9C-2617-A1F3-C2918EC57146}"/>
              </a:ext>
            </a:extLst>
          </p:cNvPr>
          <p:cNvCxnSpPr>
            <a:cxnSpLocks/>
            <a:endCxn id="11" idx="0"/>
          </p:cNvCxnSpPr>
          <p:nvPr/>
        </p:nvCxnSpPr>
        <p:spPr bwMode="auto">
          <a:xfrm>
            <a:off x="5162242" y="2348988"/>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0" name="直線矢印コネクタ 29">
            <a:extLst>
              <a:ext uri="{FF2B5EF4-FFF2-40B4-BE49-F238E27FC236}">
                <a16:creationId xmlns:a16="http://schemas.microsoft.com/office/drawing/2014/main" id="{16887226-34ED-BE47-8D2F-88F00D308F5F}"/>
              </a:ext>
            </a:extLst>
          </p:cNvPr>
          <p:cNvCxnSpPr>
            <a:cxnSpLocks/>
            <a:stCxn id="7" idx="2"/>
            <a:endCxn id="10" idx="0"/>
          </p:cNvCxnSpPr>
          <p:nvPr/>
        </p:nvCxnSpPr>
        <p:spPr bwMode="auto">
          <a:xfrm flipH="1">
            <a:off x="4487229" y="2348988"/>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3" name="直線矢印コネクタ 32">
            <a:extLst>
              <a:ext uri="{FF2B5EF4-FFF2-40B4-BE49-F238E27FC236}">
                <a16:creationId xmlns:a16="http://schemas.microsoft.com/office/drawing/2014/main" id="{26EF2CBA-DD21-A3A6-D377-F872E60E28EE}"/>
              </a:ext>
            </a:extLst>
          </p:cNvPr>
          <p:cNvCxnSpPr>
            <a:cxnSpLocks/>
            <a:endCxn id="13" idx="0"/>
          </p:cNvCxnSpPr>
          <p:nvPr/>
        </p:nvCxnSpPr>
        <p:spPr bwMode="auto">
          <a:xfrm>
            <a:off x="7862272" y="2348988"/>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4" name="直線矢印コネクタ 33">
            <a:extLst>
              <a:ext uri="{FF2B5EF4-FFF2-40B4-BE49-F238E27FC236}">
                <a16:creationId xmlns:a16="http://schemas.microsoft.com/office/drawing/2014/main" id="{F11ECC10-B78B-633C-4329-B401A2A37DA9}"/>
              </a:ext>
            </a:extLst>
          </p:cNvPr>
          <p:cNvCxnSpPr>
            <a:cxnSpLocks/>
            <a:endCxn id="12" idx="0"/>
          </p:cNvCxnSpPr>
          <p:nvPr/>
        </p:nvCxnSpPr>
        <p:spPr bwMode="auto">
          <a:xfrm flipH="1">
            <a:off x="7187259" y="2348988"/>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72" name="四角形: 角を丸くする 71">
            <a:extLst>
              <a:ext uri="{FF2B5EF4-FFF2-40B4-BE49-F238E27FC236}">
                <a16:creationId xmlns:a16="http://schemas.microsoft.com/office/drawing/2014/main" id="{63000EB3-B894-2C65-1FF7-C66E94FE5DA2}"/>
              </a:ext>
            </a:extLst>
          </p:cNvPr>
          <p:cNvSpPr/>
          <p:nvPr/>
        </p:nvSpPr>
        <p:spPr bwMode="auto">
          <a:xfrm>
            <a:off x="0" y="1988984"/>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３点</a:t>
            </a:r>
          </a:p>
        </p:txBody>
      </p:sp>
      <p:sp>
        <p:nvSpPr>
          <p:cNvPr id="73" name="四角形: 角を丸くする 72">
            <a:extLst>
              <a:ext uri="{FF2B5EF4-FFF2-40B4-BE49-F238E27FC236}">
                <a16:creationId xmlns:a16="http://schemas.microsoft.com/office/drawing/2014/main" id="{64954E3A-4D67-EDA9-C3B4-3554BCE86956}"/>
              </a:ext>
            </a:extLst>
          </p:cNvPr>
          <p:cNvSpPr/>
          <p:nvPr/>
        </p:nvSpPr>
        <p:spPr bwMode="auto">
          <a:xfrm>
            <a:off x="32185" y="2708992"/>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dirty="0">
                <a:solidFill>
                  <a:schemeClr val="tx1">
                    <a:lumMod val="75000"/>
                    <a:lumOff val="25000"/>
                  </a:schemeClr>
                </a:solidFill>
                <a:latin typeface="+mn-ea"/>
              </a:rPr>
              <a:t>イントロ</a:t>
            </a: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3575539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A42B14-CF0C-96E2-5CF7-6662DFA3735D}"/>
              </a:ext>
            </a:extLst>
          </p:cNvPr>
          <p:cNvSpPr>
            <a:spLocks noGrp="1"/>
          </p:cNvSpPr>
          <p:nvPr>
            <p:ph type="title"/>
          </p:nvPr>
        </p:nvSpPr>
        <p:spPr/>
        <p:txBody>
          <a:bodyPr/>
          <a:lstStyle/>
          <a:p>
            <a:r>
              <a:rPr lang="ja-JP" altLang="en-US" dirty="0"/>
              <a:t>イントロ</a:t>
            </a:r>
            <a:r>
              <a:rPr kumimoji="1" lang="ja-JP" altLang="en-US" dirty="0"/>
              <a:t>プロット時の配分</a:t>
            </a:r>
          </a:p>
        </p:txBody>
      </p:sp>
      <p:sp>
        <p:nvSpPr>
          <p:cNvPr id="3" name="テキスト プレースホルダー 2">
            <a:extLst>
              <a:ext uri="{FF2B5EF4-FFF2-40B4-BE49-F238E27FC236}">
                <a16:creationId xmlns:a16="http://schemas.microsoft.com/office/drawing/2014/main" id="{AAB0013E-6128-536A-AD5E-A87E6DA3282A}"/>
              </a:ext>
            </a:extLst>
          </p:cNvPr>
          <p:cNvSpPr>
            <a:spLocks noGrp="1"/>
          </p:cNvSpPr>
          <p:nvPr>
            <p:ph type="body" sz="quarter" idx="10"/>
          </p:nvPr>
        </p:nvSpPr>
        <p:spPr>
          <a:xfrm>
            <a:off x="611956" y="3519001"/>
            <a:ext cx="8280092" cy="2969726"/>
          </a:xfrm>
        </p:spPr>
        <p:txBody>
          <a:bodyPr/>
          <a:lstStyle/>
          <a:p>
            <a:r>
              <a:rPr lang="ja-JP" altLang="en-US" sz="1800" dirty="0"/>
              <a:t>イントロ</a:t>
            </a:r>
            <a:r>
              <a:rPr kumimoji="1" lang="ja-JP" altLang="en-US" sz="1800" dirty="0"/>
              <a:t>プロット時の配分には自由度がある</a:t>
            </a:r>
            <a:endParaRPr kumimoji="1" lang="en-US" altLang="ja-JP" sz="1800" dirty="0"/>
          </a:p>
          <a:p>
            <a:pPr lvl="1"/>
            <a:r>
              <a:rPr kumimoji="1" lang="ja-JP" altLang="en-US" sz="1800" dirty="0"/>
              <a:t>３点のどこをどれだけ詳しく話すかは，論文ごとに異なる</a:t>
            </a:r>
            <a:endParaRPr kumimoji="1" lang="en-US" altLang="ja-JP" sz="1800" dirty="0"/>
          </a:p>
          <a:p>
            <a:r>
              <a:rPr kumimoji="1" lang="ja-JP" altLang="en-US" sz="1800" dirty="0"/>
              <a:t>たとえば，</a:t>
            </a:r>
            <a:endParaRPr kumimoji="1" lang="en-US" altLang="ja-JP" sz="1800" dirty="0"/>
          </a:p>
          <a:p>
            <a:pPr lvl="1"/>
            <a:r>
              <a:rPr kumimoji="1" lang="ja-JP" altLang="en-US" sz="1800" dirty="0"/>
              <a:t>背景は１つのままで，提案を増やす事が多い（上の図の例）</a:t>
            </a:r>
            <a:endParaRPr kumimoji="1" lang="en-US" altLang="ja-JP" sz="1800" dirty="0"/>
          </a:p>
          <a:p>
            <a:pPr lvl="1"/>
            <a:r>
              <a:rPr kumimoji="1" lang="ja-JP" altLang="en-US" sz="1800" dirty="0"/>
              <a:t>あまり一般的ではない話題の場合，背景が多めの配分になる事も</a:t>
            </a:r>
            <a:endParaRPr kumimoji="1" lang="en-US" altLang="ja-JP" sz="1800" dirty="0"/>
          </a:p>
          <a:p>
            <a:pPr lvl="1"/>
            <a:r>
              <a:rPr kumimoji="1" lang="ja-JP" altLang="en-US" sz="1800" dirty="0"/>
              <a:t>逆に課題の発見や整理こそが大事な場合，提案は自明なため短くなる</a:t>
            </a:r>
          </a:p>
        </p:txBody>
      </p:sp>
      <p:sp>
        <p:nvSpPr>
          <p:cNvPr id="19" name="四角形: 角を丸くする 18">
            <a:extLst>
              <a:ext uri="{FF2B5EF4-FFF2-40B4-BE49-F238E27FC236}">
                <a16:creationId xmlns:a16="http://schemas.microsoft.com/office/drawing/2014/main" id="{2EEE0849-75EC-0EEC-A121-858C97D62C77}"/>
              </a:ext>
            </a:extLst>
          </p:cNvPr>
          <p:cNvSpPr/>
          <p:nvPr/>
        </p:nvSpPr>
        <p:spPr bwMode="auto">
          <a:xfrm>
            <a:off x="4403201" y="1268976"/>
            <a:ext cx="1440015" cy="360004"/>
          </a:xfrm>
          <a:prstGeom prst="round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目標規定文</a:t>
            </a:r>
          </a:p>
        </p:txBody>
      </p:sp>
      <p:sp>
        <p:nvSpPr>
          <p:cNvPr id="20" name="四角形: 角を丸くする 19">
            <a:extLst>
              <a:ext uri="{FF2B5EF4-FFF2-40B4-BE49-F238E27FC236}">
                <a16:creationId xmlns:a16="http://schemas.microsoft.com/office/drawing/2014/main" id="{BAD5C687-09C7-5752-065A-0E9419D409B6}"/>
              </a:ext>
            </a:extLst>
          </p:cNvPr>
          <p:cNvSpPr/>
          <p:nvPr/>
        </p:nvSpPr>
        <p:spPr bwMode="auto">
          <a:xfrm>
            <a:off x="1253166" y="1988984"/>
            <a:ext cx="990011"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22" name="四角形: 角を丸くする 21">
            <a:extLst>
              <a:ext uri="{FF2B5EF4-FFF2-40B4-BE49-F238E27FC236}">
                <a16:creationId xmlns:a16="http://schemas.microsoft.com/office/drawing/2014/main" id="{FF6D4719-831E-0C39-54DD-ADD9CB655222}"/>
              </a:ext>
            </a:extLst>
          </p:cNvPr>
          <p:cNvSpPr/>
          <p:nvPr/>
        </p:nvSpPr>
        <p:spPr bwMode="auto">
          <a:xfrm>
            <a:off x="3233188" y="1988984"/>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a:t>
            </a:r>
          </a:p>
        </p:txBody>
      </p:sp>
      <p:sp>
        <p:nvSpPr>
          <p:cNvPr id="23" name="四角形: 角を丸くする 22">
            <a:extLst>
              <a:ext uri="{FF2B5EF4-FFF2-40B4-BE49-F238E27FC236}">
                <a16:creationId xmlns:a16="http://schemas.microsoft.com/office/drawing/2014/main" id="{3554FF05-B976-1511-4572-9C67A6A82486}"/>
              </a:ext>
            </a:extLst>
          </p:cNvPr>
          <p:cNvSpPr/>
          <p:nvPr/>
        </p:nvSpPr>
        <p:spPr bwMode="auto">
          <a:xfrm>
            <a:off x="6653226" y="1988984"/>
            <a:ext cx="990011"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25" name="四角形: 角を丸くする 24">
            <a:extLst>
              <a:ext uri="{FF2B5EF4-FFF2-40B4-BE49-F238E27FC236}">
                <a16:creationId xmlns:a16="http://schemas.microsoft.com/office/drawing/2014/main" id="{1C9DE02F-B00A-2AD8-1212-2A438A6D71DC}"/>
              </a:ext>
            </a:extLst>
          </p:cNvPr>
          <p:cNvSpPr/>
          <p:nvPr/>
        </p:nvSpPr>
        <p:spPr bwMode="auto">
          <a:xfrm>
            <a:off x="1253166" y="2683224"/>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accent2"/>
                </a:solidFill>
                <a:latin typeface="+mn-ea"/>
              </a:rPr>
              <a:t>背景</a:t>
            </a:r>
          </a:p>
        </p:txBody>
      </p:sp>
      <p:sp>
        <p:nvSpPr>
          <p:cNvPr id="27" name="四角形: 角を丸くする 26">
            <a:extLst>
              <a:ext uri="{FF2B5EF4-FFF2-40B4-BE49-F238E27FC236}">
                <a16:creationId xmlns:a16="http://schemas.microsoft.com/office/drawing/2014/main" id="{3081119F-3203-B7F2-D0BE-CFCDF3788C14}"/>
              </a:ext>
            </a:extLst>
          </p:cNvPr>
          <p:cNvSpPr/>
          <p:nvPr/>
        </p:nvSpPr>
        <p:spPr bwMode="auto">
          <a:xfrm>
            <a:off x="2603181" y="2695362"/>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accent5"/>
                </a:solidFill>
                <a:latin typeface="+mn-ea"/>
              </a:rPr>
              <a:t>既存手法</a:t>
            </a:r>
          </a:p>
        </p:txBody>
      </p:sp>
      <p:sp>
        <p:nvSpPr>
          <p:cNvPr id="28" name="四角形: 角を丸くする 27">
            <a:extLst>
              <a:ext uri="{FF2B5EF4-FFF2-40B4-BE49-F238E27FC236}">
                <a16:creationId xmlns:a16="http://schemas.microsoft.com/office/drawing/2014/main" id="{00DB25A1-F13D-A0E0-29C7-B522B53A5838}"/>
              </a:ext>
            </a:extLst>
          </p:cNvPr>
          <p:cNvSpPr/>
          <p:nvPr/>
        </p:nvSpPr>
        <p:spPr bwMode="auto">
          <a:xfrm>
            <a:off x="3953196" y="2708992"/>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accent5"/>
                </a:solidFill>
                <a:latin typeface="+mn-ea"/>
              </a:rPr>
              <a:t>その問題</a:t>
            </a:r>
          </a:p>
        </p:txBody>
      </p:sp>
      <p:sp>
        <p:nvSpPr>
          <p:cNvPr id="31" name="四角形: 角を丸くする 30">
            <a:extLst>
              <a:ext uri="{FF2B5EF4-FFF2-40B4-BE49-F238E27FC236}">
                <a16:creationId xmlns:a16="http://schemas.microsoft.com/office/drawing/2014/main" id="{8FDF68CB-163F-17E8-CD80-96C662D7448E}"/>
              </a:ext>
            </a:extLst>
          </p:cNvPr>
          <p:cNvSpPr/>
          <p:nvPr/>
        </p:nvSpPr>
        <p:spPr bwMode="auto">
          <a:xfrm>
            <a:off x="5292008" y="2708992"/>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accent3">
                    <a:lumMod val="75000"/>
                  </a:schemeClr>
                </a:solidFill>
                <a:latin typeface="+mn-ea"/>
              </a:rPr>
              <a:t>洞察</a:t>
            </a:r>
          </a:p>
        </p:txBody>
      </p:sp>
      <p:sp>
        <p:nvSpPr>
          <p:cNvPr id="32" name="四角形: 角を丸くする 31">
            <a:extLst>
              <a:ext uri="{FF2B5EF4-FFF2-40B4-BE49-F238E27FC236}">
                <a16:creationId xmlns:a16="http://schemas.microsoft.com/office/drawing/2014/main" id="{EDE8C294-3C05-1998-FF2A-0E1E2D766273}"/>
              </a:ext>
            </a:extLst>
          </p:cNvPr>
          <p:cNvSpPr/>
          <p:nvPr/>
        </p:nvSpPr>
        <p:spPr bwMode="auto">
          <a:xfrm>
            <a:off x="6653226" y="2708992"/>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accent3">
                    <a:lumMod val="75000"/>
                  </a:schemeClr>
                </a:solidFill>
                <a:latin typeface="+mn-ea"/>
              </a:rPr>
              <a:t>アイデア</a:t>
            </a:r>
          </a:p>
        </p:txBody>
      </p:sp>
      <p:cxnSp>
        <p:nvCxnSpPr>
          <p:cNvPr id="36" name="直線矢印コネクタ 35">
            <a:extLst>
              <a:ext uri="{FF2B5EF4-FFF2-40B4-BE49-F238E27FC236}">
                <a16:creationId xmlns:a16="http://schemas.microsoft.com/office/drawing/2014/main" id="{07C3EC9D-3605-A64C-67C8-6C57C4B83E8C}"/>
              </a:ext>
            </a:extLst>
          </p:cNvPr>
          <p:cNvCxnSpPr>
            <a:cxnSpLocks/>
            <a:stCxn id="19" idx="2"/>
            <a:endCxn id="22" idx="0"/>
          </p:cNvCxnSpPr>
          <p:nvPr/>
        </p:nvCxnSpPr>
        <p:spPr bwMode="auto">
          <a:xfrm flipH="1">
            <a:off x="3773194" y="1628980"/>
            <a:ext cx="135001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7" name="直線矢印コネクタ 36">
            <a:extLst>
              <a:ext uri="{FF2B5EF4-FFF2-40B4-BE49-F238E27FC236}">
                <a16:creationId xmlns:a16="http://schemas.microsoft.com/office/drawing/2014/main" id="{B0F8B33B-2B72-C17E-E7FA-D06C294B94D4}"/>
              </a:ext>
            </a:extLst>
          </p:cNvPr>
          <p:cNvCxnSpPr>
            <a:cxnSpLocks/>
            <a:stCxn id="19" idx="2"/>
            <a:endCxn id="20" idx="0"/>
          </p:cNvCxnSpPr>
          <p:nvPr/>
        </p:nvCxnSpPr>
        <p:spPr bwMode="auto">
          <a:xfrm flipH="1">
            <a:off x="1748172" y="1628980"/>
            <a:ext cx="3375037"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8" name="直線矢印コネクタ 37">
            <a:extLst>
              <a:ext uri="{FF2B5EF4-FFF2-40B4-BE49-F238E27FC236}">
                <a16:creationId xmlns:a16="http://schemas.microsoft.com/office/drawing/2014/main" id="{D94D4187-0DC6-15F2-F004-80B4B3329AA7}"/>
              </a:ext>
            </a:extLst>
          </p:cNvPr>
          <p:cNvCxnSpPr>
            <a:cxnSpLocks/>
            <a:stCxn id="19" idx="2"/>
            <a:endCxn id="23" idx="0"/>
          </p:cNvCxnSpPr>
          <p:nvPr/>
        </p:nvCxnSpPr>
        <p:spPr bwMode="auto">
          <a:xfrm>
            <a:off x="5123209" y="1628980"/>
            <a:ext cx="202502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9" name="直線矢印コネクタ 38">
            <a:extLst>
              <a:ext uri="{FF2B5EF4-FFF2-40B4-BE49-F238E27FC236}">
                <a16:creationId xmlns:a16="http://schemas.microsoft.com/office/drawing/2014/main" id="{A214842E-9068-35F9-3BF9-D85202347709}"/>
              </a:ext>
            </a:extLst>
          </p:cNvPr>
          <p:cNvCxnSpPr>
            <a:cxnSpLocks/>
            <a:stCxn id="20" idx="2"/>
            <a:endCxn id="25" idx="0"/>
          </p:cNvCxnSpPr>
          <p:nvPr/>
        </p:nvCxnSpPr>
        <p:spPr bwMode="auto">
          <a:xfrm flipH="1">
            <a:off x="1748166" y="2348988"/>
            <a:ext cx="6" cy="334236"/>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41" name="直線矢印コネクタ 40">
            <a:extLst>
              <a:ext uri="{FF2B5EF4-FFF2-40B4-BE49-F238E27FC236}">
                <a16:creationId xmlns:a16="http://schemas.microsoft.com/office/drawing/2014/main" id="{3482F275-9D3A-4A57-AB5E-AEFB96C07901}"/>
              </a:ext>
            </a:extLst>
          </p:cNvPr>
          <p:cNvCxnSpPr>
            <a:cxnSpLocks/>
            <a:stCxn id="22" idx="2"/>
            <a:endCxn id="28" idx="0"/>
          </p:cNvCxnSpPr>
          <p:nvPr/>
        </p:nvCxnSpPr>
        <p:spPr bwMode="auto">
          <a:xfrm>
            <a:off x="3773194" y="2348988"/>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42" name="直線矢印コネクタ 41">
            <a:extLst>
              <a:ext uri="{FF2B5EF4-FFF2-40B4-BE49-F238E27FC236}">
                <a16:creationId xmlns:a16="http://schemas.microsoft.com/office/drawing/2014/main" id="{F455CAC9-923B-6862-EC95-BDF9E3407F63}"/>
              </a:ext>
            </a:extLst>
          </p:cNvPr>
          <p:cNvCxnSpPr>
            <a:cxnSpLocks/>
            <a:stCxn id="22" idx="2"/>
            <a:endCxn id="27" idx="0"/>
          </p:cNvCxnSpPr>
          <p:nvPr/>
        </p:nvCxnSpPr>
        <p:spPr bwMode="auto">
          <a:xfrm flipH="1">
            <a:off x="3098181" y="2348988"/>
            <a:ext cx="675013" cy="34637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43" name="直線矢印コネクタ 42">
            <a:extLst>
              <a:ext uri="{FF2B5EF4-FFF2-40B4-BE49-F238E27FC236}">
                <a16:creationId xmlns:a16="http://schemas.microsoft.com/office/drawing/2014/main" id="{542246E7-E24E-FA79-3D02-A262C3D2BBEE}"/>
              </a:ext>
            </a:extLst>
          </p:cNvPr>
          <p:cNvCxnSpPr>
            <a:cxnSpLocks/>
            <a:stCxn id="23" idx="2"/>
            <a:endCxn id="32" idx="0"/>
          </p:cNvCxnSpPr>
          <p:nvPr/>
        </p:nvCxnSpPr>
        <p:spPr bwMode="auto">
          <a:xfrm flipH="1">
            <a:off x="7148226" y="2348988"/>
            <a:ext cx="6"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44" name="直線矢印コネクタ 43">
            <a:extLst>
              <a:ext uri="{FF2B5EF4-FFF2-40B4-BE49-F238E27FC236}">
                <a16:creationId xmlns:a16="http://schemas.microsoft.com/office/drawing/2014/main" id="{DBDA4000-A502-E1B9-4D8D-45CBA4DEE417}"/>
              </a:ext>
            </a:extLst>
          </p:cNvPr>
          <p:cNvCxnSpPr>
            <a:cxnSpLocks/>
            <a:stCxn id="23" idx="2"/>
            <a:endCxn id="31" idx="0"/>
          </p:cNvCxnSpPr>
          <p:nvPr/>
        </p:nvCxnSpPr>
        <p:spPr bwMode="auto">
          <a:xfrm flipH="1">
            <a:off x="5787008" y="2348988"/>
            <a:ext cx="1361224"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57" name="四角形: 角を丸くする 56">
            <a:extLst>
              <a:ext uri="{FF2B5EF4-FFF2-40B4-BE49-F238E27FC236}">
                <a16:creationId xmlns:a16="http://schemas.microsoft.com/office/drawing/2014/main" id="{0C0D2DAC-C98B-2F2A-286E-C3551D774EE5}"/>
              </a:ext>
            </a:extLst>
          </p:cNvPr>
          <p:cNvSpPr/>
          <p:nvPr/>
        </p:nvSpPr>
        <p:spPr bwMode="auto">
          <a:xfrm>
            <a:off x="8003241" y="2708992"/>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accent3">
                    <a:lumMod val="75000"/>
                  </a:schemeClr>
                </a:solidFill>
                <a:latin typeface="+mn-ea"/>
              </a:rPr>
              <a:t>評価結果</a:t>
            </a:r>
          </a:p>
        </p:txBody>
      </p:sp>
      <p:cxnSp>
        <p:nvCxnSpPr>
          <p:cNvPr id="58" name="直線矢印コネクタ 57">
            <a:extLst>
              <a:ext uri="{FF2B5EF4-FFF2-40B4-BE49-F238E27FC236}">
                <a16:creationId xmlns:a16="http://schemas.microsoft.com/office/drawing/2014/main" id="{98292862-FBFC-1FDA-FBDB-65DF89A3C745}"/>
              </a:ext>
            </a:extLst>
          </p:cNvPr>
          <p:cNvCxnSpPr>
            <a:cxnSpLocks/>
            <a:stCxn id="23" idx="2"/>
            <a:endCxn id="57" idx="0"/>
          </p:cNvCxnSpPr>
          <p:nvPr/>
        </p:nvCxnSpPr>
        <p:spPr bwMode="auto">
          <a:xfrm>
            <a:off x="7148232" y="2348988"/>
            <a:ext cx="1350009"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89" name="四角形: 角を丸くする 88">
            <a:extLst>
              <a:ext uri="{FF2B5EF4-FFF2-40B4-BE49-F238E27FC236}">
                <a16:creationId xmlns:a16="http://schemas.microsoft.com/office/drawing/2014/main" id="{BF7EB89D-1A2D-E4F9-EEA8-639756123507}"/>
              </a:ext>
            </a:extLst>
          </p:cNvPr>
          <p:cNvSpPr/>
          <p:nvPr/>
        </p:nvSpPr>
        <p:spPr bwMode="auto">
          <a:xfrm>
            <a:off x="31269" y="1988984"/>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３点</a:t>
            </a:r>
          </a:p>
        </p:txBody>
      </p:sp>
      <p:sp>
        <p:nvSpPr>
          <p:cNvPr id="90" name="四角形: 角を丸くする 89">
            <a:extLst>
              <a:ext uri="{FF2B5EF4-FFF2-40B4-BE49-F238E27FC236}">
                <a16:creationId xmlns:a16="http://schemas.microsoft.com/office/drawing/2014/main" id="{7E56385C-CB2C-3809-CCB5-9CB3668B9F73}"/>
              </a:ext>
            </a:extLst>
          </p:cNvPr>
          <p:cNvSpPr/>
          <p:nvPr/>
        </p:nvSpPr>
        <p:spPr bwMode="auto">
          <a:xfrm>
            <a:off x="63454" y="2708992"/>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イントロ</a:t>
            </a:r>
          </a:p>
        </p:txBody>
      </p:sp>
    </p:spTree>
    <p:extLst>
      <p:ext uri="{BB962C8B-B14F-4D97-AF65-F5344CB8AC3E}">
        <p14:creationId xmlns:p14="http://schemas.microsoft.com/office/powerpoint/2010/main" val="36888857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6D54E2-554A-2DE1-0641-8571CB261681}"/>
              </a:ext>
            </a:extLst>
          </p:cNvPr>
          <p:cNvSpPr>
            <a:spLocks noGrp="1"/>
          </p:cNvSpPr>
          <p:nvPr>
            <p:ph type="title"/>
          </p:nvPr>
        </p:nvSpPr>
        <p:spPr/>
        <p:txBody>
          <a:bodyPr/>
          <a:lstStyle/>
          <a:p>
            <a:r>
              <a:rPr kumimoji="1" lang="ja-JP" altLang="en-US" dirty="0"/>
              <a:t>はじめに</a:t>
            </a:r>
          </a:p>
        </p:txBody>
      </p:sp>
      <p:sp>
        <p:nvSpPr>
          <p:cNvPr id="3" name="テキスト プレースホルダー 2">
            <a:extLst>
              <a:ext uri="{FF2B5EF4-FFF2-40B4-BE49-F238E27FC236}">
                <a16:creationId xmlns:a16="http://schemas.microsoft.com/office/drawing/2014/main" id="{96129A60-2006-F8F6-D5E2-DC4EE215FB00}"/>
              </a:ext>
            </a:extLst>
          </p:cNvPr>
          <p:cNvSpPr>
            <a:spLocks noGrp="1"/>
          </p:cNvSpPr>
          <p:nvPr>
            <p:ph type="body" sz="quarter" idx="10"/>
          </p:nvPr>
        </p:nvSpPr>
        <p:spPr/>
        <p:txBody>
          <a:bodyPr/>
          <a:lstStyle/>
          <a:p>
            <a:r>
              <a:rPr kumimoji="1" lang="ja-JP" altLang="en-US" dirty="0"/>
              <a:t>プロットとは：</a:t>
            </a:r>
            <a:endParaRPr kumimoji="1" lang="en-US" altLang="ja-JP" dirty="0"/>
          </a:p>
          <a:p>
            <a:pPr lvl="1"/>
            <a:r>
              <a:rPr kumimoji="1" lang="ja-JP" altLang="en-US" dirty="0">
                <a:solidFill>
                  <a:schemeClr val="accent5"/>
                </a:solidFill>
              </a:rPr>
              <a:t>話の筋</a:t>
            </a:r>
            <a:r>
              <a:rPr kumimoji="1" lang="ja-JP" altLang="en-US" dirty="0"/>
              <a:t>を</a:t>
            </a:r>
            <a:r>
              <a:rPr kumimoji="1" lang="ja-JP" altLang="en-US" dirty="0">
                <a:solidFill>
                  <a:schemeClr val="accent5"/>
                </a:solidFill>
              </a:rPr>
              <a:t>箇条書きの形</a:t>
            </a:r>
            <a:r>
              <a:rPr kumimoji="1" lang="ja-JP" altLang="en-US" dirty="0"/>
              <a:t>でまとめたもの</a:t>
            </a:r>
            <a:endParaRPr kumimoji="1" lang="en-US" altLang="ja-JP" dirty="0"/>
          </a:p>
          <a:p>
            <a:pPr lvl="1"/>
            <a:r>
              <a:rPr kumimoji="1" lang="ja-JP" altLang="en-US" dirty="0"/>
              <a:t>文章や発表スライドを書く前に，まずプロットを作る必要がある</a:t>
            </a:r>
            <a:endParaRPr kumimoji="1" lang="en-US" altLang="ja-JP" dirty="0"/>
          </a:p>
          <a:p>
            <a:pPr lvl="2"/>
            <a:r>
              <a:rPr kumimoji="1" lang="ja-JP" altLang="en-US" dirty="0"/>
              <a:t>いわば文章やスライドの設計図にあたるもの</a:t>
            </a:r>
            <a:endParaRPr kumimoji="1" lang="en-US" altLang="ja-JP" dirty="0"/>
          </a:p>
          <a:p>
            <a:r>
              <a:rPr kumimoji="1" lang="ja-JP" altLang="en-US" dirty="0"/>
              <a:t>なぜプロットを作るのか：</a:t>
            </a:r>
            <a:endParaRPr kumimoji="1" lang="en-US" altLang="ja-JP" dirty="0"/>
          </a:p>
          <a:p>
            <a:pPr lvl="1"/>
            <a:r>
              <a:rPr kumimoji="1" lang="ja-JP" altLang="en-US" dirty="0"/>
              <a:t>話の筋を整理し，その筋に収束するように全体を構成する</a:t>
            </a:r>
            <a:endParaRPr kumimoji="1" lang="en-US" altLang="ja-JP" dirty="0"/>
          </a:p>
          <a:p>
            <a:pPr lvl="1"/>
            <a:r>
              <a:rPr kumimoji="1" lang="ja-JP" altLang="en-US" dirty="0"/>
              <a:t>そうすることで，主張を明確に示すことができる</a:t>
            </a:r>
            <a:endParaRPr kumimoji="1" lang="en-US" altLang="ja-JP" dirty="0"/>
          </a:p>
          <a:p>
            <a:pPr lvl="2"/>
            <a:r>
              <a:rPr kumimoji="1" lang="ja-JP" altLang="en-US" dirty="0"/>
              <a:t>そうしないと，「言いたいことがなんとなく適当に並べられた良くわからないもの」が出来上がる</a:t>
            </a:r>
            <a:endParaRPr kumimoji="1" lang="en-US" altLang="ja-JP" dirty="0"/>
          </a:p>
          <a:p>
            <a:pPr lvl="2"/>
            <a:r>
              <a:rPr kumimoji="1" lang="ja-JP" altLang="en-US" dirty="0"/>
              <a:t>設計図なしで建物を建てるとヒドい事になるのと同じ</a:t>
            </a:r>
            <a:endParaRPr kumimoji="1" lang="en-US" altLang="ja-JP" dirty="0"/>
          </a:p>
        </p:txBody>
      </p:sp>
    </p:spTree>
    <p:extLst>
      <p:ext uri="{BB962C8B-B14F-4D97-AF65-F5344CB8AC3E}">
        <p14:creationId xmlns:p14="http://schemas.microsoft.com/office/powerpoint/2010/main" val="23609360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19BBCA-CA4F-4773-E09D-3876AD40A638}"/>
              </a:ext>
            </a:extLst>
          </p:cNvPr>
          <p:cNvSpPr>
            <a:spLocks noGrp="1"/>
          </p:cNvSpPr>
          <p:nvPr>
            <p:ph type="title"/>
          </p:nvPr>
        </p:nvSpPr>
        <p:spPr/>
        <p:txBody>
          <a:bodyPr/>
          <a:lstStyle/>
          <a:p>
            <a:r>
              <a:rPr kumimoji="1" lang="ja-JP" altLang="en-US" dirty="0"/>
              <a:t>イントロプロットと全体プロット</a:t>
            </a:r>
          </a:p>
        </p:txBody>
      </p:sp>
      <p:sp>
        <p:nvSpPr>
          <p:cNvPr id="3" name="テキスト プレースホルダー 2">
            <a:extLst>
              <a:ext uri="{FF2B5EF4-FFF2-40B4-BE49-F238E27FC236}">
                <a16:creationId xmlns:a16="http://schemas.microsoft.com/office/drawing/2014/main" id="{E2641AA1-1A0A-9B61-5A99-7EE0B80BC37B}"/>
              </a:ext>
            </a:extLst>
          </p:cNvPr>
          <p:cNvSpPr>
            <a:spLocks noGrp="1"/>
          </p:cNvSpPr>
          <p:nvPr>
            <p:ph type="body" sz="quarter" idx="10"/>
          </p:nvPr>
        </p:nvSpPr>
        <p:spPr/>
        <p:txBody>
          <a:bodyPr/>
          <a:lstStyle/>
          <a:p>
            <a:pPr marL="457200" indent="-457200">
              <a:buFont typeface="+mj-lt"/>
              <a:buAutoNum type="arabicPeriod"/>
            </a:pPr>
            <a:r>
              <a:rPr kumimoji="1" lang="ja-JP" altLang="en-US" sz="1800" dirty="0"/>
              <a:t>イントロの重要な役割の１つは全体を</a:t>
            </a:r>
            <a:r>
              <a:rPr lang="ja-JP" altLang="en-US" sz="1800" dirty="0"/>
              <a:t>要約して紹介すること</a:t>
            </a:r>
            <a:endParaRPr lang="en-US" altLang="ja-JP" sz="1800" dirty="0"/>
          </a:p>
          <a:p>
            <a:pPr lvl="1"/>
            <a:r>
              <a:rPr kumimoji="1" lang="ja-JP" altLang="en-US" sz="1800" dirty="0"/>
              <a:t>したがって，全体プロットは「基本的には」イントロプロットをより詳細化して作ることになる</a:t>
            </a:r>
            <a:endParaRPr kumimoji="1" lang="en-US" altLang="ja-JP" sz="1800" dirty="0"/>
          </a:p>
          <a:p>
            <a:pPr marL="457200" indent="-457200">
              <a:buFont typeface="+mj-lt"/>
              <a:buAutoNum type="arabicPeriod"/>
            </a:pPr>
            <a:r>
              <a:rPr kumimoji="1" lang="ja-JP" altLang="en-US" sz="1800" dirty="0"/>
              <a:t>イントロの</a:t>
            </a:r>
            <a:r>
              <a:rPr lang="ja-JP" altLang="en-US" sz="1800" dirty="0"/>
              <a:t>もう１つの役割は</a:t>
            </a:r>
            <a:r>
              <a:rPr kumimoji="1" lang="ja-JP" altLang="en-US" sz="1800" dirty="0">
                <a:solidFill>
                  <a:schemeClr val="accent5"/>
                </a:solidFill>
              </a:rPr>
              <a:t>読者や聴衆の興味をひくこと</a:t>
            </a:r>
            <a:endParaRPr kumimoji="1" lang="en-US" altLang="ja-JP" sz="1800" dirty="0"/>
          </a:p>
          <a:p>
            <a:pPr lvl="1"/>
            <a:r>
              <a:rPr lang="ja-JP" altLang="en-US" sz="1800" dirty="0"/>
              <a:t>読者や聴衆が興味を持つような点を強調する必要がある</a:t>
            </a:r>
            <a:endParaRPr lang="en-US" altLang="ja-JP" sz="1800" dirty="0"/>
          </a:p>
          <a:p>
            <a:pPr lvl="2"/>
            <a:r>
              <a:rPr lang="ja-JP" altLang="en-US" sz="1800" dirty="0"/>
              <a:t>問題や提案の核心部分，華々しい結果など</a:t>
            </a:r>
            <a:endParaRPr lang="en-US" altLang="ja-JP" sz="1800" dirty="0"/>
          </a:p>
          <a:p>
            <a:pPr lvl="2"/>
            <a:r>
              <a:rPr lang="ja-JP" altLang="en-US" sz="1800" dirty="0"/>
              <a:t>「</a:t>
            </a:r>
            <a:r>
              <a:rPr lang="en-US" altLang="ja-JP" sz="1800" dirty="0"/>
              <a:t>200%</a:t>
            </a:r>
            <a:r>
              <a:rPr lang="ja-JP" altLang="en-US" sz="1800" dirty="0"/>
              <a:t>性能向上しました」→ 「すごいな，どうやったんだろ？」</a:t>
            </a:r>
            <a:endParaRPr lang="en-US" altLang="ja-JP" sz="1800" dirty="0"/>
          </a:p>
          <a:p>
            <a:pPr lvl="1"/>
            <a:r>
              <a:rPr kumimoji="1" lang="ja-JP" altLang="en-US" sz="1800" dirty="0"/>
              <a:t>このため，「</a:t>
            </a:r>
            <a:r>
              <a:rPr kumimoji="1" lang="ja-JP" altLang="en-US" sz="1800" dirty="0">
                <a:solidFill>
                  <a:schemeClr val="accent5"/>
                </a:solidFill>
              </a:rPr>
              <a:t>イントロプロットを詳細化したもの＝全体プロット」ではない</a:t>
            </a:r>
            <a:r>
              <a:rPr kumimoji="1" lang="ja-JP" altLang="en-US" sz="1800" dirty="0"/>
              <a:t>と考えた方がよい</a:t>
            </a:r>
            <a:endParaRPr kumimoji="1" lang="en-US" altLang="ja-JP" sz="1800" dirty="0"/>
          </a:p>
          <a:p>
            <a:pPr lvl="2"/>
            <a:r>
              <a:rPr kumimoji="1" lang="ja-JP" altLang="en-US" sz="1800" dirty="0"/>
              <a:t>イントロでは問題の深刻さや提案のすごさをより強調して重きを置くから</a:t>
            </a:r>
            <a:endParaRPr kumimoji="1" lang="en-US" altLang="ja-JP" sz="1800" dirty="0"/>
          </a:p>
        </p:txBody>
      </p:sp>
    </p:spTree>
    <p:extLst>
      <p:ext uri="{BB962C8B-B14F-4D97-AF65-F5344CB8AC3E}">
        <p14:creationId xmlns:p14="http://schemas.microsoft.com/office/powerpoint/2010/main" val="37643178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55717-5332-FF55-D8D6-3A7D8E56683B}"/>
              </a:ext>
            </a:extLst>
          </p:cNvPr>
          <p:cNvSpPr>
            <a:spLocks noGrp="1"/>
          </p:cNvSpPr>
          <p:nvPr>
            <p:ph type="title"/>
          </p:nvPr>
        </p:nvSpPr>
        <p:spPr/>
        <p:txBody>
          <a:bodyPr/>
          <a:lstStyle/>
          <a:p>
            <a:r>
              <a:rPr kumimoji="1" lang="ja-JP" altLang="en-US" dirty="0"/>
              <a:t>イントロと全体のプロットで構造が違う例</a:t>
            </a:r>
          </a:p>
        </p:txBody>
      </p:sp>
      <p:sp>
        <p:nvSpPr>
          <p:cNvPr id="3" name="テキスト プレースホルダー 2">
            <a:extLst>
              <a:ext uri="{FF2B5EF4-FFF2-40B4-BE49-F238E27FC236}">
                <a16:creationId xmlns:a16="http://schemas.microsoft.com/office/drawing/2014/main" id="{EB1B3AEE-0F55-221C-53D1-F2E09EE602A3}"/>
              </a:ext>
            </a:extLst>
          </p:cNvPr>
          <p:cNvSpPr>
            <a:spLocks noGrp="1"/>
          </p:cNvSpPr>
          <p:nvPr>
            <p:ph type="body" sz="quarter" idx="10"/>
          </p:nvPr>
        </p:nvSpPr>
        <p:spPr/>
        <p:txBody>
          <a:bodyPr/>
          <a:lstStyle/>
          <a:p>
            <a:r>
              <a:rPr lang="ja-JP" altLang="en-US" dirty="0"/>
              <a:t>イントロの最初の１～２パラグラフ</a:t>
            </a:r>
            <a:endParaRPr lang="en-US" altLang="ja-JP" dirty="0"/>
          </a:p>
          <a:p>
            <a:pPr lvl="1"/>
            <a:r>
              <a:rPr lang="ja-JP" altLang="en-US" dirty="0"/>
              <a:t>研究全体の背景として論文のどこかでは１度言わなければならない内容であることが多い</a:t>
            </a:r>
            <a:endParaRPr lang="en-US" altLang="ja-JP" dirty="0"/>
          </a:p>
          <a:p>
            <a:pPr lvl="1"/>
            <a:r>
              <a:rPr lang="ja-JP" altLang="en-US" dirty="0"/>
              <a:t>しかし，非常に一般的であるか，あるいは本筋には関係なかったりして論文本文ではそれ以降登場しない事がある</a:t>
            </a:r>
            <a:endParaRPr lang="en-US" altLang="ja-JP" dirty="0"/>
          </a:p>
          <a:p>
            <a:r>
              <a:rPr lang="ja-JP" altLang="en-US" dirty="0"/>
              <a:t>このような場合，イントロのパラグラフの構造と全体の章構成は異なってくる</a:t>
            </a:r>
            <a:endParaRPr lang="en-US" altLang="ja-JP" dirty="0"/>
          </a:p>
        </p:txBody>
      </p:sp>
    </p:spTree>
    <p:extLst>
      <p:ext uri="{BB962C8B-B14F-4D97-AF65-F5344CB8AC3E}">
        <p14:creationId xmlns:p14="http://schemas.microsoft.com/office/powerpoint/2010/main" val="23670689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4F42E09-269D-6700-69C9-4DCC825C99A7}"/>
              </a:ext>
            </a:extLst>
          </p:cNvPr>
          <p:cNvSpPr>
            <a:spLocks noGrp="1"/>
          </p:cNvSpPr>
          <p:nvPr>
            <p:ph type="title"/>
          </p:nvPr>
        </p:nvSpPr>
        <p:spPr/>
        <p:txBody>
          <a:bodyPr/>
          <a:lstStyle/>
          <a:p>
            <a:r>
              <a:rPr lang="ja-JP" altLang="en-US" b="1" dirty="0"/>
              <a:t>全体プロット</a:t>
            </a:r>
          </a:p>
        </p:txBody>
      </p:sp>
    </p:spTree>
    <p:extLst>
      <p:ext uri="{BB962C8B-B14F-4D97-AF65-F5344CB8AC3E}">
        <p14:creationId xmlns:p14="http://schemas.microsoft.com/office/powerpoint/2010/main" val="36531814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53D130F-9E8D-16A8-53A6-8697A34BBC23}"/>
              </a:ext>
            </a:extLst>
          </p:cNvPr>
          <p:cNvSpPr>
            <a:spLocks noGrp="1"/>
          </p:cNvSpPr>
          <p:nvPr>
            <p:ph type="title"/>
          </p:nvPr>
        </p:nvSpPr>
        <p:spPr/>
        <p:txBody>
          <a:bodyPr/>
          <a:lstStyle/>
          <a:p>
            <a:r>
              <a:rPr lang="ja-JP" altLang="en-US" b="1" dirty="0"/>
              <a:t>全体プロット</a:t>
            </a:r>
            <a:endParaRPr lang="ja-JP" altLang="en-US" dirty="0"/>
          </a:p>
        </p:txBody>
      </p:sp>
      <p:sp>
        <p:nvSpPr>
          <p:cNvPr id="5" name="テキスト プレースホルダー 4">
            <a:extLst>
              <a:ext uri="{FF2B5EF4-FFF2-40B4-BE49-F238E27FC236}">
                <a16:creationId xmlns:a16="http://schemas.microsoft.com/office/drawing/2014/main" id="{220629E9-D9B3-68BB-D88A-B953DAE0018E}"/>
              </a:ext>
            </a:extLst>
          </p:cNvPr>
          <p:cNvSpPr>
            <a:spLocks noGrp="1"/>
          </p:cNvSpPr>
          <p:nvPr>
            <p:ph type="body" sz="quarter" idx="10"/>
          </p:nvPr>
        </p:nvSpPr>
        <p:spPr/>
        <p:txBody>
          <a:bodyPr/>
          <a:lstStyle/>
          <a:p>
            <a:r>
              <a:rPr lang="ja-JP" altLang="en-US" dirty="0"/>
              <a:t>論文やスライド全体のプロット</a:t>
            </a:r>
            <a:endParaRPr lang="en-US" altLang="ja-JP" dirty="0"/>
          </a:p>
          <a:p>
            <a:pPr lvl="1"/>
            <a:r>
              <a:rPr lang="ja-JP" altLang="en-US" dirty="0"/>
              <a:t>特に項目数などの形式はない：</a:t>
            </a:r>
            <a:endParaRPr lang="en-US" altLang="ja-JP" dirty="0"/>
          </a:p>
          <a:p>
            <a:pPr lvl="2"/>
            <a:r>
              <a:rPr lang="ja-JP" altLang="en-US" dirty="0"/>
              <a:t>基本的には３点プロットから派生させて考える</a:t>
            </a:r>
            <a:endParaRPr lang="en-US" altLang="ja-JP" dirty="0"/>
          </a:p>
          <a:p>
            <a:pPr lvl="2"/>
            <a:r>
              <a:rPr lang="ja-JP" altLang="en-US" dirty="0"/>
              <a:t>イントロプロットでは省略されるような実装の詳細なども入る</a:t>
            </a:r>
            <a:endParaRPr lang="en-US" altLang="ja-JP" dirty="0"/>
          </a:p>
          <a:p>
            <a:r>
              <a:rPr lang="ja-JP" altLang="en-US" dirty="0"/>
              <a:t>３点プロットは，いわば「プロットのプロット」</a:t>
            </a:r>
            <a:endParaRPr lang="en-US" altLang="ja-JP" dirty="0"/>
          </a:p>
          <a:p>
            <a:pPr lvl="1"/>
            <a:r>
              <a:rPr lang="ja-JP" altLang="en-US" dirty="0"/>
              <a:t>基本的には３点プロットで整理した内容をもとに，</a:t>
            </a:r>
            <a:br>
              <a:rPr lang="en-US" altLang="ja-JP" dirty="0"/>
            </a:br>
            <a:r>
              <a:rPr lang="ja-JP" altLang="en-US" dirty="0"/>
              <a:t>肉付けして全体プロットを作る</a:t>
            </a:r>
            <a:endParaRPr lang="en-US" altLang="ja-JP" dirty="0"/>
          </a:p>
          <a:p>
            <a:pPr lvl="1"/>
            <a:r>
              <a:rPr lang="ja-JP" altLang="en-US" dirty="0"/>
              <a:t>いきなり全体プロットを作るのは難しい</a:t>
            </a:r>
          </a:p>
        </p:txBody>
      </p:sp>
    </p:spTree>
    <p:extLst>
      <p:ext uri="{BB962C8B-B14F-4D97-AF65-F5344CB8AC3E}">
        <p14:creationId xmlns:p14="http://schemas.microsoft.com/office/powerpoint/2010/main" val="575735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53D130F-9E8D-16A8-53A6-8697A34BBC23}"/>
              </a:ext>
            </a:extLst>
          </p:cNvPr>
          <p:cNvSpPr>
            <a:spLocks noGrp="1"/>
          </p:cNvSpPr>
          <p:nvPr>
            <p:ph type="title"/>
          </p:nvPr>
        </p:nvSpPr>
        <p:spPr/>
        <p:txBody>
          <a:bodyPr/>
          <a:lstStyle/>
          <a:p>
            <a:r>
              <a:rPr lang="ja-JP" altLang="en-US" b="1" dirty="0"/>
              <a:t>全体プロットの構成</a:t>
            </a:r>
            <a:endParaRPr lang="ja-JP" altLang="en-US" dirty="0"/>
          </a:p>
        </p:txBody>
      </p:sp>
      <p:sp>
        <p:nvSpPr>
          <p:cNvPr id="5" name="テキスト プレースホルダー 4">
            <a:extLst>
              <a:ext uri="{FF2B5EF4-FFF2-40B4-BE49-F238E27FC236}">
                <a16:creationId xmlns:a16="http://schemas.microsoft.com/office/drawing/2014/main" id="{220629E9-D9B3-68BB-D88A-B953DAE0018E}"/>
              </a:ext>
            </a:extLst>
          </p:cNvPr>
          <p:cNvSpPr>
            <a:spLocks noGrp="1"/>
          </p:cNvSpPr>
          <p:nvPr>
            <p:ph type="body" sz="quarter" idx="10"/>
          </p:nvPr>
        </p:nvSpPr>
        <p:spPr/>
        <p:txBody>
          <a:bodyPr/>
          <a:lstStyle/>
          <a:p>
            <a:r>
              <a:rPr lang="ja-JP" altLang="en-US" dirty="0"/>
              <a:t>論文用：以下を</a:t>
            </a:r>
            <a:r>
              <a:rPr kumimoji="1" lang="ja-JP" altLang="en-US" dirty="0"/>
              <a:t>箇条書きにまとめる</a:t>
            </a:r>
            <a:endParaRPr lang="en-US" altLang="ja-JP" dirty="0"/>
          </a:p>
          <a:p>
            <a:pPr lvl="1"/>
            <a:r>
              <a:rPr kumimoji="1" lang="ja-JP" altLang="en-US" dirty="0"/>
              <a:t>論文の </a:t>
            </a:r>
            <a:r>
              <a:rPr kumimoji="1" lang="en-US" altLang="ja-JP" dirty="0"/>
              <a:t>subsubsection </a:t>
            </a:r>
            <a:r>
              <a:rPr kumimoji="1" lang="ja-JP" altLang="en-US" dirty="0"/>
              <a:t>までの節タイトル</a:t>
            </a:r>
            <a:endParaRPr kumimoji="1" lang="en-US" altLang="ja-JP" dirty="0"/>
          </a:p>
          <a:p>
            <a:pPr lvl="1"/>
            <a:r>
              <a:rPr kumimoji="1" lang="ja-JP" altLang="en-US" dirty="0"/>
              <a:t>そこで何を話すか</a:t>
            </a:r>
            <a:endParaRPr kumimoji="1" lang="en-US" altLang="ja-JP" dirty="0"/>
          </a:p>
          <a:p>
            <a:r>
              <a:rPr lang="ja-JP" altLang="en-US" dirty="0"/>
              <a:t>スライド用：以下を</a:t>
            </a:r>
            <a:r>
              <a:rPr kumimoji="1" lang="ja-JP" altLang="en-US" dirty="0"/>
              <a:t>箇条書きにまとめる</a:t>
            </a:r>
            <a:endParaRPr lang="en-US" altLang="ja-JP" dirty="0"/>
          </a:p>
          <a:p>
            <a:pPr lvl="1"/>
            <a:r>
              <a:rPr kumimoji="1" lang="ja-JP" altLang="en-US" dirty="0"/>
              <a:t>スライドの各ページのタイトル</a:t>
            </a:r>
            <a:endParaRPr kumimoji="1" lang="en-US" altLang="ja-JP" dirty="0"/>
          </a:p>
          <a:p>
            <a:pPr lvl="1"/>
            <a:r>
              <a:rPr kumimoji="1" lang="ja-JP" altLang="en-US" dirty="0"/>
              <a:t>そこで何を話すか</a:t>
            </a:r>
          </a:p>
          <a:p>
            <a:endParaRPr lang="ja-JP" altLang="en-US" dirty="0"/>
          </a:p>
        </p:txBody>
      </p:sp>
    </p:spTree>
    <p:extLst>
      <p:ext uri="{BB962C8B-B14F-4D97-AF65-F5344CB8AC3E}">
        <p14:creationId xmlns:p14="http://schemas.microsoft.com/office/powerpoint/2010/main" val="4923383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スライド用プロットの流れの例</a:t>
            </a:r>
          </a:p>
        </p:txBody>
      </p:sp>
      <p:sp>
        <p:nvSpPr>
          <p:cNvPr id="3" name="テキスト プレースホルダー 2"/>
          <p:cNvSpPr>
            <a:spLocks noGrp="1"/>
          </p:cNvSpPr>
          <p:nvPr>
            <p:ph type="body" sz="quarter" idx="10"/>
          </p:nvPr>
        </p:nvSpPr>
        <p:spPr>
          <a:xfrm>
            <a:off x="611956" y="1268976"/>
            <a:ext cx="8280092" cy="5039749"/>
          </a:xfrm>
        </p:spPr>
        <p:txBody>
          <a:bodyPr/>
          <a:lstStyle/>
          <a:p>
            <a:pPr marL="817200" lvl="1" indent="-457200">
              <a:buFont typeface="+mj-lt"/>
              <a:buAutoNum type="arabicPeriod"/>
            </a:pPr>
            <a:r>
              <a:rPr kumimoji="1" lang="ja-JP" altLang="en-US" dirty="0"/>
              <a:t>イントロ</a:t>
            </a:r>
            <a:endParaRPr kumimoji="1" lang="en-US" altLang="ja-JP" dirty="0"/>
          </a:p>
          <a:p>
            <a:pPr marL="817200" lvl="1" indent="-457200">
              <a:buFont typeface="+mj-lt"/>
              <a:buAutoNum type="arabicPeriod"/>
            </a:pPr>
            <a:r>
              <a:rPr kumimoji="1" lang="ja-JP" altLang="en-US" dirty="0"/>
              <a:t>背景となる問題</a:t>
            </a:r>
            <a:endParaRPr kumimoji="1" lang="en-US" altLang="ja-JP" dirty="0"/>
          </a:p>
          <a:p>
            <a:pPr marL="817200" lvl="1" indent="-457200">
              <a:buFont typeface="+mj-lt"/>
              <a:buAutoNum type="arabicPeriod"/>
            </a:pPr>
            <a:r>
              <a:rPr kumimoji="1" lang="ja-JP" altLang="en-US" dirty="0"/>
              <a:t>既存</a:t>
            </a:r>
            <a:r>
              <a:rPr lang="ja-JP" altLang="en-US" dirty="0"/>
              <a:t>手法</a:t>
            </a:r>
            <a:endParaRPr lang="en-US" altLang="ja-JP" dirty="0"/>
          </a:p>
          <a:p>
            <a:pPr marL="1177200" lvl="2" indent="-457200">
              <a:buFont typeface="+mj-lt"/>
              <a:buAutoNum type="arabicPeriod"/>
            </a:pPr>
            <a:r>
              <a:rPr lang="ja-JP" altLang="en-US" dirty="0"/>
              <a:t>既存手法の説明</a:t>
            </a:r>
            <a:endParaRPr lang="en-US" altLang="ja-JP" dirty="0"/>
          </a:p>
          <a:p>
            <a:pPr marL="1177200" lvl="2" indent="-457200">
              <a:buFont typeface="+mj-lt"/>
              <a:buAutoNum type="arabicPeriod"/>
            </a:pPr>
            <a:r>
              <a:rPr lang="ja-JP" altLang="en-US" dirty="0"/>
              <a:t>既存手法の問題</a:t>
            </a:r>
            <a:endParaRPr lang="en-US" altLang="ja-JP" dirty="0"/>
          </a:p>
          <a:p>
            <a:pPr marL="817200" lvl="1" indent="-457200">
              <a:buFont typeface="+mj-lt"/>
              <a:buAutoNum type="arabicPeriod"/>
            </a:pPr>
            <a:r>
              <a:rPr kumimoji="1" lang="ja-JP" altLang="en-US" dirty="0"/>
              <a:t>提案手法</a:t>
            </a:r>
            <a:endParaRPr kumimoji="1" lang="en-US" altLang="ja-JP" dirty="0"/>
          </a:p>
          <a:p>
            <a:pPr marL="1177200" lvl="2" indent="-457200">
              <a:buFont typeface="+mj-lt"/>
              <a:buAutoNum type="arabicPeriod"/>
            </a:pPr>
            <a:r>
              <a:rPr kumimoji="1" lang="ja-JP" altLang="en-US" dirty="0"/>
              <a:t>アイデア</a:t>
            </a:r>
            <a:endParaRPr kumimoji="1" lang="en-US" altLang="ja-JP" dirty="0"/>
          </a:p>
          <a:p>
            <a:pPr marL="1177200" lvl="2" indent="-457200">
              <a:buFont typeface="+mj-lt"/>
              <a:buAutoNum type="arabicPeriod"/>
            </a:pPr>
            <a:r>
              <a:rPr kumimoji="1" lang="ja-JP" altLang="en-US" dirty="0"/>
              <a:t>実装：構成，動作，例</a:t>
            </a:r>
            <a:endParaRPr kumimoji="1" lang="en-US" altLang="ja-JP" dirty="0"/>
          </a:p>
          <a:p>
            <a:pPr marL="1177200" lvl="2" indent="-457200">
              <a:buFont typeface="+mj-lt"/>
              <a:buAutoNum type="arabicPeriod"/>
            </a:pPr>
            <a:r>
              <a:rPr kumimoji="1" lang="ja-JP" altLang="en-US" dirty="0"/>
              <a:t>既存手法との比較</a:t>
            </a:r>
            <a:endParaRPr kumimoji="1" lang="en-US" altLang="ja-JP" dirty="0"/>
          </a:p>
          <a:p>
            <a:pPr marL="817200" lvl="1" indent="-457200">
              <a:buFont typeface="+mj-lt"/>
              <a:buAutoNum type="arabicPeriod"/>
            </a:pPr>
            <a:r>
              <a:rPr kumimoji="1" lang="ja-JP" altLang="en-US" dirty="0"/>
              <a:t>評価</a:t>
            </a:r>
            <a:endParaRPr kumimoji="1" lang="en-US" altLang="ja-JP" dirty="0"/>
          </a:p>
          <a:p>
            <a:pPr marL="817200" lvl="1" indent="-457200">
              <a:buFont typeface="+mj-lt"/>
              <a:buAutoNum type="arabicPeriod"/>
            </a:pPr>
            <a:r>
              <a:rPr kumimoji="1" lang="ja-JP" altLang="en-US" dirty="0"/>
              <a:t>まとめ</a:t>
            </a:r>
            <a:endParaRPr kumimoji="1" lang="en-US" altLang="ja-JP" dirty="0"/>
          </a:p>
          <a:p>
            <a:pPr marL="817200" lvl="1" indent="-457200">
              <a:buFont typeface="+mj-lt"/>
              <a:buAutoNum type="arabicPeriod"/>
            </a:pPr>
            <a:endParaRPr lang="en-US" altLang="ja-JP" dirty="0"/>
          </a:p>
          <a:p>
            <a:pPr lvl="1"/>
            <a:r>
              <a:rPr kumimoji="1" lang="ja-JP" altLang="en-US" dirty="0"/>
              <a:t>たとえば上記それぞれの項目に１～４ページ程度を割り当てる</a:t>
            </a:r>
          </a:p>
        </p:txBody>
      </p:sp>
    </p:spTree>
    <p:extLst>
      <p:ext uri="{BB962C8B-B14F-4D97-AF65-F5344CB8AC3E}">
        <p14:creationId xmlns:p14="http://schemas.microsoft.com/office/powerpoint/2010/main" val="20440359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8747E992-D7C8-B607-3243-8F1C4EBCDADD}"/>
              </a:ext>
            </a:extLst>
          </p:cNvPr>
          <p:cNvSpPr>
            <a:spLocks noGrp="1"/>
          </p:cNvSpPr>
          <p:nvPr>
            <p:ph type="title"/>
          </p:nvPr>
        </p:nvSpPr>
        <p:spPr/>
        <p:txBody>
          <a:bodyPr/>
          <a:lstStyle/>
          <a:p>
            <a:r>
              <a:rPr lang="ja-JP" altLang="en-US" b="1" dirty="0"/>
              <a:t>プロットから文章へ</a:t>
            </a:r>
          </a:p>
        </p:txBody>
      </p:sp>
    </p:spTree>
    <p:extLst>
      <p:ext uri="{BB962C8B-B14F-4D97-AF65-F5344CB8AC3E}">
        <p14:creationId xmlns:p14="http://schemas.microsoft.com/office/powerpoint/2010/main" val="24826685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6562E51A-24AB-589C-C10B-60BA2743CF86}"/>
              </a:ext>
            </a:extLst>
          </p:cNvPr>
          <p:cNvSpPr>
            <a:spLocks noGrp="1"/>
          </p:cNvSpPr>
          <p:nvPr>
            <p:ph type="title"/>
          </p:nvPr>
        </p:nvSpPr>
        <p:spPr/>
        <p:txBody>
          <a:bodyPr/>
          <a:lstStyle/>
          <a:p>
            <a:r>
              <a:rPr lang="ja-JP" altLang="en-US" dirty="0"/>
              <a:t>プロットから文章やスライドへ</a:t>
            </a:r>
          </a:p>
        </p:txBody>
      </p:sp>
      <p:sp>
        <p:nvSpPr>
          <p:cNvPr id="5" name="テキスト プレースホルダー 4">
            <a:extLst>
              <a:ext uri="{FF2B5EF4-FFF2-40B4-BE49-F238E27FC236}">
                <a16:creationId xmlns:a16="http://schemas.microsoft.com/office/drawing/2014/main" id="{24288186-ECCC-F136-8196-B4294566CB12}"/>
              </a:ext>
            </a:extLst>
          </p:cNvPr>
          <p:cNvSpPr>
            <a:spLocks noGrp="1"/>
          </p:cNvSpPr>
          <p:nvPr>
            <p:ph type="body" sz="quarter" idx="10"/>
          </p:nvPr>
        </p:nvSpPr>
        <p:spPr/>
        <p:txBody>
          <a:bodyPr/>
          <a:lstStyle/>
          <a:p>
            <a:r>
              <a:rPr lang="ja-JP" altLang="en-US" dirty="0"/>
              <a:t>プロットと文章の違い：</a:t>
            </a:r>
            <a:endParaRPr lang="en-US" altLang="ja-JP" dirty="0"/>
          </a:p>
          <a:p>
            <a:pPr lvl="1"/>
            <a:r>
              <a:rPr lang="ja-JP" altLang="en-US" dirty="0"/>
              <a:t>プロットは論理の階層構造を単に表せば良い</a:t>
            </a:r>
            <a:endParaRPr lang="en-US" altLang="ja-JP" dirty="0"/>
          </a:p>
          <a:p>
            <a:pPr lvl="2"/>
            <a:r>
              <a:rPr lang="ja-JP" altLang="en-US" dirty="0"/>
              <a:t>子は親にぶら下がっている事で視覚的に論理関係がわかる</a:t>
            </a:r>
            <a:endParaRPr lang="en-US" altLang="ja-JP" dirty="0"/>
          </a:p>
          <a:p>
            <a:pPr lvl="2"/>
            <a:r>
              <a:rPr lang="ja-JP" altLang="en-US" dirty="0"/>
              <a:t>つなぎの言葉は通常あまり書かない</a:t>
            </a:r>
            <a:endParaRPr lang="en-US" altLang="ja-JP" dirty="0"/>
          </a:p>
          <a:p>
            <a:pPr lvl="1"/>
            <a:r>
              <a:rPr lang="ja-JP" altLang="en-US" dirty="0"/>
              <a:t>しかし，文章（スライド）は基本的にシーケンシャル</a:t>
            </a:r>
            <a:endParaRPr lang="en-US" altLang="ja-JP" dirty="0"/>
          </a:p>
          <a:p>
            <a:pPr lvl="2"/>
            <a:r>
              <a:rPr lang="ja-JP" altLang="en-US" dirty="0"/>
              <a:t>文章は前から後ろにむかって順に読むもの</a:t>
            </a:r>
            <a:endParaRPr lang="en-US" altLang="ja-JP" dirty="0"/>
          </a:p>
          <a:p>
            <a:pPr lvl="2"/>
            <a:r>
              <a:rPr lang="ja-JP" altLang="en-US" dirty="0">
                <a:solidFill>
                  <a:schemeClr val="accent5"/>
                </a:solidFill>
              </a:rPr>
              <a:t>前から読んでわかる順序に論理を展開し，それぞれにつなぎを入れる必要がある</a:t>
            </a:r>
            <a:endParaRPr lang="en-US" altLang="ja-JP" dirty="0">
              <a:solidFill>
                <a:schemeClr val="accent5"/>
              </a:solidFill>
            </a:endParaRPr>
          </a:p>
          <a:p>
            <a:r>
              <a:rPr lang="ja-JP" altLang="en-US" dirty="0"/>
              <a:t>課題：</a:t>
            </a:r>
            <a:br>
              <a:rPr lang="en-US" altLang="ja-JP" dirty="0"/>
            </a:br>
            <a:r>
              <a:rPr lang="ja-JP" altLang="en-US" dirty="0"/>
              <a:t>プロットの論理をどのようにシーケンシャルな文章に展開するか？</a:t>
            </a:r>
            <a:endParaRPr lang="en-US" altLang="ja-JP" dirty="0"/>
          </a:p>
        </p:txBody>
      </p:sp>
      <p:sp>
        <p:nvSpPr>
          <p:cNvPr id="2" name="スライド番号プレースホルダー 1">
            <a:extLst>
              <a:ext uri="{FF2B5EF4-FFF2-40B4-BE49-F238E27FC236}">
                <a16:creationId xmlns:a16="http://schemas.microsoft.com/office/drawing/2014/main" id="{CFEF9DC9-89E4-71EE-05DF-89E205E66070}"/>
              </a:ext>
            </a:extLst>
          </p:cNvPr>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47</a:t>
            </a:fld>
            <a:endParaRPr kumimoji="1" lang="ja-JP" altLang="en-US"/>
          </a:p>
        </p:txBody>
      </p:sp>
    </p:spTree>
    <p:extLst>
      <p:ext uri="{BB962C8B-B14F-4D97-AF65-F5344CB8AC3E}">
        <p14:creationId xmlns:p14="http://schemas.microsoft.com/office/powerpoint/2010/main" val="40343958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460A38-7213-E877-786C-852C28C01C66}"/>
              </a:ext>
            </a:extLst>
          </p:cNvPr>
          <p:cNvSpPr>
            <a:spLocks noGrp="1"/>
          </p:cNvSpPr>
          <p:nvPr>
            <p:ph type="title"/>
          </p:nvPr>
        </p:nvSpPr>
        <p:spPr/>
        <p:txBody>
          <a:bodyPr/>
          <a:lstStyle/>
          <a:p>
            <a:r>
              <a:rPr lang="ja-JP" altLang="en-US" dirty="0"/>
              <a:t>階層構造の展開の仕方</a:t>
            </a:r>
          </a:p>
        </p:txBody>
      </p:sp>
      <p:sp>
        <p:nvSpPr>
          <p:cNvPr id="3" name="テキスト プレースホルダー 2">
            <a:extLst>
              <a:ext uri="{FF2B5EF4-FFF2-40B4-BE49-F238E27FC236}">
                <a16:creationId xmlns:a16="http://schemas.microsoft.com/office/drawing/2014/main" id="{4A2003D6-4613-30B4-79F2-1A98EFDA3166}"/>
              </a:ext>
            </a:extLst>
          </p:cNvPr>
          <p:cNvSpPr>
            <a:spLocks noGrp="1"/>
          </p:cNvSpPr>
          <p:nvPr>
            <p:ph type="body" sz="quarter" idx="10"/>
          </p:nvPr>
        </p:nvSpPr>
        <p:spPr>
          <a:xfrm>
            <a:off x="521955" y="1358977"/>
            <a:ext cx="8280092" cy="5219751"/>
          </a:xfrm>
        </p:spPr>
        <p:txBody>
          <a:bodyPr/>
          <a:lstStyle/>
          <a:p>
            <a:r>
              <a:rPr lang="ja-JP" altLang="en-US" dirty="0"/>
              <a:t>上から順に各階層にある話題を紹介したあと，１つずつ潜っていく</a:t>
            </a:r>
            <a:endParaRPr lang="en-US" altLang="ja-JP" dirty="0"/>
          </a:p>
          <a:p>
            <a:pPr lvl="1"/>
            <a:r>
              <a:rPr lang="ja-JP" altLang="en-US" dirty="0"/>
              <a:t>典型的なやりかた：以下を再帰的に繰り返す</a:t>
            </a:r>
            <a:endParaRPr lang="en-US" altLang="ja-JP" dirty="0"/>
          </a:p>
          <a:p>
            <a:pPr lvl="2"/>
            <a:r>
              <a:rPr lang="ja-JP" altLang="en-US" dirty="0"/>
              <a:t>登場人物（子）の紹介と，子同士の関係を説明</a:t>
            </a:r>
            <a:endParaRPr lang="en-US" altLang="ja-JP" dirty="0"/>
          </a:p>
          <a:p>
            <a:pPr lvl="2"/>
            <a:r>
              <a:rPr lang="ja-JP" altLang="en-US" dirty="0"/>
              <a:t>各子の詳細を順に説明</a:t>
            </a:r>
            <a:endParaRPr lang="en-US" altLang="ja-JP" dirty="0"/>
          </a:p>
          <a:p>
            <a:r>
              <a:rPr lang="ja-JP" altLang="en-US" dirty="0"/>
              <a:t>典型例：</a:t>
            </a:r>
            <a:endParaRPr lang="en-US" altLang="ja-JP" dirty="0"/>
          </a:p>
          <a:p>
            <a:pPr lvl="1"/>
            <a:r>
              <a:rPr lang="ja-JP" altLang="en-US" dirty="0"/>
              <a:t>イントロで論文全体の話題を紹介</a:t>
            </a:r>
            <a:endParaRPr lang="en-US" altLang="ja-JP" dirty="0"/>
          </a:p>
          <a:p>
            <a:pPr lvl="1"/>
            <a:r>
              <a:rPr lang="ja-JP" altLang="en-US" dirty="0"/>
              <a:t>２節の冒頭で背景全体を簡単に説明</a:t>
            </a:r>
            <a:endParaRPr lang="en-US" altLang="ja-JP" dirty="0"/>
          </a:p>
          <a:p>
            <a:pPr lvl="1"/>
            <a:r>
              <a:rPr lang="ja-JP" altLang="en-US" dirty="0"/>
              <a:t>２</a:t>
            </a:r>
            <a:r>
              <a:rPr lang="en-US" altLang="ja-JP" dirty="0"/>
              <a:t>.1</a:t>
            </a:r>
            <a:r>
              <a:rPr lang="ja-JP" altLang="en-US" dirty="0"/>
              <a:t>節で背景の１つめを説明</a:t>
            </a:r>
            <a:endParaRPr lang="en-US" altLang="ja-JP" dirty="0"/>
          </a:p>
          <a:p>
            <a:pPr lvl="1"/>
            <a:r>
              <a:rPr lang="ja-JP" altLang="en-US" dirty="0"/>
              <a:t>２</a:t>
            </a:r>
            <a:r>
              <a:rPr lang="en-US" altLang="ja-JP" dirty="0"/>
              <a:t>.2</a:t>
            </a:r>
            <a:r>
              <a:rPr lang="ja-JP" altLang="en-US" dirty="0"/>
              <a:t>節で背景の２つめを説明</a:t>
            </a:r>
            <a:endParaRPr lang="en-US" altLang="ja-JP" dirty="0"/>
          </a:p>
          <a:p>
            <a:pPr lvl="1"/>
            <a:r>
              <a:rPr lang="ja-JP" altLang="en-US" dirty="0"/>
              <a:t>３節の冒頭で背景との関係と共に既存手法全体を簡単に説明</a:t>
            </a:r>
            <a:endParaRPr lang="en-US" altLang="ja-JP" dirty="0"/>
          </a:p>
          <a:p>
            <a:pPr lvl="1"/>
            <a:r>
              <a:rPr lang="ja-JP" altLang="en-US" dirty="0"/>
              <a:t>３</a:t>
            </a:r>
            <a:r>
              <a:rPr lang="en-US" altLang="ja-JP" dirty="0"/>
              <a:t>.</a:t>
            </a:r>
            <a:r>
              <a:rPr lang="ja-JP" altLang="en-US" dirty="0"/>
              <a:t>２節で既存手法の１つめを説明</a:t>
            </a:r>
            <a:endParaRPr lang="en-US" altLang="ja-JP" dirty="0"/>
          </a:p>
          <a:p>
            <a:pPr lvl="1"/>
            <a:r>
              <a:rPr lang="ja-JP" altLang="en-US" dirty="0"/>
              <a:t>３</a:t>
            </a:r>
            <a:r>
              <a:rPr lang="en-US" altLang="ja-JP" dirty="0"/>
              <a:t>.</a:t>
            </a:r>
            <a:r>
              <a:rPr lang="ja-JP" altLang="en-US" dirty="0"/>
              <a:t>２節で既存手法の２つめを説明</a:t>
            </a:r>
            <a:endParaRPr lang="en-US" altLang="ja-JP" dirty="0"/>
          </a:p>
          <a:p>
            <a:pPr lvl="1"/>
            <a:r>
              <a:rPr lang="ja-JP" altLang="en-US" dirty="0"/>
              <a:t>･･･</a:t>
            </a:r>
          </a:p>
        </p:txBody>
      </p:sp>
    </p:spTree>
    <p:extLst>
      <p:ext uri="{BB962C8B-B14F-4D97-AF65-F5344CB8AC3E}">
        <p14:creationId xmlns:p14="http://schemas.microsoft.com/office/powerpoint/2010/main" val="14274310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460A38-7213-E877-786C-852C28C01C66}"/>
              </a:ext>
            </a:extLst>
          </p:cNvPr>
          <p:cNvSpPr>
            <a:spLocks noGrp="1"/>
          </p:cNvSpPr>
          <p:nvPr>
            <p:ph type="title"/>
          </p:nvPr>
        </p:nvSpPr>
        <p:spPr/>
        <p:txBody>
          <a:bodyPr/>
          <a:lstStyle/>
          <a:p>
            <a:r>
              <a:rPr lang="ja-JP" altLang="en-US" sz="2400" dirty="0"/>
              <a:t>上から順に各階層にある話題を紹介したあと，</a:t>
            </a:r>
            <a:br>
              <a:rPr lang="en-US" altLang="ja-JP" sz="2400" dirty="0"/>
            </a:br>
            <a:r>
              <a:rPr lang="ja-JP" altLang="en-US" sz="2400" dirty="0"/>
              <a:t>１つずつ潜っていく</a:t>
            </a:r>
            <a:endParaRPr lang="en-US" altLang="ja-JP" sz="2400" dirty="0"/>
          </a:p>
        </p:txBody>
      </p:sp>
      <p:sp>
        <p:nvSpPr>
          <p:cNvPr id="20" name="四角形: 角を丸くする 19">
            <a:extLst>
              <a:ext uri="{FF2B5EF4-FFF2-40B4-BE49-F238E27FC236}">
                <a16:creationId xmlns:a16="http://schemas.microsoft.com/office/drawing/2014/main" id="{C450BCA9-9B81-1F2C-24F6-2956E1F55014}"/>
              </a:ext>
            </a:extLst>
          </p:cNvPr>
          <p:cNvSpPr/>
          <p:nvPr/>
        </p:nvSpPr>
        <p:spPr bwMode="auto">
          <a:xfrm>
            <a:off x="1382200" y="1538979"/>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21" name="四角形: 角を丸くする 20">
            <a:extLst>
              <a:ext uri="{FF2B5EF4-FFF2-40B4-BE49-F238E27FC236}">
                <a16:creationId xmlns:a16="http://schemas.microsoft.com/office/drawing/2014/main" id="{B45AEEDE-A008-07D3-9782-2320D7CC2BA9}"/>
              </a:ext>
            </a:extLst>
          </p:cNvPr>
          <p:cNvSpPr/>
          <p:nvPr/>
        </p:nvSpPr>
        <p:spPr bwMode="auto">
          <a:xfrm>
            <a:off x="4082230" y="1538979"/>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22" name="四角形: 角を丸くする 21">
            <a:extLst>
              <a:ext uri="{FF2B5EF4-FFF2-40B4-BE49-F238E27FC236}">
                <a16:creationId xmlns:a16="http://schemas.microsoft.com/office/drawing/2014/main" id="{81B1465C-E60F-BD6B-69DC-74BA3A6533E2}"/>
              </a:ext>
            </a:extLst>
          </p:cNvPr>
          <p:cNvSpPr/>
          <p:nvPr/>
        </p:nvSpPr>
        <p:spPr bwMode="auto">
          <a:xfrm>
            <a:off x="6782260" y="1538979"/>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23" name="四角形: 角を丸くする 22">
            <a:extLst>
              <a:ext uri="{FF2B5EF4-FFF2-40B4-BE49-F238E27FC236}">
                <a16:creationId xmlns:a16="http://schemas.microsoft.com/office/drawing/2014/main" id="{972FF901-2DB1-0A73-2827-ADC631C0D6CD}"/>
              </a:ext>
            </a:extLst>
          </p:cNvPr>
          <p:cNvSpPr/>
          <p:nvPr/>
        </p:nvSpPr>
        <p:spPr bwMode="auto">
          <a:xfrm>
            <a:off x="752193" y="225898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24" name="四角形: 角を丸くする 23">
            <a:extLst>
              <a:ext uri="{FF2B5EF4-FFF2-40B4-BE49-F238E27FC236}">
                <a16:creationId xmlns:a16="http://schemas.microsoft.com/office/drawing/2014/main" id="{407DAE22-723B-ED3A-4414-F7BA17E7F345}"/>
              </a:ext>
            </a:extLst>
          </p:cNvPr>
          <p:cNvSpPr/>
          <p:nvPr/>
        </p:nvSpPr>
        <p:spPr bwMode="auto">
          <a:xfrm>
            <a:off x="3452223" y="225898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25" name="四角形: 角を丸くする 24">
            <a:extLst>
              <a:ext uri="{FF2B5EF4-FFF2-40B4-BE49-F238E27FC236}">
                <a16:creationId xmlns:a16="http://schemas.microsoft.com/office/drawing/2014/main" id="{B1998236-0A8A-9105-A71C-ECF0D064EC44}"/>
              </a:ext>
            </a:extLst>
          </p:cNvPr>
          <p:cNvSpPr/>
          <p:nvPr/>
        </p:nvSpPr>
        <p:spPr bwMode="auto">
          <a:xfrm>
            <a:off x="4802238" y="225898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26" name="四角形: 角を丸くする 25">
            <a:extLst>
              <a:ext uri="{FF2B5EF4-FFF2-40B4-BE49-F238E27FC236}">
                <a16:creationId xmlns:a16="http://schemas.microsoft.com/office/drawing/2014/main" id="{1DF5174C-F7EA-4E08-D5AE-EB86FB8D68D1}"/>
              </a:ext>
            </a:extLst>
          </p:cNvPr>
          <p:cNvSpPr/>
          <p:nvPr/>
        </p:nvSpPr>
        <p:spPr bwMode="auto">
          <a:xfrm>
            <a:off x="6152253" y="225898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27" name="四角形: 角を丸くする 26">
            <a:extLst>
              <a:ext uri="{FF2B5EF4-FFF2-40B4-BE49-F238E27FC236}">
                <a16:creationId xmlns:a16="http://schemas.microsoft.com/office/drawing/2014/main" id="{3047D48A-9A5D-E409-8E78-38E07FA0693B}"/>
              </a:ext>
            </a:extLst>
          </p:cNvPr>
          <p:cNvSpPr/>
          <p:nvPr/>
        </p:nvSpPr>
        <p:spPr bwMode="auto">
          <a:xfrm>
            <a:off x="7502268" y="225898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28" name="四角形: 角を丸くする 27">
            <a:extLst>
              <a:ext uri="{FF2B5EF4-FFF2-40B4-BE49-F238E27FC236}">
                <a16:creationId xmlns:a16="http://schemas.microsoft.com/office/drawing/2014/main" id="{0F07E1F3-551C-FC7B-10D2-6DEB3AEC0974}"/>
              </a:ext>
            </a:extLst>
          </p:cNvPr>
          <p:cNvSpPr/>
          <p:nvPr/>
        </p:nvSpPr>
        <p:spPr bwMode="auto">
          <a:xfrm>
            <a:off x="2102208" y="225898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29" name="直線矢印コネクタ 28">
            <a:extLst>
              <a:ext uri="{FF2B5EF4-FFF2-40B4-BE49-F238E27FC236}">
                <a16:creationId xmlns:a16="http://schemas.microsoft.com/office/drawing/2014/main" id="{5341BAAE-B58B-BAC5-70C5-270FE37A2AFE}"/>
              </a:ext>
            </a:extLst>
          </p:cNvPr>
          <p:cNvCxnSpPr>
            <a:cxnSpLocks/>
            <a:stCxn id="20" idx="2"/>
            <a:endCxn id="23" idx="0"/>
          </p:cNvCxnSpPr>
          <p:nvPr/>
        </p:nvCxnSpPr>
        <p:spPr bwMode="auto">
          <a:xfrm flipH="1">
            <a:off x="1247193" y="1898983"/>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0" name="直線矢印コネクタ 29">
            <a:extLst>
              <a:ext uri="{FF2B5EF4-FFF2-40B4-BE49-F238E27FC236}">
                <a16:creationId xmlns:a16="http://schemas.microsoft.com/office/drawing/2014/main" id="{6C689B71-EFF1-61A6-37D4-3B960E878ED7}"/>
              </a:ext>
            </a:extLst>
          </p:cNvPr>
          <p:cNvCxnSpPr>
            <a:cxnSpLocks/>
            <a:stCxn id="20" idx="2"/>
            <a:endCxn id="28" idx="0"/>
          </p:cNvCxnSpPr>
          <p:nvPr/>
        </p:nvCxnSpPr>
        <p:spPr bwMode="auto">
          <a:xfrm>
            <a:off x="1897088" y="1898983"/>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1" name="直線矢印コネクタ 30">
            <a:extLst>
              <a:ext uri="{FF2B5EF4-FFF2-40B4-BE49-F238E27FC236}">
                <a16:creationId xmlns:a16="http://schemas.microsoft.com/office/drawing/2014/main" id="{E8ED9807-B14A-C347-B086-72193B0679EC}"/>
              </a:ext>
            </a:extLst>
          </p:cNvPr>
          <p:cNvCxnSpPr>
            <a:cxnSpLocks/>
            <a:endCxn id="25" idx="0"/>
          </p:cNvCxnSpPr>
          <p:nvPr/>
        </p:nvCxnSpPr>
        <p:spPr bwMode="auto">
          <a:xfrm>
            <a:off x="4622236" y="189898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2" name="直線矢印コネクタ 31">
            <a:extLst>
              <a:ext uri="{FF2B5EF4-FFF2-40B4-BE49-F238E27FC236}">
                <a16:creationId xmlns:a16="http://schemas.microsoft.com/office/drawing/2014/main" id="{68DCF791-35B2-FA93-F4E0-6120A07BA00A}"/>
              </a:ext>
            </a:extLst>
          </p:cNvPr>
          <p:cNvCxnSpPr>
            <a:cxnSpLocks/>
            <a:stCxn id="21" idx="2"/>
            <a:endCxn id="24" idx="0"/>
          </p:cNvCxnSpPr>
          <p:nvPr/>
        </p:nvCxnSpPr>
        <p:spPr bwMode="auto">
          <a:xfrm flipH="1">
            <a:off x="3947223" y="189898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3" name="直線矢印コネクタ 32">
            <a:extLst>
              <a:ext uri="{FF2B5EF4-FFF2-40B4-BE49-F238E27FC236}">
                <a16:creationId xmlns:a16="http://schemas.microsoft.com/office/drawing/2014/main" id="{B9CA1977-5EB8-C763-40FE-FD3C0D52290F}"/>
              </a:ext>
            </a:extLst>
          </p:cNvPr>
          <p:cNvCxnSpPr>
            <a:cxnSpLocks/>
            <a:endCxn id="27" idx="0"/>
          </p:cNvCxnSpPr>
          <p:nvPr/>
        </p:nvCxnSpPr>
        <p:spPr bwMode="auto">
          <a:xfrm>
            <a:off x="7322266" y="189898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4" name="直線矢印コネクタ 33">
            <a:extLst>
              <a:ext uri="{FF2B5EF4-FFF2-40B4-BE49-F238E27FC236}">
                <a16:creationId xmlns:a16="http://schemas.microsoft.com/office/drawing/2014/main" id="{68C9EF00-5A5D-4799-2CC2-0E1FC239C946}"/>
              </a:ext>
            </a:extLst>
          </p:cNvPr>
          <p:cNvCxnSpPr>
            <a:cxnSpLocks/>
            <a:endCxn id="26" idx="0"/>
          </p:cNvCxnSpPr>
          <p:nvPr/>
        </p:nvCxnSpPr>
        <p:spPr bwMode="auto">
          <a:xfrm flipH="1">
            <a:off x="6647253" y="189898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35" name="四角形: 角を丸くする 34">
            <a:extLst>
              <a:ext uri="{FF2B5EF4-FFF2-40B4-BE49-F238E27FC236}">
                <a16:creationId xmlns:a16="http://schemas.microsoft.com/office/drawing/2014/main" id="{38731C41-463B-A2A3-3E1E-66F76DCE9731}"/>
              </a:ext>
            </a:extLst>
          </p:cNvPr>
          <p:cNvSpPr/>
          <p:nvPr/>
        </p:nvSpPr>
        <p:spPr bwMode="auto">
          <a:xfrm>
            <a:off x="1241963" y="1358977"/>
            <a:ext cx="6750075"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四角形: 角を丸くする 5">
            <a:extLst>
              <a:ext uri="{FF2B5EF4-FFF2-40B4-BE49-F238E27FC236}">
                <a16:creationId xmlns:a16="http://schemas.microsoft.com/office/drawing/2014/main" id="{AFE75133-6979-0C52-6BEB-74B10B9D0762}"/>
              </a:ext>
            </a:extLst>
          </p:cNvPr>
          <p:cNvSpPr/>
          <p:nvPr/>
        </p:nvSpPr>
        <p:spPr bwMode="auto">
          <a:xfrm>
            <a:off x="1382200" y="3248998"/>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 name="四角形: 角を丸くする 6">
            <a:extLst>
              <a:ext uri="{FF2B5EF4-FFF2-40B4-BE49-F238E27FC236}">
                <a16:creationId xmlns:a16="http://schemas.microsoft.com/office/drawing/2014/main" id="{39B6AB18-1E5D-AFBB-2BAE-FF643B485D0F}"/>
              </a:ext>
            </a:extLst>
          </p:cNvPr>
          <p:cNvSpPr/>
          <p:nvPr/>
        </p:nvSpPr>
        <p:spPr bwMode="auto">
          <a:xfrm>
            <a:off x="4082230" y="3248998"/>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8" name="四角形: 角を丸くする 7">
            <a:extLst>
              <a:ext uri="{FF2B5EF4-FFF2-40B4-BE49-F238E27FC236}">
                <a16:creationId xmlns:a16="http://schemas.microsoft.com/office/drawing/2014/main" id="{F9ADBEC6-EC17-AC69-374B-150318893C05}"/>
              </a:ext>
            </a:extLst>
          </p:cNvPr>
          <p:cNvSpPr/>
          <p:nvPr/>
        </p:nvSpPr>
        <p:spPr bwMode="auto">
          <a:xfrm>
            <a:off x="6782260" y="3248998"/>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9" name="四角形: 角を丸くする 8">
            <a:extLst>
              <a:ext uri="{FF2B5EF4-FFF2-40B4-BE49-F238E27FC236}">
                <a16:creationId xmlns:a16="http://schemas.microsoft.com/office/drawing/2014/main" id="{CD368A5F-4D4E-E891-3505-842BBB591A57}"/>
              </a:ext>
            </a:extLst>
          </p:cNvPr>
          <p:cNvSpPr/>
          <p:nvPr/>
        </p:nvSpPr>
        <p:spPr bwMode="auto">
          <a:xfrm>
            <a:off x="752193" y="3969006"/>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10" name="四角形: 角を丸くする 9">
            <a:extLst>
              <a:ext uri="{FF2B5EF4-FFF2-40B4-BE49-F238E27FC236}">
                <a16:creationId xmlns:a16="http://schemas.microsoft.com/office/drawing/2014/main" id="{5619BC62-CCC0-4978-921A-2DEB2F672DB7}"/>
              </a:ext>
            </a:extLst>
          </p:cNvPr>
          <p:cNvSpPr/>
          <p:nvPr/>
        </p:nvSpPr>
        <p:spPr bwMode="auto">
          <a:xfrm>
            <a:off x="3452223" y="3969006"/>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11" name="四角形: 角を丸くする 10">
            <a:extLst>
              <a:ext uri="{FF2B5EF4-FFF2-40B4-BE49-F238E27FC236}">
                <a16:creationId xmlns:a16="http://schemas.microsoft.com/office/drawing/2014/main" id="{F982A209-5921-5F24-4BD0-EBF1300EBA7D}"/>
              </a:ext>
            </a:extLst>
          </p:cNvPr>
          <p:cNvSpPr/>
          <p:nvPr/>
        </p:nvSpPr>
        <p:spPr bwMode="auto">
          <a:xfrm>
            <a:off x="4802238" y="3969006"/>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12" name="四角形: 角を丸くする 11">
            <a:extLst>
              <a:ext uri="{FF2B5EF4-FFF2-40B4-BE49-F238E27FC236}">
                <a16:creationId xmlns:a16="http://schemas.microsoft.com/office/drawing/2014/main" id="{EB1247EA-80C9-258F-6155-EE0AB2A98CC1}"/>
              </a:ext>
            </a:extLst>
          </p:cNvPr>
          <p:cNvSpPr/>
          <p:nvPr/>
        </p:nvSpPr>
        <p:spPr bwMode="auto">
          <a:xfrm>
            <a:off x="6152253" y="3969006"/>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13" name="四角形: 角を丸くする 12">
            <a:extLst>
              <a:ext uri="{FF2B5EF4-FFF2-40B4-BE49-F238E27FC236}">
                <a16:creationId xmlns:a16="http://schemas.microsoft.com/office/drawing/2014/main" id="{7F1D48CE-B6BB-CCA4-34E0-16BA8F3DCC83}"/>
              </a:ext>
            </a:extLst>
          </p:cNvPr>
          <p:cNvSpPr/>
          <p:nvPr/>
        </p:nvSpPr>
        <p:spPr bwMode="auto">
          <a:xfrm>
            <a:off x="7502268" y="3969006"/>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14" name="四角形: 角を丸くする 13">
            <a:extLst>
              <a:ext uri="{FF2B5EF4-FFF2-40B4-BE49-F238E27FC236}">
                <a16:creationId xmlns:a16="http://schemas.microsoft.com/office/drawing/2014/main" id="{787C90E0-EF61-3E51-29C7-D47706D62002}"/>
              </a:ext>
            </a:extLst>
          </p:cNvPr>
          <p:cNvSpPr/>
          <p:nvPr/>
        </p:nvSpPr>
        <p:spPr bwMode="auto">
          <a:xfrm>
            <a:off x="2102208" y="3969006"/>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15" name="直線矢印コネクタ 14">
            <a:extLst>
              <a:ext uri="{FF2B5EF4-FFF2-40B4-BE49-F238E27FC236}">
                <a16:creationId xmlns:a16="http://schemas.microsoft.com/office/drawing/2014/main" id="{E8DD99F2-0516-F981-3224-6C4AB6874E41}"/>
              </a:ext>
            </a:extLst>
          </p:cNvPr>
          <p:cNvCxnSpPr>
            <a:cxnSpLocks/>
            <a:stCxn id="6" idx="2"/>
            <a:endCxn id="9" idx="0"/>
          </p:cNvCxnSpPr>
          <p:nvPr/>
        </p:nvCxnSpPr>
        <p:spPr bwMode="auto">
          <a:xfrm flipH="1">
            <a:off x="1247193" y="3609002"/>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6" name="直線矢印コネクタ 15">
            <a:extLst>
              <a:ext uri="{FF2B5EF4-FFF2-40B4-BE49-F238E27FC236}">
                <a16:creationId xmlns:a16="http://schemas.microsoft.com/office/drawing/2014/main" id="{88D7EBAD-BD66-4458-EC5A-283EFD75BFF3}"/>
              </a:ext>
            </a:extLst>
          </p:cNvPr>
          <p:cNvCxnSpPr>
            <a:cxnSpLocks/>
            <a:stCxn id="6" idx="2"/>
            <a:endCxn id="14" idx="0"/>
          </p:cNvCxnSpPr>
          <p:nvPr/>
        </p:nvCxnSpPr>
        <p:spPr bwMode="auto">
          <a:xfrm>
            <a:off x="1897088" y="3609002"/>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7" name="直線矢印コネクタ 16">
            <a:extLst>
              <a:ext uri="{FF2B5EF4-FFF2-40B4-BE49-F238E27FC236}">
                <a16:creationId xmlns:a16="http://schemas.microsoft.com/office/drawing/2014/main" id="{51BAAFC9-CB6A-0457-0F1C-71A5E02AFAD9}"/>
              </a:ext>
            </a:extLst>
          </p:cNvPr>
          <p:cNvCxnSpPr>
            <a:cxnSpLocks/>
            <a:endCxn id="11" idx="0"/>
          </p:cNvCxnSpPr>
          <p:nvPr/>
        </p:nvCxnSpPr>
        <p:spPr bwMode="auto">
          <a:xfrm>
            <a:off x="4622236" y="3609002"/>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8" name="直線矢印コネクタ 17">
            <a:extLst>
              <a:ext uri="{FF2B5EF4-FFF2-40B4-BE49-F238E27FC236}">
                <a16:creationId xmlns:a16="http://schemas.microsoft.com/office/drawing/2014/main" id="{A8B86D46-1F51-DBC2-ED86-DC8F84BBA3C8}"/>
              </a:ext>
            </a:extLst>
          </p:cNvPr>
          <p:cNvCxnSpPr>
            <a:cxnSpLocks/>
            <a:stCxn id="7" idx="2"/>
            <a:endCxn id="10" idx="0"/>
          </p:cNvCxnSpPr>
          <p:nvPr/>
        </p:nvCxnSpPr>
        <p:spPr bwMode="auto">
          <a:xfrm flipH="1">
            <a:off x="3947223" y="3609002"/>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9" name="直線矢印コネクタ 18">
            <a:extLst>
              <a:ext uri="{FF2B5EF4-FFF2-40B4-BE49-F238E27FC236}">
                <a16:creationId xmlns:a16="http://schemas.microsoft.com/office/drawing/2014/main" id="{3E14D786-97FC-B983-BAED-37050068A771}"/>
              </a:ext>
            </a:extLst>
          </p:cNvPr>
          <p:cNvCxnSpPr>
            <a:cxnSpLocks/>
            <a:endCxn id="13" idx="0"/>
          </p:cNvCxnSpPr>
          <p:nvPr/>
        </p:nvCxnSpPr>
        <p:spPr bwMode="auto">
          <a:xfrm>
            <a:off x="7322266" y="3609002"/>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52" name="直線矢印コネクタ 51">
            <a:extLst>
              <a:ext uri="{FF2B5EF4-FFF2-40B4-BE49-F238E27FC236}">
                <a16:creationId xmlns:a16="http://schemas.microsoft.com/office/drawing/2014/main" id="{B951C3BB-95F4-3D30-B085-5095EB45C527}"/>
              </a:ext>
            </a:extLst>
          </p:cNvPr>
          <p:cNvCxnSpPr>
            <a:cxnSpLocks/>
            <a:endCxn id="12" idx="0"/>
          </p:cNvCxnSpPr>
          <p:nvPr/>
        </p:nvCxnSpPr>
        <p:spPr bwMode="auto">
          <a:xfrm flipH="1">
            <a:off x="6647253" y="3609002"/>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53" name="四角形: 角を丸くする 52">
            <a:extLst>
              <a:ext uri="{FF2B5EF4-FFF2-40B4-BE49-F238E27FC236}">
                <a16:creationId xmlns:a16="http://schemas.microsoft.com/office/drawing/2014/main" id="{97B7495F-9BDA-3E27-FD92-CF701FDFD184}"/>
              </a:ext>
            </a:extLst>
          </p:cNvPr>
          <p:cNvSpPr/>
          <p:nvPr/>
        </p:nvSpPr>
        <p:spPr bwMode="auto">
          <a:xfrm>
            <a:off x="611956" y="3789004"/>
            <a:ext cx="2700030"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0" name="四角形: 角を丸くする 69">
            <a:extLst>
              <a:ext uri="{FF2B5EF4-FFF2-40B4-BE49-F238E27FC236}">
                <a16:creationId xmlns:a16="http://schemas.microsoft.com/office/drawing/2014/main" id="{773D445F-9688-EF0C-E8D5-6F28938D8E9D}"/>
              </a:ext>
            </a:extLst>
          </p:cNvPr>
          <p:cNvSpPr/>
          <p:nvPr/>
        </p:nvSpPr>
        <p:spPr bwMode="auto">
          <a:xfrm>
            <a:off x="1421965" y="5319021"/>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1" name="四角形: 角を丸くする 70">
            <a:extLst>
              <a:ext uri="{FF2B5EF4-FFF2-40B4-BE49-F238E27FC236}">
                <a16:creationId xmlns:a16="http://schemas.microsoft.com/office/drawing/2014/main" id="{6D5C78EA-EA23-CA64-440E-CA65A2179511}"/>
              </a:ext>
            </a:extLst>
          </p:cNvPr>
          <p:cNvSpPr/>
          <p:nvPr/>
        </p:nvSpPr>
        <p:spPr bwMode="auto">
          <a:xfrm>
            <a:off x="4121995" y="5319021"/>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72" name="四角形: 角を丸くする 71">
            <a:extLst>
              <a:ext uri="{FF2B5EF4-FFF2-40B4-BE49-F238E27FC236}">
                <a16:creationId xmlns:a16="http://schemas.microsoft.com/office/drawing/2014/main" id="{C19A79C0-A72C-478F-83B4-696486CAAD5D}"/>
              </a:ext>
            </a:extLst>
          </p:cNvPr>
          <p:cNvSpPr/>
          <p:nvPr/>
        </p:nvSpPr>
        <p:spPr bwMode="auto">
          <a:xfrm>
            <a:off x="6822025" y="5319021"/>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73" name="四角形: 角を丸くする 72">
            <a:extLst>
              <a:ext uri="{FF2B5EF4-FFF2-40B4-BE49-F238E27FC236}">
                <a16:creationId xmlns:a16="http://schemas.microsoft.com/office/drawing/2014/main" id="{55DF8AA5-C376-8E86-238C-F6FB328255F0}"/>
              </a:ext>
            </a:extLst>
          </p:cNvPr>
          <p:cNvSpPr/>
          <p:nvPr/>
        </p:nvSpPr>
        <p:spPr bwMode="auto">
          <a:xfrm>
            <a:off x="791958" y="6039029"/>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74" name="四角形: 角を丸くする 73">
            <a:extLst>
              <a:ext uri="{FF2B5EF4-FFF2-40B4-BE49-F238E27FC236}">
                <a16:creationId xmlns:a16="http://schemas.microsoft.com/office/drawing/2014/main" id="{D3425B27-7135-B23D-6DFF-96CE58EAC04A}"/>
              </a:ext>
            </a:extLst>
          </p:cNvPr>
          <p:cNvSpPr/>
          <p:nvPr/>
        </p:nvSpPr>
        <p:spPr bwMode="auto">
          <a:xfrm>
            <a:off x="3491988" y="6039029"/>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75" name="四角形: 角を丸くする 74">
            <a:extLst>
              <a:ext uri="{FF2B5EF4-FFF2-40B4-BE49-F238E27FC236}">
                <a16:creationId xmlns:a16="http://schemas.microsoft.com/office/drawing/2014/main" id="{950A57F2-E5BC-7B54-A5E3-66CE30891A72}"/>
              </a:ext>
            </a:extLst>
          </p:cNvPr>
          <p:cNvSpPr/>
          <p:nvPr/>
        </p:nvSpPr>
        <p:spPr bwMode="auto">
          <a:xfrm>
            <a:off x="4842003" y="6039029"/>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76" name="四角形: 角を丸くする 75">
            <a:extLst>
              <a:ext uri="{FF2B5EF4-FFF2-40B4-BE49-F238E27FC236}">
                <a16:creationId xmlns:a16="http://schemas.microsoft.com/office/drawing/2014/main" id="{61C753B3-6586-0DCF-6C71-AB8CD4E0AEC3}"/>
              </a:ext>
            </a:extLst>
          </p:cNvPr>
          <p:cNvSpPr/>
          <p:nvPr/>
        </p:nvSpPr>
        <p:spPr bwMode="auto">
          <a:xfrm>
            <a:off x="6192018" y="6039029"/>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77" name="四角形: 角を丸くする 76">
            <a:extLst>
              <a:ext uri="{FF2B5EF4-FFF2-40B4-BE49-F238E27FC236}">
                <a16:creationId xmlns:a16="http://schemas.microsoft.com/office/drawing/2014/main" id="{0B5EA3AE-3D00-0CE2-EB4C-8B4C6DA8C3EB}"/>
              </a:ext>
            </a:extLst>
          </p:cNvPr>
          <p:cNvSpPr/>
          <p:nvPr/>
        </p:nvSpPr>
        <p:spPr bwMode="auto">
          <a:xfrm>
            <a:off x="7542033" y="6039029"/>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78" name="四角形: 角を丸くする 77">
            <a:extLst>
              <a:ext uri="{FF2B5EF4-FFF2-40B4-BE49-F238E27FC236}">
                <a16:creationId xmlns:a16="http://schemas.microsoft.com/office/drawing/2014/main" id="{EFDDE533-9656-AAF0-0E29-1EAF9FC0A1A3}"/>
              </a:ext>
            </a:extLst>
          </p:cNvPr>
          <p:cNvSpPr/>
          <p:nvPr/>
        </p:nvSpPr>
        <p:spPr bwMode="auto">
          <a:xfrm>
            <a:off x="2141973" y="6039029"/>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79" name="直線矢印コネクタ 78">
            <a:extLst>
              <a:ext uri="{FF2B5EF4-FFF2-40B4-BE49-F238E27FC236}">
                <a16:creationId xmlns:a16="http://schemas.microsoft.com/office/drawing/2014/main" id="{E419064C-9094-FF4F-485A-50F88656A7D3}"/>
              </a:ext>
            </a:extLst>
          </p:cNvPr>
          <p:cNvCxnSpPr>
            <a:cxnSpLocks/>
            <a:stCxn id="70" idx="2"/>
            <a:endCxn id="73" idx="0"/>
          </p:cNvCxnSpPr>
          <p:nvPr/>
        </p:nvCxnSpPr>
        <p:spPr bwMode="auto">
          <a:xfrm flipH="1">
            <a:off x="1286958" y="5679025"/>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0" name="直線矢印コネクタ 79">
            <a:extLst>
              <a:ext uri="{FF2B5EF4-FFF2-40B4-BE49-F238E27FC236}">
                <a16:creationId xmlns:a16="http://schemas.microsoft.com/office/drawing/2014/main" id="{96D8474B-54FE-70CF-9B9F-D20AD367BC3F}"/>
              </a:ext>
            </a:extLst>
          </p:cNvPr>
          <p:cNvCxnSpPr>
            <a:cxnSpLocks/>
            <a:stCxn id="70" idx="2"/>
            <a:endCxn id="78" idx="0"/>
          </p:cNvCxnSpPr>
          <p:nvPr/>
        </p:nvCxnSpPr>
        <p:spPr bwMode="auto">
          <a:xfrm>
            <a:off x="1936853" y="5679025"/>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1" name="直線矢印コネクタ 80">
            <a:extLst>
              <a:ext uri="{FF2B5EF4-FFF2-40B4-BE49-F238E27FC236}">
                <a16:creationId xmlns:a16="http://schemas.microsoft.com/office/drawing/2014/main" id="{DB2E2B3A-287C-12A2-1794-486D3D40ED7A}"/>
              </a:ext>
            </a:extLst>
          </p:cNvPr>
          <p:cNvCxnSpPr>
            <a:cxnSpLocks/>
            <a:endCxn id="75" idx="0"/>
          </p:cNvCxnSpPr>
          <p:nvPr/>
        </p:nvCxnSpPr>
        <p:spPr bwMode="auto">
          <a:xfrm>
            <a:off x="4662001" y="5679025"/>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2" name="直線矢印コネクタ 81">
            <a:extLst>
              <a:ext uri="{FF2B5EF4-FFF2-40B4-BE49-F238E27FC236}">
                <a16:creationId xmlns:a16="http://schemas.microsoft.com/office/drawing/2014/main" id="{13E4A3A8-8C9C-0382-1638-4BEE1F37FBEE}"/>
              </a:ext>
            </a:extLst>
          </p:cNvPr>
          <p:cNvCxnSpPr>
            <a:cxnSpLocks/>
            <a:stCxn id="71" idx="2"/>
            <a:endCxn id="74" idx="0"/>
          </p:cNvCxnSpPr>
          <p:nvPr/>
        </p:nvCxnSpPr>
        <p:spPr bwMode="auto">
          <a:xfrm flipH="1">
            <a:off x="3986988" y="5679025"/>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3" name="直線矢印コネクタ 82">
            <a:extLst>
              <a:ext uri="{FF2B5EF4-FFF2-40B4-BE49-F238E27FC236}">
                <a16:creationId xmlns:a16="http://schemas.microsoft.com/office/drawing/2014/main" id="{09C4A66D-8E96-84BA-9052-1F3BCD8A6704}"/>
              </a:ext>
            </a:extLst>
          </p:cNvPr>
          <p:cNvCxnSpPr>
            <a:cxnSpLocks/>
            <a:endCxn id="77" idx="0"/>
          </p:cNvCxnSpPr>
          <p:nvPr/>
        </p:nvCxnSpPr>
        <p:spPr bwMode="auto">
          <a:xfrm>
            <a:off x="7362031" y="5679025"/>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4" name="直線矢印コネクタ 83">
            <a:extLst>
              <a:ext uri="{FF2B5EF4-FFF2-40B4-BE49-F238E27FC236}">
                <a16:creationId xmlns:a16="http://schemas.microsoft.com/office/drawing/2014/main" id="{9009F5E2-8B92-99A7-4008-B9B3DC8DB15C}"/>
              </a:ext>
            </a:extLst>
          </p:cNvPr>
          <p:cNvCxnSpPr>
            <a:cxnSpLocks/>
            <a:endCxn id="76" idx="0"/>
          </p:cNvCxnSpPr>
          <p:nvPr/>
        </p:nvCxnSpPr>
        <p:spPr bwMode="auto">
          <a:xfrm flipH="1">
            <a:off x="6687018" y="5679025"/>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85" name="四角形: 角を丸くする 84">
            <a:extLst>
              <a:ext uri="{FF2B5EF4-FFF2-40B4-BE49-F238E27FC236}">
                <a16:creationId xmlns:a16="http://schemas.microsoft.com/office/drawing/2014/main" id="{2B2675A8-7939-F6BC-7A19-FD34DCA33A11}"/>
              </a:ext>
            </a:extLst>
          </p:cNvPr>
          <p:cNvSpPr/>
          <p:nvPr/>
        </p:nvSpPr>
        <p:spPr bwMode="auto">
          <a:xfrm>
            <a:off x="651721" y="5859027"/>
            <a:ext cx="1310250"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6" name="テキスト プレースホルダー 2">
            <a:extLst>
              <a:ext uri="{FF2B5EF4-FFF2-40B4-BE49-F238E27FC236}">
                <a16:creationId xmlns:a16="http://schemas.microsoft.com/office/drawing/2014/main" id="{DA2D8952-3655-B3B3-49FB-EC5E8E72683D}"/>
              </a:ext>
            </a:extLst>
          </p:cNvPr>
          <p:cNvSpPr txBox="1">
            <a:spLocks/>
          </p:cNvSpPr>
          <p:nvPr/>
        </p:nvSpPr>
        <p:spPr bwMode="auto">
          <a:xfrm>
            <a:off x="251952" y="908972"/>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イントロで論文全体の話題（流れ）を紹介</a:t>
            </a:r>
            <a:endParaRPr lang="en-US" altLang="ja-JP" dirty="0"/>
          </a:p>
        </p:txBody>
      </p:sp>
      <p:sp>
        <p:nvSpPr>
          <p:cNvPr id="87" name="テキスト プレースホルダー 2">
            <a:extLst>
              <a:ext uri="{FF2B5EF4-FFF2-40B4-BE49-F238E27FC236}">
                <a16:creationId xmlns:a16="http://schemas.microsoft.com/office/drawing/2014/main" id="{B64EC10A-0C93-9DCB-86B7-58AE980FF9A8}"/>
              </a:ext>
            </a:extLst>
          </p:cNvPr>
          <p:cNvSpPr txBox="1">
            <a:spLocks/>
          </p:cNvSpPr>
          <p:nvPr/>
        </p:nvSpPr>
        <p:spPr bwMode="auto">
          <a:xfrm>
            <a:off x="251952" y="2798993"/>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２節の冒頭で背景全体を簡単に説明</a:t>
            </a:r>
            <a:endParaRPr lang="en-US" altLang="ja-JP" dirty="0"/>
          </a:p>
        </p:txBody>
      </p:sp>
      <p:sp>
        <p:nvSpPr>
          <p:cNvPr id="88" name="テキスト プレースホルダー 2">
            <a:extLst>
              <a:ext uri="{FF2B5EF4-FFF2-40B4-BE49-F238E27FC236}">
                <a16:creationId xmlns:a16="http://schemas.microsoft.com/office/drawing/2014/main" id="{ED55D1DF-5585-362E-A4F8-F9D7397B6EF9}"/>
              </a:ext>
            </a:extLst>
          </p:cNvPr>
          <p:cNvSpPr txBox="1">
            <a:spLocks/>
          </p:cNvSpPr>
          <p:nvPr/>
        </p:nvSpPr>
        <p:spPr bwMode="auto">
          <a:xfrm>
            <a:off x="251952" y="4869016"/>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２</a:t>
            </a:r>
            <a:r>
              <a:rPr lang="en-US" altLang="ja-JP" dirty="0"/>
              <a:t>.1</a:t>
            </a:r>
            <a:r>
              <a:rPr lang="ja-JP" altLang="en-US" dirty="0"/>
              <a:t>節で背景の１つめを紹介</a:t>
            </a:r>
            <a:endParaRPr lang="en-US" altLang="ja-JP" dirty="0"/>
          </a:p>
        </p:txBody>
      </p:sp>
    </p:spTree>
    <p:extLst>
      <p:ext uri="{BB962C8B-B14F-4D97-AF65-F5344CB8AC3E}">
        <p14:creationId xmlns:p14="http://schemas.microsoft.com/office/powerpoint/2010/main" val="26856084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C41B6-7C48-38E1-C9EB-ECA1128D425A}"/>
              </a:ext>
            </a:extLst>
          </p:cNvPr>
          <p:cNvSpPr>
            <a:spLocks noGrp="1"/>
          </p:cNvSpPr>
          <p:nvPr>
            <p:ph type="title"/>
          </p:nvPr>
        </p:nvSpPr>
        <p:spPr/>
        <p:txBody>
          <a:bodyPr/>
          <a:lstStyle/>
          <a:p>
            <a:r>
              <a:rPr kumimoji="1" lang="ja-JP" altLang="en-US" dirty="0"/>
              <a:t>プロットのタイプ</a:t>
            </a:r>
            <a:br>
              <a:rPr kumimoji="1" lang="en-US" altLang="ja-JP" dirty="0"/>
            </a:br>
            <a:r>
              <a:rPr lang="ja-JP" altLang="en-US" sz="1800" dirty="0"/>
              <a:t>論文や発表スライドの作成段階に応じて，これらを作る</a:t>
            </a:r>
            <a:endParaRPr kumimoji="1" lang="ja-JP" altLang="en-US" dirty="0"/>
          </a:p>
        </p:txBody>
      </p:sp>
      <p:sp>
        <p:nvSpPr>
          <p:cNvPr id="3" name="テキスト プレースホルダー 2">
            <a:extLst>
              <a:ext uri="{FF2B5EF4-FFF2-40B4-BE49-F238E27FC236}">
                <a16:creationId xmlns:a16="http://schemas.microsoft.com/office/drawing/2014/main" id="{9B1D87CA-355E-1DFA-F216-9E50E51D1105}"/>
              </a:ext>
            </a:extLst>
          </p:cNvPr>
          <p:cNvSpPr>
            <a:spLocks noGrp="1"/>
          </p:cNvSpPr>
          <p:nvPr>
            <p:ph type="body" sz="quarter" idx="10"/>
          </p:nvPr>
        </p:nvSpPr>
        <p:spPr/>
        <p:txBody>
          <a:bodyPr/>
          <a:lstStyle/>
          <a:p>
            <a:pPr marL="457200" indent="-457200">
              <a:buFont typeface="+mj-lt"/>
              <a:buAutoNum type="arabicPeriod"/>
            </a:pPr>
            <a:r>
              <a:rPr kumimoji="1" lang="ja-JP" altLang="en-US" dirty="0"/>
              <a:t>３点プロット</a:t>
            </a:r>
            <a:endParaRPr kumimoji="1" lang="en-US" altLang="ja-JP" dirty="0"/>
          </a:p>
          <a:p>
            <a:pPr lvl="1"/>
            <a:r>
              <a:rPr kumimoji="1" lang="ja-JP" altLang="en-US" dirty="0"/>
              <a:t>話全体を３つの項目にまとめた形のプロット</a:t>
            </a:r>
            <a:endParaRPr kumimoji="1" lang="en-US" altLang="ja-JP" dirty="0"/>
          </a:p>
          <a:p>
            <a:pPr lvl="1"/>
            <a:r>
              <a:rPr kumimoji="1" lang="ja-JP" altLang="en-US" dirty="0"/>
              <a:t>イントロ</a:t>
            </a:r>
            <a:r>
              <a:rPr kumimoji="1" lang="en-US" altLang="ja-JP" dirty="0"/>
              <a:t>/</a:t>
            </a:r>
            <a:r>
              <a:rPr kumimoji="1" lang="ja-JP" altLang="en-US" dirty="0"/>
              <a:t>全体プロットと比べると抽象的な内容になる</a:t>
            </a:r>
            <a:endParaRPr kumimoji="1" lang="en-US" altLang="ja-JP" dirty="0"/>
          </a:p>
          <a:p>
            <a:pPr marL="457200" indent="-457200">
              <a:buFont typeface="+mj-lt"/>
              <a:buAutoNum type="arabicPeriod"/>
            </a:pPr>
            <a:r>
              <a:rPr kumimoji="1" lang="ja-JP" altLang="en-US" dirty="0"/>
              <a:t>イントロプロット</a:t>
            </a:r>
            <a:endParaRPr kumimoji="1" lang="en-US" altLang="ja-JP" dirty="0"/>
          </a:p>
          <a:p>
            <a:pPr lvl="1"/>
            <a:r>
              <a:rPr lang="ja-JP" altLang="en-US" dirty="0"/>
              <a:t>論文やスライドのイントロのプロット</a:t>
            </a:r>
            <a:endParaRPr lang="en-US" altLang="ja-JP" dirty="0"/>
          </a:p>
          <a:p>
            <a:pPr marL="457200" indent="-457200">
              <a:buFont typeface="+mj-lt"/>
              <a:buAutoNum type="arabicPeriod"/>
            </a:pPr>
            <a:r>
              <a:rPr kumimoji="1" lang="ja-JP" altLang="en-US" dirty="0"/>
              <a:t>全体プロット</a:t>
            </a:r>
            <a:endParaRPr kumimoji="1" lang="en-US" altLang="ja-JP" dirty="0"/>
          </a:p>
          <a:p>
            <a:pPr lvl="1"/>
            <a:r>
              <a:rPr lang="ja-JP" altLang="en-US" dirty="0"/>
              <a:t>論文やスライド全体のプロット</a:t>
            </a:r>
            <a:endParaRPr kumimoji="1" lang="en-US" altLang="ja-JP" dirty="0"/>
          </a:p>
          <a:p>
            <a:pPr marL="457200" indent="-457200">
              <a:buFont typeface="+mj-lt"/>
              <a:buAutoNum type="arabicPeriod"/>
            </a:pPr>
            <a:r>
              <a:rPr kumimoji="1" lang="ja-JP" altLang="en-US" dirty="0"/>
              <a:t>目標規定文</a:t>
            </a:r>
            <a:endParaRPr kumimoji="1" lang="en-US" altLang="ja-JP" dirty="0"/>
          </a:p>
          <a:p>
            <a:pPr lvl="1"/>
            <a:r>
              <a:rPr kumimoji="1" lang="ja-JP" altLang="en-US" dirty="0"/>
              <a:t>論文やスライドの内容を１文で表したもの</a:t>
            </a:r>
            <a:endParaRPr kumimoji="1" lang="en-US" altLang="ja-JP" dirty="0"/>
          </a:p>
          <a:p>
            <a:pPr lvl="1"/>
            <a:r>
              <a:rPr lang="ja-JP" altLang="en-US" dirty="0"/>
              <a:t>ここではプロットの一種と考えている</a:t>
            </a:r>
            <a:endParaRPr kumimoji="1" lang="en-US" altLang="ja-JP" sz="1600" dirty="0"/>
          </a:p>
        </p:txBody>
      </p:sp>
    </p:spTree>
    <p:extLst>
      <p:ext uri="{BB962C8B-B14F-4D97-AF65-F5344CB8AC3E}">
        <p14:creationId xmlns:p14="http://schemas.microsoft.com/office/powerpoint/2010/main" val="42296791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460A38-7213-E877-786C-852C28C01C66}"/>
              </a:ext>
            </a:extLst>
          </p:cNvPr>
          <p:cNvSpPr>
            <a:spLocks noGrp="1"/>
          </p:cNvSpPr>
          <p:nvPr>
            <p:ph type="title"/>
          </p:nvPr>
        </p:nvSpPr>
        <p:spPr/>
        <p:txBody>
          <a:bodyPr/>
          <a:lstStyle/>
          <a:p>
            <a:r>
              <a:rPr lang="ja-JP" altLang="en-US" sz="2400" dirty="0"/>
              <a:t>上から順に各階層にある話題を紹介したあと，</a:t>
            </a:r>
            <a:br>
              <a:rPr lang="en-US" altLang="ja-JP" sz="2400" dirty="0"/>
            </a:br>
            <a:r>
              <a:rPr lang="ja-JP" altLang="en-US" sz="2400" dirty="0"/>
              <a:t>１つずつ潜っていく</a:t>
            </a:r>
            <a:endParaRPr lang="en-US" altLang="ja-JP" sz="2400" dirty="0"/>
          </a:p>
        </p:txBody>
      </p:sp>
      <p:sp>
        <p:nvSpPr>
          <p:cNvPr id="20" name="四角形: 角を丸くする 19">
            <a:extLst>
              <a:ext uri="{FF2B5EF4-FFF2-40B4-BE49-F238E27FC236}">
                <a16:creationId xmlns:a16="http://schemas.microsoft.com/office/drawing/2014/main" id="{C450BCA9-9B81-1F2C-24F6-2956E1F55014}"/>
              </a:ext>
            </a:extLst>
          </p:cNvPr>
          <p:cNvSpPr/>
          <p:nvPr/>
        </p:nvSpPr>
        <p:spPr bwMode="auto">
          <a:xfrm>
            <a:off x="1382200" y="1538979"/>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21" name="四角形: 角を丸くする 20">
            <a:extLst>
              <a:ext uri="{FF2B5EF4-FFF2-40B4-BE49-F238E27FC236}">
                <a16:creationId xmlns:a16="http://schemas.microsoft.com/office/drawing/2014/main" id="{B45AEEDE-A008-07D3-9782-2320D7CC2BA9}"/>
              </a:ext>
            </a:extLst>
          </p:cNvPr>
          <p:cNvSpPr/>
          <p:nvPr/>
        </p:nvSpPr>
        <p:spPr bwMode="auto">
          <a:xfrm>
            <a:off x="4082230" y="1538979"/>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22" name="四角形: 角を丸くする 21">
            <a:extLst>
              <a:ext uri="{FF2B5EF4-FFF2-40B4-BE49-F238E27FC236}">
                <a16:creationId xmlns:a16="http://schemas.microsoft.com/office/drawing/2014/main" id="{81B1465C-E60F-BD6B-69DC-74BA3A6533E2}"/>
              </a:ext>
            </a:extLst>
          </p:cNvPr>
          <p:cNvSpPr/>
          <p:nvPr/>
        </p:nvSpPr>
        <p:spPr bwMode="auto">
          <a:xfrm>
            <a:off x="6782260" y="1538979"/>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23" name="四角形: 角を丸くする 22">
            <a:extLst>
              <a:ext uri="{FF2B5EF4-FFF2-40B4-BE49-F238E27FC236}">
                <a16:creationId xmlns:a16="http://schemas.microsoft.com/office/drawing/2014/main" id="{972FF901-2DB1-0A73-2827-ADC631C0D6CD}"/>
              </a:ext>
            </a:extLst>
          </p:cNvPr>
          <p:cNvSpPr/>
          <p:nvPr/>
        </p:nvSpPr>
        <p:spPr bwMode="auto">
          <a:xfrm>
            <a:off x="752193" y="225898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24" name="四角形: 角を丸くする 23">
            <a:extLst>
              <a:ext uri="{FF2B5EF4-FFF2-40B4-BE49-F238E27FC236}">
                <a16:creationId xmlns:a16="http://schemas.microsoft.com/office/drawing/2014/main" id="{407DAE22-723B-ED3A-4414-F7BA17E7F345}"/>
              </a:ext>
            </a:extLst>
          </p:cNvPr>
          <p:cNvSpPr/>
          <p:nvPr/>
        </p:nvSpPr>
        <p:spPr bwMode="auto">
          <a:xfrm>
            <a:off x="3452223" y="225898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25" name="四角形: 角を丸くする 24">
            <a:extLst>
              <a:ext uri="{FF2B5EF4-FFF2-40B4-BE49-F238E27FC236}">
                <a16:creationId xmlns:a16="http://schemas.microsoft.com/office/drawing/2014/main" id="{B1998236-0A8A-9105-A71C-ECF0D064EC44}"/>
              </a:ext>
            </a:extLst>
          </p:cNvPr>
          <p:cNvSpPr/>
          <p:nvPr/>
        </p:nvSpPr>
        <p:spPr bwMode="auto">
          <a:xfrm>
            <a:off x="4802238" y="225898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26" name="四角形: 角を丸くする 25">
            <a:extLst>
              <a:ext uri="{FF2B5EF4-FFF2-40B4-BE49-F238E27FC236}">
                <a16:creationId xmlns:a16="http://schemas.microsoft.com/office/drawing/2014/main" id="{1DF5174C-F7EA-4E08-D5AE-EB86FB8D68D1}"/>
              </a:ext>
            </a:extLst>
          </p:cNvPr>
          <p:cNvSpPr/>
          <p:nvPr/>
        </p:nvSpPr>
        <p:spPr bwMode="auto">
          <a:xfrm>
            <a:off x="6152253" y="225898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27" name="四角形: 角を丸くする 26">
            <a:extLst>
              <a:ext uri="{FF2B5EF4-FFF2-40B4-BE49-F238E27FC236}">
                <a16:creationId xmlns:a16="http://schemas.microsoft.com/office/drawing/2014/main" id="{3047D48A-9A5D-E409-8E78-38E07FA0693B}"/>
              </a:ext>
            </a:extLst>
          </p:cNvPr>
          <p:cNvSpPr/>
          <p:nvPr/>
        </p:nvSpPr>
        <p:spPr bwMode="auto">
          <a:xfrm>
            <a:off x="7502268" y="225898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28" name="四角形: 角を丸くする 27">
            <a:extLst>
              <a:ext uri="{FF2B5EF4-FFF2-40B4-BE49-F238E27FC236}">
                <a16:creationId xmlns:a16="http://schemas.microsoft.com/office/drawing/2014/main" id="{0F07E1F3-551C-FC7B-10D2-6DEB3AEC0974}"/>
              </a:ext>
            </a:extLst>
          </p:cNvPr>
          <p:cNvSpPr/>
          <p:nvPr/>
        </p:nvSpPr>
        <p:spPr bwMode="auto">
          <a:xfrm>
            <a:off x="2102208" y="225898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29" name="直線矢印コネクタ 28">
            <a:extLst>
              <a:ext uri="{FF2B5EF4-FFF2-40B4-BE49-F238E27FC236}">
                <a16:creationId xmlns:a16="http://schemas.microsoft.com/office/drawing/2014/main" id="{5341BAAE-B58B-BAC5-70C5-270FE37A2AFE}"/>
              </a:ext>
            </a:extLst>
          </p:cNvPr>
          <p:cNvCxnSpPr>
            <a:cxnSpLocks/>
            <a:stCxn id="20" idx="2"/>
            <a:endCxn id="23" idx="0"/>
          </p:cNvCxnSpPr>
          <p:nvPr/>
        </p:nvCxnSpPr>
        <p:spPr bwMode="auto">
          <a:xfrm flipH="1">
            <a:off x="1247193" y="1898983"/>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0" name="直線矢印コネクタ 29">
            <a:extLst>
              <a:ext uri="{FF2B5EF4-FFF2-40B4-BE49-F238E27FC236}">
                <a16:creationId xmlns:a16="http://schemas.microsoft.com/office/drawing/2014/main" id="{6C689B71-EFF1-61A6-37D4-3B960E878ED7}"/>
              </a:ext>
            </a:extLst>
          </p:cNvPr>
          <p:cNvCxnSpPr>
            <a:cxnSpLocks/>
            <a:stCxn id="20" idx="2"/>
            <a:endCxn id="28" idx="0"/>
          </p:cNvCxnSpPr>
          <p:nvPr/>
        </p:nvCxnSpPr>
        <p:spPr bwMode="auto">
          <a:xfrm>
            <a:off x="1897088" y="1898983"/>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1" name="直線矢印コネクタ 30">
            <a:extLst>
              <a:ext uri="{FF2B5EF4-FFF2-40B4-BE49-F238E27FC236}">
                <a16:creationId xmlns:a16="http://schemas.microsoft.com/office/drawing/2014/main" id="{E8ED9807-B14A-C347-B086-72193B0679EC}"/>
              </a:ext>
            </a:extLst>
          </p:cNvPr>
          <p:cNvCxnSpPr>
            <a:cxnSpLocks/>
            <a:endCxn id="25" idx="0"/>
          </p:cNvCxnSpPr>
          <p:nvPr/>
        </p:nvCxnSpPr>
        <p:spPr bwMode="auto">
          <a:xfrm>
            <a:off x="4622236" y="189898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2" name="直線矢印コネクタ 31">
            <a:extLst>
              <a:ext uri="{FF2B5EF4-FFF2-40B4-BE49-F238E27FC236}">
                <a16:creationId xmlns:a16="http://schemas.microsoft.com/office/drawing/2014/main" id="{68DCF791-35B2-FA93-F4E0-6120A07BA00A}"/>
              </a:ext>
            </a:extLst>
          </p:cNvPr>
          <p:cNvCxnSpPr>
            <a:cxnSpLocks/>
            <a:stCxn id="21" idx="2"/>
            <a:endCxn id="24" idx="0"/>
          </p:cNvCxnSpPr>
          <p:nvPr/>
        </p:nvCxnSpPr>
        <p:spPr bwMode="auto">
          <a:xfrm flipH="1">
            <a:off x="3947223" y="189898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3" name="直線矢印コネクタ 32">
            <a:extLst>
              <a:ext uri="{FF2B5EF4-FFF2-40B4-BE49-F238E27FC236}">
                <a16:creationId xmlns:a16="http://schemas.microsoft.com/office/drawing/2014/main" id="{B9CA1977-5EB8-C763-40FE-FD3C0D52290F}"/>
              </a:ext>
            </a:extLst>
          </p:cNvPr>
          <p:cNvCxnSpPr>
            <a:cxnSpLocks/>
            <a:endCxn id="27" idx="0"/>
          </p:cNvCxnSpPr>
          <p:nvPr/>
        </p:nvCxnSpPr>
        <p:spPr bwMode="auto">
          <a:xfrm>
            <a:off x="7322266" y="189898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4" name="直線矢印コネクタ 33">
            <a:extLst>
              <a:ext uri="{FF2B5EF4-FFF2-40B4-BE49-F238E27FC236}">
                <a16:creationId xmlns:a16="http://schemas.microsoft.com/office/drawing/2014/main" id="{68C9EF00-5A5D-4799-2CC2-0E1FC239C946}"/>
              </a:ext>
            </a:extLst>
          </p:cNvPr>
          <p:cNvCxnSpPr>
            <a:cxnSpLocks/>
            <a:endCxn id="26" idx="0"/>
          </p:cNvCxnSpPr>
          <p:nvPr/>
        </p:nvCxnSpPr>
        <p:spPr bwMode="auto">
          <a:xfrm flipH="1">
            <a:off x="6647253" y="189898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35" name="四角形: 角を丸くする 34">
            <a:extLst>
              <a:ext uri="{FF2B5EF4-FFF2-40B4-BE49-F238E27FC236}">
                <a16:creationId xmlns:a16="http://schemas.microsoft.com/office/drawing/2014/main" id="{38731C41-463B-A2A3-3E1E-66F76DCE9731}"/>
              </a:ext>
            </a:extLst>
          </p:cNvPr>
          <p:cNvSpPr/>
          <p:nvPr/>
        </p:nvSpPr>
        <p:spPr bwMode="auto">
          <a:xfrm>
            <a:off x="1241963" y="1358977"/>
            <a:ext cx="4050045"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四角形: 角を丸くする 5">
            <a:extLst>
              <a:ext uri="{FF2B5EF4-FFF2-40B4-BE49-F238E27FC236}">
                <a16:creationId xmlns:a16="http://schemas.microsoft.com/office/drawing/2014/main" id="{AFE75133-6979-0C52-6BEB-74B10B9D0762}"/>
              </a:ext>
            </a:extLst>
          </p:cNvPr>
          <p:cNvSpPr/>
          <p:nvPr/>
        </p:nvSpPr>
        <p:spPr bwMode="auto">
          <a:xfrm>
            <a:off x="1382200" y="3338999"/>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 name="四角形: 角を丸くする 6">
            <a:extLst>
              <a:ext uri="{FF2B5EF4-FFF2-40B4-BE49-F238E27FC236}">
                <a16:creationId xmlns:a16="http://schemas.microsoft.com/office/drawing/2014/main" id="{39B6AB18-1E5D-AFBB-2BAE-FF643B485D0F}"/>
              </a:ext>
            </a:extLst>
          </p:cNvPr>
          <p:cNvSpPr/>
          <p:nvPr/>
        </p:nvSpPr>
        <p:spPr bwMode="auto">
          <a:xfrm>
            <a:off x="4082230" y="3338999"/>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8" name="四角形: 角を丸くする 7">
            <a:extLst>
              <a:ext uri="{FF2B5EF4-FFF2-40B4-BE49-F238E27FC236}">
                <a16:creationId xmlns:a16="http://schemas.microsoft.com/office/drawing/2014/main" id="{F9ADBEC6-EC17-AC69-374B-150318893C05}"/>
              </a:ext>
            </a:extLst>
          </p:cNvPr>
          <p:cNvSpPr/>
          <p:nvPr/>
        </p:nvSpPr>
        <p:spPr bwMode="auto">
          <a:xfrm>
            <a:off x="6782260" y="3338999"/>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9" name="四角形: 角を丸くする 8">
            <a:extLst>
              <a:ext uri="{FF2B5EF4-FFF2-40B4-BE49-F238E27FC236}">
                <a16:creationId xmlns:a16="http://schemas.microsoft.com/office/drawing/2014/main" id="{CD368A5F-4D4E-E891-3505-842BBB591A57}"/>
              </a:ext>
            </a:extLst>
          </p:cNvPr>
          <p:cNvSpPr/>
          <p:nvPr/>
        </p:nvSpPr>
        <p:spPr bwMode="auto">
          <a:xfrm>
            <a:off x="752193" y="405900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10" name="四角形: 角を丸くする 9">
            <a:extLst>
              <a:ext uri="{FF2B5EF4-FFF2-40B4-BE49-F238E27FC236}">
                <a16:creationId xmlns:a16="http://schemas.microsoft.com/office/drawing/2014/main" id="{5619BC62-CCC0-4978-921A-2DEB2F672DB7}"/>
              </a:ext>
            </a:extLst>
          </p:cNvPr>
          <p:cNvSpPr/>
          <p:nvPr/>
        </p:nvSpPr>
        <p:spPr bwMode="auto">
          <a:xfrm>
            <a:off x="3452223" y="405900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11" name="四角形: 角を丸くする 10">
            <a:extLst>
              <a:ext uri="{FF2B5EF4-FFF2-40B4-BE49-F238E27FC236}">
                <a16:creationId xmlns:a16="http://schemas.microsoft.com/office/drawing/2014/main" id="{F982A209-5921-5F24-4BD0-EBF1300EBA7D}"/>
              </a:ext>
            </a:extLst>
          </p:cNvPr>
          <p:cNvSpPr/>
          <p:nvPr/>
        </p:nvSpPr>
        <p:spPr bwMode="auto">
          <a:xfrm>
            <a:off x="4802238" y="405900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12" name="四角形: 角を丸くする 11">
            <a:extLst>
              <a:ext uri="{FF2B5EF4-FFF2-40B4-BE49-F238E27FC236}">
                <a16:creationId xmlns:a16="http://schemas.microsoft.com/office/drawing/2014/main" id="{EB1247EA-80C9-258F-6155-EE0AB2A98CC1}"/>
              </a:ext>
            </a:extLst>
          </p:cNvPr>
          <p:cNvSpPr/>
          <p:nvPr/>
        </p:nvSpPr>
        <p:spPr bwMode="auto">
          <a:xfrm>
            <a:off x="6152253" y="405900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13" name="四角形: 角を丸くする 12">
            <a:extLst>
              <a:ext uri="{FF2B5EF4-FFF2-40B4-BE49-F238E27FC236}">
                <a16:creationId xmlns:a16="http://schemas.microsoft.com/office/drawing/2014/main" id="{7F1D48CE-B6BB-CCA4-34E0-16BA8F3DCC83}"/>
              </a:ext>
            </a:extLst>
          </p:cNvPr>
          <p:cNvSpPr/>
          <p:nvPr/>
        </p:nvSpPr>
        <p:spPr bwMode="auto">
          <a:xfrm>
            <a:off x="7502268" y="405900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14" name="四角形: 角を丸くする 13">
            <a:extLst>
              <a:ext uri="{FF2B5EF4-FFF2-40B4-BE49-F238E27FC236}">
                <a16:creationId xmlns:a16="http://schemas.microsoft.com/office/drawing/2014/main" id="{787C90E0-EF61-3E51-29C7-D47706D62002}"/>
              </a:ext>
            </a:extLst>
          </p:cNvPr>
          <p:cNvSpPr/>
          <p:nvPr/>
        </p:nvSpPr>
        <p:spPr bwMode="auto">
          <a:xfrm>
            <a:off x="2102208" y="405900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15" name="直線矢印コネクタ 14">
            <a:extLst>
              <a:ext uri="{FF2B5EF4-FFF2-40B4-BE49-F238E27FC236}">
                <a16:creationId xmlns:a16="http://schemas.microsoft.com/office/drawing/2014/main" id="{E8DD99F2-0516-F981-3224-6C4AB6874E41}"/>
              </a:ext>
            </a:extLst>
          </p:cNvPr>
          <p:cNvCxnSpPr>
            <a:cxnSpLocks/>
            <a:stCxn id="6" idx="2"/>
            <a:endCxn id="9" idx="0"/>
          </p:cNvCxnSpPr>
          <p:nvPr/>
        </p:nvCxnSpPr>
        <p:spPr bwMode="auto">
          <a:xfrm flipH="1">
            <a:off x="1247193" y="3699003"/>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6" name="直線矢印コネクタ 15">
            <a:extLst>
              <a:ext uri="{FF2B5EF4-FFF2-40B4-BE49-F238E27FC236}">
                <a16:creationId xmlns:a16="http://schemas.microsoft.com/office/drawing/2014/main" id="{88D7EBAD-BD66-4458-EC5A-283EFD75BFF3}"/>
              </a:ext>
            </a:extLst>
          </p:cNvPr>
          <p:cNvCxnSpPr>
            <a:cxnSpLocks/>
            <a:stCxn id="6" idx="2"/>
            <a:endCxn id="14" idx="0"/>
          </p:cNvCxnSpPr>
          <p:nvPr/>
        </p:nvCxnSpPr>
        <p:spPr bwMode="auto">
          <a:xfrm>
            <a:off x="1897088" y="3699003"/>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7" name="直線矢印コネクタ 16">
            <a:extLst>
              <a:ext uri="{FF2B5EF4-FFF2-40B4-BE49-F238E27FC236}">
                <a16:creationId xmlns:a16="http://schemas.microsoft.com/office/drawing/2014/main" id="{51BAAFC9-CB6A-0457-0F1C-71A5E02AFAD9}"/>
              </a:ext>
            </a:extLst>
          </p:cNvPr>
          <p:cNvCxnSpPr>
            <a:cxnSpLocks/>
            <a:endCxn id="11" idx="0"/>
          </p:cNvCxnSpPr>
          <p:nvPr/>
        </p:nvCxnSpPr>
        <p:spPr bwMode="auto">
          <a:xfrm>
            <a:off x="4622236" y="369900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8" name="直線矢印コネクタ 17">
            <a:extLst>
              <a:ext uri="{FF2B5EF4-FFF2-40B4-BE49-F238E27FC236}">
                <a16:creationId xmlns:a16="http://schemas.microsoft.com/office/drawing/2014/main" id="{A8B86D46-1F51-DBC2-ED86-DC8F84BBA3C8}"/>
              </a:ext>
            </a:extLst>
          </p:cNvPr>
          <p:cNvCxnSpPr>
            <a:cxnSpLocks/>
            <a:stCxn id="7" idx="2"/>
            <a:endCxn id="10" idx="0"/>
          </p:cNvCxnSpPr>
          <p:nvPr/>
        </p:nvCxnSpPr>
        <p:spPr bwMode="auto">
          <a:xfrm flipH="1">
            <a:off x="3947223" y="369900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9" name="直線矢印コネクタ 18">
            <a:extLst>
              <a:ext uri="{FF2B5EF4-FFF2-40B4-BE49-F238E27FC236}">
                <a16:creationId xmlns:a16="http://schemas.microsoft.com/office/drawing/2014/main" id="{3E14D786-97FC-B983-BAED-37050068A771}"/>
              </a:ext>
            </a:extLst>
          </p:cNvPr>
          <p:cNvCxnSpPr>
            <a:cxnSpLocks/>
            <a:endCxn id="13" idx="0"/>
          </p:cNvCxnSpPr>
          <p:nvPr/>
        </p:nvCxnSpPr>
        <p:spPr bwMode="auto">
          <a:xfrm>
            <a:off x="7322266" y="369900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52" name="直線矢印コネクタ 51">
            <a:extLst>
              <a:ext uri="{FF2B5EF4-FFF2-40B4-BE49-F238E27FC236}">
                <a16:creationId xmlns:a16="http://schemas.microsoft.com/office/drawing/2014/main" id="{B951C3BB-95F4-3D30-B085-5095EB45C527}"/>
              </a:ext>
            </a:extLst>
          </p:cNvPr>
          <p:cNvCxnSpPr>
            <a:cxnSpLocks/>
            <a:endCxn id="12" idx="0"/>
          </p:cNvCxnSpPr>
          <p:nvPr/>
        </p:nvCxnSpPr>
        <p:spPr bwMode="auto">
          <a:xfrm flipH="1">
            <a:off x="6647253" y="369900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53" name="四角形: 角を丸くする 52">
            <a:extLst>
              <a:ext uri="{FF2B5EF4-FFF2-40B4-BE49-F238E27FC236}">
                <a16:creationId xmlns:a16="http://schemas.microsoft.com/office/drawing/2014/main" id="{97B7495F-9BDA-3E27-FD92-CF701FDFD184}"/>
              </a:ext>
            </a:extLst>
          </p:cNvPr>
          <p:cNvSpPr/>
          <p:nvPr/>
        </p:nvSpPr>
        <p:spPr bwMode="auto">
          <a:xfrm>
            <a:off x="3311986" y="3879005"/>
            <a:ext cx="2700030"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0" name="四角形: 角を丸くする 69">
            <a:extLst>
              <a:ext uri="{FF2B5EF4-FFF2-40B4-BE49-F238E27FC236}">
                <a16:creationId xmlns:a16="http://schemas.microsoft.com/office/drawing/2014/main" id="{773D445F-9688-EF0C-E8D5-6F28938D8E9D}"/>
              </a:ext>
            </a:extLst>
          </p:cNvPr>
          <p:cNvSpPr/>
          <p:nvPr/>
        </p:nvSpPr>
        <p:spPr bwMode="auto">
          <a:xfrm>
            <a:off x="1421965" y="5319021"/>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1" name="四角形: 角を丸くする 70">
            <a:extLst>
              <a:ext uri="{FF2B5EF4-FFF2-40B4-BE49-F238E27FC236}">
                <a16:creationId xmlns:a16="http://schemas.microsoft.com/office/drawing/2014/main" id="{6D5C78EA-EA23-CA64-440E-CA65A2179511}"/>
              </a:ext>
            </a:extLst>
          </p:cNvPr>
          <p:cNvSpPr/>
          <p:nvPr/>
        </p:nvSpPr>
        <p:spPr bwMode="auto">
          <a:xfrm>
            <a:off x="4121995" y="5319021"/>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72" name="四角形: 角を丸くする 71">
            <a:extLst>
              <a:ext uri="{FF2B5EF4-FFF2-40B4-BE49-F238E27FC236}">
                <a16:creationId xmlns:a16="http://schemas.microsoft.com/office/drawing/2014/main" id="{C19A79C0-A72C-478F-83B4-696486CAAD5D}"/>
              </a:ext>
            </a:extLst>
          </p:cNvPr>
          <p:cNvSpPr/>
          <p:nvPr/>
        </p:nvSpPr>
        <p:spPr bwMode="auto">
          <a:xfrm>
            <a:off x="6822025" y="5319021"/>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73" name="四角形: 角を丸くする 72">
            <a:extLst>
              <a:ext uri="{FF2B5EF4-FFF2-40B4-BE49-F238E27FC236}">
                <a16:creationId xmlns:a16="http://schemas.microsoft.com/office/drawing/2014/main" id="{55DF8AA5-C376-8E86-238C-F6FB328255F0}"/>
              </a:ext>
            </a:extLst>
          </p:cNvPr>
          <p:cNvSpPr/>
          <p:nvPr/>
        </p:nvSpPr>
        <p:spPr bwMode="auto">
          <a:xfrm>
            <a:off x="791958" y="6039029"/>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74" name="四角形: 角を丸くする 73">
            <a:extLst>
              <a:ext uri="{FF2B5EF4-FFF2-40B4-BE49-F238E27FC236}">
                <a16:creationId xmlns:a16="http://schemas.microsoft.com/office/drawing/2014/main" id="{D3425B27-7135-B23D-6DFF-96CE58EAC04A}"/>
              </a:ext>
            </a:extLst>
          </p:cNvPr>
          <p:cNvSpPr/>
          <p:nvPr/>
        </p:nvSpPr>
        <p:spPr bwMode="auto">
          <a:xfrm>
            <a:off x="3491988" y="6039029"/>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75" name="四角形: 角を丸くする 74">
            <a:extLst>
              <a:ext uri="{FF2B5EF4-FFF2-40B4-BE49-F238E27FC236}">
                <a16:creationId xmlns:a16="http://schemas.microsoft.com/office/drawing/2014/main" id="{950A57F2-E5BC-7B54-A5E3-66CE30891A72}"/>
              </a:ext>
            </a:extLst>
          </p:cNvPr>
          <p:cNvSpPr/>
          <p:nvPr/>
        </p:nvSpPr>
        <p:spPr bwMode="auto">
          <a:xfrm>
            <a:off x="4842003" y="6039029"/>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76" name="四角形: 角を丸くする 75">
            <a:extLst>
              <a:ext uri="{FF2B5EF4-FFF2-40B4-BE49-F238E27FC236}">
                <a16:creationId xmlns:a16="http://schemas.microsoft.com/office/drawing/2014/main" id="{61C753B3-6586-0DCF-6C71-AB8CD4E0AEC3}"/>
              </a:ext>
            </a:extLst>
          </p:cNvPr>
          <p:cNvSpPr/>
          <p:nvPr/>
        </p:nvSpPr>
        <p:spPr bwMode="auto">
          <a:xfrm>
            <a:off x="6192018" y="6039029"/>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77" name="四角形: 角を丸くする 76">
            <a:extLst>
              <a:ext uri="{FF2B5EF4-FFF2-40B4-BE49-F238E27FC236}">
                <a16:creationId xmlns:a16="http://schemas.microsoft.com/office/drawing/2014/main" id="{0B5EA3AE-3D00-0CE2-EB4C-8B4C6DA8C3EB}"/>
              </a:ext>
            </a:extLst>
          </p:cNvPr>
          <p:cNvSpPr/>
          <p:nvPr/>
        </p:nvSpPr>
        <p:spPr bwMode="auto">
          <a:xfrm>
            <a:off x="7542033" y="6039029"/>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78" name="四角形: 角を丸くする 77">
            <a:extLst>
              <a:ext uri="{FF2B5EF4-FFF2-40B4-BE49-F238E27FC236}">
                <a16:creationId xmlns:a16="http://schemas.microsoft.com/office/drawing/2014/main" id="{EFDDE533-9656-AAF0-0E29-1EAF9FC0A1A3}"/>
              </a:ext>
            </a:extLst>
          </p:cNvPr>
          <p:cNvSpPr/>
          <p:nvPr/>
        </p:nvSpPr>
        <p:spPr bwMode="auto">
          <a:xfrm>
            <a:off x="2141973" y="6039029"/>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79" name="直線矢印コネクタ 78">
            <a:extLst>
              <a:ext uri="{FF2B5EF4-FFF2-40B4-BE49-F238E27FC236}">
                <a16:creationId xmlns:a16="http://schemas.microsoft.com/office/drawing/2014/main" id="{E419064C-9094-FF4F-485A-50F88656A7D3}"/>
              </a:ext>
            </a:extLst>
          </p:cNvPr>
          <p:cNvCxnSpPr>
            <a:cxnSpLocks/>
            <a:stCxn id="70" idx="2"/>
            <a:endCxn id="73" idx="0"/>
          </p:cNvCxnSpPr>
          <p:nvPr/>
        </p:nvCxnSpPr>
        <p:spPr bwMode="auto">
          <a:xfrm flipH="1">
            <a:off x="1286958" y="5679025"/>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0" name="直線矢印コネクタ 79">
            <a:extLst>
              <a:ext uri="{FF2B5EF4-FFF2-40B4-BE49-F238E27FC236}">
                <a16:creationId xmlns:a16="http://schemas.microsoft.com/office/drawing/2014/main" id="{96D8474B-54FE-70CF-9B9F-D20AD367BC3F}"/>
              </a:ext>
            </a:extLst>
          </p:cNvPr>
          <p:cNvCxnSpPr>
            <a:cxnSpLocks/>
            <a:stCxn id="70" idx="2"/>
            <a:endCxn id="78" idx="0"/>
          </p:cNvCxnSpPr>
          <p:nvPr/>
        </p:nvCxnSpPr>
        <p:spPr bwMode="auto">
          <a:xfrm>
            <a:off x="1936853" y="5679025"/>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1" name="直線矢印コネクタ 80">
            <a:extLst>
              <a:ext uri="{FF2B5EF4-FFF2-40B4-BE49-F238E27FC236}">
                <a16:creationId xmlns:a16="http://schemas.microsoft.com/office/drawing/2014/main" id="{DB2E2B3A-287C-12A2-1794-486D3D40ED7A}"/>
              </a:ext>
            </a:extLst>
          </p:cNvPr>
          <p:cNvCxnSpPr>
            <a:cxnSpLocks/>
            <a:endCxn id="75" idx="0"/>
          </p:cNvCxnSpPr>
          <p:nvPr/>
        </p:nvCxnSpPr>
        <p:spPr bwMode="auto">
          <a:xfrm>
            <a:off x="4662001" y="5679025"/>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2" name="直線矢印コネクタ 81">
            <a:extLst>
              <a:ext uri="{FF2B5EF4-FFF2-40B4-BE49-F238E27FC236}">
                <a16:creationId xmlns:a16="http://schemas.microsoft.com/office/drawing/2014/main" id="{13E4A3A8-8C9C-0382-1638-4BEE1F37FBEE}"/>
              </a:ext>
            </a:extLst>
          </p:cNvPr>
          <p:cNvCxnSpPr>
            <a:cxnSpLocks/>
            <a:stCxn id="71" idx="2"/>
            <a:endCxn id="74" idx="0"/>
          </p:cNvCxnSpPr>
          <p:nvPr/>
        </p:nvCxnSpPr>
        <p:spPr bwMode="auto">
          <a:xfrm flipH="1">
            <a:off x="3986988" y="5679025"/>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3" name="直線矢印コネクタ 82">
            <a:extLst>
              <a:ext uri="{FF2B5EF4-FFF2-40B4-BE49-F238E27FC236}">
                <a16:creationId xmlns:a16="http://schemas.microsoft.com/office/drawing/2014/main" id="{09C4A66D-8E96-84BA-9052-1F3BCD8A6704}"/>
              </a:ext>
            </a:extLst>
          </p:cNvPr>
          <p:cNvCxnSpPr>
            <a:cxnSpLocks/>
            <a:endCxn id="77" idx="0"/>
          </p:cNvCxnSpPr>
          <p:nvPr/>
        </p:nvCxnSpPr>
        <p:spPr bwMode="auto">
          <a:xfrm>
            <a:off x="7362031" y="5679025"/>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4" name="直線矢印コネクタ 83">
            <a:extLst>
              <a:ext uri="{FF2B5EF4-FFF2-40B4-BE49-F238E27FC236}">
                <a16:creationId xmlns:a16="http://schemas.microsoft.com/office/drawing/2014/main" id="{9009F5E2-8B92-99A7-4008-B9B3DC8DB15C}"/>
              </a:ext>
            </a:extLst>
          </p:cNvPr>
          <p:cNvCxnSpPr>
            <a:cxnSpLocks/>
            <a:endCxn id="76" idx="0"/>
          </p:cNvCxnSpPr>
          <p:nvPr/>
        </p:nvCxnSpPr>
        <p:spPr bwMode="auto">
          <a:xfrm flipH="1">
            <a:off x="6687018" y="5679025"/>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85" name="四角形: 角を丸くする 84">
            <a:extLst>
              <a:ext uri="{FF2B5EF4-FFF2-40B4-BE49-F238E27FC236}">
                <a16:creationId xmlns:a16="http://schemas.microsoft.com/office/drawing/2014/main" id="{2B2675A8-7939-F6BC-7A19-FD34DCA33A11}"/>
              </a:ext>
            </a:extLst>
          </p:cNvPr>
          <p:cNvSpPr/>
          <p:nvPr/>
        </p:nvSpPr>
        <p:spPr bwMode="auto">
          <a:xfrm>
            <a:off x="3311986" y="5859027"/>
            <a:ext cx="1310250"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6" name="テキスト プレースホルダー 2">
            <a:extLst>
              <a:ext uri="{FF2B5EF4-FFF2-40B4-BE49-F238E27FC236}">
                <a16:creationId xmlns:a16="http://schemas.microsoft.com/office/drawing/2014/main" id="{DA2D8952-3655-B3B3-49FB-EC5E8E72683D}"/>
              </a:ext>
            </a:extLst>
          </p:cNvPr>
          <p:cNvSpPr txBox="1">
            <a:spLocks/>
          </p:cNvSpPr>
          <p:nvPr/>
        </p:nvSpPr>
        <p:spPr bwMode="auto">
          <a:xfrm>
            <a:off x="251952" y="908972"/>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３節の冒頭で背景との関係と共に</a:t>
            </a:r>
            <a:endParaRPr lang="en-US" altLang="ja-JP" dirty="0"/>
          </a:p>
        </p:txBody>
      </p:sp>
      <p:sp>
        <p:nvSpPr>
          <p:cNvPr id="87" name="テキスト プレースホルダー 2">
            <a:extLst>
              <a:ext uri="{FF2B5EF4-FFF2-40B4-BE49-F238E27FC236}">
                <a16:creationId xmlns:a16="http://schemas.microsoft.com/office/drawing/2014/main" id="{B64EC10A-0C93-9DCB-86B7-58AE980FF9A8}"/>
              </a:ext>
            </a:extLst>
          </p:cNvPr>
          <p:cNvSpPr txBox="1">
            <a:spLocks/>
          </p:cNvSpPr>
          <p:nvPr/>
        </p:nvSpPr>
        <p:spPr bwMode="auto">
          <a:xfrm>
            <a:off x="251952" y="2888994"/>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既存手法全体を簡単に説明</a:t>
            </a:r>
            <a:endParaRPr lang="en-US" altLang="ja-JP" dirty="0"/>
          </a:p>
        </p:txBody>
      </p:sp>
      <p:sp>
        <p:nvSpPr>
          <p:cNvPr id="88" name="テキスト プレースホルダー 2">
            <a:extLst>
              <a:ext uri="{FF2B5EF4-FFF2-40B4-BE49-F238E27FC236}">
                <a16:creationId xmlns:a16="http://schemas.microsoft.com/office/drawing/2014/main" id="{ED55D1DF-5585-362E-A4F8-F9D7397B6EF9}"/>
              </a:ext>
            </a:extLst>
          </p:cNvPr>
          <p:cNvSpPr txBox="1">
            <a:spLocks/>
          </p:cNvSpPr>
          <p:nvPr/>
        </p:nvSpPr>
        <p:spPr bwMode="auto">
          <a:xfrm>
            <a:off x="251952" y="4869016"/>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３</a:t>
            </a:r>
            <a:r>
              <a:rPr lang="en-US" altLang="ja-JP" dirty="0"/>
              <a:t>.</a:t>
            </a:r>
            <a:r>
              <a:rPr lang="ja-JP" altLang="en-US" dirty="0"/>
              <a:t>１節で既存手法の１つめを説明</a:t>
            </a:r>
            <a:endParaRPr lang="en-US" altLang="ja-JP" dirty="0"/>
          </a:p>
        </p:txBody>
      </p:sp>
    </p:spTree>
    <p:extLst>
      <p:ext uri="{BB962C8B-B14F-4D97-AF65-F5344CB8AC3E}">
        <p14:creationId xmlns:p14="http://schemas.microsoft.com/office/powerpoint/2010/main" val="5327248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4F42E09-269D-6700-69C9-4DCC825C99A7}"/>
              </a:ext>
            </a:extLst>
          </p:cNvPr>
          <p:cNvSpPr>
            <a:spLocks noGrp="1"/>
          </p:cNvSpPr>
          <p:nvPr>
            <p:ph type="title"/>
          </p:nvPr>
        </p:nvSpPr>
        <p:spPr/>
        <p:txBody>
          <a:bodyPr/>
          <a:lstStyle/>
          <a:p>
            <a:r>
              <a:rPr lang="ja-JP" altLang="en-US" b="1" dirty="0"/>
              <a:t>まとめ</a:t>
            </a:r>
          </a:p>
        </p:txBody>
      </p:sp>
    </p:spTree>
    <p:extLst>
      <p:ext uri="{BB962C8B-B14F-4D97-AF65-F5344CB8AC3E}">
        <p14:creationId xmlns:p14="http://schemas.microsoft.com/office/powerpoint/2010/main" val="27639638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81CAB25-1D6D-1A81-C8EA-8465BE095F35}"/>
              </a:ext>
            </a:extLst>
          </p:cNvPr>
          <p:cNvSpPr>
            <a:spLocks noGrp="1"/>
          </p:cNvSpPr>
          <p:nvPr>
            <p:ph type="title"/>
          </p:nvPr>
        </p:nvSpPr>
        <p:spPr/>
        <p:txBody>
          <a:bodyPr/>
          <a:lstStyle/>
          <a:p>
            <a:r>
              <a:rPr lang="ja-JP" altLang="en-US" dirty="0"/>
              <a:t>まとめ</a:t>
            </a:r>
          </a:p>
        </p:txBody>
      </p:sp>
      <p:sp>
        <p:nvSpPr>
          <p:cNvPr id="5" name="テキスト プレースホルダー 4">
            <a:extLst>
              <a:ext uri="{FF2B5EF4-FFF2-40B4-BE49-F238E27FC236}">
                <a16:creationId xmlns:a16="http://schemas.microsoft.com/office/drawing/2014/main" id="{FE3DA219-61CC-867A-389E-BA4B65844082}"/>
              </a:ext>
            </a:extLst>
          </p:cNvPr>
          <p:cNvSpPr>
            <a:spLocks noGrp="1"/>
          </p:cNvSpPr>
          <p:nvPr>
            <p:ph type="body" sz="quarter" idx="10"/>
          </p:nvPr>
        </p:nvSpPr>
        <p:spPr/>
        <p:txBody>
          <a:bodyPr/>
          <a:lstStyle/>
          <a:p>
            <a:r>
              <a:rPr lang="ja-JP" altLang="en-US" dirty="0"/>
              <a:t>プロットの作り方について説明</a:t>
            </a:r>
            <a:endParaRPr lang="en-US" altLang="ja-JP" dirty="0"/>
          </a:p>
          <a:p>
            <a:pPr lvl="1"/>
            <a:r>
              <a:rPr lang="ja-JP" altLang="en-US"/>
              <a:t>目標規定文から</a:t>
            </a:r>
            <a:r>
              <a:rPr lang="ja-JP" altLang="en-US" dirty="0"/>
              <a:t>全体プロットまで</a:t>
            </a:r>
            <a:endParaRPr lang="en-US" altLang="ja-JP" dirty="0"/>
          </a:p>
          <a:p>
            <a:pPr lvl="1"/>
            <a:r>
              <a:rPr lang="ja-JP" altLang="en-US" dirty="0"/>
              <a:t>３点プロットから始めるとよい</a:t>
            </a:r>
            <a:endParaRPr lang="en-US" altLang="ja-JP" dirty="0"/>
          </a:p>
          <a:p>
            <a:pPr lvl="2"/>
            <a:r>
              <a:rPr lang="ja-JP" altLang="en-US" dirty="0"/>
              <a:t>背景，課題，提案の中身と関係をはっきりさせる</a:t>
            </a:r>
            <a:endParaRPr lang="en-US" altLang="ja-JP" dirty="0"/>
          </a:p>
          <a:p>
            <a:r>
              <a:rPr lang="ja-JP" altLang="en-US" dirty="0"/>
              <a:t>３点プロットは基本</a:t>
            </a:r>
            <a:endParaRPr lang="en-US" altLang="ja-JP" dirty="0"/>
          </a:p>
          <a:p>
            <a:pPr lvl="1"/>
            <a:r>
              <a:rPr lang="ja-JP" altLang="en-US" dirty="0"/>
              <a:t>慣れてきたらイントロプロット等から初めてもよい</a:t>
            </a:r>
          </a:p>
        </p:txBody>
      </p:sp>
    </p:spTree>
    <p:extLst>
      <p:ext uri="{BB962C8B-B14F-4D97-AF65-F5344CB8AC3E}">
        <p14:creationId xmlns:p14="http://schemas.microsoft.com/office/powerpoint/2010/main" val="29957464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B2C224BE-1AFB-746F-3613-EB76E3C658DF}"/>
              </a:ext>
            </a:extLst>
          </p:cNvPr>
          <p:cNvSpPr>
            <a:spLocks noGrp="1"/>
          </p:cNvSpPr>
          <p:nvPr>
            <p:ph type="title"/>
          </p:nvPr>
        </p:nvSpPr>
        <p:spPr/>
        <p:txBody>
          <a:bodyPr/>
          <a:lstStyle/>
          <a:p>
            <a:r>
              <a:rPr lang="ja-JP" altLang="en-US" dirty="0"/>
              <a:t>３点プロットとは</a:t>
            </a:r>
            <a:endParaRPr lang="en-US" altLang="ja-JP" dirty="0"/>
          </a:p>
        </p:txBody>
      </p:sp>
      <p:sp>
        <p:nvSpPr>
          <p:cNvPr id="5" name="テキスト プレースホルダー 4">
            <a:extLst>
              <a:ext uri="{FF2B5EF4-FFF2-40B4-BE49-F238E27FC236}">
                <a16:creationId xmlns:a16="http://schemas.microsoft.com/office/drawing/2014/main" id="{5DCC2B0F-B02D-6E87-29E0-B6AA749A872C}"/>
              </a:ext>
            </a:extLst>
          </p:cNvPr>
          <p:cNvSpPr>
            <a:spLocks noGrp="1"/>
          </p:cNvSpPr>
          <p:nvPr>
            <p:ph type="body" sz="quarter" idx="10"/>
          </p:nvPr>
        </p:nvSpPr>
        <p:spPr/>
        <p:txBody>
          <a:bodyPr/>
          <a:lstStyle/>
          <a:p>
            <a:r>
              <a:rPr lang="ja-JP" altLang="en-US" dirty="0">
                <a:solidFill>
                  <a:schemeClr val="accent5"/>
                </a:solidFill>
              </a:rPr>
              <a:t>３点プロットはいわば「プロットのプロット」</a:t>
            </a:r>
            <a:endParaRPr lang="en-US" altLang="ja-JP" dirty="0">
              <a:solidFill>
                <a:schemeClr val="accent5"/>
              </a:solidFill>
            </a:endParaRPr>
          </a:p>
          <a:p>
            <a:pPr lvl="1"/>
            <a:r>
              <a:rPr lang="ja-JP" altLang="en-US" dirty="0"/>
              <a:t>「背景→課題→提案」の３要素が何なのかをまとめたもの</a:t>
            </a:r>
            <a:endParaRPr lang="en-US" altLang="ja-JP" dirty="0"/>
          </a:p>
          <a:p>
            <a:pPr lvl="1"/>
            <a:r>
              <a:rPr lang="ja-JP" altLang="en-US" dirty="0"/>
              <a:t>各要素が何なのかをはっきりさせ，その流れを明確にする</a:t>
            </a:r>
            <a:endParaRPr lang="en-US" altLang="ja-JP" dirty="0"/>
          </a:p>
          <a:p>
            <a:pPr lvl="1"/>
            <a:r>
              <a:rPr lang="ja-JP" altLang="en-US" dirty="0"/>
              <a:t>これを膨らませて全体プロットなどを作る</a:t>
            </a:r>
          </a:p>
        </p:txBody>
      </p:sp>
    </p:spTree>
    <p:extLst>
      <p:ext uri="{BB962C8B-B14F-4D97-AF65-F5344CB8AC3E}">
        <p14:creationId xmlns:p14="http://schemas.microsoft.com/office/powerpoint/2010/main" val="13909505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B2C224BE-1AFB-746F-3613-EB76E3C658DF}"/>
              </a:ext>
            </a:extLst>
          </p:cNvPr>
          <p:cNvSpPr>
            <a:spLocks noGrp="1"/>
          </p:cNvSpPr>
          <p:nvPr>
            <p:ph type="title"/>
          </p:nvPr>
        </p:nvSpPr>
        <p:spPr/>
        <p:txBody>
          <a:bodyPr/>
          <a:lstStyle/>
          <a:p>
            <a:r>
              <a:rPr lang="ja-JP" altLang="en-US" dirty="0"/>
              <a:t>まず３点プロットから作り始める</a:t>
            </a:r>
          </a:p>
        </p:txBody>
      </p:sp>
      <p:sp>
        <p:nvSpPr>
          <p:cNvPr id="5" name="テキスト プレースホルダー 4">
            <a:extLst>
              <a:ext uri="{FF2B5EF4-FFF2-40B4-BE49-F238E27FC236}">
                <a16:creationId xmlns:a16="http://schemas.microsoft.com/office/drawing/2014/main" id="{5DCC2B0F-B02D-6E87-29E0-B6AA749A872C}"/>
              </a:ext>
            </a:extLst>
          </p:cNvPr>
          <p:cNvSpPr>
            <a:spLocks noGrp="1"/>
          </p:cNvSpPr>
          <p:nvPr>
            <p:ph type="body" sz="quarter" idx="10"/>
          </p:nvPr>
        </p:nvSpPr>
        <p:spPr/>
        <p:txBody>
          <a:bodyPr/>
          <a:lstStyle/>
          <a:p>
            <a:r>
              <a:rPr lang="ja-JP" altLang="en-US" dirty="0"/>
              <a:t>イントロプロットや全体</a:t>
            </a:r>
            <a:r>
              <a:rPr kumimoji="1" lang="ja-JP" altLang="en-US" dirty="0"/>
              <a:t>プロットをいきなり作るのは難しい</a:t>
            </a:r>
            <a:endParaRPr lang="en-US" altLang="ja-JP" dirty="0"/>
          </a:p>
          <a:p>
            <a:pPr lvl="1"/>
            <a:r>
              <a:rPr lang="ja-JP" altLang="en-US" dirty="0"/>
              <a:t>自由度が高すぎて，いきなりまとめるのが難しい</a:t>
            </a:r>
            <a:endParaRPr lang="en-US" altLang="ja-JP" dirty="0"/>
          </a:p>
          <a:p>
            <a:r>
              <a:rPr lang="ja-JP" altLang="en-US" dirty="0"/>
              <a:t>目標規定文を最初に作るのも難しい</a:t>
            </a:r>
            <a:endParaRPr lang="en-US" altLang="ja-JP" dirty="0"/>
          </a:p>
          <a:p>
            <a:pPr lvl="1"/>
            <a:r>
              <a:rPr lang="ja-JP" altLang="en-US" dirty="0"/>
              <a:t>本当に大事な事だけを１つの文に集約</a:t>
            </a:r>
            <a:r>
              <a:rPr lang="en-US" altLang="ja-JP" dirty="0"/>
              <a:t>/</a:t>
            </a:r>
            <a:r>
              <a:rPr lang="ja-JP" altLang="en-US" dirty="0"/>
              <a:t>圧縮する必要がある</a:t>
            </a:r>
            <a:endParaRPr lang="en-US" altLang="ja-JP" dirty="0"/>
          </a:p>
          <a:p>
            <a:pPr lvl="1"/>
            <a:r>
              <a:rPr lang="ja-JP" altLang="en-US" dirty="0"/>
              <a:t>しかし，何が真に大事なのかは最初はわからない</a:t>
            </a:r>
            <a:endParaRPr lang="en-US" altLang="ja-JP" dirty="0"/>
          </a:p>
          <a:p>
            <a:r>
              <a:rPr lang="ja-JP" altLang="en-US" dirty="0">
                <a:solidFill>
                  <a:schemeClr val="accent5"/>
                </a:solidFill>
              </a:rPr>
              <a:t>３点プロットが規模的に最初に手をつけるのにちょうどよい</a:t>
            </a:r>
            <a:endParaRPr lang="en-US" altLang="ja-JP" dirty="0">
              <a:solidFill>
                <a:schemeClr val="accent5"/>
              </a:solidFill>
            </a:endParaRPr>
          </a:p>
          <a:p>
            <a:pPr lvl="1"/>
            <a:r>
              <a:rPr lang="ja-JP" altLang="en-US" dirty="0"/>
              <a:t>規模が小さくかつ形式が決まっているので，考えやすい</a:t>
            </a:r>
            <a:endParaRPr lang="en-US" altLang="ja-JP" dirty="0"/>
          </a:p>
          <a:p>
            <a:pPr lvl="1"/>
            <a:r>
              <a:rPr lang="ja-JP" altLang="en-US" dirty="0"/>
              <a:t>典型的にはスライド１枚程度にまとめる</a:t>
            </a:r>
            <a:endParaRPr lang="en-US" altLang="ja-JP" dirty="0"/>
          </a:p>
          <a:p>
            <a:pPr lvl="1"/>
            <a:r>
              <a:rPr lang="ja-JP" altLang="en-US" dirty="0"/>
              <a:t>短いので，まず取っ掛かりとして始めやすい</a:t>
            </a:r>
            <a:endParaRPr lang="en-US" altLang="ja-JP" dirty="0">
              <a:solidFill>
                <a:schemeClr val="accent5"/>
              </a:solidFill>
            </a:endParaRPr>
          </a:p>
        </p:txBody>
      </p:sp>
    </p:spTree>
    <p:extLst>
      <p:ext uri="{BB962C8B-B14F-4D97-AF65-F5344CB8AC3E}">
        <p14:creationId xmlns:p14="http://schemas.microsoft.com/office/powerpoint/2010/main" val="26511939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A42B14-CF0C-96E2-5CF7-6662DFA3735D}"/>
              </a:ext>
            </a:extLst>
          </p:cNvPr>
          <p:cNvSpPr>
            <a:spLocks noGrp="1"/>
          </p:cNvSpPr>
          <p:nvPr>
            <p:ph type="title"/>
          </p:nvPr>
        </p:nvSpPr>
        <p:spPr/>
        <p:txBody>
          <a:bodyPr/>
          <a:lstStyle/>
          <a:p>
            <a:r>
              <a:rPr kumimoji="1" lang="ja-JP" altLang="en-US" dirty="0"/>
              <a:t>詳細度と論理構造</a:t>
            </a:r>
          </a:p>
        </p:txBody>
      </p:sp>
      <p:sp>
        <p:nvSpPr>
          <p:cNvPr id="3" name="テキスト プレースホルダー 2">
            <a:extLst>
              <a:ext uri="{FF2B5EF4-FFF2-40B4-BE49-F238E27FC236}">
                <a16:creationId xmlns:a16="http://schemas.microsoft.com/office/drawing/2014/main" id="{AAB0013E-6128-536A-AD5E-A87E6DA3282A}"/>
              </a:ext>
            </a:extLst>
          </p:cNvPr>
          <p:cNvSpPr>
            <a:spLocks noGrp="1"/>
          </p:cNvSpPr>
          <p:nvPr>
            <p:ph type="body" sz="quarter" idx="10"/>
          </p:nvPr>
        </p:nvSpPr>
        <p:spPr>
          <a:xfrm>
            <a:off x="611956" y="3879005"/>
            <a:ext cx="8280092" cy="2609722"/>
          </a:xfrm>
        </p:spPr>
        <p:txBody>
          <a:bodyPr/>
          <a:lstStyle/>
          <a:p>
            <a:r>
              <a:rPr kumimoji="1" lang="ja-JP" altLang="en-US" dirty="0"/>
              <a:t>ツリーの上下は説明の詳細度に対応している</a:t>
            </a:r>
            <a:endParaRPr kumimoji="1" lang="en-US" altLang="ja-JP" dirty="0"/>
          </a:p>
          <a:p>
            <a:pPr lvl="1"/>
            <a:r>
              <a:rPr kumimoji="1" lang="ja-JP" altLang="en-US" dirty="0"/>
              <a:t>上の階層は下の階層の要約になっている</a:t>
            </a:r>
            <a:endParaRPr kumimoji="1" lang="en-US" altLang="ja-JP" dirty="0"/>
          </a:p>
          <a:p>
            <a:pPr lvl="1"/>
            <a:r>
              <a:rPr kumimoji="1" lang="ja-JP" altLang="en-US" dirty="0"/>
              <a:t>下の階層は上の階層をより詳しく述べている</a:t>
            </a:r>
            <a:endParaRPr kumimoji="1" lang="en-US" altLang="ja-JP" dirty="0"/>
          </a:p>
          <a:p>
            <a:r>
              <a:rPr kumimoji="1" lang="ja-JP" altLang="en-US" dirty="0"/>
              <a:t>３点プロットから初めて，</a:t>
            </a:r>
            <a:endParaRPr kumimoji="1" lang="en-US" altLang="ja-JP" dirty="0"/>
          </a:p>
          <a:p>
            <a:pPr lvl="1"/>
            <a:r>
              <a:rPr kumimoji="1" lang="ja-JP" altLang="en-US" dirty="0"/>
              <a:t>上に登る（</a:t>
            </a:r>
            <a:r>
              <a:rPr kumimoji="1" lang="en-US" altLang="ja-JP" dirty="0"/>
              <a:t>=</a:t>
            </a:r>
            <a:r>
              <a:rPr kumimoji="1" lang="ja-JP" altLang="en-US" dirty="0"/>
              <a:t>概要にまとめる）ことや，</a:t>
            </a:r>
            <a:endParaRPr kumimoji="1" lang="en-US" altLang="ja-JP" dirty="0"/>
          </a:p>
          <a:p>
            <a:pPr lvl="1"/>
            <a:r>
              <a:rPr lang="ja-JP" altLang="en-US" dirty="0"/>
              <a:t>下に降りる（</a:t>
            </a:r>
            <a:r>
              <a:rPr kumimoji="1" lang="en-US" altLang="ja-JP" dirty="0"/>
              <a:t>=</a:t>
            </a:r>
            <a:r>
              <a:rPr lang="ja-JP" altLang="en-US" dirty="0"/>
              <a:t>詳細を肉付けする）していく</a:t>
            </a:r>
            <a:endParaRPr kumimoji="1" lang="en-US" altLang="ja-JP" dirty="0"/>
          </a:p>
        </p:txBody>
      </p:sp>
      <p:sp>
        <p:nvSpPr>
          <p:cNvPr id="5" name="四角形: 角を丸くする 4">
            <a:extLst>
              <a:ext uri="{FF2B5EF4-FFF2-40B4-BE49-F238E27FC236}">
                <a16:creationId xmlns:a16="http://schemas.microsoft.com/office/drawing/2014/main" id="{A50DA5F5-C778-6B70-50A5-BDCCDC565AE9}"/>
              </a:ext>
            </a:extLst>
          </p:cNvPr>
          <p:cNvSpPr/>
          <p:nvPr/>
        </p:nvSpPr>
        <p:spPr bwMode="auto">
          <a:xfrm>
            <a:off x="4442234" y="1268976"/>
            <a:ext cx="1440015" cy="360004"/>
          </a:xfrm>
          <a:prstGeom prst="round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目標規定文</a:t>
            </a:r>
          </a:p>
        </p:txBody>
      </p:sp>
      <p:sp>
        <p:nvSpPr>
          <p:cNvPr id="6" name="四角形: 角を丸くする 5">
            <a:extLst>
              <a:ext uri="{FF2B5EF4-FFF2-40B4-BE49-F238E27FC236}">
                <a16:creationId xmlns:a16="http://schemas.microsoft.com/office/drawing/2014/main" id="{4B23A1F7-367F-D520-DF12-10FC2F8ED74D}"/>
              </a:ext>
            </a:extLst>
          </p:cNvPr>
          <p:cNvSpPr/>
          <p:nvPr/>
        </p:nvSpPr>
        <p:spPr bwMode="auto">
          <a:xfrm>
            <a:off x="1922206" y="1988984"/>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 name="四角形: 角を丸くする 6">
            <a:extLst>
              <a:ext uri="{FF2B5EF4-FFF2-40B4-BE49-F238E27FC236}">
                <a16:creationId xmlns:a16="http://schemas.microsoft.com/office/drawing/2014/main" id="{75D3B56E-8B37-B816-5612-7F4D069A3C26}"/>
              </a:ext>
            </a:extLst>
          </p:cNvPr>
          <p:cNvSpPr/>
          <p:nvPr/>
        </p:nvSpPr>
        <p:spPr bwMode="auto">
          <a:xfrm>
            <a:off x="4622236" y="1988984"/>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a:t>
            </a:r>
          </a:p>
        </p:txBody>
      </p:sp>
      <p:sp>
        <p:nvSpPr>
          <p:cNvPr id="8" name="四角形: 角を丸くする 7">
            <a:extLst>
              <a:ext uri="{FF2B5EF4-FFF2-40B4-BE49-F238E27FC236}">
                <a16:creationId xmlns:a16="http://schemas.microsoft.com/office/drawing/2014/main" id="{211FAF2E-5D34-04A8-6100-EB31A657A56C}"/>
              </a:ext>
            </a:extLst>
          </p:cNvPr>
          <p:cNvSpPr/>
          <p:nvPr/>
        </p:nvSpPr>
        <p:spPr bwMode="auto">
          <a:xfrm>
            <a:off x="7322266" y="1988984"/>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9" name="四角形: 角を丸くする 8">
            <a:extLst>
              <a:ext uri="{FF2B5EF4-FFF2-40B4-BE49-F238E27FC236}">
                <a16:creationId xmlns:a16="http://schemas.microsoft.com/office/drawing/2014/main" id="{93407E4E-1C86-C163-2B1B-8D685A8E57E9}"/>
              </a:ext>
            </a:extLst>
          </p:cNvPr>
          <p:cNvSpPr/>
          <p:nvPr/>
        </p:nvSpPr>
        <p:spPr bwMode="auto">
          <a:xfrm>
            <a:off x="1292199" y="2708992"/>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10" name="四角形: 角を丸くする 9">
            <a:extLst>
              <a:ext uri="{FF2B5EF4-FFF2-40B4-BE49-F238E27FC236}">
                <a16:creationId xmlns:a16="http://schemas.microsoft.com/office/drawing/2014/main" id="{82D88C54-BC59-B5FC-EE72-AD115A0D30AA}"/>
              </a:ext>
            </a:extLst>
          </p:cNvPr>
          <p:cNvSpPr/>
          <p:nvPr/>
        </p:nvSpPr>
        <p:spPr bwMode="auto">
          <a:xfrm>
            <a:off x="3992229" y="2708992"/>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課題１</a:t>
            </a:r>
          </a:p>
        </p:txBody>
      </p:sp>
      <p:sp>
        <p:nvSpPr>
          <p:cNvPr id="11" name="四角形: 角を丸くする 10">
            <a:extLst>
              <a:ext uri="{FF2B5EF4-FFF2-40B4-BE49-F238E27FC236}">
                <a16:creationId xmlns:a16="http://schemas.microsoft.com/office/drawing/2014/main" id="{F8B10BA8-6DA6-5BA2-5E86-8434AD3DD359}"/>
              </a:ext>
            </a:extLst>
          </p:cNvPr>
          <p:cNvSpPr/>
          <p:nvPr/>
        </p:nvSpPr>
        <p:spPr bwMode="auto">
          <a:xfrm>
            <a:off x="5342244" y="2708992"/>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課題２</a:t>
            </a:r>
          </a:p>
        </p:txBody>
      </p:sp>
      <p:sp>
        <p:nvSpPr>
          <p:cNvPr id="12" name="四角形: 角を丸くする 11">
            <a:extLst>
              <a:ext uri="{FF2B5EF4-FFF2-40B4-BE49-F238E27FC236}">
                <a16:creationId xmlns:a16="http://schemas.microsoft.com/office/drawing/2014/main" id="{C1267ECA-BCDF-6FCA-548E-B3E5AADFB8A7}"/>
              </a:ext>
            </a:extLst>
          </p:cNvPr>
          <p:cNvSpPr/>
          <p:nvPr/>
        </p:nvSpPr>
        <p:spPr bwMode="auto">
          <a:xfrm>
            <a:off x="6692259" y="2708992"/>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13" name="四角形: 角を丸くする 12">
            <a:extLst>
              <a:ext uri="{FF2B5EF4-FFF2-40B4-BE49-F238E27FC236}">
                <a16:creationId xmlns:a16="http://schemas.microsoft.com/office/drawing/2014/main" id="{5E8EA23F-38D9-7A84-7214-0A900EB79ACC}"/>
              </a:ext>
            </a:extLst>
          </p:cNvPr>
          <p:cNvSpPr/>
          <p:nvPr/>
        </p:nvSpPr>
        <p:spPr bwMode="auto">
          <a:xfrm>
            <a:off x="8042274" y="2708992"/>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14" name="四角形: 角を丸くする 13">
            <a:extLst>
              <a:ext uri="{FF2B5EF4-FFF2-40B4-BE49-F238E27FC236}">
                <a16:creationId xmlns:a16="http://schemas.microsoft.com/office/drawing/2014/main" id="{205B21BA-1915-A50D-7424-F842FAA5D522}"/>
              </a:ext>
            </a:extLst>
          </p:cNvPr>
          <p:cNvSpPr/>
          <p:nvPr/>
        </p:nvSpPr>
        <p:spPr bwMode="auto">
          <a:xfrm>
            <a:off x="2642214" y="2708992"/>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17" name="直線矢印コネクタ 16">
            <a:extLst>
              <a:ext uri="{FF2B5EF4-FFF2-40B4-BE49-F238E27FC236}">
                <a16:creationId xmlns:a16="http://schemas.microsoft.com/office/drawing/2014/main" id="{2FC7AF24-5A95-7CAD-8ECE-8DE7773BB1D8}"/>
              </a:ext>
            </a:extLst>
          </p:cNvPr>
          <p:cNvCxnSpPr/>
          <p:nvPr/>
        </p:nvCxnSpPr>
        <p:spPr bwMode="auto">
          <a:xfrm>
            <a:off x="5162242" y="1628980"/>
            <a:ext cx="0" cy="360003"/>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8" name="直線矢印コネクタ 17">
            <a:extLst>
              <a:ext uri="{FF2B5EF4-FFF2-40B4-BE49-F238E27FC236}">
                <a16:creationId xmlns:a16="http://schemas.microsoft.com/office/drawing/2014/main" id="{6FD5B76A-C8CE-35ED-ECDC-66F278CC4DC7}"/>
              </a:ext>
            </a:extLst>
          </p:cNvPr>
          <p:cNvCxnSpPr>
            <a:cxnSpLocks/>
            <a:stCxn id="5" idx="2"/>
            <a:endCxn id="6" idx="0"/>
          </p:cNvCxnSpPr>
          <p:nvPr/>
        </p:nvCxnSpPr>
        <p:spPr bwMode="auto">
          <a:xfrm flipH="1">
            <a:off x="2437094" y="1628980"/>
            <a:ext cx="2725148"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1" name="直線矢印コネクタ 20">
            <a:extLst>
              <a:ext uri="{FF2B5EF4-FFF2-40B4-BE49-F238E27FC236}">
                <a16:creationId xmlns:a16="http://schemas.microsoft.com/office/drawing/2014/main" id="{0425EBCC-6E96-297F-1981-7064E477A567}"/>
              </a:ext>
            </a:extLst>
          </p:cNvPr>
          <p:cNvCxnSpPr>
            <a:cxnSpLocks/>
            <a:stCxn id="5" idx="2"/>
            <a:endCxn id="8" idx="0"/>
          </p:cNvCxnSpPr>
          <p:nvPr/>
        </p:nvCxnSpPr>
        <p:spPr bwMode="auto">
          <a:xfrm>
            <a:off x="5162242" y="1628980"/>
            <a:ext cx="270003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4" name="直線矢印コネクタ 23">
            <a:extLst>
              <a:ext uri="{FF2B5EF4-FFF2-40B4-BE49-F238E27FC236}">
                <a16:creationId xmlns:a16="http://schemas.microsoft.com/office/drawing/2014/main" id="{E7CC3F3A-DB7F-4591-190A-56AD3B24EE0B}"/>
              </a:ext>
            </a:extLst>
          </p:cNvPr>
          <p:cNvCxnSpPr>
            <a:cxnSpLocks/>
            <a:stCxn id="6" idx="2"/>
            <a:endCxn id="9" idx="0"/>
          </p:cNvCxnSpPr>
          <p:nvPr/>
        </p:nvCxnSpPr>
        <p:spPr bwMode="auto">
          <a:xfrm flipH="1">
            <a:off x="1787199" y="2348988"/>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6" name="直線矢印コネクタ 25">
            <a:extLst>
              <a:ext uri="{FF2B5EF4-FFF2-40B4-BE49-F238E27FC236}">
                <a16:creationId xmlns:a16="http://schemas.microsoft.com/office/drawing/2014/main" id="{F42B04D7-592A-6183-C36F-02F533BF5CF5}"/>
              </a:ext>
            </a:extLst>
          </p:cNvPr>
          <p:cNvCxnSpPr>
            <a:cxnSpLocks/>
            <a:stCxn id="6" idx="2"/>
            <a:endCxn id="14" idx="0"/>
          </p:cNvCxnSpPr>
          <p:nvPr/>
        </p:nvCxnSpPr>
        <p:spPr bwMode="auto">
          <a:xfrm>
            <a:off x="2437094" y="2348988"/>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9" name="直線矢印コネクタ 28">
            <a:extLst>
              <a:ext uri="{FF2B5EF4-FFF2-40B4-BE49-F238E27FC236}">
                <a16:creationId xmlns:a16="http://schemas.microsoft.com/office/drawing/2014/main" id="{63A42914-3B9C-2617-A1F3-C2918EC57146}"/>
              </a:ext>
            </a:extLst>
          </p:cNvPr>
          <p:cNvCxnSpPr>
            <a:cxnSpLocks/>
            <a:endCxn id="11" idx="0"/>
          </p:cNvCxnSpPr>
          <p:nvPr/>
        </p:nvCxnSpPr>
        <p:spPr bwMode="auto">
          <a:xfrm>
            <a:off x="5162242" y="2348988"/>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0" name="直線矢印コネクタ 29">
            <a:extLst>
              <a:ext uri="{FF2B5EF4-FFF2-40B4-BE49-F238E27FC236}">
                <a16:creationId xmlns:a16="http://schemas.microsoft.com/office/drawing/2014/main" id="{16887226-34ED-BE47-8D2F-88F00D308F5F}"/>
              </a:ext>
            </a:extLst>
          </p:cNvPr>
          <p:cNvCxnSpPr>
            <a:cxnSpLocks/>
            <a:stCxn id="7" idx="2"/>
            <a:endCxn id="10" idx="0"/>
          </p:cNvCxnSpPr>
          <p:nvPr/>
        </p:nvCxnSpPr>
        <p:spPr bwMode="auto">
          <a:xfrm flipH="1">
            <a:off x="4487229" y="2348988"/>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3" name="直線矢印コネクタ 32">
            <a:extLst>
              <a:ext uri="{FF2B5EF4-FFF2-40B4-BE49-F238E27FC236}">
                <a16:creationId xmlns:a16="http://schemas.microsoft.com/office/drawing/2014/main" id="{26EF2CBA-DD21-A3A6-D377-F872E60E28EE}"/>
              </a:ext>
            </a:extLst>
          </p:cNvPr>
          <p:cNvCxnSpPr>
            <a:cxnSpLocks/>
            <a:endCxn id="13" idx="0"/>
          </p:cNvCxnSpPr>
          <p:nvPr/>
        </p:nvCxnSpPr>
        <p:spPr bwMode="auto">
          <a:xfrm>
            <a:off x="7862272" y="2348988"/>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4" name="直線矢印コネクタ 33">
            <a:extLst>
              <a:ext uri="{FF2B5EF4-FFF2-40B4-BE49-F238E27FC236}">
                <a16:creationId xmlns:a16="http://schemas.microsoft.com/office/drawing/2014/main" id="{F11ECC10-B78B-633C-4329-B401A2A37DA9}"/>
              </a:ext>
            </a:extLst>
          </p:cNvPr>
          <p:cNvCxnSpPr>
            <a:cxnSpLocks/>
            <a:endCxn id="12" idx="0"/>
          </p:cNvCxnSpPr>
          <p:nvPr/>
        </p:nvCxnSpPr>
        <p:spPr bwMode="auto">
          <a:xfrm flipH="1">
            <a:off x="7187259" y="2348988"/>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72" name="四角形: 角を丸くする 71">
            <a:extLst>
              <a:ext uri="{FF2B5EF4-FFF2-40B4-BE49-F238E27FC236}">
                <a16:creationId xmlns:a16="http://schemas.microsoft.com/office/drawing/2014/main" id="{63000EB3-B894-2C65-1FF7-C66E94FE5DA2}"/>
              </a:ext>
            </a:extLst>
          </p:cNvPr>
          <p:cNvSpPr/>
          <p:nvPr/>
        </p:nvSpPr>
        <p:spPr bwMode="auto">
          <a:xfrm>
            <a:off x="0" y="1988984"/>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３点</a:t>
            </a:r>
          </a:p>
        </p:txBody>
      </p:sp>
      <p:sp>
        <p:nvSpPr>
          <p:cNvPr id="73" name="四角形: 角を丸くする 72">
            <a:extLst>
              <a:ext uri="{FF2B5EF4-FFF2-40B4-BE49-F238E27FC236}">
                <a16:creationId xmlns:a16="http://schemas.microsoft.com/office/drawing/2014/main" id="{64954E3A-4D67-EDA9-C3B4-3554BCE86956}"/>
              </a:ext>
            </a:extLst>
          </p:cNvPr>
          <p:cNvSpPr/>
          <p:nvPr/>
        </p:nvSpPr>
        <p:spPr bwMode="auto">
          <a:xfrm>
            <a:off x="32185" y="2708992"/>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400" dirty="0">
                <a:solidFill>
                  <a:schemeClr val="tx1">
                    <a:lumMod val="75000"/>
                    <a:lumOff val="25000"/>
                  </a:schemeClr>
                </a:solidFill>
                <a:latin typeface="+mn-ea"/>
              </a:rPr>
              <a:t>イントロ</a:t>
            </a:r>
            <a:endParaRPr kumimoji="1" lang="en-US" altLang="ja-JP" sz="1400" dirty="0">
              <a:solidFill>
                <a:schemeClr val="tx1">
                  <a:lumMod val="75000"/>
                  <a:lumOff val="25000"/>
                </a:schemeClr>
              </a:solidFill>
              <a:latin typeface="+mn-ea"/>
            </a:endParaRPr>
          </a:p>
          <a:p>
            <a:pPr algn="ctr"/>
            <a:r>
              <a:rPr kumimoji="1" lang="ja-JP" altLang="en-US" sz="1400" dirty="0">
                <a:solidFill>
                  <a:schemeClr val="tx1">
                    <a:lumMod val="75000"/>
                    <a:lumOff val="25000"/>
                  </a:schemeClr>
                </a:solidFill>
                <a:latin typeface="+mn-ea"/>
              </a:rPr>
              <a:t>プロット</a:t>
            </a:r>
          </a:p>
        </p:txBody>
      </p:sp>
      <p:sp>
        <p:nvSpPr>
          <p:cNvPr id="77" name="四角形: 角を丸くする 76">
            <a:extLst>
              <a:ext uri="{FF2B5EF4-FFF2-40B4-BE49-F238E27FC236}">
                <a16:creationId xmlns:a16="http://schemas.microsoft.com/office/drawing/2014/main" id="{98B8734D-F786-A215-76B2-F4FB1938378E}"/>
              </a:ext>
            </a:extLst>
          </p:cNvPr>
          <p:cNvSpPr/>
          <p:nvPr/>
        </p:nvSpPr>
        <p:spPr bwMode="auto">
          <a:xfrm>
            <a:off x="251952" y="1268976"/>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目標規定文</a:t>
            </a:r>
          </a:p>
        </p:txBody>
      </p:sp>
      <p:sp>
        <p:nvSpPr>
          <p:cNvPr id="4" name="四角形: 角を丸くする 3">
            <a:extLst>
              <a:ext uri="{FF2B5EF4-FFF2-40B4-BE49-F238E27FC236}">
                <a16:creationId xmlns:a16="http://schemas.microsoft.com/office/drawing/2014/main" id="{C20BF8EF-4A9C-EB1F-2455-5C6B9363654F}"/>
              </a:ext>
            </a:extLst>
          </p:cNvPr>
          <p:cNvSpPr/>
          <p:nvPr/>
        </p:nvSpPr>
        <p:spPr bwMode="auto">
          <a:xfrm>
            <a:off x="0" y="3248998"/>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400" dirty="0">
                <a:solidFill>
                  <a:schemeClr val="tx1">
                    <a:lumMod val="75000"/>
                    <a:lumOff val="25000"/>
                  </a:schemeClr>
                </a:solidFill>
                <a:latin typeface="+mn-ea"/>
              </a:rPr>
              <a:t>全体</a:t>
            </a:r>
            <a:endParaRPr kumimoji="1" lang="en-US" altLang="ja-JP" sz="1400" dirty="0">
              <a:solidFill>
                <a:schemeClr val="tx1">
                  <a:lumMod val="75000"/>
                  <a:lumOff val="25000"/>
                </a:schemeClr>
              </a:solidFill>
              <a:latin typeface="+mn-ea"/>
            </a:endParaRPr>
          </a:p>
          <a:p>
            <a:pPr algn="ctr"/>
            <a:r>
              <a:rPr kumimoji="1" lang="ja-JP" altLang="en-US" sz="1400" dirty="0">
                <a:solidFill>
                  <a:schemeClr val="tx1">
                    <a:lumMod val="75000"/>
                    <a:lumOff val="25000"/>
                  </a:schemeClr>
                </a:solidFill>
                <a:latin typeface="+mn-ea"/>
              </a:rPr>
              <a:t>プロット</a:t>
            </a:r>
          </a:p>
        </p:txBody>
      </p:sp>
      <p:sp>
        <p:nvSpPr>
          <p:cNvPr id="16" name="四角形: 角を丸くする 15">
            <a:extLst>
              <a:ext uri="{FF2B5EF4-FFF2-40B4-BE49-F238E27FC236}">
                <a16:creationId xmlns:a16="http://schemas.microsoft.com/office/drawing/2014/main" id="{CC029134-A939-8F57-47E0-202B2D0088E6}"/>
              </a:ext>
            </a:extLst>
          </p:cNvPr>
          <p:cNvSpPr/>
          <p:nvPr/>
        </p:nvSpPr>
        <p:spPr bwMode="auto">
          <a:xfrm>
            <a:off x="971960" y="3248998"/>
            <a:ext cx="450005"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 name="四角形: 角を丸くする 18">
            <a:extLst>
              <a:ext uri="{FF2B5EF4-FFF2-40B4-BE49-F238E27FC236}">
                <a16:creationId xmlns:a16="http://schemas.microsoft.com/office/drawing/2014/main" id="{092B6F6B-41FF-7888-BDD5-34FFDAC05F97}"/>
              </a:ext>
            </a:extLst>
          </p:cNvPr>
          <p:cNvSpPr/>
          <p:nvPr/>
        </p:nvSpPr>
        <p:spPr bwMode="auto">
          <a:xfrm>
            <a:off x="1511966" y="3248998"/>
            <a:ext cx="450005"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四角形: 角を丸くする 19">
            <a:extLst>
              <a:ext uri="{FF2B5EF4-FFF2-40B4-BE49-F238E27FC236}">
                <a16:creationId xmlns:a16="http://schemas.microsoft.com/office/drawing/2014/main" id="{BA26B8F4-FC45-1183-90F7-56C991A5EB97}"/>
              </a:ext>
            </a:extLst>
          </p:cNvPr>
          <p:cNvSpPr/>
          <p:nvPr/>
        </p:nvSpPr>
        <p:spPr bwMode="auto">
          <a:xfrm>
            <a:off x="2051972" y="3248998"/>
            <a:ext cx="450005"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2" name="四角形: 角を丸くする 21">
            <a:extLst>
              <a:ext uri="{FF2B5EF4-FFF2-40B4-BE49-F238E27FC236}">
                <a16:creationId xmlns:a16="http://schemas.microsoft.com/office/drawing/2014/main" id="{0040E250-F07F-FC53-D174-552CFB061B00}"/>
              </a:ext>
            </a:extLst>
          </p:cNvPr>
          <p:cNvSpPr/>
          <p:nvPr/>
        </p:nvSpPr>
        <p:spPr bwMode="auto">
          <a:xfrm>
            <a:off x="3131984" y="3248998"/>
            <a:ext cx="450005"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四角形: 角を丸くする 22">
            <a:extLst>
              <a:ext uri="{FF2B5EF4-FFF2-40B4-BE49-F238E27FC236}">
                <a16:creationId xmlns:a16="http://schemas.microsoft.com/office/drawing/2014/main" id="{A5CBDA6E-FFAE-8D52-54BD-97D0ADE8BB7A}"/>
              </a:ext>
            </a:extLst>
          </p:cNvPr>
          <p:cNvSpPr/>
          <p:nvPr/>
        </p:nvSpPr>
        <p:spPr bwMode="auto">
          <a:xfrm>
            <a:off x="2591978" y="3248998"/>
            <a:ext cx="450005"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27" name="直線矢印コネクタ 26">
            <a:extLst>
              <a:ext uri="{FF2B5EF4-FFF2-40B4-BE49-F238E27FC236}">
                <a16:creationId xmlns:a16="http://schemas.microsoft.com/office/drawing/2014/main" id="{8C316775-A880-A292-285D-BD914A14F284}"/>
              </a:ext>
            </a:extLst>
          </p:cNvPr>
          <p:cNvCxnSpPr>
            <a:cxnSpLocks/>
            <a:stCxn id="9" idx="2"/>
          </p:cNvCxnSpPr>
          <p:nvPr/>
        </p:nvCxnSpPr>
        <p:spPr bwMode="auto">
          <a:xfrm flipH="1">
            <a:off x="1241963" y="3068996"/>
            <a:ext cx="545236"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1" name="直線矢印コネクタ 30">
            <a:extLst>
              <a:ext uri="{FF2B5EF4-FFF2-40B4-BE49-F238E27FC236}">
                <a16:creationId xmlns:a16="http://schemas.microsoft.com/office/drawing/2014/main" id="{60AA4271-885A-FEE0-2310-B105D2614E48}"/>
              </a:ext>
            </a:extLst>
          </p:cNvPr>
          <p:cNvCxnSpPr>
            <a:cxnSpLocks/>
            <a:stCxn id="9" idx="2"/>
            <a:endCxn id="19" idx="0"/>
          </p:cNvCxnSpPr>
          <p:nvPr/>
        </p:nvCxnSpPr>
        <p:spPr bwMode="auto">
          <a:xfrm flipH="1">
            <a:off x="1736969" y="3068996"/>
            <a:ext cx="50230"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6" name="直線矢印コネクタ 35">
            <a:extLst>
              <a:ext uri="{FF2B5EF4-FFF2-40B4-BE49-F238E27FC236}">
                <a16:creationId xmlns:a16="http://schemas.microsoft.com/office/drawing/2014/main" id="{C08EE7E6-D616-E9ED-0CCF-0D4C0EB64798}"/>
              </a:ext>
            </a:extLst>
          </p:cNvPr>
          <p:cNvCxnSpPr>
            <a:cxnSpLocks/>
            <a:stCxn id="14" idx="2"/>
          </p:cNvCxnSpPr>
          <p:nvPr/>
        </p:nvCxnSpPr>
        <p:spPr bwMode="auto">
          <a:xfrm>
            <a:off x="3137214" y="3068996"/>
            <a:ext cx="214543"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40" name="直線矢印コネクタ 39">
            <a:extLst>
              <a:ext uri="{FF2B5EF4-FFF2-40B4-BE49-F238E27FC236}">
                <a16:creationId xmlns:a16="http://schemas.microsoft.com/office/drawing/2014/main" id="{4976759E-73FA-BED7-E743-480D96944744}"/>
              </a:ext>
            </a:extLst>
          </p:cNvPr>
          <p:cNvCxnSpPr>
            <a:cxnSpLocks/>
            <a:endCxn id="23" idx="0"/>
          </p:cNvCxnSpPr>
          <p:nvPr/>
        </p:nvCxnSpPr>
        <p:spPr bwMode="auto">
          <a:xfrm flipH="1">
            <a:off x="2816981" y="3068996"/>
            <a:ext cx="320233"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42" name="直線矢印コネクタ 41">
            <a:extLst>
              <a:ext uri="{FF2B5EF4-FFF2-40B4-BE49-F238E27FC236}">
                <a16:creationId xmlns:a16="http://schemas.microsoft.com/office/drawing/2014/main" id="{ECEF6DFB-E057-1563-352B-2E5F45D0CAA0}"/>
              </a:ext>
            </a:extLst>
          </p:cNvPr>
          <p:cNvCxnSpPr>
            <a:cxnSpLocks/>
            <a:stCxn id="9" idx="2"/>
            <a:endCxn id="20" idx="0"/>
          </p:cNvCxnSpPr>
          <p:nvPr/>
        </p:nvCxnSpPr>
        <p:spPr bwMode="auto">
          <a:xfrm>
            <a:off x="1787199" y="3068996"/>
            <a:ext cx="489776"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46" name="四角形: 角を丸くする 45">
            <a:extLst>
              <a:ext uri="{FF2B5EF4-FFF2-40B4-BE49-F238E27FC236}">
                <a16:creationId xmlns:a16="http://schemas.microsoft.com/office/drawing/2014/main" id="{B6B7A86F-949C-E377-9D22-A03D60890454}"/>
              </a:ext>
            </a:extLst>
          </p:cNvPr>
          <p:cNvSpPr/>
          <p:nvPr/>
        </p:nvSpPr>
        <p:spPr bwMode="auto">
          <a:xfrm>
            <a:off x="4211996" y="3248998"/>
            <a:ext cx="450005"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四角形: 角を丸くする 46">
            <a:extLst>
              <a:ext uri="{FF2B5EF4-FFF2-40B4-BE49-F238E27FC236}">
                <a16:creationId xmlns:a16="http://schemas.microsoft.com/office/drawing/2014/main" id="{E3785F63-FDFF-3F75-1725-ACECD361854F}"/>
              </a:ext>
            </a:extLst>
          </p:cNvPr>
          <p:cNvSpPr/>
          <p:nvPr/>
        </p:nvSpPr>
        <p:spPr bwMode="auto">
          <a:xfrm>
            <a:off x="4752002" y="3248998"/>
            <a:ext cx="450005"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8" name="四角形: 角を丸くする 47">
            <a:extLst>
              <a:ext uri="{FF2B5EF4-FFF2-40B4-BE49-F238E27FC236}">
                <a16:creationId xmlns:a16="http://schemas.microsoft.com/office/drawing/2014/main" id="{8FC400FB-20AB-E844-CA43-4060D899F2E4}"/>
              </a:ext>
            </a:extLst>
          </p:cNvPr>
          <p:cNvSpPr/>
          <p:nvPr/>
        </p:nvSpPr>
        <p:spPr bwMode="auto">
          <a:xfrm>
            <a:off x="5832014" y="3248998"/>
            <a:ext cx="450005"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四角形: 角を丸くする 48">
            <a:extLst>
              <a:ext uri="{FF2B5EF4-FFF2-40B4-BE49-F238E27FC236}">
                <a16:creationId xmlns:a16="http://schemas.microsoft.com/office/drawing/2014/main" id="{000AB055-1464-6CBD-3D50-FEEC9BE45D3C}"/>
              </a:ext>
            </a:extLst>
          </p:cNvPr>
          <p:cNvSpPr/>
          <p:nvPr/>
        </p:nvSpPr>
        <p:spPr bwMode="auto">
          <a:xfrm>
            <a:off x="5292008" y="3248998"/>
            <a:ext cx="450005"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50" name="直線矢印コネクタ 49">
            <a:extLst>
              <a:ext uri="{FF2B5EF4-FFF2-40B4-BE49-F238E27FC236}">
                <a16:creationId xmlns:a16="http://schemas.microsoft.com/office/drawing/2014/main" id="{E10715FC-1498-F175-3357-D329EB950C2F}"/>
              </a:ext>
            </a:extLst>
          </p:cNvPr>
          <p:cNvCxnSpPr>
            <a:cxnSpLocks/>
            <a:stCxn id="14" idx="2"/>
          </p:cNvCxnSpPr>
          <p:nvPr/>
        </p:nvCxnSpPr>
        <p:spPr bwMode="auto">
          <a:xfrm>
            <a:off x="3137214" y="3068996"/>
            <a:ext cx="804779"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51" name="直線矢印コネクタ 50">
            <a:extLst>
              <a:ext uri="{FF2B5EF4-FFF2-40B4-BE49-F238E27FC236}">
                <a16:creationId xmlns:a16="http://schemas.microsoft.com/office/drawing/2014/main" id="{30755367-CFD7-4DEC-8C19-06BFD16F9CBE}"/>
              </a:ext>
            </a:extLst>
          </p:cNvPr>
          <p:cNvCxnSpPr>
            <a:cxnSpLocks/>
            <a:endCxn id="46" idx="0"/>
          </p:cNvCxnSpPr>
          <p:nvPr/>
        </p:nvCxnSpPr>
        <p:spPr bwMode="auto">
          <a:xfrm flipH="1">
            <a:off x="4436999" y="3068996"/>
            <a:ext cx="50230"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52" name="直線矢印コネクタ 51">
            <a:extLst>
              <a:ext uri="{FF2B5EF4-FFF2-40B4-BE49-F238E27FC236}">
                <a16:creationId xmlns:a16="http://schemas.microsoft.com/office/drawing/2014/main" id="{2BB389C0-4E4D-EE63-1B1E-285115A63CBC}"/>
              </a:ext>
            </a:extLst>
          </p:cNvPr>
          <p:cNvCxnSpPr>
            <a:cxnSpLocks/>
          </p:cNvCxnSpPr>
          <p:nvPr/>
        </p:nvCxnSpPr>
        <p:spPr bwMode="auto">
          <a:xfrm>
            <a:off x="5837244" y="3068996"/>
            <a:ext cx="214543"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53" name="直線矢印コネクタ 52">
            <a:extLst>
              <a:ext uri="{FF2B5EF4-FFF2-40B4-BE49-F238E27FC236}">
                <a16:creationId xmlns:a16="http://schemas.microsoft.com/office/drawing/2014/main" id="{116AAF2A-D603-AAF5-557C-05C675282A50}"/>
              </a:ext>
            </a:extLst>
          </p:cNvPr>
          <p:cNvCxnSpPr>
            <a:cxnSpLocks/>
            <a:endCxn id="49" idx="0"/>
          </p:cNvCxnSpPr>
          <p:nvPr/>
        </p:nvCxnSpPr>
        <p:spPr bwMode="auto">
          <a:xfrm flipH="1">
            <a:off x="5517011" y="3068996"/>
            <a:ext cx="320233"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54" name="直線矢印コネクタ 53">
            <a:extLst>
              <a:ext uri="{FF2B5EF4-FFF2-40B4-BE49-F238E27FC236}">
                <a16:creationId xmlns:a16="http://schemas.microsoft.com/office/drawing/2014/main" id="{318ADFD2-802C-C2E5-65B7-2BF065AA9391}"/>
              </a:ext>
            </a:extLst>
          </p:cNvPr>
          <p:cNvCxnSpPr>
            <a:cxnSpLocks/>
            <a:endCxn id="47" idx="0"/>
          </p:cNvCxnSpPr>
          <p:nvPr/>
        </p:nvCxnSpPr>
        <p:spPr bwMode="auto">
          <a:xfrm>
            <a:off x="4487229" y="3068996"/>
            <a:ext cx="489776"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55" name="四角形: 角を丸くする 54">
            <a:extLst>
              <a:ext uri="{FF2B5EF4-FFF2-40B4-BE49-F238E27FC236}">
                <a16:creationId xmlns:a16="http://schemas.microsoft.com/office/drawing/2014/main" id="{FB19F6D7-2F05-A6A2-ECB2-36759431C314}"/>
              </a:ext>
            </a:extLst>
          </p:cNvPr>
          <p:cNvSpPr/>
          <p:nvPr/>
        </p:nvSpPr>
        <p:spPr bwMode="auto">
          <a:xfrm>
            <a:off x="6372020" y="3248998"/>
            <a:ext cx="450005"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6" name="四角形: 角を丸くする 55">
            <a:extLst>
              <a:ext uri="{FF2B5EF4-FFF2-40B4-BE49-F238E27FC236}">
                <a16:creationId xmlns:a16="http://schemas.microsoft.com/office/drawing/2014/main" id="{1C52DBBF-98F1-C20B-309A-2C8ACC1B2674}"/>
              </a:ext>
            </a:extLst>
          </p:cNvPr>
          <p:cNvSpPr/>
          <p:nvPr/>
        </p:nvSpPr>
        <p:spPr bwMode="auto">
          <a:xfrm>
            <a:off x="6912026" y="3248998"/>
            <a:ext cx="450005"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7" name="四角形: 角を丸くする 56">
            <a:extLst>
              <a:ext uri="{FF2B5EF4-FFF2-40B4-BE49-F238E27FC236}">
                <a16:creationId xmlns:a16="http://schemas.microsoft.com/office/drawing/2014/main" id="{0F850814-6B46-C149-D393-B19EB35B7B8C}"/>
              </a:ext>
            </a:extLst>
          </p:cNvPr>
          <p:cNvSpPr/>
          <p:nvPr/>
        </p:nvSpPr>
        <p:spPr bwMode="auto">
          <a:xfrm>
            <a:off x="7452032" y="3248998"/>
            <a:ext cx="450005"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8" name="四角形: 角を丸くする 57">
            <a:extLst>
              <a:ext uri="{FF2B5EF4-FFF2-40B4-BE49-F238E27FC236}">
                <a16:creationId xmlns:a16="http://schemas.microsoft.com/office/drawing/2014/main" id="{6DBCCD07-F8C0-87B9-26DE-A55774039F2F}"/>
              </a:ext>
            </a:extLst>
          </p:cNvPr>
          <p:cNvSpPr/>
          <p:nvPr/>
        </p:nvSpPr>
        <p:spPr bwMode="auto">
          <a:xfrm>
            <a:off x="8532044" y="3248998"/>
            <a:ext cx="450005"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9" name="四角形: 角を丸くする 58">
            <a:extLst>
              <a:ext uri="{FF2B5EF4-FFF2-40B4-BE49-F238E27FC236}">
                <a16:creationId xmlns:a16="http://schemas.microsoft.com/office/drawing/2014/main" id="{F72B3892-448D-8979-D5A9-EC7A3701CABD}"/>
              </a:ext>
            </a:extLst>
          </p:cNvPr>
          <p:cNvSpPr/>
          <p:nvPr/>
        </p:nvSpPr>
        <p:spPr bwMode="auto">
          <a:xfrm>
            <a:off x="7992038" y="3248998"/>
            <a:ext cx="450005"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60" name="直線矢印コネクタ 59">
            <a:extLst>
              <a:ext uri="{FF2B5EF4-FFF2-40B4-BE49-F238E27FC236}">
                <a16:creationId xmlns:a16="http://schemas.microsoft.com/office/drawing/2014/main" id="{80996976-E267-439C-DE3F-4536F0ED61A5}"/>
              </a:ext>
            </a:extLst>
          </p:cNvPr>
          <p:cNvCxnSpPr>
            <a:cxnSpLocks/>
          </p:cNvCxnSpPr>
          <p:nvPr/>
        </p:nvCxnSpPr>
        <p:spPr bwMode="auto">
          <a:xfrm flipH="1">
            <a:off x="6642023" y="3068996"/>
            <a:ext cx="545236"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61" name="直線矢印コネクタ 60">
            <a:extLst>
              <a:ext uri="{FF2B5EF4-FFF2-40B4-BE49-F238E27FC236}">
                <a16:creationId xmlns:a16="http://schemas.microsoft.com/office/drawing/2014/main" id="{8539E167-FAC4-7EBC-1EE7-BF938291F28F}"/>
              </a:ext>
            </a:extLst>
          </p:cNvPr>
          <p:cNvCxnSpPr>
            <a:cxnSpLocks/>
            <a:endCxn id="56" idx="0"/>
          </p:cNvCxnSpPr>
          <p:nvPr/>
        </p:nvCxnSpPr>
        <p:spPr bwMode="auto">
          <a:xfrm flipH="1">
            <a:off x="7137029" y="3068996"/>
            <a:ext cx="50230"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62" name="直線矢印コネクタ 61">
            <a:extLst>
              <a:ext uri="{FF2B5EF4-FFF2-40B4-BE49-F238E27FC236}">
                <a16:creationId xmlns:a16="http://schemas.microsoft.com/office/drawing/2014/main" id="{D4D188EF-5A73-534F-E2F4-0D0A5A2A3894}"/>
              </a:ext>
            </a:extLst>
          </p:cNvPr>
          <p:cNvCxnSpPr>
            <a:cxnSpLocks/>
          </p:cNvCxnSpPr>
          <p:nvPr/>
        </p:nvCxnSpPr>
        <p:spPr bwMode="auto">
          <a:xfrm>
            <a:off x="8537274" y="3068996"/>
            <a:ext cx="214543"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63" name="直線矢印コネクタ 62">
            <a:extLst>
              <a:ext uri="{FF2B5EF4-FFF2-40B4-BE49-F238E27FC236}">
                <a16:creationId xmlns:a16="http://schemas.microsoft.com/office/drawing/2014/main" id="{99E9C814-C197-F86E-2B23-1D9352ABE2ED}"/>
              </a:ext>
            </a:extLst>
          </p:cNvPr>
          <p:cNvCxnSpPr>
            <a:cxnSpLocks/>
            <a:endCxn id="59" idx="0"/>
          </p:cNvCxnSpPr>
          <p:nvPr/>
        </p:nvCxnSpPr>
        <p:spPr bwMode="auto">
          <a:xfrm flipH="1">
            <a:off x="8217041" y="3068996"/>
            <a:ext cx="320233"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64" name="直線矢印コネクタ 63">
            <a:extLst>
              <a:ext uri="{FF2B5EF4-FFF2-40B4-BE49-F238E27FC236}">
                <a16:creationId xmlns:a16="http://schemas.microsoft.com/office/drawing/2014/main" id="{B7DE094A-EB76-C3F8-B870-E1089BFCB2B5}"/>
              </a:ext>
            </a:extLst>
          </p:cNvPr>
          <p:cNvCxnSpPr>
            <a:cxnSpLocks/>
            <a:endCxn id="57" idx="0"/>
          </p:cNvCxnSpPr>
          <p:nvPr/>
        </p:nvCxnSpPr>
        <p:spPr bwMode="auto">
          <a:xfrm>
            <a:off x="7187259" y="3068996"/>
            <a:ext cx="489776"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66" name="四角形: 角を丸くする 65">
            <a:extLst>
              <a:ext uri="{FF2B5EF4-FFF2-40B4-BE49-F238E27FC236}">
                <a16:creationId xmlns:a16="http://schemas.microsoft.com/office/drawing/2014/main" id="{EA092EC6-AEFE-80D1-85A8-02B9F73DBB42}"/>
              </a:ext>
            </a:extLst>
          </p:cNvPr>
          <p:cNvSpPr/>
          <p:nvPr/>
        </p:nvSpPr>
        <p:spPr bwMode="auto">
          <a:xfrm>
            <a:off x="3671990" y="3248998"/>
            <a:ext cx="450005"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33141459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0F51C2-EEAA-9214-0B65-47FF08BE573E}"/>
              </a:ext>
            </a:extLst>
          </p:cNvPr>
          <p:cNvSpPr>
            <a:spLocks noGrp="1"/>
          </p:cNvSpPr>
          <p:nvPr>
            <p:ph type="title"/>
          </p:nvPr>
        </p:nvSpPr>
        <p:spPr/>
        <p:txBody>
          <a:bodyPr/>
          <a:lstStyle/>
          <a:p>
            <a:r>
              <a:rPr kumimoji="1" lang="ja-JP" altLang="en-US" dirty="0"/>
              <a:t>全体の目次</a:t>
            </a:r>
          </a:p>
        </p:txBody>
      </p:sp>
      <p:sp>
        <p:nvSpPr>
          <p:cNvPr id="3" name="テキスト プレースホルダー 2">
            <a:extLst>
              <a:ext uri="{FF2B5EF4-FFF2-40B4-BE49-F238E27FC236}">
                <a16:creationId xmlns:a16="http://schemas.microsoft.com/office/drawing/2014/main" id="{9CB1C79B-10E6-3D35-2C88-555DEFFB6C5A}"/>
              </a:ext>
            </a:extLst>
          </p:cNvPr>
          <p:cNvSpPr>
            <a:spLocks noGrp="1"/>
          </p:cNvSpPr>
          <p:nvPr>
            <p:ph type="body" sz="quarter" idx="10"/>
          </p:nvPr>
        </p:nvSpPr>
        <p:spPr/>
        <p:txBody>
          <a:bodyPr/>
          <a:lstStyle/>
          <a:p>
            <a:pPr marL="457200" indent="-457200">
              <a:buFont typeface="+mj-lt"/>
              <a:buAutoNum type="arabicPeriod"/>
            </a:pPr>
            <a:r>
              <a:rPr kumimoji="1" lang="ja-JP" altLang="en-US" dirty="0"/>
              <a:t>プロットの作り方</a:t>
            </a:r>
            <a:endParaRPr kumimoji="1" lang="en-US" altLang="ja-JP" dirty="0"/>
          </a:p>
          <a:p>
            <a:pPr marL="817200" lvl="1" indent="-457200">
              <a:buFont typeface="+mj-lt"/>
              <a:buAutoNum type="arabicPeriod"/>
            </a:pPr>
            <a:r>
              <a:rPr kumimoji="1" lang="ja-JP" altLang="en-US" dirty="0"/>
              <a:t>３点プロット</a:t>
            </a:r>
            <a:endParaRPr kumimoji="1" lang="en-US" altLang="ja-JP" dirty="0"/>
          </a:p>
          <a:p>
            <a:pPr marL="817200" lvl="1" indent="-457200">
              <a:buFont typeface="+mj-lt"/>
              <a:buAutoNum type="arabicPeriod"/>
            </a:pPr>
            <a:r>
              <a:rPr kumimoji="1" lang="ja-JP" altLang="en-US" dirty="0"/>
              <a:t>目標規定文</a:t>
            </a:r>
            <a:endParaRPr kumimoji="1" lang="en-US" altLang="ja-JP" dirty="0"/>
          </a:p>
          <a:p>
            <a:pPr marL="817200" lvl="1" indent="-457200">
              <a:buFont typeface="+mj-lt"/>
              <a:buAutoNum type="arabicPeriod"/>
            </a:pPr>
            <a:r>
              <a:rPr kumimoji="1" lang="ja-JP" altLang="en-US" dirty="0"/>
              <a:t>イントロプロット</a:t>
            </a:r>
            <a:endParaRPr kumimoji="1" lang="en-US" altLang="ja-JP" dirty="0"/>
          </a:p>
          <a:p>
            <a:pPr marL="817200" lvl="1" indent="-457200">
              <a:buFont typeface="+mj-lt"/>
              <a:buAutoNum type="arabicPeriod"/>
            </a:pPr>
            <a:r>
              <a:rPr lang="ja-JP" altLang="en-US" dirty="0"/>
              <a:t>全体</a:t>
            </a:r>
            <a:r>
              <a:rPr kumimoji="1" lang="ja-JP" altLang="en-US" dirty="0"/>
              <a:t>プロット</a:t>
            </a:r>
            <a:endParaRPr kumimoji="1" lang="en-US" altLang="ja-JP" dirty="0"/>
          </a:p>
          <a:p>
            <a:pPr marL="457200" indent="-457200">
              <a:buFont typeface="+mj-lt"/>
              <a:buAutoNum type="arabicPeriod"/>
            </a:pPr>
            <a:r>
              <a:rPr kumimoji="1" lang="ja-JP" altLang="en-US" dirty="0"/>
              <a:t>プロットから文章へ</a:t>
            </a:r>
          </a:p>
        </p:txBody>
      </p:sp>
    </p:spTree>
    <p:extLst>
      <p:ext uri="{BB962C8B-B14F-4D97-AF65-F5344CB8AC3E}">
        <p14:creationId xmlns:p14="http://schemas.microsoft.com/office/powerpoint/2010/main" val="34949438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cerulean">
  <a:themeElements>
    <a:clrScheme name="ユーザー定義 2">
      <a:dk1>
        <a:sysClr val="windowText" lastClr="000000"/>
      </a:dk1>
      <a:lt1>
        <a:sysClr val="window" lastClr="FFFFFF"/>
      </a:lt1>
      <a:dk2>
        <a:srgbClr val="F4EB00"/>
      </a:dk2>
      <a:lt2>
        <a:srgbClr val="C4FF4A"/>
      </a:lt2>
      <a:accent1>
        <a:srgbClr val="4F81BD"/>
      </a:accent1>
      <a:accent2>
        <a:srgbClr val="C0504D"/>
      </a:accent2>
      <a:accent3>
        <a:srgbClr val="9BBB59"/>
      </a:accent3>
      <a:accent4>
        <a:srgbClr val="6879B0"/>
      </a:accent4>
      <a:accent5>
        <a:srgbClr val="2585A3"/>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cerulean</Template>
  <TotalTime>73755</TotalTime>
  <Words>3956</Words>
  <Application>Microsoft Office PowerPoint</Application>
  <PresentationFormat>画面に合わせる (4:3)</PresentationFormat>
  <Paragraphs>498</Paragraphs>
  <Slides>52</Slides>
  <Notes>2</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52</vt:i4>
      </vt:variant>
    </vt:vector>
  </HeadingPairs>
  <TitlesOfParts>
    <vt:vector size="59" baseType="lpstr">
      <vt:lpstr>HG丸ｺﾞｼｯｸM-PRO</vt:lpstr>
      <vt:lpstr>MeiryoKe_PGothic</vt:lpstr>
      <vt:lpstr>メイリオ</vt:lpstr>
      <vt:lpstr>Calibri</vt:lpstr>
      <vt:lpstr>Segoe UI</vt:lpstr>
      <vt:lpstr>Wingdings</vt:lpstr>
      <vt:lpstr>cerulean</vt:lpstr>
      <vt:lpstr>プロットの作り方 v9</vt:lpstr>
      <vt:lpstr>３点プロットのチェック・リスト</vt:lpstr>
      <vt:lpstr>はじめに</vt:lpstr>
      <vt:lpstr>はじめに</vt:lpstr>
      <vt:lpstr>プロットのタイプ 論文や発表スライドの作成段階に応じて，これらを作る</vt:lpstr>
      <vt:lpstr>３点プロットとは</vt:lpstr>
      <vt:lpstr>まず３点プロットから作り始める</vt:lpstr>
      <vt:lpstr>詳細度と論理構造</vt:lpstr>
      <vt:lpstr>全体の目次</vt:lpstr>
      <vt:lpstr>３点プロット</vt:lpstr>
      <vt:lpstr>３点プロットの目次</vt:lpstr>
      <vt:lpstr>３点プロット： 背景，課題，提案の３点で話の筋をまとめる</vt:lpstr>
      <vt:lpstr>課題について</vt:lpstr>
      <vt:lpstr>項目間の関係</vt:lpstr>
      <vt:lpstr>例１：小田喜くんの輪講の例 = 既存手法があるパターン （輪講なので具体的なアイデアがまだない事に注意）</vt:lpstr>
      <vt:lpstr>例２：小泉くんの DATE = 既存手法があるパターン</vt:lpstr>
      <vt:lpstr>例３：木村さんの輪講 = 既存手法がないパターン （輪講なので具体的なアイデアがまだない事に注意）</vt:lpstr>
      <vt:lpstr>例４：出川くんの ICCD = 既存手法がないパターン</vt:lpstr>
      <vt:lpstr>応用：４点プロット</vt:lpstr>
      <vt:lpstr>３点プロットの目次</vt:lpstr>
      <vt:lpstr>この形にまとめる事を目指す</vt:lpstr>
      <vt:lpstr>作り方の例</vt:lpstr>
      <vt:lpstr>ボトムアップな方法</vt:lpstr>
      <vt:lpstr>課題から掘り下げる方法</vt:lpstr>
      <vt:lpstr>３点プロットの目次</vt:lpstr>
      <vt:lpstr>箇条書きを作る際の形式上の注意</vt:lpstr>
      <vt:lpstr>箇条書きの親子関係の作り方</vt:lpstr>
      <vt:lpstr>箇条書きの親子関係における「階段」</vt:lpstr>
      <vt:lpstr>演繹の関係にある要素の書き換えの例 A→B→C を X の下に展開</vt:lpstr>
      <vt:lpstr>余談：プロットの作成時に なぜ親子関係のある箇条書き（階層構造）にまとめるのか？</vt:lpstr>
      <vt:lpstr>一度に考える必要がある話題の数</vt:lpstr>
      <vt:lpstr>目標規定文</vt:lpstr>
      <vt:lpstr>目標規定文</vt:lpstr>
      <vt:lpstr>目標規定文</vt:lpstr>
      <vt:lpstr>３点プロットと目標規定文の関係</vt:lpstr>
      <vt:lpstr>イントロプロット</vt:lpstr>
      <vt:lpstr>イントロプロット</vt:lpstr>
      <vt:lpstr>詳細度と論理構造</vt:lpstr>
      <vt:lpstr>イントロプロット時の配分</vt:lpstr>
      <vt:lpstr>イントロプロットと全体プロット</vt:lpstr>
      <vt:lpstr>イントロと全体のプロットで構造が違う例</vt:lpstr>
      <vt:lpstr>全体プロット</vt:lpstr>
      <vt:lpstr>全体プロット</vt:lpstr>
      <vt:lpstr>全体プロットの構成</vt:lpstr>
      <vt:lpstr>スライド用プロットの流れの例</vt:lpstr>
      <vt:lpstr>プロットから文章へ</vt:lpstr>
      <vt:lpstr>プロットから文章やスライドへ</vt:lpstr>
      <vt:lpstr>階層構造の展開の仕方</vt:lpstr>
      <vt:lpstr>上から順に各階層にある話題を紹介したあと， １つずつ潜っていく</vt:lpstr>
      <vt:lpstr>上から順に各階層にある話題を紹介したあと， １つずつ潜っていく</vt:lpstr>
      <vt:lpstr>まとめ</vt:lpstr>
      <vt:lpstr>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shioya</dc:creator>
  <cp:lastModifiedBy>shioya</cp:lastModifiedBy>
  <cp:revision>16885</cp:revision>
  <cp:lastPrinted>2014-12-10T13:40:48Z</cp:lastPrinted>
  <dcterms:created xsi:type="dcterms:W3CDTF">2014-11-17T10:53:59Z</dcterms:created>
  <dcterms:modified xsi:type="dcterms:W3CDTF">2022-11-29T16:35:43Z</dcterms:modified>
</cp:coreProperties>
</file>