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43"/>
  </p:notesMasterIdLst>
  <p:sldIdLst>
    <p:sldId id="440" r:id="rId2"/>
    <p:sldId id="508" r:id="rId3"/>
    <p:sldId id="535" r:id="rId4"/>
    <p:sldId id="523" r:id="rId5"/>
    <p:sldId id="534" r:id="rId6"/>
    <p:sldId id="503" r:id="rId7"/>
    <p:sldId id="505" r:id="rId8"/>
    <p:sldId id="512" r:id="rId9"/>
    <p:sldId id="532" r:id="rId10"/>
    <p:sldId id="520" r:id="rId11"/>
    <p:sldId id="452" r:id="rId12"/>
    <p:sldId id="448" r:id="rId13"/>
    <p:sldId id="450" r:id="rId14"/>
    <p:sldId id="521" r:id="rId15"/>
    <p:sldId id="507" r:id="rId16"/>
    <p:sldId id="517" r:id="rId17"/>
    <p:sldId id="456" r:id="rId18"/>
    <p:sldId id="457" r:id="rId19"/>
    <p:sldId id="474" r:id="rId20"/>
    <p:sldId id="458" r:id="rId21"/>
    <p:sldId id="519" r:id="rId22"/>
    <p:sldId id="506" r:id="rId23"/>
    <p:sldId id="509" r:id="rId24"/>
    <p:sldId id="510" r:id="rId25"/>
    <p:sldId id="511" r:id="rId26"/>
    <p:sldId id="527" r:id="rId27"/>
    <p:sldId id="529" r:id="rId28"/>
    <p:sldId id="513" r:id="rId29"/>
    <p:sldId id="531" r:id="rId30"/>
    <p:sldId id="538" r:id="rId31"/>
    <p:sldId id="539" r:id="rId32"/>
    <p:sldId id="522" r:id="rId33"/>
    <p:sldId id="479" r:id="rId34"/>
    <p:sldId id="481" r:id="rId35"/>
    <p:sldId id="482" r:id="rId36"/>
    <p:sldId id="483" r:id="rId37"/>
    <p:sldId id="524" r:id="rId38"/>
    <p:sldId id="525" r:id="rId39"/>
    <p:sldId id="536" r:id="rId40"/>
    <p:sldId id="537" r:id="rId41"/>
    <p:sldId id="526" r:id="rId4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3465A77-B51D-4F21-B04F-1D8E90BC29EE}">
          <p14:sldIdLst>
            <p14:sldId id="440"/>
            <p14:sldId id="508"/>
            <p14:sldId id="535"/>
            <p14:sldId id="523"/>
            <p14:sldId id="534"/>
            <p14:sldId id="503"/>
            <p14:sldId id="505"/>
            <p14:sldId id="512"/>
            <p14:sldId id="532"/>
            <p14:sldId id="520"/>
            <p14:sldId id="452"/>
            <p14:sldId id="448"/>
            <p14:sldId id="450"/>
            <p14:sldId id="521"/>
            <p14:sldId id="507"/>
            <p14:sldId id="517"/>
            <p14:sldId id="456"/>
            <p14:sldId id="457"/>
            <p14:sldId id="474"/>
            <p14:sldId id="458"/>
            <p14:sldId id="519"/>
            <p14:sldId id="506"/>
            <p14:sldId id="509"/>
            <p14:sldId id="510"/>
            <p14:sldId id="511"/>
            <p14:sldId id="527"/>
            <p14:sldId id="529"/>
            <p14:sldId id="513"/>
            <p14:sldId id="531"/>
            <p14:sldId id="538"/>
            <p14:sldId id="539"/>
            <p14:sldId id="522"/>
            <p14:sldId id="479"/>
            <p14:sldId id="481"/>
            <p14:sldId id="482"/>
            <p14:sldId id="483"/>
            <p14:sldId id="524"/>
            <p14:sldId id="525"/>
            <p14:sldId id="536"/>
            <p14:sldId id="537"/>
            <p14:sldId id="52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A3CD"/>
    <a:srgbClr val="319DBF"/>
    <a:srgbClr val="9933FF"/>
    <a:srgbClr val="FF9900"/>
    <a:srgbClr val="009999"/>
    <a:srgbClr val="4E4EF6"/>
    <a:srgbClr val="006699"/>
    <a:srgbClr val="FFFFFF"/>
    <a:srgbClr val="31869D"/>
    <a:srgbClr val="444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0" autoAdjust="0"/>
    <p:restoredTop sz="96302" autoAdjust="0"/>
  </p:normalViewPr>
  <p:slideViewPr>
    <p:cSldViewPr>
      <p:cViewPr varScale="1">
        <p:scale>
          <a:sx n="157" d="100"/>
          <a:sy n="157" d="100"/>
        </p:scale>
        <p:origin x="2352"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2025/3/14</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type="titleOnly">
  <p:cSld name="Title only 1">
    <p:spTree>
      <p:nvGrpSpPr>
        <p:cNvPr id="1" name="Shape 2501"/>
        <p:cNvGrpSpPr/>
        <p:nvPr/>
      </p:nvGrpSpPr>
      <p:grpSpPr>
        <a:xfrm>
          <a:off x="0" y="0"/>
          <a:ext cx="0" cy="0"/>
          <a:chOff x="0" y="0"/>
          <a:chExt cx="0" cy="0"/>
        </a:xfrm>
      </p:grpSpPr>
      <p:sp>
        <p:nvSpPr>
          <p:cNvPr id="2502" name="Google Shape;2502;p20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US" altLang="ja" smtClean="0"/>
              <a:pPr algn="l"/>
              <a:t>‹#›</a:t>
            </a:fld>
            <a:endParaRPr lang="ja" altLang="en-US"/>
          </a:p>
        </p:txBody>
      </p:sp>
      <p:sp>
        <p:nvSpPr>
          <p:cNvPr id="2503" name="Google Shape;2503;p200"/>
          <p:cNvSpPr txBox="1">
            <a:spLocks noGrp="1"/>
          </p:cNvSpPr>
          <p:nvPr>
            <p:ph type="title"/>
          </p:nvPr>
        </p:nvSpPr>
        <p:spPr>
          <a:xfrm>
            <a:off x="311700" y="796567"/>
            <a:ext cx="85206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2A3CD"/>
              </a:buClr>
              <a:buSzPts val="1400"/>
              <a:buChar char="●"/>
              <a:defRPr>
                <a:solidFill>
                  <a:srgbClr val="22A3CD"/>
                </a:solidFill>
              </a:defRPr>
            </a:lvl1pPr>
            <a:lvl2pPr lvl="1" rtl="0">
              <a:spcBef>
                <a:spcPts val="0"/>
              </a:spcBef>
              <a:spcAft>
                <a:spcPts val="0"/>
              </a:spcAft>
              <a:buClr>
                <a:srgbClr val="22A3CD"/>
              </a:buClr>
              <a:buSzPts val="1400"/>
              <a:buChar char="○"/>
              <a:defRPr>
                <a:solidFill>
                  <a:srgbClr val="22A3CD"/>
                </a:solidFill>
              </a:defRPr>
            </a:lvl2pPr>
            <a:lvl3pPr lvl="2" rtl="0">
              <a:spcBef>
                <a:spcPts val="0"/>
              </a:spcBef>
              <a:spcAft>
                <a:spcPts val="0"/>
              </a:spcAft>
              <a:buClr>
                <a:srgbClr val="22A3CD"/>
              </a:buClr>
              <a:buSzPts val="1400"/>
              <a:buChar char="■"/>
              <a:defRPr>
                <a:solidFill>
                  <a:srgbClr val="22A3CD"/>
                </a:solidFill>
              </a:defRPr>
            </a:lvl3pPr>
            <a:lvl4pPr lvl="3" rtl="0">
              <a:spcBef>
                <a:spcPts val="0"/>
              </a:spcBef>
              <a:spcAft>
                <a:spcPts val="0"/>
              </a:spcAft>
              <a:buClr>
                <a:srgbClr val="22A3CD"/>
              </a:buClr>
              <a:buSzPts val="1400"/>
              <a:buChar char="●"/>
              <a:defRPr>
                <a:solidFill>
                  <a:srgbClr val="22A3CD"/>
                </a:solidFill>
              </a:defRPr>
            </a:lvl4pPr>
            <a:lvl5pPr lvl="4" rtl="0">
              <a:spcBef>
                <a:spcPts val="0"/>
              </a:spcBef>
              <a:spcAft>
                <a:spcPts val="0"/>
              </a:spcAft>
              <a:buClr>
                <a:srgbClr val="22A3CD"/>
              </a:buClr>
              <a:buSzPts val="1400"/>
              <a:buChar char="○"/>
              <a:defRPr>
                <a:solidFill>
                  <a:srgbClr val="22A3CD"/>
                </a:solidFill>
              </a:defRPr>
            </a:lvl5pPr>
            <a:lvl6pPr lvl="5" rtl="0">
              <a:spcBef>
                <a:spcPts val="0"/>
              </a:spcBef>
              <a:spcAft>
                <a:spcPts val="0"/>
              </a:spcAft>
              <a:buClr>
                <a:srgbClr val="22A3CD"/>
              </a:buClr>
              <a:buSzPts val="1400"/>
              <a:buChar char="■"/>
              <a:defRPr>
                <a:solidFill>
                  <a:srgbClr val="22A3CD"/>
                </a:solidFill>
              </a:defRPr>
            </a:lvl6pPr>
            <a:lvl7pPr lvl="6" rtl="0">
              <a:spcBef>
                <a:spcPts val="0"/>
              </a:spcBef>
              <a:spcAft>
                <a:spcPts val="0"/>
              </a:spcAft>
              <a:buClr>
                <a:srgbClr val="22A3CD"/>
              </a:buClr>
              <a:buSzPts val="1400"/>
              <a:buChar char="●"/>
              <a:defRPr>
                <a:solidFill>
                  <a:srgbClr val="22A3CD"/>
                </a:solidFill>
              </a:defRPr>
            </a:lvl7pPr>
            <a:lvl8pPr lvl="7" rtl="0">
              <a:spcBef>
                <a:spcPts val="0"/>
              </a:spcBef>
              <a:spcAft>
                <a:spcPts val="0"/>
              </a:spcAft>
              <a:buClr>
                <a:srgbClr val="22A3CD"/>
              </a:buClr>
              <a:buSzPts val="1400"/>
              <a:buChar char="○"/>
              <a:defRPr>
                <a:solidFill>
                  <a:srgbClr val="22A3CD"/>
                </a:solidFill>
              </a:defRPr>
            </a:lvl8pPr>
            <a:lvl9pPr lvl="8" rtl="0">
              <a:spcBef>
                <a:spcPts val="0"/>
              </a:spcBef>
              <a:spcAft>
                <a:spcPts val="0"/>
              </a:spcAft>
              <a:buClr>
                <a:srgbClr val="22A3CD"/>
              </a:buClr>
              <a:buSzPts val="1400"/>
              <a:buChar char="■"/>
              <a:defRPr>
                <a:solidFill>
                  <a:srgbClr val="22A3CD"/>
                </a:solidFill>
              </a:defRPr>
            </a:lvl9pPr>
          </a:lstStyle>
          <a:p>
            <a:endParaRPr/>
          </a:p>
        </p:txBody>
      </p:sp>
      <p:sp>
        <p:nvSpPr>
          <p:cNvPr id="2504" name="Google Shape;2504;p200"/>
          <p:cNvSpPr txBox="1">
            <a:spLocks noGrp="1"/>
          </p:cNvSpPr>
          <p:nvPr>
            <p:ph type="subTitle" idx="1"/>
          </p:nvPr>
        </p:nvSpPr>
        <p:spPr>
          <a:xfrm>
            <a:off x="311700" y="339533"/>
            <a:ext cx="4368600" cy="51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2A3CD"/>
              </a:buClr>
              <a:buSzPts val="1600"/>
              <a:buNone/>
              <a:defRPr sz="1600">
                <a:solidFill>
                  <a:srgbClr val="22A3CD"/>
                </a:solidFill>
              </a:defRPr>
            </a:lvl1pPr>
            <a:lvl2pPr lvl="1" rtl="0">
              <a:spcBef>
                <a:spcPts val="0"/>
              </a:spcBef>
              <a:spcAft>
                <a:spcPts val="0"/>
              </a:spcAft>
              <a:buClr>
                <a:srgbClr val="22A3CD"/>
              </a:buClr>
              <a:buSzPts val="1200"/>
              <a:buNone/>
              <a:defRPr sz="1200">
                <a:solidFill>
                  <a:srgbClr val="22A3CD"/>
                </a:solidFill>
              </a:defRPr>
            </a:lvl2pPr>
            <a:lvl3pPr lvl="2" rtl="0">
              <a:spcBef>
                <a:spcPts val="0"/>
              </a:spcBef>
              <a:spcAft>
                <a:spcPts val="0"/>
              </a:spcAft>
              <a:buClr>
                <a:srgbClr val="22A3CD"/>
              </a:buClr>
              <a:buSzPts val="1200"/>
              <a:buNone/>
              <a:defRPr sz="1200">
                <a:solidFill>
                  <a:srgbClr val="22A3CD"/>
                </a:solidFill>
              </a:defRPr>
            </a:lvl3pPr>
            <a:lvl4pPr lvl="3" rtl="0">
              <a:spcBef>
                <a:spcPts val="0"/>
              </a:spcBef>
              <a:spcAft>
                <a:spcPts val="0"/>
              </a:spcAft>
              <a:buClr>
                <a:srgbClr val="22A3CD"/>
              </a:buClr>
              <a:buSzPts val="1200"/>
              <a:buNone/>
              <a:defRPr sz="1200">
                <a:solidFill>
                  <a:srgbClr val="22A3CD"/>
                </a:solidFill>
              </a:defRPr>
            </a:lvl4pPr>
            <a:lvl5pPr lvl="4" rtl="0">
              <a:spcBef>
                <a:spcPts val="0"/>
              </a:spcBef>
              <a:spcAft>
                <a:spcPts val="0"/>
              </a:spcAft>
              <a:buClr>
                <a:srgbClr val="22A3CD"/>
              </a:buClr>
              <a:buSzPts val="1200"/>
              <a:buNone/>
              <a:defRPr sz="1200">
                <a:solidFill>
                  <a:srgbClr val="22A3CD"/>
                </a:solidFill>
              </a:defRPr>
            </a:lvl5pPr>
            <a:lvl6pPr lvl="5" rtl="0">
              <a:spcBef>
                <a:spcPts val="0"/>
              </a:spcBef>
              <a:spcAft>
                <a:spcPts val="0"/>
              </a:spcAft>
              <a:buClr>
                <a:srgbClr val="22A3CD"/>
              </a:buClr>
              <a:buSzPts val="1200"/>
              <a:buNone/>
              <a:defRPr sz="1200">
                <a:solidFill>
                  <a:srgbClr val="22A3CD"/>
                </a:solidFill>
              </a:defRPr>
            </a:lvl6pPr>
            <a:lvl7pPr lvl="6" rtl="0">
              <a:spcBef>
                <a:spcPts val="0"/>
              </a:spcBef>
              <a:spcAft>
                <a:spcPts val="0"/>
              </a:spcAft>
              <a:buClr>
                <a:srgbClr val="22A3CD"/>
              </a:buClr>
              <a:buSzPts val="1200"/>
              <a:buNone/>
              <a:defRPr sz="1200">
                <a:solidFill>
                  <a:srgbClr val="22A3CD"/>
                </a:solidFill>
              </a:defRPr>
            </a:lvl7pPr>
            <a:lvl8pPr lvl="7" rtl="0">
              <a:spcBef>
                <a:spcPts val="0"/>
              </a:spcBef>
              <a:spcAft>
                <a:spcPts val="0"/>
              </a:spcAft>
              <a:buClr>
                <a:srgbClr val="22A3CD"/>
              </a:buClr>
              <a:buSzPts val="1200"/>
              <a:buNone/>
              <a:defRPr sz="1200">
                <a:solidFill>
                  <a:srgbClr val="22A3CD"/>
                </a:solidFill>
              </a:defRPr>
            </a:lvl8pPr>
            <a:lvl9pPr lvl="8" rtl="0">
              <a:spcBef>
                <a:spcPts val="0"/>
              </a:spcBef>
              <a:spcAft>
                <a:spcPts val="0"/>
              </a:spcAft>
              <a:buClr>
                <a:srgbClr val="22A3CD"/>
              </a:buClr>
              <a:buSzPts val="1200"/>
              <a:buNone/>
              <a:defRPr sz="1200">
                <a:solidFill>
                  <a:srgbClr val="22A3CD"/>
                </a:solidFill>
              </a:defRPr>
            </a:lvl9pPr>
          </a:lstStyle>
          <a:p>
            <a:endParaRPr/>
          </a:p>
        </p:txBody>
      </p:sp>
    </p:spTree>
    <p:extLst>
      <p:ext uri="{BB962C8B-B14F-4D97-AF65-F5344CB8AC3E}">
        <p14:creationId xmlns:p14="http://schemas.microsoft.com/office/powerpoint/2010/main" val="10983415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80" r:id="rId6"/>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文章の書き方 </a:t>
            </a:r>
            <a:r>
              <a:rPr lang="en-US" altLang="ja-JP" sz="2800"/>
              <a:t>v4</a:t>
            </a:r>
            <a:endParaRPr kumimoji="1" lang="ja-JP" altLang="en-US" sz="2800" dirty="0"/>
          </a:p>
        </p:txBody>
      </p:sp>
      <p:sp>
        <p:nvSpPr>
          <p:cNvPr id="6" name="サブタイトル 2"/>
          <p:cNvSpPr txBox="1">
            <a:spLocks/>
          </p:cNvSpPr>
          <p:nvPr/>
        </p:nvSpPr>
        <p:spPr bwMode="auto">
          <a:xfrm>
            <a:off x="791958"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塩谷 亮太 </a:t>
            </a:r>
            <a:endParaRPr lang="en-US" altLang="ja-JP"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44FC4B2-BE5F-0B62-A30B-6488B98CA7F1}"/>
              </a:ext>
            </a:extLst>
          </p:cNvPr>
          <p:cNvSpPr>
            <a:spLocks noGrp="1"/>
          </p:cNvSpPr>
          <p:nvPr>
            <p:ph type="title"/>
          </p:nvPr>
        </p:nvSpPr>
        <p:spPr/>
        <p:txBody>
          <a:bodyPr/>
          <a:lstStyle/>
          <a:p>
            <a:r>
              <a:rPr lang="en-US" altLang="ja-JP" b="1" dirty="0"/>
              <a:t>[A] </a:t>
            </a:r>
            <a:r>
              <a:rPr lang="ja-JP" altLang="en-US" b="1" dirty="0"/>
              <a:t>文</a:t>
            </a:r>
            <a:endParaRPr lang="en-US" b="1" dirty="0"/>
          </a:p>
        </p:txBody>
      </p:sp>
    </p:spTree>
    <p:extLst>
      <p:ext uri="{BB962C8B-B14F-4D97-AF65-F5344CB8AC3E}">
        <p14:creationId xmlns:p14="http://schemas.microsoft.com/office/powerpoint/2010/main" val="2493814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3A85F1-1B35-5F84-85D9-55D1C6172E1E}"/>
              </a:ext>
            </a:extLst>
          </p:cNvPr>
          <p:cNvSpPr>
            <a:spLocks noGrp="1"/>
          </p:cNvSpPr>
          <p:nvPr>
            <p:ph type="title"/>
          </p:nvPr>
        </p:nvSpPr>
        <p:spPr/>
        <p:txBody>
          <a:bodyPr/>
          <a:lstStyle/>
          <a:p>
            <a:r>
              <a:rPr kumimoji="1" lang="ja-JP" altLang="en-US" dirty="0"/>
              <a:t>「文」の書き方のポイント</a:t>
            </a:r>
          </a:p>
        </p:txBody>
      </p:sp>
      <p:sp>
        <p:nvSpPr>
          <p:cNvPr id="3" name="テキスト プレースホルダー 2">
            <a:extLst>
              <a:ext uri="{FF2B5EF4-FFF2-40B4-BE49-F238E27FC236}">
                <a16:creationId xmlns:a16="http://schemas.microsoft.com/office/drawing/2014/main" id="{B4414A41-3B92-4E38-46C4-3166C73733E8}"/>
              </a:ext>
            </a:extLst>
          </p:cNvPr>
          <p:cNvSpPr>
            <a:spLocks noGrp="1"/>
          </p:cNvSpPr>
          <p:nvPr>
            <p:ph type="body" sz="quarter" idx="10"/>
          </p:nvPr>
        </p:nvSpPr>
        <p:spPr/>
        <p:txBody>
          <a:bodyPr/>
          <a:lstStyle/>
          <a:p>
            <a:r>
              <a:rPr kumimoji="1" lang="en-US" altLang="ja-JP" dirty="0"/>
              <a:t>[A1] </a:t>
            </a:r>
            <a:r>
              <a:rPr kumimoji="1" lang="ja-JP" altLang="en-US" dirty="0"/>
              <a:t>各文を短く簡潔にする</a:t>
            </a:r>
            <a:endParaRPr kumimoji="1" lang="en-US" altLang="ja-JP" dirty="0"/>
          </a:p>
          <a:p>
            <a:r>
              <a:rPr kumimoji="1" lang="en-US" altLang="ja-JP" dirty="0"/>
              <a:t>[A2] </a:t>
            </a:r>
            <a:r>
              <a:rPr kumimoji="1" lang="ja-JP" altLang="en-US" dirty="0"/>
              <a:t>各文の主語や動詞，述語を明確にする</a:t>
            </a:r>
            <a:endParaRPr kumimoji="1" lang="en-US" altLang="ja-JP" dirty="0"/>
          </a:p>
        </p:txBody>
      </p:sp>
    </p:spTree>
    <p:extLst>
      <p:ext uri="{BB962C8B-B14F-4D97-AF65-F5344CB8AC3E}">
        <p14:creationId xmlns:p14="http://schemas.microsoft.com/office/powerpoint/2010/main" val="3057599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60BB84-DBA8-6642-6C09-5A4CA1B7E113}"/>
              </a:ext>
            </a:extLst>
          </p:cNvPr>
          <p:cNvSpPr>
            <a:spLocks noGrp="1"/>
          </p:cNvSpPr>
          <p:nvPr>
            <p:ph type="title"/>
          </p:nvPr>
        </p:nvSpPr>
        <p:spPr/>
        <p:txBody>
          <a:bodyPr/>
          <a:lstStyle/>
          <a:p>
            <a:r>
              <a:rPr kumimoji="1" lang="en-US" altLang="ja-JP" dirty="0"/>
              <a:t>[A1] [A2] </a:t>
            </a:r>
            <a:r>
              <a:rPr kumimoji="1" lang="ja-JP" altLang="en-US" dirty="0"/>
              <a:t>各文を短く簡潔にする</a:t>
            </a:r>
          </a:p>
        </p:txBody>
      </p:sp>
      <p:sp>
        <p:nvSpPr>
          <p:cNvPr id="3" name="テキスト プレースホルダー 2">
            <a:extLst>
              <a:ext uri="{FF2B5EF4-FFF2-40B4-BE49-F238E27FC236}">
                <a16:creationId xmlns:a16="http://schemas.microsoft.com/office/drawing/2014/main" id="{7FC8FB9F-70D9-3B50-054F-E1E6CF721F79}"/>
              </a:ext>
            </a:extLst>
          </p:cNvPr>
          <p:cNvSpPr>
            <a:spLocks noGrp="1"/>
          </p:cNvSpPr>
          <p:nvPr>
            <p:ph type="body" sz="quarter" idx="10"/>
          </p:nvPr>
        </p:nvSpPr>
        <p:spPr/>
        <p:txBody>
          <a:bodyPr/>
          <a:lstStyle/>
          <a:p>
            <a:r>
              <a:rPr kumimoji="1" lang="ja-JP" altLang="en-US" b="1" dirty="0">
                <a:solidFill>
                  <a:schemeClr val="accent5"/>
                </a:solidFill>
              </a:rPr>
              <a:t>短い文は全てを解決する</a:t>
            </a:r>
            <a:endParaRPr kumimoji="1" lang="en-US" altLang="ja-JP" dirty="0"/>
          </a:p>
          <a:p>
            <a:pPr lvl="1"/>
            <a:r>
              <a:rPr kumimoji="1" lang="ja-JP" altLang="en-US" dirty="0"/>
              <a:t>短く簡潔な文は，誰が読んでも明確に意味が理解できる</a:t>
            </a:r>
            <a:endParaRPr kumimoji="1" lang="en-US" altLang="ja-JP" dirty="0"/>
          </a:p>
          <a:p>
            <a:pPr lvl="1"/>
            <a:r>
              <a:rPr kumimoji="1" lang="ja-JP" altLang="en-US" dirty="0"/>
              <a:t>短い文に区切り，それらを適切に繋ぐ</a:t>
            </a:r>
            <a:endParaRPr kumimoji="1" lang="en-US" altLang="ja-JP" dirty="0"/>
          </a:p>
          <a:p>
            <a:pPr lvl="2"/>
            <a:r>
              <a:rPr kumimoji="1" lang="ja-JP" altLang="en-US" dirty="0"/>
              <a:t>ぶつ切れになってしまう場合は，次節以降の接続方法を参照</a:t>
            </a:r>
            <a:endParaRPr kumimoji="1" lang="en-US" altLang="ja-JP" dirty="0"/>
          </a:p>
          <a:p>
            <a:r>
              <a:rPr kumimoji="1" lang="ja-JP" altLang="en-US" dirty="0"/>
              <a:t>長い修飾節を持つ文を書かない</a:t>
            </a:r>
            <a:endParaRPr kumimoji="1" lang="en-US" altLang="ja-JP" dirty="0"/>
          </a:p>
          <a:p>
            <a:r>
              <a:rPr kumimoji="1" lang="ja-JP" altLang="en-US" dirty="0"/>
              <a:t>複文も可能な限り避ける</a:t>
            </a:r>
            <a:endParaRPr kumimoji="1" lang="en-US" altLang="ja-JP" dirty="0"/>
          </a:p>
          <a:p>
            <a:pPr lvl="1"/>
            <a:r>
              <a:rPr kumimoji="1" lang="ja-JP" altLang="en-US" dirty="0"/>
              <a:t>３文以上からなる</a:t>
            </a:r>
            <a:r>
              <a:rPr kumimoji="1" lang="ja-JP" altLang="en-US"/>
              <a:t>複文は基本的には禁止</a:t>
            </a:r>
            <a:endParaRPr kumimoji="1" lang="en-US" altLang="ja-JP" dirty="0"/>
          </a:p>
        </p:txBody>
      </p:sp>
    </p:spTree>
    <p:extLst>
      <p:ext uri="{BB962C8B-B14F-4D97-AF65-F5344CB8AC3E}">
        <p14:creationId xmlns:p14="http://schemas.microsoft.com/office/powerpoint/2010/main" val="1822019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15080F-9E79-6A62-8922-464CD13B906F}"/>
              </a:ext>
            </a:extLst>
          </p:cNvPr>
          <p:cNvSpPr>
            <a:spLocks noGrp="1"/>
          </p:cNvSpPr>
          <p:nvPr>
            <p:ph type="title"/>
          </p:nvPr>
        </p:nvSpPr>
        <p:spPr/>
        <p:txBody>
          <a:bodyPr/>
          <a:lstStyle/>
          <a:p>
            <a:r>
              <a:rPr kumimoji="1" lang="en-US" altLang="ja-JP" dirty="0"/>
              <a:t>[A3] </a:t>
            </a:r>
            <a:r>
              <a:rPr kumimoji="1" lang="ja-JP" altLang="en-US" dirty="0"/>
              <a:t>各文の主語や動詞，述語を明確にする</a:t>
            </a:r>
          </a:p>
        </p:txBody>
      </p:sp>
      <p:sp>
        <p:nvSpPr>
          <p:cNvPr id="3" name="テキスト プレースホルダー 2">
            <a:extLst>
              <a:ext uri="{FF2B5EF4-FFF2-40B4-BE49-F238E27FC236}">
                <a16:creationId xmlns:a16="http://schemas.microsoft.com/office/drawing/2014/main" id="{CFBEEDD7-1ABB-B544-39E1-C52AB828F23A}"/>
              </a:ext>
            </a:extLst>
          </p:cNvPr>
          <p:cNvSpPr>
            <a:spLocks noGrp="1"/>
          </p:cNvSpPr>
          <p:nvPr>
            <p:ph type="body" sz="quarter" idx="10"/>
          </p:nvPr>
        </p:nvSpPr>
        <p:spPr/>
        <p:txBody>
          <a:bodyPr/>
          <a:lstStyle/>
          <a:p>
            <a:r>
              <a:rPr kumimoji="1" lang="ja-JP" altLang="en-US" dirty="0"/>
              <a:t>日本語は主語や述語（目的語）を省略して書けてしまう</a:t>
            </a:r>
            <a:endParaRPr kumimoji="1" lang="en-US" altLang="ja-JP" dirty="0"/>
          </a:p>
          <a:p>
            <a:pPr lvl="1"/>
            <a:r>
              <a:rPr kumimoji="1" lang="ja-JP" altLang="en-US" dirty="0"/>
              <a:t>日本語論文であっても，本来そのような曖昧さは排除すべき</a:t>
            </a:r>
            <a:endParaRPr kumimoji="1" lang="en-US" altLang="ja-JP" dirty="0"/>
          </a:p>
          <a:p>
            <a:pPr lvl="1"/>
            <a:r>
              <a:rPr kumimoji="1" lang="ja-JP" altLang="en-US" dirty="0"/>
              <a:t>多少冗長であっても，意味に紛れがないよう略さずにきちんと書くべき</a:t>
            </a:r>
            <a:endParaRPr kumimoji="1" lang="en-US" altLang="ja-JP" dirty="0"/>
          </a:p>
          <a:p>
            <a:r>
              <a:rPr kumimoji="1" lang="ja-JP" altLang="en-US" dirty="0">
                <a:solidFill>
                  <a:schemeClr val="accent5"/>
                </a:solidFill>
              </a:rPr>
              <a:t>まず各文を確認して，主語や述語が欠けていないかを確認</a:t>
            </a:r>
            <a:endParaRPr kumimoji="1" lang="en-US" altLang="ja-JP" dirty="0">
              <a:solidFill>
                <a:schemeClr val="accent5"/>
              </a:solidFill>
            </a:endParaRPr>
          </a:p>
          <a:p>
            <a:pPr lvl="1"/>
            <a:r>
              <a:rPr kumimoji="1" lang="ja-JP" altLang="en-US" dirty="0"/>
              <a:t>自明な場合でも「それ」などを使った方がよい</a:t>
            </a:r>
          </a:p>
        </p:txBody>
      </p:sp>
    </p:spTree>
    <p:extLst>
      <p:ext uri="{BB962C8B-B14F-4D97-AF65-F5344CB8AC3E}">
        <p14:creationId xmlns:p14="http://schemas.microsoft.com/office/powerpoint/2010/main" val="902104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44FC4B2-BE5F-0B62-A30B-6488B98CA7F1}"/>
              </a:ext>
            </a:extLst>
          </p:cNvPr>
          <p:cNvSpPr>
            <a:spLocks noGrp="1"/>
          </p:cNvSpPr>
          <p:nvPr>
            <p:ph type="title"/>
          </p:nvPr>
        </p:nvSpPr>
        <p:spPr/>
        <p:txBody>
          <a:bodyPr/>
          <a:lstStyle/>
          <a:p>
            <a:r>
              <a:rPr lang="en-US" altLang="ja-JP" b="1" dirty="0"/>
              <a:t>[B] </a:t>
            </a:r>
            <a:r>
              <a:rPr lang="ja-JP" altLang="en-US" b="1" dirty="0"/>
              <a:t>文の接続</a:t>
            </a:r>
            <a:endParaRPr lang="en-US" b="1" dirty="0"/>
          </a:p>
        </p:txBody>
      </p:sp>
    </p:spTree>
    <p:extLst>
      <p:ext uri="{BB962C8B-B14F-4D97-AF65-F5344CB8AC3E}">
        <p14:creationId xmlns:p14="http://schemas.microsoft.com/office/powerpoint/2010/main" val="1455509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E214D-6E7A-0357-0756-680B63295B42}"/>
              </a:ext>
            </a:extLst>
          </p:cNvPr>
          <p:cNvSpPr>
            <a:spLocks noGrp="1"/>
          </p:cNvSpPr>
          <p:nvPr>
            <p:ph type="title"/>
          </p:nvPr>
        </p:nvSpPr>
        <p:spPr/>
        <p:txBody>
          <a:bodyPr/>
          <a:lstStyle/>
          <a:p>
            <a:r>
              <a:rPr lang="en-US" altLang="ja-JP" dirty="0"/>
              <a:t>[B1] </a:t>
            </a:r>
            <a:r>
              <a:rPr lang="ja-JP" altLang="en-US" dirty="0"/>
              <a:t>文の接続の基本１：古い情報と新しい情報</a:t>
            </a:r>
            <a:endParaRPr kumimoji="1" lang="ja-JP" altLang="en-US" dirty="0"/>
          </a:p>
        </p:txBody>
      </p:sp>
      <p:sp>
        <p:nvSpPr>
          <p:cNvPr id="3" name="テキスト プレースホルダー 2">
            <a:extLst>
              <a:ext uri="{FF2B5EF4-FFF2-40B4-BE49-F238E27FC236}">
                <a16:creationId xmlns:a16="http://schemas.microsoft.com/office/drawing/2014/main" id="{73E7C1C9-4BB8-6905-4AC9-D99FB1224F57}"/>
              </a:ext>
            </a:extLst>
          </p:cNvPr>
          <p:cNvSpPr>
            <a:spLocks noGrp="1"/>
          </p:cNvSpPr>
          <p:nvPr>
            <p:ph type="body" sz="quarter" idx="10"/>
          </p:nvPr>
        </p:nvSpPr>
        <p:spPr/>
        <p:txBody>
          <a:bodyPr/>
          <a:lstStyle/>
          <a:p>
            <a:r>
              <a:rPr lang="ja-JP" altLang="en-US" dirty="0">
                <a:solidFill>
                  <a:schemeClr val="accent5"/>
                </a:solidFill>
              </a:rPr>
              <a:t>文や文章は「古い情報」に「新しい情報」を結びつける</a:t>
            </a:r>
            <a:endParaRPr lang="en-US" altLang="ja-JP" dirty="0">
              <a:solidFill>
                <a:schemeClr val="accent5"/>
              </a:solidFill>
            </a:endParaRPr>
          </a:p>
          <a:p>
            <a:pPr lvl="1"/>
            <a:r>
              <a:rPr kumimoji="1" lang="ja-JP" altLang="en-US" dirty="0"/>
              <a:t>古い情報：</a:t>
            </a:r>
            <a:endParaRPr kumimoji="1" lang="en-US" altLang="ja-JP" dirty="0"/>
          </a:p>
          <a:p>
            <a:pPr lvl="2"/>
            <a:r>
              <a:rPr kumimoji="1" lang="ja-JP" altLang="en-US" dirty="0"/>
              <a:t>その文までに文章中に出てきた情報</a:t>
            </a:r>
            <a:endParaRPr kumimoji="1" lang="en-US" altLang="ja-JP" dirty="0"/>
          </a:p>
          <a:p>
            <a:pPr lvl="2"/>
            <a:r>
              <a:rPr kumimoji="1" lang="ja-JP" altLang="en-US" dirty="0"/>
              <a:t>読者が元から知っている（と想定できる）情報</a:t>
            </a:r>
            <a:endParaRPr kumimoji="1" lang="en-US" altLang="ja-JP" dirty="0"/>
          </a:p>
          <a:p>
            <a:pPr lvl="1"/>
            <a:r>
              <a:rPr lang="ja-JP" altLang="en-US" dirty="0"/>
              <a:t>新しい情報：</a:t>
            </a:r>
            <a:endParaRPr lang="en-US" altLang="ja-JP" dirty="0"/>
          </a:p>
          <a:p>
            <a:pPr lvl="2"/>
            <a:r>
              <a:rPr lang="ja-JP" altLang="en-US" dirty="0"/>
              <a:t>まだ文章中に出てきていない情報</a:t>
            </a:r>
            <a:endParaRPr lang="en-US" altLang="ja-JP" dirty="0"/>
          </a:p>
          <a:p>
            <a:r>
              <a:rPr kumimoji="1" lang="ja-JP" altLang="en-US" dirty="0"/>
              <a:t>文章の構造：</a:t>
            </a:r>
            <a:endParaRPr kumimoji="1" lang="en-US" altLang="ja-JP" dirty="0"/>
          </a:p>
          <a:p>
            <a:pPr lvl="1"/>
            <a:r>
              <a:rPr lang="ja-JP" altLang="en-US" dirty="0"/>
              <a:t>個々の文によって新しい情報を少しずつ足す</a:t>
            </a:r>
            <a:endParaRPr lang="en-US" altLang="ja-JP" dirty="0"/>
          </a:p>
          <a:p>
            <a:pPr lvl="1"/>
            <a:r>
              <a:rPr lang="ja-JP" altLang="en-US" dirty="0"/>
              <a:t>文の集まりである文章により大きな新しい情報を表現する</a:t>
            </a:r>
            <a:endParaRPr kumimoji="1" lang="en-US" altLang="ja-JP" dirty="0"/>
          </a:p>
          <a:p>
            <a:r>
              <a:rPr lang="ja-JP" altLang="en-US" dirty="0">
                <a:solidFill>
                  <a:schemeClr val="accent5"/>
                </a:solidFill>
              </a:rPr>
              <a:t>「古い情報」を一切含まない文は基本的に文章中に現れない</a:t>
            </a:r>
            <a:endParaRPr kumimoji="1" lang="ja-JP" altLang="en-US" dirty="0">
              <a:solidFill>
                <a:schemeClr val="accent5"/>
              </a:solidFill>
            </a:endParaRPr>
          </a:p>
        </p:txBody>
      </p:sp>
    </p:spTree>
    <p:extLst>
      <p:ext uri="{BB962C8B-B14F-4D97-AF65-F5344CB8AC3E}">
        <p14:creationId xmlns:p14="http://schemas.microsoft.com/office/powerpoint/2010/main" val="2172065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E214D-6E7A-0357-0756-680B63295B42}"/>
              </a:ext>
            </a:extLst>
          </p:cNvPr>
          <p:cNvSpPr>
            <a:spLocks noGrp="1"/>
          </p:cNvSpPr>
          <p:nvPr>
            <p:ph type="title"/>
          </p:nvPr>
        </p:nvSpPr>
        <p:spPr/>
        <p:txBody>
          <a:bodyPr/>
          <a:lstStyle/>
          <a:p>
            <a:r>
              <a:rPr lang="en-US" altLang="ja-JP" dirty="0"/>
              <a:t>[B2] </a:t>
            </a:r>
            <a:r>
              <a:rPr lang="ja-JP" altLang="en-US" dirty="0"/>
              <a:t>文の接続の基本２：概観から詳細へ</a:t>
            </a:r>
            <a:endParaRPr kumimoji="1" lang="ja-JP" altLang="en-US" dirty="0"/>
          </a:p>
        </p:txBody>
      </p:sp>
      <p:sp>
        <p:nvSpPr>
          <p:cNvPr id="3" name="テキスト プレースホルダー 2">
            <a:extLst>
              <a:ext uri="{FF2B5EF4-FFF2-40B4-BE49-F238E27FC236}">
                <a16:creationId xmlns:a16="http://schemas.microsoft.com/office/drawing/2014/main" id="{73E7C1C9-4BB8-6905-4AC9-D99FB1224F57}"/>
              </a:ext>
            </a:extLst>
          </p:cNvPr>
          <p:cNvSpPr>
            <a:spLocks noGrp="1"/>
          </p:cNvSpPr>
          <p:nvPr>
            <p:ph type="body" sz="quarter" idx="10"/>
          </p:nvPr>
        </p:nvSpPr>
        <p:spPr/>
        <p:txBody>
          <a:bodyPr/>
          <a:lstStyle/>
          <a:p>
            <a:r>
              <a:rPr kumimoji="1" lang="ja-JP" altLang="en-US" dirty="0">
                <a:solidFill>
                  <a:schemeClr val="accent5"/>
                </a:solidFill>
              </a:rPr>
              <a:t>概観を先に話してから，その詳細を次に話すのが鉄則</a:t>
            </a:r>
            <a:endParaRPr kumimoji="1" lang="en-US" altLang="ja-JP" dirty="0">
              <a:solidFill>
                <a:schemeClr val="accent5"/>
              </a:solidFill>
            </a:endParaRPr>
          </a:p>
          <a:p>
            <a:pPr lvl="1"/>
            <a:r>
              <a:rPr kumimoji="1" lang="ja-JP" altLang="en-US" dirty="0"/>
              <a:t>概観の例</a:t>
            </a:r>
            <a:endParaRPr kumimoji="1" lang="en-US" altLang="ja-JP" dirty="0"/>
          </a:p>
          <a:p>
            <a:pPr lvl="2"/>
            <a:r>
              <a:rPr kumimoji="1" lang="ja-JP" altLang="en-US" dirty="0"/>
              <a:t>おおざっぱに一言で言うとどう言う事か</a:t>
            </a:r>
            <a:endParaRPr kumimoji="1" lang="en-US" altLang="ja-JP" dirty="0"/>
          </a:p>
          <a:p>
            <a:pPr lvl="2"/>
            <a:r>
              <a:rPr kumimoji="1" lang="ja-JP" altLang="en-US" dirty="0"/>
              <a:t>なんの話題についてか</a:t>
            </a:r>
            <a:endParaRPr kumimoji="1" lang="en-US" altLang="ja-JP" dirty="0"/>
          </a:p>
          <a:p>
            <a:pPr lvl="1"/>
            <a:r>
              <a:rPr kumimoji="1" lang="ja-JP" altLang="en-US" dirty="0"/>
              <a:t>詳細の例</a:t>
            </a:r>
            <a:endParaRPr kumimoji="1" lang="en-US" altLang="ja-JP" dirty="0"/>
          </a:p>
          <a:p>
            <a:pPr lvl="2"/>
            <a:r>
              <a:rPr kumimoji="1" lang="ja-JP" altLang="en-US" dirty="0"/>
              <a:t>一言で言った内容の理由や内訳など</a:t>
            </a:r>
            <a:endParaRPr kumimoji="1" lang="en-US" altLang="ja-JP" dirty="0"/>
          </a:p>
          <a:p>
            <a:r>
              <a:rPr kumimoji="1" lang="ja-JP" altLang="en-US" dirty="0"/>
              <a:t>逆にしてしまいがち</a:t>
            </a:r>
            <a:endParaRPr kumimoji="1" lang="en-US" altLang="ja-JP" dirty="0"/>
          </a:p>
          <a:p>
            <a:pPr lvl="1"/>
            <a:r>
              <a:rPr kumimoji="1" lang="ja-JP" altLang="en-US" dirty="0"/>
              <a:t>逆にすると，最後まで読むと意味が繋がって わかる文になる</a:t>
            </a:r>
            <a:endParaRPr kumimoji="1" lang="en-US" altLang="ja-JP" dirty="0"/>
          </a:p>
          <a:p>
            <a:pPr lvl="1"/>
            <a:r>
              <a:rPr kumimoji="1" lang="ja-JP" altLang="en-US" dirty="0">
                <a:solidFill>
                  <a:schemeClr val="accent5"/>
                </a:solidFill>
              </a:rPr>
              <a:t>これは脳内に情報を全部スタックしておく必要があり，非常にわかりにくい</a:t>
            </a:r>
            <a:endParaRPr kumimoji="1" lang="en-US" altLang="ja-JP" dirty="0">
              <a:solidFill>
                <a:schemeClr val="accent5"/>
              </a:solidFill>
            </a:endParaRPr>
          </a:p>
        </p:txBody>
      </p:sp>
    </p:spTree>
    <p:extLst>
      <p:ext uri="{BB962C8B-B14F-4D97-AF65-F5344CB8AC3E}">
        <p14:creationId xmlns:p14="http://schemas.microsoft.com/office/powerpoint/2010/main" val="3682535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D89DC0-3FD1-AEAA-2E43-17FD95F7ABA3}"/>
              </a:ext>
            </a:extLst>
          </p:cNvPr>
          <p:cNvSpPr>
            <a:spLocks noGrp="1"/>
          </p:cNvSpPr>
          <p:nvPr>
            <p:ph type="title"/>
          </p:nvPr>
        </p:nvSpPr>
        <p:spPr/>
        <p:txBody>
          <a:bodyPr/>
          <a:lstStyle/>
          <a:p>
            <a:r>
              <a:rPr kumimoji="1" lang="ja-JP" altLang="en-US" dirty="0"/>
              <a:t>各文を適切に接続する</a:t>
            </a:r>
          </a:p>
        </p:txBody>
      </p:sp>
      <p:sp>
        <p:nvSpPr>
          <p:cNvPr id="3" name="テキスト プレースホルダー 2">
            <a:extLst>
              <a:ext uri="{FF2B5EF4-FFF2-40B4-BE49-F238E27FC236}">
                <a16:creationId xmlns:a16="http://schemas.microsoft.com/office/drawing/2014/main" id="{5BC3025A-7B01-BA2E-4B61-9B87B1743DAB}"/>
              </a:ext>
            </a:extLst>
          </p:cNvPr>
          <p:cNvSpPr>
            <a:spLocks noGrp="1"/>
          </p:cNvSpPr>
          <p:nvPr>
            <p:ph type="body" sz="quarter" idx="10"/>
          </p:nvPr>
        </p:nvSpPr>
        <p:spPr/>
        <p:txBody>
          <a:bodyPr/>
          <a:lstStyle/>
          <a:p>
            <a:r>
              <a:rPr kumimoji="1" lang="ja-JP" altLang="en-US" dirty="0"/>
              <a:t>なにも考えずに文を短くするとぶつ切れになる</a:t>
            </a:r>
            <a:endParaRPr kumimoji="1" lang="en-US" altLang="ja-JP" dirty="0"/>
          </a:p>
          <a:p>
            <a:pPr lvl="1"/>
            <a:r>
              <a:rPr kumimoji="1" lang="ja-JP" altLang="en-US" dirty="0"/>
              <a:t>元々なんとなく繋がっていた気がしていただけで，</a:t>
            </a:r>
            <a:br>
              <a:rPr kumimoji="1" lang="en-US" altLang="ja-JP" dirty="0"/>
            </a:br>
            <a:r>
              <a:rPr kumimoji="1" lang="ja-JP" altLang="en-US" dirty="0"/>
              <a:t>実は論理的に接続されていないとこうなりがち</a:t>
            </a:r>
            <a:endParaRPr kumimoji="1" lang="en-US" altLang="ja-JP" dirty="0"/>
          </a:p>
          <a:p>
            <a:r>
              <a:rPr kumimoji="1" lang="ja-JP" altLang="en-US" dirty="0"/>
              <a:t>文同士を接続する方法</a:t>
            </a:r>
            <a:endParaRPr kumimoji="1" lang="en-US" altLang="ja-JP" dirty="0"/>
          </a:p>
          <a:p>
            <a:pPr marL="817200" lvl="1" indent="-457200">
              <a:buFont typeface="+mj-lt"/>
              <a:buAutoNum type="arabicPeriod"/>
            </a:pPr>
            <a:r>
              <a:rPr kumimoji="1" lang="ja-JP" altLang="en-US" dirty="0"/>
              <a:t>接続詞を適切に入れる</a:t>
            </a:r>
            <a:endParaRPr kumimoji="1" lang="en-US" altLang="ja-JP" dirty="0"/>
          </a:p>
          <a:p>
            <a:pPr lvl="2"/>
            <a:r>
              <a:rPr kumimoji="1" lang="ja-JP" altLang="en-US" dirty="0"/>
              <a:t>「したがって」</a:t>
            </a:r>
            <a:endParaRPr kumimoji="1" lang="en-US" altLang="ja-JP" dirty="0"/>
          </a:p>
          <a:p>
            <a:pPr lvl="2"/>
            <a:r>
              <a:rPr kumimoji="1" lang="ja-JP" altLang="en-US" dirty="0"/>
              <a:t>「なぜなら」</a:t>
            </a:r>
            <a:endParaRPr kumimoji="1" lang="en-US" altLang="ja-JP" dirty="0"/>
          </a:p>
          <a:p>
            <a:pPr lvl="2"/>
            <a:r>
              <a:rPr kumimoji="1" lang="ja-JP" altLang="en-US" dirty="0"/>
              <a:t>「しかし」</a:t>
            </a:r>
            <a:endParaRPr kumimoji="1" lang="en-US" altLang="ja-JP" dirty="0"/>
          </a:p>
          <a:p>
            <a:pPr marL="817200" lvl="1" indent="-457200">
              <a:buFont typeface="+mj-lt"/>
              <a:buAutoNum type="arabicPeriod"/>
            </a:pPr>
            <a:r>
              <a:rPr kumimoji="1" lang="ja-JP" altLang="en-US" dirty="0"/>
              <a:t>文内の論理的な繋がりを使う</a:t>
            </a:r>
            <a:endParaRPr kumimoji="1" lang="en-US" altLang="ja-JP" dirty="0"/>
          </a:p>
        </p:txBody>
      </p:sp>
    </p:spTree>
    <p:extLst>
      <p:ext uri="{BB962C8B-B14F-4D97-AF65-F5344CB8AC3E}">
        <p14:creationId xmlns:p14="http://schemas.microsoft.com/office/powerpoint/2010/main" val="308663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3E805-C8B0-4B62-0EE7-64CFD041C187}"/>
              </a:ext>
            </a:extLst>
          </p:cNvPr>
          <p:cNvSpPr>
            <a:spLocks noGrp="1"/>
          </p:cNvSpPr>
          <p:nvPr>
            <p:ph type="title"/>
          </p:nvPr>
        </p:nvSpPr>
        <p:spPr/>
        <p:txBody>
          <a:bodyPr/>
          <a:lstStyle/>
          <a:p>
            <a:r>
              <a:rPr kumimoji="1" lang="ja-JP" altLang="en-US" dirty="0"/>
              <a:t>論理的な繋がりを使った文の接続１</a:t>
            </a:r>
          </a:p>
        </p:txBody>
      </p:sp>
      <p:sp>
        <p:nvSpPr>
          <p:cNvPr id="3" name="テキスト プレースホルダー 2">
            <a:extLst>
              <a:ext uri="{FF2B5EF4-FFF2-40B4-BE49-F238E27FC236}">
                <a16:creationId xmlns:a16="http://schemas.microsoft.com/office/drawing/2014/main" id="{60ADC020-2198-50F1-6F94-34B8CBB0F2D4}"/>
              </a:ext>
            </a:extLst>
          </p:cNvPr>
          <p:cNvSpPr>
            <a:spLocks noGrp="1"/>
          </p:cNvSpPr>
          <p:nvPr>
            <p:ph type="body" sz="quarter" idx="10"/>
          </p:nvPr>
        </p:nvSpPr>
        <p:spPr/>
        <p:txBody>
          <a:bodyPr/>
          <a:lstStyle/>
          <a:p>
            <a:r>
              <a:rPr kumimoji="1" lang="ja-JP" altLang="en-US" sz="1800" dirty="0">
                <a:solidFill>
                  <a:schemeClr val="accent5"/>
                </a:solidFill>
              </a:rPr>
              <a:t>そこより前の文に出てくる単語や事象を入れると自然に繋がる</a:t>
            </a:r>
            <a:endParaRPr kumimoji="1" lang="en-US" altLang="ja-JP" sz="1800" dirty="0">
              <a:solidFill>
                <a:schemeClr val="accent5"/>
              </a:solidFill>
            </a:endParaRPr>
          </a:p>
          <a:p>
            <a:pPr lvl="1"/>
            <a:r>
              <a:rPr kumimoji="1" lang="ja-JP" altLang="en-US" sz="1800" dirty="0"/>
              <a:t>そこまでの文の内容に新しい情報を付け足す形にする</a:t>
            </a:r>
            <a:endParaRPr kumimoji="1" lang="en-US" altLang="ja-JP" sz="1800" dirty="0"/>
          </a:p>
          <a:p>
            <a:r>
              <a:rPr kumimoji="1" lang="ja-JP" altLang="en-US" sz="1800" dirty="0"/>
              <a:t>「</a:t>
            </a:r>
            <a:r>
              <a:rPr kumimoji="1" lang="en-US" altLang="ja-JP" sz="1800" dirty="0"/>
              <a:t>A </a:t>
            </a:r>
            <a:r>
              <a:rPr kumimoji="1" lang="ja-JP" altLang="en-US" sz="1800" dirty="0"/>
              <a:t>は </a:t>
            </a:r>
            <a:r>
              <a:rPr kumimoji="1" lang="en-US" altLang="ja-JP" sz="1800" dirty="0"/>
              <a:t>B </a:t>
            </a:r>
            <a:r>
              <a:rPr kumimoji="1" lang="ja-JP" altLang="en-US" sz="1800" dirty="0"/>
              <a:t>である．なぜなら </a:t>
            </a:r>
            <a:r>
              <a:rPr lang="en-US" altLang="ja-JP" sz="1800" dirty="0"/>
              <a:t>B </a:t>
            </a:r>
            <a:r>
              <a:rPr lang="ja-JP" altLang="en-US" sz="1800" dirty="0"/>
              <a:t>は </a:t>
            </a:r>
            <a:r>
              <a:rPr lang="en-US" altLang="ja-JP" sz="1800" dirty="0"/>
              <a:t>C </a:t>
            </a:r>
            <a:r>
              <a:rPr lang="ja-JP" altLang="en-US" sz="1800" dirty="0"/>
              <a:t>だからだ</a:t>
            </a:r>
            <a:r>
              <a:rPr kumimoji="1" lang="ja-JP" altLang="en-US" sz="1800" dirty="0"/>
              <a:t>」の後に繋げる文を考える</a:t>
            </a:r>
            <a:endParaRPr kumimoji="1" lang="en-US" altLang="ja-JP" sz="1800" dirty="0"/>
          </a:p>
          <a:p>
            <a:pPr lvl="1"/>
            <a:r>
              <a:rPr kumimoji="1" lang="ja-JP" altLang="en-US" sz="1800" dirty="0"/>
              <a:t>良い例：</a:t>
            </a:r>
            <a:endParaRPr kumimoji="1" lang="en-US" altLang="ja-JP" sz="1800" dirty="0"/>
          </a:p>
          <a:p>
            <a:pPr lvl="2"/>
            <a:r>
              <a:rPr kumimoji="1" lang="ja-JP" altLang="en-US" sz="1800" dirty="0"/>
              <a:t>「この </a:t>
            </a:r>
            <a:r>
              <a:rPr kumimoji="1" lang="en-US" altLang="ja-JP" sz="1800" dirty="0"/>
              <a:t>B </a:t>
            </a:r>
            <a:r>
              <a:rPr kumimoji="1" lang="ja-JP" altLang="en-US" sz="1800" dirty="0"/>
              <a:t>は～という性質をもつ」</a:t>
            </a:r>
            <a:endParaRPr kumimoji="1" lang="en-US" altLang="ja-JP" sz="1800" dirty="0"/>
          </a:p>
          <a:p>
            <a:pPr lvl="2"/>
            <a:r>
              <a:rPr kumimoji="1" lang="ja-JP" altLang="en-US" sz="1800" dirty="0"/>
              <a:t>「この </a:t>
            </a:r>
            <a:r>
              <a:rPr kumimoji="1" lang="en-US" altLang="ja-JP" sz="1800" dirty="0"/>
              <a:t>C </a:t>
            </a:r>
            <a:r>
              <a:rPr kumimoji="1" lang="ja-JP" altLang="en-US" sz="1800" dirty="0"/>
              <a:t>は一般に </a:t>
            </a:r>
            <a:r>
              <a:rPr kumimoji="1" lang="en-US" altLang="ja-JP" sz="1800" dirty="0"/>
              <a:t>D </a:t>
            </a:r>
            <a:r>
              <a:rPr kumimoji="1" lang="ja-JP" altLang="en-US" sz="1800" dirty="0"/>
              <a:t>である」</a:t>
            </a:r>
            <a:endParaRPr kumimoji="1" lang="en-US" altLang="ja-JP" sz="1800" dirty="0"/>
          </a:p>
          <a:p>
            <a:pPr lvl="1"/>
            <a:r>
              <a:rPr kumimoji="1" lang="ja-JP" altLang="en-US" sz="1800" dirty="0"/>
              <a:t>だめな例：</a:t>
            </a:r>
            <a:endParaRPr kumimoji="1" lang="en-US" altLang="ja-JP" sz="1800" dirty="0"/>
          </a:p>
          <a:p>
            <a:pPr lvl="2"/>
            <a:r>
              <a:rPr kumimoji="1" lang="ja-JP" altLang="en-US" sz="1800" dirty="0"/>
              <a:t>「</a:t>
            </a:r>
            <a:r>
              <a:rPr kumimoji="1" lang="en-US" altLang="ja-JP" sz="1800" dirty="0"/>
              <a:t>E </a:t>
            </a:r>
            <a:r>
              <a:rPr kumimoji="1" lang="ja-JP" altLang="en-US" sz="1800" dirty="0"/>
              <a:t>は </a:t>
            </a:r>
            <a:r>
              <a:rPr kumimoji="1" lang="en-US" altLang="ja-JP" sz="1800" dirty="0"/>
              <a:t>F </a:t>
            </a:r>
            <a:r>
              <a:rPr kumimoji="1" lang="ja-JP" altLang="en-US" sz="1800" dirty="0"/>
              <a:t>である」（</a:t>
            </a:r>
            <a:r>
              <a:rPr kumimoji="1" lang="en-US" altLang="ja-JP" sz="1800" dirty="0"/>
              <a:t>E </a:t>
            </a:r>
            <a:r>
              <a:rPr kumimoji="1" lang="ja-JP" altLang="en-US" sz="1800" dirty="0"/>
              <a:t>も </a:t>
            </a:r>
            <a:r>
              <a:rPr kumimoji="1" lang="en-US" altLang="ja-JP" sz="1800" dirty="0"/>
              <a:t>F </a:t>
            </a:r>
            <a:r>
              <a:rPr kumimoji="1" lang="ja-JP" altLang="en-US" sz="1800" dirty="0"/>
              <a:t>も初登場なので繋がってない）</a:t>
            </a:r>
            <a:endParaRPr kumimoji="1" lang="en-US" altLang="ja-JP" sz="1800" dirty="0"/>
          </a:p>
        </p:txBody>
      </p:sp>
    </p:spTree>
    <p:extLst>
      <p:ext uri="{BB962C8B-B14F-4D97-AF65-F5344CB8AC3E}">
        <p14:creationId xmlns:p14="http://schemas.microsoft.com/office/powerpoint/2010/main" val="1530409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3E805-C8B0-4B62-0EE7-64CFD041C187}"/>
              </a:ext>
            </a:extLst>
          </p:cNvPr>
          <p:cNvSpPr>
            <a:spLocks noGrp="1"/>
          </p:cNvSpPr>
          <p:nvPr>
            <p:ph type="title"/>
          </p:nvPr>
        </p:nvSpPr>
        <p:spPr/>
        <p:txBody>
          <a:bodyPr/>
          <a:lstStyle/>
          <a:p>
            <a:r>
              <a:rPr kumimoji="1" lang="ja-JP" altLang="en-US" dirty="0"/>
              <a:t>論理的な繋がりを使った文の接続２</a:t>
            </a:r>
          </a:p>
        </p:txBody>
      </p:sp>
      <p:sp>
        <p:nvSpPr>
          <p:cNvPr id="3" name="テキスト プレースホルダー 2">
            <a:extLst>
              <a:ext uri="{FF2B5EF4-FFF2-40B4-BE49-F238E27FC236}">
                <a16:creationId xmlns:a16="http://schemas.microsoft.com/office/drawing/2014/main" id="{60ADC020-2198-50F1-6F94-34B8CBB0F2D4}"/>
              </a:ext>
            </a:extLst>
          </p:cNvPr>
          <p:cNvSpPr>
            <a:spLocks noGrp="1"/>
          </p:cNvSpPr>
          <p:nvPr>
            <p:ph type="body" sz="quarter" idx="10"/>
          </p:nvPr>
        </p:nvSpPr>
        <p:spPr/>
        <p:txBody>
          <a:bodyPr/>
          <a:lstStyle/>
          <a:p>
            <a:r>
              <a:rPr kumimoji="1" lang="ja-JP" altLang="en-US" sz="1800" dirty="0">
                <a:solidFill>
                  <a:schemeClr val="accent5"/>
                </a:solidFill>
              </a:rPr>
              <a:t>各文内の前の方に，（なるべく近くの）既出の単語や事象を置く</a:t>
            </a:r>
            <a:endParaRPr kumimoji="1" lang="en-US" altLang="ja-JP" sz="1800" dirty="0"/>
          </a:p>
          <a:p>
            <a:pPr lvl="1"/>
            <a:r>
              <a:rPr kumimoji="1" lang="ja-JP" altLang="en-US" sz="1800" dirty="0"/>
              <a:t>既出の単語が，長い文の後半で初めて出てくるのは良くない</a:t>
            </a:r>
            <a:endParaRPr kumimoji="1" lang="en-US" altLang="ja-JP" sz="1800" dirty="0"/>
          </a:p>
          <a:p>
            <a:pPr lvl="1"/>
            <a:r>
              <a:rPr kumimoji="1" lang="ja-JP" altLang="en-US" sz="1800" dirty="0"/>
              <a:t>その文を最後まで読まないと，接続関係がわからない</a:t>
            </a:r>
            <a:endParaRPr kumimoji="1" lang="en-US" altLang="ja-JP" sz="1800" dirty="0"/>
          </a:p>
          <a:p>
            <a:r>
              <a:rPr kumimoji="1" lang="ja-JP" altLang="en-US" sz="1800" dirty="0"/>
              <a:t>また「</a:t>
            </a:r>
            <a:r>
              <a:rPr kumimoji="1" lang="en-US" altLang="ja-JP" sz="1800" dirty="0"/>
              <a:t>A </a:t>
            </a:r>
            <a:r>
              <a:rPr kumimoji="1" lang="ja-JP" altLang="en-US" sz="1800" dirty="0"/>
              <a:t>は </a:t>
            </a:r>
            <a:r>
              <a:rPr kumimoji="1" lang="en-US" altLang="ja-JP" sz="1800" dirty="0"/>
              <a:t>B </a:t>
            </a:r>
            <a:r>
              <a:rPr kumimoji="1" lang="ja-JP" altLang="en-US" sz="1800" dirty="0"/>
              <a:t>である．なぜなら </a:t>
            </a:r>
            <a:r>
              <a:rPr lang="en-US" altLang="ja-JP" sz="1800" dirty="0"/>
              <a:t>B </a:t>
            </a:r>
            <a:r>
              <a:rPr lang="ja-JP" altLang="en-US" sz="1800" dirty="0"/>
              <a:t>は </a:t>
            </a:r>
            <a:r>
              <a:rPr lang="en-US" altLang="ja-JP" sz="1800" b="1" dirty="0">
                <a:solidFill>
                  <a:schemeClr val="accent5"/>
                </a:solidFill>
              </a:rPr>
              <a:t>C</a:t>
            </a:r>
            <a:r>
              <a:rPr lang="en-US" altLang="ja-JP" sz="1800" dirty="0"/>
              <a:t> </a:t>
            </a:r>
            <a:r>
              <a:rPr lang="ja-JP" altLang="en-US" sz="1800" dirty="0"/>
              <a:t>だからだ</a:t>
            </a:r>
            <a:r>
              <a:rPr kumimoji="1" lang="ja-JP" altLang="en-US" sz="1800" dirty="0"/>
              <a:t>」の後に繋げる文を考える</a:t>
            </a:r>
            <a:endParaRPr kumimoji="1" lang="en-US" altLang="ja-JP" sz="1800" dirty="0"/>
          </a:p>
          <a:p>
            <a:pPr lvl="1"/>
            <a:r>
              <a:rPr kumimoji="1" lang="ja-JP" altLang="en-US" sz="1800" dirty="0"/>
              <a:t>だめな例：</a:t>
            </a:r>
            <a:endParaRPr kumimoji="1" lang="en-US" altLang="ja-JP" sz="1800" dirty="0"/>
          </a:p>
          <a:p>
            <a:pPr lvl="2"/>
            <a:r>
              <a:rPr kumimoji="1" lang="ja-JP" altLang="en-US" sz="1800" dirty="0"/>
              <a:t>「～は～であり，そのため～は </a:t>
            </a:r>
            <a:r>
              <a:rPr kumimoji="1" lang="en-US" altLang="ja-JP" sz="1800" b="1" dirty="0">
                <a:solidFill>
                  <a:schemeClr val="accent5"/>
                </a:solidFill>
              </a:rPr>
              <a:t>C</a:t>
            </a:r>
            <a:r>
              <a:rPr kumimoji="1" lang="en-US" altLang="ja-JP" sz="1800" dirty="0"/>
              <a:t> </a:t>
            </a:r>
            <a:r>
              <a:rPr kumimoji="1" lang="ja-JP" altLang="en-US" sz="1800" dirty="0"/>
              <a:t>である」</a:t>
            </a:r>
            <a:endParaRPr kumimoji="1" lang="en-US" altLang="ja-JP" sz="1800" dirty="0"/>
          </a:p>
          <a:p>
            <a:pPr lvl="2"/>
            <a:r>
              <a:rPr kumimoji="1" lang="en-US" altLang="ja-JP" sz="1800" dirty="0"/>
              <a:t>C </a:t>
            </a:r>
            <a:r>
              <a:rPr kumimoji="1" lang="ja-JP" altLang="en-US" sz="1800" dirty="0"/>
              <a:t>が最後に出てくるので，そこまで読まないと関係がわからない</a:t>
            </a:r>
            <a:endParaRPr kumimoji="1" lang="en-US" altLang="ja-JP" sz="1800" dirty="0"/>
          </a:p>
          <a:p>
            <a:pPr lvl="1"/>
            <a:r>
              <a:rPr kumimoji="1" lang="ja-JP" altLang="en-US" sz="1800" dirty="0"/>
              <a:t>良い例：</a:t>
            </a:r>
            <a:endParaRPr kumimoji="1" lang="en-US" altLang="ja-JP" sz="1800" dirty="0"/>
          </a:p>
          <a:p>
            <a:pPr lvl="2"/>
            <a:r>
              <a:rPr kumimoji="1" lang="ja-JP" altLang="en-US" sz="1800" dirty="0"/>
              <a:t>「～は </a:t>
            </a:r>
            <a:r>
              <a:rPr kumimoji="1" lang="en-US" altLang="ja-JP" sz="1800" b="1" dirty="0">
                <a:solidFill>
                  <a:schemeClr val="accent5"/>
                </a:solidFill>
              </a:rPr>
              <a:t>C</a:t>
            </a:r>
            <a:r>
              <a:rPr kumimoji="1" lang="en-US" altLang="ja-JP" sz="1800" dirty="0"/>
              <a:t> </a:t>
            </a:r>
            <a:r>
              <a:rPr kumimoji="1" lang="ja-JP" altLang="en-US" sz="1800" dirty="0"/>
              <a:t>である．なぜなら～は～であるためである」</a:t>
            </a:r>
            <a:endParaRPr kumimoji="1" lang="en-US" altLang="ja-JP" sz="1800" dirty="0"/>
          </a:p>
        </p:txBody>
      </p:sp>
    </p:spTree>
    <p:extLst>
      <p:ext uri="{BB962C8B-B14F-4D97-AF65-F5344CB8AC3E}">
        <p14:creationId xmlns:p14="http://schemas.microsoft.com/office/powerpoint/2010/main" val="3414039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61C188-5860-DCBE-4F54-3F8C103E2DAC}"/>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16406EAA-6DD5-1103-E09E-A8675115D0B4}"/>
              </a:ext>
            </a:extLst>
          </p:cNvPr>
          <p:cNvSpPr>
            <a:spLocks noGrp="1"/>
          </p:cNvSpPr>
          <p:nvPr>
            <p:ph type="body" sz="quarter" idx="10"/>
          </p:nvPr>
        </p:nvSpPr>
        <p:spPr/>
        <p:txBody>
          <a:bodyPr/>
          <a:lstStyle/>
          <a:p>
            <a:r>
              <a:rPr lang="ja-JP" altLang="en-US" dirty="0"/>
              <a:t>まだ工事中</a:t>
            </a:r>
            <a:endParaRPr kumimoji="1" lang="ja-JP" altLang="en-US" dirty="0"/>
          </a:p>
        </p:txBody>
      </p:sp>
    </p:spTree>
    <p:extLst>
      <p:ext uri="{BB962C8B-B14F-4D97-AF65-F5344CB8AC3E}">
        <p14:creationId xmlns:p14="http://schemas.microsoft.com/office/powerpoint/2010/main" val="38602547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F43A36-1241-4642-C35D-F2423024AF7E}"/>
              </a:ext>
            </a:extLst>
          </p:cNvPr>
          <p:cNvSpPr>
            <a:spLocks noGrp="1"/>
          </p:cNvSpPr>
          <p:nvPr>
            <p:ph type="title"/>
          </p:nvPr>
        </p:nvSpPr>
        <p:spPr/>
        <p:txBody>
          <a:bodyPr/>
          <a:lstStyle/>
          <a:p>
            <a:r>
              <a:rPr kumimoji="1" lang="ja-JP" altLang="en-US" dirty="0"/>
              <a:t>論理的な繋がりを使った文の接続３</a:t>
            </a:r>
          </a:p>
        </p:txBody>
      </p:sp>
      <p:sp>
        <p:nvSpPr>
          <p:cNvPr id="3" name="テキスト プレースホルダー 2">
            <a:extLst>
              <a:ext uri="{FF2B5EF4-FFF2-40B4-BE49-F238E27FC236}">
                <a16:creationId xmlns:a16="http://schemas.microsoft.com/office/drawing/2014/main" id="{0AE5F184-FC3A-2542-0079-3B39E1BBBD63}"/>
              </a:ext>
            </a:extLst>
          </p:cNvPr>
          <p:cNvSpPr>
            <a:spLocks noGrp="1"/>
          </p:cNvSpPr>
          <p:nvPr>
            <p:ph type="body" sz="quarter" idx="10"/>
          </p:nvPr>
        </p:nvSpPr>
        <p:spPr/>
        <p:txBody>
          <a:bodyPr/>
          <a:lstStyle/>
          <a:p>
            <a:r>
              <a:rPr kumimoji="1" lang="ja-JP" altLang="en-US" dirty="0"/>
              <a:t>最初に要素や単語を列挙してから，ぶらさげる</a:t>
            </a:r>
            <a:endParaRPr kumimoji="1" lang="en-US" altLang="ja-JP" dirty="0"/>
          </a:p>
          <a:p>
            <a:pPr lvl="1"/>
            <a:r>
              <a:rPr kumimoji="1" lang="ja-JP" altLang="en-US" dirty="0"/>
              <a:t>この後ろに列挙した要素の説明がくることが自然に伝わる</a:t>
            </a:r>
            <a:endParaRPr kumimoji="1" lang="en-US" altLang="ja-JP" dirty="0"/>
          </a:p>
          <a:p>
            <a:r>
              <a:rPr kumimoji="1" lang="ja-JP" altLang="en-US" dirty="0"/>
              <a:t>例：</a:t>
            </a:r>
            <a:endParaRPr kumimoji="1" lang="en-US" altLang="ja-JP" dirty="0"/>
          </a:p>
          <a:p>
            <a:pPr lvl="1"/>
            <a:r>
              <a:rPr kumimoji="1" lang="ja-JP" altLang="en-US" dirty="0"/>
              <a:t>「</a:t>
            </a:r>
            <a:r>
              <a:rPr kumimoji="1" lang="en-US" altLang="ja-JP" dirty="0"/>
              <a:t>A </a:t>
            </a:r>
            <a:r>
              <a:rPr kumimoji="1" lang="ja-JP" altLang="en-US" dirty="0"/>
              <a:t>には </a:t>
            </a:r>
            <a:r>
              <a:rPr kumimoji="1" lang="en-US" altLang="ja-JP" dirty="0"/>
              <a:t>B </a:t>
            </a:r>
            <a:r>
              <a:rPr kumimoji="1" lang="ja-JP" altLang="en-US" dirty="0"/>
              <a:t>と </a:t>
            </a:r>
            <a:r>
              <a:rPr kumimoji="1" lang="en-US" altLang="ja-JP" dirty="0"/>
              <a:t>C </a:t>
            </a:r>
            <a:r>
              <a:rPr kumimoji="1" lang="ja-JP" altLang="en-US" dirty="0"/>
              <a:t>がある」</a:t>
            </a:r>
            <a:endParaRPr kumimoji="1" lang="en-US" altLang="ja-JP" dirty="0"/>
          </a:p>
          <a:p>
            <a:pPr lvl="2"/>
            <a:r>
              <a:rPr kumimoji="1" lang="ja-JP" altLang="en-US" dirty="0"/>
              <a:t>「</a:t>
            </a:r>
            <a:r>
              <a:rPr kumimoji="1" lang="en-US" altLang="ja-JP" dirty="0"/>
              <a:t>B </a:t>
            </a:r>
            <a:r>
              <a:rPr kumimoji="1" lang="ja-JP" altLang="en-US" dirty="0"/>
              <a:t>は～である」</a:t>
            </a:r>
            <a:endParaRPr kumimoji="1" lang="en-US" altLang="ja-JP" dirty="0"/>
          </a:p>
          <a:p>
            <a:pPr lvl="2"/>
            <a:r>
              <a:rPr kumimoji="1" lang="ja-JP" altLang="en-US" dirty="0"/>
              <a:t>「一方で </a:t>
            </a:r>
            <a:r>
              <a:rPr kumimoji="1" lang="en-US" altLang="ja-JP" dirty="0"/>
              <a:t>C </a:t>
            </a:r>
            <a:r>
              <a:rPr kumimoji="1" lang="ja-JP" altLang="en-US" dirty="0"/>
              <a:t>は～である」</a:t>
            </a:r>
            <a:br>
              <a:rPr kumimoji="1" lang="en-US" altLang="ja-JP" dirty="0"/>
            </a:br>
            <a:endParaRPr kumimoji="1" lang="en-US" altLang="ja-JP" dirty="0"/>
          </a:p>
          <a:p>
            <a:pPr lvl="1"/>
            <a:r>
              <a:rPr kumimoji="1" lang="ja-JP" altLang="en-US" dirty="0"/>
              <a:t>「～は以下の手順で行われる」</a:t>
            </a:r>
            <a:endParaRPr kumimoji="1" lang="en-US" altLang="ja-JP" dirty="0"/>
          </a:p>
          <a:p>
            <a:pPr lvl="2"/>
            <a:r>
              <a:rPr kumimoji="1" lang="ja-JP" altLang="en-US" dirty="0"/>
              <a:t>「</a:t>
            </a:r>
            <a:r>
              <a:rPr kumimoji="1" lang="en-US" altLang="ja-JP" dirty="0"/>
              <a:t>1.</a:t>
            </a:r>
            <a:r>
              <a:rPr kumimoji="1" lang="ja-JP" altLang="en-US" dirty="0"/>
              <a:t>」「</a:t>
            </a:r>
            <a:r>
              <a:rPr kumimoji="1" lang="en-US" altLang="ja-JP" dirty="0"/>
              <a:t>2.</a:t>
            </a:r>
            <a:r>
              <a:rPr kumimoji="1" lang="ja-JP" altLang="en-US" dirty="0"/>
              <a:t>」「</a:t>
            </a:r>
            <a:r>
              <a:rPr kumimoji="1" lang="en-US" altLang="ja-JP" dirty="0"/>
              <a:t>3.</a:t>
            </a:r>
            <a:r>
              <a:rPr kumimoji="1" lang="ja-JP" altLang="en-US" dirty="0"/>
              <a:t>」</a:t>
            </a:r>
            <a:endParaRPr kumimoji="1" lang="en-US" altLang="ja-JP" dirty="0"/>
          </a:p>
          <a:p>
            <a:pPr lvl="1"/>
            <a:r>
              <a:rPr kumimoji="1" lang="ja-JP" altLang="en-US" dirty="0"/>
              <a:t>「～は以下の２つの理由からなる」</a:t>
            </a:r>
            <a:endParaRPr kumimoji="1" lang="en-US" altLang="ja-JP" dirty="0"/>
          </a:p>
          <a:p>
            <a:pPr lvl="2"/>
            <a:r>
              <a:rPr kumimoji="1" lang="ja-JP" altLang="en-US" dirty="0"/>
              <a:t>「</a:t>
            </a:r>
            <a:r>
              <a:rPr kumimoji="1" lang="en-US" altLang="ja-JP" dirty="0"/>
              <a:t>1.</a:t>
            </a:r>
            <a:r>
              <a:rPr kumimoji="1" lang="ja-JP" altLang="en-US" dirty="0"/>
              <a:t>」「</a:t>
            </a:r>
            <a:r>
              <a:rPr kumimoji="1" lang="en-US" altLang="ja-JP" dirty="0"/>
              <a:t>2.</a:t>
            </a:r>
            <a:r>
              <a:rPr kumimoji="1" lang="ja-JP" altLang="en-US" dirty="0"/>
              <a:t>」</a:t>
            </a:r>
            <a:endParaRPr kumimoji="1" lang="en-US" altLang="ja-JP" dirty="0"/>
          </a:p>
          <a:p>
            <a:pPr lvl="1"/>
            <a:endParaRPr kumimoji="1" lang="ja-JP" altLang="en-US" dirty="0"/>
          </a:p>
        </p:txBody>
      </p:sp>
    </p:spTree>
    <p:extLst>
      <p:ext uri="{BB962C8B-B14F-4D97-AF65-F5344CB8AC3E}">
        <p14:creationId xmlns:p14="http://schemas.microsoft.com/office/powerpoint/2010/main" val="2236628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44FC4B2-BE5F-0B62-A30B-6488B98CA7F1}"/>
              </a:ext>
            </a:extLst>
          </p:cNvPr>
          <p:cNvSpPr>
            <a:spLocks noGrp="1"/>
          </p:cNvSpPr>
          <p:nvPr>
            <p:ph type="title"/>
          </p:nvPr>
        </p:nvSpPr>
        <p:spPr/>
        <p:txBody>
          <a:bodyPr/>
          <a:lstStyle/>
          <a:p>
            <a:r>
              <a:rPr lang="en-US" altLang="ja-JP" b="1" dirty="0"/>
              <a:t>[C] </a:t>
            </a:r>
            <a:r>
              <a:rPr lang="ja-JP" altLang="en-US" b="1" dirty="0"/>
              <a:t>パラグラフ</a:t>
            </a:r>
            <a:endParaRPr lang="en-US" b="1" dirty="0"/>
          </a:p>
        </p:txBody>
      </p:sp>
    </p:spTree>
    <p:extLst>
      <p:ext uri="{BB962C8B-B14F-4D97-AF65-F5344CB8AC3E}">
        <p14:creationId xmlns:p14="http://schemas.microsoft.com/office/powerpoint/2010/main" val="24188746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kumimoji="1" lang="ja-JP" altLang="en-US" dirty="0"/>
              <a:t>パラグラフ</a:t>
            </a:r>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kumimoji="1" lang="ja-JP" altLang="en-US" dirty="0">
                <a:solidFill>
                  <a:schemeClr val="accent5"/>
                </a:solidFill>
              </a:rPr>
              <a:t>１つの主張</a:t>
            </a:r>
            <a:r>
              <a:rPr kumimoji="1" lang="ja-JP" altLang="en-US" dirty="0"/>
              <a:t>を述べるための，複数の文からなるまとまり</a:t>
            </a:r>
            <a:endParaRPr kumimoji="1" lang="en-US" altLang="ja-JP" dirty="0"/>
          </a:p>
          <a:p>
            <a:pPr lvl="1"/>
            <a:r>
              <a:rPr kumimoji="1" lang="ja-JP" altLang="en-US" dirty="0"/>
              <a:t>パラグラフ内にその主張と違う別の主張をいれてはならない</a:t>
            </a:r>
            <a:endParaRPr kumimoji="1" lang="en-US" altLang="ja-JP" dirty="0"/>
          </a:p>
          <a:p>
            <a:r>
              <a:rPr kumimoji="1" lang="ja-JP" altLang="en-US" dirty="0"/>
              <a:t>以下の種類の複数の文からなる</a:t>
            </a:r>
            <a:endParaRPr kumimoji="1" lang="en-US" altLang="ja-JP" dirty="0"/>
          </a:p>
          <a:p>
            <a:pPr marL="817200" lvl="1" indent="-457200">
              <a:buFont typeface="+mj-lt"/>
              <a:buAutoNum type="arabicPeriod"/>
            </a:pPr>
            <a:r>
              <a:rPr lang="ja-JP" altLang="en-US" dirty="0"/>
              <a:t>先頭：　トピック・センテンス</a:t>
            </a:r>
            <a:endParaRPr lang="en-US" altLang="ja-JP" dirty="0"/>
          </a:p>
          <a:p>
            <a:pPr marL="817200" lvl="1" indent="-457200">
              <a:buFont typeface="+mj-lt"/>
              <a:buAutoNum type="arabicPeriod"/>
            </a:pPr>
            <a:r>
              <a:rPr kumimoji="1" lang="ja-JP" altLang="en-US" dirty="0"/>
              <a:t>真ん中：サポーティング・センテンス</a:t>
            </a:r>
            <a:endParaRPr kumimoji="1" lang="en-US" altLang="ja-JP" dirty="0"/>
          </a:p>
          <a:p>
            <a:pPr marL="817200" lvl="1" indent="-457200">
              <a:buFont typeface="+mj-lt"/>
              <a:buAutoNum type="arabicPeriod"/>
            </a:pPr>
            <a:r>
              <a:rPr lang="ja-JP" altLang="en-US" dirty="0"/>
              <a:t>最後：　コンクルーディング・センテンス</a:t>
            </a:r>
            <a:endParaRPr lang="en-US" altLang="ja-JP" dirty="0"/>
          </a:p>
        </p:txBody>
      </p:sp>
    </p:spTree>
    <p:extLst>
      <p:ext uri="{BB962C8B-B14F-4D97-AF65-F5344CB8AC3E}">
        <p14:creationId xmlns:p14="http://schemas.microsoft.com/office/powerpoint/2010/main" val="39228897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kumimoji="1" lang="en-US" altLang="ja-JP" dirty="0"/>
              <a:t>[C1] </a:t>
            </a:r>
            <a:r>
              <a:rPr kumimoji="1" lang="ja-JP" altLang="en-US" dirty="0"/>
              <a:t>トピック・センテンス</a:t>
            </a:r>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lang="ja-JP" altLang="en-US" dirty="0"/>
              <a:t>そのパラグラフ全体で述べたい主張をまとめた文</a:t>
            </a:r>
            <a:endParaRPr lang="en-US" altLang="ja-JP" dirty="0"/>
          </a:p>
          <a:p>
            <a:pPr lvl="1"/>
            <a:r>
              <a:rPr lang="ja-JP" altLang="en-US" dirty="0"/>
              <a:t>トピック・センテンスは各パラグラフに１つある</a:t>
            </a:r>
            <a:endParaRPr lang="en-US" altLang="ja-JP" dirty="0"/>
          </a:p>
          <a:p>
            <a:pPr lvl="1"/>
            <a:r>
              <a:rPr lang="ja-JP" altLang="en-US" dirty="0"/>
              <a:t>基本的にはそのパラグラフの先頭にある</a:t>
            </a:r>
            <a:endParaRPr lang="en-US" altLang="ja-JP" dirty="0"/>
          </a:p>
          <a:p>
            <a:pPr lvl="2"/>
            <a:r>
              <a:rPr lang="ja-JP" altLang="en-US" dirty="0"/>
              <a:t>前のパラグラフとの接続の関係で２文目等にくることもある</a:t>
            </a:r>
            <a:endParaRPr lang="en-US" altLang="ja-JP" dirty="0"/>
          </a:p>
          <a:p>
            <a:r>
              <a:rPr lang="ja-JP" altLang="en-US" dirty="0">
                <a:solidFill>
                  <a:schemeClr val="accent5"/>
                </a:solidFill>
              </a:rPr>
              <a:t>各パラグラフのトピック・センテンスだけを取り出して繋げて</a:t>
            </a:r>
            <a:br>
              <a:rPr lang="en-US" altLang="ja-JP" dirty="0">
                <a:solidFill>
                  <a:schemeClr val="accent5"/>
                </a:solidFill>
              </a:rPr>
            </a:br>
            <a:r>
              <a:rPr lang="ja-JP" altLang="en-US" dirty="0">
                <a:solidFill>
                  <a:schemeClr val="accent5"/>
                </a:solidFill>
              </a:rPr>
              <a:t>読んでもおおよそ意味が通るようにする</a:t>
            </a:r>
            <a:endParaRPr lang="en-US" altLang="ja-JP" dirty="0">
              <a:solidFill>
                <a:schemeClr val="accent5"/>
              </a:solidFill>
            </a:endParaRPr>
          </a:p>
          <a:p>
            <a:pPr lvl="1"/>
            <a:r>
              <a:rPr lang="ja-JP" altLang="en-US" dirty="0"/>
              <a:t>トピック・センテンスはパラグラフの主張をまとめたもの</a:t>
            </a:r>
            <a:endParaRPr lang="en-US" altLang="ja-JP" dirty="0"/>
          </a:p>
          <a:p>
            <a:pPr lvl="1"/>
            <a:r>
              <a:rPr lang="ja-JP" altLang="en-US" dirty="0"/>
              <a:t>そこだけを取り出せば，おおまかな全体の主張がわかるように</a:t>
            </a:r>
            <a:endParaRPr lang="en-US" altLang="ja-JP" dirty="0"/>
          </a:p>
        </p:txBody>
      </p:sp>
    </p:spTree>
    <p:extLst>
      <p:ext uri="{BB962C8B-B14F-4D97-AF65-F5344CB8AC3E}">
        <p14:creationId xmlns:p14="http://schemas.microsoft.com/office/powerpoint/2010/main" val="1922558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kumimoji="1" lang="ja-JP" altLang="en-US" dirty="0"/>
              <a:t>サポーティング・センテンス</a:t>
            </a:r>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kumimoji="1" lang="ja-JP" altLang="en-US" dirty="0"/>
              <a:t>サポーティング・センテンス</a:t>
            </a:r>
            <a:endParaRPr kumimoji="1" lang="en-US" altLang="ja-JP" dirty="0"/>
          </a:p>
          <a:p>
            <a:pPr lvl="1"/>
            <a:r>
              <a:rPr lang="ja-JP" altLang="en-US" dirty="0"/>
              <a:t>トピック・センテンスの主張を補強するための文</a:t>
            </a:r>
            <a:endParaRPr lang="en-US" altLang="ja-JP" dirty="0"/>
          </a:p>
          <a:p>
            <a:pPr lvl="1"/>
            <a:r>
              <a:rPr kumimoji="1" lang="ja-JP" altLang="en-US" dirty="0"/>
              <a:t>各パラグラフはサポーティング・センテンスを基本的に複数含む</a:t>
            </a:r>
            <a:endParaRPr kumimoji="1" lang="en-US" altLang="ja-JP" dirty="0"/>
          </a:p>
          <a:p>
            <a:r>
              <a:rPr lang="ja-JP" altLang="en-US" dirty="0"/>
              <a:t>トピック・センテンスとの関係</a:t>
            </a:r>
            <a:endParaRPr lang="en-US" altLang="ja-JP" dirty="0"/>
          </a:p>
          <a:p>
            <a:pPr lvl="1"/>
            <a:r>
              <a:rPr kumimoji="1" lang="ja-JP" altLang="en-US" dirty="0"/>
              <a:t>サポーティング・センテンスはトピック・センテンスの詳細を述べる関係にある</a:t>
            </a:r>
            <a:endParaRPr kumimoji="1" lang="en-US" altLang="ja-JP" dirty="0"/>
          </a:p>
          <a:p>
            <a:pPr lvl="1"/>
            <a:r>
              <a:rPr kumimoji="1" lang="ja-JP" altLang="en-US" dirty="0"/>
              <a:t>トピック・センテンスはサポーティング・センテンス達をまとめたものとなる</a:t>
            </a:r>
            <a:endParaRPr kumimoji="1" lang="en-US" altLang="ja-JP" dirty="0"/>
          </a:p>
          <a:p>
            <a:pPr lvl="2"/>
            <a:endParaRPr kumimoji="1" lang="en-US" altLang="ja-JP" dirty="0"/>
          </a:p>
        </p:txBody>
      </p:sp>
    </p:spTree>
    <p:extLst>
      <p:ext uri="{BB962C8B-B14F-4D97-AF65-F5344CB8AC3E}">
        <p14:creationId xmlns:p14="http://schemas.microsoft.com/office/powerpoint/2010/main" val="34337655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lang="ja-JP" altLang="en-US" dirty="0"/>
              <a:t>コンクルーディング</a:t>
            </a:r>
            <a:r>
              <a:rPr lang="ja-JP" altLang="en-US"/>
              <a:t>・センテンス</a:t>
            </a:r>
            <a:endParaRPr kumimoji="1" lang="ja-JP" altLang="en-US" dirty="0"/>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lang="ja-JP" altLang="en-US" dirty="0"/>
              <a:t>コンクルーディング・センテンス</a:t>
            </a:r>
            <a:endParaRPr lang="en-US" altLang="ja-JP" dirty="0"/>
          </a:p>
          <a:p>
            <a:pPr lvl="1"/>
            <a:r>
              <a:rPr kumimoji="1" lang="ja-JP" altLang="en-US" dirty="0"/>
              <a:t>トピック・センテンスの内容を別の言い方でまとめたもの</a:t>
            </a:r>
            <a:endParaRPr kumimoji="1" lang="en-US" altLang="ja-JP" dirty="0"/>
          </a:p>
          <a:p>
            <a:pPr lvl="1"/>
            <a:r>
              <a:rPr kumimoji="1" lang="ja-JP" altLang="en-US" dirty="0"/>
              <a:t>ない場合も結構ある</a:t>
            </a:r>
            <a:endParaRPr kumimoji="1" lang="en-US" altLang="ja-JP" dirty="0"/>
          </a:p>
        </p:txBody>
      </p:sp>
    </p:spTree>
    <p:extLst>
      <p:ext uri="{BB962C8B-B14F-4D97-AF65-F5344CB8AC3E}">
        <p14:creationId xmlns:p14="http://schemas.microsoft.com/office/powerpoint/2010/main" val="11149358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F5D009-BF18-02FC-BE96-9B0C95B92972}"/>
              </a:ext>
            </a:extLst>
          </p:cNvPr>
          <p:cNvSpPr>
            <a:spLocks noGrp="1"/>
          </p:cNvSpPr>
          <p:nvPr>
            <p:ph type="title"/>
          </p:nvPr>
        </p:nvSpPr>
        <p:spPr/>
        <p:txBody>
          <a:bodyPr/>
          <a:lstStyle/>
          <a:p>
            <a:r>
              <a:rPr kumimoji="1" lang="en-US" altLang="ja-JP" dirty="0"/>
              <a:t>[C2] </a:t>
            </a:r>
            <a:r>
              <a:rPr kumimoji="1" lang="ja-JP" altLang="en-US" dirty="0"/>
              <a:t>パラグラフの長さについて</a:t>
            </a:r>
            <a:endParaRPr kumimoji="1" lang="en-US" dirty="0"/>
          </a:p>
        </p:txBody>
      </p:sp>
      <p:sp>
        <p:nvSpPr>
          <p:cNvPr id="3" name="テキスト プレースホルダー 2">
            <a:extLst>
              <a:ext uri="{FF2B5EF4-FFF2-40B4-BE49-F238E27FC236}">
                <a16:creationId xmlns:a16="http://schemas.microsoft.com/office/drawing/2014/main" id="{74E361A1-FB51-6A08-743F-E336891A646F}"/>
              </a:ext>
            </a:extLst>
          </p:cNvPr>
          <p:cNvSpPr>
            <a:spLocks noGrp="1"/>
          </p:cNvSpPr>
          <p:nvPr>
            <p:ph type="body" sz="quarter" idx="10"/>
          </p:nvPr>
        </p:nvSpPr>
        <p:spPr/>
        <p:txBody>
          <a:bodyPr/>
          <a:lstStyle/>
          <a:p>
            <a:r>
              <a:rPr kumimoji="1" lang="ja-JP" altLang="en-US" dirty="0"/>
              <a:t>パラグラフの長さは必ず一定の長さに揃える</a:t>
            </a:r>
            <a:endParaRPr kumimoji="1" lang="en-US" altLang="ja-JP" dirty="0"/>
          </a:p>
          <a:p>
            <a:pPr lvl="1"/>
            <a:r>
              <a:rPr kumimoji="1" lang="ja-JP" altLang="en-US" dirty="0"/>
              <a:t>通常は３～６文程度</a:t>
            </a:r>
            <a:endParaRPr kumimoji="1" lang="en-US" altLang="ja-JP" dirty="0"/>
          </a:p>
          <a:p>
            <a:pPr lvl="1"/>
            <a:r>
              <a:rPr kumimoji="1" lang="ja-JP" altLang="en-US" dirty="0">
                <a:solidFill>
                  <a:schemeClr val="accent5"/>
                </a:solidFill>
              </a:rPr>
              <a:t>１～２文だけのパラグラフを作ってはいけない</a:t>
            </a:r>
            <a:endParaRPr kumimoji="1" lang="en-US" altLang="ja-JP" dirty="0">
              <a:solidFill>
                <a:schemeClr val="accent5"/>
              </a:solidFill>
            </a:endParaRPr>
          </a:p>
          <a:p>
            <a:r>
              <a:rPr kumimoji="1" lang="ja-JP" altLang="en-US" dirty="0"/>
              <a:t>これは意味や論理のかたまりの粒度を揃えて読みやすくするため</a:t>
            </a:r>
            <a:endParaRPr kumimoji="1" lang="en-US" altLang="ja-JP" dirty="0"/>
          </a:p>
          <a:p>
            <a:pPr lvl="1"/>
            <a:r>
              <a:rPr kumimoji="1" lang="ja-JP" altLang="en-US" dirty="0"/>
              <a:t>意味や論理のツリーをバランスさせる</a:t>
            </a:r>
            <a:endParaRPr kumimoji="1" lang="en-US" altLang="ja-JP" dirty="0"/>
          </a:p>
          <a:p>
            <a:pPr lvl="1"/>
            <a:r>
              <a:rPr kumimoji="1" lang="ja-JP" altLang="en-US" dirty="0"/>
              <a:t>１文だけのパラグラフがあると，かなりアンバランスになる</a:t>
            </a:r>
            <a:endParaRPr kumimoji="1" lang="en-US" altLang="ja-JP" dirty="0"/>
          </a:p>
          <a:p>
            <a:r>
              <a:rPr kumimoji="1" lang="ja-JP" altLang="en-US" dirty="0"/>
              <a:t>特に英語の論文書く時は必須</a:t>
            </a:r>
            <a:endParaRPr kumimoji="1" lang="en-US" altLang="ja-JP" dirty="0"/>
          </a:p>
          <a:p>
            <a:pPr lvl="1"/>
            <a:r>
              <a:rPr kumimoji="1" lang="ja-JP" altLang="en-US" dirty="0"/>
              <a:t>基本的な作法だと思って良い</a:t>
            </a:r>
            <a:endParaRPr kumimoji="1" lang="en-US" altLang="ja-JP" dirty="0"/>
          </a:p>
        </p:txBody>
      </p:sp>
    </p:spTree>
    <p:extLst>
      <p:ext uri="{BB962C8B-B14F-4D97-AF65-F5344CB8AC3E}">
        <p14:creationId xmlns:p14="http://schemas.microsoft.com/office/powerpoint/2010/main" val="6943784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D89BBE-C954-57EF-0CFE-551A02390E58}"/>
              </a:ext>
            </a:extLst>
          </p:cNvPr>
          <p:cNvSpPr>
            <a:spLocks noGrp="1"/>
          </p:cNvSpPr>
          <p:nvPr>
            <p:ph type="title"/>
          </p:nvPr>
        </p:nvSpPr>
        <p:spPr/>
        <p:txBody>
          <a:bodyPr/>
          <a:lstStyle/>
          <a:p>
            <a:r>
              <a:rPr kumimoji="1" lang="ja-JP" altLang="en-US" dirty="0"/>
              <a:t>概要から詳細への原則</a:t>
            </a:r>
            <a:endParaRPr kumimoji="1" lang="en-US" dirty="0"/>
          </a:p>
        </p:txBody>
      </p:sp>
      <p:sp>
        <p:nvSpPr>
          <p:cNvPr id="3" name="テキスト プレースホルダー 2">
            <a:extLst>
              <a:ext uri="{FF2B5EF4-FFF2-40B4-BE49-F238E27FC236}">
                <a16:creationId xmlns:a16="http://schemas.microsoft.com/office/drawing/2014/main" id="{F7041E1F-2A20-3868-089C-909BDA31BB1A}"/>
              </a:ext>
            </a:extLst>
          </p:cNvPr>
          <p:cNvSpPr>
            <a:spLocks noGrp="1"/>
          </p:cNvSpPr>
          <p:nvPr>
            <p:ph type="body" sz="quarter" idx="10"/>
          </p:nvPr>
        </p:nvSpPr>
        <p:spPr/>
        <p:txBody>
          <a:bodyPr/>
          <a:lstStyle/>
          <a:p>
            <a:r>
              <a:rPr kumimoji="1" lang="ja-JP" altLang="en-US" dirty="0"/>
              <a:t>まず概要や結論を話してから，その詳細を説明する</a:t>
            </a:r>
            <a:endParaRPr kumimoji="1" lang="en-US" altLang="ja-JP" dirty="0"/>
          </a:p>
          <a:p>
            <a:pPr lvl="1"/>
            <a:r>
              <a:rPr kumimoji="1" lang="ja-JP" altLang="en-US" dirty="0"/>
              <a:t>ミクロにもマクロにも，この順序を一貫する</a:t>
            </a:r>
            <a:endParaRPr kumimoji="1" lang="en-US" altLang="ja-JP" dirty="0"/>
          </a:p>
          <a:p>
            <a:r>
              <a:rPr kumimoji="1" lang="ja-JP" altLang="en-US" dirty="0"/>
              <a:t>トピック・センテンス → サポーティング・センテンスも，</a:t>
            </a:r>
            <a:br>
              <a:rPr kumimoji="1" lang="en-US" altLang="ja-JP" dirty="0"/>
            </a:br>
            <a:r>
              <a:rPr kumimoji="1" lang="ja-JP" altLang="en-US" dirty="0"/>
              <a:t>この基本ルールに従っている</a:t>
            </a:r>
            <a:endParaRPr kumimoji="1" lang="en-US" dirty="0"/>
          </a:p>
        </p:txBody>
      </p:sp>
    </p:spTree>
    <p:extLst>
      <p:ext uri="{BB962C8B-B14F-4D97-AF65-F5344CB8AC3E}">
        <p14:creationId xmlns:p14="http://schemas.microsoft.com/office/powerpoint/2010/main" val="42337521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E214D-6E7A-0357-0756-680B63295B42}"/>
              </a:ext>
            </a:extLst>
          </p:cNvPr>
          <p:cNvSpPr>
            <a:spLocks noGrp="1"/>
          </p:cNvSpPr>
          <p:nvPr>
            <p:ph type="title"/>
          </p:nvPr>
        </p:nvSpPr>
        <p:spPr/>
        <p:txBody>
          <a:bodyPr/>
          <a:lstStyle/>
          <a:p>
            <a:r>
              <a:rPr lang="ja-JP" altLang="en-US" dirty="0"/>
              <a:t>パラグラフや文内の接続：古い情報と新しい情報</a:t>
            </a:r>
            <a:endParaRPr kumimoji="1" lang="ja-JP" altLang="en-US" dirty="0"/>
          </a:p>
        </p:txBody>
      </p:sp>
      <p:sp>
        <p:nvSpPr>
          <p:cNvPr id="3" name="テキスト プレースホルダー 2">
            <a:extLst>
              <a:ext uri="{FF2B5EF4-FFF2-40B4-BE49-F238E27FC236}">
                <a16:creationId xmlns:a16="http://schemas.microsoft.com/office/drawing/2014/main" id="{73E7C1C9-4BB8-6905-4AC9-D99FB1224F57}"/>
              </a:ext>
            </a:extLst>
          </p:cNvPr>
          <p:cNvSpPr>
            <a:spLocks noGrp="1"/>
          </p:cNvSpPr>
          <p:nvPr>
            <p:ph type="body" sz="quarter" idx="10"/>
          </p:nvPr>
        </p:nvSpPr>
        <p:spPr>
          <a:xfrm>
            <a:off x="611956" y="1088974"/>
            <a:ext cx="7920088" cy="5219751"/>
          </a:xfrm>
        </p:spPr>
        <p:txBody>
          <a:bodyPr/>
          <a:lstStyle/>
          <a:p>
            <a:r>
              <a:rPr lang="ja-JP" altLang="en-US" dirty="0"/>
              <a:t>パラグラフ内の各文</a:t>
            </a:r>
            <a:endParaRPr lang="en-US" altLang="ja-JP" dirty="0"/>
          </a:p>
          <a:p>
            <a:pPr lvl="1"/>
            <a:r>
              <a:rPr kumimoji="1" lang="ja-JP" altLang="en-US" dirty="0"/>
              <a:t>トピック・センテンス </a:t>
            </a:r>
            <a:r>
              <a:rPr kumimoji="1" lang="en-US" altLang="ja-JP" dirty="0"/>
              <a:t>or </a:t>
            </a:r>
            <a:r>
              <a:rPr kumimoji="1" lang="ja-JP" altLang="en-US" dirty="0"/>
              <a:t>それまでのサポーティング・センテンスで触れた内容に必ず繋がっている</a:t>
            </a:r>
            <a:endParaRPr kumimoji="1" lang="en-US" altLang="ja-JP" dirty="0"/>
          </a:p>
          <a:p>
            <a:pPr lvl="1"/>
            <a:r>
              <a:rPr kumimoji="1" lang="ja-JP" altLang="en-US" dirty="0">
                <a:solidFill>
                  <a:schemeClr val="accent5"/>
                </a:solidFill>
              </a:rPr>
              <a:t>そこまでに現れていない概念や単語だけで構成された文を入れてはいけない</a:t>
            </a:r>
            <a:endParaRPr kumimoji="1" lang="en-US" altLang="ja-JP" dirty="0">
              <a:solidFill>
                <a:schemeClr val="accent5"/>
              </a:solidFill>
            </a:endParaRPr>
          </a:p>
          <a:p>
            <a:pPr lvl="2"/>
            <a:r>
              <a:rPr kumimoji="1" lang="ja-JP" altLang="en-US" dirty="0"/>
              <a:t>その後まで読んではじめて意味がわかるようなものはだめ</a:t>
            </a:r>
          </a:p>
        </p:txBody>
      </p:sp>
    </p:spTree>
    <p:extLst>
      <p:ext uri="{BB962C8B-B14F-4D97-AF65-F5344CB8AC3E}">
        <p14:creationId xmlns:p14="http://schemas.microsoft.com/office/powerpoint/2010/main" val="2780098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D89BBE-C954-57EF-0CFE-551A02390E58}"/>
              </a:ext>
            </a:extLst>
          </p:cNvPr>
          <p:cNvSpPr>
            <a:spLocks noGrp="1"/>
          </p:cNvSpPr>
          <p:nvPr>
            <p:ph type="title"/>
          </p:nvPr>
        </p:nvSpPr>
        <p:spPr/>
        <p:txBody>
          <a:bodyPr/>
          <a:lstStyle/>
          <a:p>
            <a:r>
              <a:rPr kumimoji="1" lang="ja-JP" altLang="en-US" dirty="0"/>
              <a:t>良くない例</a:t>
            </a:r>
            <a:endParaRPr kumimoji="1" lang="en-US" altLang="ja-JP" dirty="0"/>
          </a:p>
        </p:txBody>
      </p:sp>
      <p:sp>
        <p:nvSpPr>
          <p:cNvPr id="3" name="テキスト プレースホルダー 2">
            <a:extLst>
              <a:ext uri="{FF2B5EF4-FFF2-40B4-BE49-F238E27FC236}">
                <a16:creationId xmlns:a16="http://schemas.microsoft.com/office/drawing/2014/main" id="{F7041E1F-2A20-3868-089C-909BDA31BB1A}"/>
              </a:ext>
            </a:extLst>
          </p:cNvPr>
          <p:cNvSpPr>
            <a:spLocks noGrp="1"/>
          </p:cNvSpPr>
          <p:nvPr>
            <p:ph type="body" sz="quarter" idx="10"/>
          </p:nvPr>
        </p:nvSpPr>
        <p:spPr/>
        <p:txBody>
          <a:bodyPr/>
          <a:lstStyle/>
          <a:p>
            <a:r>
              <a:rPr kumimoji="1" lang="ja-JP" altLang="en-US" dirty="0"/>
              <a:t>良くない例：</a:t>
            </a:r>
            <a:br>
              <a:rPr kumimoji="1" lang="en-US" altLang="ja-JP" dirty="0"/>
            </a:br>
            <a:endParaRPr kumimoji="1" lang="en-US" altLang="ja-JP" dirty="0"/>
          </a:p>
          <a:p>
            <a:pPr lvl="1"/>
            <a:r>
              <a:rPr kumimoji="1" lang="ja-JP" altLang="en-US" dirty="0"/>
              <a:t>各パラグラフで順に理由をたくさん書いてから，</a:t>
            </a:r>
            <a:br>
              <a:rPr kumimoji="1" lang="en-US" altLang="ja-JP" dirty="0"/>
            </a:br>
            <a:r>
              <a:rPr kumimoji="1" lang="ja-JP" altLang="en-US" dirty="0"/>
              <a:t>最後に「したがって」と結論をはじめて書く</a:t>
            </a:r>
            <a:endParaRPr kumimoji="1" lang="en-US" altLang="ja-JP" dirty="0"/>
          </a:p>
          <a:p>
            <a:pPr lvl="1"/>
            <a:endParaRPr kumimoji="1" lang="en-US" altLang="ja-JP" dirty="0"/>
          </a:p>
          <a:p>
            <a:pPr lvl="1"/>
            <a:r>
              <a:rPr kumimoji="1" lang="ja-JP" altLang="en-US" dirty="0"/>
              <a:t>各パラグラフで色々前置きを書いてから，</a:t>
            </a:r>
            <a:br>
              <a:rPr kumimoji="1" lang="en-US" altLang="ja-JP" dirty="0"/>
            </a:br>
            <a:r>
              <a:rPr kumimoji="1" lang="ja-JP" altLang="en-US" dirty="0"/>
              <a:t>「しかし，」と途中や最後に一番重要なことを書く</a:t>
            </a:r>
            <a:endParaRPr kumimoji="1" lang="en-US" altLang="ja-JP" dirty="0"/>
          </a:p>
        </p:txBody>
      </p:sp>
    </p:spTree>
    <p:extLst>
      <p:ext uri="{BB962C8B-B14F-4D97-AF65-F5344CB8AC3E}">
        <p14:creationId xmlns:p14="http://schemas.microsoft.com/office/powerpoint/2010/main" val="1627413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2804B-5759-9AAD-53B1-42FDE0863920}"/>
              </a:ext>
            </a:extLst>
          </p:cNvPr>
          <p:cNvSpPr>
            <a:spLocks noGrp="1"/>
          </p:cNvSpPr>
          <p:nvPr>
            <p:ph type="title"/>
          </p:nvPr>
        </p:nvSpPr>
        <p:spPr/>
        <p:txBody>
          <a:bodyPr/>
          <a:lstStyle/>
          <a:p>
            <a:r>
              <a:rPr kumimoji="1" lang="ja-JP" altLang="en-US" dirty="0"/>
              <a:t>チェックリスト </a:t>
            </a:r>
            <a:r>
              <a:rPr kumimoji="1" lang="en-US" altLang="ja-JP" dirty="0"/>
              <a:t>1</a:t>
            </a:r>
            <a:endParaRPr kumimoji="1" lang="en-US" dirty="0"/>
          </a:p>
        </p:txBody>
      </p:sp>
      <p:sp>
        <p:nvSpPr>
          <p:cNvPr id="3" name="テキスト プレースホルダー 2">
            <a:extLst>
              <a:ext uri="{FF2B5EF4-FFF2-40B4-BE49-F238E27FC236}">
                <a16:creationId xmlns:a16="http://schemas.microsoft.com/office/drawing/2014/main" id="{7BF7AC90-EE6A-FEBB-4396-0C91BB79835D}"/>
              </a:ext>
            </a:extLst>
          </p:cNvPr>
          <p:cNvSpPr>
            <a:spLocks noGrp="1"/>
          </p:cNvSpPr>
          <p:nvPr>
            <p:ph type="body" sz="quarter" idx="10"/>
          </p:nvPr>
        </p:nvSpPr>
        <p:spPr/>
        <p:txBody>
          <a:bodyPr/>
          <a:lstStyle/>
          <a:p>
            <a:r>
              <a:rPr kumimoji="1" lang="en-US" altLang="ja-JP" dirty="0"/>
              <a:t>[A] </a:t>
            </a:r>
            <a:r>
              <a:rPr kumimoji="1" lang="ja-JP" altLang="en-US" dirty="0"/>
              <a:t>文</a:t>
            </a:r>
            <a:endParaRPr kumimoji="1" lang="en-US" altLang="ja-JP" dirty="0"/>
          </a:p>
          <a:p>
            <a:pPr lvl="1"/>
            <a:r>
              <a:rPr kumimoji="1" lang="en-US" altLang="ja-JP" dirty="0"/>
              <a:t>[A1] </a:t>
            </a:r>
            <a:r>
              <a:rPr kumimoji="1" lang="ja-JP" altLang="en-US" dirty="0"/>
              <a:t>各文は短く簡潔になっている</a:t>
            </a:r>
            <a:endParaRPr kumimoji="1" lang="en-US" altLang="ja-JP" dirty="0"/>
          </a:p>
          <a:p>
            <a:pPr lvl="1"/>
            <a:r>
              <a:rPr kumimoji="1" lang="en-US" altLang="ja-JP" dirty="0"/>
              <a:t>[A2] </a:t>
            </a:r>
            <a:r>
              <a:rPr kumimoji="1" lang="ja-JP" altLang="en-US" dirty="0"/>
              <a:t>複文を書く場合は，それが２文以下におさまっている</a:t>
            </a:r>
            <a:endParaRPr kumimoji="1" lang="en-US" altLang="ja-JP" dirty="0"/>
          </a:p>
          <a:p>
            <a:pPr lvl="1"/>
            <a:r>
              <a:rPr kumimoji="1" lang="en-US" altLang="ja-JP" dirty="0"/>
              <a:t>[A3] </a:t>
            </a:r>
            <a:r>
              <a:rPr kumimoji="1" lang="ja-JP" altLang="en-US" dirty="0"/>
              <a:t>各文に主語や述語が省略されずに含まれている</a:t>
            </a:r>
            <a:endParaRPr kumimoji="1" lang="en-US" altLang="ja-JP" dirty="0"/>
          </a:p>
          <a:p>
            <a:r>
              <a:rPr lang="en-US" altLang="ja-JP" dirty="0"/>
              <a:t>[B] </a:t>
            </a:r>
            <a:r>
              <a:rPr lang="ja-JP" altLang="en-US" dirty="0"/>
              <a:t>文の接続</a:t>
            </a:r>
            <a:endParaRPr lang="en-US" altLang="ja-JP" dirty="0"/>
          </a:p>
          <a:p>
            <a:pPr lvl="1"/>
            <a:r>
              <a:rPr lang="en-US" altLang="ja-JP" dirty="0"/>
              <a:t>[B1] </a:t>
            </a:r>
            <a:r>
              <a:rPr kumimoji="1" lang="ja-JP" altLang="en-US" dirty="0"/>
              <a:t>全ての文はそれまでに出てきた古い情報を明に含み，</a:t>
            </a:r>
            <a:br>
              <a:rPr kumimoji="1" lang="en-US" altLang="ja-JP" dirty="0"/>
            </a:br>
            <a:r>
              <a:rPr kumimoji="1" lang="ja-JP" altLang="en-US" dirty="0"/>
              <a:t>きちんと接続されている</a:t>
            </a:r>
            <a:endParaRPr kumimoji="1" lang="en-US" altLang="ja-JP" dirty="0"/>
          </a:p>
          <a:p>
            <a:pPr lvl="1"/>
            <a:r>
              <a:rPr lang="en-US" altLang="ja-JP" dirty="0"/>
              <a:t>[B2] </a:t>
            </a:r>
            <a:r>
              <a:rPr lang="ja-JP" altLang="en-US" dirty="0"/>
              <a:t>概観から詳細への原則で接続されている</a:t>
            </a:r>
            <a:endParaRPr kumimoji="1" lang="en-US" altLang="ja-JP" dirty="0"/>
          </a:p>
          <a:p>
            <a:pPr lvl="1"/>
            <a:r>
              <a:rPr kumimoji="1" lang="en-US" altLang="ja-JP" dirty="0"/>
              <a:t>[B3] </a:t>
            </a:r>
            <a:r>
              <a:rPr kumimoji="1" lang="ja-JP" altLang="en-US" dirty="0"/>
              <a:t>読点を正しく打っている</a:t>
            </a:r>
            <a:endParaRPr kumimoji="1" lang="en-US" altLang="ja-JP" dirty="0"/>
          </a:p>
          <a:p>
            <a:r>
              <a:rPr lang="en-US" altLang="ja-JP" dirty="0"/>
              <a:t>[C] </a:t>
            </a:r>
            <a:r>
              <a:rPr lang="ja-JP" altLang="en-US" dirty="0"/>
              <a:t>パラグラフ</a:t>
            </a:r>
            <a:r>
              <a:rPr lang="en-US" altLang="ja-JP" dirty="0"/>
              <a:t>	</a:t>
            </a:r>
            <a:endParaRPr kumimoji="1" lang="en-US" altLang="ja-JP" dirty="0"/>
          </a:p>
          <a:p>
            <a:pPr lvl="1"/>
            <a:r>
              <a:rPr kumimoji="1" lang="en-US" altLang="ja-JP" dirty="0"/>
              <a:t>[A1] </a:t>
            </a:r>
            <a:r>
              <a:rPr kumimoji="1" lang="ja-JP" altLang="en-US" dirty="0"/>
              <a:t>トピック・センテンスだけを繋げて読んでも意味がわかる</a:t>
            </a:r>
            <a:endParaRPr kumimoji="1" lang="en-US" altLang="ja-JP" dirty="0"/>
          </a:p>
          <a:p>
            <a:pPr lvl="1"/>
            <a:r>
              <a:rPr kumimoji="1" lang="en-US" altLang="ja-JP" dirty="0"/>
              <a:t>[A2] </a:t>
            </a:r>
            <a:r>
              <a:rPr kumimoji="1" lang="ja-JP" altLang="en-US" dirty="0"/>
              <a:t>パラグラフの長さは一定になっている</a:t>
            </a:r>
            <a:endParaRPr kumimoji="1" lang="en-US" altLang="ja-JP" dirty="0"/>
          </a:p>
        </p:txBody>
      </p:sp>
    </p:spTree>
    <p:extLst>
      <p:ext uri="{BB962C8B-B14F-4D97-AF65-F5344CB8AC3E}">
        <p14:creationId xmlns:p14="http://schemas.microsoft.com/office/powerpoint/2010/main" val="5897796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1F17E-8805-BFE0-8050-4A58DA644D1D}"/>
              </a:ext>
            </a:extLst>
          </p:cNvPr>
          <p:cNvSpPr>
            <a:spLocks noGrp="1"/>
          </p:cNvSpPr>
          <p:nvPr>
            <p:ph type="title"/>
          </p:nvPr>
        </p:nvSpPr>
        <p:spPr/>
        <p:txBody>
          <a:bodyPr/>
          <a:lstStyle/>
          <a:p>
            <a:r>
              <a:rPr kumimoji="1" lang="ja-JP" altLang="en-US" dirty="0"/>
              <a:t>具体的なよくない例</a:t>
            </a:r>
            <a:endParaRPr kumimoji="1" lang="en-US" dirty="0"/>
          </a:p>
        </p:txBody>
      </p:sp>
      <p:sp>
        <p:nvSpPr>
          <p:cNvPr id="3" name="テキスト プレースホルダー 2">
            <a:extLst>
              <a:ext uri="{FF2B5EF4-FFF2-40B4-BE49-F238E27FC236}">
                <a16:creationId xmlns:a16="http://schemas.microsoft.com/office/drawing/2014/main" id="{6BA94EF2-C7E6-7648-9675-86D177A7CBCF}"/>
              </a:ext>
            </a:extLst>
          </p:cNvPr>
          <p:cNvSpPr>
            <a:spLocks noGrp="1"/>
          </p:cNvSpPr>
          <p:nvPr>
            <p:ph type="body" sz="quarter" idx="10"/>
          </p:nvPr>
        </p:nvSpPr>
        <p:spPr>
          <a:xfrm>
            <a:off x="251952" y="1088974"/>
            <a:ext cx="8280092" cy="1980022"/>
          </a:xfrm>
        </p:spPr>
        <p:txBody>
          <a:bodyPr/>
          <a:lstStyle/>
          <a:p>
            <a:pPr marL="702900" lvl="1" indent="-342900">
              <a:buFont typeface="+mj-lt"/>
              <a:buAutoNum type="arabicPeriod"/>
            </a:pPr>
            <a:r>
              <a:rPr kumimoji="1" lang="ja-JP" altLang="en-US" sz="1400" dirty="0"/>
              <a:t>この問題を解決するために、ベクトル命令のインオーダ実行とスカラ命令の</a:t>
            </a:r>
            <a:r>
              <a:rPr kumimoji="1" lang="en-US" altLang="ja-JP" sz="1400" dirty="0"/>
              <a:t>OoO</a:t>
            </a:r>
            <a:r>
              <a:rPr kumimoji="1" lang="ja-JP" altLang="en-US" sz="1400" dirty="0"/>
              <a:t>実行により、回路面積の肥大化を防ぐ方法が提案されている。</a:t>
            </a:r>
            <a:endParaRPr kumimoji="1" lang="en-US" altLang="ja-JP" sz="1400" dirty="0"/>
          </a:p>
          <a:p>
            <a:pPr marL="702900" lvl="1" indent="-342900">
              <a:buFont typeface="+mj-lt"/>
              <a:buAutoNum type="arabicPeriod"/>
            </a:pPr>
            <a:r>
              <a:rPr kumimoji="1" lang="ja-JP" altLang="en-US" sz="1400" dirty="0"/>
              <a:t>ベクトル命令を用いるベンチマークはメモリ・アクセス・パタンがシンプルであることから、データ・プリフェッチによるメモリ・アクセスのレイテンシ削減効果が大きい。</a:t>
            </a:r>
            <a:endParaRPr kumimoji="1" lang="en-US" altLang="ja-JP" sz="1400" dirty="0"/>
          </a:p>
          <a:p>
            <a:pPr marL="702900" lvl="1" indent="-342900">
              <a:buFont typeface="+mj-lt"/>
              <a:buAutoNum type="arabicPeriod"/>
            </a:pPr>
            <a:r>
              <a:rPr kumimoji="1" lang="ja-JP" altLang="en-US" sz="1400" dirty="0"/>
              <a:t>加えて、ベクトル命令が元来持つレイテンシを隠ぺいすることができる性質により、</a:t>
            </a:r>
            <a:r>
              <a:rPr kumimoji="1" lang="en-US" altLang="ja-JP" sz="1400" dirty="0"/>
              <a:t>OoO</a:t>
            </a:r>
            <a:r>
              <a:rPr kumimoji="1" lang="ja-JP" altLang="en-US" sz="1400" dirty="0"/>
              <a:t>実行の効果が小さいことに着目している。</a:t>
            </a:r>
            <a:endParaRPr kumimoji="1" lang="en-US" altLang="ja-JP" sz="1400" dirty="0"/>
          </a:p>
          <a:p>
            <a:pPr marL="702900" lvl="1" indent="-342900">
              <a:buFont typeface="+mj-lt"/>
              <a:buAutoNum type="arabicPeriod"/>
            </a:pPr>
            <a:r>
              <a:rPr kumimoji="1" lang="ja-JP" altLang="en-US" sz="1400" dirty="0"/>
              <a:t>これらのことを活用して、</a:t>
            </a:r>
            <a:r>
              <a:rPr kumimoji="1" lang="en-US" altLang="ja-JP" sz="1400" dirty="0"/>
              <a:t>[1] </a:t>
            </a:r>
            <a:r>
              <a:rPr kumimoji="1" lang="ja-JP" altLang="en-US" sz="1400" dirty="0"/>
              <a:t>ではベクトル命令とインオーダ実行することを提案しており、これにより回路面積を削減している。</a:t>
            </a:r>
            <a:endParaRPr kumimoji="1" lang="en-US" sz="1400" dirty="0"/>
          </a:p>
        </p:txBody>
      </p:sp>
      <p:sp>
        <p:nvSpPr>
          <p:cNvPr id="4" name="テキスト プレースホルダー 2">
            <a:extLst>
              <a:ext uri="{FF2B5EF4-FFF2-40B4-BE49-F238E27FC236}">
                <a16:creationId xmlns:a16="http://schemas.microsoft.com/office/drawing/2014/main" id="{B49298B3-CAD3-434B-5455-185F626F5DB6}"/>
              </a:ext>
            </a:extLst>
          </p:cNvPr>
          <p:cNvSpPr txBox="1">
            <a:spLocks/>
          </p:cNvSpPr>
          <p:nvPr/>
        </p:nvSpPr>
        <p:spPr bwMode="auto">
          <a:xfrm>
            <a:off x="251952" y="3429000"/>
            <a:ext cx="8280092" cy="32400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sz="1800" kern="0" dirty="0"/>
              <a:t>このパラグラフの問題：</a:t>
            </a:r>
            <a:endParaRPr lang="en-US" altLang="ja-JP" sz="1800" kern="0" dirty="0"/>
          </a:p>
          <a:p>
            <a:pPr lvl="1"/>
            <a:r>
              <a:rPr lang="ja-JP" altLang="en-US" sz="1800" kern="0" dirty="0">
                <a:solidFill>
                  <a:schemeClr val="accent5"/>
                </a:solidFill>
              </a:rPr>
              <a:t>逆茂木型の</a:t>
            </a:r>
            <a:r>
              <a:rPr lang="ja-JP" altLang="en-US" sz="1800" b="1" kern="0" dirty="0">
                <a:solidFill>
                  <a:schemeClr val="accent5"/>
                </a:solidFill>
              </a:rPr>
              <a:t>文</a:t>
            </a:r>
            <a:r>
              <a:rPr lang="ja-JP" altLang="en-US" sz="1800" kern="0" dirty="0"/>
              <a:t>：全体に長い文が多く，複文も多い</a:t>
            </a:r>
            <a:endParaRPr lang="en-US" altLang="ja-JP" sz="1800" kern="0" dirty="0"/>
          </a:p>
          <a:p>
            <a:pPr lvl="2"/>
            <a:r>
              <a:rPr lang="ja-JP" altLang="en-US" sz="1800" kern="0" dirty="0"/>
              <a:t>文 </a:t>
            </a:r>
            <a:r>
              <a:rPr lang="en-US" altLang="ja-JP" sz="1800" kern="0" dirty="0"/>
              <a:t>1. </a:t>
            </a:r>
            <a:r>
              <a:rPr lang="ja-JP" altLang="en-US" sz="1800" kern="0" dirty="0"/>
              <a:t>は，「ベクトル命令の～」と「問題を解決」の関係が，この文の最後の「提案されている」を読むまでわからない</a:t>
            </a:r>
            <a:endParaRPr lang="en-US" altLang="ja-JP" sz="1800" kern="0" dirty="0"/>
          </a:p>
          <a:p>
            <a:pPr lvl="1"/>
            <a:r>
              <a:rPr lang="ja-JP" altLang="en-US" sz="1800" kern="0" dirty="0">
                <a:solidFill>
                  <a:schemeClr val="accent5"/>
                </a:solidFill>
              </a:rPr>
              <a:t>逆茂木型の</a:t>
            </a:r>
            <a:r>
              <a:rPr lang="ja-JP" altLang="en-US" sz="1800" b="1" kern="0" dirty="0">
                <a:solidFill>
                  <a:schemeClr val="accent5"/>
                </a:solidFill>
              </a:rPr>
              <a:t>文章</a:t>
            </a:r>
            <a:r>
              <a:rPr lang="ja-JP" altLang="en-US" sz="1800" kern="0" dirty="0"/>
              <a:t>：各文同士の関係性が最後の文に書かれている</a:t>
            </a:r>
            <a:endParaRPr lang="en-US" altLang="ja-JP" sz="1800" kern="0" dirty="0"/>
          </a:p>
          <a:p>
            <a:pPr lvl="2"/>
            <a:r>
              <a:rPr lang="ja-JP" altLang="en-US" sz="1800" kern="0" dirty="0"/>
              <a:t>文 </a:t>
            </a:r>
            <a:r>
              <a:rPr lang="en-US" sz="1800" kern="0" dirty="0"/>
              <a:t>2. </a:t>
            </a:r>
            <a:r>
              <a:rPr lang="ja-JP" altLang="en-US" sz="1800" kern="0" dirty="0"/>
              <a:t>と 文 </a:t>
            </a:r>
            <a:r>
              <a:rPr lang="en-US" altLang="ja-JP" sz="1800" kern="0" dirty="0"/>
              <a:t>3. </a:t>
            </a:r>
            <a:r>
              <a:rPr lang="ja-JP" altLang="en-US" sz="1800" kern="0" dirty="0"/>
              <a:t>は，文 </a:t>
            </a:r>
            <a:r>
              <a:rPr lang="en-US" altLang="ja-JP" sz="1800" kern="0" dirty="0"/>
              <a:t>4. </a:t>
            </a:r>
            <a:r>
              <a:rPr lang="ja-JP" altLang="en-US" sz="1800" kern="0" dirty="0"/>
              <a:t>で活用している性質の説明だが，それは </a:t>
            </a:r>
            <a:r>
              <a:rPr lang="en-US" altLang="ja-JP" sz="1800" kern="0" dirty="0"/>
              <a:t>4. </a:t>
            </a:r>
            <a:r>
              <a:rPr lang="ja-JP" altLang="en-US" sz="1800" kern="0" dirty="0"/>
              <a:t>を読むまではわからない</a:t>
            </a:r>
            <a:endParaRPr lang="en-US" altLang="ja-JP" sz="1800" kern="0" dirty="0"/>
          </a:p>
          <a:p>
            <a:pPr lvl="2"/>
            <a:r>
              <a:rPr lang="ja-JP" altLang="en-US" sz="1800" kern="0" dirty="0"/>
              <a:t>文 </a:t>
            </a:r>
            <a:r>
              <a:rPr lang="en-US" altLang="ja-JP" sz="1800" kern="0" dirty="0"/>
              <a:t>2. </a:t>
            </a:r>
            <a:r>
              <a:rPr lang="ja-JP" altLang="en-US" sz="1800" kern="0" dirty="0"/>
              <a:t>を読んでも，それと文 </a:t>
            </a:r>
            <a:r>
              <a:rPr lang="en-US" altLang="ja-JP" sz="1800" kern="0" dirty="0"/>
              <a:t>1. </a:t>
            </a:r>
            <a:r>
              <a:rPr lang="ja-JP" altLang="en-US" sz="1800" kern="0" dirty="0"/>
              <a:t>との関係がわからない</a:t>
            </a:r>
            <a:endParaRPr lang="en-US" altLang="ja-JP" sz="1800" kern="0" dirty="0"/>
          </a:p>
          <a:p>
            <a:pPr lvl="1"/>
            <a:r>
              <a:rPr lang="ja-JP" altLang="en-US" sz="1800" kern="0" dirty="0"/>
              <a:t>文 </a:t>
            </a:r>
            <a:r>
              <a:rPr lang="en-US" altLang="ja-JP" sz="1800" kern="0" dirty="0"/>
              <a:t>4. </a:t>
            </a:r>
            <a:r>
              <a:rPr lang="ja-JP" altLang="en-US" sz="1800" kern="0" dirty="0"/>
              <a:t>は 文 </a:t>
            </a:r>
            <a:r>
              <a:rPr lang="en-US" altLang="ja-JP" sz="1800" kern="0" dirty="0"/>
              <a:t>1. </a:t>
            </a:r>
            <a:r>
              <a:rPr lang="ja-JP" altLang="en-US" sz="1800" kern="0" dirty="0"/>
              <a:t>とほぼ同じ事を繰り返しており冗長</a:t>
            </a:r>
            <a:endParaRPr lang="en-US" sz="1800" kern="0" dirty="0"/>
          </a:p>
        </p:txBody>
      </p:sp>
    </p:spTree>
    <p:extLst>
      <p:ext uri="{BB962C8B-B14F-4D97-AF65-F5344CB8AC3E}">
        <p14:creationId xmlns:p14="http://schemas.microsoft.com/office/powerpoint/2010/main" val="2625774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01F17E-8805-BFE0-8050-4A58DA644D1D}"/>
              </a:ext>
            </a:extLst>
          </p:cNvPr>
          <p:cNvSpPr>
            <a:spLocks noGrp="1"/>
          </p:cNvSpPr>
          <p:nvPr>
            <p:ph type="title"/>
          </p:nvPr>
        </p:nvSpPr>
        <p:spPr/>
        <p:txBody>
          <a:bodyPr/>
          <a:lstStyle/>
          <a:p>
            <a:r>
              <a:rPr kumimoji="1" lang="ja-JP" altLang="en-US" dirty="0"/>
              <a:t>改良案</a:t>
            </a:r>
            <a:endParaRPr kumimoji="1" lang="en-US" dirty="0"/>
          </a:p>
        </p:txBody>
      </p:sp>
      <p:sp>
        <p:nvSpPr>
          <p:cNvPr id="3" name="テキスト プレースホルダー 2">
            <a:extLst>
              <a:ext uri="{FF2B5EF4-FFF2-40B4-BE49-F238E27FC236}">
                <a16:creationId xmlns:a16="http://schemas.microsoft.com/office/drawing/2014/main" id="{6BA94EF2-C7E6-7648-9675-86D177A7CBCF}"/>
              </a:ext>
            </a:extLst>
          </p:cNvPr>
          <p:cNvSpPr>
            <a:spLocks noGrp="1"/>
          </p:cNvSpPr>
          <p:nvPr>
            <p:ph type="body" sz="quarter" idx="10"/>
          </p:nvPr>
        </p:nvSpPr>
        <p:spPr>
          <a:xfrm>
            <a:off x="251952" y="998973"/>
            <a:ext cx="8280092" cy="1980022"/>
          </a:xfrm>
        </p:spPr>
        <p:txBody>
          <a:bodyPr anchor="t"/>
          <a:lstStyle/>
          <a:p>
            <a:pPr marL="702900" lvl="1" indent="-342900">
              <a:buFont typeface="+mj-lt"/>
              <a:buAutoNum type="arabicPeriod"/>
            </a:pPr>
            <a:r>
              <a:rPr kumimoji="1" lang="ja-JP" altLang="en-US" sz="1400" dirty="0"/>
              <a:t>この回路面積の問題を解決するために、命令スケジューリングの工夫に基づく手法が提案されている </a:t>
            </a:r>
            <a:r>
              <a:rPr kumimoji="1" lang="en-US" altLang="ja-JP" sz="1400" dirty="0"/>
              <a:t>[1]</a:t>
            </a:r>
            <a:r>
              <a:rPr kumimoji="1" lang="ja-JP" altLang="en-US" sz="1400" dirty="0"/>
              <a:t>。</a:t>
            </a:r>
            <a:endParaRPr kumimoji="1" lang="en-US" altLang="ja-JP" sz="1400" dirty="0"/>
          </a:p>
          <a:p>
            <a:pPr marL="702900" lvl="1" indent="-342900">
              <a:buFont typeface="+mj-lt"/>
              <a:buAutoNum type="arabicPeriod"/>
            </a:pPr>
            <a:r>
              <a:rPr kumimoji="1" lang="ja-JP" altLang="en-US" sz="1400" dirty="0"/>
              <a:t>この手法では、スカラ命令に対してのみ </a:t>
            </a:r>
            <a:r>
              <a:rPr kumimoji="1" lang="en-US" altLang="ja-JP" sz="1400" dirty="0"/>
              <a:t>Out-of-Order (OoO) </a:t>
            </a:r>
            <a:r>
              <a:rPr kumimoji="1" lang="ja-JP" altLang="en-US" sz="1400" dirty="0"/>
              <a:t>スケジューリングを行い、ベクトル命令はインオーダに実行する。</a:t>
            </a:r>
            <a:endParaRPr kumimoji="1" lang="en-US" altLang="ja-JP" sz="1400" dirty="0"/>
          </a:p>
          <a:p>
            <a:pPr marL="702900" lvl="1" indent="-342900">
              <a:buFont typeface="+mj-lt"/>
              <a:buAutoNum type="arabicPeriod"/>
            </a:pPr>
            <a:r>
              <a:rPr kumimoji="1" lang="ja-JP" altLang="en-US" sz="1400" dirty="0"/>
              <a:t>これは以下の理由により、ベクトル命令をインオーダ実行としても一般に性能はほとんど低下しない事に基づく：</a:t>
            </a:r>
            <a:endParaRPr kumimoji="1" lang="en-US" altLang="ja-JP" sz="1400" dirty="0"/>
          </a:p>
          <a:p>
            <a:pPr marL="1062900" lvl="2" indent="-342900">
              <a:buFont typeface="+mj-lt"/>
              <a:buAutoNum type="arabicPeriod"/>
            </a:pPr>
            <a:r>
              <a:rPr kumimoji="1" lang="ja-JP" altLang="en-US" sz="1400" dirty="0"/>
              <a:t>ベクトル命令にはもともとレイテンシ隠蔽効果があるため，</a:t>
            </a:r>
            <a:r>
              <a:rPr kumimoji="1" lang="en-US" altLang="ja-JP" sz="1400" dirty="0"/>
              <a:t>OoO </a:t>
            </a:r>
            <a:r>
              <a:rPr kumimoji="1" lang="ja-JP" altLang="en-US" sz="1400" dirty="0"/>
              <a:t>スケジューリングの恩恵が小さい</a:t>
            </a:r>
            <a:endParaRPr kumimoji="1" lang="en-US" altLang="ja-JP" sz="1400" dirty="0"/>
          </a:p>
          <a:p>
            <a:pPr marL="1062900" lvl="2" indent="-342900">
              <a:buFont typeface="+mj-lt"/>
              <a:buAutoNum type="arabicPeriod"/>
            </a:pPr>
            <a:r>
              <a:rPr kumimoji="1" lang="ja-JP" altLang="en-US" sz="1400" dirty="0"/>
              <a:t>ベクトル命令のメモリアクセスは一般に単純であるため，プリフェッチによるレイテンシ隠蔽が有効に機能する</a:t>
            </a:r>
            <a:endParaRPr kumimoji="1" lang="en-US" altLang="ja-JP" sz="1400" dirty="0"/>
          </a:p>
          <a:p>
            <a:pPr marL="702900" lvl="1" indent="-342900">
              <a:buFont typeface="+mj-lt"/>
              <a:buAutoNum type="arabicPeriod"/>
            </a:pPr>
            <a:r>
              <a:rPr kumimoji="1" lang="ja-JP" altLang="en-US" sz="1400" dirty="0"/>
              <a:t>このようにして性能低下を抑えつつ </a:t>
            </a:r>
            <a:r>
              <a:rPr kumimoji="1" lang="en-US" altLang="ja-JP" sz="1400" dirty="0"/>
              <a:t>OoO </a:t>
            </a:r>
            <a:r>
              <a:rPr kumimoji="1" lang="ja-JP" altLang="en-US" sz="1400" dirty="0"/>
              <a:t>実行（とそれに必要な回路）を一部省略することにより，</a:t>
            </a:r>
            <a:r>
              <a:rPr kumimoji="1" lang="en-US" altLang="ja-JP" sz="1400" dirty="0"/>
              <a:t>[1] </a:t>
            </a:r>
            <a:r>
              <a:rPr kumimoji="1" lang="ja-JP" altLang="en-US" sz="1400" dirty="0"/>
              <a:t>では大幅に回路面積を削減している。</a:t>
            </a:r>
            <a:endParaRPr kumimoji="1" lang="en-US" sz="1400" dirty="0"/>
          </a:p>
        </p:txBody>
      </p:sp>
      <p:sp>
        <p:nvSpPr>
          <p:cNvPr id="4" name="テキスト プレースホルダー 2">
            <a:extLst>
              <a:ext uri="{FF2B5EF4-FFF2-40B4-BE49-F238E27FC236}">
                <a16:creationId xmlns:a16="http://schemas.microsoft.com/office/drawing/2014/main" id="{B49298B3-CAD3-434B-5455-185F626F5DB6}"/>
              </a:ext>
            </a:extLst>
          </p:cNvPr>
          <p:cNvSpPr txBox="1">
            <a:spLocks/>
          </p:cNvSpPr>
          <p:nvPr/>
        </p:nvSpPr>
        <p:spPr bwMode="auto">
          <a:xfrm>
            <a:off x="611956" y="3519001"/>
            <a:ext cx="8280092" cy="32400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endParaRPr lang="en-US" sz="1800" kern="0" dirty="0"/>
          </a:p>
        </p:txBody>
      </p:sp>
      <p:sp>
        <p:nvSpPr>
          <p:cNvPr id="9" name="テキスト プレースホルダー 2">
            <a:extLst>
              <a:ext uri="{FF2B5EF4-FFF2-40B4-BE49-F238E27FC236}">
                <a16:creationId xmlns:a16="http://schemas.microsoft.com/office/drawing/2014/main" id="{42FEF4C0-D1BE-2B2A-7DCF-60DCDAE5C954}"/>
              </a:ext>
            </a:extLst>
          </p:cNvPr>
          <p:cNvSpPr txBox="1">
            <a:spLocks/>
          </p:cNvSpPr>
          <p:nvPr/>
        </p:nvSpPr>
        <p:spPr bwMode="auto">
          <a:xfrm>
            <a:off x="251952" y="4509012"/>
            <a:ext cx="8640096" cy="216002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sz="1600" kern="0" dirty="0"/>
              <a:t>改良案：抽象度の調整，文の分離，箇条書き など</a:t>
            </a:r>
            <a:endParaRPr lang="en-US" altLang="ja-JP" sz="1600" kern="0" dirty="0"/>
          </a:p>
          <a:p>
            <a:pPr lvl="1"/>
            <a:r>
              <a:rPr lang="ja-JP" altLang="en-US" sz="1600" kern="0" dirty="0"/>
              <a:t>文 </a:t>
            </a:r>
            <a:r>
              <a:rPr lang="en-US" altLang="ja-JP" sz="1600" kern="0" dirty="0"/>
              <a:t>1. </a:t>
            </a:r>
            <a:r>
              <a:rPr lang="ja-JP" altLang="en-US" sz="1600" kern="0" dirty="0"/>
              <a:t>の抽象度を上げることで接続を改善し，繰り返しを避ける</a:t>
            </a:r>
            <a:endParaRPr lang="en-US" altLang="ja-JP" sz="1600" kern="0" dirty="0"/>
          </a:p>
          <a:p>
            <a:pPr lvl="2"/>
            <a:r>
              <a:rPr lang="ja-JP" altLang="en-US" sz="1600" kern="0" dirty="0"/>
              <a:t>具体的な内容は次の 文 </a:t>
            </a:r>
            <a:r>
              <a:rPr lang="en-US" altLang="ja-JP" sz="1600" kern="0" dirty="0"/>
              <a:t>2. </a:t>
            </a:r>
            <a:r>
              <a:rPr lang="ja-JP" altLang="en-US" sz="1600" kern="0" dirty="0"/>
              <a:t>に分離</a:t>
            </a:r>
            <a:endParaRPr lang="en-US" altLang="ja-JP" sz="1600" kern="0" dirty="0"/>
          </a:p>
          <a:p>
            <a:pPr lvl="1"/>
            <a:r>
              <a:rPr lang="ja-JP" altLang="en-US" sz="1600" kern="0" dirty="0"/>
              <a:t>理由を箇条書きにして，まず「理由は以下にある」と先に言う</a:t>
            </a:r>
            <a:endParaRPr lang="en-US" altLang="ja-JP" sz="1600" kern="0" dirty="0"/>
          </a:p>
          <a:p>
            <a:pPr lvl="1"/>
            <a:r>
              <a:rPr lang="ja-JP" altLang="en-US" sz="1600" kern="0" dirty="0"/>
              <a:t>最後の文は詳細度を上げて，最初の文との抽象度の差を作って情報を足し，繰り返しを避ける</a:t>
            </a:r>
            <a:endParaRPr lang="en-US" sz="1600" kern="0" dirty="0"/>
          </a:p>
        </p:txBody>
      </p:sp>
    </p:spTree>
    <p:extLst>
      <p:ext uri="{BB962C8B-B14F-4D97-AF65-F5344CB8AC3E}">
        <p14:creationId xmlns:p14="http://schemas.microsoft.com/office/powerpoint/2010/main" val="36554857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44FC4B2-BE5F-0B62-A30B-6488B98CA7F1}"/>
              </a:ext>
            </a:extLst>
          </p:cNvPr>
          <p:cNvSpPr>
            <a:spLocks noGrp="1"/>
          </p:cNvSpPr>
          <p:nvPr>
            <p:ph type="title"/>
          </p:nvPr>
        </p:nvSpPr>
        <p:spPr/>
        <p:txBody>
          <a:bodyPr/>
          <a:lstStyle/>
          <a:p>
            <a:r>
              <a:rPr lang="en-US" altLang="ja-JP" b="1" dirty="0"/>
              <a:t>[D] </a:t>
            </a:r>
            <a:r>
              <a:rPr lang="ja-JP" altLang="en-US" b="1" dirty="0"/>
              <a:t>プロットから文章への展開</a:t>
            </a:r>
            <a:endParaRPr lang="en-US" altLang="ja-JP" b="1" dirty="0"/>
          </a:p>
        </p:txBody>
      </p:sp>
    </p:spTree>
    <p:extLst>
      <p:ext uri="{BB962C8B-B14F-4D97-AF65-F5344CB8AC3E}">
        <p14:creationId xmlns:p14="http://schemas.microsoft.com/office/powerpoint/2010/main" val="3590338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562E51A-24AB-589C-C10B-60BA2743CF86}"/>
              </a:ext>
            </a:extLst>
          </p:cNvPr>
          <p:cNvSpPr>
            <a:spLocks noGrp="1"/>
          </p:cNvSpPr>
          <p:nvPr>
            <p:ph type="title"/>
          </p:nvPr>
        </p:nvSpPr>
        <p:spPr/>
        <p:txBody>
          <a:bodyPr/>
          <a:lstStyle/>
          <a:p>
            <a:r>
              <a:rPr lang="ja-JP" altLang="en-US" dirty="0"/>
              <a:t>プロットから文章やスライドへ</a:t>
            </a:r>
          </a:p>
        </p:txBody>
      </p:sp>
      <p:sp>
        <p:nvSpPr>
          <p:cNvPr id="5" name="テキスト プレースホルダー 4">
            <a:extLst>
              <a:ext uri="{FF2B5EF4-FFF2-40B4-BE49-F238E27FC236}">
                <a16:creationId xmlns:a16="http://schemas.microsoft.com/office/drawing/2014/main" id="{24288186-ECCC-F136-8196-B4294566CB12}"/>
              </a:ext>
            </a:extLst>
          </p:cNvPr>
          <p:cNvSpPr>
            <a:spLocks noGrp="1"/>
          </p:cNvSpPr>
          <p:nvPr>
            <p:ph type="body" sz="quarter" idx="10"/>
          </p:nvPr>
        </p:nvSpPr>
        <p:spPr/>
        <p:txBody>
          <a:bodyPr/>
          <a:lstStyle/>
          <a:p>
            <a:r>
              <a:rPr lang="ja-JP" altLang="en-US" dirty="0"/>
              <a:t>プロットと文章の違い：</a:t>
            </a:r>
            <a:endParaRPr lang="en-US" altLang="ja-JP" dirty="0"/>
          </a:p>
          <a:p>
            <a:pPr lvl="1"/>
            <a:r>
              <a:rPr lang="ja-JP" altLang="en-US" dirty="0"/>
              <a:t>プロットは論理の階層構造を単に表せば良い</a:t>
            </a:r>
            <a:endParaRPr lang="en-US" altLang="ja-JP" dirty="0"/>
          </a:p>
          <a:p>
            <a:pPr lvl="2"/>
            <a:r>
              <a:rPr lang="ja-JP" altLang="en-US" dirty="0"/>
              <a:t>子は親にぶら下がっている事で視覚的に論理関係がわかる</a:t>
            </a:r>
            <a:endParaRPr lang="en-US" altLang="ja-JP" dirty="0"/>
          </a:p>
          <a:p>
            <a:pPr lvl="2"/>
            <a:r>
              <a:rPr lang="ja-JP" altLang="en-US" dirty="0"/>
              <a:t>つなぎの言葉は通常あまり書かない</a:t>
            </a:r>
            <a:endParaRPr lang="en-US" altLang="ja-JP" dirty="0"/>
          </a:p>
          <a:p>
            <a:pPr lvl="1"/>
            <a:r>
              <a:rPr lang="ja-JP" altLang="en-US" dirty="0"/>
              <a:t>しかし，文章（スライド）は基本的にシーケンシャル</a:t>
            </a:r>
            <a:endParaRPr lang="en-US" altLang="ja-JP" dirty="0"/>
          </a:p>
          <a:p>
            <a:pPr lvl="2"/>
            <a:r>
              <a:rPr lang="ja-JP" altLang="en-US" dirty="0"/>
              <a:t>文章は前から後ろにむかって順に読むもの</a:t>
            </a:r>
            <a:endParaRPr lang="en-US" altLang="ja-JP" dirty="0"/>
          </a:p>
          <a:p>
            <a:pPr lvl="2"/>
            <a:r>
              <a:rPr lang="ja-JP" altLang="en-US" dirty="0">
                <a:solidFill>
                  <a:schemeClr val="accent5"/>
                </a:solidFill>
              </a:rPr>
              <a:t>前から読んでわかる順序に論理を展開し，それぞれにつなぎを入れる必要がある</a:t>
            </a:r>
            <a:endParaRPr lang="en-US" altLang="ja-JP" dirty="0">
              <a:solidFill>
                <a:schemeClr val="accent5"/>
              </a:solidFill>
            </a:endParaRPr>
          </a:p>
          <a:p>
            <a:r>
              <a:rPr lang="ja-JP" altLang="en-US" dirty="0"/>
              <a:t>課題：</a:t>
            </a:r>
            <a:br>
              <a:rPr lang="en-US" altLang="ja-JP" dirty="0"/>
            </a:br>
            <a:r>
              <a:rPr lang="ja-JP" altLang="en-US" dirty="0"/>
              <a:t>プロットの論理をどのようにシーケンシャルな文章に展開するか？</a:t>
            </a:r>
            <a:endParaRPr lang="en-US" altLang="ja-JP" dirty="0"/>
          </a:p>
        </p:txBody>
      </p:sp>
      <p:sp>
        <p:nvSpPr>
          <p:cNvPr id="2" name="スライド番号プレースホルダー 1">
            <a:extLst>
              <a:ext uri="{FF2B5EF4-FFF2-40B4-BE49-F238E27FC236}">
                <a16:creationId xmlns:a16="http://schemas.microsoft.com/office/drawing/2014/main" id="{CFEF9DC9-89E4-71EE-05DF-89E205E66070}"/>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33</a:t>
            </a:fld>
            <a:endParaRPr kumimoji="1" lang="ja-JP" altLang="en-US"/>
          </a:p>
        </p:txBody>
      </p:sp>
    </p:spTree>
    <p:extLst>
      <p:ext uri="{BB962C8B-B14F-4D97-AF65-F5344CB8AC3E}">
        <p14:creationId xmlns:p14="http://schemas.microsoft.com/office/powerpoint/2010/main" val="4034395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dirty="0"/>
              <a:t>階層構造の展開の仕方</a:t>
            </a:r>
          </a:p>
        </p:txBody>
      </p:sp>
      <p:sp>
        <p:nvSpPr>
          <p:cNvPr id="3" name="テキスト プレースホルダー 2">
            <a:extLst>
              <a:ext uri="{FF2B5EF4-FFF2-40B4-BE49-F238E27FC236}">
                <a16:creationId xmlns:a16="http://schemas.microsoft.com/office/drawing/2014/main" id="{4A2003D6-4613-30B4-79F2-1A98EFDA3166}"/>
              </a:ext>
            </a:extLst>
          </p:cNvPr>
          <p:cNvSpPr>
            <a:spLocks noGrp="1"/>
          </p:cNvSpPr>
          <p:nvPr>
            <p:ph type="body" sz="quarter" idx="10"/>
          </p:nvPr>
        </p:nvSpPr>
        <p:spPr>
          <a:xfrm>
            <a:off x="521955" y="1358977"/>
            <a:ext cx="8280092" cy="5219751"/>
          </a:xfrm>
        </p:spPr>
        <p:txBody>
          <a:bodyPr/>
          <a:lstStyle/>
          <a:p>
            <a:r>
              <a:rPr lang="ja-JP" altLang="en-US" dirty="0"/>
              <a:t>上から順に各階層にある話題を紹介したあと，１つずつ潜っていく</a:t>
            </a:r>
            <a:endParaRPr lang="en-US" altLang="ja-JP" dirty="0"/>
          </a:p>
          <a:p>
            <a:pPr lvl="1"/>
            <a:r>
              <a:rPr lang="ja-JP" altLang="en-US" dirty="0"/>
              <a:t>典型的なやりかた：以下を再帰的に繰り返す</a:t>
            </a:r>
            <a:endParaRPr lang="en-US" altLang="ja-JP" dirty="0"/>
          </a:p>
          <a:p>
            <a:pPr lvl="2"/>
            <a:r>
              <a:rPr lang="ja-JP" altLang="en-US" dirty="0"/>
              <a:t>登場人物（子）の紹介と，子同士の関係を説明</a:t>
            </a:r>
            <a:endParaRPr lang="en-US" altLang="ja-JP" dirty="0"/>
          </a:p>
          <a:p>
            <a:pPr lvl="2"/>
            <a:r>
              <a:rPr lang="ja-JP" altLang="en-US" dirty="0"/>
              <a:t>各子の詳細を順に説明</a:t>
            </a:r>
            <a:endParaRPr lang="en-US" altLang="ja-JP" dirty="0"/>
          </a:p>
          <a:p>
            <a:r>
              <a:rPr lang="ja-JP" altLang="en-US" dirty="0"/>
              <a:t>典型例：</a:t>
            </a:r>
            <a:endParaRPr lang="en-US" altLang="ja-JP" dirty="0"/>
          </a:p>
          <a:p>
            <a:pPr lvl="1"/>
            <a:r>
              <a:rPr lang="ja-JP" altLang="en-US" dirty="0"/>
              <a:t>イントロで論文全体の話題を紹介</a:t>
            </a:r>
            <a:endParaRPr lang="en-US" altLang="ja-JP" dirty="0"/>
          </a:p>
          <a:p>
            <a:pPr lvl="1"/>
            <a:r>
              <a:rPr lang="ja-JP" altLang="en-US" dirty="0"/>
              <a:t>２節の冒頭で背景全体を簡単に説明</a:t>
            </a:r>
            <a:endParaRPr lang="en-US" altLang="ja-JP" dirty="0"/>
          </a:p>
          <a:p>
            <a:pPr lvl="1"/>
            <a:r>
              <a:rPr lang="ja-JP" altLang="en-US" dirty="0"/>
              <a:t>２</a:t>
            </a:r>
            <a:r>
              <a:rPr lang="en-US" altLang="ja-JP" dirty="0"/>
              <a:t>.1</a:t>
            </a:r>
            <a:r>
              <a:rPr lang="ja-JP" altLang="en-US" dirty="0"/>
              <a:t>節で背景の１つめを説明</a:t>
            </a:r>
            <a:endParaRPr lang="en-US" altLang="ja-JP" dirty="0"/>
          </a:p>
          <a:p>
            <a:pPr lvl="1"/>
            <a:r>
              <a:rPr lang="ja-JP" altLang="en-US" dirty="0"/>
              <a:t>２</a:t>
            </a:r>
            <a:r>
              <a:rPr lang="en-US" altLang="ja-JP" dirty="0"/>
              <a:t>.2</a:t>
            </a:r>
            <a:r>
              <a:rPr lang="ja-JP" altLang="en-US" dirty="0"/>
              <a:t>節で背景の２つめを説明</a:t>
            </a:r>
            <a:endParaRPr lang="en-US" altLang="ja-JP" dirty="0"/>
          </a:p>
          <a:p>
            <a:pPr lvl="1"/>
            <a:r>
              <a:rPr lang="ja-JP" altLang="en-US" dirty="0"/>
              <a:t>３節の冒頭で背景との関係と共に既存手法全体を簡単に説明</a:t>
            </a:r>
            <a:endParaRPr lang="en-US" altLang="ja-JP" dirty="0"/>
          </a:p>
          <a:p>
            <a:pPr lvl="1"/>
            <a:r>
              <a:rPr lang="ja-JP" altLang="en-US" dirty="0"/>
              <a:t>３</a:t>
            </a:r>
            <a:r>
              <a:rPr lang="en-US" altLang="ja-JP" dirty="0"/>
              <a:t>.</a:t>
            </a:r>
            <a:r>
              <a:rPr lang="ja-JP" altLang="en-US" dirty="0"/>
              <a:t>２節で既存手法の１つめを説明</a:t>
            </a:r>
            <a:endParaRPr lang="en-US" altLang="ja-JP" dirty="0"/>
          </a:p>
          <a:p>
            <a:pPr lvl="1"/>
            <a:r>
              <a:rPr lang="ja-JP" altLang="en-US" dirty="0"/>
              <a:t>３</a:t>
            </a:r>
            <a:r>
              <a:rPr lang="en-US" altLang="ja-JP" dirty="0"/>
              <a:t>.</a:t>
            </a:r>
            <a:r>
              <a:rPr lang="ja-JP" altLang="en-US" dirty="0"/>
              <a:t>２節で既存手法の２つめを説明</a:t>
            </a:r>
            <a:endParaRPr lang="en-US" altLang="ja-JP" dirty="0"/>
          </a:p>
          <a:p>
            <a:pPr lvl="1"/>
            <a:r>
              <a:rPr lang="ja-JP" altLang="en-US" dirty="0"/>
              <a:t>･･･</a:t>
            </a:r>
          </a:p>
        </p:txBody>
      </p:sp>
    </p:spTree>
    <p:extLst>
      <p:ext uri="{BB962C8B-B14F-4D97-AF65-F5344CB8AC3E}">
        <p14:creationId xmlns:p14="http://schemas.microsoft.com/office/powerpoint/2010/main" val="142743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675007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248998"/>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248998"/>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248998"/>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09002"/>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09002"/>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611956" y="3789004"/>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651721"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イントロで論文全体の話題（流れ）を紹介</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798993"/>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２節の冒頭で背景全体を簡単に説明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a:t>
            </a:r>
            <a:r>
              <a:rPr lang="en-US" altLang="ja-JP" dirty="0"/>
              <a:t>.1</a:t>
            </a:r>
            <a:r>
              <a:rPr lang="ja-JP" altLang="en-US" dirty="0"/>
              <a:t>節で背景の１つめを紹介</a:t>
            </a:r>
            <a:endParaRPr lang="en-US" altLang="ja-JP" dirty="0"/>
          </a:p>
        </p:txBody>
      </p:sp>
    </p:spTree>
    <p:extLst>
      <p:ext uri="{BB962C8B-B14F-4D97-AF65-F5344CB8AC3E}">
        <p14:creationId xmlns:p14="http://schemas.microsoft.com/office/powerpoint/2010/main" val="2685608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405004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33899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33899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33899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9900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9900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3311986" y="3879005"/>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3311986"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３節の冒頭で背景との関係と共に</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888994"/>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既存手法全体を簡単に説明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a:t>
            </a:r>
            <a:r>
              <a:rPr lang="en-US" altLang="ja-JP" dirty="0"/>
              <a:t>.</a:t>
            </a:r>
            <a:r>
              <a:rPr lang="ja-JP" altLang="en-US" dirty="0"/>
              <a:t>１節で既存手法の１つめを説明</a:t>
            </a:r>
            <a:endParaRPr lang="en-US" altLang="ja-JP" dirty="0"/>
          </a:p>
        </p:txBody>
      </p:sp>
    </p:spTree>
    <p:extLst>
      <p:ext uri="{BB962C8B-B14F-4D97-AF65-F5344CB8AC3E}">
        <p14:creationId xmlns:p14="http://schemas.microsoft.com/office/powerpoint/2010/main" val="532724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9426C05-5AE1-8631-4846-516FF0339BB6}"/>
              </a:ext>
            </a:extLst>
          </p:cNvPr>
          <p:cNvSpPr>
            <a:spLocks noGrp="1"/>
          </p:cNvSpPr>
          <p:nvPr>
            <p:ph type="title"/>
          </p:nvPr>
        </p:nvSpPr>
        <p:spPr/>
        <p:txBody>
          <a:bodyPr/>
          <a:lstStyle/>
          <a:p>
            <a:r>
              <a:rPr lang="en-US" altLang="ja-JP" b="1" dirty="0"/>
              <a:t>[E] </a:t>
            </a:r>
            <a:r>
              <a:rPr lang="ja-JP" altLang="en-US" b="1" dirty="0"/>
              <a:t>その他の話題</a:t>
            </a:r>
            <a:endParaRPr lang="en-US" b="1" dirty="0"/>
          </a:p>
        </p:txBody>
      </p:sp>
    </p:spTree>
    <p:extLst>
      <p:ext uri="{BB962C8B-B14F-4D97-AF65-F5344CB8AC3E}">
        <p14:creationId xmlns:p14="http://schemas.microsoft.com/office/powerpoint/2010/main" val="38642658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D58272-A4AE-3AA5-F40D-3A8576F12440}"/>
              </a:ext>
            </a:extLst>
          </p:cNvPr>
          <p:cNvSpPr>
            <a:spLocks noGrp="1"/>
          </p:cNvSpPr>
          <p:nvPr>
            <p:ph type="title"/>
          </p:nvPr>
        </p:nvSpPr>
        <p:spPr/>
        <p:txBody>
          <a:bodyPr/>
          <a:lstStyle/>
          <a:p>
            <a:r>
              <a:rPr kumimoji="1" lang="en-US" altLang="ja-JP" dirty="0"/>
              <a:t>[E1] </a:t>
            </a:r>
            <a:r>
              <a:rPr kumimoji="1" lang="ja-JP" altLang="en-US" dirty="0"/>
              <a:t>読点の打ち方</a:t>
            </a:r>
            <a:endParaRPr kumimoji="1" lang="en-US" dirty="0"/>
          </a:p>
        </p:txBody>
      </p:sp>
      <p:sp>
        <p:nvSpPr>
          <p:cNvPr id="3" name="テキスト プレースホルダー 2">
            <a:extLst>
              <a:ext uri="{FF2B5EF4-FFF2-40B4-BE49-F238E27FC236}">
                <a16:creationId xmlns:a16="http://schemas.microsoft.com/office/drawing/2014/main" id="{5CFAE879-D802-CFF8-6E96-86A2DEB88E2F}"/>
              </a:ext>
            </a:extLst>
          </p:cNvPr>
          <p:cNvSpPr>
            <a:spLocks noGrp="1"/>
          </p:cNvSpPr>
          <p:nvPr>
            <p:ph type="body" sz="quarter" idx="10"/>
          </p:nvPr>
        </p:nvSpPr>
        <p:spPr bwMode="auto"/>
        <p:txBody>
          <a:bodyPr/>
          <a:lstStyle/>
          <a:p>
            <a:r>
              <a:rPr kumimoji="1" lang="ja-JP" altLang="en-US" dirty="0"/>
              <a:t>読点「、」「，」は使って良い場所が決まっている</a:t>
            </a:r>
            <a:endParaRPr kumimoji="1" lang="en-US" altLang="ja-JP" dirty="0"/>
          </a:p>
          <a:p>
            <a:pPr marL="817200" lvl="1" indent="-457200">
              <a:buFont typeface="+mj-lt"/>
              <a:buAutoNum type="arabicPeriod"/>
            </a:pPr>
            <a:r>
              <a:rPr kumimoji="1" lang="ja-JP" altLang="en-US" dirty="0"/>
              <a:t>複文における文と文の間の切れ目</a:t>
            </a:r>
            <a:endParaRPr kumimoji="1" lang="en-US" altLang="ja-JP" dirty="0"/>
          </a:p>
          <a:p>
            <a:pPr lvl="2"/>
            <a:r>
              <a:rPr kumimoji="1" lang="ja-JP" altLang="en-US" dirty="0"/>
              <a:t>「</a:t>
            </a:r>
            <a:r>
              <a:rPr kumimoji="1" lang="en-US" altLang="ja-JP" dirty="0"/>
              <a:t>A </a:t>
            </a:r>
            <a:r>
              <a:rPr kumimoji="1" lang="ja-JP" altLang="en-US" dirty="0"/>
              <a:t>は </a:t>
            </a:r>
            <a:r>
              <a:rPr kumimoji="1" lang="en-US" altLang="ja-JP" dirty="0"/>
              <a:t>B </a:t>
            </a:r>
            <a:r>
              <a:rPr kumimoji="1" lang="ja-JP" altLang="en-US" dirty="0"/>
              <a:t>であり，したがって </a:t>
            </a:r>
            <a:r>
              <a:rPr kumimoji="1" lang="en-US" altLang="ja-JP" dirty="0"/>
              <a:t>B </a:t>
            </a:r>
            <a:r>
              <a:rPr kumimoji="1" lang="ja-JP" altLang="en-US" dirty="0"/>
              <a:t>は </a:t>
            </a:r>
            <a:r>
              <a:rPr kumimoji="1" lang="en-US" altLang="ja-JP" dirty="0"/>
              <a:t>C </a:t>
            </a:r>
            <a:r>
              <a:rPr kumimoji="1" lang="ja-JP" altLang="en-US" dirty="0"/>
              <a:t>である」</a:t>
            </a:r>
            <a:endParaRPr kumimoji="1" lang="en-US" altLang="ja-JP" dirty="0"/>
          </a:p>
          <a:p>
            <a:pPr marL="817200" lvl="1" indent="-457200">
              <a:buFont typeface="+mj-lt"/>
              <a:buAutoNum type="arabicPeriod"/>
            </a:pPr>
            <a:r>
              <a:rPr kumimoji="1" lang="ja-JP" altLang="en-US" dirty="0"/>
              <a:t>接続詞の後</a:t>
            </a:r>
            <a:endParaRPr kumimoji="1" lang="en-US" altLang="ja-JP" dirty="0"/>
          </a:p>
          <a:p>
            <a:pPr lvl="2"/>
            <a:r>
              <a:rPr kumimoji="1" lang="ja-JP" altLang="en-US" dirty="0"/>
              <a:t>「しかし，それは･･･」</a:t>
            </a:r>
            <a:endParaRPr kumimoji="1" lang="en-US" altLang="ja-JP" dirty="0"/>
          </a:p>
          <a:p>
            <a:pPr marL="817200" lvl="1" indent="-457200">
              <a:buFont typeface="+mj-lt"/>
              <a:buAutoNum type="arabicPeriod"/>
            </a:pPr>
            <a:r>
              <a:rPr kumimoji="1" lang="ja-JP" altLang="en-US" dirty="0"/>
              <a:t>主語と述語の距離が遠い場合</a:t>
            </a:r>
            <a:endParaRPr kumimoji="1" lang="en-US" altLang="ja-JP" dirty="0"/>
          </a:p>
          <a:p>
            <a:pPr lvl="2"/>
            <a:r>
              <a:rPr kumimoji="1" lang="ja-JP" altLang="en-US" dirty="0"/>
              <a:t>「この </a:t>
            </a:r>
            <a:r>
              <a:rPr kumimoji="1" lang="en-US" altLang="ja-JP" dirty="0">
                <a:solidFill>
                  <a:schemeClr val="accent5"/>
                </a:solidFill>
              </a:rPr>
              <a:t>A </a:t>
            </a:r>
            <a:r>
              <a:rPr kumimoji="1" lang="ja-JP" altLang="en-US" dirty="0">
                <a:solidFill>
                  <a:schemeClr val="accent5"/>
                </a:solidFill>
              </a:rPr>
              <a:t>は</a:t>
            </a:r>
            <a:r>
              <a:rPr kumimoji="1" lang="ja-JP" altLang="en-US" dirty="0"/>
              <a:t>，</a:t>
            </a:r>
            <a:r>
              <a:rPr kumimoji="1" lang="en-US" altLang="ja-JP" dirty="0"/>
              <a:t>B </a:t>
            </a:r>
            <a:r>
              <a:rPr kumimoji="1" lang="ja-JP" altLang="en-US" dirty="0"/>
              <a:t>における </a:t>
            </a:r>
            <a:r>
              <a:rPr kumimoji="1" lang="en-US" altLang="ja-JP" dirty="0"/>
              <a:t>C </a:t>
            </a:r>
            <a:r>
              <a:rPr kumimoji="1" lang="ja-JP" altLang="en-US" dirty="0"/>
              <a:t>に依存して大きく</a:t>
            </a:r>
            <a:r>
              <a:rPr kumimoji="1" lang="ja-JP" altLang="en-US" dirty="0">
                <a:solidFill>
                  <a:schemeClr val="accent5"/>
                </a:solidFill>
              </a:rPr>
              <a:t>変化する</a:t>
            </a:r>
            <a:r>
              <a:rPr kumimoji="1" lang="ja-JP" altLang="en-US" dirty="0"/>
              <a:t>」</a:t>
            </a:r>
            <a:endParaRPr kumimoji="1" lang="en-US" dirty="0"/>
          </a:p>
        </p:txBody>
      </p:sp>
    </p:spTree>
    <p:extLst>
      <p:ext uri="{BB962C8B-B14F-4D97-AF65-F5344CB8AC3E}">
        <p14:creationId xmlns:p14="http://schemas.microsoft.com/office/powerpoint/2010/main" val="543887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19F0FF-EC89-BCFC-436A-D65013D9294F}"/>
              </a:ext>
            </a:extLst>
          </p:cNvPr>
          <p:cNvSpPr>
            <a:spLocks noGrp="1"/>
          </p:cNvSpPr>
          <p:nvPr>
            <p:ph type="title"/>
          </p:nvPr>
        </p:nvSpPr>
        <p:spPr/>
        <p:txBody>
          <a:bodyPr/>
          <a:lstStyle/>
          <a:p>
            <a:r>
              <a:rPr kumimoji="1" lang="en-US" dirty="0"/>
              <a:t>[E2] </a:t>
            </a:r>
            <a:r>
              <a:rPr kumimoji="1" lang="ja-JP" altLang="en-US" dirty="0"/>
              <a:t>「しかし」を極力減らす</a:t>
            </a:r>
            <a:endParaRPr kumimoji="1" lang="en-US" dirty="0"/>
          </a:p>
        </p:txBody>
      </p:sp>
      <p:sp>
        <p:nvSpPr>
          <p:cNvPr id="3" name="テキスト プレースホルダー 2">
            <a:extLst>
              <a:ext uri="{FF2B5EF4-FFF2-40B4-BE49-F238E27FC236}">
                <a16:creationId xmlns:a16="http://schemas.microsoft.com/office/drawing/2014/main" id="{07501D39-A295-DFE5-4C3E-DFE6D6F3FA77}"/>
              </a:ext>
            </a:extLst>
          </p:cNvPr>
          <p:cNvSpPr>
            <a:spLocks noGrp="1"/>
          </p:cNvSpPr>
          <p:nvPr>
            <p:ph type="body" sz="quarter" idx="10"/>
          </p:nvPr>
        </p:nvSpPr>
        <p:spPr/>
        <p:txBody>
          <a:bodyPr/>
          <a:lstStyle/>
          <a:p>
            <a:r>
              <a:rPr kumimoji="1" lang="ja-JP" altLang="en-US" dirty="0"/>
              <a:t>「しかし」の使用をなるべく避ける</a:t>
            </a:r>
            <a:endParaRPr kumimoji="1" lang="en-US" altLang="ja-JP" dirty="0"/>
          </a:p>
          <a:p>
            <a:pPr lvl="1"/>
            <a:r>
              <a:rPr kumimoji="1" lang="ja-JP" altLang="en-US" dirty="0"/>
              <a:t>「しかし」による論理の反転は，それ自体がかなりわかりづらい</a:t>
            </a:r>
            <a:endParaRPr kumimoji="1" lang="en-US" altLang="ja-JP" dirty="0"/>
          </a:p>
          <a:p>
            <a:pPr lvl="1"/>
            <a:r>
              <a:rPr kumimoji="1" lang="ja-JP" altLang="en-US" dirty="0"/>
              <a:t>各パラグラフで２回以上使う事は禁止</a:t>
            </a:r>
            <a:endParaRPr kumimoji="1" lang="en-US" altLang="ja-JP" dirty="0"/>
          </a:p>
          <a:p>
            <a:pPr lvl="2"/>
            <a:r>
              <a:rPr kumimoji="1" lang="ja-JP" altLang="en-US" dirty="0"/>
              <a:t>話の筋がかなりわかりにくくなる</a:t>
            </a:r>
            <a:endParaRPr kumimoji="1" lang="en-US" dirty="0"/>
          </a:p>
        </p:txBody>
      </p:sp>
    </p:spTree>
    <p:extLst>
      <p:ext uri="{BB962C8B-B14F-4D97-AF65-F5344CB8AC3E}">
        <p14:creationId xmlns:p14="http://schemas.microsoft.com/office/powerpoint/2010/main" val="37466179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2804B-5759-9AAD-53B1-42FDE0863920}"/>
              </a:ext>
            </a:extLst>
          </p:cNvPr>
          <p:cNvSpPr>
            <a:spLocks noGrp="1"/>
          </p:cNvSpPr>
          <p:nvPr>
            <p:ph type="title"/>
          </p:nvPr>
        </p:nvSpPr>
        <p:spPr/>
        <p:txBody>
          <a:bodyPr/>
          <a:lstStyle/>
          <a:p>
            <a:r>
              <a:rPr kumimoji="1" lang="ja-JP" altLang="en-US" dirty="0"/>
              <a:t>チェックリスト </a:t>
            </a:r>
            <a:r>
              <a:rPr kumimoji="1" lang="en-US" altLang="ja-JP" dirty="0"/>
              <a:t>2</a:t>
            </a:r>
            <a:endParaRPr kumimoji="1" lang="en-US" dirty="0"/>
          </a:p>
        </p:txBody>
      </p:sp>
      <p:sp>
        <p:nvSpPr>
          <p:cNvPr id="3" name="テキスト プレースホルダー 2">
            <a:extLst>
              <a:ext uri="{FF2B5EF4-FFF2-40B4-BE49-F238E27FC236}">
                <a16:creationId xmlns:a16="http://schemas.microsoft.com/office/drawing/2014/main" id="{7BF7AC90-EE6A-FEBB-4396-0C91BB79835D}"/>
              </a:ext>
            </a:extLst>
          </p:cNvPr>
          <p:cNvSpPr>
            <a:spLocks noGrp="1"/>
          </p:cNvSpPr>
          <p:nvPr>
            <p:ph type="body" sz="quarter" idx="10"/>
          </p:nvPr>
        </p:nvSpPr>
        <p:spPr/>
        <p:txBody>
          <a:bodyPr/>
          <a:lstStyle/>
          <a:p>
            <a:r>
              <a:rPr kumimoji="1" lang="en-US" altLang="ja-JP" dirty="0"/>
              <a:t>[E] </a:t>
            </a:r>
            <a:r>
              <a:rPr kumimoji="1" lang="ja-JP" altLang="en-US" dirty="0"/>
              <a:t>その他</a:t>
            </a:r>
            <a:endParaRPr kumimoji="1" lang="en-US" altLang="ja-JP" dirty="0"/>
          </a:p>
          <a:p>
            <a:pPr lvl="1"/>
            <a:r>
              <a:rPr lang="en-US" altLang="ja-JP" dirty="0"/>
              <a:t>[E1] </a:t>
            </a:r>
            <a:r>
              <a:rPr lang="ja-JP" altLang="en-US" dirty="0"/>
              <a:t>読点は必要な部分にのみ適切に打たれている</a:t>
            </a:r>
            <a:endParaRPr lang="en-US" altLang="ja-JP" dirty="0"/>
          </a:p>
          <a:p>
            <a:pPr lvl="1"/>
            <a:r>
              <a:rPr lang="en-US" altLang="ja-JP" dirty="0"/>
              <a:t>[E2] </a:t>
            </a:r>
            <a:r>
              <a:rPr lang="ja-JP" altLang="en-US" dirty="0"/>
              <a:t>「しかし」は各パラグラフで１回までにする</a:t>
            </a:r>
            <a:endParaRPr lang="en-US" altLang="ja-JP" dirty="0"/>
          </a:p>
          <a:p>
            <a:pPr lvl="1"/>
            <a:r>
              <a:rPr kumimoji="1" lang="en-US" altLang="ja-JP" dirty="0"/>
              <a:t>[E3] </a:t>
            </a:r>
            <a:r>
              <a:rPr kumimoji="1" lang="ja-JP" altLang="en-US" dirty="0"/>
              <a:t>事実と典型をきちんと区別する</a:t>
            </a:r>
            <a:endParaRPr lang="en-US" altLang="ja-JP" dirty="0"/>
          </a:p>
        </p:txBody>
      </p:sp>
    </p:spTree>
    <p:extLst>
      <p:ext uri="{BB962C8B-B14F-4D97-AF65-F5344CB8AC3E}">
        <p14:creationId xmlns:p14="http://schemas.microsoft.com/office/powerpoint/2010/main" val="29635931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A3149F-EEFA-AA1E-8D70-148A76F43349}"/>
              </a:ext>
            </a:extLst>
          </p:cNvPr>
          <p:cNvSpPr>
            <a:spLocks noGrp="1"/>
          </p:cNvSpPr>
          <p:nvPr>
            <p:ph type="title"/>
          </p:nvPr>
        </p:nvSpPr>
        <p:spPr/>
        <p:txBody>
          <a:bodyPr/>
          <a:lstStyle/>
          <a:p>
            <a:r>
              <a:rPr kumimoji="1" lang="en-US" dirty="0"/>
              <a:t>[E3] </a:t>
            </a:r>
            <a:r>
              <a:rPr kumimoji="1" lang="ja-JP" altLang="en-US" dirty="0"/>
              <a:t>事実と典型をきちんと区別する</a:t>
            </a:r>
            <a:endParaRPr kumimoji="1" lang="en-US" dirty="0"/>
          </a:p>
        </p:txBody>
      </p:sp>
      <p:sp>
        <p:nvSpPr>
          <p:cNvPr id="3" name="テキスト プレースホルダー 2">
            <a:extLst>
              <a:ext uri="{FF2B5EF4-FFF2-40B4-BE49-F238E27FC236}">
                <a16:creationId xmlns:a16="http://schemas.microsoft.com/office/drawing/2014/main" id="{74707D73-558B-25CC-8427-90D49EDD55A7}"/>
              </a:ext>
            </a:extLst>
          </p:cNvPr>
          <p:cNvSpPr>
            <a:spLocks noGrp="1"/>
          </p:cNvSpPr>
          <p:nvPr>
            <p:ph type="body" sz="quarter" idx="10"/>
          </p:nvPr>
        </p:nvSpPr>
        <p:spPr/>
        <p:txBody>
          <a:bodyPr/>
          <a:lstStyle/>
          <a:p>
            <a:r>
              <a:rPr kumimoji="1" lang="ja-JP" altLang="en-US" dirty="0"/>
              <a:t>言い切ってはいけない場合を慎重に見分ける</a:t>
            </a:r>
            <a:r>
              <a:rPr kumimoji="1" lang="en-US" altLang="ja-JP" dirty="0"/>
              <a:t>	</a:t>
            </a:r>
          </a:p>
          <a:p>
            <a:pPr lvl="1"/>
            <a:r>
              <a:rPr lang="en-US" altLang="ja-JP" dirty="0"/>
              <a:t>100% </a:t>
            </a:r>
            <a:r>
              <a:rPr lang="ja-JP" altLang="en-US" dirty="0"/>
              <a:t>絶対にそうである事実と，典型的にそうであることをきちんと区別する</a:t>
            </a:r>
            <a:endParaRPr lang="en-US" altLang="ja-JP" dirty="0"/>
          </a:p>
          <a:p>
            <a:pPr lvl="1"/>
            <a:r>
              <a:rPr kumimoji="1" lang="ja-JP" altLang="en-US" dirty="0"/>
              <a:t>「一般には」「典型的に」などを省略してはいけない</a:t>
            </a:r>
            <a:endParaRPr kumimoji="1" lang="en-US" altLang="ja-JP" dirty="0"/>
          </a:p>
          <a:p>
            <a:r>
              <a:rPr kumimoji="1" lang="ja-JP" altLang="en-US" dirty="0"/>
              <a:t>事実と主観や意見，判断も同様にきちんと区別する</a:t>
            </a:r>
            <a:endParaRPr kumimoji="1" lang="en-US" altLang="ja-JP" dirty="0"/>
          </a:p>
          <a:p>
            <a:pPr lvl="1"/>
            <a:r>
              <a:rPr kumimoji="1" lang="ja-JP" altLang="en-US" dirty="0"/>
              <a:t>主観的にそう判断できる場合に，それが事実であるように書いてはいけない</a:t>
            </a:r>
          </a:p>
        </p:txBody>
      </p:sp>
    </p:spTree>
    <p:extLst>
      <p:ext uri="{BB962C8B-B14F-4D97-AF65-F5344CB8AC3E}">
        <p14:creationId xmlns:p14="http://schemas.microsoft.com/office/powerpoint/2010/main" val="792018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93050F-74CF-CA41-CD19-B44E754077E2}"/>
              </a:ext>
            </a:extLst>
          </p:cNvPr>
          <p:cNvSpPr>
            <a:spLocks noGrp="1"/>
          </p:cNvSpPr>
          <p:nvPr>
            <p:ph type="title"/>
          </p:nvPr>
        </p:nvSpPr>
        <p:spPr/>
        <p:txBody>
          <a:bodyPr/>
          <a:lstStyle/>
          <a:p>
            <a:r>
              <a:rPr kumimoji="1" lang="ja-JP" altLang="en-US" dirty="0"/>
              <a:t>括弧</a:t>
            </a:r>
            <a:endParaRPr kumimoji="1" lang="en-US" dirty="0"/>
          </a:p>
        </p:txBody>
      </p:sp>
      <p:sp>
        <p:nvSpPr>
          <p:cNvPr id="3" name="テキスト プレースホルダー 2">
            <a:extLst>
              <a:ext uri="{FF2B5EF4-FFF2-40B4-BE49-F238E27FC236}">
                <a16:creationId xmlns:a16="http://schemas.microsoft.com/office/drawing/2014/main" id="{9CE96331-990A-0E17-D0A4-92F844D51E20}"/>
              </a:ext>
            </a:extLst>
          </p:cNvPr>
          <p:cNvSpPr>
            <a:spLocks noGrp="1"/>
          </p:cNvSpPr>
          <p:nvPr>
            <p:ph type="body" sz="quarter" idx="10"/>
          </p:nvPr>
        </p:nvSpPr>
        <p:spPr/>
        <p:txBody>
          <a:bodyPr/>
          <a:lstStyle/>
          <a:p>
            <a:r>
              <a:rPr kumimoji="1" lang="ja-JP" altLang="en-US" dirty="0"/>
              <a:t>小括弧「（）」は，</a:t>
            </a:r>
            <a:endParaRPr kumimoji="1" lang="en-US" altLang="ja-JP" dirty="0"/>
          </a:p>
          <a:p>
            <a:pPr lvl="1"/>
            <a:r>
              <a:rPr kumimoji="1" lang="ja-JP" altLang="en-US" dirty="0"/>
              <a:t>日本語の時は全角，英語の時は半角に</a:t>
            </a:r>
            <a:endParaRPr kumimoji="1" lang="en-US" dirty="0"/>
          </a:p>
        </p:txBody>
      </p:sp>
    </p:spTree>
    <p:extLst>
      <p:ext uri="{BB962C8B-B14F-4D97-AF65-F5344CB8AC3E}">
        <p14:creationId xmlns:p14="http://schemas.microsoft.com/office/powerpoint/2010/main" val="3101355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19EF2-8191-8337-3102-B480543972F7}"/>
            </a:ext>
          </a:extLst>
        </p:cNvPr>
        <p:cNvGrpSpPr/>
        <p:nvPr/>
      </p:nvGrpSpPr>
      <p:grpSpPr>
        <a:xfrm>
          <a:off x="0" y="0"/>
          <a:ext cx="0" cy="0"/>
          <a:chOff x="0" y="0"/>
          <a:chExt cx="0" cy="0"/>
        </a:xfrm>
      </p:grpSpPr>
      <p:sp>
        <p:nvSpPr>
          <p:cNvPr id="6" name="タイトル 5">
            <a:extLst>
              <a:ext uri="{FF2B5EF4-FFF2-40B4-BE49-F238E27FC236}">
                <a16:creationId xmlns:a16="http://schemas.microsoft.com/office/drawing/2014/main" id="{9FC83072-D41C-D063-7413-3484FAE7FBDD}"/>
              </a:ext>
            </a:extLst>
          </p:cNvPr>
          <p:cNvSpPr>
            <a:spLocks noGrp="1"/>
          </p:cNvSpPr>
          <p:nvPr>
            <p:ph type="title"/>
          </p:nvPr>
        </p:nvSpPr>
        <p:spPr/>
        <p:txBody>
          <a:bodyPr/>
          <a:lstStyle/>
          <a:p>
            <a:r>
              <a:rPr lang="ja-JP" altLang="en-US" b="1" dirty="0"/>
              <a:t>はじめに</a:t>
            </a:r>
            <a:endParaRPr lang="en-US" b="1" dirty="0"/>
          </a:p>
        </p:txBody>
      </p:sp>
    </p:spTree>
    <p:extLst>
      <p:ext uri="{BB962C8B-B14F-4D97-AF65-F5344CB8AC3E}">
        <p14:creationId xmlns:p14="http://schemas.microsoft.com/office/powerpoint/2010/main" val="1499502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737B44-8032-4C9C-E23C-52FE6C5F10AD}"/>
              </a:ext>
            </a:extLst>
          </p:cNvPr>
          <p:cNvSpPr>
            <a:spLocks noGrp="1"/>
          </p:cNvSpPr>
          <p:nvPr>
            <p:ph type="title"/>
          </p:nvPr>
        </p:nvSpPr>
        <p:spPr/>
        <p:txBody>
          <a:bodyPr/>
          <a:lstStyle/>
          <a:p>
            <a:r>
              <a:rPr kumimoji="1" lang="ja-JP" altLang="en-US" dirty="0"/>
              <a:t>はじめに</a:t>
            </a:r>
          </a:p>
        </p:txBody>
      </p:sp>
      <p:sp>
        <p:nvSpPr>
          <p:cNvPr id="3" name="テキスト プレースホルダー 2">
            <a:extLst>
              <a:ext uri="{FF2B5EF4-FFF2-40B4-BE49-F238E27FC236}">
                <a16:creationId xmlns:a16="http://schemas.microsoft.com/office/drawing/2014/main" id="{2AF16432-062D-1B5F-79E7-959ADC48A770}"/>
              </a:ext>
            </a:extLst>
          </p:cNvPr>
          <p:cNvSpPr>
            <a:spLocks noGrp="1"/>
          </p:cNvSpPr>
          <p:nvPr>
            <p:ph type="body" sz="quarter" idx="10"/>
          </p:nvPr>
        </p:nvSpPr>
        <p:spPr/>
        <p:txBody>
          <a:bodyPr/>
          <a:lstStyle/>
          <a:p>
            <a:r>
              <a:rPr kumimoji="1" lang="ja-JP" altLang="en-US" dirty="0"/>
              <a:t>この資料では文章の書き方を説明する</a:t>
            </a:r>
            <a:endParaRPr kumimoji="1" lang="en-US" altLang="ja-JP" dirty="0"/>
          </a:p>
          <a:p>
            <a:pPr lvl="1"/>
            <a:r>
              <a:rPr lang="ja-JP" altLang="en-US" dirty="0"/>
              <a:t>論文などのいわゆる「仕事の文章」が対象</a:t>
            </a:r>
            <a:endParaRPr lang="en-US" altLang="ja-JP" dirty="0"/>
          </a:p>
          <a:p>
            <a:r>
              <a:rPr kumimoji="1" lang="ja-JP" altLang="en-US" dirty="0"/>
              <a:t>特に文章のミクロな部分の書き方に焦点を絞る</a:t>
            </a:r>
            <a:endParaRPr kumimoji="1" lang="en-US" altLang="ja-JP" dirty="0"/>
          </a:p>
          <a:p>
            <a:pPr lvl="1"/>
            <a:r>
              <a:rPr kumimoji="1" lang="ja-JP" altLang="en-US" dirty="0"/>
              <a:t>パラグラフや個々の文など</a:t>
            </a:r>
            <a:endParaRPr kumimoji="1" lang="en-US" altLang="ja-JP" dirty="0"/>
          </a:p>
          <a:p>
            <a:pPr lvl="1"/>
            <a:r>
              <a:rPr kumimoji="1" lang="ja-JP" altLang="en-US" dirty="0"/>
              <a:t>より大きな全体のストーリーの構成や，章構成は別資料にて説明</a:t>
            </a:r>
            <a:endParaRPr kumimoji="1" lang="en-US" altLang="ja-JP" dirty="0"/>
          </a:p>
          <a:p>
            <a:pPr lvl="2"/>
            <a:r>
              <a:rPr lang="ja-JP" altLang="en-US" dirty="0"/>
              <a:t>別資料の「３点プロットの作り方」などを参照</a:t>
            </a:r>
            <a:endParaRPr lang="en-US" altLang="ja-JP" dirty="0"/>
          </a:p>
        </p:txBody>
      </p:sp>
    </p:spTree>
    <p:extLst>
      <p:ext uri="{BB962C8B-B14F-4D97-AF65-F5344CB8AC3E}">
        <p14:creationId xmlns:p14="http://schemas.microsoft.com/office/powerpoint/2010/main" val="23792431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13F89-DAF2-750C-0590-094A232D6064}"/>
              </a:ext>
            </a:extLst>
          </p:cNvPr>
          <p:cNvSpPr>
            <a:spLocks noGrp="1"/>
          </p:cNvSpPr>
          <p:nvPr>
            <p:ph type="title"/>
          </p:nvPr>
        </p:nvSpPr>
        <p:spPr/>
        <p:txBody>
          <a:bodyPr/>
          <a:lstStyle/>
          <a:p>
            <a:r>
              <a:rPr kumimoji="1" lang="ja-JP" altLang="en-US" dirty="0"/>
              <a:t>文章とは</a:t>
            </a:r>
          </a:p>
        </p:txBody>
      </p:sp>
      <p:sp>
        <p:nvSpPr>
          <p:cNvPr id="3" name="テキスト プレースホルダー 2">
            <a:extLst>
              <a:ext uri="{FF2B5EF4-FFF2-40B4-BE49-F238E27FC236}">
                <a16:creationId xmlns:a16="http://schemas.microsoft.com/office/drawing/2014/main" id="{29EC3664-2F5F-A414-D840-4843DD653ED8}"/>
              </a:ext>
            </a:extLst>
          </p:cNvPr>
          <p:cNvSpPr>
            <a:spLocks noGrp="1"/>
          </p:cNvSpPr>
          <p:nvPr>
            <p:ph type="body" sz="quarter" idx="10"/>
          </p:nvPr>
        </p:nvSpPr>
        <p:spPr/>
        <p:txBody>
          <a:bodyPr/>
          <a:lstStyle/>
          <a:p>
            <a:r>
              <a:rPr kumimoji="1" lang="ja-JP" altLang="en-US" dirty="0"/>
              <a:t>文とパラグラフと文章</a:t>
            </a:r>
            <a:endParaRPr kumimoji="1" lang="en-US" altLang="ja-JP" dirty="0"/>
          </a:p>
          <a:p>
            <a:pPr lvl="1"/>
            <a:r>
              <a:rPr kumimoji="1" lang="ja-JP" altLang="en-US" dirty="0"/>
              <a:t>文：主語と述語のペアからなる（英語の場合は主語と動詞）</a:t>
            </a:r>
            <a:endParaRPr kumimoji="1" lang="en-US" altLang="ja-JP" dirty="0"/>
          </a:p>
          <a:p>
            <a:pPr lvl="2"/>
            <a:r>
              <a:rPr lang="ja-JP" altLang="en-US" dirty="0"/>
              <a:t>単文：主語と述語のペアを１つ含む</a:t>
            </a:r>
            <a:endParaRPr lang="en-US" altLang="ja-JP" dirty="0"/>
          </a:p>
          <a:p>
            <a:pPr lvl="2"/>
            <a:r>
              <a:rPr lang="ja-JP" altLang="en-US" dirty="0"/>
              <a:t>複文：主語と述語のペアを２つ以上含む</a:t>
            </a:r>
            <a:br>
              <a:rPr lang="en-US" altLang="ja-JP" dirty="0"/>
            </a:br>
            <a:endParaRPr lang="en-US" altLang="ja-JP" dirty="0"/>
          </a:p>
          <a:p>
            <a:pPr lvl="1"/>
            <a:r>
              <a:rPr kumimoji="1" lang="ja-JP" altLang="en-US" dirty="0"/>
              <a:t>パラグラフ：</a:t>
            </a:r>
            <a:endParaRPr kumimoji="1" lang="en-US" altLang="ja-JP" dirty="0"/>
          </a:p>
          <a:p>
            <a:pPr lvl="2"/>
            <a:r>
              <a:rPr lang="ja-JP" altLang="en-US" dirty="0"/>
              <a:t>複数の文からなり，１つの話題を扱うまとまり</a:t>
            </a:r>
            <a:endParaRPr lang="en-US" altLang="ja-JP" dirty="0"/>
          </a:p>
          <a:p>
            <a:pPr lvl="1"/>
            <a:r>
              <a:rPr lang="ja-JP" altLang="en-US" dirty="0"/>
              <a:t>セクション：</a:t>
            </a:r>
            <a:endParaRPr lang="en-US" altLang="ja-JP" dirty="0"/>
          </a:p>
          <a:p>
            <a:pPr lvl="2"/>
            <a:r>
              <a:rPr lang="ja-JP" altLang="en-US" dirty="0"/>
              <a:t>複数のパラグラフからなり，より大きな意味のまとまりなす</a:t>
            </a:r>
            <a:br>
              <a:rPr lang="en-US" altLang="ja-JP" dirty="0"/>
            </a:br>
            <a:endParaRPr lang="en-US" altLang="ja-JP" dirty="0"/>
          </a:p>
          <a:p>
            <a:pPr lvl="1"/>
            <a:r>
              <a:rPr lang="ja-JP" altLang="en-US" dirty="0"/>
              <a:t>文章：</a:t>
            </a:r>
            <a:endParaRPr lang="en-US" altLang="ja-JP" dirty="0"/>
          </a:p>
          <a:p>
            <a:pPr lvl="2"/>
            <a:r>
              <a:rPr lang="ja-JP" altLang="en-US" dirty="0"/>
              <a:t>（論文などの場合通常は）複数のセクションからなる</a:t>
            </a:r>
            <a:endParaRPr lang="en-US" altLang="ja-JP" dirty="0"/>
          </a:p>
        </p:txBody>
      </p:sp>
    </p:spTree>
    <p:extLst>
      <p:ext uri="{BB962C8B-B14F-4D97-AF65-F5344CB8AC3E}">
        <p14:creationId xmlns:p14="http://schemas.microsoft.com/office/powerpoint/2010/main" val="25004748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40355BA4-8010-F853-8B93-A86B31D17499}"/>
              </a:ext>
            </a:extLst>
          </p:cNvPr>
          <p:cNvSpPr/>
          <p:nvPr/>
        </p:nvSpPr>
        <p:spPr bwMode="auto">
          <a:xfrm>
            <a:off x="611956" y="3338999"/>
            <a:ext cx="8460094" cy="1260014"/>
          </a:xfrm>
          <a:prstGeom prst="rect">
            <a:avLst/>
          </a:prstGeom>
          <a:solidFill>
            <a:schemeClr val="accent5">
              <a:lumMod val="20000"/>
              <a:lumOff val="80000"/>
            </a:schemeClr>
          </a:solidFill>
          <a:ln>
            <a:no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r>
              <a:rPr kumimoji="1" lang="ja-JP" altLang="en-US" dirty="0">
                <a:solidFill>
                  <a:schemeClr val="tx1">
                    <a:lumMod val="75000"/>
                    <a:lumOff val="25000"/>
                  </a:schemeClr>
                </a:solidFill>
                <a:latin typeface="+mn-ea"/>
              </a:rPr>
              <a:t>この階層の作り方が　</a:t>
            </a:r>
            <a:br>
              <a:rPr kumimoji="1" lang="en-US" altLang="ja-JP" dirty="0">
                <a:solidFill>
                  <a:schemeClr val="tx1">
                    <a:lumMod val="75000"/>
                    <a:lumOff val="25000"/>
                  </a:schemeClr>
                </a:solidFill>
                <a:latin typeface="+mn-ea"/>
              </a:rPr>
            </a:br>
            <a:r>
              <a:rPr kumimoji="1" lang="ja-JP" altLang="en-US" dirty="0">
                <a:solidFill>
                  <a:schemeClr val="tx1">
                    <a:lumMod val="75000"/>
                    <a:lumOff val="25000"/>
                  </a:schemeClr>
                </a:solidFill>
                <a:latin typeface="+mn-ea"/>
              </a:rPr>
              <a:t>この資料の主題　</a:t>
            </a:r>
            <a:endParaRPr kumimoji="1" lang="en-US" dirty="0">
              <a:solidFill>
                <a:schemeClr val="tx1">
                  <a:lumMod val="75000"/>
                  <a:lumOff val="25000"/>
                </a:schemeClr>
              </a:solidFill>
              <a:latin typeface="+mn-ea"/>
            </a:endParaRPr>
          </a:p>
        </p:txBody>
      </p:sp>
      <p:sp>
        <p:nvSpPr>
          <p:cNvPr id="4" name="四角形: 角を丸くする 3">
            <a:extLst>
              <a:ext uri="{FF2B5EF4-FFF2-40B4-BE49-F238E27FC236}">
                <a16:creationId xmlns:a16="http://schemas.microsoft.com/office/drawing/2014/main" id="{CAC39C21-7EFD-F0FD-93C5-74FF0C18B94A}"/>
              </a:ext>
            </a:extLst>
          </p:cNvPr>
          <p:cNvSpPr/>
          <p:nvPr/>
        </p:nvSpPr>
        <p:spPr bwMode="auto">
          <a:xfrm>
            <a:off x="4934695" y="1988984"/>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文章</a:t>
            </a:r>
          </a:p>
        </p:txBody>
      </p:sp>
      <p:sp>
        <p:nvSpPr>
          <p:cNvPr id="2" name="タイトル 1">
            <a:extLst>
              <a:ext uri="{FF2B5EF4-FFF2-40B4-BE49-F238E27FC236}">
                <a16:creationId xmlns:a16="http://schemas.microsoft.com/office/drawing/2014/main" id="{6445DCD9-CF74-6FC4-23AB-08FB79D84AF1}"/>
              </a:ext>
            </a:extLst>
          </p:cNvPr>
          <p:cNvSpPr>
            <a:spLocks noGrp="1"/>
          </p:cNvSpPr>
          <p:nvPr>
            <p:ph type="title"/>
          </p:nvPr>
        </p:nvSpPr>
        <p:spPr/>
        <p:txBody>
          <a:bodyPr/>
          <a:lstStyle/>
          <a:p>
            <a:r>
              <a:rPr kumimoji="1" lang="ja-JP" altLang="en-US" dirty="0"/>
              <a:t>文とパラグラフと文章</a:t>
            </a:r>
          </a:p>
        </p:txBody>
      </p:sp>
      <p:sp>
        <p:nvSpPr>
          <p:cNvPr id="3" name="テキスト プレースホルダー 2">
            <a:extLst>
              <a:ext uri="{FF2B5EF4-FFF2-40B4-BE49-F238E27FC236}">
                <a16:creationId xmlns:a16="http://schemas.microsoft.com/office/drawing/2014/main" id="{3745A3F1-5DF6-9A5A-C995-5F790B187311}"/>
              </a:ext>
            </a:extLst>
          </p:cNvPr>
          <p:cNvSpPr>
            <a:spLocks noGrp="1"/>
          </p:cNvSpPr>
          <p:nvPr>
            <p:ph type="body" sz="quarter" idx="10"/>
          </p:nvPr>
        </p:nvSpPr>
        <p:spPr>
          <a:xfrm>
            <a:off x="611956" y="5229020"/>
            <a:ext cx="8280092" cy="1079705"/>
          </a:xfrm>
        </p:spPr>
        <p:txBody>
          <a:bodyPr/>
          <a:lstStyle/>
          <a:p>
            <a:r>
              <a:rPr lang="ja-JP" altLang="en-US" dirty="0"/>
              <a:t>パラグラフより下の部分の作り方をここでは扱う</a:t>
            </a:r>
            <a:endParaRPr lang="en-US" altLang="ja-JP" dirty="0"/>
          </a:p>
          <a:p>
            <a:pPr lvl="1"/>
            <a:r>
              <a:rPr lang="ja-JP" altLang="en-US" dirty="0"/>
              <a:t>節（</a:t>
            </a:r>
            <a:r>
              <a:rPr lang="en-US" altLang="ja-JP" dirty="0"/>
              <a:t>=</a:t>
            </a:r>
            <a:r>
              <a:rPr lang="ja-JP" altLang="en-US" dirty="0"/>
              <a:t>セクション）の配置方法は，別の資料のプロットの作り方などで議論する</a:t>
            </a:r>
            <a:endParaRPr lang="en-US" altLang="ja-JP" dirty="0"/>
          </a:p>
        </p:txBody>
      </p:sp>
      <p:sp>
        <p:nvSpPr>
          <p:cNvPr id="7" name="四角形: 角を丸くする 6">
            <a:extLst>
              <a:ext uri="{FF2B5EF4-FFF2-40B4-BE49-F238E27FC236}">
                <a16:creationId xmlns:a16="http://schemas.microsoft.com/office/drawing/2014/main" id="{51D64AD1-5AD5-3B77-9DBE-6D0042A6B9D7}"/>
              </a:ext>
            </a:extLst>
          </p:cNvPr>
          <p:cNvSpPr/>
          <p:nvPr/>
        </p:nvSpPr>
        <p:spPr bwMode="auto">
          <a:xfrm>
            <a:off x="3491988" y="2708992"/>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節１</a:t>
            </a:r>
          </a:p>
        </p:txBody>
      </p:sp>
      <p:sp>
        <p:nvSpPr>
          <p:cNvPr id="12" name="四角形: 角を丸くする 11">
            <a:extLst>
              <a:ext uri="{FF2B5EF4-FFF2-40B4-BE49-F238E27FC236}">
                <a16:creationId xmlns:a16="http://schemas.microsoft.com/office/drawing/2014/main" id="{1516E830-C80E-B33B-4932-2A0756D367E8}"/>
              </a:ext>
            </a:extLst>
          </p:cNvPr>
          <p:cNvSpPr/>
          <p:nvPr/>
        </p:nvSpPr>
        <p:spPr bwMode="auto">
          <a:xfrm>
            <a:off x="6012016" y="2708992"/>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節２</a:t>
            </a:r>
          </a:p>
        </p:txBody>
      </p:sp>
      <p:cxnSp>
        <p:nvCxnSpPr>
          <p:cNvPr id="13" name="直線矢印コネクタ 12">
            <a:extLst>
              <a:ext uri="{FF2B5EF4-FFF2-40B4-BE49-F238E27FC236}">
                <a16:creationId xmlns:a16="http://schemas.microsoft.com/office/drawing/2014/main" id="{C9CC1516-2020-F718-D348-E4903B5AB8EB}"/>
              </a:ext>
            </a:extLst>
          </p:cNvPr>
          <p:cNvCxnSpPr>
            <a:cxnSpLocks/>
            <a:stCxn id="4" idx="2"/>
            <a:endCxn id="7" idx="0"/>
          </p:cNvCxnSpPr>
          <p:nvPr/>
        </p:nvCxnSpPr>
        <p:spPr bwMode="auto">
          <a:xfrm flipH="1">
            <a:off x="3851992" y="2348988"/>
            <a:ext cx="1442707"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14" name="直線矢印コネクタ 13">
            <a:extLst>
              <a:ext uri="{FF2B5EF4-FFF2-40B4-BE49-F238E27FC236}">
                <a16:creationId xmlns:a16="http://schemas.microsoft.com/office/drawing/2014/main" id="{397B872F-8D4B-6360-C9D2-197F824BEDFB}"/>
              </a:ext>
            </a:extLst>
          </p:cNvPr>
          <p:cNvCxnSpPr>
            <a:cxnSpLocks/>
            <a:stCxn id="4" idx="2"/>
            <a:endCxn id="12" idx="0"/>
          </p:cNvCxnSpPr>
          <p:nvPr/>
        </p:nvCxnSpPr>
        <p:spPr bwMode="auto">
          <a:xfrm>
            <a:off x="5294699" y="2348988"/>
            <a:ext cx="1077321"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38" name="四角形: 角を丸くする 37">
            <a:extLst>
              <a:ext uri="{FF2B5EF4-FFF2-40B4-BE49-F238E27FC236}">
                <a16:creationId xmlns:a16="http://schemas.microsoft.com/office/drawing/2014/main" id="{D669FFA7-001D-57FF-6FF7-ADC56A24B7EC}"/>
              </a:ext>
            </a:extLst>
          </p:cNvPr>
          <p:cNvSpPr/>
          <p:nvPr/>
        </p:nvSpPr>
        <p:spPr bwMode="auto">
          <a:xfrm>
            <a:off x="2187029" y="3429000"/>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dirty="0">
                <a:solidFill>
                  <a:schemeClr val="tx1">
                    <a:lumMod val="75000"/>
                    <a:lumOff val="25000"/>
                  </a:schemeClr>
                </a:solidFill>
                <a:latin typeface="+mn-ea"/>
              </a:rPr>
              <a:t>パラグラフ</a:t>
            </a:r>
            <a:r>
              <a:rPr kumimoji="1" lang="en-US" altLang="ja-JP" sz="1000" dirty="0">
                <a:solidFill>
                  <a:schemeClr val="tx1">
                    <a:lumMod val="75000"/>
                    <a:lumOff val="25000"/>
                  </a:schemeClr>
                </a:solidFill>
                <a:latin typeface="+mn-ea"/>
              </a:rPr>
              <a:t>1</a:t>
            </a:r>
            <a:endParaRPr kumimoji="1" lang="ja-JP" altLang="en-US" sz="1000" dirty="0">
              <a:solidFill>
                <a:schemeClr val="tx1">
                  <a:lumMod val="75000"/>
                  <a:lumOff val="25000"/>
                </a:schemeClr>
              </a:solidFill>
              <a:latin typeface="+mn-ea"/>
            </a:endParaRPr>
          </a:p>
        </p:txBody>
      </p:sp>
      <p:sp>
        <p:nvSpPr>
          <p:cNvPr id="39" name="四角形: 角を丸くする 38">
            <a:extLst>
              <a:ext uri="{FF2B5EF4-FFF2-40B4-BE49-F238E27FC236}">
                <a16:creationId xmlns:a16="http://schemas.microsoft.com/office/drawing/2014/main" id="{9B8F10EA-1EC8-5CD2-A39D-8157848E9D94}"/>
              </a:ext>
            </a:extLst>
          </p:cNvPr>
          <p:cNvSpPr/>
          <p:nvPr/>
        </p:nvSpPr>
        <p:spPr bwMode="auto">
          <a:xfrm>
            <a:off x="4842003" y="3429000"/>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dirty="0">
                <a:solidFill>
                  <a:schemeClr val="tx1">
                    <a:lumMod val="75000"/>
                    <a:lumOff val="25000"/>
                  </a:schemeClr>
                </a:solidFill>
                <a:latin typeface="+mn-ea"/>
              </a:rPr>
              <a:t>パラグラフ</a:t>
            </a:r>
            <a:r>
              <a:rPr kumimoji="1" lang="en-US" altLang="ja-JP" sz="1000" dirty="0">
                <a:solidFill>
                  <a:schemeClr val="tx1">
                    <a:lumMod val="75000"/>
                    <a:lumOff val="25000"/>
                  </a:schemeClr>
                </a:solidFill>
                <a:latin typeface="+mn-ea"/>
              </a:rPr>
              <a:t>2</a:t>
            </a:r>
            <a:endParaRPr kumimoji="1" lang="ja-JP" altLang="en-US" sz="1000" dirty="0">
              <a:solidFill>
                <a:schemeClr val="tx1">
                  <a:lumMod val="75000"/>
                  <a:lumOff val="25000"/>
                </a:schemeClr>
              </a:solidFill>
              <a:latin typeface="+mn-ea"/>
            </a:endParaRPr>
          </a:p>
        </p:txBody>
      </p:sp>
      <p:sp>
        <p:nvSpPr>
          <p:cNvPr id="47" name="四角形: 角を丸くする 46">
            <a:extLst>
              <a:ext uri="{FF2B5EF4-FFF2-40B4-BE49-F238E27FC236}">
                <a16:creationId xmlns:a16="http://schemas.microsoft.com/office/drawing/2014/main" id="{E076440B-C3AE-F278-5EDD-94A10612B10F}"/>
              </a:ext>
            </a:extLst>
          </p:cNvPr>
          <p:cNvSpPr/>
          <p:nvPr/>
        </p:nvSpPr>
        <p:spPr bwMode="auto">
          <a:xfrm>
            <a:off x="971960" y="4149008"/>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dirty="0">
                <a:solidFill>
                  <a:schemeClr val="tx1">
                    <a:lumMod val="75000"/>
                    <a:lumOff val="25000"/>
                  </a:schemeClr>
                </a:solidFill>
                <a:latin typeface="+mn-ea"/>
              </a:rPr>
              <a:t>トピック</a:t>
            </a:r>
            <a:endParaRPr kumimoji="1" lang="en-US" altLang="ja-JP" sz="1000" dirty="0">
              <a:solidFill>
                <a:schemeClr val="tx1">
                  <a:lumMod val="75000"/>
                  <a:lumOff val="25000"/>
                </a:schemeClr>
              </a:solidFill>
              <a:latin typeface="+mn-ea"/>
            </a:endParaRPr>
          </a:p>
          <a:p>
            <a:pPr algn="ctr"/>
            <a:r>
              <a:rPr kumimoji="1" lang="ja-JP" altLang="en-US" sz="1000" dirty="0">
                <a:solidFill>
                  <a:schemeClr val="tx1">
                    <a:lumMod val="75000"/>
                    <a:lumOff val="25000"/>
                  </a:schemeClr>
                </a:solidFill>
                <a:latin typeface="+mn-ea"/>
              </a:rPr>
              <a:t>センテンス</a:t>
            </a:r>
          </a:p>
        </p:txBody>
      </p:sp>
      <p:sp>
        <p:nvSpPr>
          <p:cNvPr id="48" name="四角形: 角を丸くする 47">
            <a:extLst>
              <a:ext uri="{FF2B5EF4-FFF2-40B4-BE49-F238E27FC236}">
                <a16:creationId xmlns:a16="http://schemas.microsoft.com/office/drawing/2014/main" id="{FE8C1FF4-3E71-A901-1266-860A935BC749}"/>
              </a:ext>
            </a:extLst>
          </p:cNvPr>
          <p:cNvSpPr/>
          <p:nvPr/>
        </p:nvSpPr>
        <p:spPr bwMode="auto">
          <a:xfrm>
            <a:off x="1781969" y="4149008"/>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700" dirty="0">
                <a:solidFill>
                  <a:schemeClr val="tx1">
                    <a:lumMod val="75000"/>
                    <a:lumOff val="25000"/>
                  </a:schemeClr>
                </a:solidFill>
                <a:latin typeface="+mn-ea"/>
              </a:rPr>
              <a:t>サポーティング</a:t>
            </a:r>
            <a:endParaRPr kumimoji="1" lang="en-US" altLang="ja-JP" sz="700" dirty="0">
              <a:solidFill>
                <a:schemeClr val="tx1">
                  <a:lumMod val="75000"/>
                  <a:lumOff val="25000"/>
                </a:schemeClr>
              </a:solidFill>
              <a:latin typeface="+mn-ea"/>
            </a:endParaRPr>
          </a:p>
          <a:p>
            <a:pPr algn="ctr"/>
            <a:r>
              <a:rPr kumimoji="1" lang="ja-JP" altLang="en-US" sz="700" dirty="0">
                <a:solidFill>
                  <a:schemeClr val="tx1">
                    <a:lumMod val="75000"/>
                    <a:lumOff val="25000"/>
                  </a:schemeClr>
                </a:solidFill>
                <a:latin typeface="+mn-ea"/>
              </a:rPr>
              <a:t>センテンス</a:t>
            </a:r>
            <a:r>
              <a:rPr kumimoji="1" lang="en-US" altLang="ja-JP" sz="700" dirty="0">
                <a:solidFill>
                  <a:schemeClr val="tx1">
                    <a:lumMod val="75000"/>
                    <a:lumOff val="25000"/>
                  </a:schemeClr>
                </a:solidFill>
                <a:latin typeface="+mn-ea"/>
              </a:rPr>
              <a:t>1</a:t>
            </a:r>
            <a:endParaRPr kumimoji="1" lang="ja-JP" altLang="en-US" sz="700" dirty="0">
              <a:solidFill>
                <a:schemeClr val="tx1">
                  <a:lumMod val="75000"/>
                  <a:lumOff val="25000"/>
                </a:schemeClr>
              </a:solidFill>
              <a:latin typeface="+mn-ea"/>
            </a:endParaRPr>
          </a:p>
        </p:txBody>
      </p:sp>
      <p:sp>
        <p:nvSpPr>
          <p:cNvPr id="49" name="四角形: 角を丸くする 48">
            <a:extLst>
              <a:ext uri="{FF2B5EF4-FFF2-40B4-BE49-F238E27FC236}">
                <a16:creationId xmlns:a16="http://schemas.microsoft.com/office/drawing/2014/main" id="{4CD361DF-BCEA-E2C9-6C7E-F83C1ECD8C5C}"/>
              </a:ext>
            </a:extLst>
          </p:cNvPr>
          <p:cNvSpPr/>
          <p:nvPr/>
        </p:nvSpPr>
        <p:spPr bwMode="auto">
          <a:xfrm>
            <a:off x="2591978" y="4149008"/>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700" dirty="0">
                <a:solidFill>
                  <a:schemeClr val="tx1">
                    <a:lumMod val="75000"/>
                    <a:lumOff val="25000"/>
                  </a:schemeClr>
                </a:solidFill>
                <a:latin typeface="+mn-ea"/>
              </a:rPr>
              <a:t>サポーティング</a:t>
            </a:r>
            <a:endParaRPr kumimoji="1" lang="en-US" altLang="ja-JP" sz="700" dirty="0">
              <a:solidFill>
                <a:schemeClr val="tx1">
                  <a:lumMod val="75000"/>
                  <a:lumOff val="25000"/>
                </a:schemeClr>
              </a:solidFill>
              <a:latin typeface="+mn-ea"/>
            </a:endParaRPr>
          </a:p>
          <a:p>
            <a:pPr algn="ctr"/>
            <a:r>
              <a:rPr kumimoji="1" lang="ja-JP" altLang="en-US" sz="700" dirty="0">
                <a:solidFill>
                  <a:schemeClr val="tx1">
                    <a:lumMod val="75000"/>
                    <a:lumOff val="25000"/>
                  </a:schemeClr>
                </a:solidFill>
                <a:latin typeface="+mn-ea"/>
              </a:rPr>
              <a:t>センテンス</a:t>
            </a:r>
            <a:r>
              <a:rPr lang="en-US" altLang="ja-JP" sz="700" dirty="0">
                <a:solidFill>
                  <a:schemeClr val="tx1">
                    <a:lumMod val="75000"/>
                    <a:lumOff val="25000"/>
                  </a:schemeClr>
                </a:solidFill>
                <a:latin typeface="+mn-ea"/>
              </a:rPr>
              <a:t>2</a:t>
            </a:r>
            <a:endParaRPr kumimoji="1" lang="ja-JP" altLang="en-US" sz="700" dirty="0">
              <a:solidFill>
                <a:schemeClr val="tx1">
                  <a:lumMod val="75000"/>
                  <a:lumOff val="25000"/>
                </a:schemeClr>
              </a:solidFill>
              <a:latin typeface="+mn-ea"/>
            </a:endParaRPr>
          </a:p>
        </p:txBody>
      </p:sp>
      <p:sp>
        <p:nvSpPr>
          <p:cNvPr id="50" name="四角形: 角を丸くする 49">
            <a:extLst>
              <a:ext uri="{FF2B5EF4-FFF2-40B4-BE49-F238E27FC236}">
                <a16:creationId xmlns:a16="http://schemas.microsoft.com/office/drawing/2014/main" id="{09436D08-EDFA-FB39-2885-AFEC1F2C64D6}"/>
              </a:ext>
            </a:extLst>
          </p:cNvPr>
          <p:cNvSpPr/>
          <p:nvPr/>
        </p:nvSpPr>
        <p:spPr bwMode="auto">
          <a:xfrm>
            <a:off x="3401987" y="4149008"/>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700" dirty="0">
                <a:solidFill>
                  <a:schemeClr val="tx1">
                    <a:lumMod val="75000"/>
                    <a:lumOff val="25000"/>
                  </a:schemeClr>
                </a:solidFill>
                <a:latin typeface="+mn-ea"/>
              </a:rPr>
              <a:t>サポーティング</a:t>
            </a:r>
            <a:endParaRPr kumimoji="1" lang="en-US" altLang="ja-JP" sz="700" dirty="0">
              <a:solidFill>
                <a:schemeClr val="tx1">
                  <a:lumMod val="75000"/>
                  <a:lumOff val="25000"/>
                </a:schemeClr>
              </a:solidFill>
              <a:latin typeface="+mn-ea"/>
            </a:endParaRPr>
          </a:p>
          <a:p>
            <a:pPr algn="ctr"/>
            <a:r>
              <a:rPr kumimoji="1" lang="ja-JP" altLang="en-US" sz="700" dirty="0">
                <a:solidFill>
                  <a:schemeClr val="tx1">
                    <a:lumMod val="75000"/>
                    <a:lumOff val="25000"/>
                  </a:schemeClr>
                </a:solidFill>
                <a:latin typeface="+mn-ea"/>
              </a:rPr>
              <a:t>センテンス</a:t>
            </a:r>
            <a:r>
              <a:rPr kumimoji="1" lang="en-US" altLang="ja-JP" sz="700" dirty="0">
                <a:solidFill>
                  <a:schemeClr val="tx1">
                    <a:lumMod val="75000"/>
                    <a:lumOff val="25000"/>
                  </a:schemeClr>
                </a:solidFill>
                <a:latin typeface="+mn-ea"/>
              </a:rPr>
              <a:t>3</a:t>
            </a:r>
            <a:endParaRPr kumimoji="1" lang="ja-JP" altLang="en-US" sz="700" dirty="0">
              <a:solidFill>
                <a:schemeClr val="tx1">
                  <a:lumMod val="75000"/>
                  <a:lumOff val="25000"/>
                </a:schemeClr>
              </a:solidFill>
              <a:latin typeface="+mn-ea"/>
            </a:endParaRPr>
          </a:p>
        </p:txBody>
      </p:sp>
      <p:cxnSp>
        <p:nvCxnSpPr>
          <p:cNvPr id="51" name="直線矢印コネクタ 50">
            <a:extLst>
              <a:ext uri="{FF2B5EF4-FFF2-40B4-BE49-F238E27FC236}">
                <a16:creationId xmlns:a16="http://schemas.microsoft.com/office/drawing/2014/main" id="{2CBBDDDE-0843-6A12-FE8F-B51EB1D8A1E7}"/>
              </a:ext>
            </a:extLst>
          </p:cNvPr>
          <p:cNvCxnSpPr>
            <a:cxnSpLocks/>
            <a:stCxn id="38" idx="2"/>
            <a:endCxn id="47" idx="0"/>
          </p:cNvCxnSpPr>
          <p:nvPr/>
        </p:nvCxnSpPr>
        <p:spPr bwMode="auto">
          <a:xfrm flipH="1">
            <a:off x="1331964" y="3789004"/>
            <a:ext cx="1215069" cy="360004"/>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53" name="直線矢印コネクタ 52">
            <a:extLst>
              <a:ext uri="{FF2B5EF4-FFF2-40B4-BE49-F238E27FC236}">
                <a16:creationId xmlns:a16="http://schemas.microsoft.com/office/drawing/2014/main" id="{CB454625-48AB-07A2-A8DC-7CE1886C323D}"/>
              </a:ext>
            </a:extLst>
          </p:cNvPr>
          <p:cNvCxnSpPr>
            <a:cxnSpLocks/>
            <a:stCxn id="38" idx="2"/>
            <a:endCxn id="48" idx="0"/>
          </p:cNvCxnSpPr>
          <p:nvPr/>
        </p:nvCxnSpPr>
        <p:spPr bwMode="auto">
          <a:xfrm flipH="1">
            <a:off x="2141973" y="3789004"/>
            <a:ext cx="405060" cy="360004"/>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56" name="直線矢印コネクタ 55">
            <a:extLst>
              <a:ext uri="{FF2B5EF4-FFF2-40B4-BE49-F238E27FC236}">
                <a16:creationId xmlns:a16="http://schemas.microsoft.com/office/drawing/2014/main" id="{59D2350C-FE0F-D5B4-B738-424F65AFA536}"/>
              </a:ext>
            </a:extLst>
          </p:cNvPr>
          <p:cNvCxnSpPr>
            <a:cxnSpLocks/>
            <a:stCxn id="38" idx="2"/>
            <a:endCxn id="49" idx="0"/>
          </p:cNvCxnSpPr>
          <p:nvPr/>
        </p:nvCxnSpPr>
        <p:spPr bwMode="auto">
          <a:xfrm>
            <a:off x="2547033" y="3789004"/>
            <a:ext cx="404949" cy="360004"/>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62" name="直線矢印コネクタ 61">
            <a:extLst>
              <a:ext uri="{FF2B5EF4-FFF2-40B4-BE49-F238E27FC236}">
                <a16:creationId xmlns:a16="http://schemas.microsoft.com/office/drawing/2014/main" id="{AF47F614-369C-6900-093D-07739776F2AF}"/>
              </a:ext>
            </a:extLst>
          </p:cNvPr>
          <p:cNvCxnSpPr>
            <a:cxnSpLocks/>
            <a:stCxn id="38" idx="2"/>
            <a:endCxn id="50" idx="0"/>
          </p:cNvCxnSpPr>
          <p:nvPr/>
        </p:nvCxnSpPr>
        <p:spPr bwMode="auto">
          <a:xfrm>
            <a:off x="2547033" y="3789004"/>
            <a:ext cx="1214958" cy="360004"/>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67" name="直線矢印コネクタ 66">
            <a:extLst>
              <a:ext uri="{FF2B5EF4-FFF2-40B4-BE49-F238E27FC236}">
                <a16:creationId xmlns:a16="http://schemas.microsoft.com/office/drawing/2014/main" id="{9A1A1AA0-EF6A-E200-2349-3609677DB854}"/>
              </a:ext>
            </a:extLst>
          </p:cNvPr>
          <p:cNvCxnSpPr>
            <a:cxnSpLocks/>
            <a:stCxn id="7" idx="2"/>
          </p:cNvCxnSpPr>
          <p:nvPr/>
        </p:nvCxnSpPr>
        <p:spPr bwMode="auto">
          <a:xfrm flipH="1">
            <a:off x="2591978" y="3068996"/>
            <a:ext cx="1260014"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69" name="直線矢印コネクタ 68">
            <a:extLst>
              <a:ext uri="{FF2B5EF4-FFF2-40B4-BE49-F238E27FC236}">
                <a16:creationId xmlns:a16="http://schemas.microsoft.com/office/drawing/2014/main" id="{E2C4CC2A-D89F-3450-835C-07EF0C36DD0D}"/>
              </a:ext>
            </a:extLst>
          </p:cNvPr>
          <p:cNvCxnSpPr>
            <a:cxnSpLocks/>
            <a:endCxn id="39" idx="0"/>
          </p:cNvCxnSpPr>
          <p:nvPr/>
        </p:nvCxnSpPr>
        <p:spPr bwMode="auto">
          <a:xfrm>
            <a:off x="3851992" y="3068996"/>
            <a:ext cx="1350015"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74" name="直線矢印コネクタ 73">
            <a:extLst>
              <a:ext uri="{FF2B5EF4-FFF2-40B4-BE49-F238E27FC236}">
                <a16:creationId xmlns:a16="http://schemas.microsoft.com/office/drawing/2014/main" id="{6D181DB3-45EE-CDA6-8F85-10D2D5B92A58}"/>
              </a:ext>
            </a:extLst>
          </p:cNvPr>
          <p:cNvCxnSpPr>
            <a:cxnSpLocks/>
            <a:stCxn id="39" idx="2"/>
            <a:endCxn id="77" idx="0"/>
          </p:cNvCxnSpPr>
          <p:nvPr/>
        </p:nvCxnSpPr>
        <p:spPr bwMode="auto">
          <a:xfrm flipH="1">
            <a:off x="4572000" y="3789004"/>
            <a:ext cx="630007" cy="360004"/>
          </a:xfrm>
          <a:prstGeom prst="straightConnector1">
            <a:avLst/>
          </a:prstGeom>
          <a:ln>
            <a:solidFill>
              <a:schemeClr val="accent6"/>
            </a:solidFill>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77" name="四角形: 角を丸くする 76">
            <a:extLst>
              <a:ext uri="{FF2B5EF4-FFF2-40B4-BE49-F238E27FC236}">
                <a16:creationId xmlns:a16="http://schemas.microsoft.com/office/drawing/2014/main" id="{8FD4C336-D91B-5F46-2985-D774DE11D26B}"/>
              </a:ext>
            </a:extLst>
          </p:cNvPr>
          <p:cNvSpPr/>
          <p:nvPr/>
        </p:nvSpPr>
        <p:spPr bwMode="auto">
          <a:xfrm>
            <a:off x="4391998" y="4149008"/>
            <a:ext cx="360004"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sp>
        <p:nvSpPr>
          <p:cNvPr id="78" name="四角形: 角を丸くする 77">
            <a:extLst>
              <a:ext uri="{FF2B5EF4-FFF2-40B4-BE49-F238E27FC236}">
                <a16:creationId xmlns:a16="http://schemas.microsoft.com/office/drawing/2014/main" id="{E4E6BFE4-E83D-DC65-6CAD-8B6099F3750C}"/>
              </a:ext>
            </a:extLst>
          </p:cNvPr>
          <p:cNvSpPr/>
          <p:nvPr/>
        </p:nvSpPr>
        <p:spPr bwMode="auto">
          <a:xfrm>
            <a:off x="4842003" y="4149008"/>
            <a:ext cx="360004"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sp>
        <p:nvSpPr>
          <p:cNvPr id="79" name="四角形: 角を丸くする 78">
            <a:extLst>
              <a:ext uri="{FF2B5EF4-FFF2-40B4-BE49-F238E27FC236}">
                <a16:creationId xmlns:a16="http://schemas.microsoft.com/office/drawing/2014/main" id="{E8F6300E-5489-59ED-8797-69D45392DCCF}"/>
              </a:ext>
            </a:extLst>
          </p:cNvPr>
          <p:cNvSpPr/>
          <p:nvPr/>
        </p:nvSpPr>
        <p:spPr bwMode="auto">
          <a:xfrm>
            <a:off x="5263411" y="4149008"/>
            <a:ext cx="360004"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sp>
        <p:nvSpPr>
          <p:cNvPr id="80" name="四角形: 角を丸くする 79">
            <a:extLst>
              <a:ext uri="{FF2B5EF4-FFF2-40B4-BE49-F238E27FC236}">
                <a16:creationId xmlns:a16="http://schemas.microsoft.com/office/drawing/2014/main" id="{774C4929-ACBF-6371-ECC0-90F4BAD64A57}"/>
              </a:ext>
            </a:extLst>
          </p:cNvPr>
          <p:cNvSpPr/>
          <p:nvPr/>
        </p:nvSpPr>
        <p:spPr bwMode="auto">
          <a:xfrm>
            <a:off x="5742013" y="4149008"/>
            <a:ext cx="360004"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cxnSp>
        <p:nvCxnSpPr>
          <p:cNvPr id="81" name="直線矢印コネクタ 80">
            <a:extLst>
              <a:ext uri="{FF2B5EF4-FFF2-40B4-BE49-F238E27FC236}">
                <a16:creationId xmlns:a16="http://schemas.microsoft.com/office/drawing/2014/main" id="{062EB79D-BE04-4D6B-3FAD-3DE8F4259503}"/>
              </a:ext>
            </a:extLst>
          </p:cNvPr>
          <p:cNvCxnSpPr>
            <a:cxnSpLocks/>
            <a:stCxn id="39" idx="2"/>
            <a:endCxn id="78" idx="0"/>
          </p:cNvCxnSpPr>
          <p:nvPr/>
        </p:nvCxnSpPr>
        <p:spPr bwMode="auto">
          <a:xfrm flipH="1">
            <a:off x="5022005" y="3789004"/>
            <a:ext cx="180002" cy="360004"/>
          </a:xfrm>
          <a:prstGeom prst="straightConnector1">
            <a:avLst/>
          </a:prstGeom>
          <a:ln>
            <a:solidFill>
              <a:schemeClr val="accent6"/>
            </a:solidFill>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85" name="直線矢印コネクタ 84">
            <a:extLst>
              <a:ext uri="{FF2B5EF4-FFF2-40B4-BE49-F238E27FC236}">
                <a16:creationId xmlns:a16="http://schemas.microsoft.com/office/drawing/2014/main" id="{151C549A-E4CE-D320-5955-2250BF08870E}"/>
              </a:ext>
            </a:extLst>
          </p:cNvPr>
          <p:cNvCxnSpPr>
            <a:cxnSpLocks/>
            <a:stCxn id="39" idx="2"/>
            <a:endCxn id="79" idx="0"/>
          </p:cNvCxnSpPr>
          <p:nvPr/>
        </p:nvCxnSpPr>
        <p:spPr bwMode="auto">
          <a:xfrm>
            <a:off x="5202007" y="3789004"/>
            <a:ext cx="241406" cy="360004"/>
          </a:xfrm>
          <a:prstGeom prst="straightConnector1">
            <a:avLst/>
          </a:prstGeom>
          <a:ln>
            <a:solidFill>
              <a:schemeClr val="accent6"/>
            </a:solidFill>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88" name="直線矢印コネクタ 87">
            <a:extLst>
              <a:ext uri="{FF2B5EF4-FFF2-40B4-BE49-F238E27FC236}">
                <a16:creationId xmlns:a16="http://schemas.microsoft.com/office/drawing/2014/main" id="{754B7342-638D-7852-95A9-F94E5438F79A}"/>
              </a:ext>
            </a:extLst>
          </p:cNvPr>
          <p:cNvCxnSpPr>
            <a:cxnSpLocks/>
            <a:stCxn id="39" idx="2"/>
            <a:endCxn id="80" idx="0"/>
          </p:cNvCxnSpPr>
          <p:nvPr/>
        </p:nvCxnSpPr>
        <p:spPr bwMode="auto">
          <a:xfrm>
            <a:off x="5202007" y="3789004"/>
            <a:ext cx="720008" cy="360004"/>
          </a:xfrm>
          <a:prstGeom prst="straightConnector1">
            <a:avLst/>
          </a:prstGeom>
          <a:ln>
            <a:solidFill>
              <a:schemeClr val="accent6"/>
            </a:solidFill>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96" name="直線矢印コネクタ 95">
            <a:extLst>
              <a:ext uri="{FF2B5EF4-FFF2-40B4-BE49-F238E27FC236}">
                <a16:creationId xmlns:a16="http://schemas.microsoft.com/office/drawing/2014/main" id="{B0B5D7B3-1FDD-C044-800C-B8788F2DA212}"/>
              </a:ext>
            </a:extLst>
          </p:cNvPr>
          <p:cNvCxnSpPr>
            <a:cxnSpLocks/>
            <a:stCxn id="4" idx="2"/>
          </p:cNvCxnSpPr>
          <p:nvPr/>
        </p:nvCxnSpPr>
        <p:spPr bwMode="auto">
          <a:xfrm>
            <a:off x="5294699" y="2348988"/>
            <a:ext cx="1887330"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101" name="四角形: 角を丸くする 100">
            <a:extLst>
              <a:ext uri="{FF2B5EF4-FFF2-40B4-BE49-F238E27FC236}">
                <a16:creationId xmlns:a16="http://schemas.microsoft.com/office/drawing/2014/main" id="{B1A86C07-8B2E-207F-DC94-DFBE32F28ADC}"/>
              </a:ext>
            </a:extLst>
          </p:cNvPr>
          <p:cNvSpPr/>
          <p:nvPr/>
        </p:nvSpPr>
        <p:spPr bwMode="auto">
          <a:xfrm>
            <a:off x="6822025" y="2708992"/>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節２</a:t>
            </a:r>
          </a:p>
        </p:txBody>
      </p:sp>
      <p:sp>
        <p:nvSpPr>
          <p:cNvPr id="9" name="四角形: 角を丸くする 8">
            <a:extLst>
              <a:ext uri="{FF2B5EF4-FFF2-40B4-BE49-F238E27FC236}">
                <a16:creationId xmlns:a16="http://schemas.microsoft.com/office/drawing/2014/main" id="{83C8A648-84E0-6540-1178-6E5CDD1208E8}"/>
              </a:ext>
            </a:extLst>
          </p:cNvPr>
          <p:cNvSpPr/>
          <p:nvPr/>
        </p:nvSpPr>
        <p:spPr bwMode="auto">
          <a:xfrm>
            <a:off x="4932004" y="1358977"/>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タイトル</a:t>
            </a:r>
          </a:p>
        </p:txBody>
      </p:sp>
      <p:cxnSp>
        <p:nvCxnSpPr>
          <p:cNvPr id="10" name="直線矢印コネクタ 9">
            <a:extLst>
              <a:ext uri="{FF2B5EF4-FFF2-40B4-BE49-F238E27FC236}">
                <a16:creationId xmlns:a16="http://schemas.microsoft.com/office/drawing/2014/main" id="{C8FFE48B-BC5F-344E-CF9F-BB350CA7B25B}"/>
              </a:ext>
            </a:extLst>
          </p:cNvPr>
          <p:cNvCxnSpPr>
            <a:cxnSpLocks/>
            <a:endCxn id="4" idx="0"/>
          </p:cNvCxnSpPr>
          <p:nvPr/>
        </p:nvCxnSpPr>
        <p:spPr bwMode="auto">
          <a:xfrm>
            <a:off x="5292008" y="1718981"/>
            <a:ext cx="2691" cy="270003"/>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15" name="正方形/長方形 14">
            <a:extLst>
              <a:ext uri="{FF2B5EF4-FFF2-40B4-BE49-F238E27FC236}">
                <a16:creationId xmlns:a16="http://schemas.microsoft.com/office/drawing/2014/main" id="{B9ED3017-7784-7674-876A-8CF46DCB5CCE}"/>
              </a:ext>
            </a:extLst>
          </p:cNvPr>
          <p:cNvSpPr/>
          <p:nvPr/>
        </p:nvSpPr>
        <p:spPr bwMode="auto">
          <a:xfrm>
            <a:off x="2681979" y="1358977"/>
            <a:ext cx="1710019" cy="450005"/>
          </a:xfrm>
          <a:prstGeom prst="rect">
            <a:avLst/>
          </a:prstGeom>
          <a:ln>
            <a:no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mn-ea"/>
              </a:rPr>
              <a:t>タイトルは最上位にあり，</a:t>
            </a:r>
            <a:endParaRPr kumimoji="1" lang="en-US" altLang="ja-JP" sz="1400" dirty="0">
              <a:solidFill>
                <a:schemeClr val="tx1">
                  <a:lumMod val="75000"/>
                  <a:lumOff val="25000"/>
                </a:schemeClr>
              </a:solidFill>
              <a:latin typeface="+mn-ea"/>
            </a:endParaRPr>
          </a:p>
          <a:p>
            <a:r>
              <a:rPr kumimoji="1" lang="ja-JP" altLang="en-US" sz="1400" dirty="0">
                <a:solidFill>
                  <a:schemeClr val="tx1">
                    <a:lumMod val="75000"/>
                    <a:lumOff val="25000"/>
                  </a:schemeClr>
                </a:solidFill>
                <a:latin typeface="+mn-ea"/>
              </a:rPr>
              <a:t>その文章の全てを一言で</a:t>
            </a:r>
            <a:br>
              <a:rPr kumimoji="1" lang="en-US" altLang="ja-JP" sz="1400" dirty="0">
                <a:solidFill>
                  <a:schemeClr val="tx1">
                    <a:lumMod val="75000"/>
                    <a:lumOff val="25000"/>
                  </a:schemeClr>
                </a:solidFill>
                <a:latin typeface="+mn-ea"/>
              </a:rPr>
            </a:br>
            <a:r>
              <a:rPr kumimoji="1" lang="ja-JP" altLang="en-US" sz="1400" dirty="0">
                <a:solidFill>
                  <a:schemeClr val="tx1">
                    <a:lumMod val="75000"/>
                    <a:lumOff val="25000"/>
                  </a:schemeClr>
                </a:solidFill>
                <a:latin typeface="+mn-ea"/>
              </a:rPr>
              <a:t>表したものになる</a:t>
            </a:r>
            <a:endParaRPr kumimoji="1" lang="en-US" sz="1400" dirty="0">
              <a:solidFill>
                <a:schemeClr val="tx1">
                  <a:lumMod val="75000"/>
                  <a:lumOff val="25000"/>
                </a:schemeClr>
              </a:solidFill>
              <a:latin typeface="+mn-ea"/>
            </a:endParaRPr>
          </a:p>
        </p:txBody>
      </p:sp>
    </p:spTree>
    <p:extLst>
      <p:ext uri="{BB962C8B-B14F-4D97-AF65-F5344CB8AC3E}">
        <p14:creationId xmlns:p14="http://schemas.microsoft.com/office/powerpoint/2010/main" val="4295285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5F2B47-DE8F-EE5E-5084-075E53B27B9B}"/>
              </a:ext>
            </a:extLst>
          </p:cNvPr>
          <p:cNvSpPr>
            <a:spLocks noGrp="1"/>
          </p:cNvSpPr>
          <p:nvPr>
            <p:ph type="title"/>
          </p:nvPr>
        </p:nvSpPr>
        <p:spPr/>
        <p:txBody>
          <a:bodyPr/>
          <a:lstStyle/>
          <a:p>
            <a:r>
              <a:rPr kumimoji="1" lang="ja-JP" altLang="en-US" dirty="0"/>
              <a:t>もくじ</a:t>
            </a:r>
            <a:endParaRPr kumimoji="1" lang="en-US" dirty="0"/>
          </a:p>
        </p:txBody>
      </p:sp>
      <p:sp>
        <p:nvSpPr>
          <p:cNvPr id="3" name="テキスト プレースホルダー 2">
            <a:extLst>
              <a:ext uri="{FF2B5EF4-FFF2-40B4-BE49-F238E27FC236}">
                <a16:creationId xmlns:a16="http://schemas.microsoft.com/office/drawing/2014/main" id="{C1C0FC8F-B29E-005A-806A-5B6521475251}"/>
              </a:ext>
            </a:extLst>
          </p:cNvPr>
          <p:cNvSpPr>
            <a:spLocks noGrp="1"/>
          </p:cNvSpPr>
          <p:nvPr>
            <p:ph type="body" sz="quarter" idx="10"/>
          </p:nvPr>
        </p:nvSpPr>
        <p:spPr/>
        <p:txBody>
          <a:bodyPr/>
          <a:lstStyle/>
          <a:p>
            <a:r>
              <a:rPr lang="ja-JP" altLang="en-US" dirty="0"/>
              <a:t>もじく：</a:t>
            </a:r>
            <a:endParaRPr lang="en-US" altLang="ja-JP" dirty="0"/>
          </a:p>
          <a:p>
            <a:pPr marL="817200" lvl="1" indent="-457200">
              <a:buFont typeface="+mj-lt"/>
              <a:buAutoNum type="arabicPeriod"/>
            </a:pPr>
            <a:r>
              <a:rPr lang="en-US" altLang="ja-JP" dirty="0"/>
              <a:t>[A] </a:t>
            </a:r>
            <a:r>
              <a:rPr lang="ja-JP" altLang="en-US" dirty="0"/>
              <a:t>文</a:t>
            </a:r>
            <a:endParaRPr lang="en-US" altLang="ja-JP" dirty="0"/>
          </a:p>
          <a:p>
            <a:pPr marL="817200" lvl="1" indent="-457200">
              <a:buFont typeface="+mj-lt"/>
              <a:buAutoNum type="arabicPeriod"/>
            </a:pPr>
            <a:r>
              <a:rPr kumimoji="1" lang="en-US" altLang="ja-JP" dirty="0"/>
              <a:t>[B] </a:t>
            </a:r>
            <a:r>
              <a:rPr kumimoji="1" lang="ja-JP" altLang="en-US" dirty="0"/>
              <a:t>文の接続</a:t>
            </a:r>
            <a:endParaRPr kumimoji="1" lang="en-US" dirty="0"/>
          </a:p>
          <a:p>
            <a:pPr marL="817200" lvl="1" indent="-457200">
              <a:buFont typeface="+mj-lt"/>
              <a:buAutoNum type="arabicPeriod"/>
            </a:pPr>
            <a:r>
              <a:rPr kumimoji="1" lang="en-US" dirty="0"/>
              <a:t>[</a:t>
            </a:r>
            <a:r>
              <a:rPr kumimoji="1" lang="en-US" altLang="ja-JP" dirty="0"/>
              <a:t>C</a:t>
            </a:r>
            <a:r>
              <a:rPr kumimoji="1" lang="en-US" dirty="0"/>
              <a:t>] </a:t>
            </a:r>
            <a:r>
              <a:rPr kumimoji="1" lang="ja-JP" altLang="en-US" dirty="0"/>
              <a:t>パラグラフ</a:t>
            </a:r>
            <a:endParaRPr kumimoji="1" lang="en-US" altLang="ja-JP" dirty="0"/>
          </a:p>
          <a:p>
            <a:pPr marL="817200" lvl="1" indent="-457200">
              <a:buFont typeface="+mj-lt"/>
              <a:buAutoNum type="arabicPeriod"/>
            </a:pPr>
            <a:r>
              <a:rPr kumimoji="1" lang="en-US" altLang="ja-JP" dirty="0"/>
              <a:t>[D] </a:t>
            </a:r>
            <a:r>
              <a:rPr kumimoji="1" lang="ja-JP" altLang="en-US" dirty="0"/>
              <a:t>プロットから文章への展開</a:t>
            </a:r>
            <a:endParaRPr kumimoji="1" lang="en-US" altLang="ja-JP" dirty="0"/>
          </a:p>
          <a:p>
            <a:pPr marL="817200" lvl="1" indent="-457200">
              <a:buFont typeface="+mj-lt"/>
              <a:buAutoNum type="arabicPeriod"/>
            </a:pPr>
            <a:r>
              <a:rPr kumimoji="1" lang="en-US" altLang="ja-JP" dirty="0"/>
              <a:t>[E] </a:t>
            </a:r>
            <a:r>
              <a:rPr kumimoji="1" lang="ja-JP" altLang="en-US" dirty="0"/>
              <a:t>その他</a:t>
            </a:r>
            <a:endParaRPr kumimoji="1" lang="en-US" dirty="0"/>
          </a:p>
          <a:p>
            <a:pPr marL="0" indent="0">
              <a:buNone/>
            </a:pPr>
            <a:r>
              <a:rPr kumimoji="1" lang="ja-JP" altLang="en-US" dirty="0"/>
              <a:t>チェックリスト項目の通し番号は各章の通し番号に対応する</a:t>
            </a:r>
            <a:endParaRPr kumimoji="1" lang="en-US" dirty="0"/>
          </a:p>
        </p:txBody>
      </p:sp>
    </p:spTree>
    <p:extLst>
      <p:ext uri="{BB962C8B-B14F-4D97-AF65-F5344CB8AC3E}">
        <p14:creationId xmlns:p14="http://schemas.microsoft.com/office/powerpoint/2010/main" val="41602155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2">
      <a:dk1>
        <a:sysClr val="windowText" lastClr="000000"/>
      </a:dk1>
      <a:lt1>
        <a:sysClr val="window" lastClr="FFFFFF"/>
      </a:lt1>
      <a:dk2>
        <a:srgbClr val="F4EB00"/>
      </a:dk2>
      <a:lt2>
        <a:srgbClr val="C4FF4A"/>
      </a:lt2>
      <a:accent1>
        <a:srgbClr val="4F81BD"/>
      </a:accent1>
      <a:accent2>
        <a:srgbClr val="C0504D"/>
      </a:accent2>
      <a:accent3>
        <a:srgbClr val="9BBB59"/>
      </a:accent3>
      <a:accent4>
        <a:srgbClr val="6879B0"/>
      </a:accent4>
      <a:accent5>
        <a:srgbClr val="2585A3"/>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85125</TotalTime>
  <Words>2969</Words>
  <Application>Microsoft Office PowerPoint</Application>
  <PresentationFormat>画面に合わせる (4:3)</PresentationFormat>
  <Paragraphs>332</Paragraphs>
  <Slides>41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41</vt:i4>
      </vt:variant>
    </vt:vector>
  </HeadingPairs>
  <TitlesOfParts>
    <vt:vector size="48" baseType="lpstr">
      <vt:lpstr>HG丸ｺﾞｼｯｸM-PRO</vt:lpstr>
      <vt:lpstr>MeiryoKe_PGothic</vt:lpstr>
      <vt:lpstr>メイリオ</vt:lpstr>
      <vt:lpstr>Calibri</vt:lpstr>
      <vt:lpstr>Segoe UI</vt:lpstr>
      <vt:lpstr>Wingdings</vt:lpstr>
      <vt:lpstr>cerulean</vt:lpstr>
      <vt:lpstr>文章の書き方 v4</vt:lpstr>
      <vt:lpstr>PowerPoint プレゼンテーション</vt:lpstr>
      <vt:lpstr>チェックリスト 1</vt:lpstr>
      <vt:lpstr>チェックリスト 2</vt:lpstr>
      <vt:lpstr>はじめに</vt:lpstr>
      <vt:lpstr>はじめに</vt:lpstr>
      <vt:lpstr>文章とは</vt:lpstr>
      <vt:lpstr>文とパラグラフと文章</vt:lpstr>
      <vt:lpstr>もくじ</vt:lpstr>
      <vt:lpstr>[A] 文</vt:lpstr>
      <vt:lpstr>「文」の書き方のポイント</vt:lpstr>
      <vt:lpstr>[A1] [A2] 各文を短く簡潔にする</vt:lpstr>
      <vt:lpstr>[A3] 各文の主語や動詞，述語を明確にする</vt:lpstr>
      <vt:lpstr>[B] 文の接続</vt:lpstr>
      <vt:lpstr>[B1] 文の接続の基本１：古い情報と新しい情報</vt:lpstr>
      <vt:lpstr>[B2] 文の接続の基本２：概観から詳細へ</vt:lpstr>
      <vt:lpstr>各文を適切に接続する</vt:lpstr>
      <vt:lpstr>論理的な繋がりを使った文の接続１</vt:lpstr>
      <vt:lpstr>論理的な繋がりを使った文の接続２</vt:lpstr>
      <vt:lpstr>論理的な繋がりを使った文の接続３</vt:lpstr>
      <vt:lpstr>[C] パラグラフ</vt:lpstr>
      <vt:lpstr>パラグラフ</vt:lpstr>
      <vt:lpstr>[C1] トピック・センテンス</vt:lpstr>
      <vt:lpstr>サポーティング・センテンス</vt:lpstr>
      <vt:lpstr>コンクルーディング・センテンス</vt:lpstr>
      <vt:lpstr>[C2] パラグラフの長さについて</vt:lpstr>
      <vt:lpstr>概要から詳細への原則</vt:lpstr>
      <vt:lpstr>パラグラフや文内の接続：古い情報と新しい情報</vt:lpstr>
      <vt:lpstr>良くない例</vt:lpstr>
      <vt:lpstr>具体的なよくない例</vt:lpstr>
      <vt:lpstr>改良案</vt:lpstr>
      <vt:lpstr>[D] プロットから文章への展開</vt:lpstr>
      <vt:lpstr>プロットから文章やスライドへ</vt:lpstr>
      <vt:lpstr>階層構造の展開の仕方</vt:lpstr>
      <vt:lpstr>上から順に各階層にある話題を紹介したあと， １つずつ潜っていく</vt:lpstr>
      <vt:lpstr>上から順に各階層にある話題を紹介したあと， １つずつ潜っていく</vt:lpstr>
      <vt:lpstr>[E] その他の話題</vt:lpstr>
      <vt:lpstr>[E1] 読点の打ち方</vt:lpstr>
      <vt:lpstr>[E2] 「しかし」を極力減らす</vt:lpstr>
      <vt:lpstr>[E3] 事実と典型をきちんと区別する</vt:lpstr>
      <vt:lpstr>括弧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17691</cp:revision>
  <cp:lastPrinted>2014-12-10T13:40:48Z</cp:lastPrinted>
  <dcterms:created xsi:type="dcterms:W3CDTF">2014-11-17T10:53:59Z</dcterms:created>
  <dcterms:modified xsi:type="dcterms:W3CDTF">2025-03-14T05:37:14Z</dcterms:modified>
</cp:coreProperties>
</file>