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2"/>
  </p:notesMasterIdLst>
  <p:sldIdLst>
    <p:sldId id="440" r:id="rId2"/>
    <p:sldId id="441" r:id="rId3"/>
    <p:sldId id="446" r:id="rId4"/>
    <p:sldId id="465" r:id="rId5"/>
    <p:sldId id="452" r:id="rId6"/>
    <p:sldId id="468" r:id="rId7"/>
    <p:sldId id="451" r:id="rId8"/>
    <p:sldId id="448" r:id="rId9"/>
    <p:sldId id="443" r:id="rId10"/>
    <p:sldId id="458" r:id="rId11"/>
    <p:sldId id="442" r:id="rId12"/>
    <p:sldId id="454" r:id="rId13"/>
    <p:sldId id="449" r:id="rId14"/>
    <p:sldId id="467" r:id="rId15"/>
    <p:sldId id="457" r:id="rId16"/>
    <p:sldId id="450" r:id="rId17"/>
    <p:sldId id="455" r:id="rId18"/>
    <p:sldId id="456" r:id="rId19"/>
    <p:sldId id="453" r:id="rId20"/>
    <p:sldId id="444" r:id="rId21"/>
    <p:sldId id="445" r:id="rId22"/>
    <p:sldId id="460" r:id="rId23"/>
    <p:sldId id="459" r:id="rId24"/>
    <p:sldId id="461" r:id="rId25"/>
    <p:sldId id="447" r:id="rId26"/>
    <p:sldId id="462" r:id="rId27"/>
    <p:sldId id="463" r:id="rId28"/>
    <p:sldId id="464" r:id="rId29"/>
    <p:sldId id="466" r:id="rId30"/>
    <p:sldId id="269"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A3CD"/>
    <a:srgbClr val="319DBF"/>
    <a:srgbClr val="9933FF"/>
    <a:srgbClr val="FF9900"/>
    <a:srgbClr val="009999"/>
    <a:srgbClr val="4E4EF6"/>
    <a:srgbClr val="006699"/>
    <a:srgbClr val="FFFFFF"/>
    <a:srgbClr val="31869D"/>
    <a:srgbClr val="444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888" autoAdjust="0"/>
    <p:restoredTop sz="96302" autoAdjust="0"/>
  </p:normalViewPr>
  <p:slideViewPr>
    <p:cSldViewPr>
      <p:cViewPr varScale="1">
        <p:scale>
          <a:sx n="96" d="100"/>
          <a:sy n="96" d="100"/>
        </p:scale>
        <p:origin x="1844" y="56"/>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2022/8/14</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3548328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type="titleOnly">
  <p:cSld name="Title only 1">
    <p:spTree>
      <p:nvGrpSpPr>
        <p:cNvPr id="1" name="Shape 2501"/>
        <p:cNvGrpSpPr/>
        <p:nvPr/>
      </p:nvGrpSpPr>
      <p:grpSpPr>
        <a:xfrm>
          <a:off x="0" y="0"/>
          <a:ext cx="0" cy="0"/>
          <a:chOff x="0" y="0"/>
          <a:chExt cx="0" cy="0"/>
        </a:xfrm>
      </p:grpSpPr>
      <p:sp>
        <p:nvSpPr>
          <p:cNvPr id="2502" name="Google Shape;2502;p200"/>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l"/>
            <a:fld id="{00000000-1234-1234-1234-123412341234}" type="slidenum">
              <a:rPr lang="en-US" altLang="ja" smtClean="0"/>
              <a:pPr algn="l"/>
              <a:t>‹#›</a:t>
            </a:fld>
            <a:endParaRPr lang="ja" altLang="en-US"/>
          </a:p>
        </p:txBody>
      </p:sp>
      <p:sp>
        <p:nvSpPr>
          <p:cNvPr id="2503" name="Google Shape;2503;p200"/>
          <p:cNvSpPr txBox="1">
            <a:spLocks noGrp="1"/>
          </p:cNvSpPr>
          <p:nvPr>
            <p:ph type="title"/>
          </p:nvPr>
        </p:nvSpPr>
        <p:spPr>
          <a:xfrm>
            <a:off x="311700" y="796567"/>
            <a:ext cx="8520600" cy="7636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2A3CD"/>
              </a:buClr>
              <a:buSzPts val="1400"/>
              <a:buChar char="●"/>
              <a:defRPr>
                <a:solidFill>
                  <a:srgbClr val="22A3CD"/>
                </a:solidFill>
              </a:defRPr>
            </a:lvl1pPr>
            <a:lvl2pPr lvl="1" rtl="0">
              <a:spcBef>
                <a:spcPts val="0"/>
              </a:spcBef>
              <a:spcAft>
                <a:spcPts val="0"/>
              </a:spcAft>
              <a:buClr>
                <a:srgbClr val="22A3CD"/>
              </a:buClr>
              <a:buSzPts val="1400"/>
              <a:buChar char="○"/>
              <a:defRPr>
                <a:solidFill>
                  <a:srgbClr val="22A3CD"/>
                </a:solidFill>
              </a:defRPr>
            </a:lvl2pPr>
            <a:lvl3pPr lvl="2" rtl="0">
              <a:spcBef>
                <a:spcPts val="0"/>
              </a:spcBef>
              <a:spcAft>
                <a:spcPts val="0"/>
              </a:spcAft>
              <a:buClr>
                <a:srgbClr val="22A3CD"/>
              </a:buClr>
              <a:buSzPts val="1400"/>
              <a:buChar char="■"/>
              <a:defRPr>
                <a:solidFill>
                  <a:srgbClr val="22A3CD"/>
                </a:solidFill>
              </a:defRPr>
            </a:lvl3pPr>
            <a:lvl4pPr lvl="3" rtl="0">
              <a:spcBef>
                <a:spcPts val="0"/>
              </a:spcBef>
              <a:spcAft>
                <a:spcPts val="0"/>
              </a:spcAft>
              <a:buClr>
                <a:srgbClr val="22A3CD"/>
              </a:buClr>
              <a:buSzPts val="1400"/>
              <a:buChar char="●"/>
              <a:defRPr>
                <a:solidFill>
                  <a:srgbClr val="22A3CD"/>
                </a:solidFill>
              </a:defRPr>
            </a:lvl4pPr>
            <a:lvl5pPr lvl="4" rtl="0">
              <a:spcBef>
                <a:spcPts val="0"/>
              </a:spcBef>
              <a:spcAft>
                <a:spcPts val="0"/>
              </a:spcAft>
              <a:buClr>
                <a:srgbClr val="22A3CD"/>
              </a:buClr>
              <a:buSzPts val="1400"/>
              <a:buChar char="○"/>
              <a:defRPr>
                <a:solidFill>
                  <a:srgbClr val="22A3CD"/>
                </a:solidFill>
              </a:defRPr>
            </a:lvl5pPr>
            <a:lvl6pPr lvl="5" rtl="0">
              <a:spcBef>
                <a:spcPts val="0"/>
              </a:spcBef>
              <a:spcAft>
                <a:spcPts val="0"/>
              </a:spcAft>
              <a:buClr>
                <a:srgbClr val="22A3CD"/>
              </a:buClr>
              <a:buSzPts val="1400"/>
              <a:buChar char="■"/>
              <a:defRPr>
                <a:solidFill>
                  <a:srgbClr val="22A3CD"/>
                </a:solidFill>
              </a:defRPr>
            </a:lvl6pPr>
            <a:lvl7pPr lvl="6" rtl="0">
              <a:spcBef>
                <a:spcPts val="0"/>
              </a:spcBef>
              <a:spcAft>
                <a:spcPts val="0"/>
              </a:spcAft>
              <a:buClr>
                <a:srgbClr val="22A3CD"/>
              </a:buClr>
              <a:buSzPts val="1400"/>
              <a:buChar char="●"/>
              <a:defRPr>
                <a:solidFill>
                  <a:srgbClr val="22A3CD"/>
                </a:solidFill>
              </a:defRPr>
            </a:lvl7pPr>
            <a:lvl8pPr lvl="7" rtl="0">
              <a:spcBef>
                <a:spcPts val="0"/>
              </a:spcBef>
              <a:spcAft>
                <a:spcPts val="0"/>
              </a:spcAft>
              <a:buClr>
                <a:srgbClr val="22A3CD"/>
              </a:buClr>
              <a:buSzPts val="1400"/>
              <a:buChar char="○"/>
              <a:defRPr>
                <a:solidFill>
                  <a:srgbClr val="22A3CD"/>
                </a:solidFill>
              </a:defRPr>
            </a:lvl8pPr>
            <a:lvl9pPr lvl="8" rtl="0">
              <a:spcBef>
                <a:spcPts val="0"/>
              </a:spcBef>
              <a:spcAft>
                <a:spcPts val="0"/>
              </a:spcAft>
              <a:buClr>
                <a:srgbClr val="22A3CD"/>
              </a:buClr>
              <a:buSzPts val="1400"/>
              <a:buChar char="■"/>
              <a:defRPr>
                <a:solidFill>
                  <a:srgbClr val="22A3CD"/>
                </a:solidFill>
              </a:defRPr>
            </a:lvl9pPr>
          </a:lstStyle>
          <a:p>
            <a:endParaRPr/>
          </a:p>
        </p:txBody>
      </p:sp>
      <p:sp>
        <p:nvSpPr>
          <p:cNvPr id="2504" name="Google Shape;2504;p200"/>
          <p:cNvSpPr txBox="1">
            <a:spLocks noGrp="1"/>
          </p:cNvSpPr>
          <p:nvPr>
            <p:ph type="subTitle" idx="1"/>
          </p:nvPr>
        </p:nvSpPr>
        <p:spPr>
          <a:xfrm>
            <a:off x="311700" y="339533"/>
            <a:ext cx="4368600" cy="51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22A3CD"/>
              </a:buClr>
              <a:buSzPts val="1600"/>
              <a:buNone/>
              <a:defRPr sz="1600">
                <a:solidFill>
                  <a:srgbClr val="22A3CD"/>
                </a:solidFill>
              </a:defRPr>
            </a:lvl1pPr>
            <a:lvl2pPr lvl="1" rtl="0">
              <a:spcBef>
                <a:spcPts val="0"/>
              </a:spcBef>
              <a:spcAft>
                <a:spcPts val="0"/>
              </a:spcAft>
              <a:buClr>
                <a:srgbClr val="22A3CD"/>
              </a:buClr>
              <a:buSzPts val="1200"/>
              <a:buNone/>
              <a:defRPr sz="1200">
                <a:solidFill>
                  <a:srgbClr val="22A3CD"/>
                </a:solidFill>
              </a:defRPr>
            </a:lvl2pPr>
            <a:lvl3pPr lvl="2" rtl="0">
              <a:spcBef>
                <a:spcPts val="0"/>
              </a:spcBef>
              <a:spcAft>
                <a:spcPts val="0"/>
              </a:spcAft>
              <a:buClr>
                <a:srgbClr val="22A3CD"/>
              </a:buClr>
              <a:buSzPts val="1200"/>
              <a:buNone/>
              <a:defRPr sz="1200">
                <a:solidFill>
                  <a:srgbClr val="22A3CD"/>
                </a:solidFill>
              </a:defRPr>
            </a:lvl3pPr>
            <a:lvl4pPr lvl="3" rtl="0">
              <a:spcBef>
                <a:spcPts val="0"/>
              </a:spcBef>
              <a:spcAft>
                <a:spcPts val="0"/>
              </a:spcAft>
              <a:buClr>
                <a:srgbClr val="22A3CD"/>
              </a:buClr>
              <a:buSzPts val="1200"/>
              <a:buNone/>
              <a:defRPr sz="1200">
                <a:solidFill>
                  <a:srgbClr val="22A3CD"/>
                </a:solidFill>
              </a:defRPr>
            </a:lvl4pPr>
            <a:lvl5pPr lvl="4" rtl="0">
              <a:spcBef>
                <a:spcPts val="0"/>
              </a:spcBef>
              <a:spcAft>
                <a:spcPts val="0"/>
              </a:spcAft>
              <a:buClr>
                <a:srgbClr val="22A3CD"/>
              </a:buClr>
              <a:buSzPts val="1200"/>
              <a:buNone/>
              <a:defRPr sz="1200">
                <a:solidFill>
                  <a:srgbClr val="22A3CD"/>
                </a:solidFill>
              </a:defRPr>
            </a:lvl5pPr>
            <a:lvl6pPr lvl="5" rtl="0">
              <a:spcBef>
                <a:spcPts val="0"/>
              </a:spcBef>
              <a:spcAft>
                <a:spcPts val="0"/>
              </a:spcAft>
              <a:buClr>
                <a:srgbClr val="22A3CD"/>
              </a:buClr>
              <a:buSzPts val="1200"/>
              <a:buNone/>
              <a:defRPr sz="1200">
                <a:solidFill>
                  <a:srgbClr val="22A3CD"/>
                </a:solidFill>
              </a:defRPr>
            </a:lvl6pPr>
            <a:lvl7pPr lvl="6" rtl="0">
              <a:spcBef>
                <a:spcPts val="0"/>
              </a:spcBef>
              <a:spcAft>
                <a:spcPts val="0"/>
              </a:spcAft>
              <a:buClr>
                <a:srgbClr val="22A3CD"/>
              </a:buClr>
              <a:buSzPts val="1200"/>
              <a:buNone/>
              <a:defRPr sz="1200">
                <a:solidFill>
                  <a:srgbClr val="22A3CD"/>
                </a:solidFill>
              </a:defRPr>
            </a:lvl7pPr>
            <a:lvl8pPr lvl="7" rtl="0">
              <a:spcBef>
                <a:spcPts val="0"/>
              </a:spcBef>
              <a:spcAft>
                <a:spcPts val="0"/>
              </a:spcAft>
              <a:buClr>
                <a:srgbClr val="22A3CD"/>
              </a:buClr>
              <a:buSzPts val="1200"/>
              <a:buNone/>
              <a:defRPr sz="1200">
                <a:solidFill>
                  <a:srgbClr val="22A3CD"/>
                </a:solidFill>
              </a:defRPr>
            </a:lvl8pPr>
            <a:lvl9pPr lvl="8" rtl="0">
              <a:spcBef>
                <a:spcPts val="0"/>
              </a:spcBef>
              <a:spcAft>
                <a:spcPts val="0"/>
              </a:spcAft>
              <a:buClr>
                <a:srgbClr val="22A3CD"/>
              </a:buClr>
              <a:buSzPts val="1200"/>
              <a:buNone/>
              <a:defRPr sz="1200">
                <a:solidFill>
                  <a:srgbClr val="22A3CD"/>
                </a:solidFill>
              </a:defRPr>
            </a:lvl9pPr>
          </a:lstStyle>
          <a:p>
            <a:endParaRPr/>
          </a:p>
        </p:txBody>
      </p:sp>
    </p:spTree>
    <p:extLst>
      <p:ext uri="{BB962C8B-B14F-4D97-AF65-F5344CB8AC3E}">
        <p14:creationId xmlns:p14="http://schemas.microsoft.com/office/powerpoint/2010/main" val="10983415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80" r:id="rId6"/>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41953" y="1988984"/>
            <a:ext cx="8460094" cy="630007"/>
          </a:xfrm>
        </p:spPr>
        <p:txBody>
          <a:bodyPr/>
          <a:lstStyle/>
          <a:p>
            <a:r>
              <a:rPr kumimoji="1" lang="ja-JP" altLang="en-US" sz="2800" dirty="0"/>
              <a:t>プロットの作り方 </a:t>
            </a:r>
            <a:r>
              <a:rPr kumimoji="1" lang="en-US" altLang="ja-JP" sz="2800"/>
              <a:t>v3</a:t>
            </a:r>
            <a:endParaRPr kumimoji="1" lang="ja-JP" altLang="en-US" sz="2800" dirty="0"/>
          </a:p>
        </p:txBody>
      </p:sp>
      <p:sp>
        <p:nvSpPr>
          <p:cNvPr id="6" name="サブタイトル 2"/>
          <p:cNvSpPr txBox="1">
            <a:spLocks/>
          </p:cNvSpPr>
          <p:nvPr/>
        </p:nvSpPr>
        <p:spPr bwMode="auto">
          <a:xfrm>
            <a:off x="791958"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p:txBody>
      </p:sp>
    </p:spTree>
    <p:extLst>
      <p:ext uri="{BB962C8B-B14F-4D97-AF65-F5344CB8AC3E}">
        <p14:creationId xmlns:p14="http://schemas.microsoft.com/office/powerpoint/2010/main" val="101780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F0A8B-B8DC-DEBB-64FC-E1E342572693}"/>
              </a:ext>
            </a:extLst>
          </p:cNvPr>
          <p:cNvSpPr>
            <a:spLocks noGrp="1"/>
          </p:cNvSpPr>
          <p:nvPr>
            <p:ph type="title"/>
          </p:nvPr>
        </p:nvSpPr>
        <p:spPr/>
        <p:txBody>
          <a:bodyPr/>
          <a:lstStyle/>
          <a:p>
            <a:r>
              <a:rPr lang="ja-JP" altLang="en-US" dirty="0"/>
              <a:t>例２：</a:t>
            </a:r>
            <a:r>
              <a:rPr kumimoji="1" lang="ja-JP" altLang="en-US" dirty="0"/>
              <a:t>小泉くんの </a:t>
            </a:r>
            <a:r>
              <a:rPr lang="en-US" altLang="ja-JP" dirty="0"/>
              <a:t>DATE</a:t>
            </a:r>
            <a:r>
              <a:rPr lang="ja-JP" altLang="en-US" dirty="0"/>
              <a:t> </a:t>
            </a:r>
            <a:r>
              <a:rPr lang="en-US" altLang="ja-JP" dirty="0"/>
              <a:t>= </a:t>
            </a:r>
            <a:r>
              <a:rPr lang="ja-JP" altLang="en-US" dirty="0"/>
              <a:t>既存手法があるパターン</a:t>
            </a:r>
            <a:endParaRPr kumimoji="1" lang="ja-JP" altLang="en-US" dirty="0"/>
          </a:p>
        </p:txBody>
      </p:sp>
      <p:sp>
        <p:nvSpPr>
          <p:cNvPr id="3" name="テキスト プレースホルダー 2">
            <a:extLst>
              <a:ext uri="{FF2B5EF4-FFF2-40B4-BE49-F238E27FC236}">
                <a16:creationId xmlns:a16="http://schemas.microsoft.com/office/drawing/2014/main" id="{131A464B-82C4-26C6-5295-D721A3F69E63}"/>
              </a:ext>
            </a:extLst>
          </p:cNvPr>
          <p:cNvSpPr>
            <a:spLocks noGrp="1"/>
          </p:cNvSpPr>
          <p:nvPr>
            <p:ph type="body" sz="quarter" idx="10"/>
          </p:nvPr>
        </p:nvSpPr>
        <p:spPr/>
        <p:txBody>
          <a:bodyPr/>
          <a:lstStyle/>
          <a:p>
            <a:r>
              <a:rPr kumimoji="1" lang="ja-JP" altLang="en-US" dirty="0"/>
              <a:t>背景：早いプリフェッチによるレイテンシの隠蔽</a:t>
            </a:r>
            <a:endParaRPr kumimoji="1" lang="en-US" altLang="ja-JP" dirty="0"/>
          </a:p>
          <a:p>
            <a:pPr lvl="1"/>
            <a:r>
              <a:rPr kumimoji="1" lang="ja-JP" altLang="en-US" dirty="0"/>
              <a:t>プリフェッチ：キャッシュにデータを先読みしておく技術</a:t>
            </a:r>
            <a:endParaRPr kumimoji="1" lang="en-US" altLang="ja-JP" dirty="0"/>
          </a:p>
          <a:p>
            <a:pPr lvl="1"/>
            <a:r>
              <a:rPr kumimoji="1" lang="ja-JP" altLang="en-US" dirty="0"/>
              <a:t>多くの研究では十分に早くプリフェッチすることを重視</a:t>
            </a:r>
            <a:endParaRPr kumimoji="1" lang="en-US" altLang="ja-JP" dirty="0"/>
          </a:p>
          <a:p>
            <a:pPr lvl="2"/>
            <a:r>
              <a:rPr kumimoji="1" lang="ja-JP" altLang="en-US" dirty="0"/>
              <a:t>メモリ・アクセスのレイテンシを有効に隠蔽するため</a:t>
            </a:r>
            <a:endParaRPr kumimoji="1" lang="en-US" altLang="ja-JP" dirty="0"/>
          </a:p>
          <a:p>
            <a:pPr lvl="2"/>
            <a:r>
              <a:rPr kumimoji="1" lang="ja-JP" altLang="en-US" dirty="0"/>
              <a:t>通常はなるべく遠い未来のアドレスを予測してプリフェッチ</a:t>
            </a:r>
            <a:endParaRPr kumimoji="1" lang="en-US" altLang="ja-JP" dirty="0"/>
          </a:p>
          <a:p>
            <a:r>
              <a:rPr kumimoji="1" lang="ja-JP" altLang="en-US" dirty="0"/>
              <a:t>課題：早すぎるプリフェッチ</a:t>
            </a:r>
            <a:endParaRPr kumimoji="1" lang="en-US" altLang="ja-JP" dirty="0"/>
          </a:p>
          <a:p>
            <a:pPr lvl="1"/>
            <a:r>
              <a:rPr kumimoji="1" lang="ja-JP" altLang="en-US" dirty="0"/>
              <a:t>早すぎると使用される前にキャッシュから追い出される</a:t>
            </a:r>
            <a:endParaRPr kumimoji="1" lang="en-US" altLang="ja-JP" dirty="0"/>
          </a:p>
          <a:p>
            <a:pPr lvl="1"/>
            <a:r>
              <a:rPr kumimoji="1" lang="ja-JP" altLang="en-US" dirty="0"/>
              <a:t>これにより性能向上の機会が大きく失われている</a:t>
            </a:r>
            <a:endParaRPr kumimoji="1" lang="en-US" altLang="ja-JP" dirty="0"/>
          </a:p>
          <a:p>
            <a:r>
              <a:rPr kumimoji="1" lang="ja-JP" altLang="en-US" dirty="0"/>
              <a:t>提案：プリフェッチを遅らせる</a:t>
            </a:r>
            <a:endParaRPr kumimoji="1" lang="en-US" altLang="ja-JP" dirty="0"/>
          </a:p>
          <a:p>
            <a:pPr lvl="1"/>
            <a:r>
              <a:rPr kumimoji="1" lang="ja-JP" altLang="en-US" dirty="0"/>
              <a:t>データが参照されるタイミングまであえて遅らせる</a:t>
            </a:r>
            <a:endParaRPr kumimoji="1" lang="en-US" altLang="ja-JP" dirty="0"/>
          </a:p>
        </p:txBody>
      </p:sp>
    </p:spTree>
    <p:extLst>
      <p:ext uri="{BB962C8B-B14F-4D97-AF65-F5344CB8AC3E}">
        <p14:creationId xmlns:p14="http://schemas.microsoft.com/office/powerpoint/2010/main" val="6143025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BA81F-A6DD-0466-EAE8-DED8906E9E0C}"/>
              </a:ext>
            </a:extLst>
          </p:cNvPr>
          <p:cNvSpPr>
            <a:spLocks noGrp="1"/>
          </p:cNvSpPr>
          <p:nvPr>
            <p:ph type="title"/>
          </p:nvPr>
        </p:nvSpPr>
        <p:spPr/>
        <p:txBody>
          <a:bodyPr/>
          <a:lstStyle/>
          <a:p>
            <a:r>
              <a:rPr lang="ja-JP" altLang="en-US" dirty="0"/>
              <a:t>例３：木村さんの輪講 </a:t>
            </a:r>
            <a:r>
              <a:rPr lang="en-US" altLang="ja-JP" dirty="0"/>
              <a:t>= </a:t>
            </a:r>
            <a:r>
              <a:rPr lang="ja-JP" altLang="en-US" dirty="0"/>
              <a:t>既存手法がないパターン</a:t>
            </a:r>
            <a:br>
              <a:rPr lang="en-US" altLang="ja-JP" dirty="0"/>
            </a:br>
            <a:r>
              <a:rPr lang="ja-JP" altLang="en-US" sz="1800" dirty="0"/>
              <a:t>（輪講なので具体的なアイデアがまだない事に注意）</a:t>
            </a:r>
            <a:endParaRPr kumimoji="1" lang="ja-JP" altLang="en-US" sz="1800" dirty="0"/>
          </a:p>
        </p:txBody>
      </p:sp>
      <p:sp>
        <p:nvSpPr>
          <p:cNvPr id="3" name="テキスト プレースホルダー 2">
            <a:extLst>
              <a:ext uri="{FF2B5EF4-FFF2-40B4-BE49-F238E27FC236}">
                <a16:creationId xmlns:a16="http://schemas.microsoft.com/office/drawing/2014/main" id="{3FEEAC1E-C94E-1099-5C11-AF237D70AFA5}"/>
              </a:ext>
            </a:extLst>
          </p:cNvPr>
          <p:cNvSpPr>
            <a:spLocks noGrp="1"/>
          </p:cNvSpPr>
          <p:nvPr>
            <p:ph type="body" sz="quarter" idx="10"/>
          </p:nvPr>
        </p:nvSpPr>
        <p:spPr/>
        <p:txBody>
          <a:bodyPr/>
          <a:lstStyle/>
          <a:p>
            <a:r>
              <a:rPr lang="ja-JP" altLang="en-US" dirty="0"/>
              <a:t>背景：ベクトル命令 </a:t>
            </a:r>
            <a:endParaRPr lang="en-US" altLang="ja-JP" dirty="0"/>
          </a:p>
          <a:p>
            <a:pPr lvl="1"/>
            <a:r>
              <a:rPr lang="ja-JP" altLang="en-US" dirty="0"/>
              <a:t>単一の命令で可変長の複数データを処理する命令の方式 </a:t>
            </a:r>
            <a:endParaRPr lang="en-US" altLang="ja-JP" dirty="0"/>
          </a:p>
          <a:p>
            <a:pPr lvl="1"/>
            <a:r>
              <a:rPr lang="ja-JP" altLang="en-US" dirty="0"/>
              <a:t>データ並列性のある処理を対象 </a:t>
            </a:r>
            <a:endParaRPr lang="en-US" altLang="ja-JP" dirty="0"/>
          </a:p>
          <a:p>
            <a:pPr lvl="1"/>
            <a:r>
              <a:rPr lang="en-US" altLang="ja-JP" dirty="0"/>
              <a:t>RISC-V </a:t>
            </a:r>
            <a:r>
              <a:rPr lang="ja-JP" altLang="en-US" dirty="0"/>
              <a:t>ベクトル拡張などの形で実装されている </a:t>
            </a:r>
            <a:endParaRPr lang="en-US" altLang="ja-JP" dirty="0"/>
          </a:p>
          <a:p>
            <a:r>
              <a:rPr lang="ja-JP" altLang="en-US" dirty="0"/>
              <a:t>課題：ベクトル命令の実装コスト </a:t>
            </a:r>
            <a:endParaRPr lang="en-US" altLang="ja-JP" dirty="0"/>
          </a:p>
          <a:p>
            <a:pPr lvl="1"/>
            <a:r>
              <a:rPr lang="ja-JP" altLang="en-US" dirty="0"/>
              <a:t>ベクトル命令では１つの命令が多数のアクセスを発生させる</a:t>
            </a:r>
            <a:endParaRPr lang="en-US" altLang="ja-JP" dirty="0"/>
          </a:p>
          <a:p>
            <a:pPr lvl="1"/>
            <a:r>
              <a:rPr lang="ja-JP" altLang="en-US" dirty="0"/>
              <a:t>従来の作り方で </a:t>
            </a:r>
            <a:r>
              <a:rPr lang="en-US" altLang="ja-JP" dirty="0"/>
              <a:t>out-of-order </a:t>
            </a:r>
            <a:r>
              <a:rPr lang="ja-JP" altLang="en-US" dirty="0"/>
              <a:t>プロセッサ上に実装すると，複雑さが爆発する </a:t>
            </a:r>
            <a:endParaRPr lang="en-US" altLang="ja-JP" dirty="0"/>
          </a:p>
          <a:p>
            <a:r>
              <a:rPr lang="ja-JP" altLang="en-US" dirty="0"/>
              <a:t>提案：ベクトル命令の実装の複雑さを下げる </a:t>
            </a:r>
            <a:br>
              <a:rPr lang="ja-JP" altLang="en-US" dirty="0"/>
            </a:br>
            <a:endParaRPr kumimoji="1" lang="ja-JP" altLang="en-US" dirty="0"/>
          </a:p>
        </p:txBody>
      </p:sp>
    </p:spTree>
    <p:extLst>
      <p:ext uri="{BB962C8B-B14F-4D97-AF65-F5344CB8AC3E}">
        <p14:creationId xmlns:p14="http://schemas.microsoft.com/office/powerpoint/2010/main" val="217282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E99DC-6509-D745-923D-01B9E613F224}"/>
              </a:ext>
            </a:extLst>
          </p:cNvPr>
          <p:cNvSpPr>
            <a:spLocks noGrp="1"/>
          </p:cNvSpPr>
          <p:nvPr>
            <p:ph type="title"/>
          </p:nvPr>
        </p:nvSpPr>
        <p:spPr/>
        <p:txBody>
          <a:bodyPr/>
          <a:lstStyle/>
          <a:p>
            <a:r>
              <a:rPr kumimoji="1" lang="ja-JP" altLang="en-US" dirty="0"/>
              <a:t>例４：出川くんの </a:t>
            </a:r>
            <a:r>
              <a:rPr kumimoji="1" lang="en-US" altLang="ja-JP" dirty="0"/>
              <a:t>ICCD = </a:t>
            </a:r>
            <a:r>
              <a:rPr kumimoji="1" lang="ja-JP" altLang="en-US" dirty="0"/>
              <a:t>既存手法がないパターン</a:t>
            </a:r>
          </a:p>
        </p:txBody>
      </p:sp>
      <p:sp>
        <p:nvSpPr>
          <p:cNvPr id="3" name="テキスト プレースホルダー 2">
            <a:extLst>
              <a:ext uri="{FF2B5EF4-FFF2-40B4-BE49-F238E27FC236}">
                <a16:creationId xmlns:a16="http://schemas.microsoft.com/office/drawing/2014/main" id="{ED93E0D1-8160-8125-E3C9-AED3AEC7F3C7}"/>
              </a:ext>
            </a:extLst>
          </p:cNvPr>
          <p:cNvSpPr>
            <a:spLocks noGrp="1"/>
          </p:cNvSpPr>
          <p:nvPr>
            <p:ph type="body" sz="quarter" idx="10"/>
          </p:nvPr>
        </p:nvSpPr>
        <p:spPr/>
        <p:txBody>
          <a:bodyPr/>
          <a:lstStyle/>
          <a:p>
            <a:r>
              <a:rPr kumimoji="1" lang="ja-JP" altLang="en-US" sz="1800" dirty="0"/>
              <a:t>背景：命令キャッシュ・ミス数を使った性能の見積もり</a:t>
            </a:r>
            <a:endParaRPr kumimoji="1" lang="en-US" altLang="ja-JP" sz="1800" dirty="0"/>
          </a:p>
          <a:p>
            <a:pPr lvl="1"/>
            <a:r>
              <a:rPr kumimoji="1" lang="ja-JP" altLang="en-US" sz="1800" dirty="0"/>
              <a:t>命令キャッシュに関わる研究ではミス数が主要な評価項目だった</a:t>
            </a:r>
            <a:endParaRPr kumimoji="1" lang="en-US" altLang="ja-JP" sz="1800" dirty="0"/>
          </a:p>
          <a:p>
            <a:pPr lvl="1"/>
            <a:r>
              <a:rPr kumimoji="1" lang="ja-JP" altLang="en-US" sz="1800" dirty="0"/>
              <a:t>ミス数が減ると基本的には実行時間が短くなるため</a:t>
            </a:r>
            <a:endParaRPr kumimoji="1" lang="en-US" altLang="ja-JP" sz="1800" dirty="0"/>
          </a:p>
          <a:p>
            <a:r>
              <a:rPr kumimoji="1" lang="ja-JP" altLang="en-US" sz="1800" dirty="0"/>
              <a:t>課題：シミュレーション時間</a:t>
            </a:r>
            <a:endParaRPr kumimoji="1" lang="en-US" altLang="ja-JP" sz="1800" dirty="0"/>
          </a:p>
          <a:p>
            <a:pPr lvl="1"/>
            <a:r>
              <a:rPr kumimoji="1" lang="ja-JP" altLang="en-US" sz="1800" dirty="0"/>
              <a:t>現代のプロセッサではミス数と実行時間が直接相関しない</a:t>
            </a:r>
            <a:endParaRPr kumimoji="1" lang="en-US" altLang="ja-JP" sz="1800" dirty="0"/>
          </a:p>
          <a:p>
            <a:pPr lvl="1"/>
            <a:r>
              <a:rPr kumimoji="1" lang="ja-JP" altLang="en-US" sz="1800" dirty="0"/>
              <a:t>精度よい性能見積もりのためにはプロセッサ全体のシミュレーションが必要</a:t>
            </a:r>
            <a:endParaRPr kumimoji="1" lang="en-US" altLang="ja-JP" sz="1800" dirty="0"/>
          </a:p>
          <a:p>
            <a:pPr lvl="1"/>
            <a:r>
              <a:rPr kumimoji="1" lang="ja-JP" altLang="en-US" sz="1800" dirty="0"/>
              <a:t>しかしシミュレーションには長い時間かかる</a:t>
            </a:r>
            <a:endParaRPr kumimoji="1" lang="en-US" altLang="ja-JP" sz="1800" dirty="0"/>
          </a:p>
          <a:p>
            <a:r>
              <a:rPr kumimoji="1" lang="ja-JP" altLang="en-US" sz="1800" dirty="0"/>
              <a:t>提案：命令キャッシュ・ミス数に代わる新たな指針</a:t>
            </a:r>
            <a:endParaRPr kumimoji="1" lang="en-US" altLang="ja-JP" sz="1800" dirty="0"/>
          </a:p>
          <a:p>
            <a:pPr lvl="1"/>
            <a:r>
              <a:rPr kumimoji="1" lang="ja-JP" altLang="en-US" sz="1800" dirty="0"/>
              <a:t>その指針を使った高速な性能見積もりの提案</a:t>
            </a:r>
            <a:endParaRPr kumimoji="1" lang="en-US" altLang="ja-JP" sz="1800" dirty="0"/>
          </a:p>
          <a:p>
            <a:pPr lvl="1"/>
            <a:r>
              <a:rPr kumimoji="1" lang="ja-JP" altLang="en-US" sz="1800" dirty="0"/>
              <a:t>２桁短い時間でシミュレーションとほぼ同じ精度の性能見積もりを実現</a:t>
            </a:r>
          </a:p>
        </p:txBody>
      </p:sp>
    </p:spTree>
    <p:extLst>
      <p:ext uri="{BB962C8B-B14F-4D97-AF65-F5344CB8AC3E}">
        <p14:creationId xmlns:p14="http://schemas.microsoft.com/office/powerpoint/2010/main" val="26769036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とりあえずこのフォーマット</a:t>
            </a:r>
            <a:r>
              <a:rPr lang="ja-JP" altLang="en-US" dirty="0"/>
              <a:t>にまとめる事を目指す</a:t>
            </a:r>
            <a:endParaRPr kumimoji="1" lang="ja-JP" altLang="en-US" dirty="0"/>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t>背景：「～」</a:t>
            </a:r>
            <a:r>
              <a:rPr kumimoji="1" lang="en-US" altLang="ja-JP" dirty="0"/>
              <a:t>= </a:t>
            </a:r>
            <a:r>
              <a:rPr kumimoji="1" lang="ja-JP" altLang="en-US" dirty="0"/>
              <a:t>背景を一つの文ないしは名詞でまとめる</a:t>
            </a:r>
            <a:endParaRPr kumimoji="1" lang="en-US" altLang="ja-JP" dirty="0"/>
          </a:p>
          <a:p>
            <a:pPr lvl="1"/>
            <a:r>
              <a:rPr kumimoji="1" lang="ja-JP" altLang="en-US" dirty="0"/>
              <a:t>「～」</a:t>
            </a:r>
            <a:r>
              <a:rPr lang="en-US" altLang="ja-JP" dirty="0"/>
              <a:t>= </a:t>
            </a:r>
            <a:r>
              <a:rPr kumimoji="1" lang="ja-JP" altLang="en-US" dirty="0"/>
              <a:t>背景を説明する１つの文</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課題：「～」</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a:p>
            <a:pPr marL="457200" indent="-457200">
              <a:buFont typeface="+mj-lt"/>
              <a:buAutoNum type="arabicPeriod"/>
            </a:pPr>
            <a:r>
              <a:rPr kumimoji="1" lang="ja-JP" altLang="en-US" dirty="0"/>
              <a:t>提案：「～」</a:t>
            </a:r>
            <a:endParaRPr kumimoji="1" lang="en-US" altLang="ja-JP" dirty="0"/>
          </a:p>
          <a:p>
            <a:pPr lvl="1"/>
            <a:r>
              <a:rPr kumimoji="1" lang="ja-JP" altLang="en-US" dirty="0"/>
              <a:t>「～」</a:t>
            </a:r>
            <a:endParaRPr kumimoji="1" lang="en-US" altLang="ja-JP" dirty="0"/>
          </a:p>
          <a:p>
            <a:pPr lvl="1"/>
            <a:r>
              <a:rPr kumimoji="1" lang="ja-JP" altLang="en-US" dirty="0"/>
              <a:t>「～」</a:t>
            </a:r>
            <a:endParaRPr kumimoji="1" lang="en-US" altLang="ja-JP" dirty="0"/>
          </a:p>
        </p:txBody>
      </p:sp>
    </p:spTree>
    <p:extLst>
      <p:ext uri="{BB962C8B-B14F-4D97-AF65-F5344CB8AC3E}">
        <p14:creationId xmlns:p14="http://schemas.microsoft.com/office/powerpoint/2010/main" val="4901239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AFEEDE-7519-82C1-375C-36DCE07D4199}"/>
              </a:ext>
            </a:extLst>
          </p:cNvPr>
          <p:cNvSpPr>
            <a:spLocks noGrp="1"/>
          </p:cNvSpPr>
          <p:nvPr>
            <p:ph type="title"/>
          </p:nvPr>
        </p:nvSpPr>
        <p:spPr/>
        <p:txBody>
          <a:bodyPr/>
          <a:lstStyle/>
          <a:p>
            <a:r>
              <a:rPr lang="ja-JP" altLang="en-US" dirty="0"/>
              <a:t>プロットを作る際の実際の手順</a:t>
            </a:r>
            <a:endParaRPr kumimoji="1" lang="ja-JP" altLang="en-US" dirty="0"/>
          </a:p>
        </p:txBody>
      </p:sp>
      <p:sp>
        <p:nvSpPr>
          <p:cNvPr id="3" name="テキスト プレースホルダー 2">
            <a:extLst>
              <a:ext uri="{FF2B5EF4-FFF2-40B4-BE49-F238E27FC236}">
                <a16:creationId xmlns:a16="http://schemas.microsoft.com/office/drawing/2014/main" id="{593C2F59-3A8A-F156-C9E0-6898AC8EE921}"/>
              </a:ext>
            </a:extLst>
          </p:cNvPr>
          <p:cNvSpPr>
            <a:spLocks noGrp="1"/>
          </p:cNvSpPr>
          <p:nvPr>
            <p:ph type="body" sz="quarter" idx="10"/>
          </p:nvPr>
        </p:nvSpPr>
        <p:spPr/>
        <p:txBody>
          <a:bodyPr/>
          <a:lstStyle/>
          <a:p>
            <a:r>
              <a:rPr kumimoji="1" lang="ja-JP" altLang="en-US" dirty="0"/>
              <a:t>以下の手順で進めると，作りやすい：</a:t>
            </a:r>
            <a:endParaRPr kumimoji="1" lang="en-US" altLang="ja-JP" dirty="0"/>
          </a:p>
          <a:p>
            <a:pPr marL="817200" lvl="1" indent="-457200">
              <a:buFont typeface="+mj-lt"/>
              <a:buAutoNum type="arabicPeriod"/>
            </a:pPr>
            <a:r>
              <a:rPr kumimoji="1" lang="ja-JP" altLang="en-US" dirty="0"/>
              <a:t>まずは思いつく関連しそうな項目をたくさん書き出してみる</a:t>
            </a:r>
            <a:endParaRPr kumimoji="1" lang="en-US" altLang="ja-JP" dirty="0"/>
          </a:p>
          <a:p>
            <a:pPr lvl="2"/>
            <a:r>
              <a:rPr kumimoji="1" lang="ja-JP" altLang="en-US" dirty="0"/>
              <a:t>名詞や短文の形にして並べてみる</a:t>
            </a:r>
            <a:endParaRPr kumimoji="1" lang="en-US" altLang="ja-JP" dirty="0"/>
          </a:p>
          <a:p>
            <a:pPr marL="817200" lvl="1" indent="-457200">
              <a:buFont typeface="+mj-lt"/>
              <a:buAutoNum type="arabicPeriod"/>
            </a:pPr>
            <a:r>
              <a:rPr lang="ja-JP" altLang="en-US" dirty="0"/>
              <a:t>各項目を整理</a:t>
            </a:r>
            <a:endParaRPr lang="en-US" altLang="ja-JP" dirty="0"/>
          </a:p>
          <a:p>
            <a:pPr marL="1177200" lvl="2" indent="-457200">
              <a:buFont typeface="+mj-lt"/>
              <a:buAutoNum type="arabicPeriod"/>
            </a:pPr>
            <a:r>
              <a:rPr kumimoji="1" lang="ja-JP" altLang="en-US" dirty="0"/>
              <a:t>関係する項目同士をくくって親子にまとめる</a:t>
            </a:r>
            <a:endParaRPr kumimoji="1" lang="en-US" altLang="ja-JP" dirty="0"/>
          </a:p>
          <a:p>
            <a:pPr lvl="3"/>
            <a:r>
              <a:rPr lang="ja-JP" altLang="en-US" dirty="0"/>
              <a:t>まとめた項目を一言で表したまとめの短文（親）を作る</a:t>
            </a:r>
            <a:endParaRPr lang="en-US" altLang="ja-JP" dirty="0"/>
          </a:p>
          <a:p>
            <a:pPr lvl="3"/>
            <a:r>
              <a:rPr lang="ja-JP" altLang="en-US" dirty="0"/>
              <a:t>まとめの短文の下に子項目としてインデントして置く</a:t>
            </a:r>
            <a:endParaRPr lang="en-US" altLang="ja-JP" dirty="0"/>
          </a:p>
          <a:p>
            <a:pPr marL="1177200" lvl="2" indent="-457200">
              <a:buFont typeface="+mj-lt"/>
              <a:buAutoNum type="arabicPeriod"/>
            </a:pPr>
            <a:r>
              <a:rPr kumimoji="1" lang="ja-JP" altLang="en-US" dirty="0"/>
              <a:t>内容が冗長なものをマージしたり削除する</a:t>
            </a:r>
            <a:endParaRPr kumimoji="1" lang="en-US" altLang="ja-JP" dirty="0"/>
          </a:p>
          <a:p>
            <a:pPr marL="817200" lvl="1" indent="-457200">
              <a:buFont typeface="+mj-lt"/>
              <a:buAutoNum type="arabicPeriod"/>
            </a:pPr>
            <a:r>
              <a:rPr kumimoji="1" lang="ja-JP" altLang="en-US" dirty="0"/>
              <a:t>ある程度まとまったら，それらを背景，課題，提案に分類する</a:t>
            </a:r>
            <a:endParaRPr kumimoji="1" lang="en-US" altLang="ja-JP" dirty="0"/>
          </a:p>
          <a:p>
            <a:pPr lvl="2"/>
            <a:r>
              <a:rPr lang="ja-JP" altLang="en-US" dirty="0"/>
              <a:t>このとき，次のページで説明する関連を意識する</a:t>
            </a:r>
            <a:endParaRPr lang="en-US" altLang="ja-JP" dirty="0"/>
          </a:p>
          <a:p>
            <a:pPr lvl="2"/>
            <a:r>
              <a:rPr lang="ja-JP" altLang="en-US" dirty="0"/>
              <a:t>うまく分類して関係を説明できない時は，本質的に関係ない可能性がある</a:t>
            </a:r>
            <a:endParaRPr lang="en-US" altLang="ja-JP" dirty="0"/>
          </a:p>
        </p:txBody>
      </p:sp>
    </p:spTree>
    <p:extLst>
      <p:ext uri="{BB962C8B-B14F-4D97-AF65-F5344CB8AC3E}">
        <p14:creationId xmlns:p14="http://schemas.microsoft.com/office/powerpoint/2010/main" val="2082905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8148F9-96F5-47D8-BABC-0992A5317442}"/>
              </a:ext>
            </a:extLst>
          </p:cNvPr>
          <p:cNvSpPr>
            <a:spLocks noGrp="1"/>
          </p:cNvSpPr>
          <p:nvPr>
            <p:ph type="title"/>
          </p:nvPr>
        </p:nvSpPr>
        <p:spPr/>
        <p:txBody>
          <a:bodyPr/>
          <a:lstStyle/>
          <a:p>
            <a:r>
              <a:rPr kumimoji="1" lang="ja-JP" altLang="en-US" dirty="0"/>
              <a:t>項目間の関係</a:t>
            </a:r>
          </a:p>
        </p:txBody>
      </p:sp>
      <p:sp>
        <p:nvSpPr>
          <p:cNvPr id="3" name="テキスト プレースホルダー 2">
            <a:extLst>
              <a:ext uri="{FF2B5EF4-FFF2-40B4-BE49-F238E27FC236}">
                <a16:creationId xmlns:a16="http://schemas.microsoft.com/office/drawing/2014/main" id="{F99D6A1E-A2D8-5CC6-FE5C-A06B02DCAF52}"/>
              </a:ext>
            </a:extLst>
          </p:cNvPr>
          <p:cNvSpPr>
            <a:spLocks noGrp="1"/>
          </p:cNvSpPr>
          <p:nvPr>
            <p:ph type="body" sz="quarter" idx="10"/>
          </p:nvPr>
        </p:nvSpPr>
        <p:spPr/>
        <p:txBody>
          <a:bodyPr/>
          <a:lstStyle/>
          <a:p>
            <a:r>
              <a:rPr kumimoji="1" lang="ja-JP" altLang="en-US" dirty="0"/>
              <a:t>「課題」に書く内容は，「背景」で提示した問題に対応させる</a:t>
            </a:r>
            <a:endParaRPr kumimoji="1" lang="en-US" altLang="ja-JP" dirty="0"/>
          </a:p>
          <a:p>
            <a:pPr marL="817200" lvl="1" indent="-457200">
              <a:buFont typeface="+mj-lt"/>
              <a:buAutoNum type="arabicPeriod"/>
            </a:pPr>
            <a:r>
              <a:rPr kumimoji="1" lang="ja-JP" altLang="en-US" dirty="0"/>
              <a:t>「背景」で提示した問題を解決する</a:t>
            </a:r>
            <a:endParaRPr kumimoji="1" lang="en-US" altLang="ja-JP" dirty="0"/>
          </a:p>
          <a:p>
            <a:pPr lvl="2"/>
            <a:r>
              <a:rPr kumimoji="1" lang="ja-JP" altLang="en-US" dirty="0"/>
              <a:t>既存手法がある場合，基本的にはこの形になる</a:t>
            </a:r>
            <a:endParaRPr kumimoji="1" lang="en-US" altLang="ja-JP" dirty="0"/>
          </a:p>
          <a:p>
            <a:pPr marL="817200" lvl="1" indent="-457200">
              <a:buFont typeface="+mj-lt"/>
              <a:buAutoNum type="arabicPeriod"/>
            </a:pPr>
            <a:r>
              <a:rPr kumimoji="1" lang="ja-JP" altLang="en-US" dirty="0"/>
              <a:t>「背景」の特定の問題に着目して掘り下げる</a:t>
            </a:r>
            <a:endParaRPr kumimoji="1" lang="en-US" altLang="ja-JP" dirty="0"/>
          </a:p>
          <a:p>
            <a:pPr lvl="2"/>
            <a:r>
              <a:rPr kumimoji="1" lang="ja-JP" altLang="en-US" dirty="0"/>
              <a:t>特に既存手法がない場合，こちらになることもある</a:t>
            </a:r>
            <a:endParaRPr kumimoji="1" lang="en-US" altLang="ja-JP" dirty="0"/>
          </a:p>
          <a:p>
            <a:r>
              <a:rPr kumimoji="1" lang="ja-JP" altLang="en-US" dirty="0"/>
              <a:t>「提案」では，「背景」と「課題」で提示した問題に対応させる</a:t>
            </a:r>
            <a:endParaRPr kumimoji="1" lang="en-US" altLang="ja-JP" dirty="0"/>
          </a:p>
          <a:p>
            <a:pPr lvl="1"/>
            <a:r>
              <a:rPr kumimoji="1" lang="ja-JP" altLang="en-US" dirty="0"/>
              <a:t>基本的には「課題」で提示した問題を解決する方法を書く</a:t>
            </a:r>
            <a:endParaRPr kumimoji="1" lang="en-US" altLang="ja-JP" dirty="0"/>
          </a:p>
          <a:p>
            <a:pPr lvl="1"/>
            <a:r>
              <a:rPr kumimoji="1" lang="ja-JP" altLang="en-US" dirty="0"/>
              <a:t>そうすれば，普通は自然と「背景」の問題にも対応する</a:t>
            </a:r>
            <a:endParaRPr kumimoji="1" lang="en-US" altLang="ja-JP" dirty="0"/>
          </a:p>
          <a:p>
            <a:r>
              <a:rPr kumimoji="1" lang="ja-JP" altLang="en-US" dirty="0">
                <a:solidFill>
                  <a:schemeClr val="accent5"/>
                </a:solidFill>
              </a:rPr>
              <a:t>「背景→課題→提案」の流れが明確にわかるようにする</a:t>
            </a:r>
            <a:endParaRPr kumimoji="1" lang="en-US" altLang="ja-JP" dirty="0">
              <a:solidFill>
                <a:schemeClr val="accent5"/>
              </a:solidFill>
            </a:endParaRPr>
          </a:p>
          <a:p>
            <a:pPr lvl="1"/>
            <a:r>
              <a:rPr kumimoji="1" lang="ja-JP" altLang="en-US" dirty="0"/>
              <a:t>これらに直接つながらない事は，入れてはいけない</a:t>
            </a:r>
            <a:endParaRPr kumimoji="1" lang="en-US" altLang="ja-JP" dirty="0"/>
          </a:p>
        </p:txBody>
      </p:sp>
    </p:spTree>
    <p:extLst>
      <p:ext uri="{BB962C8B-B14F-4D97-AF65-F5344CB8AC3E}">
        <p14:creationId xmlns:p14="http://schemas.microsoft.com/office/powerpoint/2010/main" val="2670373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9EB6D-DB2F-3B8D-2437-AD77ADB2FF9E}"/>
              </a:ext>
            </a:extLst>
          </p:cNvPr>
          <p:cNvSpPr>
            <a:spLocks noGrp="1"/>
          </p:cNvSpPr>
          <p:nvPr>
            <p:ph type="title"/>
          </p:nvPr>
        </p:nvSpPr>
        <p:spPr/>
        <p:txBody>
          <a:bodyPr/>
          <a:lstStyle/>
          <a:p>
            <a:r>
              <a:rPr kumimoji="1" lang="ja-JP" altLang="en-US" dirty="0"/>
              <a:t>箇条書きを作る際の形式上の注意</a:t>
            </a:r>
          </a:p>
        </p:txBody>
      </p:sp>
      <p:sp>
        <p:nvSpPr>
          <p:cNvPr id="3" name="テキスト プレースホルダー 2">
            <a:extLst>
              <a:ext uri="{FF2B5EF4-FFF2-40B4-BE49-F238E27FC236}">
                <a16:creationId xmlns:a16="http://schemas.microsoft.com/office/drawing/2014/main" id="{18D77FC6-6ACE-F5A6-179B-013437541EA6}"/>
              </a:ext>
            </a:extLst>
          </p:cNvPr>
          <p:cNvSpPr>
            <a:spLocks noGrp="1"/>
          </p:cNvSpPr>
          <p:nvPr>
            <p:ph type="body" sz="quarter" idx="10"/>
          </p:nvPr>
        </p:nvSpPr>
        <p:spPr/>
        <p:txBody>
          <a:bodyPr/>
          <a:lstStyle/>
          <a:p>
            <a:r>
              <a:rPr kumimoji="1" lang="ja-JP" altLang="en-US" dirty="0">
                <a:solidFill>
                  <a:schemeClr val="accent5"/>
                </a:solidFill>
              </a:rPr>
              <a:t>複文を使うのは原則禁止</a:t>
            </a:r>
            <a:endParaRPr kumimoji="1" lang="en-US" altLang="ja-JP" dirty="0">
              <a:solidFill>
                <a:schemeClr val="accent5"/>
              </a:solidFill>
            </a:endParaRPr>
          </a:p>
          <a:p>
            <a:pPr lvl="1"/>
            <a:r>
              <a:rPr kumimoji="1" lang="ja-JP" altLang="en-US" dirty="0"/>
              <a:t>複数の文を繋げて１つの文にしてしまうと，関係が良くわからなくなりがち</a:t>
            </a:r>
            <a:endParaRPr kumimoji="1" lang="en-US" altLang="ja-JP" dirty="0"/>
          </a:p>
          <a:p>
            <a:pPr lvl="1"/>
            <a:r>
              <a:rPr kumimoji="1" lang="ja-JP" altLang="en-US" dirty="0"/>
              <a:t>最初は単文のみで作る</a:t>
            </a:r>
            <a:endParaRPr kumimoji="1" lang="en-US" altLang="ja-JP" dirty="0"/>
          </a:p>
          <a:p>
            <a:pPr lvl="2"/>
            <a:r>
              <a:rPr kumimoji="1" lang="ja-JP" altLang="en-US" dirty="0"/>
              <a:t>どうしても複文を入れる場合は，１行に収まる長さまで</a:t>
            </a:r>
            <a:endParaRPr kumimoji="1" lang="en-US" altLang="ja-JP" dirty="0"/>
          </a:p>
          <a:p>
            <a:pPr lvl="2"/>
            <a:r>
              <a:rPr kumimoji="1" lang="ja-JP" altLang="en-US" dirty="0"/>
              <a:t>３文以上からなる複文は常に禁止</a:t>
            </a:r>
            <a:endParaRPr kumimoji="1" lang="en-US" altLang="ja-JP" dirty="0"/>
          </a:p>
          <a:p>
            <a:r>
              <a:rPr kumimoji="1" lang="ja-JP" altLang="en-US" dirty="0"/>
              <a:t>同様の理由により，長い修飾節を持った文も使わない</a:t>
            </a:r>
            <a:endParaRPr kumimoji="1" lang="en-US" altLang="ja-JP" dirty="0"/>
          </a:p>
          <a:p>
            <a:pPr lvl="1"/>
            <a:r>
              <a:rPr kumimoji="1" lang="ja-JP" altLang="en-US" dirty="0"/>
              <a:t>長くなってしまう場合は，インデントをしてぶら下げると良い</a:t>
            </a:r>
            <a:endParaRPr kumimoji="1" lang="en-US" altLang="ja-JP" dirty="0"/>
          </a:p>
          <a:p>
            <a:r>
              <a:rPr kumimoji="1" lang="ja-JP" altLang="en-US" dirty="0"/>
              <a:t>一つの項目にぶら下げる項目は３つまで</a:t>
            </a:r>
            <a:endParaRPr kumimoji="1" lang="en-US" altLang="ja-JP" dirty="0"/>
          </a:p>
          <a:p>
            <a:pPr lvl="1"/>
            <a:r>
              <a:rPr kumimoji="1" lang="ja-JP" altLang="en-US" dirty="0"/>
              <a:t>４つ以上の項目が同じレベルに並んでいる場合は，それらをインデントにまとめる</a:t>
            </a:r>
            <a:endParaRPr kumimoji="1" lang="en-US" altLang="ja-JP" dirty="0"/>
          </a:p>
          <a:p>
            <a:pPr lvl="1"/>
            <a:r>
              <a:rPr kumimoji="1" lang="ja-JP" altLang="en-US" dirty="0"/>
              <a:t>３つより多いと関係が曖昧になる</a:t>
            </a:r>
            <a:endParaRPr kumimoji="1" lang="en-US" altLang="ja-JP" dirty="0"/>
          </a:p>
        </p:txBody>
      </p:sp>
    </p:spTree>
    <p:extLst>
      <p:ext uri="{BB962C8B-B14F-4D97-AF65-F5344CB8AC3E}">
        <p14:creationId xmlns:p14="http://schemas.microsoft.com/office/powerpoint/2010/main" val="293070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2EC29A-53FA-8B96-FE9A-0EF13AEC926F}"/>
              </a:ext>
            </a:extLst>
          </p:cNvPr>
          <p:cNvSpPr>
            <a:spLocks noGrp="1"/>
          </p:cNvSpPr>
          <p:nvPr>
            <p:ph type="title"/>
          </p:nvPr>
        </p:nvSpPr>
        <p:spPr/>
        <p:txBody>
          <a:bodyPr/>
          <a:lstStyle/>
          <a:p>
            <a:r>
              <a:rPr kumimoji="1" lang="ja-JP" altLang="en-US" dirty="0"/>
              <a:t>応用：４点プロット</a:t>
            </a:r>
          </a:p>
        </p:txBody>
      </p:sp>
      <p:sp>
        <p:nvSpPr>
          <p:cNvPr id="3" name="テキスト プレースホルダー 2">
            <a:extLst>
              <a:ext uri="{FF2B5EF4-FFF2-40B4-BE49-F238E27FC236}">
                <a16:creationId xmlns:a16="http://schemas.microsoft.com/office/drawing/2014/main" id="{181521BF-22BE-74E1-30FF-6AFF99DD6C71}"/>
              </a:ext>
            </a:extLst>
          </p:cNvPr>
          <p:cNvSpPr>
            <a:spLocks noGrp="1"/>
          </p:cNvSpPr>
          <p:nvPr>
            <p:ph type="body" sz="quarter" idx="10"/>
          </p:nvPr>
        </p:nvSpPr>
        <p:spPr/>
        <p:txBody>
          <a:bodyPr/>
          <a:lstStyle/>
          <a:p>
            <a:r>
              <a:rPr kumimoji="1" lang="ja-JP" altLang="en-US" dirty="0"/>
              <a:t>洞察を加えた４点プロットの形でもよい</a:t>
            </a:r>
            <a:endParaRPr kumimoji="1" lang="en-US" altLang="ja-JP" dirty="0"/>
          </a:p>
          <a:p>
            <a:pPr lvl="1"/>
            <a:r>
              <a:rPr kumimoji="1" lang="ja-JP" altLang="en-US" dirty="0"/>
              <a:t>背景</a:t>
            </a:r>
            <a:endParaRPr kumimoji="1" lang="en-US" altLang="ja-JP" dirty="0"/>
          </a:p>
          <a:p>
            <a:pPr lvl="1"/>
            <a:r>
              <a:rPr kumimoji="1" lang="ja-JP" altLang="en-US" dirty="0"/>
              <a:t>課題</a:t>
            </a:r>
            <a:endParaRPr kumimoji="1" lang="en-US" altLang="ja-JP" dirty="0"/>
          </a:p>
          <a:p>
            <a:pPr lvl="1"/>
            <a:r>
              <a:rPr kumimoji="1" lang="ja-JP" altLang="en-US" dirty="0"/>
              <a:t>洞察</a:t>
            </a:r>
            <a:endParaRPr kumimoji="1" lang="en-US" altLang="ja-JP" dirty="0"/>
          </a:p>
          <a:p>
            <a:pPr lvl="2"/>
            <a:r>
              <a:rPr kumimoji="1" lang="ja-JP" altLang="en-US" dirty="0"/>
              <a:t>課題に対する新しい観察結果や，課題の核心の新しい解釈など</a:t>
            </a:r>
            <a:endParaRPr kumimoji="1" lang="en-US" altLang="ja-JP" dirty="0"/>
          </a:p>
          <a:p>
            <a:pPr lvl="1"/>
            <a:r>
              <a:rPr kumimoji="1" lang="ja-JP" altLang="en-US" dirty="0"/>
              <a:t>提案</a:t>
            </a:r>
            <a:endParaRPr kumimoji="1" lang="en-US" altLang="ja-JP" dirty="0"/>
          </a:p>
          <a:p>
            <a:r>
              <a:rPr kumimoji="1" lang="ja-JP" altLang="en-US" dirty="0"/>
              <a:t>洞察は課題や提案の下にぶら下がることもある</a:t>
            </a:r>
            <a:endParaRPr kumimoji="1" lang="en-US" altLang="ja-JP" dirty="0"/>
          </a:p>
          <a:p>
            <a:pPr lvl="1"/>
            <a:r>
              <a:rPr kumimoji="1" lang="ja-JP" altLang="en-US" dirty="0"/>
              <a:t>小泉くんの例での「早すぎるプリフェッチ」は洞察でもある</a:t>
            </a:r>
          </a:p>
        </p:txBody>
      </p:sp>
    </p:spTree>
    <p:extLst>
      <p:ext uri="{BB962C8B-B14F-4D97-AF65-F5344CB8AC3E}">
        <p14:creationId xmlns:p14="http://schemas.microsoft.com/office/powerpoint/2010/main" val="11380838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３点プロットのチェック・リスト</a:t>
            </a:r>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p:txBody>
          <a:bodyPr/>
          <a:lstStyle/>
          <a:p>
            <a:r>
              <a:rPr kumimoji="1" lang="ja-JP" altLang="en-US" dirty="0"/>
              <a:t>以下が満たされているかを確認：</a:t>
            </a:r>
            <a:br>
              <a:rPr kumimoji="1" lang="en-US" altLang="ja-JP" dirty="0"/>
            </a:br>
            <a:endParaRPr kumimoji="1" lang="en-US" altLang="ja-JP" dirty="0"/>
          </a:p>
          <a:p>
            <a:pPr marL="817200" lvl="1" indent="-457200">
              <a:buFont typeface="+mj-lt"/>
              <a:buAutoNum type="arabicPeriod"/>
            </a:pPr>
            <a:r>
              <a:rPr kumimoji="1" lang="ja-JP" altLang="en-US" dirty="0"/>
              <a:t>背景，課題，提案の３項目から成っているか？</a:t>
            </a:r>
            <a:endParaRPr kumimoji="1" lang="en-US" altLang="ja-JP" dirty="0"/>
          </a:p>
          <a:p>
            <a:pPr marL="817200" lvl="1" indent="-457200">
              <a:buFont typeface="+mj-lt"/>
              <a:buAutoNum type="arabicPeriod"/>
            </a:pPr>
            <a:r>
              <a:rPr kumimoji="1" lang="ja-JP" altLang="en-US" dirty="0"/>
              <a:t>課題は背景の問題に，提案は課題の問題に対応しているか？</a:t>
            </a:r>
            <a:endParaRPr kumimoji="1" lang="en-US" altLang="ja-JP" dirty="0"/>
          </a:p>
          <a:p>
            <a:pPr marL="817200" lvl="1" indent="-457200">
              <a:buFont typeface="+mj-lt"/>
              <a:buAutoNum type="arabicPeriod"/>
            </a:pPr>
            <a:endParaRPr kumimoji="1" lang="en-US" altLang="ja-JP" dirty="0"/>
          </a:p>
          <a:p>
            <a:pPr marL="817200" lvl="1" indent="-457200">
              <a:buFont typeface="+mj-lt"/>
              <a:buAutoNum type="arabicPeriod"/>
            </a:pPr>
            <a:r>
              <a:rPr kumimoji="1" lang="ja-JP" altLang="en-US" dirty="0"/>
              <a:t>複文を含んでいないか？</a:t>
            </a:r>
            <a:endParaRPr kumimoji="1" lang="en-US" altLang="ja-JP" dirty="0"/>
          </a:p>
          <a:p>
            <a:pPr marL="817200" lvl="1" indent="-457200">
              <a:buFont typeface="+mj-lt"/>
              <a:buAutoNum type="arabicPeriod"/>
            </a:pPr>
            <a:r>
              <a:rPr kumimoji="1" lang="ja-JP" altLang="en-US" dirty="0"/>
              <a:t>１行を越えるような長い修飾節を含んだ文が入っていないか？</a:t>
            </a:r>
            <a:endParaRPr kumimoji="1" lang="en-US" altLang="ja-JP" dirty="0"/>
          </a:p>
          <a:p>
            <a:pPr marL="817200" lvl="1" indent="-457200">
              <a:buFont typeface="+mj-lt"/>
              <a:buAutoNum type="arabicPeriod"/>
            </a:pPr>
            <a:r>
              <a:rPr kumimoji="1" lang="ja-JP" altLang="en-US" dirty="0"/>
              <a:t>４つ以上の項目を並列に並べていないか？</a:t>
            </a:r>
            <a:endParaRPr kumimoji="1" lang="en-US" altLang="ja-JP" dirty="0"/>
          </a:p>
        </p:txBody>
      </p:sp>
    </p:spTree>
    <p:extLst>
      <p:ext uri="{BB962C8B-B14F-4D97-AF65-F5344CB8AC3E}">
        <p14:creationId xmlns:p14="http://schemas.microsoft.com/office/powerpoint/2010/main" val="3800030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１点プロット</a:t>
            </a:r>
          </a:p>
        </p:txBody>
      </p:sp>
    </p:spTree>
    <p:extLst>
      <p:ext uri="{BB962C8B-B14F-4D97-AF65-F5344CB8AC3E}">
        <p14:creationId xmlns:p14="http://schemas.microsoft.com/office/powerpoint/2010/main" val="1222142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6D54E2-554A-2DE1-0641-8571CB261681}"/>
              </a:ext>
            </a:extLst>
          </p:cNvPr>
          <p:cNvSpPr>
            <a:spLocks noGrp="1"/>
          </p:cNvSpPr>
          <p:nvPr>
            <p:ph type="title"/>
          </p:nvPr>
        </p:nvSpPr>
        <p:spPr/>
        <p:txBody>
          <a:bodyPr/>
          <a:lstStyle/>
          <a:p>
            <a:r>
              <a:rPr kumimoji="1" lang="ja-JP" altLang="en-US" dirty="0"/>
              <a:t>はじめに</a:t>
            </a:r>
          </a:p>
        </p:txBody>
      </p:sp>
      <p:sp>
        <p:nvSpPr>
          <p:cNvPr id="3" name="テキスト プレースホルダー 2">
            <a:extLst>
              <a:ext uri="{FF2B5EF4-FFF2-40B4-BE49-F238E27FC236}">
                <a16:creationId xmlns:a16="http://schemas.microsoft.com/office/drawing/2014/main" id="{96129A60-2006-F8F6-D5E2-DC4EE215FB00}"/>
              </a:ext>
            </a:extLst>
          </p:cNvPr>
          <p:cNvSpPr>
            <a:spLocks noGrp="1"/>
          </p:cNvSpPr>
          <p:nvPr>
            <p:ph type="body" sz="quarter" idx="10"/>
          </p:nvPr>
        </p:nvSpPr>
        <p:spPr/>
        <p:txBody>
          <a:bodyPr/>
          <a:lstStyle/>
          <a:p>
            <a:r>
              <a:rPr kumimoji="1" lang="ja-JP" altLang="en-US" dirty="0"/>
              <a:t>プロットとは：</a:t>
            </a:r>
            <a:endParaRPr kumimoji="1" lang="en-US" altLang="ja-JP" dirty="0"/>
          </a:p>
          <a:p>
            <a:pPr lvl="1"/>
            <a:r>
              <a:rPr kumimoji="1" lang="ja-JP" altLang="en-US" dirty="0">
                <a:solidFill>
                  <a:schemeClr val="accent5"/>
                </a:solidFill>
              </a:rPr>
              <a:t>話の筋</a:t>
            </a:r>
            <a:r>
              <a:rPr kumimoji="1" lang="ja-JP" altLang="en-US" dirty="0"/>
              <a:t>を</a:t>
            </a:r>
            <a:r>
              <a:rPr kumimoji="1" lang="ja-JP" altLang="en-US" dirty="0">
                <a:solidFill>
                  <a:schemeClr val="accent5"/>
                </a:solidFill>
              </a:rPr>
              <a:t>箇条書きの形</a:t>
            </a:r>
            <a:r>
              <a:rPr kumimoji="1" lang="ja-JP" altLang="en-US" dirty="0"/>
              <a:t>でまとめたもの</a:t>
            </a:r>
            <a:endParaRPr kumimoji="1" lang="en-US" altLang="ja-JP" dirty="0"/>
          </a:p>
          <a:p>
            <a:pPr lvl="1"/>
            <a:r>
              <a:rPr kumimoji="1" lang="ja-JP" altLang="en-US" dirty="0"/>
              <a:t>文章や発表スライドを書く前に，まずプロットを作る必要がある</a:t>
            </a:r>
            <a:endParaRPr kumimoji="1" lang="en-US" altLang="ja-JP" dirty="0"/>
          </a:p>
          <a:p>
            <a:r>
              <a:rPr kumimoji="1" lang="ja-JP" altLang="en-US" dirty="0"/>
              <a:t>なぜプロットを作るのか：</a:t>
            </a:r>
            <a:endParaRPr kumimoji="1" lang="en-US" altLang="ja-JP" dirty="0"/>
          </a:p>
          <a:p>
            <a:pPr lvl="1"/>
            <a:r>
              <a:rPr kumimoji="1" lang="ja-JP" altLang="en-US" dirty="0"/>
              <a:t>話の筋を整理し，その筋に収束するように全体を構成する</a:t>
            </a:r>
            <a:endParaRPr kumimoji="1" lang="en-US" altLang="ja-JP" dirty="0"/>
          </a:p>
          <a:p>
            <a:pPr lvl="1"/>
            <a:r>
              <a:rPr kumimoji="1" lang="ja-JP" altLang="en-US" dirty="0"/>
              <a:t>そうすることで，主張を明確に示すことができる</a:t>
            </a:r>
            <a:endParaRPr kumimoji="1" lang="en-US" altLang="ja-JP" dirty="0"/>
          </a:p>
          <a:p>
            <a:pPr lvl="2"/>
            <a:r>
              <a:rPr kumimoji="1" lang="ja-JP" altLang="en-US" dirty="0"/>
              <a:t>そうしないと，「言いたいことがなんとなく適当に並べられた良くわからないもの」が出来上がる</a:t>
            </a:r>
            <a:endParaRPr kumimoji="1" lang="en-US" altLang="ja-JP" dirty="0"/>
          </a:p>
        </p:txBody>
      </p:sp>
    </p:spTree>
    <p:extLst>
      <p:ext uri="{BB962C8B-B14F-4D97-AF65-F5344CB8AC3E}">
        <p14:creationId xmlns:p14="http://schemas.microsoft.com/office/powerpoint/2010/main" val="236093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91F58A-EC2D-D89A-CA40-DDF514198B8F}"/>
              </a:ext>
            </a:extLst>
          </p:cNvPr>
          <p:cNvSpPr>
            <a:spLocks noGrp="1"/>
          </p:cNvSpPr>
          <p:nvPr>
            <p:ph type="title"/>
          </p:nvPr>
        </p:nvSpPr>
        <p:spPr/>
        <p:txBody>
          <a:bodyPr/>
          <a:lstStyle/>
          <a:p>
            <a:r>
              <a:rPr kumimoji="1" lang="ja-JP" altLang="en-US" dirty="0"/>
              <a:t>１点プロット </a:t>
            </a:r>
            <a:r>
              <a:rPr kumimoji="1" lang="en-US" altLang="ja-JP" dirty="0"/>
              <a:t>= </a:t>
            </a:r>
            <a:r>
              <a:rPr kumimoji="1" lang="ja-JP" altLang="en-US" dirty="0"/>
              <a:t>目標規定文</a:t>
            </a:r>
            <a:endParaRPr kumimoji="1" lang="en-US" altLang="ja-JP" dirty="0"/>
          </a:p>
        </p:txBody>
      </p:sp>
      <p:sp>
        <p:nvSpPr>
          <p:cNvPr id="3" name="テキスト プレースホルダー 2">
            <a:extLst>
              <a:ext uri="{FF2B5EF4-FFF2-40B4-BE49-F238E27FC236}">
                <a16:creationId xmlns:a16="http://schemas.microsoft.com/office/drawing/2014/main" id="{CE8C17F2-3701-6FE8-3F1E-E482EBDA33C7}"/>
              </a:ext>
            </a:extLst>
          </p:cNvPr>
          <p:cNvSpPr>
            <a:spLocks noGrp="1"/>
          </p:cNvSpPr>
          <p:nvPr>
            <p:ph type="body" sz="quarter" idx="10"/>
          </p:nvPr>
        </p:nvSpPr>
        <p:spPr/>
        <p:txBody>
          <a:bodyPr/>
          <a:lstStyle/>
          <a:p>
            <a:r>
              <a:rPr kumimoji="1" lang="ja-JP" altLang="en-US" dirty="0"/>
              <a:t>１点プロット </a:t>
            </a:r>
            <a:r>
              <a:rPr kumimoji="1" lang="en-US" altLang="ja-JP" dirty="0"/>
              <a:t>= </a:t>
            </a:r>
            <a:r>
              <a:rPr kumimoji="1" lang="ja-JP" altLang="en-US" dirty="0"/>
              <a:t>目標規定文</a:t>
            </a:r>
            <a:endParaRPr kumimoji="1" lang="en-US" altLang="ja-JP" dirty="0"/>
          </a:p>
          <a:p>
            <a:pPr lvl="1"/>
            <a:r>
              <a:rPr kumimoji="1" lang="ja-JP" altLang="en-US" dirty="0"/>
              <a:t>その文章の主張を</a:t>
            </a:r>
            <a:r>
              <a:rPr kumimoji="1" lang="ja-JP" altLang="en-US" dirty="0">
                <a:solidFill>
                  <a:schemeClr val="accent5"/>
                </a:solidFill>
              </a:rPr>
              <a:t>１つの文</a:t>
            </a:r>
            <a:r>
              <a:rPr kumimoji="1" lang="ja-JP" altLang="en-US" dirty="0"/>
              <a:t>の形にまとめたもの</a:t>
            </a:r>
            <a:endParaRPr kumimoji="1" lang="en-US" altLang="ja-JP" dirty="0"/>
          </a:p>
          <a:p>
            <a:pPr lvl="2"/>
            <a:r>
              <a:rPr kumimoji="1" lang="ja-JP" altLang="en-US" dirty="0"/>
              <a:t>目標規定文は「理科系の作文技術」より</a:t>
            </a:r>
            <a:endParaRPr kumimoji="1" lang="en-US" altLang="ja-JP" dirty="0"/>
          </a:p>
          <a:p>
            <a:pPr lvl="1"/>
            <a:r>
              <a:rPr kumimoji="1" lang="ja-JP" altLang="en-US" dirty="0"/>
              <a:t>もっとも短い形のプロットとも言える</a:t>
            </a:r>
            <a:endParaRPr kumimoji="1" lang="en-US" altLang="ja-JP" dirty="0"/>
          </a:p>
          <a:p>
            <a:r>
              <a:rPr kumimoji="1" lang="ja-JP" altLang="en-US" dirty="0"/>
              <a:t>「理科系の作文技術」の説明</a:t>
            </a:r>
            <a:endParaRPr kumimoji="1" lang="en-US" altLang="ja-JP" dirty="0"/>
          </a:p>
          <a:p>
            <a:pPr lvl="1"/>
            <a:r>
              <a:rPr kumimoji="1" lang="ja-JP" altLang="en-US" dirty="0"/>
              <a:t>「自分は何を目標としてその文章を書くのか，そこで何を主張しようとするのかを熟考して，それを一つの文にまとめて書いてみることを勧める」</a:t>
            </a:r>
            <a:endParaRPr kumimoji="1" lang="en-US" altLang="ja-JP" dirty="0"/>
          </a:p>
          <a:p>
            <a:pPr lvl="1"/>
            <a:r>
              <a:rPr kumimoji="1" lang="ja-JP" altLang="en-US" dirty="0"/>
              <a:t>「主題に関してあることを主張し，または否定しようとする意思を明示した文」（コーベットによる </a:t>
            </a:r>
            <a:r>
              <a:rPr kumimoji="1" lang="en-US" altLang="ja-JP" dirty="0"/>
              <a:t>thesis </a:t>
            </a:r>
            <a:r>
              <a:rPr kumimoji="1" lang="ja-JP" altLang="en-US" dirty="0"/>
              <a:t>の説明）</a:t>
            </a:r>
          </a:p>
        </p:txBody>
      </p:sp>
    </p:spTree>
    <p:extLst>
      <p:ext uri="{BB962C8B-B14F-4D97-AF65-F5344CB8AC3E}">
        <p14:creationId xmlns:p14="http://schemas.microsoft.com/office/powerpoint/2010/main" val="29673362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36B8D4-A45A-E900-4740-4ADDB700695F}"/>
              </a:ext>
            </a:extLst>
          </p:cNvPr>
          <p:cNvSpPr>
            <a:spLocks noGrp="1"/>
          </p:cNvSpPr>
          <p:nvPr>
            <p:ph type="title"/>
          </p:nvPr>
        </p:nvSpPr>
        <p:spPr/>
        <p:txBody>
          <a:bodyPr/>
          <a:lstStyle/>
          <a:p>
            <a:r>
              <a:rPr kumimoji="1" lang="ja-JP" altLang="en-US" dirty="0"/>
              <a:t>目標規定文</a:t>
            </a:r>
          </a:p>
        </p:txBody>
      </p:sp>
      <p:sp>
        <p:nvSpPr>
          <p:cNvPr id="3" name="テキスト プレースホルダー 2">
            <a:extLst>
              <a:ext uri="{FF2B5EF4-FFF2-40B4-BE49-F238E27FC236}">
                <a16:creationId xmlns:a16="http://schemas.microsoft.com/office/drawing/2014/main" id="{7C58FC4A-17A5-A2DE-03F7-FEC5E8E2DC4D}"/>
              </a:ext>
            </a:extLst>
          </p:cNvPr>
          <p:cNvSpPr>
            <a:spLocks noGrp="1"/>
          </p:cNvSpPr>
          <p:nvPr>
            <p:ph type="body" sz="quarter" idx="10"/>
          </p:nvPr>
        </p:nvSpPr>
        <p:spPr/>
        <p:txBody>
          <a:bodyPr/>
          <a:lstStyle/>
          <a:p>
            <a:r>
              <a:rPr kumimoji="1" lang="ja-JP" altLang="en-US" dirty="0"/>
              <a:t>目標からトップダウンに構成を作る</a:t>
            </a:r>
            <a:endParaRPr kumimoji="1" lang="en-US" altLang="ja-JP" dirty="0"/>
          </a:p>
          <a:p>
            <a:pPr lvl="1"/>
            <a:r>
              <a:rPr kumimoji="1" lang="ja-JP" altLang="en-US" dirty="0"/>
              <a:t>目標規定文を作り，その目標に収束するように文章全体の構想を練る</a:t>
            </a:r>
            <a:endParaRPr kumimoji="1" lang="en-US" altLang="ja-JP" dirty="0"/>
          </a:p>
          <a:p>
            <a:pPr lvl="1"/>
            <a:r>
              <a:rPr kumimoji="1" lang="ja-JP" altLang="en-US" dirty="0"/>
              <a:t>この目標に繋がる内容のみを全体の構成に残す</a:t>
            </a:r>
            <a:endParaRPr kumimoji="1" lang="en-US" altLang="ja-JP" dirty="0"/>
          </a:p>
          <a:p>
            <a:pPr lvl="2"/>
            <a:r>
              <a:rPr kumimoji="1" lang="ja-JP" altLang="en-US" dirty="0"/>
              <a:t>「関係はしているが，あってもなくても良い」みたいなものは入れてはいけない</a:t>
            </a:r>
            <a:endParaRPr kumimoji="1" lang="en-US" altLang="ja-JP" dirty="0"/>
          </a:p>
          <a:p>
            <a:r>
              <a:rPr kumimoji="1" lang="ja-JP" altLang="en-US" dirty="0"/>
              <a:t>主張全体を論理的なツリーとして表した際のルートにあたる</a:t>
            </a:r>
            <a:endParaRPr kumimoji="1" lang="en-US" altLang="ja-JP" dirty="0"/>
          </a:p>
          <a:p>
            <a:pPr lvl="1"/>
            <a:r>
              <a:rPr kumimoji="1" lang="ja-JP" altLang="en-US" dirty="0"/>
              <a:t>これをさらに短くまとめたものがタイトルになる</a:t>
            </a:r>
          </a:p>
        </p:txBody>
      </p:sp>
    </p:spTree>
    <p:extLst>
      <p:ext uri="{BB962C8B-B14F-4D97-AF65-F5344CB8AC3E}">
        <p14:creationId xmlns:p14="http://schemas.microsoft.com/office/powerpoint/2010/main" val="383933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345327-D154-8FE3-0EEE-96EFAAA82DEF}"/>
              </a:ext>
            </a:extLst>
          </p:cNvPr>
          <p:cNvSpPr>
            <a:spLocks noGrp="1"/>
          </p:cNvSpPr>
          <p:nvPr>
            <p:ph type="title"/>
          </p:nvPr>
        </p:nvSpPr>
        <p:spPr/>
        <p:txBody>
          <a:bodyPr/>
          <a:lstStyle/>
          <a:p>
            <a:r>
              <a:rPr kumimoji="1" lang="ja-JP" altLang="en-US" dirty="0"/>
              <a:t>３点プロットと目標規定文の関係</a:t>
            </a:r>
          </a:p>
        </p:txBody>
      </p:sp>
      <p:sp>
        <p:nvSpPr>
          <p:cNvPr id="3" name="テキスト プレースホルダー 2">
            <a:extLst>
              <a:ext uri="{FF2B5EF4-FFF2-40B4-BE49-F238E27FC236}">
                <a16:creationId xmlns:a16="http://schemas.microsoft.com/office/drawing/2014/main" id="{FF0B682A-46CB-4093-1B0E-581FD7CB3A90}"/>
              </a:ext>
            </a:extLst>
          </p:cNvPr>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３点プロットが出来たら，そこからさらに真に重要な項目を抽出</a:t>
            </a:r>
            <a:endParaRPr kumimoji="1" lang="en-US" altLang="ja-JP" dirty="0"/>
          </a:p>
          <a:p>
            <a:pPr lvl="1"/>
            <a:r>
              <a:rPr kumimoji="1" lang="ja-JP" altLang="en-US" dirty="0"/>
              <a:t>それらを繋げて目標規定文にする</a:t>
            </a:r>
            <a:endParaRPr kumimoji="1" lang="en-US" altLang="ja-JP" dirty="0"/>
          </a:p>
        </p:txBody>
      </p:sp>
    </p:spTree>
    <p:extLst>
      <p:ext uri="{BB962C8B-B14F-4D97-AF65-F5344CB8AC3E}">
        <p14:creationId xmlns:p14="http://schemas.microsoft.com/office/powerpoint/2010/main" val="17302000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６点プロット</a:t>
            </a:r>
          </a:p>
        </p:txBody>
      </p:sp>
    </p:spTree>
    <p:extLst>
      <p:ext uri="{BB962C8B-B14F-4D97-AF65-F5344CB8AC3E}">
        <p14:creationId xmlns:p14="http://schemas.microsoft.com/office/powerpoint/2010/main" val="1393778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2C10D4AA-048C-67DA-1625-6F8D77C161AF}"/>
              </a:ext>
            </a:extLst>
          </p:cNvPr>
          <p:cNvSpPr>
            <a:spLocks noGrp="1"/>
          </p:cNvSpPr>
          <p:nvPr>
            <p:ph type="title"/>
          </p:nvPr>
        </p:nvSpPr>
        <p:spPr/>
        <p:txBody>
          <a:bodyPr/>
          <a:lstStyle/>
          <a:p>
            <a:r>
              <a:rPr lang="ja-JP" altLang="en-US" dirty="0"/>
              <a:t>６点プロット</a:t>
            </a:r>
          </a:p>
        </p:txBody>
      </p:sp>
      <p:sp>
        <p:nvSpPr>
          <p:cNvPr id="5" name="テキスト プレースホルダー 4">
            <a:extLst>
              <a:ext uri="{FF2B5EF4-FFF2-40B4-BE49-F238E27FC236}">
                <a16:creationId xmlns:a16="http://schemas.microsoft.com/office/drawing/2014/main" id="{A0D92A2D-1570-9CE4-B7FF-F750001C61B8}"/>
              </a:ext>
            </a:extLst>
          </p:cNvPr>
          <p:cNvSpPr>
            <a:spLocks noGrp="1"/>
          </p:cNvSpPr>
          <p:nvPr>
            <p:ph type="body" sz="quarter" idx="10"/>
          </p:nvPr>
        </p:nvSpPr>
        <p:spPr/>
        <p:txBody>
          <a:bodyPr/>
          <a:lstStyle/>
          <a:p>
            <a:r>
              <a:rPr lang="ja-JP" altLang="en-US" dirty="0"/>
              <a:t>６点プロットはイントロを書く際に作る</a:t>
            </a:r>
            <a:endParaRPr lang="en-US" altLang="ja-JP" dirty="0"/>
          </a:p>
          <a:p>
            <a:pPr lvl="1"/>
            <a:r>
              <a:rPr lang="ja-JP" altLang="en-US" dirty="0"/>
              <a:t>論文のイントロは典型的には６パラグラフ前後</a:t>
            </a:r>
            <a:endParaRPr lang="en-US" altLang="ja-JP" dirty="0"/>
          </a:p>
          <a:p>
            <a:pPr lvl="1"/>
            <a:r>
              <a:rPr lang="ja-JP" altLang="en-US" dirty="0"/>
              <a:t>この各パラグラフで何を話すかをまとめる</a:t>
            </a:r>
            <a:endParaRPr lang="en-US" altLang="ja-JP" dirty="0"/>
          </a:p>
          <a:p>
            <a:pPr lvl="2"/>
            <a:r>
              <a:rPr lang="ja-JP" altLang="en-US" dirty="0"/>
              <a:t>６点プロットの各項目は各パラグラフのトピックセンテンスに対応する</a:t>
            </a:r>
            <a:endParaRPr lang="en-US" altLang="ja-JP" dirty="0"/>
          </a:p>
          <a:p>
            <a:pPr lvl="2"/>
            <a:r>
              <a:rPr lang="ja-JP" altLang="en-US" dirty="0"/>
              <a:t>トピックセンテンスだけを繋げて読んでも意味が通るように</a:t>
            </a:r>
            <a:endParaRPr lang="en-US" altLang="ja-JP" dirty="0"/>
          </a:p>
          <a:p>
            <a:r>
              <a:rPr lang="ja-JP" altLang="en-US" dirty="0"/>
              <a:t>６点プロットも３点プロットから派生させて作る</a:t>
            </a:r>
            <a:endParaRPr lang="en-US" altLang="ja-JP" dirty="0"/>
          </a:p>
        </p:txBody>
      </p:sp>
      <p:sp>
        <p:nvSpPr>
          <p:cNvPr id="2" name="スライド番号プレースホルダー 1">
            <a:extLst>
              <a:ext uri="{FF2B5EF4-FFF2-40B4-BE49-F238E27FC236}">
                <a16:creationId xmlns:a16="http://schemas.microsoft.com/office/drawing/2014/main" id="{318799CD-2CF6-3BA8-8532-19FDE41048E5}"/>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24</a:t>
            </a:fld>
            <a:endParaRPr kumimoji="1" lang="ja-JP" altLang="en-US"/>
          </a:p>
        </p:txBody>
      </p:sp>
    </p:spTree>
    <p:extLst>
      <p:ext uri="{BB962C8B-B14F-4D97-AF65-F5344CB8AC3E}">
        <p14:creationId xmlns:p14="http://schemas.microsoft.com/office/powerpoint/2010/main" val="179650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上の階層（点数が少ない方）は，下の階層の要約になっている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３点プロットから初めて，論理ツリーの関係が保たれているかをチェックする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６点</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0"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１点</a:t>
            </a:r>
          </a:p>
        </p:txBody>
      </p:sp>
    </p:spTree>
    <p:extLst>
      <p:ext uri="{BB962C8B-B14F-4D97-AF65-F5344CB8AC3E}">
        <p14:creationId xmlns:p14="http://schemas.microsoft.com/office/powerpoint/2010/main" val="3575539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519001"/>
            <a:ext cx="8280092" cy="2969726"/>
          </a:xfrm>
        </p:spPr>
        <p:txBody>
          <a:bodyPr/>
          <a:lstStyle/>
          <a:p>
            <a:r>
              <a:rPr kumimoji="1" lang="ja-JP" altLang="en-US" dirty="0"/>
              <a:t>６点プロット時の配分には自由度がある</a:t>
            </a:r>
            <a:endParaRPr kumimoji="1" lang="en-US" altLang="ja-JP" dirty="0"/>
          </a:p>
          <a:p>
            <a:pPr lvl="1"/>
            <a:r>
              <a:rPr kumimoji="1" lang="ja-JP" altLang="en-US" dirty="0"/>
              <a:t>３点のどこをどれだけ詳しく話すかは，話題による</a:t>
            </a:r>
            <a:endParaRPr kumimoji="1" lang="en-US" altLang="ja-JP" dirty="0"/>
          </a:p>
          <a:p>
            <a:pPr lvl="1"/>
            <a:r>
              <a:rPr kumimoji="1" lang="ja-JP" altLang="en-US" dirty="0"/>
              <a:t>基本的には背景は１つのままで，提案を増やす事が多い</a:t>
            </a:r>
          </a:p>
        </p:txBody>
      </p:sp>
      <p:sp>
        <p:nvSpPr>
          <p:cNvPr id="19" name="四角形: 角を丸くする 18">
            <a:extLst>
              <a:ext uri="{FF2B5EF4-FFF2-40B4-BE49-F238E27FC236}">
                <a16:creationId xmlns:a16="http://schemas.microsoft.com/office/drawing/2014/main" id="{2EEE0849-75EC-0EEC-A121-858C97D62C77}"/>
              </a:ext>
            </a:extLst>
          </p:cNvPr>
          <p:cNvSpPr/>
          <p:nvPr/>
        </p:nvSpPr>
        <p:spPr bwMode="auto">
          <a:xfrm>
            <a:off x="4403201"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20" name="四角形: 角を丸くする 19">
            <a:extLst>
              <a:ext uri="{FF2B5EF4-FFF2-40B4-BE49-F238E27FC236}">
                <a16:creationId xmlns:a16="http://schemas.microsoft.com/office/drawing/2014/main" id="{BAD5C687-09C7-5752-065A-0E9419D409B6}"/>
              </a:ext>
            </a:extLst>
          </p:cNvPr>
          <p:cNvSpPr/>
          <p:nvPr/>
        </p:nvSpPr>
        <p:spPr bwMode="auto">
          <a:xfrm>
            <a:off x="1253166" y="1988984"/>
            <a:ext cx="990011"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22" name="四角形: 角を丸くする 21">
            <a:extLst>
              <a:ext uri="{FF2B5EF4-FFF2-40B4-BE49-F238E27FC236}">
                <a16:creationId xmlns:a16="http://schemas.microsoft.com/office/drawing/2014/main" id="{FF6D4719-831E-0C39-54DD-ADD9CB655222}"/>
              </a:ext>
            </a:extLst>
          </p:cNvPr>
          <p:cNvSpPr/>
          <p:nvPr/>
        </p:nvSpPr>
        <p:spPr bwMode="auto">
          <a:xfrm>
            <a:off x="3233188"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23" name="四角形: 角を丸くする 22">
            <a:extLst>
              <a:ext uri="{FF2B5EF4-FFF2-40B4-BE49-F238E27FC236}">
                <a16:creationId xmlns:a16="http://schemas.microsoft.com/office/drawing/2014/main" id="{3554FF05-B976-1511-4572-9C67A6A82486}"/>
              </a:ext>
            </a:extLst>
          </p:cNvPr>
          <p:cNvSpPr/>
          <p:nvPr/>
        </p:nvSpPr>
        <p:spPr bwMode="auto">
          <a:xfrm>
            <a:off x="6653226" y="1988984"/>
            <a:ext cx="990011"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25" name="四角形: 角を丸くする 24">
            <a:extLst>
              <a:ext uri="{FF2B5EF4-FFF2-40B4-BE49-F238E27FC236}">
                <a16:creationId xmlns:a16="http://schemas.microsoft.com/office/drawing/2014/main" id="{1C9DE02F-B00A-2AD8-1212-2A438A6D71DC}"/>
              </a:ext>
            </a:extLst>
          </p:cNvPr>
          <p:cNvSpPr/>
          <p:nvPr/>
        </p:nvSpPr>
        <p:spPr bwMode="auto">
          <a:xfrm>
            <a:off x="1253166" y="2683224"/>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2"/>
                </a:solidFill>
                <a:latin typeface="+mn-ea"/>
              </a:rPr>
              <a:t>背景</a:t>
            </a:r>
          </a:p>
        </p:txBody>
      </p:sp>
      <p:sp>
        <p:nvSpPr>
          <p:cNvPr id="27" name="四角形: 角を丸くする 26">
            <a:extLst>
              <a:ext uri="{FF2B5EF4-FFF2-40B4-BE49-F238E27FC236}">
                <a16:creationId xmlns:a16="http://schemas.microsoft.com/office/drawing/2014/main" id="{3081119F-3203-B7F2-D0BE-CFCDF3788C14}"/>
              </a:ext>
            </a:extLst>
          </p:cNvPr>
          <p:cNvSpPr/>
          <p:nvPr/>
        </p:nvSpPr>
        <p:spPr bwMode="auto">
          <a:xfrm>
            <a:off x="2603181" y="269536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既存手法</a:t>
            </a:r>
          </a:p>
        </p:txBody>
      </p:sp>
      <p:sp>
        <p:nvSpPr>
          <p:cNvPr id="28" name="四角形: 角を丸くする 27">
            <a:extLst>
              <a:ext uri="{FF2B5EF4-FFF2-40B4-BE49-F238E27FC236}">
                <a16:creationId xmlns:a16="http://schemas.microsoft.com/office/drawing/2014/main" id="{00DB25A1-F13D-A0E0-29C7-B522B53A5838}"/>
              </a:ext>
            </a:extLst>
          </p:cNvPr>
          <p:cNvSpPr/>
          <p:nvPr/>
        </p:nvSpPr>
        <p:spPr bwMode="auto">
          <a:xfrm>
            <a:off x="3953196"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5"/>
                </a:solidFill>
                <a:latin typeface="+mn-ea"/>
              </a:rPr>
              <a:t>その問題</a:t>
            </a:r>
          </a:p>
        </p:txBody>
      </p:sp>
      <p:sp>
        <p:nvSpPr>
          <p:cNvPr id="31" name="四角形: 角を丸くする 30">
            <a:extLst>
              <a:ext uri="{FF2B5EF4-FFF2-40B4-BE49-F238E27FC236}">
                <a16:creationId xmlns:a16="http://schemas.microsoft.com/office/drawing/2014/main" id="{8FDF68CB-163F-17E8-CD80-96C662D7448E}"/>
              </a:ext>
            </a:extLst>
          </p:cNvPr>
          <p:cNvSpPr/>
          <p:nvPr/>
        </p:nvSpPr>
        <p:spPr bwMode="auto">
          <a:xfrm>
            <a:off x="5292008"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洞察</a:t>
            </a:r>
          </a:p>
        </p:txBody>
      </p:sp>
      <p:sp>
        <p:nvSpPr>
          <p:cNvPr id="32" name="四角形: 角を丸くする 31">
            <a:extLst>
              <a:ext uri="{FF2B5EF4-FFF2-40B4-BE49-F238E27FC236}">
                <a16:creationId xmlns:a16="http://schemas.microsoft.com/office/drawing/2014/main" id="{EDE8C294-3C05-1998-FF2A-0E1E2D766273}"/>
              </a:ext>
            </a:extLst>
          </p:cNvPr>
          <p:cNvSpPr/>
          <p:nvPr/>
        </p:nvSpPr>
        <p:spPr bwMode="auto">
          <a:xfrm>
            <a:off x="6653226"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アイデア</a:t>
            </a:r>
          </a:p>
        </p:txBody>
      </p:sp>
      <p:cxnSp>
        <p:nvCxnSpPr>
          <p:cNvPr id="36" name="直線矢印コネクタ 35">
            <a:extLst>
              <a:ext uri="{FF2B5EF4-FFF2-40B4-BE49-F238E27FC236}">
                <a16:creationId xmlns:a16="http://schemas.microsoft.com/office/drawing/2014/main" id="{07C3EC9D-3605-A64C-67C8-6C57C4B83E8C}"/>
              </a:ext>
            </a:extLst>
          </p:cNvPr>
          <p:cNvCxnSpPr>
            <a:cxnSpLocks/>
            <a:stCxn id="19" idx="2"/>
            <a:endCxn id="22" idx="0"/>
          </p:cNvCxnSpPr>
          <p:nvPr/>
        </p:nvCxnSpPr>
        <p:spPr bwMode="auto">
          <a:xfrm flipH="1">
            <a:off x="3773194" y="1628980"/>
            <a:ext cx="135001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7" name="直線矢印コネクタ 36">
            <a:extLst>
              <a:ext uri="{FF2B5EF4-FFF2-40B4-BE49-F238E27FC236}">
                <a16:creationId xmlns:a16="http://schemas.microsoft.com/office/drawing/2014/main" id="{B0F8B33B-2B72-C17E-E7FA-D06C294B94D4}"/>
              </a:ext>
            </a:extLst>
          </p:cNvPr>
          <p:cNvCxnSpPr>
            <a:cxnSpLocks/>
            <a:stCxn id="19" idx="2"/>
            <a:endCxn id="20" idx="0"/>
          </p:cNvCxnSpPr>
          <p:nvPr/>
        </p:nvCxnSpPr>
        <p:spPr bwMode="auto">
          <a:xfrm flipH="1">
            <a:off x="1748172" y="1628980"/>
            <a:ext cx="3375037"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8" name="直線矢印コネクタ 37">
            <a:extLst>
              <a:ext uri="{FF2B5EF4-FFF2-40B4-BE49-F238E27FC236}">
                <a16:creationId xmlns:a16="http://schemas.microsoft.com/office/drawing/2014/main" id="{D94D4187-0DC6-15F2-F004-80B4B3329AA7}"/>
              </a:ext>
            </a:extLst>
          </p:cNvPr>
          <p:cNvCxnSpPr>
            <a:cxnSpLocks/>
            <a:stCxn id="19" idx="2"/>
            <a:endCxn id="23" idx="0"/>
          </p:cNvCxnSpPr>
          <p:nvPr/>
        </p:nvCxnSpPr>
        <p:spPr bwMode="auto">
          <a:xfrm>
            <a:off x="5123209" y="1628980"/>
            <a:ext cx="202502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9" name="直線矢印コネクタ 38">
            <a:extLst>
              <a:ext uri="{FF2B5EF4-FFF2-40B4-BE49-F238E27FC236}">
                <a16:creationId xmlns:a16="http://schemas.microsoft.com/office/drawing/2014/main" id="{A214842E-9068-35F9-3BF9-D85202347709}"/>
              </a:ext>
            </a:extLst>
          </p:cNvPr>
          <p:cNvCxnSpPr>
            <a:cxnSpLocks/>
            <a:stCxn id="20" idx="2"/>
            <a:endCxn id="25" idx="0"/>
          </p:cNvCxnSpPr>
          <p:nvPr/>
        </p:nvCxnSpPr>
        <p:spPr bwMode="auto">
          <a:xfrm flipH="1">
            <a:off x="1748166" y="2348988"/>
            <a:ext cx="6" cy="33423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1" name="直線矢印コネクタ 40">
            <a:extLst>
              <a:ext uri="{FF2B5EF4-FFF2-40B4-BE49-F238E27FC236}">
                <a16:creationId xmlns:a16="http://schemas.microsoft.com/office/drawing/2014/main" id="{3482F275-9D3A-4A57-AB5E-AEFB96C07901}"/>
              </a:ext>
            </a:extLst>
          </p:cNvPr>
          <p:cNvCxnSpPr>
            <a:cxnSpLocks/>
            <a:stCxn id="22" idx="2"/>
            <a:endCxn id="28" idx="0"/>
          </p:cNvCxnSpPr>
          <p:nvPr/>
        </p:nvCxnSpPr>
        <p:spPr bwMode="auto">
          <a:xfrm>
            <a:off x="3773194"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2" name="直線矢印コネクタ 41">
            <a:extLst>
              <a:ext uri="{FF2B5EF4-FFF2-40B4-BE49-F238E27FC236}">
                <a16:creationId xmlns:a16="http://schemas.microsoft.com/office/drawing/2014/main" id="{F455CAC9-923B-6862-EC95-BDF9E3407F63}"/>
              </a:ext>
            </a:extLst>
          </p:cNvPr>
          <p:cNvCxnSpPr>
            <a:cxnSpLocks/>
            <a:stCxn id="22" idx="2"/>
            <a:endCxn id="27" idx="0"/>
          </p:cNvCxnSpPr>
          <p:nvPr/>
        </p:nvCxnSpPr>
        <p:spPr bwMode="auto">
          <a:xfrm flipH="1">
            <a:off x="3098181" y="2348988"/>
            <a:ext cx="675013" cy="34637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3" name="直線矢印コネクタ 42">
            <a:extLst>
              <a:ext uri="{FF2B5EF4-FFF2-40B4-BE49-F238E27FC236}">
                <a16:creationId xmlns:a16="http://schemas.microsoft.com/office/drawing/2014/main" id="{542246E7-E24E-FA79-3D02-A262C3D2BBEE}"/>
              </a:ext>
            </a:extLst>
          </p:cNvPr>
          <p:cNvCxnSpPr>
            <a:cxnSpLocks/>
            <a:stCxn id="23" idx="2"/>
            <a:endCxn id="32" idx="0"/>
          </p:cNvCxnSpPr>
          <p:nvPr/>
        </p:nvCxnSpPr>
        <p:spPr bwMode="auto">
          <a:xfrm flipH="1">
            <a:off x="7148226" y="2348988"/>
            <a:ext cx="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44" name="直線矢印コネクタ 43">
            <a:extLst>
              <a:ext uri="{FF2B5EF4-FFF2-40B4-BE49-F238E27FC236}">
                <a16:creationId xmlns:a16="http://schemas.microsoft.com/office/drawing/2014/main" id="{DBDA4000-A502-E1B9-4D8D-45CBA4DEE417}"/>
              </a:ext>
            </a:extLst>
          </p:cNvPr>
          <p:cNvCxnSpPr>
            <a:cxnSpLocks/>
            <a:stCxn id="23" idx="2"/>
            <a:endCxn id="31" idx="0"/>
          </p:cNvCxnSpPr>
          <p:nvPr/>
        </p:nvCxnSpPr>
        <p:spPr bwMode="auto">
          <a:xfrm flipH="1">
            <a:off x="5787008" y="2348988"/>
            <a:ext cx="136122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57" name="四角形: 角を丸くする 56">
            <a:extLst>
              <a:ext uri="{FF2B5EF4-FFF2-40B4-BE49-F238E27FC236}">
                <a16:creationId xmlns:a16="http://schemas.microsoft.com/office/drawing/2014/main" id="{0C0D2DAC-C98B-2F2A-286E-C3551D774EE5}"/>
              </a:ext>
            </a:extLst>
          </p:cNvPr>
          <p:cNvSpPr/>
          <p:nvPr/>
        </p:nvSpPr>
        <p:spPr bwMode="auto">
          <a:xfrm>
            <a:off x="8003241"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b="1" dirty="0">
                <a:solidFill>
                  <a:schemeClr val="accent3">
                    <a:lumMod val="75000"/>
                  </a:schemeClr>
                </a:solidFill>
                <a:latin typeface="+mn-ea"/>
              </a:rPr>
              <a:t>評価結果</a:t>
            </a:r>
          </a:p>
        </p:txBody>
      </p:sp>
      <p:cxnSp>
        <p:nvCxnSpPr>
          <p:cNvPr id="58" name="直線矢印コネクタ 57">
            <a:extLst>
              <a:ext uri="{FF2B5EF4-FFF2-40B4-BE49-F238E27FC236}">
                <a16:creationId xmlns:a16="http://schemas.microsoft.com/office/drawing/2014/main" id="{98292862-FBFC-1FDA-FBDB-65DF89A3C745}"/>
              </a:ext>
            </a:extLst>
          </p:cNvPr>
          <p:cNvCxnSpPr>
            <a:cxnSpLocks/>
            <a:stCxn id="23" idx="2"/>
            <a:endCxn id="57" idx="0"/>
          </p:cNvCxnSpPr>
          <p:nvPr/>
        </p:nvCxnSpPr>
        <p:spPr bwMode="auto">
          <a:xfrm>
            <a:off x="7148232" y="2348988"/>
            <a:ext cx="1350009"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89" name="四角形: 角を丸くする 88">
            <a:extLst>
              <a:ext uri="{FF2B5EF4-FFF2-40B4-BE49-F238E27FC236}">
                <a16:creationId xmlns:a16="http://schemas.microsoft.com/office/drawing/2014/main" id="{BF7EB89D-1A2D-E4F9-EEA8-639756123507}"/>
              </a:ext>
            </a:extLst>
          </p:cNvPr>
          <p:cNvSpPr/>
          <p:nvPr/>
        </p:nvSpPr>
        <p:spPr bwMode="auto">
          <a:xfrm>
            <a:off x="31269"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90" name="四角形: 角を丸くする 89">
            <a:extLst>
              <a:ext uri="{FF2B5EF4-FFF2-40B4-BE49-F238E27FC236}">
                <a16:creationId xmlns:a16="http://schemas.microsoft.com/office/drawing/2014/main" id="{7E56385C-CB2C-3809-CCB5-9CB3668B9F73}"/>
              </a:ext>
            </a:extLst>
          </p:cNvPr>
          <p:cNvSpPr/>
          <p:nvPr/>
        </p:nvSpPr>
        <p:spPr bwMode="auto">
          <a:xfrm>
            <a:off x="63454"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６点</a:t>
            </a:r>
          </a:p>
        </p:txBody>
      </p:sp>
      <p:sp>
        <p:nvSpPr>
          <p:cNvPr id="91" name="四角形: 角を丸くする 90">
            <a:extLst>
              <a:ext uri="{FF2B5EF4-FFF2-40B4-BE49-F238E27FC236}">
                <a16:creationId xmlns:a16="http://schemas.microsoft.com/office/drawing/2014/main" id="{FF4F8968-4BE4-3D1D-065A-C90D05607D48}"/>
              </a:ext>
            </a:extLst>
          </p:cNvPr>
          <p:cNvSpPr/>
          <p:nvPr/>
        </p:nvSpPr>
        <p:spPr bwMode="auto">
          <a:xfrm>
            <a:off x="31269"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１点</a:t>
            </a:r>
          </a:p>
        </p:txBody>
      </p:sp>
    </p:spTree>
    <p:extLst>
      <p:ext uri="{BB962C8B-B14F-4D97-AF65-F5344CB8AC3E}">
        <p14:creationId xmlns:p14="http://schemas.microsoft.com/office/powerpoint/2010/main" val="36888857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84F42E09-269D-6700-69C9-4DCC825C99A7}"/>
              </a:ext>
            </a:extLst>
          </p:cNvPr>
          <p:cNvSpPr>
            <a:spLocks noGrp="1"/>
          </p:cNvSpPr>
          <p:nvPr>
            <p:ph type="title"/>
          </p:nvPr>
        </p:nvSpPr>
        <p:spPr/>
        <p:txBody>
          <a:bodyPr/>
          <a:lstStyle/>
          <a:p>
            <a:r>
              <a:rPr lang="ja-JP" altLang="en-US" b="1" dirty="0"/>
              <a:t>完全プロット</a:t>
            </a:r>
          </a:p>
        </p:txBody>
      </p:sp>
    </p:spTree>
    <p:extLst>
      <p:ext uri="{BB962C8B-B14F-4D97-AF65-F5344CB8AC3E}">
        <p14:creationId xmlns:p14="http://schemas.microsoft.com/office/powerpoint/2010/main" val="36531814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dirty="0"/>
              <a:t>完全</a:t>
            </a:r>
            <a:r>
              <a:rPr lang="ja-JP" altLang="en-US" b="1" dirty="0"/>
              <a:t>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論文やスライド全体のプロット</a:t>
            </a:r>
            <a:endParaRPr lang="en-US" altLang="ja-JP" dirty="0"/>
          </a:p>
          <a:p>
            <a:pPr lvl="1"/>
            <a:r>
              <a:rPr lang="ja-JP" altLang="en-US" dirty="0"/>
              <a:t>特に項目数などの形式はない：</a:t>
            </a:r>
            <a:endParaRPr lang="en-US" altLang="ja-JP" dirty="0"/>
          </a:p>
          <a:p>
            <a:pPr lvl="2"/>
            <a:r>
              <a:rPr lang="ja-JP" altLang="en-US" dirty="0"/>
              <a:t>基本的には３点プロットから派生させて考える</a:t>
            </a:r>
            <a:endParaRPr lang="en-US" altLang="ja-JP" dirty="0"/>
          </a:p>
          <a:p>
            <a:pPr lvl="2"/>
            <a:r>
              <a:rPr lang="ja-JP" altLang="en-US" dirty="0"/>
              <a:t>６点プロットでは省略されるような実装の詳細なども入る</a:t>
            </a:r>
            <a:endParaRPr lang="en-US" altLang="ja-JP" dirty="0"/>
          </a:p>
          <a:p>
            <a:r>
              <a:rPr lang="ja-JP" altLang="en-US" dirty="0"/>
              <a:t>３点プロットは，いわば「完全プロットのプロット」</a:t>
            </a:r>
            <a:endParaRPr lang="en-US" altLang="ja-JP" dirty="0"/>
          </a:p>
          <a:p>
            <a:pPr lvl="1"/>
            <a:r>
              <a:rPr lang="ja-JP" altLang="en-US" dirty="0"/>
              <a:t>３点プロットで整理した内容をもとに，完全プロットを作る</a:t>
            </a:r>
            <a:endParaRPr lang="en-US" altLang="ja-JP" dirty="0"/>
          </a:p>
          <a:p>
            <a:pPr lvl="1"/>
            <a:r>
              <a:rPr lang="ja-JP" altLang="en-US" dirty="0"/>
              <a:t>いきなり完全プロットを作るのは難しい</a:t>
            </a:r>
          </a:p>
        </p:txBody>
      </p:sp>
      <p:sp>
        <p:nvSpPr>
          <p:cNvPr id="2" name="スライド番号プレースホルダー 1">
            <a:extLst>
              <a:ext uri="{FF2B5EF4-FFF2-40B4-BE49-F238E27FC236}">
                <a16:creationId xmlns:a16="http://schemas.microsoft.com/office/drawing/2014/main" id="{AF545ECD-D308-1534-57FD-733596E35FF6}"/>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28</a:t>
            </a:fld>
            <a:endParaRPr kumimoji="1" lang="ja-JP" altLang="en-US"/>
          </a:p>
        </p:txBody>
      </p:sp>
    </p:spTree>
    <p:extLst>
      <p:ext uri="{BB962C8B-B14F-4D97-AF65-F5344CB8AC3E}">
        <p14:creationId xmlns:p14="http://schemas.microsoft.com/office/powerpoint/2010/main" val="575735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53D130F-9E8D-16A8-53A6-8697A34BBC23}"/>
              </a:ext>
            </a:extLst>
          </p:cNvPr>
          <p:cNvSpPr>
            <a:spLocks noGrp="1"/>
          </p:cNvSpPr>
          <p:nvPr>
            <p:ph type="title"/>
          </p:nvPr>
        </p:nvSpPr>
        <p:spPr/>
        <p:txBody>
          <a:bodyPr/>
          <a:lstStyle/>
          <a:p>
            <a:r>
              <a:rPr lang="ja-JP" altLang="en-US" dirty="0"/>
              <a:t>完全</a:t>
            </a:r>
            <a:r>
              <a:rPr lang="ja-JP" altLang="en-US" b="1" dirty="0"/>
              <a:t>プロット</a:t>
            </a:r>
            <a:endParaRPr lang="ja-JP" altLang="en-US" dirty="0"/>
          </a:p>
        </p:txBody>
      </p:sp>
      <p:sp>
        <p:nvSpPr>
          <p:cNvPr id="5" name="テキスト プレースホルダー 4">
            <a:extLst>
              <a:ext uri="{FF2B5EF4-FFF2-40B4-BE49-F238E27FC236}">
                <a16:creationId xmlns:a16="http://schemas.microsoft.com/office/drawing/2014/main" id="{220629E9-D9B3-68BB-D88A-B953DAE0018E}"/>
              </a:ext>
            </a:extLst>
          </p:cNvPr>
          <p:cNvSpPr>
            <a:spLocks noGrp="1"/>
          </p:cNvSpPr>
          <p:nvPr>
            <p:ph type="body" sz="quarter" idx="10"/>
          </p:nvPr>
        </p:nvSpPr>
        <p:spPr/>
        <p:txBody>
          <a:bodyPr/>
          <a:lstStyle/>
          <a:p>
            <a:r>
              <a:rPr lang="ja-JP" altLang="en-US" dirty="0"/>
              <a:t>論文用：以下を</a:t>
            </a:r>
            <a:r>
              <a:rPr kumimoji="1" lang="ja-JP" altLang="en-US" dirty="0"/>
              <a:t>箇条書きにまとめる</a:t>
            </a:r>
            <a:endParaRPr lang="en-US" altLang="ja-JP" dirty="0"/>
          </a:p>
          <a:p>
            <a:pPr lvl="1"/>
            <a:r>
              <a:rPr kumimoji="1" lang="ja-JP" altLang="en-US" dirty="0"/>
              <a:t>論文の </a:t>
            </a:r>
            <a:r>
              <a:rPr kumimoji="1" lang="en-US" altLang="ja-JP" dirty="0"/>
              <a:t>subsubsection </a:t>
            </a:r>
            <a:r>
              <a:rPr kumimoji="1" lang="ja-JP" altLang="en-US" dirty="0"/>
              <a:t>までの節タイトル</a:t>
            </a:r>
            <a:endParaRPr kumimoji="1" lang="en-US" altLang="ja-JP" dirty="0"/>
          </a:p>
          <a:p>
            <a:pPr lvl="1"/>
            <a:r>
              <a:rPr kumimoji="1" lang="ja-JP" altLang="en-US" dirty="0"/>
              <a:t>そこで何を話すか</a:t>
            </a:r>
            <a:endParaRPr kumimoji="1" lang="en-US" altLang="ja-JP" dirty="0"/>
          </a:p>
          <a:p>
            <a:r>
              <a:rPr lang="ja-JP" altLang="en-US" dirty="0"/>
              <a:t>スライド用：以下を</a:t>
            </a:r>
            <a:r>
              <a:rPr kumimoji="1" lang="ja-JP" altLang="en-US" dirty="0"/>
              <a:t>箇条書きにまとめる</a:t>
            </a:r>
            <a:endParaRPr lang="en-US" altLang="ja-JP" dirty="0"/>
          </a:p>
          <a:p>
            <a:pPr lvl="1"/>
            <a:r>
              <a:rPr kumimoji="1" lang="ja-JP" altLang="en-US" dirty="0"/>
              <a:t>スライドの各ページのタイトル</a:t>
            </a:r>
            <a:endParaRPr kumimoji="1" lang="en-US" altLang="ja-JP" dirty="0"/>
          </a:p>
          <a:p>
            <a:pPr lvl="1"/>
            <a:r>
              <a:rPr kumimoji="1" lang="ja-JP" altLang="en-US" dirty="0"/>
              <a:t>そこで何を話すか</a:t>
            </a:r>
          </a:p>
          <a:p>
            <a:endParaRPr lang="ja-JP" altLang="en-US" dirty="0"/>
          </a:p>
        </p:txBody>
      </p:sp>
      <p:sp>
        <p:nvSpPr>
          <p:cNvPr id="2" name="スライド番号プレースホルダー 1">
            <a:extLst>
              <a:ext uri="{FF2B5EF4-FFF2-40B4-BE49-F238E27FC236}">
                <a16:creationId xmlns:a16="http://schemas.microsoft.com/office/drawing/2014/main" id="{AF545ECD-D308-1534-57FD-733596E35FF6}"/>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29</a:t>
            </a:fld>
            <a:endParaRPr kumimoji="1" lang="ja-JP" altLang="en-US"/>
          </a:p>
        </p:txBody>
      </p:sp>
    </p:spTree>
    <p:extLst>
      <p:ext uri="{BB962C8B-B14F-4D97-AF65-F5344CB8AC3E}">
        <p14:creationId xmlns:p14="http://schemas.microsoft.com/office/powerpoint/2010/main" val="492338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C41B6-7C48-38E1-C9EB-ECA1128D425A}"/>
              </a:ext>
            </a:extLst>
          </p:cNvPr>
          <p:cNvSpPr>
            <a:spLocks noGrp="1"/>
          </p:cNvSpPr>
          <p:nvPr>
            <p:ph type="title"/>
          </p:nvPr>
        </p:nvSpPr>
        <p:spPr/>
        <p:txBody>
          <a:bodyPr/>
          <a:lstStyle/>
          <a:p>
            <a:r>
              <a:rPr kumimoji="1" lang="ja-JP" altLang="en-US" dirty="0"/>
              <a:t>プロットのタイプ</a:t>
            </a:r>
          </a:p>
        </p:txBody>
      </p:sp>
      <p:sp>
        <p:nvSpPr>
          <p:cNvPr id="3" name="テキスト プレースホルダー 2">
            <a:extLst>
              <a:ext uri="{FF2B5EF4-FFF2-40B4-BE49-F238E27FC236}">
                <a16:creationId xmlns:a16="http://schemas.microsoft.com/office/drawing/2014/main" id="{9B1D87CA-355E-1DFA-F216-9E50E51D1105}"/>
              </a:ext>
            </a:extLst>
          </p:cNvPr>
          <p:cNvSpPr>
            <a:spLocks noGrp="1"/>
          </p:cNvSpPr>
          <p:nvPr>
            <p:ph type="body" sz="quarter" idx="10"/>
          </p:nvPr>
        </p:nvSpPr>
        <p:spPr/>
        <p:txBody>
          <a:bodyPr/>
          <a:lstStyle/>
          <a:p>
            <a:r>
              <a:rPr kumimoji="1" lang="ja-JP" altLang="en-US" dirty="0"/>
              <a:t>詳細度ごとに複数のプロットを以降では説明</a:t>
            </a:r>
            <a:endParaRPr kumimoji="1" lang="en-US" altLang="ja-JP" dirty="0"/>
          </a:p>
          <a:p>
            <a:pPr lvl="1"/>
            <a:r>
              <a:rPr kumimoji="1" lang="ja-JP" altLang="en-US" dirty="0"/>
              <a:t>１点プロット（</a:t>
            </a:r>
            <a:r>
              <a:rPr kumimoji="1" lang="en-US" altLang="ja-JP" dirty="0"/>
              <a:t>=</a:t>
            </a:r>
            <a:r>
              <a:rPr kumimoji="1" lang="ja-JP" altLang="en-US" dirty="0"/>
              <a:t>目標規定文）</a:t>
            </a:r>
            <a:endParaRPr kumimoji="1" lang="en-US" altLang="ja-JP" dirty="0"/>
          </a:p>
          <a:p>
            <a:pPr lvl="1"/>
            <a:r>
              <a:rPr kumimoji="1" lang="ja-JP" altLang="en-US" dirty="0"/>
              <a:t>３点プロット</a:t>
            </a:r>
            <a:endParaRPr kumimoji="1" lang="en-US" altLang="ja-JP" dirty="0"/>
          </a:p>
          <a:p>
            <a:pPr lvl="1"/>
            <a:r>
              <a:rPr kumimoji="1" lang="ja-JP" altLang="en-US" dirty="0"/>
              <a:t>６点プロット</a:t>
            </a:r>
            <a:endParaRPr kumimoji="1" lang="en-US" altLang="ja-JP" dirty="0"/>
          </a:p>
          <a:p>
            <a:pPr lvl="1"/>
            <a:r>
              <a:rPr lang="ja-JP" altLang="en-US" dirty="0"/>
              <a:t>完全</a:t>
            </a:r>
            <a:r>
              <a:rPr kumimoji="1" lang="ja-JP" altLang="en-US" dirty="0"/>
              <a:t>プロット</a:t>
            </a:r>
            <a:endParaRPr kumimoji="1" lang="en-US" altLang="ja-JP" dirty="0"/>
          </a:p>
          <a:p>
            <a:r>
              <a:rPr kumimoji="1" lang="en-US" altLang="ja-JP" dirty="0"/>
              <a:t>N</a:t>
            </a:r>
            <a:r>
              <a:rPr kumimoji="1" lang="ja-JP" altLang="en-US" dirty="0"/>
              <a:t>点プロット </a:t>
            </a:r>
            <a:r>
              <a:rPr kumimoji="1" lang="en-US" altLang="ja-JP" dirty="0"/>
              <a:t>= N </a:t>
            </a:r>
            <a:r>
              <a:rPr kumimoji="1" lang="ja-JP" altLang="en-US" dirty="0"/>
              <a:t>個の項目から成るプロット</a:t>
            </a:r>
            <a:endParaRPr kumimoji="1" lang="en-US" altLang="ja-JP" dirty="0"/>
          </a:p>
          <a:p>
            <a:pPr lvl="1"/>
            <a:r>
              <a:rPr lang="ja-JP" altLang="en-US" dirty="0"/>
              <a:t>点数が多いほど分量が増え詳細になる</a:t>
            </a:r>
            <a:endParaRPr lang="en-US" altLang="ja-JP" dirty="0"/>
          </a:p>
        </p:txBody>
      </p:sp>
    </p:spTree>
    <p:extLst>
      <p:ext uri="{BB962C8B-B14F-4D97-AF65-F5344CB8AC3E}">
        <p14:creationId xmlns:p14="http://schemas.microsoft.com/office/powerpoint/2010/main" val="4229679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スライド用のプロット</a:t>
            </a:r>
            <a:r>
              <a:rPr kumimoji="1" lang="ja-JP" altLang="en-US"/>
              <a:t>の構成の例</a:t>
            </a:r>
            <a:endParaRPr kumimoji="1" lang="ja-JP" altLang="en-US" dirty="0"/>
          </a:p>
        </p:txBody>
      </p:sp>
      <p:sp>
        <p:nvSpPr>
          <p:cNvPr id="3" name="テキスト プレースホルダー 2"/>
          <p:cNvSpPr>
            <a:spLocks noGrp="1"/>
          </p:cNvSpPr>
          <p:nvPr>
            <p:ph type="body" sz="quarter" idx="10"/>
          </p:nvPr>
        </p:nvSpPr>
        <p:spPr/>
        <p:txBody>
          <a:bodyPr/>
          <a:lstStyle/>
          <a:p>
            <a:pPr marL="817200" lvl="1" indent="-457200">
              <a:buFont typeface="+mj-lt"/>
              <a:buAutoNum type="arabicPeriod"/>
            </a:pPr>
            <a:r>
              <a:rPr kumimoji="1" lang="ja-JP" altLang="en-US" dirty="0"/>
              <a:t>イントロ</a:t>
            </a:r>
            <a:endParaRPr kumimoji="1" lang="en-US" altLang="ja-JP" dirty="0"/>
          </a:p>
          <a:p>
            <a:pPr marL="817200" lvl="1" indent="-457200">
              <a:buFont typeface="+mj-lt"/>
              <a:buAutoNum type="arabicPeriod"/>
            </a:pPr>
            <a:r>
              <a:rPr kumimoji="1" lang="ja-JP" altLang="en-US" dirty="0"/>
              <a:t>背景となる問題</a:t>
            </a:r>
            <a:endParaRPr kumimoji="1" lang="en-US" altLang="ja-JP" dirty="0"/>
          </a:p>
          <a:p>
            <a:pPr marL="817200" lvl="1" indent="-457200">
              <a:buFont typeface="+mj-lt"/>
              <a:buAutoNum type="arabicPeriod"/>
            </a:pPr>
            <a:r>
              <a:rPr kumimoji="1" lang="ja-JP" altLang="en-US" dirty="0"/>
              <a:t>既存</a:t>
            </a:r>
            <a:r>
              <a:rPr lang="ja-JP" altLang="en-US" dirty="0"/>
              <a:t>手法</a:t>
            </a:r>
            <a:endParaRPr lang="en-US" altLang="ja-JP" dirty="0"/>
          </a:p>
          <a:p>
            <a:pPr marL="1177200" lvl="2" indent="-457200">
              <a:buFont typeface="+mj-lt"/>
              <a:buAutoNum type="arabicPeriod"/>
            </a:pPr>
            <a:r>
              <a:rPr lang="ja-JP" altLang="en-US" dirty="0"/>
              <a:t>既存手法の説明</a:t>
            </a:r>
            <a:endParaRPr lang="en-US" altLang="ja-JP" dirty="0"/>
          </a:p>
          <a:p>
            <a:pPr marL="1177200" lvl="2" indent="-457200">
              <a:buFont typeface="+mj-lt"/>
              <a:buAutoNum type="arabicPeriod"/>
            </a:pPr>
            <a:r>
              <a:rPr lang="ja-JP" altLang="en-US" dirty="0"/>
              <a:t>既存手法の問題</a:t>
            </a:r>
            <a:endParaRPr lang="en-US" altLang="ja-JP" dirty="0"/>
          </a:p>
          <a:p>
            <a:pPr marL="817200" lvl="1" indent="-457200">
              <a:buFont typeface="+mj-lt"/>
              <a:buAutoNum type="arabicPeriod"/>
            </a:pPr>
            <a:r>
              <a:rPr kumimoji="1" lang="ja-JP" altLang="en-US" dirty="0"/>
              <a:t>提案手法</a:t>
            </a:r>
            <a:endParaRPr kumimoji="1" lang="en-US" altLang="ja-JP" dirty="0"/>
          </a:p>
          <a:p>
            <a:pPr marL="1177200" lvl="2" indent="-457200">
              <a:buFont typeface="+mj-lt"/>
              <a:buAutoNum type="arabicPeriod"/>
            </a:pPr>
            <a:r>
              <a:rPr kumimoji="1" lang="ja-JP" altLang="en-US" dirty="0"/>
              <a:t>構成，動作，例</a:t>
            </a:r>
            <a:endParaRPr kumimoji="1" lang="en-US" altLang="ja-JP" dirty="0"/>
          </a:p>
          <a:p>
            <a:pPr marL="1177200" lvl="2" indent="-457200">
              <a:buFont typeface="+mj-lt"/>
              <a:buAutoNum type="arabicPeriod"/>
            </a:pPr>
            <a:r>
              <a:rPr kumimoji="1" lang="ja-JP" altLang="en-US" dirty="0"/>
              <a:t>既存手法との比較</a:t>
            </a:r>
            <a:endParaRPr kumimoji="1" lang="en-US" altLang="ja-JP" dirty="0"/>
          </a:p>
          <a:p>
            <a:pPr marL="817200" lvl="1" indent="-457200">
              <a:buFont typeface="+mj-lt"/>
              <a:buAutoNum type="arabicPeriod"/>
            </a:pPr>
            <a:r>
              <a:rPr kumimoji="1" lang="ja-JP" altLang="en-US" dirty="0"/>
              <a:t>評価</a:t>
            </a:r>
            <a:endParaRPr kumimoji="1" lang="en-US" altLang="ja-JP" dirty="0"/>
          </a:p>
          <a:p>
            <a:pPr marL="817200" lvl="1" indent="-457200">
              <a:buFont typeface="+mj-lt"/>
              <a:buAutoNum type="arabicPeriod"/>
            </a:pPr>
            <a:r>
              <a:rPr kumimoji="1" lang="ja-JP" altLang="en-US" dirty="0"/>
              <a:t>まとめ</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まず３点プロットから始める</a:t>
            </a:r>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t>１点プロットを最初に作るのはかなり難しい</a:t>
            </a:r>
            <a:endParaRPr lang="en-US" altLang="ja-JP" dirty="0"/>
          </a:p>
          <a:p>
            <a:pPr lvl="1"/>
            <a:r>
              <a:rPr lang="ja-JP" altLang="en-US" dirty="0"/>
              <a:t>本当に大事な事だけを１つの文に集約</a:t>
            </a:r>
            <a:r>
              <a:rPr lang="en-US" altLang="ja-JP" dirty="0"/>
              <a:t>/</a:t>
            </a:r>
            <a:r>
              <a:rPr lang="ja-JP" altLang="en-US" dirty="0"/>
              <a:t>圧縮する必要がある</a:t>
            </a:r>
            <a:endParaRPr lang="en-US" altLang="ja-JP" dirty="0"/>
          </a:p>
          <a:p>
            <a:pPr lvl="1"/>
            <a:r>
              <a:rPr lang="ja-JP" altLang="en-US" dirty="0"/>
              <a:t>しかし，何が真に大事なのかは最初はわからない</a:t>
            </a:r>
            <a:endParaRPr lang="en-US" altLang="ja-JP" dirty="0"/>
          </a:p>
          <a:p>
            <a:r>
              <a:rPr lang="ja-JP" altLang="en-US" dirty="0"/>
              <a:t>６点プロットや完全</a:t>
            </a:r>
            <a:r>
              <a:rPr kumimoji="1" lang="ja-JP" altLang="en-US" dirty="0"/>
              <a:t>プロットも難しい</a:t>
            </a:r>
            <a:endParaRPr lang="en-US" altLang="ja-JP" dirty="0"/>
          </a:p>
          <a:p>
            <a:pPr lvl="1"/>
            <a:r>
              <a:rPr lang="ja-JP" altLang="en-US" dirty="0"/>
              <a:t>自由度が高すぎてまとめるのが難しい</a:t>
            </a:r>
            <a:endParaRPr lang="en-US" altLang="ja-JP" dirty="0"/>
          </a:p>
          <a:p>
            <a:r>
              <a:rPr lang="ja-JP" altLang="en-US" dirty="0"/>
              <a:t>３点プロットが規模的にちょうどよい</a:t>
            </a:r>
            <a:endParaRPr lang="en-US" altLang="ja-JP" dirty="0"/>
          </a:p>
        </p:txBody>
      </p:sp>
      <p:sp>
        <p:nvSpPr>
          <p:cNvPr id="2" name="スライド番号プレースホルダー 1">
            <a:extLst>
              <a:ext uri="{FF2B5EF4-FFF2-40B4-BE49-F238E27FC236}">
                <a16:creationId xmlns:a16="http://schemas.microsoft.com/office/drawing/2014/main" id="{58DE0427-C275-90ED-0257-03BFC7415C03}"/>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4</a:t>
            </a:fld>
            <a:endParaRPr kumimoji="1" lang="ja-JP" altLang="en-US"/>
          </a:p>
        </p:txBody>
      </p:sp>
    </p:spTree>
    <p:extLst>
      <p:ext uri="{BB962C8B-B14F-4D97-AF65-F5344CB8AC3E}">
        <p14:creationId xmlns:p14="http://schemas.microsoft.com/office/powerpoint/2010/main" val="26511939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2C224BE-1AFB-746F-3613-EB76E3C658DF}"/>
              </a:ext>
            </a:extLst>
          </p:cNvPr>
          <p:cNvSpPr>
            <a:spLocks noGrp="1"/>
          </p:cNvSpPr>
          <p:nvPr>
            <p:ph type="title"/>
          </p:nvPr>
        </p:nvSpPr>
        <p:spPr/>
        <p:txBody>
          <a:bodyPr/>
          <a:lstStyle/>
          <a:p>
            <a:r>
              <a:rPr lang="ja-JP" altLang="en-US" dirty="0"/>
              <a:t>３点プロットは最初に作るのにちょうどよい</a:t>
            </a:r>
            <a:endParaRPr lang="en-US" altLang="ja-JP" dirty="0"/>
          </a:p>
        </p:txBody>
      </p:sp>
      <p:sp>
        <p:nvSpPr>
          <p:cNvPr id="5" name="テキスト プレースホルダー 4">
            <a:extLst>
              <a:ext uri="{FF2B5EF4-FFF2-40B4-BE49-F238E27FC236}">
                <a16:creationId xmlns:a16="http://schemas.microsoft.com/office/drawing/2014/main" id="{5DCC2B0F-B02D-6E87-29E0-B6AA749A872C}"/>
              </a:ext>
            </a:extLst>
          </p:cNvPr>
          <p:cNvSpPr>
            <a:spLocks noGrp="1"/>
          </p:cNvSpPr>
          <p:nvPr>
            <p:ph type="body" sz="quarter" idx="10"/>
          </p:nvPr>
        </p:nvSpPr>
        <p:spPr/>
        <p:txBody>
          <a:bodyPr/>
          <a:lstStyle/>
          <a:p>
            <a:r>
              <a:rPr lang="ja-JP" altLang="en-US" dirty="0">
                <a:solidFill>
                  <a:schemeClr val="accent5"/>
                </a:solidFill>
              </a:rPr>
              <a:t>３点プロットはいわば「プロットのプロット」</a:t>
            </a:r>
            <a:endParaRPr lang="en-US" altLang="ja-JP" dirty="0">
              <a:solidFill>
                <a:schemeClr val="accent5"/>
              </a:solidFill>
            </a:endParaRPr>
          </a:p>
          <a:p>
            <a:pPr lvl="1"/>
            <a:r>
              <a:rPr lang="ja-JP" altLang="en-US" dirty="0"/>
              <a:t>まず「背景→課題→提案」の流れの各要素が何なのかをはっきりさせる</a:t>
            </a:r>
            <a:endParaRPr lang="en-US" altLang="ja-JP" dirty="0"/>
          </a:p>
          <a:p>
            <a:pPr lvl="1"/>
            <a:r>
              <a:rPr lang="ja-JP" altLang="en-US" dirty="0"/>
              <a:t>これを元に，６点プロットや完全プロットを作る</a:t>
            </a:r>
          </a:p>
          <a:p>
            <a:r>
              <a:rPr lang="ja-JP" altLang="en-US" dirty="0"/>
              <a:t>規模が小さくかつ形式が決まっているので，考えやすい</a:t>
            </a:r>
            <a:endParaRPr lang="en-US" altLang="ja-JP" dirty="0"/>
          </a:p>
          <a:p>
            <a:pPr lvl="1"/>
            <a:r>
              <a:rPr lang="ja-JP" altLang="en-US" dirty="0"/>
              <a:t>スライド１枚程度にまとまる</a:t>
            </a:r>
            <a:endParaRPr lang="en-US" altLang="ja-JP" dirty="0"/>
          </a:p>
          <a:p>
            <a:pPr lvl="1"/>
            <a:r>
              <a:rPr lang="ja-JP" altLang="en-US" dirty="0"/>
              <a:t>短いので，まず取っ掛かりとして始めやすい</a:t>
            </a:r>
            <a:endParaRPr lang="en-US" altLang="ja-JP" dirty="0"/>
          </a:p>
          <a:p>
            <a:r>
              <a:rPr lang="ja-JP" altLang="en-US" dirty="0"/>
              <a:t>３点プロットに実際に取り掛かる前に，この資料は最後まで読んでほしい</a:t>
            </a:r>
            <a:endParaRPr lang="en-US" altLang="ja-JP" dirty="0"/>
          </a:p>
          <a:p>
            <a:pPr lvl="1"/>
            <a:r>
              <a:rPr lang="ja-JP" altLang="en-US" dirty="0"/>
              <a:t>最終的に完全プロットを作るところまでの道筋を意識してほしい</a:t>
            </a:r>
            <a:endParaRPr lang="en-US" altLang="ja-JP" dirty="0"/>
          </a:p>
        </p:txBody>
      </p:sp>
      <p:sp>
        <p:nvSpPr>
          <p:cNvPr id="2" name="スライド番号プレースホルダー 1">
            <a:extLst>
              <a:ext uri="{FF2B5EF4-FFF2-40B4-BE49-F238E27FC236}">
                <a16:creationId xmlns:a16="http://schemas.microsoft.com/office/drawing/2014/main" id="{58DE0427-C275-90ED-0257-03BFC7415C03}"/>
              </a:ext>
            </a:extLst>
          </p:cNvPr>
          <p:cNvSpPr>
            <a:spLocks noGrp="1"/>
          </p:cNvSpPr>
          <p:nvPr>
            <p:ph type="sldNum" sz="quarter" idx="4294967295"/>
          </p:nvPr>
        </p:nvSpPr>
        <p:spPr>
          <a:xfrm>
            <a:off x="8531225" y="6308725"/>
            <a:ext cx="612775" cy="549275"/>
          </a:xfrm>
        </p:spPr>
        <p:txBody>
          <a:bodyPr/>
          <a:lstStyle/>
          <a:p>
            <a:fld id="{D2D8002D-B5B0-4BAC-B1F6-782DDCCE6D9C}" type="slidenum">
              <a:rPr kumimoji="1" lang="ja-JP" altLang="en-US" smtClean="0"/>
              <a:pPr/>
              <a:t>5</a:t>
            </a:fld>
            <a:endParaRPr kumimoji="1" lang="ja-JP" altLang="en-US"/>
          </a:p>
        </p:txBody>
      </p:sp>
    </p:spTree>
    <p:extLst>
      <p:ext uri="{BB962C8B-B14F-4D97-AF65-F5344CB8AC3E}">
        <p14:creationId xmlns:p14="http://schemas.microsoft.com/office/powerpoint/2010/main" val="2500340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kumimoji="1" lang="ja-JP" altLang="en-US" dirty="0"/>
              <a:t>詳細度と論理構造</a:t>
            </a:r>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429000"/>
            <a:ext cx="8280092" cy="3059727"/>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上の階層（点数が少ない方）は，下の階層の要約になっている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a:p>
            <a:r>
              <a:rPr kumimoji="1" lang="ja-JP" altLang="en-US" dirty="0"/>
              <a:t>３点プロットから初めて，</a:t>
            </a:r>
            <a:endParaRPr kumimoji="1" lang="en-US" altLang="ja-JP" dirty="0"/>
          </a:p>
          <a:p>
            <a:pPr lvl="1"/>
            <a:r>
              <a:rPr kumimoji="1" lang="ja-JP" altLang="en-US" dirty="0"/>
              <a:t>上に登る（まとめる）ことや，</a:t>
            </a:r>
            <a:endParaRPr kumimoji="1" lang="en-US" altLang="ja-JP" dirty="0"/>
          </a:p>
          <a:p>
            <a:pPr lvl="1"/>
            <a:r>
              <a:rPr lang="ja-JP" altLang="en-US" dirty="0"/>
              <a:t>下に降りる（詳細を肉付けする）していく</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4442234" y="1268976"/>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目標規定文</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922206" y="1988984"/>
            <a:ext cx="1029776"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4622236" y="1988984"/>
            <a:ext cx="1080012"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7322266" y="1988984"/>
            <a:ext cx="1080012"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292199"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背景１</a:t>
            </a: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3992229"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課題１</a:t>
            </a: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5342244" y="2708992"/>
            <a:ext cx="990000"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課題２</a:t>
            </a: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6692259"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提案１</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8042274" y="2708992"/>
            <a:ext cx="990000"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提案２</a:t>
            </a: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2642214" y="2708992"/>
            <a:ext cx="990000"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背景２</a:t>
            </a:r>
          </a:p>
        </p:txBody>
      </p:sp>
      <p:cxnSp>
        <p:nvCxnSpPr>
          <p:cNvPr id="17" name="直線矢印コネクタ 16">
            <a:extLst>
              <a:ext uri="{FF2B5EF4-FFF2-40B4-BE49-F238E27FC236}">
                <a16:creationId xmlns:a16="http://schemas.microsoft.com/office/drawing/2014/main" id="{2FC7AF24-5A95-7CAD-8ECE-8DE7773BB1D8}"/>
              </a:ext>
            </a:extLst>
          </p:cNvPr>
          <p:cNvCxnSpPr/>
          <p:nvPr/>
        </p:nvCxnSpPr>
        <p:spPr bwMode="auto">
          <a:xfrm>
            <a:off x="5162242" y="1628980"/>
            <a:ext cx="0" cy="360003"/>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2437094" y="1628980"/>
            <a:ext cx="2725148"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5162242" y="1628980"/>
            <a:ext cx="270003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787199" y="2348988"/>
            <a:ext cx="64989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2437094" y="2348988"/>
            <a:ext cx="700120"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endCxn id="11" idx="0"/>
          </p:cNvCxnSpPr>
          <p:nvPr/>
        </p:nvCxnSpPr>
        <p:spPr bwMode="auto">
          <a:xfrm>
            <a:off x="516224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448722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endCxn id="13" idx="0"/>
          </p:cNvCxnSpPr>
          <p:nvPr/>
        </p:nvCxnSpPr>
        <p:spPr bwMode="auto">
          <a:xfrm>
            <a:off x="7862272" y="2348988"/>
            <a:ext cx="675002"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endCxn id="12" idx="0"/>
          </p:cNvCxnSpPr>
          <p:nvPr/>
        </p:nvCxnSpPr>
        <p:spPr bwMode="auto">
          <a:xfrm flipH="1">
            <a:off x="7187259" y="2348988"/>
            <a:ext cx="675013"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72" name="四角形: 角を丸くする 71">
            <a:extLst>
              <a:ext uri="{FF2B5EF4-FFF2-40B4-BE49-F238E27FC236}">
                <a16:creationId xmlns:a16="http://schemas.microsoft.com/office/drawing/2014/main" id="{63000EB3-B894-2C65-1FF7-C66E94FE5DA2}"/>
              </a:ext>
            </a:extLst>
          </p:cNvPr>
          <p:cNvSpPr/>
          <p:nvPr/>
        </p:nvSpPr>
        <p:spPr bwMode="auto">
          <a:xfrm>
            <a:off x="0" y="1988984"/>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３点</a:t>
            </a:r>
          </a:p>
        </p:txBody>
      </p:sp>
      <p:sp>
        <p:nvSpPr>
          <p:cNvPr id="73" name="四角形: 角を丸くする 72">
            <a:extLst>
              <a:ext uri="{FF2B5EF4-FFF2-40B4-BE49-F238E27FC236}">
                <a16:creationId xmlns:a16="http://schemas.microsoft.com/office/drawing/2014/main" id="{64954E3A-4D67-EDA9-C3B4-3554BCE86956}"/>
              </a:ext>
            </a:extLst>
          </p:cNvPr>
          <p:cNvSpPr/>
          <p:nvPr/>
        </p:nvSpPr>
        <p:spPr bwMode="auto">
          <a:xfrm>
            <a:off x="32185" y="2708992"/>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６点</a:t>
            </a:r>
          </a:p>
        </p:txBody>
      </p:sp>
      <p:sp>
        <p:nvSpPr>
          <p:cNvPr id="77" name="四角形: 角を丸くする 76">
            <a:extLst>
              <a:ext uri="{FF2B5EF4-FFF2-40B4-BE49-F238E27FC236}">
                <a16:creationId xmlns:a16="http://schemas.microsoft.com/office/drawing/2014/main" id="{98B8734D-F786-A215-76B2-F4FB1938378E}"/>
              </a:ext>
            </a:extLst>
          </p:cNvPr>
          <p:cNvSpPr/>
          <p:nvPr/>
        </p:nvSpPr>
        <p:spPr bwMode="auto">
          <a:xfrm>
            <a:off x="0" y="1268976"/>
            <a:ext cx="1080012" cy="360004"/>
          </a:xfrm>
          <a:prstGeom prst="roundRect">
            <a:avLst/>
          </a:prstGeom>
          <a:noFill/>
          <a:ln>
            <a:noFill/>
            <a:headEnd/>
            <a:tailEnd type="triangle" w="sm" len="med"/>
          </a:ln>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１点</a:t>
            </a:r>
          </a:p>
        </p:txBody>
      </p: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0D2A82C6-DA1C-4233-E35B-A8BA1309BA85}"/>
              </a:ext>
            </a:extLst>
          </p:cNvPr>
          <p:cNvSpPr>
            <a:spLocks noGrp="1"/>
          </p:cNvSpPr>
          <p:nvPr>
            <p:ph type="title"/>
          </p:nvPr>
        </p:nvSpPr>
        <p:spPr/>
        <p:txBody>
          <a:bodyPr/>
          <a:lstStyle/>
          <a:p>
            <a:r>
              <a:rPr lang="ja-JP" altLang="en-US" b="1" dirty="0"/>
              <a:t>３点プロット</a:t>
            </a:r>
          </a:p>
        </p:txBody>
      </p:sp>
    </p:spTree>
    <p:extLst>
      <p:ext uri="{BB962C8B-B14F-4D97-AF65-F5344CB8AC3E}">
        <p14:creationId xmlns:p14="http://schemas.microsoft.com/office/powerpoint/2010/main" val="232751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249E-5784-30A1-9425-0AD2EDA550D0}"/>
              </a:ext>
            </a:extLst>
          </p:cNvPr>
          <p:cNvSpPr>
            <a:spLocks noGrp="1"/>
          </p:cNvSpPr>
          <p:nvPr>
            <p:ph type="title"/>
          </p:nvPr>
        </p:nvSpPr>
        <p:spPr/>
        <p:txBody>
          <a:bodyPr/>
          <a:lstStyle/>
          <a:p>
            <a:r>
              <a:rPr kumimoji="1" lang="ja-JP" altLang="en-US" dirty="0"/>
              <a:t>３点プロット：この３点で話の筋をまとめる</a:t>
            </a:r>
          </a:p>
        </p:txBody>
      </p:sp>
      <p:sp>
        <p:nvSpPr>
          <p:cNvPr id="3" name="テキスト プレースホルダー 2">
            <a:extLst>
              <a:ext uri="{FF2B5EF4-FFF2-40B4-BE49-F238E27FC236}">
                <a16:creationId xmlns:a16="http://schemas.microsoft.com/office/drawing/2014/main" id="{434C8495-CDEB-3716-81CF-61358DAF8B15}"/>
              </a:ext>
            </a:extLst>
          </p:cNvPr>
          <p:cNvSpPr>
            <a:spLocks noGrp="1"/>
          </p:cNvSpPr>
          <p:nvPr>
            <p:ph type="body" sz="quarter" idx="10"/>
          </p:nvPr>
        </p:nvSpPr>
        <p:spPr/>
        <p:txBody>
          <a:bodyPr/>
          <a:lstStyle/>
          <a:p>
            <a:pPr marL="457200" indent="-457200">
              <a:buFont typeface="+mj-lt"/>
              <a:buAutoNum type="arabicPeriod"/>
            </a:pPr>
            <a:r>
              <a:rPr kumimoji="1" lang="ja-JP" altLang="en-US" dirty="0"/>
              <a:t>背景：主張全体の背景や問題を説明する</a:t>
            </a:r>
            <a:endParaRPr kumimoji="1" lang="en-US" altLang="ja-JP" dirty="0"/>
          </a:p>
          <a:p>
            <a:pPr lvl="1"/>
            <a:r>
              <a:rPr kumimoji="1" lang="ja-JP" altLang="en-US" dirty="0"/>
              <a:t>全体として解決しようとしている問題の説明</a:t>
            </a:r>
            <a:endParaRPr kumimoji="1" lang="en-US" altLang="ja-JP" dirty="0"/>
          </a:p>
          <a:p>
            <a:pPr marL="457200" indent="-457200">
              <a:buFont typeface="+mj-lt"/>
              <a:buAutoNum type="arabicPeriod"/>
            </a:pPr>
            <a:r>
              <a:rPr kumimoji="1" lang="ja-JP" altLang="en-US" dirty="0"/>
              <a:t>課題：解決しようとしている課題を説明する</a:t>
            </a:r>
            <a:endParaRPr kumimoji="1" lang="en-US" altLang="ja-JP" dirty="0"/>
          </a:p>
          <a:p>
            <a:pPr lvl="1"/>
            <a:r>
              <a:rPr kumimoji="1" lang="ja-JP" altLang="en-US" dirty="0"/>
              <a:t>背景となる問題に対する既存手法の説明とその問題点</a:t>
            </a:r>
            <a:endParaRPr kumimoji="1" lang="en-US" altLang="ja-JP" dirty="0"/>
          </a:p>
          <a:p>
            <a:pPr lvl="1"/>
            <a:r>
              <a:rPr kumimoji="1" lang="ja-JP" altLang="en-US" dirty="0"/>
              <a:t>既存手法がない場合は，背景の中で着目する問題を掘り下げる</a:t>
            </a:r>
            <a:endParaRPr kumimoji="1" lang="en-US" altLang="ja-JP" dirty="0"/>
          </a:p>
          <a:p>
            <a:pPr marL="457200" indent="-457200">
              <a:buFont typeface="+mj-lt"/>
              <a:buAutoNum type="arabicPeriod"/>
            </a:pPr>
            <a:r>
              <a:rPr kumimoji="1" lang="ja-JP" altLang="en-US" dirty="0"/>
              <a:t>提案：課題であげられた問題を解決する提案手法を説明する</a:t>
            </a:r>
            <a:endParaRPr kumimoji="1" lang="en-US" altLang="ja-JP" dirty="0"/>
          </a:p>
          <a:p>
            <a:pPr lvl="1"/>
            <a:r>
              <a:rPr kumimoji="1" lang="ja-JP" altLang="en-US" dirty="0"/>
              <a:t>課題に対する洞察や観察</a:t>
            </a:r>
            <a:endParaRPr kumimoji="1" lang="en-US" altLang="ja-JP" dirty="0"/>
          </a:p>
          <a:p>
            <a:pPr lvl="1"/>
            <a:r>
              <a:rPr kumimoji="1" lang="ja-JP" altLang="en-US" dirty="0"/>
              <a:t>キーとなるアイデア</a:t>
            </a:r>
            <a:endParaRPr kumimoji="1" lang="en-US" altLang="ja-JP" dirty="0"/>
          </a:p>
          <a:p>
            <a:pPr lvl="1"/>
            <a:r>
              <a:rPr kumimoji="1" lang="ja-JP" altLang="en-US" dirty="0"/>
              <a:t>なぜ課題を解決できるのか</a:t>
            </a:r>
          </a:p>
        </p:txBody>
      </p:sp>
    </p:spTree>
    <p:extLst>
      <p:ext uri="{BB962C8B-B14F-4D97-AF65-F5344CB8AC3E}">
        <p14:creationId xmlns:p14="http://schemas.microsoft.com/office/powerpoint/2010/main" val="416234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722A8C-B31F-1470-2A2C-B9925BC500E2}"/>
              </a:ext>
            </a:extLst>
          </p:cNvPr>
          <p:cNvSpPr>
            <a:spLocks noGrp="1"/>
          </p:cNvSpPr>
          <p:nvPr>
            <p:ph type="title"/>
          </p:nvPr>
        </p:nvSpPr>
        <p:spPr/>
        <p:txBody>
          <a:bodyPr/>
          <a:lstStyle/>
          <a:p>
            <a:r>
              <a:rPr lang="ja-JP" altLang="en-US" sz="2400" dirty="0"/>
              <a:t>例１：小田喜くんの輪講の例 </a:t>
            </a:r>
            <a:r>
              <a:rPr lang="en-US" altLang="ja-JP" sz="2400" dirty="0"/>
              <a:t>= </a:t>
            </a:r>
            <a:r>
              <a:rPr lang="ja-JP" altLang="en-US" sz="2400" dirty="0"/>
              <a:t>既存手法があるパターン</a:t>
            </a:r>
            <a:br>
              <a:rPr lang="en-US" altLang="ja-JP" sz="2400" dirty="0"/>
            </a:br>
            <a:r>
              <a:rPr lang="ja-JP" altLang="en-US" sz="1600" dirty="0"/>
              <a:t>（輪講なので具体的なアイデアがまだない事に注意）</a:t>
            </a:r>
            <a:endParaRPr kumimoji="1" lang="ja-JP" altLang="en-US" sz="1600" dirty="0"/>
          </a:p>
        </p:txBody>
      </p:sp>
      <p:sp>
        <p:nvSpPr>
          <p:cNvPr id="3" name="テキスト プレースホルダー 2">
            <a:extLst>
              <a:ext uri="{FF2B5EF4-FFF2-40B4-BE49-F238E27FC236}">
                <a16:creationId xmlns:a16="http://schemas.microsoft.com/office/drawing/2014/main" id="{1641E495-BDDF-0AEA-8CA3-8A46CF1746DE}"/>
              </a:ext>
            </a:extLst>
          </p:cNvPr>
          <p:cNvSpPr>
            <a:spLocks noGrp="1"/>
          </p:cNvSpPr>
          <p:nvPr>
            <p:ph type="body" sz="quarter" idx="10"/>
          </p:nvPr>
        </p:nvSpPr>
        <p:spPr/>
        <p:txBody>
          <a:bodyPr/>
          <a:lstStyle/>
          <a:p>
            <a:r>
              <a:rPr lang="ja-JP" altLang="en-US" dirty="0"/>
              <a:t>背景：</a:t>
            </a:r>
            <a:r>
              <a:rPr lang="en-US" altLang="ja-JP" dirty="0"/>
              <a:t>SIMT </a:t>
            </a:r>
            <a:r>
              <a:rPr lang="ja-JP" altLang="en-US" dirty="0"/>
              <a:t>アーキテクチャにおける冗長な演算</a:t>
            </a:r>
            <a:endParaRPr lang="en-US" altLang="ja-JP" dirty="0"/>
          </a:p>
          <a:p>
            <a:pPr lvl="1"/>
            <a:r>
              <a:rPr lang="en-US" altLang="ja-JP" dirty="0"/>
              <a:t>SIMT(D) </a:t>
            </a:r>
            <a:r>
              <a:rPr lang="ja-JP" altLang="en-US" dirty="0"/>
              <a:t>では基本的には複数のデータに対して同じ演算を行う </a:t>
            </a:r>
            <a:endParaRPr lang="en-US" altLang="ja-JP" dirty="0"/>
          </a:p>
          <a:p>
            <a:pPr lvl="1"/>
            <a:r>
              <a:rPr lang="ja-JP" altLang="en-US" dirty="0"/>
              <a:t>しかし </a:t>
            </a:r>
            <a:r>
              <a:rPr lang="en-US" altLang="ja-JP" dirty="0"/>
              <a:t>SIMT </a:t>
            </a:r>
            <a:r>
              <a:rPr lang="ja-JP" altLang="en-US" dirty="0"/>
              <a:t>では全く同じ冗長な演算を複数のレーンで行っている場合があり無駄 </a:t>
            </a:r>
            <a:endParaRPr lang="en-US" altLang="ja-JP" dirty="0"/>
          </a:p>
          <a:p>
            <a:r>
              <a:rPr lang="ja-JP" altLang="en-US" dirty="0"/>
              <a:t>課題：スカラ化とその問題 </a:t>
            </a:r>
            <a:endParaRPr lang="en-US" altLang="ja-JP" dirty="0"/>
          </a:p>
          <a:p>
            <a:pPr lvl="1"/>
            <a:r>
              <a:rPr lang="ja-JP" altLang="en-US" dirty="0"/>
              <a:t>冗長な演算を１つの演算にまとめるスカラ化が提案されている </a:t>
            </a:r>
            <a:endParaRPr lang="en-US" altLang="ja-JP" dirty="0"/>
          </a:p>
          <a:p>
            <a:pPr lvl="1"/>
            <a:r>
              <a:rPr lang="ja-JP" altLang="en-US" dirty="0"/>
              <a:t>従来のスカラ化では制約があり効果的にまとめられない </a:t>
            </a:r>
            <a:endParaRPr lang="en-US" altLang="ja-JP" dirty="0"/>
          </a:p>
          <a:p>
            <a:r>
              <a:rPr lang="ja-JP" altLang="en-US" dirty="0"/>
              <a:t>提案：スカラ化の改良 </a:t>
            </a:r>
            <a:endParaRPr lang="en-US" altLang="ja-JP" dirty="0"/>
          </a:p>
          <a:p>
            <a:pPr lvl="1"/>
            <a:r>
              <a:rPr lang="en-US" altLang="ja-JP" dirty="0"/>
              <a:t>Temporal SIMT </a:t>
            </a:r>
            <a:r>
              <a:rPr lang="ja-JP" altLang="en-US" dirty="0"/>
              <a:t>と動的なスカラ化の組み合わせにより実現 </a:t>
            </a:r>
            <a:br>
              <a:rPr lang="ja-JP" altLang="en-US" dirty="0"/>
            </a:br>
            <a:endParaRPr kumimoji="1" lang="ja-JP" altLang="en-US" dirty="0"/>
          </a:p>
        </p:txBody>
      </p:sp>
    </p:spTree>
    <p:extLst>
      <p:ext uri="{BB962C8B-B14F-4D97-AF65-F5344CB8AC3E}">
        <p14:creationId xmlns:p14="http://schemas.microsoft.com/office/powerpoint/2010/main" val="11401557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2">
      <a:dk1>
        <a:sysClr val="windowText" lastClr="000000"/>
      </a:dk1>
      <a:lt1>
        <a:sysClr val="window" lastClr="FFFFFF"/>
      </a:lt1>
      <a:dk2>
        <a:srgbClr val="F4EB00"/>
      </a:dk2>
      <a:lt2>
        <a:srgbClr val="C4FF4A"/>
      </a:lt2>
      <a:accent1>
        <a:srgbClr val="4F81BD"/>
      </a:accent1>
      <a:accent2>
        <a:srgbClr val="C0504D"/>
      </a:accent2>
      <a:accent3>
        <a:srgbClr val="9BBB59"/>
      </a:accent3>
      <a:accent4>
        <a:srgbClr val="6879B0"/>
      </a:accent4>
      <a:accent5>
        <a:srgbClr val="2585A3"/>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73058</TotalTime>
  <Words>2183</Words>
  <Application>Microsoft Office PowerPoint</Application>
  <PresentationFormat>画面に合わせる (4:3)</PresentationFormat>
  <Paragraphs>262</Paragraphs>
  <Slides>30</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HG丸ｺﾞｼｯｸM-PRO</vt:lpstr>
      <vt:lpstr>MeiryoKe_PGothic</vt:lpstr>
      <vt:lpstr>メイリオ</vt:lpstr>
      <vt:lpstr>Calibri</vt:lpstr>
      <vt:lpstr>Segoe UI</vt:lpstr>
      <vt:lpstr>Wingdings</vt:lpstr>
      <vt:lpstr>cerulean</vt:lpstr>
      <vt:lpstr>プロットの作り方 v3</vt:lpstr>
      <vt:lpstr>はじめに</vt:lpstr>
      <vt:lpstr>プロットのタイプ</vt:lpstr>
      <vt:lpstr>まず３点プロットから始める</vt:lpstr>
      <vt:lpstr>３点プロットは最初に作るのにちょうどよい</vt:lpstr>
      <vt:lpstr>詳細度と論理構造</vt:lpstr>
      <vt:lpstr>３点プロット</vt:lpstr>
      <vt:lpstr>３点プロット：この３点で話の筋をまとめる</vt:lpstr>
      <vt:lpstr>例１：小田喜くんの輪講の例 = 既存手法があるパターン （輪講なので具体的なアイデアがまだない事に注意）</vt:lpstr>
      <vt:lpstr>例２：小泉くんの DATE = 既存手法があるパターン</vt:lpstr>
      <vt:lpstr>例３：木村さんの輪講 = 既存手法がないパターン （輪講なので具体的なアイデアがまだない事に注意）</vt:lpstr>
      <vt:lpstr>例４：出川くんの ICCD = 既存手法がないパターン</vt:lpstr>
      <vt:lpstr>とりあえずこのフォーマットにまとめる事を目指す</vt:lpstr>
      <vt:lpstr>プロットを作る際の実際の手順</vt:lpstr>
      <vt:lpstr>項目間の関係</vt:lpstr>
      <vt:lpstr>箇条書きを作る際の形式上の注意</vt:lpstr>
      <vt:lpstr>応用：４点プロット</vt:lpstr>
      <vt:lpstr>３点プロットのチェック・リスト</vt:lpstr>
      <vt:lpstr>１点プロット</vt:lpstr>
      <vt:lpstr>１点プロット = 目標規定文</vt:lpstr>
      <vt:lpstr>目標規定文</vt:lpstr>
      <vt:lpstr>３点プロットと目標規定文の関係</vt:lpstr>
      <vt:lpstr>６点プロット</vt:lpstr>
      <vt:lpstr>６点プロット</vt:lpstr>
      <vt:lpstr>詳細度と論理構造</vt:lpstr>
      <vt:lpstr>詳細度と論理構造</vt:lpstr>
      <vt:lpstr>完全プロット</vt:lpstr>
      <vt:lpstr>完全プロット</vt:lpstr>
      <vt:lpstr>完全プロット</vt:lpstr>
      <vt:lpstr>スライド用のプロットの構成の例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塩谷　亮太</cp:lastModifiedBy>
  <cp:revision>16308</cp:revision>
  <cp:lastPrinted>2014-12-10T13:40:48Z</cp:lastPrinted>
  <dcterms:created xsi:type="dcterms:W3CDTF">2014-11-17T10:53:59Z</dcterms:created>
  <dcterms:modified xsi:type="dcterms:W3CDTF">2022-08-13T15:21:49Z</dcterms:modified>
</cp:coreProperties>
</file>