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0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658" r:id="rId30"/>
    <p:sldId id="656" r:id="rId31"/>
    <p:sldId id="660" r:id="rId32"/>
    <p:sldId id="663" r:id="rId33"/>
    <p:sldId id="664" r:id="rId34"/>
    <p:sldId id="630" r:id="rId35"/>
    <p:sldId id="636" r:id="rId36"/>
    <p:sldId id="623" r:id="rId37"/>
    <p:sldId id="599" r:id="rId38"/>
    <p:sldId id="610" r:id="rId39"/>
    <p:sldId id="609" r:id="rId40"/>
    <p:sldId id="624" r:id="rId41"/>
    <p:sldId id="625" r:id="rId42"/>
    <p:sldId id="628" r:id="rId43"/>
    <p:sldId id="597" r:id="rId44"/>
    <p:sldId id="651" r:id="rId45"/>
    <p:sldId id="638" r:id="rId46"/>
    <p:sldId id="652" r:id="rId47"/>
    <p:sldId id="637" r:id="rId48"/>
    <p:sldId id="662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1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0-387-34047-0" TargetMode="External"/><Relationship Id="rId3" Type="http://schemas.openxmlformats.org/officeDocument/2006/relationships/hyperlink" Target="https://www.maruzen-publishing.co.jp/item/b294477.html" TargetMode="External"/><Relationship Id="rId7" Type="http://schemas.openxmlformats.org/officeDocument/2006/relationships/hyperlink" Target="https://link.springer.com/book/10.1007/978-3-319-76526-6" TargetMode="External"/><Relationship Id="rId2" Type="http://schemas.openxmlformats.org/officeDocument/2006/relationships/hyperlink" Target="https://www.maruzen-publishing.co.jp/item/b29447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335443" TargetMode="External"/><Relationship Id="rId11" Type="http://schemas.openxmlformats.org/officeDocument/2006/relationships/hyperlink" Target="https://arith2023.arithsymposium.org/slides/S8_JongwookSohn_EnhancedFloatingPointMultiplyAddWithFullDenormalSupport.pdf" TargetMode="External"/><Relationship Id="rId5" Type="http://schemas.openxmlformats.org/officeDocument/2006/relationships/hyperlink" Target="http://www.transputer.net/fbooks/t9000/t9kfpdsn.pdf" TargetMode="External"/><Relationship Id="rId10" Type="http://schemas.openxmlformats.org/officeDocument/2006/relationships/hyperlink" Target="https://arith2023.arithsymposium.org/papers/Enhanced%20Floating-Point%20Multiply-Add%20with%20Full%20Denormal%20Support.pdf" TargetMode="External"/><Relationship Id="rId4" Type="http://schemas.openxmlformats.org/officeDocument/2006/relationships/hyperlink" Target="https://patents.google.com/patent/US7024439B2/en" TargetMode="External"/><Relationship Id="rId9" Type="http://schemas.openxmlformats.org/officeDocument/2006/relationships/hyperlink" Target="https://redirect.cs.umbc.edu/~phatak/645/supl/lza/lza-survey-arith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/>
              <a:t>v11</a:t>
            </a:r>
            <a:endParaRPr kumimoji="1"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/>
        </p:nvSpPr>
        <p:spPr bwMode="auto">
          <a:xfrm>
            <a:off x="881959" y="3609002"/>
            <a:ext cx="7740086" cy="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ja-JP" altLang="en-US" sz="1400" b="0" dirty="0"/>
              <a:t>東京大学大学院情報理工学系研究科 創造情報学専攻 </a:t>
            </a:r>
            <a:br>
              <a:rPr lang="en-US" altLang="ja-JP" sz="1400" b="0" dirty="0"/>
            </a:br>
            <a:r>
              <a:rPr lang="ja-JP" altLang="en-US" sz="1400" b="0" dirty="0"/>
              <a:t>塩谷 亮太 </a:t>
            </a:r>
            <a:r>
              <a:rPr lang="en-US" altLang="ja-JP" sz="1400" b="0" dirty="0"/>
              <a:t>(shioya@ci.i.u-tokyo.ac.jp) </a:t>
            </a:r>
          </a:p>
          <a:p>
            <a:pPr algn="ctr">
              <a:lnSpc>
                <a:spcPct val="100000"/>
              </a:lnSpc>
            </a:pPr>
            <a:br>
              <a:rPr kumimoji="1" lang="en-US" sz="1400" dirty="0"/>
            </a:br>
            <a:r>
              <a:rPr kumimoji="1" lang="zh-CN" altLang="en-US" sz="1400" dirty="0"/>
              <a:t>名古屋工業大学 大学院 工学研究科 工学専攻</a:t>
            </a:r>
            <a:endParaRPr kumimoji="1" lang="en-US" altLang="zh-CN" sz="1400" dirty="0"/>
          </a:p>
          <a:p>
            <a:pPr algn="ctr">
              <a:lnSpc>
                <a:spcPct val="100000"/>
              </a:lnSpc>
            </a:pPr>
            <a:r>
              <a:rPr kumimoji="1" lang="zh-CN" altLang="en-US" sz="1400" dirty="0"/>
              <a:t>小泉 </a:t>
            </a:r>
            <a:r>
              <a:rPr kumimoji="1" lang="ja-JP" altLang="en-US" sz="1400" dirty="0"/>
              <a:t>透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_1101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このマルチプレクサの選択信号は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一つのトランジスタで一気に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53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MUX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駆動すると遅いので，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倍づつに増幅していく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ja-JP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なぜ４倍なのかは，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[CMOSVLSI2014]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基礎編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P.224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4.5.2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最適なステージ数の選択」の最後のあたりより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8"/>
            <a:ext cx="2160024" cy="90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4689014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5139019"/>
            <a:ext cx="0" cy="12600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1170013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90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689014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139019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409022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>
            <a:off x="7992038" y="4599014"/>
            <a:ext cx="0" cy="99001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589024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10"/>
            <a:ext cx="126001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58902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85902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CC45860-6061-D912-3778-312994607EF5}"/>
              </a:ext>
            </a:extLst>
          </p:cNvPr>
          <p:cNvSpPr/>
          <p:nvPr/>
        </p:nvSpPr>
        <p:spPr bwMode="auto">
          <a:xfrm flipV="1">
            <a:off x="7812036" y="468901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C1D8EAD-A6E0-B9FC-9F47-B6947B65CE27}"/>
              </a:ext>
            </a:extLst>
          </p:cNvPr>
          <p:cNvSpPr/>
          <p:nvPr/>
        </p:nvSpPr>
        <p:spPr bwMode="auto">
          <a:xfrm flipV="1">
            <a:off x="7812036" y="495901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EEC2185D-8541-1815-FA77-3CEC2149B077}"/>
              </a:ext>
            </a:extLst>
          </p:cNvPr>
          <p:cNvSpPr/>
          <p:nvPr/>
        </p:nvSpPr>
        <p:spPr bwMode="auto">
          <a:xfrm flipV="1">
            <a:off x="781203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</a:t>
            </a:r>
            <a:r>
              <a:rPr kumimoji="1" lang="ja-JP" altLang="en-US" dirty="0"/>
              <a:t>応用編 </a:t>
            </a:r>
            <a:r>
              <a:rPr kumimoji="1" lang="en-US" altLang="ja-JP" dirty="0"/>
              <a:t>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B3E8E1-6200-AAC4-996E-D3C6059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モチベーション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88B78-FDE5-81F8-335D-CDB542EE7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ナイーブな実装：</a:t>
            </a:r>
            <a:r>
              <a:rPr lang="en-US" altLang="ja-JP" dirty="0"/>
              <a:t>LZA </a:t>
            </a:r>
            <a:r>
              <a:rPr lang="ja-JP" altLang="en-US" dirty="0"/>
              <a:t>の補正 </a:t>
            </a:r>
            <a:r>
              <a:rPr lang="en-US" altLang="ja-JP" dirty="0"/>
              <a:t>→ </a:t>
            </a:r>
            <a:r>
              <a:rPr lang="ja-JP" altLang="en-US" dirty="0"/>
              <a:t>丸め判定 </a:t>
            </a:r>
            <a:r>
              <a:rPr lang="en-US" altLang="ja-JP" dirty="0"/>
              <a:t>→ 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en-US" altLang="ja-JP" dirty="0"/>
              <a:t>LZA</a:t>
            </a:r>
            <a:r>
              <a:rPr lang="ja-JP" altLang="en-US" dirty="0"/>
              <a:t> の補正は </a:t>
            </a:r>
            <a:r>
              <a:rPr lang="en-US" altLang="ja-JP" dirty="0"/>
              <a:t>fanout </a:t>
            </a:r>
            <a:r>
              <a:rPr lang="ja-JP" altLang="en-US" dirty="0"/>
              <a:t>が大きいので遅い</a:t>
            </a:r>
            <a:endParaRPr lang="en-US" altLang="ja-JP" dirty="0"/>
          </a:p>
          <a:p>
            <a:pPr lvl="1"/>
            <a:r>
              <a:rPr lang="ja-JP" altLang="en-US" dirty="0"/>
              <a:t>丸め判定はインクリメントと並行してできる</a:t>
            </a:r>
            <a:endParaRPr lang="en-US" altLang="ja-JP" dirty="0"/>
          </a:p>
          <a:p>
            <a:r>
              <a:rPr lang="ja-JP" altLang="en-US" dirty="0"/>
              <a:t>アプローチ：</a:t>
            </a:r>
            <a:endParaRPr lang="en-US" altLang="ja-JP" dirty="0"/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補正もインクリメントと並行してやりたい</a:t>
            </a:r>
            <a:endParaRPr lang="en-US" altLang="ja-JP" dirty="0"/>
          </a:p>
          <a:p>
            <a:pPr lvl="1"/>
            <a:r>
              <a:rPr lang="ja-JP" altLang="en-US" dirty="0"/>
              <a:t>補正前の値に対してインクリメントを行う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D54207-F626-8FCC-F319-A2C8A07FF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 </a:t>
            </a:r>
            <a:r>
              <a:rPr lang="ja-JP" altLang="en-US" sz="2000" dirty="0"/>
              <a:t>応用編</a:t>
            </a:r>
            <a:endParaRPr lang="en-US" altLang="ja-JP" sz="2000" dirty="0"/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822025" y="1178975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188964"/>
            <a:ext cx="1440016" cy="72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331964" y="908973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198898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998974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411976" y="998974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2051972" y="2168987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2231974" y="117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2231974" y="144897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2231974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1061961" y="3609002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2348989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2528991"/>
            <a:ext cx="450005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781969" y="2528991"/>
            <a:ext cx="0" cy="1080011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511966" y="2708992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581989" y="270899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851992" y="234898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2528990"/>
            <a:ext cx="1170013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5022005" y="252899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752002" y="270899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2520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3131984" y="5049018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572000" y="5229020"/>
            <a:ext cx="450005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842003" y="369900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842002" y="396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842003" y="423900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851992" y="486901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3131984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851992" y="90897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3131984" y="198898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998973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932004" y="998973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572000" y="2168986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752002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752002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752002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85199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372020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7092028" y="908972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028" y="998974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8262041" y="998974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992038" y="1178975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33899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462021" y="351900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8082039" y="216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8082038" y="243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8082039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02037" y="3699003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2017" y="998973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6102017" y="998973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6102017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922015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922015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922015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462021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419011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210453-4D1C-6CF5-ECE6-2DB686960166}"/>
              </a:ext>
            </a:extLst>
          </p:cNvPr>
          <p:cNvSpPr/>
          <p:nvPr/>
        </p:nvSpPr>
        <p:spPr bwMode="auto">
          <a:xfrm>
            <a:off x="4752002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EBD41-46A8-24A5-D904-316D558F140E}"/>
              </a:ext>
            </a:extLst>
          </p:cNvPr>
          <p:cNvSpPr/>
          <p:nvPr/>
        </p:nvSpPr>
        <p:spPr bwMode="auto">
          <a:xfrm>
            <a:off x="223197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89BAA2-BF63-A425-071F-4ED2D15C2F57}"/>
              </a:ext>
            </a:extLst>
          </p:cNvPr>
          <p:cNvSpPr/>
          <p:nvPr/>
        </p:nvSpPr>
        <p:spPr bwMode="auto">
          <a:xfrm>
            <a:off x="583201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152039-5615-481C-D4C8-F305CCFEA07D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7CB3-A434-EC03-63AC-55EF4ABB8130}"/>
              </a:ext>
            </a:extLst>
          </p:cNvPr>
          <p:cNvSpPr/>
          <p:nvPr/>
        </p:nvSpPr>
        <p:spPr bwMode="auto">
          <a:xfrm>
            <a:off x="8172040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501B47-572B-F81D-F673-52C7AA0EE7C0}"/>
              </a:ext>
            </a:extLst>
          </p:cNvPr>
          <p:cNvSpPr/>
          <p:nvPr/>
        </p:nvSpPr>
        <p:spPr bwMode="auto">
          <a:xfrm>
            <a:off x="4842003" y="2258987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26AD21-F600-6460-AE11-9CBA75565CBA}"/>
              </a:ext>
            </a:extLst>
          </p:cNvPr>
          <p:cNvSpPr/>
          <p:nvPr/>
        </p:nvSpPr>
        <p:spPr bwMode="auto">
          <a:xfrm>
            <a:off x="2051972" y="243898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89046D-9531-43B3-D220-5890F1D7478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A45C35-A065-D96C-1ED3-7C35B7C34BA6}"/>
              </a:ext>
            </a:extLst>
          </p:cNvPr>
          <p:cNvSpPr/>
          <p:nvPr/>
        </p:nvSpPr>
        <p:spPr bwMode="auto">
          <a:xfrm>
            <a:off x="521955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ナイーブな実装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D1AA76-AB2D-A34A-C6A3-0CDEEB5C4190}"/>
              </a:ext>
            </a:extLst>
          </p:cNvPr>
          <p:cNvSpPr/>
          <p:nvPr/>
        </p:nvSpPr>
        <p:spPr bwMode="auto">
          <a:xfrm>
            <a:off x="3041983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丸め判定とインクリメントを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CF0125-21C3-1442-7B79-9FF1602F829D}"/>
              </a:ext>
            </a:extLst>
          </p:cNvPr>
          <p:cNvSpPr/>
          <p:nvPr/>
        </p:nvSpPr>
        <p:spPr bwMode="auto">
          <a:xfrm>
            <a:off x="6012016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インクリメントと補正も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FD3ADE-1EA6-73C6-9CE5-DF80532A5DA9}"/>
              </a:ext>
            </a:extLst>
          </p:cNvPr>
          <p:cNvSpPr/>
          <p:nvPr/>
        </p:nvSpPr>
        <p:spPr bwMode="auto">
          <a:xfrm>
            <a:off x="431954" y="98963"/>
            <a:ext cx="8370093" cy="360004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5A57B2-FABE-517F-26F5-A77E7BB4F0D3}"/>
              </a:ext>
            </a:extLst>
          </p:cNvPr>
          <p:cNvSpPr/>
          <p:nvPr/>
        </p:nvSpPr>
        <p:spPr bwMode="auto">
          <a:xfrm>
            <a:off x="6012016" y="513901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L: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正規化後の最下位ビット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の１つ下のビット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R: 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の１つ下のビット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スティッキービット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丸めの加算を補正の前に始める方法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LZA </a:t>
            </a:r>
            <a:r>
              <a:rPr lang="ja-JP" altLang="en-US" dirty="0"/>
              <a:t>に基づく正規化後の結果は以下のいずれか：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1 </a:t>
            </a:r>
            <a:r>
              <a:rPr lang="ja-JP" altLang="en-US" dirty="0"/>
              <a:t>なのでそのまま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0 </a:t>
            </a:r>
            <a:r>
              <a:rPr lang="ja-JP" altLang="en-US" dirty="0"/>
              <a:t>なので </a:t>
            </a:r>
            <a:r>
              <a:rPr lang="en-US" altLang="ja-JP" dirty="0"/>
              <a:t>LZA </a:t>
            </a:r>
            <a:r>
              <a:rPr lang="ja-JP" altLang="en-US" dirty="0"/>
              <a:t>補正シフトがいる</a:t>
            </a:r>
            <a:br>
              <a:rPr lang="en-US" altLang="ja-JP" dirty="0"/>
            </a:br>
            <a:r>
              <a:rPr lang="ja-JP" altLang="en-US" dirty="0"/>
              <a:t>（簡単のため８ビットに短縮 </a:t>
            </a:r>
            <a:r>
              <a:rPr lang="en-US" altLang="ja-JP" dirty="0"/>
              <a:t>&amp; G </a:t>
            </a:r>
            <a:r>
              <a:rPr lang="ja-JP" altLang="en-US" dirty="0"/>
              <a:t>より下のビットは省略）</a:t>
            </a:r>
            <a:endParaRPr lang="en-US" altLang="ja-JP" dirty="0"/>
          </a:p>
          <a:p>
            <a:r>
              <a:rPr lang="ja-JP" altLang="en-US" dirty="0"/>
              <a:t>投機的に上記 </a:t>
            </a:r>
            <a:r>
              <a:rPr lang="en-US" altLang="ja-JP" dirty="0"/>
              <a:t>L </a:t>
            </a:r>
            <a:r>
              <a:rPr lang="ja-JP" altLang="en-US" dirty="0"/>
              <a:t>ビットに </a:t>
            </a:r>
            <a:r>
              <a:rPr lang="en-US" altLang="ja-JP" dirty="0"/>
              <a:t>+1 </a:t>
            </a:r>
            <a:r>
              <a:rPr lang="ja-JP" altLang="en-US" dirty="0"/>
              <a:t>しておく</a:t>
            </a:r>
            <a:endParaRPr lang="en-US" altLang="ja-JP" dirty="0"/>
          </a:p>
          <a:p>
            <a:pPr lvl="1"/>
            <a:r>
              <a:rPr lang="ja-JP" altLang="en-US" dirty="0"/>
              <a:t>補正シフト時はこの結果を使ってインクリメントの結果をつくる</a:t>
            </a:r>
            <a:endParaRPr lang="en-US" altLang="ja-JP" dirty="0"/>
          </a:p>
          <a:p>
            <a:pPr lvl="1"/>
            <a:r>
              <a:rPr lang="ja-JP" altLang="en-US" dirty="0"/>
              <a:t>補正が必要だった場合，左シフトされるので </a:t>
            </a:r>
            <a:r>
              <a:rPr lang="en-US" altLang="ja-JP" dirty="0"/>
              <a:t>+2 </a:t>
            </a:r>
            <a:r>
              <a:rPr lang="ja-JP" altLang="en-US" dirty="0"/>
              <a:t>を足していたことになる</a:t>
            </a:r>
            <a:endParaRPr lang="en-US" altLang="ja-JP" dirty="0"/>
          </a:p>
          <a:p>
            <a:r>
              <a:rPr lang="ja-JP" altLang="en-US" dirty="0"/>
              <a:t>場合わけ：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+1 </a:t>
            </a:r>
            <a:r>
              <a:rPr lang="ja-JP" altLang="en-US" dirty="0"/>
              <a:t>の結果をそのまま使う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０：</a:t>
            </a:r>
            <a:r>
              <a:rPr lang="en-US" altLang="ja-JP" dirty="0"/>
              <a:t>0bxxx_xxL0+0b1 =&gt; 0bxxx_xxL1</a:t>
            </a: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１：</a:t>
            </a:r>
            <a:endParaRPr lang="en-US" altLang="ja-JP" dirty="0"/>
          </a:p>
          <a:p>
            <a:pPr lvl="3"/>
            <a:r>
              <a:rPr lang="en-US" altLang="ja-JP" dirty="0"/>
              <a:t>0bxxx_xxL1+0b1 =&gt; L </a:t>
            </a:r>
            <a:r>
              <a:rPr lang="ja-JP" altLang="en-US" dirty="0"/>
              <a:t>に </a:t>
            </a:r>
            <a:r>
              <a:rPr lang="en-US" altLang="ja-JP" dirty="0"/>
              <a:t>+1 </a:t>
            </a:r>
            <a:r>
              <a:rPr lang="ja-JP" altLang="en-US" dirty="0"/>
              <a:t>が繰り上がってくるので，</a:t>
            </a:r>
            <a:br>
              <a:rPr lang="en-US" altLang="ja-JP" dirty="0"/>
            </a:br>
            <a:r>
              <a:rPr lang="ja-JP" altLang="en-US" dirty="0"/>
              <a:t>投機的に</a:t>
            </a:r>
            <a:r>
              <a:rPr lang="en-US" altLang="ja-JP" dirty="0"/>
              <a:t>+2 </a:t>
            </a:r>
            <a:r>
              <a:rPr lang="ja-JP" altLang="en-US" dirty="0"/>
              <a:t>を足した結果が使える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1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908972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ナイーブな実装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n[7] ? n[7:1] 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n[6:0];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c[6:1] + (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(c[0]) ? 1 : 0);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丸め判定とインクリメントを並行に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 = n[7] ? n[7:1] : n[6:0];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t = c[6:1]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round_away(c[0]) ? t : c[6:1];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とりあえず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を足しておく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u = n[7] ? round_away(n[1]) : round_away(n[0]) &amp; n[1];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p;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p[6:1] = u ? s : n[7:2];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p[0] = round_away(n[0]) ^ n[1];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n[7] ? p[6:1] : p[5:0];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8F5292-1840-ECD4-C68C-42AF9D313DAC}"/>
              </a:ext>
            </a:extLst>
          </p:cNvPr>
          <p:cNvSpPr/>
          <p:nvPr/>
        </p:nvSpPr>
        <p:spPr bwMode="auto">
          <a:xfrm>
            <a:off x="7002027" y="171898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F47874-659D-89EF-B717-E6D1F9C41E88}"/>
              </a:ext>
            </a:extLst>
          </p:cNvPr>
          <p:cNvSpPr/>
          <p:nvPr/>
        </p:nvSpPr>
        <p:spPr bwMode="auto">
          <a:xfrm>
            <a:off x="6552022" y="998972"/>
            <a:ext cx="1440016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79CBE4-5FC8-5DF9-1413-F11D0C00BC95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7272030" y="1448977"/>
            <a:ext cx="0" cy="27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979F33-DA59-5407-D8AD-E842FA012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272030" y="1538980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E6E67C-3ACE-8C1B-B965-F167A0F9C3B0}"/>
              </a:ext>
            </a:extLst>
          </p:cNvPr>
          <p:cNvCxnSpPr>
            <a:cxnSpLocks/>
          </p:cNvCxnSpPr>
          <p:nvPr/>
        </p:nvCxnSpPr>
        <p:spPr bwMode="auto">
          <a:xfrm>
            <a:off x="8442043" y="153898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BC57FF-41B7-5D91-6874-C646FC2AF071}"/>
              </a:ext>
            </a:extLst>
          </p:cNvPr>
          <p:cNvSpPr/>
          <p:nvPr/>
        </p:nvSpPr>
        <p:spPr bwMode="auto">
          <a:xfrm>
            <a:off x="8172040" y="171898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29FBBC-8318-D083-12AC-ECBF37162AF6}"/>
              </a:ext>
            </a:extLst>
          </p:cNvPr>
          <p:cNvCxnSpPr>
            <a:cxnSpLocks/>
          </p:cNvCxnSpPr>
          <p:nvPr/>
        </p:nvCxnSpPr>
        <p:spPr bwMode="auto">
          <a:xfrm>
            <a:off x="6822025" y="1628980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05EE5-809F-50E5-0362-FF0C637111CA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F5D01D-AFB5-8444-F08D-043339A8D722}"/>
              </a:ext>
            </a:extLst>
          </p:cNvPr>
          <p:cNvSpPr/>
          <p:nvPr/>
        </p:nvSpPr>
        <p:spPr bwMode="auto">
          <a:xfrm>
            <a:off x="6642023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FE21E05-8BAB-EEDF-425A-E705B2CCE673}"/>
              </a:ext>
            </a:extLst>
          </p:cNvPr>
          <p:cNvSpPr/>
          <p:nvPr/>
        </p:nvSpPr>
        <p:spPr bwMode="auto">
          <a:xfrm flipV="1">
            <a:off x="8262041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92AF2FDC-B2A2-CDEC-C20D-49A19816AEA1}"/>
              </a:ext>
            </a:extLst>
          </p:cNvPr>
          <p:cNvSpPr/>
          <p:nvPr/>
        </p:nvSpPr>
        <p:spPr bwMode="auto">
          <a:xfrm flipV="1">
            <a:off x="8262040" y="297899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FA0F7131-87A3-E9F2-52A8-39D9F170FAC7}"/>
              </a:ext>
            </a:extLst>
          </p:cNvPr>
          <p:cNvSpPr/>
          <p:nvPr/>
        </p:nvSpPr>
        <p:spPr bwMode="auto">
          <a:xfrm flipV="1">
            <a:off x="8262041" y="324899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92A707-CED6-3D50-C1F8-14D197012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2039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3286D0-8502-57EF-F202-155D6521AD4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2019" y="1538979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E97C091-4F12-B2EE-35A6-F25AEFFBD0C8}"/>
              </a:ext>
            </a:extLst>
          </p:cNvPr>
          <p:cNvCxnSpPr>
            <a:cxnSpLocks/>
          </p:cNvCxnSpPr>
          <p:nvPr/>
        </p:nvCxnSpPr>
        <p:spPr bwMode="auto">
          <a:xfrm>
            <a:off x="6282019" y="1538979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ABA8006-6F6B-8E7F-80EB-37814665EEC7}"/>
              </a:ext>
            </a:extLst>
          </p:cNvPr>
          <p:cNvCxnSpPr>
            <a:cxnSpLocks/>
          </p:cNvCxnSpPr>
          <p:nvPr/>
        </p:nvCxnSpPr>
        <p:spPr bwMode="auto">
          <a:xfrm>
            <a:off x="6282019" y="4779015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1C2BA918-2F9E-3FF8-A69A-6E8E2D40E5E1}"/>
              </a:ext>
            </a:extLst>
          </p:cNvPr>
          <p:cNvSpPr/>
          <p:nvPr/>
        </p:nvSpPr>
        <p:spPr bwMode="auto">
          <a:xfrm flipV="1">
            <a:off x="6102017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9F8D9EF-36BE-5C48-5530-AE8918F1E85B}"/>
              </a:ext>
            </a:extLst>
          </p:cNvPr>
          <p:cNvSpPr/>
          <p:nvPr/>
        </p:nvSpPr>
        <p:spPr bwMode="auto">
          <a:xfrm flipV="1">
            <a:off x="6102017" y="198898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4EADB67-760D-0C91-1995-735F1D0688DD}"/>
              </a:ext>
            </a:extLst>
          </p:cNvPr>
          <p:cNvSpPr/>
          <p:nvPr/>
        </p:nvSpPr>
        <p:spPr bwMode="auto">
          <a:xfrm flipV="1">
            <a:off x="6102017" y="225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0438E6F-0D72-F304-2DE2-22AE849C2079}"/>
              </a:ext>
            </a:extLst>
          </p:cNvPr>
          <p:cNvSpPr/>
          <p:nvPr/>
        </p:nvSpPr>
        <p:spPr bwMode="auto">
          <a:xfrm>
            <a:off x="6642023" y="468901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AB2734-B4BB-A8D1-2268-06D8BA5C4428}"/>
              </a:ext>
            </a:extLst>
          </p:cNvPr>
          <p:cNvCxnSpPr>
            <a:cxnSpLocks/>
          </p:cNvCxnSpPr>
          <p:nvPr/>
        </p:nvCxnSpPr>
        <p:spPr bwMode="auto">
          <a:xfrm>
            <a:off x="7272030" y="441901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042F99-9407-7829-1DA4-6EE3FABE391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504901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67FF809-7346-13C7-5B87-96F10C6CAC39}"/>
              </a:ext>
            </a:extLst>
          </p:cNvPr>
          <p:cNvSpPr/>
          <p:nvPr/>
        </p:nvSpPr>
        <p:spPr bwMode="auto">
          <a:xfrm>
            <a:off x="5832014" y="4599013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n[7]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E263104-1EB5-D842-006D-0AB66D3552FB}"/>
              </a:ext>
            </a:extLst>
          </p:cNvPr>
          <p:cNvCxnSpPr>
            <a:cxnSpLocks/>
          </p:cNvCxnSpPr>
          <p:nvPr/>
        </p:nvCxnSpPr>
        <p:spPr bwMode="auto">
          <a:xfrm>
            <a:off x="6822025" y="1628980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0CC2A41-BD46-171A-A3FD-FCEEF7DA528B}"/>
              </a:ext>
            </a:extLst>
          </p:cNvPr>
          <p:cNvSpPr/>
          <p:nvPr/>
        </p:nvSpPr>
        <p:spPr bwMode="auto">
          <a:xfrm>
            <a:off x="8352042" y="1268976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8780B8-4894-BC9B-4503-914137D01A11}"/>
              </a:ext>
            </a:extLst>
          </p:cNvPr>
          <p:cNvSpPr/>
          <p:nvPr/>
        </p:nvSpPr>
        <p:spPr bwMode="auto">
          <a:xfrm>
            <a:off x="7092028" y="360900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s[5:0]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1270244-BFF1-EDE2-4423-D6BF7344BD94}"/>
              </a:ext>
            </a:extLst>
          </p:cNvPr>
          <p:cNvSpPr/>
          <p:nvPr/>
        </p:nvSpPr>
        <p:spPr bwMode="auto">
          <a:xfrm>
            <a:off x="6552022" y="360900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n[7:2]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469B23-BDFA-D964-F691-5C68C6E30C62}"/>
              </a:ext>
            </a:extLst>
          </p:cNvPr>
          <p:cNvSpPr/>
          <p:nvPr/>
        </p:nvSpPr>
        <p:spPr bwMode="auto">
          <a:xfrm>
            <a:off x="8442043" y="4149008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4CD77B8-BF30-B4E4-3813-E7E9966FED18}"/>
              </a:ext>
            </a:extLst>
          </p:cNvPr>
          <p:cNvSpPr/>
          <p:nvPr/>
        </p:nvSpPr>
        <p:spPr bwMode="auto">
          <a:xfrm>
            <a:off x="6372020" y="908971"/>
            <a:ext cx="1800020" cy="270003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161951" y="1898982"/>
            <a:ext cx="5310059" cy="4590051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u = n[7] ?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round_away(n[1]) : round_away(n[0]) &amp; n[1];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p;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p[6:1] = u ? s : n[7:2];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p[0] = round_away(n[0]) ^ n[1];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n[7] ? p[6:1] : p[5:0];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以下のように，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MSB/L/G/R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のパターンに分解して考える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p;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 n[7] &amp;  round_away(n[1]))         p = { s[5], s[4:0], 1'bX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 n[7] &amp; !round_away(n[1]))         p = { n[7], n[6:2], 1'bX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 round_away(n[0]) &amp; n[1])  p = { 1'bX, s[4:0], 1'b0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 round_away(n[0]) &amp; !n[1])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1'bX, n[6:2], 1'b1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!round_away(n[0]))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1'bX, n[6:2], n[1]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4790D7-891D-E4DB-F330-29856AADB23F}"/>
              </a:ext>
            </a:extLst>
          </p:cNvPr>
          <p:cNvSpPr/>
          <p:nvPr/>
        </p:nvSpPr>
        <p:spPr bwMode="auto">
          <a:xfrm>
            <a:off x="7182029" y="441901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9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</a:t>
                </a:r>
                <a:r>
                  <a:rPr lang="ja-JP" altLang="en-US" sz="1800" dirty="0"/>
                  <a:t>応用編 </a:t>
                </a:r>
                <a:r>
                  <a:rPr lang="en-US" altLang="ja-JP" sz="1800" dirty="0"/>
                  <a:t>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</a:t>
            </a:r>
            <a:r>
              <a:rPr lang="ja-JP" altLang="en-US" dirty="0"/>
              <a:t>応用編 </a:t>
            </a:r>
            <a:r>
              <a:rPr lang="en-US" altLang="ja-JP" dirty="0"/>
              <a:t>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</a:t>
            </a:r>
            <a:br>
              <a:rPr kumimoji="1" lang="en-US" altLang="ja-JP" sz="1100" dirty="0"/>
            </a:br>
            <a:r>
              <a:rPr kumimoji="1" lang="ja-JP" altLang="en-US" sz="1100" dirty="0"/>
              <a:t>基礎編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2"/>
              </a:rPr>
              <a:t>https://www.maruzen-publishing.co.jp/item/b294478.html</a:t>
            </a:r>
            <a:br>
              <a:rPr kumimoji="1" lang="en-US" altLang="ja-JP" sz="1100" dirty="0"/>
            </a:br>
            <a:r>
              <a:rPr kumimoji="1" lang="ja-JP" altLang="en-US" sz="1100" dirty="0"/>
              <a:t>応用編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3"/>
              </a:rPr>
              <a:t>https://www.maruzen-publishing.co.jp/item/b294477.html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9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1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6572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2430027"/>
          </a:xfrm>
        </p:spPr>
        <p:txBody>
          <a:bodyPr/>
          <a:lstStyle/>
          <a:p>
            <a:pPr lvl="1"/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部分積：</a:t>
            </a:r>
            <a:endParaRPr kumimoji="1" lang="en-US" altLang="ja-JP" sz="1600" dirty="0"/>
          </a:p>
          <a:p>
            <a:pPr lvl="2"/>
            <a:r>
              <a:rPr kumimoji="1" lang="en-US" altLang="ja-JP" sz="1600" dirty="0" err="1"/>
              <a:t>a×b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において，</a:t>
            </a:r>
            <a:r>
              <a:rPr kumimoji="1" lang="en-US" altLang="ja-JP" sz="1600" dirty="0"/>
              <a:t>a </a:t>
            </a:r>
            <a:r>
              <a:rPr kumimoji="1" lang="ja-JP" altLang="en-US" sz="1600" dirty="0"/>
              <a:t>に </a:t>
            </a:r>
            <a:r>
              <a:rPr kumimoji="1" lang="en-US" altLang="ja-JP" sz="1600" dirty="0"/>
              <a:t>b </a:t>
            </a:r>
            <a:r>
              <a:rPr kumimoji="1" lang="ja-JP" altLang="en-US" sz="1600" dirty="0"/>
              <a:t>の特定のビットをかけた結果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左下の筆算でいうところの各行のビット列に相当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部分積の数を減らすことができる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２進に比べると１０進でやると筆算の際の加算の数がへるようなもの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基数４だと部分積の数を半分にできる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74016</TotalTime>
  <Words>4592</Words>
  <Application>Microsoft Office PowerPoint</Application>
  <PresentationFormat>画面に合わせる (4:3)</PresentationFormat>
  <Paragraphs>579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0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v11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モチベーション</vt:lpstr>
      <vt:lpstr>PowerPoint プレゼンテーション</vt:lpstr>
      <vt:lpstr>丸めの加算を補正の前に始める方法</vt:lpstr>
      <vt:lpstr>実装イメージ ここではスティッキービットは考えないことにする</vt:lpstr>
      <vt:lpstr>実装イメージ ここではスティッキービットは考えないことにする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16298</cp:revision>
  <cp:lastPrinted>2014-12-10T13:40:48Z</cp:lastPrinted>
  <dcterms:created xsi:type="dcterms:W3CDTF">2014-11-17T10:53:59Z</dcterms:created>
  <dcterms:modified xsi:type="dcterms:W3CDTF">2024-07-23T02:11:21Z</dcterms:modified>
</cp:coreProperties>
</file>