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9" r:id="rId1"/>
  </p:sldMasterIdLst>
  <p:notesMasterIdLst>
    <p:notesMasterId r:id="rId99"/>
  </p:notesMasterIdLst>
  <p:sldIdLst>
    <p:sldId id="440" r:id="rId2"/>
    <p:sldId id="672" r:id="rId3"/>
    <p:sldId id="679" r:id="rId4"/>
    <p:sldId id="676" r:id="rId5"/>
    <p:sldId id="681" r:id="rId6"/>
    <p:sldId id="662" r:id="rId7"/>
    <p:sldId id="663" r:id="rId8"/>
    <p:sldId id="677" r:id="rId9"/>
    <p:sldId id="678" r:id="rId10"/>
    <p:sldId id="660" r:id="rId11"/>
    <p:sldId id="665" r:id="rId12"/>
    <p:sldId id="666" r:id="rId13"/>
    <p:sldId id="667" r:id="rId14"/>
    <p:sldId id="668" r:id="rId15"/>
    <p:sldId id="669" r:id="rId16"/>
    <p:sldId id="670" r:id="rId17"/>
    <p:sldId id="673" r:id="rId18"/>
    <p:sldId id="674" r:id="rId19"/>
    <p:sldId id="675" r:id="rId20"/>
    <p:sldId id="661" r:id="rId21"/>
    <p:sldId id="680" r:id="rId22"/>
    <p:sldId id="630" r:id="rId23"/>
    <p:sldId id="554" r:id="rId24"/>
    <p:sldId id="555" r:id="rId25"/>
    <p:sldId id="553" r:id="rId26"/>
    <p:sldId id="552" r:id="rId27"/>
    <p:sldId id="551" r:id="rId28"/>
    <p:sldId id="556" r:id="rId29"/>
    <p:sldId id="557" r:id="rId30"/>
    <p:sldId id="550" r:id="rId31"/>
    <p:sldId id="564" r:id="rId32"/>
    <p:sldId id="565" r:id="rId33"/>
    <p:sldId id="559" r:id="rId34"/>
    <p:sldId id="566" r:id="rId35"/>
    <p:sldId id="567" r:id="rId36"/>
    <p:sldId id="652" r:id="rId37"/>
    <p:sldId id="570" r:id="rId38"/>
    <p:sldId id="653" r:id="rId39"/>
    <p:sldId id="571" r:id="rId40"/>
    <p:sldId id="631" r:id="rId41"/>
    <p:sldId id="654" r:id="rId42"/>
    <p:sldId id="655" r:id="rId43"/>
    <p:sldId id="656" r:id="rId44"/>
    <p:sldId id="657" r:id="rId45"/>
    <p:sldId id="658" r:id="rId46"/>
    <p:sldId id="659" r:id="rId47"/>
    <p:sldId id="572" r:id="rId48"/>
    <p:sldId id="573" r:id="rId49"/>
    <p:sldId id="574" r:id="rId50"/>
    <p:sldId id="575" r:id="rId51"/>
    <p:sldId id="576" r:id="rId52"/>
    <p:sldId id="577" r:id="rId53"/>
    <p:sldId id="568" r:id="rId54"/>
    <p:sldId id="589" r:id="rId55"/>
    <p:sldId id="582" r:id="rId56"/>
    <p:sldId id="583" r:id="rId57"/>
    <p:sldId id="586" r:id="rId58"/>
    <p:sldId id="584" r:id="rId59"/>
    <p:sldId id="587" r:id="rId60"/>
    <p:sldId id="588" r:id="rId61"/>
    <p:sldId id="585" r:id="rId62"/>
    <p:sldId id="591" r:id="rId63"/>
    <p:sldId id="590" r:id="rId64"/>
    <p:sldId id="592" r:id="rId65"/>
    <p:sldId id="593" r:id="rId66"/>
    <p:sldId id="594" r:id="rId67"/>
    <p:sldId id="595" r:id="rId68"/>
    <p:sldId id="599" r:id="rId69"/>
    <p:sldId id="600" r:id="rId70"/>
    <p:sldId id="602" r:id="rId71"/>
    <p:sldId id="601" r:id="rId72"/>
    <p:sldId id="596" r:id="rId73"/>
    <p:sldId id="597" r:id="rId74"/>
    <p:sldId id="603" r:id="rId75"/>
    <p:sldId id="604" r:id="rId76"/>
    <p:sldId id="605" r:id="rId77"/>
    <p:sldId id="606" r:id="rId78"/>
    <p:sldId id="609" r:id="rId79"/>
    <p:sldId id="608" r:id="rId80"/>
    <p:sldId id="612" r:id="rId81"/>
    <p:sldId id="610" r:id="rId82"/>
    <p:sldId id="613" r:id="rId83"/>
    <p:sldId id="611" r:id="rId84"/>
    <p:sldId id="614" r:id="rId85"/>
    <p:sldId id="615" r:id="rId86"/>
    <p:sldId id="616" r:id="rId87"/>
    <p:sldId id="619" r:id="rId88"/>
    <p:sldId id="617" r:id="rId89"/>
    <p:sldId id="620" r:id="rId90"/>
    <p:sldId id="621" r:id="rId91"/>
    <p:sldId id="633" r:id="rId92"/>
    <p:sldId id="632" r:id="rId93"/>
    <p:sldId id="635" r:id="rId94"/>
    <p:sldId id="636" r:id="rId95"/>
    <p:sldId id="637" r:id="rId96"/>
    <p:sldId id="629" r:id="rId97"/>
    <p:sldId id="558" r:id="rId98"/>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9933FF"/>
    <a:srgbClr val="FF9900"/>
    <a:srgbClr val="009999"/>
    <a:srgbClr val="4E4EF6"/>
    <a:srgbClr val="006699"/>
    <a:srgbClr val="FFFFFF"/>
    <a:srgbClr val="31869D"/>
    <a:srgbClr val="4444E8"/>
    <a:srgbClr val="5555FF"/>
    <a:srgbClr val="4141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B4B98B0-60AC-42C2-AFA5-B58CD77FA1E5}" styleName="淡色スタイル 1 - アクセント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5758FB7-9AC5-4552-8A53-C91805E547FA}" styleName="テーマ スタイル 1 - アクセント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00" autoAdjust="0"/>
    <p:restoredTop sz="96862" autoAdjust="0"/>
  </p:normalViewPr>
  <p:slideViewPr>
    <p:cSldViewPr>
      <p:cViewPr varScale="1">
        <p:scale>
          <a:sx n="157" d="100"/>
          <a:sy n="157" d="100"/>
        </p:scale>
        <p:origin x="2000" y="96"/>
      </p:cViewPr>
      <p:guideLst>
        <p:guide orient="horz" pos="2160"/>
        <p:guide pos="2880"/>
      </p:guideLst>
    </p:cSldViewPr>
  </p:slideViewPr>
  <p:outlineViewPr>
    <p:cViewPr>
      <p:scale>
        <a:sx n="33" d="100"/>
        <a:sy n="33" d="100"/>
      </p:scale>
      <p:origin x="0" y="-22210"/>
    </p:cViewPr>
  </p:outlineViewPr>
  <p:notesTextViewPr>
    <p:cViewPr>
      <p:scale>
        <a:sx n="100" d="100"/>
        <a:sy n="100" d="100"/>
      </p:scale>
      <p:origin x="0" y="0"/>
    </p:cViewPr>
  </p:notesTextViewPr>
  <p:notesViewPr>
    <p:cSldViewPr>
      <p:cViewPr varScale="1">
        <p:scale>
          <a:sx n="65" d="100"/>
          <a:sy n="65" d="100"/>
        </p:scale>
        <p:origin x="2386" y="62"/>
      </p:cViewPr>
      <p:guideLst/>
    </p:cSldViewPr>
  </p:notesViewPr>
  <p:gridSpacing cx="90001" cy="90001"/>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notesMaster" Target="notesMasters/notesMaster1.xml"/><Relationship Id="rId10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BE53D4-1A7B-4FFE-8A95-4265B045F058}" type="datetimeFigureOut">
              <a:rPr kumimoji="1" lang="ja-JP" altLang="en-US" smtClean="0"/>
              <a:t>2022/6/6</a:t>
            </a:fld>
            <a:endParaRPr kumimoji="1" lang="ja-JP" altLang="en-US"/>
          </a:p>
        </p:txBody>
      </p:sp>
      <p:sp>
        <p:nvSpPr>
          <p:cNvPr id="4" name="スライド イメージ プレースホルダー 3"/>
          <p:cNvSpPr>
            <a:spLocks noGrp="1" noRot="1" noChangeAspect="1"/>
          </p:cNvSpPr>
          <p:nvPr>
            <p:ph type="sldImg" idx="2"/>
          </p:nvPr>
        </p:nvSpPr>
        <p:spPr>
          <a:xfrm>
            <a:off x="818971" y="161951"/>
            <a:ext cx="5220058" cy="3915044"/>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A5F4D4-1F28-49A5-8AEE-E46B08553EC4}" type="slidenum">
              <a:rPr kumimoji="1" lang="ja-JP" altLang="en-US" smtClean="0"/>
              <a:t>‹#›</a:t>
            </a:fld>
            <a:endParaRPr kumimoji="1" lang="ja-JP" altLang="en-US"/>
          </a:p>
        </p:txBody>
      </p:sp>
    </p:spTree>
    <p:extLst>
      <p:ext uri="{BB962C8B-B14F-4D97-AF65-F5344CB8AC3E}">
        <p14:creationId xmlns:p14="http://schemas.microsoft.com/office/powerpoint/2010/main" val="169212330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78A5F4D4-1F28-49A5-8AEE-E46B08553EC4}" type="slidenum">
              <a:rPr kumimoji="1" lang="ja-JP" altLang="en-US" smtClean="0"/>
              <a:t>1</a:t>
            </a:fld>
            <a:endParaRPr kumimoji="1" lang="ja-JP" altLang="en-US"/>
          </a:p>
        </p:txBody>
      </p:sp>
    </p:spTree>
    <p:extLst>
      <p:ext uri="{BB962C8B-B14F-4D97-AF65-F5344CB8AC3E}">
        <p14:creationId xmlns:p14="http://schemas.microsoft.com/office/powerpoint/2010/main" val="35483280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7424CC0-69D8-4EA1-A40C-A993AA6D964C}" type="slidenum">
              <a:rPr kumimoji="1" lang="ja-JP" altLang="en-US" smtClean="0"/>
              <a:t>50</a:t>
            </a:fld>
            <a:endParaRPr kumimoji="1" lang="ja-JP" altLang="en-US"/>
          </a:p>
        </p:txBody>
      </p:sp>
    </p:spTree>
    <p:extLst>
      <p:ext uri="{BB962C8B-B14F-4D97-AF65-F5344CB8AC3E}">
        <p14:creationId xmlns:p14="http://schemas.microsoft.com/office/powerpoint/2010/main" val="14628376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7424CC0-69D8-4EA1-A40C-A993AA6D964C}" type="slidenum">
              <a:rPr kumimoji="1" lang="ja-JP" altLang="en-US" smtClean="0"/>
              <a:t>27</a:t>
            </a:fld>
            <a:endParaRPr kumimoji="1" lang="ja-JP" altLang="en-US"/>
          </a:p>
        </p:txBody>
      </p:sp>
    </p:spTree>
    <p:extLst>
      <p:ext uri="{BB962C8B-B14F-4D97-AF65-F5344CB8AC3E}">
        <p14:creationId xmlns:p14="http://schemas.microsoft.com/office/powerpoint/2010/main" val="6666970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7424CC0-69D8-4EA1-A40C-A993AA6D964C}" type="slidenum">
              <a:rPr kumimoji="1" lang="ja-JP" altLang="en-US" smtClean="0"/>
              <a:t>28</a:t>
            </a:fld>
            <a:endParaRPr kumimoji="1" lang="ja-JP" altLang="en-US"/>
          </a:p>
        </p:txBody>
      </p:sp>
    </p:spTree>
    <p:extLst>
      <p:ext uri="{BB962C8B-B14F-4D97-AF65-F5344CB8AC3E}">
        <p14:creationId xmlns:p14="http://schemas.microsoft.com/office/powerpoint/2010/main" val="17599191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7424CC0-69D8-4EA1-A40C-A993AA6D964C}" type="slidenum">
              <a:rPr kumimoji="1" lang="ja-JP" altLang="en-US" smtClean="0"/>
              <a:t>33</a:t>
            </a:fld>
            <a:endParaRPr kumimoji="1" lang="ja-JP" altLang="en-US"/>
          </a:p>
        </p:txBody>
      </p:sp>
    </p:spTree>
    <p:extLst>
      <p:ext uri="{BB962C8B-B14F-4D97-AF65-F5344CB8AC3E}">
        <p14:creationId xmlns:p14="http://schemas.microsoft.com/office/powerpoint/2010/main" val="15983572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7424CC0-69D8-4EA1-A40C-A993AA6D964C}" type="slidenum">
              <a:rPr kumimoji="1" lang="ja-JP" altLang="en-US" smtClean="0"/>
              <a:t>34</a:t>
            </a:fld>
            <a:endParaRPr kumimoji="1" lang="ja-JP" altLang="en-US"/>
          </a:p>
        </p:txBody>
      </p:sp>
    </p:spTree>
    <p:extLst>
      <p:ext uri="{BB962C8B-B14F-4D97-AF65-F5344CB8AC3E}">
        <p14:creationId xmlns:p14="http://schemas.microsoft.com/office/powerpoint/2010/main" val="11812788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7424CC0-69D8-4EA1-A40C-A993AA6D964C}" type="slidenum">
              <a:rPr kumimoji="1" lang="ja-JP" altLang="en-US" smtClean="0"/>
              <a:t>35</a:t>
            </a:fld>
            <a:endParaRPr kumimoji="1" lang="ja-JP" altLang="en-US"/>
          </a:p>
        </p:txBody>
      </p:sp>
    </p:spTree>
    <p:extLst>
      <p:ext uri="{BB962C8B-B14F-4D97-AF65-F5344CB8AC3E}">
        <p14:creationId xmlns:p14="http://schemas.microsoft.com/office/powerpoint/2010/main" val="36577726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7424CC0-69D8-4EA1-A40C-A993AA6D964C}" type="slidenum">
              <a:rPr kumimoji="1" lang="ja-JP" altLang="en-US" smtClean="0"/>
              <a:t>36</a:t>
            </a:fld>
            <a:endParaRPr kumimoji="1" lang="ja-JP" altLang="en-US"/>
          </a:p>
        </p:txBody>
      </p:sp>
    </p:spTree>
    <p:extLst>
      <p:ext uri="{BB962C8B-B14F-4D97-AF65-F5344CB8AC3E}">
        <p14:creationId xmlns:p14="http://schemas.microsoft.com/office/powerpoint/2010/main" val="13821550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7424CC0-69D8-4EA1-A40C-A993AA6D964C}" type="slidenum">
              <a:rPr kumimoji="1" lang="ja-JP" altLang="en-US" smtClean="0"/>
              <a:t>38</a:t>
            </a:fld>
            <a:endParaRPr kumimoji="1" lang="ja-JP" altLang="en-US"/>
          </a:p>
        </p:txBody>
      </p:sp>
    </p:spTree>
    <p:extLst>
      <p:ext uri="{BB962C8B-B14F-4D97-AF65-F5344CB8AC3E}">
        <p14:creationId xmlns:p14="http://schemas.microsoft.com/office/powerpoint/2010/main" val="1338558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7424CC0-69D8-4EA1-A40C-A993AA6D964C}" type="slidenum">
              <a:rPr kumimoji="1" lang="ja-JP" altLang="en-US" smtClean="0"/>
              <a:t>39</a:t>
            </a:fld>
            <a:endParaRPr kumimoji="1" lang="ja-JP" altLang="en-US"/>
          </a:p>
        </p:txBody>
      </p:sp>
    </p:spTree>
    <p:extLst>
      <p:ext uri="{BB962C8B-B14F-4D97-AF65-F5344CB8AC3E}">
        <p14:creationId xmlns:p14="http://schemas.microsoft.com/office/powerpoint/2010/main" val="40278063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21" name="正方形/長方形 20"/>
          <p:cNvSpPr/>
          <p:nvPr/>
        </p:nvSpPr>
        <p:spPr bwMode="auto">
          <a:xfrm>
            <a:off x="0" y="0"/>
            <a:ext cx="9144000" cy="6858000"/>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b="1" dirty="0">
              <a:solidFill>
                <a:schemeClr val="bg1"/>
              </a:solidFill>
            </a:endParaRPr>
          </a:p>
        </p:txBody>
      </p:sp>
      <p:sp>
        <p:nvSpPr>
          <p:cNvPr id="7170" name="Rectangle 2"/>
          <p:cNvSpPr>
            <a:spLocks noGrp="1" noChangeArrowheads="1"/>
          </p:cNvSpPr>
          <p:nvPr>
            <p:ph type="ctrTitle"/>
          </p:nvPr>
        </p:nvSpPr>
        <p:spPr>
          <a:xfrm>
            <a:off x="701957" y="278965"/>
            <a:ext cx="7920088" cy="2340026"/>
          </a:xfrm>
          <a:prstGeom prst="rect">
            <a:avLst/>
          </a:prstGeom>
        </p:spPr>
        <p:txBody>
          <a:bodyPr anchor="ctr"/>
          <a:lstStyle>
            <a:lvl1pPr algn="ctr">
              <a:defRPr sz="3200" b="1">
                <a:solidFill>
                  <a:schemeClr val="bg1"/>
                </a:solidFill>
              </a:defRPr>
            </a:lvl1pPr>
          </a:lstStyle>
          <a:p>
            <a:r>
              <a:rPr lang="ja-JP" altLang="en-US"/>
              <a:t>マスター タイトルの書式設定</a:t>
            </a:r>
            <a:endParaRPr lang="ja-JP" altLang="en-US" dirty="0"/>
          </a:p>
        </p:txBody>
      </p:sp>
      <p:sp>
        <p:nvSpPr>
          <p:cNvPr id="7171" name="Rectangle 3"/>
          <p:cNvSpPr>
            <a:spLocks noGrp="1" noChangeArrowheads="1"/>
          </p:cNvSpPr>
          <p:nvPr>
            <p:ph type="subTitle" idx="1"/>
          </p:nvPr>
        </p:nvSpPr>
        <p:spPr>
          <a:xfrm>
            <a:off x="1691968" y="4149007"/>
            <a:ext cx="7200080" cy="1440017"/>
          </a:xfrm>
        </p:spPr>
        <p:txBody>
          <a:bodyPr anchor="b"/>
          <a:lstStyle>
            <a:lvl1pPr marL="0" indent="0" algn="r">
              <a:lnSpc>
                <a:spcPct val="150000"/>
              </a:lnSpc>
              <a:spcBef>
                <a:spcPts val="0"/>
              </a:spcBef>
              <a:spcAft>
                <a:spcPts val="0"/>
              </a:spcAft>
              <a:buFont typeface="Wingdings" pitchFamily="2" charset="2"/>
              <a:buNone/>
              <a:defRPr>
                <a:solidFill>
                  <a:schemeClr val="bg1"/>
                </a:solidFill>
              </a:defRPr>
            </a:lvl1pPr>
          </a:lstStyle>
          <a:p>
            <a:r>
              <a:rPr lang="ja-JP" altLang="en-US"/>
              <a:t>マスター サブタイトルの書式設定</a:t>
            </a:r>
            <a:endParaRPr lang="ja-JP" altLang="en-US" dirty="0"/>
          </a:p>
        </p:txBody>
      </p:sp>
      <p:sp>
        <p:nvSpPr>
          <p:cNvPr id="5" name="正方形/長方形 4"/>
          <p:cNvSpPr/>
          <p:nvPr userDrawn="1"/>
        </p:nvSpPr>
        <p:spPr bwMode="auto">
          <a:xfrm>
            <a:off x="0" y="0"/>
            <a:ext cx="9144000" cy="6858000"/>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b="1" dirty="0">
              <a:solidFill>
                <a:schemeClr val="bg1"/>
              </a:solidFill>
            </a:endParaRPr>
          </a:p>
        </p:txBody>
      </p:sp>
      <p:cxnSp>
        <p:nvCxnSpPr>
          <p:cNvPr id="6" name="直線コネクタ 5"/>
          <p:cNvCxnSpPr/>
          <p:nvPr userDrawn="1"/>
        </p:nvCxnSpPr>
        <p:spPr bwMode="auto">
          <a:xfrm flipV="1">
            <a:off x="701957" y="2618991"/>
            <a:ext cx="7830087" cy="2"/>
          </a:xfrm>
          <a:prstGeom prst="line">
            <a:avLst/>
          </a:prstGeom>
          <a:noFill/>
          <a:ln w="9525" cap="flat" cmpd="sng" algn="ctr">
            <a:solidFill>
              <a:schemeClr val="accent5">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27746927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左">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4" name="フッター プレースホルダー 3"/>
          <p:cNvSpPr>
            <a:spLocks noGrp="1"/>
          </p:cNvSpPr>
          <p:nvPr>
            <p:ph type="ftr" sz="quarter" idx="11"/>
          </p:nvPr>
        </p:nvSpPr>
        <p:spPr>
          <a:xfrm>
            <a:off x="6732288" y="1"/>
            <a:ext cx="2411712" cy="278579"/>
          </a:xfrm>
          <a:prstGeom prst="rect">
            <a:avLst/>
          </a:prstGeom>
        </p:spPr>
        <p:txBody>
          <a:bodyPr/>
          <a:lstStyle/>
          <a:p>
            <a:r>
              <a:rPr lang="ja-JP" altLang="en-US"/>
              <a:t>アドバンスト コンピュータ・アーキテクチャ</a:t>
            </a:r>
            <a:endParaRPr lang="ja-JP" altLang="ja-JP"/>
          </a:p>
        </p:txBody>
      </p:sp>
      <p:sp>
        <p:nvSpPr>
          <p:cNvPr id="8" name="コンテンツ プレースホルダー 7"/>
          <p:cNvSpPr>
            <a:spLocks noGrp="1"/>
          </p:cNvSpPr>
          <p:nvPr>
            <p:ph sz="quarter" idx="13"/>
          </p:nvPr>
        </p:nvSpPr>
        <p:spPr>
          <a:xfrm>
            <a:off x="251425" y="1268712"/>
            <a:ext cx="4320576" cy="5491162"/>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
        <p:nvSpPr>
          <p:cNvPr id="6" name="スライド番号プレースホルダー 2"/>
          <p:cNvSpPr>
            <a:spLocks noGrp="1"/>
          </p:cNvSpPr>
          <p:nvPr>
            <p:ph type="sldNum" sz="quarter" idx="4"/>
          </p:nvPr>
        </p:nvSpPr>
        <p:spPr>
          <a:xfrm>
            <a:off x="8712552" y="6399396"/>
            <a:ext cx="360048" cy="360048"/>
          </a:xfrm>
          <a:prstGeom prst="rect">
            <a:avLst/>
          </a:prstGeom>
        </p:spPr>
        <p:txBody>
          <a:bodyPr vert="horz" wrap="none" lIns="91440" tIns="45720" rIns="91440" bIns="45720" rtlCol="0" anchor="b" anchorCtr="0"/>
          <a:lstStyle>
            <a:lvl1pPr algn="r">
              <a:defRPr sz="1400" baseline="0">
                <a:solidFill>
                  <a:schemeClr val="tx1">
                    <a:lumMod val="65000"/>
                    <a:lumOff val="35000"/>
                  </a:schemeClr>
                </a:solidFill>
                <a:latin typeface="+mn-lt"/>
                <a:ea typeface="+mn-ea"/>
              </a:defRPr>
            </a:lvl1pPr>
          </a:lstStyle>
          <a:p>
            <a:fld id="{AB25FED9-6C1E-4BAE-9892-C02CADA97A8C}" type="slidenum">
              <a:rPr lang="ja-JP" altLang="en-US" smtClean="0"/>
              <a:pPr/>
              <a:t>‹#›</a:t>
            </a:fld>
            <a:endParaRPr lang="ja-JP" altLang="en-US"/>
          </a:p>
        </p:txBody>
      </p:sp>
    </p:spTree>
    <p:extLst>
      <p:ext uri="{BB962C8B-B14F-4D97-AF65-F5344CB8AC3E}">
        <p14:creationId xmlns:p14="http://schemas.microsoft.com/office/powerpoint/2010/main" val="3008992973"/>
      </p:ext>
    </p:extLst>
  </p:cSld>
  <p:clrMapOvr>
    <a:masterClrMapping/>
  </p:clrMapOvr>
  <mc:AlternateContent xmlns:mc="http://schemas.openxmlformats.org/markup-compatibility/2006" xmlns:p14="http://schemas.microsoft.com/office/powerpoint/2010/main">
    <mc:Choice Requires="p14">
      <p:transition spd="slow">
        <p14:pan dir="u"/>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a:latin typeface="+mn-lt"/>
              </a:defRPr>
            </a:lvl1pPr>
          </a:lstStyle>
          <a:p>
            <a:pPr lvl="0"/>
            <a:r>
              <a:rPr lang="ja-JP" altLang="en-US"/>
              <a:t>マスター タイトルの書式設定</a:t>
            </a:r>
            <a:endParaRPr lang="ja-JP" altLang="en-US" dirty="0"/>
          </a:p>
        </p:txBody>
      </p:sp>
      <p:sp>
        <p:nvSpPr>
          <p:cNvPr id="8" name="Rectangle 20"/>
          <p:cNvSpPr txBox="1">
            <a:spLocks noChangeArrowheads="1"/>
          </p:cNvSpPr>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defPPr>
              <a:defRPr lang="ja-JP"/>
            </a:defPPr>
            <a:lvl1pPr marL="0" algn="r" defTabSz="914400" rtl="0" eaLnBrk="1" latinLnBrk="0" hangingPunct="1">
              <a:defRPr kumimoji="0" sz="2000" kern="1200">
                <a:solidFill>
                  <a:schemeClr val="tx1">
                    <a:lumMod val="75000"/>
                    <a:lumOff val="2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D8002D-B5B0-4BAC-B1F6-782DDCCE6D9C}" type="slidenum">
              <a:rPr kumimoji="1" lang="ja-JP" altLang="en-US" smtClean="0"/>
              <a:pPr/>
              <a:t>‹#›</a:t>
            </a:fld>
            <a:endParaRPr kumimoji="1" lang="ja-JP" altLang="en-US" dirty="0"/>
          </a:p>
        </p:txBody>
      </p:sp>
      <p:sp>
        <p:nvSpPr>
          <p:cNvPr id="12" name="テキスト プレースホルダー 11"/>
          <p:cNvSpPr>
            <a:spLocks noGrp="1"/>
          </p:cNvSpPr>
          <p:nvPr>
            <p:ph type="body" sz="quarter" idx="10"/>
          </p:nvPr>
        </p:nvSpPr>
        <p:spPr>
          <a:xfrm>
            <a:off x="611956" y="1088974"/>
            <a:ext cx="8280092" cy="5219751"/>
          </a:xfrm>
        </p:spPr>
        <p:txBody>
          <a:bodyPr/>
          <a:lstStyle>
            <a:lvl2pPr>
              <a:buClr>
                <a:schemeClr val="accent4"/>
              </a:buClr>
              <a:defRPr/>
            </a:lvl2pPr>
            <a:lvl4pPr marL="1440000" indent="-360000">
              <a:buFont typeface="メイリオ" panose="020B0604030504040204" pitchFamily="50" charset="-128"/>
              <a:buChar char="✳"/>
              <a:defRPr/>
            </a:lvl4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6" name="Rectangle 20"/>
          <p:cNvSpPr txBox="1">
            <a:spLocks noChangeArrowheads="1"/>
          </p:cNvSpPr>
          <p:nvPr userDrawn="1"/>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defPPr>
              <a:defRPr lang="ja-JP"/>
            </a:defPPr>
            <a:lvl1pPr marL="0" algn="r" defTabSz="914400" rtl="0" eaLnBrk="1" latinLnBrk="0" hangingPunct="1">
              <a:defRPr kumimoji="0" sz="2000" kern="1200">
                <a:solidFill>
                  <a:schemeClr val="tx1">
                    <a:lumMod val="75000"/>
                    <a:lumOff val="2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D8002D-B5B0-4BAC-B1F6-782DDCCE6D9C}" type="slidenum">
              <a:rPr kumimoji="1" lang="ja-JP" altLang="en-US" smtClean="0"/>
              <a:pPr/>
              <a:t>‹#›</a:t>
            </a:fld>
            <a:endParaRPr kumimoji="1" lang="ja-JP" altLang="en-US" dirty="0"/>
          </a:p>
        </p:txBody>
      </p:sp>
    </p:spTree>
    <p:extLst>
      <p:ext uri="{BB962C8B-B14F-4D97-AF65-F5344CB8AC3E}">
        <p14:creationId xmlns:p14="http://schemas.microsoft.com/office/powerpoint/2010/main" val="16349938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a:latin typeface="+mn-lt"/>
              </a:defRPr>
            </a:lvl1pPr>
          </a:lstStyle>
          <a:p>
            <a:pPr lvl="0"/>
            <a:r>
              <a:rPr lang="ja-JP" altLang="en-US"/>
              <a:t>マスター タイトルの書式設定</a:t>
            </a:r>
            <a:endParaRPr lang="ja-JP" altLang="en-US" dirty="0"/>
          </a:p>
        </p:txBody>
      </p:sp>
      <p:sp>
        <p:nvSpPr>
          <p:cNvPr id="7" name="Rectangle 20"/>
          <p:cNvSpPr>
            <a:spLocks noGrp="1" noChangeArrowheads="1"/>
          </p:cNvSpPr>
          <p:nvPr>
            <p:ph type="sldNum" sz="quarter" idx="4"/>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2000">
                <a:solidFill>
                  <a:schemeClr val="tx1">
                    <a:lumMod val="75000"/>
                    <a:lumOff val="25000"/>
                  </a:schemeClr>
                </a:solidFill>
                <a:latin typeface="+mn-lt"/>
              </a:defRPr>
            </a:lvl1pPr>
          </a:lstStyle>
          <a:p>
            <a:fld id="{D2D8002D-B5B0-4BAC-B1F6-782DDCCE6D9C}" type="slidenum">
              <a:rPr kumimoji="1" lang="ja-JP" altLang="en-US" smtClean="0"/>
              <a:pPr/>
              <a:t>‹#›</a:t>
            </a:fld>
            <a:endParaRPr kumimoji="1" lang="ja-JP" altLang="en-US" dirty="0"/>
          </a:p>
        </p:txBody>
      </p:sp>
    </p:spTree>
    <p:extLst>
      <p:ext uri="{BB962C8B-B14F-4D97-AF65-F5344CB8AC3E}">
        <p14:creationId xmlns:p14="http://schemas.microsoft.com/office/powerpoint/2010/main" val="14042597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セクションタイトル">
    <p:bg>
      <p:bgPr>
        <a:solidFill>
          <a:schemeClr val="accent5"/>
        </a:solidFill>
        <a:effectLst/>
      </p:bgPr>
    </p:bg>
    <p:spTree>
      <p:nvGrpSpPr>
        <p:cNvPr id="1" name=""/>
        <p:cNvGrpSpPr/>
        <p:nvPr/>
      </p:nvGrpSpPr>
      <p:grpSpPr>
        <a:xfrm>
          <a:off x="0" y="0"/>
          <a:ext cx="0" cy="0"/>
          <a:chOff x="0" y="0"/>
          <a:chExt cx="0" cy="0"/>
        </a:xfrm>
      </p:grpSpPr>
      <p:sp>
        <p:nvSpPr>
          <p:cNvPr id="2" name="スライド番号プレースホルダ 1"/>
          <p:cNvSpPr>
            <a:spLocks noGrp="1"/>
          </p:cNvSpPr>
          <p:nvPr>
            <p:ph type="sldNum" sz="quarter" idx="10"/>
          </p:nvPr>
        </p:nvSpPr>
        <p:spPr/>
        <p:txBody>
          <a:bodyPr/>
          <a:lstStyle>
            <a:lvl1pPr>
              <a:defRPr>
                <a:solidFill>
                  <a:schemeClr val="bg1"/>
                </a:solidFill>
              </a:defRPr>
            </a:lvl1pPr>
          </a:lstStyle>
          <a:p>
            <a:fld id="{D2D8002D-B5B0-4BAC-B1F6-782DDCCE6D9C}" type="slidenum">
              <a:rPr kumimoji="1" lang="ja-JP" altLang="en-US" smtClean="0"/>
              <a:pPr/>
              <a:t>‹#›</a:t>
            </a:fld>
            <a:endParaRPr kumimoji="1" lang="ja-JP" altLang="en-US"/>
          </a:p>
        </p:txBody>
      </p:sp>
      <p:sp>
        <p:nvSpPr>
          <p:cNvPr id="3" name="タイトル 2"/>
          <p:cNvSpPr>
            <a:spLocks noGrp="1"/>
          </p:cNvSpPr>
          <p:nvPr>
            <p:ph type="title"/>
          </p:nvPr>
        </p:nvSpPr>
        <p:spPr>
          <a:xfrm>
            <a:off x="611956" y="1628980"/>
            <a:ext cx="7200080" cy="990011"/>
          </a:xfrm>
        </p:spPr>
        <p:txBody>
          <a:bodyPr anchor="b"/>
          <a:lstStyle>
            <a:lvl1pPr algn="l">
              <a:defRPr sz="3200" b="0"/>
            </a:lvl1pPr>
          </a:lstStyle>
          <a:p>
            <a:r>
              <a:rPr kumimoji="1" lang="ja-JP" altLang="en-US"/>
              <a:t>マスター タイトルの書式設定</a:t>
            </a:r>
            <a:endParaRPr kumimoji="1" lang="ja-JP" altLang="en-US" dirty="0"/>
          </a:p>
        </p:txBody>
      </p:sp>
      <p:cxnSp>
        <p:nvCxnSpPr>
          <p:cNvPr id="4" name="直線コネクタ 3"/>
          <p:cNvCxnSpPr/>
          <p:nvPr userDrawn="1"/>
        </p:nvCxnSpPr>
        <p:spPr bwMode="auto">
          <a:xfrm flipV="1">
            <a:off x="611956" y="2618991"/>
            <a:ext cx="6120068" cy="1"/>
          </a:xfrm>
          <a:prstGeom prst="line">
            <a:avLst/>
          </a:prstGeom>
          <a:noFill/>
          <a:ln w="9525" cap="flat" cmpd="sng" algn="ctr">
            <a:solidFill>
              <a:schemeClr val="accent5">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4175611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2" name="スライド番号プレースホルダ 1"/>
          <p:cNvSpPr>
            <a:spLocks noGrp="1"/>
          </p:cNvSpPr>
          <p:nvPr>
            <p:ph type="sldNum" sz="quarter" idx="10"/>
          </p:nvPr>
        </p:nvSpPr>
        <p:spPr/>
        <p:txBody>
          <a:bodyPr/>
          <a:lstStyle>
            <a:lvl1pPr>
              <a:defRPr>
                <a:solidFill>
                  <a:schemeClr val="tx1">
                    <a:lumMod val="75000"/>
                    <a:lumOff val="25000"/>
                  </a:schemeClr>
                </a:solidFill>
              </a:defRPr>
            </a:lvl1pPr>
          </a:lstStyle>
          <a:p>
            <a:fld id="{D2D8002D-B5B0-4BAC-B1F6-782DDCCE6D9C}" type="slidenum">
              <a:rPr kumimoji="1" lang="ja-JP" altLang="en-US" smtClean="0"/>
              <a:pPr/>
              <a:t>‹#›</a:t>
            </a:fld>
            <a:endParaRPr kumimoji="1" lang="ja-JP" altLang="en-US"/>
          </a:p>
        </p:txBody>
      </p:sp>
    </p:spTree>
    <p:extLst>
      <p:ext uri="{BB962C8B-B14F-4D97-AF65-F5344CB8AC3E}">
        <p14:creationId xmlns:p14="http://schemas.microsoft.com/office/powerpoint/2010/main" val="1921619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a:latin typeface="+mn-lt"/>
              </a:defRPr>
            </a:lvl1pPr>
          </a:lstStyle>
          <a:p>
            <a:pPr lvl="0"/>
            <a:r>
              <a:rPr lang="ja-JP" altLang="en-US" dirty="0"/>
              <a:t>マスタ タイトルの書式設定</a:t>
            </a:r>
          </a:p>
        </p:txBody>
      </p:sp>
      <p:sp>
        <p:nvSpPr>
          <p:cNvPr id="8" name="Rectangle 20"/>
          <p:cNvSpPr txBox="1">
            <a:spLocks noChangeArrowheads="1"/>
          </p:cNvSpPr>
          <p:nvPr userDrawn="1"/>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defPPr>
              <a:defRPr lang="ja-JP"/>
            </a:defPPr>
            <a:lvl1pPr marL="0" algn="r" defTabSz="914400" rtl="0" eaLnBrk="1" latinLnBrk="0" hangingPunct="1">
              <a:defRPr kumimoji="0" sz="2000" kern="1200">
                <a:solidFill>
                  <a:schemeClr val="tx1">
                    <a:lumMod val="75000"/>
                    <a:lumOff val="2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D8002D-B5B0-4BAC-B1F6-782DDCCE6D9C}" type="slidenum">
              <a:rPr kumimoji="1" lang="ja-JP" altLang="en-US" smtClean="0"/>
              <a:pPr/>
              <a:t>‹#›</a:t>
            </a:fld>
            <a:endParaRPr kumimoji="1" lang="ja-JP" altLang="en-US" dirty="0"/>
          </a:p>
        </p:txBody>
      </p:sp>
      <p:sp>
        <p:nvSpPr>
          <p:cNvPr id="12" name="テキスト プレースホルダー 11"/>
          <p:cNvSpPr>
            <a:spLocks noGrp="1"/>
          </p:cNvSpPr>
          <p:nvPr>
            <p:ph type="body" sz="quarter" idx="10"/>
          </p:nvPr>
        </p:nvSpPr>
        <p:spPr>
          <a:xfrm>
            <a:off x="611956" y="1088974"/>
            <a:ext cx="8010089" cy="5219751"/>
          </a:xfrm>
        </p:spPr>
        <p:txBody>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Tree>
    <p:extLst>
      <p:ext uri="{BB962C8B-B14F-4D97-AF65-F5344CB8AC3E}">
        <p14:creationId xmlns:p14="http://schemas.microsoft.com/office/powerpoint/2010/main" val="18903597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a:latin typeface="+mn-lt"/>
              </a:defRPr>
            </a:lvl1pPr>
          </a:lstStyle>
          <a:p>
            <a:pPr lvl="0"/>
            <a:r>
              <a:rPr lang="ja-JP" altLang="en-US" dirty="0"/>
              <a:t>マスタ タイトルの書式設定</a:t>
            </a:r>
          </a:p>
        </p:txBody>
      </p:sp>
      <p:sp>
        <p:nvSpPr>
          <p:cNvPr id="7" name="Rectangle 20"/>
          <p:cNvSpPr>
            <a:spLocks noGrp="1" noChangeArrowheads="1"/>
          </p:cNvSpPr>
          <p:nvPr>
            <p:ph type="sldNum" sz="quarter" idx="4"/>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2000">
                <a:solidFill>
                  <a:schemeClr val="tx1">
                    <a:lumMod val="75000"/>
                    <a:lumOff val="25000"/>
                  </a:schemeClr>
                </a:solidFill>
                <a:latin typeface="+mn-lt"/>
              </a:defRPr>
            </a:lvl1pPr>
          </a:lstStyle>
          <a:p>
            <a:fld id="{D2D8002D-B5B0-4BAC-B1F6-782DDCCE6D9C}" type="slidenum">
              <a:rPr kumimoji="1" lang="ja-JP" altLang="en-US" smtClean="0"/>
              <a:pPr/>
              <a:t>‹#›</a:t>
            </a:fld>
            <a:endParaRPr kumimoji="1" lang="ja-JP" altLang="en-US" dirty="0"/>
          </a:p>
        </p:txBody>
      </p:sp>
    </p:spTree>
    <p:extLst>
      <p:ext uri="{BB962C8B-B14F-4D97-AF65-F5344CB8AC3E}">
        <p14:creationId xmlns:p14="http://schemas.microsoft.com/office/powerpoint/2010/main" val="25377997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_セクションタイトル">
    <p:bg>
      <p:bgPr>
        <a:solidFill>
          <a:schemeClr val="accent5"/>
        </a:solidFill>
        <a:effectLst/>
      </p:bgPr>
    </p:bg>
    <p:spTree>
      <p:nvGrpSpPr>
        <p:cNvPr id="1" name=""/>
        <p:cNvGrpSpPr/>
        <p:nvPr/>
      </p:nvGrpSpPr>
      <p:grpSpPr>
        <a:xfrm>
          <a:off x="0" y="0"/>
          <a:ext cx="0" cy="0"/>
          <a:chOff x="0" y="0"/>
          <a:chExt cx="0" cy="0"/>
        </a:xfrm>
      </p:grpSpPr>
      <p:sp>
        <p:nvSpPr>
          <p:cNvPr id="2" name="スライド番号プレースホルダ 1"/>
          <p:cNvSpPr>
            <a:spLocks noGrp="1"/>
          </p:cNvSpPr>
          <p:nvPr>
            <p:ph type="sldNum" sz="quarter" idx="10"/>
          </p:nvPr>
        </p:nvSpPr>
        <p:spPr/>
        <p:txBody>
          <a:bodyPr/>
          <a:lstStyle>
            <a:lvl1pPr>
              <a:defRPr>
                <a:solidFill>
                  <a:schemeClr val="bg1"/>
                </a:solidFill>
              </a:defRPr>
            </a:lvl1pPr>
          </a:lstStyle>
          <a:p>
            <a:fld id="{D2D8002D-B5B0-4BAC-B1F6-782DDCCE6D9C}" type="slidenum">
              <a:rPr kumimoji="1" lang="ja-JP" altLang="en-US" smtClean="0"/>
              <a:pPr/>
              <a:t>‹#›</a:t>
            </a:fld>
            <a:endParaRPr kumimoji="1" lang="ja-JP" altLang="en-US"/>
          </a:p>
        </p:txBody>
      </p:sp>
      <p:sp>
        <p:nvSpPr>
          <p:cNvPr id="3" name="タイトル 2"/>
          <p:cNvSpPr>
            <a:spLocks noGrp="1"/>
          </p:cNvSpPr>
          <p:nvPr>
            <p:ph type="title"/>
          </p:nvPr>
        </p:nvSpPr>
        <p:spPr>
          <a:xfrm>
            <a:off x="611956" y="1628980"/>
            <a:ext cx="7200080" cy="990011"/>
          </a:xfrm>
        </p:spPr>
        <p:txBody>
          <a:bodyPr anchor="b"/>
          <a:lstStyle>
            <a:lvl1pPr algn="l">
              <a:defRPr sz="3200" b="0"/>
            </a:lvl1pPr>
          </a:lstStyle>
          <a:p>
            <a:r>
              <a:rPr kumimoji="1" lang="ja-JP" altLang="en-US" dirty="0"/>
              <a:t>マスター タイトルの書式設定</a:t>
            </a:r>
          </a:p>
        </p:txBody>
      </p:sp>
      <p:cxnSp>
        <p:nvCxnSpPr>
          <p:cNvPr id="5" name="直線コネクタ 4"/>
          <p:cNvCxnSpPr/>
          <p:nvPr userDrawn="1"/>
        </p:nvCxnSpPr>
        <p:spPr bwMode="auto">
          <a:xfrm flipV="1">
            <a:off x="611956" y="2618991"/>
            <a:ext cx="6120068" cy="1"/>
          </a:xfrm>
          <a:prstGeom prst="line">
            <a:avLst/>
          </a:prstGeom>
          <a:noFill/>
          <a:ln w="9525" cap="flat" cmpd="sng" algn="ctr">
            <a:solidFill>
              <a:schemeClr val="accent5">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32406724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タイトルとコンテンツ（青）">
    <p:spTree>
      <p:nvGrpSpPr>
        <p:cNvPr id="1" name=""/>
        <p:cNvGrpSpPr/>
        <p:nvPr/>
      </p:nvGrpSpPr>
      <p:grpSpPr>
        <a:xfrm>
          <a:off x="0" y="0"/>
          <a:ext cx="0" cy="0"/>
          <a:chOff x="0" y="0"/>
          <a:chExt cx="0" cy="0"/>
        </a:xfrm>
      </p:grpSpPr>
      <p:sp>
        <p:nvSpPr>
          <p:cNvPr id="5" name="正方形/長方形 4"/>
          <p:cNvSpPr/>
          <p:nvPr userDrawn="1"/>
        </p:nvSpPr>
        <p:spPr bwMode="auto">
          <a:xfrm>
            <a:off x="0" y="0"/>
            <a:ext cx="9144000" cy="1268976"/>
          </a:xfrm>
          <a:prstGeom prst="rect">
            <a:avLst/>
          </a:prstGeom>
          <a:solidFill>
            <a:schemeClr val="accent5">
              <a:lumMod val="75000"/>
            </a:schemeClr>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4" name="スライド番号プレースホルダ 3"/>
          <p:cNvSpPr>
            <a:spLocks noGrp="1"/>
          </p:cNvSpPr>
          <p:nvPr>
            <p:ph type="sldNum" sz="quarter" idx="10"/>
          </p:nvPr>
        </p:nvSpPr>
        <p:spPr/>
        <p:txBody>
          <a:bodyPr/>
          <a:lstStyle>
            <a:lvl1pPr>
              <a:defRPr>
                <a:solidFill>
                  <a:srgbClr val="5E6363"/>
                </a:solidFill>
                <a:latin typeface="+mn-ea"/>
                <a:ea typeface="+mn-ea"/>
              </a:defRPr>
            </a:lvl1pPr>
          </a:lstStyle>
          <a:p>
            <a:fld id="{D2D8002D-B5B0-4BAC-B1F6-782DDCCE6D9C}" type="slidenum">
              <a:rPr kumimoji="1" lang="ja-JP" altLang="en-US" smtClean="0"/>
              <a:pPr/>
              <a:t>‹#›</a:t>
            </a:fld>
            <a:endParaRPr kumimoji="1" lang="ja-JP" altLang="en-US"/>
          </a:p>
        </p:txBody>
      </p:sp>
      <p:sp>
        <p:nvSpPr>
          <p:cNvPr id="7" name="タイトル 6"/>
          <p:cNvSpPr>
            <a:spLocks noGrp="1"/>
          </p:cNvSpPr>
          <p:nvPr>
            <p:ph type="title"/>
          </p:nvPr>
        </p:nvSpPr>
        <p:spPr>
          <a:xfrm>
            <a:off x="611956" y="188964"/>
            <a:ext cx="7920880" cy="936104"/>
          </a:xfrm>
        </p:spPr>
        <p:txBody>
          <a:bodyPr>
            <a:normAutofit/>
          </a:bodyPr>
          <a:lstStyle>
            <a:lvl1pPr>
              <a:defRPr sz="3600" b="1">
                <a:solidFill>
                  <a:schemeClr val="bg1"/>
                </a:solidFill>
              </a:defRPr>
            </a:lvl1pPr>
          </a:lstStyle>
          <a:p>
            <a:r>
              <a:rPr kumimoji="1" lang="ja-JP" altLang="en-US"/>
              <a:t>マスター タイトルの書式設定</a:t>
            </a:r>
          </a:p>
        </p:txBody>
      </p:sp>
      <p:sp>
        <p:nvSpPr>
          <p:cNvPr id="9" name="コンテンツ プレースホルダー 8"/>
          <p:cNvSpPr>
            <a:spLocks noGrp="1"/>
          </p:cNvSpPr>
          <p:nvPr>
            <p:ph sz="quarter" idx="11"/>
          </p:nvPr>
        </p:nvSpPr>
        <p:spPr>
          <a:xfrm>
            <a:off x="611188" y="1628775"/>
            <a:ext cx="7921625" cy="4968875"/>
          </a:xfrm>
        </p:spPr>
        <p:txBody>
          <a:bodyPr/>
          <a:lstStyle>
            <a:lvl1pPr>
              <a:buClr>
                <a:schemeClr val="accent5"/>
              </a:buClr>
              <a:defRPr>
                <a:solidFill>
                  <a:srgbClr val="5E6363"/>
                </a:solidFill>
              </a:defRPr>
            </a:lvl1pPr>
            <a:lvl2pPr>
              <a:defRPr>
                <a:solidFill>
                  <a:srgbClr val="5E6363"/>
                </a:solidFill>
              </a:defRPr>
            </a:lvl2pPr>
            <a:lvl3pPr>
              <a:defRPr>
                <a:solidFill>
                  <a:srgbClr val="5E6363"/>
                </a:solidFill>
              </a:defRPr>
            </a:lvl3pPr>
            <a:lvl4pPr>
              <a:defRPr>
                <a:solidFill>
                  <a:srgbClr val="5E6363"/>
                </a:solidFill>
              </a:defRPr>
            </a:lvl4pPr>
            <a:lvl5pPr>
              <a:defRPr>
                <a:solidFill>
                  <a:srgbClr val="5E6363"/>
                </a:solidFill>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6" name="二等辺三角形 5"/>
          <p:cNvSpPr/>
          <p:nvPr userDrawn="1"/>
        </p:nvSpPr>
        <p:spPr bwMode="auto">
          <a:xfrm rot="10800000">
            <a:off x="4301995" y="1268976"/>
            <a:ext cx="540007" cy="288032"/>
          </a:xfrm>
          <a:prstGeom prst="triangle">
            <a:avLst/>
          </a:prstGeom>
          <a:solidFill>
            <a:schemeClr val="accent5">
              <a:lumMod val="75000"/>
            </a:schemeClr>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28001023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7" name="Rectangle 3"/>
          <p:cNvSpPr>
            <a:spLocks noGrp="1" noChangeArrowheads="1"/>
          </p:cNvSpPr>
          <p:nvPr>
            <p:ph type="body" idx="1"/>
          </p:nvPr>
        </p:nvSpPr>
        <p:spPr bwMode="auto">
          <a:xfrm>
            <a:off x="611956" y="1088974"/>
            <a:ext cx="8280092" cy="522005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ja-JP" altLang="en-US" dirty="0"/>
              <a:t>マスタ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2" name="正方形/長方形 1"/>
          <p:cNvSpPr/>
          <p:nvPr/>
        </p:nvSpPr>
        <p:spPr bwMode="auto">
          <a:xfrm>
            <a:off x="0" y="0"/>
            <a:ext cx="9144000" cy="908972"/>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2"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p>
            <a:pPr lvl="0"/>
            <a:r>
              <a:rPr lang="ja-JP" altLang="en-US" dirty="0"/>
              <a:t>マスタ タイトルの書式設定</a:t>
            </a:r>
          </a:p>
        </p:txBody>
      </p:sp>
      <p:sp>
        <p:nvSpPr>
          <p:cNvPr id="6164" name="Rectangle 20"/>
          <p:cNvSpPr>
            <a:spLocks noGrp="1" noChangeArrowheads="1"/>
          </p:cNvSpPr>
          <p:nvPr>
            <p:ph type="sldNum" sz="quarter" idx="4"/>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2000">
                <a:solidFill>
                  <a:schemeClr val="tx1">
                    <a:lumMod val="75000"/>
                    <a:lumOff val="25000"/>
                  </a:schemeClr>
                </a:solidFill>
                <a:latin typeface="+mn-lt"/>
              </a:defRPr>
            </a:lvl1pPr>
          </a:lstStyle>
          <a:p>
            <a:fld id="{D2D8002D-B5B0-4BAC-B1F6-782DDCCE6D9C}" type="slidenum">
              <a:rPr kumimoji="1" lang="ja-JP" altLang="en-US" smtClean="0"/>
              <a:pPr/>
              <a:t>‹#›</a:t>
            </a:fld>
            <a:endParaRPr kumimoji="1" lang="ja-JP" altLang="en-US" dirty="0"/>
          </a:p>
        </p:txBody>
      </p:sp>
      <p:sp>
        <p:nvSpPr>
          <p:cNvPr id="6" name="正方形/長方形 5"/>
          <p:cNvSpPr/>
          <p:nvPr userDrawn="1"/>
        </p:nvSpPr>
        <p:spPr bwMode="auto">
          <a:xfrm>
            <a:off x="0" y="0"/>
            <a:ext cx="9144000" cy="908972"/>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1356155920"/>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62" r:id="rId6"/>
    <p:sldLayoutId id="2147483667" r:id="rId7"/>
    <p:sldLayoutId id="2147483668" r:id="rId8"/>
    <p:sldLayoutId id="2147483676" r:id="rId9"/>
    <p:sldLayoutId id="2147483677" r:id="rId10"/>
  </p:sldLayoutIdLst>
  <p:hf hdr="0" ftr="0" dt="0"/>
  <p:txStyles>
    <p:titleStyle>
      <a:lvl1pPr algn="l" rtl="0" eaLnBrk="1" fontAlgn="base" hangingPunct="1">
        <a:spcBef>
          <a:spcPct val="0"/>
        </a:spcBef>
        <a:spcAft>
          <a:spcPct val="0"/>
        </a:spcAft>
        <a:defRPr kumimoji="1" sz="2800" b="1">
          <a:solidFill>
            <a:schemeClr val="bg1"/>
          </a:solidFill>
          <a:latin typeface="+mn-lt"/>
          <a:ea typeface="メイリオ" pitchFamily="50" charset="-128"/>
          <a:cs typeface="メイリオ" pitchFamily="50" charset="-128"/>
        </a:defRPr>
      </a:lvl1pPr>
      <a:lvl2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2pPr>
      <a:lvl3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3pPr>
      <a:lvl4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4pPr>
      <a:lvl5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5pPr>
      <a:lvl6pPr marL="4572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6pPr>
      <a:lvl7pPr marL="9144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7pPr>
      <a:lvl8pPr marL="13716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8pPr>
      <a:lvl9pPr marL="18288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9pPr>
    </p:titleStyle>
    <p:body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341953" y="1988984"/>
            <a:ext cx="8460094" cy="630007"/>
          </a:xfrm>
        </p:spPr>
        <p:txBody>
          <a:bodyPr/>
          <a:lstStyle/>
          <a:p>
            <a:r>
              <a:rPr kumimoji="1" lang="ja-JP" altLang="en-US" sz="2800"/>
              <a:t>先進計算機構成論</a:t>
            </a:r>
            <a:r>
              <a:rPr lang="ja-JP" altLang="en-US" sz="2800"/>
              <a:t> </a:t>
            </a:r>
            <a:r>
              <a:rPr lang="en-US" altLang="ja-JP" sz="2800" dirty="0"/>
              <a:t>06</a:t>
            </a:r>
            <a:endParaRPr kumimoji="1" lang="ja-JP" altLang="en-US" sz="2800" dirty="0"/>
          </a:p>
        </p:txBody>
      </p:sp>
      <p:sp>
        <p:nvSpPr>
          <p:cNvPr id="6" name="サブタイトル 2"/>
          <p:cNvSpPr txBox="1">
            <a:spLocks/>
          </p:cNvSpPr>
          <p:nvPr/>
        </p:nvSpPr>
        <p:spPr bwMode="auto">
          <a:xfrm>
            <a:off x="881959" y="3699003"/>
            <a:ext cx="7650085" cy="540006"/>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marL="0" indent="0" algn="r" rtl="0" eaLnBrk="1" fontAlgn="base" hangingPunct="1">
              <a:lnSpc>
                <a:spcPct val="150000"/>
              </a:lnSpc>
              <a:spcBef>
                <a:spcPts val="0"/>
              </a:spcBef>
              <a:spcAft>
                <a:spcPts val="0"/>
              </a:spcAft>
              <a:buClr>
                <a:schemeClr val="accent5"/>
              </a:buClr>
              <a:buFont typeface="Wingdings" pitchFamily="2" charset="2"/>
              <a:buNone/>
              <a:tabLst>
                <a:tab pos="2057400" algn="l"/>
              </a:tabLst>
              <a:defRPr kumimoji="1" sz="2000">
                <a:solidFill>
                  <a:schemeClr val="bg1"/>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pPr>
              <a:lnSpc>
                <a:spcPct val="100000"/>
              </a:lnSpc>
            </a:pPr>
            <a:r>
              <a:rPr lang="ja-JP" altLang="en-US" kern="0" dirty="0"/>
              <a:t>東京大学大学院 情報理工学系研究科 創造情報学専攻</a:t>
            </a:r>
            <a:endParaRPr lang="en-US" altLang="ja-JP" kern="0" dirty="0"/>
          </a:p>
          <a:p>
            <a:pPr>
              <a:lnSpc>
                <a:spcPct val="100000"/>
              </a:lnSpc>
            </a:pPr>
            <a:r>
              <a:rPr lang="ja-JP" altLang="en-US" kern="0" dirty="0"/>
              <a:t>塩谷 亮太 </a:t>
            </a:r>
            <a:endParaRPr lang="en-US" altLang="ja-JP" kern="0" dirty="0"/>
          </a:p>
          <a:p>
            <a:pPr>
              <a:lnSpc>
                <a:spcPct val="100000"/>
              </a:lnSpc>
            </a:pPr>
            <a:r>
              <a:rPr lang="en-US" altLang="ja-JP" kern="0" dirty="0"/>
              <a:t>shioya@ci.i.u-tokyo.ac.jp</a:t>
            </a:r>
            <a:endParaRPr lang="ja-JP" altLang="en-US" kern="0" dirty="0"/>
          </a:p>
        </p:txBody>
      </p:sp>
    </p:spTree>
    <p:extLst>
      <p:ext uri="{BB962C8B-B14F-4D97-AF65-F5344CB8AC3E}">
        <p14:creationId xmlns:p14="http://schemas.microsoft.com/office/powerpoint/2010/main" val="1017800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33596F-3513-E0C8-95DF-798F084EACFF}"/>
              </a:ext>
            </a:extLst>
          </p:cNvPr>
          <p:cNvSpPr>
            <a:spLocks noGrp="1"/>
          </p:cNvSpPr>
          <p:nvPr>
            <p:ph type="title"/>
          </p:nvPr>
        </p:nvSpPr>
        <p:spPr/>
        <p:txBody>
          <a:bodyPr/>
          <a:lstStyle/>
          <a:p>
            <a:r>
              <a:rPr kumimoji="1" lang="ja-JP" altLang="en-US" dirty="0"/>
              <a:t>質問と感想</a:t>
            </a:r>
          </a:p>
        </p:txBody>
      </p:sp>
      <p:sp>
        <p:nvSpPr>
          <p:cNvPr id="3" name="テキスト プレースホルダー 2">
            <a:extLst>
              <a:ext uri="{FF2B5EF4-FFF2-40B4-BE49-F238E27FC236}">
                <a16:creationId xmlns:a16="http://schemas.microsoft.com/office/drawing/2014/main" id="{E5F93859-6A8A-A1C7-6495-6145B85421EA}"/>
              </a:ext>
            </a:extLst>
          </p:cNvPr>
          <p:cNvSpPr>
            <a:spLocks noGrp="1"/>
          </p:cNvSpPr>
          <p:nvPr>
            <p:ph type="body" sz="quarter" idx="10"/>
          </p:nvPr>
        </p:nvSpPr>
        <p:spPr/>
        <p:txBody>
          <a:bodyPr/>
          <a:lstStyle/>
          <a:p>
            <a:r>
              <a:rPr kumimoji="1" lang="ja-JP" altLang="en-US" dirty="0"/>
              <a:t>分岐予測はペナルティが非常に致命的になってしまうという欠点があると仰っていましたが、実際には平均するとどれくらいの時間ロスがあり、それを込みで導入する利点があるのかを定量的に知りたい。</a:t>
            </a:r>
            <a:endParaRPr kumimoji="1" lang="en-US" altLang="ja-JP" dirty="0"/>
          </a:p>
          <a:p>
            <a:pPr lvl="1"/>
            <a:endParaRPr lang="en-US" altLang="ja-JP" dirty="0"/>
          </a:p>
          <a:p>
            <a:pPr lvl="1"/>
            <a:r>
              <a:rPr kumimoji="1" lang="ja-JP" altLang="en-US" dirty="0"/>
              <a:t>ペナルティは時間的ロスはおよそパイプラインの長さのサイクル数になる</a:t>
            </a:r>
            <a:endParaRPr kumimoji="1" lang="en-US" altLang="ja-JP" dirty="0"/>
          </a:p>
          <a:p>
            <a:pPr lvl="1"/>
            <a:r>
              <a:rPr kumimoji="1" lang="ja-JP" altLang="en-US" dirty="0"/>
              <a:t>導入しない場合は単にその時間を待つだけなので，なんらかの予測を入れた方が一方的にお得</a:t>
            </a:r>
            <a:endParaRPr kumimoji="1" lang="en-US" altLang="ja-JP" dirty="0"/>
          </a:p>
          <a:p>
            <a:pPr lvl="2"/>
            <a:r>
              <a:rPr kumimoji="1" lang="ja-JP" altLang="en-US" dirty="0"/>
              <a:t>方向の予測なら，完全にでたらめな予測でも５０</a:t>
            </a:r>
            <a:r>
              <a:rPr kumimoji="1" lang="en-US" altLang="ja-JP" dirty="0"/>
              <a:t>%</a:t>
            </a:r>
            <a:r>
              <a:rPr kumimoji="1" lang="ja-JP" altLang="en-US" dirty="0"/>
              <a:t>は当たる</a:t>
            </a:r>
          </a:p>
        </p:txBody>
      </p:sp>
    </p:spTree>
    <p:extLst>
      <p:ext uri="{BB962C8B-B14F-4D97-AF65-F5344CB8AC3E}">
        <p14:creationId xmlns:p14="http://schemas.microsoft.com/office/powerpoint/2010/main" val="15793812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33596F-3513-E0C8-95DF-798F084EACFF}"/>
              </a:ext>
            </a:extLst>
          </p:cNvPr>
          <p:cNvSpPr>
            <a:spLocks noGrp="1"/>
          </p:cNvSpPr>
          <p:nvPr>
            <p:ph type="title"/>
          </p:nvPr>
        </p:nvSpPr>
        <p:spPr/>
        <p:txBody>
          <a:bodyPr/>
          <a:lstStyle/>
          <a:p>
            <a:r>
              <a:rPr kumimoji="1" lang="ja-JP" altLang="en-US" dirty="0"/>
              <a:t>質問と感想</a:t>
            </a:r>
          </a:p>
        </p:txBody>
      </p:sp>
      <p:sp>
        <p:nvSpPr>
          <p:cNvPr id="3" name="テキスト プレースホルダー 2">
            <a:extLst>
              <a:ext uri="{FF2B5EF4-FFF2-40B4-BE49-F238E27FC236}">
                <a16:creationId xmlns:a16="http://schemas.microsoft.com/office/drawing/2014/main" id="{E5F93859-6A8A-A1C7-6495-6145B85421EA}"/>
              </a:ext>
            </a:extLst>
          </p:cNvPr>
          <p:cNvSpPr>
            <a:spLocks noGrp="1"/>
          </p:cNvSpPr>
          <p:nvPr>
            <p:ph type="body" sz="quarter" idx="10"/>
          </p:nvPr>
        </p:nvSpPr>
        <p:spPr/>
        <p:txBody>
          <a:bodyPr/>
          <a:lstStyle/>
          <a:p>
            <a:r>
              <a:rPr kumimoji="1" lang="ja-JP" altLang="en-US" dirty="0"/>
              <a:t>ごめんなさい！結構おいて行かれています！</a:t>
            </a:r>
            <a:br>
              <a:rPr kumimoji="1" lang="en-US" altLang="ja-JP" dirty="0"/>
            </a:br>
            <a:r>
              <a:rPr kumimoji="1" lang="ja-JP" altLang="en-US" dirty="0"/>
              <a:t>そもそもはパイプライン化を進めるにあたって問題があるから今やっていることを考えているという感じですか？</a:t>
            </a:r>
            <a:br>
              <a:rPr kumimoji="1" lang="en-US" altLang="ja-JP" dirty="0"/>
            </a:br>
            <a:r>
              <a:rPr kumimoji="1" lang="ja-JP" altLang="en-US" dirty="0"/>
              <a:t>もうちょっと全体的な構造に対する現在やっていることの位置がわかったらうれしいです！</a:t>
            </a:r>
            <a:endParaRPr kumimoji="1" lang="en-US" altLang="ja-JP" dirty="0"/>
          </a:p>
          <a:p>
            <a:pPr lvl="1"/>
            <a:endParaRPr lang="en-US" altLang="ja-JP" dirty="0"/>
          </a:p>
          <a:p>
            <a:pPr lvl="1"/>
            <a:r>
              <a:rPr kumimoji="1" lang="ja-JP" altLang="en-US" dirty="0"/>
              <a:t>パイプライン化すると各種のハザードと呼ばれる問題が起きる</a:t>
            </a:r>
            <a:endParaRPr kumimoji="1" lang="en-US" altLang="ja-JP" dirty="0"/>
          </a:p>
          <a:p>
            <a:pPr lvl="2"/>
            <a:r>
              <a:rPr kumimoji="1" lang="ja-JP" altLang="en-US" dirty="0"/>
              <a:t>構造ハザード</a:t>
            </a:r>
            <a:endParaRPr kumimoji="1" lang="en-US" altLang="ja-JP" dirty="0"/>
          </a:p>
          <a:p>
            <a:pPr lvl="2"/>
            <a:r>
              <a:rPr kumimoji="1" lang="ja-JP" altLang="en-US" dirty="0"/>
              <a:t>非構造ハザード</a:t>
            </a:r>
            <a:endParaRPr kumimoji="1" lang="en-US" altLang="ja-JP" dirty="0"/>
          </a:p>
          <a:p>
            <a:pPr lvl="1"/>
            <a:r>
              <a:rPr kumimoji="1" lang="ja-JP" altLang="en-US" dirty="0"/>
              <a:t>前回前々回は，上記ハザードのそれぞれへの対策を述べていた</a:t>
            </a:r>
            <a:endParaRPr kumimoji="1" lang="en-US" altLang="ja-JP" dirty="0"/>
          </a:p>
          <a:p>
            <a:pPr lvl="1"/>
            <a:r>
              <a:rPr kumimoji="1" lang="ja-JP" altLang="en-US" dirty="0"/>
              <a:t>非構造ハザードのうち制御ハザードの対策方法が分岐予測</a:t>
            </a:r>
          </a:p>
        </p:txBody>
      </p:sp>
    </p:spTree>
    <p:extLst>
      <p:ext uri="{BB962C8B-B14F-4D97-AF65-F5344CB8AC3E}">
        <p14:creationId xmlns:p14="http://schemas.microsoft.com/office/powerpoint/2010/main" val="38428856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33596F-3513-E0C8-95DF-798F084EACFF}"/>
              </a:ext>
            </a:extLst>
          </p:cNvPr>
          <p:cNvSpPr>
            <a:spLocks noGrp="1"/>
          </p:cNvSpPr>
          <p:nvPr>
            <p:ph type="title"/>
          </p:nvPr>
        </p:nvSpPr>
        <p:spPr/>
        <p:txBody>
          <a:bodyPr/>
          <a:lstStyle/>
          <a:p>
            <a:r>
              <a:rPr kumimoji="1" lang="ja-JP" altLang="en-US" dirty="0"/>
              <a:t>質問と感想</a:t>
            </a:r>
          </a:p>
        </p:txBody>
      </p:sp>
      <p:sp>
        <p:nvSpPr>
          <p:cNvPr id="3" name="テキスト プレースホルダー 2">
            <a:extLst>
              <a:ext uri="{FF2B5EF4-FFF2-40B4-BE49-F238E27FC236}">
                <a16:creationId xmlns:a16="http://schemas.microsoft.com/office/drawing/2014/main" id="{E5F93859-6A8A-A1C7-6495-6145B85421EA}"/>
              </a:ext>
            </a:extLst>
          </p:cNvPr>
          <p:cNvSpPr>
            <a:spLocks noGrp="1"/>
          </p:cNvSpPr>
          <p:nvPr>
            <p:ph type="body" sz="quarter" idx="10"/>
          </p:nvPr>
        </p:nvSpPr>
        <p:spPr/>
        <p:txBody>
          <a:bodyPr/>
          <a:lstStyle/>
          <a:p>
            <a:r>
              <a:rPr kumimoji="1" lang="en-US" altLang="ja-JP" dirty="0" err="1"/>
              <a:t>mips</a:t>
            </a:r>
            <a:r>
              <a:rPr kumimoji="1" lang="ja-JP" altLang="en-US" dirty="0"/>
              <a:t>の遅延スロットは分岐命令の後に置かれるものだと思っていましたが、</a:t>
            </a:r>
            <a:r>
              <a:rPr kumimoji="1" lang="en-US" altLang="ja-JP" dirty="0"/>
              <a:t>(</a:t>
            </a:r>
            <a:r>
              <a:rPr kumimoji="1" lang="ja-JP" altLang="en-US" dirty="0"/>
              <a:t>ロード</a:t>
            </a:r>
            <a:r>
              <a:rPr kumimoji="1" lang="en-US" altLang="ja-JP" dirty="0"/>
              <a:t>)</a:t>
            </a:r>
            <a:r>
              <a:rPr kumimoji="1" lang="ja-JP" altLang="en-US" dirty="0"/>
              <a:t>データハザードのときにも使われていたことを初めて知りました</a:t>
            </a:r>
          </a:p>
          <a:p>
            <a:r>
              <a:rPr kumimoji="1" lang="ja-JP" altLang="en-US" dirty="0"/>
              <a:t>遅延分岐とはどのようなものでしょうか</a:t>
            </a:r>
            <a:endParaRPr kumimoji="1" lang="en-US" altLang="ja-JP" dirty="0"/>
          </a:p>
        </p:txBody>
      </p:sp>
    </p:spTree>
    <p:extLst>
      <p:ext uri="{BB962C8B-B14F-4D97-AF65-F5344CB8AC3E}">
        <p14:creationId xmlns:p14="http://schemas.microsoft.com/office/powerpoint/2010/main" val="36081825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33596F-3513-E0C8-95DF-798F084EACFF}"/>
              </a:ext>
            </a:extLst>
          </p:cNvPr>
          <p:cNvSpPr>
            <a:spLocks noGrp="1"/>
          </p:cNvSpPr>
          <p:nvPr>
            <p:ph type="title"/>
          </p:nvPr>
        </p:nvSpPr>
        <p:spPr/>
        <p:txBody>
          <a:bodyPr/>
          <a:lstStyle/>
          <a:p>
            <a:r>
              <a:rPr kumimoji="1" lang="ja-JP" altLang="en-US" dirty="0"/>
              <a:t>質問と感想</a:t>
            </a:r>
          </a:p>
        </p:txBody>
      </p:sp>
      <p:sp>
        <p:nvSpPr>
          <p:cNvPr id="3" name="テキスト プレースホルダー 2">
            <a:extLst>
              <a:ext uri="{FF2B5EF4-FFF2-40B4-BE49-F238E27FC236}">
                <a16:creationId xmlns:a16="http://schemas.microsoft.com/office/drawing/2014/main" id="{E5F93859-6A8A-A1C7-6495-6145B85421EA}"/>
              </a:ext>
            </a:extLst>
          </p:cNvPr>
          <p:cNvSpPr>
            <a:spLocks noGrp="1"/>
          </p:cNvSpPr>
          <p:nvPr>
            <p:ph type="body" sz="quarter" idx="10"/>
          </p:nvPr>
        </p:nvSpPr>
        <p:spPr/>
        <p:txBody>
          <a:bodyPr/>
          <a:lstStyle/>
          <a:p>
            <a:r>
              <a:rPr kumimoji="1" lang="ja-JP" altLang="en-US" dirty="0"/>
              <a:t>基本的には短いアセンブリの方が速いと思いますが、時々</a:t>
            </a:r>
            <a:r>
              <a:rPr kumimoji="1" lang="en-US" altLang="ja-JP" dirty="0" err="1"/>
              <a:t>gcc</a:t>
            </a:r>
            <a:r>
              <a:rPr kumimoji="1" lang="ja-JP" altLang="en-US" dirty="0"/>
              <a:t>などのコンパイラが最適化であえて余計な命令の入った長いアセンブリを出力することがあり、それが余計な命令を加えない時よりも速かったことがあります。これはパイプラインを考慮した結果なのかと思いました。</a:t>
            </a:r>
            <a:endParaRPr kumimoji="1" lang="en-US" altLang="ja-JP" dirty="0"/>
          </a:p>
          <a:p>
            <a:endParaRPr lang="en-US" altLang="ja-JP" dirty="0"/>
          </a:p>
          <a:p>
            <a:pPr lvl="1"/>
            <a:r>
              <a:rPr kumimoji="1" lang="ja-JP" altLang="en-US" dirty="0"/>
              <a:t>分岐の飛び先が，キャッシュのブロック境界に合っていた方が効率が良いとかはある</a:t>
            </a:r>
          </a:p>
        </p:txBody>
      </p:sp>
    </p:spTree>
    <p:extLst>
      <p:ext uri="{BB962C8B-B14F-4D97-AF65-F5344CB8AC3E}">
        <p14:creationId xmlns:p14="http://schemas.microsoft.com/office/powerpoint/2010/main" val="18573798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33596F-3513-E0C8-95DF-798F084EACFF}"/>
              </a:ext>
            </a:extLst>
          </p:cNvPr>
          <p:cNvSpPr>
            <a:spLocks noGrp="1"/>
          </p:cNvSpPr>
          <p:nvPr>
            <p:ph type="title"/>
          </p:nvPr>
        </p:nvSpPr>
        <p:spPr/>
        <p:txBody>
          <a:bodyPr/>
          <a:lstStyle/>
          <a:p>
            <a:r>
              <a:rPr kumimoji="1" lang="ja-JP" altLang="en-US" dirty="0"/>
              <a:t>質問と感想</a:t>
            </a:r>
          </a:p>
        </p:txBody>
      </p:sp>
      <p:sp>
        <p:nvSpPr>
          <p:cNvPr id="3" name="テキスト プレースホルダー 2">
            <a:extLst>
              <a:ext uri="{FF2B5EF4-FFF2-40B4-BE49-F238E27FC236}">
                <a16:creationId xmlns:a16="http://schemas.microsoft.com/office/drawing/2014/main" id="{E5F93859-6A8A-A1C7-6495-6145B85421EA}"/>
              </a:ext>
            </a:extLst>
          </p:cNvPr>
          <p:cNvSpPr>
            <a:spLocks noGrp="1"/>
          </p:cNvSpPr>
          <p:nvPr>
            <p:ph type="body" sz="quarter" idx="10"/>
          </p:nvPr>
        </p:nvSpPr>
        <p:spPr/>
        <p:txBody>
          <a:bodyPr/>
          <a:lstStyle/>
          <a:p>
            <a:r>
              <a:rPr kumimoji="1" lang="ja-JP" altLang="en-US" dirty="0"/>
              <a:t>パイプライン化の限界のところで消費電力と熱の話がありましたが、放熱能力の改善というのはどのくらいあるものなのでしょうか？</a:t>
            </a:r>
            <a:r>
              <a:rPr kumimoji="1" lang="en-US" altLang="ja-JP" dirty="0"/>
              <a:t>(10</a:t>
            </a:r>
            <a:r>
              <a:rPr kumimoji="1" lang="ja-JP" altLang="en-US" dirty="0"/>
              <a:t>年単位で何倍くらいの変化なのでしょうか</a:t>
            </a:r>
            <a:r>
              <a:rPr kumimoji="1" lang="en-US" altLang="ja-JP" dirty="0"/>
              <a:t>)</a:t>
            </a:r>
          </a:p>
          <a:p>
            <a:endParaRPr kumimoji="1" lang="ja-JP" altLang="en-US" dirty="0"/>
          </a:p>
        </p:txBody>
      </p:sp>
    </p:spTree>
    <p:extLst>
      <p:ext uri="{BB962C8B-B14F-4D97-AF65-F5344CB8AC3E}">
        <p14:creationId xmlns:p14="http://schemas.microsoft.com/office/powerpoint/2010/main" val="31230606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33596F-3513-E0C8-95DF-798F084EACFF}"/>
              </a:ext>
            </a:extLst>
          </p:cNvPr>
          <p:cNvSpPr>
            <a:spLocks noGrp="1"/>
          </p:cNvSpPr>
          <p:nvPr>
            <p:ph type="title"/>
          </p:nvPr>
        </p:nvSpPr>
        <p:spPr/>
        <p:txBody>
          <a:bodyPr/>
          <a:lstStyle/>
          <a:p>
            <a:r>
              <a:rPr kumimoji="1" lang="ja-JP" altLang="en-US" dirty="0"/>
              <a:t>質問と感想</a:t>
            </a:r>
          </a:p>
        </p:txBody>
      </p:sp>
      <p:sp>
        <p:nvSpPr>
          <p:cNvPr id="3" name="テキスト プレースホルダー 2">
            <a:extLst>
              <a:ext uri="{FF2B5EF4-FFF2-40B4-BE49-F238E27FC236}">
                <a16:creationId xmlns:a16="http://schemas.microsoft.com/office/drawing/2014/main" id="{E5F93859-6A8A-A1C7-6495-6145B85421EA}"/>
              </a:ext>
            </a:extLst>
          </p:cNvPr>
          <p:cNvSpPr>
            <a:spLocks noGrp="1"/>
          </p:cNvSpPr>
          <p:nvPr>
            <p:ph type="body" sz="quarter" idx="10"/>
          </p:nvPr>
        </p:nvSpPr>
        <p:spPr/>
        <p:txBody>
          <a:bodyPr/>
          <a:lstStyle/>
          <a:p>
            <a:r>
              <a:rPr kumimoji="1" lang="en-US" altLang="ja-JP" dirty="0"/>
              <a:t>Intel</a:t>
            </a:r>
            <a:r>
              <a:rPr kumimoji="1" lang="ja-JP" altLang="en-US" dirty="0"/>
              <a:t>や</a:t>
            </a:r>
            <a:r>
              <a:rPr kumimoji="1" lang="en-US" altLang="ja-JP" dirty="0"/>
              <a:t>AMD</a:t>
            </a:r>
            <a:r>
              <a:rPr kumimoji="1" lang="ja-JP" altLang="en-US" dirty="0"/>
              <a:t>の</a:t>
            </a:r>
            <a:r>
              <a:rPr kumimoji="1" lang="en-US" altLang="ja-JP" dirty="0"/>
              <a:t>CPU</a:t>
            </a:r>
            <a:r>
              <a:rPr kumimoji="1" lang="ja-JP" altLang="en-US" dirty="0"/>
              <a:t>では</a:t>
            </a:r>
            <a:r>
              <a:rPr kumimoji="1" lang="en-US" altLang="ja-JP" dirty="0"/>
              <a:t>hyperthreading</a:t>
            </a:r>
            <a:r>
              <a:rPr kumimoji="1" lang="ja-JP" altLang="en-US" dirty="0"/>
              <a:t>機能（</a:t>
            </a:r>
            <a:r>
              <a:rPr kumimoji="1" lang="en-US" altLang="ja-JP" dirty="0"/>
              <a:t>1 core = 2 threads</a:t>
            </a:r>
            <a:r>
              <a:rPr kumimoji="1" lang="ja-JP" altLang="en-US" dirty="0"/>
              <a:t>）が一般的ですがこれはハードウェアの</a:t>
            </a:r>
            <a:r>
              <a:rPr kumimoji="1" lang="en-US" altLang="ja-JP" dirty="0"/>
              <a:t>thread</a:t>
            </a:r>
            <a:r>
              <a:rPr kumimoji="1" lang="ja-JP" altLang="en-US" dirty="0"/>
              <a:t>ということですか？一つの</a:t>
            </a:r>
            <a:r>
              <a:rPr kumimoji="1" lang="en-US" altLang="ja-JP" dirty="0"/>
              <a:t>core</a:t>
            </a:r>
            <a:r>
              <a:rPr kumimoji="1" lang="ja-JP" altLang="en-US" dirty="0"/>
              <a:t>に三つ以上の</a:t>
            </a:r>
            <a:r>
              <a:rPr kumimoji="1" lang="en-US" altLang="ja-JP" dirty="0"/>
              <a:t>thread</a:t>
            </a:r>
            <a:r>
              <a:rPr kumimoji="1" lang="ja-JP" altLang="en-US" dirty="0"/>
              <a:t>を組めるのはあまりみられないのはなぜですか？</a:t>
            </a:r>
          </a:p>
          <a:p>
            <a:pPr lvl="1"/>
            <a:endParaRPr kumimoji="1" lang="en-US" altLang="ja-JP" dirty="0"/>
          </a:p>
          <a:p>
            <a:pPr lvl="1"/>
            <a:r>
              <a:rPr kumimoji="1" lang="ja-JP" altLang="en-US" dirty="0"/>
              <a:t>１スレッドを２スレッドにするのは</a:t>
            </a:r>
            <a:r>
              <a:rPr kumimoji="1" lang="en-US" altLang="ja-JP" dirty="0"/>
              <a:t>10%</a:t>
            </a:r>
            <a:r>
              <a:rPr kumimoji="1" lang="ja-JP" altLang="en-US" dirty="0"/>
              <a:t>以内ぐらいの回路量オーバーヘッドで作れるが，</a:t>
            </a:r>
            <a:r>
              <a:rPr kumimoji="1" lang="en-US" altLang="ja-JP" dirty="0"/>
              <a:t>4</a:t>
            </a:r>
            <a:r>
              <a:rPr kumimoji="1" lang="ja-JP" altLang="en-US" dirty="0"/>
              <a:t>スレッドにするとオーバーヘッドが無視できなくなってくる</a:t>
            </a:r>
            <a:endParaRPr kumimoji="1" lang="en-US" altLang="ja-JP" dirty="0"/>
          </a:p>
          <a:p>
            <a:pPr lvl="1"/>
            <a:r>
              <a:rPr kumimoji="1" lang="ja-JP" altLang="en-US" dirty="0"/>
              <a:t>キャッシュを共有することになるので，４スレッドも走らせるとミス率が高くなりすぎる</a:t>
            </a:r>
          </a:p>
        </p:txBody>
      </p:sp>
    </p:spTree>
    <p:extLst>
      <p:ext uri="{BB962C8B-B14F-4D97-AF65-F5344CB8AC3E}">
        <p14:creationId xmlns:p14="http://schemas.microsoft.com/office/powerpoint/2010/main" val="19776932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33596F-3513-E0C8-95DF-798F084EACFF}"/>
              </a:ext>
            </a:extLst>
          </p:cNvPr>
          <p:cNvSpPr>
            <a:spLocks noGrp="1"/>
          </p:cNvSpPr>
          <p:nvPr>
            <p:ph type="title"/>
          </p:nvPr>
        </p:nvSpPr>
        <p:spPr/>
        <p:txBody>
          <a:bodyPr/>
          <a:lstStyle/>
          <a:p>
            <a:r>
              <a:rPr kumimoji="1" lang="ja-JP" altLang="en-US" dirty="0"/>
              <a:t>質問と感想</a:t>
            </a:r>
          </a:p>
        </p:txBody>
      </p:sp>
      <p:sp>
        <p:nvSpPr>
          <p:cNvPr id="3" name="テキスト プレースホルダー 2">
            <a:extLst>
              <a:ext uri="{FF2B5EF4-FFF2-40B4-BE49-F238E27FC236}">
                <a16:creationId xmlns:a16="http://schemas.microsoft.com/office/drawing/2014/main" id="{E5F93859-6A8A-A1C7-6495-6145B85421EA}"/>
              </a:ext>
            </a:extLst>
          </p:cNvPr>
          <p:cNvSpPr>
            <a:spLocks noGrp="1"/>
          </p:cNvSpPr>
          <p:nvPr>
            <p:ph type="body" sz="quarter" idx="10"/>
          </p:nvPr>
        </p:nvSpPr>
        <p:spPr/>
        <p:txBody>
          <a:bodyPr/>
          <a:lstStyle/>
          <a:p>
            <a:r>
              <a:rPr kumimoji="1" lang="ja-JP" altLang="en-US" dirty="0"/>
              <a:t>分岐予測で</a:t>
            </a:r>
            <a:r>
              <a:rPr kumimoji="1" lang="en-US" altLang="ja-JP" dirty="0"/>
              <a:t>BTB</a:t>
            </a:r>
            <a:r>
              <a:rPr kumimoji="1" lang="ja-JP" altLang="en-US" dirty="0"/>
              <a:t>を引くという仕組みは、一度読んだ命令を再度実施しないと意味がない気がするが、</a:t>
            </a:r>
            <a:r>
              <a:rPr kumimoji="1" lang="en-US" altLang="ja-JP" dirty="0"/>
              <a:t>if</a:t>
            </a:r>
            <a:r>
              <a:rPr kumimoji="1" lang="ja-JP" altLang="en-US" dirty="0"/>
              <a:t>ではなく</a:t>
            </a:r>
            <a:r>
              <a:rPr kumimoji="1" lang="en-US" altLang="ja-JP" dirty="0"/>
              <a:t>while</a:t>
            </a:r>
            <a:r>
              <a:rPr kumimoji="1" lang="ja-JP" altLang="en-US" dirty="0"/>
              <a:t>や</a:t>
            </a:r>
            <a:r>
              <a:rPr kumimoji="1" lang="en-US" altLang="ja-JP" dirty="0"/>
              <a:t>for</a:t>
            </a:r>
            <a:r>
              <a:rPr kumimoji="1" lang="ja-JP" altLang="en-US" dirty="0"/>
              <a:t>などのループに特化した機能なのだろうか？</a:t>
            </a:r>
            <a:endParaRPr kumimoji="1" lang="en-US" altLang="ja-JP" dirty="0"/>
          </a:p>
          <a:p>
            <a:pPr lvl="1"/>
            <a:endParaRPr lang="en-US" altLang="ja-JP" dirty="0"/>
          </a:p>
          <a:p>
            <a:pPr lvl="1"/>
            <a:r>
              <a:rPr kumimoji="1" lang="ja-JP" altLang="en-US" dirty="0"/>
              <a:t>ループなどの再実行を前提にしているのはその通り</a:t>
            </a:r>
            <a:endParaRPr kumimoji="1" lang="en-US" altLang="ja-JP" dirty="0"/>
          </a:p>
          <a:p>
            <a:pPr lvl="1"/>
            <a:r>
              <a:rPr kumimoji="1" lang="en-US" altLang="ja-JP" dirty="0"/>
              <a:t>if </a:t>
            </a:r>
            <a:r>
              <a:rPr kumimoji="1" lang="ja-JP" altLang="en-US" dirty="0"/>
              <a:t>も含むプログラムのほぼ全てはループの中にある</a:t>
            </a:r>
            <a:endParaRPr kumimoji="1" lang="en-US" altLang="ja-JP" dirty="0"/>
          </a:p>
        </p:txBody>
      </p:sp>
    </p:spTree>
    <p:extLst>
      <p:ext uri="{BB962C8B-B14F-4D97-AF65-F5344CB8AC3E}">
        <p14:creationId xmlns:p14="http://schemas.microsoft.com/office/powerpoint/2010/main" val="4851873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33596F-3513-E0C8-95DF-798F084EACFF}"/>
              </a:ext>
            </a:extLst>
          </p:cNvPr>
          <p:cNvSpPr>
            <a:spLocks noGrp="1"/>
          </p:cNvSpPr>
          <p:nvPr>
            <p:ph type="title"/>
          </p:nvPr>
        </p:nvSpPr>
        <p:spPr/>
        <p:txBody>
          <a:bodyPr/>
          <a:lstStyle/>
          <a:p>
            <a:r>
              <a:rPr kumimoji="1" lang="ja-JP" altLang="en-US" dirty="0"/>
              <a:t>質問と感想</a:t>
            </a:r>
          </a:p>
        </p:txBody>
      </p:sp>
      <p:sp>
        <p:nvSpPr>
          <p:cNvPr id="3" name="テキスト プレースホルダー 2">
            <a:extLst>
              <a:ext uri="{FF2B5EF4-FFF2-40B4-BE49-F238E27FC236}">
                <a16:creationId xmlns:a16="http://schemas.microsoft.com/office/drawing/2014/main" id="{E5F93859-6A8A-A1C7-6495-6145B85421EA}"/>
              </a:ext>
            </a:extLst>
          </p:cNvPr>
          <p:cNvSpPr>
            <a:spLocks noGrp="1"/>
          </p:cNvSpPr>
          <p:nvPr>
            <p:ph type="body" sz="quarter" idx="10"/>
          </p:nvPr>
        </p:nvSpPr>
        <p:spPr/>
        <p:txBody>
          <a:bodyPr/>
          <a:lstStyle/>
          <a:p>
            <a:r>
              <a:rPr kumimoji="1" lang="ja-JP" altLang="en-US" dirty="0"/>
              <a:t>学部の分岐予測の授業では、静的・動的分岐予測しか扱わなかったので、そもそも分岐命令かどうかを判別する機構が必要だというのは初耳でした。</a:t>
            </a:r>
          </a:p>
          <a:p>
            <a:r>
              <a:rPr kumimoji="1" lang="ja-JP" altLang="en-US" dirty="0"/>
              <a:t>また、分岐予測のための</a:t>
            </a:r>
            <a:r>
              <a:rPr kumimoji="1" lang="en-US" altLang="ja-JP" dirty="0"/>
              <a:t>BTB</a:t>
            </a:r>
            <a:r>
              <a:rPr kumimoji="1" lang="ja-JP" altLang="en-US" dirty="0"/>
              <a:t>の構造は、ダイレクトマップキャッシュに似ているように感じました。</a:t>
            </a:r>
            <a:endParaRPr kumimoji="1" lang="en-US" altLang="ja-JP" dirty="0"/>
          </a:p>
          <a:p>
            <a:endParaRPr kumimoji="1" lang="ja-JP" altLang="en-US" dirty="0"/>
          </a:p>
        </p:txBody>
      </p:sp>
    </p:spTree>
    <p:extLst>
      <p:ext uri="{BB962C8B-B14F-4D97-AF65-F5344CB8AC3E}">
        <p14:creationId xmlns:p14="http://schemas.microsoft.com/office/powerpoint/2010/main" val="10724954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33596F-3513-E0C8-95DF-798F084EACFF}"/>
              </a:ext>
            </a:extLst>
          </p:cNvPr>
          <p:cNvSpPr>
            <a:spLocks noGrp="1"/>
          </p:cNvSpPr>
          <p:nvPr>
            <p:ph type="title"/>
          </p:nvPr>
        </p:nvSpPr>
        <p:spPr/>
        <p:txBody>
          <a:bodyPr/>
          <a:lstStyle/>
          <a:p>
            <a:r>
              <a:rPr kumimoji="1" lang="ja-JP" altLang="en-US" dirty="0"/>
              <a:t>質問と感想</a:t>
            </a:r>
          </a:p>
        </p:txBody>
      </p:sp>
      <p:sp>
        <p:nvSpPr>
          <p:cNvPr id="3" name="テキスト プレースホルダー 2">
            <a:extLst>
              <a:ext uri="{FF2B5EF4-FFF2-40B4-BE49-F238E27FC236}">
                <a16:creationId xmlns:a16="http://schemas.microsoft.com/office/drawing/2014/main" id="{E5F93859-6A8A-A1C7-6495-6145B85421EA}"/>
              </a:ext>
            </a:extLst>
          </p:cNvPr>
          <p:cNvSpPr>
            <a:spLocks noGrp="1"/>
          </p:cNvSpPr>
          <p:nvPr>
            <p:ph type="body" sz="quarter" idx="10"/>
          </p:nvPr>
        </p:nvSpPr>
        <p:spPr/>
        <p:txBody>
          <a:bodyPr/>
          <a:lstStyle/>
          <a:p>
            <a:r>
              <a:rPr kumimoji="1" lang="ja-JP" altLang="en-US" dirty="0"/>
              <a:t>分岐予測の概要については良く理解できたのですが、最後の</a:t>
            </a:r>
            <a:r>
              <a:rPr kumimoji="1" lang="en-US" altLang="ja-JP" dirty="0"/>
              <a:t>BTB</a:t>
            </a:r>
            <a:r>
              <a:rPr kumimoji="1" lang="ja-JP" altLang="en-US" dirty="0"/>
              <a:t>のところで、なぜ</a:t>
            </a:r>
            <a:r>
              <a:rPr kumimoji="1" lang="en-US" altLang="ja-JP" dirty="0"/>
              <a:t>BTB</a:t>
            </a:r>
            <a:r>
              <a:rPr kumimoji="1" lang="ja-JP" altLang="en-US" dirty="0"/>
              <a:t>で予測出来るのか</a:t>
            </a:r>
            <a:r>
              <a:rPr kumimoji="1" lang="en-US" altLang="ja-JP" dirty="0"/>
              <a:t>(</a:t>
            </a:r>
            <a:r>
              <a:rPr kumimoji="1" lang="ja-JP" altLang="en-US" dirty="0"/>
              <a:t>特に</a:t>
            </a:r>
            <a:r>
              <a:rPr kumimoji="1" lang="en-US" altLang="ja-JP" dirty="0"/>
              <a:t>tag</a:t>
            </a:r>
            <a:r>
              <a:rPr kumimoji="1" lang="ja-JP" altLang="en-US" dirty="0"/>
              <a:t>がどうやって作られるのか</a:t>
            </a:r>
            <a:r>
              <a:rPr kumimoji="1" lang="en-US" altLang="ja-JP" dirty="0"/>
              <a:t>)</a:t>
            </a:r>
            <a:r>
              <a:rPr kumimoji="1" lang="ja-JP" altLang="en-US" dirty="0"/>
              <a:t>が授業中に理解出来なかったため、説明していただけると幸いです。</a:t>
            </a:r>
          </a:p>
          <a:p>
            <a:endParaRPr kumimoji="1" lang="en-US" altLang="ja-JP" dirty="0"/>
          </a:p>
          <a:p>
            <a:pPr lvl="1"/>
            <a:r>
              <a:rPr lang="en-US" altLang="ja-JP" sz="1800" dirty="0">
                <a:solidFill>
                  <a:schemeClr val="accent5"/>
                </a:solidFill>
                <a:latin typeface="Consolas" panose="020B0609020204030204" pitchFamily="49" charset="0"/>
              </a:rPr>
              <a:t>// index </a:t>
            </a:r>
            <a:r>
              <a:rPr lang="ja-JP" altLang="en-US" sz="1800" dirty="0">
                <a:solidFill>
                  <a:schemeClr val="accent5"/>
                </a:solidFill>
                <a:latin typeface="Consolas" panose="020B0609020204030204" pitchFamily="49" charset="0"/>
              </a:rPr>
              <a:t>が命令アドレスの下８ビットの場合の </a:t>
            </a:r>
            <a:r>
              <a:rPr lang="en-US" altLang="ja-JP" sz="1800" dirty="0">
                <a:solidFill>
                  <a:schemeClr val="accent5"/>
                </a:solidFill>
                <a:latin typeface="Consolas" panose="020B0609020204030204" pitchFamily="49" charset="0"/>
              </a:rPr>
              <a:t>BTB</a:t>
            </a:r>
            <a:r>
              <a:rPr lang="ja-JP" altLang="en-US" sz="1800" dirty="0">
                <a:solidFill>
                  <a:schemeClr val="accent5"/>
                </a:solidFill>
                <a:latin typeface="Consolas" panose="020B0609020204030204" pitchFamily="49" charset="0"/>
              </a:rPr>
              <a:t>（</a:t>
            </a:r>
            <a:r>
              <a:rPr lang="en-US" altLang="ja-JP" sz="1800" dirty="0">
                <a:solidFill>
                  <a:schemeClr val="accent5"/>
                </a:solidFill>
                <a:latin typeface="Consolas" panose="020B0609020204030204" pitchFamily="49" charset="0"/>
              </a:rPr>
              <a:t>256</a:t>
            </a:r>
            <a:r>
              <a:rPr lang="ja-JP" altLang="en-US" sz="1800" dirty="0">
                <a:solidFill>
                  <a:schemeClr val="accent5"/>
                </a:solidFill>
                <a:latin typeface="Consolas" panose="020B0609020204030204" pitchFamily="49" charset="0"/>
              </a:rPr>
              <a:t>要素）</a:t>
            </a:r>
            <a:br>
              <a:rPr lang="en-US" altLang="ja-JP" sz="1800" dirty="0">
                <a:latin typeface="Consolas" panose="020B0609020204030204" pitchFamily="49" charset="0"/>
              </a:rPr>
            </a:br>
            <a:r>
              <a:rPr lang="en-US" altLang="ja-JP" sz="1800" dirty="0">
                <a:latin typeface="Consolas" panose="020B0609020204030204" pitchFamily="49" charset="0"/>
              </a:rPr>
              <a:t>struct {tag, target} </a:t>
            </a:r>
            <a:r>
              <a:rPr lang="en-US" altLang="ja-JP" sz="1800" dirty="0" err="1">
                <a:latin typeface="Consolas" panose="020B0609020204030204" pitchFamily="49" charset="0"/>
              </a:rPr>
              <a:t>btb</a:t>
            </a:r>
            <a:r>
              <a:rPr lang="en-US" altLang="ja-JP" sz="1800" dirty="0">
                <a:latin typeface="Consolas" panose="020B0609020204030204" pitchFamily="49" charset="0"/>
              </a:rPr>
              <a:t>[256];</a:t>
            </a:r>
            <a:br>
              <a:rPr lang="en-US" altLang="ja-JP" sz="1800" dirty="0">
                <a:latin typeface="Consolas" panose="020B0609020204030204" pitchFamily="49" charset="0"/>
              </a:rPr>
            </a:br>
            <a:r>
              <a:rPr lang="en-US" altLang="ja-JP" sz="1800" dirty="0">
                <a:latin typeface="Consolas" panose="020B0609020204030204" pitchFamily="49" charset="0"/>
              </a:rPr>
              <a:t>index = PC &amp; 0xff;   </a:t>
            </a:r>
            <a:r>
              <a:rPr lang="en-US" altLang="ja-JP" sz="1800" dirty="0">
                <a:solidFill>
                  <a:schemeClr val="accent5"/>
                </a:solidFill>
                <a:latin typeface="Consolas" panose="020B0609020204030204" pitchFamily="49" charset="0"/>
              </a:rPr>
              <a:t>// </a:t>
            </a:r>
            <a:r>
              <a:rPr lang="ja-JP" altLang="en-US" sz="1800" dirty="0">
                <a:solidFill>
                  <a:schemeClr val="accent5"/>
                </a:solidFill>
                <a:latin typeface="Consolas" panose="020B0609020204030204" pitchFamily="49" charset="0"/>
              </a:rPr>
              <a:t>命令アドレスの下８ビットを取り除く</a:t>
            </a:r>
            <a:br>
              <a:rPr lang="en-US" altLang="ja-JP" sz="1800" dirty="0">
                <a:latin typeface="Consolas" panose="020B0609020204030204" pitchFamily="49" charset="0"/>
              </a:rPr>
            </a:br>
            <a:r>
              <a:rPr lang="en-US" altLang="ja-JP" sz="1800" dirty="0">
                <a:latin typeface="Consolas" panose="020B0609020204030204" pitchFamily="49" charset="0"/>
              </a:rPr>
              <a:t>tag   = PC &gt;&gt; 8;     </a:t>
            </a:r>
            <a:r>
              <a:rPr lang="en-US" altLang="ja-JP" sz="1800" dirty="0">
                <a:solidFill>
                  <a:schemeClr val="accent5"/>
                </a:solidFill>
                <a:latin typeface="Consolas" panose="020B0609020204030204" pitchFamily="49" charset="0"/>
              </a:rPr>
              <a:t>// </a:t>
            </a:r>
            <a:r>
              <a:rPr lang="ja-JP" altLang="en-US" sz="1800" dirty="0">
                <a:solidFill>
                  <a:schemeClr val="accent5"/>
                </a:solidFill>
                <a:latin typeface="Consolas" panose="020B0609020204030204" pitchFamily="49" charset="0"/>
              </a:rPr>
              <a:t>命令アドレスの残りを取り出す</a:t>
            </a:r>
            <a:br>
              <a:rPr lang="en-US" altLang="ja-JP" sz="1800" dirty="0">
                <a:solidFill>
                  <a:schemeClr val="accent5"/>
                </a:solidFill>
                <a:latin typeface="Consolas" panose="020B0609020204030204" pitchFamily="49" charset="0"/>
              </a:rPr>
            </a:br>
            <a:br>
              <a:rPr lang="en-US" altLang="ja-JP" sz="1800" dirty="0">
                <a:latin typeface="Consolas" panose="020B0609020204030204" pitchFamily="49" charset="0"/>
              </a:rPr>
            </a:br>
            <a:r>
              <a:rPr lang="en-US" altLang="ja-JP" sz="1800" dirty="0">
                <a:solidFill>
                  <a:schemeClr val="accent5"/>
                </a:solidFill>
                <a:latin typeface="Consolas" panose="020B0609020204030204" pitchFamily="49" charset="0"/>
              </a:rPr>
              <a:t>// </a:t>
            </a:r>
            <a:r>
              <a:rPr lang="en-US" altLang="ja-JP" sz="1800" dirty="0" err="1">
                <a:solidFill>
                  <a:schemeClr val="accent5"/>
                </a:solidFill>
                <a:latin typeface="Consolas" panose="020B0609020204030204" pitchFamily="49" charset="0"/>
              </a:rPr>
              <a:t>btb</a:t>
            </a:r>
            <a:r>
              <a:rPr lang="en-US" altLang="ja-JP" sz="1800" dirty="0">
                <a:solidFill>
                  <a:schemeClr val="accent5"/>
                </a:solidFill>
                <a:latin typeface="Consolas" panose="020B0609020204030204" pitchFamily="49" charset="0"/>
              </a:rPr>
              <a:t> </a:t>
            </a:r>
            <a:r>
              <a:rPr lang="ja-JP" altLang="en-US" sz="1800" dirty="0">
                <a:solidFill>
                  <a:schemeClr val="accent5"/>
                </a:solidFill>
                <a:latin typeface="Consolas" panose="020B0609020204030204" pitchFamily="49" charset="0"/>
              </a:rPr>
              <a:t>のエントリには，</a:t>
            </a:r>
            <a:r>
              <a:rPr lang="en-US" altLang="ja-JP" sz="1800" dirty="0">
                <a:solidFill>
                  <a:schemeClr val="accent5"/>
                </a:solidFill>
                <a:latin typeface="Consolas" panose="020B0609020204030204" pitchFamily="49" charset="0"/>
              </a:rPr>
              <a:t>index </a:t>
            </a:r>
            <a:r>
              <a:rPr lang="ja-JP" altLang="en-US" sz="1800" dirty="0">
                <a:solidFill>
                  <a:schemeClr val="accent5"/>
                </a:solidFill>
                <a:latin typeface="Consolas" panose="020B0609020204030204" pitchFamily="49" charset="0"/>
              </a:rPr>
              <a:t>が同じものしか来ない</a:t>
            </a:r>
            <a:br>
              <a:rPr lang="en-US" altLang="ja-JP" sz="1800" dirty="0">
                <a:solidFill>
                  <a:schemeClr val="accent5"/>
                </a:solidFill>
                <a:latin typeface="Consolas" panose="020B0609020204030204" pitchFamily="49" charset="0"/>
              </a:rPr>
            </a:br>
            <a:r>
              <a:rPr lang="en-US" altLang="ja-JP" sz="1800" dirty="0">
                <a:solidFill>
                  <a:schemeClr val="accent5"/>
                </a:solidFill>
                <a:latin typeface="Consolas" panose="020B0609020204030204" pitchFamily="49" charset="0"/>
              </a:rPr>
              <a:t>// </a:t>
            </a:r>
            <a:r>
              <a:rPr lang="ja-JP" altLang="en-US" sz="1800" dirty="0">
                <a:solidFill>
                  <a:schemeClr val="accent5"/>
                </a:solidFill>
                <a:latin typeface="Consolas" panose="020B0609020204030204" pitchFamily="49" charset="0"/>
              </a:rPr>
              <a:t>→ </a:t>
            </a:r>
            <a:r>
              <a:rPr lang="en-US" altLang="ja-JP" sz="1800" dirty="0">
                <a:solidFill>
                  <a:schemeClr val="accent5"/>
                </a:solidFill>
                <a:latin typeface="Consolas" panose="020B0609020204030204" pitchFamily="49" charset="0"/>
              </a:rPr>
              <a:t>index </a:t>
            </a:r>
            <a:r>
              <a:rPr lang="ja-JP" altLang="en-US" sz="1800" dirty="0">
                <a:solidFill>
                  <a:schemeClr val="accent5"/>
                </a:solidFill>
                <a:latin typeface="Consolas" panose="020B0609020204030204" pitchFamily="49" charset="0"/>
              </a:rPr>
              <a:t>と </a:t>
            </a:r>
            <a:r>
              <a:rPr lang="en-US" altLang="ja-JP" sz="1800" dirty="0">
                <a:solidFill>
                  <a:schemeClr val="accent5"/>
                </a:solidFill>
                <a:latin typeface="Consolas" panose="020B0609020204030204" pitchFamily="49" charset="0"/>
              </a:rPr>
              <a:t>tag </a:t>
            </a:r>
            <a:r>
              <a:rPr lang="ja-JP" altLang="en-US" sz="1800" dirty="0">
                <a:solidFill>
                  <a:schemeClr val="accent5"/>
                </a:solidFill>
                <a:latin typeface="Consolas" panose="020B0609020204030204" pitchFamily="49" charset="0"/>
              </a:rPr>
              <a:t>が同じなら，それは格納時の </a:t>
            </a:r>
            <a:r>
              <a:rPr lang="en-US" altLang="ja-JP" sz="1800" dirty="0">
                <a:solidFill>
                  <a:schemeClr val="accent5"/>
                </a:solidFill>
                <a:latin typeface="Consolas" panose="020B0609020204030204" pitchFamily="49" charset="0"/>
              </a:rPr>
              <a:t>PC </a:t>
            </a:r>
            <a:r>
              <a:rPr lang="ja-JP" altLang="en-US" sz="1800" dirty="0">
                <a:solidFill>
                  <a:schemeClr val="accent5"/>
                </a:solidFill>
                <a:latin typeface="Consolas" panose="020B0609020204030204" pitchFamily="49" charset="0"/>
              </a:rPr>
              <a:t>が等しい</a:t>
            </a:r>
            <a:br>
              <a:rPr lang="en-US" altLang="ja-JP" sz="1800" dirty="0">
                <a:latin typeface="Consolas" panose="020B0609020204030204" pitchFamily="49" charset="0"/>
              </a:rPr>
            </a:br>
            <a:r>
              <a:rPr lang="en-US" altLang="ja-JP" sz="1800" dirty="0">
                <a:latin typeface="Consolas" panose="020B0609020204030204" pitchFamily="49" charset="0"/>
              </a:rPr>
              <a:t>if (</a:t>
            </a:r>
            <a:r>
              <a:rPr lang="en-US" altLang="ja-JP" sz="1800" dirty="0" err="1">
                <a:latin typeface="Consolas" panose="020B0609020204030204" pitchFamily="49" charset="0"/>
              </a:rPr>
              <a:t>btb</a:t>
            </a:r>
            <a:r>
              <a:rPr lang="en-US" altLang="ja-JP" sz="1800" dirty="0">
                <a:latin typeface="Consolas" panose="020B0609020204030204" pitchFamily="49" charset="0"/>
              </a:rPr>
              <a:t>[index].tag == tag) </a:t>
            </a:r>
            <a:br>
              <a:rPr lang="en-US" altLang="ja-JP" sz="1800" dirty="0">
                <a:latin typeface="Consolas" panose="020B0609020204030204" pitchFamily="49" charset="0"/>
              </a:rPr>
            </a:br>
            <a:r>
              <a:rPr lang="en-US" altLang="ja-JP" sz="1800" dirty="0">
                <a:latin typeface="Consolas" panose="020B0609020204030204" pitchFamily="49" charset="0"/>
              </a:rPr>
              <a:t>    target = </a:t>
            </a:r>
            <a:r>
              <a:rPr lang="en-US" altLang="ja-JP" sz="1800" dirty="0" err="1">
                <a:latin typeface="Consolas" panose="020B0609020204030204" pitchFamily="49" charset="0"/>
              </a:rPr>
              <a:t>btb</a:t>
            </a:r>
            <a:r>
              <a:rPr lang="en-US" altLang="ja-JP" sz="1800" dirty="0">
                <a:latin typeface="Consolas" panose="020B0609020204030204" pitchFamily="49" charset="0"/>
              </a:rPr>
              <a:t>[index].target</a:t>
            </a:r>
            <a:endParaRPr kumimoji="1" lang="ja-JP" altLang="en-US" sz="1800" dirty="0">
              <a:latin typeface="Consolas" panose="020B0609020204030204" pitchFamily="49" charset="0"/>
            </a:endParaRPr>
          </a:p>
        </p:txBody>
      </p:sp>
    </p:spTree>
    <p:extLst>
      <p:ext uri="{BB962C8B-B14F-4D97-AF65-F5344CB8AC3E}">
        <p14:creationId xmlns:p14="http://schemas.microsoft.com/office/powerpoint/2010/main" val="21459584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33596F-3513-E0C8-95DF-798F084EACFF}"/>
              </a:ext>
            </a:extLst>
          </p:cNvPr>
          <p:cNvSpPr>
            <a:spLocks noGrp="1"/>
          </p:cNvSpPr>
          <p:nvPr>
            <p:ph type="title"/>
          </p:nvPr>
        </p:nvSpPr>
        <p:spPr/>
        <p:txBody>
          <a:bodyPr/>
          <a:lstStyle/>
          <a:p>
            <a:r>
              <a:rPr kumimoji="1" lang="ja-JP" altLang="en-US" dirty="0"/>
              <a:t>質問と感想</a:t>
            </a:r>
          </a:p>
        </p:txBody>
      </p:sp>
      <p:sp>
        <p:nvSpPr>
          <p:cNvPr id="3" name="テキスト プレースホルダー 2">
            <a:extLst>
              <a:ext uri="{FF2B5EF4-FFF2-40B4-BE49-F238E27FC236}">
                <a16:creationId xmlns:a16="http://schemas.microsoft.com/office/drawing/2014/main" id="{E5F93859-6A8A-A1C7-6495-6145B85421EA}"/>
              </a:ext>
            </a:extLst>
          </p:cNvPr>
          <p:cNvSpPr>
            <a:spLocks noGrp="1"/>
          </p:cNvSpPr>
          <p:nvPr>
            <p:ph type="body" sz="quarter" idx="10"/>
          </p:nvPr>
        </p:nvSpPr>
        <p:spPr/>
        <p:txBody>
          <a:bodyPr/>
          <a:lstStyle/>
          <a:p>
            <a:r>
              <a:rPr kumimoji="1" lang="en-US" altLang="ja-JP" dirty="0"/>
              <a:t>I wonder why the branch prediction related information is not computed during compile time.</a:t>
            </a:r>
          </a:p>
          <a:p>
            <a:pPr lvl="1"/>
            <a:endParaRPr lang="en-US" altLang="ja-JP" dirty="0"/>
          </a:p>
          <a:p>
            <a:pPr lvl="1"/>
            <a:r>
              <a:rPr lang="en-US" altLang="ja-JP" dirty="0"/>
              <a:t>Today I will introduce "static" branch prediction.</a:t>
            </a:r>
          </a:p>
        </p:txBody>
      </p:sp>
    </p:spTree>
    <p:extLst>
      <p:ext uri="{BB962C8B-B14F-4D97-AF65-F5344CB8AC3E}">
        <p14:creationId xmlns:p14="http://schemas.microsoft.com/office/powerpoint/2010/main" val="29728630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33596F-3513-E0C8-95DF-798F084EACFF}"/>
              </a:ext>
            </a:extLst>
          </p:cNvPr>
          <p:cNvSpPr>
            <a:spLocks noGrp="1"/>
          </p:cNvSpPr>
          <p:nvPr>
            <p:ph type="title"/>
          </p:nvPr>
        </p:nvSpPr>
        <p:spPr/>
        <p:txBody>
          <a:bodyPr/>
          <a:lstStyle/>
          <a:p>
            <a:r>
              <a:rPr kumimoji="1" lang="ja-JP" altLang="en-US" dirty="0"/>
              <a:t>質問と感想</a:t>
            </a:r>
          </a:p>
        </p:txBody>
      </p:sp>
      <p:sp>
        <p:nvSpPr>
          <p:cNvPr id="3" name="テキスト プレースホルダー 2">
            <a:extLst>
              <a:ext uri="{FF2B5EF4-FFF2-40B4-BE49-F238E27FC236}">
                <a16:creationId xmlns:a16="http://schemas.microsoft.com/office/drawing/2014/main" id="{E5F93859-6A8A-A1C7-6495-6145B85421EA}"/>
              </a:ext>
            </a:extLst>
          </p:cNvPr>
          <p:cNvSpPr>
            <a:spLocks noGrp="1"/>
          </p:cNvSpPr>
          <p:nvPr>
            <p:ph type="body" sz="quarter" idx="10"/>
          </p:nvPr>
        </p:nvSpPr>
        <p:spPr/>
        <p:txBody>
          <a:bodyPr/>
          <a:lstStyle/>
          <a:p>
            <a:r>
              <a:rPr kumimoji="1" lang="en-US" altLang="ja-JP" dirty="0"/>
              <a:t>ALU</a:t>
            </a:r>
            <a:r>
              <a:rPr kumimoji="1" lang="ja-JP" altLang="en-US" dirty="0"/>
              <a:t>の演算は、パイプラインで途中で分断してしまうと性能が落ちるという話があったと思うのですが、その理由がよくわからなかったです。</a:t>
            </a:r>
          </a:p>
          <a:p>
            <a:endParaRPr kumimoji="1" lang="ja-JP" altLang="en-US" dirty="0"/>
          </a:p>
        </p:txBody>
      </p:sp>
    </p:spTree>
    <p:extLst>
      <p:ext uri="{BB962C8B-B14F-4D97-AF65-F5344CB8AC3E}">
        <p14:creationId xmlns:p14="http://schemas.microsoft.com/office/powerpoint/2010/main" val="38343065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33596F-3513-E0C8-95DF-798F084EACFF}"/>
              </a:ext>
            </a:extLst>
          </p:cNvPr>
          <p:cNvSpPr>
            <a:spLocks noGrp="1"/>
          </p:cNvSpPr>
          <p:nvPr>
            <p:ph type="title"/>
          </p:nvPr>
        </p:nvSpPr>
        <p:spPr/>
        <p:txBody>
          <a:bodyPr/>
          <a:lstStyle/>
          <a:p>
            <a:r>
              <a:rPr kumimoji="1" lang="ja-JP" altLang="en-US" dirty="0"/>
              <a:t>質問と感想</a:t>
            </a:r>
          </a:p>
        </p:txBody>
      </p:sp>
      <p:sp>
        <p:nvSpPr>
          <p:cNvPr id="3" name="テキスト プレースホルダー 2">
            <a:extLst>
              <a:ext uri="{FF2B5EF4-FFF2-40B4-BE49-F238E27FC236}">
                <a16:creationId xmlns:a16="http://schemas.microsoft.com/office/drawing/2014/main" id="{E5F93859-6A8A-A1C7-6495-6145B85421EA}"/>
              </a:ext>
            </a:extLst>
          </p:cNvPr>
          <p:cNvSpPr>
            <a:spLocks noGrp="1"/>
          </p:cNvSpPr>
          <p:nvPr>
            <p:ph type="body" sz="quarter" idx="10"/>
          </p:nvPr>
        </p:nvSpPr>
        <p:spPr>
          <a:xfrm>
            <a:off x="611956" y="1088974"/>
            <a:ext cx="8280092" cy="3690041"/>
          </a:xfrm>
        </p:spPr>
        <p:txBody>
          <a:bodyPr/>
          <a:lstStyle/>
          <a:p>
            <a:r>
              <a:rPr kumimoji="1" lang="ja-JP" altLang="en-US" dirty="0"/>
              <a:t>また、関係ないですが先生のアスキーアートが非常に愉快で面白いと思いながらいつも見てます。</a:t>
            </a:r>
          </a:p>
          <a:p>
            <a:endParaRPr kumimoji="1" lang="ja-JP" altLang="en-US" dirty="0"/>
          </a:p>
        </p:txBody>
      </p:sp>
      <p:sp>
        <p:nvSpPr>
          <p:cNvPr id="4" name="正方形/長方形 3">
            <a:extLst>
              <a:ext uri="{FF2B5EF4-FFF2-40B4-BE49-F238E27FC236}">
                <a16:creationId xmlns:a16="http://schemas.microsoft.com/office/drawing/2014/main" id="{0648AF22-3020-2DF5-C2DF-E959F54E696C}"/>
              </a:ext>
            </a:extLst>
          </p:cNvPr>
          <p:cNvSpPr/>
          <p:nvPr/>
        </p:nvSpPr>
        <p:spPr>
          <a:xfrm>
            <a:off x="2463816" y="4544479"/>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5" name="角丸四角形吹き出し 3">
            <a:extLst>
              <a:ext uri="{FF2B5EF4-FFF2-40B4-BE49-F238E27FC236}">
                <a16:creationId xmlns:a16="http://schemas.microsoft.com/office/drawing/2014/main" id="{5E888D4E-2090-47B5-9F98-AAD438CECF73}"/>
              </a:ext>
            </a:extLst>
          </p:cNvPr>
          <p:cNvSpPr/>
          <p:nvPr/>
        </p:nvSpPr>
        <p:spPr bwMode="auto">
          <a:xfrm>
            <a:off x="2951982" y="3609002"/>
            <a:ext cx="2070023" cy="612648"/>
          </a:xfrm>
          <a:prstGeom prst="wedgeRoundRectCallout">
            <a:avLst>
              <a:gd name="adj1" fmla="val -43365"/>
              <a:gd name="adj2" fmla="val 134720"/>
              <a:gd name="adj3" fmla="val 16667"/>
            </a:avLst>
          </a:prstGeom>
          <a:ln>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今日もよろしくね</a:t>
            </a:r>
            <a:endParaRPr kumimoji="1" lang="en-US" altLang="ja-JP" dirty="0">
              <a:solidFill>
                <a:schemeClr val="tx1">
                  <a:lumMod val="65000"/>
                  <a:lumOff val="35000"/>
                </a:schemeClr>
              </a:solidFill>
              <a:latin typeface="Arial Narrow" panose="020B0606020202030204" pitchFamily="34" charset="0"/>
            </a:endParaRPr>
          </a:p>
        </p:txBody>
      </p:sp>
    </p:spTree>
    <p:extLst>
      <p:ext uri="{BB962C8B-B14F-4D97-AF65-F5344CB8AC3E}">
        <p14:creationId xmlns:p14="http://schemas.microsoft.com/office/powerpoint/2010/main" val="39081943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3A967FE-580C-EACD-EB6B-86EF9D9CCA38}"/>
              </a:ext>
            </a:extLst>
          </p:cNvPr>
          <p:cNvSpPr>
            <a:spLocks noGrp="1"/>
          </p:cNvSpPr>
          <p:nvPr>
            <p:ph type="title"/>
          </p:nvPr>
        </p:nvSpPr>
        <p:spPr/>
        <p:txBody>
          <a:bodyPr/>
          <a:lstStyle/>
          <a:p>
            <a:endParaRPr kumimoji="1" lang="ja-JP" altLang="en-US"/>
          </a:p>
        </p:txBody>
      </p:sp>
      <p:sp>
        <p:nvSpPr>
          <p:cNvPr id="3" name="テキスト プレースホルダー 2">
            <a:extLst>
              <a:ext uri="{FF2B5EF4-FFF2-40B4-BE49-F238E27FC236}">
                <a16:creationId xmlns:a16="http://schemas.microsoft.com/office/drawing/2014/main" id="{3C0B8F79-BA15-D741-7314-4D676F5509F2}"/>
              </a:ext>
            </a:extLst>
          </p:cNvPr>
          <p:cNvSpPr>
            <a:spLocks noGrp="1"/>
          </p:cNvSpPr>
          <p:nvPr>
            <p:ph type="body" sz="quarter" idx="10"/>
          </p:nvPr>
        </p:nvSpPr>
        <p:spPr/>
        <p:txBody>
          <a:bodyPr/>
          <a:lstStyle/>
          <a:p>
            <a:endParaRPr kumimoji="1" lang="ja-JP" altLang="en-US"/>
          </a:p>
        </p:txBody>
      </p:sp>
    </p:spTree>
    <p:extLst>
      <p:ext uri="{BB962C8B-B14F-4D97-AF65-F5344CB8AC3E}">
        <p14:creationId xmlns:p14="http://schemas.microsoft.com/office/powerpoint/2010/main" val="24034574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C3F7EE0-3D1C-49CC-9C90-373BADDBCBA1}"/>
              </a:ext>
            </a:extLst>
          </p:cNvPr>
          <p:cNvSpPr>
            <a:spLocks noGrp="1"/>
          </p:cNvSpPr>
          <p:nvPr>
            <p:ph type="title"/>
          </p:nvPr>
        </p:nvSpPr>
        <p:spPr/>
        <p:txBody>
          <a:bodyPr/>
          <a:lstStyle/>
          <a:p>
            <a:r>
              <a:rPr lang="ja-JP" altLang="en-US" dirty="0"/>
              <a:t>前回のおさらい</a:t>
            </a:r>
            <a:endParaRPr kumimoji="1" lang="ja-JP" altLang="en-US" dirty="0"/>
          </a:p>
        </p:txBody>
      </p:sp>
      <p:sp>
        <p:nvSpPr>
          <p:cNvPr id="3" name="テキスト プレースホルダー 2">
            <a:extLst>
              <a:ext uri="{FF2B5EF4-FFF2-40B4-BE49-F238E27FC236}">
                <a16:creationId xmlns:a16="http://schemas.microsoft.com/office/drawing/2014/main" id="{3936A7C7-1880-4E38-AE19-31EF4C213A6C}"/>
              </a:ext>
            </a:extLst>
          </p:cNvPr>
          <p:cNvSpPr>
            <a:spLocks noGrp="1"/>
          </p:cNvSpPr>
          <p:nvPr>
            <p:ph type="body" sz="quarter" idx="10"/>
          </p:nvPr>
        </p:nvSpPr>
        <p:spPr/>
        <p:txBody>
          <a:bodyPr/>
          <a:lstStyle/>
          <a:p>
            <a:pPr marL="457200" indent="-457200">
              <a:buFont typeface="+mj-lt"/>
              <a:buAutoNum type="arabicPeriod"/>
            </a:pPr>
            <a:r>
              <a:rPr lang="ja-JP" altLang="en-US" dirty="0"/>
              <a:t>命令パイプラインと性能</a:t>
            </a:r>
            <a:endParaRPr lang="en-US" altLang="ja-JP" dirty="0"/>
          </a:p>
          <a:p>
            <a:pPr marL="457200" indent="-457200">
              <a:buFont typeface="+mj-lt"/>
              <a:buAutoNum type="arabicPeriod"/>
            </a:pPr>
            <a:r>
              <a:rPr lang="ja-JP" altLang="en-US" dirty="0"/>
              <a:t>分岐予測（前編）</a:t>
            </a:r>
            <a:endParaRPr lang="en-US" altLang="ja-JP" dirty="0"/>
          </a:p>
          <a:p>
            <a:pPr marL="817200" lvl="1" indent="-457200">
              <a:buFont typeface="+mj-lt"/>
              <a:buAutoNum type="arabicPeriod"/>
            </a:pPr>
            <a:r>
              <a:rPr lang="ja-JP" altLang="en-US" dirty="0"/>
              <a:t>分岐命令かどうか予測（分岐種別の予測）</a:t>
            </a:r>
            <a:endParaRPr lang="en-US" altLang="ja-JP" dirty="0"/>
          </a:p>
          <a:p>
            <a:pPr marL="817200" lvl="1" indent="-457200">
              <a:buFont typeface="+mj-lt"/>
              <a:buAutoNum type="arabicPeriod"/>
            </a:pPr>
            <a:r>
              <a:rPr lang="ja-JP" altLang="en-US" dirty="0"/>
              <a:t>分岐先ターゲット予測（前回はここまで）</a:t>
            </a:r>
            <a:endParaRPr lang="en-US" altLang="ja-JP" dirty="0"/>
          </a:p>
          <a:p>
            <a:pPr marL="817200" lvl="1" indent="-457200">
              <a:buFont typeface="+mj-lt"/>
              <a:buAutoNum type="arabicPeriod"/>
            </a:pPr>
            <a:r>
              <a:rPr lang="ja-JP" altLang="en-US" dirty="0"/>
              <a:t>分岐方向予測</a:t>
            </a:r>
            <a:endParaRPr lang="en-US" altLang="ja-JP" dirty="0"/>
          </a:p>
          <a:p>
            <a:pPr marL="1177200" lvl="2" indent="-457200">
              <a:buFont typeface="+mj-lt"/>
              <a:buAutoNum type="arabicPeriod"/>
            </a:pPr>
            <a:r>
              <a:rPr lang="ja-JP" altLang="en-US" dirty="0"/>
              <a:t>静的予測</a:t>
            </a:r>
            <a:endParaRPr lang="en-US" altLang="ja-JP" dirty="0"/>
          </a:p>
          <a:p>
            <a:pPr marL="1177200" lvl="2" indent="-457200">
              <a:buFont typeface="+mj-lt"/>
              <a:buAutoNum type="arabicPeriod"/>
            </a:pPr>
            <a:r>
              <a:rPr lang="ja-JP" altLang="en-US" dirty="0">
                <a:solidFill>
                  <a:schemeClr val="bg1">
                    <a:lumMod val="50000"/>
                  </a:schemeClr>
                </a:solidFill>
              </a:rPr>
              <a:t>動的予測</a:t>
            </a:r>
            <a:endParaRPr lang="en-US" altLang="ja-JP" dirty="0">
              <a:solidFill>
                <a:schemeClr val="bg1">
                  <a:lumMod val="50000"/>
                </a:schemeClr>
              </a:solidFill>
            </a:endParaRPr>
          </a:p>
        </p:txBody>
      </p:sp>
    </p:spTree>
    <p:extLst>
      <p:ext uri="{BB962C8B-B14F-4D97-AF65-F5344CB8AC3E}">
        <p14:creationId xmlns:p14="http://schemas.microsoft.com/office/powerpoint/2010/main" val="36513589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用語の定義（１）</a:t>
            </a:r>
          </a:p>
        </p:txBody>
      </p:sp>
      <p:sp>
        <p:nvSpPr>
          <p:cNvPr id="3" name="テキスト プレースホルダー 2"/>
          <p:cNvSpPr>
            <a:spLocks noGrp="1"/>
          </p:cNvSpPr>
          <p:nvPr>
            <p:ph type="body" sz="quarter" idx="10"/>
          </p:nvPr>
        </p:nvSpPr>
        <p:spPr/>
        <p:txBody>
          <a:bodyPr/>
          <a:lstStyle/>
          <a:p>
            <a:r>
              <a:rPr lang="ja-JP" altLang="en-US" dirty="0"/>
              <a:t>方向分岐</a:t>
            </a:r>
            <a:endParaRPr lang="en-US" altLang="ja-JP" dirty="0"/>
          </a:p>
          <a:p>
            <a:pPr lvl="1"/>
            <a:r>
              <a:rPr lang="en-US" altLang="ja-JP" dirty="0"/>
              <a:t>if </a:t>
            </a:r>
            <a:r>
              <a:rPr lang="ja-JP" altLang="en-US" dirty="0"/>
              <a:t>文のように，２方向に分岐する分岐命令</a:t>
            </a:r>
            <a:endParaRPr lang="en-US" altLang="ja-JP" dirty="0"/>
          </a:p>
          <a:p>
            <a:r>
              <a:rPr lang="ja-JP" altLang="en-US" dirty="0"/>
              <a:t>間接分岐</a:t>
            </a:r>
            <a:endParaRPr lang="en-US" altLang="ja-JP" dirty="0"/>
          </a:p>
          <a:p>
            <a:pPr lvl="1"/>
            <a:r>
              <a:rPr lang="ja-JP" altLang="en-US" dirty="0"/>
              <a:t>レジスタに格納されている値のアドレスに飛ぶ分岐命令</a:t>
            </a:r>
            <a:endParaRPr lang="en-US" altLang="ja-JP" dirty="0"/>
          </a:p>
          <a:p>
            <a:pPr lvl="1"/>
            <a:r>
              <a:rPr lang="ja-JP" altLang="en-US" dirty="0"/>
              <a:t>任意の場所に飛ぶことができる</a:t>
            </a:r>
            <a:endParaRPr lang="en-US" altLang="ja-JP" dirty="0"/>
          </a:p>
        </p:txBody>
      </p:sp>
    </p:spTree>
    <p:extLst>
      <p:ext uri="{BB962C8B-B14F-4D97-AF65-F5344CB8AC3E}">
        <p14:creationId xmlns:p14="http://schemas.microsoft.com/office/powerpoint/2010/main" val="17727543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用語の定義（２）</a:t>
            </a:r>
          </a:p>
        </p:txBody>
      </p:sp>
      <p:sp>
        <p:nvSpPr>
          <p:cNvPr id="3" name="テキスト プレースホルダー 2"/>
          <p:cNvSpPr>
            <a:spLocks noGrp="1"/>
          </p:cNvSpPr>
          <p:nvPr>
            <p:ph type="body" sz="quarter" idx="10"/>
          </p:nvPr>
        </p:nvSpPr>
        <p:spPr/>
        <p:txBody>
          <a:bodyPr/>
          <a:lstStyle/>
          <a:p>
            <a:r>
              <a:rPr kumimoji="1" lang="ja-JP" altLang="en-US" dirty="0"/>
              <a:t>分岐の成立</a:t>
            </a:r>
            <a:r>
              <a:rPr kumimoji="1" lang="en-US" altLang="ja-JP" dirty="0"/>
              <a:t>/</a:t>
            </a:r>
            <a:r>
              <a:rPr kumimoji="1" lang="ja-JP" altLang="en-US" dirty="0"/>
              <a:t>不成立</a:t>
            </a:r>
            <a:endParaRPr kumimoji="1" lang="en-US" altLang="ja-JP" dirty="0"/>
          </a:p>
          <a:p>
            <a:pPr lvl="1"/>
            <a:r>
              <a:rPr kumimoji="1" lang="ja-JP" altLang="en-US" dirty="0"/>
              <a:t>条件が成立（</a:t>
            </a:r>
            <a:r>
              <a:rPr kumimoji="1" lang="en-US" altLang="ja-JP" dirty="0"/>
              <a:t>taken</a:t>
            </a:r>
            <a:r>
              <a:rPr kumimoji="1" lang="ja-JP" altLang="en-US" dirty="0"/>
              <a:t>）：　　指定されたアドレスへジャンプ</a:t>
            </a:r>
            <a:endParaRPr kumimoji="1" lang="en-US" altLang="ja-JP" dirty="0"/>
          </a:p>
          <a:p>
            <a:pPr lvl="1"/>
            <a:r>
              <a:rPr kumimoji="1" lang="ja-JP" altLang="en-US" dirty="0"/>
              <a:t>条件が不成立（</a:t>
            </a:r>
            <a:r>
              <a:rPr kumimoji="1" lang="en-US" altLang="ja-JP" dirty="0"/>
              <a:t>untaken</a:t>
            </a:r>
            <a:r>
              <a:rPr kumimoji="1" lang="ja-JP" altLang="en-US" dirty="0"/>
              <a:t>）：次の命令（</a:t>
            </a:r>
            <a:r>
              <a:rPr kumimoji="1" lang="en-US" altLang="ja-JP" dirty="0"/>
              <a:t>PC+</a:t>
            </a:r>
            <a:r>
              <a:rPr kumimoji="1" lang="ja-JP" altLang="en-US" dirty="0"/>
              <a:t>４）に移る</a:t>
            </a:r>
            <a:endParaRPr kumimoji="1" lang="en-US" altLang="ja-JP" dirty="0"/>
          </a:p>
          <a:p>
            <a:r>
              <a:rPr lang="ja-JP" altLang="en-US" dirty="0"/>
              <a:t>例：</a:t>
            </a:r>
            <a:r>
              <a:rPr lang="en-US" altLang="ja-JP" dirty="0" err="1"/>
              <a:t>bne</a:t>
            </a:r>
            <a:r>
              <a:rPr lang="en-US" altLang="ja-JP" dirty="0"/>
              <a:t> x1, x2, TARGET</a:t>
            </a:r>
          </a:p>
          <a:p>
            <a:pPr lvl="1"/>
            <a:r>
              <a:rPr lang="ja-JP" altLang="en-US" dirty="0"/>
              <a:t>成立：　</a:t>
            </a:r>
            <a:r>
              <a:rPr lang="en-US" altLang="ja-JP" dirty="0"/>
              <a:t>x1 </a:t>
            </a:r>
            <a:r>
              <a:rPr lang="ja-JP" altLang="en-US" dirty="0"/>
              <a:t>と </a:t>
            </a:r>
            <a:r>
              <a:rPr lang="en-US" altLang="ja-JP" dirty="0"/>
              <a:t>x2 </a:t>
            </a:r>
            <a:r>
              <a:rPr lang="ja-JP" altLang="en-US" dirty="0"/>
              <a:t>の値が異なった場合は，</a:t>
            </a:r>
            <a:r>
              <a:rPr lang="en-US" altLang="ja-JP" dirty="0"/>
              <a:t>TARGET </a:t>
            </a:r>
            <a:r>
              <a:rPr lang="ja-JP" altLang="en-US" dirty="0"/>
              <a:t>にジャンプ</a:t>
            </a:r>
            <a:endParaRPr lang="en-US" altLang="ja-JP" dirty="0"/>
          </a:p>
          <a:p>
            <a:pPr lvl="1"/>
            <a:r>
              <a:rPr lang="ja-JP" altLang="en-US" dirty="0"/>
              <a:t>不成立：</a:t>
            </a:r>
            <a:r>
              <a:rPr lang="en-US" altLang="ja-JP" dirty="0"/>
              <a:t>x1 </a:t>
            </a:r>
            <a:r>
              <a:rPr lang="ja-JP" altLang="en-US" dirty="0"/>
              <a:t>と </a:t>
            </a:r>
            <a:r>
              <a:rPr lang="en-US" altLang="ja-JP" dirty="0"/>
              <a:t>x2 </a:t>
            </a:r>
            <a:r>
              <a:rPr lang="ja-JP" altLang="en-US" dirty="0"/>
              <a:t>の値が同じ場合は，次の </a:t>
            </a:r>
            <a:r>
              <a:rPr lang="en-US" altLang="ja-JP" dirty="0"/>
              <a:t>PC </a:t>
            </a:r>
            <a:r>
              <a:rPr lang="ja-JP" altLang="en-US" dirty="0"/>
              <a:t>に</a:t>
            </a:r>
            <a:endParaRPr lang="en-US" altLang="ja-JP" dirty="0"/>
          </a:p>
        </p:txBody>
      </p:sp>
    </p:spTree>
    <p:extLst>
      <p:ext uri="{BB962C8B-B14F-4D97-AF65-F5344CB8AC3E}">
        <p14:creationId xmlns:p14="http://schemas.microsoft.com/office/powerpoint/2010/main" val="24469800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用語の定義（３）</a:t>
            </a:r>
          </a:p>
        </p:txBody>
      </p:sp>
      <p:sp>
        <p:nvSpPr>
          <p:cNvPr id="3" name="テキスト プレースホルダー 2"/>
          <p:cNvSpPr>
            <a:spLocks noGrp="1"/>
          </p:cNvSpPr>
          <p:nvPr>
            <p:ph type="body" sz="quarter" idx="10"/>
          </p:nvPr>
        </p:nvSpPr>
        <p:spPr>
          <a:xfrm>
            <a:off x="611956" y="1088974"/>
            <a:ext cx="8280092" cy="3870043"/>
          </a:xfrm>
        </p:spPr>
        <p:txBody>
          <a:bodyPr/>
          <a:lstStyle/>
          <a:p>
            <a:r>
              <a:rPr lang="ja-JP" altLang="en-US" dirty="0"/>
              <a:t>分岐先 アドレス </a:t>
            </a:r>
            <a:r>
              <a:rPr lang="en-US" altLang="ja-JP" dirty="0"/>
              <a:t>or </a:t>
            </a:r>
            <a:r>
              <a:rPr lang="ja-JP" altLang="en-US" dirty="0"/>
              <a:t>ターゲット</a:t>
            </a:r>
            <a:endParaRPr lang="en-US" altLang="ja-JP" dirty="0"/>
          </a:p>
          <a:p>
            <a:pPr lvl="1"/>
            <a:r>
              <a:rPr lang="ja-JP" altLang="en-US" dirty="0"/>
              <a:t>分岐が成立した際の飛び先のアドレスのこと</a:t>
            </a:r>
            <a:endParaRPr lang="en-US" altLang="ja-JP" dirty="0"/>
          </a:p>
          <a:p>
            <a:r>
              <a:rPr lang="ja-JP" altLang="en-US" dirty="0"/>
              <a:t>前方分岐：</a:t>
            </a:r>
            <a:endParaRPr lang="en-US" altLang="ja-JP" dirty="0"/>
          </a:p>
          <a:p>
            <a:pPr lvl="1"/>
            <a:r>
              <a:rPr lang="ja-JP" altLang="en-US" dirty="0"/>
              <a:t>分岐先ターゲットが分岐自身のアドレスよりも大きい分岐のこと</a:t>
            </a:r>
            <a:endParaRPr lang="en-US" altLang="ja-JP" dirty="0"/>
          </a:p>
          <a:p>
            <a:pPr lvl="1"/>
            <a:r>
              <a:rPr lang="ja-JP" altLang="en-US" dirty="0">
                <a:solidFill>
                  <a:schemeClr val="accent5"/>
                </a:solidFill>
              </a:rPr>
              <a:t>プログラムの進行方向に対して前方に飛ぶことから</a:t>
            </a:r>
            <a:endParaRPr lang="en-US" altLang="ja-JP" dirty="0">
              <a:solidFill>
                <a:schemeClr val="accent5"/>
              </a:solidFill>
            </a:endParaRPr>
          </a:p>
          <a:p>
            <a:r>
              <a:rPr lang="ja-JP" altLang="en-US" dirty="0"/>
              <a:t>後方分岐：</a:t>
            </a:r>
            <a:endParaRPr lang="en-US" altLang="ja-JP" dirty="0"/>
          </a:p>
          <a:p>
            <a:pPr lvl="1"/>
            <a:r>
              <a:rPr lang="ja-JP" altLang="en-US" dirty="0"/>
              <a:t>分岐先ターゲットが分岐自身のアドレスよりも小さい分岐のこと</a:t>
            </a:r>
            <a:endParaRPr lang="en-US" altLang="ja-JP" dirty="0"/>
          </a:p>
          <a:p>
            <a:pPr lvl="1"/>
            <a:r>
              <a:rPr lang="ja-JP" altLang="en-US" dirty="0"/>
              <a:t>後方に飛ぶ </a:t>
            </a:r>
            <a:r>
              <a:rPr lang="en-US" altLang="ja-JP" dirty="0"/>
              <a:t>= </a:t>
            </a:r>
            <a:r>
              <a:rPr lang="ja-JP" altLang="en-US" dirty="0"/>
              <a:t>ループを作る</a:t>
            </a:r>
            <a:endParaRPr lang="en-US" altLang="ja-JP" dirty="0"/>
          </a:p>
        </p:txBody>
      </p:sp>
      <p:sp>
        <p:nvSpPr>
          <p:cNvPr id="4" name="正方形/長方形 3"/>
          <p:cNvSpPr/>
          <p:nvPr/>
        </p:nvSpPr>
        <p:spPr bwMode="auto">
          <a:xfrm>
            <a:off x="6912026" y="4869016"/>
            <a:ext cx="1260014" cy="1710019"/>
          </a:xfrm>
          <a:prstGeom prst="rect">
            <a:avLst/>
          </a:prstGeom>
          <a:ln>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a:lnSpc>
                <a:spcPct val="80000"/>
              </a:lnSpc>
            </a:pPr>
            <a:r>
              <a:rPr lang="en-US" altLang="ja-JP" dirty="0">
                <a:solidFill>
                  <a:schemeClr val="bg1"/>
                </a:solidFill>
                <a:latin typeface="Arial Narrow" panose="020B0606020202030204" pitchFamily="34" charset="0"/>
              </a:rPr>
              <a:t>BACK:</a:t>
            </a:r>
          </a:p>
          <a:p>
            <a:pPr>
              <a:lnSpc>
                <a:spcPct val="80000"/>
              </a:lnSpc>
            </a:pPr>
            <a:r>
              <a:rPr lang="en-US" altLang="ja-JP" dirty="0">
                <a:solidFill>
                  <a:schemeClr val="bg1"/>
                </a:solidFill>
                <a:latin typeface="Arial Narrow" panose="020B0606020202030204" pitchFamily="34" charset="0"/>
              </a:rPr>
              <a:t>  ...</a:t>
            </a:r>
          </a:p>
          <a:p>
            <a:pPr>
              <a:lnSpc>
                <a:spcPct val="80000"/>
              </a:lnSpc>
            </a:pPr>
            <a:r>
              <a:rPr lang="en-US" altLang="ja-JP" dirty="0">
                <a:solidFill>
                  <a:schemeClr val="bg1"/>
                </a:solidFill>
                <a:latin typeface="Arial Narrow" panose="020B0606020202030204" pitchFamily="34" charset="0"/>
              </a:rPr>
              <a:t>  branch</a:t>
            </a:r>
          </a:p>
          <a:p>
            <a:pPr>
              <a:lnSpc>
                <a:spcPct val="80000"/>
              </a:lnSpc>
            </a:pPr>
            <a:r>
              <a:rPr lang="en-US" altLang="ja-JP" dirty="0">
                <a:solidFill>
                  <a:schemeClr val="bg1"/>
                </a:solidFill>
                <a:latin typeface="Arial Narrow" panose="020B0606020202030204" pitchFamily="34" charset="0"/>
              </a:rPr>
              <a:t>  ...</a:t>
            </a:r>
          </a:p>
          <a:p>
            <a:pPr>
              <a:lnSpc>
                <a:spcPct val="80000"/>
              </a:lnSpc>
            </a:pPr>
            <a:r>
              <a:rPr lang="en-US" altLang="ja-JP" dirty="0">
                <a:solidFill>
                  <a:schemeClr val="bg1"/>
                </a:solidFill>
                <a:latin typeface="Arial Narrow" panose="020B0606020202030204" pitchFamily="34" charset="0"/>
              </a:rPr>
              <a:t>FORWARD:</a:t>
            </a:r>
          </a:p>
        </p:txBody>
      </p:sp>
      <p:cxnSp>
        <p:nvCxnSpPr>
          <p:cNvPr id="6" name="直線矢印コネクタ 5"/>
          <p:cNvCxnSpPr/>
          <p:nvPr/>
        </p:nvCxnSpPr>
        <p:spPr bwMode="auto">
          <a:xfrm>
            <a:off x="6642023" y="4869016"/>
            <a:ext cx="0" cy="1710019"/>
          </a:xfrm>
          <a:prstGeom prst="straightConnector1">
            <a:avLst/>
          </a:prstGeom>
          <a:ln>
            <a:headEnd type="none" w="med" len="med"/>
            <a:tailEnd type="triangle"/>
          </a:ln>
        </p:spPr>
        <p:style>
          <a:lnRef idx="2">
            <a:schemeClr val="accent5"/>
          </a:lnRef>
          <a:fillRef idx="0">
            <a:schemeClr val="accent5"/>
          </a:fillRef>
          <a:effectRef idx="1">
            <a:schemeClr val="accent5"/>
          </a:effectRef>
          <a:fontRef idx="minor">
            <a:schemeClr val="tx1"/>
          </a:fontRef>
        </p:style>
      </p:cxnSp>
    </p:spTree>
    <p:extLst>
      <p:ext uri="{BB962C8B-B14F-4D97-AF65-F5344CB8AC3E}">
        <p14:creationId xmlns:p14="http://schemas.microsoft.com/office/powerpoint/2010/main" val="10289591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分岐予測</a:t>
            </a:r>
          </a:p>
        </p:txBody>
      </p:sp>
      <p:sp>
        <p:nvSpPr>
          <p:cNvPr id="3" name="テキスト プレースホルダー 2"/>
          <p:cNvSpPr>
            <a:spLocks noGrp="1"/>
          </p:cNvSpPr>
          <p:nvPr>
            <p:ph type="body" sz="quarter" idx="10"/>
          </p:nvPr>
        </p:nvSpPr>
        <p:spPr/>
        <p:txBody>
          <a:bodyPr/>
          <a:lstStyle/>
          <a:p>
            <a:r>
              <a:rPr kumimoji="1" lang="ja-JP" altLang="en-US" dirty="0"/>
              <a:t>分岐予測では，以下の３つを全て行う必要がある</a:t>
            </a:r>
            <a:endParaRPr kumimoji="1" lang="en-US" altLang="ja-JP" dirty="0"/>
          </a:p>
          <a:p>
            <a:pPr marL="817200" lvl="1" indent="-457200">
              <a:buFont typeface="+mj-lt"/>
              <a:buAutoNum type="arabicPeriod"/>
            </a:pPr>
            <a:r>
              <a:rPr kumimoji="1" lang="ja-JP" altLang="en-US" dirty="0"/>
              <a:t>分岐命令かどうか予測（分岐種別の予測）</a:t>
            </a:r>
            <a:endParaRPr kumimoji="1" lang="en-US" altLang="ja-JP" dirty="0"/>
          </a:p>
          <a:p>
            <a:pPr marL="817200" lvl="1" indent="-457200">
              <a:buFont typeface="+mj-lt"/>
              <a:buAutoNum type="arabicPeriod"/>
            </a:pPr>
            <a:r>
              <a:rPr kumimoji="1" lang="ja-JP" altLang="en-US" dirty="0"/>
              <a:t>分岐先ターゲット予測</a:t>
            </a:r>
            <a:endParaRPr kumimoji="1" lang="en-US" altLang="ja-JP" dirty="0"/>
          </a:p>
          <a:p>
            <a:pPr marL="817200" lvl="1" indent="-457200">
              <a:buFont typeface="+mj-lt"/>
              <a:buAutoNum type="arabicPeriod"/>
            </a:pPr>
            <a:r>
              <a:rPr kumimoji="1" lang="ja-JP" altLang="en-US" dirty="0"/>
              <a:t>分岐方向予測</a:t>
            </a:r>
            <a:endParaRPr kumimoji="1" lang="en-US" altLang="ja-JP" dirty="0"/>
          </a:p>
          <a:p>
            <a:r>
              <a:rPr lang="en-US" altLang="ja-JP" dirty="0"/>
              <a:t>if-then-else </a:t>
            </a:r>
            <a:r>
              <a:rPr lang="ja-JP" altLang="en-US" dirty="0"/>
              <a:t>の方向だけを予測していれば良いわけではない</a:t>
            </a:r>
            <a:endParaRPr kumimoji="1" lang="en-US" altLang="ja-JP" dirty="0"/>
          </a:p>
          <a:p>
            <a:r>
              <a:rPr kumimoji="1" lang="ja-JP" altLang="en-US" dirty="0"/>
              <a:t>（今は方向分岐のみを扱い，間接分岐は考えない</a:t>
            </a:r>
          </a:p>
        </p:txBody>
      </p:sp>
    </p:spTree>
    <p:extLst>
      <p:ext uri="{BB962C8B-B14F-4D97-AF65-F5344CB8AC3E}">
        <p14:creationId xmlns:p14="http://schemas.microsoft.com/office/powerpoint/2010/main" val="38975263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グループ化 33"/>
          <p:cNvGrpSpPr/>
          <p:nvPr/>
        </p:nvGrpSpPr>
        <p:grpSpPr>
          <a:xfrm>
            <a:off x="1601967" y="2888994"/>
            <a:ext cx="1562400" cy="576064"/>
            <a:chOff x="971600" y="5445224"/>
            <a:chExt cx="7200800" cy="576064"/>
          </a:xfrm>
        </p:grpSpPr>
        <p:sp>
          <p:nvSpPr>
            <p:cNvPr id="35" name="平行四辺形 3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平行四辺形 36"/>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8" name="グループ化 37"/>
          <p:cNvGrpSpPr/>
          <p:nvPr/>
        </p:nvGrpSpPr>
        <p:grpSpPr>
          <a:xfrm>
            <a:off x="3042127" y="2888994"/>
            <a:ext cx="1562400" cy="576064"/>
            <a:chOff x="971600" y="5445224"/>
            <a:chExt cx="7200800" cy="576064"/>
          </a:xfrm>
        </p:grpSpPr>
        <p:sp>
          <p:nvSpPr>
            <p:cNvPr id="50" name="平行四辺形 49"/>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1" name="平行四辺形 50"/>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2" name="グループ化 51"/>
          <p:cNvGrpSpPr/>
          <p:nvPr/>
        </p:nvGrpSpPr>
        <p:grpSpPr>
          <a:xfrm>
            <a:off x="4482287" y="2888994"/>
            <a:ext cx="1562400" cy="576064"/>
            <a:chOff x="971600" y="5445224"/>
            <a:chExt cx="7200800" cy="576064"/>
          </a:xfrm>
        </p:grpSpPr>
        <p:sp>
          <p:nvSpPr>
            <p:cNvPr id="53" name="平行四辺形 52"/>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 name="平行四辺形 5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6" name="グループ化 55"/>
          <p:cNvGrpSpPr/>
          <p:nvPr/>
        </p:nvGrpSpPr>
        <p:grpSpPr>
          <a:xfrm>
            <a:off x="5922447" y="2888994"/>
            <a:ext cx="1584176" cy="576064"/>
            <a:chOff x="971600" y="5445224"/>
            <a:chExt cx="7200800" cy="576064"/>
          </a:xfrm>
        </p:grpSpPr>
        <p:sp>
          <p:nvSpPr>
            <p:cNvPr id="62" name="平行四辺形 61"/>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4" name="平行四辺形 6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3" name="正方形/長方形 2"/>
          <p:cNvSpPr/>
          <p:nvPr/>
        </p:nvSpPr>
        <p:spPr>
          <a:xfrm>
            <a:off x="1563806" y="2024451"/>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6" name="正方形/長方形 35"/>
          <p:cNvSpPr/>
          <p:nvPr/>
        </p:nvSpPr>
        <p:spPr>
          <a:xfrm>
            <a:off x="3003966" y="2024451"/>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49" name="正方形/長方形 48"/>
          <p:cNvSpPr/>
          <p:nvPr/>
        </p:nvSpPr>
        <p:spPr>
          <a:xfrm>
            <a:off x="4446013" y="2043035"/>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55" name="正方形/長方形 54"/>
          <p:cNvSpPr/>
          <p:nvPr/>
        </p:nvSpPr>
        <p:spPr>
          <a:xfrm>
            <a:off x="5886173" y="2043035"/>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 name="タイトル 1"/>
          <p:cNvSpPr>
            <a:spLocks noGrp="1"/>
          </p:cNvSpPr>
          <p:nvPr>
            <p:ph type="title"/>
          </p:nvPr>
        </p:nvSpPr>
        <p:spPr/>
        <p:txBody>
          <a:bodyPr/>
          <a:lstStyle/>
          <a:p>
            <a:r>
              <a:rPr kumimoji="1" lang="ja-JP" altLang="en-US" dirty="0"/>
              <a:t>１．分岐</a:t>
            </a:r>
            <a:r>
              <a:rPr lang="ja-JP" altLang="en-US" dirty="0"/>
              <a:t>かどうか予測の必要性</a:t>
            </a:r>
            <a:endParaRPr kumimoji="1" lang="ja-JP" altLang="en-US" dirty="0"/>
          </a:p>
        </p:txBody>
      </p:sp>
      <p:sp>
        <p:nvSpPr>
          <p:cNvPr id="58" name="コンテンツ プレースホルダー 57"/>
          <p:cNvSpPr>
            <a:spLocks noGrp="1"/>
          </p:cNvSpPr>
          <p:nvPr>
            <p:ph idx="4294967295"/>
          </p:nvPr>
        </p:nvSpPr>
        <p:spPr>
          <a:xfrm>
            <a:off x="251952" y="4689014"/>
            <a:ext cx="8820098" cy="1369161"/>
          </a:xfrm>
          <a:prstGeom prst="rect">
            <a:avLst/>
          </a:prstGeom>
        </p:spPr>
        <p:txBody>
          <a:bodyPr/>
          <a:lstStyle/>
          <a:p>
            <a:r>
              <a:rPr lang="ja-JP" altLang="en-US" sz="2000" dirty="0"/>
              <a:t>メモリから命令が取れるまでは，それが分岐かどうかはわからない</a:t>
            </a:r>
            <a:endParaRPr lang="en-US" altLang="ja-JP" sz="2000" dirty="0"/>
          </a:p>
          <a:p>
            <a:pPr lvl="1"/>
            <a:r>
              <a:rPr lang="ja-JP" altLang="en-US" dirty="0"/>
              <a:t>命令フェッチは複数段にパイプライン化されていることが多い</a:t>
            </a:r>
            <a:endParaRPr lang="en-US" altLang="ja-JP" dirty="0"/>
          </a:p>
          <a:p>
            <a:pPr lvl="1"/>
            <a:r>
              <a:rPr lang="ja-JP" altLang="en-US" dirty="0"/>
              <a:t>以降のターゲットや方向の予測をすべきかどうかが，わからない</a:t>
            </a:r>
            <a:endParaRPr lang="en-US" altLang="ja-JP" dirty="0"/>
          </a:p>
          <a:p>
            <a:r>
              <a:rPr lang="ja-JP" altLang="en-US" dirty="0"/>
              <a:t>一方パイプライン先頭では即座に次のアドレスを予測しないといけない</a:t>
            </a:r>
            <a:endParaRPr lang="en-US" altLang="ja-JP" dirty="0"/>
          </a:p>
          <a:p>
            <a:pPr lvl="1"/>
            <a:r>
              <a:rPr lang="ja-JP" altLang="en-US" dirty="0"/>
              <a:t>分岐かどうかわかるまでまっていては，バブルができる</a:t>
            </a:r>
            <a:endParaRPr lang="en-US" altLang="ja-JP" dirty="0"/>
          </a:p>
        </p:txBody>
      </p:sp>
      <p:cxnSp>
        <p:nvCxnSpPr>
          <p:cNvPr id="67" name="直線矢印コネクタ 66"/>
          <p:cNvCxnSpPr/>
          <p:nvPr/>
        </p:nvCxnSpPr>
        <p:spPr bwMode="auto">
          <a:xfrm>
            <a:off x="1601967" y="3699003"/>
            <a:ext cx="5904656" cy="0"/>
          </a:xfrm>
          <a:prstGeom prst="straightConnector1">
            <a:avLst/>
          </a:prstGeom>
          <a:ln cap="rnd">
            <a:solidFill>
              <a:schemeClr val="tx1">
                <a:lumMod val="65000"/>
                <a:lumOff val="35000"/>
              </a:schemeClr>
            </a:solidFill>
            <a:headEnd type="none" w="med" len="med"/>
            <a:tailEnd type="arrow"/>
          </a:ln>
        </p:spPr>
        <p:style>
          <a:lnRef idx="2">
            <a:schemeClr val="dk1"/>
          </a:lnRef>
          <a:fillRef idx="0">
            <a:schemeClr val="dk1"/>
          </a:fillRef>
          <a:effectRef idx="1">
            <a:schemeClr val="dk1"/>
          </a:effectRef>
          <a:fontRef idx="minor">
            <a:schemeClr val="tx1"/>
          </a:fontRef>
        </p:style>
      </p:cxnSp>
      <p:sp>
        <p:nvSpPr>
          <p:cNvPr id="90" name="角丸四角形 89"/>
          <p:cNvSpPr/>
          <p:nvPr/>
        </p:nvSpPr>
        <p:spPr bwMode="auto">
          <a:xfrm>
            <a:off x="3491988" y="2708992"/>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err="1">
                <a:latin typeface="Arial Narrow" panose="020B0606020202030204" pitchFamily="34" charset="0"/>
              </a:rPr>
              <a:t>bne</a:t>
            </a:r>
            <a:endParaRPr kumimoji="1" lang="ja-JP" altLang="en-US" dirty="0">
              <a:latin typeface="Arial Narrow" panose="020B0606020202030204" pitchFamily="34" charset="0"/>
            </a:endParaRPr>
          </a:p>
        </p:txBody>
      </p:sp>
      <p:sp>
        <p:nvSpPr>
          <p:cNvPr id="96" name="正方形/長方形 95"/>
          <p:cNvSpPr/>
          <p:nvPr/>
        </p:nvSpPr>
        <p:spPr bwMode="auto">
          <a:xfrm>
            <a:off x="251952" y="2168986"/>
            <a:ext cx="1260014" cy="1710019"/>
          </a:xfrm>
          <a:prstGeom prst="rect">
            <a:avLst/>
          </a:prstGeom>
          <a:ln>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a:lnSpc>
                <a:spcPct val="80000"/>
              </a:lnSpc>
            </a:pPr>
            <a:r>
              <a:rPr lang="en-US" altLang="ja-JP" dirty="0">
                <a:solidFill>
                  <a:schemeClr val="bg1"/>
                </a:solidFill>
                <a:latin typeface="Arial Narrow" panose="020B0606020202030204" pitchFamily="34" charset="0"/>
              </a:rPr>
              <a:t>  </a:t>
            </a:r>
            <a:r>
              <a:rPr lang="en-US" altLang="ja-JP" dirty="0" err="1">
                <a:solidFill>
                  <a:schemeClr val="bg1"/>
                </a:solidFill>
                <a:latin typeface="Arial Narrow" panose="020B0606020202030204" pitchFamily="34" charset="0"/>
              </a:rPr>
              <a:t>bne</a:t>
            </a:r>
            <a:r>
              <a:rPr lang="en-US" altLang="ja-JP" dirty="0">
                <a:solidFill>
                  <a:schemeClr val="bg1"/>
                </a:solidFill>
                <a:latin typeface="Arial Narrow" panose="020B0606020202030204" pitchFamily="34" charset="0"/>
              </a:rPr>
              <a:t> x1,x2,L</a:t>
            </a:r>
          </a:p>
          <a:p>
            <a:pPr>
              <a:lnSpc>
                <a:spcPct val="80000"/>
              </a:lnSpc>
            </a:pPr>
            <a:r>
              <a:rPr lang="en-US" altLang="ja-JP" dirty="0">
                <a:solidFill>
                  <a:schemeClr val="bg1"/>
                </a:solidFill>
                <a:latin typeface="Arial Narrow" panose="020B0606020202030204" pitchFamily="34" charset="0"/>
              </a:rPr>
              <a:t>  add ...</a:t>
            </a:r>
          </a:p>
          <a:p>
            <a:pPr>
              <a:lnSpc>
                <a:spcPct val="80000"/>
              </a:lnSpc>
            </a:pPr>
            <a:r>
              <a:rPr lang="en-US" altLang="ja-JP" dirty="0">
                <a:solidFill>
                  <a:schemeClr val="bg1"/>
                </a:solidFill>
                <a:latin typeface="Arial Narrow" panose="020B0606020202030204" pitchFamily="34" charset="0"/>
              </a:rPr>
              <a:t>  ...</a:t>
            </a:r>
          </a:p>
          <a:p>
            <a:pPr>
              <a:lnSpc>
                <a:spcPct val="80000"/>
              </a:lnSpc>
            </a:pPr>
            <a:r>
              <a:rPr lang="en-US" altLang="ja-JP" dirty="0">
                <a:solidFill>
                  <a:schemeClr val="bg1"/>
                </a:solidFill>
                <a:latin typeface="Arial Narrow" panose="020B0606020202030204" pitchFamily="34" charset="0"/>
              </a:rPr>
              <a:t>L:</a:t>
            </a:r>
          </a:p>
          <a:p>
            <a:pPr>
              <a:lnSpc>
                <a:spcPct val="80000"/>
              </a:lnSpc>
            </a:pPr>
            <a:r>
              <a:rPr lang="en-US" altLang="ja-JP" dirty="0">
                <a:solidFill>
                  <a:schemeClr val="bg1"/>
                </a:solidFill>
                <a:latin typeface="Arial Narrow" panose="020B0606020202030204" pitchFamily="34" charset="0"/>
              </a:rPr>
              <a:t>  sub ...</a:t>
            </a:r>
            <a:endParaRPr lang="ja-JP" altLang="en-US" dirty="0">
              <a:solidFill>
                <a:schemeClr val="bg1"/>
              </a:solidFill>
              <a:latin typeface="Arial Narrow" panose="020B0606020202030204" pitchFamily="34" charset="0"/>
            </a:endParaRPr>
          </a:p>
        </p:txBody>
      </p:sp>
      <p:sp>
        <p:nvSpPr>
          <p:cNvPr id="97" name="正方形/長方形 96"/>
          <p:cNvSpPr/>
          <p:nvPr/>
        </p:nvSpPr>
        <p:spPr bwMode="auto">
          <a:xfrm>
            <a:off x="521955" y="1718981"/>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a:solidFill>
                  <a:schemeClr val="tx1">
                    <a:lumMod val="65000"/>
                    <a:lumOff val="35000"/>
                  </a:schemeClr>
                </a:solidFill>
              </a:rPr>
              <a:t>プログラム</a:t>
            </a:r>
          </a:p>
        </p:txBody>
      </p:sp>
      <p:sp>
        <p:nvSpPr>
          <p:cNvPr id="24" name="角丸四角形 23"/>
          <p:cNvSpPr/>
          <p:nvPr/>
        </p:nvSpPr>
        <p:spPr bwMode="auto">
          <a:xfrm>
            <a:off x="2051972" y="2708992"/>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ja-JP" altLang="en-US" dirty="0">
                <a:latin typeface="Arial Narrow" panose="020B0606020202030204" pitchFamily="34" charset="0"/>
              </a:rPr>
              <a:t>？？？</a:t>
            </a:r>
          </a:p>
        </p:txBody>
      </p:sp>
      <p:sp>
        <p:nvSpPr>
          <p:cNvPr id="4" name="角丸四角形吹き出し 3"/>
          <p:cNvSpPr/>
          <p:nvPr/>
        </p:nvSpPr>
        <p:spPr bwMode="auto">
          <a:xfrm>
            <a:off x="1871970" y="1088974"/>
            <a:ext cx="1890022" cy="612648"/>
          </a:xfrm>
          <a:prstGeom prst="wedgeRoundRectCallout">
            <a:avLst>
              <a:gd name="adj1" fmla="val -35668"/>
              <a:gd name="adj2" fmla="val 128501"/>
              <a:gd name="adj3" fmla="val 16667"/>
            </a:avLst>
          </a:prstGeom>
          <a:ln>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中身わからんし</a:t>
            </a:r>
            <a:endParaRPr kumimoji="1" lang="en-US" altLang="ja-JP" dirty="0">
              <a:solidFill>
                <a:schemeClr val="tx1">
                  <a:lumMod val="65000"/>
                  <a:lumOff val="35000"/>
                </a:schemeClr>
              </a:solidFill>
              <a:latin typeface="Arial Narrow" panose="020B0606020202030204" pitchFamily="34" charset="0"/>
            </a:endParaRPr>
          </a:p>
          <a:p>
            <a:r>
              <a:rPr kumimoji="1" lang="ja-JP" altLang="en-US" dirty="0">
                <a:solidFill>
                  <a:schemeClr val="tx1">
                    <a:lumMod val="65000"/>
                    <a:lumOff val="35000"/>
                  </a:schemeClr>
                </a:solidFill>
                <a:latin typeface="Arial Narrow" panose="020B0606020202030204" pitchFamily="34" charset="0"/>
              </a:rPr>
              <a:t>予測できない</a:t>
            </a:r>
            <a:r>
              <a:rPr kumimoji="1" lang="en-US" altLang="ja-JP" dirty="0">
                <a:solidFill>
                  <a:schemeClr val="tx1">
                    <a:lumMod val="65000"/>
                    <a:lumOff val="35000"/>
                  </a:schemeClr>
                </a:solidFill>
                <a:latin typeface="Arial Narrow" panose="020B0606020202030204" pitchFamily="34" charset="0"/>
              </a:rPr>
              <a:t>ZE</a:t>
            </a:r>
          </a:p>
        </p:txBody>
      </p:sp>
      <p:sp>
        <p:nvSpPr>
          <p:cNvPr id="30" name="角丸四角形吹き出し 29"/>
          <p:cNvSpPr/>
          <p:nvPr/>
        </p:nvSpPr>
        <p:spPr bwMode="auto">
          <a:xfrm>
            <a:off x="3851992" y="1088974"/>
            <a:ext cx="2160024" cy="612648"/>
          </a:xfrm>
          <a:prstGeom prst="wedgeRoundRectCallout">
            <a:avLst>
              <a:gd name="adj1" fmla="val -54056"/>
              <a:gd name="adj2" fmla="val 139384"/>
              <a:gd name="adj3" fmla="val 16667"/>
            </a:avLst>
          </a:prstGeom>
          <a:ln>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解析したところ</a:t>
            </a:r>
            <a:endParaRPr kumimoji="1" lang="en-US" altLang="ja-JP" dirty="0">
              <a:solidFill>
                <a:schemeClr val="tx1">
                  <a:lumMod val="65000"/>
                  <a:lumOff val="35000"/>
                </a:schemeClr>
              </a:solidFill>
              <a:latin typeface="Arial Narrow" panose="020B0606020202030204" pitchFamily="34" charset="0"/>
            </a:endParaRPr>
          </a:p>
          <a:p>
            <a:r>
              <a:rPr kumimoji="1" lang="ja-JP" altLang="en-US" dirty="0">
                <a:solidFill>
                  <a:schemeClr val="tx1">
                    <a:lumMod val="65000"/>
                    <a:lumOff val="35000"/>
                  </a:schemeClr>
                </a:solidFill>
                <a:latin typeface="Arial Narrow" panose="020B0606020202030204" pitchFamily="34" charset="0"/>
              </a:rPr>
              <a:t>これは分岐でした</a:t>
            </a:r>
            <a:endParaRPr kumimoji="1" lang="en-US" altLang="ja-JP" dirty="0">
              <a:solidFill>
                <a:schemeClr val="tx1">
                  <a:lumMod val="65000"/>
                  <a:lumOff val="35000"/>
                </a:schemeClr>
              </a:solidFill>
              <a:latin typeface="Arial Narrow" panose="020B0606020202030204" pitchFamily="34" charset="0"/>
            </a:endParaRPr>
          </a:p>
        </p:txBody>
      </p:sp>
    </p:spTree>
    <p:extLst>
      <p:ext uri="{BB962C8B-B14F-4D97-AF65-F5344CB8AC3E}">
        <p14:creationId xmlns:p14="http://schemas.microsoft.com/office/powerpoint/2010/main" val="27412693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グループ化 33"/>
          <p:cNvGrpSpPr/>
          <p:nvPr/>
        </p:nvGrpSpPr>
        <p:grpSpPr>
          <a:xfrm>
            <a:off x="1601967" y="2888994"/>
            <a:ext cx="1562400" cy="576064"/>
            <a:chOff x="971600" y="5445224"/>
            <a:chExt cx="7200800" cy="576064"/>
          </a:xfrm>
        </p:grpSpPr>
        <p:sp>
          <p:nvSpPr>
            <p:cNvPr id="35" name="平行四辺形 3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平行四辺形 36"/>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8" name="グループ化 37"/>
          <p:cNvGrpSpPr/>
          <p:nvPr/>
        </p:nvGrpSpPr>
        <p:grpSpPr>
          <a:xfrm>
            <a:off x="3042127" y="2888994"/>
            <a:ext cx="1562400" cy="576064"/>
            <a:chOff x="971600" y="5445224"/>
            <a:chExt cx="7200800" cy="576064"/>
          </a:xfrm>
        </p:grpSpPr>
        <p:sp>
          <p:nvSpPr>
            <p:cNvPr id="50" name="平行四辺形 49"/>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1" name="平行四辺形 50"/>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2" name="グループ化 51"/>
          <p:cNvGrpSpPr/>
          <p:nvPr/>
        </p:nvGrpSpPr>
        <p:grpSpPr>
          <a:xfrm>
            <a:off x="4482287" y="2888994"/>
            <a:ext cx="1562400" cy="576064"/>
            <a:chOff x="971600" y="5445224"/>
            <a:chExt cx="7200800" cy="576064"/>
          </a:xfrm>
        </p:grpSpPr>
        <p:sp>
          <p:nvSpPr>
            <p:cNvPr id="53" name="平行四辺形 52"/>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 name="平行四辺形 5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6" name="グループ化 55"/>
          <p:cNvGrpSpPr/>
          <p:nvPr/>
        </p:nvGrpSpPr>
        <p:grpSpPr>
          <a:xfrm>
            <a:off x="5922447" y="2888994"/>
            <a:ext cx="1584176" cy="576064"/>
            <a:chOff x="971600" y="5445224"/>
            <a:chExt cx="7200800" cy="576064"/>
          </a:xfrm>
        </p:grpSpPr>
        <p:sp>
          <p:nvSpPr>
            <p:cNvPr id="62" name="平行四辺形 61"/>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4" name="平行四辺形 6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3" name="正方形/長方形 2"/>
          <p:cNvSpPr/>
          <p:nvPr/>
        </p:nvSpPr>
        <p:spPr>
          <a:xfrm>
            <a:off x="1563806" y="2024451"/>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6" name="正方形/長方形 35"/>
          <p:cNvSpPr/>
          <p:nvPr/>
        </p:nvSpPr>
        <p:spPr>
          <a:xfrm>
            <a:off x="3003966" y="2024451"/>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49" name="正方形/長方形 48"/>
          <p:cNvSpPr/>
          <p:nvPr/>
        </p:nvSpPr>
        <p:spPr>
          <a:xfrm>
            <a:off x="4446013" y="2043035"/>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55" name="正方形/長方形 54"/>
          <p:cNvSpPr/>
          <p:nvPr/>
        </p:nvSpPr>
        <p:spPr>
          <a:xfrm>
            <a:off x="5886173" y="2043035"/>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 name="タイトル 1"/>
          <p:cNvSpPr>
            <a:spLocks noGrp="1"/>
          </p:cNvSpPr>
          <p:nvPr>
            <p:ph type="title"/>
          </p:nvPr>
        </p:nvSpPr>
        <p:spPr/>
        <p:txBody>
          <a:bodyPr/>
          <a:lstStyle/>
          <a:p>
            <a:r>
              <a:rPr kumimoji="1" lang="ja-JP" altLang="en-US" dirty="0"/>
              <a:t>２．分岐</a:t>
            </a:r>
            <a:r>
              <a:rPr lang="ja-JP" altLang="en-US" dirty="0"/>
              <a:t>先ターゲットの予測の必要性</a:t>
            </a:r>
            <a:endParaRPr kumimoji="1" lang="ja-JP" altLang="en-US" dirty="0"/>
          </a:p>
        </p:txBody>
      </p:sp>
      <p:sp>
        <p:nvSpPr>
          <p:cNvPr id="58" name="コンテンツ プレースホルダー 57"/>
          <p:cNvSpPr>
            <a:spLocks noGrp="1"/>
          </p:cNvSpPr>
          <p:nvPr>
            <p:ph idx="4294967295"/>
          </p:nvPr>
        </p:nvSpPr>
        <p:spPr>
          <a:xfrm>
            <a:off x="251952" y="4689014"/>
            <a:ext cx="8550095" cy="1369161"/>
          </a:xfrm>
          <a:prstGeom prst="rect">
            <a:avLst/>
          </a:prstGeom>
        </p:spPr>
        <p:txBody>
          <a:bodyPr/>
          <a:lstStyle/>
          <a:p>
            <a:r>
              <a:rPr lang="ja-JP" altLang="en-US" dirty="0"/>
              <a:t>メモリから命令が取れるまでは，分岐成立時の飛び先の場所もわからない</a:t>
            </a:r>
            <a:endParaRPr lang="en-US" altLang="ja-JP" dirty="0"/>
          </a:p>
          <a:p>
            <a:pPr lvl="1"/>
            <a:r>
              <a:rPr lang="ja-JP" altLang="en-US" dirty="0"/>
              <a:t>いくつ先 </a:t>
            </a:r>
            <a:r>
              <a:rPr lang="en-US" altLang="ja-JP" dirty="0"/>
              <a:t>or </a:t>
            </a:r>
            <a:r>
              <a:rPr lang="ja-JP" altLang="en-US" dirty="0"/>
              <a:t>いくつ前に飛ぶのか？</a:t>
            </a:r>
            <a:endParaRPr lang="en-US" altLang="ja-JP" dirty="0"/>
          </a:p>
        </p:txBody>
      </p:sp>
      <p:cxnSp>
        <p:nvCxnSpPr>
          <p:cNvPr id="67" name="直線矢印コネクタ 66"/>
          <p:cNvCxnSpPr/>
          <p:nvPr/>
        </p:nvCxnSpPr>
        <p:spPr bwMode="auto">
          <a:xfrm>
            <a:off x="1601967" y="3699003"/>
            <a:ext cx="5904656" cy="0"/>
          </a:xfrm>
          <a:prstGeom prst="straightConnector1">
            <a:avLst/>
          </a:prstGeom>
          <a:ln cap="rnd">
            <a:solidFill>
              <a:schemeClr val="tx1">
                <a:lumMod val="65000"/>
                <a:lumOff val="35000"/>
              </a:schemeClr>
            </a:solidFill>
            <a:headEnd type="none" w="med" len="med"/>
            <a:tailEnd type="arrow"/>
          </a:ln>
        </p:spPr>
        <p:style>
          <a:lnRef idx="2">
            <a:schemeClr val="dk1"/>
          </a:lnRef>
          <a:fillRef idx="0">
            <a:schemeClr val="dk1"/>
          </a:fillRef>
          <a:effectRef idx="1">
            <a:schemeClr val="dk1"/>
          </a:effectRef>
          <a:fontRef idx="minor">
            <a:schemeClr val="tx1"/>
          </a:fontRef>
        </p:style>
      </p:cxnSp>
      <p:sp>
        <p:nvSpPr>
          <p:cNvPr id="90" name="角丸四角形 89"/>
          <p:cNvSpPr/>
          <p:nvPr/>
        </p:nvSpPr>
        <p:spPr bwMode="auto">
          <a:xfrm>
            <a:off x="3491988" y="2708992"/>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96" name="正方形/長方形 95"/>
          <p:cNvSpPr/>
          <p:nvPr/>
        </p:nvSpPr>
        <p:spPr bwMode="auto">
          <a:xfrm>
            <a:off x="251952" y="2168986"/>
            <a:ext cx="1260014" cy="1710019"/>
          </a:xfrm>
          <a:prstGeom prst="rect">
            <a:avLst/>
          </a:prstGeom>
          <a:ln>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a:lnSpc>
                <a:spcPct val="80000"/>
              </a:lnSpc>
            </a:pPr>
            <a:r>
              <a:rPr lang="en-US" altLang="ja-JP" dirty="0">
                <a:solidFill>
                  <a:schemeClr val="bg1"/>
                </a:solidFill>
                <a:latin typeface="Arial Narrow" panose="020B0606020202030204" pitchFamily="34" charset="0"/>
              </a:rPr>
              <a:t>  </a:t>
            </a:r>
            <a:r>
              <a:rPr lang="en-US" altLang="ja-JP" dirty="0" err="1">
                <a:solidFill>
                  <a:schemeClr val="bg1"/>
                </a:solidFill>
                <a:latin typeface="Arial Narrow" panose="020B0606020202030204" pitchFamily="34" charset="0"/>
              </a:rPr>
              <a:t>bne</a:t>
            </a:r>
            <a:r>
              <a:rPr lang="en-US" altLang="ja-JP" dirty="0">
                <a:solidFill>
                  <a:schemeClr val="bg1"/>
                </a:solidFill>
                <a:latin typeface="Arial Narrow" panose="020B0606020202030204" pitchFamily="34" charset="0"/>
              </a:rPr>
              <a:t> x1,x2,</a:t>
            </a:r>
            <a:r>
              <a:rPr lang="en-US" altLang="ja-JP" b="1" dirty="0">
                <a:solidFill>
                  <a:srgbClr val="FF0000"/>
                </a:solidFill>
                <a:latin typeface="Arial Narrow" panose="020B0606020202030204" pitchFamily="34" charset="0"/>
              </a:rPr>
              <a:t>L</a:t>
            </a:r>
          </a:p>
          <a:p>
            <a:pPr>
              <a:lnSpc>
                <a:spcPct val="80000"/>
              </a:lnSpc>
            </a:pPr>
            <a:r>
              <a:rPr lang="en-US" altLang="ja-JP" dirty="0">
                <a:solidFill>
                  <a:schemeClr val="bg1"/>
                </a:solidFill>
                <a:latin typeface="Arial Narrow" panose="020B0606020202030204" pitchFamily="34" charset="0"/>
              </a:rPr>
              <a:t>  add ...</a:t>
            </a:r>
          </a:p>
          <a:p>
            <a:pPr>
              <a:lnSpc>
                <a:spcPct val="80000"/>
              </a:lnSpc>
            </a:pPr>
            <a:r>
              <a:rPr lang="en-US" altLang="ja-JP" dirty="0">
                <a:solidFill>
                  <a:schemeClr val="bg1"/>
                </a:solidFill>
                <a:latin typeface="Arial Narrow" panose="020B0606020202030204" pitchFamily="34" charset="0"/>
              </a:rPr>
              <a:t>  ...</a:t>
            </a:r>
          </a:p>
          <a:p>
            <a:pPr>
              <a:lnSpc>
                <a:spcPct val="80000"/>
              </a:lnSpc>
            </a:pPr>
            <a:r>
              <a:rPr lang="en-US" altLang="ja-JP" b="1" dirty="0">
                <a:solidFill>
                  <a:srgbClr val="FF0000"/>
                </a:solidFill>
                <a:latin typeface="Arial Narrow" panose="020B0606020202030204" pitchFamily="34" charset="0"/>
              </a:rPr>
              <a:t>L</a:t>
            </a:r>
            <a:r>
              <a:rPr lang="en-US" altLang="ja-JP" dirty="0">
                <a:solidFill>
                  <a:schemeClr val="bg1"/>
                </a:solidFill>
                <a:latin typeface="Arial Narrow" panose="020B0606020202030204" pitchFamily="34" charset="0"/>
              </a:rPr>
              <a:t>:</a:t>
            </a:r>
          </a:p>
          <a:p>
            <a:pPr>
              <a:lnSpc>
                <a:spcPct val="80000"/>
              </a:lnSpc>
            </a:pPr>
            <a:r>
              <a:rPr lang="en-US" altLang="ja-JP" dirty="0">
                <a:solidFill>
                  <a:schemeClr val="bg1"/>
                </a:solidFill>
                <a:latin typeface="Arial Narrow" panose="020B0606020202030204" pitchFamily="34" charset="0"/>
              </a:rPr>
              <a:t>  sub ...</a:t>
            </a:r>
            <a:endParaRPr lang="ja-JP" altLang="en-US" dirty="0">
              <a:solidFill>
                <a:schemeClr val="bg1"/>
              </a:solidFill>
              <a:latin typeface="Arial Narrow" panose="020B0606020202030204" pitchFamily="34" charset="0"/>
            </a:endParaRPr>
          </a:p>
        </p:txBody>
      </p:sp>
      <p:sp>
        <p:nvSpPr>
          <p:cNvPr id="97" name="正方形/長方形 96"/>
          <p:cNvSpPr/>
          <p:nvPr/>
        </p:nvSpPr>
        <p:spPr bwMode="auto">
          <a:xfrm>
            <a:off x="521955" y="1718981"/>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a:solidFill>
                  <a:schemeClr val="tx1">
                    <a:lumMod val="65000"/>
                    <a:lumOff val="35000"/>
                  </a:schemeClr>
                </a:solidFill>
              </a:rPr>
              <a:t>プログラム</a:t>
            </a:r>
          </a:p>
        </p:txBody>
      </p:sp>
      <p:sp>
        <p:nvSpPr>
          <p:cNvPr id="24" name="角丸四角形 23"/>
          <p:cNvSpPr/>
          <p:nvPr/>
        </p:nvSpPr>
        <p:spPr bwMode="auto">
          <a:xfrm>
            <a:off x="2051972" y="2708992"/>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ja-JP" altLang="en-US" dirty="0">
                <a:latin typeface="Arial Narrow" panose="020B0606020202030204" pitchFamily="34" charset="0"/>
              </a:rPr>
              <a:t>？？？</a:t>
            </a:r>
          </a:p>
        </p:txBody>
      </p:sp>
      <p:sp>
        <p:nvSpPr>
          <p:cNvPr id="4" name="角丸四角形吹き出し 3"/>
          <p:cNvSpPr/>
          <p:nvPr/>
        </p:nvSpPr>
        <p:spPr bwMode="auto">
          <a:xfrm>
            <a:off x="2051972" y="818972"/>
            <a:ext cx="2790031" cy="990012"/>
          </a:xfrm>
          <a:prstGeom prst="wedgeRoundRectCallout">
            <a:avLst>
              <a:gd name="adj1" fmla="val -44731"/>
              <a:gd name="adj2" fmla="val 89741"/>
              <a:gd name="adj3" fmla="val 16667"/>
            </a:avLst>
          </a:prstGeom>
          <a:ln>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成立する</a:t>
            </a:r>
            <a:r>
              <a:rPr kumimoji="1" lang="en-US" altLang="ja-JP" dirty="0">
                <a:solidFill>
                  <a:schemeClr val="tx1">
                    <a:lumMod val="65000"/>
                    <a:lumOff val="35000"/>
                  </a:schemeClr>
                </a:solidFill>
                <a:latin typeface="Arial Narrow" panose="020B0606020202030204" pitchFamily="34" charset="0"/>
              </a:rPr>
              <a:t>…</a:t>
            </a:r>
            <a:r>
              <a:rPr kumimoji="1" lang="ja-JP" altLang="en-US" dirty="0">
                <a:solidFill>
                  <a:schemeClr val="tx1">
                    <a:lumMod val="65000"/>
                    <a:lumOff val="35000"/>
                  </a:schemeClr>
                </a:solidFill>
                <a:latin typeface="Arial Narrow" panose="020B0606020202030204" pitchFamily="34" charset="0"/>
              </a:rPr>
              <a:t>！するが</a:t>
            </a:r>
            <a:r>
              <a:rPr kumimoji="1" lang="en-US" altLang="ja-JP" dirty="0">
                <a:solidFill>
                  <a:schemeClr val="tx1">
                    <a:lumMod val="65000"/>
                    <a:lumOff val="35000"/>
                  </a:schemeClr>
                </a:solidFill>
                <a:latin typeface="Arial Narrow" panose="020B0606020202030204" pitchFamily="34" charset="0"/>
              </a:rPr>
              <a:t>…</a:t>
            </a:r>
            <a:r>
              <a:rPr kumimoji="1" lang="ja-JP" altLang="en-US" dirty="0">
                <a:solidFill>
                  <a:schemeClr val="tx1">
                    <a:lumMod val="65000"/>
                    <a:lumOff val="35000"/>
                  </a:schemeClr>
                </a:solidFill>
                <a:latin typeface="Arial Narrow" panose="020B0606020202030204" pitchFamily="34" charset="0"/>
              </a:rPr>
              <a:t>！</a:t>
            </a:r>
            <a:endParaRPr kumimoji="1" lang="en-US" altLang="ja-JP" dirty="0">
              <a:solidFill>
                <a:schemeClr val="tx1">
                  <a:lumMod val="65000"/>
                  <a:lumOff val="35000"/>
                </a:schemeClr>
              </a:solidFill>
              <a:latin typeface="Arial Narrow" panose="020B0606020202030204" pitchFamily="34" charset="0"/>
            </a:endParaRPr>
          </a:p>
          <a:p>
            <a:r>
              <a:rPr kumimoji="1" lang="ja-JP" altLang="en-US" dirty="0">
                <a:solidFill>
                  <a:schemeClr val="tx1">
                    <a:lumMod val="65000"/>
                    <a:lumOff val="35000"/>
                  </a:schemeClr>
                </a:solidFill>
                <a:latin typeface="Arial Narrow" panose="020B0606020202030204" pitchFamily="34" charset="0"/>
              </a:rPr>
              <a:t>今回まだ飛び先の場所の</a:t>
            </a:r>
            <a:endParaRPr kumimoji="1" lang="en-US" altLang="ja-JP" dirty="0">
              <a:solidFill>
                <a:schemeClr val="tx1">
                  <a:lumMod val="65000"/>
                  <a:lumOff val="35000"/>
                </a:schemeClr>
              </a:solidFill>
              <a:latin typeface="Arial Narrow" panose="020B0606020202030204" pitchFamily="34" charset="0"/>
            </a:endParaRPr>
          </a:p>
          <a:p>
            <a:r>
              <a:rPr kumimoji="1" lang="ja-JP" altLang="en-US" dirty="0">
                <a:solidFill>
                  <a:schemeClr val="tx1">
                    <a:lumMod val="65000"/>
                    <a:lumOff val="35000"/>
                  </a:schemeClr>
                </a:solidFill>
                <a:latin typeface="Arial Narrow" panose="020B0606020202030204" pitchFamily="34" charset="0"/>
              </a:rPr>
              <a:t>指定まではしていない</a:t>
            </a:r>
            <a:r>
              <a:rPr kumimoji="1" lang="en-US" altLang="ja-JP" dirty="0">
                <a:solidFill>
                  <a:schemeClr val="tx1">
                    <a:lumMod val="65000"/>
                    <a:lumOff val="35000"/>
                  </a:schemeClr>
                </a:solidFill>
                <a:latin typeface="Arial Narrow" panose="020B0606020202030204" pitchFamily="34" charset="0"/>
              </a:rPr>
              <a:t>...</a:t>
            </a:r>
            <a:r>
              <a:rPr kumimoji="1" lang="ja-JP" altLang="en-US" dirty="0">
                <a:solidFill>
                  <a:schemeClr val="tx1">
                    <a:lumMod val="65000"/>
                    <a:lumOff val="35000"/>
                  </a:schemeClr>
                </a:solidFill>
                <a:latin typeface="Arial Narrow" panose="020B0606020202030204" pitchFamily="34" charset="0"/>
              </a:rPr>
              <a:t>！</a:t>
            </a:r>
            <a:endParaRPr kumimoji="1" lang="en-US" altLang="ja-JP" dirty="0">
              <a:solidFill>
                <a:schemeClr val="tx1">
                  <a:lumMod val="65000"/>
                  <a:lumOff val="35000"/>
                </a:schemeClr>
              </a:solidFill>
              <a:latin typeface="Arial Narrow" panose="020B0606020202030204" pitchFamily="34" charset="0"/>
            </a:endParaRPr>
          </a:p>
        </p:txBody>
      </p:sp>
      <p:sp>
        <p:nvSpPr>
          <p:cNvPr id="28" name="角丸四角形吹き出し 27"/>
          <p:cNvSpPr/>
          <p:nvPr/>
        </p:nvSpPr>
        <p:spPr bwMode="auto">
          <a:xfrm>
            <a:off x="6552021" y="818971"/>
            <a:ext cx="2250026" cy="1080011"/>
          </a:xfrm>
          <a:prstGeom prst="wedgeRoundRectCallout">
            <a:avLst>
              <a:gd name="adj1" fmla="val -44212"/>
              <a:gd name="adj2" fmla="val 96620"/>
              <a:gd name="adj3" fmla="val 16667"/>
            </a:avLst>
          </a:prstGeom>
          <a:ln>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いいから飛び先も</a:t>
            </a:r>
            <a:endParaRPr kumimoji="1" lang="en-US" altLang="ja-JP" dirty="0">
              <a:solidFill>
                <a:schemeClr val="tx1">
                  <a:lumMod val="65000"/>
                  <a:lumOff val="35000"/>
                </a:schemeClr>
              </a:solidFill>
              <a:latin typeface="Arial Narrow" panose="020B0606020202030204" pitchFamily="34" charset="0"/>
            </a:endParaRPr>
          </a:p>
          <a:p>
            <a:r>
              <a:rPr kumimoji="1" lang="ja-JP" altLang="en-US" dirty="0">
                <a:solidFill>
                  <a:schemeClr val="tx1">
                    <a:lumMod val="65000"/>
                    <a:lumOff val="35000"/>
                  </a:schemeClr>
                </a:solidFill>
                <a:latin typeface="Arial Narrow" panose="020B0606020202030204" pitchFamily="34" charset="0"/>
              </a:rPr>
              <a:t>予測しなされ</a:t>
            </a:r>
            <a:endParaRPr kumimoji="1" lang="en-US" altLang="ja-JP" dirty="0">
              <a:solidFill>
                <a:schemeClr val="tx1">
                  <a:lumMod val="65000"/>
                  <a:lumOff val="35000"/>
                </a:schemeClr>
              </a:solidFill>
              <a:latin typeface="Arial Narrow" panose="020B0606020202030204" pitchFamily="34" charset="0"/>
            </a:endParaRPr>
          </a:p>
        </p:txBody>
      </p:sp>
      <p:sp>
        <p:nvSpPr>
          <p:cNvPr id="29" name="正方形/長方形 28"/>
          <p:cNvSpPr/>
          <p:nvPr/>
        </p:nvSpPr>
        <p:spPr bwMode="auto">
          <a:xfrm>
            <a:off x="2141973" y="2168986"/>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r>
              <a:rPr lang="ja-JP" altLang="en-US" sz="1400" dirty="0">
                <a:solidFill>
                  <a:schemeClr val="accent1"/>
                </a:solidFill>
              </a:rPr>
              <a:t>ﾜﾚﾜﾚｶﾞ</a:t>
            </a:r>
            <a:br>
              <a:rPr lang="en-US" altLang="ja-JP" sz="1400" dirty="0">
                <a:solidFill>
                  <a:schemeClr val="accent1"/>
                </a:solidFill>
              </a:rPr>
            </a:br>
            <a:r>
              <a:rPr lang="ja-JP" altLang="en-US" sz="1400" dirty="0">
                <a:solidFill>
                  <a:schemeClr val="accent1"/>
                </a:solidFill>
              </a:rPr>
              <a:t>ｿﾉｷﾆﾅﾚﾊﾞ</a:t>
            </a:r>
            <a:endParaRPr kumimoji="1" lang="ja-JP" altLang="en-US" sz="1400" dirty="0">
              <a:solidFill>
                <a:schemeClr val="accent1"/>
              </a:solidFill>
            </a:endParaRPr>
          </a:p>
        </p:txBody>
      </p:sp>
    </p:spTree>
    <p:extLst>
      <p:ext uri="{BB962C8B-B14F-4D97-AF65-F5344CB8AC3E}">
        <p14:creationId xmlns:p14="http://schemas.microsoft.com/office/powerpoint/2010/main" val="28802094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BTB</a:t>
            </a:r>
            <a:r>
              <a:rPr lang="ja-JP" altLang="en-US" dirty="0"/>
              <a:t>（</a:t>
            </a:r>
            <a:r>
              <a:rPr lang="en-US" altLang="ja-JP" dirty="0"/>
              <a:t>Branch Target Buffer</a:t>
            </a:r>
            <a:r>
              <a:rPr lang="ja-JP" altLang="en-US" dirty="0"/>
              <a:t>）による予測</a:t>
            </a:r>
            <a:endParaRPr kumimoji="1" lang="ja-JP" altLang="en-US" dirty="0"/>
          </a:p>
        </p:txBody>
      </p:sp>
      <p:sp>
        <p:nvSpPr>
          <p:cNvPr id="3" name="テキスト プレースホルダー 2"/>
          <p:cNvSpPr>
            <a:spLocks noGrp="1"/>
          </p:cNvSpPr>
          <p:nvPr>
            <p:ph type="body" sz="quarter" idx="10"/>
          </p:nvPr>
        </p:nvSpPr>
        <p:spPr/>
        <p:txBody>
          <a:bodyPr/>
          <a:lstStyle/>
          <a:p>
            <a:r>
              <a:rPr lang="en-US" altLang="ja-JP" dirty="0"/>
              <a:t>BTB </a:t>
            </a:r>
            <a:r>
              <a:rPr lang="ja-JP" altLang="en-US" dirty="0"/>
              <a:t>と呼ぶ表を使って以下を予測</a:t>
            </a:r>
            <a:endParaRPr lang="en-US" altLang="ja-JP" dirty="0"/>
          </a:p>
          <a:p>
            <a:pPr marL="817200" lvl="1" indent="-457200">
              <a:buFont typeface="+mj-lt"/>
              <a:buAutoNum type="arabicPeriod"/>
            </a:pPr>
            <a:r>
              <a:rPr lang="ja-JP" altLang="en-US" dirty="0"/>
              <a:t>分岐命令かどうか予測</a:t>
            </a:r>
            <a:endParaRPr lang="en-US" altLang="ja-JP" dirty="0"/>
          </a:p>
          <a:p>
            <a:pPr marL="817200" lvl="1" indent="-457200">
              <a:buFont typeface="+mj-lt"/>
              <a:buAutoNum type="arabicPeriod"/>
            </a:pPr>
            <a:r>
              <a:rPr lang="ja-JP" altLang="en-US" dirty="0"/>
              <a:t>分岐先ターゲット予測</a:t>
            </a:r>
            <a:endParaRPr lang="en-US" altLang="ja-JP" dirty="0"/>
          </a:p>
          <a:p>
            <a:r>
              <a:rPr kumimoji="1" lang="en-US" altLang="ja-JP" dirty="0"/>
              <a:t>BTB</a:t>
            </a:r>
          </a:p>
          <a:p>
            <a:pPr lvl="1"/>
            <a:r>
              <a:rPr kumimoji="1" lang="ja-JP" altLang="en-US" dirty="0"/>
              <a:t>入力：</a:t>
            </a:r>
            <a:r>
              <a:rPr kumimoji="1" lang="en-US" altLang="ja-JP" dirty="0"/>
              <a:t>PC</a:t>
            </a:r>
          </a:p>
          <a:p>
            <a:pPr lvl="1"/>
            <a:r>
              <a:rPr kumimoji="1" lang="ja-JP" altLang="en-US" dirty="0"/>
              <a:t>出力：</a:t>
            </a:r>
            <a:endParaRPr kumimoji="1" lang="en-US" altLang="ja-JP" dirty="0"/>
          </a:p>
          <a:p>
            <a:pPr lvl="2"/>
            <a:r>
              <a:rPr lang="en-US" altLang="ja-JP" dirty="0"/>
              <a:t>hit or miss</a:t>
            </a:r>
          </a:p>
          <a:p>
            <a:pPr lvl="2"/>
            <a:r>
              <a:rPr kumimoji="1" lang="ja-JP" altLang="en-US" dirty="0"/>
              <a:t>ターゲットのアドレス</a:t>
            </a:r>
            <a:endParaRPr kumimoji="1" lang="en-US" altLang="ja-JP" dirty="0"/>
          </a:p>
          <a:p>
            <a:r>
              <a:rPr kumimoji="1" lang="ja-JP" altLang="en-US" dirty="0"/>
              <a:t>分岐命令の実行時に，この表にターゲットを登録しておく</a:t>
            </a:r>
            <a:endParaRPr kumimoji="1" lang="en-US" altLang="ja-JP" dirty="0"/>
          </a:p>
          <a:p>
            <a:pPr lvl="1"/>
            <a:r>
              <a:rPr kumimoji="1" lang="ja-JP" altLang="en-US" dirty="0"/>
              <a:t>次回からは，表をひくとターゲットがとれる</a:t>
            </a:r>
          </a:p>
        </p:txBody>
      </p:sp>
    </p:spTree>
    <p:extLst>
      <p:ext uri="{BB962C8B-B14F-4D97-AF65-F5344CB8AC3E}">
        <p14:creationId xmlns:p14="http://schemas.microsoft.com/office/powerpoint/2010/main" val="303603365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演算器のパイプライン化による性能低下</a:t>
            </a:r>
          </a:p>
        </p:txBody>
      </p:sp>
      <p:sp>
        <p:nvSpPr>
          <p:cNvPr id="3" name="テキスト プレースホルダー 2"/>
          <p:cNvSpPr>
            <a:spLocks noGrp="1"/>
          </p:cNvSpPr>
          <p:nvPr>
            <p:ph type="body" sz="quarter" idx="10"/>
          </p:nvPr>
        </p:nvSpPr>
        <p:spPr>
          <a:xfrm>
            <a:off x="251952" y="4149008"/>
            <a:ext cx="8640096" cy="2250025"/>
          </a:xfrm>
        </p:spPr>
        <p:txBody>
          <a:bodyPr/>
          <a:lstStyle/>
          <a:p>
            <a:r>
              <a:rPr kumimoji="1" lang="ja-JP" altLang="en-US" dirty="0"/>
              <a:t>下側は </a:t>
            </a:r>
            <a:r>
              <a:rPr kumimoji="1" lang="en-US" altLang="ja-JP" dirty="0"/>
              <a:t>ALU </a:t>
            </a:r>
            <a:r>
              <a:rPr kumimoji="1" lang="ja-JP" altLang="en-US" dirty="0"/>
              <a:t>での演算（</a:t>
            </a:r>
            <a:r>
              <a:rPr kumimoji="1" lang="en-US" altLang="ja-JP" dirty="0"/>
              <a:t>EX </a:t>
            </a:r>
            <a:r>
              <a:rPr kumimoji="1" lang="ja-JP" altLang="en-US" dirty="0"/>
              <a:t>ステージ）を２ステージにパイプライン化</a:t>
            </a:r>
            <a:endParaRPr kumimoji="1" lang="en-US" altLang="ja-JP" dirty="0"/>
          </a:p>
          <a:p>
            <a:pPr lvl="1"/>
            <a:r>
              <a:rPr kumimoji="1" lang="ja-JP" altLang="en-US" dirty="0"/>
              <a:t>１命令目の結果は，</a:t>
            </a:r>
            <a:r>
              <a:rPr kumimoji="1" lang="en-US" altLang="ja-JP" dirty="0"/>
              <a:t>EX2 </a:t>
            </a:r>
            <a:r>
              <a:rPr kumimoji="1" lang="ja-JP" altLang="en-US" dirty="0"/>
              <a:t>が終わるまで使えない</a:t>
            </a:r>
            <a:endParaRPr kumimoji="1" lang="en-US" altLang="ja-JP" dirty="0"/>
          </a:p>
          <a:p>
            <a:pPr lvl="1"/>
            <a:r>
              <a:rPr kumimoji="1" lang="ja-JP" altLang="en-US" dirty="0"/>
              <a:t>２命令目には，１命令目に依存した命令がおけない</a:t>
            </a:r>
            <a:br>
              <a:rPr kumimoji="1" lang="en-US" altLang="ja-JP" dirty="0"/>
            </a:br>
            <a:r>
              <a:rPr kumimoji="1" lang="en-US" altLang="ja-JP" dirty="0"/>
              <a:t>=</a:t>
            </a:r>
            <a:r>
              <a:rPr kumimoji="1" lang="ja-JP" altLang="en-US" dirty="0"/>
              <a:t>「</a:t>
            </a:r>
            <a:r>
              <a:rPr kumimoji="1" lang="en-US" altLang="ja-JP" dirty="0"/>
              <a:t>i++</a:t>
            </a:r>
            <a:r>
              <a:rPr kumimoji="1" lang="ja-JP" altLang="en-US" dirty="0"/>
              <a:t>」みたいな処理は，２サイクルに１回しかできない</a:t>
            </a:r>
            <a:endParaRPr kumimoji="1" lang="en-US" altLang="ja-JP" dirty="0"/>
          </a:p>
        </p:txBody>
      </p:sp>
      <p:sp>
        <p:nvSpPr>
          <p:cNvPr id="17" name="Rectangle 69"/>
          <p:cNvSpPr>
            <a:spLocks noChangeArrowheads="1"/>
          </p:cNvSpPr>
          <p:nvPr/>
        </p:nvSpPr>
        <p:spPr bwMode="auto">
          <a:xfrm>
            <a:off x="2321975" y="1178975"/>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8" name="Rectangle 70"/>
          <p:cNvSpPr>
            <a:spLocks noChangeArrowheads="1"/>
          </p:cNvSpPr>
          <p:nvPr/>
        </p:nvSpPr>
        <p:spPr bwMode="auto">
          <a:xfrm>
            <a:off x="2771980" y="1178975"/>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9" name="Rectangle 71"/>
          <p:cNvSpPr>
            <a:spLocks noChangeArrowheads="1"/>
          </p:cNvSpPr>
          <p:nvPr/>
        </p:nvSpPr>
        <p:spPr bwMode="auto">
          <a:xfrm>
            <a:off x="3221985" y="1178975"/>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20" name="Rectangle 72"/>
          <p:cNvSpPr>
            <a:spLocks noChangeArrowheads="1"/>
          </p:cNvSpPr>
          <p:nvPr/>
        </p:nvSpPr>
        <p:spPr bwMode="auto">
          <a:xfrm>
            <a:off x="3671990" y="1178975"/>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dirty="0">
                <a:latin typeface="+mn-lt"/>
                <a:ea typeface="+mn-ea"/>
              </a:rPr>
              <a:t>MEM</a:t>
            </a:r>
          </a:p>
        </p:txBody>
      </p:sp>
      <p:sp>
        <p:nvSpPr>
          <p:cNvPr id="21" name="Rectangle 69"/>
          <p:cNvSpPr>
            <a:spLocks noChangeArrowheads="1"/>
          </p:cNvSpPr>
          <p:nvPr/>
        </p:nvSpPr>
        <p:spPr bwMode="auto">
          <a:xfrm>
            <a:off x="2771980" y="1628980"/>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2" name="Rectangle 70"/>
          <p:cNvSpPr>
            <a:spLocks noChangeArrowheads="1"/>
          </p:cNvSpPr>
          <p:nvPr/>
        </p:nvSpPr>
        <p:spPr bwMode="auto">
          <a:xfrm>
            <a:off x="3221985" y="1628980"/>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3" name="Rectangle 71"/>
          <p:cNvSpPr>
            <a:spLocks noChangeArrowheads="1"/>
          </p:cNvSpPr>
          <p:nvPr/>
        </p:nvSpPr>
        <p:spPr bwMode="auto">
          <a:xfrm>
            <a:off x="3671990" y="1628980"/>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4" name="Rectangle 72"/>
          <p:cNvSpPr>
            <a:spLocks noChangeArrowheads="1"/>
          </p:cNvSpPr>
          <p:nvPr/>
        </p:nvSpPr>
        <p:spPr bwMode="auto">
          <a:xfrm>
            <a:off x="4121995" y="1628980"/>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25" name="Rectangle 73"/>
          <p:cNvSpPr>
            <a:spLocks noChangeArrowheads="1"/>
          </p:cNvSpPr>
          <p:nvPr/>
        </p:nvSpPr>
        <p:spPr bwMode="auto">
          <a:xfrm>
            <a:off x="4572000" y="1628980"/>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6" name="Rectangle 73"/>
          <p:cNvSpPr>
            <a:spLocks noChangeArrowheads="1"/>
          </p:cNvSpPr>
          <p:nvPr/>
        </p:nvSpPr>
        <p:spPr bwMode="auto">
          <a:xfrm>
            <a:off x="4121995" y="1178975"/>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7" name="Rectangle 69"/>
          <p:cNvSpPr>
            <a:spLocks noChangeArrowheads="1"/>
          </p:cNvSpPr>
          <p:nvPr/>
        </p:nvSpPr>
        <p:spPr bwMode="auto">
          <a:xfrm>
            <a:off x="2321975" y="243898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8" name="Rectangle 70"/>
          <p:cNvSpPr>
            <a:spLocks noChangeArrowheads="1"/>
          </p:cNvSpPr>
          <p:nvPr/>
        </p:nvSpPr>
        <p:spPr bwMode="auto">
          <a:xfrm>
            <a:off x="2771980" y="243898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9" name="Rectangle 71"/>
          <p:cNvSpPr>
            <a:spLocks noChangeArrowheads="1"/>
          </p:cNvSpPr>
          <p:nvPr/>
        </p:nvSpPr>
        <p:spPr bwMode="auto">
          <a:xfrm>
            <a:off x="3221985" y="2438989"/>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EX1</a:t>
            </a:r>
          </a:p>
        </p:txBody>
      </p:sp>
      <p:sp>
        <p:nvSpPr>
          <p:cNvPr id="30" name="Rectangle 72"/>
          <p:cNvSpPr>
            <a:spLocks noChangeArrowheads="1"/>
          </p:cNvSpPr>
          <p:nvPr/>
        </p:nvSpPr>
        <p:spPr bwMode="auto">
          <a:xfrm>
            <a:off x="4121995" y="243898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dirty="0">
                <a:latin typeface="+mn-lt"/>
                <a:ea typeface="+mn-ea"/>
              </a:rPr>
              <a:t>MEM</a:t>
            </a:r>
          </a:p>
        </p:txBody>
      </p:sp>
      <p:sp>
        <p:nvSpPr>
          <p:cNvPr id="31" name="Rectangle 69"/>
          <p:cNvSpPr>
            <a:spLocks noChangeArrowheads="1"/>
          </p:cNvSpPr>
          <p:nvPr/>
        </p:nvSpPr>
        <p:spPr bwMode="auto">
          <a:xfrm>
            <a:off x="2771980" y="288899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32" name="Rectangle 70"/>
          <p:cNvSpPr>
            <a:spLocks noChangeArrowheads="1"/>
          </p:cNvSpPr>
          <p:nvPr/>
        </p:nvSpPr>
        <p:spPr bwMode="auto">
          <a:xfrm>
            <a:off x="3221985" y="288899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33" name="Rectangle 71"/>
          <p:cNvSpPr>
            <a:spLocks noChangeArrowheads="1"/>
          </p:cNvSpPr>
          <p:nvPr/>
        </p:nvSpPr>
        <p:spPr bwMode="auto">
          <a:xfrm>
            <a:off x="3671990" y="2438989"/>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EX2</a:t>
            </a:r>
          </a:p>
        </p:txBody>
      </p:sp>
      <p:sp>
        <p:nvSpPr>
          <p:cNvPr id="34" name="Rectangle 72"/>
          <p:cNvSpPr>
            <a:spLocks noChangeArrowheads="1"/>
          </p:cNvSpPr>
          <p:nvPr/>
        </p:nvSpPr>
        <p:spPr bwMode="auto">
          <a:xfrm>
            <a:off x="4572000" y="288899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35" name="Rectangle 73"/>
          <p:cNvSpPr>
            <a:spLocks noChangeArrowheads="1"/>
          </p:cNvSpPr>
          <p:nvPr/>
        </p:nvSpPr>
        <p:spPr bwMode="auto">
          <a:xfrm>
            <a:off x="5022005" y="288899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36" name="Rectangle 73"/>
          <p:cNvSpPr>
            <a:spLocks noChangeArrowheads="1"/>
          </p:cNvSpPr>
          <p:nvPr/>
        </p:nvSpPr>
        <p:spPr bwMode="auto">
          <a:xfrm>
            <a:off x="4572000" y="243898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37" name="Rectangle 71"/>
          <p:cNvSpPr>
            <a:spLocks noChangeArrowheads="1"/>
          </p:cNvSpPr>
          <p:nvPr/>
        </p:nvSpPr>
        <p:spPr bwMode="auto">
          <a:xfrm>
            <a:off x="3671990" y="2888994"/>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EX1</a:t>
            </a:r>
          </a:p>
        </p:txBody>
      </p:sp>
      <p:sp>
        <p:nvSpPr>
          <p:cNvPr id="38" name="Rectangle 71"/>
          <p:cNvSpPr>
            <a:spLocks noChangeArrowheads="1"/>
          </p:cNvSpPr>
          <p:nvPr/>
        </p:nvSpPr>
        <p:spPr bwMode="auto">
          <a:xfrm>
            <a:off x="4121995" y="2888994"/>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EX2</a:t>
            </a:r>
          </a:p>
        </p:txBody>
      </p:sp>
      <p:sp>
        <p:nvSpPr>
          <p:cNvPr id="39" name="Rectangle 69">
            <a:extLst>
              <a:ext uri="{FF2B5EF4-FFF2-40B4-BE49-F238E27FC236}">
                <a16:creationId xmlns:a16="http://schemas.microsoft.com/office/drawing/2014/main" id="{F2365F44-324B-A8C0-CF1C-EB29AF6EEEC1}"/>
              </a:ext>
            </a:extLst>
          </p:cNvPr>
          <p:cNvSpPr>
            <a:spLocks noChangeArrowheads="1"/>
          </p:cNvSpPr>
          <p:nvPr/>
        </p:nvSpPr>
        <p:spPr bwMode="auto">
          <a:xfrm>
            <a:off x="3221985" y="333899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40" name="Rectangle 70">
            <a:extLst>
              <a:ext uri="{FF2B5EF4-FFF2-40B4-BE49-F238E27FC236}">
                <a16:creationId xmlns:a16="http://schemas.microsoft.com/office/drawing/2014/main" id="{DD4DC823-E914-5D6C-6D31-458FCFF3AD22}"/>
              </a:ext>
            </a:extLst>
          </p:cNvPr>
          <p:cNvSpPr>
            <a:spLocks noChangeArrowheads="1"/>
          </p:cNvSpPr>
          <p:nvPr/>
        </p:nvSpPr>
        <p:spPr bwMode="auto">
          <a:xfrm>
            <a:off x="3671990" y="333899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41" name="Rectangle 72">
            <a:extLst>
              <a:ext uri="{FF2B5EF4-FFF2-40B4-BE49-F238E27FC236}">
                <a16:creationId xmlns:a16="http://schemas.microsoft.com/office/drawing/2014/main" id="{77F70BF8-681E-170B-8A30-069E92DF552B}"/>
              </a:ext>
            </a:extLst>
          </p:cNvPr>
          <p:cNvSpPr>
            <a:spLocks noChangeArrowheads="1"/>
          </p:cNvSpPr>
          <p:nvPr/>
        </p:nvSpPr>
        <p:spPr bwMode="auto">
          <a:xfrm>
            <a:off x="5022005" y="333899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42" name="Rectangle 73">
            <a:extLst>
              <a:ext uri="{FF2B5EF4-FFF2-40B4-BE49-F238E27FC236}">
                <a16:creationId xmlns:a16="http://schemas.microsoft.com/office/drawing/2014/main" id="{34DF38FD-7C8C-7486-CE24-0AA55269E449}"/>
              </a:ext>
            </a:extLst>
          </p:cNvPr>
          <p:cNvSpPr>
            <a:spLocks noChangeArrowheads="1"/>
          </p:cNvSpPr>
          <p:nvPr/>
        </p:nvSpPr>
        <p:spPr bwMode="auto">
          <a:xfrm>
            <a:off x="5472010" y="333899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43" name="Rectangle 71">
            <a:extLst>
              <a:ext uri="{FF2B5EF4-FFF2-40B4-BE49-F238E27FC236}">
                <a16:creationId xmlns:a16="http://schemas.microsoft.com/office/drawing/2014/main" id="{78707E28-6182-71A7-51B5-8A0F763F45E3}"/>
              </a:ext>
            </a:extLst>
          </p:cNvPr>
          <p:cNvSpPr>
            <a:spLocks noChangeArrowheads="1"/>
          </p:cNvSpPr>
          <p:nvPr/>
        </p:nvSpPr>
        <p:spPr bwMode="auto">
          <a:xfrm>
            <a:off x="4121995" y="3338999"/>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EX1</a:t>
            </a:r>
          </a:p>
        </p:txBody>
      </p:sp>
      <p:sp>
        <p:nvSpPr>
          <p:cNvPr id="44" name="Rectangle 71">
            <a:extLst>
              <a:ext uri="{FF2B5EF4-FFF2-40B4-BE49-F238E27FC236}">
                <a16:creationId xmlns:a16="http://schemas.microsoft.com/office/drawing/2014/main" id="{D905B710-8469-26EA-F1E0-335A7A704BDB}"/>
              </a:ext>
            </a:extLst>
          </p:cNvPr>
          <p:cNvSpPr>
            <a:spLocks noChangeArrowheads="1"/>
          </p:cNvSpPr>
          <p:nvPr/>
        </p:nvSpPr>
        <p:spPr bwMode="auto">
          <a:xfrm>
            <a:off x="4572000" y="3338999"/>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EX2</a:t>
            </a:r>
          </a:p>
        </p:txBody>
      </p:sp>
      <p:cxnSp>
        <p:nvCxnSpPr>
          <p:cNvPr id="5" name="直線矢印コネクタ 4">
            <a:extLst>
              <a:ext uri="{FF2B5EF4-FFF2-40B4-BE49-F238E27FC236}">
                <a16:creationId xmlns:a16="http://schemas.microsoft.com/office/drawing/2014/main" id="{4873AD2A-B296-62BD-DC9D-D05A224212BA}"/>
              </a:ext>
            </a:extLst>
          </p:cNvPr>
          <p:cNvCxnSpPr>
            <a:stCxn id="33" idx="3"/>
            <a:endCxn id="43" idx="1"/>
          </p:cNvCxnSpPr>
          <p:nvPr/>
        </p:nvCxnSpPr>
        <p:spPr bwMode="auto">
          <a:xfrm>
            <a:off x="4031990" y="2618989"/>
            <a:ext cx="90005" cy="900010"/>
          </a:xfrm>
          <a:prstGeom prst="straightConnector1">
            <a:avLst/>
          </a:prstGeom>
          <a:ln>
            <a:headEnd type="none" w="med" len="med"/>
            <a:tailEnd type="triangle"/>
          </a:ln>
        </p:spPr>
        <p:style>
          <a:lnRef idx="2">
            <a:schemeClr val="accent5"/>
          </a:lnRef>
          <a:fillRef idx="0">
            <a:schemeClr val="accent5"/>
          </a:fillRef>
          <a:effectRef idx="1">
            <a:schemeClr val="accent5"/>
          </a:effectRef>
          <a:fontRef idx="minor">
            <a:schemeClr val="tx1"/>
          </a:fontRef>
        </p:style>
      </p:cxnSp>
      <p:sp>
        <p:nvSpPr>
          <p:cNvPr id="45" name="Rectangle 128">
            <a:extLst>
              <a:ext uri="{FF2B5EF4-FFF2-40B4-BE49-F238E27FC236}">
                <a16:creationId xmlns:a16="http://schemas.microsoft.com/office/drawing/2014/main" id="{94AA0CF6-2C5D-1D7E-E6C4-0845536CC4EA}"/>
              </a:ext>
            </a:extLst>
          </p:cNvPr>
          <p:cNvSpPr>
            <a:spLocks noChangeArrowheads="1"/>
          </p:cNvSpPr>
          <p:nvPr/>
        </p:nvSpPr>
        <p:spPr bwMode="auto">
          <a:xfrm>
            <a:off x="1601967" y="2438989"/>
            <a:ext cx="540006" cy="360004"/>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eaLnBrk="0" hangingPunct="0"/>
            <a:r>
              <a:rPr lang="en-US" altLang="ja-JP" dirty="0">
                <a:solidFill>
                  <a:schemeClr val="tx1">
                    <a:lumMod val="75000"/>
                    <a:lumOff val="25000"/>
                  </a:schemeClr>
                </a:solidFill>
                <a:latin typeface="+mn-ea"/>
                <a:ea typeface="+mn-ea"/>
              </a:rPr>
              <a:t>i++</a:t>
            </a:r>
          </a:p>
        </p:txBody>
      </p:sp>
      <p:sp>
        <p:nvSpPr>
          <p:cNvPr id="46" name="Rectangle 128">
            <a:extLst>
              <a:ext uri="{FF2B5EF4-FFF2-40B4-BE49-F238E27FC236}">
                <a16:creationId xmlns:a16="http://schemas.microsoft.com/office/drawing/2014/main" id="{BD50819A-96B4-7890-E617-1725A47ACC71}"/>
              </a:ext>
            </a:extLst>
          </p:cNvPr>
          <p:cNvSpPr>
            <a:spLocks noChangeArrowheads="1"/>
          </p:cNvSpPr>
          <p:nvPr/>
        </p:nvSpPr>
        <p:spPr bwMode="auto">
          <a:xfrm>
            <a:off x="1601967" y="3338999"/>
            <a:ext cx="540006" cy="360004"/>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eaLnBrk="0" hangingPunct="0"/>
            <a:r>
              <a:rPr lang="en-US" altLang="ja-JP" dirty="0">
                <a:solidFill>
                  <a:schemeClr val="tx1">
                    <a:lumMod val="75000"/>
                    <a:lumOff val="25000"/>
                  </a:schemeClr>
                </a:solidFill>
                <a:latin typeface="+mn-ea"/>
                <a:ea typeface="+mn-ea"/>
              </a:rPr>
              <a:t>i++</a:t>
            </a:r>
          </a:p>
        </p:txBody>
      </p:sp>
    </p:spTree>
    <p:extLst>
      <p:ext uri="{BB962C8B-B14F-4D97-AF65-F5344CB8AC3E}">
        <p14:creationId xmlns:p14="http://schemas.microsoft.com/office/powerpoint/2010/main" val="34556642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BTB</a:t>
            </a:r>
            <a:r>
              <a:rPr kumimoji="1" lang="ja-JP" altLang="en-US" dirty="0"/>
              <a:t>（</a:t>
            </a:r>
            <a:r>
              <a:rPr kumimoji="1" lang="en-US" altLang="ja-JP" dirty="0"/>
              <a:t>Branch Target Buffer</a:t>
            </a:r>
            <a:r>
              <a:rPr kumimoji="1" lang="ja-JP" altLang="en-US" dirty="0"/>
              <a:t>）による予測</a:t>
            </a:r>
          </a:p>
        </p:txBody>
      </p:sp>
      <p:sp>
        <p:nvSpPr>
          <p:cNvPr id="3" name="テキスト プレースホルダー 2"/>
          <p:cNvSpPr>
            <a:spLocks noGrp="1"/>
          </p:cNvSpPr>
          <p:nvPr>
            <p:ph type="body" sz="quarter" idx="10"/>
          </p:nvPr>
        </p:nvSpPr>
        <p:spPr>
          <a:xfrm>
            <a:off x="611956" y="5949028"/>
            <a:ext cx="8280092" cy="359697"/>
          </a:xfrm>
        </p:spPr>
        <p:txBody>
          <a:bodyPr/>
          <a:lstStyle/>
          <a:p>
            <a:r>
              <a:rPr kumimoji="1" lang="ja-JP" altLang="en-US" dirty="0"/>
              <a:t>分岐かどうかと，分岐先ターゲットを同時に予測</a:t>
            </a:r>
          </a:p>
        </p:txBody>
      </p:sp>
      <p:sp>
        <p:nvSpPr>
          <p:cNvPr id="5" name="Rectangle 13"/>
          <p:cNvSpPr>
            <a:spLocks noChangeArrowheads="1"/>
          </p:cNvSpPr>
          <p:nvPr/>
        </p:nvSpPr>
        <p:spPr bwMode="auto">
          <a:xfrm>
            <a:off x="2411105" y="1267286"/>
            <a:ext cx="720725"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dirty="0">
                <a:latin typeface="MeiryoKe_PGothic" pitchFamily="50" charset="-128"/>
                <a:ea typeface="MeiryoKe_PGothic" pitchFamily="50" charset="-128"/>
              </a:rPr>
              <a:t>index</a:t>
            </a:r>
            <a:endParaRPr lang="ja-JP" altLang="en-US" dirty="0">
              <a:latin typeface="MeiryoKe_PGothic" pitchFamily="50" charset="-128"/>
              <a:ea typeface="MeiryoKe_PGothic" pitchFamily="50" charset="-128"/>
            </a:endParaRPr>
          </a:p>
        </p:txBody>
      </p:sp>
      <p:sp>
        <p:nvSpPr>
          <p:cNvPr id="6" name="Rectangle 89"/>
          <p:cNvSpPr>
            <a:spLocks noChangeArrowheads="1"/>
          </p:cNvSpPr>
          <p:nvPr/>
        </p:nvSpPr>
        <p:spPr bwMode="auto">
          <a:xfrm>
            <a:off x="971242" y="1267286"/>
            <a:ext cx="1439863" cy="36036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dirty="0">
                <a:latin typeface="MeiryoKe_PGothic" pitchFamily="50" charset="-128"/>
                <a:ea typeface="MeiryoKe_PGothic" pitchFamily="50" charset="-128"/>
              </a:rPr>
              <a:t>tag</a:t>
            </a:r>
            <a:endParaRPr lang="ja-JP" altLang="en-US" dirty="0">
              <a:latin typeface="MeiryoKe_PGothic" pitchFamily="50" charset="-128"/>
              <a:ea typeface="MeiryoKe_PGothic" pitchFamily="50" charset="-128"/>
            </a:endParaRPr>
          </a:p>
        </p:txBody>
      </p:sp>
      <p:sp>
        <p:nvSpPr>
          <p:cNvPr id="7" name="Rectangle 128"/>
          <p:cNvSpPr>
            <a:spLocks noChangeArrowheads="1"/>
          </p:cNvSpPr>
          <p:nvPr/>
        </p:nvSpPr>
        <p:spPr bwMode="auto">
          <a:xfrm>
            <a:off x="971242" y="908511"/>
            <a:ext cx="2339975" cy="314325"/>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eaLnBrk="0" hangingPunct="0"/>
            <a:r>
              <a:rPr lang="en-US" altLang="ja-JP" dirty="0">
                <a:solidFill>
                  <a:schemeClr val="tx1">
                    <a:lumMod val="75000"/>
                    <a:lumOff val="25000"/>
                  </a:schemeClr>
                </a:solidFill>
                <a:latin typeface="MeiryoKe_PGothic" pitchFamily="50" charset="-128"/>
                <a:ea typeface="MeiryoKe_PGothic" pitchFamily="50" charset="-128"/>
              </a:rPr>
              <a:t>PC</a:t>
            </a:r>
          </a:p>
        </p:txBody>
      </p:sp>
      <p:sp>
        <p:nvSpPr>
          <p:cNvPr id="8" name="Rectangle 154"/>
          <p:cNvSpPr>
            <a:spLocks noChangeArrowheads="1"/>
          </p:cNvSpPr>
          <p:nvPr/>
        </p:nvSpPr>
        <p:spPr bwMode="auto">
          <a:xfrm>
            <a:off x="4212917" y="1268873"/>
            <a:ext cx="3779838" cy="2160588"/>
          </a:xfrm>
          <a:prstGeom prst="rect">
            <a:avLst/>
          </a:prstGeom>
          <a:ln>
            <a:solidFill>
              <a:schemeClr val="tx1">
                <a:lumMod val="75000"/>
                <a:lumOff val="25000"/>
              </a:schemeClr>
            </a:solidFill>
            <a:headEnd/>
            <a:tailEnd/>
          </a:ln>
        </p:spPr>
        <p:style>
          <a:lnRef idx="2">
            <a:schemeClr val="dk1"/>
          </a:lnRef>
          <a:fillRef idx="1">
            <a:schemeClr val="lt1"/>
          </a:fillRef>
          <a:effectRef idx="0">
            <a:schemeClr val="dk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sp>
        <p:nvSpPr>
          <p:cNvPr id="9" name="Freeform 157"/>
          <p:cNvSpPr>
            <a:spLocks/>
          </p:cNvSpPr>
          <p:nvPr/>
        </p:nvSpPr>
        <p:spPr bwMode="auto">
          <a:xfrm>
            <a:off x="3852555" y="1268873"/>
            <a:ext cx="315912" cy="2160588"/>
          </a:xfrm>
          <a:custGeom>
            <a:avLst/>
            <a:gdLst/>
            <a:ahLst/>
            <a:cxnLst>
              <a:cxn ang="0">
                <a:pos x="170" y="0"/>
              </a:cxn>
              <a:cxn ang="0">
                <a:pos x="170" y="1361"/>
              </a:cxn>
              <a:cxn ang="0">
                <a:pos x="0" y="680"/>
              </a:cxn>
              <a:cxn ang="0">
                <a:pos x="170" y="0"/>
              </a:cxn>
            </a:cxnLst>
            <a:rect l="0" t="0" r="r" b="b"/>
            <a:pathLst>
              <a:path w="170" h="1361">
                <a:moveTo>
                  <a:pt x="170" y="0"/>
                </a:moveTo>
                <a:lnTo>
                  <a:pt x="170" y="1361"/>
                </a:lnTo>
                <a:lnTo>
                  <a:pt x="0" y="680"/>
                </a:lnTo>
                <a:lnTo>
                  <a:pt x="170" y="0"/>
                </a:lnTo>
                <a:close/>
              </a:path>
            </a:pathLst>
          </a:custGeom>
          <a:solidFill>
            <a:srgbClr val="FFFFFF"/>
          </a:solidFill>
          <a:ln w="19050" cap="flat" cmpd="sng">
            <a:solidFill>
              <a:schemeClr val="tx1">
                <a:lumMod val="75000"/>
                <a:lumOff val="25000"/>
              </a:schemeClr>
            </a:solidFill>
            <a:prstDash val="solid"/>
            <a:round/>
            <a:headEnd/>
            <a:tailEnd/>
          </a:ln>
          <a:effectLst/>
        </p:spPr>
        <p:txBody>
          <a:bodyP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cxnSp>
        <p:nvCxnSpPr>
          <p:cNvPr id="10" name="AutoShape 194"/>
          <p:cNvCxnSpPr>
            <a:cxnSpLocks noChangeShapeType="1"/>
            <a:endCxn id="5" idx="2"/>
          </p:cNvCxnSpPr>
          <p:nvPr/>
        </p:nvCxnSpPr>
        <p:spPr bwMode="auto">
          <a:xfrm flipV="1">
            <a:off x="2771467" y="1627648"/>
            <a:ext cx="0" cy="720725"/>
          </a:xfrm>
          <a:prstGeom prst="straightConnector1">
            <a:avLst/>
          </a:prstGeom>
          <a:ln>
            <a:solidFill>
              <a:schemeClr val="tx1">
                <a:lumMod val="75000"/>
                <a:lumOff val="25000"/>
              </a:schemeClr>
            </a:solidFill>
            <a:headEnd/>
            <a:tailEnd/>
          </a:ln>
        </p:spPr>
        <p:style>
          <a:lnRef idx="3">
            <a:schemeClr val="dk1"/>
          </a:lnRef>
          <a:fillRef idx="0">
            <a:schemeClr val="dk1"/>
          </a:fillRef>
          <a:effectRef idx="2">
            <a:schemeClr val="dk1"/>
          </a:effectRef>
          <a:fontRef idx="minor">
            <a:schemeClr val="tx1"/>
          </a:fontRef>
        </p:style>
      </p:cxnSp>
      <p:sp>
        <p:nvSpPr>
          <p:cNvPr id="11" name="Line 70"/>
          <p:cNvSpPr>
            <a:spLocks noChangeShapeType="1"/>
          </p:cNvSpPr>
          <p:nvPr/>
        </p:nvSpPr>
        <p:spPr bwMode="auto">
          <a:xfrm>
            <a:off x="2771980" y="2348988"/>
            <a:ext cx="1079500" cy="0"/>
          </a:xfrm>
          <a:prstGeom prst="line">
            <a:avLst/>
          </a:prstGeom>
          <a:ln>
            <a:solidFill>
              <a:schemeClr val="tx1">
                <a:lumMod val="75000"/>
                <a:lumOff val="25000"/>
              </a:schemeClr>
            </a:solidFill>
            <a:headEnd type="none" w="med" len="med"/>
            <a:tailEnd type="triangle" w="med" len="med"/>
          </a:ln>
        </p:spPr>
        <p:style>
          <a:lnRef idx="3">
            <a:schemeClr val="dk1"/>
          </a:lnRef>
          <a:fillRef idx="0">
            <a:schemeClr val="dk1"/>
          </a:fillRef>
          <a:effectRef idx="2">
            <a:schemeClr val="dk1"/>
          </a:effectRef>
          <a:fontRef idx="minor">
            <a:schemeClr val="tx1"/>
          </a:fontRef>
        </p:style>
        <p:txBody>
          <a:bodyP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sp>
        <p:nvSpPr>
          <p:cNvPr id="12" name="Line 97"/>
          <p:cNvSpPr>
            <a:spLocks noChangeShapeType="1"/>
          </p:cNvSpPr>
          <p:nvPr/>
        </p:nvSpPr>
        <p:spPr bwMode="auto">
          <a:xfrm flipV="1">
            <a:off x="1619838" y="4327526"/>
            <a:ext cx="1619250" cy="1587"/>
          </a:xfrm>
          <a:prstGeom prst="line">
            <a:avLst/>
          </a:prstGeom>
          <a:noFill/>
          <a:ln w="38100">
            <a:solidFill>
              <a:schemeClr val="tx1">
                <a:lumMod val="75000"/>
                <a:lumOff val="25000"/>
              </a:schemeClr>
            </a:solidFill>
            <a:round/>
            <a:headEnd type="none" w="med" len="med"/>
            <a:tailEnd type="triangle" w="med" len="med"/>
          </a:ln>
          <a:effectLst/>
        </p:spPr>
        <p:txBody>
          <a:bodyP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cxnSp>
        <p:nvCxnSpPr>
          <p:cNvPr id="14" name="AutoShape 164"/>
          <p:cNvCxnSpPr>
            <a:cxnSpLocks noChangeShapeType="1"/>
          </p:cNvCxnSpPr>
          <p:nvPr/>
        </p:nvCxnSpPr>
        <p:spPr bwMode="auto">
          <a:xfrm rot="5400000">
            <a:off x="3816060" y="3195747"/>
            <a:ext cx="901700" cy="1368000"/>
          </a:xfrm>
          <a:prstGeom prst="bentConnector2">
            <a:avLst/>
          </a:prstGeom>
          <a:ln>
            <a:solidFill>
              <a:schemeClr val="tx1">
                <a:lumMod val="75000"/>
                <a:lumOff val="25000"/>
              </a:schemeClr>
            </a:solidFill>
            <a:headEnd/>
            <a:tailEnd type="triangle" w="med" len="med"/>
          </a:ln>
        </p:spPr>
        <p:style>
          <a:lnRef idx="3">
            <a:schemeClr val="dk1"/>
          </a:lnRef>
          <a:fillRef idx="0">
            <a:schemeClr val="dk1"/>
          </a:fillRef>
          <a:effectRef idx="2">
            <a:schemeClr val="dk1"/>
          </a:effectRef>
          <a:fontRef idx="minor">
            <a:schemeClr val="tx1"/>
          </a:fontRef>
        </p:style>
      </p:cxnSp>
      <p:cxnSp>
        <p:nvCxnSpPr>
          <p:cNvPr id="15" name="AutoShape 192"/>
          <p:cNvCxnSpPr>
            <a:cxnSpLocks noChangeShapeType="1"/>
          </p:cNvCxnSpPr>
          <p:nvPr/>
        </p:nvCxnSpPr>
        <p:spPr bwMode="auto">
          <a:xfrm>
            <a:off x="1619838" y="1627188"/>
            <a:ext cx="0" cy="2700338"/>
          </a:xfrm>
          <a:prstGeom prst="straightConnector1">
            <a:avLst/>
          </a:prstGeom>
          <a:ln>
            <a:solidFill>
              <a:schemeClr val="tx1">
                <a:lumMod val="75000"/>
                <a:lumOff val="25000"/>
              </a:schemeClr>
            </a:solidFill>
            <a:headEnd/>
            <a:tailEnd/>
          </a:ln>
        </p:spPr>
        <p:style>
          <a:lnRef idx="3">
            <a:schemeClr val="dk1"/>
          </a:lnRef>
          <a:fillRef idx="0">
            <a:schemeClr val="dk1"/>
          </a:fillRef>
          <a:effectRef idx="2">
            <a:schemeClr val="dk1"/>
          </a:effectRef>
          <a:fontRef idx="minor">
            <a:schemeClr val="tx1"/>
          </a:fontRef>
        </p:style>
      </p:cxnSp>
      <p:sp>
        <p:nvSpPr>
          <p:cNvPr id="17" name="Rectangle 195"/>
          <p:cNvSpPr>
            <a:spLocks noChangeArrowheads="1"/>
          </p:cNvSpPr>
          <p:nvPr/>
        </p:nvSpPr>
        <p:spPr bwMode="auto">
          <a:xfrm>
            <a:off x="4211177" y="2168986"/>
            <a:ext cx="1439862" cy="360363"/>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grpSp>
        <p:nvGrpSpPr>
          <p:cNvPr id="32" name="グループ化 31"/>
          <p:cNvGrpSpPr/>
          <p:nvPr/>
        </p:nvGrpSpPr>
        <p:grpSpPr>
          <a:xfrm>
            <a:off x="3221985" y="4149008"/>
            <a:ext cx="360362" cy="360363"/>
            <a:chOff x="2861981" y="4689014"/>
            <a:chExt cx="360362" cy="360363"/>
          </a:xfrm>
        </p:grpSpPr>
        <p:sp>
          <p:nvSpPr>
            <p:cNvPr id="29" name="Oval 93"/>
            <p:cNvSpPr>
              <a:spLocks noChangeArrowheads="1"/>
            </p:cNvSpPr>
            <p:nvPr/>
          </p:nvSpPr>
          <p:spPr bwMode="auto">
            <a:xfrm>
              <a:off x="2861981" y="4689014"/>
              <a:ext cx="360362" cy="360363"/>
            </a:xfrm>
            <a:prstGeom prst="ellipse">
              <a:avLst/>
            </a:prstGeom>
            <a:solidFill>
              <a:srgbClr val="FFFFFF"/>
            </a:solidFill>
            <a:ln w="19050">
              <a:solidFill>
                <a:schemeClr val="tx1">
                  <a:lumMod val="75000"/>
                  <a:lumOff val="25000"/>
                </a:schemeClr>
              </a:solidFill>
              <a:round/>
              <a:headEnd/>
              <a:tailEnd/>
            </a:ln>
            <a:effectLst/>
          </p:spPr>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sp>
          <p:nvSpPr>
            <p:cNvPr id="30" name="Line 120"/>
            <p:cNvSpPr>
              <a:spLocks noChangeShapeType="1"/>
            </p:cNvSpPr>
            <p:nvPr/>
          </p:nvSpPr>
          <p:spPr bwMode="auto">
            <a:xfrm>
              <a:off x="2950881" y="4827127"/>
              <a:ext cx="179387" cy="0"/>
            </a:xfrm>
            <a:prstGeom prst="line">
              <a:avLst/>
            </a:prstGeom>
            <a:noFill/>
            <a:ln w="19050">
              <a:solidFill>
                <a:schemeClr val="tx1">
                  <a:lumMod val="75000"/>
                  <a:lumOff val="25000"/>
                </a:schemeClr>
              </a:solidFill>
              <a:round/>
              <a:headEnd/>
              <a:tailEnd/>
            </a:ln>
            <a:effectLst/>
          </p:spPr>
          <p:txBody>
            <a:bodyP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sp>
          <p:nvSpPr>
            <p:cNvPr id="31" name="Line 121"/>
            <p:cNvSpPr>
              <a:spLocks noChangeShapeType="1"/>
            </p:cNvSpPr>
            <p:nvPr/>
          </p:nvSpPr>
          <p:spPr bwMode="auto">
            <a:xfrm>
              <a:off x="2950881" y="4917614"/>
              <a:ext cx="179387" cy="0"/>
            </a:xfrm>
            <a:prstGeom prst="line">
              <a:avLst/>
            </a:prstGeom>
            <a:noFill/>
            <a:ln w="19050">
              <a:solidFill>
                <a:schemeClr val="tx1">
                  <a:lumMod val="75000"/>
                  <a:lumOff val="25000"/>
                </a:schemeClr>
              </a:solidFill>
              <a:round/>
              <a:headEnd/>
              <a:tailEnd/>
            </a:ln>
            <a:effectLst/>
          </p:spPr>
          <p:txBody>
            <a:bodyP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grpSp>
      <p:sp>
        <p:nvSpPr>
          <p:cNvPr id="33" name="Rectangle 154"/>
          <p:cNvSpPr>
            <a:spLocks noChangeArrowheads="1"/>
          </p:cNvSpPr>
          <p:nvPr/>
        </p:nvSpPr>
        <p:spPr bwMode="auto">
          <a:xfrm>
            <a:off x="4211996" y="1268976"/>
            <a:ext cx="1440016" cy="2160588"/>
          </a:xfrm>
          <a:prstGeom prst="rect">
            <a:avLst/>
          </a:prstGeom>
          <a:noFill/>
          <a:ln w="6350">
            <a:solidFill>
              <a:schemeClr val="tx1">
                <a:lumMod val="75000"/>
                <a:lumOff val="25000"/>
              </a:schemeClr>
            </a:solidFill>
            <a:headEnd/>
            <a:tailEnd/>
          </a:ln>
        </p:spPr>
        <p:style>
          <a:lnRef idx="2">
            <a:schemeClr val="dk1"/>
          </a:lnRef>
          <a:fillRef idx="1">
            <a:schemeClr val="lt1"/>
          </a:fillRef>
          <a:effectRef idx="0">
            <a:schemeClr val="dk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sp>
        <p:nvSpPr>
          <p:cNvPr id="34" name="Rectangle 195"/>
          <p:cNvSpPr>
            <a:spLocks noChangeArrowheads="1"/>
          </p:cNvSpPr>
          <p:nvPr/>
        </p:nvSpPr>
        <p:spPr bwMode="auto">
          <a:xfrm>
            <a:off x="5652012" y="2168986"/>
            <a:ext cx="2340026" cy="360363"/>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sp>
        <p:nvSpPr>
          <p:cNvPr id="35" name="Line 70"/>
          <p:cNvSpPr>
            <a:spLocks noChangeShapeType="1"/>
          </p:cNvSpPr>
          <p:nvPr/>
        </p:nvSpPr>
        <p:spPr bwMode="auto">
          <a:xfrm flipH="1">
            <a:off x="6732024" y="3428896"/>
            <a:ext cx="921" cy="1530121"/>
          </a:xfrm>
          <a:prstGeom prst="line">
            <a:avLst/>
          </a:prstGeom>
          <a:ln>
            <a:solidFill>
              <a:schemeClr val="tx1">
                <a:lumMod val="75000"/>
                <a:lumOff val="25000"/>
              </a:schemeClr>
            </a:solidFill>
            <a:headEnd type="none" w="med" len="med"/>
            <a:tailEnd type="triangle" w="med" len="med"/>
          </a:ln>
        </p:spPr>
        <p:style>
          <a:lnRef idx="3">
            <a:schemeClr val="dk1"/>
          </a:lnRef>
          <a:fillRef idx="0">
            <a:schemeClr val="dk1"/>
          </a:fillRef>
          <a:effectRef idx="2">
            <a:schemeClr val="dk1"/>
          </a:effectRef>
          <a:fontRef idx="minor">
            <a:schemeClr val="tx1"/>
          </a:fontRef>
        </p:style>
        <p:txBody>
          <a:bodyP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sp>
        <p:nvSpPr>
          <p:cNvPr id="38" name="Line 70"/>
          <p:cNvSpPr>
            <a:spLocks noChangeShapeType="1"/>
          </p:cNvSpPr>
          <p:nvPr/>
        </p:nvSpPr>
        <p:spPr bwMode="auto">
          <a:xfrm>
            <a:off x="3402908" y="4508909"/>
            <a:ext cx="0" cy="450005"/>
          </a:xfrm>
          <a:prstGeom prst="line">
            <a:avLst/>
          </a:prstGeom>
          <a:ln>
            <a:solidFill>
              <a:schemeClr val="tx1">
                <a:lumMod val="75000"/>
                <a:lumOff val="25000"/>
              </a:schemeClr>
            </a:solidFill>
            <a:headEnd type="none" w="med" len="med"/>
            <a:tailEnd type="triangle" w="med" len="med"/>
          </a:ln>
        </p:spPr>
        <p:style>
          <a:lnRef idx="3">
            <a:schemeClr val="dk1"/>
          </a:lnRef>
          <a:fillRef idx="0">
            <a:schemeClr val="dk1"/>
          </a:fillRef>
          <a:effectRef idx="2">
            <a:schemeClr val="dk1"/>
          </a:effectRef>
          <a:fontRef idx="minor">
            <a:schemeClr val="tx1"/>
          </a:fontRef>
        </p:style>
        <p:txBody>
          <a:bodyP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sp>
        <p:nvSpPr>
          <p:cNvPr id="39" name="Rectangle 132"/>
          <p:cNvSpPr>
            <a:spLocks noChangeArrowheads="1"/>
          </p:cNvSpPr>
          <p:nvPr/>
        </p:nvSpPr>
        <p:spPr bwMode="auto">
          <a:xfrm>
            <a:off x="5652933" y="2168883"/>
            <a:ext cx="2340026" cy="358775"/>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eaLnBrk="0" hangingPunct="0"/>
            <a:r>
              <a:rPr lang="en-US" altLang="ja-JP" dirty="0">
                <a:solidFill>
                  <a:schemeClr val="tx1">
                    <a:lumMod val="75000"/>
                    <a:lumOff val="25000"/>
                  </a:schemeClr>
                </a:solidFill>
                <a:latin typeface="MeiryoKe_PGothic" pitchFamily="50" charset="-128"/>
                <a:ea typeface="MeiryoKe_PGothic" pitchFamily="50" charset="-128"/>
              </a:rPr>
              <a:t>taken PC</a:t>
            </a:r>
          </a:p>
        </p:txBody>
      </p:sp>
      <p:sp>
        <p:nvSpPr>
          <p:cNvPr id="40" name="Rectangle 133"/>
          <p:cNvSpPr>
            <a:spLocks noChangeArrowheads="1"/>
          </p:cNvSpPr>
          <p:nvPr/>
        </p:nvSpPr>
        <p:spPr bwMode="auto">
          <a:xfrm>
            <a:off x="4213122" y="2168883"/>
            <a:ext cx="1439862"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eaLnBrk="0" hangingPunct="0"/>
            <a:r>
              <a:rPr lang="en-US" altLang="ja-JP" dirty="0">
                <a:solidFill>
                  <a:schemeClr val="tx1">
                    <a:lumMod val="75000"/>
                    <a:lumOff val="25000"/>
                  </a:schemeClr>
                </a:solidFill>
                <a:latin typeface="MeiryoKe_PGothic" pitchFamily="50" charset="-128"/>
                <a:ea typeface="MeiryoKe_PGothic" pitchFamily="50" charset="-128"/>
              </a:rPr>
              <a:t>tag</a:t>
            </a:r>
          </a:p>
        </p:txBody>
      </p:sp>
      <p:sp>
        <p:nvSpPr>
          <p:cNvPr id="41" name="Rectangle 133"/>
          <p:cNvSpPr>
            <a:spLocks noChangeArrowheads="1"/>
          </p:cNvSpPr>
          <p:nvPr/>
        </p:nvSpPr>
        <p:spPr bwMode="auto">
          <a:xfrm>
            <a:off x="2592899" y="4958914"/>
            <a:ext cx="1439862"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eaLnBrk="0" hangingPunct="0"/>
            <a:r>
              <a:rPr lang="en-US" altLang="ja-JP" dirty="0">
                <a:solidFill>
                  <a:schemeClr val="tx1">
                    <a:lumMod val="75000"/>
                    <a:lumOff val="25000"/>
                  </a:schemeClr>
                </a:solidFill>
                <a:latin typeface="MeiryoKe_PGothic" pitchFamily="50" charset="-128"/>
                <a:ea typeface="MeiryoKe_PGothic" pitchFamily="50" charset="-128"/>
              </a:rPr>
              <a:t>hit or miss</a:t>
            </a:r>
          </a:p>
        </p:txBody>
      </p:sp>
      <p:sp>
        <p:nvSpPr>
          <p:cNvPr id="42" name="Rectangle 133"/>
          <p:cNvSpPr>
            <a:spLocks noChangeArrowheads="1"/>
          </p:cNvSpPr>
          <p:nvPr/>
        </p:nvSpPr>
        <p:spPr bwMode="auto">
          <a:xfrm>
            <a:off x="6012016" y="4959017"/>
            <a:ext cx="1439862"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eaLnBrk="0" hangingPunct="0"/>
            <a:r>
              <a:rPr lang="en-US" altLang="ja-JP" dirty="0">
                <a:solidFill>
                  <a:schemeClr val="tx1">
                    <a:lumMod val="75000"/>
                    <a:lumOff val="25000"/>
                  </a:schemeClr>
                </a:solidFill>
                <a:latin typeface="MeiryoKe_PGothic" pitchFamily="50" charset="-128"/>
                <a:ea typeface="MeiryoKe_PGothic" pitchFamily="50" charset="-128"/>
              </a:rPr>
              <a:t>taken PC</a:t>
            </a:r>
          </a:p>
        </p:txBody>
      </p:sp>
      <p:sp>
        <p:nvSpPr>
          <p:cNvPr id="43" name="Rectangle 133"/>
          <p:cNvSpPr>
            <a:spLocks noChangeArrowheads="1"/>
          </p:cNvSpPr>
          <p:nvPr/>
        </p:nvSpPr>
        <p:spPr bwMode="auto">
          <a:xfrm>
            <a:off x="5292929" y="908869"/>
            <a:ext cx="1439862"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eaLnBrk="0" hangingPunct="0"/>
            <a:r>
              <a:rPr lang="en-US" altLang="ja-JP" dirty="0">
                <a:solidFill>
                  <a:schemeClr val="tx1">
                    <a:lumMod val="75000"/>
                    <a:lumOff val="25000"/>
                  </a:schemeClr>
                </a:solidFill>
                <a:latin typeface="MeiryoKe_PGothic" pitchFamily="50" charset="-128"/>
                <a:ea typeface="MeiryoKe_PGothic" pitchFamily="50" charset="-128"/>
              </a:rPr>
              <a:t>BTB</a:t>
            </a:r>
          </a:p>
        </p:txBody>
      </p:sp>
    </p:spTree>
    <p:extLst>
      <p:ext uri="{BB962C8B-B14F-4D97-AF65-F5344CB8AC3E}">
        <p14:creationId xmlns:p14="http://schemas.microsoft.com/office/powerpoint/2010/main" val="32641683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分岐予測の補足</a:t>
            </a:r>
            <a:endParaRPr lang="en-US" altLang="ja-JP" dirty="0"/>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kumimoji="1" lang="ja-JP" altLang="en-US" dirty="0"/>
              <a:t>分岐予測器の全体構造</a:t>
            </a:r>
            <a:endParaRPr kumimoji="1" lang="en-US" altLang="ja-JP" dirty="0"/>
          </a:p>
          <a:p>
            <a:pPr marL="457200" indent="-457200">
              <a:buFont typeface="+mj-lt"/>
              <a:buAutoNum type="arabicPeriod"/>
            </a:pPr>
            <a:r>
              <a:rPr kumimoji="1" lang="ja-JP" altLang="en-US" dirty="0"/>
              <a:t>パイプラインとしての動作</a:t>
            </a:r>
          </a:p>
        </p:txBody>
      </p:sp>
    </p:spTree>
    <p:extLst>
      <p:ext uri="{BB962C8B-B14F-4D97-AF65-F5344CB8AC3E}">
        <p14:creationId xmlns:p14="http://schemas.microsoft.com/office/powerpoint/2010/main" val="195350501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分岐予測器の全体構造</a:t>
            </a:r>
            <a:endParaRPr kumimoji="1" lang="ja-JP" altLang="en-US" dirty="0"/>
          </a:p>
        </p:txBody>
      </p:sp>
      <p:sp>
        <p:nvSpPr>
          <p:cNvPr id="3" name="テキスト プレースホルダー 2"/>
          <p:cNvSpPr>
            <a:spLocks noGrp="1"/>
          </p:cNvSpPr>
          <p:nvPr>
            <p:ph type="body" sz="quarter" idx="10"/>
          </p:nvPr>
        </p:nvSpPr>
        <p:spPr>
          <a:xfrm>
            <a:off x="611956" y="1628980"/>
            <a:ext cx="8280092" cy="1350015"/>
          </a:xfrm>
        </p:spPr>
        <p:txBody>
          <a:bodyPr anchor="t"/>
          <a:lstStyle/>
          <a:p>
            <a:r>
              <a:rPr kumimoji="1" lang="ja-JP" altLang="en-US" dirty="0"/>
              <a:t>分岐予測器全体の仕事：</a:t>
            </a:r>
            <a:endParaRPr kumimoji="1" lang="en-US" altLang="ja-JP" dirty="0"/>
          </a:p>
          <a:p>
            <a:pPr lvl="1"/>
            <a:r>
              <a:rPr kumimoji="1" lang="ja-JP" altLang="en-US" dirty="0"/>
              <a:t>現在の </a:t>
            </a:r>
            <a:r>
              <a:rPr kumimoji="1" lang="en-US" altLang="ja-JP" dirty="0"/>
              <a:t>PC </a:t>
            </a:r>
            <a:r>
              <a:rPr kumimoji="1" lang="ja-JP" altLang="en-US" dirty="0"/>
              <a:t>から次の </a:t>
            </a:r>
            <a:r>
              <a:rPr kumimoji="1" lang="en-US" altLang="ja-JP" dirty="0"/>
              <a:t>PC </a:t>
            </a:r>
            <a:r>
              <a:rPr kumimoji="1" lang="ja-JP" altLang="en-US" dirty="0"/>
              <a:t>を予測する</a:t>
            </a:r>
            <a:endParaRPr kumimoji="1" lang="en-US" altLang="ja-JP" dirty="0"/>
          </a:p>
          <a:p>
            <a:pPr lvl="1"/>
            <a:r>
              <a:rPr kumimoji="1" lang="ja-JP" altLang="en-US" dirty="0"/>
              <a:t>読み出された命令が実行されて次の </a:t>
            </a:r>
            <a:r>
              <a:rPr kumimoji="1" lang="en-US" altLang="ja-JP" dirty="0"/>
              <a:t>PC </a:t>
            </a:r>
            <a:r>
              <a:rPr kumimoji="1" lang="ja-JP" altLang="en-US" dirty="0"/>
              <a:t>が確定するのを待たずに</a:t>
            </a:r>
            <a:br>
              <a:rPr kumimoji="1" lang="en-US" altLang="ja-JP" dirty="0"/>
            </a:br>
            <a:r>
              <a:rPr kumimoji="1" lang="ja-JP" altLang="en-US" dirty="0"/>
              <a:t>次の </a:t>
            </a:r>
            <a:r>
              <a:rPr kumimoji="1" lang="en-US" altLang="ja-JP" dirty="0"/>
              <a:t>PC </a:t>
            </a:r>
            <a:r>
              <a:rPr kumimoji="1" lang="ja-JP" altLang="en-US" dirty="0"/>
              <a:t>を予測で決定する</a:t>
            </a:r>
          </a:p>
        </p:txBody>
      </p:sp>
      <p:sp>
        <p:nvSpPr>
          <p:cNvPr id="4" name="Rectangle 13">
            <a:extLst>
              <a:ext uri="{FF2B5EF4-FFF2-40B4-BE49-F238E27FC236}">
                <a16:creationId xmlns:a16="http://schemas.microsoft.com/office/drawing/2014/main" id="{6F3553EC-3B3D-4454-92A6-5F570F10C904}"/>
              </a:ext>
            </a:extLst>
          </p:cNvPr>
          <p:cNvSpPr>
            <a:spLocks noChangeArrowheads="1"/>
          </p:cNvSpPr>
          <p:nvPr/>
        </p:nvSpPr>
        <p:spPr bwMode="auto">
          <a:xfrm>
            <a:off x="251952" y="4154125"/>
            <a:ext cx="720725" cy="360362"/>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dirty="0">
                <a:solidFill>
                  <a:schemeClr val="tx1">
                    <a:lumMod val="75000"/>
                    <a:lumOff val="25000"/>
                  </a:schemeClr>
                </a:solidFill>
                <a:latin typeface="+mn-ea"/>
                <a:ea typeface="+mn-ea"/>
              </a:rPr>
              <a:t>PC</a:t>
            </a:r>
            <a:endParaRPr lang="ja-JP" altLang="en-US" b="1" dirty="0">
              <a:solidFill>
                <a:schemeClr val="tx1">
                  <a:lumMod val="75000"/>
                  <a:lumOff val="25000"/>
                </a:schemeClr>
              </a:solidFill>
              <a:latin typeface="+mn-ea"/>
              <a:ea typeface="+mn-ea"/>
            </a:endParaRPr>
          </a:p>
        </p:txBody>
      </p:sp>
      <p:cxnSp>
        <p:nvCxnSpPr>
          <p:cNvPr id="5" name="直線矢印コネクタ 4">
            <a:extLst>
              <a:ext uri="{FF2B5EF4-FFF2-40B4-BE49-F238E27FC236}">
                <a16:creationId xmlns:a16="http://schemas.microsoft.com/office/drawing/2014/main" id="{52359309-6823-42AD-A91D-F3B7B4D5954B}"/>
              </a:ext>
            </a:extLst>
          </p:cNvPr>
          <p:cNvCxnSpPr>
            <a:cxnSpLocks/>
            <a:stCxn id="14" idx="0"/>
            <a:endCxn id="4" idx="0"/>
          </p:cNvCxnSpPr>
          <p:nvPr/>
        </p:nvCxnSpPr>
        <p:spPr bwMode="auto">
          <a:xfrm>
            <a:off x="611958" y="3609005"/>
            <a:ext cx="357" cy="545120"/>
          </a:xfrm>
          <a:prstGeom prst="straightConnector1">
            <a:avLst/>
          </a:prstGeom>
          <a:ln>
            <a:headEnd type="none" w="sm" len="sm"/>
            <a:tailEnd type="triangle" w="lg" len="lg"/>
          </a:ln>
        </p:spPr>
        <p:style>
          <a:lnRef idx="2">
            <a:schemeClr val="accent5"/>
          </a:lnRef>
          <a:fillRef idx="0">
            <a:schemeClr val="accent5"/>
          </a:fillRef>
          <a:effectRef idx="1">
            <a:schemeClr val="accent5"/>
          </a:effectRef>
          <a:fontRef idx="minor">
            <a:schemeClr val="tx1"/>
          </a:fontRef>
        </p:style>
      </p:cxnSp>
      <p:cxnSp>
        <p:nvCxnSpPr>
          <p:cNvPr id="6" name="直線矢印コネクタ 5">
            <a:extLst>
              <a:ext uri="{FF2B5EF4-FFF2-40B4-BE49-F238E27FC236}">
                <a16:creationId xmlns:a16="http://schemas.microsoft.com/office/drawing/2014/main" id="{52359309-6823-42AD-A91D-F3B7B4D5954B}"/>
              </a:ext>
            </a:extLst>
          </p:cNvPr>
          <p:cNvCxnSpPr>
            <a:cxnSpLocks/>
          </p:cNvCxnSpPr>
          <p:nvPr/>
        </p:nvCxnSpPr>
        <p:spPr bwMode="auto">
          <a:xfrm>
            <a:off x="971960" y="4329010"/>
            <a:ext cx="720008" cy="0"/>
          </a:xfrm>
          <a:prstGeom prst="straightConnector1">
            <a:avLst/>
          </a:prstGeom>
          <a:ln>
            <a:headEnd type="none" w="sm" len="sm"/>
            <a:tailEnd type="triangle" w="lg" len="lg"/>
          </a:ln>
        </p:spPr>
        <p:style>
          <a:lnRef idx="2">
            <a:schemeClr val="accent4"/>
          </a:lnRef>
          <a:fillRef idx="0">
            <a:schemeClr val="accent4"/>
          </a:fillRef>
          <a:effectRef idx="1">
            <a:schemeClr val="accent4"/>
          </a:effectRef>
          <a:fontRef idx="minor">
            <a:schemeClr val="tx1"/>
          </a:fontRef>
        </p:style>
      </p:cxnSp>
      <p:sp>
        <p:nvSpPr>
          <p:cNvPr id="7"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1691968" y="5229020"/>
            <a:ext cx="1440016" cy="720008"/>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ja-JP" altLang="en-US" dirty="0">
                <a:latin typeface="+mn-ea"/>
                <a:ea typeface="+mn-ea"/>
              </a:rPr>
              <a:t>命令メモリ</a:t>
            </a:r>
          </a:p>
        </p:txBody>
      </p:sp>
      <p:cxnSp>
        <p:nvCxnSpPr>
          <p:cNvPr id="8" name="直線矢印コネクタ 7">
            <a:extLst>
              <a:ext uri="{FF2B5EF4-FFF2-40B4-BE49-F238E27FC236}">
                <a16:creationId xmlns:a16="http://schemas.microsoft.com/office/drawing/2014/main" id="{52359309-6823-42AD-A91D-F3B7B4D5954B}"/>
              </a:ext>
            </a:extLst>
          </p:cNvPr>
          <p:cNvCxnSpPr>
            <a:cxnSpLocks/>
          </p:cNvCxnSpPr>
          <p:nvPr/>
        </p:nvCxnSpPr>
        <p:spPr bwMode="auto">
          <a:xfrm>
            <a:off x="3131984" y="4329010"/>
            <a:ext cx="720008" cy="0"/>
          </a:xfrm>
          <a:prstGeom prst="straightConnector1">
            <a:avLst/>
          </a:prstGeom>
          <a:ln>
            <a:headEnd type="none" w="sm" len="sm"/>
            <a:tailEnd type="none" w="lg" len="lg"/>
          </a:ln>
        </p:spPr>
        <p:style>
          <a:lnRef idx="2">
            <a:schemeClr val="accent5"/>
          </a:lnRef>
          <a:fillRef idx="0">
            <a:schemeClr val="accent5"/>
          </a:fillRef>
          <a:effectRef idx="1">
            <a:schemeClr val="accent5"/>
          </a:effectRef>
          <a:fontRef idx="minor">
            <a:schemeClr val="tx1"/>
          </a:fontRef>
        </p:style>
      </p:cxnSp>
      <p:sp>
        <p:nvSpPr>
          <p:cNvPr id="11" name="Freeform 10">
            <a:extLst>
              <a:ext uri="{FF2B5EF4-FFF2-40B4-BE49-F238E27FC236}">
                <a16:creationId xmlns:a16="http://schemas.microsoft.com/office/drawing/2014/main" id="{594994CD-2E8A-4F58-A850-5DAC43A07B36}"/>
              </a:ext>
            </a:extLst>
          </p:cNvPr>
          <p:cNvSpPr>
            <a:spLocks/>
          </p:cNvSpPr>
          <p:nvPr/>
        </p:nvSpPr>
        <p:spPr bwMode="auto">
          <a:xfrm rot="16200000" flipV="1">
            <a:off x="611954" y="4509013"/>
            <a:ext cx="1080012" cy="1080010"/>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triangle" w="lg" len="lg"/>
            <a:tailEnd type="none" w="med" len="med"/>
          </a:ln>
        </p:spPr>
        <p:style>
          <a:lnRef idx="2">
            <a:schemeClr val="accent4"/>
          </a:lnRef>
          <a:fillRef idx="0">
            <a:schemeClr val="accent4"/>
          </a:fillRef>
          <a:effectRef idx="1">
            <a:schemeClr val="accent4"/>
          </a:effectRef>
          <a:fontRef idx="minor">
            <a:schemeClr val="tx1"/>
          </a:fontRef>
        </p:style>
        <p:txBody>
          <a:bodyPr/>
          <a:lstStyle/>
          <a:p>
            <a:endParaRPr lang="ja-JP" altLang="en-US">
              <a:latin typeface="+mn-ea"/>
              <a:cs typeface="Times New Roman" pitchFamily="18" charset="0"/>
            </a:endParaRPr>
          </a:p>
        </p:txBody>
      </p:sp>
      <p:sp>
        <p:nvSpPr>
          <p:cNvPr id="12"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1691968" y="3969006"/>
            <a:ext cx="1440016" cy="720008"/>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ja-JP" altLang="en-US" dirty="0">
                <a:latin typeface="+mn-ea"/>
                <a:ea typeface="+mn-ea"/>
              </a:rPr>
              <a:t>分岐予測器</a:t>
            </a:r>
          </a:p>
        </p:txBody>
      </p:sp>
      <p:sp>
        <p:nvSpPr>
          <p:cNvPr id="14" name="Freeform 10">
            <a:extLst>
              <a:ext uri="{FF2B5EF4-FFF2-40B4-BE49-F238E27FC236}">
                <a16:creationId xmlns:a16="http://schemas.microsoft.com/office/drawing/2014/main" id="{594994CD-2E8A-4F58-A850-5DAC43A07B36}"/>
              </a:ext>
            </a:extLst>
          </p:cNvPr>
          <p:cNvSpPr>
            <a:spLocks/>
          </p:cNvSpPr>
          <p:nvPr/>
        </p:nvSpPr>
        <p:spPr bwMode="auto">
          <a:xfrm rot="5400000" flipV="1">
            <a:off x="1871971" y="2348992"/>
            <a:ext cx="720010" cy="3240036"/>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none" w="lg" len="lg"/>
            <a:tailEnd type="none" w="med" len="med"/>
          </a:ln>
        </p:spPr>
        <p:style>
          <a:lnRef idx="2">
            <a:schemeClr val="accent5"/>
          </a:lnRef>
          <a:fillRef idx="0">
            <a:schemeClr val="accent5"/>
          </a:fillRef>
          <a:effectRef idx="1">
            <a:schemeClr val="accent5"/>
          </a:effectRef>
          <a:fontRef idx="minor">
            <a:schemeClr val="tx1"/>
          </a:fontRef>
        </p:style>
        <p:txBody>
          <a:bodyPr/>
          <a:lstStyle/>
          <a:p>
            <a:endParaRPr lang="ja-JP" altLang="en-US">
              <a:latin typeface="+mn-ea"/>
              <a:cs typeface="Times New Roman" pitchFamily="18" charset="0"/>
            </a:endParaRPr>
          </a:p>
        </p:txBody>
      </p:sp>
      <p:cxnSp>
        <p:nvCxnSpPr>
          <p:cNvPr id="15" name="直線矢印コネクタ 14">
            <a:extLst>
              <a:ext uri="{FF2B5EF4-FFF2-40B4-BE49-F238E27FC236}">
                <a16:creationId xmlns:a16="http://schemas.microsoft.com/office/drawing/2014/main" id="{52359309-6823-42AD-A91D-F3B7B4D5954B}"/>
              </a:ext>
            </a:extLst>
          </p:cNvPr>
          <p:cNvCxnSpPr>
            <a:cxnSpLocks/>
          </p:cNvCxnSpPr>
          <p:nvPr/>
        </p:nvCxnSpPr>
        <p:spPr bwMode="auto">
          <a:xfrm>
            <a:off x="3131984" y="5589024"/>
            <a:ext cx="720008" cy="0"/>
          </a:xfrm>
          <a:prstGeom prst="straightConnector1">
            <a:avLst/>
          </a:prstGeom>
          <a:ln>
            <a:headEnd type="none" w="sm" len="sm"/>
            <a:tailEnd type="triangle" w="lg" len="lg"/>
          </a:ln>
        </p:spPr>
        <p:style>
          <a:lnRef idx="2">
            <a:schemeClr val="accent3"/>
          </a:lnRef>
          <a:fillRef idx="0">
            <a:schemeClr val="accent3"/>
          </a:fillRef>
          <a:effectRef idx="1">
            <a:schemeClr val="accent3"/>
          </a:effectRef>
          <a:fontRef idx="minor">
            <a:schemeClr val="tx1"/>
          </a:fontRef>
        </p:style>
      </p:cxnSp>
      <p:sp>
        <p:nvSpPr>
          <p:cNvPr id="16" name="Rectangle 133">
            <a:extLst>
              <a:ext uri="{FF2B5EF4-FFF2-40B4-BE49-F238E27FC236}">
                <a16:creationId xmlns:a16="http://schemas.microsoft.com/office/drawing/2014/main" id="{0031F1DA-9455-4239-A0EE-58244DDFC3AE}"/>
              </a:ext>
            </a:extLst>
          </p:cNvPr>
          <p:cNvSpPr>
            <a:spLocks noChangeArrowheads="1"/>
          </p:cNvSpPr>
          <p:nvPr/>
        </p:nvSpPr>
        <p:spPr bwMode="auto">
          <a:xfrm>
            <a:off x="3851992" y="3879005"/>
            <a:ext cx="1260014" cy="450005"/>
          </a:xfrm>
          <a:prstGeom prst="rect">
            <a:avLst/>
          </a:prstGeom>
          <a:noFill/>
          <a:ln w="12700">
            <a:noFill/>
            <a:miter lim="800000"/>
            <a:headEnd/>
            <a:tailEnd/>
          </a:ln>
          <a:effectLst/>
        </p:spPr>
        <p:txBody>
          <a:bodyPr wrap="none" lIns="93600" tIns="46800" rIns="93600" bIns="46800" anchor="t"/>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dirty="0">
                <a:solidFill>
                  <a:schemeClr val="tx1">
                    <a:lumMod val="75000"/>
                    <a:lumOff val="25000"/>
                  </a:schemeClr>
                </a:solidFill>
                <a:latin typeface="+mn-ea"/>
                <a:ea typeface="+mn-ea"/>
              </a:rPr>
              <a:t>予測された次の </a:t>
            </a:r>
            <a:r>
              <a:rPr lang="en-US" altLang="ja-JP" dirty="0">
                <a:solidFill>
                  <a:schemeClr val="tx1">
                    <a:lumMod val="75000"/>
                    <a:lumOff val="25000"/>
                  </a:schemeClr>
                </a:solidFill>
                <a:latin typeface="+mn-ea"/>
                <a:ea typeface="+mn-ea"/>
              </a:rPr>
              <a:t>PC </a:t>
            </a:r>
          </a:p>
        </p:txBody>
      </p:sp>
      <p:sp>
        <p:nvSpPr>
          <p:cNvPr id="17" name="Rectangle 133">
            <a:extLst>
              <a:ext uri="{FF2B5EF4-FFF2-40B4-BE49-F238E27FC236}">
                <a16:creationId xmlns:a16="http://schemas.microsoft.com/office/drawing/2014/main" id="{0031F1DA-9455-4239-A0EE-58244DDFC3AE}"/>
              </a:ext>
            </a:extLst>
          </p:cNvPr>
          <p:cNvSpPr>
            <a:spLocks noChangeArrowheads="1"/>
          </p:cNvSpPr>
          <p:nvPr/>
        </p:nvSpPr>
        <p:spPr bwMode="auto">
          <a:xfrm>
            <a:off x="3851992" y="5409022"/>
            <a:ext cx="1260014" cy="450005"/>
          </a:xfrm>
          <a:prstGeom prst="rect">
            <a:avLst/>
          </a:prstGeom>
          <a:noFill/>
          <a:ln w="12700">
            <a:noFill/>
            <a:miter lim="800000"/>
            <a:headEnd/>
            <a:tailEnd/>
          </a:ln>
          <a:effectLst/>
        </p:spPr>
        <p:txBody>
          <a:bodyPr wrap="none" lIns="93600" tIns="46800" rIns="93600" bIns="46800" anchor="t"/>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dirty="0">
                <a:solidFill>
                  <a:schemeClr val="tx1">
                    <a:lumMod val="75000"/>
                    <a:lumOff val="25000"/>
                  </a:schemeClr>
                </a:solidFill>
                <a:latin typeface="+mn-ea"/>
                <a:ea typeface="+mn-ea"/>
              </a:rPr>
              <a:t>命令</a:t>
            </a:r>
            <a:endParaRPr lang="en-US" altLang="ja-JP" dirty="0">
              <a:solidFill>
                <a:schemeClr val="tx1">
                  <a:lumMod val="75000"/>
                  <a:lumOff val="25000"/>
                </a:schemeClr>
              </a:solidFill>
              <a:latin typeface="+mn-ea"/>
              <a:ea typeface="+mn-ea"/>
            </a:endParaRPr>
          </a:p>
        </p:txBody>
      </p:sp>
      <p:cxnSp>
        <p:nvCxnSpPr>
          <p:cNvPr id="20" name="直線矢印コネクタ 19">
            <a:extLst>
              <a:ext uri="{FF2B5EF4-FFF2-40B4-BE49-F238E27FC236}">
                <a16:creationId xmlns:a16="http://schemas.microsoft.com/office/drawing/2014/main" id="{52359309-6823-42AD-A91D-F3B7B4D5954B}"/>
              </a:ext>
            </a:extLst>
          </p:cNvPr>
          <p:cNvCxnSpPr>
            <a:cxnSpLocks/>
          </p:cNvCxnSpPr>
          <p:nvPr/>
        </p:nvCxnSpPr>
        <p:spPr bwMode="auto">
          <a:xfrm>
            <a:off x="4572000" y="5589024"/>
            <a:ext cx="630007" cy="0"/>
          </a:xfrm>
          <a:prstGeom prst="straightConnector1">
            <a:avLst/>
          </a:prstGeom>
          <a:ln>
            <a:headEnd type="none" w="sm" len="sm"/>
            <a:tailEnd type="triangle" w="lg" len="lg"/>
          </a:ln>
        </p:spPr>
        <p:style>
          <a:lnRef idx="2">
            <a:schemeClr val="accent3"/>
          </a:lnRef>
          <a:fillRef idx="0">
            <a:schemeClr val="accent3"/>
          </a:fillRef>
          <a:effectRef idx="1">
            <a:schemeClr val="accent3"/>
          </a:effectRef>
          <a:fontRef idx="minor">
            <a:schemeClr val="tx1"/>
          </a:fontRef>
        </p:style>
      </p:cxnSp>
      <p:sp>
        <p:nvSpPr>
          <p:cNvPr id="21" name="Rectangle 133">
            <a:extLst>
              <a:ext uri="{FF2B5EF4-FFF2-40B4-BE49-F238E27FC236}">
                <a16:creationId xmlns:a16="http://schemas.microsoft.com/office/drawing/2014/main" id="{0031F1DA-9455-4239-A0EE-58244DDFC3AE}"/>
              </a:ext>
            </a:extLst>
          </p:cNvPr>
          <p:cNvSpPr>
            <a:spLocks noChangeArrowheads="1"/>
          </p:cNvSpPr>
          <p:nvPr/>
        </p:nvSpPr>
        <p:spPr bwMode="auto">
          <a:xfrm>
            <a:off x="7812036" y="5409022"/>
            <a:ext cx="1061961" cy="450005"/>
          </a:xfrm>
          <a:prstGeom prst="rect">
            <a:avLst/>
          </a:prstGeom>
          <a:noFill/>
          <a:ln w="12700">
            <a:noFill/>
            <a:miter lim="800000"/>
            <a:headEnd/>
            <a:tailEnd/>
          </a:ln>
          <a:effectLst/>
        </p:spPr>
        <p:txBody>
          <a:bodyPr wrap="none" lIns="93600" tIns="46800" rIns="93600" bIns="46800" anchor="t"/>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dirty="0">
                <a:solidFill>
                  <a:schemeClr val="tx1">
                    <a:lumMod val="75000"/>
                    <a:lumOff val="25000"/>
                  </a:schemeClr>
                </a:solidFill>
                <a:latin typeface="+mn-ea"/>
                <a:ea typeface="+mn-ea"/>
              </a:rPr>
              <a:t>次の</a:t>
            </a:r>
            <a:r>
              <a:rPr lang="en-US" altLang="ja-JP" dirty="0">
                <a:solidFill>
                  <a:schemeClr val="tx1">
                    <a:lumMod val="75000"/>
                    <a:lumOff val="25000"/>
                  </a:schemeClr>
                </a:solidFill>
                <a:latin typeface="+mn-ea"/>
                <a:ea typeface="+mn-ea"/>
              </a:rPr>
              <a:t>PC</a:t>
            </a:r>
          </a:p>
        </p:txBody>
      </p:sp>
      <p:cxnSp>
        <p:nvCxnSpPr>
          <p:cNvPr id="23" name="直線矢印コネクタ 22">
            <a:extLst>
              <a:ext uri="{FF2B5EF4-FFF2-40B4-BE49-F238E27FC236}">
                <a16:creationId xmlns:a16="http://schemas.microsoft.com/office/drawing/2014/main" id="{52359309-6823-42AD-A91D-F3B7B4D5954B}"/>
              </a:ext>
            </a:extLst>
          </p:cNvPr>
          <p:cNvCxnSpPr>
            <a:cxnSpLocks/>
          </p:cNvCxnSpPr>
          <p:nvPr/>
        </p:nvCxnSpPr>
        <p:spPr bwMode="auto">
          <a:xfrm>
            <a:off x="7182029" y="5589024"/>
            <a:ext cx="630007" cy="0"/>
          </a:xfrm>
          <a:prstGeom prst="straightConnector1">
            <a:avLst/>
          </a:prstGeom>
          <a:ln>
            <a:headEnd type="none" w="sm" len="sm"/>
            <a:tailEnd type="triangle" w="lg" len="lg"/>
          </a:ln>
        </p:spPr>
        <p:style>
          <a:lnRef idx="2">
            <a:schemeClr val="accent3"/>
          </a:lnRef>
          <a:fillRef idx="0">
            <a:schemeClr val="accent3"/>
          </a:fillRef>
          <a:effectRef idx="1">
            <a:schemeClr val="accent3"/>
          </a:effectRef>
          <a:fontRef idx="minor">
            <a:schemeClr val="tx1"/>
          </a:fontRef>
        </p:style>
      </p:cxnSp>
      <p:sp>
        <p:nvSpPr>
          <p:cNvPr id="24" name="Rectangle 133">
            <a:extLst>
              <a:ext uri="{FF2B5EF4-FFF2-40B4-BE49-F238E27FC236}">
                <a16:creationId xmlns:a16="http://schemas.microsoft.com/office/drawing/2014/main" id="{0031F1DA-9455-4239-A0EE-58244DDFC3AE}"/>
              </a:ext>
            </a:extLst>
          </p:cNvPr>
          <p:cNvSpPr>
            <a:spLocks noChangeArrowheads="1"/>
          </p:cNvSpPr>
          <p:nvPr/>
        </p:nvSpPr>
        <p:spPr bwMode="auto">
          <a:xfrm>
            <a:off x="5112006" y="5409022"/>
            <a:ext cx="1260014" cy="450005"/>
          </a:xfrm>
          <a:prstGeom prst="rect">
            <a:avLst/>
          </a:prstGeom>
          <a:noFill/>
          <a:ln w="12700">
            <a:noFill/>
            <a:miter lim="800000"/>
            <a:headEnd/>
            <a:tailEnd/>
          </a:ln>
          <a:effectLst/>
        </p:spPr>
        <p:txBody>
          <a:bodyPr wrap="none" lIns="93600" tIns="46800" rIns="93600" bIns="46800" anchor="t"/>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dirty="0">
                <a:solidFill>
                  <a:schemeClr val="tx1">
                    <a:lumMod val="75000"/>
                    <a:lumOff val="25000"/>
                  </a:schemeClr>
                </a:solidFill>
                <a:latin typeface="+mn-ea"/>
                <a:ea typeface="+mn-ea"/>
              </a:rPr>
              <a:t>（パイプライン）</a:t>
            </a:r>
            <a:endParaRPr lang="en-US" altLang="ja-JP" dirty="0">
              <a:solidFill>
                <a:schemeClr val="tx1">
                  <a:lumMod val="75000"/>
                  <a:lumOff val="25000"/>
                </a:schemeClr>
              </a:solidFill>
              <a:latin typeface="+mn-ea"/>
              <a:ea typeface="+mn-ea"/>
            </a:endParaRPr>
          </a:p>
        </p:txBody>
      </p:sp>
    </p:spTree>
    <p:extLst>
      <p:ext uri="{BB962C8B-B14F-4D97-AF65-F5344CB8AC3E}">
        <p14:creationId xmlns:p14="http://schemas.microsoft.com/office/powerpoint/2010/main" val="1843587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09D2D3BB-831F-4607-8123-6BB98910D54A}"/>
              </a:ext>
            </a:extLst>
          </p:cNvPr>
          <p:cNvSpPr>
            <a:spLocks noGrp="1"/>
          </p:cNvSpPr>
          <p:nvPr>
            <p:ph type="title"/>
          </p:nvPr>
        </p:nvSpPr>
        <p:spPr/>
        <p:txBody>
          <a:bodyPr/>
          <a:lstStyle/>
          <a:p>
            <a:r>
              <a:rPr lang="ja-JP" altLang="en-US" dirty="0">
                <a:latin typeface="+mn-ea"/>
                <a:ea typeface="+mn-ea"/>
              </a:rPr>
              <a:t>分岐予測器の全体構造</a:t>
            </a:r>
          </a:p>
        </p:txBody>
      </p:sp>
      <p:sp>
        <p:nvSpPr>
          <p:cNvPr id="110" name="Rectangle 13">
            <a:extLst>
              <a:ext uri="{FF2B5EF4-FFF2-40B4-BE49-F238E27FC236}">
                <a16:creationId xmlns:a16="http://schemas.microsoft.com/office/drawing/2014/main" id="{6F3553EC-3B3D-4454-92A6-5F570F10C904}"/>
              </a:ext>
            </a:extLst>
          </p:cNvPr>
          <p:cNvSpPr>
            <a:spLocks noChangeArrowheads="1"/>
          </p:cNvSpPr>
          <p:nvPr/>
        </p:nvSpPr>
        <p:spPr bwMode="auto">
          <a:xfrm>
            <a:off x="971960" y="1454095"/>
            <a:ext cx="720725" cy="360362"/>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dirty="0">
                <a:solidFill>
                  <a:schemeClr val="tx1">
                    <a:lumMod val="75000"/>
                    <a:lumOff val="25000"/>
                  </a:schemeClr>
                </a:solidFill>
                <a:latin typeface="+mn-ea"/>
                <a:ea typeface="+mn-ea"/>
              </a:rPr>
              <a:t>PC</a:t>
            </a:r>
            <a:endParaRPr lang="ja-JP" altLang="en-US" b="1" dirty="0">
              <a:solidFill>
                <a:schemeClr val="tx1">
                  <a:lumMod val="75000"/>
                  <a:lumOff val="25000"/>
                </a:schemeClr>
              </a:solidFill>
              <a:latin typeface="+mn-ea"/>
              <a:ea typeface="+mn-ea"/>
            </a:endParaRPr>
          </a:p>
        </p:txBody>
      </p:sp>
      <p:sp>
        <p:nvSpPr>
          <p:cNvPr id="111" name="Freeform 10">
            <a:extLst>
              <a:ext uri="{FF2B5EF4-FFF2-40B4-BE49-F238E27FC236}">
                <a16:creationId xmlns:a16="http://schemas.microsoft.com/office/drawing/2014/main" id="{EB48C9DE-478E-4AAF-BBBA-4890D91B1B5B}"/>
              </a:ext>
            </a:extLst>
          </p:cNvPr>
          <p:cNvSpPr>
            <a:spLocks/>
          </p:cNvSpPr>
          <p:nvPr/>
        </p:nvSpPr>
        <p:spPr bwMode="auto">
          <a:xfrm rot="16200000" flipV="1">
            <a:off x="1781969" y="1358976"/>
            <a:ext cx="900010" cy="1800021"/>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triangle" w="lg" len="lg"/>
            <a:tailEnd type="none" w="med" len="med"/>
          </a:ln>
        </p:spPr>
        <p:style>
          <a:lnRef idx="2">
            <a:schemeClr val="accent4"/>
          </a:lnRef>
          <a:fillRef idx="0">
            <a:schemeClr val="accent4"/>
          </a:fillRef>
          <a:effectRef idx="1">
            <a:schemeClr val="accent4"/>
          </a:effectRef>
          <a:fontRef idx="minor">
            <a:schemeClr val="tx1"/>
          </a:fontRef>
        </p:style>
        <p:txBody>
          <a:bodyPr/>
          <a:lstStyle/>
          <a:p>
            <a:endParaRPr lang="ja-JP" altLang="en-US">
              <a:latin typeface="+mn-ea"/>
              <a:cs typeface="Times New Roman" pitchFamily="18" charset="0"/>
            </a:endParaRPr>
          </a:p>
        </p:txBody>
      </p:sp>
      <p:sp>
        <p:nvSpPr>
          <p:cNvPr id="112" name="Rectangle 154">
            <a:extLst>
              <a:ext uri="{FF2B5EF4-FFF2-40B4-BE49-F238E27FC236}">
                <a16:creationId xmlns:a16="http://schemas.microsoft.com/office/drawing/2014/main" id="{FC6C970C-6B8A-45ED-8C30-DD305B2E2B1E}"/>
              </a:ext>
            </a:extLst>
          </p:cNvPr>
          <p:cNvSpPr>
            <a:spLocks noChangeArrowheads="1"/>
          </p:cNvSpPr>
          <p:nvPr/>
        </p:nvSpPr>
        <p:spPr bwMode="auto">
          <a:xfrm>
            <a:off x="5292008" y="2258987"/>
            <a:ext cx="718369" cy="984893"/>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n-ea"/>
              <a:ea typeface="+mn-ea"/>
            </a:endParaRPr>
          </a:p>
        </p:txBody>
      </p:sp>
      <p:sp>
        <p:nvSpPr>
          <p:cNvPr id="121" name="Rectangle 133">
            <a:extLst>
              <a:ext uri="{FF2B5EF4-FFF2-40B4-BE49-F238E27FC236}">
                <a16:creationId xmlns:a16="http://schemas.microsoft.com/office/drawing/2014/main" id="{994A97D3-93DB-41F6-8CF4-7FC1DB7B78F4}"/>
              </a:ext>
            </a:extLst>
          </p:cNvPr>
          <p:cNvSpPr>
            <a:spLocks noChangeArrowheads="1"/>
          </p:cNvSpPr>
          <p:nvPr/>
        </p:nvSpPr>
        <p:spPr bwMode="auto">
          <a:xfrm>
            <a:off x="4932004" y="2018745"/>
            <a:ext cx="719803" cy="240242"/>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dirty="0">
                <a:solidFill>
                  <a:schemeClr val="tx1">
                    <a:lumMod val="75000"/>
                    <a:lumOff val="25000"/>
                  </a:schemeClr>
                </a:solidFill>
                <a:latin typeface="+mn-ea"/>
                <a:ea typeface="+mn-ea"/>
              </a:rPr>
              <a:t>方向予測器</a:t>
            </a:r>
            <a:endParaRPr lang="en-US" altLang="ja-JP" dirty="0">
              <a:solidFill>
                <a:schemeClr val="tx1">
                  <a:lumMod val="75000"/>
                  <a:lumOff val="25000"/>
                </a:schemeClr>
              </a:solidFill>
              <a:latin typeface="+mn-ea"/>
              <a:ea typeface="+mn-ea"/>
            </a:endParaRPr>
          </a:p>
        </p:txBody>
      </p:sp>
      <p:cxnSp>
        <p:nvCxnSpPr>
          <p:cNvPr id="126" name="直線矢印コネクタ 125">
            <a:extLst>
              <a:ext uri="{FF2B5EF4-FFF2-40B4-BE49-F238E27FC236}">
                <a16:creationId xmlns:a16="http://schemas.microsoft.com/office/drawing/2014/main" id="{6720ADC0-FF92-4C17-8CCD-4C47695473C9}"/>
              </a:ext>
            </a:extLst>
          </p:cNvPr>
          <p:cNvCxnSpPr/>
          <p:nvPr/>
        </p:nvCxnSpPr>
        <p:spPr bwMode="auto">
          <a:xfrm>
            <a:off x="3671990" y="3248998"/>
            <a:ext cx="0" cy="450005"/>
          </a:xfrm>
          <a:prstGeom prst="straightConnector1">
            <a:avLst/>
          </a:prstGeom>
          <a:ln>
            <a:headEnd type="none" w="sm" len="sm"/>
            <a:tailEnd type="none" w="lg" len="lg"/>
          </a:ln>
        </p:spPr>
        <p:style>
          <a:lnRef idx="2">
            <a:schemeClr val="accent5"/>
          </a:lnRef>
          <a:fillRef idx="0">
            <a:schemeClr val="accent5"/>
          </a:fillRef>
          <a:effectRef idx="1">
            <a:schemeClr val="accent5"/>
          </a:effectRef>
          <a:fontRef idx="minor">
            <a:schemeClr val="tx1"/>
          </a:fontRef>
        </p:style>
      </p:cxnSp>
      <p:cxnSp>
        <p:nvCxnSpPr>
          <p:cNvPr id="134" name="直線矢印コネクタ 133">
            <a:extLst>
              <a:ext uri="{FF2B5EF4-FFF2-40B4-BE49-F238E27FC236}">
                <a16:creationId xmlns:a16="http://schemas.microsoft.com/office/drawing/2014/main" id="{7ABC4675-0E42-42E0-8BA9-621092B9AB07}"/>
              </a:ext>
            </a:extLst>
          </p:cNvPr>
          <p:cNvCxnSpPr/>
          <p:nvPr/>
        </p:nvCxnSpPr>
        <p:spPr bwMode="auto">
          <a:xfrm>
            <a:off x="5652012" y="3248998"/>
            <a:ext cx="0" cy="450005"/>
          </a:xfrm>
          <a:prstGeom prst="straightConnector1">
            <a:avLst/>
          </a:prstGeom>
          <a:ln>
            <a:headEnd type="none" w="sm" len="sm"/>
            <a:tailEnd type="none" w="lg" len="lg"/>
          </a:ln>
        </p:spPr>
        <p:style>
          <a:lnRef idx="2">
            <a:schemeClr val="accent5"/>
          </a:lnRef>
          <a:fillRef idx="0">
            <a:schemeClr val="accent5"/>
          </a:fillRef>
          <a:effectRef idx="1">
            <a:schemeClr val="accent5"/>
          </a:effectRef>
          <a:fontRef idx="minor">
            <a:schemeClr val="tx1"/>
          </a:fontRef>
        </p:style>
      </p:cxnSp>
      <p:sp>
        <p:nvSpPr>
          <p:cNvPr id="135" name="Freeform 10">
            <a:extLst>
              <a:ext uri="{FF2B5EF4-FFF2-40B4-BE49-F238E27FC236}">
                <a16:creationId xmlns:a16="http://schemas.microsoft.com/office/drawing/2014/main" id="{2D7F3348-C62D-4BE6-8124-759D7284CC1D}"/>
              </a:ext>
            </a:extLst>
          </p:cNvPr>
          <p:cNvSpPr>
            <a:spLocks/>
          </p:cNvSpPr>
          <p:nvPr/>
        </p:nvSpPr>
        <p:spPr bwMode="auto">
          <a:xfrm rot="10800000">
            <a:off x="1691965" y="1628980"/>
            <a:ext cx="2880033" cy="1080012"/>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none" w="lg" len="lg"/>
            <a:tailEnd type="none" w="med" len="med"/>
          </a:ln>
        </p:spPr>
        <p:style>
          <a:lnRef idx="2">
            <a:schemeClr val="accent4"/>
          </a:lnRef>
          <a:fillRef idx="0">
            <a:schemeClr val="accent4"/>
          </a:fillRef>
          <a:effectRef idx="1">
            <a:schemeClr val="accent4"/>
          </a:effectRef>
          <a:fontRef idx="minor">
            <a:schemeClr val="tx1"/>
          </a:fontRef>
        </p:style>
        <p:txBody>
          <a:bodyPr/>
          <a:lstStyle/>
          <a:p>
            <a:endParaRPr lang="ja-JP" altLang="en-US">
              <a:latin typeface="+mn-ea"/>
              <a:cs typeface="Times New Roman" pitchFamily="18" charset="0"/>
            </a:endParaRPr>
          </a:p>
        </p:txBody>
      </p:sp>
      <p:cxnSp>
        <p:nvCxnSpPr>
          <p:cNvPr id="136" name="直線矢印コネクタ 135">
            <a:extLst>
              <a:ext uri="{FF2B5EF4-FFF2-40B4-BE49-F238E27FC236}">
                <a16:creationId xmlns:a16="http://schemas.microsoft.com/office/drawing/2014/main" id="{B9D87B37-B505-4688-A744-B1A1E10BFBF9}"/>
              </a:ext>
            </a:extLst>
          </p:cNvPr>
          <p:cNvCxnSpPr>
            <a:cxnSpLocks/>
          </p:cNvCxnSpPr>
          <p:nvPr/>
        </p:nvCxnSpPr>
        <p:spPr bwMode="auto">
          <a:xfrm>
            <a:off x="4572000" y="2708992"/>
            <a:ext cx="690295" cy="0"/>
          </a:xfrm>
          <a:prstGeom prst="straightConnector1">
            <a:avLst/>
          </a:prstGeom>
          <a:ln>
            <a:headEnd type="none" w="sm" len="sm"/>
            <a:tailEnd type="triangle" w="lg" len="lg"/>
          </a:ln>
        </p:spPr>
        <p:style>
          <a:lnRef idx="2">
            <a:schemeClr val="accent4"/>
          </a:lnRef>
          <a:fillRef idx="0">
            <a:schemeClr val="accent4"/>
          </a:fillRef>
          <a:effectRef idx="1">
            <a:schemeClr val="accent4"/>
          </a:effectRef>
          <a:fontRef idx="minor">
            <a:schemeClr val="tx1"/>
          </a:fontRef>
        </p:style>
      </p:cxnSp>
      <p:sp>
        <p:nvSpPr>
          <p:cNvPr id="131" name="Rectangle 133">
            <a:extLst>
              <a:ext uri="{FF2B5EF4-FFF2-40B4-BE49-F238E27FC236}">
                <a16:creationId xmlns:a16="http://schemas.microsoft.com/office/drawing/2014/main" id="{50950858-F2AD-4754-B7CC-69AD6E6ABCC8}"/>
              </a:ext>
            </a:extLst>
          </p:cNvPr>
          <p:cNvSpPr>
            <a:spLocks noChangeArrowheads="1"/>
          </p:cNvSpPr>
          <p:nvPr/>
        </p:nvSpPr>
        <p:spPr bwMode="auto">
          <a:xfrm>
            <a:off x="3133623" y="2018745"/>
            <a:ext cx="719803" cy="240242"/>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en-US" altLang="ja-JP" dirty="0">
                <a:solidFill>
                  <a:schemeClr val="tx1">
                    <a:lumMod val="75000"/>
                    <a:lumOff val="25000"/>
                  </a:schemeClr>
                </a:solidFill>
                <a:latin typeface="+mn-ea"/>
                <a:ea typeface="+mn-ea"/>
              </a:rPr>
              <a:t>BTB</a:t>
            </a:r>
          </a:p>
        </p:txBody>
      </p:sp>
      <p:sp>
        <p:nvSpPr>
          <p:cNvPr id="137"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133623" y="2258987"/>
            <a:ext cx="718369" cy="990011"/>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n-ea"/>
              <a:ea typeface="+mn-ea"/>
            </a:endParaRPr>
          </a:p>
        </p:txBody>
      </p:sp>
      <p:sp>
        <p:nvSpPr>
          <p:cNvPr id="142" name="Rectangle 133">
            <a:extLst>
              <a:ext uri="{FF2B5EF4-FFF2-40B4-BE49-F238E27FC236}">
                <a16:creationId xmlns:a16="http://schemas.microsoft.com/office/drawing/2014/main" id="{638798E7-DA2E-4A64-8729-E0ECA9F8F543}"/>
              </a:ext>
            </a:extLst>
          </p:cNvPr>
          <p:cNvSpPr>
            <a:spLocks noChangeArrowheads="1"/>
          </p:cNvSpPr>
          <p:nvPr/>
        </p:nvSpPr>
        <p:spPr bwMode="auto">
          <a:xfrm>
            <a:off x="1421965" y="3338999"/>
            <a:ext cx="2160024" cy="630007"/>
          </a:xfrm>
          <a:prstGeom prst="rect">
            <a:avLst/>
          </a:prstGeom>
          <a:noFill/>
          <a:ln w="12700">
            <a:noFill/>
            <a:miter lim="800000"/>
            <a:headEnd/>
            <a:tailEnd/>
          </a:ln>
          <a:effectLst/>
        </p:spPr>
        <p:txBody>
          <a:bodyPr wrap="none" lIns="93600" tIns="46800" rIns="93600" bIns="46800" anchor="t"/>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dirty="0">
                <a:solidFill>
                  <a:schemeClr val="tx1">
                    <a:lumMod val="75000"/>
                    <a:lumOff val="25000"/>
                  </a:schemeClr>
                </a:solidFill>
                <a:latin typeface="+mn-ea"/>
                <a:ea typeface="+mn-ea"/>
              </a:rPr>
              <a:t>分岐ターゲット</a:t>
            </a:r>
            <a:endParaRPr lang="en-US" altLang="ja-JP" dirty="0">
              <a:solidFill>
                <a:schemeClr val="tx1">
                  <a:lumMod val="75000"/>
                  <a:lumOff val="25000"/>
                </a:schemeClr>
              </a:solidFill>
              <a:latin typeface="+mn-ea"/>
              <a:ea typeface="+mn-ea"/>
            </a:endParaRPr>
          </a:p>
          <a:p>
            <a:pPr eaLnBrk="0" hangingPunct="0"/>
            <a:r>
              <a:rPr lang="ja-JP" altLang="en-US" dirty="0">
                <a:solidFill>
                  <a:schemeClr val="tx1">
                    <a:lumMod val="75000"/>
                    <a:lumOff val="25000"/>
                  </a:schemeClr>
                </a:solidFill>
                <a:latin typeface="+mn-ea"/>
                <a:ea typeface="+mn-ea"/>
              </a:rPr>
              <a:t>アドレス</a:t>
            </a:r>
            <a:endParaRPr lang="en-US" altLang="ja-JP" dirty="0">
              <a:solidFill>
                <a:schemeClr val="tx1">
                  <a:lumMod val="75000"/>
                  <a:lumOff val="25000"/>
                </a:schemeClr>
              </a:solidFill>
              <a:latin typeface="+mn-ea"/>
              <a:ea typeface="+mn-ea"/>
            </a:endParaRPr>
          </a:p>
        </p:txBody>
      </p:sp>
      <p:sp>
        <p:nvSpPr>
          <p:cNvPr id="143" name="フリーフォーム 10">
            <a:extLst>
              <a:ext uri="{FF2B5EF4-FFF2-40B4-BE49-F238E27FC236}">
                <a16:creationId xmlns:a16="http://schemas.microsoft.com/office/drawing/2014/main" id="{D52C6EB9-323F-420C-80BF-1D60C6D23699}"/>
              </a:ext>
            </a:extLst>
          </p:cNvPr>
          <p:cNvSpPr>
            <a:spLocks noChangeArrowheads="1"/>
          </p:cNvSpPr>
          <p:nvPr/>
        </p:nvSpPr>
        <p:spPr bwMode="auto">
          <a:xfrm rot="-5400000">
            <a:off x="2231974" y="5139019"/>
            <a:ext cx="900010" cy="360004"/>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5"/>
          </a:lnRef>
          <a:fillRef idx="2">
            <a:schemeClr val="accent5"/>
          </a:fillRef>
          <a:effectRef idx="1">
            <a:schemeClr val="accent5"/>
          </a:effectRef>
          <a:fontRef idx="minor">
            <a:schemeClr val="dk1"/>
          </a:fontRef>
        </p:style>
        <p:txBody>
          <a:bodyPr vert="eaVert" wrap="square" anchor="ctr">
            <a:noAutofit/>
          </a:bodyPr>
          <a:lstStyle/>
          <a:p>
            <a:pPr algn="ctr"/>
            <a:r>
              <a:rPr lang="ja-JP" altLang="en-US" sz="1600" dirty="0">
                <a:latin typeface="メイリオ" panose="020B0604030504040204" pitchFamily="50" charset="-128"/>
                <a:ea typeface="メイリオ" panose="020B0604030504040204" pitchFamily="50" charset="-128"/>
                <a:cs typeface="Times New Roman" pitchFamily="18" charset="0"/>
              </a:rPr>
              <a:t>加算</a:t>
            </a:r>
          </a:p>
        </p:txBody>
      </p:sp>
      <p:sp>
        <p:nvSpPr>
          <p:cNvPr id="144" name="Freeform 10">
            <a:extLst>
              <a:ext uri="{FF2B5EF4-FFF2-40B4-BE49-F238E27FC236}">
                <a16:creationId xmlns:a16="http://schemas.microsoft.com/office/drawing/2014/main" id="{594994CD-2E8A-4F58-A850-5DAC43A07B36}"/>
              </a:ext>
            </a:extLst>
          </p:cNvPr>
          <p:cNvSpPr>
            <a:spLocks/>
          </p:cNvSpPr>
          <p:nvPr/>
        </p:nvSpPr>
        <p:spPr bwMode="auto">
          <a:xfrm rot="16200000" flipV="1">
            <a:off x="746956" y="3293997"/>
            <a:ext cx="2340028" cy="117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triangle" w="lg" len="lg"/>
            <a:tailEnd type="none" w="med" len="med"/>
          </a:ln>
        </p:spPr>
        <p:style>
          <a:lnRef idx="2">
            <a:schemeClr val="accent4"/>
          </a:lnRef>
          <a:fillRef idx="0">
            <a:schemeClr val="accent4"/>
          </a:fillRef>
          <a:effectRef idx="1">
            <a:schemeClr val="accent4"/>
          </a:effectRef>
          <a:fontRef idx="minor">
            <a:schemeClr val="tx1"/>
          </a:fontRef>
        </p:style>
        <p:txBody>
          <a:bodyPr/>
          <a:lstStyle/>
          <a:p>
            <a:endParaRPr lang="ja-JP" altLang="en-US">
              <a:latin typeface="+mn-ea"/>
              <a:cs typeface="Times New Roman" pitchFamily="18" charset="0"/>
            </a:endParaRPr>
          </a:p>
        </p:txBody>
      </p:sp>
      <p:cxnSp>
        <p:nvCxnSpPr>
          <p:cNvPr id="145" name="直線矢印コネクタ 144">
            <a:extLst>
              <a:ext uri="{FF2B5EF4-FFF2-40B4-BE49-F238E27FC236}">
                <a16:creationId xmlns:a16="http://schemas.microsoft.com/office/drawing/2014/main" id="{52359309-6823-42AD-A91D-F3B7B4D5954B}"/>
              </a:ext>
            </a:extLst>
          </p:cNvPr>
          <p:cNvCxnSpPr>
            <a:cxnSpLocks/>
          </p:cNvCxnSpPr>
          <p:nvPr/>
        </p:nvCxnSpPr>
        <p:spPr bwMode="auto">
          <a:xfrm>
            <a:off x="1871969" y="5589023"/>
            <a:ext cx="630007" cy="0"/>
          </a:xfrm>
          <a:prstGeom prst="straightConnector1">
            <a:avLst/>
          </a:prstGeom>
          <a:ln>
            <a:headEnd type="none" w="sm" len="sm"/>
            <a:tailEnd type="triangle" w="lg" len="lg"/>
          </a:ln>
        </p:spPr>
        <p:style>
          <a:lnRef idx="2">
            <a:schemeClr val="accent5"/>
          </a:lnRef>
          <a:fillRef idx="0">
            <a:schemeClr val="accent5"/>
          </a:fillRef>
          <a:effectRef idx="1">
            <a:schemeClr val="accent5"/>
          </a:effectRef>
          <a:fontRef idx="minor">
            <a:schemeClr val="tx1"/>
          </a:fontRef>
        </p:style>
      </p:cxnSp>
      <p:sp>
        <p:nvSpPr>
          <p:cNvPr id="146" name="Rectangle 133">
            <a:extLst>
              <a:ext uri="{FF2B5EF4-FFF2-40B4-BE49-F238E27FC236}">
                <a16:creationId xmlns:a16="http://schemas.microsoft.com/office/drawing/2014/main" id="{8F38E4F8-4494-4354-BADF-673A3E9CF695}"/>
              </a:ext>
            </a:extLst>
          </p:cNvPr>
          <p:cNvSpPr>
            <a:spLocks noChangeArrowheads="1"/>
          </p:cNvSpPr>
          <p:nvPr/>
        </p:nvSpPr>
        <p:spPr bwMode="auto">
          <a:xfrm>
            <a:off x="1511966" y="5434194"/>
            <a:ext cx="360004" cy="360004"/>
          </a:xfrm>
          <a:prstGeom prst="rect">
            <a:avLst/>
          </a:prstGeom>
          <a:noFill/>
          <a:ln w="12700">
            <a:noFill/>
            <a:miter lim="800000"/>
            <a:headEnd/>
            <a:tailEnd/>
          </a:ln>
          <a:effectLst/>
        </p:spPr>
        <p:txBody>
          <a:bodyPr wrap="none" lIns="93600" tIns="46800" rIns="93600" bIns="46800" anchor="t"/>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en-US" altLang="ja-JP" dirty="0">
                <a:solidFill>
                  <a:schemeClr val="tx1">
                    <a:lumMod val="75000"/>
                    <a:lumOff val="25000"/>
                  </a:schemeClr>
                </a:solidFill>
                <a:latin typeface="+mn-ea"/>
                <a:ea typeface="+mn-ea"/>
              </a:rPr>
              <a:t>4</a:t>
            </a:r>
          </a:p>
        </p:txBody>
      </p:sp>
      <p:cxnSp>
        <p:nvCxnSpPr>
          <p:cNvPr id="148" name="直線矢印コネクタ 147">
            <a:extLst>
              <a:ext uri="{FF2B5EF4-FFF2-40B4-BE49-F238E27FC236}">
                <a16:creationId xmlns:a16="http://schemas.microsoft.com/office/drawing/2014/main" id="{3CE44858-6285-44F6-AFC4-780D2A5B8561}"/>
              </a:ext>
            </a:extLst>
          </p:cNvPr>
          <p:cNvCxnSpPr>
            <a:cxnSpLocks/>
          </p:cNvCxnSpPr>
          <p:nvPr/>
        </p:nvCxnSpPr>
        <p:spPr bwMode="auto">
          <a:xfrm>
            <a:off x="2861981" y="5319021"/>
            <a:ext cx="1620018" cy="0"/>
          </a:xfrm>
          <a:prstGeom prst="straightConnector1">
            <a:avLst/>
          </a:prstGeom>
          <a:ln>
            <a:headEnd type="none" w="sm" len="sm"/>
            <a:tailEnd type="triangle" w="lg" len="lg"/>
          </a:ln>
        </p:spPr>
        <p:style>
          <a:lnRef idx="2">
            <a:schemeClr val="accent5"/>
          </a:lnRef>
          <a:fillRef idx="0">
            <a:schemeClr val="accent5"/>
          </a:fillRef>
          <a:effectRef idx="1">
            <a:schemeClr val="accent5"/>
          </a:effectRef>
          <a:fontRef idx="minor">
            <a:schemeClr val="tx1"/>
          </a:fontRef>
        </p:style>
      </p:cxnSp>
      <p:sp>
        <p:nvSpPr>
          <p:cNvPr id="149" name="Rectangle 133">
            <a:extLst>
              <a:ext uri="{FF2B5EF4-FFF2-40B4-BE49-F238E27FC236}">
                <a16:creationId xmlns:a16="http://schemas.microsoft.com/office/drawing/2014/main" id="{0031F1DA-9455-4239-A0EE-58244DDFC3AE}"/>
              </a:ext>
            </a:extLst>
          </p:cNvPr>
          <p:cNvSpPr>
            <a:spLocks noChangeArrowheads="1"/>
          </p:cNvSpPr>
          <p:nvPr/>
        </p:nvSpPr>
        <p:spPr bwMode="auto">
          <a:xfrm>
            <a:off x="3671990" y="3338999"/>
            <a:ext cx="990011" cy="450005"/>
          </a:xfrm>
          <a:prstGeom prst="rect">
            <a:avLst/>
          </a:prstGeom>
          <a:noFill/>
          <a:ln w="12700">
            <a:noFill/>
            <a:miter lim="800000"/>
            <a:headEnd/>
            <a:tailEnd/>
          </a:ln>
          <a:effectLst/>
        </p:spPr>
        <p:txBody>
          <a:bodyPr wrap="none" lIns="93600" tIns="46800" rIns="93600" bIns="46800" anchor="t"/>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dirty="0">
                <a:solidFill>
                  <a:schemeClr val="tx1">
                    <a:lumMod val="75000"/>
                    <a:lumOff val="25000"/>
                  </a:schemeClr>
                </a:solidFill>
                <a:latin typeface="+mn-ea"/>
                <a:ea typeface="+mn-ea"/>
              </a:rPr>
              <a:t>分岐</a:t>
            </a:r>
            <a:r>
              <a:rPr lang="en-US" altLang="ja-JP" dirty="0">
                <a:solidFill>
                  <a:schemeClr val="tx1">
                    <a:lumMod val="75000"/>
                    <a:lumOff val="25000"/>
                  </a:schemeClr>
                </a:solidFill>
                <a:latin typeface="+mn-ea"/>
                <a:ea typeface="+mn-ea"/>
              </a:rPr>
              <a:t>?</a:t>
            </a:r>
          </a:p>
        </p:txBody>
      </p:sp>
      <p:sp>
        <p:nvSpPr>
          <p:cNvPr id="152" name="Freeform 10">
            <a:extLst>
              <a:ext uri="{FF2B5EF4-FFF2-40B4-BE49-F238E27FC236}">
                <a16:creationId xmlns:a16="http://schemas.microsoft.com/office/drawing/2014/main" id="{EF622197-A443-4469-8DBF-998182EEA9EA}"/>
              </a:ext>
            </a:extLst>
          </p:cNvPr>
          <p:cNvSpPr>
            <a:spLocks/>
          </p:cNvSpPr>
          <p:nvPr/>
        </p:nvSpPr>
        <p:spPr bwMode="auto">
          <a:xfrm rot="10800000">
            <a:off x="3671989" y="3699000"/>
            <a:ext cx="720008" cy="27000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triangle" w="lg" len="lg"/>
            <a:tailEnd type="none" w="med" len="med"/>
          </a:ln>
        </p:spPr>
        <p:style>
          <a:lnRef idx="2">
            <a:schemeClr val="accent5"/>
          </a:lnRef>
          <a:fillRef idx="0">
            <a:schemeClr val="accent5"/>
          </a:fillRef>
          <a:effectRef idx="1">
            <a:schemeClr val="accent5"/>
          </a:effectRef>
          <a:fontRef idx="minor">
            <a:schemeClr val="tx1"/>
          </a:fontRef>
        </p:style>
        <p:txBody>
          <a:bodyPr/>
          <a:lstStyle/>
          <a:p>
            <a:endParaRPr lang="ja-JP" altLang="en-US">
              <a:latin typeface="+mn-ea"/>
              <a:cs typeface="Times New Roman" pitchFamily="18" charset="0"/>
            </a:endParaRPr>
          </a:p>
        </p:txBody>
      </p:sp>
      <p:sp>
        <p:nvSpPr>
          <p:cNvPr id="153" name="Freeform 10">
            <a:extLst>
              <a:ext uri="{FF2B5EF4-FFF2-40B4-BE49-F238E27FC236}">
                <a16:creationId xmlns:a16="http://schemas.microsoft.com/office/drawing/2014/main" id="{E20517F6-5A95-450C-BCB8-EC77C3E57666}"/>
              </a:ext>
            </a:extLst>
          </p:cNvPr>
          <p:cNvSpPr>
            <a:spLocks/>
          </p:cNvSpPr>
          <p:nvPr/>
        </p:nvSpPr>
        <p:spPr bwMode="auto">
          <a:xfrm rot="10800000" flipH="1">
            <a:off x="4752002" y="3698998"/>
            <a:ext cx="900010" cy="27000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triangle" w="lg" len="lg"/>
            <a:tailEnd type="none" w="med" len="med"/>
          </a:ln>
        </p:spPr>
        <p:style>
          <a:lnRef idx="2">
            <a:schemeClr val="accent5"/>
          </a:lnRef>
          <a:fillRef idx="0">
            <a:schemeClr val="accent5"/>
          </a:fillRef>
          <a:effectRef idx="1">
            <a:schemeClr val="accent5"/>
          </a:effectRef>
          <a:fontRef idx="minor">
            <a:schemeClr val="tx1"/>
          </a:fontRef>
        </p:style>
        <p:txBody>
          <a:bodyPr/>
          <a:lstStyle/>
          <a:p>
            <a:endParaRPr lang="ja-JP" altLang="en-US">
              <a:latin typeface="+mn-ea"/>
              <a:cs typeface="Times New Roman" pitchFamily="18" charset="0"/>
            </a:endParaRPr>
          </a:p>
        </p:txBody>
      </p:sp>
      <p:sp>
        <p:nvSpPr>
          <p:cNvPr id="31" name="Rectangle 133">
            <a:extLst>
              <a:ext uri="{FF2B5EF4-FFF2-40B4-BE49-F238E27FC236}">
                <a16:creationId xmlns:a16="http://schemas.microsoft.com/office/drawing/2014/main" id="{0031F1DA-9455-4239-A0EE-58244DDFC3AE}"/>
              </a:ext>
            </a:extLst>
          </p:cNvPr>
          <p:cNvSpPr>
            <a:spLocks noChangeArrowheads="1"/>
          </p:cNvSpPr>
          <p:nvPr/>
        </p:nvSpPr>
        <p:spPr bwMode="auto">
          <a:xfrm>
            <a:off x="5742013" y="3338999"/>
            <a:ext cx="1260014" cy="450005"/>
          </a:xfrm>
          <a:prstGeom prst="rect">
            <a:avLst/>
          </a:prstGeom>
          <a:noFill/>
          <a:ln w="12700">
            <a:noFill/>
            <a:miter lim="800000"/>
            <a:headEnd/>
            <a:tailEnd/>
          </a:ln>
          <a:effectLst/>
        </p:spPr>
        <p:txBody>
          <a:bodyPr wrap="none" lIns="93600" tIns="46800" rIns="93600" bIns="46800" anchor="t"/>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dirty="0">
                <a:solidFill>
                  <a:schemeClr val="tx1">
                    <a:lumMod val="75000"/>
                    <a:lumOff val="25000"/>
                  </a:schemeClr>
                </a:solidFill>
                <a:latin typeface="+mn-ea"/>
                <a:ea typeface="+mn-ea"/>
              </a:rPr>
              <a:t>分岐方向</a:t>
            </a:r>
            <a:endParaRPr lang="en-US" altLang="ja-JP" dirty="0">
              <a:solidFill>
                <a:schemeClr val="tx1">
                  <a:lumMod val="75000"/>
                  <a:lumOff val="25000"/>
                </a:schemeClr>
              </a:solidFill>
              <a:latin typeface="+mn-ea"/>
              <a:ea typeface="+mn-ea"/>
            </a:endParaRPr>
          </a:p>
        </p:txBody>
      </p:sp>
      <p:sp>
        <p:nvSpPr>
          <p:cNvPr id="36" name="Freeform 10">
            <a:extLst>
              <a:ext uri="{FF2B5EF4-FFF2-40B4-BE49-F238E27FC236}">
                <a16:creationId xmlns:a16="http://schemas.microsoft.com/office/drawing/2014/main" id="{594994CD-2E8A-4F58-A850-5DAC43A07B36}"/>
              </a:ext>
            </a:extLst>
          </p:cNvPr>
          <p:cNvSpPr>
            <a:spLocks/>
          </p:cNvSpPr>
          <p:nvPr/>
        </p:nvSpPr>
        <p:spPr bwMode="auto">
          <a:xfrm rot="16200000" flipV="1">
            <a:off x="3041982" y="3519000"/>
            <a:ext cx="1710019" cy="117001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triangle" w="lg" len="lg"/>
            <a:tailEnd type="none" w="med" len="med"/>
          </a:ln>
        </p:spPr>
        <p:style>
          <a:lnRef idx="2">
            <a:schemeClr val="accent5"/>
          </a:lnRef>
          <a:fillRef idx="0">
            <a:schemeClr val="accent5"/>
          </a:fillRef>
          <a:effectRef idx="1">
            <a:schemeClr val="accent5"/>
          </a:effectRef>
          <a:fontRef idx="minor">
            <a:schemeClr val="tx1"/>
          </a:fontRef>
        </p:style>
        <p:txBody>
          <a:bodyPr/>
          <a:lstStyle/>
          <a:p>
            <a:endParaRPr lang="ja-JP" altLang="en-US">
              <a:latin typeface="+mn-ea"/>
              <a:cs typeface="Times New Roman" pitchFamily="18" charset="0"/>
            </a:endParaRPr>
          </a:p>
        </p:txBody>
      </p:sp>
      <p:sp>
        <p:nvSpPr>
          <p:cNvPr id="8" name="フローチャート: 手作業 7"/>
          <p:cNvSpPr/>
          <p:nvPr/>
        </p:nvSpPr>
        <p:spPr bwMode="auto">
          <a:xfrm rot="16200000">
            <a:off x="4211996" y="5049017"/>
            <a:ext cx="720007" cy="180002"/>
          </a:xfrm>
          <a:prstGeom prst="flowChartManualOperation">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40" name="直線矢印コネクタ 39">
            <a:extLst>
              <a:ext uri="{FF2B5EF4-FFF2-40B4-BE49-F238E27FC236}">
                <a16:creationId xmlns:a16="http://schemas.microsoft.com/office/drawing/2014/main" id="{52359309-6823-42AD-A91D-F3B7B4D5954B}"/>
              </a:ext>
            </a:extLst>
          </p:cNvPr>
          <p:cNvCxnSpPr>
            <a:cxnSpLocks/>
            <a:stCxn id="16" idx="3"/>
            <a:endCxn id="8" idx="3"/>
          </p:cNvCxnSpPr>
          <p:nvPr/>
        </p:nvCxnSpPr>
        <p:spPr bwMode="auto">
          <a:xfrm>
            <a:off x="4572000" y="4509012"/>
            <a:ext cx="0" cy="342004"/>
          </a:xfrm>
          <a:prstGeom prst="straightConnector1">
            <a:avLst/>
          </a:prstGeom>
          <a:ln>
            <a:headEnd type="none" w="sm" len="sm"/>
            <a:tailEnd type="triangle" w="lg" len="lg"/>
          </a:ln>
        </p:spPr>
        <p:style>
          <a:lnRef idx="2">
            <a:schemeClr val="accent5"/>
          </a:lnRef>
          <a:fillRef idx="0">
            <a:schemeClr val="accent5"/>
          </a:fillRef>
          <a:effectRef idx="1">
            <a:schemeClr val="accent5"/>
          </a:effectRef>
          <a:fontRef idx="minor">
            <a:schemeClr val="tx1"/>
          </a:fontRef>
        </p:style>
      </p:cxnSp>
      <p:cxnSp>
        <p:nvCxnSpPr>
          <p:cNvPr id="43" name="直線矢印コネクタ 42">
            <a:extLst>
              <a:ext uri="{FF2B5EF4-FFF2-40B4-BE49-F238E27FC236}">
                <a16:creationId xmlns:a16="http://schemas.microsoft.com/office/drawing/2014/main" id="{52359309-6823-42AD-A91D-F3B7B4D5954B}"/>
              </a:ext>
            </a:extLst>
          </p:cNvPr>
          <p:cNvCxnSpPr>
            <a:cxnSpLocks/>
            <a:stCxn id="8" idx="2"/>
          </p:cNvCxnSpPr>
          <p:nvPr/>
        </p:nvCxnSpPr>
        <p:spPr bwMode="auto">
          <a:xfrm>
            <a:off x="4662001" y="5139018"/>
            <a:ext cx="2790031" cy="1"/>
          </a:xfrm>
          <a:prstGeom prst="straightConnector1">
            <a:avLst/>
          </a:prstGeom>
          <a:ln>
            <a:headEnd type="none" w="sm" len="sm"/>
            <a:tailEnd type="none" w="lg" len="lg"/>
          </a:ln>
        </p:spPr>
        <p:style>
          <a:lnRef idx="2">
            <a:schemeClr val="accent5"/>
          </a:lnRef>
          <a:fillRef idx="0">
            <a:schemeClr val="accent5"/>
          </a:fillRef>
          <a:effectRef idx="1">
            <a:schemeClr val="accent5"/>
          </a:effectRef>
          <a:fontRef idx="minor">
            <a:schemeClr val="tx1"/>
          </a:fontRef>
        </p:style>
      </p:cxnSp>
      <p:sp>
        <p:nvSpPr>
          <p:cNvPr id="16" name="フローチャート: 論理積ゲート 15"/>
          <p:cNvSpPr/>
          <p:nvPr/>
        </p:nvSpPr>
        <p:spPr bwMode="auto">
          <a:xfrm rot="5400000">
            <a:off x="4301997" y="3969006"/>
            <a:ext cx="540006" cy="540006"/>
          </a:xfrm>
          <a:prstGeom prst="flowChartDelay">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400" dirty="0">
                <a:solidFill>
                  <a:schemeClr val="tx1">
                    <a:lumMod val="75000"/>
                    <a:lumOff val="25000"/>
                  </a:schemeClr>
                </a:solidFill>
                <a:latin typeface="+mn-ea"/>
              </a:rPr>
              <a:t>AND</a:t>
            </a:r>
            <a:endParaRPr kumimoji="1" lang="ja-JP" altLang="en-US" sz="1400" dirty="0">
              <a:solidFill>
                <a:schemeClr val="tx1">
                  <a:lumMod val="75000"/>
                  <a:lumOff val="25000"/>
                </a:schemeClr>
              </a:solidFill>
              <a:latin typeface="+mn-ea"/>
            </a:endParaRPr>
          </a:p>
        </p:txBody>
      </p:sp>
      <p:sp>
        <p:nvSpPr>
          <p:cNvPr id="51" name="Freeform 10">
            <a:extLst>
              <a:ext uri="{FF2B5EF4-FFF2-40B4-BE49-F238E27FC236}">
                <a16:creationId xmlns:a16="http://schemas.microsoft.com/office/drawing/2014/main" id="{594994CD-2E8A-4F58-A850-5DAC43A07B36}"/>
              </a:ext>
            </a:extLst>
          </p:cNvPr>
          <p:cNvSpPr>
            <a:spLocks/>
          </p:cNvSpPr>
          <p:nvPr/>
        </p:nvSpPr>
        <p:spPr bwMode="auto">
          <a:xfrm rot="5400000" flipV="1">
            <a:off x="2369536" y="56521"/>
            <a:ext cx="4044929" cy="6120071"/>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none" w="lg" len="lg"/>
            <a:tailEnd type="none" w="med" len="med"/>
          </a:ln>
        </p:spPr>
        <p:style>
          <a:lnRef idx="2">
            <a:schemeClr val="accent5"/>
          </a:lnRef>
          <a:fillRef idx="0">
            <a:schemeClr val="accent5"/>
          </a:fillRef>
          <a:effectRef idx="1">
            <a:schemeClr val="accent5"/>
          </a:effectRef>
          <a:fontRef idx="minor">
            <a:schemeClr val="tx1"/>
          </a:fontRef>
        </p:style>
        <p:txBody>
          <a:bodyPr/>
          <a:lstStyle/>
          <a:p>
            <a:endParaRPr lang="ja-JP" altLang="en-US">
              <a:latin typeface="+mn-ea"/>
              <a:cs typeface="Times New Roman" pitchFamily="18" charset="0"/>
            </a:endParaRPr>
          </a:p>
        </p:txBody>
      </p:sp>
      <p:cxnSp>
        <p:nvCxnSpPr>
          <p:cNvPr id="52" name="直線矢印コネクタ 51">
            <a:extLst>
              <a:ext uri="{FF2B5EF4-FFF2-40B4-BE49-F238E27FC236}">
                <a16:creationId xmlns:a16="http://schemas.microsoft.com/office/drawing/2014/main" id="{52359309-6823-42AD-A91D-F3B7B4D5954B}"/>
              </a:ext>
            </a:extLst>
          </p:cNvPr>
          <p:cNvCxnSpPr>
            <a:cxnSpLocks/>
            <a:endCxn id="110" idx="0"/>
          </p:cNvCxnSpPr>
          <p:nvPr/>
        </p:nvCxnSpPr>
        <p:spPr bwMode="auto">
          <a:xfrm>
            <a:off x="1331963" y="1094090"/>
            <a:ext cx="360" cy="360005"/>
          </a:xfrm>
          <a:prstGeom prst="straightConnector1">
            <a:avLst/>
          </a:prstGeom>
          <a:ln>
            <a:headEnd type="none" w="sm" len="sm"/>
            <a:tailEnd type="triangle" w="lg" len="lg"/>
          </a:ln>
        </p:spPr>
        <p:style>
          <a:lnRef idx="2">
            <a:schemeClr val="accent5"/>
          </a:lnRef>
          <a:fillRef idx="0">
            <a:schemeClr val="accent5"/>
          </a:fillRef>
          <a:effectRef idx="1">
            <a:schemeClr val="accent5"/>
          </a:effectRef>
          <a:fontRef idx="minor">
            <a:schemeClr val="tx1"/>
          </a:fontRef>
        </p:style>
      </p:cxnSp>
      <p:sp>
        <p:nvSpPr>
          <p:cNvPr id="58" name="Freeform 10">
            <a:extLst>
              <a:ext uri="{FF2B5EF4-FFF2-40B4-BE49-F238E27FC236}">
                <a16:creationId xmlns:a16="http://schemas.microsoft.com/office/drawing/2014/main" id="{594994CD-2E8A-4F58-A850-5DAC43A07B36}"/>
              </a:ext>
            </a:extLst>
          </p:cNvPr>
          <p:cNvSpPr>
            <a:spLocks/>
          </p:cNvSpPr>
          <p:nvPr/>
        </p:nvSpPr>
        <p:spPr bwMode="auto">
          <a:xfrm rot="16200000" flipV="1">
            <a:off x="701954" y="4509010"/>
            <a:ext cx="2430030" cy="117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triangle" w="lg" len="lg"/>
            <a:tailEnd type="none" w="med" len="med"/>
          </a:ln>
        </p:spPr>
        <p:style>
          <a:lnRef idx="2">
            <a:schemeClr val="accent4"/>
          </a:lnRef>
          <a:fillRef idx="0">
            <a:schemeClr val="accent4"/>
          </a:fillRef>
          <a:effectRef idx="1">
            <a:schemeClr val="accent4"/>
          </a:effectRef>
          <a:fontRef idx="minor">
            <a:schemeClr val="tx1"/>
          </a:fontRef>
        </p:style>
        <p:txBody>
          <a:bodyPr/>
          <a:lstStyle/>
          <a:p>
            <a:endParaRPr lang="ja-JP" altLang="en-US">
              <a:latin typeface="+mn-ea"/>
              <a:cs typeface="Times New Roman" pitchFamily="18" charset="0"/>
            </a:endParaRPr>
          </a:p>
        </p:txBody>
      </p:sp>
      <p:sp>
        <p:nvSpPr>
          <p:cNvPr id="64"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501977" y="5949028"/>
            <a:ext cx="1710019" cy="720008"/>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ja-JP" altLang="en-US" dirty="0">
                <a:solidFill>
                  <a:schemeClr val="tx1">
                    <a:lumMod val="75000"/>
                    <a:lumOff val="25000"/>
                  </a:schemeClr>
                </a:solidFill>
                <a:latin typeface="+mn-ea"/>
                <a:ea typeface="+mn-ea"/>
              </a:rPr>
              <a:t>命令メモリ</a:t>
            </a:r>
          </a:p>
        </p:txBody>
      </p:sp>
      <p:cxnSp>
        <p:nvCxnSpPr>
          <p:cNvPr id="65" name="直線矢印コネクタ 64">
            <a:extLst>
              <a:ext uri="{FF2B5EF4-FFF2-40B4-BE49-F238E27FC236}">
                <a16:creationId xmlns:a16="http://schemas.microsoft.com/office/drawing/2014/main" id="{52359309-6823-42AD-A91D-F3B7B4D5954B}"/>
              </a:ext>
            </a:extLst>
          </p:cNvPr>
          <p:cNvCxnSpPr>
            <a:cxnSpLocks/>
          </p:cNvCxnSpPr>
          <p:nvPr/>
        </p:nvCxnSpPr>
        <p:spPr bwMode="auto">
          <a:xfrm>
            <a:off x="4211996" y="6309032"/>
            <a:ext cx="720008" cy="0"/>
          </a:xfrm>
          <a:prstGeom prst="straightConnector1">
            <a:avLst/>
          </a:prstGeom>
          <a:ln>
            <a:headEnd type="none" w="sm" len="sm"/>
            <a:tailEnd type="triangle" w="lg" len="lg"/>
          </a:ln>
        </p:spPr>
        <p:style>
          <a:lnRef idx="2">
            <a:schemeClr val="accent3"/>
          </a:lnRef>
          <a:fillRef idx="0">
            <a:schemeClr val="accent3"/>
          </a:fillRef>
          <a:effectRef idx="1">
            <a:schemeClr val="accent3"/>
          </a:effectRef>
          <a:fontRef idx="minor">
            <a:schemeClr val="tx1"/>
          </a:fontRef>
        </p:style>
      </p:cxnSp>
      <p:sp>
        <p:nvSpPr>
          <p:cNvPr id="66" name="Rectangle 133">
            <a:extLst>
              <a:ext uri="{FF2B5EF4-FFF2-40B4-BE49-F238E27FC236}">
                <a16:creationId xmlns:a16="http://schemas.microsoft.com/office/drawing/2014/main" id="{0031F1DA-9455-4239-A0EE-58244DDFC3AE}"/>
              </a:ext>
            </a:extLst>
          </p:cNvPr>
          <p:cNvSpPr>
            <a:spLocks noChangeArrowheads="1"/>
          </p:cNvSpPr>
          <p:nvPr/>
        </p:nvSpPr>
        <p:spPr bwMode="auto">
          <a:xfrm>
            <a:off x="4932004" y="6129030"/>
            <a:ext cx="1260014" cy="450005"/>
          </a:xfrm>
          <a:prstGeom prst="rect">
            <a:avLst/>
          </a:prstGeom>
          <a:noFill/>
          <a:ln w="12700">
            <a:noFill/>
            <a:miter lim="800000"/>
            <a:headEnd/>
            <a:tailEnd/>
          </a:ln>
          <a:effectLst/>
        </p:spPr>
        <p:txBody>
          <a:bodyPr wrap="none" lIns="93600" tIns="46800" rIns="93600" bIns="46800" anchor="t"/>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dirty="0">
                <a:solidFill>
                  <a:schemeClr val="tx1">
                    <a:lumMod val="75000"/>
                    <a:lumOff val="25000"/>
                  </a:schemeClr>
                </a:solidFill>
                <a:latin typeface="+mn-ea"/>
                <a:ea typeface="+mn-ea"/>
              </a:rPr>
              <a:t>命令</a:t>
            </a:r>
            <a:endParaRPr lang="en-US" altLang="ja-JP" dirty="0">
              <a:solidFill>
                <a:schemeClr val="tx1">
                  <a:lumMod val="75000"/>
                  <a:lumOff val="25000"/>
                </a:schemeClr>
              </a:solidFill>
              <a:latin typeface="+mn-ea"/>
              <a:ea typeface="+mn-ea"/>
            </a:endParaRPr>
          </a:p>
        </p:txBody>
      </p:sp>
    </p:spTree>
    <p:extLst>
      <p:ext uri="{BB962C8B-B14F-4D97-AF65-F5344CB8AC3E}">
        <p14:creationId xmlns:p14="http://schemas.microsoft.com/office/powerpoint/2010/main" val="5560323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09D2D3BB-831F-4607-8123-6BB98910D54A}"/>
              </a:ext>
            </a:extLst>
          </p:cNvPr>
          <p:cNvSpPr>
            <a:spLocks noGrp="1"/>
          </p:cNvSpPr>
          <p:nvPr>
            <p:ph type="title"/>
          </p:nvPr>
        </p:nvSpPr>
        <p:spPr/>
        <p:txBody>
          <a:bodyPr/>
          <a:lstStyle/>
          <a:p>
            <a:r>
              <a:rPr lang="ja-JP" altLang="en-US" dirty="0">
                <a:latin typeface="+mn-ea"/>
                <a:ea typeface="+mn-ea"/>
              </a:rPr>
              <a:t>分岐予測器の動作（１）</a:t>
            </a:r>
            <a:br>
              <a:rPr lang="en-US" altLang="ja-JP" dirty="0">
                <a:latin typeface="+mn-ea"/>
                <a:ea typeface="+mn-ea"/>
              </a:rPr>
            </a:br>
            <a:r>
              <a:rPr lang="en-US" altLang="ja-JP" dirty="0">
                <a:latin typeface="+mn-ea"/>
                <a:ea typeface="+mn-ea"/>
              </a:rPr>
              <a:t>BTB </a:t>
            </a:r>
            <a:r>
              <a:rPr lang="ja-JP" altLang="en-US" dirty="0">
                <a:latin typeface="+mn-ea"/>
                <a:ea typeface="+mn-ea"/>
              </a:rPr>
              <a:t>による分岐ターゲットと分岐かどうかの予測</a:t>
            </a:r>
          </a:p>
        </p:txBody>
      </p:sp>
      <p:sp>
        <p:nvSpPr>
          <p:cNvPr id="4" name="テキスト プレースホルダー 3"/>
          <p:cNvSpPr>
            <a:spLocks noGrp="1"/>
          </p:cNvSpPr>
          <p:nvPr>
            <p:ph type="body" sz="quarter" idx="10"/>
          </p:nvPr>
        </p:nvSpPr>
        <p:spPr>
          <a:xfrm>
            <a:off x="611956" y="5589024"/>
            <a:ext cx="8280092" cy="719701"/>
          </a:xfrm>
        </p:spPr>
        <p:txBody>
          <a:bodyPr/>
          <a:lstStyle/>
          <a:p>
            <a:r>
              <a:rPr kumimoji="1" lang="en-US" altLang="ja-JP" dirty="0"/>
              <a:t>BTB </a:t>
            </a:r>
            <a:r>
              <a:rPr kumimoji="1" lang="ja-JP" altLang="en-US" dirty="0"/>
              <a:t>により以下を予測</a:t>
            </a:r>
            <a:endParaRPr kumimoji="1" lang="en-US" altLang="ja-JP" dirty="0"/>
          </a:p>
          <a:p>
            <a:pPr lvl="1"/>
            <a:r>
              <a:rPr kumimoji="1" lang="ja-JP" altLang="en-US" dirty="0"/>
              <a:t>分岐の飛び先（ターゲット・アドレス）</a:t>
            </a:r>
            <a:endParaRPr kumimoji="1" lang="en-US" altLang="ja-JP" dirty="0"/>
          </a:p>
          <a:p>
            <a:pPr lvl="1"/>
            <a:r>
              <a:rPr lang="ja-JP" altLang="en-US" dirty="0"/>
              <a:t>分岐かどうか</a:t>
            </a:r>
            <a:endParaRPr kumimoji="1" lang="ja-JP" altLang="en-US" dirty="0"/>
          </a:p>
        </p:txBody>
      </p:sp>
      <p:sp>
        <p:nvSpPr>
          <p:cNvPr id="110" name="Rectangle 13">
            <a:extLst>
              <a:ext uri="{FF2B5EF4-FFF2-40B4-BE49-F238E27FC236}">
                <a16:creationId xmlns:a16="http://schemas.microsoft.com/office/drawing/2014/main" id="{6F3553EC-3B3D-4454-92A6-5F570F10C904}"/>
              </a:ext>
            </a:extLst>
          </p:cNvPr>
          <p:cNvSpPr>
            <a:spLocks noChangeArrowheads="1"/>
          </p:cNvSpPr>
          <p:nvPr/>
        </p:nvSpPr>
        <p:spPr bwMode="auto">
          <a:xfrm>
            <a:off x="971960" y="1454095"/>
            <a:ext cx="720725" cy="360362"/>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dirty="0">
                <a:solidFill>
                  <a:schemeClr val="tx1">
                    <a:lumMod val="75000"/>
                    <a:lumOff val="25000"/>
                  </a:schemeClr>
                </a:solidFill>
                <a:latin typeface="+mn-ea"/>
                <a:ea typeface="+mn-ea"/>
              </a:rPr>
              <a:t>PC</a:t>
            </a:r>
            <a:endParaRPr lang="ja-JP" altLang="en-US" b="1" dirty="0">
              <a:solidFill>
                <a:schemeClr val="tx1">
                  <a:lumMod val="75000"/>
                  <a:lumOff val="25000"/>
                </a:schemeClr>
              </a:solidFill>
              <a:latin typeface="+mn-ea"/>
              <a:ea typeface="+mn-ea"/>
            </a:endParaRPr>
          </a:p>
        </p:txBody>
      </p:sp>
      <p:sp>
        <p:nvSpPr>
          <p:cNvPr id="111" name="Freeform 10">
            <a:extLst>
              <a:ext uri="{FF2B5EF4-FFF2-40B4-BE49-F238E27FC236}">
                <a16:creationId xmlns:a16="http://schemas.microsoft.com/office/drawing/2014/main" id="{EB48C9DE-478E-4AAF-BBBA-4890D91B1B5B}"/>
              </a:ext>
            </a:extLst>
          </p:cNvPr>
          <p:cNvSpPr>
            <a:spLocks/>
          </p:cNvSpPr>
          <p:nvPr/>
        </p:nvSpPr>
        <p:spPr bwMode="auto">
          <a:xfrm rot="16200000" flipV="1">
            <a:off x="1781969" y="1358976"/>
            <a:ext cx="900010" cy="1800021"/>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triangle" w="lg" len="lg"/>
            <a:tailEnd type="none" w="med" len="med"/>
          </a:ln>
        </p:spPr>
        <p:style>
          <a:lnRef idx="2">
            <a:schemeClr val="accent4"/>
          </a:lnRef>
          <a:fillRef idx="0">
            <a:schemeClr val="accent4"/>
          </a:fillRef>
          <a:effectRef idx="1">
            <a:schemeClr val="accent4"/>
          </a:effectRef>
          <a:fontRef idx="minor">
            <a:schemeClr val="tx1"/>
          </a:fontRef>
        </p:style>
        <p:txBody>
          <a:bodyPr/>
          <a:lstStyle/>
          <a:p>
            <a:endParaRPr lang="ja-JP" altLang="en-US">
              <a:latin typeface="+mn-ea"/>
              <a:cs typeface="Times New Roman" pitchFamily="18" charset="0"/>
            </a:endParaRPr>
          </a:p>
        </p:txBody>
      </p:sp>
      <p:sp>
        <p:nvSpPr>
          <p:cNvPr id="131" name="Rectangle 133">
            <a:extLst>
              <a:ext uri="{FF2B5EF4-FFF2-40B4-BE49-F238E27FC236}">
                <a16:creationId xmlns:a16="http://schemas.microsoft.com/office/drawing/2014/main" id="{50950858-F2AD-4754-B7CC-69AD6E6ABCC8}"/>
              </a:ext>
            </a:extLst>
          </p:cNvPr>
          <p:cNvSpPr>
            <a:spLocks noChangeArrowheads="1"/>
          </p:cNvSpPr>
          <p:nvPr/>
        </p:nvSpPr>
        <p:spPr bwMode="auto">
          <a:xfrm>
            <a:off x="3133623" y="2018745"/>
            <a:ext cx="719803" cy="240242"/>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en-US" altLang="ja-JP" dirty="0">
                <a:solidFill>
                  <a:schemeClr val="tx1">
                    <a:lumMod val="75000"/>
                    <a:lumOff val="25000"/>
                  </a:schemeClr>
                </a:solidFill>
                <a:latin typeface="+mn-ea"/>
                <a:ea typeface="+mn-ea"/>
              </a:rPr>
              <a:t>BTB</a:t>
            </a:r>
          </a:p>
        </p:txBody>
      </p:sp>
      <p:sp>
        <p:nvSpPr>
          <p:cNvPr id="137"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133623" y="2258987"/>
            <a:ext cx="718369" cy="990011"/>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n-ea"/>
              <a:ea typeface="+mn-ea"/>
            </a:endParaRPr>
          </a:p>
        </p:txBody>
      </p:sp>
      <p:sp>
        <p:nvSpPr>
          <p:cNvPr id="142" name="Rectangle 133">
            <a:extLst>
              <a:ext uri="{FF2B5EF4-FFF2-40B4-BE49-F238E27FC236}">
                <a16:creationId xmlns:a16="http://schemas.microsoft.com/office/drawing/2014/main" id="{638798E7-DA2E-4A64-8729-E0ECA9F8F543}"/>
              </a:ext>
            </a:extLst>
          </p:cNvPr>
          <p:cNvSpPr>
            <a:spLocks noChangeArrowheads="1"/>
          </p:cNvSpPr>
          <p:nvPr/>
        </p:nvSpPr>
        <p:spPr bwMode="auto">
          <a:xfrm>
            <a:off x="1421965" y="3338999"/>
            <a:ext cx="2160024" cy="630007"/>
          </a:xfrm>
          <a:prstGeom prst="rect">
            <a:avLst/>
          </a:prstGeom>
          <a:noFill/>
          <a:ln w="12700">
            <a:noFill/>
            <a:miter lim="800000"/>
            <a:headEnd/>
            <a:tailEnd/>
          </a:ln>
          <a:effectLst/>
        </p:spPr>
        <p:txBody>
          <a:bodyPr wrap="none" lIns="93600" tIns="46800" rIns="93600" bIns="46800" anchor="t"/>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dirty="0">
                <a:solidFill>
                  <a:schemeClr val="tx1">
                    <a:lumMod val="75000"/>
                    <a:lumOff val="25000"/>
                  </a:schemeClr>
                </a:solidFill>
                <a:latin typeface="+mn-ea"/>
                <a:ea typeface="+mn-ea"/>
              </a:rPr>
              <a:t>分岐ターゲット</a:t>
            </a:r>
            <a:endParaRPr lang="en-US" altLang="ja-JP" dirty="0">
              <a:solidFill>
                <a:schemeClr val="tx1">
                  <a:lumMod val="75000"/>
                  <a:lumOff val="25000"/>
                </a:schemeClr>
              </a:solidFill>
              <a:latin typeface="+mn-ea"/>
              <a:ea typeface="+mn-ea"/>
            </a:endParaRPr>
          </a:p>
          <a:p>
            <a:pPr eaLnBrk="0" hangingPunct="0"/>
            <a:r>
              <a:rPr lang="ja-JP" altLang="en-US" dirty="0">
                <a:solidFill>
                  <a:schemeClr val="tx1">
                    <a:lumMod val="75000"/>
                    <a:lumOff val="25000"/>
                  </a:schemeClr>
                </a:solidFill>
                <a:latin typeface="+mn-ea"/>
                <a:ea typeface="+mn-ea"/>
              </a:rPr>
              <a:t>アドレス</a:t>
            </a:r>
            <a:endParaRPr lang="en-US" altLang="ja-JP" dirty="0">
              <a:solidFill>
                <a:schemeClr val="tx1">
                  <a:lumMod val="75000"/>
                  <a:lumOff val="25000"/>
                </a:schemeClr>
              </a:solidFill>
              <a:latin typeface="+mn-ea"/>
              <a:ea typeface="+mn-ea"/>
            </a:endParaRPr>
          </a:p>
        </p:txBody>
      </p:sp>
      <p:sp>
        <p:nvSpPr>
          <p:cNvPr id="149" name="Rectangle 133">
            <a:extLst>
              <a:ext uri="{FF2B5EF4-FFF2-40B4-BE49-F238E27FC236}">
                <a16:creationId xmlns:a16="http://schemas.microsoft.com/office/drawing/2014/main" id="{0031F1DA-9455-4239-A0EE-58244DDFC3AE}"/>
              </a:ext>
            </a:extLst>
          </p:cNvPr>
          <p:cNvSpPr>
            <a:spLocks noChangeArrowheads="1"/>
          </p:cNvSpPr>
          <p:nvPr/>
        </p:nvSpPr>
        <p:spPr bwMode="auto">
          <a:xfrm>
            <a:off x="3671990" y="3338999"/>
            <a:ext cx="990011" cy="450005"/>
          </a:xfrm>
          <a:prstGeom prst="rect">
            <a:avLst/>
          </a:prstGeom>
          <a:noFill/>
          <a:ln w="12700">
            <a:noFill/>
            <a:miter lim="800000"/>
            <a:headEnd/>
            <a:tailEnd/>
          </a:ln>
          <a:effectLst/>
        </p:spPr>
        <p:txBody>
          <a:bodyPr wrap="none" lIns="93600" tIns="46800" rIns="93600" bIns="46800" anchor="t"/>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dirty="0">
                <a:solidFill>
                  <a:schemeClr val="tx1">
                    <a:lumMod val="75000"/>
                    <a:lumOff val="25000"/>
                  </a:schemeClr>
                </a:solidFill>
                <a:latin typeface="+mn-ea"/>
                <a:ea typeface="+mn-ea"/>
              </a:rPr>
              <a:t>分岐</a:t>
            </a:r>
            <a:r>
              <a:rPr lang="en-US" altLang="ja-JP" dirty="0">
                <a:solidFill>
                  <a:schemeClr val="tx1">
                    <a:lumMod val="75000"/>
                    <a:lumOff val="25000"/>
                  </a:schemeClr>
                </a:solidFill>
                <a:latin typeface="+mn-ea"/>
                <a:ea typeface="+mn-ea"/>
              </a:rPr>
              <a:t>?</a:t>
            </a:r>
          </a:p>
        </p:txBody>
      </p:sp>
      <p:cxnSp>
        <p:nvCxnSpPr>
          <p:cNvPr id="34" name="直線矢印コネクタ 33">
            <a:extLst>
              <a:ext uri="{FF2B5EF4-FFF2-40B4-BE49-F238E27FC236}">
                <a16:creationId xmlns:a16="http://schemas.microsoft.com/office/drawing/2014/main" id="{52359309-6823-42AD-A91D-F3B7B4D5954B}"/>
              </a:ext>
            </a:extLst>
          </p:cNvPr>
          <p:cNvCxnSpPr>
            <a:cxnSpLocks/>
          </p:cNvCxnSpPr>
          <p:nvPr/>
        </p:nvCxnSpPr>
        <p:spPr bwMode="auto">
          <a:xfrm>
            <a:off x="3311986" y="3248998"/>
            <a:ext cx="0" cy="540006"/>
          </a:xfrm>
          <a:prstGeom prst="straightConnector1">
            <a:avLst/>
          </a:prstGeom>
          <a:ln>
            <a:headEnd type="none" w="sm" len="sm"/>
            <a:tailEnd type="triangle" w="lg" len="lg"/>
          </a:ln>
        </p:spPr>
        <p:style>
          <a:lnRef idx="2">
            <a:schemeClr val="accent5"/>
          </a:lnRef>
          <a:fillRef idx="0">
            <a:schemeClr val="accent5"/>
          </a:fillRef>
          <a:effectRef idx="1">
            <a:schemeClr val="accent5"/>
          </a:effectRef>
          <a:fontRef idx="minor">
            <a:schemeClr val="tx1"/>
          </a:fontRef>
        </p:style>
      </p:cxnSp>
      <p:cxnSp>
        <p:nvCxnSpPr>
          <p:cNvPr id="37" name="直線矢印コネクタ 36">
            <a:extLst>
              <a:ext uri="{FF2B5EF4-FFF2-40B4-BE49-F238E27FC236}">
                <a16:creationId xmlns:a16="http://schemas.microsoft.com/office/drawing/2014/main" id="{52359309-6823-42AD-A91D-F3B7B4D5954B}"/>
              </a:ext>
            </a:extLst>
          </p:cNvPr>
          <p:cNvCxnSpPr>
            <a:cxnSpLocks/>
          </p:cNvCxnSpPr>
          <p:nvPr/>
        </p:nvCxnSpPr>
        <p:spPr bwMode="auto">
          <a:xfrm>
            <a:off x="3671990" y="3248998"/>
            <a:ext cx="0" cy="540006"/>
          </a:xfrm>
          <a:prstGeom prst="straightConnector1">
            <a:avLst/>
          </a:prstGeom>
          <a:ln>
            <a:headEnd type="none" w="sm" len="sm"/>
            <a:tailEnd type="triangle" w="lg" len="lg"/>
          </a:ln>
        </p:spPr>
        <p:style>
          <a:lnRef idx="2">
            <a:schemeClr val="accent5"/>
          </a:lnRef>
          <a:fillRef idx="0">
            <a:schemeClr val="accent5"/>
          </a:fillRef>
          <a:effectRef idx="1">
            <a:schemeClr val="accent5"/>
          </a:effectRef>
          <a:fontRef idx="minor">
            <a:schemeClr val="tx1"/>
          </a:fontRef>
        </p:style>
      </p:cxnSp>
    </p:spTree>
    <p:extLst>
      <p:ext uri="{BB962C8B-B14F-4D97-AF65-F5344CB8AC3E}">
        <p14:creationId xmlns:p14="http://schemas.microsoft.com/office/powerpoint/2010/main" val="30038291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09D2D3BB-831F-4607-8123-6BB98910D54A}"/>
              </a:ext>
            </a:extLst>
          </p:cNvPr>
          <p:cNvSpPr>
            <a:spLocks noGrp="1"/>
          </p:cNvSpPr>
          <p:nvPr>
            <p:ph type="title"/>
          </p:nvPr>
        </p:nvSpPr>
        <p:spPr/>
        <p:txBody>
          <a:bodyPr/>
          <a:lstStyle/>
          <a:p>
            <a:r>
              <a:rPr lang="ja-JP" altLang="en-US" dirty="0">
                <a:latin typeface="+mn-ea"/>
              </a:rPr>
              <a:t>分岐予測器の動作（２）</a:t>
            </a:r>
            <a:br>
              <a:rPr lang="en-US" altLang="ja-JP" dirty="0">
                <a:latin typeface="+mn-ea"/>
              </a:rPr>
            </a:br>
            <a:r>
              <a:rPr lang="ja-JP" altLang="en-US" dirty="0">
                <a:latin typeface="+mn-ea"/>
              </a:rPr>
              <a:t>方向予測器による分岐方向の予測</a:t>
            </a:r>
            <a:endParaRPr lang="ja-JP" altLang="en-US" dirty="0">
              <a:latin typeface="+mn-ea"/>
              <a:ea typeface="+mn-ea"/>
            </a:endParaRPr>
          </a:p>
        </p:txBody>
      </p:sp>
      <p:sp>
        <p:nvSpPr>
          <p:cNvPr id="112" name="Rectangle 154">
            <a:extLst>
              <a:ext uri="{FF2B5EF4-FFF2-40B4-BE49-F238E27FC236}">
                <a16:creationId xmlns:a16="http://schemas.microsoft.com/office/drawing/2014/main" id="{FC6C970C-6B8A-45ED-8C30-DD305B2E2B1E}"/>
              </a:ext>
            </a:extLst>
          </p:cNvPr>
          <p:cNvSpPr>
            <a:spLocks noChangeArrowheads="1"/>
          </p:cNvSpPr>
          <p:nvPr/>
        </p:nvSpPr>
        <p:spPr bwMode="auto">
          <a:xfrm>
            <a:off x="5292008" y="2258987"/>
            <a:ext cx="718369" cy="984893"/>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n-ea"/>
              <a:ea typeface="+mn-ea"/>
            </a:endParaRPr>
          </a:p>
        </p:txBody>
      </p:sp>
      <p:sp>
        <p:nvSpPr>
          <p:cNvPr id="121" name="Rectangle 133">
            <a:extLst>
              <a:ext uri="{FF2B5EF4-FFF2-40B4-BE49-F238E27FC236}">
                <a16:creationId xmlns:a16="http://schemas.microsoft.com/office/drawing/2014/main" id="{994A97D3-93DB-41F6-8CF4-7FC1DB7B78F4}"/>
              </a:ext>
            </a:extLst>
          </p:cNvPr>
          <p:cNvSpPr>
            <a:spLocks noChangeArrowheads="1"/>
          </p:cNvSpPr>
          <p:nvPr/>
        </p:nvSpPr>
        <p:spPr bwMode="auto">
          <a:xfrm>
            <a:off x="4932004" y="2018745"/>
            <a:ext cx="719803" cy="240242"/>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dirty="0">
                <a:solidFill>
                  <a:schemeClr val="tx1">
                    <a:lumMod val="75000"/>
                    <a:lumOff val="25000"/>
                  </a:schemeClr>
                </a:solidFill>
                <a:latin typeface="+mn-ea"/>
                <a:ea typeface="+mn-ea"/>
              </a:rPr>
              <a:t>方向予測器</a:t>
            </a:r>
            <a:endParaRPr lang="en-US" altLang="ja-JP" dirty="0">
              <a:solidFill>
                <a:schemeClr val="tx1">
                  <a:lumMod val="75000"/>
                  <a:lumOff val="25000"/>
                </a:schemeClr>
              </a:solidFill>
              <a:latin typeface="+mn-ea"/>
              <a:ea typeface="+mn-ea"/>
            </a:endParaRPr>
          </a:p>
        </p:txBody>
      </p:sp>
      <p:sp>
        <p:nvSpPr>
          <p:cNvPr id="135" name="Freeform 10">
            <a:extLst>
              <a:ext uri="{FF2B5EF4-FFF2-40B4-BE49-F238E27FC236}">
                <a16:creationId xmlns:a16="http://schemas.microsoft.com/office/drawing/2014/main" id="{2D7F3348-C62D-4BE6-8124-759D7284CC1D}"/>
              </a:ext>
            </a:extLst>
          </p:cNvPr>
          <p:cNvSpPr>
            <a:spLocks/>
          </p:cNvSpPr>
          <p:nvPr/>
        </p:nvSpPr>
        <p:spPr bwMode="auto">
          <a:xfrm rot="10800000">
            <a:off x="1691965" y="1628980"/>
            <a:ext cx="2880033" cy="1080012"/>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none" w="lg" len="lg"/>
            <a:tailEnd type="none" w="med" len="med"/>
          </a:ln>
        </p:spPr>
        <p:style>
          <a:lnRef idx="2">
            <a:schemeClr val="accent4"/>
          </a:lnRef>
          <a:fillRef idx="0">
            <a:schemeClr val="accent4"/>
          </a:fillRef>
          <a:effectRef idx="1">
            <a:schemeClr val="accent4"/>
          </a:effectRef>
          <a:fontRef idx="minor">
            <a:schemeClr val="tx1"/>
          </a:fontRef>
        </p:style>
        <p:txBody>
          <a:bodyPr/>
          <a:lstStyle/>
          <a:p>
            <a:endParaRPr lang="ja-JP" altLang="en-US">
              <a:latin typeface="+mn-ea"/>
              <a:cs typeface="Times New Roman" pitchFamily="18" charset="0"/>
            </a:endParaRPr>
          </a:p>
        </p:txBody>
      </p:sp>
      <p:cxnSp>
        <p:nvCxnSpPr>
          <p:cNvPr id="136" name="直線矢印コネクタ 135">
            <a:extLst>
              <a:ext uri="{FF2B5EF4-FFF2-40B4-BE49-F238E27FC236}">
                <a16:creationId xmlns:a16="http://schemas.microsoft.com/office/drawing/2014/main" id="{B9D87B37-B505-4688-A744-B1A1E10BFBF9}"/>
              </a:ext>
            </a:extLst>
          </p:cNvPr>
          <p:cNvCxnSpPr>
            <a:cxnSpLocks/>
          </p:cNvCxnSpPr>
          <p:nvPr/>
        </p:nvCxnSpPr>
        <p:spPr bwMode="auto">
          <a:xfrm>
            <a:off x="4572000" y="2708992"/>
            <a:ext cx="690295" cy="0"/>
          </a:xfrm>
          <a:prstGeom prst="straightConnector1">
            <a:avLst/>
          </a:prstGeom>
          <a:ln>
            <a:headEnd type="none" w="sm" len="sm"/>
            <a:tailEnd type="triangle" w="lg" len="lg"/>
          </a:ln>
        </p:spPr>
        <p:style>
          <a:lnRef idx="2">
            <a:schemeClr val="accent4"/>
          </a:lnRef>
          <a:fillRef idx="0">
            <a:schemeClr val="accent4"/>
          </a:fillRef>
          <a:effectRef idx="1">
            <a:schemeClr val="accent4"/>
          </a:effectRef>
          <a:fontRef idx="minor">
            <a:schemeClr val="tx1"/>
          </a:fontRef>
        </p:style>
      </p:cxnSp>
      <p:sp>
        <p:nvSpPr>
          <p:cNvPr id="31" name="Rectangle 133">
            <a:extLst>
              <a:ext uri="{FF2B5EF4-FFF2-40B4-BE49-F238E27FC236}">
                <a16:creationId xmlns:a16="http://schemas.microsoft.com/office/drawing/2014/main" id="{0031F1DA-9455-4239-A0EE-58244DDFC3AE}"/>
              </a:ext>
            </a:extLst>
          </p:cNvPr>
          <p:cNvSpPr>
            <a:spLocks noChangeArrowheads="1"/>
          </p:cNvSpPr>
          <p:nvPr/>
        </p:nvSpPr>
        <p:spPr bwMode="auto">
          <a:xfrm>
            <a:off x="5742013" y="3338999"/>
            <a:ext cx="1260014" cy="450005"/>
          </a:xfrm>
          <a:prstGeom prst="rect">
            <a:avLst/>
          </a:prstGeom>
          <a:noFill/>
          <a:ln w="12700">
            <a:noFill/>
            <a:miter lim="800000"/>
            <a:headEnd/>
            <a:tailEnd/>
          </a:ln>
          <a:effectLst/>
        </p:spPr>
        <p:txBody>
          <a:bodyPr wrap="none" lIns="93600" tIns="46800" rIns="93600" bIns="46800" anchor="t"/>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dirty="0">
                <a:solidFill>
                  <a:schemeClr val="tx1">
                    <a:lumMod val="75000"/>
                    <a:lumOff val="25000"/>
                  </a:schemeClr>
                </a:solidFill>
                <a:latin typeface="+mn-ea"/>
                <a:ea typeface="+mn-ea"/>
              </a:rPr>
              <a:t>分岐方向</a:t>
            </a:r>
            <a:endParaRPr lang="en-US" altLang="ja-JP" dirty="0">
              <a:solidFill>
                <a:schemeClr val="tx1">
                  <a:lumMod val="75000"/>
                  <a:lumOff val="25000"/>
                </a:schemeClr>
              </a:solidFill>
              <a:latin typeface="+mn-ea"/>
              <a:ea typeface="+mn-ea"/>
            </a:endParaRPr>
          </a:p>
        </p:txBody>
      </p:sp>
      <p:sp>
        <p:nvSpPr>
          <p:cNvPr id="34" name="Rectangle 13">
            <a:extLst>
              <a:ext uri="{FF2B5EF4-FFF2-40B4-BE49-F238E27FC236}">
                <a16:creationId xmlns:a16="http://schemas.microsoft.com/office/drawing/2014/main" id="{6F3553EC-3B3D-4454-92A6-5F570F10C904}"/>
              </a:ext>
            </a:extLst>
          </p:cNvPr>
          <p:cNvSpPr>
            <a:spLocks noChangeArrowheads="1"/>
          </p:cNvSpPr>
          <p:nvPr/>
        </p:nvSpPr>
        <p:spPr bwMode="auto">
          <a:xfrm>
            <a:off x="971960" y="1454095"/>
            <a:ext cx="720725" cy="360362"/>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dirty="0">
                <a:solidFill>
                  <a:schemeClr val="tx1">
                    <a:lumMod val="75000"/>
                    <a:lumOff val="25000"/>
                  </a:schemeClr>
                </a:solidFill>
                <a:latin typeface="+mn-ea"/>
                <a:ea typeface="+mn-ea"/>
              </a:rPr>
              <a:t>PC</a:t>
            </a:r>
            <a:endParaRPr lang="ja-JP" altLang="en-US" b="1" dirty="0">
              <a:solidFill>
                <a:schemeClr val="tx1">
                  <a:lumMod val="75000"/>
                  <a:lumOff val="25000"/>
                </a:schemeClr>
              </a:solidFill>
              <a:latin typeface="+mn-ea"/>
              <a:ea typeface="+mn-ea"/>
            </a:endParaRPr>
          </a:p>
        </p:txBody>
      </p:sp>
      <p:sp>
        <p:nvSpPr>
          <p:cNvPr id="35" name="Freeform 10">
            <a:extLst>
              <a:ext uri="{FF2B5EF4-FFF2-40B4-BE49-F238E27FC236}">
                <a16:creationId xmlns:a16="http://schemas.microsoft.com/office/drawing/2014/main" id="{EB48C9DE-478E-4AAF-BBBA-4890D91B1B5B}"/>
              </a:ext>
            </a:extLst>
          </p:cNvPr>
          <p:cNvSpPr>
            <a:spLocks/>
          </p:cNvSpPr>
          <p:nvPr/>
        </p:nvSpPr>
        <p:spPr bwMode="auto">
          <a:xfrm rot="16200000" flipV="1">
            <a:off x="1781969" y="1358976"/>
            <a:ext cx="900010" cy="1800021"/>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solidFill>
              <a:schemeClr val="tx1">
                <a:lumMod val="75000"/>
                <a:lumOff val="25000"/>
              </a:schemeClr>
            </a:solidFill>
            <a:headEnd type="triangle" w="lg" len="lg"/>
            <a:tailEnd type="none" w="med" len="med"/>
          </a:ln>
        </p:spPr>
        <p:style>
          <a:lnRef idx="2">
            <a:schemeClr val="accent4"/>
          </a:lnRef>
          <a:fillRef idx="0">
            <a:schemeClr val="accent4"/>
          </a:fillRef>
          <a:effectRef idx="1">
            <a:schemeClr val="accent4"/>
          </a:effectRef>
          <a:fontRef idx="minor">
            <a:schemeClr val="tx1"/>
          </a:fontRef>
        </p:style>
        <p:txBody>
          <a:bodyPr/>
          <a:lstStyle/>
          <a:p>
            <a:endParaRPr lang="ja-JP" altLang="en-US">
              <a:latin typeface="+mn-ea"/>
              <a:cs typeface="Times New Roman" pitchFamily="18" charset="0"/>
            </a:endParaRPr>
          </a:p>
        </p:txBody>
      </p:sp>
      <p:sp>
        <p:nvSpPr>
          <p:cNvPr id="37" name="Rectangle 133">
            <a:extLst>
              <a:ext uri="{FF2B5EF4-FFF2-40B4-BE49-F238E27FC236}">
                <a16:creationId xmlns:a16="http://schemas.microsoft.com/office/drawing/2014/main" id="{50950858-F2AD-4754-B7CC-69AD6E6ABCC8}"/>
              </a:ext>
            </a:extLst>
          </p:cNvPr>
          <p:cNvSpPr>
            <a:spLocks noChangeArrowheads="1"/>
          </p:cNvSpPr>
          <p:nvPr/>
        </p:nvSpPr>
        <p:spPr bwMode="auto">
          <a:xfrm>
            <a:off x="3133623" y="2018745"/>
            <a:ext cx="719803" cy="240242"/>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en-US" altLang="ja-JP" dirty="0">
                <a:solidFill>
                  <a:schemeClr val="tx1">
                    <a:lumMod val="75000"/>
                    <a:lumOff val="25000"/>
                  </a:schemeClr>
                </a:solidFill>
                <a:latin typeface="+mn-ea"/>
                <a:ea typeface="+mn-ea"/>
              </a:rPr>
              <a:t>BTB</a:t>
            </a:r>
          </a:p>
        </p:txBody>
      </p:sp>
      <p:sp>
        <p:nvSpPr>
          <p:cNvPr id="38"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133623" y="2258987"/>
            <a:ext cx="718369" cy="990011"/>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n-ea"/>
              <a:ea typeface="+mn-ea"/>
            </a:endParaRPr>
          </a:p>
        </p:txBody>
      </p:sp>
      <p:sp>
        <p:nvSpPr>
          <p:cNvPr id="39" name="Rectangle 133">
            <a:extLst>
              <a:ext uri="{FF2B5EF4-FFF2-40B4-BE49-F238E27FC236}">
                <a16:creationId xmlns:a16="http://schemas.microsoft.com/office/drawing/2014/main" id="{638798E7-DA2E-4A64-8729-E0ECA9F8F543}"/>
              </a:ext>
            </a:extLst>
          </p:cNvPr>
          <p:cNvSpPr>
            <a:spLocks noChangeArrowheads="1"/>
          </p:cNvSpPr>
          <p:nvPr/>
        </p:nvSpPr>
        <p:spPr bwMode="auto">
          <a:xfrm>
            <a:off x="1421965" y="3338999"/>
            <a:ext cx="2160024" cy="630007"/>
          </a:xfrm>
          <a:prstGeom prst="rect">
            <a:avLst/>
          </a:prstGeom>
          <a:noFill/>
          <a:ln w="12700">
            <a:noFill/>
            <a:miter lim="800000"/>
            <a:headEnd/>
            <a:tailEnd/>
          </a:ln>
          <a:effectLst/>
        </p:spPr>
        <p:txBody>
          <a:bodyPr wrap="none" lIns="93600" tIns="46800" rIns="93600" bIns="46800" anchor="t"/>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dirty="0">
                <a:solidFill>
                  <a:schemeClr val="tx1">
                    <a:lumMod val="75000"/>
                    <a:lumOff val="25000"/>
                  </a:schemeClr>
                </a:solidFill>
                <a:latin typeface="+mn-ea"/>
                <a:ea typeface="+mn-ea"/>
              </a:rPr>
              <a:t>分岐ターゲット</a:t>
            </a:r>
            <a:endParaRPr lang="en-US" altLang="ja-JP" dirty="0">
              <a:solidFill>
                <a:schemeClr val="tx1">
                  <a:lumMod val="75000"/>
                  <a:lumOff val="25000"/>
                </a:schemeClr>
              </a:solidFill>
              <a:latin typeface="+mn-ea"/>
              <a:ea typeface="+mn-ea"/>
            </a:endParaRPr>
          </a:p>
          <a:p>
            <a:pPr eaLnBrk="0" hangingPunct="0"/>
            <a:r>
              <a:rPr lang="ja-JP" altLang="en-US" dirty="0">
                <a:solidFill>
                  <a:schemeClr val="tx1">
                    <a:lumMod val="75000"/>
                    <a:lumOff val="25000"/>
                  </a:schemeClr>
                </a:solidFill>
                <a:latin typeface="+mn-ea"/>
                <a:ea typeface="+mn-ea"/>
              </a:rPr>
              <a:t>アドレス</a:t>
            </a:r>
            <a:endParaRPr lang="en-US" altLang="ja-JP" dirty="0">
              <a:solidFill>
                <a:schemeClr val="tx1">
                  <a:lumMod val="75000"/>
                  <a:lumOff val="25000"/>
                </a:schemeClr>
              </a:solidFill>
              <a:latin typeface="+mn-ea"/>
              <a:ea typeface="+mn-ea"/>
            </a:endParaRPr>
          </a:p>
        </p:txBody>
      </p:sp>
      <p:sp>
        <p:nvSpPr>
          <p:cNvPr id="41" name="Rectangle 133">
            <a:extLst>
              <a:ext uri="{FF2B5EF4-FFF2-40B4-BE49-F238E27FC236}">
                <a16:creationId xmlns:a16="http://schemas.microsoft.com/office/drawing/2014/main" id="{0031F1DA-9455-4239-A0EE-58244DDFC3AE}"/>
              </a:ext>
            </a:extLst>
          </p:cNvPr>
          <p:cNvSpPr>
            <a:spLocks noChangeArrowheads="1"/>
          </p:cNvSpPr>
          <p:nvPr/>
        </p:nvSpPr>
        <p:spPr bwMode="auto">
          <a:xfrm>
            <a:off x="3671990" y="3338999"/>
            <a:ext cx="990011" cy="450005"/>
          </a:xfrm>
          <a:prstGeom prst="rect">
            <a:avLst/>
          </a:prstGeom>
          <a:noFill/>
          <a:ln w="12700">
            <a:noFill/>
            <a:miter lim="800000"/>
            <a:headEnd/>
            <a:tailEnd/>
          </a:ln>
          <a:effectLst/>
        </p:spPr>
        <p:txBody>
          <a:bodyPr wrap="none" lIns="93600" tIns="46800" rIns="93600" bIns="46800" anchor="t"/>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dirty="0">
                <a:solidFill>
                  <a:schemeClr val="tx1">
                    <a:lumMod val="75000"/>
                    <a:lumOff val="25000"/>
                  </a:schemeClr>
                </a:solidFill>
                <a:latin typeface="+mn-ea"/>
                <a:ea typeface="+mn-ea"/>
              </a:rPr>
              <a:t>分岐</a:t>
            </a:r>
            <a:r>
              <a:rPr lang="en-US" altLang="ja-JP" dirty="0">
                <a:solidFill>
                  <a:schemeClr val="tx1">
                    <a:lumMod val="75000"/>
                    <a:lumOff val="25000"/>
                  </a:schemeClr>
                </a:solidFill>
                <a:latin typeface="+mn-ea"/>
                <a:ea typeface="+mn-ea"/>
              </a:rPr>
              <a:t>?</a:t>
            </a:r>
          </a:p>
        </p:txBody>
      </p:sp>
      <p:cxnSp>
        <p:nvCxnSpPr>
          <p:cNvPr id="42" name="直線矢印コネクタ 41">
            <a:extLst>
              <a:ext uri="{FF2B5EF4-FFF2-40B4-BE49-F238E27FC236}">
                <a16:creationId xmlns:a16="http://schemas.microsoft.com/office/drawing/2014/main" id="{52359309-6823-42AD-A91D-F3B7B4D5954B}"/>
              </a:ext>
            </a:extLst>
          </p:cNvPr>
          <p:cNvCxnSpPr>
            <a:cxnSpLocks/>
          </p:cNvCxnSpPr>
          <p:nvPr/>
        </p:nvCxnSpPr>
        <p:spPr bwMode="auto">
          <a:xfrm>
            <a:off x="3311986" y="3248998"/>
            <a:ext cx="0" cy="540006"/>
          </a:xfrm>
          <a:prstGeom prst="straightConnector1">
            <a:avLst/>
          </a:prstGeom>
          <a:ln>
            <a:solidFill>
              <a:schemeClr val="tx1">
                <a:lumMod val="75000"/>
                <a:lumOff val="25000"/>
              </a:schemeClr>
            </a:solidFill>
            <a:headEnd type="none" w="sm" len="sm"/>
            <a:tailEnd type="triangle" w="lg" len="lg"/>
          </a:ln>
        </p:spPr>
        <p:style>
          <a:lnRef idx="2">
            <a:schemeClr val="accent5"/>
          </a:lnRef>
          <a:fillRef idx="0">
            <a:schemeClr val="accent5"/>
          </a:fillRef>
          <a:effectRef idx="1">
            <a:schemeClr val="accent5"/>
          </a:effectRef>
          <a:fontRef idx="minor">
            <a:schemeClr val="tx1"/>
          </a:fontRef>
        </p:style>
      </p:cxnSp>
      <p:cxnSp>
        <p:nvCxnSpPr>
          <p:cNvPr id="44" name="直線矢印コネクタ 43">
            <a:extLst>
              <a:ext uri="{FF2B5EF4-FFF2-40B4-BE49-F238E27FC236}">
                <a16:creationId xmlns:a16="http://schemas.microsoft.com/office/drawing/2014/main" id="{52359309-6823-42AD-A91D-F3B7B4D5954B}"/>
              </a:ext>
            </a:extLst>
          </p:cNvPr>
          <p:cNvCxnSpPr>
            <a:cxnSpLocks/>
          </p:cNvCxnSpPr>
          <p:nvPr/>
        </p:nvCxnSpPr>
        <p:spPr bwMode="auto">
          <a:xfrm>
            <a:off x="3671990" y="3248998"/>
            <a:ext cx="0" cy="540006"/>
          </a:xfrm>
          <a:prstGeom prst="straightConnector1">
            <a:avLst/>
          </a:prstGeom>
          <a:ln>
            <a:solidFill>
              <a:schemeClr val="tx1">
                <a:lumMod val="75000"/>
                <a:lumOff val="25000"/>
              </a:schemeClr>
            </a:solidFill>
            <a:headEnd type="none" w="sm" len="sm"/>
            <a:tailEnd type="triangle" w="lg" len="lg"/>
          </a:ln>
        </p:spPr>
        <p:style>
          <a:lnRef idx="2">
            <a:schemeClr val="accent5"/>
          </a:lnRef>
          <a:fillRef idx="0">
            <a:schemeClr val="accent5"/>
          </a:fillRef>
          <a:effectRef idx="1">
            <a:schemeClr val="accent5"/>
          </a:effectRef>
          <a:fontRef idx="minor">
            <a:schemeClr val="tx1"/>
          </a:fontRef>
        </p:style>
      </p:cxnSp>
      <p:cxnSp>
        <p:nvCxnSpPr>
          <p:cNvPr id="45" name="直線矢印コネクタ 44">
            <a:extLst>
              <a:ext uri="{FF2B5EF4-FFF2-40B4-BE49-F238E27FC236}">
                <a16:creationId xmlns:a16="http://schemas.microsoft.com/office/drawing/2014/main" id="{52359309-6823-42AD-A91D-F3B7B4D5954B}"/>
              </a:ext>
            </a:extLst>
          </p:cNvPr>
          <p:cNvCxnSpPr>
            <a:cxnSpLocks/>
          </p:cNvCxnSpPr>
          <p:nvPr/>
        </p:nvCxnSpPr>
        <p:spPr bwMode="auto">
          <a:xfrm>
            <a:off x="5652012" y="3248998"/>
            <a:ext cx="0" cy="540006"/>
          </a:xfrm>
          <a:prstGeom prst="straightConnector1">
            <a:avLst/>
          </a:prstGeom>
          <a:ln>
            <a:headEnd type="none" w="sm" len="sm"/>
            <a:tailEnd type="triangle" w="lg" len="lg"/>
          </a:ln>
        </p:spPr>
        <p:style>
          <a:lnRef idx="2">
            <a:schemeClr val="accent5"/>
          </a:lnRef>
          <a:fillRef idx="0">
            <a:schemeClr val="accent5"/>
          </a:fillRef>
          <a:effectRef idx="1">
            <a:schemeClr val="accent5"/>
          </a:effectRef>
          <a:fontRef idx="minor">
            <a:schemeClr val="tx1"/>
          </a:fontRef>
        </p:style>
      </p:cxnSp>
      <p:sp>
        <p:nvSpPr>
          <p:cNvPr id="46" name="テキスト プレースホルダー 3"/>
          <p:cNvSpPr>
            <a:spLocks noGrp="1"/>
          </p:cNvSpPr>
          <p:nvPr>
            <p:ph type="body" sz="quarter" idx="10"/>
          </p:nvPr>
        </p:nvSpPr>
        <p:spPr>
          <a:xfrm>
            <a:off x="611956" y="5589024"/>
            <a:ext cx="8280092" cy="719701"/>
          </a:xfrm>
        </p:spPr>
        <p:txBody>
          <a:bodyPr/>
          <a:lstStyle/>
          <a:p>
            <a:r>
              <a:rPr kumimoji="1" lang="ja-JP" altLang="en-US" dirty="0"/>
              <a:t>方向予測器により，分岐の方向を予測</a:t>
            </a:r>
            <a:endParaRPr kumimoji="1" lang="en-US" altLang="ja-JP" dirty="0"/>
          </a:p>
        </p:txBody>
      </p:sp>
    </p:spTree>
    <p:extLst>
      <p:ext uri="{BB962C8B-B14F-4D97-AF65-F5344CB8AC3E}">
        <p14:creationId xmlns:p14="http://schemas.microsoft.com/office/powerpoint/2010/main" val="28249991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09D2D3BB-831F-4607-8123-6BB98910D54A}"/>
              </a:ext>
            </a:extLst>
          </p:cNvPr>
          <p:cNvSpPr>
            <a:spLocks noGrp="1"/>
          </p:cNvSpPr>
          <p:nvPr>
            <p:ph type="title"/>
          </p:nvPr>
        </p:nvSpPr>
        <p:spPr/>
        <p:txBody>
          <a:bodyPr/>
          <a:lstStyle/>
          <a:p>
            <a:r>
              <a:rPr lang="ja-JP" altLang="en-US" dirty="0">
                <a:latin typeface="+mn-ea"/>
              </a:rPr>
              <a:t>分岐予測器の動作（３）</a:t>
            </a:r>
            <a:br>
              <a:rPr lang="en-US" altLang="ja-JP" dirty="0">
                <a:latin typeface="+mn-ea"/>
              </a:rPr>
            </a:br>
            <a:r>
              <a:rPr lang="ja-JP" altLang="en-US" dirty="0">
                <a:latin typeface="+mn-ea"/>
              </a:rPr>
              <a:t>次の </a:t>
            </a:r>
            <a:r>
              <a:rPr lang="en-US" altLang="ja-JP" dirty="0">
                <a:latin typeface="+mn-ea"/>
              </a:rPr>
              <a:t>PC </a:t>
            </a:r>
            <a:r>
              <a:rPr lang="ja-JP" altLang="en-US" dirty="0">
                <a:latin typeface="+mn-ea"/>
              </a:rPr>
              <a:t>の予測</a:t>
            </a:r>
            <a:endParaRPr lang="ja-JP" altLang="en-US" dirty="0">
              <a:latin typeface="+mn-ea"/>
              <a:ea typeface="+mn-ea"/>
            </a:endParaRPr>
          </a:p>
        </p:txBody>
      </p:sp>
      <p:sp>
        <p:nvSpPr>
          <p:cNvPr id="110" name="Rectangle 13">
            <a:extLst>
              <a:ext uri="{FF2B5EF4-FFF2-40B4-BE49-F238E27FC236}">
                <a16:creationId xmlns:a16="http://schemas.microsoft.com/office/drawing/2014/main" id="{6F3553EC-3B3D-4454-92A6-5F570F10C904}"/>
              </a:ext>
            </a:extLst>
          </p:cNvPr>
          <p:cNvSpPr>
            <a:spLocks noChangeArrowheads="1"/>
          </p:cNvSpPr>
          <p:nvPr/>
        </p:nvSpPr>
        <p:spPr bwMode="auto">
          <a:xfrm>
            <a:off x="971960" y="1088974"/>
            <a:ext cx="720725" cy="360362"/>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dirty="0">
                <a:solidFill>
                  <a:schemeClr val="tx1">
                    <a:lumMod val="75000"/>
                    <a:lumOff val="25000"/>
                  </a:schemeClr>
                </a:solidFill>
                <a:latin typeface="+mn-ea"/>
                <a:ea typeface="+mn-ea"/>
              </a:rPr>
              <a:t>PC</a:t>
            </a:r>
            <a:endParaRPr lang="ja-JP" altLang="en-US" b="1" dirty="0">
              <a:solidFill>
                <a:schemeClr val="tx1">
                  <a:lumMod val="75000"/>
                  <a:lumOff val="25000"/>
                </a:schemeClr>
              </a:solidFill>
              <a:latin typeface="+mn-ea"/>
              <a:ea typeface="+mn-ea"/>
            </a:endParaRPr>
          </a:p>
        </p:txBody>
      </p:sp>
      <p:sp>
        <p:nvSpPr>
          <p:cNvPr id="111" name="Freeform 10">
            <a:extLst>
              <a:ext uri="{FF2B5EF4-FFF2-40B4-BE49-F238E27FC236}">
                <a16:creationId xmlns:a16="http://schemas.microsoft.com/office/drawing/2014/main" id="{EB48C9DE-478E-4AAF-BBBA-4890D91B1B5B}"/>
              </a:ext>
            </a:extLst>
          </p:cNvPr>
          <p:cNvSpPr>
            <a:spLocks/>
          </p:cNvSpPr>
          <p:nvPr/>
        </p:nvSpPr>
        <p:spPr bwMode="auto">
          <a:xfrm rot="16200000" flipV="1">
            <a:off x="1781969" y="993855"/>
            <a:ext cx="900010" cy="1800021"/>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solidFill>
              <a:schemeClr val="tx1">
                <a:lumMod val="75000"/>
                <a:lumOff val="25000"/>
              </a:schemeClr>
            </a:solidFill>
            <a:headEnd type="triangle" w="lg" len="lg"/>
            <a:tailEnd type="none" w="med" len="med"/>
          </a:ln>
        </p:spPr>
        <p:style>
          <a:lnRef idx="2">
            <a:schemeClr val="accent4"/>
          </a:lnRef>
          <a:fillRef idx="0">
            <a:schemeClr val="accent4"/>
          </a:fillRef>
          <a:effectRef idx="1">
            <a:schemeClr val="accent4"/>
          </a:effectRef>
          <a:fontRef idx="minor">
            <a:schemeClr val="tx1"/>
          </a:fontRef>
        </p:style>
        <p:txBody>
          <a:bodyPr/>
          <a:lstStyle/>
          <a:p>
            <a:endParaRPr lang="ja-JP" altLang="en-US">
              <a:latin typeface="+mn-ea"/>
              <a:cs typeface="Times New Roman" pitchFamily="18" charset="0"/>
            </a:endParaRPr>
          </a:p>
        </p:txBody>
      </p:sp>
      <p:sp>
        <p:nvSpPr>
          <p:cNvPr id="112" name="Rectangle 154">
            <a:extLst>
              <a:ext uri="{FF2B5EF4-FFF2-40B4-BE49-F238E27FC236}">
                <a16:creationId xmlns:a16="http://schemas.microsoft.com/office/drawing/2014/main" id="{FC6C970C-6B8A-45ED-8C30-DD305B2E2B1E}"/>
              </a:ext>
            </a:extLst>
          </p:cNvPr>
          <p:cNvSpPr>
            <a:spLocks noChangeArrowheads="1"/>
          </p:cNvSpPr>
          <p:nvPr/>
        </p:nvSpPr>
        <p:spPr bwMode="auto">
          <a:xfrm>
            <a:off x="5292008" y="1893866"/>
            <a:ext cx="718369" cy="984893"/>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n-ea"/>
              <a:ea typeface="+mn-ea"/>
            </a:endParaRPr>
          </a:p>
        </p:txBody>
      </p:sp>
      <p:sp>
        <p:nvSpPr>
          <p:cNvPr id="121" name="Rectangle 133">
            <a:extLst>
              <a:ext uri="{FF2B5EF4-FFF2-40B4-BE49-F238E27FC236}">
                <a16:creationId xmlns:a16="http://schemas.microsoft.com/office/drawing/2014/main" id="{994A97D3-93DB-41F6-8CF4-7FC1DB7B78F4}"/>
              </a:ext>
            </a:extLst>
          </p:cNvPr>
          <p:cNvSpPr>
            <a:spLocks noChangeArrowheads="1"/>
          </p:cNvSpPr>
          <p:nvPr/>
        </p:nvSpPr>
        <p:spPr bwMode="auto">
          <a:xfrm>
            <a:off x="4932004" y="1653624"/>
            <a:ext cx="719803" cy="240242"/>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dirty="0">
                <a:solidFill>
                  <a:schemeClr val="tx1">
                    <a:lumMod val="75000"/>
                    <a:lumOff val="25000"/>
                  </a:schemeClr>
                </a:solidFill>
                <a:latin typeface="+mn-ea"/>
                <a:ea typeface="+mn-ea"/>
              </a:rPr>
              <a:t>方向予測器</a:t>
            </a:r>
            <a:endParaRPr lang="en-US" altLang="ja-JP" dirty="0">
              <a:solidFill>
                <a:schemeClr val="tx1">
                  <a:lumMod val="75000"/>
                  <a:lumOff val="25000"/>
                </a:schemeClr>
              </a:solidFill>
              <a:latin typeface="+mn-ea"/>
              <a:ea typeface="+mn-ea"/>
            </a:endParaRPr>
          </a:p>
        </p:txBody>
      </p:sp>
      <p:cxnSp>
        <p:nvCxnSpPr>
          <p:cNvPr id="126" name="直線矢印コネクタ 125">
            <a:extLst>
              <a:ext uri="{FF2B5EF4-FFF2-40B4-BE49-F238E27FC236}">
                <a16:creationId xmlns:a16="http://schemas.microsoft.com/office/drawing/2014/main" id="{6720ADC0-FF92-4C17-8CCD-4C47695473C9}"/>
              </a:ext>
            </a:extLst>
          </p:cNvPr>
          <p:cNvCxnSpPr/>
          <p:nvPr/>
        </p:nvCxnSpPr>
        <p:spPr bwMode="auto">
          <a:xfrm>
            <a:off x="3671990" y="2883877"/>
            <a:ext cx="0" cy="450005"/>
          </a:xfrm>
          <a:prstGeom prst="straightConnector1">
            <a:avLst/>
          </a:prstGeom>
          <a:ln>
            <a:headEnd type="none" w="sm" len="sm"/>
            <a:tailEnd type="none" w="lg" len="lg"/>
          </a:ln>
        </p:spPr>
        <p:style>
          <a:lnRef idx="2">
            <a:schemeClr val="accent5"/>
          </a:lnRef>
          <a:fillRef idx="0">
            <a:schemeClr val="accent5"/>
          </a:fillRef>
          <a:effectRef idx="1">
            <a:schemeClr val="accent5"/>
          </a:effectRef>
          <a:fontRef idx="minor">
            <a:schemeClr val="tx1"/>
          </a:fontRef>
        </p:style>
      </p:cxnSp>
      <p:cxnSp>
        <p:nvCxnSpPr>
          <p:cNvPr id="134" name="直線矢印コネクタ 133">
            <a:extLst>
              <a:ext uri="{FF2B5EF4-FFF2-40B4-BE49-F238E27FC236}">
                <a16:creationId xmlns:a16="http://schemas.microsoft.com/office/drawing/2014/main" id="{7ABC4675-0E42-42E0-8BA9-621092B9AB07}"/>
              </a:ext>
            </a:extLst>
          </p:cNvPr>
          <p:cNvCxnSpPr/>
          <p:nvPr/>
        </p:nvCxnSpPr>
        <p:spPr bwMode="auto">
          <a:xfrm>
            <a:off x="5652012" y="2883877"/>
            <a:ext cx="0" cy="450005"/>
          </a:xfrm>
          <a:prstGeom prst="straightConnector1">
            <a:avLst/>
          </a:prstGeom>
          <a:ln>
            <a:headEnd type="none" w="sm" len="sm"/>
            <a:tailEnd type="none" w="lg" len="lg"/>
          </a:ln>
        </p:spPr>
        <p:style>
          <a:lnRef idx="2">
            <a:schemeClr val="accent5"/>
          </a:lnRef>
          <a:fillRef idx="0">
            <a:schemeClr val="accent5"/>
          </a:fillRef>
          <a:effectRef idx="1">
            <a:schemeClr val="accent5"/>
          </a:effectRef>
          <a:fontRef idx="minor">
            <a:schemeClr val="tx1"/>
          </a:fontRef>
        </p:style>
      </p:cxnSp>
      <p:sp>
        <p:nvSpPr>
          <p:cNvPr id="135" name="Freeform 10">
            <a:extLst>
              <a:ext uri="{FF2B5EF4-FFF2-40B4-BE49-F238E27FC236}">
                <a16:creationId xmlns:a16="http://schemas.microsoft.com/office/drawing/2014/main" id="{2D7F3348-C62D-4BE6-8124-759D7284CC1D}"/>
              </a:ext>
            </a:extLst>
          </p:cNvPr>
          <p:cNvSpPr>
            <a:spLocks/>
          </p:cNvSpPr>
          <p:nvPr/>
        </p:nvSpPr>
        <p:spPr bwMode="auto">
          <a:xfrm rot="10800000">
            <a:off x="1691965" y="1263859"/>
            <a:ext cx="2880033" cy="1080012"/>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solidFill>
              <a:schemeClr val="tx1">
                <a:lumMod val="75000"/>
                <a:lumOff val="25000"/>
              </a:schemeClr>
            </a:solidFill>
            <a:headEnd type="none" w="lg" len="lg"/>
            <a:tailEnd type="none" w="med" len="med"/>
          </a:ln>
        </p:spPr>
        <p:style>
          <a:lnRef idx="2">
            <a:schemeClr val="accent4"/>
          </a:lnRef>
          <a:fillRef idx="0">
            <a:schemeClr val="accent4"/>
          </a:fillRef>
          <a:effectRef idx="1">
            <a:schemeClr val="accent4"/>
          </a:effectRef>
          <a:fontRef idx="minor">
            <a:schemeClr val="tx1"/>
          </a:fontRef>
        </p:style>
        <p:txBody>
          <a:bodyPr/>
          <a:lstStyle/>
          <a:p>
            <a:endParaRPr lang="ja-JP" altLang="en-US">
              <a:latin typeface="+mn-ea"/>
              <a:cs typeface="Times New Roman" pitchFamily="18" charset="0"/>
            </a:endParaRPr>
          </a:p>
        </p:txBody>
      </p:sp>
      <p:cxnSp>
        <p:nvCxnSpPr>
          <p:cNvPr id="136" name="直線矢印コネクタ 135">
            <a:extLst>
              <a:ext uri="{FF2B5EF4-FFF2-40B4-BE49-F238E27FC236}">
                <a16:creationId xmlns:a16="http://schemas.microsoft.com/office/drawing/2014/main" id="{B9D87B37-B505-4688-A744-B1A1E10BFBF9}"/>
              </a:ext>
            </a:extLst>
          </p:cNvPr>
          <p:cNvCxnSpPr>
            <a:cxnSpLocks/>
          </p:cNvCxnSpPr>
          <p:nvPr/>
        </p:nvCxnSpPr>
        <p:spPr bwMode="auto">
          <a:xfrm>
            <a:off x="4572000" y="2343871"/>
            <a:ext cx="690295" cy="0"/>
          </a:xfrm>
          <a:prstGeom prst="straightConnector1">
            <a:avLst/>
          </a:prstGeom>
          <a:ln>
            <a:solidFill>
              <a:schemeClr val="tx1">
                <a:lumMod val="75000"/>
                <a:lumOff val="25000"/>
              </a:schemeClr>
            </a:solidFill>
            <a:headEnd type="none" w="sm" len="sm"/>
            <a:tailEnd type="triangle" w="lg" len="lg"/>
          </a:ln>
        </p:spPr>
        <p:style>
          <a:lnRef idx="2">
            <a:schemeClr val="accent4"/>
          </a:lnRef>
          <a:fillRef idx="0">
            <a:schemeClr val="accent4"/>
          </a:fillRef>
          <a:effectRef idx="1">
            <a:schemeClr val="accent4"/>
          </a:effectRef>
          <a:fontRef idx="minor">
            <a:schemeClr val="tx1"/>
          </a:fontRef>
        </p:style>
      </p:cxnSp>
      <p:sp>
        <p:nvSpPr>
          <p:cNvPr id="131" name="Rectangle 133">
            <a:extLst>
              <a:ext uri="{FF2B5EF4-FFF2-40B4-BE49-F238E27FC236}">
                <a16:creationId xmlns:a16="http://schemas.microsoft.com/office/drawing/2014/main" id="{50950858-F2AD-4754-B7CC-69AD6E6ABCC8}"/>
              </a:ext>
            </a:extLst>
          </p:cNvPr>
          <p:cNvSpPr>
            <a:spLocks noChangeArrowheads="1"/>
          </p:cNvSpPr>
          <p:nvPr/>
        </p:nvSpPr>
        <p:spPr bwMode="auto">
          <a:xfrm>
            <a:off x="3133623" y="1653624"/>
            <a:ext cx="719803" cy="240242"/>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en-US" altLang="ja-JP" dirty="0">
                <a:solidFill>
                  <a:schemeClr val="tx1">
                    <a:lumMod val="75000"/>
                    <a:lumOff val="25000"/>
                  </a:schemeClr>
                </a:solidFill>
                <a:latin typeface="+mn-ea"/>
                <a:ea typeface="+mn-ea"/>
              </a:rPr>
              <a:t>BTB</a:t>
            </a:r>
          </a:p>
        </p:txBody>
      </p:sp>
      <p:sp>
        <p:nvSpPr>
          <p:cNvPr id="137"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133623" y="1893866"/>
            <a:ext cx="718369" cy="990011"/>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n-ea"/>
              <a:ea typeface="+mn-ea"/>
            </a:endParaRPr>
          </a:p>
        </p:txBody>
      </p:sp>
      <p:sp>
        <p:nvSpPr>
          <p:cNvPr id="142" name="Rectangle 133">
            <a:extLst>
              <a:ext uri="{FF2B5EF4-FFF2-40B4-BE49-F238E27FC236}">
                <a16:creationId xmlns:a16="http://schemas.microsoft.com/office/drawing/2014/main" id="{638798E7-DA2E-4A64-8729-E0ECA9F8F543}"/>
              </a:ext>
            </a:extLst>
          </p:cNvPr>
          <p:cNvSpPr>
            <a:spLocks noChangeArrowheads="1"/>
          </p:cNvSpPr>
          <p:nvPr/>
        </p:nvSpPr>
        <p:spPr bwMode="auto">
          <a:xfrm>
            <a:off x="1421965" y="2973878"/>
            <a:ext cx="2160024" cy="630007"/>
          </a:xfrm>
          <a:prstGeom prst="rect">
            <a:avLst/>
          </a:prstGeom>
          <a:noFill/>
          <a:ln w="12700">
            <a:noFill/>
            <a:miter lim="800000"/>
            <a:headEnd/>
            <a:tailEnd/>
          </a:ln>
          <a:effectLst/>
        </p:spPr>
        <p:txBody>
          <a:bodyPr wrap="none" lIns="93600" tIns="46800" rIns="93600" bIns="46800" anchor="t"/>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dirty="0">
                <a:solidFill>
                  <a:schemeClr val="tx1">
                    <a:lumMod val="75000"/>
                    <a:lumOff val="25000"/>
                  </a:schemeClr>
                </a:solidFill>
                <a:latin typeface="+mn-ea"/>
                <a:ea typeface="+mn-ea"/>
              </a:rPr>
              <a:t>分岐ターゲット</a:t>
            </a:r>
            <a:endParaRPr lang="en-US" altLang="ja-JP" dirty="0">
              <a:solidFill>
                <a:schemeClr val="tx1">
                  <a:lumMod val="75000"/>
                  <a:lumOff val="25000"/>
                </a:schemeClr>
              </a:solidFill>
              <a:latin typeface="+mn-ea"/>
              <a:ea typeface="+mn-ea"/>
            </a:endParaRPr>
          </a:p>
          <a:p>
            <a:pPr eaLnBrk="0" hangingPunct="0"/>
            <a:r>
              <a:rPr lang="ja-JP" altLang="en-US" dirty="0">
                <a:solidFill>
                  <a:schemeClr val="tx1">
                    <a:lumMod val="75000"/>
                    <a:lumOff val="25000"/>
                  </a:schemeClr>
                </a:solidFill>
                <a:latin typeface="+mn-ea"/>
                <a:ea typeface="+mn-ea"/>
              </a:rPr>
              <a:t>アドレス</a:t>
            </a:r>
            <a:endParaRPr lang="en-US" altLang="ja-JP" dirty="0">
              <a:solidFill>
                <a:schemeClr val="tx1">
                  <a:lumMod val="75000"/>
                  <a:lumOff val="25000"/>
                </a:schemeClr>
              </a:solidFill>
              <a:latin typeface="+mn-ea"/>
              <a:ea typeface="+mn-ea"/>
            </a:endParaRPr>
          </a:p>
        </p:txBody>
      </p:sp>
      <p:sp>
        <p:nvSpPr>
          <p:cNvPr id="143" name="フリーフォーム 10">
            <a:extLst>
              <a:ext uri="{FF2B5EF4-FFF2-40B4-BE49-F238E27FC236}">
                <a16:creationId xmlns:a16="http://schemas.microsoft.com/office/drawing/2014/main" id="{D52C6EB9-323F-420C-80BF-1D60C6D23699}"/>
              </a:ext>
            </a:extLst>
          </p:cNvPr>
          <p:cNvSpPr>
            <a:spLocks noChangeArrowheads="1"/>
          </p:cNvSpPr>
          <p:nvPr/>
        </p:nvSpPr>
        <p:spPr bwMode="auto">
          <a:xfrm rot="-5400000">
            <a:off x="2231974" y="4773898"/>
            <a:ext cx="900010" cy="360004"/>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5"/>
          </a:lnRef>
          <a:fillRef idx="2">
            <a:schemeClr val="accent5"/>
          </a:fillRef>
          <a:effectRef idx="1">
            <a:schemeClr val="accent5"/>
          </a:effectRef>
          <a:fontRef idx="minor">
            <a:schemeClr val="dk1"/>
          </a:fontRef>
        </p:style>
        <p:txBody>
          <a:bodyPr vert="eaVert" wrap="square" anchor="ctr">
            <a:noAutofit/>
          </a:bodyPr>
          <a:lstStyle/>
          <a:p>
            <a:pPr algn="ctr"/>
            <a:r>
              <a:rPr lang="ja-JP" altLang="en-US" sz="1600" dirty="0">
                <a:latin typeface="メイリオ" panose="020B0604030504040204" pitchFamily="50" charset="-128"/>
                <a:ea typeface="メイリオ" panose="020B0604030504040204" pitchFamily="50" charset="-128"/>
                <a:cs typeface="Times New Roman" pitchFamily="18" charset="0"/>
              </a:rPr>
              <a:t>加算</a:t>
            </a:r>
          </a:p>
        </p:txBody>
      </p:sp>
      <p:sp>
        <p:nvSpPr>
          <p:cNvPr id="144" name="Freeform 10">
            <a:extLst>
              <a:ext uri="{FF2B5EF4-FFF2-40B4-BE49-F238E27FC236}">
                <a16:creationId xmlns:a16="http://schemas.microsoft.com/office/drawing/2014/main" id="{594994CD-2E8A-4F58-A850-5DAC43A07B36}"/>
              </a:ext>
            </a:extLst>
          </p:cNvPr>
          <p:cNvSpPr>
            <a:spLocks/>
          </p:cNvSpPr>
          <p:nvPr/>
        </p:nvSpPr>
        <p:spPr bwMode="auto">
          <a:xfrm rot="16200000" flipV="1">
            <a:off x="746956" y="2928876"/>
            <a:ext cx="2340028" cy="117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triangle" w="lg" len="lg"/>
            <a:tailEnd type="none" w="med" len="med"/>
          </a:ln>
        </p:spPr>
        <p:style>
          <a:lnRef idx="2">
            <a:schemeClr val="accent4"/>
          </a:lnRef>
          <a:fillRef idx="0">
            <a:schemeClr val="accent4"/>
          </a:fillRef>
          <a:effectRef idx="1">
            <a:schemeClr val="accent4"/>
          </a:effectRef>
          <a:fontRef idx="minor">
            <a:schemeClr val="tx1"/>
          </a:fontRef>
        </p:style>
        <p:txBody>
          <a:bodyPr/>
          <a:lstStyle/>
          <a:p>
            <a:endParaRPr lang="ja-JP" altLang="en-US">
              <a:latin typeface="+mn-ea"/>
              <a:cs typeface="Times New Roman" pitchFamily="18" charset="0"/>
            </a:endParaRPr>
          </a:p>
        </p:txBody>
      </p:sp>
      <p:cxnSp>
        <p:nvCxnSpPr>
          <p:cNvPr id="145" name="直線矢印コネクタ 144">
            <a:extLst>
              <a:ext uri="{FF2B5EF4-FFF2-40B4-BE49-F238E27FC236}">
                <a16:creationId xmlns:a16="http://schemas.microsoft.com/office/drawing/2014/main" id="{52359309-6823-42AD-A91D-F3B7B4D5954B}"/>
              </a:ext>
            </a:extLst>
          </p:cNvPr>
          <p:cNvCxnSpPr>
            <a:cxnSpLocks/>
          </p:cNvCxnSpPr>
          <p:nvPr/>
        </p:nvCxnSpPr>
        <p:spPr bwMode="auto">
          <a:xfrm>
            <a:off x="1871969" y="5223902"/>
            <a:ext cx="630007" cy="0"/>
          </a:xfrm>
          <a:prstGeom prst="straightConnector1">
            <a:avLst/>
          </a:prstGeom>
          <a:ln>
            <a:headEnd type="none" w="sm" len="sm"/>
            <a:tailEnd type="triangle" w="lg" len="lg"/>
          </a:ln>
        </p:spPr>
        <p:style>
          <a:lnRef idx="2">
            <a:schemeClr val="accent5"/>
          </a:lnRef>
          <a:fillRef idx="0">
            <a:schemeClr val="accent5"/>
          </a:fillRef>
          <a:effectRef idx="1">
            <a:schemeClr val="accent5"/>
          </a:effectRef>
          <a:fontRef idx="minor">
            <a:schemeClr val="tx1"/>
          </a:fontRef>
        </p:style>
      </p:cxnSp>
      <p:sp>
        <p:nvSpPr>
          <p:cNvPr id="146" name="Rectangle 133">
            <a:extLst>
              <a:ext uri="{FF2B5EF4-FFF2-40B4-BE49-F238E27FC236}">
                <a16:creationId xmlns:a16="http://schemas.microsoft.com/office/drawing/2014/main" id="{8F38E4F8-4494-4354-BADF-673A3E9CF695}"/>
              </a:ext>
            </a:extLst>
          </p:cNvPr>
          <p:cNvSpPr>
            <a:spLocks noChangeArrowheads="1"/>
          </p:cNvSpPr>
          <p:nvPr/>
        </p:nvSpPr>
        <p:spPr bwMode="auto">
          <a:xfrm>
            <a:off x="1511966" y="5069073"/>
            <a:ext cx="360004" cy="360004"/>
          </a:xfrm>
          <a:prstGeom prst="rect">
            <a:avLst/>
          </a:prstGeom>
          <a:noFill/>
          <a:ln w="12700">
            <a:noFill/>
            <a:miter lim="800000"/>
            <a:headEnd/>
            <a:tailEnd/>
          </a:ln>
          <a:effectLst/>
        </p:spPr>
        <p:txBody>
          <a:bodyPr wrap="none" lIns="93600" tIns="46800" rIns="93600" bIns="46800" anchor="t"/>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en-US" altLang="ja-JP" dirty="0">
                <a:solidFill>
                  <a:schemeClr val="tx1">
                    <a:lumMod val="75000"/>
                    <a:lumOff val="25000"/>
                  </a:schemeClr>
                </a:solidFill>
                <a:latin typeface="+mn-ea"/>
                <a:ea typeface="+mn-ea"/>
              </a:rPr>
              <a:t>4</a:t>
            </a:r>
          </a:p>
        </p:txBody>
      </p:sp>
      <p:cxnSp>
        <p:nvCxnSpPr>
          <p:cNvPr id="148" name="直線矢印コネクタ 147">
            <a:extLst>
              <a:ext uri="{FF2B5EF4-FFF2-40B4-BE49-F238E27FC236}">
                <a16:creationId xmlns:a16="http://schemas.microsoft.com/office/drawing/2014/main" id="{3CE44858-6285-44F6-AFC4-780D2A5B8561}"/>
              </a:ext>
            </a:extLst>
          </p:cNvPr>
          <p:cNvCxnSpPr>
            <a:cxnSpLocks/>
          </p:cNvCxnSpPr>
          <p:nvPr/>
        </p:nvCxnSpPr>
        <p:spPr bwMode="auto">
          <a:xfrm>
            <a:off x="2861981" y="4953900"/>
            <a:ext cx="1620018" cy="0"/>
          </a:xfrm>
          <a:prstGeom prst="straightConnector1">
            <a:avLst/>
          </a:prstGeom>
          <a:ln>
            <a:headEnd type="none" w="sm" len="sm"/>
            <a:tailEnd type="triangle" w="lg" len="lg"/>
          </a:ln>
        </p:spPr>
        <p:style>
          <a:lnRef idx="2">
            <a:schemeClr val="accent5"/>
          </a:lnRef>
          <a:fillRef idx="0">
            <a:schemeClr val="accent5"/>
          </a:fillRef>
          <a:effectRef idx="1">
            <a:schemeClr val="accent5"/>
          </a:effectRef>
          <a:fontRef idx="minor">
            <a:schemeClr val="tx1"/>
          </a:fontRef>
        </p:style>
      </p:cxnSp>
      <p:sp>
        <p:nvSpPr>
          <p:cNvPr id="149" name="Rectangle 133">
            <a:extLst>
              <a:ext uri="{FF2B5EF4-FFF2-40B4-BE49-F238E27FC236}">
                <a16:creationId xmlns:a16="http://schemas.microsoft.com/office/drawing/2014/main" id="{0031F1DA-9455-4239-A0EE-58244DDFC3AE}"/>
              </a:ext>
            </a:extLst>
          </p:cNvPr>
          <p:cNvSpPr>
            <a:spLocks noChangeArrowheads="1"/>
          </p:cNvSpPr>
          <p:nvPr/>
        </p:nvSpPr>
        <p:spPr bwMode="auto">
          <a:xfrm>
            <a:off x="3671990" y="2973878"/>
            <a:ext cx="990011" cy="450005"/>
          </a:xfrm>
          <a:prstGeom prst="rect">
            <a:avLst/>
          </a:prstGeom>
          <a:noFill/>
          <a:ln w="12700">
            <a:noFill/>
            <a:miter lim="800000"/>
            <a:headEnd/>
            <a:tailEnd/>
          </a:ln>
          <a:effectLst/>
        </p:spPr>
        <p:txBody>
          <a:bodyPr wrap="none" lIns="93600" tIns="46800" rIns="93600" bIns="46800" anchor="t"/>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dirty="0">
                <a:solidFill>
                  <a:schemeClr val="tx1">
                    <a:lumMod val="75000"/>
                    <a:lumOff val="25000"/>
                  </a:schemeClr>
                </a:solidFill>
                <a:latin typeface="+mn-ea"/>
                <a:ea typeface="+mn-ea"/>
              </a:rPr>
              <a:t>分岐</a:t>
            </a:r>
            <a:r>
              <a:rPr lang="en-US" altLang="ja-JP" dirty="0">
                <a:solidFill>
                  <a:schemeClr val="tx1">
                    <a:lumMod val="75000"/>
                    <a:lumOff val="25000"/>
                  </a:schemeClr>
                </a:solidFill>
                <a:latin typeface="+mn-ea"/>
                <a:ea typeface="+mn-ea"/>
              </a:rPr>
              <a:t>?</a:t>
            </a:r>
          </a:p>
        </p:txBody>
      </p:sp>
      <p:sp>
        <p:nvSpPr>
          <p:cNvPr id="152" name="Freeform 10">
            <a:extLst>
              <a:ext uri="{FF2B5EF4-FFF2-40B4-BE49-F238E27FC236}">
                <a16:creationId xmlns:a16="http://schemas.microsoft.com/office/drawing/2014/main" id="{EF622197-A443-4469-8DBF-998182EEA9EA}"/>
              </a:ext>
            </a:extLst>
          </p:cNvPr>
          <p:cNvSpPr>
            <a:spLocks/>
          </p:cNvSpPr>
          <p:nvPr/>
        </p:nvSpPr>
        <p:spPr bwMode="auto">
          <a:xfrm rot="10800000">
            <a:off x="3671989" y="3333879"/>
            <a:ext cx="720008" cy="27000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triangle" w="lg" len="lg"/>
            <a:tailEnd type="none" w="med" len="med"/>
          </a:ln>
        </p:spPr>
        <p:style>
          <a:lnRef idx="2">
            <a:schemeClr val="accent5"/>
          </a:lnRef>
          <a:fillRef idx="0">
            <a:schemeClr val="accent5"/>
          </a:fillRef>
          <a:effectRef idx="1">
            <a:schemeClr val="accent5"/>
          </a:effectRef>
          <a:fontRef idx="minor">
            <a:schemeClr val="tx1"/>
          </a:fontRef>
        </p:style>
        <p:txBody>
          <a:bodyPr/>
          <a:lstStyle/>
          <a:p>
            <a:endParaRPr lang="ja-JP" altLang="en-US">
              <a:latin typeface="+mn-ea"/>
              <a:cs typeface="Times New Roman" pitchFamily="18" charset="0"/>
            </a:endParaRPr>
          </a:p>
        </p:txBody>
      </p:sp>
      <p:sp>
        <p:nvSpPr>
          <p:cNvPr id="153" name="Freeform 10">
            <a:extLst>
              <a:ext uri="{FF2B5EF4-FFF2-40B4-BE49-F238E27FC236}">
                <a16:creationId xmlns:a16="http://schemas.microsoft.com/office/drawing/2014/main" id="{E20517F6-5A95-450C-BCB8-EC77C3E57666}"/>
              </a:ext>
            </a:extLst>
          </p:cNvPr>
          <p:cNvSpPr>
            <a:spLocks/>
          </p:cNvSpPr>
          <p:nvPr/>
        </p:nvSpPr>
        <p:spPr bwMode="auto">
          <a:xfrm rot="10800000" flipH="1">
            <a:off x="4752002" y="3333877"/>
            <a:ext cx="900010" cy="27000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triangle" w="lg" len="lg"/>
            <a:tailEnd type="none" w="med" len="med"/>
          </a:ln>
        </p:spPr>
        <p:style>
          <a:lnRef idx="2">
            <a:schemeClr val="accent5"/>
          </a:lnRef>
          <a:fillRef idx="0">
            <a:schemeClr val="accent5"/>
          </a:fillRef>
          <a:effectRef idx="1">
            <a:schemeClr val="accent5"/>
          </a:effectRef>
          <a:fontRef idx="minor">
            <a:schemeClr val="tx1"/>
          </a:fontRef>
        </p:style>
        <p:txBody>
          <a:bodyPr/>
          <a:lstStyle/>
          <a:p>
            <a:endParaRPr lang="ja-JP" altLang="en-US">
              <a:latin typeface="+mn-ea"/>
              <a:cs typeface="Times New Roman" pitchFamily="18" charset="0"/>
            </a:endParaRPr>
          </a:p>
        </p:txBody>
      </p:sp>
      <p:sp>
        <p:nvSpPr>
          <p:cNvPr id="31" name="Rectangle 133">
            <a:extLst>
              <a:ext uri="{FF2B5EF4-FFF2-40B4-BE49-F238E27FC236}">
                <a16:creationId xmlns:a16="http://schemas.microsoft.com/office/drawing/2014/main" id="{0031F1DA-9455-4239-A0EE-58244DDFC3AE}"/>
              </a:ext>
            </a:extLst>
          </p:cNvPr>
          <p:cNvSpPr>
            <a:spLocks noChangeArrowheads="1"/>
          </p:cNvSpPr>
          <p:nvPr/>
        </p:nvSpPr>
        <p:spPr bwMode="auto">
          <a:xfrm>
            <a:off x="5742013" y="2973878"/>
            <a:ext cx="1260014" cy="450005"/>
          </a:xfrm>
          <a:prstGeom prst="rect">
            <a:avLst/>
          </a:prstGeom>
          <a:noFill/>
          <a:ln w="12700">
            <a:noFill/>
            <a:miter lim="800000"/>
            <a:headEnd/>
            <a:tailEnd/>
          </a:ln>
          <a:effectLst/>
        </p:spPr>
        <p:txBody>
          <a:bodyPr wrap="none" lIns="93600" tIns="46800" rIns="93600" bIns="46800" anchor="t"/>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dirty="0">
                <a:solidFill>
                  <a:schemeClr val="tx1">
                    <a:lumMod val="75000"/>
                    <a:lumOff val="25000"/>
                  </a:schemeClr>
                </a:solidFill>
                <a:latin typeface="+mn-ea"/>
                <a:ea typeface="+mn-ea"/>
              </a:rPr>
              <a:t>分岐方向</a:t>
            </a:r>
            <a:endParaRPr lang="en-US" altLang="ja-JP" dirty="0">
              <a:solidFill>
                <a:schemeClr val="tx1">
                  <a:lumMod val="75000"/>
                  <a:lumOff val="25000"/>
                </a:schemeClr>
              </a:solidFill>
              <a:latin typeface="+mn-ea"/>
              <a:ea typeface="+mn-ea"/>
            </a:endParaRPr>
          </a:p>
        </p:txBody>
      </p:sp>
      <p:sp>
        <p:nvSpPr>
          <p:cNvPr id="36" name="Freeform 10">
            <a:extLst>
              <a:ext uri="{FF2B5EF4-FFF2-40B4-BE49-F238E27FC236}">
                <a16:creationId xmlns:a16="http://schemas.microsoft.com/office/drawing/2014/main" id="{594994CD-2E8A-4F58-A850-5DAC43A07B36}"/>
              </a:ext>
            </a:extLst>
          </p:cNvPr>
          <p:cNvSpPr>
            <a:spLocks/>
          </p:cNvSpPr>
          <p:nvPr/>
        </p:nvSpPr>
        <p:spPr bwMode="auto">
          <a:xfrm rot="16200000" flipV="1">
            <a:off x="3041982" y="3153879"/>
            <a:ext cx="1710019" cy="117001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triangle" w="lg" len="lg"/>
            <a:tailEnd type="none" w="med" len="med"/>
          </a:ln>
        </p:spPr>
        <p:style>
          <a:lnRef idx="2">
            <a:schemeClr val="accent5"/>
          </a:lnRef>
          <a:fillRef idx="0">
            <a:schemeClr val="accent5"/>
          </a:fillRef>
          <a:effectRef idx="1">
            <a:schemeClr val="accent5"/>
          </a:effectRef>
          <a:fontRef idx="minor">
            <a:schemeClr val="tx1"/>
          </a:fontRef>
        </p:style>
        <p:txBody>
          <a:bodyPr/>
          <a:lstStyle/>
          <a:p>
            <a:endParaRPr lang="ja-JP" altLang="en-US">
              <a:latin typeface="+mn-ea"/>
              <a:cs typeface="Times New Roman" pitchFamily="18" charset="0"/>
            </a:endParaRPr>
          </a:p>
        </p:txBody>
      </p:sp>
      <p:sp>
        <p:nvSpPr>
          <p:cNvPr id="8" name="フローチャート: 手作業 7"/>
          <p:cNvSpPr/>
          <p:nvPr/>
        </p:nvSpPr>
        <p:spPr bwMode="auto">
          <a:xfrm rot="16200000">
            <a:off x="4211996" y="4683896"/>
            <a:ext cx="720007" cy="180002"/>
          </a:xfrm>
          <a:prstGeom prst="flowChartManualOperation">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40" name="直線矢印コネクタ 39">
            <a:extLst>
              <a:ext uri="{FF2B5EF4-FFF2-40B4-BE49-F238E27FC236}">
                <a16:creationId xmlns:a16="http://schemas.microsoft.com/office/drawing/2014/main" id="{52359309-6823-42AD-A91D-F3B7B4D5954B}"/>
              </a:ext>
            </a:extLst>
          </p:cNvPr>
          <p:cNvCxnSpPr>
            <a:cxnSpLocks/>
            <a:stCxn id="16" idx="3"/>
            <a:endCxn id="8" idx="3"/>
          </p:cNvCxnSpPr>
          <p:nvPr/>
        </p:nvCxnSpPr>
        <p:spPr bwMode="auto">
          <a:xfrm>
            <a:off x="4572000" y="4143891"/>
            <a:ext cx="0" cy="342004"/>
          </a:xfrm>
          <a:prstGeom prst="straightConnector1">
            <a:avLst/>
          </a:prstGeom>
          <a:ln>
            <a:headEnd type="none" w="sm" len="sm"/>
            <a:tailEnd type="triangle" w="lg" len="lg"/>
          </a:ln>
        </p:spPr>
        <p:style>
          <a:lnRef idx="2">
            <a:schemeClr val="accent5"/>
          </a:lnRef>
          <a:fillRef idx="0">
            <a:schemeClr val="accent5"/>
          </a:fillRef>
          <a:effectRef idx="1">
            <a:schemeClr val="accent5"/>
          </a:effectRef>
          <a:fontRef idx="minor">
            <a:schemeClr val="tx1"/>
          </a:fontRef>
        </p:style>
      </p:cxnSp>
      <p:sp>
        <p:nvSpPr>
          <p:cNvPr id="16" name="フローチャート: 論理積ゲート 15"/>
          <p:cNvSpPr/>
          <p:nvPr/>
        </p:nvSpPr>
        <p:spPr bwMode="auto">
          <a:xfrm rot="5400000">
            <a:off x="4301997" y="3603885"/>
            <a:ext cx="540006" cy="540006"/>
          </a:xfrm>
          <a:prstGeom prst="flowChartDelay">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400" dirty="0">
                <a:solidFill>
                  <a:schemeClr val="tx1">
                    <a:lumMod val="75000"/>
                    <a:lumOff val="25000"/>
                  </a:schemeClr>
                </a:solidFill>
                <a:latin typeface="+mn-ea"/>
              </a:rPr>
              <a:t>AND</a:t>
            </a:r>
            <a:endParaRPr kumimoji="1" lang="ja-JP" altLang="en-US" sz="1400" dirty="0">
              <a:solidFill>
                <a:schemeClr val="tx1">
                  <a:lumMod val="75000"/>
                  <a:lumOff val="25000"/>
                </a:schemeClr>
              </a:solidFill>
              <a:latin typeface="+mn-ea"/>
            </a:endParaRPr>
          </a:p>
        </p:txBody>
      </p:sp>
      <p:cxnSp>
        <p:nvCxnSpPr>
          <p:cNvPr id="34" name="直線矢印コネクタ 33">
            <a:extLst>
              <a:ext uri="{FF2B5EF4-FFF2-40B4-BE49-F238E27FC236}">
                <a16:creationId xmlns:a16="http://schemas.microsoft.com/office/drawing/2014/main" id="{3CE44858-6285-44F6-AFC4-780D2A5B8561}"/>
              </a:ext>
            </a:extLst>
          </p:cNvPr>
          <p:cNvCxnSpPr>
            <a:cxnSpLocks/>
          </p:cNvCxnSpPr>
          <p:nvPr/>
        </p:nvCxnSpPr>
        <p:spPr bwMode="auto">
          <a:xfrm>
            <a:off x="4662001" y="4773898"/>
            <a:ext cx="630007" cy="0"/>
          </a:xfrm>
          <a:prstGeom prst="straightConnector1">
            <a:avLst/>
          </a:prstGeom>
          <a:ln>
            <a:headEnd type="none" w="sm" len="sm"/>
            <a:tailEnd type="triangle" w="lg" len="lg"/>
          </a:ln>
        </p:spPr>
        <p:style>
          <a:lnRef idx="2">
            <a:schemeClr val="accent5"/>
          </a:lnRef>
          <a:fillRef idx="0">
            <a:schemeClr val="accent5"/>
          </a:fillRef>
          <a:effectRef idx="1">
            <a:schemeClr val="accent5"/>
          </a:effectRef>
          <a:fontRef idx="minor">
            <a:schemeClr val="tx1"/>
          </a:fontRef>
        </p:style>
      </p:cxnSp>
      <p:sp>
        <p:nvSpPr>
          <p:cNvPr id="37" name="Rectangle 133">
            <a:extLst>
              <a:ext uri="{FF2B5EF4-FFF2-40B4-BE49-F238E27FC236}">
                <a16:creationId xmlns:a16="http://schemas.microsoft.com/office/drawing/2014/main" id="{8F38E4F8-4494-4354-BADF-673A3E9CF695}"/>
              </a:ext>
            </a:extLst>
          </p:cNvPr>
          <p:cNvSpPr>
            <a:spLocks noChangeArrowheads="1"/>
          </p:cNvSpPr>
          <p:nvPr/>
        </p:nvSpPr>
        <p:spPr bwMode="auto">
          <a:xfrm>
            <a:off x="5292008" y="4593896"/>
            <a:ext cx="360004" cy="360004"/>
          </a:xfrm>
          <a:prstGeom prst="rect">
            <a:avLst/>
          </a:prstGeom>
          <a:noFill/>
          <a:ln w="12700">
            <a:noFill/>
            <a:miter lim="800000"/>
            <a:headEnd/>
            <a:tailEnd/>
          </a:ln>
          <a:effectLst/>
        </p:spPr>
        <p:txBody>
          <a:bodyPr wrap="none" lIns="93600" tIns="46800" rIns="93600" bIns="46800" anchor="t"/>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dirty="0">
                <a:solidFill>
                  <a:schemeClr val="tx1">
                    <a:lumMod val="75000"/>
                    <a:lumOff val="25000"/>
                  </a:schemeClr>
                </a:solidFill>
                <a:latin typeface="+mn-ea"/>
                <a:ea typeface="+mn-ea"/>
              </a:rPr>
              <a:t>次の </a:t>
            </a:r>
            <a:r>
              <a:rPr lang="en-US" altLang="ja-JP" dirty="0">
                <a:solidFill>
                  <a:schemeClr val="tx1">
                    <a:lumMod val="75000"/>
                    <a:lumOff val="25000"/>
                  </a:schemeClr>
                </a:solidFill>
                <a:latin typeface="+mn-ea"/>
                <a:ea typeface="+mn-ea"/>
              </a:rPr>
              <a:t>PC </a:t>
            </a:r>
          </a:p>
        </p:txBody>
      </p:sp>
      <p:sp>
        <p:nvSpPr>
          <p:cNvPr id="38" name="テキスト プレースホルダー 3"/>
          <p:cNvSpPr>
            <a:spLocks noGrp="1"/>
          </p:cNvSpPr>
          <p:nvPr>
            <p:ph type="body" sz="quarter" idx="10"/>
          </p:nvPr>
        </p:nvSpPr>
        <p:spPr>
          <a:xfrm>
            <a:off x="611956" y="5859027"/>
            <a:ext cx="8280092" cy="719701"/>
          </a:xfrm>
        </p:spPr>
        <p:txBody>
          <a:bodyPr/>
          <a:lstStyle/>
          <a:p>
            <a:r>
              <a:rPr kumimoji="1" lang="ja-JP" altLang="en-US" dirty="0"/>
              <a:t>次の </a:t>
            </a:r>
            <a:r>
              <a:rPr kumimoji="1" lang="en-US" altLang="ja-JP" dirty="0"/>
              <a:t>PC </a:t>
            </a:r>
            <a:r>
              <a:rPr kumimoji="1" lang="ja-JP" altLang="en-US" dirty="0"/>
              <a:t>をマルチプレクサにより選択</a:t>
            </a:r>
            <a:endParaRPr kumimoji="1" lang="en-US" altLang="ja-JP" dirty="0"/>
          </a:p>
          <a:p>
            <a:pPr lvl="1"/>
            <a:r>
              <a:rPr kumimoji="1" lang="ja-JP" altLang="en-US" dirty="0"/>
              <a:t>分岐命令かつ分岐が成立なら，ターゲット・アドレスを選択</a:t>
            </a:r>
            <a:endParaRPr kumimoji="1" lang="en-US" altLang="ja-JP" dirty="0"/>
          </a:p>
          <a:p>
            <a:pPr lvl="1"/>
            <a:r>
              <a:rPr kumimoji="1" lang="ja-JP" altLang="en-US" dirty="0"/>
              <a:t>そうでなければ </a:t>
            </a:r>
            <a:r>
              <a:rPr kumimoji="1" lang="en-US" altLang="ja-JP" dirty="0"/>
              <a:t>PC + 4 </a:t>
            </a:r>
            <a:r>
              <a:rPr lang="ja-JP" altLang="en-US" dirty="0"/>
              <a:t>を選択</a:t>
            </a:r>
            <a:endParaRPr kumimoji="1" lang="en-US" altLang="ja-JP" dirty="0"/>
          </a:p>
        </p:txBody>
      </p:sp>
    </p:spTree>
    <p:extLst>
      <p:ext uri="{BB962C8B-B14F-4D97-AF65-F5344CB8AC3E}">
        <p14:creationId xmlns:p14="http://schemas.microsoft.com/office/powerpoint/2010/main" val="31456924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分岐予測の続き</a:t>
            </a:r>
            <a:endParaRPr lang="en-US" altLang="ja-JP" dirty="0"/>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kumimoji="1" lang="ja-JP" altLang="en-US" dirty="0"/>
              <a:t>分岐予測器の全体構造</a:t>
            </a:r>
            <a:endParaRPr kumimoji="1" lang="en-US" altLang="ja-JP" dirty="0"/>
          </a:p>
          <a:p>
            <a:pPr marL="457200" indent="-457200">
              <a:buFont typeface="+mj-lt"/>
              <a:buAutoNum type="arabicPeriod"/>
            </a:pPr>
            <a:r>
              <a:rPr kumimoji="1" lang="ja-JP" altLang="en-US" b="1" dirty="0"/>
              <a:t>パイプラインとしての動作</a:t>
            </a:r>
            <a:endParaRPr kumimoji="1" lang="en-US" altLang="ja-JP" b="1" dirty="0"/>
          </a:p>
          <a:p>
            <a:pPr marL="457200" indent="-457200">
              <a:buFont typeface="+mj-lt"/>
              <a:buAutoNum type="arabicPeriod"/>
            </a:pPr>
            <a:r>
              <a:rPr lang="ja-JP" altLang="en-US" dirty="0"/>
              <a:t>間接分岐予測</a:t>
            </a:r>
            <a:endParaRPr lang="en-US" altLang="ja-JP" dirty="0"/>
          </a:p>
          <a:p>
            <a:pPr marL="457200" indent="-457200">
              <a:buFont typeface="+mj-lt"/>
              <a:buAutoNum type="arabicPeriod"/>
            </a:pPr>
            <a:endParaRPr kumimoji="1" lang="ja-JP" altLang="en-US" dirty="0"/>
          </a:p>
        </p:txBody>
      </p:sp>
    </p:spTree>
    <p:extLst>
      <p:ext uri="{BB962C8B-B14F-4D97-AF65-F5344CB8AC3E}">
        <p14:creationId xmlns:p14="http://schemas.microsoft.com/office/powerpoint/2010/main" val="488759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グループ化 33"/>
          <p:cNvGrpSpPr/>
          <p:nvPr/>
        </p:nvGrpSpPr>
        <p:grpSpPr>
          <a:xfrm>
            <a:off x="1691968" y="4329010"/>
            <a:ext cx="1562400" cy="576064"/>
            <a:chOff x="971600" y="5445224"/>
            <a:chExt cx="7200800" cy="576064"/>
          </a:xfrm>
        </p:grpSpPr>
        <p:sp>
          <p:nvSpPr>
            <p:cNvPr id="35" name="平行四辺形 3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平行四辺形 36"/>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8" name="グループ化 37"/>
          <p:cNvGrpSpPr/>
          <p:nvPr/>
        </p:nvGrpSpPr>
        <p:grpSpPr>
          <a:xfrm>
            <a:off x="3132128" y="4329010"/>
            <a:ext cx="1562400" cy="576064"/>
            <a:chOff x="971600" y="5445224"/>
            <a:chExt cx="7200800" cy="576064"/>
          </a:xfrm>
        </p:grpSpPr>
        <p:sp>
          <p:nvSpPr>
            <p:cNvPr id="50" name="平行四辺形 49"/>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1" name="平行四辺形 50"/>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2" name="グループ化 51"/>
          <p:cNvGrpSpPr/>
          <p:nvPr/>
        </p:nvGrpSpPr>
        <p:grpSpPr>
          <a:xfrm>
            <a:off x="4572288" y="4329010"/>
            <a:ext cx="1562400" cy="576064"/>
            <a:chOff x="971600" y="5445224"/>
            <a:chExt cx="7200800" cy="576064"/>
          </a:xfrm>
        </p:grpSpPr>
        <p:sp>
          <p:nvSpPr>
            <p:cNvPr id="53" name="平行四辺形 52"/>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 name="平行四辺形 5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6" name="グループ化 55"/>
          <p:cNvGrpSpPr/>
          <p:nvPr/>
        </p:nvGrpSpPr>
        <p:grpSpPr>
          <a:xfrm>
            <a:off x="6012448" y="4329010"/>
            <a:ext cx="1584176" cy="576064"/>
            <a:chOff x="971600" y="5445224"/>
            <a:chExt cx="7200800" cy="576064"/>
          </a:xfrm>
        </p:grpSpPr>
        <p:sp>
          <p:nvSpPr>
            <p:cNvPr id="62" name="平行四辺形 61"/>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4" name="平行四辺形 6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3" name="正方形/長方形 2"/>
          <p:cNvSpPr/>
          <p:nvPr/>
        </p:nvSpPr>
        <p:spPr>
          <a:xfrm>
            <a:off x="1653807" y="3464467"/>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6" name="正方形/長方形 35"/>
          <p:cNvSpPr/>
          <p:nvPr/>
        </p:nvSpPr>
        <p:spPr>
          <a:xfrm>
            <a:off x="3093967" y="3464467"/>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49" name="正方形/長方形 48"/>
          <p:cNvSpPr/>
          <p:nvPr/>
        </p:nvSpPr>
        <p:spPr>
          <a:xfrm>
            <a:off x="4536014" y="3483051"/>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55" name="正方形/長方形 54"/>
          <p:cNvSpPr/>
          <p:nvPr/>
        </p:nvSpPr>
        <p:spPr>
          <a:xfrm>
            <a:off x="5976174" y="3483051"/>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 name="タイトル 1"/>
          <p:cNvSpPr>
            <a:spLocks noGrp="1"/>
          </p:cNvSpPr>
          <p:nvPr>
            <p:ph type="title"/>
          </p:nvPr>
        </p:nvSpPr>
        <p:spPr/>
        <p:txBody>
          <a:bodyPr/>
          <a:lstStyle/>
          <a:p>
            <a:r>
              <a:rPr lang="ja-JP" altLang="en-US" dirty="0"/>
              <a:t>パイプラインとしての動作（１）</a:t>
            </a:r>
            <a:br>
              <a:rPr lang="en-US" altLang="ja-JP" dirty="0"/>
            </a:br>
            <a:r>
              <a:rPr lang="ja-JP" altLang="en-US" dirty="0"/>
              <a:t>予測結果の </a:t>
            </a:r>
            <a:r>
              <a:rPr lang="en-US" altLang="ja-JP" dirty="0"/>
              <a:t>PC </a:t>
            </a:r>
            <a:r>
              <a:rPr lang="ja-JP" altLang="en-US" dirty="0"/>
              <a:t>や方向をパイプラインに流す</a:t>
            </a:r>
            <a:endParaRPr lang="en-US" altLang="ja-JP" dirty="0"/>
          </a:p>
        </p:txBody>
      </p:sp>
      <p:sp>
        <p:nvSpPr>
          <p:cNvPr id="24" name="角丸四角形 23"/>
          <p:cNvSpPr/>
          <p:nvPr/>
        </p:nvSpPr>
        <p:spPr bwMode="auto">
          <a:xfrm>
            <a:off x="1961970" y="4149008"/>
            <a:ext cx="1170013" cy="540006"/>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ja-JP" altLang="en-US" sz="1400" dirty="0">
                <a:latin typeface="Arial Narrow" panose="020B0606020202030204" pitchFamily="34" charset="0"/>
              </a:rPr>
              <a:t>命令</a:t>
            </a:r>
            <a:r>
              <a:rPr kumimoji="1" lang="en-US" altLang="ja-JP" sz="1400" dirty="0">
                <a:latin typeface="Arial Narrow" panose="020B0606020202030204" pitchFamily="34" charset="0"/>
              </a:rPr>
              <a:t>, PC</a:t>
            </a:r>
          </a:p>
          <a:p>
            <a:pPr algn="ctr"/>
            <a:r>
              <a:rPr kumimoji="1" lang="ja-JP" altLang="en-US" sz="1400" dirty="0">
                <a:latin typeface="Arial Narrow" panose="020B0606020202030204" pitchFamily="34" charset="0"/>
              </a:rPr>
              <a:t>次</a:t>
            </a:r>
            <a:r>
              <a:rPr kumimoji="1" lang="en-US" altLang="ja-JP" sz="1400" dirty="0">
                <a:latin typeface="Arial Narrow" panose="020B0606020202030204" pitchFamily="34" charset="0"/>
              </a:rPr>
              <a:t>PC (</a:t>
            </a:r>
            <a:r>
              <a:rPr lang="ja-JP" altLang="en-US" sz="1400" dirty="0">
                <a:latin typeface="Arial Narrow" panose="020B0606020202030204" pitchFamily="34" charset="0"/>
              </a:rPr>
              <a:t>予測</a:t>
            </a:r>
            <a:r>
              <a:rPr kumimoji="1" lang="en-US" altLang="ja-JP" sz="1400" dirty="0">
                <a:latin typeface="Arial Narrow" panose="020B0606020202030204" pitchFamily="34" charset="0"/>
              </a:rPr>
              <a:t>)</a:t>
            </a:r>
            <a:endParaRPr kumimoji="1" lang="ja-JP" altLang="en-US" sz="1400" dirty="0">
              <a:latin typeface="Arial Narrow" panose="020B0606020202030204" pitchFamily="34" charset="0"/>
            </a:endParaRPr>
          </a:p>
        </p:txBody>
      </p:sp>
      <p:sp>
        <p:nvSpPr>
          <p:cNvPr id="58" name="Rectangle 13">
            <a:extLst>
              <a:ext uri="{FF2B5EF4-FFF2-40B4-BE49-F238E27FC236}">
                <a16:creationId xmlns:a16="http://schemas.microsoft.com/office/drawing/2014/main" id="{6F3553EC-3B3D-4454-92A6-5F570F10C904}"/>
              </a:ext>
            </a:extLst>
          </p:cNvPr>
          <p:cNvSpPr>
            <a:spLocks noChangeArrowheads="1"/>
          </p:cNvSpPr>
          <p:nvPr/>
        </p:nvSpPr>
        <p:spPr bwMode="auto">
          <a:xfrm>
            <a:off x="341953" y="1634097"/>
            <a:ext cx="720725" cy="36036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dirty="0">
                <a:solidFill>
                  <a:schemeClr val="tx1">
                    <a:lumMod val="75000"/>
                    <a:lumOff val="25000"/>
                  </a:schemeClr>
                </a:solidFill>
                <a:latin typeface="+mn-ea"/>
                <a:ea typeface="+mn-ea"/>
              </a:rPr>
              <a:t>PC</a:t>
            </a:r>
            <a:endParaRPr lang="ja-JP" altLang="en-US" b="1" dirty="0">
              <a:solidFill>
                <a:schemeClr val="tx1">
                  <a:lumMod val="75000"/>
                  <a:lumOff val="25000"/>
                </a:schemeClr>
              </a:solidFill>
              <a:latin typeface="+mn-ea"/>
              <a:ea typeface="+mn-ea"/>
            </a:endParaRPr>
          </a:p>
        </p:txBody>
      </p:sp>
      <p:cxnSp>
        <p:nvCxnSpPr>
          <p:cNvPr id="67" name="直線矢印コネクタ 66">
            <a:extLst>
              <a:ext uri="{FF2B5EF4-FFF2-40B4-BE49-F238E27FC236}">
                <a16:creationId xmlns:a16="http://schemas.microsoft.com/office/drawing/2014/main" id="{52359309-6823-42AD-A91D-F3B7B4D5954B}"/>
              </a:ext>
            </a:extLst>
          </p:cNvPr>
          <p:cNvCxnSpPr>
            <a:cxnSpLocks/>
            <a:stCxn id="80" idx="0"/>
            <a:endCxn id="58" idx="0"/>
          </p:cNvCxnSpPr>
          <p:nvPr/>
        </p:nvCxnSpPr>
        <p:spPr bwMode="auto">
          <a:xfrm>
            <a:off x="701959" y="1088977"/>
            <a:ext cx="357" cy="545120"/>
          </a:xfrm>
          <a:prstGeom prst="straightConnector1">
            <a:avLst/>
          </a:prstGeom>
          <a:ln>
            <a:headEnd type="none" w="sm" len="sm"/>
            <a:tailEnd type="triangle" w="lg" len="lg"/>
          </a:ln>
        </p:spPr>
        <p:style>
          <a:lnRef idx="2">
            <a:schemeClr val="accent1"/>
          </a:lnRef>
          <a:fillRef idx="0">
            <a:schemeClr val="accent1"/>
          </a:fillRef>
          <a:effectRef idx="1">
            <a:schemeClr val="accent1"/>
          </a:effectRef>
          <a:fontRef idx="minor">
            <a:schemeClr val="tx1"/>
          </a:fontRef>
        </p:style>
      </p:cxnSp>
      <p:cxnSp>
        <p:nvCxnSpPr>
          <p:cNvPr id="75" name="直線矢印コネクタ 74">
            <a:extLst>
              <a:ext uri="{FF2B5EF4-FFF2-40B4-BE49-F238E27FC236}">
                <a16:creationId xmlns:a16="http://schemas.microsoft.com/office/drawing/2014/main" id="{52359309-6823-42AD-A91D-F3B7B4D5954B}"/>
              </a:ext>
            </a:extLst>
          </p:cNvPr>
          <p:cNvCxnSpPr>
            <a:cxnSpLocks/>
          </p:cNvCxnSpPr>
          <p:nvPr/>
        </p:nvCxnSpPr>
        <p:spPr bwMode="auto">
          <a:xfrm>
            <a:off x="1061961" y="1808982"/>
            <a:ext cx="360004" cy="0"/>
          </a:xfrm>
          <a:prstGeom prst="straightConnector1">
            <a:avLst/>
          </a:prstGeom>
          <a:ln>
            <a:solidFill>
              <a:schemeClr val="accent1"/>
            </a:solidFill>
            <a:headEnd type="none" w="sm" len="sm"/>
            <a:tailEnd type="triangle" w="lg" len="lg"/>
          </a:ln>
        </p:spPr>
        <p:style>
          <a:lnRef idx="2">
            <a:schemeClr val="accent4"/>
          </a:lnRef>
          <a:fillRef idx="0">
            <a:schemeClr val="accent4"/>
          </a:fillRef>
          <a:effectRef idx="1">
            <a:schemeClr val="accent4"/>
          </a:effectRef>
          <a:fontRef idx="minor">
            <a:schemeClr val="tx1"/>
          </a:fontRef>
        </p:style>
      </p:cxnSp>
      <p:sp>
        <p:nvSpPr>
          <p:cNvPr id="76"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1421965" y="2708992"/>
            <a:ext cx="1170013" cy="72000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ja-JP" altLang="en-US" sz="1600" dirty="0">
                <a:latin typeface="+mn-ea"/>
                <a:ea typeface="+mn-ea"/>
              </a:rPr>
              <a:t>命令メモリ</a:t>
            </a:r>
          </a:p>
        </p:txBody>
      </p:sp>
      <p:cxnSp>
        <p:nvCxnSpPr>
          <p:cNvPr id="77" name="直線矢印コネクタ 76">
            <a:extLst>
              <a:ext uri="{FF2B5EF4-FFF2-40B4-BE49-F238E27FC236}">
                <a16:creationId xmlns:a16="http://schemas.microsoft.com/office/drawing/2014/main" id="{52359309-6823-42AD-A91D-F3B7B4D5954B}"/>
              </a:ext>
            </a:extLst>
          </p:cNvPr>
          <p:cNvCxnSpPr>
            <a:cxnSpLocks/>
          </p:cNvCxnSpPr>
          <p:nvPr/>
        </p:nvCxnSpPr>
        <p:spPr bwMode="auto">
          <a:xfrm>
            <a:off x="2411976" y="1808982"/>
            <a:ext cx="450005" cy="0"/>
          </a:xfrm>
          <a:prstGeom prst="straightConnector1">
            <a:avLst/>
          </a:prstGeom>
          <a:ln>
            <a:solidFill>
              <a:schemeClr val="accent1"/>
            </a:solidFill>
            <a:headEnd type="none" w="sm" len="sm"/>
            <a:tailEnd type="none" w="lg" len="lg"/>
          </a:ln>
        </p:spPr>
        <p:style>
          <a:lnRef idx="2">
            <a:schemeClr val="accent5"/>
          </a:lnRef>
          <a:fillRef idx="0">
            <a:schemeClr val="accent5"/>
          </a:fillRef>
          <a:effectRef idx="1">
            <a:schemeClr val="accent5"/>
          </a:effectRef>
          <a:fontRef idx="minor">
            <a:schemeClr val="tx1"/>
          </a:fontRef>
        </p:style>
      </p:cxnSp>
      <p:sp>
        <p:nvSpPr>
          <p:cNvPr id="78" name="Freeform 10">
            <a:extLst>
              <a:ext uri="{FF2B5EF4-FFF2-40B4-BE49-F238E27FC236}">
                <a16:creationId xmlns:a16="http://schemas.microsoft.com/office/drawing/2014/main" id="{594994CD-2E8A-4F58-A850-5DAC43A07B36}"/>
              </a:ext>
            </a:extLst>
          </p:cNvPr>
          <p:cNvSpPr>
            <a:spLocks/>
          </p:cNvSpPr>
          <p:nvPr/>
        </p:nvSpPr>
        <p:spPr bwMode="auto">
          <a:xfrm rot="16200000" flipV="1">
            <a:off x="521955" y="2168985"/>
            <a:ext cx="1080012" cy="720009"/>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solidFill>
              <a:schemeClr val="accent1"/>
            </a:solidFill>
            <a:headEnd type="triangle" w="lg" len="lg"/>
            <a:tailEnd type="none" w="med" len="med"/>
          </a:ln>
        </p:spPr>
        <p:style>
          <a:lnRef idx="2">
            <a:schemeClr val="accent4"/>
          </a:lnRef>
          <a:fillRef idx="0">
            <a:schemeClr val="accent4"/>
          </a:fillRef>
          <a:effectRef idx="1">
            <a:schemeClr val="accent4"/>
          </a:effectRef>
          <a:fontRef idx="minor">
            <a:schemeClr val="tx1"/>
          </a:fontRef>
        </p:style>
        <p:txBody>
          <a:bodyPr/>
          <a:lstStyle/>
          <a:p>
            <a:endParaRPr lang="ja-JP" altLang="en-US">
              <a:latin typeface="+mn-ea"/>
              <a:cs typeface="Times New Roman" pitchFamily="18" charset="0"/>
            </a:endParaRPr>
          </a:p>
        </p:txBody>
      </p:sp>
      <p:sp>
        <p:nvSpPr>
          <p:cNvPr id="79"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1421965" y="1448978"/>
            <a:ext cx="1170013" cy="72000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ja-JP" altLang="en-US" sz="1600" dirty="0">
                <a:latin typeface="+mn-ea"/>
                <a:ea typeface="+mn-ea"/>
              </a:rPr>
              <a:t>分岐予測器</a:t>
            </a:r>
          </a:p>
        </p:txBody>
      </p:sp>
      <p:sp>
        <p:nvSpPr>
          <p:cNvPr id="80" name="Freeform 10">
            <a:extLst>
              <a:ext uri="{FF2B5EF4-FFF2-40B4-BE49-F238E27FC236}">
                <a16:creationId xmlns:a16="http://schemas.microsoft.com/office/drawing/2014/main" id="{594994CD-2E8A-4F58-A850-5DAC43A07B36}"/>
              </a:ext>
            </a:extLst>
          </p:cNvPr>
          <p:cNvSpPr>
            <a:spLocks/>
          </p:cNvSpPr>
          <p:nvPr/>
        </p:nvSpPr>
        <p:spPr bwMode="auto">
          <a:xfrm rot="5400000" flipV="1">
            <a:off x="1421965" y="368971"/>
            <a:ext cx="720010" cy="2160022"/>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solidFill>
              <a:schemeClr val="accent1"/>
            </a:solidFill>
            <a:headEnd type="none" w="lg" len="lg"/>
            <a:tailEnd type="none" w="med" len="med"/>
          </a:ln>
        </p:spPr>
        <p:style>
          <a:lnRef idx="2">
            <a:schemeClr val="accent5"/>
          </a:lnRef>
          <a:fillRef idx="0">
            <a:schemeClr val="accent5"/>
          </a:fillRef>
          <a:effectRef idx="1">
            <a:schemeClr val="accent5"/>
          </a:effectRef>
          <a:fontRef idx="minor">
            <a:schemeClr val="tx1"/>
          </a:fontRef>
        </p:style>
        <p:txBody>
          <a:bodyPr/>
          <a:lstStyle/>
          <a:p>
            <a:endParaRPr lang="ja-JP" altLang="en-US">
              <a:latin typeface="+mn-ea"/>
              <a:cs typeface="Times New Roman" pitchFamily="18" charset="0"/>
            </a:endParaRPr>
          </a:p>
        </p:txBody>
      </p:sp>
      <p:cxnSp>
        <p:nvCxnSpPr>
          <p:cNvPr id="81" name="直線矢印コネクタ 80">
            <a:extLst>
              <a:ext uri="{FF2B5EF4-FFF2-40B4-BE49-F238E27FC236}">
                <a16:creationId xmlns:a16="http://schemas.microsoft.com/office/drawing/2014/main" id="{52359309-6823-42AD-A91D-F3B7B4D5954B}"/>
              </a:ext>
            </a:extLst>
          </p:cNvPr>
          <p:cNvCxnSpPr>
            <a:cxnSpLocks/>
          </p:cNvCxnSpPr>
          <p:nvPr/>
        </p:nvCxnSpPr>
        <p:spPr bwMode="auto">
          <a:xfrm>
            <a:off x="2591978" y="3068996"/>
            <a:ext cx="540006" cy="0"/>
          </a:xfrm>
          <a:prstGeom prst="straightConnector1">
            <a:avLst/>
          </a:prstGeom>
          <a:ln>
            <a:solidFill>
              <a:schemeClr val="accent1"/>
            </a:solidFill>
            <a:headEnd type="none" w="sm" len="sm"/>
            <a:tailEnd type="triangle" w="lg" len="lg"/>
          </a:ln>
        </p:spPr>
        <p:style>
          <a:lnRef idx="2">
            <a:schemeClr val="accent3"/>
          </a:lnRef>
          <a:fillRef idx="0">
            <a:schemeClr val="accent3"/>
          </a:fillRef>
          <a:effectRef idx="1">
            <a:schemeClr val="accent3"/>
          </a:effectRef>
          <a:fontRef idx="minor">
            <a:schemeClr val="tx1"/>
          </a:fontRef>
        </p:style>
      </p:cxnSp>
      <p:sp>
        <p:nvSpPr>
          <p:cNvPr id="82" name="Rectangle 133">
            <a:extLst>
              <a:ext uri="{FF2B5EF4-FFF2-40B4-BE49-F238E27FC236}">
                <a16:creationId xmlns:a16="http://schemas.microsoft.com/office/drawing/2014/main" id="{0031F1DA-9455-4239-A0EE-58244DDFC3AE}"/>
              </a:ext>
            </a:extLst>
          </p:cNvPr>
          <p:cNvSpPr>
            <a:spLocks noChangeArrowheads="1"/>
          </p:cNvSpPr>
          <p:nvPr/>
        </p:nvSpPr>
        <p:spPr bwMode="auto">
          <a:xfrm>
            <a:off x="3131984" y="1628980"/>
            <a:ext cx="1260014" cy="450005"/>
          </a:xfrm>
          <a:prstGeom prst="rect">
            <a:avLst/>
          </a:prstGeom>
          <a:noFill/>
          <a:ln w="12700">
            <a:noFill/>
            <a:miter lim="800000"/>
            <a:headEnd/>
            <a:tailEnd/>
          </a:ln>
          <a:effectLst/>
        </p:spPr>
        <p:txBody>
          <a:bodyPr wrap="none" lIns="93600" tIns="46800" rIns="93600" bIns="46800" anchor="t"/>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dirty="0">
                <a:solidFill>
                  <a:schemeClr val="tx1">
                    <a:lumMod val="75000"/>
                    <a:lumOff val="25000"/>
                  </a:schemeClr>
                </a:solidFill>
                <a:latin typeface="+mn-ea"/>
                <a:ea typeface="+mn-ea"/>
              </a:rPr>
              <a:t>次 </a:t>
            </a:r>
            <a:r>
              <a:rPr lang="en-US" altLang="ja-JP" dirty="0">
                <a:solidFill>
                  <a:schemeClr val="tx1">
                    <a:lumMod val="75000"/>
                    <a:lumOff val="25000"/>
                  </a:schemeClr>
                </a:solidFill>
                <a:latin typeface="+mn-ea"/>
                <a:ea typeface="+mn-ea"/>
              </a:rPr>
              <a:t>PC</a:t>
            </a:r>
            <a:r>
              <a:rPr lang="ja-JP" altLang="en-US" dirty="0" err="1">
                <a:solidFill>
                  <a:schemeClr val="tx1">
                    <a:lumMod val="75000"/>
                    <a:lumOff val="25000"/>
                  </a:schemeClr>
                </a:solidFill>
                <a:latin typeface="+mn-ea"/>
                <a:ea typeface="+mn-ea"/>
              </a:rPr>
              <a:t>，</a:t>
            </a:r>
            <a:r>
              <a:rPr lang="ja-JP" altLang="en-US" dirty="0">
                <a:solidFill>
                  <a:schemeClr val="tx1">
                    <a:lumMod val="75000"/>
                    <a:lumOff val="25000"/>
                  </a:schemeClr>
                </a:solidFill>
                <a:latin typeface="+mn-ea"/>
                <a:ea typeface="+mn-ea"/>
              </a:rPr>
              <a:t>方向</a:t>
            </a:r>
            <a:r>
              <a:rPr lang="en-US" altLang="ja-JP" dirty="0">
                <a:solidFill>
                  <a:schemeClr val="tx1">
                    <a:lumMod val="75000"/>
                    <a:lumOff val="25000"/>
                  </a:schemeClr>
                </a:solidFill>
                <a:latin typeface="+mn-ea"/>
                <a:ea typeface="+mn-ea"/>
              </a:rPr>
              <a:t> (</a:t>
            </a:r>
            <a:r>
              <a:rPr lang="ja-JP" altLang="en-US" dirty="0">
                <a:solidFill>
                  <a:schemeClr val="tx1">
                    <a:lumMod val="75000"/>
                    <a:lumOff val="25000"/>
                  </a:schemeClr>
                </a:solidFill>
                <a:latin typeface="+mn-ea"/>
                <a:ea typeface="+mn-ea"/>
              </a:rPr>
              <a:t>予測</a:t>
            </a:r>
            <a:r>
              <a:rPr lang="en-US" altLang="ja-JP" dirty="0">
                <a:solidFill>
                  <a:schemeClr val="tx1">
                    <a:lumMod val="75000"/>
                    <a:lumOff val="25000"/>
                  </a:schemeClr>
                </a:solidFill>
                <a:latin typeface="+mn-ea"/>
                <a:ea typeface="+mn-ea"/>
              </a:rPr>
              <a:t>)</a:t>
            </a:r>
          </a:p>
        </p:txBody>
      </p:sp>
      <p:sp>
        <p:nvSpPr>
          <p:cNvPr id="83" name="Rectangle 133">
            <a:extLst>
              <a:ext uri="{FF2B5EF4-FFF2-40B4-BE49-F238E27FC236}">
                <a16:creationId xmlns:a16="http://schemas.microsoft.com/office/drawing/2014/main" id="{0031F1DA-9455-4239-A0EE-58244DDFC3AE}"/>
              </a:ext>
            </a:extLst>
          </p:cNvPr>
          <p:cNvSpPr>
            <a:spLocks noChangeArrowheads="1"/>
          </p:cNvSpPr>
          <p:nvPr/>
        </p:nvSpPr>
        <p:spPr bwMode="auto">
          <a:xfrm>
            <a:off x="3131984" y="2978996"/>
            <a:ext cx="1260014" cy="360004"/>
          </a:xfrm>
          <a:prstGeom prst="rect">
            <a:avLst/>
          </a:prstGeom>
          <a:noFill/>
          <a:ln w="12700">
            <a:noFill/>
            <a:miter lim="800000"/>
            <a:headEnd/>
            <a:tailEnd/>
          </a:ln>
          <a:effectLst/>
        </p:spPr>
        <p:txBody>
          <a:bodyPr wrap="none" lIns="93600" tIns="46800" rIns="93600" bIns="46800" anchor="t"/>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dirty="0">
                <a:solidFill>
                  <a:schemeClr val="tx1">
                    <a:lumMod val="75000"/>
                    <a:lumOff val="25000"/>
                  </a:schemeClr>
                </a:solidFill>
                <a:latin typeface="+mn-ea"/>
                <a:ea typeface="+mn-ea"/>
              </a:rPr>
              <a:t>命令</a:t>
            </a:r>
            <a:endParaRPr lang="en-US" altLang="ja-JP" dirty="0">
              <a:solidFill>
                <a:schemeClr val="tx1">
                  <a:lumMod val="75000"/>
                  <a:lumOff val="25000"/>
                </a:schemeClr>
              </a:solidFill>
              <a:latin typeface="+mn-ea"/>
              <a:ea typeface="+mn-ea"/>
            </a:endParaRPr>
          </a:p>
        </p:txBody>
      </p:sp>
      <p:cxnSp>
        <p:nvCxnSpPr>
          <p:cNvPr id="84" name="直線矢印コネクタ 83">
            <a:extLst>
              <a:ext uri="{FF2B5EF4-FFF2-40B4-BE49-F238E27FC236}">
                <a16:creationId xmlns:a16="http://schemas.microsoft.com/office/drawing/2014/main" id="{52359309-6823-42AD-A91D-F3B7B4D5954B}"/>
              </a:ext>
            </a:extLst>
          </p:cNvPr>
          <p:cNvCxnSpPr>
            <a:cxnSpLocks/>
          </p:cNvCxnSpPr>
          <p:nvPr/>
        </p:nvCxnSpPr>
        <p:spPr bwMode="auto">
          <a:xfrm>
            <a:off x="2861981" y="1808982"/>
            <a:ext cx="270003" cy="0"/>
          </a:xfrm>
          <a:prstGeom prst="straightConnector1">
            <a:avLst/>
          </a:prstGeom>
          <a:ln>
            <a:solidFill>
              <a:schemeClr val="accent1"/>
            </a:solidFill>
            <a:headEnd type="none" w="sm" len="sm"/>
            <a:tailEnd type="triangle" w="lg" len="lg"/>
          </a:ln>
        </p:spPr>
        <p:style>
          <a:lnRef idx="2">
            <a:schemeClr val="accent3"/>
          </a:lnRef>
          <a:fillRef idx="0">
            <a:schemeClr val="accent3"/>
          </a:fillRef>
          <a:effectRef idx="1">
            <a:schemeClr val="accent3"/>
          </a:effectRef>
          <a:fontRef idx="minor">
            <a:schemeClr val="tx1"/>
          </a:fontRef>
        </p:style>
      </p:cxnSp>
      <p:sp>
        <p:nvSpPr>
          <p:cNvPr id="10" name="角丸四角形吹き出し 9"/>
          <p:cNvSpPr/>
          <p:nvPr/>
        </p:nvSpPr>
        <p:spPr bwMode="auto">
          <a:xfrm>
            <a:off x="1061960" y="5229021"/>
            <a:ext cx="2970033" cy="900009"/>
          </a:xfrm>
          <a:prstGeom prst="wedgeRoundRectCallout">
            <a:avLst>
              <a:gd name="adj1" fmla="val -11221"/>
              <a:gd name="adj2" fmla="val -74193"/>
              <a:gd name="adj3" fmla="val 16667"/>
            </a:avLst>
          </a:prstGeom>
          <a:ln>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75000"/>
                    <a:lumOff val="25000"/>
                  </a:schemeClr>
                </a:solidFill>
                <a:latin typeface="+mn-ea"/>
              </a:rPr>
              <a:t>念のため予測した </a:t>
            </a:r>
            <a:r>
              <a:rPr kumimoji="1" lang="en-US" altLang="ja-JP" dirty="0">
                <a:solidFill>
                  <a:schemeClr val="tx1">
                    <a:lumMod val="75000"/>
                    <a:lumOff val="25000"/>
                  </a:schemeClr>
                </a:solidFill>
                <a:latin typeface="+mn-ea"/>
              </a:rPr>
              <a:t>PC </a:t>
            </a:r>
            <a:r>
              <a:rPr kumimoji="1" lang="ja-JP" altLang="en-US" dirty="0">
                <a:solidFill>
                  <a:schemeClr val="tx1">
                    <a:lumMod val="75000"/>
                    <a:lumOff val="25000"/>
                  </a:schemeClr>
                </a:solidFill>
                <a:latin typeface="+mn-ea"/>
              </a:rPr>
              <a:t>も</a:t>
            </a:r>
            <a:endParaRPr kumimoji="1" lang="en-US" altLang="ja-JP" dirty="0">
              <a:solidFill>
                <a:schemeClr val="tx1">
                  <a:lumMod val="75000"/>
                  <a:lumOff val="25000"/>
                </a:schemeClr>
              </a:solidFill>
              <a:latin typeface="+mn-ea"/>
            </a:endParaRPr>
          </a:p>
          <a:p>
            <a:r>
              <a:rPr kumimoji="1" lang="ja-JP" altLang="en-US" dirty="0">
                <a:solidFill>
                  <a:schemeClr val="tx1">
                    <a:lumMod val="75000"/>
                    <a:lumOff val="25000"/>
                  </a:schemeClr>
                </a:solidFill>
                <a:latin typeface="+mn-ea"/>
              </a:rPr>
              <a:t>入れておくから検証</a:t>
            </a:r>
            <a:r>
              <a:rPr kumimoji="1" lang="ja-JP" altLang="en-US" dirty="0" err="1">
                <a:solidFill>
                  <a:schemeClr val="tx1">
                    <a:lumMod val="75000"/>
                    <a:lumOff val="25000"/>
                  </a:schemeClr>
                </a:solidFill>
                <a:latin typeface="+mn-ea"/>
              </a:rPr>
              <a:t>よろ</a:t>
            </a:r>
            <a:endParaRPr kumimoji="1" lang="ja-JP" altLang="en-US" dirty="0">
              <a:solidFill>
                <a:schemeClr val="tx1">
                  <a:lumMod val="75000"/>
                  <a:lumOff val="25000"/>
                </a:schemeClr>
              </a:solidFill>
              <a:latin typeface="+mn-ea"/>
            </a:endParaRPr>
          </a:p>
        </p:txBody>
      </p:sp>
      <p:sp>
        <p:nvSpPr>
          <p:cNvPr id="85" name="角丸四角形吹き出し 84"/>
          <p:cNvSpPr/>
          <p:nvPr/>
        </p:nvSpPr>
        <p:spPr bwMode="auto">
          <a:xfrm>
            <a:off x="5292008" y="5229021"/>
            <a:ext cx="2520028" cy="900009"/>
          </a:xfrm>
          <a:prstGeom prst="wedgeRoundRectCallout">
            <a:avLst>
              <a:gd name="adj1" fmla="val -13109"/>
              <a:gd name="adj2" fmla="val -76024"/>
              <a:gd name="adj3" fmla="val 16667"/>
            </a:avLst>
          </a:prstGeom>
          <a:ln>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75000"/>
                    <a:lumOff val="25000"/>
                  </a:schemeClr>
                </a:solidFill>
                <a:latin typeface="+mn-ea"/>
              </a:rPr>
              <a:t>検証はまかせろー</a:t>
            </a:r>
            <a:br>
              <a:rPr kumimoji="1" lang="en-US" altLang="ja-JP" dirty="0">
                <a:solidFill>
                  <a:schemeClr val="tx1">
                    <a:lumMod val="75000"/>
                    <a:lumOff val="25000"/>
                  </a:schemeClr>
                </a:solidFill>
                <a:latin typeface="+mn-ea"/>
              </a:rPr>
            </a:b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189514266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グループ化 33"/>
          <p:cNvGrpSpPr/>
          <p:nvPr/>
        </p:nvGrpSpPr>
        <p:grpSpPr>
          <a:xfrm>
            <a:off x="1691968" y="4329010"/>
            <a:ext cx="1562400" cy="576064"/>
            <a:chOff x="971600" y="5445224"/>
            <a:chExt cx="7200800" cy="576064"/>
          </a:xfrm>
        </p:grpSpPr>
        <p:sp>
          <p:nvSpPr>
            <p:cNvPr id="35" name="平行四辺形 3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平行四辺形 36"/>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8" name="グループ化 37"/>
          <p:cNvGrpSpPr/>
          <p:nvPr/>
        </p:nvGrpSpPr>
        <p:grpSpPr>
          <a:xfrm>
            <a:off x="3132128" y="4329010"/>
            <a:ext cx="1562400" cy="576064"/>
            <a:chOff x="971600" y="5445224"/>
            <a:chExt cx="7200800" cy="576064"/>
          </a:xfrm>
        </p:grpSpPr>
        <p:sp>
          <p:nvSpPr>
            <p:cNvPr id="50" name="平行四辺形 49"/>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1" name="平行四辺形 50"/>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2" name="グループ化 51"/>
          <p:cNvGrpSpPr/>
          <p:nvPr/>
        </p:nvGrpSpPr>
        <p:grpSpPr>
          <a:xfrm>
            <a:off x="4572288" y="4329010"/>
            <a:ext cx="1562400" cy="576064"/>
            <a:chOff x="971600" y="5445224"/>
            <a:chExt cx="7200800" cy="576064"/>
          </a:xfrm>
        </p:grpSpPr>
        <p:sp>
          <p:nvSpPr>
            <p:cNvPr id="53" name="平行四辺形 52"/>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 name="平行四辺形 5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6" name="グループ化 55"/>
          <p:cNvGrpSpPr/>
          <p:nvPr/>
        </p:nvGrpSpPr>
        <p:grpSpPr>
          <a:xfrm>
            <a:off x="6012448" y="4329010"/>
            <a:ext cx="1584176" cy="576064"/>
            <a:chOff x="971600" y="5445224"/>
            <a:chExt cx="7200800" cy="576064"/>
          </a:xfrm>
        </p:grpSpPr>
        <p:sp>
          <p:nvSpPr>
            <p:cNvPr id="62" name="平行四辺形 61"/>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4" name="平行四辺形 6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3" name="正方形/長方形 2"/>
          <p:cNvSpPr/>
          <p:nvPr/>
        </p:nvSpPr>
        <p:spPr>
          <a:xfrm>
            <a:off x="1653807" y="3464467"/>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6" name="正方形/長方形 35"/>
          <p:cNvSpPr/>
          <p:nvPr/>
        </p:nvSpPr>
        <p:spPr>
          <a:xfrm>
            <a:off x="3093967" y="3464467"/>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49" name="正方形/長方形 48"/>
          <p:cNvSpPr/>
          <p:nvPr/>
        </p:nvSpPr>
        <p:spPr>
          <a:xfrm>
            <a:off x="4536014" y="3483051"/>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55" name="正方形/長方形 54"/>
          <p:cNvSpPr/>
          <p:nvPr/>
        </p:nvSpPr>
        <p:spPr>
          <a:xfrm>
            <a:off x="5976174" y="3483051"/>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 name="タイトル 1"/>
          <p:cNvSpPr>
            <a:spLocks noGrp="1"/>
          </p:cNvSpPr>
          <p:nvPr>
            <p:ph type="title"/>
          </p:nvPr>
        </p:nvSpPr>
        <p:spPr/>
        <p:txBody>
          <a:bodyPr/>
          <a:lstStyle/>
          <a:p>
            <a:r>
              <a:rPr lang="ja-JP" altLang="en-US" dirty="0"/>
              <a:t>パイプラインとしての動作（２）</a:t>
            </a:r>
            <a:br>
              <a:rPr lang="en-US" altLang="ja-JP" dirty="0"/>
            </a:br>
            <a:r>
              <a:rPr lang="ja-JP" altLang="en-US" dirty="0"/>
              <a:t>予測ミス判明時に予測器や </a:t>
            </a:r>
            <a:r>
              <a:rPr lang="en-US" altLang="ja-JP" dirty="0"/>
              <a:t>PC </a:t>
            </a:r>
            <a:r>
              <a:rPr lang="ja-JP" altLang="en-US" dirty="0"/>
              <a:t>を学習</a:t>
            </a:r>
            <a:endParaRPr lang="en-US" altLang="ja-JP" dirty="0"/>
          </a:p>
        </p:txBody>
      </p:sp>
      <p:sp>
        <p:nvSpPr>
          <p:cNvPr id="24" name="角丸四角形 23"/>
          <p:cNvSpPr/>
          <p:nvPr/>
        </p:nvSpPr>
        <p:spPr bwMode="auto">
          <a:xfrm>
            <a:off x="6192018" y="4149008"/>
            <a:ext cx="1170013" cy="540006"/>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ja-JP" altLang="en-US" sz="1400" dirty="0">
                <a:latin typeface="Arial Narrow" panose="020B0606020202030204" pitchFamily="34" charset="0"/>
              </a:rPr>
              <a:t>命令</a:t>
            </a:r>
            <a:r>
              <a:rPr kumimoji="1" lang="en-US" altLang="ja-JP" sz="1400" dirty="0">
                <a:latin typeface="Arial Narrow" panose="020B0606020202030204" pitchFamily="34" charset="0"/>
              </a:rPr>
              <a:t>, PC</a:t>
            </a:r>
          </a:p>
          <a:p>
            <a:pPr algn="ctr"/>
            <a:r>
              <a:rPr kumimoji="1" lang="ja-JP" altLang="en-US" sz="1400" dirty="0">
                <a:latin typeface="Arial Narrow" panose="020B0606020202030204" pitchFamily="34" charset="0"/>
              </a:rPr>
              <a:t>次</a:t>
            </a:r>
            <a:r>
              <a:rPr kumimoji="1" lang="en-US" altLang="ja-JP" sz="1400" dirty="0">
                <a:latin typeface="Arial Narrow" panose="020B0606020202030204" pitchFamily="34" charset="0"/>
              </a:rPr>
              <a:t>PC (</a:t>
            </a:r>
            <a:r>
              <a:rPr lang="ja-JP" altLang="en-US" sz="1400" dirty="0">
                <a:latin typeface="Arial Narrow" panose="020B0606020202030204" pitchFamily="34" charset="0"/>
              </a:rPr>
              <a:t>予測</a:t>
            </a:r>
            <a:r>
              <a:rPr kumimoji="1" lang="en-US" altLang="ja-JP" sz="1400" dirty="0">
                <a:latin typeface="Arial Narrow" panose="020B0606020202030204" pitchFamily="34" charset="0"/>
              </a:rPr>
              <a:t>)</a:t>
            </a:r>
            <a:endParaRPr kumimoji="1" lang="ja-JP" altLang="en-US" sz="1400" dirty="0">
              <a:latin typeface="Arial Narrow" panose="020B0606020202030204" pitchFamily="34" charset="0"/>
            </a:endParaRPr>
          </a:p>
        </p:txBody>
      </p:sp>
      <p:sp>
        <p:nvSpPr>
          <p:cNvPr id="58" name="Rectangle 13">
            <a:extLst>
              <a:ext uri="{FF2B5EF4-FFF2-40B4-BE49-F238E27FC236}">
                <a16:creationId xmlns:a16="http://schemas.microsoft.com/office/drawing/2014/main" id="{6F3553EC-3B3D-4454-92A6-5F570F10C904}"/>
              </a:ext>
            </a:extLst>
          </p:cNvPr>
          <p:cNvSpPr>
            <a:spLocks noChangeArrowheads="1"/>
          </p:cNvSpPr>
          <p:nvPr/>
        </p:nvSpPr>
        <p:spPr bwMode="auto">
          <a:xfrm>
            <a:off x="341953" y="1634097"/>
            <a:ext cx="720725" cy="36036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dirty="0">
                <a:solidFill>
                  <a:schemeClr val="tx1">
                    <a:lumMod val="75000"/>
                    <a:lumOff val="25000"/>
                  </a:schemeClr>
                </a:solidFill>
                <a:latin typeface="+mn-ea"/>
                <a:ea typeface="+mn-ea"/>
              </a:rPr>
              <a:t>PC</a:t>
            </a:r>
            <a:endParaRPr lang="ja-JP" altLang="en-US" b="1" dirty="0">
              <a:solidFill>
                <a:schemeClr val="tx1">
                  <a:lumMod val="75000"/>
                  <a:lumOff val="25000"/>
                </a:schemeClr>
              </a:solidFill>
              <a:latin typeface="+mn-ea"/>
              <a:ea typeface="+mn-ea"/>
            </a:endParaRPr>
          </a:p>
        </p:txBody>
      </p:sp>
      <p:cxnSp>
        <p:nvCxnSpPr>
          <p:cNvPr id="67" name="直線矢印コネクタ 66">
            <a:extLst>
              <a:ext uri="{FF2B5EF4-FFF2-40B4-BE49-F238E27FC236}">
                <a16:creationId xmlns:a16="http://schemas.microsoft.com/office/drawing/2014/main" id="{52359309-6823-42AD-A91D-F3B7B4D5954B}"/>
              </a:ext>
            </a:extLst>
          </p:cNvPr>
          <p:cNvCxnSpPr>
            <a:cxnSpLocks/>
            <a:endCxn id="58" idx="0"/>
          </p:cNvCxnSpPr>
          <p:nvPr/>
        </p:nvCxnSpPr>
        <p:spPr bwMode="auto">
          <a:xfrm>
            <a:off x="701959" y="1088977"/>
            <a:ext cx="357" cy="545120"/>
          </a:xfrm>
          <a:prstGeom prst="straightConnector1">
            <a:avLst/>
          </a:prstGeom>
          <a:ln>
            <a:solidFill>
              <a:schemeClr val="accent2"/>
            </a:solidFill>
            <a:headEnd type="none" w="sm" len="sm"/>
            <a:tailEnd type="triangle" w="lg" len="lg"/>
          </a:ln>
        </p:spPr>
        <p:style>
          <a:lnRef idx="2">
            <a:schemeClr val="accent1"/>
          </a:lnRef>
          <a:fillRef idx="0">
            <a:schemeClr val="accent1"/>
          </a:fillRef>
          <a:effectRef idx="1">
            <a:schemeClr val="accent1"/>
          </a:effectRef>
          <a:fontRef idx="minor">
            <a:schemeClr val="tx1"/>
          </a:fontRef>
        </p:style>
      </p:cxnSp>
      <p:cxnSp>
        <p:nvCxnSpPr>
          <p:cNvPr id="75" name="直線矢印コネクタ 74">
            <a:extLst>
              <a:ext uri="{FF2B5EF4-FFF2-40B4-BE49-F238E27FC236}">
                <a16:creationId xmlns:a16="http://schemas.microsoft.com/office/drawing/2014/main" id="{52359309-6823-42AD-A91D-F3B7B4D5954B}"/>
              </a:ext>
            </a:extLst>
          </p:cNvPr>
          <p:cNvCxnSpPr>
            <a:cxnSpLocks/>
          </p:cNvCxnSpPr>
          <p:nvPr/>
        </p:nvCxnSpPr>
        <p:spPr bwMode="auto">
          <a:xfrm>
            <a:off x="1061961" y="1808982"/>
            <a:ext cx="360004" cy="0"/>
          </a:xfrm>
          <a:prstGeom prst="straightConnector1">
            <a:avLst/>
          </a:prstGeom>
          <a:ln>
            <a:solidFill>
              <a:schemeClr val="accent1"/>
            </a:solidFill>
            <a:headEnd type="none" w="sm" len="sm"/>
            <a:tailEnd type="triangle" w="lg" len="lg"/>
          </a:ln>
        </p:spPr>
        <p:style>
          <a:lnRef idx="2">
            <a:schemeClr val="accent4"/>
          </a:lnRef>
          <a:fillRef idx="0">
            <a:schemeClr val="accent4"/>
          </a:fillRef>
          <a:effectRef idx="1">
            <a:schemeClr val="accent4"/>
          </a:effectRef>
          <a:fontRef idx="minor">
            <a:schemeClr val="tx1"/>
          </a:fontRef>
        </p:style>
      </p:cxnSp>
      <p:sp>
        <p:nvSpPr>
          <p:cNvPr id="76"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1421965" y="2708992"/>
            <a:ext cx="1170013" cy="72000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ja-JP" altLang="en-US" sz="1600" dirty="0">
                <a:latin typeface="+mn-ea"/>
                <a:ea typeface="+mn-ea"/>
              </a:rPr>
              <a:t>命令メモリ</a:t>
            </a:r>
          </a:p>
        </p:txBody>
      </p:sp>
      <p:sp>
        <p:nvSpPr>
          <p:cNvPr id="78" name="Freeform 10">
            <a:extLst>
              <a:ext uri="{FF2B5EF4-FFF2-40B4-BE49-F238E27FC236}">
                <a16:creationId xmlns:a16="http://schemas.microsoft.com/office/drawing/2014/main" id="{594994CD-2E8A-4F58-A850-5DAC43A07B36}"/>
              </a:ext>
            </a:extLst>
          </p:cNvPr>
          <p:cNvSpPr>
            <a:spLocks/>
          </p:cNvSpPr>
          <p:nvPr/>
        </p:nvSpPr>
        <p:spPr bwMode="auto">
          <a:xfrm rot="16200000" flipV="1">
            <a:off x="521955" y="2168985"/>
            <a:ext cx="1080012" cy="720009"/>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solidFill>
              <a:schemeClr val="accent1"/>
            </a:solidFill>
            <a:headEnd type="triangle" w="lg" len="lg"/>
            <a:tailEnd type="none" w="med" len="med"/>
          </a:ln>
        </p:spPr>
        <p:style>
          <a:lnRef idx="2">
            <a:schemeClr val="accent4"/>
          </a:lnRef>
          <a:fillRef idx="0">
            <a:schemeClr val="accent4"/>
          </a:fillRef>
          <a:effectRef idx="1">
            <a:schemeClr val="accent4"/>
          </a:effectRef>
          <a:fontRef idx="minor">
            <a:schemeClr val="tx1"/>
          </a:fontRef>
        </p:style>
        <p:txBody>
          <a:bodyPr/>
          <a:lstStyle/>
          <a:p>
            <a:endParaRPr lang="ja-JP" altLang="en-US">
              <a:latin typeface="+mn-ea"/>
              <a:cs typeface="Times New Roman" pitchFamily="18" charset="0"/>
            </a:endParaRPr>
          </a:p>
        </p:txBody>
      </p:sp>
      <p:sp>
        <p:nvSpPr>
          <p:cNvPr id="79"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1421965" y="1448978"/>
            <a:ext cx="1170013" cy="72000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ja-JP" altLang="en-US" sz="1600" dirty="0">
                <a:latin typeface="+mn-ea"/>
                <a:ea typeface="+mn-ea"/>
              </a:rPr>
              <a:t>分岐予測器</a:t>
            </a:r>
          </a:p>
        </p:txBody>
      </p:sp>
      <p:cxnSp>
        <p:nvCxnSpPr>
          <p:cNvPr id="81" name="直線矢印コネクタ 80">
            <a:extLst>
              <a:ext uri="{FF2B5EF4-FFF2-40B4-BE49-F238E27FC236}">
                <a16:creationId xmlns:a16="http://schemas.microsoft.com/office/drawing/2014/main" id="{52359309-6823-42AD-A91D-F3B7B4D5954B}"/>
              </a:ext>
            </a:extLst>
          </p:cNvPr>
          <p:cNvCxnSpPr>
            <a:cxnSpLocks/>
          </p:cNvCxnSpPr>
          <p:nvPr/>
        </p:nvCxnSpPr>
        <p:spPr bwMode="auto">
          <a:xfrm>
            <a:off x="2591978" y="3068996"/>
            <a:ext cx="540006" cy="0"/>
          </a:xfrm>
          <a:prstGeom prst="straightConnector1">
            <a:avLst/>
          </a:prstGeom>
          <a:ln>
            <a:solidFill>
              <a:schemeClr val="accent1"/>
            </a:solidFill>
            <a:headEnd type="none" w="sm" len="sm"/>
            <a:tailEnd type="triangle" w="lg" len="lg"/>
          </a:ln>
        </p:spPr>
        <p:style>
          <a:lnRef idx="2">
            <a:schemeClr val="accent3"/>
          </a:lnRef>
          <a:fillRef idx="0">
            <a:schemeClr val="accent3"/>
          </a:fillRef>
          <a:effectRef idx="1">
            <a:schemeClr val="accent3"/>
          </a:effectRef>
          <a:fontRef idx="minor">
            <a:schemeClr val="tx1"/>
          </a:fontRef>
        </p:style>
      </p:cxnSp>
      <p:sp>
        <p:nvSpPr>
          <p:cNvPr id="83" name="Rectangle 133">
            <a:extLst>
              <a:ext uri="{FF2B5EF4-FFF2-40B4-BE49-F238E27FC236}">
                <a16:creationId xmlns:a16="http://schemas.microsoft.com/office/drawing/2014/main" id="{0031F1DA-9455-4239-A0EE-58244DDFC3AE}"/>
              </a:ext>
            </a:extLst>
          </p:cNvPr>
          <p:cNvSpPr>
            <a:spLocks noChangeArrowheads="1"/>
          </p:cNvSpPr>
          <p:nvPr/>
        </p:nvSpPr>
        <p:spPr bwMode="auto">
          <a:xfrm>
            <a:off x="6372020" y="2258987"/>
            <a:ext cx="1260014" cy="360004"/>
          </a:xfrm>
          <a:prstGeom prst="rect">
            <a:avLst/>
          </a:prstGeom>
          <a:noFill/>
          <a:ln w="12700">
            <a:noFill/>
            <a:miter lim="800000"/>
            <a:headEnd/>
            <a:tailEnd/>
          </a:ln>
          <a:effectLst/>
        </p:spPr>
        <p:txBody>
          <a:bodyPr wrap="none" lIns="93600" tIns="46800" rIns="93600" bIns="46800" anchor="t"/>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dirty="0">
                <a:solidFill>
                  <a:schemeClr val="tx1">
                    <a:lumMod val="75000"/>
                    <a:lumOff val="25000"/>
                  </a:schemeClr>
                </a:solidFill>
                <a:latin typeface="+mn-ea"/>
                <a:ea typeface="+mn-ea"/>
              </a:rPr>
              <a:t>正しい</a:t>
            </a:r>
            <a:endParaRPr lang="en-US" altLang="ja-JP" dirty="0">
              <a:solidFill>
                <a:schemeClr val="tx1">
                  <a:lumMod val="75000"/>
                  <a:lumOff val="25000"/>
                </a:schemeClr>
              </a:solidFill>
              <a:latin typeface="+mn-ea"/>
              <a:ea typeface="+mn-ea"/>
            </a:endParaRPr>
          </a:p>
          <a:p>
            <a:pPr eaLnBrk="0" hangingPunct="0"/>
            <a:r>
              <a:rPr lang="ja-JP" altLang="en-US" dirty="0">
                <a:solidFill>
                  <a:schemeClr val="tx1">
                    <a:lumMod val="75000"/>
                    <a:lumOff val="25000"/>
                  </a:schemeClr>
                </a:solidFill>
                <a:latin typeface="+mn-ea"/>
                <a:ea typeface="+mn-ea"/>
              </a:rPr>
              <a:t>分岐方向</a:t>
            </a:r>
            <a:endParaRPr lang="en-US" altLang="ja-JP" dirty="0">
              <a:solidFill>
                <a:schemeClr val="tx1">
                  <a:lumMod val="75000"/>
                  <a:lumOff val="25000"/>
                </a:schemeClr>
              </a:solidFill>
              <a:latin typeface="+mn-ea"/>
              <a:ea typeface="+mn-ea"/>
            </a:endParaRPr>
          </a:p>
          <a:p>
            <a:pPr eaLnBrk="0" hangingPunct="0"/>
            <a:r>
              <a:rPr lang="ja-JP" altLang="en-US" dirty="0">
                <a:solidFill>
                  <a:schemeClr val="tx1">
                    <a:lumMod val="75000"/>
                    <a:lumOff val="25000"/>
                  </a:schemeClr>
                </a:solidFill>
                <a:latin typeface="+mn-ea"/>
                <a:ea typeface="+mn-ea"/>
              </a:rPr>
              <a:t>分岐先ターゲット</a:t>
            </a:r>
            <a:endParaRPr lang="en-US" altLang="ja-JP" dirty="0">
              <a:solidFill>
                <a:schemeClr val="tx1">
                  <a:lumMod val="75000"/>
                  <a:lumOff val="25000"/>
                </a:schemeClr>
              </a:solidFill>
              <a:latin typeface="+mn-ea"/>
              <a:ea typeface="+mn-ea"/>
            </a:endParaRPr>
          </a:p>
        </p:txBody>
      </p:sp>
      <p:sp>
        <p:nvSpPr>
          <p:cNvPr id="10" name="角丸四角形吹き出し 9"/>
          <p:cNvSpPr/>
          <p:nvPr/>
        </p:nvSpPr>
        <p:spPr bwMode="auto">
          <a:xfrm>
            <a:off x="1061960" y="5229021"/>
            <a:ext cx="2970033" cy="1170012"/>
          </a:xfrm>
          <a:prstGeom prst="wedgeRoundRectCallout">
            <a:avLst>
              <a:gd name="adj1" fmla="val -11221"/>
              <a:gd name="adj2" fmla="val -74193"/>
              <a:gd name="adj3" fmla="val 16667"/>
            </a:avLst>
          </a:prstGeom>
          <a:ln>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75000"/>
                    <a:lumOff val="25000"/>
                  </a:schemeClr>
                </a:solidFill>
                <a:latin typeface="+mn-ea"/>
              </a:rPr>
              <a:t>テヘペロで</a:t>
            </a:r>
            <a:r>
              <a:rPr kumimoji="1" lang="ja-JP" altLang="en-US" dirty="0" err="1">
                <a:solidFill>
                  <a:schemeClr val="tx1">
                    <a:lumMod val="75000"/>
                    <a:lumOff val="25000"/>
                  </a:schemeClr>
                </a:solidFill>
                <a:latin typeface="+mn-ea"/>
              </a:rPr>
              <a:t>やんす</a:t>
            </a:r>
            <a:endParaRPr kumimoji="1" lang="ja-JP" altLang="en-US" dirty="0">
              <a:solidFill>
                <a:schemeClr val="tx1">
                  <a:lumMod val="75000"/>
                  <a:lumOff val="25000"/>
                </a:schemeClr>
              </a:solidFill>
              <a:latin typeface="+mn-ea"/>
            </a:endParaRPr>
          </a:p>
        </p:txBody>
      </p:sp>
      <p:sp>
        <p:nvSpPr>
          <p:cNvPr id="85" name="角丸四角形吹き出し 84"/>
          <p:cNvSpPr/>
          <p:nvPr/>
        </p:nvSpPr>
        <p:spPr bwMode="auto">
          <a:xfrm>
            <a:off x="5292007" y="5229021"/>
            <a:ext cx="3150035" cy="1170012"/>
          </a:xfrm>
          <a:prstGeom prst="wedgeRoundRectCallout">
            <a:avLst>
              <a:gd name="adj1" fmla="val -13109"/>
              <a:gd name="adj2" fmla="val -76024"/>
              <a:gd name="adj3" fmla="val 16667"/>
            </a:avLst>
          </a:prstGeom>
          <a:ln>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75000"/>
                    <a:lumOff val="25000"/>
                  </a:schemeClr>
                </a:solidFill>
                <a:latin typeface="+mn-ea"/>
              </a:rPr>
              <a:t>まちがってる</a:t>
            </a:r>
            <a:r>
              <a:rPr kumimoji="1" lang="ja-JP" altLang="en-US" dirty="0" err="1">
                <a:solidFill>
                  <a:schemeClr val="tx1">
                    <a:lumMod val="75000"/>
                    <a:lumOff val="25000"/>
                  </a:schemeClr>
                </a:solidFill>
                <a:latin typeface="+mn-ea"/>
              </a:rPr>
              <a:t>じゃん</a:t>
            </a:r>
            <a:r>
              <a:rPr kumimoji="1" lang="en-US" altLang="ja-JP" dirty="0">
                <a:solidFill>
                  <a:schemeClr val="tx1">
                    <a:lumMod val="75000"/>
                    <a:lumOff val="25000"/>
                  </a:schemeClr>
                </a:solidFill>
                <a:latin typeface="+mn-ea"/>
              </a:rPr>
              <a:t>…</a:t>
            </a:r>
          </a:p>
          <a:p>
            <a:r>
              <a:rPr kumimoji="1" lang="en-US" altLang="ja-JP" dirty="0">
                <a:solidFill>
                  <a:schemeClr val="tx1">
                    <a:lumMod val="75000"/>
                    <a:lumOff val="25000"/>
                  </a:schemeClr>
                </a:solidFill>
                <a:latin typeface="+mn-ea"/>
              </a:rPr>
              <a:t>PC</a:t>
            </a:r>
            <a:r>
              <a:rPr kumimoji="1" lang="ja-JP" altLang="en-US" dirty="0" err="1">
                <a:solidFill>
                  <a:schemeClr val="tx1">
                    <a:lumMod val="75000"/>
                    <a:lumOff val="25000"/>
                  </a:schemeClr>
                </a:solidFill>
                <a:latin typeface="+mn-ea"/>
              </a:rPr>
              <a:t>，</a:t>
            </a:r>
            <a:r>
              <a:rPr kumimoji="1" lang="en-US" altLang="ja-JP" dirty="0">
                <a:solidFill>
                  <a:schemeClr val="tx1">
                    <a:lumMod val="75000"/>
                    <a:lumOff val="25000"/>
                  </a:schemeClr>
                </a:solidFill>
                <a:latin typeface="+mn-ea"/>
              </a:rPr>
              <a:t>BTB</a:t>
            </a:r>
            <a:r>
              <a:rPr kumimoji="1" lang="ja-JP" altLang="en-US" dirty="0" err="1">
                <a:solidFill>
                  <a:schemeClr val="tx1">
                    <a:lumMod val="75000"/>
                    <a:lumOff val="25000"/>
                  </a:schemeClr>
                </a:solidFill>
                <a:latin typeface="+mn-ea"/>
              </a:rPr>
              <a:t>，</a:t>
            </a:r>
            <a:r>
              <a:rPr kumimoji="1" lang="ja-JP" altLang="en-US" dirty="0">
                <a:solidFill>
                  <a:schemeClr val="tx1">
                    <a:lumMod val="75000"/>
                    <a:lumOff val="25000"/>
                  </a:schemeClr>
                </a:solidFill>
                <a:latin typeface="+mn-ea"/>
              </a:rPr>
              <a:t>方向予測器を</a:t>
            </a:r>
            <a:endParaRPr kumimoji="1" lang="en-US" altLang="ja-JP" dirty="0">
              <a:solidFill>
                <a:schemeClr val="tx1">
                  <a:lumMod val="75000"/>
                  <a:lumOff val="25000"/>
                </a:schemeClr>
              </a:solidFill>
              <a:latin typeface="+mn-ea"/>
            </a:endParaRPr>
          </a:p>
          <a:p>
            <a:r>
              <a:rPr kumimoji="1" lang="ja-JP" altLang="en-US" dirty="0">
                <a:solidFill>
                  <a:schemeClr val="tx1">
                    <a:lumMod val="75000"/>
                    <a:lumOff val="25000"/>
                  </a:schemeClr>
                </a:solidFill>
                <a:latin typeface="+mn-ea"/>
              </a:rPr>
              <a:t>更新しとくよ</a:t>
            </a:r>
          </a:p>
        </p:txBody>
      </p:sp>
      <p:sp>
        <p:nvSpPr>
          <p:cNvPr id="39" name="角丸四角形 38"/>
          <p:cNvSpPr/>
          <p:nvPr/>
        </p:nvSpPr>
        <p:spPr bwMode="auto">
          <a:xfrm>
            <a:off x="4752002" y="4149008"/>
            <a:ext cx="1170013" cy="540006"/>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sz="1400" dirty="0">
              <a:latin typeface="Arial Narrow" panose="020B0606020202030204" pitchFamily="34" charset="0"/>
            </a:endParaRPr>
          </a:p>
        </p:txBody>
      </p:sp>
      <p:sp>
        <p:nvSpPr>
          <p:cNvPr id="40" name="角丸四角形 39"/>
          <p:cNvSpPr/>
          <p:nvPr/>
        </p:nvSpPr>
        <p:spPr bwMode="auto">
          <a:xfrm>
            <a:off x="3311986" y="4149008"/>
            <a:ext cx="1170013" cy="540006"/>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sz="1400" dirty="0">
              <a:latin typeface="Arial Narrow" panose="020B0606020202030204" pitchFamily="34" charset="0"/>
            </a:endParaRPr>
          </a:p>
        </p:txBody>
      </p:sp>
      <p:sp>
        <p:nvSpPr>
          <p:cNvPr id="41" name="角丸四角形 40"/>
          <p:cNvSpPr/>
          <p:nvPr/>
        </p:nvSpPr>
        <p:spPr bwMode="auto">
          <a:xfrm>
            <a:off x="1961971" y="4149008"/>
            <a:ext cx="1170013" cy="540006"/>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sz="1400" dirty="0">
              <a:latin typeface="Arial Narrow" panose="020B0606020202030204" pitchFamily="34" charset="0"/>
            </a:endParaRPr>
          </a:p>
        </p:txBody>
      </p:sp>
      <p:sp>
        <p:nvSpPr>
          <p:cNvPr id="42" name="Freeform 10">
            <a:extLst>
              <a:ext uri="{FF2B5EF4-FFF2-40B4-BE49-F238E27FC236}">
                <a16:creationId xmlns:a16="http://schemas.microsoft.com/office/drawing/2014/main" id="{594994CD-2E8A-4F58-A850-5DAC43A07B36}"/>
              </a:ext>
            </a:extLst>
          </p:cNvPr>
          <p:cNvSpPr>
            <a:spLocks/>
          </p:cNvSpPr>
          <p:nvPr/>
        </p:nvSpPr>
        <p:spPr bwMode="auto">
          <a:xfrm rot="5400000" flipV="1">
            <a:off x="3671992" y="728973"/>
            <a:ext cx="1620018" cy="3780042"/>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solidFill>
              <a:schemeClr val="accent2"/>
            </a:solidFill>
            <a:headEnd type="triangle" w="lg" len="lg"/>
            <a:tailEnd type="none" w="med" len="med"/>
          </a:ln>
        </p:spPr>
        <p:style>
          <a:lnRef idx="2">
            <a:schemeClr val="accent4"/>
          </a:lnRef>
          <a:fillRef idx="0">
            <a:schemeClr val="accent4"/>
          </a:fillRef>
          <a:effectRef idx="1">
            <a:schemeClr val="accent4"/>
          </a:effectRef>
          <a:fontRef idx="minor">
            <a:schemeClr val="tx1"/>
          </a:fontRef>
        </p:style>
        <p:txBody>
          <a:bodyPr/>
          <a:lstStyle/>
          <a:p>
            <a:endParaRPr lang="ja-JP" altLang="en-US">
              <a:latin typeface="+mn-ea"/>
              <a:cs typeface="Times New Roman" pitchFamily="18" charset="0"/>
            </a:endParaRPr>
          </a:p>
        </p:txBody>
      </p:sp>
      <p:sp>
        <p:nvSpPr>
          <p:cNvPr id="43" name="Freeform 10">
            <a:extLst>
              <a:ext uri="{FF2B5EF4-FFF2-40B4-BE49-F238E27FC236}">
                <a16:creationId xmlns:a16="http://schemas.microsoft.com/office/drawing/2014/main" id="{594994CD-2E8A-4F58-A850-5DAC43A07B36}"/>
              </a:ext>
            </a:extLst>
          </p:cNvPr>
          <p:cNvSpPr>
            <a:spLocks/>
          </p:cNvSpPr>
          <p:nvPr/>
        </p:nvSpPr>
        <p:spPr bwMode="auto">
          <a:xfrm rot="5400000" flipV="1">
            <a:off x="3176985" y="-1386054"/>
            <a:ext cx="720008" cy="567006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solidFill>
              <a:schemeClr val="accent2"/>
            </a:solidFill>
            <a:headEnd type="none" w="lg" len="lg"/>
            <a:tailEnd type="none" w="med" len="med"/>
          </a:ln>
        </p:spPr>
        <p:style>
          <a:lnRef idx="2">
            <a:schemeClr val="accent4"/>
          </a:lnRef>
          <a:fillRef idx="0">
            <a:schemeClr val="accent4"/>
          </a:fillRef>
          <a:effectRef idx="1">
            <a:schemeClr val="accent4"/>
          </a:effectRef>
          <a:fontRef idx="minor">
            <a:schemeClr val="tx1"/>
          </a:fontRef>
        </p:style>
        <p:txBody>
          <a:bodyPr/>
          <a:lstStyle/>
          <a:p>
            <a:endParaRPr lang="ja-JP" altLang="en-US">
              <a:latin typeface="+mn-ea"/>
              <a:cs typeface="Times New Roman" pitchFamily="18" charset="0"/>
            </a:endParaRPr>
          </a:p>
        </p:txBody>
      </p:sp>
    </p:spTree>
    <p:extLst>
      <p:ext uri="{BB962C8B-B14F-4D97-AF65-F5344CB8AC3E}">
        <p14:creationId xmlns:p14="http://schemas.microsoft.com/office/powerpoint/2010/main" val="2327976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33596F-3513-E0C8-95DF-798F084EACFF}"/>
              </a:ext>
            </a:extLst>
          </p:cNvPr>
          <p:cNvSpPr>
            <a:spLocks noGrp="1"/>
          </p:cNvSpPr>
          <p:nvPr>
            <p:ph type="title"/>
          </p:nvPr>
        </p:nvSpPr>
        <p:spPr/>
        <p:txBody>
          <a:bodyPr/>
          <a:lstStyle/>
          <a:p>
            <a:r>
              <a:rPr kumimoji="1" lang="ja-JP" altLang="en-US" dirty="0"/>
              <a:t>質問と感想</a:t>
            </a:r>
          </a:p>
        </p:txBody>
      </p:sp>
      <p:sp>
        <p:nvSpPr>
          <p:cNvPr id="3" name="テキスト プレースホルダー 2">
            <a:extLst>
              <a:ext uri="{FF2B5EF4-FFF2-40B4-BE49-F238E27FC236}">
                <a16:creationId xmlns:a16="http://schemas.microsoft.com/office/drawing/2014/main" id="{E5F93859-6A8A-A1C7-6495-6145B85421EA}"/>
              </a:ext>
            </a:extLst>
          </p:cNvPr>
          <p:cNvSpPr>
            <a:spLocks noGrp="1"/>
          </p:cNvSpPr>
          <p:nvPr>
            <p:ph type="body" sz="quarter" idx="10"/>
          </p:nvPr>
        </p:nvSpPr>
        <p:spPr/>
        <p:txBody>
          <a:bodyPr/>
          <a:lstStyle/>
          <a:p>
            <a:r>
              <a:rPr kumimoji="1" lang="ja-JP" altLang="en-US" dirty="0"/>
              <a:t>アドレスからデータを</a:t>
            </a:r>
            <a:r>
              <a:rPr kumimoji="1" lang="en-US" altLang="ja-JP" dirty="0"/>
              <a:t>1</a:t>
            </a:r>
            <a:r>
              <a:rPr kumimoji="1" lang="ja-JP" altLang="en-US" dirty="0"/>
              <a:t>クロックで取り出す仕組みが以前の勉強であまりわからなかったので興味がある．</a:t>
            </a:r>
            <a:endParaRPr kumimoji="1" lang="en-US" altLang="ja-JP" dirty="0"/>
          </a:p>
          <a:p>
            <a:pPr lvl="1"/>
            <a:endParaRPr lang="en-US" altLang="ja-JP" dirty="0"/>
          </a:p>
          <a:p>
            <a:pPr lvl="1"/>
            <a:r>
              <a:rPr kumimoji="1" lang="ja-JP" altLang="en-US" dirty="0"/>
              <a:t>次回以降にメモリの話があります</a:t>
            </a:r>
          </a:p>
          <a:p>
            <a:r>
              <a:rPr kumimoji="1" lang="ja-JP" altLang="en-US" dirty="0"/>
              <a:t>また，メモリアドレスは</a:t>
            </a:r>
            <a:r>
              <a:rPr kumimoji="1" lang="en-US" altLang="ja-JP" dirty="0"/>
              <a:t>64</a:t>
            </a:r>
            <a:r>
              <a:rPr kumimoji="1" lang="ja-JP" altLang="en-US" dirty="0"/>
              <a:t>ビット長で指定できるが，ハードディスクのアドレス指定方法はどうしているのでしょう．</a:t>
            </a:r>
            <a:endParaRPr kumimoji="1" lang="en-US" altLang="ja-JP" dirty="0"/>
          </a:p>
          <a:p>
            <a:endParaRPr kumimoji="1" lang="ja-JP" altLang="en-US" dirty="0"/>
          </a:p>
        </p:txBody>
      </p:sp>
    </p:spTree>
    <p:extLst>
      <p:ext uri="{BB962C8B-B14F-4D97-AF65-F5344CB8AC3E}">
        <p14:creationId xmlns:p14="http://schemas.microsoft.com/office/powerpoint/2010/main" val="23314084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4558B6-0F2A-496A-88A0-6A608A4914A2}"/>
              </a:ext>
            </a:extLst>
          </p:cNvPr>
          <p:cNvSpPr>
            <a:spLocks noGrp="1"/>
          </p:cNvSpPr>
          <p:nvPr>
            <p:ph type="title"/>
          </p:nvPr>
        </p:nvSpPr>
        <p:spPr/>
        <p:txBody>
          <a:bodyPr/>
          <a:lstStyle/>
          <a:p>
            <a:r>
              <a:rPr kumimoji="1" lang="ja-JP" altLang="en-US" dirty="0"/>
              <a:t>今日の内容</a:t>
            </a:r>
          </a:p>
        </p:txBody>
      </p:sp>
      <p:sp>
        <p:nvSpPr>
          <p:cNvPr id="3" name="テキスト プレースホルダー 2">
            <a:extLst>
              <a:ext uri="{FF2B5EF4-FFF2-40B4-BE49-F238E27FC236}">
                <a16:creationId xmlns:a16="http://schemas.microsoft.com/office/drawing/2014/main" id="{2EC3485E-1C59-4BE2-9E5C-F981A25526EB}"/>
              </a:ext>
            </a:extLst>
          </p:cNvPr>
          <p:cNvSpPr>
            <a:spLocks noGrp="1"/>
          </p:cNvSpPr>
          <p:nvPr>
            <p:ph type="body" sz="quarter" idx="10"/>
          </p:nvPr>
        </p:nvSpPr>
        <p:spPr/>
        <p:txBody>
          <a:bodyPr/>
          <a:lstStyle/>
          <a:p>
            <a:pPr marL="457200" indent="-457200">
              <a:buFont typeface="+mj-lt"/>
              <a:buAutoNum type="arabicPeriod"/>
            </a:pPr>
            <a:r>
              <a:rPr lang="ja-JP" altLang="en-US" dirty="0"/>
              <a:t>分岐予測（後編）</a:t>
            </a:r>
            <a:endParaRPr lang="en-US" altLang="ja-JP" dirty="0"/>
          </a:p>
          <a:p>
            <a:pPr marL="817200" lvl="1" indent="-457200">
              <a:buFont typeface="+mj-lt"/>
              <a:buAutoNum type="arabicPeriod"/>
            </a:pPr>
            <a:r>
              <a:rPr lang="ja-JP" altLang="en-US" dirty="0"/>
              <a:t>静的分岐予測</a:t>
            </a:r>
            <a:endParaRPr lang="en-US" altLang="ja-JP" dirty="0"/>
          </a:p>
          <a:p>
            <a:pPr marL="817200" lvl="1" indent="-457200">
              <a:buFont typeface="+mj-lt"/>
              <a:buAutoNum type="arabicPeriod"/>
            </a:pPr>
            <a:r>
              <a:rPr lang="ja-JP" altLang="en-US" dirty="0"/>
              <a:t>動的分岐予測</a:t>
            </a:r>
            <a:endParaRPr lang="en-US" altLang="ja-JP" dirty="0"/>
          </a:p>
        </p:txBody>
      </p:sp>
    </p:spTree>
    <p:extLst>
      <p:ext uri="{BB962C8B-B14F-4D97-AF65-F5344CB8AC3E}">
        <p14:creationId xmlns:p14="http://schemas.microsoft.com/office/powerpoint/2010/main" val="20394045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分岐方向予測</a:t>
            </a:r>
          </a:p>
        </p:txBody>
      </p:sp>
      <p:sp>
        <p:nvSpPr>
          <p:cNvPr id="3" name="テキスト プレースホルダー 2"/>
          <p:cNvSpPr>
            <a:spLocks noGrp="1"/>
          </p:cNvSpPr>
          <p:nvPr>
            <p:ph type="body" sz="quarter" idx="10"/>
          </p:nvPr>
        </p:nvSpPr>
        <p:spPr/>
        <p:txBody>
          <a:bodyPr/>
          <a:lstStyle/>
          <a:p>
            <a:r>
              <a:rPr kumimoji="1" lang="ja-JP" altLang="en-US" dirty="0"/>
              <a:t>以降，「分岐予測」と言った場合は「分岐方向予測」の意味に</a:t>
            </a:r>
            <a:endParaRPr kumimoji="1" lang="en-US" altLang="ja-JP" dirty="0"/>
          </a:p>
          <a:p>
            <a:r>
              <a:rPr kumimoji="1" lang="ja-JP" altLang="en-US" dirty="0"/>
              <a:t>以下の</a:t>
            </a:r>
            <a:r>
              <a:rPr kumimoji="1" lang="en-US" altLang="ja-JP" dirty="0"/>
              <a:t>2</a:t>
            </a:r>
            <a:r>
              <a:rPr kumimoji="1" lang="ja-JP" altLang="en-US" dirty="0" err="1"/>
              <a:t>つに</a:t>
            </a:r>
            <a:r>
              <a:rPr kumimoji="1" lang="ja-JP" altLang="en-US" dirty="0"/>
              <a:t>大きく分けられる</a:t>
            </a:r>
            <a:endParaRPr lang="en-US" altLang="ja-JP" dirty="0"/>
          </a:p>
          <a:p>
            <a:pPr marL="817200" lvl="1" indent="-457200">
              <a:buFont typeface="+mj-lt"/>
              <a:buAutoNum type="arabicPeriod"/>
            </a:pPr>
            <a:r>
              <a:rPr kumimoji="1" lang="ja-JP" altLang="en-US" dirty="0"/>
              <a:t>静的分岐予測</a:t>
            </a:r>
            <a:endParaRPr kumimoji="1" lang="en-US" altLang="ja-JP" dirty="0"/>
          </a:p>
          <a:p>
            <a:pPr marL="817200" lvl="1" indent="-457200">
              <a:buFont typeface="+mj-lt"/>
              <a:buAutoNum type="arabicPeriod"/>
            </a:pPr>
            <a:r>
              <a:rPr kumimoji="1" lang="ja-JP" altLang="en-US" dirty="0"/>
              <a:t>動的分岐予測</a:t>
            </a:r>
            <a:endParaRPr kumimoji="1" lang="en-US" altLang="ja-JP" dirty="0"/>
          </a:p>
        </p:txBody>
      </p:sp>
    </p:spTree>
    <p:extLst>
      <p:ext uri="{BB962C8B-B14F-4D97-AF65-F5344CB8AC3E}">
        <p14:creationId xmlns:p14="http://schemas.microsoft.com/office/powerpoint/2010/main" val="9725631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静的分岐と動的分岐</a:t>
            </a:r>
          </a:p>
        </p:txBody>
      </p:sp>
      <p:sp>
        <p:nvSpPr>
          <p:cNvPr id="3" name="テキスト プレースホルダー 2"/>
          <p:cNvSpPr>
            <a:spLocks noGrp="1"/>
          </p:cNvSpPr>
          <p:nvPr>
            <p:ph type="body" sz="quarter" idx="10"/>
          </p:nvPr>
        </p:nvSpPr>
        <p:spPr>
          <a:xfrm>
            <a:off x="611956" y="2888994"/>
            <a:ext cx="8280092" cy="3419731"/>
          </a:xfrm>
        </p:spPr>
        <p:txBody>
          <a:bodyPr/>
          <a:lstStyle/>
          <a:p>
            <a:r>
              <a:rPr kumimoji="1" lang="ja-JP" altLang="en-US" dirty="0"/>
              <a:t>静的分岐：</a:t>
            </a:r>
            <a:endParaRPr kumimoji="1" lang="en-US" altLang="ja-JP" dirty="0"/>
          </a:p>
          <a:p>
            <a:pPr lvl="1"/>
            <a:r>
              <a:rPr kumimoji="1" lang="ja-JP" altLang="en-US" dirty="0"/>
              <a:t>プログラム内に書かれている分岐命令のこと</a:t>
            </a:r>
            <a:endParaRPr kumimoji="1" lang="en-US" altLang="ja-JP" dirty="0"/>
          </a:p>
          <a:p>
            <a:pPr lvl="1"/>
            <a:r>
              <a:rPr kumimoji="1" lang="ja-JP" altLang="en-US" dirty="0"/>
              <a:t>上のコードでは，１つの静的分岐（</a:t>
            </a:r>
            <a:r>
              <a:rPr kumimoji="1" lang="en-US" altLang="ja-JP" dirty="0"/>
              <a:t>i3</a:t>
            </a:r>
            <a:r>
              <a:rPr kumimoji="1" lang="ja-JP" altLang="en-US" dirty="0"/>
              <a:t>）がある</a:t>
            </a:r>
            <a:endParaRPr kumimoji="1" lang="en-US" altLang="ja-JP" dirty="0"/>
          </a:p>
          <a:p>
            <a:r>
              <a:rPr kumimoji="1" lang="ja-JP" altLang="en-US" dirty="0"/>
              <a:t>動的分岐：</a:t>
            </a:r>
            <a:endParaRPr kumimoji="1" lang="en-US" altLang="ja-JP" dirty="0"/>
          </a:p>
          <a:p>
            <a:pPr lvl="1"/>
            <a:r>
              <a:rPr kumimoji="1" lang="ja-JP" altLang="en-US" dirty="0"/>
              <a:t>実行中に現れる分岐命令のこと</a:t>
            </a:r>
            <a:endParaRPr kumimoji="1" lang="en-US" altLang="ja-JP" dirty="0"/>
          </a:p>
          <a:p>
            <a:pPr lvl="1"/>
            <a:r>
              <a:rPr kumimoji="1" lang="ja-JP" altLang="en-US" dirty="0"/>
              <a:t>上のコードが実行された場合，</a:t>
            </a:r>
            <a:r>
              <a:rPr kumimoji="1" lang="en-US" altLang="ja-JP" dirty="0"/>
              <a:t>i3 </a:t>
            </a:r>
            <a:r>
              <a:rPr kumimoji="1" lang="ja-JP" altLang="en-US" dirty="0"/>
              <a:t>は </a:t>
            </a:r>
            <a:r>
              <a:rPr kumimoji="1" lang="en-US" altLang="ja-JP" dirty="0"/>
              <a:t>10 </a:t>
            </a:r>
            <a:r>
              <a:rPr kumimoji="1" lang="ja-JP" altLang="en-US" dirty="0"/>
              <a:t>回実行される</a:t>
            </a:r>
            <a:endParaRPr kumimoji="1" lang="en-US" altLang="ja-JP" dirty="0"/>
          </a:p>
          <a:p>
            <a:pPr lvl="1"/>
            <a:r>
              <a:rPr lang="en-US" altLang="ja-JP" dirty="0"/>
              <a:t>= </a:t>
            </a:r>
            <a:r>
              <a:rPr kumimoji="1" lang="en-US" altLang="ja-JP" dirty="0"/>
              <a:t>10</a:t>
            </a:r>
            <a:r>
              <a:rPr kumimoji="1" lang="ja-JP" altLang="en-US" dirty="0"/>
              <a:t>個の動的分岐がある</a:t>
            </a:r>
            <a:endParaRPr kumimoji="1" lang="en-US" altLang="ja-JP" dirty="0"/>
          </a:p>
          <a:p>
            <a:r>
              <a:rPr kumimoji="1" lang="ja-JP" altLang="en-US" dirty="0"/>
              <a:t>同様に，静的命令や動的命令という場合もある</a:t>
            </a:r>
          </a:p>
        </p:txBody>
      </p:sp>
      <p:sp>
        <p:nvSpPr>
          <p:cNvPr id="4" name="正方形/長方形 3"/>
          <p:cNvSpPr/>
          <p:nvPr/>
        </p:nvSpPr>
        <p:spPr bwMode="auto">
          <a:xfrm>
            <a:off x="1061961" y="1178975"/>
            <a:ext cx="5220058" cy="1440016"/>
          </a:xfrm>
          <a:prstGeom prst="rect">
            <a:avLst/>
          </a:prstGeom>
          <a:solidFill>
            <a:schemeClr val="bg1"/>
          </a:solidFill>
          <a:ln w="1270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a:lnSpc>
                <a:spcPct val="80000"/>
              </a:lnSpc>
            </a:pPr>
            <a:r>
              <a:rPr lang="en-US" altLang="ja-JP" sz="2000" dirty="0">
                <a:solidFill>
                  <a:schemeClr val="accent3">
                    <a:lumMod val="75000"/>
                  </a:schemeClr>
                </a:solidFill>
                <a:latin typeface="Consolas" panose="020B0609020204030204" pitchFamily="49" charset="0"/>
              </a:rPr>
              <a:t>// 10</a:t>
            </a:r>
            <a:r>
              <a:rPr lang="ja-JP" altLang="en-US" sz="2000" dirty="0">
                <a:solidFill>
                  <a:schemeClr val="accent3">
                    <a:lumMod val="75000"/>
                  </a:schemeClr>
                </a:solidFill>
                <a:latin typeface="Consolas" panose="020B0609020204030204" pitchFamily="49" charset="0"/>
              </a:rPr>
              <a:t>回まわるループ</a:t>
            </a:r>
            <a:endParaRPr lang="en-US" altLang="ja-JP" sz="2000" dirty="0">
              <a:solidFill>
                <a:schemeClr val="accent3">
                  <a:lumMod val="75000"/>
                </a:schemeClr>
              </a:solidFill>
              <a:latin typeface="Consolas" panose="020B0609020204030204" pitchFamily="49" charset="0"/>
            </a:endParaRPr>
          </a:p>
          <a:p>
            <a:pPr>
              <a:lnSpc>
                <a:spcPct val="80000"/>
              </a:lnSpc>
            </a:pPr>
            <a:r>
              <a:rPr lang="en-US" altLang="ja-JP" sz="2000" dirty="0">
                <a:solidFill>
                  <a:schemeClr val="accent1"/>
                </a:solidFill>
                <a:latin typeface="Consolas" panose="020B0609020204030204" pitchFamily="49" charset="0"/>
              </a:rPr>
              <a:t>i1:     </a:t>
            </a:r>
            <a:r>
              <a:rPr lang="en-US" altLang="ja-JP" sz="2000" dirty="0">
                <a:solidFill>
                  <a:schemeClr val="tx1">
                    <a:lumMod val="75000"/>
                    <a:lumOff val="25000"/>
                  </a:schemeClr>
                </a:solidFill>
                <a:latin typeface="Consolas" panose="020B0609020204030204" pitchFamily="49" charset="0"/>
              </a:rPr>
              <a:t>li  x1 </a:t>
            </a:r>
            <a:r>
              <a:rPr lang="ja-JP" altLang="en-US" sz="2000" dirty="0">
                <a:solidFill>
                  <a:schemeClr val="tx1">
                    <a:lumMod val="75000"/>
                    <a:lumOff val="25000"/>
                  </a:schemeClr>
                </a:solidFill>
                <a:latin typeface="Consolas" panose="020B0609020204030204" pitchFamily="49" charset="0"/>
              </a:rPr>
              <a:t>←</a:t>
            </a:r>
            <a:r>
              <a:rPr lang="en-US" altLang="ja-JP" sz="2000" dirty="0">
                <a:solidFill>
                  <a:schemeClr val="tx1">
                    <a:lumMod val="75000"/>
                    <a:lumOff val="25000"/>
                  </a:schemeClr>
                </a:solidFill>
                <a:latin typeface="Consolas" panose="020B0609020204030204" pitchFamily="49" charset="0"/>
              </a:rPr>
              <a:t> 0        </a:t>
            </a:r>
            <a:r>
              <a:rPr lang="en-US" altLang="ja-JP" sz="2000" dirty="0">
                <a:solidFill>
                  <a:schemeClr val="accent3">
                    <a:lumMod val="75000"/>
                  </a:schemeClr>
                </a:solidFill>
                <a:latin typeface="Consolas" panose="020B0609020204030204" pitchFamily="49" charset="0"/>
              </a:rPr>
              <a:t>// x1 </a:t>
            </a:r>
            <a:r>
              <a:rPr lang="ja-JP" altLang="en-US" sz="2000" dirty="0">
                <a:solidFill>
                  <a:schemeClr val="accent3">
                    <a:lumMod val="75000"/>
                  </a:schemeClr>
                </a:solidFill>
                <a:latin typeface="Consolas" panose="020B0609020204030204" pitchFamily="49" charset="0"/>
              </a:rPr>
              <a:t>を </a:t>
            </a:r>
            <a:r>
              <a:rPr lang="en-US" altLang="ja-JP" sz="2000" dirty="0">
                <a:solidFill>
                  <a:schemeClr val="accent3">
                    <a:lumMod val="75000"/>
                  </a:schemeClr>
                </a:solidFill>
                <a:latin typeface="Consolas" panose="020B0609020204030204" pitchFamily="49" charset="0"/>
              </a:rPr>
              <a:t>0 </a:t>
            </a:r>
            <a:r>
              <a:rPr lang="ja-JP" altLang="en-US" sz="2000" dirty="0">
                <a:solidFill>
                  <a:schemeClr val="accent3">
                    <a:lumMod val="75000"/>
                  </a:schemeClr>
                </a:solidFill>
                <a:latin typeface="Consolas" panose="020B0609020204030204" pitchFamily="49" charset="0"/>
              </a:rPr>
              <a:t>に初期化</a:t>
            </a:r>
            <a:endParaRPr lang="en-US" altLang="ja-JP" sz="2000" dirty="0">
              <a:solidFill>
                <a:schemeClr val="accent3">
                  <a:lumMod val="75000"/>
                </a:schemeClr>
              </a:solidFill>
              <a:latin typeface="Consolas" panose="020B0609020204030204" pitchFamily="49" charset="0"/>
            </a:endParaRPr>
          </a:p>
          <a:p>
            <a:pPr>
              <a:lnSpc>
                <a:spcPct val="80000"/>
              </a:lnSpc>
            </a:pPr>
            <a:r>
              <a:rPr lang="en-US" altLang="ja-JP" sz="2000" dirty="0">
                <a:solidFill>
                  <a:schemeClr val="accent1"/>
                </a:solidFill>
                <a:latin typeface="Consolas" panose="020B0609020204030204" pitchFamily="49" charset="0"/>
              </a:rPr>
              <a:t>    </a:t>
            </a:r>
            <a:r>
              <a:rPr lang="en-US" altLang="ja-JP" sz="2000" dirty="0">
                <a:solidFill>
                  <a:schemeClr val="tx1">
                    <a:lumMod val="75000"/>
                    <a:lumOff val="25000"/>
                  </a:schemeClr>
                </a:solidFill>
                <a:latin typeface="Consolas" panose="020B0609020204030204" pitchFamily="49" charset="0"/>
              </a:rPr>
              <a:t>L:</a:t>
            </a:r>
          </a:p>
          <a:p>
            <a:pPr>
              <a:lnSpc>
                <a:spcPct val="80000"/>
              </a:lnSpc>
            </a:pPr>
            <a:r>
              <a:rPr lang="en-US" altLang="ja-JP" sz="2000" dirty="0">
                <a:solidFill>
                  <a:schemeClr val="accent1"/>
                </a:solidFill>
                <a:latin typeface="Consolas" panose="020B0609020204030204" pitchFamily="49" charset="0"/>
              </a:rPr>
              <a:t>i2:     </a:t>
            </a:r>
            <a:r>
              <a:rPr lang="en-US" altLang="ja-JP" sz="2000" dirty="0">
                <a:solidFill>
                  <a:schemeClr val="tx1">
                    <a:lumMod val="75000"/>
                    <a:lumOff val="25000"/>
                  </a:schemeClr>
                </a:solidFill>
                <a:latin typeface="Consolas" panose="020B0609020204030204" pitchFamily="49" charset="0"/>
              </a:rPr>
              <a:t>add x1 </a:t>
            </a:r>
            <a:r>
              <a:rPr lang="ja-JP" altLang="en-US" sz="2000" dirty="0">
                <a:solidFill>
                  <a:schemeClr val="tx1">
                    <a:lumMod val="75000"/>
                    <a:lumOff val="25000"/>
                  </a:schemeClr>
                </a:solidFill>
                <a:latin typeface="Consolas" panose="020B0609020204030204" pitchFamily="49" charset="0"/>
              </a:rPr>
              <a:t>←</a:t>
            </a:r>
            <a:r>
              <a:rPr lang="en-US" altLang="ja-JP" sz="2000" dirty="0">
                <a:solidFill>
                  <a:schemeClr val="tx1">
                    <a:lumMod val="75000"/>
                    <a:lumOff val="25000"/>
                  </a:schemeClr>
                </a:solidFill>
                <a:latin typeface="Consolas" panose="020B0609020204030204" pitchFamily="49" charset="0"/>
              </a:rPr>
              <a:t> x1 + 1   </a:t>
            </a:r>
            <a:r>
              <a:rPr lang="en-US" altLang="ja-JP" sz="2000" dirty="0">
                <a:solidFill>
                  <a:schemeClr val="accent3">
                    <a:lumMod val="75000"/>
                  </a:schemeClr>
                </a:solidFill>
                <a:latin typeface="Consolas" panose="020B0609020204030204" pitchFamily="49" charset="0"/>
              </a:rPr>
              <a:t>// x1 </a:t>
            </a:r>
            <a:r>
              <a:rPr lang="ja-JP" altLang="en-US" sz="2000" dirty="0">
                <a:solidFill>
                  <a:schemeClr val="accent3">
                    <a:lumMod val="75000"/>
                  </a:schemeClr>
                </a:solidFill>
                <a:latin typeface="Consolas" panose="020B0609020204030204" pitchFamily="49" charset="0"/>
              </a:rPr>
              <a:t>をインクリメント</a:t>
            </a:r>
            <a:r>
              <a:rPr lang="en-US" altLang="ja-JP" sz="2000" dirty="0">
                <a:solidFill>
                  <a:schemeClr val="accent3">
                    <a:lumMod val="75000"/>
                  </a:schemeClr>
                </a:solidFill>
                <a:latin typeface="Consolas" panose="020B0609020204030204" pitchFamily="49" charset="0"/>
              </a:rPr>
              <a:t> </a:t>
            </a:r>
          </a:p>
          <a:p>
            <a:pPr>
              <a:lnSpc>
                <a:spcPct val="80000"/>
              </a:lnSpc>
            </a:pPr>
            <a:r>
              <a:rPr lang="en-US" altLang="ja-JP" sz="2000" dirty="0">
                <a:solidFill>
                  <a:schemeClr val="accent1"/>
                </a:solidFill>
                <a:latin typeface="Consolas" panose="020B0609020204030204" pitchFamily="49" charset="0"/>
              </a:rPr>
              <a:t>i3:</a:t>
            </a:r>
            <a:r>
              <a:rPr lang="en-US" altLang="ja-JP" sz="2000" dirty="0">
                <a:solidFill>
                  <a:schemeClr val="tx1">
                    <a:lumMod val="75000"/>
                    <a:lumOff val="25000"/>
                  </a:schemeClr>
                </a:solidFill>
                <a:latin typeface="Consolas" panose="020B0609020204030204" pitchFamily="49" charset="0"/>
              </a:rPr>
              <a:t>     </a:t>
            </a:r>
            <a:r>
              <a:rPr lang="en-US" altLang="ja-JP" sz="2000" dirty="0" err="1">
                <a:solidFill>
                  <a:schemeClr val="tx1">
                    <a:lumMod val="75000"/>
                    <a:lumOff val="25000"/>
                  </a:schemeClr>
                </a:solidFill>
                <a:latin typeface="Consolas" panose="020B0609020204030204" pitchFamily="49" charset="0"/>
              </a:rPr>
              <a:t>bne</a:t>
            </a:r>
            <a:r>
              <a:rPr lang="en-US" altLang="ja-JP" sz="2000" dirty="0">
                <a:solidFill>
                  <a:schemeClr val="tx1">
                    <a:lumMod val="75000"/>
                    <a:lumOff val="25000"/>
                  </a:schemeClr>
                </a:solidFill>
                <a:latin typeface="Consolas" panose="020B0609020204030204" pitchFamily="49" charset="0"/>
              </a:rPr>
              <a:t> x1 != 10, L   </a:t>
            </a:r>
            <a:r>
              <a:rPr lang="en-US" altLang="ja-JP" sz="2000" dirty="0">
                <a:solidFill>
                  <a:schemeClr val="accent3">
                    <a:lumMod val="75000"/>
                  </a:schemeClr>
                </a:solidFill>
                <a:latin typeface="Consolas" panose="020B0609020204030204" pitchFamily="49" charset="0"/>
              </a:rPr>
              <a:t>// x1 </a:t>
            </a:r>
            <a:r>
              <a:rPr lang="ja-JP" altLang="en-US" sz="2000" dirty="0">
                <a:solidFill>
                  <a:schemeClr val="accent3">
                    <a:lumMod val="75000"/>
                  </a:schemeClr>
                </a:solidFill>
                <a:latin typeface="Consolas" panose="020B0609020204030204" pitchFamily="49" charset="0"/>
              </a:rPr>
              <a:t>が </a:t>
            </a:r>
            <a:r>
              <a:rPr lang="en-US" altLang="ja-JP" sz="2000" dirty="0">
                <a:solidFill>
                  <a:schemeClr val="accent3">
                    <a:lumMod val="75000"/>
                  </a:schemeClr>
                </a:solidFill>
                <a:latin typeface="Consolas" panose="020B0609020204030204" pitchFamily="49" charset="0"/>
              </a:rPr>
              <a:t>10 </a:t>
            </a:r>
            <a:r>
              <a:rPr lang="ja-JP" altLang="en-US" sz="2000" dirty="0">
                <a:solidFill>
                  <a:schemeClr val="accent3">
                    <a:lumMod val="75000"/>
                  </a:schemeClr>
                </a:solidFill>
                <a:latin typeface="Consolas" panose="020B0609020204030204" pitchFamily="49" charset="0"/>
              </a:rPr>
              <a:t>でなければ </a:t>
            </a:r>
            <a:r>
              <a:rPr lang="en-US" altLang="ja-JP" sz="2000" dirty="0">
                <a:solidFill>
                  <a:schemeClr val="accent3">
                    <a:lumMod val="75000"/>
                  </a:schemeClr>
                </a:solidFill>
                <a:latin typeface="Consolas" panose="020B0609020204030204" pitchFamily="49" charset="0"/>
              </a:rPr>
              <a:t>L </a:t>
            </a:r>
            <a:r>
              <a:rPr lang="ja-JP" altLang="en-US" sz="2000" dirty="0">
                <a:solidFill>
                  <a:schemeClr val="accent3">
                    <a:lumMod val="75000"/>
                  </a:schemeClr>
                </a:solidFill>
                <a:latin typeface="Consolas" panose="020B0609020204030204" pitchFamily="49" charset="0"/>
              </a:rPr>
              <a:t>に飛ぶ</a:t>
            </a:r>
            <a:endParaRPr lang="en-US" altLang="ja-JP" sz="2000" dirty="0">
              <a:solidFill>
                <a:schemeClr val="accent3">
                  <a:lumMod val="75000"/>
                </a:schemeClr>
              </a:solidFill>
              <a:latin typeface="Consolas" panose="020B0609020204030204" pitchFamily="49" charset="0"/>
            </a:endParaRPr>
          </a:p>
        </p:txBody>
      </p:sp>
    </p:spTree>
    <p:extLst>
      <p:ext uri="{BB962C8B-B14F-4D97-AF65-F5344CB8AC3E}">
        <p14:creationId xmlns:p14="http://schemas.microsoft.com/office/powerpoint/2010/main" val="27929385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分岐方向予測</a:t>
            </a:r>
          </a:p>
        </p:txBody>
      </p:sp>
      <p:sp>
        <p:nvSpPr>
          <p:cNvPr id="3" name="テキスト プレースホルダー 2"/>
          <p:cNvSpPr>
            <a:spLocks noGrp="1"/>
          </p:cNvSpPr>
          <p:nvPr>
            <p:ph type="body" sz="quarter" idx="10"/>
          </p:nvPr>
        </p:nvSpPr>
        <p:spPr/>
        <p:txBody>
          <a:bodyPr/>
          <a:lstStyle/>
          <a:p>
            <a:r>
              <a:rPr lang="ja-JP" altLang="en-US" dirty="0"/>
              <a:t>以下の</a:t>
            </a:r>
            <a:r>
              <a:rPr lang="en-US" altLang="ja-JP" dirty="0"/>
              <a:t>2</a:t>
            </a:r>
            <a:r>
              <a:rPr lang="ja-JP" altLang="en-US" dirty="0" err="1"/>
              <a:t>つに</a:t>
            </a:r>
            <a:r>
              <a:rPr lang="ja-JP" altLang="en-US" dirty="0"/>
              <a:t>大きく分けられる</a:t>
            </a:r>
            <a:endParaRPr lang="en-US" altLang="ja-JP" dirty="0"/>
          </a:p>
          <a:p>
            <a:pPr marL="817200" lvl="1" indent="-457200">
              <a:buFont typeface="+mj-lt"/>
              <a:buAutoNum type="arabicPeriod"/>
            </a:pPr>
            <a:r>
              <a:rPr kumimoji="1" lang="ja-JP" altLang="en-US" dirty="0"/>
              <a:t>静的分岐予測</a:t>
            </a:r>
            <a:endParaRPr kumimoji="1" lang="en-US" altLang="ja-JP" dirty="0"/>
          </a:p>
          <a:p>
            <a:pPr lvl="2"/>
            <a:r>
              <a:rPr kumimoji="1" lang="ja-JP" altLang="en-US" dirty="0"/>
              <a:t>静的分岐に対する予測</a:t>
            </a:r>
            <a:endParaRPr kumimoji="1" lang="en-US" altLang="ja-JP" dirty="0"/>
          </a:p>
          <a:p>
            <a:pPr lvl="2"/>
            <a:r>
              <a:rPr kumimoji="1" lang="ja-JP" altLang="en-US" dirty="0"/>
              <a:t>プログラム開始時に予測結果は決まっており，</a:t>
            </a:r>
            <a:br>
              <a:rPr kumimoji="1" lang="en-US" altLang="ja-JP" dirty="0"/>
            </a:br>
            <a:r>
              <a:rPr kumimoji="1" lang="ja-JP" altLang="en-US" dirty="0"/>
              <a:t>実行中に予測結果は変化しない</a:t>
            </a:r>
            <a:endParaRPr kumimoji="1" lang="en-US" altLang="ja-JP" dirty="0"/>
          </a:p>
          <a:p>
            <a:pPr marL="817200" lvl="1" indent="-457200">
              <a:buFont typeface="+mj-lt"/>
              <a:buAutoNum type="arabicPeriod"/>
            </a:pPr>
            <a:r>
              <a:rPr kumimoji="1" lang="ja-JP" altLang="en-US" dirty="0"/>
              <a:t>動的分岐予測</a:t>
            </a:r>
            <a:endParaRPr kumimoji="1" lang="en-US" altLang="ja-JP" dirty="0"/>
          </a:p>
          <a:p>
            <a:pPr lvl="2"/>
            <a:r>
              <a:rPr kumimoji="1" lang="ja-JP" altLang="en-US" dirty="0"/>
              <a:t>動的分岐に対する予測</a:t>
            </a:r>
            <a:endParaRPr kumimoji="1" lang="en-US" altLang="ja-JP" dirty="0"/>
          </a:p>
          <a:p>
            <a:pPr lvl="2"/>
            <a:r>
              <a:rPr lang="ja-JP" altLang="en-US" dirty="0"/>
              <a:t>プログラムの実行中に予測結果が変化する</a:t>
            </a:r>
            <a:endParaRPr kumimoji="1" lang="ja-JP" altLang="en-US" dirty="0"/>
          </a:p>
        </p:txBody>
      </p:sp>
    </p:spTree>
    <p:extLst>
      <p:ext uri="{BB962C8B-B14F-4D97-AF65-F5344CB8AC3E}">
        <p14:creationId xmlns:p14="http://schemas.microsoft.com/office/powerpoint/2010/main" val="42300606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分岐方向予測</a:t>
            </a:r>
          </a:p>
        </p:txBody>
      </p:sp>
      <p:sp>
        <p:nvSpPr>
          <p:cNvPr id="3" name="テキスト プレースホルダー 2"/>
          <p:cNvSpPr>
            <a:spLocks noGrp="1"/>
          </p:cNvSpPr>
          <p:nvPr>
            <p:ph type="body" sz="quarter" idx="10"/>
          </p:nvPr>
        </p:nvSpPr>
        <p:spPr/>
        <p:txBody>
          <a:bodyPr/>
          <a:lstStyle/>
          <a:p>
            <a:r>
              <a:rPr lang="ja-JP" altLang="en-US" dirty="0"/>
              <a:t>分岐予測</a:t>
            </a:r>
            <a:endParaRPr lang="en-US" altLang="ja-JP" dirty="0"/>
          </a:p>
          <a:p>
            <a:pPr marL="817200" lvl="1" indent="-457200">
              <a:buFont typeface="+mj-lt"/>
              <a:buAutoNum type="arabicPeriod"/>
            </a:pPr>
            <a:r>
              <a:rPr kumimoji="1" lang="ja-JP" altLang="en-US" b="1" dirty="0"/>
              <a:t>静的分岐予測</a:t>
            </a:r>
            <a:endParaRPr kumimoji="1" lang="en-US" altLang="ja-JP" b="1" dirty="0"/>
          </a:p>
          <a:p>
            <a:pPr marL="1177200" lvl="2" indent="-457200">
              <a:buFont typeface="+mj-lt"/>
              <a:buAutoNum type="arabicPeriod"/>
            </a:pPr>
            <a:r>
              <a:rPr kumimoji="1" lang="ja-JP" altLang="en-US" dirty="0"/>
              <a:t>常に不成立と予測</a:t>
            </a:r>
            <a:endParaRPr kumimoji="1" lang="en-US" altLang="ja-JP" dirty="0"/>
          </a:p>
          <a:p>
            <a:pPr marL="1177200" lvl="2" indent="-457200">
              <a:buFont typeface="+mj-lt"/>
              <a:buAutoNum type="arabicPeriod"/>
            </a:pPr>
            <a:r>
              <a:rPr lang="ja-JP" altLang="en-US" dirty="0"/>
              <a:t>前方分岐を不成立</a:t>
            </a:r>
            <a:r>
              <a:rPr lang="en-US" altLang="ja-JP" dirty="0"/>
              <a:t>/</a:t>
            </a:r>
            <a:r>
              <a:rPr lang="ja-JP" altLang="en-US" dirty="0"/>
              <a:t>後方分岐を成立と予測</a:t>
            </a:r>
            <a:endParaRPr lang="en-US" altLang="ja-JP" dirty="0"/>
          </a:p>
          <a:p>
            <a:pPr marL="1177200" lvl="2" indent="-457200">
              <a:buFont typeface="+mj-lt"/>
              <a:buAutoNum type="arabicPeriod"/>
            </a:pPr>
            <a:r>
              <a:rPr kumimoji="1" lang="ja-JP" altLang="en-US" dirty="0"/>
              <a:t>プロファイルによる予測</a:t>
            </a:r>
            <a:endParaRPr kumimoji="1" lang="en-US" altLang="ja-JP" dirty="0"/>
          </a:p>
          <a:p>
            <a:pPr marL="817200" lvl="1" indent="-457200">
              <a:buFont typeface="+mj-lt"/>
              <a:buAutoNum type="arabicPeriod"/>
            </a:pPr>
            <a:r>
              <a:rPr kumimoji="1" lang="ja-JP" altLang="en-US" dirty="0"/>
              <a:t>動的分岐予測</a:t>
            </a:r>
            <a:endParaRPr kumimoji="1" lang="en-US" altLang="ja-JP" dirty="0"/>
          </a:p>
        </p:txBody>
      </p:sp>
    </p:spTree>
    <p:extLst>
      <p:ext uri="{BB962C8B-B14F-4D97-AF65-F5344CB8AC3E}">
        <p14:creationId xmlns:p14="http://schemas.microsoft.com/office/powerpoint/2010/main" val="34388200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 </a:t>
            </a:r>
            <a:r>
              <a:rPr lang="ja-JP" altLang="en-US" dirty="0"/>
              <a:t>常に不成立と予測</a:t>
            </a:r>
            <a:endParaRPr kumimoji="1" lang="ja-JP" altLang="en-US" dirty="0"/>
          </a:p>
        </p:txBody>
      </p:sp>
      <p:sp>
        <p:nvSpPr>
          <p:cNvPr id="3" name="テキスト プレースホルダー 2"/>
          <p:cNvSpPr>
            <a:spLocks noGrp="1"/>
          </p:cNvSpPr>
          <p:nvPr>
            <p:ph type="body" sz="quarter" idx="10"/>
          </p:nvPr>
        </p:nvSpPr>
        <p:spPr/>
        <p:txBody>
          <a:bodyPr/>
          <a:lstStyle/>
          <a:p>
            <a:r>
              <a:rPr kumimoji="1" lang="ja-JP" altLang="en-US" dirty="0"/>
              <a:t>今の </a:t>
            </a:r>
            <a:r>
              <a:rPr kumimoji="1" lang="en-US" altLang="ja-JP" dirty="0"/>
              <a:t>PC </a:t>
            </a:r>
            <a:r>
              <a:rPr kumimoji="1" lang="ja-JP" altLang="en-US" dirty="0"/>
              <a:t>に対し，次の </a:t>
            </a:r>
            <a:r>
              <a:rPr kumimoji="1" lang="en-US" altLang="ja-JP" dirty="0"/>
              <a:t>PC </a:t>
            </a:r>
            <a:r>
              <a:rPr kumimoji="1" lang="ja-JP" altLang="en-US" dirty="0"/>
              <a:t>を常に読む</a:t>
            </a:r>
            <a:endParaRPr kumimoji="1" lang="en-US" altLang="ja-JP" dirty="0"/>
          </a:p>
          <a:p>
            <a:r>
              <a:rPr kumimoji="1" lang="ja-JP" altLang="en-US" dirty="0"/>
              <a:t>あまり精度は良くない</a:t>
            </a:r>
            <a:endParaRPr kumimoji="1" lang="en-US" altLang="ja-JP" dirty="0"/>
          </a:p>
          <a:p>
            <a:pPr lvl="1"/>
            <a:r>
              <a:rPr kumimoji="1" lang="ja-JP" altLang="en-US" dirty="0"/>
              <a:t>統計的に，大体 </a:t>
            </a:r>
            <a:r>
              <a:rPr kumimoji="1" lang="en-US" altLang="ja-JP" dirty="0"/>
              <a:t>70% </a:t>
            </a:r>
            <a:r>
              <a:rPr kumimoji="1" lang="ja-JP" altLang="en-US" dirty="0" err="1"/>
              <a:t>ぐらいの</a:t>
            </a:r>
            <a:r>
              <a:rPr kumimoji="1" lang="ja-JP" altLang="en-US" dirty="0"/>
              <a:t>分岐命令は成立する</a:t>
            </a:r>
            <a:endParaRPr kumimoji="1" lang="en-US" altLang="ja-JP" dirty="0"/>
          </a:p>
          <a:p>
            <a:pPr lvl="1"/>
            <a:r>
              <a:rPr kumimoji="1" lang="ja-JP" altLang="en-US" dirty="0"/>
              <a:t>したがって，予測ヒット率は </a:t>
            </a:r>
            <a:r>
              <a:rPr kumimoji="1" lang="en-US" altLang="ja-JP" dirty="0"/>
              <a:t>30% </a:t>
            </a:r>
            <a:r>
              <a:rPr kumimoji="1" lang="ja-JP" altLang="en-US" dirty="0" err="1"/>
              <a:t>ぐらい</a:t>
            </a:r>
            <a:endParaRPr kumimoji="1" lang="en-US" altLang="ja-JP" dirty="0"/>
          </a:p>
          <a:p>
            <a:r>
              <a:rPr lang="ja-JP" altLang="en-US" dirty="0"/>
              <a:t>最も単純で，予測のために特に追加のハードを必要としない</a:t>
            </a:r>
            <a:endParaRPr lang="en-US" altLang="ja-JP" dirty="0"/>
          </a:p>
          <a:p>
            <a:pPr lvl="1"/>
            <a:r>
              <a:rPr lang="ja-JP" altLang="en-US" dirty="0"/>
              <a:t>古い </a:t>
            </a:r>
            <a:r>
              <a:rPr lang="en-US" altLang="ja-JP" dirty="0"/>
              <a:t>CPU </a:t>
            </a:r>
            <a:r>
              <a:rPr lang="ja-JP" altLang="en-US" dirty="0"/>
              <a:t>では実際にこれを搭載していたものも結構ある</a:t>
            </a:r>
            <a:endParaRPr kumimoji="1" lang="ja-JP" altLang="en-US" dirty="0"/>
          </a:p>
        </p:txBody>
      </p:sp>
    </p:spTree>
    <p:extLst>
      <p:ext uri="{BB962C8B-B14F-4D97-AF65-F5344CB8AC3E}">
        <p14:creationId xmlns:p14="http://schemas.microsoft.com/office/powerpoint/2010/main" val="22670915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2. </a:t>
            </a:r>
            <a:r>
              <a:rPr lang="ja-JP" altLang="en-US" dirty="0"/>
              <a:t>前方分岐を不成立</a:t>
            </a:r>
            <a:r>
              <a:rPr lang="en-US" altLang="ja-JP" dirty="0"/>
              <a:t>/</a:t>
            </a:r>
            <a:r>
              <a:rPr lang="ja-JP" altLang="en-US" dirty="0"/>
              <a:t>後方分岐を成立と予測</a:t>
            </a:r>
            <a:endParaRPr kumimoji="1" lang="ja-JP" altLang="en-US" dirty="0"/>
          </a:p>
        </p:txBody>
      </p:sp>
      <p:sp>
        <p:nvSpPr>
          <p:cNvPr id="3" name="テキスト プレースホルダー 2"/>
          <p:cNvSpPr>
            <a:spLocks noGrp="1"/>
          </p:cNvSpPr>
          <p:nvPr>
            <p:ph type="body" sz="quarter" idx="10"/>
          </p:nvPr>
        </p:nvSpPr>
        <p:spPr>
          <a:xfrm>
            <a:off x="611956" y="2708992"/>
            <a:ext cx="8280092" cy="3599733"/>
          </a:xfrm>
        </p:spPr>
        <p:txBody>
          <a:bodyPr/>
          <a:lstStyle/>
          <a:p>
            <a:r>
              <a:rPr kumimoji="1" lang="ja-JP" altLang="en-US" dirty="0"/>
              <a:t>統計的に，後方分岐は成立することが多い</a:t>
            </a:r>
            <a:endParaRPr kumimoji="1" lang="en-US" altLang="ja-JP" dirty="0"/>
          </a:p>
          <a:p>
            <a:pPr lvl="1"/>
            <a:r>
              <a:rPr kumimoji="1" lang="ja-JP" altLang="en-US" dirty="0"/>
              <a:t>ループを構成することが多く，繰り返し実行される</a:t>
            </a:r>
            <a:endParaRPr kumimoji="1" lang="en-US" altLang="ja-JP" dirty="0"/>
          </a:p>
          <a:p>
            <a:pPr lvl="1"/>
            <a:r>
              <a:rPr kumimoji="1" lang="ja-JP" altLang="en-US" dirty="0"/>
              <a:t>典型的には </a:t>
            </a:r>
            <a:r>
              <a:rPr kumimoji="1" lang="en-US" altLang="ja-JP" dirty="0"/>
              <a:t>80% </a:t>
            </a:r>
            <a:r>
              <a:rPr kumimoji="1" lang="ja-JP" altLang="en-US" dirty="0"/>
              <a:t>以上が成立</a:t>
            </a:r>
            <a:endParaRPr kumimoji="1" lang="en-US" altLang="ja-JP" dirty="0"/>
          </a:p>
          <a:p>
            <a:r>
              <a:rPr lang="ja-JP" altLang="en-US" dirty="0"/>
              <a:t>前方分岐を不成立</a:t>
            </a:r>
            <a:r>
              <a:rPr lang="en-US" altLang="ja-JP" dirty="0"/>
              <a:t>/</a:t>
            </a:r>
            <a:r>
              <a:rPr lang="ja-JP" altLang="en-US" dirty="0"/>
              <a:t>後方分岐を成立</a:t>
            </a:r>
            <a:endParaRPr lang="en-US" altLang="ja-JP" dirty="0"/>
          </a:p>
          <a:p>
            <a:pPr lvl="1"/>
            <a:r>
              <a:rPr kumimoji="1" lang="ja-JP" altLang="en-US" dirty="0"/>
              <a:t>前方分岐はコストを重視して，常に不成立と予測</a:t>
            </a:r>
            <a:endParaRPr kumimoji="1" lang="en-US" altLang="ja-JP" dirty="0"/>
          </a:p>
          <a:p>
            <a:pPr lvl="1"/>
            <a:r>
              <a:rPr kumimoji="1" lang="ja-JP" altLang="en-US" dirty="0"/>
              <a:t>後方分岐は常に成立と予測</a:t>
            </a:r>
            <a:endParaRPr kumimoji="1" lang="en-US" altLang="ja-JP" dirty="0"/>
          </a:p>
        </p:txBody>
      </p:sp>
      <p:sp>
        <p:nvSpPr>
          <p:cNvPr id="4" name="正方形/長方形 3"/>
          <p:cNvSpPr/>
          <p:nvPr/>
        </p:nvSpPr>
        <p:spPr>
          <a:xfrm>
            <a:off x="1781969" y="1358977"/>
            <a:ext cx="7254106" cy="1200329"/>
          </a:xfrm>
          <a:prstGeom prst="rect">
            <a:avLst/>
          </a:prstGeom>
        </p:spPr>
        <p:txBody>
          <a:bodyPr wrap="square">
            <a:spAutoFit/>
          </a:bodyPr>
          <a:lstStyle/>
          <a:p>
            <a:pPr>
              <a:lnSpc>
                <a:spcPct val="80000"/>
              </a:lnSpc>
            </a:pPr>
            <a:r>
              <a:rPr lang="en-US" altLang="ja-JP" dirty="0">
                <a:solidFill>
                  <a:schemeClr val="accent3">
                    <a:lumMod val="75000"/>
                  </a:schemeClr>
                </a:solidFill>
                <a:latin typeface="Consolas" panose="020B0609020204030204" pitchFamily="49" charset="0"/>
              </a:rPr>
              <a:t>// 10</a:t>
            </a:r>
            <a:r>
              <a:rPr lang="ja-JP" altLang="en-US" dirty="0">
                <a:solidFill>
                  <a:schemeClr val="accent3">
                    <a:lumMod val="75000"/>
                  </a:schemeClr>
                </a:solidFill>
                <a:latin typeface="Consolas" panose="020B0609020204030204" pitchFamily="49" charset="0"/>
              </a:rPr>
              <a:t>回まわるループ</a:t>
            </a:r>
            <a:endParaRPr lang="en-US" altLang="ja-JP" dirty="0">
              <a:solidFill>
                <a:schemeClr val="accent3">
                  <a:lumMod val="75000"/>
                </a:schemeClr>
              </a:solidFill>
              <a:latin typeface="Consolas" panose="020B0609020204030204" pitchFamily="49" charset="0"/>
            </a:endParaRPr>
          </a:p>
          <a:p>
            <a:pPr>
              <a:lnSpc>
                <a:spcPct val="80000"/>
              </a:lnSpc>
            </a:pPr>
            <a:r>
              <a:rPr lang="en-US" altLang="ja-JP" dirty="0">
                <a:solidFill>
                  <a:schemeClr val="accent1"/>
                </a:solidFill>
                <a:latin typeface="Consolas" panose="020B0609020204030204" pitchFamily="49" charset="0"/>
              </a:rPr>
              <a:t>i1:     </a:t>
            </a:r>
            <a:r>
              <a:rPr lang="en-US" altLang="ja-JP" dirty="0">
                <a:solidFill>
                  <a:schemeClr val="tx1">
                    <a:lumMod val="75000"/>
                    <a:lumOff val="25000"/>
                  </a:schemeClr>
                </a:solidFill>
                <a:latin typeface="Consolas" panose="020B0609020204030204" pitchFamily="49" charset="0"/>
              </a:rPr>
              <a:t>li  x1 </a:t>
            </a:r>
            <a:r>
              <a:rPr lang="ja-JP" altLang="en-US" dirty="0">
                <a:solidFill>
                  <a:schemeClr val="tx1">
                    <a:lumMod val="75000"/>
                    <a:lumOff val="25000"/>
                  </a:schemeClr>
                </a:solidFill>
                <a:latin typeface="Consolas" panose="020B0609020204030204" pitchFamily="49" charset="0"/>
              </a:rPr>
              <a:t>←</a:t>
            </a:r>
            <a:r>
              <a:rPr lang="en-US" altLang="ja-JP" dirty="0">
                <a:solidFill>
                  <a:schemeClr val="tx1">
                    <a:lumMod val="75000"/>
                    <a:lumOff val="25000"/>
                  </a:schemeClr>
                </a:solidFill>
                <a:latin typeface="Consolas" panose="020B0609020204030204" pitchFamily="49" charset="0"/>
              </a:rPr>
              <a:t> 0        </a:t>
            </a:r>
            <a:r>
              <a:rPr lang="en-US" altLang="ja-JP" dirty="0">
                <a:solidFill>
                  <a:schemeClr val="accent3">
                    <a:lumMod val="75000"/>
                  </a:schemeClr>
                </a:solidFill>
                <a:latin typeface="Consolas" panose="020B0609020204030204" pitchFamily="49" charset="0"/>
              </a:rPr>
              <a:t>// x1 </a:t>
            </a:r>
            <a:r>
              <a:rPr lang="ja-JP" altLang="en-US" dirty="0">
                <a:solidFill>
                  <a:schemeClr val="accent3">
                    <a:lumMod val="75000"/>
                  </a:schemeClr>
                </a:solidFill>
                <a:latin typeface="Consolas" panose="020B0609020204030204" pitchFamily="49" charset="0"/>
              </a:rPr>
              <a:t>を </a:t>
            </a:r>
            <a:r>
              <a:rPr lang="en-US" altLang="ja-JP" dirty="0">
                <a:solidFill>
                  <a:schemeClr val="accent3">
                    <a:lumMod val="75000"/>
                  </a:schemeClr>
                </a:solidFill>
                <a:latin typeface="Consolas" panose="020B0609020204030204" pitchFamily="49" charset="0"/>
              </a:rPr>
              <a:t>0 </a:t>
            </a:r>
            <a:r>
              <a:rPr lang="ja-JP" altLang="en-US" dirty="0">
                <a:solidFill>
                  <a:schemeClr val="accent3">
                    <a:lumMod val="75000"/>
                  </a:schemeClr>
                </a:solidFill>
                <a:latin typeface="Consolas" panose="020B0609020204030204" pitchFamily="49" charset="0"/>
              </a:rPr>
              <a:t>に初期化</a:t>
            </a:r>
            <a:endParaRPr lang="en-US" altLang="ja-JP" dirty="0">
              <a:solidFill>
                <a:schemeClr val="accent3">
                  <a:lumMod val="75000"/>
                </a:schemeClr>
              </a:solidFill>
              <a:latin typeface="Consolas" panose="020B0609020204030204" pitchFamily="49" charset="0"/>
            </a:endParaRPr>
          </a:p>
          <a:p>
            <a:pPr>
              <a:lnSpc>
                <a:spcPct val="80000"/>
              </a:lnSpc>
            </a:pPr>
            <a:r>
              <a:rPr lang="en-US" altLang="ja-JP" dirty="0">
                <a:solidFill>
                  <a:schemeClr val="accent1"/>
                </a:solidFill>
                <a:latin typeface="Consolas" panose="020B0609020204030204" pitchFamily="49" charset="0"/>
              </a:rPr>
              <a:t>    </a:t>
            </a:r>
            <a:r>
              <a:rPr lang="en-US" altLang="ja-JP" dirty="0">
                <a:solidFill>
                  <a:schemeClr val="tx1">
                    <a:lumMod val="75000"/>
                    <a:lumOff val="25000"/>
                  </a:schemeClr>
                </a:solidFill>
                <a:latin typeface="Consolas" panose="020B0609020204030204" pitchFamily="49" charset="0"/>
              </a:rPr>
              <a:t>L:</a:t>
            </a:r>
          </a:p>
          <a:p>
            <a:pPr>
              <a:lnSpc>
                <a:spcPct val="80000"/>
              </a:lnSpc>
            </a:pPr>
            <a:r>
              <a:rPr lang="en-US" altLang="ja-JP" dirty="0">
                <a:solidFill>
                  <a:schemeClr val="accent1"/>
                </a:solidFill>
                <a:latin typeface="Consolas" panose="020B0609020204030204" pitchFamily="49" charset="0"/>
              </a:rPr>
              <a:t>i2:     </a:t>
            </a:r>
            <a:r>
              <a:rPr lang="en-US" altLang="ja-JP" dirty="0">
                <a:solidFill>
                  <a:schemeClr val="tx1">
                    <a:lumMod val="75000"/>
                    <a:lumOff val="25000"/>
                  </a:schemeClr>
                </a:solidFill>
                <a:latin typeface="Consolas" panose="020B0609020204030204" pitchFamily="49" charset="0"/>
              </a:rPr>
              <a:t>add x1 </a:t>
            </a:r>
            <a:r>
              <a:rPr lang="ja-JP" altLang="en-US" dirty="0">
                <a:solidFill>
                  <a:schemeClr val="tx1">
                    <a:lumMod val="75000"/>
                    <a:lumOff val="25000"/>
                  </a:schemeClr>
                </a:solidFill>
                <a:latin typeface="Consolas" panose="020B0609020204030204" pitchFamily="49" charset="0"/>
              </a:rPr>
              <a:t>←</a:t>
            </a:r>
            <a:r>
              <a:rPr lang="en-US" altLang="ja-JP" dirty="0">
                <a:solidFill>
                  <a:schemeClr val="tx1">
                    <a:lumMod val="75000"/>
                    <a:lumOff val="25000"/>
                  </a:schemeClr>
                </a:solidFill>
                <a:latin typeface="Consolas" panose="020B0609020204030204" pitchFamily="49" charset="0"/>
              </a:rPr>
              <a:t> x1 + 1   </a:t>
            </a:r>
            <a:r>
              <a:rPr lang="en-US" altLang="ja-JP" dirty="0">
                <a:solidFill>
                  <a:schemeClr val="accent3">
                    <a:lumMod val="75000"/>
                  </a:schemeClr>
                </a:solidFill>
                <a:latin typeface="Consolas" panose="020B0609020204030204" pitchFamily="49" charset="0"/>
              </a:rPr>
              <a:t>// x1 </a:t>
            </a:r>
            <a:r>
              <a:rPr lang="ja-JP" altLang="en-US" dirty="0">
                <a:solidFill>
                  <a:schemeClr val="accent3">
                    <a:lumMod val="75000"/>
                  </a:schemeClr>
                </a:solidFill>
                <a:latin typeface="Consolas" panose="020B0609020204030204" pitchFamily="49" charset="0"/>
              </a:rPr>
              <a:t>をインクリメント</a:t>
            </a:r>
            <a:r>
              <a:rPr lang="en-US" altLang="ja-JP" dirty="0">
                <a:solidFill>
                  <a:schemeClr val="accent3">
                    <a:lumMod val="75000"/>
                  </a:schemeClr>
                </a:solidFill>
                <a:latin typeface="Consolas" panose="020B0609020204030204" pitchFamily="49" charset="0"/>
              </a:rPr>
              <a:t> </a:t>
            </a:r>
          </a:p>
          <a:p>
            <a:pPr>
              <a:lnSpc>
                <a:spcPct val="80000"/>
              </a:lnSpc>
            </a:pPr>
            <a:r>
              <a:rPr lang="en-US" altLang="ja-JP" dirty="0">
                <a:solidFill>
                  <a:schemeClr val="accent1"/>
                </a:solidFill>
                <a:latin typeface="Consolas" panose="020B0609020204030204" pitchFamily="49" charset="0"/>
              </a:rPr>
              <a:t>i3:</a:t>
            </a:r>
            <a:r>
              <a:rPr lang="en-US" altLang="ja-JP" dirty="0">
                <a:solidFill>
                  <a:schemeClr val="tx1">
                    <a:lumMod val="75000"/>
                    <a:lumOff val="25000"/>
                  </a:schemeClr>
                </a:solidFill>
                <a:latin typeface="Consolas" panose="020B0609020204030204" pitchFamily="49" charset="0"/>
              </a:rPr>
              <a:t>     </a:t>
            </a:r>
            <a:r>
              <a:rPr lang="en-US" altLang="ja-JP" dirty="0" err="1">
                <a:solidFill>
                  <a:schemeClr val="tx1">
                    <a:lumMod val="75000"/>
                    <a:lumOff val="25000"/>
                  </a:schemeClr>
                </a:solidFill>
                <a:latin typeface="Consolas" panose="020B0609020204030204" pitchFamily="49" charset="0"/>
              </a:rPr>
              <a:t>bne</a:t>
            </a:r>
            <a:r>
              <a:rPr lang="en-US" altLang="ja-JP" dirty="0">
                <a:solidFill>
                  <a:schemeClr val="tx1">
                    <a:lumMod val="75000"/>
                    <a:lumOff val="25000"/>
                  </a:schemeClr>
                </a:solidFill>
                <a:latin typeface="Consolas" panose="020B0609020204030204" pitchFamily="49" charset="0"/>
              </a:rPr>
              <a:t> x1 != 10, L   </a:t>
            </a:r>
            <a:r>
              <a:rPr lang="en-US" altLang="ja-JP" dirty="0">
                <a:solidFill>
                  <a:schemeClr val="accent3">
                    <a:lumMod val="75000"/>
                  </a:schemeClr>
                </a:solidFill>
                <a:latin typeface="Consolas" panose="020B0609020204030204" pitchFamily="49" charset="0"/>
              </a:rPr>
              <a:t>// x1 </a:t>
            </a:r>
            <a:r>
              <a:rPr lang="ja-JP" altLang="en-US" dirty="0">
                <a:solidFill>
                  <a:schemeClr val="accent3">
                    <a:lumMod val="75000"/>
                  </a:schemeClr>
                </a:solidFill>
                <a:latin typeface="Consolas" panose="020B0609020204030204" pitchFamily="49" charset="0"/>
              </a:rPr>
              <a:t>が </a:t>
            </a:r>
            <a:r>
              <a:rPr lang="en-US" altLang="ja-JP" dirty="0">
                <a:solidFill>
                  <a:schemeClr val="accent3">
                    <a:lumMod val="75000"/>
                  </a:schemeClr>
                </a:solidFill>
                <a:latin typeface="Consolas" panose="020B0609020204030204" pitchFamily="49" charset="0"/>
              </a:rPr>
              <a:t>10 </a:t>
            </a:r>
            <a:r>
              <a:rPr lang="ja-JP" altLang="en-US" dirty="0">
                <a:solidFill>
                  <a:schemeClr val="accent3">
                    <a:lumMod val="75000"/>
                  </a:schemeClr>
                </a:solidFill>
                <a:latin typeface="Consolas" panose="020B0609020204030204" pitchFamily="49" charset="0"/>
              </a:rPr>
              <a:t>でなければ </a:t>
            </a:r>
            <a:r>
              <a:rPr lang="en-US" altLang="ja-JP" dirty="0">
                <a:solidFill>
                  <a:schemeClr val="accent3">
                    <a:lumMod val="75000"/>
                  </a:schemeClr>
                </a:solidFill>
                <a:latin typeface="Consolas" panose="020B0609020204030204" pitchFamily="49" charset="0"/>
              </a:rPr>
              <a:t>L </a:t>
            </a:r>
            <a:r>
              <a:rPr lang="ja-JP" altLang="en-US" dirty="0">
                <a:solidFill>
                  <a:schemeClr val="accent3">
                    <a:lumMod val="75000"/>
                  </a:schemeClr>
                </a:solidFill>
                <a:latin typeface="Consolas" panose="020B0609020204030204" pitchFamily="49" charset="0"/>
              </a:rPr>
              <a:t>に飛ぶ</a:t>
            </a:r>
            <a:endParaRPr lang="en-US" altLang="ja-JP" dirty="0">
              <a:solidFill>
                <a:schemeClr val="accent3">
                  <a:lumMod val="75000"/>
                </a:schemeClr>
              </a:solidFill>
              <a:latin typeface="Consolas" panose="020B0609020204030204" pitchFamily="49" charset="0"/>
            </a:endParaRPr>
          </a:p>
        </p:txBody>
      </p:sp>
      <p:sp>
        <p:nvSpPr>
          <p:cNvPr id="8" name="円弧 7"/>
          <p:cNvSpPr/>
          <p:nvPr/>
        </p:nvSpPr>
        <p:spPr bwMode="auto">
          <a:xfrm>
            <a:off x="1421965" y="1898983"/>
            <a:ext cx="630007" cy="450005"/>
          </a:xfrm>
          <a:prstGeom prst="arc">
            <a:avLst>
              <a:gd name="adj1" fmla="val 5389243"/>
              <a:gd name="adj2" fmla="val 16517527"/>
            </a:avLst>
          </a:prstGeom>
          <a:noFill/>
          <a:ln w="25400" cap="flat" cmpd="sng" algn="ctr">
            <a:solidFill>
              <a:schemeClr val="accent5"/>
            </a:solidFill>
            <a:prstDash val="solid"/>
            <a:round/>
            <a:headEnd type="none" w="med" len="med"/>
            <a:tailEnd type="triangle" w="med" len="med"/>
          </a:ln>
          <a:effectLst/>
        </p:spPr>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Verdana" pitchFamily="34" charset="0"/>
              <a:ea typeface="HG丸ｺﾞｼｯｸM-PRO" pitchFamily="50" charset="-128"/>
            </a:endParaRPr>
          </a:p>
        </p:txBody>
      </p:sp>
      <p:sp>
        <p:nvSpPr>
          <p:cNvPr id="9" name="正方形/長方形 8"/>
          <p:cNvSpPr/>
          <p:nvPr/>
        </p:nvSpPr>
        <p:spPr>
          <a:xfrm>
            <a:off x="305978" y="1718981"/>
            <a:ext cx="1170013" cy="327782"/>
          </a:xfrm>
          <a:prstGeom prst="rect">
            <a:avLst/>
          </a:prstGeom>
        </p:spPr>
        <p:txBody>
          <a:bodyPr wrap="square">
            <a:spAutoFit/>
          </a:bodyPr>
          <a:lstStyle/>
          <a:p>
            <a:pPr>
              <a:lnSpc>
                <a:spcPct val="80000"/>
              </a:lnSpc>
            </a:pPr>
            <a:r>
              <a:rPr lang="ja-JP" altLang="en-US" dirty="0">
                <a:solidFill>
                  <a:schemeClr val="accent5"/>
                </a:solidFill>
                <a:latin typeface="Consolas" panose="020B0609020204030204" pitchFamily="49" charset="0"/>
              </a:rPr>
              <a:t>後方分岐</a:t>
            </a:r>
            <a:endParaRPr lang="en-US" altLang="ja-JP" dirty="0">
              <a:solidFill>
                <a:schemeClr val="accent5"/>
              </a:solidFill>
              <a:latin typeface="Consolas" panose="020B0609020204030204" pitchFamily="49" charset="0"/>
            </a:endParaRPr>
          </a:p>
        </p:txBody>
      </p:sp>
    </p:spTree>
    <p:extLst>
      <p:ext uri="{BB962C8B-B14F-4D97-AF65-F5344CB8AC3E}">
        <p14:creationId xmlns:p14="http://schemas.microsoft.com/office/powerpoint/2010/main" val="38267776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3. </a:t>
            </a:r>
            <a:r>
              <a:rPr lang="ja-JP" altLang="en-US" dirty="0"/>
              <a:t>プロファイルによる予測</a:t>
            </a:r>
          </a:p>
        </p:txBody>
      </p:sp>
      <p:sp>
        <p:nvSpPr>
          <p:cNvPr id="3" name="テキスト プレースホルダー 2"/>
          <p:cNvSpPr>
            <a:spLocks noGrp="1"/>
          </p:cNvSpPr>
          <p:nvPr>
            <p:ph type="body" sz="quarter" idx="10"/>
          </p:nvPr>
        </p:nvSpPr>
        <p:spPr/>
        <p:txBody>
          <a:bodyPr/>
          <a:lstStyle/>
          <a:p>
            <a:r>
              <a:rPr kumimoji="1" lang="ja-JP" altLang="en-US" dirty="0"/>
              <a:t>予測方法</a:t>
            </a:r>
            <a:endParaRPr kumimoji="1" lang="en-US" altLang="ja-JP" dirty="0"/>
          </a:p>
          <a:p>
            <a:pPr marL="817200" lvl="1" indent="-457200">
              <a:buFont typeface="+mj-lt"/>
              <a:buAutoNum type="arabicPeriod"/>
            </a:pPr>
            <a:r>
              <a:rPr kumimoji="1" lang="ja-JP" altLang="en-US" dirty="0"/>
              <a:t>分岐方向のプロファイルをとる</a:t>
            </a:r>
            <a:endParaRPr kumimoji="1" lang="en-US" altLang="ja-JP" dirty="0"/>
          </a:p>
          <a:p>
            <a:pPr lvl="2"/>
            <a:r>
              <a:rPr kumimoji="1" lang="ja-JP" altLang="en-US" dirty="0"/>
              <a:t>事前にプログラムを実行して，静的分岐の方向の統計をとる</a:t>
            </a:r>
            <a:endParaRPr kumimoji="1" lang="en-US" altLang="ja-JP" dirty="0"/>
          </a:p>
          <a:p>
            <a:pPr lvl="2"/>
            <a:r>
              <a:rPr kumimoji="1" lang="ja-JP" altLang="en-US" dirty="0"/>
              <a:t>「このアドレスの分岐命令は，大概成立 </a:t>
            </a:r>
            <a:r>
              <a:rPr kumimoji="1" lang="en-US" altLang="ja-JP" dirty="0"/>
              <a:t>or </a:t>
            </a:r>
            <a:r>
              <a:rPr kumimoji="1" lang="ja-JP" altLang="en-US" dirty="0"/>
              <a:t>不成立」</a:t>
            </a:r>
            <a:endParaRPr kumimoji="1" lang="en-US" altLang="ja-JP" dirty="0"/>
          </a:p>
          <a:p>
            <a:pPr lvl="2"/>
            <a:endParaRPr kumimoji="1" lang="en-US" altLang="ja-JP" dirty="0"/>
          </a:p>
          <a:p>
            <a:pPr marL="817200" lvl="1" indent="-457200">
              <a:buFont typeface="+mj-lt"/>
              <a:buAutoNum type="arabicPeriod"/>
            </a:pPr>
            <a:r>
              <a:rPr kumimoji="1" lang="ja-JP" altLang="en-US" dirty="0"/>
              <a:t>プロファイル結果に基づき，命令にヒントを埋め込む</a:t>
            </a:r>
            <a:endParaRPr kumimoji="1" lang="en-US" altLang="ja-JP" dirty="0"/>
          </a:p>
          <a:p>
            <a:pPr lvl="2"/>
            <a:r>
              <a:rPr kumimoji="1" lang="ja-JP" altLang="en-US" dirty="0"/>
              <a:t>成立 </a:t>
            </a:r>
            <a:r>
              <a:rPr kumimoji="1" lang="en-US" altLang="ja-JP" dirty="0"/>
              <a:t>or </a:t>
            </a:r>
            <a:r>
              <a:rPr kumimoji="1" lang="ja-JP" altLang="en-US" dirty="0"/>
              <a:t>不成立 の傾向を命令コードに埋め込んでおく</a:t>
            </a:r>
            <a:endParaRPr kumimoji="1" lang="en-US" altLang="ja-JP" dirty="0"/>
          </a:p>
          <a:p>
            <a:pPr lvl="2"/>
            <a:r>
              <a:rPr lang="ja-JP" altLang="en-US" dirty="0"/>
              <a:t>コンパイラにより行う</a:t>
            </a:r>
            <a:endParaRPr lang="en-US" altLang="ja-JP" dirty="0"/>
          </a:p>
          <a:p>
            <a:pPr lvl="2"/>
            <a:r>
              <a:rPr kumimoji="1" lang="ja-JP" altLang="en-US" dirty="0"/>
              <a:t>命令セットのレベルで対応が必要</a:t>
            </a:r>
            <a:endParaRPr kumimoji="1" lang="en-US" altLang="ja-JP" dirty="0"/>
          </a:p>
          <a:p>
            <a:pPr lvl="2"/>
            <a:endParaRPr kumimoji="1" lang="en-US" altLang="ja-JP" dirty="0"/>
          </a:p>
          <a:p>
            <a:pPr marL="817200" lvl="1" indent="-457200">
              <a:buFont typeface="+mj-lt"/>
              <a:buAutoNum type="arabicPeriod"/>
            </a:pPr>
            <a:r>
              <a:rPr kumimoji="1" lang="en-US" altLang="ja-JP" dirty="0"/>
              <a:t>CPU </a:t>
            </a:r>
            <a:r>
              <a:rPr kumimoji="1" lang="ja-JP" altLang="en-US" dirty="0"/>
              <a:t>は命令内に埋め込まれたヒントに基づき予測</a:t>
            </a:r>
            <a:endParaRPr kumimoji="1" lang="en-US" altLang="ja-JP" dirty="0"/>
          </a:p>
        </p:txBody>
      </p:sp>
    </p:spTree>
    <p:extLst>
      <p:ext uri="{BB962C8B-B14F-4D97-AF65-F5344CB8AC3E}">
        <p14:creationId xmlns:p14="http://schemas.microsoft.com/office/powerpoint/2010/main" val="173865977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3. </a:t>
            </a:r>
            <a:r>
              <a:rPr lang="ja-JP" altLang="en-US" dirty="0"/>
              <a:t>プロファイルによる予測</a:t>
            </a:r>
          </a:p>
        </p:txBody>
      </p:sp>
      <p:sp>
        <p:nvSpPr>
          <p:cNvPr id="3" name="テキスト プレースホルダー 2"/>
          <p:cNvSpPr>
            <a:spLocks noGrp="1"/>
          </p:cNvSpPr>
          <p:nvPr>
            <p:ph type="body" sz="quarter" idx="10"/>
          </p:nvPr>
        </p:nvSpPr>
        <p:spPr/>
        <p:txBody>
          <a:bodyPr/>
          <a:lstStyle/>
          <a:p>
            <a:r>
              <a:rPr kumimoji="1" lang="ja-JP" altLang="en-US" dirty="0" err="1"/>
              <a:t>そこそこ</a:t>
            </a:r>
            <a:r>
              <a:rPr kumimoji="1" lang="ja-JP" altLang="en-US" dirty="0"/>
              <a:t>の精度が出る</a:t>
            </a:r>
            <a:endParaRPr kumimoji="1" lang="en-US" altLang="ja-JP" dirty="0"/>
          </a:p>
          <a:p>
            <a:pPr lvl="1"/>
            <a:r>
              <a:rPr kumimoji="1" lang="ja-JP" altLang="en-US" dirty="0"/>
              <a:t>静的分岐命令１つ１つの傾向が反映できる</a:t>
            </a:r>
            <a:endParaRPr kumimoji="1" lang="en-US" altLang="ja-JP" dirty="0"/>
          </a:p>
          <a:p>
            <a:pPr lvl="2"/>
            <a:r>
              <a:rPr kumimoji="1" lang="ja-JP" altLang="en-US" dirty="0"/>
              <a:t>後方分岐だけど不成立が多い</a:t>
            </a:r>
            <a:r>
              <a:rPr kumimoji="1" lang="en-US" altLang="ja-JP" dirty="0"/>
              <a:t>… </a:t>
            </a:r>
            <a:r>
              <a:rPr kumimoji="1" lang="ja-JP" altLang="en-US" dirty="0"/>
              <a:t>とかに対応できる</a:t>
            </a:r>
            <a:endParaRPr kumimoji="1" lang="en-US" altLang="ja-JP" dirty="0"/>
          </a:p>
          <a:p>
            <a:pPr lvl="1"/>
            <a:r>
              <a:rPr kumimoji="1" lang="ja-JP" altLang="en-US" dirty="0"/>
              <a:t>予測精度はだいたい </a:t>
            </a:r>
            <a:r>
              <a:rPr kumimoji="1" lang="en-US" altLang="ja-JP" dirty="0"/>
              <a:t>80% </a:t>
            </a:r>
            <a:r>
              <a:rPr kumimoji="1" lang="ja-JP" altLang="en-US" dirty="0"/>
              <a:t>から </a:t>
            </a:r>
            <a:r>
              <a:rPr kumimoji="1" lang="en-US" altLang="ja-JP" dirty="0"/>
              <a:t>90% </a:t>
            </a:r>
            <a:r>
              <a:rPr kumimoji="1" lang="ja-JP" altLang="en-US" dirty="0" err="1"/>
              <a:t>ぐらい</a:t>
            </a:r>
            <a:endParaRPr kumimoji="1" lang="en-US" altLang="ja-JP" dirty="0"/>
          </a:p>
        </p:txBody>
      </p:sp>
    </p:spTree>
    <p:extLst>
      <p:ext uri="{BB962C8B-B14F-4D97-AF65-F5344CB8AC3E}">
        <p14:creationId xmlns:p14="http://schemas.microsoft.com/office/powerpoint/2010/main" val="236644264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静的分岐予測の欠点</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kumimoji="1" lang="ja-JP" altLang="en-US" dirty="0"/>
              <a:t>分岐方向が毎回変わるようなものには本質的に対応できない</a:t>
            </a:r>
            <a:endParaRPr kumimoji="1" lang="en-US" altLang="ja-JP" dirty="0"/>
          </a:p>
          <a:p>
            <a:pPr lvl="1"/>
            <a:r>
              <a:rPr kumimoji="1" lang="ja-JP" altLang="en-US" dirty="0"/>
              <a:t>例：同じ静的分岐で成立と不成立が交互に起きる</a:t>
            </a:r>
            <a:endParaRPr kumimoji="1" lang="en-US" altLang="ja-JP" dirty="0"/>
          </a:p>
          <a:p>
            <a:pPr marL="457200" indent="-457200">
              <a:buFont typeface="+mj-lt"/>
              <a:buAutoNum type="arabicPeriod"/>
            </a:pPr>
            <a:r>
              <a:rPr kumimoji="1" lang="ja-JP" altLang="en-US" dirty="0"/>
              <a:t>プロファイル時と挙動が異なる場合に対応出来ない</a:t>
            </a:r>
            <a:endParaRPr kumimoji="1" lang="en-US" altLang="ja-JP" dirty="0"/>
          </a:p>
          <a:p>
            <a:pPr lvl="1"/>
            <a:r>
              <a:rPr kumimoji="1" lang="ja-JP" altLang="en-US" dirty="0"/>
              <a:t>オプションや入力に応じてプログラムの挙動が大きく場合など</a:t>
            </a:r>
            <a:endParaRPr kumimoji="1" lang="en-US" altLang="ja-JP" dirty="0"/>
          </a:p>
          <a:p>
            <a:pPr marL="457200" indent="-457200">
              <a:buFont typeface="+mj-lt"/>
              <a:buAutoNum type="arabicPeriod"/>
            </a:pPr>
            <a:r>
              <a:rPr kumimoji="1" lang="ja-JP" altLang="en-US" dirty="0">
                <a:solidFill>
                  <a:schemeClr val="accent5"/>
                </a:solidFill>
              </a:rPr>
              <a:t>意外とハードウェア・コストが安くない</a:t>
            </a:r>
            <a:endParaRPr kumimoji="1" lang="en-US" altLang="ja-JP" dirty="0">
              <a:solidFill>
                <a:schemeClr val="accent5"/>
              </a:solidFill>
            </a:endParaRPr>
          </a:p>
          <a:p>
            <a:pPr lvl="1"/>
            <a:r>
              <a:rPr kumimoji="1" lang="ja-JP" altLang="en-US" dirty="0"/>
              <a:t>方向そのものの予測にはハードは必要がない</a:t>
            </a:r>
            <a:endParaRPr kumimoji="1" lang="en-US" altLang="ja-JP" dirty="0"/>
          </a:p>
          <a:p>
            <a:pPr lvl="1"/>
            <a:r>
              <a:rPr kumimoji="1" lang="ja-JP" altLang="en-US" dirty="0"/>
              <a:t>成立すると予測する場合，</a:t>
            </a:r>
            <a:r>
              <a:rPr kumimoji="1" lang="en-US" altLang="ja-JP" dirty="0"/>
              <a:t>BTB </a:t>
            </a:r>
            <a:r>
              <a:rPr kumimoji="1" lang="ja-JP" altLang="en-US" dirty="0"/>
              <a:t>が別途いる</a:t>
            </a:r>
            <a:endParaRPr kumimoji="1" lang="en-US" altLang="ja-JP" dirty="0"/>
          </a:p>
          <a:p>
            <a:pPr lvl="2"/>
            <a:r>
              <a:rPr kumimoji="1" lang="ja-JP" altLang="en-US" dirty="0"/>
              <a:t>分岐かどうか </a:t>
            </a:r>
            <a:r>
              <a:rPr kumimoji="1" lang="en-US" altLang="ja-JP" dirty="0"/>
              <a:t>&amp; </a:t>
            </a:r>
            <a:r>
              <a:rPr kumimoji="1" lang="ja-JP" altLang="en-US" dirty="0"/>
              <a:t>先ターゲット予測は必要</a:t>
            </a:r>
            <a:endParaRPr kumimoji="1" lang="en-US" altLang="ja-JP" dirty="0"/>
          </a:p>
          <a:p>
            <a:pPr lvl="1"/>
            <a:r>
              <a:rPr kumimoji="1" lang="ja-JP" altLang="en-US" dirty="0"/>
              <a:t>「後方分岐かどうか」の予測や，</a:t>
            </a:r>
            <a:br>
              <a:rPr kumimoji="1" lang="en-US" altLang="ja-JP" dirty="0"/>
            </a:br>
            <a:r>
              <a:rPr kumimoji="1" lang="ja-JP" altLang="en-US" dirty="0"/>
              <a:t>「成立</a:t>
            </a:r>
            <a:r>
              <a:rPr kumimoji="1" lang="en-US" altLang="ja-JP" dirty="0"/>
              <a:t>/</a:t>
            </a:r>
            <a:r>
              <a:rPr kumimoji="1" lang="ja-JP" altLang="en-US" dirty="0"/>
              <a:t>不成立のヒント」の予測を行う必要がある</a:t>
            </a:r>
          </a:p>
        </p:txBody>
      </p:sp>
    </p:spTree>
    <p:extLst>
      <p:ext uri="{BB962C8B-B14F-4D97-AF65-F5344CB8AC3E}">
        <p14:creationId xmlns:p14="http://schemas.microsoft.com/office/powerpoint/2010/main" val="42047842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33596F-3513-E0C8-95DF-798F084EACFF}"/>
              </a:ext>
            </a:extLst>
          </p:cNvPr>
          <p:cNvSpPr>
            <a:spLocks noGrp="1"/>
          </p:cNvSpPr>
          <p:nvPr>
            <p:ph type="title"/>
          </p:nvPr>
        </p:nvSpPr>
        <p:spPr/>
        <p:txBody>
          <a:bodyPr/>
          <a:lstStyle/>
          <a:p>
            <a:r>
              <a:rPr kumimoji="1" lang="ja-JP" altLang="en-US" dirty="0"/>
              <a:t>質問と感想</a:t>
            </a:r>
          </a:p>
        </p:txBody>
      </p:sp>
      <p:sp>
        <p:nvSpPr>
          <p:cNvPr id="3" name="テキスト プレースホルダー 2">
            <a:extLst>
              <a:ext uri="{FF2B5EF4-FFF2-40B4-BE49-F238E27FC236}">
                <a16:creationId xmlns:a16="http://schemas.microsoft.com/office/drawing/2014/main" id="{E5F93859-6A8A-A1C7-6495-6145B85421EA}"/>
              </a:ext>
            </a:extLst>
          </p:cNvPr>
          <p:cNvSpPr>
            <a:spLocks noGrp="1"/>
          </p:cNvSpPr>
          <p:nvPr>
            <p:ph type="body" sz="quarter" idx="10"/>
          </p:nvPr>
        </p:nvSpPr>
        <p:spPr/>
        <p:txBody>
          <a:bodyPr/>
          <a:lstStyle/>
          <a:p>
            <a:r>
              <a:rPr kumimoji="1" lang="ja-JP" altLang="en-US" dirty="0"/>
              <a:t>マイクロ命令への分解というのは、デコードを複数回処理することで構造ハザードを防ぐという認識でよろしいでしょうか。</a:t>
            </a:r>
          </a:p>
          <a:p>
            <a:pPr lvl="1"/>
            <a:endParaRPr kumimoji="1" lang="en-US" altLang="ja-JP" dirty="0"/>
          </a:p>
          <a:p>
            <a:pPr lvl="1"/>
            <a:r>
              <a:rPr kumimoji="1" lang="ja-JP" altLang="en-US" dirty="0"/>
              <a:t>構造ハザードを起こさない命令列に変換している</a:t>
            </a:r>
          </a:p>
        </p:txBody>
      </p:sp>
    </p:spTree>
    <p:extLst>
      <p:ext uri="{BB962C8B-B14F-4D97-AF65-F5344CB8AC3E}">
        <p14:creationId xmlns:p14="http://schemas.microsoft.com/office/powerpoint/2010/main" val="12440601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グループ化 33"/>
          <p:cNvGrpSpPr/>
          <p:nvPr/>
        </p:nvGrpSpPr>
        <p:grpSpPr>
          <a:xfrm>
            <a:off x="2951982" y="2888994"/>
            <a:ext cx="1562400" cy="576064"/>
            <a:chOff x="971600" y="5445224"/>
            <a:chExt cx="7200800" cy="576064"/>
          </a:xfrm>
        </p:grpSpPr>
        <p:sp>
          <p:nvSpPr>
            <p:cNvPr id="35" name="平行四辺形 3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平行四辺形 36"/>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8" name="グループ化 37"/>
          <p:cNvGrpSpPr/>
          <p:nvPr/>
        </p:nvGrpSpPr>
        <p:grpSpPr>
          <a:xfrm>
            <a:off x="4392142" y="2888994"/>
            <a:ext cx="1562400" cy="576064"/>
            <a:chOff x="971600" y="5445224"/>
            <a:chExt cx="7200800" cy="576064"/>
          </a:xfrm>
        </p:grpSpPr>
        <p:sp>
          <p:nvSpPr>
            <p:cNvPr id="50" name="平行四辺形 49"/>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1" name="平行四辺形 50"/>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2" name="グループ化 51"/>
          <p:cNvGrpSpPr/>
          <p:nvPr/>
        </p:nvGrpSpPr>
        <p:grpSpPr>
          <a:xfrm>
            <a:off x="5832302" y="2888994"/>
            <a:ext cx="1562400" cy="576064"/>
            <a:chOff x="971600" y="5445224"/>
            <a:chExt cx="7200800" cy="576064"/>
          </a:xfrm>
        </p:grpSpPr>
        <p:sp>
          <p:nvSpPr>
            <p:cNvPr id="53" name="平行四辺形 52"/>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 name="平行四辺形 5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6" name="グループ化 55"/>
          <p:cNvGrpSpPr/>
          <p:nvPr/>
        </p:nvGrpSpPr>
        <p:grpSpPr>
          <a:xfrm>
            <a:off x="7272462" y="2888994"/>
            <a:ext cx="1584176" cy="576064"/>
            <a:chOff x="971600" y="5445224"/>
            <a:chExt cx="7200800" cy="576064"/>
          </a:xfrm>
        </p:grpSpPr>
        <p:sp>
          <p:nvSpPr>
            <p:cNvPr id="62" name="平行四辺形 61"/>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4" name="平行四辺形 6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3" name="正方形/長方形 2"/>
          <p:cNvSpPr/>
          <p:nvPr/>
        </p:nvSpPr>
        <p:spPr>
          <a:xfrm>
            <a:off x="2913821" y="2024451"/>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6" name="正方形/長方形 35"/>
          <p:cNvSpPr/>
          <p:nvPr/>
        </p:nvSpPr>
        <p:spPr>
          <a:xfrm>
            <a:off x="4353981" y="2024451"/>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49" name="正方形/長方形 48"/>
          <p:cNvSpPr/>
          <p:nvPr/>
        </p:nvSpPr>
        <p:spPr>
          <a:xfrm>
            <a:off x="5796028" y="2043035"/>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55" name="正方形/長方形 54"/>
          <p:cNvSpPr/>
          <p:nvPr/>
        </p:nvSpPr>
        <p:spPr>
          <a:xfrm>
            <a:off x="7236188" y="2043035"/>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 name="タイトル 1"/>
          <p:cNvSpPr>
            <a:spLocks noGrp="1"/>
          </p:cNvSpPr>
          <p:nvPr>
            <p:ph type="title"/>
          </p:nvPr>
        </p:nvSpPr>
        <p:spPr/>
        <p:txBody>
          <a:bodyPr/>
          <a:lstStyle/>
          <a:p>
            <a:r>
              <a:rPr lang="ja-JP" altLang="en-US" dirty="0"/>
              <a:t>「後方分岐かどうか」</a:t>
            </a:r>
            <a:br>
              <a:rPr lang="en-US" altLang="ja-JP" dirty="0"/>
            </a:br>
            <a:r>
              <a:rPr lang="ja-JP" altLang="en-US" dirty="0"/>
              <a:t>「成立</a:t>
            </a:r>
            <a:r>
              <a:rPr lang="en-US" altLang="ja-JP" dirty="0"/>
              <a:t>/</a:t>
            </a:r>
            <a:r>
              <a:rPr lang="ja-JP" altLang="en-US" dirty="0"/>
              <a:t>不成立のヒント」の予測</a:t>
            </a:r>
            <a:endParaRPr kumimoji="1" lang="ja-JP" altLang="en-US" dirty="0"/>
          </a:p>
        </p:txBody>
      </p:sp>
      <p:sp>
        <p:nvSpPr>
          <p:cNvPr id="58" name="コンテンツ プレースホルダー 57"/>
          <p:cNvSpPr>
            <a:spLocks noGrp="1"/>
          </p:cNvSpPr>
          <p:nvPr>
            <p:ph idx="4294967295"/>
          </p:nvPr>
        </p:nvSpPr>
        <p:spPr>
          <a:xfrm>
            <a:off x="431954" y="5139019"/>
            <a:ext cx="8550095" cy="469151"/>
          </a:xfrm>
          <a:prstGeom prst="rect">
            <a:avLst/>
          </a:prstGeom>
        </p:spPr>
        <p:txBody>
          <a:bodyPr/>
          <a:lstStyle/>
          <a:p>
            <a:r>
              <a:rPr lang="ja-JP" altLang="en-US" dirty="0"/>
              <a:t>フェッチされた命令は，デコードするまでは以下がわからない</a:t>
            </a:r>
            <a:endParaRPr lang="en-US" altLang="ja-JP" dirty="0"/>
          </a:p>
          <a:p>
            <a:pPr marL="817200" lvl="1" indent="-457200">
              <a:buFont typeface="+mj-lt"/>
              <a:buAutoNum type="arabicPeriod"/>
            </a:pPr>
            <a:r>
              <a:rPr lang="ja-JP" altLang="en-US" dirty="0"/>
              <a:t>分岐命令かどうか？</a:t>
            </a:r>
            <a:endParaRPr lang="en-US" altLang="ja-JP" dirty="0"/>
          </a:p>
          <a:p>
            <a:pPr marL="817200" lvl="1" indent="-457200">
              <a:buFont typeface="+mj-lt"/>
              <a:buAutoNum type="arabicPeriod"/>
            </a:pPr>
            <a:r>
              <a:rPr lang="ja-JP" altLang="en-US" dirty="0"/>
              <a:t>分岐ターゲットはどこか？</a:t>
            </a:r>
            <a:endParaRPr lang="en-US" altLang="ja-JP" dirty="0"/>
          </a:p>
          <a:p>
            <a:r>
              <a:rPr lang="ja-JP" altLang="en-US" dirty="0"/>
              <a:t>同様に，</a:t>
            </a:r>
            <a:endParaRPr lang="en-US" altLang="ja-JP" dirty="0"/>
          </a:p>
          <a:p>
            <a:pPr lvl="1"/>
            <a:r>
              <a:rPr lang="ja-JP" altLang="en-US" dirty="0"/>
              <a:t>「後方分岐かどうか」「成立</a:t>
            </a:r>
            <a:r>
              <a:rPr lang="en-US" altLang="ja-JP" dirty="0"/>
              <a:t>/</a:t>
            </a:r>
            <a:r>
              <a:rPr lang="ja-JP" altLang="en-US" dirty="0"/>
              <a:t>不成立のヒント」もわからない</a:t>
            </a:r>
            <a:endParaRPr lang="en-US" altLang="ja-JP" dirty="0"/>
          </a:p>
        </p:txBody>
      </p:sp>
      <p:cxnSp>
        <p:nvCxnSpPr>
          <p:cNvPr id="67" name="直線矢印コネクタ 66"/>
          <p:cNvCxnSpPr/>
          <p:nvPr/>
        </p:nvCxnSpPr>
        <p:spPr bwMode="auto">
          <a:xfrm>
            <a:off x="2951982" y="3699003"/>
            <a:ext cx="5904656" cy="0"/>
          </a:xfrm>
          <a:prstGeom prst="straightConnector1">
            <a:avLst/>
          </a:prstGeom>
          <a:ln cap="rnd">
            <a:solidFill>
              <a:schemeClr val="tx1">
                <a:lumMod val="65000"/>
                <a:lumOff val="35000"/>
              </a:schemeClr>
            </a:solidFill>
            <a:headEnd type="none" w="med" len="med"/>
            <a:tailEnd type="arrow"/>
          </a:ln>
        </p:spPr>
        <p:style>
          <a:lnRef idx="2">
            <a:schemeClr val="dk1"/>
          </a:lnRef>
          <a:fillRef idx="0">
            <a:schemeClr val="dk1"/>
          </a:fillRef>
          <a:effectRef idx="1">
            <a:schemeClr val="dk1"/>
          </a:effectRef>
          <a:fontRef idx="minor">
            <a:schemeClr val="tx1"/>
          </a:fontRef>
        </p:style>
      </p:cxnSp>
      <p:sp>
        <p:nvSpPr>
          <p:cNvPr id="90" name="角丸四角形 89"/>
          <p:cNvSpPr/>
          <p:nvPr/>
        </p:nvSpPr>
        <p:spPr bwMode="auto">
          <a:xfrm>
            <a:off x="4842003" y="2708992"/>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96" name="正方形/長方形 95"/>
          <p:cNvSpPr/>
          <p:nvPr/>
        </p:nvSpPr>
        <p:spPr bwMode="auto">
          <a:xfrm>
            <a:off x="1601967" y="2168986"/>
            <a:ext cx="1260014" cy="1710019"/>
          </a:xfrm>
          <a:prstGeom prst="rect">
            <a:avLst/>
          </a:prstGeom>
          <a:solidFill>
            <a:schemeClr val="bg1"/>
          </a:solidFill>
          <a:ln w="12700">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a:lnSpc>
                <a:spcPct val="80000"/>
              </a:lnSpc>
            </a:pPr>
            <a:r>
              <a:rPr lang="en-US" altLang="ja-JP" dirty="0">
                <a:solidFill>
                  <a:schemeClr val="tx1">
                    <a:lumMod val="75000"/>
                    <a:lumOff val="25000"/>
                  </a:schemeClr>
                </a:solidFill>
                <a:latin typeface="Arial Narrow" panose="020B0606020202030204" pitchFamily="34" charset="0"/>
              </a:rPr>
              <a:t>  </a:t>
            </a:r>
            <a:r>
              <a:rPr lang="en-US" altLang="ja-JP" dirty="0" err="1">
                <a:solidFill>
                  <a:schemeClr val="accent5"/>
                </a:solidFill>
                <a:latin typeface="Arial Narrow" panose="020B0606020202030204" pitchFamily="34" charset="0"/>
              </a:rPr>
              <a:t>bne</a:t>
            </a:r>
            <a:r>
              <a:rPr lang="en-US" altLang="ja-JP" dirty="0">
                <a:solidFill>
                  <a:schemeClr val="accent5"/>
                </a:solidFill>
                <a:latin typeface="Arial Narrow" panose="020B0606020202030204" pitchFamily="34" charset="0"/>
              </a:rPr>
              <a:t> </a:t>
            </a:r>
            <a:r>
              <a:rPr lang="en-US" altLang="ja-JP" dirty="0">
                <a:solidFill>
                  <a:schemeClr val="tx1">
                    <a:lumMod val="75000"/>
                    <a:lumOff val="25000"/>
                  </a:schemeClr>
                </a:solidFill>
                <a:latin typeface="Arial Narrow" panose="020B0606020202030204" pitchFamily="34" charset="0"/>
              </a:rPr>
              <a:t>x1,x2,</a:t>
            </a:r>
            <a:r>
              <a:rPr lang="en-US" altLang="ja-JP" b="1" dirty="0">
                <a:solidFill>
                  <a:schemeClr val="accent5"/>
                </a:solidFill>
                <a:latin typeface="Arial Narrow" panose="020B0606020202030204" pitchFamily="34" charset="0"/>
              </a:rPr>
              <a:t>L</a:t>
            </a:r>
          </a:p>
          <a:p>
            <a:pPr>
              <a:lnSpc>
                <a:spcPct val="80000"/>
              </a:lnSpc>
            </a:pPr>
            <a:r>
              <a:rPr lang="en-US" altLang="ja-JP" dirty="0">
                <a:solidFill>
                  <a:schemeClr val="tx1">
                    <a:lumMod val="75000"/>
                    <a:lumOff val="25000"/>
                  </a:schemeClr>
                </a:solidFill>
                <a:latin typeface="Arial Narrow" panose="020B0606020202030204" pitchFamily="34" charset="0"/>
              </a:rPr>
              <a:t>  add ...</a:t>
            </a:r>
          </a:p>
          <a:p>
            <a:pPr>
              <a:lnSpc>
                <a:spcPct val="80000"/>
              </a:lnSpc>
            </a:pPr>
            <a:r>
              <a:rPr lang="en-US" altLang="ja-JP" dirty="0">
                <a:solidFill>
                  <a:schemeClr val="tx1">
                    <a:lumMod val="75000"/>
                    <a:lumOff val="25000"/>
                  </a:schemeClr>
                </a:solidFill>
                <a:latin typeface="Arial Narrow" panose="020B0606020202030204" pitchFamily="34" charset="0"/>
              </a:rPr>
              <a:t>  ...</a:t>
            </a:r>
          </a:p>
          <a:p>
            <a:pPr>
              <a:lnSpc>
                <a:spcPct val="80000"/>
              </a:lnSpc>
            </a:pPr>
            <a:r>
              <a:rPr lang="en-US" altLang="ja-JP" b="1" dirty="0">
                <a:solidFill>
                  <a:schemeClr val="accent5"/>
                </a:solidFill>
                <a:latin typeface="Arial Narrow" panose="020B0606020202030204" pitchFamily="34" charset="0"/>
              </a:rPr>
              <a:t>L</a:t>
            </a:r>
            <a:r>
              <a:rPr lang="en-US" altLang="ja-JP" dirty="0">
                <a:solidFill>
                  <a:schemeClr val="tx1">
                    <a:lumMod val="75000"/>
                    <a:lumOff val="25000"/>
                  </a:schemeClr>
                </a:solidFill>
                <a:latin typeface="Arial Narrow" panose="020B0606020202030204" pitchFamily="34" charset="0"/>
              </a:rPr>
              <a:t>:</a:t>
            </a:r>
          </a:p>
          <a:p>
            <a:pPr>
              <a:lnSpc>
                <a:spcPct val="80000"/>
              </a:lnSpc>
            </a:pPr>
            <a:r>
              <a:rPr lang="en-US" altLang="ja-JP" dirty="0">
                <a:solidFill>
                  <a:schemeClr val="tx1">
                    <a:lumMod val="75000"/>
                    <a:lumOff val="25000"/>
                  </a:schemeClr>
                </a:solidFill>
                <a:latin typeface="Arial Narrow" panose="020B0606020202030204" pitchFamily="34" charset="0"/>
              </a:rPr>
              <a:t>  sub ...</a:t>
            </a:r>
            <a:endParaRPr lang="ja-JP" altLang="en-US" dirty="0">
              <a:solidFill>
                <a:schemeClr val="tx1">
                  <a:lumMod val="75000"/>
                  <a:lumOff val="25000"/>
                </a:schemeClr>
              </a:solidFill>
              <a:latin typeface="Arial Narrow" panose="020B0606020202030204" pitchFamily="34" charset="0"/>
            </a:endParaRPr>
          </a:p>
        </p:txBody>
      </p:sp>
      <p:sp>
        <p:nvSpPr>
          <p:cNvPr id="97" name="正方形/長方形 96"/>
          <p:cNvSpPr/>
          <p:nvPr/>
        </p:nvSpPr>
        <p:spPr bwMode="auto">
          <a:xfrm>
            <a:off x="1871970" y="1718981"/>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a:solidFill>
                  <a:schemeClr val="tx1">
                    <a:lumMod val="65000"/>
                    <a:lumOff val="35000"/>
                  </a:schemeClr>
                </a:solidFill>
              </a:rPr>
              <a:t>プログラム</a:t>
            </a:r>
          </a:p>
        </p:txBody>
      </p:sp>
      <p:sp>
        <p:nvSpPr>
          <p:cNvPr id="24" name="角丸四角形 23"/>
          <p:cNvSpPr/>
          <p:nvPr/>
        </p:nvSpPr>
        <p:spPr bwMode="auto">
          <a:xfrm>
            <a:off x="3401987" y="2708992"/>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ja-JP" altLang="en-US" dirty="0">
                <a:latin typeface="Arial Narrow" panose="020B0606020202030204" pitchFamily="34" charset="0"/>
              </a:rPr>
              <a:t>？？？</a:t>
            </a:r>
          </a:p>
        </p:txBody>
      </p:sp>
      <p:sp>
        <p:nvSpPr>
          <p:cNvPr id="27" name="角丸四角形 26"/>
          <p:cNvSpPr/>
          <p:nvPr/>
        </p:nvSpPr>
        <p:spPr bwMode="auto">
          <a:xfrm>
            <a:off x="6282019" y="2708992"/>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29" name="角丸四角形 28"/>
          <p:cNvSpPr/>
          <p:nvPr/>
        </p:nvSpPr>
        <p:spPr bwMode="auto">
          <a:xfrm>
            <a:off x="7722035" y="2708992"/>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28" name="角丸四角形吹き出し 27"/>
          <p:cNvSpPr/>
          <p:nvPr/>
        </p:nvSpPr>
        <p:spPr bwMode="auto">
          <a:xfrm>
            <a:off x="3581989" y="1358977"/>
            <a:ext cx="2880032" cy="630008"/>
          </a:xfrm>
          <a:prstGeom prst="wedgeRoundRectCallout">
            <a:avLst>
              <a:gd name="adj1" fmla="val -50527"/>
              <a:gd name="adj2" fmla="val 100108"/>
              <a:gd name="adj3" fmla="val 16667"/>
            </a:avLst>
          </a:prstGeom>
          <a:ln>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600" dirty="0">
                <a:solidFill>
                  <a:schemeClr val="tx1">
                    <a:lumMod val="65000"/>
                    <a:lumOff val="35000"/>
                  </a:schemeClr>
                </a:solidFill>
                <a:latin typeface="Arial Narrow" panose="020B0606020202030204" pitchFamily="34" charset="0"/>
              </a:rPr>
              <a:t>いやその，ここではまだ</a:t>
            </a:r>
            <a:endParaRPr kumimoji="1" lang="en-US" altLang="ja-JP" sz="1600" dirty="0">
              <a:solidFill>
                <a:schemeClr val="tx1">
                  <a:lumMod val="65000"/>
                  <a:lumOff val="35000"/>
                </a:schemeClr>
              </a:solidFill>
              <a:latin typeface="Arial Narrow" panose="020B0606020202030204" pitchFamily="34" charset="0"/>
            </a:endParaRPr>
          </a:p>
          <a:p>
            <a:r>
              <a:rPr kumimoji="1" lang="ja-JP" altLang="en-US" sz="1600" dirty="0">
                <a:solidFill>
                  <a:schemeClr val="tx1">
                    <a:lumMod val="65000"/>
                    <a:lumOff val="35000"/>
                  </a:schemeClr>
                </a:solidFill>
                <a:latin typeface="Arial Narrow" panose="020B0606020202030204" pitchFamily="34" charset="0"/>
              </a:rPr>
              <a:t>中身</a:t>
            </a:r>
            <a:r>
              <a:rPr kumimoji="1" lang="ja-JP" altLang="en-US" sz="1600" dirty="0" err="1">
                <a:solidFill>
                  <a:schemeClr val="tx1">
                    <a:lumMod val="65000"/>
                    <a:lumOff val="35000"/>
                  </a:schemeClr>
                </a:solidFill>
                <a:latin typeface="Arial Narrow" panose="020B0606020202030204" pitchFamily="34" charset="0"/>
              </a:rPr>
              <a:t>わ</a:t>
            </a:r>
            <a:r>
              <a:rPr kumimoji="1" lang="ja-JP" altLang="en-US" sz="1600" dirty="0">
                <a:solidFill>
                  <a:schemeClr val="tx1">
                    <a:lumMod val="65000"/>
                    <a:lumOff val="35000"/>
                  </a:schemeClr>
                </a:solidFill>
                <a:latin typeface="Arial Narrow" panose="020B0606020202030204" pitchFamily="34" charset="0"/>
              </a:rPr>
              <a:t>からないんすけど･･･</a:t>
            </a:r>
            <a:endParaRPr kumimoji="1" lang="en-US" altLang="ja-JP" sz="1600" dirty="0">
              <a:solidFill>
                <a:schemeClr val="tx1">
                  <a:lumMod val="65000"/>
                  <a:lumOff val="35000"/>
                </a:schemeClr>
              </a:solidFill>
              <a:latin typeface="Arial Narrow" panose="020B0606020202030204" pitchFamily="34" charset="0"/>
            </a:endParaRPr>
          </a:p>
        </p:txBody>
      </p:sp>
      <p:sp>
        <p:nvSpPr>
          <p:cNvPr id="30" name="正方形/長方形 29"/>
          <p:cNvSpPr/>
          <p:nvPr/>
        </p:nvSpPr>
        <p:spPr>
          <a:xfrm>
            <a:off x="71950" y="1718981"/>
            <a:ext cx="1620018" cy="1384995"/>
          </a:xfrm>
          <a:prstGeom prst="rect">
            <a:avLst/>
          </a:prstGeom>
        </p:spPr>
        <p:txBody>
          <a:bodyPr wrap="square">
            <a:spAutoFit/>
          </a:bodyPr>
          <a:lstStyle/>
          <a:p>
            <a:r>
              <a:rPr lang="ja-JP" altLang="en-US" sz="1400" b="1" dirty="0">
                <a:solidFill>
                  <a:schemeClr val="tx1">
                    <a:lumMod val="75000"/>
                    <a:lumOff val="2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tx1">
                    <a:lumMod val="75000"/>
                    <a:lumOff val="2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　・∀・）</a:t>
            </a:r>
            <a:endParaRPr lang="en-US" altLang="ja-JP" sz="1400" b="1" dirty="0">
              <a:solidFill>
                <a:schemeClr val="tx1">
                  <a:lumMod val="75000"/>
                  <a:lumOff val="2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tx1">
                    <a:lumMod val="75000"/>
                    <a:lumOff val="2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75000"/>
                    <a:lumOff val="2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φ</a:t>
            </a:r>
            <a:r>
              <a:rPr lang="ja-JP" altLang="en-US" sz="1400" b="1" dirty="0">
                <a:solidFill>
                  <a:schemeClr val="tx1">
                    <a:lumMod val="75000"/>
                    <a:lumOff val="2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tx1">
                    <a:lumMod val="75000"/>
                    <a:lumOff val="2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__⊂)__</a:t>
            </a:r>
            <a:endParaRPr lang="ja-JP" altLang="en-US" sz="1400" b="1" dirty="0">
              <a:solidFill>
                <a:schemeClr val="tx1">
                  <a:lumMod val="75000"/>
                  <a:lumOff val="2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tx1">
                    <a:lumMod val="75000"/>
                    <a:lumOff val="2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／旦／三／ ／</a:t>
            </a:r>
            <a:r>
              <a:rPr lang="en-US" altLang="ja-JP" sz="1400" b="1" dirty="0">
                <a:solidFill>
                  <a:schemeClr val="tx1">
                    <a:lumMod val="75000"/>
                    <a:lumOff val="2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tx1">
                    <a:lumMod val="75000"/>
                    <a:lumOff val="2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75000"/>
                    <a:lumOff val="2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75000"/>
                    <a:lumOff val="2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tx1">
                    <a:lumMod val="75000"/>
                    <a:lumOff val="2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75000"/>
                    <a:lumOff val="2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75000"/>
                    <a:lumOff val="2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tx1">
                    <a:lumMod val="75000"/>
                    <a:lumOff val="2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75000"/>
                    <a:lumOff val="2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tx1">
                    <a:lumMod val="75000"/>
                    <a:lumOff val="2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75000"/>
                    <a:lumOff val="2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75000"/>
                    <a:lumOff val="2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p:txBody>
      </p:sp>
      <p:sp>
        <p:nvSpPr>
          <p:cNvPr id="31" name="角丸四角形吹き出し 30"/>
          <p:cNvSpPr/>
          <p:nvPr/>
        </p:nvSpPr>
        <p:spPr bwMode="auto">
          <a:xfrm>
            <a:off x="1151962" y="998973"/>
            <a:ext cx="2340026" cy="522647"/>
          </a:xfrm>
          <a:prstGeom prst="wedgeRoundRectCallout">
            <a:avLst>
              <a:gd name="adj1" fmla="val -43365"/>
              <a:gd name="adj2" fmla="val 134720"/>
              <a:gd name="adj3" fmla="val 16667"/>
            </a:avLst>
          </a:prstGeom>
          <a:ln>
            <a:solidFill>
              <a:schemeClr val="tx1">
                <a:lumMod val="65000"/>
                <a:lumOff val="35000"/>
              </a:schemeClr>
            </a:solidFill>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400" dirty="0">
                <a:solidFill>
                  <a:schemeClr val="tx1">
                    <a:lumMod val="85000"/>
                    <a:lumOff val="15000"/>
                  </a:schemeClr>
                </a:solidFill>
                <a:latin typeface="Arial Narrow" panose="020B0606020202030204" pitchFamily="34" charset="0"/>
              </a:rPr>
              <a:t>ヒントをうめておいたので</a:t>
            </a:r>
            <a:endParaRPr kumimoji="1" lang="en-US" altLang="ja-JP" sz="1400" dirty="0">
              <a:solidFill>
                <a:schemeClr val="tx1">
                  <a:lumMod val="85000"/>
                  <a:lumOff val="15000"/>
                </a:schemeClr>
              </a:solidFill>
              <a:latin typeface="Arial Narrow" panose="020B0606020202030204" pitchFamily="34" charset="0"/>
            </a:endParaRPr>
          </a:p>
          <a:p>
            <a:r>
              <a:rPr kumimoji="1" lang="ja-JP" altLang="en-US" sz="1400" dirty="0">
                <a:solidFill>
                  <a:schemeClr val="tx1">
                    <a:lumMod val="85000"/>
                    <a:lumOff val="15000"/>
                  </a:schemeClr>
                </a:solidFill>
                <a:latin typeface="Arial Narrow" panose="020B0606020202030204" pitchFamily="34" charset="0"/>
              </a:rPr>
              <a:t>これでヨシ！</a:t>
            </a:r>
          </a:p>
        </p:txBody>
      </p:sp>
    </p:spTree>
    <p:extLst>
      <p:ext uri="{BB962C8B-B14F-4D97-AF65-F5344CB8AC3E}">
        <p14:creationId xmlns:p14="http://schemas.microsoft.com/office/powerpoint/2010/main" val="33496613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別途ハードウェアが必要</a:t>
            </a:r>
          </a:p>
        </p:txBody>
      </p:sp>
      <p:sp>
        <p:nvSpPr>
          <p:cNvPr id="3" name="テキスト プレースホルダー 2"/>
          <p:cNvSpPr>
            <a:spLocks noGrp="1"/>
          </p:cNvSpPr>
          <p:nvPr>
            <p:ph type="body" sz="quarter" idx="10"/>
          </p:nvPr>
        </p:nvSpPr>
        <p:spPr/>
        <p:txBody>
          <a:bodyPr/>
          <a:lstStyle/>
          <a:p>
            <a:r>
              <a:rPr lang="ja-JP" altLang="en-US" dirty="0"/>
              <a:t>「後方分岐かどうか」「成立</a:t>
            </a:r>
            <a:r>
              <a:rPr lang="en-US" altLang="ja-JP" dirty="0"/>
              <a:t>/</a:t>
            </a:r>
            <a:r>
              <a:rPr lang="ja-JP" altLang="en-US" dirty="0"/>
              <a:t>不成立のヒント」もわからない</a:t>
            </a:r>
            <a:endParaRPr lang="en-US" altLang="ja-JP" dirty="0"/>
          </a:p>
          <a:p>
            <a:pPr lvl="1"/>
            <a:r>
              <a:rPr lang="ja-JP" altLang="en-US" dirty="0"/>
              <a:t>方向そのものを直接は予測しない</a:t>
            </a:r>
            <a:endParaRPr lang="en-US" altLang="ja-JP" dirty="0"/>
          </a:p>
          <a:p>
            <a:pPr lvl="1"/>
            <a:r>
              <a:rPr lang="ja-JP" altLang="en-US" dirty="0"/>
              <a:t>しかし，かわりに「後方分岐かどうか」等を予測する必要がある</a:t>
            </a:r>
            <a:endParaRPr lang="en-US" altLang="ja-JP" dirty="0"/>
          </a:p>
          <a:p>
            <a:r>
              <a:rPr lang="ja-JP" altLang="en-US" dirty="0"/>
              <a:t>別途それらを表に学習する？</a:t>
            </a:r>
            <a:endParaRPr lang="en-US" altLang="ja-JP" dirty="0"/>
          </a:p>
          <a:p>
            <a:pPr lvl="1"/>
            <a:r>
              <a:rPr lang="ja-JP" altLang="en-US" dirty="0"/>
              <a:t>後述の動的分岐予測とあまりかわらない機構が必要</a:t>
            </a:r>
            <a:endParaRPr kumimoji="1" lang="ja-JP" altLang="en-US" dirty="0"/>
          </a:p>
        </p:txBody>
      </p:sp>
    </p:spTree>
    <p:extLst>
      <p:ext uri="{BB962C8B-B14F-4D97-AF65-F5344CB8AC3E}">
        <p14:creationId xmlns:p14="http://schemas.microsoft.com/office/powerpoint/2010/main" val="34012446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静的分岐予測のまとめ</a:t>
            </a:r>
          </a:p>
        </p:txBody>
      </p:sp>
      <p:sp>
        <p:nvSpPr>
          <p:cNvPr id="3" name="テキスト プレースホルダー 2"/>
          <p:cNvSpPr>
            <a:spLocks noGrp="1"/>
          </p:cNvSpPr>
          <p:nvPr>
            <p:ph type="body" sz="quarter" idx="10"/>
          </p:nvPr>
        </p:nvSpPr>
        <p:spPr/>
        <p:txBody>
          <a:bodyPr/>
          <a:lstStyle/>
          <a:p>
            <a:r>
              <a:rPr lang="ja-JP" altLang="en-US" dirty="0"/>
              <a:t>静的な命令に対してあらかじめ予測</a:t>
            </a:r>
            <a:endParaRPr lang="en-US" altLang="ja-JP" dirty="0"/>
          </a:p>
          <a:p>
            <a:r>
              <a:rPr lang="ja-JP" altLang="en-US" dirty="0"/>
              <a:t>基本的に，今の </a:t>
            </a:r>
            <a:r>
              <a:rPr lang="en-US" altLang="ja-JP" dirty="0"/>
              <a:t>CPU </a:t>
            </a:r>
            <a:r>
              <a:rPr lang="ja-JP" altLang="en-US" dirty="0"/>
              <a:t>では使われていない</a:t>
            </a:r>
            <a:endParaRPr lang="en-US" altLang="ja-JP" dirty="0"/>
          </a:p>
          <a:p>
            <a:pPr lvl="1"/>
            <a:r>
              <a:rPr lang="ja-JP" altLang="en-US" dirty="0"/>
              <a:t>予測精度の上限に限界がある</a:t>
            </a:r>
            <a:endParaRPr lang="en-US" altLang="ja-JP" dirty="0"/>
          </a:p>
          <a:p>
            <a:pPr lvl="1"/>
            <a:r>
              <a:rPr kumimoji="1" lang="ja-JP" altLang="en-US" dirty="0"/>
              <a:t>意外とハードウェア・コストが安くない</a:t>
            </a:r>
            <a:endParaRPr kumimoji="1" lang="en-US" altLang="ja-JP" dirty="0"/>
          </a:p>
          <a:p>
            <a:r>
              <a:rPr kumimoji="1" lang="ja-JP" altLang="en-US" dirty="0"/>
              <a:t>次回は動的分岐予測</a:t>
            </a:r>
          </a:p>
        </p:txBody>
      </p:sp>
    </p:spTree>
    <p:extLst>
      <p:ext uri="{BB962C8B-B14F-4D97-AF65-F5344CB8AC3E}">
        <p14:creationId xmlns:p14="http://schemas.microsoft.com/office/powerpoint/2010/main" val="13880900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分岐方向予測</a:t>
            </a:r>
          </a:p>
        </p:txBody>
      </p:sp>
      <p:sp>
        <p:nvSpPr>
          <p:cNvPr id="3" name="テキスト プレースホルダー 2"/>
          <p:cNvSpPr>
            <a:spLocks noGrp="1"/>
          </p:cNvSpPr>
          <p:nvPr>
            <p:ph type="body" sz="quarter" idx="10"/>
          </p:nvPr>
        </p:nvSpPr>
        <p:spPr/>
        <p:txBody>
          <a:bodyPr/>
          <a:lstStyle/>
          <a:p>
            <a:r>
              <a:rPr lang="ja-JP" altLang="en-US" dirty="0"/>
              <a:t>以下の</a:t>
            </a:r>
            <a:r>
              <a:rPr lang="en-US" altLang="ja-JP" dirty="0"/>
              <a:t>2</a:t>
            </a:r>
            <a:r>
              <a:rPr lang="ja-JP" altLang="en-US" dirty="0" err="1"/>
              <a:t>つに</a:t>
            </a:r>
            <a:r>
              <a:rPr lang="ja-JP" altLang="en-US" dirty="0"/>
              <a:t>大きく分けられる</a:t>
            </a:r>
            <a:endParaRPr lang="en-US" altLang="ja-JP" dirty="0"/>
          </a:p>
          <a:p>
            <a:pPr marL="817200" lvl="1" indent="-457200">
              <a:buFont typeface="+mj-lt"/>
              <a:buAutoNum type="arabicPeriod"/>
            </a:pPr>
            <a:r>
              <a:rPr kumimoji="1" lang="ja-JP" altLang="en-US" dirty="0"/>
              <a:t>静的分岐予測</a:t>
            </a:r>
            <a:endParaRPr kumimoji="1" lang="en-US" altLang="ja-JP" dirty="0"/>
          </a:p>
          <a:p>
            <a:pPr lvl="2"/>
            <a:r>
              <a:rPr kumimoji="1" lang="ja-JP" altLang="en-US" dirty="0"/>
              <a:t>静的分岐に対する予測</a:t>
            </a:r>
            <a:endParaRPr kumimoji="1" lang="en-US" altLang="ja-JP" dirty="0"/>
          </a:p>
          <a:p>
            <a:pPr lvl="2"/>
            <a:r>
              <a:rPr kumimoji="1" lang="ja-JP" altLang="en-US" dirty="0"/>
              <a:t>プログラム開始時に予測結果は決まっており，</a:t>
            </a:r>
            <a:br>
              <a:rPr kumimoji="1" lang="en-US" altLang="ja-JP" dirty="0"/>
            </a:br>
            <a:r>
              <a:rPr kumimoji="1" lang="ja-JP" altLang="en-US" dirty="0"/>
              <a:t>実行中に予測結果は変化しない</a:t>
            </a:r>
            <a:endParaRPr kumimoji="1" lang="en-US" altLang="ja-JP" dirty="0"/>
          </a:p>
          <a:p>
            <a:pPr marL="817200" lvl="1" indent="-457200">
              <a:buFont typeface="+mj-lt"/>
              <a:buAutoNum type="arabicPeriod"/>
            </a:pPr>
            <a:r>
              <a:rPr kumimoji="1" lang="ja-JP" altLang="en-US" b="1" dirty="0"/>
              <a:t>動的分岐予測</a:t>
            </a:r>
            <a:endParaRPr kumimoji="1" lang="en-US" altLang="ja-JP" b="1" dirty="0"/>
          </a:p>
          <a:p>
            <a:pPr lvl="2"/>
            <a:r>
              <a:rPr kumimoji="1" lang="ja-JP" altLang="en-US" dirty="0"/>
              <a:t>動的分岐に対する予測</a:t>
            </a:r>
            <a:endParaRPr kumimoji="1" lang="en-US" altLang="ja-JP" dirty="0"/>
          </a:p>
          <a:p>
            <a:pPr lvl="2"/>
            <a:r>
              <a:rPr lang="ja-JP" altLang="en-US" dirty="0"/>
              <a:t>プログラムの実行中に予測結果が変化する</a:t>
            </a:r>
            <a:endParaRPr kumimoji="1" lang="ja-JP" altLang="en-US" dirty="0"/>
          </a:p>
        </p:txBody>
      </p:sp>
    </p:spTree>
    <p:extLst>
      <p:ext uri="{BB962C8B-B14F-4D97-AF65-F5344CB8AC3E}">
        <p14:creationId xmlns:p14="http://schemas.microsoft.com/office/powerpoint/2010/main" val="30943995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動的分岐予測</a:t>
            </a:r>
            <a:endParaRPr kumimoji="1" lang="ja-JP" altLang="en-US" dirty="0"/>
          </a:p>
        </p:txBody>
      </p:sp>
      <p:sp>
        <p:nvSpPr>
          <p:cNvPr id="3" name="テキスト プレースホルダー 2"/>
          <p:cNvSpPr>
            <a:spLocks noGrp="1"/>
          </p:cNvSpPr>
          <p:nvPr>
            <p:ph type="body" sz="quarter" idx="10"/>
          </p:nvPr>
        </p:nvSpPr>
        <p:spPr/>
        <p:txBody>
          <a:bodyPr/>
          <a:lstStyle/>
          <a:p>
            <a:r>
              <a:rPr lang="ja-JP" altLang="en-US" dirty="0"/>
              <a:t>さまざまな予測手法を紹介</a:t>
            </a:r>
            <a:endParaRPr lang="en-US" altLang="ja-JP" dirty="0"/>
          </a:p>
          <a:p>
            <a:pPr marL="817200" lvl="1" indent="-457200">
              <a:buFont typeface="+mj-lt"/>
              <a:buAutoNum type="arabicPeriod"/>
            </a:pPr>
            <a:r>
              <a:rPr lang="en-US" altLang="ja-JP" dirty="0"/>
              <a:t>n </a:t>
            </a:r>
            <a:r>
              <a:rPr lang="ja-JP" altLang="en-US" dirty="0"/>
              <a:t>ビット・カウンタ</a:t>
            </a:r>
            <a:endParaRPr lang="en-US" altLang="ja-JP" dirty="0"/>
          </a:p>
          <a:p>
            <a:pPr marL="1177200" lvl="2" indent="-457200">
              <a:buFont typeface="+mj-lt"/>
              <a:buAutoNum type="arabicPeriod"/>
            </a:pPr>
            <a:r>
              <a:rPr lang="en-US" altLang="ja-JP" dirty="0"/>
              <a:t>1</a:t>
            </a:r>
            <a:r>
              <a:rPr lang="ja-JP" altLang="en-US" dirty="0"/>
              <a:t>ビット・カウンタ予測器</a:t>
            </a:r>
            <a:endParaRPr lang="en-US" altLang="ja-JP" dirty="0"/>
          </a:p>
          <a:p>
            <a:pPr marL="1177200" lvl="2" indent="-457200">
              <a:buFont typeface="+mj-lt"/>
              <a:buAutoNum type="arabicPeriod"/>
            </a:pPr>
            <a:r>
              <a:rPr lang="en-US" altLang="ja-JP" dirty="0"/>
              <a:t>2</a:t>
            </a:r>
            <a:r>
              <a:rPr lang="ja-JP" altLang="en-US" dirty="0"/>
              <a:t>ビット・カウンタ予測器</a:t>
            </a:r>
            <a:endParaRPr lang="en-US" altLang="ja-JP" dirty="0"/>
          </a:p>
          <a:p>
            <a:pPr marL="817200" lvl="1" indent="-457200">
              <a:buFont typeface="+mj-lt"/>
              <a:buAutoNum type="arabicPeriod"/>
            </a:pPr>
            <a:r>
              <a:rPr lang="ja-JP" altLang="en-US" dirty="0"/>
              <a:t>履歴を用いたもの</a:t>
            </a:r>
            <a:endParaRPr lang="en-US" altLang="ja-JP" dirty="0"/>
          </a:p>
          <a:p>
            <a:pPr marL="1177200" lvl="2" indent="-457200">
              <a:buFont typeface="+mj-lt"/>
              <a:buAutoNum type="arabicPeriod"/>
            </a:pPr>
            <a:r>
              <a:rPr lang="ja-JP" altLang="en-US" dirty="0"/>
              <a:t>ローカル履歴予測器</a:t>
            </a:r>
            <a:endParaRPr lang="en-US" altLang="ja-JP" dirty="0"/>
          </a:p>
          <a:p>
            <a:pPr marL="1177200" lvl="2" indent="-457200">
              <a:buFont typeface="+mj-lt"/>
              <a:buAutoNum type="arabicPeriod"/>
            </a:pPr>
            <a:r>
              <a:rPr lang="ja-JP" altLang="en-US" dirty="0"/>
              <a:t>グローバル履歴予測器</a:t>
            </a:r>
            <a:endParaRPr lang="en-US" altLang="ja-JP" dirty="0"/>
          </a:p>
          <a:p>
            <a:pPr marL="1177200" lvl="2" indent="-457200">
              <a:buFont typeface="+mj-lt"/>
              <a:buAutoNum type="arabicPeriod"/>
            </a:pPr>
            <a:r>
              <a:rPr lang="ja-JP" altLang="en-US" dirty="0"/>
              <a:t>より高度な予測器</a:t>
            </a:r>
            <a:endParaRPr lang="en-US" altLang="ja-JP" dirty="0"/>
          </a:p>
          <a:p>
            <a:r>
              <a:rPr kumimoji="1" lang="ja-JP" altLang="en-US" dirty="0"/>
              <a:t>下に行くほど先進的</a:t>
            </a:r>
            <a:endParaRPr kumimoji="1" lang="en-US" altLang="ja-JP" dirty="0"/>
          </a:p>
          <a:p>
            <a:pPr lvl="1"/>
            <a:r>
              <a:rPr kumimoji="1" lang="ja-JP" altLang="en-US" dirty="0"/>
              <a:t>それぞれ上にあるものを下敷きとしているので，順に説明</a:t>
            </a:r>
          </a:p>
        </p:txBody>
      </p:sp>
    </p:spTree>
    <p:extLst>
      <p:ext uri="{BB962C8B-B14F-4D97-AF65-F5344CB8AC3E}">
        <p14:creationId xmlns:p14="http://schemas.microsoft.com/office/powerpoint/2010/main" val="8930150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a:t>
            </a:r>
            <a:r>
              <a:rPr lang="ja-JP" altLang="en-US" dirty="0"/>
              <a:t>ビット・カウンタ予測器</a:t>
            </a:r>
            <a:endParaRPr kumimoji="1" lang="ja-JP" altLang="en-US" dirty="0"/>
          </a:p>
        </p:txBody>
      </p:sp>
      <mc:AlternateContent xmlns:mc="http://schemas.openxmlformats.org/markup-compatibility/2006" xmlns:a14="http://schemas.microsoft.com/office/drawing/2010/main">
        <mc:Choice Requires="a14">
          <p:sp>
            <p:nvSpPr>
              <p:cNvPr id="3" name="テキスト プレースホルダー 2"/>
              <p:cNvSpPr>
                <a:spLocks noGrp="1"/>
              </p:cNvSpPr>
              <p:nvPr>
                <p:ph type="body" sz="quarter" idx="10"/>
              </p:nvPr>
            </p:nvSpPr>
            <p:spPr>
              <a:xfrm>
                <a:off x="701957" y="5139019"/>
                <a:ext cx="8280092" cy="719701"/>
              </a:xfrm>
            </p:spPr>
            <p:txBody>
              <a:bodyPr/>
              <a:lstStyle/>
              <a:p>
                <a:r>
                  <a:rPr kumimoji="1" lang="ja-JP" altLang="en-US" dirty="0"/>
                  <a:t>構成：</a:t>
                </a:r>
                <a:endParaRPr kumimoji="1" lang="en-US" altLang="ja-JP" dirty="0"/>
              </a:p>
              <a:p>
                <a:pPr lvl="1"/>
                <a:r>
                  <a:rPr lang="en-US" altLang="ja-JP" dirty="0"/>
                  <a:t>PC </a:t>
                </a:r>
                <a:r>
                  <a:rPr lang="ja-JP" altLang="en-US" dirty="0"/>
                  <a:t>の下位 </a:t>
                </a:r>
                <a:r>
                  <a:rPr lang="en-US" altLang="ja-JP" dirty="0"/>
                  <a:t>n </a:t>
                </a:r>
                <a:r>
                  <a:rPr lang="ja-JP" altLang="en-US" dirty="0"/>
                  <a:t>ビットをインデクスとしてアクセス</a:t>
                </a:r>
                <a:endParaRPr lang="en-US" altLang="ja-JP" dirty="0"/>
              </a:p>
              <a:p>
                <a:pPr lvl="2"/>
                <a:r>
                  <a:rPr lang="ja-JP" altLang="en-US" dirty="0"/>
                  <a:t>エントリ数は </a:t>
                </a:r>
                <a14:m>
                  <m:oMath xmlns:m="http://schemas.openxmlformats.org/officeDocument/2006/math">
                    <m:sSup>
                      <m:sSupPr>
                        <m:ctrlPr>
                          <a:rPr lang="en-US" altLang="ja-JP" i="1" dirty="0">
                            <a:solidFill>
                              <a:schemeClr val="accent5"/>
                            </a:solidFill>
                            <a:latin typeface="Cambria Math" panose="02040503050406030204" pitchFamily="18" charset="0"/>
                          </a:rPr>
                        </m:ctrlPr>
                      </m:sSupPr>
                      <m:e>
                        <m:r>
                          <a:rPr lang="en-US" altLang="ja-JP" i="1" dirty="0">
                            <a:solidFill>
                              <a:schemeClr val="accent5"/>
                            </a:solidFill>
                            <a:latin typeface="Cambria Math" panose="02040503050406030204" pitchFamily="18" charset="0"/>
                          </a:rPr>
                          <m:t>2</m:t>
                        </m:r>
                      </m:e>
                      <m:sup>
                        <m:r>
                          <a:rPr lang="en-US" altLang="ja-JP" i="1" dirty="0">
                            <a:solidFill>
                              <a:schemeClr val="accent5"/>
                            </a:solidFill>
                            <a:latin typeface="Cambria Math" panose="02040503050406030204" pitchFamily="18" charset="0"/>
                          </a:rPr>
                          <m:t>𝑛</m:t>
                        </m:r>
                      </m:sup>
                    </m:sSup>
                  </m:oMath>
                </a14:m>
                <a:r>
                  <a:rPr lang="en-US" altLang="ja-JP" dirty="0">
                    <a:solidFill>
                      <a:schemeClr val="accent5"/>
                    </a:solidFill>
                    <a:latin typeface="Arial Narrow" panose="020B0606020202030204" pitchFamily="34" charset="0"/>
                  </a:rPr>
                  <a:t>-1 </a:t>
                </a:r>
                <a:r>
                  <a:rPr lang="ja-JP" altLang="en-US" dirty="0">
                    <a:latin typeface="Arial Narrow" panose="020B0606020202030204" pitchFamily="34" charset="0"/>
                  </a:rPr>
                  <a:t>エントリ</a:t>
                </a:r>
                <a:endParaRPr lang="en-US" altLang="ja-JP" dirty="0"/>
              </a:p>
              <a:p>
                <a:pPr lvl="1"/>
                <a:r>
                  <a:rPr kumimoji="1" lang="ja-JP" altLang="en-US" dirty="0"/>
                  <a:t>各エントリは１ビットの</a:t>
                </a:r>
                <a:r>
                  <a:rPr kumimoji="1" lang="ja-JP" altLang="en-US" dirty="0">
                    <a:solidFill>
                      <a:schemeClr val="accent5"/>
                    </a:solidFill>
                  </a:rPr>
                  <a:t>飽和型カウンタ</a:t>
                </a:r>
              </a:p>
            </p:txBody>
          </p:sp>
        </mc:Choice>
        <mc:Fallback xmlns="">
          <p:sp>
            <p:nvSpPr>
              <p:cNvPr id="3" name="テキスト プレースホルダー 2"/>
              <p:cNvSpPr>
                <a:spLocks noGrp="1" noRot="1" noChangeAspect="1" noMove="1" noResize="1" noEditPoints="1" noAdjustHandles="1" noChangeArrowheads="1" noChangeShapeType="1" noTextEdit="1"/>
              </p:cNvSpPr>
              <p:nvPr>
                <p:ph type="body" sz="quarter" idx="10"/>
              </p:nvPr>
            </p:nvSpPr>
            <p:spPr>
              <a:xfrm>
                <a:off x="701957" y="5139019"/>
                <a:ext cx="8280092" cy="719701"/>
              </a:xfrm>
              <a:blipFill rotWithShape="0">
                <a:blip r:embed="rId2"/>
                <a:stretch>
                  <a:fillRect l="-663" t="-68644" b="-86441"/>
                </a:stretch>
              </a:blipFill>
            </p:spPr>
            <p:txBody>
              <a:bodyPr/>
              <a:lstStyle/>
              <a:p>
                <a:r>
                  <a:rPr lang="ja-JP" altLang="en-US">
                    <a:noFill/>
                  </a:rPr>
                  <a:t> </a:t>
                </a:r>
              </a:p>
            </p:txBody>
          </p:sp>
        </mc:Fallback>
      </mc:AlternateContent>
      <p:sp>
        <p:nvSpPr>
          <p:cNvPr id="5" name="Rectangle 89"/>
          <p:cNvSpPr>
            <a:spLocks noChangeArrowheads="1"/>
          </p:cNvSpPr>
          <p:nvPr/>
        </p:nvSpPr>
        <p:spPr bwMode="auto">
          <a:xfrm>
            <a:off x="1691968" y="1628980"/>
            <a:ext cx="14398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b="1" dirty="0">
              <a:solidFill>
                <a:schemeClr val="accent5"/>
              </a:solidFill>
              <a:latin typeface="MeiryoKe_PGothic" pitchFamily="50" charset="-128"/>
              <a:ea typeface="MeiryoKe_PGothic" pitchFamily="50" charset="-128"/>
            </a:endParaRPr>
          </a:p>
        </p:txBody>
      </p:sp>
      <p:sp>
        <p:nvSpPr>
          <p:cNvPr id="6" name="Rectangle 128"/>
          <p:cNvSpPr>
            <a:spLocks noChangeArrowheads="1"/>
          </p:cNvSpPr>
          <p:nvPr/>
        </p:nvSpPr>
        <p:spPr bwMode="auto">
          <a:xfrm>
            <a:off x="1691968" y="1270205"/>
            <a:ext cx="2339975" cy="314325"/>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eaLnBrk="0" hangingPunct="0"/>
            <a:r>
              <a:rPr lang="en-US" altLang="ja-JP" dirty="0">
                <a:solidFill>
                  <a:schemeClr val="tx1">
                    <a:lumMod val="75000"/>
                    <a:lumOff val="25000"/>
                  </a:schemeClr>
                </a:solidFill>
                <a:latin typeface="MeiryoKe_PGothic" pitchFamily="50" charset="-128"/>
                <a:ea typeface="MeiryoKe_PGothic" pitchFamily="50" charset="-128"/>
              </a:rPr>
              <a:t>PC</a:t>
            </a:r>
          </a:p>
        </p:txBody>
      </p:sp>
      <p:sp>
        <p:nvSpPr>
          <p:cNvPr id="4" name="Rectangle 13"/>
          <p:cNvSpPr>
            <a:spLocks noChangeArrowheads="1"/>
          </p:cNvSpPr>
          <p:nvPr/>
        </p:nvSpPr>
        <p:spPr bwMode="auto">
          <a:xfrm>
            <a:off x="3131831" y="1628980"/>
            <a:ext cx="720725" cy="36036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b="1" dirty="0">
              <a:solidFill>
                <a:schemeClr val="accent3">
                  <a:lumMod val="75000"/>
                </a:schemeClr>
              </a:solidFill>
              <a:latin typeface="MeiryoKe_PGothic" pitchFamily="50" charset="-128"/>
              <a:ea typeface="MeiryoKe_PGothic" pitchFamily="50" charset="-128"/>
            </a:endParaRPr>
          </a:p>
        </p:txBody>
      </p:sp>
      <p:sp>
        <p:nvSpPr>
          <p:cNvPr id="8" name="Freeform 10"/>
          <p:cNvSpPr>
            <a:spLocks/>
          </p:cNvSpPr>
          <p:nvPr/>
        </p:nvSpPr>
        <p:spPr bwMode="auto">
          <a:xfrm rot="16200000" flipV="1">
            <a:off x="3851992" y="1718980"/>
            <a:ext cx="990010" cy="1710019"/>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triangle" w="lg" len="lg"/>
            <a:tailEnd type="none" w="med" len="med"/>
          </a:ln>
        </p:spPr>
        <p:style>
          <a:lnRef idx="2">
            <a:schemeClr val="accent5"/>
          </a:lnRef>
          <a:fillRef idx="0">
            <a:schemeClr val="accent5"/>
          </a:fillRef>
          <a:effectRef idx="1">
            <a:schemeClr val="accent5"/>
          </a:effectRef>
          <a:fontRef idx="minor">
            <a:schemeClr val="tx1"/>
          </a:fontRef>
        </p:style>
        <p:txBody>
          <a:bodyPr/>
          <a:lstStyle/>
          <a:p>
            <a:endParaRPr lang="ja-JP" altLang="en-US">
              <a:latin typeface="Arial Narrow" pitchFamily="34" charset="0"/>
              <a:cs typeface="Times New Roman" pitchFamily="18" charset="0"/>
            </a:endParaRPr>
          </a:p>
        </p:txBody>
      </p:sp>
      <p:sp>
        <p:nvSpPr>
          <p:cNvPr id="9" name="Rectangle 154"/>
          <p:cNvSpPr>
            <a:spLocks noChangeArrowheads="1"/>
          </p:cNvSpPr>
          <p:nvPr/>
        </p:nvSpPr>
        <p:spPr bwMode="auto">
          <a:xfrm>
            <a:off x="5293647" y="1630567"/>
            <a:ext cx="718369" cy="2608442"/>
          </a:xfrm>
          <a:prstGeom prst="rect">
            <a:avLst/>
          </a:prstGeom>
          <a:ln>
            <a:solidFill>
              <a:schemeClr val="tx1">
                <a:lumMod val="75000"/>
                <a:lumOff val="25000"/>
              </a:schemeClr>
            </a:solidFill>
            <a:headEnd/>
            <a:tailEnd/>
          </a:ln>
        </p:spPr>
        <p:style>
          <a:lnRef idx="2">
            <a:schemeClr val="dk1"/>
          </a:lnRef>
          <a:fillRef idx="1">
            <a:schemeClr val="lt1"/>
          </a:fillRef>
          <a:effectRef idx="0">
            <a:schemeClr val="dk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sp>
        <p:nvSpPr>
          <p:cNvPr id="10" name="Rectangle 195"/>
          <p:cNvSpPr>
            <a:spLocks noChangeArrowheads="1"/>
          </p:cNvSpPr>
          <p:nvPr/>
        </p:nvSpPr>
        <p:spPr bwMode="auto">
          <a:xfrm>
            <a:off x="5292008" y="2888994"/>
            <a:ext cx="720008" cy="360363"/>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dirty="0">
                <a:solidFill>
                  <a:schemeClr val="accent5"/>
                </a:solidFill>
                <a:latin typeface="MeiryoKe_PGothic" pitchFamily="50" charset="-128"/>
                <a:ea typeface="MeiryoKe_PGothic" pitchFamily="50" charset="-128"/>
              </a:rPr>
              <a:t>1</a:t>
            </a:r>
            <a:endParaRPr lang="ja-JP" altLang="en-US" b="1" dirty="0">
              <a:solidFill>
                <a:schemeClr val="accent5"/>
              </a:solidFill>
              <a:latin typeface="MeiryoKe_PGothic" pitchFamily="50" charset="-128"/>
              <a:ea typeface="MeiryoKe_PGothic" pitchFamily="50" charset="-128"/>
            </a:endParaRPr>
          </a:p>
        </p:txBody>
      </p:sp>
      <p:sp>
        <p:nvSpPr>
          <p:cNvPr id="13" name="正方形/長方形 12"/>
          <p:cNvSpPr/>
          <p:nvPr/>
        </p:nvSpPr>
        <p:spPr bwMode="auto">
          <a:xfrm>
            <a:off x="5292008" y="1628980"/>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14" name="正方形/長方形 13"/>
          <p:cNvSpPr/>
          <p:nvPr/>
        </p:nvSpPr>
        <p:spPr bwMode="auto">
          <a:xfrm>
            <a:off x="5292008" y="1988984"/>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16" name="正方形/長方形 15"/>
          <p:cNvSpPr/>
          <p:nvPr/>
        </p:nvSpPr>
        <p:spPr bwMode="auto">
          <a:xfrm>
            <a:off x="4932005" y="1628980"/>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0</a:t>
            </a:r>
            <a:endParaRPr lang="ja-JP" altLang="en-US" sz="2000" dirty="0">
              <a:solidFill>
                <a:schemeClr val="tx1">
                  <a:lumMod val="75000"/>
                  <a:lumOff val="25000"/>
                </a:schemeClr>
              </a:solidFill>
              <a:latin typeface="Arial Narrow" panose="020B0606020202030204" pitchFamily="34" charset="0"/>
            </a:endParaRPr>
          </a:p>
        </p:txBody>
      </p:sp>
      <p:sp>
        <p:nvSpPr>
          <p:cNvPr id="17" name="正方形/長方形 16"/>
          <p:cNvSpPr/>
          <p:nvPr/>
        </p:nvSpPr>
        <p:spPr bwMode="auto">
          <a:xfrm>
            <a:off x="4932004" y="1988984"/>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1</a:t>
            </a:r>
            <a:endParaRPr lang="ja-JP" altLang="en-US" sz="2000" dirty="0">
              <a:solidFill>
                <a:schemeClr val="tx1">
                  <a:lumMod val="75000"/>
                  <a:lumOff val="25000"/>
                </a:schemeClr>
              </a:solidFill>
              <a:latin typeface="Arial Narrow" panose="020B0606020202030204" pitchFamily="34" charset="0"/>
            </a:endParaRPr>
          </a:p>
        </p:txBody>
      </p:sp>
      <p:sp>
        <p:nvSpPr>
          <p:cNvPr id="18" name="正方形/長方形 17"/>
          <p:cNvSpPr/>
          <p:nvPr/>
        </p:nvSpPr>
        <p:spPr bwMode="auto">
          <a:xfrm>
            <a:off x="4932004" y="2348988"/>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23" name="正方形/長方形 22"/>
          <p:cNvSpPr/>
          <p:nvPr/>
        </p:nvSpPr>
        <p:spPr bwMode="auto">
          <a:xfrm>
            <a:off x="5472010" y="3338999"/>
            <a:ext cx="3477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mc:AlternateContent xmlns:mc="http://schemas.openxmlformats.org/markup-compatibility/2006" xmlns:a14="http://schemas.microsoft.com/office/drawing/2010/main">
        <mc:Choice Requires="a14">
          <p:sp>
            <p:nvSpPr>
              <p:cNvPr id="28" name="正方形/長方形 27"/>
              <p:cNvSpPr/>
              <p:nvPr/>
            </p:nvSpPr>
            <p:spPr bwMode="auto">
              <a:xfrm>
                <a:off x="4842003" y="3879005"/>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14:m>
                  <m:oMath xmlns:m="http://schemas.openxmlformats.org/officeDocument/2006/math">
                    <m:sSup>
                      <m:sSupPr>
                        <m:ctrlPr>
                          <a:rPr lang="en-US" altLang="ja-JP" b="0" i="1" dirty="0" smtClean="0">
                            <a:solidFill>
                              <a:schemeClr val="accent5"/>
                            </a:solidFill>
                            <a:latin typeface="Cambria Math" panose="02040503050406030204" pitchFamily="18" charset="0"/>
                          </a:rPr>
                        </m:ctrlPr>
                      </m:sSupPr>
                      <m:e>
                        <m:r>
                          <a:rPr lang="en-US" altLang="ja-JP" i="1" dirty="0" smtClean="0">
                            <a:solidFill>
                              <a:schemeClr val="accent5"/>
                            </a:solidFill>
                            <a:latin typeface="Cambria Math" panose="02040503050406030204" pitchFamily="18" charset="0"/>
                          </a:rPr>
                          <m:t>2</m:t>
                        </m:r>
                      </m:e>
                      <m:sup>
                        <m:r>
                          <a:rPr lang="en-US" altLang="ja-JP" b="0" i="1" dirty="0" smtClean="0">
                            <a:solidFill>
                              <a:schemeClr val="accent5"/>
                            </a:solidFill>
                            <a:latin typeface="Cambria Math" panose="02040503050406030204" pitchFamily="18" charset="0"/>
                          </a:rPr>
                          <m:t>𝑛</m:t>
                        </m:r>
                      </m:sup>
                    </m:sSup>
                  </m:oMath>
                </a14:m>
                <a:r>
                  <a:rPr lang="en-US" altLang="ja-JP" dirty="0">
                    <a:solidFill>
                      <a:schemeClr val="accent5"/>
                    </a:solidFill>
                    <a:latin typeface="Arial Narrow" panose="020B0606020202030204" pitchFamily="34" charset="0"/>
                  </a:rPr>
                  <a:t>-1</a:t>
                </a:r>
                <a:endParaRPr lang="ja-JP" altLang="en-US" dirty="0">
                  <a:solidFill>
                    <a:schemeClr val="accent5"/>
                  </a:solidFill>
                  <a:latin typeface="Arial Narrow" panose="020B0606020202030204" pitchFamily="34" charset="0"/>
                </a:endParaRPr>
              </a:p>
            </p:txBody>
          </p:sp>
        </mc:Choice>
        <mc:Fallback xmlns="">
          <p:sp>
            <p:nvSpPr>
              <p:cNvPr id="28" name="正方形/長方形 27"/>
              <p:cNvSpPr>
                <a:spLocks noRot="1" noChangeAspect="1" noMove="1" noResize="1" noEditPoints="1" noAdjustHandles="1" noChangeArrowheads="1" noChangeShapeType="1" noTextEdit="1"/>
              </p:cNvSpPr>
              <p:nvPr/>
            </p:nvSpPr>
            <p:spPr bwMode="auto">
              <a:xfrm>
                <a:off x="4842003" y="3879005"/>
                <a:ext cx="360004" cy="360004"/>
              </a:xfrm>
              <a:prstGeom prst="rect">
                <a:avLst/>
              </a:prstGeom>
              <a:blipFill rotWithShape="0">
                <a:blip r:embed="rId3"/>
                <a:stretch>
                  <a:fillRect l="-28814" t="-15254" r="-49153" b="-22034"/>
                </a:stretch>
              </a:blipFill>
              <a:ln w="6350">
                <a:noFill/>
                <a:headEnd/>
                <a:tailEnd type="none" w="sm" len="med"/>
              </a:ln>
              <a:extLst/>
            </p:spPr>
            <p:txBody>
              <a:bodyPr/>
              <a:lstStyle/>
              <a:p>
                <a:r>
                  <a:rPr lang="ja-JP" altLang="en-US">
                    <a:noFill/>
                  </a:rPr>
                  <a:t> </a:t>
                </a:r>
              </a:p>
            </p:txBody>
          </p:sp>
        </mc:Fallback>
      </mc:AlternateContent>
      <p:sp>
        <p:nvSpPr>
          <p:cNvPr id="32" name="Rectangle 133"/>
          <p:cNvSpPr>
            <a:spLocks noChangeArrowheads="1"/>
          </p:cNvSpPr>
          <p:nvPr/>
        </p:nvSpPr>
        <p:spPr bwMode="auto">
          <a:xfrm>
            <a:off x="5292008" y="1268976"/>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en-US" altLang="ja-JP" dirty="0">
                <a:solidFill>
                  <a:schemeClr val="tx1">
                    <a:lumMod val="75000"/>
                    <a:lumOff val="25000"/>
                  </a:schemeClr>
                </a:solidFill>
                <a:latin typeface="MeiryoKe_PGothic" pitchFamily="50" charset="-128"/>
                <a:ea typeface="MeiryoKe_PGothic" pitchFamily="50" charset="-128"/>
              </a:rPr>
              <a:t>PHT</a:t>
            </a:r>
            <a:r>
              <a:rPr lang="ja-JP" altLang="en-US" dirty="0">
                <a:solidFill>
                  <a:schemeClr val="tx1">
                    <a:lumMod val="75000"/>
                    <a:lumOff val="25000"/>
                  </a:schemeClr>
                </a:solidFill>
                <a:latin typeface="MeiryoKe_PGothic" pitchFamily="50" charset="-128"/>
                <a:ea typeface="MeiryoKe_PGothic" pitchFamily="50" charset="-128"/>
              </a:rPr>
              <a:t>（</a:t>
            </a:r>
            <a:r>
              <a:rPr lang="en-US" altLang="ja-JP" dirty="0">
                <a:solidFill>
                  <a:schemeClr val="tx1">
                    <a:lumMod val="75000"/>
                    <a:lumOff val="25000"/>
                  </a:schemeClr>
                </a:solidFill>
                <a:latin typeface="MeiryoKe_PGothic" pitchFamily="50" charset="-128"/>
                <a:ea typeface="MeiryoKe_PGothic" pitchFamily="50" charset="-128"/>
              </a:rPr>
              <a:t>Pattern History Table</a:t>
            </a:r>
            <a:r>
              <a:rPr lang="ja-JP" altLang="en-US" dirty="0">
                <a:solidFill>
                  <a:schemeClr val="tx1">
                    <a:lumMod val="75000"/>
                    <a:lumOff val="25000"/>
                  </a:schemeClr>
                </a:solidFill>
                <a:latin typeface="MeiryoKe_PGothic" pitchFamily="50" charset="-128"/>
                <a:ea typeface="MeiryoKe_PGothic" pitchFamily="50" charset="-128"/>
              </a:rPr>
              <a:t>）</a:t>
            </a:r>
            <a:endParaRPr lang="en-US" altLang="ja-JP" dirty="0">
              <a:solidFill>
                <a:schemeClr val="tx1">
                  <a:lumMod val="75000"/>
                  <a:lumOff val="25000"/>
                </a:schemeClr>
              </a:solidFill>
              <a:latin typeface="MeiryoKe_PGothic" pitchFamily="50" charset="-128"/>
              <a:ea typeface="MeiryoKe_PGothic" pitchFamily="50" charset="-128"/>
            </a:endParaRPr>
          </a:p>
        </p:txBody>
      </p:sp>
      <p:cxnSp>
        <p:nvCxnSpPr>
          <p:cNvPr id="34" name="直線コネクタ 33"/>
          <p:cNvCxnSpPr/>
          <p:nvPr/>
        </p:nvCxnSpPr>
        <p:spPr bwMode="auto">
          <a:xfrm>
            <a:off x="3131984" y="2078985"/>
            <a:ext cx="720008" cy="0"/>
          </a:xfrm>
          <a:prstGeom prst="line">
            <a:avLst/>
          </a:prstGeom>
          <a:ln>
            <a:headEnd type="none" w="med" len="med"/>
            <a:tailEnd type="none" w="med" len="med"/>
          </a:ln>
        </p:spPr>
        <p:style>
          <a:lnRef idx="2">
            <a:schemeClr val="accent5"/>
          </a:lnRef>
          <a:fillRef idx="0">
            <a:schemeClr val="accent5"/>
          </a:fillRef>
          <a:effectRef idx="1">
            <a:schemeClr val="accent5"/>
          </a:effectRef>
          <a:fontRef idx="minor">
            <a:schemeClr val="tx1"/>
          </a:fontRef>
        </p:style>
      </p:cxnSp>
      <p:sp>
        <p:nvSpPr>
          <p:cNvPr id="35" name="正方形/長方形 34"/>
          <p:cNvSpPr/>
          <p:nvPr/>
        </p:nvSpPr>
        <p:spPr bwMode="auto">
          <a:xfrm>
            <a:off x="2141973" y="2438989"/>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PC </a:t>
            </a:r>
            <a:r>
              <a:rPr lang="ja-JP" altLang="en-US" sz="2000" dirty="0">
                <a:solidFill>
                  <a:schemeClr val="tx1">
                    <a:lumMod val="75000"/>
                    <a:lumOff val="25000"/>
                  </a:schemeClr>
                </a:solidFill>
                <a:latin typeface="Arial Narrow" panose="020B0606020202030204" pitchFamily="34" charset="0"/>
              </a:rPr>
              <a:t>の下位 </a:t>
            </a:r>
            <a:r>
              <a:rPr lang="en-US" altLang="ja-JP" sz="2000" dirty="0">
                <a:solidFill>
                  <a:schemeClr val="tx1">
                    <a:lumMod val="75000"/>
                    <a:lumOff val="25000"/>
                  </a:schemeClr>
                </a:solidFill>
                <a:latin typeface="Arial Narrow" panose="020B0606020202030204" pitchFamily="34" charset="0"/>
              </a:rPr>
              <a:t>n </a:t>
            </a:r>
            <a:r>
              <a:rPr lang="ja-JP" altLang="en-US" sz="2000" dirty="0">
                <a:solidFill>
                  <a:schemeClr val="tx1">
                    <a:lumMod val="75000"/>
                    <a:lumOff val="25000"/>
                  </a:schemeClr>
                </a:solidFill>
                <a:latin typeface="Arial Narrow" panose="020B0606020202030204" pitchFamily="34" charset="0"/>
              </a:rPr>
              <a:t>ビット</a:t>
            </a:r>
          </a:p>
        </p:txBody>
      </p:sp>
      <p:sp>
        <p:nvSpPr>
          <p:cNvPr id="36" name="正方形/長方形 35"/>
          <p:cNvSpPr/>
          <p:nvPr/>
        </p:nvSpPr>
        <p:spPr bwMode="auto">
          <a:xfrm>
            <a:off x="5292008" y="3879005"/>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37" name="正方形/長方形 36"/>
          <p:cNvSpPr/>
          <p:nvPr/>
        </p:nvSpPr>
        <p:spPr bwMode="auto">
          <a:xfrm>
            <a:off x="5472010" y="2348988"/>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cxnSp>
        <p:nvCxnSpPr>
          <p:cNvPr id="38" name="直線矢印コネクタ 37"/>
          <p:cNvCxnSpPr/>
          <p:nvPr/>
        </p:nvCxnSpPr>
        <p:spPr bwMode="auto">
          <a:xfrm>
            <a:off x="5652012" y="4239009"/>
            <a:ext cx="0" cy="450005"/>
          </a:xfrm>
          <a:prstGeom prst="straightConnector1">
            <a:avLst/>
          </a:prstGeom>
          <a:ln>
            <a:headEnd type="none" w="sm" len="sm"/>
            <a:tailEnd type="triangle" w="lg" len="lg"/>
          </a:ln>
        </p:spPr>
        <p:style>
          <a:lnRef idx="2">
            <a:schemeClr val="accent5"/>
          </a:lnRef>
          <a:fillRef idx="0">
            <a:schemeClr val="accent5"/>
          </a:fillRef>
          <a:effectRef idx="1">
            <a:schemeClr val="accent5"/>
          </a:effectRef>
          <a:fontRef idx="minor">
            <a:schemeClr val="tx1"/>
          </a:fontRef>
        </p:style>
      </p:cxnSp>
      <p:sp>
        <p:nvSpPr>
          <p:cNvPr id="41" name="Rectangle 133"/>
          <p:cNvSpPr>
            <a:spLocks noChangeArrowheads="1"/>
          </p:cNvSpPr>
          <p:nvPr/>
        </p:nvSpPr>
        <p:spPr bwMode="auto">
          <a:xfrm>
            <a:off x="5832014" y="4329010"/>
            <a:ext cx="2340026" cy="630007"/>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dirty="0">
                <a:solidFill>
                  <a:schemeClr val="tx1">
                    <a:lumMod val="75000"/>
                    <a:lumOff val="25000"/>
                  </a:schemeClr>
                </a:solidFill>
                <a:latin typeface="MeiryoKe_PGothic" pitchFamily="50" charset="-128"/>
                <a:ea typeface="MeiryoKe_PGothic" pitchFamily="50" charset="-128"/>
              </a:rPr>
              <a:t>予測結果</a:t>
            </a:r>
            <a:endParaRPr lang="en-US" altLang="ja-JP" dirty="0">
              <a:solidFill>
                <a:schemeClr val="tx1">
                  <a:lumMod val="75000"/>
                  <a:lumOff val="25000"/>
                </a:schemeClr>
              </a:solidFill>
              <a:latin typeface="MeiryoKe_PGothic" pitchFamily="50" charset="-128"/>
              <a:ea typeface="MeiryoKe_PGothic" pitchFamily="50" charset="-128"/>
            </a:endParaRPr>
          </a:p>
          <a:p>
            <a:pPr eaLnBrk="0" hangingPunct="0"/>
            <a:r>
              <a:rPr lang="en-US" altLang="ja-JP" dirty="0">
                <a:solidFill>
                  <a:schemeClr val="tx1">
                    <a:lumMod val="75000"/>
                    <a:lumOff val="25000"/>
                  </a:schemeClr>
                </a:solidFill>
                <a:latin typeface="MeiryoKe_PGothic" pitchFamily="50" charset="-128"/>
                <a:ea typeface="MeiryoKe_PGothic" pitchFamily="50" charset="-128"/>
              </a:rPr>
              <a:t>1: taken, 0: untaken</a:t>
            </a:r>
          </a:p>
        </p:txBody>
      </p:sp>
    </p:spTree>
    <p:extLst>
      <p:ext uri="{BB962C8B-B14F-4D97-AF65-F5344CB8AC3E}">
        <p14:creationId xmlns:p14="http://schemas.microsoft.com/office/powerpoint/2010/main" val="17479194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１ビットの飽和型カウンタの状態遷移図</a:t>
            </a:r>
            <a:r>
              <a:rPr lang="ja-JP" altLang="en-US" dirty="0">
                <a:solidFill>
                  <a:schemeClr val="accent5"/>
                </a:solidFill>
              </a:rPr>
              <a:t>ウンタ</a:t>
            </a:r>
            <a:endParaRPr lang="ja-JP" altLang="en-US" dirty="0"/>
          </a:p>
        </p:txBody>
      </p:sp>
      <mc:AlternateContent xmlns:mc="http://schemas.openxmlformats.org/markup-compatibility/2006" xmlns:a14="http://schemas.microsoft.com/office/drawing/2010/main">
        <mc:Choice Requires="a14">
          <p:sp>
            <p:nvSpPr>
              <p:cNvPr id="3" name="テキスト プレースホルダー 2"/>
              <p:cNvSpPr>
                <a:spLocks noGrp="1"/>
              </p:cNvSpPr>
              <p:nvPr>
                <p:ph type="body" sz="quarter" idx="10"/>
              </p:nvPr>
            </p:nvSpPr>
            <p:spPr>
              <a:xfrm>
                <a:off x="611956" y="4419011"/>
                <a:ext cx="8280092" cy="1439709"/>
              </a:xfrm>
            </p:spPr>
            <p:txBody>
              <a:bodyPr/>
              <a:lstStyle/>
              <a:p>
                <a:r>
                  <a:rPr kumimoji="1" lang="ja-JP" altLang="en-US" dirty="0"/>
                  <a:t>学習：</a:t>
                </a:r>
                <a:endParaRPr kumimoji="1" lang="en-US" altLang="ja-JP" dirty="0"/>
              </a:p>
              <a:p>
                <a:pPr lvl="1"/>
                <a:r>
                  <a:rPr lang="ja-JP" altLang="en-US" dirty="0"/>
                  <a:t>分岐が成立したら </a:t>
                </a:r>
                <a14:m>
                  <m:oMath xmlns:m="http://schemas.openxmlformats.org/officeDocument/2006/math">
                    <m:r>
                      <a:rPr lang="en-US" altLang="ja-JP" i="1" dirty="0">
                        <a:latin typeface="Cambria Math" panose="02040503050406030204" pitchFamily="18" charset="0"/>
                      </a:rPr>
                      <m:t>+1</m:t>
                    </m:r>
                  </m:oMath>
                </a14:m>
                <a:r>
                  <a:rPr lang="ja-JP" altLang="en-US" dirty="0" err="1"/>
                  <a:t>，</a:t>
                </a:r>
                <a:r>
                  <a:rPr lang="ja-JP" altLang="en-US" dirty="0"/>
                  <a:t>不成立なら </a:t>
                </a:r>
                <a14:m>
                  <m:oMath xmlns:m="http://schemas.openxmlformats.org/officeDocument/2006/math">
                    <m:r>
                      <a:rPr lang="en-US" altLang="ja-JP" i="1" dirty="0">
                        <a:latin typeface="Cambria Math" panose="02040503050406030204" pitchFamily="18" charset="0"/>
                      </a:rPr>
                      <m:t>−1</m:t>
                    </m:r>
                  </m:oMath>
                </a14:m>
                <a:endParaRPr kumimoji="1" lang="en-US" altLang="ja-JP" dirty="0"/>
              </a:p>
              <a:p>
                <a:pPr lvl="1"/>
                <a14:m>
                  <m:oMath xmlns:m="http://schemas.openxmlformats.org/officeDocument/2006/math">
                    <m:r>
                      <a:rPr kumimoji="1" lang="en-US" altLang="ja-JP" i="1" dirty="0" smtClean="0">
                        <a:latin typeface="Cambria Math" panose="02040503050406030204" pitchFamily="18" charset="0"/>
                      </a:rPr>
                      <m:t>1</m:t>
                    </m:r>
                  </m:oMath>
                </a14:m>
                <a:r>
                  <a:rPr kumimoji="1" lang="en-US" altLang="ja-JP" dirty="0"/>
                  <a:t> </a:t>
                </a:r>
                <a:r>
                  <a:rPr kumimoji="1" lang="ja-JP" altLang="en-US" dirty="0"/>
                  <a:t>を超えたら</a:t>
                </a:r>
                <a14:m>
                  <m:oMath xmlns:m="http://schemas.openxmlformats.org/officeDocument/2006/math">
                    <m:r>
                      <a:rPr kumimoji="1" lang="en-US" altLang="ja-JP" i="1" dirty="0" smtClean="0">
                        <a:latin typeface="Cambria Math" panose="02040503050406030204" pitchFamily="18" charset="0"/>
                      </a:rPr>
                      <m:t>1</m:t>
                    </m:r>
                  </m:oMath>
                </a14:m>
                <a:r>
                  <a:rPr kumimoji="1" lang="ja-JP" altLang="en-US" dirty="0" err="1"/>
                  <a:t>，</a:t>
                </a:r>
                <a14:m>
                  <m:oMath xmlns:m="http://schemas.openxmlformats.org/officeDocument/2006/math">
                    <m:r>
                      <a:rPr kumimoji="1" lang="en-US" altLang="ja-JP" i="1" dirty="0" smtClean="0">
                        <a:latin typeface="Cambria Math" panose="02040503050406030204" pitchFamily="18" charset="0"/>
                      </a:rPr>
                      <m:t>0</m:t>
                    </m:r>
                  </m:oMath>
                </a14:m>
                <a:r>
                  <a:rPr kumimoji="1" lang="ja-JP" altLang="en-US" dirty="0"/>
                  <a:t>を下回ったら</a:t>
                </a:r>
                <a14:m>
                  <m:oMath xmlns:m="http://schemas.openxmlformats.org/officeDocument/2006/math">
                    <m:r>
                      <a:rPr kumimoji="1" lang="en-US" altLang="ja-JP" i="1" dirty="0" smtClean="0">
                        <a:latin typeface="Cambria Math" panose="02040503050406030204" pitchFamily="18" charset="0"/>
                      </a:rPr>
                      <m:t>0</m:t>
                    </m:r>
                  </m:oMath>
                </a14:m>
                <a:endParaRPr kumimoji="1" lang="en-US" altLang="ja-JP" dirty="0"/>
              </a:p>
              <a:p>
                <a:r>
                  <a:rPr kumimoji="1" lang="ja-JP" altLang="en-US" dirty="0"/>
                  <a:t>予測：</a:t>
                </a:r>
                <a:endParaRPr kumimoji="1" lang="en-US" altLang="ja-JP" dirty="0"/>
              </a:p>
              <a:p>
                <a:pPr lvl="1"/>
                <a:r>
                  <a:rPr kumimoji="1" lang="ja-JP" altLang="en-US" dirty="0"/>
                  <a:t>１なら成立，０なら不成立</a:t>
                </a:r>
              </a:p>
            </p:txBody>
          </p:sp>
        </mc:Choice>
        <mc:Fallback xmlns="">
          <p:sp>
            <p:nvSpPr>
              <p:cNvPr id="3" name="テキスト プレースホルダー 2"/>
              <p:cNvSpPr>
                <a:spLocks noGrp="1" noRot="1" noChangeAspect="1" noMove="1" noResize="1" noEditPoints="1" noAdjustHandles="1" noChangeArrowheads="1" noChangeShapeType="1" noTextEdit="1"/>
              </p:cNvSpPr>
              <p:nvPr>
                <p:ph type="body" sz="quarter" idx="10"/>
              </p:nvPr>
            </p:nvSpPr>
            <p:spPr>
              <a:xfrm>
                <a:off x="611956" y="4419011"/>
                <a:ext cx="8280092" cy="1439709"/>
              </a:xfrm>
              <a:blipFill rotWithShape="0">
                <a:blip r:embed="rId2"/>
                <a:stretch>
                  <a:fillRect l="-662" t="-35169" b="-44068"/>
                </a:stretch>
              </a:blipFill>
            </p:spPr>
            <p:txBody>
              <a:bodyPr/>
              <a:lstStyle/>
              <a:p>
                <a:r>
                  <a:rPr lang="ja-JP" altLang="en-US">
                    <a:noFill/>
                  </a:rPr>
                  <a:t> </a:t>
                </a:r>
              </a:p>
            </p:txBody>
          </p:sp>
        </mc:Fallback>
      </mc:AlternateContent>
      <p:sp>
        <p:nvSpPr>
          <p:cNvPr id="4" name="円/楕円 3"/>
          <p:cNvSpPr/>
          <p:nvPr/>
        </p:nvSpPr>
        <p:spPr bwMode="auto">
          <a:xfrm>
            <a:off x="2501977" y="2708992"/>
            <a:ext cx="1260014" cy="720008"/>
          </a:xfrm>
          <a:prstGeom prst="ellips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成立と予測</a:t>
            </a:r>
          </a:p>
        </p:txBody>
      </p:sp>
      <p:sp>
        <p:nvSpPr>
          <p:cNvPr id="5" name="円/楕円 4"/>
          <p:cNvSpPr/>
          <p:nvPr/>
        </p:nvSpPr>
        <p:spPr bwMode="auto">
          <a:xfrm>
            <a:off x="4662001" y="2708992"/>
            <a:ext cx="1260014" cy="720008"/>
          </a:xfrm>
          <a:prstGeom prst="ellipse">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不成立と予測</a:t>
            </a:r>
          </a:p>
        </p:txBody>
      </p:sp>
      <p:sp>
        <p:nvSpPr>
          <p:cNvPr id="6" name="円弧 5"/>
          <p:cNvSpPr/>
          <p:nvPr/>
        </p:nvSpPr>
        <p:spPr bwMode="auto">
          <a:xfrm>
            <a:off x="3671990" y="2528990"/>
            <a:ext cx="990011" cy="360004"/>
          </a:xfrm>
          <a:prstGeom prst="arc">
            <a:avLst>
              <a:gd name="adj1" fmla="val 11339656"/>
              <a:gd name="adj2" fmla="val 21204558"/>
            </a:avLst>
          </a:prstGeom>
          <a:ln>
            <a:headEnd type="none" w="med" len="med"/>
            <a:tailEnd type="triangle" w="lg" len="lg"/>
          </a:ln>
        </p:spPr>
        <p:style>
          <a:lnRef idx="2">
            <a:schemeClr val="accent6"/>
          </a:lnRef>
          <a:fillRef idx="0">
            <a:schemeClr val="accent6"/>
          </a:fillRef>
          <a:effectRef idx="1">
            <a:schemeClr val="accent6"/>
          </a:effectRef>
          <a:fontRef idx="minor">
            <a:schemeClr val="tx1"/>
          </a:fontRef>
        </p:style>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Verdana" pitchFamily="34" charset="0"/>
              <a:ea typeface="HG丸ｺﾞｼｯｸM-PRO" pitchFamily="50" charset="-128"/>
            </a:endParaRPr>
          </a:p>
        </p:txBody>
      </p:sp>
      <p:sp>
        <p:nvSpPr>
          <p:cNvPr id="7" name="円弧 6"/>
          <p:cNvSpPr/>
          <p:nvPr/>
        </p:nvSpPr>
        <p:spPr bwMode="auto">
          <a:xfrm flipH="1" flipV="1">
            <a:off x="3671990" y="3158997"/>
            <a:ext cx="990011" cy="540006"/>
          </a:xfrm>
          <a:prstGeom prst="arc">
            <a:avLst>
              <a:gd name="adj1" fmla="val 11339656"/>
              <a:gd name="adj2" fmla="val 21204558"/>
            </a:avLst>
          </a:prstGeom>
          <a:ln>
            <a:headEnd type="none" w="med" len="med"/>
            <a:tailEnd type="triangle" w="lg" len="lg"/>
          </a:ln>
        </p:spPr>
        <p:style>
          <a:lnRef idx="2">
            <a:schemeClr val="accent5"/>
          </a:lnRef>
          <a:fillRef idx="0">
            <a:schemeClr val="accent5"/>
          </a:fillRef>
          <a:effectRef idx="1">
            <a:schemeClr val="accent5"/>
          </a:effectRef>
          <a:fontRef idx="minor">
            <a:schemeClr val="tx1"/>
          </a:fontRef>
        </p:style>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Verdana" pitchFamily="34" charset="0"/>
              <a:ea typeface="HG丸ｺﾞｼｯｸM-PRO" pitchFamily="50" charset="-128"/>
            </a:endParaRPr>
          </a:p>
        </p:txBody>
      </p:sp>
      <p:sp>
        <p:nvSpPr>
          <p:cNvPr id="8" name="正方形/長方形 7"/>
          <p:cNvSpPr/>
          <p:nvPr/>
        </p:nvSpPr>
        <p:spPr bwMode="auto">
          <a:xfrm>
            <a:off x="3941993" y="2078985"/>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ja-JP" altLang="en-US" sz="2000" dirty="0">
                <a:solidFill>
                  <a:schemeClr val="tx1">
                    <a:lumMod val="75000"/>
                    <a:lumOff val="25000"/>
                  </a:schemeClr>
                </a:solidFill>
                <a:latin typeface="Arial Narrow" panose="020B0606020202030204" pitchFamily="34" charset="0"/>
              </a:rPr>
              <a:t>不成立 </a:t>
            </a:r>
            <a:r>
              <a:rPr lang="en-US" altLang="ja-JP" sz="2000" dirty="0">
                <a:solidFill>
                  <a:schemeClr val="tx1">
                    <a:lumMod val="75000"/>
                    <a:lumOff val="25000"/>
                  </a:schemeClr>
                </a:solidFill>
                <a:latin typeface="Arial Narrow" panose="020B0606020202030204" pitchFamily="34" charset="0"/>
              </a:rPr>
              <a:t>(-1)</a:t>
            </a:r>
            <a:endParaRPr lang="ja-JP" altLang="en-US" sz="2000" dirty="0">
              <a:solidFill>
                <a:schemeClr val="tx1">
                  <a:lumMod val="75000"/>
                  <a:lumOff val="25000"/>
                </a:schemeClr>
              </a:solidFill>
              <a:latin typeface="Arial Narrow" panose="020B0606020202030204" pitchFamily="34" charset="0"/>
            </a:endParaRPr>
          </a:p>
        </p:txBody>
      </p:sp>
      <p:sp>
        <p:nvSpPr>
          <p:cNvPr id="9" name="正方形/長方形 8"/>
          <p:cNvSpPr/>
          <p:nvPr/>
        </p:nvSpPr>
        <p:spPr bwMode="auto">
          <a:xfrm>
            <a:off x="3941993" y="3879005"/>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ja-JP" altLang="en-US" sz="2000" dirty="0">
                <a:solidFill>
                  <a:schemeClr val="tx1">
                    <a:lumMod val="75000"/>
                    <a:lumOff val="25000"/>
                  </a:schemeClr>
                </a:solidFill>
                <a:latin typeface="Arial Narrow" panose="020B0606020202030204" pitchFamily="34" charset="0"/>
              </a:rPr>
              <a:t>成立</a:t>
            </a:r>
            <a:r>
              <a:rPr lang="en-US" altLang="ja-JP" sz="2000" dirty="0">
                <a:solidFill>
                  <a:schemeClr val="tx1">
                    <a:lumMod val="75000"/>
                    <a:lumOff val="25000"/>
                  </a:schemeClr>
                </a:solidFill>
                <a:latin typeface="Arial Narrow" panose="020B0606020202030204" pitchFamily="34" charset="0"/>
              </a:rPr>
              <a:t>(+1)</a:t>
            </a:r>
            <a:endParaRPr lang="ja-JP" altLang="en-US" sz="2000" dirty="0">
              <a:solidFill>
                <a:schemeClr val="tx1">
                  <a:lumMod val="75000"/>
                  <a:lumOff val="25000"/>
                </a:schemeClr>
              </a:solidFill>
              <a:latin typeface="Arial Narrow" panose="020B0606020202030204" pitchFamily="34" charset="0"/>
            </a:endParaRPr>
          </a:p>
        </p:txBody>
      </p:sp>
      <p:sp>
        <p:nvSpPr>
          <p:cNvPr id="10" name="正方形/長方形 9"/>
          <p:cNvSpPr/>
          <p:nvPr/>
        </p:nvSpPr>
        <p:spPr bwMode="auto">
          <a:xfrm>
            <a:off x="2951982" y="2348988"/>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800" b="1" dirty="0">
                <a:solidFill>
                  <a:schemeClr val="accent5"/>
                </a:solidFill>
                <a:latin typeface="Arial Narrow" panose="020B0606020202030204" pitchFamily="34" charset="0"/>
              </a:rPr>
              <a:t>1</a:t>
            </a:r>
            <a:endParaRPr lang="ja-JP" altLang="en-US" sz="2800" b="1" dirty="0">
              <a:solidFill>
                <a:schemeClr val="accent5"/>
              </a:solidFill>
              <a:latin typeface="Arial Narrow" panose="020B0606020202030204" pitchFamily="34" charset="0"/>
            </a:endParaRPr>
          </a:p>
        </p:txBody>
      </p:sp>
      <p:sp>
        <p:nvSpPr>
          <p:cNvPr id="11" name="正方形/長方形 10"/>
          <p:cNvSpPr/>
          <p:nvPr/>
        </p:nvSpPr>
        <p:spPr bwMode="auto">
          <a:xfrm>
            <a:off x="5112006" y="2348988"/>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800" b="1" dirty="0">
                <a:solidFill>
                  <a:schemeClr val="accent6"/>
                </a:solidFill>
                <a:latin typeface="Arial Narrow" panose="020B0606020202030204" pitchFamily="34" charset="0"/>
              </a:rPr>
              <a:t>0</a:t>
            </a:r>
            <a:endParaRPr lang="ja-JP" altLang="en-US" sz="2800" b="1" dirty="0">
              <a:solidFill>
                <a:schemeClr val="accent6"/>
              </a:solidFill>
              <a:latin typeface="Arial Narrow" panose="020B0606020202030204" pitchFamily="34" charset="0"/>
            </a:endParaRPr>
          </a:p>
        </p:txBody>
      </p:sp>
      <p:sp>
        <p:nvSpPr>
          <p:cNvPr id="12" name="円弧 11"/>
          <p:cNvSpPr/>
          <p:nvPr/>
        </p:nvSpPr>
        <p:spPr bwMode="auto">
          <a:xfrm flipH="1" flipV="1">
            <a:off x="1511966" y="2708992"/>
            <a:ext cx="990011" cy="720008"/>
          </a:xfrm>
          <a:prstGeom prst="arc">
            <a:avLst>
              <a:gd name="adj1" fmla="val 12455468"/>
              <a:gd name="adj2" fmla="val 9356523"/>
            </a:avLst>
          </a:prstGeom>
          <a:ln>
            <a:headEnd type="none" w="med" len="med"/>
            <a:tailEnd type="triangle" w="lg" len="lg"/>
          </a:ln>
        </p:spPr>
        <p:style>
          <a:lnRef idx="2">
            <a:schemeClr val="accent5"/>
          </a:lnRef>
          <a:fillRef idx="0">
            <a:schemeClr val="accent5"/>
          </a:fillRef>
          <a:effectRef idx="1">
            <a:schemeClr val="accent5"/>
          </a:effectRef>
          <a:fontRef idx="minor">
            <a:schemeClr val="tx1"/>
          </a:fontRef>
        </p:style>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Verdana" pitchFamily="34" charset="0"/>
              <a:ea typeface="HG丸ｺﾞｼｯｸM-PRO" pitchFamily="50" charset="-128"/>
            </a:endParaRPr>
          </a:p>
        </p:txBody>
      </p:sp>
      <p:sp>
        <p:nvSpPr>
          <p:cNvPr id="13" name="円弧 12"/>
          <p:cNvSpPr/>
          <p:nvPr/>
        </p:nvSpPr>
        <p:spPr bwMode="auto">
          <a:xfrm>
            <a:off x="6012016" y="2708992"/>
            <a:ext cx="990011" cy="720008"/>
          </a:xfrm>
          <a:prstGeom prst="arc">
            <a:avLst>
              <a:gd name="adj1" fmla="val 12455468"/>
              <a:gd name="adj2" fmla="val 9356523"/>
            </a:avLst>
          </a:prstGeom>
          <a:ln>
            <a:headEnd type="none" w="med" len="med"/>
            <a:tailEnd type="triangle" w="lg" len="lg"/>
          </a:ln>
        </p:spPr>
        <p:style>
          <a:lnRef idx="2">
            <a:schemeClr val="accent6"/>
          </a:lnRef>
          <a:fillRef idx="0">
            <a:schemeClr val="accent6"/>
          </a:fillRef>
          <a:effectRef idx="1">
            <a:schemeClr val="accent6"/>
          </a:effectRef>
          <a:fontRef idx="minor">
            <a:schemeClr val="tx1"/>
          </a:fontRef>
        </p:style>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Verdana" pitchFamily="34" charset="0"/>
              <a:ea typeface="HG丸ｺﾞｼｯｸM-PRO" pitchFamily="50" charset="-128"/>
            </a:endParaRPr>
          </a:p>
        </p:txBody>
      </p:sp>
      <p:sp>
        <p:nvSpPr>
          <p:cNvPr id="14" name="正方形/長方形 13"/>
          <p:cNvSpPr/>
          <p:nvPr/>
        </p:nvSpPr>
        <p:spPr bwMode="auto">
          <a:xfrm>
            <a:off x="7542033" y="2888994"/>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ja-JP" altLang="en-US" sz="2000" dirty="0">
                <a:solidFill>
                  <a:schemeClr val="tx1">
                    <a:lumMod val="75000"/>
                    <a:lumOff val="25000"/>
                  </a:schemeClr>
                </a:solidFill>
                <a:latin typeface="Arial Narrow" panose="020B0606020202030204" pitchFamily="34" charset="0"/>
              </a:rPr>
              <a:t>不成立 </a:t>
            </a:r>
            <a:r>
              <a:rPr lang="en-US" altLang="ja-JP" sz="2000" dirty="0">
                <a:solidFill>
                  <a:schemeClr val="tx1">
                    <a:lumMod val="75000"/>
                    <a:lumOff val="25000"/>
                  </a:schemeClr>
                </a:solidFill>
                <a:latin typeface="Arial Narrow" panose="020B0606020202030204" pitchFamily="34" charset="0"/>
              </a:rPr>
              <a:t>(-1)</a:t>
            </a:r>
            <a:endParaRPr lang="ja-JP" altLang="en-US" sz="2000" dirty="0">
              <a:solidFill>
                <a:schemeClr val="tx1">
                  <a:lumMod val="75000"/>
                  <a:lumOff val="25000"/>
                </a:schemeClr>
              </a:solidFill>
              <a:latin typeface="Arial Narrow" panose="020B0606020202030204" pitchFamily="34" charset="0"/>
            </a:endParaRPr>
          </a:p>
        </p:txBody>
      </p:sp>
      <p:sp>
        <p:nvSpPr>
          <p:cNvPr id="15" name="正方形/長方形 14"/>
          <p:cNvSpPr/>
          <p:nvPr/>
        </p:nvSpPr>
        <p:spPr bwMode="auto">
          <a:xfrm>
            <a:off x="791958" y="2888994"/>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ja-JP" altLang="en-US" sz="2000" dirty="0">
                <a:solidFill>
                  <a:schemeClr val="tx1">
                    <a:lumMod val="75000"/>
                    <a:lumOff val="25000"/>
                  </a:schemeClr>
                </a:solidFill>
                <a:latin typeface="Arial Narrow" panose="020B0606020202030204" pitchFamily="34" charset="0"/>
              </a:rPr>
              <a:t>成立</a:t>
            </a:r>
            <a:r>
              <a:rPr lang="en-US" altLang="ja-JP" sz="2000" dirty="0">
                <a:solidFill>
                  <a:schemeClr val="tx1">
                    <a:lumMod val="75000"/>
                    <a:lumOff val="25000"/>
                  </a:schemeClr>
                </a:solidFill>
                <a:latin typeface="Arial Narrow" panose="020B0606020202030204" pitchFamily="34" charset="0"/>
              </a:rPr>
              <a:t>(+1)</a:t>
            </a:r>
            <a:endParaRPr lang="ja-JP" altLang="en-US" sz="2000" dirty="0">
              <a:solidFill>
                <a:schemeClr val="tx1">
                  <a:lumMod val="75000"/>
                  <a:lumOff val="25000"/>
                </a:schemeClr>
              </a:solidFill>
              <a:latin typeface="Arial Narrow" panose="020B0606020202030204" pitchFamily="34" charset="0"/>
            </a:endParaRPr>
          </a:p>
        </p:txBody>
      </p:sp>
    </p:spTree>
    <p:extLst>
      <p:ext uri="{BB962C8B-B14F-4D97-AF65-F5344CB8AC3E}">
        <p14:creationId xmlns:p14="http://schemas.microsoft.com/office/powerpoint/2010/main" val="4459207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a:t>
            </a:r>
            <a:r>
              <a:rPr lang="ja-JP" altLang="en-US" dirty="0"/>
              <a:t>ビット・カウンタ予測器の意味</a:t>
            </a:r>
          </a:p>
        </p:txBody>
      </p:sp>
      <p:sp>
        <p:nvSpPr>
          <p:cNvPr id="3" name="テキスト プレースホルダー 2"/>
          <p:cNvSpPr>
            <a:spLocks noGrp="1"/>
          </p:cNvSpPr>
          <p:nvPr>
            <p:ph type="body" sz="quarter" idx="10"/>
          </p:nvPr>
        </p:nvSpPr>
        <p:spPr/>
        <p:txBody>
          <a:bodyPr/>
          <a:lstStyle/>
          <a:p>
            <a:r>
              <a:rPr kumimoji="1" lang="ja-JP" altLang="en-US" dirty="0"/>
              <a:t>動作：</a:t>
            </a:r>
            <a:endParaRPr lang="en-US" altLang="ja-JP" dirty="0"/>
          </a:p>
          <a:p>
            <a:pPr lvl="1"/>
            <a:r>
              <a:rPr lang="ja-JP" altLang="en-US" dirty="0"/>
              <a:t>静的分岐 の </a:t>
            </a:r>
            <a:r>
              <a:rPr kumimoji="1" lang="en-US" altLang="ja-JP" dirty="0"/>
              <a:t>PC </a:t>
            </a:r>
            <a:r>
              <a:rPr kumimoji="1" lang="ja-JP" altLang="en-US" dirty="0"/>
              <a:t>ごとに，前回の動的分岐の結果を再現</a:t>
            </a:r>
            <a:endParaRPr kumimoji="1" lang="en-US" altLang="ja-JP" dirty="0"/>
          </a:p>
          <a:p>
            <a:pPr lvl="2"/>
            <a:r>
              <a:rPr lang="ja-JP" altLang="en-US" dirty="0"/>
              <a:t>分岐が成立 　→ カウンタが１に → 次回は成立と予測</a:t>
            </a:r>
            <a:endParaRPr lang="en-US" altLang="ja-JP" dirty="0"/>
          </a:p>
          <a:p>
            <a:pPr lvl="2"/>
            <a:r>
              <a:rPr lang="ja-JP" altLang="en-US" dirty="0"/>
              <a:t>分岐が不成立 → カウンタが０に → 次回は不成立と予測</a:t>
            </a:r>
            <a:endParaRPr lang="en-US" altLang="ja-JP" dirty="0"/>
          </a:p>
        </p:txBody>
      </p:sp>
    </p:spTree>
    <p:extLst>
      <p:ext uri="{BB962C8B-B14F-4D97-AF65-F5344CB8AC3E}">
        <p14:creationId xmlns:p14="http://schemas.microsoft.com/office/powerpoint/2010/main" val="117517619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a:t>
            </a:r>
            <a:r>
              <a:rPr lang="ja-JP" altLang="en-US" dirty="0"/>
              <a:t>ビット・カウンタ予測器の利点</a:t>
            </a:r>
          </a:p>
        </p:txBody>
      </p:sp>
      <p:sp>
        <p:nvSpPr>
          <p:cNvPr id="3" name="テキスト プレースホルダー 2"/>
          <p:cNvSpPr>
            <a:spLocks noGrp="1"/>
          </p:cNvSpPr>
          <p:nvPr>
            <p:ph type="body" sz="quarter" idx="10"/>
          </p:nvPr>
        </p:nvSpPr>
        <p:spPr/>
        <p:txBody>
          <a:bodyPr/>
          <a:lstStyle/>
          <a:p>
            <a:r>
              <a:rPr lang="ja-JP" altLang="en-US" dirty="0"/>
              <a:t>静的な分岐命令の分岐方向に偏りがある場合に有効に働く</a:t>
            </a:r>
            <a:endParaRPr lang="en-US" altLang="ja-JP" dirty="0"/>
          </a:p>
          <a:p>
            <a:pPr lvl="1"/>
            <a:r>
              <a:rPr lang="ja-JP" altLang="en-US" dirty="0"/>
              <a:t>例：ソースコード～行目の </a:t>
            </a:r>
            <a:r>
              <a:rPr lang="en-US" altLang="ja-JP" dirty="0"/>
              <a:t>if </a:t>
            </a:r>
            <a:r>
              <a:rPr lang="ja-JP" altLang="en-US" dirty="0"/>
              <a:t>は大体こっちに行く</a:t>
            </a:r>
            <a:endParaRPr lang="en-US" altLang="ja-JP" dirty="0"/>
          </a:p>
          <a:p>
            <a:r>
              <a:rPr lang="ja-JP" altLang="en-US" dirty="0"/>
              <a:t>静的分岐予測では対応不能な場合にも対応出来る</a:t>
            </a:r>
            <a:endParaRPr lang="en-US" altLang="ja-JP" dirty="0"/>
          </a:p>
          <a:p>
            <a:pPr lvl="1"/>
            <a:r>
              <a:rPr lang="ja-JP" altLang="en-US" dirty="0"/>
              <a:t>偏りはあっても，コンパイル時には決定できない場合</a:t>
            </a:r>
            <a:endParaRPr lang="en-US" altLang="ja-JP" dirty="0"/>
          </a:p>
          <a:p>
            <a:pPr lvl="1"/>
            <a:r>
              <a:rPr lang="ja-JP" altLang="en-US" dirty="0"/>
              <a:t>例：コマンドライン・オプションによる分岐</a:t>
            </a:r>
            <a:endParaRPr lang="en-US" altLang="ja-JP" dirty="0"/>
          </a:p>
          <a:p>
            <a:pPr lvl="2"/>
            <a:r>
              <a:rPr lang="en-US" altLang="ja-JP" dirty="0"/>
              <a:t>-</a:t>
            </a:r>
            <a:r>
              <a:rPr lang="en-US" altLang="ja-JP" dirty="0" err="1"/>
              <a:t>hoge</a:t>
            </a:r>
            <a:r>
              <a:rPr lang="en-US" altLang="ja-JP" dirty="0"/>
              <a:t> </a:t>
            </a:r>
            <a:r>
              <a:rPr lang="ja-JP" altLang="en-US" dirty="0"/>
              <a:t>の時はこの分岐は常に不成立</a:t>
            </a:r>
            <a:endParaRPr lang="en-US" altLang="ja-JP" dirty="0"/>
          </a:p>
          <a:p>
            <a:pPr lvl="2"/>
            <a:r>
              <a:rPr lang="en-US" altLang="ja-JP" dirty="0"/>
              <a:t>-</a:t>
            </a:r>
            <a:r>
              <a:rPr lang="en-US" altLang="ja-JP" dirty="0" err="1"/>
              <a:t>fuga</a:t>
            </a:r>
            <a:r>
              <a:rPr lang="en-US" altLang="ja-JP" dirty="0"/>
              <a:t> </a:t>
            </a:r>
            <a:r>
              <a:rPr lang="ja-JP" altLang="en-US" dirty="0"/>
              <a:t>の時は常に成立</a:t>
            </a:r>
          </a:p>
        </p:txBody>
      </p:sp>
    </p:spTree>
    <p:extLst>
      <p:ext uri="{BB962C8B-B14F-4D97-AF65-F5344CB8AC3E}">
        <p14:creationId xmlns:p14="http://schemas.microsoft.com/office/powerpoint/2010/main" val="33448252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エントリの競合</a:t>
            </a:r>
          </a:p>
        </p:txBody>
      </p:sp>
      <p:sp>
        <p:nvSpPr>
          <p:cNvPr id="3" name="テキスト プレースホルダー 2"/>
          <p:cNvSpPr>
            <a:spLocks noGrp="1"/>
          </p:cNvSpPr>
          <p:nvPr>
            <p:ph type="body" sz="quarter" idx="10"/>
          </p:nvPr>
        </p:nvSpPr>
        <p:spPr>
          <a:xfrm>
            <a:off x="341953" y="5229020"/>
            <a:ext cx="8550095" cy="1079705"/>
          </a:xfrm>
        </p:spPr>
        <p:txBody>
          <a:bodyPr/>
          <a:lstStyle/>
          <a:p>
            <a:r>
              <a:rPr kumimoji="1" lang="ja-JP" altLang="en-US" dirty="0"/>
              <a:t>エントリの競合</a:t>
            </a:r>
            <a:endParaRPr kumimoji="1" lang="en-US" altLang="ja-JP" dirty="0"/>
          </a:p>
          <a:p>
            <a:pPr lvl="1"/>
            <a:r>
              <a:rPr kumimoji="1" lang="ja-JP" altLang="en-US" dirty="0"/>
              <a:t>下位ビットがかぶると，異なるアドレスの分岐が</a:t>
            </a:r>
            <a:br>
              <a:rPr kumimoji="1" lang="en-US" altLang="ja-JP" dirty="0"/>
            </a:br>
            <a:r>
              <a:rPr kumimoji="1" lang="ja-JP" altLang="en-US" dirty="0"/>
              <a:t>同じエントリを使ってしまう</a:t>
            </a:r>
            <a:endParaRPr kumimoji="1" lang="en-US" altLang="ja-JP" dirty="0"/>
          </a:p>
          <a:p>
            <a:pPr lvl="1"/>
            <a:r>
              <a:rPr kumimoji="1" lang="ja-JP" altLang="en-US" dirty="0"/>
              <a:t>偏りが逆方向だと，予測精度を落とす</a:t>
            </a:r>
            <a:endParaRPr kumimoji="1" lang="en-US" altLang="ja-JP" dirty="0"/>
          </a:p>
          <a:p>
            <a:pPr lvl="1"/>
            <a:r>
              <a:rPr kumimoji="1" lang="ja-JP" altLang="en-US" dirty="0"/>
              <a:t>エントリ数を増やす事で解消可能</a:t>
            </a:r>
          </a:p>
        </p:txBody>
      </p:sp>
      <p:sp>
        <p:nvSpPr>
          <p:cNvPr id="4" name="Rectangle 89"/>
          <p:cNvSpPr>
            <a:spLocks noChangeArrowheads="1"/>
          </p:cNvSpPr>
          <p:nvPr/>
        </p:nvSpPr>
        <p:spPr bwMode="auto">
          <a:xfrm>
            <a:off x="1691968" y="1628980"/>
            <a:ext cx="14398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r"/>
            <a:r>
              <a:rPr lang="en-US" altLang="ja-JP" b="1" dirty="0">
                <a:solidFill>
                  <a:schemeClr val="accent6"/>
                </a:solidFill>
                <a:latin typeface="MeiryoKe_PGothic" pitchFamily="50" charset="-128"/>
                <a:ea typeface="MeiryoKe_PGothic" pitchFamily="50" charset="-128"/>
              </a:rPr>
              <a:t>0x4000</a:t>
            </a:r>
            <a:endParaRPr lang="ja-JP" altLang="en-US" b="1" dirty="0">
              <a:solidFill>
                <a:schemeClr val="accent6"/>
              </a:solidFill>
              <a:latin typeface="MeiryoKe_PGothic" pitchFamily="50" charset="-128"/>
              <a:ea typeface="MeiryoKe_PGothic" pitchFamily="50" charset="-128"/>
            </a:endParaRPr>
          </a:p>
        </p:txBody>
      </p:sp>
      <p:sp>
        <p:nvSpPr>
          <p:cNvPr id="5" name="Rectangle 128"/>
          <p:cNvSpPr>
            <a:spLocks noChangeArrowheads="1"/>
          </p:cNvSpPr>
          <p:nvPr/>
        </p:nvSpPr>
        <p:spPr bwMode="auto">
          <a:xfrm>
            <a:off x="1691968" y="1270205"/>
            <a:ext cx="2339975" cy="314325"/>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eaLnBrk="0" hangingPunct="0"/>
            <a:r>
              <a:rPr lang="en-US" altLang="ja-JP" dirty="0">
                <a:solidFill>
                  <a:schemeClr val="tx1">
                    <a:lumMod val="75000"/>
                    <a:lumOff val="25000"/>
                  </a:schemeClr>
                </a:solidFill>
                <a:latin typeface="MeiryoKe_PGothic" pitchFamily="50" charset="-128"/>
                <a:ea typeface="MeiryoKe_PGothic" pitchFamily="50" charset="-128"/>
              </a:rPr>
              <a:t>PC</a:t>
            </a:r>
          </a:p>
        </p:txBody>
      </p:sp>
      <p:sp>
        <p:nvSpPr>
          <p:cNvPr id="6" name="Rectangle 13"/>
          <p:cNvSpPr>
            <a:spLocks noChangeArrowheads="1"/>
          </p:cNvSpPr>
          <p:nvPr/>
        </p:nvSpPr>
        <p:spPr bwMode="auto">
          <a:xfrm>
            <a:off x="3131831" y="1628980"/>
            <a:ext cx="720725" cy="36036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dirty="0">
                <a:solidFill>
                  <a:schemeClr val="tx1">
                    <a:lumMod val="75000"/>
                    <a:lumOff val="25000"/>
                  </a:schemeClr>
                </a:solidFill>
                <a:latin typeface="MeiryoKe_PGothic" pitchFamily="50" charset="-128"/>
                <a:ea typeface="MeiryoKe_PGothic" pitchFamily="50" charset="-128"/>
              </a:rPr>
              <a:t>0800</a:t>
            </a:r>
            <a:endParaRPr lang="ja-JP" altLang="en-US" b="1" dirty="0">
              <a:solidFill>
                <a:schemeClr val="tx1">
                  <a:lumMod val="75000"/>
                  <a:lumOff val="25000"/>
                </a:schemeClr>
              </a:solidFill>
              <a:latin typeface="MeiryoKe_PGothic" pitchFamily="50" charset="-128"/>
              <a:ea typeface="MeiryoKe_PGothic" pitchFamily="50" charset="-128"/>
            </a:endParaRPr>
          </a:p>
        </p:txBody>
      </p:sp>
      <p:sp>
        <p:nvSpPr>
          <p:cNvPr id="7" name="Freeform 10"/>
          <p:cNvSpPr>
            <a:spLocks/>
          </p:cNvSpPr>
          <p:nvPr/>
        </p:nvSpPr>
        <p:spPr bwMode="auto">
          <a:xfrm rot="16200000" flipV="1">
            <a:off x="3851992" y="1718980"/>
            <a:ext cx="990010" cy="1710019"/>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triangle" w="lg" len="lg"/>
            <a:tailEnd type="none" w="med" len="med"/>
          </a:ln>
        </p:spPr>
        <p:style>
          <a:lnRef idx="2">
            <a:schemeClr val="accent5"/>
          </a:lnRef>
          <a:fillRef idx="0">
            <a:schemeClr val="accent5"/>
          </a:fillRef>
          <a:effectRef idx="1">
            <a:schemeClr val="accent5"/>
          </a:effectRef>
          <a:fontRef idx="minor">
            <a:schemeClr val="tx1"/>
          </a:fontRef>
        </p:style>
        <p:txBody>
          <a:bodyPr/>
          <a:lstStyle/>
          <a:p>
            <a:endParaRPr lang="ja-JP" altLang="en-US">
              <a:latin typeface="Arial Narrow" pitchFamily="34" charset="0"/>
              <a:cs typeface="Times New Roman" pitchFamily="18" charset="0"/>
            </a:endParaRPr>
          </a:p>
        </p:txBody>
      </p:sp>
      <p:sp>
        <p:nvSpPr>
          <p:cNvPr id="8" name="Rectangle 154"/>
          <p:cNvSpPr>
            <a:spLocks noChangeArrowheads="1"/>
          </p:cNvSpPr>
          <p:nvPr/>
        </p:nvSpPr>
        <p:spPr bwMode="auto">
          <a:xfrm>
            <a:off x="5293647" y="1630567"/>
            <a:ext cx="718369" cy="2608442"/>
          </a:xfrm>
          <a:prstGeom prst="rect">
            <a:avLst/>
          </a:prstGeom>
          <a:ln>
            <a:solidFill>
              <a:schemeClr val="tx1">
                <a:lumMod val="75000"/>
                <a:lumOff val="25000"/>
              </a:schemeClr>
            </a:solidFill>
            <a:headEnd/>
            <a:tailEnd/>
          </a:ln>
        </p:spPr>
        <p:style>
          <a:lnRef idx="2">
            <a:schemeClr val="dk1"/>
          </a:lnRef>
          <a:fillRef idx="1">
            <a:schemeClr val="lt1"/>
          </a:fillRef>
          <a:effectRef idx="0">
            <a:schemeClr val="dk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sp>
        <p:nvSpPr>
          <p:cNvPr id="9" name="Rectangle 195"/>
          <p:cNvSpPr>
            <a:spLocks noChangeArrowheads="1"/>
          </p:cNvSpPr>
          <p:nvPr/>
        </p:nvSpPr>
        <p:spPr bwMode="auto">
          <a:xfrm>
            <a:off x="5292008" y="2888994"/>
            <a:ext cx="720008" cy="360363"/>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dirty="0">
                <a:solidFill>
                  <a:schemeClr val="accent5"/>
                </a:solidFill>
                <a:latin typeface="MeiryoKe_PGothic" pitchFamily="50" charset="-128"/>
                <a:ea typeface="MeiryoKe_PGothic" pitchFamily="50" charset="-128"/>
              </a:rPr>
              <a:t>1</a:t>
            </a:r>
            <a:endParaRPr lang="ja-JP" altLang="en-US" b="1" dirty="0">
              <a:solidFill>
                <a:schemeClr val="accent5"/>
              </a:solidFill>
              <a:latin typeface="MeiryoKe_PGothic" pitchFamily="50" charset="-128"/>
              <a:ea typeface="MeiryoKe_PGothic" pitchFamily="50" charset="-128"/>
            </a:endParaRPr>
          </a:p>
        </p:txBody>
      </p:sp>
      <p:sp>
        <p:nvSpPr>
          <p:cNvPr id="10" name="正方形/長方形 9"/>
          <p:cNvSpPr/>
          <p:nvPr/>
        </p:nvSpPr>
        <p:spPr bwMode="auto">
          <a:xfrm>
            <a:off x="5292008" y="1628980"/>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11" name="正方形/長方形 10"/>
          <p:cNvSpPr/>
          <p:nvPr/>
        </p:nvSpPr>
        <p:spPr bwMode="auto">
          <a:xfrm>
            <a:off x="5292008" y="1988984"/>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12" name="正方形/長方形 11"/>
          <p:cNvSpPr/>
          <p:nvPr/>
        </p:nvSpPr>
        <p:spPr bwMode="auto">
          <a:xfrm>
            <a:off x="4932005" y="1628980"/>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0</a:t>
            </a:r>
            <a:endParaRPr lang="ja-JP" altLang="en-US" sz="2000" dirty="0">
              <a:solidFill>
                <a:schemeClr val="tx1">
                  <a:lumMod val="75000"/>
                  <a:lumOff val="25000"/>
                </a:schemeClr>
              </a:solidFill>
              <a:latin typeface="Arial Narrow" panose="020B0606020202030204" pitchFamily="34" charset="0"/>
            </a:endParaRPr>
          </a:p>
        </p:txBody>
      </p:sp>
      <p:sp>
        <p:nvSpPr>
          <p:cNvPr id="13" name="正方形/長方形 12"/>
          <p:cNvSpPr/>
          <p:nvPr/>
        </p:nvSpPr>
        <p:spPr bwMode="auto">
          <a:xfrm>
            <a:off x="4932004" y="1988984"/>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1</a:t>
            </a:r>
            <a:endParaRPr lang="ja-JP" altLang="en-US" sz="2000" dirty="0">
              <a:solidFill>
                <a:schemeClr val="tx1">
                  <a:lumMod val="75000"/>
                  <a:lumOff val="25000"/>
                </a:schemeClr>
              </a:solidFill>
              <a:latin typeface="Arial Narrow" panose="020B0606020202030204" pitchFamily="34" charset="0"/>
            </a:endParaRPr>
          </a:p>
        </p:txBody>
      </p:sp>
      <p:sp>
        <p:nvSpPr>
          <p:cNvPr id="14" name="正方形/長方形 13"/>
          <p:cNvSpPr/>
          <p:nvPr/>
        </p:nvSpPr>
        <p:spPr bwMode="auto">
          <a:xfrm>
            <a:off x="4932004" y="2348988"/>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15" name="正方形/長方形 14"/>
          <p:cNvSpPr/>
          <p:nvPr/>
        </p:nvSpPr>
        <p:spPr bwMode="auto">
          <a:xfrm>
            <a:off x="5472010" y="3338999"/>
            <a:ext cx="3477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mc:AlternateContent xmlns:mc="http://schemas.openxmlformats.org/markup-compatibility/2006" xmlns:a14="http://schemas.microsoft.com/office/drawing/2010/main">
        <mc:Choice Requires="a14">
          <p:sp>
            <p:nvSpPr>
              <p:cNvPr id="16" name="正方形/長方形 15"/>
              <p:cNvSpPr/>
              <p:nvPr/>
            </p:nvSpPr>
            <p:spPr bwMode="auto">
              <a:xfrm>
                <a:off x="4842003" y="3879005"/>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14:m>
                  <m:oMath xmlns:m="http://schemas.openxmlformats.org/officeDocument/2006/math">
                    <m:sSup>
                      <m:sSupPr>
                        <m:ctrlPr>
                          <a:rPr lang="en-US" altLang="ja-JP" b="0" i="1" dirty="0" smtClean="0">
                            <a:solidFill>
                              <a:schemeClr val="accent5"/>
                            </a:solidFill>
                            <a:latin typeface="Cambria Math" panose="02040503050406030204" pitchFamily="18" charset="0"/>
                          </a:rPr>
                        </m:ctrlPr>
                      </m:sSupPr>
                      <m:e>
                        <m:r>
                          <a:rPr lang="en-US" altLang="ja-JP" i="1" dirty="0" smtClean="0">
                            <a:solidFill>
                              <a:schemeClr val="accent5"/>
                            </a:solidFill>
                            <a:latin typeface="Cambria Math" panose="02040503050406030204" pitchFamily="18" charset="0"/>
                          </a:rPr>
                          <m:t>2</m:t>
                        </m:r>
                      </m:e>
                      <m:sup>
                        <m:r>
                          <a:rPr lang="en-US" altLang="ja-JP" b="0" i="1" dirty="0" smtClean="0">
                            <a:solidFill>
                              <a:schemeClr val="accent5"/>
                            </a:solidFill>
                            <a:latin typeface="Cambria Math" panose="02040503050406030204" pitchFamily="18" charset="0"/>
                          </a:rPr>
                          <m:t>𝑛</m:t>
                        </m:r>
                      </m:sup>
                    </m:sSup>
                  </m:oMath>
                </a14:m>
                <a:r>
                  <a:rPr lang="en-US" altLang="ja-JP" dirty="0">
                    <a:solidFill>
                      <a:schemeClr val="accent5"/>
                    </a:solidFill>
                    <a:latin typeface="Arial Narrow" panose="020B0606020202030204" pitchFamily="34" charset="0"/>
                  </a:rPr>
                  <a:t>-1</a:t>
                </a:r>
                <a:endParaRPr lang="ja-JP" altLang="en-US" dirty="0">
                  <a:solidFill>
                    <a:schemeClr val="accent5"/>
                  </a:solidFill>
                  <a:latin typeface="Arial Narrow" panose="020B0606020202030204" pitchFamily="34" charset="0"/>
                </a:endParaRPr>
              </a:p>
            </p:txBody>
          </p:sp>
        </mc:Choice>
        <mc:Fallback xmlns="">
          <p:sp>
            <p:nvSpPr>
              <p:cNvPr id="16" name="正方形/長方形 15"/>
              <p:cNvSpPr>
                <a:spLocks noRot="1" noChangeAspect="1" noMove="1" noResize="1" noEditPoints="1" noAdjustHandles="1" noChangeArrowheads="1" noChangeShapeType="1" noTextEdit="1"/>
              </p:cNvSpPr>
              <p:nvPr/>
            </p:nvSpPr>
            <p:spPr bwMode="auto">
              <a:xfrm>
                <a:off x="4842003" y="3879005"/>
                <a:ext cx="360004" cy="360004"/>
              </a:xfrm>
              <a:prstGeom prst="rect">
                <a:avLst/>
              </a:prstGeom>
              <a:blipFill rotWithShape="0">
                <a:blip r:embed="rId2"/>
                <a:stretch>
                  <a:fillRect l="-28814" t="-15254" r="-49153" b="-22034"/>
                </a:stretch>
              </a:blipFill>
              <a:ln w="6350">
                <a:noFill/>
                <a:headEnd/>
                <a:tailEnd type="none" w="sm" len="med"/>
              </a:ln>
              <a:extLst/>
            </p:spPr>
            <p:txBody>
              <a:bodyPr/>
              <a:lstStyle/>
              <a:p>
                <a:r>
                  <a:rPr lang="ja-JP" altLang="en-US">
                    <a:noFill/>
                  </a:rPr>
                  <a:t> </a:t>
                </a:r>
              </a:p>
            </p:txBody>
          </p:sp>
        </mc:Fallback>
      </mc:AlternateContent>
      <p:sp>
        <p:nvSpPr>
          <p:cNvPr id="17" name="Rectangle 133"/>
          <p:cNvSpPr>
            <a:spLocks noChangeArrowheads="1"/>
          </p:cNvSpPr>
          <p:nvPr/>
        </p:nvSpPr>
        <p:spPr bwMode="auto">
          <a:xfrm>
            <a:off x="5292008" y="1268976"/>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en-US" altLang="ja-JP" dirty="0">
                <a:solidFill>
                  <a:schemeClr val="tx1">
                    <a:lumMod val="75000"/>
                    <a:lumOff val="25000"/>
                  </a:schemeClr>
                </a:solidFill>
                <a:latin typeface="MeiryoKe_PGothic" pitchFamily="50" charset="-128"/>
                <a:ea typeface="MeiryoKe_PGothic" pitchFamily="50" charset="-128"/>
              </a:rPr>
              <a:t>PHT</a:t>
            </a:r>
            <a:r>
              <a:rPr lang="ja-JP" altLang="en-US" dirty="0">
                <a:solidFill>
                  <a:schemeClr val="tx1">
                    <a:lumMod val="75000"/>
                    <a:lumOff val="25000"/>
                  </a:schemeClr>
                </a:solidFill>
                <a:latin typeface="MeiryoKe_PGothic" pitchFamily="50" charset="-128"/>
                <a:ea typeface="MeiryoKe_PGothic" pitchFamily="50" charset="-128"/>
              </a:rPr>
              <a:t>（</a:t>
            </a:r>
            <a:r>
              <a:rPr lang="en-US" altLang="ja-JP" dirty="0">
                <a:solidFill>
                  <a:schemeClr val="tx1">
                    <a:lumMod val="75000"/>
                    <a:lumOff val="25000"/>
                  </a:schemeClr>
                </a:solidFill>
                <a:latin typeface="MeiryoKe_PGothic" pitchFamily="50" charset="-128"/>
                <a:ea typeface="MeiryoKe_PGothic" pitchFamily="50" charset="-128"/>
              </a:rPr>
              <a:t>Pattern History Table</a:t>
            </a:r>
            <a:r>
              <a:rPr lang="ja-JP" altLang="en-US" dirty="0">
                <a:solidFill>
                  <a:schemeClr val="tx1">
                    <a:lumMod val="75000"/>
                    <a:lumOff val="25000"/>
                  </a:schemeClr>
                </a:solidFill>
                <a:latin typeface="MeiryoKe_PGothic" pitchFamily="50" charset="-128"/>
                <a:ea typeface="MeiryoKe_PGothic" pitchFamily="50" charset="-128"/>
              </a:rPr>
              <a:t>）</a:t>
            </a:r>
            <a:endParaRPr lang="en-US" altLang="ja-JP" dirty="0">
              <a:solidFill>
                <a:schemeClr val="tx1">
                  <a:lumMod val="75000"/>
                  <a:lumOff val="25000"/>
                </a:schemeClr>
              </a:solidFill>
              <a:latin typeface="MeiryoKe_PGothic" pitchFamily="50" charset="-128"/>
              <a:ea typeface="MeiryoKe_PGothic" pitchFamily="50" charset="-128"/>
            </a:endParaRPr>
          </a:p>
        </p:txBody>
      </p:sp>
      <p:cxnSp>
        <p:nvCxnSpPr>
          <p:cNvPr id="18" name="直線コネクタ 17"/>
          <p:cNvCxnSpPr/>
          <p:nvPr/>
        </p:nvCxnSpPr>
        <p:spPr bwMode="auto">
          <a:xfrm>
            <a:off x="3131984" y="2078985"/>
            <a:ext cx="720008" cy="0"/>
          </a:xfrm>
          <a:prstGeom prst="line">
            <a:avLst/>
          </a:prstGeom>
          <a:ln>
            <a:headEnd type="none" w="med" len="med"/>
            <a:tailEnd type="none" w="med" len="med"/>
          </a:ln>
        </p:spPr>
        <p:style>
          <a:lnRef idx="2">
            <a:schemeClr val="accent5"/>
          </a:lnRef>
          <a:fillRef idx="0">
            <a:schemeClr val="accent5"/>
          </a:fillRef>
          <a:effectRef idx="1">
            <a:schemeClr val="accent5"/>
          </a:effectRef>
          <a:fontRef idx="minor">
            <a:schemeClr val="tx1"/>
          </a:fontRef>
        </p:style>
      </p:cxnSp>
      <p:sp>
        <p:nvSpPr>
          <p:cNvPr id="19" name="正方形/長方形 18"/>
          <p:cNvSpPr/>
          <p:nvPr/>
        </p:nvSpPr>
        <p:spPr bwMode="auto">
          <a:xfrm>
            <a:off x="2051972" y="2978995"/>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PC </a:t>
            </a:r>
            <a:r>
              <a:rPr lang="ja-JP" altLang="en-US" sz="2000" dirty="0">
                <a:solidFill>
                  <a:schemeClr val="tx1">
                    <a:lumMod val="75000"/>
                    <a:lumOff val="25000"/>
                  </a:schemeClr>
                </a:solidFill>
                <a:latin typeface="Arial Narrow" panose="020B0606020202030204" pitchFamily="34" charset="0"/>
              </a:rPr>
              <a:t>の下位 </a:t>
            </a:r>
            <a:r>
              <a:rPr lang="en-US" altLang="ja-JP" sz="2000" dirty="0">
                <a:solidFill>
                  <a:schemeClr val="tx1">
                    <a:lumMod val="75000"/>
                    <a:lumOff val="25000"/>
                  </a:schemeClr>
                </a:solidFill>
                <a:latin typeface="Arial Narrow" panose="020B0606020202030204" pitchFamily="34" charset="0"/>
              </a:rPr>
              <a:t>n </a:t>
            </a:r>
            <a:r>
              <a:rPr lang="ja-JP" altLang="en-US" sz="2000" dirty="0">
                <a:solidFill>
                  <a:schemeClr val="tx1">
                    <a:lumMod val="75000"/>
                    <a:lumOff val="25000"/>
                  </a:schemeClr>
                </a:solidFill>
                <a:latin typeface="Arial Narrow" panose="020B0606020202030204" pitchFamily="34" charset="0"/>
              </a:rPr>
              <a:t>ビット</a:t>
            </a:r>
          </a:p>
        </p:txBody>
      </p:sp>
      <p:sp>
        <p:nvSpPr>
          <p:cNvPr id="20" name="正方形/長方形 19"/>
          <p:cNvSpPr/>
          <p:nvPr/>
        </p:nvSpPr>
        <p:spPr bwMode="auto">
          <a:xfrm>
            <a:off x="5292008" y="3879005"/>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21" name="正方形/長方形 20"/>
          <p:cNvSpPr/>
          <p:nvPr/>
        </p:nvSpPr>
        <p:spPr bwMode="auto">
          <a:xfrm>
            <a:off x="5472010" y="2348988"/>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cxnSp>
        <p:nvCxnSpPr>
          <p:cNvPr id="22" name="直線矢印コネクタ 21"/>
          <p:cNvCxnSpPr/>
          <p:nvPr/>
        </p:nvCxnSpPr>
        <p:spPr bwMode="auto">
          <a:xfrm>
            <a:off x="5652012" y="4239009"/>
            <a:ext cx="0" cy="450005"/>
          </a:xfrm>
          <a:prstGeom prst="straightConnector1">
            <a:avLst/>
          </a:prstGeom>
          <a:ln>
            <a:headEnd type="none" w="sm" len="sm"/>
            <a:tailEnd type="triangle" w="lg" len="lg"/>
          </a:ln>
        </p:spPr>
        <p:style>
          <a:lnRef idx="2">
            <a:schemeClr val="accent5"/>
          </a:lnRef>
          <a:fillRef idx="0">
            <a:schemeClr val="accent5"/>
          </a:fillRef>
          <a:effectRef idx="1">
            <a:schemeClr val="accent5"/>
          </a:effectRef>
          <a:fontRef idx="minor">
            <a:schemeClr val="tx1"/>
          </a:fontRef>
        </p:style>
      </p:cxnSp>
      <p:sp>
        <p:nvSpPr>
          <p:cNvPr id="23" name="Rectangle 133"/>
          <p:cNvSpPr>
            <a:spLocks noChangeArrowheads="1"/>
          </p:cNvSpPr>
          <p:nvPr/>
        </p:nvSpPr>
        <p:spPr bwMode="auto">
          <a:xfrm>
            <a:off x="5832014" y="4329010"/>
            <a:ext cx="2340026" cy="630007"/>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dirty="0">
                <a:solidFill>
                  <a:schemeClr val="tx1">
                    <a:lumMod val="75000"/>
                    <a:lumOff val="25000"/>
                  </a:schemeClr>
                </a:solidFill>
                <a:latin typeface="MeiryoKe_PGothic" pitchFamily="50" charset="-128"/>
                <a:ea typeface="MeiryoKe_PGothic" pitchFamily="50" charset="-128"/>
              </a:rPr>
              <a:t>予測結果</a:t>
            </a:r>
            <a:endParaRPr lang="en-US" altLang="ja-JP" dirty="0">
              <a:solidFill>
                <a:schemeClr val="tx1">
                  <a:lumMod val="75000"/>
                  <a:lumOff val="25000"/>
                </a:schemeClr>
              </a:solidFill>
              <a:latin typeface="MeiryoKe_PGothic" pitchFamily="50" charset="-128"/>
              <a:ea typeface="MeiryoKe_PGothic" pitchFamily="50" charset="-128"/>
            </a:endParaRPr>
          </a:p>
          <a:p>
            <a:pPr eaLnBrk="0" hangingPunct="0"/>
            <a:r>
              <a:rPr lang="en-US" altLang="ja-JP" dirty="0">
                <a:solidFill>
                  <a:schemeClr val="tx1">
                    <a:lumMod val="75000"/>
                    <a:lumOff val="25000"/>
                  </a:schemeClr>
                </a:solidFill>
                <a:latin typeface="MeiryoKe_PGothic" pitchFamily="50" charset="-128"/>
                <a:ea typeface="MeiryoKe_PGothic" pitchFamily="50" charset="-128"/>
              </a:rPr>
              <a:t>1: taken, 0: untaken</a:t>
            </a:r>
          </a:p>
        </p:txBody>
      </p:sp>
      <p:sp>
        <p:nvSpPr>
          <p:cNvPr id="24" name="Rectangle 89"/>
          <p:cNvSpPr>
            <a:spLocks noChangeArrowheads="1"/>
          </p:cNvSpPr>
          <p:nvPr/>
        </p:nvSpPr>
        <p:spPr bwMode="auto">
          <a:xfrm>
            <a:off x="1692121" y="4149008"/>
            <a:ext cx="14398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r"/>
            <a:r>
              <a:rPr lang="en-US" altLang="ja-JP" b="1" dirty="0">
                <a:solidFill>
                  <a:schemeClr val="accent6"/>
                </a:solidFill>
                <a:latin typeface="MeiryoKe_PGothic" pitchFamily="50" charset="-128"/>
                <a:ea typeface="MeiryoKe_PGothic" pitchFamily="50" charset="-128"/>
              </a:rPr>
              <a:t>0x8000</a:t>
            </a:r>
            <a:endParaRPr lang="ja-JP" altLang="en-US" b="1" dirty="0">
              <a:solidFill>
                <a:schemeClr val="accent6"/>
              </a:solidFill>
              <a:latin typeface="MeiryoKe_PGothic" pitchFamily="50" charset="-128"/>
              <a:ea typeface="MeiryoKe_PGothic" pitchFamily="50" charset="-128"/>
            </a:endParaRPr>
          </a:p>
        </p:txBody>
      </p:sp>
      <p:sp>
        <p:nvSpPr>
          <p:cNvPr id="25" name="Rectangle 13"/>
          <p:cNvSpPr>
            <a:spLocks noChangeArrowheads="1"/>
          </p:cNvSpPr>
          <p:nvPr/>
        </p:nvSpPr>
        <p:spPr bwMode="auto">
          <a:xfrm>
            <a:off x="3131984" y="4149008"/>
            <a:ext cx="720725" cy="36036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dirty="0">
                <a:solidFill>
                  <a:schemeClr val="tx1">
                    <a:lumMod val="75000"/>
                    <a:lumOff val="25000"/>
                  </a:schemeClr>
                </a:solidFill>
                <a:latin typeface="MeiryoKe_PGothic" pitchFamily="50" charset="-128"/>
                <a:ea typeface="MeiryoKe_PGothic" pitchFamily="50" charset="-128"/>
              </a:rPr>
              <a:t>0800</a:t>
            </a:r>
            <a:endParaRPr lang="ja-JP" altLang="en-US" b="1" dirty="0">
              <a:solidFill>
                <a:schemeClr val="tx1">
                  <a:lumMod val="75000"/>
                  <a:lumOff val="25000"/>
                </a:schemeClr>
              </a:solidFill>
              <a:latin typeface="MeiryoKe_PGothic" pitchFamily="50" charset="-128"/>
              <a:ea typeface="MeiryoKe_PGothic" pitchFamily="50" charset="-128"/>
            </a:endParaRPr>
          </a:p>
        </p:txBody>
      </p:sp>
      <p:sp>
        <p:nvSpPr>
          <p:cNvPr id="26" name="Freeform 10"/>
          <p:cNvSpPr>
            <a:spLocks/>
          </p:cNvSpPr>
          <p:nvPr/>
        </p:nvSpPr>
        <p:spPr bwMode="auto">
          <a:xfrm rot="16200000" flipH="1" flipV="1">
            <a:off x="3896992" y="2753992"/>
            <a:ext cx="900010" cy="1710019"/>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triangle" w="lg" len="lg"/>
            <a:tailEnd type="none" w="med" len="med"/>
          </a:ln>
        </p:spPr>
        <p:style>
          <a:lnRef idx="2">
            <a:schemeClr val="accent5"/>
          </a:lnRef>
          <a:fillRef idx="0">
            <a:schemeClr val="accent5"/>
          </a:fillRef>
          <a:effectRef idx="1">
            <a:schemeClr val="accent5"/>
          </a:effectRef>
          <a:fontRef idx="minor">
            <a:schemeClr val="tx1"/>
          </a:fontRef>
        </p:style>
        <p:txBody>
          <a:bodyPr/>
          <a:lstStyle/>
          <a:p>
            <a:endParaRPr lang="ja-JP" altLang="en-US">
              <a:latin typeface="Arial Narrow" pitchFamily="34" charset="0"/>
              <a:cs typeface="Times New Roman" pitchFamily="18" charset="0"/>
            </a:endParaRPr>
          </a:p>
        </p:txBody>
      </p:sp>
      <p:cxnSp>
        <p:nvCxnSpPr>
          <p:cNvPr id="27" name="直線コネクタ 26"/>
          <p:cNvCxnSpPr/>
          <p:nvPr/>
        </p:nvCxnSpPr>
        <p:spPr bwMode="auto">
          <a:xfrm>
            <a:off x="3131984" y="4059007"/>
            <a:ext cx="720008" cy="0"/>
          </a:xfrm>
          <a:prstGeom prst="line">
            <a:avLst/>
          </a:prstGeom>
          <a:ln>
            <a:headEnd type="none" w="med" len="med"/>
            <a:tailEnd type="none" w="med" len="med"/>
          </a:ln>
        </p:spPr>
        <p:style>
          <a:lnRef idx="2">
            <a:schemeClr val="accent5"/>
          </a:lnRef>
          <a:fillRef idx="0">
            <a:schemeClr val="accent5"/>
          </a:fillRef>
          <a:effectRef idx="1">
            <a:schemeClr val="accent5"/>
          </a:effectRef>
          <a:fontRef idx="minor">
            <a:schemeClr val="tx1"/>
          </a:fontRef>
        </p:style>
      </p:cxnSp>
      <p:sp>
        <p:nvSpPr>
          <p:cNvPr id="28" name="Rectangle 128"/>
          <p:cNvSpPr>
            <a:spLocks noChangeArrowheads="1"/>
          </p:cNvSpPr>
          <p:nvPr/>
        </p:nvSpPr>
        <p:spPr bwMode="auto">
          <a:xfrm>
            <a:off x="1691968" y="3789004"/>
            <a:ext cx="2339975" cy="314325"/>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eaLnBrk="0" hangingPunct="0"/>
            <a:r>
              <a:rPr lang="en-US" altLang="ja-JP" dirty="0">
                <a:solidFill>
                  <a:schemeClr val="tx1">
                    <a:lumMod val="75000"/>
                    <a:lumOff val="25000"/>
                  </a:schemeClr>
                </a:solidFill>
                <a:latin typeface="MeiryoKe_PGothic" pitchFamily="50" charset="-128"/>
                <a:ea typeface="MeiryoKe_PGothic" pitchFamily="50" charset="-128"/>
              </a:rPr>
              <a:t>PC</a:t>
            </a:r>
          </a:p>
        </p:txBody>
      </p:sp>
    </p:spTree>
    <p:extLst>
      <p:ext uri="{BB962C8B-B14F-4D97-AF65-F5344CB8AC3E}">
        <p14:creationId xmlns:p14="http://schemas.microsoft.com/office/powerpoint/2010/main" val="35134591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33596F-3513-E0C8-95DF-798F084EACFF}"/>
              </a:ext>
            </a:extLst>
          </p:cNvPr>
          <p:cNvSpPr>
            <a:spLocks noGrp="1"/>
          </p:cNvSpPr>
          <p:nvPr>
            <p:ph type="title"/>
          </p:nvPr>
        </p:nvSpPr>
        <p:spPr/>
        <p:txBody>
          <a:bodyPr/>
          <a:lstStyle/>
          <a:p>
            <a:r>
              <a:rPr kumimoji="1" lang="ja-JP" altLang="en-US" dirty="0"/>
              <a:t>質問と感想</a:t>
            </a:r>
          </a:p>
        </p:txBody>
      </p:sp>
      <p:sp>
        <p:nvSpPr>
          <p:cNvPr id="3" name="テキスト プレースホルダー 2">
            <a:extLst>
              <a:ext uri="{FF2B5EF4-FFF2-40B4-BE49-F238E27FC236}">
                <a16:creationId xmlns:a16="http://schemas.microsoft.com/office/drawing/2014/main" id="{E5F93859-6A8A-A1C7-6495-6145B85421EA}"/>
              </a:ext>
            </a:extLst>
          </p:cNvPr>
          <p:cNvSpPr>
            <a:spLocks noGrp="1"/>
          </p:cNvSpPr>
          <p:nvPr>
            <p:ph type="body" sz="quarter" idx="10"/>
          </p:nvPr>
        </p:nvSpPr>
        <p:spPr/>
        <p:txBody>
          <a:bodyPr/>
          <a:lstStyle/>
          <a:p>
            <a:r>
              <a:rPr kumimoji="1" lang="ja-JP" altLang="en-US" dirty="0"/>
              <a:t>ハードウェアに記述されれいるような周波数はどれだけの精度のものなのでしょうか。</a:t>
            </a:r>
          </a:p>
        </p:txBody>
      </p:sp>
    </p:spTree>
    <p:extLst>
      <p:ext uri="{BB962C8B-B14F-4D97-AF65-F5344CB8AC3E}">
        <p14:creationId xmlns:p14="http://schemas.microsoft.com/office/powerpoint/2010/main" val="32494110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分岐方向予測</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kumimoji="1" lang="ja-JP" altLang="en-US" dirty="0"/>
              <a:t>静的分岐予測</a:t>
            </a:r>
            <a:endParaRPr kumimoji="1" lang="en-US" altLang="ja-JP" dirty="0"/>
          </a:p>
          <a:p>
            <a:pPr marL="457200" indent="-457200">
              <a:buFont typeface="+mj-lt"/>
              <a:buAutoNum type="arabicPeriod"/>
            </a:pPr>
            <a:r>
              <a:rPr kumimoji="1" lang="ja-JP" altLang="en-US" dirty="0"/>
              <a:t>動的分岐予測</a:t>
            </a:r>
            <a:endParaRPr kumimoji="1" lang="en-US" altLang="ja-JP" dirty="0"/>
          </a:p>
          <a:p>
            <a:pPr marL="817200" lvl="1" indent="-457200">
              <a:buFont typeface="+mj-lt"/>
              <a:buAutoNum type="arabicPeriod"/>
            </a:pPr>
            <a:r>
              <a:rPr lang="en-US" altLang="ja-JP" dirty="0"/>
              <a:t>n </a:t>
            </a:r>
            <a:r>
              <a:rPr lang="ja-JP" altLang="en-US" dirty="0"/>
              <a:t>ビット・カウンタ</a:t>
            </a:r>
            <a:endParaRPr kumimoji="1" lang="en-US" altLang="ja-JP" dirty="0"/>
          </a:p>
          <a:p>
            <a:pPr marL="1177200" lvl="2" indent="-457200">
              <a:buFont typeface="+mj-lt"/>
              <a:buAutoNum type="arabicPeriod"/>
            </a:pPr>
            <a:r>
              <a:rPr lang="en-US" altLang="ja-JP" dirty="0"/>
              <a:t>1</a:t>
            </a:r>
            <a:r>
              <a:rPr lang="ja-JP" altLang="en-US" dirty="0"/>
              <a:t>ビット・カウンタ予測器</a:t>
            </a:r>
            <a:endParaRPr lang="en-US" altLang="ja-JP" dirty="0"/>
          </a:p>
          <a:p>
            <a:pPr marL="1177200" lvl="2" indent="-457200">
              <a:buFont typeface="+mj-lt"/>
              <a:buAutoNum type="arabicPeriod"/>
            </a:pPr>
            <a:r>
              <a:rPr kumimoji="1" lang="en-US" altLang="ja-JP" dirty="0">
                <a:solidFill>
                  <a:schemeClr val="accent5"/>
                </a:solidFill>
              </a:rPr>
              <a:t>2</a:t>
            </a:r>
            <a:r>
              <a:rPr kumimoji="1" lang="ja-JP" altLang="en-US" dirty="0">
                <a:solidFill>
                  <a:schemeClr val="accent5"/>
                </a:solidFill>
              </a:rPr>
              <a:t>ビット・カウンタ</a:t>
            </a:r>
            <a:r>
              <a:rPr lang="ja-JP" altLang="en-US" dirty="0">
                <a:solidFill>
                  <a:schemeClr val="accent5"/>
                </a:solidFill>
              </a:rPr>
              <a:t>予測器</a:t>
            </a:r>
            <a:endParaRPr lang="en-US" altLang="ja-JP" dirty="0">
              <a:solidFill>
                <a:schemeClr val="accent5"/>
              </a:solidFill>
            </a:endParaRPr>
          </a:p>
          <a:p>
            <a:pPr marL="817200" lvl="1" indent="-457200">
              <a:buFont typeface="+mj-lt"/>
              <a:buAutoNum type="arabicPeriod"/>
            </a:pPr>
            <a:r>
              <a:rPr kumimoji="1" lang="ja-JP" altLang="en-US" dirty="0"/>
              <a:t>履歴を用いたもの</a:t>
            </a:r>
            <a:endParaRPr kumimoji="1" lang="en-US" altLang="ja-JP" dirty="0"/>
          </a:p>
          <a:p>
            <a:pPr marL="1177200" lvl="2" indent="-457200">
              <a:buFont typeface="+mj-lt"/>
              <a:buAutoNum type="arabicPeriod"/>
            </a:pPr>
            <a:r>
              <a:rPr kumimoji="1" lang="ja-JP" altLang="en-US" dirty="0"/>
              <a:t>ローカル履歴予測</a:t>
            </a:r>
            <a:r>
              <a:rPr lang="ja-JP" altLang="en-US" dirty="0"/>
              <a:t>器</a:t>
            </a:r>
            <a:endParaRPr kumimoji="1" lang="en-US" altLang="ja-JP" dirty="0"/>
          </a:p>
          <a:p>
            <a:pPr marL="1177200" lvl="2" indent="-457200">
              <a:buFont typeface="+mj-lt"/>
              <a:buAutoNum type="arabicPeriod"/>
            </a:pPr>
            <a:r>
              <a:rPr kumimoji="1" lang="ja-JP" altLang="en-US" dirty="0"/>
              <a:t>グローバル履歴</a:t>
            </a:r>
            <a:r>
              <a:rPr lang="ja-JP" altLang="en-US" dirty="0"/>
              <a:t>予測器</a:t>
            </a:r>
            <a:endParaRPr kumimoji="1" lang="en-US" altLang="ja-JP" dirty="0"/>
          </a:p>
          <a:p>
            <a:pPr marL="1177200" lvl="2" indent="-457200">
              <a:buFont typeface="+mj-lt"/>
              <a:buAutoNum type="arabicPeriod"/>
            </a:pPr>
            <a:r>
              <a:rPr lang="ja-JP" altLang="en-US" dirty="0"/>
              <a:t>より高度な予測器</a:t>
            </a:r>
            <a:endParaRPr kumimoji="1" lang="en-US" altLang="ja-JP" dirty="0"/>
          </a:p>
        </p:txBody>
      </p:sp>
    </p:spTree>
    <p:extLst>
      <p:ext uri="{BB962C8B-B14F-4D97-AF65-F5344CB8AC3E}">
        <p14:creationId xmlns:p14="http://schemas.microsoft.com/office/powerpoint/2010/main" val="6021279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a:t>
            </a:r>
            <a:r>
              <a:rPr lang="ja-JP" altLang="en-US" dirty="0"/>
              <a:t>ビット・カウンタ予測器の問題点：無駄な遷移</a:t>
            </a:r>
          </a:p>
        </p:txBody>
      </p:sp>
      <p:sp>
        <p:nvSpPr>
          <p:cNvPr id="3" name="テキスト プレースホルダー 2"/>
          <p:cNvSpPr>
            <a:spLocks noGrp="1"/>
          </p:cNvSpPr>
          <p:nvPr>
            <p:ph type="body" sz="quarter" idx="10"/>
          </p:nvPr>
        </p:nvSpPr>
        <p:spPr/>
        <p:txBody>
          <a:bodyPr/>
          <a:lstStyle/>
          <a:p>
            <a:r>
              <a:rPr kumimoji="1" lang="ja-JP" altLang="en-US" dirty="0"/>
              <a:t>偏りがある場合に，無駄な状態遷移を起こす</a:t>
            </a:r>
            <a:endParaRPr kumimoji="1" lang="en-US" altLang="ja-JP" dirty="0"/>
          </a:p>
          <a:p>
            <a:pPr lvl="1"/>
            <a:r>
              <a:rPr kumimoji="1" lang="ja-JP" altLang="en-US" dirty="0"/>
              <a:t>たまに偏りと逆の方向に行った時に，戻ってくる時も必ず外す</a:t>
            </a:r>
            <a:endParaRPr kumimoji="1" lang="en-US" altLang="ja-JP" dirty="0"/>
          </a:p>
          <a:p>
            <a:pPr lvl="1"/>
            <a:r>
              <a:rPr kumimoji="1" lang="ja-JP" altLang="en-US" dirty="0"/>
              <a:t>静的分岐予測で正しく偏りが拾えている場合，これは起きない</a:t>
            </a:r>
            <a:endParaRPr kumimoji="1" lang="en-US" altLang="ja-JP" dirty="0"/>
          </a:p>
          <a:p>
            <a:r>
              <a:rPr kumimoji="1" lang="ja-JP" altLang="en-US" dirty="0"/>
              <a:t>例：　成立：</a:t>
            </a:r>
            <a:r>
              <a:rPr kumimoji="1" lang="en-US" altLang="ja-JP" dirty="0"/>
              <a:t>T</a:t>
            </a:r>
            <a:r>
              <a:rPr kumimoji="1" lang="ja-JP" altLang="en-US" dirty="0" err="1"/>
              <a:t>，</a:t>
            </a:r>
            <a:r>
              <a:rPr kumimoji="1" lang="ja-JP" altLang="en-US" dirty="0"/>
              <a:t>不成立：</a:t>
            </a:r>
            <a:r>
              <a:rPr kumimoji="1" lang="en-US" altLang="ja-JP" dirty="0"/>
              <a:t>F </a:t>
            </a:r>
            <a:r>
              <a:rPr kumimoji="1" lang="ja-JP" altLang="en-US" dirty="0"/>
              <a:t>とした場合，</a:t>
            </a:r>
            <a:endParaRPr kumimoji="1" lang="en-US" altLang="ja-JP" dirty="0"/>
          </a:p>
          <a:p>
            <a:pPr lvl="1"/>
            <a:r>
              <a:rPr kumimoji="1" lang="ja-JP" altLang="en-US" dirty="0">
                <a:latin typeface="Consolas" panose="020B0609020204030204" pitchFamily="49" charset="0"/>
              </a:rPr>
              <a:t>カウンタ　：</a:t>
            </a:r>
            <a:r>
              <a:rPr kumimoji="1" lang="en-US" altLang="ja-JP" dirty="0">
                <a:latin typeface="Consolas" panose="020B0609020204030204" pitchFamily="49" charset="0"/>
              </a:rPr>
              <a:t>1 1 1 </a:t>
            </a:r>
            <a:r>
              <a:rPr kumimoji="1" lang="en-US" altLang="ja-JP" dirty="0">
                <a:solidFill>
                  <a:schemeClr val="accent5"/>
                </a:solidFill>
                <a:latin typeface="Consolas" panose="020B0609020204030204" pitchFamily="49" charset="0"/>
              </a:rPr>
              <a:t>1 0 </a:t>
            </a:r>
            <a:r>
              <a:rPr kumimoji="1" lang="en-US" altLang="ja-JP" dirty="0">
                <a:latin typeface="Consolas" panose="020B0609020204030204" pitchFamily="49" charset="0"/>
              </a:rPr>
              <a:t>1 1 1 1 </a:t>
            </a:r>
            <a:r>
              <a:rPr kumimoji="1" lang="en-US" altLang="ja-JP" dirty="0">
                <a:solidFill>
                  <a:schemeClr val="accent5"/>
                </a:solidFill>
                <a:latin typeface="Consolas" panose="020B0609020204030204" pitchFamily="49" charset="0"/>
              </a:rPr>
              <a:t>1 0 </a:t>
            </a:r>
            <a:r>
              <a:rPr kumimoji="1" lang="en-US" altLang="ja-JP" dirty="0">
                <a:latin typeface="Consolas" panose="020B0609020204030204" pitchFamily="49" charset="0"/>
              </a:rPr>
              <a:t>1 1 1 1</a:t>
            </a:r>
          </a:p>
          <a:p>
            <a:pPr lvl="1"/>
            <a:r>
              <a:rPr kumimoji="1" lang="ja-JP" altLang="en-US" dirty="0">
                <a:latin typeface="Consolas" panose="020B0609020204030204" pitchFamily="49" charset="0"/>
              </a:rPr>
              <a:t>予測　　　</a:t>
            </a:r>
            <a:r>
              <a:rPr lang="ja-JP" altLang="en-US" dirty="0">
                <a:latin typeface="Consolas" panose="020B0609020204030204" pitchFamily="49" charset="0"/>
              </a:rPr>
              <a:t>：</a:t>
            </a:r>
            <a:r>
              <a:rPr lang="en-US" altLang="ja-JP" dirty="0">
                <a:latin typeface="Consolas" panose="020B0609020204030204" pitchFamily="49" charset="0"/>
              </a:rPr>
              <a:t>T </a:t>
            </a:r>
            <a:r>
              <a:rPr lang="en-US" altLang="ja-JP" dirty="0" err="1">
                <a:latin typeface="Consolas" panose="020B0609020204030204" pitchFamily="49" charset="0"/>
              </a:rPr>
              <a:t>T</a:t>
            </a:r>
            <a:r>
              <a:rPr lang="en-US" altLang="ja-JP" dirty="0">
                <a:latin typeface="Consolas" panose="020B0609020204030204" pitchFamily="49" charset="0"/>
              </a:rPr>
              <a:t> </a:t>
            </a:r>
            <a:r>
              <a:rPr lang="en-US" altLang="ja-JP" dirty="0" err="1">
                <a:latin typeface="Consolas" panose="020B0609020204030204" pitchFamily="49" charset="0"/>
              </a:rPr>
              <a:t>T</a:t>
            </a:r>
            <a:r>
              <a:rPr lang="en-US" altLang="ja-JP" dirty="0">
                <a:latin typeface="Consolas" panose="020B0609020204030204" pitchFamily="49" charset="0"/>
              </a:rPr>
              <a:t> </a:t>
            </a:r>
            <a:r>
              <a:rPr lang="en-US" altLang="ja-JP" dirty="0" err="1">
                <a:solidFill>
                  <a:schemeClr val="accent5"/>
                </a:solidFill>
                <a:latin typeface="Consolas" panose="020B0609020204030204" pitchFamily="49" charset="0"/>
              </a:rPr>
              <a:t>T</a:t>
            </a:r>
            <a:r>
              <a:rPr lang="en-US" altLang="ja-JP" dirty="0">
                <a:solidFill>
                  <a:schemeClr val="accent5"/>
                </a:solidFill>
                <a:latin typeface="Consolas" panose="020B0609020204030204" pitchFamily="49" charset="0"/>
              </a:rPr>
              <a:t> F </a:t>
            </a:r>
            <a:r>
              <a:rPr lang="en-US" altLang="ja-JP" dirty="0">
                <a:latin typeface="Consolas" panose="020B0609020204030204" pitchFamily="49" charset="0"/>
              </a:rPr>
              <a:t>T </a:t>
            </a:r>
            <a:r>
              <a:rPr lang="en-US" altLang="ja-JP" dirty="0" err="1">
                <a:latin typeface="Consolas" panose="020B0609020204030204" pitchFamily="49" charset="0"/>
              </a:rPr>
              <a:t>T</a:t>
            </a:r>
            <a:r>
              <a:rPr lang="en-US" altLang="ja-JP" dirty="0">
                <a:latin typeface="Consolas" panose="020B0609020204030204" pitchFamily="49" charset="0"/>
              </a:rPr>
              <a:t> </a:t>
            </a:r>
            <a:r>
              <a:rPr lang="en-US" altLang="ja-JP" dirty="0" err="1">
                <a:latin typeface="Consolas" panose="020B0609020204030204" pitchFamily="49" charset="0"/>
              </a:rPr>
              <a:t>T</a:t>
            </a:r>
            <a:r>
              <a:rPr lang="en-US" altLang="ja-JP" dirty="0">
                <a:latin typeface="Consolas" panose="020B0609020204030204" pitchFamily="49" charset="0"/>
              </a:rPr>
              <a:t> </a:t>
            </a:r>
            <a:r>
              <a:rPr lang="en-US" altLang="ja-JP" dirty="0" err="1">
                <a:latin typeface="Consolas" panose="020B0609020204030204" pitchFamily="49" charset="0"/>
              </a:rPr>
              <a:t>T</a:t>
            </a:r>
            <a:r>
              <a:rPr lang="en-US" altLang="ja-JP" dirty="0">
                <a:latin typeface="Consolas" panose="020B0609020204030204" pitchFamily="49" charset="0"/>
              </a:rPr>
              <a:t> </a:t>
            </a:r>
            <a:r>
              <a:rPr lang="en-US" altLang="ja-JP" dirty="0" err="1">
                <a:solidFill>
                  <a:schemeClr val="accent5"/>
                </a:solidFill>
                <a:latin typeface="Consolas" panose="020B0609020204030204" pitchFamily="49" charset="0"/>
              </a:rPr>
              <a:t>T</a:t>
            </a:r>
            <a:r>
              <a:rPr lang="en-US" altLang="ja-JP" dirty="0">
                <a:solidFill>
                  <a:schemeClr val="accent5"/>
                </a:solidFill>
                <a:latin typeface="Consolas" panose="020B0609020204030204" pitchFamily="49" charset="0"/>
              </a:rPr>
              <a:t> F </a:t>
            </a:r>
            <a:r>
              <a:rPr lang="en-US" altLang="ja-JP" dirty="0">
                <a:latin typeface="Consolas" panose="020B0609020204030204" pitchFamily="49" charset="0"/>
              </a:rPr>
              <a:t>T </a:t>
            </a:r>
            <a:r>
              <a:rPr lang="en-US" altLang="ja-JP" dirty="0" err="1">
                <a:latin typeface="Consolas" panose="020B0609020204030204" pitchFamily="49" charset="0"/>
              </a:rPr>
              <a:t>T</a:t>
            </a:r>
            <a:r>
              <a:rPr lang="en-US" altLang="ja-JP" dirty="0">
                <a:latin typeface="Consolas" panose="020B0609020204030204" pitchFamily="49" charset="0"/>
              </a:rPr>
              <a:t> </a:t>
            </a:r>
            <a:r>
              <a:rPr lang="en-US" altLang="ja-JP" dirty="0" err="1">
                <a:latin typeface="Consolas" panose="020B0609020204030204" pitchFamily="49" charset="0"/>
              </a:rPr>
              <a:t>T</a:t>
            </a:r>
            <a:r>
              <a:rPr lang="en-US" altLang="ja-JP" dirty="0">
                <a:latin typeface="Consolas" panose="020B0609020204030204" pitchFamily="49" charset="0"/>
              </a:rPr>
              <a:t> </a:t>
            </a:r>
            <a:r>
              <a:rPr lang="en-US" altLang="ja-JP" dirty="0" err="1">
                <a:latin typeface="Consolas" panose="020B0609020204030204" pitchFamily="49" charset="0"/>
              </a:rPr>
              <a:t>T</a:t>
            </a:r>
            <a:endParaRPr lang="en-US" altLang="ja-JP" dirty="0">
              <a:latin typeface="Consolas" panose="020B0609020204030204" pitchFamily="49" charset="0"/>
            </a:endParaRPr>
          </a:p>
          <a:p>
            <a:pPr lvl="1"/>
            <a:r>
              <a:rPr lang="ja-JP" altLang="en-US" dirty="0">
                <a:latin typeface="Consolas" panose="020B0609020204030204" pitchFamily="49" charset="0"/>
              </a:rPr>
              <a:t>実際の方向：</a:t>
            </a:r>
            <a:r>
              <a:rPr lang="en-US" altLang="ja-JP" dirty="0">
                <a:latin typeface="Consolas" panose="020B0609020204030204" pitchFamily="49" charset="0"/>
              </a:rPr>
              <a:t>T </a:t>
            </a:r>
            <a:r>
              <a:rPr lang="en-US" altLang="ja-JP" dirty="0" err="1">
                <a:latin typeface="Consolas" panose="020B0609020204030204" pitchFamily="49" charset="0"/>
              </a:rPr>
              <a:t>T</a:t>
            </a:r>
            <a:r>
              <a:rPr lang="en-US" altLang="ja-JP" dirty="0">
                <a:latin typeface="Consolas" panose="020B0609020204030204" pitchFamily="49" charset="0"/>
              </a:rPr>
              <a:t> </a:t>
            </a:r>
            <a:r>
              <a:rPr lang="en-US" altLang="ja-JP" dirty="0" err="1">
                <a:latin typeface="Consolas" panose="020B0609020204030204" pitchFamily="49" charset="0"/>
              </a:rPr>
              <a:t>T</a:t>
            </a:r>
            <a:r>
              <a:rPr lang="en-US" altLang="ja-JP" dirty="0">
                <a:latin typeface="Consolas" panose="020B0609020204030204" pitchFamily="49" charset="0"/>
              </a:rPr>
              <a:t> </a:t>
            </a:r>
            <a:r>
              <a:rPr lang="en-US" altLang="ja-JP" dirty="0">
                <a:solidFill>
                  <a:schemeClr val="accent5"/>
                </a:solidFill>
                <a:latin typeface="Consolas" panose="020B0609020204030204" pitchFamily="49" charset="0"/>
              </a:rPr>
              <a:t>F T </a:t>
            </a:r>
            <a:r>
              <a:rPr lang="en-US" altLang="ja-JP" dirty="0" err="1">
                <a:latin typeface="Consolas" panose="020B0609020204030204" pitchFamily="49" charset="0"/>
              </a:rPr>
              <a:t>T</a:t>
            </a:r>
            <a:r>
              <a:rPr lang="en-US" altLang="ja-JP" dirty="0">
                <a:latin typeface="Consolas" panose="020B0609020204030204" pitchFamily="49" charset="0"/>
              </a:rPr>
              <a:t> </a:t>
            </a:r>
            <a:r>
              <a:rPr lang="en-US" altLang="ja-JP" dirty="0" err="1">
                <a:latin typeface="Consolas" panose="020B0609020204030204" pitchFamily="49" charset="0"/>
              </a:rPr>
              <a:t>T</a:t>
            </a:r>
            <a:r>
              <a:rPr lang="en-US" altLang="ja-JP" dirty="0">
                <a:latin typeface="Consolas" panose="020B0609020204030204" pitchFamily="49" charset="0"/>
              </a:rPr>
              <a:t> </a:t>
            </a:r>
            <a:r>
              <a:rPr lang="en-US" altLang="ja-JP" dirty="0" err="1">
                <a:latin typeface="Consolas" panose="020B0609020204030204" pitchFamily="49" charset="0"/>
              </a:rPr>
              <a:t>T</a:t>
            </a:r>
            <a:r>
              <a:rPr lang="en-US" altLang="ja-JP" dirty="0">
                <a:latin typeface="Consolas" panose="020B0609020204030204" pitchFamily="49" charset="0"/>
              </a:rPr>
              <a:t> </a:t>
            </a:r>
            <a:r>
              <a:rPr lang="en-US" altLang="ja-JP" dirty="0" err="1">
                <a:latin typeface="Consolas" panose="020B0609020204030204" pitchFamily="49" charset="0"/>
              </a:rPr>
              <a:t>T</a:t>
            </a:r>
            <a:r>
              <a:rPr lang="en-US" altLang="ja-JP" dirty="0">
                <a:latin typeface="Consolas" panose="020B0609020204030204" pitchFamily="49" charset="0"/>
              </a:rPr>
              <a:t> </a:t>
            </a:r>
            <a:r>
              <a:rPr lang="en-US" altLang="ja-JP" dirty="0">
                <a:solidFill>
                  <a:schemeClr val="accent5"/>
                </a:solidFill>
                <a:latin typeface="Consolas" panose="020B0609020204030204" pitchFamily="49" charset="0"/>
              </a:rPr>
              <a:t>F T </a:t>
            </a:r>
            <a:r>
              <a:rPr lang="en-US" altLang="ja-JP" dirty="0" err="1">
                <a:latin typeface="Consolas" panose="020B0609020204030204" pitchFamily="49" charset="0"/>
              </a:rPr>
              <a:t>T</a:t>
            </a:r>
            <a:r>
              <a:rPr lang="en-US" altLang="ja-JP" dirty="0">
                <a:latin typeface="Consolas" panose="020B0609020204030204" pitchFamily="49" charset="0"/>
              </a:rPr>
              <a:t> </a:t>
            </a:r>
            <a:r>
              <a:rPr lang="en-US" altLang="ja-JP" dirty="0" err="1">
                <a:latin typeface="Consolas" panose="020B0609020204030204" pitchFamily="49" charset="0"/>
              </a:rPr>
              <a:t>T</a:t>
            </a:r>
            <a:r>
              <a:rPr lang="en-US" altLang="ja-JP" dirty="0">
                <a:latin typeface="Consolas" panose="020B0609020204030204" pitchFamily="49" charset="0"/>
              </a:rPr>
              <a:t> </a:t>
            </a:r>
            <a:r>
              <a:rPr lang="en-US" altLang="ja-JP" dirty="0" err="1">
                <a:latin typeface="Consolas" panose="020B0609020204030204" pitchFamily="49" charset="0"/>
              </a:rPr>
              <a:t>T</a:t>
            </a:r>
            <a:r>
              <a:rPr lang="en-US" altLang="ja-JP" dirty="0">
                <a:latin typeface="Consolas" panose="020B0609020204030204" pitchFamily="49" charset="0"/>
              </a:rPr>
              <a:t> </a:t>
            </a:r>
            <a:r>
              <a:rPr lang="en-US" altLang="ja-JP" dirty="0" err="1">
                <a:latin typeface="Consolas" panose="020B0609020204030204" pitchFamily="49" charset="0"/>
              </a:rPr>
              <a:t>T</a:t>
            </a:r>
            <a:endParaRPr lang="en-US" altLang="ja-JP" dirty="0">
              <a:latin typeface="Consolas" panose="020B0609020204030204" pitchFamily="49" charset="0"/>
            </a:endParaRPr>
          </a:p>
          <a:p>
            <a:pPr lvl="1"/>
            <a:r>
              <a:rPr lang="ja-JP" altLang="en-US" dirty="0"/>
              <a:t>（不成立は２回だが，予測は４回はずしている</a:t>
            </a:r>
            <a:endParaRPr kumimoji="1" lang="ja-JP" altLang="en-US" dirty="0">
              <a:latin typeface="Consolas" panose="020B0609020204030204" pitchFamily="49" charset="0"/>
            </a:endParaRPr>
          </a:p>
        </p:txBody>
      </p:sp>
    </p:spTree>
    <p:extLst>
      <p:ext uri="{BB962C8B-B14F-4D97-AF65-F5344CB8AC3E}">
        <p14:creationId xmlns:p14="http://schemas.microsoft.com/office/powerpoint/2010/main" val="99158082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２ビット・カウンタ予測器</a:t>
            </a:r>
          </a:p>
        </p:txBody>
      </p:sp>
      <p:sp>
        <p:nvSpPr>
          <p:cNvPr id="3" name="テキスト プレースホルダー 2"/>
          <p:cNvSpPr>
            <a:spLocks noGrp="1"/>
          </p:cNvSpPr>
          <p:nvPr>
            <p:ph type="body" sz="quarter" idx="10"/>
          </p:nvPr>
        </p:nvSpPr>
        <p:spPr>
          <a:xfrm>
            <a:off x="341953" y="1088974"/>
            <a:ext cx="8550095" cy="5219751"/>
          </a:xfrm>
        </p:spPr>
        <p:txBody>
          <a:bodyPr/>
          <a:lstStyle/>
          <a:p>
            <a:r>
              <a:rPr lang="en-US" altLang="ja-JP" dirty="0"/>
              <a:t>1</a:t>
            </a:r>
            <a:r>
              <a:rPr lang="ja-JP" altLang="en-US" dirty="0"/>
              <a:t>ビット・カウンタ予測器のカウンタを２ビットにする</a:t>
            </a:r>
            <a:endParaRPr lang="en-US" altLang="ja-JP" dirty="0"/>
          </a:p>
          <a:p>
            <a:pPr lvl="1"/>
            <a:r>
              <a:rPr kumimoji="1" lang="ja-JP" altLang="en-US" dirty="0"/>
              <a:t>１回反対方向に行っても，次回も元の方向を予測することができる</a:t>
            </a:r>
          </a:p>
        </p:txBody>
      </p:sp>
    </p:spTree>
    <p:extLst>
      <p:ext uri="{BB962C8B-B14F-4D97-AF65-F5344CB8AC3E}">
        <p14:creationId xmlns:p14="http://schemas.microsoft.com/office/powerpoint/2010/main" val="27697073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２ビットの飽和型カウンタの状態遷移図</a:t>
            </a:r>
            <a:r>
              <a:rPr lang="ja-JP" altLang="en-US" dirty="0">
                <a:solidFill>
                  <a:schemeClr val="accent5"/>
                </a:solidFill>
              </a:rPr>
              <a:t>ウンタ</a:t>
            </a:r>
            <a:endParaRPr lang="ja-JP" altLang="en-US" dirty="0"/>
          </a:p>
        </p:txBody>
      </p:sp>
      <mc:AlternateContent xmlns:mc="http://schemas.openxmlformats.org/markup-compatibility/2006" xmlns:a14="http://schemas.microsoft.com/office/drawing/2010/main">
        <mc:Choice Requires="a14">
          <p:sp>
            <p:nvSpPr>
              <p:cNvPr id="3" name="テキスト プレースホルダー 2"/>
              <p:cNvSpPr>
                <a:spLocks noGrp="1"/>
              </p:cNvSpPr>
              <p:nvPr>
                <p:ph type="body" sz="quarter" idx="10"/>
              </p:nvPr>
            </p:nvSpPr>
            <p:spPr>
              <a:xfrm>
                <a:off x="611956" y="4689014"/>
                <a:ext cx="8280092" cy="1439709"/>
              </a:xfrm>
            </p:spPr>
            <p:txBody>
              <a:bodyPr/>
              <a:lstStyle/>
              <a:p>
                <a:r>
                  <a:rPr kumimoji="1" lang="ja-JP" altLang="en-US" dirty="0"/>
                  <a:t>学習：</a:t>
                </a:r>
                <a:endParaRPr kumimoji="1" lang="en-US" altLang="ja-JP" dirty="0"/>
              </a:p>
              <a:p>
                <a:pPr lvl="1"/>
                <a:r>
                  <a:rPr lang="ja-JP" altLang="en-US" dirty="0"/>
                  <a:t>分岐が成立したら </a:t>
                </a:r>
                <a14:m>
                  <m:oMath xmlns:m="http://schemas.openxmlformats.org/officeDocument/2006/math">
                    <m:r>
                      <a:rPr lang="en-US" altLang="ja-JP" i="1" dirty="0">
                        <a:latin typeface="Cambria Math" panose="02040503050406030204" pitchFamily="18" charset="0"/>
                      </a:rPr>
                      <m:t>+1</m:t>
                    </m:r>
                  </m:oMath>
                </a14:m>
                <a:r>
                  <a:rPr lang="ja-JP" altLang="en-US" dirty="0" err="1"/>
                  <a:t>，</a:t>
                </a:r>
                <a:r>
                  <a:rPr lang="ja-JP" altLang="en-US" dirty="0"/>
                  <a:t>不成立なら </a:t>
                </a:r>
                <a14:m>
                  <m:oMath xmlns:m="http://schemas.openxmlformats.org/officeDocument/2006/math">
                    <m:r>
                      <a:rPr lang="en-US" altLang="ja-JP" i="1" dirty="0">
                        <a:latin typeface="Cambria Math" panose="02040503050406030204" pitchFamily="18" charset="0"/>
                      </a:rPr>
                      <m:t>−1</m:t>
                    </m:r>
                  </m:oMath>
                </a14:m>
                <a:endParaRPr kumimoji="1" lang="en-US" altLang="ja-JP" dirty="0"/>
              </a:p>
              <a:p>
                <a:pPr lvl="1"/>
                <a:r>
                  <a:rPr kumimoji="1" lang="en-US" altLang="ja-JP" dirty="0"/>
                  <a:t>11(2</a:t>
                </a:r>
                <a:r>
                  <a:rPr kumimoji="1" lang="ja-JP" altLang="en-US" dirty="0"/>
                  <a:t>進</a:t>
                </a:r>
                <a:r>
                  <a:rPr kumimoji="1" lang="en-US" altLang="ja-JP" dirty="0"/>
                  <a:t>)</a:t>
                </a:r>
                <a:r>
                  <a:rPr kumimoji="1" lang="ja-JP" altLang="en-US" dirty="0"/>
                  <a:t>を超えたら</a:t>
                </a:r>
                <a:r>
                  <a:rPr kumimoji="1" lang="en-US" altLang="ja-JP" dirty="0"/>
                  <a:t>11</a:t>
                </a:r>
                <a:r>
                  <a:rPr kumimoji="1" lang="ja-JP" altLang="en-US" dirty="0"/>
                  <a:t>，</a:t>
                </a:r>
                <a14:m>
                  <m:oMath xmlns:m="http://schemas.openxmlformats.org/officeDocument/2006/math">
                    <m:r>
                      <a:rPr kumimoji="1" lang="en-US" altLang="ja-JP" i="1" dirty="0" smtClean="0">
                        <a:latin typeface="Cambria Math" panose="02040503050406030204" pitchFamily="18" charset="0"/>
                      </a:rPr>
                      <m:t>0</m:t>
                    </m:r>
                  </m:oMath>
                </a14:m>
                <a:r>
                  <a:rPr kumimoji="1" lang="ja-JP" altLang="en-US" dirty="0"/>
                  <a:t> を下回ったら </a:t>
                </a:r>
                <a14:m>
                  <m:oMath xmlns:m="http://schemas.openxmlformats.org/officeDocument/2006/math">
                    <m:r>
                      <a:rPr kumimoji="1" lang="en-US" altLang="ja-JP" i="1" dirty="0" smtClean="0">
                        <a:latin typeface="Cambria Math" panose="02040503050406030204" pitchFamily="18" charset="0"/>
                      </a:rPr>
                      <m:t>0</m:t>
                    </m:r>
                  </m:oMath>
                </a14:m>
                <a:endParaRPr kumimoji="1" lang="en-US" altLang="ja-JP" dirty="0"/>
              </a:p>
              <a:p>
                <a:r>
                  <a:rPr kumimoji="1" lang="ja-JP" altLang="en-US" dirty="0"/>
                  <a:t>予測：</a:t>
                </a:r>
                <a:endParaRPr kumimoji="1" lang="en-US" altLang="ja-JP" dirty="0"/>
              </a:p>
              <a:p>
                <a:pPr lvl="1"/>
                <a:r>
                  <a:rPr kumimoji="1" lang="ja-JP" altLang="en-US" dirty="0"/>
                  <a:t>１なら成立，０なら不成立</a:t>
                </a:r>
              </a:p>
            </p:txBody>
          </p:sp>
        </mc:Choice>
        <mc:Fallback xmlns="">
          <p:sp>
            <p:nvSpPr>
              <p:cNvPr id="3" name="テキスト プレースホルダー 2"/>
              <p:cNvSpPr>
                <a:spLocks noGrp="1" noRot="1" noChangeAspect="1" noMove="1" noResize="1" noEditPoints="1" noAdjustHandles="1" noChangeArrowheads="1" noChangeShapeType="1" noTextEdit="1"/>
              </p:cNvSpPr>
              <p:nvPr>
                <p:ph type="body" sz="quarter" idx="10"/>
              </p:nvPr>
            </p:nvSpPr>
            <p:spPr>
              <a:xfrm>
                <a:off x="611956" y="4689014"/>
                <a:ext cx="8280092" cy="1439709"/>
              </a:xfrm>
              <a:blipFill rotWithShape="0">
                <a:blip r:embed="rId2"/>
                <a:stretch>
                  <a:fillRect l="-662" t="-35169" b="-44492"/>
                </a:stretch>
              </a:blipFill>
            </p:spPr>
            <p:txBody>
              <a:bodyPr/>
              <a:lstStyle/>
              <a:p>
                <a:r>
                  <a:rPr lang="ja-JP" altLang="en-US">
                    <a:noFill/>
                  </a:rPr>
                  <a:t> </a:t>
                </a:r>
              </a:p>
            </p:txBody>
          </p:sp>
        </mc:Fallback>
      </mc:AlternateContent>
      <p:sp>
        <p:nvSpPr>
          <p:cNvPr id="4" name="円/楕円 3"/>
          <p:cNvSpPr/>
          <p:nvPr/>
        </p:nvSpPr>
        <p:spPr bwMode="auto">
          <a:xfrm>
            <a:off x="2681979" y="2708992"/>
            <a:ext cx="1260014" cy="720008"/>
          </a:xfrm>
          <a:prstGeom prst="ellips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成立と</a:t>
            </a:r>
            <a:endParaRPr kumimoji="1" lang="en-US" altLang="ja-JP" sz="1600" dirty="0">
              <a:solidFill>
                <a:schemeClr val="tx1">
                  <a:lumMod val="75000"/>
                  <a:lumOff val="25000"/>
                </a:schemeClr>
              </a:solidFill>
              <a:latin typeface="+mn-ea"/>
            </a:endParaRPr>
          </a:p>
          <a:p>
            <a:pPr algn="ctr"/>
            <a:r>
              <a:rPr kumimoji="1" lang="ja-JP" altLang="en-US" sz="1600" dirty="0">
                <a:solidFill>
                  <a:schemeClr val="tx1">
                    <a:lumMod val="75000"/>
                    <a:lumOff val="25000"/>
                  </a:schemeClr>
                </a:solidFill>
                <a:latin typeface="+mn-ea"/>
              </a:rPr>
              <a:t>弱く予測</a:t>
            </a:r>
          </a:p>
        </p:txBody>
      </p:sp>
      <p:sp>
        <p:nvSpPr>
          <p:cNvPr id="6" name="円弧 5"/>
          <p:cNvSpPr/>
          <p:nvPr/>
        </p:nvSpPr>
        <p:spPr bwMode="auto">
          <a:xfrm>
            <a:off x="3671990" y="2528990"/>
            <a:ext cx="990011" cy="360004"/>
          </a:xfrm>
          <a:prstGeom prst="arc">
            <a:avLst>
              <a:gd name="adj1" fmla="val 11339656"/>
              <a:gd name="adj2" fmla="val 21204558"/>
            </a:avLst>
          </a:prstGeom>
          <a:ln>
            <a:headEnd type="none" w="med" len="med"/>
            <a:tailEnd type="triangle" w="lg" len="lg"/>
          </a:ln>
        </p:spPr>
        <p:style>
          <a:lnRef idx="2">
            <a:schemeClr val="accent6"/>
          </a:lnRef>
          <a:fillRef idx="0">
            <a:schemeClr val="accent6"/>
          </a:fillRef>
          <a:effectRef idx="1">
            <a:schemeClr val="accent6"/>
          </a:effectRef>
          <a:fontRef idx="minor">
            <a:schemeClr val="tx1"/>
          </a:fontRef>
        </p:style>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Verdana" pitchFamily="34" charset="0"/>
              <a:ea typeface="HG丸ｺﾞｼｯｸM-PRO" pitchFamily="50" charset="-128"/>
            </a:endParaRPr>
          </a:p>
        </p:txBody>
      </p:sp>
      <p:sp>
        <p:nvSpPr>
          <p:cNvPr id="7" name="円弧 6"/>
          <p:cNvSpPr/>
          <p:nvPr/>
        </p:nvSpPr>
        <p:spPr bwMode="auto">
          <a:xfrm flipH="1" flipV="1">
            <a:off x="3671990" y="3158997"/>
            <a:ext cx="990011" cy="540006"/>
          </a:xfrm>
          <a:prstGeom prst="arc">
            <a:avLst>
              <a:gd name="adj1" fmla="val 11339656"/>
              <a:gd name="adj2" fmla="val 21204558"/>
            </a:avLst>
          </a:prstGeom>
          <a:ln>
            <a:headEnd type="none" w="med" len="med"/>
            <a:tailEnd type="triangle" w="lg" len="lg"/>
          </a:ln>
        </p:spPr>
        <p:style>
          <a:lnRef idx="2">
            <a:schemeClr val="accent5"/>
          </a:lnRef>
          <a:fillRef idx="0">
            <a:schemeClr val="accent5"/>
          </a:fillRef>
          <a:effectRef idx="1">
            <a:schemeClr val="accent5"/>
          </a:effectRef>
          <a:fontRef idx="minor">
            <a:schemeClr val="tx1"/>
          </a:fontRef>
        </p:style>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Verdana" pitchFamily="34" charset="0"/>
              <a:ea typeface="HG丸ｺﾞｼｯｸM-PRO" pitchFamily="50" charset="-128"/>
            </a:endParaRPr>
          </a:p>
        </p:txBody>
      </p:sp>
      <p:sp>
        <p:nvSpPr>
          <p:cNvPr id="8" name="正方形/長方形 7"/>
          <p:cNvSpPr/>
          <p:nvPr/>
        </p:nvSpPr>
        <p:spPr bwMode="auto">
          <a:xfrm>
            <a:off x="4031994" y="2078985"/>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ja-JP" altLang="en-US" sz="1600" dirty="0">
                <a:solidFill>
                  <a:schemeClr val="tx1">
                    <a:lumMod val="75000"/>
                    <a:lumOff val="25000"/>
                  </a:schemeClr>
                </a:solidFill>
                <a:latin typeface="Arial Narrow" panose="020B0606020202030204" pitchFamily="34" charset="0"/>
              </a:rPr>
              <a:t>不成立 </a:t>
            </a:r>
            <a:r>
              <a:rPr lang="en-US" altLang="ja-JP" sz="1600" dirty="0">
                <a:solidFill>
                  <a:schemeClr val="tx1">
                    <a:lumMod val="75000"/>
                    <a:lumOff val="25000"/>
                  </a:schemeClr>
                </a:solidFill>
                <a:latin typeface="Arial Narrow" panose="020B0606020202030204" pitchFamily="34" charset="0"/>
              </a:rPr>
              <a:t>(-1)</a:t>
            </a:r>
            <a:endParaRPr lang="ja-JP" altLang="en-US" sz="1600" dirty="0">
              <a:solidFill>
                <a:schemeClr val="tx1">
                  <a:lumMod val="75000"/>
                  <a:lumOff val="25000"/>
                </a:schemeClr>
              </a:solidFill>
              <a:latin typeface="Arial Narrow" panose="020B0606020202030204" pitchFamily="34" charset="0"/>
            </a:endParaRPr>
          </a:p>
        </p:txBody>
      </p:sp>
      <p:sp>
        <p:nvSpPr>
          <p:cNvPr id="9" name="正方形/長方形 8"/>
          <p:cNvSpPr/>
          <p:nvPr/>
        </p:nvSpPr>
        <p:spPr bwMode="auto">
          <a:xfrm>
            <a:off x="3941993" y="3879005"/>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ja-JP" altLang="en-US" sz="1600" dirty="0">
                <a:solidFill>
                  <a:schemeClr val="tx1">
                    <a:lumMod val="75000"/>
                    <a:lumOff val="25000"/>
                  </a:schemeClr>
                </a:solidFill>
                <a:latin typeface="Arial Narrow" panose="020B0606020202030204" pitchFamily="34" charset="0"/>
              </a:rPr>
              <a:t>成立</a:t>
            </a:r>
            <a:r>
              <a:rPr lang="en-US" altLang="ja-JP" sz="1600" dirty="0">
                <a:solidFill>
                  <a:schemeClr val="tx1">
                    <a:lumMod val="75000"/>
                    <a:lumOff val="25000"/>
                  </a:schemeClr>
                </a:solidFill>
                <a:latin typeface="Arial Narrow" panose="020B0606020202030204" pitchFamily="34" charset="0"/>
              </a:rPr>
              <a:t>(+1)</a:t>
            </a:r>
            <a:endParaRPr lang="ja-JP" altLang="en-US" sz="1600" dirty="0">
              <a:solidFill>
                <a:schemeClr val="tx1">
                  <a:lumMod val="75000"/>
                  <a:lumOff val="25000"/>
                </a:schemeClr>
              </a:solidFill>
              <a:latin typeface="Arial Narrow" panose="020B0606020202030204" pitchFamily="34" charset="0"/>
            </a:endParaRPr>
          </a:p>
        </p:txBody>
      </p:sp>
      <p:sp>
        <p:nvSpPr>
          <p:cNvPr id="10" name="正方形/長方形 9"/>
          <p:cNvSpPr/>
          <p:nvPr/>
        </p:nvSpPr>
        <p:spPr bwMode="auto">
          <a:xfrm>
            <a:off x="3131984" y="2348988"/>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800" b="1" dirty="0">
                <a:solidFill>
                  <a:schemeClr val="accent5"/>
                </a:solidFill>
                <a:latin typeface="Arial Narrow" panose="020B0606020202030204" pitchFamily="34" charset="0"/>
              </a:rPr>
              <a:t>10</a:t>
            </a:r>
            <a:endParaRPr lang="ja-JP" altLang="en-US" sz="2800" b="1" dirty="0">
              <a:solidFill>
                <a:schemeClr val="accent5"/>
              </a:solidFill>
              <a:latin typeface="Arial Narrow" panose="020B0606020202030204" pitchFamily="34" charset="0"/>
            </a:endParaRPr>
          </a:p>
        </p:txBody>
      </p:sp>
      <p:sp>
        <p:nvSpPr>
          <p:cNvPr id="11" name="正方形/長方形 10"/>
          <p:cNvSpPr/>
          <p:nvPr/>
        </p:nvSpPr>
        <p:spPr bwMode="auto">
          <a:xfrm>
            <a:off x="4842003" y="2348988"/>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800" b="1" dirty="0">
                <a:solidFill>
                  <a:schemeClr val="accent6"/>
                </a:solidFill>
                <a:latin typeface="Arial Narrow" panose="020B0606020202030204" pitchFamily="34" charset="0"/>
              </a:rPr>
              <a:t>01</a:t>
            </a:r>
            <a:endParaRPr lang="ja-JP" altLang="en-US" sz="2800" b="1" dirty="0">
              <a:solidFill>
                <a:schemeClr val="accent6"/>
              </a:solidFill>
              <a:latin typeface="Arial Narrow" panose="020B0606020202030204" pitchFamily="34" charset="0"/>
            </a:endParaRPr>
          </a:p>
        </p:txBody>
      </p:sp>
      <p:sp>
        <p:nvSpPr>
          <p:cNvPr id="13" name="円弧 12"/>
          <p:cNvSpPr/>
          <p:nvPr/>
        </p:nvSpPr>
        <p:spPr bwMode="auto">
          <a:xfrm>
            <a:off x="7272030" y="2708992"/>
            <a:ext cx="990011" cy="720008"/>
          </a:xfrm>
          <a:prstGeom prst="arc">
            <a:avLst>
              <a:gd name="adj1" fmla="val 12455468"/>
              <a:gd name="adj2" fmla="val 9356523"/>
            </a:avLst>
          </a:prstGeom>
          <a:ln>
            <a:headEnd type="none" w="med" len="med"/>
            <a:tailEnd type="triangle" w="lg" len="lg"/>
          </a:ln>
        </p:spPr>
        <p:style>
          <a:lnRef idx="2">
            <a:schemeClr val="accent6"/>
          </a:lnRef>
          <a:fillRef idx="0">
            <a:schemeClr val="accent6"/>
          </a:fillRef>
          <a:effectRef idx="1">
            <a:schemeClr val="accent6"/>
          </a:effectRef>
          <a:fontRef idx="minor">
            <a:schemeClr val="tx1"/>
          </a:fontRef>
        </p:style>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Verdana" pitchFamily="34" charset="0"/>
              <a:ea typeface="HG丸ｺﾞｼｯｸM-PRO" pitchFamily="50" charset="-128"/>
            </a:endParaRPr>
          </a:p>
        </p:txBody>
      </p:sp>
      <p:sp>
        <p:nvSpPr>
          <p:cNvPr id="16" name="円/楕円 15"/>
          <p:cNvSpPr/>
          <p:nvPr/>
        </p:nvSpPr>
        <p:spPr bwMode="auto">
          <a:xfrm>
            <a:off x="1241963" y="2708992"/>
            <a:ext cx="1260014" cy="720008"/>
          </a:xfrm>
          <a:prstGeom prst="ellips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成立と</a:t>
            </a:r>
            <a:endParaRPr kumimoji="1" lang="en-US" altLang="ja-JP" sz="1600" dirty="0">
              <a:solidFill>
                <a:schemeClr val="tx1">
                  <a:lumMod val="75000"/>
                  <a:lumOff val="25000"/>
                </a:schemeClr>
              </a:solidFill>
              <a:latin typeface="+mn-ea"/>
            </a:endParaRPr>
          </a:p>
          <a:p>
            <a:pPr algn="ctr"/>
            <a:r>
              <a:rPr kumimoji="1" lang="ja-JP" altLang="en-US" sz="1600" dirty="0">
                <a:solidFill>
                  <a:schemeClr val="tx1">
                    <a:lumMod val="75000"/>
                    <a:lumOff val="25000"/>
                  </a:schemeClr>
                </a:solidFill>
                <a:latin typeface="+mn-ea"/>
              </a:rPr>
              <a:t>強く予測</a:t>
            </a:r>
          </a:p>
        </p:txBody>
      </p:sp>
      <p:sp>
        <p:nvSpPr>
          <p:cNvPr id="18" name="円弧 17"/>
          <p:cNvSpPr/>
          <p:nvPr/>
        </p:nvSpPr>
        <p:spPr bwMode="auto">
          <a:xfrm flipH="1" flipV="1">
            <a:off x="251952" y="2708992"/>
            <a:ext cx="990011" cy="720008"/>
          </a:xfrm>
          <a:prstGeom prst="arc">
            <a:avLst>
              <a:gd name="adj1" fmla="val 12455468"/>
              <a:gd name="adj2" fmla="val 9356523"/>
            </a:avLst>
          </a:prstGeom>
          <a:ln>
            <a:headEnd type="none" w="med" len="med"/>
            <a:tailEnd type="triangle" w="lg" len="lg"/>
          </a:ln>
        </p:spPr>
        <p:style>
          <a:lnRef idx="2">
            <a:schemeClr val="accent5"/>
          </a:lnRef>
          <a:fillRef idx="0">
            <a:schemeClr val="accent5"/>
          </a:fillRef>
          <a:effectRef idx="1">
            <a:schemeClr val="accent5"/>
          </a:effectRef>
          <a:fontRef idx="minor">
            <a:schemeClr val="tx1"/>
          </a:fontRef>
        </p:style>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Verdana" pitchFamily="34" charset="0"/>
              <a:ea typeface="HG丸ｺﾞｼｯｸM-PRO" pitchFamily="50" charset="-128"/>
            </a:endParaRPr>
          </a:p>
        </p:txBody>
      </p:sp>
      <p:sp>
        <p:nvSpPr>
          <p:cNvPr id="19" name="正方形/長方形 18"/>
          <p:cNvSpPr/>
          <p:nvPr/>
        </p:nvSpPr>
        <p:spPr bwMode="auto">
          <a:xfrm>
            <a:off x="1691968" y="2348988"/>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800" b="1" dirty="0">
                <a:solidFill>
                  <a:schemeClr val="accent5"/>
                </a:solidFill>
                <a:latin typeface="Arial Narrow" panose="020B0606020202030204" pitchFamily="34" charset="0"/>
              </a:rPr>
              <a:t>11</a:t>
            </a:r>
            <a:endParaRPr lang="ja-JP" altLang="en-US" sz="2800" b="1" dirty="0">
              <a:solidFill>
                <a:schemeClr val="accent5"/>
              </a:solidFill>
              <a:latin typeface="Arial Narrow" panose="020B0606020202030204" pitchFamily="34" charset="0"/>
            </a:endParaRPr>
          </a:p>
        </p:txBody>
      </p:sp>
      <p:sp>
        <p:nvSpPr>
          <p:cNvPr id="20" name="円/楕円 19"/>
          <p:cNvSpPr/>
          <p:nvPr/>
        </p:nvSpPr>
        <p:spPr bwMode="auto">
          <a:xfrm>
            <a:off x="5922015" y="2708992"/>
            <a:ext cx="1260014" cy="720008"/>
          </a:xfrm>
          <a:prstGeom prst="ellipse">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不成立と</a:t>
            </a:r>
            <a:endParaRPr kumimoji="1" lang="en-US" altLang="ja-JP" sz="1600" dirty="0">
              <a:solidFill>
                <a:schemeClr val="tx1">
                  <a:lumMod val="75000"/>
                  <a:lumOff val="25000"/>
                </a:schemeClr>
              </a:solidFill>
              <a:latin typeface="+mn-ea"/>
            </a:endParaRPr>
          </a:p>
          <a:p>
            <a:pPr algn="ctr"/>
            <a:r>
              <a:rPr kumimoji="1" lang="ja-JP" altLang="en-US" sz="1600" dirty="0">
                <a:solidFill>
                  <a:schemeClr val="tx1">
                    <a:lumMod val="75000"/>
                    <a:lumOff val="25000"/>
                  </a:schemeClr>
                </a:solidFill>
                <a:latin typeface="+mn-ea"/>
              </a:rPr>
              <a:t>強く予測</a:t>
            </a:r>
          </a:p>
        </p:txBody>
      </p:sp>
      <p:sp>
        <p:nvSpPr>
          <p:cNvPr id="21" name="円弧 20"/>
          <p:cNvSpPr/>
          <p:nvPr/>
        </p:nvSpPr>
        <p:spPr bwMode="auto">
          <a:xfrm>
            <a:off x="5292008" y="2528990"/>
            <a:ext cx="990011" cy="360004"/>
          </a:xfrm>
          <a:prstGeom prst="arc">
            <a:avLst>
              <a:gd name="adj1" fmla="val 11339656"/>
              <a:gd name="adj2" fmla="val 21204558"/>
            </a:avLst>
          </a:prstGeom>
          <a:ln>
            <a:headEnd type="none" w="med" len="med"/>
            <a:tailEnd type="triangle" w="lg" len="lg"/>
          </a:ln>
        </p:spPr>
        <p:style>
          <a:lnRef idx="2">
            <a:schemeClr val="accent6"/>
          </a:lnRef>
          <a:fillRef idx="0">
            <a:schemeClr val="accent6"/>
          </a:fillRef>
          <a:effectRef idx="1">
            <a:schemeClr val="accent6"/>
          </a:effectRef>
          <a:fontRef idx="minor">
            <a:schemeClr val="tx1"/>
          </a:fontRef>
        </p:style>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Verdana" pitchFamily="34" charset="0"/>
              <a:ea typeface="HG丸ｺﾞｼｯｸM-PRO" pitchFamily="50" charset="-128"/>
            </a:endParaRPr>
          </a:p>
        </p:txBody>
      </p:sp>
      <p:sp>
        <p:nvSpPr>
          <p:cNvPr id="22" name="円弧 21"/>
          <p:cNvSpPr/>
          <p:nvPr/>
        </p:nvSpPr>
        <p:spPr bwMode="auto">
          <a:xfrm flipH="1" flipV="1">
            <a:off x="5292008" y="3158997"/>
            <a:ext cx="990011" cy="540006"/>
          </a:xfrm>
          <a:prstGeom prst="arc">
            <a:avLst>
              <a:gd name="adj1" fmla="val 11339656"/>
              <a:gd name="adj2" fmla="val 21204558"/>
            </a:avLst>
          </a:prstGeom>
          <a:ln>
            <a:headEnd type="none" w="med" len="med"/>
            <a:tailEnd type="triangle" w="lg" len="lg"/>
          </a:ln>
        </p:spPr>
        <p:style>
          <a:lnRef idx="2">
            <a:schemeClr val="accent5"/>
          </a:lnRef>
          <a:fillRef idx="0">
            <a:schemeClr val="accent5"/>
          </a:fillRef>
          <a:effectRef idx="1">
            <a:schemeClr val="accent5"/>
          </a:effectRef>
          <a:fontRef idx="minor">
            <a:schemeClr val="tx1"/>
          </a:fontRef>
        </p:style>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Verdana" pitchFamily="34" charset="0"/>
              <a:ea typeface="HG丸ｺﾞｼｯｸM-PRO" pitchFamily="50" charset="-128"/>
            </a:endParaRPr>
          </a:p>
        </p:txBody>
      </p:sp>
      <p:sp>
        <p:nvSpPr>
          <p:cNvPr id="23" name="正方形/長方形 22"/>
          <p:cNvSpPr/>
          <p:nvPr/>
        </p:nvSpPr>
        <p:spPr bwMode="auto">
          <a:xfrm>
            <a:off x="5562011" y="2078985"/>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ja-JP" altLang="en-US" sz="1600" dirty="0">
                <a:solidFill>
                  <a:schemeClr val="tx1">
                    <a:lumMod val="75000"/>
                    <a:lumOff val="25000"/>
                  </a:schemeClr>
                </a:solidFill>
                <a:latin typeface="Arial Narrow" panose="020B0606020202030204" pitchFamily="34" charset="0"/>
              </a:rPr>
              <a:t>不成立 </a:t>
            </a:r>
            <a:r>
              <a:rPr lang="en-US" altLang="ja-JP" sz="1600" dirty="0">
                <a:solidFill>
                  <a:schemeClr val="tx1">
                    <a:lumMod val="75000"/>
                    <a:lumOff val="25000"/>
                  </a:schemeClr>
                </a:solidFill>
                <a:latin typeface="Arial Narrow" panose="020B0606020202030204" pitchFamily="34" charset="0"/>
              </a:rPr>
              <a:t>(-1)</a:t>
            </a:r>
            <a:endParaRPr lang="ja-JP" altLang="en-US" sz="1600" dirty="0">
              <a:solidFill>
                <a:schemeClr val="tx1">
                  <a:lumMod val="75000"/>
                  <a:lumOff val="25000"/>
                </a:schemeClr>
              </a:solidFill>
              <a:latin typeface="Arial Narrow" panose="020B0606020202030204" pitchFamily="34" charset="0"/>
            </a:endParaRPr>
          </a:p>
        </p:txBody>
      </p:sp>
      <p:sp>
        <p:nvSpPr>
          <p:cNvPr id="24" name="正方形/長方形 23"/>
          <p:cNvSpPr/>
          <p:nvPr/>
        </p:nvSpPr>
        <p:spPr bwMode="auto">
          <a:xfrm>
            <a:off x="5562011" y="3879005"/>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ja-JP" altLang="en-US" sz="1600" dirty="0">
                <a:solidFill>
                  <a:schemeClr val="tx1">
                    <a:lumMod val="75000"/>
                    <a:lumOff val="25000"/>
                  </a:schemeClr>
                </a:solidFill>
                <a:latin typeface="Arial Narrow" panose="020B0606020202030204" pitchFamily="34" charset="0"/>
              </a:rPr>
              <a:t>成立</a:t>
            </a:r>
            <a:r>
              <a:rPr lang="en-US" altLang="ja-JP" sz="1600" dirty="0">
                <a:solidFill>
                  <a:schemeClr val="tx1">
                    <a:lumMod val="75000"/>
                    <a:lumOff val="25000"/>
                  </a:schemeClr>
                </a:solidFill>
                <a:latin typeface="Arial Narrow" panose="020B0606020202030204" pitchFamily="34" charset="0"/>
              </a:rPr>
              <a:t>(+1)</a:t>
            </a:r>
            <a:endParaRPr lang="ja-JP" altLang="en-US" sz="1600" dirty="0">
              <a:solidFill>
                <a:schemeClr val="tx1">
                  <a:lumMod val="75000"/>
                  <a:lumOff val="25000"/>
                </a:schemeClr>
              </a:solidFill>
              <a:latin typeface="Arial Narrow" panose="020B0606020202030204" pitchFamily="34" charset="0"/>
            </a:endParaRPr>
          </a:p>
        </p:txBody>
      </p:sp>
      <p:sp>
        <p:nvSpPr>
          <p:cNvPr id="25" name="正方形/長方形 24"/>
          <p:cNvSpPr/>
          <p:nvPr/>
        </p:nvSpPr>
        <p:spPr bwMode="auto">
          <a:xfrm>
            <a:off x="6372020" y="2348988"/>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800" b="1" dirty="0">
                <a:solidFill>
                  <a:schemeClr val="accent6"/>
                </a:solidFill>
                <a:latin typeface="Arial Narrow" panose="020B0606020202030204" pitchFamily="34" charset="0"/>
              </a:rPr>
              <a:t>00</a:t>
            </a:r>
            <a:endParaRPr lang="ja-JP" altLang="en-US" sz="2800" b="1" dirty="0">
              <a:solidFill>
                <a:schemeClr val="accent6"/>
              </a:solidFill>
              <a:latin typeface="Arial Narrow" panose="020B0606020202030204" pitchFamily="34" charset="0"/>
            </a:endParaRPr>
          </a:p>
        </p:txBody>
      </p:sp>
      <p:sp>
        <p:nvSpPr>
          <p:cNvPr id="26" name="円弧 25"/>
          <p:cNvSpPr/>
          <p:nvPr/>
        </p:nvSpPr>
        <p:spPr bwMode="auto">
          <a:xfrm flipH="1" flipV="1">
            <a:off x="2141973" y="3158997"/>
            <a:ext cx="990011" cy="540006"/>
          </a:xfrm>
          <a:prstGeom prst="arc">
            <a:avLst>
              <a:gd name="adj1" fmla="val 11339656"/>
              <a:gd name="adj2" fmla="val 21204558"/>
            </a:avLst>
          </a:prstGeom>
          <a:ln>
            <a:headEnd type="none" w="med" len="med"/>
            <a:tailEnd type="triangle" w="lg" len="lg"/>
          </a:ln>
        </p:spPr>
        <p:style>
          <a:lnRef idx="2">
            <a:schemeClr val="accent5"/>
          </a:lnRef>
          <a:fillRef idx="0">
            <a:schemeClr val="accent5"/>
          </a:fillRef>
          <a:effectRef idx="1">
            <a:schemeClr val="accent5"/>
          </a:effectRef>
          <a:fontRef idx="minor">
            <a:schemeClr val="tx1"/>
          </a:fontRef>
        </p:style>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Verdana" pitchFamily="34" charset="0"/>
              <a:ea typeface="HG丸ｺﾞｼｯｸM-PRO" pitchFamily="50" charset="-128"/>
            </a:endParaRPr>
          </a:p>
        </p:txBody>
      </p:sp>
      <p:sp>
        <p:nvSpPr>
          <p:cNvPr id="27" name="正方形/長方形 26"/>
          <p:cNvSpPr/>
          <p:nvPr/>
        </p:nvSpPr>
        <p:spPr bwMode="auto">
          <a:xfrm>
            <a:off x="2501977" y="3879005"/>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ja-JP" altLang="en-US" sz="1600" dirty="0">
                <a:solidFill>
                  <a:schemeClr val="tx1">
                    <a:lumMod val="75000"/>
                    <a:lumOff val="25000"/>
                  </a:schemeClr>
                </a:solidFill>
                <a:latin typeface="Arial Narrow" panose="020B0606020202030204" pitchFamily="34" charset="0"/>
              </a:rPr>
              <a:t>成立</a:t>
            </a:r>
            <a:r>
              <a:rPr lang="en-US" altLang="ja-JP" sz="1600" dirty="0">
                <a:solidFill>
                  <a:schemeClr val="tx1">
                    <a:lumMod val="75000"/>
                    <a:lumOff val="25000"/>
                  </a:schemeClr>
                </a:solidFill>
                <a:latin typeface="Arial Narrow" panose="020B0606020202030204" pitchFamily="34" charset="0"/>
              </a:rPr>
              <a:t>(+1)</a:t>
            </a:r>
            <a:endParaRPr lang="ja-JP" altLang="en-US" sz="1600" dirty="0">
              <a:solidFill>
                <a:schemeClr val="tx1">
                  <a:lumMod val="75000"/>
                  <a:lumOff val="25000"/>
                </a:schemeClr>
              </a:solidFill>
              <a:latin typeface="Arial Narrow" panose="020B0606020202030204" pitchFamily="34" charset="0"/>
            </a:endParaRPr>
          </a:p>
        </p:txBody>
      </p:sp>
      <p:sp>
        <p:nvSpPr>
          <p:cNvPr id="28" name="円/楕円 27"/>
          <p:cNvSpPr/>
          <p:nvPr/>
        </p:nvSpPr>
        <p:spPr bwMode="auto">
          <a:xfrm>
            <a:off x="4391998" y="2708992"/>
            <a:ext cx="1260014" cy="720008"/>
          </a:xfrm>
          <a:prstGeom prst="ellipse">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不成立と</a:t>
            </a:r>
            <a:endParaRPr kumimoji="1" lang="en-US" altLang="ja-JP" sz="1600" dirty="0">
              <a:solidFill>
                <a:schemeClr val="tx1">
                  <a:lumMod val="75000"/>
                  <a:lumOff val="25000"/>
                </a:schemeClr>
              </a:solidFill>
              <a:latin typeface="+mn-ea"/>
            </a:endParaRPr>
          </a:p>
          <a:p>
            <a:pPr algn="ctr"/>
            <a:r>
              <a:rPr kumimoji="1" lang="ja-JP" altLang="en-US" sz="1600" dirty="0">
                <a:solidFill>
                  <a:schemeClr val="tx1">
                    <a:lumMod val="75000"/>
                    <a:lumOff val="25000"/>
                  </a:schemeClr>
                </a:solidFill>
                <a:latin typeface="+mn-ea"/>
              </a:rPr>
              <a:t>弱く予測</a:t>
            </a:r>
          </a:p>
        </p:txBody>
      </p:sp>
      <p:sp>
        <p:nvSpPr>
          <p:cNvPr id="29" name="円弧 28"/>
          <p:cNvSpPr/>
          <p:nvPr/>
        </p:nvSpPr>
        <p:spPr bwMode="auto">
          <a:xfrm>
            <a:off x="2141973" y="2528990"/>
            <a:ext cx="990011" cy="360004"/>
          </a:xfrm>
          <a:prstGeom prst="arc">
            <a:avLst>
              <a:gd name="adj1" fmla="val 11339656"/>
              <a:gd name="adj2" fmla="val 21204558"/>
            </a:avLst>
          </a:prstGeom>
          <a:ln>
            <a:headEnd type="none" w="med" len="med"/>
            <a:tailEnd type="triangle" w="lg" len="lg"/>
          </a:ln>
        </p:spPr>
        <p:style>
          <a:lnRef idx="2">
            <a:schemeClr val="accent6"/>
          </a:lnRef>
          <a:fillRef idx="0">
            <a:schemeClr val="accent6"/>
          </a:fillRef>
          <a:effectRef idx="1">
            <a:schemeClr val="accent6"/>
          </a:effectRef>
          <a:fontRef idx="minor">
            <a:schemeClr val="tx1"/>
          </a:fontRef>
        </p:style>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Verdana" pitchFamily="34" charset="0"/>
              <a:ea typeface="HG丸ｺﾞｼｯｸM-PRO" pitchFamily="50" charset="-128"/>
            </a:endParaRPr>
          </a:p>
        </p:txBody>
      </p:sp>
      <p:sp>
        <p:nvSpPr>
          <p:cNvPr id="30" name="正方形/長方形 29"/>
          <p:cNvSpPr/>
          <p:nvPr/>
        </p:nvSpPr>
        <p:spPr bwMode="auto">
          <a:xfrm>
            <a:off x="2501977" y="2078985"/>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ja-JP" altLang="en-US" sz="1600" dirty="0">
                <a:solidFill>
                  <a:schemeClr val="tx1">
                    <a:lumMod val="75000"/>
                    <a:lumOff val="25000"/>
                  </a:schemeClr>
                </a:solidFill>
                <a:latin typeface="Arial Narrow" panose="020B0606020202030204" pitchFamily="34" charset="0"/>
              </a:rPr>
              <a:t>不成立 </a:t>
            </a:r>
            <a:r>
              <a:rPr lang="en-US" altLang="ja-JP" sz="1600" dirty="0">
                <a:solidFill>
                  <a:schemeClr val="tx1">
                    <a:lumMod val="75000"/>
                    <a:lumOff val="25000"/>
                  </a:schemeClr>
                </a:solidFill>
                <a:latin typeface="Arial Narrow" panose="020B0606020202030204" pitchFamily="34" charset="0"/>
              </a:rPr>
              <a:t>(-1)</a:t>
            </a:r>
            <a:endParaRPr lang="ja-JP" altLang="en-US" sz="1600" dirty="0">
              <a:solidFill>
                <a:schemeClr val="tx1">
                  <a:lumMod val="75000"/>
                  <a:lumOff val="25000"/>
                </a:schemeClr>
              </a:solidFill>
              <a:latin typeface="Arial Narrow" panose="020B0606020202030204" pitchFamily="34" charset="0"/>
            </a:endParaRPr>
          </a:p>
        </p:txBody>
      </p:sp>
      <p:sp>
        <p:nvSpPr>
          <p:cNvPr id="31" name="正方形/長方形 30"/>
          <p:cNvSpPr/>
          <p:nvPr/>
        </p:nvSpPr>
        <p:spPr bwMode="auto">
          <a:xfrm>
            <a:off x="611956" y="3609002"/>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ja-JP" altLang="en-US" sz="1600" dirty="0">
                <a:solidFill>
                  <a:schemeClr val="tx1">
                    <a:lumMod val="75000"/>
                    <a:lumOff val="25000"/>
                  </a:schemeClr>
                </a:solidFill>
                <a:latin typeface="Arial Narrow" panose="020B0606020202030204" pitchFamily="34" charset="0"/>
              </a:rPr>
              <a:t>成立</a:t>
            </a:r>
            <a:r>
              <a:rPr lang="en-US" altLang="ja-JP" sz="1600" dirty="0">
                <a:solidFill>
                  <a:schemeClr val="tx1">
                    <a:lumMod val="75000"/>
                    <a:lumOff val="25000"/>
                  </a:schemeClr>
                </a:solidFill>
                <a:latin typeface="Arial Narrow" panose="020B0606020202030204" pitchFamily="34" charset="0"/>
              </a:rPr>
              <a:t>(+1)</a:t>
            </a:r>
            <a:endParaRPr lang="ja-JP" altLang="en-US" sz="1600" dirty="0">
              <a:solidFill>
                <a:schemeClr val="tx1">
                  <a:lumMod val="75000"/>
                  <a:lumOff val="25000"/>
                </a:schemeClr>
              </a:solidFill>
              <a:latin typeface="Arial Narrow" panose="020B0606020202030204" pitchFamily="34" charset="0"/>
            </a:endParaRPr>
          </a:p>
        </p:txBody>
      </p:sp>
      <p:sp>
        <p:nvSpPr>
          <p:cNvPr id="32" name="正方形/長方形 31"/>
          <p:cNvSpPr/>
          <p:nvPr/>
        </p:nvSpPr>
        <p:spPr bwMode="auto">
          <a:xfrm>
            <a:off x="7542033" y="2258987"/>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ja-JP" altLang="en-US" sz="1600" dirty="0">
                <a:solidFill>
                  <a:schemeClr val="tx1">
                    <a:lumMod val="75000"/>
                    <a:lumOff val="25000"/>
                  </a:schemeClr>
                </a:solidFill>
                <a:latin typeface="Arial Narrow" panose="020B0606020202030204" pitchFamily="34" charset="0"/>
              </a:rPr>
              <a:t>不成立 </a:t>
            </a:r>
            <a:r>
              <a:rPr lang="en-US" altLang="ja-JP" sz="1600" dirty="0">
                <a:solidFill>
                  <a:schemeClr val="tx1">
                    <a:lumMod val="75000"/>
                    <a:lumOff val="25000"/>
                  </a:schemeClr>
                </a:solidFill>
                <a:latin typeface="Arial Narrow" panose="020B0606020202030204" pitchFamily="34" charset="0"/>
              </a:rPr>
              <a:t>(-1)</a:t>
            </a:r>
            <a:endParaRPr lang="ja-JP" altLang="en-US" sz="1600" dirty="0">
              <a:solidFill>
                <a:schemeClr val="tx1">
                  <a:lumMod val="75000"/>
                  <a:lumOff val="25000"/>
                </a:schemeClr>
              </a:solidFill>
              <a:latin typeface="Arial Narrow" panose="020B0606020202030204" pitchFamily="34" charset="0"/>
            </a:endParaRPr>
          </a:p>
        </p:txBody>
      </p:sp>
    </p:spTree>
    <p:extLst>
      <p:ext uri="{BB962C8B-B14F-4D97-AF65-F5344CB8AC3E}">
        <p14:creationId xmlns:p14="http://schemas.microsoft.com/office/powerpoint/2010/main" val="19274773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２ビット・カウンタ予測器の動作</a:t>
            </a:r>
          </a:p>
        </p:txBody>
      </p:sp>
      <p:sp>
        <p:nvSpPr>
          <p:cNvPr id="3" name="テキスト プレースホルダー 2"/>
          <p:cNvSpPr>
            <a:spLocks noGrp="1"/>
          </p:cNvSpPr>
          <p:nvPr>
            <p:ph type="body" sz="quarter" idx="10"/>
          </p:nvPr>
        </p:nvSpPr>
        <p:spPr>
          <a:xfrm>
            <a:off x="341953" y="1088974"/>
            <a:ext cx="8550095" cy="5219751"/>
          </a:xfrm>
        </p:spPr>
        <p:txBody>
          <a:bodyPr/>
          <a:lstStyle/>
          <a:p>
            <a:r>
              <a:rPr lang="ja-JP" altLang="en-US" dirty="0"/>
              <a:t>カウンタが </a:t>
            </a:r>
            <a:r>
              <a:rPr lang="en-US" altLang="ja-JP" dirty="0"/>
              <a:t>2 </a:t>
            </a:r>
            <a:r>
              <a:rPr lang="ja-JP" altLang="en-US" dirty="0"/>
              <a:t>以上なら成立と予測，そうでなければ不成立と予測</a:t>
            </a:r>
            <a:endParaRPr lang="en-US" altLang="ja-JP" dirty="0"/>
          </a:p>
          <a:p>
            <a:r>
              <a:rPr lang="ja-JP" altLang="en-US" dirty="0"/>
              <a:t>例：　成立：</a:t>
            </a:r>
            <a:r>
              <a:rPr lang="en-US" altLang="ja-JP" dirty="0"/>
              <a:t>T</a:t>
            </a:r>
            <a:r>
              <a:rPr lang="ja-JP" altLang="en-US" dirty="0" err="1"/>
              <a:t>，</a:t>
            </a:r>
            <a:r>
              <a:rPr lang="ja-JP" altLang="en-US" dirty="0"/>
              <a:t>不成立：</a:t>
            </a:r>
            <a:r>
              <a:rPr lang="en-US" altLang="ja-JP" dirty="0"/>
              <a:t>F </a:t>
            </a:r>
            <a:r>
              <a:rPr lang="ja-JP" altLang="en-US" dirty="0"/>
              <a:t>とした場合，</a:t>
            </a:r>
            <a:endParaRPr lang="en-US" altLang="ja-JP" dirty="0"/>
          </a:p>
          <a:p>
            <a:pPr lvl="1"/>
            <a:r>
              <a:rPr lang="ja-JP" altLang="en-US" dirty="0">
                <a:latin typeface="Consolas" panose="020B0609020204030204" pitchFamily="49" charset="0"/>
              </a:rPr>
              <a:t>カウンタ</a:t>
            </a:r>
            <a:r>
              <a:rPr lang="en-US" altLang="ja-JP" dirty="0">
                <a:latin typeface="Consolas" panose="020B0609020204030204" pitchFamily="49" charset="0"/>
              </a:rPr>
              <a:t>	</a:t>
            </a:r>
            <a:r>
              <a:rPr lang="ja-JP" altLang="en-US" dirty="0">
                <a:latin typeface="Consolas" panose="020B0609020204030204" pitchFamily="49" charset="0"/>
              </a:rPr>
              <a:t>：</a:t>
            </a:r>
            <a:r>
              <a:rPr lang="en-US" altLang="ja-JP" dirty="0">
                <a:latin typeface="Consolas" panose="020B0609020204030204" pitchFamily="49" charset="0"/>
              </a:rPr>
              <a:t>11 11 11 </a:t>
            </a:r>
            <a:r>
              <a:rPr lang="en-US" altLang="ja-JP" dirty="0">
                <a:solidFill>
                  <a:schemeClr val="accent5"/>
                </a:solidFill>
                <a:latin typeface="Consolas" panose="020B0609020204030204" pitchFamily="49" charset="0"/>
              </a:rPr>
              <a:t>10</a:t>
            </a:r>
            <a:r>
              <a:rPr lang="en-US" altLang="ja-JP" dirty="0">
                <a:latin typeface="Consolas" panose="020B0609020204030204" pitchFamily="49" charset="0"/>
              </a:rPr>
              <a:t> 11 11 11</a:t>
            </a:r>
          </a:p>
          <a:p>
            <a:pPr marL="360000" lvl="1" indent="0">
              <a:buNone/>
            </a:pPr>
            <a:r>
              <a:rPr lang="ja-JP" altLang="en-US" dirty="0">
                <a:latin typeface="Consolas" panose="020B0609020204030204" pitchFamily="49" charset="0"/>
              </a:rPr>
              <a:t>　（</a:t>
            </a:r>
            <a:r>
              <a:rPr lang="en-US" altLang="ja-JP" dirty="0">
                <a:latin typeface="Consolas" panose="020B0609020204030204" pitchFamily="49" charset="0"/>
              </a:rPr>
              <a:t>10</a:t>
            </a:r>
            <a:r>
              <a:rPr lang="ja-JP" altLang="en-US" dirty="0">
                <a:latin typeface="Consolas" panose="020B0609020204030204" pitchFamily="49" charset="0"/>
              </a:rPr>
              <a:t>進表記</a:t>
            </a:r>
            <a:r>
              <a:rPr lang="en-US" altLang="ja-JP" dirty="0">
                <a:latin typeface="Consolas" panose="020B0609020204030204" pitchFamily="49" charset="0"/>
              </a:rPr>
              <a:t>	</a:t>
            </a:r>
            <a:r>
              <a:rPr lang="ja-JP" altLang="en-US" dirty="0">
                <a:latin typeface="Consolas" panose="020B0609020204030204" pitchFamily="49" charset="0"/>
              </a:rPr>
              <a:t>：</a:t>
            </a:r>
            <a:r>
              <a:rPr lang="en-US" altLang="ja-JP" dirty="0">
                <a:latin typeface="Consolas" panose="020B0609020204030204" pitchFamily="49" charset="0"/>
              </a:rPr>
              <a:t>3  3  3  </a:t>
            </a:r>
            <a:r>
              <a:rPr lang="en-US" altLang="ja-JP" dirty="0">
                <a:solidFill>
                  <a:schemeClr val="accent5"/>
                </a:solidFill>
                <a:latin typeface="Consolas" panose="020B0609020204030204" pitchFamily="49" charset="0"/>
              </a:rPr>
              <a:t>2</a:t>
            </a:r>
            <a:r>
              <a:rPr lang="en-US" altLang="ja-JP" dirty="0">
                <a:latin typeface="Consolas" panose="020B0609020204030204" pitchFamily="49" charset="0"/>
              </a:rPr>
              <a:t>  3  3  3</a:t>
            </a:r>
          </a:p>
          <a:p>
            <a:pPr lvl="1"/>
            <a:r>
              <a:rPr lang="ja-JP" altLang="en-US" dirty="0">
                <a:latin typeface="Consolas" panose="020B0609020204030204" pitchFamily="49" charset="0"/>
              </a:rPr>
              <a:t>予測　　</a:t>
            </a:r>
            <a:r>
              <a:rPr lang="en-US" altLang="ja-JP" dirty="0">
                <a:latin typeface="Consolas" panose="020B0609020204030204" pitchFamily="49" charset="0"/>
              </a:rPr>
              <a:t>	</a:t>
            </a:r>
            <a:r>
              <a:rPr lang="ja-JP" altLang="en-US" dirty="0">
                <a:latin typeface="Consolas" panose="020B0609020204030204" pitchFamily="49" charset="0"/>
              </a:rPr>
              <a:t>：</a:t>
            </a:r>
            <a:r>
              <a:rPr lang="en-US" altLang="ja-JP" dirty="0">
                <a:latin typeface="Consolas" panose="020B0609020204030204" pitchFamily="49" charset="0"/>
              </a:rPr>
              <a:t>T  </a:t>
            </a:r>
            <a:r>
              <a:rPr lang="en-US" altLang="ja-JP" dirty="0" err="1">
                <a:latin typeface="Consolas" panose="020B0609020204030204" pitchFamily="49" charset="0"/>
              </a:rPr>
              <a:t>T</a:t>
            </a:r>
            <a:r>
              <a:rPr lang="en-US" altLang="ja-JP" dirty="0">
                <a:latin typeface="Consolas" panose="020B0609020204030204" pitchFamily="49" charset="0"/>
              </a:rPr>
              <a:t>  </a:t>
            </a:r>
            <a:r>
              <a:rPr lang="en-US" altLang="ja-JP" dirty="0" err="1">
                <a:latin typeface="Consolas" panose="020B0609020204030204" pitchFamily="49" charset="0"/>
              </a:rPr>
              <a:t>T</a:t>
            </a:r>
            <a:r>
              <a:rPr lang="en-US" altLang="ja-JP" dirty="0">
                <a:latin typeface="Consolas" panose="020B0609020204030204" pitchFamily="49" charset="0"/>
              </a:rPr>
              <a:t>  </a:t>
            </a:r>
            <a:r>
              <a:rPr lang="en-US" altLang="ja-JP" dirty="0" err="1">
                <a:solidFill>
                  <a:schemeClr val="accent5"/>
                </a:solidFill>
                <a:latin typeface="Consolas" panose="020B0609020204030204" pitchFamily="49" charset="0"/>
              </a:rPr>
              <a:t>T</a:t>
            </a:r>
            <a:r>
              <a:rPr lang="en-US" altLang="ja-JP" dirty="0">
                <a:latin typeface="Consolas" panose="020B0609020204030204" pitchFamily="49" charset="0"/>
              </a:rPr>
              <a:t>  </a:t>
            </a:r>
            <a:r>
              <a:rPr lang="en-US" altLang="ja-JP" dirty="0" err="1">
                <a:latin typeface="Consolas" panose="020B0609020204030204" pitchFamily="49" charset="0"/>
              </a:rPr>
              <a:t>T</a:t>
            </a:r>
            <a:r>
              <a:rPr lang="en-US" altLang="ja-JP" dirty="0">
                <a:latin typeface="Consolas" panose="020B0609020204030204" pitchFamily="49" charset="0"/>
              </a:rPr>
              <a:t>  </a:t>
            </a:r>
            <a:r>
              <a:rPr lang="en-US" altLang="ja-JP" dirty="0" err="1">
                <a:latin typeface="Consolas" panose="020B0609020204030204" pitchFamily="49" charset="0"/>
              </a:rPr>
              <a:t>T</a:t>
            </a:r>
            <a:r>
              <a:rPr lang="en-US" altLang="ja-JP" dirty="0">
                <a:latin typeface="Consolas" panose="020B0609020204030204" pitchFamily="49" charset="0"/>
              </a:rPr>
              <a:t>  </a:t>
            </a:r>
            <a:r>
              <a:rPr lang="en-US" altLang="ja-JP" dirty="0" err="1">
                <a:latin typeface="Consolas" panose="020B0609020204030204" pitchFamily="49" charset="0"/>
              </a:rPr>
              <a:t>T</a:t>
            </a:r>
            <a:endParaRPr lang="en-US" altLang="ja-JP" dirty="0">
              <a:latin typeface="Consolas" panose="020B0609020204030204" pitchFamily="49" charset="0"/>
            </a:endParaRPr>
          </a:p>
          <a:p>
            <a:pPr lvl="1"/>
            <a:r>
              <a:rPr lang="ja-JP" altLang="en-US" dirty="0">
                <a:latin typeface="Consolas" panose="020B0609020204030204" pitchFamily="49" charset="0"/>
              </a:rPr>
              <a:t>実際の方向</a:t>
            </a:r>
            <a:r>
              <a:rPr lang="en-US" altLang="ja-JP" dirty="0">
                <a:latin typeface="Consolas" panose="020B0609020204030204" pitchFamily="49" charset="0"/>
              </a:rPr>
              <a:t>	</a:t>
            </a:r>
            <a:r>
              <a:rPr lang="ja-JP" altLang="en-US" dirty="0">
                <a:latin typeface="Consolas" panose="020B0609020204030204" pitchFamily="49" charset="0"/>
              </a:rPr>
              <a:t>：</a:t>
            </a:r>
            <a:r>
              <a:rPr lang="en-US" altLang="ja-JP" dirty="0">
                <a:latin typeface="Consolas" panose="020B0609020204030204" pitchFamily="49" charset="0"/>
              </a:rPr>
              <a:t>T  </a:t>
            </a:r>
            <a:r>
              <a:rPr lang="en-US" altLang="ja-JP" dirty="0" err="1">
                <a:latin typeface="Consolas" panose="020B0609020204030204" pitchFamily="49" charset="0"/>
              </a:rPr>
              <a:t>T</a:t>
            </a:r>
            <a:r>
              <a:rPr lang="en-US" altLang="ja-JP" dirty="0">
                <a:latin typeface="Consolas" panose="020B0609020204030204" pitchFamily="49" charset="0"/>
              </a:rPr>
              <a:t>  </a:t>
            </a:r>
            <a:r>
              <a:rPr lang="en-US" altLang="ja-JP" dirty="0" err="1">
                <a:latin typeface="Consolas" panose="020B0609020204030204" pitchFamily="49" charset="0"/>
              </a:rPr>
              <a:t>T</a:t>
            </a:r>
            <a:r>
              <a:rPr lang="en-US" altLang="ja-JP" dirty="0">
                <a:latin typeface="Consolas" panose="020B0609020204030204" pitchFamily="49" charset="0"/>
              </a:rPr>
              <a:t>  </a:t>
            </a:r>
            <a:r>
              <a:rPr lang="en-US" altLang="ja-JP" b="1" dirty="0">
                <a:solidFill>
                  <a:schemeClr val="accent2"/>
                </a:solidFill>
                <a:latin typeface="Consolas" panose="020B0609020204030204" pitchFamily="49" charset="0"/>
              </a:rPr>
              <a:t>F</a:t>
            </a:r>
            <a:r>
              <a:rPr lang="en-US" altLang="ja-JP" dirty="0">
                <a:solidFill>
                  <a:schemeClr val="accent5"/>
                </a:solidFill>
                <a:latin typeface="Consolas" panose="020B0609020204030204" pitchFamily="49" charset="0"/>
              </a:rPr>
              <a:t>  </a:t>
            </a:r>
            <a:r>
              <a:rPr lang="en-US" altLang="ja-JP" dirty="0">
                <a:latin typeface="Consolas" panose="020B0609020204030204" pitchFamily="49" charset="0"/>
              </a:rPr>
              <a:t>T</a:t>
            </a:r>
            <a:r>
              <a:rPr lang="en-US" altLang="ja-JP" dirty="0">
                <a:solidFill>
                  <a:schemeClr val="accent5"/>
                </a:solidFill>
                <a:latin typeface="Consolas" panose="020B0609020204030204" pitchFamily="49" charset="0"/>
              </a:rPr>
              <a:t>  </a:t>
            </a:r>
            <a:r>
              <a:rPr lang="en-US" altLang="ja-JP" dirty="0" err="1">
                <a:latin typeface="Consolas" panose="020B0609020204030204" pitchFamily="49" charset="0"/>
              </a:rPr>
              <a:t>T</a:t>
            </a:r>
            <a:r>
              <a:rPr lang="en-US" altLang="ja-JP" dirty="0">
                <a:latin typeface="Consolas" panose="020B0609020204030204" pitchFamily="49" charset="0"/>
              </a:rPr>
              <a:t>  </a:t>
            </a:r>
            <a:r>
              <a:rPr lang="en-US" altLang="ja-JP" dirty="0" err="1">
                <a:latin typeface="Consolas" panose="020B0609020204030204" pitchFamily="49" charset="0"/>
              </a:rPr>
              <a:t>T</a:t>
            </a:r>
            <a:endParaRPr lang="en-US" altLang="ja-JP" dirty="0">
              <a:latin typeface="Consolas" panose="020B0609020204030204" pitchFamily="49" charset="0"/>
            </a:endParaRPr>
          </a:p>
          <a:p>
            <a:pPr lvl="1"/>
            <a:endParaRPr lang="en-US" altLang="ja-JP" dirty="0"/>
          </a:p>
          <a:p>
            <a:pPr lvl="1"/>
            <a:r>
              <a:rPr lang="ja-JP" altLang="en-US" dirty="0"/>
              <a:t>不成立は１回であり，予測ミスも１回</a:t>
            </a:r>
            <a:endParaRPr lang="ja-JP" altLang="en-US" dirty="0">
              <a:latin typeface="Consolas" panose="020B0609020204030204" pitchFamily="49" charset="0"/>
            </a:endParaRPr>
          </a:p>
          <a:p>
            <a:pPr lvl="1"/>
            <a:endParaRPr kumimoji="1" lang="ja-JP" altLang="en-US" dirty="0"/>
          </a:p>
        </p:txBody>
      </p:sp>
    </p:spTree>
    <p:extLst>
      <p:ext uri="{BB962C8B-B14F-4D97-AF65-F5344CB8AC3E}">
        <p14:creationId xmlns:p14="http://schemas.microsoft.com/office/powerpoint/2010/main" val="3414514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予測精度とカウンタの幅</a:t>
            </a:r>
          </a:p>
        </p:txBody>
      </p:sp>
      <p:sp>
        <p:nvSpPr>
          <p:cNvPr id="3" name="テキスト プレースホルダー 2"/>
          <p:cNvSpPr>
            <a:spLocks noGrp="1"/>
          </p:cNvSpPr>
          <p:nvPr>
            <p:ph type="body" sz="quarter" idx="10"/>
          </p:nvPr>
        </p:nvSpPr>
        <p:spPr/>
        <p:txBody>
          <a:bodyPr/>
          <a:lstStyle/>
          <a:p>
            <a:r>
              <a:rPr kumimoji="1" lang="ja-JP" altLang="en-US" dirty="0"/>
              <a:t>一般に，１ビット・カウンタ予測器より性能が高いと言われる</a:t>
            </a:r>
            <a:endParaRPr kumimoji="1" lang="en-US" altLang="ja-JP" dirty="0"/>
          </a:p>
          <a:p>
            <a:pPr lvl="1"/>
            <a:r>
              <a:rPr kumimoji="1" lang="ja-JP" altLang="en-US" dirty="0"/>
              <a:t>実際に </a:t>
            </a:r>
            <a:r>
              <a:rPr kumimoji="1" lang="en-US" altLang="ja-JP" dirty="0"/>
              <a:t>Intel Pentium</a:t>
            </a:r>
            <a:r>
              <a:rPr kumimoji="1" lang="ja-JP" altLang="en-US" dirty="0" err="1"/>
              <a:t>，</a:t>
            </a:r>
            <a:r>
              <a:rPr kumimoji="1" lang="en-US" altLang="ja-JP" dirty="0"/>
              <a:t>MIPS R10000 </a:t>
            </a:r>
            <a:r>
              <a:rPr kumimoji="1" lang="ja-JP" altLang="en-US" dirty="0"/>
              <a:t>などの </a:t>
            </a:r>
            <a:r>
              <a:rPr kumimoji="1" lang="en-US" altLang="ja-JP" dirty="0"/>
              <a:t>CPU </a:t>
            </a:r>
            <a:r>
              <a:rPr kumimoji="1" lang="ja-JP" altLang="en-US" dirty="0"/>
              <a:t>に搭載</a:t>
            </a:r>
            <a:endParaRPr kumimoji="1" lang="en-US" altLang="ja-JP" dirty="0"/>
          </a:p>
          <a:p>
            <a:r>
              <a:rPr kumimoji="1" lang="ja-JP" altLang="en-US" dirty="0"/>
              <a:t>カウンタのビット数を３ビット以上にすることは通常ない</a:t>
            </a:r>
            <a:endParaRPr kumimoji="1" lang="en-US" altLang="ja-JP" dirty="0"/>
          </a:p>
          <a:p>
            <a:pPr lvl="1"/>
            <a:r>
              <a:rPr kumimoji="1" lang="ja-JP" altLang="en-US" dirty="0"/>
              <a:t>特に性能が向上しないことが知られている</a:t>
            </a:r>
            <a:endParaRPr kumimoji="1" lang="en-US" altLang="ja-JP" dirty="0"/>
          </a:p>
          <a:p>
            <a:pPr lvl="1"/>
            <a:r>
              <a:rPr kumimoji="1" lang="ja-JP" altLang="en-US" dirty="0"/>
              <a:t>場合によっては，精度が落ちる</a:t>
            </a:r>
            <a:endParaRPr kumimoji="1" lang="en-US" altLang="ja-JP" dirty="0"/>
          </a:p>
          <a:p>
            <a:pPr lvl="2"/>
            <a:r>
              <a:rPr kumimoji="1" lang="ja-JP" altLang="en-US" dirty="0"/>
              <a:t>分岐の傾向が変わった時に，学習結果の反映が遅れると言われている</a:t>
            </a:r>
            <a:endParaRPr kumimoji="1" lang="en-US" altLang="ja-JP" dirty="0"/>
          </a:p>
        </p:txBody>
      </p:sp>
    </p:spTree>
    <p:extLst>
      <p:ext uri="{BB962C8B-B14F-4D97-AF65-F5344CB8AC3E}">
        <p14:creationId xmlns:p14="http://schemas.microsoft.com/office/powerpoint/2010/main" val="22136033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分岐方向予測</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kumimoji="1" lang="ja-JP" altLang="en-US" dirty="0"/>
              <a:t>静的分岐予測</a:t>
            </a:r>
            <a:endParaRPr kumimoji="1" lang="en-US" altLang="ja-JP" dirty="0"/>
          </a:p>
          <a:p>
            <a:pPr marL="457200" indent="-457200">
              <a:buFont typeface="+mj-lt"/>
              <a:buAutoNum type="arabicPeriod"/>
            </a:pPr>
            <a:r>
              <a:rPr kumimoji="1" lang="ja-JP" altLang="en-US" dirty="0"/>
              <a:t>動的分岐予測</a:t>
            </a:r>
            <a:endParaRPr kumimoji="1" lang="en-US" altLang="ja-JP" dirty="0"/>
          </a:p>
          <a:p>
            <a:pPr marL="817200" lvl="1" indent="-457200">
              <a:buFont typeface="+mj-lt"/>
              <a:buAutoNum type="arabicPeriod"/>
            </a:pPr>
            <a:r>
              <a:rPr lang="en-US" altLang="ja-JP" dirty="0"/>
              <a:t>n </a:t>
            </a:r>
            <a:r>
              <a:rPr lang="ja-JP" altLang="en-US" dirty="0"/>
              <a:t>ビット・カウンタ</a:t>
            </a:r>
            <a:endParaRPr kumimoji="1" lang="en-US" altLang="ja-JP" dirty="0"/>
          </a:p>
          <a:p>
            <a:pPr marL="1177200" lvl="2" indent="-457200">
              <a:buFont typeface="+mj-lt"/>
              <a:buAutoNum type="arabicPeriod"/>
            </a:pPr>
            <a:r>
              <a:rPr lang="en-US" altLang="ja-JP" dirty="0"/>
              <a:t>1</a:t>
            </a:r>
            <a:r>
              <a:rPr lang="ja-JP" altLang="en-US" dirty="0"/>
              <a:t>ビット・カウンタ予測器</a:t>
            </a:r>
            <a:endParaRPr lang="en-US" altLang="ja-JP" dirty="0"/>
          </a:p>
          <a:p>
            <a:pPr marL="1177200" lvl="2" indent="-457200">
              <a:buFont typeface="+mj-lt"/>
              <a:buAutoNum type="arabicPeriod"/>
            </a:pPr>
            <a:r>
              <a:rPr kumimoji="1" lang="en-US" altLang="ja-JP" dirty="0"/>
              <a:t>2</a:t>
            </a:r>
            <a:r>
              <a:rPr kumimoji="1" lang="ja-JP" altLang="en-US" dirty="0"/>
              <a:t>ビット・カウンタ</a:t>
            </a:r>
            <a:r>
              <a:rPr lang="ja-JP" altLang="en-US" dirty="0"/>
              <a:t>予測器</a:t>
            </a:r>
            <a:endParaRPr lang="en-US" altLang="ja-JP" dirty="0"/>
          </a:p>
          <a:p>
            <a:pPr marL="817200" lvl="1" indent="-457200">
              <a:buFont typeface="+mj-lt"/>
              <a:buAutoNum type="arabicPeriod"/>
            </a:pPr>
            <a:r>
              <a:rPr kumimoji="1" lang="ja-JP" altLang="en-US" dirty="0">
                <a:solidFill>
                  <a:schemeClr val="accent5"/>
                </a:solidFill>
              </a:rPr>
              <a:t>履歴を用いたもの</a:t>
            </a:r>
            <a:endParaRPr kumimoji="1" lang="en-US" altLang="ja-JP" dirty="0">
              <a:solidFill>
                <a:schemeClr val="accent5"/>
              </a:solidFill>
            </a:endParaRPr>
          </a:p>
          <a:p>
            <a:pPr marL="1177200" lvl="2" indent="-457200">
              <a:buFont typeface="+mj-lt"/>
              <a:buAutoNum type="arabicPeriod"/>
            </a:pPr>
            <a:r>
              <a:rPr kumimoji="1" lang="ja-JP" altLang="en-US" dirty="0"/>
              <a:t>ローカル履歴予測</a:t>
            </a:r>
            <a:r>
              <a:rPr lang="ja-JP" altLang="en-US" dirty="0"/>
              <a:t>器</a:t>
            </a:r>
            <a:endParaRPr kumimoji="1" lang="en-US" altLang="ja-JP" dirty="0"/>
          </a:p>
          <a:p>
            <a:pPr marL="1177200" lvl="2" indent="-457200">
              <a:buFont typeface="+mj-lt"/>
              <a:buAutoNum type="arabicPeriod"/>
            </a:pPr>
            <a:r>
              <a:rPr kumimoji="1" lang="ja-JP" altLang="en-US" dirty="0"/>
              <a:t>グローバル履歴</a:t>
            </a:r>
            <a:r>
              <a:rPr lang="ja-JP" altLang="en-US" dirty="0"/>
              <a:t>予測器</a:t>
            </a:r>
            <a:endParaRPr kumimoji="1" lang="en-US" altLang="ja-JP" dirty="0"/>
          </a:p>
          <a:p>
            <a:pPr marL="1177200" lvl="2" indent="-457200">
              <a:buFont typeface="+mj-lt"/>
              <a:buAutoNum type="arabicPeriod"/>
            </a:pPr>
            <a:r>
              <a:rPr lang="en-US" altLang="ja-JP" dirty="0"/>
              <a:t>TAGE </a:t>
            </a:r>
            <a:r>
              <a:rPr lang="ja-JP" altLang="en-US" dirty="0"/>
              <a:t>予測器</a:t>
            </a:r>
            <a:endParaRPr kumimoji="1" lang="en-US" altLang="ja-JP" dirty="0"/>
          </a:p>
        </p:txBody>
      </p:sp>
    </p:spTree>
    <p:extLst>
      <p:ext uri="{BB962C8B-B14F-4D97-AF65-F5344CB8AC3E}">
        <p14:creationId xmlns:p14="http://schemas.microsoft.com/office/powerpoint/2010/main" val="5420131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n </a:t>
            </a:r>
            <a:r>
              <a:rPr kumimoji="1" lang="ja-JP" altLang="en-US" dirty="0"/>
              <a:t>ビット・カウンタ予測器の問題</a:t>
            </a:r>
          </a:p>
        </p:txBody>
      </p:sp>
      <p:sp>
        <p:nvSpPr>
          <p:cNvPr id="3" name="テキスト プレースホルダー 2"/>
          <p:cNvSpPr>
            <a:spLocks noGrp="1"/>
          </p:cNvSpPr>
          <p:nvPr>
            <p:ph type="body" sz="quarter" idx="10"/>
          </p:nvPr>
        </p:nvSpPr>
        <p:spPr>
          <a:xfrm>
            <a:off x="611956" y="2708992"/>
            <a:ext cx="8280092" cy="3599733"/>
          </a:xfrm>
        </p:spPr>
        <p:txBody>
          <a:bodyPr/>
          <a:lstStyle/>
          <a:p>
            <a:r>
              <a:rPr kumimoji="1" lang="ja-JP" altLang="en-US" dirty="0"/>
              <a:t>動的に分岐の方向が頻繁に変わるものに対応できない</a:t>
            </a:r>
            <a:endParaRPr kumimoji="1" lang="en-US" altLang="ja-JP" dirty="0"/>
          </a:p>
          <a:p>
            <a:r>
              <a:rPr kumimoji="1" lang="ja-JP" altLang="en-US" dirty="0"/>
              <a:t>例：</a:t>
            </a:r>
            <a:r>
              <a:rPr kumimoji="1" lang="en-US" altLang="ja-JP" dirty="0"/>
              <a:t>4</a:t>
            </a:r>
            <a:r>
              <a:rPr kumimoji="1" lang="ja-JP" altLang="en-US" dirty="0"/>
              <a:t>回まわる </a:t>
            </a:r>
            <a:r>
              <a:rPr kumimoji="1" lang="en-US" altLang="ja-JP" dirty="0"/>
              <a:t>for </a:t>
            </a:r>
            <a:r>
              <a:rPr kumimoji="1" lang="ja-JP" altLang="en-US" dirty="0"/>
              <a:t>ループ</a:t>
            </a:r>
            <a:endParaRPr kumimoji="1" lang="en-US" altLang="ja-JP" dirty="0"/>
          </a:p>
          <a:p>
            <a:pPr lvl="1"/>
            <a:r>
              <a:rPr lang="en-US" altLang="ja-JP" dirty="0"/>
              <a:t>4 </a:t>
            </a:r>
            <a:r>
              <a:rPr lang="ja-JP" altLang="en-US" dirty="0"/>
              <a:t>回のうち３回は成立，１回が不成立となる</a:t>
            </a:r>
            <a:endParaRPr kumimoji="1" lang="en-US" altLang="ja-JP" dirty="0"/>
          </a:p>
          <a:p>
            <a:pPr lvl="1"/>
            <a:r>
              <a:rPr lang="en-US" altLang="ja-JP" dirty="0"/>
              <a:t>TTT</a:t>
            </a:r>
            <a:r>
              <a:rPr lang="en-US" altLang="ja-JP" dirty="0">
                <a:solidFill>
                  <a:schemeClr val="accent5"/>
                </a:solidFill>
              </a:rPr>
              <a:t>F</a:t>
            </a:r>
            <a:r>
              <a:rPr lang="en-US" altLang="ja-JP" dirty="0"/>
              <a:t>TTT</a:t>
            </a:r>
            <a:r>
              <a:rPr lang="en-US" altLang="ja-JP" dirty="0">
                <a:solidFill>
                  <a:schemeClr val="accent5"/>
                </a:solidFill>
              </a:rPr>
              <a:t>F</a:t>
            </a:r>
            <a:r>
              <a:rPr lang="en-US" altLang="ja-JP" dirty="0"/>
              <a:t>TTT</a:t>
            </a:r>
            <a:r>
              <a:rPr lang="en-US" altLang="ja-JP" dirty="0">
                <a:solidFill>
                  <a:schemeClr val="accent5"/>
                </a:solidFill>
              </a:rPr>
              <a:t>F</a:t>
            </a:r>
            <a:r>
              <a:rPr lang="en-US" altLang="ja-JP" dirty="0"/>
              <a:t>TTT...</a:t>
            </a:r>
          </a:p>
          <a:p>
            <a:pPr lvl="1"/>
            <a:r>
              <a:rPr kumimoji="1" lang="ja-JP" altLang="en-US" dirty="0"/>
              <a:t>２ビット・カウンタ予測器の精度は </a:t>
            </a:r>
            <a:r>
              <a:rPr kumimoji="1" lang="en-US" altLang="ja-JP" dirty="0"/>
              <a:t>3/4 = 75% </a:t>
            </a:r>
            <a:r>
              <a:rPr kumimoji="1" lang="ja-JP" altLang="en-US" dirty="0"/>
              <a:t>に</a:t>
            </a:r>
            <a:endParaRPr kumimoji="1" lang="en-US" altLang="ja-JP" dirty="0"/>
          </a:p>
          <a:p>
            <a:r>
              <a:rPr kumimoji="1" lang="ja-JP" altLang="en-US" dirty="0"/>
              <a:t>モチベーション：</a:t>
            </a:r>
            <a:endParaRPr kumimoji="1" lang="en-US" altLang="ja-JP" dirty="0"/>
          </a:p>
          <a:p>
            <a:pPr lvl="1"/>
            <a:r>
              <a:rPr kumimoji="1" lang="ja-JP" altLang="en-US" dirty="0"/>
              <a:t>しかし明らかに規則性があるので，なんとか予測できないか</a:t>
            </a:r>
          </a:p>
        </p:txBody>
      </p:sp>
      <p:sp>
        <p:nvSpPr>
          <p:cNvPr id="4" name="正方形/長方形 3"/>
          <p:cNvSpPr/>
          <p:nvPr/>
        </p:nvSpPr>
        <p:spPr>
          <a:xfrm>
            <a:off x="2591978" y="1808982"/>
            <a:ext cx="3960044" cy="757130"/>
          </a:xfrm>
          <a:prstGeom prst="rect">
            <a:avLst/>
          </a:prstGeom>
        </p:spPr>
        <p:txBody>
          <a:bodyPr wrap="square">
            <a:spAutoFit/>
          </a:bodyPr>
          <a:lstStyle/>
          <a:p>
            <a:pPr>
              <a:lnSpc>
                <a:spcPct val="80000"/>
              </a:lnSpc>
            </a:pPr>
            <a:r>
              <a:rPr lang="en-US" altLang="ja-JP" dirty="0">
                <a:solidFill>
                  <a:schemeClr val="accent1"/>
                </a:solidFill>
                <a:latin typeface="Consolas" panose="020B0609020204030204" pitchFamily="49" charset="0"/>
              </a:rPr>
              <a:t>for</a:t>
            </a:r>
            <a:r>
              <a:rPr lang="en-US" altLang="ja-JP" dirty="0">
                <a:solidFill>
                  <a:schemeClr val="tx1">
                    <a:lumMod val="75000"/>
                    <a:lumOff val="25000"/>
                  </a:schemeClr>
                </a:solidFill>
                <a:latin typeface="Consolas" panose="020B0609020204030204" pitchFamily="49" charset="0"/>
              </a:rPr>
              <a:t> (</a:t>
            </a:r>
            <a:r>
              <a:rPr lang="en-US" altLang="ja-JP" dirty="0" err="1">
                <a:solidFill>
                  <a:schemeClr val="tx1">
                    <a:lumMod val="75000"/>
                    <a:lumOff val="25000"/>
                  </a:schemeClr>
                </a:solidFill>
                <a:latin typeface="Consolas" panose="020B0609020204030204" pitchFamily="49" charset="0"/>
              </a:rPr>
              <a:t>i</a:t>
            </a:r>
            <a:r>
              <a:rPr lang="en-US" altLang="ja-JP" dirty="0">
                <a:solidFill>
                  <a:schemeClr val="tx1">
                    <a:lumMod val="75000"/>
                    <a:lumOff val="25000"/>
                  </a:schemeClr>
                </a:solidFill>
                <a:latin typeface="Consolas" panose="020B0609020204030204" pitchFamily="49" charset="0"/>
              </a:rPr>
              <a:t> = 0; </a:t>
            </a:r>
            <a:r>
              <a:rPr lang="en-US" altLang="ja-JP" dirty="0" err="1">
                <a:solidFill>
                  <a:schemeClr val="tx1">
                    <a:lumMod val="75000"/>
                    <a:lumOff val="25000"/>
                  </a:schemeClr>
                </a:solidFill>
                <a:latin typeface="Consolas" panose="020B0609020204030204" pitchFamily="49" charset="0"/>
              </a:rPr>
              <a:t>i</a:t>
            </a:r>
            <a:r>
              <a:rPr lang="en-US" altLang="ja-JP" dirty="0">
                <a:solidFill>
                  <a:schemeClr val="tx1">
                    <a:lumMod val="75000"/>
                    <a:lumOff val="25000"/>
                  </a:schemeClr>
                </a:solidFill>
                <a:latin typeface="Consolas" panose="020B0609020204030204" pitchFamily="49" charset="0"/>
              </a:rPr>
              <a:t> &lt; 4; </a:t>
            </a:r>
            <a:r>
              <a:rPr lang="en-US" altLang="ja-JP" dirty="0" err="1">
                <a:solidFill>
                  <a:schemeClr val="tx1">
                    <a:lumMod val="75000"/>
                    <a:lumOff val="25000"/>
                  </a:schemeClr>
                </a:solidFill>
                <a:latin typeface="Consolas" panose="020B0609020204030204" pitchFamily="49" charset="0"/>
              </a:rPr>
              <a:t>i</a:t>
            </a:r>
            <a:r>
              <a:rPr lang="en-US" altLang="ja-JP" dirty="0">
                <a:solidFill>
                  <a:schemeClr val="tx1">
                    <a:lumMod val="75000"/>
                    <a:lumOff val="25000"/>
                  </a:schemeClr>
                </a:solidFill>
                <a:latin typeface="Consolas" panose="020B0609020204030204" pitchFamily="49" charset="0"/>
              </a:rPr>
              <a:t>++) {</a:t>
            </a:r>
          </a:p>
          <a:p>
            <a:pPr>
              <a:lnSpc>
                <a:spcPct val="80000"/>
              </a:lnSpc>
            </a:pPr>
            <a:r>
              <a:rPr lang="en-US" altLang="ja-JP" dirty="0">
                <a:solidFill>
                  <a:schemeClr val="tx1">
                    <a:lumMod val="75000"/>
                    <a:lumOff val="25000"/>
                  </a:schemeClr>
                </a:solidFill>
                <a:latin typeface="Consolas" panose="020B0609020204030204" pitchFamily="49" charset="0"/>
              </a:rPr>
              <a:t>    ...</a:t>
            </a:r>
          </a:p>
          <a:p>
            <a:pPr>
              <a:lnSpc>
                <a:spcPct val="80000"/>
              </a:lnSpc>
            </a:pPr>
            <a:r>
              <a:rPr lang="en-US" altLang="ja-JP" dirty="0">
                <a:solidFill>
                  <a:schemeClr val="tx1">
                    <a:lumMod val="75000"/>
                    <a:lumOff val="25000"/>
                  </a:schemeClr>
                </a:solidFill>
                <a:latin typeface="Consolas" panose="020B0609020204030204" pitchFamily="49" charset="0"/>
              </a:rPr>
              <a:t>}</a:t>
            </a:r>
          </a:p>
        </p:txBody>
      </p:sp>
    </p:spTree>
    <p:extLst>
      <p:ext uri="{BB962C8B-B14F-4D97-AF65-F5344CB8AC3E}">
        <p14:creationId xmlns:p14="http://schemas.microsoft.com/office/powerpoint/2010/main" val="24126376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正方形/長方形 26"/>
          <p:cNvSpPr/>
          <p:nvPr/>
        </p:nvSpPr>
        <p:spPr bwMode="auto">
          <a:xfrm>
            <a:off x="6282019" y="5949028"/>
            <a:ext cx="720008" cy="270003"/>
          </a:xfrm>
          <a:prstGeom prst="rect">
            <a:avLst/>
          </a:prstGeom>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0" tIns="36000" rIns="0" bIns="0" numCol="1" spcCol="0" rtlCol="0" fromWordArt="0" anchor="ctr" anchorCtr="0" forceAA="0" compatLnSpc="1">
            <a:prstTxWarp prst="textNoShape">
              <a:avLst/>
            </a:prstTxWarp>
            <a:noAutofit/>
          </a:bodyPr>
          <a:lstStyle/>
          <a:p>
            <a:pPr algn="ctr"/>
            <a:r>
              <a:rPr kumimoji="1" lang="en-US" altLang="ja-JP" dirty="0">
                <a:solidFill>
                  <a:schemeClr val="tx1">
                    <a:lumMod val="65000"/>
                    <a:lumOff val="35000"/>
                  </a:schemeClr>
                </a:solidFill>
                <a:latin typeface="+mn-ea"/>
              </a:rPr>
              <a:t>00</a:t>
            </a:r>
            <a:endParaRPr kumimoji="1" lang="ja-JP" altLang="en-US" dirty="0">
              <a:solidFill>
                <a:schemeClr val="tx1">
                  <a:lumMod val="65000"/>
                  <a:lumOff val="35000"/>
                </a:schemeClr>
              </a:solidFill>
              <a:latin typeface="+mn-ea"/>
            </a:endParaRPr>
          </a:p>
        </p:txBody>
      </p:sp>
      <p:sp>
        <p:nvSpPr>
          <p:cNvPr id="23" name="正方形/長方形 22"/>
          <p:cNvSpPr/>
          <p:nvPr/>
        </p:nvSpPr>
        <p:spPr bwMode="auto">
          <a:xfrm>
            <a:off x="4842003" y="4298528"/>
            <a:ext cx="1200495" cy="450005"/>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r"/>
            <a:endParaRPr kumimoji="1" lang="ja-JP" altLang="en-US" dirty="0">
              <a:solidFill>
                <a:schemeClr val="tx1">
                  <a:lumMod val="75000"/>
                  <a:lumOff val="25000"/>
                </a:schemeClr>
              </a:solidFill>
              <a:latin typeface="+mn-ea"/>
            </a:endParaRPr>
          </a:p>
        </p:txBody>
      </p:sp>
      <p:sp>
        <p:nvSpPr>
          <p:cNvPr id="21" name="正方形/長方形 20"/>
          <p:cNvSpPr/>
          <p:nvPr/>
        </p:nvSpPr>
        <p:spPr bwMode="auto">
          <a:xfrm>
            <a:off x="2411977" y="4298528"/>
            <a:ext cx="270004" cy="450005"/>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r"/>
            <a:endParaRPr kumimoji="1" lang="ja-JP" altLang="en-US" dirty="0">
              <a:solidFill>
                <a:schemeClr val="tx1">
                  <a:lumMod val="75000"/>
                  <a:lumOff val="25000"/>
                </a:schemeClr>
              </a:solidFill>
              <a:latin typeface="+mn-ea"/>
            </a:endParaRPr>
          </a:p>
        </p:txBody>
      </p:sp>
      <p:sp>
        <p:nvSpPr>
          <p:cNvPr id="13" name="正方形/長方形 12"/>
          <p:cNvSpPr/>
          <p:nvPr/>
        </p:nvSpPr>
        <p:spPr bwMode="auto">
          <a:xfrm>
            <a:off x="1241963" y="4298528"/>
            <a:ext cx="1170014" cy="450005"/>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r"/>
            <a:endParaRPr kumimoji="1" lang="ja-JP" altLang="en-US" dirty="0">
              <a:solidFill>
                <a:schemeClr val="tx1">
                  <a:lumMod val="75000"/>
                  <a:lumOff val="25000"/>
                </a:schemeClr>
              </a:solidFill>
              <a:latin typeface="+mn-ea"/>
            </a:endParaRPr>
          </a:p>
        </p:txBody>
      </p:sp>
      <p:sp>
        <p:nvSpPr>
          <p:cNvPr id="2" name="タイトル 1"/>
          <p:cNvSpPr>
            <a:spLocks noGrp="1"/>
          </p:cNvSpPr>
          <p:nvPr>
            <p:ph type="title"/>
          </p:nvPr>
        </p:nvSpPr>
        <p:spPr/>
        <p:txBody>
          <a:bodyPr/>
          <a:lstStyle/>
          <a:p>
            <a:r>
              <a:rPr lang="ja-JP" altLang="en-US" dirty="0"/>
              <a:t>「履歴（</a:t>
            </a:r>
            <a:r>
              <a:rPr lang="en-US" altLang="ja-JP" dirty="0"/>
              <a:t>history</a:t>
            </a:r>
            <a:r>
              <a:rPr lang="ja-JP" altLang="en-US" dirty="0"/>
              <a:t>）」を用いた予測器</a:t>
            </a:r>
            <a:endParaRPr lang="en-US" altLang="ja-JP" dirty="0"/>
          </a:p>
        </p:txBody>
      </p:sp>
      <p:sp>
        <p:nvSpPr>
          <p:cNvPr id="4" name="正方形/長方形 3"/>
          <p:cNvSpPr/>
          <p:nvPr/>
        </p:nvSpPr>
        <p:spPr bwMode="auto">
          <a:xfrm>
            <a:off x="521955" y="4298528"/>
            <a:ext cx="7110079" cy="450005"/>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ja-JP" altLang="en-US" sz="2400" dirty="0">
                <a:solidFill>
                  <a:schemeClr val="tx1">
                    <a:lumMod val="65000"/>
                    <a:lumOff val="35000"/>
                  </a:schemeClr>
                </a:solidFill>
                <a:latin typeface="+mn-ea"/>
              </a:rPr>
              <a:t>１０００１１０１００１１１００</a:t>
            </a:r>
            <a:r>
              <a:rPr lang="en-US" altLang="ja-JP" sz="2400" dirty="0">
                <a:solidFill>
                  <a:schemeClr val="tx1">
                    <a:lumMod val="65000"/>
                    <a:lumOff val="35000"/>
                  </a:schemeClr>
                </a:solidFill>
                <a:latin typeface="+mn-ea"/>
              </a:rPr>
              <a:t>0</a:t>
            </a:r>
            <a:r>
              <a:rPr lang="ja-JP" altLang="en-US" sz="2400" dirty="0">
                <a:solidFill>
                  <a:schemeClr val="tx1">
                    <a:lumMod val="65000"/>
                    <a:lumOff val="35000"/>
                  </a:schemeClr>
                </a:solidFill>
                <a:latin typeface="+mn-ea"/>
              </a:rPr>
              <a:t>１１</a:t>
            </a:r>
            <a:endParaRPr kumimoji="1" lang="ja-JP" altLang="en-US" sz="2400" dirty="0">
              <a:solidFill>
                <a:schemeClr val="tx1">
                  <a:lumMod val="65000"/>
                  <a:lumOff val="35000"/>
                </a:schemeClr>
              </a:solidFill>
              <a:latin typeface="+mn-ea"/>
            </a:endParaRPr>
          </a:p>
        </p:txBody>
      </p:sp>
      <p:sp>
        <p:nvSpPr>
          <p:cNvPr id="7" name="角丸四角形 6"/>
          <p:cNvSpPr/>
          <p:nvPr/>
        </p:nvSpPr>
        <p:spPr bwMode="auto">
          <a:xfrm>
            <a:off x="521955" y="3668521"/>
            <a:ext cx="4680052" cy="360004"/>
          </a:xfrm>
          <a:prstGeom prst="roundRect">
            <a:avLst/>
          </a:prstGeom>
          <a:noFill/>
          <a:ln>
            <a:noFill/>
            <a:headEnd/>
            <a:tailEnd type="triangle" w="sm" len="med"/>
          </a:ln>
          <a:effectLst/>
        </p:spPr>
        <p:style>
          <a:lnRef idx="3">
            <a:schemeClr val="lt1"/>
          </a:lnRef>
          <a:fillRef idx="1">
            <a:schemeClr val="accent5"/>
          </a:fillRef>
          <a:effectRef idx="1">
            <a:schemeClr val="accent5"/>
          </a:effectRef>
          <a:fontRef idx="minor">
            <a:schemeClr val="lt1"/>
          </a:fontRef>
        </p:style>
        <p:txBody>
          <a:bodyPr wrap="none" rtlCol="0" anchor="ctr"/>
          <a:lstStyle/>
          <a:p>
            <a:r>
              <a:rPr lang="ja-JP" altLang="en-US" sz="2000" dirty="0">
                <a:solidFill>
                  <a:schemeClr val="tx1">
                    <a:lumMod val="75000"/>
                    <a:lumOff val="25000"/>
                  </a:schemeClr>
                </a:solidFill>
                <a:latin typeface="+mn-ea"/>
              </a:rPr>
              <a:t>履歴　成立：１　不成立</a:t>
            </a:r>
            <a:r>
              <a:rPr lang="en-US" altLang="ja-JP" sz="2000" dirty="0">
                <a:solidFill>
                  <a:schemeClr val="tx1">
                    <a:lumMod val="75000"/>
                    <a:lumOff val="25000"/>
                  </a:schemeClr>
                </a:solidFill>
                <a:latin typeface="+mn-ea"/>
              </a:rPr>
              <a:t>:</a:t>
            </a:r>
            <a:r>
              <a:rPr lang="ja-JP" altLang="en-US" sz="2000" dirty="0">
                <a:solidFill>
                  <a:schemeClr val="tx1">
                    <a:lumMod val="75000"/>
                    <a:lumOff val="25000"/>
                  </a:schemeClr>
                </a:solidFill>
                <a:latin typeface="+mn-ea"/>
              </a:rPr>
              <a:t>０</a:t>
            </a:r>
            <a:endParaRPr kumimoji="1" lang="ja-JP" altLang="en-US" sz="2000" dirty="0">
              <a:solidFill>
                <a:schemeClr val="tx1">
                  <a:lumMod val="75000"/>
                  <a:lumOff val="25000"/>
                </a:schemeClr>
              </a:solidFill>
              <a:latin typeface="+mn-ea"/>
            </a:endParaRPr>
          </a:p>
        </p:txBody>
      </p:sp>
      <p:sp>
        <p:nvSpPr>
          <p:cNvPr id="5" name="テキスト プレースホルダー 4"/>
          <p:cNvSpPr>
            <a:spLocks noGrp="1"/>
          </p:cNvSpPr>
          <p:nvPr>
            <p:ph type="body" sz="quarter" idx="10"/>
          </p:nvPr>
        </p:nvSpPr>
        <p:spPr>
          <a:xfrm>
            <a:off x="611956" y="1538980"/>
            <a:ext cx="8010089" cy="1260013"/>
          </a:xfrm>
        </p:spPr>
        <p:txBody>
          <a:bodyPr/>
          <a:lstStyle/>
          <a:p>
            <a:r>
              <a:rPr lang="ja-JP" altLang="en-US" sz="2000" dirty="0"/>
              <a:t>基本的なアイデア：</a:t>
            </a:r>
            <a:r>
              <a:rPr lang="ja-JP" altLang="en-US" sz="2000" dirty="0">
                <a:solidFill>
                  <a:schemeClr val="accent5"/>
                </a:solidFill>
              </a:rPr>
              <a:t>分岐方向の履歴をビット列で表す</a:t>
            </a:r>
            <a:endParaRPr lang="en-US" altLang="ja-JP" sz="2000" dirty="0">
              <a:solidFill>
                <a:schemeClr val="accent5"/>
              </a:solidFill>
            </a:endParaRPr>
          </a:p>
          <a:p>
            <a:pPr lvl="1"/>
            <a:r>
              <a:rPr kumimoji="1" lang="ja-JP" altLang="en-US" sz="2000" dirty="0">
                <a:solidFill>
                  <a:schemeClr val="accent5"/>
                </a:solidFill>
              </a:rPr>
              <a:t>履歴のビット列をインデクスとして</a:t>
            </a:r>
            <a:r>
              <a:rPr kumimoji="1" lang="ja-JP" altLang="en-US" sz="2000" dirty="0"/>
              <a:t>テーブルにアクセス</a:t>
            </a:r>
            <a:endParaRPr kumimoji="1" lang="en-US" altLang="ja-JP" sz="2000" dirty="0"/>
          </a:p>
          <a:p>
            <a:pPr lvl="2"/>
            <a:r>
              <a:rPr kumimoji="1" lang="ja-JP" altLang="en-US" dirty="0"/>
              <a:t>テーブル自体は，２ビットカウンタ</a:t>
            </a:r>
            <a:endParaRPr kumimoji="1" lang="en-US" altLang="ja-JP" dirty="0"/>
          </a:p>
          <a:p>
            <a:pPr lvl="1"/>
            <a:r>
              <a:rPr lang="ja-JP" altLang="en-US" sz="2000" dirty="0"/>
              <a:t>直前の履歴でテーブルをひく</a:t>
            </a:r>
            <a:endParaRPr lang="en-US" altLang="ja-JP" sz="2000" dirty="0"/>
          </a:p>
          <a:p>
            <a:pPr lvl="2"/>
            <a:r>
              <a:rPr lang="ja-JP" altLang="en-US" dirty="0"/>
              <a:t>直前に同じパターンがくると，同じエントリにアクセス</a:t>
            </a:r>
            <a:endParaRPr lang="en-US" altLang="ja-JP" dirty="0"/>
          </a:p>
          <a:p>
            <a:pPr lvl="2"/>
            <a:r>
              <a:rPr kumimoji="1" lang="ja-JP" altLang="en-US" dirty="0"/>
              <a:t>二進数で </a:t>
            </a:r>
            <a:r>
              <a:rPr kumimoji="1" lang="en-US" altLang="ja-JP" dirty="0"/>
              <a:t>0011 = </a:t>
            </a:r>
            <a:r>
              <a:rPr kumimoji="1" lang="ja-JP" altLang="en-US" dirty="0"/>
              <a:t>表の</a:t>
            </a:r>
            <a:r>
              <a:rPr kumimoji="1" lang="en-US" altLang="ja-JP" dirty="0"/>
              <a:t>3</a:t>
            </a:r>
            <a:r>
              <a:rPr kumimoji="1" lang="ja-JP" altLang="en-US" dirty="0"/>
              <a:t>番目のエントリ</a:t>
            </a:r>
          </a:p>
        </p:txBody>
      </p:sp>
      <p:cxnSp>
        <p:nvCxnSpPr>
          <p:cNvPr id="20" name="直線矢印コネクタ 19"/>
          <p:cNvCxnSpPr/>
          <p:nvPr/>
        </p:nvCxnSpPr>
        <p:spPr bwMode="auto">
          <a:xfrm>
            <a:off x="611956" y="4118526"/>
            <a:ext cx="5400060" cy="0"/>
          </a:xfrm>
          <a:prstGeom prst="straightConnector1">
            <a:avLst/>
          </a:prstGeom>
          <a:ln cap="rnd">
            <a:solidFill>
              <a:schemeClr val="tx1">
                <a:lumMod val="65000"/>
                <a:lumOff val="35000"/>
              </a:schemeClr>
            </a:solidFill>
            <a:headEnd type="none" w="med" len="med"/>
            <a:tailEnd type="arrow"/>
          </a:ln>
        </p:spPr>
        <p:style>
          <a:lnRef idx="2">
            <a:schemeClr val="dk1"/>
          </a:lnRef>
          <a:fillRef idx="0">
            <a:schemeClr val="dk1"/>
          </a:fillRef>
          <a:effectRef idx="1">
            <a:schemeClr val="dk1"/>
          </a:effectRef>
          <a:fontRef idx="minor">
            <a:schemeClr val="tx1"/>
          </a:fontRef>
        </p:style>
      </p:cxnSp>
      <p:sp>
        <p:nvSpPr>
          <p:cNvPr id="24" name="正方形/長方形 23"/>
          <p:cNvSpPr/>
          <p:nvPr/>
        </p:nvSpPr>
        <p:spPr bwMode="auto">
          <a:xfrm>
            <a:off x="6050116" y="4298528"/>
            <a:ext cx="270004" cy="450005"/>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r"/>
            <a:endParaRPr kumimoji="1" lang="ja-JP" altLang="en-US" dirty="0">
              <a:solidFill>
                <a:schemeClr val="tx1">
                  <a:lumMod val="75000"/>
                  <a:lumOff val="25000"/>
                </a:schemeClr>
              </a:solidFill>
              <a:latin typeface="+mn-ea"/>
            </a:endParaRPr>
          </a:p>
        </p:txBody>
      </p:sp>
      <p:sp>
        <p:nvSpPr>
          <p:cNvPr id="26" name="正方形/長方形 25"/>
          <p:cNvSpPr/>
          <p:nvPr/>
        </p:nvSpPr>
        <p:spPr bwMode="auto">
          <a:xfrm>
            <a:off x="6282019" y="5139017"/>
            <a:ext cx="720008" cy="270003"/>
          </a:xfrm>
          <a:prstGeom prst="rect">
            <a:avLst/>
          </a:prstGeom>
          <a:ln w="6350">
            <a:solidFill>
              <a:schemeClr val="tx1">
                <a:lumMod val="75000"/>
                <a:lumOff val="25000"/>
              </a:schemeClr>
            </a:solidFill>
            <a:headEnd/>
            <a:tailEnd type="triangle" w="sm"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0" tIns="36000" rIns="0" bIns="0" numCol="1" spcCol="0" rtlCol="0" fromWordArt="0" anchor="ctr" anchorCtr="0" forceAA="0" compatLnSpc="1">
            <a:prstTxWarp prst="textNoShape">
              <a:avLst/>
            </a:prstTxWarp>
            <a:noAutofit/>
          </a:bodyPr>
          <a:lstStyle/>
          <a:p>
            <a:pPr algn="ctr"/>
            <a:r>
              <a:rPr kumimoji="1" lang="en-US" altLang="ja-JP" dirty="0">
                <a:solidFill>
                  <a:schemeClr val="tx1">
                    <a:lumMod val="65000"/>
                    <a:lumOff val="35000"/>
                  </a:schemeClr>
                </a:solidFill>
                <a:latin typeface="+mn-ea"/>
              </a:rPr>
              <a:t>10</a:t>
            </a:r>
            <a:endParaRPr kumimoji="1" lang="ja-JP" altLang="en-US" dirty="0">
              <a:solidFill>
                <a:schemeClr val="tx1">
                  <a:lumMod val="65000"/>
                  <a:lumOff val="35000"/>
                </a:schemeClr>
              </a:solidFill>
              <a:latin typeface="+mn-ea"/>
            </a:endParaRPr>
          </a:p>
        </p:txBody>
      </p:sp>
      <p:sp>
        <p:nvSpPr>
          <p:cNvPr id="28" name="正方形/長方形 27"/>
          <p:cNvSpPr/>
          <p:nvPr/>
        </p:nvSpPr>
        <p:spPr bwMode="auto">
          <a:xfrm>
            <a:off x="6282019" y="5679023"/>
            <a:ext cx="720008" cy="270003"/>
          </a:xfrm>
          <a:prstGeom prst="rect">
            <a:avLst/>
          </a:prstGeom>
          <a:noFill/>
          <a:ln>
            <a:solidFill>
              <a:schemeClr val="tx1"/>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0" tIns="36000" rIns="0" bIns="0" numCol="1" spcCol="0" rtlCol="0" fromWordArt="0" anchor="ctr" anchorCtr="0" forceAA="0" compatLnSpc="1">
            <a:prstTxWarp prst="textNoShape">
              <a:avLst/>
            </a:prstTxWarp>
            <a:noAutofit/>
          </a:bodyPr>
          <a:lstStyle/>
          <a:p>
            <a:pPr algn="ctr"/>
            <a:r>
              <a:rPr kumimoji="1" lang="en-US" altLang="ja-JP" dirty="0">
                <a:solidFill>
                  <a:schemeClr val="tx1">
                    <a:lumMod val="65000"/>
                    <a:lumOff val="35000"/>
                  </a:schemeClr>
                </a:solidFill>
                <a:latin typeface="+mn-ea"/>
              </a:rPr>
              <a:t>…</a:t>
            </a:r>
            <a:endParaRPr kumimoji="1" lang="ja-JP" altLang="en-US" dirty="0">
              <a:solidFill>
                <a:schemeClr val="tx1">
                  <a:lumMod val="65000"/>
                  <a:lumOff val="35000"/>
                </a:schemeClr>
              </a:solidFill>
              <a:latin typeface="+mn-ea"/>
            </a:endParaRPr>
          </a:p>
        </p:txBody>
      </p:sp>
      <p:sp>
        <p:nvSpPr>
          <p:cNvPr id="31" name="フリーフォーム 30"/>
          <p:cNvSpPr/>
          <p:nvPr/>
        </p:nvSpPr>
        <p:spPr bwMode="auto">
          <a:xfrm rot="5400000" flipV="1">
            <a:off x="5067006" y="5274021"/>
            <a:ext cx="1260014" cy="450004"/>
          </a:xfrm>
          <a:custGeom>
            <a:avLst/>
            <a:gdLst>
              <a:gd name="connsiteX0" fmla="*/ 0 w 1278531"/>
              <a:gd name="connsiteY0" fmla="*/ 112846 h 789920"/>
              <a:gd name="connsiteX1" fmla="*/ 1095884 w 1278531"/>
              <a:gd name="connsiteY1" fmla="*/ 112846 h 789920"/>
              <a:gd name="connsiteX2" fmla="*/ 1095884 w 1278531"/>
              <a:gd name="connsiteY2" fmla="*/ 789920 h 789920"/>
              <a:gd name="connsiteX0" fmla="*/ 0 w 1278531"/>
              <a:gd name="connsiteY0" fmla="*/ 0 h 677074"/>
              <a:gd name="connsiteX1" fmla="*/ 1095884 w 1278531"/>
              <a:gd name="connsiteY1" fmla="*/ 0 h 677074"/>
              <a:gd name="connsiteX2" fmla="*/ 1095884 w 1278531"/>
              <a:gd name="connsiteY2" fmla="*/ 677074 h 677074"/>
              <a:gd name="connsiteX0" fmla="*/ 0 w 1095884"/>
              <a:gd name="connsiteY0" fmla="*/ 0 h 677074"/>
              <a:gd name="connsiteX1" fmla="*/ 1095884 w 1095884"/>
              <a:gd name="connsiteY1" fmla="*/ 0 h 677074"/>
              <a:gd name="connsiteX2" fmla="*/ 1095884 w 1095884"/>
              <a:gd name="connsiteY2" fmla="*/ 677074 h 677074"/>
            </a:gdLst>
            <a:ahLst/>
            <a:cxnLst>
              <a:cxn ang="0">
                <a:pos x="connsiteX0" y="connsiteY0"/>
              </a:cxn>
              <a:cxn ang="0">
                <a:pos x="connsiteX1" y="connsiteY1"/>
              </a:cxn>
              <a:cxn ang="0">
                <a:pos x="connsiteX2" y="connsiteY2"/>
              </a:cxn>
            </a:cxnLst>
            <a:rect l="l" t="t" r="r" b="b"/>
            <a:pathLst>
              <a:path w="1095884" h="677074">
                <a:moveTo>
                  <a:pt x="0" y="0"/>
                </a:moveTo>
                <a:lnTo>
                  <a:pt x="1095884" y="0"/>
                </a:lnTo>
                <a:lnTo>
                  <a:pt x="1095884" y="677074"/>
                </a:lnTo>
              </a:path>
            </a:pathLst>
          </a:custGeom>
          <a:ln>
            <a:headEnd type="none" w="sm" len="sm"/>
            <a:tailEnd type="arrow" w="sm" len="sm"/>
          </a:ln>
        </p:spPr>
        <p:style>
          <a:lnRef idx="2">
            <a:schemeClr val="accent5"/>
          </a:lnRef>
          <a:fillRef idx="0">
            <a:schemeClr val="accent5"/>
          </a:fillRef>
          <a:effectRef idx="1">
            <a:schemeClr val="accent5"/>
          </a:effectRef>
          <a:fontRef idx="minor">
            <a:schemeClr val="tx1"/>
          </a:fontRef>
        </p:style>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dirty="0">
              <a:ln>
                <a:noFill/>
              </a:ln>
              <a:solidFill>
                <a:schemeClr val="tx1">
                  <a:lumMod val="65000"/>
                  <a:lumOff val="35000"/>
                </a:schemeClr>
              </a:solidFill>
              <a:effectLst/>
              <a:latin typeface="Arial Narrow" pitchFamily="34" charset="0"/>
              <a:ea typeface="メイリオ" pitchFamily="50" charset="-128"/>
            </a:endParaRPr>
          </a:p>
        </p:txBody>
      </p:sp>
      <p:cxnSp>
        <p:nvCxnSpPr>
          <p:cNvPr id="32" name="直線矢印コネクタ 31"/>
          <p:cNvCxnSpPr/>
          <p:nvPr/>
        </p:nvCxnSpPr>
        <p:spPr bwMode="auto">
          <a:xfrm>
            <a:off x="4842003" y="4869016"/>
            <a:ext cx="1170013" cy="0"/>
          </a:xfrm>
          <a:prstGeom prst="straightConnector1">
            <a:avLst/>
          </a:prstGeom>
          <a:ln>
            <a:headEnd type="none" w="med" len="med"/>
            <a:tailEnd type="none"/>
          </a:ln>
        </p:spPr>
        <p:style>
          <a:lnRef idx="2">
            <a:schemeClr val="accent5"/>
          </a:lnRef>
          <a:fillRef idx="0">
            <a:schemeClr val="accent5"/>
          </a:fillRef>
          <a:effectRef idx="1">
            <a:schemeClr val="accent5"/>
          </a:effectRef>
          <a:fontRef idx="minor">
            <a:schemeClr val="tx1"/>
          </a:fontRef>
        </p:style>
      </p:cxnSp>
      <p:cxnSp>
        <p:nvCxnSpPr>
          <p:cNvPr id="35" name="直線矢印コネクタ 34"/>
          <p:cNvCxnSpPr/>
          <p:nvPr/>
        </p:nvCxnSpPr>
        <p:spPr bwMode="auto">
          <a:xfrm>
            <a:off x="7092028" y="6129031"/>
            <a:ext cx="540006" cy="0"/>
          </a:xfrm>
          <a:prstGeom prst="straightConnector1">
            <a:avLst/>
          </a:prstGeom>
          <a:ln w="12700" cap="rnd">
            <a:solidFill>
              <a:schemeClr val="tx1">
                <a:lumMod val="65000"/>
                <a:lumOff val="35000"/>
              </a:schemeClr>
            </a:solidFill>
            <a:headEnd type="none" w="med" len="med"/>
            <a:tailEnd type="arrow"/>
          </a:ln>
          <a:effectLst/>
        </p:spPr>
        <p:style>
          <a:lnRef idx="2">
            <a:schemeClr val="dk1"/>
          </a:lnRef>
          <a:fillRef idx="0">
            <a:schemeClr val="dk1"/>
          </a:fillRef>
          <a:effectRef idx="1">
            <a:schemeClr val="dk1"/>
          </a:effectRef>
          <a:fontRef idx="minor">
            <a:schemeClr val="tx1"/>
          </a:fontRef>
        </p:style>
      </p:cxnSp>
      <p:sp>
        <p:nvSpPr>
          <p:cNvPr id="36" name="正方形/長方形 35"/>
          <p:cNvSpPr/>
          <p:nvPr/>
        </p:nvSpPr>
        <p:spPr>
          <a:xfrm>
            <a:off x="8082039" y="5949028"/>
            <a:ext cx="424189" cy="400110"/>
          </a:xfrm>
          <a:prstGeom prst="rect">
            <a:avLst/>
          </a:prstGeom>
        </p:spPr>
        <p:txBody>
          <a:bodyPr wrap="none">
            <a:noAutofit/>
          </a:bodyPr>
          <a:lstStyle/>
          <a:p>
            <a:pPr marL="0" lvl="1" algn="ctr"/>
            <a:r>
              <a:rPr lang="ja-JP" altLang="en-US" sz="2000" dirty="0">
                <a:solidFill>
                  <a:schemeClr val="tx1">
                    <a:lumMod val="65000"/>
                    <a:lumOff val="35000"/>
                  </a:schemeClr>
                </a:solidFill>
              </a:rPr>
              <a:t>予測結果</a:t>
            </a:r>
          </a:p>
        </p:txBody>
      </p:sp>
      <p:sp>
        <p:nvSpPr>
          <p:cNvPr id="37" name="正方形/長方形 36"/>
          <p:cNvSpPr/>
          <p:nvPr/>
        </p:nvSpPr>
        <p:spPr>
          <a:xfrm>
            <a:off x="3221985" y="5728920"/>
            <a:ext cx="424189" cy="400110"/>
          </a:xfrm>
          <a:prstGeom prst="rect">
            <a:avLst/>
          </a:prstGeom>
        </p:spPr>
        <p:txBody>
          <a:bodyPr wrap="none">
            <a:noAutofit/>
          </a:bodyPr>
          <a:lstStyle/>
          <a:p>
            <a:pPr marL="0" lvl="1" algn="ctr"/>
            <a:r>
              <a:rPr lang="ja-JP" altLang="en-US" sz="2000" dirty="0">
                <a:solidFill>
                  <a:schemeClr val="accent5"/>
                </a:solidFill>
              </a:rPr>
              <a:t>同じパターン</a:t>
            </a:r>
          </a:p>
        </p:txBody>
      </p:sp>
      <p:cxnSp>
        <p:nvCxnSpPr>
          <p:cNvPr id="38" name="直線矢印コネクタ 37"/>
          <p:cNvCxnSpPr/>
          <p:nvPr/>
        </p:nvCxnSpPr>
        <p:spPr bwMode="auto">
          <a:xfrm flipH="1" flipV="1">
            <a:off x="2051972" y="5008912"/>
            <a:ext cx="630006" cy="630006"/>
          </a:xfrm>
          <a:prstGeom prst="straightConnector1">
            <a:avLst/>
          </a:prstGeom>
          <a:ln>
            <a:solidFill>
              <a:schemeClr val="accent5"/>
            </a:solidFill>
            <a:headEnd type="none" w="med" len="med"/>
            <a:tailEnd type="arrow"/>
          </a:ln>
          <a:effectLst/>
        </p:spPr>
        <p:style>
          <a:lnRef idx="2">
            <a:schemeClr val="accent3"/>
          </a:lnRef>
          <a:fillRef idx="0">
            <a:schemeClr val="accent3"/>
          </a:fillRef>
          <a:effectRef idx="1">
            <a:schemeClr val="accent3"/>
          </a:effectRef>
          <a:fontRef idx="minor">
            <a:schemeClr val="tx1"/>
          </a:fontRef>
        </p:style>
      </p:cxnSp>
      <p:cxnSp>
        <p:nvCxnSpPr>
          <p:cNvPr id="40" name="直線矢印コネクタ 39"/>
          <p:cNvCxnSpPr/>
          <p:nvPr/>
        </p:nvCxnSpPr>
        <p:spPr bwMode="auto">
          <a:xfrm flipV="1">
            <a:off x="4121995" y="5008912"/>
            <a:ext cx="630006" cy="630006"/>
          </a:xfrm>
          <a:prstGeom prst="straightConnector1">
            <a:avLst/>
          </a:prstGeom>
          <a:ln>
            <a:solidFill>
              <a:schemeClr val="accent5"/>
            </a:solidFill>
            <a:headEnd type="none" w="med" len="med"/>
            <a:tailEnd type="arrow"/>
          </a:ln>
          <a:effectLst/>
        </p:spPr>
        <p:style>
          <a:lnRef idx="2">
            <a:schemeClr val="accent3"/>
          </a:lnRef>
          <a:fillRef idx="0">
            <a:schemeClr val="accent3"/>
          </a:fillRef>
          <a:effectRef idx="1">
            <a:schemeClr val="accent3"/>
          </a:effectRef>
          <a:fontRef idx="minor">
            <a:schemeClr val="tx1"/>
          </a:fontRef>
        </p:style>
      </p:cxnSp>
      <p:sp>
        <p:nvSpPr>
          <p:cNvPr id="46" name="正方形/長方形 45"/>
          <p:cNvSpPr/>
          <p:nvPr/>
        </p:nvSpPr>
        <p:spPr>
          <a:xfrm>
            <a:off x="6642023" y="4329010"/>
            <a:ext cx="424189" cy="400110"/>
          </a:xfrm>
          <a:prstGeom prst="rect">
            <a:avLst/>
          </a:prstGeom>
        </p:spPr>
        <p:txBody>
          <a:bodyPr wrap="none">
            <a:noAutofit/>
          </a:bodyPr>
          <a:lstStyle/>
          <a:p>
            <a:pPr marL="0" lvl="1" algn="ctr"/>
            <a:r>
              <a:rPr lang="en-US" altLang="ja-JP" sz="2000" b="1" dirty="0">
                <a:solidFill>
                  <a:schemeClr val="accent6"/>
                </a:solidFill>
              </a:rPr>
              <a:t>0 or 1 ?</a:t>
            </a:r>
            <a:endParaRPr lang="ja-JP" altLang="en-US" sz="2000" b="1" dirty="0">
              <a:solidFill>
                <a:schemeClr val="accent6"/>
              </a:solidFill>
            </a:endParaRPr>
          </a:p>
        </p:txBody>
      </p:sp>
      <p:sp>
        <p:nvSpPr>
          <p:cNvPr id="30" name="正方形/長方形 29"/>
          <p:cNvSpPr/>
          <p:nvPr/>
        </p:nvSpPr>
        <p:spPr bwMode="auto">
          <a:xfrm>
            <a:off x="6282019" y="5409022"/>
            <a:ext cx="720008" cy="270003"/>
          </a:xfrm>
          <a:prstGeom prst="rect">
            <a:avLst/>
          </a:prstGeom>
          <a:noFill/>
          <a:ln>
            <a:solidFill>
              <a:schemeClr val="tx1"/>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0" tIns="36000" rIns="0" bIns="0" numCol="1" spcCol="0" rtlCol="0" fromWordArt="0" anchor="ctr" anchorCtr="0" forceAA="0" compatLnSpc="1">
            <a:prstTxWarp prst="textNoShape">
              <a:avLst/>
            </a:prstTxWarp>
            <a:noAutofit/>
          </a:bodyPr>
          <a:lstStyle/>
          <a:p>
            <a:pPr algn="ctr"/>
            <a:r>
              <a:rPr kumimoji="1" lang="en-US" altLang="ja-JP" dirty="0">
                <a:solidFill>
                  <a:schemeClr val="tx1">
                    <a:lumMod val="65000"/>
                    <a:lumOff val="35000"/>
                  </a:schemeClr>
                </a:solidFill>
                <a:latin typeface="+mn-ea"/>
              </a:rPr>
              <a:t>11</a:t>
            </a:r>
            <a:endParaRPr kumimoji="1" lang="ja-JP" altLang="en-US" dirty="0">
              <a:solidFill>
                <a:schemeClr val="tx1">
                  <a:lumMod val="65000"/>
                  <a:lumOff val="35000"/>
                </a:schemeClr>
              </a:solidFill>
              <a:latin typeface="+mn-ea"/>
            </a:endParaRPr>
          </a:p>
        </p:txBody>
      </p:sp>
      <p:sp>
        <p:nvSpPr>
          <p:cNvPr id="25" name="正方形/長方形 24"/>
          <p:cNvSpPr/>
          <p:nvPr/>
        </p:nvSpPr>
        <p:spPr bwMode="auto">
          <a:xfrm>
            <a:off x="6282019" y="5139019"/>
            <a:ext cx="720008" cy="1620018"/>
          </a:xfrm>
          <a:prstGeom prst="rect">
            <a:avLst/>
          </a:prstGeom>
          <a:noFill/>
          <a:ln>
            <a:solidFill>
              <a:schemeClr val="tx1">
                <a:lumMod val="75000"/>
                <a:lumOff val="25000"/>
              </a:schemeClr>
            </a:solidFill>
            <a:headEnd/>
            <a:tailEnd type="triangle" w="sm"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91440" tIns="3600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65000"/>
                  <a:lumOff val="35000"/>
                </a:schemeClr>
              </a:solidFill>
              <a:latin typeface="+mn-ea"/>
            </a:endParaRPr>
          </a:p>
        </p:txBody>
      </p:sp>
      <p:sp>
        <p:nvSpPr>
          <p:cNvPr id="33" name="正方形/長方形 32">
            <a:extLst>
              <a:ext uri="{FF2B5EF4-FFF2-40B4-BE49-F238E27FC236}">
                <a16:creationId xmlns:a16="http://schemas.microsoft.com/office/drawing/2014/main" id="{9AC8BDE6-6E24-40F2-9C1F-6D34C968DCEF}"/>
              </a:ext>
            </a:extLst>
          </p:cNvPr>
          <p:cNvSpPr/>
          <p:nvPr/>
        </p:nvSpPr>
        <p:spPr bwMode="auto">
          <a:xfrm>
            <a:off x="5922015" y="5139019"/>
            <a:ext cx="360004" cy="270003"/>
          </a:xfrm>
          <a:prstGeom prst="rect">
            <a:avLst/>
          </a:prstGeom>
          <a:noFill/>
          <a:ln w="6350">
            <a:noFill/>
            <a:headEnd/>
            <a:tailEnd type="triangle" w="sm"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0" tIns="36000" rIns="0" bIns="0" numCol="1" spcCol="0" rtlCol="0" fromWordArt="0" anchor="ctr" anchorCtr="0" forceAA="0" compatLnSpc="1">
            <a:prstTxWarp prst="textNoShape">
              <a:avLst/>
            </a:prstTxWarp>
            <a:noAutofit/>
          </a:bodyPr>
          <a:lstStyle/>
          <a:p>
            <a:pPr algn="ctr"/>
            <a:r>
              <a:rPr lang="ja-JP" altLang="en-US">
                <a:solidFill>
                  <a:schemeClr val="tx1">
                    <a:lumMod val="65000"/>
                    <a:lumOff val="35000"/>
                  </a:schemeClr>
                </a:solidFill>
                <a:latin typeface="+mn-ea"/>
              </a:rPr>
              <a:t>０</a:t>
            </a:r>
            <a:endParaRPr kumimoji="1" lang="ja-JP" altLang="en-US" dirty="0">
              <a:solidFill>
                <a:schemeClr val="tx1">
                  <a:lumMod val="65000"/>
                  <a:lumOff val="35000"/>
                </a:schemeClr>
              </a:solidFill>
              <a:latin typeface="+mn-ea"/>
            </a:endParaRPr>
          </a:p>
        </p:txBody>
      </p:sp>
      <p:sp>
        <p:nvSpPr>
          <p:cNvPr id="34" name="正方形/長方形 33">
            <a:extLst>
              <a:ext uri="{FF2B5EF4-FFF2-40B4-BE49-F238E27FC236}">
                <a16:creationId xmlns:a16="http://schemas.microsoft.com/office/drawing/2014/main" id="{EF2E63EE-047F-4E0C-AD0F-706242BE3FF4}"/>
              </a:ext>
            </a:extLst>
          </p:cNvPr>
          <p:cNvSpPr/>
          <p:nvPr/>
        </p:nvSpPr>
        <p:spPr bwMode="auto">
          <a:xfrm>
            <a:off x="5922015" y="5409022"/>
            <a:ext cx="360004" cy="270003"/>
          </a:xfrm>
          <a:prstGeom prst="rect">
            <a:avLst/>
          </a:prstGeom>
          <a:noFill/>
          <a:ln w="6350">
            <a:noFill/>
            <a:headEnd/>
            <a:tailEnd type="triangle" w="sm"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0" tIns="36000" rIns="0" bIns="0" numCol="1" spcCol="0" rtlCol="0" fromWordArt="0" anchor="ctr" anchorCtr="0" forceAA="0" compatLnSpc="1">
            <a:prstTxWarp prst="textNoShape">
              <a:avLst/>
            </a:prstTxWarp>
            <a:noAutofit/>
          </a:bodyPr>
          <a:lstStyle/>
          <a:p>
            <a:pPr algn="ctr"/>
            <a:r>
              <a:rPr lang="ja-JP" altLang="en-US" dirty="0">
                <a:solidFill>
                  <a:schemeClr val="tx1">
                    <a:lumMod val="65000"/>
                    <a:lumOff val="35000"/>
                  </a:schemeClr>
                </a:solidFill>
                <a:latin typeface="+mn-ea"/>
              </a:rPr>
              <a:t>１</a:t>
            </a:r>
            <a:endParaRPr kumimoji="1" lang="ja-JP" altLang="en-US" dirty="0">
              <a:solidFill>
                <a:schemeClr val="tx1">
                  <a:lumMod val="65000"/>
                  <a:lumOff val="35000"/>
                </a:schemeClr>
              </a:solidFill>
              <a:latin typeface="+mn-ea"/>
            </a:endParaRPr>
          </a:p>
        </p:txBody>
      </p:sp>
      <p:sp>
        <p:nvSpPr>
          <p:cNvPr id="39" name="正方形/長方形 38">
            <a:extLst>
              <a:ext uri="{FF2B5EF4-FFF2-40B4-BE49-F238E27FC236}">
                <a16:creationId xmlns:a16="http://schemas.microsoft.com/office/drawing/2014/main" id="{5DD235B6-9586-46BC-B8EF-85F47F270516}"/>
              </a:ext>
            </a:extLst>
          </p:cNvPr>
          <p:cNvSpPr/>
          <p:nvPr/>
        </p:nvSpPr>
        <p:spPr bwMode="auto">
          <a:xfrm>
            <a:off x="5922015" y="5679025"/>
            <a:ext cx="360004" cy="270003"/>
          </a:xfrm>
          <a:prstGeom prst="rect">
            <a:avLst/>
          </a:prstGeom>
          <a:noFill/>
          <a:ln w="6350">
            <a:noFill/>
            <a:headEnd/>
            <a:tailEnd type="triangle" w="sm"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0" tIns="36000" rIns="0" bIns="0" numCol="1" spcCol="0" rtlCol="0" fromWordArt="0" anchor="ctr" anchorCtr="0" forceAA="0" compatLnSpc="1">
            <a:prstTxWarp prst="textNoShape">
              <a:avLst/>
            </a:prstTxWarp>
            <a:noAutofit/>
          </a:bodyPr>
          <a:lstStyle/>
          <a:p>
            <a:pPr algn="ctr"/>
            <a:r>
              <a:rPr lang="en-US" altLang="ja-JP" dirty="0">
                <a:solidFill>
                  <a:schemeClr val="tx1">
                    <a:lumMod val="65000"/>
                    <a:lumOff val="35000"/>
                  </a:schemeClr>
                </a:solidFill>
                <a:latin typeface="+mn-ea"/>
              </a:rPr>
              <a:t>2</a:t>
            </a:r>
            <a:endParaRPr kumimoji="1" lang="ja-JP" altLang="en-US" dirty="0">
              <a:solidFill>
                <a:schemeClr val="tx1">
                  <a:lumMod val="65000"/>
                  <a:lumOff val="35000"/>
                </a:schemeClr>
              </a:solidFill>
              <a:latin typeface="+mn-ea"/>
            </a:endParaRPr>
          </a:p>
        </p:txBody>
      </p:sp>
      <p:sp>
        <p:nvSpPr>
          <p:cNvPr id="41" name="正方形/長方形 40">
            <a:extLst>
              <a:ext uri="{FF2B5EF4-FFF2-40B4-BE49-F238E27FC236}">
                <a16:creationId xmlns:a16="http://schemas.microsoft.com/office/drawing/2014/main" id="{D20DD2FB-B26F-4B5D-8DAD-D21C1049C619}"/>
              </a:ext>
            </a:extLst>
          </p:cNvPr>
          <p:cNvSpPr/>
          <p:nvPr/>
        </p:nvSpPr>
        <p:spPr bwMode="auto">
          <a:xfrm>
            <a:off x="5922015" y="5949028"/>
            <a:ext cx="360004" cy="270003"/>
          </a:xfrm>
          <a:prstGeom prst="rect">
            <a:avLst/>
          </a:prstGeom>
          <a:noFill/>
          <a:ln w="6350">
            <a:noFill/>
            <a:headEnd/>
            <a:tailEnd type="triangle" w="sm"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0" tIns="36000" rIns="0" bIns="0" numCol="1" spcCol="0" rtlCol="0" fromWordArt="0" anchor="ctr" anchorCtr="0" forceAA="0" compatLnSpc="1">
            <a:prstTxWarp prst="textNoShape">
              <a:avLst/>
            </a:prstTxWarp>
            <a:noAutofit/>
          </a:bodyPr>
          <a:lstStyle/>
          <a:p>
            <a:pPr algn="ctr"/>
            <a:r>
              <a:rPr lang="en-US" altLang="ja-JP" dirty="0">
                <a:solidFill>
                  <a:schemeClr val="tx1">
                    <a:lumMod val="65000"/>
                    <a:lumOff val="35000"/>
                  </a:schemeClr>
                </a:solidFill>
                <a:latin typeface="+mn-ea"/>
              </a:rPr>
              <a:t>3</a:t>
            </a:r>
            <a:endParaRPr kumimoji="1" lang="ja-JP" altLang="en-US" dirty="0">
              <a:solidFill>
                <a:schemeClr val="tx1">
                  <a:lumMod val="65000"/>
                  <a:lumOff val="35000"/>
                </a:schemeClr>
              </a:solidFill>
              <a:latin typeface="+mn-ea"/>
            </a:endParaRPr>
          </a:p>
        </p:txBody>
      </p:sp>
      <p:sp>
        <p:nvSpPr>
          <p:cNvPr id="42" name="正方形/長方形 41">
            <a:extLst>
              <a:ext uri="{FF2B5EF4-FFF2-40B4-BE49-F238E27FC236}">
                <a16:creationId xmlns:a16="http://schemas.microsoft.com/office/drawing/2014/main" id="{5E124DB2-CEA1-4BE9-B038-C69C9099D764}"/>
              </a:ext>
            </a:extLst>
          </p:cNvPr>
          <p:cNvSpPr/>
          <p:nvPr/>
        </p:nvSpPr>
        <p:spPr bwMode="auto">
          <a:xfrm>
            <a:off x="6282019" y="6219031"/>
            <a:ext cx="720008" cy="270003"/>
          </a:xfrm>
          <a:prstGeom prst="rect">
            <a:avLst/>
          </a:prstGeom>
          <a:noFill/>
          <a:ln>
            <a:solidFill>
              <a:schemeClr val="tx1"/>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0" tIns="36000" rIns="0" bIns="0" numCol="1" spcCol="0" rtlCol="0" fromWordArt="0" anchor="ctr" anchorCtr="0" forceAA="0" compatLnSpc="1">
            <a:prstTxWarp prst="textNoShape">
              <a:avLst/>
            </a:prstTxWarp>
            <a:noAutofit/>
          </a:bodyPr>
          <a:lstStyle/>
          <a:p>
            <a:pPr algn="ctr"/>
            <a:r>
              <a:rPr kumimoji="1" lang="en-US" altLang="ja-JP" dirty="0">
                <a:solidFill>
                  <a:schemeClr val="tx1">
                    <a:lumMod val="65000"/>
                    <a:lumOff val="35000"/>
                  </a:schemeClr>
                </a:solidFill>
                <a:latin typeface="+mn-ea"/>
              </a:rPr>
              <a:t>…</a:t>
            </a:r>
            <a:endParaRPr kumimoji="1" lang="ja-JP" altLang="en-US" dirty="0">
              <a:solidFill>
                <a:schemeClr val="tx1">
                  <a:lumMod val="65000"/>
                  <a:lumOff val="35000"/>
                </a:schemeClr>
              </a:solidFill>
              <a:latin typeface="+mn-ea"/>
            </a:endParaRPr>
          </a:p>
        </p:txBody>
      </p:sp>
      <p:sp>
        <p:nvSpPr>
          <p:cNvPr id="43" name="正方形/長方形 42">
            <a:extLst>
              <a:ext uri="{FF2B5EF4-FFF2-40B4-BE49-F238E27FC236}">
                <a16:creationId xmlns:a16="http://schemas.microsoft.com/office/drawing/2014/main" id="{A331DA28-855B-4023-84B0-CB874947CA2F}"/>
              </a:ext>
            </a:extLst>
          </p:cNvPr>
          <p:cNvSpPr/>
          <p:nvPr/>
        </p:nvSpPr>
        <p:spPr bwMode="auto">
          <a:xfrm>
            <a:off x="5922015" y="6219031"/>
            <a:ext cx="360004" cy="270003"/>
          </a:xfrm>
          <a:prstGeom prst="rect">
            <a:avLst/>
          </a:prstGeom>
          <a:noFill/>
          <a:ln w="6350">
            <a:noFill/>
            <a:headEnd/>
            <a:tailEnd type="triangle" w="sm"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0" tIns="36000" rIns="0" bIns="0" numCol="1" spcCol="0" rtlCol="0" fromWordArt="0" anchor="ctr" anchorCtr="0" forceAA="0" compatLnSpc="1">
            <a:prstTxWarp prst="textNoShape">
              <a:avLst/>
            </a:prstTxWarp>
            <a:noAutofit/>
          </a:bodyPr>
          <a:lstStyle/>
          <a:p>
            <a:pPr algn="ctr"/>
            <a:r>
              <a:rPr lang="en-US" altLang="ja-JP" dirty="0">
                <a:solidFill>
                  <a:schemeClr val="tx1">
                    <a:lumMod val="65000"/>
                    <a:lumOff val="35000"/>
                  </a:schemeClr>
                </a:solidFill>
                <a:latin typeface="+mn-ea"/>
              </a:rPr>
              <a:t>4</a:t>
            </a:r>
            <a:endParaRPr kumimoji="1" lang="ja-JP" altLang="en-US" dirty="0">
              <a:solidFill>
                <a:schemeClr val="tx1">
                  <a:lumMod val="65000"/>
                  <a:lumOff val="35000"/>
                </a:schemeClr>
              </a:solidFill>
              <a:latin typeface="+mn-ea"/>
            </a:endParaRPr>
          </a:p>
        </p:txBody>
      </p:sp>
    </p:spTree>
    <p:extLst>
      <p:ext uri="{BB962C8B-B14F-4D97-AF65-F5344CB8AC3E}">
        <p14:creationId xmlns:p14="http://schemas.microsoft.com/office/powerpoint/2010/main" val="17166333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履歴とエントリの対応</a:t>
            </a:r>
          </a:p>
        </p:txBody>
      </p:sp>
      <p:sp>
        <p:nvSpPr>
          <p:cNvPr id="3" name="テキスト プレースホルダー 2"/>
          <p:cNvSpPr>
            <a:spLocks noGrp="1"/>
          </p:cNvSpPr>
          <p:nvPr>
            <p:ph type="body" sz="quarter" idx="10"/>
          </p:nvPr>
        </p:nvSpPr>
        <p:spPr>
          <a:xfrm>
            <a:off x="611956" y="5319021"/>
            <a:ext cx="8280092" cy="719701"/>
          </a:xfrm>
        </p:spPr>
        <p:txBody>
          <a:bodyPr/>
          <a:lstStyle/>
          <a:p>
            <a:r>
              <a:rPr kumimoji="1" lang="ja-JP" altLang="en-US" dirty="0"/>
              <a:t>直前の履歴ごとに，異なる </a:t>
            </a:r>
            <a:r>
              <a:rPr kumimoji="1" lang="en-US" altLang="ja-JP" dirty="0"/>
              <a:t>PHT </a:t>
            </a:r>
            <a:r>
              <a:rPr kumimoji="1" lang="ja-JP" altLang="en-US" dirty="0"/>
              <a:t>のエントリが割り当てられる</a:t>
            </a:r>
            <a:endParaRPr kumimoji="1" lang="en-US" altLang="ja-JP" dirty="0"/>
          </a:p>
          <a:p>
            <a:pPr lvl="1"/>
            <a:r>
              <a:rPr lang="en-US" altLang="ja-JP" dirty="0">
                <a:solidFill>
                  <a:schemeClr val="accent5"/>
                </a:solidFill>
              </a:rPr>
              <a:t>0001</a:t>
            </a:r>
            <a:r>
              <a:rPr lang="ja-JP" altLang="en-US" dirty="0"/>
              <a:t>：カウンタが </a:t>
            </a:r>
            <a:r>
              <a:rPr lang="en-US" altLang="ja-JP" dirty="0"/>
              <a:t>11 </a:t>
            </a:r>
            <a:r>
              <a:rPr lang="ja-JP" altLang="en-US" dirty="0"/>
              <a:t>なので，このパターンは次は１</a:t>
            </a:r>
            <a:endParaRPr lang="en-US" altLang="ja-JP" dirty="0"/>
          </a:p>
          <a:p>
            <a:pPr lvl="1"/>
            <a:r>
              <a:rPr lang="en-US" altLang="ja-JP" dirty="0">
                <a:solidFill>
                  <a:schemeClr val="accent6"/>
                </a:solidFill>
              </a:rPr>
              <a:t>1010</a:t>
            </a:r>
            <a:r>
              <a:rPr lang="ja-JP" altLang="en-US" dirty="0"/>
              <a:t>：カウンタが </a:t>
            </a:r>
            <a:r>
              <a:rPr lang="en-US" altLang="ja-JP" dirty="0"/>
              <a:t>00 </a:t>
            </a:r>
            <a:r>
              <a:rPr lang="ja-JP" altLang="en-US" dirty="0"/>
              <a:t>なので，このパターンは次は </a:t>
            </a:r>
            <a:r>
              <a:rPr lang="en-US" altLang="ja-JP" dirty="0"/>
              <a:t>0</a:t>
            </a:r>
            <a:endParaRPr kumimoji="1" lang="ja-JP" altLang="en-US" dirty="0"/>
          </a:p>
        </p:txBody>
      </p:sp>
      <p:sp>
        <p:nvSpPr>
          <p:cNvPr id="4" name="Rectangle 154"/>
          <p:cNvSpPr>
            <a:spLocks noChangeArrowheads="1"/>
          </p:cNvSpPr>
          <p:nvPr/>
        </p:nvSpPr>
        <p:spPr bwMode="auto">
          <a:xfrm>
            <a:off x="3853631" y="1990571"/>
            <a:ext cx="718369" cy="2608442"/>
          </a:xfrm>
          <a:prstGeom prst="rect">
            <a:avLst/>
          </a:prstGeom>
          <a:ln>
            <a:solidFill>
              <a:schemeClr val="tx1">
                <a:lumMod val="75000"/>
                <a:lumOff val="25000"/>
              </a:schemeClr>
            </a:solidFill>
            <a:headEnd/>
            <a:tailEnd/>
          </a:ln>
        </p:spPr>
        <p:style>
          <a:lnRef idx="2">
            <a:schemeClr val="dk1"/>
          </a:lnRef>
          <a:fillRef idx="1">
            <a:schemeClr val="lt1"/>
          </a:fillRef>
          <a:effectRef idx="0">
            <a:schemeClr val="dk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n-ea"/>
              <a:ea typeface="MeiryoKe_PGothic" pitchFamily="50" charset="-128"/>
            </a:endParaRPr>
          </a:p>
        </p:txBody>
      </p:sp>
      <p:sp>
        <p:nvSpPr>
          <p:cNvPr id="6" name="正方形/長方形 5"/>
          <p:cNvSpPr/>
          <p:nvPr/>
        </p:nvSpPr>
        <p:spPr bwMode="auto">
          <a:xfrm>
            <a:off x="3851992" y="1988984"/>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00</a:t>
            </a:r>
            <a:endParaRPr lang="ja-JP" altLang="en-US" dirty="0">
              <a:solidFill>
                <a:schemeClr val="tx1">
                  <a:lumMod val="75000"/>
                  <a:lumOff val="25000"/>
                </a:schemeClr>
              </a:solidFill>
              <a:latin typeface="Arial Narrow" panose="020B0606020202030204" pitchFamily="34" charset="0"/>
            </a:endParaRPr>
          </a:p>
        </p:txBody>
      </p:sp>
      <p:sp>
        <p:nvSpPr>
          <p:cNvPr id="7" name="正方形/長方形 6"/>
          <p:cNvSpPr/>
          <p:nvPr/>
        </p:nvSpPr>
        <p:spPr bwMode="auto">
          <a:xfrm>
            <a:off x="3851992" y="2348988"/>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accent5"/>
                </a:solidFill>
                <a:latin typeface="Arial Narrow" panose="020B0606020202030204" pitchFamily="34" charset="0"/>
              </a:rPr>
              <a:t>11</a:t>
            </a:r>
            <a:endParaRPr lang="ja-JP" altLang="en-US" dirty="0">
              <a:solidFill>
                <a:schemeClr val="accent5"/>
              </a:solidFill>
              <a:latin typeface="Arial Narrow" panose="020B0606020202030204" pitchFamily="34" charset="0"/>
            </a:endParaRPr>
          </a:p>
        </p:txBody>
      </p:sp>
      <p:sp>
        <p:nvSpPr>
          <p:cNvPr id="8" name="正方形/長方形 7"/>
          <p:cNvSpPr/>
          <p:nvPr/>
        </p:nvSpPr>
        <p:spPr bwMode="auto">
          <a:xfrm>
            <a:off x="3311987" y="1988984"/>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0000</a:t>
            </a:r>
            <a:endParaRPr lang="ja-JP" altLang="en-US" sz="2000" dirty="0">
              <a:solidFill>
                <a:schemeClr val="tx1">
                  <a:lumMod val="75000"/>
                  <a:lumOff val="25000"/>
                </a:schemeClr>
              </a:solidFill>
              <a:latin typeface="Arial Narrow" panose="020B0606020202030204" pitchFamily="34" charset="0"/>
            </a:endParaRPr>
          </a:p>
        </p:txBody>
      </p:sp>
      <p:sp>
        <p:nvSpPr>
          <p:cNvPr id="9" name="正方形/長方形 8"/>
          <p:cNvSpPr/>
          <p:nvPr/>
        </p:nvSpPr>
        <p:spPr bwMode="auto">
          <a:xfrm>
            <a:off x="3311986" y="2348988"/>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accent5"/>
                </a:solidFill>
                <a:latin typeface="Arial Narrow" panose="020B0606020202030204" pitchFamily="34" charset="0"/>
              </a:rPr>
              <a:t>0001</a:t>
            </a:r>
            <a:endParaRPr lang="ja-JP" altLang="en-US" sz="2000" dirty="0">
              <a:solidFill>
                <a:schemeClr val="accent5"/>
              </a:solidFill>
              <a:latin typeface="Arial Narrow" panose="020B0606020202030204" pitchFamily="34" charset="0"/>
            </a:endParaRPr>
          </a:p>
        </p:txBody>
      </p:sp>
      <p:sp>
        <p:nvSpPr>
          <p:cNvPr id="10" name="正方形/長方形 9"/>
          <p:cNvSpPr/>
          <p:nvPr/>
        </p:nvSpPr>
        <p:spPr bwMode="auto">
          <a:xfrm>
            <a:off x="3311986" y="2618991"/>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11" name="正方形/長方形 10"/>
          <p:cNvSpPr/>
          <p:nvPr/>
        </p:nvSpPr>
        <p:spPr bwMode="auto">
          <a:xfrm>
            <a:off x="4031994" y="3699003"/>
            <a:ext cx="3477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12" name="正方形/長方形 11"/>
          <p:cNvSpPr/>
          <p:nvPr/>
        </p:nvSpPr>
        <p:spPr bwMode="auto">
          <a:xfrm>
            <a:off x="3851992" y="4239009"/>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13" name="正方形/長方形 12"/>
          <p:cNvSpPr/>
          <p:nvPr/>
        </p:nvSpPr>
        <p:spPr bwMode="auto">
          <a:xfrm>
            <a:off x="4031994" y="3068996"/>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14" name="Rectangle 133"/>
          <p:cNvSpPr>
            <a:spLocks noChangeArrowheads="1"/>
          </p:cNvSpPr>
          <p:nvPr/>
        </p:nvSpPr>
        <p:spPr bwMode="auto">
          <a:xfrm>
            <a:off x="3761991" y="1448978"/>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en-US" altLang="ja-JP" dirty="0">
                <a:solidFill>
                  <a:schemeClr val="tx1">
                    <a:lumMod val="75000"/>
                    <a:lumOff val="25000"/>
                  </a:schemeClr>
                </a:solidFill>
                <a:latin typeface="+mn-ea"/>
                <a:ea typeface="+mn-ea"/>
              </a:rPr>
              <a:t>PHT</a:t>
            </a:r>
            <a:r>
              <a:rPr lang="ja-JP" altLang="en-US" dirty="0">
                <a:solidFill>
                  <a:schemeClr val="tx1">
                    <a:lumMod val="75000"/>
                    <a:lumOff val="25000"/>
                  </a:schemeClr>
                </a:solidFill>
                <a:latin typeface="+mn-ea"/>
                <a:ea typeface="+mn-ea"/>
              </a:rPr>
              <a:t> </a:t>
            </a:r>
            <a:r>
              <a:rPr lang="en-US" altLang="ja-JP" dirty="0">
                <a:solidFill>
                  <a:schemeClr val="tx1">
                    <a:lumMod val="75000"/>
                    <a:lumOff val="25000"/>
                  </a:schemeClr>
                </a:solidFill>
                <a:latin typeface="+mn-ea"/>
                <a:ea typeface="+mn-ea"/>
              </a:rPr>
              <a:t>(2</a:t>
            </a:r>
            <a:r>
              <a:rPr lang="ja-JP" altLang="en-US" dirty="0">
                <a:solidFill>
                  <a:schemeClr val="tx1">
                    <a:lumMod val="75000"/>
                    <a:lumOff val="25000"/>
                  </a:schemeClr>
                </a:solidFill>
                <a:latin typeface="+mn-ea"/>
                <a:ea typeface="+mn-ea"/>
              </a:rPr>
              <a:t>ビット・カウンタ</a:t>
            </a:r>
            <a:r>
              <a:rPr lang="en-US" altLang="ja-JP" dirty="0">
                <a:solidFill>
                  <a:schemeClr val="tx1">
                    <a:lumMod val="75000"/>
                    <a:lumOff val="25000"/>
                  </a:schemeClr>
                </a:solidFill>
                <a:latin typeface="+mn-ea"/>
                <a:ea typeface="+mn-ea"/>
              </a:rPr>
              <a:t>)</a:t>
            </a:r>
          </a:p>
        </p:txBody>
      </p:sp>
      <p:sp>
        <p:nvSpPr>
          <p:cNvPr id="15" name="Rectangle 133"/>
          <p:cNvSpPr>
            <a:spLocks noChangeArrowheads="1"/>
          </p:cNvSpPr>
          <p:nvPr/>
        </p:nvSpPr>
        <p:spPr bwMode="auto">
          <a:xfrm>
            <a:off x="1601967" y="1988984"/>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dirty="0">
                <a:solidFill>
                  <a:schemeClr val="tx1">
                    <a:lumMod val="75000"/>
                    <a:lumOff val="25000"/>
                  </a:schemeClr>
                </a:solidFill>
                <a:latin typeface="+mn-ea"/>
                <a:ea typeface="+mn-ea"/>
              </a:rPr>
              <a:t>直前の履歴</a:t>
            </a:r>
            <a:endParaRPr lang="en-US" altLang="ja-JP" dirty="0">
              <a:solidFill>
                <a:schemeClr val="tx1">
                  <a:lumMod val="75000"/>
                  <a:lumOff val="25000"/>
                </a:schemeClr>
              </a:solidFill>
              <a:latin typeface="+mn-ea"/>
              <a:ea typeface="+mn-ea"/>
            </a:endParaRPr>
          </a:p>
        </p:txBody>
      </p:sp>
      <p:sp>
        <p:nvSpPr>
          <p:cNvPr id="16" name="正方形/長方形 15"/>
          <p:cNvSpPr/>
          <p:nvPr/>
        </p:nvSpPr>
        <p:spPr bwMode="auto">
          <a:xfrm>
            <a:off x="3311986" y="2708992"/>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0010</a:t>
            </a:r>
            <a:endParaRPr lang="ja-JP" altLang="en-US" sz="2000" dirty="0">
              <a:solidFill>
                <a:schemeClr val="tx1">
                  <a:lumMod val="75000"/>
                  <a:lumOff val="25000"/>
                </a:schemeClr>
              </a:solidFill>
              <a:latin typeface="Arial Narrow" panose="020B0606020202030204" pitchFamily="34" charset="0"/>
            </a:endParaRPr>
          </a:p>
        </p:txBody>
      </p:sp>
      <p:sp>
        <p:nvSpPr>
          <p:cNvPr id="17" name="正方形/長方形 16"/>
          <p:cNvSpPr/>
          <p:nvPr/>
        </p:nvSpPr>
        <p:spPr bwMode="auto">
          <a:xfrm>
            <a:off x="3311986" y="3068996"/>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18" name="正方形/長方形 17"/>
          <p:cNvSpPr/>
          <p:nvPr/>
        </p:nvSpPr>
        <p:spPr bwMode="auto">
          <a:xfrm>
            <a:off x="3851992" y="2708992"/>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11</a:t>
            </a:r>
            <a:endParaRPr lang="ja-JP" altLang="en-US" dirty="0">
              <a:solidFill>
                <a:schemeClr val="tx1">
                  <a:lumMod val="75000"/>
                  <a:lumOff val="25000"/>
                </a:schemeClr>
              </a:solidFill>
              <a:latin typeface="Arial Narrow" panose="020B0606020202030204" pitchFamily="34" charset="0"/>
            </a:endParaRPr>
          </a:p>
        </p:txBody>
      </p:sp>
      <p:sp>
        <p:nvSpPr>
          <p:cNvPr id="19" name="正方形/長方形 18"/>
          <p:cNvSpPr/>
          <p:nvPr/>
        </p:nvSpPr>
        <p:spPr bwMode="auto">
          <a:xfrm>
            <a:off x="3311986" y="3248998"/>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20" name="正方形/長方形 19"/>
          <p:cNvSpPr/>
          <p:nvPr/>
        </p:nvSpPr>
        <p:spPr bwMode="auto">
          <a:xfrm>
            <a:off x="3311986" y="3429000"/>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accent6"/>
                </a:solidFill>
                <a:latin typeface="Arial Narrow" panose="020B0606020202030204" pitchFamily="34" charset="0"/>
              </a:rPr>
              <a:t>1010</a:t>
            </a:r>
            <a:endParaRPr lang="ja-JP" altLang="en-US" sz="2000" dirty="0">
              <a:solidFill>
                <a:schemeClr val="accent6"/>
              </a:solidFill>
              <a:latin typeface="Arial Narrow" panose="020B0606020202030204" pitchFamily="34" charset="0"/>
            </a:endParaRPr>
          </a:p>
        </p:txBody>
      </p:sp>
      <p:sp>
        <p:nvSpPr>
          <p:cNvPr id="21" name="正方形/長方形 20"/>
          <p:cNvSpPr/>
          <p:nvPr/>
        </p:nvSpPr>
        <p:spPr bwMode="auto">
          <a:xfrm>
            <a:off x="3851992" y="3429000"/>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accent6"/>
                </a:solidFill>
                <a:latin typeface="Arial Narrow" panose="020B0606020202030204" pitchFamily="34" charset="0"/>
              </a:rPr>
              <a:t>00</a:t>
            </a:r>
            <a:endParaRPr lang="ja-JP" altLang="en-US" dirty="0">
              <a:solidFill>
                <a:schemeClr val="accent6"/>
              </a:solidFill>
              <a:latin typeface="Arial Narrow" panose="020B0606020202030204" pitchFamily="34" charset="0"/>
            </a:endParaRPr>
          </a:p>
        </p:txBody>
      </p:sp>
    </p:spTree>
    <p:extLst>
      <p:ext uri="{BB962C8B-B14F-4D97-AF65-F5344CB8AC3E}">
        <p14:creationId xmlns:p14="http://schemas.microsoft.com/office/powerpoint/2010/main" val="24988876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33596F-3513-E0C8-95DF-798F084EACFF}"/>
              </a:ext>
            </a:extLst>
          </p:cNvPr>
          <p:cNvSpPr>
            <a:spLocks noGrp="1"/>
          </p:cNvSpPr>
          <p:nvPr>
            <p:ph type="title"/>
          </p:nvPr>
        </p:nvSpPr>
        <p:spPr/>
        <p:txBody>
          <a:bodyPr/>
          <a:lstStyle/>
          <a:p>
            <a:r>
              <a:rPr kumimoji="1" lang="ja-JP" altLang="en-US" dirty="0"/>
              <a:t>質問と感想</a:t>
            </a:r>
          </a:p>
        </p:txBody>
      </p:sp>
      <p:sp>
        <p:nvSpPr>
          <p:cNvPr id="3" name="テキスト プレースホルダー 2">
            <a:extLst>
              <a:ext uri="{FF2B5EF4-FFF2-40B4-BE49-F238E27FC236}">
                <a16:creationId xmlns:a16="http://schemas.microsoft.com/office/drawing/2014/main" id="{E5F93859-6A8A-A1C7-6495-6145B85421EA}"/>
              </a:ext>
            </a:extLst>
          </p:cNvPr>
          <p:cNvSpPr>
            <a:spLocks noGrp="1"/>
          </p:cNvSpPr>
          <p:nvPr>
            <p:ph type="body" sz="quarter" idx="10"/>
          </p:nvPr>
        </p:nvSpPr>
        <p:spPr/>
        <p:txBody>
          <a:bodyPr/>
          <a:lstStyle/>
          <a:p>
            <a:r>
              <a:rPr kumimoji="1" lang="ja-JP" altLang="en-US" dirty="0"/>
              <a:t>パイプラインが製品によって様々な配分がされているということがわかりましたが</a:t>
            </a:r>
            <a:r>
              <a:rPr kumimoji="1" lang="en-US" altLang="ja-JP" dirty="0"/>
              <a:t>, </a:t>
            </a:r>
            <a:r>
              <a:rPr kumimoji="1" lang="ja-JP" altLang="en-US" dirty="0"/>
              <a:t>結局どういったものが性能のよいものなのかがわかりませんでした</a:t>
            </a:r>
            <a:r>
              <a:rPr kumimoji="1" lang="en-US" altLang="ja-JP" dirty="0"/>
              <a:t>. </a:t>
            </a:r>
            <a:r>
              <a:rPr kumimoji="1" lang="ja-JP" altLang="en-US" dirty="0"/>
              <a:t>用途ごとに求められる性能は違うから一概には言えないということでしょうか</a:t>
            </a:r>
            <a:r>
              <a:rPr kumimoji="1" lang="en-US" altLang="ja-JP" dirty="0"/>
              <a:t>.</a:t>
            </a:r>
          </a:p>
          <a:p>
            <a:pPr lvl="1"/>
            <a:endParaRPr lang="en-US" altLang="ja-JP" dirty="0"/>
          </a:p>
          <a:p>
            <a:pPr lvl="1"/>
            <a:r>
              <a:rPr kumimoji="1" lang="ja-JP" altLang="en-US" dirty="0"/>
              <a:t>トレードオフがあるので，目標とする性能やハードウェアの大きさにあわせて決める</a:t>
            </a:r>
            <a:endParaRPr kumimoji="1" lang="en-US" altLang="ja-JP" dirty="0"/>
          </a:p>
          <a:p>
            <a:pPr lvl="2"/>
            <a:r>
              <a:rPr kumimoji="1" lang="ja-JP" altLang="en-US" dirty="0"/>
              <a:t>パイプラインが深いほどクロックは上げられるが，</a:t>
            </a:r>
            <a:br>
              <a:rPr kumimoji="1" lang="en-US" altLang="ja-JP" dirty="0"/>
            </a:br>
            <a:r>
              <a:rPr kumimoji="1" lang="ja-JP" altLang="en-US" dirty="0"/>
              <a:t>段数が深くなるほど分岐予測などのペナルティが増える</a:t>
            </a:r>
            <a:endParaRPr kumimoji="1" lang="en-US" altLang="ja-JP" dirty="0"/>
          </a:p>
          <a:p>
            <a:pPr lvl="2"/>
            <a:r>
              <a:rPr kumimoji="1" lang="ja-JP" altLang="en-US" dirty="0"/>
              <a:t>パイプラインの本数が多いほど性能が上がるが，</a:t>
            </a:r>
            <a:br>
              <a:rPr kumimoji="1" lang="en-US" altLang="ja-JP" dirty="0"/>
            </a:br>
            <a:r>
              <a:rPr kumimoji="1" lang="ja-JP" altLang="en-US" dirty="0"/>
              <a:t>ハードウェアが大きくなる</a:t>
            </a:r>
          </a:p>
        </p:txBody>
      </p:sp>
    </p:spTree>
    <p:extLst>
      <p:ext uri="{BB962C8B-B14F-4D97-AF65-F5344CB8AC3E}">
        <p14:creationId xmlns:p14="http://schemas.microsoft.com/office/powerpoint/2010/main" val="267911084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PHT </a:t>
            </a:r>
            <a:r>
              <a:rPr kumimoji="1" lang="ja-JP" altLang="en-US" dirty="0"/>
              <a:t>アクセス時のインデクスの生成は，</a:t>
            </a:r>
            <a:br>
              <a:rPr kumimoji="1" lang="en-US" altLang="ja-JP" dirty="0"/>
            </a:br>
            <a:r>
              <a:rPr kumimoji="1" lang="ja-JP" altLang="en-US" dirty="0"/>
              <a:t>履歴と </a:t>
            </a:r>
            <a:r>
              <a:rPr kumimoji="1" lang="en-US" altLang="ja-JP" dirty="0"/>
              <a:t>PC  </a:t>
            </a:r>
            <a:r>
              <a:rPr kumimoji="1" lang="ja-JP" altLang="en-US" dirty="0"/>
              <a:t>を混ぜる</a:t>
            </a:r>
          </a:p>
        </p:txBody>
      </p:sp>
      <p:sp>
        <p:nvSpPr>
          <p:cNvPr id="3" name="テキスト プレースホルダー 2"/>
          <p:cNvSpPr>
            <a:spLocks noGrp="1"/>
          </p:cNvSpPr>
          <p:nvPr>
            <p:ph type="body" sz="quarter" idx="10"/>
          </p:nvPr>
        </p:nvSpPr>
        <p:spPr>
          <a:xfrm>
            <a:off x="341953" y="1268977"/>
            <a:ext cx="8802047" cy="4769746"/>
          </a:xfrm>
        </p:spPr>
        <p:txBody>
          <a:bodyPr/>
          <a:lstStyle/>
          <a:p>
            <a:r>
              <a:rPr kumimoji="1" lang="ja-JP" altLang="en-US" dirty="0"/>
              <a:t>全てのアドレスの分岐でエントリが共有されてしまう</a:t>
            </a:r>
            <a:endParaRPr kumimoji="1" lang="en-US" altLang="ja-JP" dirty="0"/>
          </a:p>
          <a:p>
            <a:pPr lvl="1"/>
            <a:r>
              <a:rPr kumimoji="1" lang="ja-JP" altLang="en-US" dirty="0"/>
              <a:t>たとえば直前の履歴が同じ </a:t>
            </a:r>
            <a:r>
              <a:rPr kumimoji="1" lang="en-US" altLang="ja-JP" dirty="0"/>
              <a:t>1010 </a:t>
            </a:r>
            <a:r>
              <a:rPr kumimoji="1" lang="ja-JP" altLang="en-US" dirty="0"/>
              <a:t>場合，</a:t>
            </a:r>
            <a:br>
              <a:rPr kumimoji="1" lang="en-US" altLang="ja-JP" dirty="0"/>
            </a:br>
            <a:r>
              <a:rPr kumimoji="1" lang="en-US" altLang="ja-JP" dirty="0"/>
              <a:t>PC </a:t>
            </a:r>
            <a:r>
              <a:rPr kumimoji="1" lang="ja-JP" altLang="en-US" dirty="0"/>
              <a:t>が </a:t>
            </a:r>
            <a:r>
              <a:rPr kumimoji="1" lang="en-US" altLang="ja-JP" dirty="0"/>
              <a:t>0x4000 </a:t>
            </a:r>
            <a:r>
              <a:rPr kumimoji="1" lang="ja-JP" altLang="en-US" dirty="0"/>
              <a:t>の分岐も </a:t>
            </a:r>
            <a:r>
              <a:rPr kumimoji="1" lang="en-US" altLang="ja-JP" dirty="0"/>
              <a:t>0x8044 </a:t>
            </a:r>
            <a:r>
              <a:rPr kumimoji="1" lang="ja-JP" altLang="en-US" dirty="0"/>
              <a:t>の分岐も同じエントリを使ってしまう</a:t>
            </a:r>
            <a:endParaRPr kumimoji="1" lang="en-US" altLang="ja-JP" dirty="0"/>
          </a:p>
          <a:p>
            <a:pPr lvl="2"/>
            <a:r>
              <a:rPr kumimoji="1" lang="ja-JP" altLang="en-US" dirty="0"/>
              <a:t>（</a:t>
            </a:r>
            <a:r>
              <a:rPr kumimoji="1" lang="en-US" altLang="ja-JP" dirty="0"/>
              <a:t>0x4000 </a:t>
            </a:r>
            <a:r>
              <a:rPr kumimoji="1" lang="ja-JP" altLang="en-US" dirty="0"/>
              <a:t>とかは適当で，意味はない</a:t>
            </a:r>
            <a:endParaRPr kumimoji="1" lang="en-US" altLang="ja-JP" dirty="0"/>
          </a:p>
          <a:p>
            <a:r>
              <a:rPr kumimoji="1" lang="ja-JP" altLang="en-US" dirty="0"/>
              <a:t>対策の例：</a:t>
            </a:r>
            <a:r>
              <a:rPr kumimoji="1" lang="en-US" altLang="ja-JP" dirty="0"/>
              <a:t>PC </a:t>
            </a:r>
            <a:r>
              <a:rPr kumimoji="1" lang="ja-JP" altLang="en-US" dirty="0"/>
              <a:t>と履歴をビット結合する</a:t>
            </a:r>
            <a:endParaRPr kumimoji="1" lang="en-US" altLang="ja-JP" dirty="0"/>
          </a:p>
          <a:p>
            <a:pPr lvl="1"/>
            <a:r>
              <a:rPr kumimoji="1" lang="en-US" altLang="ja-JP" dirty="0"/>
              <a:t>0x4000 </a:t>
            </a:r>
            <a:r>
              <a:rPr kumimoji="1" lang="ja-JP" altLang="en-US" dirty="0"/>
              <a:t>と</a:t>
            </a:r>
            <a:r>
              <a:rPr kumimoji="1" lang="en-US" altLang="ja-JP" dirty="0"/>
              <a:t> 0xa </a:t>
            </a:r>
            <a:r>
              <a:rPr lang="en-US" altLang="ja-JP" dirty="0"/>
              <a:t>(2</a:t>
            </a:r>
            <a:r>
              <a:rPr lang="ja-JP" altLang="en-US" dirty="0"/>
              <a:t>進で</a:t>
            </a:r>
            <a:r>
              <a:rPr lang="en-US" altLang="ja-JP" dirty="0"/>
              <a:t>1010=0xa) </a:t>
            </a:r>
            <a:r>
              <a:rPr lang="ja-JP" altLang="en-US" dirty="0"/>
              <a:t>を結合 → </a:t>
            </a:r>
            <a:r>
              <a:rPr lang="en-US" altLang="ja-JP" dirty="0"/>
              <a:t>0x4000a </a:t>
            </a:r>
            <a:r>
              <a:rPr lang="ja-JP" altLang="en-US" dirty="0"/>
              <a:t>をインデクスに</a:t>
            </a:r>
            <a:endParaRPr kumimoji="1" lang="en-US" altLang="ja-JP" dirty="0"/>
          </a:p>
          <a:p>
            <a:pPr lvl="1"/>
            <a:r>
              <a:rPr lang="en-US" altLang="ja-JP" dirty="0"/>
              <a:t>0x8044 </a:t>
            </a:r>
            <a:r>
              <a:rPr lang="ja-JP" altLang="en-US" dirty="0"/>
              <a:t>と</a:t>
            </a:r>
            <a:r>
              <a:rPr lang="en-US" altLang="ja-JP" dirty="0"/>
              <a:t> 0xa (2</a:t>
            </a:r>
            <a:r>
              <a:rPr lang="ja-JP" altLang="en-US" dirty="0"/>
              <a:t>進で</a:t>
            </a:r>
            <a:r>
              <a:rPr lang="en-US" altLang="ja-JP" dirty="0"/>
              <a:t>1010=0xa) </a:t>
            </a:r>
            <a:r>
              <a:rPr lang="ja-JP" altLang="en-US" dirty="0"/>
              <a:t>を結合 → </a:t>
            </a:r>
            <a:r>
              <a:rPr lang="en-US" altLang="ja-JP" dirty="0"/>
              <a:t>0x8044a </a:t>
            </a:r>
            <a:r>
              <a:rPr lang="ja-JP" altLang="en-US" dirty="0"/>
              <a:t>をインデクスに</a:t>
            </a:r>
            <a:endParaRPr lang="en-US" altLang="ja-JP" dirty="0"/>
          </a:p>
        </p:txBody>
      </p:sp>
    </p:spTree>
    <p:extLst>
      <p:ext uri="{BB962C8B-B14F-4D97-AF65-F5344CB8AC3E}">
        <p14:creationId xmlns:p14="http://schemas.microsoft.com/office/powerpoint/2010/main" val="2769923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履歴を用いた予測器</a:t>
            </a:r>
          </a:p>
        </p:txBody>
      </p:sp>
      <p:sp>
        <p:nvSpPr>
          <p:cNvPr id="3" name="テキスト プレースホルダー 2"/>
          <p:cNvSpPr>
            <a:spLocks noGrp="1"/>
          </p:cNvSpPr>
          <p:nvPr>
            <p:ph type="body" sz="quarter" idx="10"/>
          </p:nvPr>
        </p:nvSpPr>
        <p:spPr/>
        <p:txBody>
          <a:bodyPr/>
          <a:lstStyle/>
          <a:p>
            <a:r>
              <a:rPr kumimoji="1" lang="ja-JP" altLang="en-US" dirty="0"/>
              <a:t>この履歴の保持方法</a:t>
            </a:r>
            <a:r>
              <a:rPr kumimoji="1" lang="en-US" altLang="ja-JP" dirty="0"/>
              <a:t>/</a:t>
            </a:r>
            <a:r>
              <a:rPr kumimoji="1" lang="ja-JP" altLang="en-US" dirty="0"/>
              <a:t>作り方の違いで，いくつかの方法がある</a:t>
            </a:r>
            <a:endParaRPr kumimoji="1" lang="en-US" altLang="ja-JP" dirty="0"/>
          </a:p>
          <a:p>
            <a:pPr marL="817200" lvl="1" indent="-457200">
              <a:buFont typeface="+mj-lt"/>
              <a:buAutoNum type="arabicPeriod"/>
            </a:pPr>
            <a:endParaRPr kumimoji="1" lang="en-US" altLang="ja-JP" dirty="0"/>
          </a:p>
          <a:p>
            <a:pPr marL="817200" lvl="1" indent="-457200">
              <a:buFont typeface="+mj-lt"/>
              <a:buAutoNum type="arabicPeriod"/>
            </a:pPr>
            <a:r>
              <a:rPr kumimoji="1" lang="ja-JP" altLang="en-US" dirty="0"/>
              <a:t>ローカル履歴予測器</a:t>
            </a:r>
            <a:endParaRPr kumimoji="1" lang="en-US" altLang="ja-JP" dirty="0"/>
          </a:p>
          <a:p>
            <a:pPr lvl="2"/>
            <a:r>
              <a:rPr lang="en-US" altLang="ja-JP" dirty="0"/>
              <a:t>PC </a:t>
            </a:r>
            <a:r>
              <a:rPr lang="ja-JP" altLang="en-US" dirty="0"/>
              <a:t>ごとに履歴を保持</a:t>
            </a:r>
            <a:endParaRPr lang="en-US" altLang="ja-JP" dirty="0"/>
          </a:p>
          <a:p>
            <a:pPr marL="817200" lvl="1" indent="-457200">
              <a:buFont typeface="+mj-lt"/>
              <a:buAutoNum type="arabicPeriod"/>
            </a:pPr>
            <a:endParaRPr lang="en-US" altLang="ja-JP" dirty="0"/>
          </a:p>
          <a:p>
            <a:pPr marL="817200" lvl="1" indent="-457200">
              <a:buFont typeface="+mj-lt"/>
              <a:buAutoNum type="arabicPeriod"/>
            </a:pPr>
            <a:r>
              <a:rPr lang="ja-JP" altLang="en-US" dirty="0"/>
              <a:t>グローバル履歴予測器</a:t>
            </a:r>
            <a:endParaRPr lang="en-US" altLang="ja-JP" dirty="0"/>
          </a:p>
          <a:p>
            <a:pPr lvl="2"/>
            <a:r>
              <a:rPr lang="en-US" altLang="ja-JP" dirty="0"/>
              <a:t>PC </a:t>
            </a:r>
            <a:r>
              <a:rPr lang="ja-JP" altLang="en-US" dirty="0"/>
              <a:t>を区別せず履歴を保持</a:t>
            </a:r>
            <a:endParaRPr lang="en-US" altLang="ja-JP" dirty="0"/>
          </a:p>
        </p:txBody>
      </p:sp>
    </p:spTree>
    <p:extLst>
      <p:ext uri="{BB962C8B-B14F-4D97-AF65-F5344CB8AC3E}">
        <p14:creationId xmlns:p14="http://schemas.microsoft.com/office/powerpoint/2010/main" val="25265016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ローカル履歴予測器</a:t>
            </a:r>
          </a:p>
        </p:txBody>
      </p:sp>
      <p:sp>
        <p:nvSpPr>
          <p:cNvPr id="3" name="テキスト プレースホルダー 2"/>
          <p:cNvSpPr>
            <a:spLocks noGrp="1"/>
          </p:cNvSpPr>
          <p:nvPr>
            <p:ph type="body" sz="quarter" idx="10"/>
          </p:nvPr>
        </p:nvSpPr>
        <p:spPr>
          <a:xfrm>
            <a:off x="161951" y="5409022"/>
            <a:ext cx="8280092" cy="989704"/>
          </a:xfrm>
        </p:spPr>
        <p:txBody>
          <a:bodyPr/>
          <a:lstStyle/>
          <a:p>
            <a:r>
              <a:rPr kumimoji="1" lang="ja-JP" altLang="en-US" dirty="0"/>
              <a:t>ローカル履歴表：</a:t>
            </a:r>
            <a:endParaRPr kumimoji="1" lang="en-US" altLang="ja-JP" dirty="0"/>
          </a:p>
          <a:p>
            <a:pPr lvl="1"/>
            <a:r>
              <a:rPr lang="en-US" altLang="ja-JP" dirty="0"/>
              <a:t>PC </a:t>
            </a:r>
            <a:r>
              <a:rPr lang="ja-JP" altLang="en-US" dirty="0"/>
              <a:t>の下位 </a:t>
            </a:r>
            <a:r>
              <a:rPr lang="en-US" altLang="ja-JP" dirty="0"/>
              <a:t>n </a:t>
            </a:r>
            <a:r>
              <a:rPr lang="ja-JP" altLang="en-US" dirty="0"/>
              <a:t>ビットを</a:t>
            </a:r>
            <a:br>
              <a:rPr lang="en-US" altLang="ja-JP" dirty="0"/>
            </a:br>
            <a:r>
              <a:rPr lang="ja-JP" altLang="en-US" dirty="0"/>
              <a:t>インデクスとしてアクセス</a:t>
            </a:r>
            <a:endParaRPr lang="en-US" altLang="ja-JP" dirty="0"/>
          </a:p>
          <a:p>
            <a:pPr lvl="1"/>
            <a:r>
              <a:rPr lang="ja-JP" altLang="en-US" dirty="0"/>
              <a:t>各エントリは複数ビットのシフト・レジスタ</a:t>
            </a:r>
            <a:endParaRPr lang="en-US" altLang="ja-JP" dirty="0"/>
          </a:p>
        </p:txBody>
      </p:sp>
      <p:sp>
        <p:nvSpPr>
          <p:cNvPr id="4" name="Rectangle 89"/>
          <p:cNvSpPr>
            <a:spLocks noChangeArrowheads="1"/>
          </p:cNvSpPr>
          <p:nvPr/>
        </p:nvSpPr>
        <p:spPr bwMode="auto">
          <a:xfrm>
            <a:off x="1692121" y="1268976"/>
            <a:ext cx="14398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b="1" dirty="0">
              <a:solidFill>
                <a:schemeClr val="accent5"/>
              </a:solidFill>
              <a:latin typeface="MeiryoKe_PGothic" pitchFamily="50" charset="-128"/>
              <a:ea typeface="MeiryoKe_PGothic" pitchFamily="50" charset="-128"/>
            </a:endParaRPr>
          </a:p>
        </p:txBody>
      </p:sp>
      <p:sp>
        <p:nvSpPr>
          <p:cNvPr id="5" name="Rectangle 128"/>
          <p:cNvSpPr>
            <a:spLocks noChangeArrowheads="1"/>
          </p:cNvSpPr>
          <p:nvPr/>
        </p:nvSpPr>
        <p:spPr bwMode="auto">
          <a:xfrm>
            <a:off x="1152115" y="1268976"/>
            <a:ext cx="540006" cy="314325"/>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eaLnBrk="0" hangingPunct="0"/>
            <a:r>
              <a:rPr lang="en-US" altLang="ja-JP" dirty="0">
                <a:solidFill>
                  <a:schemeClr val="tx1">
                    <a:lumMod val="75000"/>
                    <a:lumOff val="25000"/>
                  </a:schemeClr>
                </a:solidFill>
                <a:latin typeface="MeiryoKe_PGothic" pitchFamily="50" charset="-128"/>
                <a:ea typeface="MeiryoKe_PGothic" pitchFamily="50" charset="-128"/>
              </a:rPr>
              <a:t>PC</a:t>
            </a:r>
          </a:p>
        </p:txBody>
      </p:sp>
      <p:sp>
        <p:nvSpPr>
          <p:cNvPr id="6" name="Rectangle 13"/>
          <p:cNvSpPr>
            <a:spLocks noChangeArrowheads="1"/>
          </p:cNvSpPr>
          <p:nvPr/>
        </p:nvSpPr>
        <p:spPr bwMode="auto">
          <a:xfrm>
            <a:off x="3131984" y="1268976"/>
            <a:ext cx="720725" cy="36036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b="1" dirty="0">
              <a:solidFill>
                <a:schemeClr val="accent3">
                  <a:lumMod val="75000"/>
                </a:schemeClr>
              </a:solidFill>
              <a:latin typeface="MeiryoKe_PGothic" pitchFamily="50" charset="-128"/>
              <a:ea typeface="MeiryoKe_PGothic" pitchFamily="50" charset="-128"/>
            </a:endParaRPr>
          </a:p>
        </p:txBody>
      </p:sp>
      <p:sp>
        <p:nvSpPr>
          <p:cNvPr id="7" name="Freeform 10"/>
          <p:cNvSpPr>
            <a:spLocks/>
          </p:cNvSpPr>
          <p:nvPr/>
        </p:nvSpPr>
        <p:spPr bwMode="auto">
          <a:xfrm rot="16200000" flipV="1">
            <a:off x="2861980" y="2348987"/>
            <a:ext cx="2340026" cy="108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triangle" w="lg" len="lg"/>
            <a:tailEnd type="none" w="med" len="med"/>
          </a:ln>
        </p:spPr>
        <p:style>
          <a:lnRef idx="2">
            <a:schemeClr val="accent5"/>
          </a:lnRef>
          <a:fillRef idx="0">
            <a:schemeClr val="accent5"/>
          </a:fillRef>
          <a:effectRef idx="1">
            <a:schemeClr val="accent5"/>
          </a:effectRef>
          <a:fontRef idx="minor">
            <a:schemeClr val="tx1"/>
          </a:fontRef>
        </p:style>
        <p:txBody>
          <a:bodyPr/>
          <a:lstStyle/>
          <a:p>
            <a:endParaRPr lang="ja-JP" altLang="en-US">
              <a:latin typeface="Arial Narrow" pitchFamily="34" charset="0"/>
              <a:cs typeface="Times New Roman" pitchFamily="18" charset="0"/>
            </a:endParaRPr>
          </a:p>
        </p:txBody>
      </p:sp>
      <p:sp>
        <p:nvSpPr>
          <p:cNvPr id="8" name="Rectangle 154"/>
          <p:cNvSpPr>
            <a:spLocks noChangeArrowheads="1"/>
          </p:cNvSpPr>
          <p:nvPr/>
        </p:nvSpPr>
        <p:spPr bwMode="auto">
          <a:xfrm>
            <a:off x="4662001" y="2348988"/>
            <a:ext cx="718369" cy="2608442"/>
          </a:xfrm>
          <a:prstGeom prst="rect">
            <a:avLst/>
          </a:prstGeom>
          <a:ln>
            <a:solidFill>
              <a:schemeClr val="tx1">
                <a:lumMod val="75000"/>
                <a:lumOff val="25000"/>
              </a:schemeClr>
            </a:solidFill>
            <a:headEnd/>
            <a:tailEnd/>
          </a:ln>
        </p:spPr>
        <p:style>
          <a:lnRef idx="2">
            <a:schemeClr val="dk1"/>
          </a:lnRef>
          <a:fillRef idx="1">
            <a:schemeClr val="lt1"/>
          </a:fillRef>
          <a:effectRef idx="0">
            <a:schemeClr val="dk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sp>
        <p:nvSpPr>
          <p:cNvPr id="9" name="Rectangle 195"/>
          <p:cNvSpPr>
            <a:spLocks noChangeArrowheads="1"/>
          </p:cNvSpPr>
          <p:nvPr/>
        </p:nvSpPr>
        <p:spPr bwMode="auto">
          <a:xfrm>
            <a:off x="4662001" y="3879005"/>
            <a:ext cx="720008" cy="360363"/>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dirty="0">
                <a:solidFill>
                  <a:schemeClr val="accent5"/>
                </a:solidFill>
                <a:latin typeface="MeiryoKe_PGothic" pitchFamily="50" charset="-128"/>
                <a:ea typeface="MeiryoKe_PGothic" pitchFamily="50" charset="-128"/>
              </a:rPr>
              <a:t>1101</a:t>
            </a:r>
            <a:endParaRPr lang="ja-JP" altLang="en-US" b="1" dirty="0">
              <a:solidFill>
                <a:schemeClr val="accent5"/>
              </a:solidFill>
              <a:latin typeface="MeiryoKe_PGothic" pitchFamily="50" charset="-128"/>
              <a:ea typeface="MeiryoKe_PGothic" pitchFamily="50" charset="-128"/>
            </a:endParaRPr>
          </a:p>
        </p:txBody>
      </p:sp>
      <p:sp>
        <p:nvSpPr>
          <p:cNvPr id="10" name="正方形/長方形 9"/>
          <p:cNvSpPr/>
          <p:nvPr/>
        </p:nvSpPr>
        <p:spPr bwMode="auto">
          <a:xfrm>
            <a:off x="4660362" y="2347401"/>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11" name="正方形/長方形 10"/>
          <p:cNvSpPr/>
          <p:nvPr/>
        </p:nvSpPr>
        <p:spPr bwMode="auto">
          <a:xfrm>
            <a:off x="4660362" y="2707405"/>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12" name="正方形/長方形 11"/>
          <p:cNvSpPr/>
          <p:nvPr/>
        </p:nvSpPr>
        <p:spPr bwMode="auto">
          <a:xfrm>
            <a:off x="4300359" y="2347401"/>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0</a:t>
            </a:r>
            <a:endParaRPr lang="ja-JP" altLang="en-US" sz="2000" dirty="0">
              <a:solidFill>
                <a:schemeClr val="tx1">
                  <a:lumMod val="75000"/>
                  <a:lumOff val="25000"/>
                </a:schemeClr>
              </a:solidFill>
              <a:latin typeface="Arial Narrow" panose="020B0606020202030204" pitchFamily="34" charset="0"/>
            </a:endParaRPr>
          </a:p>
        </p:txBody>
      </p:sp>
      <p:sp>
        <p:nvSpPr>
          <p:cNvPr id="13" name="正方形/長方形 12"/>
          <p:cNvSpPr/>
          <p:nvPr/>
        </p:nvSpPr>
        <p:spPr bwMode="auto">
          <a:xfrm>
            <a:off x="4300358" y="2707405"/>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1</a:t>
            </a:r>
            <a:endParaRPr lang="ja-JP" altLang="en-US" sz="2000" dirty="0">
              <a:solidFill>
                <a:schemeClr val="tx1">
                  <a:lumMod val="75000"/>
                  <a:lumOff val="25000"/>
                </a:schemeClr>
              </a:solidFill>
              <a:latin typeface="Arial Narrow" panose="020B0606020202030204" pitchFamily="34" charset="0"/>
            </a:endParaRPr>
          </a:p>
        </p:txBody>
      </p:sp>
      <p:sp>
        <p:nvSpPr>
          <p:cNvPr id="14" name="正方形/長方形 13"/>
          <p:cNvSpPr/>
          <p:nvPr/>
        </p:nvSpPr>
        <p:spPr bwMode="auto">
          <a:xfrm>
            <a:off x="4300358" y="3067409"/>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15" name="正方形/長方形 14"/>
          <p:cNvSpPr/>
          <p:nvPr/>
        </p:nvSpPr>
        <p:spPr bwMode="auto">
          <a:xfrm>
            <a:off x="4840364" y="4057420"/>
            <a:ext cx="3477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17" name="Rectangle 133"/>
          <p:cNvSpPr>
            <a:spLocks noChangeArrowheads="1"/>
          </p:cNvSpPr>
          <p:nvPr/>
        </p:nvSpPr>
        <p:spPr bwMode="auto">
          <a:xfrm>
            <a:off x="3401987" y="4509012"/>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dirty="0">
                <a:solidFill>
                  <a:schemeClr val="tx1">
                    <a:lumMod val="75000"/>
                    <a:lumOff val="25000"/>
                  </a:schemeClr>
                </a:solidFill>
                <a:latin typeface="+mn-ea"/>
                <a:ea typeface="+mn-ea"/>
              </a:rPr>
              <a:t>ローカル</a:t>
            </a:r>
            <a:endParaRPr lang="en-US" altLang="ja-JP" dirty="0">
              <a:solidFill>
                <a:schemeClr val="tx1">
                  <a:lumMod val="75000"/>
                  <a:lumOff val="25000"/>
                </a:schemeClr>
              </a:solidFill>
              <a:latin typeface="+mn-ea"/>
              <a:ea typeface="+mn-ea"/>
            </a:endParaRPr>
          </a:p>
          <a:p>
            <a:pPr eaLnBrk="0" hangingPunct="0"/>
            <a:r>
              <a:rPr lang="ja-JP" altLang="en-US" dirty="0">
                <a:solidFill>
                  <a:schemeClr val="tx1">
                    <a:lumMod val="75000"/>
                    <a:lumOff val="25000"/>
                  </a:schemeClr>
                </a:solidFill>
                <a:latin typeface="+mn-ea"/>
                <a:ea typeface="+mn-ea"/>
              </a:rPr>
              <a:t>履歴表</a:t>
            </a:r>
            <a:endParaRPr lang="en-US" altLang="ja-JP" dirty="0">
              <a:solidFill>
                <a:schemeClr val="tx1">
                  <a:lumMod val="75000"/>
                  <a:lumOff val="25000"/>
                </a:schemeClr>
              </a:solidFill>
              <a:latin typeface="+mn-ea"/>
              <a:ea typeface="+mn-ea"/>
            </a:endParaRPr>
          </a:p>
        </p:txBody>
      </p:sp>
      <p:cxnSp>
        <p:nvCxnSpPr>
          <p:cNvPr id="18" name="直線コネクタ 17"/>
          <p:cNvCxnSpPr/>
          <p:nvPr/>
        </p:nvCxnSpPr>
        <p:spPr bwMode="auto">
          <a:xfrm>
            <a:off x="3132137" y="1718981"/>
            <a:ext cx="720008" cy="0"/>
          </a:xfrm>
          <a:prstGeom prst="line">
            <a:avLst/>
          </a:prstGeom>
          <a:ln>
            <a:headEnd type="none" w="med" len="med"/>
            <a:tailEnd type="none" w="med" len="med"/>
          </a:ln>
        </p:spPr>
        <p:style>
          <a:lnRef idx="2">
            <a:schemeClr val="accent5"/>
          </a:lnRef>
          <a:fillRef idx="0">
            <a:schemeClr val="accent5"/>
          </a:fillRef>
          <a:effectRef idx="1">
            <a:schemeClr val="accent5"/>
          </a:effectRef>
          <a:fontRef idx="minor">
            <a:schemeClr val="tx1"/>
          </a:fontRef>
        </p:style>
      </p:cxnSp>
      <p:sp>
        <p:nvSpPr>
          <p:cNvPr id="19" name="正方形/長方形 18"/>
          <p:cNvSpPr/>
          <p:nvPr/>
        </p:nvSpPr>
        <p:spPr bwMode="auto">
          <a:xfrm>
            <a:off x="2141973" y="2438989"/>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PC </a:t>
            </a:r>
            <a:r>
              <a:rPr lang="ja-JP" altLang="en-US" sz="2000" dirty="0">
                <a:solidFill>
                  <a:schemeClr val="tx1">
                    <a:lumMod val="75000"/>
                    <a:lumOff val="25000"/>
                  </a:schemeClr>
                </a:solidFill>
                <a:latin typeface="Arial Narrow" panose="020B0606020202030204" pitchFamily="34" charset="0"/>
              </a:rPr>
              <a:t>の下位 </a:t>
            </a:r>
            <a:r>
              <a:rPr lang="en-US" altLang="ja-JP" sz="2000" dirty="0">
                <a:solidFill>
                  <a:schemeClr val="tx1">
                    <a:lumMod val="75000"/>
                    <a:lumOff val="25000"/>
                  </a:schemeClr>
                </a:solidFill>
                <a:latin typeface="Arial Narrow" panose="020B0606020202030204" pitchFamily="34" charset="0"/>
              </a:rPr>
              <a:t>n </a:t>
            </a:r>
            <a:r>
              <a:rPr lang="ja-JP" altLang="en-US" sz="2000" dirty="0">
                <a:solidFill>
                  <a:schemeClr val="tx1">
                    <a:lumMod val="75000"/>
                    <a:lumOff val="25000"/>
                  </a:schemeClr>
                </a:solidFill>
                <a:latin typeface="Arial Narrow" panose="020B0606020202030204" pitchFamily="34" charset="0"/>
              </a:rPr>
              <a:t>ビット</a:t>
            </a:r>
          </a:p>
        </p:txBody>
      </p:sp>
      <p:sp>
        <p:nvSpPr>
          <p:cNvPr id="20" name="正方形/長方形 19"/>
          <p:cNvSpPr/>
          <p:nvPr/>
        </p:nvSpPr>
        <p:spPr bwMode="auto">
          <a:xfrm>
            <a:off x="4660362" y="4597426"/>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21" name="正方形/長方形 20"/>
          <p:cNvSpPr/>
          <p:nvPr/>
        </p:nvSpPr>
        <p:spPr bwMode="auto">
          <a:xfrm>
            <a:off x="4840364" y="3067409"/>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cxnSp>
        <p:nvCxnSpPr>
          <p:cNvPr id="22" name="直線矢印コネクタ 21"/>
          <p:cNvCxnSpPr/>
          <p:nvPr/>
        </p:nvCxnSpPr>
        <p:spPr bwMode="auto">
          <a:xfrm>
            <a:off x="5020366" y="4957430"/>
            <a:ext cx="0" cy="450005"/>
          </a:xfrm>
          <a:prstGeom prst="straightConnector1">
            <a:avLst/>
          </a:prstGeom>
          <a:ln>
            <a:headEnd type="none" w="sm" len="sm"/>
            <a:tailEnd type="triangle" w="lg" len="lg"/>
          </a:ln>
        </p:spPr>
        <p:style>
          <a:lnRef idx="2">
            <a:schemeClr val="accent5"/>
          </a:lnRef>
          <a:fillRef idx="0">
            <a:schemeClr val="accent5"/>
          </a:fillRef>
          <a:effectRef idx="1">
            <a:schemeClr val="accent5"/>
          </a:effectRef>
          <a:fontRef idx="minor">
            <a:schemeClr val="tx1"/>
          </a:fontRef>
        </p:style>
      </p:cxnSp>
      <p:sp>
        <p:nvSpPr>
          <p:cNvPr id="26" name="Freeform 10"/>
          <p:cNvSpPr>
            <a:spLocks/>
          </p:cNvSpPr>
          <p:nvPr/>
        </p:nvSpPr>
        <p:spPr bwMode="auto">
          <a:xfrm rot="10800000">
            <a:off x="3491987" y="1988983"/>
            <a:ext cx="2250025" cy="3420038"/>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triangle" w="lg" len="lg"/>
            <a:tailEnd type="none" w="med" len="med"/>
          </a:ln>
        </p:spPr>
        <p:style>
          <a:lnRef idx="2">
            <a:schemeClr val="accent5"/>
          </a:lnRef>
          <a:fillRef idx="0">
            <a:schemeClr val="accent5"/>
          </a:fillRef>
          <a:effectRef idx="1">
            <a:schemeClr val="accent5"/>
          </a:effectRef>
          <a:fontRef idx="minor">
            <a:schemeClr val="tx1"/>
          </a:fontRef>
        </p:style>
        <p:txBody>
          <a:bodyPr/>
          <a:lstStyle/>
          <a:p>
            <a:endParaRPr lang="ja-JP" altLang="en-US">
              <a:latin typeface="Arial Narrow" pitchFamily="34" charset="0"/>
              <a:cs typeface="Times New Roman" pitchFamily="18" charset="0"/>
            </a:endParaRPr>
          </a:p>
        </p:txBody>
      </p:sp>
      <p:sp>
        <p:nvSpPr>
          <p:cNvPr id="27" name="Rectangle 154"/>
          <p:cNvSpPr>
            <a:spLocks noChangeArrowheads="1"/>
          </p:cNvSpPr>
          <p:nvPr/>
        </p:nvSpPr>
        <p:spPr bwMode="auto">
          <a:xfrm>
            <a:off x="6913665" y="2350575"/>
            <a:ext cx="718369" cy="2608442"/>
          </a:xfrm>
          <a:prstGeom prst="rect">
            <a:avLst/>
          </a:prstGeom>
          <a:ln>
            <a:solidFill>
              <a:schemeClr val="tx1">
                <a:lumMod val="75000"/>
                <a:lumOff val="25000"/>
              </a:schemeClr>
            </a:solidFill>
            <a:headEnd/>
            <a:tailEnd/>
          </a:ln>
        </p:spPr>
        <p:style>
          <a:lnRef idx="2">
            <a:schemeClr val="dk1"/>
          </a:lnRef>
          <a:fillRef idx="1">
            <a:schemeClr val="lt1"/>
          </a:fillRef>
          <a:effectRef idx="0">
            <a:schemeClr val="dk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sp>
        <p:nvSpPr>
          <p:cNvPr id="28" name="Rectangle 195"/>
          <p:cNvSpPr>
            <a:spLocks noChangeArrowheads="1"/>
          </p:cNvSpPr>
          <p:nvPr/>
        </p:nvSpPr>
        <p:spPr bwMode="auto">
          <a:xfrm>
            <a:off x="6912026" y="3429000"/>
            <a:ext cx="720008" cy="360363"/>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dirty="0">
                <a:solidFill>
                  <a:schemeClr val="accent5"/>
                </a:solidFill>
                <a:latin typeface="MeiryoKe_PGothic" pitchFamily="50" charset="-128"/>
                <a:ea typeface="MeiryoKe_PGothic" pitchFamily="50" charset="-128"/>
              </a:rPr>
              <a:t>01</a:t>
            </a:r>
            <a:endParaRPr lang="ja-JP" altLang="en-US" b="1" dirty="0">
              <a:solidFill>
                <a:schemeClr val="accent5"/>
              </a:solidFill>
              <a:latin typeface="MeiryoKe_PGothic" pitchFamily="50" charset="-128"/>
              <a:ea typeface="MeiryoKe_PGothic" pitchFamily="50" charset="-128"/>
            </a:endParaRPr>
          </a:p>
        </p:txBody>
      </p:sp>
      <p:sp>
        <p:nvSpPr>
          <p:cNvPr id="29" name="正方形/長方形 28"/>
          <p:cNvSpPr/>
          <p:nvPr/>
        </p:nvSpPr>
        <p:spPr bwMode="auto">
          <a:xfrm>
            <a:off x="6912026" y="2348988"/>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30" name="正方形/長方形 29"/>
          <p:cNvSpPr/>
          <p:nvPr/>
        </p:nvSpPr>
        <p:spPr bwMode="auto">
          <a:xfrm>
            <a:off x="6912026" y="2708992"/>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31" name="正方形/長方形 30"/>
          <p:cNvSpPr/>
          <p:nvPr/>
        </p:nvSpPr>
        <p:spPr bwMode="auto">
          <a:xfrm>
            <a:off x="6552023" y="2348988"/>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0</a:t>
            </a:r>
            <a:endParaRPr lang="ja-JP" altLang="en-US" sz="2000" dirty="0">
              <a:solidFill>
                <a:schemeClr val="tx1">
                  <a:lumMod val="75000"/>
                  <a:lumOff val="25000"/>
                </a:schemeClr>
              </a:solidFill>
              <a:latin typeface="Arial Narrow" panose="020B0606020202030204" pitchFamily="34" charset="0"/>
            </a:endParaRPr>
          </a:p>
        </p:txBody>
      </p:sp>
      <p:sp>
        <p:nvSpPr>
          <p:cNvPr id="32" name="正方形/長方形 31"/>
          <p:cNvSpPr/>
          <p:nvPr/>
        </p:nvSpPr>
        <p:spPr bwMode="auto">
          <a:xfrm>
            <a:off x="6552022" y="2708992"/>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1</a:t>
            </a:r>
            <a:endParaRPr lang="ja-JP" altLang="en-US" sz="2000" dirty="0">
              <a:solidFill>
                <a:schemeClr val="tx1">
                  <a:lumMod val="75000"/>
                  <a:lumOff val="25000"/>
                </a:schemeClr>
              </a:solidFill>
              <a:latin typeface="Arial Narrow" panose="020B0606020202030204" pitchFamily="34" charset="0"/>
            </a:endParaRPr>
          </a:p>
        </p:txBody>
      </p:sp>
      <p:sp>
        <p:nvSpPr>
          <p:cNvPr id="33" name="正方形/長方形 32"/>
          <p:cNvSpPr/>
          <p:nvPr/>
        </p:nvSpPr>
        <p:spPr bwMode="auto">
          <a:xfrm>
            <a:off x="6552022" y="2978995"/>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34" name="正方形/長方形 33"/>
          <p:cNvSpPr/>
          <p:nvPr/>
        </p:nvSpPr>
        <p:spPr bwMode="auto">
          <a:xfrm>
            <a:off x="7092028" y="4059007"/>
            <a:ext cx="3477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35" name="正方形/長方形 34"/>
          <p:cNvSpPr/>
          <p:nvPr/>
        </p:nvSpPr>
        <p:spPr bwMode="auto">
          <a:xfrm>
            <a:off x="6912026" y="4599013"/>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36" name="正方形/長方形 35"/>
          <p:cNvSpPr/>
          <p:nvPr/>
        </p:nvSpPr>
        <p:spPr bwMode="auto">
          <a:xfrm>
            <a:off x="7092028" y="2978995"/>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37" name="Freeform 10"/>
          <p:cNvSpPr>
            <a:spLocks/>
          </p:cNvSpPr>
          <p:nvPr/>
        </p:nvSpPr>
        <p:spPr bwMode="auto">
          <a:xfrm rot="16200000" flipV="1">
            <a:off x="5472010" y="5319020"/>
            <a:ext cx="810008" cy="990011"/>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none" w="lg" len="lg"/>
            <a:tailEnd type="none" w="med" len="med"/>
          </a:ln>
        </p:spPr>
        <p:style>
          <a:lnRef idx="2">
            <a:schemeClr val="accent5"/>
          </a:lnRef>
          <a:fillRef idx="0">
            <a:schemeClr val="accent5"/>
          </a:fillRef>
          <a:effectRef idx="1">
            <a:schemeClr val="accent5"/>
          </a:effectRef>
          <a:fontRef idx="minor">
            <a:schemeClr val="tx1"/>
          </a:fontRef>
        </p:style>
        <p:txBody>
          <a:bodyPr/>
          <a:lstStyle/>
          <a:p>
            <a:endParaRPr lang="ja-JP" altLang="en-US">
              <a:latin typeface="Arial Narrow" pitchFamily="34" charset="0"/>
              <a:cs typeface="Times New Roman" pitchFamily="18" charset="0"/>
            </a:endParaRPr>
          </a:p>
        </p:txBody>
      </p:sp>
      <p:cxnSp>
        <p:nvCxnSpPr>
          <p:cNvPr id="38" name="直線コネクタ 37"/>
          <p:cNvCxnSpPr/>
          <p:nvPr/>
        </p:nvCxnSpPr>
        <p:spPr bwMode="auto">
          <a:xfrm>
            <a:off x="4842003" y="5409022"/>
            <a:ext cx="1080012" cy="0"/>
          </a:xfrm>
          <a:prstGeom prst="line">
            <a:avLst/>
          </a:prstGeom>
          <a:ln>
            <a:headEnd type="none" w="med" len="med"/>
            <a:tailEnd type="none" w="med" len="med"/>
          </a:ln>
        </p:spPr>
        <p:style>
          <a:lnRef idx="2">
            <a:schemeClr val="accent5"/>
          </a:lnRef>
          <a:fillRef idx="0">
            <a:schemeClr val="accent5"/>
          </a:fillRef>
          <a:effectRef idx="1">
            <a:schemeClr val="accent5"/>
          </a:effectRef>
          <a:fontRef idx="minor">
            <a:schemeClr val="tx1"/>
          </a:fontRef>
        </p:style>
      </p:cxnSp>
      <p:sp>
        <p:nvSpPr>
          <p:cNvPr id="40" name="Freeform 10"/>
          <p:cNvSpPr>
            <a:spLocks/>
          </p:cNvSpPr>
          <p:nvPr/>
        </p:nvSpPr>
        <p:spPr bwMode="auto">
          <a:xfrm rot="5400000">
            <a:off x="5337007" y="4644015"/>
            <a:ext cx="2610031" cy="540006"/>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triangle" w="lg" len="lg"/>
            <a:tailEnd type="none" w="med" len="med"/>
          </a:ln>
        </p:spPr>
        <p:style>
          <a:lnRef idx="2">
            <a:schemeClr val="accent5"/>
          </a:lnRef>
          <a:fillRef idx="0">
            <a:schemeClr val="accent5"/>
          </a:fillRef>
          <a:effectRef idx="1">
            <a:schemeClr val="accent5"/>
          </a:effectRef>
          <a:fontRef idx="minor">
            <a:schemeClr val="tx1"/>
          </a:fontRef>
        </p:style>
        <p:txBody>
          <a:bodyPr/>
          <a:lstStyle/>
          <a:p>
            <a:endParaRPr lang="ja-JP" altLang="en-US">
              <a:latin typeface="Arial Narrow" pitchFamily="34" charset="0"/>
              <a:cs typeface="Times New Roman" pitchFamily="18" charset="0"/>
            </a:endParaRPr>
          </a:p>
        </p:txBody>
      </p:sp>
      <p:sp>
        <p:nvSpPr>
          <p:cNvPr id="41" name="Rectangle 133"/>
          <p:cNvSpPr>
            <a:spLocks noChangeArrowheads="1"/>
          </p:cNvSpPr>
          <p:nvPr/>
        </p:nvSpPr>
        <p:spPr bwMode="auto">
          <a:xfrm>
            <a:off x="6552022" y="1718981"/>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en-US" altLang="ja-JP" dirty="0">
                <a:solidFill>
                  <a:schemeClr val="tx1">
                    <a:lumMod val="75000"/>
                    <a:lumOff val="25000"/>
                  </a:schemeClr>
                </a:solidFill>
                <a:latin typeface="+mn-ea"/>
                <a:ea typeface="+mn-ea"/>
              </a:rPr>
              <a:t>PHT</a:t>
            </a:r>
          </a:p>
          <a:p>
            <a:pPr eaLnBrk="0" hangingPunct="0"/>
            <a:r>
              <a:rPr lang="en-US" altLang="ja-JP" dirty="0">
                <a:solidFill>
                  <a:schemeClr val="tx1">
                    <a:lumMod val="75000"/>
                    <a:lumOff val="25000"/>
                  </a:schemeClr>
                </a:solidFill>
                <a:latin typeface="+mn-ea"/>
                <a:ea typeface="+mn-ea"/>
              </a:rPr>
              <a:t>(2</a:t>
            </a:r>
            <a:r>
              <a:rPr lang="ja-JP" altLang="en-US" dirty="0">
                <a:solidFill>
                  <a:schemeClr val="tx1">
                    <a:lumMod val="75000"/>
                    <a:lumOff val="25000"/>
                  </a:schemeClr>
                </a:solidFill>
                <a:latin typeface="+mn-ea"/>
                <a:ea typeface="+mn-ea"/>
              </a:rPr>
              <a:t>ビット・カウンタ</a:t>
            </a:r>
            <a:r>
              <a:rPr lang="en-US" altLang="ja-JP" dirty="0">
                <a:solidFill>
                  <a:schemeClr val="tx1">
                    <a:lumMod val="75000"/>
                    <a:lumOff val="25000"/>
                  </a:schemeClr>
                </a:solidFill>
                <a:latin typeface="+mn-ea"/>
                <a:ea typeface="+mn-ea"/>
              </a:rPr>
              <a:t>)</a:t>
            </a:r>
          </a:p>
        </p:txBody>
      </p:sp>
      <p:sp>
        <p:nvSpPr>
          <p:cNvPr id="42" name="Rectangle 133"/>
          <p:cNvSpPr>
            <a:spLocks noChangeArrowheads="1"/>
          </p:cNvSpPr>
          <p:nvPr/>
        </p:nvSpPr>
        <p:spPr bwMode="auto">
          <a:xfrm>
            <a:off x="5472010" y="5499023"/>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dirty="0">
                <a:solidFill>
                  <a:schemeClr val="tx1">
                    <a:lumMod val="75000"/>
                    <a:lumOff val="25000"/>
                  </a:schemeClr>
                </a:solidFill>
                <a:latin typeface="+mn-ea"/>
                <a:ea typeface="+mn-ea"/>
              </a:rPr>
              <a:t>連結</a:t>
            </a:r>
            <a:endParaRPr lang="en-US" altLang="ja-JP" dirty="0">
              <a:solidFill>
                <a:schemeClr val="tx1">
                  <a:lumMod val="75000"/>
                  <a:lumOff val="25000"/>
                </a:schemeClr>
              </a:solidFill>
              <a:latin typeface="+mn-ea"/>
              <a:ea typeface="+mn-ea"/>
            </a:endParaRPr>
          </a:p>
        </p:txBody>
      </p:sp>
    </p:spTree>
    <p:extLst>
      <p:ext uri="{BB962C8B-B14F-4D97-AF65-F5344CB8AC3E}">
        <p14:creationId xmlns:p14="http://schemas.microsoft.com/office/powerpoint/2010/main" val="10398313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ローカル履歴表</a:t>
            </a:r>
            <a:endParaRPr kumimoji="1" lang="ja-JP" altLang="en-US" dirty="0"/>
          </a:p>
        </p:txBody>
      </p:sp>
      <p:sp>
        <p:nvSpPr>
          <p:cNvPr id="3" name="テキスト プレースホルダー 2"/>
          <p:cNvSpPr>
            <a:spLocks noGrp="1"/>
          </p:cNvSpPr>
          <p:nvPr>
            <p:ph type="body" sz="quarter" idx="10"/>
          </p:nvPr>
        </p:nvSpPr>
        <p:spPr>
          <a:xfrm>
            <a:off x="701957" y="2168986"/>
            <a:ext cx="8280092" cy="719701"/>
          </a:xfrm>
        </p:spPr>
        <p:txBody>
          <a:bodyPr/>
          <a:lstStyle/>
          <a:p>
            <a:r>
              <a:rPr kumimoji="1" lang="ja-JP" altLang="en-US" dirty="0"/>
              <a:t>その </a:t>
            </a:r>
            <a:r>
              <a:rPr kumimoji="1" lang="en-US" altLang="ja-JP" dirty="0"/>
              <a:t>PC </a:t>
            </a:r>
            <a:r>
              <a:rPr kumimoji="1" lang="ja-JP" altLang="en-US" dirty="0"/>
              <a:t>の分岐の，過去の分岐方向のパターンを表す</a:t>
            </a:r>
            <a:endParaRPr kumimoji="1" lang="en-US" altLang="ja-JP" dirty="0"/>
          </a:p>
          <a:p>
            <a:r>
              <a:rPr kumimoji="1" lang="ja-JP" altLang="en-US" dirty="0"/>
              <a:t>分岐が実行されるごとに，</a:t>
            </a:r>
            <a:endParaRPr kumimoji="1" lang="en-US" altLang="ja-JP" dirty="0"/>
          </a:p>
          <a:p>
            <a:pPr lvl="1"/>
            <a:r>
              <a:rPr kumimoji="1" lang="ja-JP" altLang="en-US" dirty="0"/>
              <a:t>全体を左にシフトし</a:t>
            </a:r>
            <a:endParaRPr kumimoji="1" lang="en-US" altLang="ja-JP" dirty="0"/>
          </a:p>
          <a:p>
            <a:pPr lvl="1"/>
            <a:r>
              <a:rPr kumimoji="1" lang="ja-JP" altLang="en-US" dirty="0"/>
              <a:t>右側から新しい結果を挿入</a:t>
            </a:r>
            <a:endParaRPr kumimoji="1" lang="en-US" altLang="ja-JP" dirty="0"/>
          </a:p>
          <a:p>
            <a:r>
              <a:rPr lang="ja-JP" altLang="en-US" dirty="0"/>
              <a:t>下の図の場合は</a:t>
            </a:r>
            <a:r>
              <a:rPr kumimoji="1" lang="ja-JP" altLang="en-US" dirty="0"/>
              <a:t>４回に１回，不成立 </a:t>
            </a:r>
            <a:r>
              <a:rPr kumimoji="1" lang="en-US" altLang="ja-JP" dirty="0"/>
              <a:t>0 </a:t>
            </a:r>
            <a:r>
              <a:rPr kumimoji="1" lang="ja-JP" altLang="en-US" dirty="0"/>
              <a:t>が挿入されている</a:t>
            </a:r>
            <a:endParaRPr lang="en-US" altLang="ja-JP" dirty="0"/>
          </a:p>
          <a:p>
            <a:pPr lvl="1"/>
            <a:r>
              <a:rPr kumimoji="1" lang="ja-JP" altLang="en-US" dirty="0"/>
              <a:t>４回だけ回る </a:t>
            </a:r>
            <a:r>
              <a:rPr kumimoji="1" lang="en-US" altLang="ja-JP" dirty="0"/>
              <a:t>for </a:t>
            </a:r>
            <a:r>
              <a:rPr kumimoji="1" lang="ja-JP" altLang="en-US" dirty="0"/>
              <a:t>ループのパターン</a:t>
            </a:r>
          </a:p>
        </p:txBody>
      </p:sp>
      <p:sp>
        <p:nvSpPr>
          <p:cNvPr id="4" name="Rectangle 195"/>
          <p:cNvSpPr>
            <a:spLocks noChangeArrowheads="1"/>
          </p:cNvSpPr>
          <p:nvPr/>
        </p:nvSpPr>
        <p:spPr bwMode="auto">
          <a:xfrm>
            <a:off x="611956" y="4869016"/>
            <a:ext cx="720008" cy="360363"/>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dirty="0">
                <a:solidFill>
                  <a:schemeClr val="tx1">
                    <a:lumMod val="75000"/>
                    <a:lumOff val="25000"/>
                  </a:schemeClr>
                </a:solidFill>
                <a:latin typeface="MeiryoKe_PGothic" pitchFamily="50" charset="-128"/>
                <a:ea typeface="MeiryoKe_PGothic" pitchFamily="50" charset="-128"/>
              </a:rPr>
              <a:t>0111</a:t>
            </a:r>
            <a:endParaRPr lang="ja-JP" altLang="en-US" b="1" dirty="0">
              <a:solidFill>
                <a:schemeClr val="tx1">
                  <a:lumMod val="75000"/>
                  <a:lumOff val="25000"/>
                </a:schemeClr>
              </a:solidFill>
              <a:latin typeface="MeiryoKe_PGothic" pitchFamily="50" charset="-128"/>
              <a:ea typeface="MeiryoKe_PGothic" pitchFamily="50" charset="-128"/>
            </a:endParaRPr>
          </a:p>
        </p:txBody>
      </p:sp>
      <p:cxnSp>
        <p:nvCxnSpPr>
          <p:cNvPr id="6" name="直線矢印コネクタ 5"/>
          <p:cNvCxnSpPr/>
          <p:nvPr/>
        </p:nvCxnSpPr>
        <p:spPr bwMode="auto">
          <a:xfrm>
            <a:off x="1691968" y="5049018"/>
            <a:ext cx="540006" cy="0"/>
          </a:xfrm>
          <a:prstGeom prst="straightConnector1">
            <a:avLst/>
          </a:prstGeom>
          <a:ln>
            <a:headEnd type="none" w="med" len="med"/>
            <a:tailEnd type="triangle" w="lg" len="lg"/>
          </a:ln>
        </p:spPr>
        <p:style>
          <a:lnRef idx="2">
            <a:schemeClr val="accent5"/>
          </a:lnRef>
          <a:fillRef idx="0">
            <a:schemeClr val="accent5"/>
          </a:fillRef>
          <a:effectRef idx="1">
            <a:schemeClr val="accent5"/>
          </a:effectRef>
          <a:fontRef idx="minor">
            <a:schemeClr val="tx1"/>
          </a:fontRef>
        </p:style>
      </p:cxnSp>
      <p:sp>
        <p:nvSpPr>
          <p:cNvPr id="7" name="Rectangle 133"/>
          <p:cNvSpPr>
            <a:spLocks noChangeArrowheads="1"/>
          </p:cNvSpPr>
          <p:nvPr/>
        </p:nvSpPr>
        <p:spPr bwMode="auto">
          <a:xfrm>
            <a:off x="1331964" y="4599013"/>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dirty="0">
                <a:solidFill>
                  <a:schemeClr val="tx1">
                    <a:lumMod val="75000"/>
                    <a:lumOff val="25000"/>
                  </a:schemeClr>
                </a:solidFill>
                <a:latin typeface="+mn-ea"/>
                <a:ea typeface="+mn-ea"/>
              </a:rPr>
              <a:t>不成立：</a:t>
            </a:r>
            <a:r>
              <a:rPr lang="en-US" altLang="ja-JP" dirty="0">
                <a:solidFill>
                  <a:schemeClr val="tx1">
                    <a:lumMod val="75000"/>
                    <a:lumOff val="25000"/>
                  </a:schemeClr>
                </a:solidFill>
                <a:latin typeface="+mn-ea"/>
                <a:ea typeface="+mn-ea"/>
              </a:rPr>
              <a:t>0</a:t>
            </a:r>
          </a:p>
        </p:txBody>
      </p:sp>
      <p:sp>
        <p:nvSpPr>
          <p:cNvPr id="8" name="Rectangle 195"/>
          <p:cNvSpPr>
            <a:spLocks noChangeArrowheads="1"/>
          </p:cNvSpPr>
          <p:nvPr/>
        </p:nvSpPr>
        <p:spPr bwMode="auto">
          <a:xfrm>
            <a:off x="2501977" y="4869016"/>
            <a:ext cx="720008" cy="360363"/>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dirty="0">
                <a:solidFill>
                  <a:schemeClr val="tx1">
                    <a:lumMod val="75000"/>
                    <a:lumOff val="25000"/>
                  </a:schemeClr>
                </a:solidFill>
                <a:latin typeface="MeiryoKe_PGothic" pitchFamily="50" charset="-128"/>
                <a:ea typeface="MeiryoKe_PGothic" pitchFamily="50" charset="-128"/>
              </a:rPr>
              <a:t>111</a:t>
            </a:r>
            <a:r>
              <a:rPr lang="en-US" altLang="ja-JP" b="1" dirty="0">
                <a:solidFill>
                  <a:schemeClr val="accent5"/>
                </a:solidFill>
                <a:latin typeface="MeiryoKe_PGothic" pitchFamily="50" charset="-128"/>
                <a:ea typeface="MeiryoKe_PGothic" pitchFamily="50" charset="-128"/>
              </a:rPr>
              <a:t>0</a:t>
            </a:r>
            <a:endParaRPr lang="ja-JP" altLang="en-US" b="1" dirty="0">
              <a:solidFill>
                <a:schemeClr val="accent5"/>
              </a:solidFill>
              <a:latin typeface="MeiryoKe_PGothic" pitchFamily="50" charset="-128"/>
              <a:ea typeface="MeiryoKe_PGothic" pitchFamily="50" charset="-128"/>
            </a:endParaRPr>
          </a:p>
        </p:txBody>
      </p:sp>
      <p:cxnSp>
        <p:nvCxnSpPr>
          <p:cNvPr id="9" name="直線矢印コネクタ 8"/>
          <p:cNvCxnSpPr/>
          <p:nvPr/>
        </p:nvCxnSpPr>
        <p:spPr bwMode="auto">
          <a:xfrm>
            <a:off x="3491988" y="5049018"/>
            <a:ext cx="540006" cy="0"/>
          </a:xfrm>
          <a:prstGeom prst="straightConnector1">
            <a:avLst/>
          </a:prstGeom>
          <a:ln>
            <a:headEnd type="none" w="med" len="med"/>
            <a:tailEnd type="triangle" w="lg" len="lg"/>
          </a:ln>
        </p:spPr>
        <p:style>
          <a:lnRef idx="2">
            <a:schemeClr val="accent5"/>
          </a:lnRef>
          <a:fillRef idx="0">
            <a:schemeClr val="accent5"/>
          </a:fillRef>
          <a:effectRef idx="1">
            <a:schemeClr val="accent5"/>
          </a:effectRef>
          <a:fontRef idx="minor">
            <a:schemeClr val="tx1"/>
          </a:fontRef>
        </p:style>
      </p:cxnSp>
      <p:sp>
        <p:nvSpPr>
          <p:cNvPr id="10" name="Rectangle 133"/>
          <p:cNvSpPr>
            <a:spLocks noChangeArrowheads="1"/>
          </p:cNvSpPr>
          <p:nvPr/>
        </p:nvSpPr>
        <p:spPr bwMode="auto">
          <a:xfrm>
            <a:off x="3311986" y="4599013"/>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dirty="0">
                <a:solidFill>
                  <a:schemeClr val="tx1">
                    <a:lumMod val="75000"/>
                    <a:lumOff val="25000"/>
                  </a:schemeClr>
                </a:solidFill>
                <a:latin typeface="+mn-ea"/>
                <a:ea typeface="+mn-ea"/>
              </a:rPr>
              <a:t>成立：</a:t>
            </a:r>
            <a:r>
              <a:rPr lang="en-US" altLang="ja-JP" dirty="0">
                <a:solidFill>
                  <a:schemeClr val="tx1">
                    <a:lumMod val="75000"/>
                    <a:lumOff val="25000"/>
                  </a:schemeClr>
                </a:solidFill>
                <a:latin typeface="+mn-ea"/>
                <a:ea typeface="+mn-ea"/>
              </a:rPr>
              <a:t>1</a:t>
            </a:r>
          </a:p>
        </p:txBody>
      </p:sp>
      <p:sp>
        <p:nvSpPr>
          <p:cNvPr id="11" name="Rectangle 195"/>
          <p:cNvSpPr>
            <a:spLocks noChangeArrowheads="1"/>
          </p:cNvSpPr>
          <p:nvPr/>
        </p:nvSpPr>
        <p:spPr bwMode="auto">
          <a:xfrm>
            <a:off x="4301997" y="4869016"/>
            <a:ext cx="720008" cy="360363"/>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dirty="0">
                <a:solidFill>
                  <a:schemeClr val="tx1">
                    <a:lumMod val="75000"/>
                    <a:lumOff val="25000"/>
                  </a:schemeClr>
                </a:solidFill>
                <a:latin typeface="MeiryoKe_PGothic" pitchFamily="50" charset="-128"/>
                <a:ea typeface="MeiryoKe_PGothic" pitchFamily="50" charset="-128"/>
              </a:rPr>
              <a:t>11</a:t>
            </a:r>
            <a:r>
              <a:rPr lang="en-US" altLang="ja-JP" b="1" dirty="0">
                <a:solidFill>
                  <a:schemeClr val="accent5"/>
                </a:solidFill>
                <a:latin typeface="MeiryoKe_PGothic" pitchFamily="50" charset="-128"/>
                <a:ea typeface="MeiryoKe_PGothic" pitchFamily="50" charset="-128"/>
              </a:rPr>
              <a:t>01</a:t>
            </a:r>
            <a:endParaRPr lang="ja-JP" altLang="en-US" b="1" dirty="0">
              <a:solidFill>
                <a:schemeClr val="accent5"/>
              </a:solidFill>
              <a:latin typeface="MeiryoKe_PGothic" pitchFamily="50" charset="-128"/>
              <a:ea typeface="MeiryoKe_PGothic" pitchFamily="50" charset="-128"/>
            </a:endParaRPr>
          </a:p>
        </p:txBody>
      </p:sp>
      <p:cxnSp>
        <p:nvCxnSpPr>
          <p:cNvPr id="12" name="直線矢印コネクタ 11"/>
          <p:cNvCxnSpPr/>
          <p:nvPr/>
        </p:nvCxnSpPr>
        <p:spPr bwMode="auto">
          <a:xfrm>
            <a:off x="5292008" y="5049018"/>
            <a:ext cx="540006" cy="0"/>
          </a:xfrm>
          <a:prstGeom prst="straightConnector1">
            <a:avLst/>
          </a:prstGeom>
          <a:ln>
            <a:headEnd type="none" w="med" len="med"/>
            <a:tailEnd type="triangle" w="lg" len="lg"/>
          </a:ln>
        </p:spPr>
        <p:style>
          <a:lnRef idx="2">
            <a:schemeClr val="accent5"/>
          </a:lnRef>
          <a:fillRef idx="0">
            <a:schemeClr val="accent5"/>
          </a:fillRef>
          <a:effectRef idx="1">
            <a:schemeClr val="accent5"/>
          </a:effectRef>
          <a:fontRef idx="minor">
            <a:schemeClr val="tx1"/>
          </a:fontRef>
        </p:style>
      </p:cxnSp>
      <p:sp>
        <p:nvSpPr>
          <p:cNvPr id="13" name="Rectangle 133"/>
          <p:cNvSpPr>
            <a:spLocks noChangeArrowheads="1"/>
          </p:cNvSpPr>
          <p:nvPr/>
        </p:nvSpPr>
        <p:spPr bwMode="auto">
          <a:xfrm>
            <a:off x="5022005" y="4599013"/>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dirty="0">
                <a:solidFill>
                  <a:schemeClr val="tx1">
                    <a:lumMod val="75000"/>
                    <a:lumOff val="25000"/>
                  </a:schemeClr>
                </a:solidFill>
                <a:latin typeface="+mn-ea"/>
                <a:ea typeface="+mn-ea"/>
              </a:rPr>
              <a:t>成立：</a:t>
            </a:r>
            <a:r>
              <a:rPr lang="en-US" altLang="ja-JP" dirty="0">
                <a:solidFill>
                  <a:schemeClr val="tx1">
                    <a:lumMod val="75000"/>
                    <a:lumOff val="25000"/>
                  </a:schemeClr>
                </a:solidFill>
                <a:latin typeface="+mn-ea"/>
                <a:ea typeface="+mn-ea"/>
              </a:rPr>
              <a:t>1</a:t>
            </a:r>
          </a:p>
        </p:txBody>
      </p:sp>
      <p:sp>
        <p:nvSpPr>
          <p:cNvPr id="14" name="Rectangle 195"/>
          <p:cNvSpPr>
            <a:spLocks noChangeArrowheads="1"/>
          </p:cNvSpPr>
          <p:nvPr/>
        </p:nvSpPr>
        <p:spPr bwMode="auto">
          <a:xfrm>
            <a:off x="6102017" y="4869016"/>
            <a:ext cx="720008" cy="360363"/>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dirty="0">
                <a:solidFill>
                  <a:schemeClr val="tx1">
                    <a:lumMod val="75000"/>
                    <a:lumOff val="25000"/>
                  </a:schemeClr>
                </a:solidFill>
                <a:latin typeface="MeiryoKe_PGothic" pitchFamily="50" charset="-128"/>
                <a:ea typeface="MeiryoKe_PGothic" pitchFamily="50" charset="-128"/>
              </a:rPr>
              <a:t>1</a:t>
            </a:r>
            <a:r>
              <a:rPr lang="en-US" altLang="ja-JP" b="1" dirty="0">
                <a:solidFill>
                  <a:schemeClr val="accent5"/>
                </a:solidFill>
                <a:latin typeface="MeiryoKe_PGothic" pitchFamily="50" charset="-128"/>
                <a:ea typeface="MeiryoKe_PGothic" pitchFamily="50" charset="-128"/>
              </a:rPr>
              <a:t>011</a:t>
            </a:r>
            <a:endParaRPr lang="ja-JP" altLang="en-US" b="1" dirty="0">
              <a:solidFill>
                <a:schemeClr val="accent5"/>
              </a:solidFill>
              <a:latin typeface="MeiryoKe_PGothic" pitchFamily="50" charset="-128"/>
              <a:ea typeface="MeiryoKe_PGothic" pitchFamily="50" charset="-128"/>
            </a:endParaRPr>
          </a:p>
        </p:txBody>
      </p:sp>
      <p:cxnSp>
        <p:nvCxnSpPr>
          <p:cNvPr id="15" name="直線矢印コネクタ 14"/>
          <p:cNvCxnSpPr/>
          <p:nvPr/>
        </p:nvCxnSpPr>
        <p:spPr bwMode="auto">
          <a:xfrm>
            <a:off x="7002027" y="5049018"/>
            <a:ext cx="540006" cy="0"/>
          </a:xfrm>
          <a:prstGeom prst="straightConnector1">
            <a:avLst/>
          </a:prstGeom>
          <a:ln>
            <a:headEnd type="none" w="med" len="med"/>
            <a:tailEnd type="triangle" w="lg" len="lg"/>
          </a:ln>
        </p:spPr>
        <p:style>
          <a:lnRef idx="2">
            <a:schemeClr val="accent5"/>
          </a:lnRef>
          <a:fillRef idx="0">
            <a:schemeClr val="accent5"/>
          </a:fillRef>
          <a:effectRef idx="1">
            <a:schemeClr val="accent5"/>
          </a:effectRef>
          <a:fontRef idx="minor">
            <a:schemeClr val="tx1"/>
          </a:fontRef>
        </p:style>
      </p:cxnSp>
      <p:sp>
        <p:nvSpPr>
          <p:cNvPr id="16" name="Rectangle 133"/>
          <p:cNvSpPr>
            <a:spLocks noChangeArrowheads="1"/>
          </p:cNvSpPr>
          <p:nvPr/>
        </p:nvSpPr>
        <p:spPr bwMode="auto">
          <a:xfrm>
            <a:off x="6822025" y="4599013"/>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dirty="0">
                <a:solidFill>
                  <a:schemeClr val="tx1">
                    <a:lumMod val="75000"/>
                    <a:lumOff val="25000"/>
                  </a:schemeClr>
                </a:solidFill>
                <a:latin typeface="+mn-ea"/>
                <a:ea typeface="+mn-ea"/>
              </a:rPr>
              <a:t>成立：</a:t>
            </a:r>
            <a:r>
              <a:rPr lang="en-US" altLang="ja-JP" dirty="0">
                <a:solidFill>
                  <a:schemeClr val="tx1">
                    <a:lumMod val="75000"/>
                    <a:lumOff val="25000"/>
                  </a:schemeClr>
                </a:solidFill>
                <a:latin typeface="+mn-ea"/>
                <a:ea typeface="+mn-ea"/>
              </a:rPr>
              <a:t>1</a:t>
            </a:r>
          </a:p>
        </p:txBody>
      </p:sp>
      <p:sp>
        <p:nvSpPr>
          <p:cNvPr id="17" name="Rectangle 195"/>
          <p:cNvSpPr>
            <a:spLocks noChangeArrowheads="1"/>
          </p:cNvSpPr>
          <p:nvPr/>
        </p:nvSpPr>
        <p:spPr bwMode="auto">
          <a:xfrm>
            <a:off x="7722035" y="4869016"/>
            <a:ext cx="720008" cy="360363"/>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dirty="0">
                <a:solidFill>
                  <a:schemeClr val="accent5"/>
                </a:solidFill>
                <a:latin typeface="MeiryoKe_PGothic" pitchFamily="50" charset="-128"/>
                <a:ea typeface="MeiryoKe_PGothic" pitchFamily="50" charset="-128"/>
              </a:rPr>
              <a:t>0111</a:t>
            </a:r>
            <a:endParaRPr lang="ja-JP" altLang="en-US" b="1" dirty="0">
              <a:solidFill>
                <a:schemeClr val="accent5"/>
              </a:solidFill>
              <a:latin typeface="MeiryoKe_PGothic" pitchFamily="50" charset="-128"/>
              <a:ea typeface="MeiryoKe_PGothic" pitchFamily="50" charset="-128"/>
            </a:endParaRPr>
          </a:p>
        </p:txBody>
      </p:sp>
    </p:spTree>
    <p:extLst>
      <p:ext uri="{BB962C8B-B14F-4D97-AF65-F5344CB8AC3E}">
        <p14:creationId xmlns:p14="http://schemas.microsoft.com/office/powerpoint/2010/main" val="208824886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ローカル履歴予測器の動作例（１）</a:t>
            </a:r>
          </a:p>
        </p:txBody>
      </p:sp>
      <p:sp>
        <p:nvSpPr>
          <p:cNvPr id="3" name="テキスト プレースホルダー 2"/>
          <p:cNvSpPr>
            <a:spLocks noGrp="1"/>
          </p:cNvSpPr>
          <p:nvPr>
            <p:ph type="body" sz="quarter" idx="10"/>
          </p:nvPr>
        </p:nvSpPr>
        <p:spPr>
          <a:xfrm>
            <a:off x="521955" y="2528991"/>
            <a:ext cx="8190090" cy="4140046"/>
          </a:xfrm>
        </p:spPr>
        <p:txBody>
          <a:bodyPr/>
          <a:lstStyle/>
          <a:p>
            <a:r>
              <a:rPr lang="ja-JP" altLang="en-US" dirty="0"/>
              <a:t>例：</a:t>
            </a:r>
            <a:r>
              <a:rPr lang="en-US" altLang="ja-JP" dirty="0"/>
              <a:t>4</a:t>
            </a:r>
            <a:r>
              <a:rPr lang="ja-JP" altLang="en-US" dirty="0"/>
              <a:t>回まわるループ</a:t>
            </a:r>
            <a:endParaRPr lang="en-US" altLang="ja-JP" dirty="0"/>
          </a:p>
          <a:p>
            <a:pPr lvl="1"/>
            <a:r>
              <a:rPr lang="en-US" altLang="ja-JP" dirty="0"/>
              <a:t>4 </a:t>
            </a:r>
            <a:r>
              <a:rPr lang="ja-JP" altLang="en-US" dirty="0"/>
              <a:t>回のうち３回は成立，１回が不成立</a:t>
            </a:r>
            <a:endParaRPr lang="en-US" altLang="ja-JP" dirty="0"/>
          </a:p>
          <a:p>
            <a:pPr lvl="1"/>
            <a:r>
              <a:rPr lang="ja-JP" altLang="en-US" dirty="0"/>
              <a:t>このループの後方分岐が </a:t>
            </a:r>
            <a:r>
              <a:rPr lang="en-US" altLang="ja-JP" dirty="0"/>
              <a:t>0x804000 </a:t>
            </a:r>
            <a:r>
              <a:rPr lang="ja-JP" altLang="en-US" dirty="0"/>
              <a:t>にあったとする</a:t>
            </a:r>
            <a:endParaRPr lang="en-US" altLang="ja-JP" dirty="0"/>
          </a:p>
        </p:txBody>
      </p:sp>
      <p:sp>
        <p:nvSpPr>
          <p:cNvPr id="43" name="正方形/長方形 42"/>
          <p:cNvSpPr/>
          <p:nvPr/>
        </p:nvSpPr>
        <p:spPr>
          <a:xfrm>
            <a:off x="611956" y="2348988"/>
            <a:ext cx="8010089" cy="1200329"/>
          </a:xfrm>
          <a:prstGeom prst="rect">
            <a:avLst/>
          </a:prstGeom>
        </p:spPr>
        <p:txBody>
          <a:bodyPr wrap="square">
            <a:spAutoFit/>
          </a:bodyPr>
          <a:lstStyle/>
          <a:p>
            <a:pPr>
              <a:lnSpc>
                <a:spcPct val="80000"/>
              </a:lnSpc>
            </a:pPr>
            <a:r>
              <a:rPr lang="en-US" altLang="ja-JP" dirty="0">
                <a:solidFill>
                  <a:schemeClr val="accent3">
                    <a:lumMod val="75000"/>
                  </a:schemeClr>
                </a:solidFill>
                <a:latin typeface="Consolas" panose="020B0609020204030204" pitchFamily="49" charset="0"/>
              </a:rPr>
              <a:t>// </a:t>
            </a:r>
            <a:r>
              <a:rPr lang="ja-JP" altLang="en-US" dirty="0">
                <a:solidFill>
                  <a:schemeClr val="accent3">
                    <a:lumMod val="75000"/>
                  </a:schemeClr>
                </a:solidFill>
                <a:latin typeface="Consolas" panose="020B0609020204030204" pitchFamily="49" charset="0"/>
              </a:rPr>
              <a:t>４回まわるループ</a:t>
            </a:r>
            <a:endParaRPr lang="en-US" altLang="ja-JP" dirty="0">
              <a:solidFill>
                <a:schemeClr val="accent3">
                  <a:lumMod val="75000"/>
                </a:schemeClr>
              </a:solidFill>
              <a:latin typeface="Consolas" panose="020B0609020204030204" pitchFamily="49" charset="0"/>
            </a:endParaRPr>
          </a:p>
          <a:p>
            <a:pPr>
              <a:lnSpc>
                <a:spcPct val="80000"/>
              </a:lnSpc>
            </a:pPr>
            <a:r>
              <a:rPr lang="en-US" altLang="ja-JP" dirty="0">
                <a:solidFill>
                  <a:schemeClr val="accent1"/>
                </a:solidFill>
                <a:latin typeface="Consolas" panose="020B0609020204030204" pitchFamily="49" charset="0"/>
              </a:rPr>
              <a:t>0x803ff8:     </a:t>
            </a:r>
            <a:r>
              <a:rPr lang="en-US" altLang="ja-JP" dirty="0">
                <a:solidFill>
                  <a:schemeClr val="tx1">
                    <a:lumMod val="75000"/>
                    <a:lumOff val="25000"/>
                  </a:schemeClr>
                </a:solidFill>
                <a:latin typeface="Consolas" panose="020B0609020204030204" pitchFamily="49" charset="0"/>
              </a:rPr>
              <a:t>li  x1 </a:t>
            </a:r>
            <a:r>
              <a:rPr lang="ja-JP" altLang="en-US" dirty="0">
                <a:solidFill>
                  <a:schemeClr val="tx1">
                    <a:lumMod val="75000"/>
                    <a:lumOff val="25000"/>
                  </a:schemeClr>
                </a:solidFill>
                <a:latin typeface="Consolas" panose="020B0609020204030204" pitchFamily="49" charset="0"/>
              </a:rPr>
              <a:t>←</a:t>
            </a:r>
            <a:r>
              <a:rPr lang="en-US" altLang="ja-JP" dirty="0">
                <a:solidFill>
                  <a:schemeClr val="tx1">
                    <a:lumMod val="75000"/>
                    <a:lumOff val="25000"/>
                  </a:schemeClr>
                </a:solidFill>
                <a:latin typeface="Consolas" panose="020B0609020204030204" pitchFamily="49" charset="0"/>
              </a:rPr>
              <a:t> 0        </a:t>
            </a:r>
            <a:r>
              <a:rPr lang="en-US" altLang="ja-JP" dirty="0">
                <a:solidFill>
                  <a:schemeClr val="accent3">
                    <a:lumMod val="75000"/>
                  </a:schemeClr>
                </a:solidFill>
                <a:latin typeface="Consolas" panose="020B0609020204030204" pitchFamily="49" charset="0"/>
              </a:rPr>
              <a:t>// x1 </a:t>
            </a:r>
            <a:r>
              <a:rPr lang="ja-JP" altLang="en-US" dirty="0">
                <a:solidFill>
                  <a:schemeClr val="accent3">
                    <a:lumMod val="75000"/>
                  </a:schemeClr>
                </a:solidFill>
                <a:latin typeface="Consolas" panose="020B0609020204030204" pitchFamily="49" charset="0"/>
              </a:rPr>
              <a:t>を </a:t>
            </a:r>
            <a:r>
              <a:rPr lang="en-US" altLang="ja-JP" dirty="0">
                <a:solidFill>
                  <a:schemeClr val="accent3">
                    <a:lumMod val="75000"/>
                  </a:schemeClr>
                </a:solidFill>
                <a:latin typeface="Consolas" panose="020B0609020204030204" pitchFamily="49" charset="0"/>
              </a:rPr>
              <a:t>0 </a:t>
            </a:r>
            <a:r>
              <a:rPr lang="ja-JP" altLang="en-US" dirty="0">
                <a:solidFill>
                  <a:schemeClr val="accent3">
                    <a:lumMod val="75000"/>
                  </a:schemeClr>
                </a:solidFill>
                <a:latin typeface="Consolas" panose="020B0609020204030204" pitchFamily="49" charset="0"/>
              </a:rPr>
              <a:t>に初期化</a:t>
            </a:r>
            <a:endParaRPr lang="en-US" altLang="ja-JP" dirty="0">
              <a:solidFill>
                <a:schemeClr val="accent3">
                  <a:lumMod val="75000"/>
                </a:schemeClr>
              </a:solidFill>
              <a:latin typeface="Consolas" panose="020B0609020204030204" pitchFamily="49" charset="0"/>
            </a:endParaRPr>
          </a:p>
          <a:p>
            <a:pPr>
              <a:lnSpc>
                <a:spcPct val="80000"/>
              </a:lnSpc>
            </a:pPr>
            <a:r>
              <a:rPr lang="en-US" altLang="ja-JP" dirty="0">
                <a:solidFill>
                  <a:schemeClr val="accent1"/>
                </a:solidFill>
                <a:latin typeface="Consolas" panose="020B0609020204030204" pitchFamily="49" charset="0"/>
              </a:rPr>
              <a:t>    </a:t>
            </a:r>
            <a:r>
              <a:rPr lang="en-US" altLang="ja-JP" dirty="0">
                <a:solidFill>
                  <a:schemeClr val="tx1">
                    <a:lumMod val="75000"/>
                    <a:lumOff val="25000"/>
                  </a:schemeClr>
                </a:solidFill>
                <a:latin typeface="Consolas" panose="020B0609020204030204" pitchFamily="49" charset="0"/>
              </a:rPr>
              <a:t>L:</a:t>
            </a:r>
          </a:p>
          <a:p>
            <a:pPr>
              <a:lnSpc>
                <a:spcPct val="80000"/>
              </a:lnSpc>
            </a:pPr>
            <a:r>
              <a:rPr lang="en-US" altLang="ja-JP" dirty="0">
                <a:solidFill>
                  <a:schemeClr val="accent1"/>
                </a:solidFill>
                <a:latin typeface="Consolas" panose="020B0609020204030204" pitchFamily="49" charset="0"/>
              </a:rPr>
              <a:t>0x803ffc:     </a:t>
            </a:r>
            <a:r>
              <a:rPr lang="en-US" altLang="ja-JP" dirty="0">
                <a:solidFill>
                  <a:schemeClr val="tx1">
                    <a:lumMod val="75000"/>
                    <a:lumOff val="25000"/>
                  </a:schemeClr>
                </a:solidFill>
                <a:latin typeface="Consolas" panose="020B0609020204030204" pitchFamily="49" charset="0"/>
              </a:rPr>
              <a:t>add x1 </a:t>
            </a:r>
            <a:r>
              <a:rPr lang="ja-JP" altLang="en-US" dirty="0">
                <a:solidFill>
                  <a:schemeClr val="tx1">
                    <a:lumMod val="75000"/>
                    <a:lumOff val="25000"/>
                  </a:schemeClr>
                </a:solidFill>
                <a:latin typeface="Consolas" panose="020B0609020204030204" pitchFamily="49" charset="0"/>
              </a:rPr>
              <a:t>←</a:t>
            </a:r>
            <a:r>
              <a:rPr lang="en-US" altLang="ja-JP" dirty="0">
                <a:solidFill>
                  <a:schemeClr val="tx1">
                    <a:lumMod val="75000"/>
                    <a:lumOff val="25000"/>
                  </a:schemeClr>
                </a:solidFill>
                <a:latin typeface="Consolas" panose="020B0609020204030204" pitchFamily="49" charset="0"/>
              </a:rPr>
              <a:t> x1 + 1   </a:t>
            </a:r>
            <a:r>
              <a:rPr lang="en-US" altLang="ja-JP" dirty="0">
                <a:solidFill>
                  <a:schemeClr val="accent3">
                    <a:lumMod val="75000"/>
                  </a:schemeClr>
                </a:solidFill>
                <a:latin typeface="Consolas" panose="020B0609020204030204" pitchFamily="49" charset="0"/>
              </a:rPr>
              <a:t>// x1 </a:t>
            </a:r>
            <a:r>
              <a:rPr lang="ja-JP" altLang="en-US" dirty="0">
                <a:solidFill>
                  <a:schemeClr val="accent3">
                    <a:lumMod val="75000"/>
                  </a:schemeClr>
                </a:solidFill>
                <a:latin typeface="Consolas" panose="020B0609020204030204" pitchFamily="49" charset="0"/>
              </a:rPr>
              <a:t>をインクリメント</a:t>
            </a:r>
            <a:r>
              <a:rPr lang="en-US" altLang="ja-JP" dirty="0">
                <a:solidFill>
                  <a:schemeClr val="accent3">
                    <a:lumMod val="75000"/>
                  </a:schemeClr>
                </a:solidFill>
                <a:latin typeface="Consolas" panose="020B0609020204030204" pitchFamily="49" charset="0"/>
              </a:rPr>
              <a:t> </a:t>
            </a:r>
          </a:p>
          <a:p>
            <a:pPr>
              <a:lnSpc>
                <a:spcPct val="80000"/>
              </a:lnSpc>
            </a:pPr>
            <a:r>
              <a:rPr lang="en-US" altLang="ja-JP" dirty="0">
                <a:solidFill>
                  <a:schemeClr val="accent1"/>
                </a:solidFill>
                <a:latin typeface="Consolas" panose="020B0609020204030204" pitchFamily="49" charset="0"/>
              </a:rPr>
              <a:t>0x804000:</a:t>
            </a:r>
            <a:r>
              <a:rPr lang="en-US" altLang="ja-JP" dirty="0">
                <a:solidFill>
                  <a:schemeClr val="tx1">
                    <a:lumMod val="75000"/>
                    <a:lumOff val="25000"/>
                  </a:schemeClr>
                </a:solidFill>
                <a:latin typeface="Consolas" panose="020B0609020204030204" pitchFamily="49" charset="0"/>
              </a:rPr>
              <a:t>     </a:t>
            </a:r>
            <a:r>
              <a:rPr lang="en-US" altLang="ja-JP" dirty="0" err="1">
                <a:solidFill>
                  <a:schemeClr val="tx1">
                    <a:lumMod val="75000"/>
                    <a:lumOff val="25000"/>
                  </a:schemeClr>
                </a:solidFill>
                <a:latin typeface="Consolas" panose="020B0609020204030204" pitchFamily="49" charset="0"/>
              </a:rPr>
              <a:t>bne</a:t>
            </a:r>
            <a:r>
              <a:rPr lang="en-US" altLang="ja-JP" dirty="0">
                <a:solidFill>
                  <a:schemeClr val="tx1">
                    <a:lumMod val="75000"/>
                    <a:lumOff val="25000"/>
                  </a:schemeClr>
                </a:solidFill>
                <a:latin typeface="Consolas" panose="020B0609020204030204" pitchFamily="49" charset="0"/>
              </a:rPr>
              <a:t> x1 != 4, L    </a:t>
            </a:r>
            <a:r>
              <a:rPr lang="en-US" altLang="ja-JP" dirty="0">
                <a:solidFill>
                  <a:schemeClr val="accent3">
                    <a:lumMod val="75000"/>
                  </a:schemeClr>
                </a:solidFill>
                <a:latin typeface="Consolas" panose="020B0609020204030204" pitchFamily="49" charset="0"/>
              </a:rPr>
              <a:t>// x1 </a:t>
            </a:r>
            <a:r>
              <a:rPr lang="ja-JP" altLang="en-US" dirty="0">
                <a:solidFill>
                  <a:schemeClr val="accent3">
                    <a:lumMod val="75000"/>
                  </a:schemeClr>
                </a:solidFill>
                <a:latin typeface="Consolas" panose="020B0609020204030204" pitchFamily="49" charset="0"/>
              </a:rPr>
              <a:t>が </a:t>
            </a:r>
            <a:r>
              <a:rPr lang="en-US" altLang="ja-JP" dirty="0">
                <a:solidFill>
                  <a:schemeClr val="accent3">
                    <a:lumMod val="75000"/>
                  </a:schemeClr>
                </a:solidFill>
                <a:latin typeface="Consolas" panose="020B0609020204030204" pitchFamily="49" charset="0"/>
              </a:rPr>
              <a:t>4 </a:t>
            </a:r>
            <a:r>
              <a:rPr lang="ja-JP" altLang="en-US" dirty="0">
                <a:solidFill>
                  <a:schemeClr val="accent3">
                    <a:lumMod val="75000"/>
                  </a:schemeClr>
                </a:solidFill>
                <a:latin typeface="Consolas" panose="020B0609020204030204" pitchFamily="49" charset="0"/>
              </a:rPr>
              <a:t>でなければ </a:t>
            </a:r>
            <a:r>
              <a:rPr lang="en-US" altLang="ja-JP" dirty="0">
                <a:solidFill>
                  <a:schemeClr val="accent3">
                    <a:lumMod val="75000"/>
                  </a:schemeClr>
                </a:solidFill>
                <a:latin typeface="Consolas" panose="020B0609020204030204" pitchFamily="49" charset="0"/>
              </a:rPr>
              <a:t>L </a:t>
            </a:r>
            <a:r>
              <a:rPr lang="ja-JP" altLang="en-US" dirty="0">
                <a:solidFill>
                  <a:schemeClr val="accent3">
                    <a:lumMod val="75000"/>
                  </a:schemeClr>
                </a:solidFill>
                <a:latin typeface="Consolas" panose="020B0609020204030204" pitchFamily="49" charset="0"/>
              </a:rPr>
              <a:t>に飛ぶ</a:t>
            </a:r>
            <a:endParaRPr lang="en-US" altLang="ja-JP" dirty="0">
              <a:solidFill>
                <a:schemeClr val="accent3">
                  <a:lumMod val="75000"/>
                </a:schemeClr>
              </a:solidFill>
              <a:latin typeface="Consolas" panose="020B0609020204030204" pitchFamily="49" charset="0"/>
            </a:endParaRPr>
          </a:p>
        </p:txBody>
      </p:sp>
      <p:sp>
        <p:nvSpPr>
          <p:cNvPr id="44" name="正方形/長方形 43"/>
          <p:cNvSpPr/>
          <p:nvPr/>
        </p:nvSpPr>
        <p:spPr>
          <a:xfrm>
            <a:off x="611956" y="1178975"/>
            <a:ext cx="3960044" cy="757130"/>
          </a:xfrm>
          <a:prstGeom prst="rect">
            <a:avLst/>
          </a:prstGeom>
        </p:spPr>
        <p:txBody>
          <a:bodyPr wrap="square">
            <a:spAutoFit/>
          </a:bodyPr>
          <a:lstStyle/>
          <a:p>
            <a:pPr>
              <a:lnSpc>
                <a:spcPct val="80000"/>
              </a:lnSpc>
            </a:pPr>
            <a:r>
              <a:rPr lang="en-US" altLang="ja-JP" dirty="0">
                <a:solidFill>
                  <a:schemeClr val="accent1"/>
                </a:solidFill>
                <a:latin typeface="Consolas" panose="020B0609020204030204" pitchFamily="49" charset="0"/>
              </a:rPr>
              <a:t>for</a:t>
            </a:r>
            <a:r>
              <a:rPr lang="en-US" altLang="ja-JP" dirty="0">
                <a:solidFill>
                  <a:schemeClr val="tx1">
                    <a:lumMod val="75000"/>
                    <a:lumOff val="25000"/>
                  </a:schemeClr>
                </a:solidFill>
                <a:latin typeface="Consolas" panose="020B0609020204030204" pitchFamily="49" charset="0"/>
              </a:rPr>
              <a:t> (</a:t>
            </a:r>
            <a:r>
              <a:rPr lang="en-US" altLang="ja-JP" dirty="0" err="1">
                <a:solidFill>
                  <a:schemeClr val="tx1">
                    <a:lumMod val="75000"/>
                    <a:lumOff val="25000"/>
                  </a:schemeClr>
                </a:solidFill>
                <a:latin typeface="Consolas" panose="020B0609020204030204" pitchFamily="49" charset="0"/>
              </a:rPr>
              <a:t>i</a:t>
            </a:r>
            <a:r>
              <a:rPr lang="en-US" altLang="ja-JP" dirty="0">
                <a:solidFill>
                  <a:schemeClr val="tx1">
                    <a:lumMod val="75000"/>
                    <a:lumOff val="25000"/>
                  </a:schemeClr>
                </a:solidFill>
                <a:latin typeface="Consolas" panose="020B0609020204030204" pitchFamily="49" charset="0"/>
              </a:rPr>
              <a:t> = 0; </a:t>
            </a:r>
            <a:r>
              <a:rPr lang="en-US" altLang="ja-JP" dirty="0" err="1">
                <a:solidFill>
                  <a:schemeClr val="tx1">
                    <a:lumMod val="75000"/>
                    <a:lumOff val="25000"/>
                  </a:schemeClr>
                </a:solidFill>
                <a:latin typeface="Consolas" panose="020B0609020204030204" pitchFamily="49" charset="0"/>
              </a:rPr>
              <a:t>i</a:t>
            </a:r>
            <a:r>
              <a:rPr lang="en-US" altLang="ja-JP" dirty="0">
                <a:solidFill>
                  <a:schemeClr val="tx1">
                    <a:lumMod val="75000"/>
                    <a:lumOff val="25000"/>
                  </a:schemeClr>
                </a:solidFill>
                <a:latin typeface="Consolas" panose="020B0609020204030204" pitchFamily="49" charset="0"/>
              </a:rPr>
              <a:t> &lt; 4; </a:t>
            </a:r>
            <a:r>
              <a:rPr lang="en-US" altLang="ja-JP" dirty="0" err="1">
                <a:solidFill>
                  <a:schemeClr val="tx1">
                    <a:lumMod val="75000"/>
                    <a:lumOff val="25000"/>
                  </a:schemeClr>
                </a:solidFill>
                <a:latin typeface="Consolas" panose="020B0609020204030204" pitchFamily="49" charset="0"/>
              </a:rPr>
              <a:t>i</a:t>
            </a:r>
            <a:r>
              <a:rPr lang="en-US" altLang="ja-JP" dirty="0">
                <a:solidFill>
                  <a:schemeClr val="tx1">
                    <a:lumMod val="75000"/>
                    <a:lumOff val="25000"/>
                  </a:schemeClr>
                </a:solidFill>
                <a:latin typeface="Consolas" panose="020B0609020204030204" pitchFamily="49" charset="0"/>
              </a:rPr>
              <a:t>++) {</a:t>
            </a:r>
          </a:p>
          <a:p>
            <a:pPr>
              <a:lnSpc>
                <a:spcPct val="80000"/>
              </a:lnSpc>
            </a:pPr>
            <a:r>
              <a:rPr lang="en-US" altLang="ja-JP" dirty="0">
                <a:solidFill>
                  <a:schemeClr val="tx1">
                    <a:lumMod val="75000"/>
                    <a:lumOff val="25000"/>
                  </a:schemeClr>
                </a:solidFill>
                <a:latin typeface="Consolas" panose="020B0609020204030204" pitchFamily="49" charset="0"/>
              </a:rPr>
              <a:t>    ...</a:t>
            </a:r>
          </a:p>
          <a:p>
            <a:pPr>
              <a:lnSpc>
                <a:spcPct val="80000"/>
              </a:lnSpc>
            </a:pPr>
            <a:r>
              <a:rPr lang="en-US" altLang="ja-JP" dirty="0">
                <a:solidFill>
                  <a:schemeClr val="tx1">
                    <a:lumMod val="75000"/>
                    <a:lumOff val="25000"/>
                  </a:schemeClr>
                </a:solidFill>
                <a:latin typeface="Consolas" panose="020B0609020204030204" pitchFamily="49" charset="0"/>
              </a:rPr>
              <a:t>}</a:t>
            </a:r>
          </a:p>
        </p:txBody>
      </p:sp>
    </p:spTree>
    <p:extLst>
      <p:ext uri="{BB962C8B-B14F-4D97-AF65-F5344CB8AC3E}">
        <p14:creationId xmlns:p14="http://schemas.microsoft.com/office/powerpoint/2010/main" val="4434046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ローカル履歴予測器の動作例（２）</a:t>
            </a:r>
          </a:p>
        </p:txBody>
      </p:sp>
      <p:sp>
        <p:nvSpPr>
          <p:cNvPr id="3" name="テキスト プレースホルダー 2"/>
          <p:cNvSpPr>
            <a:spLocks noGrp="1"/>
          </p:cNvSpPr>
          <p:nvPr>
            <p:ph type="body" sz="quarter" idx="10"/>
          </p:nvPr>
        </p:nvSpPr>
        <p:spPr>
          <a:xfrm>
            <a:off x="30675" y="5139019"/>
            <a:ext cx="8280092" cy="989704"/>
          </a:xfrm>
        </p:spPr>
        <p:txBody>
          <a:bodyPr/>
          <a:lstStyle/>
          <a:p>
            <a:r>
              <a:rPr lang="ja-JP" altLang="en-US" dirty="0"/>
              <a:t>動作：</a:t>
            </a:r>
            <a:endParaRPr lang="en-US" altLang="ja-JP" dirty="0"/>
          </a:p>
          <a:p>
            <a:pPr marL="817200" lvl="1" indent="-457200">
              <a:buFont typeface="+mj-lt"/>
              <a:buAutoNum type="arabicPeriod"/>
            </a:pPr>
            <a:r>
              <a:rPr lang="en-US" altLang="ja-JP" dirty="0"/>
              <a:t>0x4000 </a:t>
            </a:r>
            <a:r>
              <a:rPr lang="ja-JP" altLang="en-US" dirty="0"/>
              <a:t>でローカル履歴表をアクセス</a:t>
            </a:r>
            <a:endParaRPr lang="en-US" altLang="ja-JP" dirty="0"/>
          </a:p>
          <a:p>
            <a:pPr marL="817200" lvl="1" indent="-457200">
              <a:buFont typeface="+mj-lt"/>
              <a:buAutoNum type="arabicPeriod"/>
            </a:pPr>
            <a:r>
              <a:rPr lang="ja-JP" altLang="en-US" dirty="0"/>
              <a:t>得られた </a:t>
            </a:r>
            <a:r>
              <a:rPr lang="en-US" altLang="ja-JP" dirty="0">
                <a:solidFill>
                  <a:schemeClr val="accent5"/>
                </a:solidFill>
              </a:rPr>
              <a:t>1110=0xE</a:t>
            </a:r>
            <a:r>
              <a:rPr lang="en-US" altLang="ja-JP" dirty="0"/>
              <a:t> </a:t>
            </a:r>
            <a:r>
              <a:rPr lang="ja-JP" altLang="en-US" dirty="0"/>
              <a:t>と </a:t>
            </a:r>
            <a:r>
              <a:rPr lang="en-US" altLang="ja-JP" dirty="0"/>
              <a:t>0x4000 </a:t>
            </a:r>
            <a:r>
              <a:rPr lang="ja-JP" altLang="en-US" dirty="0"/>
              <a:t>を</a:t>
            </a:r>
            <a:br>
              <a:rPr lang="en-US" altLang="ja-JP" dirty="0"/>
            </a:br>
            <a:r>
              <a:rPr lang="ja-JP" altLang="en-US" dirty="0"/>
              <a:t>結合し，</a:t>
            </a:r>
            <a:r>
              <a:rPr lang="en-US" altLang="ja-JP" dirty="0"/>
              <a:t>PHT </a:t>
            </a:r>
            <a:r>
              <a:rPr lang="ja-JP" altLang="en-US" dirty="0"/>
              <a:t>の </a:t>
            </a:r>
            <a:r>
              <a:rPr lang="en-US" altLang="ja-JP" dirty="0"/>
              <a:t>0x4000E </a:t>
            </a:r>
            <a:r>
              <a:rPr lang="ja-JP" altLang="en-US" dirty="0"/>
              <a:t>をアクセス</a:t>
            </a:r>
            <a:endParaRPr lang="en-US" altLang="ja-JP" dirty="0"/>
          </a:p>
          <a:p>
            <a:pPr marL="817200" lvl="1" indent="-457200">
              <a:buFont typeface="+mj-lt"/>
              <a:buAutoNum type="arabicPeriod"/>
            </a:pPr>
            <a:r>
              <a:rPr lang="ja-JP" altLang="en-US" dirty="0"/>
              <a:t>カウンタの中身が </a:t>
            </a:r>
            <a:r>
              <a:rPr lang="en-US" altLang="ja-JP" dirty="0"/>
              <a:t>11 </a:t>
            </a:r>
            <a:r>
              <a:rPr lang="ja-JP" altLang="en-US" dirty="0" err="1"/>
              <a:t>なので</a:t>
            </a:r>
            <a:r>
              <a:rPr lang="ja-JP" altLang="en-US" dirty="0"/>
              <a:t>成立と予測</a:t>
            </a:r>
            <a:endParaRPr lang="en-US" altLang="ja-JP" dirty="0"/>
          </a:p>
        </p:txBody>
      </p:sp>
      <p:sp>
        <p:nvSpPr>
          <p:cNvPr id="4" name="Rectangle 89"/>
          <p:cNvSpPr>
            <a:spLocks noChangeArrowheads="1"/>
          </p:cNvSpPr>
          <p:nvPr/>
        </p:nvSpPr>
        <p:spPr bwMode="auto">
          <a:xfrm>
            <a:off x="2861981" y="1088974"/>
            <a:ext cx="14398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dirty="0">
                <a:solidFill>
                  <a:schemeClr val="tx1">
                    <a:lumMod val="75000"/>
                    <a:lumOff val="25000"/>
                  </a:schemeClr>
                </a:solidFill>
                <a:latin typeface="MeiryoKe_PGothic" pitchFamily="50" charset="-128"/>
                <a:ea typeface="MeiryoKe_PGothic" pitchFamily="50" charset="-128"/>
              </a:rPr>
              <a:t>0x80</a:t>
            </a:r>
            <a:endParaRPr lang="ja-JP" altLang="en-US" b="1" dirty="0">
              <a:solidFill>
                <a:schemeClr val="tx1">
                  <a:lumMod val="75000"/>
                  <a:lumOff val="25000"/>
                </a:schemeClr>
              </a:solidFill>
              <a:latin typeface="MeiryoKe_PGothic" pitchFamily="50" charset="-128"/>
              <a:ea typeface="MeiryoKe_PGothic" pitchFamily="50" charset="-128"/>
            </a:endParaRPr>
          </a:p>
        </p:txBody>
      </p:sp>
      <p:sp>
        <p:nvSpPr>
          <p:cNvPr id="5" name="Rectangle 128"/>
          <p:cNvSpPr>
            <a:spLocks noChangeArrowheads="1"/>
          </p:cNvSpPr>
          <p:nvPr/>
        </p:nvSpPr>
        <p:spPr bwMode="auto">
          <a:xfrm>
            <a:off x="2321975" y="1088974"/>
            <a:ext cx="540006" cy="314325"/>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eaLnBrk="0" hangingPunct="0"/>
            <a:r>
              <a:rPr lang="en-US" altLang="ja-JP" dirty="0">
                <a:solidFill>
                  <a:schemeClr val="tx1">
                    <a:lumMod val="75000"/>
                    <a:lumOff val="25000"/>
                  </a:schemeClr>
                </a:solidFill>
                <a:latin typeface="MeiryoKe_PGothic" pitchFamily="50" charset="-128"/>
                <a:ea typeface="MeiryoKe_PGothic" pitchFamily="50" charset="-128"/>
              </a:rPr>
              <a:t>PC</a:t>
            </a:r>
          </a:p>
        </p:txBody>
      </p:sp>
      <p:sp>
        <p:nvSpPr>
          <p:cNvPr id="6" name="Rectangle 13"/>
          <p:cNvSpPr>
            <a:spLocks noChangeArrowheads="1"/>
          </p:cNvSpPr>
          <p:nvPr/>
        </p:nvSpPr>
        <p:spPr bwMode="auto">
          <a:xfrm>
            <a:off x="4301844" y="1088974"/>
            <a:ext cx="720725" cy="36036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dirty="0">
                <a:solidFill>
                  <a:schemeClr val="tx1">
                    <a:lumMod val="75000"/>
                    <a:lumOff val="25000"/>
                  </a:schemeClr>
                </a:solidFill>
                <a:latin typeface="MeiryoKe_PGothic" pitchFamily="50" charset="-128"/>
                <a:ea typeface="MeiryoKe_PGothic" pitchFamily="50" charset="-128"/>
              </a:rPr>
              <a:t>4000</a:t>
            </a:r>
            <a:endParaRPr lang="ja-JP" altLang="en-US" b="1" dirty="0">
              <a:solidFill>
                <a:schemeClr val="tx1">
                  <a:lumMod val="75000"/>
                  <a:lumOff val="25000"/>
                </a:schemeClr>
              </a:solidFill>
              <a:latin typeface="MeiryoKe_PGothic" pitchFamily="50" charset="-128"/>
              <a:ea typeface="MeiryoKe_PGothic" pitchFamily="50" charset="-128"/>
            </a:endParaRPr>
          </a:p>
        </p:txBody>
      </p:sp>
      <p:sp>
        <p:nvSpPr>
          <p:cNvPr id="7" name="Freeform 10"/>
          <p:cNvSpPr>
            <a:spLocks/>
          </p:cNvSpPr>
          <p:nvPr/>
        </p:nvSpPr>
        <p:spPr bwMode="auto">
          <a:xfrm rot="16200000" flipV="1">
            <a:off x="4031840" y="2168985"/>
            <a:ext cx="2340026" cy="108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triangle" w="lg" len="lg"/>
            <a:tailEnd type="none" w="med" len="med"/>
          </a:ln>
        </p:spPr>
        <p:style>
          <a:lnRef idx="2">
            <a:schemeClr val="accent5"/>
          </a:lnRef>
          <a:fillRef idx="0">
            <a:schemeClr val="accent5"/>
          </a:fillRef>
          <a:effectRef idx="1">
            <a:schemeClr val="accent5"/>
          </a:effectRef>
          <a:fontRef idx="minor">
            <a:schemeClr val="tx1"/>
          </a:fontRef>
        </p:style>
        <p:txBody>
          <a:bodyPr/>
          <a:lstStyle/>
          <a:p>
            <a:endParaRPr lang="ja-JP" altLang="en-US">
              <a:latin typeface="Arial Narrow" pitchFamily="34" charset="0"/>
              <a:cs typeface="Times New Roman" pitchFamily="18" charset="0"/>
            </a:endParaRPr>
          </a:p>
        </p:txBody>
      </p:sp>
      <p:sp>
        <p:nvSpPr>
          <p:cNvPr id="8" name="Rectangle 154"/>
          <p:cNvSpPr>
            <a:spLocks noChangeArrowheads="1"/>
          </p:cNvSpPr>
          <p:nvPr/>
        </p:nvSpPr>
        <p:spPr bwMode="auto">
          <a:xfrm>
            <a:off x="5831861" y="2168986"/>
            <a:ext cx="718369" cy="2608442"/>
          </a:xfrm>
          <a:prstGeom prst="rect">
            <a:avLst/>
          </a:prstGeom>
          <a:ln>
            <a:solidFill>
              <a:schemeClr val="tx1">
                <a:lumMod val="75000"/>
                <a:lumOff val="25000"/>
              </a:schemeClr>
            </a:solidFill>
            <a:headEnd/>
            <a:tailEnd/>
          </a:ln>
        </p:spPr>
        <p:style>
          <a:lnRef idx="2">
            <a:schemeClr val="dk1"/>
          </a:lnRef>
          <a:fillRef idx="1">
            <a:schemeClr val="lt1"/>
          </a:fillRef>
          <a:effectRef idx="0">
            <a:schemeClr val="dk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sp>
        <p:nvSpPr>
          <p:cNvPr id="9" name="Rectangle 195"/>
          <p:cNvSpPr>
            <a:spLocks noChangeArrowheads="1"/>
          </p:cNvSpPr>
          <p:nvPr/>
        </p:nvSpPr>
        <p:spPr bwMode="auto">
          <a:xfrm>
            <a:off x="5831861" y="3699003"/>
            <a:ext cx="720008" cy="360363"/>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dirty="0">
                <a:solidFill>
                  <a:schemeClr val="accent5"/>
                </a:solidFill>
                <a:latin typeface="MeiryoKe_PGothic" pitchFamily="50" charset="-128"/>
                <a:ea typeface="MeiryoKe_PGothic" pitchFamily="50" charset="-128"/>
              </a:rPr>
              <a:t>1110</a:t>
            </a:r>
            <a:endParaRPr lang="ja-JP" altLang="en-US" b="1" dirty="0">
              <a:solidFill>
                <a:schemeClr val="accent5"/>
              </a:solidFill>
              <a:latin typeface="MeiryoKe_PGothic" pitchFamily="50" charset="-128"/>
              <a:ea typeface="MeiryoKe_PGothic" pitchFamily="50" charset="-128"/>
            </a:endParaRPr>
          </a:p>
        </p:txBody>
      </p:sp>
      <p:sp>
        <p:nvSpPr>
          <p:cNvPr id="10" name="正方形/長方形 9"/>
          <p:cNvSpPr/>
          <p:nvPr/>
        </p:nvSpPr>
        <p:spPr bwMode="auto">
          <a:xfrm>
            <a:off x="5830222" y="2167399"/>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11" name="正方形/長方形 10"/>
          <p:cNvSpPr/>
          <p:nvPr/>
        </p:nvSpPr>
        <p:spPr bwMode="auto">
          <a:xfrm>
            <a:off x="5830222" y="2527403"/>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12" name="正方形/長方形 11"/>
          <p:cNvSpPr/>
          <p:nvPr/>
        </p:nvSpPr>
        <p:spPr bwMode="auto">
          <a:xfrm>
            <a:off x="5470219" y="2167399"/>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0</a:t>
            </a:r>
            <a:endParaRPr lang="ja-JP" altLang="en-US" sz="2000" dirty="0">
              <a:solidFill>
                <a:schemeClr val="tx1">
                  <a:lumMod val="75000"/>
                  <a:lumOff val="25000"/>
                </a:schemeClr>
              </a:solidFill>
              <a:latin typeface="Arial Narrow" panose="020B0606020202030204" pitchFamily="34" charset="0"/>
            </a:endParaRPr>
          </a:p>
        </p:txBody>
      </p:sp>
      <p:sp>
        <p:nvSpPr>
          <p:cNvPr id="13" name="正方形/長方形 12"/>
          <p:cNvSpPr/>
          <p:nvPr/>
        </p:nvSpPr>
        <p:spPr bwMode="auto">
          <a:xfrm>
            <a:off x="5470218" y="2527403"/>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1</a:t>
            </a:r>
            <a:endParaRPr lang="ja-JP" altLang="en-US" sz="2000" dirty="0">
              <a:solidFill>
                <a:schemeClr val="tx1">
                  <a:lumMod val="75000"/>
                  <a:lumOff val="25000"/>
                </a:schemeClr>
              </a:solidFill>
              <a:latin typeface="Arial Narrow" panose="020B0606020202030204" pitchFamily="34" charset="0"/>
            </a:endParaRPr>
          </a:p>
        </p:txBody>
      </p:sp>
      <p:sp>
        <p:nvSpPr>
          <p:cNvPr id="14" name="正方形/長方形 13"/>
          <p:cNvSpPr/>
          <p:nvPr/>
        </p:nvSpPr>
        <p:spPr bwMode="auto">
          <a:xfrm>
            <a:off x="5470218" y="2887407"/>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15" name="正方形/長方形 14"/>
          <p:cNvSpPr/>
          <p:nvPr/>
        </p:nvSpPr>
        <p:spPr bwMode="auto">
          <a:xfrm>
            <a:off x="6010224" y="3877418"/>
            <a:ext cx="3477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17" name="Rectangle 133"/>
          <p:cNvSpPr>
            <a:spLocks noChangeArrowheads="1"/>
          </p:cNvSpPr>
          <p:nvPr/>
        </p:nvSpPr>
        <p:spPr bwMode="auto">
          <a:xfrm>
            <a:off x="4751849" y="4329010"/>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dirty="0">
                <a:solidFill>
                  <a:schemeClr val="tx1">
                    <a:lumMod val="75000"/>
                    <a:lumOff val="25000"/>
                  </a:schemeClr>
                </a:solidFill>
                <a:latin typeface="MeiryoKe_PGothic" pitchFamily="50" charset="-128"/>
                <a:ea typeface="MeiryoKe_PGothic" pitchFamily="50" charset="-128"/>
              </a:rPr>
              <a:t>ローカル</a:t>
            </a:r>
            <a:endParaRPr lang="en-US" altLang="ja-JP" dirty="0">
              <a:solidFill>
                <a:schemeClr val="tx1">
                  <a:lumMod val="75000"/>
                  <a:lumOff val="25000"/>
                </a:schemeClr>
              </a:solidFill>
              <a:latin typeface="MeiryoKe_PGothic" pitchFamily="50" charset="-128"/>
              <a:ea typeface="MeiryoKe_PGothic" pitchFamily="50" charset="-128"/>
            </a:endParaRPr>
          </a:p>
          <a:p>
            <a:pPr eaLnBrk="0" hangingPunct="0"/>
            <a:r>
              <a:rPr lang="ja-JP" altLang="en-US" dirty="0">
                <a:solidFill>
                  <a:schemeClr val="tx1">
                    <a:lumMod val="75000"/>
                    <a:lumOff val="25000"/>
                  </a:schemeClr>
                </a:solidFill>
                <a:latin typeface="MeiryoKe_PGothic" pitchFamily="50" charset="-128"/>
                <a:ea typeface="MeiryoKe_PGothic" pitchFamily="50" charset="-128"/>
              </a:rPr>
              <a:t>履歴表</a:t>
            </a:r>
            <a:endParaRPr lang="en-US" altLang="ja-JP" dirty="0">
              <a:solidFill>
                <a:schemeClr val="tx1">
                  <a:lumMod val="75000"/>
                  <a:lumOff val="25000"/>
                </a:schemeClr>
              </a:solidFill>
              <a:latin typeface="MeiryoKe_PGothic" pitchFamily="50" charset="-128"/>
              <a:ea typeface="MeiryoKe_PGothic" pitchFamily="50" charset="-128"/>
            </a:endParaRPr>
          </a:p>
        </p:txBody>
      </p:sp>
      <p:cxnSp>
        <p:nvCxnSpPr>
          <p:cNvPr id="18" name="直線コネクタ 17"/>
          <p:cNvCxnSpPr/>
          <p:nvPr/>
        </p:nvCxnSpPr>
        <p:spPr bwMode="auto">
          <a:xfrm>
            <a:off x="4301997" y="1538979"/>
            <a:ext cx="720008" cy="0"/>
          </a:xfrm>
          <a:prstGeom prst="line">
            <a:avLst/>
          </a:prstGeom>
          <a:ln>
            <a:headEnd type="none" w="med" len="med"/>
            <a:tailEnd type="none" w="med" len="med"/>
          </a:ln>
        </p:spPr>
        <p:style>
          <a:lnRef idx="2">
            <a:schemeClr val="accent5"/>
          </a:lnRef>
          <a:fillRef idx="0">
            <a:schemeClr val="accent5"/>
          </a:fillRef>
          <a:effectRef idx="1">
            <a:schemeClr val="accent5"/>
          </a:effectRef>
          <a:fontRef idx="minor">
            <a:schemeClr val="tx1"/>
          </a:fontRef>
        </p:style>
      </p:cxnSp>
      <p:sp>
        <p:nvSpPr>
          <p:cNvPr id="19" name="正方形/長方形 18"/>
          <p:cNvSpPr/>
          <p:nvPr/>
        </p:nvSpPr>
        <p:spPr bwMode="auto">
          <a:xfrm>
            <a:off x="3311833" y="2258987"/>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PC </a:t>
            </a:r>
            <a:r>
              <a:rPr lang="ja-JP" altLang="en-US" sz="2000" dirty="0">
                <a:solidFill>
                  <a:schemeClr val="tx1">
                    <a:lumMod val="75000"/>
                    <a:lumOff val="25000"/>
                  </a:schemeClr>
                </a:solidFill>
                <a:latin typeface="Arial Narrow" panose="020B0606020202030204" pitchFamily="34" charset="0"/>
              </a:rPr>
              <a:t>の下位 </a:t>
            </a:r>
            <a:r>
              <a:rPr lang="en-US" altLang="ja-JP" sz="2000" dirty="0">
                <a:solidFill>
                  <a:schemeClr val="tx1">
                    <a:lumMod val="75000"/>
                    <a:lumOff val="25000"/>
                  </a:schemeClr>
                </a:solidFill>
                <a:latin typeface="Arial Narrow" panose="020B0606020202030204" pitchFamily="34" charset="0"/>
              </a:rPr>
              <a:t>16</a:t>
            </a:r>
            <a:r>
              <a:rPr lang="ja-JP" altLang="en-US" sz="2000" dirty="0">
                <a:solidFill>
                  <a:schemeClr val="tx1">
                    <a:lumMod val="75000"/>
                    <a:lumOff val="25000"/>
                  </a:schemeClr>
                </a:solidFill>
                <a:latin typeface="Arial Narrow" panose="020B0606020202030204" pitchFamily="34" charset="0"/>
              </a:rPr>
              <a:t>ビット</a:t>
            </a:r>
          </a:p>
        </p:txBody>
      </p:sp>
      <p:sp>
        <p:nvSpPr>
          <p:cNvPr id="20" name="正方形/長方形 19"/>
          <p:cNvSpPr/>
          <p:nvPr/>
        </p:nvSpPr>
        <p:spPr bwMode="auto">
          <a:xfrm>
            <a:off x="5830222" y="4417424"/>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21" name="正方形/長方形 20"/>
          <p:cNvSpPr/>
          <p:nvPr/>
        </p:nvSpPr>
        <p:spPr bwMode="auto">
          <a:xfrm>
            <a:off x="6010224" y="2887407"/>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cxnSp>
        <p:nvCxnSpPr>
          <p:cNvPr id="22" name="直線矢印コネクタ 21"/>
          <p:cNvCxnSpPr/>
          <p:nvPr/>
        </p:nvCxnSpPr>
        <p:spPr bwMode="auto">
          <a:xfrm>
            <a:off x="6190226" y="4777428"/>
            <a:ext cx="0" cy="450005"/>
          </a:xfrm>
          <a:prstGeom prst="straightConnector1">
            <a:avLst/>
          </a:prstGeom>
          <a:ln>
            <a:headEnd type="none" w="sm" len="sm"/>
            <a:tailEnd type="triangle" w="lg" len="lg"/>
          </a:ln>
        </p:spPr>
        <p:style>
          <a:lnRef idx="2">
            <a:schemeClr val="accent5"/>
          </a:lnRef>
          <a:fillRef idx="0">
            <a:schemeClr val="accent5"/>
          </a:fillRef>
          <a:effectRef idx="1">
            <a:schemeClr val="accent5"/>
          </a:effectRef>
          <a:fontRef idx="minor">
            <a:schemeClr val="tx1"/>
          </a:fontRef>
        </p:style>
      </p:cxnSp>
      <p:sp>
        <p:nvSpPr>
          <p:cNvPr id="26" name="Freeform 10"/>
          <p:cNvSpPr>
            <a:spLocks/>
          </p:cNvSpPr>
          <p:nvPr/>
        </p:nvSpPr>
        <p:spPr bwMode="auto">
          <a:xfrm rot="10800000">
            <a:off x="4661847" y="1808981"/>
            <a:ext cx="2250025" cy="3420038"/>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triangle" w="lg" len="lg"/>
            <a:tailEnd type="none" w="med" len="med"/>
          </a:ln>
        </p:spPr>
        <p:style>
          <a:lnRef idx="2">
            <a:schemeClr val="accent5"/>
          </a:lnRef>
          <a:fillRef idx="0">
            <a:schemeClr val="accent5"/>
          </a:fillRef>
          <a:effectRef idx="1">
            <a:schemeClr val="accent5"/>
          </a:effectRef>
          <a:fontRef idx="minor">
            <a:schemeClr val="tx1"/>
          </a:fontRef>
        </p:style>
        <p:txBody>
          <a:bodyPr/>
          <a:lstStyle/>
          <a:p>
            <a:endParaRPr lang="ja-JP" altLang="en-US">
              <a:latin typeface="Arial Narrow" pitchFamily="34" charset="0"/>
              <a:cs typeface="Times New Roman" pitchFamily="18" charset="0"/>
            </a:endParaRPr>
          </a:p>
        </p:txBody>
      </p:sp>
      <p:sp>
        <p:nvSpPr>
          <p:cNvPr id="27" name="Rectangle 154"/>
          <p:cNvSpPr>
            <a:spLocks noChangeArrowheads="1"/>
          </p:cNvSpPr>
          <p:nvPr/>
        </p:nvSpPr>
        <p:spPr bwMode="auto">
          <a:xfrm>
            <a:off x="8083525" y="2170573"/>
            <a:ext cx="718369" cy="2608442"/>
          </a:xfrm>
          <a:prstGeom prst="rect">
            <a:avLst/>
          </a:prstGeom>
          <a:ln>
            <a:solidFill>
              <a:schemeClr val="tx1">
                <a:lumMod val="75000"/>
                <a:lumOff val="25000"/>
              </a:schemeClr>
            </a:solidFill>
            <a:headEnd/>
            <a:tailEnd/>
          </a:ln>
        </p:spPr>
        <p:style>
          <a:lnRef idx="2">
            <a:schemeClr val="dk1"/>
          </a:lnRef>
          <a:fillRef idx="1">
            <a:schemeClr val="lt1"/>
          </a:fillRef>
          <a:effectRef idx="0">
            <a:schemeClr val="dk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sp>
        <p:nvSpPr>
          <p:cNvPr id="28" name="Rectangle 195"/>
          <p:cNvSpPr>
            <a:spLocks noChangeArrowheads="1"/>
          </p:cNvSpPr>
          <p:nvPr/>
        </p:nvSpPr>
        <p:spPr bwMode="auto">
          <a:xfrm>
            <a:off x="8081886" y="3248998"/>
            <a:ext cx="720008" cy="360363"/>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dirty="0">
                <a:solidFill>
                  <a:schemeClr val="accent5"/>
                </a:solidFill>
                <a:latin typeface="MeiryoKe_PGothic" pitchFamily="50" charset="-128"/>
                <a:ea typeface="MeiryoKe_PGothic" pitchFamily="50" charset="-128"/>
              </a:rPr>
              <a:t>11</a:t>
            </a:r>
            <a:endParaRPr lang="ja-JP" altLang="en-US" b="1" dirty="0">
              <a:solidFill>
                <a:schemeClr val="accent5"/>
              </a:solidFill>
              <a:latin typeface="MeiryoKe_PGothic" pitchFamily="50" charset="-128"/>
              <a:ea typeface="MeiryoKe_PGothic" pitchFamily="50" charset="-128"/>
            </a:endParaRPr>
          </a:p>
        </p:txBody>
      </p:sp>
      <p:sp>
        <p:nvSpPr>
          <p:cNvPr id="29" name="正方形/長方形 28"/>
          <p:cNvSpPr/>
          <p:nvPr/>
        </p:nvSpPr>
        <p:spPr bwMode="auto">
          <a:xfrm>
            <a:off x="8081886" y="2168986"/>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30" name="正方形/長方形 29"/>
          <p:cNvSpPr/>
          <p:nvPr/>
        </p:nvSpPr>
        <p:spPr bwMode="auto">
          <a:xfrm>
            <a:off x="8081886" y="2528990"/>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31" name="正方形/長方形 30"/>
          <p:cNvSpPr/>
          <p:nvPr/>
        </p:nvSpPr>
        <p:spPr bwMode="auto">
          <a:xfrm>
            <a:off x="7721883" y="2168986"/>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0</a:t>
            </a:r>
            <a:endParaRPr lang="ja-JP" altLang="en-US" sz="2000" dirty="0">
              <a:solidFill>
                <a:schemeClr val="tx1">
                  <a:lumMod val="75000"/>
                  <a:lumOff val="25000"/>
                </a:schemeClr>
              </a:solidFill>
              <a:latin typeface="Arial Narrow" panose="020B0606020202030204" pitchFamily="34" charset="0"/>
            </a:endParaRPr>
          </a:p>
        </p:txBody>
      </p:sp>
      <p:sp>
        <p:nvSpPr>
          <p:cNvPr id="32" name="正方形/長方形 31"/>
          <p:cNvSpPr/>
          <p:nvPr/>
        </p:nvSpPr>
        <p:spPr bwMode="auto">
          <a:xfrm>
            <a:off x="7721882" y="2528990"/>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1</a:t>
            </a:r>
            <a:endParaRPr lang="ja-JP" altLang="en-US" sz="2000" dirty="0">
              <a:solidFill>
                <a:schemeClr val="tx1">
                  <a:lumMod val="75000"/>
                  <a:lumOff val="25000"/>
                </a:schemeClr>
              </a:solidFill>
              <a:latin typeface="Arial Narrow" panose="020B0606020202030204" pitchFamily="34" charset="0"/>
            </a:endParaRPr>
          </a:p>
        </p:txBody>
      </p:sp>
      <p:sp>
        <p:nvSpPr>
          <p:cNvPr id="33" name="正方形/長方形 32"/>
          <p:cNvSpPr/>
          <p:nvPr/>
        </p:nvSpPr>
        <p:spPr bwMode="auto">
          <a:xfrm>
            <a:off x="7721882" y="2798993"/>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34" name="正方形/長方形 33"/>
          <p:cNvSpPr/>
          <p:nvPr/>
        </p:nvSpPr>
        <p:spPr bwMode="auto">
          <a:xfrm>
            <a:off x="8261888" y="3879005"/>
            <a:ext cx="3477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35" name="正方形/長方形 34"/>
          <p:cNvSpPr/>
          <p:nvPr/>
        </p:nvSpPr>
        <p:spPr bwMode="auto">
          <a:xfrm>
            <a:off x="8081886" y="4419011"/>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36" name="正方形/長方形 35"/>
          <p:cNvSpPr/>
          <p:nvPr/>
        </p:nvSpPr>
        <p:spPr bwMode="auto">
          <a:xfrm>
            <a:off x="8261888" y="2798993"/>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37" name="Freeform 10"/>
          <p:cNvSpPr>
            <a:spLocks/>
          </p:cNvSpPr>
          <p:nvPr/>
        </p:nvSpPr>
        <p:spPr bwMode="auto">
          <a:xfrm rot="16200000" flipV="1">
            <a:off x="6641870" y="5139018"/>
            <a:ext cx="810008" cy="990011"/>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none" w="lg" len="lg"/>
            <a:tailEnd type="none" w="med" len="med"/>
          </a:ln>
        </p:spPr>
        <p:style>
          <a:lnRef idx="2">
            <a:schemeClr val="accent5"/>
          </a:lnRef>
          <a:fillRef idx="0">
            <a:schemeClr val="accent5"/>
          </a:fillRef>
          <a:effectRef idx="1">
            <a:schemeClr val="accent5"/>
          </a:effectRef>
          <a:fontRef idx="minor">
            <a:schemeClr val="tx1"/>
          </a:fontRef>
        </p:style>
        <p:txBody>
          <a:bodyPr/>
          <a:lstStyle/>
          <a:p>
            <a:endParaRPr lang="ja-JP" altLang="en-US">
              <a:latin typeface="Arial Narrow" pitchFamily="34" charset="0"/>
              <a:cs typeface="Times New Roman" pitchFamily="18" charset="0"/>
            </a:endParaRPr>
          </a:p>
        </p:txBody>
      </p:sp>
      <p:cxnSp>
        <p:nvCxnSpPr>
          <p:cNvPr id="38" name="直線コネクタ 37"/>
          <p:cNvCxnSpPr/>
          <p:nvPr/>
        </p:nvCxnSpPr>
        <p:spPr bwMode="auto">
          <a:xfrm>
            <a:off x="6011863" y="5229020"/>
            <a:ext cx="1080012" cy="0"/>
          </a:xfrm>
          <a:prstGeom prst="line">
            <a:avLst/>
          </a:prstGeom>
          <a:ln>
            <a:headEnd type="none" w="med" len="med"/>
            <a:tailEnd type="none" w="med" len="med"/>
          </a:ln>
        </p:spPr>
        <p:style>
          <a:lnRef idx="2">
            <a:schemeClr val="accent5"/>
          </a:lnRef>
          <a:fillRef idx="0">
            <a:schemeClr val="accent5"/>
          </a:fillRef>
          <a:effectRef idx="1">
            <a:schemeClr val="accent5"/>
          </a:effectRef>
          <a:fontRef idx="minor">
            <a:schemeClr val="tx1"/>
          </a:fontRef>
        </p:style>
      </p:cxnSp>
      <p:sp>
        <p:nvSpPr>
          <p:cNvPr id="40" name="Freeform 10"/>
          <p:cNvSpPr>
            <a:spLocks/>
          </p:cNvSpPr>
          <p:nvPr/>
        </p:nvSpPr>
        <p:spPr bwMode="auto">
          <a:xfrm rot="5400000">
            <a:off x="6551868" y="4509015"/>
            <a:ext cx="2520029" cy="540006"/>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triangle" w="lg" len="lg"/>
            <a:tailEnd type="none" w="med" len="med"/>
          </a:ln>
        </p:spPr>
        <p:style>
          <a:lnRef idx="2">
            <a:schemeClr val="accent5"/>
          </a:lnRef>
          <a:fillRef idx="0">
            <a:schemeClr val="accent5"/>
          </a:fillRef>
          <a:effectRef idx="1">
            <a:schemeClr val="accent5"/>
          </a:effectRef>
          <a:fontRef idx="minor">
            <a:schemeClr val="tx1"/>
          </a:fontRef>
        </p:style>
        <p:txBody>
          <a:bodyPr/>
          <a:lstStyle/>
          <a:p>
            <a:endParaRPr lang="ja-JP" altLang="en-US">
              <a:latin typeface="Arial Narrow" pitchFamily="34" charset="0"/>
              <a:cs typeface="Times New Roman" pitchFamily="18" charset="0"/>
            </a:endParaRPr>
          </a:p>
        </p:txBody>
      </p:sp>
      <p:sp>
        <p:nvSpPr>
          <p:cNvPr id="41" name="Rectangle 133"/>
          <p:cNvSpPr>
            <a:spLocks noChangeArrowheads="1"/>
          </p:cNvSpPr>
          <p:nvPr/>
        </p:nvSpPr>
        <p:spPr bwMode="auto">
          <a:xfrm>
            <a:off x="8081886" y="1718981"/>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en-US" altLang="ja-JP" dirty="0">
                <a:solidFill>
                  <a:schemeClr val="tx1">
                    <a:lumMod val="75000"/>
                    <a:lumOff val="25000"/>
                  </a:schemeClr>
                </a:solidFill>
                <a:latin typeface="MeiryoKe_PGothic" pitchFamily="50" charset="-128"/>
                <a:ea typeface="MeiryoKe_PGothic" pitchFamily="50" charset="-128"/>
              </a:rPr>
              <a:t>PHT</a:t>
            </a:r>
          </a:p>
        </p:txBody>
      </p:sp>
      <p:sp>
        <p:nvSpPr>
          <p:cNvPr id="42" name="Rectangle 133"/>
          <p:cNvSpPr>
            <a:spLocks noChangeArrowheads="1"/>
          </p:cNvSpPr>
          <p:nvPr/>
        </p:nvSpPr>
        <p:spPr bwMode="auto">
          <a:xfrm>
            <a:off x="5651859" y="5319021"/>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dirty="0">
                <a:solidFill>
                  <a:schemeClr val="tx1">
                    <a:lumMod val="75000"/>
                    <a:lumOff val="25000"/>
                  </a:schemeClr>
                </a:solidFill>
                <a:latin typeface="MeiryoKe_PGothic" pitchFamily="50" charset="-128"/>
                <a:ea typeface="MeiryoKe_PGothic" pitchFamily="50" charset="-128"/>
              </a:rPr>
              <a:t>連結</a:t>
            </a:r>
            <a:endParaRPr lang="en-US" altLang="ja-JP" dirty="0">
              <a:solidFill>
                <a:schemeClr val="tx1">
                  <a:lumMod val="75000"/>
                  <a:lumOff val="25000"/>
                </a:schemeClr>
              </a:solidFill>
              <a:latin typeface="MeiryoKe_PGothic" pitchFamily="50" charset="-128"/>
              <a:ea typeface="MeiryoKe_PGothic" pitchFamily="50" charset="-128"/>
            </a:endParaRPr>
          </a:p>
        </p:txBody>
      </p:sp>
      <p:sp>
        <p:nvSpPr>
          <p:cNvPr id="39" name="正方形/長方形 38"/>
          <p:cNvSpPr/>
          <p:nvPr/>
        </p:nvSpPr>
        <p:spPr bwMode="auto">
          <a:xfrm>
            <a:off x="7361878" y="3158997"/>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b="1" dirty="0">
                <a:solidFill>
                  <a:schemeClr val="accent5"/>
                </a:solidFill>
                <a:latin typeface="Arial Narrow" panose="020B0606020202030204" pitchFamily="34" charset="0"/>
              </a:rPr>
              <a:t>0x4000E</a:t>
            </a:r>
            <a:endParaRPr lang="ja-JP" altLang="en-US" b="1" dirty="0">
              <a:solidFill>
                <a:schemeClr val="accent5"/>
              </a:solidFill>
              <a:latin typeface="Arial Narrow" panose="020B0606020202030204" pitchFamily="34" charset="0"/>
            </a:endParaRPr>
          </a:p>
        </p:txBody>
      </p:sp>
    </p:spTree>
    <p:extLst>
      <p:ext uri="{BB962C8B-B14F-4D97-AF65-F5344CB8AC3E}">
        <p14:creationId xmlns:p14="http://schemas.microsoft.com/office/powerpoint/2010/main" val="228605535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ローカル履歴予測器の動作例（３）</a:t>
            </a:r>
          </a:p>
        </p:txBody>
      </p:sp>
      <p:sp>
        <p:nvSpPr>
          <p:cNvPr id="3" name="テキスト プレースホルダー 2"/>
          <p:cNvSpPr>
            <a:spLocks noGrp="1"/>
          </p:cNvSpPr>
          <p:nvPr>
            <p:ph type="body" sz="quarter" idx="10"/>
          </p:nvPr>
        </p:nvSpPr>
        <p:spPr>
          <a:xfrm>
            <a:off x="30675" y="5139019"/>
            <a:ext cx="8280092" cy="989704"/>
          </a:xfrm>
        </p:spPr>
        <p:txBody>
          <a:bodyPr/>
          <a:lstStyle/>
          <a:p>
            <a:r>
              <a:rPr lang="ja-JP" altLang="en-US" dirty="0"/>
              <a:t>動作：</a:t>
            </a:r>
            <a:endParaRPr lang="en-US" altLang="ja-JP" dirty="0"/>
          </a:p>
          <a:p>
            <a:pPr marL="817200" lvl="1" indent="-457200">
              <a:buFont typeface="+mj-lt"/>
              <a:buAutoNum type="arabicPeriod"/>
            </a:pPr>
            <a:r>
              <a:rPr lang="en-US" altLang="ja-JP" dirty="0"/>
              <a:t>0x4000 </a:t>
            </a:r>
            <a:r>
              <a:rPr lang="ja-JP" altLang="en-US" dirty="0"/>
              <a:t>でローカル履歴表をアクセス</a:t>
            </a:r>
            <a:endParaRPr lang="en-US" altLang="ja-JP" dirty="0"/>
          </a:p>
          <a:p>
            <a:pPr marL="817200" lvl="1" indent="-457200">
              <a:buFont typeface="+mj-lt"/>
              <a:buAutoNum type="arabicPeriod"/>
            </a:pPr>
            <a:r>
              <a:rPr lang="ja-JP" altLang="en-US" dirty="0"/>
              <a:t>得られた </a:t>
            </a:r>
            <a:r>
              <a:rPr lang="en-US" altLang="ja-JP" dirty="0">
                <a:solidFill>
                  <a:schemeClr val="accent5"/>
                </a:solidFill>
              </a:rPr>
              <a:t>1101=0xD</a:t>
            </a:r>
            <a:r>
              <a:rPr lang="en-US" altLang="ja-JP" dirty="0"/>
              <a:t> </a:t>
            </a:r>
            <a:r>
              <a:rPr lang="ja-JP" altLang="en-US" dirty="0"/>
              <a:t>と </a:t>
            </a:r>
            <a:r>
              <a:rPr lang="en-US" altLang="ja-JP" dirty="0"/>
              <a:t>0x4000 </a:t>
            </a:r>
            <a:r>
              <a:rPr lang="ja-JP" altLang="en-US" dirty="0"/>
              <a:t>を</a:t>
            </a:r>
            <a:br>
              <a:rPr lang="en-US" altLang="ja-JP" dirty="0"/>
            </a:br>
            <a:r>
              <a:rPr lang="ja-JP" altLang="en-US" dirty="0"/>
              <a:t>結合し，</a:t>
            </a:r>
            <a:r>
              <a:rPr lang="en-US" altLang="ja-JP" dirty="0"/>
              <a:t>PHT </a:t>
            </a:r>
            <a:r>
              <a:rPr lang="ja-JP" altLang="en-US" dirty="0"/>
              <a:t>の </a:t>
            </a:r>
            <a:r>
              <a:rPr lang="en-US" altLang="ja-JP" dirty="0"/>
              <a:t>0x4000D </a:t>
            </a:r>
            <a:r>
              <a:rPr lang="ja-JP" altLang="en-US" dirty="0"/>
              <a:t>をアクセス</a:t>
            </a:r>
            <a:endParaRPr lang="en-US" altLang="ja-JP" dirty="0"/>
          </a:p>
          <a:p>
            <a:pPr marL="817200" lvl="1" indent="-457200">
              <a:buFont typeface="+mj-lt"/>
              <a:buAutoNum type="arabicPeriod"/>
            </a:pPr>
            <a:r>
              <a:rPr lang="ja-JP" altLang="en-US" dirty="0"/>
              <a:t>カウンタの中身が </a:t>
            </a:r>
            <a:r>
              <a:rPr lang="en-US" altLang="ja-JP" dirty="0"/>
              <a:t>11 </a:t>
            </a:r>
            <a:r>
              <a:rPr lang="ja-JP" altLang="en-US" dirty="0" err="1"/>
              <a:t>なので</a:t>
            </a:r>
            <a:r>
              <a:rPr lang="ja-JP" altLang="en-US" dirty="0"/>
              <a:t>成立と予測</a:t>
            </a:r>
            <a:endParaRPr lang="en-US" altLang="ja-JP" dirty="0"/>
          </a:p>
        </p:txBody>
      </p:sp>
      <p:sp>
        <p:nvSpPr>
          <p:cNvPr id="4" name="Rectangle 89"/>
          <p:cNvSpPr>
            <a:spLocks noChangeArrowheads="1"/>
          </p:cNvSpPr>
          <p:nvPr/>
        </p:nvSpPr>
        <p:spPr bwMode="auto">
          <a:xfrm>
            <a:off x="2861981" y="1088974"/>
            <a:ext cx="14398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dirty="0">
                <a:solidFill>
                  <a:schemeClr val="tx1">
                    <a:lumMod val="75000"/>
                    <a:lumOff val="25000"/>
                  </a:schemeClr>
                </a:solidFill>
                <a:latin typeface="MeiryoKe_PGothic" pitchFamily="50" charset="-128"/>
                <a:ea typeface="MeiryoKe_PGothic" pitchFamily="50" charset="-128"/>
              </a:rPr>
              <a:t>0x80</a:t>
            </a:r>
            <a:endParaRPr lang="ja-JP" altLang="en-US" b="1" dirty="0">
              <a:solidFill>
                <a:schemeClr val="tx1">
                  <a:lumMod val="75000"/>
                  <a:lumOff val="25000"/>
                </a:schemeClr>
              </a:solidFill>
              <a:latin typeface="MeiryoKe_PGothic" pitchFamily="50" charset="-128"/>
              <a:ea typeface="MeiryoKe_PGothic" pitchFamily="50" charset="-128"/>
            </a:endParaRPr>
          </a:p>
        </p:txBody>
      </p:sp>
      <p:sp>
        <p:nvSpPr>
          <p:cNvPr id="5" name="Rectangle 128"/>
          <p:cNvSpPr>
            <a:spLocks noChangeArrowheads="1"/>
          </p:cNvSpPr>
          <p:nvPr/>
        </p:nvSpPr>
        <p:spPr bwMode="auto">
          <a:xfrm>
            <a:off x="2321975" y="1088974"/>
            <a:ext cx="540006" cy="314325"/>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eaLnBrk="0" hangingPunct="0"/>
            <a:r>
              <a:rPr lang="en-US" altLang="ja-JP" dirty="0">
                <a:solidFill>
                  <a:schemeClr val="tx1">
                    <a:lumMod val="75000"/>
                    <a:lumOff val="25000"/>
                  </a:schemeClr>
                </a:solidFill>
                <a:latin typeface="MeiryoKe_PGothic" pitchFamily="50" charset="-128"/>
                <a:ea typeface="MeiryoKe_PGothic" pitchFamily="50" charset="-128"/>
              </a:rPr>
              <a:t>PC</a:t>
            </a:r>
          </a:p>
        </p:txBody>
      </p:sp>
      <p:sp>
        <p:nvSpPr>
          <p:cNvPr id="6" name="Rectangle 13"/>
          <p:cNvSpPr>
            <a:spLocks noChangeArrowheads="1"/>
          </p:cNvSpPr>
          <p:nvPr/>
        </p:nvSpPr>
        <p:spPr bwMode="auto">
          <a:xfrm>
            <a:off x="4301844" y="1088974"/>
            <a:ext cx="720725" cy="36036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dirty="0">
                <a:solidFill>
                  <a:schemeClr val="tx1">
                    <a:lumMod val="75000"/>
                    <a:lumOff val="25000"/>
                  </a:schemeClr>
                </a:solidFill>
                <a:latin typeface="MeiryoKe_PGothic" pitchFamily="50" charset="-128"/>
                <a:ea typeface="MeiryoKe_PGothic" pitchFamily="50" charset="-128"/>
              </a:rPr>
              <a:t>4000</a:t>
            </a:r>
            <a:endParaRPr lang="ja-JP" altLang="en-US" b="1" dirty="0">
              <a:solidFill>
                <a:schemeClr val="tx1">
                  <a:lumMod val="75000"/>
                  <a:lumOff val="25000"/>
                </a:schemeClr>
              </a:solidFill>
              <a:latin typeface="MeiryoKe_PGothic" pitchFamily="50" charset="-128"/>
              <a:ea typeface="MeiryoKe_PGothic" pitchFamily="50" charset="-128"/>
            </a:endParaRPr>
          </a:p>
        </p:txBody>
      </p:sp>
      <p:sp>
        <p:nvSpPr>
          <p:cNvPr id="7" name="Freeform 10"/>
          <p:cNvSpPr>
            <a:spLocks/>
          </p:cNvSpPr>
          <p:nvPr/>
        </p:nvSpPr>
        <p:spPr bwMode="auto">
          <a:xfrm rot="16200000" flipV="1">
            <a:off x="4031840" y="2168985"/>
            <a:ext cx="2340026" cy="108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triangle" w="lg" len="lg"/>
            <a:tailEnd type="none" w="med" len="med"/>
          </a:ln>
        </p:spPr>
        <p:style>
          <a:lnRef idx="2">
            <a:schemeClr val="accent5"/>
          </a:lnRef>
          <a:fillRef idx="0">
            <a:schemeClr val="accent5"/>
          </a:fillRef>
          <a:effectRef idx="1">
            <a:schemeClr val="accent5"/>
          </a:effectRef>
          <a:fontRef idx="minor">
            <a:schemeClr val="tx1"/>
          </a:fontRef>
        </p:style>
        <p:txBody>
          <a:bodyPr/>
          <a:lstStyle/>
          <a:p>
            <a:endParaRPr lang="ja-JP" altLang="en-US">
              <a:latin typeface="Arial Narrow" pitchFamily="34" charset="0"/>
              <a:cs typeface="Times New Roman" pitchFamily="18" charset="0"/>
            </a:endParaRPr>
          </a:p>
        </p:txBody>
      </p:sp>
      <p:sp>
        <p:nvSpPr>
          <p:cNvPr id="8" name="Rectangle 154"/>
          <p:cNvSpPr>
            <a:spLocks noChangeArrowheads="1"/>
          </p:cNvSpPr>
          <p:nvPr/>
        </p:nvSpPr>
        <p:spPr bwMode="auto">
          <a:xfrm>
            <a:off x="5831861" y="2168986"/>
            <a:ext cx="718369" cy="2608442"/>
          </a:xfrm>
          <a:prstGeom prst="rect">
            <a:avLst/>
          </a:prstGeom>
          <a:ln>
            <a:solidFill>
              <a:schemeClr val="tx1">
                <a:lumMod val="75000"/>
                <a:lumOff val="25000"/>
              </a:schemeClr>
            </a:solidFill>
            <a:headEnd/>
            <a:tailEnd/>
          </a:ln>
        </p:spPr>
        <p:style>
          <a:lnRef idx="2">
            <a:schemeClr val="dk1"/>
          </a:lnRef>
          <a:fillRef idx="1">
            <a:schemeClr val="lt1"/>
          </a:fillRef>
          <a:effectRef idx="0">
            <a:schemeClr val="dk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sp>
        <p:nvSpPr>
          <p:cNvPr id="9" name="Rectangle 195"/>
          <p:cNvSpPr>
            <a:spLocks noChangeArrowheads="1"/>
          </p:cNvSpPr>
          <p:nvPr/>
        </p:nvSpPr>
        <p:spPr bwMode="auto">
          <a:xfrm>
            <a:off x="5831861" y="3699003"/>
            <a:ext cx="720008" cy="360363"/>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dirty="0">
                <a:solidFill>
                  <a:schemeClr val="accent5"/>
                </a:solidFill>
                <a:latin typeface="MeiryoKe_PGothic" pitchFamily="50" charset="-128"/>
                <a:ea typeface="MeiryoKe_PGothic" pitchFamily="50" charset="-128"/>
              </a:rPr>
              <a:t>110</a:t>
            </a:r>
            <a:r>
              <a:rPr lang="ja-JP" altLang="en-US" b="1" dirty="0">
                <a:solidFill>
                  <a:schemeClr val="accent5"/>
                </a:solidFill>
                <a:latin typeface="MeiryoKe_PGothic" pitchFamily="50" charset="-128"/>
                <a:ea typeface="MeiryoKe_PGothic" pitchFamily="50" charset="-128"/>
              </a:rPr>
              <a:t>１</a:t>
            </a:r>
          </a:p>
        </p:txBody>
      </p:sp>
      <p:sp>
        <p:nvSpPr>
          <p:cNvPr id="10" name="正方形/長方形 9"/>
          <p:cNvSpPr/>
          <p:nvPr/>
        </p:nvSpPr>
        <p:spPr bwMode="auto">
          <a:xfrm>
            <a:off x="5830222" y="2167399"/>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11" name="正方形/長方形 10"/>
          <p:cNvSpPr/>
          <p:nvPr/>
        </p:nvSpPr>
        <p:spPr bwMode="auto">
          <a:xfrm>
            <a:off x="5830222" y="2527403"/>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12" name="正方形/長方形 11"/>
          <p:cNvSpPr/>
          <p:nvPr/>
        </p:nvSpPr>
        <p:spPr bwMode="auto">
          <a:xfrm>
            <a:off x="5470219" y="2167399"/>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0</a:t>
            </a:r>
            <a:endParaRPr lang="ja-JP" altLang="en-US" sz="2000" dirty="0">
              <a:solidFill>
                <a:schemeClr val="tx1">
                  <a:lumMod val="75000"/>
                  <a:lumOff val="25000"/>
                </a:schemeClr>
              </a:solidFill>
              <a:latin typeface="Arial Narrow" panose="020B0606020202030204" pitchFamily="34" charset="0"/>
            </a:endParaRPr>
          </a:p>
        </p:txBody>
      </p:sp>
      <p:sp>
        <p:nvSpPr>
          <p:cNvPr id="13" name="正方形/長方形 12"/>
          <p:cNvSpPr/>
          <p:nvPr/>
        </p:nvSpPr>
        <p:spPr bwMode="auto">
          <a:xfrm>
            <a:off x="5470218" y="2527403"/>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1</a:t>
            </a:r>
            <a:endParaRPr lang="ja-JP" altLang="en-US" sz="2000" dirty="0">
              <a:solidFill>
                <a:schemeClr val="tx1">
                  <a:lumMod val="75000"/>
                  <a:lumOff val="25000"/>
                </a:schemeClr>
              </a:solidFill>
              <a:latin typeface="Arial Narrow" panose="020B0606020202030204" pitchFamily="34" charset="0"/>
            </a:endParaRPr>
          </a:p>
        </p:txBody>
      </p:sp>
      <p:sp>
        <p:nvSpPr>
          <p:cNvPr id="14" name="正方形/長方形 13"/>
          <p:cNvSpPr/>
          <p:nvPr/>
        </p:nvSpPr>
        <p:spPr bwMode="auto">
          <a:xfrm>
            <a:off x="5470218" y="2887407"/>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15" name="正方形/長方形 14"/>
          <p:cNvSpPr/>
          <p:nvPr/>
        </p:nvSpPr>
        <p:spPr bwMode="auto">
          <a:xfrm>
            <a:off x="6010224" y="3877418"/>
            <a:ext cx="3477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17" name="Rectangle 133"/>
          <p:cNvSpPr>
            <a:spLocks noChangeArrowheads="1"/>
          </p:cNvSpPr>
          <p:nvPr/>
        </p:nvSpPr>
        <p:spPr bwMode="auto">
          <a:xfrm>
            <a:off x="4751849" y="4329010"/>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dirty="0">
                <a:solidFill>
                  <a:schemeClr val="tx1">
                    <a:lumMod val="75000"/>
                    <a:lumOff val="25000"/>
                  </a:schemeClr>
                </a:solidFill>
                <a:latin typeface="MeiryoKe_PGothic" pitchFamily="50" charset="-128"/>
                <a:ea typeface="MeiryoKe_PGothic" pitchFamily="50" charset="-128"/>
              </a:rPr>
              <a:t>ローカル</a:t>
            </a:r>
            <a:endParaRPr lang="en-US" altLang="ja-JP" dirty="0">
              <a:solidFill>
                <a:schemeClr val="tx1">
                  <a:lumMod val="75000"/>
                  <a:lumOff val="25000"/>
                </a:schemeClr>
              </a:solidFill>
              <a:latin typeface="MeiryoKe_PGothic" pitchFamily="50" charset="-128"/>
              <a:ea typeface="MeiryoKe_PGothic" pitchFamily="50" charset="-128"/>
            </a:endParaRPr>
          </a:p>
          <a:p>
            <a:pPr eaLnBrk="0" hangingPunct="0"/>
            <a:r>
              <a:rPr lang="ja-JP" altLang="en-US" dirty="0">
                <a:solidFill>
                  <a:schemeClr val="tx1">
                    <a:lumMod val="75000"/>
                    <a:lumOff val="25000"/>
                  </a:schemeClr>
                </a:solidFill>
                <a:latin typeface="MeiryoKe_PGothic" pitchFamily="50" charset="-128"/>
                <a:ea typeface="MeiryoKe_PGothic" pitchFamily="50" charset="-128"/>
              </a:rPr>
              <a:t>履歴表</a:t>
            </a:r>
            <a:endParaRPr lang="en-US" altLang="ja-JP" dirty="0">
              <a:solidFill>
                <a:schemeClr val="tx1">
                  <a:lumMod val="75000"/>
                  <a:lumOff val="25000"/>
                </a:schemeClr>
              </a:solidFill>
              <a:latin typeface="MeiryoKe_PGothic" pitchFamily="50" charset="-128"/>
              <a:ea typeface="MeiryoKe_PGothic" pitchFamily="50" charset="-128"/>
            </a:endParaRPr>
          </a:p>
        </p:txBody>
      </p:sp>
      <p:cxnSp>
        <p:nvCxnSpPr>
          <p:cNvPr id="18" name="直線コネクタ 17"/>
          <p:cNvCxnSpPr/>
          <p:nvPr/>
        </p:nvCxnSpPr>
        <p:spPr bwMode="auto">
          <a:xfrm>
            <a:off x="4301997" y="1538979"/>
            <a:ext cx="720008" cy="0"/>
          </a:xfrm>
          <a:prstGeom prst="line">
            <a:avLst/>
          </a:prstGeom>
          <a:ln>
            <a:headEnd type="none" w="med" len="med"/>
            <a:tailEnd type="none" w="med" len="med"/>
          </a:ln>
        </p:spPr>
        <p:style>
          <a:lnRef idx="2">
            <a:schemeClr val="accent5"/>
          </a:lnRef>
          <a:fillRef idx="0">
            <a:schemeClr val="accent5"/>
          </a:fillRef>
          <a:effectRef idx="1">
            <a:schemeClr val="accent5"/>
          </a:effectRef>
          <a:fontRef idx="minor">
            <a:schemeClr val="tx1"/>
          </a:fontRef>
        </p:style>
      </p:cxnSp>
      <p:sp>
        <p:nvSpPr>
          <p:cNvPr id="19" name="正方形/長方形 18"/>
          <p:cNvSpPr/>
          <p:nvPr/>
        </p:nvSpPr>
        <p:spPr bwMode="auto">
          <a:xfrm>
            <a:off x="3311833" y="2258987"/>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PC </a:t>
            </a:r>
            <a:r>
              <a:rPr lang="ja-JP" altLang="en-US" sz="2000" dirty="0">
                <a:solidFill>
                  <a:schemeClr val="tx1">
                    <a:lumMod val="75000"/>
                    <a:lumOff val="25000"/>
                  </a:schemeClr>
                </a:solidFill>
                <a:latin typeface="Arial Narrow" panose="020B0606020202030204" pitchFamily="34" charset="0"/>
              </a:rPr>
              <a:t>の下位 </a:t>
            </a:r>
            <a:r>
              <a:rPr lang="en-US" altLang="ja-JP" sz="2000" dirty="0">
                <a:solidFill>
                  <a:schemeClr val="tx1">
                    <a:lumMod val="75000"/>
                    <a:lumOff val="25000"/>
                  </a:schemeClr>
                </a:solidFill>
                <a:latin typeface="Arial Narrow" panose="020B0606020202030204" pitchFamily="34" charset="0"/>
              </a:rPr>
              <a:t>16</a:t>
            </a:r>
            <a:r>
              <a:rPr lang="ja-JP" altLang="en-US" sz="2000" dirty="0">
                <a:solidFill>
                  <a:schemeClr val="tx1">
                    <a:lumMod val="75000"/>
                    <a:lumOff val="25000"/>
                  </a:schemeClr>
                </a:solidFill>
                <a:latin typeface="Arial Narrow" panose="020B0606020202030204" pitchFamily="34" charset="0"/>
              </a:rPr>
              <a:t>ビット</a:t>
            </a:r>
          </a:p>
        </p:txBody>
      </p:sp>
      <p:sp>
        <p:nvSpPr>
          <p:cNvPr id="20" name="正方形/長方形 19"/>
          <p:cNvSpPr/>
          <p:nvPr/>
        </p:nvSpPr>
        <p:spPr bwMode="auto">
          <a:xfrm>
            <a:off x="5830222" y="4417424"/>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21" name="正方形/長方形 20"/>
          <p:cNvSpPr/>
          <p:nvPr/>
        </p:nvSpPr>
        <p:spPr bwMode="auto">
          <a:xfrm>
            <a:off x="6010224" y="2887407"/>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cxnSp>
        <p:nvCxnSpPr>
          <p:cNvPr id="22" name="直線矢印コネクタ 21"/>
          <p:cNvCxnSpPr/>
          <p:nvPr/>
        </p:nvCxnSpPr>
        <p:spPr bwMode="auto">
          <a:xfrm>
            <a:off x="6190226" y="4777428"/>
            <a:ext cx="0" cy="450005"/>
          </a:xfrm>
          <a:prstGeom prst="straightConnector1">
            <a:avLst/>
          </a:prstGeom>
          <a:ln>
            <a:headEnd type="none" w="sm" len="sm"/>
            <a:tailEnd type="triangle" w="lg" len="lg"/>
          </a:ln>
        </p:spPr>
        <p:style>
          <a:lnRef idx="2">
            <a:schemeClr val="accent5"/>
          </a:lnRef>
          <a:fillRef idx="0">
            <a:schemeClr val="accent5"/>
          </a:fillRef>
          <a:effectRef idx="1">
            <a:schemeClr val="accent5"/>
          </a:effectRef>
          <a:fontRef idx="minor">
            <a:schemeClr val="tx1"/>
          </a:fontRef>
        </p:style>
      </p:cxnSp>
      <p:sp>
        <p:nvSpPr>
          <p:cNvPr id="26" name="Freeform 10"/>
          <p:cNvSpPr>
            <a:spLocks/>
          </p:cNvSpPr>
          <p:nvPr/>
        </p:nvSpPr>
        <p:spPr bwMode="auto">
          <a:xfrm rot="10800000">
            <a:off x="4661847" y="1808981"/>
            <a:ext cx="2250025" cy="3420038"/>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triangle" w="lg" len="lg"/>
            <a:tailEnd type="none" w="med" len="med"/>
          </a:ln>
        </p:spPr>
        <p:style>
          <a:lnRef idx="2">
            <a:schemeClr val="accent5"/>
          </a:lnRef>
          <a:fillRef idx="0">
            <a:schemeClr val="accent5"/>
          </a:fillRef>
          <a:effectRef idx="1">
            <a:schemeClr val="accent5"/>
          </a:effectRef>
          <a:fontRef idx="minor">
            <a:schemeClr val="tx1"/>
          </a:fontRef>
        </p:style>
        <p:txBody>
          <a:bodyPr/>
          <a:lstStyle/>
          <a:p>
            <a:endParaRPr lang="ja-JP" altLang="en-US">
              <a:latin typeface="Arial Narrow" pitchFamily="34" charset="0"/>
              <a:cs typeface="Times New Roman" pitchFamily="18" charset="0"/>
            </a:endParaRPr>
          </a:p>
        </p:txBody>
      </p:sp>
      <p:sp>
        <p:nvSpPr>
          <p:cNvPr id="27" name="Rectangle 154"/>
          <p:cNvSpPr>
            <a:spLocks noChangeArrowheads="1"/>
          </p:cNvSpPr>
          <p:nvPr/>
        </p:nvSpPr>
        <p:spPr bwMode="auto">
          <a:xfrm>
            <a:off x="8083525" y="2170573"/>
            <a:ext cx="718369" cy="2608442"/>
          </a:xfrm>
          <a:prstGeom prst="rect">
            <a:avLst/>
          </a:prstGeom>
          <a:ln>
            <a:solidFill>
              <a:schemeClr val="tx1">
                <a:lumMod val="75000"/>
                <a:lumOff val="25000"/>
              </a:schemeClr>
            </a:solidFill>
            <a:headEnd/>
            <a:tailEnd/>
          </a:ln>
        </p:spPr>
        <p:style>
          <a:lnRef idx="2">
            <a:schemeClr val="dk1"/>
          </a:lnRef>
          <a:fillRef idx="1">
            <a:schemeClr val="lt1"/>
          </a:fillRef>
          <a:effectRef idx="0">
            <a:schemeClr val="dk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sp>
        <p:nvSpPr>
          <p:cNvPr id="28" name="Rectangle 195"/>
          <p:cNvSpPr>
            <a:spLocks noChangeArrowheads="1"/>
          </p:cNvSpPr>
          <p:nvPr/>
        </p:nvSpPr>
        <p:spPr bwMode="auto">
          <a:xfrm>
            <a:off x="8081886" y="3248998"/>
            <a:ext cx="720008" cy="360363"/>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dirty="0">
                <a:solidFill>
                  <a:schemeClr val="accent5"/>
                </a:solidFill>
                <a:latin typeface="MeiryoKe_PGothic" pitchFamily="50" charset="-128"/>
                <a:ea typeface="MeiryoKe_PGothic" pitchFamily="50" charset="-128"/>
              </a:rPr>
              <a:t>11</a:t>
            </a:r>
            <a:endParaRPr lang="ja-JP" altLang="en-US" b="1" dirty="0">
              <a:solidFill>
                <a:schemeClr val="accent5"/>
              </a:solidFill>
              <a:latin typeface="MeiryoKe_PGothic" pitchFamily="50" charset="-128"/>
              <a:ea typeface="MeiryoKe_PGothic" pitchFamily="50" charset="-128"/>
            </a:endParaRPr>
          </a:p>
        </p:txBody>
      </p:sp>
      <p:sp>
        <p:nvSpPr>
          <p:cNvPr id="29" name="正方形/長方形 28"/>
          <p:cNvSpPr/>
          <p:nvPr/>
        </p:nvSpPr>
        <p:spPr bwMode="auto">
          <a:xfrm>
            <a:off x="8081886" y="2168986"/>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30" name="正方形/長方形 29"/>
          <p:cNvSpPr/>
          <p:nvPr/>
        </p:nvSpPr>
        <p:spPr bwMode="auto">
          <a:xfrm>
            <a:off x="8081886" y="2528990"/>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31" name="正方形/長方形 30"/>
          <p:cNvSpPr/>
          <p:nvPr/>
        </p:nvSpPr>
        <p:spPr bwMode="auto">
          <a:xfrm>
            <a:off x="7721883" y="2168986"/>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0</a:t>
            </a:r>
            <a:endParaRPr lang="ja-JP" altLang="en-US" sz="2000" dirty="0">
              <a:solidFill>
                <a:schemeClr val="tx1">
                  <a:lumMod val="75000"/>
                  <a:lumOff val="25000"/>
                </a:schemeClr>
              </a:solidFill>
              <a:latin typeface="Arial Narrow" panose="020B0606020202030204" pitchFamily="34" charset="0"/>
            </a:endParaRPr>
          </a:p>
        </p:txBody>
      </p:sp>
      <p:sp>
        <p:nvSpPr>
          <p:cNvPr id="32" name="正方形/長方形 31"/>
          <p:cNvSpPr/>
          <p:nvPr/>
        </p:nvSpPr>
        <p:spPr bwMode="auto">
          <a:xfrm>
            <a:off x="7721882" y="2528990"/>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1</a:t>
            </a:r>
            <a:endParaRPr lang="ja-JP" altLang="en-US" sz="2000" dirty="0">
              <a:solidFill>
                <a:schemeClr val="tx1">
                  <a:lumMod val="75000"/>
                  <a:lumOff val="25000"/>
                </a:schemeClr>
              </a:solidFill>
              <a:latin typeface="Arial Narrow" panose="020B0606020202030204" pitchFamily="34" charset="0"/>
            </a:endParaRPr>
          </a:p>
        </p:txBody>
      </p:sp>
      <p:sp>
        <p:nvSpPr>
          <p:cNvPr id="33" name="正方形/長方形 32"/>
          <p:cNvSpPr/>
          <p:nvPr/>
        </p:nvSpPr>
        <p:spPr bwMode="auto">
          <a:xfrm>
            <a:off x="7721882" y="2798993"/>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34" name="正方形/長方形 33"/>
          <p:cNvSpPr/>
          <p:nvPr/>
        </p:nvSpPr>
        <p:spPr bwMode="auto">
          <a:xfrm>
            <a:off x="8261888" y="3879005"/>
            <a:ext cx="3477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35" name="正方形/長方形 34"/>
          <p:cNvSpPr/>
          <p:nvPr/>
        </p:nvSpPr>
        <p:spPr bwMode="auto">
          <a:xfrm>
            <a:off x="8081886" y="4419011"/>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36" name="正方形/長方形 35"/>
          <p:cNvSpPr/>
          <p:nvPr/>
        </p:nvSpPr>
        <p:spPr bwMode="auto">
          <a:xfrm>
            <a:off x="8261888" y="2798993"/>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37" name="Freeform 10"/>
          <p:cNvSpPr>
            <a:spLocks/>
          </p:cNvSpPr>
          <p:nvPr/>
        </p:nvSpPr>
        <p:spPr bwMode="auto">
          <a:xfrm rot="16200000" flipV="1">
            <a:off x="6641870" y="5139018"/>
            <a:ext cx="810008" cy="990011"/>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none" w="lg" len="lg"/>
            <a:tailEnd type="none" w="med" len="med"/>
          </a:ln>
        </p:spPr>
        <p:style>
          <a:lnRef idx="2">
            <a:schemeClr val="accent5"/>
          </a:lnRef>
          <a:fillRef idx="0">
            <a:schemeClr val="accent5"/>
          </a:fillRef>
          <a:effectRef idx="1">
            <a:schemeClr val="accent5"/>
          </a:effectRef>
          <a:fontRef idx="minor">
            <a:schemeClr val="tx1"/>
          </a:fontRef>
        </p:style>
        <p:txBody>
          <a:bodyPr/>
          <a:lstStyle/>
          <a:p>
            <a:endParaRPr lang="ja-JP" altLang="en-US">
              <a:latin typeface="Arial Narrow" pitchFamily="34" charset="0"/>
              <a:cs typeface="Times New Roman" pitchFamily="18" charset="0"/>
            </a:endParaRPr>
          </a:p>
        </p:txBody>
      </p:sp>
      <p:cxnSp>
        <p:nvCxnSpPr>
          <p:cNvPr id="38" name="直線コネクタ 37"/>
          <p:cNvCxnSpPr/>
          <p:nvPr/>
        </p:nvCxnSpPr>
        <p:spPr bwMode="auto">
          <a:xfrm>
            <a:off x="6011863" y="5229020"/>
            <a:ext cx="1080012" cy="0"/>
          </a:xfrm>
          <a:prstGeom prst="line">
            <a:avLst/>
          </a:prstGeom>
          <a:ln>
            <a:headEnd type="none" w="med" len="med"/>
            <a:tailEnd type="none" w="med" len="med"/>
          </a:ln>
        </p:spPr>
        <p:style>
          <a:lnRef idx="2">
            <a:schemeClr val="accent5"/>
          </a:lnRef>
          <a:fillRef idx="0">
            <a:schemeClr val="accent5"/>
          </a:fillRef>
          <a:effectRef idx="1">
            <a:schemeClr val="accent5"/>
          </a:effectRef>
          <a:fontRef idx="minor">
            <a:schemeClr val="tx1"/>
          </a:fontRef>
        </p:style>
      </p:cxnSp>
      <p:sp>
        <p:nvSpPr>
          <p:cNvPr id="40" name="Freeform 10"/>
          <p:cNvSpPr>
            <a:spLocks/>
          </p:cNvSpPr>
          <p:nvPr/>
        </p:nvSpPr>
        <p:spPr bwMode="auto">
          <a:xfrm rot="5400000">
            <a:off x="6551868" y="4509015"/>
            <a:ext cx="2520029" cy="540006"/>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triangle" w="lg" len="lg"/>
            <a:tailEnd type="none" w="med" len="med"/>
          </a:ln>
        </p:spPr>
        <p:style>
          <a:lnRef idx="2">
            <a:schemeClr val="accent5"/>
          </a:lnRef>
          <a:fillRef idx="0">
            <a:schemeClr val="accent5"/>
          </a:fillRef>
          <a:effectRef idx="1">
            <a:schemeClr val="accent5"/>
          </a:effectRef>
          <a:fontRef idx="minor">
            <a:schemeClr val="tx1"/>
          </a:fontRef>
        </p:style>
        <p:txBody>
          <a:bodyPr/>
          <a:lstStyle/>
          <a:p>
            <a:endParaRPr lang="ja-JP" altLang="en-US">
              <a:latin typeface="Arial Narrow" pitchFamily="34" charset="0"/>
              <a:cs typeface="Times New Roman" pitchFamily="18" charset="0"/>
            </a:endParaRPr>
          </a:p>
        </p:txBody>
      </p:sp>
      <p:sp>
        <p:nvSpPr>
          <p:cNvPr id="41" name="Rectangle 133"/>
          <p:cNvSpPr>
            <a:spLocks noChangeArrowheads="1"/>
          </p:cNvSpPr>
          <p:nvPr/>
        </p:nvSpPr>
        <p:spPr bwMode="auto">
          <a:xfrm>
            <a:off x="8081886" y="1718981"/>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en-US" altLang="ja-JP" dirty="0">
                <a:solidFill>
                  <a:schemeClr val="tx1">
                    <a:lumMod val="75000"/>
                    <a:lumOff val="25000"/>
                  </a:schemeClr>
                </a:solidFill>
                <a:latin typeface="MeiryoKe_PGothic" pitchFamily="50" charset="-128"/>
                <a:ea typeface="MeiryoKe_PGothic" pitchFamily="50" charset="-128"/>
              </a:rPr>
              <a:t>PHT</a:t>
            </a:r>
          </a:p>
        </p:txBody>
      </p:sp>
      <p:sp>
        <p:nvSpPr>
          <p:cNvPr id="42" name="Rectangle 133"/>
          <p:cNvSpPr>
            <a:spLocks noChangeArrowheads="1"/>
          </p:cNvSpPr>
          <p:nvPr/>
        </p:nvSpPr>
        <p:spPr bwMode="auto">
          <a:xfrm>
            <a:off x="5651859" y="5319021"/>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dirty="0">
                <a:solidFill>
                  <a:schemeClr val="tx1">
                    <a:lumMod val="75000"/>
                    <a:lumOff val="25000"/>
                  </a:schemeClr>
                </a:solidFill>
                <a:latin typeface="MeiryoKe_PGothic" pitchFamily="50" charset="-128"/>
                <a:ea typeface="MeiryoKe_PGothic" pitchFamily="50" charset="-128"/>
              </a:rPr>
              <a:t>連結</a:t>
            </a:r>
            <a:endParaRPr lang="en-US" altLang="ja-JP" dirty="0">
              <a:solidFill>
                <a:schemeClr val="tx1">
                  <a:lumMod val="75000"/>
                  <a:lumOff val="25000"/>
                </a:schemeClr>
              </a:solidFill>
              <a:latin typeface="MeiryoKe_PGothic" pitchFamily="50" charset="-128"/>
              <a:ea typeface="MeiryoKe_PGothic" pitchFamily="50" charset="-128"/>
            </a:endParaRPr>
          </a:p>
        </p:txBody>
      </p:sp>
      <p:sp>
        <p:nvSpPr>
          <p:cNvPr id="39" name="正方形/長方形 38"/>
          <p:cNvSpPr/>
          <p:nvPr/>
        </p:nvSpPr>
        <p:spPr bwMode="auto">
          <a:xfrm>
            <a:off x="7361878" y="3158997"/>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b="1" dirty="0">
                <a:solidFill>
                  <a:schemeClr val="accent5"/>
                </a:solidFill>
                <a:latin typeface="Arial Narrow" panose="020B0606020202030204" pitchFamily="34" charset="0"/>
              </a:rPr>
              <a:t>0x4000D</a:t>
            </a:r>
            <a:endParaRPr lang="ja-JP" altLang="en-US" b="1" dirty="0">
              <a:solidFill>
                <a:schemeClr val="accent5"/>
              </a:solidFill>
              <a:latin typeface="Arial Narrow" panose="020B0606020202030204" pitchFamily="34" charset="0"/>
            </a:endParaRPr>
          </a:p>
        </p:txBody>
      </p:sp>
    </p:spTree>
    <p:extLst>
      <p:ext uri="{BB962C8B-B14F-4D97-AF65-F5344CB8AC3E}">
        <p14:creationId xmlns:p14="http://schemas.microsoft.com/office/powerpoint/2010/main" val="35383648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ローカル履歴予測器の動作例（３）</a:t>
            </a:r>
          </a:p>
        </p:txBody>
      </p:sp>
      <p:sp>
        <p:nvSpPr>
          <p:cNvPr id="3" name="テキスト プレースホルダー 2"/>
          <p:cNvSpPr>
            <a:spLocks noGrp="1"/>
          </p:cNvSpPr>
          <p:nvPr>
            <p:ph type="body" sz="quarter" idx="10"/>
          </p:nvPr>
        </p:nvSpPr>
        <p:spPr>
          <a:xfrm>
            <a:off x="30675" y="5139019"/>
            <a:ext cx="8280092" cy="989704"/>
          </a:xfrm>
        </p:spPr>
        <p:txBody>
          <a:bodyPr/>
          <a:lstStyle/>
          <a:p>
            <a:r>
              <a:rPr lang="ja-JP" altLang="en-US" dirty="0"/>
              <a:t>動作：（前ページの</a:t>
            </a:r>
            <a:r>
              <a:rPr lang="en-US" altLang="ja-JP" dirty="0"/>
              <a:t>2</a:t>
            </a:r>
            <a:r>
              <a:rPr lang="ja-JP" altLang="en-US" dirty="0"/>
              <a:t>周後）</a:t>
            </a:r>
            <a:endParaRPr lang="en-US" altLang="ja-JP" dirty="0"/>
          </a:p>
          <a:p>
            <a:pPr marL="817200" lvl="1" indent="-457200">
              <a:buFont typeface="+mj-lt"/>
              <a:buAutoNum type="arabicPeriod"/>
            </a:pPr>
            <a:r>
              <a:rPr lang="en-US" altLang="ja-JP" dirty="0"/>
              <a:t>0x4000 </a:t>
            </a:r>
            <a:r>
              <a:rPr lang="ja-JP" altLang="en-US" dirty="0"/>
              <a:t>でローカル履歴表をアクセス</a:t>
            </a:r>
            <a:endParaRPr lang="en-US" altLang="ja-JP" dirty="0"/>
          </a:p>
          <a:p>
            <a:pPr marL="817200" lvl="1" indent="-457200">
              <a:buFont typeface="+mj-lt"/>
              <a:buAutoNum type="arabicPeriod"/>
            </a:pPr>
            <a:r>
              <a:rPr lang="ja-JP" altLang="en-US" dirty="0"/>
              <a:t>得られた </a:t>
            </a:r>
            <a:r>
              <a:rPr lang="en-US" altLang="ja-JP" dirty="0">
                <a:solidFill>
                  <a:schemeClr val="accent5"/>
                </a:solidFill>
              </a:rPr>
              <a:t>0111=0x7</a:t>
            </a:r>
            <a:r>
              <a:rPr lang="en-US" altLang="ja-JP" dirty="0"/>
              <a:t> </a:t>
            </a:r>
            <a:r>
              <a:rPr lang="ja-JP" altLang="en-US" dirty="0"/>
              <a:t>と </a:t>
            </a:r>
            <a:r>
              <a:rPr lang="en-US" altLang="ja-JP" dirty="0"/>
              <a:t>0x4000 </a:t>
            </a:r>
            <a:r>
              <a:rPr lang="ja-JP" altLang="en-US" dirty="0"/>
              <a:t>を</a:t>
            </a:r>
            <a:br>
              <a:rPr lang="en-US" altLang="ja-JP" dirty="0"/>
            </a:br>
            <a:r>
              <a:rPr lang="ja-JP" altLang="en-US" dirty="0"/>
              <a:t>結合し，</a:t>
            </a:r>
            <a:r>
              <a:rPr lang="en-US" altLang="ja-JP" dirty="0"/>
              <a:t>PHT </a:t>
            </a:r>
            <a:r>
              <a:rPr lang="ja-JP" altLang="en-US" dirty="0"/>
              <a:t>の </a:t>
            </a:r>
            <a:r>
              <a:rPr lang="en-US" altLang="ja-JP" dirty="0"/>
              <a:t>0x40007 </a:t>
            </a:r>
            <a:r>
              <a:rPr lang="ja-JP" altLang="en-US" dirty="0"/>
              <a:t>をアクセス</a:t>
            </a:r>
            <a:endParaRPr lang="en-US" altLang="ja-JP" dirty="0"/>
          </a:p>
          <a:p>
            <a:pPr marL="817200" lvl="1" indent="-457200">
              <a:buFont typeface="+mj-lt"/>
              <a:buAutoNum type="arabicPeriod"/>
            </a:pPr>
            <a:r>
              <a:rPr lang="ja-JP" altLang="en-US" dirty="0"/>
              <a:t>カウンタの中身が </a:t>
            </a:r>
            <a:r>
              <a:rPr lang="en-US" altLang="ja-JP" dirty="0"/>
              <a:t>00 </a:t>
            </a:r>
            <a:r>
              <a:rPr lang="ja-JP" altLang="en-US" dirty="0" err="1"/>
              <a:t>なので</a:t>
            </a:r>
            <a:r>
              <a:rPr lang="ja-JP" altLang="en-US" dirty="0"/>
              <a:t>不成立と予測</a:t>
            </a:r>
            <a:endParaRPr lang="en-US" altLang="ja-JP" dirty="0"/>
          </a:p>
        </p:txBody>
      </p:sp>
      <p:sp>
        <p:nvSpPr>
          <p:cNvPr id="4" name="Rectangle 89"/>
          <p:cNvSpPr>
            <a:spLocks noChangeArrowheads="1"/>
          </p:cNvSpPr>
          <p:nvPr/>
        </p:nvSpPr>
        <p:spPr bwMode="auto">
          <a:xfrm>
            <a:off x="2861981" y="1088974"/>
            <a:ext cx="14398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dirty="0">
                <a:solidFill>
                  <a:schemeClr val="tx1">
                    <a:lumMod val="75000"/>
                    <a:lumOff val="25000"/>
                  </a:schemeClr>
                </a:solidFill>
                <a:latin typeface="MeiryoKe_PGothic" pitchFamily="50" charset="-128"/>
                <a:ea typeface="MeiryoKe_PGothic" pitchFamily="50" charset="-128"/>
              </a:rPr>
              <a:t>0x80</a:t>
            </a:r>
            <a:endParaRPr lang="ja-JP" altLang="en-US" b="1" dirty="0">
              <a:solidFill>
                <a:schemeClr val="tx1">
                  <a:lumMod val="75000"/>
                  <a:lumOff val="25000"/>
                </a:schemeClr>
              </a:solidFill>
              <a:latin typeface="MeiryoKe_PGothic" pitchFamily="50" charset="-128"/>
              <a:ea typeface="MeiryoKe_PGothic" pitchFamily="50" charset="-128"/>
            </a:endParaRPr>
          </a:p>
        </p:txBody>
      </p:sp>
      <p:sp>
        <p:nvSpPr>
          <p:cNvPr id="5" name="Rectangle 128"/>
          <p:cNvSpPr>
            <a:spLocks noChangeArrowheads="1"/>
          </p:cNvSpPr>
          <p:nvPr/>
        </p:nvSpPr>
        <p:spPr bwMode="auto">
          <a:xfrm>
            <a:off x="2321975" y="1088974"/>
            <a:ext cx="540006" cy="314325"/>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eaLnBrk="0" hangingPunct="0"/>
            <a:r>
              <a:rPr lang="en-US" altLang="ja-JP" dirty="0">
                <a:solidFill>
                  <a:schemeClr val="tx1">
                    <a:lumMod val="75000"/>
                    <a:lumOff val="25000"/>
                  </a:schemeClr>
                </a:solidFill>
                <a:latin typeface="MeiryoKe_PGothic" pitchFamily="50" charset="-128"/>
                <a:ea typeface="MeiryoKe_PGothic" pitchFamily="50" charset="-128"/>
              </a:rPr>
              <a:t>PC</a:t>
            </a:r>
          </a:p>
        </p:txBody>
      </p:sp>
      <p:sp>
        <p:nvSpPr>
          <p:cNvPr id="6" name="Rectangle 13"/>
          <p:cNvSpPr>
            <a:spLocks noChangeArrowheads="1"/>
          </p:cNvSpPr>
          <p:nvPr/>
        </p:nvSpPr>
        <p:spPr bwMode="auto">
          <a:xfrm>
            <a:off x="4301844" y="1088974"/>
            <a:ext cx="720725" cy="36036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dirty="0">
                <a:solidFill>
                  <a:schemeClr val="tx1">
                    <a:lumMod val="75000"/>
                    <a:lumOff val="25000"/>
                  </a:schemeClr>
                </a:solidFill>
                <a:latin typeface="MeiryoKe_PGothic" pitchFamily="50" charset="-128"/>
                <a:ea typeface="MeiryoKe_PGothic" pitchFamily="50" charset="-128"/>
              </a:rPr>
              <a:t>4000</a:t>
            </a:r>
            <a:endParaRPr lang="ja-JP" altLang="en-US" b="1" dirty="0">
              <a:solidFill>
                <a:schemeClr val="tx1">
                  <a:lumMod val="75000"/>
                  <a:lumOff val="25000"/>
                </a:schemeClr>
              </a:solidFill>
              <a:latin typeface="MeiryoKe_PGothic" pitchFamily="50" charset="-128"/>
              <a:ea typeface="MeiryoKe_PGothic" pitchFamily="50" charset="-128"/>
            </a:endParaRPr>
          </a:p>
        </p:txBody>
      </p:sp>
      <p:sp>
        <p:nvSpPr>
          <p:cNvPr id="7" name="Freeform 10"/>
          <p:cNvSpPr>
            <a:spLocks/>
          </p:cNvSpPr>
          <p:nvPr/>
        </p:nvSpPr>
        <p:spPr bwMode="auto">
          <a:xfrm rot="16200000" flipV="1">
            <a:off x="4031840" y="2168985"/>
            <a:ext cx="2340026" cy="108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triangle" w="lg" len="lg"/>
            <a:tailEnd type="none" w="med" len="med"/>
          </a:ln>
        </p:spPr>
        <p:style>
          <a:lnRef idx="2">
            <a:schemeClr val="accent5"/>
          </a:lnRef>
          <a:fillRef idx="0">
            <a:schemeClr val="accent5"/>
          </a:fillRef>
          <a:effectRef idx="1">
            <a:schemeClr val="accent5"/>
          </a:effectRef>
          <a:fontRef idx="minor">
            <a:schemeClr val="tx1"/>
          </a:fontRef>
        </p:style>
        <p:txBody>
          <a:bodyPr/>
          <a:lstStyle/>
          <a:p>
            <a:endParaRPr lang="ja-JP" altLang="en-US">
              <a:latin typeface="Arial Narrow" pitchFamily="34" charset="0"/>
              <a:cs typeface="Times New Roman" pitchFamily="18" charset="0"/>
            </a:endParaRPr>
          </a:p>
        </p:txBody>
      </p:sp>
      <p:sp>
        <p:nvSpPr>
          <p:cNvPr id="8" name="Rectangle 154"/>
          <p:cNvSpPr>
            <a:spLocks noChangeArrowheads="1"/>
          </p:cNvSpPr>
          <p:nvPr/>
        </p:nvSpPr>
        <p:spPr bwMode="auto">
          <a:xfrm>
            <a:off x="5831861" y="2168986"/>
            <a:ext cx="718369" cy="2608442"/>
          </a:xfrm>
          <a:prstGeom prst="rect">
            <a:avLst/>
          </a:prstGeom>
          <a:ln>
            <a:solidFill>
              <a:schemeClr val="tx1">
                <a:lumMod val="75000"/>
                <a:lumOff val="25000"/>
              </a:schemeClr>
            </a:solidFill>
            <a:headEnd/>
            <a:tailEnd/>
          </a:ln>
        </p:spPr>
        <p:style>
          <a:lnRef idx="2">
            <a:schemeClr val="dk1"/>
          </a:lnRef>
          <a:fillRef idx="1">
            <a:schemeClr val="lt1"/>
          </a:fillRef>
          <a:effectRef idx="0">
            <a:schemeClr val="dk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sp>
        <p:nvSpPr>
          <p:cNvPr id="9" name="Rectangle 195"/>
          <p:cNvSpPr>
            <a:spLocks noChangeArrowheads="1"/>
          </p:cNvSpPr>
          <p:nvPr/>
        </p:nvSpPr>
        <p:spPr bwMode="auto">
          <a:xfrm>
            <a:off x="5831861" y="3699003"/>
            <a:ext cx="720008" cy="360363"/>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dirty="0">
                <a:solidFill>
                  <a:schemeClr val="accent5"/>
                </a:solidFill>
                <a:latin typeface="MeiryoKe_PGothic" pitchFamily="50" charset="-128"/>
                <a:ea typeface="MeiryoKe_PGothic" pitchFamily="50" charset="-128"/>
              </a:rPr>
              <a:t>0111</a:t>
            </a:r>
            <a:endParaRPr lang="ja-JP" altLang="en-US" b="1" dirty="0">
              <a:solidFill>
                <a:schemeClr val="accent5"/>
              </a:solidFill>
              <a:latin typeface="MeiryoKe_PGothic" pitchFamily="50" charset="-128"/>
              <a:ea typeface="MeiryoKe_PGothic" pitchFamily="50" charset="-128"/>
            </a:endParaRPr>
          </a:p>
        </p:txBody>
      </p:sp>
      <p:sp>
        <p:nvSpPr>
          <p:cNvPr id="10" name="正方形/長方形 9"/>
          <p:cNvSpPr/>
          <p:nvPr/>
        </p:nvSpPr>
        <p:spPr bwMode="auto">
          <a:xfrm>
            <a:off x="5830222" y="2167399"/>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11" name="正方形/長方形 10"/>
          <p:cNvSpPr/>
          <p:nvPr/>
        </p:nvSpPr>
        <p:spPr bwMode="auto">
          <a:xfrm>
            <a:off x="5830222" y="2527403"/>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12" name="正方形/長方形 11"/>
          <p:cNvSpPr/>
          <p:nvPr/>
        </p:nvSpPr>
        <p:spPr bwMode="auto">
          <a:xfrm>
            <a:off x="5470219" y="2167399"/>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0</a:t>
            </a:r>
            <a:endParaRPr lang="ja-JP" altLang="en-US" sz="2000" dirty="0">
              <a:solidFill>
                <a:schemeClr val="tx1">
                  <a:lumMod val="75000"/>
                  <a:lumOff val="25000"/>
                </a:schemeClr>
              </a:solidFill>
              <a:latin typeface="Arial Narrow" panose="020B0606020202030204" pitchFamily="34" charset="0"/>
            </a:endParaRPr>
          </a:p>
        </p:txBody>
      </p:sp>
      <p:sp>
        <p:nvSpPr>
          <p:cNvPr id="13" name="正方形/長方形 12"/>
          <p:cNvSpPr/>
          <p:nvPr/>
        </p:nvSpPr>
        <p:spPr bwMode="auto">
          <a:xfrm>
            <a:off x="5470218" y="2527403"/>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1</a:t>
            </a:r>
            <a:endParaRPr lang="ja-JP" altLang="en-US" sz="2000" dirty="0">
              <a:solidFill>
                <a:schemeClr val="tx1">
                  <a:lumMod val="75000"/>
                  <a:lumOff val="25000"/>
                </a:schemeClr>
              </a:solidFill>
              <a:latin typeface="Arial Narrow" panose="020B0606020202030204" pitchFamily="34" charset="0"/>
            </a:endParaRPr>
          </a:p>
        </p:txBody>
      </p:sp>
      <p:sp>
        <p:nvSpPr>
          <p:cNvPr id="14" name="正方形/長方形 13"/>
          <p:cNvSpPr/>
          <p:nvPr/>
        </p:nvSpPr>
        <p:spPr bwMode="auto">
          <a:xfrm>
            <a:off x="5470218" y="2887407"/>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15" name="正方形/長方形 14"/>
          <p:cNvSpPr/>
          <p:nvPr/>
        </p:nvSpPr>
        <p:spPr bwMode="auto">
          <a:xfrm>
            <a:off x="6010224" y="3877418"/>
            <a:ext cx="3477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17" name="Rectangle 133"/>
          <p:cNvSpPr>
            <a:spLocks noChangeArrowheads="1"/>
          </p:cNvSpPr>
          <p:nvPr/>
        </p:nvSpPr>
        <p:spPr bwMode="auto">
          <a:xfrm>
            <a:off x="4751849" y="4329010"/>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dirty="0">
                <a:solidFill>
                  <a:schemeClr val="tx1">
                    <a:lumMod val="75000"/>
                    <a:lumOff val="25000"/>
                  </a:schemeClr>
                </a:solidFill>
                <a:latin typeface="MeiryoKe_PGothic" pitchFamily="50" charset="-128"/>
                <a:ea typeface="MeiryoKe_PGothic" pitchFamily="50" charset="-128"/>
              </a:rPr>
              <a:t>ローカル</a:t>
            </a:r>
            <a:endParaRPr lang="en-US" altLang="ja-JP" dirty="0">
              <a:solidFill>
                <a:schemeClr val="tx1">
                  <a:lumMod val="75000"/>
                  <a:lumOff val="25000"/>
                </a:schemeClr>
              </a:solidFill>
              <a:latin typeface="MeiryoKe_PGothic" pitchFamily="50" charset="-128"/>
              <a:ea typeface="MeiryoKe_PGothic" pitchFamily="50" charset="-128"/>
            </a:endParaRPr>
          </a:p>
          <a:p>
            <a:pPr eaLnBrk="0" hangingPunct="0"/>
            <a:r>
              <a:rPr lang="ja-JP" altLang="en-US" dirty="0">
                <a:solidFill>
                  <a:schemeClr val="tx1">
                    <a:lumMod val="75000"/>
                    <a:lumOff val="25000"/>
                  </a:schemeClr>
                </a:solidFill>
                <a:latin typeface="MeiryoKe_PGothic" pitchFamily="50" charset="-128"/>
                <a:ea typeface="MeiryoKe_PGothic" pitchFamily="50" charset="-128"/>
              </a:rPr>
              <a:t>履歴表</a:t>
            </a:r>
            <a:endParaRPr lang="en-US" altLang="ja-JP" dirty="0">
              <a:solidFill>
                <a:schemeClr val="tx1">
                  <a:lumMod val="75000"/>
                  <a:lumOff val="25000"/>
                </a:schemeClr>
              </a:solidFill>
              <a:latin typeface="MeiryoKe_PGothic" pitchFamily="50" charset="-128"/>
              <a:ea typeface="MeiryoKe_PGothic" pitchFamily="50" charset="-128"/>
            </a:endParaRPr>
          </a:p>
        </p:txBody>
      </p:sp>
      <p:cxnSp>
        <p:nvCxnSpPr>
          <p:cNvPr id="18" name="直線コネクタ 17"/>
          <p:cNvCxnSpPr/>
          <p:nvPr/>
        </p:nvCxnSpPr>
        <p:spPr bwMode="auto">
          <a:xfrm>
            <a:off x="4301997" y="1538979"/>
            <a:ext cx="720008" cy="0"/>
          </a:xfrm>
          <a:prstGeom prst="line">
            <a:avLst/>
          </a:prstGeom>
          <a:ln>
            <a:headEnd type="none" w="med" len="med"/>
            <a:tailEnd type="none" w="med" len="med"/>
          </a:ln>
        </p:spPr>
        <p:style>
          <a:lnRef idx="2">
            <a:schemeClr val="accent5"/>
          </a:lnRef>
          <a:fillRef idx="0">
            <a:schemeClr val="accent5"/>
          </a:fillRef>
          <a:effectRef idx="1">
            <a:schemeClr val="accent5"/>
          </a:effectRef>
          <a:fontRef idx="minor">
            <a:schemeClr val="tx1"/>
          </a:fontRef>
        </p:style>
      </p:cxnSp>
      <p:sp>
        <p:nvSpPr>
          <p:cNvPr id="19" name="正方形/長方形 18"/>
          <p:cNvSpPr/>
          <p:nvPr/>
        </p:nvSpPr>
        <p:spPr bwMode="auto">
          <a:xfrm>
            <a:off x="3311833" y="2258987"/>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PC </a:t>
            </a:r>
            <a:r>
              <a:rPr lang="ja-JP" altLang="en-US" sz="2000" dirty="0">
                <a:solidFill>
                  <a:schemeClr val="tx1">
                    <a:lumMod val="75000"/>
                    <a:lumOff val="25000"/>
                  </a:schemeClr>
                </a:solidFill>
                <a:latin typeface="Arial Narrow" panose="020B0606020202030204" pitchFamily="34" charset="0"/>
              </a:rPr>
              <a:t>の下位 </a:t>
            </a:r>
            <a:r>
              <a:rPr lang="en-US" altLang="ja-JP" sz="2000" dirty="0">
                <a:solidFill>
                  <a:schemeClr val="tx1">
                    <a:lumMod val="75000"/>
                    <a:lumOff val="25000"/>
                  </a:schemeClr>
                </a:solidFill>
                <a:latin typeface="Arial Narrow" panose="020B0606020202030204" pitchFamily="34" charset="0"/>
              </a:rPr>
              <a:t>16</a:t>
            </a:r>
            <a:r>
              <a:rPr lang="ja-JP" altLang="en-US" sz="2000" dirty="0">
                <a:solidFill>
                  <a:schemeClr val="tx1">
                    <a:lumMod val="75000"/>
                    <a:lumOff val="25000"/>
                  </a:schemeClr>
                </a:solidFill>
                <a:latin typeface="Arial Narrow" panose="020B0606020202030204" pitchFamily="34" charset="0"/>
              </a:rPr>
              <a:t>ビット</a:t>
            </a:r>
          </a:p>
        </p:txBody>
      </p:sp>
      <p:sp>
        <p:nvSpPr>
          <p:cNvPr id="20" name="正方形/長方形 19"/>
          <p:cNvSpPr/>
          <p:nvPr/>
        </p:nvSpPr>
        <p:spPr bwMode="auto">
          <a:xfrm>
            <a:off x="5830222" y="4417424"/>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21" name="正方形/長方形 20"/>
          <p:cNvSpPr/>
          <p:nvPr/>
        </p:nvSpPr>
        <p:spPr bwMode="auto">
          <a:xfrm>
            <a:off x="6010224" y="2887407"/>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cxnSp>
        <p:nvCxnSpPr>
          <p:cNvPr id="22" name="直線矢印コネクタ 21"/>
          <p:cNvCxnSpPr/>
          <p:nvPr/>
        </p:nvCxnSpPr>
        <p:spPr bwMode="auto">
          <a:xfrm>
            <a:off x="6190226" y="4777428"/>
            <a:ext cx="0" cy="450005"/>
          </a:xfrm>
          <a:prstGeom prst="straightConnector1">
            <a:avLst/>
          </a:prstGeom>
          <a:ln>
            <a:headEnd type="none" w="sm" len="sm"/>
            <a:tailEnd type="triangle" w="lg" len="lg"/>
          </a:ln>
        </p:spPr>
        <p:style>
          <a:lnRef idx="2">
            <a:schemeClr val="accent5"/>
          </a:lnRef>
          <a:fillRef idx="0">
            <a:schemeClr val="accent5"/>
          </a:fillRef>
          <a:effectRef idx="1">
            <a:schemeClr val="accent5"/>
          </a:effectRef>
          <a:fontRef idx="minor">
            <a:schemeClr val="tx1"/>
          </a:fontRef>
        </p:style>
      </p:cxnSp>
      <p:sp>
        <p:nvSpPr>
          <p:cNvPr id="26" name="Freeform 10"/>
          <p:cNvSpPr>
            <a:spLocks/>
          </p:cNvSpPr>
          <p:nvPr/>
        </p:nvSpPr>
        <p:spPr bwMode="auto">
          <a:xfrm rot="10800000">
            <a:off x="4661847" y="1808981"/>
            <a:ext cx="2250025" cy="3420038"/>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triangle" w="lg" len="lg"/>
            <a:tailEnd type="none" w="med" len="med"/>
          </a:ln>
        </p:spPr>
        <p:style>
          <a:lnRef idx="2">
            <a:schemeClr val="accent5"/>
          </a:lnRef>
          <a:fillRef idx="0">
            <a:schemeClr val="accent5"/>
          </a:fillRef>
          <a:effectRef idx="1">
            <a:schemeClr val="accent5"/>
          </a:effectRef>
          <a:fontRef idx="minor">
            <a:schemeClr val="tx1"/>
          </a:fontRef>
        </p:style>
        <p:txBody>
          <a:bodyPr/>
          <a:lstStyle/>
          <a:p>
            <a:endParaRPr lang="ja-JP" altLang="en-US">
              <a:latin typeface="Arial Narrow" pitchFamily="34" charset="0"/>
              <a:cs typeface="Times New Roman" pitchFamily="18" charset="0"/>
            </a:endParaRPr>
          </a:p>
        </p:txBody>
      </p:sp>
      <p:sp>
        <p:nvSpPr>
          <p:cNvPr id="27" name="Rectangle 154"/>
          <p:cNvSpPr>
            <a:spLocks noChangeArrowheads="1"/>
          </p:cNvSpPr>
          <p:nvPr/>
        </p:nvSpPr>
        <p:spPr bwMode="auto">
          <a:xfrm>
            <a:off x="8083525" y="2170573"/>
            <a:ext cx="718369" cy="2608442"/>
          </a:xfrm>
          <a:prstGeom prst="rect">
            <a:avLst/>
          </a:prstGeom>
          <a:ln>
            <a:solidFill>
              <a:schemeClr val="tx1">
                <a:lumMod val="75000"/>
                <a:lumOff val="25000"/>
              </a:schemeClr>
            </a:solidFill>
            <a:headEnd/>
            <a:tailEnd/>
          </a:ln>
        </p:spPr>
        <p:style>
          <a:lnRef idx="2">
            <a:schemeClr val="dk1"/>
          </a:lnRef>
          <a:fillRef idx="1">
            <a:schemeClr val="lt1"/>
          </a:fillRef>
          <a:effectRef idx="0">
            <a:schemeClr val="dk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sp>
        <p:nvSpPr>
          <p:cNvPr id="28" name="Rectangle 195"/>
          <p:cNvSpPr>
            <a:spLocks noChangeArrowheads="1"/>
          </p:cNvSpPr>
          <p:nvPr/>
        </p:nvSpPr>
        <p:spPr bwMode="auto">
          <a:xfrm>
            <a:off x="8081886" y="3248998"/>
            <a:ext cx="720008" cy="360363"/>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dirty="0">
                <a:solidFill>
                  <a:schemeClr val="accent6"/>
                </a:solidFill>
                <a:latin typeface="MeiryoKe_PGothic" pitchFamily="50" charset="-128"/>
                <a:ea typeface="MeiryoKe_PGothic" pitchFamily="50" charset="-128"/>
              </a:rPr>
              <a:t>00</a:t>
            </a:r>
            <a:endParaRPr lang="ja-JP" altLang="en-US" b="1" dirty="0">
              <a:solidFill>
                <a:schemeClr val="accent6"/>
              </a:solidFill>
              <a:latin typeface="MeiryoKe_PGothic" pitchFamily="50" charset="-128"/>
              <a:ea typeface="MeiryoKe_PGothic" pitchFamily="50" charset="-128"/>
            </a:endParaRPr>
          </a:p>
        </p:txBody>
      </p:sp>
      <p:sp>
        <p:nvSpPr>
          <p:cNvPr id="29" name="正方形/長方形 28"/>
          <p:cNvSpPr/>
          <p:nvPr/>
        </p:nvSpPr>
        <p:spPr bwMode="auto">
          <a:xfrm>
            <a:off x="8081886" y="2168986"/>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30" name="正方形/長方形 29"/>
          <p:cNvSpPr/>
          <p:nvPr/>
        </p:nvSpPr>
        <p:spPr bwMode="auto">
          <a:xfrm>
            <a:off x="8081886" y="2528990"/>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31" name="正方形/長方形 30"/>
          <p:cNvSpPr/>
          <p:nvPr/>
        </p:nvSpPr>
        <p:spPr bwMode="auto">
          <a:xfrm>
            <a:off x="7721883" y="2168986"/>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0</a:t>
            </a:r>
            <a:endParaRPr lang="ja-JP" altLang="en-US" sz="2000" dirty="0">
              <a:solidFill>
                <a:schemeClr val="tx1">
                  <a:lumMod val="75000"/>
                  <a:lumOff val="25000"/>
                </a:schemeClr>
              </a:solidFill>
              <a:latin typeface="Arial Narrow" panose="020B0606020202030204" pitchFamily="34" charset="0"/>
            </a:endParaRPr>
          </a:p>
        </p:txBody>
      </p:sp>
      <p:sp>
        <p:nvSpPr>
          <p:cNvPr id="32" name="正方形/長方形 31"/>
          <p:cNvSpPr/>
          <p:nvPr/>
        </p:nvSpPr>
        <p:spPr bwMode="auto">
          <a:xfrm>
            <a:off x="7721882" y="2528990"/>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1</a:t>
            </a:r>
            <a:endParaRPr lang="ja-JP" altLang="en-US" sz="2000" dirty="0">
              <a:solidFill>
                <a:schemeClr val="tx1">
                  <a:lumMod val="75000"/>
                  <a:lumOff val="25000"/>
                </a:schemeClr>
              </a:solidFill>
              <a:latin typeface="Arial Narrow" panose="020B0606020202030204" pitchFamily="34" charset="0"/>
            </a:endParaRPr>
          </a:p>
        </p:txBody>
      </p:sp>
      <p:sp>
        <p:nvSpPr>
          <p:cNvPr id="33" name="正方形/長方形 32"/>
          <p:cNvSpPr/>
          <p:nvPr/>
        </p:nvSpPr>
        <p:spPr bwMode="auto">
          <a:xfrm>
            <a:off x="7721882" y="2798993"/>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34" name="正方形/長方形 33"/>
          <p:cNvSpPr/>
          <p:nvPr/>
        </p:nvSpPr>
        <p:spPr bwMode="auto">
          <a:xfrm>
            <a:off x="8261888" y="3879005"/>
            <a:ext cx="3477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35" name="正方形/長方形 34"/>
          <p:cNvSpPr/>
          <p:nvPr/>
        </p:nvSpPr>
        <p:spPr bwMode="auto">
          <a:xfrm>
            <a:off x="8081886" y="4419011"/>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36" name="正方形/長方形 35"/>
          <p:cNvSpPr/>
          <p:nvPr/>
        </p:nvSpPr>
        <p:spPr bwMode="auto">
          <a:xfrm>
            <a:off x="8261888" y="2798993"/>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37" name="Freeform 10"/>
          <p:cNvSpPr>
            <a:spLocks/>
          </p:cNvSpPr>
          <p:nvPr/>
        </p:nvSpPr>
        <p:spPr bwMode="auto">
          <a:xfrm rot="16200000" flipV="1">
            <a:off x="6641870" y="5139018"/>
            <a:ext cx="810008" cy="990011"/>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none" w="lg" len="lg"/>
            <a:tailEnd type="none" w="med" len="med"/>
          </a:ln>
        </p:spPr>
        <p:style>
          <a:lnRef idx="2">
            <a:schemeClr val="accent5"/>
          </a:lnRef>
          <a:fillRef idx="0">
            <a:schemeClr val="accent5"/>
          </a:fillRef>
          <a:effectRef idx="1">
            <a:schemeClr val="accent5"/>
          </a:effectRef>
          <a:fontRef idx="minor">
            <a:schemeClr val="tx1"/>
          </a:fontRef>
        </p:style>
        <p:txBody>
          <a:bodyPr/>
          <a:lstStyle/>
          <a:p>
            <a:endParaRPr lang="ja-JP" altLang="en-US">
              <a:latin typeface="Arial Narrow" pitchFamily="34" charset="0"/>
              <a:cs typeface="Times New Roman" pitchFamily="18" charset="0"/>
            </a:endParaRPr>
          </a:p>
        </p:txBody>
      </p:sp>
      <p:cxnSp>
        <p:nvCxnSpPr>
          <p:cNvPr id="38" name="直線コネクタ 37"/>
          <p:cNvCxnSpPr/>
          <p:nvPr/>
        </p:nvCxnSpPr>
        <p:spPr bwMode="auto">
          <a:xfrm>
            <a:off x="6011863" y="5229020"/>
            <a:ext cx="1080012" cy="0"/>
          </a:xfrm>
          <a:prstGeom prst="line">
            <a:avLst/>
          </a:prstGeom>
          <a:ln>
            <a:headEnd type="none" w="med" len="med"/>
            <a:tailEnd type="none" w="med" len="med"/>
          </a:ln>
        </p:spPr>
        <p:style>
          <a:lnRef idx="2">
            <a:schemeClr val="accent5"/>
          </a:lnRef>
          <a:fillRef idx="0">
            <a:schemeClr val="accent5"/>
          </a:fillRef>
          <a:effectRef idx="1">
            <a:schemeClr val="accent5"/>
          </a:effectRef>
          <a:fontRef idx="minor">
            <a:schemeClr val="tx1"/>
          </a:fontRef>
        </p:style>
      </p:cxnSp>
      <p:sp>
        <p:nvSpPr>
          <p:cNvPr id="40" name="Freeform 10"/>
          <p:cNvSpPr>
            <a:spLocks/>
          </p:cNvSpPr>
          <p:nvPr/>
        </p:nvSpPr>
        <p:spPr bwMode="auto">
          <a:xfrm rot="5400000">
            <a:off x="6551868" y="4509015"/>
            <a:ext cx="2520029" cy="540006"/>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triangle" w="lg" len="lg"/>
            <a:tailEnd type="none" w="med" len="med"/>
          </a:ln>
        </p:spPr>
        <p:style>
          <a:lnRef idx="2">
            <a:schemeClr val="accent5"/>
          </a:lnRef>
          <a:fillRef idx="0">
            <a:schemeClr val="accent5"/>
          </a:fillRef>
          <a:effectRef idx="1">
            <a:schemeClr val="accent5"/>
          </a:effectRef>
          <a:fontRef idx="minor">
            <a:schemeClr val="tx1"/>
          </a:fontRef>
        </p:style>
        <p:txBody>
          <a:bodyPr/>
          <a:lstStyle/>
          <a:p>
            <a:endParaRPr lang="ja-JP" altLang="en-US">
              <a:latin typeface="Arial Narrow" pitchFamily="34" charset="0"/>
              <a:cs typeface="Times New Roman" pitchFamily="18" charset="0"/>
            </a:endParaRPr>
          </a:p>
        </p:txBody>
      </p:sp>
      <p:sp>
        <p:nvSpPr>
          <p:cNvPr id="41" name="Rectangle 133"/>
          <p:cNvSpPr>
            <a:spLocks noChangeArrowheads="1"/>
          </p:cNvSpPr>
          <p:nvPr/>
        </p:nvSpPr>
        <p:spPr bwMode="auto">
          <a:xfrm>
            <a:off x="8081886" y="1718981"/>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en-US" altLang="ja-JP" dirty="0">
                <a:solidFill>
                  <a:schemeClr val="tx1">
                    <a:lumMod val="75000"/>
                    <a:lumOff val="25000"/>
                  </a:schemeClr>
                </a:solidFill>
                <a:latin typeface="MeiryoKe_PGothic" pitchFamily="50" charset="-128"/>
                <a:ea typeface="MeiryoKe_PGothic" pitchFamily="50" charset="-128"/>
              </a:rPr>
              <a:t>PHT</a:t>
            </a:r>
          </a:p>
        </p:txBody>
      </p:sp>
      <p:sp>
        <p:nvSpPr>
          <p:cNvPr id="42" name="Rectangle 133"/>
          <p:cNvSpPr>
            <a:spLocks noChangeArrowheads="1"/>
          </p:cNvSpPr>
          <p:nvPr/>
        </p:nvSpPr>
        <p:spPr bwMode="auto">
          <a:xfrm>
            <a:off x="5651859" y="5319021"/>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dirty="0">
                <a:solidFill>
                  <a:schemeClr val="tx1">
                    <a:lumMod val="75000"/>
                    <a:lumOff val="25000"/>
                  </a:schemeClr>
                </a:solidFill>
                <a:latin typeface="MeiryoKe_PGothic" pitchFamily="50" charset="-128"/>
                <a:ea typeface="MeiryoKe_PGothic" pitchFamily="50" charset="-128"/>
              </a:rPr>
              <a:t>連結</a:t>
            </a:r>
            <a:endParaRPr lang="en-US" altLang="ja-JP" dirty="0">
              <a:solidFill>
                <a:schemeClr val="tx1">
                  <a:lumMod val="75000"/>
                  <a:lumOff val="25000"/>
                </a:schemeClr>
              </a:solidFill>
              <a:latin typeface="MeiryoKe_PGothic" pitchFamily="50" charset="-128"/>
              <a:ea typeface="MeiryoKe_PGothic" pitchFamily="50" charset="-128"/>
            </a:endParaRPr>
          </a:p>
        </p:txBody>
      </p:sp>
      <p:sp>
        <p:nvSpPr>
          <p:cNvPr id="39" name="正方形/長方形 38"/>
          <p:cNvSpPr/>
          <p:nvPr/>
        </p:nvSpPr>
        <p:spPr bwMode="auto">
          <a:xfrm>
            <a:off x="7361878" y="3158997"/>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b="1" dirty="0">
                <a:solidFill>
                  <a:schemeClr val="accent5"/>
                </a:solidFill>
                <a:latin typeface="Arial Narrow" panose="020B0606020202030204" pitchFamily="34" charset="0"/>
              </a:rPr>
              <a:t>0x40007</a:t>
            </a:r>
            <a:endParaRPr lang="ja-JP" altLang="en-US" b="1" dirty="0">
              <a:solidFill>
                <a:schemeClr val="accent5"/>
              </a:solidFill>
              <a:latin typeface="Arial Narrow" panose="020B0606020202030204" pitchFamily="34" charset="0"/>
            </a:endParaRPr>
          </a:p>
        </p:txBody>
      </p:sp>
    </p:spTree>
    <p:extLst>
      <p:ext uri="{BB962C8B-B14F-4D97-AF65-F5344CB8AC3E}">
        <p14:creationId xmlns:p14="http://schemas.microsoft.com/office/powerpoint/2010/main" val="9404299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ローカル履歴予測器のメリット</a:t>
            </a:r>
          </a:p>
        </p:txBody>
      </p:sp>
      <p:sp>
        <p:nvSpPr>
          <p:cNvPr id="3" name="テキスト プレースホルダー 2"/>
          <p:cNvSpPr>
            <a:spLocks noGrp="1"/>
          </p:cNvSpPr>
          <p:nvPr>
            <p:ph type="body" sz="quarter" idx="10"/>
          </p:nvPr>
        </p:nvSpPr>
        <p:spPr/>
        <p:txBody>
          <a:bodyPr/>
          <a:lstStyle/>
          <a:p>
            <a:r>
              <a:rPr kumimoji="1" lang="ja-JP" altLang="en-US" dirty="0"/>
              <a:t>特定の </a:t>
            </a:r>
            <a:r>
              <a:rPr kumimoji="1" lang="en-US" altLang="ja-JP" dirty="0"/>
              <a:t>PC </a:t>
            </a:r>
            <a:r>
              <a:rPr kumimoji="1" lang="ja-JP" altLang="en-US" dirty="0"/>
              <a:t>の分岐方向にパターンがある場合，有効に働く</a:t>
            </a:r>
            <a:endParaRPr kumimoji="1" lang="en-US" altLang="ja-JP" dirty="0"/>
          </a:p>
          <a:p>
            <a:r>
              <a:rPr kumimoji="1" lang="ja-JP" altLang="en-US" dirty="0"/>
              <a:t>たとえば，</a:t>
            </a:r>
            <a:endParaRPr kumimoji="1" lang="en-US" altLang="ja-JP" dirty="0"/>
          </a:p>
          <a:p>
            <a:pPr lvl="1"/>
            <a:r>
              <a:rPr kumimoji="1" lang="ja-JP" altLang="en-US" dirty="0"/>
              <a:t>成立と不成立を交互に繰り返す</a:t>
            </a:r>
            <a:endParaRPr kumimoji="1" lang="en-US" altLang="ja-JP" dirty="0"/>
          </a:p>
          <a:p>
            <a:pPr lvl="1"/>
            <a:r>
              <a:rPr lang="ja-JP" altLang="en-US" dirty="0"/>
              <a:t>短い </a:t>
            </a:r>
            <a:r>
              <a:rPr lang="en-US" altLang="ja-JP" dirty="0"/>
              <a:t>for </a:t>
            </a:r>
            <a:r>
              <a:rPr lang="ja-JP" altLang="en-US" dirty="0"/>
              <a:t>ループ</a:t>
            </a:r>
            <a:endParaRPr kumimoji="1" lang="ja-JP" altLang="en-US" dirty="0"/>
          </a:p>
        </p:txBody>
      </p:sp>
    </p:spTree>
    <p:extLst>
      <p:ext uri="{BB962C8B-B14F-4D97-AF65-F5344CB8AC3E}">
        <p14:creationId xmlns:p14="http://schemas.microsoft.com/office/powerpoint/2010/main" val="3052786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履歴を用いた予測器</a:t>
            </a:r>
          </a:p>
        </p:txBody>
      </p:sp>
      <p:sp>
        <p:nvSpPr>
          <p:cNvPr id="3" name="テキスト プレースホルダー 2"/>
          <p:cNvSpPr>
            <a:spLocks noGrp="1"/>
          </p:cNvSpPr>
          <p:nvPr>
            <p:ph type="body" sz="quarter" idx="10"/>
          </p:nvPr>
        </p:nvSpPr>
        <p:spPr/>
        <p:txBody>
          <a:bodyPr/>
          <a:lstStyle/>
          <a:p>
            <a:r>
              <a:rPr kumimoji="1" lang="ja-JP" altLang="en-US" dirty="0"/>
              <a:t>この履歴の保持方法</a:t>
            </a:r>
            <a:r>
              <a:rPr kumimoji="1" lang="en-US" altLang="ja-JP" dirty="0"/>
              <a:t>/</a:t>
            </a:r>
            <a:r>
              <a:rPr kumimoji="1" lang="ja-JP" altLang="en-US" dirty="0"/>
              <a:t>作り方の違いで，いくつかの方法がある</a:t>
            </a:r>
            <a:endParaRPr kumimoji="1" lang="en-US" altLang="ja-JP" dirty="0"/>
          </a:p>
          <a:p>
            <a:pPr marL="817200" lvl="1" indent="-457200">
              <a:buFont typeface="+mj-lt"/>
              <a:buAutoNum type="arabicPeriod"/>
            </a:pPr>
            <a:endParaRPr kumimoji="1" lang="en-US" altLang="ja-JP" dirty="0"/>
          </a:p>
          <a:p>
            <a:pPr marL="817200" lvl="1" indent="-457200">
              <a:buFont typeface="+mj-lt"/>
              <a:buAutoNum type="arabicPeriod"/>
            </a:pPr>
            <a:r>
              <a:rPr kumimoji="1" lang="ja-JP" altLang="en-US" dirty="0"/>
              <a:t>ローカル履歴予測器</a:t>
            </a:r>
            <a:endParaRPr kumimoji="1" lang="en-US" altLang="ja-JP" dirty="0"/>
          </a:p>
          <a:p>
            <a:pPr lvl="2"/>
            <a:r>
              <a:rPr lang="en-US" altLang="ja-JP" dirty="0"/>
              <a:t>PC </a:t>
            </a:r>
            <a:r>
              <a:rPr lang="ja-JP" altLang="en-US" dirty="0"/>
              <a:t>ごとに履歴を保持</a:t>
            </a:r>
            <a:endParaRPr lang="en-US" altLang="ja-JP" dirty="0"/>
          </a:p>
          <a:p>
            <a:pPr lvl="2"/>
            <a:endParaRPr lang="en-US" altLang="ja-JP" dirty="0"/>
          </a:p>
          <a:p>
            <a:pPr marL="817200" lvl="1" indent="-457200">
              <a:buFont typeface="+mj-lt"/>
              <a:buAutoNum type="arabicPeriod"/>
            </a:pPr>
            <a:r>
              <a:rPr lang="ja-JP" altLang="en-US" dirty="0">
                <a:solidFill>
                  <a:schemeClr val="accent5"/>
                </a:solidFill>
              </a:rPr>
              <a:t>グローバル履歴予測器</a:t>
            </a:r>
            <a:endParaRPr lang="en-US" altLang="ja-JP" dirty="0">
              <a:solidFill>
                <a:schemeClr val="accent5"/>
              </a:solidFill>
            </a:endParaRPr>
          </a:p>
          <a:p>
            <a:pPr lvl="2"/>
            <a:r>
              <a:rPr lang="en-US" altLang="ja-JP" dirty="0"/>
              <a:t>PC </a:t>
            </a:r>
            <a:r>
              <a:rPr lang="ja-JP" altLang="en-US" dirty="0"/>
              <a:t>を区別せず履歴を保持</a:t>
            </a:r>
            <a:endParaRPr lang="en-US" altLang="ja-JP" dirty="0"/>
          </a:p>
        </p:txBody>
      </p:sp>
    </p:spTree>
    <p:extLst>
      <p:ext uri="{BB962C8B-B14F-4D97-AF65-F5344CB8AC3E}">
        <p14:creationId xmlns:p14="http://schemas.microsoft.com/office/powerpoint/2010/main" val="39215022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33596F-3513-E0C8-95DF-798F084EACFF}"/>
              </a:ext>
            </a:extLst>
          </p:cNvPr>
          <p:cNvSpPr>
            <a:spLocks noGrp="1"/>
          </p:cNvSpPr>
          <p:nvPr>
            <p:ph type="title"/>
          </p:nvPr>
        </p:nvSpPr>
        <p:spPr/>
        <p:txBody>
          <a:bodyPr/>
          <a:lstStyle/>
          <a:p>
            <a:r>
              <a:rPr kumimoji="1" lang="ja-JP" altLang="en-US" dirty="0"/>
              <a:t>質問と感想</a:t>
            </a:r>
          </a:p>
        </p:txBody>
      </p:sp>
      <p:sp>
        <p:nvSpPr>
          <p:cNvPr id="3" name="テキスト プレースホルダー 2">
            <a:extLst>
              <a:ext uri="{FF2B5EF4-FFF2-40B4-BE49-F238E27FC236}">
                <a16:creationId xmlns:a16="http://schemas.microsoft.com/office/drawing/2014/main" id="{E5F93859-6A8A-A1C7-6495-6145B85421EA}"/>
              </a:ext>
            </a:extLst>
          </p:cNvPr>
          <p:cNvSpPr>
            <a:spLocks noGrp="1"/>
          </p:cNvSpPr>
          <p:nvPr>
            <p:ph type="body" sz="quarter" idx="10"/>
          </p:nvPr>
        </p:nvSpPr>
        <p:spPr/>
        <p:txBody>
          <a:bodyPr/>
          <a:lstStyle/>
          <a:p>
            <a:r>
              <a:rPr kumimoji="1" lang="ja-JP" altLang="en-US" dirty="0"/>
              <a:t>分岐予測がどれくらい当たるものなのか気になりました。</a:t>
            </a:r>
          </a:p>
          <a:p>
            <a:r>
              <a:rPr kumimoji="1" lang="ja-JP" altLang="en-US" dirty="0"/>
              <a:t>分岐予測は過去の実行結果を参照し同一の予測をするとのことだったと思うのですが、これほど単純な仕組みで高精度の予測が可能なのか気になりました。</a:t>
            </a:r>
            <a:r>
              <a:rPr kumimoji="1" lang="en-US" altLang="ja-JP" dirty="0"/>
              <a:t>"</a:t>
            </a:r>
          </a:p>
          <a:p>
            <a:r>
              <a:rPr kumimoji="1" lang="en-US" altLang="ja-JP" dirty="0"/>
              <a:t>I have a question related to branch prediction, but maybe it has been mentioned during the class due to my poor Japanese. How good can branch prediction expected to be?</a:t>
            </a:r>
          </a:p>
          <a:p>
            <a:endParaRPr kumimoji="1" lang="ja-JP" altLang="en-US" dirty="0"/>
          </a:p>
        </p:txBody>
      </p:sp>
    </p:spTree>
    <p:extLst>
      <p:ext uri="{BB962C8B-B14F-4D97-AF65-F5344CB8AC3E}">
        <p14:creationId xmlns:p14="http://schemas.microsoft.com/office/powerpoint/2010/main" val="29112266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グローバル履歴予測器のモチベーション</a:t>
            </a:r>
          </a:p>
        </p:txBody>
      </p:sp>
      <p:sp>
        <p:nvSpPr>
          <p:cNvPr id="3" name="テキスト プレースホルダー 2"/>
          <p:cNvSpPr>
            <a:spLocks noGrp="1"/>
          </p:cNvSpPr>
          <p:nvPr>
            <p:ph type="body" sz="quarter" idx="10"/>
          </p:nvPr>
        </p:nvSpPr>
        <p:spPr>
          <a:xfrm>
            <a:off x="431954" y="4059007"/>
            <a:ext cx="8280092" cy="1709712"/>
          </a:xfrm>
        </p:spPr>
        <p:txBody>
          <a:bodyPr/>
          <a:lstStyle/>
          <a:p>
            <a:r>
              <a:rPr kumimoji="1" lang="ja-JP" altLang="en-US" dirty="0"/>
              <a:t>複数の分岐間に相関があることが結構多い</a:t>
            </a:r>
            <a:endParaRPr kumimoji="1" lang="en-US" altLang="ja-JP" dirty="0"/>
          </a:p>
          <a:p>
            <a:pPr lvl="1"/>
            <a:r>
              <a:rPr kumimoji="1" lang="ja-JP" altLang="en-US" dirty="0"/>
              <a:t>ある分岐が成立したら，その後ろにある別の分岐は不成立</a:t>
            </a:r>
            <a:r>
              <a:rPr kumimoji="1" lang="en-US" altLang="ja-JP" dirty="0"/>
              <a:t>… </a:t>
            </a:r>
            <a:r>
              <a:rPr kumimoji="1" lang="ja-JP" altLang="en-US" dirty="0"/>
              <a:t>など</a:t>
            </a:r>
            <a:endParaRPr kumimoji="1" lang="en-US" altLang="ja-JP" dirty="0"/>
          </a:p>
          <a:p>
            <a:r>
              <a:rPr kumimoji="1" lang="ja-JP" altLang="en-US" dirty="0"/>
              <a:t>こう言う相関を拾いたい</a:t>
            </a:r>
          </a:p>
        </p:txBody>
      </p:sp>
      <p:sp>
        <p:nvSpPr>
          <p:cNvPr id="4" name="正方形/長方形 3"/>
          <p:cNvSpPr/>
          <p:nvPr/>
        </p:nvSpPr>
        <p:spPr>
          <a:xfrm>
            <a:off x="2051972" y="1538979"/>
            <a:ext cx="6210069" cy="2529923"/>
          </a:xfrm>
          <a:prstGeom prst="rect">
            <a:avLst/>
          </a:prstGeom>
        </p:spPr>
        <p:txBody>
          <a:bodyPr wrap="square">
            <a:spAutoFit/>
          </a:bodyPr>
          <a:lstStyle/>
          <a:p>
            <a:pPr>
              <a:lnSpc>
                <a:spcPct val="80000"/>
              </a:lnSpc>
            </a:pPr>
            <a:r>
              <a:rPr lang="en-US" altLang="ja-JP" dirty="0">
                <a:solidFill>
                  <a:schemeClr val="accent1"/>
                </a:solidFill>
                <a:latin typeface="Consolas" panose="020B0609020204030204" pitchFamily="49" charset="0"/>
              </a:rPr>
              <a:t>if</a:t>
            </a:r>
            <a:r>
              <a:rPr lang="en-US" altLang="ja-JP" dirty="0">
                <a:solidFill>
                  <a:schemeClr val="tx1">
                    <a:lumMod val="75000"/>
                    <a:lumOff val="25000"/>
                  </a:schemeClr>
                </a:solidFill>
                <a:latin typeface="Consolas" panose="020B0609020204030204" pitchFamily="49" charset="0"/>
              </a:rPr>
              <a:t> (option == 1) {</a:t>
            </a:r>
          </a:p>
          <a:p>
            <a:pPr>
              <a:lnSpc>
                <a:spcPct val="80000"/>
              </a:lnSpc>
            </a:pPr>
            <a:r>
              <a:rPr lang="en-US" altLang="ja-JP" dirty="0">
                <a:solidFill>
                  <a:schemeClr val="tx1">
                    <a:lumMod val="75000"/>
                    <a:lumOff val="25000"/>
                  </a:schemeClr>
                </a:solidFill>
                <a:latin typeface="Consolas" panose="020B0609020204030204" pitchFamily="49" charset="0"/>
              </a:rPr>
              <a:t>    ...</a:t>
            </a:r>
          </a:p>
          <a:p>
            <a:pPr>
              <a:lnSpc>
                <a:spcPct val="80000"/>
              </a:lnSpc>
            </a:pPr>
            <a:r>
              <a:rPr lang="en-US" altLang="ja-JP" dirty="0">
                <a:solidFill>
                  <a:schemeClr val="tx1">
                    <a:lumMod val="75000"/>
                    <a:lumOff val="25000"/>
                  </a:schemeClr>
                </a:solidFill>
                <a:latin typeface="Consolas" panose="020B0609020204030204" pitchFamily="49" charset="0"/>
              </a:rPr>
              <a:t>}</a:t>
            </a:r>
          </a:p>
          <a:p>
            <a:pPr>
              <a:lnSpc>
                <a:spcPct val="80000"/>
              </a:lnSpc>
            </a:pPr>
            <a:endParaRPr lang="en-US" altLang="ja-JP" dirty="0">
              <a:solidFill>
                <a:schemeClr val="tx1">
                  <a:lumMod val="75000"/>
                  <a:lumOff val="25000"/>
                </a:schemeClr>
              </a:solidFill>
              <a:latin typeface="Consolas" panose="020B0609020204030204" pitchFamily="49" charset="0"/>
            </a:endParaRPr>
          </a:p>
          <a:p>
            <a:pPr>
              <a:lnSpc>
                <a:spcPct val="80000"/>
              </a:lnSpc>
            </a:pPr>
            <a:r>
              <a:rPr lang="en-US" altLang="ja-JP" dirty="0">
                <a:solidFill>
                  <a:schemeClr val="tx1">
                    <a:lumMod val="75000"/>
                    <a:lumOff val="25000"/>
                  </a:schemeClr>
                </a:solidFill>
                <a:latin typeface="Consolas" panose="020B0609020204030204" pitchFamily="49" charset="0"/>
              </a:rPr>
              <a:t>...</a:t>
            </a:r>
          </a:p>
          <a:p>
            <a:pPr>
              <a:lnSpc>
                <a:spcPct val="80000"/>
              </a:lnSpc>
            </a:pPr>
            <a:endParaRPr lang="en-US" altLang="ja-JP" dirty="0">
              <a:solidFill>
                <a:schemeClr val="tx1">
                  <a:lumMod val="75000"/>
                  <a:lumOff val="25000"/>
                </a:schemeClr>
              </a:solidFill>
              <a:latin typeface="Consolas" panose="020B0609020204030204" pitchFamily="49" charset="0"/>
            </a:endParaRPr>
          </a:p>
          <a:p>
            <a:pPr>
              <a:lnSpc>
                <a:spcPct val="80000"/>
              </a:lnSpc>
            </a:pPr>
            <a:r>
              <a:rPr lang="en-US" altLang="ja-JP" dirty="0">
                <a:solidFill>
                  <a:schemeClr val="accent1"/>
                </a:solidFill>
                <a:latin typeface="Consolas" panose="020B0609020204030204" pitchFamily="49" charset="0"/>
              </a:rPr>
              <a:t>if</a:t>
            </a:r>
            <a:r>
              <a:rPr lang="en-US" altLang="ja-JP" dirty="0">
                <a:solidFill>
                  <a:schemeClr val="tx1">
                    <a:lumMod val="75000"/>
                    <a:lumOff val="25000"/>
                  </a:schemeClr>
                </a:solidFill>
                <a:latin typeface="Consolas" panose="020B0609020204030204" pitchFamily="49" charset="0"/>
              </a:rPr>
              <a:t> (option != 1) { </a:t>
            </a:r>
            <a:r>
              <a:rPr lang="en-US" altLang="ja-JP" dirty="0">
                <a:solidFill>
                  <a:schemeClr val="accent3">
                    <a:lumMod val="75000"/>
                  </a:schemeClr>
                </a:solidFill>
                <a:latin typeface="Consolas" panose="020B0609020204030204" pitchFamily="49" charset="0"/>
              </a:rPr>
              <a:t>// </a:t>
            </a:r>
            <a:r>
              <a:rPr lang="ja-JP" altLang="en-US" dirty="0">
                <a:solidFill>
                  <a:schemeClr val="accent3">
                    <a:lumMod val="75000"/>
                  </a:schemeClr>
                </a:solidFill>
                <a:latin typeface="Consolas" panose="020B0609020204030204" pitchFamily="49" charset="0"/>
              </a:rPr>
              <a:t>上の </a:t>
            </a:r>
            <a:r>
              <a:rPr lang="en-US" altLang="ja-JP" dirty="0">
                <a:solidFill>
                  <a:schemeClr val="accent3">
                    <a:lumMod val="75000"/>
                  </a:schemeClr>
                </a:solidFill>
                <a:latin typeface="Consolas" panose="020B0609020204030204" pitchFamily="49" charset="0"/>
              </a:rPr>
              <a:t>if </a:t>
            </a:r>
            <a:r>
              <a:rPr lang="ja-JP" altLang="en-US" dirty="0">
                <a:solidFill>
                  <a:schemeClr val="accent3">
                    <a:lumMod val="75000"/>
                  </a:schemeClr>
                </a:solidFill>
                <a:latin typeface="Consolas" panose="020B0609020204030204" pitchFamily="49" charset="0"/>
              </a:rPr>
              <a:t>と必ず反対になる</a:t>
            </a:r>
            <a:endParaRPr lang="en-US" altLang="ja-JP" dirty="0">
              <a:solidFill>
                <a:schemeClr val="accent3">
                  <a:lumMod val="75000"/>
                </a:schemeClr>
              </a:solidFill>
              <a:latin typeface="Consolas" panose="020B0609020204030204" pitchFamily="49" charset="0"/>
            </a:endParaRPr>
          </a:p>
          <a:p>
            <a:pPr>
              <a:lnSpc>
                <a:spcPct val="80000"/>
              </a:lnSpc>
            </a:pPr>
            <a:r>
              <a:rPr lang="en-US" altLang="ja-JP" dirty="0">
                <a:solidFill>
                  <a:schemeClr val="tx1">
                    <a:lumMod val="75000"/>
                    <a:lumOff val="25000"/>
                  </a:schemeClr>
                </a:solidFill>
                <a:latin typeface="Consolas" panose="020B0609020204030204" pitchFamily="49" charset="0"/>
              </a:rPr>
              <a:t>    ...</a:t>
            </a:r>
          </a:p>
          <a:p>
            <a:pPr>
              <a:lnSpc>
                <a:spcPct val="80000"/>
              </a:lnSpc>
            </a:pPr>
            <a:r>
              <a:rPr lang="en-US" altLang="ja-JP" dirty="0">
                <a:solidFill>
                  <a:schemeClr val="tx1">
                    <a:lumMod val="75000"/>
                    <a:lumOff val="25000"/>
                  </a:schemeClr>
                </a:solidFill>
                <a:latin typeface="Consolas" panose="020B0609020204030204" pitchFamily="49" charset="0"/>
              </a:rPr>
              <a:t>}</a:t>
            </a:r>
          </a:p>
          <a:p>
            <a:pPr>
              <a:lnSpc>
                <a:spcPct val="80000"/>
              </a:lnSpc>
            </a:pPr>
            <a:endParaRPr lang="en-US" altLang="ja-JP" dirty="0">
              <a:solidFill>
                <a:schemeClr val="tx1">
                  <a:lumMod val="75000"/>
                  <a:lumOff val="25000"/>
                </a:schemeClr>
              </a:solidFill>
              <a:latin typeface="Consolas" panose="020B0609020204030204" pitchFamily="49" charset="0"/>
            </a:endParaRPr>
          </a:p>
          <a:p>
            <a:pPr>
              <a:lnSpc>
                <a:spcPct val="80000"/>
              </a:lnSpc>
            </a:pPr>
            <a:endParaRPr lang="en-US" altLang="ja-JP" dirty="0">
              <a:solidFill>
                <a:schemeClr val="tx1">
                  <a:lumMod val="75000"/>
                  <a:lumOff val="25000"/>
                </a:schemeClr>
              </a:solidFill>
              <a:latin typeface="Consolas" panose="020B0609020204030204" pitchFamily="49" charset="0"/>
            </a:endParaRPr>
          </a:p>
        </p:txBody>
      </p:sp>
    </p:spTree>
    <p:extLst>
      <p:ext uri="{BB962C8B-B14F-4D97-AF65-F5344CB8AC3E}">
        <p14:creationId xmlns:p14="http://schemas.microsoft.com/office/powerpoint/2010/main" val="38071379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latin typeface="+mn-ea"/>
                <a:ea typeface="+mn-ea"/>
              </a:rPr>
              <a:t>グローバル履歴予測器のイメージ</a:t>
            </a:r>
            <a:endParaRPr kumimoji="1" lang="ja-JP" altLang="en-US" dirty="0">
              <a:latin typeface="+mn-ea"/>
              <a:ea typeface="+mn-ea"/>
            </a:endParaRPr>
          </a:p>
        </p:txBody>
      </p:sp>
      <p:sp>
        <p:nvSpPr>
          <p:cNvPr id="3" name="テキスト プレースホルダー 2"/>
          <p:cNvSpPr>
            <a:spLocks noGrp="1"/>
          </p:cNvSpPr>
          <p:nvPr>
            <p:ph type="body" sz="quarter" idx="10"/>
          </p:nvPr>
        </p:nvSpPr>
        <p:spPr>
          <a:xfrm>
            <a:off x="161951" y="6039029"/>
            <a:ext cx="8640096" cy="719701"/>
          </a:xfrm>
        </p:spPr>
        <p:txBody>
          <a:bodyPr/>
          <a:lstStyle/>
          <a:p>
            <a:r>
              <a:rPr kumimoji="1" lang="ja-JP" altLang="en-US" dirty="0">
                <a:latin typeface="+mn-ea"/>
                <a:ea typeface="+mn-ea"/>
              </a:rPr>
              <a:t>「こういうパスを通ってきたときは，成立 </a:t>
            </a:r>
            <a:r>
              <a:rPr kumimoji="1" lang="en-US" altLang="ja-JP" dirty="0">
                <a:latin typeface="+mn-ea"/>
                <a:ea typeface="+mn-ea"/>
              </a:rPr>
              <a:t>or </a:t>
            </a:r>
            <a:r>
              <a:rPr kumimoji="1" lang="ja-JP" altLang="en-US" dirty="0">
                <a:latin typeface="+mn-ea"/>
                <a:ea typeface="+mn-ea"/>
              </a:rPr>
              <a:t>不成立になりやすい」を</a:t>
            </a:r>
            <a:br>
              <a:rPr kumimoji="1" lang="en-US" altLang="ja-JP" dirty="0">
                <a:latin typeface="+mn-ea"/>
                <a:ea typeface="+mn-ea"/>
              </a:rPr>
            </a:br>
            <a:r>
              <a:rPr kumimoji="1" lang="ja-JP" altLang="en-US" dirty="0">
                <a:latin typeface="+mn-ea"/>
                <a:ea typeface="+mn-ea"/>
              </a:rPr>
              <a:t>　うまく予測したい</a:t>
            </a:r>
          </a:p>
        </p:txBody>
      </p:sp>
      <p:sp>
        <p:nvSpPr>
          <p:cNvPr id="5" name="円/楕円 4"/>
          <p:cNvSpPr/>
          <p:nvPr/>
        </p:nvSpPr>
        <p:spPr bwMode="auto">
          <a:xfrm>
            <a:off x="4391998" y="1538979"/>
            <a:ext cx="630007" cy="450005"/>
          </a:xfrm>
          <a:prstGeom prst="ellipse">
            <a:avLst/>
          </a:prstGeom>
          <a:ln>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E</a:t>
            </a:r>
            <a:endParaRPr kumimoji="1" lang="ja-JP" altLang="en-US" dirty="0">
              <a:solidFill>
                <a:schemeClr val="tx1">
                  <a:lumMod val="75000"/>
                  <a:lumOff val="25000"/>
                </a:schemeClr>
              </a:solidFill>
              <a:latin typeface="+mn-ea"/>
            </a:endParaRPr>
          </a:p>
        </p:txBody>
      </p:sp>
      <p:cxnSp>
        <p:nvCxnSpPr>
          <p:cNvPr id="7" name="直線矢印コネクタ 6"/>
          <p:cNvCxnSpPr>
            <a:stCxn id="5" idx="5"/>
          </p:cNvCxnSpPr>
          <p:nvPr/>
        </p:nvCxnSpPr>
        <p:spPr bwMode="auto">
          <a:xfrm>
            <a:off x="4929743" y="1923082"/>
            <a:ext cx="452266" cy="245904"/>
          </a:xfrm>
          <a:prstGeom prst="straightConnector1">
            <a:avLst/>
          </a:prstGeom>
          <a:ln>
            <a:solidFill>
              <a:schemeClr val="tx1">
                <a:lumMod val="75000"/>
                <a:lumOff val="25000"/>
              </a:schemeClr>
            </a:solidFill>
            <a:headEnd type="none" w="med" len="med"/>
            <a:tailEnd type="triangle"/>
          </a:ln>
        </p:spPr>
        <p:style>
          <a:lnRef idx="2">
            <a:schemeClr val="dk1"/>
          </a:lnRef>
          <a:fillRef idx="0">
            <a:schemeClr val="dk1"/>
          </a:fillRef>
          <a:effectRef idx="1">
            <a:schemeClr val="dk1"/>
          </a:effectRef>
          <a:fontRef idx="minor">
            <a:schemeClr val="tx1"/>
          </a:fontRef>
        </p:style>
      </p:cxnSp>
      <p:cxnSp>
        <p:nvCxnSpPr>
          <p:cNvPr id="8" name="直線矢印コネクタ 7"/>
          <p:cNvCxnSpPr>
            <a:stCxn id="5" idx="3"/>
          </p:cNvCxnSpPr>
          <p:nvPr/>
        </p:nvCxnSpPr>
        <p:spPr bwMode="auto">
          <a:xfrm flipH="1">
            <a:off x="4211996" y="1923082"/>
            <a:ext cx="272264" cy="155903"/>
          </a:xfrm>
          <a:prstGeom prst="straightConnector1">
            <a:avLst/>
          </a:prstGeom>
          <a:ln>
            <a:solidFill>
              <a:schemeClr val="tx1">
                <a:lumMod val="75000"/>
                <a:lumOff val="25000"/>
              </a:schemeClr>
            </a:solidFill>
            <a:headEnd type="none" w="med" len="med"/>
            <a:tailEnd type="triangle"/>
          </a:ln>
        </p:spPr>
        <p:style>
          <a:lnRef idx="2">
            <a:schemeClr val="dk1"/>
          </a:lnRef>
          <a:fillRef idx="0">
            <a:schemeClr val="dk1"/>
          </a:fillRef>
          <a:effectRef idx="1">
            <a:schemeClr val="dk1"/>
          </a:effectRef>
          <a:fontRef idx="minor">
            <a:schemeClr val="tx1"/>
          </a:fontRef>
        </p:style>
      </p:cxnSp>
      <p:sp>
        <p:nvSpPr>
          <p:cNvPr id="13" name="円/楕円 12"/>
          <p:cNvSpPr/>
          <p:nvPr/>
        </p:nvSpPr>
        <p:spPr bwMode="auto">
          <a:xfrm>
            <a:off x="2591978" y="1538979"/>
            <a:ext cx="630007" cy="450005"/>
          </a:xfrm>
          <a:prstGeom prst="ellips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D</a:t>
            </a:r>
            <a:endParaRPr kumimoji="1" lang="ja-JP" altLang="en-US" dirty="0">
              <a:solidFill>
                <a:schemeClr val="tx1">
                  <a:lumMod val="75000"/>
                  <a:lumOff val="25000"/>
                </a:schemeClr>
              </a:solidFill>
              <a:latin typeface="+mn-ea"/>
            </a:endParaRPr>
          </a:p>
        </p:txBody>
      </p:sp>
      <p:cxnSp>
        <p:nvCxnSpPr>
          <p:cNvPr id="14" name="直線矢印コネクタ 13"/>
          <p:cNvCxnSpPr>
            <a:stCxn id="13" idx="5"/>
          </p:cNvCxnSpPr>
          <p:nvPr/>
        </p:nvCxnSpPr>
        <p:spPr bwMode="auto">
          <a:xfrm>
            <a:off x="3129723" y="1923082"/>
            <a:ext cx="452266" cy="245904"/>
          </a:xfrm>
          <a:prstGeom prst="straightConnector1">
            <a:avLst/>
          </a:prstGeom>
          <a:ln>
            <a:headEnd type="none" w="med" len="med"/>
            <a:tailEnd type="triangle"/>
          </a:ln>
        </p:spPr>
        <p:style>
          <a:lnRef idx="2">
            <a:schemeClr val="accent5"/>
          </a:lnRef>
          <a:fillRef idx="0">
            <a:schemeClr val="accent5"/>
          </a:fillRef>
          <a:effectRef idx="1">
            <a:schemeClr val="accent5"/>
          </a:effectRef>
          <a:fontRef idx="minor">
            <a:schemeClr val="tx1"/>
          </a:fontRef>
        </p:style>
      </p:cxnSp>
      <p:cxnSp>
        <p:nvCxnSpPr>
          <p:cNvPr id="15" name="直線矢印コネクタ 14"/>
          <p:cNvCxnSpPr>
            <a:stCxn id="13" idx="3"/>
          </p:cNvCxnSpPr>
          <p:nvPr/>
        </p:nvCxnSpPr>
        <p:spPr bwMode="auto">
          <a:xfrm flipH="1">
            <a:off x="2231974" y="1923082"/>
            <a:ext cx="452266" cy="245904"/>
          </a:xfrm>
          <a:prstGeom prst="straightConnector1">
            <a:avLst/>
          </a:prstGeom>
          <a:ln>
            <a:solidFill>
              <a:schemeClr val="tx1">
                <a:lumMod val="75000"/>
                <a:lumOff val="25000"/>
              </a:schemeClr>
            </a:solidFill>
            <a:headEnd type="none" w="med" len="med"/>
            <a:tailEnd type="triangle"/>
          </a:ln>
        </p:spPr>
        <p:style>
          <a:lnRef idx="2">
            <a:schemeClr val="dk1"/>
          </a:lnRef>
          <a:fillRef idx="0">
            <a:schemeClr val="dk1"/>
          </a:fillRef>
          <a:effectRef idx="1">
            <a:schemeClr val="dk1"/>
          </a:effectRef>
          <a:fontRef idx="minor">
            <a:schemeClr val="tx1"/>
          </a:fontRef>
        </p:style>
      </p:cxnSp>
      <p:sp>
        <p:nvSpPr>
          <p:cNvPr id="18" name="円/楕円 17"/>
          <p:cNvSpPr/>
          <p:nvPr/>
        </p:nvSpPr>
        <p:spPr bwMode="auto">
          <a:xfrm>
            <a:off x="6192018" y="1538979"/>
            <a:ext cx="630007" cy="450005"/>
          </a:xfrm>
          <a:prstGeom prst="ellipse">
            <a:avLst/>
          </a:prstGeom>
          <a:ln>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F</a:t>
            </a:r>
            <a:endParaRPr kumimoji="1" lang="ja-JP" altLang="en-US" dirty="0">
              <a:solidFill>
                <a:schemeClr val="tx1">
                  <a:lumMod val="75000"/>
                  <a:lumOff val="25000"/>
                </a:schemeClr>
              </a:solidFill>
              <a:latin typeface="+mn-ea"/>
            </a:endParaRPr>
          </a:p>
        </p:txBody>
      </p:sp>
      <p:cxnSp>
        <p:nvCxnSpPr>
          <p:cNvPr id="19" name="直線矢印コネクタ 18"/>
          <p:cNvCxnSpPr>
            <a:stCxn id="18" idx="5"/>
          </p:cNvCxnSpPr>
          <p:nvPr/>
        </p:nvCxnSpPr>
        <p:spPr bwMode="auto">
          <a:xfrm>
            <a:off x="6729763" y="1923082"/>
            <a:ext cx="452266" cy="245904"/>
          </a:xfrm>
          <a:prstGeom prst="straightConnector1">
            <a:avLst/>
          </a:prstGeom>
          <a:ln>
            <a:solidFill>
              <a:schemeClr val="tx1">
                <a:lumMod val="75000"/>
                <a:lumOff val="25000"/>
              </a:schemeClr>
            </a:solidFill>
            <a:headEnd type="none" w="med" len="med"/>
            <a:tailEnd type="triangle"/>
          </a:ln>
        </p:spPr>
        <p:style>
          <a:lnRef idx="2">
            <a:schemeClr val="dk1"/>
          </a:lnRef>
          <a:fillRef idx="0">
            <a:schemeClr val="dk1"/>
          </a:fillRef>
          <a:effectRef idx="1">
            <a:schemeClr val="dk1"/>
          </a:effectRef>
          <a:fontRef idx="minor">
            <a:schemeClr val="tx1"/>
          </a:fontRef>
        </p:style>
      </p:cxnSp>
      <p:cxnSp>
        <p:nvCxnSpPr>
          <p:cNvPr id="20" name="直線矢印コネクタ 19"/>
          <p:cNvCxnSpPr>
            <a:stCxn id="18" idx="3"/>
          </p:cNvCxnSpPr>
          <p:nvPr/>
        </p:nvCxnSpPr>
        <p:spPr bwMode="auto">
          <a:xfrm flipH="1">
            <a:off x="5832014" y="1923082"/>
            <a:ext cx="452266" cy="245904"/>
          </a:xfrm>
          <a:prstGeom prst="straightConnector1">
            <a:avLst/>
          </a:prstGeom>
          <a:ln>
            <a:solidFill>
              <a:schemeClr val="tx1">
                <a:lumMod val="75000"/>
                <a:lumOff val="25000"/>
              </a:schemeClr>
            </a:solidFill>
            <a:headEnd type="none" w="med" len="med"/>
            <a:tailEnd type="triangle"/>
          </a:ln>
        </p:spPr>
        <p:style>
          <a:lnRef idx="2">
            <a:schemeClr val="dk1"/>
          </a:lnRef>
          <a:fillRef idx="0">
            <a:schemeClr val="dk1"/>
          </a:fillRef>
          <a:effectRef idx="1">
            <a:schemeClr val="dk1"/>
          </a:effectRef>
          <a:fontRef idx="minor">
            <a:schemeClr val="tx1"/>
          </a:fontRef>
        </p:style>
      </p:cxnSp>
      <p:sp>
        <p:nvSpPr>
          <p:cNvPr id="24" name="円/楕円 23"/>
          <p:cNvSpPr/>
          <p:nvPr/>
        </p:nvSpPr>
        <p:spPr bwMode="auto">
          <a:xfrm>
            <a:off x="3491988" y="2078985"/>
            <a:ext cx="630007" cy="450005"/>
          </a:xfrm>
          <a:prstGeom prst="ellips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G</a:t>
            </a:r>
            <a:endParaRPr kumimoji="1" lang="ja-JP" altLang="en-US" dirty="0">
              <a:solidFill>
                <a:schemeClr val="tx1">
                  <a:lumMod val="75000"/>
                  <a:lumOff val="25000"/>
                </a:schemeClr>
              </a:solidFill>
              <a:latin typeface="+mn-ea"/>
            </a:endParaRPr>
          </a:p>
        </p:txBody>
      </p:sp>
      <p:cxnSp>
        <p:nvCxnSpPr>
          <p:cNvPr id="25" name="直線矢印コネクタ 24"/>
          <p:cNvCxnSpPr>
            <a:stCxn id="24" idx="5"/>
          </p:cNvCxnSpPr>
          <p:nvPr/>
        </p:nvCxnSpPr>
        <p:spPr bwMode="auto">
          <a:xfrm>
            <a:off x="4029733" y="2463088"/>
            <a:ext cx="452266" cy="245904"/>
          </a:xfrm>
          <a:prstGeom prst="straightConnector1">
            <a:avLst/>
          </a:prstGeom>
          <a:ln>
            <a:headEnd type="none" w="med" len="med"/>
            <a:tailEnd type="triangle"/>
          </a:ln>
        </p:spPr>
        <p:style>
          <a:lnRef idx="2">
            <a:schemeClr val="accent5"/>
          </a:lnRef>
          <a:fillRef idx="0">
            <a:schemeClr val="accent5"/>
          </a:fillRef>
          <a:effectRef idx="1">
            <a:schemeClr val="accent5"/>
          </a:effectRef>
          <a:fontRef idx="minor">
            <a:schemeClr val="tx1"/>
          </a:fontRef>
        </p:style>
      </p:cxnSp>
      <p:cxnSp>
        <p:nvCxnSpPr>
          <p:cNvPr id="26" name="直線矢印コネクタ 25"/>
          <p:cNvCxnSpPr>
            <a:stCxn id="24" idx="3"/>
          </p:cNvCxnSpPr>
          <p:nvPr/>
        </p:nvCxnSpPr>
        <p:spPr bwMode="auto">
          <a:xfrm flipH="1">
            <a:off x="3131984" y="2463088"/>
            <a:ext cx="452266" cy="245904"/>
          </a:xfrm>
          <a:prstGeom prst="straightConnector1">
            <a:avLst/>
          </a:prstGeom>
          <a:ln>
            <a:solidFill>
              <a:schemeClr val="tx1">
                <a:lumMod val="75000"/>
                <a:lumOff val="25000"/>
              </a:schemeClr>
            </a:solidFill>
            <a:headEnd type="none" w="med" len="med"/>
            <a:tailEnd type="triangle"/>
          </a:ln>
        </p:spPr>
        <p:style>
          <a:lnRef idx="2">
            <a:schemeClr val="dk1"/>
          </a:lnRef>
          <a:fillRef idx="0">
            <a:schemeClr val="dk1"/>
          </a:fillRef>
          <a:effectRef idx="1">
            <a:schemeClr val="dk1"/>
          </a:effectRef>
          <a:fontRef idx="minor">
            <a:schemeClr val="tx1"/>
          </a:fontRef>
        </p:style>
      </p:cxnSp>
      <p:sp>
        <p:nvSpPr>
          <p:cNvPr id="31" name="円/楕円 30"/>
          <p:cNvSpPr/>
          <p:nvPr/>
        </p:nvSpPr>
        <p:spPr bwMode="auto">
          <a:xfrm>
            <a:off x="5292008" y="2078985"/>
            <a:ext cx="630007" cy="450005"/>
          </a:xfrm>
          <a:prstGeom prst="ellipse">
            <a:avLst/>
          </a:prstGeom>
          <a:ln>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H</a:t>
            </a:r>
            <a:endParaRPr kumimoji="1" lang="ja-JP" altLang="en-US" dirty="0">
              <a:solidFill>
                <a:schemeClr val="tx1">
                  <a:lumMod val="75000"/>
                  <a:lumOff val="25000"/>
                </a:schemeClr>
              </a:solidFill>
              <a:latin typeface="+mn-ea"/>
            </a:endParaRPr>
          </a:p>
        </p:txBody>
      </p:sp>
      <p:cxnSp>
        <p:nvCxnSpPr>
          <p:cNvPr id="32" name="直線矢印コネクタ 31"/>
          <p:cNvCxnSpPr>
            <a:stCxn id="31" idx="5"/>
          </p:cNvCxnSpPr>
          <p:nvPr/>
        </p:nvCxnSpPr>
        <p:spPr bwMode="auto">
          <a:xfrm>
            <a:off x="5829753" y="2463088"/>
            <a:ext cx="452266" cy="245904"/>
          </a:xfrm>
          <a:prstGeom prst="straightConnector1">
            <a:avLst/>
          </a:prstGeom>
          <a:ln>
            <a:solidFill>
              <a:schemeClr val="tx1">
                <a:lumMod val="75000"/>
                <a:lumOff val="25000"/>
              </a:schemeClr>
            </a:solidFill>
            <a:headEnd type="none" w="med" len="med"/>
            <a:tailEnd type="triangle"/>
          </a:ln>
        </p:spPr>
        <p:style>
          <a:lnRef idx="2">
            <a:schemeClr val="dk1"/>
          </a:lnRef>
          <a:fillRef idx="0">
            <a:schemeClr val="dk1"/>
          </a:fillRef>
          <a:effectRef idx="1">
            <a:schemeClr val="dk1"/>
          </a:effectRef>
          <a:fontRef idx="minor">
            <a:schemeClr val="tx1"/>
          </a:fontRef>
        </p:style>
      </p:cxnSp>
      <p:cxnSp>
        <p:nvCxnSpPr>
          <p:cNvPr id="33" name="直線矢印コネクタ 32"/>
          <p:cNvCxnSpPr>
            <a:stCxn id="31" idx="3"/>
          </p:cNvCxnSpPr>
          <p:nvPr/>
        </p:nvCxnSpPr>
        <p:spPr bwMode="auto">
          <a:xfrm flipH="1">
            <a:off x="4932004" y="2463088"/>
            <a:ext cx="452266" cy="245904"/>
          </a:xfrm>
          <a:prstGeom prst="straightConnector1">
            <a:avLst/>
          </a:prstGeom>
          <a:ln>
            <a:solidFill>
              <a:schemeClr val="tx1">
                <a:lumMod val="75000"/>
                <a:lumOff val="25000"/>
              </a:schemeClr>
            </a:solidFill>
            <a:headEnd type="none" w="med" len="med"/>
            <a:tailEnd type="triangle"/>
          </a:ln>
        </p:spPr>
        <p:style>
          <a:lnRef idx="2">
            <a:schemeClr val="dk1"/>
          </a:lnRef>
          <a:fillRef idx="0">
            <a:schemeClr val="dk1"/>
          </a:fillRef>
          <a:effectRef idx="1">
            <a:schemeClr val="dk1"/>
          </a:effectRef>
          <a:fontRef idx="minor">
            <a:schemeClr val="tx1"/>
          </a:fontRef>
        </p:style>
      </p:cxnSp>
      <p:sp>
        <p:nvSpPr>
          <p:cNvPr id="39" name="円/楕円 38"/>
          <p:cNvSpPr/>
          <p:nvPr/>
        </p:nvSpPr>
        <p:spPr bwMode="auto">
          <a:xfrm>
            <a:off x="4391998" y="2618991"/>
            <a:ext cx="630007" cy="450005"/>
          </a:xfrm>
          <a:prstGeom prst="ellipse">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dirty="0">
                <a:solidFill>
                  <a:schemeClr val="tx1">
                    <a:lumMod val="75000"/>
                    <a:lumOff val="25000"/>
                  </a:schemeClr>
                </a:solidFill>
                <a:latin typeface="+mn-ea"/>
              </a:rPr>
              <a:t>I</a:t>
            </a:r>
            <a:endParaRPr kumimoji="1" lang="ja-JP" altLang="en-US" dirty="0">
              <a:solidFill>
                <a:schemeClr val="tx1">
                  <a:lumMod val="75000"/>
                  <a:lumOff val="25000"/>
                </a:schemeClr>
              </a:solidFill>
              <a:latin typeface="+mn-ea"/>
            </a:endParaRPr>
          </a:p>
        </p:txBody>
      </p:sp>
      <p:cxnSp>
        <p:nvCxnSpPr>
          <p:cNvPr id="40" name="直線矢印コネクタ 39"/>
          <p:cNvCxnSpPr>
            <a:stCxn id="39" idx="5"/>
          </p:cNvCxnSpPr>
          <p:nvPr/>
        </p:nvCxnSpPr>
        <p:spPr bwMode="auto">
          <a:xfrm>
            <a:off x="4929743" y="3003094"/>
            <a:ext cx="452266" cy="245904"/>
          </a:xfrm>
          <a:prstGeom prst="straightConnector1">
            <a:avLst/>
          </a:prstGeom>
          <a:ln>
            <a:headEnd type="none" w="med" len="med"/>
            <a:tailEnd type="triangle"/>
          </a:ln>
        </p:spPr>
        <p:style>
          <a:lnRef idx="3">
            <a:schemeClr val="accent6"/>
          </a:lnRef>
          <a:fillRef idx="0">
            <a:schemeClr val="accent6"/>
          </a:fillRef>
          <a:effectRef idx="2">
            <a:schemeClr val="accent6"/>
          </a:effectRef>
          <a:fontRef idx="minor">
            <a:schemeClr val="tx1"/>
          </a:fontRef>
        </p:style>
      </p:cxnSp>
      <p:cxnSp>
        <p:nvCxnSpPr>
          <p:cNvPr id="41" name="直線矢印コネクタ 40"/>
          <p:cNvCxnSpPr>
            <a:stCxn id="39" idx="3"/>
          </p:cNvCxnSpPr>
          <p:nvPr/>
        </p:nvCxnSpPr>
        <p:spPr bwMode="auto">
          <a:xfrm flipH="1">
            <a:off x="4031994" y="3003094"/>
            <a:ext cx="452266" cy="245904"/>
          </a:xfrm>
          <a:prstGeom prst="straightConnector1">
            <a:avLst/>
          </a:prstGeom>
          <a:ln>
            <a:solidFill>
              <a:schemeClr val="tx1">
                <a:lumMod val="75000"/>
                <a:lumOff val="25000"/>
              </a:schemeClr>
            </a:solidFill>
            <a:headEnd type="none" w="med" len="med"/>
            <a:tailEnd type="triangle"/>
          </a:ln>
        </p:spPr>
        <p:style>
          <a:lnRef idx="2">
            <a:schemeClr val="accent5"/>
          </a:lnRef>
          <a:fillRef idx="0">
            <a:schemeClr val="accent5"/>
          </a:fillRef>
          <a:effectRef idx="1">
            <a:schemeClr val="accent5"/>
          </a:effectRef>
          <a:fontRef idx="minor">
            <a:schemeClr val="tx1"/>
          </a:fontRef>
        </p:style>
      </p:cxnSp>
      <p:sp>
        <p:nvSpPr>
          <p:cNvPr id="45" name="円/楕円 44"/>
          <p:cNvSpPr/>
          <p:nvPr/>
        </p:nvSpPr>
        <p:spPr bwMode="auto">
          <a:xfrm>
            <a:off x="3494249" y="974874"/>
            <a:ext cx="630007" cy="450005"/>
          </a:xfrm>
          <a:prstGeom prst="ellipse">
            <a:avLst/>
          </a:prstGeom>
          <a:ln>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B</a:t>
            </a:r>
            <a:endParaRPr kumimoji="1" lang="ja-JP" altLang="en-US" dirty="0">
              <a:solidFill>
                <a:schemeClr val="tx1">
                  <a:lumMod val="75000"/>
                  <a:lumOff val="25000"/>
                </a:schemeClr>
              </a:solidFill>
              <a:latin typeface="+mn-ea"/>
            </a:endParaRPr>
          </a:p>
        </p:txBody>
      </p:sp>
      <p:cxnSp>
        <p:nvCxnSpPr>
          <p:cNvPr id="46" name="直線矢印コネクタ 45"/>
          <p:cNvCxnSpPr>
            <a:stCxn id="45" idx="5"/>
          </p:cNvCxnSpPr>
          <p:nvPr/>
        </p:nvCxnSpPr>
        <p:spPr bwMode="auto">
          <a:xfrm>
            <a:off x="4031994" y="1358977"/>
            <a:ext cx="452266" cy="245904"/>
          </a:xfrm>
          <a:prstGeom prst="straightConnector1">
            <a:avLst/>
          </a:prstGeom>
          <a:ln>
            <a:solidFill>
              <a:schemeClr val="tx1">
                <a:lumMod val="75000"/>
                <a:lumOff val="25000"/>
              </a:schemeClr>
            </a:solidFill>
            <a:headEnd type="none" w="med" len="med"/>
            <a:tailEnd type="triangle"/>
          </a:ln>
        </p:spPr>
        <p:style>
          <a:lnRef idx="2">
            <a:schemeClr val="dk1"/>
          </a:lnRef>
          <a:fillRef idx="0">
            <a:schemeClr val="dk1"/>
          </a:fillRef>
          <a:effectRef idx="1">
            <a:schemeClr val="dk1"/>
          </a:effectRef>
          <a:fontRef idx="minor">
            <a:schemeClr val="tx1"/>
          </a:fontRef>
        </p:style>
      </p:cxnSp>
      <p:cxnSp>
        <p:nvCxnSpPr>
          <p:cNvPr id="47" name="直線矢印コネクタ 46"/>
          <p:cNvCxnSpPr>
            <a:stCxn id="45" idx="3"/>
          </p:cNvCxnSpPr>
          <p:nvPr/>
        </p:nvCxnSpPr>
        <p:spPr bwMode="auto">
          <a:xfrm flipH="1">
            <a:off x="3401987" y="1358977"/>
            <a:ext cx="184524" cy="90001"/>
          </a:xfrm>
          <a:prstGeom prst="straightConnector1">
            <a:avLst/>
          </a:prstGeom>
          <a:ln>
            <a:solidFill>
              <a:schemeClr val="tx1">
                <a:lumMod val="75000"/>
                <a:lumOff val="25000"/>
              </a:schemeClr>
            </a:solidFill>
            <a:headEnd type="none" w="med" len="med"/>
            <a:tailEnd type="triangle"/>
          </a:ln>
        </p:spPr>
        <p:style>
          <a:lnRef idx="2">
            <a:schemeClr val="dk1"/>
          </a:lnRef>
          <a:fillRef idx="0">
            <a:schemeClr val="dk1"/>
          </a:fillRef>
          <a:effectRef idx="1">
            <a:schemeClr val="dk1"/>
          </a:effectRef>
          <a:fontRef idx="minor">
            <a:schemeClr val="tx1"/>
          </a:fontRef>
        </p:style>
      </p:cxnSp>
      <p:sp>
        <p:nvSpPr>
          <p:cNvPr id="48" name="円/楕円 47"/>
          <p:cNvSpPr/>
          <p:nvPr/>
        </p:nvSpPr>
        <p:spPr bwMode="auto">
          <a:xfrm>
            <a:off x="1694229" y="974874"/>
            <a:ext cx="630007" cy="450005"/>
          </a:xfrm>
          <a:prstGeom prst="ellips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dirty="0">
                <a:solidFill>
                  <a:schemeClr val="tx1">
                    <a:lumMod val="75000"/>
                    <a:lumOff val="25000"/>
                  </a:schemeClr>
                </a:solidFill>
                <a:latin typeface="+mn-ea"/>
              </a:rPr>
              <a:t>A</a:t>
            </a:r>
            <a:endParaRPr kumimoji="1" lang="en-US" altLang="ja-JP" dirty="0">
              <a:solidFill>
                <a:schemeClr val="tx1">
                  <a:lumMod val="75000"/>
                  <a:lumOff val="25000"/>
                </a:schemeClr>
              </a:solidFill>
              <a:latin typeface="+mn-ea"/>
            </a:endParaRPr>
          </a:p>
        </p:txBody>
      </p:sp>
      <p:cxnSp>
        <p:nvCxnSpPr>
          <p:cNvPr id="49" name="直線矢印コネクタ 48"/>
          <p:cNvCxnSpPr>
            <a:stCxn id="48" idx="5"/>
          </p:cNvCxnSpPr>
          <p:nvPr/>
        </p:nvCxnSpPr>
        <p:spPr bwMode="auto">
          <a:xfrm>
            <a:off x="2231974" y="1358977"/>
            <a:ext cx="452266" cy="245904"/>
          </a:xfrm>
          <a:prstGeom prst="straightConnector1">
            <a:avLst/>
          </a:prstGeom>
          <a:ln>
            <a:headEnd type="none" w="med" len="med"/>
            <a:tailEnd type="triangle"/>
          </a:ln>
        </p:spPr>
        <p:style>
          <a:lnRef idx="2">
            <a:schemeClr val="accent5"/>
          </a:lnRef>
          <a:fillRef idx="0">
            <a:schemeClr val="accent5"/>
          </a:fillRef>
          <a:effectRef idx="1">
            <a:schemeClr val="accent5"/>
          </a:effectRef>
          <a:fontRef idx="minor">
            <a:schemeClr val="tx1"/>
          </a:fontRef>
        </p:style>
      </p:cxnSp>
      <p:cxnSp>
        <p:nvCxnSpPr>
          <p:cNvPr id="50" name="直線矢印コネクタ 49"/>
          <p:cNvCxnSpPr>
            <a:stCxn id="48" idx="3"/>
          </p:cNvCxnSpPr>
          <p:nvPr/>
        </p:nvCxnSpPr>
        <p:spPr bwMode="auto">
          <a:xfrm flipH="1">
            <a:off x="1334225" y="1358977"/>
            <a:ext cx="452266" cy="245904"/>
          </a:xfrm>
          <a:prstGeom prst="straightConnector1">
            <a:avLst/>
          </a:prstGeom>
          <a:ln>
            <a:solidFill>
              <a:schemeClr val="tx1">
                <a:lumMod val="75000"/>
                <a:lumOff val="25000"/>
              </a:schemeClr>
            </a:solidFill>
            <a:headEnd type="none" w="med" len="med"/>
            <a:tailEnd type="triangle"/>
          </a:ln>
        </p:spPr>
        <p:style>
          <a:lnRef idx="2">
            <a:schemeClr val="dk1"/>
          </a:lnRef>
          <a:fillRef idx="0">
            <a:schemeClr val="dk1"/>
          </a:fillRef>
          <a:effectRef idx="1">
            <a:schemeClr val="dk1"/>
          </a:effectRef>
          <a:fontRef idx="minor">
            <a:schemeClr val="tx1"/>
          </a:fontRef>
        </p:style>
      </p:cxnSp>
      <p:sp>
        <p:nvSpPr>
          <p:cNvPr id="51" name="Rectangle 133"/>
          <p:cNvSpPr>
            <a:spLocks noChangeArrowheads="1"/>
          </p:cNvSpPr>
          <p:nvPr/>
        </p:nvSpPr>
        <p:spPr bwMode="auto">
          <a:xfrm>
            <a:off x="1331964" y="1178975"/>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sz="1400" dirty="0">
                <a:solidFill>
                  <a:schemeClr val="tx1">
                    <a:lumMod val="75000"/>
                    <a:lumOff val="25000"/>
                  </a:schemeClr>
                </a:solidFill>
                <a:latin typeface="+mn-ea"/>
                <a:ea typeface="+mn-ea"/>
              </a:rPr>
              <a:t>１</a:t>
            </a:r>
            <a:endParaRPr lang="en-US" altLang="ja-JP" sz="1400" dirty="0">
              <a:solidFill>
                <a:schemeClr val="tx1">
                  <a:lumMod val="75000"/>
                  <a:lumOff val="25000"/>
                </a:schemeClr>
              </a:solidFill>
              <a:latin typeface="+mn-ea"/>
              <a:ea typeface="+mn-ea"/>
            </a:endParaRPr>
          </a:p>
        </p:txBody>
      </p:sp>
      <p:sp>
        <p:nvSpPr>
          <p:cNvPr id="52" name="Rectangle 133"/>
          <p:cNvSpPr>
            <a:spLocks noChangeArrowheads="1"/>
          </p:cNvSpPr>
          <p:nvPr/>
        </p:nvSpPr>
        <p:spPr bwMode="auto">
          <a:xfrm>
            <a:off x="2324236" y="1154876"/>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sz="1400" dirty="0">
                <a:solidFill>
                  <a:schemeClr val="tx1">
                    <a:lumMod val="75000"/>
                    <a:lumOff val="25000"/>
                  </a:schemeClr>
                </a:solidFill>
                <a:latin typeface="+mn-ea"/>
                <a:ea typeface="+mn-ea"/>
              </a:rPr>
              <a:t>０</a:t>
            </a:r>
            <a:endParaRPr lang="en-US" altLang="ja-JP" sz="1400" dirty="0">
              <a:solidFill>
                <a:schemeClr val="tx1">
                  <a:lumMod val="75000"/>
                  <a:lumOff val="25000"/>
                </a:schemeClr>
              </a:solidFill>
              <a:latin typeface="+mn-ea"/>
              <a:ea typeface="+mn-ea"/>
            </a:endParaRPr>
          </a:p>
        </p:txBody>
      </p:sp>
      <p:sp>
        <p:nvSpPr>
          <p:cNvPr id="53" name="円/楕円 52"/>
          <p:cNvSpPr/>
          <p:nvPr/>
        </p:nvSpPr>
        <p:spPr bwMode="auto">
          <a:xfrm>
            <a:off x="5294269" y="974874"/>
            <a:ext cx="630007" cy="450005"/>
          </a:xfrm>
          <a:prstGeom prst="ellipse">
            <a:avLst/>
          </a:prstGeom>
          <a:ln>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C</a:t>
            </a:r>
            <a:endParaRPr kumimoji="1" lang="ja-JP" altLang="en-US" dirty="0">
              <a:solidFill>
                <a:schemeClr val="tx1">
                  <a:lumMod val="75000"/>
                  <a:lumOff val="25000"/>
                </a:schemeClr>
              </a:solidFill>
              <a:latin typeface="+mn-ea"/>
            </a:endParaRPr>
          </a:p>
        </p:txBody>
      </p:sp>
      <p:cxnSp>
        <p:nvCxnSpPr>
          <p:cNvPr id="54" name="直線矢印コネクタ 53"/>
          <p:cNvCxnSpPr>
            <a:stCxn id="53" idx="5"/>
          </p:cNvCxnSpPr>
          <p:nvPr/>
        </p:nvCxnSpPr>
        <p:spPr bwMode="auto">
          <a:xfrm>
            <a:off x="5832014" y="1358977"/>
            <a:ext cx="270003" cy="90001"/>
          </a:xfrm>
          <a:prstGeom prst="straightConnector1">
            <a:avLst/>
          </a:prstGeom>
          <a:ln>
            <a:solidFill>
              <a:schemeClr val="tx1">
                <a:lumMod val="75000"/>
                <a:lumOff val="25000"/>
              </a:schemeClr>
            </a:solidFill>
            <a:headEnd type="none" w="med" len="med"/>
            <a:tailEnd type="triangle"/>
          </a:ln>
        </p:spPr>
        <p:style>
          <a:lnRef idx="2">
            <a:schemeClr val="dk1"/>
          </a:lnRef>
          <a:fillRef idx="0">
            <a:schemeClr val="dk1"/>
          </a:fillRef>
          <a:effectRef idx="1">
            <a:schemeClr val="dk1"/>
          </a:effectRef>
          <a:fontRef idx="minor">
            <a:schemeClr val="tx1"/>
          </a:fontRef>
        </p:style>
      </p:cxnSp>
      <p:cxnSp>
        <p:nvCxnSpPr>
          <p:cNvPr id="55" name="直線矢印コネクタ 54"/>
          <p:cNvCxnSpPr>
            <a:stCxn id="53" idx="3"/>
          </p:cNvCxnSpPr>
          <p:nvPr/>
        </p:nvCxnSpPr>
        <p:spPr bwMode="auto">
          <a:xfrm flipH="1">
            <a:off x="4934265" y="1358977"/>
            <a:ext cx="452266" cy="245904"/>
          </a:xfrm>
          <a:prstGeom prst="straightConnector1">
            <a:avLst/>
          </a:prstGeom>
          <a:ln>
            <a:solidFill>
              <a:schemeClr val="tx1">
                <a:lumMod val="75000"/>
                <a:lumOff val="25000"/>
              </a:schemeClr>
            </a:solidFill>
            <a:headEnd type="none" w="med" len="med"/>
            <a:tailEnd type="triangle"/>
          </a:ln>
        </p:spPr>
        <p:style>
          <a:lnRef idx="2">
            <a:schemeClr val="dk1"/>
          </a:lnRef>
          <a:fillRef idx="0">
            <a:schemeClr val="dk1"/>
          </a:fillRef>
          <a:effectRef idx="1">
            <a:schemeClr val="dk1"/>
          </a:effectRef>
          <a:fontRef idx="minor">
            <a:schemeClr val="tx1"/>
          </a:fontRef>
        </p:style>
      </p:cxnSp>
      <p:cxnSp>
        <p:nvCxnSpPr>
          <p:cNvPr id="58" name="直線矢印コネクタ 57"/>
          <p:cNvCxnSpPr/>
          <p:nvPr/>
        </p:nvCxnSpPr>
        <p:spPr bwMode="auto">
          <a:xfrm flipH="1">
            <a:off x="6642023" y="1358977"/>
            <a:ext cx="180002" cy="180002"/>
          </a:xfrm>
          <a:prstGeom prst="straightConnector1">
            <a:avLst/>
          </a:prstGeom>
          <a:ln>
            <a:solidFill>
              <a:schemeClr val="tx1">
                <a:lumMod val="75000"/>
                <a:lumOff val="25000"/>
              </a:schemeClr>
            </a:solidFill>
            <a:headEnd type="none" w="med" len="med"/>
            <a:tailEnd type="triangle"/>
          </a:ln>
        </p:spPr>
        <p:style>
          <a:lnRef idx="2">
            <a:schemeClr val="dk1"/>
          </a:lnRef>
          <a:fillRef idx="0">
            <a:schemeClr val="dk1"/>
          </a:fillRef>
          <a:effectRef idx="1">
            <a:schemeClr val="dk1"/>
          </a:effectRef>
          <a:fontRef idx="minor">
            <a:schemeClr val="tx1"/>
          </a:fontRef>
        </p:style>
      </p:cxnSp>
      <p:sp>
        <p:nvSpPr>
          <p:cNvPr id="60" name="Rectangle 133"/>
          <p:cNvSpPr>
            <a:spLocks noChangeArrowheads="1"/>
          </p:cNvSpPr>
          <p:nvPr/>
        </p:nvSpPr>
        <p:spPr bwMode="auto">
          <a:xfrm>
            <a:off x="2229713" y="1743080"/>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sz="1400" dirty="0">
                <a:solidFill>
                  <a:schemeClr val="tx1">
                    <a:lumMod val="75000"/>
                    <a:lumOff val="25000"/>
                  </a:schemeClr>
                </a:solidFill>
                <a:latin typeface="+mn-ea"/>
                <a:ea typeface="+mn-ea"/>
              </a:rPr>
              <a:t>１</a:t>
            </a:r>
            <a:endParaRPr lang="en-US" altLang="ja-JP" sz="1400" dirty="0">
              <a:solidFill>
                <a:schemeClr val="tx1">
                  <a:lumMod val="75000"/>
                  <a:lumOff val="25000"/>
                </a:schemeClr>
              </a:solidFill>
              <a:latin typeface="+mn-ea"/>
              <a:ea typeface="+mn-ea"/>
            </a:endParaRPr>
          </a:p>
        </p:txBody>
      </p:sp>
      <p:sp>
        <p:nvSpPr>
          <p:cNvPr id="61" name="Rectangle 133"/>
          <p:cNvSpPr>
            <a:spLocks noChangeArrowheads="1"/>
          </p:cNvSpPr>
          <p:nvPr/>
        </p:nvSpPr>
        <p:spPr bwMode="auto">
          <a:xfrm>
            <a:off x="3221985" y="1718981"/>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sz="1400" dirty="0">
                <a:solidFill>
                  <a:schemeClr val="tx1">
                    <a:lumMod val="75000"/>
                    <a:lumOff val="25000"/>
                  </a:schemeClr>
                </a:solidFill>
                <a:latin typeface="+mn-ea"/>
                <a:ea typeface="+mn-ea"/>
              </a:rPr>
              <a:t>０</a:t>
            </a:r>
            <a:endParaRPr lang="en-US" altLang="ja-JP" sz="1400" dirty="0">
              <a:solidFill>
                <a:schemeClr val="tx1">
                  <a:lumMod val="75000"/>
                  <a:lumOff val="25000"/>
                </a:schemeClr>
              </a:solidFill>
              <a:latin typeface="+mn-ea"/>
              <a:ea typeface="+mn-ea"/>
            </a:endParaRPr>
          </a:p>
        </p:txBody>
      </p:sp>
      <p:sp>
        <p:nvSpPr>
          <p:cNvPr id="62" name="Rectangle 133"/>
          <p:cNvSpPr>
            <a:spLocks noChangeArrowheads="1"/>
          </p:cNvSpPr>
          <p:nvPr/>
        </p:nvSpPr>
        <p:spPr bwMode="auto">
          <a:xfrm>
            <a:off x="3129723" y="2283086"/>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sz="1400" dirty="0">
                <a:solidFill>
                  <a:schemeClr val="tx1">
                    <a:lumMod val="75000"/>
                    <a:lumOff val="25000"/>
                  </a:schemeClr>
                </a:solidFill>
                <a:latin typeface="+mn-ea"/>
                <a:ea typeface="+mn-ea"/>
              </a:rPr>
              <a:t>１</a:t>
            </a:r>
            <a:endParaRPr lang="en-US" altLang="ja-JP" sz="1400" dirty="0">
              <a:solidFill>
                <a:schemeClr val="tx1">
                  <a:lumMod val="75000"/>
                  <a:lumOff val="25000"/>
                </a:schemeClr>
              </a:solidFill>
              <a:latin typeface="+mn-ea"/>
              <a:ea typeface="+mn-ea"/>
            </a:endParaRPr>
          </a:p>
        </p:txBody>
      </p:sp>
      <p:sp>
        <p:nvSpPr>
          <p:cNvPr id="63" name="Rectangle 133"/>
          <p:cNvSpPr>
            <a:spLocks noChangeArrowheads="1"/>
          </p:cNvSpPr>
          <p:nvPr/>
        </p:nvSpPr>
        <p:spPr bwMode="auto">
          <a:xfrm>
            <a:off x="4121995" y="2258987"/>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sz="1400" dirty="0">
                <a:solidFill>
                  <a:schemeClr val="tx1">
                    <a:lumMod val="75000"/>
                    <a:lumOff val="25000"/>
                  </a:schemeClr>
                </a:solidFill>
                <a:latin typeface="+mn-ea"/>
                <a:ea typeface="+mn-ea"/>
              </a:rPr>
              <a:t>０</a:t>
            </a:r>
            <a:endParaRPr lang="en-US" altLang="ja-JP" sz="1400" dirty="0">
              <a:solidFill>
                <a:schemeClr val="tx1">
                  <a:lumMod val="75000"/>
                  <a:lumOff val="25000"/>
                </a:schemeClr>
              </a:solidFill>
              <a:latin typeface="+mn-ea"/>
              <a:ea typeface="+mn-ea"/>
            </a:endParaRPr>
          </a:p>
        </p:txBody>
      </p:sp>
      <p:sp>
        <p:nvSpPr>
          <p:cNvPr id="64" name="Rectangle 133"/>
          <p:cNvSpPr>
            <a:spLocks noChangeArrowheads="1"/>
          </p:cNvSpPr>
          <p:nvPr/>
        </p:nvSpPr>
        <p:spPr bwMode="auto">
          <a:xfrm>
            <a:off x="5019744" y="2283086"/>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sz="1400" dirty="0">
                <a:solidFill>
                  <a:schemeClr val="tx1">
                    <a:lumMod val="75000"/>
                    <a:lumOff val="25000"/>
                  </a:schemeClr>
                </a:solidFill>
                <a:latin typeface="+mn-ea"/>
                <a:ea typeface="+mn-ea"/>
              </a:rPr>
              <a:t>１</a:t>
            </a:r>
            <a:endParaRPr lang="en-US" altLang="ja-JP" sz="1400" dirty="0">
              <a:solidFill>
                <a:schemeClr val="tx1">
                  <a:lumMod val="75000"/>
                  <a:lumOff val="25000"/>
                </a:schemeClr>
              </a:solidFill>
              <a:latin typeface="+mn-ea"/>
              <a:ea typeface="+mn-ea"/>
            </a:endParaRPr>
          </a:p>
        </p:txBody>
      </p:sp>
      <p:sp>
        <p:nvSpPr>
          <p:cNvPr id="65" name="Rectangle 133"/>
          <p:cNvSpPr>
            <a:spLocks noChangeArrowheads="1"/>
          </p:cNvSpPr>
          <p:nvPr/>
        </p:nvSpPr>
        <p:spPr bwMode="auto">
          <a:xfrm>
            <a:off x="6012016" y="2258987"/>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sz="1400" dirty="0">
                <a:solidFill>
                  <a:schemeClr val="tx1">
                    <a:lumMod val="75000"/>
                    <a:lumOff val="25000"/>
                  </a:schemeClr>
                </a:solidFill>
                <a:latin typeface="+mn-ea"/>
                <a:ea typeface="+mn-ea"/>
              </a:rPr>
              <a:t>０</a:t>
            </a:r>
            <a:endParaRPr lang="en-US" altLang="ja-JP" sz="1400" dirty="0">
              <a:solidFill>
                <a:schemeClr val="tx1">
                  <a:lumMod val="75000"/>
                  <a:lumOff val="25000"/>
                </a:schemeClr>
              </a:solidFill>
              <a:latin typeface="+mn-ea"/>
              <a:ea typeface="+mn-ea"/>
            </a:endParaRPr>
          </a:p>
        </p:txBody>
      </p:sp>
      <p:sp>
        <p:nvSpPr>
          <p:cNvPr id="66" name="Rectangle 133"/>
          <p:cNvSpPr>
            <a:spLocks noChangeArrowheads="1"/>
          </p:cNvSpPr>
          <p:nvPr/>
        </p:nvSpPr>
        <p:spPr bwMode="auto">
          <a:xfrm>
            <a:off x="5022005" y="1178975"/>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sz="1400" dirty="0">
                <a:solidFill>
                  <a:schemeClr val="tx1">
                    <a:lumMod val="75000"/>
                    <a:lumOff val="25000"/>
                  </a:schemeClr>
                </a:solidFill>
                <a:latin typeface="+mn-ea"/>
                <a:ea typeface="+mn-ea"/>
              </a:rPr>
              <a:t>１</a:t>
            </a:r>
            <a:endParaRPr lang="en-US" altLang="ja-JP" sz="1400" dirty="0">
              <a:solidFill>
                <a:schemeClr val="tx1">
                  <a:lumMod val="75000"/>
                  <a:lumOff val="25000"/>
                </a:schemeClr>
              </a:solidFill>
              <a:latin typeface="+mn-ea"/>
              <a:ea typeface="+mn-ea"/>
            </a:endParaRPr>
          </a:p>
        </p:txBody>
      </p:sp>
      <p:sp>
        <p:nvSpPr>
          <p:cNvPr id="67" name="Rectangle 133"/>
          <p:cNvSpPr>
            <a:spLocks noChangeArrowheads="1"/>
          </p:cNvSpPr>
          <p:nvPr/>
        </p:nvSpPr>
        <p:spPr bwMode="auto">
          <a:xfrm>
            <a:off x="5022005" y="1718981"/>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sz="1400" dirty="0">
                <a:solidFill>
                  <a:schemeClr val="tx1">
                    <a:lumMod val="75000"/>
                    <a:lumOff val="25000"/>
                  </a:schemeClr>
                </a:solidFill>
                <a:latin typeface="+mn-ea"/>
                <a:ea typeface="+mn-ea"/>
              </a:rPr>
              <a:t>０</a:t>
            </a:r>
            <a:endParaRPr lang="en-US" altLang="ja-JP" sz="1400" dirty="0">
              <a:solidFill>
                <a:schemeClr val="tx1">
                  <a:lumMod val="75000"/>
                  <a:lumOff val="25000"/>
                </a:schemeClr>
              </a:solidFill>
              <a:latin typeface="+mn-ea"/>
              <a:ea typeface="+mn-ea"/>
            </a:endParaRPr>
          </a:p>
        </p:txBody>
      </p:sp>
      <p:sp>
        <p:nvSpPr>
          <p:cNvPr id="68" name="円/楕円 67"/>
          <p:cNvSpPr/>
          <p:nvPr/>
        </p:nvSpPr>
        <p:spPr bwMode="auto">
          <a:xfrm>
            <a:off x="4481999" y="4239009"/>
            <a:ext cx="630007" cy="450005"/>
          </a:xfrm>
          <a:prstGeom prst="ellips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E</a:t>
            </a:r>
            <a:endParaRPr kumimoji="1" lang="ja-JP" altLang="en-US" dirty="0">
              <a:solidFill>
                <a:schemeClr val="tx1">
                  <a:lumMod val="75000"/>
                  <a:lumOff val="25000"/>
                </a:schemeClr>
              </a:solidFill>
              <a:latin typeface="+mn-ea"/>
            </a:endParaRPr>
          </a:p>
        </p:txBody>
      </p:sp>
      <p:cxnSp>
        <p:nvCxnSpPr>
          <p:cNvPr id="69" name="直線矢印コネクタ 68"/>
          <p:cNvCxnSpPr>
            <a:stCxn id="68" idx="5"/>
          </p:cNvCxnSpPr>
          <p:nvPr/>
        </p:nvCxnSpPr>
        <p:spPr bwMode="auto">
          <a:xfrm>
            <a:off x="5019744" y="4623112"/>
            <a:ext cx="452266" cy="245904"/>
          </a:xfrm>
          <a:prstGeom prst="straightConnector1">
            <a:avLst/>
          </a:prstGeom>
          <a:ln>
            <a:solidFill>
              <a:schemeClr val="accent5"/>
            </a:solidFill>
            <a:headEnd type="none" w="med" len="med"/>
            <a:tailEnd type="triangle"/>
          </a:ln>
        </p:spPr>
        <p:style>
          <a:lnRef idx="2">
            <a:schemeClr val="dk1"/>
          </a:lnRef>
          <a:fillRef idx="0">
            <a:schemeClr val="dk1"/>
          </a:fillRef>
          <a:effectRef idx="1">
            <a:schemeClr val="dk1"/>
          </a:effectRef>
          <a:fontRef idx="minor">
            <a:schemeClr val="tx1"/>
          </a:fontRef>
        </p:style>
      </p:cxnSp>
      <p:cxnSp>
        <p:nvCxnSpPr>
          <p:cNvPr id="70" name="直線矢印コネクタ 69"/>
          <p:cNvCxnSpPr>
            <a:stCxn id="68" idx="3"/>
          </p:cNvCxnSpPr>
          <p:nvPr/>
        </p:nvCxnSpPr>
        <p:spPr bwMode="auto">
          <a:xfrm flipH="1">
            <a:off x="4301997" y="4623112"/>
            <a:ext cx="272264" cy="155903"/>
          </a:xfrm>
          <a:prstGeom prst="straightConnector1">
            <a:avLst/>
          </a:prstGeom>
          <a:ln>
            <a:solidFill>
              <a:schemeClr val="tx1">
                <a:lumMod val="75000"/>
                <a:lumOff val="25000"/>
              </a:schemeClr>
            </a:solidFill>
            <a:headEnd type="none" w="med" len="med"/>
            <a:tailEnd type="triangle"/>
          </a:ln>
        </p:spPr>
        <p:style>
          <a:lnRef idx="2">
            <a:schemeClr val="dk1"/>
          </a:lnRef>
          <a:fillRef idx="0">
            <a:schemeClr val="dk1"/>
          </a:fillRef>
          <a:effectRef idx="1">
            <a:schemeClr val="dk1"/>
          </a:effectRef>
          <a:fontRef idx="minor">
            <a:schemeClr val="tx1"/>
          </a:fontRef>
        </p:style>
      </p:cxnSp>
      <p:sp>
        <p:nvSpPr>
          <p:cNvPr id="71" name="円/楕円 70"/>
          <p:cNvSpPr/>
          <p:nvPr/>
        </p:nvSpPr>
        <p:spPr bwMode="auto">
          <a:xfrm>
            <a:off x="2681979" y="4239009"/>
            <a:ext cx="630007" cy="450005"/>
          </a:xfrm>
          <a:prstGeom prst="ellipse">
            <a:avLst/>
          </a:prstGeom>
          <a:ln>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D</a:t>
            </a:r>
            <a:endParaRPr kumimoji="1" lang="ja-JP" altLang="en-US" dirty="0">
              <a:solidFill>
                <a:schemeClr val="tx1">
                  <a:lumMod val="75000"/>
                  <a:lumOff val="25000"/>
                </a:schemeClr>
              </a:solidFill>
              <a:latin typeface="+mn-ea"/>
            </a:endParaRPr>
          </a:p>
        </p:txBody>
      </p:sp>
      <p:cxnSp>
        <p:nvCxnSpPr>
          <p:cNvPr id="72" name="直線矢印コネクタ 71"/>
          <p:cNvCxnSpPr>
            <a:stCxn id="71" idx="5"/>
          </p:cNvCxnSpPr>
          <p:nvPr/>
        </p:nvCxnSpPr>
        <p:spPr bwMode="auto">
          <a:xfrm>
            <a:off x="3219724" y="4623112"/>
            <a:ext cx="452266" cy="245904"/>
          </a:xfrm>
          <a:prstGeom prst="straightConnector1">
            <a:avLst/>
          </a:prstGeom>
          <a:ln>
            <a:solidFill>
              <a:schemeClr val="tx1">
                <a:lumMod val="75000"/>
                <a:lumOff val="25000"/>
              </a:schemeClr>
            </a:solidFill>
            <a:headEnd type="none" w="med" len="med"/>
            <a:tailEnd type="triangle"/>
          </a:ln>
        </p:spPr>
        <p:style>
          <a:lnRef idx="2">
            <a:schemeClr val="accent5"/>
          </a:lnRef>
          <a:fillRef idx="0">
            <a:schemeClr val="accent5"/>
          </a:fillRef>
          <a:effectRef idx="1">
            <a:schemeClr val="accent5"/>
          </a:effectRef>
          <a:fontRef idx="minor">
            <a:schemeClr val="tx1"/>
          </a:fontRef>
        </p:style>
      </p:cxnSp>
      <p:cxnSp>
        <p:nvCxnSpPr>
          <p:cNvPr id="73" name="直線矢印コネクタ 72"/>
          <p:cNvCxnSpPr>
            <a:stCxn id="71" idx="3"/>
          </p:cNvCxnSpPr>
          <p:nvPr/>
        </p:nvCxnSpPr>
        <p:spPr bwMode="auto">
          <a:xfrm flipH="1">
            <a:off x="2321975" y="4623112"/>
            <a:ext cx="452266" cy="245904"/>
          </a:xfrm>
          <a:prstGeom prst="straightConnector1">
            <a:avLst/>
          </a:prstGeom>
          <a:ln>
            <a:solidFill>
              <a:schemeClr val="tx1">
                <a:lumMod val="75000"/>
                <a:lumOff val="25000"/>
              </a:schemeClr>
            </a:solidFill>
            <a:headEnd type="none" w="med" len="med"/>
            <a:tailEnd type="triangle"/>
          </a:ln>
        </p:spPr>
        <p:style>
          <a:lnRef idx="2">
            <a:schemeClr val="dk1"/>
          </a:lnRef>
          <a:fillRef idx="0">
            <a:schemeClr val="dk1"/>
          </a:fillRef>
          <a:effectRef idx="1">
            <a:schemeClr val="dk1"/>
          </a:effectRef>
          <a:fontRef idx="minor">
            <a:schemeClr val="tx1"/>
          </a:fontRef>
        </p:style>
      </p:cxnSp>
      <p:sp>
        <p:nvSpPr>
          <p:cNvPr id="74" name="円/楕円 73"/>
          <p:cNvSpPr/>
          <p:nvPr/>
        </p:nvSpPr>
        <p:spPr bwMode="auto">
          <a:xfrm>
            <a:off x="6282019" y="4239009"/>
            <a:ext cx="630007" cy="450005"/>
          </a:xfrm>
          <a:prstGeom prst="ellipse">
            <a:avLst/>
          </a:prstGeom>
          <a:ln>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F</a:t>
            </a:r>
            <a:endParaRPr kumimoji="1" lang="ja-JP" altLang="en-US" dirty="0">
              <a:solidFill>
                <a:schemeClr val="tx1">
                  <a:lumMod val="75000"/>
                  <a:lumOff val="25000"/>
                </a:schemeClr>
              </a:solidFill>
              <a:latin typeface="+mn-ea"/>
            </a:endParaRPr>
          </a:p>
        </p:txBody>
      </p:sp>
      <p:cxnSp>
        <p:nvCxnSpPr>
          <p:cNvPr id="75" name="直線矢印コネクタ 74"/>
          <p:cNvCxnSpPr>
            <a:stCxn id="74" idx="5"/>
          </p:cNvCxnSpPr>
          <p:nvPr/>
        </p:nvCxnSpPr>
        <p:spPr bwMode="auto">
          <a:xfrm>
            <a:off x="6819764" y="4623112"/>
            <a:ext cx="452266" cy="245904"/>
          </a:xfrm>
          <a:prstGeom prst="straightConnector1">
            <a:avLst/>
          </a:prstGeom>
          <a:ln>
            <a:solidFill>
              <a:schemeClr val="tx1">
                <a:lumMod val="75000"/>
                <a:lumOff val="25000"/>
              </a:schemeClr>
            </a:solidFill>
            <a:headEnd type="none" w="med" len="med"/>
            <a:tailEnd type="triangle"/>
          </a:ln>
        </p:spPr>
        <p:style>
          <a:lnRef idx="2">
            <a:schemeClr val="dk1"/>
          </a:lnRef>
          <a:fillRef idx="0">
            <a:schemeClr val="dk1"/>
          </a:fillRef>
          <a:effectRef idx="1">
            <a:schemeClr val="dk1"/>
          </a:effectRef>
          <a:fontRef idx="minor">
            <a:schemeClr val="tx1"/>
          </a:fontRef>
        </p:style>
      </p:cxnSp>
      <p:cxnSp>
        <p:nvCxnSpPr>
          <p:cNvPr id="76" name="直線矢印コネクタ 75"/>
          <p:cNvCxnSpPr>
            <a:stCxn id="74" idx="3"/>
          </p:cNvCxnSpPr>
          <p:nvPr/>
        </p:nvCxnSpPr>
        <p:spPr bwMode="auto">
          <a:xfrm flipH="1">
            <a:off x="5922015" y="4623112"/>
            <a:ext cx="452266" cy="245904"/>
          </a:xfrm>
          <a:prstGeom prst="straightConnector1">
            <a:avLst/>
          </a:prstGeom>
          <a:ln>
            <a:solidFill>
              <a:schemeClr val="tx1">
                <a:lumMod val="75000"/>
                <a:lumOff val="25000"/>
              </a:schemeClr>
            </a:solidFill>
            <a:headEnd type="none" w="med" len="med"/>
            <a:tailEnd type="triangle"/>
          </a:ln>
        </p:spPr>
        <p:style>
          <a:lnRef idx="2">
            <a:schemeClr val="dk1"/>
          </a:lnRef>
          <a:fillRef idx="0">
            <a:schemeClr val="dk1"/>
          </a:fillRef>
          <a:effectRef idx="1">
            <a:schemeClr val="dk1"/>
          </a:effectRef>
          <a:fontRef idx="minor">
            <a:schemeClr val="tx1"/>
          </a:fontRef>
        </p:style>
      </p:cxnSp>
      <p:sp>
        <p:nvSpPr>
          <p:cNvPr id="77" name="円/楕円 76"/>
          <p:cNvSpPr/>
          <p:nvPr/>
        </p:nvSpPr>
        <p:spPr bwMode="auto">
          <a:xfrm>
            <a:off x="3581989" y="4779015"/>
            <a:ext cx="630007" cy="450005"/>
          </a:xfrm>
          <a:prstGeom prst="ellipse">
            <a:avLst/>
          </a:prstGeom>
          <a:ln>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G</a:t>
            </a:r>
            <a:endParaRPr kumimoji="1" lang="ja-JP" altLang="en-US" dirty="0">
              <a:solidFill>
                <a:schemeClr val="tx1">
                  <a:lumMod val="75000"/>
                  <a:lumOff val="25000"/>
                </a:schemeClr>
              </a:solidFill>
              <a:latin typeface="+mn-ea"/>
            </a:endParaRPr>
          </a:p>
        </p:txBody>
      </p:sp>
      <p:cxnSp>
        <p:nvCxnSpPr>
          <p:cNvPr id="78" name="直線矢印コネクタ 77"/>
          <p:cNvCxnSpPr>
            <a:stCxn id="77" idx="5"/>
          </p:cNvCxnSpPr>
          <p:nvPr/>
        </p:nvCxnSpPr>
        <p:spPr bwMode="auto">
          <a:xfrm>
            <a:off x="4119734" y="5163118"/>
            <a:ext cx="452266" cy="245904"/>
          </a:xfrm>
          <a:prstGeom prst="straightConnector1">
            <a:avLst/>
          </a:prstGeom>
          <a:ln>
            <a:solidFill>
              <a:schemeClr val="tx1">
                <a:lumMod val="75000"/>
                <a:lumOff val="25000"/>
              </a:schemeClr>
            </a:solidFill>
            <a:headEnd type="none" w="med" len="med"/>
            <a:tailEnd type="triangle"/>
          </a:ln>
        </p:spPr>
        <p:style>
          <a:lnRef idx="2">
            <a:schemeClr val="accent5"/>
          </a:lnRef>
          <a:fillRef idx="0">
            <a:schemeClr val="accent5"/>
          </a:fillRef>
          <a:effectRef idx="1">
            <a:schemeClr val="accent5"/>
          </a:effectRef>
          <a:fontRef idx="minor">
            <a:schemeClr val="tx1"/>
          </a:fontRef>
        </p:style>
      </p:cxnSp>
      <p:cxnSp>
        <p:nvCxnSpPr>
          <p:cNvPr id="79" name="直線矢印コネクタ 78"/>
          <p:cNvCxnSpPr>
            <a:stCxn id="77" idx="3"/>
          </p:cNvCxnSpPr>
          <p:nvPr/>
        </p:nvCxnSpPr>
        <p:spPr bwMode="auto">
          <a:xfrm flipH="1">
            <a:off x="3221985" y="5163118"/>
            <a:ext cx="452266" cy="245904"/>
          </a:xfrm>
          <a:prstGeom prst="straightConnector1">
            <a:avLst/>
          </a:prstGeom>
          <a:ln>
            <a:solidFill>
              <a:schemeClr val="tx1">
                <a:lumMod val="75000"/>
                <a:lumOff val="25000"/>
              </a:schemeClr>
            </a:solidFill>
            <a:headEnd type="none" w="med" len="med"/>
            <a:tailEnd type="triangle"/>
          </a:ln>
        </p:spPr>
        <p:style>
          <a:lnRef idx="2">
            <a:schemeClr val="dk1"/>
          </a:lnRef>
          <a:fillRef idx="0">
            <a:schemeClr val="dk1"/>
          </a:fillRef>
          <a:effectRef idx="1">
            <a:schemeClr val="dk1"/>
          </a:effectRef>
          <a:fontRef idx="minor">
            <a:schemeClr val="tx1"/>
          </a:fontRef>
        </p:style>
      </p:cxnSp>
      <p:sp>
        <p:nvSpPr>
          <p:cNvPr id="80" name="円/楕円 79"/>
          <p:cNvSpPr/>
          <p:nvPr/>
        </p:nvSpPr>
        <p:spPr bwMode="auto">
          <a:xfrm>
            <a:off x="5382009" y="4779015"/>
            <a:ext cx="630007" cy="450005"/>
          </a:xfrm>
          <a:prstGeom prst="ellips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H</a:t>
            </a:r>
            <a:endParaRPr kumimoji="1" lang="ja-JP" altLang="en-US" dirty="0">
              <a:solidFill>
                <a:schemeClr val="tx1">
                  <a:lumMod val="75000"/>
                  <a:lumOff val="25000"/>
                </a:schemeClr>
              </a:solidFill>
              <a:latin typeface="+mn-ea"/>
            </a:endParaRPr>
          </a:p>
        </p:txBody>
      </p:sp>
      <p:cxnSp>
        <p:nvCxnSpPr>
          <p:cNvPr id="81" name="直線矢印コネクタ 80"/>
          <p:cNvCxnSpPr>
            <a:stCxn id="80" idx="5"/>
          </p:cNvCxnSpPr>
          <p:nvPr/>
        </p:nvCxnSpPr>
        <p:spPr bwMode="auto">
          <a:xfrm>
            <a:off x="5919754" y="5163118"/>
            <a:ext cx="452266" cy="245904"/>
          </a:xfrm>
          <a:prstGeom prst="straightConnector1">
            <a:avLst/>
          </a:prstGeom>
          <a:ln>
            <a:solidFill>
              <a:schemeClr val="tx1">
                <a:lumMod val="75000"/>
                <a:lumOff val="25000"/>
              </a:schemeClr>
            </a:solidFill>
            <a:headEnd type="none" w="med" len="med"/>
            <a:tailEnd type="triangle"/>
          </a:ln>
        </p:spPr>
        <p:style>
          <a:lnRef idx="2">
            <a:schemeClr val="dk1"/>
          </a:lnRef>
          <a:fillRef idx="0">
            <a:schemeClr val="dk1"/>
          </a:fillRef>
          <a:effectRef idx="1">
            <a:schemeClr val="dk1"/>
          </a:effectRef>
          <a:fontRef idx="minor">
            <a:schemeClr val="tx1"/>
          </a:fontRef>
        </p:style>
      </p:cxnSp>
      <p:cxnSp>
        <p:nvCxnSpPr>
          <p:cNvPr id="82" name="直線矢印コネクタ 81"/>
          <p:cNvCxnSpPr>
            <a:stCxn id="80" idx="3"/>
          </p:cNvCxnSpPr>
          <p:nvPr/>
        </p:nvCxnSpPr>
        <p:spPr bwMode="auto">
          <a:xfrm flipH="1">
            <a:off x="5022005" y="5163118"/>
            <a:ext cx="452266" cy="245904"/>
          </a:xfrm>
          <a:prstGeom prst="straightConnector1">
            <a:avLst/>
          </a:prstGeom>
          <a:ln>
            <a:solidFill>
              <a:schemeClr val="accent5"/>
            </a:solidFill>
            <a:headEnd type="none" w="med" len="med"/>
            <a:tailEnd type="triangle"/>
          </a:ln>
        </p:spPr>
        <p:style>
          <a:lnRef idx="2">
            <a:schemeClr val="dk1"/>
          </a:lnRef>
          <a:fillRef idx="0">
            <a:schemeClr val="dk1"/>
          </a:fillRef>
          <a:effectRef idx="1">
            <a:schemeClr val="dk1"/>
          </a:effectRef>
          <a:fontRef idx="minor">
            <a:schemeClr val="tx1"/>
          </a:fontRef>
        </p:style>
      </p:cxnSp>
      <p:sp>
        <p:nvSpPr>
          <p:cNvPr id="83" name="円/楕円 82"/>
          <p:cNvSpPr/>
          <p:nvPr/>
        </p:nvSpPr>
        <p:spPr bwMode="auto">
          <a:xfrm>
            <a:off x="4481999" y="5319021"/>
            <a:ext cx="630007" cy="450005"/>
          </a:xfrm>
          <a:prstGeom prst="ellipse">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I</a:t>
            </a:r>
            <a:endParaRPr kumimoji="1" lang="ja-JP" altLang="en-US" dirty="0">
              <a:solidFill>
                <a:schemeClr val="tx1">
                  <a:lumMod val="75000"/>
                  <a:lumOff val="25000"/>
                </a:schemeClr>
              </a:solidFill>
              <a:latin typeface="+mn-ea"/>
            </a:endParaRPr>
          </a:p>
        </p:txBody>
      </p:sp>
      <p:cxnSp>
        <p:nvCxnSpPr>
          <p:cNvPr id="84" name="直線矢印コネクタ 83"/>
          <p:cNvCxnSpPr>
            <a:stCxn id="83" idx="5"/>
          </p:cNvCxnSpPr>
          <p:nvPr/>
        </p:nvCxnSpPr>
        <p:spPr bwMode="auto">
          <a:xfrm>
            <a:off x="5019744" y="5703124"/>
            <a:ext cx="452266" cy="245904"/>
          </a:xfrm>
          <a:prstGeom prst="straightConnector1">
            <a:avLst/>
          </a:prstGeom>
          <a:ln>
            <a:solidFill>
              <a:schemeClr val="tx1">
                <a:lumMod val="75000"/>
                <a:lumOff val="25000"/>
              </a:schemeClr>
            </a:solidFill>
            <a:headEnd type="none" w="med" len="med"/>
            <a:tailEnd type="triangle"/>
          </a:ln>
        </p:spPr>
        <p:style>
          <a:lnRef idx="2">
            <a:schemeClr val="accent5"/>
          </a:lnRef>
          <a:fillRef idx="0">
            <a:schemeClr val="accent5"/>
          </a:fillRef>
          <a:effectRef idx="1">
            <a:schemeClr val="accent5"/>
          </a:effectRef>
          <a:fontRef idx="minor">
            <a:schemeClr val="tx1"/>
          </a:fontRef>
        </p:style>
      </p:cxnSp>
      <p:cxnSp>
        <p:nvCxnSpPr>
          <p:cNvPr id="85" name="直線矢印コネクタ 84"/>
          <p:cNvCxnSpPr>
            <a:stCxn id="83" idx="3"/>
          </p:cNvCxnSpPr>
          <p:nvPr/>
        </p:nvCxnSpPr>
        <p:spPr bwMode="auto">
          <a:xfrm flipH="1">
            <a:off x="4121995" y="5703124"/>
            <a:ext cx="452266" cy="245904"/>
          </a:xfrm>
          <a:prstGeom prst="straightConnector1">
            <a:avLst/>
          </a:prstGeom>
          <a:ln>
            <a:headEnd type="none" w="med" len="med"/>
            <a:tailEnd type="triangle"/>
          </a:ln>
        </p:spPr>
        <p:style>
          <a:lnRef idx="3">
            <a:schemeClr val="accent6"/>
          </a:lnRef>
          <a:fillRef idx="0">
            <a:schemeClr val="accent6"/>
          </a:fillRef>
          <a:effectRef idx="2">
            <a:schemeClr val="accent6"/>
          </a:effectRef>
          <a:fontRef idx="minor">
            <a:schemeClr val="tx1"/>
          </a:fontRef>
        </p:style>
      </p:cxnSp>
      <p:sp>
        <p:nvSpPr>
          <p:cNvPr id="86" name="円/楕円 85"/>
          <p:cNvSpPr/>
          <p:nvPr/>
        </p:nvSpPr>
        <p:spPr bwMode="auto">
          <a:xfrm>
            <a:off x="3584250" y="3674904"/>
            <a:ext cx="630007" cy="450005"/>
          </a:xfrm>
          <a:prstGeom prst="ellipse">
            <a:avLst/>
          </a:prstGeom>
          <a:ln>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dirty="0">
                <a:solidFill>
                  <a:schemeClr val="tx1">
                    <a:lumMod val="75000"/>
                    <a:lumOff val="25000"/>
                  </a:schemeClr>
                </a:solidFill>
                <a:latin typeface="+mn-ea"/>
              </a:rPr>
              <a:t>B</a:t>
            </a:r>
            <a:endParaRPr kumimoji="1" lang="ja-JP" altLang="en-US" dirty="0">
              <a:solidFill>
                <a:schemeClr val="tx1">
                  <a:lumMod val="75000"/>
                  <a:lumOff val="25000"/>
                </a:schemeClr>
              </a:solidFill>
              <a:latin typeface="+mn-ea"/>
            </a:endParaRPr>
          </a:p>
        </p:txBody>
      </p:sp>
      <p:cxnSp>
        <p:nvCxnSpPr>
          <p:cNvPr id="87" name="直線矢印コネクタ 86"/>
          <p:cNvCxnSpPr>
            <a:stCxn id="86" idx="5"/>
          </p:cNvCxnSpPr>
          <p:nvPr/>
        </p:nvCxnSpPr>
        <p:spPr bwMode="auto">
          <a:xfrm>
            <a:off x="4121995" y="4059007"/>
            <a:ext cx="452266" cy="245904"/>
          </a:xfrm>
          <a:prstGeom prst="straightConnector1">
            <a:avLst/>
          </a:prstGeom>
          <a:ln>
            <a:solidFill>
              <a:schemeClr val="tx1">
                <a:lumMod val="75000"/>
                <a:lumOff val="25000"/>
              </a:schemeClr>
            </a:solidFill>
            <a:headEnd type="none" w="med" len="med"/>
            <a:tailEnd type="triangle"/>
          </a:ln>
        </p:spPr>
        <p:style>
          <a:lnRef idx="2">
            <a:schemeClr val="dk1"/>
          </a:lnRef>
          <a:fillRef idx="0">
            <a:schemeClr val="dk1"/>
          </a:fillRef>
          <a:effectRef idx="1">
            <a:schemeClr val="dk1"/>
          </a:effectRef>
          <a:fontRef idx="minor">
            <a:schemeClr val="tx1"/>
          </a:fontRef>
        </p:style>
      </p:cxnSp>
      <p:cxnSp>
        <p:nvCxnSpPr>
          <p:cNvPr id="88" name="直線矢印コネクタ 87"/>
          <p:cNvCxnSpPr>
            <a:stCxn id="86" idx="3"/>
          </p:cNvCxnSpPr>
          <p:nvPr/>
        </p:nvCxnSpPr>
        <p:spPr bwMode="auto">
          <a:xfrm flipH="1">
            <a:off x="3491988" y="4059007"/>
            <a:ext cx="184524" cy="90001"/>
          </a:xfrm>
          <a:prstGeom prst="straightConnector1">
            <a:avLst/>
          </a:prstGeom>
          <a:ln>
            <a:solidFill>
              <a:schemeClr val="tx1">
                <a:lumMod val="75000"/>
                <a:lumOff val="25000"/>
              </a:schemeClr>
            </a:solidFill>
            <a:headEnd type="none" w="med" len="med"/>
            <a:tailEnd type="triangle"/>
          </a:ln>
        </p:spPr>
        <p:style>
          <a:lnRef idx="2">
            <a:schemeClr val="dk1"/>
          </a:lnRef>
          <a:fillRef idx="0">
            <a:schemeClr val="dk1"/>
          </a:fillRef>
          <a:effectRef idx="1">
            <a:schemeClr val="dk1"/>
          </a:effectRef>
          <a:fontRef idx="minor">
            <a:schemeClr val="tx1"/>
          </a:fontRef>
        </p:style>
      </p:cxnSp>
      <p:sp>
        <p:nvSpPr>
          <p:cNvPr id="89" name="円/楕円 88"/>
          <p:cNvSpPr/>
          <p:nvPr/>
        </p:nvSpPr>
        <p:spPr bwMode="auto">
          <a:xfrm>
            <a:off x="1784230" y="3674904"/>
            <a:ext cx="630007" cy="450005"/>
          </a:xfrm>
          <a:prstGeom prst="ellipse">
            <a:avLst/>
          </a:prstGeom>
          <a:ln>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a:t>
            </a:r>
            <a:endParaRPr kumimoji="1" lang="ja-JP" altLang="en-US" dirty="0">
              <a:solidFill>
                <a:schemeClr val="tx1">
                  <a:lumMod val="75000"/>
                  <a:lumOff val="25000"/>
                </a:schemeClr>
              </a:solidFill>
              <a:latin typeface="+mn-ea"/>
            </a:endParaRPr>
          </a:p>
        </p:txBody>
      </p:sp>
      <p:cxnSp>
        <p:nvCxnSpPr>
          <p:cNvPr id="90" name="直線矢印コネクタ 89"/>
          <p:cNvCxnSpPr>
            <a:stCxn id="89" idx="5"/>
          </p:cNvCxnSpPr>
          <p:nvPr/>
        </p:nvCxnSpPr>
        <p:spPr bwMode="auto">
          <a:xfrm>
            <a:off x="2321975" y="4059007"/>
            <a:ext cx="452266" cy="245904"/>
          </a:xfrm>
          <a:prstGeom prst="straightConnector1">
            <a:avLst/>
          </a:prstGeom>
          <a:ln>
            <a:solidFill>
              <a:schemeClr val="tx1">
                <a:lumMod val="75000"/>
                <a:lumOff val="25000"/>
              </a:schemeClr>
            </a:solidFill>
            <a:headEnd type="none" w="med" len="med"/>
            <a:tailEnd type="triangle"/>
          </a:ln>
        </p:spPr>
        <p:style>
          <a:lnRef idx="2">
            <a:schemeClr val="accent5"/>
          </a:lnRef>
          <a:fillRef idx="0">
            <a:schemeClr val="accent5"/>
          </a:fillRef>
          <a:effectRef idx="1">
            <a:schemeClr val="accent5"/>
          </a:effectRef>
          <a:fontRef idx="minor">
            <a:schemeClr val="tx1"/>
          </a:fontRef>
        </p:style>
      </p:cxnSp>
      <p:cxnSp>
        <p:nvCxnSpPr>
          <p:cNvPr id="91" name="直線矢印コネクタ 90"/>
          <p:cNvCxnSpPr>
            <a:stCxn id="89" idx="3"/>
          </p:cNvCxnSpPr>
          <p:nvPr/>
        </p:nvCxnSpPr>
        <p:spPr bwMode="auto">
          <a:xfrm flipH="1">
            <a:off x="1424226" y="4059007"/>
            <a:ext cx="452266" cy="245904"/>
          </a:xfrm>
          <a:prstGeom prst="straightConnector1">
            <a:avLst/>
          </a:prstGeom>
          <a:ln>
            <a:solidFill>
              <a:schemeClr val="tx1">
                <a:lumMod val="75000"/>
                <a:lumOff val="25000"/>
              </a:schemeClr>
            </a:solidFill>
            <a:headEnd type="none" w="med" len="med"/>
            <a:tailEnd type="triangle"/>
          </a:ln>
        </p:spPr>
        <p:style>
          <a:lnRef idx="2">
            <a:schemeClr val="dk1"/>
          </a:lnRef>
          <a:fillRef idx="0">
            <a:schemeClr val="dk1"/>
          </a:fillRef>
          <a:effectRef idx="1">
            <a:schemeClr val="dk1"/>
          </a:effectRef>
          <a:fontRef idx="minor">
            <a:schemeClr val="tx1"/>
          </a:fontRef>
        </p:style>
      </p:cxnSp>
      <p:sp>
        <p:nvSpPr>
          <p:cNvPr id="92" name="Rectangle 133"/>
          <p:cNvSpPr>
            <a:spLocks noChangeArrowheads="1"/>
          </p:cNvSpPr>
          <p:nvPr/>
        </p:nvSpPr>
        <p:spPr bwMode="auto">
          <a:xfrm>
            <a:off x="1421965" y="3879005"/>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sz="1400" dirty="0">
                <a:solidFill>
                  <a:schemeClr val="tx1">
                    <a:lumMod val="75000"/>
                    <a:lumOff val="25000"/>
                  </a:schemeClr>
                </a:solidFill>
                <a:latin typeface="+mn-ea"/>
                <a:ea typeface="+mn-ea"/>
              </a:rPr>
              <a:t>１</a:t>
            </a:r>
            <a:endParaRPr lang="en-US" altLang="ja-JP" sz="1400" dirty="0">
              <a:solidFill>
                <a:schemeClr val="tx1">
                  <a:lumMod val="75000"/>
                  <a:lumOff val="25000"/>
                </a:schemeClr>
              </a:solidFill>
              <a:latin typeface="+mn-ea"/>
              <a:ea typeface="+mn-ea"/>
            </a:endParaRPr>
          </a:p>
        </p:txBody>
      </p:sp>
      <p:sp>
        <p:nvSpPr>
          <p:cNvPr id="93" name="Rectangle 133"/>
          <p:cNvSpPr>
            <a:spLocks noChangeArrowheads="1"/>
          </p:cNvSpPr>
          <p:nvPr/>
        </p:nvSpPr>
        <p:spPr bwMode="auto">
          <a:xfrm>
            <a:off x="2414237" y="3854906"/>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sz="1400" dirty="0">
                <a:solidFill>
                  <a:schemeClr val="tx1">
                    <a:lumMod val="75000"/>
                    <a:lumOff val="25000"/>
                  </a:schemeClr>
                </a:solidFill>
                <a:latin typeface="+mn-ea"/>
                <a:ea typeface="+mn-ea"/>
              </a:rPr>
              <a:t>０</a:t>
            </a:r>
            <a:endParaRPr lang="en-US" altLang="ja-JP" sz="1400" dirty="0">
              <a:solidFill>
                <a:schemeClr val="tx1">
                  <a:lumMod val="75000"/>
                  <a:lumOff val="25000"/>
                </a:schemeClr>
              </a:solidFill>
              <a:latin typeface="+mn-ea"/>
              <a:ea typeface="+mn-ea"/>
            </a:endParaRPr>
          </a:p>
        </p:txBody>
      </p:sp>
      <p:sp>
        <p:nvSpPr>
          <p:cNvPr id="94" name="円/楕円 93"/>
          <p:cNvSpPr/>
          <p:nvPr/>
        </p:nvSpPr>
        <p:spPr bwMode="auto">
          <a:xfrm>
            <a:off x="5384270" y="3674904"/>
            <a:ext cx="630007" cy="450005"/>
          </a:xfrm>
          <a:prstGeom prst="ellips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C</a:t>
            </a:r>
            <a:endParaRPr kumimoji="1" lang="ja-JP" altLang="en-US" dirty="0">
              <a:solidFill>
                <a:schemeClr val="tx1">
                  <a:lumMod val="75000"/>
                  <a:lumOff val="25000"/>
                </a:schemeClr>
              </a:solidFill>
              <a:latin typeface="+mn-ea"/>
            </a:endParaRPr>
          </a:p>
        </p:txBody>
      </p:sp>
      <p:cxnSp>
        <p:nvCxnSpPr>
          <p:cNvPr id="95" name="直線矢印コネクタ 94"/>
          <p:cNvCxnSpPr>
            <a:stCxn id="94" idx="5"/>
          </p:cNvCxnSpPr>
          <p:nvPr/>
        </p:nvCxnSpPr>
        <p:spPr bwMode="auto">
          <a:xfrm>
            <a:off x="5922015" y="4059007"/>
            <a:ext cx="270003" cy="90001"/>
          </a:xfrm>
          <a:prstGeom prst="straightConnector1">
            <a:avLst/>
          </a:prstGeom>
          <a:ln>
            <a:solidFill>
              <a:schemeClr val="tx1">
                <a:lumMod val="75000"/>
                <a:lumOff val="25000"/>
              </a:schemeClr>
            </a:solidFill>
            <a:headEnd type="none" w="med" len="med"/>
            <a:tailEnd type="triangle"/>
          </a:ln>
        </p:spPr>
        <p:style>
          <a:lnRef idx="2">
            <a:schemeClr val="dk1"/>
          </a:lnRef>
          <a:fillRef idx="0">
            <a:schemeClr val="dk1"/>
          </a:fillRef>
          <a:effectRef idx="1">
            <a:schemeClr val="dk1"/>
          </a:effectRef>
          <a:fontRef idx="minor">
            <a:schemeClr val="tx1"/>
          </a:fontRef>
        </p:style>
      </p:cxnSp>
      <p:cxnSp>
        <p:nvCxnSpPr>
          <p:cNvPr id="96" name="直線矢印コネクタ 95"/>
          <p:cNvCxnSpPr>
            <a:stCxn id="94" idx="3"/>
          </p:cNvCxnSpPr>
          <p:nvPr/>
        </p:nvCxnSpPr>
        <p:spPr bwMode="auto">
          <a:xfrm flipH="1">
            <a:off x="5024266" y="4059007"/>
            <a:ext cx="452266" cy="245904"/>
          </a:xfrm>
          <a:prstGeom prst="straightConnector1">
            <a:avLst/>
          </a:prstGeom>
          <a:ln>
            <a:solidFill>
              <a:schemeClr val="accent5"/>
            </a:solidFill>
            <a:headEnd type="none" w="med" len="med"/>
            <a:tailEnd type="triangle"/>
          </a:ln>
        </p:spPr>
        <p:style>
          <a:lnRef idx="2">
            <a:schemeClr val="dk1"/>
          </a:lnRef>
          <a:fillRef idx="0">
            <a:schemeClr val="dk1"/>
          </a:fillRef>
          <a:effectRef idx="1">
            <a:schemeClr val="dk1"/>
          </a:effectRef>
          <a:fontRef idx="minor">
            <a:schemeClr val="tx1"/>
          </a:fontRef>
        </p:style>
      </p:cxnSp>
      <p:cxnSp>
        <p:nvCxnSpPr>
          <p:cNvPr id="97" name="直線矢印コネクタ 96"/>
          <p:cNvCxnSpPr/>
          <p:nvPr/>
        </p:nvCxnSpPr>
        <p:spPr bwMode="auto">
          <a:xfrm flipH="1">
            <a:off x="6732024" y="4059007"/>
            <a:ext cx="180002" cy="180002"/>
          </a:xfrm>
          <a:prstGeom prst="straightConnector1">
            <a:avLst/>
          </a:prstGeom>
          <a:ln>
            <a:solidFill>
              <a:schemeClr val="tx1">
                <a:lumMod val="75000"/>
                <a:lumOff val="25000"/>
              </a:schemeClr>
            </a:solidFill>
            <a:headEnd type="none" w="med" len="med"/>
            <a:tailEnd type="triangle"/>
          </a:ln>
        </p:spPr>
        <p:style>
          <a:lnRef idx="2">
            <a:schemeClr val="dk1"/>
          </a:lnRef>
          <a:fillRef idx="0">
            <a:schemeClr val="dk1"/>
          </a:fillRef>
          <a:effectRef idx="1">
            <a:schemeClr val="dk1"/>
          </a:effectRef>
          <a:fontRef idx="minor">
            <a:schemeClr val="tx1"/>
          </a:fontRef>
        </p:style>
      </p:cxnSp>
      <p:sp>
        <p:nvSpPr>
          <p:cNvPr id="98" name="Rectangle 133"/>
          <p:cNvSpPr>
            <a:spLocks noChangeArrowheads="1"/>
          </p:cNvSpPr>
          <p:nvPr/>
        </p:nvSpPr>
        <p:spPr bwMode="auto">
          <a:xfrm>
            <a:off x="2319714" y="4443110"/>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sz="1400" dirty="0">
                <a:solidFill>
                  <a:schemeClr val="tx1">
                    <a:lumMod val="75000"/>
                    <a:lumOff val="25000"/>
                  </a:schemeClr>
                </a:solidFill>
                <a:latin typeface="+mn-ea"/>
                <a:ea typeface="+mn-ea"/>
              </a:rPr>
              <a:t>１</a:t>
            </a:r>
            <a:endParaRPr lang="en-US" altLang="ja-JP" sz="1400" dirty="0">
              <a:solidFill>
                <a:schemeClr val="tx1">
                  <a:lumMod val="75000"/>
                  <a:lumOff val="25000"/>
                </a:schemeClr>
              </a:solidFill>
              <a:latin typeface="+mn-ea"/>
              <a:ea typeface="+mn-ea"/>
            </a:endParaRPr>
          </a:p>
        </p:txBody>
      </p:sp>
      <p:sp>
        <p:nvSpPr>
          <p:cNvPr id="99" name="Rectangle 133"/>
          <p:cNvSpPr>
            <a:spLocks noChangeArrowheads="1"/>
          </p:cNvSpPr>
          <p:nvPr/>
        </p:nvSpPr>
        <p:spPr bwMode="auto">
          <a:xfrm>
            <a:off x="3311986" y="4419011"/>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sz="1400" dirty="0">
                <a:solidFill>
                  <a:schemeClr val="tx1">
                    <a:lumMod val="75000"/>
                    <a:lumOff val="25000"/>
                  </a:schemeClr>
                </a:solidFill>
                <a:latin typeface="+mn-ea"/>
                <a:ea typeface="+mn-ea"/>
              </a:rPr>
              <a:t>０</a:t>
            </a:r>
            <a:endParaRPr lang="en-US" altLang="ja-JP" sz="1400" dirty="0">
              <a:solidFill>
                <a:schemeClr val="tx1">
                  <a:lumMod val="75000"/>
                  <a:lumOff val="25000"/>
                </a:schemeClr>
              </a:solidFill>
              <a:latin typeface="+mn-ea"/>
              <a:ea typeface="+mn-ea"/>
            </a:endParaRPr>
          </a:p>
        </p:txBody>
      </p:sp>
      <p:sp>
        <p:nvSpPr>
          <p:cNvPr id="100" name="Rectangle 133"/>
          <p:cNvSpPr>
            <a:spLocks noChangeArrowheads="1"/>
          </p:cNvSpPr>
          <p:nvPr/>
        </p:nvSpPr>
        <p:spPr bwMode="auto">
          <a:xfrm>
            <a:off x="3219724" y="4983116"/>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sz="1400" dirty="0">
                <a:solidFill>
                  <a:schemeClr val="tx1">
                    <a:lumMod val="75000"/>
                    <a:lumOff val="25000"/>
                  </a:schemeClr>
                </a:solidFill>
                <a:latin typeface="+mn-ea"/>
                <a:ea typeface="+mn-ea"/>
              </a:rPr>
              <a:t>１</a:t>
            </a:r>
            <a:endParaRPr lang="en-US" altLang="ja-JP" sz="1400" dirty="0">
              <a:solidFill>
                <a:schemeClr val="tx1">
                  <a:lumMod val="75000"/>
                  <a:lumOff val="25000"/>
                </a:schemeClr>
              </a:solidFill>
              <a:latin typeface="+mn-ea"/>
              <a:ea typeface="+mn-ea"/>
            </a:endParaRPr>
          </a:p>
        </p:txBody>
      </p:sp>
      <p:sp>
        <p:nvSpPr>
          <p:cNvPr id="101" name="Rectangle 133"/>
          <p:cNvSpPr>
            <a:spLocks noChangeArrowheads="1"/>
          </p:cNvSpPr>
          <p:nvPr/>
        </p:nvSpPr>
        <p:spPr bwMode="auto">
          <a:xfrm>
            <a:off x="4211996" y="4959017"/>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sz="1400" dirty="0">
                <a:solidFill>
                  <a:schemeClr val="tx1">
                    <a:lumMod val="75000"/>
                    <a:lumOff val="25000"/>
                  </a:schemeClr>
                </a:solidFill>
                <a:latin typeface="+mn-ea"/>
                <a:ea typeface="+mn-ea"/>
              </a:rPr>
              <a:t>０</a:t>
            </a:r>
            <a:endParaRPr lang="en-US" altLang="ja-JP" sz="1400" dirty="0">
              <a:solidFill>
                <a:schemeClr val="tx1">
                  <a:lumMod val="75000"/>
                  <a:lumOff val="25000"/>
                </a:schemeClr>
              </a:solidFill>
              <a:latin typeface="+mn-ea"/>
              <a:ea typeface="+mn-ea"/>
            </a:endParaRPr>
          </a:p>
        </p:txBody>
      </p:sp>
      <p:sp>
        <p:nvSpPr>
          <p:cNvPr id="102" name="Rectangle 133"/>
          <p:cNvSpPr>
            <a:spLocks noChangeArrowheads="1"/>
          </p:cNvSpPr>
          <p:nvPr/>
        </p:nvSpPr>
        <p:spPr bwMode="auto">
          <a:xfrm>
            <a:off x="5109745" y="4983116"/>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sz="1400" dirty="0">
                <a:solidFill>
                  <a:schemeClr val="tx1">
                    <a:lumMod val="75000"/>
                    <a:lumOff val="25000"/>
                  </a:schemeClr>
                </a:solidFill>
                <a:latin typeface="+mn-ea"/>
                <a:ea typeface="+mn-ea"/>
              </a:rPr>
              <a:t>１</a:t>
            </a:r>
            <a:endParaRPr lang="en-US" altLang="ja-JP" sz="1400" dirty="0">
              <a:solidFill>
                <a:schemeClr val="tx1">
                  <a:lumMod val="75000"/>
                  <a:lumOff val="25000"/>
                </a:schemeClr>
              </a:solidFill>
              <a:latin typeface="+mn-ea"/>
              <a:ea typeface="+mn-ea"/>
            </a:endParaRPr>
          </a:p>
        </p:txBody>
      </p:sp>
      <p:sp>
        <p:nvSpPr>
          <p:cNvPr id="103" name="Rectangle 133"/>
          <p:cNvSpPr>
            <a:spLocks noChangeArrowheads="1"/>
          </p:cNvSpPr>
          <p:nvPr/>
        </p:nvSpPr>
        <p:spPr bwMode="auto">
          <a:xfrm>
            <a:off x="6102017" y="4959017"/>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sz="1400" dirty="0">
                <a:solidFill>
                  <a:schemeClr val="tx1">
                    <a:lumMod val="75000"/>
                    <a:lumOff val="25000"/>
                  </a:schemeClr>
                </a:solidFill>
                <a:latin typeface="+mn-ea"/>
                <a:ea typeface="+mn-ea"/>
              </a:rPr>
              <a:t>０</a:t>
            </a:r>
            <a:endParaRPr lang="en-US" altLang="ja-JP" sz="1400" dirty="0">
              <a:solidFill>
                <a:schemeClr val="tx1">
                  <a:lumMod val="75000"/>
                  <a:lumOff val="25000"/>
                </a:schemeClr>
              </a:solidFill>
              <a:latin typeface="+mn-ea"/>
              <a:ea typeface="+mn-ea"/>
            </a:endParaRPr>
          </a:p>
        </p:txBody>
      </p:sp>
      <p:sp>
        <p:nvSpPr>
          <p:cNvPr id="104" name="Rectangle 133"/>
          <p:cNvSpPr>
            <a:spLocks noChangeArrowheads="1"/>
          </p:cNvSpPr>
          <p:nvPr/>
        </p:nvSpPr>
        <p:spPr bwMode="auto">
          <a:xfrm>
            <a:off x="5112006" y="3879005"/>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sz="1400" dirty="0">
                <a:solidFill>
                  <a:schemeClr val="tx1">
                    <a:lumMod val="75000"/>
                    <a:lumOff val="25000"/>
                  </a:schemeClr>
                </a:solidFill>
                <a:latin typeface="+mn-ea"/>
                <a:ea typeface="+mn-ea"/>
              </a:rPr>
              <a:t>１</a:t>
            </a:r>
            <a:endParaRPr lang="en-US" altLang="ja-JP" sz="1400" dirty="0">
              <a:solidFill>
                <a:schemeClr val="tx1">
                  <a:lumMod val="75000"/>
                  <a:lumOff val="25000"/>
                </a:schemeClr>
              </a:solidFill>
              <a:latin typeface="+mn-ea"/>
              <a:ea typeface="+mn-ea"/>
            </a:endParaRPr>
          </a:p>
        </p:txBody>
      </p:sp>
      <p:sp>
        <p:nvSpPr>
          <p:cNvPr id="105" name="Rectangle 133"/>
          <p:cNvSpPr>
            <a:spLocks noChangeArrowheads="1"/>
          </p:cNvSpPr>
          <p:nvPr/>
        </p:nvSpPr>
        <p:spPr bwMode="auto">
          <a:xfrm>
            <a:off x="5112006" y="4419011"/>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sz="1400" dirty="0">
                <a:solidFill>
                  <a:schemeClr val="tx1">
                    <a:lumMod val="75000"/>
                    <a:lumOff val="25000"/>
                  </a:schemeClr>
                </a:solidFill>
                <a:latin typeface="+mn-ea"/>
                <a:ea typeface="+mn-ea"/>
              </a:rPr>
              <a:t>０</a:t>
            </a:r>
            <a:endParaRPr lang="en-US" altLang="ja-JP" sz="1400" dirty="0">
              <a:solidFill>
                <a:schemeClr val="tx1">
                  <a:lumMod val="75000"/>
                  <a:lumOff val="25000"/>
                </a:schemeClr>
              </a:solidFill>
              <a:latin typeface="+mn-ea"/>
              <a:ea typeface="+mn-ea"/>
            </a:endParaRPr>
          </a:p>
        </p:txBody>
      </p:sp>
      <p:sp>
        <p:nvSpPr>
          <p:cNvPr id="106" name="Rectangle 133">
            <a:extLst>
              <a:ext uri="{FF2B5EF4-FFF2-40B4-BE49-F238E27FC236}">
                <a16:creationId xmlns:a16="http://schemas.microsoft.com/office/drawing/2014/main" id="{2A20B7A9-8325-42CC-AD81-CD162579F59D}"/>
              </a:ext>
            </a:extLst>
          </p:cNvPr>
          <p:cNvSpPr>
            <a:spLocks noChangeArrowheads="1"/>
          </p:cNvSpPr>
          <p:nvPr/>
        </p:nvSpPr>
        <p:spPr bwMode="auto">
          <a:xfrm>
            <a:off x="5472010" y="3068996"/>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en-US" altLang="ja-JP" sz="1800" dirty="0">
                <a:solidFill>
                  <a:schemeClr val="tx1">
                    <a:lumMod val="75000"/>
                    <a:lumOff val="25000"/>
                  </a:schemeClr>
                </a:solidFill>
                <a:latin typeface="+mn-ea"/>
                <a:ea typeface="+mn-ea"/>
              </a:rPr>
              <a:t>A</a:t>
            </a:r>
            <a:r>
              <a:rPr lang="ja-JP" altLang="en-US" sz="1800" dirty="0">
                <a:solidFill>
                  <a:schemeClr val="tx1">
                    <a:lumMod val="75000"/>
                    <a:lumOff val="25000"/>
                  </a:schemeClr>
                </a:solidFill>
                <a:latin typeface="+mn-ea"/>
                <a:ea typeface="+mn-ea"/>
              </a:rPr>
              <a:t>→</a:t>
            </a:r>
            <a:r>
              <a:rPr lang="en-US" altLang="ja-JP" sz="1800" dirty="0">
                <a:solidFill>
                  <a:schemeClr val="tx1">
                    <a:lumMod val="75000"/>
                    <a:lumOff val="25000"/>
                  </a:schemeClr>
                </a:solidFill>
                <a:latin typeface="+mn-ea"/>
                <a:ea typeface="+mn-ea"/>
              </a:rPr>
              <a:t>D</a:t>
            </a:r>
            <a:r>
              <a:rPr lang="ja-JP" altLang="en-US" sz="1800" dirty="0">
                <a:solidFill>
                  <a:schemeClr val="tx1">
                    <a:lumMod val="75000"/>
                    <a:lumOff val="25000"/>
                  </a:schemeClr>
                </a:solidFill>
                <a:latin typeface="+mn-ea"/>
                <a:ea typeface="+mn-ea"/>
              </a:rPr>
              <a:t>→</a:t>
            </a:r>
            <a:r>
              <a:rPr lang="en-US" altLang="ja-JP" sz="1800" dirty="0">
                <a:solidFill>
                  <a:schemeClr val="tx1">
                    <a:lumMod val="75000"/>
                    <a:lumOff val="25000"/>
                  </a:schemeClr>
                </a:solidFill>
                <a:latin typeface="+mn-ea"/>
                <a:ea typeface="+mn-ea"/>
              </a:rPr>
              <a:t>G</a:t>
            </a:r>
            <a:r>
              <a:rPr lang="ja-JP" altLang="en-US" sz="1800" dirty="0">
                <a:solidFill>
                  <a:schemeClr val="tx1">
                    <a:lumMod val="75000"/>
                    <a:lumOff val="25000"/>
                  </a:schemeClr>
                </a:solidFill>
                <a:latin typeface="+mn-ea"/>
                <a:ea typeface="+mn-ea"/>
              </a:rPr>
              <a:t>→</a:t>
            </a:r>
            <a:r>
              <a:rPr lang="en-US" altLang="ja-JP" sz="1800" dirty="0">
                <a:solidFill>
                  <a:schemeClr val="tx1">
                    <a:lumMod val="75000"/>
                    <a:lumOff val="25000"/>
                  </a:schemeClr>
                </a:solidFill>
                <a:latin typeface="+mn-ea"/>
                <a:ea typeface="+mn-ea"/>
              </a:rPr>
              <a:t>I </a:t>
            </a:r>
            <a:r>
              <a:rPr lang="ja-JP" altLang="en-US" sz="1800" dirty="0">
                <a:solidFill>
                  <a:schemeClr val="tx1">
                    <a:lumMod val="75000"/>
                    <a:lumOff val="25000"/>
                  </a:schemeClr>
                </a:solidFill>
                <a:latin typeface="+mn-ea"/>
                <a:ea typeface="+mn-ea"/>
              </a:rPr>
              <a:t>と来た時は右に</a:t>
            </a:r>
            <a:endParaRPr lang="en-US" altLang="ja-JP" sz="1800" dirty="0">
              <a:solidFill>
                <a:schemeClr val="tx1">
                  <a:lumMod val="75000"/>
                  <a:lumOff val="25000"/>
                </a:schemeClr>
              </a:solidFill>
              <a:latin typeface="+mn-ea"/>
              <a:ea typeface="+mn-ea"/>
            </a:endParaRPr>
          </a:p>
        </p:txBody>
      </p:sp>
      <p:sp>
        <p:nvSpPr>
          <p:cNvPr id="107" name="Rectangle 133">
            <a:extLst>
              <a:ext uri="{FF2B5EF4-FFF2-40B4-BE49-F238E27FC236}">
                <a16:creationId xmlns:a16="http://schemas.microsoft.com/office/drawing/2014/main" id="{F34CE6C2-B289-4F83-93B4-D24DC211B042}"/>
              </a:ext>
            </a:extLst>
          </p:cNvPr>
          <p:cNvSpPr>
            <a:spLocks noChangeArrowheads="1"/>
          </p:cNvSpPr>
          <p:nvPr/>
        </p:nvSpPr>
        <p:spPr bwMode="auto">
          <a:xfrm>
            <a:off x="5472010" y="5589024"/>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en-US" altLang="ja-JP" sz="1800" dirty="0">
                <a:solidFill>
                  <a:schemeClr val="tx1">
                    <a:lumMod val="75000"/>
                    <a:lumOff val="25000"/>
                  </a:schemeClr>
                </a:solidFill>
                <a:latin typeface="+mn-ea"/>
                <a:ea typeface="+mn-ea"/>
              </a:rPr>
              <a:t>C</a:t>
            </a:r>
            <a:r>
              <a:rPr lang="ja-JP" altLang="en-US" sz="1800" dirty="0">
                <a:solidFill>
                  <a:schemeClr val="tx1">
                    <a:lumMod val="75000"/>
                    <a:lumOff val="25000"/>
                  </a:schemeClr>
                </a:solidFill>
                <a:latin typeface="+mn-ea"/>
                <a:ea typeface="+mn-ea"/>
              </a:rPr>
              <a:t>→</a:t>
            </a:r>
            <a:r>
              <a:rPr lang="en-US" altLang="ja-JP" sz="1800" dirty="0">
                <a:solidFill>
                  <a:schemeClr val="tx1">
                    <a:lumMod val="75000"/>
                    <a:lumOff val="25000"/>
                  </a:schemeClr>
                </a:solidFill>
                <a:latin typeface="+mn-ea"/>
                <a:ea typeface="+mn-ea"/>
              </a:rPr>
              <a:t>E</a:t>
            </a:r>
            <a:r>
              <a:rPr lang="ja-JP" altLang="en-US" sz="1800" dirty="0">
                <a:solidFill>
                  <a:schemeClr val="tx1">
                    <a:lumMod val="75000"/>
                    <a:lumOff val="25000"/>
                  </a:schemeClr>
                </a:solidFill>
                <a:latin typeface="+mn-ea"/>
                <a:ea typeface="+mn-ea"/>
              </a:rPr>
              <a:t> →</a:t>
            </a:r>
            <a:r>
              <a:rPr lang="en-US" altLang="ja-JP" sz="1800" dirty="0">
                <a:solidFill>
                  <a:schemeClr val="tx1">
                    <a:lumMod val="75000"/>
                    <a:lumOff val="25000"/>
                  </a:schemeClr>
                </a:solidFill>
                <a:latin typeface="+mn-ea"/>
                <a:ea typeface="+mn-ea"/>
              </a:rPr>
              <a:t>H</a:t>
            </a:r>
            <a:r>
              <a:rPr lang="ja-JP" altLang="en-US" sz="1800" dirty="0">
                <a:solidFill>
                  <a:schemeClr val="tx1">
                    <a:lumMod val="75000"/>
                    <a:lumOff val="25000"/>
                  </a:schemeClr>
                </a:solidFill>
                <a:latin typeface="+mn-ea"/>
                <a:ea typeface="+mn-ea"/>
              </a:rPr>
              <a:t>→</a:t>
            </a:r>
            <a:r>
              <a:rPr lang="en-US" altLang="ja-JP" sz="1800" dirty="0">
                <a:solidFill>
                  <a:schemeClr val="tx1">
                    <a:lumMod val="75000"/>
                    <a:lumOff val="25000"/>
                  </a:schemeClr>
                </a:solidFill>
                <a:latin typeface="+mn-ea"/>
                <a:ea typeface="+mn-ea"/>
              </a:rPr>
              <a:t>I </a:t>
            </a:r>
            <a:r>
              <a:rPr lang="ja-JP" altLang="en-US" sz="1800" dirty="0">
                <a:solidFill>
                  <a:schemeClr val="tx1">
                    <a:lumMod val="75000"/>
                    <a:lumOff val="25000"/>
                  </a:schemeClr>
                </a:solidFill>
                <a:latin typeface="+mn-ea"/>
                <a:ea typeface="+mn-ea"/>
              </a:rPr>
              <a:t>と来た時は左に</a:t>
            </a:r>
            <a:endParaRPr lang="en-US" altLang="ja-JP" sz="1800" dirty="0">
              <a:solidFill>
                <a:schemeClr val="tx1">
                  <a:lumMod val="75000"/>
                  <a:lumOff val="25000"/>
                </a:schemeClr>
              </a:solidFill>
              <a:latin typeface="+mn-ea"/>
              <a:ea typeface="+mn-ea"/>
            </a:endParaRPr>
          </a:p>
        </p:txBody>
      </p:sp>
    </p:spTree>
    <p:extLst>
      <p:ext uri="{BB962C8B-B14F-4D97-AF65-F5344CB8AC3E}">
        <p14:creationId xmlns:p14="http://schemas.microsoft.com/office/powerpoint/2010/main" val="4179490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ローカル履歴予測器とグローバル履歴予測器</a:t>
            </a:r>
            <a:endParaRPr kumimoji="1" lang="ja-JP" altLang="en-US" dirty="0"/>
          </a:p>
        </p:txBody>
      </p:sp>
      <p:sp>
        <p:nvSpPr>
          <p:cNvPr id="3" name="テキスト プレースホルダー 2"/>
          <p:cNvSpPr>
            <a:spLocks noGrp="1"/>
          </p:cNvSpPr>
          <p:nvPr>
            <p:ph type="body" sz="quarter" idx="10"/>
          </p:nvPr>
        </p:nvSpPr>
        <p:spPr>
          <a:xfrm>
            <a:off x="251952" y="2168986"/>
            <a:ext cx="8550095" cy="2429720"/>
          </a:xfrm>
        </p:spPr>
        <p:txBody>
          <a:bodyPr/>
          <a:lstStyle/>
          <a:p>
            <a:r>
              <a:rPr kumimoji="1" lang="ja-JP" altLang="en-US" dirty="0"/>
              <a:t>ローカル履歴予測器</a:t>
            </a:r>
            <a:endParaRPr kumimoji="1" lang="en-US" altLang="ja-JP" dirty="0"/>
          </a:p>
          <a:p>
            <a:pPr lvl="1"/>
            <a:r>
              <a:rPr kumimoji="1" lang="ja-JP" altLang="en-US" dirty="0"/>
              <a:t>各静的分岐のアドレスごと（</a:t>
            </a:r>
            <a:r>
              <a:rPr kumimoji="1" lang="ja-JP" altLang="en-US" dirty="0">
                <a:solidFill>
                  <a:schemeClr val="accent5"/>
                </a:solidFill>
              </a:rPr>
              <a:t>ローカル</a:t>
            </a:r>
            <a:r>
              <a:rPr kumimoji="1" lang="ja-JP" altLang="en-US" dirty="0"/>
              <a:t>）に，分岐方向の履歴を保持</a:t>
            </a:r>
            <a:endParaRPr kumimoji="1" lang="en-US" altLang="ja-JP" dirty="0"/>
          </a:p>
          <a:p>
            <a:r>
              <a:rPr kumimoji="1" lang="ja-JP" altLang="en-US" dirty="0"/>
              <a:t>グローバル履歴予測器</a:t>
            </a:r>
            <a:endParaRPr kumimoji="1" lang="en-US" altLang="ja-JP" dirty="0"/>
          </a:p>
          <a:p>
            <a:pPr lvl="1"/>
            <a:r>
              <a:rPr lang="ja-JP" altLang="en-US" dirty="0"/>
              <a:t>各静的分岐</a:t>
            </a:r>
            <a:r>
              <a:rPr kumimoji="1" lang="ja-JP" altLang="en-US" dirty="0"/>
              <a:t>を区別せず（</a:t>
            </a:r>
            <a:r>
              <a:rPr kumimoji="1" lang="ja-JP" altLang="en-US" dirty="0">
                <a:solidFill>
                  <a:schemeClr val="accent5"/>
                </a:solidFill>
              </a:rPr>
              <a:t>グローバル</a:t>
            </a:r>
            <a:r>
              <a:rPr kumimoji="1" lang="ja-JP" altLang="en-US" dirty="0"/>
              <a:t>）に</a:t>
            </a:r>
            <a:r>
              <a:rPr lang="ja-JP" altLang="en-US" dirty="0"/>
              <a:t>，分岐方向の履歴を保持</a:t>
            </a:r>
            <a:endParaRPr lang="en-US" altLang="ja-JP" dirty="0"/>
          </a:p>
          <a:p>
            <a:pPr lvl="1"/>
            <a:r>
              <a:rPr kumimoji="1" lang="ja-JP" altLang="en-US" dirty="0"/>
              <a:t>直前に実行した分岐の方向をどんどん保存していく</a:t>
            </a:r>
            <a:endParaRPr kumimoji="1" lang="en-US" altLang="ja-JP" dirty="0"/>
          </a:p>
          <a:p>
            <a:pPr lvl="1"/>
            <a:r>
              <a:rPr kumimoji="1" lang="ja-JP" altLang="en-US" dirty="0"/>
              <a:t>あとはローカル履歴予測器と同じ</a:t>
            </a:r>
            <a:endParaRPr kumimoji="1" lang="en-US" altLang="ja-JP" dirty="0"/>
          </a:p>
        </p:txBody>
      </p:sp>
    </p:spTree>
    <p:extLst>
      <p:ext uri="{BB962C8B-B14F-4D97-AF65-F5344CB8AC3E}">
        <p14:creationId xmlns:p14="http://schemas.microsoft.com/office/powerpoint/2010/main" val="34545927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ローカル履歴予測器とグローバル履歴予測</a:t>
            </a:r>
            <a:r>
              <a:rPr lang="ja-JP" altLang="en-US" dirty="0"/>
              <a:t>器</a:t>
            </a:r>
            <a:endParaRPr kumimoji="1" lang="ja-JP" altLang="en-US" dirty="0"/>
          </a:p>
        </p:txBody>
      </p:sp>
      <p:sp>
        <p:nvSpPr>
          <p:cNvPr id="5" name="Rectangle 128"/>
          <p:cNvSpPr>
            <a:spLocks noChangeArrowheads="1"/>
          </p:cNvSpPr>
          <p:nvPr/>
        </p:nvSpPr>
        <p:spPr bwMode="auto">
          <a:xfrm>
            <a:off x="341605" y="910559"/>
            <a:ext cx="540006" cy="314325"/>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eaLnBrk="0" hangingPunct="0"/>
            <a:r>
              <a:rPr lang="en-US" altLang="ja-JP" dirty="0">
                <a:solidFill>
                  <a:schemeClr val="tx1">
                    <a:lumMod val="75000"/>
                    <a:lumOff val="25000"/>
                  </a:schemeClr>
                </a:solidFill>
                <a:latin typeface="+mn-ea"/>
                <a:ea typeface="+mn-ea"/>
              </a:rPr>
              <a:t>PC</a:t>
            </a:r>
          </a:p>
        </p:txBody>
      </p:sp>
      <p:sp>
        <p:nvSpPr>
          <p:cNvPr id="6" name="Rectangle 13"/>
          <p:cNvSpPr>
            <a:spLocks noChangeArrowheads="1"/>
          </p:cNvSpPr>
          <p:nvPr/>
        </p:nvSpPr>
        <p:spPr bwMode="auto">
          <a:xfrm>
            <a:off x="251952" y="1268976"/>
            <a:ext cx="720725" cy="360362"/>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b="1" dirty="0">
              <a:solidFill>
                <a:schemeClr val="accent3">
                  <a:lumMod val="75000"/>
                </a:schemeClr>
              </a:solidFill>
              <a:latin typeface="MeiryoKe_PGothic" pitchFamily="50" charset="-128"/>
              <a:ea typeface="MeiryoKe_PGothic" pitchFamily="50" charset="-128"/>
            </a:endParaRPr>
          </a:p>
        </p:txBody>
      </p:sp>
      <p:sp>
        <p:nvSpPr>
          <p:cNvPr id="7" name="Freeform 10"/>
          <p:cNvSpPr>
            <a:spLocks/>
          </p:cNvSpPr>
          <p:nvPr/>
        </p:nvSpPr>
        <p:spPr bwMode="auto">
          <a:xfrm rot="16200000" flipV="1">
            <a:off x="-18052" y="2348987"/>
            <a:ext cx="2340026" cy="108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triangle" w="lg" len="lg"/>
            <a:tailEnd type="none" w="med" len="med"/>
          </a:ln>
        </p:spPr>
        <p:style>
          <a:lnRef idx="2">
            <a:schemeClr val="accent5"/>
          </a:lnRef>
          <a:fillRef idx="0">
            <a:schemeClr val="accent5"/>
          </a:fillRef>
          <a:effectRef idx="1">
            <a:schemeClr val="accent5"/>
          </a:effectRef>
          <a:fontRef idx="minor">
            <a:schemeClr val="tx1"/>
          </a:fontRef>
        </p:style>
        <p:txBody>
          <a:bodyPr/>
          <a:lstStyle/>
          <a:p>
            <a:endParaRPr lang="ja-JP" altLang="en-US">
              <a:latin typeface="Arial Narrow" pitchFamily="34" charset="0"/>
              <a:cs typeface="Times New Roman" pitchFamily="18" charset="0"/>
            </a:endParaRPr>
          </a:p>
        </p:txBody>
      </p:sp>
      <p:sp>
        <p:nvSpPr>
          <p:cNvPr id="8" name="Rectangle 154"/>
          <p:cNvSpPr>
            <a:spLocks noChangeArrowheads="1"/>
          </p:cNvSpPr>
          <p:nvPr/>
        </p:nvSpPr>
        <p:spPr bwMode="auto">
          <a:xfrm>
            <a:off x="1781969" y="2348988"/>
            <a:ext cx="718369" cy="2608442"/>
          </a:xfrm>
          <a:prstGeom prst="rect">
            <a:avLst/>
          </a:prstGeom>
          <a:ln>
            <a:solidFill>
              <a:schemeClr val="tx1">
                <a:lumMod val="75000"/>
                <a:lumOff val="25000"/>
              </a:schemeClr>
            </a:solidFill>
            <a:headEnd/>
            <a:tailEnd/>
          </a:ln>
        </p:spPr>
        <p:style>
          <a:lnRef idx="2">
            <a:schemeClr val="dk1"/>
          </a:lnRef>
          <a:fillRef idx="1">
            <a:schemeClr val="lt1"/>
          </a:fillRef>
          <a:effectRef idx="0">
            <a:schemeClr val="dk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sp>
        <p:nvSpPr>
          <p:cNvPr id="9" name="Rectangle 195"/>
          <p:cNvSpPr>
            <a:spLocks noChangeArrowheads="1"/>
          </p:cNvSpPr>
          <p:nvPr/>
        </p:nvSpPr>
        <p:spPr bwMode="auto">
          <a:xfrm>
            <a:off x="1781969" y="3879005"/>
            <a:ext cx="720008" cy="360363"/>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dirty="0">
                <a:solidFill>
                  <a:schemeClr val="accent5"/>
                </a:solidFill>
                <a:latin typeface="MeiryoKe_PGothic" pitchFamily="50" charset="-128"/>
                <a:ea typeface="MeiryoKe_PGothic" pitchFamily="50" charset="-128"/>
              </a:rPr>
              <a:t>1101</a:t>
            </a:r>
            <a:endParaRPr lang="ja-JP" altLang="en-US" b="1" dirty="0">
              <a:solidFill>
                <a:schemeClr val="accent5"/>
              </a:solidFill>
              <a:latin typeface="MeiryoKe_PGothic" pitchFamily="50" charset="-128"/>
              <a:ea typeface="MeiryoKe_PGothic" pitchFamily="50" charset="-128"/>
            </a:endParaRPr>
          </a:p>
        </p:txBody>
      </p:sp>
      <p:sp>
        <p:nvSpPr>
          <p:cNvPr id="10" name="正方形/長方形 9"/>
          <p:cNvSpPr/>
          <p:nvPr/>
        </p:nvSpPr>
        <p:spPr bwMode="auto">
          <a:xfrm>
            <a:off x="1780330" y="2347401"/>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11" name="正方形/長方形 10"/>
          <p:cNvSpPr/>
          <p:nvPr/>
        </p:nvSpPr>
        <p:spPr bwMode="auto">
          <a:xfrm>
            <a:off x="1780330" y="2707405"/>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12" name="正方形/長方形 11"/>
          <p:cNvSpPr/>
          <p:nvPr/>
        </p:nvSpPr>
        <p:spPr bwMode="auto">
          <a:xfrm>
            <a:off x="1420327" y="2347401"/>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0</a:t>
            </a:r>
            <a:endParaRPr lang="ja-JP" altLang="en-US" sz="2000" dirty="0">
              <a:solidFill>
                <a:schemeClr val="tx1">
                  <a:lumMod val="75000"/>
                  <a:lumOff val="25000"/>
                </a:schemeClr>
              </a:solidFill>
              <a:latin typeface="Arial Narrow" panose="020B0606020202030204" pitchFamily="34" charset="0"/>
            </a:endParaRPr>
          </a:p>
        </p:txBody>
      </p:sp>
      <p:sp>
        <p:nvSpPr>
          <p:cNvPr id="13" name="正方形/長方形 12"/>
          <p:cNvSpPr/>
          <p:nvPr/>
        </p:nvSpPr>
        <p:spPr bwMode="auto">
          <a:xfrm>
            <a:off x="1420326" y="2707405"/>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1</a:t>
            </a:r>
            <a:endParaRPr lang="ja-JP" altLang="en-US" sz="2000" dirty="0">
              <a:solidFill>
                <a:schemeClr val="tx1">
                  <a:lumMod val="75000"/>
                  <a:lumOff val="25000"/>
                </a:schemeClr>
              </a:solidFill>
              <a:latin typeface="Arial Narrow" panose="020B0606020202030204" pitchFamily="34" charset="0"/>
            </a:endParaRPr>
          </a:p>
        </p:txBody>
      </p:sp>
      <p:sp>
        <p:nvSpPr>
          <p:cNvPr id="14" name="正方形/長方形 13"/>
          <p:cNvSpPr/>
          <p:nvPr/>
        </p:nvSpPr>
        <p:spPr bwMode="auto">
          <a:xfrm>
            <a:off x="1420326" y="3067409"/>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15" name="正方形/長方形 14"/>
          <p:cNvSpPr/>
          <p:nvPr/>
        </p:nvSpPr>
        <p:spPr bwMode="auto">
          <a:xfrm>
            <a:off x="1960332" y="4057420"/>
            <a:ext cx="3477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17" name="Rectangle 133"/>
          <p:cNvSpPr>
            <a:spLocks noChangeArrowheads="1"/>
          </p:cNvSpPr>
          <p:nvPr/>
        </p:nvSpPr>
        <p:spPr bwMode="auto">
          <a:xfrm>
            <a:off x="521955" y="4689014"/>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b="1" dirty="0">
                <a:solidFill>
                  <a:schemeClr val="accent5"/>
                </a:solidFill>
                <a:latin typeface="+mn-ea"/>
                <a:ea typeface="+mn-ea"/>
              </a:rPr>
              <a:t>ローカル</a:t>
            </a:r>
            <a:endParaRPr lang="en-US" altLang="ja-JP" b="1" dirty="0">
              <a:solidFill>
                <a:schemeClr val="accent5"/>
              </a:solidFill>
              <a:latin typeface="+mn-ea"/>
              <a:ea typeface="+mn-ea"/>
            </a:endParaRPr>
          </a:p>
          <a:p>
            <a:pPr eaLnBrk="0" hangingPunct="0"/>
            <a:r>
              <a:rPr lang="ja-JP" altLang="en-US" b="1" dirty="0">
                <a:solidFill>
                  <a:schemeClr val="accent5"/>
                </a:solidFill>
                <a:latin typeface="+mn-ea"/>
                <a:ea typeface="+mn-ea"/>
              </a:rPr>
              <a:t>履歴表</a:t>
            </a:r>
            <a:endParaRPr lang="en-US" altLang="ja-JP" b="1" dirty="0">
              <a:solidFill>
                <a:schemeClr val="accent5"/>
              </a:solidFill>
              <a:latin typeface="+mn-ea"/>
              <a:ea typeface="+mn-ea"/>
            </a:endParaRPr>
          </a:p>
          <a:p>
            <a:pPr eaLnBrk="0" hangingPunct="0"/>
            <a:r>
              <a:rPr lang="ja-JP" altLang="en-US" b="1" dirty="0">
                <a:solidFill>
                  <a:schemeClr val="accent5"/>
                </a:solidFill>
                <a:latin typeface="+mn-ea"/>
                <a:ea typeface="+mn-ea"/>
              </a:rPr>
              <a:t>（テーブル）</a:t>
            </a:r>
            <a:endParaRPr lang="en-US" altLang="ja-JP" b="1" dirty="0">
              <a:solidFill>
                <a:schemeClr val="accent5"/>
              </a:solidFill>
              <a:latin typeface="+mn-ea"/>
              <a:ea typeface="+mn-ea"/>
            </a:endParaRPr>
          </a:p>
        </p:txBody>
      </p:sp>
      <p:cxnSp>
        <p:nvCxnSpPr>
          <p:cNvPr id="18" name="直線コネクタ 17"/>
          <p:cNvCxnSpPr/>
          <p:nvPr/>
        </p:nvCxnSpPr>
        <p:spPr bwMode="auto">
          <a:xfrm>
            <a:off x="252105" y="1718981"/>
            <a:ext cx="720008" cy="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20" name="正方形/長方形 19"/>
          <p:cNvSpPr/>
          <p:nvPr/>
        </p:nvSpPr>
        <p:spPr bwMode="auto">
          <a:xfrm>
            <a:off x="1780330" y="4597426"/>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21" name="正方形/長方形 20"/>
          <p:cNvSpPr/>
          <p:nvPr/>
        </p:nvSpPr>
        <p:spPr bwMode="auto">
          <a:xfrm>
            <a:off x="1960332" y="3067409"/>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cxnSp>
        <p:nvCxnSpPr>
          <p:cNvPr id="22" name="直線矢印コネクタ 21"/>
          <p:cNvCxnSpPr/>
          <p:nvPr/>
        </p:nvCxnSpPr>
        <p:spPr bwMode="auto">
          <a:xfrm>
            <a:off x="2140334" y="4957430"/>
            <a:ext cx="0" cy="450005"/>
          </a:xfrm>
          <a:prstGeom prst="straightConnector1">
            <a:avLst/>
          </a:prstGeom>
          <a:ln>
            <a:headEnd type="none" w="sm" len="sm"/>
            <a:tailEnd type="triangle" w="lg" len="lg"/>
          </a:ln>
        </p:spPr>
        <p:style>
          <a:lnRef idx="2">
            <a:schemeClr val="accent5"/>
          </a:lnRef>
          <a:fillRef idx="0">
            <a:schemeClr val="accent5"/>
          </a:fillRef>
          <a:effectRef idx="1">
            <a:schemeClr val="accent5"/>
          </a:effectRef>
          <a:fontRef idx="minor">
            <a:schemeClr val="tx1"/>
          </a:fontRef>
        </p:style>
      </p:cxnSp>
      <p:sp>
        <p:nvSpPr>
          <p:cNvPr id="26" name="Freeform 10"/>
          <p:cNvSpPr>
            <a:spLocks/>
          </p:cNvSpPr>
          <p:nvPr/>
        </p:nvSpPr>
        <p:spPr bwMode="auto">
          <a:xfrm rot="10800000">
            <a:off x="611955" y="1988983"/>
            <a:ext cx="2250025" cy="3420038"/>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triangle" w="lg" len="lg"/>
            <a:tailEnd type="none" w="med" len="med"/>
          </a:ln>
        </p:spPr>
        <p:style>
          <a:lnRef idx="2">
            <a:schemeClr val="dk1"/>
          </a:lnRef>
          <a:fillRef idx="0">
            <a:schemeClr val="dk1"/>
          </a:fillRef>
          <a:effectRef idx="1">
            <a:schemeClr val="dk1"/>
          </a:effectRef>
          <a:fontRef idx="minor">
            <a:schemeClr val="tx1"/>
          </a:fontRef>
        </p:style>
        <p:txBody>
          <a:bodyPr/>
          <a:lstStyle/>
          <a:p>
            <a:endParaRPr lang="ja-JP" altLang="en-US">
              <a:latin typeface="Arial Narrow" pitchFamily="34" charset="0"/>
              <a:cs typeface="Times New Roman" pitchFamily="18" charset="0"/>
            </a:endParaRPr>
          </a:p>
        </p:txBody>
      </p:sp>
      <p:sp>
        <p:nvSpPr>
          <p:cNvPr id="27" name="Rectangle 154"/>
          <p:cNvSpPr>
            <a:spLocks noChangeArrowheads="1"/>
          </p:cNvSpPr>
          <p:nvPr/>
        </p:nvSpPr>
        <p:spPr bwMode="auto">
          <a:xfrm>
            <a:off x="3673629" y="2350575"/>
            <a:ext cx="718369" cy="2608442"/>
          </a:xfrm>
          <a:prstGeom prst="rect">
            <a:avLst/>
          </a:prstGeom>
          <a:ln>
            <a:solidFill>
              <a:schemeClr val="tx1">
                <a:lumMod val="75000"/>
                <a:lumOff val="25000"/>
              </a:schemeClr>
            </a:solidFill>
            <a:headEnd/>
            <a:tailEnd/>
          </a:ln>
        </p:spPr>
        <p:style>
          <a:lnRef idx="2">
            <a:schemeClr val="dk1"/>
          </a:lnRef>
          <a:fillRef idx="1">
            <a:schemeClr val="lt1"/>
          </a:fillRef>
          <a:effectRef idx="0">
            <a:schemeClr val="dk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sp>
        <p:nvSpPr>
          <p:cNvPr id="28" name="Rectangle 195"/>
          <p:cNvSpPr>
            <a:spLocks noChangeArrowheads="1"/>
          </p:cNvSpPr>
          <p:nvPr/>
        </p:nvSpPr>
        <p:spPr bwMode="auto">
          <a:xfrm>
            <a:off x="3671990" y="3429000"/>
            <a:ext cx="720008" cy="360363"/>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dirty="0">
                <a:solidFill>
                  <a:schemeClr val="tx1">
                    <a:lumMod val="75000"/>
                    <a:lumOff val="25000"/>
                  </a:schemeClr>
                </a:solidFill>
                <a:latin typeface="MeiryoKe_PGothic" pitchFamily="50" charset="-128"/>
                <a:ea typeface="MeiryoKe_PGothic" pitchFamily="50" charset="-128"/>
              </a:rPr>
              <a:t>01</a:t>
            </a:r>
            <a:endParaRPr lang="ja-JP" altLang="en-US" b="1" dirty="0">
              <a:solidFill>
                <a:schemeClr val="tx1">
                  <a:lumMod val="75000"/>
                  <a:lumOff val="25000"/>
                </a:schemeClr>
              </a:solidFill>
              <a:latin typeface="MeiryoKe_PGothic" pitchFamily="50" charset="-128"/>
              <a:ea typeface="MeiryoKe_PGothic" pitchFamily="50" charset="-128"/>
            </a:endParaRPr>
          </a:p>
        </p:txBody>
      </p:sp>
      <p:sp>
        <p:nvSpPr>
          <p:cNvPr id="29" name="正方形/長方形 28"/>
          <p:cNvSpPr/>
          <p:nvPr/>
        </p:nvSpPr>
        <p:spPr bwMode="auto">
          <a:xfrm>
            <a:off x="3671990" y="2348988"/>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30" name="正方形/長方形 29"/>
          <p:cNvSpPr/>
          <p:nvPr/>
        </p:nvSpPr>
        <p:spPr bwMode="auto">
          <a:xfrm>
            <a:off x="3671990" y="2708992"/>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31" name="正方形/長方形 30"/>
          <p:cNvSpPr/>
          <p:nvPr/>
        </p:nvSpPr>
        <p:spPr bwMode="auto">
          <a:xfrm>
            <a:off x="3311987" y="2348988"/>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0</a:t>
            </a:r>
            <a:endParaRPr lang="ja-JP" altLang="en-US" sz="2000" dirty="0">
              <a:solidFill>
                <a:schemeClr val="tx1">
                  <a:lumMod val="75000"/>
                  <a:lumOff val="25000"/>
                </a:schemeClr>
              </a:solidFill>
              <a:latin typeface="Arial Narrow" panose="020B0606020202030204" pitchFamily="34" charset="0"/>
            </a:endParaRPr>
          </a:p>
        </p:txBody>
      </p:sp>
      <p:sp>
        <p:nvSpPr>
          <p:cNvPr id="32" name="正方形/長方形 31"/>
          <p:cNvSpPr/>
          <p:nvPr/>
        </p:nvSpPr>
        <p:spPr bwMode="auto">
          <a:xfrm>
            <a:off x="3311986" y="2708992"/>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1</a:t>
            </a:r>
            <a:endParaRPr lang="ja-JP" altLang="en-US" sz="2000" dirty="0">
              <a:solidFill>
                <a:schemeClr val="tx1">
                  <a:lumMod val="75000"/>
                  <a:lumOff val="25000"/>
                </a:schemeClr>
              </a:solidFill>
              <a:latin typeface="Arial Narrow" panose="020B0606020202030204" pitchFamily="34" charset="0"/>
            </a:endParaRPr>
          </a:p>
        </p:txBody>
      </p:sp>
      <p:sp>
        <p:nvSpPr>
          <p:cNvPr id="33" name="正方形/長方形 32"/>
          <p:cNvSpPr/>
          <p:nvPr/>
        </p:nvSpPr>
        <p:spPr bwMode="auto">
          <a:xfrm>
            <a:off x="3311986" y="2978995"/>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34" name="正方形/長方形 33"/>
          <p:cNvSpPr/>
          <p:nvPr/>
        </p:nvSpPr>
        <p:spPr bwMode="auto">
          <a:xfrm>
            <a:off x="3851992" y="4059007"/>
            <a:ext cx="3477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35" name="正方形/長方形 34"/>
          <p:cNvSpPr/>
          <p:nvPr/>
        </p:nvSpPr>
        <p:spPr bwMode="auto">
          <a:xfrm>
            <a:off x="3671990" y="4599013"/>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36" name="正方形/長方形 35"/>
          <p:cNvSpPr/>
          <p:nvPr/>
        </p:nvSpPr>
        <p:spPr bwMode="auto">
          <a:xfrm>
            <a:off x="3851992" y="2978995"/>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37" name="Freeform 10"/>
          <p:cNvSpPr>
            <a:spLocks/>
          </p:cNvSpPr>
          <p:nvPr/>
        </p:nvSpPr>
        <p:spPr bwMode="auto">
          <a:xfrm rot="16200000" flipV="1">
            <a:off x="2456977" y="5454022"/>
            <a:ext cx="810008" cy="720008"/>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none" w="lg" len="lg"/>
            <a:tailEnd type="none" w="med" len="med"/>
          </a:ln>
        </p:spPr>
        <p:style>
          <a:lnRef idx="2">
            <a:schemeClr val="dk1"/>
          </a:lnRef>
          <a:fillRef idx="0">
            <a:schemeClr val="dk1"/>
          </a:fillRef>
          <a:effectRef idx="1">
            <a:schemeClr val="dk1"/>
          </a:effectRef>
          <a:fontRef idx="minor">
            <a:schemeClr val="tx1"/>
          </a:fontRef>
        </p:style>
        <p:txBody>
          <a:bodyPr/>
          <a:lstStyle/>
          <a:p>
            <a:endParaRPr lang="ja-JP" altLang="en-US">
              <a:latin typeface="Arial Narrow" pitchFamily="34" charset="0"/>
              <a:cs typeface="Times New Roman" pitchFamily="18" charset="0"/>
            </a:endParaRPr>
          </a:p>
        </p:txBody>
      </p:sp>
      <p:cxnSp>
        <p:nvCxnSpPr>
          <p:cNvPr id="38" name="直線コネクタ 37"/>
          <p:cNvCxnSpPr/>
          <p:nvPr/>
        </p:nvCxnSpPr>
        <p:spPr bwMode="auto">
          <a:xfrm>
            <a:off x="1961971" y="5409022"/>
            <a:ext cx="1080012" cy="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40" name="Freeform 10"/>
          <p:cNvSpPr>
            <a:spLocks/>
          </p:cNvSpPr>
          <p:nvPr/>
        </p:nvSpPr>
        <p:spPr bwMode="auto">
          <a:xfrm rot="5400000">
            <a:off x="2096971" y="4734017"/>
            <a:ext cx="2610031"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triangle" w="lg" len="lg"/>
            <a:tailEnd type="none" w="med" len="med"/>
          </a:ln>
        </p:spPr>
        <p:style>
          <a:lnRef idx="2">
            <a:schemeClr val="dk1"/>
          </a:lnRef>
          <a:fillRef idx="0">
            <a:schemeClr val="dk1"/>
          </a:fillRef>
          <a:effectRef idx="1">
            <a:schemeClr val="dk1"/>
          </a:effectRef>
          <a:fontRef idx="minor">
            <a:schemeClr val="tx1"/>
          </a:fontRef>
        </p:style>
        <p:txBody>
          <a:bodyPr/>
          <a:lstStyle/>
          <a:p>
            <a:endParaRPr lang="ja-JP" altLang="en-US">
              <a:latin typeface="Arial Narrow" pitchFamily="34" charset="0"/>
              <a:cs typeface="Times New Roman" pitchFamily="18" charset="0"/>
            </a:endParaRPr>
          </a:p>
        </p:txBody>
      </p:sp>
      <p:sp>
        <p:nvSpPr>
          <p:cNvPr id="41" name="Rectangle 133"/>
          <p:cNvSpPr>
            <a:spLocks noChangeArrowheads="1"/>
          </p:cNvSpPr>
          <p:nvPr/>
        </p:nvSpPr>
        <p:spPr bwMode="auto">
          <a:xfrm>
            <a:off x="3671990" y="1988984"/>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en-US" altLang="ja-JP" dirty="0">
                <a:solidFill>
                  <a:schemeClr val="tx1">
                    <a:lumMod val="75000"/>
                    <a:lumOff val="25000"/>
                  </a:schemeClr>
                </a:solidFill>
                <a:latin typeface="+mn-ea"/>
                <a:ea typeface="+mn-ea"/>
              </a:rPr>
              <a:t>PHT</a:t>
            </a:r>
          </a:p>
        </p:txBody>
      </p:sp>
      <p:sp>
        <p:nvSpPr>
          <p:cNvPr id="42" name="Rectangle 133"/>
          <p:cNvSpPr>
            <a:spLocks noChangeArrowheads="1"/>
          </p:cNvSpPr>
          <p:nvPr/>
        </p:nvSpPr>
        <p:spPr bwMode="auto">
          <a:xfrm>
            <a:off x="1781969" y="5499023"/>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dirty="0">
                <a:solidFill>
                  <a:schemeClr val="tx1">
                    <a:lumMod val="75000"/>
                    <a:lumOff val="25000"/>
                  </a:schemeClr>
                </a:solidFill>
                <a:latin typeface="+mn-ea"/>
                <a:ea typeface="+mn-ea"/>
              </a:rPr>
              <a:t>連結</a:t>
            </a:r>
            <a:endParaRPr lang="en-US" altLang="ja-JP" dirty="0">
              <a:solidFill>
                <a:schemeClr val="tx1">
                  <a:lumMod val="75000"/>
                  <a:lumOff val="25000"/>
                </a:schemeClr>
              </a:solidFill>
              <a:latin typeface="+mn-ea"/>
              <a:ea typeface="+mn-ea"/>
            </a:endParaRPr>
          </a:p>
        </p:txBody>
      </p:sp>
      <p:sp>
        <p:nvSpPr>
          <p:cNvPr id="16" name="テキスト プレースホルダー 15"/>
          <p:cNvSpPr>
            <a:spLocks noGrp="1"/>
          </p:cNvSpPr>
          <p:nvPr>
            <p:ph type="body" sz="quarter" idx="10"/>
          </p:nvPr>
        </p:nvSpPr>
        <p:spPr>
          <a:xfrm>
            <a:off x="521955" y="6399033"/>
            <a:ext cx="8280092" cy="359697"/>
          </a:xfrm>
        </p:spPr>
        <p:txBody>
          <a:bodyPr/>
          <a:lstStyle/>
          <a:p>
            <a:r>
              <a:rPr lang="ja-JP" altLang="en-US" dirty="0"/>
              <a:t>１エントリのローカル履歴表を全員で共有しているイメージ</a:t>
            </a:r>
            <a:endParaRPr kumimoji="1" lang="ja-JP" altLang="en-US" dirty="0"/>
          </a:p>
        </p:txBody>
      </p:sp>
      <p:sp>
        <p:nvSpPr>
          <p:cNvPr id="39" name="Rectangle 128"/>
          <p:cNvSpPr>
            <a:spLocks noChangeArrowheads="1"/>
          </p:cNvSpPr>
          <p:nvPr/>
        </p:nvSpPr>
        <p:spPr bwMode="auto">
          <a:xfrm>
            <a:off x="4661653" y="910559"/>
            <a:ext cx="540006" cy="314325"/>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eaLnBrk="0" hangingPunct="0"/>
            <a:r>
              <a:rPr lang="en-US" altLang="ja-JP" dirty="0">
                <a:solidFill>
                  <a:schemeClr val="tx1">
                    <a:lumMod val="75000"/>
                    <a:lumOff val="25000"/>
                  </a:schemeClr>
                </a:solidFill>
                <a:latin typeface="+mn-ea"/>
                <a:ea typeface="+mn-ea"/>
              </a:rPr>
              <a:t>PC</a:t>
            </a:r>
          </a:p>
        </p:txBody>
      </p:sp>
      <p:sp>
        <p:nvSpPr>
          <p:cNvPr id="43" name="Rectangle 13"/>
          <p:cNvSpPr>
            <a:spLocks noChangeArrowheads="1"/>
          </p:cNvSpPr>
          <p:nvPr/>
        </p:nvSpPr>
        <p:spPr bwMode="auto">
          <a:xfrm>
            <a:off x="4572000" y="1268976"/>
            <a:ext cx="720725" cy="360362"/>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b="1" dirty="0">
              <a:solidFill>
                <a:schemeClr val="accent3">
                  <a:lumMod val="75000"/>
                </a:schemeClr>
              </a:solidFill>
              <a:latin typeface="MeiryoKe_PGothic" pitchFamily="50" charset="-128"/>
              <a:ea typeface="MeiryoKe_PGothic" pitchFamily="50" charset="-128"/>
            </a:endParaRPr>
          </a:p>
        </p:txBody>
      </p:sp>
      <p:sp>
        <p:nvSpPr>
          <p:cNvPr id="46" name="Rectangle 195"/>
          <p:cNvSpPr>
            <a:spLocks noChangeArrowheads="1"/>
          </p:cNvSpPr>
          <p:nvPr/>
        </p:nvSpPr>
        <p:spPr bwMode="auto">
          <a:xfrm>
            <a:off x="6102017" y="3879005"/>
            <a:ext cx="720008" cy="360363"/>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dirty="0">
                <a:solidFill>
                  <a:schemeClr val="accent5"/>
                </a:solidFill>
                <a:latin typeface="MeiryoKe_PGothic" pitchFamily="50" charset="-128"/>
                <a:ea typeface="MeiryoKe_PGothic" pitchFamily="50" charset="-128"/>
              </a:rPr>
              <a:t>1101</a:t>
            </a:r>
            <a:endParaRPr lang="ja-JP" altLang="en-US" b="1" dirty="0">
              <a:solidFill>
                <a:schemeClr val="accent5"/>
              </a:solidFill>
              <a:latin typeface="MeiryoKe_PGothic" pitchFamily="50" charset="-128"/>
              <a:ea typeface="MeiryoKe_PGothic" pitchFamily="50" charset="-128"/>
            </a:endParaRPr>
          </a:p>
        </p:txBody>
      </p:sp>
      <p:sp>
        <p:nvSpPr>
          <p:cNvPr id="53" name="Rectangle 133"/>
          <p:cNvSpPr>
            <a:spLocks noChangeArrowheads="1"/>
          </p:cNvSpPr>
          <p:nvPr/>
        </p:nvSpPr>
        <p:spPr bwMode="auto">
          <a:xfrm>
            <a:off x="4842003" y="4599013"/>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b="1" dirty="0">
                <a:solidFill>
                  <a:schemeClr val="accent5"/>
                </a:solidFill>
                <a:latin typeface="+mn-ea"/>
                <a:ea typeface="+mn-ea"/>
              </a:rPr>
              <a:t>グローバル</a:t>
            </a:r>
            <a:endParaRPr lang="en-US" altLang="ja-JP" b="1" dirty="0">
              <a:solidFill>
                <a:schemeClr val="accent5"/>
              </a:solidFill>
              <a:latin typeface="+mn-ea"/>
              <a:ea typeface="+mn-ea"/>
            </a:endParaRPr>
          </a:p>
          <a:p>
            <a:pPr eaLnBrk="0" hangingPunct="0"/>
            <a:r>
              <a:rPr lang="ja-JP" altLang="en-US" b="1" dirty="0">
                <a:solidFill>
                  <a:schemeClr val="accent5"/>
                </a:solidFill>
                <a:latin typeface="+mn-ea"/>
                <a:ea typeface="+mn-ea"/>
              </a:rPr>
              <a:t>履歴</a:t>
            </a:r>
            <a:endParaRPr lang="en-US" altLang="ja-JP" b="1" dirty="0">
              <a:solidFill>
                <a:schemeClr val="accent5"/>
              </a:solidFill>
              <a:latin typeface="+mn-ea"/>
              <a:ea typeface="+mn-ea"/>
            </a:endParaRPr>
          </a:p>
          <a:p>
            <a:pPr eaLnBrk="0" hangingPunct="0"/>
            <a:r>
              <a:rPr lang="ja-JP" altLang="en-US" b="1" dirty="0">
                <a:solidFill>
                  <a:schemeClr val="accent5"/>
                </a:solidFill>
                <a:latin typeface="+mn-ea"/>
                <a:ea typeface="+mn-ea"/>
              </a:rPr>
              <a:t>（シフトレジスタ）</a:t>
            </a:r>
            <a:endParaRPr lang="en-US" altLang="ja-JP" b="1" dirty="0">
              <a:solidFill>
                <a:schemeClr val="accent5"/>
              </a:solidFill>
              <a:latin typeface="+mn-ea"/>
              <a:ea typeface="+mn-ea"/>
            </a:endParaRPr>
          </a:p>
        </p:txBody>
      </p:sp>
      <p:cxnSp>
        <p:nvCxnSpPr>
          <p:cNvPr id="54" name="直線コネクタ 53"/>
          <p:cNvCxnSpPr/>
          <p:nvPr/>
        </p:nvCxnSpPr>
        <p:spPr bwMode="auto">
          <a:xfrm>
            <a:off x="4572153" y="1718981"/>
            <a:ext cx="720008" cy="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57" name="直線矢印コネクタ 56"/>
          <p:cNvCxnSpPr/>
          <p:nvPr/>
        </p:nvCxnSpPr>
        <p:spPr bwMode="auto">
          <a:xfrm flipH="1">
            <a:off x="6462021" y="4239009"/>
            <a:ext cx="1640" cy="1170013"/>
          </a:xfrm>
          <a:prstGeom prst="straightConnector1">
            <a:avLst/>
          </a:prstGeom>
          <a:ln>
            <a:headEnd type="none" w="sm" len="sm"/>
            <a:tailEnd type="triangle" w="lg" len="lg"/>
          </a:ln>
        </p:spPr>
        <p:style>
          <a:lnRef idx="2">
            <a:schemeClr val="accent5"/>
          </a:lnRef>
          <a:fillRef idx="0">
            <a:schemeClr val="accent5"/>
          </a:fillRef>
          <a:effectRef idx="1">
            <a:schemeClr val="accent5"/>
          </a:effectRef>
          <a:fontRef idx="minor">
            <a:schemeClr val="tx1"/>
          </a:fontRef>
        </p:style>
      </p:cxnSp>
      <p:sp>
        <p:nvSpPr>
          <p:cNvPr id="58" name="Freeform 10"/>
          <p:cNvSpPr>
            <a:spLocks/>
          </p:cNvSpPr>
          <p:nvPr/>
        </p:nvSpPr>
        <p:spPr bwMode="auto">
          <a:xfrm rot="10800000">
            <a:off x="4932003" y="1988983"/>
            <a:ext cx="2250025" cy="3420038"/>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triangle" w="lg" len="lg"/>
            <a:tailEnd type="none" w="med" len="med"/>
          </a:ln>
        </p:spPr>
        <p:style>
          <a:lnRef idx="2">
            <a:schemeClr val="dk1"/>
          </a:lnRef>
          <a:fillRef idx="0">
            <a:schemeClr val="dk1"/>
          </a:fillRef>
          <a:effectRef idx="1">
            <a:schemeClr val="dk1"/>
          </a:effectRef>
          <a:fontRef idx="minor">
            <a:schemeClr val="tx1"/>
          </a:fontRef>
        </p:style>
        <p:txBody>
          <a:bodyPr/>
          <a:lstStyle/>
          <a:p>
            <a:endParaRPr lang="ja-JP" altLang="en-US">
              <a:latin typeface="Arial Narrow" pitchFamily="34" charset="0"/>
              <a:cs typeface="Times New Roman" pitchFamily="18" charset="0"/>
            </a:endParaRPr>
          </a:p>
        </p:txBody>
      </p:sp>
      <p:sp>
        <p:nvSpPr>
          <p:cNvPr id="59" name="Rectangle 154"/>
          <p:cNvSpPr>
            <a:spLocks noChangeArrowheads="1"/>
          </p:cNvSpPr>
          <p:nvPr/>
        </p:nvSpPr>
        <p:spPr bwMode="auto">
          <a:xfrm>
            <a:off x="7993677" y="2350575"/>
            <a:ext cx="718369" cy="2608442"/>
          </a:xfrm>
          <a:prstGeom prst="rect">
            <a:avLst/>
          </a:prstGeom>
          <a:ln>
            <a:solidFill>
              <a:schemeClr val="tx1">
                <a:lumMod val="75000"/>
                <a:lumOff val="25000"/>
              </a:schemeClr>
            </a:solidFill>
            <a:headEnd/>
            <a:tailEnd/>
          </a:ln>
        </p:spPr>
        <p:style>
          <a:lnRef idx="2">
            <a:schemeClr val="dk1"/>
          </a:lnRef>
          <a:fillRef idx="1">
            <a:schemeClr val="lt1"/>
          </a:fillRef>
          <a:effectRef idx="0">
            <a:schemeClr val="dk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sp>
        <p:nvSpPr>
          <p:cNvPr id="60" name="Rectangle 195"/>
          <p:cNvSpPr>
            <a:spLocks noChangeArrowheads="1"/>
          </p:cNvSpPr>
          <p:nvPr/>
        </p:nvSpPr>
        <p:spPr bwMode="auto">
          <a:xfrm>
            <a:off x="7992038" y="3429000"/>
            <a:ext cx="720008" cy="360363"/>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dirty="0">
                <a:solidFill>
                  <a:schemeClr val="tx1">
                    <a:lumMod val="75000"/>
                    <a:lumOff val="25000"/>
                  </a:schemeClr>
                </a:solidFill>
                <a:latin typeface="MeiryoKe_PGothic" pitchFamily="50" charset="-128"/>
                <a:ea typeface="MeiryoKe_PGothic" pitchFamily="50" charset="-128"/>
              </a:rPr>
              <a:t>01</a:t>
            </a:r>
            <a:endParaRPr lang="ja-JP" altLang="en-US" b="1" dirty="0">
              <a:solidFill>
                <a:schemeClr val="tx1">
                  <a:lumMod val="75000"/>
                  <a:lumOff val="25000"/>
                </a:schemeClr>
              </a:solidFill>
              <a:latin typeface="MeiryoKe_PGothic" pitchFamily="50" charset="-128"/>
              <a:ea typeface="MeiryoKe_PGothic" pitchFamily="50" charset="-128"/>
            </a:endParaRPr>
          </a:p>
        </p:txBody>
      </p:sp>
      <p:sp>
        <p:nvSpPr>
          <p:cNvPr id="61" name="正方形/長方形 60"/>
          <p:cNvSpPr/>
          <p:nvPr/>
        </p:nvSpPr>
        <p:spPr bwMode="auto">
          <a:xfrm>
            <a:off x="7992038" y="2348988"/>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62" name="正方形/長方形 61"/>
          <p:cNvSpPr/>
          <p:nvPr/>
        </p:nvSpPr>
        <p:spPr bwMode="auto">
          <a:xfrm>
            <a:off x="7992038" y="2708992"/>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63" name="正方形/長方形 62"/>
          <p:cNvSpPr/>
          <p:nvPr/>
        </p:nvSpPr>
        <p:spPr bwMode="auto">
          <a:xfrm>
            <a:off x="7632035" y="2348988"/>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0</a:t>
            </a:r>
            <a:endParaRPr lang="ja-JP" altLang="en-US" sz="2000" dirty="0">
              <a:solidFill>
                <a:schemeClr val="tx1">
                  <a:lumMod val="75000"/>
                  <a:lumOff val="25000"/>
                </a:schemeClr>
              </a:solidFill>
              <a:latin typeface="Arial Narrow" panose="020B0606020202030204" pitchFamily="34" charset="0"/>
            </a:endParaRPr>
          </a:p>
        </p:txBody>
      </p:sp>
      <p:sp>
        <p:nvSpPr>
          <p:cNvPr id="64" name="正方形/長方形 63"/>
          <p:cNvSpPr/>
          <p:nvPr/>
        </p:nvSpPr>
        <p:spPr bwMode="auto">
          <a:xfrm>
            <a:off x="7632034" y="2708992"/>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1</a:t>
            </a:r>
            <a:endParaRPr lang="ja-JP" altLang="en-US" sz="2000" dirty="0">
              <a:solidFill>
                <a:schemeClr val="tx1">
                  <a:lumMod val="75000"/>
                  <a:lumOff val="25000"/>
                </a:schemeClr>
              </a:solidFill>
              <a:latin typeface="Arial Narrow" panose="020B0606020202030204" pitchFamily="34" charset="0"/>
            </a:endParaRPr>
          </a:p>
        </p:txBody>
      </p:sp>
      <p:sp>
        <p:nvSpPr>
          <p:cNvPr id="65" name="正方形/長方形 64"/>
          <p:cNvSpPr/>
          <p:nvPr/>
        </p:nvSpPr>
        <p:spPr bwMode="auto">
          <a:xfrm>
            <a:off x="7632034" y="2978995"/>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66" name="正方形/長方形 65"/>
          <p:cNvSpPr/>
          <p:nvPr/>
        </p:nvSpPr>
        <p:spPr bwMode="auto">
          <a:xfrm>
            <a:off x="8172040" y="4059007"/>
            <a:ext cx="3477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67" name="正方形/長方形 66"/>
          <p:cNvSpPr/>
          <p:nvPr/>
        </p:nvSpPr>
        <p:spPr bwMode="auto">
          <a:xfrm>
            <a:off x="7992038" y="4599013"/>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68" name="正方形/長方形 67"/>
          <p:cNvSpPr/>
          <p:nvPr/>
        </p:nvSpPr>
        <p:spPr bwMode="auto">
          <a:xfrm>
            <a:off x="8172040" y="2978995"/>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69" name="Freeform 10"/>
          <p:cNvSpPr>
            <a:spLocks/>
          </p:cNvSpPr>
          <p:nvPr/>
        </p:nvSpPr>
        <p:spPr bwMode="auto">
          <a:xfrm rot="16200000" flipV="1">
            <a:off x="6777025" y="5454022"/>
            <a:ext cx="810008" cy="720008"/>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none" w="lg" len="lg"/>
            <a:tailEnd type="none" w="med" len="med"/>
          </a:ln>
        </p:spPr>
        <p:style>
          <a:lnRef idx="2">
            <a:schemeClr val="dk1"/>
          </a:lnRef>
          <a:fillRef idx="0">
            <a:schemeClr val="dk1"/>
          </a:fillRef>
          <a:effectRef idx="1">
            <a:schemeClr val="dk1"/>
          </a:effectRef>
          <a:fontRef idx="minor">
            <a:schemeClr val="tx1"/>
          </a:fontRef>
        </p:style>
        <p:txBody>
          <a:bodyPr/>
          <a:lstStyle/>
          <a:p>
            <a:endParaRPr lang="ja-JP" altLang="en-US">
              <a:latin typeface="Arial Narrow" pitchFamily="34" charset="0"/>
              <a:cs typeface="Times New Roman" pitchFamily="18" charset="0"/>
            </a:endParaRPr>
          </a:p>
        </p:txBody>
      </p:sp>
      <p:cxnSp>
        <p:nvCxnSpPr>
          <p:cNvPr id="70" name="直線コネクタ 69"/>
          <p:cNvCxnSpPr/>
          <p:nvPr/>
        </p:nvCxnSpPr>
        <p:spPr bwMode="auto">
          <a:xfrm>
            <a:off x="6282019" y="5409022"/>
            <a:ext cx="1080012" cy="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71" name="Freeform 10"/>
          <p:cNvSpPr>
            <a:spLocks/>
          </p:cNvSpPr>
          <p:nvPr/>
        </p:nvSpPr>
        <p:spPr bwMode="auto">
          <a:xfrm rot="5400000">
            <a:off x="6417019" y="4734017"/>
            <a:ext cx="2610031"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triangle" w="lg" len="lg"/>
            <a:tailEnd type="none" w="med" len="med"/>
          </a:ln>
        </p:spPr>
        <p:style>
          <a:lnRef idx="2">
            <a:schemeClr val="dk1"/>
          </a:lnRef>
          <a:fillRef idx="0">
            <a:schemeClr val="dk1"/>
          </a:fillRef>
          <a:effectRef idx="1">
            <a:schemeClr val="dk1"/>
          </a:effectRef>
          <a:fontRef idx="minor">
            <a:schemeClr val="tx1"/>
          </a:fontRef>
        </p:style>
        <p:txBody>
          <a:bodyPr/>
          <a:lstStyle/>
          <a:p>
            <a:endParaRPr lang="ja-JP" altLang="en-US">
              <a:latin typeface="Arial Narrow" pitchFamily="34" charset="0"/>
              <a:cs typeface="Times New Roman" pitchFamily="18" charset="0"/>
            </a:endParaRPr>
          </a:p>
        </p:txBody>
      </p:sp>
      <p:sp>
        <p:nvSpPr>
          <p:cNvPr id="72" name="Rectangle 133"/>
          <p:cNvSpPr>
            <a:spLocks noChangeArrowheads="1"/>
          </p:cNvSpPr>
          <p:nvPr/>
        </p:nvSpPr>
        <p:spPr bwMode="auto">
          <a:xfrm>
            <a:off x="7992038" y="1988984"/>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en-US" altLang="ja-JP" dirty="0">
                <a:solidFill>
                  <a:schemeClr val="tx1">
                    <a:lumMod val="75000"/>
                    <a:lumOff val="25000"/>
                  </a:schemeClr>
                </a:solidFill>
                <a:latin typeface="+mn-ea"/>
                <a:ea typeface="+mn-ea"/>
              </a:rPr>
              <a:t>PHT</a:t>
            </a:r>
          </a:p>
        </p:txBody>
      </p:sp>
      <p:sp>
        <p:nvSpPr>
          <p:cNvPr id="73" name="Rectangle 133"/>
          <p:cNvSpPr>
            <a:spLocks noChangeArrowheads="1"/>
          </p:cNvSpPr>
          <p:nvPr/>
        </p:nvSpPr>
        <p:spPr bwMode="auto">
          <a:xfrm>
            <a:off x="6102017" y="5499023"/>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dirty="0">
                <a:solidFill>
                  <a:schemeClr val="tx1">
                    <a:lumMod val="75000"/>
                    <a:lumOff val="25000"/>
                  </a:schemeClr>
                </a:solidFill>
                <a:latin typeface="+mn-ea"/>
                <a:ea typeface="+mn-ea"/>
              </a:rPr>
              <a:t>連結</a:t>
            </a:r>
            <a:endParaRPr lang="en-US" altLang="ja-JP" dirty="0">
              <a:solidFill>
                <a:schemeClr val="tx1">
                  <a:lumMod val="75000"/>
                  <a:lumOff val="25000"/>
                </a:schemeClr>
              </a:solidFill>
              <a:latin typeface="+mn-ea"/>
              <a:ea typeface="+mn-ea"/>
            </a:endParaRPr>
          </a:p>
        </p:txBody>
      </p:sp>
      <p:cxnSp>
        <p:nvCxnSpPr>
          <p:cNvPr id="74" name="直線矢印コネクタ 73"/>
          <p:cNvCxnSpPr/>
          <p:nvPr/>
        </p:nvCxnSpPr>
        <p:spPr bwMode="auto">
          <a:xfrm>
            <a:off x="4932004" y="1718981"/>
            <a:ext cx="0" cy="270003"/>
          </a:xfrm>
          <a:prstGeom prst="straightConnector1">
            <a:avLst/>
          </a:prstGeom>
          <a:ln>
            <a:headEnd type="none" w="sm" len="sm"/>
            <a:tailEnd type="none" w="lg" len="lg"/>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5182319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グローバル履歴予測器</a:t>
            </a:r>
          </a:p>
        </p:txBody>
      </p:sp>
      <p:sp>
        <p:nvSpPr>
          <p:cNvPr id="16" name="テキスト プレースホルダー 15"/>
          <p:cNvSpPr>
            <a:spLocks noGrp="1"/>
          </p:cNvSpPr>
          <p:nvPr>
            <p:ph type="body" sz="quarter" idx="10"/>
          </p:nvPr>
        </p:nvSpPr>
        <p:spPr>
          <a:xfrm>
            <a:off x="251952" y="3429000"/>
            <a:ext cx="8280092" cy="3329730"/>
          </a:xfrm>
        </p:spPr>
        <p:txBody>
          <a:bodyPr/>
          <a:lstStyle/>
          <a:p>
            <a:r>
              <a:rPr kumimoji="1" lang="ja-JP" altLang="en-US" dirty="0"/>
              <a:t>動作：</a:t>
            </a:r>
            <a:endParaRPr kumimoji="1" lang="en-US" altLang="ja-JP" dirty="0"/>
          </a:p>
          <a:p>
            <a:pPr lvl="1"/>
            <a:r>
              <a:rPr kumimoji="1" lang="ja-JP" altLang="en-US" dirty="0"/>
              <a:t>分岐命令が実行されるたびに，</a:t>
            </a:r>
            <a:br>
              <a:rPr kumimoji="1" lang="en-US" altLang="ja-JP" dirty="0"/>
            </a:br>
            <a:r>
              <a:rPr kumimoji="1" lang="ja-JP" altLang="en-US" dirty="0"/>
              <a:t>分岐方向をグローバル履歴に挿入</a:t>
            </a:r>
            <a:endParaRPr kumimoji="1" lang="en-US" altLang="ja-JP" dirty="0"/>
          </a:p>
          <a:p>
            <a:pPr lvl="1"/>
            <a:r>
              <a:rPr kumimoji="1" lang="ja-JP" altLang="en-US" dirty="0"/>
              <a:t>グローバル履歴と </a:t>
            </a:r>
            <a:r>
              <a:rPr kumimoji="1" lang="en-US" altLang="ja-JP" dirty="0"/>
              <a:t>PC </a:t>
            </a:r>
            <a:r>
              <a:rPr kumimoji="1" lang="ja-JP" altLang="en-US" dirty="0"/>
              <a:t>を連結して</a:t>
            </a:r>
            <a:br>
              <a:rPr kumimoji="1" lang="en-US" altLang="ja-JP" dirty="0"/>
            </a:br>
            <a:r>
              <a:rPr kumimoji="1" lang="en-US" altLang="ja-JP" dirty="0"/>
              <a:t>PHT </a:t>
            </a:r>
            <a:r>
              <a:rPr kumimoji="1" lang="ja-JP" altLang="en-US" dirty="0"/>
              <a:t>にアクセスし，予測</a:t>
            </a:r>
          </a:p>
        </p:txBody>
      </p:sp>
      <p:sp>
        <p:nvSpPr>
          <p:cNvPr id="39" name="Rectangle 128"/>
          <p:cNvSpPr>
            <a:spLocks noChangeArrowheads="1"/>
          </p:cNvSpPr>
          <p:nvPr/>
        </p:nvSpPr>
        <p:spPr bwMode="auto">
          <a:xfrm>
            <a:off x="4661653" y="910559"/>
            <a:ext cx="540006" cy="314325"/>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eaLnBrk="0" hangingPunct="0"/>
            <a:r>
              <a:rPr lang="en-US" altLang="ja-JP" dirty="0">
                <a:solidFill>
                  <a:schemeClr val="tx1">
                    <a:lumMod val="75000"/>
                    <a:lumOff val="25000"/>
                  </a:schemeClr>
                </a:solidFill>
                <a:latin typeface="+mn-ea"/>
                <a:ea typeface="+mn-ea"/>
              </a:rPr>
              <a:t>PC</a:t>
            </a:r>
          </a:p>
        </p:txBody>
      </p:sp>
      <p:sp>
        <p:nvSpPr>
          <p:cNvPr id="43" name="Rectangle 13"/>
          <p:cNvSpPr>
            <a:spLocks noChangeArrowheads="1"/>
          </p:cNvSpPr>
          <p:nvPr/>
        </p:nvSpPr>
        <p:spPr bwMode="auto">
          <a:xfrm>
            <a:off x="4572000" y="1268976"/>
            <a:ext cx="720725" cy="360362"/>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b="1" dirty="0">
              <a:solidFill>
                <a:schemeClr val="accent3">
                  <a:lumMod val="75000"/>
                </a:schemeClr>
              </a:solidFill>
              <a:latin typeface="MeiryoKe_PGothic" pitchFamily="50" charset="-128"/>
              <a:ea typeface="MeiryoKe_PGothic" pitchFamily="50" charset="-128"/>
            </a:endParaRPr>
          </a:p>
        </p:txBody>
      </p:sp>
      <p:sp>
        <p:nvSpPr>
          <p:cNvPr id="46" name="Rectangle 195"/>
          <p:cNvSpPr>
            <a:spLocks noChangeArrowheads="1"/>
          </p:cNvSpPr>
          <p:nvPr/>
        </p:nvSpPr>
        <p:spPr bwMode="auto">
          <a:xfrm>
            <a:off x="6102017" y="3879005"/>
            <a:ext cx="720008" cy="360363"/>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dirty="0">
                <a:solidFill>
                  <a:schemeClr val="accent5"/>
                </a:solidFill>
                <a:latin typeface="MeiryoKe_PGothic" pitchFamily="50" charset="-128"/>
                <a:ea typeface="MeiryoKe_PGothic" pitchFamily="50" charset="-128"/>
              </a:rPr>
              <a:t>1011</a:t>
            </a:r>
            <a:endParaRPr lang="ja-JP" altLang="en-US" b="1" dirty="0">
              <a:solidFill>
                <a:schemeClr val="accent5"/>
              </a:solidFill>
              <a:latin typeface="MeiryoKe_PGothic" pitchFamily="50" charset="-128"/>
              <a:ea typeface="MeiryoKe_PGothic" pitchFamily="50" charset="-128"/>
            </a:endParaRPr>
          </a:p>
        </p:txBody>
      </p:sp>
      <p:sp>
        <p:nvSpPr>
          <p:cNvPr id="53" name="Rectangle 133"/>
          <p:cNvSpPr>
            <a:spLocks noChangeArrowheads="1"/>
          </p:cNvSpPr>
          <p:nvPr/>
        </p:nvSpPr>
        <p:spPr bwMode="auto">
          <a:xfrm>
            <a:off x="5112006" y="4509012"/>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dirty="0">
                <a:solidFill>
                  <a:schemeClr val="accent5"/>
                </a:solidFill>
                <a:latin typeface="+mn-ea"/>
                <a:ea typeface="+mn-ea"/>
              </a:rPr>
              <a:t>グローバル</a:t>
            </a:r>
            <a:endParaRPr lang="en-US" altLang="ja-JP" dirty="0">
              <a:solidFill>
                <a:schemeClr val="accent5"/>
              </a:solidFill>
              <a:latin typeface="+mn-ea"/>
              <a:ea typeface="+mn-ea"/>
            </a:endParaRPr>
          </a:p>
          <a:p>
            <a:pPr eaLnBrk="0" hangingPunct="0"/>
            <a:r>
              <a:rPr lang="ja-JP" altLang="en-US" dirty="0">
                <a:solidFill>
                  <a:schemeClr val="accent5"/>
                </a:solidFill>
                <a:latin typeface="+mn-ea"/>
                <a:ea typeface="+mn-ea"/>
              </a:rPr>
              <a:t>履歴</a:t>
            </a:r>
            <a:endParaRPr lang="en-US" altLang="ja-JP" dirty="0">
              <a:solidFill>
                <a:schemeClr val="accent5"/>
              </a:solidFill>
              <a:latin typeface="+mn-ea"/>
              <a:ea typeface="+mn-ea"/>
            </a:endParaRPr>
          </a:p>
        </p:txBody>
      </p:sp>
      <p:cxnSp>
        <p:nvCxnSpPr>
          <p:cNvPr id="54" name="直線コネクタ 53"/>
          <p:cNvCxnSpPr/>
          <p:nvPr/>
        </p:nvCxnSpPr>
        <p:spPr bwMode="auto">
          <a:xfrm>
            <a:off x="4572153" y="1718981"/>
            <a:ext cx="720008" cy="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57" name="直線矢印コネクタ 56"/>
          <p:cNvCxnSpPr/>
          <p:nvPr/>
        </p:nvCxnSpPr>
        <p:spPr bwMode="auto">
          <a:xfrm flipH="1">
            <a:off x="6462021" y="4239009"/>
            <a:ext cx="1640" cy="1170013"/>
          </a:xfrm>
          <a:prstGeom prst="straightConnector1">
            <a:avLst/>
          </a:prstGeom>
          <a:ln>
            <a:headEnd type="none" w="sm" len="sm"/>
            <a:tailEnd type="triangle" w="lg" len="lg"/>
          </a:ln>
        </p:spPr>
        <p:style>
          <a:lnRef idx="2">
            <a:schemeClr val="accent5"/>
          </a:lnRef>
          <a:fillRef idx="0">
            <a:schemeClr val="accent5"/>
          </a:fillRef>
          <a:effectRef idx="1">
            <a:schemeClr val="accent5"/>
          </a:effectRef>
          <a:fontRef idx="minor">
            <a:schemeClr val="tx1"/>
          </a:fontRef>
        </p:style>
      </p:cxnSp>
      <p:sp>
        <p:nvSpPr>
          <p:cNvPr id="58" name="Freeform 10"/>
          <p:cNvSpPr>
            <a:spLocks/>
          </p:cNvSpPr>
          <p:nvPr/>
        </p:nvSpPr>
        <p:spPr bwMode="auto">
          <a:xfrm rot="10800000">
            <a:off x="4932003" y="1988983"/>
            <a:ext cx="2250025" cy="3420038"/>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triangle" w="lg" len="lg"/>
            <a:tailEnd type="none" w="med" len="med"/>
          </a:ln>
        </p:spPr>
        <p:style>
          <a:lnRef idx="2">
            <a:schemeClr val="dk1"/>
          </a:lnRef>
          <a:fillRef idx="0">
            <a:schemeClr val="dk1"/>
          </a:fillRef>
          <a:effectRef idx="1">
            <a:schemeClr val="dk1"/>
          </a:effectRef>
          <a:fontRef idx="minor">
            <a:schemeClr val="tx1"/>
          </a:fontRef>
        </p:style>
        <p:txBody>
          <a:bodyPr/>
          <a:lstStyle/>
          <a:p>
            <a:endParaRPr lang="ja-JP" altLang="en-US">
              <a:latin typeface="Arial Narrow" pitchFamily="34" charset="0"/>
              <a:cs typeface="Times New Roman" pitchFamily="18" charset="0"/>
            </a:endParaRPr>
          </a:p>
        </p:txBody>
      </p:sp>
      <p:sp>
        <p:nvSpPr>
          <p:cNvPr id="59" name="Rectangle 154"/>
          <p:cNvSpPr>
            <a:spLocks noChangeArrowheads="1"/>
          </p:cNvSpPr>
          <p:nvPr/>
        </p:nvSpPr>
        <p:spPr bwMode="auto">
          <a:xfrm>
            <a:off x="7993677" y="2350575"/>
            <a:ext cx="718369" cy="2608442"/>
          </a:xfrm>
          <a:prstGeom prst="rect">
            <a:avLst/>
          </a:prstGeom>
          <a:ln>
            <a:solidFill>
              <a:schemeClr val="tx1">
                <a:lumMod val="75000"/>
                <a:lumOff val="25000"/>
              </a:schemeClr>
            </a:solidFill>
            <a:headEnd/>
            <a:tailEnd/>
          </a:ln>
        </p:spPr>
        <p:style>
          <a:lnRef idx="2">
            <a:schemeClr val="dk1"/>
          </a:lnRef>
          <a:fillRef idx="1">
            <a:schemeClr val="lt1"/>
          </a:fillRef>
          <a:effectRef idx="0">
            <a:schemeClr val="dk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sp>
        <p:nvSpPr>
          <p:cNvPr id="60" name="Rectangle 195"/>
          <p:cNvSpPr>
            <a:spLocks noChangeArrowheads="1"/>
          </p:cNvSpPr>
          <p:nvPr/>
        </p:nvSpPr>
        <p:spPr bwMode="auto">
          <a:xfrm>
            <a:off x="7992038" y="3429000"/>
            <a:ext cx="720008" cy="360363"/>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dirty="0">
                <a:solidFill>
                  <a:schemeClr val="tx1">
                    <a:lumMod val="75000"/>
                    <a:lumOff val="25000"/>
                  </a:schemeClr>
                </a:solidFill>
                <a:latin typeface="MeiryoKe_PGothic" pitchFamily="50" charset="-128"/>
                <a:ea typeface="MeiryoKe_PGothic" pitchFamily="50" charset="-128"/>
              </a:rPr>
              <a:t>01</a:t>
            </a:r>
            <a:endParaRPr lang="ja-JP" altLang="en-US" b="1" dirty="0">
              <a:solidFill>
                <a:schemeClr val="tx1">
                  <a:lumMod val="75000"/>
                  <a:lumOff val="25000"/>
                </a:schemeClr>
              </a:solidFill>
              <a:latin typeface="MeiryoKe_PGothic" pitchFamily="50" charset="-128"/>
              <a:ea typeface="MeiryoKe_PGothic" pitchFamily="50" charset="-128"/>
            </a:endParaRPr>
          </a:p>
        </p:txBody>
      </p:sp>
      <p:sp>
        <p:nvSpPr>
          <p:cNvPr id="61" name="正方形/長方形 60"/>
          <p:cNvSpPr/>
          <p:nvPr/>
        </p:nvSpPr>
        <p:spPr bwMode="auto">
          <a:xfrm>
            <a:off x="7992038" y="2348988"/>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62" name="正方形/長方形 61"/>
          <p:cNvSpPr/>
          <p:nvPr/>
        </p:nvSpPr>
        <p:spPr bwMode="auto">
          <a:xfrm>
            <a:off x="7992038" y="2708992"/>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63" name="正方形/長方形 62"/>
          <p:cNvSpPr/>
          <p:nvPr/>
        </p:nvSpPr>
        <p:spPr bwMode="auto">
          <a:xfrm>
            <a:off x="7632035" y="2348988"/>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0</a:t>
            </a:r>
            <a:endParaRPr lang="ja-JP" altLang="en-US" sz="2000" dirty="0">
              <a:solidFill>
                <a:schemeClr val="tx1">
                  <a:lumMod val="75000"/>
                  <a:lumOff val="25000"/>
                </a:schemeClr>
              </a:solidFill>
              <a:latin typeface="Arial Narrow" panose="020B0606020202030204" pitchFamily="34" charset="0"/>
            </a:endParaRPr>
          </a:p>
        </p:txBody>
      </p:sp>
      <p:sp>
        <p:nvSpPr>
          <p:cNvPr id="64" name="正方形/長方形 63"/>
          <p:cNvSpPr/>
          <p:nvPr/>
        </p:nvSpPr>
        <p:spPr bwMode="auto">
          <a:xfrm>
            <a:off x="7632034" y="2708992"/>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1</a:t>
            </a:r>
            <a:endParaRPr lang="ja-JP" altLang="en-US" sz="2000" dirty="0">
              <a:solidFill>
                <a:schemeClr val="tx1">
                  <a:lumMod val="75000"/>
                  <a:lumOff val="25000"/>
                </a:schemeClr>
              </a:solidFill>
              <a:latin typeface="Arial Narrow" panose="020B0606020202030204" pitchFamily="34" charset="0"/>
            </a:endParaRPr>
          </a:p>
        </p:txBody>
      </p:sp>
      <p:sp>
        <p:nvSpPr>
          <p:cNvPr id="65" name="正方形/長方形 64"/>
          <p:cNvSpPr/>
          <p:nvPr/>
        </p:nvSpPr>
        <p:spPr bwMode="auto">
          <a:xfrm>
            <a:off x="7632034" y="2978995"/>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66" name="正方形/長方形 65"/>
          <p:cNvSpPr/>
          <p:nvPr/>
        </p:nvSpPr>
        <p:spPr bwMode="auto">
          <a:xfrm>
            <a:off x="8172040" y="4059007"/>
            <a:ext cx="3477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67" name="正方形/長方形 66"/>
          <p:cNvSpPr/>
          <p:nvPr/>
        </p:nvSpPr>
        <p:spPr bwMode="auto">
          <a:xfrm>
            <a:off x="7992038" y="4599013"/>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68" name="正方形/長方形 67"/>
          <p:cNvSpPr/>
          <p:nvPr/>
        </p:nvSpPr>
        <p:spPr bwMode="auto">
          <a:xfrm>
            <a:off x="8172040" y="2978995"/>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69" name="Freeform 10"/>
          <p:cNvSpPr>
            <a:spLocks/>
          </p:cNvSpPr>
          <p:nvPr/>
        </p:nvSpPr>
        <p:spPr bwMode="auto">
          <a:xfrm rot="16200000" flipV="1">
            <a:off x="6777025" y="5454022"/>
            <a:ext cx="810008" cy="720008"/>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none" w="lg" len="lg"/>
            <a:tailEnd type="none" w="med" len="med"/>
          </a:ln>
        </p:spPr>
        <p:style>
          <a:lnRef idx="2">
            <a:schemeClr val="dk1"/>
          </a:lnRef>
          <a:fillRef idx="0">
            <a:schemeClr val="dk1"/>
          </a:fillRef>
          <a:effectRef idx="1">
            <a:schemeClr val="dk1"/>
          </a:effectRef>
          <a:fontRef idx="minor">
            <a:schemeClr val="tx1"/>
          </a:fontRef>
        </p:style>
        <p:txBody>
          <a:bodyPr/>
          <a:lstStyle/>
          <a:p>
            <a:endParaRPr lang="ja-JP" altLang="en-US">
              <a:latin typeface="Arial Narrow" pitchFamily="34" charset="0"/>
              <a:cs typeface="Times New Roman" pitchFamily="18" charset="0"/>
            </a:endParaRPr>
          </a:p>
        </p:txBody>
      </p:sp>
      <p:cxnSp>
        <p:nvCxnSpPr>
          <p:cNvPr id="70" name="直線コネクタ 69"/>
          <p:cNvCxnSpPr/>
          <p:nvPr/>
        </p:nvCxnSpPr>
        <p:spPr bwMode="auto">
          <a:xfrm>
            <a:off x="6282019" y="5409022"/>
            <a:ext cx="1080012" cy="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71" name="Freeform 10"/>
          <p:cNvSpPr>
            <a:spLocks/>
          </p:cNvSpPr>
          <p:nvPr/>
        </p:nvSpPr>
        <p:spPr bwMode="auto">
          <a:xfrm rot="5400000">
            <a:off x="6417019" y="4734017"/>
            <a:ext cx="2610031"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triangle" w="lg" len="lg"/>
            <a:tailEnd type="none" w="med" len="med"/>
          </a:ln>
        </p:spPr>
        <p:style>
          <a:lnRef idx="2">
            <a:schemeClr val="dk1"/>
          </a:lnRef>
          <a:fillRef idx="0">
            <a:schemeClr val="dk1"/>
          </a:fillRef>
          <a:effectRef idx="1">
            <a:schemeClr val="dk1"/>
          </a:effectRef>
          <a:fontRef idx="minor">
            <a:schemeClr val="tx1"/>
          </a:fontRef>
        </p:style>
        <p:txBody>
          <a:bodyPr/>
          <a:lstStyle/>
          <a:p>
            <a:endParaRPr lang="ja-JP" altLang="en-US">
              <a:latin typeface="Arial Narrow" pitchFamily="34" charset="0"/>
              <a:cs typeface="Times New Roman" pitchFamily="18" charset="0"/>
            </a:endParaRPr>
          </a:p>
        </p:txBody>
      </p:sp>
      <p:sp>
        <p:nvSpPr>
          <p:cNvPr id="72" name="Rectangle 133"/>
          <p:cNvSpPr>
            <a:spLocks noChangeArrowheads="1"/>
          </p:cNvSpPr>
          <p:nvPr/>
        </p:nvSpPr>
        <p:spPr bwMode="auto">
          <a:xfrm>
            <a:off x="7992038" y="1988984"/>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en-US" altLang="ja-JP" dirty="0">
                <a:solidFill>
                  <a:schemeClr val="tx1">
                    <a:lumMod val="75000"/>
                    <a:lumOff val="25000"/>
                  </a:schemeClr>
                </a:solidFill>
                <a:latin typeface="+mn-ea"/>
                <a:ea typeface="+mn-ea"/>
              </a:rPr>
              <a:t>PHT</a:t>
            </a:r>
          </a:p>
        </p:txBody>
      </p:sp>
      <p:sp>
        <p:nvSpPr>
          <p:cNvPr id="73" name="Rectangle 133"/>
          <p:cNvSpPr>
            <a:spLocks noChangeArrowheads="1"/>
          </p:cNvSpPr>
          <p:nvPr/>
        </p:nvSpPr>
        <p:spPr bwMode="auto">
          <a:xfrm>
            <a:off x="6102017" y="5499023"/>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dirty="0">
                <a:solidFill>
                  <a:schemeClr val="tx1">
                    <a:lumMod val="75000"/>
                    <a:lumOff val="25000"/>
                  </a:schemeClr>
                </a:solidFill>
                <a:latin typeface="+mn-ea"/>
                <a:ea typeface="+mn-ea"/>
              </a:rPr>
              <a:t>連結</a:t>
            </a:r>
            <a:endParaRPr lang="en-US" altLang="ja-JP" dirty="0">
              <a:solidFill>
                <a:schemeClr val="tx1">
                  <a:lumMod val="75000"/>
                  <a:lumOff val="25000"/>
                </a:schemeClr>
              </a:solidFill>
              <a:latin typeface="+mn-ea"/>
              <a:ea typeface="+mn-ea"/>
            </a:endParaRPr>
          </a:p>
        </p:txBody>
      </p:sp>
      <p:cxnSp>
        <p:nvCxnSpPr>
          <p:cNvPr id="74" name="直線矢印コネクタ 73"/>
          <p:cNvCxnSpPr/>
          <p:nvPr/>
        </p:nvCxnSpPr>
        <p:spPr bwMode="auto">
          <a:xfrm>
            <a:off x="4932004" y="1718981"/>
            <a:ext cx="0" cy="270003"/>
          </a:xfrm>
          <a:prstGeom prst="straightConnector1">
            <a:avLst/>
          </a:prstGeom>
          <a:ln>
            <a:headEnd type="none" w="sm" len="sm"/>
            <a:tailEnd type="none" w="lg" len="lg"/>
          </a:ln>
        </p:spPr>
        <p:style>
          <a:lnRef idx="2">
            <a:schemeClr val="dk1"/>
          </a:lnRef>
          <a:fillRef idx="0">
            <a:schemeClr val="dk1"/>
          </a:fillRef>
          <a:effectRef idx="1">
            <a:schemeClr val="dk1"/>
          </a:effectRef>
          <a:fontRef idx="minor">
            <a:schemeClr val="tx1"/>
          </a:fontRef>
        </p:style>
      </p:cxnSp>
      <p:sp>
        <p:nvSpPr>
          <p:cNvPr id="75" name="正方形/長方形 74"/>
          <p:cNvSpPr/>
          <p:nvPr/>
        </p:nvSpPr>
        <p:spPr>
          <a:xfrm>
            <a:off x="341953" y="1358977"/>
            <a:ext cx="6210069" cy="2308324"/>
          </a:xfrm>
          <a:prstGeom prst="rect">
            <a:avLst/>
          </a:prstGeom>
        </p:spPr>
        <p:txBody>
          <a:bodyPr wrap="square">
            <a:spAutoFit/>
          </a:bodyPr>
          <a:lstStyle/>
          <a:p>
            <a:pPr>
              <a:lnSpc>
                <a:spcPct val="80000"/>
              </a:lnSpc>
            </a:pPr>
            <a:r>
              <a:rPr lang="en-US" altLang="ja-JP" dirty="0">
                <a:solidFill>
                  <a:schemeClr val="accent1"/>
                </a:solidFill>
                <a:latin typeface="Consolas" panose="020B0609020204030204" pitchFamily="49" charset="0"/>
              </a:rPr>
              <a:t>if</a:t>
            </a:r>
            <a:r>
              <a:rPr lang="en-US" altLang="ja-JP" dirty="0">
                <a:solidFill>
                  <a:schemeClr val="tx1">
                    <a:lumMod val="75000"/>
                    <a:lumOff val="25000"/>
                  </a:schemeClr>
                </a:solidFill>
                <a:latin typeface="Consolas" panose="020B0609020204030204" pitchFamily="49" charset="0"/>
              </a:rPr>
              <a:t> (option == 1) {} </a:t>
            </a:r>
            <a:r>
              <a:rPr lang="en-US" altLang="ja-JP" dirty="0">
                <a:solidFill>
                  <a:schemeClr val="accent3">
                    <a:lumMod val="75000"/>
                  </a:schemeClr>
                </a:solidFill>
                <a:latin typeface="Consolas" panose="020B0609020204030204" pitchFamily="49" charset="0"/>
              </a:rPr>
              <a:t>// 1</a:t>
            </a:r>
          </a:p>
          <a:p>
            <a:pPr>
              <a:lnSpc>
                <a:spcPct val="80000"/>
              </a:lnSpc>
            </a:pPr>
            <a:endParaRPr lang="en-US" altLang="ja-JP" dirty="0">
              <a:solidFill>
                <a:schemeClr val="tx1">
                  <a:lumMod val="75000"/>
                  <a:lumOff val="25000"/>
                </a:schemeClr>
              </a:solidFill>
              <a:latin typeface="Consolas" panose="020B0609020204030204" pitchFamily="49" charset="0"/>
            </a:endParaRPr>
          </a:p>
          <a:p>
            <a:pPr>
              <a:lnSpc>
                <a:spcPct val="80000"/>
              </a:lnSpc>
            </a:pPr>
            <a:r>
              <a:rPr lang="en-US" altLang="ja-JP" dirty="0">
                <a:solidFill>
                  <a:schemeClr val="accent1"/>
                </a:solidFill>
                <a:latin typeface="Consolas" panose="020B0609020204030204" pitchFamily="49" charset="0"/>
              </a:rPr>
              <a:t>if</a:t>
            </a:r>
            <a:r>
              <a:rPr lang="en-US" altLang="ja-JP" dirty="0">
                <a:solidFill>
                  <a:schemeClr val="tx1">
                    <a:lumMod val="75000"/>
                    <a:lumOff val="25000"/>
                  </a:schemeClr>
                </a:solidFill>
                <a:latin typeface="Consolas" panose="020B0609020204030204" pitchFamily="49" charset="0"/>
              </a:rPr>
              <a:t> (option != 1) {} </a:t>
            </a:r>
            <a:r>
              <a:rPr lang="en-US" altLang="ja-JP" dirty="0">
                <a:solidFill>
                  <a:schemeClr val="accent3">
                    <a:lumMod val="75000"/>
                  </a:schemeClr>
                </a:solidFill>
                <a:latin typeface="Consolas" panose="020B0609020204030204" pitchFamily="49" charset="0"/>
              </a:rPr>
              <a:t>// 0</a:t>
            </a:r>
          </a:p>
          <a:p>
            <a:pPr>
              <a:lnSpc>
                <a:spcPct val="80000"/>
              </a:lnSpc>
            </a:pPr>
            <a:endParaRPr lang="en-US" altLang="ja-JP" dirty="0">
              <a:solidFill>
                <a:schemeClr val="tx1">
                  <a:lumMod val="75000"/>
                  <a:lumOff val="25000"/>
                </a:schemeClr>
              </a:solidFill>
              <a:latin typeface="Consolas" panose="020B0609020204030204" pitchFamily="49" charset="0"/>
            </a:endParaRPr>
          </a:p>
          <a:p>
            <a:pPr>
              <a:lnSpc>
                <a:spcPct val="80000"/>
              </a:lnSpc>
            </a:pPr>
            <a:r>
              <a:rPr lang="en-US" altLang="ja-JP" dirty="0">
                <a:solidFill>
                  <a:schemeClr val="accent1"/>
                </a:solidFill>
                <a:latin typeface="Consolas" panose="020B0609020204030204" pitchFamily="49" charset="0"/>
              </a:rPr>
              <a:t>if</a:t>
            </a:r>
            <a:r>
              <a:rPr lang="en-US" altLang="ja-JP" dirty="0">
                <a:solidFill>
                  <a:schemeClr val="tx1">
                    <a:lumMod val="75000"/>
                    <a:lumOff val="25000"/>
                  </a:schemeClr>
                </a:solidFill>
                <a:latin typeface="Consolas" panose="020B0609020204030204" pitchFamily="49" charset="0"/>
              </a:rPr>
              <a:t> (...) {}         </a:t>
            </a:r>
            <a:r>
              <a:rPr lang="en-US" altLang="ja-JP" dirty="0">
                <a:solidFill>
                  <a:schemeClr val="accent3">
                    <a:lumMod val="75000"/>
                  </a:schemeClr>
                </a:solidFill>
                <a:latin typeface="Consolas" panose="020B0609020204030204" pitchFamily="49" charset="0"/>
              </a:rPr>
              <a:t>// 1</a:t>
            </a:r>
          </a:p>
          <a:p>
            <a:pPr>
              <a:lnSpc>
                <a:spcPct val="80000"/>
              </a:lnSpc>
            </a:pPr>
            <a:endParaRPr lang="en-US" altLang="ja-JP" dirty="0">
              <a:solidFill>
                <a:schemeClr val="tx1">
                  <a:lumMod val="75000"/>
                  <a:lumOff val="25000"/>
                </a:schemeClr>
              </a:solidFill>
              <a:latin typeface="Consolas" panose="020B0609020204030204" pitchFamily="49" charset="0"/>
            </a:endParaRPr>
          </a:p>
          <a:p>
            <a:pPr>
              <a:lnSpc>
                <a:spcPct val="80000"/>
              </a:lnSpc>
            </a:pPr>
            <a:r>
              <a:rPr lang="en-US" altLang="ja-JP" dirty="0">
                <a:solidFill>
                  <a:schemeClr val="accent1"/>
                </a:solidFill>
                <a:latin typeface="Consolas" panose="020B0609020204030204" pitchFamily="49" charset="0"/>
              </a:rPr>
              <a:t>if</a:t>
            </a:r>
            <a:r>
              <a:rPr lang="en-US" altLang="ja-JP" dirty="0">
                <a:solidFill>
                  <a:schemeClr val="tx1">
                    <a:lumMod val="75000"/>
                    <a:lumOff val="25000"/>
                  </a:schemeClr>
                </a:solidFill>
                <a:latin typeface="Consolas" panose="020B0609020204030204" pitchFamily="49" charset="0"/>
              </a:rPr>
              <a:t> (...) {}         </a:t>
            </a:r>
            <a:r>
              <a:rPr lang="en-US" altLang="ja-JP" dirty="0">
                <a:solidFill>
                  <a:schemeClr val="accent3">
                    <a:lumMod val="75000"/>
                  </a:schemeClr>
                </a:solidFill>
                <a:latin typeface="Consolas" panose="020B0609020204030204" pitchFamily="49" charset="0"/>
              </a:rPr>
              <a:t>// 1</a:t>
            </a:r>
          </a:p>
          <a:p>
            <a:pPr>
              <a:lnSpc>
                <a:spcPct val="80000"/>
              </a:lnSpc>
            </a:pPr>
            <a:endParaRPr lang="en-US" altLang="ja-JP" dirty="0">
              <a:solidFill>
                <a:schemeClr val="accent3">
                  <a:lumMod val="75000"/>
                </a:schemeClr>
              </a:solidFill>
              <a:latin typeface="Consolas" panose="020B0609020204030204" pitchFamily="49" charset="0"/>
            </a:endParaRPr>
          </a:p>
          <a:p>
            <a:pPr>
              <a:lnSpc>
                <a:spcPct val="80000"/>
              </a:lnSpc>
            </a:pPr>
            <a:r>
              <a:rPr lang="en-US" altLang="ja-JP" dirty="0">
                <a:solidFill>
                  <a:schemeClr val="accent1"/>
                </a:solidFill>
                <a:latin typeface="Consolas" panose="020B0609020204030204" pitchFamily="49" charset="0"/>
              </a:rPr>
              <a:t>if</a:t>
            </a:r>
            <a:r>
              <a:rPr lang="en-US" altLang="ja-JP" dirty="0">
                <a:solidFill>
                  <a:schemeClr val="tx1">
                    <a:lumMod val="75000"/>
                    <a:lumOff val="25000"/>
                  </a:schemeClr>
                </a:solidFill>
                <a:latin typeface="Consolas" panose="020B0609020204030204" pitchFamily="49" charset="0"/>
              </a:rPr>
              <a:t> (...) {}         </a:t>
            </a:r>
            <a:r>
              <a:rPr lang="en-US" altLang="ja-JP" dirty="0">
                <a:solidFill>
                  <a:schemeClr val="accent3">
                    <a:lumMod val="75000"/>
                  </a:schemeClr>
                </a:solidFill>
                <a:latin typeface="Consolas" panose="020B0609020204030204" pitchFamily="49" charset="0"/>
              </a:rPr>
              <a:t>// ???</a:t>
            </a:r>
          </a:p>
          <a:p>
            <a:pPr>
              <a:lnSpc>
                <a:spcPct val="80000"/>
              </a:lnSpc>
            </a:pPr>
            <a:endParaRPr lang="en-US" altLang="ja-JP" dirty="0">
              <a:solidFill>
                <a:schemeClr val="tx1">
                  <a:lumMod val="75000"/>
                  <a:lumOff val="25000"/>
                </a:schemeClr>
              </a:solidFill>
              <a:latin typeface="Consolas" panose="020B0609020204030204" pitchFamily="49" charset="0"/>
            </a:endParaRPr>
          </a:p>
        </p:txBody>
      </p:sp>
    </p:spTree>
    <p:extLst>
      <p:ext uri="{BB962C8B-B14F-4D97-AF65-F5344CB8AC3E}">
        <p14:creationId xmlns:p14="http://schemas.microsoft.com/office/powerpoint/2010/main" val="31270464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グローバル予測器の利点</a:t>
            </a:r>
          </a:p>
        </p:txBody>
      </p:sp>
      <p:sp>
        <p:nvSpPr>
          <p:cNvPr id="3" name="テキスト プレースホルダー 2"/>
          <p:cNvSpPr>
            <a:spLocks noGrp="1"/>
          </p:cNvSpPr>
          <p:nvPr>
            <p:ph type="body" sz="quarter" idx="10"/>
          </p:nvPr>
        </p:nvSpPr>
        <p:spPr/>
        <p:txBody>
          <a:bodyPr/>
          <a:lstStyle/>
          <a:p>
            <a:r>
              <a:rPr kumimoji="1" lang="ja-JP" altLang="en-US" dirty="0"/>
              <a:t>利点：</a:t>
            </a:r>
            <a:endParaRPr kumimoji="1" lang="en-US" altLang="ja-JP" dirty="0"/>
          </a:p>
          <a:p>
            <a:pPr marL="817200" lvl="1" indent="-457200">
              <a:buFont typeface="+mj-lt"/>
              <a:buAutoNum type="arabicPeriod"/>
            </a:pPr>
            <a:r>
              <a:rPr lang="ja-JP" altLang="en-US" dirty="0"/>
              <a:t>異なる静的</a:t>
            </a:r>
            <a:r>
              <a:rPr kumimoji="1" lang="ja-JP" altLang="en-US" dirty="0"/>
              <a:t>分岐の間にある相関を拾える</a:t>
            </a:r>
            <a:endParaRPr kumimoji="1" lang="en-US" altLang="ja-JP" dirty="0"/>
          </a:p>
          <a:p>
            <a:pPr lvl="2"/>
            <a:r>
              <a:rPr lang="ja-JP" altLang="en-US" dirty="0"/>
              <a:t>例：～行目の </a:t>
            </a:r>
            <a:r>
              <a:rPr lang="en-US" altLang="ja-JP" dirty="0"/>
              <a:t>if </a:t>
            </a:r>
            <a:r>
              <a:rPr lang="ja-JP" altLang="en-US" dirty="0"/>
              <a:t>と ～ 行目の </a:t>
            </a:r>
            <a:r>
              <a:rPr lang="en-US" altLang="ja-JP" dirty="0"/>
              <a:t>if </a:t>
            </a:r>
            <a:r>
              <a:rPr lang="ja-JP" altLang="en-US" dirty="0"/>
              <a:t>は常に同じ方向</a:t>
            </a:r>
            <a:endParaRPr lang="en-US" altLang="ja-JP" dirty="0"/>
          </a:p>
          <a:p>
            <a:pPr lvl="2"/>
            <a:r>
              <a:rPr lang="ja-JP" altLang="en-US" dirty="0"/>
              <a:t>ローカル履歴予測器では拾えない</a:t>
            </a:r>
            <a:br>
              <a:rPr lang="en-US" altLang="ja-JP" dirty="0"/>
            </a:br>
            <a:endParaRPr kumimoji="1" lang="en-US" altLang="ja-JP" dirty="0"/>
          </a:p>
          <a:p>
            <a:pPr marL="817200" lvl="1" indent="-457200">
              <a:buFont typeface="+mj-lt"/>
              <a:buAutoNum type="arabicPeriod"/>
            </a:pPr>
            <a:r>
              <a:rPr kumimoji="1" lang="ja-JP" altLang="en-US" dirty="0"/>
              <a:t>ローカル履歴に対応する相関も拾える</a:t>
            </a:r>
            <a:endParaRPr kumimoji="1" lang="en-US" altLang="ja-JP" dirty="0"/>
          </a:p>
          <a:p>
            <a:pPr lvl="2"/>
            <a:r>
              <a:rPr kumimoji="1" lang="ja-JP" altLang="en-US" dirty="0"/>
              <a:t>直前に実行された動的分岐の方向を区別なく使用</a:t>
            </a:r>
            <a:endParaRPr kumimoji="1" lang="en-US" altLang="ja-JP" dirty="0"/>
          </a:p>
          <a:p>
            <a:pPr lvl="2"/>
            <a:r>
              <a:rPr kumimoji="1" lang="ja-JP" altLang="en-US" dirty="0"/>
              <a:t>なのでループのような同じアドレスの分岐も内包している</a:t>
            </a:r>
          </a:p>
        </p:txBody>
      </p:sp>
    </p:spTree>
    <p:extLst>
      <p:ext uri="{BB962C8B-B14F-4D97-AF65-F5344CB8AC3E}">
        <p14:creationId xmlns:p14="http://schemas.microsoft.com/office/powerpoint/2010/main" val="37751958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履歴長と予測精度</a:t>
            </a:r>
          </a:p>
        </p:txBody>
      </p:sp>
      <p:sp>
        <p:nvSpPr>
          <p:cNvPr id="3" name="テキスト プレースホルダー 2"/>
          <p:cNvSpPr>
            <a:spLocks noGrp="1"/>
          </p:cNvSpPr>
          <p:nvPr>
            <p:ph type="body" sz="quarter" idx="10"/>
          </p:nvPr>
        </p:nvSpPr>
        <p:spPr/>
        <p:txBody>
          <a:bodyPr/>
          <a:lstStyle/>
          <a:p>
            <a:r>
              <a:rPr kumimoji="1" lang="ja-JP" altLang="en-US" dirty="0"/>
              <a:t>一般に，グローバル履歴長を長くするほど精度はあがる</a:t>
            </a:r>
            <a:endParaRPr kumimoji="1" lang="en-US" altLang="ja-JP" dirty="0"/>
          </a:p>
          <a:p>
            <a:pPr lvl="1"/>
            <a:r>
              <a:rPr kumimoji="1" lang="ja-JP" altLang="en-US" dirty="0"/>
              <a:t>より遠い分岐の相関が拾えるようになる</a:t>
            </a:r>
            <a:endParaRPr kumimoji="1" lang="en-US" altLang="ja-JP" dirty="0"/>
          </a:p>
          <a:p>
            <a:pPr lvl="1"/>
            <a:r>
              <a:rPr kumimoji="1" lang="ja-JP" altLang="en-US" dirty="0"/>
              <a:t>履歴長が</a:t>
            </a:r>
            <a:r>
              <a:rPr kumimoji="1" lang="en-US" altLang="ja-JP" dirty="0"/>
              <a:t>1000</a:t>
            </a:r>
            <a:r>
              <a:rPr kumimoji="1" lang="ja-JP" altLang="en-US" dirty="0"/>
              <a:t>以上のところに相関がある場合もある</a:t>
            </a:r>
            <a:endParaRPr kumimoji="1" lang="en-US" altLang="ja-JP" dirty="0"/>
          </a:p>
          <a:p>
            <a:pPr lvl="2"/>
            <a:r>
              <a:rPr lang="ja-JP" altLang="en-US" dirty="0"/>
              <a:t>ある関数で分岐した後，色んな所にいってまた来るとか</a:t>
            </a:r>
            <a:endParaRPr kumimoji="1" lang="en-US" altLang="ja-JP" dirty="0"/>
          </a:p>
          <a:p>
            <a:r>
              <a:rPr kumimoji="1" lang="ja-JP" altLang="en-US" dirty="0"/>
              <a:t>実際にはハードウェア（特に </a:t>
            </a:r>
            <a:r>
              <a:rPr kumimoji="1" lang="en-US" altLang="ja-JP" dirty="0"/>
              <a:t>PHT </a:t>
            </a:r>
            <a:r>
              <a:rPr kumimoji="1" lang="ja-JP" altLang="en-US" dirty="0"/>
              <a:t>の大きさ）の制約がある</a:t>
            </a:r>
            <a:endParaRPr kumimoji="1" lang="en-US" altLang="ja-JP" dirty="0"/>
          </a:p>
          <a:p>
            <a:pPr lvl="1"/>
            <a:r>
              <a:rPr kumimoji="1" lang="ja-JP" altLang="en-US" dirty="0"/>
              <a:t>１サイクル内にアクセス可能な大きさに限られる</a:t>
            </a:r>
            <a:endParaRPr kumimoji="1" lang="en-US" altLang="ja-JP" dirty="0"/>
          </a:p>
          <a:p>
            <a:pPr lvl="2"/>
            <a:r>
              <a:rPr kumimoji="1" lang="ja-JP" altLang="en-US" dirty="0"/>
              <a:t>最大数</a:t>
            </a:r>
            <a:r>
              <a:rPr kumimoji="1" lang="en-US" altLang="ja-JP" dirty="0"/>
              <a:t>K </a:t>
            </a:r>
            <a:r>
              <a:rPr kumimoji="1" lang="ja-JP" altLang="en-US" dirty="0"/>
              <a:t>エントリ程度</a:t>
            </a:r>
            <a:endParaRPr kumimoji="1" lang="en-US" altLang="ja-JP" dirty="0"/>
          </a:p>
          <a:p>
            <a:pPr lvl="2"/>
            <a:r>
              <a:rPr lang="ja-JP" altLang="en-US" dirty="0"/>
              <a:t>（最近はもうちょっと大きいかも）</a:t>
            </a:r>
            <a:endParaRPr kumimoji="1" lang="en-US" altLang="ja-JP" dirty="0"/>
          </a:p>
          <a:p>
            <a:pPr lvl="1"/>
            <a:r>
              <a:rPr kumimoji="1" lang="ja-JP" altLang="en-US" dirty="0">
                <a:solidFill>
                  <a:schemeClr val="accent5"/>
                </a:solidFill>
              </a:rPr>
              <a:t>履歴長に対し，２の累乗のオーダーでエントリ数が増加</a:t>
            </a:r>
          </a:p>
        </p:txBody>
      </p:sp>
    </p:spTree>
    <p:extLst>
      <p:ext uri="{BB962C8B-B14F-4D97-AF65-F5344CB8AC3E}">
        <p14:creationId xmlns:p14="http://schemas.microsoft.com/office/powerpoint/2010/main" val="34140934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g-share </a:t>
            </a:r>
            <a:r>
              <a:rPr kumimoji="1" lang="ja-JP" altLang="en-US" dirty="0"/>
              <a:t>予測器</a:t>
            </a:r>
          </a:p>
        </p:txBody>
      </p:sp>
      <p:sp>
        <p:nvSpPr>
          <p:cNvPr id="3" name="テキスト プレースホルダー 2"/>
          <p:cNvSpPr>
            <a:spLocks noGrp="1"/>
          </p:cNvSpPr>
          <p:nvPr>
            <p:ph type="body" sz="quarter" idx="10"/>
          </p:nvPr>
        </p:nvSpPr>
        <p:spPr>
          <a:xfrm>
            <a:off x="251952" y="1088974"/>
            <a:ext cx="8640096" cy="5219751"/>
          </a:xfrm>
        </p:spPr>
        <p:txBody>
          <a:bodyPr/>
          <a:lstStyle/>
          <a:p>
            <a:r>
              <a:rPr kumimoji="1" lang="ja-JP" altLang="en-US" dirty="0"/>
              <a:t>グローバル履歴予測器の一種</a:t>
            </a:r>
            <a:endParaRPr kumimoji="1" lang="en-US" altLang="ja-JP" dirty="0"/>
          </a:p>
          <a:p>
            <a:pPr lvl="1"/>
            <a:r>
              <a:rPr kumimoji="1" lang="ja-JP" altLang="en-US" dirty="0"/>
              <a:t>より長い履歴長でも，エントリ数が大きくならないようにしたもの</a:t>
            </a:r>
            <a:endParaRPr kumimoji="1" lang="en-US" altLang="ja-JP" dirty="0"/>
          </a:p>
          <a:p>
            <a:r>
              <a:rPr kumimoji="1" lang="ja-JP" altLang="en-US" dirty="0"/>
              <a:t>モチベーション：グローバル履歴のパターン自体に偏りがある</a:t>
            </a:r>
            <a:endParaRPr kumimoji="1" lang="en-US" altLang="ja-JP" dirty="0"/>
          </a:p>
          <a:p>
            <a:pPr lvl="1"/>
            <a:r>
              <a:rPr lang="ja-JP" altLang="en-US" dirty="0"/>
              <a:t>たとえば履歴長が</a:t>
            </a:r>
            <a:r>
              <a:rPr lang="en-US" altLang="ja-JP" dirty="0"/>
              <a:t>16</a:t>
            </a:r>
            <a:r>
              <a:rPr lang="ja-JP" altLang="en-US" dirty="0"/>
              <a:t>ビットだとして，</a:t>
            </a:r>
            <a:r>
              <a:rPr lang="en-US" altLang="ja-JP" dirty="0"/>
              <a:t>2</a:t>
            </a:r>
            <a:r>
              <a:rPr lang="ja-JP" altLang="en-US" dirty="0"/>
              <a:t>の</a:t>
            </a:r>
            <a:r>
              <a:rPr lang="en-US" altLang="ja-JP" dirty="0"/>
              <a:t>16</a:t>
            </a:r>
            <a:r>
              <a:rPr lang="ja-JP" altLang="en-US" dirty="0"/>
              <a:t>乗の全ての</a:t>
            </a:r>
            <a:br>
              <a:rPr lang="en-US" altLang="ja-JP" dirty="0"/>
            </a:br>
            <a:r>
              <a:rPr lang="ja-JP" altLang="en-US" dirty="0"/>
              <a:t>パターンは通常現れない</a:t>
            </a:r>
            <a:endParaRPr lang="en-US" altLang="ja-JP" dirty="0"/>
          </a:p>
          <a:p>
            <a:pPr lvl="1"/>
            <a:r>
              <a:rPr kumimoji="1" lang="ja-JP" altLang="en-US" dirty="0"/>
              <a:t>単純に </a:t>
            </a:r>
            <a:r>
              <a:rPr kumimoji="1" lang="en-US" altLang="ja-JP" dirty="0"/>
              <a:t>PC </a:t>
            </a:r>
            <a:r>
              <a:rPr kumimoji="1" lang="ja-JP" altLang="en-US" dirty="0"/>
              <a:t>と連結すると，使われないエントリの方が圧倒的に多い</a:t>
            </a:r>
            <a:endParaRPr kumimoji="1" lang="en-US" altLang="ja-JP" dirty="0"/>
          </a:p>
          <a:p>
            <a:r>
              <a:rPr kumimoji="1" lang="ja-JP" altLang="en-US" dirty="0"/>
              <a:t>ビット連結ではなく，</a:t>
            </a:r>
            <a:r>
              <a:rPr kumimoji="1" lang="en-US" altLang="ja-JP" dirty="0">
                <a:solidFill>
                  <a:schemeClr val="accent5"/>
                </a:solidFill>
              </a:rPr>
              <a:t>XOR </a:t>
            </a:r>
            <a:r>
              <a:rPr kumimoji="1" lang="ja-JP" altLang="en-US" dirty="0">
                <a:solidFill>
                  <a:schemeClr val="accent5"/>
                </a:solidFill>
              </a:rPr>
              <a:t>演算により結合</a:t>
            </a:r>
            <a:endParaRPr kumimoji="1" lang="en-US" altLang="ja-JP" dirty="0">
              <a:solidFill>
                <a:schemeClr val="accent5"/>
              </a:solidFill>
            </a:endParaRPr>
          </a:p>
          <a:p>
            <a:pPr lvl="1"/>
            <a:r>
              <a:rPr lang="ja-JP" altLang="en-US" dirty="0"/>
              <a:t>ビット連結：</a:t>
            </a:r>
            <a:r>
              <a:rPr lang="en-US" altLang="ja-JP" dirty="0"/>
              <a:t>PC </a:t>
            </a:r>
            <a:r>
              <a:rPr lang="ja-JP" altLang="en-US" dirty="0"/>
              <a:t>下位</a:t>
            </a:r>
            <a:r>
              <a:rPr lang="en-US" altLang="ja-JP" dirty="0"/>
              <a:t>16</a:t>
            </a:r>
            <a:r>
              <a:rPr lang="ja-JP" altLang="en-US" dirty="0"/>
              <a:t>ビット </a:t>
            </a:r>
            <a:r>
              <a:rPr lang="en-US" altLang="ja-JP" dirty="0"/>
              <a:t>+ </a:t>
            </a:r>
            <a:r>
              <a:rPr lang="ja-JP" altLang="en-US" dirty="0"/>
              <a:t>履歴</a:t>
            </a:r>
            <a:r>
              <a:rPr lang="en-US" altLang="ja-JP" dirty="0"/>
              <a:t>16</a:t>
            </a:r>
            <a:r>
              <a:rPr lang="ja-JP" altLang="en-US" dirty="0"/>
              <a:t>ビット → ３２ビット</a:t>
            </a:r>
            <a:endParaRPr lang="en-US" altLang="ja-JP" dirty="0"/>
          </a:p>
          <a:p>
            <a:pPr lvl="1"/>
            <a:r>
              <a:rPr kumimoji="1" lang="ja-JP" altLang="en-US" dirty="0"/>
              <a:t>ＸＯＲ演算：</a:t>
            </a:r>
            <a:r>
              <a:rPr lang="en-US" altLang="ja-JP" dirty="0"/>
              <a:t>PC </a:t>
            </a:r>
            <a:r>
              <a:rPr lang="ja-JP" altLang="en-US" dirty="0"/>
              <a:t>下位</a:t>
            </a:r>
            <a:r>
              <a:rPr lang="en-US" altLang="ja-JP" dirty="0"/>
              <a:t>16</a:t>
            </a:r>
            <a:r>
              <a:rPr lang="ja-JP" altLang="en-US" dirty="0"/>
              <a:t>ビット </a:t>
            </a:r>
            <a:r>
              <a:rPr lang="en-US" altLang="ja-JP" dirty="0"/>
              <a:t>+ </a:t>
            </a:r>
            <a:r>
              <a:rPr lang="ja-JP" altLang="en-US" dirty="0"/>
              <a:t>履歴</a:t>
            </a:r>
            <a:r>
              <a:rPr lang="en-US" altLang="ja-JP" dirty="0"/>
              <a:t>16</a:t>
            </a:r>
            <a:r>
              <a:rPr lang="ja-JP" altLang="en-US" dirty="0"/>
              <a:t>ビット → １６ビット</a:t>
            </a:r>
            <a:endParaRPr kumimoji="1" lang="en-US" altLang="ja-JP" dirty="0"/>
          </a:p>
        </p:txBody>
      </p:sp>
    </p:spTree>
    <p:extLst>
      <p:ext uri="{BB962C8B-B14F-4D97-AF65-F5344CB8AC3E}">
        <p14:creationId xmlns:p14="http://schemas.microsoft.com/office/powerpoint/2010/main" val="42871335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g-share </a:t>
            </a:r>
            <a:r>
              <a:rPr kumimoji="1" lang="ja-JP" altLang="en-US" dirty="0"/>
              <a:t>予測器</a:t>
            </a:r>
          </a:p>
        </p:txBody>
      </p:sp>
      <p:sp>
        <p:nvSpPr>
          <p:cNvPr id="3" name="テキスト プレースホルダー 2"/>
          <p:cNvSpPr>
            <a:spLocks noGrp="1"/>
          </p:cNvSpPr>
          <p:nvPr>
            <p:ph type="body" sz="quarter" idx="10"/>
          </p:nvPr>
        </p:nvSpPr>
        <p:spPr>
          <a:xfrm>
            <a:off x="521955" y="6318301"/>
            <a:ext cx="8280092" cy="539699"/>
          </a:xfrm>
        </p:spPr>
        <p:txBody>
          <a:bodyPr/>
          <a:lstStyle/>
          <a:p>
            <a:r>
              <a:rPr kumimoji="1" lang="ja-JP" altLang="en-US" dirty="0"/>
              <a:t>ビットを単純に連結するかわりに，</a:t>
            </a:r>
            <a:r>
              <a:rPr kumimoji="1" lang="en-US" altLang="ja-JP" dirty="0"/>
              <a:t>XOR </a:t>
            </a:r>
            <a:r>
              <a:rPr kumimoji="1" lang="ja-JP" altLang="en-US" dirty="0"/>
              <a:t>演算して結合</a:t>
            </a:r>
          </a:p>
        </p:txBody>
      </p:sp>
      <p:sp>
        <p:nvSpPr>
          <p:cNvPr id="4" name="Rectangle 128"/>
          <p:cNvSpPr>
            <a:spLocks noChangeArrowheads="1"/>
          </p:cNvSpPr>
          <p:nvPr/>
        </p:nvSpPr>
        <p:spPr bwMode="auto">
          <a:xfrm>
            <a:off x="339966" y="908972"/>
            <a:ext cx="540006" cy="314325"/>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eaLnBrk="0" hangingPunct="0"/>
            <a:r>
              <a:rPr lang="en-US" altLang="ja-JP" dirty="0">
                <a:solidFill>
                  <a:schemeClr val="tx1">
                    <a:lumMod val="75000"/>
                    <a:lumOff val="25000"/>
                  </a:schemeClr>
                </a:solidFill>
                <a:latin typeface="+mn-ea"/>
                <a:ea typeface="+mn-ea"/>
              </a:rPr>
              <a:t>PC</a:t>
            </a:r>
          </a:p>
        </p:txBody>
      </p:sp>
      <p:sp>
        <p:nvSpPr>
          <p:cNvPr id="5" name="Rectangle 13"/>
          <p:cNvSpPr>
            <a:spLocks noChangeArrowheads="1"/>
          </p:cNvSpPr>
          <p:nvPr/>
        </p:nvSpPr>
        <p:spPr bwMode="auto">
          <a:xfrm>
            <a:off x="250313" y="1267389"/>
            <a:ext cx="720725" cy="360362"/>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b="1" dirty="0">
              <a:solidFill>
                <a:schemeClr val="accent3">
                  <a:lumMod val="75000"/>
                </a:schemeClr>
              </a:solidFill>
              <a:latin typeface="MeiryoKe_PGothic" pitchFamily="50" charset="-128"/>
              <a:ea typeface="MeiryoKe_PGothic" pitchFamily="50" charset="-128"/>
            </a:endParaRPr>
          </a:p>
        </p:txBody>
      </p:sp>
      <p:sp>
        <p:nvSpPr>
          <p:cNvPr id="6" name="Rectangle 195"/>
          <p:cNvSpPr>
            <a:spLocks noChangeArrowheads="1"/>
          </p:cNvSpPr>
          <p:nvPr/>
        </p:nvSpPr>
        <p:spPr bwMode="auto">
          <a:xfrm>
            <a:off x="1780330" y="3877418"/>
            <a:ext cx="720008" cy="360363"/>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dirty="0">
                <a:solidFill>
                  <a:schemeClr val="tx1">
                    <a:lumMod val="75000"/>
                    <a:lumOff val="25000"/>
                  </a:schemeClr>
                </a:solidFill>
                <a:latin typeface="MeiryoKe_PGothic" pitchFamily="50" charset="-128"/>
                <a:ea typeface="MeiryoKe_PGothic" pitchFamily="50" charset="-128"/>
              </a:rPr>
              <a:t>1011</a:t>
            </a:r>
            <a:endParaRPr lang="ja-JP" altLang="en-US" b="1" dirty="0">
              <a:solidFill>
                <a:schemeClr val="tx1">
                  <a:lumMod val="75000"/>
                  <a:lumOff val="25000"/>
                </a:schemeClr>
              </a:solidFill>
              <a:latin typeface="MeiryoKe_PGothic" pitchFamily="50" charset="-128"/>
              <a:ea typeface="MeiryoKe_PGothic" pitchFamily="50" charset="-128"/>
            </a:endParaRPr>
          </a:p>
        </p:txBody>
      </p:sp>
      <p:sp>
        <p:nvSpPr>
          <p:cNvPr id="7" name="Rectangle 133"/>
          <p:cNvSpPr>
            <a:spLocks noChangeArrowheads="1"/>
          </p:cNvSpPr>
          <p:nvPr/>
        </p:nvSpPr>
        <p:spPr bwMode="auto">
          <a:xfrm>
            <a:off x="790319" y="4507425"/>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dirty="0">
                <a:solidFill>
                  <a:schemeClr val="tx1">
                    <a:lumMod val="75000"/>
                    <a:lumOff val="25000"/>
                  </a:schemeClr>
                </a:solidFill>
                <a:latin typeface="+mn-ea"/>
                <a:ea typeface="+mn-ea"/>
              </a:rPr>
              <a:t>グローバル</a:t>
            </a:r>
            <a:endParaRPr lang="en-US" altLang="ja-JP" dirty="0">
              <a:solidFill>
                <a:schemeClr val="tx1">
                  <a:lumMod val="75000"/>
                  <a:lumOff val="25000"/>
                </a:schemeClr>
              </a:solidFill>
              <a:latin typeface="+mn-ea"/>
              <a:ea typeface="+mn-ea"/>
            </a:endParaRPr>
          </a:p>
          <a:p>
            <a:pPr eaLnBrk="0" hangingPunct="0"/>
            <a:r>
              <a:rPr lang="ja-JP" altLang="en-US" dirty="0">
                <a:solidFill>
                  <a:schemeClr val="tx1">
                    <a:lumMod val="75000"/>
                    <a:lumOff val="25000"/>
                  </a:schemeClr>
                </a:solidFill>
                <a:latin typeface="+mn-ea"/>
                <a:ea typeface="+mn-ea"/>
              </a:rPr>
              <a:t>履歴</a:t>
            </a:r>
            <a:endParaRPr lang="en-US" altLang="ja-JP" dirty="0">
              <a:solidFill>
                <a:schemeClr val="tx1">
                  <a:lumMod val="75000"/>
                  <a:lumOff val="25000"/>
                </a:schemeClr>
              </a:solidFill>
              <a:latin typeface="+mn-ea"/>
              <a:ea typeface="+mn-ea"/>
            </a:endParaRPr>
          </a:p>
        </p:txBody>
      </p:sp>
      <p:cxnSp>
        <p:nvCxnSpPr>
          <p:cNvPr id="8" name="直線コネクタ 7"/>
          <p:cNvCxnSpPr/>
          <p:nvPr/>
        </p:nvCxnSpPr>
        <p:spPr bwMode="auto">
          <a:xfrm>
            <a:off x="250466" y="1717394"/>
            <a:ext cx="720008" cy="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9" name="直線矢印コネクタ 8"/>
          <p:cNvCxnSpPr/>
          <p:nvPr/>
        </p:nvCxnSpPr>
        <p:spPr bwMode="auto">
          <a:xfrm flipH="1">
            <a:off x="2140334" y="4237422"/>
            <a:ext cx="1640" cy="1170013"/>
          </a:xfrm>
          <a:prstGeom prst="straightConnector1">
            <a:avLst/>
          </a:prstGeom>
          <a:ln>
            <a:solidFill>
              <a:schemeClr val="tx1">
                <a:lumMod val="75000"/>
                <a:lumOff val="25000"/>
              </a:schemeClr>
            </a:solidFill>
            <a:headEnd type="none" w="sm" len="sm"/>
            <a:tailEnd type="triangle" w="lg" len="lg"/>
          </a:ln>
        </p:spPr>
        <p:style>
          <a:lnRef idx="2">
            <a:schemeClr val="accent5"/>
          </a:lnRef>
          <a:fillRef idx="0">
            <a:schemeClr val="accent5"/>
          </a:fillRef>
          <a:effectRef idx="1">
            <a:schemeClr val="accent5"/>
          </a:effectRef>
          <a:fontRef idx="minor">
            <a:schemeClr val="tx1"/>
          </a:fontRef>
        </p:style>
      </p:cxnSp>
      <p:sp>
        <p:nvSpPr>
          <p:cNvPr id="10" name="Freeform 10"/>
          <p:cNvSpPr>
            <a:spLocks/>
          </p:cNvSpPr>
          <p:nvPr/>
        </p:nvSpPr>
        <p:spPr bwMode="auto">
          <a:xfrm rot="10800000">
            <a:off x="610316" y="1987396"/>
            <a:ext cx="2250025" cy="3420038"/>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triangle" w="lg" len="lg"/>
            <a:tailEnd type="none" w="med" len="med"/>
          </a:ln>
        </p:spPr>
        <p:style>
          <a:lnRef idx="2">
            <a:schemeClr val="dk1"/>
          </a:lnRef>
          <a:fillRef idx="0">
            <a:schemeClr val="dk1"/>
          </a:fillRef>
          <a:effectRef idx="1">
            <a:schemeClr val="dk1"/>
          </a:effectRef>
          <a:fontRef idx="minor">
            <a:schemeClr val="tx1"/>
          </a:fontRef>
        </p:style>
        <p:txBody>
          <a:bodyPr/>
          <a:lstStyle/>
          <a:p>
            <a:endParaRPr lang="ja-JP" altLang="en-US">
              <a:latin typeface="Arial Narrow" pitchFamily="34" charset="0"/>
              <a:cs typeface="Times New Roman" pitchFamily="18" charset="0"/>
            </a:endParaRPr>
          </a:p>
        </p:txBody>
      </p:sp>
      <p:sp>
        <p:nvSpPr>
          <p:cNvPr id="11" name="Rectangle 154"/>
          <p:cNvSpPr>
            <a:spLocks noChangeArrowheads="1"/>
          </p:cNvSpPr>
          <p:nvPr/>
        </p:nvSpPr>
        <p:spPr bwMode="auto">
          <a:xfrm>
            <a:off x="3671990" y="2348988"/>
            <a:ext cx="718369" cy="2608442"/>
          </a:xfrm>
          <a:prstGeom prst="rect">
            <a:avLst/>
          </a:prstGeom>
          <a:ln>
            <a:solidFill>
              <a:schemeClr val="tx1">
                <a:lumMod val="75000"/>
                <a:lumOff val="25000"/>
              </a:schemeClr>
            </a:solidFill>
            <a:headEnd/>
            <a:tailEnd/>
          </a:ln>
        </p:spPr>
        <p:style>
          <a:lnRef idx="2">
            <a:schemeClr val="dk1"/>
          </a:lnRef>
          <a:fillRef idx="1">
            <a:schemeClr val="lt1"/>
          </a:fillRef>
          <a:effectRef idx="0">
            <a:schemeClr val="dk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sp>
        <p:nvSpPr>
          <p:cNvPr id="12" name="Rectangle 195"/>
          <p:cNvSpPr>
            <a:spLocks noChangeArrowheads="1"/>
          </p:cNvSpPr>
          <p:nvPr/>
        </p:nvSpPr>
        <p:spPr bwMode="auto">
          <a:xfrm>
            <a:off x="3670351" y="3427413"/>
            <a:ext cx="720008" cy="360363"/>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dirty="0">
                <a:solidFill>
                  <a:schemeClr val="tx1">
                    <a:lumMod val="75000"/>
                    <a:lumOff val="25000"/>
                  </a:schemeClr>
                </a:solidFill>
                <a:latin typeface="MeiryoKe_PGothic" pitchFamily="50" charset="-128"/>
                <a:ea typeface="MeiryoKe_PGothic" pitchFamily="50" charset="-128"/>
              </a:rPr>
              <a:t>01</a:t>
            </a:r>
            <a:endParaRPr lang="ja-JP" altLang="en-US" b="1" dirty="0">
              <a:solidFill>
                <a:schemeClr val="tx1">
                  <a:lumMod val="75000"/>
                  <a:lumOff val="25000"/>
                </a:schemeClr>
              </a:solidFill>
              <a:latin typeface="MeiryoKe_PGothic" pitchFamily="50" charset="-128"/>
              <a:ea typeface="MeiryoKe_PGothic" pitchFamily="50" charset="-128"/>
            </a:endParaRPr>
          </a:p>
        </p:txBody>
      </p:sp>
      <p:sp>
        <p:nvSpPr>
          <p:cNvPr id="13" name="正方形/長方形 12"/>
          <p:cNvSpPr/>
          <p:nvPr/>
        </p:nvSpPr>
        <p:spPr bwMode="auto">
          <a:xfrm>
            <a:off x="3670351" y="2347401"/>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14" name="正方形/長方形 13"/>
          <p:cNvSpPr/>
          <p:nvPr/>
        </p:nvSpPr>
        <p:spPr bwMode="auto">
          <a:xfrm>
            <a:off x="3670351" y="2707405"/>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15" name="正方形/長方形 14"/>
          <p:cNvSpPr/>
          <p:nvPr/>
        </p:nvSpPr>
        <p:spPr bwMode="auto">
          <a:xfrm>
            <a:off x="3310348" y="2347401"/>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0</a:t>
            </a:r>
            <a:endParaRPr lang="ja-JP" altLang="en-US" sz="2000" dirty="0">
              <a:solidFill>
                <a:schemeClr val="tx1">
                  <a:lumMod val="75000"/>
                  <a:lumOff val="25000"/>
                </a:schemeClr>
              </a:solidFill>
              <a:latin typeface="Arial Narrow" panose="020B0606020202030204" pitchFamily="34" charset="0"/>
            </a:endParaRPr>
          </a:p>
        </p:txBody>
      </p:sp>
      <p:sp>
        <p:nvSpPr>
          <p:cNvPr id="16" name="正方形/長方形 15"/>
          <p:cNvSpPr/>
          <p:nvPr/>
        </p:nvSpPr>
        <p:spPr bwMode="auto">
          <a:xfrm>
            <a:off x="3310347" y="2707405"/>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1</a:t>
            </a:r>
            <a:endParaRPr lang="ja-JP" altLang="en-US" sz="2000" dirty="0">
              <a:solidFill>
                <a:schemeClr val="tx1">
                  <a:lumMod val="75000"/>
                  <a:lumOff val="25000"/>
                </a:schemeClr>
              </a:solidFill>
              <a:latin typeface="Arial Narrow" panose="020B0606020202030204" pitchFamily="34" charset="0"/>
            </a:endParaRPr>
          </a:p>
        </p:txBody>
      </p:sp>
      <p:sp>
        <p:nvSpPr>
          <p:cNvPr id="17" name="正方形/長方形 16"/>
          <p:cNvSpPr/>
          <p:nvPr/>
        </p:nvSpPr>
        <p:spPr bwMode="auto">
          <a:xfrm>
            <a:off x="3310347" y="2977408"/>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18" name="正方形/長方形 17"/>
          <p:cNvSpPr/>
          <p:nvPr/>
        </p:nvSpPr>
        <p:spPr bwMode="auto">
          <a:xfrm>
            <a:off x="3850353" y="4057420"/>
            <a:ext cx="3477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19" name="正方形/長方形 18"/>
          <p:cNvSpPr/>
          <p:nvPr/>
        </p:nvSpPr>
        <p:spPr bwMode="auto">
          <a:xfrm>
            <a:off x="3670351" y="4597426"/>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20" name="正方形/長方形 19"/>
          <p:cNvSpPr/>
          <p:nvPr/>
        </p:nvSpPr>
        <p:spPr bwMode="auto">
          <a:xfrm>
            <a:off x="3850353" y="2977408"/>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21" name="Freeform 10"/>
          <p:cNvSpPr>
            <a:spLocks/>
          </p:cNvSpPr>
          <p:nvPr/>
        </p:nvSpPr>
        <p:spPr bwMode="auto">
          <a:xfrm rot="16200000" flipV="1">
            <a:off x="2455338" y="5452435"/>
            <a:ext cx="810008" cy="720008"/>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none" w="lg" len="lg"/>
            <a:tailEnd type="none" w="med" len="med"/>
          </a:ln>
        </p:spPr>
        <p:style>
          <a:lnRef idx="2">
            <a:schemeClr val="dk1"/>
          </a:lnRef>
          <a:fillRef idx="0">
            <a:schemeClr val="dk1"/>
          </a:fillRef>
          <a:effectRef idx="1">
            <a:schemeClr val="dk1"/>
          </a:effectRef>
          <a:fontRef idx="minor">
            <a:schemeClr val="tx1"/>
          </a:fontRef>
        </p:style>
        <p:txBody>
          <a:bodyPr/>
          <a:lstStyle/>
          <a:p>
            <a:endParaRPr lang="ja-JP" altLang="en-US">
              <a:latin typeface="Arial Narrow" pitchFamily="34" charset="0"/>
              <a:cs typeface="Times New Roman" pitchFamily="18" charset="0"/>
            </a:endParaRPr>
          </a:p>
        </p:txBody>
      </p:sp>
      <p:cxnSp>
        <p:nvCxnSpPr>
          <p:cNvPr id="22" name="直線コネクタ 21"/>
          <p:cNvCxnSpPr/>
          <p:nvPr/>
        </p:nvCxnSpPr>
        <p:spPr bwMode="auto">
          <a:xfrm>
            <a:off x="1960332" y="5407435"/>
            <a:ext cx="1080012" cy="0"/>
          </a:xfrm>
          <a:prstGeom prst="line">
            <a:avLst/>
          </a:prstGeom>
          <a:ln>
            <a:headEnd type="none" w="med" len="med"/>
            <a:tailEnd type="none" w="med" len="med"/>
          </a:ln>
        </p:spPr>
        <p:style>
          <a:lnRef idx="2">
            <a:schemeClr val="accent5"/>
          </a:lnRef>
          <a:fillRef idx="0">
            <a:schemeClr val="accent5"/>
          </a:fillRef>
          <a:effectRef idx="1">
            <a:schemeClr val="accent5"/>
          </a:effectRef>
          <a:fontRef idx="minor">
            <a:schemeClr val="tx1"/>
          </a:fontRef>
        </p:style>
      </p:cxnSp>
      <p:sp>
        <p:nvSpPr>
          <p:cNvPr id="23" name="Freeform 10"/>
          <p:cNvSpPr>
            <a:spLocks/>
          </p:cNvSpPr>
          <p:nvPr/>
        </p:nvSpPr>
        <p:spPr bwMode="auto">
          <a:xfrm rot="5400000">
            <a:off x="2095332" y="4732430"/>
            <a:ext cx="2610031"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triangle" w="lg" len="lg"/>
            <a:tailEnd type="none" w="med" len="med"/>
          </a:ln>
        </p:spPr>
        <p:style>
          <a:lnRef idx="2">
            <a:schemeClr val="dk1"/>
          </a:lnRef>
          <a:fillRef idx="0">
            <a:schemeClr val="dk1"/>
          </a:fillRef>
          <a:effectRef idx="1">
            <a:schemeClr val="dk1"/>
          </a:effectRef>
          <a:fontRef idx="minor">
            <a:schemeClr val="tx1"/>
          </a:fontRef>
        </p:style>
        <p:txBody>
          <a:bodyPr/>
          <a:lstStyle/>
          <a:p>
            <a:endParaRPr lang="ja-JP" altLang="en-US">
              <a:latin typeface="Arial Narrow" pitchFamily="34" charset="0"/>
              <a:cs typeface="Times New Roman" pitchFamily="18" charset="0"/>
            </a:endParaRPr>
          </a:p>
        </p:txBody>
      </p:sp>
      <p:sp>
        <p:nvSpPr>
          <p:cNvPr id="24" name="Rectangle 133"/>
          <p:cNvSpPr>
            <a:spLocks noChangeArrowheads="1"/>
          </p:cNvSpPr>
          <p:nvPr/>
        </p:nvSpPr>
        <p:spPr bwMode="auto">
          <a:xfrm>
            <a:off x="3670351" y="1987397"/>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en-US" altLang="ja-JP" dirty="0">
                <a:solidFill>
                  <a:schemeClr val="tx1">
                    <a:lumMod val="75000"/>
                    <a:lumOff val="25000"/>
                  </a:schemeClr>
                </a:solidFill>
                <a:latin typeface="+mn-ea"/>
                <a:ea typeface="+mn-ea"/>
              </a:rPr>
              <a:t>PHT</a:t>
            </a:r>
          </a:p>
        </p:txBody>
      </p:sp>
      <p:sp>
        <p:nvSpPr>
          <p:cNvPr id="25" name="Rectangle 133"/>
          <p:cNvSpPr>
            <a:spLocks noChangeArrowheads="1"/>
          </p:cNvSpPr>
          <p:nvPr/>
        </p:nvSpPr>
        <p:spPr bwMode="auto">
          <a:xfrm>
            <a:off x="1601967" y="5679025"/>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dirty="0">
                <a:solidFill>
                  <a:schemeClr val="accent5"/>
                </a:solidFill>
                <a:latin typeface="+mn-ea"/>
                <a:ea typeface="+mn-ea"/>
              </a:rPr>
              <a:t>連結</a:t>
            </a:r>
            <a:endParaRPr lang="en-US" altLang="ja-JP" dirty="0">
              <a:solidFill>
                <a:schemeClr val="accent5"/>
              </a:solidFill>
              <a:latin typeface="+mn-ea"/>
              <a:ea typeface="+mn-ea"/>
            </a:endParaRPr>
          </a:p>
        </p:txBody>
      </p:sp>
      <p:cxnSp>
        <p:nvCxnSpPr>
          <p:cNvPr id="26" name="直線矢印コネクタ 25"/>
          <p:cNvCxnSpPr/>
          <p:nvPr/>
        </p:nvCxnSpPr>
        <p:spPr bwMode="auto">
          <a:xfrm>
            <a:off x="610317" y="1717394"/>
            <a:ext cx="0" cy="270003"/>
          </a:xfrm>
          <a:prstGeom prst="straightConnector1">
            <a:avLst/>
          </a:prstGeom>
          <a:ln>
            <a:headEnd type="none" w="sm" len="sm"/>
            <a:tailEnd type="none" w="lg" len="lg"/>
          </a:ln>
        </p:spPr>
        <p:style>
          <a:lnRef idx="2">
            <a:schemeClr val="dk1"/>
          </a:lnRef>
          <a:fillRef idx="0">
            <a:schemeClr val="dk1"/>
          </a:fillRef>
          <a:effectRef idx="1">
            <a:schemeClr val="dk1"/>
          </a:effectRef>
          <a:fontRef idx="minor">
            <a:schemeClr val="tx1"/>
          </a:fontRef>
        </p:style>
      </p:cxnSp>
      <p:sp>
        <p:nvSpPr>
          <p:cNvPr id="27" name="Rectangle 128"/>
          <p:cNvSpPr>
            <a:spLocks noChangeArrowheads="1"/>
          </p:cNvSpPr>
          <p:nvPr/>
        </p:nvSpPr>
        <p:spPr bwMode="auto">
          <a:xfrm>
            <a:off x="4660014" y="908972"/>
            <a:ext cx="540006" cy="314325"/>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eaLnBrk="0" hangingPunct="0"/>
            <a:r>
              <a:rPr lang="en-US" altLang="ja-JP" dirty="0">
                <a:solidFill>
                  <a:schemeClr val="tx1">
                    <a:lumMod val="75000"/>
                    <a:lumOff val="25000"/>
                  </a:schemeClr>
                </a:solidFill>
                <a:latin typeface="+mn-ea"/>
                <a:ea typeface="+mn-ea"/>
              </a:rPr>
              <a:t>PC</a:t>
            </a:r>
          </a:p>
        </p:txBody>
      </p:sp>
      <p:sp>
        <p:nvSpPr>
          <p:cNvPr id="28" name="Rectangle 13"/>
          <p:cNvSpPr>
            <a:spLocks noChangeArrowheads="1"/>
          </p:cNvSpPr>
          <p:nvPr/>
        </p:nvSpPr>
        <p:spPr bwMode="auto">
          <a:xfrm>
            <a:off x="4570361" y="1267389"/>
            <a:ext cx="720725" cy="360362"/>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b="1" dirty="0">
              <a:solidFill>
                <a:schemeClr val="accent3">
                  <a:lumMod val="75000"/>
                </a:schemeClr>
              </a:solidFill>
              <a:latin typeface="MeiryoKe_PGothic" pitchFamily="50" charset="-128"/>
              <a:ea typeface="MeiryoKe_PGothic" pitchFamily="50" charset="-128"/>
            </a:endParaRPr>
          </a:p>
        </p:txBody>
      </p:sp>
      <p:sp>
        <p:nvSpPr>
          <p:cNvPr id="29" name="Rectangle 195"/>
          <p:cNvSpPr>
            <a:spLocks noChangeArrowheads="1"/>
          </p:cNvSpPr>
          <p:nvPr/>
        </p:nvSpPr>
        <p:spPr bwMode="auto">
          <a:xfrm>
            <a:off x="5832014" y="3879005"/>
            <a:ext cx="720008" cy="360363"/>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dirty="0">
                <a:solidFill>
                  <a:schemeClr val="tx1">
                    <a:lumMod val="75000"/>
                    <a:lumOff val="25000"/>
                  </a:schemeClr>
                </a:solidFill>
                <a:latin typeface="MeiryoKe_PGothic" pitchFamily="50" charset="-128"/>
                <a:ea typeface="MeiryoKe_PGothic" pitchFamily="50" charset="-128"/>
              </a:rPr>
              <a:t>1011</a:t>
            </a:r>
            <a:endParaRPr lang="ja-JP" altLang="en-US" b="1" dirty="0">
              <a:solidFill>
                <a:schemeClr val="tx1">
                  <a:lumMod val="75000"/>
                  <a:lumOff val="25000"/>
                </a:schemeClr>
              </a:solidFill>
              <a:latin typeface="MeiryoKe_PGothic" pitchFamily="50" charset="-128"/>
              <a:ea typeface="MeiryoKe_PGothic" pitchFamily="50" charset="-128"/>
            </a:endParaRPr>
          </a:p>
        </p:txBody>
      </p:sp>
      <p:sp>
        <p:nvSpPr>
          <p:cNvPr id="30" name="Rectangle 133"/>
          <p:cNvSpPr>
            <a:spLocks noChangeArrowheads="1"/>
          </p:cNvSpPr>
          <p:nvPr/>
        </p:nvSpPr>
        <p:spPr bwMode="auto">
          <a:xfrm>
            <a:off x="4842003" y="4419011"/>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dirty="0">
                <a:solidFill>
                  <a:schemeClr val="tx1">
                    <a:lumMod val="75000"/>
                    <a:lumOff val="25000"/>
                  </a:schemeClr>
                </a:solidFill>
                <a:latin typeface="+mn-ea"/>
                <a:ea typeface="+mn-ea"/>
              </a:rPr>
              <a:t>グローバル</a:t>
            </a:r>
            <a:endParaRPr lang="en-US" altLang="ja-JP" dirty="0">
              <a:solidFill>
                <a:schemeClr val="tx1">
                  <a:lumMod val="75000"/>
                  <a:lumOff val="25000"/>
                </a:schemeClr>
              </a:solidFill>
              <a:latin typeface="+mn-ea"/>
              <a:ea typeface="+mn-ea"/>
            </a:endParaRPr>
          </a:p>
          <a:p>
            <a:pPr eaLnBrk="0" hangingPunct="0"/>
            <a:r>
              <a:rPr lang="ja-JP" altLang="en-US" dirty="0">
                <a:solidFill>
                  <a:schemeClr val="tx1">
                    <a:lumMod val="75000"/>
                    <a:lumOff val="25000"/>
                  </a:schemeClr>
                </a:solidFill>
                <a:latin typeface="+mn-ea"/>
                <a:ea typeface="+mn-ea"/>
              </a:rPr>
              <a:t>履歴</a:t>
            </a:r>
            <a:endParaRPr lang="en-US" altLang="ja-JP" dirty="0">
              <a:solidFill>
                <a:schemeClr val="tx1">
                  <a:lumMod val="75000"/>
                  <a:lumOff val="25000"/>
                </a:schemeClr>
              </a:solidFill>
              <a:latin typeface="+mn-ea"/>
              <a:ea typeface="+mn-ea"/>
            </a:endParaRPr>
          </a:p>
        </p:txBody>
      </p:sp>
      <p:cxnSp>
        <p:nvCxnSpPr>
          <p:cNvPr id="31" name="直線コネクタ 30"/>
          <p:cNvCxnSpPr/>
          <p:nvPr/>
        </p:nvCxnSpPr>
        <p:spPr bwMode="auto">
          <a:xfrm>
            <a:off x="4570514" y="1717394"/>
            <a:ext cx="720008" cy="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33" name="Freeform 10"/>
          <p:cNvSpPr>
            <a:spLocks/>
          </p:cNvSpPr>
          <p:nvPr/>
        </p:nvSpPr>
        <p:spPr bwMode="auto">
          <a:xfrm rot="10800000">
            <a:off x="4930363" y="1987396"/>
            <a:ext cx="2341666" cy="3420038"/>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none" w="lg" len="lg"/>
            <a:tailEnd type="none" w="med" len="med"/>
          </a:ln>
        </p:spPr>
        <p:style>
          <a:lnRef idx="2">
            <a:schemeClr val="dk1"/>
          </a:lnRef>
          <a:fillRef idx="0">
            <a:schemeClr val="dk1"/>
          </a:fillRef>
          <a:effectRef idx="1">
            <a:schemeClr val="dk1"/>
          </a:effectRef>
          <a:fontRef idx="minor">
            <a:schemeClr val="tx1"/>
          </a:fontRef>
        </p:style>
        <p:txBody>
          <a:bodyPr/>
          <a:lstStyle/>
          <a:p>
            <a:endParaRPr lang="ja-JP" altLang="en-US">
              <a:latin typeface="Arial Narrow" pitchFamily="34" charset="0"/>
              <a:cs typeface="Times New Roman" pitchFamily="18" charset="0"/>
            </a:endParaRPr>
          </a:p>
        </p:txBody>
      </p:sp>
      <p:sp>
        <p:nvSpPr>
          <p:cNvPr id="34" name="Rectangle 154"/>
          <p:cNvSpPr>
            <a:spLocks noChangeArrowheads="1"/>
          </p:cNvSpPr>
          <p:nvPr/>
        </p:nvSpPr>
        <p:spPr bwMode="auto">
          <a:xfrm>
            <a:off x="7992038" y="2348988"/>
            <a:ext cx="718369" cy="2608442"/>
          </a:xfrm>
          <a:prstGeom prst="rect">
            <a:avLst/>
          </a:prstGeom>
          <a:ln>
            <a:solidFill>
              <a:schemeClr val="tx1">
                <a:lumMod val="75000"/>
                <a:lumOff val="25000"/>
              </a:schemeClr>
            </a:solidFill>
            <a:headEnd/>
            <a:tailEnd/>
          </a:ln>
        </p:spPr>
        <p:style>
          <a:lnRef idx="2">
            <a:schemeClr val="dk1"/>
          </a:lnRef>
          <a:fillRef idx="1">
            <a:schemeClr val="lt1"/>
          </a:fillRef>
          <a:effectRef idx="0">
            <a:schemeClr val="dk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sp>
        <p:nvSpPr>
          <p:cNvPr id="35" name="Rectangle 195"/>
          <p:cNvSpPr>
            <a:spLocks noChangeArrowheads="1"/>
          </p:cNvSpPr>
          <p:nvPr/>
        </p:nvSpPr>
        <p:spPr bwMode="auto">
          <a:xfrm>
            <a:off x="7990399" y="3427413"/>
            <a:ext cx="720008" cy="360363"/>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dirty="0">
                <a:solidFill>
                  <a:schemeClr val="tx1">
                    <a:lumMod val="75000"/>
                    <a:lumOff val="25000"/>
                  </a:schemeClr>
                </a:solidFill>
                <a:latin typeface="MeiryoKe_PGothic" pitchFamily="50" charset="-128"/>
                <a:ea typeface="MeiryoKe_PGothic" pitchFamily="50" charset="-128"/>
              </a:rPr>
              <a:t>01</a:t>
            </a:r>
            <a:endParaRPr lang="ja-JP" altLang="en-US" b="1" dirty="0">
              <a:solidFill>
                <a:schemeClr val="tx1">
                  <a:lumMod val="75000"/>
                  <a:lumOff val="25000"/>
                </a:schemeClr>
              </a:solidFill>
              <a:latin typeface="MeiryoKe_PGothic" pitchFamily="50" charset="-128"/>
              <a:ea typeface="MeiryoKe_PGothic" pitchFamily="50" charset="-128"/>
            </a:endParaRPr>
          </a:p>
        </p:txBody>
      </p:sp>
      <p:sp>
        <p:nvSpPr>
          <p:cNvPr id="36" name="正方形/長方形 35"/>
          <p:cNvSpPr/>
          <p:nvPr/>
        </p:nvSpPr>
        <p:spPr bwMode="auto">
          <a:xfrm>
            <a:off x="7990399" y="2347401"/>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37" name="正方形/長方形 36"/>
          <p:cNvSpPr/>
          <p:nvPr/>
        </p:nvSpPr>
        <p:spPr bwMode="auto">
          <a:xfrm>
            <a:off x="7990399" y="2707405"/>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38" name="正方形/長方形 37"/>
          <p:cNvSpPr/>
          <p:nvPr/>
        </p:nvSpPr>
        <p:spPr bwMode="auto">
          <a:xfrm>
            <a:off x="7630396" y="2347401"/>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0</a:t>
            </a:r>
            <a:endParaRPr lang="ja-JP" altLang="en-US" sz="2000" dirty="0">
              <a:solidFill>
                <a:schemeClr val="tx1">
                  <a:lumMod val="75000"/>
                  <a:lumOff val="25000"/>
                </a:schemeClr>
              </a:solidFill>
              <a:latin typeface="Arial Narrow" panose="020B0606020202030204" pitchFamily="34" charset="0"/>
            </a:endParaRPr>
          </a:p>
        </p:txBody>
      </p:sp>
      <p:sp>
        <p:nvSpPr>
          <p:cNvPr id="39" name="正方形/長方形 38"/>
          <p:cNvSpPr/>
          <p:nvPr/>
        </p:nvSpPr>
        <p:spPr bwMode="auto">
          <a:xfrm>
            <a:off x="7630395" y="2707405"/>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1</a:t>
            </a:r>
            <a:endParaRPr lang="ja-JP" altLang="en-US" sz="2000" dirty="0">
              <a:solidFill>
                <a:schemeClr val="tx1">
                  <a:lumMod val="75000"/>
                  <a:lumOff val="25000"/>
                </a:schemeClr>
              </a:solidFill>
              <a:latin typeface="Arial Narrow" panose="020B0606020202030204" pitchFamily="34" charset="0"/>
            </a:endParaRPr>
          </a:p>
        </p:txBody>
      </p:sp>
      <p:sp>
        <p:nvSpPr>
          <p:cNvPr id="40" name="正方形/長方形 39"/>
          <p:cNvSpPr/>
          <p:nvPr/>
        </p:nvSpPr>
        <p:spPr bwMode="auto">
          <a:xfrm>
            <a:off x="7630395" y="2977408"/>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41" name="正方形/長方形 40"/>
          <p:cNvSpPr/>
          <p:nvPr/>
        </p:nvSpPr>
        <p:spPr bwMode="auto">
          <a:xfrm>
            <a:off x="8170401" y="4057420"/>
            <a:ext cx="3477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42" name="正方形/長方形 41"/>
          <p:cNvSpPr/>
          <p:nvPr/>
        </p:nvSpPr>
        <p:spPr bwMode="auto">
          <a:xfrm>
            <a:off x="7990399" y="4597426"/>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43" name="正方形/長方形 42"/>
          <p:cNvSpPr/>
          <p:nvPr/>
        </p:nvSpPr>
        <p:spPr bwMode="auto">
          <a:xfrm>
            <a:off x="8170401" y="2977408"/>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44" name="Freeform 10"/>
          <p:cNvSpPr>
            <a:spLocks/>
          </p:cNvSpPr>
          <p:nvPr/>
        </p:nvSpPr>
        <p:spPr bwMode="auto">
          <a:xfrm rot="16200000" flipV="1">
            <a:off x="6957001" y="5634050"/>
            <a:ext cx="358416" cy="808370"/>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none" w="lg" len="lg"/>
            <a:tailEnd type="none" w="med" len="med"/>
          </a:ln>
        </p:spPr>
        <p:style>
          <a:lnRef idx="2">
            <a:schemeClr val="dk1"/>
          </a:lnRef>
          <a:fillRef idx="0">
            <a:schemeClr val="dk1"/>
          </a:fillRef>
          <a:effectRef idx="1">
            <a:schemeClr val="dk1"/>
          </a:effectRef>
          <a:fontRef idx="minor">
            <a:schemeClr val="tx1"/>
          </a:fontRef>
        </p:style>
        <p:txBody>
          <a:bodyPr/>
          <a:lstStyle/>
          <a:p>
            <a:endParaRPr lang="ja-JP" altLang="en-US">
              <a:latin typeface="Arial Narrow" pitchFamily="34" charset="0"/>
              <a:cs typeface="Times New Roman" pitchFamily="18" charset="0"/>
            </a:endParaRPr>
          </a:p>
        </p:txBody>
      </p:sp>
      <p:sp>
        <p:nvSpPr>
          <p:cNvPr id="46" name="Freeform 10"/>
          <p:cNvSpPr>
            <a:spLocks/>
          </p:cNvSpPr>
          <p:nvPr/>
        </p:nvSpPr>
        <p:spPr bwMode="auto">
          <a:xfrm rot="5400000">
            <a:off x="6415380" y="4732430"/>
            <a:ext cx="2610031"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triangle" w="lg" len="lg"/>
            <a:tailEnd type="none" w="med" len="med"/>
          </a:ln>
        </p:spPr>
        <p:style>
          <a:lnRef idx="2">
            <a:schemeClr val="dk1"/>
          </a:lnRef>
          <a:fillRef idx="0">
            <a:schemeClr val="dk1"/>
          </a:fillRef>
          <a:effectRef idx="1">
            <a:schemeClr val="dk1"/>
          </a:effectRef>
          <a:fontRef idx="minor">
            <a:schemeClr val="tx1"/>
          </a:fontRef>
        </p:style>
        <p:txBody>
          <a:bodyPr/>
          <a:lstStyle/>
          <a:p>
            <a:endParaRPr lang="ja-JP" altLang="en-US">
              <a:latin typeface="Arial Narrow" pitchFamily="34" charset="0"/>
              <a:cs typeface="Times New Roman" pitchFamily="18" charset="0"/>
            </a:endParaRPr>
          </a:p>
        </p:txBody>
      </p:sp>
      <p:sp>
        <p:nvSpPr>
          <p:cNvPr id="47" name="Rectangle 133"/>
          <p:cNvSpPr>
            <a:spLocks noChangeArrowheads="1"/>
          </p:cNvSpPr>
          <p:nvPr/>
        </p:nvSpPr>
        <p:spPr bwMode="auto">
          <a:xfrm>
            <a:off x="7990399" y="1987397"/>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en-US" altLang="ja-JP" dirty="0">
                <a:solidFill>
                  <a:schemeClr val="tx1">
                    <a:lumMod val="75000"/>
                    <a:lumOff val="25000"/>
                  </a:schemeClr>
                </a:solidFill>
                <a:latin typeface="+mn-ea"/>
                <a:ea typeface="+mn-ea"/>
              </a:rPr>
              <a:t>PHT</a:t>
            </a:r>
          </a:p>
        </p:txBody>
      </p:sp>
      <p:sp>
        <p:nvSpPr>
          <p:cNvPr id="48" name="Rectangle 133"/>
          <p:cNvSpPr>
            <a:spLocks noChangeArrowheads="1"/>
          </p:cNvSpPr>
          <p:nvPr/>
        </p:nvSpPr>
        <p:spPr bwMode="auto">
          <a:xfrm>
            <a:off x="5292008" y="5679025"/>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en-US" altLang="ja-JP" dirty="0">
                <a:solidFill>
                  <a:schemeClr val="accent5"/>
                </a:solidFill>
                <a:latin typeface="+mn-ea"/>
                <a:ea typeface="+mn-ea"/>
              </a:rPr>
              <a:t>XOR </a:t>
            </a:r>
            <a:r>
              <a:rPr lang="ja-JP" altLang="en-US" dirty="0">
                <a:solidFill>
                  <a:schemeClr val="accent5"/>
                </a:solidFill>
                <a:latin typeface="+mn-ea"/>
                <a:ea typeface="+mn-ea"/>
              </a:rPr>
              <a:t>演算</a:t>
            </a:r>
            <a:endParaRPr lang="en-US" altLang="ja-JP" dirty="0">
              <a:solidFill>
                <a:schemeClr val="accent5"/>
              </a:solidFill>
              <a:latin typeface="+mn-ea"/>
              <a:ea typeface="+mn-ea"/>
            </a:endParaRPr>
          </a:p>
        </p:txBody>
      </p:sp>
      <p:cxnSp>
        <p:nvCxnSpPr>
          <p:cNvPr id="49" name="直線矢印コネクタ 48"/>
          <p:cNvCxnSpPr/>
          <p:nvPr/>
        </p:nvCxnSpPr>
        <p:spPr bwMode="auto">
          <a:xfrm>
            <a:off x="4930365" y="1717394"/>
            <a:ext cx="0" cy="270003"/>
          </a:xfrm>
          <a:prstGeom prst="straightConnector1">
            <a:avLst/>
          </a:prstGeom>
          <a:ln>
            <a:headEnd type="none" w="sm" len="sm"/>
            <a:tailEnd type="none" w="lg" len="lg"/>
          </a:ln>
        </p:spPr>
        <p:style>
          <a:lnRef idx="2">
            <a:schemeClr val="dk1"/>
          </a:lnRef>
          <a:fillRef idx="0">
            <a:schemeClr val="dk1"/>
          </a:fillRef>
          <a:effectRef idx="1">
            <a:schemeClr val="dk1"/>
          </a:effectRef>
          <a:fontRef idx="minor">
            <a:schemeClr val="tx1"/>
          </a:fontRef>
        </p:style>
      </p:cxnSp>
      <p:sp>
        <p:nvSpPr>
          <p:cNvPr id="50" name="円/楕円 49"/>
          <p:cNvSpPr/>
          <p:nvPr/>
        </p:nvSpPr>
        <p:spPr bwMode="auto">
          <a:xfrm>
            <a:off x="6462021" y="5319021"/>
            <a:ext cx="540006" cy="540006"/>
          </a:xfrm>
          <a:prstGeom prst="ellips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52" name="直線コネクタ 51"/>
          <p:cNvCxnSpPr>
            <a:endCxn id="50" idx="6"/>
          </p:cNvCxnSpPr>
          <p:nvPr/>
        </p:nvCxnSpPr>
        <p:spPr bwMode="auto">
          <a:xfrm>
            <a:off x="6462021" y="5589024"/>
            <a:ext cx="540006" cy="0"/>
          </a:xfrm>
          <a:prstGeom prst="line">
            <a:avLst/>
          </a:prstGeom>
          <a:noFill/>
          <a:ln w="28575" cap="flat" cmpd="sng" algn="ctr">
            <a:solidFill>
              <a:schemeClr val="accent5"/>
            </a:solidFill>
            <a:prstDash val="solid"/>
            <a:round/>
            <a:headEnd type="none" w="med" len="med"/>
            <a:tailEnd type="none" w="med" len="med"/>
          </a:ln>
          <a:effectLst/>
        </p:spPr>
      </p:cxnSp>
      <p:cxnSp>
        <p:nvCxnSpPr>
          <p:cNvPr id="53" name="直線コネクタ 52"/>
          <p:cNvCxnSpPr>
            <a:stCxn id="50" idx="0"/>
            <a:endCxn id="50" idx="4"/>
          </p:cNvCxnSpPr>
          <p:nvPr/>
        </p:nvCxnSpPr>
        <p:spPr bwMode="auto">
          <a:xfrm>
            <a:off x="6732024" y="5319021"/>
            <a:ext cx="0" cy="540006"/>
          </a:xfrm>
          <a:prstGeom prst="line">
            <a:avLst/>
          </a:prstGeom>
          <a:noFill/>
          <a:ln w="28575" cap="flat" cmpd="sng" algn="ctr">
            <a:solidFill>
              <a:schemeClr val="accent5"/>
            </a:solidFill>
            <a:prstDash val="solid"/>
            <a:round/>
            <a:headEnd type="none" w="med" len="med"/>
            <a:tailEnd type="none" w="med" len="med"/>
          </a:ln>
          <a:effectLst/>
        </p:spPr>
      </p:cxnSp>
      <p:sp>
        <p:nvSpPr>
          <p:cNvPr id="61" name="Freeform 10"/>
          <p:cNvSpPr>
            <a:spLocks/>
          </p:cNvSpPr>
          <p:nvPr/>
        </p:nvSpPr>
        <p:spPr bwMode="auto">
          <a:xfrm rot="5400000" flipH="1">
            <a:off x="5652011" y="4779014"/>
            <a:ext cx="1350015" cy="27000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triangle" w="lg" len="lg"/>
            <a:tailEnd type="none" w="med" len="med"/>
          </a:ln>
        </p:spPr>
        <p:style>
          <a:lnRef idx="2">
            <a:schemeClr val="dk1"/>
          </a:lnRef>
          <a:fillRef idx="0">
            <a:schemeClr val="dk1"/>
          </a:fillRef>
          <a:effectRef idx="1">
            <a:schemeClr val="dk1"/>
          </a:effectRef>
          <a:fontRef idx="minor">
            <a:schemeClr val="tx1"/>
          </a:fontRef>
        </p:style>
        <p:txBody>
          <a:bodyPr/>
          <a:lstStyle/>
          <a:p>
            <a:endParaRPr lang="ja-JP" altLang="en-US">
              <a:latin typeface="Arial Narrow" pitchFamily="34" charset="0"/>
              <a:cs typeface="Times New Roman" pitchFamily="18" charset="0"/>
            </a:endParaRPr>
          </a:p>
        </p:txBody>
      </p:sp>
      <p:sp>
        <p:nvSpPr>
          <p:cNvPr id="62" name="Freeform 10"/>
          <p:cNvSpPr>
            <a:spLocks/>
          </p:cNvSpPr>
          <p:nvPr/>
        </p:nvSpPr>
        <p:spPr bwMode="auto">
          <a:xfrm rot="5400000" flipH="1" flipV="1">
            <a:off x="7047028" y="5364021"/>
            <a:ext cx="180002" cy="27000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triangle" w="lg" len="lg"/>
            <a:tailEnd type="none" w="med" len="med"/>
          </a:ln>
        </p:spPr>
        <p:style>
          <a:lnRef idx="2">
            <a:schemeClr val="dk1"/>
          </a:lnRef>
          <a:fillRef idx="0">
            <a:schemeClr val="dk1"/>
          </a:fillRef>
          <a:effectRef idx="1">
            <a:schemeClr val="dk1"/>
          </a:effectRef>
          <a:fontRef idx="minor">
            <a:schemeClr val="tx1"/>
          </a:fontRef>
        </p:style>
        <p:txBody>
          <a:bodyPr/>
          <a:lstStyle/>
          <a:p>
            <a:endParaRPr lang="ja-JP" altLang="en-US">
              <a:latin typeface="Arial Narrow" pitchFamily="34" charset="0"/>
              <a:cs typeface="Times New Roman" pitchFamily="18" charset="0"/>
            </a:endParaRPr>
          </a:p>
        </p:txBody>
      </p:sp>
    </p:spTree>
    <p:extLst>
      <p:ext uri="{BB962C8B-B14F-4D97-AF65-F5344CB8AC3E}">
        <p14:creationId xmlns:p14="http://schemas.microsoft.com/office/powerpoint/2010/main" val="2017664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なぜ </a:t>
            </a:r>
            <a:r>
              <a:rPr kumimoji="1" lang="en-US" altLang="ja-JP" dirty="0"/>
              <a:t>XOR</a:t>
            </a:r>
            <a:r>
              <a:rPr kumimoji="1" lang="ja-JP" altLang="en-US" dirty="0"/>
              <a:t> 演算なのか？</a:t>
            </a:r>
          </a:p>
        </p:txBody>
      </p:sp>
      <p:sp>
        <p:nvSpPr>
          <p:cNvPr id="3" name="テキスト プレースホルダー 2"/>
          <p:cNvSpPr>
            <a:spLocks noGrp="1"/>
          </p:cNvSpPr>
          <p:nvPr>
            <p:ph type="body" sz="quarter" idx="10"/>
          </p:nvPr>
        </p:nvSpPr>
        <p:spPr>
          <a:xfrm>
            <a:off x="701957" y="4779015"/>
            <a:ext cx="8280092" cy="719701"/>
          </a:xfrm>
        </p:spPr>
        <p:txBody>
          <a:bodyPr/>
          <a:lstStyle/>
          <a:p>
            <a:r>
              <a:rPr kumimoji="1" lang="ja-JP" altLang="en-US" dirty="0"/>
              <a:t>要求：</a:t>
            </a:r>
            <a:endParaRPr kumimoji="1" lang="en-US" altLang="ja-JP" dirty="0"/>
          </a:p>
          <a:p>
            <a:pPr lvl="1"/>
            <a:r>
              <a:rPr kumimoji="1" lang="ja-JP" altLang="en-US" dirty="0"/>
              <a:t>軽量な演算であること → 論理演算が良い</a:t>
            </a:r>
            <a:endParaRPr kumimoji="1" lang="en-US" altLang="ja-JP" dirty="0"/>
          </a:p>
          <a:p>
            <a:pPr lvl="1"/>
            <a:r>
              <a:rPr kumimoji="1" lang="ja-JP" altLang="en-US" dirty="0"/>
              <a:t>２つの値がよく混じってくれること</a:t>
            </a:r>
            <a:br>
              <a:rPr kumimoji="1" lang="en-US" altLang="ja-JP" dirty="0"/>
            </a:br>
            <a:r>
              <a:rPr kumimoji="1" lang="ja-JP" altLang="en-US" dirty="0"/>
              <a:t>（０と１が均等に現れること）</a:t>
            </a:r>
            <a:endParaRPr kumimoji="1" lang="en-US" altLang="ja-JP" dirty="0"/>
          </a:p>
          <a:p>
            <a:r>
              <a:rPr lang="ja-JP" altLang="en-US" dirty="0"/>
              <a:t>要求を満たす論理演算は，</a:t>
            </a:r>
            <a:r>
              <a:rPr lang="en-US" altLang="ja-JP" dirty="0"/>
              <a:t>XOR </a:t>
            </a:r>
            <a:r>
              <a:rPr lang="ja-JP" altLang="en-US" dirty="0"/>
              <a:t>か </a:t>
            </a:r>
            <a:r>
              <a:rPr lang="en-US" altLang="ja-JP" dirty="0"/>
              <a:t>XNOR </a:t>
            </a:r>
            <a:r>
              <a:rPr lang="ja-JP" altLang="en-US" dirty="0"/>
              <a:t>しかない</a:t>
            </a:r>
            <a:endParaRPr lang="en-US" altLang="ja-JP" dirty="0"/>
          </a:p>
          <a:p>
            <a:pPr lvl="1"/>
            <a:r>
              <a:rPr lang="en-US" altLang="ja-JP" dirty="0"/>
              <a:t>AND </a:t>
            </a:r>
            <a:r>
              <a:rPr lang="ja-JP" altLang="en-US" dirty="0"/>
              <a:t>や </a:t>
            </a:r>
            <a:r>
              <a:rPr lang="en-US" altLang="ja-JP" dirty="0"/>
              <a:t>OR </a:t>
            </a:r>
            <a:r>
              <a:rPr lang="ja-JP" altLang="en-US" dirty="0"/>
              <a:t>では，結果が０か１に偏る</a:t>
            </a:r>
            <a:endParaRPr lang="en-US" altLang="ja-JP" dirty="0"/>
          </a:p>
          <a:p>
            <a:pPr lvl="1"/>
            <a:r>
              <a:rPr kumimoji="1" lang="ja-JP" altLang="en-US" dirty="0"/>
              <a:t>それ以外は，</a:t>
            </a:r>
            <a:r>
              <a:rPr kumimoji="1" lang="en-US" altLang="ja-JP" dirty="0"/>
              <a:t>a </a:t>
            </a:r>
            <a:r>
              <a:rPr kumimoji="1" lang="ja-JP" altLang="en-US" dirty="0"/>
              <a:t>か </a:t>
            </a:r>
            <a:r>
              <a:rPr kumimoji="1" lang="en-US" altLang="ja-JP" dirty="0"/>
              <a:t>b </a:t>
            </a:r>
            <a:r>
              <a:rPr kumimoji="1" lang="ja-JP" altLang="en-US" dirty="0"/>
              <a:t>そのものか，それらの反転になってしまう</a:t>
            </a:r>
          </a:p>
        </p:txBody>
      </p:sp>
      <p:graphicFrame>
        <p:nvGraphicFramePr>
          <p:cNvPr id="4" name="Group 383"/>
          <p:cNvGraphicFramePr>
            <a:graphicFrameLocks/>
          </p:cNvGraphicFramePr>
          <p:nvPr>
            <p:extLst>
              <p:ext uri="{D42A27DB-BD31-4B8C-83A1-F6EECF244321}">
                <p14:modId xmlns:p14="http://schemas.microsoft.com/office/powerpoint/2010/main" val="4225682068"/>
              </p:ext>
            </p:extLst>
          </p:nvPr>
        </p:nvGraphicFramePr>
        <p:xfrm>
          <a:off x="1691704" y="1570409"/>
          <a:ext cx="1439862" cy="2071690"/>
        </p:xfrm>
        <a:graphic>
          <a:graphicData uri="http://schemas.openxmlformats.org/drawingml/2006/table">
            <a:tbl>
              <a:tblPr/>
              <a:tblGrid>
                <a:gridCol w="479425">
                  <a:extLst>
                    <a:ext uri="{9D8B030D-6E8A-4147-A177-3AD203B41FA5}">
                      <a16:colId xmlns:a16="http://schemas.microsoft.com/office/drawing/2014/main" val="20000"/>
                    </a:ext>
                  </a:extLst>
                </a:gridCol>
                <a:gridCol w="481012">
                  <a:extLst>
                    <a:ext uri="{9D8B030D-6E8A-4147-A177-3AD203B41FA5}">
                      <a16:colId xmlns:a16="http://schemas.microsoft.com/office/drawing/2014/main" val="20001"/>
                    </a:ext>
                  </a:extLst>
                </a:gridCol>
                <a:gridCol w="479425">
                  <a:extLst>
                    <a:ext uri="{9D8B030D-6E8A-4147-A177-3AD203B41FA5}">
                      <a16:colId xmlns:a16="http://schemas.microsoft.com/office/drawing/2014/main" val="20002"/>
                    </a:ext>
                  </a:extLst>
                </a:gridCol>
              </a:tblGrid>
              <a:tr h="41433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1" u="none" strike="noStrike" cap="none" normalizeH="0" baseline="0" dirty="0">
                          <a:ln>
                            <a:noFill/>
                          </a:ln>
                          <a:solidFill>
                            <a:schemeClr val="tx1"/>
                          </a:solidFill>
                          <a:effectLst/>
                          <a:latin typeface="Times New Roman" pitchFamily="18" charset="0"/>
                          <a:ea typeface="MeiryoKe_PGothic" pitchFamily="50" charset="-128"/>
                        </a:rPr>
                        <a:t>a</a:t>
                      </a:r>
                    </a:p>
                  </a:txBody>
                  <a:tcPr anchor="ctr" horzOverflow="overflow">
                    <a:lnL cap="flat">
                      <a:noFill/>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1" u="none" strike="noStrike" cap="none" normalizeH="0" baseline="0" dirty="0">
                          <a:ln>
                            <a:noFill/>
                          </a:ln>
                          <a:solidFill>
                            <a:schemeClr val="tx1"/>
                          </a:solidFill>
                          <a:effectLst/>
                          <a:latin typeface="Times New Roman" pitchFamily="18" charset="0"/>
                          <a:ea typeface="MeiryoKe_PGothic" pitchFamily="50" charset="-128"/>
                        </a:rPr>
                        <a:t>b</a:t>
                      </a:r>
                    </a:p>
                  </a:txBody>
                  <a:tcPr anchor="ct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1" u="none" strike="noStrike" cap="none" normalizeH="0" baseline="0" dirty="0">
                          <a:ln>
                            <a:noFill/>
                          </a:ln>
                          <a:solidFill>
                            <a:schemeClr val="tx1"/>
                          </a:solidFill>
                          <a:effectLst/>
                          <a:latin typeface="Times New Roman" pitchFamily="18" charset="0"/>
                          <a:ea typeface="MeiryoKe_PGothic" pitchFamily="50" charset="-128"/>
                        </a:rPr>
                        <a:t>z</a:t>
                      </a:r>
                    </a:p>
                  </a:txBody>
                  <a:tcPr anchor="ctr"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433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cap="flat">
                      <a:noFill/>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accent5"/>
                          </a:solidFill>
                          <a:effectLst/>
                          <a:latin typeface="Times New Roman" pitchFamily="18" charset="0"/>
                          <a:ea typeface="MeiryoKe_PGothic" pitchFamily="50" charset="-128"/>
                        </a:rPr>
                        <a:t>0</a:t>
                      </a:r>
                    </a:p>
                  </a:txBody>
                  <a:tcPr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1"/>
                  </a:ext>
                </a:extLst>
              </a:tr>
              <a:tr h="41433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accent5"/>
                          </a:solidFill>
                          <a:effectLst/>
                          <a:latin typeface="Times New Roman" pitchFamily="18" charset="0"/>
                          <a:ea typeface="MeiryoKe_PGothic" pitchFamily="50" charset="-128"/>
                        </a:rPr>
                        <a:t>0</a:t>
                      </a:r>
                    </a:p>
                  </a:txBody>
                  <a:tcPr anchor="ctr" horzOverflow="overflow">
                    <a:lnL w="12700" cap="flat" cmpd="sng" algn="ctr">
                      <a:solidFill>
                        <a:schemeClr val="tx1"/>
                      </a:solidFill>
                      <a:prstDash val="solid"/>
                      <a:round/>
                      <a:headEnd type="none" w="med" len="med"/>
                      <a:tailEnd type="none" w="med" len="med"/>
                    </a:lnL>
                    <a:lnR cap="flat">
                      <a:noFill/>
                    </a:lnR>
                    <a:lnT cap="flat">
                      <a:noFill/>
                    </a:lnT>
                    <a:lnB cap="flat">
                      <a:noFill/>
                    </a:lnB>
                    <a:lnTlToBr>
                      <a:noFill/>
                    </a:lnTlToBr>
                    <a:lnBlToTr>
                      <a:noFill/>
                    </a:lnBlToTr>
                    <a:noFill/>
                  </a:tcPr>
                </a:tc>
                <a:extLst>
                  <a:ext uri="{0D108BD9-81ED-4DB2-BD59-A6C34878D82A}">
                    <a16:rowId xmlns:a16="http://schemas.microsoft.com/office/drawing/2014/main" val="10002"/>
                  </a:ext>
                </a:extLst>
              </a:tr>
              <a:tr h="41433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accent5"/>
                          </a:solidFill>
                          <a:effectLst/>
                          <a:latin typeface="Times New Roman" pitchFamily="18" charset="0"/>
                          <a:ea typeface="MeiryoKe_PGothic" pitchFamily="50" charset="-128"/>
                        </a:rPr>
                        <a:t>0</a:t>
                      </a:r>
                    </a:p>
                  </a:txBody>
                  <a:tcPr anchor="ctr" horzOverflow="overflow">
                    <a:lnL w="12700" cap="flat" cmpd="sng" algn="ctr">
                      <a:solidFill>
                        <a:schemeClr val="tx1"/>
                      </a:solidFill>
                      <a:prstDash val="solid"/>
                      <a:round/>
                      <a:headEnd type="none" w="med" len="med"/>
                      <a:tailEnd type="none" w="med" len="med"/>
                    </a:lnL>
                    <a:lnR cap="flat">
                      <a:noFill/>
                    </a:lnR>
                    <a:lnT cap="flat">
                      <a:noFill/>
                    </a:lnT>
                    <a:lnB cap="flat">
                      <a:noFill/>
                    </a:lnB>
                    <a:lnTlToBr>
                      <a:noFill/>
                    </a:lnTlToBr>
                    <a:lnBlToTr>
                      <a:noFill/>
                    </a:lnBlToTr>
                    <a:noFill/>
                  </a:tcPr>
                </a:tc>
                <a:extLst>
                  <a:ext uri="{0D108BD9-81ED-4DB2-BD59-A6C34878D82A}">
                    <a16:rowId xmlns:a16="http://schemas.microsoft.com/office/drawing/2014/main" val="10003"/>
                  </a:ext>
                </a:extLst>
              </a:tr>
              <a:tr h="41433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cap="flat">
                      <a:noFill/>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accent6"/>
                          </a:solidFill>
                          <a:effectLst/>
                          <a:latin typeface="Times New Roman" pitchFamily="18" charset="0"/>
                          <a:ea typeface="MeiryoKe_PGothic" pitchFamily="50" charset="-128"/>
                        </a:rPr>
                        <a:t>1</a:t>
                      </a:r>
                    </a:p>
                  </a:txBody>
                  <a:tcPr anchor="ctr" horzOverflow="overflow">
                    <a:lnL w="12700" cap="flat" cmpd="sng" algn="ctr">
                      <a:solidFill>
                        <a:schemeClr val="tx1"/>
                      </a:solidFill>
                      <a:prstDash val="solid"/>
                      <a:round/>
                      <a:headEnd type="none" w="med" len="med"/>
                      <a:tailEnd type="none" w="med" len="med"/>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5" name="Rectangle 145"/>
          <p:cNvSpPr>
            <a:spLocks noChangeArrowheads="1"/>
          </p:cNvSpPr>
          <p:nvPr/>
        </p:nvSpPr>
        <p:spPr bwMode="auto">
          <a:xfrm>
            <a:off x="2051972" y="1031696"/>
            <a:ext cx="719137" cy="360363"/>
          </a:xfrm>
          <a:prstGeom prst="rect">
            <a:avLst/>
          </a:prstGeom>
          <a:noFill/>
          <a:ln w="28575">
            <a:noFill/>
            <a:miter lim="800000"/>
            <a:headEnd/>
            <a:tailEnd/>
          </a:ln>
          <a:effectLst/>
        </p:spPr>
        <p:txBody>
          <a:bodyPr wrap="none" anchor="ctr"/>
          <a:lstStyle/>
          <a:p>
            <a:pPr algn="ctr"/>
            <a:r>
              <a:rPr lang="en-US" altLang="ja-JP" sz="2400" baseline="0" dirty="0">
                <a:ea typeface="MeiryoKe_PGothic" pitchFamily="50" charset="-128"/>
              </a:rPr>
              <a:t>AND</a:t>
            </a:r>
          </a:p>
        </p:txBody>
      </p:sp>
      <p:sp>
        <p:nvSpPr>
          <p:cNvPr id="6" name="Rectangle 146"/>
          <p:cNvSpPr>
            <a:spLocks noChangeArrowheads="1"/>
          </p:cNvSpPr>
          <p:nvPr/>
        </p:nvSpPr>
        <p:spPr bwMode="auto">
          <a:xfrm>
            <a:off x="4121995" y="1031696"/>
            <a:ext cx="719137" cy="360363"/>
          </a:xfrm>
          <a:prstGeom prst="rect">
            <a:avLst/>
          </a:prstGeom>
          <a:noFill/>
          <a:ln w="28575">
            <a:noFill/>
            <a:miter lim="800000"/>
            <a:headEnd/>
            <a:tailEnd/>
          </a:ln>
          <a:effectLst/>
        </p:spPr>
        <p:txBody>
          <a:bodyPr wrap="none" anchor="ctr"/>
          <a:lstStyle/>
          <a:p>
            <a:pPr algn="ctr"/>
            <a:r>
              <a:rPr lang="en-US" altLang="ja-JP" sz="2400" baseline="0" dirty="0">
                <a:ea typeface="MeiryoKe_PGothic" pitchFamily="50" charset="-128"/>
              </a:rPr>
              <a:t>OR</a:t>
            </a:r>
          </a:p>
        </p:txBody>
      </p:sp>
      <p:graphicFrame>
        <p:nvGraphicFramePr>
          <p:cNvPr id="8" name="Group 278"/>
          <p:cNvGraphicFramePr>
            <a:graphicFrameLocks noGrp="1"/>
          </p:cNvGraphicFramePr>
          <p:nvPr>
            <p:extLst>
              <p:ext uri="{D42A27DB-BD31-4B8C-83A1-F6EECF244321}">
                <p14:modId xmlns:p14="http://schemas.microsoft.com/office/powerpoint/2010/main" val="4203261628"/>
              </p:ext>
            </p:extLst>
          </p:nvPr>
        </p:nvGraphicFramePr>
        <p:xfrm>
          <a:off x="3851992" y="1538979"/>
          <a:ext cx="1439863" cy="2103120"/>
        </p:xfrm>
        <a:graphic>
          <a:graphicData uri="http://schemas.openxmlformats.org/drawingml/2006/table">
            <a:tbl>
              <a:tblPr/>
              <a:tblGrid>
                <a:gridCol w="479425">
                  <a:extLst>
                    <a:ext uri="{9D8B030D-6E8A-4147-A177-3AD203B41FA5}">
                      <a16:colId xmlns:a16="http://schemas.microsoft.com/office/drawing/2014/main" val="20000"/>
                    </a:ext>
                  </a:extLst>
                </a:gridCol>
                <a:gridCol w="481013">
                  <a:extLst>
                    <a:ext uri="{9D8B030D-6E8A-4147-A177-3AD203B41FA5}">
                      <a16:colId xmlns:a16="http://schemas.microsoft.com/office/drawing/2014/main" val="20001"/>
                    </a:ext>
                  </a:extLst>
                </a:gridCol>
                <a:gridCol w="479425">
                  <a:extLst>
                    <a:ext uri="{9D8B030D-6E8A-4147-A177-3AD203B41FA5}">
                      <a16:colId xmlns:a16="http://schemas.microsoft.com/office/drawing/2014/main" val="20002"/>
                    </a:ext>
                  </a:extLst>
                </a:gridCol>
              </a:tblGrid>
              <a:tr h="420624">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1" u="none" strike="noStrike" cap="none" normalizeH="0" baseline="0" dirty="0">
                          <a:ln>
                            <a:noFill/>
                          </a:ln>
                          <a:solidFill>
                            <a:schemeClr val="tx1"/>
                          </a:solidFill>
                          <a:effectLst/>
                          <a:latin typeface="Times New Roman" pitchFamily="18" charset="0"/>
                          <a:ea typeface="MeiryoKe_PGothic" pitchFamily="50" charset="-128"/>
                        </a:rPr>
                        <a:t>a</a:t>
                      </a:r>
                    </a:p>
                  </a:txBody>
                  <a:tcPr anchor="ctr" horzOverflow="overflow">
                    <a:lnL cap="flat">
                      <a:noFill/>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1" u="none" strike="noStrike" cap="none" normalizeH="0" baseline="0" dirty="0">
                          <a:ln>
                            <a:noFill/>
                          </a:ln>
                          <a:solidFill>
                            <a:schemeClr val="tx1"/>
                          </a:solidFill>
                          <a:effectLst/>
                          <a:latin typeface="Times New Roman" pitchFamily="18" charset="0"/>
                          <a:ea typeface="MeiryoKe_PGothic" pitchFamily="50" charset="-128"/>
                        </a:rPr>
                        <a:t>b</a:t>
                      </a:r>
                    </a:p>
                  </a:txBody>
                  <a:tcPr anchor="ct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1" u="none" strike="noStrike" cap="none" normalizeH="0" baseline="0" dirty="0">
                          <a:ln>
                            <a:noFill/>
                          </a:ln>
                          <a:solidFill>
                            <a:schemeClr val="tx1"/>
                          </a:solidFill>
                          <a:effectLst/>
                          <a:latin typeface="Times New Roman" pitchFamily="18" charset="0"/>
                          <a:ea typeface="MeiryoKe_PGothic" pitchFamily="50" charset="-128"/>
                        </a:rPr>
                        <a:t>z</a:t>
                      </a:r>
                    </a:p>
                  </a:txBody>
                  <a:tcPr anchor="ctr"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20624">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cap="flat">
                      <a:noFill/>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accent5"/>
                          </a:solidFill>
                          <a:effectLst/>
                          <a:latin typeface="Times New Roman" pitchFamily="18" charset="0"/>
                          <a:ea typeface="MeiryoKe_PGothic" pitchFamily="50" charset="-128"/>
                        </a:rPr>
                        <a:t>0</a:t>
                      </a:r>
                    </a:p>
                  </a:txBody>
                  <a:tcPr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1"/>
                  </a:ext>
                </a:extLst>
              </a:tr>
              <a:tr h="420624">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accent6"/>
                          </a:solidFill>
                          <a:effectLst/>
                          <a:latin typeface="Times New Roman" pitchFamily="18" charset="0"/>
                          <a:ea typeface="MeiryoKe_PGothic" pitchFamily="50" charset="-128"/>
                        </a:rPr>
                        <a:t>1</a:t>
                      </a:r>
                    </a:p>
                  </a:txBody>
                  <a:tcPr anchor="ctr" horzOverflow="overflow">
                    <a:lnL w="12700" cap="flat" cmpd="sng" algn="ctr">
                      <a:solidFill>
                        <a:schemeClr val="tx1"/>
                      </a:solidFill>
                      <a:prstDash val="solid"/>
                      <a:round/>
                      <a:headEnd type="none" w="med" len="med"/>
                      <a:tailEnd type="none" w="med" len="med"/>
                    </a:lnL>
                    <a:lnR cap="flat">
                      <a:noFill/>
                    </a:lnR>
                    <a:lnT cap="flat">
                      <a:noFill/>
                    </a:lnT>
                    <a:lnB cap="flat">
                      <a:noFill/>
                    </a:lnB>
                    <a:lnTlToBr>
                      <a:noFill/>
                    </a:lnTlToBr>
                    <a:lnBlToTr>
                      <a:noFill/>
                    </a:lnBlToTr>
                    <a:noFill/>
                  </a:tcPr>
                </a:tc>
                <a:extLst>
                  <a:ext uri="{0D108BD9-81ED-4DB2-BD59-A6C34878D82A}">
                    <a16:rowId xmlns:a16="http://schemas.microsoft.com/office/drawing/2014/main" val="10002"/>
                  </a:ext>
                </a:extLst>
              </a:tr>
              <a:tr h="420624">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accent6"/>
                          </a:solidFill>
                          <a:effectLst/>
                          <a:latin typeface="Times New Roman" pitchFamily="18" charset="0"/>
                          <a:ea typeface="MeiryoKe_PGothic" pitchFamily="50" charset="-128"/>
                        </a:rPr>
                        <a:t>1</a:t>
                      </a:r>
                    </a:p>
                  </a:txBody>
                  <a:tcPr anchor="ctr" horzOverflow="overflow">
                    <a:lnL w="12700" cap="flat" cmpd="sng" algn="ctr">
                      <a:solidFill>
                        <a:schemeClr val="tx1"/>
                      </a:solidFill>
                      <a:prstDash val="solid"/>
                      <a:round/>
                      <a:headEnd type="none" w="med" len="med"/>
                      <a:tailEnd type="none" w="med" len="med"/>
                    </a:lnL>
                    <a:lnR cap="flat">
                      <a:noFill/>
                    </a:lnR>
                    <a:lnT cap="flat">
                      <a:noFill/>
                    </a:lnT>
                    <a:lnB cap="flat">
                      <a:noFill/>
                    </a:lnB>
                    <a:lnTlToBr>
                      <a:noFill/>
                    </a:lnTlToBr>
                    <a:lnBlToTr>
                      <a:noFill/>
                    </a:lnBlToTr>
                    <a:noFill/>
                  </a:tcPr>
                </a:tc>
                <a:extLst>
                  <a:ext uri="{0D108BD9-81ED-4DB2-BD59-A6C34878D82A}">
                    <a16:rowId xmlns:a16="http://schemas.microsoft.com/office/drawing/2014/main" val="10003"/>
                  </a:ext>
                </a:extLst>
              </a:tr>
              <a:tr h="420624">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cap="flat">
                      <a:noFill/>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accent6"/>
                          </a:solidFill>
                          <a:effectLst/>
                          <a:latin typeface="Times New Roman" pitchFamily="18" charset="0"/>
                          <a:ea typeface="MeiryoKe_PGothic" pitchFamily="50" charset="-128"/>
                        </a:rPr>
                        <a:t>1</a:t>
                      </a:r>
                    </a:p>
                  </a:txBody>
                  <a:tcPr anchor="ctr" horzOverflow="overflow">
                    <a:lnL w="12700" cap="flat" cmpd="sng" algn="ctr">
                      <a:solidFill>
                        <a:schemeClr val="tx1"/>
                      </a:solidFill>
                      <a:prstDash val="solid"/>
                      <a:round/>
                      <a:headEnd type="none" w="med" len="med"/>
                      <a:tailEnd type="none" w="med" len="med"/>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9" name="Group 383"/>
          <p:cNvGraphicFramePr>
            <a:graphicFrameLocks/>
          </p:cNvGraphicFramePr>
          <p:nvPr>
            <p:extLst>
              <p:ext uri="{D42A27DB-BD31-4B8C-83A1-F6EECF244321}">
                <p14:modId xmlns:p14="http://schemas.microsoft.com/office/powerpoint/2010/main" val="2406584363"/>
              </p:ext>
            </p:extLst>
          </p:nvPr>
        </p:nvGraphicFramePr>
        <p:xfrm>
          <a:off x="6011752" y="1570409"/>
          <a:ext cx="1439862" cy="2071690"/>
        </p:xfrm>
        <a:graphic>
          <a:graphicData uri="http://schemas.openxmlformats.org/drawingml/2006/table">
            <a:tbl>
              <a:tblPr/>
              <a:tblGrid>
                <a:gridCol w="479425">
                  <a:extLst>
                    <a:ext uri="{9D8B030D-6E8A-4147-A177-3AD203B41FA5}">
                      <a16:colId xmlns:a16="http://schemas.microsoft.com/office/drawing/2014/main" val="20000"/>
                    </a:ext>
                  </a:extLst>
                </a:gridCol>
                <a:gridCol w="481012">
                  <a:extLst>
                    <a:ext uri="{9D8B030D-6E8A-4147-A177-3AD203B41FA5}">
                      <a16:colId xmlns:a16="http://schemas.microsoft.com/office/drawing/2014/main" val="20001"/>
                    </a:ext>
                  </a:extLst>
                </a:gridCol>
                <a:gridCol w="479425">
                  <a:extLst>
                    <a:ext uri="{9D8B030D-6E8A-4147-A177-3AD203B41FA5}">
                      <a16:colId xmlns:a16="http://schemas.microsoft.com/office/drawing/2014/main" val="20002"/>
                    </a:ext>
                  </a:extLst>
                </a:gridCol>
              </a:tblGrid>
              <a:tr h="41433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1" u="none" strike="noStrike" cap="none" normalizeH="0" baseline="0" dirty="0">
                          <a:ln>
                            <a:noFill/>
                          </a:ln>
                          <a:solidFill>
                            <a:schemeClr val="tx1"/>
                          </a:solidFill>
                          <a:effectLst/>
                          <a:latin typeface="Times New Roman" pitchFamily="18" charset="0"/>
                          <a:ea typeface="MeiryoKe_PGothic" pitchFamily="50" charset="-128"/>
                        </a:rPr>
                        <a:t>a</a:t>
                      </a:r>
                    </a:p>
                  </a:txBody>
                  <a:tcPr anchor="ctr" horzOverflow="overflow">
                    <a:lnL cap="flat">
                      <a:noFill/>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1" u="none" strike="noStrike" cap="none" normalizeH="0" baseline="0" dirty="0">
                          <a:ln>
                            <a:noFill/>
                          </a:ln>
                          <a:solidFill>
                            <a:schemeClr val="tx1"/>
                          </a:solidFill>
                          <a:effectLst/>
                          <a:latin typeface="Times New Roman" pitchFamily="18" charset="0"/>
                          <a:ea typeface="MeiryoKe_PGothic" pitchFamily="50" charset="-128"/>
                        </a:rPr>
                        <a:t>b</a:t>
                      </a:r>
                    </a:p>
                  </a:txBody>
                  <a:tcPr anchor="ct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1" u="none" strike="noStrike" cap="none" normalizeH="0" baseline="0" dirty="0">
                          <a:ln>
                            <a:noFill/>
                          </a:ln>
                          <a:solidFill>
                            <a:schemeClr val="tx1"/>
                          </a:solidFill>
                          <a:effectLst/>
                          <a:latin typeface="Times New Roman" pitchFamily="18" charset="0"/>
                          <a:ea typeface="MeiryoKe_PGothic" pitchFamily="50" charset="-128"/>
                        </a:rPr>
                        <a:t>z</a:t>
                      </a:r>
                    </a:p>
                  </a:txBody>
                  <a:tcPr anchor="ctr"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433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cap="flat">
                      <a:noFill/>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accent5"/>
                          </a:solidFill>
                          <a:effectLst/>
                          <a:latin typeface="Times New Roman" pitchFamily="18" charset="0"/>
                          <a:ea typeface="MeiryoKe_PGothic" pitchFamily="50" charset="-128"/>
                        </a:rPr>
                        <a:t>0</a:t>
                      </a:r>
                    </a:p>
                  </a:txBody>
                  <a:tcPr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1"/>
                  </a:ext>
                </a:extLst>
              </a:tr>
              <a:tr h="41433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accent6"/>
                          </a:solidFill>
                          <a:effectLst/>
                          <a:latin typeface="Times New Roman" pitchFamily="18" charset="0"/>
                          <a:ea typeface="MeiryoKe_PGothic" pitchFamily="50" charset="-128"/>
                        </a:rPr>
                        <a:t>1</a:t>
                      </a:r>
                    </a:p>
                  </a:txBody>
                  <a:tcPr anchor="ctr" horzOverflow="overflow">
                    <a:lnL w="12700" cap="flat" cmpd="sng" algn="ctr">
                      <a:solidFill>
                        <a:schemeClr val="tx1"/>
                      </a:solidFill>
                      <a:prstDash val="solid"/>
                      <a:round/>
                      <a:headEnd type="none" w="med" len="med"/>
                      <a:tailEnd type="none" w="med" len="med"/>
                    </a:lnL>
                    <a:lnR cap="flat">
                      <a:noFill/>
                    </a:lnR>
                    <a:lnT cap="flat">
                      <a:noFill/>
                    </a:lnT>
                    <a:lnB cap="flat">
                      <a:noFill/>
                    </a:lnB>
                    <a:lnTlToBr>
                      <a:noFill/>
                    </a:lnTlToBr>
                    <a:lnBlToTr>
                      <a:noFill/>
                    </a:lnBlToTr>
                    <a:noFill/>
                  </a:tcPr>
                </a:tc>
                <a:extLst>
                  <a:ext uri="{0D108BD9-81ED-4DB2-BD59-A6C34878D82A}">
                    <a16:rowId xmlns:a16="http://schemas.microsoft.com/office/drawing/2014/main" val="10002"/>
                  </a:ext>
                </a:extLst>
              </a:tr>
              <a:tr h="41433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accent6"/>
                          </a:solidFill>
                          <a:effectLst/>
                          <a:latin typeface="Times New Roman" pitchFamily="18" charset="0"/>
                          <a:ea typeface="MeiryoKe_PGothic" pitchFamily="50" charset="-128"/>
                        </a:rPr>
                        <a:t>1</a:t>
                      </a:r>
                    </a:p>
                  </a:txBody>
                  <a:tcPr anchor="ctr" horzOverflow="overflow">
                    <a:lnL w="12700" cap="flat" cmpd="sng" algn="ctr">
                      <a:solidFill>
                        <a:schemeClr val="tx1"/>
                      </a:solidFill>
                      <a:prstDash val="solid"/>
                      <a:round/>
                      <a:headEnd type="none" w="med" len="med"/>
                      <a:tailEnd type="none" w="med" len="med"/>
                    </a:lnL>
                    <a:lnR cap="flat">
                      <a:noFill/>
                    </a:lnR>
                    <a:lnT cap="flat">
                      <a:noFill/>
                    </a:lnT>
                    <a:lnB cap="flat">
                      <a:noFill/>
                    </a:lnB>
                    <a:lnTlToBr>
                      <a:noFill/>
                    </a:lnTlToBr>
                    <a:lnBlToTr>
                      <a:noFill/>
                    </a:lnBlToTr>
                    <a:noFill/>
                  </a:tcPr>
                </a:tc>
                <a:extLst>
                  <a:ext uri="{0D108BD9-81ED-4DB2-BD59-A6C34878D82A}">
                    <a16:rowId xmlns:a16="http://schemas.microsoft.com/office/drawing/2014/main" val="10003"/>
                  </a:ext>
                </a:extLst>
              </a:tr>
              <a:tr h="41433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cap="flat">
                      <a:noFill/>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accent5"/>
                          </a:solidFill>
                          <a:effectLst/>
                          <a:latin typeface="Times New Roman" pitchFamily="18" charset="0"/>
                          <a:ea typeface="MeiryoKe_PGothic" pitchFamily="50" charset="-128"/>
                        </a:rPr>
                        <a:t>0</a:t>
                      </a:r>
                    </a:p>
                  </a:txBody>
                  <a:tcPr anchor="ctr" horzOverflow="overflow">
                    <a:lnL w="12700" cap="flat" cmpd="sng" algn="ctr">
                      <a:solidFill>
                        <a:schemeClr val="tx1"/>
                      </a:solidFill>
                      <a:prstDash val="solid"/>
                      <a:round/>
                      <a:headEnd type="none" w="med" len="med"/>
                      <a:tailEnd type="none" w="med" len="med"/>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0" name="Rectangle 145"/>
          <p:cNvSpPr>
            <a:spLocks noChangeArrowheads="1"/>
          </p:cNvSpPr>
          <p:nvPr/>
        </p:nvSpPr>
        <p:spPr bwMode="auto">
          <a:xfrm>
            <a:off x="6372020" y="1031696"/>
            <a:ext cx="719137" cy="360363"/>
          </a:xfrm>
          <a:prstGeom prst="rect">
            <a:avLst/>
          </a:prstGeom>
          <a:noFill/>
          <a:ln w="28575">
            <a:noFill/>
            <a:miter lim="800000"/>
            <a:headEnd/>
            <a:tailEnd/>
          </a:ln>
          <a:effectLst/>
        </p:spPr>
        <p:txBody>
          <a:bodyPr wrap="none" anchor="ctr"/>
          <a:lstStyle/>
          <a:p>
            <a:pPr algn="ctr"/>
            <a:r>
              <a:rPr lang="en-US" altLang="ja-JP" sz="2400" baseline="0" dirty="0">
                <a:ea typeface="MeiryoKe_PGothic" pitchFamily="50" charset="-128"/>
              </a:rPr>
              <a:t>XOR</a:t>
            </a:r>
          </a:p>
        </p:txBody>
      </p:sp>
    </p:spTree>
    <p:extLst>
      <p:ext uri="{BB962C8B-B14F-4D97-AF65-F5344CB8AC3E}">
        <p14:creationId xmlns:p14="http://schemas.microsoft.com/office/powerpoint/2010/main" val="18388235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sz="2400" dirty="0"/>
              <a:t>The prediction accuracy of state-of-the-art predictors</a:t>
            </a:r>
            <a:br>
              <a:rPr lang="en-US" altLang="ja-JP" sz="2400" dirty="0"/>
            </a:br>
            <a:r>
              <a:rPr lang="en-US" altLang="ja-JP" sz="1400" dirty="0"/>
              <a:t>Cited from </a:t>
            </a:r>
            <a:r>
              <a:rPr lang="en-US" altLang="ja-JP" sz="1400" i="1" dirty="0"/>
              <a:t>Pierre Michaud, “An alternative TAGE-like conditional branch predictor”, TACO 2018 </a:t>
            </a:r>
            <a:endParaRPr kumimoji="1" lang="ja-JP" altLang="en-US" sz="1400" i="1" dirty="0"/>
          </a:p>
        </p:txBody>
      </p:sp>
      <p:sp>
        <p:nvSpPr>
          <p:cNvPr id="3" name="テキスト プレースホルダー 2">
            <a:extLst>
              <a:ext uri="{FF2B5EF4-FFF2-40B4-BE49-F238E27FC236}">
                <a16:creationId xmlns:a16="http://schemas.microsoft.com/office/drawing/2014/main" id="{F9964DE1-F60A-660C-F4EB-4F76C2090AD1}"/>
              </a:ext>
            </a:extLst>
          </p:cNvPr>
          <p:cNvSpPr>
            <a:spLocks noGrp="1"/>
          </p:cNvSpPr>
          <p:nvPr>
            <p:ph type="body" sz="quarter" idx="10"/>
          </p:nvPr>
        </p:nvSpPr>
        <p:spPr>
          <a:xfrm>
            <a:off x="431954" y="5589024"/>
            <a:ext cx="8280092" cy="629700"/>
          </a:xfrm>
        </p:spPr>
        <p:txBody>
          <a:bodyPr/>
          <a:lstStyle/>
          <a:p>
            <a:pPr lvl="1"/>
            <a:r>
              <a:rPr lang="en-US" altLang="ja-JP" sz="1800" dirty="0"/>
              <a:t>1000 instructions usually include around 200~250 branch instructions.</a:t>
            </a:r>
          </a:p>
          <a:p>
            <a:pPr lvl="1"/>
            <a:r>
              <a:rPr lang="en-US" altLang="ja-JP" sz="1800" dirty="0"/>
              <a:t>MPKI=3.5 means that the prediction accuracy is 1-3.5/200</a:t>
            </a:r>
            <a:r>
              <a:rPr lang="ja-JP" altLang="en-US" sz="1800" dirty="0"/>
              <a:t>≒</a:t>
            </a:r>
            <a:r>
              <a:rPr lang="en-US" altLang="ja-JP" sz="1800" dirty="0"/>
              <a:t>98%.</a:t>
            </a:r>
            <a:endParaRPr lang="ja-JP" altLang="en-US" sz="1800" dirty="0"/>
          </a:p>
        </p:txBody>
      </p:sp>
      <p:pic>
        <p:nvPicPr>
          <p:cNvPr id="1028" name="Picture 4" descr="画像"/>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51" y="1088974"/>
            <a:ext cx="8719331" cy="38700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566032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分岐方向予測</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kumimoji="1" lang="ja-JP" altLang="en-US" dirty="0"/>
              <a:t>静的分岐予測</a:t>
            </a:r>
            <a:endParaRPr kumimoji="1" lang="en-US" altLang="ja-JP" dirty="0"/>
          </a:p>
          <a:p>
            <a:pPr marL="457200" indent="-457200">
              <a:buFont typeface="+mj-lt"/>
              <a:buAutoNum type="arabicPeriod"/>
            </a:pPr>
            <a:r>
              <a:rPr kumimoji="1" lang="ja-JP" altLang="en-US" dirty="0"/>
              <a:t>動的分岐予測</a:t>
            </a:r>
            <a:endParaRPr kumimoji="1" lang="en-US" altLang="ja-JP" dirty="0"/>
          </a:p>
          <a:p>
            <a:pPr marL="817200" lvl="1" indent="-457200">
              <a:buFont typeface="+mj-lt"/>
              <a:buAutoNum type="arabicPeriod"/>
            </a:pPr>
            <a:r>
              <a:rPr lang="en-US" altLang="ja-JP" dirty="0"/>
              <a:t>n </a:t>
            </a:r>
            <a:r>
              <a:rPr lang="ja-JP" altLang="en-US" dirty="0"/>
              <a:t>ビット・カウンタ</a:t>
            </a:r>
            <a:endParaRPr kumimoji="1" lang="en-US" altLang="ja-JP" dirty="0"/>
          </a:p>
          <a:p>
            <a:pPr marL="1177200" lvl="2" indent="-457200">
              <a:buFont typeface="+mj-lt"/>
              <a:buAutoNum type="arabicPeriod"/>
            </a:pPr>
            <a:r>
              <a:rPr lang="en-US" altLang="ja-JP" dirty="0"/>
              <a:t>1</a:t>
            </a:r>
            <a:r>
              <a:rPr lang="ja-JP" altLang="en-US" dirty="0"/>
              <a:t>ビット・カウンタ予測器</a:t>
            </a:r>
            <a:endParaRPr lang="en-US" altLang="ja-JP" dirty="0"/>
          </a:p>
          <a:p>
            <a:pPr marL="1177200" lvl="2" indent="-457200">
              <a:buFont typeface="+mj-lt"/>
              <a:buAutoNum type="arabicPeriod"/>
            </a:pPr>
            <a:r>
              <a:rPr kumimoji="1" lang="en-US" altLang="ja-JP" dirty="0"/>
              <a:t>2</a:t>
            </a:r>
            <a:r>
              <a:rPr kumimoji="1" lang="ja-JP" altLang="en-US" dirty="0"/>
              <a:t>ビット・カウンタ</a:t>
            </a:r>
            <a:r>
              <a:rPr lang="ja-JP" altLang="en-US" dirty="0"/>
              <a:t>予測器</a:t>
            </a:r>
            <a:endParaRPr lang="en-US" altLang="ja-JP" dirty="0"/>
          </a:p>
          <a:p>
            <a:pPr marL="817200" lvl="1" indent="-457200">
              <a:buFont typeface="+mj-lt"/>
              <a:buAutoNum type="arabicPeriod"/>
            </a:pPr>
            <a:r>
              <a:rPr kumimoji="1" lang="ja-JP" altLang="en-US" dirty="0"/>
              <a:t>履歴を用いたもの</a:t>
            </a:r>
            <a:endParaRPr kumimoji="1" lang="en-US" altLang="ja-JP" dirty="0"/>
          </a:p>
          <a:p>
            <a:pPr marL="1177200" lvl="2" indent="-457200">
              <a:buFont typeface="+mj-lt"/>
              <a:buAutoNum type="arabicPeriod"/>
            </a:pPr>
            <a:r>
              <a:rPr kumimoji="1" lang="ja-JP" altLang="en-US" dirty="0"/>
              <a:t>ローカル履歴予測</a:t>
            </a:r>
            <a:r>
              <a:rPr lang="ja-JP" altLang="en-US" dirty="0"/>
              <a:t>器</a:t>
            </a:r>
            <a:endParaRPr kumimoji="1" lang="en-US" altLang="ja-JP" dirty="0"/>
          </a:p>
          <a:p>
            <a:pPr marL="1177200" lvl="2" indent="-457200">
              <a:buFont typeface="+mj-lt"/>
              <a:buAutoNum type="arabicPeriod"/>
            </a:pPr>
            <a:r>
              <a:rPr kumimoji="1" lang="ja-JP" altLang="en-US" dirty="0"/>
              <a:t>グローバル履歴</a:t>
            </a:r>
            <a:r>
              <a:rPr lang="ja-JP" altLang="en-US" dirty="0"/>
              <a:t>予測器</a:t>
            </a:r>
            <a:endParaRPr kumimoji="1" lang="en-US" altLang="ja-JP" dirty="0"/>
          </a:p>
          <a:p>
            <a:pPr marL="1177200" lvl="2" indent="-457200">
              <a:buFont typeface="+mj-lt"/>
              <a:buAutoNum type="arabicPeriod"/>
            </a:pPr>
            <a:r>
              <a:rPr lang="ja-JP" altLang="en-US" dirty="0">
                <a:solidFill>
                  <a:schemeClr val="accent5"/>
                </a:solidFill>
              </a:rPr>
              <a:t>より高度な予測器</a:t>
            </a:r>
            <a:endParaRPr kumimoji="1" lang="en-US" altLang="ja-JP" dirty="0">
              <a:solidFill>
                <a:schemeClr val="accent5"/>
              </a:solidFill>
            </a:endParaRPr>
          </a:p>
        </p:txBody>
      </p:sp>
    </p:spTree>
    <p:extLst>
      <p:ext uri="{BB962C8B-B14F-4D97-AF65-F5344CB8AC3E}">
        <p14:creationId xmlns:p14="http://schemas.microsoft.com/office/powerpoint/2010/main" val="15761110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6327ECB-0A5B-46F0-8B73-5FC613EA78CE}"/>
              </a:ext>
            </a:extLst>
          </p:cNvPr>
          <p:cNvSpPr>
            <a:spLocks noGrp="1"/>
          </p:cNvSpPr>
          <p:nvPr>
            <p:ph type="title"/>
          </p:nvPr>
        </p:nvSpPr>
        <p:spPr/>
        <p:txBody>
          <a:bodyPr/>
          <a:lstStyle/>
          <a:p>
            <a:r>
              <a:rPr kumimoji="1" lang="ja-JP" altLang="en-US" dirty="0"/>
              <a:t>より高度な予測器</a:t>
            </a:r>
          </a:p>
        </p:txBody>
      </p:sp>
      <p:sp>
        <p:nvSpPr>
          <p:cNvPr id="3" name="テキスト プレースホルダー 2">
            <a:extLst>
              <a:ext uri="{FF2B5EF4-FFF2-40B4-BE49-F238E27FC236}">
                <a16:creationId xmlns:a16="http://schemas.microsoft.com/office/drawing/2014/main" id="{2338DB00-E091-475A-92C9-E0DABB402D78}"/>
              </a:ext>
            </a:extLst>
          </p:cNvPr>
          <p:cNvSpPr>
            <a:spLocks noGrp="1"/>
          </p:cNvSpPr>
          <p:nvPr>
            <p:ph type="body" sz="quarter" idx="10"/>
          </p:nvPr>
        </p:nvSpPr>
        <p:spPr/>
        <p:txBody>
          <a:bodyPr/>
          <a:lstStyle/>
          <a:p>
            <a:pPr marL="457200" indent="-457200">
              <a:buFont typeface="+mj-lt"/>
              <a:buAutoNum type="arabicPeriod"/>
            </a:pPr>
            <a:r>
              <a:rPr lang="ja-JP" altLang="en-US" dirty="0"/>
              <a:t>ローカル・グローバルのハイブリッド予測器</a:t>
            </a:r>
            <a:endParaRPr kumimoji="1" lang="en-US" altLang="ja-JP" dirty="0"/>
          </a:p>
          <a:p>
            <a:pPr marL="457200" indent="-457200">
              <a:buFont typeface="+mj-lt"/>
              <a:buAutoNum type="arabicPeriod"/>
            </a:pPr>
            <a:r>
              <a:rPr kumimoji="1" lang="ja-JP" altLang="en-US" dirty="0"/>
              <a:t>パーセプトロン予測器</a:t>
            </a:r>
            <a:endParaRPr kumimoji="1" lang="en-US" altLang="ja-JP" dirty="0"/>
          </a:p>
          <a:p>
            <a:pPr marL="457200" indent="-457200">
              <a:buFont typeface="+mj-lt"/>
              <a:buAutoNum type="arabicPeriod"/>
            </a:pPr>
            <a:r>
              <a:rPr lang="en-US" altLang="ja-JP" dirty="0"/>
              <a:t>TAGE </a:t>
            </a:r>
            <a:r>
              <a:rPr lang="ja-JP" altLang="en-US" dirty="0"/>
              <a:t>予測器</a:t>
            </a:r>
            <a:endParaRPr lang="en-US" altLang="ja-JP" dirty="0"/>
          </a:p>
          <a:p>
            <a:pPr marL="817200" lvl="1" indent="-457200">
              <a:buFont typeface="+mj-lt"/>
              <a:buAutoNum type="arabicPeriod"/>
            </a:pPr>
            <a:endParaRPr kumimoji="1" lang="en-US" altLang="ja-JP" dirty="0"/>
          </a:p>
          <a:p>
            <a:r>
              <a:rPr kumimoji="1" lang="ja-JP" altLang="en-US" dirty="0"/>
              <a:t>パーセプトロンと </a:t>
            </a:r>
            <a:r>
              <a:rPr kumimoji="1" lang="en-US" altLang="ja-JP" dirty="0"/>
              <a:t>TAGE </a:t>
            </a:r>
            <a:r>
              <a:rPr kumimoji="1" lang="ja-JP" altLang="en-US" dirty="0"/>
              <a:t>は基本的にはグローバル予測器が下敷き</a:t>
            </a:r>
            <a:endParaRPr kumimoji="1" lang="en-US" altLang="ja-JP" dirty="0"/>
          </a:p>
          <a:p>
            <a:pPr lvl="1"/>
            <a:r>
              <a:rPr lang="en-US" altLang="ja-JP" dirty="0"/>
              <a:t>XOR </a:t>
            </a:r>
            <a:r>
              <a:rPr lang="ja-JP" altLang="en-US" dirty="0"/>
              <a:t>演算は要素としてよく出てくる</a:t>
            </a:r>
            <a:endParaRPr kumimoji="1" lang="ja-JP" altLang="en-US" dirty="0"/>
          </a:p>
        </p:txBody>
      </p:sp>
    </p:spTree>
    <p:extLst>
      <p:ext uri="{BB962C8B-B14F-4D97-AF65-F5344CB8AC3E}">
        <p14:creationId xmlns:p14="http://schemas.microsoft.com/office/powerpoint/2010/main" val="29208317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751DC89-DB2C-40D0-8D8E-F16892634B4B}"/>
              </a:ext>
            </a:extLst>
          </p:cNvPr>
          <p:cNvSpPr>
            <a:spLocks noGrp="1"/>
          </p:cNvSpPr>
          <p:nvPr>
            <p:ph type="title"/>
          </p:nvPr>
        </p:nvSpPr>
        <p:spPr/>
        <p:txBody>
          <a:bodyPr/>
          <a:lstStyle/>
          <a:p>
            <a:r>
              <a:rPr kumimoji="1" lang="ja-JP" altLang="en-US" dirty="0"/>
              <a:t>予測器の精度</a:t>
            </a:r>
          </a:p>
        </p:txBody>
      </p:sp>
      <p:sp>
        <p:nvSpPr>
          <p:cNvPr id="3" name="テキスト プレースホルダー 2">
            <a:extLst>
              <a:ext uri="{FF2B5EF4-FFF2-40B4-BE49-F238E27FC236}">
                <a16:creationId xmlns:a16="http://schemas.microsoft.com/office/drawing/2014/main" id="{CC721EC2-69FF-47E6-95B3-AA8EC4B0FB4D}"/>
              </a:ext>
            </a:extLst>
          </p:cNvPr>
          <p:cNvSpPr>
            <a:spLocks noGrp="1"/>
          </p:cNvSpPr>
          <p:nvPr>
            <p:ph type="body" sz="quarter" idx="10"/>
          </p:nvPr>
        </p:nvSpPr>
        <p:spPr>
          <a:xfrm>
            <a:off x="611956" y="1088975"/>
            <a:ext cx="8280092" cy="1260014"/>
          </a:xfrm>
        </p:spPr>
        <p:txBody>
          <a:bodyPr/>
          <a:lstStyle/>
          <a:p>
            <a:r>
              <a:rPr kumimoji="1" lang="ja-JP" altLang="en-US" dirty="0"/>
              <a:t>左上が </a:t>
            </a:r>
            <a:r>
              <a:rPr kumimoji="1" lang="en-US" altLang="ja-JP" dirty="0"/>
              <a:t>g-share</a:t>
            </a:r>
            <a:r>
              <a:rPr kumimoji="1" lang="ja-JP" altLang="en-US" dirty="0"/>
              <a:t>，右下が </a:t>
            </a:r>
            <a:r>
              <a:rPr kumimoji="1" lang="en-US" altLang="ja-JP" dirty="0"/>
              <a:t>TAGE </a:t>
            </a:r>
            <a:r>
              <a:rPr kumimoji="1" lang="ja-JP" altLang="en-US" dirty="0"/>
              <a:t>の最新型</a:t>
            </a:r>
          </a:p>
        </p:txBody>
      </p:sp>
      <p:pic>
        <p:nvPicPr>
          <p:cNvPr id="4" name="Picture 4" descr="画像">
            <a:extLst>
              <a:ext uri="{FF2B5EF4-FFF2-40B4-BE49-F238E27FC236}">
                <a16:creationId xmlns:a16="http://schemas.microsoft.com/office/drawing/2014/main" id="{FB89B79F-6C92-4BB6-ACBF-048FD92C57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950" y="2258987"/>
            <a:ext cx="8719331" cy="38700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24773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C34A05-9533-45B4-B387-BA5435160B37}"/>
              </a:ext>
            </a:extLst>
          </p:cNvPr>
          <p:cNvSpPr>
            <a:spLocks noGrp="1"/>
          </p:cNvSpPr>
          <p:nvPr>
            <p:ph type="title"/>
          </p:nvPr>
        </p:nvSpPr>
        <p:spPr/>
        <p:txBody>
          <a:bodyPr/>
          <a:lstStyle/>
          <a:p>
            <a:r>
              <a:rPr kumimoji="1" lang="ja-JP" altLang="en-US" dirty="0"/>
              <a:t>ローカル・グローバル・ハイブリッド予測器</a:t>
            </a:r>
          </a:p>
        </p:txBody>
      </p:sp>
      <p:sp>
        <p:nvSpPr>
          <p:cNvPr id="3" name="テキスト プレースホルダー 2">
            <a:extLst>
              <a:ext uri="{FF2B5EF4-FFF2-40B4-BE49-F238E27FC236}">
                <a16:creationId xmlns:a16="http://schemas.microsoft.com/office/drawing/2014/main" id="{2329696D-0A9D-4FF3-87DC-D66AEDB7A5C9}"/>
              </a:ext>
            </a:extLst>
          </p:cNvPr>
          <p:cNvSpPr>
            <a:spLocks noGrp="1"/>
          </p:cNvSpPr>
          <p:nvPr>
            <p:ph type="body" sz="quarter" idx="10"/>
          </p:nvPr>
        </p:nvSpPr>
        <p:spPr/>
        <p:txBody>
          <a:bodyPr/>
          <a:lstStyle/>
          <a:p>
            <a:r>
              <a:rPr kumimoji="1" lang="ja-JP" altLang="en-US" dirty="0"/>
              <a:t>ローカル予測器とグローバル予測器のそれぞれが得意な分岐がある</a:t>
            </a:r>
            <a:endParaRPr kumimoji="1" lang="en-US" altLang="ja-JP" dirty="0"/>
          </a:p>
          <a:p>
            <a:pPr lvl="1"/>
            <a:r>
              <a:rPr lang="ja-JP" altLang="en-US" dirty="0"/>
              <a:t>基本的にはグローバルの方が強い</a:t>
            </a:r>
            <a:endParaRPr lang="en-US" altLang="ja-JP" dirty="0"/>
          </a:p>
          <a:p>
            <a:pPr lvl="2"/>
            <a:r>
              <a:rPr lang="ja-JP" altLang="en-US" dirty="0"/>
              <a:t>グローバル予測機はローカルなパータンもうまく予測できる</a:t>
            </a:r>
            <a:endParaRPr lang="en-US" altLang="ja-JP" dirty="0"/>
          </a:p>
          <a:p>
            <a:pPr lvl="1"/>
            <a:r>
              <a:rPr lang="ja-JP" altLang="en-US" dirty="0"/>
              <a:t>ローカルが得意な分岐の例：間隔が長い場合</a:t>
            </a:r>
            <a:endParaRPr kumimoji="1" lang="en-US" altLang="ja-JP" dirty="0"/>
          </a:p>
          <a:p>
            <a:pPr lvl="2"/>
            <a:r>
              <a:rPr kumimoji="1" lang="ja-JP" altLang="en-US" dirty="0"/>
              <a:t>ある関数内の </a:t>
            </a:r>
            <a:r>
              <a:rPr kumimoji="1" lang="en-US" altLang="ja-JP" dirty="0"/>
              <a:t>if </a:t>
            </a:r>
            <a:r>
              <a:rPr kumimoji="1" lang="ja-JP" altLang="en-US" dirty="0"/>
              <a:t>文は成立と不成立を</a:t>
            </a:r>
            <a:r>
              <a:rPr lang="ja-JP" altLang="en-US" dirty="0"/>
              <a:t>交互に繰り返す</a:t>
            </a:r>
            <a:endParaRPr lang="en-US" altLang="ja-JP" dirty="0"/>
          </a:p>
          <a:p>
            <a:pPr lvl="2"/>
            <a:r>
              <a:rPr kumimoji="1" lang="ja-JP" altLang="en-US" dirty="0"/>
              <a:t>その関数はかなり時間をあけて呼ばれる</a:t>
            </a:r>
            <a:endParaRPr kumimoji="1" lang="en-US" altLang="ja-JP" dirty="0"/>
          </a:p>
          <a:p>
            <a:pPr lvl="2"/>
            <a:r>
              <a:rPr kumimoji="1" lang="ja-JP" altLang="en-US" dirty="0"/>
              <a:t>グローバル予測器では相当長い履歴が必要</a:t>
            </a:r>
            <a:endParaRPr kumimoji="1" lang="en-US" altLang="ja-JP" dirty="0"/>
          </a:p>
          <a:p>
            <a:r>
              <a:rPr lang="ja-JP" altLang="en-US" dirty="0"/>
              <a:t>アプローチ</a:t>
            </a:r>
            <a:endParaRPr lang="en-US" altLang="ja-JP" dirty="0"/>
          </a:p>
          <a:p>
            <a:pPr lvl="1"/>
            <a:r>
              <a:rPr lang="ja-JP" altLang="en-US" dirty="0"/>
              <a:t>ローカル予測器とグローバル予測器を両方積んで，使い分ける</a:t>
            </a:r>
            <a:endParaRPr kumimoji="1" lang="en-US" altLang="ja-JP" dirty="0"/>
          </a:p>
        </p:txBody>
      </p:sp>
    </p:spTree>
    <p:extLst>
      <p:ext uri="{BB962C8B-B14F-4D97-AF65-F5344CB8AC3E}">
        <p14:creationId xmlns:p14="http://schemas.microsoft.com/office/powerpoint/2010/main" val="428758795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C34A05-9533-45B4-B387-BA5435160B37}"/>
              </a:ext>
            </a:extLst>
          </p:cNvPr>
          <p:cNvSpPr>
            <a:spLocks noGrp="1"/>
          </p:cNvSpPr>
          <p:nvPr>
            <p:ph type="title"/>
          </p:nvPr>
        </p:nvSpPr>
        <p:spPr/>
        <p:txBody>
          <a:bodyPr/>
          <a:lstStyle/>
          <a:p>
            <a:r>
              <a:rPr kumimoji="1" lang="ja-JP" altLang="en-US" dirty="0"/>
              <a:t>ローカル・グローバル・ハイブリッド予測器</a:t>
            </a:r>
          </a:p>
        </p:txBody>
      </p:sp>
      <p:sp>
        <p:nvSpPr>
          <p:cNvPr id="3" name="テキスト プレースホルダー 2">
            <a:extLst>
              <a:ext uri="{FF2B5EF4-FFF2-40B4-BE49-F238E27FC236}">
                <a16:creationId xmlns:a16="http://schemas.microsoft.com/office/drawing/2014/main" id="{2329696D-0A9D-4FF3-87DC-D66AEDB7A5C9}"/>
              </a:ext>
            </a:extLst>
          </p:cNvPr>
          <p:cNvSpPr>
            <a:spLocks noGrp="1"/>
          </p:cNvSpPr>
          <p:nvPr>
            <p:ph type="body" sz="quarter" idx="10"/>
          </p:nvPr>
        </p:nvSpPr>
        <p:spPr/>
        <p:txBody>
          <a:bodyPr/>
          <a:lstStyle/>
          <a:p>
            <a:r>
              <a:rPr kumimoji="1" lang="ja-JP" altLang="en-US" dirty="0"/>
              <a:t>要素</a:t>
            </a:r>
            <a:endParaRPr kumimoji="1" lang="en-US" altLang="ja-JP" dirty="0"/>
          </a:p>
          <a:p>
            <a:pPr marL="817200" lvl="1" indent="-457200">
              <a:buFont typeface="+mj-lt"/>
              <a:buAutoNum type="arabicPeriod"/>
            </a:pPr>
            <a:r>
              <a:rPr kumimoji="1" lang="ja-JP" altLang="en-US" dirty="0"/>
              <a:t>ローカル予測器</a:t>
            </a:r>
            <a:endParaRPr kumimoji="1" lang="en-US" altLang="ja-JP" dirty="0"/>
          </a:p>
          <a:p>
            <a:pPr marL="817200" lvl="1" indent="-457200">
              <a:buFont typeface="+mj-lt"/>
              <a:buAutoNum type="arabicPeriod"/>
            </a:pPr>
            <a:r>
              <a:rPr lang="ja-JP" altLang="en-US" dirty="0"/>
              <a:t>グローバル予測器</a:t>
            </a:r>
            <a:endParaRPr lang="en-US" altLang="ja-JP" dirty="0"/>
          </a:p>
          <a:p>
            <a:pPr marL="817200" lvl="1" indent="-457200">
              <a:buFont typeface="+mj-lt"/>
              <a:buAutoNum type="arabicPeriod"/>
            </a:pPr>
            <a:r>
              <a:rPr kumimoji="1" lang="ja-JP" altLang="en-US" dirty="0"/>
              <a:t>セレクタ</a:t>
            </a:r>
            <a:endParaRPr kumimoji="1" lang="en-US" altLang="ja-JP" dirty="0"/>
          </a:p>
          <a:p>
            <a:pPr lvl="2"/>
            <a:r>
              <a:rPr kumimoji="1" lang="en-US" altLang="ja-JP" dirty="0"/>
              <a:t>PC </a:t>
            </a:r>
            <a:r>
              <a:rPr kumimoji="1" lang="ja-JP" altLang="en-US" dirty="0"/>
              <a:t>をインデクスとしてアクセスされるカウンタのテーブル</a:t>
            </a:r>
            <a:endParaRPr kumimoji="1" lang="en-US" altLang="ja-JP" dirty="0"/>
          </a:p>
          <a:p>
            <a:r>
              <a:rPr lang="ja-JP" altLang="en-US" dirty="0"/>
              <a:t>学習の動作</a:t>
            </a:r>
            <a:endParaRPr lang="en-US" altLang="ja-JP" dirty="0"/>
          </a:p>
          <a:p>
            <a:pPr lvl="1"/>
            <a:r>
              <a:rPr lang="en-US" altLang="ja-JP" dirty="0"/>
              <a:t>1. </a:t>
            </a:r>
            <a:r>
              <a:rPr kumimoji="1" lang="ja-JP" altLang="en-US" dirty="0"/>
              <a:t>ローカル予測</a:t>
            </a:r>
            <a:r>
              <a:rPr lang="ja-JP" altLang="en-US" dirty="0"/>
              <a:t>器</a:t>
            </a:r>
            <a:r>
              <a:rPr kumimoji="1" lang="ja-JP" altLang="en-US" dirty="0"/>
              <a:t>と </a:t>
            </a:r>
            <a:r>
              <a:rPr lang="en-US" altLang="ja-JP" dirty="0"/>
              <a:t>2. </a:t>
            </a:r>
            <a:r>
              <a:rPr kumimoji="1" lang="ja-JP" altLang="en-US" dirty="0"/>
              <a:t>グローバル予測器で並列に予測</a:t>
            </a:r>
            <a:endParaRPr kumimoji="1" lang="en-US" altLang="ja-JP" dirty="0"/>
          </a:p>
          <a:p>
            <a:pPr lvl="1"/>
            <a:r>
              <a:rPr lang="ja-JP" altLang="en-US" dirty="0"/>
              <a:t>セレクタの更新</a:t>
            </a:r>
            <a:endParaRPr kumimoji="1" lang="en-US" altLang="ja-JP" dirty="0"/>
          </a:p>
          <a:p>
            <a:pPr lvl="2"/>
            <a:r>
              <a:rPr kumimoji="1" lang="en-US" altLang="ja-JP" dirty="0"/>
              <a:t>1. </a:t>
            </a:r>
            <a:r>
              <a:rPr kumimoji="1" lang="ja-JP" altLang="en-US" dirty="0"/>
              <a:t>が当たってたらセレクタの対応エントリをデクリメント</a:t>
            </a:r>
            <a:endParaRPr kumimoji="1" lang="en-US" altLang="ja-JP" dirty="0"/>
          </a:p>
          <a:p>
            <a:pPr lvl="2"/>
            <a:r>
              <a:rPr lang="en-US" altLang="ja-JP" dirty="0"/>
              <a:t>2. </a:t>
            </a:r>
            <a:r>
              <a:rPr lang="ja-JP" altLang="en-US" dirty="0"/>
              <a:t>が当たってたらセレクタの対応エントリをインクリメント</a:t>
            </a:r>
            <a:endParaRPr kumimoji="1" lang="en-US" altLang="ja-JP" dirty="0"/>
          </a:p>
          <a:p>
            <a:r>
              <a:rPr kumimoji="1" lang="ja-JP" altLang="en-US" dirty="0"/>
              <a:t>予測時の動作</a:t>
            </a:r>
            <a:endParaRPr kumimoji="1" lang="en-US" altLang="ja-JP" dirty="0"/>
          </a:p>
          <a:p>
            <a:pPr lvl="1"/>
            <a:r>
              <a:rPr kumimoji="1" lang="ja-JP" altLang="en-US" dirty="0"/>
              <a:t>セレクタの対応エントリと閾値を比較してどっちを使うか決定</a:t>
            </a:r>
            <a:endParaRPr kumimoji="1" lang="en-US" altLang="ja-JP" dirty="0"/>
          </a:p>
        </p:txBody>
      </p:sp>
    </p:spTree>
    <p:extLst>
      <p:ext uri="{BB962C8B-B14F-4D97-AF65-F5344CB8AC3E}">
        <p14:creationId xmlns:p14="http://schemas.microsoft.com/office/powerpoint/2010/main" val="22442877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C34A05-9533-45B4-B387-BA5435160B37}"/>
              </a:ext>
            </a:extLst>
          </p:cNvPr>
          <p:cNvSpPr>
            <a:spLocks noGrp="1"/>
          </p:cNvSpPr>
          <p:nvPr>
            <p:ph type="title"/>
          </p:nvPr>
        </p:nvSpPr>
        <p:spPr/>
        <p:txBody>
          <a:bodyPr/>
          <a:lstStyle/>
          <a:p>
            <a:r>
              <a:rPr kumimoji="1" lang="ja-JP" altLang="en-US" dirty="0"/>
              <a:t>ローカル・グローバル・ハイブリッド予測器</a:t>
            </a:r>
          </a:p>
        </p:txBody>
      </p:sp>
      <p:sp>
        <p:nvSpPr>
          <p:cNvPr id="3" name="テキスト プレースホルダー 2">
            <a:extLst>
              <a:ext uri="{FF2B5EF4-FFF2-40B4-BE49-F238E27FC236}">
                <a16:creationId xmlns:a16="http://schemas.microsoft.com/office/drawing/2014/main" id="{2329696D-0A9D-4FF3-87DC-D66AEDB7A5C9}"/>
              </a:ext>
            </a:extLst>
          </p:cNvPr>
          <p:cNvSpPr>
            <a:spLocks noGrp="1"/>
          </p:cNvSpPr>
          <p:nvPr>
            <p:ph type="body" sz="quarter" idx="10"/>
          </p:nvPr>
        </p:nvSpPr>
        <p:spPr/>
        <p:txBody>
          <a:bodyPr/>
          <a:lstStyle/>
          <a:p>
            <a:r>
              <a:rPr kumimoji="1" lang="ja-JP" altLang="en-US" dirty="0"/>
              <a:t>問題点：</a:t>
            </a:r>
            <a:r>
              <a:rPr lang="ja-JP" altLang="en-US" dirty="0"/>
              <a:t>容量効率が悪い</a:t>
            </a:r>
            <a:endParaRPr lang="en-US" altLang="ja-JP" dirty="0"/>
          </a:p>
          <a:p>
            <a:pPr lvl="1"/>
            <a:r>
              <a:rPr kumimoji="1" lang="ja-JP" altLang="en-US" dirty="0"/>
              <a:t>ローカルとグローバルが二重に存在</a:t>
            </a:r>
            <a:endParaRPr kumimoji="1" lang="en-US" altLang="ja-JP" dirty="0"/>
          </a:p>
          <a:p>
            <a:pPr lvl="1"/>
            <a:r>
              <a:rPr kumimoji="1" lang="ja-JP" altLang="en-US" dirty="0"/>
              <a:t>セレクタが追加される</a:t>
            </a:r>
            <a:endParaRPr kumimoji="1" lang="en-US" altLang="ja-JP" dirty="0"/>
          </a:p>
          <a:p>
            <a:r>
              <a:rPr lang="ja-JP" altLang="en-US" dirty="0"/>
              <a:t>それほど予測精度は改善しない</a:t>
            </a:r>
            <a:endParaRPr lang="en-US" altLang="ja-JP" dirty="0"/>
          </a:p>
          <a:p>
            <a:pPr lvl="1"/>
            <a:r>
              <a:rPr lang="ja-JP" altLang="en-US" dirty="0"/>
              <a:t>しかし機構が割と単純なので結構いろんな </a:t>
            </a:r>
            <a:r>
              <a:rPr lang="en-US" altLang="ja-JP" dirty="0"/>
              <a:t>CPU </a:t>
            </a:r>
            <a:r>
              <a:rPr lang="ja-JP" altLang="en-US" dirty="0"/>
              <a:t>に乗っていた</a:t>
            </a:r>
            <a:endParaRPr kumimoji="1" lang="en-US" altLang="ja-JP" dirty="0"/>
          </a:p>
        </p:txBody>
      </p:sp>
    </p:spTree>
    <p:extLst>
      <p:ext uri="{BB962C8B-B14F-4D97-AF65-F5344CB8AC3E}">
        <p14:creationId xmlns:p14="http://schemas.microsoft.com/office/powerpoint/2010/main" val="5232221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方向分岐予測器のまとめ</a:t>
            </a:r>
          </a:p>
        </p:txBody>
      </p:sp>
      <p:sp>
        <p:nvSpPr>
          <p:cNvPr id="3" name="テキスト プレースホルダー 2"/>
          <p:cNvSpPr>
            <a:spLocks noGrp="1"/>
          </p:cNvSpPr>
          <p:nvPr>
            <p:ph type="body" sz="quarter" idx="10"/>
          </p:nvPr>
        </p:nvSpPr>
        <p:spPr/>
        <p:txBody>
          <a:bodyPr/>
          <a:lstStyle/>
          <a:p>
            <a:r>
              <a:rPr kumimoji="1" lang="ja-JP" altLang="en-US" dirty="0"/>
              <a:t>分岐予測器</a:t>
            </a:r>
            <a:endParaRPr kumimoji="1" lang="en-US" altLang="ja-JP" dirty="0"/>
          </a:p>
          <a:p>
            <a:pPr lvl="1"/>
            <a:r>
              <a:rPr kumimoji="1" lang="ja-JP" altLang="en-US" dirty="0"/>
              <a:t>静的予測</a:t>
            </a:r>
            <a:endParaRPr kumimoji="1" lang="en-US" altLang="ja-JP" dirty="0"/>
          </a:p>
          <a:p>
            <a:pPr lvl="1"/>
            <a:r>
              <a:rPr kumimoji="1" lang="ja-JP" altLang="en-US" dirty="0"/>
              <a:t>動的予測</a:t>
            </a:r>
            <a:endParaRPr kumimoji="1" lang="en-US" altLang="ja-JP" dirty="0"/>
          </a:p>
          <a:p>
            <a:r>
              <a:rPr kumimoji="1" lang="ja-JP" altLang="en-US" dirty="0"/>
              <a:t>原始的なものから，最近の </a:t>
            </a:r>
            <a:r>
              <a:rPr kumimoji="1" lang="en-US" altLang="ja-JP" dirty="0"/>
              <a:t>CPU </a:t>
            </a:r>
            <a:r>
              <a:rPr kumimoji="1" lang="ja-JP" altLang="en-US" dirty="0"/>
              <a:t>で使われているものまで紹介</a:t>
            </a:r>
            <a:endParaRPr kumimoji="1" lang="en-US" altLang="ja-JP" dirty="0"/>
          </a:p>
          <a:p>
            <a:r>
              <a:rPr kumimoji="1" lang="ja-JP" altLang="en-US" dirty="0"/>
              <a:t>次回はパーセプトロン予測器と </a:t>
            </a:r>
            <a:r>
              <a:rPr kumimoji="1" lang="en-US" altLang="ja-JP" dirty="0"/>
              <a:t>TAGE </a:t>
            </a:r>
            <a:r>
              <a:rPr kumimoji="1" lang="ja-JP" altLang="en-US" dirty="0"/>
              <a:t>予測器を紹介</a:t>
            </a:r>
          </a:p>
        </p:txBody>
      </p:sp>
    </p:spTree>
    <p:extLst>
      <p:ext uri="{BB962C8B-B14F-4D97-AF65-F5344CB8AC3E}">
        <p14:creationId xmlns:p14="http://schemas.microsoft.com/office/powerpoint/2010/main" val="4202448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出欠と感想</a:t>
            </a:r>
            <a:endParaRPr kumimoji="1" lang="ja-JP" altLang="en-US" dirty="0"/>
          </a:p>
        </p:txBody>
      </p:sp>
      <p:sp>
        <p:nvSpPr>
          <p:cNvPr id="3" name="テキスト プレースホルダー 2"/>
          <p:cNvSpPr>
            <a:spLocks noGrp="1"/>
          </p:cNvSpPr>
          <p:nvPr>
            <p:ph type="body" sz="quarter" idx="10"/>
          </p:nvPr>
        </p:nvSpPr>
        <p:spPr>
          <a:xfrm>
            <a:off x="341953" y="1088974"/>
            <a:ext cx="8532044" cy="5219751"/>
          </a:xfrm>
        </p:spPr>
        <p:txBody>
          <a:bodyPr/>
          <a:lstStyle/>
          <a:p>
            <a:r>
              <a:rPr lang="ja-JP" altLang="en-US" dirty="0"/>
              <a:t>本日の講義でよくわかったところ，わからなかったところ，</a:t>
            </a:r>
            <a:br>
              <a:rPr lang="en-US" altLang="ja-JP" dirty="0"/>
            </a:br>
            <a:r>
              <a:rPr lang="ja-JP" altLang="en-US" dirty="0"/>
              <a:t>質問，感想などを書いてください（なんか一言書いてね）</a:t>
            </a:r>
            <a:endParaRPr lang="en-US" altLang="ja-JP" dirty="0"/>
          </a:p>
          <a:p>
            <a:pPr lvl="1"/>
            <a:r>
              <a:rPr lang="en-US" altLang="ja-JP" dirty="0"/>
              <a:t>LMS </a:t>
            </a:r>
            <a:r>
              <a:rPr lang="ja-JP" altLang="en-US" dirty="0"/>
              <a:t>の出席を設定するので，そこにお願いします</a:t>
            </a:r>
            <a:endParaRPr lang="en-US" altLang="ja-JP" dirty="0"/>
          </a:p>
          <a:p>
            <a:pPr lvl="1"/>
            <a:r>
              <a:rPr lang="ja-JP" altLang="en-US" dirty="0"/>
              <a:t>パスワード：</a:t>
            </a:r>
            <a:r>
              <a:rPr lang="en-US" altLang="ja-JP"/>
              <a:t>history</a:t>
            </a:r>
            <a:endParaRPr lang="en-US" altLang="ja-JP" dirty="0"/>
          </a:p>
          <a:p>
            <a:r>
              <a:rPr kumimoji="1" lang="ja-JP" altLang="en-US" dirty="0"/>
              <a:t>意見や内容へのリクエストもあったら書いてください</a:t>
            </a:r>
            <a:endParaRPr kumimoji="1" lang="ja-JP" altLang="en-US" b="1" dirty="0">
              <a:solidFill>
                <a:srgbClr val="FF0000"/>
              </a:solidFill>
            </a:endParaRPr>
          </a:p>
        </p:txBody>
      </p:sp>
    </p:spTree>
    <p:extLst>
      <p:ext uri="{BB962C8B-B14F-4D97-AF65-F5344CB8AC3E}">
        <p14:creationId xmlns:p14="http://schemas.microsoft.com/office/powerpoint/2010/main" val="26413498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cerulean">
  <a:themeElements>
    <a:clrScheme name="ユーザー定義 1">
      <a:dk1>
        <a:sysClr val="windowText" lastClr="000000"/>
      </a:dk1>
      <a:lt1>
        <a:sysClr val="window" lastClr="FFFFFF"/>
      </a:lt1>
      <a:dk2>
        <a:srgbClr val="F4EB00"/>
      </a:dk2>
      <a:lt2>
        <a:srgbClr val="C4FF4A"/>
      </a:lt2>
      <a:accent1>
        <a:srgbClr val="4F81BD"/>
      </a:accent1>
      <a:accent2>
        <a:srgbClr val="C0504D"/>
      </a:accent2>
      <a:accent3>
        <a:srgbClr val="9BBB59"/>
      </a:accent3>
      <a:accent4>
        <a:srgbClr val="8064A2"/>
      </a:accent4>
      <a:accent5>
        <a:srgbClr val="328FAC"/>
      </a:accent5>
      <a:accent6>
        <a:srgbClr val="D87552"/>
      </a:accent6>
      <a:hlink>
        <a:srgbClr val="0000FF"/>
      </a:hlink>
      <a:folHlink>
        <a:srgbClr val="800080"/>
      </a:folHlink>
    </a:clrScheme>
    <a:fontScheme name="メイリオ-SegoeUI">
      <a:majorFont>
        <a:latin typeface="Segoe UI"/>
        <a:ea typeface="メイリオ"/>
        <a:cs typeface=""/>
      </a:majorFont>
      <a:minorFont>
        <a:latin typeface="Segoe UI"/>
        <a:ea typeface="メイリオ"/>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a:tailEnd type="triangle" w="sm" len="med"/>
        </a:ln>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kumimoji="1" dirty="0" smtClean="0">
            <a:solidFill>
              <a:schemeClr val="tx1">
                <a:lumMod val="75000"/>
                <a:lumOff val="25000"/>
              </a:schemeClr>
            </a:solidFill>
            <a:latin typeface="+mn-ea"/>
          </a:defRPr>
        </a:defPPr>
      </a:lstStyle>
      <a:style>
        <a:lnRef idx="1">
          <a:schemeClr val="accent5"/>
        </a:lnRef>
        <a:fillRef idx="2">
          <a:schemeClr val="accent5"/>
        </a:fillRef>
        <a:effectRef idx="1">
          <a:schemeClr val="accent5"/>
        </a:effectRef>
        <a:fontRef idx="minor">
          <a:schemeClr val="dk1"/>
        </a:fontRef>
      </a: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0000" tIns="4680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Verdana" pitchFamily="34" charset="0"/>
            <a:ea typeface="HG丸ｺﾞｼｯｸM-PRO" pitchFamily="50" charset="-128"/>
          </a:defRPr>
        </a:defPPr>
      </a:lstStyle>
    </a:lnDef>
  </a:objectDefaults>
  <a:extraClrSchemeLst>
    <a:extraClrScheme>
      <a:clrScheme name="colorful water rev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lorful water rev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olorful water rev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olorful water rev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olorful water rev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olorful water rev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olorful water rev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olorful water rev 8">
        <a:dk1>
          <a:srgbClr val="000000"/>
        </a:dk1>
        <a:lt1>
          <a:srgbClr val="FFFFFF"/>
        </a:lt1>
        <a:dk2>
          <a:srgbClr val="000000"/>
        </a:dk2>
        <a:lt2>
          <a:srgbClr val="808080"/>
        </a:lt2>
        <a:accent1>
          <a:srgbClr val="9999FF"/>
        </a:accent1>
        <a:accent2>
          <a:srgbClr val="3333CC"/>
        </a:accent2>
        <a:accent3>
          <a:srgbClr val="FFFFFF"/>
        </a:accent3>
        <a:accent4>
          <a:srgbClr val="000000"/>
        </a:accent4>
        <a:accent5>
          <a:srgbClr val="CACAFF"/>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lorful water rev 9">
        <a:dk1>
          <a:srgbClr val="000000"/>
        </a:dk1>
        <a:lt1>
          <a:srgbClr val="FFFFFF"/>
        </a:lt1>
        <a:dk2>
          <a:srgbClr val="000000"/>
        </a:dk2>
        <a:lt2>
          <a:srgbClr val="808080"/>
        </a:lt2>
        <a:accent1>
          <a:srgbClr val="9999FF"/>
        </a:accent1>
        <a:accent2>
          <a:srgbClr val="FF0000"/>
        </a:accent2>
        <a:accent3>
          <a:srgbClr val="FFFFFF"/>
        </a:accent3>
        <a:accent4>
          <a:srgbClr val="000000"/>
        </a:accent4>
        <a:accent5>
          <a:srgbClr val="CACAFF"/>
        </a:accent5>
        <a:accent6>
          <a:srgbClr val="E70000"/>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erulean" id="{B42443E9-F396-466A-92C3-7ED6F4EBC01F}" vid="{0CE6AD82-9598-49D5-BEEF-3DCDCFA8BED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cerulean</Template>
  <TotalTime>58727</TotalTime>
  <Words>6631</Words>
  <Application>Microsoft Office PowerPoint</Application>
  <PresentationFormat>画面に合わせる (4:3)</PresentationFormat>
  <Paragraphs>1132</Paragraphs>
  <Slides>97</Slides>
  <Notes>10</Notes>
  <HiddenSlides>0</HiddenSlides>
  <MMClips>0</MMClips>
  <ScaleCrop>false</ScaleCrop>
  <HeadingPairs>
    <vt:vector size="6" baseType="variant">
      <vt:variant>
        <vt:lpstr>使用されているフォント</vt:lpstr>
      </vt:variant>
      <vt:variant>
        <vt:i4>12</vt:i4>
      </vt:variant>
      <vt:variant>
        <vt:lpstr>テーマ</vt:lpstr>
      </vt:variant>
      <vt:variant>
        <vt:i4>1</vt:i4>
      </vt:variant>
      <vt:variant>
        <vt:lpstr>スライド タイトル</vt:lpstr>
      </vt:variant>
      <vt:variant>
        <vt:i4>97</vt:i4>
      </vt:variant>
    </vt:vector>
  </HeadingPairs>
  <TitlesOfParts>
    <vt:vector size="110" baseType="lpstr">
      <vt:lpstr>HG丸ｺﾞｼｯｸM-PRO</vt:lpstr>
      <vt:lpstr>MeiryoKe_PGothic</vt:lpstr>
      <vt:lpstr>ＭＳ Ｐゴシック</vt:lpstr>
      <vt:lpstr>メイリオ</vt:lpstr>
      <vt:lpstr>Arial Narrow</vt:lpstr>
      <vt:lpstr>Calibri</vt:lpstr>
      <vt:lpstr>Cambria Math</vt:lpstr>
      <vt:lpstr>Consolas</vt:lpstr>
      <vt:lpstr>Segoe UI</vt:lpstr>
      <vt:lpstr>Times New Roman</vt:lpstr>
      <vt:lpstr>Verdana</vt:lpstr>
      <vt:lpstr>Wingdings</vt:lpstr>
      <vt:lpstr>cerulean</vt:lpstr>
      <vt:lpstr>先進計算機構成論 06</vt:lpstr>
      <vt:lpstr>質問と感想</vt:lpstr>
      <vt:lpstr>演算器のパイプライン化による性能低下</vt:lpstr>
      <vt:lpstr>質問と感想</vt:lpstr>
      <vt:lpstr>質問と感想</vt:lpstr>
      <vt:lpstr>質問と感想</vt:lpstr>
      <vt:lpstr>質問と感想</vt:lpstr>
      <vt:lpstr>質問と感想</vt:lpstr>
      <vt:lpstr>The prediction accuracy of state-of-the-art predictors Cited from Pierre Michaud, “An alternative TAGE-like conditional branch predictor”, TACO 2018 </vt:lpstr>
      <vt:lpstr>質問と感想</vt:lpstr>
      <vt:lpstr>質問と感想</vt:lpstr>
      <vt:lpstr>質問と感想</vt:lpstr>
      <vt:lpstr>質問と感想</vt:lpstr>
      <vt:lpstr>質問と感想</vt:lpstr>
      <vt:lpstr>質問と感想</vt:lpstr>
      <vt:lpstr>質問と感想</vt:lpstr>
      <vt:lpstr>質問と感想</vt:lpstr>
      <vt:lpstr>質問と感想</vt:lpstr>
      <vt:lpstr>質問と感想</vt:lpstr>
      <vt:lpstr>質問と感想</vt:lpstr>
      <vt:lpstr>PowerPoint プレゼンテーション</vt:lpstr>
      <vt:lpstr>前回のおさらい</vt:lpstr>
      <vt:lpstr>用語の定義（１）</vt:lpstr>
      <vt:lpstr>用語の定義（２）</vt:lpstr>
      <vt:lpstr>用語の定義（３）</vt:lpstr>
      <vt:lpstr>分岐予測</vt:lpstr>
      <vt:lpstr>１．分岐かどうか予測の必要性</vt:lpstr>
      <vt:lpstr>２．分岐先ターゲットの予測の必要性</vt:lpstr>
      <vt:lpstr>BTB（Branch Target Buffer）による予測</vt:lpstr>
      <vt:lpstr>BTB（Branch Target Buffer）による予測</vt:lpstr>
      <vt:lpstr>分岐予測の補足</vt:lpstr>
      <vt:lpstr>分岐予測器の全体構造</vt:lpstr>
      <vt:lpstr>分岐予測器の全体構造</vt:lpstr>
      <vt:lpstr>分岐予測器の動作（１） BTB による分岐ターゲットと分岐かどうかの予測</vt:lpstr>
      <vt:lpstr>分岐予測器の動作（２） 方向予測器による分岐方向の予測</vt:lpstr>
      <vt:lpstr>分岐予測器の動作（３） 次の PC の予測</vt:lpstr>
      <vt:lpstr>分岐予測の続き</vt:lpstr>
      <vt:lpstr>パイプラインとしての動作（１） 予測結果の PC や方向をパイプラインに流す</vt:lpstr>
      <vt:lpstr>パイプラインとしての動作（２） 予測ミス判明時に予測器や PC を学習</vt:lpstr>
      <vt:lpstr>今日の内容</vt:lpstr>
      <vt:lpstr>分岐方向予測</vt:lpstr>
      <vt:lpstr>静的分岐と動的分岐</vt:lpstr>
      <vt:lpstr>分岐方向予測</vt:lpstr>
      <vt:lpstr>分岐方向予測</vt:lpstr>
      <vt:lpstr>1. 常に不成立と予測</vt:lpstr>
      <vt:lpstr>2. 前方分岐を不成立/後方分岐を成立と予測</vt:lpstr>
      <vt:lpstr>3. プロファイルによる予測</vt:lpstr>
      <vt:lpstr>3. プロファイルによる予測</vt:lpstr>
      <vt:lpstr>静的分岐予測の欠点</vt:lpstr>
      <vt:lpstr>「後方分岐かどうか」 「成立/不成立のヒント」の予測</vt:lpstr>
      <vt:lpstr>別途ハードウェアが必要</vt:lpstr>
      <vt:lpstr>静的分岐予測のまとめ</vt:lpstr>
      <vt:lpstr>分岐方向予測</vt:lpstr>
      <vt:lpstr>動的分岐予測</vt:lpstr>
      <vt:lpstr>1ビット・カウンタ予測器</vt:lpstr>
      <vt:lpstr>１ビットの飽和型カウンタの状態遷移図ウンタ</vt:lpstr>
      <vt:lpstr>1ビット・カウンタ予測器の意味</vt:lpstr>
      <vt:lpstr>1ビット・カウンタ予測器の利点</vt:lpstr>
      <vt:lpstr>エントリの競合</vt:lpstr>
      <vt:lpstr>分岐方向予測</vt:lpstr>
      <vt:lpstr>1ビット・カウンタ予測器の問題点：無駄な遷移</vt:lpstr>
      <vt:lpstr>２ビット・カウンタ予測器</vt:lpstr>
      <vt:lpstr>２ビットの飽和型カウンタの状態遷移図ウンタ</vt:lpstr>
      <vt:lpstr>２ビット・カウンタ予測器の動作</vt:lpstr>
      <vt:lpstr>予測精度とカウンタの幅</vt:lpstr>
      <vt:lpstr>分岐方向予測</vt:lpstr>
      <vt:lpstr>n ビット・カウンタ予測器の問題</vt:lpstr>
      <vt:lpstr>「履歴（history）」を用いた予測器</vt:lpstr>
      <vt:lpstr>履歴とエントリの対応</vt:lpstr>
      <vt:lpstr>PHT アクセス時のインデクスの生成は， 履歴と PC  を混ぜる</vt:lpstr>
      <vt:lpstr>履歴を用いた予測器</vt:lpstr>
      <vt:lpstr>ローカル履歴予測器</vt:lpstr>
      <vt:lpstr>ローカル履歴表</vt:lpstr>
      <vt:lpstr>ローカル履歴予測器の動作例（１）</vt:lpstr>
      <vt:lpstr>ローカル履歴予測器の動作例（２）</vt:lpstr>
      <vt:lpstr>ローカル履歴予測器の動作例（３）</vt:lpstr>
      <vt:lpstr>ローカル履歴予測器の動作例（３）</vt:lpstr>
      <vt:lpstr>ローカル履歴予測器のメリット</vt:lpstr>
      <vt:lpstr>履歴を用いた予測器</vt:lpstr>
      <vt:lpstr>グローバル履歴予測器のモチベーション</vt:lpstr>
      <vt:lpstr>グローバル履歴予測器のイメージ</vt:lpstr>
      <vt:lpstr>ローカル履歴予測器とグローバル履歴予測器</vt:lpstr>
      <vt:lpstr>ローカル履歴予測器とグローバル履歴予測器</vt:lpstr>
      <vt:lpstr>グローバル履歴予測器</vt:lpstr>
      <vt:lpstr>グローバル予測器の利点</vt:lpstr>
      <vt:lpstr>履歴長と予測精度</vt:lpstr>
      <vt:lpstr>g-share 予測器</vt:lpstr>
      <vt:lpstr>g-share 予測器</vt:lpstr>
      <vt:lpstr>なぜ XOR 演算なのか？</vt:lpstr>
      <vt:lpstr>分岐方向予測</vt:lpstr>
      <vt:lpstr>より高度な予測器</vt:lpstr>
      <vt:lpstr>予測器の精度</vt:lpstr>
      <vt:lpstr>ローカル・グローバル・ハイブリッド予測器</vt:lpstr>
      <vt:lpstr>ローカル・グローバル・ハイブリッド予測器</vt:lpstr>
      <vt:lpstr>ローカル・グローバル・ハイブリッド予測器</vt:lpstr>
      <vt:lpstr>方向分岐予測器のまとめ</vt:lpstr>
      <vt:lpstr>出欠と感想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shioya</dc:creator>
  <cp:lastModifiedBy>shioya</cp:lastModifiedBy>
  <cp:revision>13246</cp:revision>
  <cp:lastPrinted>2014-12-10T13:40:48Z</cp:lastPrinted>
  <dcterms:created xsi:type="dcterms:W3CDTF">2014-11-17T10:53:59Z</dcterms:created>
  <dcterms:modified xsi:type="dcterms:W3CDTF">2022-06-06T07:38:53Z</dcterms:modified>
</cp:coreProperties>
</file>