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</p:sldMasterIdLst>
  <p:notesMasterIdLst>
    <p:notesMasterId r:id="rId43"/>
  </p:notesMasterIdLst>
  <p:sldIdLst>
    <p:sldId id="618" r:id="rId2"/>
    <p:sldId id="592" r:id="rId3"/>
    <p:sldId id="650" r:id="rId4"/>
    <p:sldId id="626" r:id="rId5"/>
    <p:sldId id="605" r:id="rId6"/>
    <p:sldId id="606" r:id="rId7"/>
    <p:sldId id="604" r:id="rId8"/>
    <p:sldId id="607" r:id="rId9"/>
    <p:sldId id="603" r:id="rId10"/>
    <p:sldId id="627" r:id="rId11"/>
    <p:sldId id="608" r:id="rId12"/>
    <p:sldId id="615" r:id="rId13"/>
    <p:sldId id="647" r:id="rId14"/>
    <p:sldId id="631" r:id="rId15"/>
    <p:sldId id="633" r:id="rId16"/>
    <p:sldId id="632" r:id="rId17"/>
    <p:sldId id="634" r:id="rId18"/>
    <p:sldId id="635" r:id="rId19"/>
    <p:sldId id="649" r:id="rId20"/>
    <p:sldId id="639" r:id="rId21"/>
    <p:sldId id="640" r:id="rId22"/>
    <p:sldId id="644" r:id="rId23"/>
    <p:sldId id="643" r:id="rId24"/>
    <p:sldId id="646" r:id="rId25"/>
    <p:sldId id="641" r:id="rId26"/>
    <p:sldId id="645" r:id="rId27"/>
    <p:sldId id="630" r:id="rId28"/>
    <p:sldId id="636" r:id="rId29"/>
    <p:sldId id="623" r:id="rId30"/>
    <p:sldId id="599" r:id="rId31"/>
    <p:sldId id="610" r:id="rId32"/>
    <p:sldId id="609" r:id="rId33"/>
    <p:sldId id="624" r:id="rId34"/>
    <p:sldId id="625" r:id="rId35"/>
    <p:sldId id="628" r:id="rId36"/>
    <p:sldId id="597" r:id="rId37"/>
    <p:sldId id="651" r:id="rId38"/>
    <p:sldId id="638" r:id="rId39"/>
    <p:sldId id="652" r:id="rId40"/>
    <p:sldId id="637" r:id="rId41"/>
    <p:sldId id="629" r:id="rId4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33FF"/>
    <a:srgbClr val="FF9900"/>
    <a:srgbClr val="009999"/>
    <a:srgbClr val="4E4EF6"/>
    <a:srgbClr val="006699"/>
    <a:srgbClr val="FFFFFF"/>
    <a:srgbClr val="31869D"/>
    <a:srgbClr val="4444E8"/>
    <a:srgbClr val="5555FF"/>
    <a:srgbClr val="414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4" autoAdjust="0"/>
    <p:restoredTop sz="96302" autoAdjust="0"/>
  </p:normalViewPr>
  <p:slideViewPr>
    <p:cSldViewPr>
      <p:cViewPr varScale="1">
        <p:scale>
          <a:sx n="105" d="100"/>
          <a:sy n="105" d="100"/>
        </p:scale>
        <p:origin x="1238" y="6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2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2386" y="62"/>
      </p:cViewPr>
      <p:guideLst/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E53D4-1A7B-4FFE-8A95-4265B045F058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818971" y="161951"/>
            <a:ext cx="5220058" cy="391504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5F4D4-1F28-49A5-8AEE-E46B08553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12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1957" y="278965"/>
            <a:ext cx="7920088" cy="2340026"/>
          </a:xfrm>
          <a:prstGeom prst="rect">
            <a:avLst/>
          </a:prstGeom>
        </p:spPr>
        <p:txBody>
          <a:bodyPr anchor="ctr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968" y="4149007"/>
            <a:ext cx="7200080" cy="1440017"/>
          </a:xfrm>
        </p:spPr>
        <p:txBody>
          <a:bodyPr anchor="b"/>
          <a:lstStyle>
            <a:lvl1pPr marL="0" indent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bg1"/>
              </a:solidFill>
            </a:endParaRPr>
          </a:p>
        </p:txBody>
      </p:sp>
      <p:cxnSp>
        <p:nvCxnSpPr>
          <p:cNvPr id="6" name="直線コネクタ 5"/>
          <p:cNvCxnSpPr/>
          <p:nvPr userDrawn="1"/>
        </p:nvCxnSpPr>
        <p:spPr bwMode="auto">
          <a:xfrm flipV="1">
            <a:off x="701957" y="2618991"/>
            <a:ext cx="7830087" cy="2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7469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8" name="Rectangle 20"/>
          <p:cNvSpPr txBox="1">
            <a:spLocks noChangeArrowheads="1"/>
          </p:cNvSpPr>
          <p:nvPr/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280092" cy="5219751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6" name="Rectangle 20"/>
          <p:cNvSpPr txBox="1">
            <a:spLocks noChangeArrowheads="1"/>
          </p:cNvSpPr>
          <p:nvPr userDrawn="1"/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499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25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セクションタイトル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11956" y="1628980"/>
            <a:ext cx="7200080" cy="990011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4" name="直線コネクタ 3"/>
          <p:cNvCxnSpPr/>
          <p:nvPr userDrawn="1"/>
        </p:nvCxnSpPr>
        <p:spPr bwMode="auto">
          <a:xfrm flipV="1">
            <a:off x="611956" y="2618991"/>
            <a:ext cx="6120068" cy="1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7561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6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8" name="Rectangle 20"/>
          <p:cNvSpPr txBox="1">
            <a:spLocks noChangeArrowheads="1"/>
          </p:cNvSpPr>
          <p:nvPr userDrawn="1"/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010089" cy="5219751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89035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779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セクションタイトル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11956" y="1628980"/>
            <a:ext cx="7200080" cy="990011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5" name="直線コネクタ 4"/>
          <p:cNvCxnSpPr/>
          <p:nvPr userDrawn="1"/>
        </p:nvCxnSpPr>
        <p:spPr bwMode="auto">
          <a:xfrm flipV="1">
            <a:off x="611956" y="2618991"/>
            <a:ext cx="6120068" cy="1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4067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251425" y="1268712"/>
            <a:ext cx="4320576" cy="549116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6" name="スライド番号プレースホルダー 2"/>
          <p:cNvSpPr>
            <a:spLocks noGrp="1"/>
          </p:cNvSpPr>
          <p:nvPr>
            <p:ph type="sldNum" sz="quarter" idx="4"/>
          </p:nvPr>
        </p:nvSpPr>
        <p:spPr>
          <a:xfrm>
            <a:off x="8712552" y="6399396"/>
            <a:ext cx="360048" cy="360048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lvl1pPr algn="r"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1pPr>
          </a:lstStyle>
          <a:p>
            <a:fld id="{AB25FED9-6C1E-4BAE-9892-C02CADA97A8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0899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956" y="1088974"/>
            <a:ext cx="8280092" cy="522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2" name="正方形/長方形 1"/>
          <p:cNvSpPr/>
          <p:nvPr/>
        </p:nvSpPr>
        <p:spPr bwMode="auto">
          <a:xfrm>
            <a:off x="0" y="0"/>
            <a:ext cx="9144000" cy="908972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 bwMode="auto">
          <a:xfrm>
            <a:off x="0" y="0"/>
            <a:ext cx="9144000" cy="908972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15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62" r:id="rId6"/>
    <p:sldLayoutId id="2147483667" r:id="rId7"/>
    <p:sldLayoutId id="2147483668" r:id="rId8"/>
    <p:sldLayoutId id="2147483677" r:id="rId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+mn-lt"/>
          <a:ea typeface="メイリオ" pitchFamily="50" charset="-128"/>
          <a:cs typeface="メイリオ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9pPr>
    </p:titleStyle>
    <p:bodyStyle>
      <a:lvl1pPr marL="360000" indent="-360000" algn="l" rtl="0" eaLnBrk="1" fontAlgn="base" hangingPunct="1">
        <a:lnSpc>
          <a:spcPct val="110000"/>
        </a:lnSpc>
        <a:spcBef>
          <a:spcPts val="2400"/>
        </a:spcBef>
        <a:spcAft>
          <a:spcPts val="600"/>
        </a:spcAft>
        <a:buClr>
          <a:schemeClr val="accent5"/>
        </a:buClr>
        <a:buFont typeface="Wingdings" panose="05000000000000000000" pitchFamily="2" charset="2"/>
        <a:buChar char="n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1pPr>
      <a:lvl2pPr marL="720000" indent="-360000" algn="l" rtl="0" eaLnBrk="1" fontAlgn="base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4"/>
        </a:buClr>
        <a:buSzPct val="90000"/>
        <a:buFont typeface="メイリオ" panose="020B0604030504040204" pitchFamily="50" charset="-128"/>
        <a:buChar char="◇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2pPr>
      <a:lvl3pPr marL="1080000" indent="-360000" algn="l" rtl="0" eaLnBrk="1" fontAlgn="base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3"/>
        </a:buClr>
        <a:buSzPct val="90000"/>
        <a:buFont typeface="メイリオ" panose="020B0604030504040204" pitchFamily="50" charset="-128"/>
        <a:buChar char="☐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3pPr>
      <a:lvl4pPr marL="1440000" indent="-360000" algn="l" rtl="0" eaLnBrk="1" fontAlgn="base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5"/>
        </a:buClr>
        <a:buSzPct val="80000"/>
        <a:buFont typeface="MeiryoKe_PGothic" panose="020B0604030504040204" pitchFamily="50" charset="-128"/>
        <a:buChar char="✳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4pPr>
      <a:lvl5pPr marL="1800000" indent="-360000" algn="l" rtl="0" eaLnBrk="1" fontAlgn="base" hangingPunct="1">
        <a:lnSpc>
          <a:spcPct val="110000"/>
        </a:lnSpc>
        <a:spcBef>
          <a:spcPts val="300"/>
        </a:spcBef>
        <a:spcAft>
          <a:spcPts val="300"/>
        </a:spcAft>
        <a:buClr>
          <a:srgbClr val="6666FF"/>
        </a:buClr>
        <a:buSzPct val="80000"/>
        <a:buFont typeface="MeiryoKe_PGothic" panose="020B0604030504040204" pitchFamily="50" charset="-128"/>
        <a:buChar char="＋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5pPr>
      <a:lvl6pPr marL="25146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wmf"/><Relationship Id="rId21" Type="http://schemas.openxmlformats.org/officeDocument/2006/relationships/image" Target="../media/image13.wmf"/><Relationship Id="rId7" Type="http://schemas.openxmlformats.org/officeDocument/2006/relationships/image" Target="../media/image11.wmf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10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11" Type="http://schemas.openxmlformats.org/officeDocument/2006/relationships/image" Target="../media/image15.png"/><Relationship Id="rId5" Type="http://schemas.openxmlformats.org/officeDocument/2006/relationships/image" Target="../media/image9.wmf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wmf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1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8.png"/><Relationship Id="rId7" Type="http://schemas.openxmlformats.org/officeDocument/2006/relationships/image" Target="../media/image2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26.png"/><Relationship Id="rId4" Type="http://schemas.openxmlformats.org/officeDocument/2006/relationships/image" Target="../media/image9.png"/><Relationship Id="rId9" Type="http://schemas.openxmlformats.org/officeDocument/2006/relationships/image" Target="../media/image25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redirect.cs.umbc.edu/~phatak/645/supl/lza/lza-survey-arith01.pdf" TargetMode="External"/><Relationship Id="rId3" Type="http://schemas.openxmlformats.org/officeDocument/2006/relationships/hyperlink" Target="https://patents.google.com/patent/US7024439B2/en" TargetMode="External"/><Relationship Id="rId7" Type="http://schemas.openxmlformats.org/officeDocument/2006/relationships/hyperlink" Target="https://link.springer.com/book/10.1007/978-0-387-34047-0" TargetMode="External"/><Relationship Id="rId2" Type="http://schemas.openxmlformats.org/officeDocument/2006/relationships/hyperlink" Target="https://www.maruzen-publishing.co.jp/item/?book_no=29447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k.springer.com/book/10.1007/978-3-319-76526-6" TargetMode="External"/><Relationship Id="rId5" Type="http://schemas.openxmlformats.org/officeDocument/2006/relationships/hyperlink" Target="https://ieeexplore.ieee.org/abstract/document/8335443" TargetMode="External"/><Relationship Id="rId10" Type="http://schemas.openxmlformats.org/officeDocument/2006/relationships/hyperlink" Target="https://arith2023.arithsymposium.org/slides/S8_JongwookSohn_EnhancedFloatingPointMultiplyAddWithFullDenormalSupport.pdf" TargetMode="External"/><Relationship Id="rId4" Type="http://schemas.openxmlformats.org/officeDocument/2006/relationships/hyperlink" Target="http://www.transputer.net/fbooks/t9000/t9kfpdsn.pdf" TargetMode="External"/><Relationship Id="rId9" Type="http://schemas.openxmlformats.org/officeDocument/2006/relationships/hyperlink" Target="https://arith2023.arithsymposium.org/papers/Enhanced%20Floating-Point%20Multiply-Add%20with%20Full%20Denormal%20Support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97E388-8007-FC61-F6E4-AFBCC18E8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957" y="2168986"/>
            <a:ext cx="7920088" cy="450004"/>
          </a:xfrm>
        </p:spPr>
        <p:txBody>
          <a:bodyPr/>
          <a:lstStyle/>
          <a:p>
            <a:r>
              <a:rPr kumimoji="1" lang="ja-JP" altLang="en-US" dirty="0"/>
              <a:t>浮動小数点演算器の高速化 </a:t>
            </a:r>
            <a:r>
              <a:rPr kumimoji="1" lang="en-US" altLang="ja-JP"/>
              <a:t>v</a:t>
            </a:r>
            <a:r>
              <a:rPr lang="en-US" altLang="ja-JP" dirty="0"/>
              <a:t>6</a:t>
            </a:r>
            <a:endParaRPr kumimoji="1" 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D2101D-4AFD-405B-C55C-32B0CF820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1959" y="3158997"/>
            <a:ext cx="7740086" cy="990011"/>
          </a:xfrm>
        </p:spPr>
        <p:txBody>
          <a:bodyPr/>
          <a:lstStyle/>
          <a:p>
            <a:pPr algn="ctr"/>
            <a:r>
              <a:rPr lang="ja-JP" altLang="en-US" sz="2000" b="0" dirty="0"/>
              <a:t>塩谷 亮太 </a:t>
            </a:r>
            <a:r>
              <a:rPr lang="en-US" altLang="ja-JP" sz="2000" b="0" dirty="0"/>
              <a:t>(shioya@ci.i.u-tokyo.ac.jp)</a:t>
            </a:r>
            <a:br>
              <a:rPr lang="en-US" altLang="ja-JP" sz="2000" b="0" dirty="0"/>
            </a:br>
            <a:r>
              <a:rPr lang="ja-JP" altLang="en-US" sz="2000" b="0" dirty="0"/>
              <a:t>東京大学大学院情報理工学系研究科 創造情報学専攻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2970279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LZA: </a:t>
            </a:r>
            <a:r>
              <a:rPr kumimoji="1" lang="en-US" altLang="ja-JP" b="1" dirty="0"/>
              <a:t>Leading Zero Anticipation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4661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5ACF2-0003-96E7-49EE-17A293C82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9ACFAE-04C3-B062-FB03-77928891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Leading Zero Count </a:t>
            </a:r>
            <a:r>
              <a:rPr kumimoji="1" lang="ja-JP" altLang="en-US" dirty="0"/>
              <a:t>と </a:t>
            </a:r>
            <a:r>
              <a:rPr kumimoji="1" lang="en-US" altLang="ja-JP" dirty="0"/>
              <a:t>Leading Zero Anticipation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25A98D-A5F3-7E78-EA80-B52239FE76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dirty="0"/>
              <a:t>LZC: Leading Zero Count</a:t>
            </a:r>
          </a:p>
          <a:p>
            <a:pPr lvl="1"/>
            <a:r>
              <a:rPr kumimoji="1" lang="ja-JP" altLang="en-US" dirty="0"/>
              <a:t>最上位の連続したゼロの数を数える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浮動小数点数の正規化で使う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減算でできる上位のゼロの部分をシフトで埋める</a:t>
            </a:r>
            <a:endParaRPr kumimoji="1" lang="en-US" altLang="ja-JP" dirty="0"/>
          </a:p>
          <a:p>
            <a:r>
              <a:rPr lang="en-US" dirty="0"/>
              <a:t>LZA: Leading Zero </a:t>
            </a:r>
            <a:r>
              <a:rPr lang="en-US" dirty="0">
                <a:solidFill>
                  <a:schemeClr val="accent5"/>
                </a:solidFill>
              </a:rPr>
              <a:t>Anticipation</a:t>
            </a:r>
          </a:p>
          <a:p>
            <a:pPr lvl="1"/>
            <a:r>
              <a:rPr lang="ja-JP" altLang="en-US" dirty="0"/>
              <a:t>乗算の最後の桁上げ加算と並行して，ゼロの数を予測する</a:t>
            </a:r>
            <a:endParaRPr lang="en-US" altLang="ja-JP" dirty="0"/>
          </a:p>
          <a:p>
            <a:pPr lvl="2"/>
            <a:r>
              <a:rPr lang="en-US" altLang="ja-JP" dirty="0" err="1"/>
              <a:t>c+s</a:t>
            </a:r>
            <a:r>
              <a:rPr lang="en-US" altLang="ja-JP" dirty="0"/>
              <a:t> </a:t>
            </a:r>
            <a:r>
              <a:rPr lang="ja-JP" altLang="en-US" dirty="0"/>
              <a:t>を計算してる間に </a:t>
            </a:r>
            <a:r>
              <a:rPr lang="en-US" altLang="ja-JP" dirty="0"/>
              <a:t>LZA(c, s) </a:t>
            </a:r>
            <a:r>
              <a:rPr lang="ja-JP" altLang="en-US" dirty="0"/>
              <a:t>により，</a:t>
            </a:r>
            <a:r>
              <a:rPr lang="en-US" altLang="ja-JP" dirty="0" err="1"/>
              <a:t>c+s</a:t>
            </a:r>
            <a:r>
              <a:rPr lang="en-US" altLang="ja-JP" dirty="0"/>
              <a:t> </a:t>
            </a:r>
            <a:r>
              <a:rPr lang="ja-JP" altLang="en-US" dirty="0"/>
              <a:t>の結果のゼロの数を予測する</a:t>
            </a:r>
            <a:endParaRPr lang="en-US" altLang="ja-JP" dirty="0"/>
          </a:p>
          <a:p>
            <a:pPr lvl="1"/>
            <a:r>
              <a:rPr lang="ja-JP" altLang="en-US" dirty="0"/>
              <a:t>真のゼロの数から１ずれる可能性がある</a:t>
            </a:r>
            <a:endParaRPr lang="en-US" altLang="ja-JP" dirty="0"/>
          </a:p>
          <a:p>
            <a:pPr lvl="2"/>
            <a:r>
              <a:rPr lang="ja-JP" altLang="en-US" dirty="0"/>
              <a:t>シフトした結果の </a:t>
            </a:r>
            <a:r>
              <a:rPr lang="en-US" altLang="ja-JP" dirty="0"/>
              <a:t>MSB </a:t>
            </a:r>
            <a:r>
              <a:rPr lang="ja-JP" altLang="en-US" dirty="0"/>
              <a:t>をみて補正する</a:t>
            </a:r>
          </a:p>
          <a:p>
            <a:pPr lvl="1"/>
            <a:r>
              <a:rPr lang="ja-JP" altLang="en-US" dirty="0"/>
              <a:t>結果が符号付きでもできる（後述）</a:t>
            </a:r>
            <a:endParaRPr kumimoji="1"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B70357-7B47-8166-AF65-C046A6CF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FMA </a:t>
            </a:r>
            <a:r>
              <a:rPr kumimoji="1" lang="ja-JP" altLang="en-US" dirty="0"/>
              <a:t>演算器のブロック図：</a:t>
            </a:r>
            <a:r>
              <a:rPr kumimoji="1" lang="en-US" altLang="ja-JP" dirty="0"/>
              <a:t>LZC </a:t>
            </a:r>
            <a:r>
              <a:rPr kumimoji="1" lang="ja-JP" altLang="en-US" dirty="0"/>
              <a:t>と </a:t>
            </a:r>
            <a:r>
              <a:rPr kumimoji="1" lang="en-US" altLang="ja-JP" dirty="0"/>
              <a:t>LZA</a:t>
            </a:r>
            <a:endParaRPr kumimoji="1" 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01B5DC3-0974-25BE-8B68-A04CB235B54E}"/>
              </a:ext>
            </a:extLst>
          </p:cNvPr>
          <p:cNvSpPr/>
          <p:nvPr/>
        </p:nvSpPr>
        <p:spPr bwMode="auto">
          <a:xfrm>
            <a:off x="1691968" y="1988984"/>
            <a:ext cx="1800020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乗算器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1D7E49E-169B-966E-881A-0826B8945643}"/>
              </a:ext>
            </a:extLst>
          </p:cNvPr>
          <p:cNvSpPr/>
          <p:nvPr/>
        </p:nvSpPr>
        <p:spPr bwMode="auto">
          <a:xfrm>
            <a:off x="611956" y="2528990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FDF24D3-F95C-4F59-9D76-B919766A5D58}"/>
              </a:ext>
            </a:extLst>
          </p:cNvPr>
          <p:cNvCxnSpPr/>
          <p:nvPr/>
        </p:nvCxnSpPr>
        <p:spPr bwMode="auto">
          <a:xfrm>
            <a:off x="971960" y="234898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208EB8B-77A2-3AB4-1990-F5B1E9943E9B}"/>
              </a:ext>
            </a:extLst>
          </p:cNvPr>
          <p:cNvCxnSpPr/>
          <p:nvPr/>
        </p:nvCxnSpPr>
        <p:spPr bwMode="auto">
          <a:xfrm>
            <a:off x="2051972" y="234898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F931098-1A59-5241-B0FD-D3B1A20A2EB6}"/>
              </a:ext>
            </a:extLst>
          </p:cNvPr>
          <p:cNvCxnSpPr>
            <a:cxnSpLocks/>
          </p:cNvCxnSpPr>
          <p:nvPr/>
        </p:nvCxnSpPr>
        <p:spPr bwMode="auto">
          <a:xfrm>
            <a:off x="1421965" y="2888994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DE3028B-B719-00BC-181E-F0C3499DCFDA}"/>
              </a:ext>
            </a:extLst>
          </p:cNvPr>
          <p:cNvCxnSpPr>
            <a:cxnSpLocks/>
          </p:cNvCxnSpPr>
          <p:nvPr/>
        </p:nvCxnSpPr>
        <p:spPr bwMode="auto">
          <a:xfrm>
            <a:off x="1961971" y="2888994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6EE46C-E9BD-1126-CCA5-4393474DCA91}"/>
              </a:ext>
            </a:extLst>
          </p:cNvPr>
          <p:cNvSpPr/>
          <p:nvPr/>
        </p:nvSpPr>
        <p:spPr bwMode="auto">
          <a:xfrm>
            <a:off x="611956" y="3429001"/>
            <a:ext cx="2160024" cy="1080012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57051C6-7C45-053C-5F63-28172EF47F0D}"/>
              </a:ext>
            </a:extLst>
          </p:cNvPr>
          <p:cNvCxnSpPr>
            <a:cxnSpLocks/>
            <a:stCxn id="14" idx="2"/>
            <a:endCxn id="32" idx="0"/>
          </p:cNvCxnSpPr>
          <p:nvPr/>
        </p:nvCxnSpPr>
        <p:spPr bwMode="auto">
          <a:xfrm>
            <a:off x="1691968" y="4509013"/>
            <a:ext cx="0" cy="14400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5559096-D248-D5D8-5FFB-8A7AEF17F1D6}"/>
              </a:ext>
            </a:extLst>
          </p:cNvPr>
          <p:cNvSpPr/>
          <p:nvPr/>
        </p:nvSpPr>
        <p:spPr bwMode="auto">
          <a:xfrm>
            <a:off x="3131984" y="4869016"/>
            <a:ext cx="720008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LZC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3EF7B9C-B0B8-96D1-E132-29BADEC86D85}"/>
              </a:ext>
            </a:extLst>
          </p:cNvPr>
          <p:cNvCxnSpPr/>
          <p:nvPr/>
        </p:nvCxnSpPr>
        <p:spPr bwMode="auto">
          <a:xfrm>
            <a:off x="2051972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A056BA7-AA30-864F-4D9C-BB80BC7D9BC5}"/>
              </a:ext>
            </a:extLst>
          </p:cNvPr>
          <p:cNvCxnSpPr/>
          <p:nvPr/>
        </p:nvCxnSpPr>
        <p:spPr bwMode="auto">
          <a:xfrm>
            <a:off x="3131984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5AC20F0-81E4-C983-37CA-015964BB351A}"/>
              </a:ext>
            </a:extLst>
          </p:cNvPr>
          <p:cNvSpPr/>
          <p:nvPr/>
        </p:nvSpPr>
        <p:spPr bwMode="auto">
          <a:xfrm>
            <a:off x="611956" y="144897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3D71A18-3B2B-F0A5-7133-A996CA85ACE2}"/>
              </a:ext>
            </a:extLst>
          </p:cNvPr>
          <p:cNvSpPr/>
          <p:nvPr/>
        </p:nvSpPr>
        <p:spPr bwMode="auto">
          <a:xfrm>
            <a:off x="1691968" y="144897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DE070FE-B8F0-E128-DDC8-81592CB43733}"/>
              </a:ext>
            </a:extLst>
          </p:cNvPr>
          <p:cNvSpPr/>
          <p:nvPr/>
        </p:nvSpPr>
        <p:spPr bwMode="auto">
          <a:xfrm>
            <a:off x="2771980" y="144897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765EAD6-4CFA-5FA8-F4A4-F675757B1717}"/>
              </a:ext>
            </a:extLst>
          </p:cNvPr>
          <p:cNvSpPr/>
          <p:nvPr/>
        </p:nvSpPr>
        <p:spPr bwMode="auto">
          <a:xfrm>
            <a:off x="611956" y="1988984"/>
            <a:ext cx="720008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8AB6985A-A6B4-4B46-5779-3B4140DC4FED}"/>
              </a:ext>
            </a:extLst>
          </p:cNvPr>
          <p:cNvCxnSpPr/>
          <p:nvPr/>
        </p:nvCxnSpPr>
        <p:spPr bwMode="auto">
          <a:xfrm>
            <a:off x="971960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4B4A3A2-F6D0-52E9-A7F9-E49AEF3FDA8E}"/>
              </a:ext>
            </a:extLst>
          </p:cNvPr>
          <p:cNvSpPr/>
          <p:nvPr/>
        </p:nvSpPr>
        <p:spPr bwMode="auto">
          <a:xfrm>
            <a:off x="611956" y="5949028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115DF23F-5B76-7A43-74B2-C3245B1E2A7E}"/>
              </a:ext>
            </a:extLst>
          </p:cNvPr>
          <p:cNvCxnSpPr>
            <a:cxnSpLocks/>
          </p:cNvCxnSpPr>
          <p:nvPr/>
        </p:nvCxnSpPr>
        <p:spPr bwMode="auto">
          <a:xfrm>
            <a:off x="3491988" y="5589024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74616064-AE37-72B6-C3F8-CCF82C154BC1}"/>
              </a:ext>
            </a:extLst>
          </p:cNvPr>
          <p:cNvCxnSpPr>
            <a:cxnSpLocks/>
            <a:endCxn id="18" idx="0"/>
          </p:cNvCxnSpPr>
          <p:nvPr/>
        </p:nvCxnSpPr>
        <p:spPr bwMode="auto">
          <a:xfrm>
            <a:off x="3491988" y="4599013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4AE36101-2A5A-A7E4-F5A8-2FCA9C64D693}"/>
              </a:ext>
            </a:extLst>
          </p:cNvPr>
          <p:cNvCxnSpPr/>
          <p:nvPr/>
        </p:nvCxnSpPr>
        <p:spPr bwMode="auto">
          <a:xfrm>
            <a:off x="2501977" y="234898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B276B3EA-8EAB-A1A5-1333-A3E3B77A55EF}"/>
              </a:ext>
            </a:extLst>
          </p:cNvPr>
          <p:cNvSpPr/>
          <p:nvPr/>
        </p:nvSpPr>
        <p:spPr bwMode="auto">
          <a:xfrm>
            <a:off x="5652012" y="1988984"/>
            <a:ext cx="1800020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乗算器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15859DA8-FA67-4228-2272-969372DFCF29}"/>
              </a:ext>
            </a:extLst>
          </p:cNvPr>
          <p:cNvSpPr/>
          <p:nvPr/>
        </p:nvSpPr>
        <p:spPr bwMode="auto">
          <a:xfrm>
            <a:off x="4572000" y="2528990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10873DD5-856B-0C61-162B-48DFBEF192D5}"/>
              </a:ext>
            </a:extLst>
          </p:cNvPr>
          <p:cNvCxnSpPr/>
          <p:nvPr/>
        </p:nvCxnSpPr>
        <p:spPr bwMode="auto">
          <a:xfrm>
            <a:off x="4932004" y="234898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129CC945-4CB5-F1D4-0F5E-089E3C8D5A30}"/>
              </a:ext>
            </a:extLst>
          </p:cNvPr>
          <p:cNvCxnSpPr/>
          <p:nvPr/>
        </p:nvCxnSpPr>
        <p:spPr bwMode="auto">
          <a:xfrm>
            <a:off x="6012016" y="234898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3F38AD9E-34DF-CE9D-BAFF-28DEBDBF1BA5}"/>
              </a:ext>
            </a:extLst>
          </p:cNvPr>
          <p:cNvCxnSpPr>
            <a:cxnSpLocks/>
          </p:cNvCxnSpPr>
          <p:nvPr/>
        </p:nvCxnSpPr>
        <p:spPr bwMode="auto">
          <a:xfrm>
            <a:off x="5382009" y="2888994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198525F-6287-1E1D-BEFF-458964A807B5}"/>
              </a:ext>
            </a:extLst>
          </p:cNvPr>
          <p:cNvCxnSpPr>
            <a:cxnSpLocks/>
          </p:cNvCxnSpPr>
          <p:nvPr/>
        </p:nvCxnSpPr>
        <p:spPr bwMode="auto">
          <a:xfrm>
            <a:off x="5922015" y="2888994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1E6BED64-AA60-24AF-8171-A06F0855DC41}"/>
              </a:ext>
            </a:extLst>
          </p:cNvPr>
          <p:cNvSpPr/>
          <p:nvPr/>
        </p:nvSpPr>
        <p:spPr bwMode="auto">
          <a:xfrm>
            <a:off x="4572000" y="3429001"/>
            <a:ext cx="2160024" cy="1080012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6A7870B6-3942-B56C-028B-2AB002B08F82}"/>
              </a:ext>
            </a:extLst>
          </p:cNvPr>
          <p:cNvCxnSpPr/>
          <p:nvPr/>
        </p:nvCxnSpPr>
        <p:spPr bwMode="auto">
          <a:xfrm>
            <a:off x="5652012" y="450901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05356D96-0600-7EB2-115C-B1593DCFFD4C}"/>
              </a:ext>
            </a:extLst>
          </p:cNvPr>
          <p:cNvSpPr/>
          <p:nvPr/>
        </p:nvSpPr>
        <p:spPr bwMode="auto">
          <a:xfrm>
            <a:off x="7092028" y="3429000"/>
            <a:ext cx="720008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LZA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E2647111-98C8-8508-4C0E-3FBBF64DDD0E}"/>
              </a:ext>
            </a:extLst>
          </p:cNvPr>
          <p:cNvCxnSpPr>
            <a:cxnSpLocks/>
          </p:cNvCxnSpPr>
          <p:nvPr/>
        </p:nvCxnSpPr>
        <p:spPr bwMode="auto">
          <a:xfrm flipH="1">
            <a:off x="5382009" y="3068996"/>
            <a:ext cx="189002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0BC3CECC-EA36-3D5E-69A8-2E0212CBD646}"/>
              </a:ext>
            </a:extLst>
          </p:cNvPr>
          <p:cNvCxnSpPr>
            <a:cxnSpLocks/>
          </p:cNvCxnSpPr>
          <p:nvPr/>
        </p:nvCxnSpPr>
        <p:spPr bwMode="auto">
          <a:xfrm flipH="1">
            <a:off x="5922015" y="3248998"/>
            <a:ext cx="1710019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E6F8F5D3-CFC4-DD78-B27D-9CDEB37B0702}"/>
              </a:ext>
            </a:extLst>
          </p:cNvPr>
          <p:cNvCxnSpPr>
            <a:cxnSpLocks/>
          </p:cNvCxnSpPr>
          <p:nvPr/>
        </p:nvCxnSpPr>
        <p:spPr bwMode="auto">
          <a:xfrm>
            <a:off x="7272030" y="3068996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6A22C0F7-B465-6060-90BD-402E755C6448}"/>
              </a:ext>
            </a:extLst>
          </p:cNvPr>
          <p:cNvCxnSpPr>
            <a:cxnSpLocks/>
          </p:cNvCxnSpPr>
          <p:nvPr/>
        </p:nvCxnSpPr>
        <p:spPr bwMode="auto">
          <a:xfrm>
            <a:off x="7632034" y="324899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266146F6-510D-C1E2-C96A-2424203EC95F}"/>
              </a:ext>
            </a:extLst>
          </p:cNvPr>
          <p:cNvCxnSpPr/>
          <p:nvPr/>
        </p:nvCxnSpPr>
        <p:spPr bwMode="auto">
          <a:xfrm>
            <a:off x="6012016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97E07FC9-7F60-9D96-1413-4FEA44A3CFAA}"/>
              </a:ext>
            </a:extLst>
          </p:cNvPr>
          <p:cNvCxnSpPr/>
          <p:nvPr/>
        </p:nvCxnSpPr>
        <p:spPr bwMode="auto">
          <a:xfrm>
            <a:off x="7092028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5E76029-F81C-AE95-DB62-7BDA7E71595C}"/>
              </a:ext>
            </a:extLst>
          </p:cNvPr>
          <p:cNvSpPr/>
          <p:nvPr/>
        </p:nvSpPr>
        <p:spPr bwMode="auto">
          <a:xfrm>
            <a:off x="4572000" y="144897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370A63ED-00E1-851A-5576-1E80E253EA1D}"/>
              </a:ext>
            </a:extLst>
          </p:cNvPr>
          <p:cNvSpPr/>
          <p:nvPr/>
        </p:nvSpPr>
        <p:spPr bwMode="auto">
          <a:xfrm>
            <a:off x="5652012" y="144897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DD0CFB4F-AB4E-C8B8-A67E-072EA999B3FA}"/>
              </a:ext>
            </a:extLst>
          </p:cNvPr>
          <p:cNvSpPr/>
          <p:nvPr/>
        </p:nvSpPr>
        <p:spPr bwMode="auto">
          <a:xfrm>
            <a:off x="6732024" y="144897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951C98C-9188-F407-3C63-E67DE75FDFAB}"/>
              </a:ext>
            </a:extLst>
          </p:cNvPr>
          <p:cNvSpPr/>
          <p:nvPr/>
        </p:nvSpPr>
        <p:spPr bwMode="auto">
          <a:xfrm>
            <a:off x="4572000" y="1988984"/>
            <a:ext cx="720008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BD6D9266-9621-C7B3-7EA2-DA43393C0E4D}"/>
              </a:ext>
            </a:extLst>
          </p:cNvPr>
          <p:cNvCxnSpPr/>
          <p:nvPr/>
        </p:nvCxnSpPr>
        <p:spPr bwMode="auto">
          <a:xfrm>
            <a:off x="4932004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ED0D10AA-B3A4-2D84-96BD-24420454ABB3}"/>
              </a:ext>
            </a:extLst>
          </p:cNvPr>
          <p:cNvSpPr/>
          <p:nvPr/>
        </p:nvSpPr>
        <p:spPr bwMode="auto">
          <a:xfrm>
            <a:off x="4572000" y="4689014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CD3E6C05-4BCA-FAF3-4472-7617819D9F5E}"/>
              </a:ext>
            </a:extLst>
          </p:cNvPr>
          <p:cNvCxnSpPr>
            <a:cxnSpLocks/>
            <a:stCxn id="76" idx="2"/>
          </p:cNvCxnSpPr>
          <p:nvPr/>
        </p:nvCxnSpPr>
        <p:spPr bwMode="auto">
          <a:xfrm>
            <a:off x="7452032" y="4149008"/>
            <a:ext cx="0" cy="7200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5759204E-4C5A-54B7-1A8D-6DBB4674818D}"/>
              </a:ext>
            </a:extLst>
          </p:cNvPr>
          <p:cNvCxnSpPr>
            <a:cxnSpLocks/>
            <a:endCxn id="88" idx="3"/>
          </p:cNvCxnSpPr>
          <p:nvPr/>
        </p:nvCxnSpPr>
        <p:spPr bwMode="auto">
          <a:xfrm flipH="1">
            <a:off x="6732024" y="4869016"/>
            <a:ext cx="72000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96629468-00B7-283B-D797-B99165B351E5}"/>
              </a:ext>
            </a:extLst>
          </p:cNvPr>
          <p:cNvCxnSpPr/>
          <p:nvPr/>
        </p:nvCxnSpPr>
        <p:spPr bwMode="auto">
          <a:xfrm>
            <a:off x="6462021" y="234898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D011AC93-543D-97AF-27E4-CE090D60D3BD}"/>
              </a:ext>
            </a:extLst>
          </p:cNvPr>
          <p:cNvCxnSpPr>
            <a:cxnSpLocks/>
          </p:cNvCxnSpPr>
          <p:nvPr/>
        </p:nvCxnSpPr>
        <p:spPr bwMode="auto">
          <a:xfrm flipH="1">
            <a:off x="2771980" y="6129030"/>
            <a:ext cx="72000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697EFF7F-D7AD-B1E3-5408-E8A7A81C08A4}"/>
              </a:ext>
            </a:extLst>
          </p:cNvPr>
          <p:cNvCxnSpPr>
            <a:cxnSpLocks/>
          </p:cNvCxnSpPr>
          <p:nvPr/>
        </p:nvCxnSpPr>
        <p:spPr bwMode="auto">
          <a:xfrm flipH="1">
            <a:off x="1691968" y="4599013"/>
            <a:ext cx="180002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92408CC5-1CB4-4A61-4DC6-05AAFDDEF47A}"/>
              </a:ext>
            </a:extLst>
          </p:cNvPr>
          <p:cNvSpPr/>
          <p:nvPr/>
        </p:nvSpPr>
        <p:spPr bwMode="auto">
          <a:xfrm>
            <a:off x="4572000" y="5229020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補正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E1EB7037-2CE9-EEAD-E38F-0FFADBAD0B58}"/>
              </a:ext>
            </a:extLst>
          </p:cNvPr>
          <p:cNvCxnSpPr/>
          <p:nvPr/>
        </p:nvCxnSpPr>
        <p:spPr bwMode="auto">
          <a:xfrm>
            <a:off x="5652012" y="504901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4303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E8ECC0-663F-AC12-90B0-3050144F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LZA </a:t>
            </a:r>
            <a:r>
              <a:rPr kumimoji="1" lang="ja-JP" altLang="en-US" dirty="0"/>
              <a:t>のやりかた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D18BD2-7027-FB88-74E7-61244197DE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方針：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推定ビット列 </a:t>
            </a:r>
            <a:r>
              <a:rPr kumimoji="1" lang="en-US" altLang="ja-JP" dirty="0"/>
              <a:t>L </a:t>
            </a:r>
            <a:r>
              <a:rPr kumimoji="1" lang="ja-JP" altLang="en-US" dirty="0"/>
              <a:t>を作る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A+B </a:t>
            </a:r>
            <a:r>
              <a:rPr kumimoji="1" lang="ja-JP" altLang="en-US" dirty="0"/>
              <a:t>の真の結果に対し，上位の連続ゼロの個数が</a:t>
            </a:r>
            <a:br>
              <a:rPr kumimoji="1" lang="en-US" altLang="ja-JP" dirty="0"/>
            </a:br>
            <a:r>
              <a:rPr kumimoji="1" lang="ja-JP" altLang="en-US" dirty="0"/>
              <a:t>同じになるビット列を推定により作る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実際には真の結果から１ずれる場合がある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en-US" dirty="0"/>
              <a:t>L </a:t>
            </a:r>
            <a:r>
              <a:rPr kumimoji="1" lang="ja-JP" altLang="en-US" dirty="0"/>
              <a:t>に対して通常の </a:t>
            </a:r>
            <a:r>
              <a:rPr kumimoji="1" lang="en-US" altLang="ja-JP" dirty="0"/>
              <a:t>LZC </a:t>
            </a:r>
            <a:r>
              <a:rPr kumimoji="1" lang="ja-JP" altLang="en-US" dirty="0"/>
              <a:t>を行いゼロの数を数える</a:t>
            </a:r>
            <a:endParaRPr kumimoji="1" lang="en-US" altLang="ja-JP" dirty="0"/>
          </a:p>
          <a:p>
            <a:r>
              <a:rPr kumimoji="1" lang="ja-JP" altLang="en-US" dirty="0"/>
              <a:t>例：</a:t>
            </a:r>
            <a:endParaRPr kumimoji="1" lang="en-US" altLang="ja-JP" dirty="0"/>
          </a:p>
          <a:p>
            <a:pPr lvl="1"/>
            <a:r>
              <a:rPr kumimoji="1" lang="en-US" dirty="0"/>
              <a:t>A+B </a:t>
            </a:r>
            <a:r>
              <a:rPr kumimoji="1" lang="ja-JP" altLang="en-US" dirty="0"/>
              <a:t>の真の結果：</a:t>
            </a:r>
            <a:r>
              <a:rPr kumimoji="1" lang="en-US" altLang="ja-JP" dirty="0"/>
              <a:t>	0b</a:t>
            </a:r>
            <a:r>
              <a:rPr kumimoji="1" lang="en-US" altLang="ja-JP" dirty="0">
                <a:solidFill>
                  <a:schemeClr val="accent5"/>
                </a:solidFill>
              </a:rPr>
              <a:t>0000</a:t>
            </a:r>
            <a:r>
              <a:rPr kumimoji="1" lang="en-US" altLang="ja-JP" dirty="0"/>
              <a:t>_1000</a:t>
            </a:r>
          </a:p>
          <a:p>
            <a:pPr lvl="1"/>
            <a:r>
              <a:rPr lang="en-US" altLang="ja-JP" dirty="0"/>
              <a:t>L</a:t>
            </a:r>
            <a:r>
              <a:rPr kumimoji="1" lang="ja-JP" altLang="en-US" dirty="0"/>
              <a:t>：</a:t>
            </a:r>
            <a:r>
              <a:rPr kumimoji="1" lang="en-US" altLang="ja-JP" dirty="0"/>
              <a:t>			0b</a:t>
            </a:r>
            <a:r>
              <a:rPr kumimoji="1" lang="en-US" altLang="ja-JP" dirty="0">
                <a:solidFill>
                  <a:schemeClr val="accent5"/>
                </a:solidFill>
              </a:rPr>
              <a:t>000</a:t>
            </a:r>
            <a:r>
              <a:rPr kumimoji="1" lang="en-US" altLang="ja-JP" dirty="0"/>
              <a:t>1_1011</a:t>
            </a:r>
          </a:p>
          <a:p>
            <a:pPr lvl="2"/>
            <a:r>
              <a:rPr kumimoji="1" lang="ja-JP" altLang="en-US" dirty="0"/>
              <a:t>上位の連続ゼロ個数が１つ少ない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そこより下位はどうなってても良い</a:t>
            </a:r>
            <a:r>
              <a:rPr kumimoji="1" lang="en-US" altLang="ja-JP" dirty="0"/>
              <a:t> 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376502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BE8EA7-0BF0-25D0-2313-4577B70B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符号付き加算の </a:t>
            </a:r>
            <a:r>
              <a:rPr kumimoji="1" lang="en-US" altLang="ja-JP" dirty="0"/>
              <a:t>LZA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D5A88F-D526-37E6-EBB1-FCC3CF4076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b="0" i="0" dirty="0">
                <a:effectLst/>
                <a:highlight>
                  <a:srgbClr val="FFFFFF"/>
                </a:highlight>
                <a:latin typeface="NotoSansJP"/>
              </a:rPr>
              <a:t>A+B </a:t>
            </a:r>
            <a:r>
              <a:rPr lang="ja-JP" altLang="en-US" b="0" i="0" dirty="0">
                <a:effectLst/>
                <a:highlight>
                  <a:srgbClr val="FFFFFF"/>
                </a:highlight>
                <a:latin typeface="NotoSansJP"/>
              </a:rPr>
              <a:t>が負になる場合に対応する必要がある</a:t>
            </a:r>
            <a:endParaRPr lang="en-US" altLang="ja-JP" b="0" i="0" dirty="0">
              <a:effectLst/>
              <a:highlight>
                <a:srgbClr val="FFFFFF"/>
              </a:highlight>
              <a:latin typeface="NotoSansJP"/>
            </a:endParaRPr>
          </a:p>
          <a:p>
            <a:pPr lvl="1"/>
            <a:r>
              <a:rPr kumimoji="1" lang="ja-JP" altLang="en-US" dirty="0"/>
              <a:t>結果が負の場合，符号反転して絶対値がとられる</a:t>
            </a:r>
            <a:endParaRPr kumimoji="1" lang="en-US" dirty="0"/>
          </a:p>
          <a:p>
            <a:r>
              <a:rPr kumimoji="1" lang="ja-JP" altLang="en-US" dirty="0"/>
              <a:t>結果が負の場合に対応するため以下の予測を行う</a:t>
            </a:r>
            <a:br>
              <a:rPr kumimoji="1" lang="en-US" altLang="ja-JP" dirty="0"/>
            </a:br>
            <a:r>
              <a:rPr kumimoji="1" lang="ja-JP" altLang="en-US" dirty="0"/>
              <a:t>（両者は意味的に等価）</a:t>
            </a:r>
          </a:p>
          <a:p>
            <a:pPr lvl="1"/>
            <a:r>
              <a:rPr kumimoji="1" lang="en-US" dirty="0"/>
              <a:t>abs(A+B+1) </a:t>
            </a:r>
            <a:r>
              <a:rPr kumimoji="1" lang="ja-JP" altLang="en-US" dirty="0"/>
              <a:t>の </a:t>
            </a:r>
            <a:r>
              <a:rPr kumimoji="1" lang="en-US" dirty="0"/>
              <a:t>leading zero count</a:t>
            </a:r>
          </a:p>
          <a:p>
            <a:pPr lvl="1"/>
            <a:r>
              <a:rPr kumimoji="1" lang="en-US" dirty="0"/>
              <a:t>A+B </a:t>
            </a:r>
            <a:r>
              <a:rPr kumimoji="1" lang="ja-JP" altLang="en-US" dirty="0"/>
              <a:t>の </a:t>
            </a:r>
            <a:r>
              <a:rPr kumimoji="1" lang="en-US" dirty="0"/>
              <a:t>leading *sign* count</a:t>
            </a:r>
          </a:p>
        </p:txBody>
      </p:sp>
    </p:spTree>
    <p:extLst>
      <p:ext uri="{BB962C8B-B14F-4D97-AF65-F5344CB8AC3E}">
        <p14:creationId xmlns:p14="http://schemas.microsoft.com/office/powerpoint/2010/main" val="376189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BE8EA7-0BF0-25D0-2313-4577B70B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符号付き加算の </a:t>
            </a:r>
            <a:r>
              <a:rPr kumimoji="1" lang="en-US" altLang="ja-JP" dirty="0"/>
              <a:t>LZA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D5A88F-D526-37E6-EBB1-FCC3CF4076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3870043" cy="5219751"/>
          </a:xfrm>
        </p:spPr>
        <p:txBody>
          <a:bodyPr/>
          <a:lstStyle/>
          <a:p>
            <a:r>
              <a:rPr kumimoji="1" lang="en-US" altLang="ja-JP" dirty="0"/>
              <a:t>[</a:t>
            </a:r>
            <a:r>
              <a:rPr lang="en-US" altLang="ja-JP" sz="2000" dirty="0"/>
              <a:t>Knowles1991</a:t>
            </a:r>
            <a:r>
              <a:rPr kumimoji="1" lang="en-US" altLang="ja-JP" dirty="0"/>
              <a:t>] </a:t>
            </a:r>
            <a:r>
              <a:rPr kumimoji="1" lang="ja-JP" altLang="en-US" dirty="0"/>
              <a:t>の</a:t>
            </a:r>
            <a:br>
              <a:rPr kumimoji="1" lang="en-US" altLang="ja-JP" dirty="0"/>
            </a:br>
            <a:r>
              <a:rPr kumimoji="1" lang="ja-JP" altLang="en-US" dirty="0"/>
              <a:t> </a:t>
            </a:r>
            <a:r>
              <a:rPr kumimoji="1" lang="en-US" altLang="ja-JP" dirty="0"/>
              <a:t>Fig.4 </a:t>
            </a:r>
            <a:r>
              <a:rPr kumimoji="1" lang="ja-JP" altLang="en-US" dirty="0"/>
              <a:t>に真理値表がある</a:t>
            </a:r>
            <a:endParaRPr kumimoji="1" lang="en-US" altLang="ja-JP" dirty="0"/>
          </a:p>
          <a:p>
            <a:r>
              <a:rPr kumimoji="1" lang="en-US" altLang="ja-JP" dirty="0"/>
              <a:t>kill</a:t>
            </a:r>
            <a:r>
              <a:rPr lang="en-US" altLang="ja-JP" dirty="0"/>
              <a:t>, propagate, generate </a:t>
            </a:r>
            <a:r>
              <a:rPr lang="ja-JP" altLang="en-US" dirty="0"/>
              <a:t>から最初に </a:t>
            </a:r>
            <a:r>
              <a:rPr lang="en-US" altLang="ja-JP" dirty="0"/>
              <a:t>sign </a:t>
            </a:r>
            <a:r>
              <a:rPr lang="ja-JP" altLang="en-US" dirty="0"/>
              <a:t>が途切れるパターンを検出</a:t>
            </a:r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5493DE8-2B3D-3E1B-DFA5-668BD0ABD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549" y="0"/>
            <a:ext cx="4754451" cy="6858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A41852D-3055-0FD5-CB9D-9D61A5A64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52" y="5499023"/>
            <a:ext cx="4662001" cy="91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9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BE8EA7-0BF0-25D0-2313-4577B70B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符号付き加算の </a:t>
            </a:r>
            <a:r>
              <a:rPr kumimoji="1" lang="en-US" altLang="ja-JP" dirty="0"/>
              <a:t>LZA </a:t>
            </a:r>
            <a:r>
              <a:rPr kumimoji="1" lang="ja-JP" altLang="en-US" dirty="0"/>
              <a:t>の実装例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D5A88F-D526-37E6-EBB1-FCC3CF4076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以降の実装で </a:t>
            </a:r>
            <a:r>
              <a:rPr kumimoji="1" lang="en-US" altLang="ja-JP" dirty="0"/>
              <a:t>L() </a:t>
            </a:r>
            <a:r>
              <a:rPr kumimoji="1" lang="ja-JP" altLang="en-US" dirty="0"/>
              <a:t>と </a:t>
            </a:r>
            <a:r>
              <a:rPr kumimoji="1" lang="en-US" altLang="ja-JP" dirty="0"/>
              <a:t>L2() </a:t>
            </a:r>
            <a:r>
              <a:rPr kumimoji="1" lang="ja-JP" altLang="en-US" dirty="0"/>
              <a:t>に対して </a:t>
            </a:r>
            <a:r>
              <a:rPr kumimoji="1" lang="en-US" altLang="ja-JP" dirty="0"/>
              <a:t>LZC </a:t>
            </a:r>
            <a:r>
              <a:rPr kumimoji="1" lang="ja-JP" altLang="en-US" dirty="0"/>
              <a:t>を行うと，</a:t>
            </a:r>
            <a:br>
              <a:rPr kumimoji="1" lang="en-US" altLang="ja-JP" dirty="0"/>
            </a:br>
            <a:r>
              <a:rPr kumimoji="1" lang="ja-JP" altLang="en-US" dirty="0"/>
              <a:t>絶対値を取った後のゼロの数に対して </a:t>
            </a:r>
            <a:r>
              <a:rPr kumimoji="1" lang="en-US" altLang="ja-JP" dirty="0"/>
              <a:t>+0 or -1 </a:t>
            </a:r>
            <a:r>
              <a:rPr kumimoji="1" lang="ja-JP" altLang="en-US" dirty="0"/>
              <a:t>の予測が得られる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シミュレーションにより全数で確認済み</a:t>
            </a:r>
            <a:endParaRPr kumimoji="1" lang="en-US" altLang="ja-JP" dirty="0"/>
          </a:p>
          <a:p>
            <a:r>
              <a:rPr kumimoji="1" lang="ja-JP" altLang="en-US" dirty="0"/>
              <a:t>これらの実装の違いは，</a:t>
            </a:r>
            <a:br>
              <a:rPr kumimoji="1" lang="en-US" altLang="ja-JP" dirty="0"/>
            </a:br>
            <a:r>
              <a:rPr kumimoji="1" lang="en-US" altLang="ja-JP" dirty="0"/>
              <a:t>[</a:t>
            </a:r>
            <a:r>
              <a:rPr lang="en-US" altLang="ja-JP" sz="2000" dirty="0"/>
              <a:t>Knowles1991</a:t>
            </a:r>
            <a:r>
              <a:rPr kumimoji="1" lang="en-US" altLang="ja-JP" dirty="0"/>
              <a:t>] </a:t>
            </a:r>
            <a:r>
              <a:rPr kumimoji="1" lang="ja-JP" altLang="en-US" dirty="0"/>
              <a:t>の真理値表の </a:t>
            </a:r>
            <a:r>
              <a:rPr kumimoji="1" lang="en-US" altLang="ja-JP" dirty="0"/>
              <a:t>x </a:t>
            </a:r>
            <a:r>
              <a:rPr kumimoji="1" lang="ja-JP" altLang="en-US" dirty="0"/>
              <a:t>の部分への対応が違うだけ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75923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F85CE-CB03-4E84-F09E-75C90C01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実装例１</a:t>
            </a:r>
            <a:endParaRPr kumimoji="1" 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9114EE-E3F1-BD43-DEE9-3DCA8D77AC2E}"/>
              </a:ext>
            </a:extLst>
          </p:cNvPr>
          <p:cNvSpPr/>
          <p:nvPr/>
        </p:nvSpPr>
        <p:spPr bwMode="auto">
          <a:xfrm>
            <a:off x="611956" y="2348988"/>
            <a:ext cx="3690041" cy="2700030"/>
          </a:xfrm>
          <a:prstGeom prst="rect">
            <a:avLst/>
          </a:prstGeom>
          <a:ln>
            <a:noFill/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[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Schmooklerl2001</a:t>
            </a:r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]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の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Eq.1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より</a:t>
            </a:r>
            <a:endParaRPr kumimoji="1"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localparam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W = 8;</a:t>
            </a:r>
          </a:p>
          <a:p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function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automatic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[W-1:0] L(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input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[W-1:0] a,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input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[W-1:0] b);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[W:0]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,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[W:0] H, HC, Z, ZC, G, GC;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= {a[W-1], a};  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1bit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上までみるので符号拡張</a:t>
            </a:r>
          </a:p>
          <a:p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sb = {b[W-1], b};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H =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^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HC = ~H;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Z = ~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&amp; ~sb;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ZC = ~Z;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G =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&amp;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GC = ~G;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一番下のビットは常に </a:t>
            </a:r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1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でも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LZA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の性質的に大丈夫（</a:t>
            </a:r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+0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or -1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を予測するので）</a:t>
            </a:r>
          </a:p>
          <a:p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return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(HC&gt;&gt;1 &amp; Z &amp; ZC&lt;&lt;1) | (HC&gt;&gt;1 &amp; G &amp; GC&lt;&lt;1) | 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(H&gt;&gt;1 &amp; G &amp; ZC&lt;&lt;1) | (H&gt;&gt;1 &amp; Z &amp; GC&lt;&lt;1) | 1;</a:t>
            </a:r>
          </a:p>
          <a:p>
            <a:r>
              <a:rPr kumimoji="1" lang="en-US" sz="1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endfunction</a:t>
            </a:r>
            <a:endParaRPr kumimoji="1" lang="en-US" sz="1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9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F85CE-CB03-4E84-F09E-75C90C01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実装例２</a:t>
            </a:r>
            <a:endParaRPr kumimoji="1" 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9114EE-E3F1-BD43-DEE9-3DCA8D77AC2E}"/>
              </a:ext>
            </a:extLst>
          </p:cNvPr>
          <p:cNvSpPr/>
          <p:nvPr/>
        </p:nvSpPr>
        <p:spPr bwMode="auto">
          <a:xfrm>
            <a:off x="611956" y="2348988"/>
            <a:ext cx="3690041" cy="2700030"/>
          </a:xfrm>
          <a:prstGeom prst="rect">
            <a:avLst/>
          </a:prstGeom>
          <a:ln>
            <a:noFill/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[Hoskote2002] 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より．インテルの特許だが期限切れ（そもそも多分成立していない）</a:t>
            </a:r>
            <a:endParaRPr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localparam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W = 8;</a:t>
            </a:r>
          </a:p>
          <a:p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function automatic 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[W-1:0] L2(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input logic 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[W-1:0] a,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input logic 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[W-1:0] b);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[W:0]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,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[W:0] P, X, G, N, O, Z;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[W:0] n, o, L;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= {a[W-1], a};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sb = {b[W-1], b};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P =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^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X = ~P;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G =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&amp;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N = ~G;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O =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|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Z = ~O;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n = N | (N&lt;&lt;1);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o = O | (O&lt;&lt;1);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L = (X&gt;&gt;1) &amp; n &amp; o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| (P&gt;&gt;1) &amp; G &amp; (O&lt;&lt;1)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| (P&gt;&gt;1) &amp; Z &amp; (N&lt;&lt;1);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return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L | 1;</a:t>
            </a:r>
          </a:p>
          <a:p>
            <a:r>
              <a:rPr kumimoji="1" lang="en-US" sz="1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endfunction</a:t>
            </a:r>
            <a:endParaRPr kumimoji="1" lang="en-US" sz="1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13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CFE410-54AA-65D3-8EEF-57FD7917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備考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5D85C4-0074-B3AF-D0FA-A327308459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sz="2000" dirty="0"/>
              <a:t>多くの文献では </a:t>
            </a:r>
            <a:r>
              <a:rPr lang="en-US" altLang="ja-JP" sz="2000" dirty="0"/>
              <a:t>LZA </a:t>
            </a:r>
            <a:r>
              <a:rPr lang="ja-JP" altLang="en-US" sz="2000" dirty="0"/>
              <a:t>は </a:t>
            </a:r>
            <a:r>
              <a:rPr lang="en-US" altLang="ja-JP" sz="2000" dirty="0"/>
              <a:t>+0 or +1 </a:t>
            </a:r>
            <a:r>
              <a:rPr lang="ja-JP" altLang="en-US" sz="2000" dirty="0"/>
              <a:t>を予測すると記述されている</a:t>
            </a:r>
            <a:endParaRPr lang="en-US" altLang="ja-JP" sz="2000" dirty="0"/>
          </a:p>
          <a:p>
            <a:pPr lvl="1"/>
            <a:r>
              <a:rPr lang="ja-JP" altLang="en-US" dirty="0"/>
              <a:t>本稿では既存の </a:t>
            </a:r>
            <a:r>
              <a:rPr lang="en-US" altLang="ja-JP" dirty="0"/>
              <a:t>LZC </a:t>
            </a:r>
            <a:r>
              <a:rPr lang="ja-JP" altLang="en-US" dirty="0"/>
              <a:t>やシフタの回路との </a:t>
            </a:r>
            <a:r>
              <a:rPr lang="en-US" altLang="ja-JP" dirty="0"/>
              <a:t>RTL </a:t>
            </a:r>
            <a:r>
              <a:rPr lang="ja-JP" altLang="en-US" dirty="0"/>
              <a:t>上の記述の</a:t>
            </a:r>
            <a:br>
              <a:rPr lang="en-US" altLang="ja-JP" dirty="0"/>
            </a:br>
            <a:r>
              <a:rPr lang="ja-JP" altLang="en-US" dirty="0"/>
              <a:t>互換性をたもちやすくするために，</a:t>
            </a:r>
            <a:r>
              <a:rPr lang="en-US" altLang="ja-JP" dirty="0"/>
              <a:t>+0 or -1 </a:t>
            </a:r>
            <a:r>
              <a:rPr lang="ja-JP" altLang="en-US" dirty="0"/>
              <a:t>として説明した</a:t>
            </a:r>
            <a:endParaRPr lang="en-US" altLang="ja-JP" dirty="0"/>
          </a:p>
          <a:p>
            <a:pPr lvl="1"/>
            <a:r>
              <a:rPr lang="ja-JP" altLang="en-US" dirty="0"/>
              <a:t>推定値 </a:t>
            </a:r>
            <a:r>
              <a:rPr lang="en-US" altLang="ja-JP" dirty="0"/>
              <a:t>L </a:t>
            </a:r>
            <a:r>
              <a:rPr lang="ja-JP" altLang="en-US" dirty="0"/>
              <a:t>の左端のビットを増減することで</a:t>
            </a:r>
            <a:br>
              <a:rPr lang="en-US" altLang="ja-JP" dirty="0"/>
            </a:br>
            <a:r>
              <a:rPr lang="ja-JP" altLang="en-US" dirty="0"/>
              <a:t>「</a:t>
            </a:r>
            <a:r>
              <a:rPr lang="en-US" altLang="ja-JP" sz="2000" dirty="0"/>
              <a:t>+0 or +1</a:t>
            </a:r>
            <a:r>
              <a:rPr lang="ja-JP" altLang="en-US" dirty="0"/>
              <a:t>」か「</a:t>
            </a:r>
            <a:r>
              <a:rPr lang="en-US" altLang="ja-JP" sz="2000" dirty="0"/>
              <a:t>-1 or +0</a:t>
            </a:r>
            <a:r>
              <a:rPr lang="ja-JP" altLang="en-US" dirty="0"/>
              <a:t>」は調整可能</a:t>
            </a:r>
            <a:endParaRPr lang="en-US" altLang="ja-JP" dirty="0"/>
          </a:p>
          <a:p>
            <a:r>
              <a:rPr lang="ja-JP" altLang="en-US" sz="2000" dirty="0"/>
              <a:t>符号付き </a:t>
            </a:r>
            <a:r>
              <a:rPr lang="en-US" altLang="ja-JP" sz="2000" dirty="0"/>
              <a:t>LZA </a:t>
            </a:r>
            <a:r>
              <a:rPr lang="ja-JP" altLang="en-US" sz="2000" dirty="0"/>
              <a:t>は </a:t>
            </a:r>
            <a:r>
              <a:rPr lang="en-US" altLang="ja-JP" dirty="0"/>
              <a:t>K,P,G </a:t>
            </a:r>
            <a:r>
              <a:rPr lang="ja-JP" altLang="en-US" dirty="0"/>
              <a:t>の３ビットをみて推定値 </a:t>
            </a:r>
            <a:r>
              <a:rPr lang="en-US" altLang="ja-JP" dirty="0"/>
              <a:t>L </a:t>
            </a:r>
            <a:r>
              <a:rPr lang="ja-JP" altLang="en-US" dirty="0"/>
              <a:t>を作っている</a:t>
            </a:r>
            <a:endParaRPr lang="en-US" altLang="ja-JP" sz="2000" dirty="0"/>
          </a:p>
          <a:p>
            <a:pPr lvl="1"/>
            <a:r>
              <a:rPr lang="ja-JP" altLang="en-US" dirty="0"/>
              <a:t>最上位の連続した </a:t>
            </a:r>
            <a:r>
              <a:rPr lang="en-US" altLang="ja-JP" dirty="0"/>
              <a:t>0 </a:t>
            </a:r>
            <a:r>
              <a:rPr lang="ja-JP" altLang="en-US" dirty="0"/>
              <a:t>や </a:t>
            </a:r>
            <a:r>
              <a:rPr lang="en-US" altLang="ja-JP" dirty="0"/>
              <a:t>1 </a:t>
            </a:r>
            <a:r>
              <a:rPr lang="ja-JP" altLang="en-US" dirty="0"/>
              <a:t>が，</a:t>
            </a:r>
            <a:r>
              <a:rPr lang="en-US" altLang="ja-JP" dirty="0"/>
              <a:t>K,P,G </a:t>
            </a:r>
            <a:r>
              <a:rPr lang="ja-JP" altLang="en-US" dirty="0"/>
              <a:t>がどのように現れると途切れるのかを全通り考えると説明できる</a:t>
            </a:r>
            <a:endParaRPr lang="en-US" altLang="ja-JP" dirty="0"/>
          </a:p>
          <a:p>
            <a:pPr lvl="1"/>
            <a:r>
              <a:rPr lang="ja-JP" altLang="en-US" dirty="0"/>
              <a:t> </a:t>
            </a:r>
            <a:r>
              <a:rPr lang="en-US" altLang="ja-JP" dirty="0"/>
              <a:t>[HPEEMD2006] P.201 </a:t>
            </a:r>
            <a:r>
              <a:rPr lang="ja-JP" altLang="en-US" dirty="0"/>
              <a:t>に場合分けによる具体的な説明がある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328900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F820D0-3753-6EFB-0DEA-D286FC83F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浮動小数点演算器の高速化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A5F7CE-39C2-9318-BADA-B6056EFF5D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内容：</a:t>
            </a:r>
            <a:endParaRPr lang="en-US" altLang="ja-JP" dirty="0"/>
          </a:p>
          <a:p>
            <a:pPr lvl="1"/>
            <a:r>
              <a:rPr lang="ja-JP" altLang="en-US" dirty="0"/>
              <a:t>背景：冗長表現と乗算器</a:t>
            </a:r>
            <a:endParaRPr lang="en-US" altLang="ja-JP" dirty="0"/>
          </a:p>
          <a:p>
            <a:pPr lvl="1"/>
            <a:r>
              <a:rPr lang="en-US" altLang="ja-JP" dirty="0"/>
              <a:t>LZA: </a:t>
            </a:r>
            <a:r>
              <a:rPr kumimoji="1" lang="en-US" altLang="ja-JP" dirty="0"/>
              <a:t>Leading Zero Anticipation</a:t>
            </a:r>
          </a:p>
          <a:p>
            <a:pPr lvl="1"/>
            <a:r>
              <a:rPr lang="ja-JP" altLang="en-US" dirty="0"/>
              <a:t>マスクを使った </a:t>
            </a:r>
            <a:r>
              <a:rPr lang="en-US" altLang="ja-JP" dirty="0"/>
              <a:t>LZA </a:t>
            </a:r>
            <a:r>
              <a:rPr lang="ja-JP" altLang="en-US" dirty="0"/>
              <a:t>補正の高速化</a:t>
            </a:r>
            <a:r>
              <a:rPr lang="en-US" altLang="ja-JP" dirty="0"/>
              <a:t>: Lutz’s mask</a:t>
            </a:r>
          </a:p>
          <a:p>
            <a:pPr lvl="1"/>
            <a:r>
              <a:rPr lang="ja-JP" altLang="en-US" dirty="0"/>
              <a:t>絶対値を取る工夫</a:t>
            </a:r>
            <a:endParaRPr lang="en-US" altLang="ja-JP" dirty="0"/>
          </a:p>
          <a:p>
            <a:pPr lvl="2"/>
            <a:r>
              <a:rPr lang="en-US" altLang="ja-JP" dirty="0"/>
              <a:t>End-around-carry adder/</a:t>
            </a:r>
            <a:r>
              <a:rPr kumimoji="1" lang="ja-JP" altLang="en-US" dirty="0"/>
              <a:t>丸めによる加算との統合</a:t>
            </a:r>
            <a:endParaRPr lang="en-US" altLang="ja-JP" dirty="0"/>
          </a:p>
          <a:p>
            <a:pPr lvl="1"/>
            <a:r>
              <a:rPr lang="ja-JP" altLang="en-US" dirty="0"/>
              <a:t>ウォレス木の厚みを意識した加算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996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マスクを使った </a:t>
            </a:r>
            <a:r>
              <a:rPr lang="en-US" altLang="ja-JP" b="1" dirty="0"/>
              <a:t>LZA </a:t>
            </a:r>
            <a:r>
              <a:rPr lang="ja-JP" altLang="en-US" b="1" dirty="0"/>
              <a:t>補正の高速化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887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DA62AF7-B8AA-5868-EA5C-A1E4193F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LZA </a:t>
            </a:r>
            <a:r>
              <a:rPr lang="ja-JP" altLang="en-US" b="1" dirty="0"/>
              <a:t>の補正</a:t>
            </a:r>
            <a:endParaRPr 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563F35-B29F-EDEB-5769-65C0F2A1A2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sz="1800" dirty="0"/>
              <a:t>LZA </a:t>
            </a:r>
            <a:r>
              <a:rPr lang="ja-JP" altLang="en-US" sz="1800" dirty="0"/>
              <a:t>はシフト量を </a:t>
            </a:r>
            <a:r>
              <a:rPr lang="en-US" altLang="ja-JP" sz="1800" dirty="0"/>
              <a:t>+0 or –1 </a:t>
            </a:r>
            <a:r>
              <a:rPr lang="ja-JP" altLang="en-US" sz="1800" dirty="0"/>
              <a:t>で予測する</a:t>
            </a:r>
            <a:endParaRPr lang="en-US" altLang="ja-JP" sz="1800" dirty="0"/>
          </a:p>
          <a:p>
            <a:pPr lvl="1"/>
            <a:r>
              <a:rPr lang="ja-JP" altLang="en-US" sz="1800" dirty="0"/>
              <a:t>正規化後の </a:t>
            </a:r>
            <a:r>
              <a:rPr lang="en-US" altLang="ja-JP" sz="1800" dirty="0"/>
              <a:t>MSB </a:t>
            </a:r>
            <a:r>
              <a:rPr lang="ja-JP" altLang="en-US" sz="1800" dirty="0"/>
              <a:t>を見て，</a:t>
            </a:r>
            <a:r>
              <a:rPr lang="en-US" altLang="ja-JP" sz="1800" dirty="0"/>
              <a:t>0 </a:t>
            </a:r>
            <a:r>
              <a:rPr lang="ja-JP" altLang="en-US" sz="1800" dirty="0"/>
              <a:t>ならもう </a:t>
            </a:r>
            <a:r>
              <a:rPr lang="en-US" altLang="ja-JP" sz="1800" dirty="0"/>
              <a:t>1 </a:t>
            </a:r>
            <a:r>
              <a:rPr lang="ja-JP" altLang="en-US" sz="1800" dirty="0"/>
              <a:t>ビット左シフト</a:t>
            </a:r>
          </a:p>
          <a:p>
            <a:pPr lvl="1"/>
            <a:r>
              <a:rPr lang="en-US" altLang="ja-JP" sz="1800" dirty="0"/>
              <a:t>fanout </a:t>
            </a:r>
            <a:r>
              <a:rPr lang="ja-JP" altLang="en-US" sz="1800" dirty="0"/>
              <a:t>が大きく，おそらくここはそこそこ遅延が大きい</a:t>
            </a:r>
          </a:p>
          <a:p>
            <a:r>
              <a:rPr lang="en-US" altLang="ja-JP" sz="2000" dirty="0"/>
              <a:t>[</a:t>
            </a:r>
            <a:r>
              <a:rPr lang="en-US" altLang="ja-JP" sz="1800" dirty="0"/>
              <a:t>Lutz2017</a:t>
            </a:r>
            <a:r>
              <a:rPr lang="en-US" altLang="ja-JP" sz="2000" dirty="0"/>
              <a:t>] </a:t>
            </a:r>
            <a:r>
              <a:rPr lang="ja-JP" altLang="en-US" sz="1800" dirty="0"/>
              <a:t>これを正規化のシフトと並列になるべく早く検出する </a:t>
            </a:r>
            <a:endParaRPr lang="en-US" altLang="ja-JP" sz="1800" dirty="0"/>
          </a:p>
          <a:p>
            <a:pPr lvl="1"/>
            <a:r>
              <a:rPr lang="ja-JP" altLang="en-US" sz="1800" dirty="0"/>
              <a:t>シフト後の </a:t>
            </a:r>
            <a:r>
              <a:rPr lang="en-US" altLang="ja-JP" sz="1800" dirty="0"/>
              <a:t>MSB </a:t>
            </a:r>
            <a:r>
              <a:rPr lang="ja-JP" altLang="en-US" sz="1800" dirty="0"/>
              <a:t>にあたるビットをマスクにより抽出，</a:t>
            </a:r>
            <a:endParaRPr lang="en-US" altLang="ja-JP" sz="1800" dirty="0"/>
          </a:p>
          <a:p>
            <a:pPr lvl="1"/>
            <a:r>
              <a:rPr lang="en-US" altLang="ja-JP" sz="1800" dirty="0"/>
              <a:t>OR </a:t>
            </a:r>
            <a:r>
              <a:rPr lang="ja-JP" altLang="en-US" sz="1800" dirty="0"/>
              <a:t>でかき集めて高速に得る</a:t>
            </a:r>
          </a:p>
          <a:p>
            <a:pPr lvl="2"/>
            <a:r>
              <a:rPr lang="ja-JP" altLang="en-US" sz="1800" dirty="0"/>
              <a:t>シフタよりも </a:t>
            </a:r>
            <a:r>
              <a:rPr lang="en-US" altLang="ja-JP" sz="1800" dirty="0"/>
              <a:t>OR </a:t>
            </a:r>
            <a:r>
              <a:rPr lang="ja-JP" altLang="en-US" sz="1800" dirty="0"/>
              <a:t>ツリーの方が速い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275755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B70357-7B47-8166-AF65-C046A6CF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800" dirty="0">
                <a:latin typeface="+mn-ea"/>
              </a:rPr>
              <a:t>Lutz’s mask </a:t>
            </a:r>
            <a:r>
              <a:rPr kumimoji="1" lang="ja-JP" altLang="en-US" sz="2800" dirty="0">
                <a:latin typeface="+mn-ea"/>
              </a:rPr>
              <a:t>による補正検出</a:t>
            </a:r>
            <a:endParaRPr kumimoji="1" lang="en-US" dirty="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B276B3EA-8EAB-A1A5-1333-A3E3B77A55EF}"/>
              </a:ext>
            </a:extLst>
          </p:cNvPr>
          <p:cNvSpPr/>
          <p:nvPr/>
        </p:nvSpPr>
        <p:spPr bwMode="auto">
          <a:xfrm>
            <a:off x="1691968" y="1808982"/>
            <a:ext cx="1800020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乗算器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15859DA8-FA67-4228-2272-969372DFCF29}"/>
              </a:ext>
            </a:extLst>
          </p:cNvPr>
          <p:cNvSpPr/>
          <p:nvPr/>
        </p:nvSpPr>
        <p:spPr bwMode="auto">
          <a:xfrm>
            <a:off x="611956" y="2348988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10873DD5-856B-0C61-162B-48DFBEF192D5}"/>
              </a:ext>
            </a:extLst>
          </p:cNvPr>
          <p:cNvCxnSpPr/>
          <p:nvPr/>
        </p:nvCxnSpPr>
        <p:spPr bwMode="auto">
          <a:xfrm>
            <a:off x="971960" y="216898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129CC945-4CB5-F1D4-0F5E-089E3C8D5A30}"/>
              </a:ext>
            </a:extLst>
          </p:cNvPr>
          <p:cNvCxnSpPr/>
          <p:nvPr/>
        </p:nvCxnSpPr>
        <p:spPr bwMode="auto">
          <a:xfrm>
            <a:off x="2051972" y="216898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3F38AD9E-34DF-CE9D-BAFF-28DEBDBF1BA5}"/>
              </a:ext>
            </a:extLst>
          </p:cNvPr>
          <p:cNvCxnSpPr>
            <a:cxnSpLocks/>
          </p:cNvCxnSpPr>
          <p:nvPr/>
        </p:nvCxnSpPr>
        <p:spPr bwMode="auto">
          <a:xfrm>
            <a:off x="1421965" y="2708992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198525F-6287-1E1D-BEFF-458964A807B5}"/>
              </a:ext>
            </a:extLst>
          </p:cNvPr>
          <p:cNvCxnSpPr>
            <a:cxnSpLocks/>
          </p:cNvCxnSpPr>
          <p:nvPr/>
        </p:nvCxnSpPr>
        <p:spPr bwMode="auto">
          <a:xfrm>
            <a:off x="1961971" y="2708992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1E6BED64-AA60-24AF-8171-A06F0855DC41}"/>
              </a:ext>
            </a:extLst>
          </p:cNvPr>
          <p:cNvSpPr/>
          <p:nvPr/>
        </p:nvSpPr>
        <p:spPr bwMode="auto">
          <a:xfrm>
            <a:off x="611956" y="3248999"/>
            <a:ext cx="2160024" cy="1080012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6A7870B6-3942-B56C-028B-2AB002B08F82}"/>
              </a:ext>
            </a:extLst>
          </p:cNvPr>
          <p:cNvCxnSpPr>
            <a:cxnSpLocks/>
            <a:endCxn id="88" idx="0"/>
          </p:cNvCxnSpPr>
          <p:nvPr/>
        </p:nvCxnSpPr>
        <p:spPr bwMode="auto">
          <a:xfrm>
            <a:off x="1691968" y="4329010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05356D96-0600-7EB2-115C-B1593DCFFD4C}"/>
              </a:ext>
            </a:extLst>
          </p:cNvPr>
          <p:cNvSpPr/>
          <p:nvPr/>
        </p:nvSpPr>
        <p:spPr bwMode="auto">
          <a:xfrm>
            <a:off x="3131984" y="3248998"/>
            <a:ext cx="720008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LZA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E2647111-98C8-8508-4C0E-3FBBF64DDD0E}"/>
              </a:ext>
            </a:extLst>
          </p:cNvPr>
          <p:cNvCxnSpPr>
            <a:cxnSpLocks/>
          </p:cNvCxnSpPr>
          <p:nvPr/>
        </p:nvCxnSpPr>
        <p:spPr bwMode="auto">
          <a:xfrm flipH="1">
            <a:off x="1421965" y="2888994"/>
            <a:ext cx="189002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0BC3CECC-EA36-3D5E-69A8-2E0212CBD646}"/>
              </a:ext>
            </a:extLst>
          </p:cNvPr>
          <p:cNvCxnSpPr>
            <a:cxnSpLocks/>
          </p:cNvCxnSpPr>
          <p:nvPr/>
        </p:nvCxnSpPr>
        <p:spPr bwMode="auto">
          <a:xfrm flipH="1">
            <a:off x="1961971" y="3068996"/>
            <a:ext cx="1710019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E6F8F5D3-CFC4-DD78-B27D-9CDEB37B0702}"/>
              </a:ext>
            </a:extLst>
          </p:cNvPr>
          <p:cNvCxnSpPr>
            <a:cxnSpLocks/>
          </p:cNvCxnSpPr>
          <p:nvPr/>
        </p:nvCxnSpPr>
        <p:spPr bwMode="auto">
          <a:xfrm>
            <a:off x="3311986" y="2888994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6A22C0F7-B465-6060-90BD-402E755C6448}"/>
              </a:ext>
            </a:extLst>
          </p:cNvPr>
          <p:cNvCxnSpPr>
            <a:cxnSpLocks/>
          </p:cNvCxnSpPr>
          <p:nvPr/>
        </p:nvCxnSpPr>
        <p:spPr bwMode="auto">
          <a:xfrm>
            <a:off x="3671990" y="306899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266146F6-510D-C1E2-C96A-2424203EC95F}"/>
              </a:ext>
            </a:extLst>
          </p:cNvPr>
          <p:cNvCxnSpPr/>
          <p:nvPr/>
        </p:nvCxnSpPr>
        <p:spPr bwMode="auto">
          <a:xfrm>
            <a:off x="2051972" y="1628980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97E07FC9-7F60-9D96-1413-4FEA44A3CFAA}"/>
              </a:ext>
            </a:extLst>
          </p:cNvPr>
          <p:cNvCxnSpPr/>
          <p:nvPr/>
        </p:nvCxnSpPr>
        <p:spPr bwMode="auto">
          <a:xfrm>
            <a:off x="3131984" y="1628980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5E76029-F81C-AE95-DB62-7BDA7E71595C}"/>
              </a:ext>
            </a:extLst>
          </p:cNvPr>
          <p:cNvSpPr/>
          <p:nvPr/>
        </p:nvSpPr>
        <p:spPr bwMode="auto">
          <a:xfrm>
            <a:off x="611956" y="1268976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370A63ED-00E1-851A-5576-1E80E253EA1D}"/>
              </a:ext>
            </a:extLst>
          </p:cNvPr>
          <p:cNvSpPr/>
          <p:nvPr/>
        </p:nvSpPr>
        <p:spPr bwMode="auto">
          <a:xfrm>
            <a:off x="1691968" y="1268976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DD0CFB4F-AB4E-C8B8-A67E-072EA999B3FA}"/>
              </a:ext>
            </a:extLst>
          </p:cNvPr>
          <p:cNvSpPr/>
          <p:nvPr/>
        </p:nvSpPr>
        <p:spPr bwMode="auto">
          <a:xfrm>
            <a:off x="2771980" y="1268976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951C98C-9188-F407-3C63-E67DE75FDFAB}"/>
              </a:ext>
            </a:extLst>
          </p:cNvPr>
          <p:cNvSpPr/>
          <p:nvPr/>
        </p:nvSpPr>
        <p:spPr bwMode="auto">
          <a:xfrm>
            <a:off x="611956" y="1808982"/>
            <a:ext cx="720008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BD6D9266-9621-C7B3-7EA2-DA43393C0E4D}"/>
              </a:ext>
            </a:extLst>
          </p:cNvPr>
          <p:cNvCxnSpPr/>
          <p:nvPr/>
        </p:nvCxnSpPr>
        <p:spPr bwMode="auto">
          <a:xfrm>
            <a:off x="971960" y="1628980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ED0D10AA-B3A4-2D84-96BD-24420454ABB3}"/>
              </a:ext>
            </a:extLst>
          </p:cNvPr>
          <p:cNvSpPr/>
          <p:nvPr/>
        </p:nvSpPr>
        <p:spPr bwMode="auto">
          <a:xfrm>
            <a:off x="611956" y="4599013"/>
            <a:ext cx="2160024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CD3E6C05-4BCA-FAF3-4472-7617819D9F5E}"/>
              </a:ext>
            </a:extLst>
          </p:cNvPr>
          <p:cNvCxnSpPr>
            <a:cxnSpLocks/>
            <a:stCxn id="76" idx="2"/>
          </p:cNvCxnSpPr>
          <p:nvPr/>
        </p:nvCxnSpPr>
        <p:spPr bwMode="auto">
          <a:xfrm>
            <a:off x="3491988" y="3969006"/>
            <a:ext cx="0" cy="99001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5759204E-4C5A-54B7-1A8D-6DBB4674818D}"/>
              </a:ext>
            </a:extLst>
          </p:cNvPr>
          <p:cNvCxnSpPr>
            <a:cxnSpLocks/>
            <a:endCxn id="88" idx="3"/>
          </p:cNvCxnSpPr>
          <p:nvPr/>
        </p:nvCxnSpPr>
        <p:spPr bwMode="auto">
          <a:xfrm flipH="1">
            <a:off x="2771980" y="4959017"/>
            <a:ext cx="72000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96629468-00B7-283B-D797-B99165B351E5}"/>
              </a:ext>
            </a:extLst>
          </p:cNvPr>
          <p:cNvCxnSpPr/>
          <p:nvPr/>
        </p:nvCxnSpPr>
        <p:spPr bwMode="auto">
          <a:xfrm>
            <a:off x="2501977" y="216898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E1EB7037-2CE9-EEAD-E38F-0FFADBAD0B58}"/>
              </a:ext>
            </a:extLst>
          </p:cNvPr>
          <p:cNvCxnSpPr>
            <a:cxnSpLocks/>
            <a:endCxn id="3" idx="0"/>
          </p:cNvCxnSpPr>
          <p:nvPr/>
        </p:nvCxnSpPr>
        <p:spPr bwMode="auto">
          <a:xfrm>
            <a:off x="1691968" y="5319021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34FD6C5-B380-D890-A6F5-41932D177190}"/>
              </a:ext>
            </a:extLst>
          </p:cNvPr>
          <p:cNvSpPr/>
          <p:nvPr/>
        </p:nvSpPr>
        <p:spPr bwMode="auto">
          <a:xfrm>
            <a:off x="611956" y="5589024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補正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1bit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右シフタ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7C3E5D9-0862-8468-B368-C315E0329A43}"/>
              </a:ext>
            </a:extLst>
          </p:cNvPr>
          <p:cNvCxnSpPr>
            <a:cxnSpLocks/>
          </p:cNvCxnSpPr>
          <p:nvPr/>
        </p:nvCxnSpPr>
        <p:spPr bwMode="auto">
          <a:xfrm flipH="1">
            <a:off x="1691968" y="5409022"/>
            <a:ext cx="1800020" cy="0"/>
          </a:xfrm>
          <a:prstGeom prst="straightConnector1">
            <a:avLst/>
          </a:prstGeom>
          <a:ln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F396783-C546-CE94-11BA-B8A8C18B889A}"/>
              </a:ext>
            </a:extLst>
          </p:cNvPr>
          <p:cNvCxnSpPr>
            <a:cxnSpLocks/>
          </p:cNvCxnSpPr>
          <p:nvPr/>
        </p:nvCxnSpPr>
        <p:spPr bwMode="auto">
          <a:xfrm>
            <a:off x="3491988" y="5409022"/>
            <a:ext cx="0" cy="360004"/>
          </a:xfrm>
          <a:prstGeom prst="straightConnector1">
            <a:avLst/>
          </a:prstGeom>
          <a:ln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4C9217A-E541-E9CB-9EF2-2BCB87D0D0B0}"/>
              </a:ext>
            </a:extLst>
          </p:cNvPr>
          <p:cNvCxnSpPr>
            <a:cxnSpLocks/>
          </p:cNvCxnSpPr>
          <p:nvPr/>
        </p:nvCxnSpPr>
        <p:spPr bwMode="auto">
          <a:xfrm flipH="1">
            <a:off x="2771980" y="5769026"/>
            <a:ext cx="72000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CA68CC4-3796-8FB3-9DBF-42260796329D}"/>
              </a:ext>
            </a:extLst>
          </p:cNvPr>
          <p:cNvSpPr/>
          <p:nvPr/>
        </p:nvSpPr>
        <p:spPr bwMode="auto">
          <a:xfrm>
            <a:off x="5652012" y="1808982"/>
            <a:ext cx="1800020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乗算器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90BB403E-F5B9-4A0A-C54E-2A24F9649F5D}"/>
              </a:ext>
            </a:extLst>
          </p:cNvPr>
          <p:cNvSpPr/>
          <p:nvPr/>
        </p:nvSpPr>
        <p:spPr bwMode="auto">
          <a:xfrm>
            <a:off x="4572000" y="2348988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7901C39B-78CE-21E1-EB85-E499FAF6D280}"/>
              </a:ext>
            </a:extLst>
          </p:cNvPr>
          <p:cNvCxnSpPr/>
          <p:nvPr/>
        </p:nvCxnSpPr>
        <p:spPr bwMode="auto">
          <a:xfrm>
            <a:off x="4932004" y="216898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BA3C286B-054B-3A59-CA98-E82AAC752E36}"/>
              </a:ext>
            </a:extLst>
          </p:cNvPr>
          <p:cNvCxnSpPr/>
          <p:nvPr/>
        </p:nvCxnSpPr>
        <p:spPr bwMode="auto">
          <a:xfrm>
            <a:off x="6012016" y="216898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188385E8-43E4-E043-08C1-090CB021AD05}"/>
              </a:ext>
            </a:extLst>
          </p:cNvPr>
          <p:cNvCxnSpPr>
            <a:cxnSpLocks/>
          </p:cNvCxnSpPr>
          <p:nvPr/>
        </p:nvCxnSpPr>
        <p:spPr bwMode="auto">
          <a:xfrm>
            <a:off x="5382009" y="2708992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0A20C5DA-D990-1CFE-3DAC-43AB2FEA4FE7}"/>
              </a:ext>
            </a:extLst>
          </p:cNvPr>
          <p:cNvCxnSpPr>
            <a:cxnSpLocks/>
          </p:cNvCxnSpPr>
          <p:nvPr/>
        </p:nvCxnSpPr>
        <p:spPr bwMode="auto">
          <a:xfrm>
            <a:off x="5922015" y="2708992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B94F683C-3E3C-9360-21BB-3BB7F5D36339}"/>
              </a:ext>
            </a:extLst>
          </p:cNvPr>
          <p:cNvSpPr/>
          <p:nvPr/>
        </p:nvSpPr>
        <p:spPr bwMode="auto">
          <a:xfrm>
            <a:off x="4572000" y="3248999"/>
            <a:ext cx="2160024" cy="1080012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B401E066-7C3C-1A4A-D898-DDEC748F9F35}"/>
              </a:ext>
            </a:extLst>
          </p:cNvPr>
          <p:cNvCxnSpPr>
            <a:cxnSpLocks/>
            <a:endCxn id="112" idx="0"/>
          </p:cNvCxnSpPr>
          <p:nvPr/>
        </p:nvCxnSpPr>
        <p:spPr bwMode="auto">
          <a:xfrm>
            <a:off x="5652012" y="4329010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71287778-C8DD-D617-A655-DFAE718C5016}"/>
              </a:ext>
            </a:extLst>
          </p:cNvPr>
          <p:cNvSpPr/>
          <p:nvPr/>
        </p:nvSpPr>
        <p:spPr bwMode="auto">
          <a:xfrm>
            <a:off x="7092028" y="3248998"/>
            <a:ext cx="720008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LZA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591A0203-0A9D-1BE8-1E8F-4CE32F0FC2AC}"/>
              </a:ext>
            </a:extLst>
          </p:cNvPr>
          <p:cNvCxnSpPr>
            <a:cxnSpLocks/>
          </p:cNvCxnSpPr>
          <p:nvPr/>
        </p:nvCxnSpPr>
        <p:spPr bwMode="auto">
          <a:xfrm flipH="1">
            <a:off x="5382009" y="2888994"/>
            <a:ext cx="189002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3766D0E8-57E9-A5D8-44E3-09D19B80B53E}"/>
              </a:ext>
            </a:extLst>
          </p:cNvPr>
          <p:cNvCxnSpPr>
            <a:cxnSpLocks/>
          </p:cNvCxnSpPr>
          <p:nvPr/>
        </p:nvCxnSpPr>
        <p:spPr bwMode="auto">
          <a:xfrm flipH="1">
            <a:off x="5922015" y="3068996"/>
            <a:ext cx="1710019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F5B9C21E-86D0-5BDB-ADBC-5098456B2CE4}"/>
              </a:ext>
            </a:extLst>
          </p:cNvPr>
          <p:cNvCxnSpPr>
            <a:cxnSpLocks/>
          </p:cNvCxnSpPr>
          <p:nvPr/>
        </p:nvCxnSpPr>
        <p:spPr bwMode="auto">
          <a:xfrm>
            <a:off x="7272030" y="2888994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A8ABD434-3C46-EE66-6922-5E4A04338E64}"/>
              </a:ext>
            </a:extLst>
          </p:cNvPr>
          <p:cNvCxnSpPr>
            <a:cxnSpLocks/>
          </p:cNvCxnSpPr>
          <p:nvPr/>
        </p:nvCxnSpPr>
        <p:spPr bwMode="auto">
          <a:xfrm>
            <a:off x="7632034" y="306899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C338871D-9A35-442F-D157-1522070F8B70}"/>
              </a:ext>
            </a:extLst>
          </p:cNvPr>
          <p:cNvCxnSpPr/>
          <p:nvPr/>
        </p:nvCxnSpPr>
        <p:spPr bwMode="auto">
          <a:xfrm>
            <a:off x="6012016" y="1628980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F578FAEA-6118-5DC1-7043-997B0BBF198F}"/>
              </a:ext>
            </a:extLst>
          </p:cNvPr>
          <p:cNvCxnSpPr/>
          <p:nvPr/>
        </p:nvCxnSpPr>
        <p:spPr bwMode="auto">
          <a:xfrm>
            <a:off x="7092028" y="1628980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43995553-7943-C76E-B2E5-15E07C5A9A09}"/>
              </a:ext>
            </a:extLst>
          </p:cNvPr>
          <p:cNvSpPr/>
          <p:nvPr/>
        </p:nvSpPr>
        <p:spPr bwMode="auto">
          <a:xfrm>
            <a:off x="4572000" y="1268976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85D39514-54CF-C492-725F-5045DAE7A462}"/>
              </a:ext>
            </a:extLst>
          </p:cNvPr>
          <p:cNvSpPr/>
          <p:nvPr/>
        </p:nvSpPr>
        <p:spPr bwMode="auto">
          <a:xfrm>
            <a:off x="5652012" y="1268976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77C22480-BE66-2214-E441-C4276195F38D}"/>
              </a:ext>
            </a:extLst>
          </p:cNvPr>
          <p:cNvSpPr/>
          <p:nvPr/>
        </p:nvSpPr>
        <p:spPr bwMode="auto">
          <a:xfrm>
            <a:off x="6732024" y="1268976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FF53C878-62CB-2395-A630-EB617AEDC7FB}"/>
              </a:ext>
            </a:extLst>
          </p:cNvPr>
          <p:cNvSpPr/>
          <p:nvPr/>
        </p:nvSpPr>
        <p:spPr bwMode="auto">
          <a:xfrm>
            <a:off x="4572000" y="1808982"/>
            <a:ext cx="720008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3FC64448-1866-700A-601C-34F4BAD64D99}"/>
              </a:ext>
            </a:extLst>
          </p:cNvPr>
          <p:cNvCxnSpPr/>
          <p:nvPr/>
        </p:nvCxnSpPr>
        <p:spPr bwMode="auto">
          <a:xfrm>
            <a:off x="4932004" y="1628980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D90934D7-DA0D-1FAD-F26D-2D8927EE46DF}"/>
              </a:ext>
            </a:extLst>
          </p:cNvPr>
          <p:cNvSpPr/>
          <p:nvPr/>
        </p:nvSpPr>
        <p:spPr bwMode="auto">
          <a:xfrm>
            <a:off x="4572000" y="4599013"/>
            <a:ext cx="2160024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02DE1EAB-C0EA-5A92-8453-5365B9BEDC32}"/>
              </a:ext>
            </a:extLst>
          </p:cNvPr>
          <p:cNvCxnSpPr>
            <a:cxnSpLocks/>
          </p:cNvCxnSpPr>
          <p:nvPr/>
        </p:nvCxnSpPr>
        <p:spPr bwMode="auto">
          <a:xfrm>
            <a:off x="7272030" y="3969006"/>
            <a:ext cx="0" cy="99001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4E64D414-0F85-BB53-AF3E-4737A662E925}"/>
              </a:ext>
            </a:extLst>
          </p:cNvPr>
          <p:cNvCxnSpPr>
            <a:cxnSpLocks/>
            <a:endCxn id="112" idx="3"/>
          </p:cNvCxnSpPr>
          <p:nvPr/>
        </p:nvCxnSpPr>
        <p:spPr bwMode="auto">
          <a:xfrm flipH="1">
            <a:off x="6732024" y="4959017"/>
            <a:ext cx="54000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CBF7AD7E-D0A6-CE42-24ED-97452F3F3E62}"/>
              </a:ext>
            </a:extLst>
          </p:cNvPr>
          <p:cNvCxnSpPr/>
          <p:nvPr/>
        </p:nvCxnSpPr>
        <p:spPr bwMode="auto">
          <a:xfrm>
            <a:off x="6462021" y="216898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773D50C7-1EB7-5FE8-8B96-5D923DD895D7}"/>
              </a:ext>
            </a:extLst>
          </p:cNvPr>
          <p:cNvCxnSpPr>
            <a:cxnSpLocks/>
            <a:endCxn id="117" idx="0"/>
          </p:cNvCxnSpPr>
          <p:nvPr/>
        </p:nvCxnSpPr>
        <p:spPr bwMode="auto">
          <a:xfrm>
            <a:off x="5652012" y="5319021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24869CBC-F6FF-CADB-C65E-C29DD8D52DCC}"/>
              </a:ext>
            </a:extLst>
          </p:cNvPr>
          <p:cNvSpPr/>
          <p:nvPr/>
        </p:nvSpPr>
        <p:spPr bwMode="auto">
          <a:xfrm>
            <a:off x="4572000" y="5589024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補正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1bit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右シフタ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25905296-44C5-A3DC-FE77-88512188A5B7}"/>
              </a:ext>
            </a:extLst>
          </p:cNvPr>
          <p:cNvCxnSpPr>
            <a:cxnSpLocks/>
          </p:cNvCxnSpPr>
          <p:nvPr/>
        </p:nvCxnSpPr>
        <p:spPr bwMode="auto">
          <a:xfrm>
            <a:off x="7992038" y="5049018"/>
            <a:ext cx="0" cy="720008"/>
          </a:xfrm>
          <a:prstGeom prst="straightConnector1">
            <a:avLst/>
          </a:prstGeom>
          <a:ln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83E0EC8F-9F5D-05E0-F2A9-0817B1B880AC}"/>
              </a:ext>
            </a:extLst>
          </p:cNvPr>
          <p:cNvCxnSpPr>
            <a:cxnSpLocks/>
          </p:cNvCxnSpPr>
          <p:nvPr/>
        </p:nvCxnSpPr>
        <p:spPr bwMode="auto">
          <a:xfrm flipH="1">
            <a:off x="6732024" y="5769026"/>
            <a:ext cx="126001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AA00CB12-016F-A21E-B324-1470DF9CF1E3}"/>
              </a:ext>
            </a:extLst>
          </p:cNvPr>
          <p:cNvCxnSpPr>
            <a:cxnSpLocks/>
          </p:cNvCxnSpPr>
          <p:nvPr/>
        </p:nvCxnSpPr>
        <p:spPr bwMode="auto">
          <a:xfrm>
            <a:off x="5652012" y="4419011"/>
            <a:ext cx="180002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10EA2261-66AD-B9C7-51D5-6AFF1E49791A}"/>
              </a:ext>
            </a:extLst>
          </p:cNvPr>
          <p:cNvSpPr/>
          <p:nvPr/>
        </p:nvSpPr>
        <p:spPr bwMode="auto">
          <a:xfrm>
            <a:off x="7362031" y="4599013"/>
            <a:ext cx="1170013" cy="450005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Lutz’s mask</a:t>
            </a:r>
          </a:p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による補正検出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F8BA7DAF-27BD-BF54-3822-E35D31B7D53B}"/>
              </a:ext>
            </a:extLst>
          </p:cNvPr>
          <p:cNvCxnSpPr>
            <a:cxnSpLocks/>
          </p:cNvCxnSpPr>
          <p:nvPr/>
        </p:nvCxnSpPr>
        <p:spPr bwMode="auto">
          <a:xfrm>
            <a:off x="7452032" y="4419011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2B7A4CE6-E5F6-57CB-8AA8-6F01F7429C6B}"/>
              </a:ext>
            </a:extLst>
          </p:cNvPr>
          <p:cNvCxnSpPr>
            <a:cxnSpLocks/>
          </p:cNvCxnSpPr>
          <p:nvPr/>
        </p:nvCxnSpPr>
        <p:spPr bwMode="auto">
          <a:xfrm>
            <a:off x="7632034" y="3969006"/>
            <a:ext cx="0" cy="63000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2406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83828D-C195-0350-EC67-29E610D7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補正の必要性判定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D30B1B-DD4B-DC74-7490-E494A0E67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LZA </a:t>
            </a:r>
            <a:r>
              <a:rPr kumimoji="1" lang="ja-JP" altLang="en-US" dirty="0"/>
              <a:t>の補正結果の取得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en-US" altLang="ja-JP" dirty="0"/>
              <a:t>A+B </a:t>
            </a:r>
            <a:r>
              <a:rPr kumimoji="1" lang="ja-JP" altLang="en-US" dirty="0"/>
              <a:t>による桁上げ加算の結果と </a:t>
            </a:r>
            <a:r>
              <a:rPr kumimoji="1" lang="en-US" altLang="ja-JP" dirty="0"/>
              <a:t>Lutz’s mask </a:t>
            </a:r>
            <a:r>
              <a:rPr kumimoji="1" lang="ja-JP" altLang="en-US" dirty="0"/>
              <a:t>を </a:t>
            </a:r>
            <a:r>
              <a:rPr kumimoji="1" lang="en-US" altLang="ja-JP" dirty="0"/>
              <a:t>AND </a:t>
            </a:r>
            <a:r>
              <a:rPr kumimoji="1" lang="ja-JP" altLang="en-US" dirty="0"/>
              <a:t>演算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その結果の全ビットを </a:t>
            </a:r>
            <a:r>
              <a:rPr kumimoji="1" lang="en-US" altLang="ja-JP" dirty="0"/>
              <a:t>OR </a:t>
            </a:r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この結果が </a:t>
            </a:r>
            <a:r>
              <a:rPr kumimoji="1" lang="en-US" altLang="ja-JP" dirty="0"/>
              <a:t>0 </a:t>
            </a:r>
            <a:r>
              <a:rPr kumimoji="1" lang="ja-JP" altLang="en-US" dirty="0"/>
              <a:t>なら，追加で </a:t>
            </a:r>
            <a:r>
              <a:rPr kumimoji="1" lang="en-US" altLang="ja-JP" dirty="0"/>
              <a:t>1 </a:t>
            </a:r>
            <a:r>
              <a:rPr kumimoji="1" lang="ja-JP" altLang="en-US" dirty="0"/>
              <a:t>ビットシフトが必要</a:t>
            </a:r>
            <a:endParaRPr kumimoji="1" lang="en-US" altLang="ja-JP" dirty="0"/>
          </a:p>
          <a:p>
            <a:r>
              <a:rPr lang="ja-JP" altLang="en-US" sz="1800" dirty="0"/>
              <a:t>例：</a:t>
            </a:r>
            <a:endParaRPr lang="en-US" altLang="ja-JP" sz="1800" dirty="0"/>
          </a:p>
          <a:p>
            <a:pPr lvl="1"/>
            <a:r>
              <a:rPr kumimoji="1" lang="en-US" altLang="ja-JP" sz="1800" dirty="0">
                <a:latin typeface="Consolas" panose="020B0609020204030204" pitchFamily="49" charset="0"/>
              </a:rPr>
              <a:t>LZA </a:t>
            </a:r>
            <a:r>
              <a:rPr lang="en-US" altLang="ja-JP" sz="1800" dirty="0">
                <a:latin typeface="Consolas" panose="020B0609020204030204" pitchFamily="49" charset="0"/>
              </a:rPr>
              <a:t>L:         0b0110_1001</a:t>
            </a:r>
            <a:br>
              <a:rPr lang="en-US" altLang="ja-JP" sz="1800" dirty="0">
                <a:latin typeface="Consolas" panose="020B0609020204030204" pitchFamily="49" charset="0"/>
              </a:rPr>
            </a:br>
            <a:endParaRPr lang="en-US" altLang="ja-JP" sz="1800" dirty="0">
              <a:latin typeface="Consolas" panose="020B0609020204030204" pitchFamily="49" charset="0"/>
            </a:endParaRPr>
          </a:p>
          <a:p>
            <a:pPr lvl="1">
              <a:buFont typeface="+mj-lt"/>
              <a:buAutoNum type="arabicPeriod"/>
            </a:pPr>
            <a:r>
              <a:rPr kumimoji="1" lang="en-US" altLang="ja-JP" sz="1800" dirty="0">
                <a:latin typeface="Consolas" panose="020B0609020204030204" pitchFamily="49" charset="0"/>
              </a:rPr>
              <a:t>Lutz’s mask:   </a:t>
            </a:r>
            <a:r>
              <a:rPr lang="en-US" altLang="ja-JP" sz="1800" dirty="0">
                <a:latin typeface="Consolas" panose="020B0609020204030204" pitchFamily="49" charset="0"/>
              </a:rPr>
              <a:t>0b0</a:t>
            </a:r>
            <a:r>
              <a:rPr lang="en-US" altLang="ja-JP" sz="1800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1800" dirty="0">
                <a:latin typeface="Consolas" panose="020B0609020204030204" pitchFamily="49" charset="0"/>
              </a:rPr>
              <a:t>00_0000</a:t>
            </a:r>
          </a:p>
          <a:p>
            <a:pPr lvl="1">
              <a:buFont typeface="+mj-lt"/>
              <a:buAutoNum type="arabicPeriod"/>
            </a:pPr>
            <a:r>
              <a:rPr lang="en-US" altLang="ja-JP" sz="1800" dirty="0">
                <a:latin typeface="Consolas" panose="020B0609020204030204" pitchFamily="49" charset="0"/>
              </a:rPr>
              <a:t>A+B: </a:t>
            </a:r>
            <a:r>
              <a:rPr lang="ja-JP" altLang="en-US" sz="1800" dirty="0">
                <a:latin typeface="Consolas" panose="020B0609020204030204" pitchFamily="49" charset="0"/>
              </a:rPr>
              <a:t>          </a:t>
            </a:r>
            <a:r>
              <a:rPr lang="en-US" altLang="ja-JP" sz="1800" dirty="0">
                <a:latin typeface="Consolas" panose="020B0609020204030204" pitchFamily="49" charset="0"/>
              </a:rPr>
              <a:t>0b0</a:t>
            </a:r>
            <a:r>
              <a:rPr lang="en-US" altLang="ja-JP" sz="1800" dirty="0">
                <a:solidFill>
                  <a:schemeClr val="accent5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800" dirty="0">
                <a:latin typeface="Consolas" panose="020B0609020204030204" pitchFamily="49" charset="0"/>
              </a:rPr>
              <a:t>11_1010</a:t>
            </a:r>
          </a:p>
          <a:p>
            <a:pPr lvl="1">
              <a:buFont typeface="+mj-lt"/>
              <a:buAutoNum type="arabicPeriod"/>
            </a:pPr>
            <a:r>
              <a:rPr lang="en-US" altLang="ja-JP" sz="1800" dirty="0">
                <a:latin typeface="Consolas" panose="020B0609020204030204" pitchFamily="49" charset="0"/>
              </a:rPr>
              <a:t>|((A+B)&amp;mask): 0b</a:t>
            </a:r>
            <a:r>
              <a:rPr lang="en-US" altLang="ja-JP" sz="1800" dirty="0">
                <a:solidFill>
                  <a:schemeClr val="accent5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800" dirty="0"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ja-JP" altLang="en-US" sz="1800" dirty="0">
                <a:latin typeface="Consolas" panose="020B0609020204030204" pitchFamily="49" charset="0"/>
              </a:rPr>
              <a:t>→</a:t>
            </a:r>
            <a:r>
              <a:rPr lang="en-US" altLang="ja-JP" sz="1800" dirty="0">
                <a:latin typeface="Consolas" panose="020B0609020204030204" pitchFamily="49" charset="0"/>
              </a:rPr>
              <a:t> LZA </a:t>
            </a:r>
            <a:r>
              <a:rPr lang="ja-JP" altLang="en-US" sz="1800" dirty="0">
                <a:latin typeface="Consolas" panose="020B0609020204030204" pitchFamily="49" charset="0"/>
              </a:rPr>
              <a:t>に従ったシフト後の最上位が </a:t>
            </a:r>
            <a:r>
              <a:rPr lang="en-US" altLang="ja-JP" sz="1800" dirty="0">
                <a:latin typeface="Consolas" panose="020B0609020204030204" pitchFamily="49" charset="0"/>
              </a:rPr>
              <a:t>0 </a:t>
            </a:r>
            <a:r>
              <a:rPr lang="ja-JP" altLang="en-US" sz="1800" dirty="0">
                <a:latin typeface="Consolas" panose="020B0609020204030204" pitchFamily="49" charset="0"/>
              </a:rPr>
              <a:t>→</a:t>
            </a:r>
            <a:r>
              <a:rPr lang="en-US" altLang="ja-JP" sz="1800" dirty="0">
                <a:latin typeface="Consolas" panose="020B0609020204030204" pitchFamily="49" charset="0"/>
              </a:rPr>
              <a:t> </a:t>
            </a:r>
            <a:r>
              <a:rPr lang="ja-JP" altLang="en-US" sz="1800" dirty="0">
                <a:latin typeface="Consolas" panose="020B0609020204030204" pitchFamily="49" charset="0"/>
              </a:rPr>
              <a:t>補正が必要</a:t>
            </a:r>
            <a:endParaRPr kumimoji="1" lang="ja-JP" alt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73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B88F2BF6-38B4-7D10-7CAF-0F0DCE9A7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08" y="1164685"/>
            <a:ext cx="3171022" cy="569331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783828D-C195-0350-EC67-29E610D7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Lutz’s mask </a:t>
            </a:r>
            <a:r>
              <a:rPr lang="en-US" altLang="ja-JP" sz="3200" dirty="0"/>
              <a:t>[</a:t>
            </a:r>
            <a:r>
              <a:rPr lang="en-US" altLang="ja-JP" sz="2800" dirty="0"/>
              <a:t>Lutz2017</a:t>
            </a:r>
            <a:r>
              <a:rPr lang="en-US" altLang="ja-JP" sz="3200" dirty="0"/>
              <a:t>] 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D30B1B-DD4B-DC74-7490-E494A0E67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954" y="908972"/>
            <a:ext cx="8280092" cy="1980022"/>
          </a:xfrm>
        </p:spPr>
        <p:txBody>
          <a:bodyPr/>
          <a:lstStyle/>
          <a:p>
            <a:r>
              <a:rPr kumimoji="1" lang="en-US" altLang="ja-JP" dirty="0"/>
              <a:t>LZA </a:t>
            </a:r>
            <a:r>
              <a:rPr kumimoji="1" lang="ja-JP" altLang="en-US" dirty="0"/>
              <a:t>の推定値 </a:t>
            </a:r>
            <a:r>
              <a:rPr kumimoji="1" lang="en-US" altLang="ja-JP" dirty="0"/>
              <a:t>L </a:t>
            </a:r>
            <a:r>
              <a:rPr kumimoji="1" lang="ja-JP" altLang="en-US" dirty="0"/>
              <a:t>から，最も上位の </a:t>
            </a:r>
            <a:r>
              <a:rPr kumimoji="1" lang="en-US" altLang="ja-JP" dirty="0"/>
              <a:t>1</a:t>
            </a:r>
            <a:br>
              <a:rPr kumimoji="1" lang="en-US" altLang="ja-JP" dirty="0"/>
            </a:br>
            <a:r>
              <a:rPr kumimoji="1" lang="en-US" altLang="ja-JP" dirty="0"/>
              <a:t> </a:t>
            </a:r>
            <a:r>
              <a:rPr kumimoji="1" lang="ja-JP" altLang="en-US" dirty="0"/>
              <a:t>だけが立ったマスクを作る</a:t>
            </a:r>
            <a:endParaRPr kumimoji="1" lang="en-US" altLang="ja-JP" dirty="0"/>
          </a:p>
          <a:p>
            <a:pPr lvl="1"/>
            <a:r>
              <a:rPr lang="en-US" altLang="ja-JP" dirty="0">
                <a:latin typeface="Consolas" panose="020B0609020204030204" pitchFamily="49" charset="0"/>
              </a:rPr>
              <a:t>    L=0b0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001110 </a:t>
            </a:r>
            <a:r>
              <a:rPr lang="ja-JP" altLang="en-US" dirty="0">
                <a:latin typeface="Consolas" panose="020B0609020204030204" pitchFamily="49" charset="0"/>
              </a:rPr>
              <a:t>の場合，</a:t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en-US" altLang="ja-JP" dirty="0">
                <a:latin typeface="Consolas" panose="020B0609020204030204" pitchFamily="49" charset="0"/>
              </a:rPr>
              <a:t> mask=0b0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000000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7F8AACC-A90A-8DD5-036B-08203FCF2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969" y="2874704"/>
            <a:ext cx="3454404" cy="396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0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83828D-C195-0350-EC67-29E610D7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Lutz’s mask </a:t>
            </a:r>
            <a:r>
              <a:rPr kumimoji="1" lang="ja-JP" altLang="en-US" dirty="0"/>
              <a:t>の別の作り方？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D30B1B-DD4B-DC74-7490-E494A0E67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作り方：</a:t>
            </a:r>
            <a:endParaRPr lang="en-US" altLang="ja-JP" dirty="0"/>
          </a:p>
          <a:p>
            <a:pPr lvl="1"/>
            <a:r>
              <a:rPr lang="en-US" altLang="ja-JP" dirty="0"/>
              <a:t>L </a:t>
            </a:r>
            <a:r>
              <a:rPr lang="ja-JP" altLang="en-US" dirty="0"/>
              <a:t>を温度計エンコーディング </a:t>
            </a:r>
            <a:r>
              <a:rPr lang="en-US" altLang="ja-JP" dirty="0"/>
              <a:t>T </a:t>
            </a:r>
            <a:r>
              <a:rPr lang="ja-JP" altLang="en-US" dirty="0"/>
              <a:t>に変換</a:t>
            </a:r>
            <a:endParaRPr lang="en-US" altLang="ja-JP" dirty="0"/>
          </a:p>
          <a:p>
            <a:pPr lvl="2"/>
            <a:r>
              <a:rPr lang="en-US" altLang="ja-JP" dirty="0"/>
              <a:t>L </a:t>
            </a:r>
            <a:r>
              <a:rPr lang="ja-JP" altLang="en-US" dirty="0"/>
              <a:t>の各ビットに対し，自身より上位に </a:t>
            </a:r>
            <a:r>
              <a:rPr lang="en-US" altLang="ja-JP" dirty="0"/>
              <a:t>1 </a:t>
            </a:r>
            <a:r>
              <a:rPr lang="ja-JP" altLang="en-US" dirty="0"/>
              <a:t>がいたら </a:t>
            </a:r>
            <a:r>
              <a:rPr lang="en-US" altLang="ja-JP" dirty="0"/>
              <a:t>1 </a:t>
            </a:r>
            <a:r>
              <a:rPr lang="ja-JP" altLang="en-US" dirty="0"/>
              <a:t>が立つよう </a:t>
            </a:r>
            <a:r>
              <a:rPr lang="en-US" altLang="ja-JP" dirty="0"/>
              <a:t>OR </a:t>
            </a:r>
            <a:r>
              <a:rPr lang="ja-JP" altLang="en-US" dirty="0"/>
              <a:t>のネットワークを組む</a:t>
            </a:r>
            <a:endParaRPr lang="en-US" altLang="ja-JP" dirty="0"/>
          </a:p>
          <a:p>
            <a:pPr lvl="2"/>
            <a:r>
              <a:rPr kumimoji="1" lang="en-US" altLang="ja-JP" dirty="0"/>
              <a:t>PPA </a:t>
            </a:r>
            <a:r>
              <a:rPr kumimoji="1" lang="ja-JP" altLang="en-US" dirty="0"/>
              <a:t>と同様のプリフィクス演算になる </a:t>
            </a:r>
            <a:endParaRPr kumimoji="1" lang="en-US" altLang="ja-JP" dirty="0"/>
          </a:p>
          <a:p>
            <a:pPr lvl="3"/>
            <a:r>
              <a:rPr kumimoji="1" lang="en-US" altLang="ja-JP" dirty="0"/>
              <a:t>[CMOSVLSI2014] P.668 </a:t>
            </a:r>
            <a:r>
              <a:rPr kumimoji="1" lang="ja-JP" altLang="en-US" dirty="0"/>
              <a:t>参照</a:t>
            </a:r>
            <a:endParaRPr kumimoji="1" lang="en-US" altLang="ja-JP" dirty="0"/>
          </a:p>
          <a:p>
            <a:pPr lvl="1"/>
            <a:r>
              <a:rPr lang="en-US" altLang="ja-JP" dirty="0"/>
              <a:t>T</a:t>
            </a:r>
            <a:r>
              <a:rPr lang="ja-JP" altLang="en-US" dirty="0"/>
              <a:t> をビット反転し，右に１ビットシフトしてから </a:t>
            </a:r>
            <a:r>
              <a:rPr lang="en-US" altLang="ja-JP" dirty="0"/>
              <a:t>T </a:t>
            </a:r>
            <a:r>
              <a:rPr lang="ja-JP" altLang="en-US" dirty="0"/>
              <a:t>と </a:t>
            </a:r>
            <a:r>
              <a:rPr lang="en-US" altLang="ja-JP" dirty="0"/>
              <a:t>AND</a:t>
            </a:r>
          </a:p>
          <a:p>
            <a:r>
              <a:rPr lang="ja-JP" altLang="en-US" dirty="0"/>
              <a:t>例：</a:t>
            </a:r>
            <a:r>
              <a:rPr lang="en-US" altLang="ja-JP" dirty="0">
                <a:latin typeface="Consolas" panose="020B0609020204030204" pitchFamily="49" charset="0"/>
              </a:rPr>
              <a:t>L=0b0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001110 </a:t>
            </a:r>
            <a:r>
              <a:rPr lang="ja-JP" altLang="en-US" dirty="0">
                <a:latin typeface="Consolas" panose="020B0609020204030204" pitchFamily="49" charset="0"/>
              </a:rPr>
              <a:t>の場合</a:t>
            </a:r>
            <a:endParaRPr kumimoji="1" lang="en-US" altLang="ja-JP" dirty="0"/>
          </a:p>
          <a:p>
            <a:pPr lvl="1"/>
            <a:r>
              <a:rPr lang="en-US" altLang="ja-JP" dirty="0">
                <a:latin typeface="Consolas" panose="020B0609020204030204" pitchFamily="49" charset="0"/>
              </a:rPr>
              <a:t> T=0b0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1111111</a:t>
            </a:r>
          </a:p>
          <a:p>
            <a:pPr lvl="1"/>
            <a:r>
              <a:rPr lang="en-US" altLang="ja-JP" dirty="0">
                <a:latin typeface="Consolas" panose="020B0609020204030204" pitchFamily="49" charset="0"/>
              </a:rPr>
              <a:t>mask=</a:t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en-US" altLang="ja-JP" dirty="0">
                <a:latin typeface="Consolas" panose="020B0609020204030204" pitchFamily="49" charset="0"/>
              </a:rPr>
              <a:t>(~T&gt;&gt;1) &amp; T=</a:t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en-US" altLang="ja-JP" dirty="0">
                <a:latin typeface="Consolas" panose="020B0609020204030204" pitchFamily="49" charset="0"/>
              </a:rPr>
              <a:t>(0b10000000&gt;&gt;1) &amp; 0b01111111 = 0b0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000000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798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83828D-C195-0350-EC67-29E610D7B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4" y="0"/>
            <a:ext cx="8712046" cy="908972"/>
          </a:xfrm>
        </p:spPr>
        <p:txBody>
          <a:bodyPr/>
          <a:lstStyle/>
          <a:p>
            <a:r>
              <a:rPr lang="ja-JP" altLang="en-US" dirty="0"/>
              <a:t>応用</a:t>
            </a:r>
            <a:r>
              <a:rPr lang="en-US" altLang="ja-JP" dirty="0"/>
              <a:t>: guard </a:t>
            </a:r>
            <a:r>
              <a:rPr lang="ja-JP" altLang="en-US" dirty="0"/>
              <a:t>や </a:t>
            </a:r>
            <a:r>
              <a:rPr lang="en-US" altLang="ja-JP" dirty="0"/>
              <a:t>sticky </a:t>
            </a:r>
            <a:r>
              <a:rPr lang="ja-JP" altLang="en-US" dirty="0"/>
              <a:t>ビットの早期取得</a:t>
            </a:r>
            <a:endParaRPr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D30B1B-DD4B-DC74-7490-E494A0E67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280092" cy="5219751"/>
          </a:xfrm>
        </p:spPr>
        <p:txBody>
          <a:bodyPr/>
          <a:lstStyle/>
          <a:p>
            <a:r>
              <a:rPr lang="en-US" altLang="ja-JP" dirty="0"/>
              <a:t>Lutz’s mask </a:t>
            </a:r>
            <a:r>
              <a:rPr lang="ja-JP" altLang="en-US" dirty="0"/>
              <a:t>の応用で正規化前にわかる</a:t>
            </a:r>
            <a:endParaRPr lang="en-US" altLang="ja-JP" dirty="0"/>
          </a:p>
          <a:p>
            <a:pPr lvl="1"/>
            <a:r>
              <a:rPr lang="ja-JP" altLang="en-US" dirty="0"/>
              <a:t>仮数部の幅（</a:t>
            </a:r>
            <a:r>
              <a:rPr lang="en-US" altLang="ja-JP" dirty="0"/>
              <a:t>+α</a:t>
            </a:r>
            <a:r>
              <a:rPr lang="ja-JP" altLang="en-US" dirty="0"/>
              <a:t>）だけずらせば，</a:t>
            </a:r>
            <a:r>
              <a:rPr lang="en-US" altLang="ja-JP" dirty="0"/>
              <a:t>guard bit </a:t>
            </a:r>
            <a:r>
              <a:rPr lang="ja-JP" altLang="en-US" dirty="0"/>
              <a:t>を取り出せる</a:t>
            </a:r>
            <a:endParaRPr lang="en-US" altLang="ja-JP" dirty="0"/>
          </a:p>
          <a:p>
            <a:pPr lvl="1"/>
            <a:r>
              <a:rPr lang="en-US" altLang="ja-JP" dirty="0"/>
              <a:t>sticky bit </a:t>
            </a:r>
            <a:r>
              <a:rPr lang="ja-JP" altLang="en-US" dirty="0"/>
              <a:t>では温度計エンコーディングの時点のマスクを使えば良い</a:t>
            </a:r>
          </a:p>
        </p:txBody>
      </p:sp>
    </p:spTree>
    <p:extLst>
      <p:ext uri="{BB962C8B-B14F-4D97-AF65-F5344CB8AC3E}">
        <p14:creationId xmlns:p14="http://schemas.microsoft.com/office/powerpoint/2010/main" val="259854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絶対値を取る工夫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6722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DA62AF7-B8AA-5868-EA5C-A1E4193F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絶対値を取る工夫</a:t>
            </a:r>
            <a:endParaRPr 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563F35-B29F-EDEB-5769-65C0F2A1A2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sz="1800" dirty="0"/>
              <a:t>FP</a:t>
            </a:r>
            <a:r>
              <a:rPr lang="ja-JP" altLang="en-US" sz="1800" dirty="0"/>
              <a:t> では計算結果の仮数から絶対値を取る必要がある</a:t>
            </a:r>
            <a:endParaRPr lang="en-US" altLang="ja-JP" sz="1800" dirty="0"/>
          </a:p>
          <a:p>
            <a:pPr lvl="1"/>
            <a:r>
              <a:rPr lang="ja-JP" altLang="en-US" sz="1800" dirty="0"/>
              <a:t>減算の場合は必要に応じて符号反転を行う</a:t>
            </a:r>
            <a:endParaRPr lang="en-US" altLang="ja-JP" sz="1800" dirty="0"/>
          </a:p>
          <a:p>
            <a:pPr lvl="1"/>
            <a:r>
              <a:rPr lang="ja-JP" altLang="en-US" sz="1800" dirty="0"/>
              <a:t>符号をみて </a:t>
            </a:r>
            <a:r>
              <a:rPr lang="en-US" altLang="ja-JP" sz="1800" dirty="0"/>
              <a:t>+1 or </a:t>
            </a:r>
            <a:r>
              <a:rPr lang="ja-JP" altLang="en-US" sz="1800" dirty="0"/>
              <a:t>ビット反転で実現</a:t>
            </a:r>
            <a:endParaRPr lang="en-US" altLang="ja-JP" sz="1800" dirty="0"/>
          </a:p>
          <a:p>
            <a:r>
              <a:rPr kumimoji="1" lang="en-US" altLang="ja-JP" sz="1800" dirty="0"/>
              <a:t>|A-B|: A+~B </a:t>
            </a:r>
            <a:r>
              <a:rPr kumimoji="1" lang="ja-JP" altLang="en-US" sz="1800" dirty="0"/>
              <a:t>を計算して，</a:t>
            </a:r>
          </a:p>
          <a:p>
            <a:pPr lvl="1"/>
            <a:r>
              <a:rPr kumimoji="1" lang="ja-JP" altLang="en-US" sz="1800" dirty="0">
                <a:solidFill>
                  <a:schemeClr val="accent5"/>
                </a:solidFill>
              </a:rPr>
              <a:t>結果が正なら結果に </a:t>
            </a:r>
            <a:r>
              <a:rPr kumimoji="1" lang="en-US" altLang="ja-JP" sz="1800" dirty="0">
                <a:solidFill>
                  <a:schemeClr val="accent5"/>
                </a:solidFill>
              </a:rPr>
              <a:t>+1:</a:t>
            </a:r>
          </a:p>
          <a:p>
            <a:pPr lvl="2"/>
            <a:r>
              <a:rPr kumimoji="1" lang="en-US" altLang="ja-JP" sz="1800" dirty="0"/>
              <a:t> (A+~B)+1 = A-B-1+1 = A-B</a:t>
            </a:r>
          </a:p>
          <a:p>
            <a:pPr lvl="1"/>
            <a:r>
              <a:rPr kumimoji="1" lang="ja-JP" altLang="en-US" sz="1800" dirty="0">
                <a:solidFill>
                  <a:schemeClr val="accent5"/>
                </a:solidFill>
              </a:rPr>
              <a:t>結果が負なら結果をビット反転</a:t>
            </a:r>
            <a:r>
              <a:rPr kumimoji="1" lang="en-US" altLang="ja-JP" sz="1800" dirty="0">
                <a:solidFill>
                  <a:schemeClr val="accent5"/>
                </a:solidFill>
              </a:rPr>
              <a:t>:   	</a:t>
            </a:r>
          </a:p>
          <a:p>
            <a:pPr lvl="2"/>
            <a:r>
              <a:rPr kumimoji="1" lang="en-US" altLang="ja-JP" sz="1800" dirty="0"/>
              <a:t>~(A+~B) = -(A+~B)-1 = -A-~B-1 = -A+B</a:t>
            </a:r>
            <a:br>
              <a:rPr kumimoji="1" lang="en-US" altLang="ja-JP" sz="1800" dirty="0"/>
            </a:br>
            <a:endParaRPr kumimoji="1" lang="en-US" altLang="ja-JP" sz="1800" dirty="0"/>
          </a:p>
          <a:p>
            <a:pPr lvl="1"/>
            <a:r>
              <a:rPr lang="ja-JP" altLang="en-US" sz="1800" dirty="0"/>
              <a:t>備考：</a:t>
            </a:r>
            <a:r>
              <a:rPr kumimoji="1" lang="en-US" altLang="ja-JP" sz="1800" dirty="0"/>
              <a:t>-B=~B+1 </a:t>
            </a:r>
            <a:r>
              <a:rPr kumimoji="1" lang="ja-JP" altLang="en-US" sz="1800" dirty="0"/>
              <a:t>→</a:t>
            </a:r>
            <a:r>
              <a:rPr kumimoji="1" lang="en-US" altLang="ja-JP" sz="1800" dirty="0"/>
              <a:t> ~B = -B – 1</a:t>
            </a:r>
            <a:endParaRPr lang="en-US" altLang="ja-JP" sz="18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C6882D0-EC82-202C-A670-8DB5AC25413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1225" y="6308725"/>
            <a:ext cx="612775" cy="54927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7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C753AB-9C1B-9B9A-1D07-C17FB118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lang="en-US" altLang="ja-JP" dirty="0"/>
              <a:t>Sohn2023</a:t>
            </a:r>
            <a:r>
              <a:rPr kumimoji="1" lang="en-US" altLang="ja-JP" dirty="0"/>
              <a:t>] </a:t>
            </a:r>
            <a:r>
              <a:rPr kumimoji="1" lang="ja-JP" altLang="en-US" dirty="0"/>
              <a:t>より</a:t>
            </a:r>
            <a:endParaRPr kumimoji="1" 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6A6C4E9-96F3-4DE3-AA74-5BD9973E3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991" y="0"/>
            <a:ext cx="5470916" cy="6858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427E1B2-B9A4-B84B-060E-C7E505218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0" y="908972"/>
            <a:ext cx="4214623" cy="279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9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637C6D-90D0-FEF4-F4E5-C002DA3E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前提知識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FB5570-F084-B032-9287-3298D773E6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956" y="1088974"/>
            <a:ext cx="8190091" cy="5219751"/>
          </a:xfrm>
        </p:spPr>
        <p:txBody>
          <a:bodyPr/>
          <a:lstStyle/>
          <a:p>
            <a:r>
              <a:rPr lang="en-US" altLang="ja-JP" sz="2000" dirty="0"/>
              <a:t>[CMOSVLSI2014]</a:t>
            </a:r>
          </a:p>
          <a:p>
            <a:pPr lvl="1"/>
            <a:r>
              <a:rPr lang="ja-JP" altLang="en-US" dirty="0"/>
              <a:t>整数の加算器や乗算器の作り方が良くまとまっている</a:t>
            </a:r>
            <a:endParaRPr lang="en-US" altLang="ja-JP" dirty="0"/>
          </a:p>
          <a:p>
            <a:pPr lvl="2"/>
            <a:r>
              <a:rPr lang="en-US" altLang="ja-JP" dirty="0"/>
              <a:t>PPA </a:t>
            </a:r>
            <a:r>
              <a:rPr lang="ja-JP" altLang="en-US" dirty="0"/>
              <a:t>の各種トポロジ，</a:t>
            </a:r>
            <a:r>
              <a:rPr lang="en-US" altLang="ja-JP" dirty="0"/>
              <a:t>Booth </a:t>
            </a:r>
            <a:r>
              <a:rPr lang="ja-JP" altLang="en-US" dirty="0"/>
              <a:t>エンコーダなど</a:t>
            </a:r>
            <a:endParaRPr lang="en-US" altLang="ja-JP" dirty="0"/>
          </a:p>
          <a:p>
            <a:pPr lvl="1"/>
            <a:r>
              <a:rPr lang="ja-JP" altLang="en-US" dirty="0"/>
              <a:t>色々みた中ではこの本の説明が最もわかりやすかった</a:t>
            </a:r>
            <a:endParaRPr lang="en-US" altLang="ja-JP" dirty="0"/>
          </a:p>
          <a:p>
            <a:r>
              <a:rPr lang="en-US" altLang="ja-JP" dirty="0"/>
              <a:t>[HFPA2018]</a:t>
            </a:r>
          </a:p>
          <a:p>
            <a:pPr lvl="1"/>
            <a:r>
              <a:rPr kumimoji="1" lang="ja-JP" altLang="en-US" dirty="0"/>
              <a:t>浮動小数点演算（ハードに限らず）全般が良くまとまっている</a:t>
            </a:r>
            <a:endParaRPr kumimoji="1" lang="en-US" altLang="ja-JP" dirty="0"/>
          </a:p>
          <a:p>
            <a:pPr lvl="1"/>
            <a:r>
              <a:rPr lang="en-US" dirty="0"/>
              <a:t>FP </a:t>
            </a:r>
            <a:r>
              <a:rPr lang="ja-JP" altLang="en-US" dirty="0"/>
              <a:t>加算器や </a:t>
            </a:r>
            <a:r>
              <a:rPr lang="en-US" altLang="ja-JP" dirty="0"/>
              <a:t>FMA </a:t>
            </a:r>
            <a:r>
              <a:rPr lang="ja-JP" altLang="en-US" dirty="0"/>
              <a:t>の基本的な実装から各種最適化まで書かれている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7377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9CD9E3-085F-919D-D3F4-5FC2D072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加算と絶対値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54B7E6-2C9B-64AD-8B15-E65256DB1C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1953" y="1088974"/>
            <a:ext cx="8532044" cy="5219751"/>
          </a:xfrm>
        </p:spPr>
        <p:txBody>
          <a:bodyPr/>
          <a:lstStyle/>
          <a:p>
            <a:r>
              <a:rPr kumimoji="1" lang="ja-JP" altLang="en-US" dirty="0"/>
              <a:t>「結果が正なら結果に </a:t>
            </a:r>
            <a:r>
              <a:rPr kumimoji="1" lang="en-US" altLang="ja-JP" dirty="0"/>
              <a:t>+1</a:t>
            </a:r>
            <a:r>
              <a:rPr kumimoji="1" lang="ja-JP" altLang="en-US" dirty="0"/>
              <a:t>」を実現するためには，</a:t>
            </a:r>
            <a:br>
              <a:rPr kumimoji="1" lang="en-US" altLang="ja-JP" dirty="0"/>
            </a:br>
            <a:r>
              <a:rPr kumimoji="1" lang="ja-JP" altLang="en-US" dirty="0"/>
              <a:t>符号を知るために一度桁上げ加算をしないといけない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そのままでは </a:t>
            </a:r>
            <a:r>
              <a:rPr kumimoji="1" lang="en-US" altLang="ja-JP" dirty="0"/>
              <a:t>+1 </a:t>
            </a:r>
            <a:r>
              <a:rPr kumimoji="1" lang="ja-JP" altLang="en-US" dirty="0"/>
              <a:t>のための桁上げ加算がその後に直列に行われる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遅延が伸びるのでなんとかしたい</a:t>
            </a:r>
            <a:endParaRPr kumimoji="1" lang="en-US" altLang="ja-JP" dirty="0"/>
          </a:p>
          <a:p>
            <a:r>
              <a:rPr kumimoji="1" lang="ja-JP" altLang="en-US" dirty="0"/>
              <a:t>解決方法：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lang="en-US" altLang="ja-JP" dirty="0"/>
              <a:t>End-around-carry adder</a:t>
            </a:r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丸めによる加算との統合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9071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F5CEE-15B5-A1E2-0EFA-29702D8F1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1F87BB-7CAA-7F13-73B1-17C15E5BA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4" y="0"/>
            <a:ext cx="8712046" cy="908972"/>
          </a:xfrm>
        </p:spPr>
        <p:txBody>
          <a:bodyPr/>
          <a:lstStyle/>
          <a:p>
            <a:r>
              <a:rPr lang="en-US" altLang="ja-JP" dirty="0"/>
              <a:t>Parallel Prefix Adder (PPA)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プレースホルダー 6">
                <a:extLst>
                  <a:ext uri="{FF2B5EF4-FFF2-40B4-BE49-F238E27FC236}">
                    <a16:creationId xmlns:a16="http://schemas.microsoft.com/office/drawing/2014/main" id="{D8F4D7A4-2D6B-7081-A58E-B152313DA4F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11956" y="1088974"/>
                <a:ext cx="8280092" cy="1709712"/>
              </a:xfrm>
            </p:spPr>
            <p:txBody>
              <a:bodyPr/>
              <a:lstStyle/>
              <a:p>
                <a:r>
                  <a:rPr lang="ja-JP" altLang="en-US" sz="1800" dirty="0"/>
                  <a:t>自分より先行する（下位全体の） </a:t>
                </a:r>
                <a:r>
                  <a:rPr lang="en-US" altLang="ja-JP" sz="1800" dirty="0"/>
                  <a:t>P </a:t>
                </a:r>
                <a:r>
                  <a:rPr lang="ja-JP" altLang="en-US" sz="1800" dirty="0"/>
                  <a:t>と </a:t>
                </a:r>
                <a:r>
                  <a:rPr lang="en-US" altLang="ja-JP" sz="1800" dirty="0"/>
                  <a:t>G </a:t>
                </a:r>
                <a:r>
                  <a:rPr lang="ja-JP" altLang="en-US" sz="1800" dirty="0"/>
                  <a:t>を並列に計算して加算を行う</a:t>
                </a:r>
                <a:endParaRPr lang="en-US" altLang="ja-JP" sz="1800" dirty="0"/>
              </a:p>
              <a:p>
                <a:pPr lvl="1"/>
                <a:r>
                  <a:rPr lang="ja-JP" altLang="en-US" sz="1800" i="0" dirty="0">
                    <a:latin typeface="+mj-lt"/>
                  </a:rPr>
                  <a:t>グループキャリー生成：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1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ja-JP" sz="1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ja-JP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−1: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ja-JP" sz="1800" dirty="0"/>
              </a:p>
              <a:p>
                <a:pPr lvl="1"/>
                <a:r>
                  <a:rPr lang="ja-JP" altLang="en-US" sz="1800" dirty="0"/>
                  <a:t>グループキャリー伝搬：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1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ja-JP" sz="1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ja-JP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−1: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テキスト プレースホルダー 6">
                <a:extLst>
                  <a:ext uri="{FF2B5EF4-FFF2-40B4-BE49-F238E27FC236}">
                    <a16:creationId xmlns:a16="http://schemas.microsoft.com/office/drawing/2014/main" id="{D8F4D7A4-2D6B-7081-A58E-B152313DA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11956" y="1088974"/>
                <a:ext cx="8280092" cy="1709712"/>
              </a:xfrm>
              <a:blipFill>
                <a:blip r:embed="rId2"/>
                <a:stretch>
                  <a:fillRect l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83" descr="NAND">
            <a:extLst>
              <a:ext uri="{FF2B5EF4-FFF2-40B4-BE49-F238E27FC236}">
                <a16:creationId xmlns:a16="http://schemas.microsoft.com/office/drawing/2014/main" id="{84F93F59-CCD4-26C9-44F9-E77051827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62051" y="3879005"/>
            <a:ext cx="1079500" cy="720725"/>
          </a:xfrm>
          <a:prstGeom prst="rect">
            <a:avLst/>
          </a:prstGeom>
          <a:noFill/>
        </p:spPr>
      </p:pic>
      <p:pic>
        <p:nvPicPr>
          <p:cNvPr id="13" name="Picture 84" descr="NOR">
            <a:extLst>
              <a:ext uri="{FF2B5EF4-FFF2-40B4-BE49-F238E27FC236}">
                <a16:creationId xmlns:a16="http://schemas.microsoft.com/office/drawing/2014/main" id="{515A6D3A-54B6-2F7A-9C66-1ABADFFA9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0" y="2438989"/>
            <a:ext cx="1079500" cy="717550"/>
          </a:xfrm>
          <a:prstGeom prst="rect">
            <a:avLst/>
          </a:prstGeom>
          <a:noFill/>
        </p:spPr>
      </p:pic>
      <p:pic>
        <p:nvPicPr>
          <p:cNvPr id="14" name="Picture 85" descr="BUF">
            <a:extLst>
              <a:ext uri="{FF2B5EF4-FFF2-40B4-BE49-F238E27FC236}">
                <a16:creationId xmlns:a16="http://schemas.microsoft.com/office/drawing/2014/main" id="{FAA15E55-8CA5-03A2-4621-3B8877BA3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152062" y="2438989"/>
            <a:ext cx="717550" cy="720725"/>
          </a:xfrm>
          <a:prstGeom prst="rect">
            <a:avLst/>
          </a:prstGeom>
          <a:noFill/>
        </p:spPr>
      </p:pic>
      <p:pic>
        <p:nvPicPr>
          <p:cNvPr id="15" name="Picture 7" descr="OR">
            <a:extLst>
              <a:ext uri="{FF2B5EF4-FFF2-40B4-BE49-F238E27FC236}">
                <a16:creationId xmlns:a16="http://schemas.microsoft.com/office/drawing/2014/main" id="{F8F5EF4C-BA5D-FA07-CC51-C5B8A55AA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57476" y="3158997"/>
            <a:ext cx="1079500" cy="717550"/>
          </a:xfrm>
          <a:prstGeom prst="rect">
            <a:avLst/>
          </a:prstGeom>
          <a:noFill/>
        </p:spPr>
      </p:pic>
      <p:pic>
        <p:nvPicPr>
          <p:cNvPr id="16" name="Picture 28" descr="NOT">
            <a:extLst>
              <a:ext uri="{FF2B5EF4-FFF2-40B4-BE49-F238E27FC236}">
                <a16:creationId xmlns:a16="http://schemas.microsoft.com/office/drawing/2014/main" id="{D5E8EAF5-7765-D69E-56AA-33C35516D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152062" y="3158997"/>
            <a:ext cx="717550" cy="720725"/>
          </a:xfrm>
          <a:prstGeom prst="rect">
            <a:avLst/>
          </a:prstGeom>
          <a:noFill/>
        </p:spPr>
      </p:pic>
      <p:pic>
        <p:nvPicPr>
          <p:cNvPr id="17" name="Picture 6" descr="AND">
            <a:extLst>
              <a:ext uri="{FF2B5EF4-FFF2-40B4-BE49-F238E27FC236}">
                <a16:creationId xmlns:a16="http://schemas.microsoft.com/office/drawing/2014/main" id="{D79DAD70-3BCE-1E2B-B0C8-9A5A7FD23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44000" y="4599013"/>
            <a:ext cx="1079500" cy="720725"/>
          </a:xfrm>
          <a:prstGeom prst="rect">
            <a:avLst/>
          </a:prstGeom>
          <a:noFill/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69AFC00-F047-0DFC-9ABF-5E95BD1C3B55}"/>
              </a:ext>
            </a:extLst>
          </p:cNvPr>
          <p:cNvSpPr/>
          <p:nvPr/>
        </p:nvSpPr>
        <p:spPr bwMode="auto">
          <a:xfrm>
            <a:off x="2051972" y="3789004"/>
            <a:ext cx="4590051" cy="1620018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グループ 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PG 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論理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ここは色々なツリーの組み方がある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e.g., </a:t>
            </a:r>
            <a:r>
              <a:rPr kumimoji="1"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Kogge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Stone, </a:t>
            </a:r>
            <a:r>
              <a:rPr kumimoji="1"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Sklansky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...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</a:t>
            </a:r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1801173-0501-A810-741D-CC35726F5839}"/>
              </a:ext>
            </a:extLst>
          </p:cNvPr>
          <p:cNvCxnSpPr>
            <a:cxnSpLocks/>
          </p:cNvCxnSpPr>
          <p:nvPr/>
        </p:nvCxnSpPr>
        <p:spPr bwMode="auto">
          <a:xfrm>
            <a:off x="5832014" y="3429000"/>
            <a:ext cx="0" cy="234002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2A20337-C0B1-2B50-6958-74387C4FDD9C}"/>
              </a:ext>
            </a:extLst>
          </p:cNvPr>
          <p:cNvCxnSpPr>
            <a:cxnSpLocks/>
          </p:cNvCxnSpPr>
          <p:nvPr/>
        </p:nvCxnSpPr>
        <p:spPr bwMode="auto">
          <a:xfrm>
            <a:off x="6192018" y="540902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CA55C38E-199A-83AC-709C-F24EFF85D2DB}"/>
              </a:ext>
            </a:extLst>
          </p:cNvPr>
          <p:cNvCxnSpPr>
            <a:cxnSpLocks/>
          </p:cNvCxnSpPr>
          <p:nvPr/>
        </p:nvCxnSpPr>
        <p:spPr bwMode="auto">
          <a:xfrm>
            <a:off x="4752002" y="3429000"/>
            <a:ext cx="0" cy="234002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47309F5F-B03D-CBDD-073C-C1144B6276C2}"/>
              </a:ext>
            </a:extLst>
          </p:cNvPr>
          <p:cNvCxnSpPr>
            <a:cxnSpLocks/>
          </p:cNvCxnSpPr>
          <p:nvPr/>
        </p:nvCxnSpPr>
        <p:spPr bwMode="auto">
          <a:xfrm>
            <a:off x="5112006" y="540902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D8A1528-D84A-6156-69C5-1DD9AE0A11F6}"/>
              </a:ext>
            </a:extLst>
          </p:cNvPr>
          <p:cNvCxnSpPr>
            <a:cxnSpLocks/>
          </p:cNvCxnSpPr>
          <p:nvPr/>
        </p:nvCxnSpPr>
        <p:spPr bwMode="auto">
          <a:xfrm>
            <a:off x="3671990" y="3429000"/>
            <a:ext cx="0" cy="234002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05EF0FF3-B381-EB75-99E7-4397D085E0AF}"/>
              </a:ext>
            </a:extLst>
          </p:cNvPr>
          <p:cNvCxnSpPr>
            <a:cxnSpLocks/>
          </p:cNvCxnSpPr>
          <p:nvPr/>
        </p:nvCxnSpPr>
        <p:spPr bwMode="auto">
          <a:xfrm>
            <a:off x="4031994" y="540902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9B27C4F-81B6-D6AB-1403-BABA28174A66}"/>
              </a:ext>
            </a:extLst>
          </p:cNvPr>
          <p:cNvCxnSpPr>
            <a:cxnSpLocks/>
          </p:cNvCxnSpPr>
          <p:nvPr/>
        </p:nvCxnSpPr>
        <p:spPr bwMode="auto">
          <a:xfrm>
            <a:off x="2591978" y="3429000"/>
            <a:ext cx="0" cy="234002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05BFCFF-54FE-F6F0-7041-8095C48A5B80}"/>
              </a:ext>
            </a:extLst>
          </p:cNvPr>
          <p:cNvCxnSpPr>
            <a:cxnSpLocks/>
          </p:cNvCxnSpPr>
          <p:nvPr/>
        </p:nvCxnSpPr>
        <p:spPr bwMode="auto">
          <a:xfrm>
            <a:off x="2951982" y="540902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198DEC7B-199B-D3B4-D364-F2D7FC949BD2}"/>
                  </a:ext>
                </a:extLst>
              </p:cNvPr>
              <p:cNvSpPr/>
              <p:nvPr/>
            </p:nvSpPr>
            <p:spPr bwMode="auto">
              <a:xfrm>
                <a:off x="2681979" y="504901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198DEC7B-199B-D3B4-D364-F2D7FC949B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1979" y="5049018"/>
                <a:ext cx="540006" cy="3600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A5A3099-52F3-45DA-79D2-A26E710363B1}"/>
                  </a:ext>
                </a:extLst>
              </p:cNvPr>
              <p:cNvSpPr/>
              <p:nvPr/>
            </p:nvSpPr>
            <p:spPr bwMode="auto">
              <a:xfrm>
                <a:off x="3761991" y="504901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2:0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A5A3099-52F3-45DA-79D2-A26E710363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1991" y="5049018"/>
                <a:ext cx="540006" cy="3600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CE56532D-CFE4-6975-7CAA-29EF92C9C18A}"/>
                  </a:ext>
                </a:extLst>
              </p:cNvPr>
              <p:cNvSpPr/>
              <p:nvPr/>
            </p:nvSpPr>
            <p:spPr bwMode="auto">
              <a:xfrm>
                <a:off x="4842003" y="504901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1:0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CE56532D-CFE4-6975-7CAA-29EF92C9C1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2003" y="5049018"/>
                <a:ext cx="540006" cy="36000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5FCA48EA-0E38-CF34-3E01-E7157BA44869}"/>
                  </a:ext>
                </a:extLst>
              </p:cNvPr>
              <p:cNvSpPr/>
              <p:nvPr/>
            </p:nvSpPr>
            <p:spPr bwMode="auto">
              <a:xfrm>
                <a:off x="5922015" y="504901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0:0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5FCA48EA-0E38-CF34-3E01-E7157BA44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22015" y="5049018"/>
                <a:ext cx="540006" cy="36000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3F55116-7528-3429-CD4A-28725A6160E6}"/>
              </a:ext>
            </a:extLst>
          </p:cNvPr>
          <p:cNvCxnSpPr>
            <a:cxnSpLocks/>
          </p:cNvCxnSpPr>
          <p:nvPr/>
        </p:nvCxnSpPr>
        <p:spPr bwMode="auto">
          <a:xfrm>
            <a:off x="6192018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F6025B57-CC67-15EA-1343-4E210D86AD67}"/>
              </a:ext>
            </a:extLst>
          </p:cNvPr>
          <p:cNvCxnSpPr>
            <a:cxnSpLocks/>
          </p:cNvCxnSpPr>
          <p:nvPr/>
        </p:nvCxnSpPr>
        <p:spPr bwMode="auto">
          <a:xfrm>
            <a:off x="5112006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81F7508A-21E0-8A84-2E71-CB1462918FD6}"/>
              </a:ext>
            </a:extLst>
          </p:cNvPr>
          <p:cNvCxnSpPr>
            <a:cxnSpLocks/>
          </p:cNvCxnSpPr>
          <p:nvPr/>
        </p:nvCxnSpPr>
        <p:spPr bwMode="auto">
          <a:xfrm>
            <a:off x="4031994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B8FE6C51-5923-FEA6-137A-41254426089C}"/>
              </a:ext>
            </a:extLst>
          </p:cNvPr>
          <p:cNvCxnSpPr>
            <a:cxnSpLocks/>
          </p:cNvCxnSpPr>
          <p:nvPr/>
        </p:nvCxnSpPr>
        <p:spPr bwMode="auto">
          <a:xfrm>
            <a:off x="2951982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EC7D5A5A-A2B6-2331-035C-14F771DF9657}"/>
                  </a:ext>
                </a:extLst>
              </p:cNvPr>
              <p:cNvSpPr/>
              <p:nvPr/>
            </p:nvSpPr>
            <p:spPr bwMode="auto">
              <a:xfrm>
                <a:off x="5652012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EC7D5A5A-A2B6-2331-035C-14F771DF96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2012" y="3429000"/>
                <a:ext cx="540006" cy="36000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EE26AC65-98A9-1308-294C-F4DB832C91FC}"/>
                  </a:ext>
                </a:extLst>
              </p:cNvPr>
              <p:cNvSpPr/>
              <p:nvPr/>
            </p:nvSpPr>
            <p:spPr bwMode="auto">
              <a:xfrm>
                <a:off x="4572000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EE26AC65-98A9-1308-294C-F4DB832C9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0" y="3429000"/>
                <a:ext cx="540006" cy="36000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68C911DE-2D38-080F-24BC-262B93ED9269}"/>
                  </a:ext>
                </a:extLst>
              </p:cNvPr>
              <p:cNvSpPr/>
              <p:nvPr/>
            </p:nvSpPr>
            <p:spPr bwMode="auto">
              <a:xfrm>
                <a:off x="3491988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68C911DE-2D38-080F-24BC-262B93ED9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91988" y="3429000"/>
                <a:ext cx="540006" cy="36000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3E922E0C-3533-E84C-B64B-CDD8005D0C34}"/>
                  </a:ext>
                </a:extLst>
              </p:cNvPr>
              <p:cNvSpPr/>
              <p:nvPr/>
            </p:nvSpPr>
            <p:spPr bwMode="auto">
              <a:xfrm>
                <a:off x="2411976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3E922E0C-3533-E84C-B64B-CDD8005D0C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1976" y="3429000"/>
                <a:ext cx="540006" cy="36000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3B28A2DB-ED74-4105-FA0E-AFFE2E80FE7B}"/>
                  </a:ext>
                </a:extLst>
              </p:cNvPr>
              <p:cNvSpPr/>
              <p:nvPr/>
            </p:nvSpPr>
            <p:spPr bwMode="auto">
              <a:xfrm>
                <a:off x="6012016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3B28A2DB-ED74-4105-FA0E-AFFE2E80FE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2016" y="3429000"/>
                <a:ext cx="540006" cy="36000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7FC7CFFD-668D-25B0-DFCC-A798033FAD7F}"/>
                  </a:ext>
                </a:extLst>
              </p:cNvPr>
              <p:cNvSpPr/>
              <p:nvPr/>
            </p:nvSpPr>
            <p:spPr bwMode="auto">
              <a:xfrm>
                <a:off x="4932004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7FC7CFFD-668D-25B0-DFCC-A798033FA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2004" y="3429000"/>
                <a:ext cx="540006" cy="36000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50730B14-2154-2D6F-02BA-D999BD8F219D}"/>
                  </a:ext>
                </a:extLst>
              </p:cNvPr>
              <p:cNvSpPr/>
              <p:nvPr/>
            </p:nvSpPr>
            <p:spPr bwMode="auto">
              <a:xfrm>
                <a:off x="3851992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50730B14-2154-2D6F-02BA-D999BD8F21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1992" y="3429000"/>
                <a:ext cx="540006" cy="36000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4627AAAE-9097-AD2F-EC33-6EFC4E9E26F6}"/>
                  </a:ext>
                </a:extLst>
              </p:cNvPr>
              <p:cNvSpPr/>
              <p:nvPr/>
            </p:nvSpPr>
            <p:spPr bwMode="auto">
              <a:xfrm>
                <a:off x="2771980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4627AAAE-9097-AD2F-EC33-6EFC4E9E26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1980" y="3429000"/>
                <a:ext cx="540006" cy="36000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90" descr="XNOR">
            <a:extLst>
              <a:ext uri="{FF2B5EF4-FFF2-40B4-BE49-F238E27FC236}">
                <a16:creationId xmlns:a16="http://schemas.microsoft.com/office/drawing/2014/main" id="{EBC67F6F-B219-989B-9AFD-FD84DF81D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 rot="5400000">
            <a:off x="10061088" y="4149981"/>
            <a:ext cx="1079500" cy="717550"/>
          </a:xfrm>
          <a:prstGeom prst="rect">
            <a:avLst/>
          </a:prstGeom>
          <a:noFill/>
        </p:spPr>
      </p:pic>
      <p:pic>
        <p:nvPicPr>
          <p:cNvPr id="52" name="Picture 85" descr="XOR">
            <a:extLst>
              <a:ext uri="{FF2B5EF4-FFF2-40B4-BE49-F238E27FC236}">
                <a16:creationId xmlns:a16="http://schemas.microsoft.com/office/drawing/2014/main" id="{2A480CEA-234D-5B95-585F-0ACF9A0B1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 rot="5400000">
            <a:off x="2231001" y="5860000"/>
            <a:ext cx="1079500" cy="717550"/>
          </a:xfrm>
          <a:prstGeom prst="rect">
            <a:avLst/>
          </a:prstGeom>
          <a:noFill/>
        </p:spPr>
      </p:pic>
      <p:pic>
        <p:nvPicPr>
          <p:cNvPr id="53" name="Picture 85" descr="XOR">
            <a:extLst>
              <a:ext uri="{FF2B5EF4-FFF2-40B4-BE49-F238E27FC236}">
                <a16:creationId xmlns:a16="http://schemas.microsoft.com/office/drawing/2014/main" id="{7CE365AF-3B60-93D9-3922-AEFC65C61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 rot="5400000">
            <a:off x="3311013" y="5860000"/>
            <a:ext cx="1079500" cy="717550"/>
          </a:xfrm>
          <a:prstGeom prst="rect">
            <a:avLst/>
          </a:prstGeom>
          <a:noFill/>
        </p:spPr>
      </p:pic>
      <p:pic>
        <p:nvPicPr>
          <p:cNvPr id="54" name="Picture 85" descr="XOR">
            <a:extLst>
              <a:ext uri="{FF2B5EF4-FFF2-40B4-BE49-F238E27FC236}">
                <a16:creationId xmlns:a16="http://schemas.microsoft.com/office/drawing/2014/main" id="{6D81B6AE-A7D1-6C81-CA40-AEFDCEAA5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 rot="5400000">
            <a:off x="4391025" y="5860000"/>
            <a:ext cx="1079500" cy="717550"/>
          </a:xfrm>
          <a:prstGeom prst="rect">
            <a:avLst/>
          </a:prstGeom>
          <a:noFill/>
        </p:spPr>
      </p:pic>
      <p:pic>
        <p:nvPicPr>
          <p:cNvPr id="55" name="Picture 85" descr="XOR">
            <a:extLst>
              <a:ext uri="{FF2B5EF4-FFF2-40B4-BE49-F238E27FC236}">
                <a16:creationId xmlns:a16="http://schemas.microsoft.com/office/drawing/2014/main" id="{636FA6B8-9F2F-6353-E727-A0F2B11C9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 rot="5400000">
            <a:off x="5471037" y="5860000"/>
            <a:ext cx="1079500" cy="717550"/>
          </a:xfrm>
          <a:prstGeom prst="rect">
            <a:avLst/>
          </a:prstGeom>
          <a:noFill/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56D295E4-252F-452B-DE70-EF5CBD52F03D}"/>
              </a:ext>
            </a:extLst>
          </p:cNvPr>
          <p:cNvGrpSpPr/>
          <p:nvPr/>
        </p:nvGrpSpPr>
        <p:grpSpPr>
          <a:xfrm>
            <a:off x="2771980" y="3068996"/>
            <a:ext cx="3600040" cy="539724"/>
            <a:chOff x="2411976" y="3068996"/>
            <a:chExt cx="3600040" cy="539724"/>
          </a:xfrm>
        </p:grpSpPr>
        <p:pic>
          <p:nvPicPr>
            <p:cNvPr id="57" name="Picture 6" descr="AND">
              <a:extLst>
                <a:ext uri="{FF2B5EF4-FFF2-40B4-BE49-F238E27FC236}">
                  <a16:creationId xmlns:a16="http://schemas.microsoft.com/office/drawing/2014/main" id="{3BA1D27F-5A47-5497-9ED2-A2CBB7C201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5400000">
              <a:off x="5562407" y="3158601"/>
              <a:ext cx="539213" cy="360004"/>
            </a:xfrm>
            <a:prstGeom prst="rect">
              <a:avLst/>
            </a:prstGeom>
            <a:noFill/>
          </p:spPr>
        </p:pic>
        <p:pic>
          <p:nvPicPr>
            <p:cNvPr id="59" name="Picture 6" descr="AND">
              <a:extLst>
                <a:ext uri="{FF2B5EF4-FFF2-40B4-BE49-F238E27FC236}">
                  <a16:creationId xmlns:a16="http://schemas.microsoft.com/office/drawing/2014/main" id="{D3AD03A8-869E-FED1-BC03-A620353838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5400000">
              <a:off x="4482395" y="3159112"/>
              <a:ext cx="539213" cy="360004"/>
            </a:xfrm>
            <a:prstGeom prst="rect">
              <a:avLst/>
            </a:prstGeom>
            <a:noFill/>
          </p:spPr>
        </p:pic>
        <p:pic>
          <p:nvPicPr>
            <p:cNvPr id="61" name="Picture 6" descr="AND">
              <a:extLst>
                <a:ext uri="{FF2B5EF4-FFF2-40B4-BE49-F238E27FC236}">
                  <a16:creationId xmlns:a16="http://schemas.microsoft.com/office/drawing/2014/main" id="{9B9103CB-5661-FD7A-3360-06557C3103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5400000">
              <a:off x="3402383" y="3158601"/>
              <a:ext cx="539213" cy="360004"/>
            </a:xfrm>
            <a:prstGeom prst="rect">
              <a:avLst/>
            </a:prstGeom>
            <a:noFill/>
          </p:spPr>
        </p:pic>
        <p:pic>
          <p:nvPicPr>
            <p:cNvPr id="63" name="Picture 6" descr="AND">
              <a:extLst>
                <a:ext uri="{FF2B5EF4-FFF2-40B4-BE49-F238E27FC236}">
                  <a16:creationId xmlns:a16="http://schemas.microsoft.com/office/drawing/2014/main" id="{B84441B7-3062-5F3B-C06F-B3B20DD185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5400000">
              <a:off x="2322371" y="3159112"/>
              <a:ext cx="539213" cy="360004"/>
            </a:xfrm>
            <a:prstGeom prst="rect">
              <a:avLst/>
            </a:prstGeom>
            <a:noFill/>
          </p:spPr>
        </p:pic>
      </p:grp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6B2A0451-44B7-4609-9633-52C1594D3FB8}"/>
              </a:ext>
            </a:extLst>
          </p:cNvPr>
          <p:cNvCxnSpPr>
            <a:cxnSpLocks/>
          </p:cNvCxnSpPr>
          <p:nvPr/>
        </p:nvCxnSpPr>
        <p:spPr bwMode="auto">
          <a:xfrm>
            <a:off x="3671990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B0AF713-B3E2-6706-8E15-7E48DE89E9D4}"/>
              </a:ext>
            </a:extLst>
          </p:cNvPr>
          <p:cNvCxnSpPr>
            <a:cxnSpLocks/>
          </p:cNvCxnSpPr>
          <p:nvPr/>
        </p:nvCxnSpPr>
        <p:spPr bwMode="auto">
          <a:xfrm>
            <a:off x="2591978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3FD8889-ECE2-6FBB-19BF-B962F8A92ABF}"/>
              </a:ext>
            </a:extLst>
          </p:cNvPr>
          <p:cNvCxnSpPr>
            <a:cxnSpLocks/>
          </p:cNvCxnSpPr>
          <p:nvPr/>
        </p:nvCxnSpPr>
        <p:spPr bwMode="auto">
          <a:xfrm>
            <a:off x="4752002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6B2B80CE-9DE8-24C1-2E15-3E6B03336B0B}"/>
              </a:ext>
            </a:extLst>
          </p:cNvPr>
          <p:cNvCxnSpPr>
            <a:cxnSpLocks/>
          </p:cNvCxnSpPr>
          <p:nvPr/>
        </p:nvCxnSpPr>
        <p:spPr bwMode="auto">
          <a:xfrm>
            <a:off x="5832014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5ED146B-DAC1-BC14-67E4-40411B8A4911}"/>
              </a:ext>
            </a:extLst>
          </p:cNvPr>
          <p:cNvGrpSpPr/>
          <p:nvPr/>
        </p:nvGrpSpPr>
        <p:grpSpPr>
          <a:xfrm>
            <a:off x="2411976" y="3068996"/>
            <a:ext cx="3598641" cy="540005"/>
            <a:chOff x="2771979" y="3068997"/>
            <a:chExt cx="3598641" cy="540005"/>
          </a:xfrm>
        </p:grpSpPr>
        <p:pic>
          <p:nvPicPr>
            <p:cNvPr id="56" name="Picture 85" descr="XOR">
              <a:extLst>
                <a:ext uri="{FF2B5EF4-FFF2-40B4-BE49-F238E27FC236}">
                  <a16:creationId xmlns:a16="http://schemas.microsoft.com/office/drawing/2014/main" id="{BAE7CC6A-3AC1-DD4C-A5F0-B96D9EC7E0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 rot="5400000">
              <a:off x="5921571" y="3159441"/>
              <a:ext cx="539494" cy="358605"/>
            </a:xfrm>
            <a:prstGeom prst="rect">
              <a:avLst/>
            </a:prstGeom>
            <a:noFill/>
          </p:spPr>
        </p:pic>
        <p:pic>
          <p:nvPicPr>
            <p:cNvPr id="58" name="Picture 85" descr="XOR">
              <a:extLst>
                <a:ext uri="{FF2B5EF4-FFF2-40B4-BE49-F238E27FC236}">
                  <a16:creationId xmlns:a16="http://schemas.microsoft.com/office/drawing/2014/main" id="{BE572611-2F0A-2248-6966-BEB6B6FBFC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 rot="5400000">
              <a:off x="4841559" y="3159952"/>
              <a:ext cx="539494" cy="358605"/>
            </a:xfrm>
            <a:prstGeom prst="rect">
              <a:avLst/>
            </a:prstGeom>
            <a:noFill/>
          </p:spPr>
        </p:pic>
        <p:pic>
          <p:nvPicPr>
            <p:cNvPr id="60" name="Picture 85" descr="XOR">
              <a:extLst>
                <a:ext uri="{FF2B5EF4-FFF2-40B4-BE49-F238E27FC236}">
                  <a16:creationId xmlns:a16="http://schemas.microsoft.com/office/drawing/2014/main" id="{12F4264D-16F6-382D-0EE4-D357338523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 rot="5400000">
              <a:off x="3761547" y="3159441"/>
              <a:ext cx="539494" cy="358605"/>
            </a:xfrm>
            <a:prstGeom prst="rect">
              <a:avLst/>
            </a:prstGeom>
            <a:noFill/>
          </p:spPr>
        </p:pic>
        <p:pic>
          <p:nvPicPr>
            <p:cNvPr id="62" name="Picture 85" descr="XOR">
              <a:extLst>
                <a:ext uri="{FF2B5EF4-FFF2-40B4-BE49-F238E27FC236}">
                  <a16:creationId xmlns:a16="http://schemas.microsoft.com/office/drawing/2014/main" id="{403F0C5A-1E2A-496D-76EB-96F89814D0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 rot="5400000">
              <a:off x="2681535" y="3159952"/>
              <a:ext cx="539494" cy="35860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20731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DE28A-DE01-2A95-9BEB-D2E8DDEC5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590E26-BD81-7F59-7181-CD1916B3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4" y="0"/>
            <a:ext cx="8712046" cy="908972"/>
          </a:xfrm>
        </p:spPr>
        <p:txBody>
          <a:bodyPr/>
          <a:lstStyle/>
          <a:p>
            <a:r>
              <a:rPr lang="en-US" altLang="ja-JP" dirty="0"/>
              <a:t>End-around-carry adder / Flagged adder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プレースホルダー 45">
                <a:extLst>
                  <a:ext uri="{FF2B5EF4-FFF2-40B4-BE49-F238E27FC236}">
                    <a16:creationId xmlns:a16="http://schemas.microsoft.com/office/drawing/2014/main" id="{A7DDAE71-4A7C-123C-D4CD-74A664D138C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11956" y="998973"/>
                <a:ext cx="8280092" cy="3150035"/>
              </a:xfrm>
            </p:spPr>
            <p:txBody>
              <a:bodyPr/>
              <a:lstStyle/>
              <a:p>
                <a:r>
                  <a:rPr lang="ja-JP" altLang="en-US" sz="1800" dirty="0"/>
                  <a:t>グループ </a:t>
                </a:r>
                <a:r>
                  <a:rPr lang="en-US" altLang="ja-JP" sz="1800" dirty="0"/>
                  <a:t>PG </a:t>
                </a:r>
                <a:r>
                  <a:rPr lang="ja-JP" altLang="en-US" sz="1800" dirty="0"/>
                  <a:t>論理は，各桁毎にそこまでのキャリー伝搬の有無を算出する</a:t>
                </a:r>
                <a:endParaRPr lang="en-US" altLang="ja-JP" sz="1800" dirty="0"/>
              </a:p>
              <a:p>
                <a:pPr lvl="1"/>
                <a:r>
                  <a:rPr lang="ja-JP" altLang="en-US" sz="1800" dirty="0"/>
                  <a:t>キャリー伝搬の情報から，最後に</a:t>
                </a:r>
                <a:r>
                  <a:rPr lang="en-US" altLang="ja-JP" sz="1800" dirty="0"/>
                  <a:t>1</a:t>
                </a:r>
                <a:r>
                  <a:rPr lang="ja-JP" altLang="en-US" sz="1800" dirty="0"/>
                  <a:t>回だけ追加 </a:t>
                </a:r>
                <a:r>
                  <a:rPr lang="en-US" altLang="ja-JP" sz="1800" dirty="0"/>
                  <a:t>+1 </a:t>
                </a:r>
                <a:r>
                  <a:rPr lang="ja-JP" altLang="en-US" sz="1800" dirty="0"/>
                  <a:t>ができる</a:t>
                </a:r>
                <a:endParaRPr lang="en-US" altLang="ja-JP" sz="18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−1:0</m:t>
                        </m:r>
                      </m:sub>
                    </m:sSub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−1:0</m:t>
                        </m:r>
                      </m:sub>
                    </m:sSub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−1:0</m:t>
                        </m:r>
                      </m:sub>
                    </m:sSub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𝑖𝑛𝑐</m:t>
                    </m:r>
                  </m:oMath>
                </a14:m>
                <a:endParaRPr lang="en-US" altLang="ja-JP" sz="1800" b="0" dirty="0"/>
              </a:p>
              <a:p>
                <a:pPr lvl="1"/>
                <a:r>
                  <a:rPr lang="en-US" altLang="ja-JP" sz="1800" dirty="0"/>
                  <a:t>A+B </a:t>
                </a:r>
                <a:r>
                  <a:rPr lang="ja-JP" altLang="en-US" sz="1800" dirty="0"/>
                  <a:t>の結果の符号をみて，結果に応じてさらに </a:t>
                </a:r>
                <a:r>
                  <a:rPr lang="en-US" altLang="ja-JP" sz="1800" dirty="0"/>
                  <a:t>+1 </a:t>
                </a:r>
                <a:r>
                  <a:rPr lang="ja-JP" altLang="en-US" sz="1800" dirty="0"/>
                  <a:t>をする事ができる</a:t>
                </a:r>
                <a:endParaRPr lang="en-US" altLang="ja-JP" sz="1800" dirty="0"/>
              </a:p>
              <a:p>
                <a:pPr lvl="2"/>
                <a:r>
                  <a:rPr lang="ja-JP" altLang="en-US" sz="1800" dirty="0">
                    <a:solidFill>
                      <a:schemeClr val="accent5"/>
                    </a:solidFill>
                  </a:rPr>
                  <a:t>うまく使うと </a:t>
                </a:r>
                <a:r>
                  <a:rPr lang="en-US" altLang="ja-JP" sz="1800" dirty="0">
                    <a:solidFill>
                      <a:schemeClr val="accent5"/>
                    </a:solidFill>
                  </a:rPr>
                  <a:t>abs(A-B) </a:t>
                </a:r>
                <a:r>
                  <a:rPr lang="ja-JP" altLang="en-US" sz="1800" dirty="0">
                    <a:solidFill>
                      <a:schemeClr val="accent5"/>
                    </a:solidFill>
                  </a:rPr>
                  <a:t>が</a:t>
                </a:r>
                <a:r>
                  <a:rPr lang="en-US" altLang="ja-JP" sz="1800" dirty="0">
                    <a:solidFill>
                      <a:schemeClr val="accent5"/>
                    </a:solidFill>
                  </a:rPr>
                  <a:t>1</a:t>
                </a:r>
                <a:r>
                  <a:rPr lang="ja-JP" altLang="en-US" sz="1800" dirty="0">
                    <a:solidFill>
                      <a:schemeClr val="accent5"/>
                    </a:solidFill>
                  </a:rPr>
                  <a:t>つの桁上げ加算でできる</a:t>
                </a:r>
                <a:endParaRPr lang="en-US" altLang="ja-JP" sz="1800" dirty="0">
                  <a:solidFill>
                    <a:schemeClr val="accent5"/>
                  </a:solidFill>
                </a:endParaRPr>
              </a:p>
              <a:p>
                <a:r>
                  <a:rPr lang="en-US" altLang="ja-JP" sz="1800" dirty="0"/>
                  <a:t>[CMOSVLSI2014] P.626, [HPEEMD2006] P.199 </a:t>
                </a:r>
                <a:r>
                  <a:rPr lang="ja-JP" altLang="en-US" sz="1800" dirty="0"/>
                  <a:t>に説明あり</a:t>
                </a:r>
                <a:endParaRPr lang="en-US" altLang="ja-JP" sz="18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6" name="テキスト プレースホルダー 45">
                <a:extLst>
                  <a:ext uri="{FF2B5EF4-FFF2-40B4-BE49-F238E27FC236}">
                    <a16:creationId xmlns:a16="http://schemas.microsoft.com/office/drawing/2014/main" id="{A7DDAE71-4A7C-123C-D4CD-74A664D13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11956" y="998973"/>
                <a:ext cx="8280092" cy="3150035"/>
              </a:xfrm>
              <a:blipFill>
                <a:blip r:embed="rId2"/>
                <a:stretch>
                  <a:fillRect l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9A53B1A-395C-E579-8BD1-BE2F60F8229E}"/>
              </a:ext>
            </a:extLst>
          </p:cNvPr>
          <p:cNvSpPr/>
          <p:nvPr/>
        </p:nvSpPr>
        <p:spPr bwMode="auto">
          <a:xfrm>
            <a:off x="2051972" y="4689014"/>
            <a:ext cx="4590051" cy="1620018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グループ 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PG 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論理</a:t>
            </a:r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5F85428-EECC-A5EA-4AAD-9E364F479D0D}"/>
              </a:ext>
            </a:extLst>
          </p:cNvPr>
          <p:cNvCxnSpPr>
            <a:cxnSpLocks/>
          </p:cNvCxnSpPr>
          <p:nvPr/>
        </p:nvCxnSpPr>
        <p:spPr bwMode="auto">
          <a:xfrm>
            <a:off x="6192018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AFD3F48-F8B9-76C7-E8A2-10249EDFFF50}"/>
              </a:ext>
            </a:extLst>
          </p:cNvPr>
          <p:cNvCxnSpPr>
            <a:cxnSpLocks/>
          </p:cNvCxnSpPr>
          <p:nvPr/>
        </p:nvCxnSpPr>
        <p:spPr bwMode="auto">
          <a:xfrm>
            <a:off x="5112006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5826CED-9101-3DBA-E6B3-96C59642D456}"/>
              </a:ext>
            </a:extLst>
          </p:cNvPr>
          <p:cNvCxnSpPr>
            <a:cxnSpLocks/>
          </p:cNvCxnSpPr>
          <p:nvPr/>
        </p:nvCxnSpPr>
        <p:spPr bwMode="auto">
          <a:xfrm>
            <a:off x="4031994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B9AF857-7C47-7BF5-98A9-76EA2720A351}"/>
              </a:ext>
            </a:extLst>
          </p:cNvPr>
          <p:cNvCxnSpPr>
            <a:cxnSpLocks/>
          </p:cNvCxnSpPr>
          <p:nvPr/>
        </p:nvCxnSpPr>
        <p:spPr bwMode="auto">
          <a:xfrm>
            <a:off x="2951982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3AE4F59-7D86-C41C-8595-998086BAD83D}"/>
                  </a:ext>
                </a:extLst>
              </p:cNvPr>
              <p:cNvSpPr/>
              <p:nvPr/>
            </p:nvSpPr>
            <p:spPr bwMode="auto">
              <a:xfrm>
                <a:off x="2681979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3AE4F59-7D86-C41C-8595-998086BAD8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1979" y="5949028"/>
                <a:ext cx="540006" cy="3600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A9023FB0-AC8B-FE4F-0A7F-E95222D29E97}"/>
                  </a:ext>
                </a:extLst>
              </p:cNvPr>
              <p:cNvSpPr/>
              <p:nvPr/>
            </p:nvSpPr>
            <p:spPr bwMode="auto">
              <a:xfrm>
                <a:off x="3761991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2:0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A9023FB0-AC8B-FE4F-0A7F-E95222D29E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1991" y="5949028"/>
                <a:ext cx="540006" cy="3600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79CA2A9-F394-B083-D6C4-AEE35CF8F4E0}"/>
                  </a:ext>
                </a:extLst>
              </p:cNvPr>
              <p:cNvSpPr/>
              <p:nvPr/>
            </p:nvSpPr>
            <p:spPr bwMode="auto">
              <a:xfrm>
                <a:off x="4842003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1:0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79CA2A9-F394-B083-D6C4-AEE35CF8F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2003" y="5949028"/>
                <a:ext cx="540006" cy="3600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8EA21232-6CE8-3EA2-26DF-0C89837F0A1F}"/>
                  </a:ext>
                </a:extLst>
              </p:cNvPr>
              <p:cNvSpPr/>
              <p:nvPr/>
            </p:nvSpPr>
            <p:spPr bwMode="auto">
              <a:xfrm>
                <a:off x="5922015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0:0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8EA21232-6CE8-3EA2-26DF-0C89837F0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22015" y="5949028"/>
                <a:ext cx="540006" cy="3600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8B02CE62-DBF2-EBD2-64C1-E9C8DD69EFB2}"/>
              </a:ext>
            </a:extLst>
          </p:cNvPr>
          <p:cNvCxnSpPr>
            <a:cxnSpLocks/>
          </p:cNvCxnSpPr>
          <p:nvPr/>
        </p:nvCxnSpPr>
        <p:spPr bwMode="auto">
          <a:xfrm>
            <a:off x="5742013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777EABDD-E45D-7E28-6460-8AA9889B5777}"/>
              </a:ext>
            </a:extLst>
          </p:cNvPr>
          <p:cNvCxnSpPr>
            <a:cxnSpLocks/>
          </p:cNvCxnSpPr>
          <p:nvPr/>
        </p:nvCxnSpPr>
        <p:spPr bwMode="auto">
          <a:xfrm>
            <a:off x="4662001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5D92D979-EFC1-C6DA-3439-066B5A231884}"/>
              </a:ext>
            </a:extLst>
          </p:cNvPr>
          <p:cNvCxnSpPr>
            <a:cxnSpLocks/>
          </p:cNvCxnSpPr>
          <p:nvPr/>
        </p:nvCxnSpPr>
        <p:spPr bwMode="auto">
          <a:xfrm>
            <a:off x="3581989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4D150B4-DBB9-E123-BDA8-30694601CB99}"/>
              </a:ext>
            </a:extLst>
          </p:cNvPr>
          <p:cNvCxnSpPr>
            <a:cxnSpLocks/>
          </p:cNvCxnSpPr>
          <p:nvPr/>
        </p:nvCxnSpPr>
        <p:spPr bwMode="auto">
          <a:xfrm>
            <a:off x="2501977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C0073636-7946-E74F-22D1-24D29BF4A0CA}"/>
                  </a:ext>
                </a:extLst>
              </p:cNvPr>
              <p:cNvSpPr/>
              <p:nvPr/>
            </p:nvSpPr>
            <p:spPr bwMode="auto">
              <a:xfrm>
                <a:off x="2231974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C0073636-7946-E74F-22D1-24D29BF4A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1974" y="5949028"/>
                <a:ext cx="540006" cy="3600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59900D2C-5BCE-DFA9-6700-B04502A4A791}"/>
                  </a:ext>
                </a:extLst>
              </p:cNvPr>
              <p:cNvSpPr/>
              <p:nvPr/>
            </p:nvSpPr>
            <p:spPr bwMode="auto">
              <a:xfrm>
                <a:off x="3311986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2:0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59900D2C-5BCE-DFA9-6700-B04502A4A7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1986" y="5949028"/>
                <a:ext cx="540006" cy="3600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610D340F-DF44-BE55-AFBD-E98BFE19143C}"/>
                  </a:ext>
                </a:extLst>
              </p:cNvPr>
              <p:cNvSpPr/>
              <p:nvPr/>
            </p:nvSpPr>
            <p:spPr bwMode="auto">
              <a:xfrm>
                <a:off x="4391998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1:0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610D340F-DF44-BE55-AFBD-E98BFE1914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1998" y="5949028"/>
                <a:ext cx="540006" cy="3600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E85651D9-9D16-1646-798D-1415A5AB2ED9}"/>
                  </a:ext>
                </a:extLst>
              </p:cNvPr>
              <p:cNvSpPr/>
              <p:nvPr/>
            </p:nvSpPr>
            <p:spPr bwMode="auto">
              <a:xfrm>
                <a:off x="5472010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0:0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E85651D9-9D16-1646-798D-1415A5AB2E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72010" y="5949028"/>
                <a:ext cx="540006" cy="3600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427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E399F3D-F283-5D2B-CCEE-AD2FFD1A3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61" y="4329010"/>
            <a:ext cx="6713973" cy="239897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DDDD100-8302-6D3D-1931-52C72108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補数を取るインクリメントと </a:t>
            </a:r>
            <a:r>
              <a:rPr lang="en-US" altLang="ja-JP" dirty="0"/>
              <a:t>round away </a:t>
            </a:r>
            <a:r>
              <a:rPr lang="ja-JP" altLang="en-US" dirty="0"/>
              <a:t>の統合</a:t>
            </a:r>
            <a:br>
              <a:rPr lang="en-US" altLang="ja-JP" dirty="0"/>
            </a:br>
            <a:r>
              <a:rPr kumimoji="1" lang="en-US" altLang="ja-JP" dirty="0"/>
              <a:t>[</a:t>
            </a:r>
            <a:r>
              <a:rPr lang="en-US" altLang="ja-JP" dirty="0"/>
              <a:t>Sohn2023</a:t>
            </a:r>
            <a:r>
              <a:rPr kumimoji="1" lang="en-US" altLang="ja-JP" dirty="0"/>
              <a:t>] </a:t>
            </a:r>
            <a:r>
              <a:rPr kumimoji="1" lang="ja-JP" altLang="en-US" dirty="0"/>
              <a:t>より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9FF869-CDD3-3070-A6A4-F2ED668331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955" y="1448978"/>
            <a:ext cx="8280092" cy="2520028"/>
          </a:xfrm>
        </p:spPr>
        <p:txBody>
          <a:bodyPr/>
          <a:lstStyle/>
          <a:p>
            <a:r>
              <a:rPr kumimoji="1" lang="ja-JP" altLang="en-US" sz="1800" dirty="0"/>
              <a:t>正規化前の </a:t>
            </a:r>
            <a:r>
              <a:rPr kumimoji="1" lang="en-US" altLang="ja-JP" sz="1800" dirty="0"/>
              <a:t>LSB </a:t>
            </a:r>
            <a:r>
              <a:rPr kumimoji="1" lang="ja-JP" altLang="en-US" sz="1800" dirty="0"/>
              <a:t>への </a:t>
            </a:r>
            <a:r>
              <a:rPr lang="en-US" altLang="ja-JP" sz="1800" dirty="0"/>
              <a:t>+1 </a:t>
            </a:r>
            <a:r>
              <a:rPr lang="ja-JP" altLang="en-US" sz="1800" dirty="0"/>
              <a:t>が，</a:t>
            </a:r>
            <a:br>
              <a:rPr lang="en-US" altLang="ja-JP" sz="1800" dirty="0"/>
            </a:br>
            <a:r>
              <a:rPr lang="ja-JP" altLang="en-US" sz="1800" dirty="0"/>
              <a:t>正規化後に影響を与えるのは（正規化後 </a:t>
            </a:r>
            <a:r>
              <a:rPr lang="en-US" altLang="ja-JP" sz="1800" dirty="0"/>
              <a:t>LSB </a:t>
            </a:r>
            <a:r>
              <a:rPr lang="ja-JP" altLang="en-US" sz="1800" dirty="0"/>
              <a:t>に繰り上がるのは），</a:t>
            </a:r>
            <a:br>
              <a:rPr lang="en-US" altLang="ja-JP" sz="1800" dirty="0"/>
            </a:br>
            <a:r>
              <a:rPr kumimoji="1" lang="ja-JP" altLang="en-US" sz="1800" dirty="0"/>
              <a:t>正規化前の</a:t>
            </a:r>
            <a:r>
              <a:rPr lang="ja-JP" altLang="en-US" sz="1800" dirty="0"/>
              <a:t>下位ビット（</a:t>
            </a:r>
            <a:r>
              <a:rPr lang="en-US" altLang="ja-JP" sz="1800" dirty="0"/>
              <a:t>sticky bit </a:t>
            </a:r>
            <a:r>
              <a:rPr lang="ja-JP" altLang="en-US" sz="1800" dirty="0"/>
              <a:t>相当分）が全部１のときのみ</a:t>
            </a:r>
            <a:endParaRPr lang="en-US" altLang="ja-JP" sz="1800" dirty="0"/>
          </a:p>
          <a:p>
            <a:pPr lvl="1"/>
            <a:r>
              <a:rPr lang="en-US" altLang="ja-JP" sz="1800" dirty="0"/>
              <a:t>sticky bit </a:t>
            </a:r>
            <a:r>
              <a:rPr lang="ja-JP" altLang="en-US" sz="1800" dirty="0"/>
              <a:t>相当分が全部１だったかを正規化と並列して検出できる</a:t>
            </a:r>
            <a:endParaRPr lang="en-US" altLang="ja-JP" sz="1800" dirty="0"/>
          </a:p>
          <a:p>
            <a:r>
              <a:rPr lang="ja-JP" altLang="en-US" sz="1800" dirty="0"/>
              <a:t>繰り上がりが起きた場合，結果の下位ビットは全てゼロなので，</a:t>
            </a:r>
            <a:br>
              <a:rPr lang="en-US" altLang="ja-JP" sz="1800" dirty="0"/>
            </a:br>
            <a:r>
              <a:rPr lang="ja-JP" altLang="en-US" sz="1800" dirty="0"/>
              <a:t>そこからさらに切り上がることはない</a:t>
            </a:r>
            <a:endParaRPr lang="en-US" altLang="ja-JP" sz="1800" dirty="0"/>
          </a:p>
          <a:p>
            <a:pPr lvl="1"/>
            <a:r>
              <a:rPr kumimoji="1" lang="ja-JP" altLang="en-US" sz="1800" dirty="0">
                <a:solidFill>
                  <a:schemeClr val="accent5"/>
                </a:solidFill>
              </a:rPr>
              <a:t>正規化前の </a:t>
            </a:r>
            <a:r>
              <a:rPr kumimoji="1" lang="en-US" altLang="ja-JP" sz="1800" dirty="0">
                <a:solidFill>
                  <a:schemeClr val="accent5"/>
                </a:solidFill>
              </a:rPr>
              <a:t>LSB </a:t>
            </a:r>
            <a:r>
              <a:rPr kumimoji="1" lang="ja-JP" altLang="en-US" sz="1800" dirty="0">
                <a:solidFill>
                  <a:schemeClr val="accent5"/>
                </a:solidFill>
              </a:rPr>
              <a:t>への </a:t>
            </a:r>
            <a:r>
              <a:rPr lang="en-US" altLang="ja-JP" sz="1800" dirty="0">
                <a:solidFill>
                  <a:schemeClr val="accent5"/>
                </a:solidFill>
              </a:rPr>
              <a:t>+1 </a:t>
            </a:r>
            <a:r>
              <a:rPr lang="ja-JP" altLang="en-US" sz="1800" dirty="0">
                <a:solidFill>
                  <a:schemeClr val="accent5"/>
                </a:solidFill>
              </a:rPr>
              <a:t>と，丸めの切り上げ時の</a:t>
            </a:r>
            <a:r>
              <a:rPr lang="en-US" altLang="ja-JP" sz="1800" dirty="0">
                <a:solidFill>
                  <a:schemeClr val="accent5"/>
                </a:solidFill>
              </a:rPr>
              <a:t>+1</a:t>
            </a:r>
            <a:r>
              <a:rPr lang="ja-JP" altLang="en-US" sz="1800" dirty="0">
                <a:solidFill>
                  <a:schemeClr val="accent5"/>
                </a:solidFill>
              </a:rPr>
              <a:t>は排他で起きる</a:t>
            </a:r>
            <a:endParaRPr lang="en-US" altLang="ja-JP" sz="1800" dirty="0">
              <a:solidFill>
                <a:schemeClr val="accent5"/>
              </a:solidFill>
            </a:endParaRPr>
          </a:p>
          <a:p>
            <a:pPr lvl="1"/>
            <a:r>
              <a:rPr lang="en-US" altLang="ja-JP" sz="1800" dirty="0"/>
              <a:t>+1 </a:t>
            </a:r>
            <a:r>
              <a:rPr lang="ja-JP" altLang="en-US" sz="1800" dirty="0"/>
              <a:t>する回路は丸めのところの１つでよい</a:t>
            </a:r>
            <a:endParaRPr lang="en-US" altLang="ja-JP" sz="1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75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691F3C-774E-0E73-1B4C-425C8C60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End-around-carry </a:t>
            </a:r>
            <a:r>
              <a:rPr kumimoji="1" lang="ja-JP" altLang="en-US" dirty="0"/>
              <a:t>との比較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6E89CB-A4D7-D3B0-EEFC-FF1A9887FA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End-around-carry adder </a:t>
            </a:r>
            <a:r>
              <a:rPr kumimoji="1" lang="ja-JP" altLang="en-US" dirty="0"/>
              <a:t>を使うと，</a:t>
            </a:r>
            <a:r>
              <a:rPr lang="en-US" altLang="ja-JP" dirty="0" err="1"/>
              <a:t>a+b</a:t>
            </a:r>
            <a:r>
              <a:rPr lang="en-US" altLang="ja-JP" dirty="0"/>
              <a:t> </a:t>
            </a:r>
            <a:r>
              <a:rPr lang="ja-JP" altLang="en-US" dirty="0"/>
              <a:t>と </a:t>
            </a:r>
            <a:r>
              <a:rPr lang="en-US" altLang="ja-JP" dirty="0"/>
              <a:t>a+b+1 </a:t>
            </a:r>
            <a:r>
              <a:rPr lang="ja-JP" altLang="en-US" dirty="0"/>
              <a:t>を同時に求められる</a:t>
            </a:r>
            <a:endParaRPr lang="en-US" altLang="ja-JP" dirty="0"/>
          </a:p>
          <a:p>
            <a:pPr lvl="1"/>
            <a:r>
              <a:rPr kumimoji="1" lang="ja-JP" altLang="en-US" dirty="0"/>
              <a:t>結果の符号ビットをみてから </a:t>
            </a:r>
            <a:r>
              <a:rPr kumimoji="1" lang="en-US" altLang="ja-JP" dirty="0"/>
              <a:t>+1 </a:t>
            </a:r>
            <a:r>
              <a:rPr kumimoji="1" lang="ja-JP" altLang="en-US" dirty="0"/>
              <a:t>側を選択できる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欠点：ただし，この加算器を手書きで作らないといけない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自動合成させられない</a:t>
            </a:r>
            <a:endParaRPr kumimoji="1" lang="en-US" altLang="ja-JP" dirty="0"/>
          </a:p>
          <a:p>
            <a:r>
              <a:rPr kumimoji="1" lang="ja-JP" altLang="en-US" dirty="0"/>
              <a:t>丸めへの統合だと上記は必要ない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インクリメントはただの加算として記述できる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利点：自分で桁上げ加算器を作る必要がない</a:t>
            </a:r>
            <a:endParaRPr kumimoji="1" lang="en-US" altLang="ja-JP" dirty="0"/>
          </a:p>
          <a:p>
            <a:pPr lvl="1"/>
            <a:r>
              <a:rPr lang="ja-JP" altLang="en-US" dirty="0"/>
              <a:t>欠点：</a:t>
            </a:r>
            <a:r>
              <a:rPr lang="en-US" altLang="ja-JP" dirty="0"/>
              <a:t>all-zero detector </a:t>
            </a:r>
            <a:r>
              <a:rPr lang="ja-JP" altLang="en-US" dirty="0"/>
              <a:t>が追加で必要（それほど大きくない）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320354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ウォレス木の厚みを意識した加算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0731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F8418-8A75-1E25-B604-A078C5B7B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4" y="0"/>
            <a:ext cx="8712046" cy="908972"/>
          </a:xfrm>
        </p:spPr>
        <p:txBody>
          <a:bodyPr/>
          <a:lstStyle/>
          <a:p>
            <a:r>
              <a:rPr lang="ja-JP" altLang="en-US" dirty="0"/>
              <a:t>ウォレス木と加算器</a:t>
            </a:r>
            <a:endParaRPr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797D18-BFFA-FCA4-1717-DA30335392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280092" cy="1890021"/>
          </a:xfrm>
        </p:spPr>
        <p:txBody>
          <a:bodyPr/>
          <a:lstStyle/>
          <a:p>
            <a:r>
              <a:rPr lang="ja-JP" altLang="en-US" dirty="0"/>
              <a:t>ウォレス木では中央部分の </a:t>
            </a:r>
            <a:r>
              <a:rPr lang="en-US" altLang="ja-JP" dirty="0"/>
              <a:t>CSA </a:t>
            </a:r>
            <a:r>
              <a:rPr lang="ja-JP" altLang="en-US" dirty="0"/>
              <a:t>の段数が厚く，左右が薄い</a:t>
            </a:r>
            <a:endParaRPr lang="en-US" altLang="ja-JP" dirty="0"/>
          </a:p>
          <a:p>
            <a:pPr lvl="1"/>
            <a:r>
              <a:rPr lang="ja-JP" altLang="en-US" dirty="0"/>
              <a:t>これを利用した桁上げ加算器が使える</a:t>
            </a:r>
            <a:endParaRPr lang="en-US" altLang="ja-JP" dirty="0"/>
          </a:p>
          <a:p>
            <a:pPr lvl="1"/>
            <a:r>
              <a:rPr lang="ja-JP" altLang="en-US" dirty="0"/>
              <a:t>特に下位側はツリーではなく直列になっており，軽い</a:t>
            </a:r>
            <a:endParaRPr lang="en-US" altLang="ja-JP" dirty="0"/>
          </a:p>
          <a:p>
            <a:pPr lvl="1"/>
            <a:r>
              <a:rPr lang="en-US" altLang="ja-JP" dirty="0"/>
              <a:t>[CMOSVLSI2014] P.667 </a:t>
            </a:r>
            <a:r>
              <a:rPr lang="ja-JP" altLang="en-US" dirty="0"/>
              <a:t>にもう少し詳しい記述あり</a:t>
            </a:r>
            <a:endParaRPr lang="en-US" altLang="ja-JP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FD34CAE-4914-6140-AED5-5AD3023442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00659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B1EF0B0-69FB-E21A-CA92-CF0C4A270C7C}"/>
              </a:ext>
            </a:extLst>
          </p:cNvPr>
          <p:cNvSpPr/>
          <p:nvPr/>
        </p:nvSpPr>
        <p:spPr bwMode="auto">
          <a:xfrm rot="10800000">
            <a:off x="2051383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B5DFFC3-CC2F-3ABD-3633-30DB5829449D}"/>
              </a:ext>
            </a:extLst>
          </p:cNvPr>
          <p:cNvSpPr/>
          <p:nvPr/>
        </p:nvSpPr>
        <p:spPr bwMode="auto">
          <a:xfrm rot="10800000">
            <a:off x="2411387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43527F8-A7CF-3A73-EB4A-668F03EEAC5A}"/>
              </a:ext>
            </a:extLst>
          </p:cNvPr>
          <p:cNvSpPr/>
          <p:nvPr/>
        </p:nvSpPr>
        <p:spPr bwMode="auto">
          <a:xfrm rot="10800000">
            <a:off x="2861392" y="396900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387E71C7-153F-8887-DB3A-602D416EE261}"/>
              </a:ext>
            </a:extLst>
          </p:cNvPr>
          <p:cNvSpPr/>
          <p:nvPr/>
        </p:nvSpPr>
        <p:spPr bwMode="auto">
          <a:xfrm rot="10800000">
            <a:off x="3311986" y="396900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0FD0309-A1A6-F7B3-49AF-6DACBB652927}"/>
              </a:ext>
            </a:extLst>
          </p:cNvPr>
          <p:cNvSpPr/>
          <p:nvPr/>
        </p:nvSpPr>
        <p:spPr bwMode="auto">
          <a:xfrm rot="10800000">
            <a:off x="2411387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79285D5A-4D1E-7D3D-1348-8057E66A1C7C}"/>
              </a:ext>
            </a:extLst>
          </p:cNvPr>
          <p:cNvSpPr/>
          <p:nvPr/>
        </p:nvSpPr>
        <p:spPr bwMode="auto">
          <a:xfrm rot="10800000">
            <a:off x="2861392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12E6A74A-8455-29B7-433D-768BAB7DE55C}"/>
              </a:ext>
            </a:extLst>
          </p:cNvPr>
          <p:cNvSpPr/>
          <p:nvPr/>
        </p:nvSpPr>
        <p:spPr bwMode="auto">
          <a:xfrm rot="10800000">
            <a:off x="3311986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4CAC0EF-8A6C-CC06-00B0-9767F43DD656}"/>
              </a:ext>
            </a:extLst>
          </p:cNvPr>
          <p:cNvSpPr/>
          <p:nvPr/>
        </p:nvSpPr>
        <p:spPr bwMode="auto">
          <a:xfrm rot="10800000">
            <a:off x="3761991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CA31CAA3-2760-CA60-DB50-9609E7E94A1F}"/>
              </a:ext>
            </a:extLst>
          </p:cNvPr>
          <p:cNvSpPr/>
          <p:nvPr/>
        </p:nvSpPr>
        <p:spPr bwMode="auto">
          <a:xfrm rot="10800000">
            <a:off x="2861392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D78D0BE8-B112-EAC6-D28C-D31CDAAE017E}"/>
              </a:ext>
            </a:extLst>
          </p:cNvPr>
          <p:cNvSpPr/>
          <p:nvPr/>
        </p:nvSpPr>
        <p:spPr bwMode="auto">
          <a:xfrm rot="10800000">
            <a:off x="3311986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984722E9-64D4-5F5B-BA32-A56A1D8A1543}"/>
              </a:ext>
            </a:extLst>
          </p:cNvPr>
          <p:cNvSpPr/>
          <p:nvPr/>
        </p:nvSpPr>
        <p:spPr bwMode="auto">
          <a:xfrm rot="10800000">
            <a:off x="3761991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2BAD89AE-F009-40BD-FA8D-4C330048906A}"/>
              </a:ext>
            </a:extLst>
          </p:cNvPr>
          <p:cNvSpPr/>
          <p:nvPr/>
        </p:nvSpPr>
        <p:spPr bwMode="auto">
          <a:xfrm rot="10800000">
            <a:off x="4211996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7FAA3F08-CA41-92AD-F4A2-FD83C149DF72}"/>
              </a:ext>
            </a:extLst>
          </p:cNvPr>
          <p:cNvSpPr/>
          <p:nvPr/>
        </p:nvSpPr>
        <p:spPr bwMode="auto">
          <a:xfrm rot="10800000">
            <a:off x="3311986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DD71094C-003F-281E-11E6-5387EEA0426E}"/>
              </a:ext>
            </a:extLst>
          </p:cNvPr>
          <p:cNvSpPr/>
          <p:nvPr/>
        </p:nvSpPr>
        <p:spPr bwMode="auto">
          <a:xfrm rot="10800000">
            <a:off x="3761991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3CC44737-1B49-3B2A-9DB4-719E8F996CAC}"/>
              </a:ext>
            </a:extLst>
          </p:cNvPr>
          <p:cNvSpPr/>
          <p:nvPr/>
        </p:nvSpPr>
        <p:spPr bwMode="auto">
          <a:xfrm rot="10800000">
            <a:off x="4211407" y="396900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C2909FD-1D07-A67E-375B-E4403CD2537B}"/>
              </a:ext>
            </a:extLst>
          </p:cNvPr>
          <p:cNvSpPr/>
          <p:nvPr/>
        </p:nvSpPr>
        <p:spPr bwMode="auto">
          <a:xfrm rot="10800000">
            <a:off x="4662001" y="324899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014C4B9A-E3B0-627F-729C-A5ADB6F0A20C}"/>
              </a:ext>
            </a:extLst>
          </p:cNvPr>
          <p:cNvSpPr/>
          <p:nvPr/>
        </p:nvSpPr>
        <p:spPr bwMode="auto">
          <a:xfrm rot="10800000">
            <a:off x="3761991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8D05A8AF-F8B4-9E8E-646F-70CB499330E7}"/>
              </a:ext>
            </a:extLst>
          </p:cNvPr>
          <p:cNvSpPr/>
          <p:nvPr/>
        </p:nvSpPr>
        <p:spPr bwMode="auto">
          <a:xfrm rot="10800000">
            <a:off x="4211407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E7350418-C9C9-B13C-836E-5C01A330CACF}"/>
              </a:ext>
            </a:extLst>
          </p:cNvPr>
          <p:cNvSpPr/>
          <p:nvPr/>
        </p:nvSpPr>
        <p:spPr bwMode="auto">
          <a:xfrm rot="10800000">
            <a:off x="4662001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A25582F1-F6A8-4914-D7C1-E86134E1BA23}"/>
              </a:ext>
            </a:extLst>
          </p:cNvPr>
          <p:cNvSpPr/>
          <p:nvPr/>
        </p:nvSpPr>
        <p:spPr bwMode="auto">
          <a:xfrm rot="10800000">
            <a:off x="5112006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96725584-CA92-106D-4D19-01E923759E49}"/>
              </a:ext>
            </a:extLst>
          </p:cNvPr>
          <p:cNvSpPr/>
          <p:nvPr/>
        </p:nvSpPr>
        <p:spPr bwMode="auto">
          <a:xfrm rot="10800000">
            <a:off x="2771391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21A848C5-1A30-3380-DC4E-DB93223F1D8E}"/>
              </a:ext>
            </a:extLst>
          </p:cNvPr>
          <p:cNvSpPr/>
          <p:nvPr/>
        </p:nvSpPr>
        <p:spPr bwMode="auto">
          <a:xfrm rot="10800000">
            <a:off x="3221985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09E51AAA-12F2-D802-C103-0C0D69D39D36}"/>
              </a:ext>
            </a:extLst>
          </p:cNvPr>
          <p:cNvSpPr/>
          <p:nvPr/>
        </p:nvSpPr>
        <p:spPr bwMode="auto">
          <a:xfrm rot="10800000">
            <a:off x="3671990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0F7C5E8C-B89F-82A1-F4CB-6E5A16ACE8F5}"/>
              </a:ext>
            </a:extLst>
          </p:cNvPr>
          <p:cNvSpPr/>
          <p:nvPr/>
        </p:nvSpPr>
        <p:spPr bwMode="auto">
          <a:xfrm rot="10800000">
            <a:off x="4121995" y="4329010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A1903F4E-C0C8-CE36-C10E-195882A00270}"/>
              </a:ext>
            </a:extLst>
          </p:cNvPr>
          <p:cNvSpPr/>
          <p:nvPr/>
        </p:nvSpPr>
        <p:spPr bwMode="auto">
          <a:xfrm rot="10800000">
            <a:off x="3761991" y="396900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D5760F2D-0ECD-E7DD-3810-60D708F7D485}"/>
              </a:ext>
            </a:extLst>
          </p:cNvPr>
          <p:cNvSpPr/>
          <p:nvPr/>
        </p:nvSpPr>
        <p:spPr bwMode="auto">
          <a:xfrm rot="10800000">
            <a:off x="4211996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2E20E9D6-8821-629C-EE9E-B301415EE716}"/>
              </a:ext>
            </a:extLst>
          </p:cNvPr>
          <p:cNvSpPr/>
          <p:nvPr/>
        </p:nvSpPr>
        <p:spPr bwMode="auto">
          <a:xfrm rot="10800000">
            <a:off x="4211996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C640D596-C0DA-893C-1AB3-C0589CBE241F}"/>
              </a:ext>
            </a:extLst>
          </p:cNvPr>
          <p:cNvSpPr/>
          <p:nvPr/>
        </p:nvSpPr>
        <p:spPr bwMode="auto">
          <a:xfrm rot="10800000">
            <a:off x="4662001" y="396900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F04BDC03-338E-D9DD-1634-5D06B59745CB}"/>
              </a:ext>
            </a:extLst>
          </p:cNvPr>
          <p:cNvSpPr/>
          <p:nvPr/>
        </p:nvSpPr>
        <p:spPr bwMode="auto">
          <a:xfrm rot="10800000">
            <a:off x="4662001" y="360900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932514A8-A21A-AEA4-A0AE-C4ED9D1635AC}"/>
              </a:ext>
            </a:extLst>
          </p:cNvPr>
          <p:cNvSpPr/>
          <p:nvPr/>
        </p:nvSpPr>
        <p:spPr bwMode="auto">
          <a:xfrm rot="10800000">
            <a:off x="5112006" y="396900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C5A5DBFF-909A-6B7B-A538-6EC7BD38F1B8}"/>
              </a:ext>
            </a:extLst>
          </p:cNvPr>
          <p:cNvSpPr/>
          <p:nvPr/>
        </p:nvSpPr>
        <p:spPr bwMode="auto">
          <a:xfrm rot="10800000">
            <a:off x="5112006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B2E7297B-876A-C605-B30E-44817636B91A}"/>
              </a:ext>
            </a:extLst>
          </p:cNvPr>
          <p:cNvSpPr/>
          <p:nvPr/>
        </p:nvSpPr>
        <p:spPr bwMode="auto">
          <a:xfrm rot="10800000">
            <a:off x="5561422" y="396900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7A5B57DC-8E66-227E-4024-4B0F06343B4B}"/>
              </a:ext>
            </a:extLst>
          </p:cNvPr>
          <p:cNvSpPr/>
          <p:nvPr/>
        </p:nvSpPr>
        <p:spPr bwMode="auto">
          <a:xfrm rot="10800000">
            <a:off x="5562011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19C1D348-90D8-C788-41F4-D8B554E6C5D8}"/>
              </a:ext>
            </a:extLst>
          </p:cNvPr>
          <p:cNvSpPr/>
          <p:nvPr/>
        </p:nvSpPr>
        <p:spPr bwMode="auto">
          <a:xfrm rot="10800000">
            <a:off x="6012016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BC3C7D22-82A6-0C31-7579-D82AB6391B5D}"/>
              </a:ext>
            </a:extLst>
          </p:cNvPr>
          <p:cNvSpPr/>
          <p:nvPr/>
        </p:nvSpPr>
        <p:spPr bwMode="auto">
          <a:xfrm rot="10800000">
            <a:off x="4121995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B419E061-EB42-9B86-8CA4-5104D43F3167}"/>
              </a:ext>
            </a:extLst>
          </p:cNvPr>
          <p:cNvSpPr/>
          <p:nvPr/>
        </p:nvSpPr>
        <p:spPr bwMode="auto">
          <a:xfrm rot="10800000">
            <a:off x="4211407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628CB740-EF4D-ED3E-CA45-B121682D82BD}"/>
              </a:ext>
            </a:extLst>
          </p:cNvPr>
          <p:cNvSpPr/>
          <p:nvPr/>
        </p:nvSpPr>
        <p:spPr bwMode="auto">
          <a:xfrm rot="10800000">
            <a:off x="4662001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4019FD50-B821-EC29-AD80-84CCA1887CEF}"/>
              </a:ext>
            </a:extLst>
          </p:cNvPr>
          <p:cNvSpPr/>
          <p:nvPr/>
        </p:nvSpPr>
        <p:spPr bwMode="auto">
          <a:xfrm rot="10800000">
            <a:off x="5112006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6B200ACC-44AB-A633-D8CB-B85FFF3E2BBE}"/>
              </a:ext>
            </a:extLst>
          </p:cNvPr>
          <p:cNvSpPr/>
          <p:nvPr/>
        </p:nvSpPr>
        <p:spPr bwMode="auto">
          <a:xfrm rot="10800000">
            <a:off x="5561422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A142F2CC-65BB-1B65-1A66-58CB73637ADF}"/>
              </a:ext>
            </a:extLst>
          </p:cNvPr>
          <p:cNvSpPr/>
          <p:nvPr/>
        </p:nvSpPr>
        <p:spPr bwMode="auto">
          <a:xfrm rot="10800000">
            <a:off x="6012016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13B040E5-62DA-567C-34A5-3DE840FBF2A5}"/>
              </a:ext>
            </a:extLst>
          </p:cNvPr>
          <p:cNvSpPr/>
          <p:nvPr/>
        </p:nvSpPr>
        <p:spPr bwMode="auto">
          <a:xfrm rot="10800000">
            <a:off x="6462021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89819870-4A49-0C43-7848-11BC8FBB2943}"/>
              </a:ext>
            </a:extLst>
          </p:cNvPr>
          <p:cNvSpPr/>
          <p:nvPr/>
        </p:nvSpPr>
        <p:spPr bwMode="auto">
          <a:xfrm rot="10800000">
            <a:off x="4572000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8C687BAF-D125-4C44-9B2D-46D6197149CC}"/>
              </a:ext>
            </a:extLst>
          </p:cNvPr>
          <p:cNvSpPr/>
          <p:nvPr/>
        </p:nvSpPr>
        <p:spPr bwMode="auto">
          <a:xfrm rot="10800000">
            <a:off x="5022005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4CE56B29-1FEE-D3E8-13EC-48CE7CE72332}"/>
              </a:ext>
            </a:extLst>
          </p:cNvPr>
          <p:cNvSpPr/>
          <p:nvPr/>
        </p:nvSpPr>
        <p:spPr bwMode="auto">
          <a:xfrm rot="10800000">
            <a:off x="5471421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7F8BA25F-A49F-A745-5D51-205D3B6599C6}"/>
              </a:ext>
            </a:extLst>
          </p:cNvPr>
          <p:cNvCxnSpPr>
            <a:cxnSpLocks/>
          </p:cNvCxnSpPr>
          <p:nvPr/>
        </p:nvCxnSpPr>
        <p:spPr bwMode="auto">
          <a:xfrm flipH="1">
            <a:off x="6192018" y="3699003"/>
            <a:ext cx="450005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7D19B908-6DA2-B615-B8A5-D8B967AB5B5F}"/>
              </a:ext>
            </a:extLst>
          </p:cNvPr>
          <p:cNvCxnSpPr/>
          <p:nvPr/>
        </p:nvCxnSpPr>
        <p:spPr bwMode="auto">
          <a:xfrm flipH="1">
            <a:off x="5742013" y="4149008"/>
            <a:ext cx="450005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A4667E3F-D026-B6FD-2265-9924111382A9}"/>
              </a:ext>
            </a:extLst>
          </p:cNvPr>
          <p:cNvCxnSpPr/>
          <p:nvPr/>
        </p:nvCxnSpPr>
        <p:spPr bwMode="auto">
          <a:xfrm flipH="1">
            <a:off x="5292008" y="4599013"/>
            <a:ext cx="450005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432A433D-8AAF-69CF-BD2E-9FDD2EEA8E92}"/>
              </a:ext>
            </a:extLst>
          </p:cNvPr>
          <p:cNvCxnSpPr/>
          <p:nvPr/>
        </p:nvCxnSpPr>
        <p:spPr bwMode="auto">
          <a:xfrm flipH="1">
            <a:off x="4842592" y="5049018"/>
            <a:ext cx="450005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70B90FF6-252D-D7AF-876B-0FB7F9EAE5F3}"/>
              </a:ext>
            </a:extLst>
          </p:cNvPr>
          <p:cNvCxnSpPr/>
          <p:nvPr/>
        </p:nvCxnSpPr>
        <p:spPr bwMode="auto">
          <a:xfrm flipH="1">
            <a:off x="4392587" y="5499023"/>
            <a:ext cx="450005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E8CD1CF1-62D7-8F29-84CF-6A30E965BEFE}"/>
              </a:ext>
            </a:extLst>
          </p:cNvPr>
          <p:cNvCxnSpPr>
            <a:cxnSpLocks/>
          </p:cNvCxnSpPr>
          <p:nvPr/>
        </p:nvCxnSpPr>
        <p:spPr bwMode="auto">
          <a:xfrm flipH="1">
            <a:off x="3851992" y="5949028"/>
            <a:ext cx="540006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2CEBF5FF-87A5-D62A-E3B6-53F811087B67}"/>
              </a:ext>
            </a:extLst>
          </p:cNvPr>
          <p:cNvCxnSpPr>
            <a:cxnSpLocks/>
          </p:cNvCxnSpPr>
          <p:nvPr/>
        </p:nvCxnSpPr>
        <p:spPr bwMode="auto">
          <a:xfrm flipH="1">
            <a:off x="3401987" y="5949028"/>
            <a:ext cx="990011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DEA280C7-E539-EBD9-034F-2BB61BF64CD1}"/>
              </a:ext>
            </a:extLst>
          </p:cNvPr>
          <p:cNvCxnSpPr>
            <a:cxnSpLocks/>
          </p:cNvCxnSpPr>
          <p:nvPr/>
        </p:nvCxnSpPr>
        <p:spPr bwMode="auto">
          <a:xfrm flipH="1">
            <a:off x="3041983" y="5949028"/>
            <a:ext cx="1350015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AA848430-CC3E-A87A-6CEB-AB5987C1952F}"/>
              </a:ext>
            </a:extLst>
          </p:cNvPr>
          <p:cNvCxnSpPr>
            <a:cxnSpLocks/>
          </p:cNvCxnSpPr>
          <p:nvPr/>
        </p:nvCxnSpPr>
        <p:spPr bwMode="auto">
          <a:xfrm flipH="1">
            <a:off x="2591978" y="5949028"/>
            <a:ext cx="1800020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68C59588-4AE8-B22E-2183-651C16D43960}"/>
              </a:ext>
            </a:extLst>
          </p:cNvPr>
          <p:cNvCxnSpPr>
            <a:cxnSpLocks/>
          </p:cNvCxnSpPr>
          <p:nvPr/>
        </p:nvCxnSpPr>
        <p:spPr bwMode="auto">
          <a:xfrm flipH="1">
            <a:off x="2231974" y="5949028"/>
            <a:ext cx="2160024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1A9EF505-9F09-CF20-DD0F-C9AA35910E80}"/>
              </a:ext>
            </a:extLst>
          </p:cNvPr>
          <p:cNvSpPr/>
          <p:nvPr/>
        </p:nvSpPr>
        <p:spPr bwMode="auto">
          <a:xfrm>
            <a:off x="5742013" y="504901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下位のこのあたりは早く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結果が出てくるため，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リプルキャリーぽく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PG 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を計算してもよい</a:t>
            </a:r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EAED79D6-E230-017D-FFC0-07C913E91226}"/>
              </a:ext>
            </a:extLst>
          </p:cNvPr>
          <p:cNvSpPr/>
          <p:nvPr/>
        </p:nvSpPr>
        <p:spPr bwMode="auto">
          <a:xfrm>
            <a:off x="4211996" y="6219031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中央の結果は高速に配る</a:t>
            </a:r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34DA502-A2F6-E472-C18B-26B5F5C75123}"/>
              </a:ext>
            </a:extLst>
          </p:cNvPr>
          <p:cNvSpPr/>
          <p:nvPr/>
        </p:nvSpPr>
        <p:spPr bwMode="auto">
          <a:xfrm>
            <a:off x="611956" y="4779015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このあたりも比較的</a:t>
            </a:r>
            <a:b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ゆっくり 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PG 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を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計算できる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91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F8418-8A75-1E25-B604-A078C5B7B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4" y="0"/>
            <a:ext cx="8712046" cy="908972"/>
          </a:xfrm>
        </p:spPr>
        <p:txBody>
          <a:bodyPr/>
          <a:lstStyle/>
          <a:p>
            <a:r>
              <a:rPr lang="en-US" dirty="0"/>
              <a:t>Radix-4 Booth 11bit </a:t>
            </a:r>
            <a:r>
              <a:rPr lang="en-US" altLang="ja-JP" dirty="0"/>
              <a:t>×</a:t>
            </a:r>
            <a:r>
              <a:rPr lang="en-US" dirty="0"/>
              <a:t> 11bit </a:t>
            </a:r>
            <a:r>
              <a:rPr lang="ja-JP" altLang="en-US" dirty="0"/>
              <a:t>乗算器の例</a:t>
            </a:r>
            <a:endParaRPr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797D18-BFFA-FCA4-1717-DA30335392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954" y="4779015"/>
            <a:ext cx="8280092" cy="1890021"/>
          </a:xfrm>
        </p:spPr>
        <p:txBody>
          <a:bodyPr/>
          <a:lstStyle/>
          <a:p>
            <a:r>
              <a:rPr lang="en-US" altLang="ja-JP" dirty="0"/>
              <a:t>PG </a:t>
            </a:r>
            <a:r>
              <a:rPr lang="ja-JP" altLang="en-US" dirty="0"/>
              <a:t>から下が </a:t>
            </a:r>
            <a:r>
              <a:rPr lang="en-US" altLang="ja-JP" dirty="0"/>
              <a:t>PPA </a:t>
            </a:r>
            <a:r>
              <a:rPr lang="ja-JP" altLang="en-US" dirty="0"/>
              <a:t>になっている</a:t>
            </a:r>
            <a:endParaRPr lang="en-US" altLang="ja-JP" dirty="0"/>
          </a:p>
          <a:p>
            <a:r>
              <a:rPr lang="en-US" altLang="ja-JP" dirty="0"/>
              <a:t>11bit </a:t>
            </a:r>
            <a:r>
              <a:rPr lang="ja-JP" altLang="en-US" dirty="0"/>
              <a:t>程度だとあまり中央が厚くないが，ビット幅が広がるとより不均質さが増す</a:t>
            </a:r>
            <a:endParaRPr lang="en-US" altLang="ja-JP" dirty="0"/>
          </a:p>
        </p:txBody>
      </p:sp>
      <p:grpSp>
        <p:nvGrpSpPr>
          <p:cNvPr id="442" name="グループ化 441">
            <a:extLst>
              <a:ext uri="{FF2B5EF4-FFF2-40B4-BE49-F238E27FC236}">
                <a16:creationId xmlns:a16="http://schemas.microsoft.com/office/drawing/2014/main" id="{D1A61A3F-D2DD-D581-ECA8-8DD830CCDFBF}"/>
              </a:ext>
            </a:extLst>
          </p:cNvPr>
          <p:cNvGrpSpPr/>
          <p:nvPr/>
        </p:nvGrpSpPr>
        <p:grpSpPr>
          <a:xfrm>
            <a:off x="701957" y="1088974"/>
            <a:ext cx="7650000" cy="3600000"/>
            <a:chOff x="702042" y="3069000"/>
            <a:chExt cx="7650000" cy="3600000"/>
          </a:xfrm>
        </p:grpSpPr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FD24E19C-6C05-D146-08D9-DB7CC83156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7042" y="4194000"/>
              <a:ext cx="22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BA2F4CA8-AF80-2D44-E6C5-5C3ADD14A6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E76759F2-9AA9-A642-182A-7E1A76DFC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7042" y="4284000"/>
              <a:ext cx="27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D3852CC9-5947-0ACF-0A83-5204E99D3F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2042" y="3744000"/>
              <a:ext cx="225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11298669-76DB-FD45-7238-5441FBF17C1E}"/>
                </a:ext>
              </a:extLst>
            </p:cNvPr>
            <p:cNvCxnSpPr>
              <a:cxnSpLocks/>
            </p:cNvCxnSpPr>
            <p:nvPr/>
          </p:nvCxnSpPr>
          <p:spPr>
            <a:xfrm>
              <a:off x="792042" y="4734000"/>
              <a:ext cx="0" cy="193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8A600F3B-58EB-5C40-6C49-2869F0DB0B3D}"/>
                </a:ext>
              </a:extLst>
            </p:cNvPr>
            <p:cNvCxnSpPr>
              <a:cxnSpLocks/>
            </p:cNvCxnSpPr>
            <p:nvPr/>
          </p:nvCxnSpPr>
          <p:spPr>
            <a:xfrm>
              <a:off x="1152492" y="4824000"/>
              <a:ext cx="0" cy="184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5C1964E6-0D94-4D50-8F64-FD187E969050}"/>
                </a:ext>
              </a:extLst>
            </p:cNvPr>
            <p:cNvCxnSpPr>
              <a:cxnSpLocks/>
            </p:cNvCxnSpPr>
            <p:nvPr/>
          </p:nvCxnSpPr>
          <p:spPr>
            <a:xfrm>
              <a:off x="1512042" y="5094000"/>
              <a:ext cx="0" cy="157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562E425C-307A-AE86-498B-7EDB282B27E3}"/>
                </a:ext>
              </a:extLst>
            </p:cNvPr>
            <p:cNvCxnSpPr>
              <a:cxnSpLocks/>
            </p:cNvCxnSpPr>
            <p:nvPr/>
          </p:nvCxnSpPr>
          <p:spPr>
            <a:xfrm>
              <a:off x="1872042" y="5184000"/>
              <a:ext cx="0" cy="148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9F6E54BC-A929-EE74-A266-510980738B00}"/>
                </a:ext>
              </a:extLst>
            </p:cNvPr>
            <p:cNvCxnSpPr>
              <a:cxnSpLocks/>
            </p:cNvCxnSpPr>
            <p:nvPr/>
          </p:nvCxnSpPr>
          <p:spPr>
            <a:xfrm>
              <a:off x="2232042" y="5274000"/>
              <a:ext cx="0" cy="139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07539E40-8EED-2D09-1B44-2267883DDC8D}"/>
                </a:ext>
              </a:extLst>
            </p:cNvPr>
            <p:cNvCxnSpPr>
              <a:cxnSpLocks/>
            </p:cNvCxnSpPr>
            <p:nvPr/>
          </p:nvCxnSpPr>
          <p:spPr>
            <a:xfrm>
              <a:off x="259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5AF65115-2E42-A0CE-BD47-0368F3FFA8F6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06CC8D3F-5D6D-2F5F-2C4E-2F2B1D2A9DB4}"/>
                </a:ext>
              </a:extLst>
            </p:cNvPr>
            <p:cNvCxnSpPr>
              <a:cxnSpLocks/>
            </p:cNvCxnSpPr>
            <p:nvPr/>
          </p:nvCxnSpPr>
          <p:spPr>
            <a:xfrm>
              <a:off x="331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A6546526-F495-9809-3E09-8F8B4921320B}"/>
                </a:ext>
              </a:extLst>
            </p:cNvPr>
            <p:cNvCxnSpPr>
              <a:cxnSpLocks/>
            </p:cNvCxnSpPr>
            <p:nvPr/>
          </p:nvCxnSpPr>
          <p:spPr>
            <a:xfrm>
              <a:off x="367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7A8EB821-37DF-E043-DDF1-B31356548956}"/>
                </a:ext>
              </a:extLst>
            </p:cNvPr>
            <p:cNvCxnSpPr>
              <a:cxnSpLocks/>
            </p:cNvCxnSpPr>
            <p:nvPr/>
          </p:nvCxnSpPr>
          <p:spPr>
            <a:xfrm>
              <a:off x="403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5AE8A9AC-982D-7F2B-BD0D-1AB37A9F6FC0}"/>
                </a:ext>
              </a:extLst>
            </p:cNvPr>
            <p:cNvCxnSpPr>
              <a:cxnSpLocks/>
            </p:cNvCxnSpPr>
            <p:nvPr/>
          </p:nvCxnSpPr>
          <p:spPr>
            <a:xfrm>
              <a:off x="439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789B6661-1A1E-1114-E671-5F5F9E5E37D0}"/>
                </a:ext>
              </a:extLst>
            </p:cNvPr>
            <p:cNvCxnSpPr>
              <a:cxnSpLocks/>
            </p:cNvCxnSpPr>
            <p:nvPr/>
          </p:nvCxnSpPr>
          <p:spPr>
            <a:xfrm>
              <a:off x="475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2631B38E-8EDD-7ADF-0209-7CAE66CB7E0E}"/>
                </a:ext>
              </a:extLst>
            </p:cNvPr>
            <p:cNvCxnSpPr>
              <a:cxnSpLocks/>
            </p:cNvCxnSpPr>
            <p:nvPr/>
          </p:nvCxnSpPr>
          <p:spPr>
            <a:xfrm>
              <a:off x="511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30F516BE-1049-771B-A067-F15764CC1FAE}"/>
                </a:ext>
              </a:extLst>
            </p:cNvPr>
            <p:cNvCxnSpPr>
              <a:cxnSpLocks/>
            </p:cNvCxnSpPr>
            <p:nvPr/>
          </p:nvCxnSpPr>
          <p:spPr>
            <a:xfrm>
              <a:off x="5472042" y="5274000"/>
              <a:ext cx="0" cy="139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7744D5F1-CA7A-2CB2-8E6E-A389D8646257}"/>
                </a:ext>
              </a:extLst>
            </p:cNvPr>
            <p:cNvCxnSpPr>
              <a:cxnSpLocks/>
            </p:cNvCxnSpPr>
            <p:nvPr/>
          </p:nvCxnSpPr>
          <p:spPr>
            <a:xfrm>
              <a:off x="5832042" y="5274000"/>
              <a:ext cx="0" cy="139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54A1DB87-53F1-2F3C-7BD8-1AC0EBA6D854}"/>
                </a:ext>
              </a:extLst>
            </p:cNvPr>
            <p:cNvCxnSpPr>
              <a:cxnSpLocks/>
            </p:cNvCxnSpPr>
            <p:nvPr/>
          </p:nvCxnSpPr>
          <p:spPr>
            <a:xfrm>
              <a:off x="6192042" y="4824000"/>
              <a:ext cx="0" cy="184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E22EAF9B-4589-29BB-DD2E-65C2A33E6C99}"/>
                </a:ext>
              </a:extLst>
            </p:cNvPr>
            <p:cNvCxnSpPr>
              <a:cxnSpLocks/>
            </p:cNvCxnSpPr>
            <p:nvPr/>
          </p:nvCxnSpPr>
          <p:spPr>
            <a:xfrm>
              <a:off x="6552042" y="4824000"/>
              <a:ext cx="0" cy="184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C4861F7C-E07F-1777-0F87-B5F1AC1B6846}"/>
                </a:ext>
              </a:extLst>
            </p:cNvPr>
            <p:cNvCxnSpPr>
              <a:cxnSpLocks/>
            </p:cNvCxnSpPr>
            <p:nvPr/>
          </p:nvCxnSpPr>
          <p:spPr>
            <a:xfrm>
              <a:off x="6912042" y="4284000"/>
              <a:ext cx="0" cy="238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072130DE-3CF7-5141-9DA5-9F2075C347BF}"/>
                </a:ext>
              </a:extLst>
            </p:cNvPr>
            <p:cNvCxnSpPr>
              <a:cxnSpLocks/>
            </p:cNvCxnSpPr>
            <p:nvPr/>
          </p:nvCxnSpPr>
          <p:spPr>
            <a:xfrm>
              <a:off x="7272042" y="4284000"/>
              <a:ext cx="0" cy="238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D5E1C8A6-98E6-2149-B03F-EE4BC132B3C4}"/>
                </a:ext>
              </a:extLst>
            </p:cNvPr>
            <p:cNvCxnSpPr>
              <a:cxnSpLocks/>
            </p:cNvCxnSpPr>
            <p:nvPr/>
          </p:nvCxnSpPr>
          <p:spPr>
            <a:xfrm>
              <a:off x="7632042" y="4284000"/>
              <a:ext cx="0" cy="238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06118185-2970-6B2E-2A40-C39E1A200AA7}"/>
                </a:ext>
              </a:extLst>
            </p:cNvPr>
            <p:cNvCxnSpPr>
              <a:cxnSpLocks/>
            </p:cNvCxnSpPr>
            <p:nvPr/>
          </p:nvCxnSpPr>
          <p:spPr>
            <a:xfrm>
              <a:off x="7992042" y="3744000"/>
              <a:ext cx="2310" cy="292137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681688EC-D470-7D4B-D5B4-C453C476C11A}"/>
                </a:ext>
              </a:extLst>
            </p:cNvPr>
            <p:cNvCxnSpPr>
              <a:cxnSpLocks/>
            </p:cNvCxnSpPr>
            <p:nvPr/>
          </p:nvCxnSpPr>
          <p:spPr>
            <a:xfrm>
              <a:off x="8352042" y="3429000"/>
              <a:ext cx="0" cy="3240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D5014F1E-AB07-3380-5788-71C2A3D1D6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2042" y="432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DF343CDB-DBCE-8A10-2F12-4BAE5BE1C3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2042" y="455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0F256243-9BFA-A855-C915-DC456B8FD4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2042" y="477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B2C449BD-3ED6-DF54-F273-A59F27C314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2042" y="500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90992811-50C4-74E2-ED40-56DA448D35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2042" y="522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ED1671D6-1AB4-0AC1-7D32-B94484DDBF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042" y="545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74FCA33F-59A3-BDE0-93E7-78F5F460C529}"/>
                </a:ext>
              </a:extLst>
            </p:cNvPr>
            <p:cNvCxnSpPr/>
            <p:nvPr/>
          </p:nvCxnSpPr>
          <p:spPr>
            <a:xfrm>
              <a:off x="8352042" y="30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A6EA2C60-B86C-8BD6-BB8E-489EE1CA26A0}"/>
                </a:ext>
              </a:extLst>
            </p:cNvPr>
            <p:cNvGrpSpPr/>
            <p:nvPr/>
          </p:nvGrpSpPr>
          <p:grpSpPr>
            <a:xfrm>
              <a:off x="7947042" y="3069000"/>
              <a:ext cx="45000" cy="360000"/>
              <a:chOff x="10416000" y="549000"/>
              <a:chExt cx="45000" cy="360000"/>
            </a:xfrm>
          </p:grpSpPr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B40827FB-5C4D-4604-7F1F-F268BE39D7D9}"/>
                  </a:ext>
                </a:extLst>
              </p:cNvPr>
              <p:cNvCxnSpPr/>
              <p:nvPr/>
            </p:nvCxnSpPr>
            <p:spPr>
              <a:xfrm>
                <a:off x="1041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6A0515A8-42CF-BDF1-6308-74467B79E53D}"/>
                  </a:ext>
                </a:extLst>
              </p:cNvPr>
              <p:cNvCxnSpPr/>
              <p:nvPr/>
            </p:nvCxnSpPr>
            <p:spPr>
              <a:xfrm>
                <a:off x="1046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グループ化 97">
              <a:extLst>
                <a:ext uri="{FF2B5EF4-FFF2-40B4-BE49-F238E27FC236}">
                  <a16:creationId xmlns:a16="http://schemas.microsoft.com/office/drawing/2014/main" id="{20AFDFF6-4E68-2E64-3C7E-7503DB375DF4}"/>
                </a:ext>
              </a:extLst>
            </p:cNvPr>
            <p:cNvGrpSpPr/>
            <p:nvPr/>
          </p:nvGrpSpPr>
          <p:grpSpPr>
            <a:xfrm>
              <a:off x="7227042" y="3069000"/>
              <a:ext cx="90000" cy="360000"/>
              <a:chOff x="9651000" y="549000"/>
              <a:chExt cx="90000" cy="360000"/>
            </a:xfrm>
          </p:grpSpPr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2F67E18B-0C9E-3500-AD0B-C938384ED8E8}"/>
                  </a:ext>
                </a:extLst>
              </p:cNvPr>
              <p:cNvCxnSpPr/>
              <p:nvPr/>
            </p:nvCxnSpPr>
            <p:spPr>
              <a:xfrm>
                <a:off x="965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FB7C17CD-73C0-D1B1-EBBC-D572E54C2AEB}"/>
                  </a:ext>
                </a:extLst>
              </p:cNvPr>
              <p:cNvCxnSpPr/>
              <p:nvPr/>
            </p:nvCxnSpPr>
            <p:spPr>
              <a:xfrm>
                <a:off x="969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>
                <a:extLst>
                  <a:ext uri="{FF2B5EF4-FFF2-40B4-BE49-F238E27FC236}">
                    <a16:creationId xmlns:a16="http://schemas.microsoft.com/office/drawing/2014/main" id="{775A21DA-94C8-8BE8-EFA1-982CFC15917D}"/>
                  </a:ext>
                </a:extLst>
              </p:cNvPr>
              <p:cNvCxnSpPr/>
              <p:nvPr/>
            </p:nvCxnSpPr>
            <p:spPr>
              <a:xfrm>
                <a:off x="974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グループ化 101">
              <a:extLst>
                <a:ext uri="{FF2B5EF4-FFF2-40B4-BE49-F238E27FC236}">
                  <a16:creationId xmlns:a16="http://schemas.microsoft.com/office/drawing/2014/main" id="{6A2CD79F-AB40-7314-43B1-0082B652226C}"/>
                </a:ext>
              </a:extLst>
            </p:cNvPr>
            <p:cNvGrpSpPr/>
            <p:nvPr/>
          </p:nvGrpSpPr>
          <p:grpSpPr>
            <a:xfrm>
              <a:off x="7587042" y="3069000"/>
              <a:ext cx="45000" cy="360000"/>
              <a:chOff x="10416000" y="549000"/>
              <a:chExt cx="45000" cy="360000"/>
            </a:xfrm>
          </p:grpSpPr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2893AC58-E12E-A13B-7BB5-4A7D314877B7}"/>
                  </a:ext>
                </a:extLst>
              </p:cNvPr>
              <p:cNvCxnSpPr/>
              <p:nvPr/>
            </p:nvCxnSpPr>
            <p:spPr>
              <a:xfrm>
                <a:off x="1041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>
                <a:extLst>
                  <a:ext uri="{FF2B5EF4-FFF2-40B4-BE49-F238E27FC236}">
                    <a16:creationId xmlns:a16="http://schemas.microsoft.com/office/drawing/2014/main" id="{330446E4-2AE0-80D2-BE05-6F67841A723B}"/>
                  </a:ext>
                </a:extLst>
              </p:cNvPr>
              <p:cNvCxnSpPr/>
              <p:nvPr/>
            </p:nvCxnSpPr>
            <p:spPr>
              <a:xfrm>
                <a:off x="1046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グループ化 104">
              <a:extLst>
                <a:ext uri="{FF2B5EF4-FFF2-40B4-BE49-F238E27FC236}">
                  <a16:creationId xmlns:a16="http://schemas.microsoft.com/office/drawing/2014/main" id="{B3E3352F-9318-8199-258B-EF702A868FD8}"/>
                </a:ext>
              </a:extLst>
            </p:cNvPr>
            <p:cNvGrpSpPr/>
            <p:nvPr/>
          </p:nvGrpSpPr>
          <p:grpSpPr>
            <a:xfrm>
              <a:off x="6867042" y="3069000"/>
              <a:ext cx="90000" cy="360000"/>
              <a:chOff x="9651000" y="549000"/>
              <a:chExt cx="90000" cy="360000"/>
            </a:xfrm>
          </p:grpSpPr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C854119D-E19B-91B6-9807-708D000BB5D2}"/>
                  </a:ext>
                </a:extLst>
              </p:cNvPr>
              <p:cNvCxnSpPr/>
              <p:nvPr/>
            </p:nvCxnSpPr>
            <p:spPr>
              <a:xfrm>
                <a:off x="965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直線コネクタ 106">
                <a:extLst>
                  <a:ext uri="{FF2B5EF4-FFF2-40B4-BE49-F238E27FC236}">
                    <a16:creationId xmlns:a16="http://schemas.microsoft.com/office/drawing/2014/main" id="{044AAC37-FBE5-804C-13DC-ABD0F0751082}"/>
                  </a:ext>
                </a:extLst>
              </p:cNvPr>
              <p:cNvCxnSpPr/>
              <p:nvPr/>
            </p:nvCxnSpPr>
            <p:spPr>
              <a:xfrm>
                <a:off x="969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>
                <a:extLst>
                  <a:ext uri="{FF2B5EF4-FFF2-40B4-BE49-F238E27FC236}">
                    <a16:creationId xmlns:a16="http://schemas.microsoft.com/office/drawing/2014/main" id="{71B1BECF-9E0B-ABF6-6258-46D7AF9F84F3}"/>
                  </a:ext>
                </a:extLst>
              </p:cNvPr>
              <p:cNvCxnSpPr/>
              <p:nvPr/>
            </p:nvCxnSpPr>
            <p:spPr>
              <a:xfrm>
                <a:off x="974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C2282086-45B4-951F-979D-A68BA9CD68ED}"/>
                </a:ext>
              </a:extLst>
            </p:cNvPr>
            <p:cNvGrpSpPr/>
            <p:nvPr/>
          </p:nvGrpSpPr>
          <p:grpSpPr>
            <a:xfrm>
              <a:off x="6507042" y="3069000"/>
              <a:ext cx="135000" cy="360000"/>
              <a:chOff x="7491000" y="549000"/>
              <a:chExt cx="135000" cy="360000"/>
            </a:xfrm>
          </p:grpSpPr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2073A8D3-06EC-B840-6393-8AF09E91EF40}"/>
                  </a:ext>
                </a:extLst>
              </p:cNvPr>
              <p:cNvCxnSpPr/>
              <p:nvPr/>
            </p:nvCxnSpPr>
            <p:spPr>
              <a:xfrm>
                <a:off x="749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4280A627-1CC8-FDE4-F518-DCA19131CD2F}"/>
                  </a:ext>
                </a:extLst>
              </p:cNvPr>
              <p:cNvCxnSpPr/>
              <p:nvPr/>
            </p:nvCxnSpPr>
            <p:spPr>
              <a:xfrm>
                <a:off x="753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>
                <a:extLst>
                  <a:ext uri="{FF2B5EF4-FFF2-40B4-BE49-F238E27FC236}">
                    <a16:creationId xmlns:a16="http://schemas.microsoft.com/office/drawing/2014/main" id="{49058F46-04AA-7630-0CC8-3B6D833F486C}"/>
                  </a:ext>
                </a:extLst>
              </p:cNvPr>
              <p:cNvCxnSpPr/>
              <p:nvPr/>
            </p:nvCxnSpPr>
            <p:spPr>
              <a:xfrm>
                <a:off x="758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B39C7112-E8F2-7B95-2387-D2F50F4AC24E}"/>
                  </a:ext>
                </a:extLst>
              </p:cNvPr>
              <p:cNvCxnSpPr/>
              <p:nvPr/>
            </p:nvCxnSpPr>
            <p:spPr>
              <a:xfrm>
                <a:off x="762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グループ化 113">
              <a:extLst>
                <a:ext uri="{FF2B5EF4-FFF2-40B4-BE49-F238E27FC236}">
                  <a16:creationId xmlns:a16="http://schemas.microsoft.com/office/drawing/2014/main" id="{0C0292D3-7BF2-791A-129B-2E62FE0090F8}"/>
                </a:ext>
              </a:extLst>
            </p:cNvPr>
            <p:cNvGrpSpPr/>
            <p:nvPr/>
          </p:nvGrpSpPr>
          <p:grpSpPr>
            <a:xfrm>
              <a:off x="5787042" y="3069000"/>
              <a:ext cx="180000" cy="360000"/>
              <a:chOff x="6006000" y="549000"/>
              <a:chExt cx="180000" cy="360000"/>
            </a:xfrm>
          </p:grpSpPr>
          <p:cxnSp>
            <p:nvCxnSpPr>
              <p:cNvPr id="115" name="直線コネクタ 114">
                <a:extLst>
                  <a:ext uri="{FF2B5EF4-FFF2-40B4-BE49-F238E27FC236}">
                    <a16:creationId xmlns:a16="http://schemas.microsoft.com/office/drawing/2014/main" id="{D66C0370-F36D-53D9-9C08-1B7DF0EF2A2E}"/>
                  </a:ext>
                </a:extLst>
              </p:cNvPr>
              <p:cNvCxnSpPr/>
              <p:nvPr/>
            </p:nvCxnSpPr>
            <p:spPr>
              <a:xfrm>
                <a:off x="600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>
                <a:extLst>
                  <a:ext uri="{FF2B5EF4-FFF2-40B4-BE49-F238E27FC236}">
                    <a16:creationId xmlns:a16="http://schemas.microsoft.com/office/drawing/2014/main" id="{CCEF7930-E565-C34C-4E1F-5A41E7995232}"/>
                  </a:ext>
                </a:extLst>
              </p:cNvPr>
              <p:cNvCxnSpPr/>
              <p:nvPr/>
            </p:nvCxnSpPr>
            <p:spPr>
              <a:xfrm>
                <a:off x="605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>
                <a:extLst>
                  <a:ext uri="{FF2B5EF4-FFF2-40B4-BE49-F238E27FC236}">
                    <a16:creationId xmlns:a16="http://schemas.microsoft.com/office/drawing/2014/main" id="{44653469-7F98-BDCE-5707-A8904409FF81}"/>
                  </a:ext>
                </a:extLst>
              </p:cNvPr>
              <p:cNvCxnSpPr/>
              <p:nvPr/>
            </p:nvCxnSpPr>
            <p:spPr>
              <a:xfrm>
                <a:off x="609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線コネクタ 117">
                <a:extLst>
                  <a:ext uri="{FF2B5EF4-FFF2-40B4-BE49-F238E27FC236}">
                    <a16:creationId xmlns:a16="http://schemas.microsoft.com/office/drawing/2014/main" id="{ACDAE6AF-E4FE-6E11-3104-A0B8382840B8}"/>
                  </a:ext>
                </a:extLst>
              </p:cNvPr>
              <p:cNvCxnSpPr/>
              <p:nvPr/>
            </p:nvCxnSpPr>
            <p:spPr>
              <a:xfrm>
                <a:off x="614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>
                <a:extLst>
                  <a:ext uri="{FF2B5EF4-FFF2-40B4-BE49-F238E27FC236}">
                    <a16:creationId xmlns:a16="http://schemas.microsoft.com/office/drawing/2014/main" id="{3F01D616-3A40-EFA7-ABFA-BA2E083BEDD3}"/>
                  </a:ext>
                </a:extLst>
              </p:cNvPr>
              <p:cNvCxnSpPr/>
              <p:nvPr/>
            </p:nvCxnSpPr>
            <p:spPr>
              <a:xfrm>
                <a:off x="618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グループ化 119">
              <a:extLst>
                <a:ext uri="{FF2B5EF4-FFF2-40B4-BE49-F238E27FC236}">
                  <a16:creationId xmlns:a16="http://schemas.microsoft.com/office/drawing/2014/main" id="{236A95D6-93BF-A375-7979-18F5A4B50C18}"/>
                </a:ext>
              </a:extLst>
            </p:cNvPr>
            <p:cNvGrpSpPr/>
            <p:nvPr/>
          </p:nvGrpSpPr>
          <p:grpSpPr>
            <a:xfrm>
              <a:off x="6147042" y="3069000"/>
              <a:ext cx="135000" cy="360000"/>
              <a:chOff x="7491000" y="549000"/>
              <a:chExt cx="135000" cy="360000"/>
            </a:xfrm>
          </p:grpSpPr>
          <p:cxnSp>
            <p:nvCxnSpPr>
              <p:cNvPr id="121" name="直線コネクタ 120">
                <a:extLst>
                  <a:ext uri="{FF2B5EF4-FFF2-40B4-BE49-F238E27FC236}">
                    <a16:creationId xmlns:a16="http://schemas.microsoft.com/office/drawing/2014/main" id="{E1B8AFAA-11AD-FC9A-815D-820969363ABC}"/>
                  </a:ext>
                </a:extLst>
              </p:cNvPr>
              <p:cNvCxnSpPr/>
              <p:nvPr/>
            </p:nvCxnSpPr>
            <p:spPr>
              <a:xfrm>
                <a:off x="749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線コネクタ 121">
                <a:extLst>
                  <a:ext uri="{FF2B5EF4-FFF2-40B4-BE49-F238E27FC236}">
                    <a16:creationId xmlns:a16="http://schemas.microsoft.com/office/drawing/2014/main" id="{EE4E8EC0-6881-6791-10E3-8FF08D23AB9F}"/>
                  </a:ext>
                </a:extLst>
              </p:cNvPr>
              <p:cNvCxnSpPr/>
              <p:nvPr/>
            </p:nvCxnSpPr>
            <p:spPr>
              <a:xfrm>
                <a:off x="753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直線コネクタ 122">
                <a:extLst>
                  <a:ext uri="{FF2B5EF4-FFF2-40B4-BE49-F238E27FC236}">
                    <a16:creationId xmlns:a16="http://schemas.microsoft.com/office/drawing/2014/main" id="{B6934F19-F694-C55B-F321-21B8513425AA}"/>
                  </a:ext>
                </a:extLst>
              </p:cNvPr>
              <p:cNvCxnSpPr/>
              <p:nvPr/>
            </p:nvCxnSpPr>
            <p:spPr>
              <a:xfrm>
                <a:off x="758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>
                <a:extLst>
                  <a:ext uri="{FF2B5EF4-FFF2-40B4-BE49-F238E27FC236}">
                    <a16:creationId xmlns:a16="http://schemas.microsoft.com/office/drawing/2014/main" id="{84BDA19F-3983-D772-7488-77208BE95D84}"/>
                  </a:ext>
                </a:extLst>
              </p:cNvPr>
              <p:cNvCxnSpPr/>
              <p:nvPr/>
            </p:nvCxnSpPr>
            <p:spPr>
              <a:xfrm>
                <a:off x="762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グループ化 124">
              <a:extLst>
                <a:ext uri="{FF2B5EF4-FFF2-40B4-BE49-F238E27FC236}">
                  <a16:creationId xmlns:a16="http://schemas.microsoft.com/office/drawing/2014/main" id="{6AAE8D29-35F8-A605-CB71-71CB0CB3B6BE}"/>
                </a:ext>
              </a:extLst>
            </p:cNvPr>
            <p:cNvGrpSpPr/>
            <p:nvPr/>
          </p:nvGrpSpPr>
          <p:grpSpPr>
            <a:xfrm>
              <a:off x="5427042" y="3069000"/>
              <a:ext cx="180000" cy="360000"/>
              <a:chOff x="6006000" y="549000"/>
              <a:chExt cx="180000" cy="360000"/>
            </a:xfrm>
          </p:grpSpPr>
          <p:cxnSp>
            <p:nvCxnSpPr>
              <p:cNvPr id="126" name="直線コネクタ 125">
                <a:extLst>
                  <a:ext uri="{FF2B5EF4-FFF2-40B4-BE49-F238E27FC236}">
                    <a16:creationId xmlns:a16="http://schemas.microsoft.com/office/drawing/2014/main" id="{BE4FAB72-43ED-124F-E106-E9092DDCBE0D}"/>
                  </a:ext>
                </a:extLst>
              </p:cNvPr>
              <p:cNvCxnSpPr/>
              <p:nvPr/>
            </p:nvCxnSpPr>
            <p:spPr>
              <a:xfrm>
                <a:off x="600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直線コネクタ 126">
                <a:extLst>
                  <a:ext uri="{FF2B5EF4-FFF2-40B4-BE49-F238E27FC236}">
                    <a16:creationId xmlns:a16="http://schemas.microsoft.com/office/drawing/2014/main" id="{05F93C32-FEA1-7E64-7C8F-842426DDF68C}"/>
                  </a:ext>
                </a:extLst>
              </p:cNvPr>
              <p:cNvCxnSpPr/>
              <p:nvPr/>
            </p:nvCxnSpPr>
            <p:spPr>
              <a:xfrm>
                <a:off x="605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>
                <a:extLst>
                  <a:ext uri="{FF2B5EF4-FFF2-40B4-BE49-F238E27FC236}">
                    <a16:creationId xmlns:a16="http://schemas.microsoft.com/office/drawing/2014/main" id="{A82DB5C6-7EBA-7B27-28C7-91D7B3F887C9}"/>
                  </a:ext>
                </a:extLst>
              </p:cNvPr>
              <p:cNvCxnSpPr/>
              <p:nvPr/>
            </p:nvCxnSpPr>
            <p:spPr>
              <a:xfrm>
                <a:off x="609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>
                <a:extLst>
                  <a:ext uri="{FF2B5EF4-FFF2-40B4-BE49-F238E27FC236}">
                    <a16:creationId xmlns:a16="http://schemas.microsoft.com/office/drawing/2014/main" id="{68A8004B-3FC5-693D-CAD5-C497E4397EAE}"/>
                  </a:ext>
                </a:extLst>
              </p:cNvPr>
              <p:cNvCxnSpPr/>
              <p:nvPr/>
            </p:nvCxnSpPr>
            <p:spPr>
              <a:xfrm>
                <a:off x="614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>
                <a:extLst>
                  <a:ext uri="{FF2B5EF4-FFF2-40B4-BE49-F238E27FC236}">
                    <a16:creationId xmlns:a16="http://schemas.microsoft.com/office/drawing/2014/main" id="{53D19514-AC16-9801-5E08-094ADB0B7081}"/>
                  </a:ext>
                </a:extLst>
              </p:cNvPr>
              <p:cNvCxnSpPr/>
              <p:nvPr/>
            </p:nvCxnSpPr>
            <p:spPr>
              <a:xfrm>
                <a:off x="618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グループ化 130">
              <a:extLst>
                <a:ext uri="{FF2B5EF4-FFF2-40B4-BE49-F238E27FC236}">
                  <a16:creationId xmlns:a16="http://schemas.microsoft.com/office/drawing/2014/main" id="{4FECDE5A-BBF4-EA2D-5286-CB3DA722BD78}"/>
                </a:ext>
              </a:extLst>
            </p:cNvPr>
            <p:cNvGrpSpPr/>
            <p:nvPr/>
          </p:nvGrpSpPr>
          <p:grpSpPr>
            <a:xfrm>
              <a:off x="5022042" y="3069000"/>
              <a:ext cx="225000" cy="405000"/>
              <a:chOff x="7131000" y="1089000"/>
              <a:chExt cx="225000" cy="360000"/>
            </a:xfrm>
          </p:grpSpPr>
          <p:cxnSp>
            <p:nvCxnSpPr>
              <p:cNvPr id="132" name="直線コネクタ 131">
                <a:extLst>
                  <a:ext uri="{FF2B5EF4-FFF2-40B4-BE49-F238E27FC236}">
                    <a16:creationId xmlns:a16="http://schemas.microsoft.com/office/drawing/2014/main" id="{02518091-9765-30CA-EB8D-3E9012F690F3}"/>
                  </a:ext>
                </a:extLst>
              </p:cNvPr>
              <p:cNvCxnSpPr/>
              <p:nvPr/>
            </p:nvCxnSpPr>
            <p:spPr>
              <a:xfrm>
                <a:off x="713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直線コネクタ 132">
                <a:extLst>
                  <a:ext uri="{FF2B5EF4-FFF2-40B4-BE49-F238E27FC236}">
                    <a16:creationId xmlns:a16="http://schemas.microsoft.com/office/drawing/2014/main" id="{830F2AA4-568E-9F64-7FAE-D4549665EDEF}"/>
                  </a:ext>
                </a:extLst>
              </p:cNvPr>
              <p:cNvCxnSpPr/>
              <p:nvPr/>
            </p:nvCxnSpPr>
            <p:spPr>
              <a:xfrm>
                <a:off x="717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直線コネクタ 133">
                <a:extLst>
                  <a:ext uri="{FF2B5EF4-FFF2-40B4-BE49-F238E27FC236}">
                    <a16:creationId xmlns:a16="http://schemas.microsoft.com/office/drawing/2014/main" id="{BB127421-6D01-D708-1837-AFF44FC6792B}"/>
                  </a:ext>
                </a:extLst>
              </p:cNvPr>
              <p:cNvCxnSpPr/>
              <p:nvPr/>
            </p:nvCxnSpPr>
            <p:spPr>
              <a:xfrm>
                <a:off x="722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直線コネクタ 134">
                <a:extLst>
                  <a:ext uri="{FF2B5EF4-FFF2-40B4-BE49-F238E27FC236}">
                    <a16:creationId xmlns:a16="http://schemas.microsoft.com/office/drawing/2014/main" id="{0A85532A-D1DD-154D-A888-AB5AEE4AC84B}"/>
                  </a:ext>
                </a:extLst>
              </p:cNvPr>
              <p:cNvCxnSpPr/>
              <p:nvPr/>
            </p:nvCxnSpPr>
            <p:spPr>
              <a:xfrm>
                <a:off x="726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直線コネクタ 135">
                <a:extLst>
                  <a:ext uri="{FF2B5EF4-FFF2-40B4-BE49-F238E27FC236}">
                    <a16:creationId xmlns:a16="http://schemas.microsoft.com/office/drawing/2014/main" id="{9087936C-2D92-B00A-EB6A-6A70DE3EC86F}"/>
                  </a:ext>
                </a:extLst>
              </p:cNvPr>
              <p:cNvCxnSpPr/>
              <p:nvPr/>
            </p:nvCxnSpPr>
            <p:spPr>
              <a:xfrm>
                <a:off x="735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直線コネクタ 136">
                <a:extLst>
                  <a:ext uri="{FF2B5EF4-FFF2-40B4-BE49-F238E27FC236}">
                    <a16:creationId xmlns:a16="http://schemas.microsoft.com/office/drawing/2014/main" id="{F3AD4459-4C78-137B-80DC-2C7EC8DE7DE2}"/>
                  </a:ext>
                </a:extLst>
              </p:cNvPr>
              <p:cNvCxnSpPr/>
              <p:nvPr/>
            </p:nvCxnSpPr>
            <p:spPr>
              <a:xfrm>
                <a:off x="731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グループ化 137">
              <a:extLst>
                <a:ext uri="{FF2B5EF4-FFF2-40B4-BE49-F238E27FC236}">
                  <a16:creationId xmlns:a16="http://schemas.microsoft.com/office/drawing/2014/main" id="{6B20AAE4-4423-8005-4406-F99777AC1374}"/>
                </a:ext>
              </a:extLst>
            </p:cNvPr>
            <p:cNvGrpSpPr/>
            <p:nvPr/>
          </p:nvGrpSpPr>
          <p:grpSpPr>
            <a:xfrm>
              <a:off x="4662042" y="3069000"/>
              <a:ext cx="225000" cy="405000"/>
              <a:chOff x="7131000" y="1089000"/>
              <a:chExt cx="225000" cy="360000"/>
            </a:xfrm>
          </p:grpSpPr>
          <p:cxnSp>
            <p:nvCxnSpPr>
              <p:cNvPr id="139" name="直線コネクタ 138">
                <a:extLst>
                  <a:ext uri="{FF2B5EF4-FFF2-40B4-BE49-F238E27FC236}">
                    <a16:creationId xmlns:a16="http://schemas.microsoft.com/office/drawing/2014/main" id="{EC92C46E-2225-A0A2-F31F-BA34BE78B476}"/>
                  </a:ext>
                </a:extLst>
              </p:cNvPr>
              <p:cNvCxnSpPr/>
              <p:nvPr/>
            </p:nvCxnSpPr>
            <p:spPr>
              <a:xfrm>
                <a:off x="713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直線コネクタ 139">
                <a:extLst>
                  <a:ext uri="{FF2B5EF4-FFF2-40B4-BE49-F238E27FC236}">
                    <a16:creationId xmlns:a16="http://schemas.microsoft.com/office/drawing/2014/main" id="{A41FC75A-2E25-9624-C97E-0C1CA9DCECE0}"/>
                  </a:ext>
                </a:extLst>
              </p:cNvPr>
              <p:cNvCxnSpPr/>
              <p:nvPr/>
            </p:nvCxnSpPr>
            <p:spPr>
              <a:xfrm>
                <a:off x="717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直線コネクタ 140">
                <a:extLst>
                  <a:ext uri="{FF2B5EF4-FFF2-40B4-BE49-F238E27FC236}">
                    <a16:creationId xmlns:a16="http://schemas.microsoft.com/office/drawing/2014/main" id="{2E634092-1856-1170-C355-BE933228DA36}"/>
                  </a:ext>
                </a:extLst>
              </p:cNvPr>
              <p:cNvCxnSpPr/>
              <p:nvPr/>
            </p:nvCxnSpPr>
            <p:spPr>
              <a:xfrm>
                <a:off x="722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直線コネクタ 141">
                <a:extLst>
                  <a:ext uri="{FF2B5EF4-FFF2-40B4-BE49-F238E27FC236}">
                    <a16:creationId xmlns:a16="http://schemas.microsoft.com/office/drawing/2014/main" id="{C50977CB-82AA-5FBE-7E4E-DD54DB9CFCA6}"/>
                  </a:ext>
                </a:extLst>
              </p:cNvPr>
              <p:cNvCxnSpPr/>
              <p:nvPr/>
            </p:nvCxnSpPr>
            <p:spPr>
              <a:xfrm>
                <a:off x="726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>
                <a:extLst>
                  <a:ext uri="{FF2B5EF4-FFF2-40B4-BE49-F238E27FC236}">
                    <a16:creationId xmlns:a16="http://schemas.microsoft.com/office/drawing/2014/main" id="{1F9D0275-1F92-1437-7CA0-2A36B54261AE}"/>
                  </a:ext>
                </a:extLst>
              </p:cNvPr>
              <p:cNvCxnSpPr/>
              <p:nvPr/>
            </p:nvCxnSpPr>
            <p:spPr>
              <a:xfrm>
                <a:off x="735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直線コネクタ 143">
                <a:extLst>
                  <a:ext uri="{FF2B5EF4-FFF2-40B4-BE49-F238E27FC236}">
                    <a16:creationId xmlns:a16="http://schemas.microsoft.com/office/drawing/2014/main" id="{3E5C4B64-AD5A-792E-C787-E32B57F44E47}"/>
                  </a:ext>
                </a:extLst>
              </p:cNvPr>
              <p:cNvCxnSpPr/>
              <p:nvPr/>
            </p:nvCxnSpPr>
            <p:spPr>
              <a:xfrm>
                <a:off x="731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グループ化 144">
              <a:extLst>
                <a:ext uri="{FF2B5EF4-FFF2-40B4-BE49-F238E27FC236}">
                  <a16:creationId xmlns:a16="http://schemas.microsoft.com/office/drawing/2014/main" id="{8744A831-8981-5205-AE05-E1B3E0198BC6}"/>
                </a:ext>
              </a:extLst>
            </p:cNvPr>
            <p:cNvGrpSpPr/>
            <p:nvPr/>
          </p:nvGrpSpPr>
          <p:grpSpPr>
            <a:xfrm>
              <a:off x="4302042" y="3069000"/>
              <a:ext cx="225000" cy="405000"/>
              <a:chOff x="7131000" y="1089000"/>
              <a:chExt cx="225000" cy="360000"/>
            </a:xfrm>
          </p:grpSpPr>
          <p:cxnSp>
            <p:nvCxnSpPr>
              <p:cNvPr id="146" name="直線コネクタ 145">
                <a:extLst>
                  <a:ext uri="{FF2B5EF4-FFF2-40B4-BE49-F238E27FC236}">
                    <a16:creationId xmlns:a16="http://schemas.microsoft.com/office/drawing/2014/main" id="{601966FB-D364-DFCA-FD55-49B3F0599896}"/>
                  </a:ext>
                </a:extLst>
              </p:cNvPr>
              <p:cNvCxnSpPr/>
              <p:nvPr/>
            </p:nvCxnSpPr>
            <p:spPr>
              <a:xfrm>
                <a:off x="713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>
                <a:extLst>
                  <a:ext uri="{FF2B5EF4-FFF2-40B4-BE49-F238E27FC236}">
                    <a16:creationId xmlns:a16="http://schemas.microsoft.com/office/drawing/2014/main" id="{B47B1135-E209-0BF4-30CD-8FA6AE14BB03}"/>
                  </a:ext>
                </a:extLst>
              </p:cNvPr>
              <p:cNvCxnSpPr/>
              <p:nvPr/>
            </p:nvCxnSpPr>
            <p:spPr>
              <a:xfrm>
                <a:off x="717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直線コネクタ 147">
                <a:extLst>
                  <a:ext uri="{FF2B5EF4-FFF2-40B4-BE49-F238E27FC236}">
                    <a16:creationId xmlns:a16="http://schemas.microsoft.com/office/drawing/2014/main" id="{61031E30-62BB-E1BF-A50A-43D99E1E972C}"/>
                  </a:ext>
                </a:extLst>
              </p:cNvPr>
              <p:cNvCxnSpPr/>
              <p:nvPr/>
            </p:nvCxnSpPr>
            <p:spPr>
              <a:xfrm>
                <a:off x="722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直線コネクタ 148">
                <a:extLst>
                  <a:ext uri="{FF2B5EF4-FFF2-40B4-BE49-F238E27FC236}">
                    <a16:creationId xmlns:a16="http://schemas.microsoft.com/office/drawing/2014/main" id="{8C44BB7A-97CF-3574-B947-AD06ECD8A396}"/>
                  </a:ext>
                </a:extLst>
              </p:cNvPr>
              <p:cNvCxnSpPr/>
              <p:nvPr/>
            </p:nvCxnSpPr>
            <p:spPr>
              <a:xfrm>
                <a:off x="726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>
                <a:extLst>
                  <a:ext uri="{FF2B5EF4-FFF2-40B4-BE49-F238E27FC236}">
                    <a16:creationId xmlns:a16="http://schemas.microsoft.com/office/drawing/2014/main" id="{EB6314AF-5423-5C2A-DA5F-AE79A16EB90E}"/>
                  </a:ext>
                </a:extLst>
              </p:cNvPr>
              <p:cNvCxnSpPr/>
              <p:nvPr/>
            </p:nvCxnSpPr>
            <p:spPr>
              <a:xfrm>
                <a:off x="735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直線コネクタ 150">
                <a:extLst>
                  <a:ext uri="{FF2B5EF4-FFF2-40B4-BE49-F238E27FC236}">
                    <a16:creationId xmlns:a16="http://schemas.microsoft.com/office/drawing/2014/main" id="{8E22C9A8-8977-5BBF-7F4C-9F4C19E9EB00}"/>
                  </a:ext>
                </a:extLst>
              </p:cNvPr>
              <p:cNvCxnSpPr/>
              <p:nvPr/>
            </p:nvCxnSpPr>
            <p:spPr>
              <a:xfrm>
                <a:off x="731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グループ化 151">
              <a:extLst>
                <a:ext uri="{FF2B5EF4-FFF2-40B4-BE49-F238E27FC236}">
                  <a16:creationId xmlns:a16="http://schemas.microsoft.com/office/drawing/2014/main" id="{96F536A6-1747-475E-A419-F992A4A8EEAC}"/>
                </a:ext>
              </a:extLst>
            </p:cNvPr>
            <p:cNvGrpSpPr/>
            <p:nvPr/>
          </p:nvGrpSpPr>
          <p:grpSpPr>
            <a:xfrm>
              <a:off x="3942042" y="3069000"/>
              <a:ext cx="225000" cy="405000"/>
              <a:chOff x="7131000" y="1089000"/>
              <a:chExt cx="225000" cy="360000"/>
            </a:xfrm>
          </p:grpSpPr>
          <p:cxnSp>
            <p:nvCxnSpPr>
              <p:cNvPr id="153" name="直線コネクタ 152">
                <a:extLst>
                  <a:ext uri="{FF2B5EF4-FFF2-40B4-BE49-F238E27FC236}">
                    <a16:creationId xmlns:a16="http://schemas.microsoft.com/office/drawing/2014/main" id="{92B72B92-6057-F002-C060-10721A4EF2E2}"/>
                  </a:ext>
                </a:extLst>
              </p:cNvPr>
              <p:cNvCxnSpPr/>
              <p:nvPr/>
            </p:nvCxnSpPr>
            <p:spPr>
              <a:xfrm>
                <a:off x="713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直線コネクタ 153">
                <a:extLst>
                  <a:ext uri="{FF2B5EF4-FFF2-40B4-BE49-F238E27FC236}">
                    <a16:creationId xmlns:a16="http://schemas.microsoft.com/office/drawing/2014/main" id="{7B54E306-E171-F077-23B9-80F12C5D58D5}"/>
                  </a:ext>
                </a:extLst>
              </p:cNvPr>
              <p:cNvCxnSpPr/>
              <p:nvPr/>
            </p:nvCxnSpPr>
            <p:spPr>
              <a:xfrm>
                <a:off x="717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直線コネクタ 154">
                <a:extLst>
                  <a:ext uri="{FF2B5EF4-FFF2-40B4-BE49-F238E27FC236}">
                    <a16:creationId xmlns:a16="http://schemas.microsoft.com/office/drawing/2014/main" id="{55DF5615-D33D-83DF-84BB-970DC0001EF1}"/>
                  </a:ext>
                </a:extLst>
              </p:cNvPr>
              <p:cNvCxnSpPr/>
              <p:nvPr/>
            </p:nvCxnSpPr>
            <p:spPr>
              <a:xfrm>
                <a:off x="722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>
                <a:extLst>
                  <a:ext uri="{FF2B5EF4-FFF2-40B4-BE49-F238E27FC236}">
                    <a16:creationId xmlns:a16="http://schemas.microsoft.com/office/drawing/2014/main" id="{D57D79A5-E430-288F-9953-FC3981BDF752}"/>
                  </a:ext>
                </a:extLst>
              </p:cNvPr>
              <p:cNvCxnSpPr/>
              <p:nvPr/>
            </p:nvCxnSpPr>
            <p:spPr>
              <a:xfrm>
                <a:off x="726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直線コネクタ 156">
                <a:extLst>
                  <a:ext uri="{FF2B5EF4-FFF2-40B4-BE49-F238E27FC236}">
                    <a16:creationId xmlns:a16="http://schemas.microsoft.com/office/drawing/2014/main" id="{58E25B63-3884-6270-F89D-831810F39DE7}"/>
                  </a:ext>
                </a:extLst>
              </p:cNvPr>
              <p:cNvCxnSpPr/>
              <p:nvPr/>
            </p:nvCxnSpPr>
            <p:spPr>
              <a:xfrm>
                <a:off x="735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直線コネクタ 157">
                <a:extLst>
                  <a:ext uri="{FF2B5EF4-FFF2-40B4-BE49-F238E27FC236}">
                    <a16:creationId xmlns:a16="http://schemas.microsoft.com/office/drawing/2014/main" id="{744E70D2-CF3F-8ED2-9022-4166063DD6E2}"/>
                  </a:ext>
                </a:extLst>
              </p:cNvPr>
              <p:cNvCxnSpPr/>
              <p:nvPr/>
            </p:nvCxnSpPr>
            <p:spPr>
              <a:xfrm>
                <a:off x="731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グループ化 158">
              <a:extLst>
                <a:ext uri="{FF2B5EF4-FFF2-40B4-BE49-F238E27FC236}">
                  <a16:creationId xmlns:a16="http://schemas.microsoft.com/office/drawing/2014/main" id="{BE1E3C05-08D1-7939-ECB7-E459659E28D0}"/>
                </a:ext>
              </a:extLst>
            </p:cNvPr>
            <p:cNvGrpSpPr/>
            <p:nvPr/>
          </p:nvGrpSpPr>
          <p:grpSpPr>
            <a:xfrm>
              <a:off x="3582042" y="3069000"/>
              <a:ext cx="225000" cy="405000"/>
              <a:chOff x="7131000" y="1089000"/>
              <a:chExt cx="225000" cy="360000"/>
            </a:xfrm>
          </p:grpSpPr>
          <p:cxnSp>
            <p:nvCxnSpPr>
              <p:cNvPr id="160" name="直線コネクタ 159">
                <a:extLst>
                  <a:ext uri="{FF2B5EF4-FFF2-40B4-BE49-F238E27FC236}">
                    <a16:creationId xmlns:a16="http://schemas.microsoft.com/office/drawing/2014/main" id="{0B6C9801-A80B-E630-21F7-75F0B2B1A56F}"/>
                  </a:ext>
                </a:extLst>
              </p:cNvPr>
              <p:cNvCxnSpPr/>
              <p:nvPr/>
            </p:nvCxnSpPr>
            <p:spPr>
              <a:xfrm>
                <a:off x="713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直線コネクタ 160">
                <a:extLst>
                  <a:ext uri="{FF2B5EF4-FFF2-40B4-BE49-F238E27FC236}">
                    <a16:creationId xmlns:a16="http://schemas.microsoft.com/office/drawing/2014/main" id="{13EFC10B-25CA-C4C8-2071-7C4F832E83F8}"/>
                  </a:ext>
                </a:extLst>
              </p:cNvPr>
              <p:cNvCxnSpPr/>
              <p:nvPr/>
            </p:nvCxnSpPr>
            <p:spPr>
              <a:xfrm>
                <a:off x="717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>
                <a:extLst>
                  <a:ext uri="{FF2B5EF4-FFF2-40B4-BE49-F238E27FC236}">
                    <a16:creationId xmlns:a16="http://schemas.microsoft.com/office/drawing/2014/main" id="{68FBE889-5A65-4088-E618-B7FE6951F6F6}"/>
                  </a:ext>
                </a:extLst>
              </p:cNvPr>
              <p:cNvCxnSpPr/>
              <p:nvPr/>
            </p:nvCxnSpPr>
            <p:spPr>
              <a:xfrm>
                <a:off x="722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直線コネクタ 162">
                <a:extLst>
                  <a:ext uri="{FF2B5EF4-FFF2-40B4-BE49-F238E27FC236}">
                    <a16:creationId xmlns:a16="http://schemas.microsoft.com/office/drawing/2014/main" id="{73B6C15B-4BD8-8738-019F-1E4A7CE55226}"/>
                  </a:ext>
                </a:extLst>
              </p:cNvPr>
              <p:cNvCxnSpPr/>
              <p:nvPr/>
            </p:nvCxnSpPr>
            <p:spPr>
              <a:xfrm>
                <a:off x="726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直線コネクタ 163">
                <a:extLst>
                  <a:ext uri="{FF2B5EF4-FFF2-40B4-BE49-F238E27FC236}">
                    <a16:creationId xmlns:a16="http://schemas.microsoft.com/office/drawing/2014/main" id="{2B96C01C-E5BB-8E27-E262-5E42F55672AC}"/>
                  </a:ext>
                </a:extLst>
              </p:cNvPr>
              <p:cNvCxnSpPr/>
              <p:nvPr/>
            </p:nvCxnSpPr>
            <p:spPr>
              <a:xfrm>
                <a:off x="735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>
                <a:extLst>
                  <a:ext uri="{FF2B5EF4-FFF2-40B4-BE49-F238E27FC236}">
                    <a16:creationId xmlns:a16="http://schemas.microsoft.com/office/drawing/2014/main" id="{7788785B-2A7C-0D60-F5C1-A6645C5DFBB7}"/>
                  </a:ext>
                </a:extLst>
              </p:cNvPr>
              <p:cNvCxnSpPr/>
              <p:nvPr/>
            </p:nvCxnSpPr>
            <p:spPr>
              <a:xfrm>
                <a:off x="731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グループ化 165">
              <a:extLst>
                <a:ext uri="{FF2B5EF4-FFF2-40B4-BE49-F238E27FC236}">
                  <a16:creationId xmlns:a16="http://schemas.microsoft.com/office/drawing/2014/main" id="{A8B1D249-135E-876A-A6EA-5E8C11276E14}"/>
                </a:ext>
              </a:extLst>
            </p:cNvPr>
            <p:cNvGrpSpPr/>
            <p:nvPr/>
          </p:nvGrpSpPr>
          <p:grpSpPr>
            <a:xfrm>
              <a:off x="3222042" y="3069000"/>
              <a:ext cx="225000" cy="405000"/>
              <a:chOff x="7131000" y="1089000"/>
              <a:chExt cx="225000" cy="360000"/>
            </a:xfrm>
          </p:grpSpPr>
          <p:cxnSp>
            <p:nvCxnSpPr>
              <p:cNvPr id="167" name="直線コネクタ 166">
                <a:extLst>
                  <a:ext uri="{FF2B5EF4-FFF2-40B4-BE49-F238E27FC236}">
                    <a16:creationId xmlns:a16="http://schemas.microsoft.com/office/drawing/2014/main" id="{1347954A-E71B-3432-48E3-D8EF5A010B79}"/>
                  </a:ext>
                </a:extLst>
              </p:cNvPr>
              <p:cNvCxnSpPr/>
              <p:nvPr/>
            </p:nvCxnSpPr>
            <p:spPr>
              <a:xfrm>
                <a:off x="713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>
                <a:extLst>
                  <a:ext uri="{FF2B5EF4-FFF2-40B4-BE49-F238E27FC236}">
                    <a16:creationId xmlns:a16="http://schemas.microsoft.com/office/drawing/2014/main" id="{D9B5E788-EA84-A59D-0223-AC15BE06D2D1}"/>
                  </a:ext>
                </a:extLst>
              </p:cNvPr>
              <p:cNvCxnSpPr/>
              <p:nvPr/>
            </p:nvCxnSpPr>
            <p:spPr>
              <a:xfrm>
                <a:off x="717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直線コネクタ 168">
                <a:extLst>
                  <a:ext uri="{FF2B5EF4-FFF2-40B4-BE49-F238E27FC236}">
                    <a16:creationId xmlns:a16="http://schemas.microsoft.com/office/drawing/2014/main" id="{259BA3B1-39E0-9E24-3660-464D374F6A4F}"/>
                  </a:ext>
                </a:extLst>
              </p:cNvPr>
              <p:cNvCxnSpPr/>
              <p:nvPr/>
            </p:nvCxnSpPr>
            <p:spPr>
              <a:xfrm>
                <a:off x="722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直線コネクタ 169">
                <a:extLst>
                  <a:ext uri="{FF2B5EF4-FFF2-40B4-BE49-F238E27FC236}">
                    <a16:creationId xmlns:a16="http://schemas.microsoft.com/office/drawing/2014/main" id="{E1115DFC-F643-742A-35A9-26659A09798C}"/>
                  </a:ext>
                </a:extLst>
              </p:cNvPr>
              <p:cNvCxnSpPr/>
              <p:nvPr/>
            </p:nvCxnSpPr>
            <p:spPr>
              <a:xfrm>
                <a:off x="726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>
                <a:extLst>
                  <a:ext uri="{FF2B5EF4-FFF2-40B4-BE49-F238E27FC236}">
                    <a16:creationId xmlns:a16="http://schemas.microsoft.com/office/drawing/2014/main" id="{5811E613-F75D-BDBE-C94C-8A70A1FB6195}"/>
                  </a:ext>
                </a:extLst>
              </p:cNvPr>
              <p:cNvCxnSpPr/>
              <p:nvPr/>
            </p:nvCxnSpPr>
            <p:spPr>
              <a:xfrm>
                <a:off x="735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直線コネクタ 171">
                <a:extLst>
                  <a:ext uri="{FF2B5EF4-FFF2-40B4-BE49-F238E27FC236}">
                    <a16:creationId xmlns:a16="http://schemas.microsoft.com/office/drawing/2014/main" id="{B91077A3-8030-A758-077B-57AA11FF9B52}"/>
                  </a:ext>
                </a:extLst>
              </p:cNvPr>
              <p:cNvCxnSpPr/>
              <p:nvPr/>
            </p:nvCxnSpPr>
            <p:spPr>
              <a:xfrm>
                <a:off x="731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グループ化 172">
              <a:extLst>
                <a:ext uri="{FF2B5EF4-FFF2-40B4-BE49-F238E27FC236}">
                  <a16:creationId xmlns:a16="http://schemas.microsoft.com/office/drawing/2014/main" id="{6244737C-F8A7-C56A-C4AE-3E8DA886C703}"/>
                </a:ext>
              </a:extLst>
            </p:cNvPr>
            <p:cNvGrpSpPr/>
            <p:nvPr/>
          </p:nvGrpSpPr>
          <p:grpSpPr>
            <a:xfrm>
              <a:off x="2907042" y="3069000"/>
              <a:ext cx="180000" cy="405000"/>
              <a:chOff x="6006000" y="549000"/>
              <a:chExt cx="180000" cy="360000"/>
            </a:xfrm>
          </p:grpSpPr>
          <p:cxnSp>
            <p:nvCxnSpPr>
              <p:cNvPr id="174" name="直線コネクタ 173">
                <a:extLst>
                  <a:ext uri="{FF2B5EF4-FFF2-40B4-BE49-F238E27FC236}">
                    <a16:creationId xmlns:a16="http://schemas.microsoft.com/office/drawing/2014/main" id="{FA8F766B-D08A-FA9E-ED6B-D1D264F2E436}"/>
                  </a:ext>
                </a:extLst>
              </p:cNvPr>
              <p:cNvCxnSpPr/>
              <p:nvPr/>
            </p:nvCxnSpPr>
            <p:spPr>
              <a:xfrm>
                <a:off x="600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直線コネクタ 174">
                <a:extLst>
                  <a:ext uri="{FF2B5EF4-FFF2-40B4-BE49-F238E27FC236}">
                    <a16:creationId xmlns:a16="http://schemas.microsoft.com/office/drawing/2014/main" id="{33C4F935-3011-4AE9-E414-102E886317AD}"/>
                  </a:ext>
                </a:extLst>
              </p:cNvPr>
              <p:cNvCxnSpPr/>
              <p:nvPr/>
            </p:nvCxnSpPr>
            <p:spPr>
              <a:xfrm>
                <a:off x="605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直線コネクタ 175">
                <a:extLst>
                  <a:ext uri="{FF2B5EF4-FFF2-40B4-BE49-F238E27FC236}">
                    <a16:creationId xmlns:a16="http://schemas.microsoft.com/office/drawing/2014/main" id="{C6B503A0-B4B3-750D-6831-03D189A42B1C}"/>
                  </a:ext>
                </a:extLst>
              </p:cNvPr>
              <p:cNvCxnSpPr/>
              <p:nvPr/>
            </p:nvCxnSpPr>
            <p:spPr>
              <a:xfrm>
                <a:off x="609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直線コネクタ 176">
                <a:extLst>
                  <a:ext uri="{FF2B5EF4-FFF2-40B4-BE49-F238E27FC236}">
                    <a16:creationId xmlns:a16="http://schemas.microsoft.com/office/drawing/2014/main" id="{1BBC2D63-34EB-F3D1-4BD2-63B09B289D6B}"/>
                  </a:ext>
                </a:extLst>
              </p:cNvPr>
              <p:cNvCxnSpPr/>
              <p:nvPr/>
            </p:nvCxnSpPr>
            <p:spPr>
              <a:xfrm>
                <a:off x="614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直線コネクタ 177">
                <a:extLst>
                  <a:ext uri="{FF2B5EF4-FFF2-40B4-BE49-F238E27FC236}">
                    <a16:creationId xmlns:a16="http://schemas.microsoft.com/office/drawing/2014/main" id="{5BA3E8FF-179A-BA83-D84E-6479FBFE3703}"/>
                  </a:ext>
                </a:extLst>
              </p:cNvPr>
              <p:cNvCxnSpPr/>
              <p:nvPr/>
            </p:nvCxnSpPr>
            <p:spPr>
              <a:xfrm>
                <a:off x="618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グループ化 178">
              <a:extLst>
                <a:ext uri="{FF2B5EF4-FFF2-40B4-BE49-F238E27FC236}">
                  <a16:creationId xmlns:a16="http://schemas.microsoft.com/office/drawing/2014/main" id="{639F0B08-9A0D-B88A-1FD9-756B6FACED18}"/>
                </a:ext>
              </a:extLst>
            </p:cNvPr>
            <p:cNvGrpSpPr/>
            <p:nvPr/>
          </p:nvGrpSpPr>
          <p:grpSpPr>
            <a:xfrm>
              <a:off x="2547042" y="3069000"/>
              <a:ext cx="135000" cy="360000"/>
              <a:chOff x="7491000" y="549000"/>
              <a:chExt cx="135000" cy="360000"/>
            </a:xfrm>
          </p:grpSpPr>
          <p:cxnSp>
            <p:nvCxnSpPr>
              <p:cNvPr id="180" name="直線コネクタ 179">
                <a:extLst>
                  <a:ext uri="{FF2B5EF4-FFF2-40B4-BE49-F238E27FC236}">
                    <a16:creationId xmlns:a16="http://schemas.microsoft.com/office/drawing/2014/main" id="{2B733E52-C39C-DD8F-1A2D-071A94A9D4B8}"/>
                  </a:ext>
                </a:extLst>
              </p:cNvPr>
              <p:cNvCxnSpPr/>
              <p:nvPr/>
            </p:nvCxnSpPr>
            <p:spPr>
              <a:xfrm>
                <a:off x="749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線コネクタ 180">
                <a:extLst>
                  <a:ext uri="{FF2B5EF4-FFF2-40B4-BE49-F238E27FC236}">
                    <a16:creationId xmlns:a16="http://schemas.microsoft.com/office/drawing/2014/main" id="{05FC1F6D-5D0A-6378-9A49-9A95A492B11A}"/>
                  </a:ext>
                </a:extLst>
              </p:cNvPr>
              <p:cNvCxnSpPr/>
              <p:nvPr/>
            </p:nvCxnSpPr>
            <p:spPr>
              <a:xfrm>
                <a:off x="753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直線コネクタ 181">
                <a:extLst>
                  <a:ext uri="{FF2B5EF4-FFF2-40B4-BE49-F238E27FC236}">
                    <a16:creationId xmlns:a16="http://schemas.microsoft.com/office/drawing/2014/main" id="{8CD3F0ED-D1D0-0552-6B62-3735FFD3D338}"/>
                  </a:ext>
                </a:extLst>
              </p:cNvPr>
              <p:cNvCxnSpPr/>
              <p:nvPr/>
            </p:nvCxnSpPr>
            <p:spPr>
              <a:xfrm>
                <a:off x="758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直線コネクタ 182">
                <a:extLst>
                  <a:ext uri="{FF2B5EF4-FFF2-40B4-BE49-F238E27FC236}">
                    <a16:creationId xmlns:a16="http://schemas.microsoft.com/office/drawing/2014/main" id="{EE146132-FFE8-8EA5-0CC4-608B6FC0FAD5}"/>
                  </a:ext>
                </a:extLst>
              </p:cNvPr>
              <p:cNvCxnSpPr/>
              <p:nvPr/>
            </p:nvCxnSpPr>
            <p:spPr>
              <a:xfrm>
                <a:off x="762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グループ化 183">
              <a:extLst>
                <a:ext uri="{FF2B5EF4-FFF2-40B4-BE49-F238E27FC236}">
                  <a16:creationId xmlns:a16="http://schemas.microsoft.com/office/drawing/2014/main" id="{5668F257-3F04-0DF6-0D8D-5ABDB8D7F8E3}"/>
                </a:ext>
              </a:extLst>
            </p:cNvPr>
            <p:cNvGrpSpPr/>
            <p:nvPr/>
          </p:nvGrpSpPr>
          <p:grpSpPr>
            <a:xfrm>
              <a:off x="2187042" y="3069000"/>
              <a:ext cx="135000" cy="360000"/>
              <a:chOff x="7491000" y="549000"/>
              <a:chExt cx="135000" cy="360000"/>
            </a:xfrm>
          </p:grpSpPr>
          <p:cxnSp>
            <p:nvCxnSpPr>
              <p:cNvPr id="185" name="直線コネクタ 184">
                <a:extLst>
                  <a:ext uri="{FF2B5EF4-FFF2-40B4-BE49-F238E27FC236}">
                    <a16:creationId xmlns:a16="http://schemas.microsoft.com/office/drawing/2014/main" id="{FAA6054C-60A5-CE86-3371-AB0E38FF7394}"/>
                  </a:ext>
                </a:extLst>
              </p:cNvPr>
              <p:cNvCxnSpPr/>
              <p:nvPr/>
            </p:nvCxnSpPr>
            <p:spPr>
              <a:xfrm>
                <a:off x="749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直線コネクタ 185">
                <a:extLst>
                  <a:ext uri="{FF2B5EF4-FFF2-40B4-BE49-F238E27FC236}">
                    <a16:creationId xmlns:a16="http://schemas.microsoft.com/office/drawing/2014/main" id="{C5934119-99E6-BC3A-0F85-B6DF934881DC}"/>
                  </a:ext>
                </a:extLst>
              </p:cNvPr>
              <p:cNvCxnSpPr/>
              <p:nvPr/>
            </p:nvCxnSpPr>
            <p:spPr>
              <a:xfrm>
                <a:off x="753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直線コネクタ 186">
                <a:extLst>
                  <a:ext uri="{FF2B5EF4-FFF2-40B4-BE49-F238E27FC236}">
                    <a16:creationId xmlns:a16="http://schemas.microsoft.com/office/drawing/2014/main" id="{3A60EEB0-CD0C-80AE-1EAF-BC75D1015A9C}"/>
                  </a:ext>
                </a:extLst>
              </p:cNvPr>
              <p:cNvCxnSpPr/>
              <p:nvPr/>
            </p:nvCxnSpPr>
            <p:spPr>
              <a:xfrm>
                <a:off x="758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直線コネクタ 187">
                <a:extLst>
                  <a:ext uri="{FF2B5EF4-FFF2-40B4-BE49-F238E27FC236}">
                    <a16:creationId xmlns:a16="http://schemas.microsoft.com/office/drawing/2014/main" id="{735FDF12-CC34-CA5D-342B-6E56E9E97A33}"/>
                  </a:ext>
                </a:extLst>
              </p:cNvPr>
              <p:cNvCxnSpPr/>
              <p:nvPr/>
            </p:nvCxnSpPr>
            <p:spPr>
              <a:xfrm>
                <a:off x="762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グループ化 188">
              <a:extLst>
                <a:ext uri="{FF2B5EF4-FFF2-40B4-BE49-F238E27FC236}">
                  <a16:creationId xmlns:a16="http://schemas.microsoft.com/office/drawing/2014/main" id="{E158F880-438B-ED00-683C-2D10ABCAB275}"/>
                </a:ext>
              </a:extLst>
            </p:cNvPr>
            <p:cNvGrpSpPr/>
            <p:nvPr/>
          </p:nvGrpSpPr>
          <p:grpSpPr>
            <a:xfrm>
              <a:off x="1827042" y="3069000"/>
              <a:ext cx="90000" cy="360000"/>
              <a:chOff x="9651000" y="549000"/>
              <a:chExt cx="90000" cy="360000"/>
            </a:xfrm>
          </p:grpSpPr>
          <p:cxnSp>
            <p:nvCxnSpPr>
              <p:cNvPr id="190" name="直線コネクタ 189">
                <a:extLst>
                  <a:ext uri="{FF2B5EF4-FFF2-40B4-BE49-F238E27FC236}">
                    <a16:creationId xmlns:a16="http://schemas.microsoft.com/office/drawing/2014/main" id="{35D02629-0761-292E-98F4-ED16ECBED001}"/>
                  </a:ext>
                </a:extLst>
              </p:cNvPr>
              <p:cNvCxnSpPr/>
              <p:nvPr/>
            </p:nvCxnSpPr>
            <p:spPr>
              <a:xfrm>
                <a:off x="965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直線コネクタ 190">
                <a:extLst>
                  <a:ext uri="{FF2B5EF4-FFF2-40B4-BE49-F238E27FC236}">
                    <a16:creationId xmlns:a16="http://schemas.microsoft.com/office/drawing/2014/main" id="{2C18C38E-DE02-07F3-B9B6-8A949D32EA20}"/>
                  </a:ext>
                </a:extLst>
              </p:cNvPr>
              <p:cNvCxnSpPr/>
              <p:nvPr/>
            </p:nvCxnSpPr>
            <p:spPr>
              <a:xfrm>
                <a:off x="969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直線コネクタ 191">
                <a:extLst>
                  <a:ext uri="{FF2B5EF4-FFF2-40B4-BE49-F238E27FC236}">
                    <a16:creationId xmlns:a16="http://schemas.microsoft.com/office/drawing/2014/main" id="{1684CEEE-E456-B301-C1C6-CF4884DAA91B}"/>
                  </a:ext>
                </a:extLst>
              </p:cNvPr>
              <p:cNvCxnSpPr/>
              <p:nvPr/>
            </p:nvCxnSpPr>
            <p:spPr>
              <a:xfrm>
                <a:off x="974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8E362FCD-9ACC-A6DD-579A-8742CAF8F270}"/>
                </a:ext>
              </a:extLst>
            </p:cNvPr>
            <p:cNvGrpSpPr/>
            <p:nvPr/>
          </p:nvGrpSpPr>
          <p:grpSpPr>
            <a:xfrm>
              <a:off x="1467042" y="3069000"/>
              <a:ext cx="90000" cy="360000"/>
              <a:chOff x="9651000" y="549000"/>
              <a:chExt cx="90000" cy="360000"/>
            </a:xfrm>
          </p:grpSpPr>
          <p:cxnSp>
            <p:nvCxnSpPr>
              <p:cNvPr id="194" name="直線コネクタ 193">
                <a:extLst>
                  <a:ext uri="{FF2B5EF4-FFF2-40B4-BE49-F238E27FC236}">
                    <a16:creationId xmlns:a16="http://schemas.microsoft.com/office/drawing/2014/main" id="{3F9AE191-050F-C5D9-8EDC-369A37D4CBE6}"/>
                  </a:ext>
                </a:extLst>
              </p:cNvPr>
              <p:cNvCxnSpPr/>
              <p:nvPr/>
            </p:nvCxnSpPr>
            <p:spPr>
              <a:xfrm>
                <a:off x="965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直線コネクタ 194">
                <a:extLst>
                  <a:ext uri="{FF2B5EF4-FFF2-40B4-BE49-F238E27FC236}">
                    <a16:creationId xmlns:a16="http://schemas.microsoft.com/office/drawing/2014/main" id="{929016A2-BC6C-D8C1-9A10-13811BC22E9B}"/>
                  </a:ext>
                </a:extLst>
              </p:cNvPr>
              <p:cNvCxnSpPr/>
              <p:nvPr/>
            </p:nvCxnSpPr>
            <p:spPr>
              <a:xfrm>
                <a:off x="969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直線コネクタ 195">
                <a:extLst>
                  <a:ext uri="{FF2B5EF4-FFF2-40B4-BE49-F238E27FC236}">
                    <a16:creationId xmlns:a16="http://schemas.microsoft.com/office/drawing/2014/main" id="{1F0C8CC8-BF6C-03C1-79C5-87A6BCE52A46}"/>
                  </a:ext>
                </a:extLst>
              </p:cNvPr>
              <p:cNvCxnSpPr/>
              <p:nvPr/>
            </p:nvCxnSpPr>
            <p:spPr>
              <a:xfrm>
                <a:off x="974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7" name="グループ化 196">
              <a:extLst>
                <a:ext uri="{FF2B5EF4-FFF2-40B4-BE49-F238E27FC236}">
                  <a16:creationId xmlns:a16="http://schemas.microsoft.com/office/drawing/2014/main" id="{D354D318-5AD2-42DB-5519-26A29D7C375A}"/>
                </a:ext>
              </a:extLst>
            </p:cNvPr>
            <p:cNvGrpSpPr/>
            <p:nvPr/>
          </p:nvGrpSpPr>
          <p:grpSpPr>
            <a:xfrm flipH="1">
              <a:off x="1106322" y="3069000"/>
              <a:ext cx="45719" cy="810000"/>
              <a:chOff x="10416000" y="549000"/>
              <a:chExt cx="45000" cy="360000"/>
            </a:xfrm>
          </p:grpSpPr>
          <p:cxnSp>
            <p:nvCxnSpPr>
              <p:cNvPr id="198" name="直線コネクタ 197">
                <a:extLst>
                  <a:ext uri="{FF2B5EF4-FFF2-40B4-BE49-F238E27FC236}">
                    <a16:creationId xmlns:a16="http://schemas.microsoft.com/office/drawing/2014/main" id="{CC3FB3BC-1ABC-6C04-410C-3081EDF2C55A}"/>
                  </a:ext>
                </a:extLst>
              </p:cNvPr>
              <p:cNvCxnSpPr/>
              <p:nvPr/>
            </p:nvCxnSpPr>
            <p:spPr>
              <a:xfrm>
                <a:off x="1041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直線コネクタ 198">
                <a:extLst>
                  <a:ext uri="{FF2B5EF4-FFF2-40B4-BE49-F238E27FC236}">
                    <a16:creationId xmlns:a16="http://schemas.microsoft.com/office/drawing/2014/main" id="{7C164789-9728-E46B-FEF2-6E1283E849C2}"/>
                  </a:ext>
                </a:extLst>
              </p:cNvPr>
              <p:cNvCxnSpPr/>
              <p:nvPr/>
            </p:nvCxnSpPr>
            <p:spPr>
              <a:xfrm>
                <a:off x="1046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グループ化 199">
              <a:extLst>
                <a:ext uri="{FF2B5EF4-FFF2-40B4-BE49-F238E27FC236}">
                  <a16:creationId xmlns:a16="http://schemas.microsoft.com/office/drawing/2014/main" id="{822FD166-CCA4-279A-8AF0-719B0EB7BF97}"/>
                </a:ext>
              </a:extLst>
            </p:cNvPr>
            <p:cNvGrpSpPr/>
            <p:nvPr/>
          </p:nvGrpSpPr>
          <p:grpSpPr>
            <a:xfrm flipH="1">
              <a:off x="792040" y="3069000"/>
              <a:ext cx="45719" cy="360000"/>
              <a:chOff x="10416000" y="549000"/>
              <a:chExt cx="45000" cy="360000"/>
            </a:xfrm>
          </p:grpSpPr>
          <p:cxnSp>
            <p:nvCxnSpPr>
              <p:cNvPr id="201" name="直線コネクタ 200">
                <a:extLst>
                  <a:ext uri="{FF2B5EF4-FFF2-40B4-BE49-F238E27FC236}">
                    <a16:creationId xmlns:a16="http://schemas.microsoft.com/office/drawing/2014/main" id="{C1EB7D91-8EEC-C4A0-7443-D0456F944C47}"/>
                  </a:ext>
                </a:extLst>
              </p:cNvPr>
              <p:cNvCxnSpPr/>
              <p:nvPr/>
            </p:nvCxnSpPr>
            <p:spPr>
              <a:xfrm>
                <a:off x="1041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直線コネクタ 201">
                <a:extLst>
                  <a:ext uri="{FF2B5EF4-FFF2-40B4-BE49-F238E27FC236}">
                    <a16:creationId xmlns:a16="http://schemas.microsoft.com/office/drawing/2014/main" id="{474D5966-A05F-E2B0-0ED0-C8961E43880E}"/>
                  </a:ext>
                </a:extLst>
              </p:cNvPr>
              <p:cNvCxnSpPr/>
              <p:nvPr/>
            </p:nvCxnSpPr>
            <p:spPr>
              <a:xfrm>
                <a:off x="1046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03" name="直線コネクタ 202">
              <a:extLst>
                <a:ext uri="{FF2B5EF4-FFF2-40B4-BE49-F238E27FC236}">
                  <a16:creationId xmlns:a16="http://schemas.microsoft.com/office/drawing/2014/main" id="{B2089403-4559-6F03-1598-466708A304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2042" y="374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直線コネクタ 203">
              <a:extLst>
                <a:ext uri="{FF2B5EF4-FFF2-40B4-BE49-F238E27FC236}">
                  <a16:creationId xmlns:a16="http://schemas.microsoft.com/office/drawing/2014/main" id="{FA8F0E87-92B9-A555-BB74-2A94E2A4BE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7042" y="374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線コネクタ 204">
              <a:extLst>
                <a:ext uri="{FF2B5EF4-FFF2-40B4-BE49-F238E27FC236}">
                  <a16:creationId xmlns:a16="http://schemas.microsoft.com/office/drawing/2014/main" id="{51D52B45-588E-1F9B-037A-B5E7A520EC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7042" y="3744000"/>
              <a:ext cx="225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直線コネクタ 205">
              <a:extLst>
                <a:ext uri="{FF2B5EF4-FFF2-40B4-BE49-F238E27FC236}">
                  <a16:creationId xmlns:a16="http://schemas.microsoft.com/office/drawing/2014/main" id="{6547CFCA-A993-2E99-FCDB-6767AA7521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7042" y="3744000"/>
              <a:ext cx="45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直線コネクタ 206">
              <a:extLst>
                <a:ext uri="{FF2B5EF4-FFF2-40B4-BE49-F238E27FC236}">
                  <a16:creationId xmlns:a16="http://schemas.microsoft.com/office/drawing/2014/main" id="{9A489A59-4798-C783-06A2-15B43D2BE6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2042" y="3744000"/>
              <a:ext cx="225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直線コネクタ 207">
              <a:extLst>
                <a:ext uri="{FF2B5EF4-FFF2-40B4-BE49-F238E27FC236}">
                  <a16:creationId xmlns:a16="http://schemas.microsoft.com/office/drawing/2014/main" id="{6513BE9B-7BC1-DDA2-53D0-9A82D6E67B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7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直線コネクタ 208">
              <a:extLst>
                <a:ext uri="{FF2B5EF4-FFF2-40B4-BE49-F238E27FC236}">
                  <a16:creationId xmlns:a16="http://schemas.microsoft.com/office/drawing/2014/main" id="{1EF7D015-C508-F140-6A86-F392E37F58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7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直線コネクタ 209">
              <a:extLst>
                <a:ext uri="{FF2B5EF4-FFF2-40B4-BE49-F238E27FC236}">
                  <a16:creationId xmlns:a16="http://schemas.microsoft.com/office/drawing/2014/main" id="{C6B5A82F-9573-C387-A97C-126FE0FDBE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2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直線コネクタ 210">
              <a:extLst>
                <a:ext uri="{FF2B5EF4-FFF2-40B4-BE49-F238E27FC236}">
                  <a16:creationId xmlns:a16="http://schemas.microsoft.com/office/drawing/2014/main" id="{B5C3CEA6-D63E-FBBA-C845-AB437A441E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2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直線コネクタ 211">
              <a:extLst>
                <a:ext uri="{FF2B5EF4-FFF2-40B4-BE49-F238E27FC236}">
                  <a16:creationId xmlns:a16="http://schemas.microsoft.com/office/drawing/2014/main" id="{A267910D-514C-0C45-A695-06A34D2D96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7042" y="374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直線コネクタ 212">
              <a:extLst>
                <a:ext uri="{FF2B5EF4-FFF2-40B4-BE49-F238E27FC236}">
                  <a16:creationId xmlns:a16="http://schemas.microsoft.com/office/drawing/2014/main" id="{35B41158-1ABC-BFA2-4448-2E2183C29C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7042" y="374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直線コネクタ 213">
              <a:extLst>
                <a:ext uri="{FF2B5EF4-FFF2-40B4-BE49-F238E27FC236}">
                  <a16:creationId xmlns:a16="http://schemas.microsoft.com/office/drawing/2014/main" id="{D0FFCC48-4FA0-2C7A-BFE4-7E7474A4DF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7042" y="374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直線コネクタ 214">
              <a:extLst>
                <a:ext uri="{FF2B5EF4-FFF2-40B4-BE49-F238E27FC236}">
                  <a16:creationId xmlns:a16="http://schemas.microsoft.com/office/drawing/2014/main" id="{4AEF9F3A-6225-0A92-2DB3-0F9B0AE6D1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7042" y="374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直線コネクタ 215">
              <a:extLst>
                <a:ext uri="{FF2B5EF4-FFF2-40B4-BE49-F238E27FC236}">
                  <a16:creationId xmlns:a16="http://schemas.microsoft.com/office/drawing/2014/main" id="{ABF60D73-3DEF-2391-24C2-4AB485D3B9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2042" y="3744000"/>
              <a:ext cx="225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直線コネクタ 216">
              <a:extLst>
                <a:ext uri="{FF2B5EF4-FFF2-40B4-BE49-F238E27FC236}">
                  <a16:creationId xmlns:a16="http://schemas.microsoft.com/office/drawing/2014/main" id="{AA69E6C6-8730-306B-EDEE-030E24BE5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7042" y="3744000"/>
              <a:ext cx="9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直線コネクタ 217">
              <a:extLst>
                <a:ext uri="{FF2B5EF4-FFF2-40B4-BE49-F238E27FC236}">
                  <a16:creationId xmlns:a16="http://schemas.microsoft.com/office/drawing/2014/main" id="{8DA982CC-1F3D-15D9-FEA2-4517F4C38A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042" y="374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直線コネクタ 218">
              <a:extLst>
                <a:ext uri="{FF2B5EF4-FFF2-40B4-BE49-F238E27FC236}">
                  <a16:creationId xmlns:a16="http://schemas.microsoft.com/office/drawing/2014/main" id="{78A9E38F-65C8-6297-9C46-4ED77BE81D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7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直線コネクタ 219">
              <a:extLst>
                <a:ext uri="{FF2B5EF4-FFF2-40B4-BE49-F238E27FC236}">
                  <a16:creationId xmlns:a16="http://schemas.microsoft.com/office/drawing/2014/main" id="{0AFE416D-D07E-16AC-7A2D-F470481367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7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直線コネクタ 220">
              <a:extLst>
                <a:ext uri="{FF2B5EF4-FFF2-40B4-BE49-F238E27FC236}">
                  <a16:creationId xmlns:a16="http://schemas.microsoft.com/office/drawing/2014/main" id="{574237CE-C968-3F9B-AF29-44DE697A78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2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直線コネクタ 221">
              <a:extLst>
                <a:ext uri="{FF2B5EF4-FFF2-40B4-BE49-F238E27FC236}">
                  <a16:creationId xmlns:a16="http://schemas.microsoft.com/office/drawing/2014/main" id="{6640CA06-383F-6DAE-E5E2-6D42EAEB73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2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直線コネクタ 222">
              <a:extLst>
                <a:ext uri="{FF2B5EF4-FFF2-40B4-BE49-F238E27FC236}">
                  <a16:creationId xmlns:a16="http://schemas.microsoft.com/office/drawing/2014/main" id="{B0D01884-E76A-B45C-4042-135BCDD2AA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7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直線コネクタ 223">
              <a:extLst>
                <a:ext uri="{FF2B5EF4-FFF2-40B4-BE49-F238E27FC236}">
                  <a16:creationId xmlns:a16="http://schemas.microsoft.com/office/drawing/2014/main" id="{F4076A13-1C4D-987D-FB26-33EE13C46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7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直線コネクタ 224">
              <a:extLst>
                <a:ext uri="{FF2B5EF4-FFF2-40B4-BE49-F238E27FC236}">
                  <a16:creationId xmlns:a16="http://schemas.microsoft.com/office/drawing/2014/main" id="{535A3193-7670-C639-1547-E12E4D6336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2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直線コネクタ 225">
              <a:extLst>
                <a:ext uri="{FF2B5EF4-FFF2-40B4-BE49-F238E27FC236}">
                  <a16:creationId xmlns:a16="http://schemas.microsoft.com/office/drawing/2014/main" id="{0B1EAAAF-2C9F-DE4E-A978-6280C69FF8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2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直線コネクタ 226">
              <a:extLst>
                <a:ext uri="{FF2B5EF4-FFF2-40B4-BE49-F238E27FC236}">
                  <a16:creationId xmlns:a16="http://schemas.microsoft.com/office/drawing/2014/main" id="{11BCB5F8-6A62-ED64-4F60-CBF19E3C9B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7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直線コネクタ 227">
              <a:extLst>
                <a:ext uri="{FF2B5EF4-FFF2-40B4-BE49-F238E27FC236}">
                  <a16:creationId xmlns:a16="http://schemas.microsoft.com/office/drawing/2014/main" id="{15EC2F6A-54FE-40E5-725F-521262E881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7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直線コネクタ 228">
              <a:extLst>
                <a:ext uri="{FF2B5EF4-FFF2-40B4-BE49-F238E27FC236}">
                  <a16:creationId xmlns:a16="http://schemas.microsoft.com/office/drawing/2014/main" id="{6A9BB1E0-C527-E56B-FE17-DA1328956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直線コネクタ 229">
              <a:extLst>
                <a:ext uri="{FF2B5EF4-FFF2-40B4-BE49-F238E27FC236}">
                  <a16:creationId xmlns:a16="http://schemas.microsoft.com/office/drawing/2014/main" id="{B5848C2C-DA14-0E49-C948-CC3D9058E9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2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直線コネクタ 230">
              <a:extLst>
                <a:ext uri="{FF2B5EF4-FFF2-40B4-BE49-F238E27FC236}">
                  <a16:creationId xmlns:a16="http://schemas.microsoft.com/office/drawing/2014/main" id="{B1BCBDCB-0C2B-B8CB-576E-07FD38C42C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7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直線コネクタ 231">
              <a:extLst>
                <a:ext uri="{FF2B5EF4-FFF2-40B4-BE49-F238E27FC236}">
                  <a16:creationId xmlns:a16="http://schemas.microsoft.com/office/drawing/2014/main" id="{BC7282C0-1E84-470D-B84D-043C0993C2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7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直線コネクタ 232">
              <a:extLst>
                <a:ext uri="{FF2B5EF4-FFF2-40B4-BE49-F238E27FC236}">
                  <a16:creationId xmlns:a16="http://schemas.microsoft.com/office/drawing/2014/main" id="{B443BC23-CF2D-2A03-C369-574D76DEAB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2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直線コネクタ 233">
              <a:extLst>
                <a:ext uri="{FF2B5EF4-FFF2-40B4-BE49-F238E27FC236}">
                  <a16:creationId xmlns:a16="http://schemas.microsoft.com/office/drawing/2014/main" id="{ACFD8B05-2F50-D5D2-117D-E0019FC776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2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直線コネクタ 234">
              <a:extLst>
                <a:ext uri="{FF2B5EF4-FFF2-40B4-BE49-F238E27FC236}">
                  <a16:creationId xmlns:a16="http://schemas.microsoft.com/office/drawing/2014/main" id="{486A6976-48E4-FE62-D8AF-C8526FA6C0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7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直線コネクタ 235">
              <a:extLst>
                <a:ext uri="{FF2B5EF4-FFF2-40B4-BE49-F238E27FC236}">
                  <a16:creationId xmlns:a16="http://schemas.microsoft.com/office/drawing/2014/main" id="{73AD7FF0-BB40-53CC-AE61-55F95D471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7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直線コネクタ 236">
              <a:extLst>
                <a:ext uri="{FF2B5EF4-FFF2-40B4-BE49-F238E27FC236}">
                  <a16:creationId xmlns:a16="http://schemas.microsoft.com/office/drawing/2014/main" id="{8BF90F4E-A444-87EB-9C1B-4B2BDB9445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2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直線コネクタ 237">
              <a:extLst>
                <a:ext uri="{FF2B5EF4-FFF2-40B4-BE49-F238E27FC236}">
                  <a16:creationId xmlns:a16="http://schemas.microsoft.com/office/drawing/2014/main" id="{37C63334-9108-61BB-CDDB-1530647E22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2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直線コネクタ 238">
              <a:extLst>
                <a:ext uri="{FF2B5EF4-FFF2-40B4-BE49-F238E27FC236}">
                  <a16:creationId xmlns:a16="http://schemas.microsoft.com/office/drawing/2014/main" id="{54310058-0E2D-6E65-9EF2-46305D1942F6}"/>
                </a:ext>
              </a:extLst>
            </p:cNvPr>
            <p:cNvCxnSpPr>
              <a:cxnSpLocks/>
              <a:endCxn id="366" idx="0"/>
            </p:cNvCxnSpPr>
            <p:nvPr/>
          </p:nvCxnSpPr>
          <p:spPr>
            <a:xfrm flipH="1">
              <a:off x="6552042" y="378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直線コネクタ 239">
              <a:extLst>
                <a:ext uri="{FF2B5EF4-FFF2-40B4-BE49-F238E27FC236}">
                  <a16:creationId xmlns:a16="http://schemas.microsoft.com/office/drawing/2014/main" id="{2D36E007-D31F-E9C8-5810-9CAB386EAA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2042" y="378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直線コネクタ 240">
              <a:extLst>
                <a:ext uri="{FF2B5EF4-FFF2-40B4-BE49-F238E27FC236}">
                  <a16:creationId xmlns:a16="http://schemas.microsoft.com/office/drawing/2014/main" id="{ABFDE080-2F48-5409-1C59-942014C57A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042" y="3789000"/>
              <a:ext cx="90000" cy="9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直線コネクタ 241">
              <a:extLst>
                <a:ext uri="{FF2B5EF4-FFF2-40B4-BE49-F238E27FC236}">
                  <a16:creationId xmlns:a16="http://schemas.microsoft.com/office/drawing/2014/main" id="{601C0EFD-4CC9-C356-9873-6E17BBEB62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7042" y="3789000"/>
              <a:ext cx="90000" cy="9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直線コネクタ 242">
              <a:extLst>
                <a:ext uri="{FF2B5EF4-FFF2-40B4-BE49-F238E27FC236}">
                  <a16:creationId xmlns:a16="http://schemas.microsoft.com/office/drawing/2014/main" id="{2A4707D4-C3DD-D4D0-BCF6-52558F650B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7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直線コネクタ 243">
              <a:extLst>
                <a:ext uri="{FF2B5EF4-FFF2-40B4-BE49-F238E27FC236}">
                  <a16:creationId xmlns:a16="http://schemas.microsoft.com/office/drawing/2014/main" id="{A0AD21F6-884D-0970-9394-AA9E1F112D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2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直線コネクタ 244">
              <a:extLst>
                <a:ext uri="{FF2B5EF4-FFF2-40B4-BE49-F238E27FC236}">
                  <a16:creationId xmlns:a16="http://schemas.microsoft.com/office/drawing/2014/main" id="{9A2BF02B-FDE4-605F-485F-AE384C7B2A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2042" y="3789000"/>
              <a:ext cx="90000" cy="9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直線コネクタ 245">
              <a:extLst>
                <a:ext uri="{FF2B5EF4-FFF2-40B4-BE49-F238E27FC236}">
                  <a16:creationId xmlns:a16="http://schemas.microsoft.com/office/drawing/2014/main" id="{1B72E137-F4F3-2EB7-ACD8-B0740C4B78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2042" y="3789000"/>
              <a:ext cx="90000" cy="9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直線コネクタ 246">
              <a:extLst>
                <a:ext uri="{FF2B5EF4-FFF2-40B4-BE49-F238E27FC236}">
                  <a16:creationId xmlns:a16="http://schemas.microsoft.com/office/drawing/2014/main" id="{AC554652-8014-DBFF-8ADF-B425BE829B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7042" y="374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直線コネクタ 247">
              <a:extLst>
                <a:ext uri="{FF2B5EF4-FFF2-40B4-BE49-F238E27FC236}">
                  <a16:creationId xmlns:a16="http://schemas.microsoft.com/office/drawing/2014/main" id="{151273FB-1BCE-865A-56EA-1ED4DD5D16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7042" y="374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直線コネクタ 248">
              <a:extLst>
                <a:ext uri="{FF2B5EF4-FFF2-40B4-BE49-F238E27FC236}">
                  <a16:creationId xmlns:a16="http://schemas.microsoft.com/office/drawing/2014/main" id="{ECABD70B-E1D1-FEDA-B0B1-B1C6747741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042" y="3744000"/>
              <a:ext cx="135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直線コネクタ 249">
              <a:extLst>
                <a:ext uri="{FF2B5EF4-FFF2-40B4-BE49-F238E27FC236}">
                  <a16:creationId xmlns:a16="http://schemas.microsoft.com/office/drawing/2014/main" id="{94C898C9-B4A4-B6FC-5B9B-0FE161C1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2042" y="3744000"/>
              <a:ext cx="31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直線コネクタ 250">
              <a:extLst>
                <a:ext uri="{FF2B5EF4-FFF2-40B4-BE49-F238E27FC236}">
                  <a16:creationId xmlns:a16="http://schemas.microsoft.com/office/drawing/2014/main" id="{3E8B6DEE-17BF-1A75-7406-3E45A557E2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2042" y="374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直線コネクタ 251">
              <a:extLst>
                <a:ext uri="{FF2B5EF4-FFF2-40B4-BE49-F238E27FC236}">
                  <a16:creationId xmlns:a16="http://schemas.microsoft.com/office/drawing/2014/main" id="{37EFE51D-E328-DC00-EB5B-F0A187AC1F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7042" y="3744000"/>
              <a:ext cx="27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直線コネクタ 252">
              <a:extLst>
                <a:ext uri="{FF2B5EF4-FFF2-40B4-BE49-F238E27FC236}">
                  <a16:creationId xmlns:a16="http://schemas.microsoft.com/office/drawing/2014/main" id="{1DD3FCDF-B7C0-C606-641C-76B54AF4EE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直線コネクタ 253">
              <a:extLst>
                <a:ext uri="{FF2B5EF4-FFF2-40B4-BE49-F238E27FC236}">
                  <a16:creationId xmlns:a16="http://schemas.microsoft.com/office/drawing/2014/main" id="{E996599F-B35B-3AFE-AAAF-4E5AC62D79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直線コネクタ 254">
              <a:extLst>
                <a:ext uri="{FF2B5EF4-FFF2-40B4-BE49-F238E27FC236}">
                  <a16:creationId xmlns:a16="http://schemas.microsoft.com/office/drawing/2014/main" id="{ADB0FF56-048B-F27D-5C93-83C429D57C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2042" y="428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直線コネクタ 255">
              <a:extLst>
                <a:ext uri="{FF2B5EF4-FFF2-40B4-BE49-F238E27FC236}">
                  <a16:creationId xmlns:a16="http://schemas.microsoft.com/office/drawing/2014/main" id="{7E62E23B-B5D1-07AA-E29D-06469118ADC9}"/>
                </a:ext>
              </a:extLst>
            </p:cNvPr>
            <p:cNvCxnSpPr>
              <a:cxnSpLocks/>
              <a:endCxn id="428" idx="0"/>
            </p:cNvCxnSpPr>
            <p:nvPr/>
          </p:nvCxnSpPr>
          <p:spPr>
            <a:xfrm flipH="1">
              <a:off x="5832042" y="419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直線コネクタ 256">
              <a:extLst>
                <a:ext uri="{FF2B5EF4-FFF2-40B4-BE49-F238E27FC236}">
                  <a16:creationId xmlns:a16="http://schemas.microsoft.com/office/drawing/2014/main" id="{57E0AC9F-0E8D-2CEF-70C2-E8817062C3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042" y="4194000"/>
              <a:ext cx="225000" cy="31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直線コネクタ 257">
              <a:extLst>
                <a:ext uri="{FF2B5EF4-FFF2-40B4-BE49-F238E27FC236}">
                  <a16:creationId xmlns:a16="http://schemas.microsoft.com/office/drawing/2014/main" id="{113BB5F0-5EC3-3DF9-66DA-B459B19280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2042" y="428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直線コネクタ 258">
              <a:extLst>
                <a:ext uri="{FF2B5EF4-FFF2-40B4-BE49-F238E27FC236}">
                  <a16:creationId xmlns:a16="http://schemas.microsoft.com/office/drawing/2014/main" id="{2EF08656-BB75-9127-79E0-3D2B02E7BE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直線コネクタ 259">
              <a:extLst>
                <a:ext uri="{FF2B5EF4-FFF2-40B4-BE49-F238E27FC236}">
                  <a16:creationId xmlns:a16="http://schemas.microsoft.com/office/drawing/2014/main" id="{1856B351-CC3B-623C-31AE-227EC17FE3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直線コネクタ 260">
              <a:extLst>
                <a:ext uri="{FF2B5EF4-FFF2-40B4-BE49-F238E27FC236}">
                  <a16:creationId xmlns:a16="http://schemas.microsoft.com/office/drawing/2014/main" id="{FAC8CC51-7180-845E-EA19-AD038754AA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直線コネクタ 261">
              <a:extLst>
                <a:ext uri="{FF2B5EF4-FFF2-40B4-BE49-F238E27FC236}">
                  <a16:creationId xmlns:a16="http://schemas.microsoft.com/office/drawing/2014/main" id="{4AF6E848-9A50-0710-77CF-7D8BEC256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直線コネクタ 262">
              <a:extLst>
                <a:ext uri="{FF2B5EF4-FFF2-40B4-BE49-F238E27FC236}">
                  <a16:creationId xmlns:a16="http://schemas.microsoft.com/office/drawing/2014/main" id="{4A5BD7DB-28DC-D814-5EF8-72F559D14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直線コネクタ 263">
              <a:extLst>
                <a:ext uri="{FF2B5EF4-FFF2-40B4-BE49-F238E27FC236}">
                  <a16:creationId xmlns:a16="http://schemas.microsoft.com/office/drawing/2014/main" id="{99350B17-667A-9D33-2703-74A75C36DA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直線コネクタ 264">
              <a:extLst>
                <a:ext uri="{FF2B5EF4-FFF2-40B4-BE49-F238E27FC236}">
                  <a16:creationId xmlns:a16="http://schemas.microsoft.com/office/drawing/2014/main" id="{30170417-5207-893E-3DB2-0137499499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6" name="直線コネクタ 265">
              <a:extLst>
                <a:ext uri="{FF2B5EF4-FFF2-40B4-BE49-F238E27FC236}">
                  <a16:creationId xmlns:a16="http://schemas.microsoft.com/office/drawing/2014/main" id="{84F60F74-4C8A-783D-3750-F19A74EC77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直線コネクタ 266">
              <a:extLst>
                <a:ext uri="{FF2B5EF4-FFF2-40B4-BE49-F238E27FC236}">
                  <a16:creationId xmlns:a16="http://schemas.microsoft.com/office/drawing/2014/main" id="{A266B14B-9071-F5BC-4D32-660151BF50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直線コネクタ 267">
              <a:extLst>
                <a:ext uri="{FF2B5EF4-FFF2-40B4-BE49-F238E27FC236}">
                  <a16:creationId xmlns:a16="http://schemas.microsoft.com/office/drawing/2014/main" id="{CE420803-67F6-06EA-AB1F-C09C60F2FC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直線コネクタ 268">
              <a:extLst>
                <a:ext uri="{FF2B5EF4-FFF2-40B4-BE49-F238E27FC236}">
                  <a16:creationId xmlns:a16="http://schemas.microsoft.com/office/drawing/2014/main" id="{2576EE8A-5B75-61A2-DF16-558B7FD4A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0" name="直線コネクタ 269">
              <a:extLst>
                <a:ext uri="{FF2B5EF4-FFF2-40B4-BE49-F238E27FC236}">
                  <a16:creationId xmlns:a16="http://schemas.microsoft.com/office/drawing/2014/main" id="{15FDED30-1359-F31F-B89C-1AB230DCFA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7042" y="4194000"/>
              <a:ext cx="90000" cy="31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直線コネクタ 270">
              <a:extLst>
                <a:ext uri="{FF2B5EF4-FFF2-40B4-BE49-F238E27FC236}">
                  <a16:creationId xmlns:a16="http://schemas.microsoft.com/office/drawing/2014/main" id="{56408A8E-F18B-BB92-333C-04C7B8E22B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7042" y="419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2" name="直線コネクタ 271">
              <a:extLst>
                <a:ext uri="{FF2B5EF4-FFF2-40B4-BE49-F238E27FC236}">
                  <a16:creationId xmlns:a16="http://schemas.microsoft.com/office/drawing/2014/main" id="{8B7749E5-BD4B-6EF7-5160-C80D6FE40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77042" y="374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3" name="直線コネクタ 272">
              <a:extLst>
                <a:ext uri="{FF2B5EF4-FFF2-40B4-BE49-F238E27FC236}">
                  <a16:creationId xmlns:a16="http://schemas.microsoft.com/office/drawing/2014/main" id="{3439B62B-0FA1-1AB0-C9B8-C1F91C019D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7042" y="374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直線コネクタ 273">
              <a:extLst>
                <a:ext uri="{FF2B5EF4-FFF2-40B4-BE49-F238E27FC236}">
                  <a16:creationId xmlns:a16="http://schemas.microsoft.com/office/drawing/2014/main" id="{2B70C64E-9096-C190-D786-25095F2555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2042" y="374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5" name="直線コネクタ 274">
              <a:extLst>
                <a:ext uri="{FF2B5EF4-FFF2-40B4-BE49-F238E27FC236}">
                  <a16:creationId xmlns:a16="http://schemas.microsoft.com/office/drawing/2014/main" id="{5A3E0D45-45C4-995B-4609-C060DBDAA7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2042" y="374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直線コネクタ 275">
              <a:extLst>
                <a:ext uri="{FF2B5EF4-FFF2-40B4-BE49-F238E27FC236}">
                  <a16:creationId xmlns:a16="http://schemas.microsoft.com/office/drawing/2014/main" id="{0786C0C4-CD55-02E9-D53E-3E62E1B63FD0}"/>
                </a:ext>
              </a:extLst>
            </p:cNvPr>
            <p:cNvCxnSpPr>
              <a:cxnSpLocks/>
              <a:endCxn id="431" idx="0"/>
            </p:cNvCxnSpPr>
            <p:nvPr/>
          </p:nvCxnSpPr>
          <p:spPr>
            <a:xfrm flipH="1">
              <a:off x="2592042" y="419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直線コネクタ 276">
              <a:extLst>
                <a:ext uri="{FF2B5EF4-FFF2-40B4-BE49-F238E27FC236}">
                  <a16:creationId xmlns:a16="http://schemas.microsoft.com/office/drawing/2014/main" id="{6965A335-B48F-B35C-9C62-98C3E1B831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2042" y="432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直線コネクタ 277">
              <a:extLst>
                <a:ext uri="{FF2B5EF4-FFF2-40B4-BE49-F238E27FC236}">
                  <a16:creationId xmlns:a16="http://schemas.microsoft.com/office/drawing/2014/main" id="{FEF3DEF5-F7E2-1053-6670-FFFE4295C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042" y="419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直線コネクタ 278">
              <a:extLst>
                <a:ext uri="{FF2B5EF4-FFF2-40B4-BE49-F238E27FC236}">
                  <a16:creationId xmlns:a16="http://schemas.microsoft.com/office/drawing/2014/main" id="{5FD2EB3C-F054-C0B9-0495-C1D2E7FDAE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2042" y="432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直線コネクタ 279">
              <a:extLst>
                <a:ext uri="{FF2B5EF4-FFF2-40B4-BE49-F238E27FC236}">
                  <a16:creationId xmlns:a16="http://schemas.microsoft.com/office/drawing/2014/main" id="{A934DC8A-67EC-FDC5-D3B7-ED5008C25B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2042" y="432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直線コネクタ 280">
              <a:extLst>
                <a:ext uri="{FF2B5EF4-FFF2-40B4-BE49-F238E27FC236}">
                  <a16:creationId xmlns:a16="http://schemas.microsoft.com/office/drawing/2014/main" id="{9776CBC6-6C06-3C36-06F0-09D4E529FD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042" y="432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2" name="直線コネクタ 281">
              <a:extLst>
                <a:ext uri="{FF2B5EF4-FFF2-40B4-BE49-F238E27FC236}">
                  <a16:creationId xmlns:a16="http://schemas.microsoft.com/office/drawing/2014/main" id="{D75551A5-78FE-D701-906C-47D10ED0E6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2042" y="432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3" name="直線コネクタ 282">
              <a:extLst>
                <a:ext uri="{FF2B5EF4-FFF2-40B4-BE49-F238E27FC236}">
                  <a16:creationId xmlns:a16="http://schemas.microsoft.com/office/drawing/2014/main" id="{49E2642E-7570-C374-11D6-B2240B8519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2042" y="432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4" name="直線コネクタ 283">
              <a:extLst>
                <a:ext uri="{FF2B5EF4-FFF2-40B4-BE49-F238E27FC236}">
                  <a16:creationId xmlns:a16="http://schemas.microsoft.com/office/drawing/2014/main" id="{CC411546-455D-2AF3-3DBC-8B441A5D0F27}"/>
                </a:ext>
              </a:extLst>
            </p:cNvPr>
            <p:cNvCxnSpPr>
              <a:cxnSpLocks/>
            </p:cNvCxnSpPr>
            <p:nvPr/>
          </p:nvCxnSpPr>
          <p:spPr>
            <a:xfrm>
              <a:off x="1827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直線コネクタ 284">
              <a:extLst>
                <a:ext uri="{FF2B5EF4-FFF2-40B4-BE49-F238E27FC236}">
                  <a16:creationId xmlns:a16="http://schemas.microsoft.com/office/drawing/2014/main" id="{08CDD112-1581-A2D7-452C-CA5A132392B8}"/>
                </a:ext>
              </a:extLst>
            </p:cNvPr>
            <p:cNvCxnSpPr>
              <a:cxnSpLocks/>
            </p:cNvCxnSpPr>
            <p:nvPr/>
          </p:nvCxnSpPr>
          <p:spPr>
            <a:xfrm>
              <a:off x="1872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直線コネクタ 285">
              <a:extLst>
                <a:ext uri="{FF2B5EF4-FFF2-40B4-BE49-F238E27FC236}">
                  <a16:creationId xmlns:a16="http://schemas.microsoft.com/office/drawing/2014/main" id="{81984CF6-22BD-8BA4-07EF-6899A98256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7042" y="4194000"/>
              <a:ext cx="27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直線コネクタ 286">
              <a:extLst>
                <a:ext uri="{FF2B5EF4-FFF2-40B4-BE49-F238E27FC236}">
                  <a16:creationId xmlns:a16="http://schemas.microsoft.com/office/drawing/2014/main" id="{313CD0EC-07F2-2148-ECB1-BD18711B4B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7042" y="473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直線コネクタ 287">
              <a:extLst>
                <a:ext uri="{FF2B5EF4-FFF2-40B4-BE49-F238E27FC236}">
                  <a16:creationId xmlns:a16="http://schemas.microsoft.com/office/drawing/2014/main" id="{92A44C7D-BB1F-F623-9C84-861448BE6A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7042" y="473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直線コネクタ 288">
              <a:extLst>
                <a:ext uri="{FF2B5EF4-FFF2-40B4-BE49-F238E27FC236}">
                  <a16:creationId xmlns:a16="http://schemas.microsoft.com/office/drawing/2014/main" id="{4D817CC6-09D2-C612-EBC7-666C1AD535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7042" y="473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直線コネクタ 289">
              <a:extLst>
                <a:ext uri="{FF2B5EF4-FFF2-40B4-BE49-F238E27FC236}">
                  <a16:creationId xmlns:a16="http://schemas.microsoft.com/office/drawing/2014/main" id="{8111CE18-ABA2-C13C-F7AE-724DA253F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042" y="4734000"/>
              <a:ext cx="270000" cy="31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直線コネクタ 290">
              <a:extLst>
                <a:ext uri="{FF2B5EF4-FFF2-40B4-BE49-F238E27FC236}">
                  <a16:creationId xmlns:a16="http://schemas.microsoft.com/office/drawing/2014/main" id="{BED5CC2C-9587-2945-56D8-C963FC91B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7042" y="482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直線コネクタ 291">
              <a:extLst>
                <a:ext uri="{FF2B5EF4-FFF2-40B4-BE49-F238E27FC236}">
                  <a16:creationId xmlns:a16="http://schemas.microsoft.com/office/drawing/2014/main" id="{066F7235-7154-F194-2662-382F60FCC5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7042" y="482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直線コネクタ 292">
              <a:extLst>
                <a:ext uri="{FF2B5EF4-FFF2-40B4-BE49-F238E27FC236}">
                  <a16:creationId xmlns:a16="http://schemas.microsoft.com/office/drawing/2014/main" id="{04383A9C-9456-1CB9-6CEC-468DA61870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7042" y="482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直線コネクタ 293">
              <a:extLst>
                <a:ext uri="{FF2B5EF4-FFF2-40B4-BE49-F238E27FC236}">
                  <a16:creationId xmlns:a16="http://schemas.microsoft.com/office/drawing/2014/main" id="{2D332D97-0CB7-D924-D837-2A5312CE6F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7042" y="482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直線コネクタ 294">
              <a:extLst>
                <a:ext uri="{FF2B5EF4-FFF2-40B4-BE49-F238E27FC236}">
                  <a16:creationId xmlns:a16="http://schemas.microsoft.com/office/drawing/2014/main" id="{73B537F6-D1CE-07AC-A152-25E5811499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7042" y="482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直線コネクタ 295">
              <a:extLst>
                <a:ext uri="{FF2B5EF4-FFF2-40B4-BE49-F238E27FC236}">
                  <a16:creationId xmlns:a16="http://schemas.microsoft.com/office/drawing/2014/main" id="{2718BDFD-2294-897D-1C44-D9A5078E9B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7042" y="482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直線コネクタ 296">
              <a:extLst>
                <a:ext uri="{FF2B5EF4-FFF2-40B4-BE49-F238E27FC236}">
                  <a16:creationId xmlns:a16="http://schemas.microsoft.com/office/drawing/2014/main" id="{49FDA704-4343-D494-7331-B9D322B6AC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7042" y="482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8" name="直線コネクタ 297">
              <a:extLst>
                <a:ext uri="{FF2B5EF4-FFF2-40B4-BE49-F238E27FC236}">
                  <a16:creationId xmlns:a16="http://schemas.microsoft.com/office/drawing/2014/main" id="{44BE50A8-94ED-7447-F4B7-22B482DCE6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7042" y="482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直線コネクタ 298">
              <a:extLst>
                <a:ext uri="{FF2B5EF4-FFF2-40B4-BE49-F238E27FC236}">
                  <a16:creationId xmlns:a16="http://schemas.microsoft.com/office/drawing/2014/main" id="{C620CC64-9ABA-4CB1-B24E-57F05AFD5F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7042" y="482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直線コネクタ 299">
              <a:extLst>
                <a:ext uri="{FF2B5EF4-FFF2-40B4-BE49-F238E27FC236}">
                  <a16:creationId xmlns:a16="http://schemas.microsoft.com/office/drawing/2014/main" id="{90ACA057-6694-46F7-FF19-BF4C36573B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7042" y="482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直線コネクタ 300">
              <a:extLst>
                <a:ext uri="{FF2B5EF4-FFF2-40B4-BE49-F238E27FC236}">
                  <a16:creationId xmlns:a16="http://schemas.microsoft.com/office/drawing/2014/main" id="{F5CA0154-52E3-0EB9-7D43-2A00DC2F30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7042" y="482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直線コネクタ 301">
              <a:extLst>
                <a:ext uri="{FF2B5EF4-FFF2-40B4-BE49-F238E27FC236}">
                  <a16:creationId xmlns:a16="http://schemas.microsoft.com/office/drawing/2014/main" id="{C3F6D4B9-F0B8-065F-0E2C-72DBF6BF6C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7042" y="482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直線コネクタ 302">
              <a:extLst>
                <a:ext uri="{FF2B5EF4-FFF2-40B4-BE49-F238E27FC236}">
                  <a16:creationId xmlns:a16="http://schemas.microsoft.com/office/drawing/2014/main" id="{F31CB4E3-13E2-F98C-D017-7194DA3E2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7042" y="482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直線コネクタ 303">
              <a:extLst>
                <a:ext uri="{FF2B5EF4-FFF2-40B4-BE49-F238E27FC236}">
                  <a16:creationId xmlns:a16="http://schemas.microsoft.com/office/drawing/2014/main" id="{AE53B1A4-1042-D20E-670F-CEC28C4F36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7042" y="482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直線コネクタ 304">
              <a:extLst>
                <a:ext uri="{FF2B5EF4-FFF2-40B4-BE49-F238E27FC236}">
                  <a16:creationId xmlns:a16="http://schemas.microsoft.com/office/drawing/2014/main" id="{496C3799-EA2D-FA68-4431-25999EEEF3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7042" y="4734000"/>
              <a:ext cx="90000" cy="31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直線コネクタ 305">
              <a:extLst>
                <a:ext uri="{FF2B5EF4-FFF2-40B4-BE49-F238E27FC236}">
                  <a16:creationId xmlns:a16="http://schemas.microsoft.com/office/drawing/2014/main" id="{DD19F2CD-EFE7-F858-297F-F0CE2B9235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7042" y="473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直線コネクタ 306">
              <a:extLst>
                <a:ext uri="{FF2B5EF4-FFF2-40B4-BE49-F238E27FC236}">
                  <a16:creationId xmlns:a16="http://schemas.microsoft.com/office/drawing/2014/main" id="{D50BA135-072E-2F2E-12C5-32D2C09B6C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7042" y="473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直線コネクタ 307">
              <a:extLst>
                <a:ext uri="{FF2B5EF4-FFF2-40B4-BE49-F238E27FC236}">
                  <a16:creationId xmlns:a16="http://schemas.microsoft.com/office/drawing/2014/main" id="{2EDD65D2-A22B-B649-A3E3-4C16EF0768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7042" y="4734000"/>
              <a:ext cx="27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直線コネクタ 308">
              <a:extLst>
                <a:ext uri="{FF2B5EF4-FFF2-40B4-BE49-F238E27FC236}">
                  <a16:creationId xmlns:a16="http://schemas.microsoft.com/office/drawing/2014/main" id="{B1B94968-3345-1013-11E9-21FFAF0AC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7042" y="464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直線コネクタ 309">
              <a:extLst>
                <a:ext uri="{FF2B5EF4-FFF2-40B4-BE49-F238E27FC236}">
                  <a16:creationId xmlns:a16="http://schemas.microsoft.com/office/drawing/2014/main" id="{AEEBBEEC-EE74-F5E3-9EC7-0AE5C40587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7042" y="4644000"/>
              <a:ext cx="27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直線コネクタ 310">
              <a:extLst>
                <a:ext uri="{FF2B5EF4-FFF2-40B4-BE49-F238E27FC236}">
                  <a16:creationId xmlns:a16="http://schemas.microsoft.com/office/drawing/2014/main" id="{2E71946F-0B56-9392-D431-ECF102D12CD3}"/>
                </a:ext>
              </a:extLst>
            </p:cNvPr>
            <p:cNvCxnSpPr>
              <a:cxnSpLocks/>
            </p:cNvCxnSpPr>
            <p:nvPr/>
          </p:nvCxnSpPr>
          <p:spPr>
            <a:xfrm>
              <a:off x="1467042" y="4509000"/>
              <a:ext cx="0" cy="27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直線コネクタ 311">
              <a:extLst>
                <a:ext uri="{FF2B5EF4-FFF2-40B4-BE49-F238E27FC236}">
                  <a16:creationId xmlns:a16="http://schemas.microsoft.com/office/drawing/2014/main" id="{1F6156B8-588A-AFF3-02F3-30EE14E11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042" y="3744000"/>
              <a:ext cx="90000" cy="67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3" name="直線コネクタ 312">
              <a:extLst>
                <a:ext uri="{FF2B5EF4-FFF2-40B4-BE49-F238E27FC236}">
                  <a16:creationId xmlns:a16="http://schemas.microsoft.com/office/drawing/2014/main" id="{68840BA9-ED44-D096-4237-42B61CA9A1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7042" y="419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直線コネクタ 313">
              <a:extLst>
                <a:ext uri="{FF2B5EF4-FFF2-40B4-BE49-F238E27FC236}">
                  <a16:creationId xmlns:a16="http://schemas.microsoft.com/office/drawing/2014/main" id="{2E5D69E0-DABA-A4D5-3CF1-EB92D77455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直線コネクタ 314">
              <a:extLst>
                <a:ext uri="{FF2B5EF4-FFF2-40B4-BE49-F238E27FC236}">
                  <a16:creationId xmlns:a16="http://schemas.microsoft.com/office/drawing/2014/main" id="{A3D5BB94-E7B1-1C3A-5F18-F14CE4A5CB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直線コネクタ 315">
              <a:extLst>
                <a:ext uri="{FF2B5EF4-FFF2-40B4-BE49-F238E27FC236}">
                  <a16:creationId xmlns:a16="http://schemas.microsoft.com/office/drawing/2014/main" id="{40975C17-49EB-A93F-43C8-34E27A0434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7042" y="4194000"/>
              <a:ext cx="22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直線コネクタ 316">
              <a:extLst>
                <a:ext uri="{FF2B5EF4-FFF2-40B4-BE49-F238E27FC236}">
                  <a16:creationId xmlns:a16="http://schemas.microsoft.com/office/drawing/2014/main" id="{C7DD3DF6-FF41-61FB-3A9B-C68FDD37E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2042" y="3744000"/>
              <a:ext cx="225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直線コネクタ 317">
              <a:extLst>
                <a:ext uri="{FF2B5EF4-FFF2-40B4-BE49-F238E27FC236}">
                  <a16:creationId xmlns:a16="http://schemas.microsoft.com/office/drawing/2014/main" id="{D3E98A40-B986-D63C-7C45-293D8B476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7042" y="3744000"/>
              <a:ext cx="9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直線コネクタ 318">
              <a:extLst>
                <a:ext uri="{FF2B5EF4-FFF2-40B4-BE49-F238E27FC236}">
                  <a16:creationId xmlns:a16="http://schemas.microsoft.com/office/drawing/2014/main" id="{82B6A6BE-89D1-BC67-1507-98774AD38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2042" y="3789000"/>
              <a:ext cx="90000" cy="9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直線コネクタ 319">
              <a:extLst>
                <a:ext uri="{FF2B5EF4-FFF2-40B4-BE49-F238E27FC236}">
                  <a16:creationId xmlns:a16="http://schemas.microsoft.com/office/drawing/2014/main" id="{A7A2F336-04A3-D632-7248-1308D7A95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7042" y="3789000"/>
              <a:ext cx="90000" cy="9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直線コネクタ 320">
              <a:extLst>
                <a:ext uri="{FF2B5EF4-FFF2-40B4-BE49-F238E27FC236}">
                  <a16:creationId xmlns:a16="http://schemas.microsoft.com/office/drawing/2014/main" id="{499E6EB9-FAC9-8E48-ACFF-03A31F1941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7042" y="4284000"/>
              <a:ext cx="27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直線矢印コネクタ 321">
              <a:extLst>
                <a:ext uri="{FF2B5EF4-FFF2-40B4-BE49-F238E27FC236}">
                  <a16:creationId xmlns:a16="http://schemas.microsoft.com/office/drawing/2014/main" id="{9B683F0C-CA69-81F2-E893-83BBEA771C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2042" y="545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3" name="直線矢印コネクタ 322">
              <a:extLst>
                <a:ext uri="{FF2B5EF4-FFF2-40B4-BE49-F238E27FC236}">
                  <a16:creationId xmlns:a16="http://schemas.microsoft.com/office/drawing/2014/main" id="{61058859-7364-64C4-374F-48EAAC7362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042" y="545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4" name="直線矢印コネクタ 323">
              <a:extLst>
                <a:ext uri="{FF2B5EF4-FFF2-40B4-BE49-F238E27FC236}">
                  <a16:creationId xmlns:a16="http://schemas.microsoft.com/office/drawing/2014/main" id="{BDF8A0CD-AC83-D246-C247-ED2FC776E7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2042" y="545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5" name="直線矢印コネクタ 324">
              <a:extLst>
                <a:ext uri="{FF2B5EF4-FFF2-40B4-BE49-F238E27FC236}">
                  <a16:creationId xmlns:a16="http://schemas.microsoft.com/office/drawing/2014/main" id="{6F857967-FF26-B509-A5FF-00165FB0CE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2042" y="545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6" name="直線矢印コネクタ 325">
              <a:extLst>
                <a:ext uri="{FF2B5EF4-FFF2-40B4-BE49-F238E27FC236}">
                  <a16:creationId xmlns:a16="http://schemas.microsoft.com/office/drawing/2014/main" id="{AA92E76C-32DE-94CB-24A3-9FDEE4277D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2042" y="522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7" name="直線矢印コネクタ 326">
              <a:extLst>
                <a:ext uri="{FF2B5EF4-FFF2-40B4-BE49-F238E27FC236}">
                  <a16:creationId xmlns:a16="http://schemas.microsoft.com/office/drawing/2014/main" id="{CF902252-1275-9B05-C05D-E3388CC6EE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2042" y="5679000"/>
              <a:ext cx="72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8" name="直線矢印コネクタ 327">
              <a:extLst>
                <a:ext uri="{FF2B5EF4-FFF2-40B4-BE49-F238E27FC236}">
                  <a16:creationId xmlns:a16="http://schemas.microsoft.com/office/drawing/2014/main" id="{F78B83E1-154B-A809-D6CA-560CDDEAB2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2042" y="5679000"/>
              <a:ext cx="72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9" name="直線矢印コネクタ 328">
              <a:extLst>
                <a:ext uri="{FF2B5EF4-FFF2-40B4-BE49-F238E27FC236}">
                  <a16:creationId xmlns:a16="http://schemas.microsoft.com/office/drawing/2014/main" id="{F5C7BBC2-6C60-C906-A5F0-C7CD5E3CA1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2042" y="5904000"/>
              <a:ext cx="144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0" name="直線矢印コネクタ 329">
              <a:extLst>
                <a:ext uri="{FF2B5EF4-FFF2-40B4-BE49-F238E27FC236}">
                  <a16:creationId xmlns:a16="http://schemas.microsoft.com/office/drawing/2014/main" id="{64114FCE-D754-43FE-935C-2838CC4B46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2042" y="612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1" name="直線矢印コネクタ 330">
              <a:extLst>
                <a:ext uri="{FF2B5EF4-FFF2-40B4-BE49-F238E27FC236}">
                  <a16:creationId xmlns:a16="http://schemas.microsoft.com/office/drawing/2014/main" id="{A382B9E4-5650-7CDF-A605-A6CE1817E2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042" y="567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2" name="直線矢印コネクタ 331">
              <a:extLst>
                <a:ext uri="{FF2B5EF4-FFF2-40B4-BE49-F238E27FC236}">
                  <a16:creationId xmlns:a16="http://schemas.microsoft.com/office/drawing/2014/main" id="{AE95CA82-A480-3425-6A81-5B146A3DBE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042" y="6129000"/>
              <a:ext cx="252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3" name="直線矢印コネクタ 332">
              <a:extLst>
                <a:ext uri="{FF2B5EF4-FFF2-40B4-BE49-F238E27FC236}">
                  <a16:creationId xmlns:a16="http://schemas.microsoft.com/office/drawing/2014/main" id="{70BF7B54-F318-1127-244E-4F31F72907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2042" y="6129000"/>
              <a:ext cx="21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4" name="直線矢印コネクタ 333">
              <a:extLst>
                <a:ext uri="{FF2B5EF4-FFF2-40B4-BE49-F238E27FC236}">
                  <a16:creationId xmlns:a16="http://schemas.microsoft.com/office/drawing/2014/main" id="{D788D879-D638-3BD9-1034-BFA9005A64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2042" y="6129000"/>
              <a:ext cx="180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5" name="直線矢印コネクタ 334">
              <a:extLst>
                <a:ext uri="{FF2B5EF4-FFF2-40B4-BE49-F238E27FC236}">
                  <a16:creationId xmlns:a16="http://schemas.microsoft.com/office/drawing/2014/main" id="{276299CD-6C35-247A-559A-CDA8E83580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2042" y="6129000"/>
              <a:ext cx="144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6" name="直線矢印コネクタ 335">
              <a:extLst>
                <a:ext uri="{FF2B5EF4-FFF2-40B4-BE49-F238E27FC236}">
                  <a16:creationId xmlns:a16="http://schemas.microsoft.com/office/drawing/2014/main" id="{0464D61E-835E-607C-C4E0-2A4BBF3957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2042" y="6129000"/>
              <a:ext cx="108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7" name="直線矢印コネクタ 336">
              <a:extLst>
                <a:ext uri="{FF2B5EF4-FFF2-40B4-BE49-F238E27FC236}">
                  <a16:creationId xmlns:a16="http://schemas.microsoft.com/office/drawing/2014/main" id="{382D3436-929E-4FC4-6463-B080BD7386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2042" y="6129000"/>
              <a:ext cx="72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8" name="直線矢印コネクタ 337">
              <a:extLst>
                <a:ext uri="{FF2B5EF4-FFF2-40B4-BE49-F238E27FC236}">
                  <a16:creationId xmlns:a16="http://schemas.microsoft.com/office/drawing/2014/main" id="{324715CC-2F83-7E86-43A5-3D3043143A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2042" y="612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9" name="直線矢印コネクタ 338">
              <a:extLst>
                <a:ext uri="{FF2B5EF4-FFF2-40B4-BE49-F238E27FC236}">
                  <a16:creationId xmlns:a16="http://schemas.microsoft.com/office/drawing/2014/main" id="{CFE76B57-97B7-90EE-ACB7-71D37A6016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2042" y="567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0" name="直線矢印コネクタ 339">
              <a:extLst>
                <a:ext uri="{FF2B5EF4-FFF2-40B4-BE49-F238E27FC236}">
                  <a16:creationId xmlns:a16="http://schemas.microsoft.com/office/drawing/2014/main" id="{52F3A7BE-E486-F388-3D68-023201B445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2042" y="590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1" name="直線矢印コネクタ 340">
              <a:extLst>
                <a:ext uri="{FF2B5EF4-FFF2-40B4-BE49-F238E27FC236}">
                  <a16:creationId xmlns:a16="http://schemas.microsoft.com/office/drawing/2014/main" id="{562A7720-CE9C-9E39-315C-C60E1ACBC7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042" y="5904000"/>
              <a:ext cx="72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2" name="直線矢印コネクタ 341">
              <a:extLst>
                <a:ext uri="{FF2B5EF4-FFF2-40B4-BE49-F238E27FC236}">
                  <a16:creationId xmlns:a16="http://schemas.microsoft.com/office/drawing/2014/main" id="{7865E758-9509-9DEE-502E-4953EAC0A7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042" y="5904000"/>
              <a:ext cx="72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43" name="正方形/長方形 342">
              <a:extLst>
                <a:ext uri="{FF2B5EF4-FFF2-40B4-BE49-F238E27FC236}">
                  <a16:creationId xmlns:a16="http://schemas.microsoft.com/office/drawing/2014/main" id="{87E0E96B-2016-6FC8-0630-1CF581B21B86}"/>
                </a:ext>
              </a:extLst>
            </p:cNvPr>
            <p:cNvSpPr/>
            <p:nvPr/>
          </p:nvSpPr>
          <p:spPr>
            <a:xfrm>
              <a:off x="281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44" name="正方形/長方形 343">
              <a:extLst>
                <a:ext uri="{FF2B5EF4-FFF2-40B4-BE49-F238E27FC236}">
                  <a16:creationId xmlns:a16="http://schemas.microsoft.com/office/drawing/2014/main" id="{768E5DC9-DC46-D9DA-5FE3-4A0C18F22EC0}"/>
                </a:ext>
              </a:extLst>
            </p:cNvPr>
            <p:cNvSpPr/>
            <p:nvPr/>
          </p:nvSpPr>
          <p:spPr>
            <a:xfrm>
              <a:off x="713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45" name="正方形/長方形 344">
              <a:extLst>
                <a:ext uri="{FF2B5EF4-FFF2-40B4-BE49-F238E27FC236}">
                  <a16:creationId xmlns:a16="http://schemas.microsoft.com/office/drawing/2014/main" id="{2951AB34-495A-7A97-A7C7-B300E610DBFE}"/>
                </a:ext>
              </a:extLst>
            </p:cNvPr>
            <p:cNvSpPr/>
            <p:nvPr/>
          </p:nvSpPr>
          <p:spPr>
            <a:xfrm>
              <a:off x="677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46" name="正方形/長方形 345">
              <a:extLst>
                <a:ext uri="{FF2B5EF4-FFF2-40B4-BE49-F238E27FC236}">
                  <a16:creationId xmlns:a16="http://schemas.microsoft.com/office/drawing/2014/main" id="{35E7E2E1-0570-88E5-2DCE-C7EF9AF5B333}"/>
                </a:ext>
              </a:extLst>
            </p:cNvPr>
            <p:cNvSpPr/>
            <p:nvPr/>
          </p:nvSpPr>
          <p:spPr>
            <a:xfrm>
              <a:off x="641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47" name="正方形/長方形 346">
              <a:extLst>
                <a:ext uri="{FF2B5EF4-FFF2-40B4-BE49-F238E27FC236}">
                  <a16:creationId xmlns:a16="http://schemas.microsoft.com/office/drawing/2014/main" id="{0F251862-7D7C-A809-BFA5-C17E9FD27C69}"/>
                </a:ext>
              </a:extLst>
            </p:cNvPr>
            <p:cNvSpPr/>
            <p:nvPr/>
          </p:nvSpPr>
          <p:spPr>
            <a:xfrm>
              <a:off x="605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48" name="正方形/長方形 347">
              <a:extLst>
                <a:ext uri="{FF2B5EF4-FFF2-40B4-BE49-F238E27FC236}">
                  <a16:creationId xmlns:a16="http://schemas.microsoft.com/office/drawing/2014/main" id="{6892E3AB-6F26-2A50-5DC0-29FF474DB6CA}"/>
                </a:ext>
              </a:extLst>
            </p:cNvPr>
            <p:cNvSpPr/>
            <p:nvPr/>
          </p:nvSpPr>
          <p:spPr>
            <a:xfrm>
              <a:off x="569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49" name="正方形/長方形 348">
              <a:extLst>
                <a:ext uri="{FF2B5EF4-FFF2-40B4-BE49-F238E27FC236}">
                  <a16:creationId xmlns:a16="http://schemas.microsoft.com/office/drawing/2014/main" id="{7F5F8B1F-EA60-A751-9552-D475951C04A7}"/>
                </a:ext>
              </a:extLst>
            </p:cNvPr>
            <p:cNvSpPr/>
            <p:nvPr/>
          </p:nvSpPr>
          <p:spPr>
            <a:xfrm>
              <a:off x="533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0" name="正方形/長方形 349">
              <a:extLst>
                <a:ext uri="{FF2B5EF4-FFF2-40B4-BE49-F238E27FC236}">
                  <a16:creationId xmlns:a16="http://schemas.microsoft.com/office/drawing/2014/main" id="{2186A6B6-32BC-7C9D-9EF1-5F09CAD77320}"/>
                </a:ext>
              </a:extLst>
            </p:cNvPr>
            <p:cNvSpPr/>
            <p:nvPr/>
          </p:nvSpPr>
          <p:spPr>
            <a:xfrm>
              <a:off x="497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1" name="正方形/長方形 350">
              <a:extLst>
                <a:ext uri="{FF2B5EF4-FFF2-40B4-BE49-F238E27FC236}">
                  <a16:creationId xmlns:a16="http://schemas.microsoft.com/office/drawing/2014/main" id="{09354E82-61F2-4669-EC9B-E94C760D011C}"/>
                </a:ext>
              </a:extLst>
            </p:cNvPr>
            <p:cNvSpPr/>
            <p:nvPr/>
          </p:nvSpPr>
          <p:spPr>
            <a:xfrm>
              <a:off x="461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2" name="正方形/長方形 351">
              <a:extLst>
                <a:ext uri="{FF2B5EF4-FFF2-40B4-BE49-F238E27FC236}">
                  <a16:creationId xmlns:a16="http://schemas.microsoft.com/office/drawing/2014/main" id="{3A10017E-8E08-792A-B61D-883A8C519AE2}"/>
                </a:ext>
              </a:extLst>
            </p:cNvPr>
            <p:cNvSpPr/>
            <p:nvPr/>
          </p:nvSpPr>
          <p:spPr>
            <a:xfrm>
              <a:off x="425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3" name="正方形/長方形 352">
              <a:extLst>
                <a:ext uri="{FF2B5EF4-FFF2-40B4-BE49-F238E27FC236}">
                  <a16:creationId xmlns:a16="http://schemas.microsoft.com/office/drawing/2014/main" id="{F0684E99-ED02-79B4-8823-993BC7F7EB54}"/>
                </a:ext>
              </a:extLst>
            </p:cNvPr>
            <p:cNvSpPr/>
            <p:nvPr/>
          </p:nvSpPr>
          <p:spPr>
            <a:xfrm>
              <a:off x="389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4" name="正方形/長方形 353">
              <a:extLst>
                <a:ext uri="{FF2B5EF4-FFF2-40B4-BE49-F238E27FC236}">
                  <a16:creationId xmlns:a16="http://schemas.microsoft.com/office/drawing/2014/main" id="{D5534BE7-1F08-4F80-169B-D23A6F25D789}"/>
                </a:ext>
              </a:extLst>
            </p:cNvPr>
            <p:cNvSpPr/>
            <p:nvPr/>
          </p:nvSpPr>
          <p:spPr>
            <a:xfrm>
              <a:off x="353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5" name="正方形/長方形 354">
              <a:extLst>
                <a:ext uri="{FF2B5EF4-FFF2-40B4-BE49-F238E27FC236}">
                  <a16:creationId xmlns:a16="http://schemas.microsoft.com/office/drawing/2014/main" id="{41ED198A-DE73-4A20-797C-97E3965F99ED}"/>
                </a:ext>
              </a:extLst>
            </p:cNvPr>
            <p:cNvSpPr/>
            <p:nvPr/>
          </p:nvSpPr>
          <p:spPr>
            <a:xfrm>
              <a:off x="317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6" name="正方形/長方形 355">
              <a:extLst>
                <a:ext uri="{FF2B5EF4-FFF2-40B4-BE49-F238E27FC236}">
                  <a16:creationId xmlns:a16="http://schemas.microsoft.com/office/drawing/2014/main" id="{8FC92C2E-E177-13B4-A1B1-93F1E141C9CC}"/>
                </a:ext>
              </a:extLst>
            </p:cNvPr>
            <p:cNvSpPr/>
            <p:nvPr/>
          </p:nvSpPr>
          <p:spPr>
            <a:xfrm>
              <a:off x="245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7" name="正方形/長方形 356">
              <a:extLst>
                <a:ext uri="{FF2B5EF4-FFF2-40B4-BE49-F238E27FC236}">
                  <a16:creationId xmlns:a16="http://schemas.microsoft.com/office/drawing/2014/main" id="{F67CCD2A-F100-F95C-881A-E49CD450A792}"/>
                </a:ext>
              </a:extLst>
            </p:cNvPr>
            <p:cNvSpPr/>
            <p:nvPr/>
          </p:nvSpPr>
          <p:spPr>
            <a:xfrm>
              <a:off x="209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8" name="正方形/長方形 357">
              <a:extLst>
                <a:ext uri="{FF2B5EF4-FFF2-40B4-BE49-F238E27FC236}">
                  <a16:creationId xmlns:a16="http://schemas.microsoft.com/office/drawing/2014/main" id="{2CD11668-2B74-B310-C56A-16A75C3A7680}"/>
                </a:ext>
              </a:extLst>
            </p:cNvPr>
            <p:cNvSpPr/>
            <p:nvPr/>
          </p:nvSpPr>
          <p:spPr>
            <a:xfrm>
              <a:off x="173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9" name="正方形/長方形 358">
              <a:extLst>
                <a:ext uri="{FF2B5EF4-FFF2-40B4-BE49-F238E27FC236}">
                  <a16:creationId xmlns:a16="http://schemas.microsoft.com/office/drawing/2014/main" id="{1C60270B-AE88-ACF0-3B62-0860E2B3DD19}"/>
                </a:ext>
              </a:extLst>
            </p:cNvPr>
            <p:cNvSpPr/>
            <p:nvPr/>
          </p:nvSpPr>
          <p:spPr>
            <a:xfrm>
              <a:off x="137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0" name="正方形/長方形 359">
              <a:extLst>
                <a:ext uri="{FF2B5EF4-FFF2-40B4-BE49-F238E27FC236}">
                  <a16:creationId xmlns:a16="http://schemas.microsoft.com/office/drawing/2014/main" id="{DEE6AC0B-F998-A214-0276-7DA749BBC880}"/>
                </a:ext>
              </a:extLst>
            </p:cNvPr>
            <p:cNvSpPr/>
            <p:nvPr/>
          </p:nvSpPr>
          <p:spPr>
            <a:xfrm>
              <a:off x="3222042" y="3474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1" name="正方形/長方形 360">
              <a:extLst>
                <a:ext uri="{FF2B5EF4-FFF2-40B4-BE49-F238E27FC236}">
                  <a16:creationId xmlns:a16="http://schemas.microsoft.com/office/drawing/2014/main" id="{4E246C2A-17F0-D3E6-4857-F776DE30F311}"/>
                </a:ext>
              </a:extLst>
            </p:cNvPr>
            <p:cNvSpPr/>
            <p:nvPr/>
          </p:nvSpPr>
          <p:spPr>
            <a:xfrm>
              <a:off x="3582042" y="3474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2" name="正方形/長方形 361">
              <a:extLst>
                <a:ext uri="{FF2B5EF4-FFF2-40B4-BE49-F238E27FC236}">
                  <a16:creationId xmlns:a16="http://schemas.microsoft.com/office/drawing/2014/main" id="{F119BC11-D4AF-EB72-B271-2E47227A8ADA}"/>
                </a:ext>
              </a:extLst>
            </p:cNvPr>
            <p:cNvSpPr/>
            <p:nvPr/>
          </p:nvSpPr>
          <p:spPr>
            <a:xfrm>
              <a:off x="3942042" y="3474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3" name="正方形/長方形 362">
              <a:extLst>
                <a:ext uri="{FF2B5EF4-FFF2-40B4-BE49-F238E27FC236}">
                  <a16:creationId xmlns:a16="http://schemas.microsoft.com/office/drawing/2014/main" id="{DEF3480D-9778-5222-4D53-AB545F0C715D}"/>
                </a:ext>
              </a:extLst>
            </p:cNvPr>
            <p:cNvSpPr/>
            <p:nvPr/>
          </p:nvSpPr>
          <p:spPr>
            <a:xfrm>
              <a:off x="4302042" y="3474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4" name="正方形/長方形 363">
              <a:extLst>
                <a:ext uri="{FF2B5EF4-FFF2-40B4-BE49-F238E27FC236}">
                  <a16:creationId xmlns:a16="http://schemas.microsoft.com/office/drawing/2014/main" id="{46445DAA-69D0-FC13-015F-4FB6EF3BC920}"/>
                </a:ext>
              </a:extLst>
            </p:cNvPr>
            <p:cNvSpPr/>
            <p:nvPr/>
          </p:nvSpPr>
          <p:spPr>
            <a:xfrm>
              <a:off x="4662042" y="3474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5" name="正方形/長方形 364">
              <a:extLst>
                <a:ext uri="{FF2B5EF4-FFF2-40B4-BE49-F238E27FC236}">
                  <a16:creationId xmlns:a16="http://schemas.microsoft.com/office/drawing/2014/main" id="{A816A450-C600-B973-6C60-4272F6897214}"/>
                </a:ext>
              </a:extLst>
            </p:cNvPr>
            <p:cNvSpPr/>
            <p:nvPr/>
          </p:nvSpPr>
          <p:spPr>
            <a:xfrm>
              <a:off x="5022042" y="3474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6" name="正方形/長方形 365">
              <a:extLst>
                <a:ext uri="{FF2B5EF4-FFF2-40B4-BE49-F238E27FC236}">
                  <a16:creationId xmlns:a16="http://schemas.microsoft.com/office/drawing/2014/main" id="{1F53964B-B81D-BF78-F3A6-95887E0BEE38}"/>
                </a:ext>
              </a:extLst>
            </p:cNvPr>
            <p:cNvSpPr/>
            <p:nvPr/>
          </p:nvSpPr>
          <p:spPr>
            <a:xfrm>
              <a:off x="641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7" name="正方形/長方形 366">
              <a:extLst>
                <a:ext uri="{FF2B5EF4-FFF2-40B4-BE49-F238E27FC236}">
                  <a16:creationId xmlns:a16="http://schemas.microsoft.com/office/drawing/2014/main" id="{62E4FF64-6A1F-3F90-EB2E-950AC44AF697}"/>
                </a:ext>
              </a:extLst>
            </p:cNvPr>
            <p:cNvSpPr/>
            <p:nvPr/>
          </p:nvSpPr>
          <p:spPr>
            <a:xfrm>
              <a:off x="605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8" name="正方形/長方形 367">
              <a:extLst>
                <a:ext uri="{FF2B5EF4-FFF2-40B4-BE49-F238E27FC236}">
                  <a16:creationId xmlns:a16="http://schemas.microsoft.com/office/drawing/2014/main" id="{C1680528-CEE7-6BA3-75F3-32DB5FC1B3A0}"/>
                </a:ext>
              </a:extLst>
            </p:cNvPr>
            <p:cNvSpPr/>
            <p:nvPr/>
          </p:nvSpPr>
          <p:spPr>
            <a:xfrm>
              <a:off x="497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9" name="正方形/長方形 368">
              <a:extLst>
                <a:ext uri="{FF2B5EF4-FFF2-40B4-BE49-F238E27FC236}">
                  <a16:creationId xmlns:a16="http://schemas.microsoft.com/office/drawing/2014/main" id="{975F2DF1-FD23-FD8B-381E-EBF06DFDAFD6}"/>
                </a:ext>
              </a:extLst>
            </p:cNvPr>
            <p:cNvSpPr/>
            <p:nvPr/>
          </p:nvSpPr>
          <p:spPr>
            <a:xfrm>
              <a:off x="461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0" name="正方形/長方形 369">
              <a:extLst>
                <a:ext uri="{FF2B5EF4-FFF2-40B4-BE49-F238E27FC236}">
                  <a16:creationId xmlns:a16="http://schemas.microsoft.com/office/drawing/2014/main" id="{8F5DF09E-F9F6-405A-146F-30F10A892976}"/>
                </a:ext>
              </a:extLst>
            </p:cNvPr>
            <p:cNvSpPr/>
            <p:nvPr/>
          </p:nvSpPr>
          <p:spPr>
            <a:xfrm>
              <a:off x="425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1" name="正方形/長方形 370">
              <a:extLst>
                <a:ext uri="{FF2B5EF4-FFF2-40B4-BE49-F238E27FC236}">
                  <a16:creationId xmlns:a16="http://schemas.microsoft.com/office/drawing/2014/main" id="{150026B7-8E4B-E7B4-6255-672B58ED17AE}"/>
                </a:ext>
              </a:extLst>
            </p:cNvPr>
            <p:cNvSpPr/>
            <p:nvPr/>
          </p:nvSpPr>
          <p:spPr>
            <a:xfrm>
              <a:off x="389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2" name="正方形/長方形 371">
              <a:extLst>
                <a:ext uri="{FF2B5EF4-FFF2-40B4-BE49-F238E27FC236}">
                  <a16:creationId xmlns:a16="http://schemas.microsoft.com/office/drawing/2014/main" id="{B5E8CD28-88B9-307E-1D58-DC56F5108356}"/>
                </a:ext>
              </a:extLst>
            </p:cNvPr>
            <p:cNvSpPr/>
            <p:nvPr/>
          </p:nvSpPr>
          <p:spPr>
            <a:xfrm>
              <a:off x="353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3" name="正方形/長方形 372">
              <a:extLst>
                <a:ext uri="{FF2B5EF4-FFF2-40B4-BE49-F238E27FC236}">
                  <a16:creationId xmlns:a16="http://schemas.microsoft.com/office/drawing/2014/main" id="{EF907E3C-38BA-7A83-6E34-70DF7569DE95}"/>
                </a:ext>
              </a:extLst>
            </p:cNvPr>
            <p:cNvSpPr/>
            <p:nvPr/>
          </p:nvSpPr>
          <p:spPr>
            <a:xfrm>
              <a:off x="317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4" name="正方形/長方形 373">
              <a:extLst>
                <a:ext uri="{FF2B5EF4-FFF2-40B4-BE49-F238E27FC236}">
                  <a16:creationId xmlns:a16="http://schemas.microsoft.com/office/drawing/2014/main" id="{8C7E3A93-99C0-035A-0486-12FE8917376D}"/>
                </a:ext>
              </a:extLst>
            </p:cNvPr>
            <p:cNvSpPr/>
            <p:nvPr/>
          </p:nvSpPr>
          <p:spPr>
            <a:xfrm>
              <a:off x="4617042" y="450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5" name="正方形/長方形 374">
              <a:extLst>
                <a:ext uri="{FF2B5EF4-FFF2-40B4-BE49-F238E27FC236}">
                  <a16:creationId xmlns:a16="http://schemas.microsoft.com/office/drawing/2014/main" id="{66AAA0E4-2962-E3DB-C131-100C3C19688E}"/>
                </a:ext>
              </a:extLst>
            </p:cNvPr>
            <p:cNvSpPr/>
            <p:nvPr/>
          </p:nvSpPr>
          <p:spPr>
            <a:xfrm>
              <a:off x="4257042" y="450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6" name="正方形/長方形 375">
              <a:extLst>
                <a:ext uri="{FF2B5EF4-FFF2-40B4-BE49-F238E27FC236}">
                  <a16:creationId xmlns:a16="http://schemas.microsoft.com/office/drawing/2014/main" id="{3B353037-C83A-3FD8-B8A8-AFC7E42D5A1F}"/>
                </a:ext>
              </a:extLst>
            </p:cNvPr>
            <p:cNvSpPr/>
            <p:nvPr/>
          </p:nvSpPr>
          <p:spPr>
            <a:xfrm>
              <a:off x="3897042" y="450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7" name="正方形/長方形 376">
              <a:extLst>
                <a:ext uri="{FF2B5EF4-FFF2-40B4-BE49-F238E27FC236}">
                  <a16:creationId xmlns:a16="http://schemas.microsoft.com/office/drawing/2014/main" id="{79C85B14-A82E-B0BB-B715-1F56B4970F91}"/>
                </a:ext>
              </a:extLst>
            </p:cNvPr>
            <p:cNvSpPr/>
            <p:nvPr/>
          </p:nvSpPr>
          <p:spPr>
            <a:xfrm>
              <a:off x="3537042" y="450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8" name="正方形/長方形 377">
              <a:extLst>
                <a:ext uri="{FF2B5EF4-FFF2-40B4-BE49-F238E27FC236}">
                  <a16:creationId xmlns:a16="http://schemas.microsoft.com/office/drawing/2014/main" id="{6659AB4F-FBBE-932E-2BFB-13952CCD1720}"/>
                </a:ext>
              </a:extLst>
            </p:cNvPr>
            <p:cNvSpPr/>
            <p:nvPr/>
          </p:nvSpPr>
          <p:spPr>
            <a:xfrm>
              <a:off x="3177042" y="450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9" name="正方形/長方形 378">
              <a:extLst>
                <a:ext uri="{FF2B5EF4-FFF2-40B4-BE49-F238E27FC236}">
                  <a16:creationId xmlns:a16="http://schemas.microsoft.com/office/drawing/2014/main" id="{39F18619-A4A8-1F46-7ADF-DFC079AD5F05}"/>
                </a:ext>
              </a:extLst>
            </p:cNvPr>
            <p:cNvSpPr/>
            <p:nvPr/>
          </p:nvSpPr>
          <p:spPr>
            <a:xfrm>
              <a:off x="2817042" y="450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80" name="正方形/長方形 379">
              <a:extLst>
                <a:ext uri="{FF2B5EF4-FFF2-40B4-BE49-F238E27FC236}">
                  <a16:creationId xmlns:a16="http://schemas.microsoft.com/office/drawing/2014/main" id="{8AC8C790-4AB1-DEE6-9247-5AF86A5C6845}"/>
                </a:ext>
              </a:extLst>
            </p:cNvPr>
            <p:cNvSpPr/>
            <p:nvPr/>
          </p:nvSpPr>
          <p:spPr>
            <a:xfrm>
              <a:off x="5022042" y="450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latin typeface="Aptos" panose="020B0004020202020204" pitchFamily="34" charset="0"/>
                </a:rPr>
                <a:t>H</a:t>
              </a:r>
              <a:r>
                <a:rPr kumimoji="1" lang="en-US" altLang="ja-JP" sz="1200" dirty="0">
                  <a:latin typeface="Aptos" panose="020B0004020202020204" pitchFamily="34" charset="0"/>
                </a:rPr>
                <a:t>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81" name="正方形/長方形 380">
              <a:extLst>
                <a:ext uri="{FF2B5EF4-FFF2-40B4-BE49-F238E27FC236}">
                  <a16:creationId xmlns:a16="http://schemas.microsoft.com/office/drawing/2014/main" id="{90BD9E33-543D-8B1D-CDBB-0101BC1CEFB4}"/>
                </a:ext>
              </a:extLst>
            </p:cNvPr>
            <p:cNvSpPr/>
            <p:nvPr/>
          </p:nvSpPr>
          <p:spPr>
            <a:xfrm>
              <a:off x="2142042" y="387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latin typeface="Aptos" panose="020B0004020202020204" pitchFamily="34" charset="0"/>
                </a:rPr>
                <a:t>H</a:t>
              </a:r>
              <a:r>
                <a:rPr kumimoji="1" lang="en-US" altLang="ja-JP" sz="1200" dirty="0">
                  <a:latin typeface="Aptos" panose="020B0004020202020204" pitchFamily="34" charset="0"/>
                </a:rPr>
                <a:t>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82" name="正方形/長方形 381">
              <a:extLst>
                <a:ext uri="{FF2B5EF4-FFF2-40B4-BE49-F238E27FC236}">
                  <a16:creationId xmlns:a16="http://schemas.microsoft.com/office/drawing/2014/main" id="{0EC55FB7-2CED-22D3-762E-401A8CF38725}"/>
                </a:ext>
              </a:extLst>
            </p:cNvPr>
            <p:cNvSpPr/>
            <p:nvPr/>
          </p:nvSpPr>
          <p:spPr>
            <a:xfrm>
              <a:off x="1422042" y="396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latin typeface="Aptos" panose="020B0004020202020204" pitchFamily="34" charset="0"/>
                </a:rPr>
                <a:t>H</a:t>
              </a:r>
              <a:r>
                <a:rPr kumimoji="1" lang="en-US" altLang="ja-JP" sz="1200" dirty="0">
                  <a:latin typeface="Aptos" panose="020B0004020202020204" pitchFamily="34" charset="0"/>
                </a:rPr>
                <a:t>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83" name="正方形/長方形 382">
              <a:extLst>
                <a:ext uri="{FF2B5EF4-FFF2-40B4-BE49-F238E27FC236}">
                  <a16:creationId xmlns:a16="http://schemas.microsoft.com/office/drawing/2014/main" id="{ED77190D-1A46-DC8E-73A8-F74CE48AEC1A}"/>
                </a:ext>
              </a:extLst>
            </p:cNvPr>
            <p:cNvSpPr/>
            <p:nvPr/>
          </p:nvSpPr>
          <p:spPr>
            <a:xfrm>
              <a:off x="7542042" y="396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84" name="正方形/長方形 383">
              <a:extLst>
                <a:ext uri="{FF2B5EF4-FFF2-40B4-BE49-F238E27FC236}">
                  <a16:creationId xmlns:a16="http://schemas.microsoft.com/office/drawing/2014/main" id="{432EC468-075D-9E09-90AD-E478E6E9BE3F}"/>
                </a:ext>
              </a:extLst>
            </p:cNvPr>
            <p:cNvSpPr/>
            <p:nvPr/>
          </p:nvSpPr>
          <p:spPr>
            <a:xfrm>
              <a:off x="7182042" y="396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85" name="正方形/長方形 384">
              <a:extLst>
                <a:ext uri="{FF2B5EF4-FFF2-40B4-BE49-F238E27FC236}">
                  <a16:creationId xmlns:a16="http://schemas.microsoft.com/office/drawing/2014/main" id="{833496E3-C716-9F09-D416-3F29ED6D5747}"/>
                </a:ext>
              </a:extLst>
            </p:cNvPr>
            <p:cNvSpPr/>
            <p:nvPr/>
          </p:nvSpPr>
          <p:spPr>
            <a:xfrm>
              <a:off x="6822042" y="396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86" name="正方形/長方形 385">
              <a:extLst>
                <a:ext uri="{FF2B5EF4-FFF2-40B4-BE49-F238E27FC236}">
                  <a16:creationId xmlns:a16="http://schemas.microsoft.com/office/drawing/2014/main" id="{54B57C5C-0F12-A63A-8B0C-E6EA34106DB2}"/>
                </a:ext>
              </a:extLst>
            </p:cNvPr>
            <p:cNvSpPr/>
            <p:nvPr/>
          </p:nvSpPr>
          <p:spPr>
            <a:xfrm>
              <a:off x="6102042" y="450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87" name="正方形/長方形 386">
              <a:extLst>
                <a:ext uri="{FF2B5EF4-FFF2-40B4-BE49-F238E27FC236}">
                  <a16:creationId xmlns:a16="http://schemas.microsoft.com/office/drawing/2014/main" id="{F8690C09-930B-1F68-DE40-69C15D207344}"/>
                </a:ext>
              </a:extLst>
            </p:cNvPr>
            <p:cNvSpPr/>
            <p:nvPr/>
          </p:nvSpPr>
          <p:spPr>
            <a:xfrm>
              <a:off x="6462042" y="450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88" name="正方形/長方形 387">
              <a:extLst>
                <a:ext uri="{FF2B5EF4-FFF2-40B4-BE49-F238E27FC236}">
                  <a16:creationId xmlns:a16="http://schemas.microsoft.com/office/drawing/2014/main" id="{F1C1D17F-39CE-2FD4-B135-33452AEB514B}"/>
                </a:ext>
              </a:extLst>
            </p:cNvPr>
            <p:cNvSpPr/>
            <p:nvPr/>
          </p:nvSpPr>
          <p:spPr>
            <a:xfrm>
              <a:off x="281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89" name="正方形/長方形 388">
              <a:extLst>
                <a:ext uri="{FF2B5EF4-FFF2-40B4-BE49-F238E27FC236}">
                  <a16:creationId xmlns:a16="http://schemas.microsoft.com/office/drawing/2014/main" id="{F39F0E74-D047-A3DC-76B6-F27A664FC342}"/>
                </a:ext>
              </a:extLst>
            </p:cNvPr>
            <p:cNvSpPr/>
            <p:nvPr/>
          </p:nvSpPr>
          <p:spPr>
            <a:xfrm>
              <a:off x="2907042" y="3474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latin typeface="Aptos" panose="020B0004020202020204" pitchFamily="34" charset="0"/>
                </a:rPr>
                <a:t>H</a:t>
              </a:r>
              <a:r>
                <a:rPr kumimoji="1" lang="en-US" altLang="ja-JP" sz="1200" dirty="0">
                  <a:latin typeface="Aptos" panose="020B0004020202020204" pitchFamily="34" charset="0"/>
                </a:rPr>
                <a:t>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90" name="正方形/長方形 389">
              <a:extLst>
                <a:ext uri="{FF2B5EF4-FFF2-40B4-BE49-F238E27FC236}">
                  <a16:creationId xmlns:a16="http://schemas.microsoft.com/office/drawing/2014/main" id="{AB7CA90F-AD7F-8AD0-55D7-A66BC92F5C20}"/>
                </a:ext>
              </a:extLst>
            </p:cNvPr>
            <p:cNvSpPr/>
            <p:nvPr/>
          </p:nvSpPr>
          <p:spPr>
            <a:xfrm>
              <a:off x="5742042" y="495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1" name="正方形/長方形 390">
              <a:extLst>
                <a:ext uri="{FF2B5EF4-FFF2-40B4-BE49-F238E27FC236}">
                  <a16:creationId xmlns:a16="http://schemas.microsoft.com/office/drawing/2014/main" id="{A1101A5D-5E20-5247-7940-DAEEA0985671}"/>
                </a:ext>
              </a:extLst>
            </p:cNvPr>
            <p:cNvSpPr/>
            <p:nvPr/>
          </p:nvSpPr>
          <p:spPr>
            <a:xfrm>
              <a:off x="5382042" y="495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2" name="正方形/長方形 391">
              <a:extLst>
                <a:ext uri="{FF2B5EF4-FFF2-40B4-BE49-F238E27FC236}">
                  <a16:creationId xmlns:a16="http://schemas.microsoft.com/office/drawing/2014/main" id="{FC10CA84-613B-7C6D-025E-D492BE912D60}"/>
                </a:ext>
              </a:extLst>
            </p:cNvPr>
            <p:cNvSpPr/>
            <p:nvPr/>
          </p:nvSpPr>
          <p:spPr>
            <a:xfrm>
              <a:off x="502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3" name="正方形/長方形 392">
              <a:extLst>
                <a:ext uri="{FF2B5EF4-FFF2-40B4-BE49-F238E27FC236}">
                  <a16:creationId xmlns:a16="http://schemas.microsoft.com/office/drawing/2014/main" id="{15F882D5-7758-50B7-4668-16434CA9CD07}"/>
                </a:ext>
              </a:extLst>
            </p:cNvPr>
            <p:cNvSpPr/>
            <p:nvPr/>
          </p:nvSpPr>
          <p:spPr>
            <a:xfrm>
              <a:off x="466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4" name="正方形/長方形 393">
              <a:extLst>
                <a:ext uri="{FF2B5EF4-FFF2-40B4-BE49-F238E27FC236}">
                  <a16:creationId xmlns:a16="http://schemas.microsoft.com/office/drawing/2014/main" id="{25B724A4-F92C-A526-C915-3841FE30FA4B}"/>
                </a:ext>
              </a:extLst>
            </p:cNvPr>
            <p:cNvSpPr/>
            <p:nvPr/>
          </p:nvSpPr>
          <p:spPr>
            <a:xfrm>
              <a:off x="430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5" name="正方形/長方形 394">
              <a:extLst>
                <a:ext uri="{FF2B5EF4-FFF2-40B4-BE49-F238E27FC236}">
                  <a16:creationId xmlns:a16="http://schemas.microsoft.com/office/drawing/2014/main" id="{1AAEF997-5DC8-626E-8C9C-B9A593602BE7}"/>
                </a:ext>
              </a:extLst>
            </p:cNvPr>
            <p:cNvSpPr/>
            <p:nvPr/>
          </p:nvSpPr>
          <p:spPr>
            <a:xfrm>
              <a:off x="394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6" name="正方形/長方形 395">
              <a:extLst>
                <a:ext uri="{FF2B5EF4-FFF2-40B4-BE49-F238E27FC236}">
                  <a16:creationId xmlns:a16="http://schemas.microsoft.com/office/drawing/2014/main" id="{72AA66CE-7D99-8019-3221-C6CAAEEF6E52}"/>
                </a:ext>
              </a:extLst>
            </p:cNvPr>
            <p:cNvSpPr/>
            <p:nvPr/>
          </p:nvSpPr>
          <p:spPr>
            <a:xfrm>
              <a:off x="358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7" name="正方形/長方形 396">
              <a:extLst>
                <a:ext uri="{FF2B5EF4-FFF2-40B4-BE49-F238E27FC236}">
                  <a16:creationId xmlns:a16="http://schemas.microsoft.com/office/drawing/2014/main" id="{67837B92-9E55-97D2-04B0-B41CC3DAE882}"/>
                </a:ext>
              </a:extLst>
            </p:cNvPr>
            <p:cNvSpPr/>
            <p:nvPr/>
          </p:nvSpPr>
          <p:spPr>
            <a:xfrm>
              <a:off x="322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8" name="正方形/長方形 397">
              <a:extLst>
                <a:ext uri="{FF2B5EF4-FFF2-40B4-BE49-F238E27FC236}">
                  <a16:creationId xmlns:a16="http://schemas.microsoft.com/office/drawing/2014/main" id="{2E7F1AB3-B8A6-0BF2-1A7E-2C6B37485C3F}"/>
                </a:ext>
              </a:extLst>
            </p:cNvPr>
            <p:cNvSpPr/>
            <p:nvPr/>
          </p:nvSpPr>
          <p:spPr>
            <a:xfrm>
              <a:off x="286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9" name="正方形/長方形 398">
              <a:extLst>
                <a:ext uri="{FF2B5EF4-FFF2-40B4-BE49-F238E27FC236}">
                  <a16:creationId xmlns:a16="http://schemas.microsoft.com/office/drawing/2014/main" id="{D519A276-149C-6EE5-619E-392B872C33FD}"/>
                </a:ext>
              </a:extLst>
            </p:cNvPr>
            <p:cNvSpPr/>
            <p:nvPr/>
          </p:nvSpPr>
          <p:spPr>
            <a:xfrm>
              <a:off x="250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400" name="正方形/長方形 399">
              <a:extLst>
                <a:ext uri="{FF2B5EF4-FFF2-40B4-BE49-F238E27FC236}">
                  <a16:creationId xmlns:a16="http://schemas.microsoft.com/office/drawing/2014/main" id="{DB7E342B-9EF6-F610-4CCE-EF5417736254}"/>
                </a:ext>
              </a:extLst>
            </p:cNvPr>
            <p:cNvSpPr/>
            <p:nvPr/>
          </p:nvSpPr>
          <p:spPr>
            <a:xfrm>
              <a:off x="2142042" y="495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401" name="正方形/長方形 400">
              <a:extLst>
                <a:ext uri="{FF2B5EF4-FFF2-40B4-BE49-F238E27FC236}">
                  <a16:creationId xmlns:a16="http://schemas.microsoft.com/office/drawing/2014/main" id="{4B2407DB-3324-37A1-E31B-A83D24B484EE}"/>
                </a:ext>
              </a:extLst>
            </p:cNvPr>
            <p:cNvSpPr/>
            <p:nvPr/>
          </p:nvSpPr>
          <p:spPr>
            <a:xfrm>
              <a:off x="1062042" y="450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402" name="正方形/長方形 401">
              <a:extLst>
                <a:ext uri="{FF2B5EF4-FFF2-40B4-BE49-F238E27FC236}">
                  <a16:creationId xmlns:a16="http://schemas.microsoft.com/office/drawing/2014/main" id="{F2610CD2-3A13-6EEC-7831-7B39D8119FDA}"/>
                </a:ext>
              </a:extLst>
            </p:cNvPr>
            <p:cNvSpPr/>
            <p:nvPr/>
          </p:nvSpPr>
          <p:spPr>
            <a:xfrm>
              <a:off x="702042" y="441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403" name="正方形/長方形 402">
              <a:extLst>
                <a:ext uri="{FF2B5EF4-FFF2-40B4-BE49-F238E27FC236}">
                  <a16:creationId xmlns:a16="http://schemas.microsoft.com/office/drawing/2014/main" id="{26B18335-661D-9903-C843-8D268F205C79}"/>
                </a:ext>
              </a:extLst>
            </p:cNvPr>
            <p:cNvSpPr/>
            <p:nvPr/>
          </p:nvSpPr>
          <p:spPr>
            <a:xfrm>
              <a:off x="7857042" y="342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latin typeface="Aptos" panose="020B0004020202020204" pitchFamily="34" charset="0"/>
                </a:rPr>
                <a:t>H</a:t>
              </a:r>
              <a:r>
                <a:rPr kumimoji="1" lang="en-US" altLang="ja-JP" sz="1200" dirty="0">
                  <a:latin typeface="Aptos" panose="020B0004020202020204" pitchFamily="34" charset="0"/>
                </a:rPr>
                <a:t>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04" name="正方形/長方形 403">
              <a:extLst>
                <a:ext uri="{FF2B5EF4-FFF2-40B4-BE49-F238E27FC236}">
                  <a16:creationId xmlns:a16="http://schemas.microsoft.com/office/drawing/2014/main" id="{FD3F7217-83A5-ED44-992E-291D7AFCFF24}"/>
                </a:ext>
              </a:extLst>
            </p:cNvPr>
            <p:cNvSpPr/>
            <p:nvPr/>
          </p:nvSpPr>
          <p:spPr>
            <a:xfrm>
              <a:off x="7497042" y="342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latin typeface="Aptos" panose="020B0004020202020204" pitchFamily="34" charset="0"/>
                </a:rPr>
                <a:t>H</a:t>
              </a:r>
              <a:r>
                <a:rPr kumimoji="1" lang="en-US" altLang="ja-JP" sz="1200" dirty="0">
                  <a:latin typeface="Aptos" panose="020B0004020202020204" pitchFamily="34" charset="0"/>
                </a:rPr>
                <a:t>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05" name="正方形/長方形 404">
              <a:extLst>
                <a:ext uri="{FF2B5EF4-FFF2-40B4-BE49-F238E27FC236}">
                  <a16:creationId xmlns:a16="http://schemas.microsoft.com/office/drawing/2014/main" id="{C46E26D3-C115-39D0-DC30-B0CB90CF8F89}"/>
                </a:ext>
              </a:extLst>
            </p:cNvPr>
            <p:cNvSpPr/>
            <p:nvPr/>
          </p:nvSpPr>
          <p:spPr>
            <a:xfrm>
              <a:off x="5337042" y="387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06" name="正方形/長方形 405">
              <a:extLst>
                <a:ext uri="{FF2B5EF4-FFF2-40B4-BE49-F238E27FC236}">
                  <a16:creationId xmlns:a16="http://schemas.microsoft.com/office/drawing/2014/main" id="{3F7F173A-3B53-4B44-B172-142FBEB54B31}"/>
                </a:ext>
              </a:extLst>
            </p:cNvPr>
            <p:cNvSpPr/>
            <p:nvPr/>
          </p:nvSpPr>
          <p:spPr>
            <a:xfrm>
              <a:off x="1737042" y="43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07" name="正方形/長方形 406">
              <a:extLst>
                <a:ext uri="{FF2B5EF4-FFF2-40B4-BE49-F238E27FC236}">
                  <a16:creationId xmlns:a16="http://schemas.microsoft.com/office/drawing/2014/main" id="{BACEFDE6-BCDC-2EBC-7E87-8AAA6014A8FC}"/>
                </a:ext>
              </a:extLst>
            </p:cNvPr>
            <p:cNvSpPr/>
            <p:nvPr/>
          </p:nvSpPr>
          <p:spPr>
            <a:xfrm>
              <a:off x="702042" y="342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latin typeface="Aptos" panose="020B0004020202020204" pitchFamily="34" charset="0"/>
                </a:rPr>
                <a:t>H</a:t>
              </a:r>
              <a:r>
                <a:rPr kumimoji="1" lang="en-US" altLang="ja-JP" sz="1200" dirty="0">
                  <a:latin typeface="Aptos" panose="020B0004020202020204" pitchFamily="34" charset="0"/>
                </a:rPr>
                <a:t>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08" name="正方形/長方形 407">
              <a:extLst>
                <a:ext uri="{FF2B5EF4-FFF2-40B4-BE49-F238E27FC236}">
                  <a16:creationId xmlns:a16="http://schemas.microsoft.com/office/drawing/2014/main" id="{D9397891-A370-3203-28D3-D87F8B14A698}"/>
                </a:ext>
              </a:extLst>
            </p:cNvPr>
            <p:cNvSpPr/>
            <p:nvPr/>
          </p:nvSpPr>
          <p:spPr>
            <a:xfrm>
              <a:off x="1017042" y="387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09" name="正方形/長方形 408">
              <a:extLst>
                <a:ext uri="{FF2B5EF4-FFF2-40B4-BE49-F238E27FC236}">
                  <a16:creationId xmlns:a16="http://schemas.microsoft.com/office/drawing/2014/main" id="{78D3C1B1-5CD3-EB4F-3769-EEE9001D2446}"/>
                </a:ext>
              </a:extLst>
            </p:cNvPr>
            <p:cNvSpPr/>
            <p:nvPr/>
          </p:nvSpPr>
          <p:spPr>
            <a:xfrm>
              <a:off x="5697042" y="387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10" name="正方形/長方形 409">
              <a:extLst>
                <a:ext uri="{FF2B5EF4-FFF2-40B4-BE49-F238E27FC236}">
                  <a16:creationId xmlns:a16="http://schemas.microsoft.com/office/drawing/2014/main" id="{BF037D8B-87B9-5668-E875-1C8315D236D7}"/>
                </a:ext>
              </a:extLst>
            </p:cNvPr>
            <p:cNvSpPr/>
            <p:nvPr/>
          </p:nvSpPr>
          <p:spPr>
            <a:xfrm>
              <a:off x="1422042" y="477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cxnSp>
          <p:nvCxnSpPr>
            <p:cNvPr id="411" name="直線コネクタ 410">
              <a:extLst>
                <a:ext uri="{FF2B5EF4-FFF2-40B4-BE49-F238E27FC236}">
                  <a16:creationId xmlns:a16="http://schemas.microsoft.com/office/drawing/2014/main" id="{328BE42A-23EB-88DE-F436-E21857FF95B4}"/>
                </a:ext>
              </a:extLst>
            </p:cNvPr>
            <p:cNvCxnSpPr>
              <a:cxnSpLocks/>
            </p:cNvCxnSpPr>
            <p:nvPr/>
          </p:nvCxnSpPr>
          <p:spPr>
            <a:xfrm>
              <a:off x="6642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2" name="直線コネクタ 411">
              <a:extLst>
                <a:ext uri="{FF2B5EF4-FFF2-40B4-BE49-F238E27FC236}">
                  <a16:creationId xmlns:a16="http://schemas.microsoft.com/office/drawing/2014/main" id="{3A518102-EB22-3B99-B099-FBA753722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82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3" name="直線コネクタ 412">
              <a:extLst>
                <a:ext uri="{FF2B5EF4-FFF2-40B4-BE49-F238E27FC236}">
                  <a16:creationId xmlns:a16="http://schemas.microsoft.com/office/drawing/2014/main" id="{56D66702-C0C7-2EC3-090F-54A0F20CA925}"/>
                </a:ext>
              </a:extLst>
            </p:cNvPr>
            <p:cNvCxnSpPr>
              <a:cxnSpLocks/>
            </p:cNvCxnSpPr>
            <p:nvPr/>
          </p:nvCxnSpPr>
          <p:spPr>
            <a:xfrm>
              <a:off x="5922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4" name="直線コネクタ 413">
              <a:extLst>
                <a:ext uri="{FF2B5EF4-FFF2-40B4-BE49-F238E27FC236}">
                  <a16:creationId xmlns:a16="http://schemas.microsoft.com/office/drawing/2014/main" id="{8F26B6AF-5B93-4F10-F726-198606689F0A}"/>
                </a:ext>
              </a:extLst>
            </p:cNvPr>
            <p:cNvCxnSpPr>
              <a:cxnSpLocks/>
            </p:cNvCxnSpPr>
            <p:nvPr/>
          </p:nvCxnSpPr>
          <p:spPr>
            <a:xfrm>
              <a:off x="5967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5" name="直線コネクタ 414">
              <a:extLst>
                <a:ext uri="{FF2B5EF4-FFF2-40B4-BE49-F238E27FC236}">
                  <a16:creationId xmlns:a16="http://schemas.microsoft.com/office/drawing/2014/main" id="{64194D6D-7A0D-0348-B30E-2DC0633EB7F9}"/>
                </a:ext>
              </a:extLst>
            </p:cNvPr>
            <p:cNvCxnSpPr>
              <a:cxnSpLocks/>
            </p:cNvCxnSpPr>
            <p:nvPr/>
          </p:nvCxnSpPr>
          <p:spPr>
            <a:xfrm>
              <a:off x="5562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6" name="直線コネクタ 415">
              <a:extLst>
                <a:ext uri="{FF2B5EF4-FFF2-40B4-BE49-F238E27FC236}">
                  <a16:creationId xmlns:a16="http://schemas.microsoft.com/office/drawing/2014/main" id="{C1DDD572-D212-AB8C-FA95-FC12C0DF7094}"/>
                </a:ext>
              </a:extLst>
            </p:cNvPr>
            <p:cNvCxnSpPr>
              <a:cxnSpLocks/>
            </p:cNvCxnSpPr>
            <p:nvPr/>
          </p:nvCxnSpPr>
          <p:spPr>
            <a:xfrm>
              <a:off x="5607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7" name="直線コネクタ 416">
              <a:extLst>
                <a:ext uri="{FF2B5EF4-FFF2-40B4-BE49-F238E27FC236}">
                  <a16:creationId xmlns:a16="http://schemas.microsoft.com/office/drawing/2014/main" id="{7C845ADE-1915-B777-CF33-91A049B541DE}"/>
                </a:ext>
              </a:extLst>
            </p:cNvPr>
            <p:cNvCxnSpPr>
              <a:cxnSpLocks/>
            </p:cNvCxnSpPr>
            <p:nvPr/>
          </p:nvCxnSpPr>
          <p:spPr>
            <a:xfrm>
              <a:off x="2682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8" name="直線コネクタ 417">
              <a:extLst>
                <a:ext uri="{FF2B5EF4-FFF2-40B4-BE49-F238E27FC236}">
                  <a16:creationId xmlns:a16="http://schemas.microsoft.com/office/drawing/2014/main" id="{B64E2D60-461A-9DBB-31F2-CD2D53FE6394}"/>
                </a:ext>
              </a:extLst>
            </p:cNvPr>
            <p:cNvCxnSpPr>
              <a:cxnSpLocks/>
            </p:cNvCxnSpPr>
            <p:nvPr/>
          </p:nvCxnSpPr>
          <p:spPr>
            <a:xfrm>
              <a:off x="2322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9" name="直線コネクタ 418">
              <a:extLst>
                <a:ext uri="{FF2B5EF4-FFF2-40B4-BE49-F238E27FC236}">
                  <a16:creationId xmlns:a16="http://schemas.microsoft.com/office/drawing/2014/main" id="{AF5B1DA0-C385-8593-F818-4DC95FFC62A6}"/>
                </a:ext>
              </a:extLst>
            </p:cNvPr>
            <p:cNvCxnSpPr>
              <a:cxnSpLocks/>
            </p:cNvCxnSpPr>
            <p:nvPr/>
          </p:nvCxnSpPr>
          <p:spPr>
            <a:xfrm>
              <a:off x="5427042" y="3879000"/>
              <a:ext cx="0" cy="54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直線コネクタ 419">
              <a:extLst>
                <a:ext uri="{FF2B5EF4-FFF2-40B4-BE49-F238E27FC236}">
                  <a16:creationId xmlns:a16="http://schemas.microsoft.com/office/drawing/2014/main" id="{F39B092F-72AA-5FAF-1709-71773C273903}"/>
                </a:ext>
              </a:extLst>
            </p:cNvPr>
            <p:cNvCxnSpPr>
              <a:cxnSpLocks/>
            </p:cNvCxnSpPr>
            <p:nvPr/>
          </p:nvCxnSpPr>
          <p:spPr>
            <a:xfrm>
              <a:off x="5787042" y="3879000"/>
              <a:ext cx="0" cy="54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1" name="直線コネクタ 420">
              <a:extLst>
                <a:ext uri="{FF2B5EF4-FFF2-40B4-BE49-F238E27FC236}">
                  <a16:creationId xmlns:a16="http://schemas.microsoft.com/office/drawing/2014/main" id="{DB55FD74-6650-8287-F934-942B47AD8DF6}"/>
                </a:ext>
              </a:extLst>
            </p:cNvPr>
            <p:cNvCxnSpPr>
              <a:cxnSpLocks/>
            </p:cNvCxnSpPr>
            <p:nvPr/>
          </p:nvCxnSpPr>
          <p:spPr>
            <a:xfrm>
              <a:off x="4842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2" name="直線コネクタ 421">
              <a:extLst>
                <a:ext uri="{FF2B5EF4-FFF2-40B4-BE49-F238E27FC236}">
                  <a16:creationId xmlns:a16="http://schemas.microsoft.com/office/drawing/2014/main" id="{9C4A2AED-E1D9-8374-8AD7-085A764C2FB5}"/>
                </a:ext>
              </a:extLst>
            </p:cNvPr>
            <p:cNvCxnSpPr>
              <a:cxnSpLocks/>
            </p:cNvCxnSpPr>
            <p:nvPr/>
          </p:nvCxnSpPr>
          <p:spPr>
            <a:xfrm>
              <a:off x="4482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直線コネクタ 422">
              <a:extLst>
                <a:ext uri="{FF2B5EF4-FFF2-40B4-BE49-F238E27FC236}">
                  <a16:creationId xmlns:a16="http://schemas.microsoft.com/office/drawing/2014/main" id="{F302ECCE-0A65-E073-4DAB-10DD923B732C}"/>
                </a:ext>
              </a:extLst>
            </p:cNvPr>
            <p:cNvCxnSpPr>
              <a:cxnSpLocks/>
            </p:cNvCxnSpPr>
            <p:nvPr/>
          </p:nvCxnSpPr>
          <p:spPr>
            <a:xfrm>
              <a:off x="4122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4" name="直線コネクタ 423">
              <a:extLst>
                <a:ext uri="{FF2B5EF4-FFF2-40B4-BE49-F238E27FC236}">
                  <a16:creationId xmlns:a16="http://schemas.microsoft.com/office/drawing/2014/main" id="{9BD3C115-4EEF-BC7B-E2BD-34240961BF71}"/>
                </a:ext>
              </a:extLst>
            </p:cNvPr>
            <p:cNvCxnSpPr>
              <a:cxnSpLocks/>
            </p:cNvCxnSpPr>
            <p:nvPr/>
          </p:nvCxnSpPr>
          <p:spPr>
            <a:xfrm>
              <a:off x="3762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5" name="直線コネクタ 424">
              <a:extLst>
                <a:ext uri="{FF2B5EF4-FFF2-40B4-BE49-F238E27FC236}">
                  <a16:creationId xmlns:a16="http://schemas.microsoft.com/office/drawing/2014/main" id="{4C5631DD-D582-A0A7-F656-CEDDDC2F3F00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6" name="直線コネクタ 425">
              <a:extLst>
                <a:ext uri="{FF2B5EF4-FFF2-40B4-BE49-F238E27FC236}">
                  <a16:creationId xmlns:a16="http://schemas.microsoft.com/office/drawing/2014/main" id="{E476EB83-9E11-518F-82EE-BDD67BB97D45}"/>
                </a:ext>
              </a:extLst>
            </p:cNvPr>
            <p:cNvCxnSpPr>
              <a:cxnSpLocks/>
            </p:cNvCxnSpPr>
            <p:nvPr/>
          </p:nvCxnSpPr>
          <p:spPr>
            <a:xfrm>
              <a:off x="3042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7" name="正方形/長方形 426">
              <a:extLst>
                <a:ext uri="{FF2B5EF4-FFF2-40B4-BE49-F238E27FC236}">
                  <a16:creationId xmlns:a16="http://schemas.microsoft.com/office/drawing/2014/main" id="{1A257CF9-1903-201F-A43B-197FFEC4DA2C}"/>
                </a:ext>
              </a:extLst>
            </p:cNvPr>
            <p:cNvSpPr/>
            <p:nvPr/>
          </p:nvSpPr>
          <p:spPr>
            <a:xfrm>
              <a:off x="5337042" y="441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28" name="正方形/長方形 427">
              <a:extLst>
                <a:ext uri="{FF2B5EF4-FFF2-40B4-BE49-F238E27FC236}">
                  <a16:creationId xmlns:a16="http://schemas.microsoft.com/office/drawing/2014/main" id="{7B5508E2-8EE4-BCFF-A8EE-9EDA0934FD41}"/>
                </a:ext>
              </a:extLst>
            </p:cNvPr>
            <p:cNvSpPr/>
            <p:nvPr/>
          </p:nvSpPr>
          <p:spPr>
            <a:xfrm>
              <a:off x="5697042" y="441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29" name="正方形/長方形 428">
              <a:extLst>
                <a:ext uri="{FF2B5EF4-FFF2-40B4-BE49-F238E27FC236}">
                  <a16:creationId xmlns:a16="http://schemas.microsoft.com/office/drawing/2014/main" id="{9DF0CE14-64B7-CAC4-A132-7BD03B498F5F}"/>
                </a:ext>
              </a:extLst>
            </p:cNvPr>
            <p:cNvSpPr/>
            <p:nvPr/>
          </p:nvSpPr>
          <p:spPr>
            <a:xfrm>
              <a:off x="2457042" y="387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cxnSp>
          <p:nvCxnSpPr>
            <p:cNvPr id="430" name="直線コネクタ 429">
              <a:extLst>
                <a:ext uri="{FF2B5EF4-FFF2-40B4-BE49-F238E27FC236}">
                  <a16:creationId xmlns:a16="http://schemas.microsoft.com/office/drawing/2014/main" id="{39B29B1C-8628-8DEE-53B4-72BF783C3F01}"/>
                </a:ext>
              </a:extLst>
            </p:cNvPr>
            <p:cNvCxnSpPr>
              <a:cxnSpLocks/>
            </p:cNvCxnSpPr>
            <p:nvPr/>
          </p:nvCxnSpPr>
          <p:spPr>
            <a:xfrm>
              <a:off x="2547042" y="3879000"/>
              <a:ext cx="0" cy="54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1" name="正方形/長方形 430">
              <a:extLst>
                <a:ext uri="{FF2B5EF4-FFF2-40B4-BE49-F238E27FC236}">
                  <a16:creationId xmlns:a16="http://schemas.microsoft.com/office/drawing/2014/main" id="{DE3FC764-E2C7-0F76-14F9-083CEA1C8039}"/>
                </a:ext>
              </a:extLst>
            </p:cNvPr>
            <p:cNvSpPr/>
            <p:nvPr/>
          </p:nvSpPr>
          <p:spPr>
            <a:xfrm>
              <a:off x="2457042" y="441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cxnSp>
          <p:nvCxnSpPr>
            <p:cNvPr id="432" name="直線コネクタ 431">
              <a:extLst>
                <a:ext uri="{FF2B5EF4-FFF2-40B4-BE49-F238E27FC236}">
                  <a16:creationId xmlns:a16="http://schemas.microsoft.com/office/drawing/2014/main" id="{5680E408-425A-10B2-3EC0-E1139F2A15FB}"/>
                </a:ext>
              </a:extLst>
            </p:cNvPr>
            <p:cNvCxnSpPr>
              <a:cxnSpLocks/>
            </p:cNvCxnSpPr>
            <p:nvPr/>
          </p:nvCxnSpPr>
          <p:spPr>
            <a:xfrm>
              <a:off x="2142042" y="3879000"/>
              <a:ext cx="0" cy="54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3" name="正方形/長方形 432">
              <a:extLst>
                <a:ext uri="{FF2B5EF4-FFF2-40B4-BE49-F238E27FC236}">
                  <a16:creationId xmlns:a16="http://schemas.microsoft.com/office/drawing/2014/main" id="{D0BC1ABC-90DE-6CBA-53C9-2AD40C4456E3}"/>
                </a:ext>
              </a:extLst>
            </p:cNvPr>
            <p:cNvSpPr/>
            <p:nvPr/>
          </p:nvSpPr>
          <p:spPr>
            <a:xfrm>
              <a:off x="2097042" y="441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34" name="正方形/長方形 433">
              <a:extLst>
                <a:ext uri="{FF2B5EF4-FFF2-40B4-BE49-F238E27FC236}">
                  <a16:creationId xmlns:a16="http://schemas.microsoft.com/office/drawing/2014/main" id="{527D300C-AFD0-A9EF-51F3-822934546B9C}"/>
                </a:ext>
              </a:extLst>
            </p:cNvPr>
            <p:cNvSpPr/>
            <p:nvPr/>
          </p:nvSpPr>
          <p:spPr>
            <a:xfrm>
              <a:off x="1782042" y="486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cxnSp>
          <p:nvCxnSpPr>
            <p:cNvPr id="435" name="直線矢印コネクタ 434">
              <a:extLst>
                <a:ext uri="{FF2B5EF4-FFF2-40B4-BE49-F238E27FC236}">
                  <a16:creationId xmlns:a16="http://schemas.microsoft.com/office/drawing/2014/main" id="{5D664436-6A3B-7A65-FDBD-E663DFF568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2042" y="5679000"/>
              <a:ext cx="108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6" name="直線矢印コネクタ 435">
              <a:extLst>
                <a:ext uri="{FF2B5EF4-FFF2-40B4-BE49-F238E27FC236}">
                  <a16:creationId xmlns:a16="http://schemas.microsoft.com/office/drawing/2014/main" id="{F8C6CD44-0A38-9E27-1A6E-3333EAFC40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2042" y="567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7" name="直線矢印コネクタ 436">
              <a:extLst>
                <a:ext uri="{FF2B5EF4-FFF2-40B4-BE49-F238E27FC236}">
                  <a16:creationId xmlns:a16="http://schemas.microsoft.com/office/drawing/2014/main" id="{1C6E1A14-F0A3-A7D9-1058-D638C196F8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2042" y="590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8" name="直線矢印コネクタ 437">
              <a:extLst>
                <a:ext uri="{FF2B5EF4-FFF2-40B4-BE49-F238E27FC236}">
                  <a16:creationId xmlns:a16="http://schemas.microsoft.com/office/drawing/2014/main" id="{64688179-4C5C-7E4C-3E01-B45C025541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2042" y="5454000"/>
              <a:ext cx="72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9" name="直線矢印コネクタ 438">
              <a:extLst>
                <a:ext uri="{FF2B5EF4-FFF2-40B4-BE49-F238E27FC236}">
                  <a16:creationId xmlns:a16="http://schemas.microsoft.com/office/drawing/2014/main" id="{DA23256C-6AC2-E58D-DF07-736C17B224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2042" y="590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913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DEA65E-1AD3-1131-B337-069B9385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桁上げ加算器の自動合成を使う場合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6E7209-B0F2-5635-308E-813028E154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前提：合成系による自動合成に頼れるなら頼るのが一番良い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</a:t>
            </a:r>
            <a:r>
              <a:rPr kumimoji="1" lang="en-US" altLang="ja-JP" dirty="0"/>
              <a:t>A*B+C</a:t>
            </a:r>
            <a:r>
              <a:rPr kumimoji="1" lang="ja-JP" altLang="en-US" dirty="0"/>
              <a:t>」のように書けば合成系が自動で合成をしてくれる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メンテナンスコストが低いし，典型的にはかなり高速</a:t>
            </a:r>
            <a:endParaRPr kumimoji="1" lang="en-US" altLang="ja-JP" dirty="0"/>
          </a:p>
          <a:p>
            <a:r>
              <a:rPr kumimoji="1" lang="ja-JP" altLang="en-US" dirty="0"/>
              <a:t>前ページのような工夫を，自動合成で実現することを考える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上位，中位，下位で分けて加算を記述するのが良いかもしれない</a:t>
            </a:r>
          </a:p>
          <a:p>
            <a:pPr lvl="1"/>
            <a:r>
              <a:rPr kumimoji="1" lang="ja-JP" altLang="en-US" dirty="0"/>
              <a:t>下位は時間に余裕があるので，勝手にリプルキャリーぽくなることを期待</a:t>
            </a:r>
          </a:p>
          <a:p>
            <a:pPr lvl="1"/>
            <a:r>
              <a:rPr kumimoji="1" lang="ja-JP" altLang="en-US" dirty="0"/>
              <a:t>上位は，下から </a:t>
            </a:r>
            <a:r>
              <a:rPr kumimoji="1" lang="en-US" altLang="ja-JP" dirty="0"/>
              <a:t>+1 </a:t>
            </a:r>
            <a:r>
              <a:rPr kumimoji="1" lang="ja-JP" altLang="en-US" dirty="0"/>
              <a:t>が来る場合も計算しといて選択するなど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2061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6ADAE9-E99D-8BD3-A30A-254D7464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効果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787843-8044-B7CB-0E13-1D10AF7117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特に下位側は遅延を伸ばさずに加算部分の回路を単純化できる</a:t>
            </a:r>
            <a:endParaRPr kumimoji="1" lang="en-US" altLang="ja-JP" dirty="0"/>
          </a:p>
          <a:p>
            <a:r>
              <a:rPr kumimoji="1" lang="ja-JP" altLang="en-US" dirty="0"/>
              <a:t>全体にも遅延が少し短くできる</a:t>
            </a:r>
            <a:endParaRPr kumimoji="1" lang="en-US" altLang="ja-JP" dirty="0"/>
          </a:p>
          <a:p>
            <a:r>
              <a:rPr kumimoji="1" lang="ja-JP" altLang="en-US" dirty="0"/>
              <a:t>パイプライン化の際の </a:t>
            </a:r>
            <a:r>
              <a:rPr kumimoji="1" lang="en-US" altLang="ja-JP" dirty="0"/>
              <a:t>FF </a:t>
            </a:r>
            <a:r>
              <a:rPr kumimoji="1" lang="ja-JP" altLang="en-US" dirty="0"/>
              <a:t>も削減できる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桁上げ加算を早めに始めておくと信号の数が減るため</a:t>
            </a:r>
          </a:p>
        </p:txBody>
      </p:sp>
    </p:spTree>
    <p:extLst>
      <p:ext uri="{BB962C8B-B14F-4D97-AF65-F5344CB8AC3E}">
        <p14:creationId xmlns:p14="http://schemas.microsoft.com/office/powerpoint/2010/main" val="411493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背景：冗長表現と乗算器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550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参考資料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74921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67934B-BFE6-655A-089A-F99CA4DB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参考文献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EFEACC-C7C5-36D4-5F04-AD11F72950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952" y="998973"/>
            <a:ext cx="8550095" cy="5759757"/>
          </a:xfrm>
        </p:spPr>
        <p:txBody>
          <a:bodyPr anchor="t"/>
          <a:lstStyle/>
          <a:p>
            <a:pPr lvl="1">
              <a:lnSpc>
                <a:spcPct val="100000"/>
              </a:lnSpc>
            </a:pPr>
            <a:r>
              <a:rPr kumimoji="1" lang="en-US" altLang="ja-JP" sz="1100" dirty="0"/>
              <a:t>[CMOSVLSI2014] </a:t>
            </a:r>
            <a:r>
              <a:rPr kumimoji="1" lang="ja-JP" altLang="en-US" sz="1100" dirty="0"/>
              <a:t>ウェスト</a:t>
            </a:r>
            <a:r>
              <a:rPr kumimoji="1" lang="en-US" altLang="ja-JP" sz="1100" dirty="0"/>
              <a:t>&amp;</a:t>
            </a:r>
            <a:r>
              <a:rPr kumimoji="1" lang="ja-JP" altLang="en-US" sz="1100" dirty="0"/>
              <a:t>ハリス </a:t>
            </a:r>
            <a:r>
              <a:rPr kumimoji="1" lang="en-US" altLang="ja-JP" sz="1100" dirty="0"/>
              <a:t>CMOS VLSI </a:t>
            </a:r>
            <a:r>
              <a:rPr kumimoji="1" lang="ja-JP" altLang="en-US" sz="1100" dirty="0"/>
              <a:t>回路設計 応用編</a:t>
            </a:r>
            <a:r>
              <a:rPr kumimoji="1" lang="en-US" altLang="ja-JP" sz="1100" dirty="0"/>
              <a:t>:</a:t>
            </a:r>
            <a:br>
              <a:rPr kumimoji="1" lang="en-US" altLang="ja-JP" sz="1100" dirty="0"/>
            </a:br>
            <a:r>
              <a:rPr kumimoji="1" lang="en-US" altLang="ja-JP" sz="1100" dirty="0">
                <a:hlinkClick r:id="rId2"/>
              </a:rPr>
              <a:t>https://www.maruzen-publishing.co.jp/item/?book_no=294477</a:t>
            </a:r>
            <a:endParaRPr kumimoji="1"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[Hoskote2002] Yatin </a:t>
            </a:r>
            <a:r>
              <a:rPr lang="en-US" altLang="ja-JP" sz="1100" dirty="0" err="1"/>
              <a:t>Hoskote</a:t>
            </a:r>
            <a:r>
              <a:rPr lang="en-US" altLang="ja-JP" sz="1100" dirty="0"/>
              <a:t> Intel Corp: </a:t>
            </a:r>
            <a:br>
              <a:rPr lang="en-US" altLang="ja-JP" sz="1100" dirty="0"/>
            </a:br>
            <a:r>
              <a:rPr lang="en-US" altLang="ja-JP" sz="1100" dirty="0"/>
              <a:t>Leading Zero Anticipatory (LZA) algorithm and logic for high speed arithmetic units (</a:t>
            </a:r>
            <a:r>
              <a:rPr lang="ja-JP" altLang="en-US" sz="1100" dirty="0"/>
              <a:t>期限切れ特許</a:t>
            </a:r>
            <a:br>
              <a:rPr lang="en-US" altLang="ja-JP" sz="1100" dirty="0"/>
            </a:br>
            <a:r>
              <a:rPr lang="en-US" altLang="ja-JP" sz="1100" dirty="0">
                <a:hlinkClick r:id="rId3"/>
              </a:rPr>
              <a:t>https://patents.google.com/patent/US7024439B2/en</a:t>
            </a:r>
            <a:endParaRPr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[Knowles1991] Simon Knowles: </a:t>
            </a:r>
            <a:br>
              <a:rPr lang="en-US" altLang="ja-JP" sz="1100" dirty="0"/>
            </a:br>
            <a:r>
              <a:rPr lang="en-US" altLang="ja-JP" sz="1100" dirty="0"/>
              <a:t>Arithmetic Processor Design for the T9000 Transputer</a:t>
            </a:r>
            <a:br>
              <a:rPr lang="en-US" altLang="ja-JP" sz="1100" dirty="0"/>
            </a:br>
            <a:r>
              <a:rPr lang="en-US" altLang="ja-JP" sz="1100" dirty="0">
                <a:hlinkClick r:id="rId4"/>
              </a:rPr>
              <a:t>http://www.transputer.net/fbooks/t9000/t9kfpdsn.pdf</a:t>
            </a:r>
            <a:endParaRPr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[Lutz2017] David R. Lutz:</a:t>
            </a:r>
            <a:br>
              <a:rPr lang="en-US" altLang="ja-JP" sz="1100" dirty="0"/>
            </a:br>
            <a:r>
              <a:rPr lang="en-US" altLang="ja-JP" sz="1100" dirty="0"/>
              <a:t>Optimized Leading Zero Anticipators for Faster Fused Multiply-Adds</a:t>
            </a:r>
            <a:br>
              <a:rPr lang="en-US" altLang="ja-JP" sz="1100" dirty="0"/>
            </a:br>
            <a:r>
              <a:rPr lang="en-US" altLang="ja-JP" sz="1100" dirty="0">
                <a:hlinkClick r:id="rId5"/>
              </a:rPr>
              <a:t>https://ieeexplore.ieee.org/abstract/document/8335443</a:t>
            </a:r>
            <a:endParaRPr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[HFPA2018] Jean-Michel Muller , Nicolas </a:t>
            </a:r>
            <a:r>
              <a:rPr lang="en-US" altLang="ja-JP" sz="1100" dirty="0" err="1"/>
              <a:t>Brunie</a:t>
            </a:r>
            <a:r>
              <a:rPr lang="en-US" altLang="ja-JP" sz="1100" dirty="0"/>
              <a:t> , Florent de </a:t>
            </a:r>
            <a:r>
              <a:rPr lang="en-US" altLang="ja-JP" sz="1100" dirty="0" err="1"/>
              <a:t>Dinechin</a:t>
            </a:r>
            <a:r>
              <a:rPr lang="en-US" altLang="ja-JP" sz="1100" dirty="0"/>
              <a:t> , Claude-Pierre </a:t>
            </a:r>
            <a:r>
              <a:rPr lang="en-US" altLang="ja-JP" sz="1100" dirty="0" err="1"/>
              <a:t>Jeannerod</a:t>
            </a:r>
            <a:r>
              <a:rPr lang="en-US" altLang="ja-JP" sz="1100" dirty="0"/>
              <a:t> , </a:t>
            </a:r>
            <a:r>
              <a:rPr lang="en-US" altLang="ja-JP" sz="1100" dirty="0" err="1"/>
              <a:t>Mioara</a:t>
            </a:r>
            <a:r>
              <a:rPr lang="en-US" altLang="ja-JP" sz="1100" dirty="0"/>
              <a:t> </a:t>
            </a:r>
            <a:r>
              <a:rPr lang="en-US" altLang="ja-JP" sz="1100" dirty="0" err="1"/>
              <a:t>Joldes</a:t>
            </a:r>
            <a:r>
              <a:rPr lang="en-US" altLang="ja-JP" sz="1100" dirty="0"/>
              <a:t> , Vincent </a:t>
            </a:r>
            <a:r>
              <a:rPr lang="en-US" altLang="ja-JP" sz="1100" dirty="0" err="1"/>
              <a:t>Lefèvre</a:t>
            </a:r>
            <a:r>
              <a:rPr lang="en-US" altLang="ja-JP" sz="1100" dirty="0"/>
              <a:t> , Guillaume </a:t>
            </a:r>
            <a:r>
              <a:rPr lang="en-US" altLang="ja-JP" sz="1100" dirty="0" err="1"/>
              <a:t>Melquiond</a:t>
            </a:r>
            <a:r>
              <a:rPr lang="en-US" altLang="ja-JP" sz="1100" dirty="0"/>
              <a:t> , Nathalie </a:t>
            </a:r>
            <a:r>
              <a:rPr lang="en-US" altLang="ja-JP" sz="1100" dirty="0" err="1"/>
              <a:t>Revol</a:t>
            </a:r>
            <a:r>
              <a:rPr lang="en-US" altLang="ja-JP" sz="1100" dirty="0"/>
              <a:t> , Serge Torres:</a:t>
            </a:r>
            <a:br>
              <a:rPr lang="en-US" altLang="ja-JP" sz="1100" dirty="0"/>
            </a:br>
            <a:r>
              <a:rPr lang="en-US" altLang="ja-JP" sz="1100" dirty="0"/>
              <a:t>Handbook of Floating-Point Arithmetic</a:t>
            </a:r>
            <a:br>
              <a:rPr lang="en-US" altLang="ja-JP" sz="1100" dirty="0"/>
            </a:br>
            <a:r>
              <a:rPr lang="en-US" altLang="ja-JP" sz="1100" dirty="0">
                <a:hlinkClick r:id="rId6"/>
              </a:rPr>
              <a:t>https://link.springer.com/book/10.1007/978-3-319-76526-6</a:t>
            </a:r>
            <a:endParaRPr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[HPEEMD2006] </a:t>
            </a:r>
            <a:r>
              <a:rPr lang="nn-NO" altLang="ja-JP" sz="1100" dirty="0"/>
              <a:t>Vojin G. Oklobdzija, Ram K. Krishnamurthy</a:t>
            </a:r>
            <a:r>
              <a:rPr lang="en-US" altLang="ja-JP" sz="1100" dirty="0"/>
              <a:t>:</a:t>
            </a:r>
            <a:br>
              <a:rPr lang="en-US" altLang="ja-JP" sz="1100" dirty="0"/>
            </a:br>
            <a:r>
              <a:rPr lang="en-US" altLang="ja-JP" sz="1100" dirty="0"/>
              <a:t>High-Performance Energy-Efficient Microprocessor Design</a:t>
            </a:r>
            <a:br>
              <a:rPr lang="en-US" altLang="ja-JP" sz="1100" dirty="0"/>
            </a:br>
            <a:r>
              <a:rPr lang="en-US" altLang="ja-JP" sz="1100" dirty="0">
                <a:hlinkClick r:id="rId7"/>
              </a:rPr>
              <a:t>https://link.springer.com/book/10.1007/978-0-387-34047-0</a:t>
            </a:r>
            <a:endParaRPr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[Schmooklerl2001] Martin S. </a:t>
            </a:r>
            <a:r>
              <a:rPr lang="en-US" altLang="ja-JP" sz="1100" dirty="0" err="1"/>
              <a:t>Schmooklerl</a:t>
            </a:r>
            <a:r>
              <a:rPr lang="en-US" altLang="ja-JP" sz="1100" dirty="0"/>
              <a:t> and Kevin J. Nowka2:  </a:t>
            </a:r>
            <a:br>
              <a:rPr lang="en-US" altLang="ja-JP" sz="1100" dirty="0"/>
            </a:br>
            <a:r>
              <a:rPr lang="en-US" altLang="ja-JP" sz="1100" dirty="0"/>
              <a:t>Leading Zero Anticipation and Detection -- A Comparison of Methods</a:t>
            </a:r>
            <a:br>
              <a:rPr lang="en-US" altLang="ja-JP" sz="1100" dirty="0"/>
            </a:br>
            <a:r>
              <a:rPr lang="en-US" altLang="ja-JP" sz="1100" dirty="0">
                <a:hlinkClick r:id="rId8"/>
              </a:rPr>
              <a:t>https://redirect.cs.umbc.edu/~phatak/645/supl/lza/lza-survey-arith01.pdf</a:t>
            </a:r>
            <a:endParaRPr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[Sohn2023] </a:t>
            </a:r>
            <a:r>
              <a:rPr lang="en-US" altLang="ja-JP" sz="1100" dirty="0" err="1"/>
              <a:t>Jongwook</a:t>
            </a:r>
            <a:r>
              <a:rPr lang="en-US" altLang="ja-JP" sz="1100" dirty="0"/>
              <a:t> Sohn, David K. Dean, Eric </a:t>
            </a:r>
            <a:r>
              <a:rPr lang="en-US" altLang="ja-JP" sz="1100" dirty="0" err="1"/>
              <a:t>Quintana</a:t>
            </a:r>
            <a:r>
              <a:rPr lang="en-US" altLang="ja-JP" sz="1100" dirty="0"/>
              <a:t> and Wing Shek Wong: </a:t>
            </a:r>
            <a:br>
              <a:rPr lang="en-US" altLang="ja-JP" sz="1100" dirty="0"/>
            </a:br>
            <a:r>
              <a:rPr lang="en-US" altLang="ja-JP" sz="1100" dirty="0"/>
              <a:t>Enhanced Floating-Point Multiply-Add with Full Denormal Support </a:t>
            </a:r>
            <a:r>
              <a:rPr lang="ja-JP" altLang="en-US" sz="1100" dirty="0"/>
              <a:t>（二つ目はスライド</a:t>
            </a:r>
            <a:br>
              <a:rPr lang="en-US" altLang="ja-JP" sz="1100" dirty="0"/>
            </a:br>
            <a:r>
              <a:rPr kumimoji="1" lang="en-US" altLang="ja-JP" sz="1100" dirty="0">
                <a:hlinkClick r:id="rId9"/>
              </a:rPr>
              <a:t>https://arith2023.arithsymposium.org/papers/Enhanced%20Floating-Point%20Multiply-Add%20with%20Full%20Denormal%20Support.pdf</a:t>
            </a:r>
            <a:br>
              <a:rPr kumimoji="1" lang="en-US" altLang="ja-JP" sz="1100" dirty="0"/>
            </a:br>
            <a:r>
              <a:rPr kumimoji="1" lang="en-US" altLang="ja-JP" sz="1100" dirty="0">
                <a:hlinkClick r:id="rId10"/>
              </a:rPr>
              <a:t>https://arith2023.arithsymposium.org/slides/S8_JongwookSohn_EnhancedFloatingPointMultiplyAddWithFullDenormalSupport.pdf</a:t>
            </a:r>
            <a:endParaRPr kumimoji="1" lang="en-US" altLang="ja-JP" sz="1100" dirty="0"/>
          </a:p>
          <a:p>
            <a:pPr lvl="1">
              <a:lnSpc>
                <a:spcPct val="100000"/>
              </a:lnSpc>
            </a:pPr>
            <a:endParaRPr kumimoji="1" lang="en-US" altLang="ja-JP" sz="1100" dirty="0"/>
          </a:p>
          <a:p>
            <a:pPr lvl="1">
              <a:lnSpc>
                <a:spcPct val="100000"/>
              </a:lnSpc>
            </a:pPr>
            <a:endParaRPr kumimoji="1" lang="en-US" altLang="ja-JP" sz="1100" dirty="0"/>
          </a:p>
        </p:txBody>
      </p:sp>
    </p:spTree>
    <p:extLst>
      <p:ext uri="{BB962C8B-B14F-4D97-AF65-F5344CB8AC3E}">
        <p14:creationId xmlns:p14="http://schemas.microsoft.com/office/powerpoint/2010/main" val="44989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BA5A8-0FCB-0EDC-BCA2-2D537BD00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992EE3-5B49-DD95-3F60-28AFD6AA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バイナリと </a:t>
            </a:r>
            <a:r>
              <a:rPr kumimoji="1" lang="en-US" altLang="ja-JP" dirty="0"/>
              <a:t>Carry save </a:t>
            </a:r>
            <a:r>
              <a:rPr kumimoji="1" lang="ja-JP" altLang="en-US" dirty="0"/>
              <a:t>表現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841644-2290-5901-E3B0-A1FA2F0B92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955" y="1088974"/>
            <a:ext cx="8370093" cy="5219751"/>
          </a:xfrm>
        </p:spPr>
        <p:txBody>
          <a:bodyPr/>
          <a:lstStyle/>
          <a:p>
            <a:r>
              <a:rPr kumimoji="1" lang="ja-JP" altLang="en-US" dirty="0"/>
              <a:t>バイナリ表現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通常の２進数の値の表現の事</a:t>
            </a:r>
            <a:endParaRPr kumimoji="1" lang="en-US" altLang="ja-JP" dirty="0"/>
          </a:p>
          <a:p>
            <a:r>
              <a:rPr kumimoji="1" lang="en-US" altLang="ja-JP" dirty="0"/>
              <a:t>Carry save </a:t>
            </a:r>
            <a:r>
              <a:rPr kumimoji="1" lang="ja-JP" altLang="en-US" dirty="0"/>
              <a:t>表現（冗長表現）</a:t>
            </a:r>
            <a:endParaRPr kumimoji="1" lang="en-US" altLang="ja-JP" dirty="0"/>
          </a:p>
          <a:p>
            <a:pPr lvl="1"/>
            <a:r>
              <a:rPr lang="ja-JP" altLang="en-US" dirty="0"/>
              <a:t>１つの数値を </a:t>
            </a:r>
            <a:r>
              <a:rPr lang="en-US" dirty="0"/>
              <a:t>s </a:t>
            </a:r>
            <a:r>
              <a:rPr lang="ja-JP" altLang="en-US" dirty="0"/>
              <a:t>と </a:t>
            </a:r>
            <a:r>
              <a:rPr lang="en-US" altLang="ja-JP" dirty="0"/>
              <a:t>c </a:t>
            </a:r>
            <a:r>
              <a:rPr lang="ja-JP" altLang="en-US" dirty="0"/>
              <a:t>の２組の和で表す</a:t>
            </a:r>
            <a:endParaRPr lang="en-US" altLang="ja-JP" dirty="0"/>
          </a:p>
          <a:p>
            <a:pPr lvl="2"/>
            <a:r>
              <a:rPr lang="en-US" altLang="ja-JP" dirty="0" err="1"/>
              <a:t>s+c</a:t>
            </a:r>
            <a:r>
              <a:rPr lang="en-US" altLang="ja-JP" dirty="0"/>
              <a:t> </a:t>
            </a:r>
            <a:r>
              <a:rPr lang="ja-JP" altLang="en-US" dirty="0"/>
              <a:t>がバイナリ表現になる</a:t>
            </a:r>
            <a:endParaRPr lang="en-US" altLang="ja-JP" dirty="0"/>
          </a:p>
          <a:p>
            <a:pPr lvl="2"/>
            <a:r>
              <a:rPr lang="en-US" altLang="ja-JP" b="0" i="0" dirty="0">
                <a:solidFill>
                  <a:schemeClr val="accent5"/>
                </a:solidFill>
                <a:effectLst/>
                <a:highlight>
                  <a:srgbClr val="FFFFFF"/>
                </a:highlight>
                <a:latin typeface="NotoSansJP"/>
              </a:rPr>
              <a:t>=Carry save </a:t>
            </a:r>
            <a:r>
              <a:rPr lang="ja-JP" altLang="en-US" b="0" i="0" dirty="0">
                <a:solidFill>
                  <a:schemeClr val="accent5"/>
                </a:solidFill>
                <a:effectLst/>
                <a:highlight>
                  <a:srgbClr val="FFFFFF"/>
                </a:highlight>
                <a:latin typeface="NotoSansJP"/>
              </a:rPr>
              <a:t>表現では，ある１つの数を表す方法が複数存在する</a:t>
            </a:r>
            <a:endParaRPr lang="en-US" altLang="ja-JP" dirty="0">
              <a:solidFill>
                <a:schemeClr val="accent5"/>
              </a:solidFill>
            </a:endParaRPr>
          </a:p>
          <a:p>
            <a:pPr lvl="1"/>
            <a:r>
              <a:rPr kumimoji="1" lang="ja-JP" altLang="en-US" dirty="0"/>
              <a:t>同じ数値を表す例：</a:t>
            </a:r>
            <a:endParaRPr kumimoji="1" lang="en-US" dirty="0"/>
          </a:p>
          <a:p>
            <a:pPr lvl="2"/>
            <a:r>
              <a:rPr kumimoji="1" lang="ja-JP" altLang="en-US" dirty="0"/>
              <a:t>バイナリ表現：</a:t>
            </a:r>
            <a:r>
              <a:rPr kumimoji="1" lang="en-US" altLang="ja-JP" dirty="0"/>
              <a:t>	v=</a:t>
            </a:r>
            <a:r>
              <a:rPr kumimoji="1" lang="en-US" dirty="0"/>
              <a:t>4b’1110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carry save </a:t>
            </a:r>
            <a:r>
              <a:rPr kumimoji="1" lang="ja-JP" altLang="en-US" dirty="0"/>
              <a:t>表現：</a:t>
            </a:r>
            <a:r>
              <a:rPr kumimoji="1" lang="en-US" altLang="ja-JP" dirty="0"/>
              <a:t>	s=4b’1001, c=4b’0101 </a:t>
            </a:r>
            <a:br>
              <a:rPr kumimoji="1" lang="en-US" altLang="ja-JP" dirty="0"/>
            </a:br>
            <a:r>
              <a:rPr kumimoji="1" lang="en-US" altLang="ja-JP" dirty="0"/>
              <a:t>			s=4b’1100, c=4b’0010... </a:t>
            </a:r>
          </a:p>
          <a:p>
            <a:pPr lvl="1"/>
            <a:r>
              <a:rPr kumimoji="1" lang="ja-JP" altLang="en-US" dirty="0"/>
              <a:t>以下のようにも呼ばれる</a:t>
            </a:r>
            <a:endParaRPr kumimoji="1" lang="en-US" altLang="ja-JP" dirty="0"/>
          </a:p>
          <a:p>
            <a:pPr lvl="2"/>
            <a:r>
              <a:rPr lang="ja-JP" altLang="en-US" i="0" dirty="0">
                <a:solidFill>
                  <a:srgbClr val="4E4E4E"/>
                </a:solidFill>
                <a:effectLst/>
                <a:latin typeface="Lucida Grande"/>
              </a:rPr>
              <a:t>「</a:t>
            </a:r>
            <a:r>
              <a:rPr lang="en-US" altLang="ja-JP" i="0" dirty="0">
                <a:solidFill>
                  <a:srgbClr val="4E4E4E"/>
                </a:solidFill>
                <a:effectLst/>
                <a:latin typeface="Lucida Grande"/>
              </a:rPr>
              <a:t>redundant representations</a:t>
            </a:r>
            <a:r>
              <a:rPr lang="ja-JP" altLang="en-US" i="0" dirty="0">
                <a:solidFill>
                  <a:srgbClr val="4E4E4E"/>
                </a:solidFill>
                <a:effectLst/>
                <a:latin typeface="Lucida Grande"/>
              </a:rPr>
              <a:t>」</a:t>
            </a:r>
            <a:r>
              <a:rPr lang="ja-JP" altLang="en-US" b="0" i="0" dirty="0">
                <a:solidFill>
                  <a:srgbClr val="4E4E4E"/>
                </a:solidFill>
                <a:effectLst/>
                <a:latin typeface="Lucida Grande"/>
              </a:rPr>
              <a:t>「</a:t>
            </a:r>
            <a:r>
              <a:rPr lang="en-US" altLang="ja-JP" b="0" i="0" dirty="0">
                <a:solidFill>
                  <a:srgbClr val="4E4E4E"/>
                </a:solidFill>
                <a:effectLst/>
                <a:latin typeface="Lucida Grande"/>
              </a:rPr>
              <a:t>partial-product</a:t>
            </a:r>
            <a:r>
              <a:rPr lang="ja-JP" altLang="en-US" i="0" dirty="0">
                <a:solidFill>
                  <a:srgbClr val="4E4E4E"/>
                </a:solidFill>
                <a:effectLst/>
                <a:latin typeface="Lucida Grande"/>
              </a:rPr>
              <a:t>」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241611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C3B76-4EC4-036C-41A1-BBBCA09E1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2E5CE0-FC87-A757-A4E5-0085CFEC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CSA </a:t>
            </a:r>
            <a:r>
              <a:rPr kumimoji="1" lang="ja-JP" altLang="en-US" dirty="0"/>
              <a:t>と桁上げ加算器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A61479-E30C-DE31-5AF7-C7D031BD3C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954" y="1268976"/>
            <a:ext cx="8280092" cy="5040056"/>
          </a:xfrm>
        </p:spPr>
        <p:txBody>
          <a:bodyPr anchor="t"/>
          <a:lstStyle/>
          <a:p>
            <a:r>
              <a:rPr kumimoji="1" lang="en-US" altLang="ja-JP" sz="1600" dirty="0"/>
              <a:t>CSA: Carry Saved Adder</a:t>
            </a:r>
          </a:p>
          <a:p>
            <a:pPr lvl="1"/>
            <a:r>
              <a:rPr kumimoji="1" lang="en-US" altLang="ja-JP" sz="1600" dirty="0"/>
              <a:t>Carry save </a:t>
            </a:r>
            <a:r>
              <a:rPr kumimoji="1" lang="ja-JP" altLang="en-US" sz="1600" dirty="0"/>
              <a:t>表現での加算を行う加算器</a:t>
            </a:r>
            <a:endParaRPr kumimoji="1" lang="en-US" altLang="ja-JP" sz="1600" dirty="0"/>
          </a:p>
          <a:p>
            <a:pPr lvl="2"/>
            <a:r>
              <a:rPr kumimoji="1" lang="ja-JP" altLang="en-US" sz="1600" dirty="0"/>
              <a:t>全加算器を並列に並べたもの</a:t>
            </a:r>
            <a:endParaRPr kumimoji="1" lang="en-US" altLang="ja-JP" sz="1600" dirty="0"/>
          </a:p>
          <a:p>
            <a:pPr lvl="1"/>
            <a:r>
              <a:rPr lang="ja-JP" altLang="en-US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回路規模が</a:t>
            </a:r>
            <a:r>
              <a:rPr lang="el-GR" altLang="ja-JP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Θ(</a:t>
            </a:r>
            <a:r>
              <a:rPr lang="en-US" altLang="ja-JP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W), </a:t>
            </a:r>
            <a:r>
              <a:rPr lang="ja-JP" altLang="en-US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遅延が</a:t>
            </a:r>
            <a:r>
              <a:rPr lang="el-GR" altLang="ja-JP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Θ(1)</a:t>
            </a:r>
            <a:endParaRPr lang="en-US" altLang="ja-JP" sz="1600" b="0" i="0" dirty="0">
              <a:solidFill>
                <a:srgbClr val="1D1C1D"/>
              </a:solidFill>
              <a:effectLst/>
              <a:highlight>
                <a:srgbClr val="FFFFFF"/>
              </a:highlight>
              <a:latin typeface="NotoSansJP"/>
            </a:endParaRPr>
          </a:p>
          <a:p>
            <a:pPr lvl="2"/>
            <a:r>
              <a:rPr kumimoji="1" lang="ja-JP" altLang="en-US" sz="1600" dirty="0"/>
              <a:t>回路規模はトランジスタ数を想定</a:t>
            </a:r>
            <a:br>
              <a:rPr kumimoji="1" lang="en-US" altLang="ja-JP" sz="1600" dirty="0"/>
            </a:br>
            <a:br>
              <a:rPr kumimoji="1" lang="en-US" altLang="ja-JP" sz="1600" dirty="0"/>
            </a:br>
            <a:br>
              <a:rPr kumimoji="1" lang="en-US" altLang="ja-JP" sz="1600" dirty="0"/>
            </a:br>
            <a:endParaRPr lang="en-US" altLang="ja-JP" sz="1600" dirty="0">
              <a:solidFill>
                <a:schemeClr val="accent5"/>
              </a:solidFill>
            </a:endParaRPr>
          </a:p>
          <a:p>
            <a:r>
              <a:rPr kumimoji="1" lang="en-US" altLang="ja-JP" sz="1600" dirty="0"/>
              <a:t>CPA: Carry Propagation Adder, </a:t>
            </a:r>
            <a:r>
              <a:rPr kumimoji="1" lang="ja-JP" altLang="en-US" sz="1600" dirty="0"/>
              <a:t>桁上げ加算器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いわゆる通常の加算器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右図はリプルキャリーだが，</a:t>
            </a:r>
            <a:br>
              <a:rPr kumimoji="1" lang="en-US" altLang="ja-JP" sz="1600" dirty="0"/>
            </a:br>
            <a:r>
              <a:rPr kumimoji="1" lang="ja-JP" altLang="en-US" sz="1600" dirty="0"/>
              <a:t>普通は </a:t>
            </a:r>
            <a:r>
              <a:rPr kumimoji="1" lang="en-US" altLang="ja-JP" sz="1600" dirty="0">
                <a:solidFill>
                  <a:schemeClr val="accent5"/>
                </a:solidFill>
              </a:rPr>
              <a:t>Parallel Prefix Adder (PPA) </a:t>
            </a:r>
            <a:r>
              <a:rPr kumimoji="1" lang="ja-JP" altLang="en-US" sz="1600" dirty="0"/>
              <a:t>が使われる</a:t>
            </a:r>
            <a:endParaRPr kumimoji="1" lang="en-US" altLang="ja-JP" sz="1600" dirty="0"/>
          </a:p>
          <a:p>
            <a:pPr lvl="1"/>
            <a:r>
              <a:rPr kumimoji="1" lang="en-US" altLang="ja-JP" sz="1600" dirty="0"/>
              <a:t>PPA </a:t>
            </a:r>
            <a:r>
              <a:rPr kumimoji="1" lang="ja-JP" altLang="en-US" sz="1600" dirty="0"/>
              <a:t>には色々組み方がある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おおよそ</a:t>
            </a:r>
            <a:br>
              <a:rPr kumimoji="1" lang="en-US" altLang="ja-JP" sz="1600" dirty="0"/>
            </a:br>
            <a:r>
              <a:rPr kumimoji="1" lang="ja-JP" altLang="en-US" sz="1600" dirty="0"/>
              <a:t>回路規模が </a:t>
            </a:r>
            <a:r>
              <a:rPr lang="el-GR" altLang="ja-JP" sz="1600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Ω(</a:t>
            </a:r>
            <a:r>
              <a:rPr lang="en-US" altLang="ja-JP" sz="1600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W)</a:t>
            </a:r>
            <a:r>
              <a:rPr lang="ja-JP" altLang="en-US" sz="1600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～</a:t>
            </a:r>
            <a:r>
              <a:rPr lang="en-US" altLang="ja-JP" sz="1600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O(</a:t>
            </a:r>
            <a:r>
              <a:rPr lang="en-US" altLang="ja-JP" sz="1600" b="0" i="0" dirty="0" err="1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WlogW</a:t>
            </a:r>
            <a:r>
              <a:rPr lang="en-US" altLang="ja-JP" sz="1600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)</a:t>
            </a:r>
            <a:r>
              <a:rPr kumimoji="1" lang="ja-JP" altLang="en-US" sz="1600" dirty="0"/>
              <a:t>，遅延が </a:t>
            </a:r>
            <a:r>
              <a:rPr lang="el-GR" altLang="ja-JP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Ω(</a:t>
            </a:r>
            <a:r>
              <a:rPr lang="en-US" altLang="ja-JP" sz="1600" b="0" i="0" dirty="0" err="1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logW</a:t>
            </a:r>
            <a:r>
              <a:rPr lang="en-US" altLang="ja-JP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)</a:t>
            </a:r>
            <a:endParaRPr kumimoji="1" lang="en-US" altLang="ja-JP" sz="16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47C8397-4A0E-410B-15B2-D0F8049AB2EA}"/>
              </a:ext>
            </a:extLst>
          </p:cNvPr>
          <p:cNvSpPr/>
          <p:nvPr/>
        </p:nvSpPr>
        <p:spPr bwMode="auto">
          <a:xfrm>
            <a:off x="7952497" y="126897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i0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CC6053FA-1759-B6E1-4138-D361514C21D4}"/>
              </a:ext>
            </a:extLst>
          </p:cNvPr>
          <p:cNvSpPr/>
          <p:nvPr/>
        </p:nvSpPr>
        <p:spPr bwMode="auto">
          <a:xfrm>
            <a:off x="8132499" y="1628980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j0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76D41A99-3284-65F2-D146-74361B6395D1}"/>
              </a:ext>
            </a:extLst>
          </p:cNvPr>
          <p:cNvSpPr/>
          <p:nvPr/>
        </p:nvSpPr>
        <p:spPr bwMode="auto">
          <a:xfrm>
            <a:off x="8312501" y="1988984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k0</a:t>
            </a: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B059A65D-F881-5CF5-94DD-FC3C4D47FCAB}"/>
              </a:ext>
            </a:extLst>
          </p:cNvPr>
          <p:cNvSpPr/>
          <p:nvPr/>
        </p:nvSpPr>
        <p:spPr bwMode="auto">
          <a:xfrm>
            <a:off x="7052487" y="315899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s1</a:t>
            </a: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F38A7EC7-48EF-403D-CCC3-37411FFE3C34}"/>
              </a:ext>
            </a:extLst>
          </p:cNvPr>
          <p:cNvSpPr/>
          <p:nvPr/>
        </p:nvSpPr>
        <p:spPr bwMode="auto">
          <a:xfrm>
            <a:off x="8222500" y="315899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s0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F8FF825C-3437-FDF3-028B-167A52C2CE99}"/>
              </a:ext>
            </a:extLst>
          </p:cNvPr>
          <p:cNvSpPr/>
          <p:nvPr/>
        </p:nvSpPr>
        <p:spPr bwMode="auto">
          <a:xfrm>
            <a:off x="7052487" y="351900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c1</a:t>
            </a: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0986659A-BAC2-70AC-2E5A-8483328EC1F4}"/>
              </a:ext>
            </a:extLst>
          </p:cNvPr>
          <p:cNvSpPr/>
          <p:nvPr/>
        </p:nvSpPr>
        <p:spPr bwMode="auto">
          <a:xfrm>
            <a:off x="8222500" y="351900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c0</a:t>
            </a:r>
          </a:p>
        </p:txBody>
      </p:sp>
      <p:sp>
        <p:nvSpPr>
          <p:cNvPr id="52" name="フローチャート: 手作業 51">
            <a:extLst>
              <a:ext uri="{FF2B5EF4-FFF2-40B4-BE49-F238E27FC236}">
                <a16:creationId xmlns:a16="http://schemas.microsoft.com/office/drawing/2014/main" id="{C1C6348B-0C95-BF9B-7E5E-8301110E3355}"/>
              </a:ext>
            </a:extLst>
          </p:cNvPr>
          <p:cNvSpPr/>
          <p:nvPr/>
        </p:nvSpPr>
        <p:spPr bwMode="auto">
          <a:xfrm>
            <a:off x="7862496" y="2438989"/>
            <a:ext cx="720008" cy="450005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全加算器</a:t>
            </a:r>
            <a:endParaRPr kumimoji="1"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3" name="フローチャート: 手作業 52">
            <a:extLst>
              <a:ext uri="{FF2B5EF4-FFF2-40B4-BE49-F238E27FC236}">
                <a16:creationId xmlns:a16="http://schemas.microsoft.com/office/drawing/2014/main" id="{58743F69-078A-0050-3F69-EF1B678FE433}"/>
              </a:ext>
            </a:extLst>
          </p:cNvPr>
          <p:cNvSpPr/>
          <p:nvPr/>
        </p:nvSpPr>
        <p:spPr bwMode="auto">
          <a:xfrm>
            <a:off x="6782484" y="2438989"/>
            <a:ext cx="720008" cy="450005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全加算器</a:t>
            </a:r>
            <a:endParaRPr kumimoji="1"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175136CB-9B23-2919-8046-60D675CA325C}"/>
              </a:ext>
            </a:extLst>
          </p:cNvPr>
          <p:cNvCxnSpPr>
            <a:cxnSpLocks/>
          </p:cNvCxnSpPr>
          <p:nvPr/>
        </p:nvCxnSpPr>
        <p:spPr bwMode="auto">
          <a:xfrm>
            <a:off x="8042498" y="1538979"/>
            <a:ext cx="0" cy="900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5F9162-BE06-AE9C-F40A-4AC87D2CA613}"/>
              </a:ext>
            </a:extLst>
          </p:cNvPr>
          <p:cNvCxnSpPr>
            <a:cxnSpLocks/>
            <a:endCxn id="52" idx="0"/>
          </p:cNvCxnSpPr>
          <p:nvPr/>
        </p:nvCxnSpPr>
        <p:spPr bwMode="auto">
          <a:xfrm>
            <a:off x="8222500" y="1898983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99E733B2-FE8A-15A0-4094-287C03BB4C8A}"/>
              </a:ext>
            </a:extLst>
          </p:cNvPr>
          <p:cNvCxnSpPr>
            <a:cxnSpLocks/>
          </p:cNvCxnSpPr>
          <p:nvPr/>
        </p:nvCxnSpPr>
        <p:spPr bwMode="auto">
          <a:xfrm>
            <a:off x="8402502" y="2258987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7BD6C619-ABA8-760A-783F-AD67967C76BC}"/>
              </a:ext>
            </a:extLst>
          </p:cNvPr>
          <p:cNvCxnSpPr>
            <a:cxnSpLocks/>
          </p:cNvCxnSpPr>
          <p:nvPr/>
        </p:nvCxnSpPr>
        <p:spPr bwMode="auto">
          <a:xfrm>
            <a:off x="8312501" y="2888994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8F68B2BE-9654-2D47-7005-5CCCF833480C}"/>
              </a:ext>
            </a:extLst>
          </p:cNvPr>
          <p:cNvCxnSpPr>
            <a:cxnSpLocks/>
            <a:endCxn id="42" idx="7"/>
          </p:cNvCxnSpPr>
          <p:nvPr/>
        </p:nvCxnSpPr>
        <p:spPr bwMode="auto">
          <a:xfrm flipH="1">
            <a:off x="7282949" y="2888994"/>
            <a:ext cx="849550" cy="6695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9B9FCC8-3A41-B436-D4E7-A21957D6F868}"/>
              </a:ext>
            </a:extLst>
          </p:cNvPr>
          <p:cNvCxnSpPr>
            <a:cxnSpLocks/>
          </p:cNvCxnSpPr>
          <p:nvPr/>
        </p:nvCxnSpPr>
        <p:spPr bwMode="auto">
          <a:xfrm>
            <a:off x="7142488" y="2888994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53B270B7-AAA8-4829-7893-1A766F816A17}"/>
              </a:ext>
            </a:extLst>
          </p:cNvPr>
          <p:cNvSpPr/>
          <p:nvPr/>
        </p:nvSpPr>
        <p:spPr bwMode="auto">
          <a:xfrm>
            <a:off x="6872485" y="126897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1DEC38D9-7DFC-90A8-F48D-BC9982E0C26A}"/>
              </a:ext>
            </a:extLst>
          </p:cNvPr>
          <p:cNvSpPr/>
          <p:nvPr/>
        </p:nvSpPr>
        <p:spPr bwMode="auto">
          <a:xfrm>
            <a:off x="7052487" y="1628980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805DDF9A-CA9E-51C7-7F77-06C6B3713637}"/>
              </a:ext>
            </a:extLst>
          </p:cNvPr>
          <p:cNvSpPr/>
          <p:nvPr/>
        </p:nvSpPr>
        <p:spPr bwMode="auto">
          <a:xfrm>
            <a:off x="7232489" y="1988984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k1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1226BC8C-58B6-5901-E8FC-08886D97E08D}"/>
              </a:ext>
            </a:extLst>
          </p:cNvPr>
          <p:cNvCxnSpPr>
            <a:cxnSpLocks/>
          </p:cNvCxnSpPr>
          <p:nvPr/>
        </p:nvCxnSpPr>
        <p:spPr bwMode="auto">
          <a:xfrm>
            <a:off x="6962486" y="1538979"/>
            <a:ext cx="0" cy="900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BBC07991-FB0D-0BBD-0BA8-CC02FA8A904C}"/>
              </a:ext>
            </a:extLst>
          </p:cNvPr>
          <p:cNvCxnSpPr>
            <a:cxnSpLocks/>
          </p:cNvCxnSpPr>
          <p:nvPr/>
        </p:nvCxnSpPr>
        <p:spPr bwMode="auto">
          <a:xfrm>
            <a:off x="7142488" y="1898983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63DCC38-F7B1-359C-0E87-4C93E023E5E3}"/>
              </a:ext>
            </a:extLst>
          </p:cNvPr>
          <p:cNvCxnSpPr>
            <a:cxnSpLocks/>
          </p:cNvCxnSpPr>
          <p:nvPr/>
        </p:nvCxnSpPr>
        <p:spPr bwMode="auto">
          <a:xfrm>
            <a:off x="7322490" y="2258987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楕円 76">
            <a:extLst>
              <a:ext uri="{FF2B5EF4-FFF2-40B4-BE49-F238E27FC236}">
                <a16:creationId xmlns:a16="http://schemas.microsoft.com/office/drawing/2014/main" id="{D698165B-1F28-0836-A1C5-BBF6479517AD}"/>
              </a:ext>
            </a:extLst>
          </p:cNvPr>
          <p:cNvSpPr/>
          <p:nvPr/>
        </p:nvSpPr>
        <p:spPr bwMode="auto">
          <a:xfrm>
            <a:off x="5922015" y="315899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s1</a:t>
            </a:r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22460D13-E080-7D7C-1A38-D4EBE0645BE4}"/>
              </a:ext>
            </a:extLst>
          </p:cNvPr>
          <p:cNvSpPr/>
          <p:nvPr/>
        </p:nvSpPr>
        <p:spPr bwMode="auto">
          <a:xfrm>
            <a:off x="5922015" y="351900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c1</a:t>
            </a:r>
          </a:p>
        </p:txBody>
      </p:sp>
      <p:sp>
        <p:nvSpPr>
          <p:cNvPr id="79" name="フローチャート: 手作業 78">
            <a:extLst>
              <a:ext uri="{FF2B5EF4-FFF2-40B4-BE49-F238E27FC236}">
                <a16:creationId xmlns:a16="http://schemas.microsoft.com/office/drawing/2014/main" id="{50D948BA-FC89-31C9-B026-5C86B41D0A3E}"/>
              </a:ext>
            </a:extLst>
          </p:cNvPr>
          <p:cNvSpPr/>
          <p:nvPr/>
        </p:nvSpPr>
        <p:spPr bwMode="auto">
          <a:xfrm>
            <a:off x="5652012" y="2438989"/>
            <a:ext cx="720008" cy="450005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全加算器</a:t>
            </a:r>
            <a:endParaRPr kumimoji="1"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68BC016D-11D2-8C78-20A1-B987A1DAD44D}"/>
              </a:ext>
            </a:extLst>
          </p:cNvPr>
          <p:cNvCxnSpPr>
            <a:cxnSpLocks/>
            <a:endCxn id="78" idx="7"/>
          </p:cNvCxnSpPr>
          <p:nvPr/>
        </p:nvCxnSpPr>
        <p:spPr bwMode="auto">
          <a:xfrm flipH="1">
            <a:off x="6152477" y="2888994"/>
            <a:ext cx="849550" cy="6695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EB551806-AE92-756C-4516-2662625740CE}"/>
              </a:ext>
            </a:extLst>
          </p:cNvPr>
          <p:cNvCxnSpPr>
            <a:cxnSpLocks/>
          </p:cNvCxnSpPr>
          <p:nvPr/>
        </p:nvCxnSpPr>
        <p:spPr bwMode="auto">
          <a:xfrm>
            <a:off x="6012016" y="2888994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楕円 81">
            <a:extLst>
              <a:ext uri="{FF2B5EF4-FFF2-40B4-BE49-F238E27FC236}">
                <a16:creationId xmlns:a16="http://schemas.microsoft.com/office/drawing/2014/main" id="{71770047-09FA-C092-9D8F-07FE13A1788A}"/>
              </a:ext>
            </a:extLst>
          </p:cNvPr>
          <p:cNvSpPr/>
          <p:nvPr/>
        </p:nvSpPr>
        <p:spPr bwMode="auto">
          <a:xfrm>
            <a:off x="5742013" y="126897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BF343F9C-4E8C-F92D-C4AD-1AD2C8921A1C}"/>
              </a:ext>
            </a:extLst>
          </p:cNvPr>
          <p:cNvSpPr/>
          <p:nvPr/>
        </p:nvSpPr>
        <p:spPr bwMode="auto">
          <a:xfrm>
            <a:off x="5922015" y="1628980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72F2E403-D042-C6CF-1BF6-85BEF12F0401}"/>
              </a:ext>
            </a:extLst>
          </p:cNvPr>
          <p:cNvSpPr/>
          <p:nvPr/>
        </p:nvSpPr>
        <p:spPr bwMode="auto">
          <a:xfrm>
            <a:off x="6102017" y="1988984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k1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20ADAD71-639C-5664-089D-23A85AD4CE2A}"/>
              </a:ext>
            </a:extLst>
          </p:cNvPr>
          <p:cNvCxnSpPr>
            <a:cxnSpLocks/>
          </p:cNvCxnSpPr>
          <p:nvPr/>
        </p:nvCxnSpPr>
        <p:spPr bwMode="auto">
          <a:xfrm>
            <a:off x="5832014" y="1538979"/>
            <a:ext cx="0" cy="900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4B29F0A5-44D1-5D5C-8A27-B4BEF3F71CA3}"/>
              </a:ext>
            </a:extLst>
          </p:cNvPr>
          <p:cNvCxnSpPr>
            <a:cxnSpLocks/>
          </p:cNvCxnSpPr>
          <p:nvPr/>
        </p:nvCxnSpPr>
        <p:spPr bwMode="auto">
          <a:xfrm>
            <a:off x="6012016" y="1898983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F93F4121-3034-3D47-4031-96D4A4BEC042}"/>
              </a:ext>
            </a:extLst>
          </p:cNvPr>
          <p:cNvCxnSpPr>
            <a:cxnSpLocks/>
          </p:cNvCxnSpPr>
          <p:nvPr/>
        </p:nvCxnSpPr>
        <p:spPr bwMode="auto">
          <a:xfrm>
            <a:off x="6192018" y="2258987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65791A85-F9BF-2C96-A7D5-CBE42B9ED481}"/>
              </a:ext>
            </a:extLst>
          </p:cNvPr>
          <p:cNvSpPr/>
          <p:nvPr/>
        </p:nvSpPr>
        <p:spPr bwMode="auto">
          <a:xfrm>
            <a:off x="7952497" y="414900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i0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A89DDD1E-2CA0-F439-7C06-97B0818CCCFF}"/>
              </a:ext>
            </a:extLst>
          </p:cNvPr>
          <p:cNvSpPr/>
          <p:nvPr/>
        </p:nvSpPr>
        <p:spPr bwMode="auto">
          <a:xfrm>
            <a:off x="8132499" y="450901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j0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37D0462-B92E-47BD-CAE4-3DBE6026F3C4}"/>
              </a:ext>
            </a:extLst>
          </p:cNvPr>
          <p:cNvSpPr/>
          <p:nvPr/>
        </p:nvSpPr>
        <p:spPr bwMode="auto">
          <a:xfrm>
            <a:off x="7052487" y="603902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s1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27D8C8AF-F690-1278-4F8D-ABF26EC6DC5E}"/>
              </a:ext>
            </a:extLst>
          </p:cNvPr>
          <p:cNvSpPr/>
          <p:nvPr/>
        </p:nvSpPr>
        <p:spPr bwMode="auto">
          <a:xfrm>
            <a:off x="8222500" y="603902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s0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フローチャート: 手作業 11">
            <a:extLst>
              <a:ext uri="{FF2B5EF4-FFF2-40B4-BE49-F238E27FC236}">
                <a16:creationId xmlns:a16="http://schemas.microsoft.com/office/drawing/2014/main" id="{A57CDABB-4C5D-F4C9-B81E-E46FBC19DEC7}"/>
              </a:ext>
            </a:extLst>
          </p:cNvPr>
          <p:cNvSpPr/>
          <p:nvPr/>
        </p:nvSpPr>
        <p:spPr bwMode="auto">
          <a:xfrm>
            <a:off x="7862496" y="5319021"/>
            <a:ext cx="720008" cy="450005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全加算器</a:t>
            </a:r>
            <a:endParaRPr kumimoji="1"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フローチャート: 手作業 12">
            <a:extLst>
              <a:ext uri="{FF2B5EF4-FFF2-40B4-BE49-F238E27FC236}">
                <a16:creationId xmlns:a16="http://schemas.microsoft.com/office/drawing/2014/main" id="{19D30995-A78C-B922-68F3-A3E58A10CBE7}"/>
              </a:ext>
            </a:extLst>
          </p:cNvPr>
          <p:cNvSpPr/>
          <p:nvPr/>
        </p:nvSpPr>
        <p:spPr bwMode="auto">
          <a:xfrm>
            <a:off x="6782484" y="5319021"/>
            <a:ext cx="720008" cy="450005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全加算器</a:t>
            </a:r>
            <a:endParaRPr kumimoji="1"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137C9DD-146B-3DE7-5D2A-863D7827168F}"/>
              </a:ext>
            </a:extLst>
          </p:cNvPr>
          <p:cNvCxnSpPr>
            <a:cxnSpLocks/>
          </p:cNvCxnSpPr>
          <p:nvPr/>
        </p:nvCxnSpPr>
        <p:spPr bwMode="auto">
          <a:xfrm>
            <a:off x="8042498" y="4419011"/>
            <a:ext cx="0" cy="900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57B2C65-D772-2B84-5985-804AD6EAC79D}"/>
              </a:ext>
            </a:extLst>
          </p:cNvPr>
          <p:cNvCxnSpPr>
            <a:cxnSpLocks/>
            <a:endCxn id="12" idx="0"/>
          </p:cNvCxnSpPr>
          <p:nvPr/>
        </p:nvCxnSpPr>
        <p:spPr bwMode="auto">
          <a:xfrm>
            <a:off x="8222500" y="4779015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2E889E4-A93F-79D7-86B0-4B809D2809FB}"/>
              </a:ext>
            </a:extLst>
          </p:cNvPr>
          <p:cNvCxnSpPr>
            <a:cxnSpLocks/>
          </p:cNvCxnSpPr>
          <p:nvPr/>
        </p:nvCxnSpPr>
        <p:spPr bwMode="auto">
          <a:xfrm>
            <a:off x="8312501" y="5769026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4B463B25-665B-1F6C-08A0-51B0F2B6925D}"/>
              </a:ext>
            </a:extLst>
          </p:cNvPr>
          <p:cNvCxnSpPr>
            <a:cxnSpLocks/>
          </p:cNvCxnSpPr>
          <p:nvPr/>
        </p:nvCxnSpPr>
        <p:spPr bwMode="auto">
          <a:xfrm>
            <a:off x="7142488" y="5769026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1891CFC6-6156-DB10-49C9-FFBE2F9A4B39}"/>
              </a:ext>
            </a:extLst>
          </p:cNvPr>
          <p:cNvSpPr/>
          <p:nvPr/>
        </p:nvSpPr>
        <p:spPr bwMode="auto">
          <a:xfrm>
            <a:off x="6872485" y="414900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D08E22B-9BCD-0543-CA2F-7D56CE4B4812}"/>
              </a:ext>
            </a:extLst>
          </p:cNvPr>
          <p:cNvSpPr/>
          <p:nvPr/>
        </p:nvSpPr>
        <p:spPr bwMode="auto">
          <a:xfrm>
            <a:off x="7052487" y="450901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B2191E9-DB76-5CFA-6625-A48D7FF99AB7}"/>
              </a:ext>
            </a:extLst>
          </p:cNvPr>
          <p:cNvCxnSpPr>
            <a:cxnSpLocks/>
          </p:cNvCxnSpPr>
          <p:nvPr/>
        </p:nvCxnSpPr>
        <p:spPr bwMode="auto">
          <a:xfrm>
            <a:off x="6962486" y="4419011"/>
            <a:ext cx="0" cy="900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AC5B025-7C88-AF9B-C205-39F6D7B9E22F}"/>
              </a:ext>
            </a:extLst>
          </p:cNvPr>
          <p:cNvCxnSpPr>
            <a:cxnSpLocks/>
          </p:cNvCxnSpPr>
          <p:nvPr/>
        </p:nvCxnSpPr>
        <p:spPr bwMode="auto">
          <a:xfrm>
            <a:off x="7142488" y="4779015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44DF92B9-2130-36E5-1306-FDF5D1189153}"/>
              </a:ext>
            </a:extLst>
          </p:cNvPr>
          <p:cNvSpPr/>
          <p:nvPr/>
        </p:nvSpPr>
        <p:spPr bwMode="auto">
          <a:xfrm>
            <a:off x="5922015" y="603902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s1</a:t>
            </a:r>
          </a:p>
        </p:txBody>
      </p:sp>
      <p:sp>
        <p:nvSpPr>
          <p:cNvPr id="30" name="フローチャート: 手作業 29">
            <a:extLst>
              <a:ext uri="{FF2B5EF4-FFF2-40B4-BE49-F238E27FC236}">
                <a16:creationId xmlns:a16="http://schemas.microsoft.com/office/drawing/2014/main" id="{F9386221-847B-CBD7-B1E6-700321D209EA}"/>
              </a:ext>
            </a:extLst>
          </p:cNvPr>
          <p:cNvSpPr/>
          <p:nvPr/>
        </p:nvSpPr>
        <p:spPr bwMode="auto">
          <a:xfrm>
            <a:off x="5652012" y="5319021"/>
            <a:ext cx="720008" cy="450005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全加算器</a:t>
            </a:r>
            <a:endParaRPr kumimoji="1"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A07C923-29C0-629D-F36A-C08191D33461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2023" y="5859027"/>
            <a:ext cx="36000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9595172C-8938-3302-783B-1DB2DB84F303}"/>
              </a:ext>
            </a:extLst>
          </p:cNvPr>
          <p:cNvCxnSpPr>
            <a:cxnSpLocks/>
          </p:cNvCxnSpPr>
          <p:nvPr/>
        </p:nvCxnSpPr>
        <p:spPr bwMode="auto">
          <a:xfrm>
            <a:off x="6012016" y="5769026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9C6FB32B-7F2A-B374-E28B-F0ABA7F045E2}"/>
              </a:ext>
            </a:extLst>
          </p:cNvPr>
          <p:cNvSpPr/>
          <p:nvPr/>
        </p:nvSpPr>
        <p:spPr bwMode="auto">
          <a:xfrm>
            <a:off x="5742013" y="414900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BE84C202-8410-7DC9-1B7C-C709122AEFBA}"/>
              </a:ext>
            </a:extLst>
          </p:cNvPr>
          <p:cNvSpPr/>
          <p:nvPr/>
        </p:nvSpPr>
        <p:spPr bwMode="auto">
          <a:xfrm>
            <a:off x="5922015" y="450901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7370EC2-A646-61A2-9B16-8EE514319F04}"/>
              </a:ext>
            </a:extLst>
          </p:cNvPr>
          <p:cNvCxnSpPr>
            <a:cxnSpLocks/>
          </p:cNvCxnSpPr>
          <p:nvPr/>
        </p:nvCxnSpPr>
        <p:spPr bwMode="auto">
          <a:xfrm>
            <a:off x="5832014" y="4419011"/>
            <a:ext cx="0" cy="900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FB2DE87-4B19-60CB-868A-1FF4749290B3}"/>
              </a:ext>
            </a:extLst>
          </p:cNvPr>
          <p:cNvCxnSpPr>
            <a:cxnSpLocks/>
          </p:cNvCxnSpPr>
          <p:nvPr/>
        </p:nvCxnSpPr>
        <p:spPr bwMode="auto">
          <a:xfrm>
            <a:off x="6012016" y="4779015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14E14047-31F3-D570-B13F-AADAB9D4A691}"/>
              </a:ext>
            </a:extLst>
          </p:cNvPr>
          <p:cNvCxnSpPr>
            <a:cxnSpLocks/>
          </p:cNvCxnSpPr>
          <p:nvPr/>
        </p:nvCxnSpPr>
        <p:spPr bwMode="auto">
          <a:xfrm flipV="1">
            <a:off x="6642023" y="5139019"/>
            <a:ext cx="0" cy="7200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F7530151-B011-FA20-5037-0D687E9508D5}"/>
              </a:ext>
            </a:extLst>
          </p:cNvPr>
          <p:cNvCxnSpPr>
            <a:cxnSpLocks/>
          </p:cNvCxnSpPr>
          <p:nvPr/>
        </p:nvCxnSpPr>
        <p:spPr bwMode="auto">
          <a:xfrm flipH="1">
            <a:off x="6192018" y="5139019"/>
            <a:ext cx="45000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49FF5ED-D33B-77E6-7A92-09680F47B3C1}"/>
              </a:ext>
            </a:extLst>
          </p:cNvPr>
          <p:cNvCxnSpPr>
            <a:cxnSpLocks/>
          </p:cNvCxnSpPr>
          <p:nvPr/>
        </p:nvCxnSpPr>
        <p:spPr bwMode="auto">
          <a:xfrm>
            <a:off x="6192018" y="5139019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66E7E136-5D85-04B9-55C8-3C0013770075}"/>
              </a:ext>
            </a:extLst>
          </p:cNvPr>
          <p:cNvCxnSpPr>
            <a:cxnSpLocks/>
          </p:cNvCxnSpPr>
          <p:nvPr/>
        </p:nvCxnSpPr>
        <p:spPr bwMode="auto">
          <a:xfrm flipV="1">
            <a:off x="7002027" y="5769026"/>
            <a:ext cx="0" cy="9000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52C85E7-D1E5-0CAB-6530-5BB128A2FD3B}"/>
              </a:ext>
            </a:extLst>
          </p:cNvPr>
          <p:cNvCxnSpPr>
            <a:cxnSpLocks/>
          </p:cNvCxnSpPr>
          <p:nvPr/>
        </p:nvCxnSpPr>
        <p:spPr bwMode="auto">
          <a:xfrm flipH="1">
            <a:off x="7812036" y="5859027"/>
            <a:ext cx="36000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3C06382C-E271-BD65-1834-70CA637B52AC}"/>
              </a:ext>
            </a:extLst>
          </p:cNvPr>
          <p:cNvCxnSpPr>
            <a:cxnSpLocks/>
          </p:cNvCxnSpPr>
          <p:nvPr/>
        </p:nvCxnSpPr>
        <p:spPr bwMode="auto">
          <a:xfrm flipV="1">
            <a:off x="7812036" y="5139019"/>
            <a:ext cx="0" cy="7200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1531DFEC-4828-9D60-A198-D41D0E6AA376}"/>
              </a:ext>
            </a:extLst>
          </p:cNvPr>
          <p:cNvCxnSpPr>
            <a:cxnSpLocks/>
          </p:cNvCxnSpPr>
          <p:nvPr/>
        </p:nvCxnSpPr>
        <p:spPr bwMode="auto">
          <a:xfrm flipH="1">
            <a:off x="7362031" y="5139019"/>
            <a:ext cx="45000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51E11E20-7400-0482-7110-6204849A28A0}"/>
              </a:ext>
            </a:extLst>
          </p:cNvPr>
          <p:cNvCxnSpPr>
            <a:cxnSpLocks/>
          </p:cNvCxnSpPr>
          <p:nvPr/>
        </p:nvCxnSpPr>
        <p:spPr bwMode="auto">
          <a:xfrm>
            <a:off x="7362031" y="5139019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342AAC0-6E16-BB8F-99F8-AE142C0334DE}"/>
              </a:ext>
            </a:extLst>
          </p:cNvPr>
          <p:cNvCxnSpPr>
            <a:cxnSpLocks/>
          </p:cNvCxnSpPr>
          <p:nvPr/>
        </p:nvCxnSpPr>
        <p:spPr bwMode="auto">
          <a:xfrm flipV="1">
            <a:off x="8172040" y="5769026"/>
            <a:ext cx="0" cy="9000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B931F9E5-B99F-3AA4-4778-3F2C4F0543BB}"/>
              </a:ext>
            </a:extLst>
          </p:cNvPr>
          <p:cNvSpPr/>
          <p:nvPr/>
        </p:nvSpPr>
        <p:spPr bwMode="auto">
          <a:xfrm>
            <a:off x="8262041" y="2798993"/>
            <a:ext cx="54000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sum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39745473-920C-6680-1C71-6C20AAE4B17A}"/>
              </a:ext>
            </a:extLst>
          </p:cNvPr>
          <p:cNvSpPr/>
          <p:nvPr/>
        </p:nvSpPr>
        <p:spPr bwMode="auto">
          <a:xfrm>
            <a:off x="7452032" y="2798993"/>
            <a:ext cx="54000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carry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638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A0CAE-5118-2870-AB6E-0F09FD316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F6F6D1-B52F-15D4-8295-96B55F38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CSA </a:t>
            </a:r>
            <a:r>
              <a:rPr kumimoji="1" lang="ja-JP" altLang="en-US" dirty="0"/>
              <a:t>による加算のチェーンは非常に軽い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E34A15-8BAC-4E31-877A-DC7ABB94DA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280092" cy="2430027"/>
          </a:xfrm>
        </p:spPr>
        <p:txBody>
          <a:bodyPr/>
          <a:lstStyle/>
          <a:p>
            <a:r>
              <a:rPr kumimoji="1" lang="en-US" altLang="ja-JP" sz="1600" dirty="0"/>
              <a:t>A+B+C+D... </a:t>
            </a:r>
            <a:r>
              <a:rPr kumimoji="1" lang="ja-JP" altLang="en-US" sz="1600" dirty="0"/>
              <a:t>みたいなものは，</a:t>
            </a:r>
            <a:endParaRPr kumimoji="1" lang="en-US" altLang="ja-JP" sz="1600" dirty="0"/>
          </a:p>
          <a:p>
            <a:pPr lvl="1"/>
            <a:r>
              <a:rPr kumimoji="1" lang="en-US" altLang="ja-JP" sz="1600" dirty="0"/>
              <a:t>CSA </a:t>
            </a:r>
            <a:r>
              <a:rPr kumimoji="1" lang="ja-JP" altLang="en-US" sz="1600" dirty="0"/>
              <a:t>で２つの値になるまで足し切ってから，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最後に１回だけ桁上げ加算器で加算を行ってバイナリ表現にすれば良い</a:t>
            </a:r>
            <a:endParaRPr kumimoji="1" lang="en-US" altLang="ja-JP" sz="1600" dirty="0"/>
          </a:p>
        </p:txBody>
      </p: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D6011D24-959A-9AC7-7389-E22377FA1EB8}"/>
              </a:ext>
            </a:extLst>
          </p:cNvPr>
          <p:cNvCxnSpPr/>
          <p:nvPr/>
        </p:nvCxnSpPr>
        <p:spPr bwMode="auto">
          <a:xfrm>
            <a:off x="2321975" y="495901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0C120FDC-8E57-35A6-C45E-CBF7CA241F50}"/>
              </a:ext>
            </a:extLst>
          </p:cNvPr>
          <p:cNvCxnSpPr/>
          <p:nvPr/>
        </p:nvCxnSpPr>
        <p:spPr bwMode="auto">
          <a:xfrm>
            <a:off x="2861981" y="495901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D9B8B575-392B-E711-C729-6A44EE7A93B7}"/>
              </a:ext>
            </a:extLst>
          </p:cNvPr>
          <p:cNvSpPr/>
          <p:nvPr/>
        </p:nvSpPr>
        <p:spPr bwMode="auto">
          <a:xfrm>
            <a:off x="1511966" y="5139019"/>
            <a:ext cx="2160024" cy="1170013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8A4EC325-F2DB-393B-C99F-F648C2E404EB}"/>
              </a:ext>
            </a:extLst>
          </p:cNvPr>
          <p:cNvCxnSpPr/>
          <p:nvPr/>
        </p:nvCxnSpPr>
        <p:spPr bwMode="auto">
          <a:xfrm>
            <a:off x="2591978" y="630903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13FCB4A5-CF92-2901-C543-2824B07153F8}"/>
              </a:ext>
            </a:extLst>
          </p:cNvPr>
          <p:cNvCxnSpPr/>
          <p:nvPr/>
        </p:nvCxnSpPr>
        <p:spPr bwMode="auto">
          <a:xfrm>
            <a:off x="1061961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AA8111FD-EEE8-5F48-1AC9-6784F2EC9E02}"/>
              </a:ext>
            </a:extLst>
          </p:cNvPr>
          <p:cNvCxnSpPr/>
          <p:nvPr/>
        </p:nvCxnSpPr>
        <p:spPr bwMode="auto">
          <a:xfrm>
            <a:off x="1601967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07A6F0CB-E282-A035-784F-BCB9F6C2BEAD}"/>
              </a:ext>
            </a:extLst>
          </p:cNvPr>
          <p:cNvSpPr/>
          <p:nvPr/>
        </p:nvSpPr>
        <p:spPr bwMode="auto">
          <a:xfrm>
            <a:off x="251952" y="3789004"/>
            <a:ext cx="2160024" cy="1170013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62FB45AE-885D-A043-F49E-88012748F9FB}"/>
              </a:ext>
            </a:extLst>
          </p:cNvPr>
          <p:cNvCxnSpPr/>
          <p:nvPr/>
        </p:nvCxnSpPr>
        <p:spPr bwMode="auto">
          <a:xfrm>
            <a:off x="3401987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2FFEA642-C12E-5702-A245-C3FDB5FE6B85}"/>
              </a:ext>
            </a:extLst>
          </p:cNvPr>
          <p:cNvCxnSpPr/>
          <p:nvPr/>
        </p:nvCxnSpPr>
        <p:spPr bwMode="auto">
          <a:xfrm>
            <a:off x="3941993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0D8D1224-5634-A5ED-6F5A-4988216FABF0}"/>
              </a:ext>
            </a:extLst>
          </p:cNvPr>
          <p:cNvSpPr/>
          <p:nvPr/>
        </p:nvSpPr>
        <p:spPr bwMode="auto">
          <a:xfrm>
            <a:off x="2591978" y="3789004"/>
            <a:ext cx="2160024" cy="1170013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04CE0CD2-48F9-8ACF-A1A7-A4A80729B2CC}"/>
              </a:ext>
            </a:extLst>
          </p:cNvPr>
          <p:cNvSpPr/>
          <p:nvPr/>
        </p:nvSpPr>
        <p:spPr bwMode="auto">
          <a:xfrm>
            <a:off x="5292008" y="3789005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BD8BBA8B-1D51-BBAF-DD1A-189991143448}"/>
              </a:ext>
            </a:extLst>
          </p:cNvPr>
          <p:cNvCxnSpPr/>
          <p:nvPr/>
        </p:nvCxnSpPr>
        <p:spPr bwMode="auto">
          <a:xfrm>
            <a:off x="5652012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8824637C-811C-8793-4BD7-08BC8BE23A93}"/>
              </a:ext>
            </a:extLst>
          </p:cNvPr>
          <p:cNvSpPr/>
          <p:nvPr/>
        </p:nvSpPr>
        <p:spPr bwMode="auto">
          <a:xfrm>
            <a:off x="6012016" y="4329011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75617176-8E93-22BF-D81C-B5FFD2274EAC}"/>
              </a:ext>
            </a:extLst>
          </p:cNvPr>
          <p:cNvCxnSpPr/>
          <p:nvPr/>
        </p:nvCxnSpPr>
        <p:spPr bwMode="auto">
          <a:xfrm>
            <a:off x="6462021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9E18F781-3596-DA86-C172-643789708733}"/>
              </a:ext>
            </a:extLst>
          </p:cNvPr>
          <p:cNvCxnSpPr/>
          <p:nvPr/>
        </p:nvCxnSpPr>
        <p:spPr bwMode="auto">
          <a:xfrm>
            <a:off x="7182029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97C612D1-29C1-7294-C1D0-BCF07D78395B}"/>
              </a:ext>
            </a:extLst>
          </p:cNvPr>
          <p:cNvCxnSpPr/>
          <p:nvPr/>
        </p:nvCxnSpPr>
        <p:spPr bwMode="auto">
          <a:xfrm>
            <a:off x="6372020" y="4149009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5BB3AEAB-0780-7C25-E306-96E8665CC333}"/>
              </a:ext>
            </a:extLst>
          </p:cNvPr>
          <p:cNvCxnSpPr/>
          <p:nvPr/>
        </p:nvCxnSpPr>
        <p:spPr bwMode="auto">
          <a:xfrm>
            <a:off x="7002027" y="4149009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7D891A6F-6CE6-FC5A-9491-76CA3E83EE15}"/>
              </a:ext>
            </a:extLst>
          </p:cNvPr>
          <p:cNvCxnSpPr/>
          <p:nvPr/>
        </p:nvCxnSpPr>
        <p:spPr bwMode="auto">
          <a:xfrm>
            <a:off x="7902037" y="4149009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FA0833DB-2FD8-B302-4D84-AF71196C3B65}"/>
              </a:ext>
            </a:extLst>
          </p:cNvPr>
          <p:cNvCxnSpPr/>
          <p:nvPr/>
        </p:nvCxnSpPr>
        <p:spPr bwMode="auto">
          <a:xfrm>
            <a:off x="6822025" y="4689015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FCD512D3-C609-B3C5-ED81-7B06A46A57F7}"/>
              </a:ext>
            </a:extLst>
          </p:cNvPr>
          <p:cNvCxnSpPr/>
          <p:nvPr/>
        </p:nvCxnSpPr>
        <p:spPr bwMode="auto">
          <a:xfrm>
            <a:off x="7362031" y="4689015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7305E6C2-3010-B761-18BD-94E31B7AE6CA}"/>
              </a:ext>
            </a:extLst>
          </p:cNvPr>
          <p:cNvSpPr/>
          <p:nvPr/>
        </p:nvSpPr>
        <p:spPr bwMode="auto">
          <a:xfrm>
            <a:off x="6012016" y="4869016"/>
            <a:ext cx="2160024" cy="1170013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9BBBBADF-6D90-A87F-DBDD-5A5866660866}"/>
              </a:ext>
            </a:extLst>
          </p:cNvPr>
          <p:cNvCxnSpPr/>
          <p:nvPr/>
        </p:nvCxnSpPr>
        <p:spPr bwMode="auto">
          <a:xfrm>
            <a:off x="7092028" y="6039030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1842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7055E-2971-3262-07EF-7F2BDC168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7665AB-49D0-A53E-F2CA-86404CA9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</a:t>
            </a:r>
            <a:r>
              <a:rPr lang="en-US" altLang="ja-JP" dirty="0"/>
              <a:t>SA</a:t>
            </a:r>
            <a:r>
              <a:rPr lang="ja-JP" altLang="en-US" dirty="0"/>
              <a:t> を使った乗算器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5AA927-6AC5-536D-CD9C-7582902BB8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280092" cy="2430027"/>
          </a:xfrm>
        </p:spPr>
        <p:txBody>
          <a:bodyPr/>
          <a:lstStyle/>
          <a:p>
            <a:r>
              <a:rPr kumimoji="1" lang="ja-JP" altLang="en-US" sz="1600" dirty="0"/>
              <a:t>２進数の乗算は，基本的には筆算と同様に行う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筆算で各桁を足し込んでいくのを </a:t>
            </a:r>
            <a:r>
              <a:rPr lang="en-US" altLang="ja-JP" sz="1600" dirty="0"/>
              <a:t>CSA </a:t>
            </a:r>
            <a:r>
              <a:rPr lang="ja-JP" altLang="en-US" sz="1600" dirty="0"/>
              <a:t>で行うので軽い</a:t>
            </a:r>
            <a:endParaRPr lang="en-US" altLang="ja-JP" sz="1600" dirty="0"/>
          </a:p>
          <a:p>
            <a:pPr lvl="1"/>
            <a:r>
              <a:rPr kumimoji="1" lang="ja-JP" altLang="en-US" sz="1600" dirty="0"/>
              <a:t>筆算の各桁を３入力２出力 </a:t>
            </a:r>
            <a:r>
              <a:rPr kumimoji="1" lang="en-US" altLang="ja-JP" sz="1600" dirty="0"/>
              <a:t>CSA </a:t>
            </a:r>
            <a:r>
              <a:rPr kumimoji="1" lang="ja-JP" altLang="en-US" sz="1600" dirty="0"/>
              <a:t>でドンドン足していき，２つになるまで潰す</a:t>
            </a:r>
            <a:endParaRPr kumimoji="1" lang="en-US" altLang="ja-JP" sz="1600" dirty="0"/>
          </a:p>
          <a:p>
            <a:r>
              <a:rPr lang="en-US" altLang="ja-JP" sz="1600" dirty="0"/>
              <a:t>Wallace </a:t>
            </a:r>
            <a:r>
              <a:rPr lang="ja-JP" altLang="en-US" sz="1600" dirty="0"/>
              <a:t>木</a:t>
            </a:r>
            <a:endParaRPr lang="en-US" altLang="ja-JP" sz="1600" dirty="0"/>
          </a:p>
          <a:p>
            <a:pPr lvl="1"/>
            <a:r>
              <a:rPr kumimoji="1" lang="ja-JP" altLang="en-US" sz="1600" dirty="0"/>
              <a:t>この </a:t>
            </a:r>
            <a:r>
              <a:rPr kumimoji="1" lang="en-US" altLang="ja-JP" sz="1600" dirty="0"/>
              <a:t>CSA </a:t>
            </a:r>
            <a:r>
              <a:rPr kumimoji="1" lang="ja-JP" altLang="en-US" sz="1600" dirty="0"/>
              <a:t>による加算をツリー状に組んだもの</a:t>
            </a:r>
            <a:endParaRPr kumimoji="1" lang="en-US" altLang="ja-JP" sz="16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484F29D-A384-8B35-506B-8EA3560B3552}"/>
              </a:ext>
            </a:extLst>
          </p:cNvPr>
          <p:cNvSpPr/>
          <p:nvPr/>
        </p:nvSpPr>
        <p:spPr bwMode="auto">
          <a:xfrm>
            <a:off x="4662001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20CE31A-9441-D870-1113-4A1B28C457F7}"/>
              </a:ext>
            </a:extLst>
          </p:cNvPr>
          <p:cNvSpPr/>
          <p:nvPr/>
        </p:nvSpPr>
        <p:spPr bwMode="auto">
          <a:xfrm>
            <a:off x="4301997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4819405-E822-0B02-4048-D6C2F59AE073}"/>
              </a:ext>
            </a:extLst>
          </p:cNvPr>
          <p:cNvSpPr/>
          <p:nvPr/>
        </p:nvSpPr>
        <p:spPr bwMode="auto">
          <a:xfrm>
            <a:off x="3851992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2E2D472-3384-403A-2C1F-38B0B6CB4644}"/>
              </a:ext>
            </a:extLst>
          </p:cNvPr>
          <p:cNvSpPr/>
          <p:nvPr/>
        </p:nvSpPr>
        <p:spPr bwMode="auto">
          <a:xfrm>
            <a:off x="3401987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95DB9778-F8E5-9E11-7E3A-967301748C60}"/>
              </a:ext>
            </a:extLst>
          </p:cNvPr>
          <p:cNvSpPr/>
          <p:nvPr/>
        </p:nvSpPr>
        <p:spPr bwMode="auto">
          <a:xfrm>
            <a:off x="4301997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C829464-79DC-4403-7506-40B907602D6B}"/>
              </a:ext>
            </a:extLst>
          </p:cNvPr>
          <p:cNvSpPr/>
          <p:nvPr/>
        </p:nvSpPr>
        <p:spPr bwMode="auto">
          <a:xfrm>
            <a:off x="3851992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DBE0E61-1CB9-34E8-6712-869324EA40C7}"/>
              </a:ext>
            </a:extLst>
          </p:cNvPr>
          <p:cNvSpPr/>
          <p:nvPr/>
        </p:nvSpPr>
        <p:spPr bwMode="auto">
          <a:xfrm>
            <a:off x="3401987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11B42F3-06ED-5A72-4CA2-9EE3E355A722}"/>
              </a:ext>
            </a:extLst>
          </p:cNvPr>
          <p:cNvSpPr/>
          <p:nvPr/>
        </p:nvSpPr>
        <p:spPr bwMode="auto">
          <a:xfrm>
            <a:off x="2951982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DBF0EBB1-C026-DA33-5D9C-BAE1651B6B7D}"/>
              </a:ext>
            </a:extLst>
          </p:cNvPr>
          <p:cNvSpPr/>
          <p:nvPr/>
        </p:nvSpPr>
        <p:spPr bwMode="auto">
          <a:xfrm>
            <a:off x="3851992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BDC5FFA2-EF2B-B11E-D7B2-A6359A82A82C}"/>
              </a:ext>
            </a:extLst>
          </p:cNvPr>
          <p:cNvSpPr/>
          <p:nvPr/>
        </p:nvSpPr>
        <p:spPr bwMode="auto">
          <a:xfrm>
            <a:off x="3401987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E87941C-A14A-0EAE-AE9F-5D8E51E83016}"/>
              </a:ext>
            </a:extLst>
          </p:cNvPr>
          <p:cNvSpPr/>
          <p:nvPr/>
        </p:nvSpPr>
        <p:spPr bwMode="auto">
          <a:xfrm>
            <a:off x="2951982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B357E123-72DB-DBB6-C20F-3D7DFD7237BA}"/>
              </a:ext>
            </a:extLst>
          </p:cNvPr>
          <p:cNvSpPr/>
          <p:nvPr/>
        </p:nvSpPr>
        <p:spPr bwMode="auto">
          <a:xfrm>
            <a:off x="2501977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119B0A54-3E44-6A8A-E8E4-AF724ACABCBD}"/>
              </a:ext>
            </a:extLst>
          </p:cNvPr>
          <p:cNvSpPr/>
          <p:nvPr/>
        </p:nvSpPr>
        <p:spPr bwMode="auto">
          <a:xfrm>
            <a:off x="3401987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29CE7B6-B19E-3919-B3FB-F79D54A3975C}"/>
              </a:ext>
            </a:extLst>
          </p:cNvPr>
          <p:cNvSpPr/>
          <p:nvPr/>
        </p:nvSpPr>
        <p:spPr bwMode="auto">
          <a:xfrm>
            <a:off x="2951982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89FF7FC1-CDBE-3388-D8DA-4D08FEEAA26D}"/>
              </a:ext>
            </a:extLst>
          </p:cNvPr>
          <p:cNvSpPr/>
          <p:nvPr/>
        </p:nvSpPr>
        <p:spPr bwMode="auto">
          <a:xfrm>
            <a:off x="2501977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63265711-5FC0-4F75-599C-C903AA9E97FB}"/>
              </a:ext>
            </a:extLst>
          </p:cNvPr>
          <p:cNvSpPr/>
          <p:nvPr/>
        </p:nvSpPr>
        <p:spPr bwMode="auto">
          <a:xfrm>
            <a:off x="2051972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2309FD61-8D80-BA60-31D9-8E7C4AA8FC06}"/>
              </a:ext>
            </a:extLst>
          </p:cNvPr>
          <p:cNvSpPr/>
          <p:nvPr/>
        </p:nvSpPr>
        <p:spPr bwMode="auto">
          <a:xfrm>
            <a:off x="2951982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3E4DC697-04BC-7E4F-7BD0-5F3F4DA3AB95}"/>
              </a:ext>
            </a:extLst>
          </p:cNvPr>
          <p:cNvSpPr/>
          <p:nvPr/>
        </p:nvSpPr>
        <p:spPr bwMode="auto">
          <a:xfrm>
            <a:off x="2501977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2D6BC10-9DAC-7052-B968-82079ED5E555}"/>
              </a:ext>
            </a:extLst>
          </p:cNvPr>
          <p:cNvSpPr/>
          <p:nvPr/>
        </p:nvSpPr>
        <p:spPr bwMode="auto">
          <a:xfrm>
            <a:off x="2051972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71DBA564-A642-D45E-642E-37F2886B7830}"/>
              </a:ext>
            </a:extLst>
          </p:cNvPr>
          <p:cNvSpPr/>
          <p:nvPr/>
        </p:nvSpPr>
        <p:spPr bwMode="auto">
          <a:xfrm>
            <a:off x="1601967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C6236A69-9A2E-ED5C-A8A0-0DCF386B3413}"/>
              </a:ext>
            </a:extLst>
          </p:cNvPr>
          <p:cNvSpPr/>
          <p:nvPr/>
        </p:nvSpPr>
        <p:spPr bwMode="auto">
          <a:xfrm>
            <a:off x="3761991" y="3969006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C4E6291E-891C-C22C-3571-25B76901D66C}"/>
              </a:ext>
            </a:extLst>
          </p:cNvPr>
          <p:cNvSpPr/>
          <p:nvPr/>
        </p:nvSpPr>
        <p:spPr bwMode="auto">
          <a:xfrm>
            <a:off x="3311986" y="3969006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DCA77D85-C301-8CC8-9214-D9F8FBB7F237}"/>
              </a:ext>
            </a:extLst>
          </p:cNvPr>
          <p:cNvSpPr/>
          <p:nvPr/>
        </p:nvSpPr>
        <p:spPr bwMode="auto">
          <a:xfrm>
            <a:off x="2861981" y="3969006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9271D813-48CF-E758-378F-13E6A789B37F}"/>
              </a:ext>
            </a:extLst>
          </p:cNvPr>
          <p:cNvSpPr/>
          <p:nvPr/>
        </p:nvSpPr>
        <p:spPr bwMode="auto">
          <a:xfrm>
            <a:off x="2411976" y="3969006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C2B899E7-90B7-9544-50DE-0B4C52F5EF58}"/>
              </a:ext>
            </a:extLst>
          </p:cNvPr>
          <p:cNvSpPr/>
          <p:nvPr/>
        </p:nvSpPr>
        <p:spPr bwMode="auto">
          <a:xfrm>
            <a:off x="2951982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82A62FBC-53DC-3779-8730-6E99325E98B2}"/>
              </a:ext>
            </a:extLst>
          </p:cNvPr>
          <p:cNvSpPr/>
          <p:nvPr/>
        </p:nvSpPr>
        <p:spPr bwMode="auto">
          <a:xfrm>
            <a:off x="2501977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80E69A5A-9481-39C9-AB11-3C6078E2B324}"/>
              </a:ext>
            </a:extLst>
          </p:cNvPr>
          <p:cNvSpPr/>
          <p:nvPr/>
        </p:nvSpPr>
        <p:spPr bwMode="auto">
          <a:xfrm>
            <a:off x="2501977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5E528B4E-E555-B659-9F61-B33D8E4B8056}"/>
              </a:ext>
            </a:extLst>
          </p:cNvPr>
          <p:cNvSpPr/>
          <p:nvPr/>
        </p:nvSpPr>
        <p:spPr bwMode="auto">
          <a:xfrm>
            <a:off x="2051972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D3ADDE76-4F1C-0D56-CFA5-BFAE2E5CD54E}"/>
              </a:ext>
            </a:extLst>
          </p:cNvPr>
          <p:cNvSpPr/>
          <p:nvPr/>
        </p:nvSpPr>
        <p:spPr bwMode="auto">
          <a:xfrm>
            <a:off x="2051972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087B6F2C-FC9B-A0B7-1673-FE68CE1253D1}"/>
              </a:ext>
            </a:extLst>
          </p:cNvPr>
          <p:cNvSpPr/>
          <p:nvPr/>
        </p:nvSpPr>
        <p:spPr bwMode="auto">
          <a:xfrm>
            <a:off x="1601967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D8EC1304-EC19-6CEB-BD05-4B691140CDFB}"/>
              </a:ext>
            </a:extLst>
          </p:cNvPr>
          <p:cNvSpPr/>
          <p:nvPr/>
        </p:nvSpPr>
        <p:spPr bwMode="auto">
          <a:xfrm>
            <a:off x="1601967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9E7E12E9-711F-6A46-EBFB-F15C48E5E31D}"/>
              </a:ext>
            </a:extLst>
          </p:cNvPr>
          <p:cNvSpPr/>
          <p:nvPr/>
        </p:nvSpPr>
        <p:spPr bwMode="auto">
          <a:xfrm>
            <a:off x="1151962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F6AB81AC-E714-55CD-3E50-75D896A54E21}"/>
              </a:ext>
            </a:extLst>
          </p:cNvPr>
          <p:cNvSpPr/>
          <p:nvPr/>
        </p:nvSpPr>
        <p:spPr bwMode="auto">
          <a:xfrm>
            <a:off x="1151373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E742A291-F410-5537-D10E-3BCA2180F8CA}"/>
              </a:ext>
            </a:extLst>
          </p:cNvPr>
          <p:cNvSpPr/>
          <p:nvPr/>
        </p:nvSpPr>
        <p:spPr bwMode="auto">
          <a:xfrm>
            <a:off x="701368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D7C34AEC-CA27-4052-E362-7D48D19FE640}"/>
              </a:ext>
            </a:extLst>
          </p:cNvPr>
          <p:cNvSpPr/>
          <p:nvPr/>
        </p:nvSpPr>
        <p:spPr bwMode="auto">
          <a:xfrm>
            <a:off x="2411976" y="5139019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5C057C64-A7E0-4017-E538-9F7BA384339C}"/>
              </a:ext>
            </a:extLst>
          </p:cNvPr>
          <p:cNvSpPr/>
          <p:nvPr/>
        </p:nvSpPr>
        <p:spPr bwMode="auto">
          <a:xfrm>
            <a:off x="2501977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33CC2499-9A30-B713-244A-F00007B94B31}"/>
              </a:ext>
            </a:extLst>
          </p:cNvPr>
          <p:cNvSpPr/>
          <p:nvPr/>
        </p:nvSpPr>
        <p:spPr bwMode="auto">
          <a:xfrm>
            <a:off x="2051972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079F7E29-CC89-1B3E-304E-E5D65D58D7E5}"/>
              </a:ext>
            </a:extLst>
          </p:cNvPr>
          <p:cNvSpPr/>
          <p:nvPr/>
        </p:nvSpPr>
        <p:spPr bwMode="auto">
          <a:xfrm>
            <a:off x="1601967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C00518AF-1B43-2B68-65EE-D2AC602BB4E7}"/>
              </a:ext>
            </a:extLst>
          </p:cNvPr>
          <p:cNvSpPr/>
          <p:nvPr/>
        </p:nvSpPr>
        <p:spPr bwMode="auto">
          <a:xfrm>
            <a:off x="1151962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3E82DA8-1C8E-7C1B-B6E5-77090A224FB1}"/>
              </a:ext>
            </a:extLst>
          </p:cNvPr>
          <p:cNvSpPr/>
          <p:nvPr/>
        </p:nvSpPr>
        <p:spPr bwMode="auto">
          <a:xfrm>
            <a:off x="701368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703792C0-1930-9619-C095-A80F38260FA4}"/>
              </a:ext>
            </a:extLst>
          </p:cNvPr>
          <p:cNvSpPr/>
          <p:nvPr/>
        </p:nvSpPr>
        <p:spPr bwMode="auto">
          <a:xfrm>
            <a:off x="251363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3D5510D9-3214-7E51-15BD-2E4D1B208245}"/>
              </a:ext>
            </a:extLst>
          </p:cNvPr>
          <p:cNvSpPr/>
          <p:nvPr/>
        </p:nvSpPr>
        <p:spPr bwMode="auto">
          <a:xfrm>
            <a:off x="1961971" y="4329010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32DB4660-0FED-8E98-3030-1500C1371CDB}"/>
              </a:ext>
            </a:extLst>
          </p:cNvPr>
          <p:cNvSpPr/>
          <p:nvPr/>
        </p:nvSpPr>
        <p:spPr bwMode="auto">
          <a:xfrm>
            <a:off x="1511966" y="4689014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F928E305-2E24-7AA8-CC81-8464457A6489}"/>
              </a:ext>
            </a:extLst>
          </p:cNvPr>
          <p:cNvSpPr/>
          <p:nvPr/>
        </p:nvSpPr>
        <p:spPr bwMode="auto">
          <a:xfrm>
            <a:off x="1061961" y="5049018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AA1E8578-CAC4-9761-82BC-F59441CF7536}"/>
              </a:ext>
            </a:extLst>
          </p:cNvPr>
          <p:cNvSpPr/>
          <p:nvPr/>
        </p:nvSpPr>
        <p:spPr bwMode="auto">
          <a:xfrm>
            <a:off x="8622045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0658D2-BDFB-28B1-1458-9928BE2A420C}"/>
              </a:ext>
            </a:extLst>
          </p:cNvPr>
          <p:cNvSpPr/>
          <p:nvPr/>
        </p:nvSpPr>
        <p:spPr bwMode="auto">
          <a:xfrm>
            <a:off x="8262041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C4B0ADB4-5497-498C-6074-1DCF3A92E307}"/>
              </a:ext>
            </a:extLst>
          </p:cNvPr>
          <p:cNvSpPr/>
          <p:nvPr/>
        </p:nvSpPr>
        <p:spPr bwMode="auto">
          <a:xfrm>
            <a:off x="7812036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7A81A5E7-0566-F1B4-E322-FBAF135378D4}"/>
              </a:ext>
            </a:extLst>
          </p:cNvPr>
          <p:cNvSpPr/>
          <p:nvPr/>
        </p:nvSpPr>
        <p:spPr bwMode="auto">
          <a:xfrm>
            <a:off x="7362031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DF71F112-5F05-2BDA-7394-84E1E94D0DBF}"/>
              </a:ext>
            </a:extLst>
          </p:cNvPr>
          <p:cNvSpPr/>
          <p:nvPr/>
        </p:nvSpPr>
        <p:spPr bwMode="auto">
          <a:xfrm>
            <a:off x="8262041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D5F51CE1-3497-8932-2701-A2E25FB62D95}"/>
              </a:ext>
            </a:extLst>
          </p:cNvPr>
          <p:cNvSpPr/>
          <p:nvPr/>
        </p:nvSpPr>
        <p:spPr bwMode="auto">
          <a:xfrm>
            <a:off x="7812036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C0C3C3B-6448-8FB4-483C-233FA5336B0F}"/>
              </a:ext>
            </a:extLst>
          </p:cNvPr>
          <p:cNvSpPr/>
          <p:nvPr/>
        </p:nvSpPr>
        <p:spPr bwMode="auto">
          <a:xfrm>
            <a:off x="7362031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A5DF8F6C-A15B-67CE-A729-51F49ADDC320}"/>
              </a:ext>
            </a:extLst>
          </p:cNvPr>
          <p:cNvSpPr/>
          <p:nvPr/>
        </p:nvSpPr>
        <p:spPr bwMode="auto">
          <a:xfrm>
            <a:off x="6912026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85CABC49-671F-CDC9-6711-F16081F64D89}"/>
              </a:ext>
            </a:extLst>
          </p:cNvPr>
          <p:cNvSpPr/>
          <p:nvPr/>
        </p:nvSpPr>
        <p:spPr bwMode="auto">
          <a:xfrm>
            <a:off x="7812036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BFA448E8-A979-F70A-2C95-9E88578C1EDF}"/>
              </a:ext>
            </a:extLst>
          </p:cNvPr>
          <p:cNvSpPr/>
          <p:nvPr/>
        </p:nvSpPr>
        <p:spPr bwMode="auto">
          <a:xfrm>
            <a:off x="7362031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F7FE444F-BAC1-6077-DFC4-16943BC8B6C2}"/>
              </a:ext>
            </a:extLst>
          </p:cNvPr>
          <p:cNvSpPr/>
          <p:nvPr/>
        </p:nvSpPr>
        <p:spPr bwMode="auto">
          <a:xfrm>
            <a:off x="6912026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78697CDB-7E57-05A2-99A7-DAB5704736A8}"/>
              </a:ext>
            </a:extLst>
          </p:cNvPr>
          <p:cNvSpPr/>
          <p:nvPr/>
        </p:nvSpPr>
        <p:spPr bwMode="auto">
          <a:xfrm>
            <a:off x="6462021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03470968-C539-6B6B-8FBC-A70B8595FB77}"/>
              </a:ext>
            </a:extLst>
          </p:cNvPr>
          <p:cNvSpPr/>
          <p:nvPr/>
        </p:nvSpPr>
        <p:spPr bwMode="auto">
          <a:xfrm>
            <a:off x="7362031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305FCC8D-0C10-3977-FF6B-BF2EB00EC3F6}"/>
              </a:ext>
            </a:extLst>
          </p:cNvPr>
          <p:cNvSpPr/>
          <p:nvPr/>
        </p:nvSpPr>
        <p:spPr bwMode="auto">
          <a:xfrm>
            <a:off x="6912026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3999D000-84AC-E3FF-F0ED-F85CE9E62B22}"/>
              </a:ext>
            </a:extLst>
          </p:cNvPr>
          <p:cNvSpPr/>
          <p:nvPr/>
        </p:nvSpPr>
        <p:spPr bwMode="auto">
          <a:xfrm>
            <a:off x="6462021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AFA5CCDA-6798-7E79-B4B3-49B2C4173A65}"/>
              </a:ext>
            </a:extLst>
          </p:cNvPr>
          <p:cNvSpPr/>
          <p:nvPr/>
        </p:nvSpPr>
        <p:spPr bwMode="auto">
          <a:xfrm>
            <a:off x="6012016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575DB64F-2CFE-1B4E-F319-37D75B97071A}"/>
              </a:ext>
            </a:extLst>
          </p:cNvPr>
          <p:cNvSpPr/>
          <p:nvPr/>
        </p:nvSpPr>
        <p:spPr bwMode="auto">
          <a:xfrm>
            <a:off x="6912026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058B543D-CFB1-677F-675E-BF3CA65A34AE}"/>
              </a:ext>
            </a:extLst>
          </p:cNvPr>
          <p:cNvSpPr/>
          <p:nvPr/>
        </p:nvSpPr>
        <p:spPr bwMode="auto">
          <a:xfrm>
            <a:off x="6462021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ED818F96-B0F8-AD41-6F20-D0F9666F59A8}"/>
              </a:ext>
            </a:extLst>
          </p:cNvPr>
          <p:cNvSpPr/>
          <p:nvPr/>
        </p:nvSpPr>
        <p:spPr bwMode="auto">
          <a:xfrm>
            <a:off x="6012016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0E051950-E0CE-FB2C-EFC5-E6139F05E8F3}"/>
              </a:ext>
            </a:extLst>
          </p:cNvPr>
          <p:cNvSpPr/>
          <p:nvPr/>
        </p:nvSpPr>
        <p:spPr bwMode="auto">
          <a:xfrm>
            <a:off x="5562011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BF616124-C495-4677-BF17-9E8DAFD5A2AF}"/>
              </a:ext>
            </a:extLst>
          </p:cNvPr>
          <p:cNvSpPr/>
          <p:nvPr/>
        </p:nvSpPr>
        <p:spPr bwMode="auto">
          <a:xfrm>
            <a:off x="7722035" y="5049018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C5370637-6563-D6D4-4864-A76F1F2EAD6B}"/>
              </a:ext>
            </a:extLst>
          </p:cNvPr>
          <p:cNvSpPr/>
          <p:nvPr/>
        </p:nvSpPr>
        <p:spPr bwMode="auto">
          <a:xfrm>
            <a:off x="7272030" y="4689014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B37A1902-B001-C4A7-4FAB-A25FF50513B7}"/>
              </a:ext>
            </a:extLst>
          </p:cNvPr>
          <p:cNvSpPr/>
          <p:nvPr/>
        </p:nvSpPr>
        <p:spPr bwMode="auto">
          <a:xfrm>
            <a:off x="6822025" y="4329010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1" name="四角形: 角を丸くする 70">
            <a:extLst>
              <a:ext uri="{FF2B5EF4-FFF2-40B4-BE49-F238E27FC236}">
                <a16:creationId xmlns:a16="http://schemas.microsoft.com/office/drawing/2014/main" id="{E1B4B0AB-7CC3-307B-3A1C-6201030CC82E}"/>
              </a:ext>
            </a:extLst>
          </p:cNvPr>
          <p:cNvSpPr/>
          <p:nvPr/>
        </p:nvSpPr>
        <p:spPr bwMode="auto">
          <a:xfrm>
            <a:off x="6372020" y="3969006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BF05959A-8B41-DDDF-E1C0-361919EC36BB}"/>
              </a:ext>
            </a:extLst>
          </p:cNvPr>
          <p:cNvSpPr/>
          <p:nvPr/>
        </p:nvSpPr>
        <p:spPr bwMode="auto">
          <a:xfrm>
            <a:off x="6912026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0EE6C0F8-25ED-5528-B2BB-BE3924CB7BF3}"/>
              </a:ext>
            </a:extLst>
          </p:cNvPr>
          <p:cNvSpPr/>
          <p:nvPr/>
        </p:nvSpPr>
        <p:spPr bwMode="auto">
          <a:xfrm>
            <a:off x="6462021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105BBEF2-1405-90FE-1E4A-6CF1053D1CFD}"/>
              </a:ext>
            </a:extLst>
          </p:cNvPr>
          <p:cNvSpPr/>
          <p:nvPr/>
        </p:nvSpPr>
        <p:spPr bwMode="auto">
          <a:xfrm>
            <a:off x="6462021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697A1B38-51B6-0623-8E0C-AE25A86D378C}"/>
              </a:ext>
            </a:extLst>
          </p:cNvPr>
          <p:cNvSpPr/>
          <p:nvPr/>
        </p:nvSpPr>
        <p:spPr bwMode="auto">
          <a:xfrm>
            <a:off x="6012016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3705FB5F-7C93-956C-8F95-D3D80A713381}"/>
              </a:ext>
            </a:extLst>
          </p:cNvPr>
          <p:cNvSpPr/>
          <p:nvPr/>
        </p:nvSpPr>
        <p:spPr bwMode="auto">
          <a:xfrm>
            <a:off x="6012016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59730299-1C77-E20F-148C-97E65A86569E}"/>
              </a:ext>
            </a:extLst>
          </p:cNvPr>
          <p:cNvSpPr/>
          <p:nvPr/>
        </p:nvSpPr>
        <p:spPr bwMode="auto">
          <a:xfrm>
            <a:off x="5562011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F09056F0-C535-6E9F-FAA2-462641653689}"/>
              </a:ext>
            </a:extLst>
          </p:cNvPr>
          <p:cNvSpPr/>
          <p:nvPr/>
        </p:nvSpPr>
        <p:spPr bwMode="auto">
          <a:xfrm>
            <a:off x="5562011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DD9ADBE9-3080-D65B-B959-F87F54CFC68B}"/>
              </a:ext>
            </a:extLst>
          </p:cNvPr>
          <p:cNvSpPr/>
          <p:nvPr/>
        </p:nvSpPr>
        <p:spPr bwMode="auto">
          <a:xfrm>
            <a:off x="5112006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C75391FD-F34A-1930-3994-52C896787D66}"/>
              </a:ext>
            </a:extLst>
          </p:cNvPr>
          <p:cNvSpPr/>
          <p:nvPr/>
        </p:nvSpPr>
        <p:spPr bwMode="auto">
          <a:xfrm>
            <a:off x="5111417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07CBBB9F-5A5A-05DD-6B7F-CEB454C82180}"/>
              </a:ext>
            </a:extLst>
          </p:cNvPr>
          <p:cNvSpPr/>
          <p:nvPr/>
        </p:nvSpPr>
        <p:spPr bwMode="auto">
          <a:xfrm>
            <a:off x="4661412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7F123D13-5745-0EAF-96C0-FBDCD257DA37}"/>
              </a:ext>
            </a:extLst>
          </p:cNvPr>
          <p:cNvSpPr/>
          <p:nvPr/>
        </p:nvSpPr>
        <p:spPr bwMode="auto">
          <a:xfrm>
            <a:off x="6372020" y="5139019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1E0A32AD-A89F-2727-5EB7-DD607369479C}"/>
              </a:ext>
            </a:extLst>
          </p:cNvPr>
          <p:cNvSpPr/>
          <p:nvPr/>
        </p:nvSpPr>
        <p:spPr bwMode="auto">
          <a:xfrm>
            <a:off x="6462021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4AAED130-2186-7B4E-D126-F431B33C38BF}"/>
              </a:ext>
            </a:extLst>
          </p:cNvPr>
          <p:cNvSpPr/>
          <p:nvPr/>
        </p:nvSpPr>
        <p:spPr bwMode="auto">
          <a:xfrm>
            <a:off x="6012016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31605A54-27A1-9783-B614-73229086A9C8}"/>
              </a:ext>
            </a:extLst>
          </p:cNvPr>
          <p:cNvSpPr/>
          <p:nvPr/>
        </p:nvSpPr>
        <p:spPr bwMode="auto">
          <a:xfrm>
            <a:off x="5562011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B3843ED3-EC20-2585-7652-78752FF0D5D4}"/>
              </a:ext>
            </a:extLst>
          </p:cNvPr>
          <p:cNvSpPr/>
          <p:nvPr/>
        </p:nvSpPr>
        <p:spPr bwMode="auto">
          <a:xfrm>
            <a:off x="5112006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D11911B0-FA93-A0C0-24E1-156701B4A0F5}"/>
              </a:ext>
            </a:extLst>
          </p:cNvPr>
          <p:cNvSpPr/>
          <p:nvPr/>
        </p:nvSpPr>
        <p:spPr bwMode="auto">
          <a:xfrm>
            <a:off x="4661412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F01A51B3-496D-E1DD-6460-403191C3F499}"/>
              </a:ext>
            </a:extLst>
          </p:cNvPr>
          <p:cNvSpPr/>
          <p:nvPr/>
        </p:nvSpPr>
        <p:spPr bwMode="auto">
          <a:xfrm>
            <a:off x="4211407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9" name="四角形: 角を丸くする 88">
            <a:extLst>
              <a:ext uri="{FF2B5EF4-FFF2-40B4-BE49-F238E27FC236}">
                <a16:creationId xmlns:a16="http://schemas.microsoft.com/office/drawing/2014/main" id="{2421DAA1-07A2-5242-C991-1264F7D0047E}"/>
              </a:ext>
            </a:extLst>
          </p:cNvPr>
          <p:cNvSpPr/>
          <p:nvPr/>
        </p:nvSpPr>
        <p:spPr bwMode="auto">
          <a:xfrm>
            <a:off x="5922015" y="4329010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ADFFDA30-5B13-0C8D-00B2-0B501A1106AD}"/>
              </a:ext>
            </a:extLst>
          </p:cNvPr>
          <p:cNvSpPr/>
          <p:nvPr/>
        </p:nvSpPr>
        <p:spPr bwMode="auto">
          <a:xfrm>
            <a:off x="5472010" y="4689014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FECEFE3D-3D7A-877D-D875-06911A87D8CA}"/>
              </a:ext>
            </a:extLst>
          </p:cNvPr>
          <p:cNvSpPr/>
          <p:nvPr/>
        </p:nvSpPr>
        <p:spPr bwMode="auto">
          <a:xfrm>
            <a:off x="5022005" y="5049018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607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9ED581-DAB7-BFDD-D860-90BAED4B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Booth </a:t>
            </a:r>
            <a:r>
              <a:rPr kumimoji="1" lang="ja-JP" altLang="en-US" dirty="0"/>
              <a:t>エンコーディング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FA7EFB-D366-FCB9-EC2C-0533AF82E5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dirty="0"/>
              <a:t>Booth </a:t>
            </a:r>
            <a:r>
              <a:rPr kumimoji="1" lang="ja-JP" altLang="en-US" dirty="0"/>
              <a:t>エンコーディング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入力を冗長表現的なものに変換してから乗算する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部分積の数が半分になる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２進に比べると１０進でやると筆算の桁数がへるようなもの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基数４（冗長な４進表現）がよく使われる</a:t>
            </a:r>
            <a:endParaRPr kumimoji="1" lang="en-US" altLang="ja-JP" dirty="0"/>
          </a:p>
          <a:p>
            <a:pPr lvl="2"/>
            <a:r>
              <a:rPr lang="en-US" dirty="0"/>
              <a:t>-2,-1,0,1,2 </a:t>
            </a:r>
            <a:r>
              <a:rPr lang="ja-JP" altLang="en-US" dirty="0"/>
              <a:t>倍の組み合わせに変換する</a:t>
            </a:r>
            <a:endParaRPr lang="en-US" altLang="ja-JP" dirty="0"/>
          </a:p>
          <a:p>
            <a:pPr lvl="2"/>
            <a:r>
              <a:rPr kumimoji="1" lang="ja-JP" altLang="en-US" dirty="0"/>
              <a:t>これらはシフトとビット反転だけで作れる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192505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erulean">
  <a:themeElements>
    <a:clrScheme name="ユーザー定義 8">
      <a:dk1>
        <a:sysClr val="windowText" lastClr="000000"/>
      </a:dk1>
      <a:lt1>
        <a:sysClr val="window" lastClr="FFFFFF"/>
      </a:lt1>
      <a:dk2>
        <a:srgbClr val="F4EB00"/>
      </a:dk2>
      <a:lt2>
        <a:srgbClr val="C4FF4A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3289AC"/>
      </a:accent5>
      <a:accent6>
        <a:srgbClr val="D87552"/>
      </a:accent6>
      <a:hlink>
        <a:srgbClr val="0000FF"/>
      </a:hlink>
      <a:folHlink>
        <a:srgbClr val="800080"/>
      </a:folHlink>
    </a:clrScheme>
    <a:fontScheme name="メイリオ-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 type="triangle" w="sm" len="med"/>
        </a:ln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>
                <a:lumMod val="75000"/>
                <a:lumOff val="25000"/>
              </a:schemeClr>
            </a:solidFill>
            <a:latin typeface="+mn-e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HG丸ｺﾞｼｯｸM-PRO" pitchFamily="50" charset="-128"/>
          </a:defRPr>
        </a:defPPr>
      </a:lstStyle>
    </a:lnDef>
  </a:objectDefaults>
  <a:extraClrSchemeLst>
    <a:extraClrScheme>
      <a:clrScheme name="colorful water re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ful water rev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99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99FF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rulean" id="{B42443E9-F396-466A-92C3-7ED6F4EBC01F}" vid="{0CE6AD82-9598-49D5-BEEF-3DCDCFA8BED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cerulean</Template>
  <TotalTime>70820</TotalTime>
  <Words>3307</Words>
  <Application>Microsoft Office PowerPoint</Application>
  <PresentationFormat>画面に合わせる (4:3)</PresentationFormat>
  <Paragraphs>446</Paragraphs>
  <Slides>41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53" baseType="lpstr">
      <vt:lpstr>HG丸ｺﾞｼｯｸM-PRO</vt:lpstr>
      <vt:lpstr>Lucida Grande</vt:lpstr>
      <vt:lpstr>MeiryoKe_PGothic</vt:lpstr>
      <vt:lpstr>NotoSansJP</vt:lpstr>
      <vt:lpstr>メイリオ</vt:lpstr>
      <vt:lpstr>Aptos</vt:lpstr>
      <vt:lpstr>Calibri</vt:lpstr>
      <vt:lpstr>Cambria Math</vt:lpstr>
      <vt:lpstr>Consolas</vt:lpstr>
      <vt:lpstr>Segoe UI</vt:lpstr>
      <vt:lpstr>Wingdings</vt:lpstr>
      <vt:lpstr>cerulean</vt:lpstr>
      <vt:lpstr>浮動小数点演算器の高速化 v6</vt:lpstr>
      <vt:lpstr>浮動小数点演算器の高速化</vt:lpstr>
      <vt:lpstr>前提知識</vt:lpstr>
      <vt:lpstr>背景：冗長表現と乗算器</vt:lpstr>
      <vt:lpstr>バイナリと Carry save 表現</vt:lpstr>
      <vt:lpstr>CSA と桁上げ加算器</vt:lpstr>
      <vt:lpstr>CSA による加算のチェーンは非常に軽い</vt:lpstr>
      <vt:lpstr>CSA を使った乗算器</vt:lpstr>
      <vt:lpstr>Booth エンコーディング</vt:lpstr>
      <vt:lpstr>LZA: Leading Zero Anticipation</vt:lpstr>
      <vt:lpstr>Leading Zero Count と Leading Zero Anticipation</vt:lpstr>
      <vt:lpstr>FMA 演算器のブロック図：LZC と LZA</vt:lpstr>
      <vt:lpstr>LZA のやりかた</vt:lpstr>
      <vt:lpstr>符号付き加算の LZA</vt:lpstr>
      <vt:lpstr>符号付き加算の LZA</vt:lpstr>
      <vt:lpstr>符号付き加算の LZA の実装例</vt:lpstr>
      <vt:lpstr>実装例１</vt:lpstr>
      <vt:lpstr>実装例２</vt:lpstr>
      <vt:lpstr>備考</vt:lpstr>
      <vt:lpstr>マスクを使った LZA 補正の高速化</vt:lpstr>
      <vt:lpstr>LZA の補正</vt:lpstr>
      <vt:lpstr>Lutz’s mask による補正検出</vt:lpstr>
      <vt:lpstr>補正の必要性判定</vt:lpstr>
      <vt:lpstr>Lutz’s mask [Lutz2017] </vt:lpstr>
      <vt:lpstr>Lutz’s mask の別の作り方？</vt:lpstr>
      <vt:lpstr>応用: guard や sticky ビットの早期取得</vt:lpstr>
      <vt:lpstr>絶対値を取る工夫</vt:lpstr>
      <vt:lpstr>絶対値を取る工夫</vt:lpstr>
      <vt:lpstr>[Sohn2023] より</vt:lpstr>
      <vt:lpstr>加算と絶対値</vt:lpstr>
      <vt:lpstr>Parallel Prefix Adder (PPA) </vt:lpstr>
      <vt:lpstr>End-around-carry adder / Flagged adder</vt:lpstr>
      <vt:lpstr>補数を取るインクリメントと round away の統合 [Sohn2023] より</vt:lpstr>
      <vt:lpstr>End-around-carry との比較</vt:lpstr>
      <vt:lpstr>ウォレス木の厚みを意識した加算</vt:lpstr>
      <vt:lpstr>ウォレス木と加算器</vt:lpstr>
      <vt:lpstr>Radix-4 Booth 11bit × 11bit 乗算器の例</vt:lpstr>
      <vt:lpstr>桁上げ加算器の自動合成を使う場合</vt:lpstr>
      <vt:lpstr>効果</vt:lpstr>
      <vt:lpstr>参考資料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shioya</dc:creator>
  <cp:lastModifiedBy>塩谷　亮太</cp:lastModifiedBy>
  <cp:revision>16042</cp:revision>
  <cp:lastPrinted>2014-12-10T13:40:48Z</cp:lastPrinted>
  <dcterms:created xsi:type="dcterms:W3CDTF">2014-11-17T10:53:59Z</dcterms:created>
  <dcterms:modified xsi:type="dcterms:W3CDTF">2024-06-14T02:35:49Z</dcterms:modified>
</cp:coreProperties>
</file>