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87"/>
  </p:notesMasterIdLst>
  <p:sldIdLst>
    <p:sldId id="440" r:id="rId2"/>
    <p:sldId id="599" r:id="rId3"/>
    <p:sldId id="615" r:id="rId4"/>
    <p:sldId id="617" r:id="rId5"/>
    <p:sldId id="618" r:id="rId6"/>
    <p:sldId id="619" r:id="rId7"/>
    <p:sldId id="620" r:id="rId8"/>
    <p:sldId id="621" r:id="rId9"/>
    <p:sldId id="622" r:id="rId10"/>
    <p:sldId id="632" r:id="rId11"/>
    <p:sldId id="623" r:id="rId12"/>
    <p:sldId id="624" r:id="rId13"/>
    <p:sldId id="625" r:id="rId14"/>
    <p:sldId id="626" r:id="rId15"/>
    <p:sldId id="628" r:id="rId16"/>
    <p:sldId id="629" r:id="rId17"/>
    <p:sldId id="630" r:id="rId18"/>
    <p:sldId id="614" r:id="rId19"/>
    <p:sldId id="631" r:id="rId20"/>
    <p:sldId id="609" r:id="rId21"/>
    <p:sldId id="456" r:id="rId22"/>
    <p:sldId id="457" r:id="rId23"/>
    <p:sldId id="496" r:id="rId24"/>
    <p:sldId id="611" r:id="rId25"/>
    <p:sldId id="484" r:id="rId26"/>
    <p:sldId id="483" r:id="rId27"/>
    <p:sldId id="487" r:id="rId28"/>
    <p:sldId id="486" r:id="rId29"/>
    <p:sldId id="488" r:id="rId30"/>
    <p:sldId id="489" r:id="rId31"/>
    <p:sldId id="491" r:id="rId32"/>
    <p:sldId id="492" r:id="rId33"/>
    <p:sldId id="493" r:id="rId34"/>
    <p:sldId id="495" r:id="rId35"/>
    <p:sldId id="612" r:id="rId36"/>
    <p:sldId id="610" r:id="rId37"/>
    <p:sldId id="498" r:id="rId38"/>
    <p:sldId id="497" r:id="rId39"/>
    <p:sldId id="601" r:id="rId40"/>
    <p:sldId id="502" r:id="rId41"/>
    <p:sldId id="602" r:id="rId42"/>
    <p:sldId id="511" r:id="rId43"/>
    <p:sldId id="604" r:id="rId44"/>
    <p:sldId id="494" r:id="rId45"/>
    <p:sldId id="606" r:id="rId46"/>
    <p:sldId id="607" r:id="rId47"/>
    <p:sldId id="608" r:id="rId48"/>
    <p:sldId id="613" r:id="rId49"/>
    <p:sldId id="501" r:id="rId50"/>
    <p:sldId id="537" r:id="rId51"/>
    <p:sldId id="530" r:id="rId52"/>
    <p:sldId id="543" r:id="rId53"/>
    <p:sldId id="534" r:id="rId54"/>
    <p:sldId id="535" r:id="rId55"/>
    <p:sldId id="536" r:id="rId56"/>
    <p:sldId id="542" r:id="rId57"/>
    <p:sldId id="540" r:id="rId58"/>
    <p:sldId id="541" r:id="rId59"/>
    <p:sldId id="539" r:id="rId60"/>
    <p:sldId id="544" r:id="rId61"/>
    <p:sldId id="538" r:id="rId62"/>
    <p:sldId id="552" r:id="rId63"/>
    <p:sldId id="533" r:id="rId64"/>
    <p:sldId id="545" r:id="rId65"/>
    <p:sldId id="551" r:id="rId66"/>
    <p:sldId id="549" r:id="rId67"/>
    <p:sldId id="548" r:id="rId68"/>
    <p:sldId id="550" r:id="rId69"/>
    <p:sldId id="553" r:id="rId70"/>
    <p:sldId id="546" r:id="rId71"/>
    <p:sldId id="547" r:id="rId72"/>
    <p:sldId id="554" r:id="rId73"/>
    <p:sldId id="565" r:id="rId74"/>
    <p:sldId id="555" r:id="rId75"/>
    <p:sldId id="556" r:id="rId76"/>
    <p:sldId id="557" r:id="rId77"/>
    <p:sldId id="558" r:id="rId78"/>
    <p:sldId id="559" r:id="rId79"/>
    <p:sldId id="560" r:id="rId80"/>
    <p:sldId id="561" r:id="rId81"/>
    <p:sldId id="564" r:id="rId82"/>
    <p:sldId id="563" r:id="rId83"/>
    <p:sldId id="562" r:id="rId84"/>
    <p:sldId id="587" r:id="rId85"/>
    <p:sldId id="598" r:id="rId8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2022/5/16</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21</a:t>
            </a:fld>
            <a:endParaRPr kumimoji="1" lang="ja-JP" altLang="en-US"/>
          </a:p>
        </p:txBody>
      </p:sp>
    </p:spTree>
    <p:extLst>
      <p:ext uri="{BB962C8B-B14F-4D97-AF65-F5344CB8AC3E}">
        <p14:creationId xmlns:p14="http://schemas.microsoft.com/office/powerpoint/2010/main" val="2643899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22</a:t>
            </a:fld>
            <a:endParaRPr kumimoji="1" lang="ja-JP" altLang="en-US"/>
          </a:p>
        </p:txBody>
      </p:sp>
    </p:spTree>
    <p:extLst>
      <p:ext uri="{BB962C8B-B14F-4D97-AF65-F5344CB8AC3E}">
        <p14:creationId xmlns:p14="http://schemas.microsoft.com/office/powerpoint/2010/main" val="1563097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lang="ja-JP" altLang="en-US"/>
              <a:t>*</a:t>
            </a:r>
            <a:endParaRPr lang="ja-JP" altLang="en-US" sz="1200"/>
          </a:p>
        </p:txBody>
      </p:sp>
      <p:sp>
        <p:nvSpPr>
          <p:cNvPr id="5" name="日付プレースホルダ 4"/>
          <p:cNvSpPr>
            <a:spLocks noGrp="1"/>
          </p:cNvSpPr>
          <p:nvPr>
            <p:ph type="dt" idx="11"/>
          </p:nvPr>
        </p:nvSpPr>
        <p:spPr/>
        <p:txBody>
          <a:bodyPr/>
          <a:lstStyle/>
          <a:p>
            <a:r>
              <a:rPr lang="ja-JP" altLang="en-US"/>
              <a:t>07/16/96</a:t>
            </a:r>
            <a:endParaRPr lang="ja-JP" altLang="en-US" sz="1200"/>
          </a:p>
        </p:txBody>
      </p:sp>
      <p:sp>
        <p:nvSpPr>
          <p:cNvPr id="6" name="フッター プレースホルダ 5"/>
          <p:cNvSpPr>
            <a:spLocks noGrp="1"/>
          </p:cNvSpPr>
          <p:nvPr>
            <p:ph type="ftr" sz="quarter" idx="12"/>
          </p:nvPr>
        </p:nvSpPr>
        <p:spPr/>
        <p:txBody>
          <a:bodyPr/>
          <a:lstStyle/>
          <a:p>
            <a:r>
              <a:rPr lang="ja-JP" altLang="en-US"/>
              <a:t>*</a:t>
            </a:r>
            <a:endParaRPr lang="ja-JP" altLang="en-US" sz="1200"/>
          </a:p>
        </p:txBody>
      </p:sp>
      <p:sp>
        <p:nvSpPr>
          <p:cNvPr id="7" name="スライド番号プレースホルダ 6"/>
          <p:cNvSpPr>
            <a:spLocks noGrp="1"/>
          </p:cNvSpPr>
          <p:nvPr>
            <p:ph type="sldNum" sz="quarter" idx="13"/>
          </p:nvPr>
        </p:nvSpPr>
        <p:spPr/>
        <p:txBody>
          <a:bodyPr/>
          <a:lstStyle/>
          <a:p>
            <a:r>
              <a:rPr lang="ja-JP" altLang="en-US"/>
              <a:t>##</a:t>
            </a:r>
            <a:endParaRPr lang="ja-JP" altLang="en-US" sz="1200"/>
          </a:p>
        </p:txBody>
      </p:sp>
    </p:spTree>
    <p:extLst>
      <p:ext uri="{BB962C8B-B14F-4D97-AF65-F5344CB8AC3E}">
        <p14:creationId xmlns:p14="http://schemas.microsoft.com/office/powerpoint/2010/main" val="713838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lang="ja-JP" altLang="en-US"/>
              <a:t>*</a:t>
            </a:r>
            <a:endParaRPr lang="ja-JP" altLang="en-US" sz="1200"/>
          </a:p>
        </p:txBody>
      </p:sp>
      <p:sp>
        <p:nvSpPr>
          <p:cNvPr id="5" name="日付プレースホルダ 4"/>
          <p:cNvSpPr>
            <a:spLocks noGrp="1"/>
          </p:cNvSpPr>
          <p:nvPr>
            <p:ph type="dt" idx="11"/>
          </p:nvPr>
        </p:nvSpPr>
        <p:spPr/>
        <p:txBody>
          <a:bodyPr/>
          <a:lstStyle/>
          <a:p>
            <a:r>
              <a:rPr lang="ja-JP" altLang="en-US"/>
              <a:t>07/16/96</a:t>
            </a:r>
            <a:endParaRPr lang="ja-JP" altLang="en-US" sz="1200"/>
          </a:p>
        </p:txBody>
      </p:sp>
      <p:sp>
        <p:nvSpPr>
          <p:cNvPr id="6" name="フッター プレースホルダ 5"/>
          <p:cNvSpPr>
            <a:spLocks noGrp="1"/>
          </p:cNvSpPr>
          <p:nvPr>
            <p:ph type="ftr" sz="quarter" idx="12"/>
          </p:nvPr>
        </p:nvSpPr>
        <p:spPr/>
        <p:txBody>
          <a:bodyPr/>
          <a:lstStyle/>
          <a:p>
            <a:r>
              <a:rPr lang="ja-JP" altLang="en-US"/>
              <a:t>*</a:t>
            </a:r>
            <a:endParaRPr lang="ja-JP" altLang="en-US" sz="1200"/>
          </a:p>
        </p:txBody>
      </p:sp>
      <p:sp>
        <p:nvSpPr>
          <p:cNvPr id="7" name="スライド番号プレースホルダ 6"/>
          <p:cNvSpPr>
            <a:spLocks noGrp="1"/>
          </p:cNvSpPr>
          <p:nvPr>
            <p:ph type="sldNum" sz="quarter" idx="13"/>
          </p:nvPr>
        </p:nvSpPr>
        <p:spPr/>
        <p:txBody>
          <a:bodyPr/>
          <a:lstStyle/>
          <a:p>
            <a:r>
              <a:rPr lang="ja-JP" altLang="en-US"/>
              <a:t>##</a:t>
            </a:r>
            <a:endParaRPr lang="ja-JP" altLang="en-US" sz="1200"/>
          </a:p>
        </p:txBody>
      </p:sp>
    </p:spTree>
    <p:extLst>
      <p:ext uri="{BB962C8B-B14F-4D97-AF65-F5344CB8AC3E}">
        <p14:creationId xmlns:p14="http://schemas.microsoft.com/office/powerpoint/2010/main" val="2686561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lang="ja-JP" altLang="en-US"/>
              <a:t>*</a:t>
            </a:r>
            <a:endParaRPr lang="ja-JP" altLang="en-US" sz="1200"/>
          </a:p>
        </p:txBody>
      </p:sp>
      <p:sp>
        <p:nvSpPr>
          <p:cNvPr id="5" name="日付プレースホルダ 4"/>
          <p:cNvSpPr>
            <a:spLocks noGrp="1"/>
          </p:cNvSpPr>
          <p:nvPr>
            <p:ph type="dt" idx="11"/>
          </p:nvPr>
        </p:nvSpPr>
        <p:spPr/>
        <p:txBody>
          <a:bodyPr/>
          <a:lstStyle/>
          <a:p>
            <a:r>
              <a:rPr lang="ja-JP" altLang="en-US"/>
              <a:t>07/16/96</a:t>
            </a:r>
            <a:endParaRPr lang="ja-JP" altLang="en-US" sz="1200"/>
          </a:p>
        </p:txBody>
      </p:sp>
      <p:sp>
        <p:nvSpPr>
          <p:cNvPr id="6" name="フッター プレースホルダ 5"/>
          <p:cNvSpPr>
            <a:spLocks noGrp="1"/>
          </p:cNvSpPr>
          <p:nvPr>
            <p:ph type="ftr" sz="quarter" idx="12"/>
          </p:nvPr>
        </p:nvSpPr>
        <p:spPr/>
        <p:txBody>
          <a:bodyPr/>
          <a:lstStyle/>
          <a:p>
            <a:r>
              <a:rPr lang="ja-JP" altLang="en-US"/>
              <a:t>*</a:t>
            </a:r>
            <a:endParaRPr lang="ja-JP" altLang="en-US" sz="1200"/>
          </a:p>
        </p:txBody>
      </p:sp>
      <p:sp>
        <p:nvSpPr>
          <p:cNvPr id="7" name="スライド番号プレースホルダ 6"/>
          <p:cNvSpPr>
            <a:spLocks noGrp="1"/>
          </p:cNvSpPr>
          <p:nvPr>
            <p:ph type="sldNum" sz="quarter" idx="13"/>
          </p:nvPr>
        </p:nvSpPr>
        <p:spPr/>
        <p:txBody>
          <a:bodyPr/>
          <a:lstStyle/>
          <a:p>
            <a:r>
              <a:rPr lang="ja-JP" altLang="en-US"/>
              <a:t>##</a:t>
            </a:r>
            <a:endParaRPr lang="ja-JP" altLang="en-US" sz="1200"/>
          </a:p>
        </p:txBody>
      </p:sp>
    </p:spTree>
    <p:extLst>
      <p:ext uri="{BB962C8B-B14F-4D97-AF65-F5344CB8AC3E}">
        <p14:creationId xmlns:p14="http://schemas.microsoft.com/office/powerpoint/2010/main" val="2795612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hwbot.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rsd-devel/rsd"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04</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D6035B-7C9D-FCD1-DDAD-0D6207ED766B}"/>
              </a:ext>
            </a:extLst>
          </p:cNvPr>
          <p:cNvSpPr>
            <a:spLocks noGrp="1"/>
          </p:cNvSpPr>
          <p:nvPr>
            <p:ph type="title"/>
          </p:nvPr>
        </p:nvSpPr>
        <p:spPr/>
        <p:txBody>
          <a:bodyPr/>
          <a:lstStyle/>
          <a:p>
            <a:r>
              <a:rPr kumimoji="1" lang="ja-JP" altLang="en-US" sz="1400" dirty="0"/>
              <a:t>図は以下より：</a:t>
            </a:r>
            <a:br>
              <a:rPr kumimoji="1" lang="en-US" altLang="ja-JP" sz="1400" dirty="0"/>
            </a:br>
            <a:r>
              <a:rPr kumimoji="1" lang="en-US" altLang="ja-JP" sz="1400" dirty="0"/>
              <a:t>KIM, </a:t>
            </a:r>
            <a:r>
              <a:rPr kumimoji="1" lang="en-US" altLang="ja-JP" sz="1400" dirty="0" err="1"/>
              <a:t>Youngchan</a:t>
            </a:r>
            <a:r>
              <a:rPr kumimoji="1" lang="en-US" altLang="ja-JP" sz="1400" dirty="0"/>
              <a:t>; KIM, </a:t>
            </a:r>
            <a:r>
              <a:rPr kumimoji="1" lang="en-US" altLang="ja-JP" sz="1400" dirty="0" err="1"/>
              <a:t>Taewhan</a:t>
            </a:r>
            <a:r>
              <a:rPr kumimoji="1" lang="en-US" altLang="ja-JP" sz="1400" dirty="0"/>
              <a:t>. Algorithm for synthesis and exploration of clock spines. In: 2017 22nd Asia and South Pacific Design Automation Conference (ASP-DAC). IEEE, 2017. p. 263-268.</a:t>
            </a:r>
            <a:endParaRPr kumimoji="1" lang="ja-JP" altLang="en-US" sz="1400" dirty="0"/>
          </a:p>
        </p:txBody>
      </p:sp>
      <p:sp>
        <p:nvSpPr>
          <p:cNvPr id="3" name="テキスト プレースホルダー 2">
            <a:extLst>
              <a:ext uri="{FF2B5EF4-FFF2-40B4-BE49-F238E27FC236}">
                <a16:creationId xmlns:a16="http://schemas.microsoft.com/office/drawing/2014/main" id="{FDC93799-2B1B-000D-02F1-0CE6A22CD4EA}"/>
              </a:ext>
            </a:extLst>
          </p:cNvPr>
          <p:cNvSpPr>
            <a:spLocks noGrp="1"/>
          </p:cNvSpPr>
          <p:nvPr>
            <p:ph type="body" sz="quarter" idx="10"/>
          </p:nvPr>
        </p:nvSpPr>
        <p:spPr>
          <a:xfrm>
            <a:off x="4391998" y="1088974"/>
            <a:ext cx="4500050" cy="5219751"/>
          </a:xfrm>
        </p:spPr>
        <p:txBody>
          <a:bodyPr/>
          <a:lstStyle/>
          <a:p>
            <a:pPr lvl="1"/>
            <a:r>
              <a:rPr kumimoji="1" lang="en-US" altLang="ja-JP" dirty="0"/>
              <a:t>skew </a:t>
            </a:r>
            <a:r>
              <a:rPr kumimoji="1" lang="ja-JP" altLang="en-US" dirty="0"/>
              <a:t>を無くすためには，クロックネットワーク全体で電圧のズレがなければ良い</a:t>
            </a:r>
            <a:endParaRPr lang="en-US" altLang="ja-JP" dirty="0"/>
          </a:p>
          <a:p>
            <a:pPr lvl="1"/>
            <a:r>
              <a:rPr kumimoji="1" lang="en-US" altLang="ja-JP" dirty="0"/>
              <a:t>clock grid</a:t>
            </a:r>
            <a:r>
              <a:rPr kumimoji="1" lang="ja-JP" altLang="en-US" dirty="0"/>
              <a:t>：メッシュ状の配線を使う</a:t>
            </a:r>
            <a:endParaRPr kumimoji="1" lang="en-US" altLang="ja-JP" dirty="0"/>
          </a:p>
          <a:p>
            <a:pPr lvl="2"/>
            <a:r>
              <a:rPr kumimoji="1" lang="ja-JP" altLang="en-US" dirty="0"/>
              <a:t>ノード同士を密に縦横で繋いでやれば電位差が生まれにくい</a:t>
            </a:r>
            <a:endParaRPr kumimoji="1" lang="en-US" altLang="ja-JP" dirty="0"/>
          </a:p>
          <a:p>
            <a:pPr lvl="1"/>
            <a:r>
              <a:rPr kumimoji="1" lang="en-US" altLang="ja-JP" dirty="0"/>
              <a:t>clock spine</a:t>
            </a:r>
            <a:r>
              <a:rPr kumimoji="1" lang="ja-JP" altLang="en-US" dirty="0"/>
              <a:t>：太い配線を幹にして，そこから配る</a:t>
            </a:r>
            <a:endParaRPr kumimoji="1" lang="en-US" altLang="ja-JP" dirty="0"/>
          </a:p>
          <a:p>
            <a:pPr lvl="2"/>
            <a:r>
              <a:rPr kumimoji="1" lang="ja-JP" altLang="en-US" dirty="0"/>
              <a:t>太い線の中では差が生まれにくいので，そこから配る</a:t>
            </a:r>
          </a:p>
          <a:p>
            <a:endParaRPr kumimoji="1" lang="ja-JP" altLang="en-US" dirty="0"/>
          </a:p>
        </p:txBody>
      </p:sp>
      <p:pic>
        <p:nvPicPr>
          <p:cNvPr id="5" name="図 4">
            <a:extLst>
              <a:ext uri="{FF2B5EF4-FFF2-40B4-BE49-F238E27FC236}">
                <a16:creationId xmlns:a16="http://schemas.microsoft.com/office/drawing/2014/main" id="{7537CC82-2BC8-B7B0-EC58-B08271291404}"/>
              </a:ext>
            </a:extLst>
          </p:cNvPr>
          <p:cNvPicPr>
            <a:picLocks noChangeAspect="1"/>
          </p:cNvPicPr>
          <p:nvPr/>
        </p:nvPicPr>
        <p:blipFill>
          <a:blip r:embed="rId2"/>
          <a:stretch>
            <a:fillRect/>
          </a:stretch>
        </p:blipFill>
        <p:spPr>
          <a:xfrm>
            <a:off x="431954" y="1088974"/>
            <a:ext cx="4317122" cy="5499023"/>
          </a:xfrm>
          <a:prstGeom prst="rect">
            <a:avLst/>
          </a:prstGeom>
        </p:spPr>
      </p:pic>
    </p:spTree>
    <p:extLst>
      <p:ext uri="{BB962C8B-B14F-4D97-AF65-F5344CB8AC3E}">
        <p14:creationId xmlns:p14="http://schemas.microsoft.com/office/powerpoint/2010/main" val="11820083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Intel</a:t>
            </a:r>
            <a:r>
              <a:rPr kumimoji="1" lang="ja-JP" altLang="en-US" dirty="0"/>
              <a:t>の</a:t>
            </a:r>
            <a:r>
              <a:rPr kumimoji="1" lang="en-US" altLang="ja-JP" dirty="0"/>
              <a:t>CPU</a:t>
            </a:r>
            <a:r>
              <a:rPr kumimoji="1" lang="ja-JP" altLang="en-US" dirty="0"/>
              <a:t>が銅線の代わりにコバルト線か何かを使っているために、パフォーマンスが良くないという噂を聞いたことがありますが、具体的にはどういうことなのでしょう？今回仰っていた電圧を下げる話が関わってくるのでしょうか？</a:t>
            </a:r>
            <a:endParaRPr kumimoji="1" lang="en-US" altLang="ja-JP" dirty="0"/>
          </a:p>
          <a:p>
            <a:r>
              <a:rPr kumimoji="1" lang="ja-JP" altLang="en-US" dirty="0"/>
              <a:t>クロックの消費電力が大きいということが言われていましたが、クロックの使用を減らすということも考えられているのでしょうか。減らせるとするとどういったやり方になるのでしょうか。</a:t>
            </a:r>
          </a:p>
        </p:txBody>
      </p:sp>
    </p:spTree>
    <p:extLst>
      <p:ext uri="{BB962C8B-B14F-4D97-AF65-F5344CB8AC3E}">
        <p14:creationId xmlns:p14="http://schemas.microsoft.com/office/powerpoint/2010/main" val="1344930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a:xfrm>
            <a:off x="611956" y="1088975"/>
            <a:ext cx="8280092" cy="1530016"/>
          </a:xfrm>
        </p:spPr>
        <p:txBody>
          <a:bodyPr/>
          <a:lstStyle/>
          <a:p>
            <a:r>
              <a:rPr kumimoji="1" lang="ja-JP" altLang="en-US" dirty="0"/>
              <a:t>自宅の空冷式</a:t>
            </a:r>
            <a:r>
              <a:rPr kumimoji="1" lang="en-US" altLang="ja-JP" dirty="0"/>
              <a:t>PC</a:t>
            </a:r>
            <a:r>
              <a:rPr kumimoji="1" lang="ja-JP" altLang="en-US" dirty="0"/>
              <a:t>ではクロック周波数は</a:t>
            </a:r>
            <a:r>
              <a:rPr kumimoji="1" lang="en-US" altLang="ja-JP" dirty="0"/>
              <a:t>3.4GHz</a:t>
            </a:r>
            <a:r>
              <a:rPr kumimoji="1" lang="ja-JP" altLang="en-US" dirty="0"/>
              <a:t>だったが、水冷式などのより強力な冷却器を導入すれば、さらにクロック周波数を上げられるのだろうか？</a:t>
            </a:r>
            <a:br>
              <a:rPr kumimoji="1" lang="en-US" altLang="ja-JP" dirty="0"/>
            </a:br>
            <a:br>
              <a:rPr kumimoji="1" lang="en-US" altLang="ja-JP" dirty="0"/>
            </a:br>
            <a:r>
              <a:rPr kumimoji="1" lang="en-US" altLang="ja-JP" dirty="0">
                <a:hlinkClick r:id="rId2"/>
              </a:rPr>
              <a:t>https://hwbot.org/</a:t>
            </a:r>
            <a:r>
              <a:rPr kumimoji="1" lang="en-US" altLang="ja-JP" dirty="0"/>
              <a:t> </a:t>
            </a:r>
            <a:r>
              <a:rPr kumimoji="1" lang="ja-JP" altLang="en-US" dirty="0"/>
              <a:t>より：</a:t>
            </a:r>
          </a:p>
        </p:txBody>
      </p:sp>
      <p:pic>
        <p:nvPicPr>
          <p:cNvPr id="5" name="図 4">
            <a:extLst>
              <a:ext uri="{FF2B5EF4-FFF2-40B4-BE49-F238E27FC236}">
                <a16:creationId xmlns:a16="http://schemas.microsoft.com/office/drawing/2014/main" id="{771D8A44-A2FB-D5A4-8545-2E1334A48455}"/>
              </a:ext>
            </a:extLst>
          </p:cNvPr>
          <p:cNvPicPr>
            <a:picLocks noChangeAspect="1"/>
          </p:cNvPicPr>
          <p:nvPr/>
        </p:nvPicPr>
        <p:blipFill>
          <a:blip r:embed="rId3"/>
          <a:stretch>
            <a:fillRect/>
          </a:stretch>
        </p:blipFill>
        <p:spPr>
          <a:xfrm>
            <a:off x="1511966" y="2888994"/>
            <a:ext cx="5652012" cy="3750564"/>
          </a:xfrm>
          <a:prstGeom prst="rect">
            <a:avLst/>
          </a:prstGeom>
        </p:spPr>
      </p:pic>
    </p:spTree>
    <p:extLst>
      <p:ext uri="{BB962C8B-B14F-4D97-AF65-F5344CB8AC3E}">
        <p14:creationId xmlns:p14="http://schemas.microsoft.com/office/powerpoint/2010/main" val="1755757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浮動小数点数演算は、その複雑性によって、</a:t>
            </a:r>
            <a:r>
              <a:rPr kumimoji="1" lang="en-US" altLang="ja-JP" dirty="0"/>
              <a:t>FPGA</a:t>
            </a:r>
            <a:r>
              <a:rPr kumimoji="1" lang="ja-JP" altLang="en-US" dirty="0"/>
              <a:t>上で実装した際の</a:t>
            </a:r>
            <a:r>
              <a:rPr kumimoji="1" lang="en-US" altLang="ja-JP" dirty="0"/>
              <a:t>LUT</a:t>
            </a:r>
            <a:r>
              <a:rPr kumimoji="1" lang="ja-JP" altLang="en-US" dirty="0"/>
              <a:t>の消費量が激しいのだと思いますが、精度を多少捨てて固定小数点を利用する方式にした場合はある程度</a:t>
            </a:r>
            <a:r>
              <a:rPr kumimoji="1" lang="en-US" altLang="ja-JP" dirty="0"/>
              <a:t>LUT</a:t>
            </a:r>
            <a:r>
              <a:rPr kumimoji="1" lang="ja-JP" altLang="en-US" dirty="0"/>
              <a:t>を節約できたりするのでしょうか</a:t>
            </a:r>
          </a:p>
          <a:p>
            <a:endParaRPr kumimoji="1" lang="ja-JP" altLang="en-US" dirty="0"/>
          </a:p>
        </p:txBody>
      </p:sp>
    </p:spTree>
    <p:extLst>
      <p:ext uri="{BB962C8B-B14F-4D97-AF65-F5344CB8AC3E}">
        <p14:creationId xmlns:p14="http://schemas.microsoft.com/office/powerpoint/2010/main" val="1143575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lang="ja-JP" altLang="en-US" dirty="0"/>
              <a:t>FPGAの話は初めて聞いたのでとても面白かったです．実際どのようなところで活用されているか気になりました．</a:t>
            </a:r>
          </a:p>
          <a:p>
            <a:r>
              <a:rPr kumimoji="1" lang="en-US" altLang="ja-JP" dirty="0"/>
              <a:t>FPGA</a:t>
            </a:r>
            <a:r>
              <a:rPr kumimoji="1" lang="ja-JP" altLang="en-US" dirty="0"/>
              <a:t>を初めて知った。真理値表の出力をあらかじめ持っておいて入力によって選択するという発想があるのか。</a:t>
            </a:r>
          </a:p>
          <a:p>
            <a:endParaRPr kumimoji="1" lang="ja-JP" altLang="en-US" dirty="0"/>
          </a:p>
        </p:txBody>
      </p:sp>
    </p:spTree>
    <p:extLst>
      <p:ext uri="{BB962C8B-B14F-4D97-AF65-F5344CB8AC3E}">
        <p14:creationId xmlns:p14="http://schemas.microsoft.com/office/powerpoint/2010/main" val="126413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コンピュータの性能が物理的な制約にぶち当たってムーア則が落ち着いてきながらも、</a:t>
            </a:r>
            <a:r>
              <a:rPr kumimoji="1" lang="en-US" altLang="ja-JP" dirty="0"/>
              <a:t>GPGPU </a:t>
            </a:r>
            <a:r>
              <a:rPr kumimoji="1" lang="ja-JP" altLang="en-US" dirty="0"/>
              <a:t>や </a:t>
            </a:r>
            <a:r>
              <a:rPr kumimoji="1" lang="en-US" altLang="ja-JP" dirty="0"/>
              <a:t>TPU </a:t>
            </a:r>
            <a:r>
              <a:rPr kumimoji="1" lang="ja-JP" altLang="en-US" dirty="0"/>
              <a:t>が現れたり、</a:t>
            </a:r>
            <a:r>
              <a:rPr kumimoji="1" lang="en-US" altLang="ja-JP" dirty="0"/>
              <a:t>M1 </a:t>
            </a:r>
            <a:r>
              <a:rPr kumimoji="1" lang="ja-JP" altLang="en-US" dirty="0"/>
              <a:t>チップが話題になったり、構成的な部分での変化によってコンピュータは今後も進化していくのかなぁと思いました。</a:t>
            </a:r>
          </a:p>
        </p:txBody>
      </p:sp>
    </p:spTree>
    <p:extLst>
      <p:ext uri="{BB962C8B-B14F-4D97-AF65-F5344CB8AC3E}">
        <p14:creationId xmlns:p14="http://schemas.microsoft.com/office/powerpoint/2010/main" val="210024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余談の内容が面白かったです。「ムーアの法則は最近は成り立たない」という話を耳にしたことがありましたが、その理由がわかって良かったです。</a:t>
            </a:r>
          </a:p>
          <a:p>
            <a:endParaRPr kumimoji="1" lang="ja-JP" altLang="en-US" dirty="0"/>
          </a:p>
        </p:txBody>
      </p:sp>
    </p:spTree>
    <p:extLst>
      <p:ext uri="{BB962C8B-B14F-4D97-AF65-F5344CB8AC3E}">
        <p14:creationId xmlns:p14="http://schemas.microsoft.com/office/powerpoint/2010/main" val="3357592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12</a:t>
            </a:r>
            <a:r>
              <a:rPr kumimoji="1" lang="ja-JP" altLang="en-US" dirty="0"/>
              <a:t>世代</a:t>
            </a:r>
            <a:r>
              <a:rPr kumimoji="1" lang="en-US" altLang="ja-JP" dirty="0" err="1"/>
              <a:t>IntelCPU</a:t>
            </a:r>
            <a:r>
              <a:rPr kumimoji="1" lang="ja-JP" altLang="en-US" dirty="0"/>
              <a:t>は高速なコアと低速なコアを両方搭載していますが</a:t>
            </a:r>
            <a:r>
              <a:rPr kumimoji="1" lang="en-US" altLang="ja-JP" dirty="0"/>
              <a:t>,</a:t>
            </a:r>
            <a:r>
              <a:rPr kumimoji="1" lang="ja-JP" altLang="en-US" dirty="0"/>
              <a:t>これはエネルギー密度問題への対処なのでしょうか</a:t>
            </a:r>
            <a:r>
              <a:rPr kumimoji="1" lang="en-US" altLang="ja-JP" dirty="0"/>
              <a:t>.</a:t>
            </a:r>
            <a:endParaRPr kumimoji="1" lang="ja-JP" altLang="en-US" dirty="0"/>
          </a:p>
        </p:txBody>
      </p:sp>
    </p:spTree>
    <p:extLst>
      <p:ext uri="{BB962C8B-B14F-4D97-AF65-F5344CB8AC3E}">
        <p14:creationId xmlns:p14="http://schemas.microsoft.com/office/powerpoint/2010/main" val="2086948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I also encountered the concept of pipeline in the process of learning R language, which can help me understand the logic of pipelining in this course.</a:t>
            </a:r>
          </a:p>
          <a:p>
            <a:endParaRPr kumimoji="1" lang="ja-JP" altLang="en-US" dirty="0"/>
          </a:p>
        </p:txBody>
      </p:sp>
    </p:spTree>
    <p:extLst>
      <p:ext uri="{BB962C8B-B14F-4D97-AF65-F5344CB8AC3E}">
        <p14:creationId xmlns:p14="http://schemas.microsoft.com/office/powerpoint/2010/main" val="1501965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a:xfrm>
            <a:off x="611956" y="2078985"/>
            <a:ext cx="7920088" cy="540006"/>
          </a:xfrm>
        </p:spPr>
        <p:txBody>
          <a:bodyPr/>
          <a:lstStyle/>
          <a:p>
            <a:r>
              <a:rPr kumimoji="1" lang="ja-JP" altLang="en-US" b="1" dirty="0"/>
              <a:t>命令パイプライン</a:t>
            </a:r>
            <a:endParaRPr lang="ja-JP" altLang="en-US" b="1" dirty="0"/>
          </a:p>
        </p:txBody>
      </p:sp>
    </p:spTree>
    <p:extLst>
      <p:ext uri="{BB962C8B-B14F-4D97-AF65-F5344CB8AC3E}">
        <p14:creationId xmlns:p14="http://schemas.microsoft.com/office/powerpoint/2010/main" val="1469584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GPU</a:t>
            </a:r>
            <a:r>
              <a:rPr kumimoji="1" lang="ja-JP" altLang="en-US" dirty="0"/>
              <a:t>と</a:t>
            </a:r>
            <a:r>
              <a:rPr kumimoji="1" lang="en-US" altLang="ja-JP" dirty="0"/>
              <a:t>CPU</a:t>
            </a:r>
            <a:r>
              <a:rPr kumimoji="1" lang="ja-JP" altLang="en-US" dirty="0"/>
              <a:t>の違いがわかりました。これまでなんとなく、</a:t>
            </a:r>
            <a:r>
              <a:rPr kumimoji="1" lang="en-US" altLang="ja-JP" dirty="0" err="1"/>
              <a:t>Pytorch</a:t>
            </a:r>
            <a:r>
              <a:rPr kumimoji="1" lang="ja-JP" altLang="en-US" dirty="0"/>
              <a:t>などで</a:t>
            </a:r>
            <a:r>
              <a:rPr kumimoji="1" lang="en-US" altLang="ja-JP" dirty="0"/>
              <a:t>view</a:t>
            </a:r>
            <a:r>
              <a:rPr kumimoji="1" lang="ja-JP" altLang="en-US" dirty="0"/>
              <a:t>を使っていたのですが、その意味が分かりました。</a:t>
            </a:r>
            <a:endParaRPr kumimoji="1" lang="en-US" altLang="ja-JP" dirty="0"/>
          </a:p>
          <a:p>
            <a:r>
              <a:rPr kumimoji="1" lang="ja-JP" altLang="en-US" dirty="0"/>
              <a:t>今まで制御部分の大きさの観点から</a:t>
            </a:r>
            <a:r>
              <a:rPr kumimoji="1" lang="en-US" altLang="ja-JP" dirty="0"/>
              <a:t>CPU</a:t>
            </a:r>
            <a:r>
              <a:rPr kumimoji="1" lang="ja-JP" altLang="en-US" dirty="0"/>
              <a:t>、</a:t>
            </a:r>
            <a:r>
              <a:rPr kumimoji="1" lang="en-US" altLang="ja-JP" dirty="0"/>
              <a:t>GPU</a:t>
            </a:r>
            <a:r>
              <a:rPr kumimoji="1" lang="ja-JP" altLang="en-US" dirty="0"/>
              <a:t>を見たことがなかったので非常に新鮮だった。</a:t>
            </a:r>
          </a:p>
          <a:p>
            <a:endParaRPr kumimoji="1" lang="ja-JP" altLang="en-US" dirty="0"/>
          </a:p>
        </p:txBody>
      </p:sp>
    </p:spTree>
    <p:extLst>
      <p:ext uri="{BB962C8B-B14F-4D97-AF65-F5344CB8AC3E}">
        <p14:creationId xmlns:p14="http://schemas.microsoft.com/office/powerpoint/2010/main" val="1421662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今日の内容：命令パイプライン</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シングル・サイクル・プロセッサの動作</a:t>
            </a:r>
            <a:endParaRPr kumimoji="1" lang="en-US" altLang="ja-JP" dirty="0"/>
          </a:p>
          <a:p>
            <a:pPr lvl="1"/>
            <a:r>
              <a:rPr lang="ja-JP" altLang="en-US" dirty="0"/>
              <a:t>パイプライン化を前提とした構造のものを使って復習</a:t>
            </a:r>
            <a:endParaRPr lang="en-US" altLang="ja-JP" dirty="0"/>
          </a:p>
          <a:p>
            <a:pPr lvl="1"/>
            <a:r>
              <a:rPr lang="ja-JP" altLang="en-US" dirty="0"/>
              <a:t>全ての命令の処理が１サイクルで完結</a:t>
            </a:r>
            <a:endParaRPr lang="en-US" altLang="ja-JP" dirty="0"/>
          </a:p>
          <a:p>
            <a:pPr marL="457200" indent="-457200">
              <a:buFont typeface="+mj-lt"/>
              <a:buAutoNum type="arabicPeriod"/>
            </a:pPr>
            <a:r>
              <a:rPr kumimoji="1" lang="ja-JP" altLang="en-US" dirty="0"/>
              <a:t>上記のパイプライン化</a:t>
            </a:r>
            <a:endParaRPr kumimoji="1" lang="en-US" altLang="ja-JP" dirty="0"/>
          </a:p>
          <a:p>
            <a:pPr marL="817200" lvl="1" indent="-457200">
              <a:buFont typeface="+mj-lt"/>
              <a:buAutoNum type="arabicPeriod"/>
            </a:pPr>
            <a:r>
              <a:rPr kumimoji="1" lang="ja-JP" altLang="en-US" dirty="0"/>
              <a:t>具体的にどうパイプライン化するか</a:t>
            </a:r>
            <a:endParaRPr kumimoji="1" lang="en-US" altLang="ja-JP" dirty="0"/>
          </a:p>
          <a:p>
            <a:pPr marL="457200" indent="-457200">
              <a:buFont typeface="+mj-lt"/>
              <a:buAutoNum type="arabicPeriod"/>
            </a:pPr>
            <a:r>
              <a:rPr lang="ja-JP" altLang="en-US" dirty="0"/>
              <a:t>ハザード</a:t>
            </a:r>
            <a:endParaRPr kumimoji="1" lang="ja-JP" altLang="en-US" dirty="0"/>
          </a:p>
        </p:txBody>
      </p:sp>
    </p:spTree>
    <p:extLst>
      <p:ext uri="{BB962C8B-B14F-4D97-AF65-F5344CB8AC3E}">
        <p14:creationId xmlns:p14="http://schemas.microsoft.com/office/powerpoint/2010/main" val="4030959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導入：工場のラインを考える</a:t>
            </a:r>
          </a:p>
        </p:txBody>
      </p:sp>
      <p:sp>
        <p:nvSpPr>
          <p:cNvPr id="4" name="テキスト プレースホルダー 3"/>
          <p:cNvSpPr>
            <a:spLocks noGrp="1"/>
          </p:cNvSpPr>
          <p:nvPr>
            <p:ph type="body" sz="quarter" idx="10"/>
          </p:nvPr>
        </p:nvSpPr>
        <p:spPr>
          <a:xfrm>
            <a:off x="611956" y="4239009"/>
            <a:ext cx="8280092" cy="2069716"/>
          </a:xfrm>
        </p:spPr>
        <p:txBody>
          <a:bodyPr/>
          <a:lstStyle/>
          <a:p>
            <a:r>
              <a:rPr kumimoji="1" lang="ja-JP" altLang="en-US" dirty="0"/>
              <a:t>ベルトコンベアのラインの上を製品が流れていく</a:t>
            </a:r>
            <a:endParaRPr kumimoji="1" lang="en-US" altLang="ja-JP" dirty="0"/>
          </a:p>
          <a:p>
            <a:pPr lvl="1"/>
            <a:r>
              <a:rPr kumimoji="1" lang="ja-JP" altLang="en-US" dirty="0"/>
              <a:t>４人の人が，それぞれの工程の作業をおこなって完成</a:t>
            </a:r>
            <a:endParaRPr kumimoji="1" lang="en-US" altLang="ja-JP" dirty="0"/>
          </a:p>
          <a:p>
            <a:r>
              <a:rPr lang="ja-JP" altLang="en-US" dirty="0"/>
              <a:t>上のように</a:t>
            </a:r>
            <a:r>
              <a:rPr lang="en-US" altLang="ja-JP" dirty="0"/>
              <a:t>1</a:t>
            </a:r>
            <a:r>
              <a:rPr lang="ja-JP" altLang="en-US" dirty="0" err="1"/>
              <a:t>つしか</a:t>
            </a:r>
            <a:r>
              <a:rPr lang="ja-JP" altLang="en-US" dirty="0"/>
              <a:t>製品をながさないと，</a:t>
            </a:r>
            <a:endParaRPr lang="en-US" altLang="ja-JP" dirty="0"/>
          </a:p>
          <a:p>
            <a:pPr lvl="1"/>
            <a:r>
              <a:rPr lang="ja-JP" altLang="en-US" dirty="0"/>
              <a:t>各人は他の人が作業している間はヒマ</a:t>
            </a:r>
            <a:endParaRPr kumimoji="1" lang="ja-JP" altLang="en-US"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grpSp>
      <p:sp>
        <p:nvSpPr>
          <p:cNvPr id="96" name="正方形/長方形 95"/>
          <p:cNvSpPr/>
          <p:nvPr/>
        </p:nvSpPr>
        <p:spPr bwMode="auto">
          <a:xfrm>
            <a:off x="251952" y="2438989"/>
            <a:ext cx="1152128" cy="1710019"/>
          </a:xfrm>
          <a:prstGeom prst="rect">
            <a:avLst/>
          </a:prstGeom>
          <a:solidFill>
            <a:schemeClr val="bg1"/>
          </a:solidFill>
          <a:ln>
            <a:solidFill>
              <a:schemeClr val="bg1"/>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kumimoji="1" lang="ja-JP" altLang="en-US" sz="20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207069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778E-17 1.85185E-6 L 0.15764 1.85185E-6 " pathEditMode="relative" rAng="0" ptsTypes="AA">
                                      <p:cBhvr>
                                        <p:cTn id="6" dur="1000" fill="hold"/>
                                        <p:tgtEl>
                                          <p:spTgt spid="41"/>
                                        </p:tgtEl>
                                        <p:attrNameLst>
                                          <p:attrName>ppt_x</p:attrName>
                                          <p:attrName>ppt_y</p:attrName>
                                        </p:attrNameLst>
                                      </p:cBhvr>
                                      <p:rCtr x="7882"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15764 1.85185E-6 L 0.3151 1.85185E-6 " pathEditMode="relative" rAng="0" ptsTypes="AA">
                                      <p:cBhvr>
                                        <p:cTn id="10" dur="1000" fill="hold"/>
                                        <p:tgtEl>
                                          <p:spTgt spid="41"/>
                                        </p:tgtEl>
                                        <p:attrNameLst>
                                          <p:attrName>ppt_x</p:attrName>
                                          <p:attrName>ppt_y</p:attrName>
                                        </p:attrNameLst>
                                      </p:cBhvr>
                                      <p:rCtr x="7865"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3151 1.85185E-6 L 0.4724 1.85185E-6 " pathEditMode="relative" rAng="0" ptsTypes="AA">
                                      <p:cBhvr>
                                        <p:cTn id="14" dur="1000" fill="hold"/>
                                        <p:tgtEl>
                                          <p:spTgt spid="41"/>
                                        </p:tgtEl>
                                        <p:attrNameLst>
                                          <p:attrName>ppt_x</p:attrName>
                                          <p:attrName>ppt_y</p:attrName>
                                        </p:attrNameLst>
                                      </p:cBhvr>
                                      <p:rCtr x="7865"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4724 1.85185E-6 L 0.62986 1.85185E-6 " pathEditMode="relative" rAng="0" ptsTypes="AA">
                                      <p:cBhvr>
                                        <p:cTn id="18" dur="1000" fill="hold"/>
                                        <p:tgtEl>
                                          <p:spTgt spid="41"/>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導入：工場のラインを考える</a:t>
            </a:r>
            <a:endParaRPr kumimoji="1" lang="ja-JP" altLang="en-US" dirty="0"/>
          </a:p>
        </p:txBody>
      </p:sp>
      <p:sp>
        <p:nvSpPr>
          <p:cNvPr id="58" name="コンテンツ プレースホルダー 57"/>
          <p:cNvSpPr>
            <a:spLocks noGrp="1"/>
          </p:cNvSpPr>
          <p:nvPr>
            <p:ph idx="4294967295"/>
          </p:nvPr>
        </p:nvSpPr>
        <p:spPr>
          <a:xfrm>
            <a:off x="521955" y="4869016"/>
            <a:ext cx="8460094" cy="1369161"/>
          </a:xfrm>
          <a:prstGeom prst="rect">
            <a:avLst/>
          </a:prstGeom>
        </p:spPr>
        <p:txBody>
          <a:bodyPr/>
          <a:lstStyle/>
          <a:p>
            <a:r>
              <a:rPr lang="ja-JP" altLang="en-US" dirty="0"/>
              <a:t>実際の工場：複数の製品を同時に流す</a:t>
            </a:r>
            <a:endParaRPr lang="en-US" altLang="ja-JP" dirty="0"/>
          </a:p>
          <a:p>
            <a:pPr lvl="1"/>
            <a:r>
              <a:rPr lang="ja-JP" altLang="en-US" dirty="0"/>
              <a:t>各工程を並列して処理することによりスループットを向上</a:t>
            </a:r>
            <a:endParaRPr lang="en-US" altLang="ja-JP" dirty="0"/>
          </a:p>
          <a:p>
            <a:pPr lvl="1"/>
            <a:r>
              <a:rPr lang="ja-JP" altLang="en-US" dirty="0"/>
              <a:t>さっきの</a:t>
            </a:r>
            <a:r>
              <a:rPr lang="en-US" altLang="ja-JP" dirty="0"/>
              <a:t>4</a:t>
            </a:r>
            <a:r>
              <a:rPr lang="ja-JP" altLang="en-US" dirty="0"/>
              <a:t>倍の速度で製品ができあがっていく</a:t>
            </a:r>
            <a:endParaRPr lang="en-US" altLang="ja-JP" dirty="0"/>
          </a:p>
          <a:p>
            <a:r>
              <a:rPr lang="ja-JP" altLang="en-US" dirty="0"/>
              <a:t>これが </a:t>
            </a:r>
            <a:r>
              <a:rPr lang="ja-JP" altLang="en-US" dirty="0">
                <a:solidFill>
                  <a:schemeClr val="accent5"/>
                </a:solidFill>
              </a:rPr>
              <a:t>命令パイプライン</a:t>
            </a:r>
            <a:endParaRPr lang="en-US" altLang="ja-JP" dirty="0">
              <a:solidFill>
                <a:schemeClr val="tx1">
                  <a:lumMod val="85000"/>
                  <a:lumOff val="15000"/>
                </a:schemeClr>
              </a:solidFill>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6" name="グループ化 5"/>
          <p:cNvGrpSpPr/>
          <p:nvPr/>
        </p:nvGrpSpPr>
        <p:grpSpPr>
          <a:xfrm>
            <a:off x="-5148108" y="2978995"/>
            <a:ext cx="6480073" cy="360005"/>
            <a:chOff x="611956" y="3699003"/>
            <a:chExt cx="6480073" cy="360005"/>
          </a:xfrm>
        </p:grpSpPr>
        <p:sp>
          <p:nvSpPr>
            <p:cNvPr id="90" name="角丸四角形 89"/>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1" name="角丸四角形 90"/>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2" name="角丸四角形 91"/>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3" name="角丸四角形 92"/>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94" name="角丸四角形 93"/>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7" name="正方形/長方形 6"/>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592150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1.85185E-6 L 0.15764 1.85185E-6 " pathEditMode="relative" rAng="0" ptsTypes="AA">
                                      <p:cBhvr>
                                        <p:cTn id="6" dur="1000" fill="hold"/>
                                        <p:tgtEl>
                                          <p:spTgt spid="6"/>
                                        </p:tgtEl>
                                        <p:attrNameLst>
                                          <p:attrName>ppt_x</p:attrName>
                                          <p:attrName>ppt_y</p:attrName>
                                        </p:attrNameLst>
                                      </p:cBhvr>
                                      <p:rCtr x="7882"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15764 1.85185E-6 L 0.3151 1.85185E-6 " pathEditMode="relative" rAng="0" ptsTypes="AA">
                                      <p:cBhvr>
                                        <p:cTn id="10" dur="1000" fill="hold"/>
                                        <p:tgtEl>
                                          <p:spTgt spid="6"/>
                                        </p:tgtEl>
                                        <p:attrNameLst>
                                          <p:attrName>ppt_x</p:attrName>
                                          <p:attrName>ppt_y</p:attrName>
                                        </p:attrNameLst>
                                      </p:cBhvr>
                                      <p:rCtr x="7865"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3151 1.85185E-6 L 0.4724 1.85185E-6 " pathEditMode="relative" rAng="0" ptsTypes="AA">
                                      <p:cBhvr>
                                        <p:cTn id="14" dur="1000" fill="hold"/>
                                        <p:tgtEl>
                                          <p:spTgt spid="6"/>
                                        </p:tgtEl>
                                        <p:attrNameLst>
                                          <p:attrName>ppt_x</p:attrName>
                                          <p:attrName>ppt_y</p:attrName>
                                        </p:attrNameLst>
                                      </p:cBhvr>
                                      <p:rCtr x="7865"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4724 1.85185E-6 L 0.62986 1.85185E-6 " pathEditMode="relative" rAng="0" ptsTypes="AA">
                                      <p:cBhvr>
                                        <p:cTn id="18" dur="1000" fill="hold"/>
                                        <p:tgtEl>
                                          <p:spTgt spid="6"/>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直線コネクタ 92"/>
          <p:cNvCxnSpPr/>
          <p:nvPr/>
        </p:nvCxnSpPr>
        <p:spPr bwMode="auto">
          <a:xfrm flipH="1">
            <a:off x="6912027" y="3338999"/>
            <a:ext cx="360003" cy="0"/>
          </a:xfrm>
          <a:prstGeom prst="line">
            <a:avLst/>
          </a:prstGeom>
          <a:noFill/>
          <a:ln w="9525" cap="flat" cmpd="sng" algn="ctr">
            <a:solidFill>
              <a:schemeClr val="tx1"/>
            </a:solidFill>
            <a:prstDash val="dash"/>
            <a:round/>
            <a:headEnd type="none" w="med" len="med"/>
            <a:tailEnd type="none" w="med" len="med"/>
          </a:ln>
          <a:effectLst/>
        </p:spPr>
      </p:cxnSp>
      <p:cxnSp>
        <p:nvCxnSpPr>
          <p:cNvPr id="89" name="直線コネクタ 88"/>
          <p:cNvCxnSpPr/>
          <p:nvPr/>
        </p:nvCxnSpPr>
        <p:spPr bwMode="auto">
          <a:xfrm>
            <a:off x="4932004" y="2618991"/>
            <a:ext cx="450005" cy="0"/>
          </a:xfrm>
          <a:prstGeom prst="line">
            <a:avLst/>
          </a:prstGeom>
          <a:noFill/>
          <a:ln w="9525" cap="flat" cmpd="sng" algn="ctr">
            <a:solidFill>
              <a:schemeClr val="tx1"/>
            </a:solidFill>
            <a:prstDash val="dash"/>
            <a:round/>
            <a:headEnd type="none" w="med" len="med"/>
            <a:tailEnd type="none" w="med" len="med"/>
          </a:ln>
          <a:effectLst/>
        </p:spPr>
      </p:cxnSp>
      <p:cxnSp>
        <p:nvCxnSpPr>
          <p:cNvPr id="86" name="直線コネクタ 85"/>
          <p:cNvCxnSpPr/>
          <p:nvPr/>
        </p:nvCxnSpPr>
        <p:spPr bwMode="auto">
          <a:xfrm>
            <a:off x="3131984" y="1988984"/>
            <a:ext cx="450005"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パイプライン化による性能向上</a:t>
            </a:r>
            <a:endParaRPr kumimoji="1" lang="ja-JP" altLang="en-US" dirty="0"/>
          </a:p>
        </p:txBody>
      </p:sp>
      <p:grpSp>
        <p:nvGrpSpPr>
          <p:cNvPr id="5" name="グループ化 4"/>
          <p:cNvGrpSpPr/>
          <p:nvPr/>
        </p:nvGrpSpPr>
        <p:grpSpPr>
          <a:xfrm>
            <a:off x="1205869" y="1845004"/>
            <a:ext cx="2073428" cy="431940"/>
            <a:chOff x="971600" y="5445224"/>
            <a:chExt cx="7256909" cy="576064"/>
          </a:xfrm>
        </p:grpSpPr>
        <p:sp>
          <p:nvSpPr>
            <p:cNvPr id="6" name="平行四辺形 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cxnSp>
        <p:nvCxnSpPr>
          <p:cNvPr id="96" name="直線矢印コネクタ 95"/>
          <p:cNvCxnSpPr/>
          <p:nvPr/>
        </p:nvCxnSpPr>
        <p:spPr bwMode="auto">
          <a:xfrm>
            <a:off x="701957" y="1628980"/>
            <a:ext cx="6480720"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98" name="直線コネクタ 97"/>
          <p:cNvCxnSpPr/>
          <p:nvPr/>
        </p:nvCxnSpPr>
        <p:spPr bwMode="auto">
          <a:xfrm>
            <a:off x="4031994" y="5859027"/>
            <a:ext cx="360004" cy="0"/>
          </a:xfrm>
          <a:prstGeom prst="line">
            <a:avLst/>
          </a:prstGeom>
          <a:noFill/>
          <a:ln w="9525" cap="flat" cmpd="sng" algn="ctr">
            <a:solidFill>
              <a:schemeClr val="tx1"/>
            </a:solidFill>
            <a:prstDash val="dash"/>
            <a:round/>
            <a:headEnd type="none" w="med" len="med"/>
            <a:tailEnd type="none" w="med" len="med"/>
          </a:ln>
          <a:effectLst/>
        </p:spPr>
      </p:cxnSp>
      <p:cxnSp>
        <p:nvCxnSpPr>
          <p:cNvPr id="99" name="直線コネクタ 98"/>
          <p:cNvCxnSpPr/>
          <p:nvPr/>
        </p:nvCxnSpPr>
        <p:spPr bwMode="auto">
          <a:xfrm flipV="1">
            <a:off x="3311986" y="4599013"/>
            <a:ext cx="360004" cy="4708"/>
          </a:xfrm>
          <a:prstGeom prst="line">
            <a:avLst/>
          </a:prstGeom>
          <a:noFill/>
          <a:ln w="9525" cap="flat" cmpd="sng" algn="ctr">
            <a:solidFill>
              <a:schemeClr val="tx1"/>
            </a:solidFill>
            <a:prstDash val="dash"/>
            <a:round/>
            <a:headEnd type="none" w="med" len="med"/>
            <a:tailEnd type="none" w="med" len="med"/>
          </a:ln>
          <a:effectLst/>
        </p:spPr>
      </p:cxnSp>
      <p:cxnSp>
        <p:nvCxnSpPr>
          <p:cNvPr id="100" name="直線コネクタ 99"/>
          <p:cNvCxnSpPr/>
          <p:nvPr/>
        </p:nvCxnSpPr>
        <p:spPr bwMode="auto">
          <a:xfrm>
            <a:off x="3671990" y="5229020"/>
            <a:ext cx="360004" cy="0"/>
          </a:xfrm>
          <a:prstGeom prst="line">
            <a:avLst/>
          </a:prstGeom>
          <a:noFill/>
          <a:ln w="9525" cap="flat" cmpd="sng" algn="ctr">
            <a:solidFill>
              <a:schemeClr val="tx1"/>
            </a:solidFill>
            <a:prstDash val="dash"/>
            <a:round/>
            <a:headEnd type="none" w="med" len="med"/>
            <a:tailEnd type="none" w="med" len="med"/>
          </a:ln>
          <a:effectLst/>
        </p:spPr>
      </p:cxnSp>
      <p:cxnSp>
        <p:nvCxnSpPr>
          <p:cNvPr id="143" name="直線矢印コネクタ 142"/>
          <p:cNvCxnSpPr/>
          <p:nvPr/>
        </p:nvCxnSpPr>
        <p:spPr bwMode="auto">
          <a:xfrm>
            <a:off x="629949" y="4221268"/>
            <a:ext cx="6480720"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21955" y="3789004"/>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grpSp>
        <p:nvGrpSpPr>
          <p:cNvPr id="172" name="グループ化 171"/>
          <p:cNvGrpSpPr/>
          <p:nvPr/>
        </p:nvGrpSpPr>
        <p:grpSpPr>
          <a:xfrm>
            <a:off x="1242251" y="4437148"/>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602255" y="5067155"/>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962259" y="5697162"/>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
        <p:nvSpPr>
          <p:cNvPr id="212" name="角丸四角形 211"/>
          <p:cNvSpPr/>
          <p:nvPr/>
        </p:nvSpPr>
        <p:spPr bwMode="auto">
          <a:xfrm>
            <a:off x="3581989" y="180898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213" name="角丸四角形 212"/>
          <p:cNvSpPr/>
          <p:nvPr/>
        </p:nvSpPr>
        <p:spPr bwMode="auto">
          <a:xfrm>
            <a:off x="5382009" y="2438989"/>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4" name="角丸四角形 213"/>
          <p:cNvSpPr/>
          <p:nvPr/>
        </p:nvSpPr>
        <p:spPr bwMode="auto">
          <a:xfrm>
            <a:off x="7272030" y="315899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6" name="角丸四角形 215"/>
          <p:cNvSpPr/>
          <p:nvPr/>
        </p:nvSpPr>
        <p:spPr bwMode="auto">
          <a:xfrm>
            <a:off x="3671990" y="4419011"/>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7" name="角丸四角形 216"/>
          <p:cNvSpPr/>
          <p:nvPr/>
        </p:nvSpPr>
        <p:spPr bwMode="auto">
          <a:xfrm>
            <a:off x="4031994" y="5049018"/>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8" name="角丸四角形 217"/>
          <p:cNvSpPr/>
          <p:nvPr/>
        </p:nvSpPr>
        <p:spPr bwMode="auto">
          <a:xfrm>
            <a:off x="4391998" y="567902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nvGrpSpPr>
          <p:cNvPr id="97" name="グループ化 96"/>
          <p:cNvGrpSpPr/>
          <p:nvPr/>
        </p:nvGrpSpPr>
        <p:grpSpPr>
          <a:xfrm>
            <a:off x="3005889" y="2456946"/>
            <a:ext cx="2073428" cy="431940"/>
            <a:chOff x="971600" y="5445224"/>
            <a:chExt cx="7256909" cy="576064"/>
          </a:xfrm>
        </p:grpSpPr>
        <p:sp>
          <p:nvSpPr>
            <p:cNvPr id="101" name="平行四辺形 1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2" name="平行四辺形 101"/>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3" name="グループ化 102"/>
          <p:cNvGrpSpPr/>
          <p:nvPr/>
        </p:nvGrpSpPr>
        <p:grpSpPr>
          <a:xfrm>
            <a:off x="4895910" y="3176954"/>
            <a:ext cx="2073428" cy="431940"/>
            <a:chOff x="971600" y="5445224"/>
            <a:chExt cx="7256909" cy="576064"/>
          </a:xfrm>
        </p:grpSpPr>
        <p:sp>
          <p:nvSpPr>
            <p:cNvPr id="104" name="平行四辺形 1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5" name="平行四辺形 10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6" name="正方形/長方形 105"/>
          <p:cNvSpPr/>
          <p:nvPr/>
        </p:nvSpPr>
        <p:spPr>
          <a:xfrm>
            <a:off x="6102017" y="2438989"/>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2082093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a:xfrm>
            <a:off x="611956" y="2078985"/>
            <a:ext cx="7920088" cy="540006"/>
          </a:xfrm>
        </p:spPr>
        <p:txBody>
          <a:bodyPr/>
          <a:lstStyle/>
          <a:p>
            <a:r>
              <a:rPr kumimoji="1" lang="ja-JP" altLang="en-US" b="1" dirty="0"/>
              <a:t>シングル・サイクル・プロセッサの動作</a:t>
            </a:r>
            <a:endParaRPr lang="ja-JP" altLang="en-US" dirty="0"/>
          </a:p>
        </p:txBody>
      </p:sp>
    </p:spTree>
    <p:extLst>
      <p:ext uri="{BB962C8B-B14F-4D97-AF65-F5344CB8AC3E}">
        <p14:creationId xmlns:p14="http://schemas.microsoft.com/office/powerpoint/2010/main" val="334710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b="1" dirty="0"/>
              <a:t>シングル・サイクル・プロセッサの動作</a:t>
            </a:r>
            <a:endParaRPr kumimoji="1" lang="en-US" altLang="ja-JP" b="1" dirty="0"/>
          </a:p>
          <a:p>
            <a:pPr lvl="1"/>
            <a:r>
              <a:rPr lang="ja-JP" altLang="en-US" dirty="0"/>
              <a:t>パイプライン化を前提とした構造のものを使って復習</a:t>
            </a:r>
            <a:endParaRPr lang="en-US" altLang="ja-JP" dirty="0"/>
          </a:p>
          <a:p>
            <a:pPr lvl="1"/>
            <a:r>
              <a:rPr lang="ja-JP" altLang="en-US" dirty="0"/>
              <a:t>全ての命令の処理が１サイクルで完結</a:t>
            </a:r>
            <a:endParaRPr lang="en-US" altLang="ja-JP" dirty="0"/>
          </a:p>
          <a:p>
            <a:pPr marL="457200" indent="-457200">
              <a:buFont typeface="+mj-lt"/>
              <a:buAutoNum type="arabicPeriod"/>
            </a:pPr>
            <a:r>
              <a:rPr kumimoji="1" lang="ja-JP" altLang="en-US" dirty="0"/>
              <a:t>上記のパイプライン化</a:t>
            </a:r>
            <a:endParaRPr kumimoji="1" lang="en-US" altLang="ja-JP" dirty="0"/>
          </a:p>
          <a:p>
            <a:pPr marL="817200" lvl="1" indent="-457200">
              <a:buFont typeface="+mj-lt"/>
              <a:buAutoNum type="arabicPeriod"/>
            </a:pPr>
            <a:r>
              <a:rPr kumimoji="1" lang="ja-JP" altLang="en-US" dirty="0"/>
              <a:t>具体的にどうパイプライン化するか</a:t>
            </a:r>
            <a:endParaRPr kumimoji="1" lang="en-US" altLang="ja-JP" dirty="0"/>
          </a:p>
          <a:p>
            <a:pPr marL="457200" indent="-457200">
              <a:buFont typeface="+mj-lt"/>
              <a:buAutoNum type="arabicPeriod"/>
            </a:pPr>
            <a:r>
              <a:rPr lang="ja-JP" altLang="en-US" dirty="0"/>
              <a:t>ハザード</a:t>
            </a:r>
            <a:endParaRPr kumimoji="1" lang="ja-JP" altLang="en-US" dirty="0"/>
          </a:p>
        </p:txBody>
      </p:sp>
    </p:spTree>
    <p:extLst>
      <p:ext uri="{BB962C8B-B14F-4D97-AF65-F5344CB8AC3E}">
        <p14:creationId xmlns:p14="http://schemas.microsoft.com/office/powerpoint/2010/main" val="2338412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ベースとなるシングル・サイクル・プロセッサ</a:t>
            </a:r>
            <a:endParaRPr kumimoji="1" lang="ja-JP" altLang="en-US" dirty="0"/>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kumimoji="1" lang="ja-JP" altLang="en-US" dirty="0"/>
              <a:t>以前説明したものとの違い：</a:t>
            </a:r>
            <a:endParaRPr kumimoji="1" lang="en-US" altLang="ja-JP" dirty="0"/>
          </a:p>
          <a:p>
            <a:pPr lvl="1"/>
            <a:r>
              <a:rPr kumimoji="1" lang="ja-JP" altLang="en-US" dirty="0"/>
              <a:t>メモリが命令メモリとデータメモリに別れている</a:t>
            </a:r>
          </a:p>
          <a:p>
            <a:pPr lvl="1"/>
            <a:r>
              <a:rPr kumimoji="1" lang="ja-JP" altLang="en-US" dirty="0"/>
              <a:t>算術 </a:t>
            </a:r>
            <a:r>
              <a:rPr kumimoji="1" lang="en-US" altLang="ja-JP" dirty="0"/>
              <a:t>&amp; </a:t>
            </a:r>
            <a:r>
              <a:rPr kumimoji="1" lang="ja-JP" altLang="en-US" dirty="0"/>
              <a:t>論理演算，ロード，ストアのみを実行可能</a:t>
            </a:r>
            <a:endParaRPr kumimoji="1" lang="en-US" altLang="ja-JP" dirty="0"/>
          </a:p>
          <a:p>
            <a:pPr lvl="2"/>
            <a:r>
              <a:rPr kumimoji="1" lang="ja-JP" altLang="en-US" dirty="0"/>
              <a:t>分岐とジャンプは，簡単のために今は考えない</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3" name="正方形/長方形 22"/>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9" name="正方形/長方形 28"/>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0" name="正方形/長方形 29"/>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accent5"/>
                </a:solidFill>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34"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6" name="直線矢印コネクタ 35"/>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8" name="直線矢印コネクタ 37"/>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1" name="正方形/長方形 40"/>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42" name="正方形/長方形 41"/>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accent5"/>
                </a:solidFill>
                <a:latin typeface="メイリオ" panose="020B0604030504040204" pitchFamily="50" charset="-128"/>
                <a:ea typeface="メイリオ" panose="020B0604030504040204" pitchFamily="50" charset="-128"/>
              </a:rPr>
              <a:t>データ・メモリ</a:t>
            </a:r>
          </a:p>
        </p:txBody>
      </p:sp>
      <p:sp>
        <p:nvSpPr>
          <p:cNvPr id="43"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6" name="正方形/長方形 45"/>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7" name="直線矢印コネクタ 46"/>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8" name="直線矢印コネクタ 47"/>
          <p:cNvCxnSpPr>
            <a:endCxn id="34"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50"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 name="正方形/長方形 77"/>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81331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1</a:t>
            </a:r>
            <a:r>
              <a:rPr kumimoji="1" lang="ja-JP" altLang="en-US" dirty="0"/>
              <a:t>命令の実行フェーズ</a:t>
            </a:r>
          </a:p>
        </p:txBody>
      </p:sp>
      <p:sp>
        <p:nvSpPr>
          <p:cNvPr id="3" name="コンテンツ プレースホルダー 2"/>
          <p:cNvSpPr>
            <a:spLocks noGrp="1"/>
          </p:cNvSpPr>
          <p:nvPr>
            <p:ph idx="4294967295"/>
          </p:nvPr>
        </p:nvSpPr>
        <p:spPr>
          <a:xfrm>
            <a:off x="341953" y="1358977"/>
            <a:ext cx="8118603" cy="5173791"/>
          </a:xfrm>
          <a:prstGeom prst="rect">
            <a:avLst/>
          </a:prstGeom>
        </p:spPr>
        <p:txBody>
          <a:bodyPr/>
          <a:lstStyle/>
          <a:p>
            <a:r>
              <a:rPr kumimoji="1" lang="ja-JP" altLang="en-US" dirty="0"/>
              <a:t>実行フェーズ</a:t>
            </a:r>
            <a:endParaRPr kumimoji="1" lang="en-US" altLang="ja-JP" dirty="0"/>
          </a:p>
          <a:p>
            <a:pPr marL="817200" lvl="1" indent="-457200">
              <a:buFont typeface="+mj-lt"/>
              <a:buAutoNum type="arabicPeriod"/>
            </a:pPr>
            <a:r>
              <a:rPr kumimoji="1" lang="ja-JP" altLang="en-US" dirty="0"/>
              <a:t>フェッチ</a:t>
            </a:r>
            <a:endParaRPr kumimoji="1" lang="en-US" altLang="ja-JP" dirty="0"/>
          </a:p>
          <a:p>
            <a:pPr marL="817200" lvl="1" indent="-457200">
              <a:buFont typeface="+mj-lt"/>
              <a:buAutoNum type="arabicPeriod"/>
            </a:pPr>
            <a:r>
              <a:rPr lang="ja-JP" altLang="en-US" dirty="0"/>
              <a:t>デコード</a:t>
            </a:r>
            <a:endParaRPr lang="en-US" altLang="ja-JP" dirty="0"/>
          </a:p>
          <a:p>
            <a:pPr marL="817200" lvl="1" indent="-457200">
              <a:buFont typeface="+mj-lt"/>
              <a:buAutoNum type="arabicPeriod"/>
            </a:pPr>
            <a:r>
              <a:rPr kumimoji="1" lang="ja-JP" altLang="en-US" dirty="0"/>
              <a:t>レジスタ読み出し</a:t>
            </a:r>
            <a:endParaRPr kumimoji="1" lang="en-US" altLang="ja-JP" dirty="0"/>
          </a:p>
          <a:p>
            <a:pPr marL="817200" lvl="1" indent="-457200">
              <a:buFont typeface="+mj-lt"/>
              <a:buAutoNum type="arabicPeriod"/>
            </a:pPr>
            <a:r>
              <a:rPr lang="ja-JP" altLang="en-US" dirty="0"/>
              <a:t>実行</a:t>
            </a:r>
            <a:endParaRPr lang="en-US" altLang="ja-JP" dirty="0"/>
          </a:p>
          <a:p>
            <a:pPr marL="817200" lvl="1" indent="-457200">
              <a:buFont typeface="+mj-lt"/>
              <a:buAutoNum type="arabicPeriod"/>
            </a:pPr>
            <a:r>
              <a:rPr kumimoji="1" lang="ja-JP" altLang="en-US" dirty="0"/>
              <a:t>レジスタ書き戻し</a:t>
            </a:r>
            <a:endParaRPr kumimoji="1" lang="en-US" altLang="ja-JP" dirty="0"/>
          </a:p>
          <a:p>
            <a:r>
              <a:rPr lang="en-US" altLang="ja-JP" dirty="0"/>
              <a:t>RISC-V </a:t>
            </a:r>
            <a:r>
              <a:rPr lang="ja-JP" altLang="en-US" dirty="0"/>
              <a:t>の加算命令を実行する流れをざっとみる</a:t>
            </a:r>
            <a:endParaRPr lang="en-US" altLang="ja-JP" dirty="0"/>
          </a:p>
        </p:txBody>
      </p:sp>
    </p:spTree>
    <p:extLst>
      <p:ext uri="{BB962C8B-B14F-4D97-AF65-F5344CB8AC3E}">
        <p14:creationId xmlns:p14="http://schemas.microsoft.com/office/powerpoint/2010/main" val="2044734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命令フェッチ</a:t>
            </a:r>
            <a:endParaRPr kumimoji="1" lang="ja-JP" altLang="en-US" dirty="0"/>
          </a:p>
        </p:txBody>
      </p:sp>
      <p:sp>
        <p:nvSpPr>
          <p:cNvPr id="3" name="テキスト プレースホルダー 2"/>
          <p:cNvSpPr>
            <a:spLocks noGrp="1"/>
          </p:cNvSpPr>
          <p:nvPr>
            <p:ph type="body" sz="quarter" idx="10"/>
          </p:nvPr>
        </p:nvSpPr>
        <p:spPr>
          <a:xfrm>
            <a:off x="251952" y="4599013"/>
            <a:ext cx="8280092" cy="2023864"/>
          </a:xfrm>
        </p:spPr>
        <p:txBody>
          <a:bodyPr anchor="t"/>
          <a:lstStyle/>
          <a:p>
            <a:r>
              <a:rPr lang="ja-JP" altLang="en-US" dirty="0"/>
              <a:t>命令メモリから命令を読み出す</a:t>
            </a:r>
            <a:endParaRPr lang="en-US" altLang="ja-JP" dirty="0"/>
          </a:p>
          <a:p>
            <a:pPr lvl="1"/>
            <a:r>
              <a:rPr lang="ja-JP" altLang="en-US" dirty="0"/>
              <a:t>命令メモリを順に読んでいくため，</a:t>
            </a:r>
            <a:r>
              <a:rPr lang="en-US" altLang="ja-JP" dirty="0"/>
              <a:t>PC </a:t>
            </a:r>
            <a:r>
              <a:rPr lang="ja-JP" altLang="en-US" dirty="0"/>
              <a:t>は毎サイクル加算される</a:t>
            </a:r>
            <a:endParaRPr lang="en-US" altLang="ja-JP" dirty="0"/>
          </a:p>
          <a:p>
            <a:pPr lvl="1"/>
            <a:r>
              <a:rPr lang="ja-JP" altLang="en-US" dirty="0"/>
              <a:t>足している４は，</a:t>
            </a:r>
            <a:r>
              <a:rPr lang="en-US" altLang="ja-JP" dirty="0"/>
              <a:t>RSIC-V </a:t>
            </a:r>
            <a:r>
              <a:rPr lang="ja-JP" altLang="en-US" dirty="0"/>
              <a:t>では命令の幅が４バイトだから</a:t>
            </a:r>
            <a:endParaRPr lang="en-US" altLang="ja-JP" dirty="0"/>
          </a:p>
          <a:p>
            <a:pPr lvl="1"/>
            <a:r>
              <a:rPr lang="ja-JP" altLang="en-US" dirty="0"/>
              <a:t>基本的に，この部分はどの命令でも変わらない</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sp>
        <p:nvSpPr>
          <p:cNvPr id="23" name="正方形/長方形 22"/>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49" name="直線矢印コネクタ 48"/>
          <p:cNvCxnSpPr/>
          <p:nvPr/>
        </p:nvCxnSpPr>
        <p:spPr bwMode="auto">
          <a:xfrm>
            <a:off x="2411976" y="3429000"/>
            <a:ext cx="360004" cy="0"/>
          </a:xfrm>
          <a:prstGeom prst="straightConnector1">
            <a:avLst/>
          </a:prstGeom>
          <a:noFill/>
          <a:ln w="9525" cap="flat" cmpd="sng" algn="ctr">
            <a:solidFill>
              <a:schemeClr val="accent6"/>
            </a:solidFill>
            <a:prstDash val="solid"/>
            <a:round/>
            <a:headEnd type="none" w="med" len="med"/>
            <a:tailEnd type="triangle"/>
          </a:ln>
          <a:effectLst/>
        </p:spPr>
      </p:cxnSp>
      <p:sp>
        <p:nvSpPr>
          <p:cNvPr id="51" name="正方形/長方形 50"/>
          <p:cNvSpPr/>
          <p:nvPr/>
        </p:nvSpPr>
        <p:spPr bwMode="auto">
          <a:xfrm>
            <a:off x="2771981"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命令データ</a:t>
            </a:r>
          </a:p>
        </p:txBody>
      </p:sp>
      <p:sp>
        <p:nvSpPr>
          <p:cNvPr id="52" name="正方形/長方形 51"/>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99132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命令デコード</a:t>
            </a:r>
            <a:endParaRPr kumimoji="1" lang="ja-JP" altLang="en-US" dirty="0"/>
          </a:p>
        </p:txBody>
      </p:sp>
      <p:sp>
        <p:nvSpPr>
          <p:cNvPr id="3" name="テキスト プレースホルダー 2"/>
          <p:cNvSpPr>
            <a:spLocks noGrp="1"/>
          </p:cNvSpPr>
          <p:nvPr>
            <p:ph type="body" sz="quarter" idx="10"/>
          </p:nvPr>
        </p:nvSpPr>
        <p:spPr>
          <a:xfrm>
            <a:off x="611956" y="5319022"/>
            <a:ext cx="8280092" cy="1350014"/>
          </a:xfrm>
        </p:spPr>
        <p:txBody>
          <a:bodyPr anchor="t"/>
          <a:lstStyle/>
          <a:p>
            <a:r>
              <a:rPr kumimoji="1" lang="ja-JP" altLang="en-US" dirty="0"/>
              <a:t>取り出した命令からレジスタ番号を表す部分のビットを取り出す</a:t>
            </a:r>
            <a:endParaRPr kumimoji="1" lang="en-US" altLang="ja-JP" dirty="0"/>
          </a:p>
          <a:p>
            <a:pPr lvl="1"/>
            <a:r>
              <a:rPr lang="ja-JP" altLang="en-US" dirty="0"/>
              <a:t>ソース（</a:t>
            </a:r>
            <a:r>
              <a:rPr lang="en-US" altLang="ja-JP" dirty="0"/>
              <a:t>rs1, rs2</a:t>
            </a:r>
            <a:r>
              <a:rPr lang="ja-JP" altLang="en-US" dirty="0"/>
              <a:t>）とディスティネーション（</a:t>
            </a:r>
            <a:r>
              <a:rPr lang="en-US" altLang="ja-JP" dirty="0" err="1"/>
              <a:t>rd</a:t>
            </a:r>
            <a:r>
              <a:rPr lang="ja-JP" altLang="en-US" dirty="0"/>
              <a:t>）</a:t>
            </a:r>
            <a:endParaRPr kumimoji="1" lang="ja-JP" altLang="en-US"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49" name="直線矢印コネクタ 48"/>
          <p:cNvCxnSpPr/>
          <p:nvPr/>
        </p:nvCxnSpPr>
        <p:spPr bwMode="auto">
          <a:xfrm>
            <a:off x="241197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51" name="Freeform 10"/>
          <p:cNvSpPr>
            <a:spLocks/>
          </p:cNvSpPr>
          <p:nvPr/>
        </p:nvSpPr>
        <p:spPr bwMode="auto">
          <a:xfrm flipV="1">
            <a:off x="2771981" y="3248996"/>
            <a:ext cx="360004"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2" name="直線矢印コネクタ 51"/>
          <p:cNvCxnSpPr/>
          <p:nvPr/>
        </p:nvCxnSpPr>
        <p:spPr bwMode="auto">
          <a:xfrm>
            <a:off x="2771981" y="3609002"/>
            <a:ext cx="360004" cy="0"/>
          </a:xfrm>
          <a:prstGeom prst="straightConnector1">
            <a:avLst/>
          </a:prstGeom>
          <a:noFill/>
          <a:ln w="9525" cap="flat" cmpd="sng" algn="ctr">
            <a:solidFill>
              <a:schemeClr val="tx1"/>
            </a:solidFill>
            <a:prstDash val="solid"/>
            <a:round/>
            <a:headEnd type="oval" w="sm" len="sm"/>
            <a:tailEnd type="triangle"/>
          </a:ln>
          <a:effectLst/>
        </p:spPr>
      </p:cxnSp>
      <p:sp>
        <p:nvSpPr>
          <p:cNvPr id="53" name="正方形/長方形 52"/>
          <p:cNvSpPr/>
          <p:nvPr/>
        </p:nvSpPr>
        <p:spPr bwMode="auto">
          <a:xfrm>
            <a:off x="3131985"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b="1" dirty="0">
                <a:solidFill>
                  <a:schemeClr val="accent6"/>
                </a:solidFill>
                <a:latin typeface="メイリオ" panose="020B0604030504040204" pitchFamily="50" charset="-128"/>
                <a:ea typeface="メイリオ" panose="020B0604030504040204" pitchFamily="50" charset="-128"/>
              </a:rPr>
              <a:t>レジスタ番号（</a:t>
            </a:r>
            <a:r>
              <a:rPr kumimoji="1" lang="en-US" altLang="ja-JP" sz="1400" b="1" dirty="0" err="1">
                <a:solidFill>
                  <a:schemeClr val="accent6"/>
                </a:solidFill>
                <a:latin typeface="メイリオ" panose="020B0604030504040204" pitchFamily="50" charset="-128"/>
                <a:ea typeface="メイリオ" panose="020B0604030504040204" pitchFamily="50" charset="-128"/>
              </a:rPr>
              <a:t>rd</a:t>
            </a:r>
            <a:r>
              <a:rPr kumimoji="1" lang="ja-JP" altLang="en-US" sz="1400" b="1" dirty="0">
                <a:solidFill>
                  <a:schemeClr val="accent6"/>
                </a:solidFill>
                <a:latin typeface="メイリオ" panose="020B0604030504040204" pitchFamily="50" charset="-128"/>
                <a:ea typeface="メイリオ" panose="020B0604030504040204" pitchFamily="50" charset="-128"/>
              </a:rPr>
              <a:t>）</a:t>
            </a:r>
          </a:p>
        </p:txBody>
      </p:sp>
      <p:sp>
        <p:nvSpPr>
          <p:cNvPr id="54" name="正方形/長方形 53"/>
          <p:cNvSpPr/>
          <p:nvPr/>
        </p:nvSpPr>
        <p:spPr bwMode="auto">
          <a:xfrm>
            <a:off x="3131985"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b="1" dirty="0">
                <a:solidFill>
                  <a:schemeClr val="accent6"/>
                </a:solidFill>
                <a:latin typeface="メイリオ" panose="020B0604030504040204" pitchFamily="50" charset="-128"/>
                <a:ea typeface="メイリオ" panose="020B0604030504040204" pitchFamily="50" charset="-128"/>
              </a:rPr>
              <a:t>レジスタ番号（</a:t>
            </a:r>
            <a:r>
              <a:rPr kumimoji="1" lang="en-US" altLang="ja-JP" sz="1400" b="1" dirty="0">
                <a:solidFill>
                  <a:schemeClr val="accent6"/>
                </a:solidFill>
                <a:latin typeface="メイリオ" panose="020B0604030504040204" pitchFamily="50" charset="-128"/>
                <a:ea typeface="メイリオ" panose="020B0604030504040204" pitchFamily="50" charset="-128"/>
              </a:rPr>
              <a:t>rs1</a:t>
            </a:r>
            <a:r>
              <a:rPr kumimoji="1" lang="ja-JP" altLang="en-US" sz="1400" b="1" dirty="0">
                <a:solidFill>
                  <a:schemeClr val="accent6"/>
                </a:solidFill>
                <a:latin typeface="メイリオ" panose="020B0604030504040204" pitchFamily="50" charset="-128"/>
                <a:ea typeface="メイリオ" panose="020B0604030504040204" pitchFamily="50" charset="-128"/>
              </a:rPr>
              <a:t>）</a:t>
            </a:r>
          </a:p>
        </p:txBody>
      </p:sp>
      <p:sp>
        <p:nvSpPr>
          <p:cNvPr id="55" name="正方形/長方形 54"/>
          <p:cNvSpPr/>
          <p:nvPr/>
        </p:nvSpPr>
        <p:spPr bwMode="auto">
          <a:xfrm>
            <a:off x="3131985"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b="1" dirty="0">
                <a:solidFill>
                  <a:schemeClr val="accent6"/>
                </a:solidFill>
                <a:latin typeface="メイリオ" panose="020B0604030504040204" pitchFamily="50" charset="-128"/>
                <a:ea typeface="メイリオ" panose="020B0604030504040204" pitchFamily="50" charset="-128"/>
              </a:rPr>
              <a:t>レジスタ番号</a:t>
            </a:r>
            <a:r>
              <a:rPr lang="ja-JP" altLang="en-US" sz="1400" b="1" dirty="0">
                <a:solidFill>
                  <a:schemeClr val="accent6"/>
                </a:solidFill>
                <a:latin typeface="メイリオ" panose="020B0604030504040204" pitchFamily="50" charset="-128"/>
                <a:ea typeface="メイリオ" panose="020B0604030504040204" pitchFamily="50" charset="-128"/>
              </a:rPr>
              <a:t>（</a:t>
            </a:r>
            <a:r>
              <a:rPr lang="en-US" altLang="ja-JP" sz="1400" b="1" dirty="0">
                <a:solidFill>
                  <a:schemeClr val="accent6"/>
                </a:solidFill>
                <a:latin typeface="メイリオ" panose="020B0604030504040204" pitchFamily="50" charset="-128"/>
                <a:ea typeface="メイリオ" panose="020B0604030504040204" pitchFamily="50" charset="-128"/>
              </a:rPr>
              <a:t>rs2</a:t>
            </a:r>
            <a:r>
              <a:rPr lang="ja-JP" altLang="en-US" sz="1400" b="1" dirty="0">
                <a:solidFill>
                  <a:schemeClr val="accent6"/>
                </a:solidFill>
                <a:latin typeface="メイリオ" panose="020B0604030504040204" pitchFamily="50" charset="-128"/>
                <a:ea typeface="メイリオ" panose="020B0604030504040204" pitchFamily="50" charset="-128"/>
              </a:rPr>
              <a:t>）</a:t>
            </a:r>
            <a:endParaRPr kumimoji="1" lang="ja-JP" altLang="en-US" sz="1400" b="1" dirty="0">
              <a:solidFill>
                <a:schemeClr val="accent6"/>
              </a:solidFill>
              <a:latin typeface="メイリオ" panose="020B0604030504040204" pitchFamily="50" charset="-128"/>
              <a:ea typeface="メイリオ" panose="020B0604030504040204" pitchFamily="50" charset="-128"/>
            </a:endParaRPr>
          </a:p>
        </p:txBody>
      </p:sp>
      <p:cxnSp>
        <p:nvCxnSpPr>
          <p:cNvPr id="56" name="直線矢印コネクタ 55"/>
          <p:cNvCxnSpPr/>
          <p:nvPr/>
        </p:nvCxnSpPr>
        <p:spPr bwMode="auto">
          <a:xfrm>
            <a:off x="2771981" y="3969006"/>
            <a:ext cx="360004" cy="0"/>
          </a:xfrm>
          <a:prstGeom prst="straightConnector1">
            <a:avLst/>
          </a:prstGeom>
          <a:noFill/>
          <a:ln w="9525" cap="flat" cmpd="sng" algn="ctr">
            <a:solidFill>
              <a:schemeClr val="tx1"/>
            </a:solidFill>
            <a:prstDash val="solid"/>
            <a:round/>
            <a:headEnd type="none" w="sm" len="sm"/>
            <a:tailEnd type="triangle"/>
          </a:ln>
          <a:effectLst/>
        </p:spPr>
      </p:cxnSp>
      <p:sp>
        <p:nvSpPr>
          <p:cNvPr id="57" name="Text Box 30"/>
          <p:cNvSpPr txBox="1">
            <a:spLocks noChangeArrowheads="1"/>
          </p:cNvSpPr>
          <p:nvPr/>
        </p:nvSpPr>
        <p:spPr bwMode="auto">
          <a:xfrm>
            <a:off x="5652012" y="4869016"/>
            <a:ext cx="1080116"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err="1">
                <a:latin typeface="+mn-lt"/>
              </a:rPr>
              <a:t>rd</a:t>
            </a:r>
            <a:endParaRPr lang="en-US" altLang="ja-JP" sz="1600" dirty="0">
              <a:latin typeface="+mn-lt"/>
            </a:endParaRPr>
          </a:p>
        </p:txBody>
      </p:sp>
      <p:sp>
        <p:nvSpPr>
          <p:cNvPr id="58" name="Text Box 31"/>
          <p:cNvSpPr txBox="1">
            <a:spLocks noChangeArrowheads="1"/>
          </p:cNvSpPr>
          <p:nvPr/>
        </p:nvSpPr>
        <p:spPr bwMode="auto">
          <a:xfrm>
            <a:off x="6732024" y="4869016"/>
            <a:ext cx="143960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0110011</a:t>
            </a:r>
          </a:p>
        </p:txBody>
      </p:sp>
      <p:sp>
        <p:nvSpPr>
          <p:cNvPr id="59" name="Text Box 27"/>
          <p:cNvSpPr txBox="1">
            <a:spLocks noChangeArrowheads="1"/>
          </p:cNvSpPr>
          <p:nvPr/>
        </p:nvSpPr>
        <p:spPr bwMode="auto">
          <a:xfrm>
            <a:off x="971960" y="4869016"/>
            <a:ext cx="1710019"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0000000</a:t>
            </a:r>
            <a:endParaRPr lang="ja-JP" altLang="ja-JP" sz="1600" dirty="0">
              <a:latin typeface="+mn-lt"/>
            </a:endParaRPr>
          </a:p>
        </p:txBody>
      </p:sp>
      <p:sp>
        <p:nvSpPr>
          <p:cNvPr id="60" name="Text Box 27"/>
          <p:cNvSpPr txBox="1">
            <a:spLocks noChangeArrowheads="1"/>
          </p:cNvSpPr>
          <p:nvPr/>
        </p:nvSpPr>
        <p:spPr bwMode="auto">
          <a:xfrm>
            <a:off x="2681979" y="4869016"/>
            <a:ext cx="1079500"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a:t>rs2</a:t>
            </a:r>
            <a:endParaRPr lang="ja-JP" altLang="ja-JP" sz="1600" dirty="0"/>
          </a:p>
        </p:txBody>
      </p:sp>
      <p:sp>
        <p:nvSpPr>
          <p:cNvPr id="61" name="Text Box 28"/>
          <p:cNvSpPr txBox="1">
            <a:spLocks noChangeArrowheads="1"/>
          </p:cNvSpPr>
          <p:nvPr/>
        </p:nvSpPr>
        <p:spPr bwMode="auto">
          <a:xfrm>
            <a:off x="3761991" y="4869016"/>
            <a:ext cx="1080115"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a:latin typeface="+mn-lt"/>
              </a:rPr>
              <a:t>rs1</a:t>
            </a:r>
          </a:p>
        </p:txBody>
      </p:sp>
      <p:sp>
        <p:nvSpPr>
          <p:cNvPr id="62" name="Text Box 29"/>
          <p:cNvSpPr txBox="1">
            <a:spLocks noChangeArrowheads="1"/>
          </p:cNvSpPr>
          <p:nvPr/>
        </p:nvSpPr>
        <p:spPr bwMode="auto">
          <a:xfrm>
            <a:off x="4842002" y="4869016"/>
            <a:ext cx="810111"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000</a:t>
            </a:r>
          </a:p>
        </p:txBody>
      </p:sp>
      <p:sp>
        <p:nvSpPr>
          <p:cNvPr id="64" name="正方形/長方形 63"/>
          <p:cNvSpPr/>
          <p:nvPr/>
        </p:nvSpPr>
        <p:spPr bwMode="auto">
          <a:xfrm>
            <a:off x="881959" y="4599013"/>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ADD : x[</a:t>
            </a:r>
            <a:r>
              <a:rPr lang="en-US" altLang="ja-JP" sz="14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4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4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5" name="正方形/長方形 6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138177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err="1"/>
              <a:t>cpu</a:t>
            </a:r>
            <a:r>
              <a:rPr kumimoji="1" lang="ja-JP" altLang="en-US" dirty="0"/>
              <a:t>の性能が、上がりにくくなったからマルチコア化する技術に対する研究が進んでいるみたいに聞いたのですが、コア数ってただ増やすだけじゃ性能上がらないんですよね？</a:t>
            </a:r>
          </a:p>
          <a:p>
            <a:endParaRPr kumimoji="1" lang="ja-JP" altLang="en-US" dirty="0"/>
          </a:p>
        </p:txBody>
      </p:sp>
    </p:spTree>
    <p:extLst>
      <p:ext uri="{BB962C8B-B14F-4D97-AF65-F5344CB8AC3E}">
        <p14:creationId xmlns:p14="http://schemas.microsoft.com/office/powerpoint/2010/main" val="2275286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レジスタ読み出し</a:t>
            </a:r>
            <a:endParaRPr kumimoji="1" lang="ja-JP" altLang="en-US" dirty="0"/>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lang="ja-JP" altLang="en-US" dirty="0"/>
              <a:t>デコードで得られたレジスタ番号を使って </a:t>
            </a:r>
            <a:r>
              <a:rPr lang="en-US" altLang="ja-JP" dirty="0"/>
              <a:t>RF </a:t>
            </a:r>
            <a:r>
              <a:rPr lang="ja-JP" altLang="en-US" dirty="0"/>
              <a:t>にアクセス</a:t>
            </a:r>
            <a:endParaRPr lang="en-US" altLang="ja-JP" dirty="0"/>
          </a:p>
          <a:p>
            <a:pPr lvl="1"/>
            <a:r>
              <a:rPr lang="ja-JP" altLang="en-US" dirty="0"/>
              <a:t>ソース・オペランドの値を読み出す</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a:t>
            </a:r>
            <a:r>
              <a:rPr kumimoji="1" lang="en-US" altLang="ja-JP" sz="1200" dirty="0" err="1">
                <a:latin typeface="メイリオ" panose="020B0604030504040204" pitchFamily="50" charset="-128"/>
                <a:ea typeface="メイリオ" panose="020B0604030504040204" pitchFamily="50" charset="-128"/>
              </a:rPr>
              <a:t>rd</a:t>
            </a:r>
            <a:r>
              <a:rPr kumimoji="1" lang="en-US" altLang="ja-JP" sz="1200" dirty="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(rs1)</a:t>
            </a:r>
            <a:endParaRPr kumimoji="1" lang="ja-JP" altLang="en-US" sz="1200"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(rs2)</a:t>
            </a:r>
            <a:endParaRPr kumimoji="1" lang="ja-JP" altLang="en-US" sz="1200"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accent6"/>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accent6"/>
            </a:solidFill>
            <a:prstDash val="solid"/>
            <a:round/>
            <a:headEnd type="none" w="sm" len="sm"/>
            <a:tailEnd type="triangle"/>
          </a:ln>
          <a:effectLst/>
        </p:spPr>
      </p:cxn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5292008"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レジスタの値（</a:t>
            </a:r>
            <a:r>
              <a:rPr kumimoji="1" lang="en-US" altLang="ja-JP" sz="1600" b="1" dirty="0">
                <a:solidFill>
                  <a:schemeClr val="accent6"/>
                </a:solidFill>
                <a:latin typeface="メイリオ" panose="020B0604030504040204" pitchFamily="50" charset="-128"/>
                <a:ea typeface="メイリオ" panose="020B0604030504040204" pitchFamily="50" charset="-128"/>
              </a:rPr>
              <a:t>rs1</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
        <p:nvSpPr>
          <p:cNvPr id="51" name="正方形/長方形 50"/>
          <p:cNvSpPr/>
          <p:nvPr/>
        </p:nvSpPr>
        <p:spPr bwMode="auto">
          <a:xfrm>
            <a:off x="5292008"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レジスタの値（</a:t>
            </a:r>
            <a:r>
              <a:rPr kumimoji="1" lang="en-US" altLang="ja-JP" sz="1600" b="1" dirty="0">
                <a:solidFill>
                  <a:schemeClr val="accent6"/>
                </a:solidFill>
                <a:latin typeface="メイリオ" panose="020B0604030504040204" pitchFamily="50" charset="-128"/>
                <a:ea typeface="メイリオ" panose="020B0604030504040204" pitchFamily="50" charset="-128"/>
              </a:rPr>
              <a:t>rs2</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1703030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a:t>
            </a:r>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lang="en-US" altLang="ja-JP" dirty="0"/>
              <a:t>RF </a:t>
            </a:r>
            <a:r>
              <a:rPr lang="ja-JP" altLang="en-US" dirty="0"/>
              <a:t>から読みだした２つの値を加算</a:t>
            </a:r>
            <a:endParaRPr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5" y="3158995"/>
            <a:ext cx="1260015"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endParaRPr kumimoji="1" lang="ja-JP" altLang="en-US" sz="1200"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cxnSp>
        <p:nvCxnSpPr>
          <p:cNvPr id="49" name="直線矢印コネクタ 48"/>
          <p:cNvCxnSpPr/>
          <p:nvPr/>
        </p:nvCxnSpPr>
        <p:spPr bwMode="auto">
          <a:xfrm>
            <a:off x="6012016" y="3519001"/>
            <a:ext cx="450005" cy="0"/>
          </a:xfrm>
          <a:prstGeom prst="straightConnector1">
            <a:avLst/>
          </a:prstGeom>
          <a:noFill/>
          <a:ln w="9525" cap="flat" cmpd="sng" algn="ctr">
            <a:solidFill>
              <a:schemeClr val="accent6"/>
            </a:solidFill>
            <a:prstDash val="solid"/>
            <a:round/>
            <a:headEnd type="none" w="sm" len="sm"/>
            <a:tailEnd type="triangle"/>
          </a:ln>
          <a:effectLst/>
        </p:spPr>
      </p:cxnSp>
      <p:sp>
        <p:nvSpPr>
          <p:cNvPr id="51" name="正方形/長方形 50"/>
          <p:cNvSpPr/>
          <p:nvPr/>
        </p:nvSpPr>
        <p:spPr bwMode="auto">
          <a:xfrm>
            <a:off x="6462021" y="333899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加算の結果</a:t>
            </a:r>
          </a:p>
        </p:txBody>
      </p:sp>
      <p:sp>
        <p:nvSpPr>
          <p:cNvPr id="52" name="正方形/長方形 51"/>
          <p:cNvSpPr/>
          <p:nvPr/>
        </p:nvSpPr>
        <p:spPr bwMode="auto">
          <a:xfrm>
            <a:off x="4662001"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値（</a:t>
            </a:r>
            <a:r>
              <a:rPr kumimoji="1" lang="en-US" altLang="ja-JP" sz="1600" b="1" dirty="0">
                <a:solidFill>
                  <a:schemeClr val="accent6"/>
                </a:solidFill>
                <a:latin typeface="メイリオ" panose="020B0604030504040204" pitchFamily="50" charset="-128"/>
                <a:ea typeface="メイリオ" panose="020B0604030504040204" pitchFamily="50" charset="-128"/>
              </a:rPr>
              <a:t>rs1</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
        <p:nvSpPr>
          <p:cNvPr id="53" name="正方形/長方形 52"/>
          <p:cNvSpPr/>
          <p:nvPr/>
        </p:nvSpPr>
        <p:spPr bwMode="auto">
          <a:xfrm>
            <a:off x="4662001"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値（</a:t>
            </a:r>
            <a:r>
              <a:rPr kumimoji="1" lang="en-US" altLang="ja-JP" sz="1600" b="1" dirty="0">
                <a:solidFill>
                  <a:schemeClr val="accent6"/>
                </a:solidFill>
                <a:latin typeface="メイリオ" panose="020B0604030504040204" pitchFamily="50" charset="-128"/>
                <a:ea typeface="メイリオ" panose="020B0604030504040204" pitchFamily="50" charset="-128"/>
              </a:rPr>
              <a:t>rs2</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3249010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レジスタ書き戻し</a:t>
            </a:r>
            <a:endParaRPr kumimoji="1" lang="ja-JP" altLang="en-US" dirty="0"/>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lang="ja-JP" altLang="en-US" dirty="0"/>
              <a:t>加算の結果をレジスタ・ファイルに書き戻す</a:t>
            </a:r>
            <a:endParaRPr lang="en-US" altLang="ja-JP" dirty="0"/>
          </a:p>
          <a:p>
            <a:pPr lvl="1"/>
            <a:r>
              <a:rPr lang="ja-JP" altLang="en-US" dirty="0"/>
              <a:t>データ・メモリには用がないので何もしない</a:t>
            </a:r>
            <a:endParaRPr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書き込みデータ</a:t>
            </a:r>
          </a:p>
        </p:txBody>
      </p: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a:t>
            </a:r>
            <a:r>
              <a:rPr kumimoji="1" lang="en-US" altLang="ja-JP" sz="1200" b="1" dirty="0">
                <a:solidFill>
                  <a:schemeClr val="accent6"/>
                </a:solidFill>
                <a:latin typeface="メイリオ" panose="020B0604030504040204" pitchFamily="50" charset="-128"/>
                <a:ea typeface="メイリオ" panose="020B0604030504040204" pitchFamily="50" charset="-128"/>
              </a:rPr>
              <a:t>REG</a:t>
            </a:r>
            <a:r>
              <a:rPr kumimoji="1" lang="ja-JP" altLang="en-US" sz="1200" b="1" dirty="0">
                <a:solidFill>
                  <a:schemeClr val="accent6"/>
                </a:solidFill>
                <a:latin typeface="メイリオ" panose="020B0604030504040204" pitchFamily="50" charset="-128"/>
                <a:ea typeface="メイリオ" panose="020B0604030504040204" pitchFamily="50" charset="-128"/>
              </a:rPr>
              <a:t>番号</a:t>
            </a: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34"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6" name="直線矢印コネクタ 35"/>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8" name="直線矢印コネクタ 37"/>
          <p:cNvCxnSpPr/>
          <p:nvPr/>
        </p:nvCxnSpPr>
        <p:spPr bwMode="auto">
          <a:xfrm>
            <a:off x="6012016" y="3429000"/>
            <a:ext cx="540006" cy="0"/>
          </a:xfrm>
          <a:prstGeom prst="straightConnector1">
            <a:avLst/>
          </a:prstGeom>
          <a:noFill/>
          <a:ln w="9525" cap="flat" cmpd="sng" algn="ctr">
            <a:solidFill>
              <a:schemeClr val="accent6"/>
            </a:solidFill>
            <a:prstDash val="solid"/>
            <a:round/>
            <a:headEnd type="none" w="sm" len="sm"/>
            <a:tailEnd type="non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2" name="正方形/長方形 41"/>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43"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7" name="直線矢印コネクタ 46"/>
          <p:cNvCxnSpPr/>
          <p:nvPr/>
        </p:nvCxnSpPr>
        <p:spPr bwMode="auto">
          <a:xfrm>
            <a:off x="8532044" y="2438989"/>
            <a:ext cx="0" cy="360004"/>
          </a:xfrm>
          <a:prstGeom prst="straightConnector1">
            <a:avLst/>
          </a:prstGeom>
          <a:noFill/>
          <a:ln w="38100" cap="flat" cmpd="sng" algn="ctr">
            <a:solidFill>
              <a:schemeClr val="accent6"/>
            </a:solidFill>
            <a:prstDash val="solid"/>
            <a:round/>
            <a:headEnd type="none" w="sm" len="sm"/>
            <a:tailEnd type="none"/>
          </a:ln>
          <a:effectLst/>
        </p:spPr>
      </p:cxnSp>
      <p:cxnSp>
        <p:nvCxnSpPr>
          <p:cNvPr id="48" name="直線矢印コネクタ 47"/>
          <p:cNvCxnSpPr>
            <a:endCxn id="34" idx="0"/>
          </p:cNvCxnSpPr>
          <p:nvPr/>
        </p:nvCxnSpPr>
        <p:spPr bwMode="auto">
          <a:xfrm flipH="1">
            <a:off x="2951982" y="2258987"/>
            <a:ext cx="6030067" cy="0"/>
          </a:xfrm>
          <a:prstGeom prst="straightConnector1">
            <a:avLst/>
          </a:prstGeom>
          <a:noFill/>
          <a:ln w="9525" cap="flat" cmpd="sng" algn="ctr">
            <a:solidFill>
              <a:schemeClr val="accent6"/>
            </a:solidFill>
            <a:prstDash val="solid"/>
            <a:round/>
            <a:headEnd type="none" w="sm" len="sm"/>
            <a:tailEnd type="none"/>
          </a:ln>
          <a:effectLst/>
        </p:spPr>
      </p:cxnSp>
      <p:sp>
        <p:nvSpPr>
          <p:cNvPr id="50" name="Freeform 10"/>
          <p:cNvSpPr>
            <a:spLocks/>
          </p:cNvSpPr>
          <p:nvPr/>
        </p:nvSpPr>
        <p:spPr bwMode="auto">
          <a:xfrm rot="10800000" flipH="1">
            <a:off x="6552022" y="2528985"/>
            <a:ext cx="1980022" cy="90001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cxnSp>
        <p:nvCxnSpPr>
          <p:cNvPr id="49" name="直線矢印コネクタ 48"/>
          <p:cNvCxnSpPr/>
          <p:nvPr/>
        </p:nvCxnSpPr>
        <p:spPr bwMode="auto">
          <a:xfrm>
            <a:off x="6552022" y="2978995"/>
            <a:ext cx="180002" cy="0"/>
          </a:xfrm>
          <a:prstGeom prst="straightConnector1">
            <a:avLst/>
          </a:prstGeom>
          <a:noFill/>
          <a:ln w="9525"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3757577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ロードの場合：メモリ・アクセスが加わる</a:t>
            </a:r>
          </a:p>
        </p:txBody>
      </p:sp>
      <p:sp>
        <p:nvSpPr>
          <p:cNvPr id="3" name="テキスト プレースホルダー 2"/>
          <p:cNvSpPr>
            <a:spLocks noGrp="1"/>
          </p:cNvSpPr>
          <p:nvPr>
            <p:ph type="body" sz="quarter" idx="10"/>
          </p:nvPr>
        </p:nvSpPr>
        <p:spPr>
          <a:xfrm>
            <a:off x="611956" y="5769333"/>
            <a:ext cx="8280092" cy="719701"/>
          </a:xfrm>
        </p:spPr>
        <p:txBody>
          <a:bodyPr/>
          <a:lstStyle/>
          <a:p>
            <a:r>
              <a:rPr kumimoji="1" lang="ja-JP" altLang="en-US" dirty="0"/>
              <a:t>加算命令との違い：</a:t>
            </a:r>
            <a:endParaRPr kumimoji="1" lang="en-US" altLang="ja-JP" dirty="0"/>
          </a:p>
          <a:p>
            <a:pPr lvl="1"/>
            <a:r>
              <a:rPr kumimoji="1" lang="ja-JP" altLang="en-US" dirty="0"/>
              <a:t>アドレスの計算（</a:t>
            </a:r>
            <a:r>
              <a:rPr lang="en-US" altLang="ja-JP" dirty="0">
                <a:solidFill>
                  <a:schemeClr val="tx1">
                    <a:lumMod val="85000"/>
                    <a:lumOff val="15000"/>
                  </a:schemeClr>
                </a:solidFill>
                <a:latin typeface="Consolas" panose="020B0609020204030204" pitchFamily="49" charset="0"/>
              </a:rPr>
              <a:t>x[rs1] + immediate</a:t>
            </a:r>
            <a:r>
              <a:rPr kumimoji="1" lang="ja-JP" altLang="en-US" dirty="0"/>
              <a:t>）を </a:t>
            </a:r>
            <a:r>
              <a:rPr kumimoji="1" lang="en-US" altLang="ja-JP" dirty="0"/>
              <a:t>ALU </a:t>
            </a:r>
            <a:r>
              <a:rPr kumimoji="1" lang="ja-JP" altLang="en-US" dirty="0"/>
              <a:t>でやる</a:t>
            </a:r>
            <a:endParaRPr kumimoji="1" lang="en-US" altLang="ja-JP" dirty="0"/>
          </a:p>
          <a:p>
            <a:pPr lvl="1"/>
            <a:r>
              <a:rPr kumimoji="1" lang="ja-JP" altLang="en-US" dirty="0"/>
              <a:t>得られたアドレスでデータ・メモリにアクセス</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書き込みデータ</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accent6"/>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accent6"/>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accent6"/>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accent6"/>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Text Box 30"/>
          <p:cNvSpPr txBox="1">
            <a:spLocks noChangeArrowheads="1"/>
          </p:cNvSpPr>
          <p:nvPr/>
        </p:nvSpPr>
        <p:spPr bwMode="auto">
          <a:xfrm>
            <a:off x="5382010" y="5049018"/>
            <a:ext cx="1080116"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err="1">
                <a:latin typeface="+mn-lt"/>
              </a:rPr>
              <a:t>rd</a:t>
            </a:r>
            <a:endParaRPr lang="en-US" altLang="ja-JP" sz="1600" dirty="0">
              <a:latin typeface="+mn-lt"/>
            </a:endParaRPr>
          </a:p>
        </p:txBody>
      </p:sp>
      <p:sp>
        <p:nvSpPr>
          <p:cNvPr id="47" name="Text Box 31"/>
          <p:cNvSpPr txBox="1">
            <a:spLocks noChangeArrowheads="1"/>
          </p:cNvSpPr>
          <p:nvPr/>
        </p:nvSpPr>
        <p:spPr bwMode="auto">
          <a:xfrm>
            <a:off x="6462022" y="5049018"/>
            <a:ext cx="143960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0000011</a:t>
            </a:r>
          </a:p>
        </p:txBody>
      </p:sp>
      <p:sp>
        <p:nvSpPr>
          <p:cNvPr id="48" name="Text Box 28"/>
          <p:cNvSpPr txBox="1">
            <a:spLocks noChangeArrowheads="1"/>
          </p:cNvSpPr>
          <p:nvPr/>
        </p:nvSpPr>
        <p:spPr bwMode="auto">
          <a:xfrm>
            <a:off x="3491989" y="5049018"/>
            <a:ext cx="1080115"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a:latin typeface="+mn-lt"/>
              </a:rPr>
              <a:t>rs1</a:t>
            </a:r>
          </a:p>
        </p:txBody>
      </p:sp>
      <p:sp>
        <p:nvSpPr>
          <p:cNvPr id="49" name="Text Box 29"/>
          <p:cNvSpPr txBox="1">
            <a:spLocks noChangeArrowheads="1"/>
          </p:cNvSpPr>
          <p:nvPr/>
        </p:nvSpPr>
        <p:spPr bwMode="auto">
          <a:xfrm>
            <a:off x="4572000" y="5049018"/>
            <a:ext cx="810111"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010</a:t>
            </a:r>
          </a:p>
        </p:txBody>
      </p:sp>
      <p:sp>
        <p:nvSpPr>
          <p:cNvPr id="50" name="正方形/長方形 49"/>
          <p:cNvSpPr/>
          <p:nvPr/>
        </p:nvSpPr>
        <p:spPr bwMode="auto">
          <a:xfrm>
            <a:off x="611957" y="477901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LW : x[</a:t>
            </a:r>
            <a:r>
              <a:rPr lang="en-US" altLang="ja-JP" sz="14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4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(x[rs1] + immediate)</a:t>
            </a:r>
            <a:endParaRPr kumimoji="1" lang="ja-JP" altLang="en-US" sz="14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51" name="Text Box 27"/>
          <p:cNvSpPr txBox="1">
            <a:spLocks noChangeArrowheads="1"/>
          </p:cNvSpPr>
          <p:nvPr/>
        </p:nvSpPr>
        <p:spPr bwMode="auto">
          <a:xfrm>
            <a:off x="701958" y="5049018"/>
            <a:ext cx="2790031"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sz="1600" dirty="0"/>
              <a:t>immediate[11:0]</a:t>
            </a:r>
            <a:endParaRPr lang="ja-JP" altLang="ja-JP" sz="1600" dirty="0"/>
          </a:p>
        </p:txBody>
      </p:sp>
      <p:sp>
        <p:nvSpPr>
          <p:cNvPr id="52" name="正方形/長方形 5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a:t>
            </a:r>
            <a:r>
              <a:rPr kumimoji="1" lang="en-US" altLang="ja-JP" sz="1200" b="1" dirty="0">
                <a:solidFill>
                  <a:schemeClr val="accent6"/>
                </a:solidFill>
                <a:latin typeface="メイリオ" panose="020B0604030504040204" pitchFamily="50" charset="-128"/>
                <a:ea typeface="メイリオ" panose="020B0604030504040204" pitchFamily="50" charset="-128"/>
              </a:rPr>
              <a:t>REG</a:t>
            </a:r>
            <a:r>
              <a:rPr kumimoji="1" lang="ja-JP" altLang="en-US" sz="1200" b="1" dirty="0">
                <a:solidFill>
                  <a:schemeClr val="accent6"/>
                </a:solidFill>
                <a:latin typeface="メイリオ" panose="020B0604030504040204" pitchFamily="50" charset="-128"/>
                <a:ea typeface="メイリオ" panose="020B0604030504040204" pitchFamily="50" charset="-128"/>
              </a:rPr>
              <a:t>番号 </a:t>
            </a:r>
            <a:r>
              <a:rPr kumimoji="1" lang="en-US" altLang="ja-JP" sz="1200" b="1" dirty="0">
                <a:solidFill>
                  <a:schemeClr val="accent6"/>
                </a:solidFill>
                <a:latin typeface="メイリオ" panose="020B0604030504040204" pitchFamily="50" charset="-128"/>
                <a:ea typeface="メイリオ" panose="020B0604030504040204" pitchFamily="50" charset="-128"/>
              </a:rPr>
              <a:t>(</a:t>
            </a:r>
            <a:r>
              <a:rPr kumimoji="1" lang="en-US" altLang="ja-JP" sz="1200" b="1" dirty="0" err="1">
                <a:solidFill>
                  <a:schemeClr val="accent6"/>
                </a:solidFill>
                <a:latin typeface="メイリオ" panose="020B0604030504040204" pitchFamily="50" charset="-128"/>
                <a:ea typeface="メイリオ" panose="020B0604030504040204" pitchFamily="50" charset="-128"/>
              </a:rPr>
              <a:t>rd</a:t>
            </a:r>
            <a:r>
              <a:rPr kumimoji="1" lang="en-US" altLang="ja-JP" sz="1200" b="1" dirty="0">
                <a:solidFill>
                  <a:schemeClr val="accent6"/>
                </a:solidFill>
                <a:latin typeface="メイリオ" panose="020B0604030504040204" pitchFamily="50" charset="-128"/>
                <a:ea typeface="メイリオ" panose="020B0604030504040204" pitchFamily="50" charset="-128"/>
              </a:rPr>
              <a:t>)</a:t>
            </a:r>
            <a:endParaRPr kumimoji="1" lang="ja-JP" altLang="en-US" sz="1200" b="1" dirty="0">
              <a:solidFill>
                <a:schemeClr val="accent6"/>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23893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各処理は基本的には左から右に流れる</a:t>
            </a:r>
            <a:endParaRPr kumimoji="1" lang="ja-JP" altLang="en-US" dirty="0"/>
          </a:p>
        </p:txBody>
      </p:sp>
      <p:sp>
        <p:nvSpPr>
          <p:cNvPr id="3" name="テキスト プレースホルダー 2"/>
          <p:cNvSpPr>
            <a:spLocks noGrp="1"/>
          </p:cNvSpPr>
          <p:nvPr>
            <p:ph type="body" sz="quarter" idx="10"/>
          </p:nvPr>
        </p:nvSpPr>
        <p:spPr>
          <a:xfrm>
            <a:off x="611956" y="5049018"/>
            <a:ext cx="8280092" cy="899703"/>
          </a:xfrm>
        </p:spPr>
        <p:txBody>
          <a:bodyPr anchor="t"/>
          <a:lstStyle/>
          <a:p>
            <a:r>
              <a:rPr kumimoji="1" lang="ja-JP" altLang="en-US" dirty="0"/>
              <a:t>特定のユニットで仕事をしている間，他の部分は遊んでいる</a:t>
            </a:r>
            <a:endParaRPr kumimoji="1" lang="en-US" altLang="ja-JP" dirty="0"/>
          </a:p>
          <a:p>
            <a:r>
              <a:rPr kumimoji="1" lang="ja-JP" altLang="en-US" dirty="0"/>
              <a:t>パイプライン化</a:t>
            </a:r>
            <a:endParaRPr kumimoji="1" lang="en-US" altLang="ja-JP" dirty="0"/>
          </a:p>
          <a:p>
            <a:pPr lvl="1"/>
            <a:r>
              <a:rPr kumimoji="1" lang="ja-JP" altLang="en-US" dirty="0"/>
              <a:t>これをもとに，導入で話したように処理をオーバーラップさせる</a:t>
            </a:r>
            <a:endParaRPr kumimoji="1"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3" name="正方形/長方形 22"/>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9" name="正方形/長方形 28"/>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0" name="正方形/長方形 29"/>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34"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6" name="直線矢印コネクタ 35"/>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8" name="直線矢印コネクタ 37"/>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1" name="正方形/長方形 40"/>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42" name="正方形/長方形 41"/>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43"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6" name="正方形/長方形 45"/>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7" name="直線矢印コネクタ 46"/>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8" name="直線矢印コネクタ 47"/>
          <p:cNvCxnSpPr>
            <a:endCxn id="34"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50"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 name="正方形/長方形 77"/>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3" name="角丸四角形 12"/>
          <p:cNvSpPr/>
          <p:nvPr/>
        </p:nvSpPr>
        <p:spPr bwMode="auto">
          <a:xfrm>
            <a:off x="0" y="1178975"/>
            <a:ext cx="2520028"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2771980" y="1178975"/>
            <a:ext cx="1980022"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932004" y="1178975"/>
            <a:ext cx="1530018"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6642023" y="1178975"/>
            <a:ext cx="2070022"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IF</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ID</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EX</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MEM</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WB</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9" name="角丸四角形 58"/>
          <p:cNvSpPr/>
          <p:nvPr/>
        </p:nvSpPr>
        <p:spPr bwMode="auto">
          <a:xfrm>
            <a:off x="1331964" y="2798993"/>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4066439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7.40741E-7 L 0.23611 0.00023 " pathEditMode="relative" rAng="0" ptsTypes="AA">
                                      <p:cBhvr>
                                        <p:cTn id="6" dur="1000" fill="hold"/>
                                        <p:tgtEl>
                                          <p:spTgt spid="59"/>
                                        </p:tgtEl>
                                        <p:attrNameLst>
                                          <p:attrName>ppt_x</p:attrName>
                                          <p:attrName>ppt_y</p:attrName>
                                        </p:attrNameLst>
                                      </p:cBhvr>
                                      <p:rCtr x="11806"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3611 0.00023 L 0.43299 0.00023 " pathEditMode="relative" rAng="0" ptsTypes="AA">
                                      <p:cBhvr>
                                        <p:cTn id="10" dur="1000" fill="hold"/>
                                        <p:tgtEl>
                                          <p:spTgt spid="59"/>
                                        </p:tgtEl>
                                        <p:attrNameLst>
                                          <p:attrName>ppt_x</p:attrName>
                                          <p:attrName>ppt_y</p:attrName>
                                        </p:attrNameLst>
                                      </p:cBhvr>
                                      <p:rCtr x="9844"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43299 0.00023 L 0.64965 0.00023 " pathEditMode="relative" rAng="0" ptsTypes="AA">
                                      <p:cBhvr>
                                        <p:cTn id="14" dur="1000" fill="hold"/>
                                        <p:tgtEl>
                                          <p:spTgt spid="59"/>
                                        </p:tgtEl>
                                        <p:attrNameLst>
                                          <p:attrName>ppt_x</p:attrName>
                                          <p:attrName>ppt_y</p:attrName>
                                        </p:attrNameLst>
                                      </p:cBhvr>
                                      <p:rCtr x="1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59" grpId="2"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a:xfrm>
            <a:off x="611956" y="2078985"/>
            <a:ext cx="7920088" cy="540006"/>
          </a:xfrm>
        </p:spPr>
        <p:txBody>
          <a:bodyPr/>
          <a:lstStyle/>
          <a:p>
            <a:r>
              <a:rPr kumimoji="1" lang="ja-JP" altLang="en-US" b="1" dirty="0"/>
              <a:t>パイプライン化</a:t>
            </a:r>
            <a:endParaRPr kumimoji="1" lang="en-US" altLang="ja-JP" b="1" dirty="0"/>
          </a:p>
        </p:txBody>
      </p:sp>
    </p:spTree>
    <p:extLst>
      <p:ext uri="{BB962C8B-B14F-4D97-AF65-F5344CB8AC3E}">
        <p14:creationId xmlns:p14="http://schemas.microsoft.com/office/powerpoint/2010/main" val="3034790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シングル・サイクル・プロセッサの動作</a:t>
            </a:r>
            <a:endParaRPr kumimoji="1" lang="en-US" altLang="ja-JP" dirty="0"/>
          </a:p>
          <a:p>
            <a:pPr lvl="1"/>
            <a:r>
              <a:rPr lang="ja-JP" altLang="en-US" dirty="0"/>
              <a:t>パイプライン化を前提とした構造のものを使って復習</a:t>
            </a:r>
            <a:endParaRPr lang="en-US" altLang="ja-JP" dirty="0"/>
          </a:p>
          <a:p>
            <a:pPr lvl="1"/>
            <a:r>
              <a:rPr lang="ja-JP" altLang="en-US" dirty="0"/>
              <a:t>全ての命令の処理が１サイクルで完結</a:t>
            </a:r>
            <a:endParaRPr lang="en-US" altLang="ja-JP" dirty="0"/>
          </a:p>
          <a:p>
            <a:pPr marL="457200" indent="-457200">
              <a:buFont typeface="+mj-lt"/>
              <a:buAutoNum type="arabicPeriod"/>
            </a:pPr>
            <a:r>
              <a:rPr kumimoji="1" lang="ja-JP" altLang="en-US" b="1" dirty="0"/>
              <a:t>上記のパイプライン化</a:t>
            </a:r>
            <a:endParaRPr kumimoji="1" lang="en-US" altLang="ja-JP" b="1" dirty="0"/>
          </a:p>
          <a:p>
            <a:pPr marL="817200" lvl="1" indent="-457200">
              <a:buFont typeface="+mj-lt"/>
              <a:buAutoNum type="arabicPeriod"/>
            </a:pPr>
            <a:r>
              <a:rPr kumimoji="1" lang="ja-JP" altLang="en-US" dirty="0"/>
              <a:t>具体的にどうパイプライン化するか</a:t>
            </a:r>
            <a:endParaRPr kumimoji="1" lang="en-US" altLang="ja-JP" dirty="0"/>
          </a:p>
          <a:p>
            <a:pPr marL="457200" indent="-457200">
              <a:buFont typeface="+mj-lt"/>
              <a:buAutoNum type="arabicPeriod"/>
            </a:pPr>
            <a:r>
              <a:rPr lang="ja-JP" altLang="en-US" dirty="0"/>
              <a:t>ハザード</a:t>
            </a:r>
            <a:endParaRPr kumimoji="1" lang="ja-JP" altLang="en-US" dirty="0"/>
          </a:p>
        </p:txBody>
      </p:sp>
    </p:spTree>
    <p:extLst>
      <p:ext uri="{BB962C8B-B14F-4D97-AF65-F5344CB8AC3E}">
        <p14:creationId xmlns:p14="http://schemas.microsoft.com/office/powerpoint/2010/main" val="4112056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a:t>
            </a:r>
          </a:p>
        </p:txBody>
      </p:sp>
      <p:sp>
        <p:nvSpPr>
          <p:cNvPr id="3" name="テキスト プレースホルダー 2"/>
          <p:cNvSpPr>
            <a:spLocks noGrp="1"/>
          </p:cNvSpPr>
          <p:nvPr>
            <p:ph type="body" sz="quarter" idx="10"/>
          </p:nvPr>
        </p:nvSpPr>
        <p:spPr/>
        <p:txBody>
          <a:bodyPr/>
          <a:lstStyle/>
          <a:p>
            <a:r>
              <a:rPr lang="ja-JP" altLang="en-US" dirty="0"/>
              <a:t>回路のまとまりをオーバラップさせる単位にする</a:t>
            </a:r>
            <a:endParaRPr lang="en-US" altLang="ja-JP" dirty="0"/>
          </a:p>
          <a:p>
            <a:pPr lvl="1"/>
            <a:r>
              <a:rPr lang="ja-JP" altLang="en-US" dirty="0"/>
              <a:t>この単位を</a:t>
            </a:r>
            <a:r>
              <a:rPr lang="ja-JP" altLang="en-US" dirty="0">
                <a:solidFill>
                  <a:schemeClr val="accent5"/>
                </a:solidFill>
              </a:rPr>
              <a:t>ステージ</a:t>
            </a:r>
            <a:r>
              <a:rPr lang="ja-JP" altLang="en-US" dirty="0"/>
              <a:t>と呼ぶ</a:t>
            </a:r>
            <a:endParaRPr lang="en-US" altLang="ja-JP" dirty="0"/>
          </a:p>
          <a:p>
            <a:r>
              <a:rPr lang="ja-JP" altLang="en-US" dirty="0"/>
              <a:t>ステージ</a:t>
            </a:r>
            <a:endParaRPr lang="en-US" altLang="ja-JP" dirty="0"/>
          </a:p>
          <a:p>
            <a:pPr marL="817200" lvl="1" indent="-457200">
              <a:buFont typeface="+mj-lt"/>
              <a:buAutoNum type="arabicPeriod"/>
            </a:pPr>
            <a:r>
              <a:rPr lang="en-US" altLang="ja-JP" dirty="0"/>
              <a:t>IF</a:t>
            </a:r>
            <a:r>
              <a:rPr lang="ja-JP" altLang="en-US" dirty="0"/>
              <a:t>：　  命令フェッチ</a:t>
            </a:r>
            <a:endParaRPr lang="en-US" altLang="ja-JP" dirty="0"/>
          </a:p>
          <a:p>
            <a:pPr marL="817200" lvl="1" indent="-457200">
              <a:buFont typeface="+mj-lt"/>
              <a:buAutoNum type="arabicPeriod"/>
            </a:pPr>
            <a:r>
              <a:rPr lang="en-US" altLang="ja-JP" dirty="0"/>
              <a:t>ID</a:t>
            </a:r>
            <a:r>
              <a:rPr lang="ja-JP" altLang="en-US" dirty="0"/>
              <a:t>：　 デコードとレジスタ読み出し</a:t>
            </a:r>
            <a:endParaRPr lang="en-US" altLang="ja-JP" dirty="0"/>
          </a:p>
          <a:p>
            <a:pPr marL="817200" lvl="1" indent="-457200">
              <a:buFont typeface="+mj-lt"/>
              <a:buAutoNum type="arabicPeriod"/>
            </a:pPr>
            <a:r>
              <a:rPr lang="en-US" altLang="ja-JP" dirty="0"/>
              <a:t>EX</a:t>
            </a:r>
            <a:r>
              <a:rPr lang="ja-JP" altLang="en-US" dirty="0"/>
              <a:t>：　 実行</a:t>
            </a:r>
            <a:endParaRPr lang="en-US" altLang="ja-JP" dirty="0"/>
          </a:p>
          <a:p>
            <a:pPr marL="817200" lvl="1" indent="-457200">
              <a:buFont typeface="+mj-lt"/>
              <a:buAutoNum type="arabicPeriod"/>
            </a:pPr>
            <a:r>
              <a:rPr lang="en-US" altLang="ja-JP" dirty="0"/>
              <a:t>MEM</a:t>
            </a:r>
            <a:r>
              <a:rPr lang="ja-JP" altLang="en-US" dirty="0"/>
              <a:t>：メモリ・アクセス</a:t>
            </a:r>
            <a:endParaRPr lang="en-US" altLang="ja-JP" dirty="0"/>
          </a:p>
          <a:p>
            <a:pPr marL="817200" lvl="1" indent="-457200">
              <a:buFont typeface="+mj-lt"/>
              <a:buAutoNum type="arabicPeriod"/>
            </a:pPr>
            <a:r>
              <a:rPr lang="en-US" altLang="ja-JP" dirty="0"/>
              <a:t>WB</a:t>
            </a:r>
            <a:r>
              <a:rPr lang="ja-JP" altLang="en-US" dirty="0"/>
              <a:t>：　レジスタ書き込み</a:t>
            </a:r>
            <a:endParaRPr lang="en-US" altLang="ja-JP" dirty="0"/>
          </a:p>
          <a:p>
            <a:pPr lvl="1"/>
            <a:endParaRPr lang="en-US" altLang="ja-JP" dirty="0"/>
          </a:p>
          <a:p>
            <a:endParaRPr kumimoji="1" lang="ja-JP" altLang="en-US" dirty="0"/>
          </a:p>
        </p:txBody>
      </p:sp>
    </p:spTree>
    <p:extLst>
      <p:ext uri="{BB962C8B-B14F-4D97-AF65-F5344CB8AC3E}">
        <p14:creationId xmlns:p14="http://schemas.microsoft.com/office/powerpoint/2010/main" val="1024036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ja-JP" altLang="en-US" dirty="0"/>
              <a:t>命令パイプラインの実行の様子</a:t>
            </a:r>
            <a:endParaRPr lang="en-US" altLang="ja-JP" dirty="0"/>
          </a:p>
        </p:txBody>
      </p:sp>
      <p:sp>
        <p:nvSpPr>
          <p:cNvPr id="202755" name="Rectangle 3"/>
          <p:cNvSpPr>
            <a:spLocks noChangeArrowheads="1"/>
          </p:cNvSpPr>
          <p:nvPr/>
        </p:nvSpPr>
        <p:spPr bwMode="auto">
          <a:xfrm>
            <a:off x="2141538"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56" name="AutoShape 4"/>
          <p:cNvCxnSpPr>
            <a:cxnSpLocks noChangeShapeType="1"/>
            <a:stCxn id="202755" idx="3"/>
            <a:endCxn id="202757" idx="1"/>
          </p:cNvCxnSpPr>
          <p:nvPr/>
        </p:nvCxnSpPr>
        <p:spPr bwMode="auto">
          <a:xfrm>
            <a:off x="2700338" y="1540438"/>
            <a:ext cx="500062"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57" name="Rectangle 5"/>
          <p:cNvSpPr>
            <a:spLocks noChangeArrowheads="1"/>
          </p:cNvSpPr>
          <p:nvPr/>
        </p:nvSpPr>
        <p:spPr bwMode="auto">
          <a:xfrm>
            <a:off x="3219450"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58" name="AutoShape 6"/>
          <p:cNvCxnSpPr>
            <a:cxnSpLocks noChangeShapeType="1"/>
            <a:stCxn id="202757" idx="3"/>
            <a:endCxn id="202759" idx="1"/>
          </p:cNvCxnSpPr>
          <p:nvPr/>
        </p:nvCxnSpPr>
        <p:spPr bwMode="auto">
          <a:xfrm>
            <a:off x="3778250" y="1540438"/>
            <a:ext cx="504825"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59" name="Rectangle 7"/>
          <p:cNvSpPr>
            <a:spLocks noChangeArrowheads="1"/>
          </p:cNvSpPr>
          <p:nvPr/>
        </p:nvSpPr>
        <p:spPr bwMode="auto">
          <a:xfrm>
            <a:off x="4302125"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60" name="AutoShape 8"/>
          <p:cNvCxnSpPr>
            <a:cxnSpLocks noChangeShapeType="1"/>
            <a:stCxn id="202759" idx="3"/>
            <a:endCxn id="202761" idx="1"/>
          </p:cNvCxnSpPr>
          <p:nvPr/>
        </p:nvCxnSpPr>
        <p:spPr bwMode="auto">
          <a:xfrm>
            <a:off x="4860925" y="1540438"/>
            <a:ext cx="501650"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61" name="Rectangle 9"/>
          <p:cNvSpPr>
            <a:spLocks noChangeArrowheads="1"/>
          </p:cNvSpPr>
          <p:nvPr/>
        </p:nvSpPr>
        <p:spPr bwMode="auto">
          <a:xfrm>
            <a:off x="5381625"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62" name="AutoShape 10"/>
          <p:cNvCxnSpPr>
            <a:cxnSpLocks noChangeShapeType="1"/>
            <a:stCxn id="202761" idx="3"/>
            <a:endCxn id="202763" idx="1"/>
          </p:cNvCxnSpPr>
          <p:nvPr/>
        </p:nvCxnSpPr>
        <p:spPr bwMode="auto">
          <a:xfrm>
            <a:off x="5940425" y="1540438"/>
            <a:ext cx="503238"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63" name="Rectangle 11"/>
          <p:cNvSpPr>
            <a:spLocks noChangeArrowheads="1"/>
          </p:cNvSpPr>
          <p:nvPr/>
        </p:nvSpPr>
        <p:spPr bwMode="auto">
          <a:xfrm>
            <a:off x="6462713"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sp>
        <p:nvSpPr>
          <p:cNvPr id="202764" name="Rectangle 12"/>
          <p:cNvSpPr>
            <a:spLocks noChangeArrowheads="1"/>
          </p:cNvSpPr>
          <p:nvPr/>
        </p:nvSpPr>
        <p:spPr bwMode="auto">
          <a:xfrm>
            <a:off x="2232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dirty="0">
                <a:latin typeface="+mn-lt"/>
                <a:ea typeface="+mn-ea"/>
              </a:rPr>
              <a:t>IF</a:t>
            </a:r>
          </a:p>
        </p:txBody>
      </p:sp>
      <p:sp>
        <p:nvSpPr>
          <p:cNvPr id="202765" name="Rectangle 13"/>
          <p:cNvSpPr>
            <a:spLocks noChangeArrowheads="1"/>
          </p:cNvSpPr>
          <p:nvPr/>
        </p:nvSpPr>
        <p:spPr bwMode="auto">
          <a:xfrm>
            <a:off x="33115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ID</a:t>
            </a:r>
          </a:p>
        </p:txBody>
      </p:sp>
      <p:sp>
        <p:nvSpPr>
          <p:cNvPr id="202766" name="Rectangle 14"/>
          <p:cNvSpPr>
            <a:spLocks noChangeArrowheads="1"/>
          </p:cNvSpPr>
          <p:nvPr/>
        </p:nvSpPr>
        <p:spPr bwMode="auto">
          <a:xfrm>
            <a:off x="4391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EX</a:t>
            </a:r>
          </a:p>
        </p:txBody>
      </p:sp>
      <p:sp>
        <p:nvSpPr>
          <p:cNvPr id="202767" name="Rectangle 15"/>
          <p:cNvSpPr>
            <a:spLocks noChangeArrowheads="1"/>
          </p:cNvSpPr>
          <p:nvPr/>
        </p:nvSpPr>
        <p:spPr bwMode="auto">
          <a:xfrm>
            <a:off x="54705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MEM</a:t>
            </a:r>
          </a:p>
        </p:txBody>
      </p:sp>
      <p:sp>
        <p:nvSpPr>
          <p:cNvPr id="202768" name="Rectangle 16"/>
          <p:cNvSpPr>
            <a:spLocks noChangeArrowheads="1"/>
          </p:cNvSpPr>
          <p:nvPr/>
        </p:nvSpPr>
        <p:spPr bwMode="auto">
          <a:xfrm>
            <a:off x="6550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WB</a:t>
            </a:r>
          </a:p>
        </p:txBody>
      </p:sp>
      <p:grpSp>
        <p:nvGrpSpPr>
          <p:cNvPr id="202769" name="Group 17"/>
          <p:cNvGrpSpPr>
            <a:grpSpLocks/>
          </p:cNvGrpSpPr>
          <p:nvPr/>
        </p:nvGrpSpPr>
        <p:grpSpPr bwMode="auto">
          <a:xfrm>
            <a:off x="-4249738" y="1357876"/>
            <a:ext cx="5761038" cy="360362"/>
            <a:chOff x="725" y="1876"/>
            <a:chExt cx="3629" cy="227"/>
          </a:xfrm>
        </p:grpSpPr>
        <p:sp>
          <p:nvSpPr>
            <p:cNvPr id="202770" name="Rectangle 18"/>
            <p:cNvSpPr>
              <a:spLocks noChangeArrowheads="1"/>
            </p:cNvSpPr>
            <p:nvPr/>
          </p:nvSpPr>
          <p:spPr bwMode="auto">
            <a:xfrm>
              <a:off x="412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I0</a:t>
              </a:r>
            </a:p>
          </p:txBody>
        </p:sp>
        <p:sp>
          <p:nvSpPr>
            <p:cNvPr id="202771" name="Rectangle 19"/>
            <p:cNvSpPr>
              <a:spLocks noChangeArrowheads="1"/>
            </p:cNvSpPr>
            <p:nvPr/>
          </p:nvSpPr>
          <p:spPr bwMode="auto">
            <a:xfrm>
              <a:off x="344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I1</a:t>
              </a:r>
            </a:p>
          </p:txBody>
        </p:sp>
        <p:sp>
          <p:nvSpPr>
            <p:cNvPr id="202772" name="Rectangle 20"/>
            <p:cNvSpPr>
              <a:spLocks noChangeArrowheads="1"/>
            </p:cNvSpPr>
            <p:nvPr/>
          </p:nvSpPr>
          <p:spPr bwMode="auto">
            <a:xfrm>
              <a:off x="276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I2</a:t>
              </a:r>
            </a:p>
          </p:txBody>
        </p:sp>
        <p:sp>
          <p:nvSpPr>
            <p:cNvPr id="202773" name="Rectangle 21"/>
            <p:cNvSpPr>
              <a:spLocks noChangeArrowheads="1"/>
            </p:cNvSpPr>
            <p:nvPr/>
          </p:nvSpPr>
          <p:spPr bwMode="auto">
            <a:xfrm>
              <a:off x="2086"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I3</a:t>
              </a:r>
            </a:p>
          </p:txBody>
        </p:sp>
        <p:sp>
          <p:nvSpPr>
            <p:cNvPr id="202774" name="Rectangle 22"/>
            <p:cNvSpPr>
              <a:spLocks noChangeArrowheads="1"/>
            </p:cNvSpPr>
            <p:nvPr/>
          </p:nvSpPr>
          <p:spPr bwMode="auto">
            <a:xfrm>
              <a:off x="1406"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I4</a:t>
              </a:r>
            </a:p>
          </p:txBody>
        </p:sp>
        <p:sp>
          <p:nvSpPr>
            <p:cNvPr id="202775" name="Rectangle 23"/>
            <p:cNvSpPr>
              <a:spLocks noChangeArrowheads="1"/>
            </p:cNvSpPr>
            <p:nvPr/>
          </p:nvSpPr>
          <p:spPr bwMode="auto">
            <a:xfrm>
              <a:off x="725"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I5</a:t>
              </a:r>
            </a:p>
          </p:txBody>
        </p:sp>
      </p:grpSp>
      <p:sp>
        <p:nvSpPr>
          <p:cNvPr id="202776" name="Rectangle 24"/>
          <p:cNvSpPr>
            <a:spLocks noChangeArrowheads="1"/>
          </p:cNvSpPr>
          <p:nvPr/>
        </p:nvSpPr>
        <p:spPr bwMode="auto">
          <a:xfrm>
            <a:off x="1420813" y="2708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09" name="Rectangle 57"/>
          <p:cNvSpPr>
            <a:spLocks noChangeArrowheads="1"/>
          </p:cNvSpPr>
          <p:nvPr/>
        </p:nvSpPr>
        <p:spPr bwMode="auto">
          <a:xfrm>
            <a:off x="792163" y="2799326"/>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I0</a:t>
            </a:r>
          </a:p>
        </p:txBody>
      </p:sp>
      <p:sp>
        <p:nvSpPr>
          <p:cNvPr id="202810" name="Rectangle 58"/>
          <p:cNvSpPr>
            <a:spLocks noChangeArrowheads="1"/>
          </p:cNvSpPr>
          <p:nvPr/>
        </p:nvSpPr>
        <p:spPr bwMode="auto">
          <a:xfrm>
            <a:off x="792163" y="342956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I1</a:t>
            </a:r>
          </a:p>
        </p:txBody>
      </p:sp>
      <p:sp>
        <p:nvSpPr>
          <p:cNvPr id="202811" name="Rectangle 59"/>
          <p:cNvSpPr>
            <a:spLocks noChangeArrowheads="1"/>
          </p:cNvSpPr>
          <p:nvPr/>
        </p:nvSpPr>
        <p:spPr bwMode="auto">
          <a:xfrm>
            <a:off x="792163" y="405821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I2</a:t>
            </a:r>
          </a:p>
        </p:txBody>
      </p:sp>
      <p:sp>
        <p:nvSpPr>
          <p:cNvPr id="202812" name="Rectangle 60"/>
          <p:cNvSpPr>
            <a:spLocks noChangeArrowheads="1"/>
          </p:cNvSpPr>
          <p:nvPr/>
        </p:nvSpPr>
        <p:spPr bwMode="auto">
          <a:xfrm>
            <a:off x="792163" y="4688451"/>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I3</a:t>
            </a:r>
          </a:p>
        </p:txBody>
      </p:sp>
      <p:sp>
        <p:nvSpPr>
          <p:cNvPr id="202813" name="Rectangle 61"/>
          <p:cNvSpPr>
            <a:spLocks noChangeArrowheads="1"/>
          </p:cNvSpPr>
          <p:nvPr/>
        </p:nvSpPr>
        <p:spPr bwMode="auto">
          <a:xfrm>
            <a:off x="792163" y="5318688"/>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I4</a:t>
            </a:r>
          </a:p>
        </p:txBody>
      </p:sp>
      <p:sp>
        <p:nvSpPr>
          <p:cNvPr id="202815" name="Line 63"/>
          <p:cNvSpPr>
            <a:spLocks noChangeShapeType="1"/>
          </p:cNvSpPr>
          <p:nvPr/>
        </p:nvSpPr>
        <p:spPr bwMode="auto">
          <a:xfrm>
            <a:off x="1241425" y="2527863"/>
            <a:ext cx="7470775" cy="0"/>
          </a:xfrm>
          <a:prstGeom prst="line">
            <a:avLst/>
          </a:prstGeom>
          <a:noFill/>
          <a:ln w="38100">
            <a:solidFill>
              <a:schemeClr val="tx1"/>
            </a:solidFill>
            <a:round/>
            <a:headEnd/>
            <a:tailEnd type="stealth" w="med" len="lg"/>
          </a:ln>
          <a:effectLst/>
        </p:spPr>
        <p:txBody>
          <a:bodyPr wrap="none" lIns="93600" tIns="46800" rIns="93600" bIns="46800" anchor="ctr"/>
          <a:lstStyle/>
          <a:p>
            <a:endParaRPr lang="ja-JP" altLang="en-US">
              <a:latin typeface="+mn-lt"/>
              <a:ea typeface="+mn-ea"/>
            </a:endParaRPr>
          </a:p>
        </p:txBody>
      </p:sp>
      <p:sp>
        <p:nvSpPr>
          <p:cNvPr id="202817" name="Rectangle 65"/>
          <p:cNvSpPr>
            <a:spLocks noChangeArrowheads="1"/>
          </p:cNvSpPr>
          <p:nvPr/>
        </p:nvSpPr>
        <p:spPr bwMode="auto">
          <a:xfrm>
            <a:off x="2141538" y="2708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18" name="Rectangle 66"/>
          <p:cNvSpPr>
            <a:spLocks noChangeArrowheads="1"/>
          </p:cNvSpPr>
          <p:nvPr/>
        </p:nvSpPr>
        <p:spPr bwMode="auto">
          <a:xfrm>
            <a:off x="2854325" y="27056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19" name="Rectangle 67"/>
          <p:cNvSpPr>
            <a:spLocks noChangeArrowheads="1"/>
          </p:cNvSpPr>
          <p:nvPr/>
        </p:nvSpPr>
        <p:spPr bwMode="auto">
          <a:xfrm>
            <a:off x="3567113" y="27024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0" name="Rectangle 68"/>
          <p:cNvSpPr>
            <a:spLocks noChangeArrowheads="1"/>
          </p:cNvSpPr>
          <p:nvPr/>
        </p:nvSpPr>
        <p:spPr bwMode="auto">
          <a:xfrm>
            <a:off x="4279900" y="26993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1" name="Rectangle 69"/>
          <p:cNvSpPr>
            <a:spLocks noChangeArrowheads="1"/>
          </p:cNvSpPr>
          <p:nvPr/>
        </p:nvSpPr>
        <p:spPr bwMode="auto">
          <a:xfrm>
            <a:off x="2141538" y="33390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02822" name="Rectangle 70"/>
          <p:cNvSpPr>
            <a:spLocks noChangeArrowheads="1"/>
          </p:cNvSpPr>
          <p:nvPr/>
        </p:nvSpPr>
        <p:spPr bwMode="auto">
          <a:xfrm>
            <a:off x="2854325" y="33359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3" name="Rectangle 71"/>
          <p:cNvSpPr>
            <a:spLocks noChangeArrowheads="1"/>
          </p:cNvSpPr>
          <p:nvPr/>
        </p:nvSpPr>
        <p:spPr bwMode="auto">
          <a:xfrm>
            <a:off x="3567113" y="33327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4" name="Rectangle 72"/>
          <p:cNvSpPr>
            <a:spLocks noChangeArrowheads="1"/>
          </p:cNvSpPr>
          <p:nvPr/>
        </p:nvSpPr>
        <p:spPr bwMode="auto">
          <a:xfrm>
            <a:off x="4279900" y="332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5" name="Rectangle 73"/>
          <p:cNvSpPr>
            <a:spLocks noChangeArrowheads="1"/>
          </p:cNvSpPr>
          <p:nvPr/>
        </p:nvSpPr>
        <p:spPr bwMode="auto">
          <a:xfrm>
            <a:off x="5022850" y="33470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6" name="Rectangle 74"/>
          <p:cNvSpPr>
            <a:spLocks noChangeArrowheads="1"/>
          </p:cNvSpPr>
          <p:nvPr/>
        </p:nvSpPr>
        <p:spPr bwMode="auto">
          <a:xfrm>
            <a:off x="2854325" y="39661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27" name="Rectangle 75"/>
          <p:cNvSpPr>
            <a:spLocks noChangeArrowheads="1"/>
          </p:cNvSpPr>
          <p:nvPr/>
        </p:nvSpPr>
        <p:spPr bwMode="auto">
          <a:xfrm>
            <a:off x="3567113" y="3962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8" name="Rectangle 76"/>
          <p:cNvSpPr>
            <a:spLocks noChangeArrowheads="1"/>
          </p:cNvSpPr>
          <p:nvPr/>
        </p:nvSpPr>
        <p:spPr bwMode="auto">
          <a:xfrm>
            <a:off x="4279900" y="395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9" name="Rectangle 77"/>
          <p:cNvSpPr>
            <a:spLocks noChangeArrowheads="1"/>
          </p:cNvSpPr>
          <p:nvPr/>
        </p:nvSpPr>
        <p:spPr bwMode="auto">
          <a:xfrm>
            <a:off x="5022850" y="39772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0" name="Rectangle 78"/>
          <p:cNvSpPr>
            <a:spLocks noChangeArrowheads="1"/>
          </p:cNvSpPr>
          <p:nvPr/>
        </p:nvSpPr>
        <p:spPr bwMode="auto">
          <a:xfrm>
            <a:off x="5741988" y="39693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1" name="Rectangle 79"/>
          <p:cNvSpPr>
            <a:spLocks noChangeArrowheads="1"/>
          </p:cNvSpPr>
          <p:nvPr/>
        </p:nvSpPr>
        <p:spPr bwMode="auto">
          <a:xfrm>
            <a:off x="3567113" y="45932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2" name="Rectangle 80"/>
          <p:cNvSpPr>
            <a:spLocks noChangeArrowheads="1"/>
          </p:cNvSpPr>
          <p:nvPr/>
        </p:nvSpPr>
        <p:spPr bwMode="auto">
          <a:xfrm>
            <a:off x="4279900" y="45900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3" name="Rectangle 81"/>
          <p:cNvSpPr>
            <a:spLocks noChangeArrowheads="1"/>
          </p:cNvSpPr>
          <p:nvPr/>
        </p:nvSpPr>
        <p:spPr bwMode="auto">
          <a:xfrm>
            <a:off x="5022850" y="46074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4" name="Rectangle 82"/>
          <p:cNvSpPr>
            <a:spLocks noChangeArrowheads="1"/>
          </p:cNvSpPr>
          <p:nvPr/>
        </p:nvSpPr>
        <p:spPr bwMode="auto">
          <a:xfrm>
            <a:off x="5741988" y="459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5" name="Rectangle 83"/>
          <p:cNvSpPr>
            <a:spLocks noChangeArrowheads="1"/>
          </p:cNvSpPr>
          <p:nvPr/>
        </p:nvSpPr>
        <p:spPr bwMode="auto">
          <a:xfrm>
            <a:off x="6462713" y="459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6" name="Rectangle 84"/>
          <p:cNvSpPr>
            <a:spLocks noChangeArrowheads="1"/>
          </p:cNvSpPr>
          <p:nvPr/>
        </p:nvSpPr>
        <p:spPr bwMode="auto">
          <a:xfrm>
            <a:off x="4279900" y="52202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7" name="Rectangle 85"/>
          <p:cNvSpPr>
            <a:spLocks noChangeArrowheads="1"/>
          </p:cNvSpPr>
          <p:nvPr/>
        </p:nvSpPr>
        <p:spPr bwMode="auto">
          <a:xfrm>
            <a:off x="5022850" y="52377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8" name="Rectangle 86"/>
          <p:cNvSpPr>
            <a:spLocks noChangeArrowheads="1"/>
          </p:cNvSpPr>
          <p:nvPr/>
        </p:nvSpPr>
        <p:spPr bwMode="auto">
          <a:xfrm>
            <a:off x="5741988"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9" name="Rectangle 87"/>
          <p:cNvSpPr>
            <a:spLocks noChangeArrowheads="1"/>
          </p:cNvSpPr>
          <p:nvPr/>
        </p:nvSpPr>
        <p:spPr bwMode="auto">
          <a:xfrm>
            <a:off x="6462713"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40" name="Rectangle 88"/>
          <p:cNvSpPr>
            <a:spLocks noChangeArrowheads="1"/>
          </p:cNvSpPr>
          <p:nvPr/>
        </p:nvSpPr>
        <p:spPr bwMode="auto">
          <a:xfrm>
            <a:off x="7181850"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41" name="Rectangle 89"/>
          <p:cNvSpPr>
            <a:spLocks noChangeArrowheads="1"/>
          </p:cNvSpPr>
          <p:nvPr/>
        </p:nvSpPr>
        <p:spPr bwMode="auto">
          <a:xfrm>
            <a:off x="5022850"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42" name="Rectangle 90"/>
          <p:cNvSpPr>
            <a:spLocks noChangeArrowheads="1"/>
          </p:cNvSpPr>
          <p:nvPr/>
        </p:nvSpPr>
        <p:spPr bwMode="auto">
          <a:xfrm>
            <a:off x="5741988"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43" name="Rectangle 91"/>
          <p:cNvSpPr>
            <a:spLocks noChangeArrowheads="1"/>
          </p:cNvSpPr>
          <p:nvPr/>
        </p:nvSpPr>
        <p:spPr bwMode="auto">
          <a:xfrm>
            <a:off x="6462713"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44" name="Rectangle 92"/>
          <p:cNvSpPr>
            <a:spLocks noChangeArrowheads="1"/>
          </p:cNvSpPr>
          <p:nvPr/>
        </p:nvSpPr>
        <p:spPr bwMode="auto">
          <a:xfrm>
            <a:off x="7181850"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45" name="Rectangle 93"/>
          <p:cNvSpPr>
            <a:spLocks noChangeArrowheads="1"/>
          </p:cNvSpPr>
          <p:nvPr/>
        </p:nvSpPr>
        <p:spPr bwMode="auto">
          <a:xfrm>
            <a:off x="7902575"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46" name="Rectangle 94"/>
          <p:cNvSpPr>
            <a:spLocks noChangeArrowheads="1"/>
          </p:cNvSpPr>
          <p:nvPr/>
        </p:nvSpPr>
        <p:spPr bwMode="auto">
          <a:xfrm>
            <a:off x="792163" y="5948926"/>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I5</a:t>
            </a:r>
          </a:p>
        </p:txBody>
      </p:sp>
      <p:sp>
        <p:nvSpPr>
          <p:cNvPr id="202847" name="Rectangle 95"/>
          <p:cNvSpPr>
            <a:spLocks noChangeArrowheads="1"/>
          </p:cNvSpPr>
          <p:nvPr/>
        </p:nvSpPr>
        <p:spPr bwMode="auto">
          <a:xfrm>
            <a:off x="1331913" y="2618351"/>
            <a:ext cx="719137" cy="3789362"/>
          </a:xfrm>
          <a:prstGeom prst="rect">
            <a:avLst/>
          </a:prstGeom>
          <a:solidFill>
            <a:schemeClr val="accent5">
              <a:lumMod val="20000"/>
              <a:lumOff val="80000"/>
              <a:alpha val="50000"/>
            </a:schemeClr>
          </a:solidFill>
          <a:ln w="38100">
            <a:solidFill>
              <a:schemeClr val="accent5"/>
            </a:solidFill>
            <a:miter lim="800000"/>
            <a:headEnd/>
            <a:tailEnd type="none" w="med" len="lg"/>
          </a:ln>
          <a:effectLst/>
        </p:spPr>
        <p:txBody>
          <a:bodyPr wrap="none" lIns="93600" tIns="46800" rIns="93600" bIns="46800" anchor="ctr"/>
          <a:lstStyle/>
          <a:p>
            <a:pPr algn="ctr"/>
            <a:endParaRPr lang="ja-JP" altLang="en-US">
              <a:latin typeface="+mn-lt"/>
              <a:ea typeface="+mn-ea"/>
            </a:endParaRPr>
          </a:p>
        </p:txBody>
      </p:sp>
      <p:sp>
        <p:nvSpPr>
          <p:cNvPr id="202848" name="Rectangle 96"/>
          <p:cNvSpPr>
            <a:spLocks noChangeArrowheads="1"/>
          </p:cNvSpPr>
          <p:nvPr/>
        </p:nvSpPr>
        <p:spPr bwMode="auto">
          <a:xfrm>
            <a:off x="8351838" y="2078601"/>
            <a:ext cx="360362" cy="360362"/>
          </a:xfrm>
          <a:prstGeom prst="rect">
            <a:avLst/>
          </a:prstGeom>
          <a:noFill/>
          <a:ln w="12700">
            <a:noFill/>
            <a:miter lim="800000"/>
            <a:headEnd/>
            <a:tailEnd/>
          </a:ln>
          <a:effectLst/>
        </p:spPr>
        <p:txBody>
          <a:bodyPr wrap="none" lIns="93600" tIns="46800" rIns="93600" bIns="46800" anchor="ctr"/>
          <a:lstStyle/>
          <a:p>
            <a:r>
              <a:rPr lang="en-US" altLang="ja-JP" sz="2000">
                <a:latin typeface="+mn-lt"/>
                <a:ea typeface="+mn-ea"/>
              </a:rPr>
              <a:t>cycle</a:t>
            </a:r>
          </a:p>
        </p:txBody>
      </p:sp>
    </p:spTree>
    <p:extLst>
      <p:ext uri="{BB962C8B-B14F-4D97-AF65-F5344CB8AC3E}">
        <p14:creationId xmlns:p14="http://schemas.microsoft.com/office/powerpoint/2010/main" val="2649396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7778E-6 -4.07407E-6 L 0.11805 0.00024 " pathEditMode="relative" rAng="0" ptsTypes="AA">
                                      <p:cBhvr>
                                        <p:cTn id="6" dur="2000" fill="hold"/>
                                        <p:tgtEl>
                                          <p:spTgt spid="202769"/>
                                        </p:tgtEl>
                                        <p:attrNameLst>
                                          <p:attrName>ppt_x</p:attrName>
                                          <p:attrName>ppt_y</p:attrName>
                                        </p:attrNameLst>
                                      </p:cBhvr>
                                      <p:rCtr x="5903" y="0"/>
                                    </p:animMotion>
                                  </p:childTnLst>
                                </p:cTn>
                              </p:par>
                              <p:par>
                                <p:cTn id="7" presetID="10" presetClass="entr" presetSubtype="0" fill="hold" grpId="0" nodeType="withEffect">
                                  <p:stCondLst>
                                    <p:cond delay="0"/>
                                  </p:stCondLst>
                                  <p:childTnLst>
                                    <p:set>
                                      <p:cBhvr>
                                        <p:cTn id="8" dur="1" fill="hold">
                                          <p:stCondLst>
                                            <p:cond delay="0"/>
                                          </p:stCondLst>
                                        </p:cTn>
                                        <p:tgtEl>
                                          <p:spTgt spid="202847"/>
                                        </p:tgtEl>
                                        <p:attrNameLst>
                                          <p:attrName>style.visibility</p:attrName>
                                        </p:attrNameLst>
                                      </p:cBhvr>
                                      <p:to>
                                        <p:strVal val="visible"/>
                                      </p:to>
                                    </p:set>
                                    <p:animEffect transition="in" filter="fade">
                                      <p:cBhvr>
                                        <p:cTn id="9" dur="2000"/>
                                        <p:tgtEl>
                                          <p:spTgt spid="202847"/>
                                        </p:tgtEl>
                                      </p:cBhvr>
                                    </p:animEffect>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0.11805 0.00024 L 0.23628 0.00024 " pathEditMode="relative" rAng="0" ptsTypes="AA">
                                      <p:cBhvr>
                                        <p:cTn id="13" dur="2000" fill="hold"/>
                                        <p:tgtEl>
                                          <p:spTgt spid="202769"/>
                                        </p:tgtEl>
                                        <p:attrNameLst>
                                          <p:attrName>ppt_x</p:attrName>
                                          <p:attrName>ppt_y</p:attrName>
                                        </p:attrNameLst>
                                      </p:cBhvr>
                                      <p:rCtr x="5903" y="0"/>
                                    </p:animMotion>
                                  </p:childTnLst>
                                </p:cTn>
                              </p:par>
                              <p:par>
                                <p:cTn id="14" presetID="63" presetClass="path" presetSubtype="0" accel="50000" decel="50000" fill="hold" grpId="1" nodeType="withEffect">
                                  <p:stCondLst>
                                    <p:cond delay="0"/>
                                  </p:stCondLst>
                                  <p:childTnLst>
                                    <p:animMotion origin="layout" path="M 4.16667E-6 -3.7037E-7 L 0.07882 -0.00046 " pathEditMode="relative" rAng="0" ptsTypes="AA">
                                      <p:cBhvr>
                                        <p:cTn id="15" dur="2000" fill="hold"/>
                                        <p:tgtEl>
                                          <p:spTgt spid="202847"/>
                                        </p:tgtEl>
                                        <p:attrNameLst>
                                          <p:attrName>ppt_x</p:attrName>
                                          <p:attrName>ppt_y</p:attrName>
                                        </p:attrNameLst>
                                      </p:cBhvr>
                                      <p:rCtr x="3941" y="-23"/>
                                    </p:animMotion>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23628 0.00024 L 0.35434 0.00024 " pathEditMode="relative" rAng="0" ptsTypes="AA">
                                      <p:cBhvr>
                                        <p:cTn id="19" dur="2000" fill="hold"/>
                                        <p:tgtEl>
                                          <p:spTgt spid="202769"/>
                                        </p:tgtEl>
                                        <p:attrNameLst>
                                          <p:attrName>ppt_x</p:attrName>
                                          <p:attrName>ppt_y</p:attrName>
                                        </p:attrNameLst>
                                      </p:cBhvr>
                                      <p:rCtr x="5903" y="0"/>
                                    </p:animMotion>
                                  </p:childTnLst>
                                </p:cTn>
                              </p:par>
                              <p:par>
                                <p:cTn id="20" presetID="63" presetClass="path" presetSubtype="0" accel="50000" decel="50000" fill="hold" grpId="2" nodeType="withEffect">
                                  <p:stCondLst>
                                    <p:cond delay="0"/>
                                  </p:stCondLst>
                                  <p:childTnLst>
                                    <p:animMotion origin="layout" path="M 0.07882 -0.00046 L 0.15763 -0.00046 " pathEditMode="relative" rAng="0" ptsTypes="AA">
                                      <p:cBhvr>
                                        <p:cTn id="21" dur="2000" fill="hold"/>
                                        <p:tgtEl>
                                          <p:spTgt spid="202847"/>
                                        </p:tgtEl>
                                        <p:attrNameLst>
                                          <p:attrName>ppt_x</p:attrName>
                                          <p:attrName>ppt_y</p:attrName>
                                        </p:attrNameLst>
                                      </p:cBhvr>
                                      <p:rCtr x="3941" y="0"/>
                                    </p:animMotion>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0.35434 0.00024 L 0.47239 0.00024 " pathEditMode="relative" rAng="0" ptsTypes="AA">
                                      <p:cBhvr>
                                        <p:cTn id="25" dur="2000" fill="hold"/>
                                        <p:tgtEl>
                                          <p:spTgt spid="202769"/>
                                        </p:tgtEl>
                                        <p:attrNameLst>
                                          <p:attrName>ppt_x</p:attrName>
                                          <p:attrName>ppt_y</p:attrName>
                                        </p:attrNameLst>
                                      </p:cBhvr>
                                      <p:rCtr x="5903" y="0"/>
                                    </p:animMotion>
                                  </p:childTnLst>
                                </p:cTn>
                              </p:par>
                              <p:par>
                                <p:cTn id="26" presetID="63" presetClass="path" presetSubtype="0" accel="50000" decel="50000" fill="hold" grpId="3" nodeType="withEffect">
                                  <p:stCondLst>
                                    <p:cond delay="0"/>
                                  </p:stCondLst>
                                  <p:childTnLst>
                                    <p:animMotion origin="layout" path="M 0.15763 -0.00046 L 0.23628 -0.00046 " pathEditMode="relative" rAng="0" ptsTypes="AA">
                                      <p:cBhvr>
                                        <p:cTn id="27" dur="2000" fill="hold"/>
                                        <p:tgtEl>
                                          <p:spTgt spid="202847"/>
                                        </p:tgtEl>
                                        <p:attrNameLst>
                                          <p:attrName>ppt_x</p:attrName>
                                          <p:attrName>ppt_y</p:attrName>
                                        </p:attrNameLst>
                                      </p:cBhvr>
                                      <p:rCtr x="3924" y="0"/>
                                    </p:animMotion>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0.47239 0.00024 L 0.59062 0.00024 " pathEditMode="relative" rAng="0" ptsTypes="AA">
                                      <p:cBhvr>
                                        <p:cTn id="31" dur="2000" fill="hold"/>
                                        <p:tgtEl>
                                          <p:spTgt spid="202769"/>
                                        </p:tgtEl>
                                        <p:attrNameLst>
                                          <p:attrName>ppt_x</p:attrName>
                                          <p:attrName>ppt_y</p:attrName>
                                        </p:attrNameLst>
                                      </p:cBhvr>
                                      <p:rCtr x="5903" y="0"/>
                                    </p:animMotion>
                                  </p:childTnLst>
                                </p:cTn>
                              </p:par>
                              <p:par>
                                <p:cTn id="32" presetID="63" presetClass="path" presetSubtype="0" accel="50000" decel="50000" fill="hold" grpId="4" nodeType="withEffect">
                                  <p:stCondLst>
                                    <p:cond delay="0"/>
                                  </p:stCondLst>
                                  <p:childTnLst>
                                    <p:animMotion origin="layout" path="M 0.23628 -0.00046 L 0.3151 -0.00046 " pathEditMode="relative" rAng="0" ptsTypes="AA">
                                      <p:cBhvr>
                                        <p:cTn id="33" dur="2000" fill="hold"/>
                                        <p:tgtEl>
                                          <p:spTgt spid="202847"/>
                                        </p:tgtEl>
                                        <p:attrNameLst>
                                          <p:attrName>ppt_x</p:attrName>
                                          <p:attrName>ppt_y</p:attrName>
                                        </p:attrNameLst>
                                      </p:cBhvr>
                                      <p:rCtr x="3941" y="0"/>
                                    </p:animMotion>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nodeType="clickEffect">
                                  <p:stCondLst>
                                    <p:cond delay="0"/>
                                  </p:stCondLst>
                                  <p:childTnLst>
                                    <p:animMotion origin="layout" path="M 0.59062 0.00024 L 0.70868 0.00024 " pathEditMode="relative" rAng="0" ptsTypes="AA">
                                      <p:cBhvr>
                                        <p:cTn id="37" dur="2000" fill="hold"/>
                                        <p:tgtEl>
                                          <p:spTgt spid="202769"/>
                                        </p:tgtEl>
                                        <p:attrNameLst>
                                          <p:attrName>ppt_x</p:attrName>
                                          <p:attrName>ppt_y</p:attrName>
                                        </p:attrNameLst>
                                      </p:cBhvr>
                                      <p:rCtr x="5903" y="0"/>
                                    </p:animMotion>
                                  </p:childTnLst>
                                </p:cTn>
                              </p:par>
                              <p:par>
                                <p:cTn id="38" presetID="63" presetClass="path" presetSubtype="0" accel="50000" decel="50000" fill="hold" grpId="5" nodeType="withEffect">
                                  <p:stCondLst>
                                    <p:cond delay="0"/>
                                  </p:stCondLst>
                                  <p:childTnLst>
                                    <p:animMotion origin="layout" path="M 0.3151 -0.00046 L 0.39392 -0.00046 " pathEditMode="relative" rAng="0" ptsTypes="AA">
                                      <p:cBhvr>
                                        <p:cTn id="39" dur="2000" fill="hold"/>
                                        <p:tgtEl>
                                          <p:spTgt spid="202847"/>
                                        </p:tgtEl>
                                        <p:attrNameLst>
                                          <p:attrName>ppt_x</p:attrName>
                                          <p:attrName>ppt_y</p:attrName>
                                        </p:attrNameLst>
                                      </p:cBhvr>
                                      <p:rCtr x="39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47" grpId="0" animBg="1"/>
      <p:bldP spid="202847" grpId="1" animBg="1"/>
      <p:bldP spid="202847" grpId="2" animBg="1"/>
      <p:bldP spid="202847" grpId="3" animBg="1"/>
      <p:bldP spid="202847" grpId="4" animBg="1"/>
      <p:bldP spid="202847" grpId="5"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ja-JP" altLang="en-US" dirty="0"/>
              <a:t>パイプライン・チャートの見方</a:t>
            </a:r>
            <a:br>
              <a:rPr lang="en-US" altLang="ja-JP" dirty="0"/>
            </a:br>
            <a:r>
              <a:rPr lang="ja-JP" altLang="en-US" sz="2000" dirty="0"/>
              <a:t>ここから先で多用されるので重要</a:t>
            </a:r>
            <a:endParaRPr lang="en-US" altLang="ja-JP" dirty="0"/>
          </a:p>
        </p:txBody>
      </p:sp>
      <p:sp>
        <p:nvSpPr>
          <p:cNvPr id="2" name="テキスト プレースホルダー 1"/>
          <p:cNvSpPr>
            <a:spLocks noGrp="1"/>
          </p:cNvSpPr>
          <p:nvPr>
            <p:ph type="body" sz="quarter" idx="10"/>
          </p:nvPr>
        </p:nvSpPr>
        <p:spPr>
          <a:xfrm>
            <a:off x="-108052" y="5409022"/>
            <a:ext cx="9144000" cy="539699"/>
          </a:xfrm>
        </p:spPr>
        <p:txBody>
          <a:bodyPr/>
          <a:lstStyle/>
          <a:p>
            <a:pPr lvl="1"/>
            <a:r>
              <a:rPr kumimoji="1" lang="ja-JP" altLang="en-US" dirty="0"/>
              <a:t>左から右にむかって時間は進む</a:t>
            </a:r>
            <a:endParaRPr kumimoji="1" lang="en-US" altLang="ja-JP" dirty="0"/>
          </a:p>
          <a:p>
            <a:pPr lvl="1"/>
            <a:r>
              <a:rPr kumimoji="1" lang="ja-JP" altLang="en-US" dirty="0"/>
              <a:t>上から下にむかって命令が実行順に置かれる</a:t>
            </a:r>
            <a:endParaRPr kumimoji="1" lang="en-US" altLang="ja-JP" dirty="0"/>
          </a:p>
          <a:p>
            <a:pPr lvl="1"/>
            <a:r>
              <a:rPr kumimoji="1" lang="ja-JP" altLang="en-US" dirty="0"/>
              <a:t>各ステージを表す四角は左側にある命令がその時そこにいることを示す</a:t>
            </a:r>
            <a:endParaRPr kumimoji="1" lang="en-US" altLang="ja-JP" dirty="0"/>
          </a:p>
          <a:p>
            <a:pPr lvl="2"/>
            <a:r>
              <a:rPr kumimoji="1" lang="ja-JP" altLang="en-US" dirty="0"/>
              <a:t>上記では２サイクル目に，</a:t>
            </a:r>
            <a:r>
              <a:rPr kumimoji="1" lang="en-US" altLang="ja-JP" dirty="0"/>
              <a:t>I0 </a:t>
            </a:r>
            <a:r>
              <a:rPr kumimoji="1" lang="ja-JP" altLang="en-US" dirty="0"/>
              <a:t>が </a:t>
            </a:r>
            <a:r>
              <a:rPr kumimoji="1" lang="en-US" altLang="ja-JP" dirty="0"/>
              <a:t>ID </a:t>
            </a:r>
            <a:r>
              <a:rPr kumimoji="1" lang="ja-JP" altLang="en-US" dirty="0"/>
              <a:t>に，</a:t>
            </a:r>
            <a:r>
              <a:rPr kumimoji="1" lang="en-US" altLang="ja-JP" dirty="0"/>
              <a:t>I1 </a:t>
            </a:r>
            <a:r>
              <a:rPr kumimoji="1" lang="ja-JP" altLang="en-US" dirty="0"/>
              <a:t>が </a:t>
            </a:r>
            <a:r>
              <a:rPr kumimoji="1" lang="en-US" altLang="ja-JP" dirty="0"/>
              <a:t>IF </a:t>
            </a:r>
            <a:r>
              <a:rPr kumimoji="1" lang="ja-JP" altLang="en-US" dirty="0"/>
              <a:t>で処理されている</a:t>
            </a:r>
            <a:endParaRPr lang="en-US" altLang="ja-JP" dirty="0"/>
          </a:p>
        </p:txBody>
      </p:sp>
      <p:sp>
        <p:nvSpPr>
          <p:cNvPr id="202776" name="Rectangle 24"/>
          <p:cNvSpPr>
            <a:spLocks noChangeArrowheads="1"/>
          </p:cNvSpPr>
          <p:nvPr/>
        </p:nvSpPr>
        <p:spPr bwMode="auto">
          <a:xfrm>
            <a:off x="1150272" y="14398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09" name="Rectangle 57"/>
          <p:cNvSpPr>
            <a:spLocks noChangeArrowheads="1"/>
          </p:cNvSpPr>
          <p:nvPr/>
        </p:nvSpPr>
        <p:spPr bwMode="auto">
          <a:xfrm>
            <a:off x="521622" y="1530376"/>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I0</a:t>
            </a:r>
          </a:p>
        </p:txBody>
      </p:sp>
      <p:sp>
        <p:nvSpPr>
          <p:cNvPr id="202810" name="Rectangle 58"/>
          <p:cNvSpPr>
            <a:spLocks noChangeArrowheads="1"/>
          </p:cNvSpPr>
          <p:nvPr/>
        </p:nvSpPr>
        <p:spPr bwMode="auto">
          <a:xfrm>
            <a:off x="521622" y="216061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I1</a:t>
            </a:r>
          </a:p>
        </p:txBody>
      </p:sp>
      <p:sp>
        <p:nvSpPr>
          <p:cNvPr id="202811" name="Rectangle 59"/>
          <p:cNvSpPr>
            <a:spLocks noChangeArrowheads="1"/>
          </p:cNvSpPr>
          <p:nvPr/>
        </p:nvSpPr>
        <p:spPr bwMode="auto">
          <a:xfrm>
            <a:off x="521622" y="278926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I2</a:t>
            </a:r>
          </a:p>
        </p:txBody>
      </p:sp>
      <p:sp>
        <p:nvSpPr>
          <p:cNvPr id="202812" name="Rectangle 60"/>
          <p:cNvSpPr>
            <a:spLocks noChangeArrowheads="1"/>
          </p:cNvSpPr>
          <p:nvPr/>
        </p:nvSpPr>
        <p:spPr bwMode="auto">
          <a:xfrm>
            <a:off x="521622" y="3419501"/>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I3</a:t>
            </a:r>
          </a:p>
        </p:txBody>
      </p:sp>
      <p:sp>
        <p:nvSpPr>
          <p:cNvPr id="202813" name="Rectangle 61"/>
          <p:cNvSpPr>
            <a:spLocks noChangeArrowheads="1"/>
          </p:cNvSpPr>
          <p:nvPr/>
        </p:nvSpPr>
        <p:spPr bwMode="auto">
          <a:xfrm>
            <a:off x="521622" y="4049738"/>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I4</a:t>
            </a:r>
          </a:p>
        </p:txBody>
      </p:sp>
      <p:sp>
        <p:nvSpPr>
          <p:cNvPr id="202815" name="Line 63"/>
          <p:cNvSpPr>
            <a:spLocks noChangeShapeType="1"/>
          </p:cNvSpPr>
          <p:nvPr/>
        </p:nvSpPr>
        <p:spPr bwMode="auto">
          <a:xfrm>
            <a:off x="970884" y="1258913"/>
            <a:ext cx="7470775" cy="0"/>
          </a:xfrm>
          <a:prstGeom prst="line">
            <a:avLst/>
          </a:prstGeom>
          <a:noFill/>
          <a:ln w="38100">
            <a:solidFill>
              <a:schemeClr val="tx1"/>
            </a:solidFill>
            <a:round/>
            <a:headEnd/>
            <a:tailEnd type="stealth" w="med" len="lg"/>
          </a:ln>
          <a:effectLst/>
        </p:spPr>
        <p:txBody>
          <a:bodyPr wrap="none" lIns="93600" tIns="46800" rIns="93600" bIns="46800" anchor="ctr"/>
          <a:lstStyle/>
          <a:p>
            <a:endParaRPr lang="ja-JP" altLang="en-US">
              <a:latin typeface="+mn-lt"/>
              <a:ea typeface="+mn-ea"/>
            </a:endParaRPr>
          </a:p>
        </p:txBody>
      </p:sp>
      <p:sp>
        <p:nvSpPr>
          <p:cNvPr id="202817" name="Rectangle 65"/>
          <p:cNvSpPr>
            <a:spLocks noChangeArrowheads="1"/>
          </p:cNvSpPr>
          <p:nvPr/>
        </p:nvSpPr>
        <p:spPr bwMode="auto">
          <a:xfrm>
            <a:off x="1870997" y="14398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18" name="Rectangle 66"/>
          <p:cNvSpPr>
            <a:spLocks noChangeArrowheads="1"/>
          </p:cNvSpPr>
          <p:nvPr/>
        </p:nvSpPr>
        <p:spPr bwMode="auto">
          <a:xfrm>
            <a:off x="2583784" y="14367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19" name="Rectangle 67"/>
          <p:cNvSpPr>
            <a:spLocks noChangeArrowheads="1"/>
          </p:cNvSpPr>
          <p:nvPr/>
        </p:nvSpPr>
        <p:spPr bwMode="auto">
          <a:xfrm>
            <a:off x="3296572" y="14335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0" name="Rectangle 68"/>
          <p:cNvSpPr>
            <a:spLocks noChangeArrowheads="1"/>
          </p:cNvSpPr>
          <p:nvPr/>
        </p:nvSpPr>
        <p:spPr bwMode="auto">
          <a:xfrm>
            <a:off x="4009359" y="14303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1" name="Rectangle 69"/>
          <p:cNvSpPr>
            <a:spLocks noChangeArrowheads="1"/>
          </p:cNvSpPr>
          <p:nvPr/>
        </p:nvSpPr>
        <p:spPr bwMode="auto">
          <a:xfrm>
            <a:off x="1870997" y="20701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02822" name="Rectangle 70"/>
          <p:cNvSpPr>
            <a:spLocks noChangeArrowheads="1"/>
          </p:cNvSpPr>
          <p:nvPr/>
        </p:nvSpPr>
        <p:spPr bwMode="auto">
          <a:xfrm>
            <a:off x="2583784" y="20669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3" name="Rectangle 71"/>
          <p:cNvSpPr>
            <a:spLocks noChangeArrowheads="1"/>
          </p:cNvSpPr>
          <p:nvPr/>
        </p:nvSpPr>
        <p:spPr bwMode="auto">
          <a:xfrm>
            <a:off x="3296572" y="20637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4" name="Rectangle 72"/>
          <p:cNvSpPr>
            <a:spLocks noChangeArrowheads="1"/>
          </p:cNvSpPr>
          <p:nvPr/>
        </p:nvSpPr>
        <p:spPr bwMode="auto">
          <a:xfrm>
            <a:off x="4009359" y="20606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5" name="Rectangle 73"/>
          <p:cNvSpPr>
            <a:spLocks noChangeArrowheads="1"/>
          </p:cNvSpPr>
          <p:nvPr/>
        </p:nvSpPr>
        <p:spPr bwMode="auto">
          <a:xfrm>
            <a:off x="4752309" y="20780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6" name="Rectangle 74"/>
          <p:cNvSpPr>
            <a:spLocks noChangeArrowheads="1"/>
          </p:cNvSpPr>
          <p:nvPr/>
        </p:nvSpPr>
        <p:spPr bwMode="auto">
          <a:xfrm>
            <a:off x="2583784" y="26971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27" name="Rectangle 75"/>
          <p:cNvSpPr>
            <a:spLocks noChangeArrowheads="1"/>
          </p:cNvSpPr>
          <p:nvPr/>
        </p:nvSpPr>
        <p:spPr bwMode="auto">
          <a:xfrm>
            <a:off x="3296572" y="26940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8" name="Rectangle 76"/>
          <p:cNvSpPr>
            <a:spLocks noChangeArrowheads="1"/>
          </p:cNvSpPr>
          <p:nvPr/>
        </p:nvSpPr>
        <p:spPr bwMode="auto">
          <a:xfrm>
            <a:off x="4009359" y="269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9" name="Rectangle 77"/>
          <p:cNvSpPr>
            <a:spLocks noChangeArrowheads="1"/>
          </p:cNvSpPr>
          <p:nvPr/>
        </p:nvSpPr>
        <p:spPr bwMode="auto">
          <a:xfrm>
            <a:off x="4752309" y="27083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0" name="Rectangle 78"/>
          <p:cNvSpPr>
            <a:spLocks noChangeArrowheads="1"/>
          </p:cNvSpPr>
          <p:nvPr/>
        </p:nvSpPr>
        <p:spPr bwMode="auto">
          <a:xfrm>
            <a:off x="5471447" y="27003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1" name="Rectangle 79"/>
          <p:cNvSpPr>
            <a:spLocks noChangeArrowheads="1"/>
          </p:cNvSpPr>
          <p:nvPr/>
        </p:nvSpPr>
        <p:spPr bwMode="auto">
          <a:xfrm>
            <a:off x="3296572" y="33242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2" name="Rectangle 80"/>
          <p:cNvSpPr>
            <a:spLocks noChangeArrowheads="1"/>
          </p:cNvSpPr>
          <p:nvPr/>
        </p:nvSpPr>
        <p:spPr bwMode="auto">
          <a:xfrm>
            <a:off x="4009359" y="33210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3" name="Rectangle 81"/>
          <p:cNvSpPr>
            <a:spLocks noChangeArrowheads="1"/>
          </p:cNvSpPr>
          <p:nvPr/>
        </p:nvSpPr>
        <p:spPr bwMode="auto">
          <a:xfrm>
            <a:off x="4752309" y="33385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4" name="Rectangle 82"/>
          <p:cNvSpPr>
            <a:spLocks noChangeArrowheads="1"/>
          </p:cNvSpPr>
          <p:nvPr/>
        </p:nvSpPr>
        <p:spPr bwMode="auto">
          <a:xfrm>
            <a:off x="5471447" y="33306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5" name="Rectangle 83"/>
          <p:cNvSpPr>
            <a:spLocks noChangeArrowheads="1"/>
          </p:cNvSpPr>
          <p:nvPr/>
        </p:nvSpPr>
        <p:spPr bwMode="auto">
          <a:xfrm>
            <a:off x="6192172" y="33306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6" name="Rectangle 84"/>
          <p:cNvSpPr>
            <a:spLocks noChangeArrowheads="1"/>
          </p:cNvSpPr>
          <p:nvPr/>
        </p:nvSpPr>
        <p:spPr bwMode="auto">
          <a:xfrm>
            <a:off x="4009359" y="39513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7" name="Rectangle 85"/>
          <p:cNvSpPr>
            <a:spLocks noChangeArrowheads="1"/>
          </p:cNvSpPr>
          <p:nvPr/>
        </p:nvSpPr>
        <p:spPr bwMode="auto">
          <a:xfrm>
            <a:off x="4752309" y="39687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8" name="Rectangle 86"/>
          <p:cNvSpPr>
            <a:spLocks noChangeArrowheads="1"/>
          </p:cNvSpPr>
          <p:nvPr/>
        </p:nvSpPr>
        <p:spPr bwMode="auto">
          <a:xfrm>
            <a:off x="5471447" y="396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9" name="Rectangle 87"/>
          <p:cNvSpPr>
            <a:spLocks noChangeArrowheads="1"/>
          </p:cNvSpPr>
          <p:nvPr/>
        </p:nvSpPr>
        <p:spPr bwMode="auto">
          <a:xfrm>
            <a:off x="6192172" y="396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40" name="Rectangle 88"/>
          <p:cNvSpPr>
            <a:spLocks noChangeArrowheads="1"/>
          </p:cNvSpPr>
          <p:nvPr/>
        </p:nvSpPr>
        <p:spPr bwMode="auto">
          <a:xfrm>
            <a:off x="6911309" y="396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47" name="Rectangle 95"/>
          <p:cNvSpPr>
            <a:spLocks noChangeArrowheads="1"/>
          </p:cNvSpPr>
          <p:nvPr/>
        </p:nvSpPr>
        <p:spPr bwMode="auto">
          <a:xfrm>
            <a:off x="1781969" y="1358977"/>
            <a:ext cx="719137" cy="3150035"/>
          </a:xfrm>
          <a:prstGeom prst="rect">
            <a:avLst/>
          </a:prstGeom>
          <a:solidFill>
            <a:schemeClr val="accent5">
              <a:lumMod val="20000"/>
              <a:lumOff val="80000"/>
              <a:alpha val="50000"/>
            </a:schemeClr>
          </a:solidFill>
          <a:ln w="38100">
            <a:solidFill>
              <a:schemeClr val="accent5"/>
            </a:solidFill>
            <a:miter lim="800000"/>
            <a:headEnd/>
            <a:tailEnd type="none" w="med" len="lg"/>
          </a:ln>
          <a:effectLst/>
        </p:spPr>
        <p:txBody>
          <a:bodyPr wrap="none" lIns="93600" tIns="46800" rIns="93600" bIns="46800" anchor="ctr"/>
          <a:lstStyle/>
          <a:p>
            <a:pPr algn="ctr"/>
            <a:endParaRPr lang="ja-JP" altLang="en-US">
              <a:latin typeface="+mn-lt"/>
              <a:ea typeface="+mn-ea"/>
            </a:endParaRPr>
          </a:p>
        </p:txBody>
      </p:sp>
      <p:sp>
        <p:nvSpPr>
          <p:cNvPr id="202848" name="Rectangle 96"/>
          <p:cNvSpPr>
            <a:spLocks noChangeArrowheads="1"/>
          </p:cNvSpPr>
          <p:nvPr/>
        </p:nvSpPr>
        <p:spPr bwMode="auto">
          <a:xfrm>
            <a:off x="8081297" y="809651"/>
            <a:ext cx="360362" cy="360362"/>
          </a:xfrm>
          <a:prstGeom prst="rect">
            <a:avLst/>
          </a:prstGeom>
          <a:noFill/>
          <a:ln w="12700">
            <a:noFill/>
            <a:miter lim="800000"/>
            <a:headEnd/>
            <a:tailEnd/>
          </a:ln>
          <a:effectLst/>
        </p:spPr>
        <p:txBody>
          <a:bodyPr wrap="none" lIns="93600" tIns="46800" rIns="93600" bIns="46800" anchor="ctr"/>
          <a:lstStyle/>
          <a:p>
            <a:r>
              <a:rPr lang="en-US" altLang="ja-JP" sz="2000">
                <a:latin typeface="+mn-lt"/>
                <a:ea typeface="+mn-ea"/>
              </a:rPr>
              <a:t>cycle</a:t>
            </a:r>
          </a:p>
        </p:txBody>
      </p:sp>
    </p:spTree>
    <p:extLst>
      <p:ext uri="{BB962C8B-B14F-4D97-AF65-F5344CB8AC3E}">
        <p14:creationId xmlns:p14="http://schemas.microsoft.com/office/powerpoint/2010/main" val="1190741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わからなかったこと（質問）：</a:t>
            </a:r>
            <a:r>
              <a:rPr kumimoji="1" lang="en-US" altLang="ja-JP" dirty="0"/>
              <a:t>FPGA</a:t>
            </a:r>
            <a:r>
              <a:rPr kumimoji="1" lang="ja-JP" altLang="en-US" dirty="0"/>
              <a:t>の専用</a:t>
            </a:r>
            <a:r>
              <a:rPr kumimoji="1" lang="en-US" altLang="ja-JP" dirty="0"/>
              <a:t>DSP</a:t>
            </a:r>
            <a:r>
              <a:rPr kumimoji="1" lang="ja-JP" altLang="en-US" dirty="0"/>
              <a:t>を使えば効率がまだ</a:t>
            </a:r>
            <a:r>
              <a:rPr kumimoji="1" lang="en-US" altLang="ja-JP" dirty="0"/>
              <a:t>CPU</a:t>
            </a:r>
            <a:r>
              <a:rPr kumimoji="1" lang="ja-JP" altLang="en-US" dirty="0"/>
              <a:t>・</a:t>
            </a:r>
            <a:r>
              <a:rPr kumimoji="1" lang="en-US" altLang="ja-JP" dirty="0"/>
              <a:t>GPU</a:t>
            </a:r>
            <a:r>
              <a:rPr kumimoji="1" lang="ja-JP" altLang="en-US" dirty="0"/>
              <a:t>より低いでしょうか？</a:t>
            </a:r>
            <a:r>
              <a:rPr kumimoji="1" lang="en-US" altLang="ja-JP" dirty="0"/>
              <a:t>"</a:t>
            </a:r>
          </a:p>
          <a:p>
            <a:r>
              <a:rPr kumimoji="1" lang="en-US" altLang="ja-JP" dirty="0"/>
              <a:t>FPGA</a:t>
            </a:r>
            <a:r>
              <a:rPr kumimoji="1" lang="ja-JP" altLang="en-US" dirty="0"/>
              <a:t>のメリットは，命令制御に必要な資源が不要なことと授業で紹介されていましたが，それによってどのような効果が得られるのでしょうか．例えば，処理速度が向上したりするのでしょうか．</a:t>
            </a:r>
          </a:p>
        </p:txBody>
      </p:sp>
    </p:spTree>
    <p:extLst>
      <p:ext uri="{BB962C8B-B14F-4D97-AF65-F5344CB8AC3E}">
        <p14:creationId xmlns:p14="http://schemas.microsoft.com/office/powerpoint/2010/main" val="2305173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直線コネクタ 126"/>
          <p:cNvCxnSpPr/>
          <p:nvPr/>
        </p:nvCxnSpPr>
        <p:spPr bwMode="auto">
          <a:xfrm>
            <a:off x="521955" y="216898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パイプライン化による性能（スループット）向上</a:t>
            </a:r>
            <a:endParaRPr kumimoji="1" lang="ja-JP" altLang="en-US" dirty="0"/>
          </a:p>
        </p:txBody>
      </p:sp>
      <p:cxnSp>
        <p:nvCxnSpPr>
          <p:cNvPr id="96" name="直線矢印コネクタ 95"/>
          <p:cNvCxnSpPr/>
          <p:nvPr/>
        </p:nvCxnSpPr>
        <p:spPr bwMode="auto">
          <a:xfrm>
            <a:off x="701957" y="1628980"/>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599013"/>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03962" y="4166749"/>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sp>
        <p:nvSpPr>
          <p:cNvPr id="128" name="角丸四角形 127"/>
          <p:cNvSpPr/>
          <p:nvPr/>
        </p:nvSpPr>
        <p:spPr bwMode="auto">
          <a:xfrm>
            <a:off x="147471" y="2024826"/>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endCxn id="169" idx="1"/>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519001"/>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374841"/>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4923175"/>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4779015"/>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499023"/>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endCxn id="150" idx="1"/>
          </p:cNvCxnSpPr>
          <p:nvPr/>
        </p:nvCxnSpPr>
        <p:spPr bwMode="auto">
          <a:xfrm>
            <a:off x="611956" y="5679025"/>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stCxn id="139" idx="3"/>
            <a:endCxn id="157" idx="1"/>
          </p:cNvCxnSpPr>
          <p:nvPr/>
        </p:nvCxnSpPr>
        <p:spPr bwMode="auto">
          <a:xfrm flipV="1">
            <a:off x="594251" y="6309030"/>
            <a:ext cx="1547722" cy="2"/>
          </a:xfrm>
          <a:prstGeom prst="line">
            <a:avLst/>
          </a:prstGeom>
          <a:noFill/>
          <a:ln w="9525" cap="flat" cmpd="sng" algn="ctr">
            <a:solidFill>
              <a:schemeClr val="tx1"/>
            </a:solidFill>
            <a:prstDash val="dash"/>
            <a:round/>
            <a:headEnd type="none" w="med" len="med"/>
            <a:tailEnd type="none" w="med" len="med"/>
          </a:ln>
          <a:effectLst/>
        </p:spPr>
      </p:cxnSp>
      <p:grpSp>
        <p:nvGrpSpPr>
          <p:cNvPr id="13" name="グループ化 12"/>
          <p:cNvGrpSpPr/>
          <p:nvPr/>
        </p:nvGrpSpPr>
        <p:grpSpPr>
          <a:xfrm>
            <a:off x="1241963" y="4779015"/>
            <a:ext cx="2160020" cy="360000"/>
            <a:chOff x="4481999" y="4959017"/>
            <a:chExt cx="2160020" cy="360000"/>
          </a:xfrm>
        </p:grpSpPr>
        <p:sp>
          <p:nvSpPr>
            <p:cNvPr id="142"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9" name="グループ化 148"/>
          <p:cNvGrpSpPr/>
          <p:nvPr/>
        </p:nvGrpSpPr>
        <p:grpSpPr>
          <a:xfrm>
            <a:off x="1691968" y="5499027"/>
            <a:ext cx="2160020" cy="360000"/>
            <a:chOff x="4481999" y="4959017"/>
            <a:chExt cx="2160020" cy="360000"/>
          </a:xfrm>
        </p:grpSpPr>
        <p:sp>
          <p:nvSpPr>
            <p:cNvPr id="15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54"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56" name="グループ化 155"/>
          <p:cNvGrpSpPr/>
          <p:nvPr/>
        </p:nvGrpSpPr>
        <p:grpSpPr>
          <a:xfrm>
            <a:off x="2141973" y="6129030"/>
            <a:ext cx="2160020" cy="360000"/>
            <a:chOff x="4481999" y="4959017"/>
            <a:chExt cx="2160020" cy="360000"/>
          </a:xfrm>
        </p:grpSpPr>
        <p:sp>
          <p:nvSpPr>
            <p:cNvPr id="157"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8"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9"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0"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1"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2" name="グループ化 161"/>
          <p:cNvGrpSpPr/>
          <p:nvPr/>
        </p:nvGrpSpPr>
        <p:grpSpPr>
          <a:xfrm>
            <a:off x="1241963" y="1988984"/>
            <a:ext cx="2160020" cy="360000"/>
            <a:chOff x="4481999" y="4959017"/>
            <a:chExt cx="2160020" cy="360000"/>
          </a:xfrm>
        </p:grpSpPr>
        <p:sp>
          <p:nvSpPr>
            <p:cNvPr id="163"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6"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7"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8" name="グループ化 167"/>
          <p:cNvGrpSpPr/>
          <p:nvPr/>
        </p:nvGrpSpPr>
        <p:grpSpPr>
          <a:xfrm>
            <a:off x="3491988" y="2708992"/>
            <a:ext cx="2160020" cy="360000"/>
            <a:chOff x="4481999" y="4959017"/>
            <a:chExt cx="2160020" cy="360000"/>
          </a:xfrm>
        </p:grpSpPr>
        <p:sp>
          <p:nvSpPr>
            <p:cNvPr id="16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1"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219" name="グループ化 218"/>
          <p:cNvGrpSpPr/>
          <p:nvPr/>
        </p:nvGrpSpPr>
        <p:grpSpPr>
          <a:xfrm>
            <a:off x="5742013" y="3338999"/>
            <a:ext cx="2160020" cy="360000"/>
            <a:chOff x="4481999" y="4959017"/>
            <a:chExt cx="2160020" cy="360000"/>
          </a:xfrm>
        </p:grpSpPr>
        <p:sp>
          <p:nvSpPr>
            <p:cNvPr id="22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23"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4"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Tree>
    <p:extLst>
      <p:ext uri="{BB962C8B-B14F-4D97-AF65-F5344CB8AC3E}">
        <p14:creationId xmlns:p14="http://schemas.microsoft.com/office/powerpoint/2010/main" val="4039104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余談：実際の </a:t>
            </a:r>
            <a:r>
              <a:rPr kumimoji="1" lang="en-US" altLang="ja-JP" dirty="0"/>
              <a:t>CPU </a:t>
            </a:r>
            <a:r>
              <a:rPr kumimoji="1" lang="ja-JP" altLang="en-US" dirty="0"/>
              <a:t>を実行した場合のパイプライン</a:t>
            </a:r>
          </a:p>
        </p:txBody>
      </p:sp>
      <p:sp>
        <p:nvSpPr>
          <p:cNvPr id="3" name="テキスト プレースホルダー 2"/>
          <p:cNvSpPr>
            <a:spLocks noGrp="1"/>
          </p:cNvSpPr>
          <p:nvPr>
            <p:ph type="body" sz="quarter" idx="10"/>
          </p:nvPr>
        </p:nvSpPr>
        <p:spPr>
          <a:xfrm>
            <a:off x="611956" y="5409022"/>
            <a:ext cx="8280092" cy="899703"/>
          </a:xfrm>
        </p:spPr>
        <p:txBody>
          <a:bodyPr/>
          <a:lstStyle/>
          <a:p>
            <a:r>
              <a:rPr kumimoji="1" lang="ja-JP" altLang="en-US" dirty="0"/>
              <a:t>塩谷が開発している </a:t>
            </a:r>
            <a:r>
              <a:rPr kumimoji="1" lang="en-US" altLang="ja-JP" dirty="0"/>
              <a:t>RISC-V CPU</a:t>
            </a:r>
            <a:r>
              <a:rPr lang="ja-JP" altLang="en-US" dirty="0"/>
              <a:t>（</a:t>
            </a:r>
            <a:r>
              <a:rPr lang="en-US" altLang="ja-JP" dirty="0"/>
              <a:t>RSD</a:t>
            </a:r>
            <a:r>
              <a:rPr lang="ja-JP" altLang="en-US" dirty="0"/>
              <a:t>）</a:t>
            </a:r>
            <a:r>
              <a:rPr kumimoji="1" lang="ja-JP" altLang="en-US" dirty="0"/>
              <a:t>の実行を可視化したもの</a:t>
            </a:r>
            <a:endParaRPr kumimoji="1" lang="en-US" altLang="ja-JP" dirty="0"/>
          </a:p>
          <a:p>
            <a:pPr lvl="1"/>
            <a:r>
              <a:rPr kumimoji="1" lang="en-US" altLang="ja-JP" dirty="0">
                <a:hlinkClick r:id="rId2"/>
              </a:rPr>
              <a:t>https://github.com/rsd-devel/rsd</a:t>
            </a:r>
            <a:endParaRPr lang="en-US" altLang="ja-JP" dirty="0"/>
          </a:p>
          <a:p>
            <a:pPr lvl="1"/>
            <a:r>
              <a:rPr lang="en-US" altLang="ja-JP" dirty="0"/>
              <a:t>out-of-order </a:t>
            </a:r>
            <a:r>
              <a:rPr lang="ja-JP" altLang="en-US" dirty="0"/>
              <a:t>実行をしているので，途中からプログラム順とは</a:t>
            </a:r>
            <a:br>
              <a:rPr lang="en-US" altLang="ja-JP" dirty="0"/>
            </a:br>
            <a:r>
              <a:rPr lang="ja-JP" altLang="en-US" dirty="0"/>
              <a:t>異なるタイミングで実行が進んでいる</a:t>
            </a:r>
            <a:endParaRPr kumimoji="1" lang="ja-JP" altLang="en-US" dirty="0"/>
          </a:p>
        </p:txBody>
      </p:sp>
      <p:pic>
        <p:nvPicPr>
          <p:cNvPr id="4" name="図 3"/>
          <p:cNvPicPr>
            <a:picLocks noChangeAspect="1"/>
          </p:cNvPicPr>
          <p:nvPr/>
        </p:nvPicPr>
        <p:blipFill>
          <a:blip r:embed="rId3"/>
          <a:stretch>
            <a:fillRect/>
          </a:stretch>
        </p:blipFill>
        <p:spPr>
          <a:xfrm>
            <a:off x="1241963" y="998973"/>
            <a:ext cx="6708853" cy="3960044"/>
          </a:xfrm>
          <a:prstGeom prst="rect">
            <a:avLst/>
          </a:prstGeom>
        </p:spPr>
      </p:pic>
    </p:spTree>
    <p:extLst>
      <p:ext uri="{BB962C8B-B14F-4D97-AF65-F5344CB8AC3E}">
        <p14:creationId xmlns:p14="http://schemas.microsoft.com/office/powerpoint/2010/main" val="581280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a:t>パイプライン化の効果</a:t>
            </a:r>
            <a:endParaRPr lang="ja-JP" altLang="en-US" dirty="0"/>
          </a:p>
        </p:txBody>
      </p:sp>
      <p:sp>
        <p:nvSpPr>
          <p:cNvPr id="204803" name="Rectangle 3"/>
          <p:cNvSpPr>
            <a:spLocks noGrp="1" noChangeArrowheads="1"/>
          </p:cNvSpPr>
          <p:nvPr>
            <p:ph type="body" idx="10"/>
          </p:nvPr>
        </p:nvSpPr>
        <p:spPr>
          <a:xfrm>
            <a:off x="611188" y="1089025"/>
            <a:ext cx="8280400" cy="5219700"/>
          </a:xfrm>
        </p:spPr>
        <p:txBody>
          <a:bodyPr/>
          <a:lstStyle/>
          <a:p>
            <a:r>
              <a:rPr lang="ja-JP" altLang="en-US" dirty="0"/>
              <a:t>レイテンシ </a:t>
            </a:r>
            <a:r>
              <a:rPr lang="en-US" altLang="ja-JP" dirty="0"/>
              <a:t>(latency)</a:t>
            </a:r>
            <a:r>
              <a:rPr lang="ja-JP" altLang="en-US" dirty="0"/>
              <a:t>：</a:t>
            </a:r>
            <a:r>
              <a:rPr lang="en-US" altLang="ja-JP" dirty="0"/>
              <a:t>	</a:t>
            </a:r>
            <a:r>
              <a:rPr lang="ja-JP" altLang="en-US" dirty="0"/>
              <a:t>　</a:t>
            </a:r>
            <a:r>
              <a:rPr lang="ja-JP" altLang="en-US" dirty="0">
                <a:solidFill>
                  <a:schemeClr val="accent5"/>
                </a:solidFill>
              </a:rPr>
              <a:t>短くならない（か，やや延びる）</a:t>
            </a:r>
            <a:endParaRPr lang="en-US" altLang="ja-JP" dirty="0">
              <a:solidFill>
                <a:schemeClr val="accent5"/>
              </a:solidFill>
            </a:endParaRPr>
          </a:p>
          <a:p>
            <a:pPr lvl="1"/>
            <a:r>
              <a:rPr lang="ja-JP" altLang="en-US" dirty="0"/>
              <a:t>一続きの処理が始まってから終わるまでにかかる時間</a:t>
            </a:r>
            <a:endParaRPr lang="en-US" altLang="ja-JP" dirty="0"/>
          </a:p>
          <a:p>
            <a:pPr lvl="1"/>
            <a:r>
              <a:rPr lang="ja-JP" altLang="en-US" dirty="0"/>
              <a:t>この場合，</a:t>
            </a:r>
            <a:r>
              <a:rPr lang="en-US" altLang="ja-JP" dirty="0"/>
              <a:t>1</a:t>
            </a:r>
            <a:r>
              <a:rPr lang="ja-JP" altLang="en-US" dirty="0"/>
              <a:t>命令の始まりから終わりまでの処理時間</a:t>
            </a:r>
            <a:endParaRPr lang="en-US" altLang="ja-JP" dirty="0"/>
          </a:p>
          <a:p>
            <a:pPr lvl="1"/>
            <a:r>
              <a:rPr lang="ja-JP" altLang="en-US" dirty="0"/>
              <a:t>原理的に短くならない（ステージ間に</a:t>
            </a:r>
            <a:r>
              <a:rPr lang="en-US" altLang="ja-JP" dirty="0"/>
              <a:t>FF </a:t>
            </a:r>
            <a:r>
              <a:rPr lang="ja-JP" altLang="en-US" dirty="0"/>
              <a:t>が入る分のびる）</a:t>
            </a:r>
          </a:p>
          <a:p>
            <a:r>
              <a:rPr lang="ja-JP" altLang="en-US" dirty="0"/>
              <a:t>スループット </a:t>
            </a:r>
            <a:r>
              <a:rPr lang="en-US" altLang="ja-JP" dirty="0"/>
              <a:t>(throughput)</a:t>
            </a:r>
            <a:r>
              <a:rPr lang="ja-JP" altLang="en-US" dirty="0"/>
              <a:t>：　</a:t>
            </a:r>
            <a:r>
              <a:rPr lang="ja-JP" altLang="en-US" dirty="0">
                <a:solidFill>
                  <a:schemeClr val="accent5"/>
                </a:solidFill>
              </a:rPr>
              <a:t>ステージ数倍だけ上がる</a:t>
            </a:r>
            <a:endParaRPr lang="en-US" altLang="ja-JP" dirty="0">
              <a:solidFill>
                <a:schemeClr val="accent5"/>
              </a:solidFill>
            </a:endParaRPr>
          </a:p>
          <a:p>
            <a:pPr lvl="1"/>
            <a:r>
              <a:rPr lang="ja-JP" altLang="en-US" dirty="0"/>
              <a:t>単位時間当たりの処理量</a:t>
            </a:r>
            <a:endParaRPr lang="en-US" altLang="ja-JP" dirty="0"/>
          </a:p>
          <a:p>
            <a:pPr lvl="1"/>
            <a:r>
              <a:rPr lang="ja-JP" altLang="en-US" dirty="0"/>
              <a:t>この場合，単位時間あたりに実行される命令数</a:t>
            </a:r>
          </a:p>
        </p:txBody>
      </p:sp>
    </p:spTree>
    <p:extLst>
      <p:ext uri="{BB962C8B-B14F-4D97-AF65-F5344CB8AC3E}">
        <p14:creationId xmlns:p14="http://schemas.microsoft.com/office/powerpoint/2010/main" val="445213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ステージを「どこで」切るか</a:t>
            </a:r>
          </a:p>
        </p:txBody>
      </p:sp>
      <p:sp>
        <p:nvSpPr>
          <p:cNvPr id="3" name="テキスト プレースホルダー 2"/>
          <p:cNvSpPr>
            <a:spLocks noGrp="1"/>
          </p:cNvSpPr>
          <p:nvPr>
            <p:ph type="body" sz="quarter" idx="10"/>
          </p:nvPr>
        </p:nvSpPr>
        <p:spPr>
          <a:xfrm>
            <a:off x="611956" y="1088974"/>
            <a:ext cx="8280092" cy="2430027"/>
          </a:xfrm>
        </p:spPr>
        <p:txBody>
          <a:bodyPr anchor="t"/>
          <a:lstStyle/>
          <a:p>
            <a:r>
              <a:rPr lang="ja-JP" altLang="en-US" dirty="0"/>
              <a:t>大きな回路のまとまりをステージにする</a:t>
            </a:r>
            <a:endParaRPr lang="en-US" altLang="ja-JP" dirty="0"/>
          </a:p>
          <a:p>
            <a:pPr lvl="1"/>
            <a:r>
              <a:rPr lang="ja-JP" altLang="en-US" dirty="0"/>
              <a:t>回路のまとまりが大きい → 遅延も大きい</a:t>
            </a:r>
            <a:endParaRPr lang="en-US" altLang="ja-JP" dirty="0"/>
          </a:p>
          <a:p>
            <a:r>
              <a:rPr lang="ja-JP" altLang="en-US" dirty="0"/>
              <a:t>この遅延の大きさが揃っていないと，綺麗にうごかない</a:t>
            </a:r>
            <a:endParaRPr lang="en-US" altLang="ja-JP" dirty="0"/>
          </a:p>
          <a:p>
            <a:pPr lvl="1"/>
            <a:r>
              <a:rPr kumimoji="1" lang="ja-JP" altLang="en-US" dirty="0"/>
              <a:t>パイプライン全体は，一番遅いステージの遅延にあわせて動く</a:t>
            </a:r>
            <a:endParaRPr kumimoji="1" lang="en-US" altLang="ja-JP" dirty="0"/>
          </a:p>
          <a:p>
            <a:pPr lvl="1"/>
            <a:r>
              <a:rPr kumimoji="1" lang="ja-JP" altLang="en-US" dirty="0"/>
              <a:t>他の人が仕事が終わったからと言って，先に送れない</a:t>
            </a:r>
            <a:endParaRPr kumimoji="1" lang="en-US" altLang="ja-JP" dirty="0"/>
          </a:p>
          <a:p>
            <a:r>
              <a:rPr kumimoji="1" lang="ja-JP" altLang="en-US" dirty="0"/>
              <a:t>良くない例：緑の人だけ仕事が多いので，全体が動かせない</a:t>
            </a:r>
            <a:endParaRPr kumimoji="1" lang="en-US" altLang="ja-JP" dirty="0"/>
          </a:p>
        </p:txBody>
      </p:sp>
      <p:grpSp>
        <p:nvGrpSpPr>
          <p:cNvPr id="4" name="グループ化 3"/>
          <p:cNvGrpSpPr/>
          <p:nvPr/>
        </p:nvGrpSpPr>
        <p:grpSpPr>
          <a:xfrm>
            <a:off x="881959" y="594902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321975" y="5949028"/>
            <a:ext cx="2880032"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079350" y="594902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519510" y="594902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843798" y="508448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1981" y="5139019"/>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043076" y="510306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483236" y="510306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1" name="角丸四角形吹き出し 20"/>
          <p:cNvSpPr/>
          <p:nvPr/>
        </p:nvSpPr>
        <p:spPr bwMode="auto">
          <a:xfrm>
            <a:off x="3491988" y="4419011"/>
            <a:ext cx="2430027"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なんか仕事おおいんだけど</a:t>
            </a:r>
          </a:p>
        </p:txBody>
      </p:sp>
      <p:sp>
        <p:nvSpPr>
          <p:cNvPr id="22" name="角丸四角形吹き出し 21"/>
          <p:cNvSpPr/>
          <p:nvPr/>
        </p:nvSpPr>
        <p:spPr bwMode="auto">
          <a:xfrm>
            <a:off x="1331964" y="4419011"/>
            <a:ext cx="1260014"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はよせんかい</a:t>
            </a:r>
          </a:p>
        </p:txBody>
      </p:sp>
      <p:sp>
        <p:nvSpPr>
          <p:cNvPr id="23" name="角丸四角形 22"/>
          <p:cNvSpPr/>
          <p:nvPr/>
        </p:nvSpPr>
        <p:spPr bwMode="auto">
          <a:xfrm>
            <a:off x="3311986"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4" name="角丸四角形 23"/>
          <p:cNvSpPr/>
          <p:nvPr/>
        </p:nvSpPr>
        <p:spPr bwMode="auto">
          <a:xfrm>
            <a:off x="1511966"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5" name="角丸四角形 24"/>
          <p:cNvSpPr/>
          <p:nvPr/>
        </p:nvSpPr>
        <p:spPr bwMode="auto">
          <a:xfrm>
            <a:off x="5439066"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6" name="角丸四角形 25"/>
          <p:cNvSpPr/>
          <p:nvPr/>
        </p:nvSpPr>
        <p:spPr bwMode="auto">
          <a:xfrm>
            <a:off x="6789081"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7" name="角丸四角形吹き出し 26"/>
          <p:cNvSpPr/>
          <p:nvPr/>
        </p:nvSpPr>
        <p:spPr bwMode="auto">
          <a:xfrm>
            <a:off x="7272030" y="4419011"/>
            <a:ext cx="1260014" cy="432646"/>
          </a:xfrm>
          <a:prstGeom prst="wedgeRoundRectCallout">
            <a:avLst>
              <a:gd name="adj1" fmla="val -51493"/>
              <a:gd name="adj2" fmla="val 139793"/>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まだー？</a:t>
            </a:r>
          </a:p>
        </p:txBody>
      </p:sp>
    </p:spTree>
    <p:extLst>
      <p:ext uri="{BB962C8B-B14F-4D97-AF65-F5344CB8AC3E}">
        <p14:creationId xmlns:p14="http://schemas.microsoft.com/office/powerpoint/2010/main" val="1112537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ステージを「どこで」切るか</a:t>
            </a:r>
          </a:p>
        </p:txBody>
      </p:sp>
      <p:sp>
        <p:nvSpPr>
          <p:cNvPr id="3" name="テキスト プレースホルダー 2"/>
          <p:cNvSpPr>
            <a:spLocks noGrp="1"/>
          </p:cNvSpPr>
          <p:nvPr>
            <p:ph type="body" sz="quarter" idx="10"/>
          </p:nvPr>
        </p:nvSpPr>
        <p:spPr/>
        <p:txBody>
          <a:bodyPr/>
          <a:lstStyle/>
          <a:p>
            <a:r>
              <a:rPr lang="ja-JP" altLang="en-US" dirty="0"/>
              <a:t>ステージ</a:t>
            </a:r>
            <a:endParaRPr lang="en-US" altLang="ja-JP" dirty="0"/>
          </a:p>
          <a:p>
            <a:pPr marL="817200" lvl="1" indent="-457200">
              <a:buFont typeface="+mj-lt"/>
              <a:buAutoNum type="arabicPeriod"/>
            </a:pPr>
            <a:r>
              <a:rPr lang="en-US" altLang="ja-JP" dirty="0"/>
              <a:t>IF</a:t>
            </a:r>
            <a:r>
              <a:rPr lang="ja-JP" altLang="en-US" dirty="0"/>
              <a:t>：　  命令フェッチ</a:t>
            </a:r>
            <a:endParaRPr lang="en-US" altLang="ja-JP" dirty="0"/>
          </a:p>
          <a:p>
            <a:pPr marL="817200" lvl="1" indent="-457200">
              <a:buFont typeface="+mj-lt"/>
              <a:buAutoNum type="arabicPeriod"/>
            </a:pPr>
            <a:r>
              <a:rPr lang="en-US" altLang="ja-JP" dirty="0"/>
              <a:t>ID</a:t>
            </a:r>
            <a:r>
              <a:rPr lang="ja-JP" altLang="en-US" dirty="0"/>
              <a:t>：　 デコードとレジスタ読み出し</a:t>
            </a:r>
            <a:endParaRPr lang="en-US" altLang="ja-JP" dirty="0"/>
          </a:p>
          <a:p>
            <a:pPr marL="817200" lvl="1" indent="-457200">
              <a:buFont typeface="+mj-lt"/>
              <a:buAutoNum type="arabicPeriod"/>
            </a:pPr>
            <a:r>
              <a:rPr lang="en-US" altLang="ja-JP" dirty="0"/>
              <a:t>EX</a:t>
            </a:r>
            <a:r>
              <a:rPr lang="ja-JP" altLang="en-US" dirty="0"/>
              <a:t>：　 実行</a:t>
            </a:r>
            <a:endParaRPr lang="en-US" altLang="ja-JP" dirty="0"/>
          </a:p>
          <a:p>
            <a:pPr marL="817200" lvl="1" indent="-457200">
              <a:buFont typeface="+mj-lt"/>
              <a:buAutoNum type="arabicPeriod"/>
            </a:pPr>
            <a:r>
              <a:rPr lang="en-US" altLang="ja-JP" dirty="0"/>
              <a:t>MEM</a:t>
            </a:r>
            <a:r>
              <a:rPr lang="ja-JP" altLang="en-US" dirty="0"/>
              <a:t>：メモリ・アクセス</a:t>
            </a:r>
            <a:endParaRPr lang="en-US" altLang="ja-JP" dirty="0"/>
          </a:p>
          <a:p>
            <a:pPr marL="817200" lvl="1" indent="-457200">
              <a:buFont typeface="+mj-lt"/>
              <a:buAutoNum type="arabicPeriod"/>
            </a:pPr>
            <a:r>
              <a:rPr lang="en-US" altLang="ja-JP" dirty="0"/>
              <a:t>WB</a:t>
            </a:r>
            <a:r>
              <a:rPr lang="ja-JP" altLang="en-US" dirty="0"/>
              <a:t>：　レジスタ書き込み</a:t>
            </a:r>
            <a:endParaRPr lang="en-US" altLang="ja-JP" dirty="0"/>
          </a:p>
          <a:p>
            <a:r>
              <a:rPr kumimoji="1" lang="ja-JP" altLang="en-US" dirty="0"/>
              <a:t>上記では，デコードとレジスタ読み出しが </a:t>
            </a:r>
            <a:r>
              <a:rPr kumimoji="1" lang="en-US" altLang="ja-JP" dirty="0"/>
              <a:t>ID </a:t>
            </a:r>
            <a:r>
              <a:rPr kumimoji="1" lang="ja-JP" altLang="en-US" dirty="0"/>
              <a:t>ステージにまとめられている</a:t>
            </a:r>
            <a:endParaRPr kumimoji="1" lang="en-US" altLang="ja-JP" dirty="0"/>
          </a:p>
          <a:p>
            <a:pPr lvl="1"/>
            <a:r>
              <a:rPr kumimoji="1" lang="ja-JP" altLang="en-US" dirty="0"/>
              <a:t>デコードにかかる遅延はほとんどない</a:t>
            </a:r>
            <a:endParaRPr kumimoji="1" lang="en-US" altLang="ja-JP" dirty="0"/>
          </a:p>
          <a:p>
            <a:pPr lvl="1"/>
            <a:r>
              <a:rPr kumimoji="1" lang="ja-JP" altLang="en-US" dirty="0"/>
              <a:t>読み出した命令からオペランドを取り出すのは，単に信号線を繋ぐだけで良い</a:t>
            </a:r>
          </a:p>
        </p:txBody>
      </p:sp>
    </p:spTree>
    <p:extLst>
      <p:ext uri="{BB962C8B-B14F-4D97-AF65-F5344CB8AC3E}">
        <p14:creationId xmlns:p14="http://schemas.microsoft.com/office/powerpoint/2010/main" val="3800762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ステージを「どうやって」切るか</a:t>
            </a:r>
          </a:p>
        </p:txBody>
      </p:sp>
      <p:sp>
        <p:nvSpPr>
          <p:cNvPr id="3" name="テキスト プレースホルダー 2"/>
          <p:cNvSpPr>
            <a:spLocks noGrp="1"/>
          </p:cNvSpPr>
          <p:nvPr>
            <p:ph type="body" sz="quarter" idx="10"/>
          </p:nvPr>
        </p:nvSpPr>
        <p:spPr>
          <a:xfrm>
            <a:off x="611956" y="1088974"/>
            <a:ext cx="8280092" cy="2430027"/>
          </a:xfrm>
        </p:spPr>
        <p:txBody>
          <a:bodyPr anchor="t"/>
          <a:lstStyle/>
          <a:p>
            <a:r>
              <a:rPr kumimoji="1" lang="ja-JP" altLang="en-US" dirty="0"/>
              <a:t>シングル・サイクル・プロセッサの回路に適当に間隔をあけて命令を流せばよいというものもない</a:t>
            </a:r>
            <a:endParaRPr kumimoji="1" lang="en-US" altLang="ja-JP" dirty="0"/>
          </a:p>
          <a:p>
            <a:pPr marL="457200" indent="-457200">
              <a:buFont typeface="+mj-lt"/>
              <a:buAutoNum type="arabicPeriod"/>
            </a:pPr>
            <a:r>
              <a:rPr kumimoji="1" lang="ja-JP" altLang="en-US" dirty="0"/>
              <a:t>各ステージを完全に同じ長さにすることは凄く難しい</a:t>
            </a:r>
            <a:endParaRPr kumimoji="1" lang="en-US" altLang="ja-JP" dirty="0"/>
          </a:p>
          <a:p>
            <a:pPr lvl="1"/>
            <a:r>
              <a:rPr kumimoji="1" lang="ja-JP" altLang="en-US" dirty="0"/>
              <a:t>同じ長さ</a:t>
            </a:r>
            <a:r>
              <a:rPr kumimoji="1" lang="en-US" altLang="ja-JP" dirty="0"/>
              <a:t>=</a:t>
            </a:r>
            <a:r>
              <a:rPr kumimoji="1" lang="ja-JP" altLang="en-US" dirty="0"/>
              <a:t>同じ遅延</a:t>
            </a:r>
            <a:r>
              <a:rPr kumimoji="1" lang="en-US" altLang="ja-JP" dirty="0"/>
              <a:t>=</a:t>
            </a:r>
            <a:r>
              <a:rPr kumimoji="1" lang="ja-JP" altLang="en-US" dirty="0"/>
              <a:t>全く同じ段数の組み合わせ回路</a:t>
            </a:r>
            <a:endParaRPr kumimoji="1" lang="en-US" altLang="ja-JP" dirty="0"/>
          </a:p>
          <a:p>
            <a:pPr marL="457200" indent="-457200">
              <a:buFont typeface="+mj-lt"/>
              <a:buAutoNum type="arabicPeriod"/>
            </a:pPr>
            <a:r>
              <a:rPr kumimoji="1" lang="ja-JP" altLang="en-US" dirty="0"/>
              <a:t>長いステージであっても信号は絶えず変化する可能性がある</a:t>
            </a:r>
            <a:endParaRPr kumimoji="1" lang="en-US" altLang="ja-JP" dirty="0"/>
          </a:p>
          <a:p>
            <a:pPr lvl="1"/>
            <a:r>
              <a:rPr kumimoji="1" lang="ja-JP" altLang="en-US" dirty="0"/>
              <a:t>短いパスから順に出力に反映される</a:t>
            </a:r>
            <a:endParaRPr kumimoji="1" lang="en-US" altLang="ja-JP" dirty="0"/>
          </a:p>
          <a:p>
            <a:pPr lvl="1"/>
            <a:r>
              <a:rPr kumimoji="1" lang="ja-JP" altLang="en-US" dirty="0"/>
              <a:t>たとえば下の回路で </a:t>
            </a:r>
            <a:r>
              <a:rPr kumimoji="1" lang="en-US" altLang="ja-JP" i="1" dirty="0" err="1"/>
              <a:t>a,b,c,d</a:t>
            </a:r>
            <a:r>
              <a:rPr kumimoji="1" lang="en-US" altLang="ja-JP" i="1" dirty="0"/>
              <a:t> </a:t>
            </a:r>
            <a:r>
              <a:rPr kumimoji="1" lang="ja-JP" altLang="en-US" i="1" dirty="0"/>
              <a:t>が全て変化したとすると，</a:t>
            </a:r>
            <a:br>
              <a:rPr kumimoji="1" lang="en-US" altLang="ja-JP" i="1" dirty="0"/>
            </a:br>
            <a:r>
              <a:rPr kumimoji="1" lang="ja-JP" altLang="en-US" dirty="0"/>
              <a:t>まず </a:t>
            </a:r>
            <a:r>
              <a:rPr kumimoji="1" lang="en-US" altLang="ja-JP" i="1" dirty="0"/>
              <a:t>d </a:t>
            </a:r>
            <a:r>
              <a:rPr kumimoji="1" lang="ja-JP" altLang="en-US" i="1" dirty="0"/>
              <a:t>の変化が </a:t>
            </a:r>
            <a:r>
              <a:rPr kumimoji="1" lang="en-US" altLang="ja-JP" i="1" dirty="0"/>
              <a:t>z </a:t>
            </a:r>
            <a:r>
              <a:rPr kumimoji="1" lang="ja-JP" altLang="en-US" i="1" dirty="0"/>
              <a:t>に反映し，次に </a:t>
            </a:r>
            <a:r>
              <a:rPr kumimoji="1" lang="en-US" altLang="ja-JP" i="1" dirty="0"/>
              <a:t>d </a:t>
            </a:r>
            <a:r>
              <a:rPr kumimoji="1" lang="ja-JP" altLang="en-US" i="1" dirty="0"/>
              <a:t>が･･･</a:t>
            </a:r>
            <a:endParaRPr kumimoji="1" lang="en-US" altLang="ja-JP" dirty="0"/>
          </a:p>
        </p:txBody>
      </p:sp>
      <p:sp>
        <p:nvSpPr>
          <p:cNvPr id="29" name="Line 9"/>
          <p:cNvSpPr>
            <a:spLocks noChangeShapeType="1"/>
          </p:cNvSpPr>
          <p:nvPr/>
        </p:nvSpPr>
        <p:spPr bwMode="auto">
          <a:xfrm>
            <a:off x="2772108" y="4958044"/>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0" name="Line 10"/>
          <p:cNvSpPr>
            <a:spLocks noChangeShapeType="1"/>
          </p:cNvSpPr>
          <p:nvPr/>
        </p:nvSpPr>
        <p:spPr bwMode="auto">
          <a:xfrm>
            <a:off x="2772108" y="5318406"/>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1" name="Line 11"/>
          <p:cNvSpPr>
            <a:spLocks noChangeShapeType="1"/>
          </p:cNvSpPr>
          <p:nvPr/>
        </p:nvSpPr>
        <p:spPr bwMode="auto">
          <a:xfrm>
            <a:off x="3762708" y="5137431"/>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2" name="Line 12"/>
          <p:cNvSpPr>
            <a:spLocks noChangeShapeType="1"/>
          </p:cNvSpPr>
          <p:nvPr/>
        </p:nvSpPr>
        <p:spPr bwMode="auto">
          <a:xfrm flipV="1">
            <a:off x="4212124" y="5138660"/>
            <a:ext cx="89873" cy="973"/>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3" name="Line 13"/>
          <p:cNvSpPr>
            <a:spLocks noChangeShapeType="1"/>
          </p:cNvSpPr>
          <p:nvPr/>
        </p:nvSpPr>
        <p:spPr bwMode="auto">
          <a:xfrm flipV="1">
            <a:off x="4032122" y="5498664"/>
            <a:ext cx="269875" cy="133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4" name="Line 14"/>
          <p:cNvSpPr>
            <a:spLocks noChangeShapeType="1"/>
          </p:cNvSpPr>
          <p:nvPr/>
        </p:nvSpPr>
        <p:spPr bwMode="auto">
          <a:xfrm flipV="1">
            <a:off x="4932004" y="5318662"/>
            <a:ext cx="358775" cy="158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5" name="Rectangle 18"/>
          <p:cNvSpPr>
            <a:spLocks noChangeArrowheads="1"/>
          </p:cNvSpPr>
          <p:nvPr/>
        </p:nvSpPr>
        <p:spPr bwMode="auto">
          <a:xfrm>
            <a:off x="2411745" y="4778656"/>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36" name="Rectangle 20"/>
          <p:cNvSpPr>
            <a:spLocks noChangeArrowheads="1"/>
          </p:cNvSpPr>
          <p:nvPr/>
        </p:nvSpPr>
        <p:spPr bwMode="auto">
          <a:xfrm>
            <a:off x="2411745" y="5137431"/>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pic>
        <p:nvPicPr>
          <p:cNvPr id="43" name="Picture 7" descr="OR"/>
          <p:cNvPicPr>
            <a:picLocks noChangeAspect="1" noChangeArrowheads="1"/>
          </p:cNvPicPr>
          <p:nvPr/>
        </p:nvPicPr>
        <p:blipFill>
          <a:blip r:embed="rId2" cstate="print"/>
          <a:srcRect/>
          <a:stretch>
            <a:fillRect/>
          </a:stretch>
        </p:blipFill>
        <p:spPr bwMode="auto">
          <a:xfrm>
            <a:off x="4121995" y="4958658"/>
            <a:ext cx="1079500" cy="717550"/>
          </a:xfrm>
          <a:prstGeom prst="rect">
            <a:avLst/>
          </a:prstGeom>
          <a:noFill/>
        </p:spPr>
      </p:pic>
      <p:pic>
        <p:nvPicPr>
          <p:cNvPr id="45" name="Picture 6" descr="AND"/>
          <p:cNvPicPr>
            <a:picLocks noChangeAspect="1" noChangeArrowheads="1"/>
          </p:cNvPicPr>
          <p:nvPr/>
        </p:nvPicPr>
        <p:blipFill>
          <a:blip r:embed="rId3" cstate="print"/>
          <a:srcRect/>
          <a:stretch>
            <a:fillRect/>
          </a:stretch>
        </p:blipFill>
        <p:spPr bwMode="auto">
          <a:xfrm>
            <a:off x="3041983" y="4778656"/>
            <a:ext cx="1079500" cy="720725"/>
          </a:xfrm>
          <a:prstGeom prst="rect">
            <a:avLst/>
          </a:prstGeom>
          <a:noFill/>
        </p:spPr>
      </p:pic>
      <p:sp>
        <p:nvSpPr>
          <p:cNvPr id="46" name="Line 10"/>
          <p:cNvSpPr>
            <a:spLocks noChangeShapeType="1"/>
          </p:cNvSpPr>
          <p:nvPr/>
        </p:nvSpPr>
        <p:spPr bwMode="auto">
          <a:xfrm>
            <a:off x="5022133" y="5678410"/>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47" name="Picture 6" descr="AND"/>
          <p:cNvPicPr>
            <a:picLocks noChangeAspect="1" noChangeArrowheads="1"/>
          </p:cNvPicPr>
          <p:nvPr/>
        </p:nvPicPr>
        <p:blipFill>
          <a:blip r:embed="rId3" cstate="print"/>
          <a:srcRect/>
          <a:stretch>
            <a:fillRect/>
          </a:stretch>
        </p:blipFill>
        <p:spPr bwMode="auto">
          <a:xfrm>
            <a:off x="5202007" y="5138660"/>
            <a:ext cx="1079500" cy="720725"/>
          </a:xfrm>
          <a:prstGeom prst="rect">
            <a:avLst/>
          </a:prstGeom>
          <a:noFill/>
        </p:spPr>
      </p:pic>
      <p:sp>
        <p:nvSpPr>
          <p:cNvPr id="48" name="Line 13"/>
          <p:cNvSpPr>
            <a:spLocks noChangeShapeType="1"/>
          </p:cNvSpPr>
          <p:nvPr/>
        </p:nvSpPr>
        <p:spPr bwMode="auto">
          <a:xfrm flipV="1">
            <a:off x="4031994" y="5498664"/>
            <a:ext cx="231" cy="18000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9" name="Line 13"/>
          <p:cNvSpPr>
            <a:spLocks noChangeShapeType="1"/>
          </p:cNvSpPr>
          <p:nvPr/>
        </p:nvSpPr>
        <p:spPr bwMode="auto">
          <a:xfrm>
            <a:off x="2771981" y="5678666"/>
            <a:ext cx="1260014"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0" name="Line 13"/>
          <p:cNvSpPr>
            <a:spLocks noChangeShapeType="1"/>
          </p:cNvSpPr>
          <p:nvPr/>
        </p:nvSpPr>
        <p:spPr bwMode="auto">
          <a:xfrm>
            <a:off x="2771980" y="6038670"/>
            <a:ext cx="2250025"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1" name="Line 13"/>
          <p:cNvSpPr>
            <a:spLocks noChangeShapeType="1"/>
          </p:cNvSpPr>
          <p:nvPr/>
        </p:nvSpPr>
        <p:spPr bwMode="auto">
          <a:xfrm flipV="1">
            <a:off x="5022005" y="5678666"/>
            <a:ext cx="231" cy="360004"/>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2" name="Rectangle 20"/>
          <p:cNvSpPr>
            <a:spLocks noChangeArrowheads="1"/>
          </p:cNvSpPr>
          <p:nvPr/>
        </p:nvSpPr>
        <p:spPr bwMode="auto">
          <a:xfrm>
            <a:off x="2411976" y="5498664"/>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c</a:t>
            </a:r>
          </a:p>
        </p:txBody>
      </p:sp>
      <p:sp>
        <p:nvSpPr>
          <p:cNvPr id="53" name="Rectangle 20"/>
          <p:cNvSpPr>
            <a:spLocks noChangeArrowheads="1"/>
          </p:cNvSpPr>
          <p:nvPr/>
        </p:nvSpPr>
        <p:spPr bwMode="auto">
          <a:xfrm>
            <a:off x="2411976" y="5858668"/>
            <a:ext cx="360363" cy="360363"/>
          </a:xfrm>
          <a:prstGeom prst="rect">
            <a:avLst/>
          </a:prstGeom>
          <a:noFill/>
          <a:ln w="28575">
            <a:noFill/>
            <a:miter lim="800000"/>
            <a:headEnd/>
            <a:tailEnd/>
          </a:ln>
          <a:effectLst/>
        </p:spPr>
        <p:txBody>
          <a:bodyPr wrap="none" anchor="ctr"/>
          <a:lstStyle/>
          <a:p>
            <a:pPr algn="ctr"/>
            <a:r>
              <a:rPr lang="en-US" altLang="ja-JP" sz="2000" i="1" dirty="0">
                <a:ea typeface="MeiryoKe_PGothic" pitchFamily="50" charset="-128"/>
              </a:rPr>
              <a:t>d</a:t>
            </a:r>
            <a:endParaRPr lang="en-US" altLang="ja-JP" sz="2000" i="1" baseline="0" dirty="0">
              <a:ea typeface="MeiryoKe_PGothic" pitchFamily="50" charset="-128"/>
            </a:endParaRPr>
          </a:p>
        </p:txBody>
      </p:sp>
      <p:sp>
        <p:nvSpPr>
          <p:cNvPr id="54" name="Line 10"/>
          <p:cNvSpPr>
            <a:spLocks noChangeShapeType="1"/>
          </p:cNvSpPr>
          <p:nvPr/>
        </p:nvSpPr>
        <p:spPr bwMode="auto">
          <a:xfrm>
            <a:off x="6012016" y="5498664"/>
            <a:ext cx="270003"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6" name="Rectangle 20"/>
          <p:cNvSpPr>
            <a:spLocks noChangeArrowheads="1"/>
          </p:cNvSpPr>
          <p:nvPr/>
        </p:nvSpPr>
        <p:spPr bwMode="auto">
          <a:xfrm>
            <a:off x="6282019" y="5318662"/>
            <a:ext cx="360363" cy="360363"/>
          </a:xfrm>
          <a:prstGeom prst="rect">
            <a:avLst/>
          </a:prstGeom>
          <a:noFill/>
          <a:ln w="28575">
            <a:noFill/>
            <a:miter lim="800000"/>
            <a:headEnd/>
            <a:tailEnd/>
          </a:ln>
          <a:effectLst/>
        </p:spPr>
        <p:txBody>
          <a:bodyPr wrap="none" anchor="ctr"/>
          <a:lstStyle/>
          <a:p>
            <a:pPr algn="ctr"/>
            <a:r>
              <a:rPr lang="ja-JP" altLang="en-US" sz="2000" i="1" dirty="0" err="1">
                <a:ea typeface="MeiryoKe_PGothic" pitchFamily="50" charset="-128"/>
              </a:rPr>
              <a:t>ｚ</a:t>
            </a:r>
            <a:endParaRPr lang="en-US" altLang="ja-JP" sz="2000" i="1" baseline="0" dirty="0">
              <a:ea typeface="MeiryoKe_PGothic" pitchFamily="50" charset="-128"/>
            </a:endParaRPr>
          </a:p>
        </p:txBody>
      </p:sp>
    </p:spTree>
    <p:extLst>
      <p:ext uri="{BB962C8B-B14F-4D97-AF65-F5344CB8AC3E}">
        <p14:creationId xmlns:p14="http://schemas.microsoft.com/office/powerpoint/2010/main" val="327800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パイプライン化（オーバーラップ）の実現方法</a:t>
            </a:r>
          </a:p>
        </p:txBody>
      </p:sp>
      <p:sp>
        <p:nvSpPr>
          <p:cNvPr id="3" name="テキスト プレースホルダー 2"/>
          <p:cNvSpPr>
            <a:spLocks noGrp="1"/>
          </p:cNvSpPr>
          <p:nvPr>
            <p:ph type="body" sz="quarter" idx="10"/>
          </p:nvPr>
        </p:nvSpPr>
        <p:spPr>
          <a:xfrm>
            <a:off x="71951" y="5589024"/>
            <a:ext cx="8820098" cy="449698"/>
          </a:xfrm>
        </p:spPr>
        <p:txBody>
          <a:bodyPr/>
          <a:lstStyle/>
          <a:p>
            <a:pPr lvl="1"/>
            <a:r>
              <a:rPr kumimoji="1" lang="ja-JP" altLang="en-US" dirty="0"/>
              <a:t>各ステージの間に，</a:t>
            </a:r>
            <a:r>
              <a:rPr kumimoji="1" lang="en-US" altLang="ja-JP" dirty="0"/>
              <a:t>D-FF</a:t>
            </a:r>
            <a:r>
              <a:rPr kumimoji="1" lang="ja-JP" altLang="en-US" dirty="0"/>
              <a:t>（オレンジの四角）をいれる</a:t>
            </a:r>
            <a:endParaRPr kumimoji="1" lang="en-US" altLang="ja-JP" dirty="0"/>
          </a:p>
          <a:p>
            <a:pPr lvl="2"/>
            <a:r>
              <a:rPr kumimoji="1" lang="en-US" altLang="ja-JP" dirty="0"/>
              <a:t>WB </a:t>
            </a:r>
            <a:r>
              <a:rPr kumimoji="1" lang="ja-JP" altLang="en-US" dirty="0"/>
              <a:t>の書き込みについては，レジスタ・ファイル自体が</a:t>
            </a:r>
            <a:br>
              <a:rPr kumimoji="1" lang="en-US" altLang="ja-JP" dirty="0"/>
            </a:br>
            <a:r>
              <a:rPr kumimoji="1" lang="ja-JP" altLang="en-US" dirty="0"/>
              <a:t>クロックに同期して書き込みが行われるので </a:t>
            </a:r>
            <a:r>
              <a:rPr kumimoji="1" lang="en-US" altLang="ja-JP" dirty="0"/>
              <a:t>D-FF </a:t>
            </a:r>
            <a:r>
              <a:rPr kumimoji="1" lang="ja-JP" altLang="en-US" dirty="0"/>
              <a:t>は不要</a:t>
            </a:r>
            <a:endParaRPr kumimoji="1" lang="en-US" altLang="ja-JP" dirty="0"/>
          </a:p>
          <a:p>
            <a:pPr lvl="1"/>
            <a:r>
              <a:rPr kumimoji="1" lang="ja-JP" altLang="en-US" dirty="0"/>
              <a:t>各ステージの処理が早く終わっても，次のクロックまでは </a:t>
            </a:r>
            <a:r>
              <a:rPr kumimoji="1" lang="en-US" altLang="ja-JP" dirty="0"/>
              <a:t>D-FF </a:t>
            </a:r>
            <a:r>
              <a:rPr kumimoji="1" lang="ja-JP" altLang="en-US" dirty="0"/>
              <a:t>で</a:t>
            </a:r>
            <a:br>
              <a:rPr kumimoji="1" lang="en-US" altLang="ja-JP" dirty="0"/>
            </a:br>
            <a:r>
              <a:rPr kumimoji="1" lang="ja-JP" altLang="en-US" dirty="0"/>
              <a:t>信号の伝搬は止まる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149395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7.40741E-7 L 0.23611 0.00023 " pathEditMode="relative" rAng="0" ptsTypes="AA">
                                      <p:cBhvr>
                                        <p:cTn id="6" dur="1000" fill="hold"/>
                                        <p:tgtEl>
                                          <p:spTgt spid="55"/>
                                        </p:tgtEl>
                                        <p:attrNameLst>
                                          <p:attrName>ppt_x</p:attrName>
                                          <p:attrName>ppt_y</p:attrName>
                                        </p:attrNameLst>
                                      </p:cBhvr>
                                      <p:rCtr x="11806"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3611 0.00023 L 0.43299 0.00023 " pathEditMode="relative" rAng="0" ptsTypes="AA">
                                      <p:cBhvr>
                                        <p:cTn id="10" dur="1000" fill="hold"/>
                                        <p:tgtEl>
                                          <p:spTgt spid="55"/>
                                        </p:tgtEl>
                                        <p:attrNameLst>
                                          <p:attrName>ppt_x</p:attrName>
                                          <p:attrName>ppt_y</p:attrName>
                                        </p:attrNameLst>
                                      </p:cBhvr>
                                      <p:rCtr x="9844"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43299 0.00023 L 0.64965 0.00023 " pathEditMode="relative" rAng="0" ptsTypes="AA">
                                      <p:cBhvr>
                                        <p:cTn id="14" dur="1000" fill="hold"/>
                                        <p:tgtEl>
                                          <p:spTgt spid="55"/>
                                        </p:tgtEl>
                                        <p:attrNameLst>
                                          <p:attrName>ppt_x</p:attrName>
                                          <p:attrName>ppt_y</p:attrName>
                                        </p:attrNameLst>
                                      </p:cBhvr>
                                      <p:rCtr x="1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5" grpId="2"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余談：非同期回路やウェーブ・パイプライン</a:t>
            </a:r>
          </a:p>
        </p:txBody>
      </p:sp>
      <p:sp>
        <p:nvSpPr>
          <p:cNvPr id="3" name="テキスト プレースホルダー 2"/>
          <p:cNvSpPr>
            <a:spLocks noGrp="1"/>
          </p:cNvSpPr>
          <p:nvPr>
            <p:ph type="body" sz="quarter" idx="10"/>
          </p:nvPr>
        </p:nvSpPr>
        <p:spPr/>
        <p:txBody>
          <a:bodyPr/>
          <a:lstStyle/>
          <a:p>
            <a:r>
              <a:rPr kumimoji="1" lang="ja-JP" altLang="en-US" dirty="0"/>
              <a:t>クロックによる同期化を使わずにパイプラインを作る方法も</a:t>
            </a:r>
            <a:br>
              <a:rPr kumimoji="1" lang="en-US" altLang="ja-JP" dirty="0"/>
            </a:br>
            <a:r>
              <a:rPr kumimoji="1" lang="ja-JP" altLang="en-US" dirty="0"/>
              <a:t>あるにはある</a:t>
            </a:r>
            <a:endParaRPr kumimoji="1" lang="en-US" altLang="ja-JP" dirty="0"/>
          </a:p>
          <a:p>
            <a:r>
              <a:rPr kumimoji="1" lang="ja-JP" altLang="en-US" dirty="0"/>
              <a:t>やり方：</a:t>
            </a:r>
            <a:endParaRPr kumimoji="1" lang="en-US" altLang="ja-JP" dirty="0"/>
          </a:p>
          <a:p>
            <a:pPr marL="817200" lvl="1" indent="-457200">
              <a:buFont typeface="+mj-lt"/>
              <a:buAutoNum type="arabicPeriod"/>
            </a:pPr>
            <a:r>
              <a:rPr kumimoji="1" lang="ja-JP" altLang="en-US" dirty="0"/>
              <a:t>色々な方法でステージ間の遅延の大きさを気合いで揃える</a:t>
            </a:r>
            <a:endParaRPr kumimoji="1" lang="en-US" altLang="ja-JP" dirty="0"/>
          </a:p>
          <a:p>
            <a:pPr marL="817200" lvl="1" indent="-457200">
              <a:buFont typeface="+mj-lt"/>
              <a:buAutoNum type="arabicPeriod"/>
            </a:pPr>
            <a:r>
              <a:rPr kumimoji="1" lang="ja-JP" altLang="en-US" dirty="0"/>
              <a:t>一定間隔でデータを流す</a:t>
            </a:r>
            <a:endParaRPr kumimoji="1" lang="en-US" altLang="ja-JP" dirty="0"/>
          </a:p>
          <a:p>
            <a:r>
              <a:rPr kumimoji="1" lang="ja-JP" altLang="en-US" dirty="0"/>
              <a:t>設計 </a:t>
            </a:r>
            <a:r>
              <a:rPr kumimoji="1" lang="en-US" altLang="ja-JP" dirty="0"/>
              <a:t>&amp; </a:t>
            </a:r>
            <a:r>
              <a:rPr kumimoji="1" lang="ja-JP" altLang="en-US" dirty="0"/>
              <a:t>動作させることがすごく難しいので，主流ではない</a:t>
            </a:r>
            <a:endParaRPr kumimoji="1" lang="en-US" altLang="ja-JP" dirty="0"/>
          </a:p>
          <a:p>
            <a:pPr lvl="1"/>
            <a:r>
              <a:rPr kumimoji="1" lang="ja-JP" altLang="en-US" dirty="0"/>
              <a:t>特に，高速動作がかなり難しい</a:t>
            </a:r>
            <a:endParaRPr kumimoji="1" lang="en-US" altLang="ja-JP" dirty="0"/>
          </a:p>
        </p:txBody>
      </p:sp>
    </p:spTree>
    <p:extLst>
      <p:ext uri="{BB962C8B-B14F-4D97-AF65-F5344CB8AC3E}">
        <p14:creationId xmlns:p14="http://schemas.microsoft.com/office/powerpoint/2010/main" val="2731787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a:xfrm>
            <a:off x="611956" y="2078985"/>
            <a:ext cx="7920088" cy="540006"/>
          </a:xfrm>
        </p:spPr>
        <p:txBody>
          <a:bodyPr/>
          <a:lstStyle/>
          <a:p>
            <a:r>
              <a:rPr kumimoji="1" lang="ja-JP" altLang="en-US" b="1" dirty="0"/>
              <a:t>ハザード</a:t>
            </a:r>
            <a:endParaRPr kumimoji="1" lang="en-US" altLang="ja-JP" b="1" dirty="0"/>
          </a:p>
        </p:txBody>
      </p:sp>
    </p:spTree>
    <p:extLst>
      <p:ext uri="{BB962C8B-B14F-4D97-AF65-F5344CB8AC3E}">
        <p14:creationId xmlns:p14="http://schemas.microsoft.com/office/powerpoint/2010/main" val="2272838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シングル・サイクル・プロセッサの動作</a:t>
            </a:r>
            <a:endParaRPr kumimoji="1" lang="en-US" altLang="ja-JP" dirty="0"/>
          </a:p>
          <a:p>
            <a:pPr lvl="1"/>
            <a:r>
              <a:rPr lang="ja-JP" altLang="en-US" dirty="0"/>
              <a:t>パイプライン化を前提とした構造のものを使って復習</a:t>
            </a:r>
            <a:endParaRPr lang="en-US" altLang="ja-JP" dirty="0"/>
          </a:p>
          <a:p>
            <a:pPr lvl="1"/>
            <a:r>
              <a:rPr lang="ja-JP" altLang="en-US" dirty="0"/>
              <a:t>全ての命令の処理が１サイクルで完結</a:t>
            </a:r>
            <a:endParaRPr lang="en-US" altLang="ja-JP" dirty="0"/>
          </a:p>
          <a:p>
            <a:pPr marL="457200" indent="-457200">
              <a:buFont typeface="+mj-lt"/>
              <a:buAutoNum type="arabicPeriod"/>
            </a:pPr>
            <a:r>
              <a:rPr kumimoji="1" lang="ja-JP" altLang="en-US" dirty="0"/>
              <a:t>上記のパイプライン化</a:t>
            </a:r>
            <a:endParaRPr kumimoji="1" lang="en-US" altLang="ja-JP" dirty="0"/>
          </a:p>
          <a:p>
            <a:pPr marL="817200" lvl="1" indent="-457200">
              <a:buFont typeface="+mj-lt"/>
              <a:buAutoNum type="arabicPeriod"/>
            </a:pPr>
            <a:r>
              <a:rPr kumimoji="1" lang="ja-JP" altLang="en-US" dirty="0"/>
              <a:t>具体的にどうパイプライン化するか</a:t>
            </a:r>
            <a:endParaRPr kumimoji="1" lang="en-US" altLang="ja-JP" dirty="0"/>
          </a:p>
          <a:p>
            <a:pPr marL="457200" indent="-457200">
              <a:buFont typeface="+mj-lt"/>
              <a:buAutoNum type="arabicPeriod"/>
            </a:pPr>
            <a:r>
              <a:rPr lang="ja-JP" altLang="en-US" b="1" dirty="0">
                <a:solidFill>
                  <a:schemeClr val="accent5"/>
                </a:solidFill>
              </a:rPr>
              <a:t>ハザード</a:t>
            </a:r>
            <a:endParaRPr kumimoji="1" lang="ja-JP" altLang="en-US" b="1" dirty="0">
              <a:solidFill>
                <a:schemeClr val="accent5"/>
              </a:solidFill>
            </a:endParaRPr>
          </a:p>
        </p:txBody>
      </p:sp>
    </p:spTree>
    <p:extLst>
      <p:ext uri="{BB962C8B-B14F-4D97-AF65-F5344CB8AC3E}">
        <p14:creationId xmlns:p14="http://schemas.microsoft.com/office/powerpoint/2010/main" val="2153873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クロック信号の反転が多くなるほどに消費電力に負荷がかかることがわかった</a:t>
            </a:r>
            <a:r>
              <a:rPr kumimoji="1" lang="en-US" altLang="ja-JP" dirty="0"/>
              <a:t>. </a:t>
            </a:r>
            <a:r>
              <a:rPr kumimoji="1" lang="ja-JP" altLang="en-US" dirty="0"/>
              <a:t>それに関して今後根本的な</a:t>
            </a:r>
            <a:r>
              <a:rPr kumimoji="1" lang="en-US" altLang="ja-JP" dirty="0"/>
              <a:t>break through</a:t>
            </a:r>
            <a:r>
              <a:rPr kumimoji="1" lang="ja-JP" altLang="en-US" dirty="0"/>
              <a:t>は起こりうるのだろうか</a:t>
            </a:r>
            <a:r>
              <a:rPr kumimoji="1" lang="en-US" altLang="ja-JP" dirty="0"/>
              <a:t>. </a:t>
            </a:r>
            <a:r>
              <a:rPr kumimoji="1" lang="ja-JP" altLang="en-US" dirty="0"/>
              <a:t>量子コンピュータではどうなっているのだろうか</a:t>
            </a:r>
            <a:r>
              <a:rPr kumimoji="1" lang="en-US" altLang="ja-JP" dirty="0"/>
              <a:t>.</a:t>
            </a:r>
          </a:p>
          <a:p>
            <a:r>
              <a:rPr kumimoji="1" lang="ja-JP" altLang="en-US" dirty="0"/>
              <a:t>講義中にトランジスタのサイズを小さくするにも限界があるという話がありましたが、そういう意味では</a:t>
            </a:r>
            <a:r>
              <a:rPr kumimoji="1" lang="en-US" altLang="ja-JP" dirty="0"/>
              <a:t>CPU</a:t>
            </a:r>
            <a:r>
              <a:rPr kumimoji="1" lang="ja-JP" altLang="en-US" dirty="0"/>
              <a:t>の性能 </a:t>
            </a:r>
            <a:r>
              <a:rPr kumimoji="1" lang="en-US" altLang="ja-JP" dirty="0"/>
              <a:t>(</a:t>
            </a:r>
            <a:r>
              <a:rPr kumimoji="1" lang="ja-JP" altLang="en-US" dirty="0"/>
              <a:t>動作周波数</a:t>
            </a:r>
            <a:r>
              <a:rPr kumimoji="1" lang="en-US" altLang="ja-JP" dirty="0"/>
              <a:t>)</a:t>
            </a:r>
            <a:r>
              <a:rPr kumimoji="1" lang="ja-JP" altLang="en-US" dirty="0"/>
              <a:t>は将来的に頭打ちになるのでしょうか。</a:t>
            </a:r>
          </a:p>
        </p:txBody>
      </p:sp>
    </p:spTree>
    <p:extLst>
      <p:ext uri="{BB962C8B-B14F-4D97-AF65-F5344CB8AC3E}">
        <p14:creationId xmlns:p14="http://schemas.microsoft.com/office/powerpoint/2010/main" val="2704127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ハザード</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b="1" dirty="0"/>
              <a:t>構造ハザード</a:t>
            </a:r>
            <a:endParaRPr lang="en-US" altLang="ja-JP" b="1" dirty="0"/>
          </a:p>
          <a:p>
            <a:pPr marL="745200" lvl="1" indent="-457200">
              <a:buFont typeface="+mj-lt"/>
              <a:buAutoNum type="arabicPeriod"/>
            </a:pPr>
            <a:r>
              <a:rPr lang="ja-JP" altLang="en-US" dirty="0"/>
              <a:t>構造ハザードとはなにか？</a:t>
            </a:r>
            <a:endParaRPr lang="en-US" altLang="ja-JP" dirty="0"/>
          </a:p>
          <a:p>
            <a:pPr marL="745200" lvl="1" indent="-457200">
              <a:buFont typeface="+mj-lt"/>
              <a:buAutoNum type="arabicPeriod"/>
            </a:pPr>
            <a:r>
              <a:rPr lang="ja-JP" altLang="en-US" dirty="0"/>
              <a:t>その解決方法</a:t>
            </a:r>
          </a:p>
          <a:p>
            <a:pPr marL="385200" indent="-457200">
              <a:buFont typeface="+mj-lt"/>
              <a:buAutoNum type="arabicPeriod"/>
            </a:pPr>
            <a:r>
              <a:rPr lang="ja-JP" altLang="en-US" dirty="0"/>
              <a:t>非構造ハザード</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p:txBody>
      </p:sp>
    </p:spTree>
    <p:extLst>
      <p:ext uri="{BB962C8B-B14F-4D97-AF65-F5344CB8AC3E}">
        <p14:creationId xmlns:p14="http://schemas.microsoft.com/office/powerpoint/2010/main" val="1205545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a:t>
            </a:r>
          </a:p>
        </p:txBody>
      </p:sp>
      <p:sp>
        <p:nvSpPr>
          <p:cNvPr id="3" name="テキスト プレースホルダー 2"/>
          <p:cNvSpPr>
            <a:spLocks noGrp="1"/>
          </p:cNvSpPr>
          <p:nvPr>
            <p:ph type="body" sz="quarter" idx="10"/>
          </p:nvPr>
        </p:nvSpPr>
        <p:spPr/>
        <p:txBody>
          <a:bodyPr/>
          <a:lstStyle/>
          <a:p>
            <a:r>
              <a:rPr lang="ja-JP" altLang="en-US" dirty="0"/>
              <a:t>ハード資源の不足により，パイプラインがうまく動作しないこと</a:t>
            </a:r>
            <a:endParaRPr lang="en-US" altLang="ja-JP" dirty="0"/>
          </a:p>
          <a:p>
            <a:r>
              <a:rPr kumimoji="1" lang="ja-JP" altLang="en-US" dirty="0"/>
              <a:t>いくつかの例を使った説明，解消方法について解説</a:t>
            </a:r>
          </a:p>
        </p:txBody>
      </p:sp>
    </p:spTree>
    <p:extLst>
      <p:ext uri="{BB962C8B-B14F-4D97-AF65-F5344CB8AC3E}">
        <p14:creationId xmlns:p14="http://schemas.microsoft.com/office/powerpoint/2010/main" val="2629053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a:t>
            </a:r>
            <a:r>
              <a:rPr lang="ja-JP" altLang="en-US" dirty="0"/>
              <a:t>例１：メモリ間 </a:t>
            </a:r>
            <a:r>
              <a:rPr lang="en-US" altLang="ja-JP" dirty="0" err="1"/>
              <a:t>mov</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例１：仮に </a:t>
            </a:r>
            <a:r>
              <a:rPr kumimoji="1" lang="en-US" altLang="ja-JP" dirty="0" err="1"/>
              <a:t>mov</a:t>
            </a:r>
            <a:r>
              <a:rPr kumimoji="1" lang="en-US" altLang="ja-JP" dirty="0"/>
              <a:t> [rs1]</a:t>
            </a:r>
            <a:r>
              <a:rPr kumimoji="1" lang="ja-JP" altLang="en-US" dirty="0"/>
              <a:t>→</a:t>
            </a:r>
            <a:r>
              <a:rPr kumimoji="1" lang="en-US" altLang="ja-JP" dirty="0"/>
              <a:t>[rs2] </a:t>
            </a:r>
            <a:r>
              <a:rPr kumimoji="1" lang="ja-JP" altLang="en-US" dirty="0" err="1"/>
              <a:t>のような</a:t>
            </a:r>
            <a:r>
              <a:rPr kumimoji="1" lang="ja-JP" altLang="en-US" dirty="0"/>
              <a:t>命令があったとする</a:t>
            </a:r>
            <a:endParaRPr kumimoji="1" lang="en-US" altLang="ja-JP" dirty="0"/>
          </a:p>
          <a:p>
            <a:pPr lvl="1"/>
            <a:r>
              <a:rPr lang="en-US" altLang="ja-JP" dirty="0"/>
              <a:t>rs1 </a:t>
            </a:r>
            <a:r>
              <a:rPr lang="ja-JP" altLang="en-US" dirty="0"/>
              <a:t>で指定されるアドレスのメモリの値を読んで，</a:t>
            </a:r>
            <a:endParaRPr lang="en-US" altLang="ja-JP" dirty="0"/>
          </a:p>
          <a:p>
            <a:pPr lvl="1"/>
            <a:r>
              <a:rPr lang="en-US" altLang="ja-JP" dirty="0"/>
              <a:t>rs2 </a:t>
            </a:r>
            <a:r>
              <a:rPr lang="ja-JP" altLang="en-US" dirty="0"/>
              <a:t>で指定されるアドレスのメモリに書き込む</a:t>
            </a:r>
            <a:endParaRPr lang="en-US" altLang="ja-JP" dirty="0"/>
          </a:p>
          <a:p>
            <a:r>
              <a:rPr lang="ja-JP" altLang="en-US" dirty="0"/>
              <a:t>実際に，</a:t>
            </a:r>
            <a:r>
              <a:rPr lang="en-US" altLang="ja-JP" dirty="0"/>
              <a:t>x86 </a:t>
            </a:r>
            <a:r>
              <a:rPr lang="ja-JP" altLang="en-US" dirty="0" err="1"/>
              <a:t>には</a:t>
            </a:r>
            <a:r>
              <a:rPr lang="ja-JP" altLang="en-US" dirty="0"/>
              <a:t>このような命令がある</a:t>
            </a:r>
            <a:endParaRPr kumimoji="1" lang="ja-JP" altLang="en-US" dirty="0"/>
          </a:p>
        </p:txBody>
      </p:sp>
    </p:spTree>
    <p:extLst>
      <p:ext uri="{BB962C8B-B14F-4D97-AF65-F5344CB8AC3E}">
        <p14:creationId xmlns:p14="http://schemas.microsoft.com/office/powerpoint/2010/main" val="1685023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mov</a:t>
            </a:r>
            <a:r>
              <a:rPr lang="en-US" altLang="ja-JP" dirty="0"/>
              <a:t> [rs1]</a:t>
            </a:r>
            <a:r>
              <a:rPr lang="ja-JP" altLang="en-US" dirty="0"/>
              <a:t>→</a:t>
            </a:r>
            <a:r>
              <a:rPr lang="en-US" altLang="ja-JP" dirty="0"/>
              <a:t>[rs2] // [rs1]</a:t>
            </a:r>
            <a:r>
              <a:rPr lang="ja-JP" altLang="en-US" dirty="0"/>
              <a:t>→</a:t>
            </a:r>
            <a:r>
              <a:rPr lang="en-US" altLang="ja-JP" dirty="0"/>
              <a:t>[rs2] </a:t>
            </a:r>
            <a:r>
              <a:rPr lang="ja-JP" altLang="en-US" dirty="0" err="1"/>
              <a:t>への</a:t>
            </a:r>
            <a:r>
              <a:rPr lang="ja-JP" altLang="en-US" dirty="0"/>
              <a:t>コピー</a:t>
            </a:r>
            <a:endParaRPr kumimoji="1" lang="ja-JP" altLang="en-US" dirty="0"/>
          </a:p>
        </p:txBody>
      </p:sp>
      <p:sp>
        <p:nvSpPr>
          <p:cNvPr id="3" name="テキスト プレースホルダー 2"/>
          <p:cNvSpPr>
            <a:spLocks noGrp="1"/>
          </p:cNvSpPr>
          <p:nvPr>
            <p:ph type="body" sz="quarter" idx="10"/>
          </p:nvPr>
        </p:nvSpPr>
        <p:spPr>
          <a:xfrm>
            <a:off x="341953" y="5589024"/>
            <a:ext cx="8550095" cy="449698"/>
          </a:xfrm>
        </p:spPr>
        <p:txBody>
          <a:bodyPr/>
          <a:lstStyle/>
          <a:p>
            <a:r>
              <a:rPr kumimoji="1" lang="ja-JP" altLang="en-US" dirty="0"/>
              <a:t>メモリをあるサイクルに同時に読んで書く必要がある</a:t>
            </a:r>
            <a:endParaRPr kumimoji="1" lang="en-US" altLang="ja-JP" dirty="0"/>
          </a:p>
          <a:p>
            <a:pPr lvl="1"/>
            <a:r>
              <a:rPr lang="ja-JP" altLang="en-US" dirty="0"/>
              <a:t>しかし，データ・メモリのアドレス</a:t>
            </a:r>
            <a:r>
              <a:rPr kumimoji="1" lang="ja-JP" altLang="en-US" dirty="0"/>
              <a:t>の口は</a:t>
            </a:r>
            <a:r>
              <a:rPr kumimoji="1" lang="en-US" altLang="ja-JP" dirty="0"/>
              <a:t>1</a:t>
            </a:r>
            <a:r>
              <a:rPr kumimoji="1" lang="ja-JP" altLang="en-US" dirty="0"/>
              <a:t>つしかない</a:t>
            </a:r>
            <a:endParaRPr kumimoji="1" lang="en-US" altLang="ja-JP" dirty="0"/>
          </a:p>
          <a:p>
            <a:pPr lvl="1"/>
            <a:r>
              <a:rPr lang="en-US" altLang="ja-JP" dirty="0"/>
              <a:t>MEM </a:t>
            </a:r>
            <a:r>
              <a:rPr lang="ja-JP" altLang="en-US" dirty="0"/>
              <a:t>ステージでデータ・メモリの読みと書きが同時にできない</a:t>
            </a:r>
            <a:endParaRPr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b="1" dirty="0">
                <a:solidFill>
                  <a:schemeClr val="accent5"/>
                </a:solidFill>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6372020" y="2348988"/>
            <a:ext cx="2070023"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b="1" dirty="0" err="1"/>
              <a:t>mov</a:t>
            </a:r>
            <a:r>
              <a:rPr lang="en-US" altLang="ja-JP" b="1" dirty="0"/>
              <a:t> [rs1]</a:t>
            </a:r>
            <a:r>
              <a:rPr lang="ja-JP" altLang="en-US" b="1" dirty="0"/>
              <a:t>→</a:t>
            </a:r>
            <a:r>
              <a:rPr lang="en-US" altLang="ja-JP" b="1" dirty="0"/>
              <a:t>[rs2] </a:t>
            </a:r>
            <a:endParaRPr kumimoji="1" lang="ja-JP" altLang="en-US" b="1" dirty="0">
              <a:latin typeface="Arial Narrow" panose="020B0606020202030204" pitchFamily="34" charset="0"/>
            </a:endParaRPr>
          </a:p>
        </p:txBody>
      </p:sp>
    </p:spTree>
    <p:extLst>
      <p:ext uri="{BB962C8B-B14F-4D97-AF65-F5344CB8AC3E}">
        <p14:creationId xmlns:p14="http://schemas.microsoft.com/office/powerpoint/2010/main" val="202570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構造ハザードの例２：</a:t>
            </a:r>
            <a:r>
              <a:rPr kumimoji="1" lang="en-US" altLang="ja-JP" dirty="0"/>
              <a:t>push/pop</a:t>
            </a:r>
            <a:endParaRPr kumimoji="1" lang="ja-JP" altLang="en-US" dirty="0"/>
          </a:p>
        </p:txBody>
      </p:sp>
      <p:sp>
        <p:nvSpPr>
          <p:cNvPr id="3" name="テキスト プレースホルダー 2"/>
          <p:cNvSpPr>
            <a:spLocks noGrp="1"/>
          </p:cNvSpPr>
          <p:nvPr>
            <p:ph type="body" sz="quarter" idx="10"/>
          </p:nvPr>
        </p:nvSpPr>
        <p:spPr>
          <a:xfrm>
            <a:off x="611956" y="908972"/>
            <a:ext cx="8280092" cy="3240036"/>
          </a:xfrm>
        </p:spPr>
        <p:txBody>
          <a:bodyPr/>
          <a:lstStyle/>
          <a:p>
            <a:r>
              <a:rPr kumimoji="1" lang="en-US" altLang="ja-JP" dirty="0"/>
              <a:t>x86 </a:t>
            </a:r>
            <a:r>
              <a:rPr kumimoji="1" lang="ja-JP" altLang="en-US" dirty="0"/>
              <a:t>や </a:t>
            </a:r>
            <a:r>
              <a:rPr kumimoji="1" lang="en-US" altLang="ja-JP" dirty="0"/>
              <a:t>ARM </a:t>
            </a:r>
            <a:r>
              <a:rPr kumimoji="1" lang="ja-JP" altLang="en-US" dirty="0"/>
              <a:t>では</a:t>
            </a:r>
            <a:r>
              <a:rPr lang="ja-JP" altLang="en-US" dirty="0"/>
              <a:t>スタック操作のための </a:t>
            </a:r>
            <a:r>
              <a:rPr lang="en-US" altLang="ja-JP" dirty="0"/>
              <a:t>push/pop </a:t>
            </a:r>
            <a:r>
              <a:rPr lang="ja-JP" altLang="en-US" dirty="0"/>
              <a:t>命令がある</a:t>
            </a:r>
            <a:endParaRPr lang="en-US" altLang="ja-JP" dirty="0"/>
          </a:p>
          <a:p>
            <a:pPr lvl="1"/>
            <a:r>
              <a:rPr lang="en-US" altLang="ja-JP" dirty="0"/>
              <a:t>push</a:t>
            </a:r>
            <a:r>
              <a:rPr lang="ja-JP" altLang="en-US" dirty="0"/>
              <a:t>：</a:t>
            </a:r>
            <a:r>
              <a:rPr lang="en-US" altLang="ja-JP" dirty="0"/>
              <a:t>rs1-1</a:t>
            </a:r>
            <a:r>
              <a:rPr lang="ja-JP" altLang="en-US" dirty="0"/>
              <a:t>→</a:t>
            </a:r>
            <a:r>
              <a:rPr lang="en-US" altLang="ja-JP" dirty="0" err="1">
                <a:solidFill>
                  <a:schemeClr val="accent5"/>
                </a:solidFill>
              </a:rPr>
              <a:t>rd</a:t>
            </a:r>
            <a:r>
              <a:rPr lang="en-US" altLang="ja-JP" dirty="0"/>
              <a:t>,    r2</a:t>
            </a:r>
            <a:r>
              <a:rPr lang="ja-JP" altLang="en-US" dirty="0"/>
              <a:t>→</a:t>
            </a:r>
            <a:r>
              <a:rPr lang="en-US" altLang="ja-JP" dirty="0"/>
              <a:t>[</a:t>
            </a:r>
            <a:r>
              <a:rPr lang="en-US" altLang="ja-JP" dirty="0" err="1">
                <a:solidFill>
                  <a:schemeClr val="accent5"/>
                </a:solidFill>
              </a:rPr>
              <a:t>rd</a:t>
            </a:r>
            <a:r>
              <a:rPr lang="en-US" altLang="ja-JP" dirty="0"/>
              <a:t>]</a:t>
            </a:r>
          </a:p>
          <a:p>
            <a:pPr marL="1177200" lvl="2" indent="-457200">
              <a:buFont typeface="+mj-lt"/>
              <a:buAutoNum type="arabicPeriod"/>
            </a:pPr>
            <a:r>
              <a:rPr lang="ja-JP" altLang="en-US" dirty="0"/>
              <a:t>スタック・ポインタ（のレジスタ）をデクリメントし，</a:t>
            </a:r>
            <a:endParaRPr lang="en-US" altLang="ja-JP" dirty="0"/>
          </a:p>
          <a:p>
            <a:pPr marL="1177200" lvl="2" indent="-457200">
              <a:buFont typeface="+mj-lt"/>
              <a:buAutoNum type="arabicPeriod"/>
            </a:pPr>
            <a:r>
              <a:rPr lang="ja-JP" altLang="en-US" dirty="0"/>
              <a:t>それをアドレスにしてメモリに値を書き込む</a:t>
            </a:r>
            <a:endParaRPr lang="en-US" altLang="ja-JP" dirty="0"/>
          </a:p>
          <a:p>
            <a:pPr lvl="1"/>
            <a:r>
              <a:rPr kumimoji="1" lang="en-US" altLang="ja-JP" dirty="0"/>
              <a:t>pop</a:t>
            </a:r>
            <a:r>
              <a:rPr kumimoji="1" lang="ja-JP" altLang="en-US" dirty="0"/>
              <a:t>：</a:t>
            </a:r>
            <a:r>
              <a:rPr lang="en-US" altLang="ja-JP" dirty="0"/>
              <a:t>[rs1]</a:t>
            </a:r>
            <a:r>
              <a:rPr lang="ja-JP" altLang="en-US" dirty="0"/>
              <a:t>→</a:t>
            </a:r>
            <a:r>
              <a:rPr lang="en-US" altLang="ja-JP" dirty="0" err="1">
                <a:solidFill>
                  <a:schemeClr val="accent5"/>
                </a:solidFill>
              </a:rPr>
              <a:t>rd</a:t>
            </a:r>
            <a:r>
              <a:rPr lang="en-US" altLang="ja-JP" dirty="0"/>
              <a:t>, rs1+1</a:t>
            </a:r>
            <a:r>
              <a:rPr lang="ja-JP" altLang="en-US" dirty="0"/>
              <a:t>→</a:t>
            </a:r>
            <a:r>
              <a:rPr lang="en-US" altLang="ja-JP" dirty="0">
                <a:solidFill>
                  <a:schemeClr val="accent6"/>
                </a:solidFill>
              </a:rPr>
              <a:t>rs1</a:t>
            </a:r>
            <a:endParaRPr kumimoji="1" lang="en-US" altLang="ja-JP" dirty="0">
              <a:solidFill>
                <a:schemeClr val="accent6"/>
              </a:solidFill>
            </a:endParaRPr>
          </a:p>
          <a:p>
            <a:pPr marL="1177200" lvl="2" indent="-457200">
              <a:buFont typeface="+mj-lt"/>
              <a:buAutoNum type="arabicPeriod"/>
            </a:pPr>
            <a:r>
              <a:rPr kumimoji="1" lang="ja-JP" altLang="en-US" dirty="0"/>
              <a:t>スタック・ポインタをアドレスにして値を読む</a:t>
            </a:r>
            <a:endParaRPr kumimoji="1" lang="en-US" altLang="ja-JP" dirty="0"/>
          </a:p>
          <a:p>
            <a:pPr marL="1177200" lvl="2" indent="-457200">
              <a:buFont typeface="+mj-lt"/>
              <a:buAutoNum type="arabicPeriod"/>
            </a:pPr>
            <a:r>
              <a:rPr kumimoji="1" lang="ja-JP" altLang="en-US" dirty="0"/>
              <a:t>スタック・ポインタをインクリメント</a:t>
            </a:r>
          </a:p>
        </p:txBody>
      </p:sp>
      <p:sp>
        <p:nvSpPr>
          <p:cNvPr id="4" name="正方形/長方形 3"/>
          <p:cNvSpPr/>
          <p:nvPr/>
        </p:nvSpPr>
        <p:spPr bwMode="auto">
          <a:xfrm>
            <a:off x="3131984"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3131984"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131984"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3131984"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3131984"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3131984"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p:cNvSpPr/>
          <p:nvPr/>
        </p:nvSpPr>
        <p:spPr bwMode="auto">
          <a:xfrm>
            <a:off x="2411976"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-1 </a:t>
            </a:r>
            <a:r>
              <a:rPr kumimoji="1" lang="ja-JP" altLang="en-US" sz="1200" dirty="0">
                <a:latin typeface="メイリオ" panose="020B0604030504040204" pitchFamily="50" charset="-128"/>
                <a:ea typeface="メイリオ" panose="020B0604030504040204" pitchFamily="50" charset="-128"/>
              </a:rPr>
              <a:t>→</a:t>
            </a:r>
          </a:p>
        </p:txBody>
      </p:sp>
      <p:cxnSp>
        <p:nvCxnSpPr>
          <p:cNvPr id="12" name="直線矢印コネクタ 11"/>
          <p:cNvCxnSpPr/>
          <p:nvPr/>
        </p:nvCxnSpPr>
        <p:spPr bwMode="auto">
          <a:xfrm>
            <a:off x="3491988" y="4779015"/>
            <a:ext cx="0" cy="540006"/>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3" name="正方形/長方形 12"/>
          <p:cNvSpPr/>
          <p:nvPr/>
        </p:nvSpPr>
        <p:spPr bwMode="auto">
          <a:xfrm>
            <a:off x="5292008"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5292008"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5292008"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5292008"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5292008"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4752002"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 </a:t>
            </a:r>
            <a:r>
              <a:rPr kumimoji="1" lang="ja-JP" altLang="en-US" sz="1200" dirty="0">
                <a:latin typeface="メイリオ" panose="020B0604030504040204" pitchFamily="50" charset="-128"/>
                <a:ea typeface="メイリオ" panose="020B0604030504040204" pitchFamily="50" charset="-128"/>
              </a:rPr>
              <a:t>→</a:t>
            </a:r>
          </a:p>
        </p:txBody>
      </p:sp>
      <p:cxnSp>
        <p:nvCxnSpPr>
          <p:cNvPr id="20" name="直線矢印コネクタ 19"/>
          <p:cNvCxnSpPr/>
          <p:nvPr/>
        </p:nvCxnSpPr>
        <p:spPr bwMode="auto">
          <a:xfrm flipV="1">
            <a:off x="5652012" y="4779016"/>
            <a:ext cx="0" cy="54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2" name="円/楕円 21"/>
          <p:cNvSpPr/>
          <p:nvPr/>
        </p:nvSpPr>
        <p:spPr bwMode="auto">
          <a:xfrm>
            <a:off x="3221985"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4" name="円/楕円 23"/>
          <p:cNvSpPr/>
          <p:nvPr/>
        </p:nvSpPr>
        <p:spPr bwMode="auto">
          <a:xfrm>
            <a:off x="5382009"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9" name="正方形/長方形 28"/>
          <p:cNvSpPr/>
          <p:nvPr/>
        </p:nvSpPr>
        <p:spPr bwMode="auto">
          <a:xfrm>
            <a:off x="2681979"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Push</a:t>
            </a:r>
            <a:endParaRPr kumimoji="1" lang="ja-JP" altLang="en-US" sz="1600"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4842003"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Pop</a:t>
            </a:r>
            <a:endParaRPr kumimoji="1" lang="ja-JP" altLang="en-US" sz="1600" dirty="0">
              <a:latin typeface="メイリオ" panose="020B0604030504040204" pitchFamily="50" charset="-128"/>
              <a:ea typeface="メイリオ" panose="020B0604030504040204" pitchFamily="50" charset="-128"/>
            </a:endParaRPr>
          </a:p>
        </p:txBody>
      </p:sp>
      <p:cxnSp>
        <p:nvCxnSpPr>
          <p:cNvPr id="35" name="直線矢印コネクタ 34"/>
          <p:cNvCxnSpPr/>
          <p:nvPr/>
        </p:nvCxnSpPr>
        <p:spPr bwMode="auto">
          <a:xfrm flipV="1">
            <a:off x="2771980" y="4959017"/>
            <a:ext cx="0" cy="36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p:cNvCxnSpPr/>
          <p:nvPr/>
        </p:nvCxnSpPr>
        <p:spPr bwMode="auto">
          <a:xfrm>
            <a:off x="4932004" y="5499023"/>
            <a:ext cx="0" cy="36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618062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pop</a:t>
            </a:r>
            <a:r>
              <a:rPr lang="ja-JP" altLang="en-US" dirty="0"/>
              <a:t>：</a:t>
            </a:r>
            <a:r>
              <a:rPr lang="en-US" altLang="ja-JP" dirty="0"/>
              <a:t>[rs1]→</a:t>
            </a:r>
            <a:r>
              <a:rPr lang="en-US" altLang="ja-JP" dirty="0" err="1"/>
              <a:t>rd</a:t>
            </a:r>
            <a:r>
              <a:rPr lang="en-US" altLang="ja-JP" dirty="0"/>
              <a:t>, rs1+1→rs1</a:t>
            </a:r>
          </a:p>
        </p:txBody>
      </p:sp>
      <p:sp>
        <p:nvSpPr>
          <p:cNvPr id="3" name="テキスト プレースホルダー 2"/>
          <p:cNvSpPr>
            <a:spLocks noGrp="1"/>
          </p:cNvSpPr>
          <p:nvPr>
            <p:ph type="body" sz="quarter" idx="10"/>
          </p:nvPr>
        </p:nvSpPr>
        <p:spPr>
          <a:xfrm>
            <a:off x="341953" y="5589024"/>
            <a:ext cx="8550095" cy="449698"/>
          </a:xfrm>
        </p:spPr>
        <p:txBody>
          <a:bodyPr/>
          <a:lstStyle/>
          <a:p>
            <a:r>
              <a:rPr kumimoji="1" lang="en-US" altLang="ja-JP" dirty="0"/>
              <a:t>WB </a:t>
            </a:r>
            <a:r>
              <a:rPr kumimoji="1" lang="ja-JP" altLang="en-US" dirty="0"/>
              <a:t>ステージでレジスタに </a:t>
            </a:r>
            <a:r>
              <a:rPr kumimoji="1" lang="en-US" altLang="ja-JP" dirty="0" err="1"/>
              <a:t>rd</a:t>
            </a:r>
            <a:r>
              <a:rPr kumimoji="1" lang="en-US" altLang="ja-JP" dirty="0"/>
              <a:t> </a:t>
            </a:r>
            <a:r>
              <a:rPr kumimoji="1" lang="ja-JP" altLang="en-US" dirty="0"/>
              <a:t>と </a:t>
            </a:r>
            <a:r>
              <a:rPr kumimoji="1" lang="en-US" altLang="ja-JP" dirty="0"/>
              <a:t>rs1 </a:t>
            </a:r>
            <a:r>
              <a:rPr kumimoji="1" lang="ja-JP" altLang="en-US" dirty="0"/>
              <a:t>の</a:t>
            </a:r>
            <a:r>
              <a:rPr kumimoji="1" lang="en-US" altLang="ja-JP" dirty="0"/>
              <a:t>2</a:t>
            </a:r>
            <a:r>
              <a:rPr kumimoji="1" lang="ja-JP" altLang="en-US" dirty="0" err="1"/>
              <a:t>つを</a:t>
            </a:r>
            <a:r>
              <a:rPr kumimoji="1" lang="ja-JP" altLang="en-US" dirty="0"/>
              <a:t>書き込む必要がある</a:t>
            </a:r>
            <a:endParaRPr kumimoji="1" lang="en-US" altLang="ja-JP" dirty="0"/>
          </a:p>
          <a:p>
            <a:pPr lvl="1"/>
            <a:r>
              <a:rPr kumimoji="1" lang="ja-JP" altLang="en-US" dirty="0"/>
              <a:t>レジスタ・ファイルへの書き込みは，同時に２つはできない</a:t>
            </a:r>
            <a:endParaRPr kumimoji="1"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2231974" y="2168986"/>
            <a:ext cx="3031751"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b="1" dirty="0"/>
              <a:t>pop</a:t>
            </a:r>
            <a:r>
              <a:rPr lang="ja-JP" altLang="en-US" b="1" dirty="0"/>
              <a:t>：</a:t>
            </a:r>
            <a:r>
              <a:rPr lang="en-US" altLang="ja-JP" b="1" dirty="0"/>
              <a:t>[rs1]→</a:t>
            </a:r>
            <a:r>
              <a:rPr lang="en-US" altLang="ja-JP" b="1" dirty="0" err="1">
                <a:solidFill>
                  <a:schemeClr val="tx2"/>
                </a:solidFill>
              </a:rPr>
              <a:t>rd</a:t>
            </a:r>
            <a:r>
              <a:rPr lang="en-US" altLang="ja-JP" b="1" dirty="0"/>
              <a:t>, rs1+1→</a:t>
            </a:r>
            <a:r>
              <a:rPr lang="en-US" altLang="ja-JP" b="1" dirty="0">
                <a:solidFill>
                  <a:schemeClr val="tx2"/>
                </a:solidFill>
              </a:rPr>
              <a:t>rs1</a:t>
            </a:r>
            <a:endParaRPr kumimoji="1" lang="ja-JP" altLang="en-US" b="1" dirty="0">
              <a:solidFill>
                <a:schemeClr val="tx2"/>
              </a:solidFill>
              <a:latin typeface="Arial Narrow" panose="020B0606020202030204" pitchFamily="34" charset="0"/>
            </a:endParaRPr>
          </a:p>
        </p:txBody>
      </p:sp>
      <p:sp>
        <p:nvSpPr>
          <p:cNvPr id="65" name="正方形/長方形 64"/>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66" name="正方形/長方形 65"/>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7" name="正方形/長方形 66"/>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8" name="正方形/長方形 67"/>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9" name="正方形/長方形 68"/>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Tree>
    <p:extLst>
      <p:ext uri="{BB962C8B-B14F-4D97-AF65-F5344CB8AC3E}">
        <p14:creationId xmlns:p14="http://schemas.microsoft.com/office/powerpoint/2010/main" val="1032034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構造ハザードの例３</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a:t>使用資源の異なるステージ間のぶつかりでも起きる</a:t>
            </a:r>
            <a:endParaRPr lang="en-US" altLang="ja-JP" dirty="0"/>
          </a:p>
          <a:p>
            <a:pPr lvl="1"/>
            <a:r>
              <a:rPr lang="ja-JP" altLang="en-US" dirty="0"/>
              <a:t>これまでの例は，同じステージ内で資源が足りない例</a:t>
            </a:r>
            <a:endParaRPr lang="en-US" altLang="ja-JP" dirty="0"/>
          </a:p>
          <a:p>
            <a:r>
              <a:rPr lang="en-US" altLang="ja-JP" b="1" dirty="0" err="1">
                <a:latin typeface="Consolas" panose="020B0609020204030204" pitchFamily="49" charset="0"/>
              </a:rPr>
              <a:t>ld_inc</a:t>
            </a:r>
            <a:r>
              <a:rPr lang="en-US" altLang="ja-JP" b="1" dirty="0">
                <a:latin typeface="Consolas" panose="020B0609020204030204" pitchFamily="49" charset="0"/>
              </a:rPr>
              <a:t> [rs1]+1</a:t>
            </a:r>
            <a:r>
              <a:rPr lang="ja-JP" altLang="en-US" b="1" dirty="0">
                <a:latin typeface="Consolas" panose="020B0609020204030204" pitchFamily="49" charset="0"/>
              </a:rPr>
              <a:t>→</a:t>
            </a:r>
            <a:r>
              <a:rPr lang="en-US" altLang="ja-JP" b="1" dirty="0" err="1">
                <a:latin typeface="Consolas" panose="020B0609020204030204" pitchFamily="49" charset="0"/>
              </a:rPr>
              <a:t>rd</a:t>
            </a:r>
            <a:r>
              <a:rPr lang="en-US" altLang="ja-JP" dirty="0"/>
              <a:t> </a:t>
            </a:r>
            <a:r>
              <a:rPr lang="ja-JP" altLang="en-US" dirty="0" err="1"/>
              <a:t>のような</a:t>
            </a:r>
            <a:r>
              <a:rPr lang="ja-JP" altLang="en-US" dirty="0"/>
              <a:t>命令があったとする</a:t>
            </a:r>
            <a:endParaRPr lang="en-US" altLang="ja-JP" dirty="0"/>
          </a:p>
          <a:p>
            <a:pPr marL="817200" lvl="1" indent="-457200">
              <a:buFont typeface="+mj-lt"/>
              <a:buAutoNum type="arabicPeriod"/>
            </a:pPr>
            <a:r>
              <a:rPr lang="en-US" altLang="ja-JP" dirty="0"/>
              <a:t>rs1 </a:t>
            </a:r>
            <a:r>
              <a:rPr lang="ja-JP" altLang="en-US" dirty="0"/>
              <a:t>の指すアドレスからメモリを読む</a:t>
            </a:r>
            <a:endParaRPr lang="en-US" altLang="ja-JP" dirty="0"/>
          </a:p>
          <a:p>
            <a:pPr marL="817200" lvl="1" indent="-457200">
              <a:buFont typeface="+mj-lt"/>
              <a:buAutoNum type="arabicPeriod"/>
            </a:pPr>
            <a:r>
              <a:rPr lang="ja-JP" altLang="en-US" dirty="0"/>
              <a:t>読んだ値にさらに</a:t>
            </a:r>
            <a:r>
              <a:rPr lang="en-US" altLang="ja-JP" dirty="0"/>
              <a:t>+</a:t>
            </a:r>
            <a:r>
              <a:rPr lang="ja-JP" altLang="en-US" dirty="0"/>
              <a:t>１してから </a:t>
            </a:r>
            <a:r>
              <a:rPr lang="en-US" altLang="ja-JP" dirty="0" err="1"/>
              <a:t>rd</a:t>
            </a:r>
            <a:r>
              <a:rPr lang="en-US" altLang="ja-JP" dirty="0"/>
              <a:t> </a:t>
            </a:r>
            <a:r>
              <a:rPr lang="ja-JP" altLang="en-US" dirty="0"/>
              <a:t>に書く</a:t>
            </a:r>
            <a:endParaRPr lang="en-US" altLang="ja-JP" dirty="0"/>
          </a:p>
          <a:p>
            <a:r>
              <a:rPr lang="ja-JP" altLang="en-US" dirty="0"/>
              <a:t>一見，資源は足りているようだが･･･</a:t>
            </a:r>
            <a:endParaRPr lang="en-US" altLang="ja-JP" dirty="0"/>
          </a:p>
          <a:p>
            <a:pPr lvl="1"/>
            <a:r>
              <a:rPr lang="ja-JP" altLang="en-US" dirty="0"/>
              <a:t>レジスタの読み書きは１つずつしかない</a:t>
            </a:r>
            <a:endParaRPr lang="en-US" altLang="ja-JP" dirty="0"/>
          </a:p>
          <a:p>
            <a:pPr lvl="1"/>
            <a:r>
              <a:rPr lang="ja-JP" altLang="en-US" dirty="0"/>
              <a:t>メモリも１カ所を読むだけ</a:t>
            </a:r>
            <a:endParaRPr lang="en-US" altLang="ja-JP" dirty="0"/>
          </a:p>
          <a:p>
            <a:pPr lvl="1"/>
            <a:r>
              <a:rPr lang="ja-JP" altLang="en-US" dirty="0"/>
              <a:t>加算も１回行うだけ</a:t>
            </a:r>
            <a:endParaRPr lang="en-US" altLang="ja-JP" dirty="0"/>
          </a:p>
        </p:txBody>
      </p:sp>
    </p:spTree>
    <p:extLst>
      <p:ext uri="{BB962C8B-B14F-4D97-AF65-F5344CB8AC3E}">
        <p14:creationId xmlns:p14="http://schemas.microsoft.com/office/powerpoint/2010/main" val="36778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構造ハザードの例３</a:t>
            </a:r>
            <a:endParaRPr lang="ja-JP" altLang="en-US" dirty="0"/>
          </a:p>
        </p:txBody>
      </p:sp>
      <p:sp>
        <p:nvSpPr>
          <p:cNvPr id="3" name="テキスト プレースホルダー 2"/>
          <p:cNvSpPr>
            <a:spLocks noGrp="1"/>
          </p:cNvSpPr>
          <p:nvPr>
            <p:ph type="body" sz="quarter" idx="10"/>
          </p:nvPr>
        </p:nvSpPr>
        <p:spPr>
          <a:xfrm>
            <a:off x="611956" y="1088974"/>
            <a:ext cx="8280092" cy="2250025"/>
          </a:xfrm>
        </p:spPr>
        <p:txBody>
          <a:bodyPr/>
          <a:lstStyle/>
          <a:p>
            <a:r>
              <a:rPr lang="en-US" altLang="ja-JP" dirty="0" err="1"/>
              <a:t>ld_inc</a:t>
            </a:r>
            <a:r>
              <a:rPr lang="en-US" altLang="ja-JP" dirty="0"/>
              <a:t> [rs1]+1</a:t>
            </a:r>
            <a:r>
              <a:rPr lang="ja-JP" altLang="en-US" dirty="0"/>
              <a:t>→</a:t>
            </a:r>
            <a:r>
              <a:rPr lang="en-US" altLang="ja-JP" dirty="0" err="1"/>
              <a:t>rd</a:t>
            </a:r>
            <a:r>
              <a:rPr lang="en-US" altLang="ja-JP" dirty="0"/>
              <a:t>  </a:t>
            </a:r>
            <a:r>
              <a:rPr lang="ja-JP" altLang="en-US" dirty="0"/>
              <a:t>と </a:t>
            </a:r>
            <a:r>
              <a:rPr lang="en-US" altLang="ja-JP" dirty="0"/>
              <a:t>add </a:t>
            </a:r>
            <a:r>
              <a:rPr lang="ja-JP" altLang="en-US" dirty="0"/>
              <a:t>が連続した場合：</a:t>
            </a:r>
            <a:endParaRPr lang="en-US" altLang="ja-JP" dirty="0"/>
          </a:p>
          <a:p>
            <a:pPr lvl="1"/>
            <a:r>
              <a:rPr lang="en-US" altLang="ja-JP" dirty="0" err="1"/>
              <a:t>ld_inc</a:t>
            </a:r>
            <a:r>
              <a:rPr lang="en-US" altLang="ja-JP" dirty="0"/>
              <a:t> </a:t>
            </a:r>
            <a:r>
              <a:rPr lang="ja-JP" altLang="en-US" dirty="0"/>
              <a:t>で，</a:t>
            </a:r>
            <a:r>
              <a:rPr lang="en-US" altLang="ja-JP" dirty="0"/>
              <a:t>MEM </a:t>
            </a:r>
            <a:r>
              <a:rPr lang="ja-JP" altLang="en-US" dirty="0"/>
              <a:t>ステージから読んだ値を加算しようとしても，</a:t>
            </a:r>
            <a:endParaRPr lang="en-US" altLang="ja-JP" dirty="0"/>
          </a:p>
          <a:p>
            <a:pPr lvl="1"/>
            <a:r>
              <a:rPr lang="ja-JP" altLang="en-US" dirty="0"/>
              <a:t>そのサイクルは後続の </a:t>
            </a:r>
            <a:r>
              <a:rPr lang="en-US" altLang="ja-JP" dirty="0"/>
              <a:t>add </a:t>
            </a:r>
            <a:r>
              <a:rPr lang="ja-JP" altLang="en-US" dirty="0"/>
              <a:t>が演算器を使っているので使用できない</a:t>
            </a:r>
            <a:endParaRPr lang="en-US" altLang="ja-JP" dirty="0"/>
          </a:p>
        </p:txBody>
      </p:sp>
      <p:cxnSp>
        <p:nvCxnSpPr>
          <p:cNvPr id="4" name="直線コネクタ 3"/>
          <p:cNvCxnSpPr/>
          <p:nvPr/>
        </p:nvCxnSpPr>
        <p:spPr bwMode="auto">
          <a:xfrm>
            <a:off x="2951982" y="4329010"/>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角丸四角形 4"/>
          <p:cNvSpPr/>
          <p:nvPr/>
        </p:nvSpPr>
        <p:spPr bwMode="auto">
          <a:xfrm>
            <a:off x="1857490" y="4184850"/>
            <a:ext cx="11523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err="1">
                <a:latin typeface="Courier New" panose="02070309020205020404" pitchFamily="49" charset="0"/>
                <a:cs typeface="Courier New" panose="02070309020205020404" pitchFamily="49" charset="0"/>
              </a:rPr>
              <a:t>ld_inc</a:t>
            </a:r>
            <a:endParaRPr kumimoji="1" lang="ja-JP" altLang="en-US" b="1" dirty="0">
              <a:latin typeface="Courier New" panose="02070309020205020404" pitchFamily="49" charset="0"/>
              <a:cs typeface="Courier New" panose="02070309020205020404" pitchFamily="49" charset="0"/>
            </a:endParaRPr>
          </a:p>
        </p:txBody>
      </p:sp>
      <p:sp>
        <p:nvSpPr>
          <p:cNvPr id="6" name="角丸四角形 5"/>
          <p:cNvSpPr/>
          <p:nvPr/>
        </p:nvSpPr>
        <p:spPr bwMode="auto">
          <a:xfrm>
            <a:off x="1857490" y="4904858"/>
            <a:ext cx="11523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add</a:t>
            </a:r>
            <a:endParaRPr kumimoji="1" lang="ja-JP" altLang="en-US" b="1" dirty="0">
              <a:latin typeface="Courier New" panose="02070309020205020404" pitchFamily="49" charset="0"/>
              <a:cs typeface="Courier New" panose="02070309020205020404" pitchFamily="49" charset="0"/>
            </a:endParaRPr>
          </a:p>
        </p:txBody>
      </p:sp>
      <p:cxnSp>
        <p:nvCxnSpPr>
          <p:cNvPr id="7" name="直線コネクタ 6"/>
          <p:cNvCxnSpPr>
            <a:endCxn id="15" idx="1"/>
          </p:cNvCxnSpPr>
          <p:nvPr/>
        </p:nvCxnSpPr>
        <p:spPr bwMode="auto">
          <a:xfrm>
            <a:off x="3027503" y="5084860"/>
            <a:ext cx="1080012" cy="2"/>
          </a:xfrm>
          <a:prstGeom prst="line">
            <a:avLst/>
          </a:prstGeom>
          <a:noFill/>
          <a:ln w="9525" cap="flat" cmpd="sng" algn="ctr">
            <a:solidFill>
              <a:schemeClr val="tx1"/>
            </a:solidFill>
            <a:prstDash val="dash"/>
            <a:round/>
            <a:headEnd type="none" w="med" len="med"/>
            <a:tailEnd type="none" w="med" len="med"/>
          </a:ln>
          <a:effectLst/>
        </p:spPr>
      </p:cxnSp>
      <p:grpSp>
        <p:nvGrpSpPr>
          <p:cNvPr id="8" name="グループ化 7"/>
          <p:cNvGrpSpPr/>
          <p:nvPr/>
        </p:nvGrpSpPr>
        <p:grpSpPr>
          <a:xfrm>
            <a:off x="3657510" y="4184850"/>
            <a:ext cx="2160020" cy="360000"/>
            <a:chOff x="4481999" y="4959017"/>
            <a:chExt cx="2160020" cy="360000"/>
          </a:xfrm>
        </p:grpSpPr>
        <p:sp>
          <p:nvSpPr>
            <p:cNvPr id="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3"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 name="グループ化 13"/>
          <p:cNvGrpSpPr/>
          <p:nvPr/>
        </p:nvGrpSpPr>
        <p:grpSpPr>
          <a:xfrm>
            <a:off x="4107515" y="4904862"/>
            <a:ext cx="2160020" cy="360000"/>
            <a:chOff x="4481999" y="4959017"/>
            <a:chExt cx="2160020" cy="360000"/>
          </a:xfrm>
        </p:grpSpPr>
        <p:sp>
          <p:nvSpPr>
            <p:cNvPr id="15"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
        <p:nvSpPr>
          <p:cNvPr id="20" name="角丸四角形 19"/>
          <p:cNvSpPr/>
          <p:nvPr/>
        </p:nvSpPr>
        <p:spPr bwMode="auto">
          <a:xfrm>
            <a:off x="4962128" y="4004848"/>
            <a:ext cx="450005" cy="1440016"/>
          </a:xfrm>
          <a:prstGeom prst="roundRect">
            <a:avLst/>
          </a:prstGeom>
          <a:noFill/>
          <a:ln>
            <a:solidFill>
              <a:schemeClr val="accent6"/>
            </a:solid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725545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ld_inc</a:t>
            </a:r>
            <a:r>
              <a:rPr lang="en-US" altLang="ja-JP" dirty="0"/>
              <a:t> [rs1]+1</a:t>
            </a:r>
            <a:r>
              <a:rPr lang="ja-JP" altLang="en-US" dirty="0"/>
              <a:t>→</a:t>
            </a:r>
            <a:r>
              <a:rPr lang="en-US" altLang="ja-JP" dirty="0" err="1"/>
              <a:t>rd</a:t>
            </a:r>
            <a:r>
              <a:rPr lang="en-US" altLang="ja-JP" dirty="0"/>
              <a:t>  </a:t>
            </a:r>
            <a:r>
              <a:rPr lang="ja-JP" altLang="en-US" dirty="0"/>
              <a:t>と </a:t>
            </a:r>
            <a:r>
              <a:rPr lang="en-US" altLang="ja-JP" dirty="0"/>
              <a:t>add </a:t>
            </a:r>
            <a:r>
              <a:rPr lang="ja-JP" altLang="en-US" dirty="0"/>
              <a:t>が連続した場合</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lang="en-US" altLang="ja-JP" dirty="0"/>
              <a:t>EX </a:t>
            </a:r>
            <a:r>
              <a:rPr lang="ja-JP" altLang="en-US" dirty="0"/>
              <a:t>ステージ以外では，演算器にはアクセスできない</a:t>
            </a:r>
            <a:endParaRPr lang="en-US" altLang="ja-JP" dirty="0"/>
          </a:p>
          <a:p>
            <a:pPr lvl="1"/>
            <a:r>
              <a:rPr kumimoji="1" lang="ja-JP" altLang="en-US" dirty="0"/>
              <a:t>他の命令が使っている可能性がある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25" name="直線矢印コネクタ 24"/>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a:endCxn id="20"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3" name="正方形/長方形 4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6462021" y="2258987"/>
            <a:ext cx="204174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err="1"/>
              <a:t>ld_inc</a:t>
            </a:r>
            <a:r>
              <a:rPr lang="en-US" altLang="ja-JP" dirty="0"/>
              <a:t> [rs1]+1</a:t>
            </a:r>
            <a:r>
              <a:rPr lang="ja-JP" altLang="en-US" dirty="0"/>
              <a:t>→</a:t>
            </a:r>
            <a:r>
              <a:rPr lang="en-US" altLang="ja-JP" dirty="0" err="1"/>
              <a:t>rd</a:t>
            </a:r>
            <a:r>
              <a:rPr lang="en-US" altLang="ja-JP" dirty="0"/>
              <a:t>  </a:t>
            </a:r>
            <a:endParaRPr kumimoji="1" lang="ja-JP" altLang="en-US" dirty="0">
              <a:latin typeface="Arial Narrow" panose="020B0606020202030204" pitchFamily="34" charset="0"/>
            </a:endParaRPr>
          </a:p>
        </p:txBody>
      </p:sp>
      <p:sp>
        <p:nvSpPr>
          <p:cNvPr id="53" name="角丸四角形 52"/>
          <p:cNvSpPr/>
          <p:nvPr/>
        </p:nvSpPr>
        <p:spPr bwMode="auto">
          <a:xfrm>
            <a:off x="5112006" y="2258987"/>
            <a:ext cx="90001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575901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構造ハザードの解決方法</a:t>
            </a:r>
          </a:p>
        </p:txBody>
      </p:sp>
      <p:sp>
        <p:nvSpPr>
          <p:cNvPr id="3" name="テキスト プレースホルダー 2"/>
          <p:cNvSpPr>
            <a:spLocks noGrp="1"/>
          </p:cNvSpPr>
          <p:nvPr>
            <p:ph type="body" sz="quarter" idx="10"/>
          </p:nvPr>
        </p:nvSpPr>
        <p:spPr/>
        <p:txBody>
          <a:bodyPr/>
          <a:lstStyle/>
          <a:p>
            <a:r>
              <a:rPr kumimoji="1" lang="ja-JP" altLang="en-US" dirty="0"/>
              <a:t>解決方法</a:t>
            </a:r>
            <a:endParaRPr kumimoji="1" lang="en-US" altLang="ja-JP" dirty="0"/>
          </a:p>
          <a:p>
            <a:pPr marL="817200" lvl="1" indent="-457200">
              <a:buFont typeface="+mj-lt"/>
              <a:buAutoNum type="arabicPeriod"/>
            </a:pPr>
            <a:r>
              <a:rPr kumimoji="1" lang="ja-JP" altLang="en-US" dirty="0"/>
              <a:t>ハードウェアの増強</a:t>
            </a:r>
            <a:endParaRPr kumimoji="1" lang="en-US" altLang="ja-JP" dirty="0"/>
          </a:p>
          <a:p>
            <a:pPr marL="817200" lvl="1" indent="-457200">
              <a:buFont typeface="+mj-lt"/>
              <a:buAutoNum type="arabicPeriod"/>
            </a:pPr>
            <a:r>
              <a:rPr kumimoji="1" lang="ja-JP" altLang="en-US" dirty="0"/>
              <a:t>時分割処理</a:t>
            </a:r>
            <a:endParaRPr kumimoji="1" lang="en-US" altLang="ja-JP" dirty="0"/>
          </a:p>
          <a:p>
            <a:pPr marL="817200" lvl="1" indent="-457200">
              <a:buFont typeface="+mj-lt"/>
              <a:buAutoNum type="arabicPeriod"/>
            </a:pPr>
            <a:r>
              <a:rPr kumimoji="1" lang="ja-JP" altLang="en-US" dirty="0"/>
              <a:t>マイクロ命令への変換</a:t>
            </a:r>
          </a:p>
        </p:txBody>
      </p:sp>
    </p:spTree>
    <p:extLst>
      <p:ext uri="{BB962C8B-B14F-4D97-AF65-F5344CB8AC3E}">
        <p14:creationId xmlns:p14="http://schemas.microsoft.com/office/powerpoint/2010/main" val="3009723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現在のトランジスタのサイズ程度ならばトンネル効果などの影響は全く考慮しなくていい程度なのでしょうか？それともある程度現段階で考慮されていて、より量子化学的影響が大きくなっていっても対応できる見通しが立っているのでしょうか</a:t>
            </a:r>
          </a:p>
        </p:txBody>
      </p:sp>
    </p:spTree>
    <p:extLst>
      <p:ext uri="{BB962C8B-B14F-4D97-AF65-F5344CB8AC3E}">
        <p14:creationId xmlns:p14="http://schemas.microsoft.com/office/powerpoint/2010/main" val="3370774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解決方法１：ハードウェアの増強</a:t>
            </a:r>
          </a:p>
        </p:txBody>
      </p:sp>
      <p:sp>
        <p:nvSpPr>
          <p:cNvPr id="3" name="テキスト プレースホルダー 2"/>
          <p:cNvSpPr>
            <a:spLocks noGrp="1"/>
          </p:cNvSpPr>
          <p:nvPr>
            <p:ph type="body" sz="quarter" idx="10"/>
          </p:nvPr>
        </p:nvSpPr>
        <p:spPr/>
        <p:txBody>
          <a:bodyPr/>
          <a:lstStyle/>
          <a:p>
            <a:r>
              <a:rPr kumimoji="1" lang="ja-JP" altLang="en-US" dirty="0"/>
              <a:t>ハードウェアを増強する</a:t>
            </a:r>
            <a:br>
              <a:rPr kumimoji="1" lang="en-US" altLang="ja-JP" dirty="0"/>
            </a:br>
            <a:endParaRPr kumimoji="1" lang="en-US" altLang="ja-JP" dirty="0"/>
          </a:p>
          <a:p>
            <a:pPr lvl="1"/>
            <a:r>
              <a:rPr lang="en-US" altLang="ja-JP" dirty="0" err="1"/>
              <a:t>mov</a:t>
            </a:r>
            <a:r>
              <a:rPr lang="en-US" altLang="ja-JP" dirty="0"/>
              <a:t> [rs1]</a:t>
            </a:r>
            <a:r>
              <a:rPr lang="ja-JP" altLang="en-US" dirty="0"/>
              <a:t>→</a:t>
            </a:r>
            <a:r>
              <a:rPr lang="en-US" altLang="ja-JP" dirty="0"/>
              <a:t>[rs2]</a:t>
            </a:r>
          </a:p>
          <a:p>
            <a:pPr lvl="2"/>
            <a:r>
              <a:rPr lang="ja-JP" altLang="en-US" dirty="0"/>
              <a:t>複数箇所のメモリを同時に読み書きできるように</a:t>
            </a:r>
            <a:endParaRPr lang="en-US" altLang="ja-JP" dirty="0"/>
          </a:p>
          <a:p>
            <a:pPr lvl="2"/>
            <a:endParaRPr lang="en-US" altLang="ja-JP" dirty="0"/>
          </a:p>
          <a:p>
            <a:pPr lvl="1"/>
            <a:r>
              <a:rPr kumimoji="1" lang="en-US" altLang="ja-JP" dirty="0"/>
              <a:t>pop</a:t>
            </a:r>
          </a:p>
          <a:p>
            <a:pPr lvl="2"/>
            <a:r>
              <a:rPr kumimoji="1" lang="ja-JP" altLang="en-US" dirty="0"/>
              <a:t>レジスタに２つ同時に書き込めるように</a:t>
            </a:r>
            <a:endParaRPr kumimoji="1" lang="en-US" altLang="ja-JP" dirty="0"/>
          </a:p>
          <a:p>
            <a:pPr lvl="2"/>
            <a:endParaRPr kumimoji="1" lang="en-US" altLang="ja-JP" dirty="0"/>
          </a:p>
          <a:p>
            <a:pPr lvl="1"/>
            <a:r>
              <a:rPr lang="en-US" altLang="ja-JP" dirty="0" err="1"/>
              <a:t>ld_inc</a:t>
            </a:r>
            <a:r>
              <a:rPr lang="en-US" altLang="ja-JP" dirty="0"/>
              <a:t> [rs1]+1</a:t>
            </a:r>
            <a:r>
              <a:rPr lang="ja-JP" altLang="en-US" dirty="0"/>
              <a:t>→</a:t>
            </a:r>
            <a:r>
              <a:rPr lang="en-US" altLang="ja-JP" dirty="0" err="1"/>
              <a:t>rd</a:t>
            </a:r>
            <a:r>
              <a:rPr lang="en-US" altLang="ja-JP" dirty="0"/>
              <a:t>  </a:t>
            </a:r>
          </a:p>
          <a:p>
            <a:pPr lvl="2"/>
            <a:r>
              <a:rPr lang="en-US" altLang="ja-JP" dirty="0">
                <a:latin typeface="Arial Narrow" panose="020B0606020202030204" pitchFamily="34" charset="0"/>
              </a:rPr>
              <a:t>MEM </a:t>
            </a:r>
            <a:r>
              <a:rPr lang="ja-JP" altLang="en-US" dirty="0">
                <a:latin typeface="Arial Narrow" panose="020B0606020202030204" pitchFamily="34" charset="0"/>
              </a:rPr>
              <a:t>ステージに専用の加算器を追加</a:t>
            </a:r>
            <a:endParaRPr kumimoji="1" lang="ja-JP" altLang="en-US" dirty="0"/>
          </a:p>
        </p:txBody>
      </p:sp>
    </p:spTree>
    <p:extLst>
      <p:ext uri="{BB962C8B-B14F-4D97-AF65-F5344CB8AC3E}">
        <p14:creationId xmlns:p14="http://schemas.microsoft.com/office/powerpoint/2010/main" val="3713780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解決方法１：ハードウェアの増強</a:t>
            </a:r>
          </a:p>
        </p:txBody>
      </p:sp>
      <p:sp>
        <p:nvSpPr>
          <p:cNvPr id="3" name="テキスト プレースホルダー 2"/>
          <p:cNvSpPr>
            <a:spLocks noGrp="1"/>
          </p:cNvSpPr>
          <p:nvPr>
            <p:ph type="body" sz="quarter" idx="10"/>
          </p:nvPr>
        </p:nvSpPr>
        <p:spPr>
          <a:xfrm>
            <a:off x="251952" y="1088974"/>
            <a:ext cx="8640096" cy="5219751"/>
          </a:xfrm>
        </p:spPr>
        <p:txBody>
          <a:bodyPr/>
          <a:lstStyle/>
          <a:p>
            <a:r>
              <a:rPr kumimoji="1" lang="ja-JP" altLang="en-US" dirty="0"/>
              <a:t>利点：オーバーヘッドをいとわなければ，基本これで解決</a:t>
            </a:r>
            <a:endParaRPr kumimoji="1" lang="en-US" altLang="ja-JP" dirty="0"/>
          </a:p>
          <a:p>
            <a:r>
              <a:rPr kumimoji="1" lang="ja-JP" altLang="en-US" dirty="0"/>
              <a:t>欠点：回路規模が増える</a:t>
            </a:r>
            <a:br>
              <a:rPr kumimoji="1" lang="en-US" altLang="ja-JP" dirty="0"/>
            </a:br>
            <a:endParaRPr kumimoji="1" lang="en-US" altLang="ja-JP" dirty="0"/>
          </a:p>
          <a:p>
            <a:pPr marL="817200" lvl="1" indent="-457200">
              <a:buFont typeface="+mj-lt"/>
              <a:buAutoNum type="arabicPeriod"/>
            </a:pPr>
            <a:r>
              <a:rPr kumimoji="1" lang="ja-JP" altLang="en-US" dirty="0"/>
              <a:t>機能の増強量に比例した回路が必要</a:t>
            </a:r>
            <a:endParaRPr kumimoji="1" lang="en-US" altLang="ja-JP" dirty="0"/>
          </a:p>
          <a:p>
            <a:pPr lvl="2"/>
            <a:r>
              <a:rPr lang="ja-JP" altLang="en-US" dirty="0"/>
              <a:t>なにも考えないで対応していくと，ものすごい数の回路になる</a:t>
            </a:r>
            <a:endParaRPr kumimoji="1" lang="en-US" altLang="ja-JP" dirty="0"/>
          </a:p>
          <a:p>
            <a:pPr lvl="2"/>
            <a:r>
              <a:rPr kumimoji="1" lang="ja-JP" altLang="en-US" dirty="0"/>
              <a:t>例：</a:t>
            </a:r>
            <a:r>
              <a:rPr kumimoji="1" lang="en-US" altLang="ja-JP" dirty="0"/>
              <a:t>ARM </a:t>
            </a:r>
            <a:r>
              <a:rPr kumimoji="1" lang="ja-JP" altLang="en-US" dirty="0"/>
              <a:t>は全１６レジスタを一気にメモリに書ける命令がある</a:t>
            </a:r>
            <a:endParaRPr kumimoji="1" lang="en-US" altLang="ja-JP" dirty="0"/>
          </a:p>
          <a:p>
            <a:pPr lvl="2"/>
            <a:endParaRPr kumimoji="1" lang="en-US" altLang="ja-JP" dirty="0"/>
          </a:p>
          <a:p>
            <a:pPr marL="817200" lvl="1" indent="-457200">
              <a:buFont typeface="+mj-lt"/>
              <a:buAutoNum type="arabicPeriod"/>
            </a:pPr>
            <a:r>
              <a:rPr kumimoji="1" lang="ja-JP" altLang="en-US" dirty="0"/>
              <a:t>機能の増強量に対して，線形より大きなオーダーで回路規模が</a:t>
            </a:r>
            <a:br>
              <a:rPr kumimoji="1" lang="en-US" altLang="ja-JP" dirty="0"/>
            </a:br>
            <a:r>
              <a:rPr kumimoji="1" lang="ja-JP" altLang="en-US" dirty="0"/>
              <a:t>増える場合もある</a:t>
            </a:r>
            <a:endParaRPr kumimoji="1" lang="en-US" altLang="ja-JP" dirty="0"/>
          </a:p>
          <a:p>
            <a:pPr lvl="2"/>
            <a:r>
              <a:rPr lang="ja-JP" altLang="en-US" dirty="0"/>
              <a:t>加算器などなら，増やした数の分だけ線形に回路が増える</a:t>
            </a:r>
          </a:p>
          <a:p>
            <a:pPr lvl="2"/>
            <a:r>
              <a:rPr kumimoji="1" lang="ja-JP" altLang="en-US" dirty="0">
                <a:solidFill>
                  <a:schemeClr val="accent5"/>
                </a:solidFill>
              </a:rPr>
              <a:t>メモリやレジスタは，同時に読み書きできる数の２乗で回路が大きくなる（今後の講義で説明）</a:t>
            </a:r>
            <a:endParaRPr kumimoji="1" lang="en-US" altLang="ja-JP" dirty="0">
              <a:solidFill>
                <a:schemeClr val="accent5"/>
              </a:solidFill>
            </a:endParaRPr>
          </a:p>
        </p:txBody>
      </p:sp>
    </p:spTree>
    <p:extLst>
      <p:ext uri="{BB962C8B-B14F-4D97-AF65-F5344CB8AC3E}">
        <p14:creationId xmlns:p14="http://schemas.microsoft.com/office/powerpoint/2010/main" val="2709897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構造ハザードの解決方法</a:t>
            </a:r>
          </a:p>
        </p:txBody>
      </p:sp>
      <p:sp>
        <p:nvSpPr>
          <p:cNvPr id="3" name="テキスト プレースホルダー 2"/>
          <p:cNvSpPr>
            <a:spLocks noGrp="1"/>
          </p:cNvSpPr>
          <p:nvPr>
            <p:ph type="body" sz="quarter" idx="10"/>
          </p:nvPr>
        </p:nvSpPr>
        <p:spPr/>
        <p:txBody>
          <a:bodyPr/>
          <a:lstStyle/>
          <a:p>
            <a:r>
              <a:rPr kumimoji="1" lang="ja-JP" altLang="en-US" dirty="0"/>
              <a:t>解決方法</a:t>
            </a:r>
            <a:endParaRPr kumimoji="1" lang="en-US" altLang="ja-JP" dirty="0"/>
          </a:p>
          <a:p>
            <a:pPr marL="817200" lvl="1" indent="-457200">
              <a:buFont typeface="+mj-lt"/>
              <a:buAutoNum type="arabicPeriod"/>
            </a:pPr>
            <a:r>
              <a:rPr kumimoji="1" lang="ja-JP" altLang="en-US" dirty="0"/>
              <a:t>ハードウェアの増強</a:t>
            </a:r>
            <a:endParaRPr kumimoji="1" lang="en-US" altLang="ja-JP" dirty="0"/>
          </a:p>
          <a:p>
            <a:pPr marL="817200" lvl="1" indent="-457200">
              <a:buFont typeface="+mj-lt"/>
              <a:buAutoNum type="arabicPeriod"/>
            </a:pPr>
            <a:r>
              <a:rPr kumimoji="1" lang="ja-JP" altLang="en-US" b="1" dirty="0"/>
              <a:t>時分割処理</a:t>
            </a:r>
            <a:endParaRPr kumimoji="1" lang="en-US" altLang="ja-JP" b="1" dirty="0"/>
          </a:p>
          <a:p>
            <a:pPr marL="817200" lvl="1" indent="-457200">
              <a:buFont typeface="+mj-lt"/>
              <a:buAutoNum type="arabicPeriod"/>
            </a:pPr>
            <a:r>
              <a:rPr kumimoji="1" lang="ja-JP" altLang="en-US" dirty="0"/>
              <a:t>マイクロ命令への変換</a:t>
            </a:r>
          </a:p>
        </p:txBody>
      </p:sp>
    </p:spTree>
    <p:extLst>
      <p:ext uri="{BB962C8B-B14F-4D97-AF65-F5344CB8AC3E}">
        <p14:creationId xmlns:p14="http://schemas.microsoft.com/office/powerpoint/2010/main" val="3790353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解決方法２：時分割で処理</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構造ハザードの原因：</a:t>
            </a:r>
            <a:endParaRPr kumimoji="1" lang="en-US" altLang="ja-JP" dirty="0"/>
          </a:p>
          <a:p>
            <a:pPr lvl="1"/>
            <a:r>
              <a:rPr kumimoji="1" lang="ja-JP" altLang="en-US" dirty="0"/>
              <a:t>ハードウェア（の機能）が足りない</a:t>
            </a:r>
            <a:endParaRPr kumimoji="1" lang="en-US" altLang="ja-JP" dirty="0"/>
          </a:p>
          <a:p>
            <a:r>
              <a:rPr kumimoji="1" lang="ja-JP" altLang="en-US" dirty="0">
                <a:solidFill>
                  <a:schemeClr val="accent5"/>
                </a:solidFill>
              </a:rPr>
              <a:t>パイプラインを止めて</a:t>
            </a:r>
            <a:r>
              <a:rPr kumimoji="1" lang="ja-JP" altLang="en-US" dirty="0"/>
              <a:t>，複数のサイクルをかけて処理する</a:t>
            </a:r>
            <a:endParaRPr kumimoji="1" lang="en-US" altLang="ja-JP" dirty="0"/>
          </a:p>
          <a:p>
            <a:pPr lvl="1"/>
            <a:r>
              <a:rPr lang="en-US" altLang="ja-JP" dirty="0" err="1"/>
              <a:t>mov</a:t>
            </a:r>
            <a:r>
              <a:rPr lang="en-US" altLang="ja-JP" dirty="0"/>
              <a:t> [rs1]</a:t>
            </a:r>
            <a:r>
              <a:rPr lang="ja-JP" altLang="en-US" dirty="0"/>
              <a:t>→</a:t>
            </a:r>
            <a:r>
              <a:rPr lang="en-US" altLang="ja-JP" dirty="0"/>
              <a:t>[rs2]</a:t>
            </a:r>
          </a:p>
          <a:p>
            <a:pPr lvl="2"/>
            <a:r>
              <a:rPr lang="ja-JP" altLang="en-US" dirty="0"/>
              <a:t>メモリを読んだあと，次のサイクルで書きこむ</a:t>
            </a:r>
            <a:endParaRPr lang="en-US" altLang="ja-JP" dirty="0"/>
          </a:p>
          <a:p>
            <a:pPr lvl="2"/>
            <a:endParaRPr lang="en-US" altLang="ja-JP" dirty="0"/>
          </a:p>
          <a:p>
            <a:pPr lvl="1"/>
            <a:r>
              <a:rPr lang="en-US" altLang="ja-JP" dirty="0"/>
              <a:t>pop</a:t>
            </a:r>
          </a:p>
          <a:p>
            <a:pPr lvl="2"/>
            <a:r>
              <a:rPr lang="ja-JP" altLang="en-US" dirty="0"/>
              <a:t>１つレジスタに書いたあと，次のサイクルで書き込む</a:t>
            </a:r>
            <a:endParaRPr lang="en-US" altLang="ja-JP" dirty="0"/>
          </a:p>
          <a:p>
            <a:pPr lvl="2"/>
            <a:endParaRPr lang="en-US" altLang="ja-JP" dirty="0"/>
          </a:p>
          <a:p>
            <a:pPr lvl="1"/>
            <a:r>
              <a:rPr lang="en-US" altLang="ja-JP" dirty="0" err="1"/>
              <a:t>ld_inc</a:t>
            </a:r>
            <a:r>
              <a:rPr lang="en-US" altLang="ja-JP" dirty="0"/>
              <a:t> [rs1]+1</a:t>
            </a:r>
            <a:r>
              <a:rPr lang="ja-JP" altLang="en-US" dirty="0"/>
              <a:t>→</a:t>
            </a:r>
            <a:r>
              <a:rPr lang="en-US" altLang="ja-JP" dirty="0" err="1"/>
              <a:t>rd</a:t>
            </a:r>
            <a:r>
              <a:rPr lang="en-US" altLang="ja-JP" dirty="0"/>
              <a:t>  </a:t>
            </a:r>
          </a:p>
          <a:p>
            <a:pPr lvl="2"/>
            <a:r>
              <a:rPr kumimoji="1" lang="en-US" altLang="ja-JP" dirty="0" err="1"/>
              <a:t>ld_inc</a:t>
            </a:r>
            <a:r>
              <a:rPr kumimoji="1" lang="en-US" altLang="ja-JP" dirty="0"/>
              <a:t> </a:t>
            </a:r>
            <a:r>
              <a:rPr kumimoji="1" lang="ja-JP" altLang="en-US" dirty="0"/>
              <a:t>が </a:t>
            </a:r>
            <a:r>
              <a:rPr kumimoji="1" lang="en-US" altLang="ja-JP" dirty="0"/>
              <a:t>MEM </a:t>
            </a:r>
            <a:r>
              <a:rPr kumimoji="1" lang="ja-JP" altLang="en-US" dirty="0"/>
              <a:t>で値を読んだら，次のサイクルで </a:t>
            </a:r>
            <a:r>
              <a:rPr kumimoji="1" lang="en-US" altLang="ja-JP" dirty="0"/>
              <a:t>+1</a:t>
            </a:r>
            <a:endParaRPr kumimoji="1" lang="ja-JP" altLang="en-US" dirty="0"/>
          </a:p>
        </p:txBody>
      </p:sp>
    </p:spTree>
    <p:extLst>
      <p:ext uri="{BB962C8B-B14F-4D97-AF65-F5344CB8AC3E}">
        <p14:creationId xmlns:p14="http://schemas.microsoft.com/office/powerpoint/2010/main" val="368360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なぜパイプラインを止めるのか</a:t>
            </a:r>
          </a:p>
        </p:txBody>
      </p:sp>
      <p:sp>
        <p:nvSpPr>
          <p:cNvPr id="3" name="テキスト プレースホルダー 2"/>
          <p:cNvSpPr>
            <a:spLocks noGrp="1"/>
          </p:cNvSpPr>
          <p:nvPr>
            <p:ph type="body" sz="quarter" idx="10"/>
          </p:nvPr>
        </p:nvSpPr>
        <p:spPr>
          <a:xfrm>
            <a:off x="611956" y="4869016"/>
            <a:ext cx="8280092" cy="719701"/>
          </a:xfrm>
        </p:spPr>
        <p:txBody>
          <a:bodyPr/>
          <a:lstStyle/>
          <a:p>
            <a:r>
              <a:rPr lang="ja-JP" altLang="en-US" dirty="0"/>
              <a:t>上流を止めないと破綻する</a:t>
            </a:r>
            <a:endParaRPr lang="en-US" altLang="ja-JP" dirty="0"/>
          </a:p>
          <a:p>
            <a:pPr lvl="1"/>
            <a:r>
              <a:rPr lang="en-US" altLang="ja-JP"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が複数サイクルをかけて仕事をしている場合，</a:t>
            </a:r>
            <a:br>
              <a:rPr lang="en-US" altLang="ja-JP" dirty="0"/>
            </a:br>
            <a:r>
              <a:rPr lang="ja-JP" altLang="en-US" dirty="0"/>
              <a:t>命令はそこにとどまり続ける</a:t>
            </a:r>
            <a:endParaRPr lang="en-US" altLang="ja-JP" dirty="0"/>
          </a:p>
          <a:p>
            <a:pPr lvl="1"/>
            <a:r>
              <a:rPr lang="ja-JP" altLang="en-US" dirty="0"/>
              <a:t>その間は上流をとめないと命令をおく場所がないし，</a:t>
            </a:r>
            <a:br>
              <a:rPr lang="en-US" altLang="ja-JP" dirty="0"/>
            </a:br>
            <a:r>
              <a:rPr lang="ja-JP" altLang="en-US" dirty="0"/>
              <a:t>依存関係がまもられない</a:t>
            </a:r>
            <a:endPar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より</a:t>
            </a:r>
            <a:r>
              <a:rPr kumimoji="1" lang="ja-JP" altLang="en-US" dirty="0"/>
              <a:t>下流は流れていっても，この場合は問題ない</a:t>
            </a:r>
            <a:endParaRPr kumimoji="1" lang="en-US" altLang="ja-JP" dirty="0"/>
          </a:p>
        </p:txBody>
      </p:sp>
      <p:grpSp>
        <p:nvGrpSpPr>
          <p:cNvPr id="4" name="グループ化 3"/>
          <p:cNvGrpSpPr/>
          <p:nvPr/>
        </p:nvGrpSpPr>
        <p:grpSpPr>
          <a:xfrm>
            <a:off x="1601967" y="2618991"/>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042127" y="2618991"/>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482287" y="2618991"/>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922447" y="2618991"/>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563806" y="175444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003966" y="1754448"/>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446013" y="1773032"/>
            <a:ext cx="865983" cy="738664"/>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ﾀｲﾍﾝﾈ</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886173" y="1773032"/>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ｺｯﾁﾊ ｶﾝｹｲﾅｲｹﾄﾞﾈ</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20" name="直線矢印コネクタ 19"/>
          <p:cNvCxnSpPr/>
          <p:nvPr/>
        </p:nvCxnSpPr>
        <p:spPr bwMode="auto">
          <a:xfrm>
            <a:off x="1601967" y="3429000"/>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1" name="角丸四角形 20"/>
          <p:cNvSpPr/>
          <p:nvPr/>
        </p:nvSpPr>
        <p:spPr bwMode="auto">
          <a:xfrm>
            <a:off x="3401987" y="252899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sp>
        <p:nvSpPr>
          <p:cNvPr id="22" name="角丸四角形 21"/>
          <p:cNvSpPr/>
          <p:nvPr/>
        </p:nvSpPr>
        <p:spPr bwMode="auto">
          <a:xfrm>
            <a:off x="2051972" y="252899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grpSp>
        <p:nvGrpSpPr>
          <p:cNvPr id="27" name="グループ化 26"/>
          <p:cNvGrpSpPr/>
          <p:nvPr/>
        </p:nvGrpSpPr>
        <p:grpSpPr>
          <a:xfrm>
            <a:off x="4932004" y="2528990"/>
            <a:ext cx="2160024" cy="360004"/>
            <a:chOff x="4932004" y="3068996"/>
            <a:chExt cx="2160024" cy="360004"/>
          </a:xfrm>
        </p:grpSpPr>
        <p:sp>
          <p:nvSpPr>
            <p:cNvPr id="23" name="角丸四角形 22"/>
            <p:cNvSpPr/>
            <p:nvPr/>
          </p:nvSpPr>
          <p:spPr bwMode="auto">
            <a:xfrm>
              <a:off x="4932004" y="3068996"/>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sp>
          <p:nvSpPr>
            <p:cNvPr id="24" name="角丸四角形 23"/>
            <p:cNvSpPr/>
            <p:nvPr/>
          </p:nvSpPr>
          <p:spPr bwMode="auto">
            <a:xfrm>
              <a:off x="6372020" y="3068996"/>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grpSp>
      <p:sp>
        <p:nvSpPr>
          <p:cNvPr id="25" name="角丸四角形吹き出し 24"/>
          <p:cNvSpPr/>
          <p:nvPr/>
        </p:nvSpPr>
        <p:spPr bwMode="auto">
          <a:xfrm>
            <a:off x="2051972" y="1088974"/>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うるせぇ</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命令ぶつけんぞ</a:t>
            </a:r>
          </a:p>
        </p:txBody>
      </p:sp>
      <p:sp>
        <p:nvSpPr>
          <p:cNvPr id="26" name="角丸四角形吹き出し 25"/>
          <p:cNvSpPr/>
          <p:nvPr/>
        </p:nvSpPr>
        <p:spPr bwMode="auto">
          <a:xfrm>
            <a:off x="3671990" y="1088974"/>
            <a:ext cx="1440016"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もうしばらく</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おまちください</a:t>
            </a:r>
          </a:p>
        </p:txBody>
      </p:sp>
    </p:spTree>
    <p:extLst>
      <p:ext uri="{BB962C8B-B14F-4D97-AF65-F5344CB8AC3E}">
        <p14:creationId xmlns:p14="http://schemas.microsoft.com/office/powerpoint/2010/main" val="2074875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2.59259E-6 L 0.15746 0.00023 " pathEditMode="relative" rAng="0" ptsTypes="AA">
                                      <p:cBhvr>
                                        <p:cTn id="6" dur="2000" fill="hold"/>
                                        <p:tgtEl>
                                          <p:spTgt spid="27"/>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パイプラインを止めること</a:t>
            </a:r>
          </a:p>
        </p:txBody>
      </p:sp>
      <p:sp>
        <p:nvSpPr>
          <p:cNvPr id="3" name="テキスト プレースホルダー 2"/>
          <p:cNvSpPr>
            <a:spLocks noGrp="1"/>
          </p:cNvSpPr>
          <p:nvPr>
            <p:ph type="body" sz="quarter" idx="10"/>
          </p:nvPr>
        </p:nvSpPr>
        <p:spPr>
          <a:xfrm>
            <a:off x="251952" y="1088974"/>
            <a:ext cx="8892048" cy="5219751"/>
          </a:xfrm>
        </p:spPr>
        <p:txBody>
          <a:bodyPr/>
          <a:lstStyle/>
          <a:p>
            <a:r>
              <a:rPr kumimoji="1" lang="ja-JP" altLang="en-US" dirty="0"/>
              <a:t>パイプラインを止めるとことを「</a:t>
            </a:r>
            <a:r>
              <a:rPr kumimoji="1" lang="ja-JP" altLang="en-US" dirty="0">
                <a:solidFill>
                  <a:schemeClr val="accent5"/>
                </a:solidFill>
              </a:rPr>
              <a:t>ストール</a:t>
            </a:r>
            <a:r>
              <a:rPr kumimoji="1" lang="ja-JP" altLang="en-US" dirty="0"/>
              <a:t>」や「</a:t>
            </a:r>
            <a:r>
              <a:rPr kumimoji="1" lang="ja-JP" altLang="en-US" dirty="0">
                <a:solidFill>
                  <a:schemeClr val="accent5"/>
                </a:solidFill>
              </a:rPr>
              <a:t>インターロック</a:t>
            </a:r>
            <a:r>
              <a:rPr kumimoji="1" lang="ja-JP" altLang="en-US" dirty="0"/>
              <a:t>」</a:t>
            </a:r>
            <a:br>
              <a:rPr kumimoji="1" lang="en-US" altLang="ja-JP" dirty="0"/>
            </a:br>
            <a:r>
              <a:rPr kumimoji="1" lang="ja-JP" altLang="en-US" dirty="0"/>
              <a:t>という</a:t>
            </a:r>
            <a:endParaRPr kumimoji="1" lang="en-US" altLang="ja-JP" dirty="0"/>
          </a:p>
          <a:p>
            <a:pPr lvl="1"/>
            <a:r>
              <a:rPr kumimoji="1" lang="ja-JP" altLang="en-US" dirty="0"/>
              <a:t>本や人によって，意味や使い方が微妙に統一されていない</a:t>
            </a:r>
            <a:endParaRPr lang="en-US" altLang="ja-JP" dirty="0"/>
          </a:p>
          <a:p>
            <a:pPr lvl="1"/>
            <a:r>
              <a:rPr kumimoji="1" lang="ja-JP" altLang="en-US" dirty="0"/>
              <a:t>この講義では，以降は</a:t>
            </a:r>
            <a:r>
              <a:rPr kumimoji="1" lang="ja-JP" altLang="en-US" dirty="0">
                <a:solidFill>
                  <a:schemeClr val="accent5"/>
                </a:solidFill>
              </a:rPr>
              <a:t>ストールで統一</a:t>
            </a:r>
            <a:endParaRPr kumimoji="1" lang="en-US" altLang="ja-JP" dirty="0">
              <a:solidFill>
                <a:schemeClr val="accent5"/>
              </a:solidFill>
            </a:endParaRPr>
          </a:p>
        </p:txBody>
      </p:sp>
    </p:spTree>
    <p:extLst>
      <p:ext uri="{BB962C8B-B14F-4D97-AF65-F5344CB8AC3E}">
        <p14:creationId xmlns:p14="http://schemas.microsoft.com/office/powerpoint/2010/main" val="312195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線コネクタ 53"/>
          <p:cNvCxnSpPr/>
          <p:nvPr/>
        </p:nvCxnSpPr>
        <p:spPr bwMode="auto">
          <a:xfrm>
            <a:off x="1691968" y="1718981"/>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28" name="直線コネクタ 27"/>
          <p:cNvCxnSpPr/>
          <p:nvPr/>
        </p:nvCxnSpPr>
        <p:spPr bwMode="auto">
          <a:xfrm>
            <a:off x="1691968" y="126897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kumimoji="1" lang="ja-JP" altLang="en-US" dirty="0"/>
              <a:t>ストールの動作</a:t>
            </a:r>
          </a:p>
        </p:txBody>
      </p:sp>
      <p:sp>
        <p:nvSpPr>
          <p:cNvPr id="3" name="テキスト プレースホルダー 2"/>
          <p:cNvSpPr>
            <a:spLocks noGrp="1"/>
          </p:cNvSpPr>
          <p:nvPr>
            <p:ph type="body" sz="quarter" idx="10"/>
          </p:nvPr>
        </p:nvSpPr>
        <p:spPr>
          <a:xfrm>
            <a:off x="611956" y="4509012"/>
            <a:ext cx="8280092" cy="1799713"/>
          </a:xfrm>
        </p:spPr>
        <p:txBody>
          <a:bodyPr/>
          <a:lstStyle/>
          <a:p>
            <a:r>
              <a:rPr lang="en-US" altLang="ja-JP" dirty="0"/>
              <a:t>pop</a:t>
            </a:r>
            <a:r>
              <a:rPr lang="ja-JP" altLang="en-US" dirty="0"/>
              <a:t>：１つレジスタに書いたあと，次のサイクルで書き込む</a:t>
            </a:r>
            <a:endParaRPr lang="en-US" altLang="ja-JP" dirty="0"/>
          </a:p>
          <a:p>
            <a:pPr lvl="1"/>
            <a:r>
              <a:rPr lang="en-US" altLang="ja-JP" dirty="0"/>
              <a:t>WB1 </a:t>
            </a:r>
            <a:r>
              <a:rPr lang="ja-JP" altLang="en-US" dirty="0"/>
              <a:t>と </a:t>
            </a:r>
            <a:r>
              <a:rPr lang="en-US" altLang="ja-JP" dirty="0"/>
              <a:t>WB2 </a:t>
            </a:r>
            <a:r>
              <a:rPr lang="ja-JP" altLang="en-US" dirty="0"/>
              <a:t>の２サイクルで書き込む</a:t>
            </a:r>
            <a:endParaRPr lang="en-US" altLang="ja-JP" dirty="0"/>
          </a:p>
          <a:p>
            <a:pPr lvl="1"/>
            <a:r>
              <a:rPr lang="en-US" altLang="ja-JP" dirty="0"/>
              <a:t>WB2 </a:t>
            </a:r>
            <a:r>
              <a:rPr lang="ja-JP" altLang="en-US" dirty="0"/>
              <a:t>の間は上流を全て止める</a:t>
            </a:r>
            <a:endParaRPr lang="en-US" altLang="ja-JP" dirty="0"/>
          </a:p>
          <a:p>
            <a:r>
              <a:rPr kumimoji="1" lang="ja-JP" altLang="en-US" dirty="0"/>
              <a:t>パイプライン・チャート上では上記のようになる</a:t>
            </a:r>
            <a:endParaRPr kumimoji="1" lang="en-US" altLang="ja-JP" dirty="0"/>
          </a:p>
          <a:p>
            <a:pPr lvl="1"/>
            <a:r>
              <a:rPr kumimoji="1" lang="ja-JP" altLang="en-US" dirty="0"/>
              <a:t>止める原因の命令の下が全部右にずれる</a:t>
            </a:r>
            <a:endParaRPr kumimoji="1" lang="en-US" altLang="ja-JP" dirty="0"/>
          </a:p>
          <a:p>
            <a:pPr lvl="1"/>
            <a:r>
              <a:rPr kumimoji="1" lang="ja-JP" altLang="en-US" dirty="0"/>
              <a:t>ずれた部分の空き（</a:t>
            </a:r>
            <a:r>
              <a:rPr kumimoji="1" lang="en-US" altLang="ja-JP" dirty="0"/>
              <a:t>bb</a:t>
            </a:r>
            <a:r>
              <a:rPr kumimoji="1" lang="ja-JP" altLang="en-US" dirty="0"/>
              <a:t>）を「</a:t>
            </a:r>
            <a:r>
              <a:rPr kumimoji="1" lang="ja-JP" altLang="en-US" dirty="0">
                <a:solidFill>
                  <a:schemeClr val="accent5"/>
                </a:solidFill>
              </a:rPr>
              <a:t>バブル</a:t>
            </a:r>
            <a:r>
              <a:rPr kumimoji="1" lang="ja-JP" altLang="en-US" dirty="0"/>
              <a:t>」とよぶ</a:t>
            </a:r>
          </a:p>
        </p:txBody>
      </p:sp>
      <p:sp>
        <p:nvSpPr>
          <p:cNvPr id="11" name="Rectangle 69"/>
          <p:cNvSpPr>
            <a:spLocks noChangeArrowheads="1"/>
          </p:cNvSpPr>
          <p:nvPr/>
        </p:nvSpPr>
        <p:spPr bwMode="auto">
          <a:xfrm>
            <a:off x="223197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268197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313198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358198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4031994"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WB1</a:t>
            </a:r>
          </a:p>
        </p:txBody>
      </p:sp>
      <p:sp>
        <p:nvSpPr>
          <p:cNvPr id="17" name="Rectangle 69"/>
          <p:cNvSpPr>
            <a:spLocks noChangeArrowheads="1"/>
          </p:cNvSpPr>
          <p:nvPr/>
        </p:nvSpPr>
        <p:spPr bwMode="auto">
          <a:xfrm>
            <a:off x="268197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313198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358198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 name="Rectangle 72"/>
          <p:cNvSpPr>
            <a:spLocks noChangeArrowheads="1"/>
          </p:cNvSpPr>
          <p:nvPr/>
        </p:nvSpPr>
        <p:spPr bwMode="auto">
          <a:xfrm>
            <a:off x="403199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 name="Rectangle 73"/>
          <p:cNvSpPr>
            <a:spLocks noChangeArrowheads="1"/>
          </p:cNvSpPr>
          <p:nvPr/>
        </p:nvSpPr>
        <p:spPr bwMode="auto">
          <a:xfrm>
            <a:off x="493200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69"/>
          <p:cNvSpPr>
            <a:spLocks noChangeArrowheads="1"/>
          </p:cNvSpPr>
          <p:nvPr/>
        </p:nvSpPr>
        <p:spPr bwMode="auto">
          <a:xfrm>
            <a:off x="313198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58198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403199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493200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538200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1" name="正方形/長方形 30"/>
          <p:cNvSpPr/>
          <p:nvPr/>
        </p:nvSpPr>
        <p:spPr bwMode="auto">
          <a:xfrm>
            <a:off x="971960" y="108897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pop</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Rectangle 73"/>
          <p:cNvSpPr>
            <a:spLocks noChangeArrowheads="1"/>
          </p:cNvSpPr>
          <p:nvPr/>
        </p:nvSpPr>
        <p:spPr bwMode="auto">
          <a:xfrm>
            <a:off x="4481999"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WB2</a:t>
            </a:r>
          </a:p>
        </p:txBody>
      </p:sp>
      <p:sp>
        <p:nvSpPr>
          <p:cNvPr id="33" name="Rectangle 69"/>
          <p:cNvSpPr>
            <a:spLocks noChangeArrowheads="1"/>
          </p:cNvSpPr>
          <p:nvPr/>
        </p:nvSpPr>
        <p:spPr bwMode="auto">
          <a:xfrm>
            <a:off x="358198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4" name="Rectangle 70"/>
          <p:cNvSpPr>
            <a:spLocks noChangeArrowheads="1"/>
          </p:cNvSpPr>
          <p:nvPr/>
        </p:nvSpPr>
        <p:spPr bwMode="auto">
          <a:xfrm>
            <a:off x="403199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5" name="Rectangle 71"/>
          <p:cNvSpPr>
            <a:spLocks noChangeArrowheads="1"/>
          </p:cNvSpPr>
          <p:nvPr/>
        </p:nvSpPr>
        <p:spPr bwMode="auto">
          <a:xfrm>
            <a:off x="493200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6" name="Rectangle 72"/>
          <p:cNvSpPr>
            <a:spLocks noChangeArrowheads="1"/>
          </p:cNvSpPr>
          <p:nvPr/>
        </p:nvSpPr>
        <p:spPr bwMode="auto">
          <a:xfrm>
            <a:off x="538200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7" name="Rectangle 73"/>
          <p:cNvSpPr>
            <a:spLocks noChangeArrowheads="1"/>
          </p:cNvSpPr>
          <p:nvPr/>
        </p:nvSpPr>
        <p:spPr bwMode="auto">
          <a:xfrm>
            <a:off x="583201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8" name="Rectangle 69"/>
          <p:cNvSpPr>
            <a:spLocks noChangeArrowheads="1"/>
          </p:cNvSpPr>
          <p:nvPr/>
        </p:nvSpPr>
        <p:spPr bwMode="auto">
          <a:xfrm>
            <a:off x="403199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0"/>
          <p:cNvSpPr>
            <a:spLocks noChangeArrowheads="1"/>
          </p:cNvSpPr>
          <p:nvPr/>
        </p:nvSpPr>
        <p:spPr bwMode="auto">
          <a:xfrm>
            <a:off x="493200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0" name="Rectangle 71"/>
          <p:cNvSpPr>
            <a:spLocks noChangeArrowheads="1"/>
          </p:cNvSpPr>
          <p:nvPr/>
        </p:nvSpPr>
        <p:spPr bwMode="auto">
          <a:xfrm>
            <a:off x="538200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1" name="Rectangle 72"/>
          <p:cNvSpPr>
            <a:spLocks noChangeArrowheads="1"/>
          </p:cNvSpPr>
          <p:nvPr/>
        </p:nvSpPr>
        <p:spPr bwMode="auto">
          <a:xfrm>
            <a:off x="583201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2" name="Rectangle 73"/>
          <p:cNvSpPr>
            <a:spLocks noChangeArrowheads="1"/>
          </p:cNvSpPr>
          <p:nvPr/>
        </p:nvSpPr>
        <p:spPr bwMode="auto">
          <a:xfrm>
            <a:off x="628201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3" name="Rectangle 73"/>
          <p:cNvSpPr>
            <a:spLocks noChangeArrowheads="1"/>
          </p:cNvSpPr>
          <p:nvPr/>
        </p:nvSpPr>
        <p:spPr bwMode="auto">
          <a:xfrm>
            <a:off x="4481999"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4" name="Rectangle 73"/>
          <p:cNvSpPr>
            <a:spLocks noChangeArrowheads="1"/>
          </p:cNvSpPr>
          <p:nvPr/>
        </p:nvSpPr>
        <p:spPr bwMode="auto">
          <a:xfrm>
            <a:off x="4481999" y="198898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5" name="Rectangle 73"/>
          <p:cNvSpPr>
            <a:spLocks noChangeArrowheads="1"/>
          </p:cNvSpPr>
          <p:nvPr/>
        </p:nvSpPr>
        <p:spPr bwMode="auto">
          <a:xfrm>
            <a:off x="4481999" y="243898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6" name="Rectangle 73"/>
          <p:cNvSpPr>
            <a:spLocks noChangeArrowheads="1"/>
          </p:cNvSpPr>
          <p:nvPr/>
        </p:nvSpPr>
        <p:spPr bwMode="auto">
          <a:xfrm>
            <a:off x="4481999" y="288899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69"/>
          <p:cNvSpPr>
            <a:spLocks noChangeArrowheads="1"/>
          </p:cNvSpPr>
          <p:nvPr/>
        </p:nvSpPr>
        <p:spPr bwMode="auto">
          <a:xfrm>
            <a:off x="493200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5382009"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9" name="Rectangle 71"/>
          <p:cNvSpPr>
            <a:spLocks noChangeArrowheads="1"/>
          </p:cNvSpPr>
          <p:nvPr/>
        </p:nvSpPr>
        <p:spPr bwMode="auto">
          <a:xfrm>
            <a:off x="583201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2"/>
          <p:cNvSpPr>
            <a:spLocks noChangeArrowheads="1"/>
          </p:cNvSpPr>
          <p:nvPr/>
        </p:nvSpPr>
        <p:spPr bwMode="auto">
          <a:xfrm>
            <a:off x="6282019"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1" name="Rectangle 73"/>
          <p:cNvSpPr>
            <a:spLocks noChangeArrowheads="1"/>
          </p:cNvSpPr>
          <p:nvPr/>
        </p:nvSpPr>
        <p:spPr bwMode="auto">
          <a:xfrm>
            <a:off x="673202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3" name="角丸四角形 52"/>
          <p:cNvSpPr/>
          <p:nvPr/>
        </p:nvSpPr>
        <p:spPr bwMode="auto">
          <a:xfrm>
            <a:off x="4429168" y="908971"/>
            <a:ext cx="450005" cy="2970033"/>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6" name="直線コネクタ 55"/>
          <p:cNvCxnSpPr/>
          <p:nvPr/>
        </p:nvCxnSpPr>
        <p:spPr bwMode="auto">
          <a:xfrm>
            <a:off x="1691968" y="2168986"/>
            <a:ext cx="1440088" cy="0"/>
          </a:xfrm>
          <a:prstGeom prst="line">
            <a:avLst/>
          </a:prstGeom>
          <a:noFill/>
          <a:ln w="9525" cap="flat" cmpd="sng" algn="ctr">
            <a:solidFill>
              <a:schemeClr val="tx1"/>
            </a:solidFill>
            <a:prstDash val="dash"/>
            <a:round/>
            <a:headEnd type="none" w="med" len="med"/>
            <a:tailEnd type="none" w="med" len="med"/>
          </a:ln>
          <a:effectLst/>
        </p:spPr>
      </p:cxnSp>
      <p:sp>
        <p:nvSpPr>
          <p:cNvPr id="58" name="正方形/長方形 57"/>
          <p:cNvSpPr/>
          <p:nvPr/>
        </p:nvSpPr>
        <p:spPr bwMode="auto">
          <a:xfrm>
            <a:off x="971960" y="153897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add</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971960" y="198898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0" name="直線コネクタ 59"/>
          <p:cNvCxnSpPr/>
          <p:nvPr/>
        </p:nvCxnSpPr>
        <p:spPr bwMode="auto">
          <a:xfrm>
            <a:off x="1691968" y="2618991"/>
            <a:ext cx="1890093" cy="0"/>
          </a:xfrm>
          <a:prstGeom prst="line">
            <a:avLst/>
          </a:prstGeom>
          <a:noFill/>
          <a:ln w="9525" cap="flat" cmpd="sng" algn="ctr">
            <a:solidFill>
              <a:schemeClr val="tx1"/>
            </a:solidFill>
            <a:prstDash val="dash"/>
            <a:round/>
            <a:headEnd type="none" w="med" len="med"/>
            <a:tailEnd type="none" w="med" len="med"/>
          </a:ln>
          <a:effectLst/>
        </p:spPr>
      </p:cxnSp>
      <p:sp>
        <p:nvSpPr>
          <p:cNvPr id="62" name="正方形/長方形 61"/>
          <p:cNvSpPr/>
          <p:nvPr/>
        </p:nvSpPr>
        <p:spPr bwMode="auto">
          <a:xfrm>
            <a:off x="971960" y="243898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3" name="直線コネクタ 62"/>
          <p:cNvCxnSpPr>
            <a:endCxn id="38" idx="1"/>
          </p:cNvCxnSpPr>
          <p:nvPr/>
        </p:nvCxnSpPr>
        <p:spPr bwMode="auto">
          <a:xfrm flipV="1">
            <a:off x="1691968" y="3068994"/>
            <a:ext cx="2340026" cy="2"/>
          </a:xfrm>
          <a:prstGeom prst="line">
            <a:avLst/>
          </a:prstGeom>
          <a:noFill/>
          <a:ln w="9525" cap="flat" cmpd="sng" algn="ctr">
            <a:solidFill>
              <a:schemeClr val="tx1"/>
            </a:solidFill>
            <a:prstDash val="dash"/>
            <a:round/>
            <a:headEnd type="none" w="med" len="med"/>
            <a:tailEnd type="none" w="med" len="med"/>
          </a:ln>
          <a:effectLst/>
        </p:spPr>
      </p:cxnSp>
      <p:sp>
        <p:nvSpPr>
          <p:cNvPr id="64" name="正方形/長方形 63"/>
          <p:cNvSpPr/>
          <p:nvPr/>
        </p:nvSpPr>
        <p:spPr bwMode="auto">
          <a:xfrm>
            <a:off x="971960" y="288899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5" name="直線コネクタ 64"/>
          <p:cNvCxnSpPr>
            <a:endCxn id="47" idx="1"/>
          </p:cNvCxnSpPr>
          <p:nvPr/>
        </p:nvCxnSpPr>
        <p:spPr bwMode="auto">
          <a:xfrm flipV="1">
            <a:off x="1691968" y="3518999"/>
            <a:ext cx="3240036" cy="2"/>
          </a:xfrm>
          <a:prstGeom prst="line">
            <a:avLst/>
          </a:prstGeom>
          <a:noFill/>
          <a:ln w="9525" cap="flat" cmpd="sng" algn="ctr">
            <a:solidFill>
              <a:schemeClr val="tx1"/>
            </a:solidFill>
            <a:prstDash val="dash"/>
            <a:round/>
            <a:headEnd type="none" w="med" len="med"/>
            <a:tailEnd type="none" w="med" len="med"/>
          </a:ln>
          <a:effectLst/>
        </p:spPr>
      </p:cxnSp>
      <p:sp>
        <p:nvSpPr>
          <p:cNvPr id="66" name="正方形/長方形 65"/>
          <p:cNvSpPr/>
          <p:nvPr/>
        </p:nvSpPr>
        <p:spPr bwMode="auto">
          <a:xfrm>
            <a:off x="971960" y="333899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52" name="直線矢印コネクタ 51"/>
          <p:cNvCxnSpPr/>
          <p:nvPr/>
        </p:nvCxnSpPr>
        <p:spPr bwMode="auto">
          <a:xfrm>
            <a:off x="4481999" y="3789004"/>
            <a:ext cx="2700030"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55" name="正方形/長方形 54"/>
          <p:cNvSpPr/>
          <p:nvPr/>
        </p:nvSpPr>
        <p:spPr bwMode="auto">
          <a:xfrm>
            <a:off x="6642023" y="2078985"/>
            <a:ext cx="1800020"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add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以降の全処理が</a:t>
            </a:r>
            <a:endPar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バブルで右に１つずれる</a:t>
            </a:r>
            <a:endPar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１サイクル実行が</a:t>
            </a:r>
            <a:b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b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遅くなっている</a:t>
            </a:r>
          </a:p>
        </p:txBody>
      </p:sp>
    </p:spTree>
    <p:extLst>
      <p:ext uri="{BB962C8B-B14F-4D97-AF65-F5344CB8AC3E}">
        <p14:creationId xmlns:p14="http://schemas.microsoft.com/office/powerpoint/2010/main" val="2678813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ストールの実現方法</a:t>
            </a:r>
            <a:endParaRPr kumimoji="1" lang="ja-JP" altLang="en-US" dirty="0"/>
          </a:p>
        </p:txBody>
      </p:sp>
      <p:sp>
        <p:nvSpPr>
          <p:cNvPr id="3" name="テキスト プレースホルダー 2"/>
          <p:cNvSpPr>
            <a:spLocks noGrp="1"/>
          </p:cNvSpPr>
          <p:nvPr>
            <p:ph type="body" sz="quarter" idx="10"/>
          </p:nvPr>
        </p:nvSpPr>
        <p:spPr>
          <a:xfrm>
            <a:off x="611956" y="4509012"/>
            <a:ext cx="8280092" cy="1799713"/>
          </a:xfrm>
        </p:spPr>
        <p:txBody>
          <a:bodyPr/>
          <a:lstStyle/>
          <a:p>
            <a:r>
              <a:rPr kumimoji="1" lang="ja-JP" altLang="en-US" dirty="0"/>
              <a:t>回路的には，</a:t>
            </a:r>
            <a:r>
              <a:rPr lang="en-US" altLang="ja-JP" dirty="0"/>
              <a:t>Write Enable</a:t>
            </a:r>
            <a:r>
              <a:rPr lang="ja-JP" altLang="en-US" dirty="0"/>
              <a:t>（</a:t>
            </a:r>
            <a:r>
              <a:rPr lang="en-US" altLang="ja-JP" dirty="0"/>
              <a:t>WE</a:t>
            </a:r>
            <a:r>
              <a:rPr lang="ja-JP" altLang="en-US" dirty="0"/>
              <a:t>）つきの </a:t>
            </a:r>
            <a:r>
              <a:rPr lang="en-US" altLang="ja-JP" dirty="0"/>
              <a:t>D-FF </a:t>
            </a:r>
            <a:r>
              <a:rPr lang="ja-JP" altLang="en-US" dirty="0"/>
              <a:t>を使う</a:t>
            </a:r>
            <a:endParaRPr lang="en-US" altLang="ja-JP" dirty="0"/>
          </a:p>
          <a:p>
            <a:pPr lvl="1"/>
            <a:r>
              <a:rPr kumimoji="1" lang="en-US" altLang="ja-JP" dirty="0"/>
              <a:t>WE </a:t>
            </a:r>
            <a:r>
              <a:rPr kumimoji="1" lang="ja-JP" altLang="en-US" dirty="0"/>
              <a:t>が </a:t>
            </a:r>
            <a:r>
              <a:rPr kumimoji="1" lang="en-US" altLang="ja-JP" dirty="0"/>
              <a:t>0 </a:t>
            </a:r>
            <a:r>
              <a:rPr kumimoji="1" lang="ja-JP" altLang="en-US" dirty="0"/>
              <a:t>のサイクルは書き込みが行われない</a:t>
            </a:r>
            <a:endParaRPr kumimoji="1" lang="en-US" altLang="ja-JP" dirty="0"/>
          </a:p>
          <a:p>
            <a:pPr lvl="1"/>
            <a:r>
              <a:rPr kumimoji="1" lang="ja-JP" altLang="en-US" dirty="0"/>
              <a:t>ストールさせたい時は，そのステージの </a:t>
            </a:r>
            <a:r>
              <a:rPr kumimoji="1" lang="en-US" altLang="ja-JP" dirty="0"/>
              <a:t>WE </a:t>
            </a:r>
            <a:r>
              <a:rPr kumimoji="1" lang="ja-JP" altLang="en-US" dirty="0"/>
              <a:t>を </a:t>
            </a:r>
            <a:r>
              <a:rPr kumimoji="1" lang="en-US" altLang="ja-JP" dirty="0"/>
              <a:t>0 </a:t>
            </a:r>
            <a:r>
              <a:rPr kumimoji="1" lang="ja-JP" altLang="en-US" dirty="0"/>
              <a:t>に</a:t>
            </a:r>
          </a:p>
        </p:txBody>
      </p:sp>
      <p:sp>
        <p:nvSpPr>
          <p:cNvPr id="4" name="正方形/長方形 3"/>
          <p:cNvSpPr/>
          <p:nvPr/>
        </p:nvSpPr>
        <p:spPr bwMode="auto">
          <a:xfrm>
            <a:off x="1691968" y="198898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cxnSp>
        <p:nvCxnSpPr>
          <p:cNvPr id="6" name="直線矢印コネクタ 5"/>
          <p:cNvCxnSpPr/>
          <p:nvPr/>
        </p:nvCxnSpPr>
        <p:spPr bwMode="auto">
          <a:xfrm>
            <a:off x="3131984" y="2708992"/>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7" name="グループ化 6"/>
          <p:cNvGrpSpPr/>
          <p:nvPr/>
        </p:nvGrpSpPr>
        <p:grpSpPr>
          <a:xfrm>
            <a:off x="3491988" y="2348988"/>
            <a:ext cx="360004" cy="720008"/>
            <a:chOff x="2411977" y="3068996"/>
            <a:chExt cx="360004" cy="720008"/>
          </a:xfrm>
        </p:grpSpPr>
        <p:sp>
          <p:nvSpPr>
            <p:cNvPr id="8" name="正方形/長方形 7"/>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9" name="二等辺三角形 8"/>
            <p:cNvSpPr/>
            <p:nvPr/>
          </p:nvSpPr>
          <p:spPr bwMode="auto">
            <a:xfrm>
              <a:off x="2501977" y="3609002"/>
              <a:ext cx="180002" cy="180002"/>
            </a:xfrm>
            <a:prstGeom prst="triangle">
              <a:avLst/>
            </a:prstGeom>
            <a:noFill/>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cxnSp>
        <p:nvCxnSpPr>
          <p:cNvPr id="10" name="直線矢印コネクタ 9"/>
          <p:cNvCxnSpPr/>
          <p:nvPr/>
        </p:nvCxnSpPr>
        <p:spPr bwMode="auto">
          <a:xfrm>
            <a:off x="1331964" y="2708992"/>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11" name="グループ化 10"/>
          <p:cNvGrpSpPr/>
          <p:nvPr/>
        </p:nvGrpSpPr>
        <p:grpSpPr>
          <a:xfrm>
            <a:off x="6012016" y="2348988"/>
            <a:ext cx="360004" cy="720008"/>
            <a:chOff x="2411977" y="3068996"/>
            <a:chExt cx="360004" cy="720008"/>
          </a:xfrm>
        </p:grpSpPr>
        <p:sp>
          <p:nvSpPr>
            <p:cNvPr id="12" name="正方形/長方形 11"/>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3" name="二等辺三角形 12"/>
            <p:cNvSpPr/>
            <p:nvPr/>
          </p:nvSpPr>
          <p:spPr bwMode="auto">
            <a:xfrm>
              <a:off x="2501977" y="3609002"/>
              <a:ext cx="180002" cy="180002"/>
            </a:xfrm>
            <a:prstGeom prst="triangle">
              <a:avLst/>
            </a:prstGeom>
            <a:noFill/>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14" name="正方形/長方形 13"/>
          <p:cNvSpPr/>
          <p:nvPr/>
        </p:nvSpPr>
        <p:spPr bwMode="auto">
          <a:xfrm>
            <a:off x="4211996" y="198898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cxnSp>
        <p:nvCxnSpPr>
          <p:cNvPr id="15" name="直線矢印コネクタ 14"/>
          <p:cNvCxnSpPr/>
          <p:nvPr/>
        </p:nvCxnSpPr>
        <p:spPr bwMode="auto">
          <a:xfrm>
            <a:off x="5652012"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6" name="直線矢印コネクタ 15"/>
          <p:cNvCxnSpPr/>
          <p:nvPr/>
        </p:nvCxnSpPr>
        <p:spPr bwMode="auto">
          <a:xfrm>
            <a:off x="3851992"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7" name="直線矢印コネクタ 16"/>
          <p:cNvCxnSpPr/>
          <p:nvPr/>
        </p:nvCxnSpPr>
        <p:spPr bwMode="auto">
          <a:xfrm>
            <a:off x="6372020"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8" name="直線矢印コネクタ 17"/>
          <p:cNvCxnSpPr>
            <a:endCxn id="8" idx="0"/>
          </p:cNvCxnSpPr>
          <p:nvPr/>
        </p:nvCxnSpPr>
        <p:spPr bwMode="auto">
          <a:xfrm>
            <a:off x="3671990" y="1988984"/>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21" name="直線矢印コネクタ 20"/>
          <p:cNvCxnSpPr/>
          <p:nvPr/>
        </p:nvCxnSpPr>
        <p:spPr bwMode="auto">
          <a:xfrm>
            <a:off x="6192018" y="1988984"/>
            <a:ext cx="0" cy="360004"/>
          </a:xfrm>
          <a:prstGeom prst="straightConnector1">
            <a:avLst/>
          </a:prstGeom>
          <a:noFill/>
          <a:ln w="9525" cap="flat" cmpd="sng" algn="ctr">
            <a:solidFill>
              <a:schemeClr val="tx1"/>
            </a:solidFill>
            <a:prstDash val="solid"/>
            <a:round/>
            <a:headEnd type="none" w="med" len="med"/>
            <a:tailEnd type="triangle"/>
          </a:ln>
          <a:effectLst/>
        </p:spPr>
      </p:cxnSp>
      <p:sp>
        <p:nvSpPr>
          <p:cNvPr id="22" name="正方形/長方形 21"/>
          <p:cNvSpPr/>
          <p:nvPr/>
        </p:nvSpPr>
        <p:spPr bwMode="auto">
          <a:xfrm>
            <a:off x="3311986"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5832014"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34305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 </a:t>
            </a:r>
            <a:r>
              <a:rPr lang="ja-JP" altLang="en-US" dirty="0"/>
              <a:t>つき </a:t>
            </a:r>
            <a:r>
              <a:rPr lang="en-US" altLang="ja-JP" dirty="0"/>
              <a:t>D-FF </a:t>
            </a:r>
            <a:r>
              <a:rPr lang="ja-JP" altLang="en-US" dirty="0"/>
              <a:t>の実現方法</a:t>
            </a:r>
            <a:endParaRPr kumimoji="1" lang="ja-JP" altLang="en-US" dirty="0"/>
          </a:p>
        </p:txBody>
      </p:sp>
      <p:sp>
        <p:nvSpPr>
          <p:cNvPr id="3" name="テキスト プレースホルダー 2"/>
          <p:cNvSpPr>
            <a:spLocks noGrp="1"/>
          </p:cNvSpPr>
          <p:nvPr>
            <p:ph type="body" sz="quarter" idx="10"/>
          </p:nvPr>
        </p:nvSpPr>
        <p:spPr>
          <a:xfrm>
            <a:off x="521955" y="3789004"/>
            <a:ext cx="8280092" cy="1799713"/>
          </a:xfrm>
        </p:spPr>
        <p:txBody>
          <a:bodyPr/>
          <a:lstStyle/>
          <a:p>
            <a:r>
              <a:rPr kumimoji="1" lang="ja-JP" altLang="en-US" dirty="0"/>
              <a:t>たとえば </a:t>
            </a:r>
            <a:r>
              <a:rPr kumimoji="1" lang="en-US" altLang="ja-JP" dirty="0"/>
              <a:t>D-FF </a:t>
            </a:r>
            <a:r>
              <a:rPr kumimoji="1" lang="ja-JP" altLang="en-US" dirty="0"/>
              <a:t>とマルチプレクサで作れる</a:t>
            </a:r>
            <a:endParaRPr kumimoji="1" lang="en-US" altLang="ja-JP" dirty="0"/>
          </a:p>
          <a:p>
            <a:pPr lvl="1"/>
            <a:r>
              <a:rPr kumimoji="1" lang="en-US" altLang="ja-JP" dirty="0"/>
              <a:t>WE </a:t>
            </a:r>
            <a:r>
              <a:rPr kumimoji="1" lang="ja-JP" altLang="en-US" dirty="0"/>
              <a:t>が </a:t>
            </a:r>
            <a:r>
              <a:rPr kumimoji="1" lang="en-US" altLang="ja-JP" dirty="0"/>
              <a:t>0 </a:t>
            </a:r>
            <a:r>
              <a:rPr kumimoji="1" lang="ja-JP" altLang="en-US" dirty="0"/>
              <a:t>の時は，その時の自分自身の出力を書き込む</a:t>
            </a:r>
          </a:p>
        </p:txBody>
      </p:sp>
      <p:sp>
        <p:nvSpPr>
          <p:cNvPr id="30" name="正方形/長方形 29"/>
          <p:cNvSpPr/>
          <p:nvPr/>
        </p:nvSpPr>
        <p:spPr bwMode="auto">
          <a:xfrm>
            <a:off x="3761991"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35" name="グループ化 34"/>
          <p:cNvGrpSpPr/>
          <p:nvPr/>
        </p:nvGrpSpPr>
        <p:grpSpPr>
          <a:xfrm>
            <a:off x="3671990" y="2438989"/>
            <a:ext cx="1620018" cy="1260013"/>
            <a:chOff x="3761991" y="1718981"/>
            <a:chExt cx="1620018" cy="1260013"/>
          </a:xfrm>
        </p:grpSpPr>
        <p:cxnSp>
          <p:nvCxnSpPr>
            <p:cNvPr id="24" name="直線矢印コネクタ 23"/>
            <p:cNvCxnSpPr/>
            <p:nvPr/>
          </p:nvCxnSpPr>
          <p:spPr bwMode="auto">
            <a:xfrm>
              <a:off x="3761991" y="2258987"/>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25" name="グループ化 24"/>
            <p:cNvGrpSpPr/>
            <p:nvPr/>
          </p:nvGrpSpPr>
          <p:grpSpPr>
            <a:xfrm>
              <a:off x="4572000" y="1988984"/>
              <a:ext cx="360004" cy="720008"/>
              <a:chOff x="2411977" y="3068996"/>
              <a:chExt cx="360004" cy="720008"/>
            </a:xfrm>
          </p:grpSpPr>
          <p:sp>
            <p:nvSpPr>
              <p:cNvPr id="26" name="正方形/長方形 2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7" name="二等辺三角形 26"/>
              <p:cNvSpPr/>
              <p:nvPr/>
            </p:nvSpPr>
            <p:spPr bwMode="auto">
              <a:xfrm>
                <a:off x="2501977" y="3609002"/>
                <a:ext cx="180002" cy="180002"/>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cxnSp>
          <p:nvCxnSpPr>
            <p:cNvPr id="28" name="直線矢印コネクタ 27"/>
            <p:cNvCxnSpPr/>
            <p:nvPr/>
          </p:nvCxnSpPr>
          <p:spPr bwMode="auto">
            <a:xfrm>
              <a:off x="4932004" y="2348988"/>
              <a:ext cx="450005"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直線矢印コネクタ 28"/>
            <p:cNvCxnSpPr/>
            <p:nvPr/>
          </p:nvCxnSpPr>
          <p:spPr bwMode="auto">
            <a:xfrm>
              <a:off x="4211996" y="1718981"/>
              <a:ext cx="0" cy="360004"/>
            </a:xfrm>
            <a:prstGeom prst="straightConnector1">
              <a:avLst/>
            </a:prstGeom>
            <a:noFill/>
            <a:ln w="9525" cap="flat" cmpd="sng" algn="ctr">
              <a:solidFill>
                <a:schemeClr val="tx1"/>
              </a:solidFill>
              <a:prstDash val="solid"/>
              <a:round/>
              <a:headEnd type="none" w="med" len="med"/>
              <a:tailEnd type="triangle"/>
            </a:ln>
            <a:effectLst/>
          </p:spPr>
        </p:cxnSp>
        <p:sp>
          <p:nvSpPr>
            <p:cNvPr id="31" name="フローチャート: 手作業 30"/>
            <p:cNvSpPr/>
            <p:nvPr/>
          </p:nvSpPr>
          <p:spPr bwMode="auto">
            <a:xfrm rot="16200000">
              <a:off x="3851992" y="2258987"/>
              <a:ext cx="720008" cy="180001"/>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2" name="Freeform 10"/>
            <p:cNvSpPr>
              <a:spLocks/>
            </p:cNvSpPr>
            <p:nvPr/>
          </p:nvSpPr>
          <p:spPr bwMode="auto">
            <a:xfrm flipH="1">
              <a:off x="3851992" y="2348987"/>
              <a:ext cx="1260014"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33" name="Freeform 10"/>
            <p:cNvSpPr>
              <a:spLocks/>
            </p:cNvSpPr>
            <p:nvPr/>
          </p:nvSpPr>
          <p:spPr bwMode="auto">
            <a:xfrm flipV="1">
              <a:off x="3851992" y="2528989"/>
              <a:ext cx="270002"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cxnSp>
          <p:nvCxnSpPr>
            <p:cNvPr id="34" name="直線矢印コネクタ 33"/>
            <p:cNvCxnSpPr>
              <a:stCxn id="31" idx="2"/>
            </p:cNvCxnSpPr>
            <p:nvPr/>
          </p:nvCxnSpPr>
          <p:spPr bwMode="auto">
            <a:xfrm>
              <a:off x="4301997" y="2348988"/>
              <a:ext cx="270003" cy="0"/>
            </a:xfrm>
            <a:prstGeom prst="straightConnector1">
              <a:avLst/>
            </a:prstGeom>
            <a:no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9473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構造ハザードの解決方法</a:t>
            </a:r>
          </a:p>
        </p:txBody>
      </p:sp>
      <p:sp>
        <p:nvSpPr>
          <p:cNvPr id="3" name="テキスト プレースホルダー 2"/>
          <p:cNvSpPr>
            <a:spLocks noGrp="1"/>
          </p:cNvSpPr>
          <p:nvPr>
            <p:ph type="body" sz="quarter" idx="10"/>
          </p:nvPr>
        </p:nvSpPr>
        <p:spPr/>
        <p:txBody>
          <a:bodyPr/>
          <a:lstStyle/>
          <a:p>
            <a:r>
              <a:rPr kumimoji="1" lang="ja-JP" altLang="en-US" dirty="0"/>
              <a:t>解決方法</a:t>
            </a:r>
            <a:endParaRPr kumimoji="1" lang="en-US" altLang="ja-JP" dirty="0"/>
          </a:p>
          <a:p>
            <a:pPr marL="817200" lvl="1" indent="-457200">
              <a:buFont typeface="+mj-lt"/>
              <a:buAutoNum type="arabicPeriod"/>
            </a:pPr>
            <a:r>
              <a:rPr kumimoji="1" lang="ja-JP" altLang="en-US" dirty="0"/>
              <a:t>ハードウェアの増強</a:t>
            </a:r>
            <a:endParaRPr kumimoji="1" lang="en-US" altLang="ja-JP" dirty="0"/>
          </a:p>
          <a:p>
            <a:pPr marL="817200" lvl="1" indent="-457200">
              <a:buFont typeface="+mj-lt"/>
              <a:buAutoNum type="arabicPeriod"/>
            </a:pPr>
            <a:r>
              <a:rPr kumimoji="1" lang="ja-JP" altLang="en-US" dirty="0"/>
              <a:t>時分割処理</a:t>
            </a:r>
            <a:endParaRPr kumimoji="1" lang="en-US" altLang="ja-JP" dirty="0"/>
          </a:p>
          <a:p>
            <a:pPr marL="817200" lvl="1" indent="-457200">
              <a:buFont typeface="+mj-lt"/>
              <a:buAutoNum type="arabicPeriod"/>
            </a:pPr>
            <a:r>
              <a:rPr kumimoji="1" lang="ja-JP" altLang="en-US" b="1" dirty="0"/>
              <a:t>マイクロ命令への変換</a:t>
            </a:r>
          </a:p>
        </p:txBody>
      </p:sp>
    </p:spTree>
    <p:extLst>
      <p:ext uri="{BB962C8B-B14F-4D97-AF65-F5344CB8AC3E}">
        <p14:creationId xmlns:p14="http://schemas.microsoft.com/office/powerpoint/2010/main" val="1530442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ムーアの法則はいつ機能しなくなると予想されますか。また、</a:t>
            </a:r>
            <a:r>
              <a:rPr kumimoji="1" lang="en-US" altLang="ja-JP" dirty="0"/>
              <a:t>TSMC</a:t>
            </a:r>
            <a:r>
              <a:rPr kumimoji="1" lang="ja-JP" altLang="en-US" dirty="0"/>
              <a:t>がエネルギー効率は</a:t>
            </a:r>
            <a:r>
              <a:rPr kumimoji="1" lang="en-US" altLang="ja-JP" dirty="0"/>
              <a:t>2</a:t>
            </a:r>
            <a:r>
              <a:rPr kumimoji="1" lang="ja-JP" altLang="en-US" dirty="0"/>
              <a:t>年で倍増すると唱えているそうですが、ムーアの法則が機能しなくなった後はどのようにして発展していくと思われますか。</a:t>
            </a:r>
          </a:p>
          <a:p>
            <a:endParaRPr kumimoji="1" lang="ja-JP" altLang="en-US" dirty="0"/>
          </a:p>
        </p:txBody>
      </p:sp>
    </p:spTree>
    <p:extLst>
      <p:ext uri="{BB962C8B-B14F-4D97-AF65-F5344CB8AC3E}">
        <p14:creationId xmlns:p14="http://schemas.microsoft.com/office/powerpoint/2010/main" val="244728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解決方法３：マイクロ命令への変換</a:t>
            </a:r>
            <a:endParaRPr kumimoji="1" lang="ja-JP" altLang="en-US" dirty="0"/>
          </a:p>
        </p:txBody>
      </p:sp>
      <p:sp>
        <p:nvSpPr>
          <p:cNvPr id="3" name="テキスト プレースホルダー 2"/>
          <p:cNvSpPr>
            <a:spLocks noGrp="1"/>
          </p:cNvSpPr>
          <p:nvPr>
            <p:ph type="body" sz="quarter" idx="10"/>
          </p:nvPr>
        </p:nvSpPr>
        <p:spPr>
          <a:xfrm>
            <a:off x="251952" y="1088974"/>
            <a:ext cx="8820098" cy="5219751"/>
          </a:xfrm>
        </p:spPr>
        <p:txBody>
          <a:bodyPr/>
          <a:lstStyle/>
          <a:p>
            <a:r>
              <a:rPr kumimoji="1" lang="ja-JP" altLang="en-US" dirty="0"/>
              <a:t>複数の</a:t>
            </a:r>
            <a:r>
              <a:rPr kumimoji="1" lang="ja-JP" altLang="en-US" dirty="0">
                <a:solidFill>
                  <a:schemeClr val="accent5"/>
                </a:solidFill>
              </a:rPr>
              <a:t>マイクロ命令</a:t>
            </a:r>
            <a:r>
              <a:rPr kumimoji="1" lang="ja-JP" altLang="en-US" dirty="0"/>
              <a:t>に分解して実行</a:t>
            </a:r>
            <a:endParaRPr kumimoji="1" lang="en-US" altLang="ja-JP" dirty="0"/>
          </a:p>
          <a:p>
            <a:pPr lvl="1"/>
            <a:r>
              <a:rPr kumimoji="1" lang="ja-JP" altLang="en-US" dirty="0"/>
              <a:t>マイクロ命令：</a:t>
            </a:r>
            <a:r>
              <a:rPr kumimoji="1" lang="en-US" altLang="ja-JP" dirty="0"/>
              <a:t>CPU </a:t>
            </a:r>
            <a:r>
              <a:rPr kumimoji="1" lang="ja-JP" altLang="en-US" dirty="0"/>
              <a:t>の内部でのみ使われる命令</a:t>
            </a:r>
            <a:endParaRPr kumimoji="1" lang="en-US" altLang="ja-JP" dirty="0"/>
          </a:p>
          <a:p>
            <a:pPr lvl="2"/>
            <a:r>
              <a:rPr kumimoji="1" lang="ja-JP" altLang="en-US" dirty="0"/>
              <a:t>プログラマからは全く見えない</a:t>
            </a:r>
            <a:endParaRPr kumimoji="1" lang="en-US" altLang="ja-JP" dirty="0"/>
          </a:p>
          <a:p>
            <a:pPr lvl="1"/>
            <a:r>
              <a:rPr lang="ja-JP" altLang="en-US" dirty="0"/>
              <a:t>マイクロ命令は，構造ハザードを起こさないよう設計しておく</a:t>
            </a:r>
            <a:endParaRPr lang="en-US" altLang="ja-JP" dirty="0"/>
          </a:p>
          <a:p>
            <a:r>
              <a:rPr kumimoji="1" lang="ja-JP" altLang="en-US" dirty="0"/>
              <a:t>現代の </a:t>
            </a:r>
            <a:r>
              <a:rPr kumimoji="1" lang="en-US" altLang="ja-JP" dirty="0"/>
              <a:t>x86 </a:t>
            </a:r>
            <a:r>
              <a:rPr kumimoji="1" lang="ja-JP" altLang="en-US" dirty="0"/>
              <a:t>や </a:t>
            </a:r>
            <a:r>
              <a:rPr kumimoji="1" lang="en-US" altLang="ja-JP" dirty="0"/>
              <a:t>ARM </a:t>
            </a:r>
            <a:r>
              <a:rPr kumimoji="1" lang="ja-JP" altLang="en-US" dirty="0"/>
              <a:t>は，主にこの方法を採用している</a:t>
            </a:r>
            <a:endParaRPr kumimoji="1" lang="en-US" altLang="ja-JP" dirty="0"/>
          </a:p>
        </p:txBody>
      </p:sp>
    </p:spTree>
    <p:extLst>
      <p:ext uri="{BB962C8B-B14F-4D97-AF65-F5344CB8AC3E}">
        <p14:creationId xmlns:p14="http://schemas.microsoft.com/office/powerpoint/2010/main" val="2783649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マイクロ命令への変換の例</a:t>
            </a:r>
            <a:endParaRPr kumimoji="1" lang="ja-JP" altLang="en-US" dirty="0"/>
          </a:p>
        </p:txBody>
      </p:sp>
      <p:sp>
        <p:nvSpPr>
          <p:cNvPr id="3" name="テキスト プレースホルダー 2"/>
          <p:cNvSpPr>
            <a:spLocks noGrp="1"/>
          </p:cNvSpPr>
          <p:nvPr>
            <p:ph type="body" sz="quarter" idx="10"/>
          </p:nvPr>
        </p:nvSpPr>
        <p:spPr>
          <a:xfrm>
            <a:off x="611956" y="1088974"/>
            <a:ext cx="8460094" cy="5219751"/>
          </a:xfrm>
        </p:spPr>
        <p:txBody>
          <a:bodyPr/>
          <a:lstStyle/>
          <a:p>
            <a:r>
              <a:rPr lang="en-US" altLang="ja-JP" dirty="0" err="1"/>
              <a:t>mov</a:t>
            </a:r>
            <a:r>
              <a:rPr lang="en-US" altLang="ja-JP" dirty="0"/>
              <a:t> [rs1]</a:t>
            </a:r>
            <a:r>
              <a:rPr lang="ja-JP" altLang="en-US" dirty="0"/>
              <a:t>→</a:t>
            </a:r>
            <a:r>
              <a:rPr lang="en-US" altLang="ja-JP" dirty="0"/>
              <a:t>[rs2]</a:t>
            </a:r>
          </a:p>
          <a:p>
            <a:pPr marL="817200" lvl="1" indent="-457200">
              <a:buFont typeface="+mj-lt"/>
              <a:buAutoNum type="arabicPeriod"/>
            </a:pPr>
            <a:r>
              <a:rPr lang="en-US" altLang="ja-JP" dirty="0" err="1"/>
              <a:t>ld</a:t>
            </a:r>
            <a:r>
              <a:rPr lang="en-US" altLang="ja-JP" dirty="0"/>
              <a:t> [rs1]</a:t>
            </a:r>
            <a:r>
              <a:rPr lang="ja-JP" altLang="en-US" dirty="0"/>
              <a:t>→</a:t>
            </a:r>
            <a:r>
              <a:rPr lang="en-US" altLang="ja-JP" dirty="0" err="1">
                <a:solidFill>
                  <a:schemeClr val="accent5"/>
                </a:solidFill>
              </a:rPr>
              <a:t>rt</a:t>
            </a:r>
            <a:endParaRPr lang="en-US" altLang="ja-JP" dirty="0">
              <a:solidFill>
                <a:schemeClr val="accent5"/>
              </a:solidFill>
            </a:endParaRPr>
          </a:p>
          <a:p>
            <a:pPr marL="817200" lvl="1" indent="-457200">
              <a:buFont typeface="+mj-lt"/>
              <a:buAutoNum type="arabicPeriod"/>
            </a:pPr>
            <a:r>
              <a:rPr lang="en-US" altLang="ja-JP" dirty="0" err="1"/>
              <a:t>st</a:t>
            </a:r>
            <a:r>
              <a:rPr lang="en-US" altLang="ja-JP" dirty="0"/>
              <a:t> </a:t>
            </a:r>
            <a:r>
              <a:rPr lang="en-US" altLang="ja-JP" dirty="0" err="1">
                <a:solidFill>
                  <a:schemeClr val="accent5"/>
                </a:solidFill>
              </a:rPr>
              <a:t>rt</a:t>
            </a:r>
            <a:r>
              <a:rPr lang="ja-JP" altLang="en-US" dirty="0"/>
              <a:t>→</a:t>
            </a:r>
            <a:r>
              <a:rPr lang="en-US" altLang="ja-JP" dirty="0"/>
              <a:t>[rs2]</a:t>
            </a:r>
          </a:p>
          <a:p>
            <a:r>
              <a:rPr lang="en-US" altLang="ja-JP" dirty="0"/>
              <a:t>pop</a:t>
            </a:r>
          </a:p>
          <a:p>
            <a:pPr marL="817200" lvl="1" indent="-457200">
              <a:buFont typeface="+mj-lt"/>
              <a:buAutoNum type="arabicPeriod"/>
            </a:pPr>
            <a:r>
              <a:rPr lang="en-US" altLang="ja-JP" dirty="0"/>
              <a:t>add rs1+1</a:t>
            </a:r>
            <a:r>
              <a:rPr lang="ja-JP" altLang="en-US" dirty="0"/>
              <a:t>→</a:t>
            </a:r>
            <a:r>
              <a:rPr lang="en-US" altLang="ja-JP" dirty="0" err="1">
                <a:solidFill>
                  <a:schemeClr val="accent5"/>
                </a:solidFill>
              </a:rPr>
              <a:t>rt</a:t>
            </a:r>
            <a:endParaRPr lang="en-US" altLang="ja-JP" dirty="0">
              <a:solidFill>
                <a:schemeClr val="accent5"/>
              </a:solidFill>
            </a:endParaRPr>
          </a:p>
          <a:p>
            <a:pPr marL="817200" lvl="1" indent="-457200">
              <a:buFont typeface="+mj-lt"/>
              <a:buAutoNum type="arabicPeriod"/>
            </a:pPr>
            <a:r>
              <a:rPr lang="en-US" altLang="ja-JP" dirty="0" err="1"/>
              <a:t>ld</a:t>
            </a:r>
            <a:r>
              <a:rPr lang="en-US" altLang="ja-JP" dirty="0"/>
              <a:t> [</a:t>
            </a:r>
            <a:r>
              <a:rPr lang="en-US" altLang="ja-JP" dirty="0" err="1">
                <a:solidFill>
                  <a:schemeClr val="accent5"/>
                </a:solidFill>
              </a:rPr>
              <a:t>rt</a:t>
            </a:r>
            <a:r>
              <a:rPr lang="en-US" altLang="ja-JP" dirty="0"/>
              <a:t>]</a:t>
            </a:r>
            <a:r>
              <a:rPr lang="ja-JP" altLang="en-US" dirty="0"/>
              <a:t>→</a:t>
            </a:r>
            <a:r>
              <a:rPr lang="en-US" altLang="ja-JP" dirty="0" err="1"/>
              <a:t>rd</a:t>
            </a:r>
            <a:endParaRPr lang="en-US" altLang="ja-JP" dirty="0"/>
          </a:p>
          <a:p>
            <a:r>
              <a:rPr lang="en-US" altLang="ja-JP" dirty="0" err="1"/>
              <a:t>ld_inc</a:t>
            </a:r>
            <a:r>
              <a:rPr lang="en-US" altLang="ja-JP" dirty="0"/>
              <a:t> [rs1]+1</a:t>
            </a:r>
            <a:r>
              <a:rPr lang="ja-JP" altLang="en-US" dirty="0"/>
              <a:t>→</a:t>
            </a:r>
            <a:r>
              <a:rPr lang="en-US" altLang="ja-JP" dirty="0" err="1"/>
              <a:t>rd</a:t>
            </a:r>
            <a:r>
              <a:rPr lang="en-US" altLang="ja-JP" dirty="0"/>
              <a:t>  </a:t>
            </a:r>
          </a:p>
          <a:p>
            <a:pPr marL="817200" lvl="1" indent="-457200">
              <a:buFont typeface="+mj-lt"/>
              <a:buAutoNum type="arabicPeriod"/>
            </a:pPr>
            <a:r>
              <a:rPr lang="en-US" altLang="ja-JP" dirty="0" err="1"/>
              <a:t>ld</a:t>
            </a:r>
            <a:r>
              <a:rPr lang="en-US" altLang="ja-JP" dirty="0"/>
              <a:t> [rs1]</a:t>
            </a:r>
            <a:r>
              <a:rPr lang="ja-JP" altLang="en-US" dirty="0"/>
              <a:t>→</a:t>
            </a:r>
            <a:r>
              <a:rPr lang="en-US" altLang="ja-JP" dirty="0" err="1">
                <a:solidFill>
                  <a:schemeClr val="accent5"/>
                </a:solidFill>
              </a:rPr>
              <a:t>rt</a:t>
            </a:r>
            <a:endParaRPr lang="en-US" altLang="ja-JP" dirty="0">
              <a:solidFill>
                <a:schemeClr val="accent5"/>
              </a:solidFill>
            </a:endParaRPr>
          </a:p>
          <a:p>
            <a:pPr marL="817200" lvl="1" indent="-457200">
              <a:buFont typeface="+mj-lt"/>
              <a:buAutoNum type="arabicPeriod"/>
            </a:pPr>
            <a:r>
              <a:rPr lang="en-US" altLang="ja-JP" dirty="0"/>
              <a:t>add </a:t>
            </a:r>
            <a:r>
              <a:rPr lang="en-US" altLang="ja-JP" dirty="0">
                <a:solidFill>
                  <a:schemeClr val="accent5"/>
                </a:solidFill>
              </a:rPr>
              <a:t>rt</a:t>
            </a:r>
            <a:r>
              <a:rPr lang="en-US" altLang="ja-JP" dirty="0"/>
              <a:t>+1</a:t>
            </a:r>
            <a:r>
              <a:rPr lang="ja-JP" altLang="en-US" dirty="0"/>
              <a:t>→</a:t>
            </a:r>
            <a:r>
              <a:rPr lang="en-US" altLang="ja-JP" dirty="0" err="1"/>
              <a:t>rd</a:t>
            </a:r>
            <a:endParaRPr lang="en-US" altLang="ja-JP" dirty="0"/>
          </a:p>
          <a:p>
            <a:pPr marL="0" indent="0">
              <a:buNone/>
            </a:pPr>
            <a:r>
              <a:rPr lang="en-US" altLang="ja-JP" dirty="0" err="1">
                <a:solidFill>
                  <a:schemeClr val="accent5"/>
                </a:solidFill>
              </a:rPr>
              <a:t>rt</a:t>
            </a:r>
            <a:r>
              <a:rPr lang="en-US" altLang="ja-JP" dirty="0">
                <a:solidFill>
                  <a:schemeClr val="accent5"/>
                </a:solidFill>
              </a:rPr>
              <a:t> </a:t>
            </a:r>
            <a:r>
              <a:rPr lang="ja-JP" altLang="en-US" dirty="0"/>
              <a:t>はプログラマから見えない </a:t>
            </a:r>
            <a:r>
              <a:rPr lang="en-US" altLang="ja-JP" dirty="0"/>
              <a:t>CPU </a:t>
            </a:r>
            <a:r>
              <a:rPr lang="ja-JP" altLang="en-US" dirty="0"/>
              <a:t>内部にある中間結果を保持するレジスタ</a:t>
            </a:r>
            <a:endParaRPr lang="en-US" altLang="ja-JP" dirty="0"/>
          </a:p>
        </p:txBody>
      </p:sp>
    </p:spTree>
    <p:extLst>
      <p:ext uri="{BB962C8B-B14F-4D97-AF65-F5344CB8AC3E}">
        <p14:creationId xmlns:p14="http://schemas.microsoft.com/office/powerpoint/2010/main" val="1841557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時分割処理と</a:t>
            </a:r>
            <a:r>
              <a:rPr lang="ja-JP" altLang="en-US" dirty="0"/>
              <a:t>マイクロ命令への分解の比較</a:t>
            </a:r>
            <a:br>
              <a:rPr lang="en-US" altLang="ja-JP" dirty="0"/>
            </a:br>
            <a:r>
              <a:rPr lang="en-US" altLang="ja-JP" dirty="0">
                <a:latin typeface="Consolas" panose="020B0609020204030204" pitchFamily="49" charset="0"/>
              </a:rPr>
              <a:t>I4</a:t>
            </a:r>
            <a:r>
              <a:rPr lang="en-US" altLang="ja-JP" dirty="0"/>
              <a:t> </a:t>
            </a:r>
            <a:r>
              <a:rPr lang="ja-JP" altLang="en-US" dirty="0"/>
              <a:t>が終わる時間は変わらない</a:t>
            </a:r>
            <a:endParaRPr kumimoji="1" lang="ja-JP" altLang="en-US" dirty="0"/>
          </a:p>
        </p:txBody>
      </p:sp>
      <p:sp>
        <p:nvSpPr>
          <p:cNvPr id="3" name="テキスト プレースホルダー 2"/>
          <p:cNvSpPr>
            <a:spLocks noGrp="1"/>
          </p:cNvSpPr>
          <p:nvPr>
            <p:ph type="body" sz="quarter" idx="10"/>
          </p:nvPr>
        </p:nvSpPr>
        <p:spPr>
          <a:xfrm>
            <a:off x="251952" y="6399033"/>
            <a:ext cx="8280092" cy="359697"/>
          </a:xfrm>
        </p:spPr>
        <p:txBody>
          <a:bodyPr/>
          <a:lstStyle/>
          <a:p>
            <a:r>
              <a:rPr kumimoji="1" lang="en-US" altLang="ja-JP" dirty="0"/>
              <a:t>ID </a:t>
            </a:r>
            <a:r>
              <a:rPr kumimoji="1" lang="ja-JP" altLang="en-US" dirty="0"/>
              <a:t>でマイクロ命令に分解 </a:t>
            </a:r>
            <a:r>
              <a:rPr kumimoji="1" lang="en-US" altLang="ja-JP" dirty="0"/>
              <a:t>= </a:t>
            </a:r>
            <a:r>
              <a:rPr kumimoji="1" lang="ja-JP" altLang="en-US" dirty="0"/>
              <a:t>デコードで時分割処理している</a:t>
            </a:r>
          </a:p>
        </p:txBody>
      </p:sp>
      <p:cxnSp>
        <p:nvCxnSpPr>
          <p:cNvPr id="4" name="直線コネクタ 3"/>
          <p:cNvCxnSpPr/>
          <p:nvPr/>
        </p:nvCxnSpPr>
        <p:spPr bwMode="auto">
          <a:xfrm>
            <a:off x="2591978" y="1718981"/>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1268976"/>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03199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48199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73"/>
          <p:cNvSpPr>
            <a:spLocks noChangeArrowheads="1"/>
          </p:cNvSpPr>
          <p:nvPr/>
        </p:nvSpPr>
        <p:spPr bwMode="auto">
          <a:xfrm>
            <a:off x="493200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WB1</a:t>
            </a:r>
          </a:p>
        </p:txBody>
      </p:sp>
      <p:sp>
        <p:nvSpPr>
          <p:cNvPr id="11" name="Rectangle 69"/>
          <p:cNvSpPr>
            <a:spLocks noChangeArrowheads="1"/>
          </p:cNvSpPr>
          <p:nvPr/>
        </p:nvSpPr>
        <p:spPr bwMode="auto">
          <a:xfrm>
            <a:off x="358198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403199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448199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93200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583201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403199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448199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93200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583201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628201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871970" y="108897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pop</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Rectangle 73"/>
          <p:cNvSpPr>
            <a:spLocks noChangeArrowheads="1"/>
          </p:cNvSpPr>
          <p:nvPr/>
        </p:nvSpPr>
        <p:spPr bwMode="auto">
          <a:xfrm>
            <a:off x="538200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WB2</a:t>
            </a:r>
          </a:p>
        </p:txBody>
      </p:sp>
      <p:sp>
        <p:nvSpPr>
          <p:cNvPr id="23" name="Rectangle 69"/>
          <p:cNvSpPr>
            <a:spLocks noChangeArrowheads="1"/>
          </p:cNvSpPr>
          <p:nvPr/>
        </p:nvSpPr>
        <p:spPr bwMode="auto">
          <a:xfrm>
            <a:off x="448199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93200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583201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628201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673202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493200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83201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628201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73202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18202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3" name="Rectangle 73"/>
          <p:cNvSpPr>
            <a:spLocks noChangeArrowheads="1"/>
          </p:cNvSpPr>
          <p:nvPr/>
        </p:nvSpPr>
        <p:spPr bwMode="auto">
          <a:xfrm>
            <a:off x="5382009"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4" name="Rectangle 73"/>
          <p:cNvSpPr>
            <a:spLocks noChangeArrowheads="1"/>
          </p:cNvSpPr>
          <p:nvPr/>
        </p:nvSpPr>
        <p:spPr bwMode="auto">
          <a:xfrm>
            <a:off x="5382009" y="198898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3"/>
          <p:cNvSpPr>
            <a:spLocks noChangeArrowheads="1"/>
          </p:cNvSpPr>
          <p:nvPr/>
        </p:nvSpPr>
        <p:spPr bwMode="auto">
          <a:xfrm>
            <a:off x="5382009" y="243898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6" name="Rectangle 73"/>
          <p:cNvSpPr>
            <a:spLocks noChangeArrowheads="1"/>
          </p:cNvSpPr>
          <p:nvPr/>
        </p:nvSpPr>
        <p:spPr bwMode="auto">
          <a:xfrm>
            <a:off x="5382009" y="288899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43" name="直線コネクタ 42"/>
          <p:cNvCxnSpPr/>
          <p:nvPr/>
        </p:nvCxnSpPr>
        <p:spPr bwMode="auto">
          <a:xfrm>
            <a:off x="2591978" y="2168986"/>
            <a:ext cx="1440088" cy="0"/>
          </a:xfrm>
          <a:prstGeom prst="line">
            <a:avLst/>
          </a:prstGeom>
          <a:noFill/>
          <a:ln w="9525" cap="flat" cmpd="sng" algn="ctr">
            <a:solidFill>
              <a:schemeClr val="tx1"/>
            </a:solidFill>
            <a:prstDash val="dash"/>
            <a:round/>
            <a:headEnd type="none" w="med" len="med"/>
            <a:tailEnd type="none" w="med" len="med"/>
          </a:ln>
          <a:effectLst/>
        </p:spPr>
      </p:cxnSp>
      <p:sp>
        <p:nvSpPr>
          <p:cNvPr id="44" name="正方形/長方形 43"/>
          <p:cNvSpPr/>
          <p:nvPr/>
        </p:nvSpPr>
        <p:spPr bwMode="auto">
          <a:xfrm>
            <a:off x="1871970" y="153897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5" name="正方形/長方形 44"/>
          <p:cNvSpPr/>
          <p:nvPr/>
        </p:nvSpPr>
        <p:spPr bwMode="auto">
          <a:xfrm>
            <a:off x="1871970" y="198898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6" name="直線コネクタ 45"/>
          <p:cNvCxnSpPr/>
          <p:nvPr/>
        </p:nvCxnSpPr>
        <p:spPr bwMode="auto">
          <a:xfrm>
            <a:off x="2591978" y="2618991"/>
            <a:ext cx="1890093" cy="0"/>
          </a:xfrm>
          <a:prstGeom prst="line">
            <a:avLst/>
          </a:prstGeom>
          <a:noFill/>
          <a:ln w="9525" cap="flat" cmpd="sng" algn="ctr">
            <a:solidFill>
              <a:schemeClr val="tx1"/>
            </a:solidFill>
            <a:prstDash val="dash"/>
            <a:round/>
            <a:headEnd type="none" w="med" len="med"/>
            <a:tailEnd type="none" w="med" len="med"/>
          </a:ln>
          <a:effectLst/>
        </p:spPr>
      </p:cxnSp>
      <p:sp>
        <p:nvSpPr>
          <p:cNvPr id="47" name="正方形/長方形 46"/>
          <p:cNvSpPr/>
          <p:nvPr/>
        </p:nvSpPr>
        <p:spPr bwMode="auto">
          <a:xfrm>
            <a:off x="1871970" y="243898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8" name="直線コネクタ 47"/>
          <p:cNvCxnSpPr>
            <a:endCxn id="28" idx="1"/>
          </p:cNvCxnSpPr>
          <p:nvPr/>
        </p:nvCxnSpPr>
        <p:spPr bwMode="auto">
          <a:xfrm flipV="1">
            <a:off x="2591978" y="3068994"/>
            <a:ext cx="2340026" cy="2"/>
          </a:xfrm>
          <a:prstGeom prst="line">
            <a:avLst/>
          </a:prstGeom>
          <a:noFill/>
          <a:ln w="9525" cap="flat" cmpd="sng" algn="ctr">
            <a:solidFill>
              <a:schemeClr val="tx1"/>
            </a:solidFill>
            <a:prstDash val="dash"/>
            <a:round/>
            <a:headEnd type="none" w="med" len="med"/>
            <a:tailEnd type="none" w="med" len="med"/>
          </a:ln>
          <a:effectLst/>
        </p:spPr>
      </p:cxnSp>
      <p:sp>
        <p:nvSpPr>
          <p:cNvPr id="49" name="正方形/長方形 48"/>
          <p:cNvSpPr/>
          <p:nvPr/>
        </p:nvSpPr>
        <p:spPr bwMode="auto">
          <a:xfrm>
            <a:off x="1871970" y="288899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accent6"/>
                </a:solidFill>
                <a:latin typeface="メイリオ" panose="020B0604030504040204" pitchFamily="50" charset="-128"/>
                <a:ea typeface="メイリオ" panose="020B0604030504040204" pitchFamily="50" charset="-128"/>
              </a:rPr>
              <a:t>I4</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52" name="直線コネクタ 51"/>
          <p:cNvCxnSpPr>
            <a:endCxn id="93" idx="1"/>
          </p:cNvCxnSpPr>
          <p:nvPr/>
        </p:nvCxnSpPr>
        <p:spPr bwMode="auto">
          <a:xfrm flipV="1">
            <a:off x="2591978" y="4239007"/>
            <a:ext cx="1440016" cy="2"/>
          </a:xfrm>
          <a:prstGeom prst="line">
            <a:avLst/>
          </a:prstGeom>
          <a:noFill/>
          <a:ln w="9525" cap="flat" cmpd="sng" algn="ctr">
            <a:solidFill>
              <a:schemeClr val="tx1"/>
            </a:solidFill>
            <a:prstDash val="dash"/>
            <a:round/>
            <a:headEnd type="none" w="med" len="med"/>
            <a:tailEnd type="none" w="med" len="med"/>
          </a:ln>
          <a:effectLst/>
        </p:spPr>
      </p:cxnSp>
      <p:cxnSp>
        <p:nvCxnSpPr>
          <p:cNvPr id="53" name="直線コネクタ 52"/>
          <p:cNvCxnSpPr/>
          <p:nvPr/>
        </p:nvCxnSpPr>
        <p:spPr bwMode="auto">
          <a:xfrm>
            <a:off x="2591978" y="3789004"/>
            <a:ext cx="720080" cy="0"/>
          </a:xfrm>
          <a:prstGeom prst="line">
            <a:avLst/>
          </a:prstGeom>
          <a:noFill/>
          <a:ln w="9525" cap="flat" cmpd="sng" algn="ctr">
            <a:solidFill>
              <a:schemeClr val="tx1"/>
            </a:solidFill>
            <a:prstDash val="dash"/>
            <a:round/>
            <a:headEnd type="none" w="med" len="med"/>
            <a:tailEnd type="none" w="med" len="med"/>
          </a:ln>
          <a:effectLst/>
        </p:spPr>
      </p:cxnSp>
      <p:sp>
        <p:nvSpPr>
          <p:cNvPr id="54" name="Rectangle 69"/>
          <p:cNvSpPr>
            <a:spLocks noChangeArrowheads="1"/>
          </p:cNvSpPr>
          <p:nvPr/>
        </p:nvSpPr>
        <p:spPr bwMode="auto">
          <a:xfrm>
            <a:off x="3131984"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3581989"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6" name="Rectangle 71"/>
          <p:cNvSpPr>
            <a:spLocks noChangeArrowheads="1"/>
          </p:cNvSpPr>
          <p:nvPr/>
        </p:nvSpPr>
        <p:spPr bwMode="auto">
          <a:xfrm>
            <a:off x="4031994"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7" name="Rectangle 72"/>
          <p:cNvSpPr>
            <a:spLocks noChangeArrowheads="1"/>
          </p:cNvSpPr>
          <p:nvPr/>
        </p:nvSpPr>
        <p:spPr bwMode="auto">
          <a:xfrm>
            <a:off x="4481999"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9" name="Rectangle 69"/>
          <p:cNvSpPr>
            <a:spLocks noChangeArrowheads="1"/>
          </p:cNvSpPr>
          <p:nvPr/>
        </p:nvSpPr>
        <p:spPr bwMode="auto">
          <a:xfrm>
            <a:off x="358198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0" name="Rectangle 70"/>
          <p:cNvSpPr>
            <a:spLocks noChangeArrowheads="1"/>
          </p:cNvSpPr>
          <p:nvPr/>
        </p:nvSpPr>
        <p:spPr bwMode="auto">
          <a:xfrm>
            <a:off x="448199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1" name="Rectangle 71"/>
          <p:cNvSpPr>
            <a:spLocks noChangeArrowheads="1"/>
          </p:cNvSpPr>
          <p:nvPr/>
        </p:nvSpPr>
        <p:spPr bwMode="auto">
          <a:xfrm>
            <a:off x="4932004"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2" name="Rectangle 72"/>
          <p:cNvSpPr>
            <a:spLocks noChangeArrowheads="1"/>
          </p:cNvSpPr>
          <p:nvPr/>
        </p:nvSpPr>
        <p:spPr bwMode="auto">
          <a:xfrm>
            <a:off x="538200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3" name="Rectangle 73"/>
          <p:cNvSpPr>
            <a:spLocks noChangeArrowheads="1"/>
          </p:cNvSpPr>
          <p:nvPr/>
        </p:nvSpPr>
        <p:spPr bwMode="auto">
          <a:xfrm>
            <a:off x="5832014"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5"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6"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9" name="正方形/長方形 68"/>
          <p:cNvSpPr/>
          <p:nvPr/>
        </p:nvSpPr>
        <p:spPr bwMode="auto">
          <a:xfrm>
            <a:off x="1061961"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pop </a:t>
            </a:r>
            <a:r>
              <a:rPr lang="en-US" altLang="ja-JP" sz="1600" dirty="0">
                <a:solidFill>
                  <a:schemeClr val="accent5"/>
                </a:solidFill>
              </a:rPr>
              <a:t>add rs1+1</a:t>
            </a:r>
            <a:r>
              <a:rPr lang="ja-JP" altLang="en-US" sz="1600" dirty="0">
                <a:solidFill>
                  <a:schemeClr val="accent5"/>
                </a:solidFill>
              </a:rPr>
              <a:t>→</a:t>
            </a:r>
            <a:r>
              <a:rPr lang="en-US" altLang="ja-JP" sz="1600" dirty="0" err="1">
                <a:solidFill>
                  <a:schemeClr val="accent5"/>
                </a:solidFill>
              </a:rPr>
              <a:t>rt</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p:txBody>
      </p:sp>
      <p:sp>
        <p:nvSpPr>
          <p:cNvPr id="71" name="Rectangle 69"/>
          <p:cNvSpPr>
            <a:spLocks noChangeArrowheads="1"/>
          </p:cNvSpPr>
          <p:nvPr/>
        </p:nvSpPr>
        <p:spPr bwMode="auto">
          <a:xfrm>
            <a:off x="493200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2" name="Rectangle 70"/>
          <p:cNvSpPr>
            <a:spLocks noChangeArrowheads="1"/>
          </p:cNvSpPr>
          <p:nvPr/>
        </p:nvSpPr>
        <p:spPr bwMode="auto">
          <a:xfrm>
            <a:off x="5382009"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3" name="Rectangle 71"/>
          <p:cNvSpPr>
            <a:spLocks noChangeArrowheads="1"/>
          </p:cNvSpPr>
          <p:nvPr/>
        </p:nvSpPr>
        <p:spPr bwMode="auto">
          <a:xfrm>
            <a:off x="583201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4" name="Rectangle 72"/>
          <p:cNvSpPr>
            <a:spLocks noChangeArrowheads="1"/>
          </p:cNvSpPr>
          <p:nvPr/>
        </p:nvSpPr>
        <p:spPr bwMode="auto">
          <a:xfrm>
            <a:off x="6282019"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75" name="Rectangle 73"/>
          <p:cNvSpPr>
            <a:spLocks noChangeArrowheads="1"/>
          </p:cNvSpPr>
          <p:nvPr/>
        </p:nvSpPr>
        <p:spPr bwMode="auto">
          <a:xfrm>
            <a:off x="673202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6" name="Rectangle 69"/>
          <p:cNvSpPr>
            <a:spLocks noChangeArrowheads="1"/>
          </p:cNvSpPr>
          <p:nvPr/>
        </p:nvSpPr>
        <p:spPr bwMode="auto">
          <a:xfrm>
            <a:off x="538200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7" name="Rectangle 70"/>
          <p:cNvSpPr>
            <a:spLocks noChangeArrowheads="1"/>
          </p:cNvSpPr>
          <p:nvPr/>
        </p:nvSpPr>
        <p:spPr bwMode="auto">
          <a:xfrm>
            <a:off x="5832014"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8" name="Rectangle 71"/>
          <p:cNvSpPr>
            <a:spLocks noChangeArrowheads="1"/>
          </p:cNvSpPr>
          <p:nvPr/>
        </p:nvSpPr>
        <p:spPr bwMode="auto">
          <a:xfrm>
            <a:off x="628201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9" name="Rectangle 72"/>
          <p:cNvSpPr>
            <a:spLocks noChangeArrowheads="1"/>
          </p:cNvSpPr>
          <p:nvPr/>
        </p:nvSpPr>
        <p:spPr bwMode="auto">
          <a:xfrm>
            <a:off x="6732024"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80" name="Rectangle 73"/>
          <p:cNvSpPr>
            <a:spLocks noChangeArrowheads="1"/>
          </p:cNvSpPr>
          <p:nvPr/>
        </p:nvSpPr>
        <p:spPr bwMode="auto">
          <a:xfrm>
            <a:off x="718202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85" name="直線コネクタ 84"/>
          <p:cNvCxnSpPr>
            <a:endCxn id="64" idx="1"/>
          </p:cNvCxnSpPr>
          <p:nvPr/>
        </p:nvCxnSpPr>
        <p:spPr bwMode="auto">
          <a:xfrm flipV="1">
            <a:off x="2591978" y="5139017"/>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88" name="直線コネクタ 87"/>
          <p:cNvCxnSpPr>
            <a:endCxn id="71" idx="1"/>
          </p:cNvCxnSpPr>
          <p:nvPr/>
        </p:nvCxnSpPr>
        <p:spPr bwMode="auto">
          <a:xfrm flipV="1">
            <a:off x="2591978" y="5589022"/>
            <a:ext cx="2340026" cy="2"/>
          </a:xfrm>
          <a:prstGeom prst="line">
            <a:avLst/>
          </a:prstGeom>
          <a:noFill/>
          <a:ln w="9525" cap="flat" cmpd="sng" algn="ctr">
            <a:solidFill>
              <a:schemeClr val="tx1"/>
            </a:solidFill>
            <a:prstDash val="dash"/>
            <a:round/>
            <a:headEnd type="none" w="med" len="med"/>
            <a:tailEnd type="none" w="med" len="med"/>
          </a:ln>
          <a:effectLst/>
        </p:spPr>
      </p:cxnSp>
      <p:cxnSp>
        <p:nvCxnSpPr>
          <p:cNvPr id="90" name="直線コネクタ 89"/>
          <p:cNvCxnSpPr>
            <a:endCxn id="76" idx="1"/>
          </p:cNvCxnSpPr>
          <p:nvPr/>
        </p:nvCxnSpPr>
        <p:spPr bwMode="auto">
          <a:xfrm flipV="1">
            <a:off x="2591978" y="6039027"/>
            <a:ext cx="2790031" cy="2"/>
          </a:xfrm>
          <a:prstGeom prst="line">
            <a:avLst/>
          </a:prstGeom>
          <a:noFill/>
          <a:ln w="9525" cap="flat" cmpd="sng" algn="ctr">
            <a:solidFill>
              <a:schemeClr val="tx1"/>
            </a:solidFill>
            <a:prstDash val="dash"/>
            <a:round/>
            <a:headEnd type="none" w="med" len="med"/>
            <a:tailEnd type="none" w="med" len="med"/>
          </a:ln>
          <a:effectLst/>
        </p:spPr>
      </p:cxnSp>
      <p:sp>
        <p:nvSpPr>
          <p:cNvPr id="92" name="Rectangle 73"/>
          <p:cNvSpPr>
            <a:spLocks noChangeArrowheads="1"/>
          </p:cNvSpPr>
          <p:nvPr/>
        </p:nvSpPr>
        <p:spPr bwMode="auto">
          <a:xfrm>
            <a:off x="4932004"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3" name="Rectangle 70"/>
          <p:cNvSpPr>
            <a:spLocks noChangeArrowheads="1"/>
          </p:cNvSpPr>
          <p:nvPr/>
        </p:nvSpPr>
        <p:spPr bwMode="auto">
          <a:xfrm>
            <a:off x="4031994"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4" name="Rectangle 71"/>
          <p:cNvSpPr>
            <a:spLocks noChangeArrowheads="1"/>
          </p:cNvSpPr>
          <p:nvPr/>
        </p:nvSpPr>
        <p:spPr bwMode="auto">
          <a:xfrm>
            <a:off x="4481999"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5" name="Rectangle 72"/>
          <p:cNvSpPr>
            <a:spLocks noChangeArrowheads="1"/>
          </p:cNvSpPr>
          <p:nvPr/>
        </p:nvSpPr>
        <p:spPr bwMode="auto">
          <a:xfrm>
            <a:off x="4932004"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96" name="Rectangle 73"/>
          <p:cNvSpPr>
            <a:spLocks noChangeArrowheads="1"/>
          </p:cNvSpPr>
          <p:nvPr/>
        </p:nvSpPr>
        <p:spPr bwMode="auto">
          <a:xfrm>
            <a:off x="5382009"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7" name="Rectangle 73"/>
          <p:cNvSpPr>
            <a:spLocks noChangeArrowheads="1"/>
          </p:cNvSpPr>
          <p:nvPr/>
        </p:nvSpPr>
        <p:spPr bwMode="auto">
          <a:xfrm>
            <a:off x="4031994"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00" name="正方形/長方形 99"/>
          <p:cNvSpPr/>
          <p:nvPr/>
        </p:nvSpPr>
        <p:spPr bwMode="auto">
          <a:xfrm>
            <a:off x="1511966"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dirty="0" err="1">
                <a:solidFill>
                  <a:schemeClr val="accent5"/>
                </a:solidFill>
              </a:rPr>
              <a:t>ld</a:t>
            </a:r>
            <a:r>
              <a:rPr lang="en-US" altLang="ja-JP" sz="1600" dirty="0">
                <a:solidFill>
                  <a:schemeClr val="accent5"/>
                </a:solidFill>
              </a:rPr>
              <a:t> [</a:t>
            </a:r>
            <a:r>
              <a:rPr lang="en-US" altLang="ja-JP" sz="1600" dirty="0" err="1">
                <a:solidFill>
                  <a:schemeClr val="accent5"/>
                </a:solidFill>
              </a:rPr>
              <a:t>rt</a:t>
            </a:r>
            <a:r>
              <a:rPr lang="en-US" altLang="ja-JP" sz="1600" dirty="0">
                <a:solidFill>
                  <a:schemeClr val="accent5"/>
                </a:solidFill>
              </a:rPr>
              <a:t>]</a:t>
            </a:r>
            <a:r>
              <a:rPr lang="ja-JP" altLang="en-US" sz="1600" dirty="0">
                <a:solidFill>
                  <a:schemeClr val="accent5"/>
                </a:solidFill>
              </a:rPr>
              <a:t>→</a:t>
            </a:r>
            <a:r>
              <a:rPr lang="en-US" altLang="ja-JP" sz="1600" dirty="0" err="1">
                <a:solidFill>
                  <a:schemeClr val="accent5"/>
                </a:solidFill>
              </a:rPr>
              <a:t>rd</a:t>
            </a:r>
            <a:endParaRPr kumimoji="1" lang="ja-JP" altLang="en-US" sz="1600" dirty="0">
              <a:solidFill>
                <a:schemeClr val="accent5"/>
              </a:solidFill>
              <a:latin typeface="メイリオ" panose="020B0604030504040204" pitchFamily="50" charset="-128"/>
              <a:ea typeface="メイリオ" panose="020B0604030504040204" pitchFamily="50" charset="-128"/>
            </a:endParaRPr>
          </a:p>
        </p:txBody>
      </p:sp>
      <p:sp>
        <p:nvSpPr>
          <p:cNvPr id="108" name="正方形/長方形 107"/>
          <p:cNvSpPr/>
          <p:nvPr/>
        </p:nvSpPr>
        <p:spPr bwMode="auto">
          <a:xfrm>
            <a:off x="1871970" y="450901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9" name="正方形/長方形 108"/>
          <p:cNvSpPr/>
          <p:nvPr/>
        </p:nvSpPr>
        <p:spPr bwMode="auto">
          <a:xfrm>
            <a:off x="1871970" y="495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0" name="正方形/長方形 109"/>
          <p:cNvSpPr/>
          <p:nvPr/>
        </p:nvSpPr>
        <p:spPr bwMode="auto">
          <a:xfrm>
            <a:off x="1871970" y="540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1" name="正方形/長方形 110"/>
          <p:cNvSpPr/>
          <p:nvPr/>
        </p:nvSpPr>
        <p:spPr bwMode="auto">
          <a:xfrm>
            <a:off x="1871970" y="585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accent6"/>
                </a:solidFill>
                <a:latin typeface="メイリオ" panose="020B0604030504040204" pitchFamily="50" charset="-128"/>
                <a:ea typeface="メイリオ" panose="020B0604030504040204" pitchFamily="50" charset="-128"/>
              </a:rPr>
              <a:t>I4</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112" name="直線コネクタ 111"/>
          <p:cNvCxnSpPr/>
          <p:nvPr/>
        </p:nvCxnSpPr>
        <p:spPr bwMode="auto">
          <a:xfrm flipV="1">
            <a:off x="2591978" y="4689014"/>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115" name="直線コネクタ 114"/>
          <p:cNvCxnSpPr/>
          <p:nvPr/>
        </p:nvCxnSpPr>
        <p:spPr bwMode="auto">
          <a:xfrm>
            <a:off x="7542033" y="1088974"/>
            <a:ext cx="0" cy="5310059"/>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28936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マイクロ命令への分解の利点</a:t>
            </a:r>
          </a:p>
        </p:txBody>
      </p:sp>
      <p:sp>
        <p:nvSpPr>
          <p:cNvPr id="3" name="テキスト プレースホルダー 2"/>
          <p:cNvSpPr>
            <a:spLocks noGrp="1"/>
          </p:cNvSpPr>
          <p:nvPr>
            <p:ph type="body" sz="quarter" idx="10"/>
          </p:nvPr>
        </p:nvSpPr>
        <p:spPr/>
        <p:txBody>
          <a:bodyPr/>
          <a:lstStyle/>
          <a:p>
            <a:r>
              <a:rPr kumimoji="1" lang="ja-JP" altLang="en-US" dirty="0"/>
              <a:t>処理時間が変わらないのなら，なぜこんな複雑なことをするのか？</a:t>
            </a:r>
            <a:endParaRPr kumimoji="1" lang="en-US" altLang="ja-JP" dirty="0"/>
          </a:p>
          <a:p>
            <a:r>
              <a:rPr lang="ja-JP" altLang="en-US" dirty="0"/>
              <a:t>分解後は，構造ハザードのことを一切考えなくてよくなるから</a:t>
            </a:r>
            <a:endParaRPr lang="en-US" altLang="ja-JP" dirty="0"/>
          </a:p>
          <a:p>
            <a:pPr lvl="1"/>
            <a:r>
              <a:rPr lang="en-US" altLang="ja-JP" dirty="0" err="1"/>
              <a:t>mov</a:t>
            </a:r>
            <a:r>
              <a:rPr lang="ja-JP" altLang="en-US" dirty="0" err="1"/>
              <a:t>，</a:t>
            </a:r>
            <a:r>
              <a:rPr lang="en-US" altLang="ja-JP" dirty="0"/>
              <a:t>pop</a:t>
            </a:r>
            <a:r>
              <a:rPr lang="ja-JP" altLang="en-US" dirty="0" err="1"/>
              <a:t>，</a:t>
            </a:r>
            <a:r>
              <a:rPr lang="en-US" altLang="ja-JP" dirty="0" err="1"/>
              <a:t>ld_inc</a:t>
            </a:r>
            <a:r>
              <a:rPr lang="en-US" altLang="ja-JP" dirty="0"/>
              <a:t> </a:t>
            </a:r>
            <a:r>
              <a:rPr lang="ja-JP" altLang="en-US" dirty="0"/>
              <a:t>が連続で来た場合，どう止めたらよいのか？</a:t>
            </a:r>
            <a:endParaRPr lang="en-US" altLang="ja-JP" dirty="0"/>
          </a:p>
          <a:p>
            <a:pPr lvl="2"/>
            <a:r>
              <a:rPr lang="ja-JP" altLang="en-US" dirty="0"/>
              <a:t>止めるべきステージの場所はさまざま</a:t>
            </a:r>
            <a:endParaRPr lang="en-US" altLang="ja-JP" dirty="0"/>
          </a:p>
          <a:p>
            <a:pPr lvl="2"/>
            <a:r>
              <a:rPr lang="ja-JP" altLang="en-US" dirty="0"/>
              <a:t>組み合わさると意味がわからない</a:t>
            </a:r>
            <a:endParaRPr lang="en-US" altLang="ja-JP" dirty="0"/>
          </a:p>
          <a:p>
            <a:pPr lvl="1"/>
            <a:r>
              <a:rPr kumimoji="1" lang="ja-JP" altLang="en-US" dirty="0"/>
              <a:t>マイクロ命令に分解してしまえば，</a:t>
            </a:r>
            <a:r>
              <a:rPr kumimoji="1" lang="en-US" altLang="ja-JP" dirty="0"/>
              <a:t>ID </a:t>
            </a:r>
            <a:r>
              <a:rPr kumimoji="1" lang="ja-JP" altLang="en-US" dirty="0"/>
              <a:t>ステージでのストール</a:t>
            </a:r>
            <a:br>
              <a:rPr kumimoji="1" lang="en-US" altLang="ja-JP" dirty="0"/>
            </a:br>
            <a:r>
              <a:rPr kumimoji="1" lang="ja-JP" altLang="en-US" dirty="0"/>
              <a:t>のみ考えれば良い</a:t>
            </a:r>
            <a:endParaRPr kumimoji="1" lang="en-US" altLang="ja-JP" dirty="0"/>
          </a:p>
        </p:txBody>
      </p:sp>
    </p:spTree>
    <p:extLst>
      <p:ext uri="{BB962C8B-B14F-4D97-AF65-F5344CB8AC3E}">
        <p14:creationId xmlns:p14="http://schemas.microsoft.com/office/powerpoint/2010/main" val="1423166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マイクロ命令への分解の利点</a:t>
            </a:r>
          </a:p>
        </p:txBody>
      </p:sp>
      <p:sp>
        <p:nvSpPr>
          <p:cNvPr id="3" name="テキスト プレースホルダー 2"/>
          <p:cNvSpPr>
            <a:spLocks noGrp="1"/>
          </p:cNvSpPr>
          <p:nvPr>
            <p:ph type="body" sz="quarter" idx="10"/>
          </p:nvPr>
        </p:nvSpPr>
        <p:spPr/>
        <p:txBody>
          <a:bodyPr/>
          <a:lstStyle/>
          <a:p>
            <a:r>
              <a:rPr lang="ja-JP" altLang="en-US" dirty="0"/>
              <a:t>内部の設計をクリーンにできる</a:t>
            </a:r>
            <a:endParaRPr lang="en-US" altLang="ja-JP" dirty="0"/>
          </a:p>
          <a:p>
            <a:pPr lvl="1"/>
            <a:r>
              <a:rPr kumimoji="1" lang="ja-JP" altLang="en-US" dirty="0"/>
              <a:t>スーパスカラ（パイプラインを複数並列に並べる）などでは，</a:t>
            </a:r>
            <a:br>
              <a:rPr lang="en-US" altLang="ja-JP" dirty="0"/>
            </a:br>
            <a:r>
              <a:rPr lang="ja-JP" altLang="en-US" dirty="0"/>
              <a:t>こうしないと複雑すぎて無理</a:t>
            </a:r>
            <a:endParaRPr lang="en-US" altLang="ja-JP" dirty="0"/>
          </a:p>
          <a:p>
            <a:r>
              <a:rPr kumimoji="1" lang="en-US" altLang="ja-JP" dirty="0"/>
              <a:t>= </a:t>
            </a:r>
            <a:r>
              <a:rPr kumimoji="1" lang="ja-JP" altLang="en-US" dirty="0"/>
              <a:t>内部を刷新</a:t>
            </a:r>
            <a:r>
              <a:rPr kumimoji="1" lang="ja-JP" altLang="en-US"/>
              <a:t>しつつ，プログラムの互換性</a:t>
            </a:r>
            <a:r>
              <a:rPr kumimoji="1" lang="ja-JP" altLang="en-US" dirty="0"/>
              <a:t>を保てる</a:t>
            </a:r>
            <a:endParaRPr kumimoji="1" lang="en-US" altLang="ja-JP" dirty="0"/>
          </a:p>
        </p:txBody>
      </p:sp>
    </p:spTree>
    <p:extLst>
      <p:ext uri="{BB962C8B-B14F-4D97-AF65-F5344CB8AC3E}">
        <p14:creationId xmlns:p14="http://schemas.microsoft.com/office/powerpoint/2010/main" val="3022653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マイクロ命令への分解の欠点</a:t>
            </a:r>
          </a:p>
        </p:txBody>
      </p:sp>
      <p:sp>
        <p:nvSpPr>
          <p:cNvPr id="3" name="テキスト プレースホルダー 2"/>
          <p:cNvSpPr>
            <a:spLocks noGrp="1"/>
          </p:cNvSpPr>
          <p:nvPr>
            <p:ph type="body" sz="quarter" idx="10"/>
          </p:nvPr>
        </p:nvSpPr>
        <p:spPr/>
        <p:txBody>
          <a:bodyPr/>
          <a:lstStyle/>
          <a:p>
            <a:r>
              <a:rPr kumimoji="1" lang="ja-JP" altLang="en-US" dirty="0"/>
              <a:t>分解（デコード）がマジで大変</a:t>
            </a:r>
            <a:endParaRPr kumimoji="1" lang="en-US" altLang="ja-JP" dirty="0"/>
          </a:p>
          <a:p>
            <a:r>
              <a:rPr kumimoji="1" lang="ja-JP" altLang="en-US" dirty="0"/>
              <a:t>基本的には，ひたすらパターン・マッチング</a:t>
            </a:r>
            <a:endParaRPr kumimoji="1" lang="en-US" altLang="ja-JP" dirty="0"/>
          </a:p>
          <a:p>
            <a:pPr lvl="1"/>
            <a:r>
              <a:rPr kumimoji="1" lang="ja-JP" altLang="en-US" dirty="0"/>
              <a:t>でかい真理値表がいる</a:t>
            </a:r>
            <a:endParaRPr kumimoji="1" lang="en-US" altLang="ja-JP" dirty="0"/>
          </a:p>
          <a:p>
            <a:pPr lvl="1"/>
            <a:r>
              <a:rPr kumimoji="1" lang="ja-JP" altLang="en-US" dirty="0"/>
              <a:t>本当に複雑なものは，メモリで出来たテーブルも使う</a:t>
            </a:r>
          </a:p>
        </p:txBody>
      </p:sp>
    </p:spTree>
    <p:extLst>
      <p:ext uri="{BB962C8B-B14F-4D97-AF65-F5344CB8AC3E}">
        <p14:creationId xmlns:p14="http://schemas.microsoft.com/office/powerpoint/2010/main" val="653444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AMD Bulldozer </a:t>
            </a:r>
            <a:r>
              <a:rPr kumimoji="1" lang="ja-JP" altLang="en-US" dirty="0"/>
              <a:t>のチップ写真</a:t>
            </a:r>
          </a:p>
        </p:txBody>
      </p:sp>
      <p:pic>
        <p:nvPicPr>
          <p:cNvPr id="4" name="図 3"/>
          <p:cNvPicPr>
            <a:picLocks noChangeAspect="1"/>
          </p:cNvPicPr>
          <p:nvPr/>
        </p:nvPicPr>
        <p:blipFill>
          <a:blip r:embed="rId2"/>
          <a:stretch>
            <a:fillRect/>
          </a:stretch>
        </p:blipFill>
        <p:spPr>
          <a:xfrm>
            <a:off x="971960" y="1268976"/>
            <a:ext cx="7492327" cy="3925378"/>
          </a:xfrm>
          <a:prstGeom prst="rect">
            <a:avLst/>
          </a:prstGeom>
        </p:spPr>
      </p:pic>
      <p:sp>
        <p:nvSpPr>
          <p:cNvPr id="3" name="テキスト プレースホルダー 2"/>
          <p:cNvSpPr>
            <a:spLocks noGrp="1"/>
          </p:cNvSpPr>
          <p:nvPr>
            <p:ph type="body" sz="quarter" idx="10"/>
          </p:nvPr>
        </p:nvSpPr>
        <p:spPr>
          <a:xfrm>
            <a:off x="611956" y="5769026"/>
            <a:ext cx="8280092" cy="539699"/>
          </a:xfrm>
        </p:spPr>
        <p:txBody>
          <a:bodyPr/>
          <a:lstStyle/>
          <a:p>
            <a:r>
              <a:rPr lang="en-US" altLang="ja-JP" sz="1100" dirty="0"/>
              <a:t>Tim Fischer1 , Srikanth Arekapudi2 , Eric Busta1 , Carl Dietz3 , Michael Golden2 , Scott Hilker2 , Aaron Horiuchi1 , Kevin A. Hurd1 , Dave Johnson1 , Hugh McIntyre2 , Samuel Naffziger1 , James Vinh2 , Jonathan White4 , Kathryn Wilcox, Design Solutions for the Bulldozer 32nm SOI 2-Core Processor Module in an 8-Core CPU, ISSCC 2011 </a:t>
            </a:r>
            <a:r>
              <a:rPr lang="ja-JP" altLang="en-US" sz="1100" dirty="0"/>
              <a:t>より</a:t>
            </a:r>
            <a:endParaRPr kumimoji="1" lang="ja-JP" altLang="en-US" sz="1100" dirty="0"/>
          </a:p>
        </p:txBody>
      </p:sp>
      <p:sp>
        <p:nvSpPr>
          <p:cNvPr id="6" name="正方形/長方形 5"/>
          <p:cNvSpPr/>
          <p:nvPr/>
        </p:nvSpPr>
        <p:spPr bwMode="auto">
          <a:xfrm>
            <a:off x="1241963" y="2798993"/>
            <a:ext cx="180002" cy="540006"/>
          </a:xfrm>
          <a:prstGeom prst="rect">
            <a:avLst/>
          </a:prstGeom>
          <a:solidFill>
            <a:srgbClr val="009999">
              <a:alpha val="50000"/>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bg1"/>
                </a:solidFill>
                <a:latin typeface="+mn-ea"/>
              </a:rPr>
              <a:t>ALU</a:t>
            </a:r>
            <a:endParaRPr kumimoji="1" lang="ja-JP" altLang="en-US" sz="1200" b="1" dirty="0">
              <a:solidFill>
                <a:schemeClr val="bg1"/>
              </a:solidFill>
              <a:latin typeface="+mn-ea"/>
            </a:endParaRPr>
          </a:p>
        </p:txBody>
      </p:sp>
      <p:sp>
        <p:nvSpPr>
          <p:cNvPr id="7" name="正方形/長方形 6"/>
          <p:cNvSpPr/>
          <p:nvPr/>
        </p:nvSpPr>
        <p:spPr bwMode="auto">
          <a:xfrm>
            <a:off x="4481999" y="2798993"/>
            <a:ext cx="180002" cy="540006"/>
          </a:xfrm>
          <a:prstGeom prst="rect">
            <a:avLst/>
          </a:prstGeom>
          <a:solidFill>
            <a:srgbClr val="009999">
              <a:alpha val="50000"/>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bg1"/>
                </a:solidFill>
                <a:latin typeface="+mn-ea"/>
              </a:rPr>
              <a:t>ALU</a:t>
            </a:r>
            <a:endParaRPr kumimoji="1" lang="ja-JP" altLang="en-US" sz="1200" b="1" dirty="0">
              <a:solidFill>
                <a:schemeClr val="bg1"/>
              </a:solidFill>
              <a:latin typeface="+mn-ea"/>
            </a:endParaRPr>
          </a:p>
        </p:txBody>
      </p:sp>
      <p:sp>
        <p:nvSpPr>
          <p:cNvPr id="8" name="正方形/長方形 7"/>
          <p:cNvSpPr/>
          <p:nvPr/>
        </p:nvSpPr>
        <p:spPr bwMode="auto">
          <a:xfrm>
            <a:off x="2231974" y="1808982"/>
            <a:ext cx="1080012" cy="900009"/>
          </a:xfrm>
          <a:prstGeom prst="rect">
            <a:avLst/>
          </a:prstGeom>
          <a:solidFill>
            <a:srgbClr val="9933FF">
              <a:alpha val="49804"/>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Decode</a:t>
            </a:r>
            <a:endParaRPr kumimoji="1" lang="ja-JP" altLang="en-US" sz="1400" b="1" dirty="0">
              <a:solidFill>
                <a:schemeClr val="bg1"/>
              </a:solidFill>
              <a:latin typeface="+mn-ea"/>
            </a:endParaRPr>
          </a:p>
        </p:txBody>
      </p:sp>
      <p:sp>
        <p:nvSpPr>
          <p:cNvPr id="9" name="正方形/長方形 8"/>
          <p:cNvSpPr/>
          <p:nvPr/>
        </p:nvSpPr>
        <p:spPr bwMode="auto">
          <a:xfrm>
            <a:off x="2231974" y="1358977"/>
            <a:ext cx="1080012" cy="450005"/>
          </a:xfrm>
          <a:prstGeom prst="rect">
            <a:avLst/>
          </a:prstGeom>
          <a:solidFill>
            <a:srgbClr val="9933FF">
              <a:alpha val="49804"/>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Microcode</a:t>
            </a:r>
            <a:br>
              <a:rPr kumimoji="1" lang="en-US" altLang="ja-JP" sz="1400" b="1" dirty="0">
                <a:solidFill>
                  <a:schemeClr val="bg1"/>
                </a:solidFill>
                <a:latin typeface="+mn-ea"/>
              </a:rPr>
            </a:br>
            <a:r>
              <a:rPr kumimoji="1" lang="en-US" altLang="ja-JP" sz="1400" b="1" dirty="0">
                <a:solidFill>
                  <a:schemeClr val="bg1"/>
                </a:solidFill>
                <a:latin typeface="+mn-ea"/>
              </a:rPr>
              <a:t>ROM</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4282365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ARM Cortex-A15 </a:t>
            </a:r>
            <a:r>
              <a:rPr lang="ja-JP" altLang="en-US" dirty="0"/>
              <a:t>の消費電力の割合</a:t>
            </a:r>
            <a:endParaRPr kumimoji="1" lang="ja-JP" altLang="en-US" dirty="0"/>
          </a:p>
        </p:txBody>
      </p:sp>
      <p:sp>
        <p:nvSpPr>
          <p:cNvPr id="3" name="テキスト プレースホルダー 2"/>
          <p:cNvSpPr>
            <a:spLocks noGrp="1"/>
          </p:cNvSpPr>
          <p:nvPr>
            <p:ph type="body" sz="quarter" idx="10"/>
          </p:nvPr>
        </p:nvSpPr>
        <p:spPr>
          <a:xfrm>
            <a:off x="701956" y="5589024"/>
            <a:ext cx="8190091" cy="719701"/>
          </a:xfrm>
        </p:spPr>
        <p:txBody>
          <a:bodyPr/>
          <a:lstStyle/>
          <a:p>
            <a:r>
              <a:rPr lang="en-US" altLang="ja-JP" sz="1200" dirty="0"/>
              <a:t>NVIDIA </a:t>
            </a:r>
            <a:r>
              <a:rPr lang="en-US" altLang="ja-JP" sz="1200" dirty="0" err="1"/>
              <a:t>Tegra</a:t>
            </a:r>
            <a:r>
              <a:rPr lang="en-US" altLang="ja-JP" sz="1200" dirty="0"/>
              <a:t> 4 Family CPU Architecture </a:t>
            </a:r>
            <a:r>
              <a:rPr lang="ja-JP" altLang="en-US" sz="1200" dirty="0"/>
              <a:t>より</a:t>
            </a:r>
            <a:endParaRPr lang="en-US" altLang="ja-JP" sz="1200" dirty="0"/>
          </a:p>
        </p:txBody>
      </p:sp>
      <p:pic>
        <p:nvPicPr>
          <p:cNvPr id="5" name="図 4"/>
          <p:cNvPicPr>
            <a:picLocks noChangeAspect="1"/>
          </p:cNvPicPr>
          <p:nvPr/>
        </p:nvPicPr>
        <p:blipFill>
          <a:blip r:embed="rId2"/>
          <a:stretch>
            <a:fillRect/>
          </a:stretch>
        </p:blipFill>
        <p:spPr>
          <a:xfrm>
            <a:off x="1871970" y="1178975"/>
            <a:ext cx="5401429" cy="4267796"/>
          </a:xfrm>
          <a:prstGeom prst="rect">
            <a:avLst/>
          </a:prstGeom>
        </p:spPr>
      </p:pic>
      <p:sp>
        <p:nvSpPr>
          <p:cNvPr id="6" name="角丸四角形 5"/>
          <p:cNvSpPr/>
          <p:nvPr/>
        </p:nvSpPr>
        <p:spPr bwMode="auto">
          <a:xfrm>
            <a:off x="6282019" y="2528990"/>
            <a:ext cx="1170013" cy="540006"/>
          </a:xfrm>
          <a:prstGeom prst="roundRect">
            <a:avLst/>
          </a:prstGeom>
          <a:noFill/>
          <a:ln w="38100">
            <a:solidFill>
              <a:schemeClr val="accent5"/>
            </a:solidFill>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617345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マイクロ命令への分解の他の利点</a:t>
            </a:r>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にバグがあったときに，後からパッチが当てられる</a:t>
            </a:r>
            <a:endParaRPr kumimoji="1" lang="en-US" altLang="ja-JP" dirty="0"/>
          </a:p>
          <a:p>
            <a:pPr lvl="1"/>
            <a:r>
              <a:rPr kumimoji="1" lang="ja-JP" altLang="en-US" dirty="0"/>
              <a:t>バグを「エラッタ」とも呼ぶ</a:t>
            </a:r>
            <a:endParaRPr kumimoji="1" lang="en-US" altLang="ja-JP" dirty="0"/>
          </a:p>
          <a:p>
            <a:r>
              <a:rPr kumimoji="1" lang="ja-JP" altLang="en-US" dirty="0"/>
              <a:t>動作がおかしい命令を，他のバグってない命令の列で置き換える</a:t>
            </a:r>
            <a:endParaRPr kumimoji="1" lang="en-US" altLang="ja-JP" dirty="0"/>
          </a:p>
          <a:p>
            <a:pPr lvl="1"/>
            <a:r>
              <a:rPr kumimoji="1" lang="ja-JP" altLang="en-US" dirty="0"/>
              <a:t>分解に使う表は，あとから書き換えられるようになっている</a:t>
            </a:r>
            <a:endParaRPr kumimoji="1" lang="en-US" altLang="ja-JP" dirty="0"/>
          </a:p>
          <a:p>
            <a:pPr lvl="1"/>
            <a:r>
              <a:rPr lang="en-US" altLang="ja-JP" dirty="0"/>
              <a:t>Microcode ROM </a:t>
            </a:r>
            <a:r>
              <a:rPr lang="ja-JP" altLang="en-US" dirty="0"/>
              <a:t>というのがそれ</a:t>
            </a:r>
            <a:endParaRPr kumimoji="1" lang="ja-JP" altLang="en-US" dirty="0"/>
          </a:p>
        </p:txBody>
      </p:sp>
    </p:spTree>
    <p:extLst>
      <p:ext uri="{BB962C8B-B14F-4D97-AF65-F5344CB8AC3E}">
        <p14:creationId xmlns:p14="http://schemas.microsoft.com/office/powerpoint/2010/main" val="431519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インテルの </a:t>
            </a:r>
            <a:r>
              <a:rPr kumimoji="1" lang="en-US" altLang="ja-JP" dirty="0"/>
              <a:t>Core </a:t>
            </a:r>
            <a:r>
              <a:rPr kumimoji="1" lang="ja-JP" altLang="en-US" dirty="0"/>
              <a:t>シリーズのエラッタのリスト</a:t>
            </a:r>
            <a:br>
              <a:rPr kumimoji="1" lang="en-US" altLang="ja-JP" dirty="0"/>
            </a:br>
            <a:r>
              <a:rPr lang="ja-JP" altLang="en-US" dirty="0"/>
              <a:t>地味に結構バグって</a:t>
            </a:r>
            <a:r>
              <a:rPr lang="ja-JP" altLang="en-US" dirty="0" err="1"/>
              <a:t>る</a:t>
            </a:r>
            <a:endParaRPr kumimoji="1" lang="ja-JP" altLang="en-US" dirty="0"/>
          </a:p>
        </p:txBody>
      </p:sp>
      <p:sp>
        <p:nvSpPr>
          <p:cNvPr id="3" name="テキスト プレースホルダー 2"/>
          <p:cNvSpPr>
            <a:spLocks noGrp="1"/>
          </p:cNvSpPr>
          <p:nvPr>
            <p:ph type="body" sz="quarter" idx="10"/>
          </p:nvPr>
        </p:nvSpPr>
        <p:spPr>
          <a:xfrm>
            <a:off x="881959" y="6489034"/>
            <a:ext cx="8010089" cy="179695"/>
          </a:xfrm>
        </p:spPr>
        <p:txBody>
          <a:bodyPr/>
          <a:lstStyle/>
          <a:p>
            <a:r>
              <a:rPr lang="en-US" altLang="ja-JP" sz="1100" dirty="0"/>
              <a:t>https://pcper.com/wp-content/uploads/2017/06/6cfe-6th-gen-x-series-spec-update.pdf </a:t>
            </a:r>
            <a:r>
              <a:rPr lang="ja-JP" altLang="en-US" sz="1100" dirty="0"/>
              <a:t>より</a:t>
            </a:r>
            <a:endParaRPr kumimoji="1" lang="ja-JP" altLang="en-US" sz="1100" dirty="0"/>
          </a:p>
        </p:txBody>
      </p:sp>
      <p:pic>
        <p:nvPicPr>
          <p:cNvPr id="4" name="図 3"/>
          <p:cNvPicPr>
            <a:picLocks noChangeAspect="1"/>
          </p:cNvPicPr>
          <p:nvPr/>
        </p:nvPicPr>
        <p:blipFill>
          <a:blip r:embed="rId2"/>
          <a:stretch>
            <a:fillRect/>
          </a:stretch>
        </p:blipFill>
        <p:spPr>
          <a:xfrm>
            <a:off x="791958" y="998973"/>
            <a:ext cx="3756874" cy="5040056"/>
          </a:xfrm>
          <a:prstGeom prst="rect">
            <a:avLst/>
          </a:prstGeom>
        </p:spPr>
      </p:pic>
      <p:pic>
        <p:nvPicPr>
          <p:cNvPr id="5" name="図 4"/>
          <p:cNvPicPr>
            <a:picLocks noChangeAspect="1"/>
          </p:cNvPicPr>
          <p:nvPr/>
        </p:nvPicPr>
        <p:blipFill>
          <a:blip r:embed="rId3"/>
          <a:stretch>
            <a:fillRect/>
          </a:stretch>
        </p:blipFill>
        <p:spPr>
          <a:xfrm>
            <a:off x="4391998" y="1088974"/>
            <a:ext cx="3979566" cy="5017713"/>
          </a:xfrm>
          <a:prstGeom prst="rect">
            <a:avLst/>
          </a:prstGeom>
        </p:spPr>
      </p:pic>
    </p:spTree>
    <p:extLst>
      <p:ext uri="{BB962C8B-B14F-4D97-AF65-F5344CB8AC3E}">
        <p14:creationId xmlns:p14="http://schemas.microsoft.com/office/powerpoint/2010/main" val="1010200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今回の講義では、便宜上電気回路（抵抗、コンデンサ）で表していますが、仲間はずれにされているコイルのリアクタンスや電磁誘導のインダクタンスやを応用して改良したりする研究はあるのでしょうか？</a:t>
            </a:r>
            <a:br>
              <a:rPr kumimoji="1" lang="en-US" altLang="ja-JP" dirty="0"/>
            </a:br>
            <a:r>
              <a:rPr kumimoji="1" lang="ja-JP" altLang="en-US" dirty="0"/>
              <a:t>（コイルは速度が遅いので反応速度は下がりますが、上手く使ったら消費電力を抑える</a:t>
            </a:r>
            <a:br>
              <a:rPr kumimoji="1" lang="en-US" altLang="ja-JP" dirty="0"/>
            </a:br>
            <a:r>
              <a:rPr kumimoji="1" lang="ja-JP" altLang="en-US" dirty="0"/>
              <a:t>（例えば毎回発振する回路であるクロックの電流を回収する、など）</a:t>
            </a:r>
          </a:p>
          <a:p>
            <a:endParaRPr kumimoji="1" lang="ja-JP" altLang="en-US" dirty="0"/>
          </a:p>
        </p:txBody>
      </p:sp>
    </p:spTree>
    <p:extLst>
      <p:ext uri="{BB962C8B-B14F-4D97-AF65-F5344CB8AC3E}">
        <p14:creationId xmlns:p14="http://schemas.microsoft.com/office/powerpoint/2010/main" val="1448664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51" y="0"/>
            <a:ext cx="8982049" cy="908972"/>
          </a:xfrm>
        </p:spPr>
        <p:txBody>
          <a:bodyPr/>
          <a:lstStyle/>
          <a:p>
            <a:br>
              <a:rPr lang="ja-JP" altLang="en-US" dirty="0"/>
            </a:br>
            <a:r>
              <a:rPr lang="en-US" altLang="ja-JP" dirty="0"/>
              <a:t>Windows Update </a:t>
            </a:r>
            <a:r>
              <a:rPr lang="ja-JP" altLang="en-US" dirty="0"/>
              <a:t>でこっそり更新されていたりもする</a:t>
            </a:r>
            <a:br>
              <a:rPr lang="ja-JP" altLang="en-US" dirty="0"/>
            </a:br>
            <a:endParaRPr kumimoji="1" lang="ja-JP" altLang="en-US" dirty="0"/>
          </a:p>
        </p:txBody>
      </p:sp>
      <p:sp>
        <p:nvSpPr>
          <p:cNvPr id="3" name="テキスト プレースホルダー 2"/>
          <p:cNvSpPr>
            <a:spLocks noGrp="1"/>
          </p:cNvSpPr>
          <p:nvPr>
            <p:ph type="body" sz="quarter" idx="10"/>
          </p:nvPr>
        </p:nvSpPr>
        <p:spPr>
          <a:xfrm>
            <a:off x="611956" y="5949028"/>
            <a:ext cx="8280092" cy="629700"/>
          </a:xfrm>
        </p:spPr>
        <p:txBody>
          <a:bodyPr/>
          <a:lstStyle/>
          <a:p>
            <a:r>
              <a:rPr lang="en-US" altLang="ja-JP" sz="1600" dirty="0"/>
              <a:t>https://support.microsoft.com/ja-jp/help/4093836/summary-of-intel-microcode-updates </a:t>
            </a:r>
            <a:r>
              <a:rPr lang="ja-JP" altLang="en-US" sz="1600" dirty="0"/>
              <a:t>より</a:t>
            </a:r>
            <a:endParaRPr kumimoji="1" lang="ja-JP" altLang="en-US" sz="1600" dirty="0"/>
          </a:p>
        </p:txBody>
      </p:sp>
      <p:pic>
        <p:nvPicPr>
          <p:cNvPr id="4" name="図 3"/>
          <p:cNvPicPr>
            <a:picLocks noChangeAspect="1"/>
          </p:cNvPicPr>
          <p:nvPr/>
        </p:nvPicPr>
        <p:blipFill>
          <a:blip r:embed="rId2"/>
          <a:stretch>
            <a:fillRect/>
          </a:stretch>
        </p:blipFill>
        <p:spPr>
          <a:xfrm>
            <a:off x="1331964" y="1088974"/>
            <a:ext cx="6239289" cy="4739717"/>
          </a:xfrm>
          <a:prstGeom prst="rect">
            <a:avLst/>
          </a:prstGeom>
        </p:spPr>
      </p:pic>
    </p:spTree>
    <p:extLst>
      <p:ext uri="{BB962C8B-B14F-4D97-AF65-F5344CB8AC3E}">
        <p14:creationId xmlns:p14="http://schemas.microsoft.com/office/powerpoint/2010/main" val="2346255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余談：命令の歴史</a:t>
            </a:r>
          </a:p>
        </p:txBody>
      </p:sp>
      <p:sp>
        <p:nvSpPr>
          <p:cNvPr id="3" name="テキスト プレースホルダー 2"/>
          <p:cNvSpPr>
            <a:spLocks noGrp="1"/>
          </p:cNvSpPr>
          <p:nvPr>
            <p:ph type="body" sz="quarter" idx="10"/>
          </p:nvPr>
        </p:nvSpPr>
        <p:spPr/>
        <p:txBody>
          <a:bodyPr/>
          <a:lstStyle/>
          <a:p>
            <a:r>
              <a:rPr lang="en-US" altLang="ja-JP" dirty="0"/>
              <a:t>RISC-V </a:t>
            </a:r>
            <a:r>
              <a:rPr lang="ja-JP" altLang="en-US" dirty="0"/>
              <a:t>や </a:t>
            </a:r>
            <a:r>
              <a:rPr lang="en-US" altLang="ja-JP" dirty="0"/>
              <a:t>MIPS </a:t>
            </a:r>
            <a:r>
              <a:rPr lang="ja-JP" altLang="en-US" dirty="0"/>
              <a:t>などでは，パイプライン実行を最初から想定</a:t>
            </a:r>
            <a:endParaRPr lang="en-US" altLang="ja-JP" dirty="0"/>
          </a:p>
          <a:p>
            <a:pPr lvl="1"/>
            <a:r>
              <a:rPr lang="ja-JP" altLang="en-US" dirty="0"/>
              <a:t>小さいハードで構造ハザードが起きにくいよう設計されている</a:t>
            </a:r>
            <a:endParaRPr lang="en-US" altLang="ja-JP" dirty="0"/>
          </a:p>
          <a:p>
            <a:pPr lvl="1"/>
            <a:r>
              <a:rPr lang="en-US" altLang="ja-JP" dirty="0"/>
              <a:t>RISC</a:t>
            </a:r>
            <a:r>
              <a:rPr lang="ja-JP" altLang="en-US" dirty="0"/>
              <a:t>（</a:t>
            </a:r>
            <a:r>
              <a:rPr lang="en-US" altLang="ja-JP" dirty="0"/>
              <a:t>Reduced Instruction Set Computer</a:t>
            </a:r>
            <a:r>
              <a:rPr lang="ja-JP" altLang="en-US" dirty="0"/>
              <a:t>）と呼ばれる</a:t>
            </a:r>
            <a:endParaRPr lang="en-US" altLang="ja-JP" dirty="0"/>
          </a:p>
          <a:p>
            <a:pPr lvl="1"/>
            <a:r>
              <a:rPr lang="en-US" altLang="ja-JP" dirty="0"/>
              <a:t>RISC-V </a:t>
            </a:r>
            <a:r>
              <a:rPr lang="ja-JP" altLang="en-US" dirty="0"/>
              <a:t>は，「</a:t>
            </a:r>
            <a:r>
              <a:rPr lang="en-US" altLang="ja-JP" dirty="0"/>
              <a:t>5</a:t>
            </a:r>
            <a:r>
              <a:rPr lang="ja-JP" altLang="en-US" dirty="0"/>
              <a:t>代目の </a:t>
            </a:r>
            <a:r>
              <a:rPr lang="en-US" altLang="ja-JP" dirty="0"/>
              <a:t>RISC</a:t>
            </a:r>
            <a:r>
              <a:rPr lang="ja-JP" altLang="en-US" dirty="0"/>
              <a:t>」という名前</a:t>
            </a:r>
            <a:endParaRPr lang="en-US" altLang="ja-JP" dirty="0"/>
          </a:p>
          <a:p>
            <a:r>
              <a:rPr kumimoji="1" lang="en-US" altLang="ja-JP" dirty="0"/>
              <a:t>x86 </a:t>
            </a:r>
            <a:r>
              <a:rPr kumimoji="1" lang="ja-JP" altLang="en-US" dirty="0"/>
              <a:t>は，登場時はパイプライン化を考えていなかった</a:t>
            </a:r>
            <a:endParaRPr kumimoji="1" lang="en-US" altLang="ja-JP" dirty="0"/>
          </a:p>
          <a:p>
            <a:pPr lvl="1"/>
            <a:r>
              <a:rPr kumimoji="1" lang="ja-JP" altLang="en-US" dirty="0"/>
              <a:t>当時は，小数の命令でたくさんのことができるのが正義</a:t>
            </a:r>
            <a:endParaRPr kumimoji="1" lang="en-US" altLang="ja-JP" dirty="0"/>
          </a:p>
          <a:p>
            <a:pPr lvl="1"/>
            <a:r>
              <a:rPr kumimoji="1" lang="ja-JP" altLang="en-US" dirty="0"/>
              <a:t>しかし，そのままではパイプライン化は困難</a:t>
            </a:r>
            <a:endParaRPr kumimoji="1" lang="en-US" altLang="ja-JP" dirty="0"/>
          </a:p>
          <a:p>
            <a:pPr lvl="1"/>
            <a:r>
              <a:rPr lang="en-US" altLang="ja-JP" dirty="0"/>
              <a:t>CISC</a:t>
            </a:r>
            <a:r>
              <a:rPr lang="ja-JP" altLang="en-US" dirty="0"/>
              <a:t>（</a:t>
            </a:r>
            <a:r>
              <a:rPr lang="en-US" altLang="ja-JP" dirty="0"/>
              <a:t>Complex Instruction Set Computer</a:t>
            </a:r>
            <a:r>
              <a:rPr lang="ja-JP" altLang="en-US" dirty="0"/>
              <a:t>）と呼ばれる</a:t>
            </a:r>
            <a:endParaRPr lang="en-US" altLang="ja-JP" dirty="0"/>
          </a:p>
          <a:p>
            <a:r>
              <a:rPr kumimoji="1" lang="en-US" altLang="ja-JP" dirty="0"/>
              <a:t>ARM </a:t>
            </a:r>
            <a:r>
              <a:rPr kumimoji="1" lang="ja-JP" altLang="en-US" dirty="0"/>
              <a:t>の </a:t>
            </a:r>
            <a:r>
              <a:rPr kumimoji="1" lang="en-US" altLang="ja-JP" dirty="0"/>
              <a:t>R </a:t>
            </a:r>
            <a:r>
              <a:rPr kumimoji="1" lang="ja-JP" altLang="en-US" dirty="0"/>
              <a:t>は </a:t>
            </a:r>
            <a:r>
              <a:rPr kumimoji="1" lang="en-US" altLang="ja-JP" dirty="0"/>
              <a:t>RISC </a:t>
            </a:r>
            <a:r>
              <a:rPr kumimoji="1" lang="ja-JP" altLang="en-US" dirty="0"/>
              <a:t>の </a:t>
            </a:r>
            <a:r>
              <a:rPr kumimoji="1" lang="en-US" altLang="ja-JP" dirty="0"/>
              <a:t>R </a:t>
            </a:r>
            <a:r>
              <a:rPr kumimoji="1" lang="ja-JP" altLang="en-US" dirty="0"/>
              <a:t>なのだが，</a:t>
            </a:r>
            <a:r>
              <a:rPr kumimoji="1" lang="en-US" altLang="ja-JP" dirty="0"/>
              <a:t>ARM </a:t>
            </a:r>
            <a:r>
              <a:rPr kumimoji="1" lang="ja-JP" altLang="en-US" dirty="0"/>
              <a:t>は結構 </a:t>
            </a:r>
            <a:r>
              <a:rPr kumimoji="1" lang="en-US" altLang="ja-JP" dirty="0"/>
              <a:t>CISC </a:t>
            </a:r>
            <a:r>
              <a:rPr kumimoji="1" lang="ja-JP" altLang="en-US" dirty="0"/>
              <a:t>ぽい</a:t>
            </a:r>
            <a:endParaRPr kumimoji="1" lang="en-US" altLang="ja-JP" dirty="0"/>
          </a:p>
          <a:p>
            <a:pPr lvl="1"/>
            <a:r>
              <a:rPr lang="en-US" altLang="ja-JP" dirty="0"/>
              <a:t>ARM</a:t>
            </a:r>
            <a:r>
              <a:rPr lang="ja-JP" altLang="en-US" dirty="0"/>
              <a:t>：</a:t>
            </a:r>
            <a:r>
              <a:rPr lang="en-US" altLang="ja-JP" dirty="0"/>
              <a:t>Advanced RISC Machine</a:t>
            </a:r>
          </a:p>
          <a:p>
            <a:pPr lvl="1"/>
            <a:r>
              <a:rPr lang="ja-JP" altLang="en-US" dirty="0"/>
              <a:t>構造ハザードを凄い勢いで起こす命令が多い</a:t>
            </a:r>
            <a:r>
              <a:rPr lang="en-US" altLang="ja-JP" dirty="0"/>
              <a:t> </a:t>
            </a:r>
            <a:endParaRPr kumimoji="1" lang="en-US" altLang="ja-JP" dirty="0"/>
          </a:p>
        </p:txBody>
      </p:sp>
    </p:spTree>
    <p:extLst>
      <p:ext uri="{BB962C8B-B14F-4D97-AF65-F5344CB8AC3E}">
        <p14:creationId xmlns:p14="http://schemas.microsoft.com/office/powerpoint/2010/main" val="3794194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余談：命令の歴史</a:t>
            </a:r>
          </a:p>
        </p:txBody>
      </p:sp>
      <p:sp>
        <p:nvSpPr>
          <p:cNvPr id="3" name="テキスト プレースホルダー 2"/>
          <p:cNvSpPr>
            <a:spLocks noGrp="1"/>
          </p:cNvSpPr>
          <p:nvPr>
            <p:ph type="body" sz="quarter" idx="10"/>
          </p:nvPr>
        </p:nvSpPr>
        <p:spPr/>
        <p:txBody>
          <a:bodyPr/>
          <a:lstStyle/>
          <a:p>
            <a:r>
              <a:rPr kumimoji="1" lang="ja-JP" altLang="en-US" dirty="0"/>
              <a:t>マイクロ命令への分解により，</a:t>
            </a:r>
            <a:r>
              <a:rPr kumimoji="1" lang="en-US" altLang="ja-JP" dirty="0"/>
              <a:t>x86 </a:t>
            </a:r>
            <a:r>
              <a:rPr kumimoji="1" lang="ja-JP" altLang="en-US" dirty="0"/>
              <a:t>や </a:t>
            </a:r>
            <a:r>
              <a:rPr kumimoji="1" lang="en-US" altLang="ja-JP" dirty="0"/>
              <a:t>ARM </a:t>
            </a:r>
            <a:r>
              <a:rPr kumimoji="1" lang="ja-JP" altLang="en-US" dirty="0"/>
              <a:t>はこの問題を</a:t>
            </a:r>
            <a:br>
              <a:rPr kumimoji="1" lang="en-US" altLang="ja-JP" dirty="0"/>
            </a:br>
            <a:r>
              <a:rPr kumimoji="1" lang="ja-JP" altLang="en-US" dirty="0"/>
              <a:t>（一応）克服</a:t>
            </a:r>
            <a:endParaRPr kumimoji="1" lang="en-US" altLang="ja-JP" dirty="0"/>
          </a:p>
          <a:p>
            <a:pPr lvl="1"/>
            <a:r>
              <a:rPr kumimoji="1" lang="ja-JP" altLang="en-US" dirty="0"/>
              <a:t>回路規模やエネルギーにおける代償は大きい</a:t>
            </a:r>
            <a:endParaRPr kumimoji="1" lang="en-US" altLang="ja-JP" dirty="0"/>
          </a:p>
          <a:p>
            <a:pPr lvl="1"/>
            <a:r>
              <a:rPr kumimoji="1" lang="ja-JP" altLang="en-US" dirty="0"/>
              <a:t>互換性が維持できるので，商業上重要</a:t>
            </a:r>
            <a:endParaRPr kumimoji="1" lang="en-US" altLang="ja-JP" dirty="0"/>
          </a:p>
          <a:p>
            <a:r>
              <a:rPr kumimoji="1" lang="en-US" altLang="ja-JP" dirty="0"/>
              <a:t>x86</a:t>
            </a:r>
            <a:r>
              <a:rPr lang="ja-JP" altLang="en-US" dirty="0"/>
              <a:t> や </a:t>
            </a:r>
            <a:r>
              <a:rPr lang="en-US" altLang="ja-JP" dirty="0"/>
              <a:t>ARM </a:t>
            </a:r>
            <a:r>
              <a:rPr lang="ja-JP" altLang="en-US" dirty="0"/>
              <a:t>は，</a:t>
            </a:r>
            <a:r>
              <a:rPr lang="en-US" altLang="ja-JP" dirty="0"/>
              <a:t>64bit </a:t>
            </a:r>
            <a:r>
              <a:rPr lang="ja-JP" altLang="en-US" dirty="0"/>
              <a:t>バージョンを作る際に命令の内容を</a:t>
            </a:r>
            <a:br>
              <a:rPr lang="en-US" altLang="ja-JP" dirty="0"/>
            </a:br>
            <a:r>
              <a:rPr lang="ja-JP" altLang="en-US" dirty="0"/>
              <a:t>かなり整理した</a:t>
            </a:r>
            <a:endParaRPr lang="en-US" altLang="ja-JP" dirty="0"/>
          </a:p>
          <a:p>
            <a:pPr lvl="1"/>
            <a:r>
              <a:rPr kumimoji="1" lang="ja-JP" altLang="en-US" dirty="0"/>
              <a:t>パイプラインが作りやすくなっている</a:t>
            </a:r>
            <a:endParaRPr kumimoji="1" lang="en-US" altLang="ja-JP" dirty="0"/>
          </a:p>
          <a:p>
            <a:pPr lvl="1"/>
            <a:r>
              <a:rPr kumimoji="1" lang="ja-JP" altLang="en-US" dirty="0"/>
              <a:t>富岳では </a:t>
            </a:r>
            <a:r>
              <a:rPr kumimoji="1" lang="en-US" altLang="ja-JP" dirty="0"/>
              <a:t>ARM</a:t>
            </a:r>
            <a:r>
              <a:rPr kumimoji="1" lang="ja-JP" altLang="en-US" dirty="0"/>
              <a:t> </a:t>
            </a:r>
            <a:r>
              <a:rPr kumimoji="1" lang="en-US" altLang="ja-JP" dirty="0"/>
              <a:t>32bit </a:t>
            </a:r>
            <a:r>
              <a:rPr kumimoji="1" lang="ja-JP" altLang="en-US" dirty="0"/>
              <a:t>を切り捨てており（多分），</a:t>
            </a:r>
            <a:br>
              <a:rPr kumimoji="1" lang="en-US" altLang="ja-JP" dirty="0"/>
            </a:br>
            <a:r>
              <a:rPr kumimoji="1" lang="ja-JP" altLang="en-US" dirty="0"/>
              <a:t>大分楽になっているはず</a:t>
            </a:r>
          </a:p>
        </p:txBody>
      </p:sp>
    </p:spTree>
    <p:extLst>
      <p:ext uri="{BB962C8B-B14F-4D97-AF65-F5344CB8AC3E}">
        <p14:creationId xmlns:p14="http://schemas.microsoft.com/office/powerpoint/2010/main" val="875431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構造ハザードのまとめ</a:t>
            </a:r>
          </a:p>
        </p:txBody>
      </p:sp>
      <p:sp>
        <p:nvSpPr>
          <p:cNvPr id="3" name="テキスト プレースホルダー 2"/>
          <p:cNvSpPr>
            <a:spLocks noGrp="1"/>
          </p:cNvSpPr>
          <p:nvPr>
            <p:ph type="body" sz="quarter" idx="10"/>
          </p:nvPr>
        </p:nvSpPr>
        <p:spPr/>
        <p:txBody>
          <a:bodyPr/>
          <a:lstStyle/>
          <a:p>
            <a:r>
              <a:rPr lang="ja-JP" altLang="en-US" dirty="0"/>
              <a:t>構造ハザード：ハード資源の不足に起因</a:t>
            </a:r>
            <a:endParaRPr lang="en-US" altLang="ja-JP" dirty="0"/>
          </a:p>
          <a:p>
            <a:r>
              <a:rPr lang="ja-JP" altLang="en-US" dirty="0"/>
              <a:t>解決方法</a:t>
            </a:r>
            <a:endParaRPr lang="en-US" altLang="ja-JP" dirty="0"/>
          </a:p>
          <a:p>
            <a:pPr marL="817200" lvl="1" indent="-457200">
              <a:buFont typeface="+mj-lt"/>
              <a:buAutoNum type="arabicPeriod"/>
            </a:pPr>
            <a:r>
              <a:rPr lang="ja-JP" altLang="en-US" dirty="0"/>
              <a:t>ハードウェアの増強</a:t>
            </a:r>
            <a:endParaRPr lang="en-US" altLang="ja-JP" dirty="0"/>
          </a:p>
          <a:p>
            <a:pPr marL="817200" lvl="1" indent="-457200">
              <a:buFont typeface="+mj-lt"/>
              <a:buAutoNum type="arabicPeriod"/>
            </a:pPr>
            <a:r>
              <a:rPr lang="ja-JP" altLang="en-US" dirty="0"/>
              <a:t>時分割処理</a:t>
            </a:r>
            <a:endParaRPr lang="en-US" altLang="ja-JP" dirty="0"/>
          </a:p>
          <a:p>
            <a:pPr marL="817200" lvl="1" indent="-457200">
              <a:buFont typeface="+mj-lt"/>
              <a:buAutoNum type="arabicPeriod"/>
            </a:pPr>
            <a:r>
              <a:rPr lang="ja-JP" altLang="en-US" dirty="0"/>
              <a:t>マイクロ命令への変換</a:t>
            </a:r>
            <a:endParaRPr lang="en-US" altLang="ja-JP" dirty="0"/>
          </a:p>
          <a:p>
            <a:r>
              <a:rPr kumimoji="1" lang="ja-JP" altLang="en-US" dirty="0"/>
              <a:t>パイプライン・ストール</a:t>
            </a:r>
          </a:p>
        </p:txBody>
      </p:sp>
    </p:spTree>
    <p:extLst>
      <p:ext uri="{BB962C8B-B14F-4D97-AF65-F5344CB8AC3E}">
        <p14:creationId xmlns:p14="http://schemas.microsoft.com/office/powerpoint/2010/main" val="25680168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今日のまとめ</a:t>
            </a:r>
          </a:p>
        </p:txBody>
      </p:sp>
      <p:sp>
        <p:nvSpPr>
          <p:cNvPr id="3" name="テキスト プレースホルダー 2"/>
          <p:cNvSpPr>
            <a:spLocks noGrp="1"/>
          </p:cNvSpPr>
          <p:nvPr>
            <p:ph type="body" sz="quarter" idx="10"/>
          </p:nvPr>
        </p:nvSpPr>
        <p:spPr/>
        <p:txBody>
          <a:bodyPr/>
          <a:lstStyle/>
          <a:p>
            <a:r>
              <a:rPr kumimoji="1" lang="ja-JP" altLang="en-US" dirty="0"/>
              <a:t>パイプライン</a:t>
            </a:r>
            <a:endParaRPr kumimoji="1" lang="en-US" altLang="ja-JP" dirty="0"/>
          </a:p>
          <a:p>
            <a:r>
              <a:rPr kumimoji="1" lang="ja-JP" altLang="en-US" dirty="0"/>
              <a:t>各種のハザードと解消方法</a:t>
            </a:r>
            <a:endParaRPr kumimoji="1" lang="en-US" altLang="ja-JP" dirty="0"/>
          </a:p>
          <a:p>
            <a:pPr lvl="1"/>
            <a:r>
              <a:rPr kumimoji="1" lang="ja-JP" altLang="en-US" dirty="0"/>
              <a:t>構造ハザード</a:t>
            </a:r>
            <a:endParaRPr kumimoji="1" lang="en-US" altLang="ja-JP" dirty="0"/>
          </a:p>
          <a:p>
            <a:pPr lvl="1"/>
            <a:r>
              <a:rPr kumimoji="1" lang="ja-JP" altLang="en-US" dirty="0"/>
              <a:t>非構造ハザード（ここは次回</a:t>
            </a:r>
            <a:endParaRPr kumimoji="1" lang="en-US" altLang="ja-JP" dirty="0"/>
          </a:p>
          <a:p>
            <a:pPr lvl="2"/>
            <a:r>
              <a:rPr kumimoji="1" lang="ja-JP" altLang="en-US" dirty="0"/>
              <a:t>データ・ハザード</a:t>
            </a:r>
            <a:endParaRPr kumimoji="1" lang="en-US" altLang="ja-JP" dirty="0"/>
          </a:p>
          <a:p>
            <a:pPr lvl="2"/>
            <a:r>
              <a:rPr kumimoji="1" lang="ja-JP" altLang="en-US" dirty="0"/>
              <a:t>制御ハザード</a:t>
            </a:r>
            <a:endParaRPr kumimoji="1" lang="en-US" altLang="ja-JP" dirty="0"/>
          </a:p>
          <a:p>
            <a:r>
              <a:rPr kumimoji="1" lang="ja-JP" altLang="en-US"/>
              <a:t>来週は非構造ハザードと分岐予測など</a:t>
            </a:r>
            <a:endParaRPr kumimoji="1" lang="ja-JP" altLang="en-US" dirty="0"/>
          </a:p>
        </p:txBody>
      </p:sp>
    </p:spTree>
    <p:extLst>
      <p:ext uri="{BB962C8B-B14F-4D97-AF65-F5344CB8AC3E}">
        <p14:creationId xmlns:p14="http://schemas.microsoft.com/office/powerpoint/2010/main" val="211698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a:t>: </a:t>
            </a:r>
            <a:r>
              <a:rPr lang="ja-JP" altLang="en-US" dirty="0"/>
              <a:t> </a:t>
            </a:r>
            <a:r>
              <a:rPr lang="en-US" altLang="ja-JP" dirty="0"/>
              <a:t>stage</a:t>
            </a:r>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endParaRPr kumimoji="1" lang="en-US" altLang="ja-JP" dirty="0"/>
          </a:p>
        </p:txBody>
      </p:sp>
    </p:spTree>
    <p:extLst>
      <p:ext uri="{BB962C8B-B14F-4D97-AF65-F5344CB8AC3E}">
        <p14:creationId xmlns:p14="http://schemas.microsoft.com/office/powerpoint/2010/main" val="1013461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skew</a:t>
            </a:r>
            <a:r>
              <a:rPr kumimoji="1" lang="ja-JP" altLang="en-US" dirty="0"/>
              <a:t>を防ぐために、全</a:t>
            </a:r>
            <a:r>
              <a:rPr kumimoji="1" lang="en-US" altLang="ja-JP" dirty="0"/>
              <a:t>FF-clock</a:t>
            </a:r>
            <a:r>
              <a:rPr kumimoji="1" lang="ja-JP" altLang="en-US" dirty="0"/>
              <a:t>間の配線を同じ長さにしていると言っていましたが、それ以外に</a:t>
            </a:r>
            <a:r>
              <a:rPr kumimoji="1" lang="en-US" altLang="ja-JP" dirty="0"/>
              <a:t>skew</a:t>
            </a:r>
            <a:r>
              <a:rPr kumimoji="1" lang="ja-JP" altLang="en-US" dirty="0"/>
              <a:t>を防ぐ方法というのはないのでしょうか。</a:t>
            </a:r>
          </a:p>
          <a:p>
            <a:r>
              <a:rPr kumimoji="1" lang="en-US" altLang="ja-JP" dirty="0"/>
              <a:t>VLSI</a:t>
            </a:r>
            <a:r>
              <a:rPr kumimoji="1" lang="ja-JP" altLang="en-US" dirty="0"/>
              <a:t>の配線方法や配線アルゴリズムについて</a:t>
            </a:r>
            <a:r>
              <a:rPr kumimoji="1" lang="en-US" altLang="ja-JP" dirty="0"/>
              <a:t>H-tree</a:t>
            </a:r>
            <a:r>
              <a:rPr kumimoji="1" lang="ja-JP" altLang="en-US" dirty="0"/>
              <a:t>以外のものにも興味がわきました</a:t>
            </a:r>
            <a:endParaRPr lang="en-US" altLang="ja-JP" dirty="0"/>
          </a:p>
        </p:txBody>
      </p:sp>
    </p:spTree>
    <p:extLst>
      <p:ext uri="{BB962C8B-B14F-4D97-AF65-F5344CB8AC3E}">
        <p14:creationId xmlns:p14="http://schemas.microsoft.com/office/powerpoint/2010/main" val="1514978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59576</TotalTime>
  <Words>5120</Words>
  <Application>Microsoft Office PowerPoint</Application>
  <PresentationFormat>画面に合わせる (4:3)</PresentationFormat>
  <Paragraphs>904</Paragraphs>
  <Slides>85</Slides>
  <Notes>6</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85</vt:i4>
      </vt:variant>
    </vt:vector>
  </HeadingPairs>
  <TitlesOfParts>
    <vt:vector size="96" baseType="lpstr">
      <vt:lpstr>HG丸ｺﾞｼｯｸM-PRO</vt:lpstr>
      <vt:lpstr>MeiryoKe_PGothic</vt:lpstr>
      <vt:lpstr>ＭＳ Ｐゴシック</vt:lpstr>
      <vt:lpstr>メイリオ</vt:lpstr>
      <vt:lpstr>Arial Narrow</vt:lpstr>
      <vt:lpstr>Calibri</vt:lpstr>
      <vt:lpstr>Consolas</vt:lpstr>
      <vt:lpstr>Courier New</vt:lpstr>
      <vt:lpstr>Segoe UI</vt:lpstr>
      <vt:lpstr>Wingdings</vt:lpstr>
      <vt:lpstr>cerulean</vt:lpstr>
      <vt:lpstr>先進計算機構成論 04</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図は以下より： KIM, Youngchan; KIM, Taewhan. Algorithm for synthesis and exploration of clock spines. In: 2017 22nd Asia and South Pacific Design Automation Conference (ASP-DAC). IEEE, 2017. p. 263-268.</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命令パイプライン</vt:lpstr>
      <vt:lpstr>今日の内容：命令パイプライン</vt:lpstr>
      <vt:lpstr>導入：工場のラインを考える</vt:lpstr>
      <vt:lpstr>導入：工場のラインを考える</vt:lpstr>
      <vt:lpstr>パイプライン化による性能向上</vt:lpstr>
      <vt:lpstr>シングル・サイクル・プロセッサの動作</vt:lpstr>
      <vt:lpstr>もくじ</vt:lpstr>
      <vt:lpstr>ベースとなるシングル・サイクル・プロセッサ</vt:lpstr>
      <vt:lpstr>1命令の実行フェーズ</vt:lpstr>
      <vt:lpstr>命令フェッチ</vt:lpstr>
      <vt:lpstr>命令デコード</vt:lpstr>
      <vt:lpstr>レジスタ読み出し</vt:lpstr>
      <vt:lpstr>実行</vt:lpstr>
      <vt:lpstr>レジスタ書き戻し</vt:lpstr>
      <vt:lpstr>ロードの場合：メモリ・アクセスが加わる</vt:lpstr>
      <vt:lpstr>各処理は基本的には左から右に流れる</vt:lpstr>
      <vt:lpstr>パイプライン化</vt:lpstr>
      <vt:lpstr>もくじ</vt:lpstr>
      <vt:lpstr>パイプライン化</vt:lpstr>
      <vt:lpstr>命令パイプラインの実行の様子</vt:lpstr>
      <vt:lpstr>パイプライン・チャートの見方 ここから先で多用されるので重要</vt:lpstr>
      <vt:lpstr>パイプライン化による性能（スループット）向上</vt:lpstr>
      <vt:lpstr>余談：実際の CPU を実行した場合のパイプライン</vt:lpstr>
      <vt:lpstr>パイプライン化の効果</vt:lpstr>
      <vt:lpstr>ステージを「どこで」切るか</vt:lpstr>
      <vt:lpstr>ステージを「どこで」切るか</vt:lpstr>
      <vt:lpstr>ステージを「どうやって」切るか</vt:lpstr>
      <vt:lpstr>パイプライン化（オーバーラップ）の実現方法</vt:lpstr>
      <vt:lpstr>余談：非同期回路やウェーブ・パイプライン</vt:lpstr>
      <vt:lpstr>ハザード</vt:lpstr>
      <vt:lpstr>もくじ</vt:lpstr>
      <vt:lpstr>ハザード</vt:lpstr>
      <vt:lpstr>構造ハザード</vt:lpstr>
      <vt:lpstr>構造ハザードの例１：メモリ間 mov</vt:lpstr>
      <vt:lpstr>mov [rs1]→[rs2] // [rs1]→[rs2] へのコピー</vt:lpstr>
      <vt:lpstr>構造ハザードの例２：push/pop</vt:lpstr>
      <vt:lpstr>pop：[rs1]→rd, rs1+1→rs1</vt:lpstr>
      <vt:lpstr>構造ハザードの例３</vt:lpstr>
      <vt:lpstr>構造ハザードの例３</vt:lpstr>
      <vt:lpstr>ld_inc [rs1]+1→rd  と add が連続した場合</vt:lpstr>
      <vt:lpstr>構造ハザードの解決方法</vt:lpstr>
      <vt:lpstr>解決方法１：ハードウェアの増強</vt:lpstr>
      <vt:lpstr>解決方法１：ハードウェアの増強</vt:lpstr>
      <vt:lpstr>構造ハザードの解決方法</vt:lpstr>
      <vt:lpstr>解決方法２：時分割で処理</vt:lpstr>
      <vt:lpstr>なぜパイプラインを止めるのか</vt:lpstr>
      <vt:lpstr>パイプラインを止めること</vt:lpstr>
      <vt:lpstr>ストールの動作</vt:lpstr>
      <vt:lpstr>ストールの実現方法</vt:lpstr>
      <vt:lpstr>WE つき D-FF の実現方法</vt:lpstr>
      <vt:lpstr>構造ハザードの解決方法</vt:lpstr>
      <vt:lpstr>解決方法３：マイクロ命令への変換</vt:lpstr>
      <vt:lpstr>マイクロ命令への変換の例</vt:lpstr>
      <vt:lpstr>時分割処理とマイクロ命令への分解の比較 I4 が終わる時間は変わらない</vt:lpstr>
      <vt:lpstr>マイクロ命令への分解の利点</vt:lpstr>
      <vt:lpstr>マイクロ命令への分解の利点</vt:lpstr>
      <vt:lpstr>マイクロ命令への分解の欠点</vt:lpstr>
      <vt:lpstr>AMD Bulldozer のチップ写真</vt:lpstr>
      <vt:lpstr>ARM Cortex-A15 の消費電力の割合</vt:lpstr>
      <vt:lpstr>マイクロ命令への分解の他の利点</vt:lpstr>
      <vt:lpstr>インテルの Core シリーズのエラッタのリスト 地味に結構バグってる</vt:lpstr>
      <vt:lpstr> Windows Update でこっそり更新されていたりもする </vt:lpstr>
      <vt:lpstr>余談：命令の歴史</vt:lpstr>
      <vt:lpstr>余談：命令の歴史</vt:lpstr>
      <vt:lpstr>構造ハザードのまとめ</vt:lpstr>
      <vt:lpstr>今日のまとめ</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11848</cp:revision>
  <cp:lastPrinted>2014-12-10T13:40:48Z</cp:lastPrinted>
  <dcterms:created xsi:type="dcterms:W3CDTF">2014-11-17T10:53:59Z</dcterms:created>
  <dcterms:modified xsi:type="dcterms:W3CDTF">2022-05-16T09:29:43Z</dcterms:modified>
</cp:coreProperties>
</file>