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101"/>
  </p:notesMasterIdLst>
  <p:sldIdLst>
    <p:sldId id="440" r:id="rId2"/>
    <p:sldId id="512" r:id="rId3"/>
    <p:sldId id="513" r:id="rId4"/>
    <p:sldId id="610" r:id="rId5"/>
    <p:sldId id="578" r:id="rId6"/>
    <p:sldId id="579" r:id="rId7"/>
    <p:sldId id="580" r:id="rId8"/>
    <p:sldId id="581" r:id="rId9"/>
    <p:sldId id="582" r:id="rId10"/>
    <p:sldId id="583" r:id="rId11"/>
    <p:sldId id="584" r:id="rId12"/>
    <p:sldId id="585" r:id="rId13"/>
    <p:sldId id="586" r:id="rId14"/>
    <p:sldId id="587" r:id="rId15"/>
    <p:sldId id="588" r:id="rId16"/>
    <p:sldId id="589" r:id="rId17"/>
    <p:sldId id="590" r:id="rId18"/>
    <p:sldId id="591" r:id="rId19"/>
    <p:sldId id="592" r:id="rId20"/>
    <p:sldId id="593" r:id="rId21"/>
    <p:sldId id="594" r:id="rId22"/>
    <p:sldId id="595" r:id="rId23"/>
    <p:sldId id="596" r:id="rId24"/>
    <p:sldId id="597" r:id="rId25"/>
    <p:sldId id="598" r:id="rId26"/>
    <p:sldId id="599" r:id="rId27"/>
    <p:sldId id="600" r:id="rId28"/>
    <p:sldId id="601" r:id="rId29"/>
    <p:sldId id="602" r:id="rId30"/>
    <p:sldId id="603" r:id="rId31"/>
    <p:sldId id="604" r:id="rId32"/>
    <p:sldId id="605" r:id="rId33"/>
    <p:sldId id="606" r:id="rId34"/>
    <p:sldId id="607" r:id="rId35"/>
    <p:sldId id="608" r:id="rId36"/>
    <p:sldId id="612" r:id="rId37"/>
    <p:sldId id="611" r:id="rId38"/>
    <p:sldId id="516" r:id="rId39"/>
    <p:sldId id="517" r:id="rId40"/>
    <p:sldId id="518" r:id="rId41"/>
    <p:sldId id="519" r:id="rId42"/>
    <p:sldId id="514" r:id="rId43"/>
    <p:sldId id="520" r:id="rId44"/>
    <p:sldId id="521" r:id="rId45"/>
    <p:sldId id="522" r:id="rId46"/>
    <p:sldId id="523" r:id="rId47"/>
    <p:sldId id="524" r:id="rId48"/>
    <p:sldId id="525" r:id="rId49"/>
    <p:sldId id="526" r:id="rId50"/>
    <p:sldId id="527" r:id="rId51"/>
    <p:sldId id="528" r:id="rId52"/>
    <p:sldId id="529" r:id="rId53"/>
    <p:sldId id="530" r:id="rId54"/>
    <p:sldId id="531" r:id="rId55"/>
    <p:sldId id="532" r:id="rId56"/>
    <p:sldId id="535" r:id="rId57"/>
    <p:sldId id="534" r:id="rId58"/>
    <p:sldId id="536" r:id="rId59"/>
    <p:sldId id="537" r:id="rId60"/>
    <p:sldId id="539" r:id="rId61"/>
    <p:sldId id="538" r:id="rId62"/>
    <p:sldId id="540" r:id="rId63"/>
    <p:sldId id="541" r:id="rId64"/>
    <p:sldId id="542" r:id="rId65"/>
    <p:sldId id="533" r:id="rId66"/>
    <p:sldId id="548" r:id="rId67"/>
    <p:sldId id="543" r:id="rId68"/>
    <p:sldId id="546" r:id="rId69"/>
    <p:sldId id="547" r:id="rId70"/>
    <p:sldId id="544" r:id="rId71"/>
    <p:sldId id="613" r:id="rId72"/>
    <p:sldId id="549" r:id="rId73"/>
    <p:sldId id="554" r:id="rId74"/>
    <p:sldId id="555" r:id="rId75"/>
    <p:sldId id="553" r:id="rId76"/>
    <p:sldId id="552" r:id="rId77"/>
    <p:sldId id="551" r:id="rId78"/>
    <p:sldId id="556" r:id="rId79"/>
    <p:sldId id="557" r:id="rId80"/>
    <p:sldId id="550" r:id="rId81"/>
    <p:sldId id="559" r:id="rId82"/>
    <p:sldId id="560" r:id="rId83"/>
    <p:sldId id="561" r:id="rId84"/>
    <p:sldId id="562" r:id="rId85"/>
    <p:sldId id="563" r:id="rId86"/>
    <p:sldId id="565" r:id="rId87"/>
    <p:sldId id="566" r:id="rId88"/>
    <p:sldId id="567" r:id="rId89"/>
    <p:sldId id="568" r:id="rId90"/>
    <p:sldId id="569" r:id="rId91"/>
    <p:sldId id="570" r:id="rId92"/>
    <p:sldId id="571" r:id="rId93"/>
    <p:sldId id="572" r:id="rId94"/>
    <p:sldId id="573" r:id="rId95"/>
    <p:sldId id="574" r:id="rId96"/>
    <p:sldId id="575" r:id="rId97"/>
    <p:sldId id="576" r:id="rId98"/>
    <p:sldId id="577" r:id="rId99"/>
    <p:sldId id="558" r:id="rId10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33FF"/>
    <a:srgbClr val="FF9900"/>
    <a:srgbClr val="009999"/>
    <a:srgbClr val="4E4EF6"/>
    <a:srgbClr val="006699"/>
    <a:srgbClr val="FFFFFF"/>
    <a:srgbClr val="31869D"/>
    <a:srgbClr val="4444E8"/>
    <a:srgbClr val="5555FF"/>
    <a:srgbClr val="414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00" autoAdjust="0"/>
    <p:restoredTop sz="96862" autoAdjust="0"/>
  </p:normalViewPr>
  <p:slideViewPr>
    <p:cSldViewPr>
      <p:cViewPr varScale="1">
        <p:scale>
          <a:sx n="157" d="100"/>
          <a:sy n="157" d="100"/>
        </p:scale>
        <p:origin x="2000" y="88"/>
      </p:cViewPr>
      <p:guideLst>
        <p:guide orient="horz" pos="2160"/>
        <p:guide pos="2880"/>
      </p:guideLst>
    </p:cSldViewPr>
  </p:slideViewPr>
  <p:outlineViewPr>
    <p:cViewPr>
      <p:scale>
        <a:sx n="33" d="100"/>
        <a:sy n="33" d="100"/>
      </p:scale>
      <p:origin x="0" y="-22210"/>
    </p:cViewPr>
  </p:outlineViewPr>
  <p:notesTextViewPr>
    <p:cViewPr>
      <p:scale>
        <a:sx n="100" d="100"/>
        <a:sy n="100" d="100"/>
      </p:scale>
      <p:origin x="0" y="0"/>
    </p:cViewPr>
  </p:notesTextViewPr>
  <p:notesViewPr>
    <p:cSldViewPr>
      <p:cViewPr varScale="1">
        <p:scale>
          <a:sx n="65" d="100"/>
          <a:sy n="65" d="100"/>
        </p:scale>
        <p:origin x="2386" y="62"/>
      </p:cViewPr>
      <p:guideLst/>
    </p:cSldViewPr>
  </p:notesViewPr>
  <p:gridSpacing cx="90001" cy="90001"/>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E53D4-1A7B-4FFE-8A95-4265B045F058}" type="datetimeFigureOut">
              <a:rPr kumimoji="1" lang="ja-JP" altLang="en-US" smtClean="0"/>
              <a:t>2022/5/16</a:t>
            </a:fld>
            <a:endParaRPr kumimoji="1" lang="ja-JP" altLang="en-US"/>
          </a:p>
        </p:txBody>
      </p:sp>
      <p:sp>
        <p:nvSpPr>
          <p:cNvPr id="4" name="スライド イメージ プレースホルダー 3"/>
          <p:cNvSpPr>
            <a:spLocks noGrp="1" noRot="1" noChangeAspect="1"/>
          </p:cNvSpPr>
          <p:nvPr>
            <p:ph type="sldImg" idx="2"/>
          </p:nvPr>
        </p:nvSpPr>
        <p:spPr>
          <a:xfrm>
            <a:off x="818971" y="161951"/>
            <a:ext cx="5220058" cy="3915044"/>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5F4D4-1F28-49A5-8AEE-E46B08553EC4}" type="slidenum">
              <a:rPr kumimoji="1" lang="ja-JP" altLang="en-US" smtClean="0"/>
              <a:t>‹#›</a:t>
            </a:fld>
            <a:endParaRPr kumimoji="1" lang="ja-JP" altLang="en-US"/>
          </a:p>
        </p:txBody>
      </p:sp>
    </p:spTree>
    <p:extLst>
      <p:ext uri="{BB962C8B-B14F-4D97-AF65-F5344CB8AC3E}">
        <p14:creationId xmlns:p14="http://schemas.microsoft.com/office/powerpoint/2010/main" val="16921233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1</a:t>
            </a:fld>
            <a:endParaRPr kumimoji="1" lang="ja-JP" altLang="en-US"/>
          </a:p>
        </p:txBody>
      </p:sp>
    </p:spTree>
    <p:extLst>
      <p:ext uri="{BB962C8B-B14F-4D97-AF65-F5344CB8AC3E}">
        <p14:creationId xmlns:p14="http://schemas.microsoft.com/office/powerpoint/2010/main" val="3548328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F758DC-2776-45EB-AE2E-025D9B790831}" type="slidenum">
              <a:rPr lang="en-US" altLang="ja-JP"/>
              <a:pPr/>
              <a:t>48</a:t>
            </a:fld>
            <a:endParaRPr lang="en-US" altLang="ja-JP"/>
          </a:p>
        </p:txBody>
      </p:sp>
      <p:sp>
        <p:nvSpPr>
          <p:cNvPr id="709634" name="Rectangle 2"/>
          <p:cNvSpPr>
            <a:spLocks noGrp="1" noRot="1" noChangeAspect="1" noChangeArrowheads="1" noTextEdit="1"/>
          </p:cNvSpPr>
          <p:nvPr>
            <p:ph type="sldImg"/>
          </p:nvPr>
        </p:nvSpPr>
        <p:spPr>
          <a:xfrm>
            <a:off x="819150" y="161925"/>
            <a:ext cx="5219700" cy="3914775"/>
          </a:xfrm>
          <a:ln/>
        </p:spPr>
      </p:sp>
      <p:sp>
        <p:nvSpPr>
          <p:cNvPr id="709635"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18518063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F758DC-2776-45EB-AE2E-025D9B790831}" type="slidenum">
              <a:rPr lang="en-US" altLang="ja-JP"/>
              <a:pPr/>
              <a:t>49</a:t>
            </a:fld>
            <a:endParaRPr lang="en-US" altLang="ja-JP"/>
          </a:p>
        </p:txBody>
      </p:sp>
      <p:sp>
        <p:nvSpPr>
          <p:cNvPr id="709634" name="Rectangle 2"/>
          <p:cNvSpPr>
            <a:spLocks noGrp="1" noRot="1" noChangeAspect="1" noChangeArrowheads="1" noTextEdit="1"/>
          </p:cNvSpPr>
          <p:nvPr>
            <p:ph type="sldImg"/>
          </p:nvPr>
        </p:nvSpPr>
        <p:spPr>
          <a:xfrm>
            <a:off x="819150" y="161925"/>
            <a:ext cx="5219700" cy="3914775"/>
          </a:xfrm>
          <a:ln/>
        </p:spPr>
      </p:sp>
      <p:sp>
        <p:nvSpPr>
          <p:cNvPr id="709635"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2949822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F758DC-2776-45EB-AE2E-025D9B790831}" type="slidenum">
              <a:rPr lang="en-US" altLang="ja-JP"/>
              <a:pPr/>
              <a:t>50</a:t>
            </a:fld>
            <a:endParaRPr lang="en-US" altLang="ja-JP"/>
          </a:p>
        </p:txBody>
      </p:sp>
      <p:sp>
        <p:nvSpPr>
          <p:cNvPr id="709634" name="Rectangle 2"/>
          <p:cNvSpPr>
            <a:spLocks noGrp="1" noRot="1" noChangeAspect="1" noChangeArrowheads="1" noTextEdit="1"/>
          </p:cNvSpPr>
          <p:nvPr>
            <p:ph type="sldImg"/>
          </p:nvPr>
        </p:nvSpPr>
        <p:spPr>
          <a:xfrm>
            <a:off x="819150" y="161925"/>
            <a:ext cx="5219700" cy="3914775"/>
          </a:xfrm>
          <a:ln/>
        </p:spPr>
      </p:sp>
      <p:sp>
        <p:nvSpPr>
          <p:cNvPr id="709635"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33538160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63</a:t>
            </a:fld>
            <a:endParaRPr kumimoji="1" lang="ja-JP" altLang="en-US"/>
          </a:p>
        </p:txBody>
      </p:sp>
    </p:spTree>
    <p:extLst>
      <p:ext uri="{BB962C8B-B14F-4D97-AF65-F5344CB8AC3E}">
        <p14:creationId xmlns:p14="http://schemas.microsoft.com/office/powerpoint/2010/main" val="36329982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64</a:t>
            </a:fld>
            <a:endParaRPr kumimoji="1" lang="ja-JP" altLang="en-US"/>
          </a:p>
        </p:txBody>
      </p:sp>
    </p:spTree>
    <p:extLst>
      <p:ext uri="{BB962C8B-B14F-4D97-AF65-F5344CB8AC3E}">
        <p14:creationId xmlns:p14="http://schemas.microsoft.com/office/powerpoint/2010/main" val="29602460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77</a:t>
            </a:fld>
            <a:endParaRPr kumimoji="1" lang="ja-JP" altLang="en-US"/>
          </a:p>
        </p:txBody>
      </p:sp>
    </p:spTree>
    <p:extLst>
      <p:ext uri="{BB962C8B-B14F-4D97-AF65-F5344CB8AC3E}">
        <p14:creationId xmlns:p14="http://schemas.microsoft.com/office/powerpoint/2010/main" val="6666970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78</a:t>
            </a:fld>
            <a:endParaRPr kumimoji="1" lang="ja-JP" altLang="en-US"/>
          </a:p>
        </p:txBody>
      </p:sp>
    </p:spTree>
    <p:extLst>
      <p:ext uri="{BB962C8B-B14F-4D97-AF65-F5344CB8AC3E}">
        <p14:creationId xmlns:p14="http://schemas.microsoft.com/office/powerpoint/2010/main" val="1759919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96</a:t>
            </a:fld>
            <a:endParaRPr kumimoji="1" lang="ja-JP" altLang="en-US"/>
          </a:p>
        </p:txBody>
      </p:sp>
    </p:spTree>
    <p:extLst>
      <p:ext uri="{BB962C8B-B14F-4D97-AF65-F5344CB8AC3E}">
        <p14:creationId xmlns:p14="http://schemas.microsoft.com/office/powerpoint/2010/main" val="1462837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7</a:t>
            </a:fld>
            <a:endParaRPr kumimoji="1" lang="ja-JP" altLang="en-US"/>
          </a:p>
        </p:txBody>
      </p:sp>
    </p:spTree>
    <p:extLst>
      <p:ext uri="{BB962C8B-B14F-4D97-AF65-F5344CB8AC3E}">
        <p14:creationId xmlns:p14="http://schemas.microsoft.com/office/powerpoint/2010/main" val="2181631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8</a:t>
            </a:fld>
            <a:endParaRPr kumimoji="1" lang="ja-JP" altLang="en-US"/>
          </a:p>
        </p:txBody>
      </p:sp>
    </p:spTree>
    <p:extLst>
      <p:ext uri="{BB962C8B-B14F-4D97-AF65-F5344CB8AC3E}">
        <p14:creationId xmlns:p14="http://schemas.microsoft.com/office/powerpoint/2010/main" val="3994003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19</a:t>
            </a:fld>
            <a:endParaRPr kumimoji="1" lang="ja-JP" altLang="en-US"/>
          </a:p>
        </p:txBody>
      </p:sp>
    </p:spTree>
    <p:extLst>
      <p:ext uri="{BB962C8B-B14F-4D97-AF65-F5344CB8AC3E}">
        <p14:creationId xmlns:p14="http://schemas.microsoft.com/office/powerpoint/2010/main" val="436349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31</a:t>
            </a:fld>
            <a:endParaRPr kumimoji="1" lang="ja-JP" altLang="en-US"/>
          </a:p>
        </p:txBody>
      </p:sp>
    </p:spTree>
    <p:extLst>
      <p:ext uri="{BB962C8B-B14F-4D97-AF65-F5344CB8AC3E}">
        <p14:creationId xmlns:p14="http://schemas.microsoft.com/office/powerpoint/2010/main" val="3386553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33</a:t>
            </a:fld>
            <a:endParaRPr kumimoji="1" lang="ja-JP" altLang="en-US"/>
          </a:p>
        </p:txBody>
      </p:sp>
    </p:spTree>
    <p:extLst>
      <p:ext uri="{BB962C8B-B14F-4D97-AF65-F5344CB8AC3E}">
        <p14:creationId xmlns:p14="http://schemas.microsoft.com/office/powerpoint/2010/main" val="688850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34</a:t>
            </a:fld>
            <a:endParaRPr kumimoji="1" lang="ja-JP" altLang="en-US"/>
          </a:p>
        </p:txBody>
      </p:sp>
    </p:spTree>
    <p:extLst>
      <p:ext uri="{BB962C8B-B14F-4D97-AF65-F5344CB8AC3E}">
        <p14:creationId xmlns:p14="http://schemas.microsoft.com/office/powerpoint/2010/main" val="3676700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F758DC-2776-45EB-AE2E-025D9B790831}" type="slidenum">
              <a:rPr lang="en-US" altLang="ja-JP"/>
              <a:pPr/>
              <a:t>46</a:t>
            </a:fld>
            <a:endParaRPr lang="en-US" altLang="ja-JP"/>
          </a:p>
        </p:txBody>
      </p:sp>
      <p:sp>
        <p:nvSpPr>
          <p:cNvPr id="709634" name="Rectangle 2"/>
          <p:cNvSpPr>
            <a:spLocks noGrp="1" noRot="1" noChangeAspect="1" noChangeArrowheads="1" noTextEdit="1"/>
          </p:cNvSpPr>
          <p:nvPr>
            <p:ph type="sldImg"/>
          </p:nvPr>
        </p:nvSpPr>
        <p:spPr>
          <a:xfrm>
            <a:off x="819150" y="161925"/>
            <a:ext cx="5219700" cy="3914775"/>
          </a:xfrm>
          <a:ln/>
        </p:spPr>
      </p:sp>
      <p:sp>
        <p:nvSpPr>
          <p:cNvPr id="709635"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9422122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F758DC-2776-45EB-AE2E-025D9B790831}" type="slidenum">
              <a:rPr lang="en-US" altLang="ja-JP"/>
              <a:pPr/>
              <a:t>47</a:t>
            </a:fld>
            <a:endParaRPr lang="en-US" altLang="ja-JP"/>
          </a:p>
        </p:txBody>
      </p:sp>
      <p:sp>
        <p:nvSpPr>
          <p:cNvPr id="709634" name="Rectangle 2"/>
          <p:cNvSpPr>
            <a:spLocks noGrp="1" noRot="1" noChangeAspect="1" noChangeArrowheads="1" noTextEdit="1"/>
          </p:cNvSpPr>
          <p:nvPr>
            <p:ph type="sldImg"/>
          </p:nvPr>
        </p:nvSpPr>
        <p:spPr>
          <a:xfrm>
            <a:off x="819150" y="161925"/>
            <a:ext cx="5219700" cy="3914775"/>
          </a:xfrm>
          <a:ln/>
        </p:spPr>
      </p:sp>
      <p:sp>
        <p:nvSpPr>
          <p:cNvPr id="709635"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650384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sp>
        <p:nvSpPr>
          <p:cNvPr id="7170" name="Rectangle 2"/>
          <p:cNvSpPr>
            <a:spLocks noGrp="1" noChangeArrowheads="1"/>
          </p:cNvSpPr>
          <p:nvPr>
            <p:ph type="ctrTitle"/>
          </p:nvPr>
        </p:nvSpPr>
        <p:spPr>
          <a:xfrm>
            <a:off x="701957" y="278965"/>
            <a:ext cx="7920088" cy="2340026"/>
          </a:xfrm>
          <a:prstGeom prst="rect">
            <a:avLst/>
          </a:prstGeom>
        </p:spPr>
        <p:txBody>
          <a:bodyPr anchor="ctr"/>
          <a:lstStyle>
            <a:lvl1pPr algn="ctr">
              <a:defRPr sz="3200" b="1">
                <a:solidFill>
                  <a:schemeClr val="bg1"/>
                </a:solidFill>
              </a:defRPr>
            </a:lvl1pPr>
          </a:lstStyle>
          <a:p>
            <a:r>
              <a:rPr lang="ja-JP" altLang="en-US"/>
              <a:t>マスター タイトルの書式設定</a:t>
            </a:r>
            <a:endParaRPr lang="ja-JP" altLang="en-US" dirty="0"/>
          </a:p>
        </p:txBody>
      </p:sp>
      <p:sp>
        <p:nvSpPr>
          <p:cNvPr id="7171" name="Rectangle 3"/>
          <p:cNvSpPr>
            <a:spLocks noGrp="1" noChangeArrowheads="1"/>
          </p:cNvSpPr>
          <p:nvPr>
            <p:ph type="subTitle" idx="1"/>
          </p:nvPr>
        </p:nvSpPr>
        <p:spPr>
          <a:xfrm>
            <a:off x="1691968" y="4149007"/>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endParaRPr lang="ja-JP" altLang="en-US" dirty="0"/>
          </a:p>
        </p:txBody>
      </p:sp>
      <p:sp>
        <p:nvSpPr>
          <p:cNvPr id="5" name="正方形/長方形 4"/>
          <p:cNvSpPr/>
          <p:nvPr userDrawn="1"/>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cxnSp>
        <p:nvCxnSpPr>
          <p:cNvPr id="6" name="直線コネクタ 5"/>
          <p:cNvCxnSpPr/>
          <p:nvPr userDrawn="1"/>
        </p:nvCxnSpPr>
        <p:spPr bwMode="auto">
          <a:xfrm flipV="1">
            <a:off x="701957" y="2618991"/>
            <a:ext cx="7830087" cy="2"/>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2774692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左">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4" name="フッター プレースホルダー 3"/>
          <p:cNvSpPr>
            <a:spLocks noGrp="1"/>
          </p:cNvSpPr>
          <p:nvPr>
            <p:ph type="ftr" sz="quarter" idx="11"/>
          </p:nvPr>
        </p:nvSpPr>
        <p:spPr>
          <a:xfrm>
            <a:off x="6732288" y="1"/>
            <a:ext cx="2411712" cy="278579"/>
          </a:xfrm>
          <a:prstGeom prst="rect">
            <a:avLst/>
          </a:prstGeom>
        </p:spPr>
        <p:txBody>
          <a:bodyPr/>
          <a:lstStyle/>
          <a:p>
            <a:r>
              <a:rPr lang="ja-JP" altLang="en-US"/>
              <a:t>アドバンスト コンピュータ・アーキテクチャ</a:t>
            </a:r>
            <a:endParaRPr lang="ja-JP" altLang="ja-JP"/>
          </a:p>
        </p:txBody>
      </p:sp>
      <p:sp>
        <p:nvSpPr>
          <p:cNvPr id="8" name="コンテンツ プレースホルダー 7"/>
          <p:cNvSpPr>
            <a:spLocks noGrp="1"/>
          </p:cNvSpPr>
          <p:nvPr>
            <p:ph sz="quarter" idx="13"/>
          </p:nvPr>
        </p:nvSpPr>
        <p:spPr>
          <a:xfrm>
            <a:off x="251425" y="1268712"/>
            <a:ext cx="4320576" cy="5491162"/>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スライド番号プレースホルダー 2"/>
          <p:cNvSpPr>
            <a:spLocks noGrp="1"/>
          </p:cNvSpPr>
          <p:nvPr>
            <p:ph type="sldNum" sz="quarter" idx="4"/>
          </p:nvPr>
        </p:nvSpPr>
        <p:spPr>
          <a:xfrm>
            <a:off x="8712552" y="6399396"/>
            <a:ext cx="360048" cy="360048"/>
          </a:xfrm>
          <a:prstGeom prst="rect">
            <a:avLst/>
          </a:prstGeom>
        </p:spPr>
        <p:txBody>
          <a:bodyPr vert="horz" wrap="none" lIns="91440" tIns="45720" rIns="91440" bIns="45720" rtlCol="0" anchor="b" anchorCtr="0"/>
          <a:lstStyle>
            <a:lvl1pPr algn="r">
              <a:defRPr sz="1400" baseline="0">
                <a:solidFill>
                  <a:schemeClr val="tx1">
                    <a:lumMod val="65000"/>
                    <a:lumOff val="35000"/>
                  </a:schemeClr>
                </a:solidFill>
                <a:latin typeface="+mn-lt"/>
                <a:ea typeface="+mn-ea"/>
              </a:defRPr>
            </a:lvl1pPr>
          </a:lstStyle>
          <a:p>
            <a:fld id="{AB25FED9-6C1E-4BAE-9892-C02CADA97A8C}" type="slidenum">
              <a:rPr lang="ja-JP" altLang="en-US" smtClean="0"/>
              <a:pPr/>
              <a:t>‹#›</a:t>
            </a:fld>
            <a:endParaRPr lang="ja-JP" altLang="en-US"/>
          </a:p>
        </p:txBody>
      </p:sp>
    </p:spTree>
    <p:extLst>
      <p:ext uri="{BB962C8B-B14F-4D97-AF65-F5344CB8AC3E}">
        <p14:creationId xmlns:p14="http://schemas.microsoft.com/office/powerpoint/2010/main" val="3008992973"/>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タイトルのみ">
    <p:spTree>
      <p:nvGrpSpPr>
        <p:cNvPr id="1" name=""/>
        <p:cNvGrpSpPr/>
        <p:nvPr/>
      </p:nvGrpSpPr>
      <p:grpSpPr>
        <a:xfrm>
          <a:off x="0" y="0"/>
          <a:ext cx="0" cy="0"/>
          <a:chOff x="0" y="0"/>
          <a:chExt cx="0" cy="0"/>
        </a:xfrm>
      </p:grpSpPr>
      <p:sp>
        <p:nvSpPr>
          <p:cNvPr id="3" name="スライド番号プレースホルダ 2"/>
          <p:cNvSpPr>
            <a:spLocks noGrp="1"/>
          </p:cNvSpPr>
          <p:nvPr>
            <p:ph type="sldNum" sz="quarter" idx="10"/>
          </p:nvPr>
        </p:nvSpPr>
        <p:spPr/>
        <p:txBody>
          <a:bodyPr/>
          <a:lstStyle>
            <a:lvl1pPr>
              <a:defRPr>
                <a:solidFill>
                  <a:srgbClr val="686D6D"/>
                </a:solidFill>
              </a:defRPr>
            </a:lvl1pPr>
          </a:lstStyle>
          <a:p>
            <a:fld id="{D2D8002D-B5B0-4BAC-B1F6-782DDCCE6D9C}" type="slidenum">
              <a:rPr kumimoji="1" lang="ja-JP" altLang="en-US" smtClean="0"/>
              <a:pPr/>
              <a:t>‹#›</a:t>
            </a:fld>
            <a:endParaRPr kumimoji="1" lang="ja-JP" altLang="en-US" dirty="0"/>
          </a:p>
        </p:txBody>
      </p:sp>
      <p:sp>
        <p:nvSpPr>
          <p:cNvPr id="5" name="タイトル 4"/>
          <p:cNvSpPr>
            <a:spLocks noGrp="1"/>
          </p:cNvSpPr>
          <p:nvPr>
            <p:ph type="title"/>
          </p:nvPr>
        </p:nvSpPr>
        <p:spPr/>
        <p:txBody>
          <a:bodyPr/>
          <a:lstStyle>
            <a:lvl1pPr>
              <a:defRPr>
                <a:solidFill>
                  <a:schemeClr val="bg1"/>
                </a:solidFill>
              </a:defRPr>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3012413435"/>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8" name="Rectangle 20"/>
          <p:cNvSpPr txBox="1">
            <a:spLocks noChangeArrowheads="1"/>
          </p:cNvSpPr>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280092" cy="5219751"/>
          </a:xfrm>
        </p:spPr>
        <p:txBody>
          <a:bodyPr/>
          <a:lstStyle>
            <a:lvl2pPr>
              <a:buClr>
                <a:schemeClr val="accent4"/>
              </a:buClr>
              <a:defRPr/>
            </a:lvl2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634993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404259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a:t>マスター タイトルの書式設定</a:t>
            </a:r>
            <a:endParaRPr kumimoji="1" lang="ja-JP" altLang="en-US" dirty="0"/>
          </a:p>
        </p:txBody>
      </p:sp>
      <p:cxnSp>
        <p:nvCxnSpPr>
          <p:cNvPr id="4" name="直線コネクタ 3"/>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17561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tx1">
                    <a:lumMod val="75000"/>
                    <a:lumOff val="25000"/>
                  </a:schemeClr>
                </a:solidFill>
              </a:defRPr>
            </a:lvl1p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192161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8"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010089" cy="5219751"/>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8903597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25377997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dirty="0"/>
              <a:t>マスター タイトルの書式設定</a:t>
            </a:r>
          </a:p>
        </p:txBody>
      </p:sp>
      <p:cxnSp>
        <p:nvCxnSpPr>
          <p:cNvPr id="5" name="直線コネクタ 4"/>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240672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タイトルとコンテンツ（青）">
    <p:spTree>
      <p:nvGrpSpPr>
        <p:cNvPr id="1" name=""/>
        <p:cNvGrpSpPr/>
        <p:nvPr/>
      </p:nvGrpSpPr>
      <p:grpSpPr>
        <a:xfrm>
          <a:off x="0" y="0"/>
          <a:ext cx="0" cy="0"/>
          <a:chOff x="0" y="0"/>
          <a:chExt cx="0" cy="0"/>
        </a:xfrm>
      </p:grpSpPr>
      <p:sp>
        <p:nvSpPr>
          <p:cNvPr id="5" name="正方形/長方形 4"/>
          <p:cNvSpPr/>
          <p:nvPr userDrawn="1"/>
        </p:nvSpPr>
        <p:spPr bwMode="auto">
          <a:xfrm>
            <a:off x="0" y="0"/>
            <a:ext cx="9144000" cy="1268976"/>
          </a:xfrm>
          <a:prstGeom prst="rect">
            <a:avLst/>
          </a:prstGeom>
          <a:solidFill>
            <a:schemeClr val="accent5">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 name="スライド番号プレースホルダ 3"/>
          <p:cNvSpPr>
            <a:spLocks noGrp="1"/>
          </p:cNvSpPr>
          <p:nvPr>
            <p:ph type="sldNum" sz="quarter" idx="10"/>
          </p:nvPr>
        </p:nvSpPr>
        <p:spPr/>
        <p:txBody>
          <a:bodyPr/>
          <a:lstStyle>
            <a:lvl1pPr>
              <a:defRPr>
                <a:solidFill>
                  <a:srgbClr val="5E6363"/>
                </a:solidFill>
                <a:latin typeface="+mn-ea"/>
                <a:ea typeface="+mn-ea"/>
              </a:defRPr>
            </a:lvl1pPr>
          </a:lstStyle>
          <a:p>
            <a:fld id="{D2D8002D-B5B0-4BAC-B1F6-782DDCCE6D9C}" type="slidenum">
              <a:rPr kumimoji="1" lang="ja-JP" altLang="en-US" smtClean="0"/>
              <a:pPr/>
              <a:t>‹#›</a:t>
            </a:fld>
            <a:endParaRPr kumimoji="1" lang="ja-JP" altLang="en-US"/>
          </a:p>
        </p:txBody>
      </p:sp>
      <p:sp>
        <p:nvSpPr>
          <p:cNvPr id="7" name="タイトル 6"/>
          <p:cNvSpPr>
            <a:spLocks noGrp="1"/>
          </p:cNvSpPr>
          <p:nvPr>
            <p:ph type="title"/>
          </p:nvPr>
        </p:nvSpPr>
        <p:spPr>
          <a:xfrm>
            <a:off x="611956" y="188964"/>
            <a:ext cx="7920880" cy="936104"/>
          </a:xfrm>
        </p:spPr>
        <p:txBody>
          <a:bodyPr>
            <a:normAutofit/>
          </a:bodyPr>
          <a:lstStyle>
            <a:lvl1pPr>
              <a:defRPr sz="3600" b="1">
                <a:solidFill>
                  <a:schemeClr val="bg1"/>
                </a:solidFill>
              </a:defRPr>
            </a:lvl1pPr>
          </a:lstStyle>
          <a:p>
            <a:r>
              <a:rPr kumimoji="1" lang="ja-JP" altLang="en-US"/>
              <a:t>マスター タイトルの書式設定</a:t>
            </a:r>
          </a:p>
        </p:txBody>
      </p:sp>
      <p:sp>
        <p:nvSpPr>
          <p:cNvPr id="9" name="コンテンツ プレースホルダー 8"/>
          <p:cNvSpPr>
            <a:spLocks noGrp="1"/>
          </p:cNvSpPr>
          <p:nvPr>
            <p:ph sz="quarter" idx="11"/>
          </p:nvPr>
        </p:nvSpPr>
        <p:spPr>
          <a:xfrm>
            <a:off x="611188" y="1628775"/>
            <a:ext cx="7921625" cy="4968875"/>
          </a:xfrm>
        </p:spPr>
        <p:txBody>
          <a:bodyPr/>
          <a:lstStyle>
            <a:lvl1pPr>
              <a:buClr>
                <a:schemeClr val="accent5"/>
              </a:buClr>
              <a:defRPr>
                <a:solidFill>
                  <a:srgbClr val="5E6363"/>
                </a:solidFill>
              </a:defRPr>
            </a:lvl1pPr>
            <a:lvl2pPr>
              <a:defRPr>
                <a:solidFill>
                  <a:srgbClr val="5E6363"/>
                </a:solidFill>
              </a:defRPr>
            </a:lvl2pPr>
            <a:lvl3pPr>
              <a:defRPr>
                <a:solidFill>
                  <a:srgbClr val="5E6363"/>
                </a:solidFill>
              </a:defRPr>
            </a:lvl3pPr>
            <a:lvl4pPr>
              <a:defRPr>
                <a:solidFill>
                  <a:srgbClr val="5E6363"/>
                </a:solidFill>
              </a:defRPr>
            </a:lvl4pPr>
            <a:lvl5pPr>
              <a:defRPr>
                <a:solidFill>
                  <a:srgbClr val="5E6363"/>
                </a:solidFill>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二等辺三角形 5"/>
          <p:cNvSpPr/>
          <p:nvPr userDrawn="1"/>
        </p:nvSpPr>
        <p:spPr bwMode="auto">
          <a:xfrm rot="10800000">
            <a:off x="4301995" y="1268976"/>
            <a:ext cx="540007" cy="288032"/>
          </a:xfrm>
          <a:prstGeom prst="triangle">
            <a:avLst/>
          </a:prstGeom>
          <a:solidFill>
            <a:schemeClr val="accent5">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8001023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dirty="0"/>
              <a:t>マスタ タイトルの書式設定</a:t>
            </a:r>
          </a:p>
        </p:txBody>
      </p:sp>
      <p:sp>
        <p:nvSpPr>
          <p:cNvPr id="6164"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
        <p:nvSpPr>
          <p:cNvPr id="6" name="正方形/長方形 5"/>
          <p:cNvSpPr/>
          <p:nvPr userDrawn="1"/>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3561559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62" r:id="rId6"/>
    <p:sldLayoutId id="2147483667" r:id="rId7"/>
    <p:sldLayoutId id="2147483668" r:id="rId8"/>
    <p:sldLayoutId id="2147483676" r:id="rId9"/>
    <p:sldLayoutId id="2147483677" r:id="rId10"/>
    <p:sldLayoutId id="2147483678" r:id="rId11"/>
  </p:sldLayoutIdLst>
  <p:hf hdr="0" ftr="0" dt="0"/>
  <p:txStyles>
    <p:titleStyle>
      <a:lvl1pPr algn="l" rtl="0" eaLnBrk="1" fontAlgn="base" hangingPunct="1">
        <a:spcBef>
          <a:spcPct val="0"/>
        </a:spcBef>
        <a:spcAft>
          <a:spcPct val="0"/>
        </a:spcAft>
        <a:defRPr kumimoji="1" sz="28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6pPr>
      <a:lvl7pPr marL="9144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7pPr>
      <a:lvl8pPr marL="13716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8pPr>
      <a:lvl9pPr marL="18288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41953" y="1988984"/>
            <a:ext cx="8460094" cy="630007"/>
          </a:xfrm>
        </p:spPr>
        <p:txBody>
          <a:bodyPr/>
          <a:lstStyle/>
          <a:p>
            <a:r>
              <a:rPr lang="ja-JP" altLang="en-US" sz="2800" dirty="0"/>
              <a:t>先進計算機構成論 </a:t>
            </a:r>
            <a:r>
              <a:rPr lang="en-US" altLang="ja-JP" sz="2800" dirty="0"/>
              <a:t>05</a:t>
            </a:r>
            <a:endParaRPr kumimoji="1" lang="ja-JP" altLang="en-US" sz="2800" dirty="0"/>
          </a:p>
        </p:txBody>
      </p:sp>
      <p:sp>
        <p:nvSpPr>
          <p:cNvPr id="6" name="サブタイトル 2"/>
          <p:cNvSpPr txBox="1">
            <a:spLocks/>
          </p:cNvSpPr>
          <p:nvPr/>
        </p:nvSpPr>
        <p:spPr bwMode="auto">
          <a:xfrm>
            <a:off x="881959" y="3699003"/>
            <a:ext cx="7650085" cy="54000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indent="0" algn="r" rtl="0" eaLnBrk="1" fontAlgn="base" hangingPunct="1">
              <a:lnSpc>
                <a:spcPct val="150000"/>
              </a:lnSpc>
              <a:spcBef>
                <a:spcPts val="0"/>
              </a:spcBef>
              <a:spcAft>
                <a:spcPts val="0"/>
              </a:spcAft>
              <a:buClr>
                <a:schemeClr val="accent5"/>
              </a:buClr>
              <a:buFont typeface="Wingdings" pitchFamily="2" charset="2"/>
              <a:buNone/>
              <a:tabLst>
                <a:tab pos="2057400" algn="l"/>
              </a:tabLst>
              <a:defRPr kumimoji="1" sz="2000">
                <a:solidFill>
                  <a:schemeClr val="bg1"/>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a:lnSpc>
                <a:spcPct val="100000"/>
              </a:lnSpc>
            </a:pPr>
            <a:r>
              <a:rPr lang="ja-JP" altLang="en-US" kern="0" dirty="0"/>
              <a:t>東京大学大学院 情報理工学系研究科 創造情報学専攻</a:t>
            </a:r>
            <a:endParaRPr lang="en-US" altLang="ja-JP" kern="0" dirty="0"/>
          </a:p>
          <a:p>
            <a:pPr>
              <a:lnSpc>
                <a:spcPct val="100000"/>
              </a:lnSpc>
            </a:pPr>
            <a:r>
              <a:rPr lang="ja-JP" altLang="en-US" kern="0" dirty="0"/>
              <a:t>塩谷 亮太 </a:t>
            </a:r>
            <a:endParaRPr lang="en-US" altLang="ja-JP" kern="0" dirty="0"/>
          </a:p>
          <a:p>
            <a:pPr>
              <a:lnSpc>
                <a:spcPct val="100000"/>
              </a:lnSpc>
            </a:pPr>
            <a:r>
              <a:rPr lang="en-US" altLang="ja-JP" kern="0" dirty="0"/>
              <a:t>shioya@ci.i.u-tokyo.ac.jp</a:t>
            </a:r>
            <a:endParaRPr lang="ja-JP" altLang="en-US" kern="0" dirty="0"/>
          </a:p>
        </p:txBody>
      </p:sp>
    </p:spTree>
    <p:extLst>
      <p:ext uri="{BB962C8B-B14F-4D97-AF65-F5344CB8AC3E}">
        <p14:creationId xmlns:p14="http://schemas.microsoft.com/office/powerpoint/2010/main" val="101780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データ・ハザードの解消方法</a:t>
            </a:r>
          </a:p>
        </p:txBody>
      </p:sp>
      <p:sp>
        <p:nvSpPr>
          <p:cNvPr id="3" name="テキスト プレースホルダー 2"/>
          <p:cNvSpPr>
            <a:spLocks noGrp="1"/>
          </p:cNvSpPr>
          <p:nvPr>
            <p:ph type="body" sz="quarter" idx="10"/>
          </p:nvPr>
        </p:nvSpPr>
        <p:spPr/>
        <p:txBody>
          <a:bodyPr/>
          <a:lstStyle/>
          <a:p>
            <a:r>
              <a:rPr kumimoji="1" lang="ja-JP" altLang="en-US" dirty="0"/>
              <a:t>解消方法</a:t>
            </a:r>
            <a:endParaRPr kumimoji="1" lang="en-US" altLang="ja-JP" dirty="0"/>
          </a:p>
          <a:p>
            <a:pPr marL="817200" lvl="1" indent="-457200">
              <a:buFont typeface="+mj-lt"/>
              <a:buAutoNum type="arabicPeriod"/>
            </a:pPr>
            <a:r>
              <a:rPr kumimoji="1" lang="ja-JP" altLang="en-US" dirty="0"/>
              <a:t>ストールさせる</a:t>
            </a:r>
            <a:endParaRPr kumimoji="1" lang="en-US" altLang="ja-JP" dirty="0"/>
          </a:p>
          <a:p>
            <a:pPr marL="817200" lvl="1" indent="-457200">
              <a:buFont typeface="+mj-lt"/>
              <a:buAutoNum type="arabicPeriod"/>
            </a:pPr>
            <a:r>
              <a:rPr kumimoji="1" lang="ja-JP" altLang="en-US" dirty="0"/>
              <a:t>遅延スロット（なにもしない）</a:t>
            </a:r>
            <a:endParaRPr kumimoji="1" lang="en-US" altLang="ja-JP" dirty="0"/>
          </a:p>
          <a:p>
            <a:pPr marL="817200" lvl="1" indent="-457200">
              <a:buFont typeface="+mj-lt"/>
              <a:buAutoNum type="arabicPeriod"/>
            </a:pPr>
            <a:r>
              <a:rPr kumimoji="1" lang="ja-JP" altLang="en-US" dirty="0"/>
              <a:t>フォワーディング</a:t>
            </a:r>
            <a:endParaRPr kumimoji="1" lang="en-US" altLang="ja-JP" dirty="0"/>
          </a:p>
          <a:p>
            <a:pPr marL="817200" lvl="1" indent="-457200">
              <a:buFont typeface="+mj-lt"/>
              <a:buAutoNum type="arabicPeriod"/>
            </a:pPr>
            <a:r>
              <a:rPr kumimoji="1" lang="ja-JP" altLang="en-US" dirty="0"/>
              <a:t>マルチスレッディング</a:t>
            </a:r>
          </a:p>
        </p:txBody>
      </p:sp>
    </p:spTree>
    <p:extLst>
      <p:ext uri="{BB962C8B-B14F-4D97-AF65-F5344CB8AC3E}">
        <p14:creationId xmlns:p14="http://schemas.microsoft.com/office/powerpoint/2010/main" val="2317907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１．ストールさせる</a:t>
            </a:r>
          </a:p>
        </p:txBody>
      </p:sp>
      <p:sp>
        <p:nvSpPr>
          <p:cNvPr id="3" name="テキスト プレースホルダー 2"/>
          <p:cNvSpPr>
            <a:spLocks noGrp="1"/>
          </p:cNvSpPr>
          <p:nvPr>
            <p:ph type="body" sz="quarter" idx="10"/>
          </p:nvPr>
        </p:nvSpPr>
        <p:spPr>
          <a:xfrm>
            <a:off x="611956" y="4149008"/>
            <a:ext cx="8280092" cy="2159717"/>
          </a:xfrm>
        </p:spPr>
        <p:txBody>
          <a:bodyPr/>
          <a:lstStyle/>
          <a:p>
            <a:r>
              <a:rPr kumimoji="1" lang="en-US" altLang="ja-JP" dirty="0"/>
              <a:t>I0 </a:t>
            </a:r>
            <a:r>
              <a:rPr kumimoji="1" lang="ja-JP" altLang="en-US" dirty="0"/>
              <a:t>の </a:t>
            </a:r>
            <a:r>
              <a:rPr kumimoji="1" lang="en-US" altLang="ja-JP" dirty="0"/>
              <a:t>WB </a:t>
            </a:r>
            <a:r>
              <a:rPr kumimoji="1" lang="ja-JP" altLang="en-US" dirty="0"/>
              <a:t>が終わるまで，後続の命令を遅らせる</a:t>
            </a:r>
            <a:endParaRPr kumimoji="1" lang="en-US" altLang="ja-JP" dirty="0"/>
          </a:p>
          <a:p>
            <a:pPr lvl="1"/>
            <a:r>
              <a:rPr lang="en-US" altLang="ja-JP" dirty="0"/>
              <a:t>I1 </a:t>
            </a:r>
            <a:r>
              <a:rPr lang="ja-JP" altLang="en-US" dirty="0"/>
              <a:t>の </a:t>
            </a:r>
            <a:r>
              <a:rPr lang="en-US" altLang="ja-JP" dirty="0"/>
              <a:t>ID </a:t>
            </a:r>
            <a:r>
              <a:rPr lang="ja-JP" altLang="en-US" dirty="0"/>
              <a:t>が，</a:t>
            </a:r>
            <a:r>
              <a:rPr lang="en-US" altLang="ja-JP" dirty="0"/>
              <a:t>I0 </a:t>
            </a:r>
            <a:r>
              <a:rPr lang="ja-JP" altLang="en-US" dirty="0"/>
              <a:t>の </a:t>
            </a:r>
            <a:r>
              <a:rPr lang="en-US" altLang="ja-JP" dirty="0"/>
              <a:t>WB </a:t>
            </a:r>
            <a:r>
              <a:rPr lang="ja-JP" altLang="en-US" dirty="0"/>
              <a:t>の右にくるまでストール</a:t>
            </a:r>
            <a:endParaRPr lang="en-US" altLang="ja-JP" dirty="0"/>
          </a:p>
          <a:p>
            <a:pPr lvl="1"/>
            <a:r>
              <a:rPr kumimoji="1" lang="en-US" altLang="ja-JP" dirty="0"/>
              <a:t>I1 </a:t>
            </a:r>
            <a:r>
              <a:rPr kumimoji="1" lang="ja-JP" altLang="en-US" dirty="0"/>
              <a:t>は </a:t>
            </a:r>
            <a:r>
              <a:rPr kumimoji="1" lang="en-US" altLang="ja-JP" dirty="0"/>
              <a:t>I0 </a:t>
            </a:r>
            <a:r>
              <a:rPr kumimoji="1" lang="ja-JP" altLang="en-US" dirty="0"/>
              <a:t>の結果を使える</a:t>
            </a:r>
            <a:endParaRPr kumimoji="1" lang="en-US" altLang="ja-JP" dirty="0"/>
          </a:p>
          <a:p>
            <a:r>
              <a:rPr kumimoji="1" lang="ja-JP" altLang="en-US" dirty="0"/>
              <a:t>欠点：とても遅くなる</a:t>
            </a:r>
          </a:p>
        </p:txBody>
      </p:sp>
      <p:cxnSp>
        <p:nvCxnSpPr>
          <p:cNvPr id="4" name="直線コネクタ 3"/>
          <p:cNvCxnSpPr/>
          <p:nvPr/>
        </p:nvCxnSpPr>
        <p:spPr bwMode="auto">
          <a:xfrm>
            <a:off x="2411976" y="2438989"/>
            <a:ext cx="1080084" cy="0"/>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1988984"/>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4301997"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1" name="Rectangle 69"/>
          <p:cNvSpPr>
            <a:spLocks noChangeArrowheads="1"/>
          </p:cNvSpPr>
          <p:nvPr/>
        </p:nvSpPr>
        <p:spPr bwMode="auto">
          <a:xfrm>
            <a:off x="3401987"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2" name="Rectangle 70"/>
          <p:cNvSpPr>
            <a:spLocks noChangeArrowheads="1"/>
          </p:cNvSpPr>
          <p:nvPr/>
        </p:nvSpPr>
        <p:spPr bwMode="auto">
          <a:xfrm>
            <a:off x="5292008" y="225898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3" name="Rectangle 71"/>
          <p:cNvSpPr>
            <a:spLocks noChangeArrowheads="1"/>
          </p:cNvSpPr>
          <p:nvPr/>
        </p:nvSpPr>
        <p:spPr bwMode="auto">
          <a:xfrm>
            <a:off x="5742013"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4" name="Rectangle 72"/>
          <p:cNvSpPr>
            <a:spLocks noChangeArrowheads="1"/>
          </p:cNvSpPr>
          <p:nvPr/>
        </p:nvSpPr>
        <p:spPr bwMode="auto">
          <a:xfrm>
            <a:off x="6192018"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5" name="Rectangle 73"/>
          <p:cNvSpPr>
            <a:spLocks noChangeArrowheads="1"/>
          </p:cNvSpPr>
          <p:nvPr/>
        </p:nvSpPr>
        <p:spPr bwMode="auto">
          <a:xfrm>
            <a:off x="6642023"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6" name="Rectangle 69"/>
          <p:cNvSpPr>
            <a:spLocks noChangeArrowheads="1"/>
          </p:cNvSpPr>
          <p:nvPr/>
        </p:nvSpPr>
        <p:spPr bwMode="auto">
          <a:xfrm>
            <a:off x="5292008"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7" name="Rectangle 70"/>
          <p:cNvSpPr>
            <a:spLocks noChangeArrowheads="1"/>
          </p:cNvSpPr>
          <p:nvPr/>
        </p:nvSpPr>
        <p:spPr bwMode="auto">
          <a:xfrm>
            <a:off x="5742013"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8" name="Rectangle 71"/>
          <p:cNvSpPr>
            <a:spLocks noChangeArrowheads="1"/>
          </p:cNvSpPr>
          <p:nvPr/>
        </p:nvSpPr>
        <p:spPr bwMode="auto">
          <a:xfrm>
            <a:off x="6192018"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9" name="Rectangle 72"/>
          <p:cNvSpPr>
            <a:spLocks noChangeArrowheads="1"/>
          </p:cNvSpPr>
          <p:nvPr/>
        </p:nvSpPr>
        <p:spPr bwMode="auto">
          <a:xfrm>
            <a:off x="6642023"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0" name="Rectangle 73"/>
          <p:cNvSpPr>
            <a:spLocks noChangeArrowheads="1"/>
          </p:cNvSpPr>
          <p:nvPr/>
        </p:nvSpPr>
        <p:spPr bwMode="auto">
          <a:xfrm>
            <a:off x="7092028"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1" name="正方形/長方形 20"/>
          <p:cNvSpPr/>
          <p:nvPr/>
        </p:nvSpPr>
        <p:spPr bwMode="auto">
          <a:xfrm>
            <a:off x="1691968" y="180898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I0</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3" name="Rectangle 69"/>
          <p:cNvSpPr>
            <a:spLocks noChangeArrowheads="1"/>
          </p:cNvSpPr>
          <p:nvPr/>
        </p:nvSpPr>
        <p:spPr bwMode="auto">
          <a:xfrm>
            <a:off x="5742013"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4" name="Rectangle 70"/>
          <p:cNvSpPr>
            <a:spLocks noChangeArrowheads="1"/>
          </p:cNvSpPr>
          <p:nvPr/>
        </p:nvSpPr>
        <p:spPr bwMode="auto">
          <a:xfrm>
            <a:off x="6192018"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5" name="Rectangle 71"/>
          <p:cNvSpPr>
            <a:spLocks noChangeArrowheads="1"/>
          </p:cNvSpPr>
          <p:nvPr/>
        </p:nvSpPr>
        <p:spPr bwMode="auto">
          <a:xfrm>
            <a:off x="6642023"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6" name="Rectangle 72"/>
          <p:cNvSpPr>
            <a:spLocks noChangeArrowheads="1"/>
          </p:cNvSpPr>
          <p:nvPr/>
        </p:nvSpPr>
        <p:spPr bwMode="auto">
          <a:xfrm>
            <a:off x="7092028"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7" name="Rectangle 73"/>
          <p:cNvSpPr>
            <a:spLocks noChangeArrowheads="1"/>
          </p:cNvSpPr>
          <p:nvPr/>
        </p:nvSpPr>
        <p:spPr bwMode="auto">
          <a:xfrm>
            <a:off x="7542033"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8" name="Rectangle 69"/>
          <p:cNvSpPr>
            <a:spLocks noChangeArrowheads="1"/>
          </p:cNvSpPr>
          <p:nvPr/>
        </p:nvSpPr>
        <p:spPr bwMode="auto">
          <a:xfrm>
            <a:off x="6192018"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9" name="Rectangle 70"/>
          <p:cNvSpPr>
            <a:spLocks noChangeArrowheads="1"/>
          </p:cNvSpPr>
          <p:nvPr/>
        </p:nvSpPr>
        <p:spPr bwMode="auto">
          <a:xfrm>
            <a:off x="6642023"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0" name="Rectangle 71"/>
          <p:cNvSpPr>
            <a:spLocks noChangeArrowheads="1"/>
          </p:cNvSpPr>
          <p:nvPr/>
        </p:nvSpPr>
        <p:spPr bwMode="auto">
          <a:xfrm>
            <a:off x="7092028"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1" name="Rectangle 72"/>
          <p:cNvSpPr>
            <a:spLocks noChangeArrowheads="1"/>
          </p:cNvSpPr>
          <p:nvPr/>
        </p:nvSpPr>
        <p:spPr bwMode="auto">
          <a:xfrm>
            <a:off x="7542033"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2" name="Rectangle 73"/>
          <p:cNvSpPr>
            <a:spLocks noChangeArrowheads="1"/>
          </p:cNvSpPr>
          <p:nvPr/>
        </p:nvSpPr>
        <p:spPr bwMode="auto">
          <a:xfrm>
            <a:off x="7992038"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7" name="直線コネクタ 36"/>
          <p:cNvCxnSpPr>
            <a:endCxn id="16" idx="1"/>
          </p:cNvCxnSpPr>
          <p:nvPr/>
        </p:nvCxnSpPr>
        <p:spPr bwMode="auto">
          <a:xfrm flipV="1">
            <a:off x="2411976" y="2888992"/>
            <a:ext cx="2880032" cy="2"/>
          </a:xfrm>
          <a:prstGeom prst="line">
            <a:avLst/>
          </a:prstGeom>
          <a:noFill/>
          <a:ln w="9525" cap="flat" cmpd="sng" algn="ctr">
            <a:solidFill>
              <a:schemeClr val="tx1"/>
            </a:solidFill>
            <a:prstDash val="dash"/>
            <a:round/>
            <a:headEnd type="none" w="med" len="med"/>
            <a:tailEnd type="none" w="med" len="med"/>
          </a:ln>
          <a:effectLst/>
        </p:spPr>
      </p:cxnSp>
      <p:sp>
        <p:nvSpPr>
          <p:cNvPr id="38" name="正方形/長方形 37"/>
          <p:cNvSpPr/>
          <p:nvPr/>
        </p:nvSpPr>
        <p:spPr bwMode="auto">
          <a:xfrm>
            <a:off x="1691968" y="225898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9" name="正方形/長方形 38"/>
          <p:cNvSpPr/>
          <p:nvPr/>
        </p:nvSpPr>
        <p:spPr bwMode="auto">
          <a:xfrm>
            <a:off x="1691968" y="270899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I2</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40" name="直線コネクタ 39"/>
          <p:cNvCxnSpPr>
            <a:endCxn id="23" idx="1"/>
          </p:cNvCxnSpPr>
          <p:nvPr/>
        </p:nvCxnSpPr>
        <p:spPr bwMode="auto">
          <a:xfrm flipV="1">
            <a:off x="2411976" y="3338997"/>
            <a:ext cx="3330037" cy="2"/>
          </a:xfrm>
          <a:prstGeom prst="line">
            <a:avLst/>
          </a:prstGeom>
          <a:noFill/>
          <a:ln w="9525" cap="flat" cmpd="sng" algn="ctr">
            <a:solidFill>
              <a:schemeClr val="tx1"/>
            </a:solidFill>
            <a:prstDash val="dash"/>
            <a:round/>
            <a:headEnd type="none" w="med" len="med"/>
            <a:tailEnd type="none" w="med" len="med"/>
          </a:ln>
          <a:effectLst/>
        </p:spPr>
      </p:cxnSp>
      <p:sp>
        <p:nvSpPr>
          <p:cNvPr id="41" name="正方形/長方形 40"/>
          <p:cNvSpPr/>
          <p:nvPr/>
        </p:nvSpPr>
        <p:spPr bwMode="auto">
          <a:xfrm>
            <a:off x="1691968" y="315899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I3</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42" name="直線コネクタ 41"/>
          <p:cNvCxnSpPr>
            <a:stCxn id="43" idx="3"/>
            <a:endCxn id="28" idx="1"/>
          </p:cNvCxnSpPr>
          <p:nvPr/>
        </p:nvCxnSpPr>
        <p:spPr bwMode="auto">
          <a:xfrm flipV="1">
            <a:off x="2411976" y="3789002"/>
            <a:ext cx="3780042" cy="2"/>
          </a:xfrm>
          <a:prstGeom prst="line">
            <a:avLst/>
          </a:prstGeom>
          <a:noFill/>
          <a:ln w="9525" cap="flat" cmpd="sng" algn="ctr">
            <a:solidFill>
              <a:schemeClr val="tx1"/>
            </a:solidFill>
            <a:prstDash val="dash"/>
            <a:round/>
            <a:headEnd type="none" w="med" len="med"/>
            <a:tailEnd type="none" w="med" len="med"/>
          </a:ln>
          <a:effectLst/>
        </p:spPr>
      </p:cxnSp>
      <p:sp>
        <p:nvSpPr>
          <p:cNvPr id="43" name="正方形/長方形 42"/>
          <p:cNvSpPr/>
          <p:nvPr/>
        </p:nvSpPr>
        <p:spPr bwMode="auto">
          <a:xfrm>
            <a:off x="1691968" y="360900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I4</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44" name="Rectangle 73"/>
          <p:cNvSpPr>
            <a:spLocks noChangeArrowheads="1"/>
          </p:cNvSpPr>
          <p:nvPr/>
        </p:nvSpPr>
        <p:spPr bwMode="auto">
          <a:xfrm>
            <a:off x="4752002" y="180898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45" name="直線コネクタ 44"/>
          <p:cNvCxnSpPr/>
          <p:nvPr/>
        </p:nvCxnSpPr>
        <p:spPr bwMode="auto">
          <a:xfrm>
            <a:off x="5194573" y="1748717"/>
            <a:ext cx="0" cy="2340026"/>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46" name="Rectangle 73"/>
          <p:cNvSpPr>
            <a:spLocks noChangeArrowheads="1"/>
          </p:cNvSpPr>
          <p:nvPr/>
        </p:nvSpPr>
        <p:spPr bwMode="auto">
          <a:xfrm>
            <a:off x="3851992" y="2258987"/>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47" name="Rectangle 73"/>
          <p:cNvSpPr>
            <a:spLocks noChangeArrowheads="1"/>
          </p:cNvSpPr>
          <p:nvPr/>
        </p:nvSpPr>
        <p:spPr bwMode="auto">
          <a:xfrm>
            <a:off x="4301997" y="2258987"/>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48" name="Rectangle 73"/>
          <p:cNvSpPr>
            <a:spLocks noChangeArrowheads="1"/>
          </p:cNvSpPr>
          <p:nvPr/>
        </p:nvSpPr>
        <p:spPr bwMode="auto">
          <a:xfrm>
            <a:off x="4752002" y="2258987"/>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Tree>
    <p:extLst>
      <p:ext uri="{BB962C8B-B14F-4D97-AF65-F5344CB8AC3E}">
        <p14:creationId xmlns:p14="http://schemas.microsoft.com/office/powerpoint/2010/main" val="1128223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 </a:t>
            </a:r>
            <a:r>
              <a:rPr lang="ja-JP" altLang="en-US" dirty="0"/>
              <a:t>遅延スロット（なにもしない）</a:t>
            </a:r>
          </a:p>
        </p:txBody>
      </p:sp>
      <p:sp>
        <p:nvSpPr>
          <p:cNvPr id="3" name="テキスト プレースホルダー 2"/>
          <p:cNvSpPr>
            <a:spLocks noGrp="1"/>
          </p:cNvSpPr>
          <p:nvPr>
            <p:ph type="body" sz="quarter" idx="10"/>
          </p:nvPr>
        </p:nvSpPr>
        <p:spPr>
          <a:xfrm>
            <a:off x="611956" y="4239009"/>
            <a:ext cx="8280092" cy="1799713"/>
          </a:xfrm>
        </p:spPr>
        <p:txBody>
          <a:bodyPr/>
          <a:lstStyle/>
          <a:p>
            <a:r>
              <a:rPr kumimoji="1" lang="ja-JP" altLang="en-US" dirty="0"/>
              <a:t>特になにも対策せず，</a:t>
            </a:r>
            <a:br>
              <a:rPr kumimoji="1" lang="en-US" altLang="ja-JP" dirty="0"/>
            </a:br>
            <a:r>
              <a:rPr kumimoji="1" lang="ja-JP" altLang="en-US" dirty="0">
                <a:solidFill>
                  <a:schemeClr val="accent5"/>
                </a:solidFill>
              </a:rPr>
              <a:t>「ある命令の結果は，数命令先まで見えない」と言う仕様にする</a:t>
            </a:r>
            <a:endParaRPr kumimoji="1" lang="en-US" altLang="ja-JP" dirty="0">
              <a:solidFill>
                <a:schemeClr val="accent5"/>
              </a:solidFill>
            </a:endParaRPr>
          </a:p>
          <a:p>
            <a:pPr lvl="1"/>
            <a:r>
              <a:rPr lang="ja-JP" altLang="en-US" dirty="0"/>
              <a:t>上の例だと </a:t>
            </a:r>
            <a:r>
              <a:rPr lang="en-US" altLang="ja-JP" dirty="0"/>
              <a:t>I1</a:t>
            </a:r>
            <a:r>
              <a:rPr lang="ja-JP" altLang="en-US" dirty="0" err="1"/>
              <a:t>，</a:t>
            </a:r>
            <a:r>
              <a:rPr lang="en-US" altLang="ja-JP" dirty="0"/>
              <a:t>I2</a:t>
            </a:r>
            <a:r>
              <a:rPr lang="ja-JP" altLang="en-US" dirty="0" err="1"/>
              <a:t>，</a:t>
            </a:r>
            <a:r>
              <a:rPr lang="en-US" altLang="ja-JP" dirty="0"/>
              <a:t>I3 </a:t>
            </a:r>
            <a:r>
              <a:rPr lang="ja-JP" altLang="en-US" dirty="0"/>
              <a:t>は，</a:t>
            </a:r>
            <a:r>
              <a:rPr lang="en-US" altLang="ja-JP" dirty="0"/>
              <a:t>I0 </a:t>
            </a:r>
            <a:r>
              <a:rPr lang="ja-JP" altLang="en-US" dirty="0"/>
              <a:t>の結果は見えない</a:t>
            </a:r>
            <a:endParaRPr lang="en-US" altLang="ja-JP" dirty="0"/>
          </a:p>
          <a:p>
            <a:pPr lvl="1"/>
            <a:r>
              <a:rPr lang="en-US" altLang="ja-JP" dirty="0"/>
              <a:t>I1</a:t>
            </a:r>
            <a:r>
              <a:rPr lang="ja-JP" altLang="en-US" dirty="0" err="1"/>
              <a:t>，</a:t>
            </a:r>
            <a:r>
              <a:rPr lang="en-US" altLang="ja-JP" dirty="0"/>
              <a:t>I2</a:t>
            </a:r>
            <a:r>
              <a:rPr lang="ja-JP" altLang="en-US" dirty="0" err="1"/>
              <a:t>，</a:t>
            </a:r>
            <a:r>
              <a:rPr lang="en-US" altLang="ja-JP" dirty="0"/>
              <a:t>I3 </a:t>
            </a:r>
            <a:r>
              <a:rPr lang="ja-JP" altLang="en-US" dirty="0"/>
              <a:t>には，</a:t>
            </a:r>
            <a:r>
              <a:rPr lang="en-US" altLang="ja-JP" dirty="0"/>
              <a:t>I0 </a:t>
            </a:r>
            <a:r>
              <a:rPr lang="ja-JP" altLang="en-US" dirty="0"/>
              <a:t>で </a:t>
            </a:r>
            <a:r>
              <a:rPr lang="en-US" altLang="ja-JP" dirty="0"/>
              <a:t>add </a:t>
            </a:r>
            <a:r>
              <a:rPr lang="ja-JP" altLang="en-US" dirty="0"/>
              <a:t>する前の値が見え続ける</a:t>
            </a:r>
            <a:endParaRPr lang="en-US" altLang="ja-JP" dirty="0"/>
          </a:p>
        </p:txBody>
      </p:sp>
      <p:cxnSp>
        <p:nvCxnSpPr>
          <p:cNvPr id="4" name="直線コネクタ 3"/>
          <p:cNvCxnSpPr/>
          <p:nvPr/>
        </p:nvCxnSpPr>
        <p:spPr bwMode="auto">
          <a:xfrm>
            <a:off x="2411976" y="1898983"/>
            <a:ext cx="1080084" cy="0"/>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1448978"/>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4301997"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0" name="Rectangle 69"/>
          <p:cNvSpPr>
            <a:spLocks noChangeArrowheads="1"/>
          </p:cNvSpPr>
          <p:nvPr/>
        </p:nvSpPr>
        <p:spPr bwMode="auto">
          <a:xfrm>
            <a:off x="340198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1" name="Rectangle 70"/>
          <p:cNvSpPr>
            <a:spLocks noChangeArrowheads="1"/>
          </p:cNvSpPr>
          <p:nvPr/>
        </p:nvSpPr>
        <p:spPr bwMode="auto">
          <a:xfrm>
            <a:off x="3851992"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2" name="Rectangle 71"/>
          <p:cNvSpPr>
            <a:spLocks noChangeArrowheads="1"/>
          </p:cNvSpPr>
          <p:nvPr/>
        </p:nvSpPr>
        <p:spPr bwMode="auto">
          <a:xfrm>
            <a:off x="430199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3" name="Rectangle 72"/>
          <p:cNvSpPr>
            <a:spLocks noChangeArrowheads="1"/>
          </p:cNvSpPr>
          <p:nvPr/>
        </p:nvSpPr>
        <p:spPr bwMode="auto">
          <a:xfrm>
            <a:off x="4752002"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4" name="Rectangle 73"/>
          <p:cNvSpPr>
            <a:spLocks noChangeArrowheads="1"/>
          </p:cNvSpPr>
          <p:nvPr/>
        </p:nvSpPr>
        <p:spPr bwMode="auto">
          <a:xfrm>
            <a:off x="520200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5" name="Rectangle 69"/>
          <p:cNvSpPr>
            <a:spLocks noChangeArrowheads="1"/>
          </p:cNvSpPr>
          <p:nvPr/>
        </p:nvSpPr>
        <p:spPr bwMode="auto">
          <a:xfrm>
            <a:off x="385199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6" name="Rectangle 70"/>
          <p:cNvSpPr>
            <a:spLocks noChangeArrowheads="1"/>
          </p:cNvSpPr>
          <p:nvPr/>
        </p:nvSpPr>
        <p:spPr bwMode="auto">
          <a:xfrm>
            <a:off x="4301997"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7" name="Rectangle 71"/>
          <p:cNvSpPr>
            <a:spLocks noChangeArrowheads="1"/>
          </p:cNvSpPr>
          <p:nvPr/>
        </p:nvSpPr>
        <p:spPr bwMode="auto">
          <a:xfrm>
            <a:off x="475200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8" name="Rectangle 72"/>
          <p:cNvSpPr>
            <a:spLocks noChangeArrowheads="1"/>
          </p:cNvSpPr>
          <p:nvPr/>
        </p:nvSpPr>
        <p:spPr bwMode="auto">
          <a:xfrm>
            <a:off x="5202007"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9" name="Rectangle 73"/>
          <p:cNvSpPr>
            <a:spLocks noChangeArrowheads="1"/>
          </p:cNvSpPr>
          <p:nvPr/>
        </p:nvSpPr>
        <p:spPr bwMode="auto">
          <a:xfrm>
            <a:off x="565201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0" name="正方形/長方形 19"/>
          <p:cNvSpPr/>
          <p:nvPr/>
        </p:nvSpPr>
        <p:spPr bwMode="auto">
          <a:xfrm>
            <a:off x="521955" y="126897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I0: add x1+1</a:t>
            </a:r>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1600" dirty="0">
                <a:solidFill>
                  <a:schemeClr val="accent6"/>
                </a:solidFill>
                <a:latin typeface="メイリオ" panose="020B0604030504040204" pitchFamily="50" charset="-128"/>
                <a:ea typeface="メイリオ" panose="020B0604030504040204" pitchFamily="50" charset="-128"/>
              </a:rPr>
              <a:t>x1</a:t>
            </a:r>
            <a:endParaRPr kumimoji="1" lang="ja-JP" altLang="en-US" sz="1600" dirty="0">
              <a:solidFill>
                <a:schemeClr val="accent6"/>
              </a:solidFill>
              <a:latin typeface="メイリオ" panose="020B0604030504040204" pitchFamily="50" charset="-128"/>
              <a:ea typeface="メイリオ" panose="020B0604030504040204" pitchFamily="50" charset="-128"/>
            </a:endParaRPr>
          </a:p>
        </p:txBody>
      </p:sp>
      <p:sp>
        <p:nvSpPr>
          <p:cNvPr id="21" name="Rectangle 69"/>
          <p:cNvSpPr>
            <a:spLocks noChangeArrowheads="1"/>
          </p:cNvSpPr>
          <p:nvPr/>
        </p:nvSpPr>
        <p:spPr bwMode="auto">
          <a:xfrm>
            <a:off x="430199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2" name="Rectangle 70"/>
          <p:cNvSpPr>
            <a:spLocks noChangeArrowheads="1"/>
          </p:cNvSpPr>
          <p:nvPr/>
        </p:nvSpPr>
        <p:spPr bwMode="auto">
          <a:xfrm>
            <a:off x="4752002"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3" name="Rectangle 71"/>
          <p:cNvSpPr>
            <a:spLocks noChangeArrowheads="1"/>
          </p:cNvSpPr>
          <p:nvPr/>
        </p:nvSpPr>
        <p:spPr bwMode="auto">
          <a:xfrm>
            <a:off x="520200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4" name="Rectangle 72"/>
          <p:cNvSpPr>
            <a:spLocks noChangeArrowheads="1"/>
          </p:cNvSpPr>
          <p:nvPr/>
        </p:nvSpPr>
        <p:spPr bwMode="auto">
          <a:xfrm>
            <a:off x="5652012"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5" name="Rectangle 73"/>
          <p:cNvSpPr>
            <a:spLocks noChangeArrowheads="1"/>
          </p:cNvSpPr>
          <p:nvPr/>
        </p:nvSpPr>
        <p:spPr bwMode="auto">
          <a:xfrm>
            <a:off x="610201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6" name="Rectangle 69"/>
          <p:cNvSpPr>
            <a:spLocks noChangeArrowheads="1"/>
          </p:cNvSpPr>
          <p:nvPr/>
        </p:nvSpPr>
        <p:spPr bwMode="auto">
          <a:xfrm>
            <a:off x="475200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7" name="Rectangle 70"/>
          <p:cNvSpPr>
            <a:spLocks noChangeArrowheads="1"/>
          </p:cNvSpPr>
          <p:nvPr/>
        </p:nvSpPr>
        <p:spPr bwMode="auto">
          <a:xfrm>
            <a:off x="5202007"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8" name="Rectangle 71"/>
          <p:cNvSpPr>
            <a:spLocks noChangeArrowheads="1"/>
          </p:cNvSpPr>
          <p:nvPr/>
        </p:nvSpPr>
        <p:spPr bwMode="auto">
          <a:xfrm>
            <a:off x="565201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9" name="Rectangle 72"/>
          <p:cNvSpPr>
            <a:spLocks noChangeArrowheads="1"/>
          </p:cNvSpPr>
          <p:nvPr/>
        </p:nvSpPr>
        <p:spPr bwMode="auto">
          <a:xfrm>
            <a:off x="6102017"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0" name="Rectangle 73"/>
          <p:cNvSpPr>
            <a:spLocks noChangeArrowheads="1"/>
          </p:cNvSpPr>
          <p:nvPr/>
        </p:nvSpPr>
        <p:spPr bwMode="auto">
          <a:xfrm>
            <a:off x="655202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1" name="直線コネクタ 30"/>
          <p:cNvCxnSpPr/>
          <p:nvPr/>
        </p:nvCxnSpPr>
        <p:spPr bwMode="auto">
          <a:xfrm>
            <a:off x="2411976" y="2348988"/>
            <a:ext cx="1440088" cy="0"/>
          </a:xfrm>
          <a:prstGeom prst="line">
            <a:avLst/>
          </a:prstGeom>
          <a:noFill/>
          <a:ln w="9525" cap="flat" cmpd="sng" algn="ctr">
            <a:solidFill>
              <a:schemeClr val="tx1"/>
            </a:solidFill>
            <a:prstDash val="dash"/>
            <a:round/>
            <a:headEnd type="none" w="med" len="med"/>
            <a:tailEnd type="none" w="med" len="med"/>
          </a:ln>
          <a:effectLst/>
        </p:spPr>
      </p:cxnSp>
      <p:sp>
        <p:nvSpPr>
          <p:cNvPr id="32" name="正方形/長方形 31"/>
          <p:cNvSpPr/>
          <p:nvPr/>
        </p:nvSpPr>
        <p:spPr bwMode="auto">
          <a:xfrm>
            <a:off x="521955" y="171898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I1: add </a:t>
            </a:r>
            <a:r>
              <a:rPr lang="en-US" altLang="ja-JP" sz="1600" dirty="0">
                <a:solidFill>
                  <a:schemeClr val="accent6"/>
                </a:solidFill>
                <a:latin typeface="メイリオ" panose="020B0604030504040204" pitchFamily="50" charset="-128"/>
                <a:ea typeface="メイリオ" panose="020B0604030504040204" pitchFamily="50" charset="-128"/>
              </a:rPr>
              <a:t>x1</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3" name="正方形/長方形 32"/>
          <p:cNvSpPr/>
          <p:nvPr/>
        </p:nvSpPr>
        <p:spPr bwMode="auto">
          <a:xfrm>
            <a:off x="521955" y="216898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I2:</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 sub </a:t>
            </a:r>
            <a:r>
              <a:rPr lang="en-US" altLang="ja-JP" sz="1600" dirty="0">
                <a:solidFill>
                  <a:schemeClr val="accent6"/>
                </a:solidFill>
                <a:latin typeface="メイリオ" panose="020B0604030504040204" pitchFamily="50" charset="-128"/>
                <a:ea typeface="メイリオ" panose="020B0604030504040204" pitchFamily="50" charset="-128"/>
              </a:rPr>
              <a:t>x1</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-1</a:t>
            </a:r>
            <a:endPar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34" name="直線コネクタ 33"/>
          <p:cNvCxnSpPr/>
          <p:nvPr/>
        </p:nvCxnSpPr>
        <p:spPr bwMode="auto">
          <a:xfrm>
            <a:off x="2411976" y="2798993"/>
            <a:ext cx="1890093" cy="0"/>
          </a:xfrm>
          <a:prstGeom prst="line">
            <a:avLst/>
          </a:prstGeom>
          <a:noFill/>
          <a:ln w="9525" cap="flat" cmpd="sng" algn="ctr">
            <a:solidFill>
              <a:schemeClr val="tx1"/>
            </a:solidFill>
            <a:prstDash val="dash"/>
            <a:round/>
            <a:headEnd type="none" w="med" len="med"/>
            <a:tailEnd type="none" w="med" len="med"/>
          </a:ln>
          <a:effectLst/>
        </p:spPr>
      </p:cxnSp>
      <p:sp>
        <p:nvSpPr>
          <p:cNvPr id="35" name="正方形/長方形 34"/>
          <p:cNvSpPr/>
          <p:nvPr/>
        </p:nvSpPr>
        <p:spPr bwMode="auto">
          <a:xfrm>
            <a:off x="521955" y="261899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I3: and </a:t>
            </a:r>
            <a:r>
              <a:rPr lang="en-US" altLang="ja-JP" sz="1600" dirty="0">
                <a:solidFill>
                  <a:schemeClr val="accent6"/>
                </a:solidFill>
                <a:latin typeface="メイリオ" panose="020B0604030504040204" pitchFamily="50" charset="-128"/>
                <a:ea typeface="メイリオ" panose="020B0604030504040204" pitchFamily="50" charset="-128"/>
              </a:rPr>
              <a:t>x1</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&amp;1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36" name="直線コネクタ 35"/>
          <p:cNvCxnSpPr>
            <a:endCxn id="26" idx="1"/>
          </p:cNvCxnSpPr>
          <p:nvPr/>
        </p:nvCxnSpPr>
        <p:spPr bwMode="auto">
          <a:xfrm flipV="1">
            <a:off x="2411976" y="3248996"/>
            <a:ext cx="2340026" cy="2"/>
          </a:xfrm>
          <a:prstGeom prst="line">
            <a:avLst/>
          </a:prstGeom>
          <a:noFill/>
          <a:ln w="9525" cap="flat" cmpd="sng" algn="ctr">
            <a:solidFill>
              <a:schemeClr val="tx1"/>
            </a:solidFill>
            <a:prstDash val="dash"/>
            <a:round/>
            <a:headEnd type="none" w="med" len="med"/>
            <a:tailEnd type="none" w="med" len="med"/>
          </a:ln>
          <a:effectLst/>
        </p:spPr>
      </p:cxnSp>
      <p:sp>
        <p:nvSpPr>
          <p:cNvPr id="37" name="正方形/長方形 36"/>
          <p:cNvSpPr/>
          <p:nvPr/>
        </p:nvSpPr>
        <p:spPr bwMode="auto">
          <a:xfrm>
            <a:off x="521955"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I4</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8" name="Rectangle 73"/>
          <p:cNvSpPr>
            <a:spLocks noChangeArrowheads="1"/>
          </p:cNvSpPr>
          <p:nvPr/>
        </p:nvSpPr>
        <p:spPr bwMode="auto">
          <a:xfrm>
            <a:off x="475200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9" name="直線コネクタ 38"/>
          <p:cNvCxnSpPr/>
          <p:nvPr/>
        </p:nvCxnSpPr>
        <p:spPr bwMode="auto">
          <a:xfrm>
            <a:off x="5164837" y="1208711"/>
            <a:ext cx="0" cy="2340026"/>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5685104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 </a:t>
            </a:r>
            <a:r>
              <a:rPr lang="ja-JP" altLang="en-US" dirty="0"/>
              <a:t>遅延スロット（なにもしない）</a:t>
            </a:r>
            <a:endParaRPr kumimoji="1" lang="ja-JP" altLang="en-US" dirty="0"/>
          </a:p>
        </p:txBody>
      </p:sp>
      <p:sp>
        <p:nvSpPr>
          <p:cNvPr id="3" name="テキスト プレースホルダー 2"/>
          <p:cNvSpPr>
            <a:spLocks noGrp="1"/>
          </p:cNvSpPr>
          <p:nvPr>
            <p:ph type="body" sz="quarter" idx="10"/>
          </p:nvPr>
        </p:nvSpPr>
        <p:spPr>
          <a:xfrm>
            <a:off x="611956" y="4239009"/>
            <a:ext cx="8280092" cy="1799713"/>
          </a:xfrm>
        </p:spPr>
        <p:txBody>
          <a:bodyPr/>
          <a:lstStyle/>
          <a:p>
            <a:r>
              <a:rPr lang="ja-JP" altLang="en-US" dirty="0"/>
              <a:t>ここに </a:t>
            </a:r>
            <a:r>
              <a:rPr lang="en-US" altLang="ja-JP" dirty="0"/>
              <a:t>I0 </a:t>
            </a:r>
            <a:r>
              <a:rPr lang="ja-JP" altLang="en-US" dirty="0"/>
              <a:t>の結果を使わない命令を入れれば，性能低下はない</a:t>
            </a:r>
            <a:endParaRPr lang="en-US" altLang="ja-JP" dirty="0"/>
          </a:p>
          <a:p>
            <a:pPr lvl="1"/>
            <a:r>
              <a:rPr lang="ja-JP" altLang="en-US" dirty="0"/>
              <a:t>この部分を「遅延スロット」と呼ぶ</a:t>
            </a:r>
            <a:endParaRPr lang="en-US" altLang="ja-JP" dirty="0"/>
          </a:p>
          <a:p>
            <a:pPr lvl="1"/>
            <a:r>
              <a:rPr lang="ja-JP" altLang="en-US" dirty="0"/>
              <a:t>この場合，遅延スロットが３命令分ある</a:t>
            </a:r>
            <a:endParaRPr lang="en-US" altLang="ja-JP" dirty="0"/>
          </a:p>
          <a:p>
            <a:pPr lvl="1"/>
            <a:r>
              <a:rPr lang="ja-JP" altLang="en-US" dirty="0"/>
              <a:t>コンパイラががんばって入れる</a:t>
            </a:r>
            <a:endParaRPr lang="en-US" altLang="ja-JP" dirty="0"/>
          </a:p>
          <a:p>
            <a:pPr lvl="1"/>
            <a:r>
              <a:rPr lang="ja-JP" altLang="en-US" dirty="0"/>
              <a:t>人力でアセンブリ言語で頑張ることもある</a:t>
            </a:r>
            <a:endParaRPr lang="en-US" altLang="ja-JP" dirty="0"/>
          </a:p>
        </p:txBody>
      </p:sp>
      <p:cxnSp>
        <p:nvCxnSpPr>
          <p:cNvPr id="4" name="直線コネクタ 3"/>
          <p:cNvCxnSpPr/>
          <p:nvPr/>
        </p:nvCxnSpPr>
        <p:spPr bwMode="auto">
          <a:xfrm>
            <a:off x="2411976" y="1898983"/>
            <a:ext cx="1080084" cy="0"/>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1448978"/>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4301997"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0" name="Rectangle 69"/>
          <p:cNvSpPr>
            <a:spLocks noChangeArrowheads="1"/>
          </p:cNvSpPr>
          <p:nvPr/>
        </p:nvSpPr>
        <p:spPr bwMode="auto">
          <a:xfrm>
            <a:off x="340198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1" name="Rectangle 70"/>
          <p:cNvSpPr>
            <a:spLocks noChangeArrowheads="1"/>
          </p:cNvSpPr>
          <p:nvPr/>
        </p:nvSpPr>
        <p:spPr bwMode="auto">
          <a:xfrm>
            <a:off x="3851992"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2" name="Rectangle 71"/>
          <p:cNvSpPr>
            <a:spLocks noChangeArrowheads="1"/>
          </p:cNvSpPr>
          <p:nvPr/>
        </p:nvSpPr>
        <p:spPr bwMode="auto">
          <a:xfrm>
            <a:off x="430199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3" name="Rectangle 72"/>
          <p:cNvSpPr>
            <a:spLocks noChangeArrowheads="1"/>
          </p:cNvSpPr>
          <p:nvPr/>
        </p:nvSpPr>
        <p:spPr bwMode="auto">
          <a:xfrm>
            <a:off x="4752002"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4" name="Rectangle 73"/>
          <p:cNvSpPr>
            <a:spLocks noChangeArrowheads="1"/>
          </p:cNvSpPr>
          <p:nvPr/>
        </p:nvSpPr>
        <p:spPr bwMode="auto">
          <a:xfrm>
            <a:off x="520200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5" name="Rectangle 69"/>
          <p:cNvSpPr>
            <a:spLocks noChangeArrowheads="1"/>
          </p:cNvSpPr>
          <p:nvPr/>
        </p:nvSpPr>
        <p:spPr bwMode="auto">
          <a:xfrm>
            <a:off x="385199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6" name="Rectangle 70"/>
          <p:cNvSpPr>
            <a:spLocks noChangeArrowheads="1"/>
          </p:cNvSpPr>
          <p:nvPr/>
        </p:nvSpPr>
        <p:spPr bwMode="auto">
          <a:xfrm>
            <a:off x="4301997"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7" name="Rectangle 71"/>
          <p:cNvSpPr>
            <a:spLocks noChangeArrowheads="1"/>
          </p:cNvSpPr>
          <p:nvPr/>
        </p:nvSpPr>
        <p:spPr bwMode="auto">
          <a:xfrm>
            <a:off x="475200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8" name="Rectangle 72"/>
          <p:cNvSpPr>
            <a:spLocks noChangeArrowheads="1"/>
          </p:cNvSpPr>
          <p:nvPr/>
        </p:nvSpPr>
        <p:spPr bwMode="auto">
          <a:xfrm>
            <a:off x="5202007"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9" name="Rectangle 73"/>
          <p:cNvSpPr>
            <a:spLocks noChangeArrowheads="1"/>
          </p:cNvSpPr>
          <p:nvPr/>
        </p:nvSpPr>
        <p:spPr bwMode="auto">
          <a:xfrm>
            <a:off x="565201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0" name="正方形/長方形 19"/>
          <p:cNvSpPr/>
          <p:nvPr/>
        </p:nvSpPr>
        <p:spPr bwMode="auto">
          <a:xfrm>
            <a:off x="521955" y="126897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I0: add x1+1</a:t>
            </a:r>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1600" dirty="0">
                <a:solidFill>
                  <a:schemeClr val="accent6"/>
                </a:solidFill>
                <a:latin typeface="メイリオ" panose="020B0604030504040204" pitchFamily="50" charset="-128"/>
                <a:ea typeface="メイリオ" panose="020B0604030504040204" pitchFamily="50" charset="-128"/>
              </a:rPr>
              <a:t>x1</a:t>
            </a:r>
            <a:endParaRPr kumimoji="1" lang="ja-JP" altLang="en-US" sz="1600" dirty="0">
              <a:solidFill>
                <a:schemeClr val="accent6"/>
              </a:solidFill>
              <a:latin typeface="メイリオ" panose="020B0604030504040204" pitchFamily="50" charset="-128"/>
              <a:ea typeface="メイリオ" panose="020B0604030504040204" pitchFamily="50" charset="-128"/>
            </a:endParaRPr>
          </a:p>
        </p:txBody>
      </p:sp>
      <p:sp>
        <p:nvSpPr>
          <p:cNvPr id="21" name="Rectangle 69"/>
          <p:cNvSpPr>
            <a:spLocks noChangeArrowheads="1"/>
          </p:cNvSpPr>
          <p:nvPr/>
        </p:nvSpPr>
        <p:spPr bwMode="auto">
          <a:xfrm>
            <a:off x="430199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2" name="Rectangle 70"/>
          <p:cNvSpPr>
            <a:spLocks noChangeArrowheads="1"/>
          </p:cNvSpPr>
          <p:nvPr/>
        </p:nvSpPr>
        <p:spPr bwMode="auto">
          <a:xfrm>
            <a:off x="4752002"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3" name="Rectangle 71"/>
          <p:cNvSpPr>
            <a:spLocks noChangeArrowheads="1"/>
          </p:cNvSpPr>
          <p:nvPr/>
        </p:nvSpPr>
        <p:spPr bwMode="auto">
          <a:xfrm>
            <a:off x="520200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4" name="Rectangle 72"/>
          <p:cNvSpPr>
            <a:spLocks noChangeArrowheads="1"/>
          </p:cNvSpPr>
          <p:nvPr/>
        </p:nvSpPr>
        <p:spPr bwMode="auto">
          <a:xfrm>
            <a:off x="5652012"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5" name="Rectangle 73"/>
          <p:cNvSpPr>
            <a:spLocks noChangeArrowheads="1"/>
          </p:cNvSpPr>
          <p:nvPr/>
        </p:nvSpPr>
        <p:spPr bwMode="auto">
          <a:xfrm>
            <a:off x="610201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6" name="Rectangle 69"/>
          <p:cNvSpPr>
            <a:spLocks noChangeArrowheads="1"/>
          </p:cNvSpPr>
          <p:nvPr/>
        </p:nvSpPr>
        <p:spPr bwMode="auto">
          <a:xfrm>
            <a:off x="475200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7" name="Rectangle 70"/>
          <p:cNvSpPr>
            <a:spLocks noChangeArrowheads="1"/>
          </p:cNvSpPr>
          <p:nvPr/>
        </p:nvSpPr>
        <p:spPr bwMode="auto">
          <a:xfrm>
            <a:off x="5202007"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8" name="Rectangle 71"/>
          <p:cNvSpPr>
            <a:spLocks noChangeArrowheads="1"/>
          </p:cNvSpPr>
          <p:nvPr/>
        </p:nvSpPr>
        <p:spPr bwMode="auto">
          <a:xfrm>
            <a:off x="565201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9" name="Rectangle 72"/>
          <p:cNvSpPr>
            <a:spLocks noChangeArrowheads="1"/>
          </p:cNvSpPr>
          <p:nvPr/>
        </p:nvSpPr>
        <p:spPr bwMode="auto">
          <a:xfrm>
            <a:off x="6102017"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0" name="Rectangle 73"/>
          <p:cNvSpPr>
            <a:spLocks noChangeArrowheads="1"/>
          </p:cNvSpPr>
          <p:nvPr/>
        </p:nvSpPr>
        <p:spPr bwMode="auto">
          <a:xfrm>
            <a:off x="655202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1" name="直線コネクタ 30"/>
          <p:cNvCxnSpPr/>
          <p:nvPr/>
        </p:nvCxnSpPr>
        <p:spPr bwMode="auto">
          <a:xfrm>
            <a:off x="2411976" y="2348988"/>
            <a:ext cx="1440088" cy="0"/>
          </a:xfrm>
          <a:prstGeom prst="line">
            <a:avLst/>
          </a:prstGeom>
          <a:noFill/>
          <a:ln w="9525" cap="flat" cmpd="sng" algn="ctr">
            <a:solidFill>
              <a:schemeClr val="tx1"/>
            </a:solidFill>
            <a:prstDash val="dash"/>
            <a:round/>
            <a:headEnd type="none" w="med" len="med"/>
            <a:tailEnd type="none" w="med" len="med"/>
          </a:ln>
          <a:effectLst/>
        </p:spPr>
      </p:cxnSp>
      <p:sp>
        <p:nvSpPr>
          <p:cNvPr id="32" name="正方形/長方形 31"/>
          <p:cNvSpPr/>
          <p:nvPr/>
        </p:nvSpPr>
        <p:spPr bwMode="auto">
          <a:xfrm>
            <a:off x="521955" y="171898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I1: add </a:t>
            </a:r>
            <a:r>
              <a:rPr lang="en-US" altLang="ja-JP" sz="1600" dirty="0">
                <a:solidFill>
                  <a:schemeClr val="accent6"/>
                </a:solidFill>
                <a:latin typeface="メイリオ" panose="020B0604030504040204" pitchFamily="50" charset="-128"/>
                <a:ea typeface="メイリオ" panose="020B0604030504040204" pitchFamily="50" charset="-128"/>
              </a:rPr>
              <a:t>x4</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3" name="正方形/長方形 32"/>
          <p:cNvSpPr/>
          <p:nvPr/>
        </p:nvSpPr>
        <p:spPr bwMode="auto">
          <a:xfrm>
            <a:off x="521955" y="216898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I2:</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 sub </a:t>
            </a:r>
            <a:r>
              <a:rPr lang="en-US" altLang="ja-JP" sz="1600" dirty="0">
                <a:solidFill>
                  <a:schemeClr val="accent6"/>
                </a:solidFill>
                <a:latin typeface="メイリオ" panose="020B0604030504040204" pitchFamily="50" charset="-128"/>
                <a:ea typeface="メイリオ" panose="020B0604030504040204" pitchFamily="50" charset="-128"/>
              </a:rPr>
              <a:t>x7</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-1</a:t>
            </a:r>
            <a:endPar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34" name="直線コネクタ 33"/>
          <p:cNvCxnSpPr/>
          <p:nvPr/>
        </p:nvCxnSpPr>
        <p:spPr bwMode="auto">
          <a:xfrm>
            <a:off x="2411976" y="2798993"/>
            <a:ext cx="1890093" cy="0"/>
          </a:xfrm>
          <a:prstGeom prst="line">
            <a:avLst/>
          </a:prstGeom>
          <a:noFill/>
          <a:ln w="9525" cap="flat" cmpd="sng" algn="ctr">
            <a:solidFill>
              <a:schemeClr val="tx1"/>
            </a:solidFill>
            <a:prstDash val="dash"/>
            <a:round/>
            <a:headEnd type="none" w="med" len="med"/>
            <a:tailEnd type="none" w="med" len="med"/>
          </a:ln>
          <a:effectLst/>
        </p:spPr>
      </p:cxnSp>
      <p:sp>
        <p:nvSpPr>
          <p:cNvPr id="35" name="正方形/長方形 34"/>
          <p:cNvSpPr/>
          <p:nvPr/>
        </p:nvSpPr>
        <p:spPr bwMode="auto">
          <a:xfrm>
            <a:off x="521955" y="261899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I3: and </a:t>
            </a:r>
            <a:r>
              <a:rPr lang="en-US" altLang="ja-JP" sz="1600" dirty="0">
                <a:solidFill>
                  <a:schemeClr val="accent6"/>
                </a:solidFill>
                <a:latin typeface="メイリオ" panose="020B0604030504040204" pitchFamily="50" charset="-128"/>
                <a:ea typeface="メイリオ" panose="020B0604030504040204" pitchFamily="50" charset="-128"/>
              </a:rPr>
              <a:t>x8</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&amp;1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36" name="直線コネクタ 35"/>
          <p:cNvCxnSpPr>
            <a:endCxn id="26" idx="1"/>
          </p:cNvCxnSpPr>
          <p:nvPr/>
        </p:nvCxnSpPr>
        <p:spPr bwMode="auto">
          <a:xfrm flipV="1">
            <a:off x="2411976" y="3248996"/>
            <a:ext cx="2340026" cy="2"/>
          </a:xfrm>
          <a:prstGeom prst="line">
            <a:avLst/>
          </a:prstGeom>
          <a:noFill/>
          <a:ln w="9525" cap="flat" cmpd="sng" algn="ctr">
            <a:solidFill>
              <a:schemeClr val="tx1"/>
            </a:solidFill>
            <a:prstDash val="dash"/>
            <a:round/>
            <a:headEnd type="none" w="med" len="med"/>
            <a:tailEnd type="none" w="med" len="med"/>
          </a:ln>
          <a:effectLst/>
        </p:spPr>
      </p:cxnSp>
      <p:sp>
        <p:nvSpPr>
          <p:cNvPr id="37" name="正方形/長方形 36"/>
          <p:cNvSpPr/>
          <p:nvPr/>
        </p:nvSpPr>
        <p:spPr bwMode="auto">
          <a:xfrm>
            <a:off x="521955"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I4</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8" name="Rectangle 73"/>
          <p:cNvSpPr>
            <a:spLocks noChangeArrowheads="1"/>
          </p:cNvSpPr>
          <p:nvPr/>
        </p:nvSpPr>
        <p:spPr bwMode="auto">
          <a:xfrm>
            <a:off x="475200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9" name="直線コネクタ 38"/>
          <p:cNvCxnSpPr/>
          <p:nvPr/>
        </p:nvCxnSpPr>
        <p:spPr bwMode="auto">
          <a:xfrm>
            <a:off x="5164837" y="1208711"/>
            <a:ext cx="0" cy="2340026"/>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5420340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NOP </a:t>
            </a:r>
            <a:r>
              <a:rPr kumimoji="1" lang="ja-JP" altLang="en-US" dirty="0"/>
              <a:t>の挿入</a:t>
            </a:r>
          </a:p>
        </p:txBody>
      </p:sp>
      <p:sp>
        <p:nvSpPr>
          <p:cNvPr id="3" name="テキスト プレースホルダー 2"/>
          <p:cNvSpPr>
            <a:spLocks noGrp="1"/>
          </p:cNvSpPr>
          <p:nvPr>
            <p:ph type="body" sz="quarter" idx="10"/>
          </p:nvPr>
        </p:nvSpPr>
        <p:spPr>
          <a:xfrm>
            <a:off x="611956" y="4239009"/>
            <a:ext cx="8280092" cy="1799713"/>
          </a:xfrm>
        </p:spPr>
        <p:txBody>
          <a:bodyPr/>
          <a:lstStyle/>
          <a:p>
            <a:r>
              <a:rPr lang="ja-JP" altLang="en-US" dirty="0"/>
              <a:t>もしそのような命令がない場合，</a:t>
            </a:r>
            <a:endParaRPr lang="en-US" altLang="ja-JP" dirty="0"/>
          </a:p>
          <a:p>
            <a:pPr lvl="1"/>
            <a:r>
              <a:rPr lang="en-US" altLang="ja-JP" dirty="0"/>
              <a:t>NOP</a:t>
            </a:r>
            <a:r>
              <a:rPr lang="ja-JP" altLang="en-US" dirty="0"/>
              <a:t>（</a:t>
            </a:r>
            <a:r>
              <a:rPr lang="en-US" altLang="ja-JP" dirty="0"/>
              <a:t>No Operation</a:t>
            </a:r>
            <a:r>
              <a:rPr lang="ja-JP" altLang="en-US" dirty="0"/>
              <a:t>）と呼ぶ何もしない命令をいれる</a:t>
            </a:r>
            <a:endParaRPr lang="en-US" altLang="ja-JP" dirty="0"/>
          </a:p>
          <a:p>
            <a:pPr lvl="1"/>
            <a:r>
              <a:rPr lang="ja-JP" altLang="en-US" dirty="0"/>
              <a:t>これもコンパイル時にいれておくる必要がある</a:t>
            </a:r>
            <a:endParaRPr lang="en-US" altLang="ja-JP" dirty="0"/>
          </a:p>
          <a:p>
            <a:r>
              <a:rPr lang="ja-JP" altLang="en-US" dirty="0"/>
              <a:t>上の例は，</a:t>
            </a:r>
            <a:r>
              <a:rPr lang="en-US" altLang="ja-JP" dirty="0"/>
              <a:t>x1 </a:t>
            </a:r>
            <a:r>
              <a:rPr lang="ja-JP" altLang="en-US" dirty="0"/>
              <a:t>に１を足した結果を使う以外の処理がなかった場合</a:t>
            </a:r>
            <a:endParaRPr lang="en-US" altLang="ja-JP" dirty="0"/>
          </a:p>
        </p:txBody>
      </p:sp>
      <p:cxnSp>
        <p:nvCxnSpPr>
          <p:cNvPr id="4" name="直線コネクタ 3"/>
          <p:cNvCxnSpPr/>
          <p:nvPr/>
        </p:nvCxnSpPr>
        <p:spPr bwMode="auto">
          <a:xfrm>
            <a:off x="2411976" y="1898983"/>
            <a:ext cx="1080084" cy="0"/>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1448978"/>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4301997"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0" name="Rectangle 69"/>
          <p:cNvSpPr>
            <a:spLocks noChangeArrowheads="1"/>
          </p:cNvSpPr>
          <p:nvPr/>
        </p:nvSpPr>
        <p:spPr bwMode="auto">
          <a:xfrm>
            <a:off x="340198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1" name="Rectangle 70"/>
          <p:cNvSpPr>
            <a:spLocks noChangeArrowheads="1"/>
          </p:cNvSpPr>
          <p:nvPr/>
        </p:nvSpPr>
        <p:spPr bwMode="auto">
          <a:xfrm>
            <a:off x="3851992"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2" name="Rectangle 71"/>
          <p:cNvSpPr>
            <a:spLocks noChangeArrowheads="1"/>
          </p:cNvSpPr>
          <p:nvPr/>
        </p:nvSpPr>
        <p:spPr bwMode="auto">
          <a:xfrm>
            <a:off x="430199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3" name="Rectangle 72"/>
          <p:cNvSpPr>
            <a:spLocks noChangeArrowheads="1"/>
          </p:cNvSpPr>
          <p:nvPr/>
        </p:nvSpPr>
        <p:spPr bwMode="auto">
          <a:xfrm>
            <a:off x="4752002"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4" name="Rectangle 73"/>
          <p:cNvSpPr>
            <a:spLocks noChangeArrowheads="1"/>
          </p:cNvSpPr>
          <p:nvPr/>
        </p:nvSpPr>
        <p:spPr bwMode="auto">
          <a:xfrm>
            <a:off x="520200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5" name="Rectangle 69"/>
          <p:cNvSpPr>
            <a:spLocks noChangeArrowheads="1"/>
          </p:cNvSpPr>
          <p:nvPr/>
        </p:nvSpPr>
        <p:spPr bwMode="auto">
          <a:xfrm>
            <a:off x="385199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6" name="Rectangle 70"/>
          <p:cNvSpPr>
            <a:spLocks noChangeArrowheads="1"/>
          </p:cNvSpPr>
          <p:nvPr/>
        </p:nvSpPr>
        <p:spPr bwMode="auto">
          <a:xfrm>
            <a:off x="4301997"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7" name="Rectangle 71"/>
          <p:cNvSpPr>
            <a:spLocks noChangeArrowheads="1"/>
          </p:cNvSpPr>
          <p:nvPr/>
        </p:nvSpPr>
        <p:spPr bwMode="auto">
          <a:xfrm>
            <a:off x="475200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8" name="Rectangle 72"/>
          <p:cNvSpPr>
            <a:spLocks noChangeArrowheads="1"/>
          </p:cNvSpPr>
          <p:nvPr/>
        </p:nvSpPr>
        <p:spPr bwMode="auto">
          <a:xfrm>
            <a:off x="5202007"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9" name="Rectangle 73"/>
          <p:cNvSpPr>
            <a:spLocks noChangeArrowheads="1"/>
          </p:cNvSpPr>
          <p:nvPr/>
        </p:nvSpPr>
        <p:spPr bwMode="auto">
          <a:xfrm>
            <a:off x="565201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0" name="正方形/長方形 19"/>
          <p:cNvSpPr/>
          <p:nvPr/>
        </p:nvSpPr>
        <p:spPr bwMode="auto">
          <a:xfrm>
            <a:off x="521955" y="126897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I0: add x1+1</a:t>
            </a:r>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1600" dirty="0">
                <a:solidFill>
                  <a:schemeClr val="accent6"/>
                </a:solidFill>
                <a:latin typeface="メイリオ" panose="020B0604030504040204" pitchFamily="50" charset="-128"/>
                <a:ea typeface="メイリオ" panose="020B0604030504040204" pitchFamily="50" charset="-128"/>
              </a:rPr>
              <a:t>x1</a:t>
            </a:r>
            <a:endParaRPr kumimoji="1" lang="ja-JP" altLang="en-US" sz="1600" dirty="0">
              <a:solidFill>
                <a:schemeClr val="accent6"/>
              </a:solidFill>
              <a:latin typeface="メイリオ" panose="020B0604030504040204" pitchFamily="50" charset="-128"/>
              <a:ea typeface="メイリオ" panose="020B0604030504040204" pitchFamily="50" charset="-128"/>
            </a:endParaRPr>
          </a:p>
        </p:txBody>
      </p:sp>
      <p:sp>
        <p:nvSpPr>
          <p:cNvPr id="21" name="Rectangle 69"/>
          <p:cNvSpPr>
            <a:spLocks noChangeArrowheads="1"/>
          </p:cNvSpPr>
          <p:nvPr/>
        </p:nvSpPr>
        <p:spPr bwMode="auto">
          <a:xfrm>
            <a:off x="430199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2" name="Rectangle 70"/>
          <p:cNvSpPr>
            <a:spLocks noChangeArrowheads="1"/>
          </p:cNvSpPr>
          <p:nvPr/>
        </p:nvSpPr>
        <p:spPr bwMode="auto">
          <a:xfrm>
            <a:off x="4752002"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3" name="Rectangle 71"/>
          <p:cNvSpPr>
            <a:spLocks noChangeArrowheads="1"/>
          </p:cNvSpPr>
          <p:nvPr/>
        </p:nvSpPr>
        <p:spPr bwMode="auto">
          <a:xfrm>
            <a:off x="520200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4" name="Rectangle 72"/>
          <p:cNvSpPr>
            <a:spLocks noChangeArrowheads="1"/>
          </p:cNvSpPr>
          <p:nvPr/>
        </p:nvSpPr>
        <p:spPr bwMode="auto">
          <a:xfrm>
            <a:off x="5652012"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5" name="Rectangle 73"/>
          <p:cNvSpPr>
            <a:spLocks noChangeArrowheads="1"/>
          </p:cNvSpPr>
          <p:nvPr/>
        </p:nvSpPr>
        <p:spPr bwMode="auto">
          <a:xfrm>
            <a:off x="610201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6" name="Rectangle 69"/>
          <p:cNvSpPr>
            <a:spLocks noChangeArrowheads="1"/>
          </p:cNvSpPr>
          <p:nvPr/>
        </p:nvSpPr>
        <p:spPr bwMode="auto">
          <a:xfrm>
            <a:off x="475200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7" name="Rectangle 70"/>
          <p:cNvSpPr>
            <a:spLocks noChangeArrowheads="1"/>
          </p:cNvSpPr>
          <p:nvPr/>
        </p:nvSpPr>
        <p:spPr bwMode="auto">
          <a:xfrm>
            <a:off x="5202007"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8" name="Rectangle 71"/>
          <p:cNvSpPr>
            <a:spLocks noChangeArrowheads="1"/>
          </p:cNvSpPr>
          <p:nvPr/>
        </p:nvSpPr>
        <p:spPr bwMode="auto">
          <a:xfrm>
            <a:off x="565201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9" name="Rectangle 72"/>
          <p:cNvSpPr>
            <a:spLocks noChangeArrowheads="1"/>
          </p:cNvSpPr>
          <p:nvPr/>
        </p:nvSpPr>
        <p:spPr bwMode="auto">
          <a:xfrm>
            <a:off x="6102017"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0" name="Rectangle 73"/>
          <p:cNvSpPr>
            <a:spLocks noChangeArrowheads="1"/>
          </p:cNvSpPr>
          <p:nvPr/>
        </p:nvSpPr>
        <p:spPr bwMode="auto">
          <a:xfrm>
            <a:off x="655202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1" name="直線コネクタ 30"/>
          <p:cNvCxnSpPr/>
          <p:nvPr/>
        </p:nvCxnSpPr>
        <p:spPr bwMode="auto">
          <a:xfrm>
            <a:off x="2411976" y="2348988"/>
            <a:ext cx="1440088" cy="0"/>
          </a:xfrm>
          <a:prstGeom prst="line">
            <a:avLst/>
          </a:prstGeom>
          <a:noFill/>
          <a:ln w="9525" cap="flat" cmpd="sng" algn="ctr">
            <a:solidFill>
              <a:schemeClr val="tx1"/>
            </a:solidFill>
            <a:prstDash val="dash"/>
            <a:round/>
            <a:headEnd type="none" w="med" len="med"/>
            <a:tailEnd type="none" w="med" len="med"/>
          </a:ln>
          <a:effectLst/>
        </p:spPr>
      </p:cxnSp>
      <p:sp>
        <p:nvSpPr>
          <p:cNvPr id="32" name="正方形/長方形 31"/>
          <p:cNvSpPr/>
          <p:nvPr/>
        </p:nvSpPr>
        <p:spPr bwMode="auto">
          <a:xfrm>
            <a:off x="521955" y="171898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I1: </a:t>
            </a:r>
            <a:r>
              <a:rPr lang="en-US" altLang="ja-JP" sz="1600" dirty="0">
                <a:solidFill>
                  <a:schemeClr val="accent6"/>
                </a:solidFill>
                <a:latin typeface="メイリオ" panose="020B0604030504040204" pitchFamily="50" charset="-128"/>
                <a:ea typeface="メイリオ" panose="020B0604030504040204" pitchFamily="50" charset="-128"/>
              </a:rPr>
              <a:t>NOP</a:t>
            </a:r>
            <a:endParaRPr kumimoji="1" lang="ja-JP" altLang="en-US" sz="1600" dirty="0">
              <a:solidFill>
                <a:schemeClr val="accent6"/>
              </a:solidFill>
              <a:latin typeface="メイリオ" panose="020B0604030504040204" pitchFamily="50" charset="-128"/>
              <a:ea typeface="メイリオ" panose="020B0604030504040204" pitchFamily="50" charset="-128"/>
            </a:endParaRPr>
          </a:p>
        </p:txBody>
      </p:sp>
      <p:sp>
        <p:nvSpPr>
          <p:cNvPr id="33" name="正方形/長方形 32"/>
          <p:cNvSpPr/>
          <p:nvPr/>
        </p:nvSpPr>
        <p:spPr bwMode="auto">
          <a:xfrm>
            <a:off x="521955" y="216898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I2:</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 </a:t>
            </a:r>
            <a:r>
              <a:rPr lang="en-US" altLang="ja-JP" sz="1600" dirty="0">
                <a:solidFill>
                  <a:schemeClr val="accent6"/>
                </a:solidFill>
                <a:latin typeface="メイリオ" panose="020B0604030504040204" pitchFamily="50" charset="-128"/>
                <a:ea typeface="メイリオ" panose="020B0604030504040204" pitchFamily="50" charset="-128"/>
              </a:rPr>
              <a:t>NOP</a:t>
            </a:r>
            <a:endParaRPr lang="ja-JP" altLang="en-US" sz="1600" dirty="0">
              <a:solidFill>
                <a:schemeClr val="accent6"/>
              </a:solidFill>
              <a:latin typeface="メイリオ" panose="020B0604030504040204" pitchFamily="50" charset="-128"/>
              <a:ea typeface="メイリオ" panose="020B0604030504040204" pitchFamily="50" charset="-128"/>
            </a:endParaRPr>
          </a:p>
        </p:txBody>
      </p:sp>
      <p:cxnSp>
        <p:nvCxnSpPr>
          <p:cNvPr id="34" name="直線コネクタ 33"/>
          <p:cNvCxnSpPr/>
          <p:nvPr/>
        </p:nvCxnSpPr>
        <p:spPr bwMode="auto">
          <a:xfrm>
            <a:off x="2411976" y="2798993"/>
            <a:ext cx="1890093" cy="0"/>
          </a:xfrm>
          <a:prstGeom prst="line">
            <a:avLst/>
          </a:prstGeom>
          <a:noFill/>
          <a:ln w="9525" cap="flat" cmpd="sng" algn="ctr">
            <a:solidFill>
              <a:schemeClr val="tx1"/>
            </a:solidFill>
            <a:prstDash val="dash"/>
            <a:round/>
            <a:headEnd type="none" w="med" len="med"/>
            <a:tailEnd type="none" w="med" len="med"/>
          </a:ln>
          <a:effectLst/>
        </p:spPr>
      </p:cxnSp>
      <p:sp>
        <p:nvSpPr>
          <p:cNvPr id="35" name="正方形/長方形 34"/>
          <p:cNvSpPr/>
          <p:nvPr/>
        </p:nvSpPr>
        <p:spPr bwMode="auto">
          <a:xfrm>
            <a:off x="521955" y="261899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I3: </a:t>
            </a:r>
            <a:r>
              <a:rPr lang="en-US" altLang="ja-JP" sz="1600" dirty="0">
                <a:solidFill>
                  <a:schemeClr val="accent6"/>
                </a:solidFill>
                <a:latin typeface="メイリオ" panose="020B0604030504040204" pitchFamily="50" charset="-128"/>
                <a:ea typeface="メイリオ" panose="020B0604030504040204" pitchFamily="50" charset="-128"/>
              </a:rPr>
              <a:t>NOP</a:t>
            </a:r>
            <a:endParaRPr kumimoji="1" lang="ja-JP" altLang="en-US" sz="1600" dirty="0">
              <a:solidFill>
                <a:schemeClr val="accent6"/>
              </a:solidFill>
              <a:latin typeface="メイリオ" panose="020B0604030504040204" pitchFamily="50" charset="-128"/>
              <a:ea typeface="メイリオ" panose="020B0604030504040204" pitchFamily="50" charset="-128"/>
            </a:endParaRPr>
          </a:p>
        </p:txBody>
      </p:sp>
      <p:cxnSp>
        <p:nvCxnSpPr>
          <p:cNvPr id="36" name="直線コネクタ 35"/>
          <p:cNvCxnSpPr>
            <a:endCxn id="26" idx="1"/>
          </p:cNvCxnSpPr>
          <p:nvPr/>
        </p:nvCxnSpPr>
        <p:spPr bwMode="auto">
          <a:xfrm flipV="1">
            <a:off x="2411976" y="3248996"/>
            <a:ext cx="2340026" cy="2"/>
          </a:xfrm>
          <a:prstGeom prst="line">
            <a:avLst/>
          </a:prstGeom>
          <a:noFill/>
          <a:ln w="9525" cap="flat" cmpd="sng" algn="ctr">
            <a:solidFill>
              <a:schemeClr val="tx1"/>
            </a:solidFill>
            <a:prstDash val="dash"/>
            <a:round/>
            <a:headEnd type="none" w="med" len="med"/>
            <a:tailEnd type="none" w="med" len="med"/>
          </a:ln>
          <a:effectLst/>
        </p:spPr>
      </p:cxnSp>
      <p:sp>
        <p:nvSpPr>
          <p:cNvPr id="37" name="正方形/長方形 36"/>
          <p:cNvSpPr/>
          <p:nvPr/>
        </p:nvSpPr>
        <p:spPr bwMode="auto">
          <a:xfrm>
            <a:off x="521955"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I4</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 sub </a:t>
            </a:r>
            <a:r>
              <a:rPr lang="en-US" altLang="ja-JP" sz="1600" dirty="0">
                <a:solidFill>
                  <a:schemeClr val="accent6"/>
                </a:solidFill>
                <a:latin typeface="メイリオ" panose="020B0604030504040204" pitchFamily="50" charset="-128"/>
                <a:ea typeface="メイリオ" panose="020B0604030504040204" pitchFamily="50" charset="-128"/>
              </a:rPr>
              <a:t>x1</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8" name="Rectangle 73"/>
          <p:cNvSpPr>
            <a:spLocks noChangeArrowheads="1"/>
          </p:cNvSpPr>
          <p:nvPr/>
        </p:nvSpPr>
        <p:spPr bwMode="auto">
          <a:xfrm>
            <a:off x="475200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9" name="直線コネクタ 38"/>
          <p:cNvCxnSpPr/>
          <p:nvPr/>
        </p:nvCxnSpPr>
        <p:spPr bwMode="auto">
          <a:xfrm>
            <a:off x="5164837" y="1208711"/>
            <a:ext cx="0" cy="2340026"/>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5128978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遅延スロットの利点</a:t>
            </a:r>
          </a:p>
        </p:txBody>
      </p:sp>
      <p:sp>
        <p:nvSpPr>
          <p:cNvPr id="3" name="テキスト プレースホルダー 2"/>
          <p:cNvSpPr>
            <a:spLocks noGrp="1"/>
          </p:cNvSpPr>
          <p:nvPr>
            <p:ph type="body" sz="quarter" idx="10"/>
          </p:nvPr>
        </p:nvSpPr>
        <p:spPr/>
        <p:txBody>
          <a:bodyPr/>
          <a:lstStyle/>
          <a:p>
            <a:r>
              <a:rPr lang="ja-JP" altLang="en-US" dirty="0"/>
              <a:t>利点：</a:t>
            </a:r>
            <a:endParaRPr lang="en-US" altLang="ja-JP" dirty="0"/>
          </a:p>
          <a:p>
            <a:pPr lvl="1"/>
            <a:r>
              <a:rPr lang="ja-JP" altLang="en-US" dirty="0"/>
              <a:t>なにもしないので，ハードは最も単純</a:t>
            </a:r>
            <a:endParaRPr lang="en-US" altLang="ja-JP" dirty="0"/>
          </a:p>
          <a:p>
            <a:pPr lvl="1"/>
            <a:r>
              <a:rPr lang="ja-JP" altLang="en-US" dirty="0"/>
              <a:t>並列にできる命令があれば，性能も下がらない</a:t>
            </a:r>
            <a:endParaRPr lang="en-US" altLang="ja-JP" dirty="0"/>
          </a:p>
        </p:txBody>
      </p:sp>
    </p:spTree>
    <p:extLst>
      <p:ext uri="{BB962C8B-B14F-4D97-AF65-F5344CB8AC3E}">
        <p14:creationId xmlns:p14="http://schemas.microsoft.com/office/powerpoint/2010/main" val="29107134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遅延スロットの欠点</a:t>
            </a:r>
          </a:p>
        </p:txBody>
      </p:sp>
      <p:sp>
        <p:nvSpPr>
          <p:cNvPr id="3" name="テキスト プレースホルダー 2"/>
          <p:cNvSpPr>
            <a:spLocks noGrp="1"/>
          </p:cNvSpPr>
          <p:nvPr>
            <p:ph type="body" sz="quarter" idx="10"/>
          </p:nvPr>
        </p:nvSpPr>
        <p:spPr>
          <a:xfrm>
            <a:off x="611956" y="908972"/>
            <a:ext cx="8280092" cy="2610028"/>
          </a:xfrm>
        </p:spPr>
        <p:txBody>
          <a:bodyPr/>
          <a:lstStyle/>
          <a:p>
            <a:r>
              <a:rPr lang="ja-JP" altLang="en-US" dirty="0"/>
              <a:t>欠点：「仕様」なので，一度決めると変えられない</a:t>
            </a:r>
            <a:endParaRPr lang="en-US" altLang="ja-JP" dirty="0"/>
          </a:p>
          <a:p>
            <a:pPr lvl="1"/>
            <a:r>
              <a:rPr lang="ja-JP" altLang="en-US" dirty="0"/>
              <a:t>後からパイプラインの段数を変えると互換性がなくなる</a:t>
            </a:r>
            <a:endParaRPr lang="en-US" altLang="ja-JP" dirty="0"/>
          </a:p>
          <a:p>
            <a:pPr lvl="2"/>
            <a:r>
              <a:rPr lang="ja-JP" altLang="en-US" dirty="0"/>
              <a:t>クロックをあげるために，段数を増やせない</a:t>
            </a:r>
            <a:endParaRPr lang="en-US" altLang="ja-JP" dirty="0"/>
          </a:p>
          <a:p>
            <a:pPr lvl="1"/>
            <a:r>
              <a:rPr lang="ja-JP" altLang="en-US" dirty="0"/>
              <a:t>複数の命令を同時処理しようとしたときにも互換性がなくなる</a:t>
            </a:r>
            <a:endParaRPr lang="en-US" altLang="ja-JP" dirty="0"/>
          </a:p>
          <a:p>
            <a:pPr lvl="1"/>
            <a:r>
              <a:rPr lang="en-US" altLang="ja-JP" dirty="0"/>
              <a:t>MIPS </a:t>
            </a:r>
            <a:r>
              <a:rPr lang="ja-JP" altLang="en-US" dirty="0"/>
              <a:t>では遅延スロットが１命令分，仕様として存在</a:t>
            </a:r>
            <a:endParaRPr lang="en-US" altLang="ja-JP" dirty="0"/>
          </a:p>
          <a:p>
            <a:pPr lvl="2"/>
            <a:r>
              <a:rPr lang="ja-JP" altLang="en-US" dirty="0"/>
              <a:t>互換性のためにこれを忠実に再現するため後年は逆に複雑化</a:t>
            </a:r>
            <a:endParaRPr lang="en-US" altLang="ja-JP" dirty="0"/>
          </a:p>
        </p:txBody>
      </p:sp>
      <p:sp>
        <p:nvSpPr>
          <p:cNvPr id="4" name="Rectangle 69"/>
          <p:cNvSpPr>
            <a:spLocks noChangeArrowheads="1"/>
          </p:cNvSpPr>
          <p:nvPr/>
        </p:nvSpPr>
        <p:spPr bwMode="auto">
          <a:xfrm>
            <a:off x="251952"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 name="Rectangle 70"/>
          <p:cNvSpPr>
            <a:spLocks noChangeArrowheads="1"/>
          </p:cNvSpPr>
          <p:nvPr/>
        </p:nvSpPr>
        <p:spPr bwMode="auto">
          <a:xfrm>
            <a:off x="701957"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6" name="Rectangle 71"/>
          <p:cNvSpPr>
            <a:spLocks noChangeArrowheads="1"/>
          </p:cNvSpPr>
          <p:nvPr/>
        </p:nvSpPr>
        <p:spPr bwMode="auto">
          <a:xfrm>
            <a:off x="1151962"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7" name="Rectangle 72"/>
          <p:cNvSpPr>
            <a:spLocks noChangeArrowheads="1"/>
          </p:cNvSpPr>
          <p:nvPr/>
        </p:nvSpPr>
        <p:spPr bwMode="auto">
          <a:xfrm>
            <a:off x="1601967"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8" name="Rectangle 69"/>
          <p:cNvSpPr>
            <a:spLocks noChangeArrowheads="1"/>
          </p:cNvSpPr>
          <p:nvPr/>
        </p:nvSpPr>
        <p:spPr bwMode="auto">
          <a:xfrm>
            <a:off x="701957"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9" name="Rectangle 70"/>
          <p:cNvSpPr>
            <a:spLocks noChangeArrowheads="1"/>
          </p:cNvSpPr>
          <p:nvPr/>
        </p:nvSpPr>
        <p:spPr bwMode="auto">
          <a:xfrm>
            <a:off x="1151962"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0" name="Rectangle 71"/>
          <p:cNvSpPr>
            <a:spLocks noChangeArrowheads="1"/>
          </p:cNvSpPr>
          <p:nvPr/>
        </p:nvSpPr>
        <p:spPr bwMode="auto">
          <a:xfrm>
            <a:off x="1601967"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1" name="Rectangle 72"/>
          <p:cNvSpPr>
            <a:spLocks noChangeArrowheads="1"/>
          </p:cNvSpPr>
          <p:nvPr/>
        </p:nvSpPr>
        <p:spPr bwMode="auto">
          <a:xfrm>
            <a:off x="2051972"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2" name="Rectangle 73"/>
          <p:cNvSpPr>
            <a:spLocks noChangeArrowheads="1"/>
          </p:cNvSpPr>
          <p:nvPr/>
        </p:nvSpPr>
        <p:spPr bwMode="auto">
          <a:xfrm>
            <a:off x="2501977"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3" name="Rectangle 69"/>
          <p:cNvSpPr>
            <a:spLocks noChangeArrowheads="1"/>
          </p:cNvSpPr>
          <p:nvPr/>
        </p:nvSpPr>
        <p:spPr bwMode="auto">
          <a:xfrm>
            <a:off x="1151962"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4" name="Rectangle 70"/>
          <p:cNvSpPr>
            <a:spLocks noChangeArrowheads="1"/>
          </p:cNvSpPr>
          <p:nvPr/>
        </p:nvSpPr>
        <p:spPr bwMode="auto">
          <a:xfrm>
            <a:off x="1601967"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 name="Rectangle 71"/>
          <p:cNvSpPr>
            <a:spLocks noChangeArrowheads="1"/>
          </p:cNvSpPr>
          <p:nvPr/>
        </p:nvSpPr>
        <p:spPr bwMode="auto">
          <a:xfrm>
            <a:off x="2051972"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 name="Rectangle 72"/>
          <p:cNvSpPr>
            <a:spLocks noChangeArrowheads="1"/>
          </p:cNvSpPr>
          <p:nvPr/>
        </p:nvSpPr>
        <p:spPr bwMode="auto">
          <a:xfrm>
            <a:off x="2501977"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7" name="Rectangle 73"/>
          <p:cNvSpPr>
            <a:spLocks noChangeArrowheads="1"/>
          </p:cNvSpPr>
          <p:nvPr/>
        </p:nvSpPr>
        <p:spPr bwMode="auto">
          <a:xfrm>
            <a:off x="2951982"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8" name="Rectangle 69"/>
          <p:cNvSpPr>
            <a:spLocks noChangeArrowheads="1"/>
          </p:cNvSpPr>
          <p:nvPr/>
        </p:nvSpPr>
        <p:spPr bwMode="auto">
          <a:xfrm>
            <a:off x="1601967"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9" name="Rectangle 70"/>
          <p:cNvSpPr>
            <a:spLocks noChangeArrowheads="1"/>
          </p:cNvSpPr>
          <p:nvPr/>
        </p:nvSpPr>
        <p:spPr bwMode="auto">
          <a:xfrm>
            <a:off x="2051972"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0" name="Rectangle 71"/>
          <p:cNvSpPr>
            <a:spLocks noChangeArrowheads="1"/>
          </p:cNvSpPr>
          <p:nvPr/>
        </p:nvSpPr>
        <p:spPr bwMode="auto">
          <a:xfrm>
            <a:off x="2501977"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1" name="Rectangle 72"/>
          <p:cNvSpPr>
            <a:spLocks noChangeArrowheads="1"/>
          </p:cNvSpPr>
          <p:nvPr/>
        </p:nvSpPr>
        <p:spPr bwMode="auto">
          <a:xfrm>
            <a:off x="2951982"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2" name="Rectangle 73"/>
          <p:cNvSpPr>
            <a:spLocks noChangeArrowheads="1"/>
          </p:cNvSpPr>
          <p:nvPr/>
        </p:nvSpPr>
        <p:spPr bwMode="auto">
          <a:xfrm>
            <a:off x="3401987"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3" name="Rectangle 73"/>
          <p:cNvSpPr>
            <a:spLocks noChangeArrowheads="1"/>
          </p:cNvSpPr>
          <p:nvPr/>
        </p:nvSpPr>
        <p:spPr bwMode="auto">
          <a:xfrm>
            <a:off x="2051972"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4" name="Rectangle 69"/>
          <p:cNvSpPr>
            <a:spLocks noChangeArrowheads="1"/>
          </p:cNvSpPr>
          <p:nvPr/>
        </p:nvSpPr>
        <p:spPr bwMode="auto">
          <a:xfrm>
            <a:off x="5112006"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5" name="Rectangle 70"/>
          <p:cNvSpPr>
            <a:spLocks noChangeArrowheads="1"/>
          </p:cNvSpPr>
          <p:nvPr/>
        </p:nvSpPr>
        <p:spPr bwMode="auto">
          <a:xfrm>
            <a:off x="5562011"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6" name="Rectangle 71"/>
          <p:cNvSpPr>
            <a:spLocks noChangeArrowheads="1"/>
          </p:cNvSpPr>
          <p:nvPr/>
        </p:nvSpPr>
        <p:spPr bwMode="auto">
          <a:xfrm>
            <a:off x="6012016"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7" name="Rectangle 72"/>
          <p:cNvSpPr>
            <a:spLocks noChangeArrowheads="1"/>
          </p:cNvSpPr>
          <p:nvPr/>
        </p:nvSpPr>
        <p:spPr bwMode="auto">
          <a:xfrm>
            <a:off x="6462021"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8" name="Rectangle 69"/>
          <p:cNvSpPr>
            <a:spLocks noChangeArrowheads="1"/>
          </p:cNvSpPr>
          <p:nvPr/>
        </p:nvSpPr>
        <p:spPr bwMode="auto">
          <a:xfrm>
            <a:off x="5112006"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9" name="Rectangle 70"/>
          <p:cNvSpPr>
            <a:spLocks noChangeArrowheads="1"/>
          </p:cNvSpPr>
          <p:nvPr/>
        </p:nvSpPr>
        <p:spPr bwMode="auto">
          <a:xfrm>
            <a:off x="5562011"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0" name="Rectangle 71"/>
          <p:cNvSpPr>
            <a:spLocks noChangeArrowheads="1"/>
          </p:cNvSpPr>
          <p:nvPr/>
        </p:nvSpPr>
        <p:spPr bwMode="auto">
          <a:xfrm>
            <a:off x="6012016"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1" name="Rectangle 72"/>
          <p:cNvSpPr>
            <a:spLocks noChangeArrowheads="1"/>
          </p:cNvSpPr>
          <p:nvPr/>
        </p:nvSpPr>
        <p:spPr bwMode="auto">
          <a:xfrm>
            <a:off x="6462021"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2" name="Rectangle 73"/>
          <p:cNvSpPr>
            <a:spLocks noChangeArrowheads="1"/>
          </p:cNvSpPr>
          <p:nvPr/>
        </p:nvSpPr>
        <p:spPr bwMode="auto">
          <a:xfrm>
            <a:off x="6912026"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3" name="Rectangle 69"/>
          <p:cNvSpPr>
            <a:spLocks noChangeArrowheads="1"/>
          </p:cNvSpPr>
          <p:nvPr/>
        </p:nvSpPr>
        <p:spPr bwMode="auto">
          <a:xfrm>
            <a:off x="5562011"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4" name="Rectangle 70"/>
          <p:cNvSpPr>
            <a:spLocks noChangeArrowheads="1"/>
          </p:cNvSpPr>
          <p:nvPr/>
        </p:nvSpPr>
        <p:spPr bwMode="auto">
          <a:xfrm>
            <a:off x="6012016"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5" name="Rectangle 71"/>
          <p:cNvSpPr>
            <a:spLocks noChangeArrowheads="1"/>
          </p:cNvSpPr>
          <p:nvPr/>
        </p:nvSpPr>
        <p:spPr bwMode="auto">
          <a:xfrm>
            <a:off x="6462021"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6" name="Rectangle 72"/>
          <p:cNvSpPr>
            <a:spLocks noChangeArrowheads="1"/>
          </p:cNvSpPr>
          <p:nvPr/>
        </p:nvSpPr>
        <p:spPr bwMode="auto">
          <a:xfrm>
            <a:off x="6912026"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7" name="Rectangle 73"/>
          <p:cNvSpPr>
            <a:spLocks noChangeArrowheads="1"/>
          </p:cNvSpPr>
          <p:nvPr/>
        </p:nvSpPr>
        <p:spPr bwMode="auto">
          <a:xfrm>
            <a:off x="7362031"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8" name="Rectangle 69"/>
          <p:cNvSpPr>
            <a:spLocks noChangeArrowheads="1"/>
          </p:cNvSpPr>
          <p:nvPr/>
        </p:nvSpPr>
        <p:spPr bwMode="auto">
          <a:xfrm>
            <a:off x="5562011"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9" name="Rectangle 70"/>
          <p:cNvSpPr>
            <a:spLocks noChangeArrowheads="1"/>
          </p:cNvSpPr>
          <p:nvPr/>
        </p:nvSpPr>
        <p:spPr bwMode="auto">
          <a:xfrm>
            <a:off x="6012016"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0" name="Rectangle 71"/>
          <p:cNvSpPr>
            <a:spLocks noChangeArrowheads="1"/>
          </p:cNvSpPr>
          <p:nvPr/>
        </p:nvSpPr>
        <p:spPr bwMode="auto">
          <a:xfrm>
            <a:off x="6462021"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1" name="Rectangle 72"/>
          <p:cNvSpPr>
            <a:spLocks noChangeArrowheads="1"/>
          </p:cNvSpPr>
          <p:nvPr/>
        </p:nvSpPr>
        <p:spPr bwMode="auto">
          <a:xfrm>
            <a:off x="6912026"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42" name="Rectangle 73"/>
          <p:cNvSpPr>
            <a:spLocks noChangeArrowheads="1"/>
          </p:cNvSpPr>
          <p:nvPr/>
        </p:nvSpPr>
        <p:spPr bwMode="auto">
          <a:xfrm>
            <a:off x="7362031"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43" name="Rectangle 73"/>
          <p:cNvSpPr>
            <a:spLocks noChangeArrowheads="1"/>
          </p:cNvSpPr>
          <p:nvPr/>
        </p:nvSpPr>
        <p:spPr bwMode="auto">
          <a:xfrm>
            <a:off x="6912026"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44" name="Rectangle 69"/>
          <p:cNvSpPr>
            <a:spLocks noChangeArrowheads="1"/>
          </p:cNvSpPr>
          <p:nvPr/>
        </p:nvSpPr>
        <p:spPr bwMode="auto">
          <a:xfrm>
            <a:off x="2051972"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5" name="Rectangle 70"/>
          <p:cNvSpPr>
            <a:spLocks noChangeArrowheads="1"/>
          </p:cNvSpPr>
          <p:nvPr/>
        </p:nvSpPr>
        <p:spPr bwMode="auto">
          <a:xfrm>
            <a:off x="2501977"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6" name="Rectangle 71"/>
          <p:cNvSpPr>
            <a:spLocks noChangeArrowheads="1"/>
          </p:cNvSpPr>
          <p:nvPr/>
        </p:nvSpPr>
        <p:spPr bwMode="auto">
          <a:xfrm>
            <a:off x="2951982"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7" name="Rectangle 72"/>
          <p:cNvSpPr>
            <a:spLocks noChangeArrowheads="1"/>
          </p:cNvSpPr>
          <p:nvPr/>
        </p:nvSpPr>
        <p:spPr bwMode="auto">
          <a:xfrm>
            <a:off x="3401987"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48" name="Rectangle 73"/>
          <p:cNvSpPr>
            <a:spLocks noChangeArrowheads="1"/>
          </p:cNvSpPr>
          <p:nvPr/>
        </p:nvSpPr>
        <p:spPr bwMode="auto">
          <a:xfrm>
            <a:off x="3851992"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49" name="Rectangle 69"/>
          <p:cNvSpPr>
            <a:spLocks noChangeArrowheads="1"/>
          </p:cNvSpPr>
          <p:nvPr/>
        </p:nvSpPr>
        <p:spPr bwMode="auto">
          <a:xfrm>
            <a:off x="6012016" y="594902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0" name="Rectangle 70"/>
          <p:cNvSpPr>
            <a:spLocks noChangeArrowheads="1"/>
          </p:cNvSpPr>
          <p:nvPr/>
        </p:nvSpPr>
        <p:spPr bwMode="auto">
          <a:xfrm>
            <a:off x="6462021" y="594902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51" name="Rectangle 71"/>
          <p:cNvSpPr>
            <a:spLocks noChangeArrowheads="1"/>
          </p:cNvSpPr>
          <p:nvPr/>
        </p:nvSpPr>
        <p:spPr bwMode="auto">
          <a:xfrm>
            <a:off x="6912026" y="594902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2" name="Rectangle 72"/>
          <p:cNvSpPr>
            <a:spLocks noChangeArrowheads="1"/>
          </p:cNvSpPr>
          <p:nvPr/>
        </p:nvSpPr>
        <p:spPr bwMode="auto">
          <a:xfrm>
            <a:off x="7362031" y="594902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53" name="Rectangle 73"/>
          <p:cNvSpPr>
            <a:spLocks noChangeArrowheads="1"/>
          </p:cNvSpPr>
          <p:nvPr/>
        </p:nvSpPr>
        <p:spPr bwMode="auto">
          <a:xfrm>
            <a:off x="7812036" y="594902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4" name="Rectangle 69"/>
          <p:cNvSpPr>
            <a:spLocks noChangeArrowheads="1"/>
          </p:cNvSpPr>
          <p:nvPr/>
        </p:nvSpPr>
        <p:spPr bwMode="auto">
          <a:xfrm>
            <a:off x="6012016" y="639903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5" name="Rectangle 70"/>
          <p:cNvSpPr>
            <a:spLocks noChangeArrowheads="1"/>
          </p:cNvSpPr>
          <p:nvPr/>
        </p:nvSpPr>
        <p:spPr bwMode="auto">
          <a:xfrm>
            <a:off x="6462021" y="639903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56" name="Rectangle 71"/>
          <p:cNvSpPr>
            <a:spLocks noChangeArrowheads="1"/>
          </p:cNvSpPr>
          <p:nvPr/>
        </p:nvSpPr>
        <p:spPr bwMode="auto">
          <a:xfrm>
            <a:off x="6912026" y="639903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7" name="Rectangle 72"/>
          <p:cNvSpPr>
            <a:spLocks noChangeArrowheads="1"/>
          </p:cNvSpPr>
          <p:nvPr/>
        </p:nvSpPr>
        <p:spPr bwMode="auto">
          <a:xfrm>
            <a:off x="7362031" y="639903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58" name="Rectangle 73"/>
          <p:cNvSpPr>
            <a:spLocks noChangeArrowheads="1"/>
          </p:cNvSpPr>
          <p:nvPr/>
        </p:nvSpPr>
        <p:spPr bwMode="auto">
          <a:xfrm>
            <a:off x="7812036" y="639903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9" name="正方形/長方形 58"/>
          <p:cNvSpPr/>
          <p:nvPr/>
        </p:nvSpPr>
        <p:spPr bwMode="auto">
          <a:xfrm>
            <a:off x="4481999" y="378900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２命令同時処理すると，遅延スロットが増える</a:t>
            </a:r>
          </a:p>
        </p:txBody>
      </p:sp>
    </p:spTree>
    <p:extLst>
      <p:ext uri="{BB962C8B-B14F-4D97-AF65-F5344CB8AC3E}">
        <p14:creationId xmlns:p14="http://schemas.microsoft.com/office/powerpoint/2010/main" val="29313710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遅延スロットの欠点２</a:t>
            </a:r>
          </a:p>
        </p:txBody>
      </p:sp>
      <p:sp>
        <p:nvSpPr>
          <p:cNvPr id="3" name="テキスト プレースホルダー 2"/>
          <p:cNvSpPr>
            <a:spLocks noGrp="1"/>
          </p:cNvSpPr>
          <p:nvPr>
            <p:ph type="body" sz="quarter" idx="10"/>
          </p:nvPr>
        </p:nvSpPr>
        <p:spPr>
          <a:xfrm>
            <a:off x="611956" y="4959017"/>
            <a:ext cx="8280092" cy="1349708"/>
          </a:xfrm>
        </p:spPr>
        <p:txBody>
          <a:bodyPr/>
          <a:lstStyle/>
          <a:p>
            <a:r>
              <a:rPr lang="ja-JP" altLang="en-US" dirty="0"/>
              <a:t>欠点２：並列してできる命令が常にあるとは限らない</a:t>
            </a:r>
            <a:endParaRPr lang="en-US" altLang="ja-JP" dirty="0"/>
          </a:p>
          <a:p>
            <a:pPr lvl="1"/>
            <a:r>
              <a:rPr lang="en-US" altLang="ja-JP" dirty="0"/>
              <a:t>NOP </a:t>
            </a:r>
            <a:r>
              <a:rPr lang="ja-JP" altLang="en-US" dirty="0"/>
              <a:t>を入れるしかなくなる</a:t>
            </a:r>
            <a:endParaRPr lang="en-US" altLang="ja-JP" dirty="0"/>
          </a:p>
          <a:p>
            <a:pPr lvl="1"/>
            <a:r>
              <a:rPr lang="ja-JP" altLang="en-US" dirty="0"/>
              <a:t>実質ストールしてバブルを入れるのと同じになってしまう</a:t>
            </a:r>
            <a:endParaRPr lang="en-US" altLang="ja-JP" dirty="0"/>
          </a:p>
        </p:txBody>
      </p:sp>
      <p:cxnSp>
        <p:nvCxnSpPr>
          <p:cNvPr id="42" name="直線コネクタ 41"/>
          <p:cNvCxnSpPr/>
          <p:nvPr/>
        </p:nvCxnSpPr>
        <p:spPr bwMode="auto">
          <a:xfrm>
            <a:off x="2411976" y="1898983"/>
            <a:ext cx="1080084" cy="0"/>
          </a:xfrm>
          <a:prstGeom prst="line">
            <a:avLst/>
          </a:prstGeom>
          <a:noFill/>
          <a:ln w="9525" cap="flat" cmpd="sng" algn="ctr">
            <a:solidFill>
              <a:schemeClr val="tx1"/>
            </a:solidFill>
            <a:prstDash val="dash"/>
            <a:round/>
            <a:headEnd type="none" w="med" len="med"/>
            <a:tailEnd type="none" w="med" len="med"/>
          </a:ln>
          <a:effectLst/>
        </p:spPr>
      </p:cxnSp>
      <p:cxnSp>
        <p:nvCxnSpPr>
          <p:cNvPr id="43" name="直線コネクタ 42"/>
          <p:cNvCxnSpPr/>
          <p:nvPr/>
        </p:nvCxnSpPr>
        <p:spPr bwMode="auto">
          <a:xfrm>
            <a:off x="2411976" y="1448978"/>
            <a:ext cx="720080" cy="0"/>
          </a:xfrm>
          <a:prstGeom prst="line">
            <a:avLst/>
          </a:prstGeom>
          <a:noFill/>
          <a:ln w="9525" cap="flat" cmpd="sng" algn="ctr">
            <a:solidFill>
              <a:schemeClr val="tx1"/>
            </a:solidFill>
            <a:prstDash val="dash"/>
            <a:round/>
            <a:headEnd type="none" w="med" len="med"/>
            <a:tailEnd type="none" w="med" len="med"/>
          </a:ln>
          <a:effectLst/>
        </p:spPr>
      </p:cxnSp>
      <p:sp>
        <p:nvSpPr>
          <p:cNvPr id="44" name="Rectangle 69"/>
          <p:cNvSpPr>
            <a:spLocks noChangeArrowheads="1"/>
          </p:cNvSpPr>
          <p:nvPr/>
        </p:nvSpPr>
        <p:spPr bwMode="auto">
          <a:xfrm>
            <a:off x="295198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5" name="Rectangle 70"/>
          <p:cNvSpPr>
            <a:spLocks noChangeArrowheads="1"/>
          </p:cNvSpPr>
          <p:nvPr/>
        </p:nvSpPr>
        <p:spPr bwMode="auto">
          <a:xfrm>
            <a:off x="3401987"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6" name="Rectangle 71"/>
          <p:cNvSpPr>
            <a:spLocks noChangeArrowheads="1"/>
          </p:cNvSpPr>
          <p:nvPr/>
        </p:nvSpPr>
        <p:spPr bwMode="auto">
          <a:xfrm>
            <a:off x="385199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7" name="Rectangle 72"/>
          <p:cNvSpPr>
            <a:spLocks noChangeArrowheads="1"/>
          </p:cNvSpPr>
          <p:nvPr/>
        </p:nvSpPr>
        <p:spPr bwMode="auto">
          <a:xfrm>
            <a:off x="4301997"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48" name="Rectangle 69"/>
          <p:cNvSpPr>
            <a:spLocks noChangeArrowheads="1"/>
          </p:cNvSpPr>
          <p:nvPr/>
        </p:nvSpPr>
        <p:spPr bwMode="auto">
          <a:xfrm>
            <a:off x="340198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9" name="Rectangle 70"/>
          <p:cNvSpPr>
            <a:spLocks noChangeArrowheads="1"/>
          </p:cNvSpPr>
          <p:nvPr/>
        </p:nvSpPr>
        <p:spPr bwMode="auto">
          <a:xfrm>
            <a:off x="3851992"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50" name="Rectangle 71"/>
          <p:cNvSpPr>
            <a:spLocks noChangeArrowheads="1"/>
          </p:cNvSpPr>
          <p:nvPr/>
        </p:nvSpPr>
        <p:spPr bwMode="auto">
          <a:xfrm>
            <a:off x="430199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1" name="Rectangle 72"/>
          <p:cNvSpPr>
            <a:spLocks noChangeArrowheads="1"/>
          </p:cNvSpPr>
          <p:nvPr/>
        </p:nvSpPr>
        <p:spPr bwMode="auto">
          <a:xfrm>
            <a:off x="4752002"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52" name="Rectangle 73"/>
          <p:cNvSpPr>
            <a:spLocks noChangeArrowheads="1"/>
          </p:cNvSpPr>
          <p:nvPr/>
        </p:nvSpPr>
        <p:spPr bwMode="auto">
          <a:xfrm>
            <a:off x="520200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3" name="Rectangle 69"/>
          <p:cNvSpPr>
            <a:spLocks noChangeArrowheads="1"/>
          </p:cNvSpPr>
          <p:nvPr/>
        </p:nvSpPr>
        <p:spPr bwMode="auto">
          <a:xfrm>
            <a:off x="385199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4" name="Rectangle 70"/>
          <p:cNvSpPr>
            <a:spLocks noChangeArrowheads="1"/>
          </p:cNvSpPr>
          <p:nvPr/>
        </p:nvSpPr>
        <p:spPr bwMode="auto">
          <a:xfrm>
            <a:off x="4301997"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55" name="Rectangle 71"/>
          <p:cNvSpPr>
            <a:spLocks noChangeArrowheads="1"/>
          </p:cNvSpPr>
          <p:nvPr/>
        </p:nvSpPr>
        <p:spPr bwMode="auto">
          <a:xfrm>
            <a:off x="475200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6" name="Rectangle 72"/>
          <p:cNvSpPr>
            <a:spLocks noChangeArrowheads="1"/>
          </p:cNvSpPr>
          <p:nvPr/>
        </p:nvSpPr>
        <p:spPr bwMode="auto">
          <a:xfrm>
            <a:off x="5202007"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57" name="Rectangle 73"/>
          <p:cNvSpPr>
            <a:spLocks noChangeArrowheads="1"/>
          </p:cNvSpPr>
          <p:nvPr/>
        </p:nvSpPr>
        <p:spPr bwMode="auto">
          <a:xfrm>
            <a:off x="565201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8" name="正方形/長方形 57"/>
          <p:cNvSpPr/>
          <p:nvPr/>
        </p:nvSpPr>
        <p:spPr bwMode="auto">
          <a:xfrm>
            <a:off x="521955" y="126897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I0: add x1+1</a:t>
            </a:r>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1600" dirty="0">
                <a:solidFill>
                  <a:schemeClr val="accent6"/>
                </a:solidFill>
                <a:latin typeface="メイリオ" panose="020B0604030504040204" pitchFamily="50" charset="-128"/>
                <a:ea typeface="メイリオ" panose="020B0604030504040204" pitchFamily="50" charset="-128"/>
              </a:rPr>
              <a:t>x1</a:t>
            </a:r>
            <a:endParaRPr kumimoji="1" lang="ja-JP" altLang="en-US" sz="1600" dirty="0">
              <a:solidFill>
                <a:schemeClr val="accent6"/>
              </a:solidFill>
              <a:latin typeface="メイリオ" panose="020B0604030504040204" pitchFamily="50" charset="-128"/>
              <a:ea typeface="メイリオ" panose="020B0604030504040204" pitchFamily="50" charset="-128"/>
            </a:endParaRPr>
          </a:p>
        </p:txBody>
      </p:sp>
      <p:sp>
        <p:nvSpPr>
          <p:cNvPr id="59" name="Rectangle 69"/>
          <p:cNvSpPr>
            <a:spLocks noChangeArrowheads="1"/>
          </p:cNvSpPr>
          <p:nvPr/>
        </p:nvSpPr>
        <p:spPr bwMode="auto">
          <a:xfrm>
            <a:off x="430199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60" name="Rectangle 70"/>
          <p:cNvSpPr>
            <a:spLocks noChangeArrowheads="1"/>
          </p:cNvSpPr>
          <p:nvPr/>
        </p:nvSpPr>
        <p:spPr bwMode="auto">
          <a:xfrm>
            <a:off x="4752002"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61" name="Rectangle 71"/>
          <p:cNvSpPr>
            <a:spLocks noChangeArrowheads="1"/>
          </p:cNvSpPr>
          <p:nvPr/>
        </p:nvSpPr>
        <p:spPr bwMode="auto">
          <a:xfrm>
            <a:off x="520200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62" name="Rectangle 72"/>
          <p:cNvSpPr>
            <a:spLocks noChangeArrowheads="1"/>
          </p:cNvSpPr>
          <p:nvPr/>
        </p:nvSpPr>
        <p:spPr bwMode="auto">
          <a:xfrm>
            <a:off x="5652012"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63" name="Rectangle 73"/>
          <p:cNvSpPr>
            <a:spLocks noChangeArrowheads="1"/>
          </p:cNvSpPr>
          <p:nvPr/>
        </p:nvSpPr>
        <p:spPr bwMode="auto">
          <a:xfrm>
            <a:off x="610201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64" name="Rectangle 69"/>
          <p:cNvSpPr>
            <a:spLocks noChangeArrowheads="1"/>
          </p:cNvSpPr>
          <p:nvPr/>
        </p:nvSpPr>
        <p:spPr bwMode="auto">
          <a:xfrm>
            <a:off x="475200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65" name="Rectangle 70"/>
          <p:cNvSpPr>
            <a:spLocks noChangeArrowheads="1"/>
          </p:cNvSpPr>
          <p:nvPr/>
        </p:nvSpPr>
        <p:spPr bwMode="auto">
          <a:xfrm>
            <a:off x="5202007"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66" name="Rectangle 71"/>
          <p:cNvSpPr>
            <a:spLocks noChangeArrowheads="1"/>
          </p:cNvSpPr>
          <p:nvPr/>
        </p:nvSpPr>
        <p:spPr bwMode="auto">
          <a:xfrm>
            <a:off x="565201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67" name="Rectangle 72"/>
          <p:cNvSpPr>
            <a:spLocks noChangeArrowheads="1"/>
          </p:cNvSpPr>
          <p:nvPr/>
        </p:nvSpPr>
        <p:spPr bwMode="auto">
          <a:xfrm>
            <a:off x="6102017"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68" name="Rectangle 73"/>
          <p:cNvSpPr>
            <a:spLocks noChangeArrowheads="1"/>
          </p:cNvSpPr>
          <p:nvPr/>
        </p:nvSpPr>
        <p:spPr bwMode="auto">
          <a:xfrm>
            <a:off x="655202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69" name="直線コネクタ 68"/>
          <p:cNvCxnSpPr/>
          <p:nvPr/>
        </p:nvCxnSpPr>
        <p:spPr bwMode="auto">
          <a:xfrm>
            <a:off x="2411976" y="2348988"/>
            <a:ext cx="1440088" cy="0"/>
          </a:xfrm>
          <a:prstGeom prst="line">
            <a:avLst/>
          </a:prstGeom>
          <a:noFill/>
          <a:ln w="9525" cap="flat" cmpd="sng" algn="ctr">
            <a:solidFill>
              <a:schemeClr val="tx1"/>
            </a:solidFill>
            <a:prstDash val="dash"/>
            <a:round/>
            <a:headEnd type="none" w="med" len="med"/>
            <a:tailEnd type="none" w="med" len="med"/>
          </a:ln>
          <a:effectLst/>
        </p:spPr>
      </p:cxnSp>
      <p:sp>
        <p:nvSpPr>
          <p:cNvPr id="70" name="正方形/長方形 69"/>
          <p:cNvSpPr/>
          <p:nvPr/>
        </p:nvSpPr>
        <p:spPr bwMode="auto">
          <a:xfrm>
            <a:off x="521955" y="171898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I1: </a:t>
            </a:r>
            <a:r>
              <a:rPr lang="en-US" altLang="ja-JP" sz="1600" dirty="0">
                <a:solidFill>
                  <a:schemeClr val="accent6"/>
                </a:solidFill>
                <a:latin typeface="メイリオ" panose="020B0604030504040204" pitchFamily="50" charset="-128"/>
                <a:ea typeface="メイリオ" panose="020B0604030504040204" pitchFamily="50" charset="-128"/>
              </a:rPr>
              <a:t>NOP</a:t>
            </a:r>
            <a:endParaRPr kumimoji="1" lang="ja-JP" altLang="en-US" sz="1600" dirty="0">
              <a:solidFill>
                <a:schemeClr val="accent6"/>
              </a:solidFill>
              <a:latin typeface="メイリオ" panose="020B0604030504040204" pitchFamily="50" charset="-128"/>
              <a:ea typeface="メイリオ" panose="020B0604030504040204" pitchFamily="50" charset="-128"/>
            </a:endParaRPr>
          </a:p>
        </p:txBody>
      </p:sp>
      <p:sp>
        <p:nvSpPr>
          <p:cNvPr id="71" name="正方形/長方形 70"/>
          <p:cNvSpPr/>
          <p:nvPr/>
        </p:nvSpPr>
        <p:spPr bwMode="auto">
          <a:xfrm>
            <a:off x="521955" y="216898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I2:</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 </a:t>
            </a:r>
            <a:r>
              <a:rPr lang="en-US" altLang="ja-JP" sz="1600" dirty="0">
                <a:solidFill>
                  <a:schemeClr val="accent6"/>
                </a:solidFill>
                <a:latin typeface="メイリオ" panose="020B0604030504040204" pitchFamily="50" charset="-128"/>
                <a:ea typeface="メイリオ" panose="020B0604030504040204" pitchFamily="50" charset="-128"/>
              </a:rPr>
              <a:t>NOP</a:t>
            </a:r>
            <a:endParaRPr lang="ja-JP" altLang="en-US" sz="1600" dirty="0">
              <a:solidFill>
                <a:schemeClr val="accent6"/>
              </a:solidFill>
              <a:latin typeface="メイリオ" panose="020B0604030504040204" pitchFamily="50" charset="-128"/>
              <a:ea typeface="メイリオ" panose="020B0604030504040204" pitchFamily="50" charset="-128"/>
            </a:endParaRPr>
          </a:p>
        </p:txBody>
      </p:sp>
      <p:cxnSp>
        <p:nvCxnSpPr>
          <p:cNvPr id="72" name="直線コネクタ 71"/>
          <p:cNvCxnSpPr/>
          <p:nvPr/>
        </p:nvCxnSpPr>
        <p:spPr bwMode="auto">
          <a:xfrm>
            <a:off x="2411976" y="2798993"/>
            <a:ext cx="1890093" cy="0"/>
          </a:xfrm>
          <a:prstGeom prst="line">
            <a:avLst/>
          </a:prstGeom>
          <a:noFill/>
          <a:ln w="9525" cap="flat" cmpd="sng" algn="ctr">
            <a:solidFill>
              <a:schemeClr val="tx1"/>
            </a:solidFill>
            <a:prstDash val="dash"/>
            <a:round/>
            <a:headEnd type="none" w="med" len="med"/>
            <a:tailEnd type="none" w="med" len="med"/>
          </a:ln>
          <a:effectLst/>
        </p:spPr>
      </p:cxnSp>
      <p:sp>
        <p:nvSpPr>
          <p:cNvPr id="73" name="正方形/長方形 72"/>
          <p:cNvSpPr/>
          <p:nvPr/>
        </p:nvSpPr>
        <p:spPr bwMode="auto">
          <a:xfrm>
            <a:off x="521955" y="261899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I3: </a:t>
            </a:r>
            <a:r>
              <a:rPr lang="en-US" altLang="ja-JP" sz="1600" dirty="0">
                <a:solidFill>
                  <a:schemeClr val="accent6"/>
                </a:solidFill>
                <a:latin typeface="メイリオ" panose="020B0604030504040204" pitchFamily="50" charset="-128"/>
                <a:ea typeface="メイリオ" panose="020B0604030504040204" pitchFamily="50" charset="-128"/>
              </a:rPr>
              <a:t>NOP</a:t>
            </a:r>
            <a:endParaRPr kumimoji="1" lang="ja-JP" altLang="en-US" sz="1600" dirty="0">
              <a:solidFill>
                <a:schemeClr val="accent6"/>
              </a:solidFill>
              <a:latin typeface="メイリオ" panose="020B0604030504040204" pitchFamily="50" charset="-128"/>
              <a:ea typeface="メイリオ" panose="020B0604030504040204" pitchFamily="50" charset="-128"/>
            </a:endParaRPr>
          </a:p>
        </p:txBody>
      </p:sp>
      <p:cxnSp>
        <p:nvCxnSpPr>
          <p:cNvPr id="74" name="直線コネクタ 73"/>
          <p:cNvCxnSpPr>
            <a:endCxn id="64" idx="1"/>
          </p:cNvCxnSpPr>
          <p:nvPr/>
        </p:nvCxnSpPr>
        <p:spPr bwMode="auto">
          <a:xfrm flipV="1">
            <a:off x="2411976" y="3248996"/>
            <a:ext cx="2340026" cy="2"/>
          </a:xfrm>
          <a:prstGeom prst="line">
            <a:avLst/>
          </a:prstGeom>
          <a:noFill/>
          <a:ln w="9525" cap="flat" cmpd="sng" algn="ctr">
            <a:solidFill>
              <a:schemeClr val="tx1"/>
            </a:solidFill>
            <a:prstDash val="dash"/>
            <a:round/>
            <a:headEnd type="none" w="med" len="med"/>
            <a:tailEnd type="none" w="med" len="med"/>
          </a:ln>
          <a:effectLst/>
        </p:spPr>
      </p:cxnSp>
      <p:sp>
        <p:nvSpPr>
          <p:cNvPr id="75" name="正方形/長方形 74"/>
          <p:cNvSpPr/>
          <p:nvPr/>
        </p:nvSpPr>
        <p:spPr bwMode="auto">
          <a:xfrm>
            <a:off x="521955"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I4</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 sub </a:t>
            </a:r>
            <a:r>
              <a:rPr lang="en-US" altLang="ja-JP" sz="1600" dirty="0">
                <a:solidFill>
                  <a:schemeClr val="accent6"/>
                </a:solidFill>
                <a:latin typeface="メイリオ" panose="020B0604030504040204" pitchFamily="50" charset="-128"/>
                <a:ea typeface="メイリオ" panose="020B0604030504040204" pitchFamily="50" charset="-128"/>
              </a:rPr>
              <a:t>x1</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76" name="Rectangle 73"/>
          <p:cNvSpPr>
            <a:spLocks noChangeArrowheads="1"/>
          </p:cNvSpPr>
          <p:nvPr/>
        </p:nvSpPr>
        <p:spPr bwMode="auto">
          <a:xfrm>
            <a:off x="475200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77" name="直線コネクタ 76"/>
          <p:cNvCxnSpPr/>
          <p:nvPr/>
        </p:nvCxnSpPr>
        <p:spPr bwMode="auto">
          <a:xfrm>
            <a:off x="5164837" y="1208711"/>
            <a:ext cx="0" cy="2340026"/>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79" name="直線コネクタ 78"/>
          <p:cNvCxnSpPr/>
          <p:nvPr/>
        </p:nvCxnSpPr>
        <p:spPr bwMode="auto">
          <a:xfrm>
            <a:off x="2411976" y="3969006"/>
            <a:ext cx="720080" cy="0"/>
          </a:xfrm>
          <a:prstGeom prst="line">
            <a:avLst/>
          </a:prstGeom>
          <a:noFill/>
          <a:ln w="9525" cap="flat" cmpd="sng" algn="ctr">
            <a:solidFill>
              <a:schemeClr val="tx1"/>
            </a:solidFill>
            <a:prstDash val="dash"/>
            <a:round/>
            <a:headEnd type="none" w="med" len="med"/>
            <a:tailEnd type="none" w="med" len="med"/>
          </a:ln>
          <a:effectLst/>
        </p:spPr>
      </p:cxnSp>
      <p:sp>
        <p:nvSpPr>
          <p:cNvPr id="80" name="Rectangle 69"/>
          <p:cNvSpPr>
            <a:spLocks noChangeArrowheads="1"/>
          </p:cNvSpPr>
          <p:nvPr/>
        </p:nvSpPr>
        <p:spPr bwMode="auto">
          <a:xfrm>
            <a:off x="2951982"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81" name="Rectangle 70"/>
          <p:cNvSpPr>
            <a:spLocks noChangeArrowheads="1"/>
          </p:cNvSpPr>
          <p:nvPr/>
        </p:nvSpPr>
        <p:spPr bwMode="auto">
          <a:xfrm>
            <a:off x="3401987"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2" name="Rectangle 71"/>
          <p:cNvSpPr>
            <a:spLocks noChangeArrowheads="1"/>
          </p:cNvSpPr>
          <p:nvPr/>
        </p:nvSpPr>
        <p:spPr bwMode="auto">
          <a:xfrm>
            <a:off x="3851992"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83" name="Rectangle 72"/>
          <p:cNvSpPr>
            <a:spLocks noChangeArrowheads="1"/>
          </p:cNvSpPr>
          <p:nvPr/>
        </p:nvSpPr>
        <p:spPr bwMode="auto">
          <a:xfrm>
            <a:off x="4301997"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94" name="正方形/長方形 93"/>
          <p:cNvSpPr/>
          <p:nvPr/>
        </p:nvSpPr>
        <p:spPr bwMode="auto">
          <a:xfrm>
            <a:off x="521955" y="378900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I0: add x1+1</a:t>
            </a:r>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1600" dirty="0">
                <a:solidFill>
                  <a:schemeClr val="accent6"/>
                </a:solidFill>
                <a:latin typeface="メイリオ" panose="020B0604030504040204" pitchFamily="50" charset="-128"/>
                <a:ea typeface="メイリオ" panose="020B0604030504040204" pitchFamily="50" charset="-128"/>
              </a:rPr>
              <a:t>x1</a:t>
            </a:r>
            <a:endParaRPr kumimoji="1" lang="ja-JP" altLang="en-US" sz="1600" dirty="0">
              <a:solidFill>
                <a:schemeClr val="accent6"/>
              </a:solidFill>
              <a:latin typeface="メイリオ" panose="020B0604030504040204" pitchFamily="50" charset="-128"/>
              <a:ea typeface="メイリオ" panose="020B0604030504040204" pitchFamily="50" charset="-128"/>
            </a:endParaRPr>
          </a:p>
        </p:txBody>
      </p:sp>
      <p:sp>
        <p:nvSpPr>
          <p:cNvPr id="100" name="Rectangle 69"/>
          <p:cNvSpPr>
            <a:spLocks noChangeArrowheads="1"/>
          </p:cNvSpPr>
          <p:nvPr/>
        </p:nvSpPr>
        <p:spPr bwMode="auto">
          <a:xfrm>
            <a:off x="3401987"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1" name="Rectangle 70"/>
          <p:cNvSpPr>
            <a:spLocks noChangeArrowheads="1"/>
          </p:cNvSpPr>
          <p:nvPr/>
        </p:nvSpPr>
        <p:spPr bwMode="auto">
          <a:xfrm>
            <a:off x="5202007"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02" name="Rectangle 71"/>
          <p:cNvSpPr>
            <a:spLocks noChangeArrowheads="1"/>
          </p:cNvSpPr>
          <p:nvPr/>
        </p:nvSpPr>
        <p:spPr bwMode="auto">
          <a:xfrm>
            <a:off x="5652012"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03" name="Rectangle 72"/>
          <p:cNvSpPr>
            <a:spLocks noChangeArrowheads="1"/>
          </p:cNvSpPr>
          <p:nvPr/>
        </p:nvSpPr>
        <p:spPr bwMode="auto">
          <a:xfrm>
            <a:off x="6102017"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04" name="Rectangle 73"/>
          <p:cNvSpPr>
            <a:spLocks noChangeArrowheads="1"/>
          </p:cNvSpPr>
          <p:nvPr/>
        </p:nvSpPr>
        <p:spPr bwMode="auto">
          <a:xfrm>
            <a:off x="6552022"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110" name="直線コネクタ 109"/>
          <p:cNvCxnSpPr>
            <a:endCxn id="100" idx="1"/>
          </p:cNvCxnSpPr>
          <p:nvPr/>
        </p:nvCxnSpPr>
        <p:spPr bwMode="auto">
          <a:xfrm flipV="1">
            <a:off x="2411976" y="4419009"/>
            <a:ext cx="990011" cy="4"/>
          </a:xfrm>
          <a:prstGeom prst="line">
            <a:avLst/>
          </a:prstGeom>
          <a:noFill/>
          <a:ln w="9525" cap="flat" cmpd="sng" algn="ctr">
            <a:solidFill>
              <a:schemeClr val="tx1"/>
            </a:solidFill>
            <a:prstDash val="dash"/>
            <a:round/>
            <a:headEnd type="none" w="med" len="med"/>
            <a:tailEnd type="none" w="med" len="med"/>
          </a:ln>
          <a:effectLst/>
        </p:spPr>
      </p:cxnSp>
      <p:sp>
        <p:nvSpPr>
          <p:cNvPr id="111" name="正方形/長方形 110"/>
          <p:cNvSpPr/>
          <p:nvPr/>
        </p:nvSpPr>
        <p:spPr bwMode="auto">
          <a:xfrm>
            <a:off x="521955" y="423900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I1</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 sub </a:t>
            </a:r>
            <a:r>
              <a:rPr lang="en-US" altLang="ja-JP" sz="1600" dirty="0">
                <a:solidFill>
                  <a:schemeClr val="accent6"/>
                </a:solidFill>
                <a:latin typeface="メイリオ" panose="020B0604030504040204" pitchFamily="50" charset="-128"/>
                <a:ea typeface="メイリオ" panose="020B0604030504040204" pitchFamily="50" charset="-128"/>
              </a:rPr>
              <a:t>x1</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12" name="Rectangle 73"/>
          <p:cNvSpPr>
            <a:spLocks noChangeArrowheads="1"/>
          </p:cNvSpPr>
          <p:nvPr/>
        </p:nvSpPr>
        <p:spPr bwMode="auto">
          <a:xfrm>
            <a:off x="4752002"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113" name="直線コネクタ 112"/>
          <p:cNvCxnSpPr/>
          <p:nvPr/>
        </p:nvCxnSpPr>
        <p:spPr bwMode="auto">
          <a:xfrm>
            <a:off x="5156610" y="3781570"/>
            <a:ext cx="1" cy="900010"/>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116" name="Rectangle 73"/>
          <p:cNvSpPr>
            <a:spLocks noChangeArrowheads="1"/>
          </p:cNvSpPr>
          <p:nvPr/>
        </p:nvSpPr>
        <p:spPr bwMode="auto">
          <a:xfrm>
            <a:off x="3851992" y="423900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117" name="Rectangle 73"/>
          <p:cNvSpPr>
            <a:spLocks noChangeArrowheads="1"/>
          </p:cNvSpPr>
          <p:nvPr/>
        </p:nvSpPr>
        <p:spPr bwMode="auto">
          <a:xfrm>
            <a:off x="4301997" y="423900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118" name="Rectangle 73"/>
          <p:cNvSpPr>
            <a:spLocks noChangeArrowheads="1"/>
          </p:cNvSpPr>
          <p:nvPr/>
        </p:nvSpPr>
        <p:spPr bwMode="auto">
          <a:xfrm>
            <a:off x="4752002" y="423900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Tree>
    <p:extLst>
      <p:ext uri="{BB962C8B-B14F-4D97-AF65-F5344CB8AC3E}">
        <p14:creationId xmlns:p14="http://schemas.microsoft.com/office/powerpoint/2010/main" val="3273480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データ・ハザードの解消方法</a:t>
            </a:r>
          </a:p>
        </p:txBody>
      </p:sp>
      <p:sp>
        <p:nvSpPr>
          <p:cNvPr id="3" name="テキスト プレースホルダー 2"/>
          <p:cNvSpPr>
            <a:spLocks noGrp="1"/>
          </p:cNvSpPr>
          <p:nvPr>
            <p:ph type="body" sz="quarter" idx="10"/>
          </p:nvPr>
        </p:nvSpPr>
        <p:spPr/>
        <p:txBody>
          <a:bodyPr/>
          <a:lstStyle/>
          <a:p>
            <a:r>
              <a:rPr kumimoji="1" lang="ja-JP" altLang="en-US" dirty="0"/>
              <a:t>解消方法</a:t>
            </a:r>
            <a:endParaRPr kumimoji="1" lang="en-US" altLang="ja-JP" dirty="0"/>
          </a:p>
          <a:p>
            <a:pPr marL="817200" lvl="1" indent="-457200">
              <a:buFont typeface="+mj-lt"/>
              <a:buAutoNum type="arabicPeriod"/>
            </a:pPr>
            <a:r>
              <a:rPr kumimoji="1" lang="ja-JP" altLang="en-US" dirty="0"/>
              <a:t>ストールさせる</a:t>
            </a:r>
            <a:endParaRPr kumimoji="1" lang="en-US" altLang="ja-JP" dirty="0"/>
          </a:p>
          <a:p>
            <a:pPr marL="817200" lvl="1" indent="-457200">
              <a:buFont typeface="+mj-lt"/>
              <a:buAutoNum type="arabicPeriod"/>
            </a:pPr>
            <a:r>
              <a:rPr kumimoji="1" lang="ja-JP" altLang="en-US" dirty="0"/>
              <a:t>遅延スロット（なにもしない）</a:t>
            </a:r>
            <a:endParaRPr kumimoji="1" lang="en-US" altLang="ja-JP" dirty="0"/>
          </a:p>
          <a:p>
            <a:pPr marL="817200" lvl="1" indent="-457200">
              <a:buFont typeface="+mj-lt"/>
              <a:buAutoNum type="arabicPeriod"/>
            </a:pPr>
            <a:r>
              <a:rPr kumimoji="1" lang="ja-JP" altLang="en-US" b="1" dirty="0"/>
              <a:t>フォワーディング</a:t>
            </a:r>
            <a:endParaRPr kumimoji="1" lang="en-US" altLang="ja-JP" b="1" dirty="0"/>
          </a:p>
          <a:p>
            <a:pPr marL="817200" lvl="1" indent="-457200">
              <a:buFont typeface="+mj-lt"/>
              <a:buAutoNum type="arabicPeriod"/>
            </a:pPr>
            <a:r>
              <a:rPr kumimoji="1" lang="ja-JP" altLang="en-US" dirty="0"/>
              <a:t>マルチスレッディング</a:t>
            </a:r>
          </a:p>
        </p:txBody>
      </p:sp>
    </p:spTree>
    <p:extLst>
      <p:ext uri="{BB962C8B-B14F-4D97-AF65-F5344CB8AC3E}">
        <p14:creationId xmlns:p14="http://schemas.microsoft.com/office/powerpoint/2010/main" val="35109665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879005"/>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879005"/>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879005"/>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879005"/>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3014462"/>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3014462"/>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3033046"/>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3033046"/>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a:xfrm>
            <a:off x="341953" y="11181"/>
            <a:ext cx="8712046" cy="908972"/>
          </a:xfrm>
        </p:spPr>
        <p:txBody>
          <a:bodyPr/>
          <a:lstStyle/>
          <a:p>
            <a:r>
              <a:rPr lang="ja-JP" altLang="en-US" dirty="0"/>
              <a:t>フォワーディング</a:t>
            </a:r>
            <a:endParaRPr kumimoji="1" lang="ja-JP" altLang="en-US" dirty="0"/>
          </a:p>
        </p:txBody>
      </p:sp>
      <p:sp>
        <p:nvSpPr>
          <p:cNvPr id="58" name="コンテンツ プレースホルダー 57"/>
          <p:cNvSpPr>
            <a:spLocks noGrp="1"/>
          </p:cNvSpPr>
          <p:nvPr>
            <p:ph idx="4294967295"/>
          </p:nvPr>
        </p:nvSpPr>
        <p:spPr>
          <a:xfrm>
            <a:off x="251952" y="5389876"/>
            <a:ext cx="8730097" cy="1009157"/>
          </a:xfrm>
          <a:prstGeom prst="rect">
            <a:avLst/>
          </a:prstGeom>
        </p:spPr>
        <p:txBody>
          <a:bodyPr/>
          <a:lstStyle/>
          <a:p>
            <a:r>
              <a:rPr lang="ja-JP" altLang="en-US" sz="2000" dirty="0"/>
              <a:t>フォワーディング（バイパスとも呼ぶ）</a:t>
            </a:r>
            <a:endParaRPr lang="en-US" altLang="ja-JP" sz="2000" dirty="0"/>
          </a:p>
          <a:p>
            <a:pPr lvl="1"/>
            <a:r>
              <a:rPr lang="ja-JP" altLang="en-US" sz="20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20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20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20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2000" dirty="0"/>
              <a:t>の人が，次のサイクルにも結果を使える</a:t>
            </a:r>
            <a:r>
              <a:rPr lang="ja-JP" altLang="en-US" dirty="0"/>
              <a:t>ようレジスタに書くと同時に手元に結果をおいておく</a:t>
            </a:r>
            <a:endParaRPr lang="en-US" altLang="ja-JP" sz="2000" dirty="0"/>
          </a:p>
        </p:txBody>
      </p:sp>
      <p:cxnSp>
        <p:nvCxnSpPr>
          <p:cNvPr id="67" name="直線矢印コネクタ 66"/>
          <p:cNvCxnSpPr/>
          <p:nvPr/>
        </p:nvCxnSpPr>
        <p:spPr bwMode="auto">
          <a:xfrm>
            <a:off x="1601967" y="4689014"/>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30" name="Freeform 25"/>
          <p:cNvSpPr>
            <a:spLocks/>
          </p:cNvSpPr>
          <p:nvPr/>
        </p:nvSpPr>
        <p:spPr bwMode="auto">
          <a:xfrm>
            <a:off x="3221985" y="998973"/>
            <a:ext cx="4032448" cy="648072"/>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6"/>
          </a:lnRef>
          <a:fillRef idx="2">
            <a:schemeClr val="accent6"/>
          </a:fillRef>
          <a:effectRef idx="1">
            <a:schemeClr val="accent6"/>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a:solidFill>
                  <a:schemeClr val="tx1">
                    <a:lumMod val="75000"/>
                    <a:lumOff val="25000"/>
                  </a:schemeClr>
                </a:solidFill>
              </a:rPr>
              <a:t>レジスタ・ファイル</a:t>
            </a:r>
          </a:p>
        </p:txBody>
      </p:sp>
      <p:sp>
        <p:nvSpPr>
          <p:cNvPr id="31" name="AutoShape 5"/>
          <p:cNvSpPr>
            <a:spLocks noChangeArrowheads="1"/>
          </p:cNvSpPr>
          <p:nvPr/>
        </p:nvSpPr>
        <p:spPr bwMode="auto">
          <a:xfrm rot="-5400000">
            <a:off x="4842165" y="2403057"/>
            <a:ext cx="864096" cy="6480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演算器</a:t>
            </a:r>
          </a:p>
        </p:txBody>
      </p:sp>
      <p:grpSp>
        <p:nvGrpSpPr>
          <p:cNvPr id="32" name="グループ化 31"/>
          <p:cNvGrpSpPr/>
          <p:nvPr/>
        </p:nvGrpSpPr>
        <p:grpSpPr>
          <a:xfrm>
            <a:off x="3510017" y="1718981"/>
            <a:ext cx="1008112" cy="1152128"/>
            <a:chOff x="3563888" y="2708920"/>
            <a:chExt cx="1296144" cy="432048"/>
          </a:xfrm>
        </p:grpSpPr>
        <p:sp>
          <p:nvSpPr>
            <p:cNvPr id="33" name="Freeform 9"/>
            <p:cNvSpPr>
              <a:spLocks/>
            </p:cNvSpPr>
            <p:nvPr/>
          </p:nvSpPr>
          <p:spPr bwMode="auto">
            <a:xfrm>
              <a:off x="4211960" y="2708920"/>
              <a:ext cx="648072" cy="270003"/>
            </a:xfrm>
            <a:custGeom>
              <a:avLst/>
              <a:gdLst>
                <a:gd name="T0" fmla="*/ 0 w 170"/>
                <a:gd name="T1" fmla="*/ 0 h 170"/>
                <a:gd name="T2" fmla="*/ 0 w 170"/>
                <a:gd name="T3" fmla="*/ 269875 h 170"/>
                <a:gd name="T4" fmla="*/ 269875 w 170"/>
                <a:gd name="T5" fmla="*/ 26987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w="25400">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39" name="Freeform 10"/>
            <p:cNvSpPr>
              <a:spLocks/>
            </p:cNvSpPr>
            <p:nvPr/>
          </p:nvSpPr>
          <p:spPr bwMode="auto">
            <a:xfrm>
              <a:off x="3563888" y="2708920"/>
              <a:ext cx="1296144" cy="43204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w="25400">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sp>
        <p:nvSpPr>
          <p:cNvPr id="40" name="Freeform 8"/>
          <p:cNvSpPr>
            <a:spLocks/>
          </p:cNvSpPr>
          <p:nvPr/>
        </p:nvSpPr>
        <p:spPr bwMode="auto">
          <a:xfrm>
            <a:off x="5958289" y="1808982"/>
            <a:ext cx="720080" cy="918111"/>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25400">
            <a:headEnd/>
            <a:tailEnd type="triangle" w="med" len="med"/>
          </a:ln>
        </p:spPr>
        <p:style>
          <a:lnRef idx="3">
            <a:schemeClr val="accent4"/>
          </a:lnRef>
          <a:fillRef idx="0">
            <a:schemeClr val="accent4"/>
          </a:fillRef>
          <a:effectRef idx="2">
            <a:schemeClr val="accent4"/>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nvGrpSpPr>
          <p:cNvPr id="41" name="グループ化 40"/>
          <p:cNvGrpSpPr/>
          <p:nvPr/>
        </p:nvGrpSpPr>
        <p:grpSpPr>
          <a:xfrm>
            <a:off x="611956" y="3699003"/>
            <a:ext cx="720009" cy="360004"/>
            <a:chOff x="6372020" y="3699004"/>
            <a:chExt cx="720009" cy="360004"/>
          </a:xfrm>
        </p:grpSpPr>
        <p:sp>
          <p:nvSpPr>
            <p:cNvPr id="42" name="角丸四角形 41"/>
            <p:cNvSpPr/>
            <p:nvPr/>
          </p:nvSpPr>
          <p:spPr bwMode="auto">
            <a:xfrm>
              <a:off x="6372021"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t>
              </a:r>
              <a:endParaRPr kumimoji="1" lang="ja-JP" altLang="en-US" dirty="0">
                <a:latin typeface="Arial Narrow" panose="020B0606020202030204" pitchFamily="34" charset="0"/>
              </a:endParaRPr>
            </a:p>
          </p:txBody>
        </p:sp>
        <p:sp>
          <p:nvSpPr>
            <p:cNvPr id="44" name="角丸四角形 43"/>
            <p:cNvSpPr/>
            <p:nvPr/>
          </p:nvSpPr>
          <p:spPr bwMode="auto">
            <a:xfrm>
              <a:off x="6372020"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t>
              </a:r>
              <a:endParaRPr kumimoji="1" lang="ja-JP" altLang="en-US" dirty="0">
                <a:latin typeface="Arial Narrow" panose="020B0606020202030204" pitchFamily="34" charset="0"/>
              </a:endParaRPr>
            </a:p>
          </p:txBody>
        </p:sp>
      </p:grpSp>
      <p:sp>
        <p:nvSpPr>
          <p:cNvPr id="96" name="正方形/長方形 95"/>
          <p:cNvSpPr/>
          <p:nvPr/>
        </p:nvSpPr>
        <p:spPr bwMode="auto">
          <a:xfrm>
            <a:off x="251952" y="3158997"/>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r>
              <a:rPr kumimoji="1" lang="en-US" altLang="ja-JP" sz="2000" dirty="0">
                <a:solidFill>
                  <a:schemeClr val="bg1"/>
                </a:solidFill>
                <a:latin typeface="Arial Narrow" panose="020B0606020202030204" pitchFamily="34" charset="0"/>
              </a:rPr>
              <a:t>a=a+1</a:t>
            </a:r>
          </a:p>
          <a:p>
            <a:pPr>
              <a:lnSpc>
                <a:spcPct val="80000"/>
              </a:lnSpc>
            </a:pPr>
            <a:r>
              <a:rPr kumimoji="1" lang="en-US" altLang="ja-JP" sz="2000" dirty="0">
                <a:solidFill>
                  <a:schemeClr val="bg1"/>
                </a:solidFill>
                <a:latin typeface="Arial Narrow" panose="020B0606020202030204" pitchFamily="34" charset="0"/>
              </a:rPr>
              <a:t>b=a-1</a:t>
            </a:r>
          </a:p>
          <a:p>
            <a:pPr>
              <a:lnSpc>
                <a:spcPct val="80000"/>
              </a:lnSpc>
            </a:pPr>
            <a:r>
              <a:rPr lang="en-US" altLang="ja-JP" sz="2000" dirty="0">
                <a:solidFill>
                  <a:schemeClr val="bg1"/>
                </a:solidFill>
                <a:latin typeface="Arial Narrow" panose="020B0606020202030204" pitchFamily="34" charset="0"/>
              </a:rPr>
              <a:t>c=a+2</a:t>
            </a:r>
          </a:p>
          <a:p>
            <a:pPr>
              <a:lnSpc>
                <a:spcPct val="80000"/>
              </a:lnSpc>
            </a:pPr>
            <a:r>
              <a:rPr kumimoji="1" lang="en-US" altLang="ja-JP" sz="2000" dirty="0">
                <a:solidFill>
                  <a:schemeClr val="bg1"/>
                </a:solidFill>
                <a:latin typeface="Arial Narrow" panose="020B0606020202030204" pitchFamily="34" charset="0"/>
              </a:rPr>
              <a:t>e=…</a:t>
            </a:r>
          </a:p>
          <a:p>
            <a:pPr>
              <a:lnSpc>
                <a:spcPct val="80000"/>
              </a:lnSpc>
            </a:pPr>
            <a:r>
              <a:rPr lang="en-US" altLang="ja-JP" sz="2000" dirty="0">
                <a:solidFill>
                  <a:schemeClr val="bg1"/>
                </a:solidFill>
                <a:latin typeface="Arial Narrow" panose="020B0606020202030204" pitchFamily="34" charset="0"/>
              </a:rPr>
              <a:t>…</a:t>
            </a:r>
            <a:endParaRPr kumimoji="1" lang="ja-JP" altLang="en-US" sz="2000" dirty="0">
              <a:solidFill>
                <a:schemeClr val="bg1"/>
              </a:solidFill>
              <a:latin typeface="Arial Narrow" panose="020B0606020202030204" pitchFamily="34" charset="0"/>
            </a:endParaRPr>
          </a:p>
        </p:txBody>
      </p:sp>
      <p:sp>
        <p:nvSpPr>
          <p:cNvPr id="46" name="角丸四角形 45"/>
          <p:cNvSpPr/>
          <p:nvPr/>
        </p:nvSpPr>
        <p:spPr bwMode="auto">
          <a:xfrm>
            <a:off x="4932004" y="3699003"/>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a=a+1</a:t>
            </a:r>
            <a:endParaRPr kumimoji="1" lang="ja-JP" altLang="en-US" dirty="0">
              <a:latin typeface="Arial Narrow" panose="020B0606020202030204" pitchFamily="34" charset="0"/>
            </a:endParaRPr>
          </a:p>
        </p:txBody>
      </p:sp>
      <p:sp>
        <p:nvSpPr>
          <p:cNvPr id="47" name="角丸四角形 46"/>
          <p:cNvSpPr/>
          <p:nvPr/>
        </p:nvSpPr>
        <p:spPr bwMode="auto">
          <a:xfrm>
            <a:off x="3491988" y="3699003"/>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dirty="0">
                <a:latin typeface="Arial Narrow" panose="020B0606020202030204" pitchFamily="34" charset="0"/>
              </a:rPr>
              <a:t>b=a-1</a:t>
            </a:r>
            <a:endParaRPr kumimoji="1" lang="ja-JP" altLang="en-US" dirty="0">
              <a:latin typeface="Arial Narrow" panose="020B0606020202030204" pitchFamily="34" charset="0"/>
            </a:endParaRPr>
          </a:p>
        </p:txBody>
      </p:sp>
      <p:sp>
        <p:nvSpPr>
          <p:cNvPr id="48" name="角丸四角形 47"/>
          <p:cNvSpPr/>
          <p:nvPr/>
        </p:nvSpPr>
        <p:spPr bwMode="auto">
          <a:xfrm>
            <a:off x="2051972" y="3699003"/>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c=a+2</a:t>
            </a:r>
            <a:endParaRPr kumimoji="1" lang="ja-JP" altLang="en-US" dirty="0">
              <a:latin typeface="Arial Narrow" panose="020B0606020202030204" pitchFamily="34" charset="0"/>
            </a:endParaRPr>
          </a:p>
        </p:txBody>
      </p:sp>
      <p:sp>
        <p:nvSpPr>
          <p:cNvPr id="57" name="Freeform 8"/>
          <p:cNvSpPr>
            <a:spLocks/>
          </p:cNvSpPr>
          <p:nvPr/>
        </p:nvSpPr>
        <p:spPr bwMode="auto">
          <a:xfrm rot="16200000">
            <a:off x="4761016" y="1709966"/>
            <a:ext cx="810009" cy="1188042"/>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50800" cap="rnd">
            <a:miter lim="800000"/>
            <a:headEnd/>
            <a:tailEnd type="none" w="med" len="med"/>
          </a:ln>
        </p:spPr>
        <p:style>
          <a:lnRef idx="3">
            <a:schemeClr val="accent2"/>
          </a:lnRef>
          <a:fillRef idx="0">
            <a:schemeClr val="accent2"/>
          </a:fillRef>
          <a:effectRef idx="2">
            <a:schemeClr val="accent2"/>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60" name="Freeform 8"/>
          <p:cNvSpPr>
            <a:spLocks/>
          </p:cNvSpPr>
          <p:nvPr/>
        </p:nvSpPr>
        <p:spPr bwMode="auto">
          <a:xfrm rot="5400000">
            <a:off x="4445977" y="2025006"/>
            <a:ext cx="540078" cy="288032"/>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50800" cap="rnd">
            <a:miter lim="800000"/>
            <a:headEnd/>
            <a:tailEnd type="triangle" w="med" len="med"/>
          </a:ln>
        </p:spPr>
        <p:style>
          <a:lnRef idx="3">
            <a:schemeClr val="accent2"/>
          </a:lnRef>
          <a:fillRef idx="0">
            <a:schemeClr val="accent2"/>
          </a:fillRef>
          <a:effectRef idx="2">
            <a:schemeClr val="accent2"/>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63" name="Freeform 8"/>
          <p:cNvSpPr>
            <a:spLocks/>
          </p:cNvSpPr>
          <p:nvPr/>
        </p:nvSpPr>
        <p:spPr bwMode="auto">
          <a:xfrm rot="5400000">
            <a:off x="4445977" y="2475011"/>
            <a:ext cx="540078" cy="288032"/>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50800" cap="rnd">
            <a:miter lim="800000"/>
            <a:headEnd/>
            <a:tailEnd type="triangle" w="med" len="med"/>
          </a:ln>
        </p:spPr>
        <p:style>
          <a:lnRef idx="3">
            <a:schemeClr val="accent2"/>
          </a:lnRef>
          <a:fillRef idx="0">
            <a:schemeClr val="accent2"/>
          </a:fillRef>
          <a:effectRef idx="2">
            <a:schemeClr val="accent2"/>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65" name="角丸四角形吹き出し 64"/>
          <p:cNvSpPr/>
          <p:nvPr/>
        </p:nvSpPr>
        <p:spPr bwMode="auto">
          <a:xfrm>
            <a:off x="5022005" y="2888994"/>
            <a:ext cx="2970033" cy="342645"/>
          </a:xfrm>
          <a:prstGeom prst="wedgeRoundRectCallout">
            <a:avLst>
              <a:gd name="adj1" fmla="val -46291"/>
              <a:gd name="adj2" fmla="val 103500"/>
              <a:gd name="adj3" fmla="val 16667"/>
            </a:avLst>
          </a:prstGeom>
          <a:ln>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直接後ろに渡せばいいのよ</a:t>
            </a:r>
          </a:p>
        </p:txBody>
      </p:sp>
    </p:spTree>
    <p:extLst>
      <p:ext uri="{BB962C8B-B14F-4D97-AF65-F5344CB8AC3E}">
        <p14:creationId xmlns:p14="http://schemas.microsoft.com/office/powerpoint/2010/main" val="37621518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前回の内容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命令パイプライン</a:t>
            </a:r>
            <a:endParaRPr lang="en-US" altLang="ja-JP" dirty="0"/>
          </a:p>
          <a:p>
            <a:pPr marL="457200" indent="-457200">
              <a:buFont typeface="+mj-lt"/>
              <a:buAutoNum type="arabicPeriod"/>
            </a:pPr>
            <a:r>
              <a:rPr lang="ja-JP" altLang="en-US" dirty="0"/>
              <a:t>構造ハザード：ハード資源の不足に起因</a:t>
            </a:r>
            <a:endParaRPr lang="en-US" altLang="ja-JP" dirty="0"/>
          </a:p>
          <a:p>
            <a:pPr marL="457200" indent="-457200">
              <a:buFont typeface="+mj-lt"/>
              <a:buAutoNum type="arabicPeriod"/>
            </a:pPr>
            <a:r>
              <a:rPr lang="ja-JP" altLang="en-US" dirty="0"/>
              <a:t>構造ハザードの解決方法</a:t>
            </a:r>
            <a:endParaRPr lang="en-US" altLang="ja-JP" dirty="0"/>
          </a:p>
          <a:p>
            <a:pPr marL="817200" lvl="1" indent="-457200">
              <a:buFont typeface="+mj-lt"/>
              <a:buAutoNum type="arabicPeriod"/>
            </a:pPr>
            <a:r>
              <a:rPr lang="ja-JP" altLang="en-US" dirty="0"/>
              <a:t>ハードウェアの増強</a:t>
            </a:r>
            <a:endParaRPr lang="en-US" altLang="ja-JP" dirty="0"/>
          </a:p>
          <a:p>
            <a:pPr marL="817200" lvl="1" indent="-457200">
              <a:buFont typeface="+mj-lt"/>
              <a:buAutoNum type="arabicPeriod"/>
            </a:pPr>
            <a:r>
              <a:rPr lang="ja-JP" altLang="en-US" dirty="0"/>
              <a:t>時分割処理</a:t>
            </a:r>
            <a:endParaRPr lang="en-US" altLang="ja-JP" dirty="0"/>
          </a:p>
          <a:p>
            <a:pPr marL="817200" lvl="1" indent="-457200">
              <a:buFont typeface="+mj-lt"/>
              <a:buAutoNum type="arabicPeriod"/>
            </a:pPr>
            <a:r>
              <a:rPr lang="ja-JP" altLang="en-US" dirty="0"/>
              <a:t>マイクロ命令への変換</a:t>
            </a:r>
            <a:endParaRPr lang="en-US" altLang="ja-JP" dirty="0"/>
          </a:p>
        </p:txBody>
      </p:sp>
    </p:spTree>
    <p:extLst>
      <p:ext uri="{BB962C8B-B14F-4D97-AF65-F5344CB8AC3E}">
        <p14:creationId xmlns:p14="http://schemas.microsoft.com/office/powerpoint/2010/main" val="18516919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フォワーディングの回路</a:t>
            </a:r>
            <a:endParaRPr kumimoji="1" lang="ja-JP" altLang="en-US" dirty="0"/>
          </a:p>
        </p:txBody>
      </p:sp>
      <p:sp>
        <p:nvSpPr>
          <p:cNvPr id="3" name="テキスト プレースホルダー 2"/>
          <p:cNvSpPr>
            <a:spLocks noGrp="1"/>
          </p:cNvSpPr>
          <p:nvPr>
            <p:ph type="body" sz="quarter" idx="10"/>
          </p:nvPr>
        </p:nvSpPr>
        <p:spPr>
          <a:xfrm>
            <a:off x="611956" y="5589024"/>
            <a:ext cx="8280092" cy="719701"/>
          </a:xfrm>
        </p:spPr>
        <p:txBody>
          <a:bodyPr/>
          <a:lstStyle/>
          <a:p>
            <a:r>
              <a:rPr kumimoji="1" lang="ja-JP" altLang="en-US" dirty="0"/>
              <a:t>演算器の結果を，フィードバック</a:t>
            </a:r>
            <a:endParaRPr kumimoji="1" lang="en-US" altLang="ja-JP" dirty="0"/>
          </a:p>
          <a:p>
            <a:pPr lvl="1"/>
            <a:r>
              <a:rPr kumimoji="1" lang="ja-JP" altLang="en-US" dirty="0"/>
              <a:t>レジスタ・ファイルからの読み出し結果と選択して入力に</a:t>
            </a:r>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990011"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4977005" y="3203997"/>
            <a:ext cx="1260013" cy="450005"/>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dk1"/>
          </a:lnRef>
          <a:fillRef idx="2">
            <a:schemeClr val="dk1"/>
          </a:fillRef>
          <a:effectRef idx="1">
            <a:schemeClr val="dk1"/>
          </a:effectRef>
          <a:fontRef idx="minor">
            <a:schemeClr val="dk1"/>
          </a:fontRef>
        </p:style>
        <p:txBody>
          <a:bodyPr vert="eaVert" wrap="square" anchor="ctr">
            <a:noAutofit/>
          </a:bodyPr>
          <a:lstStyle/>
          <a:p>
            <a:pPr algn="ctr"/>
            <a:endParaRPr lang="ja-JP" altLang="en-US" sz="1600" dirty="0">
              <a:latin typeface="メイリオ" panose="020B0604030504040204" pitchFamily="50" charset="-128"/>
              <a:ea typeface="メイリオ" panose="020B0604030504040204" pitchFamily="50" charset="-128"/>
              <a:cs typeface="Times New Roman" pitchFamily="18" charset="0"/>
            </a:endParaRP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7"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8" name="直線矢印コネクタ 17"/>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cxnSp>
        <p:nvCxnSpPr>
          <p:cNvPr id="19" name="直線矢印コネクタ 18"/>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0" name="Freeform 10"/>
          <p:cNvSpPr>
            <a:spLocks/>
          </p:cNvSpPr>
          <p:nvPr/>
        </p:nvSpPr>
        <p:spPr bwMode="auto">
          <a:xfrm>
            <a:off x="2951982" y="1808983"/>
            <a:ext cx="180002" cy="1080012"/>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1"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2" name="直線矢印コネクタ 21"/>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23" name="直線矢印コネクタ 22"/>
          <p:cNvCxnSpPr/>
          <p:nvPr/>
        </p:nvCxnSpPr>
        <p:spPr bwMode="auto">
          <a:xfrm>
            <a:off x="5832014" y="3429000"/>
            <a:ext cx="720008" cy="0"/>
          </a:xfrm>
          <a:prstGeom prst="straightConnector1">
            <a:avLst/>
          </a:prstGeom>
          <a:noFill/>
          <a:ln w="9525" cap="flat" cmpd="sng" algn="ctr">
            <a:solidFill>
              <a:schemeClr val="tx1"/>
            </a:solidFill>
            <a:prstDash val="solid"/>
            <a:round/>
            <a:headEnd type="none" w="sm" len="sm"/>
            <a:tailEnd type="none"/>
          </a:ln>
          <a:effectLst/>
        </p:spPr>
      </p:cxnSp>
      <p:cxnSp>
        <p:nvCxnSpPr>
          <p:cNvPr id="24" name="直線矢印コネクタ 23"/>
          <p:cNvCxnSpPr/>
          <p:nvPr/>
        </p:nvCxnSpPr>
        <p:spPr bwMode="auto">
          <a:xfrm>
            <a:off x="4572000" y="3068996"/>
            <a:ext cx="810009" cy="0"/>
          </a:xfrm>
          <a:prstGeom prst="straightConnector1">
            <a:avLst/>
          </a:prstGeom>
          <a:noFill/>
          <a:ln w="31750" cap="flat" cmpd="sng" algn="ctr">
            <a:solidFill>
              <a:schemeClr val="accent5"/>
            </a:solidFill>
            <a:prstDash val="solid"/>
            <a:round/>
            <a:headEnd type="none" w="sm" len="sm"/>
            <a:tailEnd type="triangle"/>
          </a:ln>
          <a:effectLst/>
        </p:spPr>
      </p:cxnSp>
      <p:cxnSp>
        <p:nvCxnSpPr>
          <p:cNvPr id="25" name="直線矢印コネクタ 24"/>
          <p:cNvCxnSpPr/>
          <p:nvPr/>
        </p:nvCxnSpPr>
        <p:spPr bwMode="auto">
          <a:xfrm>
            <a:off x="4572000" y="3879005"/>
            <a:ext cx="810009" cy="0"/>
          </a:xfrm>
          <a:prstGeom prst="straightConnector1">
            <a:avLst/>
          </a:prstGeom>
          <a:noFill/>
          <a:ln w="31750" cap="flat" cmpd="sng" algn="ctr">
            <a:solidFill>
              <a:schemeClr val="accent5"/>
            </a:solidFill>
            <a:prstDash val="solid"/>
            <a:round/>
            <a:headEnd type="none" w="sm" len="sm"/>
            <a:tailEnd type="triangle"/>
          </a:ln>
          <a:effectLst/>
        </p:spPr>
      </p:cxnSp>
      <p:sp>
        <p:nvSpPr>
          <p:cNvPr id="26" name="正方形/長方形 25"/>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27"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8"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31" name="直線矢印コネクタ 30"/>
          <p:cNvCxnSpPr/>
          <p:nvPr/>
        </p:nvCxnSpPr>
        <p:spPr bwMode="auto">
          <a:xfrm flipH="1">
            <a:off x="2951982" y="1808982"/>
            <a:ext cx="6030067" cy="0"/>
          </a:xfrm>
          <a:prstGeom prst="straightConnector1">
            <a:avLst/>
          </a:prstGeom>
          <a:noFill/>
          <a:ln w="9525" cap="flat" cmpd="sng" algn="ctr">
            <a:solidFill>
              <a:schemeClr val="tx1"/>
            </a:solidFill>
            <a:prstDash val="solid"/>
            <a:round/>
            <a:headEnd type="none" w="sm" len="sm"/>
            <a:tailEnd type="none"/>
          </a:ln>
          <a:effectLst/>
        </p:spPr>
      </p:cxnSp>
      <p:sp>
        <p:nvSpPr>
          <p:cNvPr id="32"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3" name="Freeform 10"/>
          <p:cNvSpPr>
            <a:spLocks/>
          </p:cNvSpPr>
          <p:nvPr/>
        </p:nvSpPr>
        <p:spPr bwMode="auto">
          <a:xfrm rot="5400000" flipH="1" flipV="1">
            <a:off x="8352043" y="1988984"/>
            <a:ext cx="810009"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4" name="正方形/長方形 33"/>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35" name="正方形/長方形 34"/>
          <p:cNvSpPr/>
          <p:nvPr/>
        </p:nvSpPr>
        <p:spPr bwMode="auto">
          <a:xfrm>
            <a:off x="61195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IF</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6" name="正方形/長方形 35"/>
          <p:cNvSpPr/>
          <p:nvPr/>
        </p:nvSpPr>
        <p:spPr bwMode="auto">
          <a:xfrm>
            <a:off x="3041983"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ID</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7" name="正方形/長方形 36"/>
          <p:cNvSpPr/>
          <p:nvPr/>
        </p:nvSpPr>
        <p:spPr bwMode="auto">
          <a:xfrm>
            <a:off x="4932004"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EX</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8" name="正方形/長方形 37"/>
          <p:cNvSpPr/>
          <p:nvPr/>
        </p:nvSpPr>
        <p:spPr bwMode="auto">
          <a:xfrm>
            <a:off x="691202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MEM</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9" name="正方形/長方形 38"/>
          <p:cNvSpPr/>
          <p:nvPr/>
        </p:nvSpPr>
        <p:spPr bwMode="auto">
          <a:xfrm>
            <a:off x="8647173" y="4509012"/>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WB</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nvGrpSpPr>
          <p:cNvPr id="40" name="グループ化 39"/>
          <p:cNvGrpSpPr/>
          <p:nvPr/>
        </p:nvGrpSpPr>
        <p:grpSpPr>
          <a:xfrm>
            <a:off x="2501977" y="3068996"/>
            <a:ext cx="360004" cy="720008"/>
            <a:chOff x="2411977" y="3068996"/>
            <a:chExt cx="360004" cy="720008"/>
          </a:xfrm>
        </p:grpSpPr>
        <p:sp>
          <p:nvSpPr>
            <p:cNvPr id="41" name="正方形/長方形 40"/>
            <p:cNvSpPr/>
            <p:nvPr/>
          </p:nvSpPr>
          <p:spPr bwMode="auto">
            <a:xfrm>
              <a:off x="2411977" y="3068996"/>
              <a:ext cx="360004" cy="720008"/>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42" name="二等辺三角形 41"/>
            <p:cNvSpPr/>
            <p:nvPr/>
          </p:nvSpPr>
          <p:spPr bwMode="auto">
            <a:xfrm>
              <a:off x="2501977" y="3609002"/>
              <a:ext cx="180002" cy="180002"/>
            </a:xfrm>
            <a:prstGeom prst="triangle">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43" name="正方形/長方形 42"/>
          <p:cNvSpPr/>
          <p:nvPr/>
        </p:nvSpPr>
        <p:spPr bwMode="auto">
          <a:xfrm>
            <a:off x="4752001" y="2438989"/>
            <a:ext cx="270003" cy="2160024"/>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44" name="二等辺三角形 43"/>
          <p:cNvSpPr/>
          <p:nvPr/>
        </p:nvSpPr>
        <p:spPr bwMode="auto">
          <a:xfrm>
            <a:off x="4789171" y="4419011"/>
            <a:ext cx="180002" cy="180002"/>
          </a:xfrm>
          <a:prstGeom prst="triangle">
            <a:avLst/>
          </a:prstGeom>
          <a:noFill/>
          <a:ln>
            <a:solidFill>
              <a:schemeClr val="accent4"/>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5" name="正方形/長方形 44"/>
          <p:cNvSpPr/>
          <p:nvPr/>
        </p:nvSpPr>
        <p:spPr bwMode="auto">
          <a:xfrm>
            <a:off x="6192017" y="2438989"/>
            <a:ext cx="270003" cy="2160024"/>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46" name="二等辺三角形 45"/>
          <p:cNvSpPr/>
          <p:nvPr/>
        </p:nvSpPr>
        <p:spPr bwMode="auto">
          <a:xfrm>
            <a:off x="6236621" y="4419011"/>
            <a:ext cx="180002" cy="180002"/>
          </a:xfrm>
          <a:prstGeom prst="triangle">
            <a:avLst/>
          </a:prstGeom>
          <a:noFill/>
          <a:ln>
            <a:solidFill>
              <a:schemeClr val="accent4"/>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3" name="Freeform 10"/>
          <p:cNvSpPr>
            <a:spLocks/>
          </p:cNvSpPr>
          <p:nvPr/>
        </p:nvSpPr>
        <p:spPr bwMode="auto">
          <a:xfrm flipH="1" flipV="1">
            <a:off x="4301997" y="2258985"/>
            <a:ext cx="1620018"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4925" cap="flat" cmpd="sng">
            <a:solidFill>
              <a:schemeClr val="accent5"/>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54" name="直線矢印コネクタ 53"/>
          <p:cNvCxnSpPr/>
          <p:nvPr/>
        </p:nvCxnSpPr>
        <p:spPr bwMode="auto">
          <a:xfrm>
            <a:off x="4572000" y="2888994"/>
            <a:ext cx="0" cy="360004"/>
          </a:xfrm>
          <a:prstGeom prst="straightConnector1">
            <a:avLst/>
          </a:prstGeom>
          <a:noFill/>
          <a:ln w="38100" cap="flat" cmpd="sng" algn="ctr">
            <a:solidFill>
              <a:schemeClr val="accent5"/>
            </a:solidFill>
            <a:prstDash val="solid"/>
            <a:round/>
            <a:headEnd type="none" w="sm" len="sm"/>
            <a:tailEnd type="none"/>
          </a:ln>
          <a:effectLst/>
        </p:spPr>
      </p:cxnSp>
      <p:cxnSp>
        <p:nvCxnSpPr>
          <p:cNvPr id="55" name="直線矢印コネクタ 54"/>
          <p:cNvCxnSpPr/>
          <p:nvPr/>
        </p:nvCxnSpPr>
        <p:spPr bwMode="auto">
          <a:xfrm>
            <a:off x="4572000" y="3699003"/>
            <a:ext cx="0" cy="360004"/>
          </a:xfrm>
          <a:prstGeom prst="straightConnector1">
            <a:avLst/>
          </a:prstGeom>
          <a:noFill/>
          <a:ln w="38100" cap="flat" cmpd="sng" algn="ctr">
            <a:solidFill>
              <a:schemeClr val="accent5"/>
            </a:solidFill>
            <a:prstDash val="solid"/>
            <a:round/>
            <a:headEnd type="none" w="sm" len="sm"/>
            <a:tailEnd type="none"/>
          </a:ln>
          <a:effectLst/>
        </p:spPr>
      </p:cxnSp>
      <p:sp>
        <p:nvSpPr>
          <p:cNvPr id="56" name="Freeform 10"/>
          <p:cNvSpPr>
            <a:spLocks/>
          </p:cNvSpPr>
          <p:nvPr/>
        </p:nvSpPr>
        <p:spPr bwMode="auto">
          <a:xfrm rot="10800000" flipH="1" flipV="1">
            <a:off x="4301997" y="2258988"/>
            <a:ext cx="270003" cy="72000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5"/>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57" name="Freeform 10"/>
          <p:cNvSpPr>
            <a:spLocks/>
          </p:cNvSpPr>
          <p:nvPr/>
        </p:nvSpPr>
        <p:spPr bwMode="auto">
          <a:xfrm rot="10800000" flipH="1" flipV="1">
            <a:off x="4301997" y="2978994"/>
            <a:ext cx="270003" cy="81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4925" cap="flat" cmpd="sng">
            <a:solidFill>
              <a:schemeClr val="accent5"/>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58" name="直線矢印コネクタ 57"/>
          <p:cNvCxnSpPr/>
          <p:nvPr/>
        </p:nvCxnSpPr>
        <p:spPr bwMode="auto">
          <a:xfrm>
            <a:off x="4121995" y="3158997"/>
            <a:ext cx="450005" cy="0"/>
          </a:xfrm>
          <a:prstGeom prst="straightConnector1">
            <a:avLst/>
          </a:prstGeom>
          <a:noFill/>
          <a:ln w="9525" cap="flat" cmpd="sng" algn="ctr">
            <a:solidFill>
              <a:schemeClr val="tx1"/>
            </a:solidFill>
            <a:prstDash val="solid"/>
            <a:round/>
            <a:headEnd type="none" w="sm" len="sm"/>
            <a:tailEnd type="triangle"/>
          </a:ln>
          <a:effectLst/>
        </p:spPr>
      </p:cxnSp>
      <p:cxnSp>
        <p:nvCxnSpPr>
          <p:cNvPr id="60" name="直線矢印コネクタ 59"/>
          <p:cNvCxnSpPr/>
          <p:nvPr/>
        </p:nvCxnSpPr>
        <p:spPr bwMode="auto">
          <a:xfrm>
            <a:off x="4121995" y="3969006"/>
            <a:ext cx="450005" cy="0"/>
          </a:xfrm>
          <a:prstGeom prst="straightConnector1">
            <a:avLst/>
          </a:prstGeom>
          <a:noFill/>
          <a:ln w="9525" cap="flat" cmpd="sng" algn="ctr">
            <a:solidFill>
              <a:schemeClr val="tx1"/>
            </a:solidFill>
            <a:prstDash val="solid"/>
            <a:round/>
            <a:headEnd type="none" w="sm" len="sm"/>
            <a:tailEnd type="triangle"/>
          </a:ln>
          <a:effectLst/>
        </p:spPr>
      </p:cxnSp>
    </p:spTree>
    <p:extLst>
      <p:ext uri="{BB962C8B-B14F-4D97-AF65-F5344CB8AC3E}">
        <p14:creationId xmlns:p14="http://schemas.microsoft.com/office/powerpoint/2010/main" val="11892200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フォワーディングの利点</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利点：</a:t>
            </a:r>
            <a:endParaRPr kumimoji="1" lang="en-US" altLang="ja-JP" dirty="0"/>
          </a:p>
          <a:p>
            <a:pPr lvl="1"/>
            <a:r>
              <a:rPr kumimoji="1" lang="ja-JP" altLang="en-US" dirty="0"/>
              <a:t>依存関係がある命令が連続できてもパイプラインを動かし続けられる</a:t>
            </a:r>
            <a:endParaRPr kumimoji="1" lang="en-US" altLang="ja-JP" dirty="0"/>
          </a:p>
          <a:p>
            <a:pPr lvl="1"/>
            <a:r>
              <a:rPr lang="ja-JP" altLang="en-US" dirty="0"/>
              <a:t>バブルを発生させることがない</a:t>
            </a:r>
            <a:endParaRPr kumimoji="1" lang="ja-JP" altLang="en-US" dirty="0"/>
          </a:p>
        </p:txBody>
      </p:sp>
    </p:spTree>
    <p:extLst>
      <p:ext uri="{BB962C8B-B14F-4D97-AF65-F5344CB8AC3E}">
        <p14:creationId xmlns:p14="http://schemas.microsoft.com/office/powerpoint/2010/main" val="21686912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フォワーディングの問題</a:t>
            </a:r>
          </a:p>
        </p:txBody>
      </p:sp>
      <p:sp>
        <p:nvSpPr>
          <p:cNvPr id="3" name="テキスト プレースホルダー 2"/>
          <p:cNvSpPr>
            <a:spLocks noGrp="1"/>
          </p:cNvSpPr>
          <p:nvPr>
            <p:ph type="body" sz="quarter" idx="10"/>
          </p:nvPr>
        </p:nvSpPr>
        <p:spPr>
          <a:xfrm>
            <a:off x="251952" y="2708992"/>
            <a:ext cx="8640096" cy="3690041"/>
          </a:xfrm>
        </p:spPr>
        <p:txBody>
          <a:bodyPr/>
          <a:lstStyle/>
          <a:p>
            <a:r>
              <a:rPr kumimoji="1" lang="ja-JP" altLang="en-US" dirty="0"/>
              <a:t>演算器とフォワーディングを含むステージは１サイクルで処理する必要がある</a:t>
            </a:r>
            <a:endParaRPr kumimoji="1" lang="en-US" altLang="ja-JP" dirty="0"/>
          </a:p>
          <a:p>
            <a:pPr lvl="1"/>
            <a:r>
              <a:rPr kumimoji="1" lang="ja-JP" altLang="en-US" dirty="0"/>
              <a:t>分割すると，バブルを入れてるのと同じになってしまう</a:t>
            </a:r>
            <a:endParaRPr kumimoji="1" lang="en-US" altLang="ja-JP" dirty="0"/>
          </a:p>
          <a:p>
            <a:pPr lvl="1"/>
            <a:r>
              <a:rPr kumimoji="1" lang="ja-JP" altLang="en-US" dirty="0"/>
              <a:t>できればここはパイプライン化したくない</a:t>
            </a:r>
            <a:endParaRPr kumimoji="1" lang="en-US" altLang="ja-JP" dirty="0"/>
          </a:p>
          <a:p>
            <a:pPr lvl="2"/>
            <a:r>
              <a:rPr kumimoji="1" lang="ja-JP" altLang="en-US" dirty="0"/>
              <a:t>（</a:t>
            </a:r>
            <a:r>
              <a:rPr kumimoji="1" lang="en-US" altLang="ja-JP" dirty="0"/>
              <a:t>FP </a:t>
            </a:r>
            <a:r>
              <a:rPr kumimoji="1" lang="ja-JP" altLang="en-US" dirty="0"/>
              <a:t>演算等の複雑なものは，やむなくパイプライン化している</a:t>
            </a:r>
            <a:endParaRPr kumimoji="1" lang="en-US" altLang="ja-JP" dirty="0"/>
          </a:p>
          <a:p>
            <a:r>
              <a:rPr kumimoji="1" lang="en-US" altLang="ja-JP" dirty="0"/>
              <a:t>CPU </a:t>
            </a:r>
            <a:r>
              <a:rPr kumimoji="1" lang="ja-JP" altLang="en-US" dirty="0"/>
              <a:t>全体のクリティカル・パスになりやすい</a:t>
            </a:r>
            <a:endParaRPr lang="en-US" altLang="ja-JP" dirty="0"/>
          </a:p>
          <a:p>
            <a:pPr lvl="1"/>
            <a:r>
              <a:rPr kumimoji="1" lang="ja-JP" altLang="en-US" dirty="0"/>
              <a:t>クロック周波数がここで決まることが多い</a:t>
            </a:r>
            <a:endParaRPr kumimoji="1" lang="en-US" altLang="ja-JP" dirty="0"/>
          </a:p>
        </p:txBody>
      </p:sp>
      <p:sp>
        <p:nvSpPr>
          <p:cNvPr id="17" name="Rectangle 69"/>
          <p:cNvSpPr>
            <a:spLocks noChangeArrowheads="1"/>
          </p:cNvSpPr>
          <p:nvPr/>
        </p:nvSpPr>
        <p:spPr bwMode="auto">
          <a:xfrm>
            <a:off x="971960"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8" name="Rectangle 70"/>
          <p:cNvSpPr>
            <a:spLocks noChangeArrowheads="1"/>
          </p:cNvSpPr>
          <p:nvPr/>
        </p:nvSpPr>
        <p:spPr bwMode="auto">
          <a:xfrm>
            <a:off x="1421965"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9" name="Rectangle 71"/>
          <p:cNvSpPr>
            <a:spLocks noChangeArrowheads="1"/>
          </p:cNvSpPr>
          <p:nvPr/>
        </p:nvSpPr>
        <p:spPr bwMode="auto">
          <a:xfrm>
            <a:off x="1871970" y="1988984"/>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0" name="Rectangle 72"/>
          <p:cNvSpPr>
            <a:spLocks noChangeArrowheads="1"/>
          </p:cNvSpPr>
          <p:nvPr/>
        </p:nvSpPr>
        <p:spPr bwMode="auto">
          <a:xfrm>
            <a:off x="2321975"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dirty="0">
                <a:latin typeface="+mn-lt"/>
                <a:ea typeface="+mn-ea"/>
              </a:rPr>
              <a:t>MEM</a:t>
            </a:r>
          </a:p>
        </p:txBody>
      </p:sp>
      <p:sp>
        <p:nvSpPr>
          <p:cNvPr id="21" name="Rectangle 69"/>
          <p:cNvSpPr>
            <a:spLocks noChangeArrowheads="1"/>
          </p:cNvSpPr>
          <p:nvPr/>
        </p:nvSpPr>
        <p:spPr bwMode="auto">
          <a:xfrm>
            <a:off x="1421965"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2" name="Rectangle 70"/>
          <p:cNvSpPr>
            <a:spLocks noChangeArrowheads="1"/>
          </p:cNvSpPr>
          <p:nvPr/>
        </p:nvSpPr>
        <p:spPr bwMode="auto">
          <a:xfrm>
            <a:off x="1871970"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3" name="Rectangle 71"/>
          <p:cNvSpPr>
            <a:spLocks noChangeArrowheads="1"/>
          </p:cNvSpPr>
          <p:nvPr/>
        </p:nvSpPr>
        <p:spPr bwMode="auto">
          <a:xfrm>
            <a:off x="2321975" y="2438989"/>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4" name="Rectangle 72"/>
          <p:cNvSpPr>
            <a:spLocks noChangeArrowheads="1"/>
          </p:cNvSpPr>
          <p:nvPr/>
        </p:nvSpPr>
        <p:spPr bwMode="auto">
          <a:xfrm>
            <a:off x="2771980"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5" name="Rectangle 73"/>
          <p:cNvSpPr>
            <a:spLocks noChangeArrowheads="1"/>
          </p:cNvSpPr>
          <p:nvPr/>
        </p:nvSpPr>
        <p:spPr bwMode="auto">
          <a:xfrm>
            <a:off x="3221985"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6" name="Rectangle 73"/>
          <p:cNvSpPr>
            <a:spLocks noChangeArrowheads="1"/>
          </p:cNvSpPr>
          <p:nvPr/>
        </p:nvSpPr>
        <p:spPr bwMode="auto">
          <a:xfrm>
            <a:off x="2771980"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7" name="Rectangle 69"/>
          <p:cNvSpPr>
            <a:spLocks noChangeArrowheads="1"/>
          </p:cNvSpPr>
          <p:nvPr/>
        </p:nvSpPr>
        <p:spPr bwMode="auto">
          <a:xfrm>
            <a:off x="4572000"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8" name="Rectangle 70"/>
          <p:cNvSpPr>
            <a:spLocks noChangeArrowheads="1"/>
          </p:cNvSpPr>
          <p:nvPr/>
        </p:nvSpPr>
        <p:spPr bwMode="auto">
          <a:xfrm>
            <a:off x="5022005"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9" name="Rectangle 71"/>
          <p:cNvSpPr>
            <a:spLocks noChangeArrowheads="1"/>
          </p:cNvSpPr>
          <p:nvPr/>
        </p:nvSpPr>
        <p:spPr bwMode="auto">
          <a:xfrm>
            <a:off x="5472010" y="1988984"/>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EX1</a:t>
            </a:r>
          </a:p>
        </p:txBody>
      </p:sp>
      <p:sp>
        <p:nvSpPr>
          <p:cNvPr id="30" name="Rectangle 72"/>
          <p:cNvSpPr>
            <a:spLocks noChangeArrowheads="1"/>
          </p:cNvSpPr>
          <p:nvPr/>
        </p:nvSpPr>
        <p:spPr bwMode="auto">
          <a:xfrm>
            <a:off x="6372020"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dirty="0">
                <a:latin typeface="+mn-lt"/>
                <a:ea typeface="+mn-ea"/>
              </a:rPr>
              <a:t>MEM</a:t>
            </a:r>
          </a:p>
        </p:txBody>
      </p:sp>
      <p:sp>
        <p:nvSpPr>
          <p:cNvPr id="31" name="Rectangle 69"/>
          <p:cNvSpPr>
            <a:spLocks noChangeArrowheads="1"/>
          </p:cNvSpPr>
          <p:nvPr/>
        </p:nvSpPr>
        <p:spPr bwMode="auto">
          <a:xfrm>
            <a:off x="5472010"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2" name="Rectangle 70"/>
          <p:cNvSpPr>
            <a:spLocks noChangeArrowheads="1"/>
          </p:cNvSpPr>
          <p:nvPr/>
        </p:nvSpPr>
        <p:spPr bwMode="auto">
          <a:xfrm>
            <a:off x="5922015"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3" name="Rectangle 71"/>
          <p:cNvSpPr>
            <a:spLocks noChangeArrowheads="1"/>
          </p:cNvSpPr>
          <p:nvPr/>
        </p:nvSpPr>
        <p:spPr bwMode="auto">
          <a:xfrm>
            <a:off x="5922015" y="1988984"/>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EX2</a:t>
            </a:r>
          </a:p>
        </p:txBody>
      </p:sp>
      <p:sp>
        <p:nvSpPr>
          <p:cNvPr id="34" name="Rectangle 72"/>
          <p:cNvSpPr>
            <a:spLocks noChangeArrowheads="1"/>
          </p:cNvSpPr>
          <p:nvPr/>
        </p:nvSpPr>
        <p:spPr bwMode="auto">
          <a:xfrm>
            <a:off x="7272030"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5" name="Rectangle 73"/>
          <p:cNvSpPr>
            <a:spLocks noChangeArrowheads="1"/>
          </p:cNvSpPr>
          <p:nvPr/>
        </p:nvSpPr>
        <p:spPr bwMode="auto">
          <a:xfrm>
            <a:off x="7722035"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6" name="Rectangle 73"/>
          <p:cNvSpPr>
            <a:spLocks noChangeArrowheads="1"/>
          </p:cNvSpPr>
          <p:nvPr/>
        </p:nvSpPr>
        <p:spPr bwMode="auto">
          <a:xfrm>
            <a:off x="6822025"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7" name="Rectangle 71"/>
          <p:cNvSpPr>
            <a:spLocks noChangeArrowheads="1"/>
          </p:cNvSpPr>
          <p:nvPr/>
        </p:nvSpPr>
        <p:spPr bwMode="auto">
          <a:xfrm>
            <a:off x="6372020" y="2438989"/>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EX1</a:t>
            </a:r>
          </a:p>
        </p:txBody>
      </p:sp>
      <p:sp>
        <p:nvSpPr>
          <p:cNvPr id="38" name="Rectangle 71"/>
          <p:cNvSpPr>
            <a:spLocks noChangeArrowheads="1"/>
          </p:cNvSpPr>
          <p:nvPr/>
        </p:nvSpPr>
        <p:spPr bwMode="auto">
          <a:xfrm>
            <a:off x="6822025" y="2438989"/>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EX2</a:t>
            </a:r>
          </a:p>
        </p:txBody>
      </p:sp>
    </p:spTree>
    <p:extLst>
      <p:ext uri="{BB962C8B-B14F-4D97-AF65-F5344CB8AC3E}">
        <p14:creationId xmlns:p14="http://schemas.microsoft.com/office/powerpoint/2010/main" val="9669982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フォワーディングの問題</a:t>
            </a:r>
          </a:p>
        </p:txBody>
      </p:sp>
      <p:sp>
        <p:nvSpPr>
          <p:cNvPr id="3" name="テキスト プレースホルダー 2"/>
          <p:cNvSpPr>
            <a:spLocks noGrp="1"/>
          </p:cNvSpPr>
          <p:nvPr>
            <p:ph type="body" sz="quarter" idx="10"/>
          </p:nvPr>
        </p:nvSpPr>
        <p:spPr>
          <a:xfrm>
            <a:off x="521955" y="3789004"/>
            <a:ext cx="8280092" cy="1619711"/>
          </a:xfrm>
        </p:spPr>
        <p:txBody>
          <a:bodyPr/>
          <a:lstStyle/>
          <a:p>
            <a:r>
              <a:rPr kumimoji="1" lang="ja-JP" altLang="en-US" dirty="0"/>
              <a:t>フォワーディングは，この演算器の部分の遅延を増やしてしまう</a:t>
            </a:r>
            <a:endParaRPr kumimoji="1" lang="en-US" altLang="ja-JP" dirty="0"/>
          </a:p>
          <a:p>
            <a:pPr lvl="1"/>
            <a:r>
              <a:rPr kumimoji="1" lang="ja-JP" altLang="en-US" dirty="0"/>
              <a:t>クロック周波数の低下につながる</a:t>
            </a:r>
            <a:endParaRPr kumimoji="1" lang="en-US" altLang="ja-JP" dirty="0"/>
          </a:p>
        </p:txBody>
      </p:sp>
      <p:sp>
        <p:nvSpPr>
          <p:cNvPr id="4" name="フリーフォーム 3"/>
          <p:cNvSpPr>
            <a:spLocks noChangeArrowheads="1"/>
          </p:cNvSpPr>
          <p:nvPr/>
        </p:nvSpPr>
        <p:spPr bwMode="auto">
          <a:xfrm rot="-5400000">
            <a:off x="6597023" y="2213988"/>
            <a:ext cx="1260013" cy="450005"/>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endParaRPr lang="ja-JP" altLang="en-US" sz="1600" dirty="0">
              <a:latin typeface="Arial Narrow" pitchFamily="34" charset="0"/>
              <a:cs typeface="Times New Roman" pitchFamily="18" charset="0"/>
            </a:endParaRPr>
          </a:p>
        </p:txBody>
      </p:sp>
      <p:cxnSp>
        <p:nvCxnSpPr>
          <p:cNvPr id="5" name="直線矢印コネクタ 4"/>
          <p:cNvCxnSpPr/>
          <p:nvPr/>
        </p:nvCxnSpPr>
        <p:spPr bwMode="auto">
          <a:xfrm>
            <a:off x="6192018" y="2078987"/>
            <a:ext cx="810009" cy="0"/>
          </a:xfrm>
          <a:prstGeom prst="straightConnector1">
            <a:avLst/>
          </a:prstGeom>
          <a:noFill/>
          <a:ln w="31750" cap="flat" cmpd="sng" algn="ctr">
            <a:solidFill>
              <a:schemeClr val="accent5"/>
            </a:solidFill>
            <a:prstDash val="solid"/>
            <a:round/>
            <a:headEnd type="none" w="sm" len="sm"/>
            <a:tailEnd type="triangle"/>
          </a:ln>
          <a:effectLst/>
        </p:spPr>
      </p:cxnSp>
      <p:cxnSp>
        <p:nvCxnSpPr>
          <p:cNvPr id="6" name="直線矢印コネクタ 5"/>
          <p:cNvCxnSpPr/>
          <p:nvPr/>
        </p:nvCxnSpPr>
        <p:spPr bwMode="auto">
          <a:xfrm>
            <a:off x="6192018" y="2888996"/>
            <a:ext cx="810009" cy="0"/>
          </a:xfrm>
          <a:prstGeom prst="straightConnector1">
            <a:avLst/>
          </a:prstGeom>
          <a:noFill/>
          <a:ln w="31750" cap="flat" cmpd="sng" algn="ctr">
            <a:solidFill>
              <a:schemeClr val="accent5"/>
            </a:solidFill>
            <a:prstDash val="solid"/>
            <a:round/>
            <a:headEnd type="none" w="sm" len="sm"/>
            <a:tailEnd type="triangle"/>
          </a:ln>
          <a:effectLst/>
        </p:spPr>
      </p:cxnSp>
      <p:sp>
        <p:nvSpPr>
          <p:cNvPr id="7" name="正方形/長方形 6"/>
          <p:cNvSpPr/>
          <p:nvPr/>
        </p:nvSpPr>
        <p:spPr bwMode="auto">
          <a:xfrm>
            <a:off x="6372019" y="1808984"/>
            <a:ext cx="270003" cy="1440016"/>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8" name="二等辺三角形 7"/>
          <p:cNvSpPr/>
          <p:nvPr/>
        </p:nvSpPr>
        <p:spPr bwMode="auto">
          <a:xfrm>
            <a:off x="6416624" y="3068998"/>
            <a:ext cx="180002" cy="180002"/>
          </a:xfrm>
          <a:prstGeom prst="triangle">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Freeform 10"/>
          <p:cNvSpPr>
            <a:spLocks/>
          </p:cNvSpPr>
          <p:nvPr/>
        </p:nvSpPr>
        <p:spPr bwMode="auto">
          <a:xfrm flipH="1" flipV="1">
            <a:off x="5922015" y="1268976"/>
            <a:ext cx="1620018"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4925" cap="flat" cmpd="sng">
            <a:solidFill>
              <a:schemeClr val="accent5"/>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0" name="直線矢印コネクタ 9"/>
          <p:cNvCxnSpPr/>
          <p:nvPr/>
        </p:nvCxnSpPr>
        <p:spPr bwMode="auto">
          <a:xfrm>
            <a:off x="6192018" y="1898985"/>
            <a:ext cx="0" cy="360004"/>
          </a:xfrm>
          <a:prstGeom prst="straightConnector1">
            <a:avLst/>
          </a:prstGeom>
          <a:noFill/>
          <a:ln w="38100" cap="flat" cmpd="sng" algn="ctr">
            <a:solidFill>
              <a:schemeClr val="accent5"/>
            </a:solidFill>
            <a:prstDash val="solid"/>
            <a:round/>
            <a:headEnd type="none" w="sm" len="sm"/>
            <a:tailEnd type="none"/>
          </a:ln>
          <a:effectLst/>
        </p:spPr>
      </p:cxnSp>
      <p:cxnSp>
        <p:nvCxnSpPr>
          <p:cNvPr id="11" name="直線矢印コネクタ 10"/>
          <p:cNvCxnSpPr/>
          <p:nvPr/>
        </p:nvCxnSpPr>
        <p:spPr bwMode="auto">
          <a:xfrm>
            <a:off x="6192018" y="2708994"/>
            <a:ext cx="0" cy="360004"/>
          </a:xfrm>
          <a:prstGeom prst="straightConnector1">
            <a:avLst/>
          </a:prstGeom>
          <a:noFill/>
          <a:ln w="38100" cap="flat" cmpd="sng" algn="ctr">
            <a:solidFill>
              <a:schemeClr val="accent5"/>
            </a:solidFill>
            <a:prstDash val="solid"/>
            <a:round/>
            <a:headEnd type="none" w="sm" len="sm"/>
            <a:tailEnd type="none"/>
          </a:ln>
          <a:effectLst/>
        </p:spPr>
      </p:cxnSp>
      <p:sp>
        <p:nvSpPr>
          <p:cNvPr id="12" name="Freeform 10"/>
          <p:cNvSpPr>
            <a:spLocks/>
          </p:cNvSpPr>
          <p:nvPr/>
        </p:nvSpPr>
        <p:spPr bwMode="auto">
          <a:xfrm rot="10800000" flipH="1" flipV="1">
            <a:off x="5922015" y="1268979"/>
            <a:ext cx="270003" cy="72000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5"/>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3" name="Freeform 10"/>
          <p:cNvSpPr>
            <a:spLocks/>
          </p:cNvSpPr>
          <p:nvPr/>
        </p:nvSpPr>
        <p:spPr bwMode="auto">
          <a:xfrm rot="10800000" flipH="1" flipV="1">
            <a:off x="5922015" y="1988985"/>
            <a:ext cx="270003" cy="81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4925" cap="flat" cmpd="sng">
            <a:solidFill>
              <a:schemeClr val="accent5"/>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4" name="直線矢印コネクタ 13"/>
          <p:cNvCxnSpPr/>
          <p:nvPr/>
        </p:nvCxnSpPr>
        <p:spPr bwMode="auto">
          <a:xfrm>
            <a:off x="5742013" y="2168988"/>
            <a:ext cx="450005" cy="0"/>
          </a:xfrm>
          <a:prstGeom prst="straightConnector1">
            <a:avLst/>
          </a:prstGeom>
          <a:noFill/>
          <a:ln w="9525" cap="flat" cmpd="sng" algn="ctr">
            <a:solidFill>
              <a:schemeClr val="tx1"/>
            </a:solidFill>
            <a:prstDash val="solid"/>
            <a:round/>
            <a:headEnd type="none" w="sm" len="sm"/>
            <a:tailEnd type="triangle"/>
          </a:ln>
          <a:effectLst/>
        </p:spPr>
      </p:cxnSp>
      <p:cxnSp>
        <p:nvCxnSpPr>
          <p:cNvPr id="15" name="直線矢印コネクタ 14"/>
          <p:cNvCxnSpPr/>
          <p:nvPr/>
        </p:nvCxnSpPr>
        <p:spPr bwMode="auto">
          <a:xfrm>
            <a:off x="5742013" y="2978997"/>
            <a:ext cx="450005" cy="0"/>
          </a:xfrm>
          <a:prstGeom prst="straightConnector1">
            <a:avLst/>
          </a:prstGeom>
          <a:noFill/>
          <a:ln w="9525" cap="flat" cmpd="sng" algn="ctr">
            <a:solidFill>
              <a:schemeClr val="tx1"/>
            </a:solidFill>
            <a:prstDash val="solid"/>
            <a:round/>
            <a:headEnd type="none" w="sm" len="sm"/>
            <a:tailEnd type="triangle"/>
          </a:ln>
          <a:effectLst/>
        </p:spPr>
      </p:cxnSp>
      <p:cxnSp>
        <p:nvCxnSpPr>
          <p:cNvPr id="16" name="直線矢印コネクタ 15"/>
          <p:cNvCxnSpPr/>
          <p:nvPr/>
        </p:nvCxnSpPr>
        <p:spPr bwMode="auto">
          <a:xfrm>
            <a:off x="7452032" y="243899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39" name="フリーフォーム 38"/>
          <p:cNvSpPr>
            <a:spLocks noChangeArrowheads="1"/>
          </p:cNvSpPr>
          <p:nvPr/>
        </p:nvSpPr>
        <p:spPr bwMode="auto">
          <a:xfrm rot="-5400000">
            <a:off x="2366976" y="2213988"/>
            <a:ext cx="1260013" cy="450005"/>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endParaRPr lang="ja-JP" altLang="en-US" sz="1600" dirty="0">
              <a:latin typeface="Arial Narrow" pitchFamily="34" charset="0"/>
              <a:cs typeface="Times New Roman" pitchFamily="18" charset="0"/>
            </a:endParaRPr>
          </a:p>
        </p:txBody>
      </p:sp>
      <p:cxnSp>
        <p:nvCxnSpPr>
          <p:cNvPr id="40" name="直線矢印コネクタ 39"/>
          <p:cNvCxnSpPr/>
          <p:nvPr/>
        </p:nvCxnSpPr>
        <p:spPr bwMode="auto">
          <a:xfrm>
            <a:off x="2411976" y="2078985"/>
            <a:ext cx="360004" cy="2"/>
          </a:xfrm>
          <a:prstGeom prst="straightConnector1">
            <a:avLst/>
          </a:prstGeom>
          <a:noFill/>
          <a:ln w="31750" cap="flat" cmpd="sng" algn="ctr">
            <a:solidFill>
              <a:schemeClr val="accent5"/>
            </a:solidFill>
            <a:prstDash val="solid"/>
            <a:round/>
            <a:headEnd type="none" w="sm" len="sm"/>
            <a:tailEnd type="triangle"/>
          </a:ln>
          <a:effectLst/>
        </p:spPr>
      </p:cxnSp>
      <p:cxnSp>
        <p:nvCxnSpPr>
          <p:cNvPr id="41" name="直線矢印コネクタ 40"/>
          <p:cNvCxnSpPr/>
          <p:nvPr/>
        </p:nvCxnSpPr>
        <p:spPr bwMode="auto">
          <a:xfrm>
            <a:off x="2411976" y="2888994"/>
            <a:ext cx="360004" cy="2"/>
          </a:xfrm>
          <a:prstGeom prst="straightConnector1">
            <a:avLst/>
          </a:prstGeom>
          <a:noFill/>
          <a:ln w="31750" cap="flat" cmpd="sng" algn="ctr">
            <a:solidFill>
              <a:schemeClr val="accent5"/>
            </a:solidFill>
            <a:prstDash val="solid"/>
            <a:round/>
            <a:headEnd type="none" w="sm" len="sm"/>
            <a:tailEnd type="triangle"/>
          </a:ln>
          <a:effectLst/>
        </p:spPr>
      </p:cxnSp>
      <p:sp>
        <p:nvSpPr>
          <p:cNvPr id="42" name="正方形/長方形 41"/>
          <p:cNvSpPr/>
          <p:nvPr/>
        </p:nvSpPr>
        <p:spPr bwMode="auto">
          <a:xfrm>
            <a:off x="2141972" y="1808984"/>
            <a:ext cx="270003" cy="1440016"/>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43" name="二等辺三角形 42"/>
          <p:cNvSpPr/>
          <p:nvPr/>
        </p:nvSpPr>
        <p:spPr bwMode="auto">
          <a:xfrm>
            <a:off x="2186577" y="3068998"/>
            <a:ext cx="180002" cy="180002"/>
          </a:xfrm>
          <a:prstGeom prst="triangle">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49" name="直線矢印コネクタ 48"/>
          <p:cNvCxnSpPr/>
          <p:nvPr/>
        </p:nvCxnSpPr>
        <p:spPr bwMode="auto">
          <a:xfrm>
            <a:off x="1691968" y="2078985"/>
            <a:ext cx="450005" cy="0"/>
          </a:xfrm>
          <a:prstGeom prst="straightConnector1">
            <a:avLst/>
          </a:prstGeom>
          <a:noFill/>
          <a:ln w="9525" cap="flat" cmpd="sng" algn="ctr">
            <a:solidFill>
              <a:schemeClr val="tx1"/>
            </a:solidFill>
            <a:prstDash val="solid"/>
            <a:round/>
            <a:headEnd type="none" w="sm" len="sm"/>
            <a:tailEnd type="triangle"/>
          </a:ln>
          <a:effectLst/>
        </p:spPr>
      </p:cxnSp>
      <p:cxnSp>
        <p:nvCxnSpPr>
          <p:cNvPr id="50" name="直線矢印コネクタ 49"/>
          <p:cNvCxnSpPr/>
          <p:nvPr/>
        </p:nvCxnSpPr>
        <p:spPr bwMode="auto">
          <a:xfrm>
            <a:off x="1691968" y="2888994"/>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54" name="正方形/長方形 53"/>
          <p:cNvSpPr/>
          <p:nvPr/>
        </p:nvSpPr>
        <p:spPr bwMode="auto">
          <a:xfrm>
            <a:off x="7902037" y="1808982"/>
            <a:ext cx="270003" cy="1440016"/>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5" name="正方形/長方形 54"/>
          <p:cNvSpPr/>
          <p:nvPr/>
        </p:nvSpPr>
        <p:spPr bwMode="auto">
          <a:xfrm>
            <a:off x="3581989" y="1808982"/>
            <a:ext cx="270003" cy="1440016"/>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cxnSp>
        <p:nvCxnSpPr>
          <p:cNvPr id="56" name="直線矢印コネクタ 55"/>
          <p:cNvCxnSpPr/>
          <p:nvPr/>
        </p:nvCxnSpPr>
        <p:spPr bwMode="auto">
          <a:xfrm>
            <a:off x="3221985" y="2438989"/>
            <a:ext cx="360004" cy="2"/>
          </a:xfrm>
          <a:prstGeom prst="straightConnector1">
            <a:avLst/>
          </a:prstGeom>
          <a:noFill/>
          <a:ln w="31750" cap="flat" cmpd="sng" algn="ctr">
            <a:solidFill>
              <a:schemeClr val="accent5"/>
            </a:solidFill>
            <a:prstDash val="solid"/>
            <a:round/>
            <a:headEnd type="none" w="sm" len="sm"/>
            <a:tailEnd type="triangle"/>
          </a:ln>
          <a:effectLst/>
        </p:spPr>
      </p:cxnSp>
      <p:sp>
        <p:nvSpPr>
          <p:cNvPr id="27" name="正方形/長方形 26"/>
          <p:cNvSpPr/>
          <p:nvPr/>
        </p:nvSpPr>
        <p:spPr bwMode="auto">
          <a:xfrm>
            <a:off x="701957" y="1808982"/>
            <a:ext cx="990011"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28" name="正方形/長方形 27"/>
          <p:cNvSpPr/>
          <p:nvPr/>
        </p:nvSpPr>
        <p:spPr bwMode="auto">
          <a:xfrm>
            <a:off x="4752002" y="1808982"/>
            <a:ext cx="990011"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0820399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ロードについては，完全に解決はできない</a:t>
            </a:r>
          </a:p>
        </p:txBody>
      </p:sp>
      <p:sp>
        <p:nvSpPr>
          <p:cNvPr id="3" name="テキスト プレースホルダー 2"/>
          <p:cNvSpPr>
            <a:spLocks noGrp="1"/>
          </p:cNvSpPr>
          <p:nvPr>
            <p:ph type="body" sz="quarter" idx="10"/>
          </p:nvPr>
        </p:nvSpPr>
        <p:spPr>
          <a:xfrm>
            <a:off x="611956" y="5139019"/>
            <a:ext cx="8280092" cy="629700"/>
          </a:xfrm>
        </p:spPr>
        <p:txBody>
          <a:bodyPr/>
          <a:lstStyle/>
          <a:p>
            <a:r>
              <a:rPr kumimoji="1" lang="ja-JP" altLang="en-US" dirty="0"/>
              <a:t>ロードではデータ・メモリを読むまでその値は取れない</a:t>
            </a:r>
            <a:endParaRPr kumimoji="1" lang="en-US" altLang="ja-JP" dirty="0"/>
          </a:p>
          <a:p>
            <a:pPr lvl="1"/>
            <a:r>
              <a:rPr kumimoji="1" lang="ja-JP" altLang="en-US" dirty="0"/>
              <a:t>次の命令は，</a:t>
            </a:r>
            <a:r>
              <a:rPr kumimoji="1" lang="en-US" altLang="ja-JP" dirty="0"/>
              <a:t>MEM </a:t>
            </a:r>
            <a:r>
              <a:rPr kumimoji="1" lang="ja-JP" altLang="en-US" dirty="0"/>
              <a:t>より後に </a:t>
            </a:r>
            <a:r>
              <a:rPr kumimoji="1" lang="en-US" altLang="ja-JP" dirty="0"/>
              <a:t>EX </a:t>
            </a:r>
            <a:r>
              <a:rPr kumimoji="1" lang="ja-JP" altLang="en-US" dirty="0"/>
              <a:t>がこないといけない</a:t>
            </a:r>
            <a:endParaRPr kumimoji="1" lang="en-US" altLang="ja-JP" dirty="0"/>
          </a:p>
          <a:p>
            <a:pPr lvl="2"/>
            <a:r>
              <a:rPr kumimoji="1" lang="en-US" altLang="ja-JP" dirty="0"/>
              <a:t>I1 </a:t>
            </a:r>
            <a:r>
              <a:rPr kumimoji="1" lang="ja-JP" altLang="en-US" dirty="0"/>
              <a:t>は，</a:t>
            </a:r>
            <a:r>
              <a:rPr kumimoji="1" lang="en-US" altLang="ja-JP" dirty="0"/>
              <a:t>I0 </a:t>
            </a:r>
            <a:r>
              <a:rPr kumimoji="1" lang="ja-JP" altLang="en-US" dirty="0"/>
              <a:t>のロード結果が見えない</a:t>
            </a:r>
            <a:endParaRPr kumimoji="1" lang="en-US" altLang="ja-JP" dirty="0"/>
          </a:p>
          <a:p>
            <a:pPr lvl="1"/>
            <a:r>
              <a:rPr kumimoji="1" lang="ja-JP" altLang="en-US" dirty="0"/>
              <a:t>この部分はストールや遅延スロットでなんとかすることがおおい</a:t>
            </a:r>
          </a:p>
        </p:txBody>
      </p:sp>
      <p:cxnSp>
        <p:nvCxnSpPr>
          <p:cNvPr id="4" name="直線コネクタ 3"/>
          <p:cNvCxnSpPr>
            <a:stCxn id="32" idx="3"/>
            <a:endCxn id="10" idx="1"/>
          </p:cNvCxnSpPr>
          <p:nvPr/>
        </p:nvCxnSpPr>
        <p:spPr bwMode="auto">
          <a:xfrm flipV="1">
            <a:off x="2411976" y="2438987"/>
            <a:ext cx="990011" cy="2"/>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1988984"/>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1808982"/>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4301997" y="180898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0" name="Rectangle 69"/>
          <p:cNvSpPr>
            <a:spLocks noChangeArrowheads="1"/>
          </p:cNvSpPr>
          <p:nvPr/>
        </p:nvSpPr>
        <p:spPr bwMode="auto">
          <a:xfrm>
            <a:off x="3401987"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1" name="Rectangle 70"/>
          <p:cNvSpPr>
            <a:spLocks noChangeArrowheads="1"/>
          </p:cNvSpPr>
          <p:nvPr/>
        </p:nvSpPr>
        <p:spPr bwMode="auto">
          <a:xfrm>
            <a:off x="3851992"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2" name="Rectangle 71"/>
          <p:cNvSpPr>
            <a:spLocks noChangeArrowheads="1"/>
          </p:cNvSpPr>
          <p:nvPr/>
        </p:nvSpPr>
        <p:spPr bwMode="auto">
          <a:xfrm>
            <a:off x="4301997" y="225898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3" name="Rectangle 72"/>
          <p:cNvSpPr>
            <a:spLocks noChangeArrowheads="1"/>
          </p:cNvSpPr>
          <p:nvPr/>
        </p:nvSpPr>
        <p:spPr bwMode="auto">
          <a:xfrm>
            <a:off x="4752002"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4" name="Rectangle 73"/>
          <p:cNvSpPr>
            <a:spLocks noChangeArrowheads="1"/>
          </p:cNvSpPr>
          <p:nvPr/>
        </p:nvSpPr>
        <p:spPr bwMode="auto">
          <a:xfrm>
            <a:off x="5202007"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5" name="Rectangle 69"/>
          <p:cNvSpPr>
            <a:spLocks noChangeArrowheads="1"/>
          </p:cNvSpPr>
          <p:nvPr/>
        </p:nvSpPr>
        <p:spPr bwMode="auto">
          <a:xfrm>
            <a:off x="3851992"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6" name="Rectangle 70"/>
          <p:cNvSpPr>
            <a:spLocks noChangeArrowheads="1"/>
          </p:cNvSpPr>
          <p:nvPr/>
        </p:nvSpPr>
        <p:spPr bwMode="auto">
          <a:xfrm>
            <a:off x="4301997"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7" name="Rectangle 71"/>
          <p:cNvSpPr>
            <a:spLocks noChangeArrowheads="1"/>
          </p:cNvSpPr>
          <p:nvPr/>
        </p:nvSpPr>
        <p:spPr bwMode="auto">
          <a:xfrm>
            <a:off x="4752002" y="270899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8" name="Rectangle 72"/>
          <p:cNvSpPr>
            <a:spLocks noChangeArrowheads="1"/>
          </p:cNvSpPr>
          <p:nvPr/>
        </p:nvSpPr>
        <p:spPr bwMode="auto">
          <a:xfrm>
            <a:off x="5202007"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9" name="Rectangle 73"/>
          <p:cNvSpPr>
            <a:spLocks noChangeArrowheads="1"/>
          </p:cNvSpPr>
          <p:nvPr/>
        </p:nvSpPr>
        <p:spPr bwMode="auto">
          <a:xfrm>
            <a:off x="5652012"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0" name="正方形/長方形 19"/>
          <p:cNvSpPr/>
          <p:nvPr/>
        </p:nvSpPr>
        <p:spPr bwMode="auto">
          <a:xfrm>
            <a:off x="1691968" y="180898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I0</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1" name="Rectangle 69"/>
          <p:cNvSpPr>
            <a:spLocks noChangeArrowheads="1"/>
          </p:cNvSpPr>
          <p:nvPr/>
        </p:nvSpPr>
        <p:spPr bwMode="auto">
          <a:xfrm>
            <a:off x="4301997"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2" name="Rectangle 70"/>
          <p:cNvSpPr>
            <a:spLocks noChangeArrowheads="1"/>
          </p:cNvSpPr>
          <p:nvPr/>
        </p:nvSpPr>
        <p:spPr bwMode="auto">
          <a:xfrm>
            <a:off x="4752002"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3" name="Rectangle 71"/>
          <p:cNvSpPr>
            <a:spLocks noChangeArrowheads="1"/>
          </p:cNvSpPr>
          <p:nvPr/>
        </p:nvSpPr>
        <p:spPr bwMode="auto">
          <a:xfrm>
            <a:off x="5202007"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4" name="Rectangle 72"/>
          <p:cNvSpPr>
            <a:spLocks noChangeArrowheads="1"/>
          </p:cNvSpPr>
          <p:nvPr/>
        </p:nvSpPr>
        <p:spPr bwMode="auto">
          <a:xfrm>
            <a:off x="5652012"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5" name="Rectangle 73"/>
          <p:cNvSpPr>
            <a:spLocks noChangeArrowheads="1"/>
          </p:cNvSpPr>
          <p:nvPr/>
        </p:nvSpPr>
        <p:spPr bwMode="auto">
          <a:xfrm>
            <a:off x="6102017"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6" name="Rectangle 69"/>
          <p:cNvSpPr>
            <a:spLocks noChangeArrowheads="1"/>
          </p:cNvSpPr>
          <p:nvPr/>
        </p:nvSpPr>
        <p:spPr bwMode="auto">
          <a:xfrm>
            <a:off x="4752002"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7" name="Rectangle 70"/>
          <p:cNvSpPr>
            <a:spLocks noChangeArrowheads="1"/>
          </p:cNvSpPr>
          <p:nvPr/>
        </p:nvSpPr>
        <p:spPr bwMode="auto">
          <a:xfrm>
            <a:off x="5202007"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8" name="Rectangle 71"/>
          <p:cNvSpPr>
            <a:spLocks noChangeArrowheads="1"/>
          </p:cNvSpPr>
          <p:nvPr/>
        </p:nvSpPr>
        <p:spPr bwMode="auto">
          <a:xfrm>
            <a:off x="5652012"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9" name="Rectangle 72"/>
          <p:cNvSpPr>
            <a:spLocks noChangeArrowheads="1"/>
          </p:cNvSpPr>
          <p:nvPr/>
        </p:nvSpPr>
        <p:spPr bwMode="auto">
          <a:xfrm>
            <a:off x="6102017"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0" name="Rectangle 73"/>
          <p:cNvSpPr>
            <a:spLocks noChangeArrowheads="1"/>
          </p:cNvSpPr>
          <p:nvPr/>
        </p:nvSpPr>
        <p:spPr bwMode="auto">
          <a:xfrm>
            <a:off x="6552022"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1" name="直線コネクタ 30"/>
          <p:cNvCxnSpPr>
            <a:stCxn id="33" idx="3"/>
            <a:endCxn id="15" idx="1"/>
          </p:cNvCxnSpPr>
          <p:nvPr/>
        </p:nvCxnSpPr>
        <p:spPr bwMode="auto">
          <a:xfrm flipV="1">
            <a:off x="2411976" y="2888992"/>
            <a:ext cx="1440016" cy="2"/>
          </a:xfrm>
          <a:prstGeom prst="line">
            <a:avLst/>
          </a:prstGeom>
          <a:noFill/>
          <a:ln w="9525" cap="flat" cmpd="sng" algn="ctr">
            <a:solidFill>
              <a:schemeClr val="tx1"/>
            </a:solidFill>
            <a:prstDash val="dash"/>
            <a:round/>
            <a:headEnd type="none" w="med" len="med"/>
            <a:tailEnd type="none" w="med" len="med"/>
          </a:ln>
          <a:effectLst/>
        </p:spPr>
      </p:cxnSp>
      <p:sp>
        <p:nvSpPr>
          <p:cNvPr id="32" name="正方形/長方形 31"/>
          <p:cNvSpPr/>
          <p:nvPr/>
        </p:nvSpPr>
        <p:spPr bwMode="auto">
          <a:xfrm>
            <a:off x="1691968" y="225898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3" name="正方形/長方形 32"/>
          <p:cNvSpPr/>
          <p:nvPr/>
        </p:nvSpPr>
        <p:spPr bwMode="auto">
          <a:xfrm>
            <a:off x="1691968" y="270899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I2</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34" name="直線コネクタ 33"/>
          <p:cNvCxnSpPr>
            <a:stCxn id="35" idx="3"/>
            <a:endCxn id="21" idx="1"/>
          </p:cNvCxnSpPr>
          <p:nvPr/>
        </p:nvCxnSpPr>
        <p:spPr bwMode="auto">
          <a:xfrm flipV="1">
            <a:off x="2411976" y="3338997"/>
            <a:ext cx="1890021" cy="2"/>
          </a:xfrm>
          <a:prstGeom prst="line">
            <a:avLst/>
          </a:prstGeom>
          <a:noFill/>
          <a:ln w="9525" cap="flat" cmpd="sng" algn="ctr">
            <a:solidFill>
              <a:schemeClr val="tx1"/>
            </a:solidFill>
            <a:prstDash val="dash"/>
            <a:round/>
            <a:headEnd type="none" w="med" len="med"/>
            <a:tailEnd type="none" w="med" len="med"/>
          </a:ln>
          <a:effectLst/>
        </p:spPr>
      </p:cxnSp>
      <p:sp>
        <p:nvSpPr>
          <p:cNvPr id="35" name="正方形/長方形 34"/>
          <p:cNvSpPr/>
          <p:nvPr/>
        </p:nvSpPr>
        <p:spPr bwMode="auto">
          <a:xfrm>
            <a:off x="1691968" y="315899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I3</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36" name="直線コネクタ 35"/>
          <p:cNvCxnSpPr>
            <a:stCxn id="37" idx="3"/>
            <a:endCxn id="26" idx="1"/>
          </p:cNvCxnSpPr>
          <p:nvPr/>
        </p:nvCxnSpPr>
        <p:spPr bwMode="auto">
          <a:xfrm flipV="1">
            <a:off x="2411976" y="3789002"/>
            <a:ext cx="2340026" cy="2"/>
          </a:xfrm>
          <a:prstGeom prst="line">
            <a:avLst/>
          </a:prstGeom>
          <a:noFill/>
          <a:ln w="9525" cap="flat" cmpd="sng" algn="ctr">
            <a:solidFill>
              <a:schemeClr val="tx1"/>
            </a:solidFill>
            <a:prstDash val="dash"/>
            <a:round/>
            <a:headEnd type="none" w="med" len="med"/>
            <a:tailEnd type="none" w="med" len="med"/>
          </a:ln>
          <a:effectLst/>
        </p:spPr>
      </p:cxnSp>
      <p:sp>
        <p:nvSpPr>
          <p:cNvPr id="37" name="正方形/長方形 36"/>
          <p:cNvSpPr/>
          <p:nvPr/>
        </p:nvSpPr>
        <p:spPr bwMode="auto">
          <a:xfrm>
            <a:off x="1691968" y="360900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I4</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8" name="Rectangle 73"/>
          <p:cNvSpPr>
            <a:spLocks noChangeArrowheads="1"/>
          </p:cNvSpPr>
          <p:nvPr/>
        </p:nvSpPr>
        <p:spPr bwMode="auto">
          <a:xfrm>
            <a:off x="475200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9" name="直線コネクタ 38"/>
          <p:cNvCxnSpPr/>
          <p:nvPr/>
        </p:nvCxnSpPr>
        <p:spPr bwMode="auto">
          <a:xfrm>
            <a:off x="4707398" y="1718981"/>
            <a:ext cx="0" cy="2340026"/>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742263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データ・ハザードの解消方法</a:t>
            </a:r>
          </a:p>
        </p:txBody>
      </p:sp>
      <p:sp>
        <p:nvSpPr>
          <p:cNvPr id="3" name="テキスト プレースホルダー 2"/>
          <p:cNvSpPr>
            <a:spLocks noGrp="1"/>
          </p:cNvSpPr>
          <p:nvPr>
            <p:ph type="body" sz="quarter" idx="10"/>
          </p:nvPr>
        </p:nvSpPr>
        <p:spPr/>
        <p:txBody>
          <a:bodyPr/>
          <a:lstStyle/>
          <a:p>
            <a:r>
              <a:rPr kumimoji="1" lang="ja-JP" altLang="en-US" dirty="0"/>
              <a:t>解消方法</a:t>
            </a:r>
            <a:endParaRPr kumimoji="1" lang="en-US" altLang="ja-JP" dirty="0"/>
          </a:p>
          <a:p>
            <a:pPr marL="817200" lvl="1" indent="-457200">
              <a:buFont typeface="+mj-lt"/>
              <a:buAutoNum type="arabicPeriod"/>
            </a:pPr>
            <a:r>
              <a:rPr kumimoji="1" lang="ja-JP" altLang="en-US" dirty="0"/>
              <a:t>ストールさせる</a:t>
            </a:r>
            <a:endParaRPr kumimoji="1" lang="en-US" altLang="ja-JP" dirty="0"/>
          </a:p>
          <a:p>
            <a:pPr marL="817200" lvl="1" indent="-457200">
              <a:buFont typeface="+mj-lt"/>
              <a:buAutoNum type="arabicPeriod"/>
            </a:pPr>
            <a:r>
              <a:rPr kumimoji="1" lang="ja-JP" altLang="en-US" dirty="0"/>
              <a:t>遅延スロット（なにもしない）</a:t>
            </a:r>
            <a:endParaRPr kumimoji="1" lang="en-US" altLang="ja-JP" dirty="0"/>
          </a:p>
          <a:p>
            <a:pPr marL="817200" lvl="1" indent="-457200">
              <a:buFont typeface="+mj-lt"/>
              <a:buAutoNum type="arabicPeriod"/>
            </a:pPr>
            <a:r>
              <a:rPr kumimoji="1" lang="ja-JP" altLang="en-US" dirty="0"/>
              <a:t>フォワーディング</a:t>
            </a:r>
            <a:endParaRPr kumimoji="1" lang="en-US" altLang="ja-JP" dirty="0"/>
          </a:p>
          <a:p>
            <a:pPr marL="817200" lvl="1" indent="-457200">
              <a:buFont typeface="+mj-lt"/>
              <a:buAutoNum type="arabicPeriod"/>
            </a:pPr>
            <a:r>
              <a:rPr kumimoji="1" lang="ja-JP" altLang="en-US" b="1" dirty="0"/>
              <a:t>マルチスレッディング</a:t>
            </a:r>
          </a:p>
        </p:txBody>
      </p:sp>
    </p:spTree>
    <p:extLst>
      <p:ext uri="{BB962C8B-B14F-4D97-AF65-F5344CB8AC3E}">
        <p14:creationId xmlns:p14="http://schemas.microsoft.com/office/powerpoint/2010/main" val="13155358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マルチスレッディング</a:t>
            </a:r>
          </a:p>
        </p:txBody>
      </p:sp>
      <p:sp>
        <p:nvSpPr>
          <p:cNvPr id="3" name="テキスト プレースホルダー 2"/>
          <p:cNvSpPr>
            <a:spLocks noGrp="1"/>
          </p:cNvSpPr>
          <p:nvPr>
            <p:ph type="body" sz="quarter" idx="10"/>
          </p:nvPr>
        </p:nvSpPr>
        <p:spPr/>
        <p:txBody>
          <a:bodyPr/>
          <a:lstStyle/>
          <a:p>
            <a:r>
              <a:rPr kumimoji="1" lang="ja-JP" altLang="en-US" dirty="0"/>
              <a:t>広義のマルチスレッド：</a:t>
            </a:r>
            <a:endParaRPr kumimoji="1" lang="en-US" altLang="ja-JP" dirty="0"/>
          </a:p>
          <a:p>
            <a:pPr lvl="1"/>
            <a:r>
              <a:rPr kumimoji="1" lang="ja-JP" altLang="en-US" dirty="0"/>
              <a:t>コンテキスト（</a:t>
            </a:r>
            <a:r>
              <a:rPr kumimoji="1" lang="en-US" altLang="ja-JP" dirty="0"/>
              <a:t>PC </a:t>
            </a:r>
            <a:r>
              <a:rPr kumimoji="1" lang="ja-JP" altLang="en-US" dirty="0"/>
              <a:t>やレジスタ）を複数持つこと</a:t>
            </a:r>
            <a:endParaRPr kumimoji="1" lang="en-US" altLang="ja-JP" dirty="0"/>
          </a:p>
          <a:p>
            <a:r>
              <a:rPr lang="ja-JP" altLang="en-US" dirty="0"/>
              <a:t>ソフトウェアにおけるマルチスレッド</a:t>
            </a:r>
            <a:endParaRPr lang="en-US" altLang="ja-JP" dirty="0"/>
          </a:p>
          <a:p>
            <a:pPr lvl="1"/>
            <a:r>
              <a:rPr lang="en-US" altLang="ja-JP" dirty="0" err="1"/>
              <a:t>pthread</a:t>
            </a:r>
            <a:r>
              <a:rPr lang="en-US" altLang="ja-JP" dirty="0"/>
              <a:t> </a:t>
            </a:r>
            <a:r>
              <a:rPr lang="ja-JP" altLang="en-US" dirty="0"/>
              <a:t>とか</a:t>
            </a:r>
            <a:endParaRPr lang="en-US" altLang="ja-JP" dirty="0"/>
          </a:p>
          <a:p>
            <a:pPr lvl="1"/>
            <a:r>
              <a:rPr kumimoji="1" lang="ja-JP" altLang="en-US" dirty="0"/>
              <a:t>複数のコンテキストが並列して動作</a:t>
            </a:r>
            <a:endParaRPr kumimoji="1" lang="en-US" altLang="ja-JP" dirty="0"/>
          </a:p>
          <a:p>
            <a:r>
              <a:rPr kumimoji="1" lang="ja-JP" altLang="en-US" dirty="0"/>
              <a:t>ハードウェアのマルチスレッド</a:t>
            </a:r>
            <a:endParaRPr kumimoji="1" lang="en-US" altLang="ja-JP" dirty="0"/>
          </a:p>
          <a:p>
            <a:pPr lvl="1"/>
            <a:r>
              <a:rPr kumimoji="1" lang="ja-JP" altLang="en-US" dirty="0"/>
              <a:t>ひとつの </a:t>
            </a:r>
            <a:r>
              <a:rPr kumimoji="1" lang="en-US" altLang="ja-JP" dirty="0"/>
              <a:t>CPU </a:t>
            </a:r>
            <a:r>
              <a:rPr kumimoji="1" lang="ja-JP" altLang="en-US" dirty="0"/>
              <a:t>内に複数のコンテキストを複数持つ</a:t>
            </a:r>
            <a:endParaRPr kumimoji="1" lang="en-US" altLang="ja-JP" dirty="0"/>
          </a:p>
          <a:p>
            <a:pPr lvl="1"/>
            <a:r>
              <a:rPr kumimoji="1" lang="ja-JP" altLang="en-US" dirty="0"/>
              <a:t>次ページの方法は「細粒度マルチスレッディング」と呼ぶ</a:t>
            </a:r>
            <a:endParaRPr kumimoji="1" lang="en-US" altLang="ja-JP" dirty="0"/>
          </a:p>
          <a:p>
            <a:pPr lvl="2"/>
            <a:r>
              <a:rPr lang="ja-JP" altLang="en-US" dirty="0"/>
              <a:t>ハードウェアのマルチスレッドは，</a:t>
            </a:r>
            <a:r>
              <a:rPr kumimoji="1" lang="ja-JP" altLang="en-US" dirty="0"/>
              <a:t>他にもいろいろある</a:t>
            </a:r>
          </a:p>
        </p:txBody>
      </p:sp>
    </p:spTree>
    <p:extLst>
      <p:ext uri="{BB962C8B-B14F-4D97-AF65-F5344CB8AC3E}">
        <p14:creationId xmlns:p14="http://schemas.microsoft.com/office/powerpoint/2010/main" val="29379661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マルチスレッディング</a:t>
            </a:r>
            <a:endParaRPr kumimoji="1" lang="ja-JP" altLang="en-US" dirty="0"/>
          </a:p>
        </p:txBody>
      </p:sp>
      <p:sp>
        <p:nvSpPr>
          <p:cNvPr id="3" name="テキスト プレースホルダー 2"/>
          <p:cNvSpPr>
            <a:spLocks noGrp="1"/>
          </p:cNvSpPr>
          <p:nvPr>
            <p:ph type="body" sz="quarter" idx="10"/>
          </p:nvPr>
        </p:nvSpPr>
        <p:spPr>
          <a:xfrm>
            <a:off x="611956" y="4779015"/>
            <a:ext cx="8280092" cy="1529710"/>
          </a:xfrm>
        </p:spPr>
        <p:txBody>
          <a:bodyPr/>
          <a:lstStyle/>
          <a:p>
            <a:r>
              <a:rPr kumimoji="1" lang="en-US" altLang="ja-JP" dirty="0"/>
              <a:t>Th0 </a:t>
            </a:r>
            <a:r>
              <a:rPr kumimoji="1" lang="ja-JP" altLang="en-US" dirty="0"/>
              <a:t>から </a:t>
            </a:r>
            <a:r>
              <a:rPr kumimoji="1" lang="en-US" altLang="ja-JP" dirty="0"/>
              <a:t>Th3 </a:t>
            </a:r>
            <a:r>
              <a:rPr kumimoji="1" lang="ja-JP" altLang="en-US" dirty="0" err="1"/>
              <a:t>までの</a:t>
            </a:r>
            <a:r>
              <a:rPr kumimoji="1" lang="en-US" altLang="ja-JP" dirty="0"/>
              <a:t>4</a:t>
            </a:r>
            <a:r>
              <a:rPr kumimoji="1" lang="ja-JP" altLang="en-US" dirty="0" err="1"/>
              <a:t>つの</a:t>
            </a:r>
            <a:r>
              <a:rPr kumimoji="1" lang="ja-JP" altLang="en-US" dirty="0"/>
              <a:t>スレッドの命令を順に実行</a:t>
            </a:r>
            <a:endParaRPr kumimoji="1" lang="en-US" altLang="ja-JP" dirty="0"/>
          </a:p>
          <a:p>
            <a:pPr lvl="1"/>
            <a:r>
              <a:rPr kumimoji="1" lang="ja-JP" altLang="en-US" dirty="0"/>
              <a:t>各スレッドは独立しているので，お互いの結果を読むことはない</a:t>
            </a:r>
            <a:endParaRPr kumimoji="1" lang="en-US" altLang="ja-JP" dirty="0"/>
          </a:p>
          <a:p>
            <a:r>
              <a:rPr lang="en-US" altLang="ja-JP" dirty="0"/>
              <a:t>Th0 </a:t>
            </a:r>
            <a:r>
              <a:rPr lang="ja-JP" altLang="en-US" dirty="0"/>
              <a:t>に戻ってくる頃には，前回の </a:t>
            </a:r>
            <a:r>
              <a:rPr lang="en-US" altLang="ja-JP" dirty="0"/>
              <a:t>Th0 </a:t>
            </a:r>
            <a:r>
              <a:rPr lang="ja-JP" altLang="en-US" dirty="0"/>
              <a:t>の結果が書き込まれている</a:t>
            </a:r>
            <a:endParaRPr kumimoji="1" lang="ja-JP" altLang="en-US" dirty="0"/>
          </a:p>
        </p:txBody>
      </p:sp>
      <p:cxnSp>
        <p:nvCxnSpPr>
          <p:cNvPr id="4" name="直線コネクタ 3"/>
          <p:cNvCxnSpPr>
            <a:stCxn id="32" idx="3"/>
            <a:endCxn id="10" idx="1"/>
          </p:cNvCxnSpPr>
          <p:nvPr/>
        </p:nvCxnSpPr>
        <p:spPr bwMode="auto">
          <a:xfrm flipV="1">
            <a:off x="2411976" y="2438987"/>
            <a:ext cx="990011" cy="2"/>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1988984"/>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4301997"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0" name="Rectangle 69"/>
          <p:cNvSpPr>
            <a:spLocks noChangeArrowheads="1"/>
          </p:cNvSpPr>
          <p:nvPr/>
        </p:nvSpPr>
        <p:spPr bwMode="auto">
          <a:xfrm>
            <a:off x="3401987" y="225898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1" name="Rectangle 70"/>
          <p:cNvSpPr>
            <a:spLocks noChangeArrowheads="1"/>
          </p:cNvSpPr>
          <p:nvPr/>
        </p:nvSpPr>
        <p:spPr bwMode="auto">
          <a:xfrm>
            <a:off x="3851992" y="225898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2" name="Rectangle 71"/>
          <p:cNvSpPr>
            <a:spLocks noChangeArrowheads="1"/>
          </p:cNvSpPr>
          <p:nvPr/>
        </p:nvSpPr>
        <p:spPr bwMode="auto">
          <a:xfrm>
            <a:off x="4301997" y="225898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3" name="Rectangle 72"/>
          <p:cNvSpPr>
            <a:spLocks noChangeArrowheads="1"/>
          </p:cNvSpPr>
          <p:nvPr/>
        </p:nvSpPr>
        <p:spPr bwMode="auto">
          <a:xfrm>
            <a:off x="4752002" y="225898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4" name="Rectangle 73"/>
          <p:cNvSpPr>
            <a:spLocks noChangeArrowheads="1"/>
          </p:cNvSpPr>
          <p:nvPr/>
        </p:nvSpPr>
        <p:spPr bwMode="auto">
          <a:xfrm>
            <a:off x="5202007" y="225898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5" name="Rectangle 69"/>
          <p:cNvSpPr>
            <a:spLocks noChangeArrowheads="1"/>
          </p:cNvSpPr>
          <p:nvPr/>
        </p:nvSpPr>
        <p:spPr bwMode="auto">
          <a:xfrm>
            <a:off x="3851992" y="270899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6" name="Rectangle 70"/>
          <p:cNvSpPr>
            <a:spLocks noChangeArrowheads="1"/>
          </p:cNvSpPr>
          <p:nvPr/>
        </p:nvSpPr>
        <p:spPr bwMode="auto">
          <a:xfrm>
            <a:off x="4301997" y="270899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7" name="Rectangle 71"/>
          <p:cNvSpPr>
            <a:spLocks noChangeArrowheads="1"/>
          </p:cNvSpPr>
          <p:nvPr/>
        </p:nvSpPr>
        <p:spPr bwMode="auto">
          <a:xfrm>
            <a:off x="4752002" y="270899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8" name="Rectangle 72"/>
          <p:cNvSpPr>
            <a:spLocks noChangeArrowheads="1"/>
          </p:cNvSpPr>
          <p:nvPr/>
        </p:nvSpPr>
        <p:spPr bwMode="auto">
          <a:xfrm>
            <a:off x="5202007" y="270899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9" name="Rectangle 73"/>
          <p:cNvSpPr>
            <a:spLocks noChangeArrowheads="1"/>
          </p:cNvSpPr>
          <p:nvPr/>
        </p:nvSpPr>
        <p:spPr bwMode="auto">
          <a:xfrm>
            <a:off x="5652012" y="270899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0" name="正方形/長方形 19"/>
          <p:cNvSpPr/>
          <p:nvPr/>
        </p:nvSpPr>
        <p:spPr bwMode="auto">
          <a:xfrm>
            <a:off x="1691968" y="180898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Th0</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1" name="Rectangle 69"/>
          <p:cNvSpPr>
            <a:spLocks noChangeArrowheads="1"/>
          </p:cNvSpPr>
          <p:nvPr/>
        </p:nvSpPr>
        <p:spPr bwMode="auto">
          <a:xfrm>
            <a:off x="4301997" y="3158997"/>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2" name="Rectangle 70"/>
          <p:cNvSpPr>
            <a:spLocks noChangeArrowheads="1"/>
          </p:cNvSpPr>
          <p:nvPr/>
        </p:nvSpPr>
        <p:spPr bwMode="auto">
          <a:xfrm>
            <a:off x="4752002" y="3158997"/>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3" name="Rectangle 71"/>
          <p:cNvSpPr>
            <a:spLocks noChangeArrowheads="1"/>
          </p:cNvSpPr>
          <p:nvPr/>
        </p:nvSpPr>
        <p:spPr bwMode="auto">
          <a:xfrm>
            <a:off x="5202007" y="3158997"/>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4" name="Rectangle 72"/>
          <p:cNvSpPr>
            <a:spLocks noChangeArrowheads="1"/>
          </p:cNvSpPr>
          <p:nvPr/>
        </p:nvSpPr>
        <p:spPr bwMode="auto">
          <a:xfrm>
            <a:off x="5652012" y="3158997"/>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5" name="Rectangle 73"/>
          <p:cNvSpPr>
            <a:spLocks noChangeArrowheads="1"/>
          </p:cNvSpPr>
          <p:nvPr/>
        </p:nvSpPr>
        <p:spPr bwMode="auto">
          <a:xfrm>
            <a:off x="6102017" y="3158997"/>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6" name="Rectangle 69"/>
          <p:cNvSpPr>
            <a:spLocks noChangeArrowheads="1"/>
          </p:cNvSpPr>
          <p:nvPr/>
        </p:nvSpPr>
        <p:spPr bwMode="auto">
          <a:xfrm>
            <a:off x="4752002"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7" name="Rectangle 70"/>
          <p:cNvSpPr>
            <a:spLocks noChangeArrowheads="1"/>
          </p:cNvSpPr>
          <p:nvPr/>
        </p:nvSpPr>
        <p:spPr bwMode="auto">
          <a:xfrm>
            <a:off x="5202007"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8" name="Rectangle 71"/>
          <p:cNvSpPr>
            <a:spLocks noChangeArrowheads="1"/>
          </p:cNvSpPr>
          <p:nvPr/>
        </p:nvSpPr>
        <p:spPr bwMode="auto">
          <a:xfrm>
            <a:off x="5652012"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9" name="Rectangle 72"/>
          <p:cNvSpPr>
            <a:spLocks noChangeArrowheads="1"/>
          </p:cNvSpPr>
          <p:nvPr/>
        </p:nvSpPr>
        <p:spPr bwMode="auto">
          <a:xfrm>
            <a:off x="6102017"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0" name="Rectangle 73"/>
          <p:cNvSpPr>
            <a:spLocks noChangeArrowheads="1"/>
          </p:cNvSpPr>
          <p:nvPr/>
        </p:nvSpPr>
        <p:spPr bwMode="auto">
          <a:xfrm>
            <a:off x="6552022"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1" name="直線コネクタ 30"/>
          <p:cNvCxnSpPr>
            <a:stCxn id="33" idx="3"/>
            <a:endCxn id="15" idx="1"/>
          </p:cNvCxnSpPr>
          <p:nvPr/>
        </p:nvCxnSpPr>
        <p:spPr bwMode="auto">
          <a:xfrm flipV="1">
            <a:off x="2411976" y="2888992"/>
            <a:ext cx="1440016" cy="2"/>
          </a:xfrm>
          <a:prstGeom prst="line">
            <a:avLst/>
          </a:prstGeom>
          <a:noFill/>
          <a:ln w="9525" cap="flat" cmpd="sng" algn="ctr">
            <a:solidFill>
              <a:schemeClr val="tx1"/>
            </a:solidFill>
            <a:prstDash val="dash"/>
            <a:round/>
            <a:headEnd type="none" w="med" len="med"/>
            <a:tailEnd type="none" w="med" len="med"/>
          </a:ln>
          <a:effectLst/>
        </p:spPr>
      </p:cxnSp>
      <p:sp>
        <p:nvSpPr>
          <p:cNvPr id="32" name="正方形/長方形 31"/>
          <p:cNvSpPr/>
          <p:nvPr/>
        </p:nvSpPr>
        <p:spPr bwMode="auto">
          <a:xfrm>
            <a:off x="1691968" y="225898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Th1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3" name="正方形/長方形 32"/>
          <p:cNvSpPr/>
          <p:nvPr/>
        </p:nvSpPr>
        <p:spPr bwMode="auto">
          <a:xfrm>
            <a:off x="1691968" y="270899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Th2</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34" name="直線コネクタ 33"/>
          <p:cNvCxnSpPr>
            <a:stCxn id="35" idx="3"/>
            <a:endCxn id="21" idx="1"/>
          </p:cNvCxnSpPr>
          <p:nvPr/>
        </p:nvCxnSpPr>
        <p:spPr bwMode="auto">
          <a:xfrm flipV="1">
            <a:off x="2411976" y="3338997"/>
            <a:ext cx="1890021" cy="2"/>
          </a:xfrm>
          <a:prstGeom prst="line">
            <a:avLst/>
          </a:prstGeom>
          <a:noFill/>
          <a:ln w="9525" cap="flat" cmpd="sng" algn="ctr">
            <a:solidFill>
              <a:schemeClr val="tx1"/>
            </a:solidFill>
            <a:prstDash val="dash"/>
            <a:round/>
            <a:headEnd type="none" w="med" len="med"/>
            <a:tailEnd type="none" w="med" len="med"/>
          </a:ln>
          <a:effectLst/>
        </p:spPr>
      </p:cxnSp>
      <p:sp>
        <p:nvSpPr>
          <p:cNvPr id="35" name="正方形/長方形 34"/>
          <p:cNvSpPr/>
          <p:nvPr/>
        </p:nvSpPr>
        <p:spPr bwMode="auto">
          <a:xfrm>
            <a:off x="1691968" y="315899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Th3</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36" name="直線コネクタ 35"/>
          <p:cNvCxnSpPr>
            <a:stCxn id="37" idx="3"/>
            <a:endCxn id="26" idx="1"/>
          </p:cNvCxnSpPr>
          <p:nvPr/>
        </p:nvCxnSpPr>
        <p:spPr bwMode="auto">
          <a:xfrm flipV="1">
            <a:off x="2411976" y="3789002"/>
            <a:ext cx="2340026" cy="2"/>
          </a:xfrm>
          <a:prstGeom prst="line">
            <a:avLst/>
          </a:prstGeom>
          <a:noFill/>
          <a:ln w="9525" cap="flat" cmpd="sng" algn="ctr">
            <a:solidFill>
              <a:schemeClr val="tx1"/>
            </a:solidFill>
            <a:prstDash val="dash"/>
            <a:round/>
            <a:headEnd type="none" w="med" len="med"/>
            <a:tailEnd type="none" w="med" len="med"/>
          </a:ln>
          <a:effectLst/>
        </p:spPr>
      </p:cxnSp>
      <p:sp>
        <p:nvSpPr>
          <p:cNvPr id="37" name="正方形/長方形 36"/>
          <p:cNvSpPr/>
          <p:nvPr/>
        </p:nvSpPr>
        <p:spPr bwMode="auto">
          <a:xfrm>
            <a:off x="1691968" y="360900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Th0</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8" name="Rectangle 73"/>
          <p:cNvSpPr>
            <a:spLocks noChangeArrowheads="1"/>
          </p:cNvSpPr>
          <p:nvPr/>
        </p:nvSpPr>
        <p:spPr bwMode="auto">
          <a:xfrm>
            <a:off x="475200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9" name="直線コネクタ 38"/>
          <p:cNvCxnSpPr/>
          <p:nvPr/>
        </p:nvCxnSpPr>
        <p:spPr bwMode="auto">
          <a:xfrm>
            <a:off x="4707398" y="1718981"/>
            <a:ext cx="0" cy="2340026"/>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3739560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マルチスレッディングの利点と欠点</a:t>
            </a:r>
          </a:p>
        </p:txBody>
      </p:sp>
      <p:sp>
        <p:nvSpPr>
          <p:cNvPr id="3" name="テキスト プレースホルダー 2"/>
          <p:cNvSpPr>
            <a:spLocks noGrp="1"/>
          </p:cNvSpPr>
          <p:nvPr>
            <p:ph type="body" sz="quarter" idx="10"/>
          </p:nvPr>
        </p:nvSpPr>
        <p:spPr/>
        <p:txBody>
          <a:bodyPr/>
          <a:lstStyle/>
          <a:p>
            <a:endParaRPr kumimoji="1" lang="en-US" altLang="ja-JP" dirty="0"/>
          </a:p>
          <a:p>
            <a:r>
              <a:rPr kumimoji="1" lang="ja-JP" altLang="en-US" dirty="0"/>
              <a:t>利点：</a:t>
            </a:r>
            <a:endParaRPr kumimoji="1" lang="en-US" altLang="ja-JP" dirty="0"/>
          </a:p>
          <a:p>
            <a:pPr lvl="1"/>
            <a:r>
              <a:rPr kumimoji="1" lang="ja-JP" altLang="en-US" dirty="0"/>
              <a:t>他の方法のような問題がおきない</a:t>
            </a:r>
            <a:endParaRPr kumimoji="1" lang="en-US" altLang="ja-JP" dirty="0"/>
          </a:p>
          <a:p>
            <a:pPr lvl="2"/>
            <a:r>
              <a:rPr kumimoji="1" lang="ja-JP" altLang="en-US" dirty="0"/>
              <a:t>理想的にはバブルも発生せず，クロックも落ちない</a:t>
            </a:r>
            <a:endParaRPr kumimoji="1" lang="en-US" altLang="ja-JP" dirty="0"/>
          </a:p>
          <a:p>
            <a:pPr lvl="1"/>
            <a:r>
              <a:rPr kumimoji="1" lang="ja-JP" altLang="en-US" dirty="0"/>
              <a:t>演算器をパイプライン化しても性能に影響がない</a:t>
            </a:r>
            <a:endParaRPr kumimoji="1" lang="en-US" altLang="ja-JP" dirty="0"/>
          </a:p>
          <a:p>
            <a:pPr lvl="2"/>
            <a:r>
              <a:rPr kumimoji="1" lang="ja-JP" altLang="en-US" dirty="0"/>
              <a:t>他のスレッドを実行して時間をつぶしていればよい</a:t>
            </a:r>
            <a:endParaRPr kumimoji="1" lang="en-US" altLang="ja-JP" dirty="0"/>
          </a:p>
          <a:p>
            <a:r>
              <a:rPr kumimoji="1" lang="ja-JP" altLang="en-US" dirty="0"/>
              <a:t>欠点：</a:t>
            </a:r>
            <a:endParaRPr kumimoji="1" lang="en-US" altLang="ja-JP" dirty="0"/>
          </a:p>
          <a:p>
            <a:pPr marL="817200" lvl="1" indent="-457200">
              <a:buFont typeface="+mj-lt"/>
              <a:buAutoNum type="arabicPeriod"/>
            </a:pPr>
            <a:r>
              <a:rPr kumimoji="1" lang="ja-JP" altLang="en-US" dirty="0"/>
              <a:t>動かすスレッドがない場合は，止めておくしかない</a:t>
            </a:r>
            <a:endParaRPr kumimoji="1" lang="en-US" altLang="ja-JP" dirty="0"/>
          </a:p>
          <a:p>
            <a:pPr lvl="2"/>
            <a:r>
              <a:rPr lang="en-US" altLang="ja-JP" dirty="0"/>
              <a:t>GPU </a:t>
            </a:r>
            <a:r>
              <a:rPr lang="ja-JP" altLang="en-US" dirty="0"/>
              <a:t>等ではスレッドが大量にあるので，問題とならない</a:t>
            </a:r>
            <a:endParaRPr lang="en-US" altLang="ja-JP" dirty="0"/>
          </a:p>
          <a:p>
            <a:pPr lvl="2"/>
            <a:r>
              <a:rPr kumimoji="1" lang="en-US" altLang="ja-JP" dirty="0"/>
              <a:t>GPU </a:t>
            </a:r>
            <a:r>
              <a:rPr kumimoji="1" lang="ja-JP" altLang="en-US" dirty="0"/>
              <a:t>ではループの各周がスレッドになっている</a:t>
            </a:r>
            <a:endParaRPr kumimoji="1" lang="en-US" altLang="ja-JP" dirty="0"/>
          </a:p>
          <a:p>
            <a:pPr marL="817200" lvl="1" indent="-457200">
              <a:buFont typeface="+mj-lt"/>
              <a:buAutoNum type="arabicPeriod"/>
            </a:pPr>
            <a:r>
              <a:rPr lang="ja-JP" altLang="en-US" dirty="0"/>
              <a:t>スレッド数分のレジスタを持つ必要があるのでハードが大きい</a:t>
            </a:r>
            <a:endParaRPr lang="en-US" altLang="ja-JP" dirty="0"/>
          </a:p>
          <a:p>
            <a:pPr lvl="2"/>
            <a:endParaRPr kumimoji="1" lang="ja-JP" altLang="en-US" dirty="0"/>
          </a:p>
        </p:txBody>
      </p:sp>
    </p:spTree>
    <p:extLst>
      <p:ext uri="{BB962C8B-B14F-4D97-AF65-F5344CB8AC3E}">
        <p14:creationId xmlns:p14="http://schemas.microsoft.com/office/powerpoint/2010/main" val="45356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データ・ハザードのまとめ</a:t>
            </a:r>
          </a:p>
        </p:txBody>
      </p:sp>
      <p:sp>
        <p:nvSpPr>
          <p:cNvPr id="3" name="テキスト プレースホルダー 2"/>
          <p:cNvSpPr>
            <a:spLocks noGrp="1"/>
          </p:cNvSpPr>
          <p:nvPr>
            <p:ph type="body" sz="quarter" idx="10"/>
          </p:nvPr>
        </p:nvSpPr>
        <p:spPr/>
        <p:txBody>
          <a:bodyPr/>
          <a:lstStyle/>
          <a:p>
            <a:r>
              <a:rPr kumimoji="1" lang="ja-JP" altLang="en-US" dirty="0"/>
              <a:t>解消方法</a:t>
            </a:r>
            <a:endParaRPr kumimoji="1" lang="en-US" altLang="ja-JP" dirty="0"/>
          </a:p>
          <a:p>
            <a:pPr marL="817200" lvl="1" indent="-457200">
              <a:buFont typeface="+mj-lt"/>
              <a:buAutoNum type="arabicPeriod"/>
            </a:pPr>
            <a:r>
              <a:rPr kumimoji="1" lang="ja-JP" altLang="en-US" dirty="0"/>
              <a:t>ストールさせる</a:t>
            </a:r>
            <a:endParaRPr kumimoji="1" lang="en-US" altLang="ja-JP" dirty="0"/>
          </a:p>
          <a:p>
            <a:pPr marL="817200" lvl="1" indent="-457200">
              <a:buFont typeface="+mj-lt"/>
              <a:buAutoNum type="arabicPeriod"/>
            </a:pPr>
            <a:r>
              <a:rPr kumimoji="1" lang="ja-JP" altLang="en-US" dirty="0"/>
              <a:t>遅延スロット（なにもしない）</a:t>
            </a:r>
            <a:endParaRPr kumimoji="1" lang="en-US" altLang="ja-JP" dirty="0"/>
          </a:p>
          <a:p>
            <a:pPr marL="817200" lvl="1" indent="-457200">
              <a:buFont typeface="+mj-lt"/>
              <a:buAutoNum type="arabicPeriod"/>
            </a:pPr>
            <a:r>
              <a:rPr kumimoji="1" lang="ja-JP" altLang="en-US" dirty="0"/>
              <a:t>フォワーディング</a:t>
            </a:r>
            <a:endParaRPr kumimoji="1" lang="en-US" altLang="ja-JP" dirty="0"/>
          </a:p>
          <a:p>
            <a:pPr marL="817200" lvl="1" indent="-457200">
              <a:buFont typeface="+mj-lt"/>
              <a:buAutoNum type="arabicPeriod"/>
            </a:pPr>
            <a:r>
              <a:rPr kumimoji="1" lang="ja-JP" altLang="en-US" b="1" dirty="0"/>
              <a:t>マルチスレッディング</a:t>
            </a:r>
          </a:p>
        </p:txBody>
      </p:sp>
    </p:spTree>
    <p:extLst>
      <p:ext uri="{BB962C8B-B14F-4D97-AF65-F5344CB8AC3E}">
        <p14:creationId xmlns:p14="http://schemas.microsoft.com/office/powerpoint/2010/main" val="1050804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非構造ハザード</a:t>
            </a:r>
            <a:endParaRPr lang="en-US" altLang="ja-JP" dirty="0"/>
          </a:p>
          <a:p>
            <a:pPr marL="457200" indent="-457200">
              <a:buFont typeface="+mj-lt"/>
              <a:buAutoNum type="arabicPeriod"/>
            </a:pPr>
            <a:r>
              <a:rPr kumimoji="1" lang="ja-JP" altLang="en-US" dirty="0"/>
              <a:t>命令パイプラインと性能</a:t>
            </a:r>
            <a:endParaRPr kumimoji="1" lang="en-US" altLang="ja-JP" dirty="0"/>
          </a:p>
          <a:p>
            <a:pPr marL="457200" indent="-457200">
              <a:buFont typeface="+mj-lt"/>
              <a:buAutoNum type="arabicPeriod"/>
            </a:pPr>
            <a:r>
              <a:rPr kumimoji="1" lang="ja-JP" altLang="en-US" dirty="0"/>
              <a:t>分岐予測（前編）</a:t>
            </a:r>
            <a:endParaRPr kumimoji="1" lang="en-US" altLang="ja-JP" dirty="0"/>
          </a:p>
        </p:txBody>
      </p:sp>
    </p:spTree>
    <p:extLst>
      <p:ext uri="{BB962C8B-B14F-4D97-AF65-F5344CB8AC3E}">
        <p14:creationId xmlns:p14="http://schemas.microsoft.com/office/powerpoint/2010/main" val="42908810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ハザード</a:t>
            </a:r>
          </a:p>
        </p:txBody>
      </p:sp>
      <p:sp>
        <p:nvSpPr>
          <p:cNvPr id="3" name="テキスト プレースホルダー 2"/>
          <p:cNvSpPr>
            <a:spLocks noGrp="1"/>
          </p:cNvSpPr>
          <p:nvPr>
            <p:ph type="body" sz="quarter" idx="10"/>
          </p:nvPr>
        </p:nvSpPr>
        <p:spPr/>
        <p:txBody>
          <a:bodyPr/>
          <a:lstStyle/>
          <a:p>
            <a:pPr marL="385200" indent="-457200">
              <a:buFont typeface="+mj-lt"/>
              <a:buAutoNum type="arabicPeriod"/>
            </a:pPr>
            <a:r>
              <a:rPr lang="ja-JP" altLang="en-US" dirty="0"/>
              <a:t>構造ハザード</a:t>
            </a:r>
            <a:endParaRPr lang="en-US" altLang="ja-JP" dirty="0"/>
          </a:p>
          <a:p>
            <a:pPr marL="385200" indent="-457200">
              <a:buFont typeface="+mj-lt"/>
              <a:buAutoNum type="arabicPeriod"/>
            </a:pPr>
            <a:r>
              <a:rPr lang="ja-JP" altLang="en-US" dirty="0"/>
              <a:t>非構造ハザード：バックエッジに由来</a:t>
            </a:r>
            <a:endParaRPr lang="en-US" altLang="ja-JP" dirty="0"/>
          </a:p>
          <a:p>
            <a:pPr marL="745200" lvl="1" indent="-457200">
              <a:buFont typeface="+mj-lt"/>
              <a:buAutoNum type="alphaLcPeriod"/>
            </a:pPr>
            <a:r>
              <a:rPr lang="ja-JP" altLang="en-US" dirty="0"/>
              <a:t>データ・ハザード</a:t>
            </a:r>
          </a:p>
          <a:p>
            <a:pPr marL="709200" lvl="1" indent="-457200">
              <a:buFont typeface="+mj-lt"/>
              <a:buAutoNum type="alphaLcPeriod"/>
            </a:pPr>
            <a:r>
              <a:rPr lang="ja-JP" altLang="en-US" b="1" dirty="0"/>
              <a:t>制御ハザード</a:t>
            </a:r>
            <a:endParaRPr lang="en-US" altLang="ja-JP" b="1" dirty="0"/>
          </a:p>
        </p:txBody>
      </p:sp>
    </p:spTree>
    <p:extLst>
      <p:ext uri="{BB962C8B-B14F-4D97-AF65-F5344CB8AC3E}">
        <p14:creationId xmlns:p14="http://schemas.microsoft.com/office/powerpoint/2010/main" val="40922513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分岐命令の処理と制御ハザード</a:t>
            </a:r>
          </a:p>
        </p:txBody>
      </p:sp>
      <p:sp>
        <p:nvSpPr>
          <p:cNvPr id="58" name="コンテンツ プレースホルダー 57"/>
          <p:cNvSpPr>
            <a:spLocks noGrp="1"/>
          </p:cNvSpPr>
          <p:nvPr>
            <p:ph idx="4294967295"/>
          </p:nvPr>
        </p:nvSpPr>
        <p:spPr>
          <a:xfrm>
            <a:off x="127205" y="4329010"/>
            <a:ext cx="9000100" cy="2250025"/>
          </a:xfrm>
          <a:prstGeom prst="rect">
            <a:avLst/>
          </a:prstGeom>
        </p:spPr>
        <p:txBody>
          <a:bodyPr/>
          <a:lstStyle/>
          <a:p>
            <a:r>
              <a:rPr lang="ja-JP" altLang="en-US" dirty="0"/>
              <a:t>「</a:t>
            </a:r>
            <a:r>
              <a:rPr lang="en-US" altLang="ja-JP" dirty="0">
                <a:solidFill>
                  <a:schemeClr val="accent5"/>
                </a:solidFill>
              </a:rPr>
              <a:t>if a &gt; 0</a:t>
            </a:r>
            <a:r>
              <a:rPr lang="ja-JP" altLang="en-US" dirty="0"/>
              <a:t>」の結果は</a:t>
            </a:r>
            <a:r>
              <a:rPr lang="ja-JP" altLang="en-US" dirty="0">
                <a:solidFill>
                  <a:schemeClr val="accent4"/>
                </a:solidFill>
              </a:rPr>
              <a:t>最終段の </a:t>
            </a:r>
            <a:r>
              <a:rPr lang="el-GR"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dirty="0"/>
              <a:t>の人まで反映出来ない</a:t>
            </a:r>
            <a:endParaRPr lang="en-US" altLang="ja-JP" sz="1800" dirty="0"/>
          </a:p>
          <a:p>
            <a:pPr lvl="1"/>
            <a:r>
              <a:rPr lang="ja-JP" altLang="en-US" dirty="0"/>
              <a:t>先頭は次に </a:t>
            </a:r>
            <a:r>
              <a:rPr lang="en-US" altLang="ja-JP" dirty="0">
                <a:solidFill>
                  <a:schemeClr val="accent5"/>
                </a:solidFill>
              </a:rPr>
              <a:t>a=a+1 </a:t>
            </a:r>
            <a:r>
              <a:rPr lang="ja-JP" altLang="en-US" dirty="0"/>
              <a:t>と </a:t>
            </a:r>
            <a:r>
              <a:rPr lang="en-US" altLang="ja-JP" dirty="0">
                <a:solidFill>
                  <a:schemeClr val="accent5"/>
                </a:solidFill>
              </a:rPr>
              <a:t>a=a-1</a:t>
            </a:r>
            <a:r>
              <a:rPr lang="en-US" altLang="ja-JP" dirty="0"/>
              <a:t> </a:t>
            </a:r>
            <a:r>
              <a:rPr lang="ja-JP" altLang="en-US" dirty="0"/>
              <a:t>のどちらを取り込めばいいのかわからない</a:t>
            </a:r>
            <a:endParaRPr lang="en-US" altLang="ja-JP" dirty="0"/>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0" name="角丸四角形 89"/>
          <p:cNvSpPr/>
          <p:nvPr/>
        </p:nvSpPr>
        <p:spPr bwMode="auto">
          <a:xfrm>
            <a:off x="2051972"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if a &gt; 0</a:t>
            </a:r>
            <a:endParaRPr kumimoji="1" lang="ja-JP" altLang="en-US" dirty="0">
              <a:latin typeface="Arial Narrow" panose="020B0606020202030204" pitchFamily="34" charset="0"/>
            </a:endParaRPr>
          </a:p>
        </p:txBody>
      </p:sp>
      <p:sp>
        <p:nvSpPr>
          <p:cNvPr id="96" name="正方形/長方形 95"/>
          <p:cNvSpPr/>
          <p:nvPr/>
        </p:nvSpPr>
        <p:spPr bwMode="auto">
          <a:xfrm>
            <a:off x="251952" y="2438989"/>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kumimoji="1" lang="en-US" altLang="ja-JP" sz="2400" b="1" dirty="0">
                <a:solidFill>
                  <a:schemeClr val="tx2"/>
                </a:solidFill>
                <a:latin typeface="Arial Narrow" panose="020B0606020202030204" pitchFamily="34" charset="0"/>
              </a:rPr>
              <a:t>if a &gt; 0:</a:t>
            </a:r>
          </a:p>
          <a:p>
            <a:pPr>
              <a:lnSpc>
                <a:spcPct val="80000"/>
              </a:lnSpc>
            </a:pPr>
            <a:r>
              <a:rPr kumimoji="1" lang="en-US" altLang="ja-JP" sz="2400" dirty="0">
                <a:solidFill>
                  <a:schemeClr val="bg1"/>
                </a:solidFill>
                <a:latin typeface="Arial Narrow" panose="020B0606020202030204" pitchFamily="34" charset="0"/>
              </a:rPr>
              <a:t>    a=a+1</a:t>
            </a:r>
          </a:p>
          <a:p>
            <a:pPr>
              <a:lnSpc>
                <a:spcPct val="80000"/>
              </a:lnSpc>
            </a:pPr>
            <a:r>
              <a:rPr lang="en-US" altLang="ja-JP" sz="2400" dirty="0">
                <a:solidFill>
                  <a:schemeClr val="bg1"/>
                </a:solidFill>
                <a:latin typeface="Arial Narrow" panose="020B0606020202030204" pitchFamily="34" charset="0"/>
              </a:rPr>
              <a:t>else:</a:t>
            </a:r>
          </a:p>
          <a:p>
            <a:pPr>
              <a:lnSpc>
                <a:spcPct val="80000"/>
              </a:lnSpc>
            </a:pPr>
            <a:r>
              <a:rPr kumimoji="1" lang="en-US" altLang="ja-JP" sz="2400" dirty="0">
                <a:solidFill>
                  <a:schemeClr val="bg1"/>
                </a:solidFill>
                <a:latin typeface="Arial Narrow" panose="020B0606020202030204" pitchFamily="34" charset="0"/>
              </a:rPr>
              <a:t>    a=a-1</a:t>
            </a:r>
          </a:p>
          <a:p>
            <a:pPr>
              <a:lnSpc>
                <a:spcPct val="80000"/>
              </a:lnSpc>
            </a:pPr>
            <a:r>
              <a:rPr kumimoji="1" lang="ja-JP" altLang="en-US" sz="2000" dirty="0">
                <a:solidFill>
                  <a:schemeClr val="bg1"/>
                </a:solidFill>
                <a:latin typeface="Arial Narrow" panose="020B0606020202030204" pitchFamily="34" charset="0"/>
              </a:rPr>
              <a:t>  </a:t>
            </a:r>
          </a:p>
        </p:txBody>
      </p:sp>
      <p:sp>
        <p:nvSpPr>
          <p:cNvPr id="97" name="正方形/長方形 96"/>
          <p:cNvSpPr/>
          <p:nvPr/>
        </p:nvSpPr>
        <p:spPr bwMode="auto">
          <a:xfrm>
            <a:off x="521955" y="1898983"/>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命令メモリ</a:t>
            </a:r>
          </a:p>
        </p:txBody>
      </p:sp>
      <p:sp>
        <p:nvSpPr>
          <p:cNvPr id="24" name="角丸四角形吹き出し 23"/>
          <p:cNvSpPr/>
          <p:nvPr/>
        </p:nvSpPr>
        <p:spPr bwMode="auto">
          <a:xfrm>
            <a:off x="2141973" y="1718981"/>
            <a:ext cx="1440016" cy="432646"/>
          </a:xfrm>
          <a:prstGeom prst="wedgeRoundRectCallout">
            <a:avLst>
              <a:gd name="adj1" fmla="val -43365"/>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次どう</a:t>
            </a:r>
            <a:r>
              <a:rPr kumimoji="1" lang="ja-JP" altLang="en-US" sz="1400" dirty="0" err="1">
                <a:solidFill>
                  <a:schemeClr val="tx1">
                    <a:lumMod val="65000"/>
                    <a:lumOff val="35000"/>
                  </a:schemeClr>
                </a:solidFill>
                <a:latin typeface="Arial Narrow" panose="020B0606020202030204" pitchFamily="34" charset="0"/>
              </a:rPr>
              <a:t>すんねん</a:t>
            </a:r>
            <a:endParaRPr kumimoji="1" lang="ja-JP" altLang="en-US" sz="1400" dirty="0">
              <a:solidFill>
                <a:schemeClr val="tx1">
                  <a:lumMod val="65000"/>
                  <a:lumOff val="35000"/>
                </a:schemeClr>
              </a:solidFill>
              <a:latin typeface="Arial Narrow" panose="020B0606020202030204" pitchFamily="34" charset="0"/>
            </a:endParaRPr>
          </a:p>
        </p:txBody>
      </p:sp>
    </p:spTree>
    <p:extLst>
      <p:ext uri="{BB962C8B-B14F-4D97-AF65-F5344CB8AC3E}">
        <p14:creationId xmlns:p14="http://schemas.microsoft.com/office/powerpoint/2010/main" val="869559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制御ハザードの解消方法</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a:t>解消方法</a:t>
            </a:r>
            <a:endParaRPr lang="en-US" altLang="ja-JP" dirty="0"/>
          </a:p>
          <a:p>
            <a:pPr marL="817200" lvl="1" indent="-457200">
              <a:buFont typeface="+mj-lt"/>
              <a:buAutoNum type="arabicPeriod"/>
            </a:pPr>
            <a:r>
              <a:rPr lang="ja-JP" altLang="en-US" dirty="0"/>
              <a:t>ストールさせる</a:t>
            </a:r>
            <a:endParaRPr lang="en-US" altLang="ja-JP" dirty="0"/>
          </a:p>
          <a:p>
            <a:pPr marL="817200" lvl="1" indent="-457200">
              <a:buFont typeface="+mj-lt"/>
              <a:buAutoNum type="arabicPeriod"/>
            </a:pPr>
            <a:r>
              <a:rPr lang="ja-JP" altLang="en-US" dirty="0"/>
              <a:t>遅延スロット（なにもしない）</a:t>
            </a:r>
            <a:endParaRPr lang="en-US" altLang="ja-JP" dirty="0"/>
          </a:p>
          <a:p>
            <a:pPr marL="817200" lvl="1" indent="-457200">
              <a:buFont typeface="+mj-lt"/>
              <a:buAutoNum type="arabicPeriod"/>
            </a:pPr>
            <a:r>
              <a:rPr lang="ja-JP" altLang="en-US" dirty="0"/>
              <a:t>マルチスレッディング</a:t>
            </a:r>
            <a:endParaRPr lang="en-US" altLang="ja-JP" dirty="0"/>
          </a:p>
          <a:p>
            <a:pPr lvl="2"/>
            <a:r>
              <a:rPr lang="ja-JP" altLang="en-US" dirty="0"/>
              <a:t>上記は，基本的にデータ・ハザードと同様にして適用できる</a:t>
            </a:r>
            <a:endParaRPr lang="en-US" altLang="ja-JP" dirty="0"/>
          </a:p>
          <a:p>
            <a:pPr lvl="2"/>
            <a:r>
              <a:rPr lang="ja-JP" altLang="en-US" dirty="0"/>
              <a:t>フォワーディングは制御ハザードでは意味的に無理</a:t>
            </a:r>
            <a:br>
              <a:rPr lang="en-US" altLang="ja-JP" dirty="0"/>
            </a:br>
            <a:endParaRPr lang="en-US" altLang="ja-JP" dirty="0"/>
          </a:p>
          <a:p>
            <a:pPr marL="817200" lvl="1" indent="-457200">
              <a:buFont typeface="+mj-lt"/>
              <a:buAutoNum type="arabicPeriod"/>
            </a:pPr>
            <a:r>
              <a:rPr lang="ja-JP" altLang="en-US" b="1" dirty="0"/>
              <a:t>分岐予測による投機実行</a:t>
            </a:r>
          </a:p>
          <a:p>
            <a:endParaRPr kumimoji="1" lang="ja-JP" altLang="en-US" dirty="0"/>
          </a:p>
        </p:txBody>
      </p:sp>
    </p:spTree>
    <p:extLst>
      <p:ext uri="{BB962C8B-B14F-4D97-AF65-F5344CB8AC3E}">
        <p14:creationId xmlns:p14="http://schemas.microsoft.com/office/powerpoint/2010/main" val="29972403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分岐</a:t>
            </a:r>
            <a:r>
              <a:rPr lang="ja-JP" altLang="en-US" dirty="0"/>
              <a:t>予測</a:t>
            </a:r>
            <a:endParaRPr kumimoji="1" lang="ja-JP" altLang="en-US" dirty="0"/>
          </a:p>
        </p:txBody>
      </p:sp>
      <p:sp>
        <p:nvSpPr>
          <p:cNvPr id="58" name="コンテンツ プレースホルダー 57"/>
          <p:cNvSpPr>
            <a:spLocks noGrp="1"/>
          </p:cNvSpPr>
          <p:nvPr>
            <p:ph idx="4294967295"/>
          </p:nvPr>
        </p:nvSpPr>
        <p:spPr>
          <a:xfrm>
            <a:off x="251952" y="4689014"/>
            <a:ext cx="8550095" cy="1369161"/>
          </a:xfrm>
          <a:prstGeom prst="rect">
            <a:avLst/>
          </a:prstGeom>
        </p:spPr>
        <p:txBody>
          <a:bodyPr/>
          <a:lstStyle/>
          <a:p>
            <a:r>
              <a:rPr lang="ja-JP" altLang="en-US" sz="2000" dirty="0"/>
              <a:t>動作</a:t>
            </a:r>
            <a:endParaRPr lang="en-US" altLang="ja-JP" sz="2000" dirty="0"/>
          </a:p>
          <a:p>
            <a:pPr lvl="1"/>
            <a:r>
              <a:rPr lang="ja-JP" altLang="en-US" sz="2000" dirty="0"/>
              <a:t>「</a:t>
            </a:r>
            <a:r>
              <a:rPr lang="en-US" altLang="ja-JP" sz="2000" dirty="0">
                <a:solidFill>
                  <a:schemeClr val="accent5"/>
                </a:solidFill>
              </a:rPr>
              <a:t>if a &gt; 0</a:t>
            </a:r>
            <a:r>
              <a:rPr lang="ja-JP" altLang="en-US" sz="2000" dirty="0"/>
              <a:t>」の結果を予測して，命令を取り込む</a:t>
            </a:r>
            <a:endParaRPr lang="en-US" altLang="ja-JP" sz="2000" dirty="0"/>
          </a:p>
          <a:p>
            <a:pPr lvl="2"/>
            <a:r>
              <a:rPr lang="ja-JP" altLang="en-US" sz="2000" dirty="0"/>
              <a:t>前回はこっちに行ったので，次もこっちに違いないとかで予測</a:t>
            </a:r>
            <a:endParaRPr lang="en-US" altLang="ja-JP" sz="2000" dirty="0"/>
          </a:p>
          <a:p>
            <a:pPr lvl="1"/>
            <a:r>
              <a:rPr lang="ja-JP" altLang="en-US" sz="2000" dirty="0"/>
              <a:t>あとから予測が正しいか確認する</a:t>
            </a:r>
            <a:endParaRPr lang="en-US" altLang="ja-JP" sz="2000" dirty="0"/>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0" name="角丸四角形 89"/>
          <p:cNvSpPr/>
          <p:nvPr/>
        </p:nvSpPr>
        <p:spPr bwMode="auto">
          <a:xfrm>
            <a:off x="3491988"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if a &gt; 0</a:t>
            </a:r>
            <a:endParaRPr kumimoji="1" lang="ja-JP" altLang="en-US" dirty="0">
              <a:latin typeface="Arial Narrow" panose="020B0606020202030204" pitchFamily="34" charset="0"/>
            </a:endParaRPr>
          </a:p>
        </p:txBody>
      </p:sp>
      <p:sp>
        <p:nvSpPr>
          <p:cNvPr id="96" name="正方形/長方形 95"/>
          <p:cNvSpPr/>
          <p:nvPr/>
        </p:nvSpPr>
        <p:spPr bwMode="auto">
          <a:xfrm>
            <a:off x="251952" y="2438989"/>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sz="2400" b="1" dirty="0">
                <a:solidFill>
                  <a:schemeClr val="tx2"/>
                </a:solidFill>
                <a:latin typeface="Arial Narrow" panose="020B0606020202030204" pitchFamily="34" charset="0"/>
              </a:rPr>
              <a:t>if a &gt; 0:</a:t>
            </a:r>
          </a:p>
          <a:p>
            <a:pPr>
              <a:lnSpc>
                <a:spcPct val="80000"/>
              </a:lnSpc>
            </a:pPr>
            <a:r>
              <a:rPr lang="en-US" altLang="ja-JP" sz="2400" dirty="0">
                <a:solidFill>
                  <a:schemeClr val="bg1"/>
                </a:solidFill>
                <a:latin typeface="Arial Narrow" panose="020B0606020202030204" pitchFamily="34" charset="0"/>
              </a:rPr>
              <a:t>    a=a+1</a:t>
            </a:r>
          </a:p>
          <a:p>
            <a:pPr>
              <a:lnSpc>
                <a:spcPct val="80000"/>
              </a:lnSpc>
            </a:pPr>
            <a:r>
              <a:rPr lang="en-US" altLang="ja-JP" sz="2400" dirty="0">
                <a:solidFill>
                  <a:schemeClr val="bg1"/>
                </a:solidFill>
                <a:latin typeface="Arial Narrow" panose="020B0606020202030204" pitchFamily="34" charset="0"/>
              </a:rPr>
              <a:t>else:</a:t>
            </a:r>
          </a:p>
          <a:p>
            <a:pPr>
              <a:lnSpc>
                <a:spcPct val="80000"/>
              </a:lnSpc>
            </a:pPr>
            <a:r>
              <a:rPr lang="en-US" altLang="ja-JP" sz="2400" dirty="0">
                <a:solidFill>
                  <a:schemeClr val="bg1"/>
                </a:solidFill>
                <a:latin typeface="Arial Narrow" panose="020B0606020202030204" pitchFamily="34" charset="0"/>
              </a:rPr>
              <a:t>    </a:t>
            </a:r>
            <a:r>
              <a:rPr lang="en-US" altLang="ja-JP" sz="2400" dirty="0">
                <a:solidFill>
                  <a:schemeClr val="tx2"/>
                </a:solidFill>
                <a:latin typeface="Arial Narrow" panose="020B0606020202030204" pitchFamily="34" charset="0"/>
              </a:rPr>
              <a:t>a=a-1</a:t>
            </a:r>
          </a:p>
          <a:p>
            <a:pPr>
              <a:lnSpc>
                <a:spcPct val="80000"/>
              </a:lnSpc>
            </a:pPr>
            <a:r>
              <a:rPr lang="ja-JP" altLang="en-US" sz="2000" dirty="0">
                <a:solidFill>
                  <a:schemeClr val="bg1"/>
                </a:solidFill>
                <a:latin typeface="Arial Narrow" panose="020B0606020202030204" pitchFamily="34" charset="0"/>
              </a:rPr>
              <a:t>  </a:t>
            </a:r>
          </a:p>
        </p:txBody>
      </p:sp>
      <p:sp>
        <p:nvSpPr>
          <p:cNvPr id="97" name="正方形/長方形 96"/>
          <p:cNvSpPr/>
          <p:nvPr/>
        </p:nvSpPr>
        <p:spPr bwMode="auto">
          <a:xfrm>
            <a:off x="521955" y="1988984"/>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プログラム</a:t>
            </a:r>
          </a:p>
        </p:txBody>
      </p:sp>
      <p:sp>
        <p:nvSpPr>
          <p:cNvPr id="24" name="角丸四角形 23"/>
          <p:cNvSpPr/>
          <p:nvPr/>
        </p:nvSpPr>
        <p:spPr bwMode="auto">
          <a:xfrm>
            <a:off x="2051972"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a=a-1</a:t>
            </a:r>
            <a:endParaRPr kumimoji="1" lang="ja-JP" altLang="en-US" dirty="0">
              <a:latin typeface="Arial Narrow" panose="020B0606020202030204" pitchFamily="34" charset="0"/>
            </a:endParaRPr>
          </a:p>
        </p:txBody>
      </p:sp>
      <p:sp>
        <p:nvSpPr>
          <p:cNvPr id="4" name="角丸四角形吹き出し 3"/>
          <p:cNvSpPr/>
          <p:nvPr/>
        </p:nvSpPr>
        <p:spPr bwMode="auto">
          <a:xfrm>
            <a:off x="2051972" y="1358977"/>
            <a:ext cx="2520028" cy="612648"/>
          </a:xfrm>
          <a:prstGeom prst="wedgeRoundRectCallout">
            <a:avLst>
              <a:gd name="adj1" fmla="val -43365"/>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err="1">
                <a:solidFill>
                  <a:schemeClr val="tx1">
                    <a:lumMod val="65000"/>
                    <a:lumOff val="35000"/>
                  </a:schemeClr>
                </a:solidFill>
                <a:latin typeface="Arial Narrow" panose="020B0606020202030204" pitchFamily="34" charset="0"/>
              </a:rPr>
              <a:t>わいの</a:t>
            </a:r>
            <a:r>
              <a:rPr kumimoji="1" lang="ja-JP" altLang="en-US" dirty="0">
                <a:solidFill>
                  <a:schemeClr val="tx1">
                    <a:lumMod val="65000"/>
                    <a:lumOff val="35000"/>
                  </a:schemeClr>
                </a:solidFill>
                <a:latin typeface="Arial Narrow" panose="020B0606020202030204" pitchFamily="34" charset="0"/>
              </a:rPr>
              <a:t>予想では </a:t>
            </a:r>
            <a:r>
              <a:rPr kumimoji="1" lang="en-US" altLang="ja-JP" dirty="0">
                <a:solidFill>
                  <a:schemeClr val="tx1">
                    <a:lumMod val="65000"/>
                    <a:lumOff val="35000"/>
                  </a:schemeClr>
                </a:solidFill>
                <a:latin typeface="Arial Narrow" panose="020B0606020202030204" pitchFamily="34" charset="0"/>
              </a:rPr>
              <a:t>else </a:t>
            </a:r>
            <a:r>
              <a:rPr kumimoji="1" lang="ja-JP" altLang="en-US" dirty="0">
                <a:solidFill>
                  <a:schemeClr val="tx1">
                    <a:lumMod val="65000"/>
                    <a:lumOff val="35000"/>
                  </a:schemeClr>
                </a:solidFill>
                <a:latin typeface="Arial Narrow" panose="020B0606020202030204" pitchFamily="34" charset="0"/>
              </a:rPr>
              <a:t>や</a:t>
            </a:r>
            <a:endParaRPr kumimoji="1" lang="en-US" altLang="ja-JP" dirty="0">
              <a:solidFill>
                <a:schemeClr val="tx1">
                  <a:lumMod val="65000"/>
                  <a:lumOff val="35000"/>
                </a:schemeClr>
              </a:solidFill>
              <a:latin typeface="Arial Narrow" panose="020B0606020202030204" pitchFamily="34" charset="0"/>
            </a:endParaRPr>
          </a:p>
        </p:txBody>
      </p:sp>
      <p:sp>
        <p:nvSpPr>
          <p:cNvPr id="27" name="角丸四角形吹き出し 26"/>
          <p:cNvSpPr/>
          <p:nvPr/>
        </p:nvSpPr>
        <p:spPr bwMode="auto">
          <a:xfrm>
            <a:off x="6552022" y="1358977"/>
            <a:ext cx="1980022" cy="612648"/>
          </a:xfrm>
          <a:prstGeom prst="wedgeRoundRectCallout">
            <a:avLst>
              <a:gd name="adj1" fmla="val -43365"/>
              <a:gd name="adj2" fmla="val 134720"/>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ほんまかいな</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後でたしかめるで</a:t>
            </a:r>
          </a:p>
        </p:txBody>
      </p:sp>
      <p:sp>
        <p:nvSpPr>
          <p:cNvPr id="28" name="正方形/長方形 27"/>
          <p:cNvSpPr/>
          <p:nvPr/>
        </p:nvSpPr>
        <p:spPr bwMode="auto">
          <a:xfrm>
            <a:off x="5112006"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2"/>
                </a:solidFill>
              </a:rPr>
              <a:t>ｳｿｸｻｰ</a:t>
            </a:r>
          </a:p>
        </p:txBody>
      </p:sp>
      <p:sp>
        <p:nvSpPr>
          <p:cNvPr id="29" name="正方形/長方形 28"/>
          <p:cNvSpPr/>
          <p:nvPr/>
        </p:nvSpPr>
        <p:spPr bwMode="auto">
          <a:xfrm>
            <a:off x="3761991"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3">
                    <a:lumMod val="75000"/>
                  </a:schemeClr>
                </a:solidFill>
              </a:rPr>
              <a:t>ﾎﾝﾄｶﾅｰ</a:t>
            </a:r>
          </a:p>
        </p:txBody>
      </p:sp>
    </p:spTree>
    <p:extLst>
      <p:ext uri="{BB962C8B-B14F-4D97-AF65-F5344CB8AC3E}">
        <p14:creationId xmlns:p14="http://schemas.microsoft.com/office/powerpoint/2010/main" val="25273853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分岐</a:t>
            </a:r>
            <a:r>
              <a:rPr lang="ja-JP" altLang="en-US" dirty="0"/>
              <a:t>予測ペナルティ</a:t>
            </a:r>
            <a:endParaRPr kumimoji="1" lang="ja-JP" altLang="en-US" dirty="0"/>
          </a:p>
        </p:txBody>
      </p:sp>
      <p:sp>
        <p:nvSpPr>
          <p:cNvPr id="58" name="コンテンツ プレースホルダー 57"/>
          <p:cNvSpPr>
            <a:spLocks noGrp="1"/>
          </p:cNvSpPr>
          <p:nvPr>
            <p:ph idx="4294967295"/>
          </p:nvPr>
        </p:nvSpPr>
        <p:spPr>
          <a:xfrm>
            <a:off x="701957" y="4869016"/>
            <a:ext cx="8190091" cy="1369161"/>
          </a:xfrm>
          <a:prstGeom prst="rect">
            <a:avLst/>
          </a:prstGeom>
        </p:spPr>
        <p:txBody>
          <a:bodyPr/>
          <a:lstStyle/>
          <a:p>
            <a:r>
              <a:rPr lang="ja-JP" altLang="en-US" dirty="0"/>
              <a:t>予測が間違っていた場合，以降の処理を</a:t>
            </a:r>
            <a:br>
              <a:rPr lang="en-US" altLang="ja-JP" dirty="0"/>
            </a:br>
            <a:r>
              <a:rPr lang="ja-JP" altLang="en-US" dirty="0"/>
              <a:t>取り消してやり直す</a:t>
            </a:r>
            <a:endParaRPr lang="en-US" altLang="ja-JP" dirty="0"/>
          </a:p>
          <a:p>
            <a:r>
              <a:rPr lang="ja-JP" altLang="en-US" dirty="0"/>
              <a:t>この図では，無駄になるのは</a:t>
            </a:r>
            <a:r>
              <a:rPr lang="en-US" altLang="ja-JP" dirty="0"/>
              <a:t>3</a:t>
            </a:r>
            <a:r>
              <a:rPr lang="ja-JP" altLang="en-US" dirty="0"/>
              <a:t>命令分</a:t>
            </a:r>
            <a:endParaRPr lang="en-US" altLang="ja-JP" dirty="0"/>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0" name="角丸四角形 89"/>
          <p:cNvSpPr/>
          <p:nvPr/>
        </p:nvSpPr>
        <p:spPr bwMode="auto">
          <a:xfrm>
            <a:off x="6372020"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if a &gt; 0</a:t>
            </a:r>
            <a:endParaRPr kumimoji="1" lang="ja-JP" altLang="en-US" dirty="0">
              <a:latin typeface="Arial Narrow" panose="020B0606020202030204" pitchFamily="34" charset="0"/>
            </a:endParaRPr>
          </a:p>
        </p:txBody>
      </p:sp>
      <p:sp>
        <p:nvSpPr>
          <p:cNvPr id="96" name="正方形/長方形 95"/>
          <p:cNvSpPr/>
          <p:nvPr/>
        </p:nvSpPr>
        <p:spPr bwMode="auto">
          <a:xfrm>
            <a:off x="251952" y="2438989"/>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sz="2400" b="1" dirty="0">
                <a:solidFill>
                  <a:schemeClr val="tx2"/>
                </a:solidFill>
                <a:latin typeface="Arial Narrow" panose="020B0606020202030204" pitchFamily="34" charset="0"/>
              </a:rPr>
              <a:t>if a &gt; 0:</a:t>
            </a:r>
          </a:p>
          <a:p>
            <a:pPr>
              <a:lnSpc>
                <a:spcPct val="80000"/>
              </a:lnSpc>
            </a:pPr>
            <a:r>
              <a:rPr lang="en-US" altLang="ja-JP" sz="2400" dirty="0">
                <a:solidFill>
                  <a:schemeClr val="bg1"/>
                </a:solidFill>
                <a:latin typeface="Arial Narrow" panose="020B0606020202030204" pitchFamily="34" charset="0"/>
              </a:rPr>
              <a:t>    a=a+1</a:t>
            </a:r>
          </a:p>
          <a:p>
            <a:pPr>
              <a:lnSpc>
                <a:spcPct val="80000"/>
              </a:lnSpc>
            </a:pPr>
            <a:r>
              <a:rPr lang="en-US" altLang="ja-JP" sz="2400" dirty="0">
                <a:solidFill>
                  <a:schemeClr val="bg1"/>
                </a:solidFill>
                <a:latin typeface="Arial Narrow" panose="020B0606020202030204" pitchFamily="34" charset="0"/>
              </a:rPr>
              <a:t>else:</a:t>
            </a:r>
          </a:p>
          <a:p>
            <a:pPr>
              <a:lnSpc>
                <a:spcPct val="80000"/>
              </a:lnSpc>
            </a:pPr>
            <a:r>
              <a:rPr lang="en-US" altLang="ja-JP" sz="2400" dirty="0">
                <a:solidFill>
                  <a:schemeClr val="bg1"/>
                </a:solidFill>
                <a:latin typeface="Arial Narrow" panose="020B0606020202030204" pitchFamily="34" charset="0"/>
              </a:rPr>
              <a:t>    </a:t>
            </a:r>
            <a:r>
              <a:rPr lang="en-US" altLang="ja-JP" sz="2400" dirty="0">
                <a:solidFill>
                  <a:schemeClr val="tx2"/>
                </a:solidFill>
                <a:latin typeface="Arial Narrow" panose="020B0606020202030204" pitchFamily="34" charset="0"/>
              </a:rPr>
              <a:t>a=a-1</a:t>
            </a:r>
          </a:p>
          <a:p>
            <a:pPr>
              <a:lnSpc>
                <a:spcPct val="80000"/>
              </a:lnSpc>
            </a:pPr>
            <a:r>
              <a:rPr lang="ja-JP" altLang="en-US" sz="2000" dirty="0">
                <a:solidFill>
                  <a:schemeClr val="bg1"/>
                </a:solidFill>
                <a:latin typeface="Arial Narrow" panose="020B0606020202030204" pitchFamily="34" charset="0"/>
              </a:rPr>
              <a:t>  </a:t>
            </a:r>
          </a:p>
        </p:txBody>
      </p:sp>
      <p:sp>
        <p:nvSpPr>
          <p:cNvPr id="97" name="正方形/長方形 96"/>
          <p:cNvSpPr/>
          <p:nvPr/>
        </p:nvSpPr>
        <p:spPr bwMode="auto">
          <a:xfrm>
            <a:off x="521955" y="1988984"/>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プログラム</a:t>
            </a:r>
          </a:p>
        </p:txBody>
      </p:sp>
      <p:sp>
        <p:nvSpPr>
          <p:cNvPr id="24" name="角丸四角形 23"/>
          <p:cNvSpPr/>
          <p:nvPr/>
        </p:nvSpPr>
        <p:spPr bwMode="auto">
          <a:xfrm>
            <a:off x="4932004" y="2978995"/>
            <a:ext cx="720008"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a=a-1</a:t>
            </a:r>
            <a:endParaRPr lang="ja-JP" altLang="en-US" dirty="0">
              <a:latin typeface="Arial Narrow" panose="020B0606020202030204" pitchFamily="34" charset="0"/>
            </a:endParaRPr>
          </a:p>
        </p:txBody>
      </p:sp>
      <p:sp>
        <p:nvSpPr>
          <p:cNvPr id="4" name="角丸四角形吹き出し 3"/>
          <p:cNvSpPr/>
          <p:nvPr/>
        </p:nvSpPr>
        <p:spPr bwMode="auto">
          <a:xfrm>
            <a:off x="1871970" y="1358977"/>
            <a:ext cx="2880032" cy="612648"/>
          </a:xfrm>
          <a:prstGeom prst="wedgeRoundRectCallout">
            <a:avLst>
              <a:gd name="adj1" fmla="val -38140"/>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dirty="0">
                <a:solidFill>
                  <a:schemeClr val="tx1">
                    <a:lumMod val="75000"/>
                    <a:lumOff val="25000"/>
                  </a:schemeClr>
                </a:solidFill>
                <a:latin typeface="Arial Narrow" panose="020B0606020202030204" pitchFamily="34" charset="0"/>
              </a:rPr>
              <a:t>a=a+1 </a:t>
            </a:r>
            <a:r>
              <a:rPr kumimoji="1" lang="ja-JP" altLang="en-US" dirty="0">
                <a:solidFill>
                  <a:schemeClr val="tx1">
                    <a:lumMod val="65000"/>
                    <a:lumOff val="35000"/>
                  </a:schemeClr>
                </a:solidFill>
                <a:latin typeface="Arial Narrow" panose="020B0606020202030204" pitchFamily="34" charset="0"/>
              </a:rPr>
              <a:t>からやりなおしや！</a:t>
            </a:r>
          </a:p>
        </p:txBody>
      </p:sp>
      <p:sp>
        <p:nvSpPr>
          <p:cNvPr id="27" name="角丸四角形吹き出し 26"/>
          <p:cNvSpPr/>
          <p:nvPr/>
        </p:nvSpPr>
        <p:spPr bwMode="auto">
          <a:xfrm>
            <a:off x="6552022" y="1358977"/>
            <a:ext cx="1980022" cy="612648"/>
          </a:xfrm>
          <a:prstGeom prst="wedgeRoundRectCallout">
            <a:avLst>
              <a:gd name="adj1" fmla="val -43365"/>
              <a:gd name="adj2" fmla="val 134720"/>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65000"/>
                    <a:lumOff val="35000"/>
                  </a:schemeClr>
                </a:solidFill>
                <a:latin typeface="Arial Narrow" panose="020B0606020202030204" pitchFamily="34" charset="0"/>
              </a:rPr>
              <a:t>間違っとるが</a:t>
            </a:r>
            <a:r>
              <a:rPr kumimoji="1" lang="ja-JP" altLang="en-US" dirty="0" err="1">
                <a:solidFill>
                  <a:schemeClr val="tx1">
                    <a:lumMod val="65000"/>
                    <a:lumOff val="35000"/>
                  </a:schemeClr>
                </a:solidFill>
                <a:latin typeface="Arial Narrow" panose="020B0606020202030204" pitchFamily="34" charset="0"/>
              </a:rPr>
              <a:t>な</a:t>
            </a:r>
            <a:endParaRPr kumimoji="1" lang="ja-JP" altLang="en-US" dirty="0">
              <a:solidFill>
                <a:schemeClr val="tx1">
                  <a:lumMod val="65000"/>
                  <a:lumOff val="35000"/>
                </a:schemeClr>
              </a:solidFill>
              <a:latin typeface="Arial Narrow" panose="020B0606020202030204" pitchFamily="34" charset="0"/>
            </a:endParaRPr>
          </a:p>
        </p:txBody>
      </p:sp>
      <p:sp>
        <p:nvSpPr>
          <p:cNvPr id="28" name="角丸四角形 27"/>
          <p:cNvSpPr/>
          <p:nvPr/>
        </p:nvSpPr>
        <p:spPr bwMode="auto">
          <a:xfrm>
            <a:off x="3491988" y="2978995"/>
            <a:ext cx="720008"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29" name="角丸四角形 28"/>
          <p:cNvSpPr/>
          <p:nvPr/>
        </p:nvSpPr>
        <p:spPr bwMode="auto">
          <a:xfrm>
            <a:off x="2051972" y="2978995"/>
            <a:ext cx="720008"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30" name="正方形/長方形 29"/>
          <p:cNvSpPr/>
          <p:nvPr/>
        </p:nvSpPr>
        <p:spPr bwMode="auto">
          <a:xfrm>
            <a:off x="5112006"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2"/>
                </a:solidFill>
              </a:rPr>
              <a:t>ﾓｳﾔﾀﾞ</a:t>
            </a:r>
          </a:p>
        </p:txBody>
      </p:sp>
      <p:sp>
        <p:nvSpPr>
          <p:cNvPr id="31" name="正方形/長方形 30"/>
          <p:cNvSpPr/>
          <p:nvPr/>
        </p:nvSpPr>
        <p:spPr bwMode="auto">
          <a:xfrm>
            <a:off x="3761991"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3">
                    <a:lumMod val="75000"/>
                  </a:schemeClr>
                </a:solidFill>
              </a:rPr>
              <a:t>ﾏｼﾞﾃﾞ</a:t>
            </a:r>
          </a:p>
        </p:txBody>
      </p:sp>
    </p:spTree>
    <p:extLst>
      <p:ext uri="{BB962C8B-B14F-4D97-AF65-F5344CB8AC3E}">
        <p14:creationId xmlns:p14="http://schemas.microsoft.com/office/powerpoint/2010/main" val="81201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24"/>
                                        </p:tgtEl>
                                      </p:cBhvr>
                                    </p:animEffect>
                                    <p:anim calcmode="lin" valueType="num">
                                      <p:cBhvr>
                                        <p:cTn id="7" dur="1000"/>
                                        <p:tgtEl>
                                          <p:spTgt spid="24"/>
                                        </p:tgtEl>
                                        <p:attrNameLst>
                                          <p:attrName>ppt_x</p:attrName>
                                        </p:attrNameLst>
                                      </p:cBhvr>
                                      <p:tavLst>
                                        <p:tav tm="0">
                                          <p:val>
                                            <p:strVal val="ppt_x"/>
                                          </p:val>
                                        </p:tav>
                                        <p:tav tm="100000">
                                          <p:val>
                                            <p:strVal val="ppt_x"/>
                                          </p:val>
                                        </p:tav>
                                      </p:tavLst>
                                    </p:anim>
                                    <p:anim calcmode="lin" valueType="num">
                                      <p:cBhvr>
                                        <p:cTn id="8" dur="1000"/>
                                        <p:tgtEl>
                                          <p:spTgt spid="24"/>
                                        </p:tgtEl>
                                        <p:attrNameLst>
                                          <p:attrName>ppt_y</p:attrName>
                                        </p:attrNameLst>
                                      </p:cBhvr>
                                      <p:tavLst>
                                        <p:tav tm="0">
                                          <p:val>
                                            <p:strVal val="ppt_y"/>
                                          </p:val>
                                        </p:tav>
                                        <p:tav tm="100000">
                                          <p:val>
                                            <p:strVal val="ppt_y+.1"/>
                                          </p:val>
                                        </p:tav>
                                      </p:tavLst>
                                    </p:anim>
                                    <p:set>
                                      <p:cBhvr>
                                        <p:cTn id="9" dur="1" fill="hold">
                                          <p:stCondLst>
                                            <p:cond delay="999"/>
                                          </p:stCondLst>
                                        </p:cTn>
                                        <p:tgtEl>
                                          <p:spTgt spid="24"/>
                                        </p:tgtEl>
                                        <p:attrNameLst>
                                          <p:attrName>style.visibility</p:attrName>
                                        </p:attrNameLst>
                                      </p:cBhvr>
                                      <p:to>
                                        <p:strVal val="hidden"/>
                                      </p:to>
                                    </p:set>
                                  </p:childTnLst>
                                </p:cTn>
                              </p:par>
                              <p:par>
                                <p:cTn id="10" presetID="42" presetClass="exit" presetSubtype="0" fill="hold" grpId="0" nodeType="withEffect">
                                  <p:stCondLst>
                                    <p:cond delay="0"/>
                                  </p:stCondLst>
                                  <p:childTnLst>
                                    <p:animEffect transition="out" filter="fade">
                                      <p:cBhvr>
                                        <p:cTn id="11" dur="1000"/>
                                        <p:tgtEl>
                                          <p:spTgt spid="28"/>
                                        </p:tgtEl>
                                      </p:cBhvr>
                                    </p:animEffect>
                                    <p:anim calcmode="lin" valueType="num">
                                      <p:cBhvr>
                                        <p:cTn id="12" dur="1000"/>
                                        <p:tgtEl>
                                          <p:spTgt spid="28"/>
                                        </p:tgtEl>
                                        <p:attrNameLst>
                                          <p:attrName>ppt_x</p:attrName>
                                        </p:attrNameLst>
                                      </p:cBhvr>
                                      <p:tavLst>
                                        <p:tav tm="0">
                                          <p:val>
                                            <p:strVal val="ppt_x"/>
                                          </p:val>
                                        </p:tav>
                                        <p:tav tm="100000">
                                          <p:val>
                                            <p:strVal val="ppt_x"/>
                                          </p:val>
                                        </p:tav>
                                      </p:tavLst>
                                    </p:anim>
                                    <p:anim calcmode="lin" valueType="num">
                                      <p:cBhvr>
                                        <p:cTn id="13" dur="1000"/>
                                        <p:tgtEl>
                                          <p:spTgt spid="28"/>
                                        </p:tgtEl>
                                        <p:attrNameLst>
                                          <p:attrName>ppt_y</p:attrName>
                                        </p:attrNameLst>
                                      </p:cBhvr>
                                      <p:tavLst>
                                        <p:tav tm="0">
                                          <p:val>
                                            <p:strVal val="ppt_y"/>
                                          </p:val>
                                        </p:tav>
                                        <p:tav tm="100000">
                                          <p:val>
                                            <p:strVal val="ppt_y+.1"/>
                                          </p:val>
                                        </p:tav>
                                      </p:tavLst>
                                    </p:anim>
                                    <p:set>
                                      <p:cBhvr>
                                        <p:cTn id="14" dur="1" fill="hold">
                                          <p:stCondLst>
                                            <p:cond delay="999"/>
                                          </p:stCondLst>
                                        </p:cTn>
                                        <p:tgtEl>
                                          <p:spTgt spid="28"/>
                                        </p:tgtEl>
                                        <p:attrNameLst>
                                          <p:attrName>style.visibility</p:attrName>
                                        </p:attrNameLst>
                                      </p:cBhvr>
                                      <p:to>
                                        <p:strVal val="hidden"/>
                                      </p:to>
                                    </p:set>
                                  </p:childTnLst>
                                </p:cTn>
                              </p:par>
                              <p:par>
                                <p:cTn id="15" presetID="42" presetClass="exit" presetSubtype="0" fill="hold" grpId="0" nodeType="withEffect">
                                  <p:stCondLst>
                                    <p:cond delay="0"/>
                                  </p:stCondLst>
                                  <p:childTnLst>
                                    <p:animEffect transition="out" filter="fade">
                                      <p:cBhvr>
                                        <p:cTn id="16" dur="1000"/>
                                        <p:tgtEl>
                                          <p:spTgt spid="29"/>
                                        </p:tgtEl>
                                      </p:cBhvr>
                                    </p:animEffect>
                                    <p:anim calcmode="lin" valueType="num">
                                      <p:cBhvr>
                                        <p:cTn id="17" dur="1000"/>
                                        <p:tgtEl>
                                          <p:spTgt spid="29"/>
                                        </p:tgtEl>
                                        <p:attrNameLst>
                                          <p:attrName>ppt_x</p:attrName>
                                        </p:attrNameLst>
                                      </p:cBhvr>
                                      <p:tavLst>
                                        <p:tav tm="0">
                                          <p:val>
                                            <p:strVal val="ppt_x"/>
                                          </p:val>
                                        </p:tav>
                                        <p:tav tm="100000">
                                          <p:val>
                                            <p:strVal val="ppt_x"/>
                                          </p:val>
                                        </p:tav>
                                      </p:tavLst>
                                    </p:anim>
                                    <p:anim calcmode="lin" valueType="num">
                                      <p:cBhvr>
                                        <p:cTn id="18" dur="1000"/>
                                        <p:tgtEl>
                                          <p:spTgt spid="29"/>
                                        </p:tgtEl>
                                        <p:attrNameLst>
                                          <p:attrName>ppt_y</p:attrName>
                                        </p:attrNameLst>
                                      </p:cBhvr>
                                      <p:tavLst>
                                        <p:tav tm="0">
                                          <p:val>
                                            <p:strVal val="ppt_y"/>
                                          </p:val>
                                        </p:tav>
                                        <p:tav tm="100000">
                                          <p:val>
                                            <p:strVal val="ppt_y+.1"/>
                                          </p:val>
                                        </p:tav>
                                      </p:tavLst>
                                    </p:anim>
                                    <p:set>
                                      <p:cBhvr>
                                        <p:cTn id="19" dur="1" fill="hold">
                                          <p:stCondLst>
                                            <p:cond delay="9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8" grpId="0" animBg="1"/>
      <p:bldP spid="2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大規模な高性能プロセッサの場合</a:t>
            </a:r>
          </a:p>
        </p:txBody>
      </p:sp>
      <p:sp>
        <p:nvSpPr>
          <p:cNvPr id="3" name="テキスト プレースホルダー 2"/>
          <p:cNvSpPr>
            <a:spLocks noGrp="1"/>
          </p:cNvSpPr>
          <p:nvPr>
            <p:ph type="body" sz="quarter" idx="10"/>
          </p:nvPr>
        </p:nvSpPr>
        <p:spPr>
          <a:xfrm>
            <a:off x="791958" y="5949335"/>
            <a:ext cx="8010089" cy="719701"/>
          </a:xfrm>
        </p:spPr>
        <p:txBody>
          <a:bodyPr/>
          <a:lstStyle/>
          <a:p>
            <a:r>
              <a:rPr kumimoji="1" lang="ja-JP" altLang="en-US" dirty="0"/>
              <a:t>取り消しは最悪</a:t>
            </a:r>
            <a:r>
              <a:rPr lang="ja-JP" altLang="en-US" dirty="0"/>
              <a:t>数十命令以上に</a:t>
            </a:r>
            <a:endParaRPr lang="en-US" altLang="ja-JP" dirty="0"/>
          </a:p>
          <a:p>
            <a:pPr lvl="1"/>
            <a:r>
              <a:rPr kumimoji="1" lang="en-US" altLang="ja-JP" dirty="0"/>
              <a:t>IBM POWER8 </a:t>
            </a:r>
            <a:r>
              <a:rPr kumimoji="1" lang="ja-JP" altLang="en-US" dirty="0"/>
              <a:t>だと，</a:t>
            </a:r>
            <a:r>
              <a:rPr kumimoji="1" lang="en-US" altLang="ja-JP" dirty="0"/>
              <a:t>8</a:t>
            </a:r>
            <a:r>
              <a:rPr kumimoji="1" lang="ja-JP" altLang="en-US" dirty="0"/>
              <a:t>命令同時 </a:t>
            </a:r>
            <a:r>
              <a:rPr kumimoji="1" lang="en-US" altLang="ja-JP" dirty="0"/>
              <a:t>× 10</a:t>
            </a:r>
            <a:r>
              <a:rPr kumimoji="1" lang="ja-JP" altLang="en-US" dirty="0"/>
              <a:t>数段 </a:t>
            </a:r>
            <a:endParaRPr kumimoji="1" lang="ja-JP" altLang="en-US" sz="2000" dirty="0"/>
          </a:p>
        </p:txBody>
      </p:sp>
      <p:grpSp>
        <p:nvGrpSpPr>
          <p:cNvPr id="4" name="グループ化 3"/>
          <p:cNvGrpSpPr/>
          <p:nvPr/>
        </p:nvGrpSpPr>
        <p:grpSpPr>
          <a:xfrm>
            <a:off x="1601967" y="1574446"/>
            <a:ext cx="630007" cy="360000"/>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92" name="グループ化 291"/>
          <p:cNvGrpSpPr/>
          <p:nvPr/>
        </p:nvGrpSpPr>
        <p:grpSpPr>
          <a:xfrm>
            <a:off x="2141973" y="1574446"/>
            <a:ext cx="630007" cy="360000"/>
            <a:chOff x="971600" y="5445224"/>
            <a:chExt cx="7200800" cy="576064"/>
          </a:xfrm>
        </p:grpSpPr>
        <p:sp>
          <p:nvSpPr>
            <p:cNvPr id="293" name="平行四辺形 29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4" name="平行四辺形 29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95" name="グループ化 294"/>
          <p:cNvGrpSpPr/>
          <p:nvPr/>
        </p:nvGrpSpPr>
        <p:grpSpPr>
          <a:xfrm>
            <a:off x="2681979" y="1574446"/>
            <a:ext cx="630007" cy="360000"/>
            <a:chOff x="971600" y="5445224"/>
            <a:chExt cx="7200800" cy="576064"/>
          </a:xfrm>
        </p:grpSpPr>
        <p:sp>
          <p:nvSpPr>
            <p:cNvPr id="296" name="平行四辺形 29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7" name="平行四辺形 29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98" name="グループ化 297"/>
          <p:cNvGrpSpPr/>
          <p:nvPr/>
        </p:nvGrpSpPr>
        <p:grpSpPr>
          <a:xfrm>
            <a:off x="3221985" y="1574446"/>
            <a:ext cx="630007" cy="360000"/>
            <a:chOff x="971600" y="5445224"/>
            <a:chExt cx="7200800" cy="576064"/>
          </a:xfrm>
        </p:grpSpPr>
        <p:sp>
          <p:nvSpPr>
            <p:cNvPr id="299" name="平行四辺形 29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0" name="平行四辺形 299"/>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01" name="グループ化 300"/>
          <p:cNvGrpSpPr/>
          <p:nvPr/>
        </p:nvGrpSpPr>
        <p:grpSpPr>
          <a:xfrm>
            <a:off x="3761991" y="1574446"/>
            <a:ext cx="630007" cy="360000"/>
            <a:chOff x="971600" y="5445224"/>
            <a:chExt cx="7200800" cy="576064"/>
          </a:xfrm>
        </p:grpSpPr>
        <p:sp>
          <p:nvSpPr>
            <p:cNvPr id="302" name="平行四辺形 30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3" name="平行四辺形 30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04" name="グループ化 303"/>
          <p:cNvGrpSpPr/>
          <p:nvPr/>
        </p:nvGrpSpPr>
        <p:grpSpPr>
          <a:xfrm>
            <a:off x="4301997" y="1574446"/>
            <a:ext cx="630007" cy="360000"/>
            <a:chOff x="971600" y="5445224"/>
            <a:chExt cx="7200800" cy="576064"/>
          </a:xfrm>
        </p:grpSpPr>
        <p:sp>
          <p:nvSpPr>
            <p:cNvPr id="305" name="平行四辺形 30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6" name="平行四辺形 30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07" name="グループ化 306"/>
          <p:cNvGrpSpPr/>
          <p:nvPr/>
        </p:nvGrpSpPr>
        <p:grpSpPr>
          <a:xfrm>
            <a:off x="4842003" y="1574446"/>
            <a:ext cx="630007" cy="360000"/>
            <a:chOff x="971600" y="5445224"/>
            <a:chExt cx="7200800" cy="576064"/>
          </a:xfrm>
        </p:grpSpPr>
        <p:sp>
          <p:nvSpPr>
            <p:cNvPr id="308" name="平行四辺形 30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9" name="平行四辺形 30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10" name="グループ化 309"/>
          <p:cNvGrpSpPr/>
          <p:nvPr/>
        </p:nvGrpSpPr>
        <p:grpSpPr>
          <a:xfrm>
            <a:off x="5382009" y="1574446"/>
            <a:ext cx="630007" cy="360000"/>
            <a:chOff x="971600" y="5445224"/>
            <a:chExt cx="7200800" cy="576064"/>
          </a:xfrm>
        </p:grpSpPr>
        <p:sp>
          <p:nvSpPr>
            <p:cNvPr id="311" name="平行四辺形 31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2" name="平行四辺形 31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13" name="グループ化 312"/>
          <p:cNvGrpSpPr/>
          <p:nvPr/>
        </p:nvGrpSpPr>
        <p:grpSpPr>
          <a:xfrm>
            <a:off x="5922015" y="1574446"/>
            <a:ext cx="630007" cy="360000"/>
            <a:chOff x="971600" y="5445224"/>
            <a:chExt cx="7200800" cy="576064"/>
          </a:xfrm>
        </p:grpSpPr>
        <p:sp>
          <p:nvSpPr>
            <p:cNvPr id="314" name="平行四辺形 31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5" name="平行四辺形 314"/>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16" name="グループ化 315"/>
          <p:cNvGrpSpPr/>
          <p:nvPr/>
        </p:nvGrpSpPr>
        <p:grpSpPr>
          <a:xfrm>
            <a:off x="6462021" y="1574446"/>
            <a:ext cx="630007" cy="360000"/>
            <a:chOff x="971600" y="5445224"/>
            <a:chExt cx="7200800" cy="576064"/>
          </a:xfrm>
        </p:grpSpPr>
        <p:sp>
          <p:nvSpPr>
            <p:cNvPr id="317" name="平行四辺形 31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8" name="平行四辺形 31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19" name="グループ化 318"/>
          <p:cNvGrpSpPr/>
          <p:nvPr/>
        </p:nvGrpSpPr>
        <p:grpSpPr>
          <a:xfrm>
            <a:off x="7002027" y="1574446"/>
            <a:ext cx="630007" cy="360000"/>
            <a:chOff x="971600" y="5445224"/>
            <a:chExt cx="7200800" cy="576064"/>
          </a:xfrm>
        </p:grpSpPr>
        <p:sp>
          <p:nvSpPr>
            <p:cNvPr id="320" name="平行四辺形 319"/>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1" name="平行四辺形 320"/>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22" name="グループ化 321"/>
          <p:cNvGrpSpPr/>
          <p:nvPr/>
        </p:nvGrpSpPr>
        <p:grpSpPr>
          <a:xfrm>
            <a:off x="7542033" y="1574446"/>
            <a:ext cx="630007" cy="360000"/>
            <a:chOff x="971600" y="5445224"/>
            <a:chExt cx="7200800" cy="576064"/>
          </a:xfrm>
        </p:grpSpPr>
        <p:sp>
          <p:nvSpPr>
            <p:cNvPr id="323" name="平行四辺形 32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4" name="平行四辺形 32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61" name="グループ化 360"/>
          <p:cNvGrpSpPr/>
          <p:nvPr/>
        </p:nvGrpSpPr>
        <p:grpSpPr>
          <a:xfrm>
            <a:off x="1601967" y="2114452"/>
            <a:ext cx="630007" cy="360000"/>
            <a:chOff x="971600" y="5445224"/>
            <a:chExt cx="7200800" cy="576064"/>
          </a:xfrm>
        </p:grpSpPr>
        <p:sp>
          <p:nvSpPr>
            <p:cNvPr id="362" name="平行四辺形 36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63" name="平行四辺形 36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64" name="グループ化 363"/>
          <p:cNvGrpSpPr/>
          <p:nvPr/>
        </p:nvGrpSpPr>
        <p:grpSpPr>
          <a:xfrm>
            <a:off x="2141973" y="2114452"/>
            <a:ext cx="630007" cy="360000"/>
            <a:chOff x="971600" y="5445224"/>
            <a:chExt cx="7200800" cy="576064"/>
          </a:xfrm>
        </p:grpSpPr>
        <p:sp>
          <p:nvSpPr>
            <p:cNvPr id="365" name="平行四辺形 36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66" name="平行四辺形 36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67" name="グループ化 366"/>
          <p:cNvGrpSpPr/>
          <p:nvPr/>
        </p:nvGrpSpPr>
        <p:grpSpPr>
          <a:xfrm>
            <a:off x="2681979" y="2114452"/>
            <a:ext cx="630007" cy="360000"/>
            <a:chOff x="971600" y="5445224"/>
            <a:chExt cx="7200800" cy="576064"/>
          </a:xfrm>
        </p:grpSpPr>
        <p:sp>
          <p:nvSpPr>
            <p:cNvPr id="368" name="平行四辺形 36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69" name="平行四辺形 36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70" name="グループ化 369"/>
          <p:cNvGrpSpPr/>
          <p:nvPr/>
        </p:nvGrpSpPr>
        <p:grpSpPr>
          <a:xfrm>
            <a:off x="3221985" y="2114452"/>
            <a:ext cx="630007" cy="360000"/>
            <a:chOff x="971600" y="5445224"/>
            <a:chExt cx="7200800" cy="576064"/>
          </a:xfrm>
        </p:grpSpPr>
        <p:sp>
          <p:nvSpPr>
            <p:cNvPr id="371" name="平行四辺形 37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2" name="平行四辺形 37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73" name="グループ化 372"/>
          <p:cNvGrpSpPr/>
          <p:nvPr/>
        </p:nvGrpSpPr>
        <p:grpSpPr>
          <a:xfrm>
            <a:off x="3761991" y="2114452"/>
            <a:ext cx="630007" cy="360000"/>
            <a:chOff x="971600" y="5445224"/>
            <a:chExt cx="7200800" cy="576064"/>
          </a:xfrm>
        </p:grpSpPr>
        <p:sp>
          <p:nvSpPr>
            <p:cNvPr id="374" name="平行四辺形 37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5" name="平行四辺形 374"/>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76" name="グループ化 375"/>
          <p:cNvGrpSpPr/>
          <p:nvPr/>
        </p:nvGrpSpPr>
        <p:grpSpPr>
          <a:xfrm>
            <a:off x="4301997" y="2114452"/>
            <a:ext cx="630007" cy="360000"/>
            <a:chOff x="971600" y="5445224"/>
            <a:chExt cx="7200800" cy="576064"/>
          </a:xfrm>
        </p:grpSpPr>
        <p:sp>
          <p:nvSpPr>
            <p:cNvPr id="377" name="平行四辺形 37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8" name="平行四辺形 37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79" name="グループ化 378"/>
          <p:cNvGrpSpPr/>
          <p:nvPr/>
        </p:nvGrpSpPr>
        <p:grpSpPr>
          <a:xfrm>
            <a:off x="4842003" y="2114452"/>
            <a:ext cx="630007" cy="360000"/>
            <a:chOff x="971600" y="5445224"/>
            <a:chExt cx="7200800" cy="576064"/>
          </a:xfrm>
        </p:grpSpPr>
        <p:sp>
          <p:nvSpPr>
            <p:cNvPr id="380" name="平行四辺形 379"/>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1" name="平行四辺形 380"/>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2" name="グループ化 381"/>
          <p:cNvGrpSpPr/>
          <p:nvPr/>
        </p:nvGrpSpPr>
        <p:grpSpPr>
          <a:xfrm>
            <a:off x="5382009" y="2114452"/>
            <a:ext cx="630007" cy="360000"/>
            <a:chOff x="971600" y="5445224"/>
            <a:chExt cx="7200800" cy="576064"/>
          </a:xfrm>
        </p:grpSpPr>
        <p:sp>
          <p:nvSpPr>
            <p:cNvPr id="383" name="平行四辺形 38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4" name="平行四辺形 38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5" name="グループ化 384"/>
          <p:cNvGrpSpPr/>
          <p:nvPr/>
        </p:nvGrpSpPr>
        <p:grpSpPr>
          <a:xfrm>
            <a:off x="5922015" y="2114452"/>
            <a:ext cx="630007" cy="360000"/>
            <a:chOff x="971600" y="5445224"/>
            <a:chExt cx="7200800" cy="576064"/>
          </a:xfrm>
        </p:grpSpPr>
        <p:sp>
          <p:nvSpPr>
            <p:cNvPr id="386" name="平行四辺形 38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7" name="平行四辺形 38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8" name="グループ化 387"/>
          <p:cNvGrpSpPr/>
          <p:nvPr/>
        </p:nvGrpSpPr>
        <p:grpSpPr>
          <a:xfrm>
            <a:off x="6462021" y="2114452"/>
            <a:ext cx="630007" cy="360000"/>
            <a:chOff x="971600" y="5445224"/>
            <a:chExt cx="7200800" cy="576064"/>
          </a:xfrm>
        </p:grpSpPr>
        <p:sp>
          <p:nvSpPr>
            <p:cNvPr id="389" name="平行四辺形 38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0" name="平行四辺形 389"/>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91" name="グループ化 390"/>
          <p:cNvGrpSpPr/>
          <p:nvPr/>
        </p:nvGrpSpPr>
        <p:grpSpPr>
          <a:xfrm>
            <a:off x="7002027" y="2114452"/>
            <a:ext cx="630007" cy="360000"/>
            <a:chOff x="971600" y="5445224"/>
            <a:chExt cx="7200800" cy="576064"/>
          </a:xfrm>
        </p:grpSpPr>
        <p:sp>
          <p:nvSpPr>
            <p:cNvPr id="392" name="平行四辺形 39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3" name="平行四辺形 39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94" name="グループ化 393"/>
          <p:cNvGrpSpPr/>
          <p:nvPr/>
        </p:nvGrpSpPr>
        <p:grpSpPr>
          <a:xfrm>
            <a:off x="7542033" y="2114452"/>
            <a:ext cx="630007" cy="360000"/>
            <a:chOff x="971600" y="5445224"/>
            <a:chExt cx="7200800" cy="576064"/>
          </a:xfrm>
        </p:grpSpPr>
        <p:sp>
          <p:nvSpPr>
            <p:cNvPr id="395" name="平行四辺形 39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6" name="平行四辺形 39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97" name="グループ化 396"/>
          <p:cNvGrpSpPr/>
          <p:nvPr/>
        </p:nvGrpSpPr>
        <p:grpSpPr>
          <a:xfrm>
            <a:off x="1601967" y="2654458"/>
            <a:ext cx="630007" cy="360000"/>
            <a:chOff x="971600" y="5445224"/>
            <a:chExt cx="7200800" cy="576064"/>
          </a:xfrm>
        </p:grpSpPr>
        <p:sp>
          <p:nvSpPr>
            <p:cNvPr id="398" name="平行四辺形 39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9" name="平行四辺形 39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00" name="グループ化 399"/>
          <p:cNvGrpSpPr/>
          <p:nvPr/>
        </p:nvGrpSpPr>
        <p:grpSpPr>
          <a:xfrm>
            <a:off x="2141973" y="2654458"/>
            <a:ext cx="630007" cy="360000"/>
            <a:chOff x="971600" y="5445224"/>
            <a:chExt cx="7200800" cy="576064"/>
          </a:xfrm>
        </p:grpSpPr>
        <p:sp>
          <p:nvSpPr>
            <p:cNvPr id="401" name="平行四辺形 40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2" name="平行四辺形 40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03" name="グループ化 402"/>
          <p:cNvGrpSpPr/>
          <p:nvPr/>
        </p:nvGrpSpPr>
        <p:grpSpPr>
          <a:xfrm>
            <a:off x="2681979" y="2654458"/>
            <a:ext cx="630007" cy="360000"/>
            <a:chOff x="971600" y="5445224"/>
            <a:chExt cx="7200800" cy="576064"/>
          </a:xfrm>
        </p:grpSpPr>
        <p:sp>
          <p:nvSpPr>
            <p:cNvPr id="404" name="平行四辺形 40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5" name="平行四辺形 404"/>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06" name="グループ化 405"/>
          <p:cNvGrpSpPr/>
          <p:nvPr/>
        </p:nvGrpSpPr>
        <p:grpSpPr>
          <a:xfrm>
            <a:off x="3221985" y="2654458"/>
            <a:ext cx="630007" cy="360000"/>
            <a:chOff x="971600" y="5445224"/>
            <a:chExt cx="7200800" cy="576064"/>
          </a:xfrm>
        </p:grpSpPr>
        <p:sp>
          <p:nvSpPr>
            <p:cNvPr id="407" name="平行四辺形 40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8" name="平行四辺形 40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09" name="グループ化 408"/>
          <p:cNvGrpSpPr/>
          <p:nvPr/>
        </p:nvGrpSpPr>
        <p:grpSpPr>
          <a:xfrm>
            <a:off x="3761991" y="2654458"/>
            <a:ext cx="630007" cy="360000"/>
            <a:chOff x="971600" y="5445224"/>
            <a:chExt cx="7200800" cy="576064"/>
          </a:xfrm>
        </p:grpSpPr>
        <p:sp>
          <p:nvSpPr>
            <p:cNvPr id="410" name="平行四辺形 409"/>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1" name="平行四辺形 410"/>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12" name="グループ化 411"/>
          <p:cNvGrpSpPr/>
          <p:nvPr/>
        </p:nvGrpSpPr>
        <p:grpSpPr>
          <a:xfrm>
            <a:off x="4301997" y="2654458"/>
            <a:ext cx="630007" cy="360000"/>
            <a:chOff x="971600" y="5445224"/>
            <a:chExt cx="7200800" cy="576064"/>
          </a:xfrm>
        </p:grpSpPr>
        <p:sp>
          <p:nvSpPr>
            <p:cNvPr id="413" name="平行四辺形 41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4" name="平行四辺形 41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15" name="グループ化 414"/>
          <p:cNvGrpSpPr/>
          <p:nvPr/>
        </p:nvGrpSpPr>
        <p:grpSpPr>
          <a:xfrm>
            <a:off x="4842003" y="2654458"/>
            <a:ext cx="630007" cy="360000"/>
            <a:chOff x="971600" y="5445224"/>
            <a:chExt cx="7200800" cy="576064"/>
          </a:xfrm>
        </p:grpSpPr>
        <p:sp>
          <p:nvSpPr>
            <p:cNvPr id="416" name="平行四辺形 41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7" name="平行四辺形 41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18" name="グループ化 417"/>
          <p:cNvGrpSpPr/>
          <p:nvPr/>
        </p:nvGrpSpPr>
        <p:grpSpPr>
          <a:xfrm>
            <a:off x="5382009" y="2654458"/>
            <a:ext cx="630007" cy="360000"/>
            <a:chOff x="971600" y="5445224"/>
            <a:chExt cx="7200800" cy="576064"/>
          </a:xfrm>
        </p:grpSpPr>
        <p:sp>
          <p:nvSpPr>
            <p:cNvPr id="419" name="平行四辺形 41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0" name="平行四辺形 419"/>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21" name="グループ化 420"/>
          <p:cNvGrpSpPr/>
          <p:nvPr/>
        </p:nvGrpSpPr>
        <p:grpSpPr>
          <a:xfrm>
            <a:off x="5922015" y="2654458"/>
            <a:ext cx="630007" cy="360000"/>
            <a:chOff x="971600" y="5445224"/>
            <a:chExt cx="7200800" cy="576064"/>
          </a:xfrm>
        </p:grpSpPr>
        <p:sp>
          <p:nvSpPr>
            <p:cNvPr id="422" name="平行四辺形 42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3" name="平行四辺形 42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24" name="グループ化 423"/>
          <p:cNvGrpSpPr/>
          <p:nvPr/>
        </p:nvGrpSpPr>
        <p:grpSpPr>
          <a:xfrm>
            <a:off x="6462021" y="2654458"/>
            <a:ext cx="630007" cy="360000"/>
            <a:chOff x="971600" y="5445224"/>
            <a:chExt cx="7200800" cy="576064"/>
          </a:xfrm>
        </p:grpSpPr>
        <p:sp>
          <p:nvSpPr>
            <p:cNvPr id="425" name="平行四辺形 42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6" name="平行四辺形 42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27" name="グループ化 426"/>
          <p:cNvGrpSpPr/>
          <p:nvPr/>
        </p:nvGrpSpPr>
        <p:grpSpPr>
          <a:xfrm>
            <a:off x="7002027" y="2654458"/>
            <a:ext cx="630007" cy="360000"/>
            <a:chOff x="971600" y="5445224"/>
            <a:chExt cx="7200800" cy="576064"/>
          </a:xfrm>
        </p:grpSpPr>
        <p:sp>
          <p:nvSpPr>
            <p:cNvPr id="428" name="平行四辺形 42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9" name="平行四辺形 42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30" name="グループ化 429"/>
          <p:cNvGrpSpPr/>
          <p:nvPr/>
        </p:nvGrpSpPr>
        <p:grpSpPr>
          <a:xfrm>
            <a:off x="7542033" y="2654458"/>
            <a:ext cx="630007" cy="360000"/>
            <a:chOff x="971600" y="5445224"/>
            <a:chExt cx="7200800" cy="576064"/>
          </a:xfrm>
        </p:grpSpPr>
        <p:sp>
          <p:nvSpPr>
            <p:cNvPr id="431" name="平行四辺形 43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2" name="平行四辺形 43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33" name="グループ化 432"/>
          <p:cNvGrpSpPr/>
          <p:nvPr/>
        </p:nvGrpSpPr>
        <p:grpSpPr>
          <a:xfrm>
            <a:off x="1601967" y="3194464"/>
            <a:ext cx="630007" cy="360000"/>
            <a:chOff x="971600" y="5445224"/>
            <a:chExt cx="7200800" cy="576064"/>
          </a:xfrm>
        </p:grpSpPr>
        <p:sp>
          <p:nvSpPr>
            <p:cNvPr id="434" name="平行四辺形 43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5" name="平行四辺形 434"/>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36" name="グループ化 435"/>
          <p:cNvGrpSpPr/>
          <p:nvPr/>
        </p:nvGrpSpPr>
        <p:grpSpPr>
          <a:xfrm>
            <a:off x="2141973" y="3194464"/>
            <a:ext cx="630007" cy="360000"/>
            <a:chOff x="971600" y="5445224"/>
            <a:chExt cx="7200800" cy="576064"/>
          </a:xfrm>
        </p:grpSpPr>
        <p:sp>
          <p:nvSpPr>
            <p:cNvPr id="437" name="平行四辺形 43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8" name="平行四辺形 43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39" name="グループ化 438"/>
          <p:cNvGrpSpPr/>
          <p:nvPr/>
        </p:nvGrpSpPr>
        <p:grpSpPr>
          <a:xfrm>
            <a:off x="2681979" y="3194464"/>
            <a:ext cx="630007" cy="360000"/>
            <a:chOff x="971600" y="5445224"/>
            <a:chExt cx="7200800" cy="576064"/>
          </a:xfrm>
        </p:grpSpPr>
        <p:sp>
          <p:nvSpPr>
            <p:cNvPr id="440" name="平行四辺形 439"/>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41" name="平行四辺形 440"/>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42" name="グループ化 441"/>
          <p:cNvGrpSpPr/>
          <p:nvPr/>
        </p:nvGrpSpPr>
        <p:grpSpPr>
          <a:xfrm>
            <a:off x="3221985" y="3194464"/>
            <a:ext cx="630007" cy="360000"/>
            <a:chOff x="971600" y="5445224"/>
            <a:chExt cx="7200800" cy="576064"/>
          </a:xfrm>
        </p:grpSpPr>
        <p:sp>
          <p:nvSpPr>
            <p:cNvPr id="443" name="平行四辺形 44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44" name="平行四辺形 44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45" name="グループ化 444"/>
          <p:cNvGrpSpPr/>
          <p:nvPr/>
        </p:nvGrpSpPr>
        <p:grpSpPr>
          <a:xfrm>
            <a:off x="3761991" y="3194464"/>
            <a:ext cx="630007" cy="360000"/>
            <a:chOff x="971600" y="5445224"/>
            <a:chExt cx="7200800" cy="576064"/>
          </a:xfrm>
        </p:grpSpPr>
        <p:sp>
          <p:nvSpPr>
            <p:cNvPr id="446" name="平行四辺形 44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47" name="平行四辺形 44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48" name="グループ化 447"/>
          <p:cNvGrpSpPr/>
          <p:nvPr/>
        </p:nvGrpSpPr>
        <p:grpSpPr>
          <a:xfrm>
            <a:off x="4301997" y="3194464"/>
            <a:ext cx="630007" cy="360000"/>
            <a:chOff x="971600" y="5445224"/>
            <a:chExt cx="7200800" cy="576064"/>
          </a:xfrm>
        </p:grpSpPr>
        <p:sp>
          <p:nvSpPr>
            <p:cNvPr id="449" name="平行四辺形 44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0" name="平行四辺形 449"/>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51" name="グループ化 450"/>
          <p:cNvGrpSpPr/>
          <p:nvPr/>
        </p:nvGrpSpPr>
        <p:grpSpPr>
          <a:xfrm>
            <a:off x="4842003" y="3194464"/>
            <a:ext cx="630007" cy="360000"/>
            <a:chOff x="971600" y="5445224"/>
            <a:chExt cx="7200800" cy="576064"/>
          </a:xfrm>
        </p:grpSpPr>
        <p:sp>
          <p:nvSpPr>
            <p:cNvPr id="452" name="平行四辺形 45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3" name="平行四辺形 45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54" name="グループ化 453"/>
          <p:cNvGrpSpPr/>
          <p:nvPr/>
        </p:nvGrpSpPr>
        <p:grpSpPr>
          <a:xfrm>
            <a:off x="5382009" y="3194464"/>
            <a:ext cx="630007" cy="360000"/>
            <a:chOff x="971600" y="5445224"/>
            <a:chExt cx="7200800" cy="576064"/>
          </a:xfrm>
        </p:grpSpPr>
        <p:sp>
          <p:nvSpPr>
            <p:cNvPr id="455" name="平行四辺形 45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6" name="平行四辺形 45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57" name="グループ化 456"/>
          <p:cNvGrpSpPr/>
          <p:nvPr/>
        </p:nvGrpSpPr>
        <p:grpSpPr>
          <a:xfrm>
            <a:off x="5922015" y="3194464"/>
            <a:ext cx="630007" cy="360000"/>
            <a:chOff x="971600" y="5445224"/>
            <a:chExt cx="7200800" cy="576064"/>
          </a:xfrm>
        </p:grpSpPr>
        <p:sp>
          <p:nvSpPr>
            <p:cNvPr id="458" name="平行四辺形 45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9" name="平行四辺形 45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60" name="グループ化 459"/>
          <p:cNvGrpSpPr/>
          <p:nvPr/>
        </p:nvGrpSpPr>
        <p:grpSpPr>
          <a:xfrm>
            <a:off x="6462021" y="3194464"/>
            <a:ext cx="630007" cy="360000"/>
            <a:chOff x="971600" y="5445224"/>
            <a:chExt cx="7200800" cy="576064"/>
          </a:xfrm>
        </p:grpSpPr>
        <p:sp>
          <p:nvSpPr>
            <p:cNvPr id="461" name="平行四辺形 46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2" name="平行四辺形 46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63" name="グループ化 462"/>
          <p:cNvGrpSpPr/>
          <p:nvPr/>
        </p:nvGrpSpPr>
        <p:grpSpPr>
          <a:xfrm>
            <a:off x="7002027" y="3194464"/>
            <a:ext cx="630007" cy="360000"/>
            <a:chOff x="971600" y="5445224"/>
            <a:chExt cx="7200800" cy="576064"/>
          </a:xfrm>
        </p:grpSpPr>
        <p:sp>
          <p:nvSpPr>
            <p:cNvPr id="464" name="平行四辺形 46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5" name="平行四辺形 464"/>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66" name="グループ化 465"/>
          <p:cNvGrpSpPr/>
          <p:nvPr/>
        </p:nvGrpSpPr>
        <p:grpSpPr>
          <a:xfrm>
            <a:off x="7542033" y="3194464"/>
            <a:ext cx="630007" cy="360000"/>
            <a:chOff x="971600" y="5445224"/>
            <a:chExt cx="7200800" cy="576064"/>
          </a:xfrm>
        </p:grpSpPr>
        <p:sp>
          <p:nvSpPr>
            <p:cNvPr id="467" name="平行四辺形 46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8" name="平行四辺形 46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69" name="グループ化 468"/>
          <p:cNvGrpSpPr/>
          <p:nvPr/>
        </p:nvGrpSpPr>
        <p:grpSpPr>
          <a:xfrm>
            <a:off x="1601967" y="3699007"/>
            <a:ext cx="630007" cy="360000"/>
            <a:chOff x="971600" y="5445224"/>
            <a:chExt cx="7200800" cy="576064"/>
          </a:xfrm>
        </p:grpSpPr>
        <p:sp>
          <p:nvSpPr>
            <p:cNvPr id="470" name="平行四辺形 469"/>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71" name="平行四辺形 470"/>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72" name="グループ化 471"/>
          <p:cNvGrpSpPr/>
          <p:nvPr/>
        </p:nvGrpSpPr>
        <p:grpSpPr>
          <a:xfrm>
            <a:off x="2141973" y="3699007"/>
            <a:ext cx="630007" cy="360000"/>
            <a:chOff x="971600" y="5445224"/>
            <a:chExt cx="7200800" cy="576064"/>
          </a:xfrm>
        </p:grpSpPr>
        <p:sp>
          <p:nvSpPr>
            <p:cNvPr id="473" name="平行四辺形 47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74" name="平行四辺形 47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75" name="グループ化 474"/>
          <p:cNvGrpSpPr/>
          <p:nvPr/>
        </p:nvGrpSpPr>
        <p:grpSpPr>
          <a:xfrm>
            <a:off x="2681979" y="3699007"/>
            <a:ext cx="630007" cy="360000"/>
            <a:chOff x="971600" y="5445224"/>
            <a:chExt cx="7200800" cy="576064"/>
          </a:xfrm>
        </p:grpSpPr>
        <p:sp>
          <p:nvSpPr>
            <p:cNvPr id="476" name="平行四辺形 47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77" name="平行四辺形 47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78" name="グループ化 477"/>
          <p:cNvGrpSpPr/>
          <p:nvPr/>
        </p:nvGrpSpPr>
        <p:grpSpPr>
          <a:xfrm>
            <a:off x="3221985" y="3699007"/>
            <a:ext cx="630007" cy="360000"/>
            <a:chOff x="971600" y="5445224"/>
            <a:chExt cx="7200800" cy="576064"/>
          </a:xfrm>
        </p:grpSpPr>
        <p:sp>
          <p:nvSpPr>
            <p:cNvPr id="479" name="平行四辺形 47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80" name="平行四辺形 479"/>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81" name="グループ化 480"/>
          <p:cNvGrpSpPr/>
          <p:nvPr/>
        </p:nvGrpSpPr>
        <p:grpSpPr>
          <a:xfrm>
            <a:off x="3761991" y="3699007"/>
            <a:ext cx="630007" cy="360000"/>
            <a:chOff x="971600" y="5445224"/>
            <a:chExt cx="7200800" cy="576064"/>
          </a:xfrm>
        </p:grpSpPr>
        <p:sp>
          <p:nvSpPr>
            <p:cNvPr id="482" name="平行四辺形 48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83" name="平行四辺形 48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84" name="グループ化 483"/>
          <p:cNvGrpSpPr/>
          <p:nvPr/>
        </p:nvGrpSpPr>
        <p:grpSpPr>
          <a:xfrm>
            <a:off x="4301997" y="3699007"/>
            <a:ext cx="630007" cy="360000"/>
            <a:chOff x="971600" y="5445224"/>
            <a:chExt cx="7200800" cy="576064"/>
          </a:xfrm>
        </p:grpSpPr>
        <p:sp>
          <p:nvSpPr>
            <p:cNvPr id="485" name="平行四辺形 48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86" name="平行四辺形 48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87" name="グループ化 486"/>
          <p:cNvGrpSpPr/>
          <p:nvPr/>
        </p:nvGrpSpPr>
        <p:grpSpPr>
          <a:xfrm>
            <a:off x="4842003" y="3699007"/>
            <a:ext cx="630007" cy="360000"/>
            <a:chOff x="971600" y="5445224"/>
            <a:chExt cx="7200800" cy="576064"/>
          </a:xfrm>
        </p:grpSpPr>
        <p:sp>
          <p:nvSpPr>
            <p:cNvPr id="488" name="平行四辺形 48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89" name="平行四辺形 48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90" name="グループ化 489"/>
          <p:cNvGrpSpPr/>
          <p:nvPr/>
        </p:nvGrpSpPr>
        <p:grpSpPr>
          <a:xfrm>
            <a:off x="5382009" y="3699007"/>
            <a:ext cx="630007" cy="360000"/>
            <a:chOff x="971600" y="5445224"/>
            <a:chExt cx="7200800" cy="576064"/>
          </a:xfrm>
        </p:grpSpPr>
        <p:sp>
          <p:nvSpPr>
            <p:cNvPr id="491" name="平行四辺形 49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92" name="平行四辺形 49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93" name="グループ化 492"/>
          <p:cNvGrpSpPr/>
          <p:nvPr/>
        </p:nvGrpSpPr>
        <p:grpSpPr>
          <a:xfrm>
            <a:off x="5922015" y="3699007"/>
            <a:ext cx="630007" cy="360000"/>
            <a:chOff x="971600" y="5445224"/>
            <a:chExt cx="7200800" cy="576064"/>
          </a:xfrm>
        </p:grpSpPr>
        <p:sp>
          <p:nvSpPr>
            <p:cNvPr id="494" name="平行四辺形 49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95" name="平行四辺形 494"/>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96" name="グループ化 495"/>
          <p:cNvGrpSpPr/>
          <p:nvPr/>
        </p:nvGrpSpPr>
        <p:grpSpPr>
          <a:xfrm>
            <a:off x="6462021" y="3699007"/>
            <a:ext cx="630007" cy="360000"/>
            <a:chOff x="971600" y="5445224"/>
            <a:chExt cx="7200800" cy="576064"/>
          </a:xfrm>
        </p:grpSpPr>
        <p:sp>
          <p:nvSpPr>
            <p:cNvPr id="497" name="平行四辺形 49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98" name="平行四辺形 49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99" name="グループ化 498"/>
          <p:cNvGrpSpPr/>
          <p:nvPr/>
        </p:nvGrpSpPr>
        <p:grpSpPr>
          <a:xfrm>
            <a:off x="7002027" y="3699007"/>
            <a:ext cx="630007" cy="360000"/>
            <a:chOff x="971600" y="5445224"/>
            <a:chExt cx="7200800" cy="576064"/>
          </a:xfrm>
        </p:grpSpPr>
        <p:sp>
          <p:nvSpPr>
            <p:cNvPr id="500" name="平行四辺形 499"/>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01" name="平行四辺形 500"/>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02" name="グループ化 501"/>
          <p:cNvGrpSpPr/>
          <p:nvPr/>
        </p:nvGrpSpPr>
        <p:grpSpPr>
          <a:xfrm>
            <a:off x="7542033" y="3699007"/>
            <a:ext cx="630007" cy="360000"/>
            <a:chOff x="971600" y="5445224"/>
            <a:chExt cx="7200800" cy="576064"/>
          </a:xfrm>
        </p:grpSpPr>
        <p:sp>
          <p:nvSpPr>
            <p:cNvPr id="503" name="平行四辺形 50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04" name="平行四辺形 50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05" name="グループ化 504"/>
          <p:cNvGrpSpPr/>
          <p:nvPr/>
        </p:nvGrpSpPr>
        <p:grpSpPr>
          <a:xfrm>
            <a:off x="1601967" y="4239013"/>
            <a:ext cx="630007" cy="360000"/>
            <a:chOff x="971600" y="5445224"/>
            <a:chExt cx="7200800" cy="576064"/>
          </a:xfrm>
        </p:grpSpPr>
        <p:sp>
          <p:nvSpPr>
            <p:cNvPr id="506" name="平行四辺形 50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07" name="平行四辺形 50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08" name="グループ化 507"/>
          <p:cNvGrpSpPr/>
          <p:nvPr/>
        </p:nvGrpSpPr>
        <p:grpSpPr>
          <a:xfrm>
            <a:off x="2141973" y="4239013"/>
            <a:ext cx="630007" cy="360000"/>
            <a:chOff x="971600" y="5445224"/>
            <a:chExt cx="7200800" cy="576064"/>
          </a:xfrm>
        </p:grpSpPr>
        <p:sp>
          <p:nvSpPr>
            <p:cNvPr id="509" name="平行四辺形 50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0" name="平行四辺形 509"/>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11" name="グループ化 510"/>
          <p:cNvGrpSpPr/>
          <p:nvPr/>
        </p:nvGrpSpPr>
        <p:grpSpPr>
          <a:xfrm>
            <a:off x="2681979" y="4239013"/>
            <a:ext cx="630007" cy="360000"/>
            <a:chOff x="971600" y="5445224"/>
            <a:chExt cx="7200800" cy="576064"/>
          </a:xfrm>
        </p:grpSpPr>
        <p:sp>
          <p:nvSpPr>
            <p:cNvPr id="512" name="平行四辺形 51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3" name="平行四辺形 51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14" name="グループ化 513"/>
          <p:cNvGrpSpPr/>
          <p:nvPr/>
        </p:nvGrpSpPr>
        <p:grpSpPr>
          <a:xfrm>
            <a:off x="3221985" y="4239013"/>
            <a:ext cx="630007" cy="360000"/>
            <a:chOff x="971600" y="5445224"/>
            <a:chExt cx="7200800" cy="576064"/>
          </a:xfrm>
        </p:grpSpPr>
        <p:sp>
          <p:nvSpPr>
            <p:cNvPr id="515" name="平行四辺形 51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6" name="平行四辺形 51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17" name="グループ化 516"/>
          <p:cNvGrpSpPr/>
          <p:nvPr/>
        </p:nvGrpSpPr>
        <p:grpSpPr>
          <a:xfrm>
            <a:off x="3761991" y="4239013"/>
            <a:ext cx="630007" cy="360000"/>
            <a:chOff x="971600" y="5445224"/>
            <a:chExt cx="7200800" cy="576064"/>
          </a:xfrm>
        </p:grpSpPr>
        <p:sp>
          <p:nvSpPr>
            <p:cNvPr id="518" name="平行四辺形 51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9" name="平行四辺形 51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0" name="グループ化 519"/>
          <p:cNvGrpSpPr/>
          <p:nvPr/>
        </p:nvGrpSpPr>
        <p:grpSpPr>
          <a:xfrm>
            <a:off x="4301997" y="4239013"/>
            <a:ext cx="630007" cy="360000"/>
            <a:chOff x="971600" y="5445224"/>
            <a:chExt cx="7200800" cy="576064"/>
          </a:xfrm>
        </p:grpSpPr>
        <p:sp>
          <p:nvSpPr>
            <p:cNvPr id="521" name="平行四辺形 52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22" name="平行四辺形 52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3" name="グループ化 522"/>
          <p:cNvGrpSpPr/>
          <p:nvPr/>
        </p:nvGrpSpPr>
        <p:grpSpPr>
          <a:xfrm>
            <a:off x="4842003" y="4239013"/>
            <a:ext cx="630007" cy="360000"/>
            <a:chOff x="971600" y="5445224"/>
            <a:chExt cx="7200800" cy="576064"/>
          </a:xfrm>
        </p:grpSpPr>
        <p:sp>
          <p:nvSpPr>
            <p:cNvPr id="524" name="平行四辺形 52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25" name="平行四辺形 524"/>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6" name="グループ化 525"/>
          <p:cNvGrpSpPr/>
          <p:nvPr/>
        </p:nvGrpSpPr>
        <p:grpSpPr>
          <a:xfrm>
            <a:off x="5382009" y="4239013"/>
            <a:ext cx="630007" cy="360000"/>
            <a:chOff x="971600" y="5445224"/>
            <a:chExt cx="7200800" cy="576064"/>
          </a:xfrm>
        </p:grpSpPr>
        <p:sp>
          <p:nvSpPr>
            <p:cNvPr id="527" name="平行四辺形 52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28" name="平行四辺形 52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9" name="グループ化 528"/>
          <p:cNvGrpSpPr/>
          <p:nvPr/>
        </p:nvGrpSpPr>
        <p:grpSpPr>
          <a:xfrm>
            <a:off x="5922015" y="4239013"/>
            <a:ext cx="630007" cy="360000"/>
            <a:chOff x="971600" y="5445224"/>
            <a:chExt cx="7200800" cy="576064"/>
          </a:xfrm>
        </p:grpSpPr>
        <p:sp>
          <p:nvSpPr>
            <p:cNvPr id="530" name="平行四辺形 529"/>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31" name="平行四辺形 530"/>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32" name="グループ化 531"/>
          <p:cNvGrpSpPr/>
          <p:nvPr/>
        </p:nvGrpSpPr>
        <p:grpSpPr>
          <a:xfrm>
            <a:off x="6462021" y="4239013"/>
            <a:ext cx="630007" cy="360000"/>
            <a:chOff x="971600" y="5445224"/>
            <a:chExt cx="7200800" cy="576064"/>
          </a:xfrm>
        </p:grpSpPr>
        <p:sp>
          <p:nvSpPr>
            <p:cNvPr id="533" name="平行四辺形 53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34" name="平行四辺形 53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35" name="グループ化 534"/>
          <p:cNvGrpSpPr/>
          <p:nvPr/>
        </p:nvGrpSpPr>
        <p:grpSpPr>
          <a:xfrm>
            <a:off x="7002027" y="4239013"/>
            <a:ext cx="630007" cy="360000"/>
            <a:chOff x="971600" y="5445224"/>
            <a:chExt cx="7200800" cy="576064"/>
          </a:xfrm>
        </p:grpSpPr>
        <p:sp>
          <p:nvSpPr>
            <p:cNvPr id="536" name="平行四辺形 53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37" name="平行四辺形 5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38" name="グループ化 537"/>
          <p:cNvGrpSpPr/>
          <p:nvPr/>
        </p:nvGrpSpPr>
        <p:grpSpPr>
          <a:xfrm>
            <a:off x="7542033" y="4239013"/>
            <a:ext cx="630007" cy="360000"/>
            <a:chOff x="971600" y="5445224"/>
            <a:chExt cx="7200800" cy="576064"/>
          </a:xfrm>
        </p:grpSpPr>
        <p:sp>
          <p:nvSpPr>
            <p:cNvPr id="539" name="平行四辺形 53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0" name="平行四辺形 539"/>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41" name="グループ化 540"/>
          <p:cNvGrpSpPr/>
          <p:nvPr/>
        </p:nvGrpSpPr>
        <p:grpSpPr>
          <a:xfrm>
            <a:off x="1601967" y="4779019"/>
            <a:ext cx="630007" cy="360000"/>
            <a:chOff x="971600" y="5445224"/>
            <a:chExt cx="7200800" cy="576064"/>
          </a:xfrm>
        </p:grpSpPr>
        <p:sp>
          <p:nvSpPr>
            <p:cNvPr id="542" name="平行四辺形 54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3" name="平行四辺形 54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44" name="グループ化 543"/>
          <p:cNvGrpSpPr/>
          <p:nvPr/>
        </p:nvGrpSpPr>
        <p:grpSpPr>
          <a:xfrm>
            <a:off x="2141973" y="4779019"/>
            <a:ext cx="630007" cy="360000"/>
            <a:chOff x="971600" y="5445224"/>
            <a:chExt cx="7200800" cy="576064"/>
          </a:xfrm>
        </p:grpSpPr>
        <p:sp>
          <p:nvSpPr>
            <p:cNvPr id="545" name="平行四辺形 54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6" name="平行四辺形 54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47" name="グループ化 546"/>
          <p:cNvGrpSpPr/>
          <p:nvPr/>
        </p:nvGrpSpPr>
        <p:grpSpPr>
          <a:xfrm>
            <a:off x="2681979" y="4779019"/>
            <a:ext cx="630007" cy="360000"/>
            <a:chOff x="971600" y="5445224"/>
            <a:chExt cx="7200800" cy="576064"/>
          </a:xfrm>
        </p:grpSpPr>
        <p:sp>
          <p:nvSpPr>
            <p:cNvPr id="548" name="平行四辺形 54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9" name="平行四辺形 54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50" name="グループ化 549"/>
          <p:cNvGrpSpPr/>
          <p:nvPr/>
        </p:nvGrpSpPr>
        <p:grpSpPr>
          <a:xfrm>
            <a:off x="3221985" y="4779019"/>
            <a:ext cx="630007" cy="360000"/>
            <a:chOff x="971600" y="5445224"/>
            <a:chExt cx="7200800" cy="576064"/>
          </a:xfrm>
        </p:grpSpPr>
        <p:sp>
          <p:nvSpPr>
            <p:cNvPr id="551" name="平行四辺形 55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52" name="平行四辺形 55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53" name="グループ化 552"/>
          <p:cNvGrpSpPr/>
          <p:nvPr/>
        </p:nvGrpSpPr>
        <p:grpSpPr>
          <a:xfrm>
            <a:off x="3761991" y="4779019"/>
            <a:ext cx="630007" cy="360000"/>
            <a:chOff x="971600" y="5445224"/>
            <a:chExt cx="7200800" cy="576064"/>
          </a:xfrm>
        </p:grpSpPr>
        <p:sp>
          <p:nvSpPr>
            <p:cNvPr id="554" name="平行四辺形 55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55" name="平行四辺形 554"/>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56" name="グループ化 555"/>
          <p:cNvGrpSpPr/>
          <p:nvPr/>
        </p:nvGrpSpPr>
        <p:grpSpPr>
          <a:xfrm>
            <a:off x="4301997" y="4779019"/>
            <a:ext cx="630007" cy="360000"/>
            <a:chOff x="971600" y="5445224"/>
            <a:chExt cx="7200800" cy="576064"/>
          </a:xfrm>
        </p:grpSpPr>
        <p:sp>
          <p:nvSpPr>
            <p:cNvPr id="557" name="平行四辺形 55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58" name="平行四辺形 55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59" name="グループ化 558"/>
          <p:cNvGrpSpPr/>
          <p:nvPr/>
        </p:nvGrpSpPr>
        <p:grpSpPr>
          <a:xfrm>
            <a:off x="4842003" y="4779019"/>
            <a:ext cx="630007" cy="360000"/>
            <a:chOff x="971600" y="5445224"/>
            <a:chExt cx="7200800" cy="576064"/>
          </a:xfrm>
        </p:grpSpPr>
        <p:sp>
          <p:nvSpPr>
            <p:cNvPr id="560" name="平行四辺形 559"/>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61" name="平行四辺形 560"/>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2" name="グループ化 561"/>
          <p:cNvGrpSpPr/>
          <p:nvPr/>
        </p:nvGrpSpPr>
        <p:grpSpPr>
          <a:xfrm>
            <a:off x="5382009" y="4779019"/>
            <a:ext cx="630007" cy="360000"/>
            <a:chOff x="971600" y="5445224"/>
            <a:chExt cx="7200800" cy="576064"/>
          </a:xfrm>
        </p:grpSpPr>
        <p:sp>
          <p:nvSpPr>
            <p:cNvPr id="563" name="平行四辺形 56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64" name="平行四辺形 56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5" name="グループ化 564"/>
          <p:cNvGrpSpPr/>
          <p:nvPr/>
        </p:nvGrpSpPr>
        <p:grpSpPr>
          <a:xfrm>
            <a:off x="5922015" y="4779019"/>
            <a:ext cx="630007" cy="360000"/>
            <a:chOff x="971600" y="5445224"/>
            <a:chExt cx="7200800" cy="576064"/>
          </a:xfrm>
        </p:grpSpPr>
        <p:sp>
          <p:nvSpPr>
            <p:cNvPr id="566" name="平行四辺形 56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67" name="平行四辺形 56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8" name="グループ化 567"/>
          <p:cNvGrpSpPr/>
          <p:nvPr/>
        </p:nvGrpSpPr>
        <p:grpSpPr>
          <a:xfrm>
            <a:off x="6462021" y="4779019"/>
            <a:ext cx="630007" cy="360000"/>
            <a:chOff x="971600" y="5445224"/>
            <a:chExt cx="7200800" cy="576064"/>
          </a:xfrm>
        </p:grpSpPr>
        <p:sp>
          <p:nvSpPr>
            <p:cNvPr id="569" name="平行四辺形 56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70" name="平行四辺形 569"/>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71" name="グループ化 570"/>
          <p:cNvGrpSpPr/>
          <p:nvPr/>
        </p:nvGrpSpPr>
        <p:grpSpPr>
          <a:xfrm>
            <a:off x="7002027" y="4779019"/>
            <a:ext cx="630007" cy="360000"/>
            <a:chOff x="971600" y="5445224"/>
            <a:chExt cx="7200800" cy="576064"/>
          </a:xfrm>
        </p:grpSpPr>
        <p:sp>
          <p:nvSpPr>
            <p:cNvPr id="572" name="平行四辺形 57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73" name="平行四辺形 57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74" name="グループ化 573"/>
          <p:cNvGrpSpPr/>
          <p:nvPr/>
        </p:nvGrpSpPr>
        <p:grpSpPr>
          <a:xfrm>
            <a:off x="7542033" y="4779019"/>
            <a:ext cx="630007" cy="360000"/>
            <a:chOff x="971600" y="5445224"/>
            <a:chExt cx="7200800" cy="576064"/>
          </a:xfrm>
        </p:grpSpPr>
        <p:sp>
          <p:nvSpPr>
            <p:cNvPr id="575" name="平行四辺形 57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76" name="平行四辺形 57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77" name="グループ化 576"/>
          <p:cNvGrpSpPr/>
          <p:nvPr/>
        </p:nvGrpSpPr>
        <p:grpSpPr>
          <a:xfrm>
            <a:off x="1601967" y="5319025"/>
            <a:ext cx="630007" cy="360000"/>
            <a:chOff x="971600" y="5445224"/>
            <a:chExt cx="7200800" cy="576064"/>
          </a:xfrm>
        </p:grpSpPr>
        <p:sp>
          <p:nvSpPr>
            <p:cNvPr id="578" name="平行四辺形 57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79" name="平行四辺形 57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80" name="グループ化 579"/>
          <p:cNvGrpSpPr/>
          <p:nvPr/>
        </p:nvGrpSpPr>
        <p:grpSpPr>
          <a:xfrm>
            <a:off x="2141973" y="5319025"/>
            <a:ext cx="630007" cy="360000"/>
            <a:chOff x="971600" y="5445224"/>
            <a:chExt cx="7200800" cy="576064"/>
          </a:xfrm>
        </p:grpSpPr>
        <p:sp>
          <p:nvSpPr>
            <p:cNvPr id="581" name="平行四辺形 58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82" name="平行四辺形 58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83" name="グループ化 582"/>
          <p:cNvGrpSpPr/>
          <p:nvPr/>
        </p:nvGrpSpPr>
        <p:grpSpPr>
          <a:xfrm>
            <a:off x="2681979" y="5319025"/>
            <a:ext cx="630007" cy="360000"/>
            <a:chOff x="971600" y="5445224"/>
            <a:chExt cx="7200800" cy="576064"/>
          </a:xfrm>
        </p:grpSpPr>
        <p:sp>
          <p:nvSpPr>
            <p:cNvPr id="584" name="平行四辺形 58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85" name="平行四辺形 584"/>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86" name="グループ化 585"/>
          <p:cNvGrpSpPr/>
          <p:nvPr/>
        </p:nvGrpSpPr>
        <p:grpSpPr>
          <a:xfrm>
            <a:off x="3221985" y="5319025"/>
            <a:ext cx="630007" cy="360000"/>
            <a:chOff x="971600" y="5445224"/>
            <a:chExt cx="7200800" cy="576064"/>
          </a:xfrm>
        </p:grpSpPr>
        <p:sp>
          <p:nvSpPr>
            <p:cNvPr id="587" name="平行四辺形 58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88" name="平行四辺形 58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89" name="グループ化 588"/>
          <p:cNvGrpSpPr/>
          <p:nvPr/>
        </p:nvGrpSpPr>
        <p:grpSpPr>
          <a:xfrm>
            <a:off x="3761991" y="5319025"/>
            <a:ext cx="630007" cy="360000"/>
            <a:chOff x="971600" y="5445224"/>
            <a:chExt cx="7200800" cy="576064"/>
          </a:xfrm>
        </p:grpSpPr>
        <p:sp>
          <p:nvSpPr>
            <p:cNvPr id="590" name="平行四辺形 589"/>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91" name="平行四辺形 590"/>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92" name="グループ化 591"/>
          <p:cNvGrpSpPr/>
          <p:nvPr/>
        </p:nvGrpSpPr>
        <p:grpSpPr>
          <a:xfrm>
            <a:off x="4301997" y="5319025"/>
            <a:ext cx="630007" cy="360000"/>
            <a:chOff x="971600" y="5445224"/>
            <a:chExt cx="7200800" cy="576064"/>
          </a:xfrm>
        </p:grpSpPr>
        <p:sp>
          <p:nvSpPr>
            <p:cNvPr id="593" name="平行四辺形 59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94" name="平行四辺形 59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95" name="グループ化 594"/>
          <p:cNvGrpSpPr/>
          <p:nvPr/>
        </p:nvGrpSpPr>
        <p:grpSpPr>
          <a:xfrm>
            <a:off x="4842003" y="5319025"/>
            <a:ext cx="630007" cy="360000"/>
            <a:chOff x="971600" y="5445224"/>
            <a:chExt cx="7200800" cy="576064"/>
          </a:xfrm>
        </p:grpSpPr>
        <p:sp>
          <p:nvSpPr>
            <p:cNvPr id="596" name="平行四辺形 59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97" name="平行四辺形 59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98" name="グループ化 597"/>
          <p:cNvGrpSpPr/>
          <p:nvPr/>
        </p:nvGrpSpPr>
        <p:grpSpPr>
          <a:xfrm>
            <a:off x="5382009" y="5319025"/>
            <a:ext cx="630007" cy="360000"/>
            <a:chOff x="971600" y="5445224"/>
            <a:chExt cx="7200800" cy="576064"/>
          </a:xfrm>
        </p:grpSpPr>
        <p:sp>
          <p:nvSpPr>
            <p:cNvPr id="599" name="平行四辺形 59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00" name="平行四辺形 599"/>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601" name="グループ化 600"/>
          <p:cNvGrpSpPr/>
          <p:nvPr/>
        </p:nvGrpSpPr>
        <p:grpSpPr>
          <a:xfrm>
            <a:off x="5922015" y="5319025"/>
            <a:ext cx="630007" cy="360000"/>
            <a:chOff x="971600" y="5445224"/>
            <a:chExt cx="7200800" cy="576064"/>
          </a:xfrm>
        </p:grpSpPr>
        <p:sp>
          <p:nvSpPr>
            <p:cNvPr id="602" name="平行四辺形 60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03" name="平行四辺形 60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604" name="グループ化 603"/>
          <p:cNvGrpSpPr/>
          <p:nvPr/>
        </p:nvGrpSpPr>
        <p:grpSpPr>
          <a:xfrm>
            <a:off x="6462021" y="5319025"/>
            <a:ext cx="630007" cy="360000"/>
            <a:chOff x="971600" y="5445224"/>
            <a:chExt cx="7200800" cy="576064"/>
          </a:xfrm>
        </p:grpSpPr>
        <p:sp>
          <p:nvSpPr>
            <p:cNvPr id="605" name="平行四辺形 60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06" name="平行四辺形 60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607" name="グループ化 606"/>
          <p:cNvGrpSpPr/>
          <p:nvPr/>
        </p:nvGrpSpPr>
        <p:grpSpPr>
          <a:xfrm>
            <a:off x="7002027" y="5319025"/>
            <a:ext cx="630007" cy="360000"/>
            <a:chOff x="971600" y="5445224"/>
            <a:chExt cx="7200800" cy="576064"/>
          </a:xfrm>
        </p:grpSpPr>
        <p:sp>
          <p:nvSpPr>
            <p:cNvPr id="608" name="平行四辺形 60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09" name="平行四辺形 60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610" name="グループ化 609"/>
          <p:cNvGrpSpPr/>
          <p:nvPr/>
        </p:nvGrpSpPr>
        <p:grpSpPr>
          <a:xfrm>
            <a:off x="7542033" y="5319025"/>
            <a:ext cx="630007" cy="360000"/>
            <a:chOff x="971600" y="5445224"/>
            <a:chExt cx="7200800" cy="576064"/>
          </a:xfrm>
        </p:grpSpPr>
        <p:sp>
          <p:nvSpPr>
            <p:cNvPr id="611" name="平行四辺形 61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12" name="平行四辺形 61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613" name="正方形/長方形 612"/>
          <p:cNvSpPr/>
          <p:nvPr/>
        </p:nvSpPr>
        <p:spPr>
          <a:xfrm>
            <a:off x="1331964" y="908972"/>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614" name="角丸四角形吹き出し 613"/>
          <p:cNvSpPr/>
          <p:nvPr/>
        </p:nvSpPr>
        <p:spPr bwMode="auto">
          <a:xfrm>
            <a:off x="2321975" y="638969"/>
            <a:ext cx="2160024" cy="612648"/>
          </a:xfrm>
          <a:prstGeom prst="wedgeRoundRectCallout">
            <a:avLst>
              <a:gd name="adj1" fmla="val -67072"/>
              <a:gd name="adj2" fmla="val 49646"/>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65000"/>
                    <a:lumOff val="35000"/>
                  </a:schemeClr>
                </a:solidFill>
                <a:latin typeface="Arial Narrow" panose="020B0606020202030204" pitchFamily="34" charset="0"/>
              </a:rPr>
              <a:t>どうしてこうなった</a:t>
            </a:r>
          </a:p>
        </p:txBody>
      </p:sp>
      <p:sp>
        <p:nvSpPr>
          <p:cNvPr id="615" name="正方形/長方形 614"/>
          <p:cNvSpPr/>
          <p:nvPr/>
        </p:nvSpPr>
        <p:spPr>
          <a:xfrm>
            <a:off x="8206009" y="4959017"/>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617" name="角丸四角形 616"/>
          <p:cNvSpPr/>
          <p:nvPr/>
        </p:nvSpPr>
        <p:spPr bwMode="auto">
          <a:xfrm>
            <a:off x="7632034" y="5229020"/>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if …</a:t>
            </a:r>
            <a:endParaRPr kumimoji="1" lang="ja-JP" altLang="en-US" dirty="0">
              <a:latin typeface="Arial Narrow" panose="020B0606020202030204" pitchFamily="34" charset="0"/>
            </a:endParaRPr>
          </a:p>
        </p:txBody>
      </p:sp>
      <p:sp>
        <p:nvSpPr>
          <p:cNvPr id="618" name="角丸四角形 617"/>
          <p:cNvSpPr/>
          <p:nvPr/>
        </p:nvSpPr>
        <p:spPr bwMode="auto">
          <a:xfrm>
            <a:off x="7632034" y="461808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grpSp>
        <p:nvGrpSpPr>
          <p:cNvPr id="713" name="グループ化 712"/>
          <p:cNvGrpSpPr/>
          <p:nvPr/>
        </p:nvGrpSpPr>
        <p:grpSpPr>
          <a:xfrm>
            <a:off x="1691968" y="1429903"/>
            <a:ext cx="6390071" cy="4159121"/>
            <a:chOff x="1691968" y="1429903"/>
            <a:chExt cx="6390071" cy="4159121"/>
          </a:xfrm>
        </p:grpSpPr>
        <p:sp>
          <p:nvSpPr>
            <p:cNvPr id="619" name="角丸四角形 618"/>
            <p:cNvSpPr/>
            <p:nvPr/>
          </p:nvSpPr>
          <p:spPr bwMode="auto">
            <a:xfrm>
              <a:off x="7632034" y="407808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0" name="角丸四角形 619"/>
            <p:cNvSpPr/>
            <p:nvPr/>
          </p:nvSpPr>
          <p:spPr bwMode="auto">
            <a:xfrm>
              <a:off x="7632034" y="353807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1" name="角丸四角形 620"/>
            <p:cNvSpPr/>
            <p:nvPr/>
          </p:nvSpPr>
          <p:spPr bwMode="auto">
            <a:xfrm>
              <a:off x="7632034" y="303353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2" name="角丸四角形 621"/>
            <p:cNvSpPr/>
            <p:nvPr/>
          </p:nvSpPr>
          <p:spPr bwMode="auto">
            <a:xfrm>
              <a:off x="7632034" y="249352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3" name="角丸四角形 622"/>
            <p:cNvSpPr/>
            <p:nvPr/>
          </p:nvSpPr>
          <p:spPr bwMode="auto">
            <a:xfrm>
              <a:off x="7632034" y="195352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4" name="角丸四角形 623"/>
            <p:cNvSpPr/>
            <p:nvPr/>
          </p:nvSpPr>
          <p:spPr bwMode="auto">
            <a:xfrm>
              <a:off x="7632034" y="144897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5" name="角丸四角形 624"/>
            <p:cNvSpPr/>
            <p:nvPr/>
          </p:nvSpPr>
          <p:spPr bwMode="auto">
            <a:xfrm>
              <a:off x="7092028" y="461808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6" name="角丸四角形 625"/>
            <p:cNvSpPr/>
            <p:nvPr/>
          </p:nvSpPr>
          <p:spPr bwMode="auto">
            <a:xfrm>
              <a:off x="7092028" y="407808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7" name="角丸四角形 626"/>
            <p:cNvSpPr/>
            <p:nvPr/>
          </p:nvSpPr>
          <p:spPr bwMode="auto">
            <a:xfrm>
              <a:off x="7092028" y="353807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8" name="角丸四角形 627"/>
            <p:cNvSpPr/>
            <p:nvPr/>
          </p:nvSpPr>
          <p:spPr bwMode="auto">
            <a:xfrm>
              <a:off x="7092028" y="303353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9" name="角丸四角形 628"/>
            <p:cNvSpPr/>
            <p:nvPr/>
          </p:nvSpPr>
          <p:spPr bwMode="auto">
            <a:xfrm>
              <a:off x="7092028" y="249352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0" name="角丸四角形 629"/>
            <p:cNvSpPr/>
            <p:nvPr/>
          </p:nvSpPr>
          <p:spPr bwMode="auto">
            <a:xfrm>
              <a:off x="7092028" y="195352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1" name="角丸四角形 630"/>
            <p:cNvSpPr/>
            <p:nvPr/>
          </p:nvSpPr>
          <p:spPr bwMode="auto">
            <a:xfrm>
              <a:off x="7092028" y="144897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2" name="角丸四角形 631"/>
            <p:cNvSpPr/>
            <p:nvPr/>
          </p:nvSpPr>
          <p:spPr bwMode="auto">
            <a:xfrm>
              <a:off x="7092028" y="5229020"/>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3" name="角丸四角形 632"/>
            <p:cNvSpPr/>
            <p:nvPr/>
          </p:nvSpPr>
          <p:spPr bwMode="auto">
            <a:xfrm>
              <a:off x="6552022" y="461808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4" name="角丸四角形 633"/>
            <p:cNvSpPr/>
            <p:nvPr/>
          </p:nvSpPr>
          <p:spPr bwMode="auto">
            <a:xfrm>
              <a:off x="6552022" y="407808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5" name="角丸四角形 634"/>
            <p:cNvSpPr/>
            <p:nvPr/>
          </p:nvSpPr>
          <p:spPr bwMode="auto">
            <a:xfrm>
              <a:off x="6552022" y="353807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6" name="角丸四角形 635"/>
            <p:cNvSpPr/>
            <p:nvPr/>
          </p:nvSpPr>
          <p:spPr bwMode="auto">
            <a:xfrm>
              <a:off x="6552022" y="303353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7" name="角丸四角形 636"/>
            <p:cNvSpPr/>
            <p:nvPr/>
          </p:nvSpPr>
          <p:spPr bwMode="auto">
            <a:xfrm>
              <a:off x="6552022" y="249352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8" name="角丸四角形 637"/>
            <p:cNvSpPr/>
            <p:nvPr/>
          </p:nvSpPr>
          <p:spPr bwMode="auto">
            <a:xfrm>
              <a:off x="6552022" y="195352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9" name="角丸四角形 638"/>
            <p:cNvSpPr/>
            <p:nvPr/>
          </p:nvSpPr>
          <p:spPr bwMode="auto">
            <a:xfrm>
              <a:off x="6552022" y="144897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0" name="角丸四角形 639"/>
            <p:cNvSpPr/>
            <p:nvPr/>
          </p:nvSpPr>
          <p:spPr bwMode="auto">
            <a:xfrm>
              <a:off x="6552022" y="5229020"/>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1" name="角丸四角形 640"/>
            <p:cNvSpPr/>
            <p:nvPr/>
          </p:nvSpPr>
          <p:spPr bwMode="auto">
            <a:xfrm>
              <a:off x="6012016" y="461808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2" name="角丸四角形 641"/>
            <p:cNvSpPr/>
            <p:nvPr/>
          </p:nvSpPr>
          <p:spPr bwMode="auto">
            <a:xfrm>
              <a:off x="6012016" y="407808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3" name="角丸四角形 642"/>
            <p:cNvSpPr/>
            <p:nvPr/>
          </p:nvSpPr>
          <p:spPr bwMode="auto">
            <a:xfrm>
              <a:off x="6012016" y="353807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4" name="角丸四角形 643"/>
            <p:cNvSpPr/>
            <p:nvPr/>
          </p:nvSpPr>
          <p:spPr bwMode="auto">
            <a:xfrm>
              <a:off x="6012016" y="303353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5" name="角丸四角形 644"/>
            <p:cNvSpPr/>
            <p:nvPr/>
          </p:nvSpPr>
          <p:spPr bwMode="auto">
            <a:xfrm>
              <a:off x="6012016" y="249352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6" name="角丸四角形 645"/>
            <p:cNvSpPr/>
            <p:nvPr/>
          </p:nvSpPr>
          <p:spPr bwMode="auto">
            <a:xfrm>
              <a:off x="6012016" y="195352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7" name="角丸四角形 646"/>
            <p:cNvSpPr/>
            <p:nvPr/>
          </p:nvSpPr>
          <p:spPr bwMode="auto">
            <a:xfrm>
              <a:off x="6012016" y="144897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8" name="角丸四角形 647"/>
            <p:cNvSpPr/>
            <p:nvPr/>
          </p:nvSpPr>
          <p:spPr bwMode="auto">
            <a:xfrm>
              <a:off x="6012016" y="5229020"/>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9" name="角丸四角形 648"/>
            <p:cNvSpPr/>
            <p:nvPr/>
          </p:nvSpPr>
          <p:spPr bwMode="auto">
            <a:xfrm>
              <a:off x="5472010" y="461808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0" name="角丸四角形 649"/>
            <p:cNvSpPr/>
            <p:nvPr/>
          </p:nvSpPr>
          <p:spPr bwMode="auto">
            <a:xfrm>
              <a:off x="5472010" y="407808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1" name="角丸四角形 650"/>
            <p:cNvSpPr/>
            <p:nvPr/>
          </p:nvSpPr>
          <p:spPr bwMode="auto">
            <a:xfrm>
              <a:off x="5472010" y="353807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2" name="角丸四角形 651"/>
            <p:cNvSpPr/>
            <p:nvPr/>
          </p:nvSpPr>
          <p:spPr bwMode="auto">
            <a:xfrm>
              <a:off x="5472010" y="303353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3" name="角丸四角形 652"/>
            <p:cNvSpPr/>
            <p:nvPr/>
          </p:nvSpPr>
          <p:spPr bwMode="auto">
            <a:xfrm>
              <a:off x="5472010" y="249352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4" name="角丸四角形 653"/>
            <p:cNvSpPr/>
            <p:nvPr/>
          </p:nvSpPr>
          <p:spPr bwMode="auto">
            <a:xfrm>
              <a:off x="5472010" y="195352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5" name="角丸四角形 654"/>
            <p:cNvSpPr/>
            <p:nvPr/>
          </p:nvSpPr>
          <p:spPr bwMode="auto">
            <a:xfrm>
              <a:off x="5472010" y="144897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6" name="角丸四角形 655"/>
            <p:cNvSpPr/>
            <p:nvPr/>
          </p:nvSpPr>
          <p:spPr bwMode="auto">
            <a:xfrm>
              <a:off x="5472010" y="5229020"/>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7" name="角丸四角形 656"/>
            <p:cNvSpPr/>
            <p:nvPr/>
          </p:nvSpPr>
          <p:spPr bwMode="auto">
            <a:xfrm>
              <a:off x="4932004" y="459901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8" name="角丸四角形 657"/>
            <p:cNvSpPr/>
            <p:nvPr/>
          </p:nvSpPr>
          <p:spPr bwMode="auto">
            <a:xfrm>
              <a:off x="4932004" y="405900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9" name="角丸四角形 658"/>
            <p:cNvSpPr/>
            <p:nvPr/>
          </p:nvSpPr>
          <p:spPr bwMode="auto">
            <a:xfrm>
              <a:off x="4932004" y="351900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0" name="角丸四角形 659"/>
            <p:cNvSpPr/>
            <p:nvPr/>
          </p:nvSpPr>
          <p:spPr bwMode="auto">
            <a:xfrm>
              <a:off x="4932004" y="301445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1" name="角丸四角形 660"/>
            <p:cNvSpPr/>
            <p:nvPr/>
          </p:nvSpPr>
          <p:spPr bwMode="auto">
            <a:xfrm>
              <a:off x="4932004" y="247445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2" name="角丸四角形 661"/>
            <p:cNvSpPr/>
            <p:nvPr/>
          </p:nvSpPr>
          <p:spPr bwMode="auto">
            <a:xfrm>
              <a:off x="4932004" y="193444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3" name="角丸四角形 662"/>
            <p:cNvSpPr/>
            <p:nvPr/>
          </p:nvSpPr>
          <p:spPr bwMode="auto">
            <a:xfrm>
              <a:off x="4932004" y="142990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4" name="角丸四角形 663"/>
            <p:cNvSpPr/>
            <p:nvPr/>
          </p:nvSpPr>
          <p:spPr bwMode="auto">
            <a:xfrm>
              <a:off x="4932004" y="5209945"/>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5" name="角丸四角形 664"/>
            <p:cNvSpPr/>
            <p:nvPr/>
          </p:nvSpPr>
          <p:spPr bwMode="auto">
            <a:xfrm>
              <a:off x="4391998" y="459901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6" name="角丸四角形 665"/>
            <p:cNvSpPr/>
            <p:nvPr/>
          </p:nvSpPr>
          <p:spPr bwMode="auto">
            <a:xfrm>
              <a:off x="4391998" y="405900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7" name="角丸四角形 666"/>
            <p:cNvSpPr/>
            <p:nvPr/>
          </p:nvSpPr>
          <p:spPr bwMode="auto">
            <a:xfrm>
              <a:off x="4391998" y="351900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8" name="角丸四角形 667"/>
            <p:cNvSpPr/>
            <p:nvPr/>
          </p:nvSpPr>
          <p:spPr bwMode="auto">
            <a:xfrm>
              <a:off x="4391998" y="301445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9" name="角丸四角形 668"/>
            <p:cNvSpPr/>
            <p:nvPr/>
          </p:nvSpPr>
          <p:spPr bwMode="auto">
            <a:xfrm>
              <a:off x="4391998" y="247445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0" name="角丸四角形 669"/>
            <p:cNvSpPr/>
            <p:nvPr/>
          </p:nvSpPr>
          <p:spPr bwMode="auto">
            <a:xfrm>
              <a:off x="4391998" y="193444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1" name="角丸四角形 670"/>
            <p:cNvSpPr/>
            <p:nvPr/>
          </p:nvSpPr>
          <p:spPr bwMode="auto">
            <a:xfrm>
              <a:off x="4391998" y="142990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2" name="角丸四角形 671"/>
            <p:cNvSpPr/>
            <p:nvPr/>
          </p:nvSpPr>
          <p:spPr bwMode="auto">
            <a:xfrm>
              <a:off x="4391998" y="5209945"/>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3" name="角丸四角形 672"/>
            <p:cNvSpPr/>
            <p:nvPr/>
          </p:nvSpPr>
          <p:spPr bwMode="auto">
            <a:xfrm>
              <a:off x="3851992" y="459901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4" name="角丸四角形 673"/>
            <p:cNvSpPr/>
            <p:nvPr/>
          </p:nvSpPr>
          <p:spPr bwMode="auto">
            <a:xfrm>
              <a:off x="3851992" y="405900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5" name="角丸四角形 674"/>
            <p:cNvSpPr/>
            <p:nvPr/>
          </p:nvSpPr>
          <p:spPr bwMode="auto">
            <a:xfrm>
              <a:off x="3851992" y="351900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6" name="角丸四角形 675"/>
            <p:cNvSpPr/>
            <p:nvPr/>
          </p:nvSpPr>
          <p:spPr bwMode="auto">
            <a:xfrm>
              <a:off x="3851992" y="301445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7" name="角丸四角形 676"/>
            <p:cNvSpPr/>
            <p:nvPr/>
          </p:nvSpPr>
          <p:spPr bwMode="auto">
            <a:xfrm>
              <a:off x="3851992" y="247445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8" name="角丸四角形 677"/>
            <p:cNvSpPr/>
            <p:nvPr/>
          </p:nvSpPr>
          <p:spPr bwMode="auto">
            <a:xfrm>
              <a:off x="3851992" y="193444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9" name="角丸四角形 678"/>
            <p:cNvSpPr/>
            <p:nvPr/>
          </p:nvSpPr>
          <p:spPr bwMode="auto">
            <a:xfrm>
              <a:off x="3851992" y="142990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0" name="角丸四角形 679"/>
            <p:cNvSpPr/>
            <p:nvPr/>
          </p:nvSpPr>
          <p:spPr bwMode="auto">
            <a:xfrm>
              <a:off x="3851992" y="5209945"/>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1" name="角丸四角形 680"/>
            <p:cNvSpPr/>
            <p:nvPr/>
          </p:nvSpPr>
          <p:spPr bwMode="auto">
            <a:xfrm>
              <a:off x="3311986" y="459901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2" name="角丸四角形 681"/>
            <p:cNvSpPr/>
            <p:nvPr/>
          </p:nvSpPr>
          <p:spPr bwMode="auto">
            <a:xfrm>
              <a:off x="3311986" y="405900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3" name="角丸四角形 682"/>
            <p:cNvSpPr/>
            <p:nvPr/>
          </p:nvSpPr>
          <p:spPr bwMode="auto">
            <a:xfrm>
              <a:off x="3311986" y="351900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4" name="角丸四角形 683"/>
            <p:cNvSpPr/>
            <p:nvPr/>
          </p:nvSpPr>
          <p:spPr bwMode="auto">
            <a:xfrm>
              <a:off x="3311986" y="301445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5" name="角丸四角形 684"/>
            <p:cNvSpPr/>
            <p:nvPr/>
          </p:nvSpPr>
          <p:spPr bwMode="auto">
            <a:xfrm>
              <a:off x="3311986" y="247445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6" name="角丸四角形 685"/>
            <p:cNvSpPr/>
            <p:nvPr/>
          </p:nvSpPr>
          <p:spPr bwMode="auto">
            <a:xfrm>
              <a:off x="3311986" y="193444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7" name="角丸四角形 686"/>
            <p:cNvSpPr/>
            <p:nvPr/>
          </p:nvSpPr>
          <p:spPr bwMode="auto">
            <a:xfrm>
              <a:off x="3311986" y="142990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8" name="角丸四角形 687"/>
            <p:cNvSpPr/>
            <p:nvPr/>
          </p:nvSpPr>
          <p:spPr bwMode="auto">
            <a:xfrm>
              <a:off x="3311986" y="5209945"/>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9" name="角丸四角形 688"/>
            <p:cNvSpPr/>
            <p:nvPr/>
          </p:nvSpPr>
          <p:spPr bwMode="auto">
            <a:xfrm>
              <a:off x="2771980" y="459901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0" name="角丸四角形 689"/>
            <p:cNvSpPr/>
            <p:nvPr/>
          </p:nvSpPr>
          <p:spPr bwMode="auto">
            <a:xfrm>
              <a:off x="2771980" y="405900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1" name="角丸四角形 690"/>
            <p:cNvSpPr/>
            <p:nvPr/>
          </p:nvSpPr>
          <p:spPr bwMode="auto">
            <a:xfrm>
              <a:off x="2771980" y="351900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2" name="角丸四角形 691"/>
            <p:cNvSpPr/>
            <p:nvPr/>
          </p:nvSpPr>
          <p:spPr bwMode="auto">
            <a:xfrm>
              <a:off x="2771980" y="301445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3" name="角丸四角形 692"/>
            <p:cNvSpPr/>
            <p:nvPr/>
          </p:nvSpPr>
          <p:spPr bwMode="auto">
            <a:xfrm>
              <a:off x="2771980" y="247445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4" name="角丸四角形 693"/>
            <p:cNvSpPr/>
            <p:nvPr/>
          </p:nvSpPr>
          <p:spPr bwMode="auto">
            <a:xfrm>
              <a:off x="2771980" y="193444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5" name="角丸四角形 694"/>
            <p:cNvSpPr/>
            <p:nvPr/>
          </p:nvSpPr>
          <p:spPr bwMode="auto">
            <a:xfrm>
              <a:off x="2771980" y="142990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6" name="角丸四角形 695"/>
            <p:cNvSpPr/>
            <p:nvPr/>
          </p:nvSpPr>
          <p:spPr bwMode="auto">
            <a:xfrm>
              <a:off x="2771980" y="5209945"/>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7" name="角丸四角形 696"/>
            <p:cNvSpPr/>
            <p:nvPr/>
          </p:nvSpPr>
          <p:spPr bwMode="auto">
            <a:xfrm>
              <a:off x="2231974" y="459901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8" name="角丸四角形 697"/>
            <p:cNvSpPr/>
            <p:nvPr/>
          </p:nvSpPr>
          <p:spPr bwMode="auto">
            <a:xfrm>
              <a:off x="2231974" y="405900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9" name="角丸四角形 698"/>
            <p:cNvSpPr/>
            <p:nvPr/>
          </p:nvSpPr>
          <p:spPr bwMode="auto">
            <a:xfrm>
              <a:off x="2231974" y="351900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0" name="角丸四角形 699"/>
            <p:cNvSpPr/>
            <p:nvPr/>
          </p:nvSpPr>
          <p:spPr bwMode="auto">
            <a:xfrm>
              <a:off x="2231974" y="301445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1" name="角丸四角形 700"/>
            <p:cNvSpPr/>
            <p:nvPr/>
          </p:nvSpPr>
          <p:spPr bwMode="auto">
            <a:xfrm>
              <a:off x="2231974" y="247445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2" name="角丸四角形 701"/>
            <p:cNvSpPr/>
            <p:nvPr/>
          </p:nvSpPr>
          <p:spPr bwMode="auto">
            <a:xfrm>
              <a:off x="2231974" y="193444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3" name="角丸四角形 702"/>
            <p:cNvSpPr/>
            <p:nvPr/>
          </p:nvSpPr>
          <p:spPr bwMode="auto">
            <a:xfrm>
              <a:off x="2231974" y="142990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4" name="角丸四角形 703"/>
            <p:cNvSpPr/>
            <p:nvPr/>
          </p:nvSpPr>
          <p:spPr bwMode="auto">
            <a:xfrm>
              <a:off x="2231974" y="5209945"/>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5" name="角丸四角形 704"/>
            <p:cNvSpPr/>
            <p:nvPr/>
          </p:nvSpPr>
          <p:spPr bwMode="auto">
            <a:xfrm>
              <a:off x="1691968" y="459901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6" name="角丸四角形 705"/>
            <p:cNvSpPr/>
            <p:nvPr/>
          </p:nvSpPr>
          <p:spPr bwMode="auto">
            <a:xfrm>
              <a:off x="1691968" y="405900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7" name="角丸四角形 706"/>
            <p:cNvSpPr/>
            <p:nvPr/>
          </p:nvSpPr>
          <p:spPr bwMode="auto">
            <a:xfrm>
              <a:off x="1691968" y="351900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8" name="角丸四角形 707"/>
            <p:cNvSpPr/>
            <p:nvPr/>
          </p:nvSpPr>
          <p:spPr bwMode="auto">
            <a:xfrm>
              <a:off x="1691968" y="301445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9" name="角丸四角形 708"/>
            <p:cNvSpPr/>
            <p:nvPr/>
          </p:nvSpPr>
          <p:spPr bwMode="auto">
            <a:xfrm>
              <a:off x="1691968" y="247445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10" name="角丸四角形 709"/>
            <p:cNvSpPr/>
            <p:nvPr/>
          </p:nvSpPr>
          <p:spPr bwMode="auto">
            <a:xfrm>
              <a:off x="1691968" y="193444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11" name="角丸四角形 710"/>
            <p:cNvSpPr/>
            <p:nvPr/>
          </p:nvSpPr>
          <p:spPr bwMode="auto">
            <a:xfrm>
              <a:off x="1691968" y="142990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12" name="角丸四角形 711"/>
            <p:cNvSpPr/>
            <p:nvPr/>
          </p:nvSpPr>
          <p:spPr bwMode="auto">
            <a:xfrm>
              <a:off x="1691968" y="5209945"/>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grpSp>
      <p:sp>
        <p:nvSpPr>
          <p:cNvPr id="616" name="角丸四角形吹き出し 615"/>
          <p:cNvSpPr/>
          <p:nvPr/>
        </p:nvSpPr>
        <p:spPr bwMode="auto">
          <a:xfrm>
            <a:off x="6102017" y="4329010"/>
            <a:ext cx="2430027" cy="612648"/>
          </a:xfrm>
          <a:prstGeom prst="wedgeRoundRectCallout">
            <a:avLst>
              <a:gd name="adj1" fmla="val 39915"/>
              <a:gd name="adj2" fmla="val 100391"/>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65000"/>
                    <a:lumOff val="35000"/>
                  </a:schemeClr>
                </a:solidFill>
                <a:latin typeface="Arial Narrow" panose="020B0606020202030204" pitchFamily="34" charset="0"/>
              </a:rPr>
              <a:t>やってしまいましたなぁ</a:t>
            </a:r>
          </a:p>
        </p:txBody>
      </p:sp>
    </p:spTree>
    <p:extLst>
      <p:ext uri="{BB962C8B-B14F-4D97-AF65-F5344CB8AC3E}">
        <p14:creationId xmlns:p14="http://schemas.microsoft.com/office/powerpoint/2010/main" val="36131817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713"/>
                                        </p:tgtEl>
                                      </p:cBhvr>
                                    </p:animEffect>
                                    <p:anim calcmode="lin" valueType="num">
                                      <p:cBhvr>
                                        <p:cTn id="7" dur="1000"/>
                                        <p:tgtEl>
                                          <p:spTgt spid="713"/>
                                        </p:tgtEl>
                                        <p:attrNameLst>
                                          <p:attrName>ppt_x</p:attrName>
                                        </p:attrNameLst>
                                      </p:cBhvr>
                                      <p:tavLst>
                                        <p:tav tm="0">
                                          <p:val>
                                            <p:strVal val="ppt_x"/>
                                          </p:val>
                                        </p:tav>
                                        <p:tav tm="100000">
                                          <p:val>
                                            <p:strVal val="ppt_x"/>
                                          </p:val>
                                        </p:tav>
                                      </p:tavLst>
                                    </p:anim>
                                    <p:anim calcmode="lin" valueType="num">
                                      <p:cBhvr>
                                        <p:cTn id="8" dur="1000"/>
                                        <p:tgtEl>
                                          <p:spTgt spid="713"/>
                                        </p:tgtEl>
                                        <p:attrNameLst>
                                          <p:attrName>ppt_y</p:attrName>
                                        </p:attrNameLst>
                                      </p:cBhvr>
                                      <p:tavLst>
                                        <p:tav tm="0">
                                          <p:val>
                                            <p:strVal val="ppt_y"/>
                                          </p:val>
                                        </p:tav>
                                        <p:tav tm="100000">
                                          <p:val>
                                            <p:strVal val="ppt_y+.1"/>
                                          </p:val>
                                        </p:tav>
                                      </p:tavLst>
                                    </p:anim>
                                    <p:set>
                                      <p:cBhvr>
                                        <p:cTn id="9" dur="1" fill="hold">
                                          <p:stCondLst>
                                            <p:cond delay="999"/>
                                          </p:stCondLst>
                                        </p:cTn>
                                        <p:tgtEl>
                                          <p:spTgt spid="7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F6C3DF1-F9EC-B285-2E83-D56AE7F0639E}"/>
              </a:ext>
            </a:extLst>
          </p:cNvPr>
          <p:cNvSpPr>
            <a:spLocks noGrp="1"/>
          </p:cNvSpPr>
          <p:nvPr>
            <p:ph type="title"/>
          </p:nvPr>
        </p:nvSpPr>
        <p:spPr/>
        <p:txBody>
          <a:bodyPr/>
          <a:lstStyle/>
          <a:p>
            <a:r>
              <a:rPr kumimoji="1" lang="ja-JP" altLang="en-US" b="1" dirty="0"/>
              <a:t>命令パイプラインと性能</a:t>
            </a:r>
            <a:endParaRPr kumimoji="1" lang="en-US" altLang="ja-JP" b="1" dirty="0"/>
          </a:p>
        </p:txBody>
      </p:sp>
    </p:spTree>
    <p:extLst>
      <p:ext uri="{BB962C8B-B14F-4D97-AF65-F5344CB8AC3E}">
        <p14:creationId xmlns:p14="http://schemas.microsoft.com/office/powerpoint/2010/main" val="26506335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もくじ</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非構造ハザード</a:t>
            </a:r>
            <a:endParaRPr lang="en-US" altLang="ja-JP" dirty="0"/>
          </a:p>
          <a:p>
            <a:pPr marL="457200" indent="-457200">
              <a:buFont typeface="+mj-lt"/>
              <a:buAutoNum type="arabicPeriod"/>
            </a:pPr>
            <a:r>
              <a:rPr kumimoji="1" lang="ja-JP" altLang="en-US" b="1" dirty="0"/>
              <a:t>命令パイプラインと性能</a:t>
            </a:r>
            <a:endParaRPr kumimoji="1" lang="en-US" altLang="ja-JP" b="1" dirty="0"/>
          </a:p>
          <a:p>
            <a:pPr marL="457200" indent="-457200">
              <a:buFont typeface="+mj-lt"/>
              <a:buAutoNum type="arabicPeriod"/>
            </a:pPr>
            <a:r>
              <a:rPr kumimoji="1" lang="ja-JP" altLang="en-US" dirty="0"/>
              <a:t>分岐予測（前編）</a:t>
            </a:r>
            <a:endParaRPr kumimoji="1" lang="en-US" altLang="ja-JP" dirty="0"/>
          </a:p>
        </p:txBody>
      </p:sp>
    </p:spTree>
    <p:extLst>
      <p:ext uri="{BB962C8B-B14F-4D97-AF65-F5344CB8AC3E}">
        <p14:creationId xmlns:p14="http://schemas.microsoft.com/office/powerpoint/2010/main" val="13556344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7" name="直線コネクタ 126"/>
          <p:cNvCxnSpPr/>
          <p:nvPr/>
        </p:nvCxnSpPr>
        <p:spPr bwMode="auto">
          <a:xfrm>
            <a:off x="521955" y="2168986"/>
            <a:ext cx="720080" cy="0"/>
          </a:xfrm>
          <a:prstGeom prst="line">
            <a:avLst/>
          </a:prstGeom>
          <a:noFill/>
          <a:ln w="9525" cap="flat" cmpd="sng" algn="ctr">
            <a:solidFill>
              <a:schemeClr val="tx1"/>
            </a:solidFill>
            <a:prstDash val="dash"/>
            <a:round/>
            <a:headEnd type="none" w="med" len="med"/>
            <a:tailEnd type="none" w="med" len="med"/>
          </a:ln>
          <a:effectLst/>
        </p:spPr>
      </p:cxnSp>
      <p:sp>
        <p:nvSpPr>
          <p:cNvPr id="2" name="タイトル 1"/>
          <p:cNvSpPr>
            <a:spLocks noGrp="1"/>
          </p:cNvSpPr>
          <p:nvPr>
            <p:ph type="title"/>
          </p:nvPr>
        </p:nvSpPr>
        <p:spPr/>
        <p:txBody>
          <a:bodyPr/>
          <a:lstStyle/>
          <a:p>
            <a:r>
              <a:rPr lang="ja-JP" altLang="en-US" dirty="0"/>
              <a:t>パイプライン化によるスループット向上</a:t>
            </a:r>
            <a:endParaRPr kumimoji="1" lang="ja-JP" altLang="en-US" dirty="0"/>
          </a:p>
        </p:txBody>
      </p:sp>
      <p:cxnSp>
        <p:nvCxnSpPr>
          <p:cNvPr id="96" name="直線矢印コネクタ 95"/>
          <p:cNvCxnSpPr/>
          <p:nvPr/>
        </p:nvCxnSpPr>
        <p:spPr bwMode="auto">
          <a:xfrm>
            <a:off x="701957" y="1628980"/>
            <a:ext cx="8010089" cy="0"/>
          </a:xfrm>
          <a:prstGeom prst="straightConnector1">
            <a:avLst/>
          </a:prstGeom>
          <a:ln cap="rnd">
            <a:solidFill>
              <a:schemeClr val="tx1">
                <a:lumMod val="75000"/>
                <a:lumOff val="25000"/>
              </a:schemeClr>
            </a:solidFill>
            <a:headEnd type="none" w="med" len="med"/>
            <a:tailEnd type="arrow"/>
          </a:ln>
        </p:spPr>
        <p:style>
          <a:lnRef idx="2">
            <a:schemeClr val="dk1"/>
          </a:lnRef>
          <a:fillRef idx="0">
            <a:schemeClr val="dk1"/>
          </a:fillRef>
          <a:effectRef idx="1">
            <a:schemeClr val="dk1"/>
          </a:effectRef>
          <a:fontRef idx="minor">
            <a:schemeClr val="tx1"/>
          </a:fontRef>
        </p:style>
      </p:cxnSp>
      <p:cxnSp>
        <p:nvCxnSpPr>
          <p:cNvPr id="143" name="直線矢印コネクタ 142"/>
          <p:cNvCxnSpPr/>
          <p:nvPr/>
        </p:nvCxnSpPr>
        <p:spPr bwMode="auto">
          <a:xfrm>
            <a:off x="611956" y="4599013"/>
            <a:ext cx="8010089" cy="0"/>
          </a:xfrm>
          <a:prstGeom prst="straightConnector1">
            <a:avLst/>
          </a:prstGeom>
          <a:ln cap="rnd">
            <a:solidFill>
              <a:schemeClr val="tx1">
                <a:lumMod val="75000"/>
                <a:lumOff val="2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146" name="正方形/長方形 145"/>
          <p:cNvSpPr/>
          <p:nvPr/>
        </p:nvSpPr>
        <p:spPr>
          <a:xfrm>
            <a:off x="611956" y="1178975"/>
            <a:ext cx="2954655" cy="369332"/>
          </a:xfrm>
          <a:prstGeom prst="rect">
            <a:avLst/>
          </a:prstGeom>
        </p:spPr>
        <p:txBody>
          <a:bodyPr wrap="none">
            <a:spAutoFit/>
          </a:bodyPr>
          <a:lstStyle/>
          <a:p>
            <a:r>
              <a:rPr lang="ja-JP" altLang="en-US" dirty="0">
                <a:solidFill>
                  <a:schemeClr val="tx1">
                    <a:lumMod val="65000"/>
                    <a:lumOff val="35000"/>
                  </a:schemeClr>
                </a:solidFill>
              </a:rPr>
              <a:t>パイプライン化しない場合</a:t>
            </a:r>
          </a:p>
        </p:txBody>
      </p:sp>
      <p:sp>
        <p:nvSpPr>
          <p:cNvPr id="153" name="正方形/長方形 152"/>
          <p:cNvSpPr/>
          <p:nvPr/>
        </p:nvSpPr>
        <p:spPr>
          <a:xfrm>
            <a:off x="503962" y="4166749"/>
            <a:ext cx="2723823" cy="369332"/>
          </a:xfrm>
          <a:prstGeom prst="rect">
            <a:avLst/>
          </a:prstGeom>
        </p:spPr>
        <p:txBody>
          <a:bodyPr wrap="none">
            <a:spAutoFit/>
          </a:bodyPr>
          <a:lstStyle/>
          <a:p>
            <a:r>
              <a:rPr lang="ja-JP" altLang="en-US" dirty="0">
                <a:solidFill>
                  <a:schemeClr val="tx1">
                    <a:lumMod val="65000"/>
                    <a:lumOff val="35000"/>
                  </a:schemeClr>
                </a:solidFill>
              </a:rPr>
              <a:t>パイプライン化した場合</a:t>
            </a:r>
          </a:p>
        </p:txBody>
      </p:sp>
      <p:sp>
        <p:nvSpPr>
          <p:cNvPr id="128" name="角丸四角形 127"/>
          <p:cNvSpPr/>
          <p:nvPr/>
        </p:nvSpPr>
        <p:spPr bwMode="auto">
          <a:xfrm>
            <a:off x="147471" y="2024826"/>
            <a:ext cx="43230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I0</a:t>
            </a:r>
            <a:endParaRPr kumimoji="1" lang="ja-JP" altLang="en-US" b="1" dirty="0">
              <a:latin typeface="Courier New" panose="02070309020205020404" pitchFamily="49" charset="0"/>
              <a:cs typeface="Courier New" panose="02070309020205020404" pitchFamily="49" charset="0"/>
            </a:endParaRPr>
          </a:p>
        </p:txBody>
      </p:sp>
      <p:cxnSp>
        <p:nvCxnSpPr>
          <p:cNvPr id="132" name="直線コネクタ 131"/>
          <p:cNvCxnSpPr>
            <a:endCxn id="169" idx="1"/>
          </p:cNvCxnSpPr>
          <p:nvPr/>
        </p:nvCxnSpPr>
        <p:spPr bwMode="auto">
          <a:xfrm flipV="1">
            <a:off x="521955" y="2888992"/>
            <a:ext cx="2970033" cy="2"/>
          </a:xfrm>
          <a:prstGeom prst="line">
            <a:avLst/>
          </a:prstGeom>
          <a:noFill/>
          <a:ln w="9525" cap="flat" cmpd="sng" algn="ctr">
            <a:solidFill>
              <a:schemeClr val="tx1"/>
            </a:solidFill>
            <a:prstDash val="dash"/>
            <a:round/>
            <a:headEnd type="none" w="med" len="med"/>
            <a:tailEnd type="none" w="med" len="med"/>
          </a:ln>
          <a:effectLst/>
        </p:spPr>
      </p:cxnSp>
      <p:sp>
        <p:nvSpPr>
          <p:cNvPr id="133" name="角丸四角形 132"/>
          <p:cNvSpPr/>
          <p:nvPr/>
        </p:nvSpPr>
        <p:spPr bwMode="auto">
          <a:xfrm>
            <a:off x="147471" y="2744834"/>
            <a:ext cx="43230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I1</a:t>
            </a:r>
            <a:endParaRPr kumimoji="1" lang="ja-JP" altLang="en-US" b="1" dirty="0">
              <a:latin typeface="Courier New" panose="02070309020205020404" pitchFamily="49" charset="0"/>
              <a:cs typeface="Courier New" panose="02070309020205020404" pitchFamily="49" charset="0"/>
            </a:endParaRPr>
          </a:p>
        </p:txBody>
      </p:sp>
      <p:cxnSp>
        <p:nvCxnSpPr>
          <p:cNvPr id="134" name="直線コネクタ 133"/>
          <p:cNvCxnSpPr/>
          <p:nvPr/>
        </p:nvCxnSpPr>
        <p:spPr bwMode="auto">
          <a:xfrm>
            <a:off x="521955" y="3519001"/>
            <a:ext cx="5310059" cy="0"/>
          </a:xfrm>
          <a:prstGeom prst="line">
            <a:avLst/>
          </a:prstGeom>
          <a:noFill/>
          <a:ln w="9525" cap="flat" cmpd="sng" algn="ctr">
            <a:solidFill>
              <a:schemeClr val="tx1"/>
            </a:solidFill>
            <a:prstDash val="dash"/>
            <a:round/>
            <a:headEnd type="none" w="med" len="med"/>
            <a:tailEnd type="none" w="med" len="med"/>
          </a:ln>
          <a:effectLst/>
        </p:spPr>
      </p:cxnSp>
      <p:sp>
        <p:nvSpPr>
          <p:cNvPr id="135" name="角丸四角形 134"/>
          <p:cNvSpPr/>
          <p:nvPr/>
        </p:nvSpPr>
        <p:spPr bwMode="auto">
          <a:xfrm>
            <a:off x="147471" y="3374841"/>
            <a:ext cx="43230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I2</a:t>
            </a:r>
            <a:endParaRPr kumimoji="1" lang="ja-JP" altLang="en-US" b="1" dirty="0">
              <a:latin typeface="Courier New" panose="02070309020205020404" pitchFamily="49" charset="0"/>
              <a:cs typeface="Courier New" panose="02070309020205020404" pitchFamily="49" charset="0"/>
            </a:endParaRPr>
          </a:p>
        </p:txBody>
      </p:sp>
      <p:cxnSp>
        <p:nvCxnSpPr>
          <p:cNvPr id="136" name="直線コネクタ 135"/>
          <p:cNvCxnSpPr/>
          <p:nvPr/>
        </p:nvCxnSpPr>
        <p:spPr bwMode="auto">
          <a:xfrm>
            <a:off x="536435" y="4923175"/>
            <a:ext cx="720080" cy="0"/>
          </a:xfrm>
          <a:prstGeom prst="line">
            <a:avLst/>
          </a:prstGeom>
          <a:noFill/>
          <a:ln w="9525" cap="flat" cmpd="sng" algn="ctr">
            <a:solidFill>
              <a:schemeClr val="tx1"/>
            </a:solidFill>
            <a:prstDash val="dash"/>
            <a:round/>
            <a:headEnd type="none" w="med" len="med"/>
            <a:tailEnd type="none" w="med" len="med"/>
          </a:ln>
          <a:effectLst/>
        </p:spPr>
      </p:cxnSp>
      <p:sp>
        <p:nvSpPr>
          <p:cNvPr id="137" name="角丸四角形 136"/>
          <p:cNvSpPr/>
          <p:nvPr/>
        </p:nvSpPr>
        <p:spPr bwMode="auto">
          <a:xfrm>
            <a:off x="161951" y="4779015"/>
            <a:ext cx="43230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I0</a:t>
            </a:r>
            <a:endParaRPr kumimoji="1" lang="ja-JP" altLang="en-US" b="1" dirty="0">
              <a:latin typeface="Courier New" panose="02070309020205020404" pitchFamily="49" charset="0"/>
              <a:cs typeface="Courier New" panose="02070309020205020404" pitchFamily="49" charset="0"/>
            </a:endParaRPr>
          </a:p>
        </p:txBody>
      </p:sp>
      <p:sp>
        <p:nvSpPr>
          <p:cNvPr id="138" name="角丸四角形 137"/>
          <p:cNvSpPr/>
          <p:nvPr/>
        </p:nvSpPr>
        <p:spPr bwMode="auto">
          <a:xfrm>
            <a:off x="161951" y="5499023"/>
            <a:ext cx="43230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I1</a:t>
            </a:r>
            <a:endParaRPr kumimoji="1" lang="ja-JP" altLang="en-US" b="1" dirty="0">
              <a:latin typeface="Courier New" panose="02070309020205020404" pitchFamily="49" charset="0"/>
              <a:cs typeface="Courier New" panose="02070309020205020404" pitchFamily="49" charset="0"/>
            </a:endParaRPr>
          </a:p>
        </p:txBody>
      </p:sp>
      <p:sp>
        <p:nvSpPr>
          <p:cNvPr id="139" name="角丸四角形 138"/>
          <p:cNvSpPr/>
          <p:nvPr/>
        </p:nvSpPr>
        <p:spPr bwMode="auto">
          <a:xfrm>
            <a:off x="161951" y="6129030"/>
            <a:ext cx="43230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I2</a:t>
            </a:r>
            <a:endParaRPr kumimoji="1" lang="ja-JP" altLang="en-US" b="1" dirty="0">
              <a:latin typeface="Courier New" panose="02070309020205020404" pitchFamily="49" charset="0"/>
              <a:cs typeface="Courier New" panose="02070309020205020404" pitchFamily="49" charset="0"/>
            </a:endParaRPr>
          </a:p>
        </p:txBody>
      </p:sp>
      <p:cxnSp>
        <p:nvCxnSpPr>
          <p:cNvPr id="140" name="直線コネクタ 139"/>
          <p:cNvCxnSpPr>
            <a:endCxn id="150" idx="1"/>
          </p:cNvCxnSpPr>
          <p:nvPr/>
        </p:nvCxnSpPr>
        <p:spPr bwMode="auto">
          <a:xfrm>
            <a:off x="611956" y="5679025"/>
            <a:ext cx="1080012" cy="2"/>
          </a:xfrm>
          <a:prstGeom prst="line">
            <a:avLst/>
          </a:prstGeom>
          <a:noFill/>
          <a:ln w="9525" cap="flat" cmpd="sng" algn="ctr">
            <a:solidFill>
              <a:schemeClr val="tx1"/>
            </a:solidFill>
            <a:prstDash val="dash"/>
            <a:round/>
            <a:headEnd type="none" w="med" len="med"/>
            <a:tailEnd type="none" w="med" len="med"/>
          </a:ln>
          <a:effectLst/>
        </p:spPr>
      </p:cxnSp>
      <p:cxnSp>
        <p:nvCxnSpPr>
          <p:cNvPr id="141" name="直線コネクタ 140"/>
          <p:cNvCxnSpPr>
            <a:stCxn id="139" idx="3"/>
            <a:endCxn id="157" idx="1"/>
          </p:cNvCxnSpPr>
          <p:nvPr/>
        </p:nvCxnSpPr>
        <p:spPr bwMode="auto">
          <a:xfrm flipV="1">
            <a:off x="594251" y="6309030"/>
            <a:ext cx="1547722" cy="2"/>
          </a:xfrm>
          <a:prstGeom prst="line">
            <a:avLst/>
          </a:prstGeom>
          <a:noFill/>
          <a:ln w="9525" cap="flat" cmpd="sng" algn="ctr">
            <a:solidFill>
              <a:schemeClr val="tx1"/>
            </a:solidFill>
            <a:prstDash val="dash"/>
            <a:round/>
            <a:headEnd type="none" w="med" len="med"/>
            <a:tailEnd type="none" w="med" len="med"/>
          </a:ln>
          <a:effectLst/>
        </p:spPr>
      </p:cxnSp>
      <p:grpSp>
        <p:nvGrpSpPr>
          <p:cNvPr id="13" name="グループ化 12"/>
          <p:cNvGrpSpPr/>
          <p:nvPr/>
        </p:nvGrpSpPr>
        <p:grpSpPr>
          <a:xfrm>
            <a:off x="1241963" y="4779015"/>
            <a:ext cx="2160020" cy="360000"/>
            <a:chOff x="4481999" y="4959017"/>
            <a:chExt cx="2160020" cy="360000"/>
          </a:xfrm>
        </p:grpSpPr>
        <p:sp>
          <p:nvSpPr>
            <p:cNvPr id="142"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44"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45"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47"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48"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149" name="グループ化 148"/>
          <p:cNvGrpSpPr/>
          <p:nvPr/>
        </p:nvGrpSpPr>
        <p:grpSpPr>
          <a:xfrm>
            <a:off x="1691968" y="5499027"/>
            <a:ext cx="2160020" cy="360000"/>
            <a:chOff x="4481999" y="4959017"/>
            <a:chExt cx="2160020" cy="360000"/>
          </a:xfrm>
        </p:grpSpPr>
        <p:sp>
          <p:nvSpPr>
            <p:cNvPr id="150"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51"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2"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54"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55"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156" name="グループ化 155"/>
          <p:cNvGrpSpPr/>
          <p:nvPr/>
        </p:nvGrpSpPr>
        <p:grpSpPr>
          <a:xfrm>
            <a:off x="2141973" y="6129030"/>
            <a:ext cx="2160020" cy="360000"/>
            <a:chOff x="4481999" y="4959017"/>
            <a:chExt cx="2160020" cy="360000"/>
          </a:xfrm>
        </p:grpSpPr>
        <p:sp>
          <p:nvSpPr>
            <p:cNvPr id="157"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58"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9"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0"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61"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162" name="グループ化 161"/>
          <p:cNvGrpSpPr/>
          <p:nvPr/>
        </p:nvGrpSpPr>
        <p:grpSpPr>
          <a:xfrm>
            <a:off x="1241963" y="1988984"/>
            <a:ext cx="2160020" cy="360000"/>
            <a:chOff x="4481999" y="4959017"/>
            <a:chExt cx="2160020" cy="360000"/>
          </a:xfrm>
        </p:grpSpPr>
        <p:sp>
          <p:nvSpPr>
            <p:cNvPr id="163"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64"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65"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6"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67"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168" name="グループ化 167"/>
          <p:cNvGrpSpPr/>
          <p:nvPr/>
        </p:nvGrpSpPr>
        <p:grpSpPr>
          <a:xfrm>
            <a:off x="3491988" y="2708992"/>
            <a:ext cx="2160020" cy="360000"/>
            <a:chOff x="4481999" y="4959017"/>
            <a:chExt cx="2160020" cy="360000"/>
          </a:xfrm>
        </p:grpSpPr>
        <p:sp>
          <p:nvSpPr>
            <p:cNvPr id="169"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70"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71"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11"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15"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219" name="グループ化 218"/>
          <p:cNvGrpSpPr/>
          <p:nvPr/>
        </p:nvGrpSpPr>
        <p:grpSpPr>
          <a:xfrm>
            <a:off x="5742013" y="3338999"/>
            <a:ext cx="2160020" cy="360000"/>
            <a:chOff x="4481999" y="4959017"/>
            <a:chExt cx="2160020" cy="360000"/>
          </a:xfrm>
        </p:grpSpPr>
        <p:sp>
          <p:nvSpPr>
            <p:cNvPr id="220"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21"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22"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23"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24"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spTree>
    <p:extLst>
      <p:ext uri="{BB962C8B-B14F-4D97-AF65-F5344CB8AC3E}">
        <p14:creationId xmlns:p14="http://schemas.microsoft.com/office/powerpoint/2010/main" val="16683657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パイプライン化の意味</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パイプライン化の効果：</a:t>
            </a:r>
            <a:endParaRPr lang="en-US" altLang="ja-JP" dirty="0"/>
          </a:p>
          <a:p>
            <a:pPr lvl="1"/>
            <a:r>
              <a:rPr kumimoji="1" lang="ja-JP" altLang="en-US" dirty="0"/>
              <a:t>スループットの向上</a:t>
            </a:r>
            <a:endParaRPr kumimoji="1" lang="en-US" altLang="ja-JP" dirty="0"/>
          </a:p>
          <a:p>
            <a:pPr lvl="1"/>
            <a:r>
              <a:rPr kumimoji="1" lang="en-US" altLang="ja-JP" dirty="0"/>
              <a:t>= </a:t>
            </a:r>
            <a:r>
              <a:rPr kumimoji="1" lang="ja-JP" altLang="en-US" dirty="0"/>
              <a:t>単位時間あたりに処理できる命令の数の増加</a:t>
            </a:r>
            <a:endParaRPr kumimoji="1" lang="en-US" altLang="ja-JP" dirty="0"/>
          </a:p>
          <a:p>
            <a:pPr lvl="1"/>
            <a:r>
              <a:rPr kumimoji="1" lang="en-US" altLang="ja-JP" dirty="0"/>
              <a:t>= </a:t>
            </a:r>
            <a:r>
              <a:rPr kumimoji="1" lang="ja-JP" altLang="en-US" dirty="0">
                <a:solidFill>
                  <a:schemeClr val="accent5"/>
                </a:solidFill>
              </a:rPr>
              <a:t>動作クロック周波数の向上</a:t>
            </a:r>
            <a:endParaRPr kumimoji="1" lang="en-US" altLang="ja-JP" dirty="0">
              <a:solidFill>
                <a:schemeClr val="accent5"/>
              </a:solidFill>
            </a:endParaRPr>
          </a:p>
        </p:txBody>
      </p:sp>
    </p:spTree>
    <p:extLst>
      <p:ext uri="{BB962C8B-B14F-4D97-AF65-F5344CB8AC3E}">
        <p14:creationId xmlns:p14="http://schemas.microsoft.com/office/powerpoint/2010/main" val="29264407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F6C3DF1-F9EC-B285-2E83-D56AE7F0639E}"/>
              </a:ext>
            </a:extLst>
          </p:cNvPr>
          <p:cNvSpPr>
            <a:spLocks noGrp="1"/>
          </p:cNvSpPr>
          <p:nvPr>
            <p:ph type="title"/>
          </p:nvPr>
        </p:nvSpPr>
        <p:spPr/>
        <p:txBody>
          <a:bodyPr/>
          <a:lstStyle/>
          <a:p>
            <a:r>
              <a:rPr lang="ja-JP" altLang="en-US" b="1" dirty="0"/>
              <a:t>非構造ハザード</a:t>
            </a:r>
            <a:endParaRPr lang="ja-JP" altLang="en-US" dirty="0"/>
          </a:p>
        </p:txBody>
      </p:sp>
    </p:spTree>
    <p:extLst>
      <p:ext uri="{BB962C8B-B14F-4D97-AF65-F5344CB8AC3E}">
        <p14:creationId xmlns:p14="http://schemas.microsoft.com/office/powerpoint/2010/main" val="32540468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2" name="直線コネクタ 181"/>
          <p:cNvCxnSpPr/>
          <p:nvPr/>
        </p:nvCxnSpPr>
        <p:spPr bwMode="auto">
          <a:xfrm flipV="1">
            <a:off x="2141973" y="4239009"/>
            <a:ext cx="0" cy="2250025"/>
          </a:xfrm>
          <a:prstGeom prst="line">
            <a:avLst/>
          </a:prstGeom>
          <a:noFill/>
          <a:ln w="9525" cap="flat" cmpd="sng" algn="ctr">
            <a:solidFill>
              <a:schemeClr val="tx1"/>
            </a:solidFill>
            <a:prstDash val="solid"/>
            <a:round/>
            <a:headEnd type="none" w="med" len="med"/>
            <a:tailEnd type="none" w="med" len="med"/>
          </a:ln>
          <a:effectLst/>
        </p:spPr>
      </p:cxnSp>
      <p:cxnSp>
        <p:nvCxnSpPr>
          <p:cNvPr id="21" name="直線コネクタ 20"/>
          <p:cNvCxnSpPr/>
          <p:nvPr/>
        </p:nvCxnSpPr>
        <p:spPr bwMode="auto">
          <a:xfrm flipV="1">
            <a:off x="1241963" y="1358977"/>
            <a:ext cx="0" cy="2250025"/>
          </a:xfrm>
          <a:prstGeom prst="line">
            <a:avLst/>
          </a:prstGeom>
          <a:noFill/>
          <a:ln w="9525" cap="flat" cmpd="sng" algn="ctr">
            <a:solidFill>
              <a:schemeClr val="tx1"/>
            </a:solidFill>
            <a:prstDash val="solid"/>
            <a:round/>
            <a:headEnd type="none" w="med" len="med"/>
            <a:tailEnd type="none" w="med" len="med"/>
          </a:ln>
          <a:effectLst/>
        </p:spPr>
      </p:cxnSp>
      <p:cxnSp>
        <p:nvCxnSpPr>
          <p:cNvPr id="178" name="直線コネクタ 177"/>
          <p:cNvCxnSpPr/>
          <p:nvPr/>
        </p:nvCxnSpPr>
        <p:spPr bwMode="auto">
          <a:xfrm flipH="1" flipV="1">
            <a:off x="3491988" y="1358977"/>
            <a:ext cx="3771" cy="2250071"/>
          </a:xfrm>
          <a:prstGeom prst="line">
            <a:avLst/>
          </a:prstGeom>
          <a:noFill/>
          <a:ln w="9525" cap="flat" cmpd="sng" algn="ctr">
            <a:solidFill>
              <a:schemeClr val="tx1"/>
            </a:solidFill>
            <a:prstDash val="solid"/>
            <a:round/>
            <a:headEnd type="none" w="med" len="med"/>
            <a:tailEnd type="none" w="med" len="med"/>
          </a:ln>
          <a:effectLst/>
        </p:spPr>
      </p:cxnSp>
      <p:cxnSp>
        <p:nvCxnSpPr>
          <p:cNvPr id="179" name="直線コネクタ 178"/>
          <p:cNvCxnSpPr/>
          <p:nvPr/>
        </p:nvCxnSpPr>
        <p:spPr bwMode="auto">
          <a:xfrm flipV="1">
            <a:off x="5742013" y="1358977"/>
            <a:ext cx="0" cy="2250025"/>
          </a:xfrm>
          <a:prstGeom prst="line">
            <a:avLst/>
          </a:prstGeom>
          <a:noFill/>
          <a:ln w="9525" cap="flat" cmpd="sng" algn="ctr">
            <a:solidFill>
              <a:schemeClr val="tx1"/>
            </a:solidFill>
            <a:prstDash val="solid"/>
            <a:round/>
            <a:headEnd type="none" w="med" len="med"/>
            <a:tailEnd type="none" w="med" len="med"/>
          </a:ln>
          <a:effectLst/>
        </p:spPr>
      </p:cxnSp>
      <p:cxnSp>
        <p:nvCxnSpPr>
          <p:cNvPr id="180" name="直線コネクタ 179"/>
          <p:cNvCxnSpPr/>
          <p:nvPr/>
        </p:nvCxnSpPr>
        <p:spPr bwMode="auto">
          <a:xfrm flipV="1">
            <a:off x="1241963" y="4239009"/>
            <a:ext cx="0" cy="2250025"/>
          </a:xfrm>
          <a:prstGeom prst="line">
            <a:avLst/>
          </a:prstGeom>
          <a:noFill/>
          <a:ln w="9525" cap="flat" cmpd="sng" algn="ctr">
            <a:solidFill>
              <a:schemeClr val="tx1"/>
            </a:solidFill>
            <a:prstDash val="solid"/>
            <a:round/>
            <a:headEnd type="none" w="med" len="med"/>
            <a:tailEnd type="none" w="med" len="med"/>
          </a:ln>
          <a:effectLst/>
        </p:spPr>
      </p:cxnSp>
      <p:cxnSp>
        <p:nvCxnSpPr>
          <p:cNvPr id="181" name="直線コネクタ 180"/>
          <p:cNvCxnSpPr/>
          <p:nvPr/>
        </p:nvCxnSpPr>
        <p:spPr bwMode="auto">
          <a:xfrm flipH="1" flipV="1">
            <a:off x="1691968" y="4239009"/>
            <a:ext cx="3771" cy="2250071"/>
          </a:xfrm>
          <a:prstGeom prst="line">
            <a:avLst/>
          </a:prstGeom>
          <a:noFill/>
          <a:ln w="9525" cap="flat" cmpd="sng" algn="ctr">
            <a:solidFill>
              <a:schemeClr val="tx1"/>
            </a:solidFill>
            <a:prstDash val="solid"/>
            <a:round/>
            <a:headEnd type="none" w="med" len="med"/>
            <a:tailEnd type="none" w="med" len="med"/>
          </a:ln>
          <a:effectLst/>
        </p:spPr>
      </p:cxnSp>
      <p:cxnSp>
        <p:nvCxnSpPr>
          <p:cNvPr id="127" name="直線コネクタ 126"/>
          <p:cNvCxnSpPr/>
          <p:nvPr/>
        </p:nvCxnSpPr>
        <p:spPr bwMode="auto">
          <a:xfrm>
            <a:off x="521955" y="2403147"/>
            <a:ext cx="720080" cy="0"/>
          </a:xfrm>
          <a:prstGeom prst="line">
            <a:avLst/>
          </a:prstGeom>
          <a:noFill/>
          <a:ln w="9525" cap="flat" cmpd="sng" algn="ctr">
            <a:solidFill>
              <a:schemeClr val="tx1"/>
            </a:solidFill>
            <a:prstDash val="dash"/>
            <a:round/>
            <a:headEnd type="none" w="med" len="med"/>
            <a:tailEnd type="none" w="med" len="med"/>
          </a:ln>
          <a:effectLst/>
        </p:spPr>
      </p:cxnSp>
      <p:sp>
        <p:nvSpPr>
          <p:cNvPr id="2" name="タイトル 1"/>
          <p:cNvSpPr>
            <a:spLocks noGrp="1"/>
          </p:cNvSpPr>
          <p:nvPr>
            <p:ph type="title"/>
          </p:nvPr>
        </p:nvSpPr>
        <p:spPr/>
        <p:txBody>
          <a:bodyPr/>
          <a:lstStyle/>
          <a:p>
            <a:r>
              <a:rPr lang="ja-JP" altLang="en-US" dirty="0"/>
              <a:t>パイプライン化によるクロック周期の短縮</a:t>
            </a:r>
            <a:br>
              <a:rPr lang="en-US" altLang="ja-JP" dirty="0"/>
            </a:br>
            <a:r>
              <a:rPr lang="ja-JP" altLang="en-US" sz="2000" dirty="0"/>
              <a:t>クロックの立ち上がりごとに，１命令が処理</a:t>
            </a:r>
            <a:endParaRPr kumimoji="1" lang="ja-JP" altLang="en-US" dirty="0"/>
          </a:p>
        </p:txBody>
      </p:sp>
      <p:cxnSp>
        <p:nvCxnSpPr>
          <p:cNvPr id="96" name="直線矢印コネクタ 95"/>
          <p:cNvCxnSpPr/>
          <p:nvPr/>
        </p:nvCxnSpPr>
        <p:spPr bwMode="auto">
          <a:xfrm>
            <a:off x="611956" y="1268976"/>
            <a:ext cx="8010089" cy="0"/>
          </a:xfrm>
          <a:prstGeom prst="straightConnector1">
            <a:avLst/>
          </a:prstGeom>
          <a:ln cap="rnd">
            <a:solidFill>
              <a:schemeClr val="tx1">
                <a:lumMod val="75000"/>
                <a:lumOff val="25000"/>
              </a:schemeClr>
            </a:solidFill>
            <a:headEnd type="none" w="med" len="med"/>
            <a:tailEnd type="arrow"/>
          </a:ln>
        </p:spPr>
        <p:style>
          <a:lnRef idx="2">
            <a:schemeClr val="dk1"/>
          </a:lnRef>
          <a:fillRef idx="0">
            <a:schemeClr val="dk1"/>
          </a:fillRef>
          <a:effectRef idx="1">
            <a:schemeClr val="dk1"/>
          </a:effectRef>
          <a:fontRef idx="minor">
            <a:schemeClr val="tx1"/>
          </a:fontRef>
        </p:style>
      </p:cxnSp>
      <p:cxnSp>
        <p:nvCxnSpPr>
          <p:cNvPr id="143" name="直線矢印コネクタ 142"/>
          <p:cNvCxnSpPr/>
          <p:nvPr/>
        </p:nvCxnSpPr>
        <p:spPr bwMode="auto">
          <a:xfrm>
            <a:off x="611956" y="4149008"/>
            <a:ext cx="8010089" cy="0"/>
          </a:xfrm>
          <a:prstGeom prst="straightConnector1">
            <a:avLst/>
          </a:prstGeom>
          <a:ln cap="rnd">
            <a:solidFill>
              <a:schemeClr val="tx1">
                <a:lumMod val="75000"/>
                <a:lumOff val="2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146" name="正方形/長方形 145"/>
          <p:cNvSpPr/>
          <p:nvPr/>
        </p:nvSpPr>
        <p:spPr>
          <a:xfrm>
            <a:off x="521955" y="908972"/>
            <a:ext cx="2954655" cy="369332"/>
          </a:xfrm>
          <a:prstGeom prst="rect">
            <a:avLst/>
          </a:prstGeom>
        </p:spPr>
        <p:txBody>
          <a:bodyPr wrap="none">
            <a:spAutoFit/>
          </a:bodyPr>
          <a:lstStyle/>
          <a:p>
            <a:r>
              <a:rPr lang="ja-JP" altLang="en-US" dirty="0">
                <a:solidFill>
                  <a:schemeClr val="tx1">
                    <a:lumMod val="65000"/>
                    <a:lumOff val="35000"/>
                  </a:schemeClr>
                </a:solidFill>
              </a:rPr>
              <a:t>パイプライン化しない場合</a:t>
            </a:r>
          </a:p>
        </p:txBody>
      </p:sp>
      <p:sp>
        <p:nvSpPr>
          <p:cNvPr id="153" name="正方形/長方形 152"/>
          <p:cNvSpPr/>
          <p:nvPr/>
        </p:nvSpPr>
        <p:spPr>
          <a:xfrm>
            <a:off x="503962" y="3716744"/>
            <a:ext cx="2723823" cy="369332"/>
          </a:xfrm>
          <a:prstGeom prst="rect">
            <a:avLst/>
          </a:prstGeom>
        </p:spPr>
        <p:txBody>
          <a:bodyPr wrap="none">
            <a:spAutoFit/>
          </a:bodyPr>
          <a:lstStyle/>
          <a:p>
            <a:r>
              <a:rPr lang="ja-JP" altLang="en-US" dirty="0">
                <a:solidFill>
                  <a:schemeClr val="tx1">
                    <a:lumMod val="65000"/>
                    <a:lumOff val="35000"/>
                  </a:schemeClr>
                </a:solidFill>
              </a:rPr>
              <a:t>パイプライン化した場合</a:t>
            </a:r>
          </a:p>
        </p:txBody>
      </p:sp>
      <p:sp>
        <p:nvSpPr>
          <p:cNvPr id="128" name="角丸四角形 127"/>
          <p:cNvSpPr/>
          <p:nvPr/>
        </p:nvSpPr>
        <p:spPr bwMode="auto">
          <a:xfrm>
            <a:off x="147471" y="2258987"/>
            <a:ext cx="43230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I0</a:t>
            </a:r>
            <a:endParaRPr kumimoji="1" lang="ja-JP" altLang="en-US" b="1" dirty="0">
              <a:latin typeface="Courier New" panose="02070309020205020404" pitchFamily="49" charset="0"/>
              <a:cs typeface="Courier New" panose="02070309020205020404" pitchFamily="49" charset="0"/>
            </a:endParaRPr>
          </a:p>
        </p:txBody>
      </p:sp>
      <p:cxnSp>
        <p:nvCxnSpPr>
          <p:cNvPr id="132" name="直線コネクタ 131"/>
          <p:cNvCxnSpPr>
            <a:endCxn id="169" idx="1"/>
          </p:cNvCxnSpPr>
          <p:nvPr/>
        </p:nvCxnSpPr>
        <p:spPr bwMode="auto">
          <a:xfrm flipV="1">
            <a:off x="521955" y="2888992"/>
            <a:ext cx="2970033" cy="2"/>
          </a:xfrm>
          <a:prstGeom prst="line">
            <a:avLst/>
          </a:prstGeom>
          <a:noFill/>
          <a:ln w="9525" cap="flat" cmpd="sng" algn="ctr">
            <a:solidFill>
              <a:schemeClr val="tx1"/>
            </a:solidFill>
            <a:prstDash val="dash"/>
            <a:round/>
            <a:headEnd type="none" w="med" len="med"/>
            <a:tailEnd type="none" w="med" len="med"/>
          </a:ln>
          <a:effectLst/>
        </p:spPr>
      </p:cxnSp>
      <p:sp>
        <p:nvSpPr>
          <p:cNvPr id="133" name="角丸四角形 132"/>
          <p:cNvSpPr/>
          <p:nvPr/>
        </p:nvSpPr>
        <p:spPr bwMode="auto">
          <a:xfrm>
            <a:off x="147471" y="2744834"/>
            <a:ext cx="43230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I1</a:t>
            </a:r>
            <a:endParaRPr kumimoji="1" lang="ja-JP" altLang="en-US" b="1" dirty="0">
              <a:latin typeface="Courier New" panose="02070309020205020404" pitchFamily="49" charset="0"/>
              <a:cs typeface="Courier New" panose="02070309020205020404" pitchFamily="49" charset="0"/>
            </a:endParaRPr>
          </a:p>
        </p:txBody>
      </p:sp>
      <p:cxnSp>
        <p:nvCxnSpPr>
          <p:cNvPr id="134" name="直線コネクタ 133"/>
          <p:cNvCxnSpPr/>
          <p:nvPr/>
        </p:nvCxnSpPr>
        <p:spPr bwMode="auto">
          <a:xfrm>
            <a:off x="521955" y="3338999"/>
            <a:ext cx="5310059" cy="0"/>
          </a:xfrm>
          <a:prstGeom prst="line">
            <a:avLst/>
          </a:prstGeom>
          <a:noFill/>
          <a:ln w="9525" cap="flat" cmpd="sng" algn="ctr">
            <a:solidFill>
              <a:schemeClr val="tx1"/>
            </a:solidFill>
            <a:prstDash val="dash"/>
            <a:round/>
            <a:headEnd type="none" w="med" len="med"/>
            <a:tailEnd type="none" w="med" len="med"/>
          </a:ln>
          <a:effectLst/>
        </p:spPr>
      </p:cxnSp>
      <p:sp>
        <p:nvSpPr>
          <p:cNvPr id="135" name="角丸四角形 134"/>
          <p:cNvSpPr/>
          <p:nvPr/>
        </p:nvSpPr>
        <p:spPr bwMode="auto">
          <a:xfrm>
            <a:off x="147471" y="3194839"/>
            <a:ext cx="43230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I2</a:t>
            </a:r>
            <a:endParaRPr kumimoji="1" lang="ja-JP" altLang="en-US" b="1" dirty="0">
              <a:latin typeface="Courier New" panose="02070309020205020404" pitchFamily="49" charset="0"/>
              <a:cs typeface="Courier New" panose="02070309020205020404" pitchFamily="49" charset="0"/>
            </a:endParaRPr>
          </a:p>
        </p:txBody>
      </p:sp>
      <p:cxnSp>
        <p:nvCxnSpPr>
          <p:cNvPr id="136" name="直線コネクタ 135"/>
          <p:cNvCxnSpPr/>
          <p:nvPr/>
        </p:nvCxnSpPr>
        <p:spPr bwMode="auto">
          <a:xfrm>
            <a:off x="536435" y="5373180"/>
            <a:ext cx="720080" cy="0"/>
          </a:xfrm>
          <a:prstGeom prst="line">
            <a:avLst/>
          </a:prstGeom>
          <a:noFill/>
          <a:ln w="9525" cap="flat" cmpd="sng" algn="ctr">
            <a:solidFill>
              <a:schemeClr val="tx1"/>
            </a:solidFill>
            <a:prstDash val="dash"/>
            <a:round/>
            <a:headEnd type="none" w="med" len="med"/>
            <a:tailEnd type="none" w="med" len="med"/>
          </a:ln>
          <a:effectLst/>
        </p:spPr>
      </p:cxnSp>
      <p:sp>
        <p:nvSpPr>
          <p:cNvPr id="137" name="角丸四角形 136"/>
          <p:cNvSpPr/>
          <p:nvPr/>
        </p:nvSpPr>
        <p:spPr bwMode="auto">
          <a:xfrm>
            <a:off x="161951" y="5229020"/>
            <a:ext cx="43230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I0</a:t>
            </a:r>
            <a:endParaRPr kumimoji="1" lang="ja-JP" altLang="en-US" b="1" dirty="0">
              <a:latin typeface="Courier New" panose="02070309020205020404" pitchFamily="49" charset="0"/>
              <a:cs typeface="Courier New" panose="02070309020205020404" pitchFamily="49" charset="0"/>
            </a:endParaRPr>
          </a:p>
        </p:txBody>
      </p:sp>
      <p:sp>
        <p:nvSpPr>
          <p:cNvPr id="138" name="角丸四角形 137"/>
          <p:cNvSpPr/>
          <p:nvPr/>
        </p:nvSpPr>
        <p:spPr bwMode="auto">
          <a:xfrm>
            <a:off x="161951" y="5679025"/>
            <a:ext cx="43230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I1</a:t>
            </a:r>
            <a:endParaRPr kumimoji="1" lang="ja-JP" altLang="en-US" b="1" dirty="0">
              <a:latin typeface="Courier New" panose="02070309020205020404" pitchFamily="49" charset="0"/>
              <a:cs typeface="Courier New" panose="02070309020205020404" pitchFamily="49" charset="0"/>
            </a:endParaRPr>
          </a:p>
        </p:txBody>
      </p:sp>
      <p:sp>
        <p:nvSpPr>
          <p:cNvPr id="139" name="角丸四角形 138"/>
          <p:cNvSpPr/>
          <p:nvPr/>
        </p:nvSpPr>
        <p:spPr bwMode="auto">
          <a:xfrm>
            <a:off x="161951" y="6129030"/>
            <a:ext cx="43230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I2</a:t>
            </a:r>
            <a:endParaRPr kumimoji="1" lang="ja-JP" altLang="en-US" b="1" dirty="0">
              <a:latin typeface="Courier New" panose="02070309020205020404" pitchFamily="49" charset="0"/>
              <a:cs typeface="Courier New" panose="02070309020205020404" pitchFamily="49" charset="0"/>
            </a:endParaRPr>
          </a:p>
        </p:txBody>
      </p:sp>
      <p:cxnSp>
        <p:nvCxnSpPr>
          <p:cNvPr id="140" name="直線コネクタ 139"/>
          <p:cNvCxnSpPr>
            <a:endCxn id="150" idx="1"/>
          </p:cNvCxnSpPr>
          <p:nvPr/>
        </p:nvCxnSpPr>
        <p:spPr bwMode="auto">
          <a:xfrm>
            <a:off x="611956" y="5859027"/>
            <a:ext cx="1080012" cy="2"/>
          </a:xfrm>
          <a:prstGeom prst="line">
            <a:avLst/>
          </a:prstGeom>
          <a:noFill/>
          <a:ln w="9525" cap="flat" cmpd="sng" algn="ctr">
            <a:solidFill>
              <a:schemeClr val="tx1"/>
            </a:solidFill>
            <a:prstDash val="dash"/>
            <a:round/>
            <a:headEnd type="none" w="med" len="med"/>
            <a:tailEnd type="none" w="med" len="med"/>
          </a:ln>
          <a:effectLst/>
        </p:spPr>
      </p:cxnSp>
      <p:cxnSp>
        <p:nvCxnSpPr>
          <p:cNvPr id="141" name="直線コネクタ 140"/>
          <p:cNvCxnSpPr>
            <a:stCxn id="139" idx="3"/>
            <a:endCxn id="157" idx="1"/>
          </p:cNvCxnSpPr>
          <p:nvPr/>
        </p:nvCxnSpPr>
        <p:spPr bwMode="auto">
          <a:xfrm flipV="1">
            <a:off x="594251" y="6309030"/>
            <a:ext cx="1547722" cy="2"/>
          </a:xfrm>
          <a:prstGeom prst="line">
            <a:avLst/>
          </a:prstGeom>
          <a:noFill/>
          <a:ln w="9525" cap="flat" cmpd="sng" algn="ctr">
            <a:solidFill>
              <a:schemeClr val="tx1"/>
            </a:solidFill>
            <a:prstDash val="dash"/>
            <a:round/>
            <a:headEnd type="none" w="med" len="med"/>
            <a:tailEnd type="none" w="med" len="med"/>
          </a:ln>
          <a:effectLst/>
        </p:spPr>
      </p:cxnSp>
      <p:grpSp>
        <p:nvGrpSpPr>
          <p:cNvPr id="162" name="グループ化 161"/>
          <p:cNvGrpSpPr/>
          <p:nvPr/>
        </p:nvGrpSpPr>
        <p:grpSpPr>
          <a:xfrm>
            <a:off x="1241963" y="2223145"/>
            <a:ext cx="2160020" cy="360000"/>
            <a:chOff x="4481999" y="4959017"/>
            <a:chExt cx="2160020" cy="360000"/>
          </a:xfrm>
        </p:grpSpPr>
        <p:sp>
          <p:nvSpPr>
            <p:cNvPr id="163"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64"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65"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6"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67"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168" name="グループ化 167"/>
          <p:cNvGrpSpPr/>
          <p:nvPr/>
        </p:nvGrpSpPr>
        <p:grpSpPr>
          <a:xfrm>
            <a:off x="3491988" y="2708992"/>
            <a:ext cx="2160020" cy="360000"/>
            <a:chOff x="4481999" y="4959017"/>
            <a:chExt cx="2160020" cy="360000"/>
          </a:xfrm>
        </p:grpSpPr>
        <p:sp>
          <p:nvSpPr>
            <p:cNvPr id="169"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70"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71"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11"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15"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219" name="グループ化 218"/>
          <p:cNvGrpSpPr/>
          <p:nvPr/>
        </p:nvGrpSpPr>
        <p:grpSpPr>
          <a:xfrm>
            <a:off x="5742013" y="3158997"/>
            <a:ext cx="2160020" cy="360000"/>
            <a:chOff x="4481999" y="4959017"/>
            <a:chExt cx="2160020" cy="360000"/>
          </a:xfrm>
        </p:grpSpPr>
        <p:sp>
          <p:nvSpPr>
            <p:cNvPr id="220"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21"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22"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23"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24"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cxnSp>
        <p:nvCxnSpPr>
          <p:cNvPr id="78" name="直線コネクタ 77"/>
          <p:cNvCxnSpPr/>
          <p:nvPr/>
        </p:nvCxnSpPr>
        <p:spPr bwMode="auto">
          <a:xfrm flipV="1">
            <a:off x="1241963" y="1448978"/>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79" name="直線コネクタ 78"/>
          <p:cNvCxnSpPr/>
          <p:nvPr/>
        </p:nvCxnSpPr>
        <p:spPr bwMode="auto">
          <a:xfrm flipH="1">
            <a:off x="1241964" y="1448978"/>
            <a:ext cx="1080011" cy="0"/>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80" name="直線コネクタ 79"/>
          <p:cNvCxnSpPr/>
          <p:nvPr/>
        </p:nvCxnSpPr>
        <p:spPr bwMode="auto">
          <a:xfrm flipV="1">
            <a:off x="2321975" y="1448978"/>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81" name="直線コネクタ 80"/>
          <p:cNvCxnSpPr/>
          <p:nvPr/>
        </p:nvCxnSpPr>
        <p:spPr bwMode="auto">
          <a:xfrm flipH="1">
            <a:off x="2321975" y="1988984"/>
            <a:ext cx="1170013" cy="0"/>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82" name="直線コネクタ 81"/>
          <p:cNvCxnSpPr/>
          <p:nvPr/>
        </p:nvCxnSpPr>
        <p:spPr bwMode="auto">
          <a:xfrm flipV="1">
            <a:off x="3491988" y="1448978"/>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83" name="直線コネクタ 82"/>
          <p:cNvCxnSpPr/>
          <p:nvPr/>
        </p:nvCxnSpPr>
        <p:spPr bwMode="auto">
          <a:xfrm flipH="1">
            <a:off x="3491989" y="1448978"/>
            <a:ext cx="1080011" cy="0"/>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84" name="直線コネクタ 83"/>
          <p:cNvCxnSpPr/>
          <p:nvPr/>
        </p:nvCxnSpPr>
        <p:spPr bwMode="auto">
          <a:xfrm flipV="1">
            <a:off x="4572000" y="1448978"/>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85" name="直線コネクタ 84"/>
          <p:cNvCxnSpPr/>
          <p:nvPr/>
        </p:nvCxnSpPr>
        <p:spPr bwMode="auto">
          <a:xfrm flipH="1">
            <a:off x="4572000" y="1988984"/>
            <a:ext cx="1170013" cy="0"/>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86" name="直線コネクタ 85"/>
          <p:cNvCxnSpPr/>
          <p:nvPr/>
        </p:nvCxnSpPr>
        <p:spPr bwMode="auto">
          <a:xfrm flipV="1">
            <a:off x="5742013" y="1448978"/>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87" name="直線コネクタ 86"/>
          <p:cNvCxnSpPr/>
          <p:nvPr/>
        </p:nvCxnSpPr>
        <p:spPr bwMode="auto">
          <a:xfrm flipH="1">
            <a:off x="5742014" y="1448978"/>
            <a:ext cx="1080011" cy="0"/>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88" name="直線コネクタ 87"/>
          <p:cNvCxnSpPr/>
          <p:nvPr/>
        </p:nvCxnSpPr>
        <p:spPr bwMode="auto">
          <a:xfrm flipV="1">
            <a:off x="6822025" y="1448978"/>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89" name="直線コネクタ 88"/>
          <p:cNvCxnSpPr/>
          <p:nvPr/>
        </p:nvCxnSpPr>
        <p:spPr bwMode="auto">
          <a:xfrm flipH="1">
            <a:off x="6822025" y="1988984"/>
            <a:ext cx="1170013" cy="0"/>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90" name="直線コネクタ 89"/>
          <p:cNvCxnSpPr/>
          <p:nvPr/>
        </p:nvCxnSpPr>
        <p:spPr bwMode="auto">
          <a:xfrm flipV="1">
            <a:off x="7992038" y="1448978"/>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91" name="直線コネクタ 90"/>
          <p:cNvCxnSpPr/>
          <p:nvPr/>
        </p:nvCxnSpPr>
        <p:spPr bwMode="auto">
          <a:xfrm flipV="1">
            <a:off x="1241963" y="4419011"/>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92" name="直線コネクタ 91"/>
          <p:cNvCxnSpPr/>
          <p:nvPr/>
        </p:nvCxnSpPr>
        <p:spPr bwMode="auto">
          <a:xfrm flipH="1">
            <a:off x="1241965" y="4419000"/>
            <a:ext cx="225035" cy="11"/>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94" name="直線コネクタ 93"/>
          <p:cNvCxnSpPr/>
          <p:nvPr/>
        </p:nvCxnSpPr>
        <p:spPr bwMode="auto">
          <a:xfrm flipH="1" flipV="1">
            <a:off x="1467000" y="4959000"/>
            <a:ext cx="224969" cy="17"/>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97" name="直線コネクタ 96"/>
          <p:cNvCxnSpPr/>
          <p:nvPr/>
        </p:nvCxnSpPr>
        <p:spPr bwMode="auto">
          <a:xfrm flipV="1">
            <a:off x="1467000" y="4419000"/>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08" name="直線コネクタ 107"/>
          <p:cNvCxnSpPr/>
          <p:nvPr/>
        </p:nvCxnSpPr>
        <p:spPr bwMode="auto">
          <a:xfrm flipV="1">
            <a:off x="1691968" y="4419011"/>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09" name="直線コネクタ 108"/>
          <p:cNvCxnSpPr/>
          <p:nvPr/>
        </p:nvCxnSpPr>
        <p:spPr bwMode="auto">
          <a:xfrm flipH="1">
            <a:off x="1691970" y="4419000"/>
            <a:ext cx="225035" cy="11"/>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10" name="直線コネクタ 109"/>
          <p:cNvCxnSpPr/>
          <p:nvPr/>
        </p:nvCxnSpPr>
        <p:spPr bwMode="auto">
          <a:xfrm flipH="1" flipV="1">
            <a:off x="1917005" y="4959000"/>
            <a:ext cx="224969" cy="17"/>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11" name="直線コネクタ 110"/>
          <p:cNvCxnSpPr/>
          <p:nvPr/>
        </p:nvCxnSpPr>
        <p:spPr bwMode="auto">
          <a:xfrm flipV="1">
            <a:off x="1917005" y="4419000"/>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12" name="直線コネクタ 111"/>
          <p:cNvCxnSpPr/>
          <p:nvPr/>
        </p:nvCxnSpPr>
        <p:spPr bwMode="auto">
          <a:xfrm flipV="1">
            <a:off x="2141973" y="4419011"/>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13" name="直線コネクタ 112"/>
          <p:cNvCxnSpPr/>
          <p:nvPr/>
        </p:nvCxnSpPr>
        <p:spPr bwMode="auto">
          <a:xfrm flipH="1">
            <a:off x="2141975" y="4419000"/>
            <a:ext cx="225035" cy="11"/>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14" name="直線コネクタ 113"/>
          <p:cNvCxnSpPr/>
          <p:nvPr/>
        </p:nvCxnSpPr>
        <p:spPr bwMode="auto">
          <a:xfrm flipH="1" flipV="1">
            <a:off x="2367010" y="4959000"/>
            <a:ext cx="224969" cy="17"/>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15" name="直線コネクタ 114"/>
          <p:cNvCxnSpPr/>
          <p:nvPr/>
        </p:nvCxnSpPr>
        <p:spPr bwMode="auto">
          <a:xfrm flipV="1">
            <a:off x="2367010" y="4419000"/>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16" name="直線コネクタ 115"/>
          <p:cNvCxnSpPr/>
          <p:nvPr/>
        </p:nvCxnSpPr>
        <p:spPr bwMode="auto">
          <a:xfrm flipV="1">
            <a:off x="2591978" y="4419011"/>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17" name="直線コネクタ 116"/>
          <p:cNvCxnSpPr/>
          <p:nvPr/>
        </p:nvCxnSpPr>
        <p:spPr bwMode="auto">
          <a:xfrm flipH="1">
            <a:off x="2591980" y="4419000"/>
            <a:ext cx="225035" cy="11"/>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18" name="直線コネクタ 117"/>
          <p:cNvCxnSpPr/>
          <p:nvPr/>
        </p:nvCxnSpPr>
        <p:spPr bwMode="auto">
          <a:xfrm flipH="1" flipV="1">
            <a:off x="2817015" y="4959000"/>
            <a:ext cx="224969" cy="17"/>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19" name="直線コネクタ 118"/>
          <p:cNvCxnSpPr/>
          <p:nvPr/>
        </p:nvCxnSpPr>
        <p:spPr bwMode="auto">
          <a:xfrm flipV="1">
            <a:off x="2817015" y="4419000"/>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20" name="直線コネクタ 119"/>
          <p:cNvCxnSpPr/>
          <p:nvPr/>
        </p:nvCxnSpPr>
        <p:spPr bwMode="auto">
          <a:xfrm flipV="1">
            <a:off x="3041983" y="4419011"/>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21" name="直線コネクタ 120"/>
          <p:cNvCxnSpPr/>
          <p:nvPr/>
        </p:nvCxnSpPr>
        <p:spPr bwMode="auto">
          <a:xfrm flipH="1">
            <a:off x="3041985" y="4419000"/>
            <a:ext cx="225035" cy="11"/>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22" name="直線コネクタ 121"/>
          <p:cNvCxnSpPr/>
          <p:nvPr/>
        </p:nvCxnSpPr>
        <p:spPr bwMode="auto">
          <a:xfrm flipH="1" flipV="1">
            <a:off x="3267020" y="4959000"/>
            <a:ext cx="224969" cy="17"/>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23" name="直線コネクタ 122"/>
          <p:cNvCxnSpPr/>
          <p:nvPr/>
        </p:nvCxnSpPr>
        <p:spPr bwMode="auto">
          <a:xfrm flipV="1">
            <a:off x="3267020" y="4419000"/>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24" name="直線コネクタ 123"/>
          <p:cNvCxnSpPr/>
          <p:nvPr/>
        </p:nvCxnSpPr>
        <p:spPr bwMode="auto">
          <a:xfrm flipV="1">
            <a:off x="3491988" y="4419011"/>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25" name="直線コネクタ 124"/>
          <p:cNvCxnSpPr/>
          <p:nvPr/>
        </p:nvCxnSpPr>
        <p:spPr bwMode="auto">
          <a:xfrm flipH="1">
            <a:off x="3491990" y="4419000"/>
            <a:ext cx="225035" cy="11"/>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26" name="直線コネクタ 125"/>
          <p:cNvCxnSpPr/>
          <p:nvPr/>
        </p:nvCxnSpPr>
        <p:spPr bwMode="auto">
          <a:xfrm flipH="1" flipV="1">
            <a:off x="3717025" y="4959000"/>
            <a:ext cx="224969" cy="17"/>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29" name="直線コネクタ 128"/>
          <p:cNvCxnSpPr/>
          <p:nvPr/>
        </p:nvCxnSpPr>
        <p:spPr bwMode="auto">
          <a:xfrm flipV="1">
            <a:off x="3717025" y="4419000"/>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30" name="直線コネクタ 129"/>
          <p:cNvCxnSpPr/>
          <p:nvPr/>
        </p:nvCxnSpPr>
        <p:spPr bwMode="auto">
          <a:xfrm flipV="1">
            <a:off x="3941993" y="4419011"/>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31" name="直線コネクタ 130"/>
          <p:cNvCxnSpPr/>
          <p:nvPr/>
        </p:nvCxnSpPr>
        <p:spPr bwMode="auto">
          <a:xfrm flipH="1">
            <a:off x="3941995" y="4419000"/>
            <a:ext cx="225035" cy="11"/>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72" name="直線コネクタ 171"/>
          <p:cNvCxnSpPr/>
          <p:nvPr/>
        </p:nvCxnSpPr>
        <p:spPr bwMode="auto">
          <a:xfrm flipH="1" flipV="1">
            <a:off x="4167030" y="4959000"/>
            <a:ext cx="224969" cy="17"/>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73" name="直線コネクタ 172"/>
          <p:cNvCxnSpPr/>
          <p:nvPr/>
        </p:nvCxnSpPr>
        <p:spPr bwMode="auto">
          <a:xfrm flipV="1">
            <a:off x="4167030" y="4419000"/>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74" name="直線コネクタ 173"/>
          <p:cNvCxnSpPr/>
          <p:nvPr/>
        </p:nvCxnSpPr>
        <p:spPr bwMode="auto">
          <a:xfrm flipV="1">
            <a:off x="4391998" y="4419011"/>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75" name="直線コネクタ 174"/>
          <p:cNvCxnSpPr/>
          <p:nvPr/>
        </p:nvCxnSpPr>
        <p:spPr bwMode="auto">
          <a:xfrm flipH="1">
            <a:off x="4392000" y="4419000"/>
            <a:ext cx="225035" cy="11"/>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76" name="直線コネクタ 175"/>
          <p:cNvCxnSpPr/>
          <p:nvPr/>
        </p:nvCxnSpPr>
        <p:spPr bwMode="auto">
          <a:xfrm flipH="1" flipV="1">
            <a:off x="4617035" y="4959000"/>
            <a:ext cx="224969" cy="17"/>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77" name="直線コネクタ 176"/>
          <p:cNvCxnSpPr/>
          <p:nvPr/>
        </p:nvCxnSpPr>
        <p:spPr bwMode="auto">
          <a:xfrm flipV="1">
            <a:off x="4617035" y="4419000"/>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83" name="直線コネクタ 182"/>
          <p:cNvCxnSpPr/>
          <p:nvPr/>
        </p:nvCxnSpPr>
        <p:spPr bwMode="auto">
          <a:xfrm flipV="1">
            <a:off x="3491988" y="4239009"/>
            <a:ext cx="0" cy="2250025"/>
          </a:xfrm>
          <a:prstGeom prst="line">
            <a:avLst/>
          </a:prstGeom>
          <a:noFill/>
          <a:ln w="9525" cap="flat" cmpd="sng" algn="ctr">
            <a:solidFill>
              <a:schemeClr val="tx1"/>
            </a:solidFill>
            <a:prstDash val="solid"/>
            <a:round/>
            <a:headEnd type="none" w="med" len="med"/>
            <a:tailEnd type="none" w="med" len="med"/>
          </a:ln>
          <a:effectLst/>
        </p:spPr>
      </p:cxnSp>
      <p:cxnSp>
        <p:nvCxnSpPr>
          <p:cNvPr id="184" name="直線コネクタ 183"/>
          <p:cNvCxnSpPr/>
          <p:nvPr/>
        </p:nvCxnSpPr>
        <p:spPr bwMode="auto">
          <a:xfrm flipV="1">
            <a:off x="2591978" y="4239009"/>
            <a:ext cx="0" cy="2250025"/>
          </a:xfrm>
          <a:prstGeom prst="line">
            <a:avLst/>
          </a:prstGeom>
          <a:noFill/>
          <a:ln w="9525" cap="flat" cmpd="sng" algn="ctr">
            <a:solidFill>
              <a:schemeClr val="tx1"/>
            </a:solidFill>
            <a:prstDash val="solid"/>
            <a:round/>
            <a:headEnd type="none" w="med" len="med"/>
            <a:tailEnd type="none" w="med" len="med"/>
          </a:ln>
          <a:effectLst/>
        </p:spPr>
      </p:cxnSp>
      <p:cxnSp>
        <p:nvCxnSpPr>
          <p:cNvPr id="185" name="直線コネクタ 184"/>
          <p:cNvCxnSpPr/>
          <p:nvPr/>
        </p:nvCxnSpPr>
        <p:spPr bwMode="auto">
          <a:xfrm flipH="1" flipV="1">
            <a:off x="3041983" y="4239009"/>
            <a:ext cx="3771" cy="2250071"/>
          </a:xfrm>
          <a:prstGeom prst="line">
            <a:avLst/>
          </a:prstGeom>
          <a:noFill/>
          <a:ln w="9525" cap="flat" cmpd="sng" algn="ctr">
            <a:solidFill>
              <a:schemeClr val="tx1"/>
            </a:solidFill>
            <a:prstDash val="solid"/>
            <a:round/>
            <a:headEnd type="none" w="med" len="med"/>
            <a:tailEnd type="none" w="med" len="med"/>
          </a:ln>
          <a:effectLst/>
        </p:spPr>
      </p:cxnSp>
      <p:cxnSp>
        <p:nvCxnSpPr>
          <p:cNvPr id="186" name="直線コネクタ 185"/>
          <p:cNvCxnSpPr/>
          <p:nvPr/>
        </p:nvCxnSpPr>
        <p:spPr bwMode="auto">
          <a:xfrm flipV="1">
            <a:off x="4842003" y="4239009"/>
            <a:ext cx="0" cy="2250025"/>
          </a:xfrm>
          <a:prstGeom prst="line">
            <a:avLst/>
          </a:prstGeom>
          <a:noFill/>
          <a:ln w="9525" cap="flat" cmpd="sng" algn="ctr">
            <a:solidFill>
              <a:schemeClr val="tx1"/>
            </a:solidFill>
            <a:prstDash val="solid"/>
            <a:round/>
            <a:headEnd type="none" w="med" len="med"/>
            <a:tailEnd type="none" w="med" len="med"/>
          </a:ln>
          <a:effectLst/>
        </p:spPr>
      </p:cxnSp>
      <p:cxnSp>
        <p:nvCxnSpPr>
          <p:cNvPr id="187" name="直線コネクタ 186"/>
          <p:cNvCxnSpPr/>
          <p:nvPr/>
        </p:nvCxnSpPr>
        <p:spPr bwMode="auto">
          <a:xfrm flipV="1">
            <a:off x="3941993" y="4239009"/>
            <a:ext cx="0" cy="2250025"/>
          </a:xfrm>
          <a:prstGeom prst="line">
            <a:avLst/>
          </a:prstGeom>
          <a:noFill/>
          <a:ln w="9525" cap="flat" cmpd="sng" algn="ctr">
            <a:solidFill>
              <a:schemeClr val="tx1"/>
            </a:solidFill>
            <a:prstDash val="solid"/>
            <a:round/>
            <a:headEnd type="none" w="med" len="med"/>
            <a:tailEnd type="none" w="med" len="med"/>
          </a:ln>
          <a:effectLst/>
        </p:spPr>
      </p:cxnSp>
      <p:cxnSp>
        <p:nvCxnSpPr>
          <p:cNvPr id="188" name="直線コネクタ 187"/>
          <p:cNvCxnSpPr/>
          <p:nvPr/>
        </p:nvCxnSpPr>
        <p:spPr bwMode="auto">
          <a:xfrm flipH="1" flipV="1">
            <a:off x="4391998" y="4239009"/>
            <a:ext cx="3771" cy="2250071"/>
          </a:xfrm>
          <a:prstGeom prst="line">
            <a:avLst/>
          </a:prstGeom>
          <a:noFill/>
          <a:ln w="9525" cap="flat" cmpd="sng" algn="ctr">
            <a:solidFill>
              <a:schemeClr val="tx1"/>
            </a:solidFill>
            <a:prstDash val="solid"/>
            <a:round/>
            <a:headEnd type="none" w="med" len="med"/>
            <a:tailEnd type="none" w="med" len="med"/>
          </a:ln>
          <a:effectLst/>
        </p:spPr>
      </p:cxnSp>
      <p:grpSp>
        <p:nvGrpSpPr>
          <p:cNvPr id="13" name="グループ化 12"/>
          <p:cNvGrpSpPr/>
          <p:nvPr/>
        </p:nvGrpSpPr>
        <p:grpSpPr>
          <a:xfrm>
            <a:off x="1241963" y="5229020"/>
            <a:ext cx="2160020" cy="360000"/>
            <a:chOff x="4481999" y="4959017"/>
            <a:chExt cx="2160020" cy="360000"/>
          </a:xfrm>
        </p:grpSpPr>
        <p:sp>
          <p:nvSpPr>
            <p:cNvPr id="142"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44"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45"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47"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48"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149" name="グループ化 148"/>
          <p:cNvGrpSpPr/>
          <p:nvPr/>
        </p:nvGrpSpPr>
        <p:grpSpPr>
          <a:xfrm>
            <a:off x="1691968" y="5679029"/>
            <a:ext cx="2160020" cy="360000"/>
            <a:chOff x="4481999" y="4959017"/>
            <a:chExt cx="2160020" cy="360000"/>
          </a:xfrm>
        </p:grpSpPr>
        <p:sp>
          <p:nvSpPr>
            <p:cNvPr id="150"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51"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2"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54"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55"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156" name="グループ化 155"/>
          <p:cNvGrpSpPr/>
          <p:nvPr/>
        </p:nvGrpSpPr>
        <p:grpSpPr>
          <a:xfrm>
            <a:off x="2141973" y="6129030"/>
            <a:ext cx="2160020" cy="360000"/>
            <a:chOff x="4481999" y="4959017"/>
            <a:chExt cx="2160020" cy="360000"/>
          </a:xfrm>
        </p:grpSpPr>
        <p:sp>
          <p:nvSpPr>
            <p:cNvPr id="157"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58"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9"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0"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61"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spTree>
    <p:extLst>
      <p:ext uri="{BB962C8B-B14F-4D97-AF65-F5344CB8AC3E}">
        <p14:creationId xmlns:p14="http://schemas.microsoft.com/office/powerpoint/2010/main" val="2887022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p:cNvGrpSpPr/>
          <p:nvPr/>
        </p:nvGrpSpPr>
        <p:grpSpPr>
          <a:xfrm>
            <a:off x="3131984" y="2168985"/>
            <a:ext cx="2700030" cy="990011"/>
            <a:chOff x="3221985" y="3338999"/>
            <a:chExt cx="3510039" cy="1260014"/>
          </a:xfrm>
        </p:grpSpPr>
        <p:sp>
          <p:nvSpPr>
            <p:cNvPr id="29" name="Line 9"/>
            <p:cNvSpPr>
              <a:spLocks noChangeShapeType="1"/>
            </p:cNvSpPr>
            <p:nvPr/>
          </p:nvSpPr>
          <p:spPr bwMode="auto">
            <a:xfrm>
              <a:off x="3222113" y="3518387"/>
              <a:ext cx="449262"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30" name="Line 10"/>
            <p:cNvSpPr>
              <a:spLocks noChangeShapeType="1"/>
            </p:cNvSpPr>
            <p:nvPr/>
          </p:nvSpPr>
          <p:spPr bwMode="auto">
            <a:xfrm>
              <a:off x="3222113" y="3878749"/>
              <a:ext cx="449262"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31" name="Line 11"/>
            <p:cNvSpPr>
              <a:spLocks noChangeShapeType="1"/>
            </p:cNvSpPr>
            <p:nvPr/>
          </p:nvSpPr>
          <p:spPr bwMode="auto">
            <a:xfrm>
              <a:off x="4212713" y="3697774"/>
              <a:ext cx="449262"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32" name="Line 12"/>
            <p:cNvSpPr>
              <a:spLocks noChangeShapeType="1"/>
            </p:cNvSpPr>
            <p:nvPr/>
          </p:nvSpPr>
          <p:spPr bwMode="auto">
            <a:xfrm flipV="1">
              <a:off x="4662129" y="3699003"/>
              <a:ext cx="89873" cy="973"/>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33" name="Line 13"/>
            <p:cNvSpPr>
              <a:spLocks noChangeShapeType="1"/>
            </p:cNvSpPr>
            <p:nvPr/>
          </p:nvSpPr>
          <p:spPr bwMode="auto">
            <a:xfrm flipV="1">
              <a:off x="4482127" y="4059007"/>
              <a:ext cx="269875" cy="1332"/>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34" name="Line 14"/>
            <p:cNvSpPr>
              <a:spLocks noChangeShapeType="1"/>
            </p:cNvSpPr>
            <p:nvPr/>
          </p:nvSpPr>
          <p:spPr bwMode="auto">
            <a:xfrm flipV="1">
              <a:off x="5382009" y="3879005"/>
              <a:ext cx="358775" cy="1588"/>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pic>
          <p:nvPicPr>
            <p:cNvPr id="35" name="Picture 7" descr="OR"/>
            <p:cNvPicPr>
              <a:picLocks noChangeAspect="1" noChangeArrowheads="1"/>
            </p:cNvPicPr>
            <p:nvPr/>
          </p:nvPicPr>
          <p:blipFill>
            <a:blip r:embed="rId2" cstate="print"/>
            <a:srcRect/>
            <a:stretch>
              <a:fillRect/>
            </a:stretch>
          </p:blipFill>
          <p:spPr bwMode="auto">
            <a:xfrm>
              <a:off x="4572000" y="3519001"/>
              <a:ext cx="1079500" cy="717550"/>
            </a:xfrm>
            <a:prstGeom prst="rect">
              <a:avLst/>
            </a:prstGeom>
            <a:noFill/>
          </p:spPr>
        </p:pic>
        <p:pic>
          <p:nvPicPr>
            <p:cNvPr id="36" name="Picture 6" descr="AND"/>
            <p:cNvPicPr>
              <a:picLocks noChangeAspect="1" noChangeArrowheads="1"/>
            </p:cNvPicPr>
            <p:nvPr/>
          </p:nvPicPr>
          <p:blipFill>
            <a:blip r:embed="rId3" cstate="print"/>
            <a:srcRect/>
            <a:stretch>
              <a:fillRect/>
            </a:stretch>
          </p:blipFill>
          <p:spPr bwMode="auto">
            <a:xfrm>
              <a:off x="3491988" y="3338999"/>
              <a:ext cx="1079500" cy="720725"/>
            </a:xfrm>
            <a:prstGeom prst="rect">
              <a:avLst/>
            </a:prstGeom>
            <a:noFill/>
          </p:spPr>
        </p:pic>
        <p:sp>
          <p:nvSpPr>
            <p:cNvPr id="37" name="Line 10"/>
            <p:cNvSpPr>
              <a:spLocks noChangeShapeType="1"/>
            </p:cNvSpPr>
            <p:nvPr/>
          </p:nvSpPr>
          <p:spPr bwMode="auto">
            <a:xfrm>
              <a:off x="5472138" y="4238753"/>
              <a:ext cx="449262"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pic>
          <p:nvPicPr>
            <p:cNvPr id="38" name="Picture 6" descr="AND"/>
            <p:cNvPicPr>
              <a:picLocks noChangeAspect="1" noChangeArrowheads="1"/>
            </p:cNvPicPr>
            <p:nvPr/>
          </p:nvPicPr>
          <p:blipFill>
            <a:blip r:embed="rId3" cstate="print"/>
            <a:srcRect/>
            <a:stretch>
              <a:fillRect/>
            </a:stretch>
          </p:blipFill>
          <p:spPr bwMode="auto">
            <a:xfrm>
              <a:off x="5652012" y="3699003"/>
              <a:ext cx="1079500" cy="720725"/>
            </a:xfrm>
            <a:prstGeom prst="rect">
              <a:avLst/>
            </a:prstGeom>
            <a:noFill/>
          </p:spPr>
        </p:pic>
        <p:sp>
          <p:nvSpPr>
            <p:cNvPr id="39" name="Line 13"/>
            <p:cNvSpPr>
              <a:spLocks noChangeShapeType="1"/>
            </p:cNvSpPr>
            <p:nvPr/>
          </p:nvSpPr>
          <p:spPr bwMode="auto">
            <a:xfrm flipV="1">
              <a:off x="4481999" y="4059007"/>
              <a:ext cx="231" cy="180002"/>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40" name="Line 13"/>
            <p:cNvSpPr>
              <a:spLocks noChangeShapeType="1"/>
            </p:cNvSpPr>
            <p:nvPr/>
          </p:nvSpPr>
          <p:spPr bwMode="auto">
            <a:xfrm>
              <a:off x="3221986" y="4239009"/>
              <a:ext cx="1260014"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41" name="Line 13"/>
            <p:cNvSpPr>
              <a:spLocks noChangeShapeType="1"/>
            </p:cNvSpPr>
            <p:nvPr/>
          </p:nvSpPr>
          <p:spPr bwMode="auto">
            <a:xfrm>
              <a:off x="3221985" y="4599013"/>
              <a:ext cx="2250025"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42" name="Line 13"/>
            <p:cNvSpPr>
              <a:spLocks noChangeShapeType="1"/>
            </p:cNvSpPr>
            <p:nvPr/>
          </p:nvSpPr>
          <p:spPr bwMode="auto">
            <a:xfrm flipV="1">
              <a:off x="5472010" y="4239009"/>
              <a:ext cx="231" cy="360004"/>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43" name="Line 10"/>
            <p:cNvSpPr>
              <a:spLocks noChangeShapeType="1"/>
            </p:cNvSpPr>
            <p:nvPr/>
          </p:nvSpPr>
          <p:spPr bwMode="auto">
            <a:xfrm>
              <a:off x="6462021" y="4059007"/>
              <a:ext cx="270003"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grpSp>
      <p:sp>
        <p:nvSpPr>
          <p:cNvPr id="2" name="タイトル 1"/>
          <p:cNvSpPr>
            <a:spLocks noGrp="1"/>
          </p:cNvSpPr>
          <p:nvPr>
            <p:ph type="title"/>
          </p:nvPr>
        </p:nvSpPr>
        <p:spPr/>
        <p:txBody>
          <a:bodyPr/>
          <a:lstStyle/>
          <a:p>
            <a:pPr marL="457200" indent="-457200"/>
            <a:r>
              <a:rPr kumimoji="1" lang="ja-JP" altLang="en-US" dirty="0"/>
              <a:t>ステージ内の信号の伝播を考える</a:t>
            </a:r>
          </a:p>
        </p:txBody>
      </p:sp>
      <p:sp>
        <p:nvSpPr>
          <p:cNvPr id="3" name="テキスト プレースホルダー 2"/>
          <p:cNvSpPr>
            <a:spLocks noGrp="1"/>
          </p:cNvSpPr>
          <p:nvPr>
            <p:ph type="body" sz="quarter" idx="10"/>
          </p:nvPr>
        </p:nvSpPr>
        <p:spPr>
          <a:xfrm>
            <a:off x="611956" y="4149008"/>
            <a:ext cx="8280092" cy="2159717"/>
          </a:xfrm>
        </p:spPr>
        <p:txBody>
          <a:bodyPr/>
          <a:lstStyle/>
          <a:p>
            <a:r>
              <a:rPr kumimoji="1" lang="ja-JP" altLang="en-US" dirty="0"/>
              <a:t>パイプライン：ステージ：</a:t>
            </a:r>
            <a:endParaRPr kumimoji="1" lang="en-US" altLang="ja-JP" dirty="0"/>
          </a:p>
          <a:p>
            <a:pPr lvl="1"/>
            <a:r>
              <a:rPr kumimoji="1" lang="ja-JP" altLang="en-US" dirty="0"/>
              <a:t>複数のパイプライン・ラッチで挟まれてた，</a:t>
            </a:r>
            <a:endParaRPr kumimoji="1" lang="en-US" altLang="ja-JP" dirty="0"/>
          </a:p>
          <a:p>
            <a:pPr lvl="1"/>
            <a:r>
              <a:rPr kumimoji="1" lang="ja-JP" altLang="en-US" dirty="0"/>
              <a:t>組み合わせ回路（ゲート）</a:t>
            </a:r>
            <a:endParaRPr kumimoji="1" lang="en-US" altLang="ja-JP" dirty="0"/>
          </a:p>
          <a:p>
            <a:r>
              <a:rPr kumimoji="1" lang="ja-JP" altLang="en-US" dirty="0"/>
              <a:t>矢印の動き：</a:t>
            </a:r>
            <a:endParaRPr kumimoji="1" lang="en-US" altLang="ja-JP" dirty="0"/>
          </a:p>
          <a:p>
            <a:pPr lvl="1"/>
            <a:r>
              <a:rPr kumimoji="1" lang="ja-JP" altLang="en-US" dirty="0"/>
              <a:t>クロック開始時に，左のラッチからでた信号が</a:t>
            </a:r>
            <a:endParaRPr kumimoji="1" lang="en-US" altLang="ja-JP" dirty="0"/>
          </a:p>
          <a:p>
            <a:pPr lvl="1"/>
            <a:r>
              <a:rPr kumimoji="1" lang="ja-JP" altLang="en-US" dirty="0"/>
              <a:t>組み合わせ回路を通って，伝播していく様子</a:t>
            </a:r>
          </a:p>
        </p:txBody>
      </p:sp>
      <p:sp>
        <p:nvSpPr>
          <p:cNvPr id="4" name="右矢印 3"/>
          <p:cNvSpPr/>
          <p:nvPr/>
        </p:nvSpPr>
        <p:spPr bwMode="auto">
          <a:xfrm>
            <a:off x="251952" y="2258986"/>
            <a:ext cx="2880032" cy="720008"/>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p:cNvSpPr/>
          <p:nvPr/>
        </p:nvSpPr>
        <p:spPr bwMode="auto">
          <a:xfrm>
            <a:off x="161951" y="2168986"/>
            <a:ext cx="2880032" cy="900010"/>
          </a:xfrm>
          <a:prstGeom prst="rect">
            <a:avLst/>
          </a:prstGeom>
          <a:solidFill>
            <a:schemeClr val="bg1"/>
          </a:solid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nvGrpSpPr>
          <p:cNvPr id="8" name="グループ化 7"/>
          <p:cNvGrpSpPr/>
          <p:nvPr/>
        </p:nvGrpSpPr>
        <p:grpSpPr>
          <a:xfrm>
            <a:off x="2951982" y="1988983"/>
            <a:ext cx="180002" cy="1440016"/>
            <a:chOff x="2051972" y="998973"/>
            <a:chExt cx="360004" cy="1350015"/>
          </a:xfrm>
        </p:grpSpPr>
        <p:sp>
          <p:nvSpPr>
            <p:cNvPr id="6" name="正方形/長方形 5"/>
            <p:cNvSpPr/>
            <p:nvPr/>
          </p:nvSpPr>
          <p:spPr bwMode="auto">
            <a:xfrm>
              <a:off x="2051972" y="998973"/>
              <a:ext cx="360004" cy="135001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二等辺三角形 6"/>
            <p:cNvSpPr/>
            <p:nvPr/>
          </p:nvSpPr>
          <p:spPr bwMode="auto">
            <a:xfrm>
              <a:off x="2141973" y="2168986"/>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grpSp>
        <p:nvGrpSpPr>
          <p:cNvPr id="10" name="グループ化 9"/>
          <p:cNvGrpSpPr/>
          <p:nvPr/>
        </p:nvGrpSpPr>
        <p:grpSpPr>
          <a:xfrm>
            <a:off x="5832014" y="1988983"/>
            <a:ext cx="180002" cy="1440016"/>
            <a:chOff x="2051972" y="998973"/>
            <a:chExt cx="360004" cy="1350015"/>
          </a:xfrm>
        </p:grpSpPr>
        <p:sp>
          <p:nvSpPr>
            <p:cNvPr id="11" name="正方形/長方形 10"/>
            <p:cNvSpPr/>
            <p:nvPr/>
          </p:nvSpPr>
          <p:spPr bwMode="auto">
            <a:xfrm>
              <a:off x="2051972" y="998973"/>
              <a:ext cx="360004" cy="135001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2" name="二等辺三角形 11"/>
            <p:cNvSpPr/>
            <p:nvPr/>
          </p:nvSpPr>
          <p:spPr bwMode="auto">
            <a:xfrm>
              <a:off x="2141973" y="2168986"/>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Tree>
    <p:extLst>
      <p:ext uri="{BB962C8B-B14F-4D97-AF65-F5344CB8AC3E}">
        <p14:creationId xmlns:p14="http://schemas.microsoft.com/office/powerpoint/2010/main" val="35116953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repeatCount="indefinite" fill="hold" grpId="0" nodeType="clickEffect">
                                  <p:stCondLst>
                                    <p:cond delay="0"/>
                                  </p:stCondLst>
                                  <p:childTnLst>
                                    <p:animMotion origin="layout" path="M 5.55556E-7 -4.44444E-6 L 0.3151 -4.44444E-6 " pathEditMode="relative" rAng="0" ptsTypes="AA">
                                      <p:cBhvr>
                                        <p:cTn id="6" dur="8000" fill="hold"/>
                                        <p:tgtEl>
                                          <p:spTgt spid="4"/>
                                        </p:tgtEl>
                                        <p:attrNameLst>
                                          <p:attrName>ppt_x</p:attrName>
                                          <p:attrName>ppt_y</p:attrName>
                                        </p:attrNameLst>
                                      </p:cBhvr>
                                      <p:rCtr x="1574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457200" indent="-457200"/>
            <a:r>
              <a:rPr kumimoji="1" lang="ja-JP" altLang="en-US" dirty="0"/>
              <a:t>２段にパイプライン化した場合</a:t>
            </a:r>
          </a:p>
        </p:txBody>
      </p:sp>
      <p:sp>
        <p:nvSpPr>
          <p:cNvPr id="3" name="テキスト プレースホルダー 2"/>
          <p:cNvSpPr>
            <a:spLocks noGrp="1"/>
          </p:cNvSpPr>
          <p:nvPr>
            <p:ph type="body" sz="quarter" idx="10"/>
          </p:nvPr>
        </p:nvSpPr>
        <p:spPr>
          <a:xfrm>
            <a:off x="611956" y="4869016"/>
            <a:ext cx="8280092" cy="1439709"/>
          </a:xfrm>
        </p:spPr>
        <p:txBody>
          <a:bodyPr/>
          <a:lstStyle/>
          <a:p>
            <a:r>
              <a:rPr kumimoji="1" lang="ja-JP" altLang="en-US" dirty="0"/>
              <a:t>クロック周波数は２倍に：</a:t>
            </a:r>
            <a:endParaRPr kumimoji="1" lang="en-US" altLang="ja-JP" dirty="0"/>
          </a:p>
          <a:p>
            <a:pPr lvl="1"/>
            <a:r>
              <a:rPr lang="ja-JP" altLang="en-US" dirty="0"/>
              <a:t>各矢印の伸びる速度（信号が伝播する速度）自体は同じ</a:t>
            </a:r>
          </a:p>
          <a:p>
            <a:pPr lvl="1"/>
            <a:r>
              <a:rPr kumimoji="1" lang="ja-JP" altLang="en-US" dirty="0"/>
              <a:t>２段パイプラインでは，ラッチから２回信号が出ている</a:t>
            </a:r>
            <a:endParaRPr kumimoji="1" lang="en-US" altLang="ja-JP" dirty="0"/>
          </a:p>
        </p:txBody>
      </p:sp>
      <p:sp>
        <p:nvSpPr>
          <p:cNvPr id="4" name="右矢印 3"/>
          <p:cNvSpPr/>
          <p:nvPr/>
        </p:nvSpPr>
        <p:spPr bwMode="auto">
          <a:xfrm>
            <a:off x="251952" y="1268976"/>
            <a:ext cx="2880032" cy="720008"/>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p:cNvSpPr/>
          <p:nvPr/>
        </p:nvSpPr>
        <p:spPr bwMode="auto">
          <a:xfrm>
            <a:off x="161951" y="1178975"/>
            <a:ext cx="2880032" cy="900010"/>
          </a:xfrm>
          <a:prstGeom prst="rect">
            <a:avLst/>
          </a:prstGeom>
          <a:solidFill>
            <a:schemeClr val="bg1"/>
          </a:solid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右矢印 19"/>
          <p:cNvSpPr/>
          <p:nvPr/>
        </p:nvSpPr>
        <p:spPr bwMode="auto">
          <a:xfrm>
            <a:off x="3131984" y="2978995"/>
            <a:ext cx="1440016" cy="720008"/>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nvGrpSpPr>
          <p:cNvPr id="8" name="グループ化 7"/>
          <p:cNvGrpSpPr/>
          <p:nvPr/>
        </p:nvGrpSpPr>
        <p:grpSpPr>
          <a:xfrm>
            <a:off x="2951982" y="998973"/>
            <a:ext cx="180002" cy="1440016"/>
            <a:chOff x="2051972" y="998973"/>
            <a:chExt cx="360004" cy="1350015"/>
          </a:xfrm>
        </p:grpSpPr>
        <p:sp>
          <p:nvSpPr>
            <p:cNvPr id="6" name="正方形/長方形 5"/>
            <p:cNvSpPr/>
            <p:nvPr/>
          </p:nvSpPr>
          <p:spPr bwMode="auto">
            <a:xfrm>
              <a:off x="2051972" y="998973"/>
              <a:ext cx="360004" cy="135001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二等辺三角形 6"/>
            <p:cNvSpPr/>
            <p:nvPr/>
          </p:nvSpPr>
          <p:spPr bwMode="auto">
            <a:xfrm>
              <a:off x="2141973" y="2168986"/>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grpSp>
        <p:nvGrpSpPr>
          <p:cNvPr id="10" name="グループ化 9"/>
          <p:cNvGrpSpPr/>
          <p:nvPr/>
        </p:nvGrpSpPr>
        <p:grpSpPr>
          <a:xfrm>
            <a:off x="5832014" y="998973"/>
            <a:ext cx="180002" cy="1440016"/>
            <a:chOff x="2051972" y="998973"/>
            <a:chExt cx="360004" cy="1350015"/>
          </a:xfrm>
        </p:grpSpPr>
        <p:sp>
          <p:nvSpPr>
            <p:cNvPr id="11" name="正方形/長方形 10"/>
            <p:cNvSpPr/>
            <p:nvPr/>
          </p:nvSpPr>
          <p:spPr bwMode="auto">
            <a:xfrm>
              <a:off x="2051972" y="998973"/>
              <a:ext cx="360004" cy="135001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2" name="二等辺三角形 11"/>
            <p:cNvSpPr/>
            <p:nvPr/>
          </p:nvSpPr>
          <p:spPr bwMode="auto">
            <a:xfrm>
              <a:off x="2141973" y="2168986"/>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24" name="正方形/長方形 23"/>
          <p:cNvSpPr/>
          <p:nvPr/>
        </p:nvSpPr>
        <p:spPr bwMode="auto">
          <a:xfrm>
            <a:off x="3131984" y="2888995"/>
            <a:ext cx="1260014" cy="900010"/>
          </a:xfrm>
          <a:prstGeom prst="rect">
            <a:avLst/>
          </a:prstGeom>
          <a:solidFill>
            <a:schemeClr val="bg1"/>
          </a:solid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 name="右矢印 12"/>
          <p:cNvSpPr/>
          <p:nvPr/>
        </p:nvSpPr>
        <p:spPr bwMode="auto">
          <a:xfrm>
            <a:off x="1691968" y="2978995"/>
            <a:ext cx="1440016" cy="720008"/>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nvGrpSpPr>
          <p:cNvPr id="17" name="グループ化 16"/>
          <p:cNvGrpSpPr/>
          <p:nvPr/>
        </p:nvGrpSpPr>
        <p:grpSpPr>
          <a:xfrm>
            <a:off x="4391998" y="2708992"/>
            <a:ext cx="180002" cy="1440016"/>
            <a:chOff x="2051972" y="998973"/>
            <a:chExt cx="360004" cy="1350015"/>
          </a:xfrm>
        </p:grpSpPr>
        <p:sp>
          <p:nvSpPr>
            <p:cNvPr id="18" name="正方形/長方形 17"/>
            <p:cNvSpPr/>
            <p:nvPr/>
          </p:nvSpPr>
          <p:spPr bwMode="auto">
            <a:xfrm>
              <a:off x="2051972" y="998973"/>
              <a:ext cx="360004" cy="135001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9" name="二等辺三角形 18"/>
            <p:cNvSpPr/>
            <p:nvPr/>
          </p:nvSpPr>
          <p:spPr bwMode="auto">
            <a:xfrm>
              <a:off x="2141973" y="2168986"/>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grpSp>
        <p:nvGrpSpPr>
          <p:cNvPr id="21" name="グループ化 20"/>
          <p:cNvGrpSpPr/>
          <p:nvPr/>
        </p:nvGrpSpPr>
        <p:grpSpPr>
          <a:xfrm>
            <a:off x="5832014" y="2708992"/>
            <a:ext cx="180002" cy="1440016"/>
            <a:chOff x="2051972" y="998973"/>
            <a:chExt cx="360004" cy="1350015"/>
          </a:xfrm>
        </p:grpSpPr>
        <p:sp>
          <p:nvSpPr>
            <p:cNvPr id="22" name="正方形/長方形 21"/>
            <p:cNvSpPr/>
            <p:nvPr/>
          </p:nvSpPr>
          <p:spPr bwMode="auto">
            <a:xfrm>
              <a:off x="2051972" y="998973"/>
              <a:ext cx="360004" cy="135001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23" name="二等辺三角形 22"/>
            <p:cNvSpPr/>
            <p:nvPr/>
          </p:nvSpPr>
          <p:spPr bwMode="auto">
            <a:xfrm>
              <a:off x="2141973" y="2168986"/>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25" name="正方形/長方形 24"/>
          <p:cNvSpPr/>
          <p:nvPr/>
        </p:nvSpPr>
        <p:spPr bwMode="auto">
          <a:xfrm>
            <a:off x="1601967" y="2888995"/>
            <a:ext cx="1350015" cy="900010"/>
          </a:xfrm>
          <a:prstGeom prst="rect">
            <a:avLst/>
          </a:prstGeom>
          <a:solidFill>
            <a:schemeClr val="bg1"/>
          </a:solid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nvGrpSpPr>
          <p:cNvPr id="14" name="グループ化 13"/>
          <p:cNvGrpSpPr/>
          <p:nvPr/>
        </p:nvGrpSpPr>
        <p:grpSpPr>
          <a:xfrm>
            <a:off x="2951982" y="2708992"/>
            <a:ext cx="180002" cy="1440016"/>
            <a:chOff x="2051972" y="998973"/>
            <a:chExt cx="360004" cy="1350015"/>
          </a:xfrm>
        </p:grpSpPr>
        <p:sp>
          <p:nvSpPr>
            <p:cNvPr id="15" name="正方形/長方形 14"/>
            <p:cNvSpPr/>
            <p:nvPr/>
          </p:nvSpPr>
          <p:spPr bwMode="auto">
            <a:xfrm>
              <a:off x="2051972" y="998973"/>
              <a:ext cx="360004" cy="135001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6" name="二等辺三角形 15"/>
            <p:cNvSpPr/>
            <p:nvPr/>
          </p:nvSpPr>
          <p:spPr bwMode="auto">
            <a:xfrm>
              <a:off x="2141973" y="2168986"/>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27" name="正方形/長方形 26"/>
          <p:cNvSpPr/>
          <p:nvPr/>
        </p:nvSpPr>
        <p:spPr bwMode="auto">
          <a:xfrm>
            <a:off x="971960" y="998973"/>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パイプライン化せず</a:t>
            </a:r>
          </a:p>
        </p:txBody>
      </p:sp>
      <p:sp>
        <p:nvSpPr>
          <p:cNvPr id="28" name="正方形/長方形 27"/>
          <p:cNvSpPr/>
          <p:nvPr/>
        </p:nvSpPr>
        <p:spPr bwMode="auto">
          <a:xfrm>
            <a:off x="971960" y="270899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２段パイプライン</a:t>
            </a:r>
          </a:p>
        </p:txBody>
      </p:sp>
    </p:spTree>
    <p:extLst>
      <p:ext uri="{BB962C8B-B14F-4D97-AF65-F5344CB8AC3E}">
        <p14:creationId xmlns:p14="http://schemas.microsoft.com/office/powerpoint/2010/main" val="28112786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repeatCount="indefinite" fill="hold" grpId="0" nodeType="clickEffect">
                                  <p:stCondLst>
                                    <p:cond delay="0"/>
                                  </p:stCondLst>
                                  <p:childTnLst>
                                    <p:animMotion origin="layout" path="M 5.55556E-7 0 L 0.3151 0 " pathEditMode="relative" rAng="0" ptsTypes="AA">
                                      <p:cBhvr>
                                        <p:cTn id="6" dur="8000" fill="hold"/>
                                        <p:tgtEl>
                                          <p:spTgt spid="4"/>
                                        </p:tgtEl>
                                        <p:attrNameLst>
                                          <p:attrName>ppt_x</p:attrName>
                                          <p:attrName>ppt_y</p:attrName>
                                        </p:attrNameLst>
                                      </p:cBhvr>
                                      <p:rCtr x="15747" y="0"/>
                                    </p:animMotion>
                                  </p:childTnLst>
                                </p:cTn>
                              </p:par>
                              <p:par>
                                <p:cTn id="7" presetID="42" presetClass="path" presetSubtype="0" repeatCount="indefinite" fill="hold" grpId="0" nodeType="withEffect">
                                  <p:stCondLst>
                                    <p:cond delay="0"/>
                                  </p:stCondLst>
                                  <p:childTnLst>
                                    <p:animMotion origin="layout" path="M 4.72222E-6 4.44444E-6 L 0.15763 4.44444E-6 " pathEditMode="relative" rAng="0" ptsTypes="AA">
                                      <p:cBhvr>
                                        <p:cTn id="8" dur="4000" fill="hold"/>
                                        <p:tgtEl>
                                          <p:spTgt spid="13"/>
                                        </p:tgtEl>
                                        <p:attrNameLst>
                                          <p:attrName>ppt_x</p:attrName>
                                          <p:attrName>ppt_y</p:attrName>
                                        </p:attrNameLst>
                                      </p:cBhvr>
                                      <p:rCtr x="7882" y="0"/>
                                    </p:animMotion>
                                  </p:childTnLst>
                                </p:cTn>
                              </p:par>
                              <p:par>
                                <p:cTn id="9" presetID="42" presetClass="path" presetSubtype="0" repeatCount="indefinite" fill="hold" grpId="0" nodeType="withEffect">
                                  <p:stCondLst>
                                    <p:cond delay="0"/>
                                  </p:stCondLst>
                                  <p:childTnLst>
                                    <p:animMotion origin="layout" path="M -5.55556E-7 4.44444E-6 L 0.15764 4.44444E-6 " pathEditMode="relative" rAng="0" ptsTypes="AA">
                                      <p:cBhvr>
                                        <p:cTn id="10" dur="4000" fill="hold"/>
                                        <p:tgtEl>
                                          <p:spTgt spid="20"/>
                                        </p:tgtEl>
                                        <p:attrNameLst>
                                          <p:attrName>ppt_x</p:attrName>
                                          <p:attrName>ppt_y</p:attrName>
                                        </p:attrNameLst>
                                      </p:cBhvr>
                                      <p:rCtr x="788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0" grpId="0" animBg="1"/>
      <p:bldP spid="1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457200" indent="-457200"/>
            <a:r>
              <a:rPr kumimoji="1" lang="en-US" altLang="ja-JP" dirty="0"/>
              <a:t>4</a:t>
            </a:r>
            <a:r>
              <a:rPr kumimoji="1" lang="ja-JP" altLang="en-US" dirty="0"/>
              <a:t>段にパイプライン化した場合</a:t>
            </a:r>
          </a:p>
        </p:txBody>
      </p:sp>
      <p:sp>
        <p:nvSpPr>
          <p:cNvPr id="3" name="テキスト プレースホルダー 2"/>
          <p:cNvSpPr>
            <a:spLocks noGrp="1"/>
          </p:cNvSpPr>
          <p:nvPr>
            <p:ph type="body" sz="quarter" idx="10"/>
          </p:nvPr>
        </p:nvSpPr>
        <p:spPr>
          <a:xfrm>
            <a:off x="611956" y="6039336"/>
            <a:ext cx="8280092" cy="449698"/>
          </a:xfrm>
        </p:spPr>
        <p:txBody>
          <a:bodyPr/>
          <a:lstStyle/>
          <a:p>
            <a:r>
              <a:rPr lang="ja-JP" altLang="en-US" dirty="0"/>
              <a:t>クロックが４倍に</a:t>
            </a:r>
            <a:endParaRPr lang="en-US" altLang="ja-JP" dirty="0"/>
          </a:p>
          <a:p>
            <a:pPr lvl="1"/>
            <a:r>
              <a:rPr lang="ja-JP" altLang="en-US" dirty="0"/>
              <a:t>４段パイプラインでは，ラッチから４回信号が出ている</a:t>
            </a:r>
            <a:endParaRPr lang="en-US" altLang="ja-JP" dirty="0"/>
          </a:p>
        </p:txBody>
      </p:sp>
      <p:sp>
        <p:nvSpPr>
          <p:cNvPr id="4" name="右矢印 3"/>
          <p:cNvSpPr/>
          <p:nvPr/>
        </p:nvSpPr>
        <p:spPr bwMode="auto">
          <a:xfrm>
            <a:off x="251952" y="1268976"/>
            <a:ext cx="2880032" cy="720008"/>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p:cNvSpPr/>
          <p:nvPr/>
        </p:nvSpPr>
        <p:spPr bwMode="auto">
          <a:xfrm>
            <a:off x="161951" y="1178975"/>
            <a:ext cx="2880032" cy="900010"/>
          </a:xfrm>
          <a:prstGeom prst="rect">
            <a:avLst/>
          </a:prstGeom>
          <a:solidFill>
            <a:schemeClr val="bg1"/>
          </a:solid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右矢印 19"/>
          <p:cNvSpPr/>
          <p:nvPr/>
        </p:nvSpPr>
        <p:spPr bwMode="auto">
          <a:xfrm>
            <a:off x="3131984" y="2978995"/>
            <a:ext cx="1440016" cy="720008"/>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nvGrpSpPr>
          <p:cNvPr id="8" name="グループ化 7"/>
          <p:cNvGrpSpPr/>
          <p:nvPr/>
        </p:nvGrpSpPr>
        <p:grpSpPr>
          <a:xfrm>
            <a:off x="2951982" y="998973"/>
            <a:ext cx="180002" cy="1440016"/>
            <a:chOff x="2051972" y="998973"/>
            <a:chExt cx="360004" cy="1350015"/>
          </a:xfrm>
        </p:grpSpPr>
        <p:sp>
          <p:nvSpPr>
            <p:cNvPr id="6" name="正方形/長方形 5"/>
            <p:cNvSpPr/>
            <p:nvPr/>
          </p:nvSpPr>
          <p:spPr bwMode="auto">
            <a:xfrm>
              <a:off x="2051972" y="998973"/>
              <a:ext cx="360004" cy="135001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二等辺三角形 6"/>
            <p:cNvSpPr/>
            <p:nvPr/>
          </p:nvSpPr>
          <p:spPr bwMode="auto">
            <a:xfrm>
              <a:off x="2141973" y="2168986"/>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grpSp>
        <p:nvGrpSpPr>
          <p:cNvPr id="10" name="グループ化 9"/>
          <p:cNvGrpSpPr/>
          <p:nvPr/>
        </p:nvGrpSpPr>
        <p:grpSpPr>
          <a:xfrm>
            <a:off x="5832014" y="998973"/>
            <a:ext cx="180002" cy="1440016"/>
            <a:chOff x="2051972" y="998973"/>
            <a:chExt cx="360004" cy="1350015"/>
          </a:xfrm>
        </p:grpSpPr>
        <p:sp>
          <p:nvSpPr>
            <p:cNvPr id="11" name="正方形/長方形 10"/>
            <p:cNvSpPr/>
            <p:nvPr/>
          </p:nvSpPr>
          <p:spPr bwMode="auto">
            <a:xfrm>
              <a:off x="2051972" y="998973"/>
              <a:ext cx="360004" cy="135001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2" name="二等辺三角形 11"/>
            <p:cNvSpPr/>
            <p:nvPr/>
          </p:nvSpPr>
          <p:spPr bwMode="auto">
            <a:xfrm>
              <a:off x="2141973" y="2168986"/>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24" name="正方形/長方形 23"/>
          <p:cNvSpPr/>
          <p:nvPr/>
        </p:nvSpPr>
        <p:spPr bwMode="auto">
          <a:xfrm>
            <a:off x="3131984" y="2888995"/>
            <a:ext cx="1260014" cy="900010"/>
          </a:xfrm>
          <a:prstGeom prst="rect">
            <a:avLst/>
          </a:prstGeom>
          <a:solidFill>
            <a:schemeClr val="bg1"/>
          </a:solid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 name="右矢印 12"/>
          <p:cNvSpPr/>
          <p:nvPr/>
        </p:nvSpPr>
        <p:spPr bwMode="auto">
          <a:xfrm>
            <a:off x="1691968" y="2978995"/>
            <a:ext cx="1440016" cy="720008"/>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nvGrpSpPr>
          <p:cNvPr id="17" name="グループ化 16"/>
          <p:cNvGrpSpPr/>
          <p:nvPr/>
        </p:nvGrpSpPr>
        <p:grpSpPr>
          <a:xfrm>
            <a:off x="4391998" y="2708992"/>
            <a:ext cx="180002" cy="1440016"/>
            <a:chOff x="2051972" y="998973"/>
            <a:chExt cx="360004" cy="1350015"/>
          </a:xfrm>
        </p:grpSpPr>
        <p:sp>
          <p:nvSpPr>
            <p:cNvPr id="18" name="正方形/長方形 17"/>
            <p:cNvSpPr/>
            <p:nvPr/>
          </p:nvSpPr>
          <p:spPr bwMode="auto">
            <a:xfrm>
              <a:off x="2051972" y="998973"/>
              <a:ext cx="360004" cy="135001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9" name="二等辺三角形 18"/>
            <p:cNvSpPr/>
            <p:nvPr/>
          </p:nvSpPr>
          <p:spPr bwMode="auto">
            <a:xfrm>
              <a:off x="2141973" y="2168986"/>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grpSp>
        <p:nvGrpSpPr>
          <p:cNvPr id="21" name="グループ化 20"/>
          <p:cNvGrpSpPr/>
          <p:nvPr/>
        </p:nvGrpSpPr>
        <p:grpSpPr>
          <a:xfrm>
            <a:off x="5832014" y="2708992"/>
            <a:ext cx="180002" cy="1440016"/>
            <a:chOff x="2051972" y="998973"/>
            <a:chExt cx="360004" cy="1350015"/>
          </a:xfrm>
        </p:grpSpPr>
        <p:sp>
          <p:nvSpPr>
            <p:cNvPr id="22" name="正方形/長方形 21"/>
            <p:cNvSpPr/>
            <p:nvPr/>
          </p:nvSpPr>
          <p:spPr bwMode="auto">
            <a:xfrm>
              <a:off x="2051972" y="998973"/>
              <a:ext cx="360004" cy="135001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23" name="二等辺三角形 22"/>
            <p:cNvSpPr/>
            <p:nvPr/>
          </p:nvSpPr>
          <p:spPr bwMode="auto">
            <a:xfrm>
              <a:off x="2141973" y="2168986"/>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25" name="正方形/長方形 24"/>
          <p:cNvSpPr/>
          <p:nvPr/>
        </p:nvSpPr>
        <p:spPr bwMode="auto">
          <a:xfrm>
            <a:off x="1601967" y="2888995"/>
            <a:ext cx="1350015" cy="900010"/>
          </a:xfrm>
          <a:prstGeom prst="rect">
            <a:avLst/>
          </a:prstGeom>
          <a:solidFill>
            <a:schemeClr val="bg1"/>
          </a:solid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nvGrpSpPr>
          <p:cNvPr id="14" name="グループ化 13"/>
          <p:cNvGrpSpPr/>
          <p:nvPr/>
        </p:nvGrpSpPr>
        <p:grpSpPr>
          <a:xfrm>
            <a:off x="2951982" y="2708992"/>
            <a:ext cx="180002" cy="1440016"/>
            <a:chOff x="2051972" y="998973"/>
            <a:chExt cx="360004" cy="1350015"/>
          </a:xfrm>
        </p:grpSpPr>
        <p:sp>
          <p:nvSpPr>
            <p:cNvPr id="15" name="正方形/長方形 14"/>
            <p:cNvSpPr/>
            <p:nvPr/>
          </p:nvSpPr>
          <p:spPr bwMode="auto">
            <a:xfrm>
              <a:off x="2051972" y="998973"/>
              <a:ext cx="360004" cy="135001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6" name="二等辺三角形 15"/>
            <p:cNvSpPr/>
            <p:nvPr/>
          </p:nvSpPr>
          <p:spPr bwMode="auto">
            <a:xfrm>
              <a:off x="2141973" y="2168986"/>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27" name="正方形/長方形 26"/>
          <p:cNvSpPr/>
          <p:nvPr/>
        </p:nvSpPr>
        <p:spPr bwMode="auto">
          <a:xfrm>
            <a:off x="971960" y="998973"/>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パイプライン化せず</a:t>
            </a:r>
          </a:p>
        </p:txBody>
      </p:sp>
      <p:sp>
        <p:nvSpPr>
          <p:cNvPr id="28" name="正方形/長方形 27"/>
          <p:cNvSpPr/>
          <p:nvPr/>
        </p:nvSpPr>
        <p:spPr bwMode="auto">
          <a:xfrm>
            <a:off x="971960" y="270899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２段パイプライン</a:t>
            </a:r>
          </a:p>
        </p:txBody>
      </p:sp>
      <p:sp>
        <p:nvSpPr>
          <p:cNvPr id="54" name="正方形/長方形 53"/>
          <p:cNvSpPr/>
          <p:nvPr/>
        </p:nvSpPr>
        <p:spPr bwMode="auto">
          <a:xfrm>
            <a:off x="5292008" y="4509012"/>
            <a:ext cx="540006" cy="900010"/>
          </a:xfrm>
          <a:prstGeom prst="rect">
            <a:avLst/>
          </a:prstGeom>
          <a:solidFill>
            <a:schemeClr val="bg1"/>
          </a:solid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5" name="右矢印 44"/>
          <p:cNvSpPr/>
          <p:nvPr/>
        </p:nvSpPr>
        <p:spPr bwMode="auto">
          <a:xfrm>
            <a:off x="4572000" y="4599013"/>
            <a:ext cx="720008" cy="720008"/>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3" name="正方形/長方形 52"/>
          <p:cNvSpPr/>
          <p:nvPr/>
        </p:nvSpPr>
        <p:spPr bwMode="auto">
          <a:xfrm>
            <a:off x="4572000" y="4509012"/>
            <a:ext cx="540006" cy="900010"/>
          </a:xfrm>
          <a:prstGeom prst="rect">
            <a:avLst/>
          </a:prstGeom>
          <a:solidFill>
            <a:schemeClr val="bg1"/>
          </a:solid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右矢印 43"/>
          <p:cNvSpPr/>
          <p:nvPr/>
        </p:nvSpPr>
        <p:spPr bwMode="auto">
          <a:xfrm>
            <a:off x="3851992" y="4599013"/>
            <a:ext cx="720008" cy="720008"/>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2" name="正方形/長方形 51"/>
          <p:cNvSpPr/>
          <p:nvPr/>
        </p:nvSpPr>
        <p:spPr bwMode="auto">
          <a:xfrm>
            <a:off x="3851992" y="4509012"/>
            <a:ext cx="540006" cy="900010"/>
          </a:xfrm>
          <a:prstGeom prst="rect">
            <a:avLst/>
          </a:prstGeom>
          <a:solidFill>
            <a:schemeClr val="bg1"/>
          </a:solid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3" name="右矢印 42"/>
          <p:cNvSpPr/>
          <p:nvPr/>
        </p:nvSpPr>
        <p:spPr bwMode="auto">
          <a:xfrm>
            <a:off x="3131984" y="4599013"/>
            <a:ext cx="720008" cy="720008"/>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0" name="正方形/長方形 29"/>
          <p:cNvSpPr/>
          <p:nvPr/>
        </p:nvSpPr>
        <p:spPr bwMode="auto">
          <a:xfrm>
            <a:off x="3131984" y="4509013"/>
            <a:ext cx="540006" cy="900010"/>
          </a:xfrm>
          <a:prstGeom prst="rect">
            <a:avLst/>
          </a:prstGeom>
          <a:solidFill>
            <a:schemeClr val="bg1"/>
          </a:solid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1" name="右矢印 30"/>
          <p:cNvSpPr/>
          <p:nvPr/>
        </p:nvSpPr>
        <p:spPr bwMode="auto">
          <a:xfrm>
            <a:off x="2411976" y="4599013"/>
            <a:ext cx="720008" cy="720008"/>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8" name="正方形/長方形 37"/>
          <p:cNvSpPr/>
          <p:nvPr/>
        </p:nvSpPr>
        <p:spPr bwMode="auto">
          <a:xfrm>
            <a:off x="1601967" y="4509013"/>
            <a:ext cx="1350015" cy="900010"/>
          </a:xfrm>
          <a:prstGeom prst="rect">
            <a:avLst/>
          </a:prstGeom>
          <a:solidFill>
            <a:schemeClr val="bg1"/>
          </a:solid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nvGrpSpPr>
          <p:cNvPr id="32" name="グループ化 31"/>
          <p:cNvGrpSpPr/>
          <p:nvPr/>
        </p:nvGrpSpPr>
        <p:grpSpPr>
          <a:xfrm>
            <a:off x="4391998" y="4329010"/>
            <a:ext cx="180002" cy="1440016"/>
            <a:chOff x="2051972" y="998973"/>
            <a:chExt cx="360004" cy="1350015"/>
          </a:xfrm>
        </p:grpSpPr>
        <p:sp>
          <p:nvSpPr>
            <p:cNvPr id="33" name="正方形/長方形 32"/>
            <p:cNvSpPr/>
            <p:nvPr/>
          </p:nvSpPr>
          <p:spPr bwMode="auto">
            <a:xfrm>
              <a:off x="2051972" y="998973"/>
              <a:ext cx="360004" cy="135001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34" name="二等辺三角形 33"/>
            <p:cNvSpPr/>
            <p:nvPr/>
          </p:nvSpPr>
          <p:spPr bwMode="auto">
            <a:xfrm>
              <a:off x="2141973" y="2168986"/>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grpSp>
        <p:nvGrpSpPr>
          <p:cNvPr id="35" name="グループ化 34"/>
          <p:cNvGrpSpPr/>
          <p:nvPr/>
        </p:nvGrpSpPr>
        <p:grpSpPr>
          <a:xfrm>
            <a:off x="5832014" y="4329010"/>
            <a:ext cx="180002" cy="1440016"/>
            <a:chOff x="2051972" y="998973"/>
            <a:chExt cx="360004" cy="1350015"/>
          </a:xfrm>
        </p:grpSpPr>
        <p:sp>
          <p:nvSpPr>
            <p:cNvPr id="36" name="正方形/長方形 35"/>
            <p:cNvSpPr/>
            <p:nvPr/>
          </p:nvSpPr>
          <p:spPr bwMode="auto">
            <a:xfrm>
              <a:off x="2051972" y="998973"/>
              <a:ext cx="360004" cy="135001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37" name="二等辺三角形 36"/>
            <p:cNvSpPr/>
            <p:nvPr/>
          </p:nvSpPr>
          <p:spPr bwMode="auto">
            <a:xfrm>
              <a:off x="2141973" y="2168986"/>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grpSp>
        <p:nvGrpSpPr>
          <p:cNvPr id="39" name="グループ化 38"/>
          <p:cNvGrpSpPr/>
          <p:nvPr/>
        </p:nvGrpSpPr>
        <p:grpSpPr>
          <a:xfrm>
            <a:off x="2951982" y="4329010"/>
            <a:ext cx="180002" cy="1440016"/>
            <a:chOff x="2051972" y="998973"/>
            <a:chExt cx="360004" cy="1350015"/>
          </a:xfrm>
        </p:grpSpPr>
        <p:sp>
          <p:nvSpPr>
            <p:cNvPr id="40" name="正方形/長方形 39"/>
            <p:cNvSpPr/>
            <p:nvPr/>
          </p:nvSpPr>
          <p:spPr bwMode="auto">
            <a:xfrm>
              <a:off x="2051972" y="998973"/>
              <a:ext cx="360004" cy="135001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41" name="二等辺三角形 40"/>
            <p:cNvSpPr/>
            <p:nvPr/>
          </p:nvSpPr>
          <p:spPr bwMode="auto">
            <a:xfrm>
              <a:off x="2141973" y="2168986"/>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42" name="正方形/長方形 41"/>
          <p:cNvSpPr/>
          <p:nvPr/>
        </p:nvSpPr>
        <p:spPr bwMode="auto">
          <a:xfrm>
            <a:off x="971960" y="4329010"/>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４段パイプライン</a:t>
            </a:r>
          </a:p>
        </p:txBody>
      </p:sp>
      <p:grpSp>
        <p:nvGrpSpPr>
          <p:cNvPr id="46" name="グループ化 45"/>
          <p:cNvGrpSpPr/>
          <p:nvPr/>
        </p:nvGrpSpPr>
        <p:grpSpPr>
          <a:xfrm>
            <a:off x="3671990" y="4329010"/>
            <a:ext cx="180002" cy="1440016"/>
            <a:chOff x="2051972" y="998973"/>
            <a:chExt cx="360004" cy="1350015"/>
          </a:xfrm>
        </p:grpSpPr>
        <p:sp>
          <p:nvSpPr>
            <p:cNvPr id="47" name="正方形/長方形 46"/>
            <p:cNvSpPr/>
            <p:nvPr/>
          </p:nvSpPr>
          <p:spPr bwMode="auto">
            <a:xfrm>
              <a:off x="2051972" y="998973"/>
              <a:ext cx="360004" cy="135001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48" name="二等辺三角形 47"/>
            <p:cNvSpPr/>
            <p:nvPr/>
          </p:nvSpPr>
          <p:spPr bwMode="auto">
            <a:xfrm>
              <a:off x="2141973" y="2168986"/>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grpSp>
        <p:nvGrpSpPr>
          <p:cNvPr id="49" name="グループ化 48"/>
          <p:cNvGrpSpPr/>
          <p:nvPr/>
        </p:nvGrpSpPr>
        <p:grpSpPr>
          <a:xfrm>
            <a:off x="5112006" y="4329010"/>
            <a:ext cx="180002" cy="1440016"/>
            <a:chOff x="2051972" y="998973"/>
            <a:chExt cx="360004" cy="1350015"/>
          </a:xfrm>
        </p:grpSpPr>
        <p:sp>
          <p:nvSpPr>
            <p:cNvPr id="50" name="正方形/長方形 49"/>
            <p:cNvSpPr/>
            <p:nvPr/>
          </p:nvSpPr>
          <p:spPr bwMode="auto">
            <a:xfrm>
              <a:off x="2051972" y="998973"/>
              <a:ext cx="360004" cy="135001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1" name="二等辺三角形 50"/>
            <p:cNvSpPr/>
            <p:nvPr/>
          </p:nvSpPr>
          <p:spPr bwMode="auto">
            <a:xfrm>
              <a:off x="2141973" y="2168986"/>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Tree>
    <p:extLst>
      <p:ext uri="{BB962C8B-B14F-4D97-AF65-F5344CB8AC3E}">
        <p14:creationId xmlns:p14="http://schemas.microsoft.com/office/powerpoint/2010/main" val="15713634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repeatCount="indefinite" fill="hold" grpId="0" nodeType="clickEffect">
                                  <p:stCondLst>
                                    <p:cond delay="0"/>
                                  </p:stCondLst>
                                  <p:childTnLst>
                                    <p:animMotion origin="layout" path="M 5.55556E-7 0 L 0.3151 0 " pathEditMode="relative" rAng="0" ptsTypes="AA">
                                      <p:cBhvr>
                                        <p:cTn id="6" dur="8000" fill="hold"/>
                                        <p:tgtEl>
                                          <p:spTgt spid="4"/>
                                        </p:tgtEl>
                                        <p:attrNameLst>
                                          <p:attrName>ppt_x</p:attrName>
                                          <p:attrName>ppt_y</p:attrName>
                                        </p:attrNameLst>
                                      </p:cBhvr>
                                      <p:rCtr x="15747" y="0"/>
                                    </p:animMotion>
                                  </p:childTnLst>
                                </p:cTn>
                              </p:par>
                              <p:par>
                                <p:cTn id="7" presetID="42" presetClass="path" presetSubtype="0" repeatCount="indefinite" fill="hold" grpId="0" nodeType="withEffect">
                                  <p:stCondLst>
                                    <p:cond delay="0"/>
                                  </p:stCondLst>
                                  <p:childTnLst>
                                    <p:animMotion origin="layout" path="M 4.72222E-6 4.44444E-6 L 0.15763 4.44444E-6 " pathEditMode="relative" rAng="0" ptsTypes="AA">
                                      <p:cBhvr>
                                        <p:cTn id="8" dur="4000" fill="hold"/>
                                        <p:tgtEl>
                                          <p:spTgt spid="13"/>
                                        </p:tgtEl>
                                        <p:attrNameLst>
                                          <p:attrName>ppt_x</p:attrName>
                                          <p:attrName>ppt_y</p:attrName>
                                        </p:attrNameLst>
                                      </p:cBhvr>
                                      <p:rCtr x="7882" y="0"/>
                                    </p:animMotion>
                                  </p:childTnLst>
                                </p:cTn>
                              </p:par>
                              <p:par>
                                <p:cTn id="9" presetID="42" presetClass="path" presetSubtype="0" repeatCount="indefinite" fill="hold" grpId="0" nodeType="withEffect">
                                  <p:stCondLst>
                                    <p:cond delay="0"/>
                                  </p:stCondLst>
                                  <p:childTnLst>
                                    <p:animMotion origin="layout" path="M -5.55556E-7 4.44444E-6 L 0.15764 4.44444E-6 " pathEditMode="relative" rAng="0" ptsTypes="AA">
                                      <p:cBhvr>
                                        <p:cTn id="10" dur="4000" fill="hold"/>
                                        <p:tgtEl>
                                          <p:spTgt spid="20"/>
                                        </p:tgtEl>
                                        <p:attrNameLst>
                                          <p:attrName>ppt_x</p:attrName>
                                          <p:attrName>ppt_y</p:attrName>
                                        </p:attrNameLst>
                                      </p:cBhvr>
                                      <p:rCtr x="7882" y="0"/>
                                    </p:animMotion>
                                  </p:childTnLst>
                                </p:cTn>
                              </p:par>
                              <p:par>
                                <p:cTn id="11" presetID="42" presetClass="path" presetSubtype="0" repeatCount="indefinite" fill="hold" grpId="0" nodeType="withEffect">
                                  <p:stCondLst>
                                    <p:cond delay="0"/>
                                  </p:stCondLst>
                                  <p:childTnLst>
                                    <p:animMotion origin="layout" path="M 5E-6 1.85185E-6 L 0.07882 1.85185E-6 " pathEditMode="relative" rAng="0" ptsTypes="AA">
                                      <p:cBhvr>
                                        <p:cTn id="12" dur="2000" fill="hold"/>
                                        <p:tgtEl>
                                          <p:spTgt spid="31"/>
                                        </p:tgtEl>
                                        <p:attrNameLst>
                                          <p:attrName>ppt_x</p:attrName>
                                          <p:attrName>ppt_y</p:attrName>
                                        </p:attrNameLst>
                                      </p:cBhvr>
                                      <p:rCtr x="3941" y="0"/>
                                    </p:animMotion>
                                  </p:childTnLst>
                                </p:cTn>
                              </p:par>
                              <p:par>
                                <p:cTn id="13" presetID="42" presetClass="path" presetSubtype="0" repeatCount="indefinite" fill="hold" grpId="0" nodeType="withEffect">
                                  <p:stCondLst>
                                    <p:cond delay="0"/>
                                  </p:stCondLst>
                                  <p:childTnLst>
                                    <p:animMotion origin="layout" path="M 5E-6 1.85185E-6 L 0.07882 1.85185E-6 " pathEditMode="relative" rAng="0" ptsTypes="AA">
                                      <p:cBhvr>
                                        <p:cTn id="14" dur="2000" fill="hold"/>
                                        <p:tgtEl>
                                          <p:spTgt spid="43"/>
                                        </p:tgtEl>
                                        <p:attrNameLst>
                                          <p:attrName>ppt_x</p:attrName>
                                          <p:attrName>ppt_y</p:attrName>
                                        </p:attrNameLst>
                                      </p:cBhvr>
                                      <p:rCtr x="3941" y="0"/>
                                    </p:animMotion>
                                  </p:childTnLst>
                                </p:cTn>
                              </p:par>
                              <p:par>
                                <p:cTn id="15" presetID="42" presetClass="path" presetSubtype="0" repeatCount="indefinite" fill="hold" grpId="0" nodeType="withEffect">
                                  <p:stCondLst>
                                    <p:cond delay="0"/>
                                  </p:stCondLst>
                                  <p:childTnLst>
                                    <p:animMotion origin="layout" path="M 5E-6 1.85185E-6 L 0.07882 1.85185E-6 " pathEditMode="relative" rAng="0" ptsTypes="AA">
                                      <p:cBhvr>
                                        <p:cTn id="16" dur="2000" fill="hold"/>
                                        <p:tgtEl>
                                          <p:spTgt spid="44"/>
                                        </p:tgtEl>
                                        <p:attrNameLst>
                                          <p:attrName>ppt_x</p:attrName>
                                          <p:attrName>ppt_y</p:attrName>
                                        </p:attrNameLst>
                                      </p:cBhvr>
                                      <p:rCtr x="3941" y="0"/>
                                    </p:animMotion>
                                  </p:childTnLst>
                                </p:cTn>
                              </p:par>
                              <p:par>
                                <p:cTn id="17" presetID="42" presetClass="path" presetSubtype="0" repeatCount="indefinite" fill="hold" grpId="0" nodeType="withEffect">
                                  <p:stCondLst>
                                    <p:cond delay="0"/>
                                  </p:stCondLst>
                                  <p:childTnLst>
                                    <p:animMotion origin="layout" path="M 5E-6 1.85185E-6 L 0.07882 1.85185E-6 " pathEditMode="relative" rAng="0" ptsTypes="AA">
                                      <p:cBhvr>
                                        <p:cTn id="18" dur="2000" fill="hold"/>
                                        <p:tgtEl>
                                          <p:spTgt spid="45"/>
                                        </p:tgtEl>
                                        <p:attrNameLst>
                                          <p:attrName>ppt_x</p:attrName>
                                          <p:attrName>ppt_y</p:attrName>
                                        </p:attrNameLst>
                                      </p:cBhvr>
                                      <p:rCtr x="394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0" grpId="0" animBg="1"/>
      <p:bldP spid="13" grpId="0" animBg="1"/>
      <p:bldP spid="45" grpId="0" animBg="1"/>
      <p:bldP spid="44" grpId="0" animBg="1"/>
      <p:bldP spid="43" grpId="0" animBg="1"/>
      <p:bldP spid="3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パイプライン化の限界</a:t>
            </a:r>
          </a:p>
        </p:txBody>
      </p:sp>
      <p:sp>
        <p:nvSpPr>
          <p:cNvPr id="3" name="テキスト プレースホルダー 2"/>
          <p:cNvSpPr>
            <a:spLocks noGrp="1"/>
          </p:cNvSpPr>
          <p:nvPr>
            <p:ph type="body" sz="quarter" idx="10"/>
          </p:nvPr>
        </p:nvSpPr>
        <p:spPr>
          <a:xfrm>
            <a:off x="611956" y="3699003"/>
            <a:ext cx="8280092" cy="2789724"/>
          </a:xfrm>
        </p:spPr>
        <p:txBody>
          <a:bodyPr/>
          <a:lstStyle/>
          <a:p>
            <a:r>
              <a:rPr lang="ja-JP" altLang="en-US" dirty="0"/>
              <a:t>パイプライン段数を増やしていけば，どこまでも速くなるのか？</a:t>
            </a:r>
            <a:endParaRPr lang="en-US" altLang="ja-JP" dirty="0"/>
          </a:p>
          <a:p>
            <a:pPr lvl="1"/>
            <a:r>
              <a:rPr kumimoji="1" lang="ja-JP" altLang="en-US" dirty="0"/>
              <a:t>ならない</a:t>
            </a:r>
            <a:endParaRPr kumimoji="1" lang="en-US" altLang="ja-JP" dirty="0"/>
          </a:p>
          <a:p>
            <a:r>
              <a:rPr kumimoji="1" lang="ja-JP" altLang="en-US" dirty="0"/>
              <a:t>理由：</a:t>
            </a:r>
            <a:endParaRPr kumimoji="1" lang="en-US" altLang="ja-JP" dirty="0"/>
          </a:p>
          <a:p>
            <a:pPr marL="817200" lvl="1" indent="-457200">
              <a:buFont typeface="+mj-lt"/>
              <a:buAutoNum type="arabicPeriod"/>
            </a:pPr>
            <a:r>
              <a:rPr lang="ja-JP" altLang="en-US" dirty="0"/>
              <a:t>回路的な理由による周波数向上の限界</a:t>
            </a:r>
            <a:endParaRPr kumimoji="1" lang="en-US" altLang="ja-JP" dirty="0"/>
          </a:p>
          <a:p>
            <a:pPr marL="817200" lvl="1" indent="-457200">
              <a:buFont typeface="+mj-lt"/>
              <a:buAutoNum type="arabicPeriod"/>
            </a:pPr>
            <a:r>
              <a:rPr kumimoji="1" lang="ja-JP" altLang="en-US" dirty="0"/>
              <a:t>アーキテクチャ的な理由による実効性能の限界</a:t>
            </a:r>
            <a:endParaRPr kumimoji="1" lang="en-US" altLang="ja-JP" dirty="0"/>
          </a:p>
        </p:txBody>
      </p:sp>
      <p:sp>
        <p:nvSpPr>
          <p:cNvPr id="4" name="正方形/長方形 3"/>
          <p:cNvSpPr/>
          <p:nvPr/>
        </p:nvSpPr>
        <p:spPr>
          <a:xfrm>
            <a:off x="341953" y="1772924"/>
            <a:ext cx="1620018" cy="1384995"/>
          </a:xfrm>
          <a:prstGeom prst="rect">
            <a:avLst/>
          </a:prstGeom>
        </p:spPr>
        <p:txBody>
          <a:bodyPr wrap="square">
            <a:spAutoFit/>
          </a:bodyPr>
          <a:lstStyle/>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社長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grpSp>
        <p:nvGrpSpPr>
          <p:cNvPr id="6" name="グループ化 5"/>
          <p:cNvGrpSpPr/>
          <p:nvPr/>
        </p:nvGrpSpPr>
        <p:grpSpPr>
          <a:xfrm>
            <a:off x="2951982" y="2582933"/>
            <a:ext cx="1562400" cy="576064"/>
            <a:chOff x="971600" y="5445224"/>
            <a:chExt cx="7200800" cy="576064"/>
          </a:xfrm>
        </p:grpSpPr>
        <p:sp>
          <p:nvSpPr>
            <p:cNvPr id="7" name="平行四辺形 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平行四辺形 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6" name="グループ化 25"/>
          <p:cNvGrpSpPr/>
          <p:nvPr/>
        </p:nvGrpSpPr>
        <p:grpSpPr>
          <a:xfrm>
            <a:off x="4391998" y="2582933"/>
            <a:ext cx="1562400" cy="576064"/>
            <a:chOff x="971600" y="5445224"/>
            <a:chExt cx="7200800" cy="576064"/>
          </a:xfrm>
        </p:grpSpPr>
        <p:sp>
          <p:nvSpPr>
            <p:cNvPr id="27" name="平行四辺形 26"/>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2" name="グループ化 11"/>
          <p:cNvGrpSpPr/>
          <p:nvPr/>
        </p:nvGrpSpPr>
        <p:grpSpPr>
          <a:xfrm>
            <a:off x="5832014" y="2582933"/>
            <a:ext cx="1562400" cy="576064"/>
            <a:chOff x="971600" y="5445224"/>
            <a:chExt cx="7200800" cy="576064"/>
          </a:xfrm>
        </p:grpSpPr>
        <p:sp>
          <p:nvSpPr>
            <p:cNvPr id="13" name="平行四辺形 1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平行四辺形 1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5" name="グループ化 14"/>
          <p:cNvGrpSpPr/>
          <p:nvPr/>
        </p:nvGrpSpPr>
        <p:grpSpPr>
          <a:xfrm>
            <a:off x="7272030" y="2582933"/>
            <a:ext cx="1584176" cy="576064"/>
            <a:chOff x="971600" y="5445224"/>
            <a:chExt cx="7200800" cy="576064"/>
          </a:xfrm>
        </p:grpSpPr>
        <p:sp>
          <p:nvSpPr>
            <p:cNvPr id="16" name="平行四辺形 15"/>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平行四辺形 16"/>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8" name="正方形/長方形 17"/>
          <p:cNvSpPr/>
          <p:nvPr/>
        </p:nvSpPr>
        <p:spPr>
          <a:xfrm>
            <a:off x="3401987" y="177292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4752002" y="177292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0" name="正方形/長方形 19"/>
          <p:cNvSpPr/>
          <p:nvPr/>
        </p:nvSpPr>
        <p:spPr>
          <a:xfrm>
            <a:off x="6282019" y="1772924"/>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1" name="正方形/長方形 20"/>
          <p:cNvSpPr/>
          <p:nvPr/>
        </p:nvSpPr>
        <p:spPr>
          <a:xfrm>
            <a:off x="7632034" y="1772924"/>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2" name="角丸四角形 21"/>
          <p:cNvSpPr/>
          <p:nvPr/>
        </p:nvSpPr>
        <p:spPr bwMode="auto">
          <a:xfrm>
            <a:off x="4842003" y="249293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24" name="角丸四角形 23"/>
          <p:cNvSpPr/>
          <p:nvPr/>
        </p:nvSpPr>
        <p:spPr bwMode="auto">
          <a:xfrm>
            <a:off x="6191730" y="249293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25" name="角丸四角形 24"/>
          <p:cNvSpPr/>
          <p:nvPr/>
        </p:nvSpPr>
        <p:spPr bwMode="auto">
          <a:xfrm>
            <a:off x="7541745" y="249293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23" name="角丸四角形 22"/>
          <p:cNvSpPr/>
          <p:nvPr/>
        </p:nvSpPr>
        <p:spPr bwMode="auto">
          <a:xfrm>
            <a:off x="3311986" y="249293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29" name="角丸四角形吹き出し 28"/>
          <p:cNvSpPr/>
          <p:nvPr/>
        </p:nvSpPr>
        <p:spPr bwMode="auto">
          <a:xfrm>
            <a:off x="1421965" y="1142917"/>
            <a:ext cx="2520028" cy="522647"/>
          </a:xfrm>
          <a:prstGeom prst="wedgeRoundRectCallout">
            <a:avLst>
              <a:gd name="adj1" fmla="val -43365"/>
              <a:gd name="adj2" fmla="val 134720"/>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85000"/>
                    <a:lumOff val="15000"/>
                  </a:schemeClr>
                </a:solidFill>
                <a:latin typeface="Arial Narrow" panose="020B0606020202030204" pitchFamily="34" charset="0"/>
              </a:rPr>
              <a:t>ひょっとして･･･ 無限に</a:t>
            </a:r>
            <a:endParaRPr kumimoji="1" lang="en-US" altLang="ja-JP" sz="1400" dirty="0">
              <a:solidFill>
                <a:schemeClr val="tx1">
                  <a:lumMod val="85000"/>
                  <a:lumOff val="15000"/>
                </a:schemeClr>
              </a:solidFill>
              <a:latin typeface="Arial Narrow" panose="020B0606020202030204" pitchFamily="34" charset="0"/>
            </a:endParaRPr>
          </a:p>
          <a:p>
            <a:r>
              <a:rPr kumimoji="1" lang="ja-JP" altLang="en-US" sz="1400" dirty="0">
                <a:solidFill>
                  <a:schemeClr val="tx1">
                    <a:lumMod val="85000"/>
                    <a:lumOff val="15000"/>
                  </a:schemeClr>
                </a:solidFill>
                <a:latin typeface="Arial Narrow" panose="020B0606020202030204" pitchFamily="34" charset="0"/>
              </a:rPr>
              <a:t>速くできるんじゃ</a:t>
            </a:r>
            <a:r>
              <a:rPr kumimoji="1" lang="ja-JP" altLang="en-US" sz="1400" dirty="0" err="1">
                <a:solidFill>
                  <a:schemeClr val="tx1">
                    <a:lumMod val="85000"/>
                    <a:lumOff val="15000"/>
                  </a:schemeClr>
                </a:solidFill>
                <a:latin typeface="Arial Narrow" panose="020B0606020202030204" pitchFamily="34" charset="0"/>
              </a:rPr>
              <a:t>ね</a:t>
            </a:r>
            <a:r>
              <a:rPr lang="ja-JP" altLang="en-US" sz="1400" dirty="0">
                <a:solidFill>
                  <a:schemeClr val="tx1">
                    <a:lumMod val="85000"/>
                    <a:lumOff val="15000"/>
                  </a:schemeClr>
                </a:solidFill>
                <a:latin typeface="Arial Narrow" panose="020B0606020202030204" pitchFamily="34" charset="0"/>
              </a:rPr>
              <a:t>！？</a:t>
            </a:r>
            <a:endParaRPr kumimoji="1" lang="ja-JP" altLang="en-US" sz="1400" dirty="0">
              <a:solidFill>
                <a:schemeClr val="tx1">
                  <a:lumMod val="85000"/>
                  <a:lumOff val="15000"/>
                </a:schemeClr>
              </a:solidFill>
              <a:latin typeface="Arial Narrow" panose="020B0606020202030204" pitchFamily="34" charset="0"/>
            </a:endParaRPr>
          </a:p>
        </p:txBody>
      </p:sp>
      <p:sp>
        <p:nvSpPr>
          <p:cNvPr id="31" name="正方形/長方形 30"/>
          <p:cNvSpPr/>
          <p:nvPr/>
        </p:nvSpPr>
        <p:spPr bwMode="auto">
          <a:xfrm>
            <a:off x="4031994" y="1682923"/>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1"/>
                </a:solidFill>
              </a:rPr>
              <a:t>ｵｲﾔﾒﾛ</a:t>
            </a:r>
          </a:p>
        </p:txBody>
      </p:sp>
      <p:sp>
        <p:nvSpPr>
          <p:cNvPr id="32" name="正方形/長方形 31"/>
          <p:cNvSpPr/>
          <p:nvPr/>
        </p:nvSpPr>
        <p:spPr bwMode="auto">
          <a:xfrm>
            <a:off x="6822025" y="1682923"/>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2"/>
                </a:solidFill>
              </a:rPr>
              <a:t>ﾑﾘﾑﾘ</a:t>
            </a:r>
          </a:p>
        </p:txBody>
      </p:sp>
      <p:sp>
        <p:nvSpPr>
          <p:cNvPr id="33" name="正方形/長方形 32"/>
          <p:cNvSpPr/>
          <p:nvPr/>
        </p:nvSpPr>
        <p:spPr bwMode="auto">
          <a:xfrm>
            <a:off x="5382010" y="1718980"/>
            <a:ext cx="540006" cy="450005"/>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3">
                    <a:lumMod val="75000"/>
                  </a:schemeClr>
                </a:solidFill>
              </a:rPr>
              <a:t>ﾔﾒﾃ</a:t>
            </a:r>
          </a:p>
        </p:txBody>
      </p:sp>
      <p:sp>
        <p:nvSpPr>
          <p:cNvPr id="34" name="正方形/長方形 33"/>
          <p:cNvSpPr/>
          <p:nvPr/>
        </p:nvSpPr>
        <p:spPr bwMode="auto">
          <a:xfrm>
            <a:off x="341953" y="135897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kumimoji="1" lang="ja-JP" altLang="en-US" sz="1600" dirty="0">
              <a:solidFill>
                <a:schemeClr val="tx1">
                  <a:lumMod val="85000"/>
                  <a:lumOff val="15000"/>
                </a:schemeClr>
              </a:solidFill>
            </a:endParaRPr>
          </a:p>
        </p:txBody>
      </p:sp>
      <p:sp>
        <p:nvSpPr>
          <p:cNvPr id="35" name="正方形/長方形 34"/>
          <p:cNvSpPr/>
          <p:nvPr/>
        </p:nvSpPr>
        <p:spPr>
          <a:xfrm>
            <a:off x="1061961" y="1538979"/>
            <a:ext cx="415498" cy="369332"/>
          </a:xfrm>
          <a:prstGeom prst="rect">
            <a:avLst/>
          </a:prstGeom>
        </p:spPr>
        <p:txBody>
          <a:bodyPr wrap="none">
            <a:spAutoFit/>
          </a:bodyPr>
          <a:lstStyle/>
          <a:p>
            <a:r>
              <a:rPr lang="ja-JP" altLang="en-US" dirty="0">
                <a:solidFill>
                  <a:schemeClr val="tx1">
                    <a:lumMod val="85000"/>
                    <a:lumOff val="15000"/>
                  </a:schemeClr>
                </a:solidFill>
              </a:rPr>
              <a:t>💡</a:t>
            </a:r>
          </a:p>
        </p:txBody>
      </p:sp>
    </p:spTree>
    <p:extLst>
      <p:ext uri="{BB962C8B-B14F-4D97-AF65-F5344CB8AC3E}">
        <p14:creationId xmlns:p14="http://schemas.microsoft.com/office/powerpoint/2010/main" val="31238672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回路的な理由</a:t>
            </a:r>
          </a:p>
        </p:txBody>
      </p:sp>
      <p:sp>
        <p:nvSpPr>
          <p:cNvPr id="3" name="テキスト プレースホルダー 2"/>
          <p:cNvSpPr>
            <a:spLocks noGrp="1"/>
          </p:cNvSpPr>
          <p:nvPr>
            <p:ph type="body" sz="quarter" idx="10"/>
          </p:nvPr>
        </p:nvSpPr>
        <p:spPr/>
        <p:txBody>
          <a:bodyPr/>
          <a:lstStyle/>
          <a:p>
            <a:r>
              <a:rPr kumimoji="1" lang="ja-JP" altLang="en-US" dirty="0"/>
              <a:t>理由：</a:t>
            </a:r>
            <a:endParaRPr kumimoji="1" lang="en-US" altLang="ja-JP" dirty="0"/>
          </a:p>
          <a:p>
            <a:pPr marL="817200" lvl="1" indent="-457200">
              <a:buFont typeface="+mj-lt"/>
              <a:buAutoNum type="arabicPeriod"/>
            </a:pPr>
            <a:r>
              <a:rPr kumimoji="1" lang="en-US" altLang="ja-JP" dirty="0"/>
              <a:t>D-FF </a:t>
            </a:r>
            <a:r>
              <a:rPr kumimoji="1" lang="ja-JP" altLang="en-US" dirty="0"/>
              <a:t>自体の遅延のため</a:t>
            </a:r>
            <a:endParaRPr kumimoji="1" lang="en-US" altLang="ja-JP" dirty="0"/>
          </a:p>
          <a:p>
            <a:pPr marL="817200" lvl="1" indent="-457200">
              <a:buFont typeface="+mj-lt"/>
              <a:buAutoNum type="arabicPeriod"/>
            </a:pPr>
            <a:r>
              <a:rPr kumimoji="1" lang="ja-JP" altLang="en-US" dirty="0"/>
              <a:t>消費電力と熱のため</a:t>
            </a:r>
          </a:p>
        </p:txBody>
      </p:sp>
    </p:spTree>
    <p:extLst>
      <p:ext uri="{BB962C8B-B14F-4D97-AF65-F5344CB8AC3E}">
        <p14:creationId xmlns:p14="http://schemas.microsoft.com/office/powerpoint/2010/main" val="33138741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p:cNvSpPr>
            <a:spLocks noGrp="1" noChangeArrowheads="1"/>
          </p:cNvSpPr>
          <p:nvPr>
            <p:ph type="title"/>
          </p:nvPr>
        </p:nvSpPr>
        <p:spPr/>
        <p:txBody>
          <a:bodyPr/>
          <a:lstStyle/>
          <a:p>
            <a:r>
              <a:rPr lang="en-US" altLang="ja-JP" dirty="0"/>
              <a:t>D-FF</a:t>
            </a:r>
            <a:r>
              <a:rPr lang="ja-JP" altLang="en-US" dirty="0"/>
              <a:t> の回路</a:t>
            </a:r>
            <a:endParaRPr lang="en-US" altLang="ja-JP" dirty="0"/>
          </a:p>
        </p:txBody>
      </p:sp>
      <p:grpSp>
        <p:nvGrpSpPr>
          <p:cNvPr id="3" name="グループ化 2"/>
          <p:cNvGrpSpPr/>
          <p:nvPr/>
        </p:nvGrpSpPr>
        <p:grpSpPr>
          <a:xfrm>
            <a:off x="1871970" y="4779015"/>
            <a:ext cx="5400675" cy="1620223"/>
            <a:chOff x="1673205" y="1448415"/>
            <a:chExt cx="5400675" cy="1620223"/>
          </a:xfrm>
        </p:grpSpPr>
        <p:sp>
          <p:nvSpPr>
            <p:cNvPr id="700460" name="Freeform 44"/>
            <p:cNvSpPr>
              <a:spLocks/>
            </p:cNvSpPr>
            <p:nvPr/>
          </p:nvSpPr>
          <p:spPr bwMode="auto">
            <a:xfrm>
              <a:off x="2752705" y="1987550"/>
              <a:ext cx="1439862"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700459" name="Freeform 43"/>
            <p:cNvSpPr>
              <a:spLocks/>
            </p:cNvSpPr>
            <p:nvPr/>
          </p:nvSpPr>
          <p:spPr bwMode="auto">
            <a:xfrm>
              <a:off x="4913292" y="1987550"/>
              <a:ext cx="1439863"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pic>
          <p:nvPicPr>
            <p:cNvPr id="700446" name="Picture 30" descr="NOT"/>
            <p:cNvPicPr>
              <a:picLocks noChangeAspect="1" noChangeArrowheads="1"/>
            </p:cNvPicPr>
            <p:nvPr/>
          </p:nvPicPr>
          <p:blipFill>
            <a:blip r:embed="rId3" cstate="print"/>
            <a:srcRect/>
            <a:stretch>
              <a:fillRect/>
            </a:stretch>
          </p:blipFill>
          <p:spPr bwMode="auto">
            <a:xfrm flipH="1">
              <a:off x="3113067" y="1627188"/>
              <a:ext cx="717550" cy="720725"/>
            </a:xfrm>
            <a:prstGeom prst="rect">
              <a:avLst/>
            </a:prstGeom>
            <a:noFill/>
          </p:spPr>
        </p:pic>
        <p:pic>
          <p:nvPicPr>
            <p:cNvPr id="700447" name="Picture 31" descr="NOT"/>
            <p:cNvPicPr>
              <a:picLocks noChangeAspect="1" noChangeArrowheads="1"/>
            </p:cNvPicPr>
            <p:nvPr/>
          </p:nvPicPr>
          <p:blipFill>
            <a:blip r:embed="rId3" cstate="print"/>
            <a:srcRect/>
            <a:stretch>
              <a:fillRect/>
            </a:stretch>
          </p:blipFill>
          <p:spPr bwMode="auto">
            <a:xfrm>
              <a:off x="3113067" y="2347913"/>
              <a:ext cx="717550" cy="720725"/>
            </a:xfrm>
            <a:prstGeom prst="rect">
              <a:avLst/>
            </a:prstGeom>
            <a:noFill/>
          </p:spPr>
        </p:pic>
        <p:pic>
          <p:nvPicPr>
            <p:cNvPr id="700448" name="Picture 32" descr="NOT"/>
            <p:cNvPicPr>
              <a:picLocks noChangeAspect="1" noChangeArrowheads="1"/>
            </p:cNvPicPr>
            <p:nvPr/>
          </p:nvPicPr>
          <p:blipFill>
            <a:blip r:embed="rId3" cstate="print"/>
            <a:srcRect/>
            <a:stretch>
              <a:fillRect/>
            </a:stretch>
          </p:blipFill>
          <p:spPr bwMode="auto">
            <a:xfrm flipH="1">
              <a:off x="5273655" y="1627188"/>
              <a:ext cx="717550" cy="720725"/>
            </a:xfrm>
            <a:prstGeom prst="rect">
              <a:avLst/>
            </a:prstGeom>
            <a:noFill/>
          </p:spPr>
        </p:pic>
        <p:pic>
          <p:nvPicPr>
            <p:cNvPr id="700449" name="Picture 33" descr="NOT"/>
            <p:cNvPicPr>
              <a:picLocks noChangeAspect="1" noChangeArrowheads="1"/>
            </p:cNvPicPr>
            <p:nvPr/>
          </p:nvPicPr>
          <p:blipFill>
            <a:blip r:embed="rId3" cstate="print"/>
            <a:srcRect/>
            <a:stretch>
              <a:fillRect/>
            </a:stretch>
          </p:blipFill>
          <p:spPr bwMode="auto">
            <a:xfrm>
              <a:off x="5273655" y="2347913"/>
              <a:ext cx="717550" cy="720725"/>
            </a:xfrm>
            <a:prstGeom prst="rect">
              <a:avLst/>
            </a:prstGeom>
            <a:noFill/>
          </p:spPr>
        </p:pic>
        <p:sp>
          <p:nvSpPr>
            <p:cNvPr id="700461" name="Line 45"/>
            <p:cNvSpPr>
              <a:spLocks noChangeShapeType="1"/>
            </p:cNvSpPr>
            <p:nvPr/>
          </p:nvSpPr>
          <p:spPr bwMode="auto">
            <a:xfrm>
              <a:off x="4192567" y="2708275"/>
              <a:ext cx="360363"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grpSp>
          <p:nvGrpSpPr>
            <p:cNvPr id="700453" name="Group 37"/>
            <p:cNvGrpSpPr>
              <a:grpSpLocks/>
            </p:cNvGrpSpPr>
            <p:nvPr/>
          </p:nvGrpSpPr>
          <p:grpSpPr bwMode="auto">
            <a:xfrm>
              <a:off x="4822805" y="2257425"/>
              <a:ext cx="180975" cy="180975"/>
              <a:chOff x="2823" y="1990"/>
              <a:chExt cx="227" cy="227"/>
            </a:xfrm>
          </p:grpSpPr>
          <p:sp>
            <p:nvSpPr>
              <p:cNvPr id="700454" name="Rectangle 38"/>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55" name="Oval 39"/>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700456" name="Group 40"/>
            <p:cNvGrpSpPr>
              <a:grpSpLocks/>
            </p:cNvGrpSpPr>
            <p:nvPr/>
          </p:nvGrpSpPr>
          <p:grpSpPr bwMode="auto">
            <a:xfrm>
              <a:off x="4462442" y="2617788"/>
              <a:ext cx="180975" cy="180975"/>
              <a:chOff x="2823" y="1990"/>
              <a:chExt cx="227" cy="227"/>
            </a:xfrm>
          </p:grpSpPr>
          <p:sp>
            <p:nvSpPr>
              <p:cNvPr id="700457" name="Rectangle 41"/>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58" name="Oval 42"/>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62" name="Line 46"/>
            <p:cNvSpPr>
              <a:spLocks noChangeShapeType="1"/>
            </p:cNvSpPr>
            <p:nvPr/>
          </p:nvSpPr>
          <p:spPr bwMode="auto">
            <a:xfrm>
              <a:off x="2033567" y="2708275"/>
              <a:ext cx="360363" cy="0"/>
            </a:xfrm>
            <a:prstGeom prst="line">
              <a:avLst/>
            </a:prstGeom>
            <a:noFill/>
            <a:ln w="9525">
              <a:solidFill>
                <a:schemeClr val="tx1"/>
              </a:solidFill>
              <a:round/>
              <a:headEnd type="none" w="sm" len="sm"/>
              <a:tailEnd type="none" w="med" len="lg"/>
            </a:ln>
            <a:effectLst/>
          </p:spPr>
          <p:txBody>
            <a:bodyPr wrap="none" lIns="90000" tIns="46800" rIns="90000" bIns="46800" anchor="ctr"/>
            <a:lstStyle/>
            <a:p>
              <a:endParaRPr lang="ja-JP" altLang="en-US"/>
            </a:p>
          </p:txBody>
        </p:sp>
        <p:grpSp>
          <p:nvGrpSpPr>
            <p:cNvPr id="700466" name="Group 50"/>
            <p:cNvGrpSpPr>
              <a:grpSpLocks/>
            </p:cNvGrpSpPr>
            <p:nvPr/>
          </p:nvGrpSpPr>
          <p:grpSpPr bwMode="auto">
            <a:xfrm>
              <a:off x="2663805" y="2257425"/>
              <a:ext cx="180975" cy="180975"/>
              <a:chOff x="2823" y="1990"/>
              <a:chExt cx="227" cy="227"/>
            </a:xfrm>
          </p:grpSpPr>
          <p:sp>
            <p:nvSpPr>
              <p:cNvPr id="700467" name="Rectangle 51"/>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68" name="Oval 52"/>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700469" name="Group 53"/>
            <p:cNvGrpSpPr>
              <a:grpSpLocks/>
            </p:cNvGrpSpPr>
            <p:nvPr/>
          </p:nvGrpSpPr>
          <p:grpSpPr bwMode="auto">
            <a:xfrm>
              <a:off x="2303442" y="2617788"/>
              <a:ext cx="180975" cy="180975"/>
              <a:chOff x="2823" y="1990"/>
              <a:chExt cx="227" cy="227"/>
            </a:xfrm>
          </p:grpSpPr>
          <p:sp>
            <p:nvSpPr>
              <p:cNvPr id="700470" name="Rectangle 54"/>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71" name="Oval 55"/>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72" name="Line 56"/>
            <p:cNvSpPr>
              <a:spLocks noChangeShapeType="1"/>
            </p:cNvSpPr>
            <p:nvPr/>
          </p:nvSpPr>
          <p:spPr bwMode="auto">
            <a:xfrm>
              <a:off x="6353155" y="2708275"/>
              <a:ext cx="360362"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sp>
          <p:nvSpPr>
            <p:cNvPr id="700474" name="Rectangle 58"/>
            <p:cNvSpPr>
              <a:spLocks noChangeArrowheads="1"/>
            </p:cNvSpPr>
            <p:nvPr/>
          </p:nvSpPr>
          <p:spPr bwMode="auto">
            <a:xfrm>
              <a:off x="1673205" y="2528888"/>
              <a:ext cx="360362" cy="360362"/>
            </a:xfrm>
            <a:prstGeom prst="rect">
              <a:avLst/>
            </a:prstGeom>
            <a:noFill/>
            <a:ln w="12700" algn="ctr">
              <a:noFill/>
              <a:miter lim="800000"/>
              <a:headEnd/>
              <a:tailEnd/>
            </a:ln>
            <a:effectLst/>
          </p:spPr>
          <p:txBody>
            <a:bodyPr wrap="none" lIns="90000" tIns="46800" rIns="90000" bIns="46800" anchor="ctr"/>
            <a:lstStyle/>
            <a:p>
              <a:pPr algn="r"/>
              <a:r>
                <a:rPr lang="en-US" altLang="ja-JP" i="1" dirty="0"/>
                <a:t>d</a:t>
              </a:r>
            </a:p>
          </p:txBody>
        </p:sp>
        <p:sp>
          <p:nvSpPr>
            <p:cNvPr id="700475" name="Rectangle 59"/>
            <p:cNvSpPr>
              <a:spLocks noChangeArrowheads="1"/>
            </p:cNvSpPr>
            <p:nvPr/>
          </p:nvSpPr>
          <p:spPr bwMode="auto">
            <a:xfrm>
              <a:off x="6713517" y="2528888"/>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q</a:t>
              </a:r>
            </a:p>
          </p:txBody>
        </p:sp>
        <p:sp>
          <p:nvSpPr>
            <p:cNvPr id="700476" name="Line 60"/>
            <p:cNvSpPr>
              <a:spLocks noChangeShapeType="1"/>
            </p:cNvSpPr>
            <p:nvPr/>
          </p:nvSpPr>
          <p:spPr bwMode="auto">
            <a:xfrm flipH="1" flipV="1">
              <a:off x="2303442" y="2617788"/>
              <a:ext cx="449263" cy="90487"/>
            </a:xfrm>
            <a:prstGeom prst="line">
              <a:avLst/>
            </a:prstGeom>
            <a:noFill/>
            <a:ln w="28575">
              <a:solidFill>
                <a:schemeClr val="tx1"/>
              </a:solidFill>
              <a:round/>
              <a:headEnd/>
              <a:tailEnd type="none" w="med" len="lg"/>
            </a:ln>
            <a:effectLst/>
          </p:spPr>
          <p:txBody>
            <a:bodyPr wrap="none" lIns="90000" tIns="46800" rIns="90000" bIns="46800" anchor="ctr"/>
            <a:lstStyle/>
            <a:p>
              <a:endParaRPr lang="ja-JP" altLang="en-US"/>
            </a:p>
          </p:txBody>
        </p:sp>
        <p:grpSp>
          <p:nvGrpSpPr>
            <p:cNvPr id="700463" name="Group 47"/>
            <p:cNvGrpSpPr>
              <a:grpSpLocks/>
            </p:cNvGrpSpPr>
            <p:nvPr/>
          </p:nvGrpSpPr>
          <p:grpSpPr bwMode="auto">
            <a:xfrm>
              <a:off x="2663805" y="2617788"/>
              <a:ext cx="180975" cy="180975"/>
              <a:chOff x="2823" y="1990"/>
              <a:chExt cx="227" cy="227"/>
            </a:xfrm>
          </p:grpSpPr>
          <p:sp>
            <p:nvSpPr>
              <p:cNvPr id="700464" name="Rectangle 48"/>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65" name="Oval 49"/>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77" name="Line 61"/>
            <p:cNvSpPr>
              <a:spLocks noChangeShapeType="1"/>
            </p:cNvSpPr>
            <p:nvPr/>
          </p:nvSpPr>
          <p:spPr bwMode="auto">
            <a:xfrm flipH="1" flipV="1">
              <a:off x="4822805" y="2257425"/>
              <a:ext cx="88900" cy="450850"/>
            </a:xfrm>
            <a:prstGeom prst="line">
              <a:avLst/>
            </a:prstGeom>
            <a:noFill/>
            <a:ln w="28575">
              <a:solidFill>
                <a:schemeClr val="tx1"/>
              </a:solidFill>
              <a:round/>
              <a:headEnd/>
              <a:tailEnd type="none" w="med" len="lg"/>
            </a:ln>
            <a:effectLst/>
          </p:spPr>
          <p:txBody>
            <a:bodyPr wrap="none" lIns="90000" tIns="46800" rIns="90000" bIns="46800" anchor="ctr"/>
            <a:lstStyle/>
            <a:p>
              <a:endParaRPr lang="ja-JP" altLang="en-US"/>
            </a:p>
          </p:txBody>
        </p:sp>
        <p:grpSp>
          <p:nvGrpSpPr>
            <p:cNvPr id="700452" name="Group 36"/>
            <p:cNvGrpSpPr>
              <a:grpSpLocks/>
            </p:cNvGrpSpPr>
            <p:nvPr/>
          </p:nvGrpSpPr>
          <p:grpSpPr bwMode="auto">
            <a:xfrm>
              <a:off x="4822805" y="2617788"/>
              <a:ext cx="180975" cy="180975"/>
              <a:chOff x="2823" y="1990"/>
              <a:chExt cx="227" cy="227"/>
            </a:xfrm>
          </p:grpSpPr>
          <p:sp>
            <p:nvSpPr>
              <p:cNvPr id="700451" name="Rectangle 35"/>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50" name="Oval 34"/>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509" name="Rectangle 93"/>
            <p:cNvSpPr>
              <a:spLocks noChangeArrowheads="1"/>
            </p:cNvSpPr>
            <p:nvPr/>
          </p:nvSpPr>
          <p:spPr bwMode="auto">
            <a:xfrm>
              <a:off x="4013231" y="1448415"/>
              <a:ext cx="1081087" cy="360362"/>
            </a:xfrm>
            <a:prstGeom prst="rect">
              <a:avLst/>
            </a:prstGeom>
            <a:noFill/>
            <a:ln w="12700" algn="ctr">
              <a:noFill/>
              <a:miter lim="800000"/>
              <a:headEnd/>
              <a:tailEnd/>
            </a:ln>
            <a:effectLst/>
          </p:spPr>
          <p:txBody>
            <a:bodyPr wrap="none" lIns="90000" tIns="46800" rIns="90000" bIns="46800" anchor="ctr"/>
            <a:lstStyle/>
            <a:p>
              <a:pPr algn="r"/>
              <a:r>
                <a:rPr lang="en-US" altLang="ja-JP" i="1" dirty="0"/>
                <a:t>clock</a:t>
              </a:r>
              <a:r>
                <a:rPr lang="en-US" altLang="ja-JP" dirty="0"/>
                <a:t> = 0</a:t>
              </a:r>
            </a:p>
          </p:txBody>
        </p:sp>
      </p:grpSp>
      <p:grpSp>
        <p:nvGrpSpPr>
          <p:cNvPr id="5" name="グループ化 4"/>
          <p:cNvGrpSpPr/>
          <p:nvPr/>
        </p:nvGrpSpPr>
        <p:grpSpPr>
          <a:xfrm>
            <a:off x="1871970" y="2798993"/>
            <a:ext cx="5400675" cy="1621452"/>
            <a:chOff x="1673205" y="4328498"/>
            <a:chExt cx="5400675" cy="1621452"/>
          </a:xfrm>
        </p:grpSpPr>
        <p:sp>
          <p:nvSpPr>
            <p:cNvPr id="700478" name="Freeform 62"/>
            <p:cNvSpPr>
              <a:spLocks/>
            </p:cNvSpPr>
            <p:nvPr/>
          </p:nvSpPr>
          <p:spPr bwMode="auto">
            <a:xfrm>
              <a:off x="2752705" y="4868863"/>
              <a:ext cx="1439862"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700479" name="Freeform 63"/>
            <p:cNvSpPr>
              <a:spLocks/>
            </p:cNvSpPr>
            <p:nvPr/>
          </p:nvSpPr>
          <p:spPr bwMode="auto">
            <a:xfrm>
              <a:off x="4913292" y="4868863"/>
              <a:ext cx="1439863"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pic>
          <p:nvPicPr>
            <p:cNvPr id="700480" name="Picture 64" descr="NOT"/>
            <p:cNvPicPr>
              <a:picLocks noChangeAspect="1" noChangeArrowheads="1"/>
            </p:cNvPicPr>
            <p:nvPr/>
          </p:nvPicPr>
          <p:blipFill>
            <a:blip r:embed="rId3" cstate="print"/>
            <a:srcRect/>
            <a:stretch>
              <a:fillRect/>
            </a:stretch>
          </p:blipFill>
          <p:spPr bwMode="auto">
            <a:xfrm flipH="1">
              <a:off x="3113067" y="4508500"/>
              <a:ext cx="717550" cy="720725"/>
            </a:xfrm>
            <a:prstGeom prst="rect">
              <a:avLst/>
            </a:prstGeom>
            <a:noFill/>
          </p:spPr>
        </p:pic>
        <p:pic>
          <p:nvPicPr>
            <p:cNvPr id="700481" name="Picture 65" descr="NOT"/>
            <p:cNvPicPr>
              <a:picLocks noChangeAspect="1" noChangeArrowheads="1"/>
            </p:cNvPicPr>
            <p:nvPr/>
          </p:nvPicPr>
          <p:blipFill>
            <a:blip r:embed="rId3" cstate="print"/>
            <a:srcRect/>
            <a:stretch>
              <a:fillRect/>
            </a:stretch>
          </p:blipFill>
          <p:spPr bwMode="auto">
            <a:xfrm>
              <a:off x="3113067" y="5229225"/>
              <a:ext cx="717550" cy="720725"/>
            </a:xfrm>
            <a:prstGeom prst="rect">
              <a:avLst/>
            </a:prstGeom>
            <a:noFill/>
          </p:spPr>
        </p:pic>
        <p:pic>
          <p:nvPicPr>
            <p:cNvPr id="700482" name="Picture 66" descr="NOT"/>
            <p:cNvPicPr>
              <a:picLocks noChangeAspect="1" noChangeArrowheads="1"/>
            </p:cNvPicPr>
            <p:nvPr/>
          </p:nvPicPr>
          <p:blipFill>
            <a:blip r:embed="rId3" cstate="print"/>
            <a:srcRect/>
            <a:stretch>
              <a:fillRect/>
            </a:stretch>
          </p:blipFill>
          <p:spPr bwMode="auto">
            <a:xfrm flipH="1">
              <a:off x="5273655" y="4508500"/>
              <a:ext cx="717550" cy="720725"/>
            </a:xfrm>
            <a:prstGeom prst="rect">
              <a:avLst/>
            </a:prstGeom>
            <a:noFill/>
          </p:spPr>
        </p:pic>
        <p:pic>
          <p:nvPicPr>
            <p:cNvPr id="700483" name="Picture 67" descr="NOT"/>
            <p:cNvPicPr>
              <a:picLocks noChangeAspect="1" noChangeArrowheads="1"/>
            </p:cNvPicPr>
            <p:nvPr/>
          </p:nvPicPr>
          <p:blipFill>
            <a:blip r:embed="rId3" cstate="print"/>
            <a:srcRect/>
            <a:stretch>
              <a:fillRect/>
            </a:stretch>
          </p:blipFill>
          <p:spPr bwMode="auto">
            <a:xfrm>
              <a:off x="5273655" y="5229225"/>
              <a:ext cx="717550" cy="720725"/>
            </a:xfrm>
            <a:prstGeom prst="rect">
              <a:avLst/>
            </a:prstGeom>
            <a:noFill/>
          </p:spPr>
        </p:pic>
        <p:sp>
          <p:nvSpPr>
            <p:cNvPr id="700484" name="Line 68"/>
            <p:cNvSpPr>
              <a:spLocks noChangeShapeType="1"/>
            </p:cNvSpPr>
            <p:nvPr/>
          </p:nvSpPr>
          <p:spPr bwMode="auto">
            <a:xfrm>
              <a:off x="4192567" y="5589588"/>
              <a:ext cx="360363"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grpSp>
          <p:nvGrpSpPr>
            <p:cNvPr id="700485" name="Group 69"/>
            <p:cNvGrpSpPr>
              <a:grpSpLocks/>
            </p:cNvGrpSpPr>
            <p:nvPr/>
          </p:nvGrpSpPr>
          <p:grpSpPr bwMode="auto">
            <a:xfrm>
              <a:off x="4822805" y="5138738"/>
              <a:ext cx="180975" cy="180975"/>
              <a:chOff x="2823" y="1990"/>
              <a:chExt cx="227" cy="227"/>
            </a:xfrm>
          </p:grpSpPr>
          <p:sp>
            <p:nvSpPr>
              <p:cNvPr id="700486" name="Rectangle 70"/>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87" name="Oval 71"/>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700488" name="Group 72"/>
            <p:cNvGrpSpPr>
              <a:grpSpLocks/>
            </p:cNvGrpSpPr>
            <p:nvPr/>
          </p:nvGrpSpPr>
          <p:grpSpPr bwMode="auto">
            <a:xfrm>
              <a:off x="4462442" y="5499100"/>
              <a:ext cx="180975" cy="180975"/>
              <a:chOff x="2823" y="1990"/>
              <a:chExt cx="227" cy="227"/>
            </a:xfrm>
          </p:grpSpPr>
          <p:sp>
            <p:nvSpPr>
              <p:cNvPr id="700489" name="Rectangle 73"/>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0" name="Oval 74"/>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91" name="Line 75"/>
            <p:cNvSpPr>
              <a:spLocks noChangeShapeType="1"/>
            </p:cNvSpPr>
            <p:nvPr/>
          </p:nvSpPr>
          <p:spPr bwMode="auto">
            <a:xfrm>
              <a:off x="2033567" y="5589588"/>
              <a:ext cx="360363" cy="0"/>
            </a:xfrm>
            <a:prstGeom prst="line">
              <a:avLst/>
            </a:prstGeom>
            <a:noFill/>
            <a:ln w="9525">
              <a:solidFill>
                <a:schemeClr val="tx1"/>
              </a:solidFill>
              <a:round/>
              <a:headEnd type="none" w="sm" len="sm"/>
              <a:tailEnd type="none" w="med" len="lg"/>
            </a:ln>
            <a:effectLst/>
          </p:spPr>
          <p:txBody>
            <a:bodyPr wrap="none" lIns="90000" tIns="46800" rIns="90000" bIns="46800" anchor="ctr"/>
            <a:lstStyle/>
            <a:p>
              <a:endParaRPr lang="ja-JP" altLang="en-US"/>
            </a:p>
          </p:txBody>
        </p:sp>
        <p:grpSp>
          <p:nvGrpSpPr>
            <p:cNvPr id="700492" name="Group 76"/>
            <p:cNvGrpSpPr>
              <a:grpSpLocks/>
            </p:cNvGrpSpPr>
            <p:nvPr/>
          </p:nvGrpSpPr>
          <p:grpSpPr bwMode="auto">
            <a:xfrm>
              <a:off x="2663805" y="5138738"/>
              <a:ext cx="180975" cy="180975"/>
              <a:chOff x="2823" y="1990"/>
              <a:chExt cx="227" cy="227"/>
            </a:xfrm>
          </p:grpSpPr>
          <p:sp>
            <p:nvSpPr>
              <p:cNvPr id="700493" name="Rectangle 77"/>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4" name="Oval 78"/>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700495" name="Group 79"/>
            <p:cNvGrpSpPr>
              <a:grpSpLocks/>
            </p:cNvGrpSpPr>
            <p:nvPr/>
          </p:nvGrpSpPr>
          <p:grpSpPr bwMode="auto">
            <a:xfrm>
              <a:off x="2303442" y="5499100"/>
              <a:ext cx="180975" cy="180975"/>
              <a:chOff x="2823" y="1990"/>
              <a:chExt cx="227" cy="227"/>
            </a:xfrm>
          </p:grpSpPr>
          <p:sp>
            <p:nvSpPr>
              <p:cNvPr id="700496" name="Rectangle 80"/>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7" name="Oval 81"/>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98" name="Line 82"/>
            <p:cNvSpPr>
              <a:spLocks noChangeShapeType="1"/>
            </p:cNvSpPr>
            <p:nvPr/>
          </p:nvSpPr>
          <p:spPr bwMode="auto">
            <a:xfrm>
              <a:off x="6353155" y="5589588"/>
              <a:ext cx="360362"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sp>
          <p:nvSpPr>
            <p:cNvPr id="700499" name="Rectangle 83"/>
            <p:cNvSpPr>
              <a:spLocks noChangeArrowheads="1"/>
            </p:cNvSpPr>
            <p:nvPr/>
          </p:nvSpPr>
          <p:spPr bwMode="auto">
            <a:xfrm>
              <a:off x="1673205" y="5410200"/>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i="1" dirty="0"/>
                <a:t>d</a:t>
              </a:r>
            </a:p>
          </p:txBody>
        </p:sp>
        <p:sp>
          <p:nvSpPr>
            <p:cNvPr id="700500" name="Rectangle 84"/>
            <p:cNvSpPr>
              <a:spLocks noChangeArrowheads="1"/>
            </p:cNvSpPr>
            <p:nvPr/>
          </p:nvSpPr>
          <p:spPr bwMode="auto">
            <a:xfrm>
              <a:off x="6713517" y="5410200"/>
              <a:ext cx="360363" cy="360363"/>
            </a:xfrm>
            <a:prstGeom prst="rect">
              <a:avLst/>
            </a:prstGeom>
            <a:noFill/>
            <a:ln w="12700" algn="ctr">
              <a:noFill/>
              <a:miter lim="800000"/>
              <a:headEnd/>
              <a:tailEnd/>
            </a:ln>
            <a:effectLst/>
          </p:spPr>
          <p:txBody>
            <a:bodyPr wrap="none" lIns="90000" tIns="46800" rIns="90000" bIns="46800" anchor="ctr"/>
            <a:lstStyle/>
            <a:p>
              <a:pPr algn="l"/>
              <a:r>
                <a:rPr lang="en-US" altLang="ja-JP" i="1" dirty="0"/>
                <a:t>q</a:t>
              </a:r>
            </a:p>
          </p:txBody>
        </p:sp>
        <p:sp>
          <p:nvSpPr>
            <p:cNvPr id="700501" name="Line 85"/>
            <p:cNvSpPr>
              <a:spLocks noChangeShapeType="1"/>
            </p:cNvSpPr>
            <p:nvPr/>
          </p:nvSpPr>
          <p:spPr bwMode="auto">
            <a:xfrm flipH="1" flipV="1">
              <a:off x="2662217" y="5140325"/>
              <a:ext cx="90488" cy="449263"/>
            </a:xfrm>
            <a:prstGeom prst="line">
              <a:avLst/>
            </a:prstGeom>
            <a:noFill/>
            <a:ln w="28575">
              <a:solidFill>
                <a:schemeClr val="tx1"/>
              </a:solidFill>
              <a:round/>
              <a:headEnd/>
              <a:tailEnd type="none" w="med" len="lg"/>
            </a:ln>
            <a:effectLst/>
          </p:spPr>
          <p:txBody>
            <a:bodyPr wrap="none" lIns="90000" tIns="46800" rIns="90000" bIns="46800" anchor="ctr"/>
            <a:lstStyle/>
            <a:p>
              <a:endParaRPr lang="ja-JP" altLang="en-US"/>
            </a:p>
          </p:txBody>
        </p:sp>
        <p:grpSp>
          <p:nvGrpSpPr>
            <p:cNvPr id="700502" name="Group 86"/>
            <p:cNvGrpSpPr>
              <a:grpSpLocks/>
            </p:cNvGrpSpPr>
            <p:nvPr/>
          </p:nvGrpSpPr>
          <p:grpSpPr bwMode="auto">
            <a:xfrm>
              <a:off x="2663805" y="5499100"/>
              <a:ext cx="180975" cy="180975"/>
              <a:chOff x="2823" y="1990"/>
              <a:chExt cx="227" cy="227"/>
            </a:xfrm>
          </p:grpSpPr>
          <p:sp>
            <p:nvSpPr>
              <p:cNvPr id="700503" name="Rectangle 87"/>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504" name="Oval 88"/>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505" name="Line 89"/>
            <p:cNvSpPr>
              <a:spLocks noChangeShapeType="1"/>
            </p:cNvSpPr>
            <p:nvPr/>
          </p:nvSpPr>
          <p:spPr bwMode="auto">
            <a:xfrm flipH="1" flipV="1">
              <a:off x="4462442" y="5499100"/>
              <a:ext cx="449263" cy="90488"/>
            </a:xfrm>
            <a:prstGeom prst="line">
              <a:avLst/>
            </a:prstGeom>
            <a:noFill/>
            <a:ln w="28575">
              <a:solidFill>
                <a:schemeClr val="tx1"/>
              </a:solidFill>
              <a:round/>
              <a:headEnd/>
              <a:tailEnd type="none" w="med" len="lg"/>
            </a:ln>
            <a:effectLst/>
          </p:spPr>
          <p:txBody>
            <a:bodyPr wrap="none" lIns="90000" tIns="46800" rIns="90000" bIns="46800" anchor="ctr"/>
            <a:lstStyle/>
            <a:p>
              <a:endParaRPr lang="ja-JP" altLang="en-US"/>
            </a:p>
          </p:txBody>
        </p:sp>
        <p:grpSp>
          <p:nvGrpSpPr>
            <p:cNvPr id="700506" name="Group 90"/>
            <p:cNvGrpSpPr>
              <a:grpSpLocks/>
            </p:cNvGrpSpPr>
            <p:nvPr/>
          </p:nvGrpSpPr>
          <p:grpSpPr bwMode="auto">
            <a:xfrm>
              <a:off x="4822805" y="5499100"/>
              <a:ext cx="180975" cy="180975"/>
              <a:chOff x="2823" y="1990"/>
              <a:chExt cx="227" cy="227"/>
            </a:xfrm>
          </p:grpSpPr>
          <p:sp>
            <p:nvSpPr>
              <p:cNvPr id="700507" name="Rectangle 91"/>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508" name="Oval 92"/>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510" name="Rectangle 94"/>
            <p:cNvSpPr>
              <a:spLocks noChangeArrowheads="1"/>
            </p:cNvSpPr>
            <p:nvPr/>
          </p:nvSpPr>
          <p:spPr bwMode="auto">
            <a:xfrm>
              <a:off x="4013231" y="4328498"/>
              <a:ext cx="1081087" cy="360362"/>
            </a:xfrm>
            <a:prstGeom prst="rect">
              <a:avLst/>
            </a:prstGeom>
            <a:noFill/>
            <a:ln w="12700" algn="ctr">
              <a:noFill/>
              <a:miter lim="800000"/>
              <a:headEnd/>
              <a:tailEnd/>
            </a:ln>
            <a:effectLst/>
          </p:spPr>
          <p:txBody>
            <a:bodyPr wrap="none" lIns="90000" tIns="46800" rIns="90000" bIns="46800" anchor="ctr"/>
            <a:lstStyle/>
            <a:p>
              <a:pPr algn="r"/>
              <a:r>
                <a:rPr lang="en-US" altLang="ja-JP" i="1" dirty="0"/>
                <a:t>clock</a:t>
              </a:r>
              <a:r>
                <a:rPr lang="en-US" altLang="ja-JP" dirty="0"/>
                <a:t> = 1</a:t>
              </a:r>
            </a:p>
          </p:txBody>
        </p:sp>
      </p:grpSp>
      <p:grpSp>
        <p:nvGrpSpPr>
          <p:cNvPr id="700516" name="Group 100"/>
          <p:cNvGrpSpPr>
            <a:grpSpLocks/>
          </p:cNvGrpSpPr>
          <p:nvPr/>
        </p:nvGrpSpPr>
        <p:grpSpPr bwMode="auto">
          <a:xfrm>
            <a:off x="8262041" y="4689014"/>
            <a:ext cx="358775" cy="360362"/>
            <a:chOff x="159" y="2500"/>
            <a:chExt cx="226" cy="227"/>
          </a:xfrm>
        </p:grpSpPr>
        <p:sp>
          <p:nvSpPr>
            <p:cNvPr id="700511" name="Freeform 95"/>
            <p:cNvSpPr>
              <a:spLocks/>
            </p:cNvSpPr>
            <p:nvPr/>
          </p:nvSpPr>
          <p:spPr bwMode="auto">
            <a:xfrm>
              <a:off x="159" y="2500"/>
              <a:ext cx="113" cy="227"/>
            </a:xfrm>
            <a:custGeom>
              <a:avLst/>
              <a:gdLst/>
              <a:ahLst/>
              <a:cxnLst>
                <a:cxn ang="0">
                  <a:pos x="0" y="227"/>
                </a:cxn>
                <a:cxn ang="0">
                  <a:pos x="113" y="227"/>
                </a:cxn>
                <a:cxn ang="0">
                  <a:pos x="113" y="0"/>
                </a:cxn>
              </a:cxnLst>
              <a:rect l="0" t="0" r="r" b="b"/>
              <a:pathLst>
                <a:path w="113" h="227">
                  <a:moveTo>
                    <a:pt x="0" y="227"/>
                  </a:moveTo>
                  <a:lnTo>
                    <a:pt x="113" y="227"/>
                  </a:lnTo>
                  <a:lnTo>
                    <a:pt x="113" y="0"/>
                  </a:lnTo>
                </a:path>
              </a:pathLst>
            </a:custGeom>
            <a:noFill/>
            <a:ln w="9525" cap="flat" cmpd="sng">
              <a:solidFill>
                <a:schemeClr val="tx1"/>
              </a:solidFill>
              <a:prstDash val="solid"/>
              <a:round/>
              <a:headEnd type="none" w="med" len="med"/>
              <a:tailEnd type="stealth" w="med" len="lg"/>
            </a:ln>
            <a:effectLst/>
          </p:spPr>
          <p:txBody>
            <a:bodyPr wrap="none" lIns="90000" tIns="46800" rIns="90000" bIns="46800" anchor="ctr"/>
            <a:lstStyle/>
            <a:p>
              <a:endParaRPr lang="ja-JP" altLang="en-US"/>
            </a:p>
          </p:txBody>
        </p:sp>
        <p:sp>
          <p:nvSpPr>
            <p:cNvPr id="700512" name="Line 96"/>
            <p:cNvSpPr>
              <a:spLocks noChangeShapeType="1"/>
            </p:cNvSpPr>
            <p:nvPr/>
          </p:nvSpPr>
          <p:spPr bwMode="auto">
            <a:xfrm>
              <a:off x="272" y="2500"/>
              <a:ext cx="113"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a:p>
          </p:txBody>
        </p:sp>
      </p:grpSp>
      <p:sp>
        <p:nvSpPr>
          <p:cNvPr id="700513" name="Freeform 97"/>
          <p:cNvSpPr>
            <a:spLocks/>
          </p:cNvSpPr>
          <p:nvPr/>
        </p:nvSpPr>
        <p:spPr bwMode="auto">
          <a:xfrm flipV="1">
            <a:off x="701957" y="4869016"/>
            <a:ext cx="360362" cy="360363"/>
          </a:xfrm>
          <a:custGeom>
            <a:avLst/>
            <a:gdLst/>
            <a:ahLst/>
            <a:cxnLst>
              <a:cxn ang="0">
                <a:pos x="0" y="227"/>
              </a:cxn>
              <a:cxn ang="0">
                <a:pos x="114" y="227"/>
              </a:cxn>
              <a:cxn ang="0">
                <a:pos x="114" y="0"/>
              </a:cxn>
              <a:cxn ang="0">
                <a:pos x="227" y="0"/>
              </a:cxn>
            </a:cxnLst>
            <a:rect l="0" t="0" r="r" b="b"/>
            <a:pathLst>
              <a:path w="227" h="227">
                <a:moveTo>
                  <a:pt x="0" y="227"/>
                </a:moveTo>
                <a:lnTo>
                  <a:pt x="114" y="227"/>
                </a:lnTo>
                <a:lnTo>
                  <a:pt x="114" y="0"/>
                </a:lnTo>
                <a:lnTo>
                  <a:pt x="227" y="0"/>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700514" name="AutoShape 98"/>
          <p:cNvSpPr>
            <a:spLocks noChangeArrowheads="1"/>
          </p:cNvSpPr>
          <p:nvPr/>
        </p:nvSpPr>
        <p:spPr bwMode="auto">
          <a:xfrm>
            <a:off x="1331964" y="4419011"/>
            <a:ext cx="539750" cy="1439734"/>
          </a:xfrm>
          <a:prstGeom prst="curvedRightArrow">
            <a:avLst>
              <a:gd name="adj1" fmla="val 63353"/>
              <a:gd name="adj2" fmla="val 126706"/>
              <a:gd name="adj3" fmla="val 33333"/>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endParaRPr lang="ja-JP" altLang="en-US"/>
          </a:p>
        </p:txBody>
      </p:sp>
      <p:sp>
        <p:nvSpPr>
          <p:cNvPr id="700515" name="AutoShape 99"/>
          <p:cNvSpPr>
            <a:spLocks noChangeArrowheads="1"/>
          </p:cNvSpPr>
          <p:nvPr/>
        </p:nvSpPr>
        <p:spPr bwMode="auto">
          <a:xfrm rot="-10800000">
            <a:off x="7452032" y="4329009"/>
            <a:ext cx="539750" cy="1439735"/>
          </a:xfrm>
          <a:prstGeom prst="curvedRightArrow">
            <a:avLst>
              <a:gd name="adj1" fmla="val 63353"/>
              <a:gd name="adj2" fmla="val 126706"/>
              <a:gd name="adj3" fmla="val 33333"/>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endParaRPr lang="ja-JP" altLang="en-US"/>
          </a:p>
        </p:txBody>
      </p:sp>
      <p:sp>
        <p:nvSpPr>
          <p:cNvPr id="4" name="スライド番号プレースホルダー 3"/>
          <p:cNvSpPr>
            <a:spLocks noGrp="1"/>
          </p:cNvSpPr>
          <p:nvPr>
            <p:ph type="sldNum" sz="quarter" idx="4294967295"/>
          </p:nvPr>
        </p:nvSpPr>
        <p:spPr>
          <a:xfrm>
            <a:off x="8712552" y="6399396"/>
            <a:ext cx="360048" cy="360048"/>
          </a:xfrm>
          <a:prstGeom prst="rect">
            <a:avLst/>
          </a:prstGeom>
        </p:spPr>
        <p:txBody>
          <a:bodyPr/>
          <a:lstStyle/>
          <a:p>
            <a:fld id="{B99B8E25-FC55-4448-A609-32D724F2B374}" type="slidenum">
              <a:rPr lang="ja-JP" altLang="en-US" smtClean="0"/>
              <a:pPr/>
              <a:t>46</a:t>
            </a:fld>
            <a:endParaRPr lang="ja-JP" altLang="en-US"/>
          </a:p>
        </p:txBody>
      </p:sp>
      <p:sp>
        <p:nvSpPr>
          <p:cNvPr id="75" name="Rectangle 5"/>
          <p:cNvSpPr txBox="1">
            <a:spLocks noChangeArrowheads="1"/>
          </p:cNvSpPr>
          <p:nvPr/>
        </p:nvSpPr>
        <p:spPr>
          <a:xfrm>
            <a:off x="701957" y="1628980"/>
            <a:ext cx="8281219" cy="630844"/>
          </a:xfrm>
          <a:prstGeom prst="rect">
            <a:avLst/>
          </a:prstGeom>
        </p:spPr>
        <p:txBody>
          <a:bodyPr anchor="ct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kern="0" dirty="0"/>
              <a:t>構造：マルチプレクサが入った２つのインバータのループ</a:t>
            </a:r>
            <a:endParaRPr lang="en-US" altLang="ja-JP" kern="0" dirty="0"/>
          </a:p>
          <a:p>
            <a:pPr lvl="1"/>
            <a:r>
              <a:rPr lang="ja-JP" altLang="en-US" kern="0" dirty="0"/>
              <a:t>マルチプレクサを，切り替えスイッチとして説明</a:t>
            </a:r>
          </a:p>
          <a:p>
            <a:pPr lvl="1"/>
            <a:r>
              <a:rPr lang="ja-JP" altLang="en-US" kern="0" dirty="0"/>
              <a:t>クロックの立ち上がりのたびに，</a:t>
            </a:r>
            <a:r>
              <a:rPr lang="en-US" altLang="ja-JP" i="1" kern="0" dirty="0"/>
              <a:t>d</a:t>
            </a:r>
            <a:r>
              <a:rPr lang="ja-JP" altLang="en-US" kern="0" dirty="0"/>
              <a:t> の値がサンプリングされる</a:t>
            </a:r>
            <a:endParaRPr lang="en-US" altLang="ja-JP" kern="0" dirty="0"/>
          </a:p>
          <a:p>
            <a:pPr lvl="1"/>
            <a:r>
              <a:rPr lang="ja-JP" altLang="en-US" kern="0" dirty="0"/>
              <a:t>その値が次のサイクルの間 </a:t>
            </a:r>
            <a:r>
              <a:rPr lang="en-US" altLang="ja-JP" i="1" kern="0" dirty="0"/>
              <a:t>q</a:t>
            </a:r>
            <a:r>
              <a:rPr lang="ja-JP" altLang="en-US" kern="0" dirty="0"/>
              <a:t> から出力される</a:t>
            </a:r>
            <a:endParaRPr lang="en-US" altLang="ja-JP" kern="0" dirty="0"/>
          </a:p>
        </p:txBody>
      </p:sp>
      <p:sp>
        <p:nvSpPr>
          <p:cNvPr id="77" name="Rectangle 93"/>
          <p:cNvSpPr>
            <a:spLocks noChangeArrowheads="1"/>
          </p:cNvSpPr>
          <p:nvPr/>
        </p:nvSpPr>
        <p:spPr bwMode="auto">
          <a:xfrm>
            <a:off x="7362031" y="3879005"/>
            <a:ext cx="1081087" cy="360362"/>
          </a:xfrm>
          <a:prstGeom prst="rect">
            <a:avLst/>
          </a:prstGeom>
          <a:noFill/>
          <a:ln w="12700" algn="ctr">
            <a:noFill/>
            <a:miter lim="800000"/>
            <a:headEnd/>
            <a:tailEnd/>
          </a:ln>
          <a:effectLst/>
        </p:spPr>
        <p:txBody>
          <a:bodyPr wrap="none" lIns="90000" tIns="46800" rIns="90000" bIns="46800" anchor="ctr"/>
          <a:lstStyle/>
          <a:p>
            <a:r>
              <a:rPr lang="ja-JP" altLang="en-US" dirty="0"/>
              <a:t>立ち上がり</a:t>
            </a:r>
            <a:endParaRPr lang="en-US" altLang="ja-JP" dirty="0"/>
          </a:p>
        </p:txBody>
      </p:sp>
      <p:sp>
        <p:nvSpPr>
          <p:cNvPr id="78" name="Rectangle 93"/>
          <p:cNvSpPr>
            <a:spLocks noChangeArrowheads="1"/>
          </p:cNvSpPr>
          <p:nvPr/>
        </p:nvSpPr>
        <p:spPr bwMode="auto">
          <a:xfrm>
            <a:off x="341953" y="5859027"/>
            <a:ext cx="1081087" cy="360362"/>
          </a:xfrm>
          <a:prstGeom prst="rect">
            <a:avLst/>
          </a:prstGeom>
          <a:noFill/>
          <a:ln w="12700" algn="ctr">
            <a:noFill/>
            <a:miter lim="800000"/>
            <a:headEnd/>
            <a:tailEnd/>
          </a:ln>
          <a:effectLst/>
        </p:spPr>
        <p:txBody>
          <a:bodyPr wrap="none" lIns="90000" tIns="46800" rIns="90000" bIns="46800" anchor="ctr"/>
          <a:lstStyle/>
          <a:p>
            <a:r>
              <a:rPr lang="ja-JP" altLang="en-US" dirty="0"/>
              <a:t>立ち下がり</a:t>
            </a:r>
            <a:endParaRPr lang="en-US" altLang="ja-JP" dirty="0"/>
          </a:p>
        </p:txBody>
      </p:sp>
    </p:spTree>
    <p:extLst>
      <p:ext uri="{BB962C8B-B14F-4D97-AF65-F5344CB8AC3E}">
        <p14:creationId xmlns:p14="http://schemas.microsoft.com/office/powerpoint/2010/main" val="31424270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p:cNvSpPr>
            <a:spLocks noGrp="1" noChangeArrowheads="1"/>
          </p:cNvSpPr>
          <p:nvPr>
            <p:ph type="title"/>
          </p:nvPr>
        </p:nvSpPr>
        <p:spPr/>
        <p:txBody>
          <a:bodyPr/>
          <a:lstStyle/>
          <a:p>
            <a:r>
              <a:rPr lang="en-US" altLang="ja-JP" dirty="0"/>
              <a:t>D-FF</a:t>
            </a:r>
            <a:r>
              <a:rPr lang="ja-JP" altLang="en-US" dirty="0"/>
              <a:t> の動作 ① クロック信号が </a:t>
            </a:r>
            <a:r>
              <a:rPr lang="en-US" altLang="ja-JP" dirty="0"/>
              <a:t>Low </a:t>
            </a:r>
            <a:r>
              <a:rPr lang="ja-JP" altLang="en-US" dirty="0"/>
              <a:t>にあるとき</a:t>
            </a:r>
            <a:endParaRPr lang="en-US" altLang="ja-JP" dirty="0"/>
          </a:p>
        </p:txBody>
      </p:sp>
      <p:sp>
        <p:nvSpPr>
          <p:cNvPr id="700478" name="Freeform 62"/>
          <p:cNvSpPr>
            <a:spLocks/>
          </p:cNvSpPr>
          <p:nvPr/>
        </p:nvSpPr>
        <p:spPr bwMode="auto">
          <a:xfrm>
            <a:off x="2771622" y="2708634"/>
            <a:ext cx="1439862"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700479" name="Freeform 63"/>
          <p:cNvSpPr>
            <a:spLocks/>
          </p:cNvSpPr>
          <p:nvPr/>
        </p:nvSpPr>
        <p:spPr bwMode="auto">
          <a:xfrm>
            <a:off x="4932209" y="2708634"/>
            <a:ext cx="1439863"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pic>
        <p:nvPicPr>
          <p:cNvPr id="700480" name="Picture 64" descr="NOT"/>
          <p:cNvPicPr>
            <a:picLocks noChangeAspect="1" noChangeArrowheads="1"/>
          </p:cNvPicPr>
          <p:nvPr/>
        </p:nvPicPr>
        <p:blipFill>
          <a:blip r:embed="rId3" cstate="print"/>
          <a:srcRect/>
          <a:stretch>
            <a:fillRect/>
          </a:stretch>
        </p:blipFill>
        <p:spPr bwMode="auto">
          <a:xfrm flipH="1">
            <a:off x="3131984" y="2348271"/>
            <a:ext cx="717550" cy="720725"/>
          </a:xfrm>
          <a:prstGeom prst="rect">
            <a:avLst/>
          </a:prstGeom>
          <a:noFill/>
        </p:spPr>
      </p:pic>
      <p:pic>
        <p:nvPicPr>
          <p:cNvPr id="700481" name="Picture 65" descr="NOT"/>
          <p:cNvPicPr>
            <a:picLocks noChangeAspect="1" noChangeArrowheads="1"/>
          </p:cNvPicPr>
          <p:nvPr/>
        </p:nvPicPr>
        <p:blipFill>
          <a:blip r:embed="rId3" cstate="print"/>
          <a:srcRect/>
          <a:stretch>
            <a:fillRect/>
          </a:stretch>
        </p:blipFill>
        <p:spPr bwMode="auto">
          <a:xfrm>
            <a:off x="3131984" y="3068996"/>
            <a:ext cx="717550" cy="720725"/>
          </a:xfrm>
          <a:prstGeom prst="rect">
            <a:avLst/>
          </a:prstGeom>
          <a:noFill/>
        </p:spPr>
      </p:pic>
      <p:pic>
        <p:nvPicPr>
          <p:cNvPr id="700482" name="Picture 66" descr="NOT"/>
          <p:cNvPicPr>
            <a:picLocks noChangeAspect="1" noChangeArrowheads="1"/>
          </p:cNvPicPr>
          <p:nvPr/>
        </p:nvPicPr>
        <p:blipFill>
          <a:blip r:embed="rId3" cstate="print"/>
          <a:srcRect/>
          <a:stretch>
            <a:fillRect/>
          </a:stretch>
        </p:blipFill>
        <p:spPr bwMode="auto">
          <a:xfrm flipH="1">
            <a:off x="5292572" y="2348271"/>
            <a:ext cx="717550" cy="720725"/>
          </a:xfrm>
          <a:prstGeom prst="rect">
            <a:avLst/>
          </a:prstGeom>
          <a:noFill/>
        </p:spPr>
      </p:pic>
      <p:pic>
        <p:nvPicPr>
          <p:cNvPr id="700483" name="Picture 67" descr="NOT"/>
          <p:cNvPicPr>
            <a:picLocks noChangeAspect="1" noChangeArrowheads="1"/>
          </p:cNvPicPr>
          <p:nvPr/>
        </p:nvPicPr>
        <p:blipFill>
          <a:blip r:embed="rId3" cstate="print"/>
          <a:srcRect/>
          <a:stretch>
            <a:fillRect/>
          </a:stretch>
        </p:blipFill>
        <p:spPr bwMode="auto">
          <a:xfrm>
            <a:off x="5292572" y="3068996"/>
            <a:ext cx="717550" cy="720725"/>
          </a:xfrm>
          <a:prstGeom prst="rect">
            <a:avLst/>
          </a:prstGeom>
          <a:noFill/>
        </p:spPr>
      </p:pic>
      <p:sp>
        <p:nvSpPr>
          <p:cNvPr id="700484" name="Line 68"/>
          <p:cNvSpPr>
            <a:spLocks noChangeShapeType="1"/>
          </p:cNvSpPr>
          <p:nvPr/>
        </p:nvSpPr>
        <p:spPr bwMode="auto">
          <a:xfrm>
            <a:off x="4211484" y="3429359"/>
            <a:ext cx="360363"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grpSp>
        <p:nvGrpSpPr>
          <p:cNvPr id="700485" name="Group 69"/>
          <p:cNvGrpSpPr>
            <a:grpSpLocks/>
          </p:cNvGrpSpPr>
          <p:nvPr/>
        </p:nvGrpSpPr>
        <p:grpSpPr bwMode="auto">
          <a:xfrm>
            <a:off x="4841722" y="2978509"/>
            <a:ext cx="180975" cy="180975"/>
            <a:chOff x="2823" y="1990"/>
            <a:chExt cx="227" cy="227"/>
          </a:xfrm>
        </p:grpSpPr>
        <p:sp>
          <p:nvSpPr>
            <p:cNvPr id="700486" name="Rectangle 70"/>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87" name="Oval 71"/>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700488" name="Group 72"/>
          <p:cNvGrpSpPr>
            <a:grpSpLocks/>
          </p:cNvGrpSpPr>
          <p:nvPr/>
        </p:nvGrpSpPr>
        <p:grpSpPr bwMode="auto">
          <a:xfrm>
            <a:off x="4481359" y="3338871"/>
            <a:ext cx="180975" cy="180975"/>
            <a:chOff x="2823" y="1990"/>
            <a:chExt cx="227" cy="227"/>
          </a:xfrm>
        </p:grpSpPr>
        <p:sp>
          <p:nvSpPr>
            <p:cNvPr id="700489" name="Rectangle 73"/>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0" name="Oval 74"/>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91" name="Line 75"/>
          <p:cNvSpPr>
            <a:spLocks noChangeShapeType="1"/>
          </p:cNvSpPr>
          <p:nvPr/>
        </p:nvSpPr>
        <p:spPr bwMode="auto">
          <a:xfrm>
            <a:off x="2052484" y="3429359"/>
            <a:ext cx="360363" cy="0"/>
          </a:xfrm>
          <a:prstGeom prst="line">
            <a:avLst/>
          </a:prstGeom>
          <a:noFill/>
          <a:ln w="9525">
            <a:solidFill>
              <a:schemeClr val="tx1"/>
            </a:solidFill>
            <a:round/>
            <a:headEnd type="none" w="sm" len="sm"/>
            <a:tailEnd type="none" w="med" len="lg"/>
          </a:ln>
          <a:effectLst/>
        </p:spPr>
        <p:txBody>
          <a:bodyPr wrap="none" lIns="90000" tIns="46800" rIns="90000" bIns="46800" anchor="ctr"/>
          <a:lstStyle/>
          <a:p>
            <a:endParaRPr lang="ja-JP" altLang="en-US"/>
          </a:p>
        </p:txBody>
      </p:sp>
      <p:grpSp>
        <p:nvGrpSpPr>
          <p:cNvPr id="700492" name="Group 76"/>
          <p:cNvGrpSpPr>
            <a:grpSpLocks/>
          </p:cNvGrpSpPr>
          <p:nvPr/>
        </p:nvGrpSpPr>
        <p:grpSpPr bwMode="auto">
          <a:xfrm>
            <a:off x="2682722" y="2978509"/>
            <a:ext cx="180975" cy="180975"/>
            <a:chOff x="2823" y="1990"/>
            <a:chExt cx="227" cy="227"/>
          </a:xfrm>
        </p:grpSpPr>
        <p:sp>
          <p:nvSpPr>
            <p:cNvPr id="700493" name="Rectangle 77"/>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4" name="Oval 78"/>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700495" name="Group 79"/>
          <p:cNvGrpSpPr>
            <a:grpSpLocks/>
          </p:cNvGrpSpPr>
          <p:nvPr/>
        </p:nvGrpSpPr>
        <p:grpSpPr bwMode="auto">
          <a:xfrm>
            <a:off x="2322359" y="3338871"/>
            <a:ext cx="180975" cy="180975"/>
            <a:chOff x="2823" y="1990"/>
            <a:chExt cx="227" cy="227"/>
          </a:xfrm>
        </p:grpSpPr>
        <p:sp>
          <p:nvSpPr>
            <p:cNvPr id="700496" name="Rectangle 80"/>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7" name="Oval 81"/>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98" name="Line 82"/>
          <p:cNvSpPr>
            <a:spLocks noChangeShapeType="1"/>
          </p:cNvSpPr>
          <p:nvPr/>
        </p:nvSpPr>
        <p:spPr bwMode="auto">
          <a:xfrm>
            <a:off x="6372072" y="3429359"/>
            <a:ext cx="360362"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sp>
        <p:nvSpPr>
          <p:cNvPr id="700499" name="Rectangle 83"/>
          <p:cNvSpPr>
            <a:spLocks noChangeArrowheads="1"/>
          </p:cNvSpPr>
          <p:nvPr/>
        </p:nvSpPr>
        <p:spPr bwMode="auto">
          <a:xfrm>
            <a:off x="1692122" y="3249971"/>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i="1" dirty="0"/>
              <a:t>d</a:t>
            </a:r>
          </a:p>
        </p:txBody>
      </p:sp>
      <p:sp>
        <p:nvSpPr>
          <p:cNvPr id="700500" name="Rectangle 84"/>
          <p:cNvSpPr>
            <a:spLocks noChangeArrowheads="1"/>
          </p:cNvSpPr>
          <p:nvPr/>
        </p:nvSpPr>
        <p:spPr bwMode="auto">
          <a:xfrm>
            <a:off x="6732434" y="3249971"/>
            <a:ext cx="360363" cy="360363"/>
          </a:xfrm>
          <a:prstGeom prst="rect">
            <a:avLst/>
          </a:prstGeom>
          <a:noFill/>
          <a:ln w="12700" algn="ctr">
            <a:noFill/>
            <a:miter lim="800000"/>
            <a:headEnd/>
            <a:tailEnd/>
          </a:ln>
          <a:effectLst/>
        </p:spPr>
        <p:txBody>
          <a:bodyPr wrap="none" lIns="90000" tIns="46800" rIns="90000" bIns="46800" anchor="ctr"/>
          <a:lstStyle/>
          <a:p>
            <a:pPr algn="l"/>
            <a:r>
              <a:rPr lang="en-US" altLang="ja-JP" i="1" dirty="0"/>
              <a:t>q</a:t>
            </a:r>
          </a:p>
        </p:txBody>
      </p:sp>
      <p:sp>
        <p:nvSpPr>
          <p:cNvPr id="700501" name="Line 85"/>
          <p:cNvSpPr>
            <a:spLocks noChangeShapeType="1"/>
          </p:cNvSpPr>
          <p:nvPr/>
        </p:nvSpPr>
        <p:spPr bwMode="auto">
          <a:xfrm flipH="1" flipV="1">
            <a:off x="2322129" y="3338281"/>
            <a:ext cx="449493" cy="91077"/>
          </a:xfrm>
          <a:prstGeom prst="line">
            <a:avLst/>
          </a:prstGeom>
          <a:noFill/>
          <a:ln w="28575">
            <a:solidFill>
              <a:schemeClr val="tx1"/>
            </a:solidFill>
            <a:round/>
            <a:headEnd/>
            <a:tailEnd type="none" w="med" len="lg"/>
          </a:ln>
          <a:effectLst/>
        </p:spPr>
        <p:txBody>
          <a:bodyPr wrap="none" lIns="90000" tIns="46800" rIns="90000" bIns="46800" anchor="ctr"/>
          <a:lstStyle/>
          <a:p>
            <a:endParaRPr lang="ja-JP" altLang="en-US"/>
          </a:p>
        </p:txBody>
      </p:sp>
      <p:grpSp>
        <p:nvGrpSpPr>
          <p:cNvPr id="700502" name="Group 86"/>
          <p:cNvGrpSpPr>
            <a:grpSpLocks/>
          </p:cNvGrpSpPr>
          <p:nvPr/>
        </p:nvGrpSpPr>
        <p:grpSpPr bwMode="auto">
          <a:xfrm>
            <a:off x="2682722" y="3338871"/>
            <a:ext cx="180975" cy="180975"/>
            <a:chOff x="2823" y="1990"/>
            <a:chExt cx="227" cy="227"/>
          </a:xfrm>
        </p:grpSpPr>
        <p:sp>
          <p:nvSpPr>
            <p:cNvPr id="700503" name="Rectangle 87"/>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504" name="Oval 88"/>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505" name="Line 89"/>
          <p:cNvSpPr>
            <a:spLocks noChangeShapeType="1"/>
          </p:cNvSpPr>
          <p:nvPr/>
        </p:nvSpPr>
        <p:spPr bwMode="auto">
          <a:xfrm flipH="1" flipV="1">
            <a:off x="4842156" y="3068279"/>
            <a:ext cx="88464" cy="361080"/>
          </a:xfrm>
          <a:prstGeom prst="line">
            <a:avLst/>
          </a:prstGeom>
          <a:noFill/>
          <a:ln w="28575">
            <a:solidFill>
              <a:schemeClr val="tx1"/>
            </a:solidFill>
            <a:round/>
            <a:headEnd/>
            <a:tailEnd type="none" w="med" len="lg"/>
          </a:ln>
          <a:effectLst/>
        </p:spPr>
        <p:txBody>
          <a:bodyPr wrap="none" lIns="90000" tIns="46800" rIns="90000" bIns="46800" anchor="ctr"/>
          <a:lstStyle/>
          <a:p>
            <a:endParaRPr lang="ja-JP" altLang="en-US"/>
          </a:p>
        </p:txBody>
      </p:sp>
      <p:grpSp>
        <p:nvGrpSpPr>
          <p:cNvPr id="700506" name="Group 90"/>
          <p:cNvGrpSpPr>
            <a:grpSpLocks/>
          </p:cNvGrpSpPr>
          <p:nvPr/>
        </p:nvGrpSpPr>
        <p:grpSpPr bwMode="auto">
          <a:xfrm>
            <a:off x="4841722" y="3338871"/>
            <a:ext cx="180975" cy="180975"/>
            <a:chOff x="2823" y="1990"/>
            <a:chExt cx="227" cy="227"/>
          </a:xfrm>
        </p:grpSpPr>
        <p:sp>
          <p:nvSpPr>
            <p:cNvPr id="700507" name="Rectangle 91"/>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508" name="Oval 92"/>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4" name="スライド番号プレースホルダー 3"/>
          <p:cNvSpPr>
            <a:spLocks noGrp="1"/>
          </p:cNvSpPr>
          <p:nvPr>
            <p:ph type="sldNum" sz="quarter" idx="4294967295"/>
          </p:nvPr>
        </p:nvSpPr>
        <p:spPr>
          <a:xfrm>
            <a:off x="8712552" y="6399396"/>
            <a:ext cx="360048" cy="360048"/>
          </a:xfrm>
          <a:prstGeom prst="rect">
            <a:avLst/>
          </a:prstGeom>
        </p:spPr>
        <p:txBody>
          <a:bodyPr/>
          <a:lstStyle/>
          <a:p>
            <a:fld id="{B99B8E25-FC55-4448-A609-32D724F2B374}" type="slidenum">
              <a:rPr lang="ja-JP" altLang="en-US" smtClean="0"/>
              <a:pPr/>
              <a:t>47</a:t>
            </a:fld>
            <a:endParaRPr lang="ja-JP" altLang="en-US"/>
          </a:p>
        </p:txBody>
      </p:sp>
      <p:sp>
        <p:nvSpPr>
          <p:cNvPr id="75" name="Rectangle 5"/>
          <p:cNvSpPr txBox="1">
            <a:spLocks noChangeArrowheads="1"/>
          </p:cNvSpPr>
          <p:nvPr/>
        </p:nvSpPr>
        <p:spPr>
          <a:xfrm>
            <a:off x="862781" y="4149008"/>
            <a:ext cx="8281219" cy="2070860"/>
          </a:xfrm>
          <a:prstGeom prst="rect">
            <a:avLst/>
          </a:prstGeom>
        </p:spPr>
        <p:txBody>
          <a:bodyPr anchor="t"/>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kern="0" dirty="0"/>
              <a:t>左側のループ：</a:t>
            </a:r>
            <a:endParaRPr lang="en-US" altLang="ja-JP" kern="0" dirty="0"/>
          </a:p>
          <a:p>
            <a:pPr lvl="1"/>
            <a:r>
              <a:rPr lang="en-US" altLang="ja-JP" i="1" kern="0" dirty="0"/>
              <a:t>d</a:t>
            </a:r>
            <a:r>
              <a:rPr lang="en-US" altLang="ja-JP" kern="0" dirty="0"/>
              <a:t> </a:t>
            </a:r>
            <a:r>
              <a:rPr lang="ja-JP" altLang="en-US" kern="0" dirty="0"/>
              <a:t>の入力の変化に応じて，インバータの状態が随時切り替わる</a:t>
            </a:r>
            <a:endParaRPr lang="en-US" altLang="ja-JP" kern="0" dirty="0"/>
          </a:p>
          <a:p>
            <a:pPr lvl="1"/>
            <a:r>
              <a:rPr lang="ja-JP" altLang="en-US" kern="0" dirty="0"/>
              <a:t>右側のループとは遮断されている</a:t>
            </a:r>
            <a:endParaRPr lang="en-US" altLang="ja-JP" kern="0" dirty="0"/>
          </a:p>
          <a:p>
            <a:r>
              <a:rPr lang="ja-JP" altLang="en-US" kern="0" dirty="0"/>
              <a:t>右側のループ：</a:t>
            </a:r>
            <a:endParaRPr lang="en-US" altLang="ja-JP" kern="0" dirty="0"/>
          </a:p>
          <a:p>
            <a:pPr lvl="1"/>
            <a:r>
              <a:rPr lang="ja-JP" altLang="en-US" kern="0" dirty="0"/>
              <a:t>ループのインバータの状態（</a:t>
            </a:r>
            <a:r>
              <a:rPr lang="en-US" altLang="ja-JP" kern="0" dirty="0"/>
              <a:t>=</a:t>
            </a:r>
            <a:r>
              <a:rPr lang="ja-JP" altLang="en-US" kern="0" dirty="0"/>
              <a:t>記憶）が </a:t>
            </a:r>
            <a:r>
              <a:rPr lang="en-US" altLang="ja-JP" i="1" kern="0" dirty="0"/>
              <a:t>q</a:t>
            </a:r>
            <a:r>
              <a:rPr lang="en-US" altLang="ja-JP" kern="0" dirty="0"/>
              <a:t> </a:t>
            </a:r>
            <a:r>
              <a:rPr lang="ja-JP" altLang="en-US" kern="0" dirty="0"/>
              <a:t>に出力され続ける</a:t>
            </a:r>
            <a:endParaRPr lang="en-US" altLang="ja-JP" kern="0" dirty="0"/>
          </a:p>
        </p:txBody>
      </p:sp>
      <p:cxnSp>
        <p:nvCxnSpPr>
          <p:cNvPr id="92" name="直線コネクタ 91"/>
          <p:cNvCxnSpPr/>
          <p:nvPr/>
        </p:nvCxnSpPr>
        <p:spPr bwMode="auto">
          <a:xfrm flipV="1">
            <a:off x="1241963"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93" name="直線コネクタ 92"/>
          <p:cNvCxnSpPr/>
          <p:nvPr/>
        </p:nvCxnSpPr>
        <p:spPr bwMode="auto">
          <a:xfrm flipH="1">
            <a:off x="1241964" y="1448978"/>
            <a:ext cx="1080011"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94" name="直線コネクタ 93"/>
          <p:cNvCxnSpPr/>
          <p:nvPr/>
        </p:nvCxnSpPr>
        <p:spPr bwMode="auto">
          <a:xfrm flipV="1">
            <a:off x="2321975"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95" name="直線コネクタ 94"/>
          <p:cNvCxnSpPr/>
          <p:nvPr/>
        </p:nvCxnSpPr>
        <p:spPr bwMode="auto">
          <a:xfrm flipH="1">
            <a:off x="2321975" y="1988984"/>
            <a:ext cx="1170013" cy="0"/>
          </a:xfrm>
          <a:prstGeom prst="line">
            <a:avLst/>
          </a:prstGeom>
          <a:ln w="47625"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96" name="直線コネクタ 95"/>
          <p:cNvCxnSpPr/>
          <p:nvPr/>
        </p:nvCxnSpPr>
        <p:spPr bwMode="auto">
          <a:xfrm flipV="1">
            <a:off x="3491988" y="1448978"/>
            <a:ext cx="0" cy="540006"/>
          </a:xfrm>
          <a:prstGeom prst="line">
            <a:avLst/>
          </a:prstGeom>
          <a:ln w="19050" cap="rnd">
            <a:solidFill>
              <a:schemeClr val="tx1">
                <a:lumMod val="75000"/>
                <a:lumOff val="25000"/>
              </a:schemeClr>
            </a:solidFill>
            <a:headEnd type="none" w="med" len="med"/>
            <a:tailEnd type="triangle" w="lg" len="lg"/>
          </a:ln>
          <a:effectLst/>
        </p:spPr>
        <p:style>
          <a:lnRef idx="3">
            <a:schemeClr val="accent5"/>
          </a:lnRef>
          <a:fillRef idx="0">
            <a:schemeClr val="accent5"/>
          </a:fillRef>
          <a:effectRef idx="2">
            <a:schemeClr val="accent5"/>
          </a:effectRef>
          <a:fontRef idx="minor">
            <a:schemeClr val="tx1"/>
          </a:fontRef>
        </p:style>
      </p:cxnSp>
      <p:cxnSp>
        <p:nvCxnSpPr>
          <p:cNvPr id="97" name="直線コネクタ 96"/>
          <p:cNvCxnSpPr/>
          <p:nvPr/>
        </p:nvCxnSpPr>
        <p:spPr bwMode="auto">
          <a:xfrm flipH="1">
            <a:off x="3491989" y="1448978"/>
            <a:ext cx="1080011"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98" name="直線コネクタ 97"/>
          <p:cNvCxnSpPr/>
          <p:nvPr/>
        </p:nvCxnSpPr>
        <p:spPr bwMode="auto">
          <a:xfrm flipV="1">
            <a:off x="4572000" y="1448978"/>
            <a:ext cx="0" cy="540006"/>
          </a:xfrm>
          <a:prstGeom prst="line">
            <a:avLst/>
          </a:prstGeom>
          <a:ln w="19050" cap="rnd">
            <a:solidFill>
              <a:schemeClr val="tx1">
                <a:lumMod val="75000"/>
                <a:lumOff val="25000"/>
              </a:schemeClr>
            </a:solidFill>
            <a:headEnd type="triangle" w="lg" len="lg"/>
            <a:tailEnd type="none" w="lg" len="lg"/>
          </a:ln>
          <a:effectLst/>
        </p:spPr>
        <p:style>
          <a:lnRef idx="3">
            <a:schemeClr val="accent5"/>
          </a:lnRef>
          <a:fillRef idx="0">
            <a:schemeClr val="accent5"/>
          </a:fillRef>
          <a:effectRef idx="2">
            <a:schemeClr val="accent5"/>
          </a:effectRef>
          <a:fontRef idx="minor">
            <a:schemeClr val="tx1"/>
          </a:fontRef>
        </p:style>
      </p:cxnSp>
      <p:cxnSp>
        <p:nvCxnSpPr>
          <p:cNvPr id="99" name="直線コネクタ 98"/>
          <p:cNvCxnSpPr/>
          <p:nvPr/>
        </p:nvCxnSpPr>
        <p:spPr bwMode="auto">
          <a:xfrm flipH="1">
            <a:off x="4572000" y="1988984"/>
            <a:ext cx="1170013"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00" name="直線コネクタ 99"/>
          <p:cNvCxnSpPr/>
          <p:nvPr/>
        </p:nvCxnSpPr>
        <p:spPr bwMode="auto">
          <a:xfrm flipV="1">
            <a:off x="5742013"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01" name="直線コネクタ 100"/>
          <p:cNvCxnSpPr/>
          <p:nvPr/>
        </p:nvCxnSpPr>
        <p:spPr bwMode="auto">
          <a:xfrm flipH="1">
            <a:off x="5742014" y="1448978"/>
            <a:ext cx="1080011"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02" name="直線コネクタ 101"/>
          <p:cNvCxnSpPr/>
          <p:nvPr/>
        </p:nvCxnSpPr>
        <p:spPr bwMode="auto">
          <a:xfrm flipV="1">
            <a:off x="6822025"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03" name="直線コネクタ 102"/>
          <p:cNvCxnSpPr/>
          <p:nvPr/>
        </p:nvCxnSpPr>
        <p:spPr bwMode="auto">
          <a:xfrm flipH="1">
            <a:off x="6822025" y="1988984"/>
            <a:ext cx="1170013"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04" name="直線コネクタ 103"/>
          <p:cNvCxnSpPr/>
          <p:nvPr/>
        </p:nvCxnSpPr>
        <p:spPr bwMode="auto">
          <a:xfrm flipV="1">
            <a:off x="7992038"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sp>
        <p:nvSpPr>
          <p:cNvPr id="2" name="円/楕円 1"/>
          <p:cNvSpPr/>
          <p:nvPr/>
        </p:nvSpPr>
        <p:spPr bwMode="auto">
          <a:xfrm>
            <a:off x="2681979" y="1538979"/>
            <a:ext cx="360004" cy="360004"/>
          </a:xfrm>
          <a:prstGeom prst="ellipse">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1"/>
                </a:solidFill>
                <a:latin typeface="+mn-ea"/>
              </a:rPr>
              <a:t>１</a:t>
            </a:r>
          </a:p>
        </p:txBody>
      </p:sp>
      <p:sp>
        <p:nvSpPr>
          <p:cNvPr id="106" name="円/楕円 105"/>
          <p:cNvSpPr/>
          <p:nvPr/>
        </p:nvSpPr>
        <p:spPr bwMode="auto">
          <a:xfrm>
            <a:off x="3581989" y="1538979"/>
            <a:ext cx="360004" cy="360004"/>
          </a:xfrm>
          <a:prstGeom prst="ellipse">
            <a:avLst/>
          </a:prstGeom>
          <a:noFill/>
          <a:ln>
            <a:solidFill>
              <a:schemeClr val="tx1">
                <a:lumMod val="75000"/>
                <a:lumOff val="25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２</a:t>
            </a:r>
          </a:p>
        </p:txBody>
      </p:sp>
      <p:sp>
        <p:nvSpPr>
          <p:cNvPr id="107" name="円/楕円 106"/>
          <p:cNvSpPr/>
          <p:nvPr/>
        </p:nvSpPr>
        <p:spPr bwMode="auto">
          <a:xfrm>
            <a:off x="3851992" y="998973"/>
            <a:ext cx="360004" cy="360004"/>
          </a:xfrm>
          <a:prstGeom prst="ellipse">
            <a:avLst/>
          </a:prstGeom>
          <a:noFill/>
          <a:ln>
            <a:solidFill>
              <a:schemeClr val="tx1">
                <a:lumMod val="75000"/>
                <a:lumOff val="25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３</a:t>
            </a:r>
          </a:p>
        </p:txBody>
      </p:sp>
      <p:sp>
        <p:nvSpPr>
          <p:cNvPr id="108" name="円/楕円 107"/>
          <p:cNvSpPr/>
          <p:nvPr/>
        </p:nvSpPr>
        <p:spPr bwMode="auto">
          <a:xfrm>
            <a:off x="4662001" y="1538979"/>
            <a:ext cx="360004" cy="360004"/>
          </a:xfrm>
          <a:prstGeom prst="ellipse">
            <a:avLst/>
          </a:prstGeom>
          <a:noFill/>
          <a:ln>
            <a:solidFill>
              <a:schemeClr val="tx1">
                <a:lumMod val="75000"/>
                <a:lumOff val="25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４</a:t>
            </a:r>
          </a:p>
        </p:txBody>
      </p:sp>
    </p:spTree>
    <p:extLst>
      <p:ext uri="{BB962C8B-B14F-4D97-AF65-F5344CB8AC3E}">
        <p14:creationId xmlns:p14="http://schemas.microsoft.com/office/powerpoint/2010/main" val="40814974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p:cNvSpPr>
            <a:spLocks noGrp="1" noChangeArrowheads="1"/>
          </p:cNvSpPr>
          <p:nvPr>
            <p:ph type="title"/>
          </p:nvPr>
        </p:nvSpPr>
        <p:spPr/>
        <p:txBody>
          <a:bodyPr/>
          <a:lstStyle/>
          <a:p>
            <a:r>
              <a:rPr lang="en-US" altLang="ja-JP" dirty="0"/>
              <a:t>D-FF</a:t>
            </a:r>
            <a:r>
              <a:rPr lang="ja-JP" altLang="en-US" dirty="0"/>
              <a:t> の動作 ② クロック信号の立ち上がり</a:t>
            </a:r>
            <a:endParaRPr lang="en-US" altLang="ja-JP" dirty="0"/>
          </a:p>
        </p:txBody>
      </p:sp>
      <p:sp>
        <p:nvSpPr>
          <p:cNvPr id="700478" name="Freeform 62"/>
          <p:cNvSpPr>
            <a:spLocks/>
          </p:cNvSpPr>
          <p:nvPr/>
        </p:nvSpPr>
        <p:spPr bwMode="auto">
          <a:xfrm>
            <a:off x="2771622" y="2708634"/>
            <a:ext cx="1439862"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700479" name="Freeform 63"/>
          <p:cNvSpPr>
            <a:spLocks/>
          </p:cNvSpPr>
          <p:nvPr/>
        </p:nvSpPr>
        <p:spPr bwMode="auto">
          <a:xfrm>
            <a:off x="4932209" y="2708634"/>
            <a:ext cx="1439863"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pic>
        <p:nvPicPr>
          <p:cNvPr id="700480" name="Picture 64" descr="NOT"/>
          <p:cNvPicPr>
            <a:picLocks noChangeAspect="1" noChangeArrowheads="1"/>
          </p:cNvPicPr>
          <p:nvPr/>
        </p:nvPicPr>
        <p:blipFill>
          <a:blip r:embed="rId3" cstate="print"/>
          <a:srcRect/>
          <a:stretch>
            <a:fillRect/>
          </a:stretch>
        </p:blipFill>
        <p:spPr bwMode="auto">
          <a:xfrm flipH="1">
            <a:off x="3131984" y="2348271"/>
            <a:ext cx="717550" cy="720725"/>
          </a:xfrm>
          <a:prstGeom prst="rect">
            <a:avLst/>
          </a:prstGeom>
          <a:noFill/>
        </p:spPr>
      </p:pic>
      <p:pic>
        <p:nvPicPr>
          <p:cNvPr id="700481" name="Picture 65" descr="NOT"/>
          <p:cNvPicPr>
            <a:picLocks noChangeAspect="1" noChangeArrowheads="1"/>
          </p:cNvPicPr>
          <p:nvPr/>
        </p:nvPicPr>
        <p:blipFill>
          <a:blip r:embed="rId3" cstate="print"/>
          <a:srcRect/>
          <a:stretch>
            <a:fillRect/>
          </a:stretch>
        </p:blipFill>
        <p:spPr bwMode="auto">
          <a:xfrm>
            <a:off x="3131984" y="3068996"/>
            <a:ext cx="717550" cy="720725"/>
          </a:xfrm>
          <a:prstGeom prst="rect">
            <a:avLst/>
          </a:prstGeom>
          <a:noFill/>
        </p:spPr>
      </p:pic>
      <p:pic>
        <p:nvPicPr>
          <p:cNvPr id="700482" name="Picture 66" descr="NOT"/>
          <p:cNvPicPr>
            <a:picLocks noChangeAspect="1" noChangeArrowheads="1"/>
          </p:cNvPicPr>
          <p:nvPr/>
        </p:nvPicPr>
        <p:blipFill>
          <a:blip r:embed="rId3" cstate="print"/>
          <a:srcRect/>
          <a:stretch>
            <a:fillRect/>
          </a:stretch>
        </p:blipFill>
        <p:spPr bwMode="auto">
          <a:xfrm flipH="1">
            <a:off x="5292572" y="2348271"/>
            <a:ext cx="717550" cy="720725"/>
          </a:xfrm>
          <a:prstGeom prst="rect">
            <a:avLst/>
          </a:prstGeom>
          <a:noFill/>
        </p:spPr>
      </p:pic>
      <p:pic>
        <p:nvPicPr>
          <p:cNvPr id="700483" name="Picture 67" descr="NOT"/>
          <p:cNvPicPr>
            <a:picLocks noChangeAspect="1" noChangeArrowheads="1"/>
          </p:cNvPicPr>
          <p:nvPr/>
        </p:nvPicPr>
        <p:blipFill>
          <a:blip r:embed="rId3" cstate="print"/>
          <a:srcRect/>
          <a:stretch>
            <a:fillRect/>
          </a:stretch>
        </p:blipFill>
        <p:spPr bwMode="auto">
          <a:xfrm>
            <a:off x="5292572" y="3068996"/>
            <a:ext cx="717550" cy="720725"/>
          </a:xfrm>
          <a:prstGeom prst="rect">
            <a:avLst/>
          </a:prstGeom>
          <a:noFill/>
        </p:spPr>
      </p:pic>
      <p:sp>
        <p:nvSpPr>
          <p:cNvPr id="700484" name="Line 68"/>
          <p:cNvSpPr>
            <a:spLocks noChangeShapeType="1"/>
          </p:cNvSpPr>
          <p:nvPr/>
        </p:nvSpPr>
        <p:spPr bwMode="auto">
          <a:xfrm>
            <a:off x="4211484" y="3429359"/>
            <a:ext cx="360363"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grpSp>
        <p:nvGrpSpPr>
          <p:cNvPr id="700485" name="Group 69"/>
          <p:cNvGrpSpPr>
            <a:grpSpLocks/>
          </p:cNvGrpSpPr>
          <p:nvPr/>
        </p:nvGrpSpPr>
        <p:grpSpPr bwMode="auto">
          <a:xfrm>
            <a:off x="4841722" y="2978509"/>
            <a:ext cx="180975" cy="180975"/>
            <a:chOff x="2823" y="1990"/>
            <a:chExt cx="227" cy="227"/>
          </a:xfrm>
        </p:grpSpPr>
        <p:sp>
          <p:nvSpPr>
            <p:cNvPr id="700486" name="Rectangle 70"/>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87" name="Oval 71"/>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700488" name="Group 72"/>
          <p:cNvGrpSpPr>
            <a:grpSpLocks/>
          </p:cNvGrpSpPr>
          <p:nvPr/>
        </p:nvGrpSpPr>
        <p:grpSpPr bwMode="auto">
          <a:xfrm>
            <a:off x="4481359" y="3338871"/>
            <a:ext cx="180975" cy="180975"/>
            <a:chOff x="2823" y="1990"/>
            <a:chExt cx="227" cy="227"/>
          </a:xfrm>
        </p:grpSpPr>
        <p:sp>
          <p:nvSpPr>
            <p:cNvPr id="700489" name="Rectangle 73"/>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0" name="Oval 74"/>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91" name="Line 75"/>
          <p:cNvSpPr>
            <a:spLocks noChangeShapeType="1"/>
          </p:cNvSpPr>
          <p:nvPr/>
        </p:nvSpPr>
        <p:spPr bwMode="auto">
          <a:xfrm>
            <a:off x="2052484" y="3429359"/>
            <a:ext cx="360363" cy="0"/>
          </a:xfrm>
          <a:prstGeom prst="line">
            <a:avLst/>
          </a:prstGeom>
          <a:noFill/>
          <a:ln w="9525">
            <a:solidFill>
              <a:schemeClr val="tx1"/>
            </a:solidFill>
            <a:round/>
            <a:headEnd type="none" w="sm" len="sm"/>
            <a:tailEnd type="none" w="med" len="lg"/>
          </a:ln>
          <a:effectLst/>
        </p:spPr>
        <p:txBody>
          <a:bodyPr wrap="none" lIns="90000" tIns="46800" rIns="90000" bIns="46800" anchor="ctr"/>
          <a:lstStyle/>
          <a:p>
            <a:endParaRPr lang="ja-JP" altLang="en-US"/>
          </a:p>
        </p:txBody>
      </p:sp>
      <p:grpSp>
        <p:nvGrpSpPr>
          <p:cNvPr id="700492" name="Group 76"/>
          <p:cNvGrpSpPr>
            <a:grpSpLocks/>
          </p:cNvGrpSpPr>
          <p:nvPr/>
        </p:nvGrpSpPr>
        <p:grpSpPr bwMode="auto">
          <a:xfrm>
            <a:off x="2682722" y="2978509"/>
            <a:ext cx="180975" cy="180975"/>
            <a:chOff x="2823" y="1990"/>
            <a:chExt cx="227" cy="227"/>
          </a:xfrm>
        </p:grpSpPr>
        <p:sp>
          <p:nvSpPr>
            <p:cNvPr id="700493" name="Rectangle 77"/>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4" name="Oval 78"/>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700495" name="Group 79"/>
          <p:cNvGrpSpPr>
            <a:grpSpLocks/>
          </p:cNvGrpSpPr>
          <p:nvPr/>
        </p:nvGrpSpPr>
        <p:grpSpPr bwMode="auto">
          <a:xfrm>
            <a:off x="2322359" y="3338871"/>
            <a:ext cx="180975" cy="180975"/>
            <a:chOff x="2823" y="1990"/>
            <a:chExt cx="227" cy="227"/>
          </a:xfrm>
        </p:grpSpPr>
        <p:sp>
          <p:nvSpPr>
            <p:cNvPr id="700496" name="Rectangle 80"/>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7" name="Oval 81"/>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98" name="Line 82"/>
          <p:cNvSpPr>
            <a:spLocks noChangeShapeType="1"/>
          </p:cNvSpPr>
          <p:nvPr/>
        </p:nvSpPr>
        <p:spPr bwMode="auto">
          <a:xfrm>
            <a:off x="6372072" y="3429359"/>
            <a:ext cx="360362"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sp>
        <p:nvSpPr>
          <p:cNvPr id="700499" name="Rectangle 83"/>
          <p:cNvSpPr>
            <a:spLocks noChangeArrowheads="1"/>
          </p:cNvSpPr>
          <p:nvPr/>
        </p:nvSpPr>
        <p:spPr bwMode="auto">
          <a:xfrm>
            <a:off x="1692122" y="3249971"/>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i="1" dirty="0"/>
              <a:t>d</a:t>
            </a:r>
          </a:p>
        </p:txBody>
      </p:sp>
      <p:sp>
        <p:nvSpPr>
          <p:cNvPr id="700500" name="Rectangle 84"/>
          <p:cNvSpPr>
            <a:spLocks noChangeArrowheads="1"/>
          </p:cNvSpPr>
          <p:nvPr/>
        </p:nvSpPr>
        <p:spPr bwMode="auto">
          <a:xfrm>
            <a:off x="6732434" y="3249971"/>
            <a:ext cx="360363" cy="360363"/>
          </a:xfrm>
          <a:prstGeom prst="rect">
            <a:avLst/>
          </a:prstGeom>
          <a:noFill/>
          <a:ln w="12700" algn="ctr">
            <a:noFill/>
            <a:miter lim="800000"/>
            <a:headEnd/>
            <a:tailEnd/>
          </a:ln>
          <a:effectLst/>
        </p:spPr>
        <p:txBody>
          <a:bodyPr wrap="none" lIns="90000" tIns="46800" rIns="90000" bIns="46800" anchor="ctr"/>
          <a:lstStyle/>
          <a:p>
            <a:pPr algn="l"/>
            <a:r>
              <a:rPr lang="en-US" altLang="ja-JP" i="1" dirty="0"/>
              <a:t>q</a:t>
            </a:r>
          </a:p>
        </p:txBody>
      </p:sp>
      <p:sp>
        <p:nvSpPr>
          <p:cNvPr id="700501" name="Line 85"/>
          <p:cNvSpPr>
            <a:spLocks noChangeShapeType="1"/>
          </p:cNvSpPr>
          <p:nvPr/>
        </p:nvSpPr>
        <p:spPr bwMode="auto">
          <a:xfrm flipH="1" flipV="1">
            <a:off x="2411975" y="3248998"/>
            <a:ext cx="359646" cy="180360"/>
          </a:xfrm>
          <a:prstGeom prst="line">
            <a:avLst/>
          </a:prstGeom>
          <a:noFill/>
          <a:ln w="28575">
            <a:solidFill>
              <a:schemeClr val="tx1"/>
            </a:solidFill>
            <a:round/>
            <a:headEnd/>
            <a:tailEnd type="none" w="med" len="lg"/>
          </a:ln>
          <a:effectLst/>
        </p:spPr>
        <p:txBody>
          <a:bodyPr wrap="none" lIns="90000" tIns="46800" rIns="90000" bIns="46800" anchor="ctr"/>
          <a:lstStyle/>
          <a:p>
            <a:endParaRPr lang="ja-JP" altLang="en-US"/>
          </a:p>
        </p:txBody>
      </p:sp>
      <p:grpSp>
        <p:nvGrpSpPr>
          <p:cNvPr id="700502" name="Group 86"/>
          <p:cNvGrpSpPr>
            <a:grpSpLocks/>
          </p:cNvGrpSpPr>
          <p:nvPr/>
        </p:nvGrpSpPr>
        <p:grpSpPr bwMode="auto">
          <a:xfrm>
            <a:off x="2682722" y="3338871"/>
            <a:ext cx="180975" cy="180975"/>
            <a:chOff x="2823" y="1990"/>
            <a:chExt cx="227" cy="227"/>
          </a:xfrm>
        </p:grpSpPr>
        <p:sp>
          <p:nvSpPr>
            <p:cNvPr id="700503" name="Rectangle 87"/>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504" name="Oval 88"/>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505" name="Line 89"/>
          <p:cNvSpPr>
            <a:spLocks noChangeShapeType="1"/>
          </p:cNvSpPr>
          <p:nvPr/>
        </p:nvSpPr>
        <p:spPr bwMode="auto">
          <a:xfrm flipH="1" flipV="1">
            <a:off x="4752002" y="3068995"/>
            <a:ext cx="178618" cy="360363"/>
          </a:xfrm>
          <a:prstGeom prst="line">
            <a:avLst/>
          </a:prstGeom>
          <a:noFill/>
          <a:ln w="28575">
            <a:solidFill>
              <a:schemeClr val="tx1"/>
            </a:solidFill>
            <a:round/>
            <a:headEnd/>
            <a:tailEnd type="none" w="med" len="lg"/>
          </a:ln>
          <a:effectLst/>
        </p:spPr>
        <p:txBody>
          <a:bodyPr wrap="none" lIns="90000" tIns="46800" rIns="90000" bIns="46800" anchor="ctr"/>
          <a:lstStyle/>
          <a:p>
            <a:endParaRPr lang="ja-JP" altLang="en-US"/>
          </a:p>
        </p:txBody>
      </p:sp>
      <p:grpSp>
        <p:nvGrpSpPr>
          <p:cNvPr id="700506" name="Group 90"/>
          <p:cNvGrpSpPr>
            <a:grpSpLocks/>
          </p:cNvGrpSpPr>
          <p:nvPr/>
        </p:nvGrpSpPr>
        <p:grpSpPr bwMode="auto">
          <a:xfrm>
            <a:off x="4841722" y="3338871"/>
            <a:ext cx="180975" cy="180975"/>
            <a:chOff x="2823" y="1990"/>
            <a:chExt cx="227" cy="227"/>
          </a:xfrm>
        </p:grpSpPr>
        <p:sp>
          <p:nvSpPr>
            <p:cNvPr id="700507" name="Rectangle 91"/>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508" name="Oval 92"/>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4" name="スライド番号プレースホルダー 3"/>
          <p:cNvSpPr>
            <a:spLocks noGrp="1"/>
          </p:cNvSpPr>
          <p:nvPr>
            <p:ph type="sldNum" sz="quarter" idx="4294967295"/>
          </p:nvPr>
        </p:nvSpPr>
        <p:spPr>
          <a:xfrm>
            <a:off x="8712552" y="6399396"/>
            <a:ext cx="360048" cy="360048"/>
          </a:xfrm>
          <a:prstGeom prst="rect">
            <a:avLst/>
          </a:prstGeom>
        </p:spPr>
        <p:txBody>
          <a:bodyPr/>
          <a:lstStyle/>
          <a:p>
            <a:fld id="{B99B8E25-FC55-4448-A609-32D724F2B374}" type="slidenum">
              <a:rPr lang="ja-JP" altLang="en-US" smtClean="0"/>
              <a:pPr/>
              <a:t>48</a:t>
            </a:fld>
            <a:endParaRPr lang="ja-JP" altLang="en-US"/>
          </a:p>
        </p:txBody>
      </p:sp>
      <p:sp>
        <p:nvSpPr>
          <p:cNvPr id="75" name="Rectangle 5"/>
          <p:cNvSpPr txBox="1">
            <a:spLocks noChangeArrowheads="1"/>
          </p:cNvSpPr>
          <p:nvPr/>
        </p:nvSpPr>
        <p:spPr>
          <a:xfrm>
            <a:off x="862781" y="4149008"/>
            <a:ext cx="8281219" cy="2070860"/>
          </a:xfrm>
          <a:prstGeom prst="rect">
            <a:avLst/>
          </a:prstGeom>
        </p:spPr>
        <p:txBody>
          <a:bodyPr anchor="t"/>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kern="0" dirty="0"/>
              <a:t>左側のループ：</a:t>
            </a:r>
            <a:endParaRPr lang="en-US" altLang="ja-JP" kern="0" dirty="0"/>
          </a:p>
          <a:p>
            <a:pPr lvl="1"/>
            <a:r>
              <a:rPr lang="en-US" altLang="ja-JP" i="1" kern="0" dirty="0"/>
              <a:t>d</a:t>
            </a:r>
            <a:r>
              <a:rPr lang="en-US" altLang="ja-JP" kern="0" dirty="0"/>
              <a:t> </a:t>
            </a:r>
            <a:r>
              <a:rPr lang="ja-JP" altLang="en-US" kern="0" dirty="0"/>
              <a:t>と遮断され，ループが形成される</a:t>
            </a:r>
            <a:endParaRPr lang="en-US" altLang="ja-JP" kern="0" dirty="0"/>
          </a:p>
          <a:p>
            <a:pPr lvl="1"/>
            <a:r>
              <a:rPr lang="ja-JP" altLang="en-US" kern="0" dirty="0"/>
              <a:t>直前まで </a:t>
            </a:r>
            <a:r>
              <a:rPr lang="en-US" altLang="ja-JP" i="1" kern="0" dirty="0"/>
              <a:t>d</a:t>
            </a:r>
            <a:r>
              <a:rPr lang="en-US" altLang="ja-JP" kern="0" dirty="0"/>
              <a:t> </a:t>
            </a:r>
            <a:r>
              <a:rPr lang="ja-JP" altLang="en-US" kern="0" dirty="0"/>
              <a:t>に入力されていた信号が記憶される</a:t>
            </a:r>
            <a:endParaRPr lang="en-US" altLang="ja-JP" kern="0" dirty="0"/>
          </a:p>
          <a:p>
            <a:r>
              <a:rPr lang="ja-JP" altLang="en-US" kern="0" dirty="0"/>
              <a:t>右側のループ：</a:t>
            </a:r>
            <a:endParaRPr lang="en-US" altLang="ja-JP" kern="0" dirty="0"/>
          </a:p>
          <a:p>
            <a:pPr lvl="1"/>
            <a:r>
              <a:rPr lang="ja-JP" altLang="en-US" kern="0" dirty="0"/>
              <a:t>左側のループと繋がり，ループが解除される</a:t>
            </a:r>
            <a:endParaRPr lang="en-US" altLang="ja-JP" kern="0" dirty="0"/>
          </a:p>
        </p:txBody>
      </p:sp>
      <p:cxnSp>
        <p:nvCxnSpPr>
          <p:cNvPr id="53" name="直線コネクタ 52"/>
          <p:cNvCxnSpPr/>
          <p:nvPr/>
        </p:nvCxnSpPr>
        <p:spPr bwMode="auto">
          <a:xfrm flipV="1">
            <a:off x="1241963"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54" name="直線コネクタ 53"/>
          <p:cNvCxnSpPr/>
          <p:nvPr/>
        </p:nvCxnSpPr>
        <p:spPr bwMode="auto">
          <a:xfrm flipH="1">
            <a:off x="1241964" y="1448978"/>
            <a:ext cx="1080011"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55" name="直線コネクタ 54"/>
          <p:cNvCxnSpPr/>
          <p:nvPr/>
        </p:nvCxnSpPr>
        <p:spPr bwMode="auto">
          <a:xfrm flipV="1">
            <a:off x="2321975"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56" name="直線コネクタ 55"/>
          <p:cNvCxnSpPr/>
          <p:nvPr/>
        </p:nvCxnSpPr>
        <p:spPr bwMode="auto">
          <a:xfrm flipH="1">
            <a:off x="2321975" y="1988984"/>
            <a:ext cx="1170013"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57" name="直線コネクタ 56"/>
          <p:cNvCxnSpPr/>
          <p:nvPr/>
        </p:nvCxnSpPr>
        <p:spPr bwMode="auto">
          <a:xfrm flipV="1">
            <a:off x="3491988" y="1448978"/>
            <a:ext cx="0" cy="540006"/>
          </a:xfrm>
          <a:prstGeom prst="line">
            <a:avLst/>
          </a:prstGeom>
          <a:ln w="38100" cap="rnd">
            <a:solidFill>
              <a:schemeClr val="accent5"/>
            </a:solidFill>
            <a:headEnd type="none" w="med" len="med"/>
            <a:tailEnd type="triangle" w="lg" len="lg"/>
          </a:ln>
          <a:effectLst/>
        </p:spPr>
        <p:style>
          <a:lnRef idx="3">
            <a:schemeClr val="accent5"/>
          </a:lnRef>
          <a:fillRef idx="0">
            <a:schemeClr val="accent5"/>
          </a:fillRef>
          <a:effectRef idx="2">
            <a:schemeClr val="accent5"/>
          </a:effectRef>
          <a:fontRef idx="minor">
            <a:schemeClr val="tx1"/>
          </a:fontRef>
        </p:style>
      </p:cxnSp>
      <p:cxnSp>
        <p:nvCxnSpPr>
          <p:cNvPr id="58" name="直線コネクタ 57"/>
          <p:cNvCxnSpPr/>
          <p:nvPr/>
        </p:nvCxnSpPr>
        <p:spPr bwMode="auto">
          <a:xfrm flipH="1">
            <a:off x="3491989" y="1448978"/>
            <a:ext cx="1080011"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59" name="直線コネクタ 58"/>
          <p:cNvCxnSpPr/>
          <p:nvPr/>
        </p:nvCxnSpPr>
        <p:spPr bwMode="auto">
          <a:xfrm flipV="1">
            <a:off x="4572000" y="1448978"/>
            <a:ext cx="0" cy="540006"/>
          </a:xfrm>
          <a:prstGeom prst="line">
            <a:avLst/>
          </a:prstGeom>
          <a:ln w="19050" cap="rnd">
            <a:solidFill>
              <a:schemeClr val="tx1">
                <a:lumMod val="75000"/>
                <a:lumOff val="25000"/>
              </a:schemeClr>
            </a:solidFill>
            <a:headEnd type="triangle" w="lg" len="lg"/>
            <a:tailEnd type="none" w="lg" len="lg"/>
          </a:ln>
          <a:effectLst/>
        </p:spPr>
        <p:style>
          <a:lnRef idx="3">
            <a:schemeClr val="accent5"/>
          </a:lnRef>
          <a:fillRef idx="0">
            <a:schemeClr val="accent5"/>
          </a:fillRef>
          <a:effectRef idx="2">
            <a:schemeClr val="accent5"/>
          </a:effectRef>
          <a:fontRef idx="minor">
            <a:schemeClr val="tx1"/>
          </a:fontRef>
        </p:style>
      </p:cxnSp>
      <p:cxnSp>
        <p:nvCxnSpPr>
          <p:cNvPr id="60" name="直線コネクタ 59"/>
          <p:cNvCxnSpPr/>
          <p:nvPr/>
        </p:nvCxnSpPr>
        <p:spPr bwMode="auto">
          <a:xfrm flipH="1">
            <a:off x="4572000" y="1988984"/>
            <a:ext cx="1170013"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61" name="直線コネクタ 60"/>
          <p:cNvCxnSpPr/>
          <p:nvPr/>
        </p:nvCxnSpPr>
        <p:spPr bwMode="auto">
          <a:xfrm flipV="1">
            <a:off x="5742013"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62" name="直線コネクタ 61"/>
          <p:cNvCxnSpPr/>
          <p:nvPr/>
        </p:nvCxnSpPr>
        <p:spPr bwMode="auto">
          <a:xfrm flipH="1">
            <a:off x="5742014" y="1448978"/>
            <a:ext cx="1080011"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63" name="直線コネクタ 62"/>
          <p:cNvCxnSpPr/>
          <p:nvPr/>
        </p:nvCxnSpPr>
        <p:spPr bwMode="auto">
          <a:xfrm flipV="1">
            <a:off x="6822025"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64" name="直線コネクタ 63"/>
          <p:cNvCxnSpPr/>
          <p:nvPr/>
        </p:nvCxnSpPr>
        <p:spPr bwMode="auto">
          <a:xfrm flipH="1">
            <a:off x="6822025" y="1988984"/>
            <a:ext cx="1170013"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65" name="直線コネクタ 64"/>
          <p:cNvCxnSpPr/>
          <p:nvPr/>
        </p:nvCxnSpPr>
        <p:spPr bwMode="auto">
          <a:xfrm flipV="1">
            <a:off x="7992038"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sp>
        <p:nvSpPr>
          <p:cNvPr id="66" name="円/楕円 65"/>
          <p:cNvSpPr/>
          <p:nvPr/>
        </p:nvSpPr>
        <p:spPr bwMode="auto">
          <a:xfrm>
            <a:off x="2681979" y="1538979"/>
            <a:ext cx="360004" cy="360004"/>
          </a:xfrm>
          <a:prstGeom prst="ellipse">
            <a:avLst/>
          </a:prstGeom>
          <a:noFill/>
          <a:ln>
            <a:solidFill>
              <a:schemeClr val="tx1">
                <a:lumMod val="75000"/>
                <a:lumOff val="25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１</a:t>
            </a:r>
          </a:p>
        </p:txBody>
      </p:sp>
      <p:sp>
        <p:nvSpPr>
          <p:cNvPr id="67" name="円/楕円 66"/>
          <p:cNvSpPr/>
          <p:nvPr/>
        </p:nvSpPr>
        <p:spPr bwMode="auto">
          <a:xfrm>
            <a:off x="3581989" y="1538979"/>
            <a:ext cx="360004" cy="360004"/>
          </a:xfrm>
          <a:prstGeom prst="ellipse">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5"/>
                </a:solidFill>
                <a:latin typeface="+mn-ea"/>
              </a:rPr>
              <a:t>２</a:t>
            </a:r>
          </a:p>
        </p:txBody>
      </p:sp>
      <p:sp>
        <p:nvSpPr>
          <p:cNvPr id="68" name="円/楕円 67"/>
          <p:cNvSpPr/>
          <p:nvPr/>
        </p:nvSpPr>
        <p:spPr bwMode="auto">
          <a:xfrm>
            <a:off x="3851992" y="998973"/>
            <a:ext cx="360004" cy="360004"/>
          </a:xfrm>
          <a:prstGeom prst="ellipse">
            <a:avLst/>
          </a:prstGeom>
          <a:noFill/>
          <a:ln>
            <a:solidFill>
              <a:schemeClr val="tx1">
                <a:lumMod val="75000"/>
                <a:lumOff val="25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３</a:t>
            </a:r>
          </a:p>
        </p:txBody>
      </p:sp>
      <p:sp>
        <p:nvSpPr>
          <p:cNvPr id="69" name="円/楕円 68"/>
          <p:cNvSpPr/>
          <p:nvPr/>
        </p:nvSpPr>
        <p:spPr bwMode="auto">
          <a:xfrm>
            <a:off x="4662001" y="1538979"/>
            <a:ext cx="360004" cy="360004"/>
          </a:xfrm>
          <a:prstGeom prst="ellipse">
            <a:avLst/>
          </a:prstGeom>
          <a:noFill/>
          <a:ln>
            <a:solidFill>
              <a:schemeClr val="tx1">
                <a:lumMod val="75000"/>
                <a:lumOff val="25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４</a:t>
            </a:r>
          </a:p>
        </p:txBody>
      </p:sp>
      <p:sp>
        <p:nvSpPr>
          <p:cNvPr id="3" name="円弧 2"/>
          <p:cNvSpPr/>
          <p:nvPr/>
        </p:nvSpPr>
        <p:spPr bwMode="auto">
          <a:xfrm>
            <a:off x="2411976" y="3068996"/>
            <a:ext cx="540006" cy="450005"/>
          </a:xfrm>
          <a:prstGeom prst="arc">
            <a:avLst>
              <a:gd name="adj1" fmla="val 11670164"/>
              <a:gd name="adj2" fmla="val 16233113"/>
            </a:avLst>
          </a:prstGeom>
          <a:noFill/>
          <a:ln w="38100" cap="flat" cmpd="sng" algn="ctr">
            <a:solidFill>
              <a:schemeClr val="accent5"/>
            </a:solidFill>
            <a:prstDash val="solid"/>
            <a:round/>
            <a:headEnd type="none" w="med" len="med"/>
            <a:tailEnd type="stealth"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
        <p:nvSpPr>
          <p:cNvPr id="71" name="円弧 70"/>
          <p:cNvSpPr/>
          <p:nvPr/>
        </p:nvSpPr>
        <p:spPr bwMode="auto">
          <a:xfrm rot="16200000" flipH="1">
            <a:off x="4482002" y="3158999"/>
            <a:ext cx="540006" cy="360003"/>
          </a:xfrm>
          <a:prstGeom prst="arc">
            <a:avLst>
              <a:gd name="adj1" fmla="val 11670164"/>
              <a:gd name="adj2" fmla="val 16233113"/>
            </a:avLst>
          </a:prstGeom>
          <a:noFill/>
          <a:ln w="38100" cap="flat" cmpd="sng" algn="ctr">
            <a:solidFill>
              <a:schemeClr val="accent5"/>
            </a:solidFill>
            <a:prstDash val="solid"/>
            <a:round/>
            <a:headEnd type="none" w="med" len="med"/>
            <a:tailEnd type="stealth"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Tree>
    <p:extLst>
      <p:ext uri="{BB962C8B-B14F-4D97-AF65-F5344CB8AC3E}">
        <p14:creationId xmlns:p14="http://schemas.microsoft.com/office/powerpoint/2010/main" val="11338235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p:cNvSpPr>
            <a:spLocks noGrp="1" noChangeArrowheads="1"/>
          </p:cNvSpPr>
          <p:nvPr>
            <p:ph type="title"/>
          </p:nvPr>
        </p:nvSpPr>
        <p:spPr/>
        <p:txBody>
          <a:bodyPr/>
          <a:lstStyle/>
          <a:p>
            <a:r>
              <a:rPr lang="en-US" altLang="ja-JP" dirty="0"/>
              <a:t>D-FF</a:t>
            </a:r>
            <a:r>
              <a:rPr lang="ja-JP" altLang="en-US" dirty="0"/>
              <a:t> の動作 ③ クロック信号が </a:t>
            </a:r>
            <a:r>
              <a:rPr lang="en-US" altLang="ja-JP" dirty="0"/>
              <a:t>High</a:t>
            </a:r>
          </a:p>
        </p:txBody>
      </p:sp>
      <p:sp>
        <p:nvSpPr>
          <p:cNvPr id="700478" name="Freeform 62"/>
          <p:cNvSpPr>
            <a:spLocks/>
          </p:cNvSpPr>
          <p:nvPr/>
        </p:nvSpPr>
        <p:spPr bwMode="auto">
          <a:xfrm>
            <a:off x="2771622" y="2708634"/>
            <a:ext cx="1439862"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700479" name="Freeform 63"/>
          <p:cNvSpPr>
            <a:spLocks/>
          </p:cNvSpPr>
          <p:nvPr/>
        </p:nvSpPr>
        <p:spPr bwMode="auto">
          <a:xfrm>
            <a:off x="4932209" y="2708634"/>
            <a:ext cx="1439863"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pic>
        <p:nvPicPr>
          <p:cNvPr id="700480" name="Picture 64" descr="NOT"/>
          <p:cNvPicPr>
            <a:picLocks noChangeAspect="1" noChangeArrowheads="1"/>
          </p:cNvPicPr>
          <p:nvPr/>
        </p:nvPicPr>
        <p:blipFill>
          <a:blip r:embed="rId3" cstate="print"/>
          <a:srcRect/>
          <a:stretch>
            <a:fillRect/>
          </a:stretch>
        </p:blipFill>
        <p:spPr bwMode="auto">
          <a:xfrm flipH="1">
            <a:off x="3131984" y="2348271"/>
            <a:ext cx="717550" cy="720725"/>
          </a:xfrm>
          <a:prstGeom prst="rect">
            <a:avLst/>
          </a:prstGeom>
          <a:noFill/>
        </p:spPr>
      </p:pic>
      <p:pic>
        <p:nvPicPr>
          <p:cNvPr id="700481" name="Picture 65" descr="NOT"/>
          <p:cNvPicPr>
            <a:picLocks noChangeAspect="1" noChangeArrowheads="1"/>
          </p:cNvPicPr>
          <p:nvPr/>
        </p:nvPicPr>
        <p:blipFill>
          <a:blip r:embed="rId3" cstate="print"/>
          <a:srcRect/>
          <a:stretch>
            <a:fillRect/>
          </a:stretch>
        </p:blipFill>
        <p:spPr bwMode="auto">
          <a:xfrm>
            <a:off x="3131984" y="3068996"/>
            <a:ext cx="717550" cy="720725"/>
          </a:xfrm>
          <a:prstGeom prst="rect">
            <a:avLst/>
          </a:prstGeom>
          <a:noFill/>
        </p:spPr>
      </p:pic>
      <p:pic>
        <p:nvPicPr>
          <p:cNvPr id="700482" name="Picture 66" descr="NOT"/>
          <p:cNvPicPr>
            <a:picLocks noChangeAspect="1" noChangeArrowheads="1"/>
          </p:cNvPicPr>
          <p:nvPr/>
        </p:nvPicPr>
        <p:blipFill>
          <a:blip r:embed="rId3" cstate="print"/>
          <a:srcRect/>
          <a:stretch>
            <a:fillRect/>
          </a:stretch>
        </p:blipFill>
        <p:spPr bwMode="auto">
          <a:xfrm flipH="1">
            <a:off x="5292572" y="2348271"/>
            <a:ext cx="717550" cy="720725"/>
          </a:xfrm>
          <a:prstGeom prst="rect">
            <a:avLst/>
          </a:prstGeom>
          <a:noFill/>
        </p:spPr>
      </p:pic>
      <p:pic>
        <p:nvPicPr>
          <p:cNvPr id="700483" name="Picture 67" descr="NOT"/>
          <p:cNvPicPr>
            <a:picLocks noChangeAspect="1" noChangeArrowheads="1"/>
          </p:cNvPicPr>
          <p:nvPr/>
        </p:nvPicPr>
        <p:blipFill>
          <a:blip r:embed="rId3" cstate="print"/>
          <a:srcRect/>
          <a:stretch>
            <a:fillRect/>
          </a:stretch>
        </p:blipFill>
        <p:spPr bwMode="auto">
          <a:xfrm>
            <a:off x="5292572" y="3068996"/>
            <a:ext cx="717550" cy="720725"/>
          </a:xfrm>
          <a:prstGeom prst="rect">
            <a:avLst/>
          </a:prstGeom>
          <a:noFill/>
        </p:spPr>
      </p:pic>
      <p:sp>
        <p:nvSpPr>
          <p:cNvPr id="700484" name="Line 68"/>
          <p:cNvSpPr>
            <a:spLocks noChangeShapeType="1"/>
          </p:cNvSpPr>
          <p:nvPr/>
        </p:nvSpPr>
        <p:spPr bwMode="auto">
          <a:xfrm>
            <a:off x="4211484" y="3429359"/>
            <a:ext cx="360363"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grpSp>
        <p:nvGrpSpPr>
          <p:cNvPr id="700485" name="Group 69"/>
          <p:cNvGrpSpPr>
            <a:grpSpLocks/>
          </p:cNvGrpSpPr>
          <p:nvPr/>
        </p:nvGrpSpPr>
        <p:grpSpPr bwMode="auto">
          <a:xfrm>
            <a:off x="4841722" y="2978509"/>
            <a:ext cx="180975" cy="180975"/>
            <a:chOff x="2823" y="1990"/>
            <a:chExt cx="227" cy="227"/>
          </a:xfrm>
        </p:grpSpPr>
        <p:sp>
          <p:nvSpPr>
            <p:cNvPr id="700486" name="Rectangle 70"/>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87" name="Oval 71"/>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700488" name="Group 72"/>
          <p:cNvGrpSpPr>
            <a:grpSpLocks/>
          </p:cNvGrpSpPr>
          <p:nvPr/>
        </p:nvGrpSpPr>
        <p:grpSpPr bwMode="auto">
          <a:xfrm>
            <a:off x="4481359" y="3338871"/>
            <a:ext cx="180975" cy="180975"/>
            <a:chOff x="2823" y="1990"/>
            <a:chExt cx="227" cy="227"/>
          </a:xfrm>
        </p:grpSpPr>
        <p:sp>
          <p:nvSpPr>
            <p:cNvPr id="700489" name="Rectangle 73"/>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0" name="Oval 74"/>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91" name="Line 75"/>
          <p:cNvSpPr>
            <a:spLocks noChangeShapeType="1"/>
          </p:cNvSpPr>
          <p:nvPr/>
        </p:nvSpPr>
        <p:spPr bwMode="auto">
          <a:xfrm>
            <a:off x="2052484" y="3429359"/>
            <a:ext cx="360363" cy="0"/>
          </a:xfrm>
          <a:prstGeom prst="line">
            <a:avLst/>
          </a:prstGeom>
          <a:noFill/>
          <a:ln w="9525">
            <a:solidFill>
              <a:schemeClr val="tx1"/>
            </a:solidFill>
            <a:round/>
            <a:headEnd type="none" w="sm" len="sm"/>
            <a:tailEnd type="none" w="med" len="lg"/>
          </a:ln>
          <a:effectLst/>
        </p:spPr>
        <p:txBody>
          <a:bodyPr wrap="none" lIns="90000" tIns="46800" rIns="90000" bIns="46800" anchor="ctr"/>
          <a:lstStyle/>
          <a:p>
            <a:endParaRPr lang="ja-JP" altLang="en-US"/>
          </a:p>
        </p:txBody>
      </p:sp>
      <p:grpSp>
        <p:nvGrpSpPr>
          <p:cNvPr id="700492" name="Group 76"/>
          <p:cNvGrpSpPr>
            <a:grpSpLocks/>
          </p:cNvGrpSpPr>
          <p:nvPr/>
        </p:nvGrpSpPr>
        <p:grpSpPr bwMode="auto">
          <a:xfrm>
            <a:off x="2682722" y="2978509"/>
            <a:ext cx="180975" cy="180975"/>
            <a:chOff x="2823" y="1990"/>
            <a:chExt cx="227" cy="227"/>
          </a:xfrm>
        </p:grpSpPr>
        <p:sp>
          <p:nvSpPr>
            <p:cNvPr id="700493" name="Rectangle 77"/>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4" name="Oval 78"/>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700495" name="Group 79"/>
          <p:cNvGrpSpPr>
            <a:grpSpLocks/>
          </p:cNvGrpSpPr>
          <p:nvPr/>
        </p:nvGrpSpPr>
        <p:grpSpPr bwMode="auto">
          <a:xfrm>
            <a:off x="2322359" y="3338871"/>
            <a:ext cx="180975" cy="180975"/>
            <a:chOff x="2823" y="1990"/>
            <a:chExt cx="227" cy="227"/>
          </a:xfrm>
        </p:grpSpPr>
        <p:sp>
          <p:nvSpPr>
            <p:cNvPr id="700496" name="Rectangle 80"/>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7" name="Oval 81"/>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98" name="Line 82"/>
          <p:cNvSpPr>
            <a:spLocks noChangeShapeType="1"/>
          </p:cNvSpPr>
          <p:nvPr/>
        </p:nvSpPr>
        <p:spPr bwMode="auto">
          <a:xfrm>
            <a:off x="6372072" y="3429359"/>
            <a:ext cx="360362"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sp>
        <p:nvSpPr>
          <p:cNvPr id="700499" name="Rectangle 83"/>
          <p:cNvSpPr>
            <a:spLocks noChangeArrowheads="1"/>
          </p:cNvSpPr>
          <p:nvPr/>
        </p:nvSpPr>
        <p:spPr bwMode="auto">
          <a:xfrm>
            <a:off x="1692122" y="3249971"/>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i="1" dirty="0"/>
              <a:t>d</a:t>
            </a:r>
          </a:p>
        </p:txBody>
      </p:sp>
      <p:sp>
        <p:nvSpPr>
          <p:cNvPr id="700500" name="Rectangle 84"/>
          <p:cNvSpPr>
            <a:spLocks noChangeArrowheads="1"/>
          </p:cNvSpPr>
          <p:nvPr/>
        </p:nvSpPr>
        <p:spPr bwMode="auto">
          <a:xfrm>
            <a:off x="6732434" y="3249971"/>
            <a:ext cx="360363" cy="360363"/>
          </a:xfrm>
          <a:prstGeom prst="rect">
            <a:avLst/>
          </a:prstGeom>
          <a:noFill/>
          <a:ln w="12700" algn="ctr">
            <a:noFill/>
            <a:miter lim="800000"/>
            <a:headEnd/>
            <a:tailEnd/>
          </a:ln>
          <a:effectLst/>
        </p:spPr>
        <p:txBody>
          <a:bodyPr wrap="none" lIns="90000" tIns="46800" rIns="90000" bIns="46800" anchor="ctr"/>
          <a:lstStyle/>
          <a:p>
            <a:pPr algn="l"/>
            <a:r>
              <a:rPr lang="en-US" altLang="ja-JP" i="1" dirty="0"/>
              <a:t>q</a:t>
            </a:r>
          </a:p>
        </p:txBody>
      </p:sp>
      <p:sp>
        <p:nvSpPr>
          <p:cNvPr id="700501" name="Line 85"/>
          <p:cNvSpPr>
            <a:spLocks noChangeShapeType="1"/>
          </p:cNvSpPr>
          <p:nvPr/>
        </p:nvSpPr>
        <p:spPr bwMode="auto">
          <a:xfrm flipH="1" flipV="1">
            <a:off x="2681979" y="3068996"/>
            <a:ext cx="89642" cy="360362"/>
          </a:xfrm>
          <a:prstGeom prst="line">
            <a:avLst/>
          </a:prstGeom>
          <a:noFill/>
          <a:ln w="28575">
            <a:solidFill>
              <a:schemeClr val="tx1"/>
            </a:solidFill>
            <a:round/>
            <a:headEnd/>
            <a:tailEnd type="none" w="med" len="lg"/>
          </a:ln>
          <a:effectLst/>
        </p:spPr>
        <p:txBody>
          <a:bodyPr wrap="none" lIns="90000" tIns="46800" rIns="90000" bIns="46800" anchor="ctr"/>
          <a:lstStyle/>
          <a:p>
            <a:endParaRPr lang="ja-JP" altLang="en-US"/>
          </a:p>
        </p:txBody>
      </p:sp>
      <p:grpSp>
        <p:nvGrpSpPr>
          <p:cNvPr id="700502" name="Group 86"/>
          <p:cNvGrpSpPr>
            <a:grpSpLocks/>
          </p:cNvGrpSpPr>
          <p:nvPr/>
        </p:nvGrpSpPr>
        <p:grpSpPr bwMode="auto">
          <a:xfrm>
            <a:off x="2682722" y="3338871"/>
            <a:ext cx="180975" cy="180975"/>
            <a:chOff x="2823" y="1990"/>
            <a:chExt cx="227" cy="227"/>
          </a:xfrm>
        </p:grpSpPr>
        <p:sp>
          <p:nvSpPr>
            <p:cNvPr id="700503" name="Rectangle 87"/>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504" name="Oval 88"/>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505" name="Line 89"/>
          <p:cNvSpPr>
            <a:spLocks noChangeShapeType="1"/>
          </p:cNvSpPr>
          <p:nvPr/>
        </p:nvSpPr>
        <p:spPr bwMode="auto">
          <a:xfrm flipH="1" flipV="1">
            <a:off x="4481999" y="3338998"/>
            <a:ext cx="448621" cy="90359"/>
          </a:xfrm>
          <a:prstGeom prst="line">
            <a:avLst/>
          </a:prstGeom>
          <a:noFill/>
          <a:ln w="28575">
            <a:solidFill>
              <a:schemeClr val="tx1"/>
            </a:solidFill>
            <a:round/>
            <a:headEnd/>
            <a:tailEnd type="none" w="med" len="lg"/>
          </a:ln>
          <a:effectLst/>
        </p:spPr>
        <p:txBody>
          <a:bodyPr wrap="none" lIns="90000" tIns="46800" rIns="90000" bIns="46800" anchor="ctr"/>
          <a:lstStyle/>
          <a:p>
            <a:endParaRPr lang="ja-JP" altLang="en-US"/>
          </a:p>
        </p:txBody>
      </p:sp>
      <p:grpSp>
        <p:nvGrpSpPr>
          <p:cNvPr id="700506" name="Group 90"/>
          <p:cNvGrpSpPr>
            <a:grpSpLocks/>
          </p:cNvGrpSpPr>
          <p:nvPr/>
        </p:nvGrpSpPr>
        <p:grpSpPr bwMode="auto">
          <a:xfrm>
            <a:off x="4841722" y="3338871"/>
            <a:ext cx="180975" cy="180975"/>
            <a:chOff x="2823" y="1990"/>
            <a:chExt cx="227" cy="227"/>
          </a:xfrm>
        </p:grpSpPr>
        <p:sp>
          <p:nvSpPr>
            <p:cNvPr id="700507" name="Rectangle 91"/>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508" name="Oval 92"/>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4" name="スライド番号プレースホルダー 3"/>
          <p:cNvSpPr>
            <a:spLocks noGrp="1"/>
          </p:cNvSpPr>
          <p:nvPr>
            <p:ph type="sldNum" sz="quarter" idx="4294967295"/>
          </p:nvPr>
        </p:nvSpPr>
        <p:spPr>
          <a:xfrm>
            <a:off x="8712552" y="6399396"/>
            <a:ext cx="360048" cy="360048"/>
          </a:xfrm>
          <a:prstGeom prst="rect">
            <a:avLst/>
          </a:prstGeom>
        </p:spPr>
        <p:txBody>
          <a:bodyPr/>
          <a:lstStyle/>
          <a:p>
            <a:fld id="{B99B8E25-FC55-4448-A609-32D724F2B374}" type="slidenum">
              <a:rPr lang="ja-JP" altLang="en-US" smtClean="0"/>
              <a:pPr/>
              <a:t>49</a:t>
            </a:fld>
            <a:endParaRPr lang="ja-JP" altLang="en-US"/>
          </a:p>
        </p:txBody>
      </p:sp>
      <mc:AlternateContent xmlns:mc="http://schemas.openxmlformats.org/markup-compatibility/2006" xmlns:a14="http://schemas.microsoft.com/office/drawing/2010/main">
        <mc:Choice Requires="a14">
          <p:sp>
            <p:nvSpPr>
              <p:cNvPr id="75" name="Rectangle 5"/>
              <p:cNvSpPr txBox="1">
                <a:spLocks noChangeArrowheads="1"/>
              </p:cNvSpPr>
              <p:nvPr/>
            </p:nvSpPr>
            <p:spPr>
              <a:xfrm>
                <a:off x="862781" y="4149008"/>
                <a:ext cx="8281219" cy="2070860"/>
              </a:xfrm>
              <a:prstGeom prst="rect">
                <a:avLst/>
              </a:prstGeom>
            </p:spPr>
            <p:txBody>
              <a:bodyPr anchor="t"/>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kern="0" dirty="0"/>
                  <a:t>左側のループ：</a:t>
                </a:r>
                <a:endParaRPr lang="en-US" altLang="ja-JP" kern="0" dirty="0"/>
              </a:p>
              <a:p>
                <a:pPr lvl="1"/>
                <a:r>
                  <a:rPr lang="ja-JP" altLang="en-US" kern="0" dirty="0"/>
                  <a:t>クロックが立ち上がる直前の </a:t>
                </a:r>
                <a14:m>
                  <m:oMath xmlns:m="http://schemas.openxmlformats.org/officeDocument/2006/math">
                    <m:r>
                      <a:rPr lang="en-US" altLang="ja-JP" i="1" kern="0" dirty="0" smtClean="0">
                        <a:latin typeface="Cambria Math" panose="02040503050406030204" pitchFamily="18" charset="0"/>
                      </a:rPr>
                      <m:t>𝑑</m:t>
                    </m:r>
                    <m:r>
                      <a:rPr lang="en-US" altLang="ja-JP" b="0" i="0" kern="0" dirty="0" smtClean="0">
                        <a:latin typeface="Cambria Math" panose="02040503050406030204" pitchFamily="18" charset="0"/>
                      </a:rPr>
                      <m:t> </m:t>
                    </m:r>
                  </m:oMath>
                </a14:m>
                <a:r>
                  <a:rPr lang="ja-JP" altLang="en-US" kern="0" dirty="0"/>
                  <a:t>の内容を出し続ける</a:t>
                </a:r>
                <a:endParaRPr lang="en-US" altLang="ja-JP" kern="0" dirty="0"/>
              </a:p>
              <a:p>
                <a:r>
                  <a:rPr lang="ja-JP" altLang="en-US" kern="0" dirty="0"/>
                  <a:t>右側のループ：</a:t>
                </a:r>
                <a:endParaRPr lang="en-US" altLang="ja-JP" kern="0" dirty="0"/>
              </a:p>
              <a:p>
                <a:pPr lvl="1"/>
                <a:r>
                  <a:rPr lang="ja-JP" altLang="en-US" kern="0" dirty="0"/>
                  <a:t>左側のループの出力を反転して </a:t>
                </a:r>
                <a14:m>
                  <m:oMath xmlns:m="http://schemas.openxmlformats.org/officeDocument/2006/math">
                    <m:r>
                      <a:rPr lang="en-US" altLang="ja-JP" i="1" kern="0" dirty="0" smtClean="0">
                        <a:latin typeface="Cambria Math" panose="02040503050406030204" pitchFamily="18" charset="0"/>
                      </a:rPr>
                      <m:t>𝑞</m:t>
                    </m:r>
                  </m:oMath>
                </a14:m>
                <a:r>
                  <a:rPr lang="en-US" altLang="ja-JP" kern="0" dirty="0"/>
                  <a:t> </a:t>
                </a:r>
                <a:r>
                  <a:rPr lang="ja-JP" altLang="en-US" kern="0" dirty="0"/>
                  <a:t>に出力</a:t>
                </a:r>
                <a:endParaRPr lang="en-US" altLang="ja-JP" kern="0" dirty="0"/>
              </a:p>
            </p:txBody>
          </p:sp>
        </mc:Choice>
        <mc:Fallback xmlns="">
          <p:sp>
            <p:nvSpPr>
              <p:cNvPr id="75" name="Rectangle 5"/>
              <p:cNvSpPr txBox="1">
                <a:spLocks noRot="1" noChangeAspect="1" noMove="1" noResize="1" noEditPoints="1" noAdjustHandles="1" noChangeArrowheads="1" noChangeShapeType="1" noTextEdit="1"/>
              </p:cNvSpPr>
              <p:nvPr/>
            </p:nvSpPr>
            <p:spPr>
              <a:xfrm>
                <a:off x="862781" y="4149008"/>
                <a:ext cx="8281219" cy="2070860"/>
              </a:xfrm>
              <a:prstGeom prst="rect">
                <a:avLst/>
              </a:prstGeom>
              <a:blipFill rotWithShape="0">
                <a:blip r:embed="rId4"/>
                <a:stretch>
                  <a:fillRect l="-663" t="-885" b="-3835"/>
                </a:stretch>
              </a:blipFill>
            </p:spPr>
            <p:txBody>
              <a:bodyPr/>
              <a:lstStyle/>
              <a:p>
                <a:r>
                  <a:rPr lang="ja-JP" altLang="en-US">
                    <a:noFill/>
                  </a:rPr>
                  <a:t> </a:t>
                </a:r>
              </a:p>
            </p:txBody>
          </p:sp>
        </mc:Fallback>
      </mc:AlternateContent>
      <p:cxnSp>
        <p:nvCxnSpPr>
          <p:cNvPr id="53" name="直線コネクタ 52"/>
          <p:cNvCxnSpPr/>
          <p:nvPr/>
        </p:nvCxnSpPr>
        <p:spPr bwMode="auto">
          <a:xfrm flipV="1">
            <a:off x="1241963"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54" name="直線コネクタ 53"/>
          <p:cNvCxnSpPr/>
          <p:nvPr/>
        </p:nvCxnSpPr>
        <p:spPr bwMode="auto">
          <a:xfrm flipH="1">
            <a:off x="1241964" y="1448978"/>
            <a:ext cx="1080011"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55" name="直線コネクタ 54"/>
          <p:cNvCxnSpPr/>
          <p:nvPr/>
        </p:nvCxnSpPr>
        <p:spPr bwMode="auto">
          <a:xfrm flipV="1">
            <a:off x="2321975"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56" name="直線コネクタ 55"/>
          <p:cNvCxnSpPr/>
          <p:nvPr/>
        </p:nvCxnSpPr>
        <p:spPr bwMode="auto">
          <a:xfrm flipH="1">
            <a:off x="2321975" y="1988984"/>
            <a:ext cx="1170013"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57" name="直線コネクタ 56"/>
          <p:cNvCxnSpPr/>
          <p:nvPr/>
        </p:nvCxnSpPr>
        <p:spPr bwMode="auto">
          <a:xfrm flipV="1">
            <a:off x="3491988" y="1448978"/>
            <a:ext cx="0" cy="540006"/>
          </a:xfrm>
          <a:prstGeom prst="line">
            <a:avLst/>
          </a:prstGeom>
          <a:ln w="19050" cap="rnd">
            <a:solidFill>
              <a:schemeClr val="tx1">
                <a:lumMod val="75000"/>
                <a:lumOff val="25000"/>
              </a:schemeClr>
            </a:solidFill>
            <a:headEnd type="none" w="med" len="med"/>
            <a:tailEnd type="triangle" w="lg" len="lg"/>
          </a:ln>
          <a:effectLst/>
        </p:spPr>
        <p:style>
          <a:lnRef idx="3">
            <a:schemeClr val="accent5"/>
          </a:lnRef>
          <a:fillRef idx="0">
            <a:schemeClr val="accent5"/>
          </a:fillRef>
          <a:effectRef idx="2">
            <a:schemeClr val="accent5"/>
          </a:effectRef>
          <a:fontRef idx="minor">
            <a:schemeClr val="tx1"/>
          </a:fontRef>
        </p:style>
      </p:cxnSp>
      <p:cxnSp>
        <p:nvCxnSpPr>
          <p:cNvPr id="58" name="直線コネクタ 57"/>
          <p:cNvCxnSpPr/>
          <p:nvPr/>
        </p:nvCxnSpPr>
        <p:spPr bwMode="auto">
          <a:xfrm flipH="1">
            <a:off x="3491989" y="1448978"/>
            <a:ext cx="1080011" cy="0"/>
          </a:xfrm>
          <a:prstGeom prst="line">
            <a:avLst/>
          </a:prstGeom>
          <a:ln w="38100" cap="rnd">
            <a:solidFill>
              <a:schemeClr val="accent5"/>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59" name="直線コネクタ 58"/>
          <p:cNvCxnSpPr/>
          <p:nvPr/>
        </p:nvCxnSpPr>
        <p:spPr bwMode="auto">
          <a:xfrm flipV="1">
            <a:off x="4572000" y="1448978"/>
            <a:ext cx="0" cy="540006"/>
          </a:xfrm>
          <a:prstGeom prst="line">
            <a:avLst/>
          </a:prstGeom>
          <a:ln w="19050" cap="rnd">
            <a:solidFill>
              <a:schemeClr val="tx1">
                <a:lumMod val="75000"/>
                <a:lumOff val="25000"/>
              </a:schemeClr>
            </a:solidFill>
            <a:headEnd type="triangle" w="lg" len="lg"/>
            <a:tailEnd type="none" w="lg" len="lg"/>
          </a:ln>
          <a:effectLst/>
        </p:spPr>
        <p:style>
          <a:lnRef idx="3">
            <a:schemeClr val="accent5"/>
          </a:lnRef>
          <a:fillRef idx="0">
            <a:schemeClr val="accent5"/>
          </a:fillRef>
          <a:effectRef idx="2">
            <a:schemeClr val="accent5"/>
          </a:effectRef>
          <a:fontRef idx="minor">
            <a:schemeClr val="tx1"/>
          </a:fontRef>
        </p:style>
      </p:cxnSp>
      <p:cxnSp>
        <p:nvCxnSpPr>
          <p:cNvPr id="60" name="直線コネクタ 59"/>
          <p:cNvCxnSpPr/>
          <p:nvPr/>
        </p:nvCxnSpPr>
        <p:spPr bwMode="auto">
          <a:xfrm flipH="1">
            <a:off x="4572000" y="1988984"/>
            <a:ext cx="1170013"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61" name="直線コネクタ 60"/>
          <p:cNvCxnSpPr/>
          <p:nvPr/>
        </p:nvCxnSpPr>
        <p:spPr bwMode="auto">
          <a:xfrm flipV="1">
            <a:off x="5742013"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62" name="直線コネクタ 61"/>
          <p:cNvCxnSpPr/>
          <p:nvPr/>
        </p:nvCxnSpPr>
        <p:spPr bwMode="auto">
          <a:xfrm flipH="1">
            <a:off x="5742014" y="1448978"/>
            <a:ext cx="1080011"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63" name="直線コネクタ 62"/>
          <p:cNvCxnSpPr/>
          <p:nvPr/>
        </p:nvCxnSpPr>
        <p:spPr bwMode="auto">
          <a:xfrm flipV="1">
            <a:off x="6822025"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64" name="直線コネクタ 63"/>
          <p:cNvCxnSpPr/>
          <p:nvPr/>
        </p:nvCxnSpPr>
        <p:spPr bwMode="auto">
          <a:xfrm flipH="1">
            <a:off x="6822025" y="1988984"/>
            <a:ext cx="1170013"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65" name="直線コネクタ 64"/>
          <p:cNvCxnSpPr/>
          <p:nvPr/>
        </p:nvCxnSpPr>
        <p:spPr bwMode="auto">
          <a:xfrm flipV="1">
            <a:off x="7992038"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sp>
        <p:nvSpPr>
          <p:cNvPr id="66" name="円/楕円 65"/>
          <p:cNvSpPr/>
          <p:nvPr/>
        </p:nvSpPr>
        <p:spPr bwMode="auto">
          <a:xfrm>
            <a:off x="2681979" y="1538979"/>
            <a:ext cx="360004" cy="360004"/>
          </a:xfrm>
          <a:prstGeom prst="ellipse">
            <a:avLst/>
          </a:prstGeom>
          <a:noFill/>
          <a:ln>
            <a:solidFill>
              <a:schemeClr val="tx1">
                <a:lumMod val="75000"/>
                <a:lumOff val="25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１</a:t>
            </a:r>
          </a:p>
        </p:txBody>
      </p:sp>
      <p:sp>
        <p:nvSpPr>
          <p:cNvPr id="67" name="円/楕円 66"/>
          <p:cNvSpPr/>
          <p:nvPr/>
        </p:nvSpPr>
        <p:spPr bwMode="auto">
          <a:xfrm>
            <a:off x="3581989" y="1538979"/>
            <a:ext cx="360004" cy="360004"/>
          </a:xfrm>
          <a:prstGeom prst="ellipse">
            <a:avLst/>
          </a:prstGeom>
          <a:noFill/>
          <a:ln>
            <a:solidFill>
              <a:schemeClr val="tx1">
                <a:lumMod val="75000"/>
                <a:lumOff val="25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２</a:t>
            </a:r>
          </a:p>
        </p:txBody>
      </p:sp>
      <p:sp>
        <p:nvSpPr>
          <p:cNvPr id="68" name="円/楕円 67"/>
          <p:cNvSpPr/>
          <p:nvPr/>
        </p:nvSpPr>
        <p:spPr bwMode="auto">
          <a:xfrm>
            <a:off x="3851992" y="998973"/>
            <a:ext cx="360004" cy="360004"/>
          </a:xfrm>
          <a:prstGeom prst="ellipse">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5"/>
                </a:solidFill>
                <a:latin typeface="+mn-ea"/>
              </a:rPr>
              <a:t>３</a:t>
            </a:r>
          </a:p>
        </p:txBody>
      </p:sp>
      <p:sp>
        <p:nvSpPr>
          <p:cNvPr id="69" name="円/楕円 68"/>
          <p:cNvSpPr/>
          <p:nvPr/>
        </p:nvSpPr>
        <p:spPr bwMode="auto">
          <a:xfrm>
            <a:off x="4662001" y="1538979"/>
            <a:ext cx="360004" cy="360004"/>
          </a:xfrm>
          <a:prstGeom prst="ellipse">
            <a:avLst/>
          </a:prstGeom>
          <a:noFill/>
          <a:ln>
            <a:solidFill>
              <a:schemeClr val="tx1">
                <a:lumMod val="75000"/>
                <a:lumOff val="25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４</a:t>
            </a:r>
          </a:p>
        </p:txBody>
      </p:sp>
    </p:spTree>
    <p:extLst>
      <p:ext uri="{BB962C8B-B14F-4D97-AF65-F5344CB8AC3E}">
        <p14:creationId xmlns:p14="http://schemas.microsoft.com/office/powerpoint/2010/main" val="2657056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a:t>非構造ハザード</a:t>
            </a:r>
            <a:endParaRPr kumimoji="1" lang="ja-JP" altLang="en-US" dirty="0"/>
          </a:p>
        </p:txBody>
      </p:sp>
      <p:sp>
        <p:nvSpPr>
          <p:cNvPr id="3" name="テキスト プレースホルダー 2"/>
          <p:cNvSpPr>
            <a:spLocks noGrp="1"/>
          </p:cNvSpPr>
          <p:nvPr>
            <p:ph type="body" sz="quarter" idx="10"/>
          </p:nvPr>
        </p:nvSpPr>
        <p:spPr/>
        <p:txBody>
          <a:bodyPr/>
          <a:lstStyle/>
          <a:p>
            <a:pPr marL="385200" indent="-457200">
              <a:buFont typeface="+mj-lt"/>
              <a:buAutoNum type="arabicPeriod"/>
            </a:pPr>
            <a:r>
              <a:rPr lang="ja-JP" altLang="en-US" dirty="0"/>
              <a:t>構造ハザード</a:t>
            </a:r>
            <a:endParaRPr lang="en-US" altLang="ja-JP" dirty="0"/>
          </a:p>
          <a:p>
            <a:pPr marL="385200" indent="-457200">
              <a:buFont typeface="+mj-lt"/>
              <a:buAutoNum type="arabicPeriod"/>
            </a:pPr>
            <a:r>
              <a:rPr lang="ja-JP" altLang="en-US" b="1" dirty="0"/>
              <a:t>非構造ハザード：バックエッジに由来</a:t>
            </a:r>
            <a:endParaRPr lang="en-US" altLang="ja-JP" b="1" dirty="0"/>
          </a:p>
          <a:p>
            <a:pPr marL="745200" lvl="1" indent="-457200">
              <a:buFont typeface="+mj-lt"/>
              <a:buAutoNum type="alphaLcPeriod"/>
            </a:pPr>
            <a:r>
              <a:rPr lang="ja-JP" altLang="en-US" dirty="0"/>
              <a:t>データ・ハザード</a:t>
            </a:r>
          </a:p>
          <a:p>
            <a:pPr marL="709200" lvl="1" indent="-457200">
              <a:buFont typeface="+mj-lt"/>
              <a:buAutoNum type="alphaLcPeriod"/>
            </a:pPr>
            <a:r>
              <a:rPr lang="ja-JP" altLang="en-US" dirty="0"/>
              <a:t>制御ハザード</a:t>
            </a:r>
            <a:endParaRPr lang="en-US" altLang="ja-JP" dirty="0"/>
          </a:p>
        </p:txBody>
      </p:sp>
    </p:spTree>
    <p:extLst>
      <p:ext uri="{BB962C8B-B14F-4D97-AF65-F5344CB8AC3E}">
        <p14:creationId xmlns:p14="http://schemas.microsoft.com/office/powerpoint/2010/main" val="33809306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p:cNvSpPr>
            <a:spLocks noGrp="1" noChangeArrowheads="1"/>
          </p:cNvSpPr>
          <p:nvPr>
            <p:ph type="title"/>
          </p:nvPr>
        </p:nvSpPr>
        <p:spPr/>
        <p:txBody>
          <a:bodyPr/>
          <a:lstStyle/>
          <a:p>
            <a:r>
              <a:rPr lang="en-US" altLang="ja-JP" dirty="0"/>
              <a:t>D-FF</a:t>
            </a:r>
            <a:r>
              <a:rPr lang="ja-JP" altLang="en-US" dirty="0"/>
              <a:t> の動作 ④ クロック信号の立ち下がり</a:t>
            </a:r>
            <a:endParaRPr lang="en-US" altLang="ja-JP" dirty="0"/>
          </a:p>
        </p:txBody>
      </p:sp>
      <p:sp>
        <p:nvSpPr>
          <p:cNvPr id="700478" name="Freeform 62"/>
          <p:cNvSpPr>
            <a:spLocks/>
          </p:cNvSpPr>
          <p:nvPr/>
        </p:nvSpPr>
        <p:spPr bwMode="auto">
          <a:xfrm>
            <a:off x="2771622" y="2708634"/>
            <a:ext cx="1439862"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700479" name="Freeform 63"/>
          <p:cNvSpPr>
            <a:spLocks/>
          </p:cNvSpPr>
          <p:nvPr/>
        </p:nvSpPr>
        <p:spPr bwMode="auto">
          <a:xfrm>
            <a:off x="4932209" y="2708634"/>
            <a:ext cx="1439863"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pic>
        <p:nvPicPr>
          <p:cNvPr id="700480" name="Picture 64" descr="NOT"/>
          <p:cNvPicPr>
            <a:picLocks noChangeAspect="1" noChangeArrowheads="1"/>
          </p:cNvPicPr>
          <p:nvPr/>
        </p:nvPicPr>
        <p:blipFill>
          <a:blip r:embed="rId3" cstate="print"/>
          <a:srcRect/>
          <a:stretch>
            <a:fillRect/>
          </a:stretch>
        </p:blipFill>
        <p:spPr bwMode="auto">
          <a:xfrm flipH="1">
            <a:off x="3131984" y="2348271"/>
            <a:ext cx="717550" cy="720725"/>
          </a:xfrm>
          <a:prstGeom prst="rect">
            <a:avLst/>
          </a:prstGeom>
          <a:noFill/>
        </p:spPr>
      </p:pic>
      <p:pic>
        <p:nvPicPr>
          <p:cNvPr id="700481" name="Picture 65" descr="NOT"/>
          <p:cNvPicPr>
            <a:picLocks noChangeAspect="1" noChangeArrowheads="1"/>
          </p:cNvPicPr>
          <p:nvPr/>
        </p:nvPicPr>
        <p:blipFill>
          <a:blip r:embed="rId3" cstate="print"/>
          <a:srcRect/>
          <a:stretch>
            <a:fillRect/>
          </a:stretch>
        </p:blipFill>
        <p:spPr bwMode="auto">
          <a:xfrm>
            <a:off x="3131984" y="3068996"/>
            <a:ext cx="717550" cy="720725"/>
          </a:xfrm>
          <a:prstGeom prst="rect">
            <a:avLst/>
          </a:prstGeom>
          <a:noFill/>
        </p:spPr>
      </p:pic>
      <p:pic>
        <p:nvPicPr>
          <p:cNvPr id="700482" name="Picture 66" descr="NOT"/>
          <p:cNvPicPr>
            <a:picLocks noChangeAspect="1" noChangeArrowheads="1"/>
          </p:cNvPicPr>
          <p:nvPr/>
        </p:nvPicPr>
        <p:blipFill>
          <a:blip r:embed="rId3" cstate="print"/>
          <a:srcRect/>
          <a:stretch>
            <a:fillRect/>
          </a:stretch>
        </p:blipFill>
        <p:spPr bwMode="auto">
          <a:xfrm flipH="1">
            <a:off x="5292572" y="2348271"/>
            <a:ext cx="717550" cy="720725"/>
          </a:xfrm>
          <a:prstGeom prst="rect">
            <a:avLst/>
          </a:prstGeom>
          <a:noFill/>
        </p:spPr>
      </p:pic>
      <p:pic>
        <p:nvPicPr>
          <p:cNvPr id="700483" name="Picture 67" descr="NOT"/>
          <p:cNvPicPr>
            <a:picLocks noChangeAspect="1" noChangeArrowheads="1"/>
          </p:cNvPicPr>
          <p:nvPr/>
        </p:nvPicPr>
        <p:blipFill>
          <a:blip r:embed="rId3" cstate="print"/>
          <a:srcRect/>
          <a:stretch>
            <a:fillRect/>
          </a:stretch>
        </p:blipFill>
        <p:spPr bwMode="auto">
          <a:xfrm>
            <a:off x="5292572" y="3068996"/>
            <a:ext cx="717550" cy="720725"/>
          </a:xfrm>
          <a:prstGeom prst="rect">
            <a:avLst/>
          </a:prstGeom>
          <a:noFill/>
        </p:spPr>
      </p:pic>
      <p:sp>
        <p:nvSpPr>
          <p:cNvPr id="700484" name="Line 68"/>
          <p:cNvSpPr>
            <a:spLocks noChangeShapeType="1"/>
          </p:cNvSpPr>
          <p:nvPr/>
        </p:nvSpPr>
        <p:spPr bwMode="auto">
          <a:xfrm>
            <a:off x="4211484" y="3429359"/>
            <a:ext cx="360363"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grpSp>
        <p:nvGrpSpPr>
          <p:cNvPr id="700485" name="Group 69"/>
          <p:cNvGrpSpPr>
            <a:grpSpLocks/>
          </p:cNvGrpSpPr>
          <p:nvPr/>
        </p:nvGrpSpPr>
        <p:grpSpPr bwMode="auto">
          <a:xfrm>
            <a:off x="4841722" y="2978509"/>
            <a:ext cx="180975" cy="180975"/>
            <a:chOff x="2823" y="1990"/>
            <a:chExt cx="227" cy="227"/>
          </a:xfrm>
        </p:grpSpPr>
        <p:sp>
          <p:nvSpPr>
            <p:cNvPr id="700486" name="Rectangle 70"/>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87" name="Oval 71"/>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700488" name="Group 72"/>
          <p:cNvGrpSpPr>
            <a:grpSpLocks/>
          </p:cNvGrpSpPr>
          <p:nvPr/>
        </p:nvGrpSpPr>
        <p:grpSpPr bwMode="auto">
          <a:xfrm>
            <a:off x="4481359" y="3338871"/>
            <a:ext cx="180975" cy="180975"/>
            <a:chOff x="2823" y="1990"/>
            <a:chExt cx="227" cy="227"/>
          </a:xfrm>
        </p:grpSpPr>
        <p:sp>
          <p:nvSpPr>
            <p:cNvPr id="700489" name="Rectangle 73"/>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0" name="Oval 74"/>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91" name="Line 75"/>
          <p:cNvSpPr>
            <a:spLocks noChangeShapeType="1"/>
          </p:cNvSpPr>
          <p:nvPr/>
        </p:nvSpPr>
        <p:spPr bwMode="auto">
          <a:xfrm>
            <a:off x="2052484" y="3429359"/>
            <a:ext cx="360363" cy="0"/>
          </a:xfrm>
          <a:prstGeom prst="line">
            <a:avLst/>
          </a:prstGeom>
          <a:noFill/>
          <a:ln w="9525">
            <a:solidFill>
              <a:schemeClr val="tx1"/>
            </a:solidFill>
            <a:round/>
            <a:headEnd type="none" w="sm" len="sm"/>
            <a:tailEnd type="none" w="med" len="lg"/>
          </a:ln>
          <a:effectLst/>
        </p:spPr>
        <p:txBody>
          <a:bodyPr wrap="none" lIns="90000" tIns="46800" rIns="90000" bIns="46800" anchor="ctr"/>
          <a:lstStyle/>
          <a:p>
            <a:endParaRPr lang="ja-JP" altLang="en-US"/>
          </a:p>
        </p:txBody>
      </p:sp>
      <p:grpSp>
        <p:nvGrpSpPr>
          <p:cNvPr id="700492" name="Group 76"/>
          <p:cNvGrpSpPr>
            <a:grpSpLocks/>
          </p:cNvGrpSpPr>
          <p:nvPr/>
        </p:nvGrpSpPr>
        <p:grpSpPr bwMode="auto">
          <a:xfrm>
            <a:off x="2682722" y="2978509"/>
            <a:ext cx="180975" cy="180975"/>
            <a:chOff x="2823" y="1990"/>
            <a:chExt cx="227" cy="227"/>
          </a:xfrm>
        </p:grpSpPr>
        <p:sp>
          <p:nvSpPr>
            <p:cNvPr id="700493" name="Rectangle 77"/>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4" name="Oval 78"/>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700495" name="Group 79"/>
          <p:cNvGrpSpPr>
            <a:grpSpLocks/>
          </p:cNvGrpSpPr>
          <p:nvPr/>
        </p:nvGrpSpPr>
        <p:grpSpPr bwMode="auto">
          <a:xfrm>
            <a:off x="2322359" y="3338871"/>
            <a:ext cx="180975" cy="180975"/>
            <a:chOff x="2823" y="1990"/>
            <a:chExt cx="227" cy="227"/>
          </a:xfrm>
        </p:grpSpPr>
        <p:sp>
          <p:nvSpPr>
            <p:cNvPr id="700496" name="Rectangle 80"/>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7" name="Oval 81"/>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98" name="Line 82"/>
          <p:cNvSpPr>
            <a:spLocks noChangeShapeType="1"/>
          </p:cNvSpPr>
          <p:nvPr/>
        </p:nvSpPr>
        <p:spPr bwMode="auto">
          <a:xfrm>
            <a:off x="6372072" y="3429359"/>
            <a:ext cx="360362"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sp>
        <p:nvSpPr>
          <p:cNvPr id="700499" name="Rectangle 83"/>
          <p:cNvSpPr>
            <a:spLocks noChangeArrowheads="1"/>
          </p:cNvSpPr>
          <p:nvPr/>
        </p:nvSpPr>
        <p:spPr bwMode="auto">
          <a:xfrm>
            <a:off x="1692122" y="3249971"/>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i="1" dirty="0"/>
              <a:t>d</a:t>
            </a:r>
          </a:p>
        </p:txBody>
      </p:sp>
      <p:sp>
        <p:nvSpPr>
          <p:cNvPr id="700500" name="Rectangle 84"/>
          <p:cNvSpPr>
            <a:spLocks noChangeArrowheads="1"/>
          </p:cNvSpPr>
          <p:nvPr/>
        </p:nvSpPr>
        <p:spPr bwMode="auto">
          <a:xfrm>
            <a:off x="6732434" y="3249971"/>
            <a:ext cx="360363" cy="360363"/>
          </a:xfrm>
          <a:prstGeom prst="rect">
            <a:avLst/>
          </a:prstGeom>
          <a:noFill/>
          <a:ln w="12700" algn="ctr">
            <a:noFill/>
            <a:miter lim="800000"/>
            <a:headEnd/>
            <a:tailEnd/>
          </a:ln>
          <a:effectLst/>
        </p:spPr>
        <p:txBody>
          <a:bodyPr wrap="none" lIns="90000" tIns="46800" rIns="90000" bIns="46800" anchor="ctr"/>
          <a:lstStyle/>
          <a:p>
            <a:pPr algn="l"/>
            <a:r>
              <a:rPr lang="en-US" altLang="ja-JP" i="1" dirty="0"/>
              <a:t>q</a:t>
            </a:r>
          </a:p>
        </p:txBody>
      </p:sp>
      <p:sp>
        <p:nvSpPr>
          <p:cNvPr id="700501" name="Line 85"/>
          <p:cNvSpPr>
            <a:spLocks noChangeShapeType="1"/>
          </p:cNvSpPr>
          <p:nvPr/>
        </p:nvSpPr>
        <p:spPr bwMode="auto">
          <a:xfrm flipH="1" flipV="1">
            <a:off x="2411975" y="3248998"/>
            <a:ext cx="359646" cy="180360"/>
          </a:xfrm>
          <a:prstGeom prst="line">
            <a:avLst/>
          </a:prstGeom>
          <a:noFill/>
          <a:ln w="28575">
            <a:solidFill>
              <a:schemeClr val="tx1"/>
            </a:solidFill>
            <a:round/>
            <a:headEnd/>
            <a:tailEnd type="none" w="med" len="lg"/>
          </a:ln>
          <a:effectLst/>
        </p:spPr>
        <p:txBody>
          <a:bodyPr wrap="none" lIns="90000" tIns="46800" rIns="90000" bIns="46800" anchor="ctr"/>
          <a:lstStyle/>
          <a:p>
            <a:endParaRPr lang="ja-JP" altLang="en-US"/>
          </a:p>
        </p:txBody>
      </p:sp>
      <p:grpSp>
        <p:nvGrpSpPr>
          <p:cNvPr id="700502" name="Group 86"/>
          <p:cNvGrpSpPr>
            <a:grpSpLocks/>
          </p:cNvGrpSpPr>
          <p:nvPr/>
        </p:nvGrpSpPr>
        <p:grpSpPr bwMode="auto">
          <a:xfrm>
            <a:off x="2682722" y="3338871"/>
            <a:ext cx="180975" cy="180975"/>
            <a:chOff x="2823" y="1990"/>
            <a:chExt cx="227" cy="227"/>
          </a:xfrm>
        </p:grpSpPr>
        <p:sp>
          <p:nvSpPr>
            <p:cNvPr id="700503" name="Rectangle 87"/>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504" name="Oval 88"/>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505" name="Line 89"/>
          <p:cNvSpPr>
            <a:spLocks noChangeShapeType="1"/>
          </p:cNvSpPr>
          <p:nvPr/>
        </p:nvSpPr>
        <p:spPr bwMode="auto">
          <a:xfrm flipH="1" flipV="1">
            <a:off x="4571999" y="3248997"/>
            <a:ext cx="358620" cy="180359"/>
          </a:xfrm>
          <a:prstGeom prst="line">
            <a:avLst/>
          </a:prstGeom>
          <a:noFill/>
          <a:ln w="28575">
            <a:solidFill>
              <a:schemeClr val="tx1"/>
            </a:solidFill>
            <a:round/>
            <a:headEnd/>
            <a:tailEnd type="none" w="med" len="lg"/>
          </a:ln>
          <a:effectLst/>
        </p:spPr>
        <p:txBody>
          <a:bodyPr wrap="none" lIns="90000" tIns="46800" rIns="90000" bIns="46800" anchor="ctr"/>
          <a:lstStyle/>
          <a:p>
            <a:endParaRPr lang="ja-JP" altLang="en-US"/>
          </a:p>
        </p:txBody>
      </p:sp>
      <p:grpSp>
        <p:nvGrpSpPr>
          <p:cNvPr id="700506" name="Group 90"/>
          <p:cNvGrpSpPr>
            <a:grpSpLocks/>
          </p:cNvGrpSpPr>
          <p:nvPr/>
        </p:nvGrpSpPr>
        <p:grpSpPr bwMode="auto">
          <a:xfrm>
            <a:off x="4841722" y="3338871"/>
            <a:ext cx="180975" cy="180975"/>
            <a:chOff x="2823" y="1990"/>
            <a:chExt cx="227" cy="227"/>
          </a:xfrm>
        </p:grpSpPr>
        <p:sp>
          <p:nvSpPr>
            <p:cNvPr id="700507" name="Rectangle 91"/>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508" name="Oval 92"/>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4" name="スライド番号プレースホルダー 3"/>
          <p:cNvSpPr>
            <a:spLocks noGrp="1"/>
          </p:cNvSpPr>
          <p:nvPr>
            <p:ph type="sldNum" sz="quarter" idx="4294967295"/>
          </p:nvPr>
        </p:nvSpPr>
        <p:spPr>
          <a:xfrm>
            <a:off x="8712552" y="6399396"/>
            <a:ext cx="360048" cy="360048"/>
          </a:xfrm>
          <a:prstGeom prst="rect">
            <a:avLst/>
          </a:prstGeom>
        </p:spPr>
        <p:txBody>
          <a:bodyPr/>
          <a:lstStyle/>
          <a:p>
            <a:fld id="{B99B8E25-FC55-4448-A609-32D724F2B374}" type="slidenum">
              <a:rPr lang="ja-JP" altLang="en-US" smtClean="0"/>
              <a:pPr/>
              <a:t>50</a:t>
            </a:fld>
            <a:endParaRPr lang="ja-JP" altLang="en-US"/>
          </a:p>
        </p:txBody>
      </p:sp>
      <p:sp>
        <p:nvSpPr>
          <p:cNvPr id="75" name="Rectangle 5"/>
          <p:cNvSpPr txBox="1">
            <a:spLocks noChangeArrowheads="1"/>
          </p:cNvSpPr>
          <p:nvPr/>
        </p:nvSpPr>
        <p:spPr>
          <a:xfrm>
            <a:off x="862781" y="4149008"/>
            <a:ext cx="8281219" cy="2070860"/>
          </a:xfrm>
          <a:prstGeom prst="rect">
            <a:avLst/>
          </a:prstGeom>
        </p:spPr>
        <p:txBody>
          <a:bodyPr anchor="t"/>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kern="0" dirty="0"/>
              <a:t>左側のループ：</a:t>
            </a:r>
            <a:endParaRPr lang="en-US" altLang="ja-JP" kern="0" dirty="0"/>
          </a:p>
          <a:p>
            <a:pPr lvl="1"/>
            <a:r>
              <a:rPr lang="ja-JP" altLang="en-US" kern="0" dirty="0"/>
              <a:t>ループが解除される</a:t>
            </a:r>
            <a:endParaRPr lang="en-US" altLang="ja-JP" kern="0" dirty="0"/>
          </a:p>
          <a:p>
            <a:r>
              <a:rPr lang="ja-JP" altLang="en-US" kern="0" dirty="0"/>
              <a:t>右側のループ：</a:t>
            </a:r>
            <a:endParaRPr lang="en-US" altLang="ja-JP" kern="0" dirty="0"/>
          </a:p>
          <a:p>
            <a:pPr lvl="1"/>
            <a:r>
              <a:rPr lang="ja-JP" altLang="en-US" kern="0" dirty="0"/>
              <a:t>左側のループと遮断され，ループが形成される</a:t>
            </a:r>
            <a:endParaRPr lang="en-US" altLang="ja-JP" kern="0" dirty="0"/>
          </a:p>
          <a:p>
            <a:pPr lvl="1"/>
            <a:r>
              <a:rPr lang="ja-JP" altLang="en-US" kern="0" dirty="0"/>
              <a:t>それまで左側から入力された内容を出し続ける</a:t>
            </a:r>
            <a:endParaRPr lang="en-US" altLang="ja-JP" kern="0" dirty="0"/>
          </a:p>
        </p:txBody>
      </p:sp>
      <p:cxnSp>
        <p:nvCxnSpPr>
          <p:cNvPr id="53" name="直線コネクタ 52"/>
          <p:cNvCxnSpPr/>
          <p:nvPr/>
        </p:nvCxnSpPr>
        <p:spPr bwMode="auto">
          <a:xfrm flipV="1">
            <a:off x="1241963"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54" name="直線コネクタ 53"/>
          <p:cNvCxnSpPr/>
          <p:nvPr/>
        </p:nvCxnSpPr>
        <p:spPr bwMode="auto">
          <a:xfrm flipH="1">
            <a:off x="1241964" y="1448978"/>
            <a:ext cx="1080011"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55" name="直線コネクタ 54"/>
          <p:cNvCxnSpPr/>
          <p:nvPr/>
        </p:nvCxnSpPr>
        <p:spPr bwMode="auto">
          <a:xfrm flipV="1">
            <a:off x="2321975"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56" name="直線コネクタ 55"/>
          <p:cNvCxnSpPr/>
          <p:nvPr/>
        </p:nvCxnSpPr>
        <p:spPr bwMode="auto">
          <a:xfrm flipH="1">
            <a:off x="2321975" y="1988984"/>
            <a:ext cx="1170013"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57" name="直線コネクタ 56"/>
          <p:cNvCxnSpPr/>
          <p:nvPr/>
        </p:nvCxnSpPr>
        <p:spPr bwMode="auto">
          <a:xfrm flipV="1">
            <a:off x="3491988" y="1448978"/>
            <a:ext cx="0" cy="540006"/>
          </a:xfrm>
          <a:prstGeom prst="line">
            <a:avLst/>
          </a:prstGeom>
          <a:ln w="19050" cap="rnd">
            <a:solidFill>
              <a:schemeClr val="tx1">
                <a:lumMod val="75000"/>
                <a:lumOff val="25000"/>
              </a:schemeClr>
            </a:solidFill>
            <a:headEnd type="none" w="med" len="med"/>
            <a:tailEnd type="triangle" w="lg" len="lg"/>
          </a:ln>
          <a:effectLst/>
        </p:spPr>
        <p:style>
          <a:lnRef idx="3">
            <a:schemeClr val="accent5"/>
          </a:lnRef>
          <a:fillRef idx="0">
            <a:schemeClr val="accent5"/>
          </a:fillRef>
          <a:effectRef idx="2">
            <a:schemeClr val="accent5"/>
          </a:effectRef>
          <a:fontRef idx="minor">
            <a:schemeClr val="tx1"/>
          </a:fontRef>
        </p:style>
      </p:cxnSp>
      <p:cxnSp>
        <p:nvCxnSpPr>
          <p:cNvPr id="58" name="直線コネクタ 57"/>
          <p:cNvCxnSpPr/>
          <p:nvPr/>
        </p:nvCxnSpPr>
        <p:spPr bwMode="auto">
          <a:xfrm flipH="1">
            <a:off x="3491989" y="1448978"/>
            <a:ext cx="1080011"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59" name="直線コネクタ 58"/>
          <p:cNvCxnSpPr/>
          <p:nvPr/>
        </p:nvCxnSpPr>
        <p:spPr bwMode="auto">
          <a:xfrm flipV="1">
            <a:off x="4572000" y="1448978"/>
            <a:ext cx="0" cy="540006"/>
          </a:xfrm>
          <a:prstGeom prst="line">
            <a:avLst/>
          </a:prstGeom>
          <a:ln w="38100" cap="rnd">
            <a:solidFill>
              <a:schemeClr val="accent5"/>
            </a:solidFill>
            <a:headEnd type="triangle" w="lg" len="lg"/>
            <a:tailEnd type="none" w="lg" len="lg"/>
          </a:ln>
          <a:effectLst/>
        </p:spPr>
        <p:style>
          <a:lnRef idx="3">
            <a:schemeClr val="accent5"/>
          </a:lnRef>
          <a:fillRef idx="0">
            <a:schemeClr val="accent5"/>
          </a:fillRef>
          <a:effectRef idx="2">
            <a:schemeClr val="accent5"/>
          </a:effectRef>
          <a:fontRef idx="minor">
            <a:schemeClr val="tx1"/>
          </a:fontRef>
        </p:style>
      </p:cxnSp>
      <p:cxnSp>
        <p:nvCxnSpPr>
          <p:cNvPr id="60" name="直線コネクタ 59"/>
          <p:cNvCxnSpPr/>
          <p:nvPr/>
        </p:nvCxnSpPr>
        <p:spPr bwMode="auto">
          <a:xfrm flipH="1">
            <a:off x="4572000" y="1988984"/>
            <a:ext cx="1170013"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61" name="直線コネクタ 60"/>
          <p:cNvCxnSpPr/>
          <p:nvPr/>
        </p:nvCxnSpPr>
        <p:spPr bwMode="auto">
          <a:xfrm flipV="1">
            <a:off x="5742013"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62" name="直線コネクタ 61"/>
          <p:cNvCxnSpPr/>
          <p:nvPr/>
        </p:nvCxnSpPr>
        <p:spPr bwMode="auto">
          <a:xfrm flipH="1">
            <a:off x="5742014" y="1448978"/>
            <a:ext cx="1080011"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63" name="直線コネクタ 62"/>
          <p:cNvCxnSpPr/>
          <p:nvPr/>
        </p:nvCxnSpPr>
        <p:spPr bwMode="auto">
          <a:xfrm flipV="1">
            <a:off x="6822025"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64" name="直線コネクタ 63"/>
          <p:cNvCxnSpPr/>
          <p:nvPr/>
        </p:nvCxnSpPr>
        <p:spPr bwMode="auto">
          <a:xfrm flipH="1">
            <a:off x="6822025" y="1988984"/>
            <a:ext cx="1170013"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65" name="直線コネクタ 64"/>
          <p:cNvCxnSpPr/>
          <p:nvPr/>
        </p:nvCxnSpPr>
        <p:spPr bwMode="auto">
          <a:xfrm flipV="1">
            <a:off x="7992038"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sp>
        <p:nvSpPr>
          <p:cNvPr id="66" name="円/楕円 65"/>
          <p:cNvSpPr/>
          <p:nvPr/>
        </p:nvSpPr>
        <p:spPr bwMode="auto">
          <a:xfrm>
            <a:off x="2681979" y="1538979"/>
            <a:ext cx="360004" cy="360004"/>
          </a:xfrm>
          <a:prstGeom prst="ellipse">
            <a:avLst/>
          </a:prstGeom>
          <a:noFill/>
          <a:ln>
            <a:solidFill>
              <a:schemeClr val="tx1">
                <a:lumMod val="75000"/>
                <a:lumOff val="25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１</a:t>
            </a:r>
          </a:p>
        </p:txBody>
      </p:sp>
      <p:sp>
        <p:nvSpPr>
          <p:cNvPr id="67" name="円/楕円 66"/>
          <p:cNvSpPr/>
          <p:nvPr/>
        </p:nvSpPr>
        <p:spPr bwMode="auto">
          <a:xfrm>
            <a:off x="3581989" y="1538979"/>
            <a:ext cx="360004" cy="360004"/>
          </a:xfrm>
          <a:prstGeom prst="ellipse">
            <a:avLst/>
          </a:prstGeom>
          <a:noFill/>
          <a:ln>
            <a:solidFill>
              <a:schemeClr val="tx1">
                <a:lumMod val="75000"/>
                <a:lumOff val="25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２</a:t>
            </a:r>
          </a:p>
        </p:txBody>
      </p:sp>
      <p:sp>
        <p:nvSpPr>
          <p:cNvPr id="68" name="円/楕円 67"/>
          <p:cNvSpPr/>
          <p:nvPr/>
        </p:nvSpPr>
        <p:spPr bwMode="auto">
          <a:xfrm>
            <a:off x="3851992" y="998973"/>
            <a:ext cx="360004" cy="360004"/>
          </a:xfrm>
          <a:prstGeom prst="ellipse">
            <a:avLst/>
          </a:prstGeom>
          <a:noFill/>
          <a:ln>
            <a:solidFill>
              <a:schemeClr val="tx1">
                <a:lumMod val="75000"/>
                <a:lumOff val="25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３</a:t>
            </a:r>
          </a:p>
        </p:txBody>
      </p:sp>
      <p:sp>
        <p:nvSpPr>
          <p:cNvPr id="69" name="円/楕円 68"/>
          <p:cNvSpPr/>
          <p:nvPr/>
        </p:nvSpPr>
        <p:spPr bwMode="auto">
          <a:xfrm>
            <a:off x="4662001" y="1538979"/>
            <a:ext cx="360004" cy="360004"/>
          </a:xfrm>
          <a:prstGeom prst="ellipse">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5"/>
                </a:solidFill>
                <a:latin typeface="+mn-ea"/>
              </a:rPr>
              <a:t>４</a:t>
            </a:r>
          </a:p>
        </p:txBody>
      </p:sp>
      <p:sp>
        <p:nvSpPr>
          <p:cNvPr id="3" name="円弧 2"/>
          <p:cNvSpPr/>
          <p:nvPr/>
        </p:nvSpPr>
        <p:spPr bwMode="auto">
          <a:xfrm>
            <a:off x="4572000" y="3068996"/>
            <a:ext cx="540006" cy="450005"/>
          </a:xfrm>
          <a:prstGeom prst="arc">
            <a:avLst>
              <a:gd name="adj1" fmla="val 11670164"/>
              <a:gd name="adj2" fmla="val 16233113"/>
            </a:avLst>
          </a:prstGeom>
          <a:noFill/>
          <a:ln w="38100" cap="flat" cmpd="sng" algn="ctr">
            <a:solidFill>
              <a:schemeClr val="accent5"/>
            </a:solidFill>
            <a:prstDash val="solid"/>
            <a:round/>
            <a:headEnd type="none" w="med" len="med"/>
            <a:tailEnd type="stealth"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
        <p:nvSpPr>
          <p:cNvPr id="71" name="円弧 70"/>
          <p:cNvSpPr/>
          <p:nvPr/>
        </p:nvSpPr>
        <p:spPr bwMode="auto">
          <a:xfrm rot="16200000" flipH="1">
            <a:off x="2501978" y="2978995"/>
            <a:ext cx="450005" cy="450006"/>
          </a:xfrm>
          <a:prstGeom prst="arc">
            <a:avLst>
              <a:gd name="adj1" fmla="val 11670164"/>
              <a:gd name="adj2" fmla="val 16233113"/>
            </a:avLst>
          </a:prstGeom>
          <a:noFill/>
          <a:ln w="38100" cap="flat" cmpd="sng" algn="ctr">
            <a:solidFill>
              <a:schemeClr val="accent5"/>
            </a:solidFill>
            <a:prstDash val="solid"/>
            <a:round/>
            <a:headEnd type="none" w="med" len="med"/>
            <a:tailEnd type="stealth"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Tree>
    <p:extLst>
      <p:ext uri="{BB962C8B-B14F-4D97-AF65-F5344CB8AC3E}">
        <p14:creationId xmlns:p14="http://schemas.microsoft.com/office/powerpoint/2010/main" val="27247867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dirty="0"/>
              <a:t>D-FF </a:t>
            </a:r>
            <a:r>
              <a:rPr kumimoji="1" lang="ja-JP" altLang="en-US" dirty="0"/>
              <a:t>の遅延</a:t>
            </a:r>
          </a:p>
        </p:txBody>
      </p:sp>
      <p:sp>
        <p:nvSpPr>
          <p:cNvPr id="4" name="テキスト プレースホルダー 3"/>
          <p:cNvSpPr>
            <a:spLocks noGrp="1"/>
          </p:cNvSpPr>
          <p:nvPr>
            <p:ph type="body" sz="quarter" idx="10"/>
          </p:nvPr>
        </p:nvSpPr>
        <p:spPr/>
        <p:txBody>
          <a:bodyPr/>
          <a:lstStyle/>
          <a:p>
            <a:r>
              <a:rPr kumimoji="1" lang="en-US" altLang="ja-JP" dirty="0"/>
              <a:t>D-FF </a:t>
            </a:r>
            <a:r>
              <a:rPr kumimoji="1" lang="ja-JP" altLang="en-US" dirty="0"/>
              <a:t>の遅延：これまでの４フェーズの動作の遅延</a:t>
            </a:r>
            <a:endParaRPr kumimoji="1" lang="en-US" altLang="ja-JP" dirty="0"/>
          </a:p>
          <a:p>
            <a:pPr lvl="1"/>
            <a:r>
              <a:rPr kumimoji="1" lang="ja-JP" altLang="en-US" dirty="0"/>
              <a:t>スイッチが切り替わるまでの遅延</a:t>
            </a:r>
            <a:endParaRPr kumimoji="1" lang="en-US" altLang="ja-JP" dirty="0"/>
          </a:p>
          <a:p>
            <a:pPr lvl="1"/>
            <a:r>
              <a:rPr kumimoji="1" lang="ja-JP" altLang="en-US" dirty="0"/>
              <a:t>スイッチが切り替わった後，</a:t>
            </a:r>
            <a:br>
              <a:rPr kumimoji="1" lang="en-US" altLang="ja-JP" dirty="0"/>
            </a:br>
            <a:r>
              <a:rPr kumimoji="1" lang="ja-JP" altLang="en-US" dirty="0"/>
              <a:t>インバータの入力に応じて出力が変化するまでの遅延</a:t>
            </a:r>
            <a:endParaRPr kumimoji="1" lang="en-US" altLang="ja-JP" dirty="0"/>
          </a:p>
          <a:p>
            <a:r>
              <a:rPr kumimoji="1" lang="ja-JP" altLang="en-US" dirty="0"/>
              <a:t>クロック周波数を上げすぎると，これらの限界にぶつかる</a:t>
            </a:r>
            <a:endParaRPr kumimoji="1" lang="en-US" altLang="ja-JP" dirty="0"/>
          </a:p>
          <a:p>
            <a:pPr lvl="1"/>
            <a:r>
              <a:rPr kumimoji="1" lang="ja-JP" altLang="en-US" dirty="0"/>
              <a:t>１ステージ内の遅延：インバータ換算で１０から２０段分ぐらい</a:t>
            </a:r>
            <a:endParaRPr kumimoji="1" lang="en-US" altLang="ja-JP" dirty="0"/>
          </a:p>
          <a:p>
            <a:pPr lvl="1"/>
            <a:r>
              <a:rPr kumimoji="1" lang="ja-JP" altLang="en-US" dirty="0"/>
              <a:t>なので，</a:t>
            </a:r>
            <a:r>
              <a:rPr kumimoji="1" lang="en-US" altLang="ja-JP" dirty="0"/>
              <a:t>D-FF </a:t>
            </a:r>
            <a:r>
              <a:rPr kumimoji="1" lang="ja-JP" altLang="en-US" dirty="0"/>
              <a:t>自体の遅延は意外とバカにならない</a:t>
            </a:r>
          </a:p>
        </p:txBody>
      </p:sp>
      <p:sp>
        <p:nvSpPr>
          <p:cNvPr id="2" name="スライド番号プレースホルダー 1"/>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51</a:t>
            </a:fld>
            <a:endParaRPr kumimoji="1" lang="ja-JP" altLang="en-US" dirty="0"/>
          </a:p>
        </p:txBody>
      </p:sp>
    </p:spTree>
    <p:extLst>
      <p:ext uri="{BB962C8B-B14F-4D97-AF65-F5344CB8AC3E}">
        <p14:creationId xmlns:p14="http://schemas.microsoft.com/office/powerpoint/2010/main" val="4109591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理由２：消費電力と熱</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クロック周波数を上げる</a:t>
            </a:r>
            <a:endParaRPr kumimoji="1" lang="en-US" altLang="ja-JP" dirty="0"/>
          </a:p>
          <a:p>
            <a:pPr lvl="1"/>
            <a:r>
              <a:rPr kumimoji="1" lang="ja-JP" altLang="en-US" dirty="0"/>
              <a:t>→ 単位時間あたりの回路全体の充放電の回数が増える</a:t>
            </a:r>
            <a:endParaRPr kumimoji="1" lang="en-US" altLang="ja-JP" dirty="0"/>
          </a:p>
          <a:p>
            <a:pPr lvl="1"/>
            <a:r>
              <a:rPr kumimoji="1" lang="ja-JP" altLang="en-US" dirty="0"/>
              <a:t>→ 消費電力と，それによって発生する熱がそれだけ増える</a:t>
            </a:r>
            <a:endParaRPr kumimoji="1" lang="en-US" altLang="ja-JP" dirty="0"/>
          </a:p>
          <a:p>
            <a:pPr marL="457200" indent="-457200">
              <a:buFont typeface="+mj-lt"/>
              <a:buAutoNum type="arabicPeriod"/>
            </a:pPr>
            <a:r>
              <a:rPr kumimoji="1" lang="ja-JP" altLang="en-US" dirty="0"/>
              <a:t>電力供給の限界</a:t>
            </a:r>
            <a:endParaRPr lang="en-US" altLang="ja-JP" dirty="0"/>
          </a:p>
          <a:p>
            <a:pPr lvl="1"/>
            <a:r>
              <a:rPr kumimoji="1" lang="en-US" altLang="ja-JP" dirty="0"/>
              <a:t>CPU </a:t>
            </a:r>
            <a:r>
              <a:rPr kumimoji="1" lang="ja-JP" altLang="en-US" dirty="0"/>
              <a:t>のチップの端子から流し込める電流の限界</a:t>
            </a:r>
            <a:endParaRPr kumimoji="1" lang="en-US" altLang="ja-JP" dirty="0"/>
          </a:p>
          <a:p>
            <a:pPr lvl="1"/>
            <a:r>
              <a:rPr lang="ja-JP" altLang="en-US" i="1" dirty="0"/>
              <a:t>オームの法則：</a:t>
            </a:r>
            <a:r>
              <a:rPr lang="en-US" altLang="ja-JP" i="1" dirty="0"/>
              <a:t>V=IR</a:t>
            </a:r>
          </a:p>
          <a:p>
            <a:pPr lvl="2"/>
            <a:r>
              <a:rPr kumimoji="1" lang="ja-JP" altLang="en-US" i="1" dirty="0"/>
              <a:t>端子のピンの数で </a:t>
            </a:r>
            <a:r>
              <a:rPr kumimoji="1" lang="en-US" altLang="ja-JP" i="1" dirty="0"/>
              <a:t>R </a:t>
            </a:r>
            <a:r>
              <a:rPr kumimoji="1" lang="ja-JP" altLang="en-US" i="1" dirty="0"/>
              <a:t>が決まる</a:t>
            </a:r>
            <a:endParaRPr kumimoji="1" lang="en-US" altLang="ja-JP" i="1" dirty="0"/>
          </a:p>
          <a:p>
            <a:pPr marL="457200" indent="-457200">
              <a:buFont typeface="+mj-lt"/>
              <a:buAutoNum type="arabicPeriod"/>
            </a:pPr>
            <a:r>
              <a:rPr kumimoji="1" lang="ja-JP" altLang="en-US" dirty="0"/>
              <a:t>放熱の限界</a:t>
            </a:r>
            <a:endParaRPr kumimoji="1" lang="en-US" altLang="ja-JP" dirty="0"/>
          </a:p>
          <a:p>
            <a:pPr lvl="1"/>
            <a:r>
              <a:rPr kumimoji="1" lang="ja-JP" altLang="en-US" dirty="0"/>
              <a:t>温度の上昇に，放熱が追いつかない</a:t>
            </a:r>
            <a:endParaRPr kumimoji="1" lang="en-US" altLang="ja-JP" dirty="0"/>
          </a:p>
        </p:txBody>
      </p:sp>
    </p:spTree>
    <p:extLst>
      <p:ext uri="{BB962C8B-B14F-4D97-AF65-F5344CB8AC3E}">
        <p14:creationId xmlns:p14="http://schemas.microsoft.com/office/powerpoint/2010/main" val="3857867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パイプライン化の限界</a:t>
            </a:r>
          </a:p>
        </p:txBody>
      </p:sp>
      <p:sp>
        <p:nvSpPr>
          <p:cNvPr id="3" name="テキスト プレースホルダー 2"/>
          <p:cNvSpPr>
            <a:spLocks noGrp="1"/>
          </p:cNvSpPr>
          <p:nvPr>
            <p:ph type="body" sz="quarter" idx="10"/>
          </p:nvPr>
        </p:nvSpPr>
        <p:spPr/>
        <p:txBody>
          <a:bodyPr/>
          <a:lstStyle/>
          <a:p>
            <a:r>
              <a:rPr lang="ja-JP" altLang="en-US" dirty="0"/>
              <a:t>速度が上がらなくなる理由：</a:t>
            </a:r>
            <a:endParaRPr lang="en-US" altLang="ja-JP" dirty="0"/>
          </a:p>
          <a:p>
            <a:pPr marL="817200" lvl="1" indent="-457200">
              <a:buFont typeface="+mj-lt"/>
              <a:buAutoNum type="arabicPeriod"/>
            </a:pPr>
            <a:r>
              <a:rPr lang="ja-JP" altLang="en-US" dirty="0"/>
              <a:t>回路的な理由による周波数向上の限界</a:t>
            </a:r>
            <a:endParaRPr lang="en-US" altLang="ja-JP" dirty="0"/>
          </a:p>
          <a:p>
            <a:pPr marL="817200" lvl="1" indent="-457200">
              <a:buFont typeface="+mj-lt"/>
              <a:buAutoNum type="arabicPeriod"/>
            </a:pPr>
            <a:r>
              <a:rPr lang="ja-JP" altLang="en-US" b="1" dirty="0">
                <a:solidFill>
                  <a:schemeClr val="accent5"/>
                </a:solidFill>
              </a:rPr>
              <a:t>アーキテクチャ的な理由による実効性能の限界</a:t>
            </a:r>
            <a:endParaRPr kumimoji="1" lang="ja-JP" altLang="en-US" b="1" dirty="0">
              <a:solidFill>
                <a:schemeClr val="accent5"/>
              </a:solidFill>
            </a:endParaRPr>
          </a:p>
        </p:txBody>
      </p:sp>
    </p:spTree>
    <p:extLst>
      <p:ext uri="{BB962C8B-B14F-4D97-AF65-F5344CB8AC3E}">
        <p14:creationId xmlns:p14="http://schemas.microsoft.com/office/powerpoint/2010/main" val="318916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アーキテクチャ的な理由による実効性能の限界</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バックエッジがないパイプライン</a:t>
            </a:r>
            <a:endParaRPr kumimoji="1" lang="en-US" altLang="ja-JP" dirty="0"/>
          </a:p>
          <a:p>
            <a:pPr lvl="1"/>
            <a:r>
              <a:rPr kumimoji="1" lang="ja-JP" altLang="en-US" dirty="0"/>
              <a:t>（回路的な限界にあたるまでは</a:t>
            </a:r>
            <a:endParaRPr kumimoji="1" lang="en-US" altLang="ja-JP" dirty="0"/>
          </a:p>
          <a:p>
            <a:pPr lvl="1"/>
            <a:r>
              <a:rPr kumimoji="1" lang="ja-JP" altLang="en-US" dirty="0"/>
              <a:t>パイプライン段数を増やせば増やすほど性能（周波数）が上がる</a:t>
            </a:r>
            <a:endParaRPr kumimoji="1" lang="en-US" altLang="ja-JP" dirty="0"/>
          </a:p>
          <a:p>
            <a:r>
              <a:rPr kumimoji="1" lang="ja-JP" altLang="en-US" dirty="0"/>
              <a:t>バックエッジがあるパイプライン</a:t>
            </a:r>
            <a:endParaRPr kumimoji="1" lang="en-US" altLang="ja-JP" dirty="0"/>
          </a:p>
          <a:p>
            <a:pPr lvl="1"/>
            <a:r>
              <a:rPr kumimoji="1" lang="ja-JP" altLang="en-US" dirty="0"/>
              <a:t>パイプライン段数を増やすと，</a:t>
            </a:r>
            <a:endParaRPr kumimoji="1" lang="en-US" altLang="ja-JP" dirty="0"/>
          </a:p>
          <a:p>
            <a:pPr lvl="2"/>
            <a:r>
              <a:rPr lang="ja-JP" altLang="en-US" dirty="0"/>
              <a:t>周波数そのものは上がる・・・が，</a:t>
            </a:r>
            <a:endParaRPr lang="en-US" altLang="ja-JP" dirty="0"/>
          </a:p>
          <a:p>
            <a:pPr lvl="2"/>
            <a:r>
              <a:rPr kumimoji="1" lang="ja-JP" altLang="en-US" dirty="0"/>
              <a:t>場合によって，命令を処理できる実効的な速度が落ちる</a:t>
            </a:r>
          </a:p>
        </p:txBody>
      </p:sp>
    </p:spTree>
    <p:extLst>
      <p:ext uri="{BB962C8B-B14F-4D97-AF65-F5344CB8AC3E}">
        <p14:creationId xmlns:p14="http://schemas.microsoft.com/office/powerpoint/2010/main" val="9098369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バックエッジ：逆方向（右から左）にいく信号</a:t>
            </a:r>
          </a:p>
        </p:txBody>
      </p:sp>
      <p:sp>
        <p:nvSpPr>
          <p:cNvPr id="3" name="テキスト プレースホルダー 2"/>
          <p:cNvSpPr>
            <a:spLocks noGrp="1"/>
          </p:cNvSpPr>
          <p:nvPr>
            <p:ph type="body" sz="quarter" idx="10"/>
          </p:nvPr>
        </p:nvSpPr>
        <p:spPr>
          <a:xfrm>
            <a:off x="611956" y="5589024"/>
            <a:ext cx="8280092" cy="719701"/>
          </a:xfrm>
        </p:spPr>
        <p:txBody>
          <a:bodyPr/>
          <a:lstStyle/>
          <a:p>
            <a:r>
              <a:rPr kumimoji="1" lang="ja-JP" altLang="en-US" dirty="0"/>
              <a:t>バックエッジがあるため，命令を</a:t>
            </a:r>
            <a:r>
              <a:rPr lang="ja-JP" altLang="en-US" dirty="0"/>
              <a:t>単純に流せない場合がある</a:t>
            </a:r>
            <a:endParaRPr lang="en-US" altLang="ja-JP" dirty="0"/>
          </a:p>
          <a:p>
            <a:pPr lvl="1"/>
            <a:r>
              <a:rPr lang="ja-JP" altLang="en-US" dirty="0"/>
              <a:t>工場のラインのように，一方向に流せない</a:t>
            </a:r>
            <a:endParaRPr kumimoji="1" lang="ja-JP" altLang="en-US" dirty="0"/>
          </a:p>
        </p:txBody>
      </p:sp>
      <p:sp>
        <p:nvSpPr>
          <p:cNvPr id="4" name="正方形/長方形 3"/>
          <p:cNvSpPr/>
          <p:nvPr/>
        </p:nvSpPr>
        <p:spPr bwMode="auto">
          <a:xfrm>
            <a:off x="971960" y="342900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342900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342900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67006" y="3834003"/>
            <a:ext cx="117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789004"/>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4149008"/>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978992"/>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2528990"/>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2" name="直線矢印コネクタ 11"/>
          <p:cNvCxnSpPr/>
          <p:nvPr/>
        </p:nvCxnSpPr>
        <p:spPr bwMode="auto">
          <a:xfrm>
            <a:off x="881958" y="2438989"/>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正方形/長方形 12"/>
          <p:cNvSpPr/>
          <p:nvPr/>
        </p:nvSpPr>
        <p:spPr bwMode="auto">
          <a:xfrm>
            <a:off x="611955" y="2258987"/>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14" name="Freeform 10"/>
          <p:cNvSpPr>
            <a:spLocks/>
          </p:cNvSpPr>
          <p:nvPr/>
        </p:nvSpPr>
        <p:spPr bwMode="auto">
          <a:xfrm>
            <a:off x="71950" y="1988984"/>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 name="Freeform 10"/>
          <p:cNvSpPr>
            <a:spLocks/>
          </p:cNvSpPr>
          <p:nvPr/>
        </p:nvSpPr>
        <p:spPr bwMode="auto">
          <a:xfrm rot="16200000">
            <a:off x="1556967" y="2213985"/>
            <a:ext cx="630007"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6" name="直線矢印コネクタ 15"/>
          <p:cNvCxnSpPr/>
          <p:nvPr/>
        </p:nvCxnSpPr>
        <p:spPr bwMode="auto">
          <a:xfrm>
            <a:off x="71950" y="1988984"/>
            <a:ext cx="1800020" cy="0"/>
          </a:xfrm>
          <a:prstGeom prst="straightConnector1">
            <a:avLst/>
          </a:prstGeom>
          <a:noFill/>
          <a:ln w="9525" cap="flat" cmpd="sng" algn="ctr">
            <a:solidFill>
              <a:schemeClr val="tx1"/>
            </a:solidFill>
            <a:prstDash val="solid"/>
            <a:round/>
            <a:headEnd type="none" w="sm" len="sm"/>
            <a:tailEnd type="none"/>
          </a:ln>
          <a:effectLst/>
        </p:spPr>
      </p:cxnSp>
      <p:cxnSp>
        <p:nvCxnSpPr>
          <p:cNvPr id="17" name="直線矢印コネクタ 16"/>
          <p:cNvCxnSpPr/>
          <p:nvPr/>
        </p:nvCxnSpPr>
        <p:spPr bwMode="auto">
          <a:xfrm>
            <a:off x="2411975" y="4149008"/>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8" name="正方形/長方形 17"/>
          <p:cNvSpPr/>
          <p:nvPr/>
        </p:nvSpPr>
        <p:spPr bwMode="auto">
          <a:xfrm>
            <a:off x="971960" y="396900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19" name="正方形/長方形 18"/>
          <p:cNvSpPr/>
          <p:nvPr/>
        </p:nvSpPr>
        <p:spPr bwMode="auto">
          <a:xfrm>
            <a:off x="2051972" y="396900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a:latin typeface="メイリオ" panose="020B0604030504040204" pitchFamily="50" charset="-128"/>
                <a:ea typeface="メイリオ" panose="020B0604030504040204" pitchFamily="50" charset="-128"/>
              </a:rPr>
              <a:t>命令</a:t>
            </a:r>
          </a:p>
        </p:txBody>
      </p:sp>
      <p:sp>
        <p:nvSpPr>
          <p:cNvPr id="20" name="Freeform 10"/>
          <p:cNvSpPr>
            <a:spLocks/>
          </p:cNvSpPr>
          <p:nvPr/>
        </p:nvSpPr>
        <p:spPr bwMode="auto">
          <a:xfrm flipV="1">
            <a:off x="2951982" y="3969002"/>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1" name="直線矢印コネクタ 20"/>
          <p:cNvCxnSpPr/>
          <p:nvPr/>
        </p:nvCxnSpPr>
        <p:spPr bwMode="auto">
          <a:xfrm>
            <a:off x="2951982" y="4329010"/>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2" name="正方形/長方形 21"/>
          <p:cNvSpPr/>
          <p:nvPr/>
        </p:nvSpPr>
        <p:spPr bwMode="auto">
          <a:xfrm>
            <a:off x="3131984"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書き込みデータ</a:t>
            </a:r>
          </a:p>
        </p:txBody>
      </p:sp>
      <p:sp>
        <p:nvSpPr>
          <p:cNvPr id="23" name="正方形/長方形 22"/>
          <p:cNvSpPr/>
          <p:nvPr/>
        </p:nvSpPr>
        <p:spPr bwMode="auto">
          <a:xfrm>
            <a:off x="3131984" y="378900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4" name="正方形/長方形 23"/>
          <p:cNvSpPr/>
          <p:nvPr/>
        </p:nvSpPr>
        <p:spPr bwMode="auto">
          <a:xfrm>
            <a:off x="3131984" y="414900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5" name="正方形/長方形 24"/>
          <p:cNvSpPr/>
          <p:nvPr/>
        </p:nvSpPr>
        <p:spPr bwMode="auto">
          <a:xfrm>
            <a:off x="3131984" y="450901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6" name="正方形/長方形 25"/>
          <p:cNvSpPr/>
          <p:nvPr/>
        </p:nvSpPr>
        <p:spPr bwMode="auto">
          <a:xfrm>
            <a:off x="3131984" y="486901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27" name="正方形/長方形 26"/>
          <p:cNvSpPr/>
          <p:nvPr/>
        </p:nvSpPr>
        <p:spPr bwMode="auto">
          <a:xfrm>
            <a:off x="971960" y="486901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28" name="直線矢印コネクタ 27"/>
          <p:cNvCxnSpPr/>
          <p:nvPr/>
        </p:nvCxnSpPr>
        <p:spPr bwMode="auto">
          <a:xfrm>
            <a:off x="2951982" y="4689014"/>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9" name="Freeform 10"/>
          <p:cNvSpPr>
            <a:spLocks/>
          </p:cNvSpPr>
          <p:nvPr/>
        </p:nvSpPr>
        <p:spPr bwMode="auto">
          <a:xfrm>
            <a:off x="2951982" y="1898983"/>
            <a:ext cx="180002" cy="171001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6"/>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0" name="Freeform 10"/>
          <p:cNvSpPr>
            <a:spLocks/>
          </p:cNvSpPr>
          <p:nvPr/>
        </p:nvSpPr>
        <p:spPr bwMode="auto">
          <a:xfrm rot="10800000" flipH="1">
            <a:off x="8352038" y="3428999"/>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1" name="直線矢印コネクタ 30"/>
          <p:cNvCxnSpPr/>
          <p:nvPr/>
        </p:nvCxnSpPr>
        <p:spPr bwMode="auto">
          <a:xfrm>
            <a:off x="8172040" y="4149008"/>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6012016" y="4149008"/>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3" name="直線矢印コネクタ 32"/>
          <p:cNvCxnSpPr/>
          <p:nvPr/>
        </p:nvCxnSpPr>
        <p:spPr bwMode="auto">
          <a:xfrm>
            <a:off x="4572000" y="3879005"/>
            <a:ext cx="360004" cy="0"/>
          </a:xfrm>
          <a:prstGeom prst="straightConnector1">
            <a:avLst/>
          </a:prstGeom>
          <a:noFill/>
          <a:ln w="9525" cap="flat" cmpd="sng" algn="ctr">
            <a:solidFill>
              <a:schemeClr val="tx1"/>
            </a:solidFill>
            <a:prstDash val="solid"/>
            <a:round/>
            <a:headEnd type="none" w="sm" len="sm"/>
            <a:tailEnd type="triangle"/>
          </a:ln>
          <a:effectLst/>
        </p:spPr>
      </p:cxnSp>
      <p:cxnSp>
        <p:nvCxnSpPr>
          <p:cNvPr id="34" name="直線矢印コネクタ 33"/>
          <p:cNvCxnSpPr/>
          <p:nvPr/>
        </p:nvCxnSpPr>
        <p:spPr bwMode="auto">
          <a:xfrm>
            <a:off x="4572000" y="4689014"/>
            <a:ext cx="360004" cy="0"/>
          </a:xfrm>
          <a:prstGeom prst="straightConnector1">
            <a:avLst/>
          </a:prstGeom>
          <a:noFill/>
          <a:ln w="9525" cap="flat" cmpd="sng" algn="ctr">
            <a:solidFill>
              <a:schemeClr val="tx1"/>
            </a:solidFill>
            <a:prstDash val="solid"/>
            <a:round/>
            <a:headEnd type="none" w="sm" len="sm"/>
            <a:tailEnd type="triangle"/>
          </a:ln>
          <a:effectLst/>
        </p:spPr>
      </p:cxnSp>
      <p:sp>
        <p:nvSpPr>
          <p:cNvPr id="35" name="正方形/長方形 34"/>
          <p:cNvSpPr/>
          <p:nvPr/>
        </p:nvSpPr>
        <p:spPr bwMode="auto">
          <a:xfrm>
            <a:off x="6732024" y="360900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36" name="正方形/長方形 35"/>
          <p:cNvSpPr/>
          <p:nvPr/>
        </p:nvSpPr>
        <p:spPr bwMode="auto">
          <a:xfrm>
            <a:off x="6732024" y="486901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37" name="Freeform 10"/>
          <p:cNvSpPr>
            <a:spLocks/>
          </p:cNvSpPr>
          <p:nvPr/>
        </p:nvSpPr>
        <p:spPr bwMode="auto">
          <a:xfrm>
            <a:off x="5112004" y="4599013"/>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4599012"/>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9" name="Freeform 10"/>
          <p:cNvSpPr>
            <a:spLocks/>
          </p:cNvSpPr>
          <p:nvPr/>
        </p:nvSpPr>
        <p:spPr bwMode="auto">
          <a:xfrm flipV="1">
            <a:off x="6552022" y="378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0" name="正方形/長方形 39"/>
          <p:cNvSpPr/>
          <p:nvPr/>
        </p:nvSpPr>
        <p:spPr bwMode="auto">
          <a:xfrm>
            <a:off x="6732024" y="4419011"/>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書きデータ</a:t>
            </a:r>
          </a:p>
        </p:txBody>
      </p:sp>
      <p:cxnSp>
        <p:nvCxnSpPr>
          <p:cNvPr id="41" name="直線矢印コネクタ 40"/>
          <p:cNvCxnSpPr/>
          <p:nvPr/>
        </p:nvCxnSpPr>
        <p:spPr bwMode="auto">
          <a:xfrm>
            <a:off x="8532044" y="3158997"/>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2" name="直線矢印コネクタ 41"/>
          <p:cNvCxnSpPr/>
          <p:nvPr/>
        </p:nvCxnSpPr>
        <p:spPr bwMode="auto">
          <a:xfrm flipH="1">
            <a:off x="1871970" y="1898983"/>
            <a:ext cx="7110079" cy="0"/>
          </a:xfrm>
          <a:prstGeom prst="straightConnector1">
            <a:avLst/>
          </a:prstGeom>
          <a:noFill/>
          <a:ln w="31750" cap="flat" cmpd="sng" algn="ctr">
            <a:solidFill>
              <a:schemeClr val="accent6"/>
            </a:solidFill>
            <a:prstDash val="solid"/>
            <a:round/>
            <a:headEnd type="none" w="sm" len="sm"/>
            <a:tailEnd type="triangle"/>
          </a:ln>
          <a:effectLst/>
        </p:spPr>
      </p:cxnSp>
      <p:sp>
        <p:nvSpPr>
          <p:cNvPr id="43" name="Freeform 10"/>
          <p:cNvSpPr>
            <a:spLocks/>
          </p:cNvSpPr>
          <p:nvPr/>
        </p:nvSpPr>
        <p:spPr bwMode="auto">
          <a:xfrm rot="10800000" flipH="1">
            <a:off x="6552022" y="3248994"/>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Freeform 10"/>
          <p:cNvSpPr>
            <a:spLocks/>
          </p:cNvSpPr>
          <p:nvPr/>
        </p:nvSpPr>
        <p:spPr bwMode="auto">
          <a:xfrm rot="5400000" flipH="1" flipV="1">
            <a:off x="8037040" y="2393988"/>
            <a:ext cx="1440015"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6"/>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5" name="正方形/長方形 44"/>
          <p:cNvSpPr/>
          <p:nvPr/>
        </p:nvSpPr>
        <p:spPr bwMode="auto">
          <a:xfrm>
            <a:off x="7272030" y="396900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読みデータ</a:t>
            </a:r>
          </a:p>
        </p:txBody>
      </p:sp>
      <p:cxnSp>
        <p:nvCxnSpPr>
          <p:cNvPr id="46" name="直線矢印コネクタ 45"/>
          <p:cNvCxnSpPr/>
          <p:nvPr/>
        </p:nvCxnSpPr>
        <p:spPr bwMode="auto">
          <a:xfrm>
            <a:off x="1871970" y="1808982"/>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7" name="直線矢印コネクタ 46"/>
          <p:cNvCxnSpPr/>
          <p:nvPr/>
        </p:nvCxnSpPr>
        <p:spPr bwMode="auto">
          <a:xfrm flipH="1">
            <a:off x="1871970" y="2078985"/>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48" name="正方形/長方形 47"/>
          <p:cNvSpPr/>
          <p:nvPr/>
        </p:nvSpPr>
        <p:spPr bwMode="auto">
          <a:xfrm>
            <a:off x="1871970" y="1178975"/>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accent6"/>
                </a:solidFill>
                <a:latin typeface="メイリオ" panose="020B0604030504040204" pitchFamily="50" charset="-128"/>
                <a:ea typeface="メイリオ" panose="020B0604030504040204" pitchFamily="50" charset="-128"/>
              </a:rPr>
              <a:t>3. </a:t>
            </a:r>
            <a:r>
              <a:rPr kumimoji="1" lang="ja-JP" altLang="en-US" sz="1600" dirty="0">
                <a:solidFill>
                  <a:schemeClr val="accent6"/>
                </a:solidFill>
                <a:latin typeface="メイリオ" panose="020B0604030504040204" pitchFamily="50" charset="-128"/>
                <a:ea typeface="メイリオ" panose="020B0604030504040204" pitchFamily="50" charset="-128"/>
              </a:rPr>
              <a:t>分岐結果の </a:t>
            </a:r>
            <a:r>
              <a:rPr kumimoji="1" lang="en-US" altLang="ja-JP" sz="1600" dirty="0">
                <a:solidFill>
                  <a:schemeClr val="accent6"/>
                </a:solidFill>
                <a:latin typeface="メイリオ" panose="020B0604030504040204" pitchFamily="50" charset="-128"/>
                <a:ea typeface="メイリオ" panose="020B0604030504040204" pitchFamily="50" charset="-128"/>
              </a:rPr>
              <a:t>PC </a:t>
            </a:r>
            <a:r>
              <a:rPr kumimoji="1" lang="ja-JP" altLang="en-US" sz="1600" dirty="0" err="1">
                <a:solidFill>
                  <a:schemeClr val="accent6"/>
                </a:solidFill>
                <a:latin typeface="メイリオ" panose="020B0604030504040204" pitchFamily="50" charset="-128"/>
                <a:ea typeface="メイリオ" panose="020B0604030504040204" pitchFamily="50" charset="-128"/>
              </a:rPr>
              <a:t>への</a:t>
            </a:r>
            <a:r>
              <a:rPr kumimoji="1" lang="ja-JP" altLang="en-US" sz="1600" dirty="0">
                <a:solidFill>
                  <a:schemeClr val="accent6"/>
                </a:solidFill>
                <a:latin typeface="メイリオ" panose="020B0604030504040204" pitchFamily="50" charset="-128"/>
                <a:ea typeface="メイリオ" panose="020B0604030504040204" pitchFamily="50" charset="-128"/>
              </a:rPr>
              <a:t>反映</a:t>
            </a:r>
            <a:endParaRPr kumimoji="1" lang="en-US" altLang="ja-JP" sz="1600" dirty="0">
              <a:solidFill>
                <a:schemeClr val="accent6"/>
              </a:solidFill>
              <a:latin typeface="メイリオ" panose="020B0604030504040204" pitchFamily="50" charset="-128"/>
              <a:ea typeface="メイリオ" panose="020B0604030504040204" pitchFamily="50" charset="-128"/>
            </a:endParaRPr>
          </a:p>
          <a:p>
            <a:r>
              <a:rPr kumimoji="1" lang="ja-JP" altLang="en-US" sz="1600" dirty="0">
                <a:solidFill>
                  <a:schemeClr val="accent6"/>
                </a:solidFill>
                <a:latin typeface="メイリオ" panose="020B0604030504040204" pitchFamily="50" charset="-128"/>
                <a:ea typeface="メイリオ" panose="020B0604030504040204" pitchFamily="50" charset="-128"/>
              </a:rPr>
              <a:t>　 制御ハザードの原因</a:t>
            </a:r>
          </a:p>
        </p:txBody>
      </p:sp>
      <p:sp>
        <p:nvSpPr>
          <p:cNvPr id="49" name="正方形/長方形 48"/>
          <p:cNvSpPr/>
          <p:nvPr/>
        </p:nvSpPr>
        <p:spPr bwMode="auto">
          <a:xfrm>
            <a:off x="3041983" y="216898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accent6"/>
                </a:solidFill>
                <a:latin typeface="メイリオ" panose="020B0604030504040204" pitchFamily="50" charset="-128"/>
                <a:ea typeface="メイリオ" panose="020B0604030504040204" pitchFamily="50" charset="-128"/>
              </a:rPr>
              <a:t>2. </a:t>
            </a:r>
            <a:r>
              <a:rPr kumimoji="1" lang="ja-JP" altLang="en-US" sz="1600" dirty="0">
                <a:solidFill>
                  <a:schemeClr val="accent6"/>
                </a:solidFill>
                <a:latin typeface="メイリオ" panose="020B0604030504040204" pitchFamily="50" charset="-128"/>
                <a:ea typeface="メイリオ" panose="020B0604030504040204" pitchFamily="50" charset="-128"/>
              </a:rPr>
              <a:t>ロードの結果の書き込み</a:t>
            </a:r>
            <a:br>
              <a:rPr kumimoji="1" lang="en-US" altLang="ja-JP" sz="1600" dirty="0">
                <a:solidFill>
                  <a:schemeClr val="accent6"/>
                </a:solidFill>
                <a:latin typeface="メイリオ" panose="020B0604030504040204" pitchFamily="50" charset="-128"/>
                <a:ea typeface="メイリオ" panose="020B0604030504040204" pitchFamily="50" charset="-128"/>
              </a:rPr>
            </a:br>
            <a:r>
              <a:rPr kumimoji="1" lang="ja-JP" altLang="en-US" sz="1600" dirty="0">
                <a:solidFill>
                  <a:schemeClr val="accent6"/>
                </a:solidFill>
                <a:latin typeface="メイリオ" panose="020B0604030504040204" pitchFamily="50" charset="-128"/>
                <a:ea typeface="メイリオ" panose="020B0604030504040204" pitchFamily="50" charset="-128"/>
              </a:rPr>
              <a:t>　データハザードの原因</a:t>
            </a:r>
          </a:p>
        </p:txBody>
      </p:sp>
      <p:sp>
        <p:nvSpPr>
          <p:cNvPr id="50" name="正方形/長方形 49"/>
          <p:cNvSpPr/>
          <p:nvPr/>
        </p:nvSpPr>
        <p:spPr bwMode="auto">
          <a:xfrm>
            <a:off x="4662001" y="2888994"/>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marL="342900" indent="-342900">
              <a:buAutoNum type="arabicPeriod"/>
            </a:pPr>
            <a:r>
              <a:rPr kumimoji="1" lang="ja-JP" altLang="en-US" sz="1600" dirty="0">
                <a:solidFill>
                  <a:schemeClr val="accent6"/>
                </a:solidFill>
                <a:latin typeface="メイリオ" panose="020B0604030504040204" pitchFamily="50" charset="-128"/>
                <a:ea typeface="メイリオ" panose="020B0604030504040204" pitchFamily="50" charset="-128"/>
              </a:rPr>
              <a:t>演算器自体への</a:t>
            </a:r>
            <a:br>
              <a:rPr kumimoji="1" lang="en-US" altLang="ja-JP" sz="1600" dirty="0">
                <a:solidFill>
                  <a:schemeClr val="accent6"/>
                </a:solidFill>
                <a:latin typeface="メイリオ" panose="020B0604030504040204" pitchFamily="50" charset="-128"/>
                <a:ea typeface="メイリオ" panose="020B0604030504040204" pitchFamily="50" charset="-128"/>
              </a:rPr>
            </a:br>
            <a:r>
              <a:rPr kumimoji="1" lang="ja-JP" altLang="en-US" sz="1600" dirty="0">
                <a:solidFill>
                  <a:schemeClr val="accent6"/>
                </a:solidFill>
                <a:latin typeface="メイリオ" panose="020B0604030504040204" pitchFamily="50" charset="-128"/>
                <a:ea typeface="メイリオ" panose="020B0604030504040204" pitchFamily="50" charset="-128"/>
              </a:rPr>
              <a:t>フォワーディング</a:t>
            </a:r>
          </a:p>
        </p:txBody>
      </p:sp>
      <p:cxnSp>
        <p:nvCxnSpPr>
          <p:cNvPr id="51" name="直線矢印コネクタ 50"/>
          <p:cNvCxnSpPr/>
          <p:nvPr/>
        </p:nvCxnSpPr>
        <p:spPr bwMode="auto">
          <a:xfrm flipV="1">
            <a:off x="4932004" y="3789004"/>
            <a:ext cx="360004" cy="2"/>
          </a:xfrm>
          <a:prstGeom prst="straightConnector1">
            <a:avLst/>
          </a:prstGeom>
          <a:noFill/>
          <a:ln w="31750" cap="flat" cmpd="sng" algn="ctr">
            <a:solidFill>
              <a:schemeClr val="accent6"/>
            </a:solidFill>
            <a:prstDash val="solid"/>
            <a:round/>
            <a:headEnd type="none" w="sm" len="sm"/>
            <a:tailEnd type="triangle"/>
          </a:ln>
          <a:effectLst/>
        </p:spPr>
      </p:cxnSp>
      <p:cxnSp>
        <p:nvCxnSpPr>
          <p:cNvPr id="52" name="直線矢印コネクタ 51"/>
          <p:cNvCxnSpPr/>
          <p:nvPr/>
        </p:nvCxnSpPr>
        <p:spPr bwMode="auto">
          <a:xfrm flipV="1">
            <a:off x="4932004" y="4599013"/>
            <a:ext cx="360004" cy="2"/>
          </a:xfrm>
          <a:prstGeom prst="straightConnector1">
            <a:avLst/>
          </a:prstGeom>
          <a:noFill/>
          <a:ln w="31750" cap="flat" cmpd="sng" algn="ctr">
            <a:solidFill>
              <a:schemeClr val="accent6"/>
            </a:solidFill>
            <a:prstDash val="solid"/>
            <a:round/>
            <a:headEnd type="none" w="sm" len="sm"/>
            <a:tailEnd type="triangle"/>
          </a:ln>
          <a:effectLst/>
        </p:spPr>
      </p:cxnSp>
      <p:sp>
        <p:nvSpPr>
          <p:cNvPr id="53" name="Freeform 10"/>
          <p:cNvSpPr>
            <a:spLocks/>
          </p:cNvSpPr>
          <p:nvPr/>
        </p:nvSpPr>
        <p:spPr bwMode="auto">
          <a:xfrm flipH="1" flipV="1">
            <a:off x="4662001" y="3338998"/>
            <a:ext cx="1620018" cy="81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6"/>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54" name="直線矢印コネクタ 53"/>
          <p:cNvCxnSpPr/>
          <p:nvPr/>
        </p:nvCxnSpPr>
        <p:spPr bwMode="auto">
          <a:xfrm>
            <a:off x="4932004" y="4419013"/>
            <a:ext cx="0" cy="360004"/>
          </a:xfrm>
          <a:prstGeom prst="straightConnector1">
            <a:avLst/>
          </a:prstGeom>
          <a:noFill/>
          <a:ln w="31750" cap="flat" cmpd="sng" algn="ctr">
            <a:solidFill>
              <a:schemeClr val="accent6"/>
            </a:solidFill>
            <a:prstDash val="solid"/>
            <a:round/>
            <a:headEnd type="none" w="sm" len="sm"/>
            <a:tailEnd type="none"/>
          </a:ln>
          <a:effectLst/>
        </p:spPr>
      </p:cxnSp>
      <p:sp>
        <p:nvSpPr>
          <p:cNvPr id="55" name="Freeform 10"/>
          <p:cNvSpPr>
            <a:spLocks/>
          </p:cNvSpPr>
          <p:nvPr/>
        </p:nvSpPr>
        <p:spPr bwMode="auto">
          <a:xfrm rot="10800000" flipH="1" flipV="1">
            <a:off x="4662001" y="3338998"/>
            <a:ext cx="270003" cy="36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6"/>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56" name="Freeform 10"/>
          <p:cNvSpPr>
            <a:spLocks/>
          </p:cNvSpPr>
          <p:nvPr/>
        </p:nvSpPr>
        <p:spPr bwMode="auto">
          <a:xfrm rot="10800000" flipH="1" flipV="1">
            <a:off x="4662001" y="3699004"/>
            <a:ext cx="270003" cy="81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6"/>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59" name="直線矢印コネクタ 58"/>
          <p:cNvCxnSpPr/>
          <p:nvPr/>
        </p:nvCxnSpPr>
        <p:spPr bwMode="auto">
          <a:xfrm>
            <a:off x="4932004" y="3609002"/>
            <a:ext cx="0" cy="360004"/>
          </a:xfrm>
          <a:prstGeom prst="straightConnector1">
            <a:avLst/>
          </a:prstGeom>
          <a:noFill/>
          <a:ln w="31750" cap="flat" cmpd="sng" algn="ctr">
            <a:solidFill>
              <a:schemeClr val="accent6"/>
            </a:solidFill>
            <a:prstDash val="solid"/>
            <a:round/>
            <a:headEnd type="none" w="sm" len="sm"/>
            <a:tailEnd type="none"/>
          </a:ln>
          <a:effectLst/>
        </p:spPr>
      </p:cxnSp>
    </p:spTree>
    <p:extLst>
      <p:ext uri="{BB962C8B-B14F-4D97-AF65-F5344CB8AC3E}">
        <p14:creationId xmlns:p14="http://schemas.microsoft.com/office/powerpoint/2010/main" val="7575789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問題となるバックエッジ</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latin typeface="メイリオ" panose="020B0604030504040204" pitchFamily="50" charset="-128"/>
              </a:rPr>
              <a:t>演算器のフォワーディング</a:t>
            </a:r>
            <a:endParaRPr lang="en-US" altLang="ja-JP" dirty="0">
              <a:latin typeface="メイリオ" panose="020B0604030504040204" pitchFamily="50" charset="-128"/>
            </a:endParaRPr>
          </a:p>
          <a:p>
            <a:pPr marL="457200" indent="-457200">
              <a:buFont typeface="+mj-lt"/>
              <a:buAutoNum type="arabicPeriod"/>
            </a:pPr>
            <a:r>
              <a:rPr lang="ja-JP" altLang="en-US" dirty="0">
                <a:latin typeface="メイリオ" panose="020B0604030504040204" pitchFamily="50" charset="-128"/>
              </a:rPr>
              <a:t>ロードによるデータ・メモリの読み出し</a:t>
            </a:r>
            <a:endParaRPr lang="en-US" altLang="ja-JP" dirty="0">
              <a:latin typeface="メイリオ" panose="020B0604030504040204" pitchFamily="50" charset="-128"/>
            </a:endParaRPr>
          </a:p>
          <a:p>
            <a:pPr marL="457200" indent="-457200">
              <a:buFont typeface="+mj-lt"/>
              <a:buAutoNum type="arabicPeriod"/>
            </a:pPr>
            <a:r>
              <a:rPr lang="ja-JP" altLang="en-US" dirty="0">
                <a:latin typeface="メイリオ" panose="020B0604030504040204" pitchFamily="50" charset="-128"/>
              </a:rPr>
              <a:t>分岐結果の </a:t>
            </a:r>
            <a:r>
              <a:rPr lang="en-US" altLang="ja-JP" dirty="0">
                <a:latin typeface="メイリオ" panose="020B0604030504040204" pitchFamily="50" charset="-128"/>
              </a:rPr>
              <a:t>PC </a:t>
            </a:r>
            <a:r>
              <a:rPr lang="ja-JP" altLang="en-US" dirty="0" err="1">
                <a:latin typeface="メイリオ" panose="020B0604030504040204" pitchFamily="50" charset="-128"/>
              </a:rPr>
              <a:t>への</a:t>
            </a:r>
            <a:r>
              <a:rPr lang="ja-JP" altLang="en-US" dirty="0">
                <a:latin typeface="メイリオ" panose="020B0604030504040204" pitchFamily="50" charset="-128"/>
              </a:rPr>
              <a:t>反映</a:t>
            </a:r>
            <a:endParaRPr kumimoji="1" lang="ja-JP" altLang="en-US" dirty="0"/>
          </a:p>
        </p:txBody>
      </p:sp>
    </p:spTree>
    <p:extLst>
      <p:ext uri="{BB962C8B-B14F-4D97-AF65-F5344CB8AC3E}">
        <p14:creationId xmlns:p14="http://schemas.microsoft.com/office/powerpoint/2010/main" val="3499536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457200" indent="-457200">
              <a:buFont typeface="+mj-lt"/>
              <a:buAutoNum type="arabicPeriod"/>
            </a:pPr>
            <a:r>
              <a:rPr lang="ja-JP" altLang="en-US" dirty="0">
                <a:latin typeface="メイリオ" panose="020B0604030504040204" pitchFamily="50" charset="-128"/>
              </a:rPr>
              <a:t>演算器のフォワーディング</a:t>
            </a:r>
            <a:endParaRPr lang="en-US" altLang="ja-JP" dirty="0">
              <a:latin typeface="メイリオ" panose="020B0604030504040204" pitchFamily="50" charset="-128"/>
            </a:endParaRPr>
          </a:p>
        </p:txBody>
      </p:sp>
      <p:sp>
        <p:nvSpPr>
          <p:cNvPr id="3" name="テキスト プレースホルダー 2"/>
          <p:cNvSpPr>
            <a:spLocks noGrp="1"/>
          </p:cNvSpPr>
          <p:nvPr>
            <p:ph type="body" sz="quarter" idx="10"/>
          </p:nvPr>
        </p:nvSpPr>
        <p:spPr>
          <a:xfrm>
            <a:off x="521955" y="3789004"/>
            <a:ext cx="8280092" cy="1619711"/>
          </a:xfrm>
        </p:spPr>
        <p:txBody>
          <a:bodyPr/>
          <a:lstStyle/>
          <a:p>
            <a:r>
              <a:rPr kumimoji="1" lang="ja-JP" altLang="en-US" dirty="0"/>
              <a:t>ここは結構遅延が長い</a:t>
            </a:r>
            <a:endParaRPr kumimoji="1" lang="en-US" altLang="ja-JP" dirty="0"/>
          </a:p>
          <a:p>
            <a:pPr lvl="1"/>
            <a:r>
              <a:rPr kumimoji="1" lang="ja-JP" altLang="en-US" dirty="0"/>
              <a:t>クロック周波数の低下につながるのでパイプライン化したくなる</a:t>
            </a:r>
            <a:endParaRPr kumimoji="1" lang="en-US" altLang="ja-JP" dirty="0"/>
          </a:p>
        </p:txBody>
      </p:sp>
      <p:sp>
        <p:nvSpPr>
          <p:cNvPr id="4" name="フリーフォーム 3"/>
          <p:cNvSpPr>
            <a:spLocks noChangeArrowheads="1"/>
          </p:cNvSpPr>
          <p:nvPr/>
        </p:nvSpPr>
        <p:spPr bwMode="auto">
          <a:xfrm rot="-5400000">
            <a:off x="5967016" y="2213988"/>
            <a:ext cx="1260013" cy="450005"/>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endParaRPr lang="ja-JP" altLang="en-US" sz="1600" dirty="0">
              <a:latin typeface="Arial Narrow" pitchFamily="34" charset="0"/>
              <a:cs typeface="Times New Roman" pitchFamily="18" charset="0"/>
            </a:endParaRPr>
          </a:p>
        </p:txBody>
      </p:sp>
      <p:cxnSp>
        <p:nvCxnSpPr>
          <p:cNvPr id="5" name="直線矢印コネクタ 4"/>
          <p:cNvCxnSpPr/>
          <p:nvPr/>
        </p:nvCxnSpPr>
        <p:spPr bwMode="auto">
          <a:xfrm>
            <a:off x="5562011" y="2078987"/>
            <a:ext cx="810009" cy="0"/>
          </a:xfrm>
          <a:prstGeom prst="straightConnector1">
            <a:avLst/>
          </a:prstGeom>
          <a:noFill/>
          <a:ln w="31750" cap="flat" cmpd="sng" algn="ctr">
            <a:solidFill>
              <a:schemeClr val="accent5"/>
            </a:solidFill>
            <a:prstDash val="solid"/>
            <a:round/>
            <a:headEnd type="none" w="sm" len="sm"/>
            <a:tailEnd type="triangle"/>
          </a:ln>
          <a:effectLst/>
        </p:spPr>
      </p:cxnSp>
      <p:cxnSp>
        <p:nvCxnSpPr>
          <p:cNvPr id="6" name="直線矢印コネクタ 5"/>
          <p:cNvCxnSpPr/>
          <p:nvPr/>
        </p:nvCxnSpPr>
        <p:spPr bwMode="auto">
          <a:xfrm>
            <a:off x="5562011" y="2888996"/>
            <a:ext cx="810009" cy="0"/>
          </a:xfrm>
          <a:prstGeom prst="straightConnector1">
            <a:avLst/>
          </a:prstGeom>
          <a:noFill/>
          <a:ln w="31750" cap="flat" cmpd="sng" algn="ctr">
            <a:solidFill>
              <a:schemeClr val="accent5"/>
            </a:solidFill>
            <a:prstDash val="solid"/>
            <a:round/>
            <a:headEnd type="none" w="sm" len="sm"/>
            <a:tailEnd type="triangle"/>
          </a:ln>
          <a:effectLst/>
        </p:spPr>
      </p:cxnSp>
      <p:sp>
        <p:nvSpPr>
          <p:cNvPr id="7" name="正方形/長方形 6"/>
          <p:cNvSpPr/>
          <p:nvPr/>
        </p:nvSpPr>
        <p:spPr bwMode="auto">
          <a:xfrm>
            <a:off x="5742012" y="1808984"/>
            <a:ext cx="270003" cy="1440016"/>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8" name="二等辺三角形 7"/>
          <p:cNvSpPr/>
          <p:nvPr/>
        </p:nvSpPr>
        <p:spPr bwMode="auto">
          <a:xfrm>
            <a:off x="5786617" y="3068998"/>
            <a:ext cx="180002" cy="180002"/>
          </a:xfrm>
          <a:prstGeom prst="triangle">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Freeform 10"/>
          <p:cNvSpPr>
            <a:spLocks/>
          </p:cNvSpPr>
          <p:nvPr/>
        </p:nvSpPr>
        <p:spPr bwMode="auto">
          <a:xfrm flipH="1" flipV="1">
            <a:off x="5292008" y="1268976"/>
            <a:ext cx="1620018"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4925" cap="flat" cmpd="sng">
            <a:solidFill>
              <a:schemeClr val="accent5"/>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0" name="直線矢印コネクタ 9"/>
          <p:cNvCxnSpPr/>
          <p:nvPr/>
        </p:nvCxnSpPr>
        <p:spPr bwMode="auto">
          <a:xfrm>
            <a:off x="5562011" y="1898985"/>
            <a:ext cx="0" cy="360004"/>
          </a:xfrm>
          <a:prstGeom prst="straightConnector1">
            <a:avLst/>
          </a:prstGeom>
          <a:noFill/>
          <a:ln w="38100" cap="flat" cmpd="sng" algn="ctr">
            <a:solidFill>
              <a:schemeClr val="accent5"/>
            </a:solidFill>
            <a:prstDash val="solid"/>
            <a:round/>
            <a:headEnd type="none" w="sm" len="sm"/>
            <a:tailEnd type="none"/>
          </a:ln>
          <a:effectLst/>
        </p:spPr>
      </p:cxnSp>
      <p:cxnSp>
        <p:nvCxnSpPr>
          <p:cNvPr id="11" name="直線矢印コネクタ 10"/>
          <p:cNvCxnSpPr/>
          <p:nvPr/>
        </p:nvCxnSpPr>
        <p:spPr bwMode="auto">
          <a:xfrm>
            <a:off x="5562011" y="2708994"/>
            <a:ext cx="0" cy="360004"/>
          </a:xfrm>
          <a:prstGeom prst="straightConnector1">
            <a:avLst/>
          </a:prstGeom>
          <a:noFill/>
          <a:ln w="38100" cap="flat" cmpd="sng" algn="ctr">
            <a:solidFill>
              <a:schemeClr val="accent5"/>
            </a:solidFill>
            <a:prstDash val="solid"/>
            <a:round/>
            <a:headEnd type="none" w="sm" len="sm"/>
            <a:tailEnd type="none"/>
          </a:ln>
          <a:effectLst/>
        </p:spPr>
      </p:cxnSp>
      <p:sp>
        <p:nvSpPr>
          <p:cNvPr id="12" name="Freeform 10"/>
          <p:cNvSpPr>
            <a:spLocks/>
          </p:cNvSpPr>
          <p:nvPr/>
        </p:nvSpPr>
        <p:spPr bwMode="auto">
          <a:xfrm rot="10800000" flipH="1" flipV="1">
            <a:off x="5292008" y="1268979"/>
            <a:ext cx="270003" cy="72000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5"/>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3" name="Freeform 10"/>
          <p:cNvSpPr>
            <a:spLocks/>
          </p:cNvSpPr>
          <p:nvPr/>
        </p:nvSpPr>
        <p:spPr bwMode="auto">
          <a:xfrm rot="10800000" flipH="1" flipV="1">
            <a:off x="5292008" y="1988985"/>
            <a:ext cx="270003" cy="81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4925" cap="flat" cmpd="sng">
            <a:solidFill>
              <a:schemeClr val="accent5"/>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4" name="直線矢印コネクタ 13"/>
          <p:cNvCxnSpPr/>
          <p:nvPr/>
        </p:nvCxnSpPr>
        <p:spPr bwMode="auto">
          <a:xfrm>
            <a:off x="5112006" y="2168988"/>
            <a:ext cx="450005" cy="0"/>
          </a:xfrm>
          <a:prstGeom prst="straightConnector1">
            <a:avLst/>
          </a:prstGeom>
          <a:noFill/>
          <a:ln w="9525" cap="flat" cmpd="sng" algn="ctr">
            <a:solidFill>
              <a:schemeClr val="tx1"/>
            </a:solidFill>
            <a:prstDash val="solid"/>
            <a:round/>
            <a:headEnd type="none" w="sm" len="sm"/>
            <a:tailEnd type="triangle"/>
          </a:ln>
          <a:effectLst/>
        </p:spPr>
      </p:cxnSp>
      <p:cxnSp>
        <p:nvCxnSpPr>
          <p:cNvPr id="15" name="直線矢印コネクタ 14"/>
          <p:cNvCxnSpPr/>
          <p:nvPr/>
        </p:nvCxnSpPr>
        <p:spPr bwMode="auto">
          <a:xfrm>
            <a:off x="5112006" y="2978997"/>
            <a:ext cx="450005" cy="0"/>
          </a:xfrm>
          <a:prstGeom prst="straightConnector1">
            <a:avLst/>
          </a:prstGeom>
          <a:noFill/>
          <a:ln w="9525" cap="flat" cmpd="sng" algn="ctr">
            <a:solidFill>
              <a:schemeClr val="tx1"/>
            </a:solidFill>
            <a:prstDash val="solid"/>
            <a:round/>
            <a:headEnd type="none" w="sm" len="sm"/>
            <a:tailEnd type="triangle"/>
          </a:ln>
          <a:effectLst/>
        </p:spPr>
      </p:cxnSp>
      <p:cxnSp>
        <p:nvCxnSpPr>
          <p:cNvPr id="16" name="直線矢印コネクタ 15"/>
          <p:cNvCxnSpPr/>
          <p:nvPr/>
        </p:nvCxnSpPr>
        <p:spPr bwMode="auto">
          <a:xfrm>
            <a:off x="6822025" y="243899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39" name="フリーフォーム 38"/>
          <p:cNvSpPr>
            <a:spLocks noChangeArrowheads="1"/>
          </p:cNvSpPr>
          <p:nvPr/>
        </p:nvSpPr>
        <p:spPr bwMode="auto">
          <a:xfrm rot="-5400000">
            <a:off x="2366976" y="2213988"/>
            <a:ext cx="1260013" cy="450005"/>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endParaRPr lang="ja-JP" altLang="en-US" sz="1600" dirty="0">
              <a:latin typeface="Arial Narrow" pitchFamily="34" charset="0"/>
              <a:cs typeface="Times New Roman" pitchFamily="18" charset="0"/>
            </a:endParaRPr>
          </a:p>
        </p:txBody>
      </p:sp>
      <p:cxnSp>
        <p:nvCxnSpPr>
          <p:cNvPr id="40" name="直線矢印コネクタ 39"/>
          <p:cNvCxnSpPr/>
          <p:nvPr/>
        </p:nvCxnSpPr>
        <p:spPr bwMode="auto">
          <a:xfrm>
            <a:off x="2411976" y="2078985"/>
            <a:ext cx="360004" cy="2"/>
          </a:xfrm>
          <a:prstGeom prst="straightConnector1">
            <a:avLst/>
          </a:prstGeom>
          <a:noFill/>
          <a:ln w="31750" cap="flat" cmpd="sng" algn="ctr">
            <a:solidFill>
              <a:schemeClr val="accent5"/>
            </a:solidFill>
            <a:prstDash val="solid"/>
            <a:round/>
            <a:headEnd type="none" w="sm" len="sm"/>
            <a:tailEnd type="triangle"/>
          </a:ln>
          <a:effectLst/>
        </p:spPr>
      </p:cxnSp>
      <p:cxnSp>
        <p:nvCxnSpPr>
          <p:cNvPr id="41" name="直線矢印コネクタ 40"/>
          <p:cNvCxnSpPr/>
          <p:nvPr/>
        </p:nvCxnSpPr>
        <p:spPr bwMode="auto">
          <a:xfrm>
            <a:off x="2411976" y="2888994"/>
            <a:ext cx="360004" cy="2"/>
          </a:xfrm>
          <a:prstGeom prst="straightConnector1">
            <a:avLst/>
          </a:prstGeom>
          <a:noFill/>
          <a:ln w="31750" cap="flat" cmpd="sng" algn="ctr">
            <a:solidFill>
              <a:schemeClr val="accent5"/>
            </a:solidFill>
            <a:prstDash val="solid"/>
            <a:round/>
            <a:headEnd type="none" w="sm" len="sm"/>
            <a:tailEnd type="triangle"/>
          </a:ln>
          <a:effectLst/>
        </p:spPr>
      </p:cxnSp>
      <p:sp>
        <p:nvSpPr>
          <p:cNvPr id="42" name="正方形/長方形 41"/>
          <p:cNvSpPr/>
          <p:nvPr/>
        </p:nvSpPr>
        <p:spPr bwMode="auto">
          <a:xfrm>
            <a:off x="2141972" y="1808984"/>
            <a:ext cx="270003" cy="1440016"/>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43" name="二等辺三角形 42"/>
          <p:cNvSpPr/>
          <p:nvPr/>
        </p:nvSpPr>
        <p:spPr bwMode="auto">
          <a:xfrm>
            <a:off x="2186577" y="3068998"/>
            <a:ext cx="180002" cy="180002"/>
          </a:xfrm>
          <a:prstGeom prst="triangle">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49" name="直線矢印コネクタ 48"/>
          <p:cNvCxnSpPr/>
          <p:nvPr/>
        </p:nvCxnSpPr>
        <p:spPr bwMode="auto">
          <a:xfrm>
            <a:off x="1691968" y="2078985"/>
            <a:ext cx="450005" cy="0"/>
          </a:xfrm>
          <a:prstGeom prst="straightConnector1">
            <a:avLst/>
          </a:prstGeom>
          <a:noFill/>
          <a:ln w="9525" cap="flat" cmpd="sng" algn="ctr">
            <a:solidFill>
              <a:schemeClr val="tx1"/>
            </a:solidFill>
            <a:prstDash val="solid"/>
            <a:round/>
            <a:headEnd type="none" w="sm" len="sm"/>
            <a:tailEnd type="triangle"/>
          </a:ln>
          <a:effectLst/>
        </p:spPr>
      </p:cxnSp>
      <p:cxnSp>
        <p:nvCxnSpPr>
          <p:cNvPr id="50" name="直線矢印コネクタ 49"/>
          <p:cNvCxnSpPr/>
          <p:nvPr/>
        </p:nvCxnSpPr>
        <p:spPr bwMode="auto">
          <a:xfrm>
            <a:off x="1691968" y="2888994"/>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54" name="正方形/長方形 53"/>
          <p:cNvSpPr/>
          <p:nvPr/>
        </p:nvSpPr>
        <p:spPr bwMode="auto">
          <a:xfrm>
            <a:off x="7272030" y="1808982"/>
            <a:ext cx="270003" cy="1440016"/>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5" name="正方形/長方形 54"/>
          <p:cNvSpPr/>
          <p:nvPr/>
        </p:nvSpPr>
        <p:spPr bwMode="auto">
          <a:xfrm>
            <a:off x="3581989" y="1808982"/>
            <a:ext cx="270003" cy="1440016"/>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cxnSp>
        <p:nvCxnSpPr>
          <p:cNvPr id="56" name="直線矢印コネクタ 55"/>
          <p:cNvCxnSpPr/>
          <p:nvPr/>
        </p:nvCxnSpPr>
        <p:spPr bwMode="auto">
          <a:xfrm>
            <a:off x="3221985" y="2438989"/>
            <a:ext cx="360004" cy="2"/>
          </a:xfrm>
          <a:prstGeom prst="straightConnector1">
            <a:avLst/>
          </a:prstGeom>
          <a:noFill/>
          <a:ln w="31750" cap="flat" cmpd="sng" algn="ctr">
            <a:solidFill>
              <a:schemeClr val="accent5"/>
            </a:solidFill>
            <a:prstDash val="solid"/>
            <a:round/>
            <a:headEnd type="none" w="sm" len="sm"/>
            <a:tailEnd type="triangle"/>
          </a:ln>
          <a:effectLst/>
        </p:spPr>
      </p:cxnSp>
    </p:spTree>
    <p:extLst>
      <p:ext uri="{BB962C8B-B14F-4D97-AF65-F5344CB8AC3E}">
        <p14:creationId xmlns:p14="http://schemas.microsoft.com/office/powerpoint/2010/main" val="11060834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メイリオ" panose="020B0604030504040204" pitchFamily="50" charset="-128"/>
              </a:rPr>
              <a:t>演算器のパイプライン化</a:t>
            </a:r>
            <a:endParaRPr lang="en-US" altLang="ja-JP" dirty="0">
              <a:latin typeface="メイリオ" panose="020B0604030504040204" pitchFamily="50" charset="-128"/>
            </a:endParaRPr>
          </a:p>
        </p:txBody>
      </p:sp>
      <p:sp>
        <p:nvSpPr>
          <p:cNvPr id="3" name="テキスト プレースホルダー 2"/>
          <p:cNvSpPr>
            <a:spLocks noGrp="1"/>
          </p:cNvSpPr>
          <p:nvPr>
            <p:ph type="body" sz="quarter" idx="10"/>
          </p:nvPr>
        </p:nvSpPr>
        <p:spPr>
          <a:xfrm>
            <a:off x="521955" y="3789004"/>
            <a:ext cx="8280092" cy="1619711"/>
          </a:xfrm>
        </p:spPr>
        <p:txBody>
          <a:bodyPr/>
          <a:lstStyle/>
          <a:p>
            <a:r>
              <a:rPr kumimoji="1" lang="ja-JP" altLang="en-US" dirty="0"/>
              <a:t>演算器のパイプライン化</a:t>
            </a:r>
            <a:endParaRPr kumimoji="1" lang="en-US" altLang="ja-JP" dirty="0"/>
          </a:p>
          <a:p>
            <a:pPr lvl="1"/>
            <a:r>
              <a:rPr kumimoji="1" lang="ja-JP" altLang="en-US" dirty="0"/>
              <a:t>たとえば加算を，下位３２ビットと上位３２ビットを</a:t>
            </a:r>
            <a:br>
              <a:rPr kumimoji="1" lang="en-US" altLang="ja-JP" dirty="0"/>
            </a:br>
            <a:r>
              <a:rPr kumimoji="1" lang="ja-JP" altLang="en-US" dirty="0"/>
              <a:t>２ステージかけてやる</a:t>
            </a:r>
            <a:endParaRPr kumimoji="1" lang="en-US" altLang="ja-JP" dirty="0"/>
          </a:p>
          <a:p>
            <a:pPr lvl="1"/>
            <a:r>
              <a:rPr kumimoji="1" lang="ja-JP" altLang="en-US" dirty="0"/>
              <a:t>１ステージあたりの遅延は半分になる</a:t>
            </a:r>
            <a:endParaRPr kumimoji="1" lang="en-US" altLang="ja-JP" dirty="0"/>
          </a:p>
        </p:txBody>
      </p:sp>
      <p:sp>
        <p:nvSpPr>
          <p:cNvPr id="4" name="フリーフォーム 3"/>
          <p:cNvSpPr>
            <a:spLocks noChangeArrowheads="1"/>
          </p:cNvSpPr>
          <p:nvPr/>
        </p:nvSpPr>
        <p:spPr bwMode="auto">
          <a:xfrm rot="-5400000">
            <a:off x="1646968" y="2213988"/>
            <a:ext cx="1260013" cy="450005"/>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endParaRPr lang="ja-JP" altLang="en-US" sz="1600" dirty="0">
              <a:latin typeface="Arial Narrow" pitchFamily="34" charset="0"/>
              <a:cs typeface="Times New Roman" pitchFamily="18" charset="0"/>
            </a:endParaRPr>
          </a:p>
        </p:txBody>
      </p:sp>
      <p:cxnSp>
        <p:nvCxnSpPr>
          <p:cNvPr id="5" name="直線矢印コネクタ 4"/>
          <p:cNvCxnSpPr/>
          <p:nvPr/>
        </p:nvCxnSpPr>
        <p:spPr bwMode="auto">
          <a:xfrm>
            <a:off x="1241963" y="2078987"/>
            <a:ext cx="810009" cy="0"/>
          </a:xfrm>
          <a:prstGeom prst="straightConnector1">
            <a:avLst/>
          </a:prstGeom>
          <a:noFill/>
          <a:ln w="31750" cap="flat" cmpd="sng" algn="ctr">
            <a:solidFill>
              <a:schemeClr val="accent5"/>
            </a:solidFill>
            <a:prstDash val="solid"/>
            <a:round/>
            <a:headEnd type="none" w="sm" len="sm"/>
            <a:tailEnd type="triangle"/>
          </a:ln>
          <a:effectLst/>
        </p:spPr>
      </p:cxnSp>
      <p:cxnSp>
        <p:nvCxnSpPr>
          <p:cNvPr id="6" name="直線矢印コネクタ 5"/>
          <p:cNvCxnSpPr/>
          <p:nvPr/>
        </p:nvCxnSpPr>
        <p:spPr bwMode="auto">
          <a:xfrm>
            <a:off x="1241963" y="2888996"/>
            <a:ext cx="810009" cy="0"/>
          </a:xfrm>
          <a:prstGeom prst="straightConnector1">
            <a:avLst/>
          </a:prstGeom>
          <a:noFill/>
          <a:ln w="31750" cap="flat" cmpd="sng" algn="ctr">
            <a:solidFill>
              <a:schemeClr val="accent5"/>
            </a:solidFill>
            <a:prstDash val="solid"/>
            <a:round/>
            <a:headEnd type="none" w="sm" len="sm"/>
            <a:tailEnd type="triangle"/>
          </a:ln>
          <a:effectLst/>
        </p:spPr>
      </p:cxnSp>
      <p:sp>
        <p:nvSpPr>
          <p:cNvPr id="7" name="正方形/長方形 6"/>
          <p:cNvSpPr/>
          <p:nvPr/>
        </p:nvSpPr>
        <p:spPr bwMode="auto">
          <a:xfrm>
            <a:off x="1421964" y="1808984"/>
            <a:ext cx="270003" cy="1440016"/>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8" name="二等辺三角形 7"/>
          <p:cNvSpPr/>
          <p:nvPr/>
        </p:nvSpPr>
        <p:spPr bwMode="auto">
          <a:xfrm>
            <a:off x="1466569" y="3068998"/>
            <a:ext cx="180002" cy="180002"/>
          </a:xfrm>
          <a:prstGeom prst="triangle">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Freeform 10"/>
          <p:cNvSpPr>
            <a:spLocks/>
          </p:cNvSpPr>
          <p:nvPr/>
        </p:nvSpPr>
        <p:spPr bwMode="auto">
          <a:xfrm flipH="1" flipV="1">
            <a:off x="971960" y="1268976"/>
            <a:ext cx="1620018"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4925" cap="flat" cmpd="sng">
            <a:solidFill>
              <a:schemeClr val="accent5"/>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0" name="直線矢印コネクタ 9"/>
          <p:cNvCxnSpPr/>
          <p:nvPr/>
        </p:nvCxnSpPr>
        <p:spPr bwMode="auto">
          <a:xfrm>
            <a:off x="1241963" y="1898985"/>
            <a:ext cx="0" cy="360004"/>
          </a:xfrm>
          <a:prstGeom prst="straightConnector1">
            <a:avLst/>
          </a:prstGeom>
          <a:noFill/>
          <a:ln w="38100" cap="flat" cmpd="sng" algn="ctr">
            <a:solidFill>
              <a:schemeClr val="accent5"/>
            </a:solidFill>
            <a:prstDash val="solid"/>
            <a:round/>
            <a:headEnd type="none" w="sm" len="sm"/>
            <a:tailEnd type="none"/>
          </a:ln>
          <a:effectLst/>
        </p:spPr>
      </p:cxnSp>
      <p:cxnSp>
        <p:nvCxnSpPr>
          <p:cNvPr id="11" name="直線矢印コネクタ 10"/>
          <p:cNvCxnSpPr/>
          <p:nvPr/>
        </p:nvCxnSpPr>
        <p:spPr bwMode="auto">
          <a:xfrm>
            <a:off x="1241963" y="2708994"/>
            <a:ext cx="0" cy="360004"/>
          </a:xfrm>
          <a:prstGeom prst="straightConnector1">
            <a:avLst/>
          </a:prstGeom>
          <a:noFill/>
          <a:ln w="38100" cap="flat" cmpd="sng" algn="ctr">
            <a:solidFill>
              <a:schemeClr val="accent5"/>
            </a:solidFill>
            <a:prstDash val="solid"/>
            <a:round/>
            <a:headEnd type="none" w="sm" len="sm"/>
            <a:tailEnd type="none"/>
          </a:ln>
          <a:effectLst/>
        </p:spPr>
      </p:cxnSp>
      <p:sp>
        <p:nvSpPr>
          <p:cNvPr id="12" name="Freeform 10"/>
          <p:cNvSpPr>
            <a:spLocks/>
          </p:cNvSpPr>
          <p:nvPr/>
        </p:nvSpPr>
        <p:spPr bwMode="auto">
          <a:xfrm rot="10800000" flipH="1" flipV="1">
            <a:off x="971960" y="1268979"/>
            <a:ext cx="270003" cy="72000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5"/>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3" name="Freeform 10"/>
          <p:cNvSpPr>
            <a:spLocks/>
          </p:cNvSpPr>
          <p:nvPr/>
        </p:nvSpPr>
        <p:spPr bwMode="auto">
          <a:xfrm rot="10800000" flipH="1" flipV="1">
            <a:off x="971960" y="1988985"/>
            <a:ext cx="270003" cy="81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4925" cap="flat" cmpd="sng">
            <a:solidFill>
              <a:schemeClr val="accent5"/>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4" name="直線矢印コネクタ 13"/>
          <p:cNvCxnSpPr/>
          <p:nvPr/>
        </p:nvCxnSpPr>
        <p:spPr bwMode="auto">
          <a:xfrm>
            <a:off x="791958" y="2168988"/>
            <a:ext cx="450005" cy="0"/>
          </a:xfrm>
          <a:prstGeom prst="straightConnector1">
            <a:avLst/>
          </a:prstGeom>
          <a:noFill/>
          <a:ln w="9525" cap="flat" cmpd="sng" algn="ctr">
            <a:solidFill>
              <a:schemeClr val="tx1"/>
            </a:solidFill>
            <a:prstDash val="solid"/>
            <a:round/>
            <a:headEnd type="none" w="sm" len="sm"/>
            <a:tailEnd type="triangle"/>
          </a:ln>
          <a:effectLst/>
        </p:spPr>
      </p:cxnSp>
      <p:cxnSp>
        <p:nvCxnSpPr>
          <p:cNvPr id="15" name="直線矢印コネクタ 14"/>
          <p:cNvCxnSpPr/>
          <p:nvPr/>
        </p:nvCxnSpPr>
        <p:spPr bwMode="auto">
          <a:xfrm>
            <a:off x="791958" y="2978997"/>
            <a:ext cx="450005" cy="0"/>
          </a:xfrm>
          <a:prstGeom prst="straightConnector1">
            <a:avLst/>
          </a:prstGeom>
          <a:noFill/>
          <a:ln w="9525" cap="flat" cmpd="sng" algn="ctr">
            <a:solidFill>
              <a:schemeClr val="tx1"/>
            </a:solidFill>
            <a:prstDash val="solid"/>
            <a:round/>
            <a:headEnd type="none" w="sm" len="sm"/>
            <a:tailEnd type="triangle"/>
          </a:ln>
          <a:effectLst/>
        </p:spPr>
      </p:cxnSp>
      <p:cxnSp>
        <p:nvCxnSpPr>
          <p:cNvPr id="16" name="直線矢印コネクタ 15"/>
          <p:cNvCxnSpPr/>
          <p:nvPr/>
        </p:nvCxnSpPr>
        <p:spPr bwMode="auto">
          <a:xfrm>
            <a:off x="2501977" y="243899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54" name="正方形/長方形 53"/>
          <p:cNvSpPr/>
          <p:nvPr/>
        </p:nvSpPr>
        <p:spPr bwMode="auto">
          <a:xfrm>
            <a:off x="2951982" y="1808982"/>
            <a:ext cx="270003" cy="1440016"/>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27" name="フリーフォーム 26"/>
          <p:cNvSpPr>
            <a:spLocks noChangeArrowheads="1"/>
          </p:cNvSpPr>
          <p:nvPr/>
        </p:nvSpPr>
        <p:spPr bwMode="auto">
          <a:xfrm rot="-5400000">
            <a:off x="5292009" y="2348987"/>
            <a:ext cx="1260013" cy="180002"/>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endParaRPr lang="ja-JP" altLang="en-US" sz="1600" dirty="0">
              <a:latin typeface="Arial Narrow" pitchFamily="34" charset="0"/>
              <a:cs typeface="Times New Roman" pitchFamily="18" charset="0"/>
            </a:endParaRPr>
          </a:p>
        </p:txBody>
      </p:sp>
      <p:cxnSp>
        <p:nvCxnSpPr>
          <p:cNvPr id="28" name="直線矢印コネクタ 27"/>
          <p:cNvCxnSpPr/>
          <p:nvPr/>
        </p:nvCxnSpPr>
        <p:spPr bwMode="auto">
          <a:xfrm flipV="1">
            <a:off x="4842003" y="2078985"/>
            <a:ext cx="990011" cy="2"/>
          </a:xfrm>
          <a:prstGeom prst="straightConnector1">
            <a:avLst/>
          </a:prstGeom>
          <a:noFill/>
          <a:ln w="31750" cap="flat" cmpd="sng" algn="ctr">
            <a:solidFill>
              <a:schemeClr val="accent5"/>
            </a:solidFill>
            <a:prstDash val="solid"/>
            <a:round/>
            <a:headEnd type="none" w="sm" len="sm"/>
            <a:tailEnd type="triangle"/>
          </a:ln>
          <a:effectLst/>
        </p:spPr>
      </p:cxnSp>
      <p:cxnSp>
        <p:nvCxnSpPr>
          <p:cNvPr id="29" name="直線矢印コネクタ 28"/>
          <p:cNvCxnSpPr/>
          <p:nvPr/>
        </p:nvCxnSpPr>
        <p:spPr bwMode="auto">
          <a:xfrm flipV="1">
            <a:off x="4842003" y="2888994"/>
            <a:ext cx="990011" cy="2"/>
          </a:xfrm>
          <a:prstGeom prst="straightConnector1">
            <a:avLst/>
          </a:prstGeom>
          <a:noFill/>
          <a:ln w="31750" cap="flat" cmpd="sng" algn="ctr">
            <a:solidFill>
              <a:schemeClr val="accent5"/>
            </a:solidFill>
            <a:prstDash val="solid"/>
            <a:round/>
            <a:headEnd type="none" w="sm" len="sm"/>
            <a:tailEnd type="triangle"/>
          </a:ln>
          <a:effectLst/>
        </p:spPr>
      </p:cxnSp>
      <p:sp>
        <p:nvSpPr>
          <p:cNvPr id="30" name="正方形/長方形 29"/>
          <p:cNvSpPr/>
          <p:nvPr/>
        </p:nvSpPr>
        <p:spPr bwMode="auto">
          <a:xfrm>
            <a:off x="5022004" y="1808984"/>
            <a:ext cx="270003" cy="1440016"/>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31" name="二等辺三角形 30"/>
          <p:cNvSpPr/>
          <p:nvPr/>
        </p:nvSpPr>
        <p:spPr bwMode="auto">
          <a:xfrm>
            <a:off x="5066609" y="3068998"/>
            <a:ext cx="180002" cy="180002"/>
          </a:xfrm>
          <a:prstGeom prst="triangle">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2" name="Freeform 10"/>
          <p:cNvSpPr>
            <a:spLocks/>
          </p:cNvSpPr>
          <p:nvPr/>
        </p:nvSpPr>
        <p:spPr bwMode="auto">
          <a:xfrm flipH="1" flipV="1">
            <a:off x="4571998" y="1268974"/>
            <a:ext cx="3240037"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4925" cap="flat" cmpd="sng">
            <a:solidFill>
              <a:schemeClr val="accent5"/>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3" name="直線矢印コネクタ 32"/>
          <p:cNvCxnSpPr/>
          <p:nvPr/>
        </p:nvCxnSpPr>
        <p:spPr bwMode="auto">
          <a:xfrm>
            <a:off x="4842003" y="1898985"/>
            <a:ext cx="0" cy="360004"/>
          </a:xfrm>
          <a:prstGeom prst="straightConnector1">
            <a:avLst/>
          </a:prstGeom>
          <a:noFill/>
          <a:ln w="38100" cap="flat" cmpd="sng" algn="ctr">
            <a:solidFill>
              <a:schemeClr val="accent5"/>
            </a:solidFill>
            <a:prstDash val="solid"/>
            <a:round/>
            <a:headEnd type="none" w="sm" len="sm"/>
            <a:tailEnd type="none"/>
          </a:ln>
          <a:effectLst/>
        </p:spPr>
      </p:cxnSp>
      <p:cxnSp>
        <p:nvCxnSpPr>
          <p:cNvPr id="34" name="直線矢印コネクタ 33"/>
          <p:cNvCxnSpPr/>
          <p:nvPr/>
        </p:nvCxnSpPr>
        <p:spPr bwMode="auto">
          <a:xfrm>
            <a:off x="4842003" y="2708994"/>
            <a:ext cx="0" cy="360004"/>
          </a:xfrm>
          <a:prstGeom prst="straightConnector1">
            <a:avLst/>
          </a:prstGeom>
          <a:noFill/>
          <a:ln w="38100" cap="flat" cmpd="sng" algn="ctr">
            <a:solidFill>
              <a:schemeClr val="accent5"/>
            </a:solidFill>
            <a:prstDash val="solid"/>
            <a:round/>
            <a:headEnd type="none" w="sm" len="sm"/>
            <a:tailEnd type="none"/>
          </a:ln>
          <a:effectLst/>
        </p:spPr>
      </p:cxnSp>
      <p:sp>
        <p:nvSpPr>
          <p:cNvPr id="35" name="Freeform 10"/>
          <p:cNvSpPr>
            <a:spLocks/>
          </p:cNvSpPr>
          <p:nvPr/>
        </p:nvSpPr>
        <p:spPr bwMode="auto">
          <a:xfrm rot="10800000" flipH="1" flipV="1">
            <a:off x="4572000" y="1268979"/>
            <a:ext cx="270003" cy="72000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5"/>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6" name="Freeform 10"/>
          <p:cNvSpPr>
            <a:spLocks/>
          </p:cNvSpPr>
          <p:nvPr/>
        </p:nvSpPr>
        <p:spPr bwMode="auto">
          <a:xfrm rot="10800000" flipH="1" flipV="1">
            <a:off x="4572000" y="1988985"/>
            <a:ext cx="270003" cy="81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4925" cap="flat" cmpd="sng">
            <a:solidFill>
              <a:schemeClr val="accent5"/>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7" name="直線矢印コネクタ 36"/>
          <p:cNvCxnSpPr/>
          <p:nvPr/>
        </p:nvCxnSpPr>
        <p:spPr bwMode="auto">
          <a:xfrm>
            <a:off x="4391998" y="2168988"/>
            <a:ext cx="450005" cy="0"/>
          </a:xfrm>
          <a:prstGeom prst="straightConnector1">
            <a:avLst/>
          </a:prstGeom>
          <a:noFill/>
          <a:ln w="9525" cap="flat" cmpd="sng" algn="ctr">
            <a:solidFill>
              <a:schemeClr val="tx1"/>
            </a:solidFill>
            <a:prstDash val="solid"/>
            <a:round/>
            <a:headEnd type="none" w="sm" len="sm"/>
            <a:tailEnd type="triangle"/>
          </a:ln>
          <a:effectLst/>
        </p:spPr>
      </p:cxnSp>
      <p:cxnSp>
        <p:nvCxnSpPr>
          <p:cNvPr id="38" name="直線矢印コネクタ 37"/>
          <p:cNvCxnSpPr/>
          <p:nvPr/>
        </p:nvCxnSpPr>
        <p:spPr bwMode="auto">
          <a:xfrm>
            <a:off x="4391998" y="2978997"/>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46" name="フリーフォーム 45"/>
          <p:cNvSpPr>
            <a:spLocks noChangeArrowheads="1"/>
          </p:cNvSpPr>
          <p:nvPr/>
        </p:nvSpPr>
        <p:spPr bwMode="auto">
          <a:xfrm rot="-5400000">
            <a:off x="6642024" y="2348987"/>
            <a:ext cx="1260013" cy="180002"/>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endParaRPr lang="ja-JP" altLang="en-US" sz="1600" dirty="0">
              <a:latin typeface="Arial Narrow" pitchFamily="34" charset="0"/>
              <a:cs typeface="Times New Roman" pitchFamily="18" charset="0"/>
            </a:endParaRPr>
          </a:p>
        </p:txBody>
      </p:sp>
      <p:cxnSp>
        <p:nvCxnSpPr>
          <p:cNvPr id="47" name="直線矢印コネクタ 46"/>
          <p:cNvCxnSpPr/>
          <p:nvPr/>
        </p:nvCxnSpPr>
        <p:spPr bwMode="auto">
          <a:xfrm>
            <a:off x="6012016" y="2078985"/>
            <a:ext cx="1170013" cy="0"/>
          </a:xfrm>
          <a:prstGeom prst="straightConnector1">
            <a:avLst/>
          </a:prstGeom>
          <a:noFill/>
          <a:ln w="31750" cap="flat" cmpd="sng" algn="ctr">
            <a:solidFill>
              <a:schemeClr val="accent5"/>
            </a:solidFill>
            <a:prstDash val="solid"/>
            <a:round/>
            <a:headEnd type="none" w="sm" len="sm"/>
            <a:tailEnd type="triangle"/>
          </a:ln>
          <a:effectLst/>
        </p:spPr>
      </p:cxnSp>
      <p:cxnSp>
        <p:nvCxnSpPr>
          <p:cNvPr id="48" name="直線矢印コネクタ 47"/>
          <p:cNvCxnSpPr/>
          <p:nvPr/>
        </p:nvCxnSpPr>
        <p:spPr bwMode="auto">
          <a:xfrm>
            <a:off x="5922015" y="2888994"/>
            <a:ext cx="1260014" cy="0"/>
          </a:xfrm>
          <a:prstGeom prst="straightConnector1">
            <a:avLst/>
          </a:prstGeom>
          <a:noFill/>
          <a:ln w="31750" cap="flat" cmpd="sng" algn="ctr">
            <a:solidFill>
              <a:schemeClr val="accent5"/>
            </a:solidFill>
            <a:prstDash val="solid"/>
            <a:round/>
            <a:headEnd type="none" w="sm" len="sm"/>
            <a:tailEnd type="triangle"/>
          </a:ln>
          <a:effectLst/>
        </p:spPr>
      </p:cxnSp>
      <p:cxnSp>
        <p:nvCxnSpPr>
          <p:cNvPr id="51" name="直線矢印コネクタ 50"/>
          <p:cNvCxnSpPr/>
          <p:nvPr/>
        </p:nvCxnSpPr>
        <p:spPr bwMode="auto">
          <a:xfrm>
            <a:off x="7362031" y="2438989"/>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45" name="正方形/長方形 44"/>
          <p:cNvSpPr/>
          <p:nvPr/>
        </p:nvSpPr>
        <p:spPr bwMode="auto">
          <a:xfrm>
            <a:off x="6552022" y="1808982"/>
            <a:ext cx="270003" cy="1440016"/>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582049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メイリオ" panose="020B0604030504040204" pitchFamily="50" charset="-128"/>
              </a:rPr>
              <a:t>演算器をパイプライン化</a:t>
            </a:r>
            <a:r>
              <a:rPr kumimoji="1" lang="ja-JP" altLang="en-US" dirty="0"/>
              <a:t>した場合の問題</a:t>
            </a:r>
          </a:p>
        </p:txBody>
      </p:sp>
      <p:sp>
        <p:nvSpPr>
          <p:cNvPr id="3" name="テキスト プレースホルダー 2"/>
          <p:cNvSpPr>
            <a:spLocks noGrp="1"/>
          </p:cNvSpPr>
          <p:nvPr>
            <p:ph type="body" sz="quarter" idx="10"/>
          </p:nvPr>
        </p:nvSpPr>
        <p:spPr>
          <a:xfrm>
            <a:off x="251952" y="2708992"/>
            <a:ext cx="8820098" cy="3690041"/>
          </a:xfrm>
        </p:spPr>
        <p:txBody>
          <a:bodyPr/>
          <a:lstStyle/>
          <a:p>
            <a:r>
              <a:rPr kumimoji="1" lang="ja-JP" altLang="en-US" dirty="0"/>
              <a:t>依存関係にある命令を連続して実行できなくなる</a:t>
            </a:r>
            <a:endParaRPr kumimoji="1" lang="en-US" altLang="ja-JP" dirty="0"/>
          </a:p>
          <a:p>
            <a:pPr lvl="1"/>
            <a:r>
              <a:rPr lang="en-US" altLang="ja-JP" b="1" dirty="0">
                <a:latin typeface="Courier New" panose="02070309020205020404" pitchFamily="49" charset="0"/>
                <a:cs typeface="Courier New" panose="02070309020205020404" pitchFamily="49" charset="0"/>
              </a:rPr>
              <a:t>I0 </a:t>
            </a:r>
            <a:r>
              <a:rPr lang="ja-JP" altLang="en-US" dirty="0">
                <a:cs typeface="Courier New" panose="02070309020205020404" pitchFamily="49" charset="0"/>
              </a:rPr>
              <a:t>の </a:t>
            </a:r>
            <a:r>
              <a:rPr lang="en-US" altLang="ja-JP" dirty="0">
                <a:cs typeface="Courier New" panose="02070309020205020404" pitchFamily="49" charset="0"/>
              </a:rPr>
              <a:t>EX2 </a:t>
            </a:r>
            <a:r>
              <a:rPr lang="ja-JP" altLang="en-US" dirty="0">
                <a:cs typeface="Courier New" panose="02070309020205020404" pitchFamily="49" charset="0"/>
              </a:rPr>
              <a:t>が終わる前に，</a:t>
            </a:r>
            <a:r>
              <a:rPr lang="en-US" altLang="ja-JP" b="1" dirty="0">
                <a:latin typeface="Courier New" panose="02070309020205020404" pitchFamily="49" charset="0"/>
                <a:cs typeface="Courier New" panose="02070309020205020404" pitchFamily="49" charset="0"/>
              </a:rPr>
              <a:t>I1 </a:t>
            </a:r>
            <a:r>
              <a:rPr lang="ja-JP" altLang="en-US" dirty="0">
                <a:latin typeface="Courier New" panose="02070309020205020404" pitchFamily="49" charset="0"/>
                <a:cs typeface="Courier New" panose="02070309020205020404" pitchFamily="49" charset="0"/>
              </a:rPr>
              <a:t>の </a:t>
            </a:r>
            <a:r>
              <a:rPr lang="en-US" altLang="ja-JP" dirty="0">
                <a:cs typeface="Courier New" panose="02070309020205020404" pitchFamily="49" charset="0"/>
              </a:rPr>
              <a:t>EX1 </a:t>
            </a:r>
            <a:r>
              <a:rPr lang="ja-JP" altLang="en-US" dirty="0">
                <a:cs typeface="Courier New" panose="02070309020205020404" pitchFamily="49" charset="0"/>
              </a:rPr>
              <a:t>が始まる</a:t>
            </a:r>
            <a:endParaRPr lang="en-US" altLang="ja-JP" dirty="0">
              <a:cs typeface="Courier New" panose="02070309020205020404" pitchFamily="49" charset="0"/>
            </a:endParaRPr>
          </a:p>
          <a:p>
            <a:pPr lvl="1"/>
            <a:r>
              <a:rPr kumimoji="1" lang="ja-JP" altLang="en-US" dirty="0">
                <a:cs typeface="Courier New" panose="02070309020205020404" pitchFamily="49" charset="0"/>
              </a:rPr>
              <a:t>もし，他に実行するべき命令がおけなければ，遊ばせとくしかない</a:t>
            </a:r>
            <a:endParaRPr kumimoji="1" lang="en-US" altLang="ja-JP" dirty="0">
              <a:cs typeface="Courier New" panose="02070309020205020404" pitchFamily="49" charset="0"/>
            </a:endParaRPr>
          </a:p>
          <a:p>
            <a:r>
              <a:rPr kumimoji="1" lang="ja-JP" altLang="en-US" dirty="0">
                <a:cs typeface="Courier New" panose="02070309020205020404" pitchFamily="49" charset="0"/>
              </a:rPr>
              <a:t>場合によっては性能が返って下がる</a:t>
            </a:r>
            <a:endParaRPr kumimoji="1" lang="en-US" altLang="ja-JP" dirty="0">
              <a:cs typeface="Courier New" panose="02070309020205020404" pitchFamily="49" charset="0"/>
            </a:endParaRPr>
          </a:p>
          <a:p>
            <a:pPr lvl="1"/>
            <a:r>
              <a:rPr kumimoji="1" lang="ja-JP" altLang="en-US" dirty="0">
                <a:cs typeface="Courier New" panose="02070309020205020404" pitchFamily="49" charset="0"/>
              </a:rPr>
              <a:t>周波数が上がったが，２サイクルに１回しか命令が実行できない</a:t>
            </a:r>
            <a:endParaRPr kumimoji="1" lang="en-US" altLang="ja-JP" dirty="0">
              <a:cs typeface="Courier New" panose="02070309020205020404" pitchFamily="49" charset="0"/>
            </a:endParaRPr>
          </a:p>
          <a:p>
            <a:r>
              <a:rPr kumimoji="1" lang="ja-JP" altLang="en-US" dirty="0">
                <a:cs typeface="Courier New" panose="02070309020205020404" pitchFamily="49" charset="0"/>
              </a:rPr>
              <a:t>基本的な整数演算はパイプライン化せず１ステージを死守するのが普通</a:t>
            </a:r>
            <a:endParaRPr kumimoji="1" lang="en-US" altLang="ja-JP" dirty="0">
              <a:cs typeface="Courier New" panose="02070309020205020404" pitchFamily="49" charset="0"/>
            </a:endParaRPr>
          </a:p>
          <a:p>
            <a:pPr lvl="1"/>
            <a:r>
              <a:rPr kumimoji="1" lang="ja-JP" altLang="en-US" dirty="0">
                <a:cs typeface="Courier New" panose="02070309020205020404" pitchFamily="49" charset="0"/>
              </a:rPr>
              <a:t>乗除算や，浮動小数点演算はあきらめてパイプライン化</a:t>
            </a:r>
            <a:endParaRPr kumimoji="1" lang="en-US" altLang="ja-JP" dirty="0">
              <a:cs typeface="Courier New" panose="02070309020205020404" pitchFamily="49" charset="0"/>
            </a:endParaRPr>
          </a:p>
        </p:txBody>
      </p:sp>
      <p:sp>
        <p:nvSpPr>
          <p:cNvPr id="17" name="Rectangle 69"/>
          <p:cNvSpPr>
            <a:spLocks noChangeArrowheads="1"/>
          </p:cNvSpPr>
          <p:nvPr/>
        </p:nvSpPr>
        <p:spPr bwMode="auto">
          <a:xfrm>
            <a:off x="971960"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8" name="Rectangle 70"/>
          <p:cNvSpPr>
            <a:spLocks noChangeArrowheads="1"/>
          </p:cNvSpPr>
          <p:nvPr/>
        </p:nvSpPr>
        <p:spPr bwMode="auto">
          <a:xfrm>
            <a:off x="1421965"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9" name="Rectangle 71"/>
          <p:cNvSpPr>
            <a:spLocks noChangeArrowheads="1"/>
          </p:cNvSpPr>
          <p:nvPr/>
        </p:nvSpPr>
        <p:spPr bwMode="auto">
          <a:xfrm>
            <a:off x="1871970" y="126897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0" name="Rectangle 72"/>
          <p:cNvSpPr>
            <a:spLocks noChangeArrowheads="1"/>
          </p:cNvSpPr>
          <p:nvPr/>
        </p:nvSpPr>
        <p:spPr bwMode="auto">
          <a:xfrm>
            <a:off x="2321975"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dirty="0">
                <a:latin typeface="+mn-lt"/>
                <a:ea typeface="+mn-ea"/>
              </a:rPr>
              <a:t>MEM</a:t>
            </a:r>
          </a:p>
        </p:txBody>
      </p:sp>
      <p:sp>
        <p:nvSpPr>
          <p:cNvPr id="21" name="Rectangle 69"/>
          <p:cNvSpPr>
            <a:spLocks noChangeArrowheads="1"/>
          </p:cNvSpPr>
          <p:nvPr/>
        </p:nvSpPr>
        <p:spPr bwMode="auto">
          <a:xfrm>
            <a:off x="1421965"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2" name="Rectangle 70"/>
          <p:cNvSpPr>
            <a:spLocks noChangeArrowheads="1"/>
          </p:cNvSpPr>
          <p:nvPr/>
        </p:nvSpPr>
        <p:spPr bwMode="auto">
          <a:xfrm>
            <a:off x="1871970"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3" name="Rectangle 71"/>
          <p:cNvSpPr>
            <a:spLocks noChangeArrowheads="1"/>
          </p:cNvSpPr>
          <p:nvPr/>
        </p:nvSpPr>
        <p:spPr bwMode="auto">
          <a:xfrm>
            <a:off x="2321975" y="1718981"/>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4" name="Rectangle 72"/>
          <p:cNvSpPr>
            <a:spLocks noChangeArrowheads="1"/>
          </p:cNvSpPr>
          <p:nvPr/>
        </p:nvSpPr>
        <p:spPr bwMode="auto">
          <a:xfrm>
            <a:off x="2771980"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5" name="Rectangle 73"/>
          <p:cNvSpPr>
            <a:spLocks noChangeArrowheads="1"/>
          </p:cNvSpPr>
          <p:nvPr/>
        </p:nvSpPr>
        <p:spPr bwMode="auto">
          <a:xfrm>
            <a:off x="3221985"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6" name="Rectangle 73"/>
          <p:cNvSpPr>
            <a:spLocks noChangeArrowheads="1"/>
          </p:cNvSpPr>
          <p:nvPr/>
        </p:nvSpPr>
        <p:spPr bwMode="auto">
          <a:xfrm>
            <a:off x="2771980"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7" name="Rectangle 69"/>
          <p:cNvSpPr>
            <a:spLocks noChangeArrowheads="1"/>
          </p:cNvSpPr>
          <p:nvPr/>
        </p:nvSpPr>
        <p:spPr bwMode="auto">
          <a:xfrm>
            <a:off x="5292008"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8" name="Rectangle 70"/>
          <p:cNvSpPr>
            <a:spLocks noChangeArrowheads="1"/>
          </p:cNvSpPr>
          <p:nvPr/>
        </p:nvSpPr>
        <p:spPr bwMode="auto">
          <a:xfrm>
            <a:off x="5742013"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9" name="Rectangle 71"/>
          <p:cNvSpPr>
            <a:spLocks noChangeArrowheads="1"/>
          </p:cNvSpPr>
          <p:nvPr/>
        </p:nvSpPr>
        <p:spPr bwMode="auto">
          <a:xfrm>
            <a:off x="6192018" y="126897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EX1</a:t>
            </a:r>
          </a:p>
        </p:txBody>
      </p:sp>
      <p:sp>
        <p:nvSpPr>
          <p:cNvPr id="30" name="Rectangle 72"/>
          <p:cNvSpPr>
            <a:spLocks noChangeArrowheads="1"/>
          </p:cNvSpPr>
          <p:nvPr/>
        </p:nvSpPr>
        <p:spPr bwMode="auto">
          <a:xfrm>
            <a:off x="7092028"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dirty="0">
                <a:latin typeface="+mn-lt"/>
                <a:ea typeface="+mn-ea"/>
              </a:rPr>
              <a:t>MEM</a:t>
            </a:r>
          </a:p>
        </p:txBody>
      </p:sp>
      <p:sp>
        <p:nvSpPr>
          <p:cNvPr id="31" name="Rectangle 69"/>
          <p:cNvSpPr>
            <a:spLocks noChangeArrowheads="1"/>
          </p:cNvSpPr>
          <p:nvPr/>
        </p:nvSpPr>
        <p:spPr bwMode="auto">
          <a:xfrm>
            <a:off x="5742013"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2" name="Rectangle 70"/>
          <p:cNvSpPr>
            <a:spLocks noChangeArrowheads="1"/>
          </p:cNvSpPr>
          <p:nvPr/>
        </p:nvSpPr>
        <p:spPr bwMode="auto">
          <a:xfrm>
            <a:off x="6192018"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3" name="Rectangle 71"/>
          <p:cNvSpPr>
            <a:spLocks noChangeArrowheads="1"/>
          </p:cNvSpPr>
          <p:nvPr/>
        </p:nvSpPr>
        <p:spPr bwMode="auto">
          <a:xfrm>
            <a:off x="6642023" y="126897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EX2</a:t>
            </a:r>
          </a:p>
        </p:txBody>
      </p:sp>
      <p:sp>
        <p:nvSpPr>
          <p:cNvPr id="34" name="Rectangle 72"/>
          <p:cNvSpPr>
            <a:spLocks noChangeArrowheads="1"/>
          </p:cNvSpPr>
          <p:nvPr/>
        </p:nvSpPr>
        <p:spPr bwMode="auto">
          <a:xfrm>
            <a:off x="7542033"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5" name="Rectangle 73"/>
          <p:cNvSpPr>
            <a:spLocks noChangeArrowheads="1"/>
          </p:cNvSpPr>
          <p:nvPr/>
        </p:nvSpPr>
        <p:spPr bwMode="auto">
          <a:xfrm>
            <a:off x="7992038"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6" name="Rectangle 73"/>
          <p:cNvSpPr>
            <a:spLocks noChangeArrowheads="1"/>
          </p:cNvSpPr>
          <p:nvPr/>
        </p:nvSpPr>
        <p:spPr bwMode="auto">
          <a:xfrm>
            <a:off x="7542033"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7" name="Rectangle 71"/>
          <p:cNvSpPr>
            <a:spLocks noChangeArrowheads="1"/>
          </p:cNvSpPr>
          <p:nvPr/>
        </p:nvSpPr>
        <p:spPr bwMode="auto">
          <a:xfrm>
            <a:off x="6642023" y="1718981"/>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EX1</a:t>
            </a:r>
          </a:p>
        </p:txBody>
      </p:sp>
      <p:sp>
        <p:nvSpPr>
          <p:cNvPr id="38" name="Rectangle 71"/>
          <p:cNvSpPr>
            <a:spLocks noChangeArrowheads="1"/>
          </p:cNvSpPr>
          <p:nvPr/>
        </p:nvSpPr>
        <p:spPr bwMode="auto">
          <a:xfrm>
            <a:off x="7092028" y="1718981"/>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EX2</a:t>
            </a:r>
          </a:p>
        </p:txBody>
      </p:sp>
      <p:sp>
        <p:nvSpPr>
          <p:cNvPr id="39" name="Rectangle 69"/>
          <p:cNvSpPr>
            <a:spLocks noChangeArrowheads="1"/>
          </p:cNvSpPr>
          <p:nvPr/>
        </p:nvSpPr>
        <p:spPr bwMode="auto">
          <a:xfrm>
            <a:off x="1871970"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0" name="Rectangle 70"/>
          <p:cNvSpPr>
            <a:spLocks noChangeArrowheads="1"/>
          </p:cNvSpPr>
          <p:nvPr/>
        </p:nvSpPr>
        <p:spPr bwMode="auto">
          <a:xfrm>
            <a:off x="2321975"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1" name="Rectangle 71"/>
          <p:cNvSpPr>
            <a:spLocks noChangeArrowheads="1"/>
          </p:cNvSpPr>
          <p:nvPr/>
        </p:nvSpPr>
        <p:spPr bwMode="auto">
          <a:xfrm>
            <a:off x="2771980" y="216898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2" name="Rectangle 72"/>
          <p:cNvSpPr>
            <a:spLocks noChangeArrowheads="1"/>
          </p:cNvSpPr>
          <p:nvPr/>
        </p:nvSpPr>
        <p:spPr bwMode="auto">
          <a:xfrm>
            <a:off x="3221985"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43" name="Rectangle 73"/>
          <p:cNvSpPr>
            <a:spLocks noChangeArrowheads="1"/>
          </p:cNvSpPr>
          <p:nvPr/>
        </p:nvSpPr>
        <p:spPr bwMode="auto">
          <a:xfrm>
            <a:off x="3671990"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44" name="Rectangle 69"/>
          <p:cNvSpPr>
            <a:spLocks noChangeArrowheads="1"/>
          </p:cNvSpPr>
          <p:nvPr/>
        </p:nvSpPr>
        <p:spPr bwMode="auto">
          <a:xfrm>
            <a:off x="6192018"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5" name="Rectangle 70"/>
          <p:cNvSpPr>
            <a:spLocks noChangeArrowheads="1"/>
          </p:cNvSpPr>
          <p:nvPr/>
        </p:nvSpPr>
        <p:spPr bwMode="auto">
          <a:xfrm>
            <a:off x="6642023"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6" name="Rectangle 72"/>
          <p:cNvSpPr>
            <a:spLocks noChangeArrowheads="1"/>
          </p:cNvSpPr>
          <p:nvPr/>
        </p:nvSpPr>
        <p:spPr bwMode="auto">
          <a:xfrm>
            <a:off x="7992038"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47" name="Rectangle 73"/>
          <p:cNvSpPr>
            <a:spLocks noChangeArrowheads="1"/>
          </p:cNvSpPr>
          <p:nvPr/>
        </p:nvSpPr>
        <p:spPr bwMode="auto">
          <a:xfrm>
            <a:off x="8442043"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48" name="Rectangle 71"/>
          <p:cNvSpPr>
            <a:spLocks noChangeArrowheads="1"/>
          </p:cNvSpPr>
          <p:nvPr/>
        </p:nvSpPr>
        <p:spPr bwMode="auto">
          <a:xfrm>
            <a:off x="7092028" y="216898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EX1</a:t>
            </a:r>
          </a:p>
        </p:txBody>
      </p:sp>
      <p:sp>
        <p:nvSpPr>
          <p:cNvPr id="49" name="Rectangle 71"/>
          <p:cNvSpPr>
            <a:spLocks noChangeArrowheads="1"/>
          </p:cNvSpPr>
          <p:nvPr/>
        </p:nvSpPr>
        <p:spPr bwMode="auto">
          <a:xfrm>
            <a:off x="7542033" y="216898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EX2</a:t>
            </a:r>
          </a:p>
        </p:txBody>
      </p:sp>
      <p:cxnSp>
        <p:nvCxnSpPr>
          <p:cNvPr id="50" name="直線コネクタ 49"/>
          <p:cNvCxnSpPr>
            <a:stCxn id="51" idx="3"/>
            <a:endCxn id="17" idx="1"/>
          </p:cNvCxnSpPr>
          <p:nvPr/>
        </p:nvCxnSpPr>
        <p:spPr bwMode="auto">
          <a:xfrm flipV="1">
            <a:off x="684252" y="1448976"/>
            <a:ext cx="287708" cy="2"/>
          </a:xfrm>
          <a:prstGeom prst="line">
            <a:avLst/>
          </a:prstGeom>
          <a:noFill/>
          <a:ln w="9525" cap="flat" cmpd="sng" algn="ctr">
            <a:solidFill>
              <a:schemeClr val="tx1"/>
            </a:solidFill>
            <a:prstDash val="dash"/>
            <a:round/>
            <a:headEnd type="none" w="med" len="med"/>
            <a:tailEnd type="none" w="med" len="med"/>
          </a:ln>
          <a:effectLst/>
        </p:spPr>
      </p:cxnSp>
      <p:sp>
        <p:nvSpPr>
          <p:cNvPr id="51" name="角丸四角形 50"/>
          <p:cNvSpPr/>
          <p:nvPr/>
        </p:nvSpPr>
        <p:spPr bwMode="auto">
          <a:xfrm>
            <a:off x="251952" y="1268976"/>
            <a:ext cx="43230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I0</a:t>
            </a:r>
            <a:endParaRPr kumimoji="1" lang="ja-JP" altLang="en-US" b="1" dirty="0">
              <a:latin typeface="Courier New" panose="02070309020205020404" pitchFamily="49" charset="0"/>
              <a:cs typeface="Courier New" panose="02070309020205020404" pitchFamily="49" charset="0"/>
            </a:endParaRPr>
          </a:p>
        </p:txBody>
      </p:sp>
      <p:sp>
        <p:nvSpPr>
          <p:cNvPr id="52" name="角丸四角形 51"/>
          <p:cNvSpPr/>
          <p:nvPr/>
        </p:nvSpPr>
        <p:spPr bwMode="auto">
          <a:xfrm>
            <a:off x="251952" y="1718981"/>
            <a:ext cx="43230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I1</a:t>
            </a:r>
            <a:endParaRPr kumimoji="1" lang="ja-JP" altLang="en-US" b="1" dirty="0">
              <a:latin typeface="Courier New" panose="02070309020205020404" pitchFamily="49" charset="0"/>
              <a:cs typeface="Courier New" panose="02070309020205020404" pitchFamily="49" charset="0"/>
            </a:endParaRPr>
          </a:p>
        </p:txBody>
      </p:sp>
      <p:sp>
        <p:nvSpPr>
          <p:cNvPr id="53" name="角丸四角形 52"/>
          <p:cNvSpPr/>
          <p:nvPr/>
        </p:nvSpPr>
        <p:spPr bwMode="auto">
          <a:xfrm>
            <a:off x="251952" y="2168986"/>
            <a:ext cx="43230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I2</a:t>
            </a:r>
            <a:endParaRPr kumimoji="1" lang="ja-JP" altLang="en-US" b="1" dirty="0">
              <a:latin typeface="Courier New" panose="02070309020205020404" pitchFamily="49" charset="0"/>
              <a:cs typeface="Courier New" panose="02070309020205020404" pitchFamily="49" charset="0"/>
            </a:endParaRPr>
          </a:p>
        </p:txBody>
      </p:sp>
      <p:cxnSp>
        <p:nvCxnSpPr>
          <p:cNvPr id="54" name="直線コネクタ 53"/>
          <p:cNvCxnSpPr>
            <a:endCxn id="21" idx="1"/>
          </p:cNvCxnSpPr>
          <p:nvPr/>
        </p:nvCxnSpPr>
        <p:spPr bwMode="auto">
          <a:xfrm flipV="1">
            <a:off x="701957" y="1898981"/>
            <a:ext cx="720008" cy="2"/>
          </a:xfrm>
          <a:prstGeom prst="line">
            <a:avLst/>
          </a:prstGeom>
          <a:noFill/>
          <a:ln w="9525" cap="flat" cmpd="sng" algn="ctr">
            <a:solidFill>
              <a:schemeClr val="tx1"/>
            </a:solidFill>
            <a:prstDash val="dash"/>
            <a:round/>
            <a:headEnd type="none" w="med" len="med"/>
            <a:tailEnd type="none" w="med" len="med"/>
          </a:ln>
          <a:effectLst/>
        </p:spPr>
      </p:cxnSp>
      <p:cxnSp>
        <p:nvCxnSpPr>
          <p:cNvPr id="55" name="直線コネクタ 54"/>
          <p:cNvCxnSpPr>
            <a:stCxn id="53" idx="3"/>
            <a:endCxn id="39" idx="1"/>
          </p:cNvCxnSpPr>
          <p:nvPr/>
        </p:nvCxnSpPr>
        <p:spPr bwMode="auto">
          <a:xfrm flipV="1">
            <a:off x="684252" y="2348986"/>
            <a:ext cx="1187718" cy="2"/>
          </a:xfrm>
          <a:prstGeom prst="line">
            <a:avLst/>
          </a:prstGeom>
          <a:noFill/>
          <a:ln w="9525" cap="flat" cmpd="sng" algn="ctr">
            <a:solidFill>
              <a:schemeClr val="tx1"/>
            </a:solidFill>
            <a:prstDash val="dash"/>
            <a:round/>
            <a:headEnd type="none" w="med" len="med"/>
            <a:tailEnd type="none" w="med" len="med"/>
          </a:ln>
          <a:effectLst/>
        </p:spPr>
      </p:cxnSp>
      <p:cxnSp>
        <p:nvCxnSpPr>
          <p:cNvPr id="56" name="直線コネクタ 55"/>
          <p:cNvCxnSpPr>
            <a:stCxn id="57" idx="3"/>
          </p:cNvCxnSpPr>
          <p:nvPr/>
        </p:nvCxnSpPr>
        <p:spPr bwMode="auto">
          <a:xfrm flipV="1">
            <a:off x="5004300" y="1448976"/>
            <a:ext cx="287708" cy="2"/>
          </a:xfrm>
          <a:prstGeom prst="line">
            <a:avLst/>
          </a:prstGeom>
          <a:noFill/>
          <a:ln w="9525" cap="flat" cmpd="sng" algn="ctr">
            <a:solidFill>
              <a:schemeClr val="tx1"/>
            </a:solidFill>
            <a:prstDash val="dash"/>
            <a:round/>
            <a:headEnd type="none" w="med" len="med"/>
            <a:tailEnd type="none" w="med" len="med"/>
          </a:ln>
          <a:effectLst/>
        </p:spPr>
      </p:cxnSp>
      <p:sp>
        <p:nvSpPr>
          <p:cNvPr id="57" name="角丸四角形 56"/>
          <p:cNvSpPr/>
          <p:nvPr/>
        </p:nvSpPr>
        <p:spPr bwMode="auto">
          <a:xfrm>
            <a:off x="4572000" y="1268976"/>
            <a:ext cx="43230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I0</a:t>
            </a:r>
            <a:endParaRPr kumimoji="1" lang="ja-JP" altLang="en-US" b="1" dirty="0">
              <a:latin typeface="Courier New" panose="02070309020205020404" pitchFamily="49" charset="0"/>
              <a:cs typeface="Courier New" panose="02070309020205020404" pitchFamily="49" charset="0"/>
            </a:endParaRPr>
          </a:p>
        </p:txBody>
      </p:sp>
      <p:sp>
        <p:nvSpPr>
          <p:cNvPr id="58" name="角丸四角形 57"/>
          <p:cNvSpPr/>
          <p:nvPr/>
        </p:nvSpPr>
        <p:spPr bwMode="auto">
          <a:xfrm>
            <a:off x="4572000" y="1718981"/>
            <a:ext cx="432300" cy="360004"/>
          </a:xfrm>
          <a:prstGeom prst="roundRect">
            <a:avLst/>
          </a:prstGeom>
          <a:solidFill>
            <a:schemeClr val="tx1">
              <a:lumMod val="50000"/>
              <a:lumOff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I1</a:t>
            </a:r>
            <a:endParaRPr kumimoji="1" lang="ja-JP" altLang="en-US" b="1" dirty="0">
              <a:latin typeface="Courier New" panose="02070309020205020404" pitchFamily="49" charset="0"/>
              <a:cs typeface="Courier New" panose="02070309020205020404" pitchFamily="49" charset="0"/>
            </a:endParaRPr>
          </a:p>
        </p:txBody>
      </p:sp>
      <p:sp>
        <p:nvSpPr>
          <p:cNvPr id="59" name="角丸四角形 58"/>
          <p:cNvSpPr/>
          <p:nvPr/>
        </p:nvSpPr>
        <p:spPr bwMode="auto">
          <a:xfrm>
            <a:off x="4572000" y="2168986"/>
            <a:ext cx="43230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I2</a:t>
            </a:r>
            <a:endParaRPr kumimoji="1" lang="ja-JP" altLang="en-US" b="1" dirty="0">
              <a:latin typeface="Courier New" panose="02070309020205020404" pitchFamily="49" charset="0"/>
              <a:cs typeface="Courier New" panose="02070309020205020404" pitchFamily="49" charset="0"/>
            </a:endParaRPr>
          </a:p>
        </p:txBody>
      </p:sp>
      <p:cxnSp>
        <p:nvCxnSpPr>
          <p:cNvPr id="60" name="直線コネクタ 59"/>
          <p:cNvCxnSpPr/>
          <p:nvPr/>
        </p:nvCxnSpPr>
        <p:spPr bwMode="auto">
          <a:xfrm flipV="1">
            <a:off x="5022005" y="1898981"/>
            <a:ext cx="720008" cy="2"/>
          </a:xfrm>
          <a:prstGeom prst="line">
            <a:avLst/>
          </a:prstGeom>
          <a:noFill/>
          <a:ln w="9525" cap="flat" cmpd="sng" algn="ctr">
            <a:solidFill>
              <a:schemeClr val="tx1"/>
            </a:solidFill>
            <a:prstDash val="dash"/>
            <a:round/>
            <a:headEnd type="none" w="med" len="med"/>
            <a:tailEnd type="none" w="med" len="med"/>
          </a:ln>
          <a:effectLst/>
        </p:spPr>
      </p:cxnSp>
      <p:cxnSp>
        <p:nvCxnSpPr>
          <p:cNvPr id="61" name="直線コネクタ 60"/>
          <p:cNvCxnSpPr>
            <a:stCxn id="59" idx="3"/>
          </p:cNvCxnSpPr>
          <p:nvPr/>
        </p:nvCxnSpPr>
        <p:spPr bwMode="auto">
          <a:xfrm flipV="1">
            <a:off x="5004300" y="2348986"/>
            <a:ext cx="1187718" cy="2"/>
          </a:xfrm>
          <a:prstGeom prst="line">
            <a:avLst/>
          </a:prstGeom>
          <a:noFill/>
          <a:ln w="9525" cap="flat" cmpd="sng" algn="ctr">
            <a:solidFill>
              <a:schemeClr val="tx1"/>
            </a:solidFill>
            <a:prstDash val="dash"/>
            <a:round/>
            <a:headEnd type="none" w="med" len="med"/>
            <a:tailEnd type="none" w="med" len="med"/>
          </a:ln>
          <a:effectLst/>
        </p:spPr>
      </p:cxnSp>
    </p:spTree>
    <p:extLst>
      <p:ext uri="{BB962C8B-B14F-4D97-AF65-F5344CB8AC3E}">
        <p14:creationId xmlns:p14="http://schemas.microsoft.com/office/powerpoint/2010/main" val="20968082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バックエッジ：逆方向（右から左）にいく信号</a:t>
            </a:r>
          </a:p>
        </p:txBody>
      </p:sp>
      <p:sp>
        <p:nvSpPr>
          <p:cNvPr id="3" name="テキスト プレースホルダー 2"/>
          <p:cNvSpPr>
            <a:spLocks noGrp="1"/>
          </p:cNvSpPr>
          <p:nvPr>
            <p:ph type="body" sz="quarter" idx="10"/>
          </p:nvPr>
        </p:nvSpPr>
        <p:spPr>
          <a:xfrm>
            <a:off x="611956" y="5589024"/>
            <a:ext cx="8280092" cy="719701"/>
          </a:xfrm>
        </p:spPr>
        <p:txBody>
          <a:bodyPr/>
          <a:lstStyle/>
          <a:p>
            <a:r>
              <a:rPr kumimoji="1" lang="ja-JP" altLang="en-US" dirty="0"/>
              <a:t>バックエッジがあるため，命令を</a:t>
            </a:r>
            <a:r>
              <a:rPr lang="ja-JP" altLang="en-US" dirty="0"/>
              <a:t>単純に流せない場合がある</a:t>
            </a:r>
            <a:endParaRPr lang="en-US" altLang="ja-JP" dirty="0"/>
          </a:p>
          <a:p>
            <a:pPr lvl="1"/>
            <a:r>
              <a:rPr lang="ja-JP" altLang="en-US" dirty="0"/>
              <a:t>工場のラインのように，一方向に流せない</a:t>
            </a:r>
            <a:endParaRPr kumimoji="1" lang="ja-JP" altLang="en-US" dirty="0"/>
          </a:p>
        </p:txBody>
      </p:sp>
      <p:sp>
        <p:nvSpPr>
          <p:cNvPr id="4" name="正方形/長方形 3"/>
          <p:cNvSpPr/>
          <p:nvPr/>
        </p:nvSpPr>
        <p:spPr bwMode="auto">
          <a:xfrm>
            <a:off x="971960" y="342900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342900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342900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67006" y="3834003"/>
            <a:ext cx="117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789004"/>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4149008"/>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978992"/>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2528990"/>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2" name="直線矢印コネクタ 11"/>
          <p:cNvCxnSpPr/>
          <p:nvPr/>
        </p:nvCxnSpPr>
        <p:spPr bwMode="auto">
          <a:xfrm>
            <a:off x="881958" y="2438989"/>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正方形/長方形 12"/>
          <p:cNvSpPr/>
          <p:nvPr/>
        </p:nvSpPr>
        <p:spPr bwMode="auto">
          <a:xfrm>
            <a:off x="611955" y="2258987"/>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14" name="Freeform 10"/>
          <p:cNvSpPr>
            <a:spLocks/>
          </p:cNvSpPr>
          <p:nvPr/>
        </p:nvSpPr>
        <p:spPr bwMode="auto">
          <a:xfrm>
            <a:off x="71950" y="1988984"/>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 name="Freeform 10"/>
          <p:cNvSpPr>
            <a:spLocks/>
          </p:cNvSpPr>
          <p:nvPr/>
        </p:nvSpPr>
        <p:spPr bwMode="auto">
          <a:xfrm rot="16200000">
            <a:off x="1556967" y="2213985"/>
            <a:ext cx="630007"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6" name="直線矢印コネクタ 15"/>
          <p:cNvCxnSpPr/>
          <p:nvPr/>
        </p:nvCxnSpPr>
        <p:spPr bwMode="auto">
          <a:xfrm>
            <a:off x="71950" y="1988984"/>
            <a:ext cx="1800020" cy="0"/>
          </a:xfrm>
          <a:prstGeom prst="straightConnector1">
            <a:avLst/>
          </a:prstGeom>
          <a:noFill/>
          <a:ln w="9525" cap="flat" cmpd="sng" algn="ctr">
            <a:solidFill>
              <a:schemeClr val="tx1"/>
            </a:solidFill>
            <a:prstDash val="solid"/>
            <a:round/>
            <a:headEnd type="none" w="sm" len="sm"/>
            <a:tailEnd type="none"/>
          </a:ln>
          <a:effectLst/>
        </p:spPr>
      </p:cxnSp>
      <p:cxnSp>
        <p:nvCxnSpPr>
          <p:cNvPr id="17" name="直線矢印コネクタ 16"/>
          <p:cNvCxnSpPr/>
          <p:nvPr/>
        </p:nvCxnSpPr>
        <p:spPr bwMode="auto">
          <a:xfrm>
            <a:off x="2411975" y="4149008"/>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8" name="正方形/長方形 17"/>
          <p:cNvSpPr/>
          <p:nvPr/>
        </p:nvSpPr>
        <p:spPr bwMode="auto">
          <a:xfrm>
            <a:off x="971960" y="396900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19" name="正方形/長方形 18"/>
          <p:cNvSpPr/>
          <p:nvPr/>
        </p:nvSpPr>
        <p:spPr bwMode="auto">
          <a:xfrm>
            <a:off x="2051972" y="396900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a:latin typeface="メイリオ" panose="020B0604030504040204" pitchFamily="50" charset="-128"/>
                <a:ea typeface="メイリオ" panose="020B0604030504040204" pitchFamily="50" charset="-128"/>
              </a:rPr>
              <a:t>命令</a:t>
            </a:r>
          </a:p>
        </p:txBody>
      </p:sp>
      <p:sp>
        <p:nvSpPr>
          <p:cNvPr id="20" name="Freeform 10"/>
          <p:cNvSpPr>
            <a:spLocks/>
          </p:cNvSpPr>
          <p:nvPr/>
        </p:nvSpPr>
        <p:spPr bwMode="auto">
          <a:xfrm flipV="1">
            <a:off x="2951982" y="3969002"/>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1" name="直線矢印コネクタ 20"/>
          <p:cNvCxnSpPr/>
          <p:nvPr/>
        </p:nvCxnSpPr>
        <p:spPr bwMode="auto">
          <a:xfrm>
            <a:off x="2951982" y="4329010"/>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2" name="正方形/長方形 21"/>
          <p:cNvSpPr/>
          <p:nvPr/>
        </p:nvSpPr>
        <p:spPr bwMode="auto">
          <a:xfrm>
            <a:off x="3131984"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書き込みデータ</a:t>
            </a:r>
          </a:p>
        </p:txBody>
      </p:sp>
      <p:sp>
        <p:nvSpPr>
          <p:cNvPr id="23" name="正方形/長方形 22"/>
          <p:cNvSpPr/>
          <p:nvPr/>
        </p:nvSpPr>
        <p:spPr bwMode="auto">
          <a:xfrm>
            <a:off x="3131984" y="378900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4" name="正方形/長方形 23"/>
          <p:cNvSpPr/>
          <p:nvPr/>
        </p:nvSpPr>
        <p:spPr bwMode="auto">
          <a:xfrm>
            <a:off x="3131984" y="414900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5" name="正方形/長方形 24"/>
          <p:cNvSpPr/>
          <p:nvPr/>
        </p:nvSpPr>
        <p:spPr bwMode="auto">
          <a:xfrm>
            <a:off x="3131984" y="450901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6" name="正方形/長方形 25"/>
          <p:cNvSpPr/>
          <p:nvPr/>
        </p:nvSpPr>
        <p:spPr bwMode="auto">
          <a:xfrm>
            <a:off x="3131984" y="486901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27" name="正方形/長方形 26"/>
          <p:cNvSpPr/>
          <p:nvPr/>
        </p:nvSpPr>
        <p:spPr bwMode="auto">
          <a:xfrm>
            <a:off x="971960" y="486901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28" name="直線矢印コネクタ 27"/>
          <p:cNvCxnSpPr/>
          <p:nvPr/>
        </p:nvCxnSpPr>
        <p:spPr bwMode="auto">
          <a:xfrm>
            <a:off x="2951982" y="4689014"/>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9" name="Freeform 10"/>
          <p:cNvSpPr>
            <a:spLocks/>
          </p:cNvSpPr>
          <p:nvPr/>
        </p:nvSpPr>
        <p:spPr bwMode="auto">
          <a:xfrm>
            <a:off x="2951982" y="1898983"/>
            <a:ext cx="180002" cy="171001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6"/>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0" name="Freeform 10"/>
          <p:cNvSpPr>
            <a:spLocks/>
          </p:cNvSpPr>
          <p:nvPr/>
        </p:nvSpPr>
        <p:spPr bwMode="auto">
          <a:xfrm rot="10800000" flipH="1">
            <a:off x="8352038" y="3428999"/>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1" name="直線矢印コネクタ 30"/>
          <p:cNvCxnSpPr/>
          <p:nvPr/>
        </p:nvCxnSpPr>
        <p:spPr bwMode="auto">
          <a:xfrm>
            <a:off x="8172040" y="4149008"/>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6012016" y="4149008"/>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3" name="直線矢印コネクタ 32"/>
          <p:cNvCxnSpPr/>
          <p:nvPr/>
        </p:nvCxnSpPr>
        <p:spPr bwMode="auto">
          <a:xfrm>
            <a:off x="4572000" y="3789004"/>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34" name="直線矢印コネクタ 33"/>
          <p:cNvCxnSpPr/>
          <p:nvPr/>
        </p:nvCxnSpPr>
        <p:spPr bwMode="auto">
          <a:xfrm>
            <a:off x="4572000" y="4599013"/>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35" name="正方形/長方形 34"/>
          <p:cNvSpPr/>
          <p:nvPr/>
        </p:nvSpPr>
        <p:spPr bwMode="auto">
          <a:xfrm>
            <a:off x="6732024" y="360900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36" name="正方形/長方形 35"/>
          <p:cNvSpPr/>
          <p:nvPr/>
        </p:nvSpPr>
        <p:spPr bwMode="auto">
          <a:xfrm>
            <a:off x="6732024" y="486901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37" name="Freeform 10"/>
          <p:cNvSpPr>
            <a:spLocks/>
          </p:cNvSpPr>
          <p:nvPr/>
        </p:nvSpPr>
        <p:spPr bwMode="auto">
          <a:xfrm>
            <a:off x="5112004" y="4599013"/>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4599012"/>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9" name="Freeform 10"/>
          <p:cNvSpPr>
            <a:spLocks/>
          </p:cNvSpPr>
          <p:nvPr/>
        </p:nvSpPr>
        <p:spPr bwMode="auto">
          <a:xfrm flipV="1">
            <a:off x="6552022" y="378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0" name="正方形/長方形 39"/>
          <p:cNvSpPr/>
          <p:nvPr/>
        </p:nvSpPr>
        <p:spPr bwMode="auto">
          <a:xfrm>
            <a:off x="6732024" y="4419011"/>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書きデータ</a:t>
            </a:r>
          </a:p>
        </p:txBody>
      </p:sp>
      <p:cxnSp>
        <p:nvCxnSpPr>
          <p:cNvPr id="41" name="直線矢印コネクタ 40"/>
          <p:cNvCxnSpPr/>
          <p:nvPr/>
        </p:nvCxnSpPr>
        <p:spPr bwMode="auto">
          <a:xfrm>
            <a:off x="8532044" y="3158997"/>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2" name="直線矢印コネクタ 41"/>
          <p:cNvCxnSpPr/>
          <p:nvPr/>
        </p:nvCxnSpPr>
        <p:spPr bwMode="auto">
          <a:xfrm flipH="1">
            <a:off x="1871970" y="1898983"/>
            <a:ext cx="7110079" cy="0"/>
          </a:xfrm>
          <a:prstGeom prst="straightConnector1">
            <a:avLst/>
          </a:prstGeom>
          <a:noFill/>
          <a:ln w="31750" cap="flat" cmpd="sng" algn="ctr">
            <a:solidFill>
              <a:schemeClr val="accent6"/>
            </a:solidFill>
            <a:prstDash val="solid"/>
            <a:round/>
            <a:headEnd type="none" w="sm" len="sm"/>
            <a:tailEnd type="triangle"/>
          </a:ln>
          <a:effectLst/>
        </p:spPr>
      </p:cxnSp>
      <p:sp>
        <p:nvSpPr>
          <p:cNvPr id="43" name="Freeform 10"/>
          <p:cNvSpPr>
            <a:spLocks/>
          </p:cNvSpPr>
          <p:nvPr/>
        </p:nvSpPr>
        <p:spPr bwMode="auto">
          <a:xfrm rot="10800000" flipH="1">
            <a:off x="6552022" y="3248994"/>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Freeform 10"/>
          <p:cNvSpPr>
            <a:spLocks/>
          </p:cNvSpPr>
          <p:nvPr/>
        </p:nvSpPr>
        <p:spPr bwMode="auto">
          <a:xfrm rot="5400000" flipH="1" flipV="1">
            <a:off x="8037040" y="2393988"/>
            <a:ext cx="1440015"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6"/>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5" name="正方形/長方形 44"/>
          <p:cNvSpPr/>
          <p:nvPr/>
        </p:nvSpPr>
        <p:spPr bwMode="auto">
          <a:xfrm>
            <a:off x="7272030" y="396900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読みデータ</a:t>
            </a:r>
          </a:p>
        </p:txBody>
      </p:sp>
      <p:cxnSp>
        <p:nvCxnSpPr>
          <p:cNvPr id="46" name="直線矢印コネクタ 45"/>
          <p:cNvCxnSpPr/>
          <p:nvPr/>
        </p:nvCxnSpPr>
        <p:spPr bwMode="auto">
          <a:xfrm>
            <a:off x="1871970" y="1808982"/>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7" name="直線矢印コネクタ 46"/>
          <p:cNvCxnSpPr/>
          <p:nvPr/>
        </p:nvCxnSpPr>
        <p:spPr bwMode="auto">
          <a:xfrm flipH="1">
            <a:off x="1871970" y="2078985"/>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48" name="正方形/長方形 47"/>
          <p:cNvSpPr/>
          <p:nvPr/>
        </p:nvSpPr>
        <p:spPr bwMode="auto">
          <a:xfrm>
            <a:off x="1871970" y="1178975"/>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accent6"/>
                </a:solidFill>
                <a:latin typeface="メイリオ" panose="020B0604030504040204" pitchFamily="50" charset="-128"/>
                <a:ea typeface="メイリオ" panose="020B0604030504040204" pitchFamily="50" charset="-128"/>
              </a:rPr>
              <a:t>2. </a:t>
            </a:r>
            <a:r>
              <a:rPr kumimoji="1" lang="ja-JP" altLang="en-US" sz="1600" dirty="0">
                <a:solidFill>
                  <a:schemeClr val="accent6"/>
                </a:solidFill>
                <a:latin typeface="メイリオ" panose="020B0604030504040204" pitchFamily="50" charset="-128"/>
                <a:ea typeface="メイリオ" panose="020B0604030504040204" pitchFamily="50" charset="-128"/>
              </a:rPr>
              <a:t>分岐結果の </a:t>
            </a:r>
            <a:r>
              <a:rPr kumimoji="1" lang="en-US" altLang="ja-JP" sz="1600" dirty="0">
                <a:solidFill>
                  <a:schemeClr val="accent6"/>
                </a:solidFill>
                <a:latin typeface="メイリオ" panose="020B0604030504040204" pitchFamily="50" charset="-128"/>
                <a:ea typeface="メイリオ" panose="020B0604030504040204" pitchFamily="50" charset="-128"/>
              </a:rPr>
              <a:t>PC </a:t>
            </a:r>
            <a:r>
              <a:rPr kumimoji="1" lang="ja-JP" altLang="en-US" sz="1600" dirty="0" err="1">
                <a:solidFill>
                  <a:schemeClr val="accent6"/>
                </a:solidFill>
                <a:latin typeface="メイリオ" panose="020B0604030504040204" pitchFamily="50" charset="-128"/>
                <a:ea typeface="メイリオ" panose="020B0604030504040204" pitchFamily="50" charset="-128"/>
              </a:rPr>
              <a:t>への</a:t>
            </a:r>
            <a:r>
              <a:rPr kumimoji="1" lang="ja-JP" altLang="en-US" sz="1600" dirty="0">
                <a:solidFill>
                  <a:schemeClr val="accent6"/>
                </a:solidFill>
                <a:latin typeface="メイリオ" panose="020B0604030504040204" pitchFamily="50" charset="-128"/>
                <a:ea typeface="メイリオ" panose="020B0604030504040204" pitchFamily="50" charset="-128"/>
              </a:rPr>
              <a:t>反映</a:t>
            </a:r>
            <a:endParaRPr kumimoji="1" lang="en-US" altLang="ja-JP" sz="1600" dirty="0">
              <a:solidFill>
                <a:schemeClr val="accent6"/>
              </a:solidFill>
              <a:latin typeface="メイリオ" panose="020B0604030504040204" pitchFamily="50" charset="-128"/>
              <a:ea typeface="メイリオ" panose="020B0604030504040204" pitchFamily="50" charset="-128"/>
            </a:endParaRPr>
          </a:p>
          <a:p>
            <a:r>
              <a:rPr kumimoji="1" lang="ja-JP" altLang="en-US" sz="1600" dirty="0">
                <a:solidFill>
                  <a:schemeClr val="accent6"/>
                </a:solidFill>
                <a:latin typeface="メイリオ" panose="020B0604030504040204" pitchFamily="50" charset="-128"/>
                <a:ea typeface="メイリオ" panose="020B0604030504040204" pitchFamily="50" charset="-128"/>
              </a:rPr>
              <a:t>制御ハザードの原因</a:t>
            </a:r>
          </a:p>
        </p:txBody>
      </p:sp>
      <p:sp>
        <p:nvSpPr>
          <p:cNvPr id="49" name="正方形/長方形 48"/>
          <p:cNvSpPr/>
          <p:nvPr/>
        </p:nvSpPr>
        <p:spPr bwMode="auto">
          <a:xfrm>
            <a:off x="3311986" y="2888994"/>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marL="342900" indent="-342900">
              <a:buAutoNum type="arabicPeriod"/>
            </a:pPr>
            <a:r>
              <a:rPr kumimoji="1" lang="ja-JP" altLang="en-US" sz="1600" dirty="0">
                <a:solidFill>
                  <a:schemeClr val="accent6"/>
                </a:solidFill>
                <a:latin typeface="メイリオ" panose="020B0604030504040204" pitchFamily="50" charset="-128"/>
                <a:ea typeface="メイリオ" panose="020B0604030504040204" pitchFamily="50" charset="-128"/>
              </a:rPr>
              <a:t>演算やロードの結果の書き込み</a:t>
            </a:r>
            <a:br>
              <a:rPr kumimoji="1" lang="en-US" altLang="ja-JP" sz="1600" dirty="0">
                <a:solidFill>
                  <a:schemeClr val="accent6"/>
                </a:solidFill>
                <a:latin typeface="メイリオ" panose="020B0604030504040204" pitchFamily="50" charset="-128"/>
                <a:ea typeface="メイリオ" panose="020B0604030504040204" pitchFamily="50" charset="-128"/>
              </a:rPr>
            </a:br>
            <a:r>
              <a:rPr kumimoji="1" lang="ja-JP" altLang="en-US" sz="1600" dirty="0">
                <a:solidFill>
                  <a:schemeClr val="accent6"/>
                </a:solidFill>
                <a:latin typeface="メイリオ" panose="020B0604030504040204" pitchFamily="50" charset="-128"/>
                <a:ea typeface="メイリオ" panose="020B0604030504040204" pitchFamily="50" charset="-128"/>
              </a:rPr>
              <a:t>データハザードの原因</a:t>
            </a:r>
          </a:p>
        </p:txBody>
      </p:sp>
    </p:spTree>
    <p:extLst>
      <p:ext uri="{BB962C8B-B14F-4D97-AF65-F5344CB8AC3E}">
        <p14:creationId xmlns:p14="http://schemas.microsoft.com/office/powerpoint/2010/main" val="42362099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問題となるバックエッジ</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latin typeface="メイリオ" panose="020B0604030504040204" pitchFamily="50" charset="-128"/>
              </a:rPr>
              <a:t>演算器のフォワーディング</a:t>
            </a:r>
            <a:endParaRPr lang="en-US" altLang="ja-JP" dirty="0">
              <a:latin typeface="メイリオ" panose="020B0604030504040204" pitchFamily="50" charset="-128"/>
            </a:endParaRPr>
          </a:p>
          <a:p>
            <a:pPr marL="457200" indent="-457200">
              <a:buFont typeface="+mj-lt"/>
              <a:buAutoNum type="arabicPeriod"/>
            </a:pPr>
            <a:r>
              <a:rPr lang="ja-JP" altLang="en-US" b="1" dirty="0">
                <a:latin typeface="メイリオ" panose="020B0604030504040204" pitchFamily="50" charset="-128"/>
              </a:rPr>
              <a:t>ロードによるデータ・メモリの読み出し</a:t>
            </a:r>
            <a:endParaRPr lang="en-US" altLang="ja-JP" b="1" dirty="0">
              <a:latin typeface="メイリオ" panose="020B0604030504040204" pitchFamily="50" charset="-128"/>
            </a:endParaRPr>
          </a:p>
          <a:p>
            <a:pPr marL="457200" indent="-457200">
              <a:buFont typeface="+mj-lt"/>
              <a:buAutoNum type="arabicPeriod"/>
            </a:pPr>
            <a:r>
              <a:rPr lang="ja-JP" altLang="en-US" dirty="0">
                <a:latin typeface="メイリオ" panose="020B0604030504040204" pitchFamily="50" charset="-128"/>
              </a:rPr>
              <a:t>分岐結果の </a:t>
            </a:r>
            <a:r>
              <a:rPr lang="en-US" altLang="ja-JP" dirty="0">
                <a:latin typeface="メイリオ" panose="020B0604030504040204" pitchFamily="50" charset="-128"/>
              </a:rPr>
              <a:t>PC </a:t>
            </a:r>
            <a:r>
              <a:rPr lang="ja-JP" altLang="en-US" dirty="0" err="1">
                <a:latin typeface="メイリオ" panose="020B0604030504040204" pitchFamily="50" charset="-128"/>
              </a:rPr>
              <a:t>への</a:t>
            </a:r>
            <a:r>
              <a:rPr lang="ja-JP" altLang="en-US" dirty="0">
                <a:latin typeface="メイリオ" panose="020B0604030504040204" pitchFamily="50" charset="-128"/>
              </a:rPr>
              <a:t>反映</a:t>
            </a:r>
            <a:endParaRPr kumimoji="1" lang="ja-JP" altLang="en-US" dirty="0"/>
          </a:p>
        </p:txBody>
      </p:sp>
    </p:spTree>
    <p:extLst>
      <p:ext uri="{BB962C8B-B14F-4D97-AF65-F5344CB8AC3E}">
        <p14:creationId xmlns:p14="http://schemas.microsoft.com/office/powerpoint/2010/main" val="11232418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メイリオ" panose="020B0604030504040204" pitchFamily="50" charset="-128"/>
              </a:rPr>
              <a:t>ロードによるデータ・メモリの読み出し</a:t>
            </a:r>
            <a:endParaRPr lang="en-US" altLang="ja-JP" dirty="0">
              <a:latin typeface="メイリオ" panose="020B0604030504040204" pitchFamily="50" charset="-128"/>
            </a:endParaRPr>
          </a:p>
        </p:txBody>
      </p:sp>
      <p:sp>
        <p:nvSpPr>
          <p:cNvPr id="3" name="テキスト プレースホルダー 2"/>
          <p:cNvSpPr>
            <a:spLocks noGrp="1"/>
          </p:cNvSpPr>
          <p:nvPr>
            <p:ph type="body" sz="quarter" idx="10"/>
          </p:nvPr>
        </p:nvSpPr>
        <p:spPr>
          <a:xfrm>
            <a:off x="251952" y="3609002"/>
            <a:ext cx="8820098" cy="2790031"/>
          </a:xfrm>
        </p:spPr>
        <p:txBody>
          <a:bodyPr/>
          <a:lstStyle/>
          <a:p>
            <a:r>
              <a:rPr kumimoji="1" lang="ja-JP" altLang="en-US" dirty="0">
                <a:cs typeface="Courier New" panose="02070309020205020404" pitchFamily="49" charset="0"/>
              </a:rPr>
              <a:t>演算器の場合とほぼ同様</a:t>
            </a:r>
            <a:endParaRPr kumimoji="1" lang="en-US" altLang="ja-JP" dirty="0">
              <a:cs typeface="Courier New" panose="02070309020205020404" pitchFamily="49" charset="0"/>
            </a:endParaRPr>
          </a:p>
          <a:p>
            <a:pPr lvl="1"/>
            <a:r>
              <a:rPr lang="ja-JP" altLang="en-US" dirty="0">
                <a:cs typeface="Courier New" panose="02070309020205020404" pitchFamily="49" charset="0"/>
              </a:rPr>
              <a:t>上は，</a:t>
            </a:r>
            <a:r>
              <a:rPr lang="en-US" altLang="ja-JP" dirty="0">
                <a:cs typeface="Courier New" panose="02070309020205020404" pitchFamily="49" charset="0"/>
              </a:rPr>
              <a:t>MEM </a:t>
            </a:r>
            <a:r>
              <a:rPr lang="ja-JP" altLang="en-US" dirty="0">
                <a:cs typeface="Courier New" panose="02070309020205020404" pitchFamily="49" charset="0"/>
              </a:rPr>
              <a:t>が </a:t>
            </a:r>
            <a:r>
              <a:rPr lang="en-US" altLang="ja-JP" dirty="0">
                <a:cs typeface="Courier New" panose="02070309020205020404" pitchFamily="49" charset="0"/>
              </a:rPr>
              <a:t>M1 </a:t>
            </a:r>
            <a:r>
              <a:rPr lang="ja-JP" altLang="en-US" dirty="0">
                <a:cs typeface="Courier New" panose="02070309020205020404" pitchFamily="49" charset="0"/>
              </a:rPr>
              <a:t>と </a:t>
            </a:r>
            <a:r>
              <a:rPr lang="en-US" altLang="ja-JP" dirty="0">
                <a:cs typeface="Courier New" panose="02070309020205020404" pitchFamily="49" charset="0"/>
              </a:rPr>
              <a:t>M2 </a:t>
            </a:r>
            <a:r>
              <a:rPr lang="ja-JP" altLang="en-US" dirty="0">
                <a:cs typeface="Courier New" panose="02070309020205020404" pitchFamily="49" charset="0"/>
              </a:rPr>
              <a:t>にパイプライン化された場合</a:t>
            </a:r>
            <a:endParaRPr lang="en-US" altLang="ja-JP" dirty="0">
              <a:cs typeface="Courier New" panose="02070309020205020404" pitchFamily="49" charset="0"/>
            </a:endParaRPr>
          </a:p>
          <a:p>
            <a:pPr lvl="2"/>
            <a:r>
              <a:rPr kumimoji="1" lang="en-US" altLang="ja-JP" dirty="0">
                <a:cs typeface="Courier New" panose="02070309020205020404" pitchFamily="49" charset="0"/>
              </a:rPr>
              <a:t>I1 </a:t>
            </a:r>
            <a:r>
              <a:rPr kumimoji="1" lang="ja-JP" altLang="en-US" dirty="0">
                <a:cs typeface="Courier New" panose="02070309020205020404" pitchFamily="49" charset="0"/>
              </a:rPr>
              <a:t>と </a:t>
            </a:r>
            <a:r>
              <a:rPr kumimoji="1" lang="en-US" altLang="ja-JP" dirty="0">
                <a:cs typeface="Courier New" panose="02070309020205020404" pitchFamily="49" charset="0"/>
              </a:rPr>
              <a:t>I2 </a:t>
            </a:r>
            <a:r>
              <a:rPr kumimoji="1" lang="ja-JP" altLang="en-US" dirty="0">
                <a:cs typeface="Courier New" panose="02070309020205020404" pitchFamily="49" charset="0"/>
              </a:rPr>
              <a:t>は，</a:t>
            </a:r>
            <a:r>
              <a:rPr kumimoji="1" lang="en-US" altLang="ja-JP" dirty="0">
                <a:cs typeface="Courier New" panose="02070309020205020404" pitchFamily="49" charset="0"/>
              </a:rPr>
              <a:t>I0 </a:t>
            </a:r>
            <a:r>
              <a:rPr kumimoji="1" lang="ja-JP" altLang="en-US" dirty="0">
                <a:cs typeface="Courier New" panose="02070309020205020404" pitchFamily="49" charset="0"/>
              </a:rPr>
              <a:t>の結果を使えない</a:t>
            </a:r>
            <a:endParaRPr kumimoji="1" lang="en-US" altLang="ja-JP" dirty="0">
              <a:cs typeface="Courier New" panose="02070309020205020404" pitchFamily="49" charset="0"/>
            </a:endParaRPr>
          </a:p>
          <a:p>
            <a:pPr lvl="1"/>
            <a:r>
              <a:rPr kumimoji="1" lang="en-US" altLang="ja-JP" dirty="0">
                <a:cs typeface="Courier New" panose="02070309020205020404" pitchFamily="49" charset="0"/>
              </a:rPr>
              <a:t>MEM </a:t>
            </a:r>
            <a:r>
              <a:rPr kumimoji="1" lang="ja-JP" altLang="en-US" dirty="0">
                <a:cs typeface="Courier New" panose="02070309020205020404" pitchFamily="49" charset="0"/>
              </a:rPr>
              <a:t>ステージをパイプライン化すると，この部分が長くなる</a:t>
            </a:r>
            <a:endParaRPr kumimoji="1" lang="en-US" altLang="ja-JP" dirty="0">
              <a:cs typeface="Courier New" panose="02070309020205020404" pitchFamily="49" charset="0"/>
            </a:endParaRPr>
          </a:p>
          <a:p>
            <a:r>
              <a:rPr kumimoji="1" lang="ja-JP" altLang="en-US" dirty="0">
                <a:cs typeface="Courier New" panose="02070309020205020404" pitchFamily="49" charset="0"/>
              </a:rPr>
              <a:t>しかし，この部分をパイプライン化することはよくある</a:t>
            </a:r>
            <a:endParaRPr kumimoji="1" lang="en-US" altLang="ja-JP" dirty="0">
              <a:cs typeface="Courier New" panose="02070309020205020404" pitchFamily="49" charset="0"/>
            </a:endParaRPr>
          </a:p>
          <a:p>
            <a:pPr lvl="1"/>
            <a:r>
              <a:rPr lang="ja-JP" altLang="en-US" dirty="0">
                <a:cs typeface="Courier New" panose="02070309020205020404" pitchFamily="49" charset="0"/>
              </a:rPr>
              <a:t>ロードは演算よりは出現頻度が低い</a:t>
            </a:r>
            <a:endParaRPr lang="en-US" altLang="ja-JP" dirty="0">
              <a:cs typeface="Courier New" panose="02070309020205020404" pitchFamily="49" charset="0"/>
            </a:endParaRPr>
          </a:p>
          <a:p>
            <a:pPr lvl="1"/>
            <a:r>
              <a:rPr kumimoji="1" lang="ja-JP" altLang="en-US" dirty="0">
                <a:cs typeface="Courier New" panose="02070309020205020404" pitchFamily="49" charset="0"/>
              </a:rPr>
              <a:t>メモリ（キャッシュ）のレイテンシは演算器よりかなり長くなることが多いためしかたない</a:t>
            </a:r>
            <a:endParaRPr kumimoji="1" lang="en-US" altLang="ja-JP" dirty="0">
              <a:cs typeface="Courier New" panose="02070309020205020404" pitchFamily="49" charset="0"/>
            </a:endParaRPr>
          </a:p>
        </p:txBody>
      </p:sp>
      <p:sp>
        <p:nvSpPr>
          <p:cNvPr id="17" name="Rectangle 69"/>
          <p:cNvSpPr>
            <a:spLocks noChangeArrowheads="1"/>
          </p:cNvSpPr>
          <p:nvPr/>
        </p:nvSpPr>
        <p:spPr bwMode="auto">
          <a:xfrm>
            <a:off x="2411976"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8" name="Rectangle 70"/>
          <p:cNvSpPr>
            <a:spLocks noChangeArrowheads="1"/>
          </p:cNvSpPr>
          <p:nvPr/>
        </p:nvSpPr>
        <p:spPr bwMode="auto">
          <a:xfrm>
            <a:off x="2861981"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9" name="Rectangle 71"/>
          <p:cNvSpPr>
            <a:spLocks noChangeArrowheads="1"/>
          </p:cNvSpPr>
          <p:nvPr/>
        </p:nvSpPr>
        <p:spPr bwMode="auto">
          <a:xfrm>
            <a:off x="3311986" y="126897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0" name="Rectangle 72"/>
          <p:cNvSpPr>
            <a:spLocks noChangeArrowheads="1"/>
          </p:cNvSpPr>
          <p:nvPr/>
        </p:nvSpPr>
        <p:spPr bwMode="auto">
          <a:xfrm>
            <a:off x="3761991" y="126897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M1</a:t>
            </a:r>
          </a:p>
        </p:txBody>
      </p:sp>
      <p:sp>
        <p:nvSpPr>
          <p:cNvPr id="21" name="Rectangle 69"/>
          <p:cNvSpPr>
            <a:spLocks noChangeArrowheads="1"/>
          </p:cNvSpPr>
          <p:nvPr/>
        </p:nvSpPr>
        <p:spPr bwMode="auto">
          <a:xfrm>
            <a:off x="2861981"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2" name="Rectangle 70"/>
          <p:cNvSpPr>
            <a:spLocks noChangeArrowheads="1"/>
          </p:cNvSpPr>
          <p:nvPr/>
        </p:nvSpPr>
        <p:spPr bwMode="auto">
          <a:xfrm>
            <a:off x="3311986"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3" name="Rectangle 71"/>
          <p:cNvSpPr>
            <a:spLocks noChangeArrowheads="1"/>
          </p:cNvSpPr>
          <p:nvPr/>
        </p:nvSpPr>
        <p:spPr bwMode="auto">
          <a:xfrm>
            <a:off x="3761991" y="171898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5" name="Rectangle 73"/>
          <p:cNvSpPr>
            <a:spLocks noChangeArrowheads="1"/>
          </p:cNvSpPr>
          <p:nvPr/>
        </p:nvSpPr>
        <p:spPr bwMode="auto">
          <a:xfrm>
            <a:off x="5112006"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6" name="Rectangle 73"/>
          <p:cNvSpPr>
            <a:spLocks noChangeArrowheads="1"/>
          </p:cNvSpPr>
          <p:nvPr/>
        </p:nvSpPr>
        <p:spPr bwMode="auto">
          <a:xfrm>
            <a:off x="4662001"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9" name="Rectangle 69"/>
          <p:cNvSpPr>
            <a:spLocks noChangeArrowheads="1"/>
          </p:cNvSpPr>
          <p:nvPr/>
        </p:nvSpPr>
        <p:spPr bwMode="auto">
          <a:xfrm>
            <a:off x="3311986"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0" name="Rectangle 70"/>
          <p:cNvSpPr>
            <a:spLocks noChangeArrowheads="1"/>
          </p:cNvSpPr>
          <p:nvPr/>
        </p:nvSpPr>
        <p:spPr bwMode="auto">
          <a:xfrm>
            <a:off x="3761991"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1" name="Rectangle 71"/>
          <p:cNvSpPr>
            <a:spLocks noChangeArrowheads="1"/>
          </p:cNvSpPr>
          <p:nvPr/>
        </p:nvSpPr>
        <p:spPr bwMode="auto">
          <a:xfrm>
            <a:off x="4211996" y="216898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3" name="Rectangle 73"/>
          <p:cNvSpPr>
            <a:spLocks noChangeArrowheads="1"/>
          </p:cNvSpPr>
          <p:nvPr/>
        </p:nvSpPr>
        <p:spPr bwMode="auto">
          <a:xfrm>
            <a:off x="5562011"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50" name="直線コネクタ 49"/>
          <p:cNvCxnSpPr>
            <a:stCxn id="51" idx="3"/>
            <a:endCxn id="17" idx="1"/>
          </p:cNvCxnSpPr>
          <p:nvPr/>
        </p:nvCxnSpPr>
        <p:spPr bwMode="auto">
          <a:xfrm flipV="1">
            <a:off x="2124268" y="1448976"/>
            <a:ext cx="287708" cy="2"/>
          </a:xfrm>
          <a:prstGeom prst="line">
            <a:avLst/>
          </a:prstGeom>
          <a:noFill/>
          <a:ln w="9525" cap="flat" cmpd="sng" algn="ctr">
            <a:solidFill>
              <a:schemeClr val="tx1"/>
            </a:solidFill>
            <a:prstDash val="dash"/>
            <a:round/>
            <a:headEnd type="none" w="med" len="med"/>
            <a:tailEnd type="none" w="med" len="med"/>
          </a:ln>
          <a:effectLst/>
        </p:spPr>
      </p:cxnSp>
      <p:sp>
        <p:nvSpPr>
          <p:cNvPr id="51" name="角丸四角形 50"/>
          <p:cNvSpPr/>
          <p:nvPr/>
        </p:nvSpPr>
        <p:spPr bwMode="auto">
          <a:xfrm>
            <a:off x="1691968" y="1268976"/>
            <a:ext cx="43230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I0</a:t>
            </a:r>
            <a:endParaRPr kumimoji="1" lang="ja-JP" altLang="en-US" b="1" dirty="0">
              <a:latin typeface="Courier New" panose="02070309020205020404" pitchFamily="49" charset="0"/>
              <a:cs typeface="Courier New" panose="02070309020205020404" pitchFamily="49" charset="0"/>
            </a:endParaRPr>
          </a:p>
        </p:txBody>
      </p:sp>
      <p:sp>
        <p:nvSpPr>
          <p:cNvPr id="52" name="角丸四角形 51"/>
          <p:cNvSpPr/>
          <p:nvPr/>
        </p:nvSpPr>
        <p:spPr bwMode="auto">
          <a:xfrm>
            <a:off x="1691968" y="1718981"/>
            <a:ext cx="432300" cy="360004"/>
          </a:xfrm>
          <a:prstGeom prst="roundRect">
            <a:avLst/>
          </a:prstGeom>
          <a:solidFill>
            <a:schemeClr val="tx1">
              <a:lumMod val="75000"/>
              <a:lumOff val="25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I1</a:t>
            </a:r>
            <a:endParaRPr kumimoji="1" lang="ja-JP" altLang="en-US" b="1" dirty="0">
              <a:latin typeface="Courier New" panose="02070309020205020404" pitchFamily="49" charset="0"/>
              <a:cs typeface="Courier New" panose="02070309020205020404" pitchFamily="49" charset="0"/>
            </a:endParaRPr>
          </a:p>
        </p:txBody>
      </p:sp>
      <p:sp>
        <p:nvSpPr>
          <p:cNvPr id="53" name="角丸四角形 52"/>
          <p:cNvSpPr/>
          <p:nvPr/>
        </p:nvSpPr>
        <p:spPr bwMode="auto">
          <a:xfrm>
            <a:off x="1691968" y="2168986"/>
            <a:ext cx="432300" cy="360004"/>
          </a:xfrm>
          <a:prstGeom prst="roundRect">
            <a:avLst/>
          </a:prstGeom>
          <a:solidFill>
            <a:schemeClr val="tx1">
              <a:lumMod val="75000"/>
              <a:lumOff val="25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I2</a:t>
            </a:r>
            <a:endParaRPr kumimoji="1" lang="ja-JP" altLang="en-US" b="1" dirty="0">
              <a:latin typeface="Courier New" panose="02070309020205020404" pitchFamily="49" charset="0"/>
              <a:cs typeface="Courier New" panose="02070309020205020404" pitchFamily="49" charset="0"/>
            </a:endParaRPr>
          </a:p>
        </p:txBody>
      </p:sp>
      <p:cxnSp>
        <p:nvCxnSpPr>
          <p:cNvPr id="54" name="直線コネクタ 53"/>
          <p:cNvCxnSpPr>
            <a:endCxn id="21" idx="1"/>
          </p:cNvCxnSpPr>
          <p:nvPr/>
        </p:nvCxnSpPr>
        <p:spPr bwMode="auto">
          <a:xfrm flipV="1">
            <a:off x="2141973" y="1898981"/>
            <a:ext cx="720008" cy="2"/>
          </a:xfrm>
          <a:prstGeom prst="line">
            <a:avLst/>
          </a:prstGeom>
          <a:noFill/>
          <a:ln w="9525" cap="flat" cmpd="sng" algn="ctr">
            <a:solidFill>
              <a:schemeClr val="tx1"/>
            </a:solidFill>
            <a:prstDash val="dash"/>
            <a:round/>
            <a:headEnd type="none" w="med" len="med"/>
            <a:tailEnd type="none" w="med" len="med"/>
          </a:ln>
          <a:effectLst/>
        </p:spPr>
      </p:cxnSp>
      <p:cxnSp>
        <p:nvCxnSpPr>
          <p:cNvPr id="55" name="直線コネクタ 54"/>
          <p:cNvCxnSpPr>
            <a:stCxn id="53" idx="3"/>
            <a:endCxn id="39" idx="1"/>
          </p:cNvCxnSpPr>
          <p:nvPr/>
        </p:nvCxnSpPr>
        <p:spPr bwMode="auto">
          <a:xfrm flipV="1">
            <a:off x="2124268" y="2348986"/>
            <a:ext cx="1187718" cy="2"/>
          </a:xfrm>
          <a:prstGeom prst="line">
            <a:avLst/>
          </a:prstGeom>
          <a:noFill/>
          <a:ln w="9525" cap="flat" cmpd="sng" algn="ctr">
            <a:solidFill>
              <a:schemeClr val="tx1"/>
            </a:solidFill>
            <a:prstDash val="dash"/>
            <a:round/>
            <a:headEnd type="none" w="med" len="med"/>
            <a:tailEnd type="none" w="med" len="med"/>
          </a:ln>
          <a:effectLst/>
        </p:spPr>
      </p:cxnSp>
      <p:sp>
        <p:nvSpPr>
          <p:cNvPr id="62" name="Rectangle 72"/>
          <p:cNvSpPr>
            <a:spLocks noChangeArrowheads="1"/>
          </p:cNvSpPr>
          <p:nvPr/>
        </p:nvSpPr>
        <p:spPr bwMode="auto">
          <a:xfrm>
            <a:off x="4211996" y="126897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M2</a:t>
            </a:r>
          </a:p>
        </p:txBody>
      </p:sp>
      <p:sp>
        <p:nvSpPr>
          <p:cNvPr id="65" name="Rectangle 72"/>
          <p:cNvSpPr>
            <a:spLocks noChangeArrowheads="1"/>
          </p:cNvSpPr>
          <p:nvPr/>
        </p:nvSpPr>
        <p:spPr bwMode="auto">
          <a:xfrm>
            <a:off x="4211996" y="1718981"/>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M1</a:t>
            </a:r>
          </a:p>
        </p:txBody>
      </p:sp>
      <p:sp>
        <p:nvSpPr>
          <p:cNvPr id="66" name="Rectangle 72"/>
          <p:cNvSpPr>
            <a:spLocks noChangeArrowheads="1"/>
          </p:cNvSpPr>
          <p:nvPr/>
        </p:nvSpPr>
        <p:spPr bwMode="auto">
          <a:xfrm>
            <a:off x="4662001" y="1718981"/>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M2</a:t>
            </a:r>
          </a:p>
        </p:txBody>
      </p:sp>
      <p:sp>
        <p:nvSpPr>
          <p:cNvPr id="67" name="Rectangle 72"/>
          <p:cNvSpPr>
            <a:spLocks noChangeArrowheads="1"/>
          </p:cNvSpPr>
          <p:nvPr/>
        </p:nvSpPr>
        <p:spPr bwMode="auto">
          <a:xfrm>
            <a:off x="4662001" y="216898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M1</a:t>
            </a:r>
          </a:p>
        </p:txBody>
      </p:sp>
      <p:sp>
        <p:nvSpPr>
          <p:cNvPr id="68" name="Rectangle 72"/>
          <p:cNvSpPr>
            <a:spLocks noChangeArrowheads="1"/>
          </p:cNvSpPr>
          <p:nvPr/>
        </p:nvSpPr>
        <p:spPr bwMode="auto">
          <a:xfrm>
            <a:off x="5112006" y="216898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M2</a:t>
            </a:r>
          </a:p>
        </p:txBody>
      </p:sp>
      <p:sp>
        <p:nvSpPr>
          <p:cNvPr id="69" name="Rectangle 69"/>
          <p:cNvSpPr>
            <a:spLocks noChangeArrowheads="1"/>
          </p:cNvSpPr>
          <p:nvPr/>
        </p:nvSpPr>
        <p:spPr bwMode="auto">
          <a:xfrm>
            <a:off x="3761991"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0" name="Rectangle 70"/>
          <p:cNvSpPr>
            <a:spLocks noChangeArrowheads="1"/>
          </p:cNvSpPr>
          <p:nvPr/>
        </p:nvSpPr>
        <p:spPr bwMode="auto">
          <a:xfrm>
            <a:off x="4211996"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71" name="Rectangle 71"/>
          <p:cNvSpPr>
            <a:spLocks noChangeArrowheads="1"/>
          </p:cNvSpPr>
          <p:nvPr/>
        </p:nvSpPr>
        <p:spPr bwMode="auto">
          <a:xfrm>
            <a:off x="4662001" y="261899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72" name="Rectangle 73"/>
          <p:cNvSpPr>
            <a:spLocks noChangeArrowheads="1"/>
          </p:cNvSpPr>
          <p:nvPr/>
        </p:nvSpPr>
        <p:spPr bwMode="auto">
          <a:xfrm>
            <a:off x="6012016"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73" name="角丸四角形 72"/>
          <p:cNvSpPr/>
          <p:nvPr/>
        </p:nvSpPr>
        <p:spPr bwMode="auto">
          <a:xfrm>
            <a:off x="1691968" y="2618991"/>
            <a:ext cx="43230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I3</a:t>
            </a:r>
            <a:endParaRPr kumimoji="1" lang="ja-JP" altLang="en-US" b="1" dirty="0">
              <a:latin typeface="Courier New" panose="02070309020205020404" pitchFamily="49" charset="0"/>
              <a:cs typeface="Courier New" panose="02070309020205020404" pitchFamily="49" charset="0"/>
            </a:endParaRPr>
          </a:p>
        </p:txBody>
      </p:sp>
      <p:cxnSp>
        <p:nvCxnSpPr>
          <p:cNvPr id="74" name="直線コネクタ 73"/>
          <p:cNvCxnSpPr>
            <a:stCxn id="73" idx="3"/>
            <a:endCxn id="69" idx="1"/>
          </p:cNvCxnSpPr>
          <p:nvPr/>
        </p:nvCxnSpPr>
        <p:spPr bwMode="auto">
          <a:xfrm flipV="1">
            <a:off x="2124268" y="2798991"/>
            <a:ext cx="1637723" cy="2"/>
          </a:xfrm>
          <a:prstGeom prst="line">
            <a:avLst/>
          </a:prstGeom>
          <a:noFill/>
          <a:ln w="9525" cap="flat" cmpd="sng" algn="ctr">
            <a:solidFill>
              <a:schemeClr val="tx1"/>
            </a:solidFill>
            <a:prstDash val="dash"/>
            <a:round/>
            <a:headEnd type="none" w="med" len="med"/>
            <a:tailEnd type="none" w="med" len="med"/>
          </a:ln>
          <a:effectLst/>
        </p:spPr>
      </p:cxnSp>
      <p:sp>
        <p:nvSpPr>
          <p:cNvPr id="75" name="Rectangle 72"/>
          <p:cNvSpPr>
            <a:spLocks noChangeArrowheads="1"/>
          </p:cNvSpPr>
          <p:nvPr/>
        </p:nvSpPr>
        <p:spPr bwMode="auto">
          <a:xfrm>
            <a:off x="5112006" y="2618991"/>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M1</a:t>
            </a:r>
          </a:p>
        </p:txBody>
      </p:sp>
      <p:sp>
        <p:nvSpPr>
          <p:cNvPr id="76" name="Rectangle 72"/>
          <p:cNvSpPr>
            <a:spLocks noChangeArrowheads="1"/>
          </p:cNvSpPr>
          <p:nvPr/>
        </p:nvSpPr>
        <p:spPr bwMode="auto">
          <a:xfrm>
            <a:off x="5562011" y="2618991"/>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M2</a:t>
            </a:r>
          </a:p>
        </p:txBody>
      </p:sp>
    </p:spTree>
    <p:extLst>
      <p:ext uri="{BB962C8B-B14F-4D97-AF65-F5344CB8AC3E}">
        <p14:creationId xmlns:p14="http://schemas.microsoft.com/office/powerpoint/2010/main" val="7549446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問題となるバックエッジ</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latin typeface="メイリオ" panose="020B0604030504040204" pitchFamily="50" charset="-128"/>
              </a:rPr>
              <a:t>演算器のフォワーディング</a:t>
            </a:r>
            <a:endParaRPr lang="en-US" altLang="ja-JP" dirty="0">
              <a:latin typeface="メイリオ" panose="020B0604030504040204" pitchFamily="50" charset="-128"/>
            </a:endParaRPr>
          </a:p>
          <a:p>
            <a:pPr marL="457200" indent="-457200">
              <a:buFont typeface="+mj-lt"/>
              <a:buAutoNum type="arabicPeriod"/>
            </a:pPr>
            <a:r>
              <a:rPr lang="ja-JP" altLang="en-US" dirty="0">
                <a:latin typeface="メイリオ" panose="020B0604030504040204" pitchFamily="50" charset="-128"/>
              </a:rPr>
              <a:t>ロードによるデータ・メモリの読み出し</a:t>
            </a:r>
            <a:endParaRPr lang="en-US" altLang="ja-JP" dirty="0">
              <a:latin typeface="メイリオ" panose="020B0604030504040204" pitchFamily="50" charset="-128"/>
            </a:endParaRPr>
          </a:p>
          <a:p>
            <a:pPr marL="457200" indent="-457200">
              <a:buFont typeface="+mj-lt"/>
              <a:buAutoNum type="arabicPeriod"/>
            </a:pPr>
            <a:r>
              <a:rPr lang="ja-JP" altLang="en-US" b="1" dirty="0">
                <a:latin typeface="メイリオ" panose="020B0604030504040204" pitchFamily="50" charset="-128"/>
              </a:rPr>
              <a:t>分岐結果の </a:t>
            </a:r>
            <a:r>
              <a:rPr lang="en-US" altLang="ja-JP" b="1" dirty="0">
                <a:latin typeface="メイリオ" panose="020B0604030504040204" pitchFamily="50" charset="-128"/>
              </a:rPr>
              <a:t>PC </a:t>
            </a:r>
            <a:r>
              <a:rPr lang="ja-JP" altLang="en-US" b="1" dirty="0" err="1">
                <a:latin typeface="メイリオ" panose="020B0604030504040204" pitchFamily="50" charset="-128"/>
              </a:rPr>
              <a:t>への</a:t>
            </a:r>
            <a:r>
              <a:rPr lang="ja-JP" altLang="en-US" b="1" dirty="0">
                <a:latin typeface="メイリオ" panose="020B0604030504040204" pitchFamily="50" charset="-128"/>
              </a:rPr>
              <a:t>反映</a:t>
            </a:r>
            <a:endParaRPr kumimoji="1" lang="ja-JP" altLang="en-US" b="1" dirty="0"/>
          </a:p>
        </p:txBody>
      </p:sp>
    </p:spTree>
    <p:extLst>
      <p:ext uri="{BB962C8B-B14F-4D97-AF65-F5344CB8AC3E}">
        <p14:creationId xmlns:p14="http://schemas.microsoft.com/office/powerpoint/2010/main" val="28029842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分岐</a:t>
            </a:r>
            <a:r>
              <a:rPr lang="ja-JP" altLang="en-US" dirty="0"/>
              <a:t>予測</a:t>
            </a:r>
            <a:endParaRPr kumimoji="1" lang="ja-JP" altLang="en-US" dirty="0"/>
          </a:p>
        </p:txBody>
      </p:sp>
      <p:sp>
        <p:nvSpPr>
          <p:cNvPr id="58" name="コンテンツ プレースホルダー 57"/>
          <p:cNvSpPr>
            <a:spLocks noGrp="1"/>
          </p:cNvSpPr>
          <p:nvPr>
            <p:ph idx="4294967295"/>
          </p:nvPr>
        </p:nvSpPr>
        <p:spPr>
          <a:xfrm>
            <a:off x="251952" y="4689014"/>
            <a:ext cx="8550095" cy="1369161"/>
          </a:xfrm>
          <a:prstGeom prst="rect">
            <a:avLst/>
          </a:prstGeom>
        </p:spPr>
        <p:txBody>
          <a:bodyPr/>
          <a:lstStyle/>
          <a:p>
            <a:r>
              <a:rPr lang="ja-JP" altLang="en-US" sz="2000" dirty="0"/>
              <a:t>動作</a:t>
            </a:r>
            <a:endParaRPr lang="en-US" altLang="ja-JP" sz="2000" dirty="0"/>
          </a:p>
          <a:p>
            <a:pPr lvl="1"/>
            <a:r>
              <a:rPr lang="ja-JP" altLang="en-US" sz="2000" dirty="0"/>
              <a:t>「</a:t>
            </a:r>
            <a:r>
              <a:rPr lang="en-US" altLang="ja-JP" sz="2000" dirty="0">
                <a:solidFill>
                  <a:schemeClr val="accent5"/>
                </a:solidFill>
              </a:rPr>
              <a:t>if a &gt; 0</a:t>
            </a:r>
            <a:r>
              <a:rPr lang="ja-JP" altLang="en-US" sz="2000" dirty="0"/>
              <a:t>」の結果を予測して，命令を取り込む</a:t>
            </a:r>
            <a:endParaRPr lang="en-US" altLang="ja-JP" sz="2000" dirty="0"/>
          </a:p>
          <a:p>
            <a:pPr lvl="2"/>
            <a:r>
              <a:rPr lang="ja-JP" altLang="en-US" sz="2000" dirty="0"/>
              <a:t>前回はこっちに行ったので，次もこっちに違いないとかで予測</a:t>
            </a:r>
            <a:endParaRPr lang="en-US" altLang="ja-JP" sz="2000" dirty="0"/>
          </a:p>
          <a:p>
            <a:pPr lvl="1"/>
            <a:r>
              <a:rPr lang="ja-JP" altLang="en-US" sz="2000" dirty="0"/>
              <a:t>あとから予測が正しいか確認する</a:t>
            </a:r>
            <a:endParaRPr lang="en-US" altLang="ja-JP" sz="2000" dirty="0"/>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0" name="角丸四角形 89"/>
          <p:cNvSpPr/>
          <p:nvPr/>
        </p:nvSpPr>
        <p:spPr bwMode="auto">
          <a:xfrm>
            <a:off x="3491988"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if a &gt; 0</a:t>
            </a:r>
            <a:endParaRPr kumimoji="1" lang="ja-JP" altLang="en-US" dirty="0">
              <a:latin typeface="Arial Narrow" panose="020B0606020202030204" pitchFamily="34" charset="0"/>
            </a:endParaRPr>
          </a:p>
        </p:txBody>
      </p:sp>
      <p:sp>
        <p:nvSpPr>
          <p:cNvPr id="96" name="正方形/長方形 95"/>
          <p:cNvSpPr/>
          <p:nvPr/>
        </p:nvSpPr>
        <p:spPr bwMode="auto">
          <a:xfrm>
            <a:off x="251952" y="2438989"/>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sz="2400" b="1" dirty="0">
                <a:solidFill>
                  <a:schemeClr val="tx2"/>
                </a:solidFill>
                <a:latin typeface="Arial Narrow" panose="020B0606020202030204" pitchFamily="34" charset="0"/>
              </a:rPr>
              <a:t>if a &gt; 0:</a:t>
            </a:r>
          </a:p>
          <a:p>
            <a:pPr>
              <a:lnSpc>
                <a:spcPct val="80000"/>
              </a:lnSpc>
            </a:pPr>
            <a:r>
              <a:rPr lang="en-US" altLang="ja-JP" sz="2400" dirty="0">
                <a:solidFill>
                  <a:schemeClr val="bg1"/>
                </a:solidFill>
                <a:latin typeface="Arial Narrow" panose="020B0606020202030204" pitchFamily="34" charset="0"/>
              </a:rPr>
              <a:t>    a=a+1</a:t>
            </a:r>
          </a:p>
          <a:p>
            <a:pPr>
              <a:lnSpc>
                <a:spcPct val="80000"/>
              </a:lnSpc>
            </a:pPr>
            <a:r>
              <a:rPr lang="en-US" altLang="ja-JP" sz="2400" dirty="0">
                <a:solidFill>
                  <a:schemeClr val="bg1"/>
                </a:solidFill>
                <a:latin typeface="Arial Narrow" panose="020B0606020202030204" pitchFamily="34" charset="0"/>
              </a:rPr>
              <a:t>else:</a:t>
            </a:r>
          </a:p>
          <a:p>
            <a:pPr>
              <a:lnSpc>
                <a:spcPct val="80000"/>
              </a:lnSpc>
            </a:pPr>
            <a:r>
              <a:rPr lang="en-US" altLang="ja-JP" sz="2400" dirty="0">
                <a:solidFill>
                  <a:schemeClr val="bg1"/>
                </a:solidFill>
                <a:latin typeface="Arial Narrow" panose="020B0606020202030204" pitchFamily="34" charset="0"/>
              </a:rPr>
              <a:t>    </a:t>
            </a:r>
            <a:r>
              <a:rPr lang="en-US" altLang="ja-JP" sz="2400" dirty="0">
                <a:solidFill>
                  <a:schemeClr val="tx2"/>
                </a:solidFill>
                <a:latin typeface="Arial Narrow" panose="020B0606020202030204" pitchFamily="34" charset="0"/>
              </a:rPr>
              <a:t>a=a-1</a:t>
            </a:r>
          </a:p>
          <a:p>
            <a:pPr>
              <a:lnSpc>
                <a:spcPct val="80000"/>
              </a:lnSpc>
            </a:pPr>
            <a:r>
              <a:rPr lang="ja-JP" altLang="en-US" sz="2000" dirty="0">
                <a:solidFill>
                  <a:schemeClr val="bg1"/>
                </a:solidFill>
                <a:latin typeface="Arial Narrow" panose="020B0606020202030204" pitchFamily="34" charset="0"/>
              </a:rPr>
              <a:t>  </a:t>
            </a:r>
          </a:p>
        </p:txBody>
      </p:sp>
      <p:sp>
        <p:nvSpPr>
          <p:cNvPr id="97" name="正方形/長方形 96"/>
          <p:cNvSpPr/>
          <p:nvPr/>
        </p:nvSpPr>
        <p:spPr bwMode="auto">
          <a:xfrm>
            <a:off x="521955" y="1988984"/>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プログラム</a:t>
            </a:r>
          </a:p>
        </p:txBody>
      </p:sp>
      <p:sp>
        <p:nvSpPr>
          <p:cNvPr id="24" name="角丸四角形 23"/>
          <p:cNvSpPr/>
          <p:nvPr/>
        </p:nvSpPr>
        <p:spPr bwMode="auto">
          <a:xfrm>
            <a:off x="2051972"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a=a-1</a:t>
            </a:r>
            <a:endParaRPr kumimoji="1" lang="ja-JP" altLang="en-US" dirty="0">
              <a:latin typeface="Arial Narrow" panose="020B0606020202030204" pitchFamily="34" charset="0"/>
            </a:endParaRPr>
          </a:p>
        </p:txBody>
      </p:sp>
      <p:sp>
        <p:nvSpPr>
          <p:cNvPr id="4" name="角丸四角形吹き出し 3"/>
          <p:cNvSpPr/>
          <p:nvPr/>
        </p:nvSpPr>
        <p:spPr bwMode="auto">
          <a:xfrm>
            <a:off x="2051972" y="1358977"/>
            <a:ext cx="2520028" cy="612648"/>
          </a:xfrm>
          <a:prstGeom prst="wedgeRoundRectCallout">
            <a:avLst>
              <a:gd name="adj1" fmla="val -43365"/>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err="1">
                <a:solidFill>
                  <a:schemeClr val="tx1">
                    <a:lumMod val="65000"/>
                    <a:lumOff val="35000"/>
                  </a:schemeClr>
                </a:solidFill>
                <a:latin typeface="Arial Narrow" panose="020B0606020202030204" pitchFamily="34" charset="0"/>
              </a:rPr>
              <a:t>わいの</a:t>
            </a:r>
            <a:r>
              <a:rPr kumimoji="1" lang="ja-JP" altLang="en-US" dirty="0">
                <a:solidFill>
                  <a:schemeClr val="tx1">
                    <a:lumMod val="65000"/>
                    <a:lumOff val="35000"/>
                  </a:schemeClr>
                </a:solidFill>
                <a:latin typeface="Arial Narrow" panose="020B0606020202030204" pitchFamily="34" charset="0"/>
              </a:rPr>
              <a:t>予想では </a:t>
            </a:r>
            <a:r>
              <a:rPr kumimoji="1" lang="en-US" altLang="ja-JP" dirty="0">
                <a:solidFill>
                  <a:schemeClr val="tx1">
                    <a:lumMod val="65000"/>
                    <a:lumOff val="35000"/>
                  </a:schemeClr>
                </a:solidFill>
                <a:latin typeface="Arial Narrow" panose="020B0606020202030204" pitchFamily="34" charset="0"/>
              </a:rPr>
              <a:t>else </a:t>
            </a:r>
            <a:r>
              <a:rPr kumimoji="1" lang="ja-JP" altLang="en-US" dirty="0">
                <a:solidFill>
                  <a:schemeClr val="tx1">
                    <a:lumMod val="65000"/>
                    <a:lumOff val="35000"/>
                  </a:schemeClr>
                </a:solidFill>
                <a:latin typeface="Arial Narrow" panose="020B0606020202030204" pitchFamily="34" charset="0"/>
              </a:rPr>
              <a:t>や</a:t>
            </a:r>
            <a:endParaRPr kumimoji="1" lang="en-US" altLang="ja-JP" dirty="0">
              <a:solidFill>
                <a:schemeClr val="tx1">
                  <a:lumMod val="65000"/>
                  <a:lumOff val="35000"/>
                </a:schemeClr>
              </a:solidFill>
              <a:latin typeface="Arial Narrow" panose="020B0606020202030204" pitchFamily="34" charset="0"/>
            </a:endParaRPr>
          </a:p>
        </p:txBody>
      </p:sp>
      <p:sp>
        <p:nvSpPr>
          <p:cNvPr id="27" name="角丸四角形吹き出し 26"/>
          <p:cNvSpPr/>
          <p:nvPr/>
        </p:nvSpPr>
        <p:spPr bwMode="auto">
          <a:xfrm>
            <a:off x="6552022" y="1358977"/>
            <a:ext cx="1980022" cy="612648"/>
          </a:xfrm>
          <a:prstGeom prst="wedgeRoundRectCallout">
            <a:avLst>
              <a:gd name="adj1" fmla="val -43365"/>
              <a:gd name="adj2" fmla="val 134720"/>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ほんまかいな</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後でたしかめるで</a:t>
            </a:r>
          </a:p>
        </p:txBody>
      </p:sp>
      <p:sp>
        <p:nvSpPr>
          <p:cNvPr id="28" name="正方形/長方形 27"/>
          <p:cNvSpPr/>
          <p:nvPr/>
        </p:nvSpPr>
        <p:spPr bwMode="auto">
          <a:xfrm>
            <a:off x="5112006"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2"/>
                </a:solidFill>
              </a:rPr>
              <a:t>ｳｿｸｻｰ</a:t>
            </a:r>
          </a:p>
        </p:txBody>
      </p:sp>
      <p:sp>
        <p:nvSpPr>
          <p:cNvPr id="29" name="正方形/長方形 28"/>
          <p:cNvSpPr/>
          <p:nvPr/>
        </p:nvSpPr>
        <p:spPr bwMode="auto">
          <a:xfrm>
            <a:off x="3761991"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3">
                    <a:lumMod val="75000"/>
                  </a:schemeClr>
                </a:solidFill>
              </a:rPr>
              <a:t>ﾎﾝﾄｶﾅｰ</a:t>
            </a:r>
          </a:p>
        </p:txBody>
      </p:sp>
    </p:spTree>
    <p:extLst>
      <p:ext uri="{BB962C8B-B14F-4D97-AF65-F5344CB8AC3E}">
        <p14:creationId xmlns:p14="http://schemas.microsoft.com/office/powerpoint/2010/main" val="10003640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分岐</a:t>
            </a:r>
            <a:r>
              <a:rPr lang="ja-JP" altLang="en-US" dirty="0"/>
              <a:t>予測ペナルティ</a:t>
            </a:r>
            <a:endParaRPr kumimoji="1" lang="ja-JP" altLang="en-US" dirty="0"/>
          </a:p>
        </p:txBody>
      </p:sp>
      <p:sp>
        <p:nvSpPr>
          <p:cNvPr id="58" name="コンテンツ プレースホルダー 57"/>
          <p:cNvSpPr>
            <a:spLocks noGrp="1"/>
          </p:cNvSpPr>
          <p:nvPr>
            <p:ph idx="4294967295"/>
          </p:nvPr>
        </p:nvSpPr>
        <p:spPr>
          <a:xfrm>
            <a:off x="701957" y="4869016"/>
            <a:ext cx="8190091" cy="1369161"/>
          </a:xfrm>
          <a:prstGeom prst="rect">
            <a:avLst/>
          </a:prstGeom>
        </p:spPr>
        <p:txBody>
          <a:bodyPr/>
          <a:lstStyle/>
          <a:p>
            <a:r>
              <a:rPr lang="ja-JP" altLang="en-US" dirty="0"/>
              <a:t>予測が間違っていた場合，以降の処理を</a:t>
            </a:r>
            <a:br>
              <a:rPr lang="en-US" altLang="ja-JP" dirty="0"/>
            </a:br>
            <a:r>
              <a:rPr lang="ja-JP" altLang="en-US" dirty="0"/>
              <a:t>取り消してやり直す</a:t>
            </a:r>
            <a:endParaRPr lang="en-US" altLang="ja-JP" dirty="0"/>
          </a:p>
          <a:p>
            <a:r>
              <a:rPr lang="ja-JP" altLang="en-US" dirty="0"/>
              <a:t>この図では，無駄になるのは</a:t>
            </a:r>
            <a:r>
              <a:rPr lang="en-US" altLang="ja-JP" dirty="0"/>
              <a:t>3</a:t>
            </a:r>
            <a:r>
              <a:rPr lang="ja-JP" altLang="en-US" dirty="0"/>
              <a:t>命令分</a:t>
            </a:r>
            <a:endParaRPr lang="en-US" altLang="ja-JP" dirty="0"/>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0" name="角丸四角形 89"/>
          <p:cNvSpPr/>
          <p:nvPr/>
        </p:nvSpPr>
        <p:spPr bwMode="auto">
          <a:xfrm>
            <a:off x="6372020"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if a &gt; 0</a:t>
            </a:r>
            <a:endParaRPr kumimoji="1" lang="ja-JP" altLang="en-US" dirty="0">
              <a:latin typeface="Arial Narrow" panose="020B0606020202030204" pitchFamily="34" charset="0"/>
            </a:endParaRPr>
          </a:p>
        </p:txBody>
      </p:sp>
      <p:sp>
        <p:nvSpPr>
          <p:cNvPr id="96" name="正方形/長方形 95"/>
          <p:cNvSpPr/>
          <p:nvPr/>
        </p:nvSpPr>
        <p:spPr bwMode="auto">
          <a:xfrm>
            <a:off x="251952" y="2438989"/>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sz="2400" b="1" dirty="0">
                <a:solidFill>
                  <a:schemeClr val="tx2"/>
                </a:solidFill>
                <a:latin typeface="Arial Narrow" panose="020B0606020202030204" pitchFamily="34" charset="0"/>
              </a:rPr>
              <a:t>if a &gt; 0:</a:t>
            </a:r>
          </a:p>
          <a:p>
            <a:pPr>
              <a:lnSpc>
                <a:spcPct val="80000"/>
              </a:lnSpc>
            </a:pPr>
            <a:r>
              <a:rPr lang="en-US" altLang="ja-JP" sz="2400" dirty="0">
                <a:solidFill>
                  <a:schemeClr val="bg1"/>
                </a:solidFill>
                <a:latin typeface="Arial Narrow" panose="020B0606020202030204" pitchFamily="34" charset="0"/>
              </a:rPr>
              <a:t>    a=a+1</a:t>
            </a:r>
          </a:p>
          <a:p>
            <a:pPr>
              <a:lnSpc>
                <a:spcPct val="80000"/>
              </a:lnSpc>
            </a:pPr>
            <a:r>
              <a:rPr lang="en-US" altLang="ja-JP" sz="2400" dirty="0">
                <a:solidFill>
                  <a:schemeClr val="bg1"/>
                </a:solidFill>
                <a:latin typeface="Arial Narrow" panose="020B0606020202030204" pitchFamily="34" charset="0"/>
              </a:rPr>
              <a:t>else:</a:t>
            </a:r>
          </a:p>
          <a:p>
            <a:pPr>
              <a:lnSpc>
                <a:spcPct val="80000"/>
              </a:lnSpc>
            </a:pPr>
            <a:r>
              <a:rPr lang="en-US" altLang="ja-JP" sz="2400" dirty="0">
                <a:solidFill>
                  <a:schemeClr val="bg1"/>
                </a:solidFill>
                <a:latin typeface="Arial Narrow" panose="020B0606020202030204" pitchFamily="34" charset="0"/>
              </a:rPr>
              <a:t>    </a:t>
            </a:r>
            <a:r>
              <a:rPr lang="en-US" altLang="ja-JP" sz="2400" dirty="0">
                <a:solidFill>
                  <a:schemeClr val="tx2"/>
                </a:solidFill>
                <a:latin typeface="Arial Narrow" panose="020B0606020202030204" pitchFamily="34" charset="0"/>
              </a:rPr>
              <a:t>a=a-1</a:t>
            </a:r>
          </a:p>
          <a:p>
            <a:pPr>
              <a:lnSpc>
                <a:spcPct val="80000"/>
              </a:lnSpc>
            </a:pPr>
            <a:r>
              <a:rPr lang="ja-JP" altLang="en-US" sz="2000" dirty="0">
                <a:solidFill>
                  <a:schemeClr val="bg1"/>
                </a:solidFill>
                <a:latin typeface="Arial Narrow" panose="020B0606020202030204" pitchFamily="34" charset="0"/>
              </a:rPr>
              <a:t>  </a:t>
            </a:r>
          </a:p>
        </p:txBody>
      </p:sp>
      <p:sp>
        <p:nvSpPr>
          <p:cNvPr id="97" name="正方形/長方形 96"/>
          <p:cNvSpPr/>
          <p:nvPr/>
        </p:nvSpPr>
        <p:spPr bwMode="auto">
          <a:xfrm>
            <a:off x="521955" y="1988984"/>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プログラム</a:t>
            </a:r>
          </a:p>
        </p:txBody>
      </p:sp>
      <p:sp>
        <p:nvSpPr>
          <p:cNvPr id="24" name="角丸四角形 23"/>
          <p:cNvSpPr/>
          <p:nvPr/>
        </p:nvSpPr>
        <p:spPr bwMode="auto">
          <a:xfrm>
            <a:off x="4932004" y="2978995"/>
            <a:ext cx="720008"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a=a-1</a:t>
            </a:r>
            <a:endParaRPr lang="ja-JP" altLang="en-US" dirty="0">
              <a:latin typeface="Arial Narrow" panose="020B0606020202030204" pitchFamily="34" charset="0"/>
            </a:endParaRPr>
          </a:p>
        </p:txBody>
      </p:sp>
      <p:sp>
        <p:nvSpPr>
          <p:cNvPr id="4" name="角丸四角形吹き出し 3"/>
          <p:cNvSpPr/>
          <p:nvPr/>
        </p:nvSpPr>
        <p:spPr bwMode="auto">
          <a:xfrm>
            <a:off x="1871970" y="1358977"/>
            <a:ext cx="2880032" cy="612648"/>
          </a:xfrm>
          <a:prstGeom prst="wedgeRoundRectCallout">
            <a:avLst>
              <a:gd name="adj1" fmla="val -38140"/>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dirty="0">
                <a:solidFill>
                  <a:schemeClr val="tx1">
                    <a:lumMod val="75000"/>
                    <a:lumOff val="25000"/>
                  </a:schemeClr>
                </a:solidFill>
                <a:latin typeface="Arial Narrow" panose="020B0606020202030204" pitchFamily="34" charset="0"/>
              </a:rPr>
              <a:t>a=a+1 </a:t>
            </a:r>
            <a:r>
              <a:rPr kumimoji="1" lang="ja-JP" altLang="en-US" dirty="0">
                <a:solidFill>
                  <a:schemeClr val="tx1">
                    <a:lumMod val="65000"/>
                    <a:lumOff val="35000"/>
                  </a:schemeClr>
                </a:solidFill>
                <a:latin typeface="Arial Narrow" panose="020B0606020202030204" pitchFamily="34" charset="0"/>
              </a:rPr>
              <a:t>からやりなおしや！</a:t>
            </a:r>
          </a:p>
        </p:txBody>
      </p:sp>
      <p:sp>
        <p:nvSpPr>
          <p:cNvPr id="27" name="角丸四角形吹き出し 26"/>
          <p:cNvSpPr/>
          <p:nvPr/>
        </p:nvSpPr>
        <p:spPr bwMode="auto">
          <a:xfrm>
            <a:off x="6552022" y="1358977"/>
            <a:ext cx="1980022" cy="612648"/>
          </a:xfrm>
          <a:prstGeom prst="wedgeRoundRectCallout">
            <a:avLst>
              <a:gd name="adj1" fmla="val -43365"/>
              <a:gd name="adj2" fmla="val 134720"/>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65000"/>
                    <a:lumOff val="35000"/>
                  </a:schemeClr>
                </a:solidFill>
                <a:latin typeface="Arial Narrow" panose="020B0606020202030204" pitchFamily="34" charset="0"/>
              </a:rPr>
              <a:t>間違っとるが</a:t>
            </a:r>
            <a:r>
              <a:rPr kumimoji="1" lang="ja-JP" altLang="en-US" dirty="0" err="1">
                <a:solidFill>
                  <a:schemeClr val="tx1">
                    <a:lumMod val="65000"/>
                    <a:lumOff val="35000"/>
                  </a:schemeClr>
                </a:solidFill>
                <a:latin typeface="Arial Narrow" panose="020B0606020202030204" pitchFamily="34" charset="0"/>
              </a:rPr>
              <a:t>な</a:t>
            </a:r>
            <a:endParaRPr kumimoji="1" lang="ja-JP" altLang="en-US" dirty="0">
              <a:solidFill>
                <a:schemeClr val="tx1">
                  <a:lumMod val="65000"/>
                  <a:lumOff val="35000"/>
                </a:schemeClr>
              </a:solidFill>
              <a:latin typeface="Arial Narrow" panose="020B0606020202030204" pitchFamily="34" charset="0"/>
            </a:endParaRPr>
          </a:p>
        </p:txBody>
      </p:sp>
      <p:sp>
        <p:nvSpPr>
          <p:cNvPr id="28" name="角丸四角形 27"/>
          <p:cNvSpPr/>
          <p:nvPr/>
        </p:nvSpPr>
        <p:spPr bwMode="auto">
          <a:xfrm>
            <a:off x="3491988" y="2978995"/>
            <a:ext cx="720008"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29" name="角丸四角形 28"/>
          <p:cNvSpPr/>
          <p:nvPr/>
        </p:nvSpPr>
        <p:spPr bwMode="auto">
          <a:xfrm>
            <a:off x="2051972" y="2978995"/>
            <a:ext cx="720008"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30" name="正方形/長方形 29"/>
          <p:cNvSpPr/>
          <p:nvPr/>
        </p:nvSpPr>
        <p:spPr bwMode="auto">
          <a:xfrm>
            <a:off x="5112006"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2"/>
                </a:solidFill>
              </a:rPr>
              <a:t>ﾓｳﾔﾀﾞ</a:t>
            </a:r>
          </a:p>
        </p:txBody>
      </p:sp>
      <p:sp>
        <p:nvSpPr>
          <p:cNvPr id="31" name="正方形/長方形 30"/>
          <p:cNvSpPr/>
          <p:nvPr/>
        </p:nvSpPr>
        <p:spPr bwMode="auto">
          <a:xfrm>
            <a:off x="3761991"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3">
                    <a:lumMod val="75000"/>
                  </a:schemeClr>
                </a:solidFill>
              </a:rPr>
              <a:t>ﾏｼﾞﾃﾞ</a:t>
            </a:r>
          </a:p>
        </p:txBody>
      </p:sp>
    </p:spTree>
    <p:extLst>
      <p:ext uri="{BB962C8B-B14F-4D97-AF65-F5344CB8AC3E}">
        <p14:creationId xmlns:p14="http://schemas.microsoft.com/office/powerpoint/2010/main" val="11364842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24"/>
                                        </p:tgtEl>
                                      </p:cBhvr>
                                    </p:animEffect>
                                    <p:anim calcmode="lin" valueType="num">
                                      <p:cBhvr>
                                        <p:cTn id="7" dur="1000"/>
                                        <p:tgtEl>
                                          <p:spTgt spid="24"/>
                                        </p:tgtEl>
                                        <p:attrNameLst>
                                          <p:attrName>ppt_x</p:attrName>
                                        </p:attrNameLst>
                                      </p:cBhvr>
                                      <p:tavLst>
                                        <p:tav tm="0">
                                          <p:val>
                                            <p:strVal val="ppt_x"/>
                                          </p:val>
                                        </p:tav>
                                        <p:tav tm="100000">
                                          <p:val>
                                            <p:strVal val="ppt_x"/>
                                          </p:val>
                                        </p:tav>
                                      </p:tavLst>
                                    </p:anim>
                                    <p:anim calcmode="lin" valueType="num">
                                      <p:cBhvr>
                                        <p:cTn id="8" dur="1000"/>
                                        <p:tgtEl>
                                          <p:spTgt spid="24"/>
                                        </p:tgtEl>
                                        <p:attrNameLst>
                                          <p:attrName>ppt_y</p:attrName>
                                        </p:attrNameLst>
                                      </p:cBhvr>
                                      <p:tavLst>
                                        <p:tav tm="0">
                                          <p:val>
                                            <p:strVal val="ppt_y"/>
                                          </p:val>
                                        </p:tav>
                                        <p:tav tm="100000">
                                          <p:val>
                                            <p:strVal val="ppt_y+.1"/>
                                          </p:val>
                                        </p:tav>
                                      </p:tavLst>
                                    </p:anim>
                                    <p:set>
                                      <p:cBhvr>
                                        <p:cTn id="9" dur="1" fill="hold">
                                          <p:stCondLst>
                                            <p:cond delay="999"/>
                                          </p:stCondLst>
                                        </p:cTn>
                                        <p:tgtEl>
                                          <p:spTgt spid="24"/>
                                        </p:tgtEl>
                                        <p:attrNameLst>
                                          <p:attrName>style.visibility</p:attrName>
                                        </p:attrNameLst>
                                      </p:cBhvr>
                                      <p:to>
                                        <p:strVal val="hidden"/>
                                      </p:to>
                                    </p:set>
                                  </p:childTnLst>
                                </p:cTn>
                              </p:par>
                              <p:par>
                                <p:cTn id="10" presetID="42" presetClass="exit" presetSubtype="0" fill="hold" grpId="0" nodeType="withEffect">
                                  <p:stCondLst>
                                    <p:cond delay="0"/>
                                  </p:stCondLst>
                                  <p:childTnLst>
                                    <p:animEffect transition="out" filter="fade">
                                      <p:cBhvr>
                                        <p:cTn id="11" dur="1000"/>
                                        <p:tgtEl>
                                          <p:spTgt spid="28"/>
                                        </p:tgtEl>
                                      </p:cBhvr>
                                    </p:animEffect>
                                    <p:anim calcmode="lin" valueType="num">
                                      <p:cBhvr>
                                        <p:cTn id="12" dur="1000"/>
                                        <p:tgtEl>
                                          <p:spTgt spid="28"/>
                                        </p:tgtEl>
                                        <p:attrNameLst>
                                          <p:attrName>ppt_x</p:attrName>
                                        </p:attrNameLst>
                                      </p:cBhvr>
                                      <p:tavLst>
                                        <p:tav tm="0">
                                          <p:val>
                                            <p:strVal val="ppt_x"/>
                                          </p:val>
                                        </p:tav>
                                        <p:tav tm="100000">
                                          <p:val>
                                            <p:strVal val="ppt_x"/>
                                          </p:val>
                                        </p:tav>
                                      </p:tavLst>
                                    </p:anim>
                                    <p:anim calcmode="lin" valueType="num">
                                      <p:cBhvr>
                                        <p:cTn id="13" dur="1000"/>
                                        <p:tgtEl>
                                          <p:spTgt spid="28"/>
                                        </p:tgtEl>
                                        <p:attrNameLst>
                                          <p:attrName>ppt_y</p:attrName>
                                        </p:attrNameLst>
                                      </p:cBhvr>
                                      <p:tavLst>
                                        <p:tav tm="0">
                                          <p:val>
                                            <p:strVal val="ppt_y"/>
                                          </p:val>
                                        </p:tav>
                                        <p:tav tm="100000">
                                          <p:val>
                                            <p:strVal val="ppt_y+.1"/>
                                          </p:val>
                                        </p:tav>
                                      </p:tavLst>
                                    </p:anim>
                                    <p:set>
                                      <p:cBhvr>
                                        <p:cTn id="14" dur="1" fill="hold">
                                          <p:stCondLst>
                                            <p:cond delay="999"/>
                                          </p:stCondLst>
                                        </p:cTn>
                                        <p:tgtEl>
                                          <p:spTgt spid="28"/>
                                        </p:tgtEl>
                                        <p:attrNameLst>
                                          <p:attrName>style.visibility</p:attrName>
                                        </p:attrNameLst>
                                      </p:cBhvr>
                                      <p:to>
                                        <p:strVal val="hidden"/>
                                      </p:to>
                                    </p:set>
                                  </p:childTnLst>
                                </p:cTn>
                              </p:par>
                              <p:par>
                                <p:cTn id="15" presetID="42" presetClass="exit" presetSubtype="0" fill="hold" grpId="0" nodeType="withEffect">
                                  <p:stCondLst>
                                    <p:cond delay="0"/>
                                  </p:stCondLst>
                                  <p:childTnLst>
                                    <p:animEffect transition="out" filter="fade">
                                      <p:cBhvr>
                                        <p:cTn id="16" dur="1000"/>
                                        <p:tgtEl>
                                          <p:spTgt spid="29"/>
                                        </p:tgtEl>
                                      </p:cBhvr>
                                    </p:animEffect>
                                    <p:anim calcmode="lin" valueType="num">
                                      <p:cBhvr>
                                        <p:cTn id="17" dur="1000"/>
                                        <p:tgtEl>
                                          <p:spTgt spid="29"/>
                                        </p:tgtEl>
                                        <p:attrNameLst>
                                          <p:attrName>ppt_x</p:attrName>
                                        </p:attrNameLst>
                                      </p:cBhvr>
                                      <p:tavLst>
                                        <p:tav tm="0">
                                          <p:val>
                                            <p:strVal val="ppt_x"/>
                                          </p:val>
                                        </p:tav>
                                        <p:tav tm="100000">
                                          <p:val>
                                            <p:strVal val="ppt_x"/>
                                          </p:val>
                                        </p:tav>
                                      </p:tavLst>
                                    </p:anim>
                                    <p:anim calcmode="lin" valueType="num">
                                      <p:cBhvr>
                                        <p:cTn id="18" dur="1000"/>
                                        <p:tgtEl>
                                          <p:spTgt spid="29"/>
                                        </p:tgtEl>
                                        <p:attrNameLst>
                                          <p:attrName>ppt_y</p:attrName>
                                        </p:attrNameLst>
                                      </p:cBhvr>
                                      <p:tavLst>
                                        <p:tav tm="0">
                                          <p:val>
                                            <p:strVal val="ppt_y"/>
                                          </p:val>
                                        </p:tav>
                                        <p:tav tm="100000">
                                          <p:val>
                                            <p:strVal val="ppt_y+.1"/>
                                          </p:val>
                                        </p:tav>
                                      </p:tavLst>
                                    </p:anim>
                                    <p:set>
                                      <p:cBhvr>
                                        <p:cTn id="19" dur="1" fill="hold">
                                          <p:stCondLst>
                                            <p:cond delay="9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8" grpId="0" animBg="1"/>
      <p:bldP spid="29"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分岐予測ペナルティの大きさ</a:t>
            </a:r>
          </a:p>
        </p:txBody>
      </p:sp>
      <p:sp>
        <p:nvSpPr>
          <p:cNvPr id="3" name="テキスト プレースホルダー 2"/>
          <p:cNvSpPr>
            <a:spLocks noGrp="1"/>
          </p:cNvSpPr>
          <p:nvPr>
            <p:ph type="body" sz="quarter" idx="10"/>
          </p:nvPr>
        </p:nvSpPr>
        <p:spPr>
          <a:xfrm>
            <a:off x="611956" y="3789004"/>
            <a:ext cx="8280092" cy="2519721"/>
          </a:xfrm>
        </p:spPr>
        <p:txBody>
          <a:bodyPr/>
          <a:lstStyle/>
          <a:p>
            <a:r>
              <a:rPr kumimoji="1" lang="ja-JP" altLang="en-US" dirty="0"/>
              <a:t>パイプラインを深くすると，</a:t>
            </a:r>
            <a:endParaRPr kumimoji="1" lang="en-US" altLang="ja-JP" dirty="0"/>
          </a:p>
          <a:p>
            <a:pPr lvl="1"/>
            <a:r>
              <a:rPr kumimoji="1" lang="en-US" altLang="ja-JP" dirty="0"/>
              <a:t>= if </a:t>
            </a:r>
            <a:r>
              <a:rPr kumimoji="1" lang="ja-JP" altLang="en-US" dirty="0"/>
              <a:t>が右に到達してミスが判明するまでのステージが増える</a:t>
            </a:r>
            <a:endParaRPr kumimoji="1" lang="en-US" altLang="ja-JP" dirty="0"/>
          </a:p>
          <a:p>
            <a:pPr lvl="1"/>
            <a:r>
              <a:rPr kumimoji="1" lang="en-US" altLang="ja-JP" dirty="0">
                <a:solidFill>
                  <a:schemeClr val="accent5"/>
                </a:solidFill>
              </a:rPr>
              <a:t>= </a:t>
            </a:r>
            <a:r>
              <a:rPr kumimoji="1" lang="ja-JP" altLang="en-US" dirty="0">
                <a:solidFill>
                  <a:schemeClr val="accent5"/>
                </a:solidFill>
              </a:rPr>
              <a:t>予測ミス時に取り消される命令数が大きくなる</a:t>
            </a:r>
            <a:endParaRPr kumimoji="1" lang="en-US" altLang="ja-JP" dirty="0">
              <a:solidFill>
                <a:schemeClr val="accent5"/>
              </a:solidFill>
            </a:endParaRPr>
          </a:p>
          <a:p>
            <a:pPr lvl="2"/>
            <a:r>
              <a:rPr kumimoji="1" lang="ja-JP" altLang="en-US" dirty="0"/>
              <a:t>一瞬で全員を消せず，取り消す命令数に応じた時間がかかる</a:t>
            </a:r>
            <a:endParaRPr kumimoji="1" lang="en-US" altLang="ja-JP" dirty="0"/>
          </a:p>
          <a:p>
            <a:r>
              <a:rPr kumimoji="1" lang="ja-JP" altLang="en-US" dirty="0"/>
              <a:t>実時間が伸びているわけではないことに注意</a:t>
            </a:r>
            <a:endParaRPr kumimoji="1" lang="en-US" altLang="ja-JP" dirty="0"/>
          </a:p>
          <a:p>
            <a:pPr lvl="1"/>
            <a:r>
              <a:rPr kumimoji="1" lang="en-US" altLang="ja-JP" dirty="0"/>
              <a:t>if </a:t>
            </a:r>
            <a:r>
              <a:rPr kumimoji="1" lang="ja-JP" altLang="en-US" dirty="0"/>
              <a:t>が右に到達するまでの</a:t>
            </a:r>
            <a:r>
              <a:rPr lang="ja-JP" altLang="en-US" dirty="0"/>
              <a:t>実</a:t>
            </a:r>
            <a:r>
              <a:rPr kumimoji="1" lang="ja-JP" altLang="en-US" dirty="0"/>
              <a:t>時間は変わってない</a:t>
            </a:r>
            <a:endParaRPr lang="en-US" altLang="ja-JP" dirty="0"/>
          </a:p>
          <a:p>
            <a:pPr lvl="1"/>
            <a:r>
              <a:rPr kumimoji="1" lang="ja-JP" altLang="en-US" dirty="0"/>
              <a:t>矢印が伸びるアニメーションを思い出してほしい</a:t>
            </a:r>
          </a:p>
        </p:txBody>
      </p:sp>
      <p:grpSp>
        <p:nvGrpSpPr>
          <p:cNvPr id="4" name="グループ化 3"/>
          <p:cNvGrpSpPr/>
          <p:nvPr/>
        </p:nvGrpSpPr>
        <p:grpSpPr>
          <a:xfrm>
            <a:off x="1691968" y="1718981"/>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3132128" y="1718981"/>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4572288" y="1718981"/>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6012448" y="1718981"/>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1653807" y="854438"/>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1" name="角丸四角形 20"/>
          <p:cNvSpPr/>
          <p:nvPr/>
        </p:nvSpPr>
        <p:spPr bwMode="auto">
          <a:xfrm>
            <a:off x="6822025" y="1538979"/>
            <a:ext cx="540006"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if </a:t>
            </a:r>
            <a:endParaRPr kumimoji="1" lang="ja-JP" altLang="en-US" dirty="0">
              <a:latin typeface="Arial Narrow" panose="020B0606020202030204" pitchFamily="34" charset="0"/>
            </a:endParaRPr>
          </a:p>
        </p:txBody>
      </p:sp>
      <p:sp>
        <p:nvSpPr>
          <p:cNvPr id="24" name="角丸四角形 23"/>
          <p:cNvSpPr/>
          <p:nvPr/>
        </p:nvSpPr>
        <p:spPr bwMode="auto">
          <a:xfrm>
            <a:off x="5472010" y="1538979"/>
            <a:ext cx="54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endParaRPr lang="ja-JP" altLang="en-US" dirty="0">
              <a:latin typeface="Arial Narrow" panose="020B0606020202030204" pitchFamily="34" charset="0"/>
            </a:endParaRPr>
          </a:p>
        </p:txBody>
      </p:sp>
      <p:sp>
        <p:nvSpPr>
          <p:cNvPr id="25" name="角丸四角形 24"/>
          <p:cNvSpPr/>
          <p:nvPr/>
        </p:nvSpPr>
        <p:spPr bwMode="auto">
          <a:xfrm>
            <a:off x="4031994" y="1538979"/>
            <a:ext cx="54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26" name="角丸四角形 25"/>
          <p:cNvSpPr/>
          <p:nvPr/>
        </p:nvSpPr>
        <p:spPr bwMode="auto">
          <a:xfrm>
            <a:off x="2591978" y="1538979"/>
            <a:ext cx="54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grpSp>
        <p:nvGrpSpPr>
          <p:cNvPr id="29" name="グループ化 28"/>
          <p:cNvGrpSpPr/>
          <p:nvPr/>
        </p:nvGrpSpPr>
        <p:grpSpPr>
          <a:xfrm>
            <a:off x="1691968" y="2798993"/>
            <a:ext cx="810009" cy="576064"/>
            <a:chOff x="971600" y="5445224"/>
            <a:chExt cx="7200800" cy="576064"/>
          </a:xfrm>
        </p:grpSpPr>
        <p:sp>
          <p:nvSpPr>
            <p:cNvPr id="30" name="平行四辺形 29"/>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2" name="グループ化 31"/>
          <p:cNvGrpSpPr/>
          <p:nvPr/>
        </p:nvGrpSpPr>
        <p:grpSpPr>
          <a:xfrm>
            <a:off x="3132128" y="2798993"/>
            <a:ext cx="809865" cy="576064"/>
            <a:chOff x="971600" y="5445224"/>
            <a:chExt cx="7200800" cy="576064"/>
          </a:xfrm>
        </p:grpSpPr>
        <p:sp>
          <p:nvSpPr>
            <p:cNvPr id="33" name="平行四辺形 32"/>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平行四辺形 33"/>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5" name="グループ化 34"/>
          <p:cNvGrpSpPr/>
          <p:nvPr/>
        </p:nvGrpSpPr>
        <p:grpSpPr>
          <a:xfrm>
            <a:off x="4572288" y="2798993"/>
            <a:ext cx="809721" cy="576064"/>
            <a:chOff x="971600" y="5445224"/>
            <a:chExt cx="7200800" cy="576064"/>
          </a:xfrm>
        </p:grpSpPr>
        <p:sp>
          <p:nvSpPr>
            <p:cNvPr id="36" name="平行四辺形 35"/>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6012448" y="2798993"/>
            <a:ext cx="809577" cy="576064"/>
            <a:chOff x="971600" y="5445224"/>
            <a:chExt cx="7200800" cy="576064"/>
          </a:xfrm>
        </p:grpSpPr>
        <p:sp>
          <p:nvSpPr>
            <p:cNvPr id="39" name="平行四辺形 38"/>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平行四辺形 39"/>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1" name="グループ化 40"/>
          <p:cNvGrpSpPr/>
          <p:nvPr/>
        </p:nvGrpSpPr>
        <p:grpSpPr>
          <a:xfrm>
            <a:off x="2411976" y="2798993"/>
            <a:ext cx="810009" cy="576064"/>
            <a:chOff x="971600" y="5445224"/>
            <a:chExt cx="7200800" cy="576064"/>
          </a:xfrm>
        </p:grpSpPr>
        <p:sp>
          <p:nvSpPr>
            <p:cNvPr id="42" name="平行四辺形 4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 name="平行四辺形 4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4" name="グループ化 43"/>
          <p:cNvGrpSpPr/>
          <p:nvPr/>
        </p:nvGrpSpPr>
        <p:grpSpPr>
          <a:xfrm>
            <a:off x="3851992" y="2798993"/>
            <a:ext cx="809865" cy="576064"/>
            <a:chOff x="971600" y="5445224"/>
            <a:chExt cx="7200800" cy="576064"/>
          </a:xfrm>
        </p:grpSpPr>
        <p:sp>
          <p:nvSpPr>
            <p:cNvPr id="45" name="平行四辺形 44"/>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 name="平行四辺形 45"/>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7" name="グループ化 46"/>
          <p:cNvGrpSpPr/>
          <p:nvPr/>
        </p:nvGrpSpPr>
        <p:grpSpPr>
          <a:xfrm>
            <a:off x="5292008" y="2798993"/>
            <a:ext cx="809721" cy="576064"/>
            <a:chOff x="971600" y="5445224"/>
            <a:chExt cx="7200800" cy="576064"/>
          </a:xfrm>
        </p:grpSpPr>
        <p:sp>
          <p:nvSpPr>
            <p:cNvPr id="48" name="平行四辺形 47"/>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9" name="平行四辺形 48"/>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0" name="グループ化 49"/>
          <p:cNvGrpSpPr/>
          <p:nvPr/>
        </p:nvGrpSpPr>
        <p:grpSpPr>
          <a:xfrm>
            <a:off x="6732024" y="2798993"/>
            <a:ext cx="809577" cy="576064"/>
            <a:chOff x="971600" y="5445224"/>
            <a:chExt cx="7200800" cy="576064"/>
          </a:xfrm>
        </p:grpSpPr>
        <p:sp>
          <p:nvSpPr>
            <p:cNvPr id="51" name="平行四辺形 50"/>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2" name="平行四辺形 5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53" name="角丸四角形 52"/>
          <p:cNvSpPr/>
          <p:nvPr/>
        </p:nvSpPr>
        <p:spPr bwMode="auto">
          <a:xfrm>
            <a:off x="6822025" y="2708992"/>
            <a:ext cx="540006"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if </a:t>
            </a:r>
            <a:endParaRPr kumimoji="1" lang="ja-JP" altLang="en-US" dirty="0">
              <a:latin typeface="Arial Narrow" panose="020B0606020202030204" pitchFamily="34" charset="0"/>
            </a:endParaRPr>
          </a:p>
        </p:txBody>
      </p:sp>
      <p:sp>
        <p:nvSpPr>
          <p:cNvPr id="54" name="角丸四角形 53"/>
          <p:cNvSpPr/>
          <p:nvPr/>
        </p:nvSpPr>
        <p:spPr bwMode="auto">
          <a:xfrm>
            <a:off x="5472010" y="2708992"/>
            <a:ext cx="54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endParaRPr lang="ja-JP" altLang="en-US" dirty="0">
              <a:latin typeface="Arial Narrow" panose="020B0606020202030204" pitchFamily="34" charset="0"/>
            </a:endParaRPr>
          </a:p>
        </p:txBody>
      </p:sp>
      <p:sp>
        <p:nvSpPr>
          <p:cNvPr id="55" name="角丸四角形 54"/>
          <p:cNvSpPr/>
          <p:nvPr/>
        </p:nvSpPr>
        <p:spPr bwMode="auto">
          <a:xfrm>
            <a:off x="4031994" y="2708992"/>
            <a:ext cx="54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56" name="角丸四角形 55"/>
          <p:cNvSpPr/>
          <p:nvPr/>
        </p:nvSpPr>
        <p:spPr bwMode="auto">
          <a:xfrm>
            <a:off x="2591978" y="2708992"/>
            <a:ext cx="54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57" name="角丸四角形 56"/>
          <p:cNvSpPr/>
          <p:nvPr/>
        </p:nvSpPr>
        <p:spPr bwMode="auto">
          <a:xfrm>
            <a:off x="4752002" y="2708992"/>
            <a:ext cx="54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endParaRPr lang="ja-JP" altLang="en-US" dirty="0">
              <a:latin typeface="Arial Narrow" panose="020B0606020202030204" pitchFamily="34" charset="0"/>
            </a:endParaRPr>
          </a:p>
        </p:txBody>
      </p:sp>
      <p:sp>
        <p:nvSpPr>
          <p:cNvPr id="58" name="角丸四角形 57"/>
          <p:cNvSpPr/>
          <p:nvPr/>
        </p:nvSpPr>
        <p:spPr bwMode="auto">
          <a:xfrm>
            <a:off x="3311986" y="2708992"/>
            <a:ext cx="54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59" name="角丸四角形 58"/>
          <p:cNvSpPr/>
          <p:nvPr/>
        </p:nvSpPr>
        <p:spPr bwMode="auto">
          <a:xfrm>
            <a:off x="1871970" y="2708992"/>
            <a:ext cx="54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0" name="角丸四角形 59"/>
          <p:cNvSpPr/>
          <p:nvPr/>
        </p:nvSpPr>
        <p:spPr bwMode="auto">
          <a:xfrm>
            <a:off x="6192018" y="2708992"/>
            <a:ext cx="54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endParaRPr lang="ja-JP" altLang="en-US" dirty="0">
              <a:latin typeface="Arial Narrow" panose="020B0606020202030204" pitchFamily="34" charset="0"/>
            </a:endParaRPr>
          </a:p>
        </p:txBody>
      </p:sp>
    </p:spTree>
    <p:extLst>
      <p:ext uri="{BB962C8B-B14F-4D97-AF65-F5344CB8AC3E}">
        <p14:creationId xmlns:p14="http://schemas.microsoft.com/office/powerpoint/2010/main" val="6169505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パイプライン化の限界のまとめ</a:t>
            </a:r>
            <a:endParaRPr lang="ja-JP" altLang="en-US" dirty="0"/>
          </a:p>
        </p:txBody>
      </p:sp>
      <p:sp>
        <p:nvSpPr>
          <p:cNvPr id="3" name="テキスト プレースホルダー 2"/>
          <p:cNvSpPr>
            <a:spLocks noGrp="1"/>
          </p:cNvSpPr>
          <p:nvPr>
            <p:ph type="body" sz="quarter" idx="10"/>
          </p:nvPr>
        </p:nvSpPr>
        <p:spPr/>
        <p:txBody>
          <a:bodyPr/>
          <a:lstStyle/>
          <a:p>
            <a:r>
              <a:rPr lang="ja-JP" altLang="en-US" dirty="0"/>
              <a:t>速度が上がらなくなる理由：</a:t>
            </a:r>
            <a:endParaRPr lang="en-US" altLang="ja-JP" dirty="0"/>
          </a:p>
          <a:p>
            <a:pPr lvl="1"/>
            <a:r>
              <a:rPr lang="ja-JP" altLang="en-US" dirty="0"/>
              <a:t>回路的な理由による周波数向上の限界</a:t>
            </a:r>
            <a:endParaRPr lang="en-US" altLang="ja-JP" dirty="0"/>
          </a:p>
          <a:p>
            <a:pPr lvl="2"/>
            <a:r>
              <a:rPr lang="en-US" altLang="ja-JP" dirty="0"/>
              <a:t>D-FF </a:t>
            </a:r>
            <a:r>
              <a:rPr lang="ja-JP" altLang="en-US" dirty="0"/>
              <a:t>の遅延</a:t>
            </a:r>
            <a:endParaRPr lang="en-US" altLang="ja-JP" dirty="0"/>
          </a:p>
          <a:p>
            <a:pPr lvl="2"/>
            <a:r>
              <a:rPr lang="ja-JP" altLang="en-US" dirty="0"/>
              <a:t>電力と熱</a:t>
            </a:r>
            <a:endParaRPr lang="en-US" altLang="ja-JP" dirty="0"/>
          </a:p>
          <a:p>
            <a:pPr lvl="1"/>
            <a:r>
              <a:rPr lang="ja-JP" altLang="en-US" dirty="0"/>
              <a:t>アーキテクチャ的な理由による実効性能の限界</a:t>
            </a:r>
            <a:endParaRPr lang="en-US" altLang="ja-JP" dirty="0"/>
          </a:p>
          <a:p>
            <a:pPr lvl="2"/>
            <a:r>
              <a:rPr lang="ja-JP" altLang="en-US" dirty="0"/>
              <a:t>バックエッジによる実効性能の低下</a:t>
            </a:r>
            <a:endParaRPr lang="en-US" altLang="ja-JP" dirty="0"/>
          </a:p>
          <a:p>
            <a:pPr lvl="2"/>
            <a:r>
              <a:rPr lang="ja-JP" altLang="en-US" dirty="0"/>
              <a:t>（今日話した話題意外に，スーパスカラ固有の性能低下も</a:t>
            </a:r>
          </a:p>
        </p:txBody>
      </p:sp>
    </p:spTree>
    <p:extLst>
      <p:ext uri="{BB962C8B-B14F-4D97-AF65-F5344CB8AC3E}">
        <p14:creationId xmlns:p14="http://schemas.microsoft.com/office/powerpoint/2010/main" val="39121063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実際の </a:t>
            </a:r>
            <a:r>
              <a:rPr lang="en-US" altLang="ja-JP" dirty="0"/>
              <a:t>CPU </a:t>
            </a:r>
            <a:r>
              <a:rPr lang="ja-JP" altLang="en-US" dirty="0"/>
              <a:t>のパイプライン段数</a:t>
            </a:r>
            <a:endParaRPr lang="en-US" altLang="ja-JP" dirty="0"/>
          </a:p>
        </p:txBody>
      </p:sp>
      <p:sp>
        <p:nvSpPr>
          <p:cNvPr id="3" name="テキスト プレースホルダー 2"/>
          <p:cNvSpPr>
            <a:spLocks noGrp="1"/>
          </p:cNvSpPr>
          <p:nvPr>
            <p:ph type="body" sz="quarter" idx="10"/>
          </p:nvPr>
        </p:nvSpPr>
        <p:spPr/>
        <p:txBody>
          <a:bodyPr/>
          <a:lstStyle/>
          <a:p>
            <a:r>
              <a:rPr lang="ja-JP" altLang="en-US" dirty="0"/>
              <a:t>現在は大体１５～２０段</a:t>
            </a:r>
            <a:endParaRPr lang="en-US" altLang="ja-JP" dirty="0"/>
          </a:p>
          <a:p>
            <a:r>
              <a:rPr lang="en-US" altLang="ja-JP" dirty="0"/>
              <a:t>Intel Pentium4 </a:t>
            </a:r>
            <a:r>
              <a:rPr lang="ja-JP" altLang="en-US" dirty="0"/>
              <a:t>（</a:t>
            </a:r>
            <a:r>
              <a:rPr lang="en-US" altLang="ja-JP" dirty="0"/>
              <a:t>Prescott</a:t>
            </a:r>
            <a:r>
              <a:rPr lang="ja-JP" altLang="en-US" dirty="0"/>
              <a:t>）３１段</a:t>
            </a:r>
            <a:endParaRPr lang="en-US" altLang="ja-JP" dirty="0"/>
          </a:p>
          <a:p>
            <a:pPr lvl="1"/>
            <a:r>
              <a:rPr lang="en-US" altLang="ja-JP" dirty="0"/>
              <a:t>2004</a:t>
            </a:r>
            <a:r>
              <a:rPr lang="ja-JP" altLang="en-US" dirty="0"/>
              <a:t>年発売で </a:t>
            </a:r>
            <a:r>
              <a:rPr lang="en-US" altLang="ja-JP" dirty="0"/>
              <a:t>3.8 GHz</a:t>
            </a:r>
          </a:p>
          <a:p>
            <a:pPr lvl="1"/>
            <a:r>
              <a:rPr lang="ja-JP" altLang="en-US" dirty="0"/>
              <a:t>おそらく，歴史上最大の段数</a:t>
            </a:r>
            <a:endParaRPr lang="en-US" altLang="ja-JP" dirty="0"/>
          </a:p>
          <a:p>
            <a:pPr lvl="2"/>
            <a:r>
              <a:rPr lang="ja-JP" altLang="en-US" dirty="0"/>
              <a:t>熱くなりすぎ </a:t>
            </a:r>
            <a:r>
              <a:rPr lang="en-US" altLang="ja-JP" dirty="0"/>
              <a:t>&amp; </a:t>
            </a:r>
            <a:r>
              <a:rPr lang="ja-JP" altLang="en-US" dirty="0"/>
              <a:t>性能が出ずで，この後ステージ数は減少</a:t>
            </a:r>
            <a:endParaRPr lang="en-US" altLang="ja-JP" dirty="0"/>
          </a:p>
          <a:p>
            <a:r>
              <a:rPr lang="en-US" altLang="ja-JP" dirty="0"/>
              <a:t>AMD Zen</a:t>
            </a:r>
            <a:r>
              <a:rPr lang="ja-JP" altLang="en-US" dirty="0"/>
              <a:t>：１９段</a:t>
            </a:r>
            <a:endParaRPr lang="en-US" altLang="ja-JP" dirty="0"/>
          </a:p>
          <a:p>
            <a:pPr lvl="1"/>
            <a:r>
              <a:rPr lang="en-US" altLang="ja-JP" dirty="0"/>
              <a:t>2017</a:t>
            </a:r>
            <a:r>
              <a:rPr lang="ja-JP" altLang="en-US" dirty="0"/>
              <a:t>年発売で </a:t>
            </a:r>
            <a:r>
              <a:rPr lang="en-US" altLang="ja-JP" dirty="0"/>
              <a:t>4.2GHz</a:t>
            </a:r>
            <a:endParaRPr lang="ja-JP" altLang="en-US" dirty="0"/>
          </a:p>
        </p:txBody>
      </p:sp>
    </p:spTree>
    <p:extLst>
      <p:ext uri="{BB962C8B-B14F-4D97-AF65-F5344CB8AC3E}">
        <p14:creationId xmlns:p14="http://schemas.microsoft.com/office/powerpoint/2010/main" val="19415294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Sony/IBM/</a:t>
            </a:r>
            <a:r>
              <a:rPr lang="ja-JP" altLang="en-US" dirty="0"/>
              <a:t>東芝 </a:t>
            </a:r>
            <a:r>
              <a:rPr lang="en-US" altLang="ja-JP" dirty="0"/>
              <a:t>Cell (SPE)</a:t>
            </a:r>
            <a:br>
              <a:rPr lang="en-US" altLang="ja-JP" dirty="0"/>
            </a:br>
            <a:r>
              <a:rPr lang="en-US" altLang="ja-JP" sz="1400" dirty="0"/>
              <a:t>Cell Broadband Engine Architecture and its first implementation—A performance view </a:t>
            </a:r>
            <a:r>
              <a:rPr lang="ja-JP" altLang="en-US" sz="1400" dirty="0"/>
              <a:t>より</a:t>
            </a:r>
            <a:endParaRPr kumimoji="1" lang="ja-JP" altLang="en-US" sz="1600" dirty="0"/>
          </a:p>
        </p:txBody>
      </p:sp>
      <p:pic>
        <p:nvPicPr>
          <p:cNvPr id="4" name="図 3"/>
          <p:cNvPicPr>
            <a:picLocks noChangeAspect="1"/>
          </p:cNvPicPr>
          <p:nvPr/>
        </p:nvPicPr>
        <p:blipFill>
          <a:blip r:embed="rId2"/>
          <a:stretch>
            <a:fillRect/>
          </a:stretch>
        </p:blipFill>
        <p:spPr>
          <a:xfrm>
            <a:off x="431954" y="1808982"/>
            <a:ext cx="8352042" cy="3689818"/>
          </a:xfrm>
          <a:prstGeom prst="rect">
            <a:avLst/>
          </a:prstGeom>
        </p:spPr>
      </p:pic>
    </p:spTree>
    <p:extLst>
      <p:ext uri="{BB962C8B-B14F-4D97-AF65-F5344CB8AC3E}">
        <p14:creationId xmlns:p14="http://schemas.microsoft.com/office/powerpoint/2010/main" val="27424156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400" dirty="0"/>
              <a:t>AMD JAGUAR</a:t>
            </a:r>
            <a:br>
              <a:rPr lang="en-US" altLang="ja-JP" sz="1800" dirty="0"/>
            </a:br>
            <a:r>
              <a:rPr lang="en-US" altLang="ja-JP" sz="1800" dirty="0"/>
              <a:t>"JAGUAR” AMD’s Next Generation Low Power x86 Core </a:t>
            </a:r>
            <a:r>
              <a:rPr lang="ja-JP" altLang="en-US" sz="1800" dirty="0"/>
              <a:t>より</a:t>
            </a:r>
            <a:endParaRPr kumimoji="1" lang="ja-JP" altLang="en-US" sz="1800" dirty="0"/>
          </a:p>
        </p:txBody>
      </p:sp>
      <p:pic>
        <p:nvPicPr>
          <p:cNvPr id="4" name="図 3"/>
          <p:cNvPicPr>
            <a:picLocks noChangeAspect="1"/>
          </p:cNvPicPr>
          <p:nvPr/>
        </p:nvPicPr>
        <p:blipFill>
          <a:blip r:embed="rId2"/>
          <a:stretch>
            <a:fillRect/>
          </a:stretch>
        </p:blipFill>
        <p:spPr>
          <a:xfrm>
            <a:off x="341953" y="1808982"/>
            <a:ext cx="8532044" cy="3564315"/>
          </a:xfrm>
          <a:prstGeom prst="rect">
            <a:avLst/>
          </a:prstGeom>
        </p:spPr>
      </p:pic>
    </p:spTree>
    <p:extLst>
      <p:ext uri="{BB962C8B-B14F-4D97-AF65-F5344CB8AC3E}">
        <p14:creationId xmlns:p14="http://schemas.microsoft.com/office/powerpoint/2010/main" val="322094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lang="ja-JP" altLang="en-US" dirty="0"/>
              <a:t>データ・ハザード</a:t>
            </a:r>
            <a:endParaRPr kumimoji="1" lang="ja-JP" altLang="en-US" dirty="0"/>
          </a:p>
        </p:txBody>
      </p:sp>
      <p:sp>
        <p:nvSpPr>
          <p:cNvPr id="58" name="コンテンツ プレースホルダー 57"/>
          <p:cNvSpPr>
            <a:spLocks noGrp="1"/>
          </p:cNvSpPr>
          <p:nvPr>
            <p:ph idx="4294967295"/>
          </p:nvPr>
        </p:nvSpPr>
        <p:spPr>
          <a:xfrm>
            <a:off x="251952" y="4689014"/>
            <a:ext cx="8730097" cy="1369161"/>
          </a:xfrm>
          <a:prstGeom prst="rect">
            <a:avLst/>
          </a:prstGeom>
        </p:spPr>
        <p:txBody>
          <a:bodyPr/>
          <a:lstStyle/>
          <a:p>
            <a:r>
              <a:rPr lang="ja-JP" altLang="en-US" sz="2000" dirty="0"/>
              <a:t>レジスタ・ファイルへのアクセス</a:t>
            </a:r>
            <a:endParaRPr lang="en-US" altLang="ja-JP" sz="2000" dirty="0"/>
          </a:p>
          <a:p>
            <a:pPr lvl="1"/>
            <a:r>
              <a:rPr lang="ja-JP" altLang="en-US" sz="2000" dirty="0"/>
              <a:t>演算の入力は </a:t>
            </a:r>
            <a:r>
              <a:rPr lang="en-US" altLang="ja-JP" sz="20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dirty="0"/>
              <a:t>  </a:t>
            </a:r>
            <a:r>
              <a:rPr lang="ja-JP" altLang="en-US" sz="2000" dirty="0"/>
              <a:t>の人がレジスタ・ファイルから読み出す</a:t>
            </a:r>
            <a:endParaRPr lang="en-US" altLang="ja-JP" sz="2000" dirty="0"/>
          </a:p>
          <a:p>
            <a:pPr lvl="1"/>
            <a:r>
              <a:rPr lang="ja-JP" altLang="en-US" sz="2000" dirty="0"/>
              <a:t>演算の結果は</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2000" dirty="0"/>
              <a:t>の人がレジスタ・ファイルに書き込む</a:t>
            </a:r>
            <a:endParaRPr lang="en-US" altLang="ja-JP" sz="20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7" name="正方形/長方形 96"/>
          <p:cNvSpPr/>
          <p:nvPr/>
        </p:nvSpPr>
        <p:spPr bwMode="auto">
          <a:xfrm>
            <a:off x="521955" y="1898983"/>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75000"/>
                    <a:lumOff val="25000"/>
                  </a:schemeClr>
                </a:solidFill>
              </a:rPr>
              <a:t>命令メモリ</a:t>
            </a:r>
          </a:p>
        </p:txBody>
      </p:sp>
      <p:sp>
        <p:nvSpPr>
          <p:cNvPr id="30" name="Freeform 25"/>
          <p:cNvSpPr>
            <a:spLocks/>
          </p:cNvSpPr>
          <p:nvPr/>
        </p:nvSpPr>
        <p:spPr bwMode="auto">
          <a:xfrm>
            <a:off x="3221985" y="998973"/>
            <a:ext cx="4032448" cy="648072"/>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6"/>
          </a:lnRef>
          <a:fillRef idx="2">
            <a:schemeClr val="accent6"/>
          </a:fillRef>
          <a:effectRef idx="1">
            <a:schemeClr val="accent6"/>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a:solidFill>
                  <a:schemeClr val="tx1">
                    <a:lumMod val="75000"/>
                    <a:lumOff val="25000"/>
                  </a:schemeClr>
                </a:solidFill>
              </a:rPr>
              <a:t>レジスタ・ファイル</a:t>
            </a:r>
          </a:p>
        </p:txBody>
      </p:sp>
      <p:sp>
        <p:nvSpPr>
          <p:cNvPr id="31" name="AutoShape 5"/>
          <p:cNvSpPr>
            <a:spLocks noChangeArrowheads="1"/>
          </p:cNvSpPr>
          <p:nvPr/>
        </p:nvSpPr>
        <p:spPr bwMode="auto">
          <a:xfrm rot="-5400000">
            <a:off x="4842165" y="1683049"/>
            <a:ext cx="864096" cy="6480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ALU</a:t>
            </a:r>
            <a:endPar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2" name="グループ化 31"/>
          <p:cNvGrpSpPr/>
          <p:nvPr/>
        </p:nvGrpSpPr>
        <p:grpSpPr>
          <a:xfrm>
            <a:off x="3510017" y="1719053"/>
            <a:ext cx="1008112" cy="432048"/>
            <a:chOff x="3563888" y="2708920"/>
            <a:chExt cx="1296144" cy="432048"/>
          </a:xfrm>
        </p:grpSpPr>
        <p:sp>
          <p:nvSpPr>
            <p:cNvPr id="33" name="Freeform 9"/>
            <p:cNvSpPr>
              <a:spLocks/>
            </p:cNvSpPr>
            <p:nvPr/>
          </p:nvSpPr>
          <p:spPr bwMode="auto">
            <a:xfrm>
              <a:off x="4211960" y="2708920"/>
              <a:ext cx="648072" cy="144016"/>
            </a:xfrm>
            <a:custGeom>
              <a:avLst/>
              <a:gdLst>
                <a:gd name="T0" fmla="*/ 0 w 170"/>
                <a:gd name="T1" fmla="*/ 0 h 170"/>
                <a:gd name="T2" fmla="*/ 0 w 170"/>
                <a:gd name="T3" fmla="*/ 269875 h 170"/>
                <a:gd name="T4" fmla="*/ 269875 w 170"/>
                <a:gd name="T5" fmla="*/ 26987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39" name="Freeform 10"/>
            <p:cNvSpPr>
              <a:spLocks/>
            </p:cNvSpPr>
            <p:nvPr/>
          </p:nvSpPr>
          <p:spPr bwMode="auto">
            <a:xfrm>
              <a:off x="3563888" y="2708920"/>
              <a:ext cx="1296144" cy="43204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sp>
        <p:nvSpPr>
          <p:cNvPr id="40" name="Freeform 8"/>
          <p:cNvSpPr>
            <a:spLocks/>
          </p:cNvSpPr>
          <p:nvPr/>
        </p:nvSpPr>
        <p:spPr bwMode="auto">
          <a:xfrm>
            <a:off x="5958289" y="1719053"/>
            <a:ext cx="720080" cy="288032"/>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50800">
            <a:headEnd/>
            <a:tailEnd type="triangle" w="med" len="med"/>
          </a:ln>
        </p:spPr>
        <p:style>
          <a:lnRef idx="3">
            <a:schemeClr val="accent4"/>
          </a:lnRef>
          <a:fillRef idx="0">
            <a:schemeClr val="accent4"/>
          </a:fillRef>
          <a:effectRef idx="2">
            <a:schemeClr val="accent4"/>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nvGrpSpPr>
          <p:cNvPr id="41" name="グループ化 40"/>
          <p:cNvGrpSpPr/>
          <p:nvPr/>
        </p:nvGrpSpPr>
        <p:grpSpPr>
          <a:xfrm>
            <a:off x="611956" y="2978995"/>
            <a:ext cx="720009" cy="360004"/>
            <a:chOff x="6372020" y="3699004"/>
            <a:chExt cx="720009" cy="360004"/>
          </a:xfrm>
        </p:grpSpPr>
        <p:sp>
          <p:nvSpPr>
            <p:cNvPr id="42" name="角丸四角形 41"/>
            <p:cNvSpPr/>
            <p:nvPr/>
          </p:nvSpPr>
          <p:spPr bwMode="auto">
            <a:xfrm>
              <a:off x="6372021"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t>
              </a:r>
              <a:endParaRPr kumimoji="1" lang="ja-JP" altLang="en-US" dirty="0">
                <a:latin typeface="Arial Narrow" panose="020B0606020202030204" pitchFamily="34" charset="0"/>
              </a:endParaRPr>
            </a:p>
          </p:txBody>
        </p:sp>
        <p:sp>
          <p:nvSpPr>
            <p:cNvPr id="44" name="角丸四角形 43"/>
            <p:cNvSpPr/>
            <p:nvPr/>
          </p:nvSpPr>
          <p:spPr bwMode="auto">
            <a:xfrm>
              <a:off x="6372020"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t>
              </a:r>
              <a:endParaRPr kumimoji="1" lang="ja-JP" altLang="en-US" dirty="0">
                <a:latin typeface="Arial Narrow" panose="020B0606020202030204" pitchFamily="34" charset="0"/>
              </a:endParaRPr>
            </a:p>
          </p:txBody>
        </p:sp>
      </p:grpSp>
      <p:sp>
        <p:nvSpPr>
          <p:cNvPr id="96" name="正方形/長方形 95"/>
          <p:cNvSpPr/>
          <p:nvPr/>
        </p:nvSpPr>
        <p:spPr bwMode="auto">
          <a:xfrm>
            <a:off x="251952" y="2438989"/>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r>
              <a:rPr kumimoji="1" lang="en-US" altLang="ja-JP" sz="2000" dirty="0">
                <a:solidFill>
                  <a:schemeClr val="bg1"/>
                </a:solidFill>
                <a:latin typeface="Arial Narrow" panose="020B0606020202030204" pitchFamily="34" charset="0"/>
              </a:rPr>
              <a:t>b=a+1</a:t>
            </a:r>
          </a:p>
          <a:p>
            <a:pPr>
              <a:lnSpc>
                <a:spcPct val="80000"/>
              </a:lnSpc>
            </a:pPr>
            <a:r>
              <a:rPr kumimoji="1" lang="en-US" altLang="ja-JP" sz="2000" dirty="0">
                <a:solidFill>
                  <a:schemeClr val="bg1"/>
                </a:solidFill>
                <a:latin typeface="Arial Narrow" panose="020B0606020202030204" pitchFamily="34" charset="0"/>
              </a:rPr>
              <a:t>c=b-1</a:t>
            </a:r>
          </a:p>
          <a:p>
            <a:pPr>
              <a:lnSpc>
                <a:spcPct val="80000"/>
              </a:lnSpc>
            </a:pPr>
            <a:r>
              <a:rPr lang="en-US" altLang="ja-JP" sz="2000" dirty="0">
                <a:solidFill>
                  <a:schemeClr val="bg1"/>
                </a:solidFill>
                <a:latin typeface="Arial Narrow" panose="020B0606020202030204" pitchFamily="34" charset="0"/>
              </a:rPr>
              <a:t>d=c+2</a:t>
            </a:r>
          </a:p>
          <a:p>
            <a:pPr>
              <a:lnSpc>
                <a:spcPct val="80000"/>
              </a:lnSpc>
            </a:pPr>
            <a:r>
              <a:rPr kumimoji="1" lang="en-US" altLang="ja-JP" sz="2000" dirty="0">
                <a:solidFill>
                  <a:schemeClr val="bg1"/>
                </a:solidFill>
                <a:latin typeface="Arial Narrow" panose="020B0606020202030204" pitchFamily="34" charset="0"/>
              </a:rPr>
              <a:t>e=…</a:t>
            </a:r>
          </a:p>
          <a:p>
            <a:pPr>
              <a:lnSpc>
                <a:spcPct val="80000"/>
              </a:lnSpc>
            </a:pPr>
            <a:r>
              <a:rPr lang="en-US" altLang="ja-JP" sz="2000" dirty="0">
                <a:solidFill>
                  <a:schemeClr val="bg1"/>
                </a:solidFill>
                <a:latin typeface="Arial Narrow" panose="020B0606020202030204" pitchFamily="34" charset="0"/>
              </a:rPr>
              <a:t>…</a:t>
            </a:r>
            <a:endParaRPr kumimoji="1" lang="ja-JP" altLang="en-US" sz="2000" dirty="0">
              <a:solidFill>
                <a:schemeClr val="bg1"/>
              </a:solidFill>
              <a:latin typeface="Arial Narrow" panose="020B0606020202030204" pitchFamily="34" charset="0"/>
            </a:endParaRPr>
          </a:p>
        </p:txBody>
      </p:sp>
      <p:sp>
        <p:nvSpPr>
          <p:cNvPr id="43" name="角丸四角形吹き出し 42"/>
          <p:cNvSpPr/>
          <p:nvPr/>
        </p:nvSpPr>
        <p:spPr bwMode="auto">
          <a:xfrm>
            <a:off x="6552021" y="1808982"/>
            <a:ext cx="1350015" cy="432646"/>
          </a:xfrm>
          <a:prstGeom prst="wedgeRoundRectCallout">
            <a:avLst>
              <a:gd name="adj1" fmla="val -43365"/>
              <a:gd name="adj2" fmla="val 134720"/>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書きます！</a:t>
            </a:r>
          </a:p>
        </p:txBody>
      </p:sp>
      <p:sp>
        <p:nvSpPr>
          <p:cNvPr id="45" name="角丸四角形吹き出し 44"/>
          <p:cNvSpPr/>
          <p:nvPr/>
        </p:nvSpPr>
        <p:spPr bwMode="auto">
          <a:xfrm>
            <a:off x="3671989" y="1808982"/>
            <a:ext cx="1350015" cy="432646"/>
          </a:xfrm>
          <a:prstGeom prst="wedgeRoundRectCallout">
            <a:avLst>
              <a:gd name="adj1" fmla="val -43365"/>
              <a:gd name="adj2" fmla="val 134720"/>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読みます！</a:t>
            </a:r>
          </a:p>
        </p:txBody>
      </p:sp>
    </p:spTree>
    <p:extLst>
      <p:ext uri="{BB962C8B-B14F-4D97-AF65-F5344CB8AC3E}">
        <p14:creationId xmlns:p14="http://schemas.microsoft.com/office/powerpoint/2010/main" val="6586131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ARM Cortex-A15 </a:t>
            </a:r>
            <a:br>
              <a:rPr lang="en-US" altLang="ja-JP" dirty="0"/>
            </a:br>
            <a:r>
              <a:rPr lang="en-US" altLang="ja-JP" sz="1600" dirty="0"/>
              <a:t>Exploring the Design of the Cortex-A15 Processor</a:t>
            </a:r>
            <a:br>
              <a:rPr lang="en-US" altLang="ja-JP" sz="1600" dirty="0"/>
            </a:br>
            <a:r>
              <a:rPr lang="en-US" altLang="ja-JP" sz="1600" dirty="0"/>
              <a:t>ARM’s next generation mobile applications processor </a:t>
            </a:r>
            <a:r>
              <a:rPr lang="ja-JP" altLang="en-US" sz="1600" dirty="0"/>
              <a:t>より</a:t>
            </a:r>
            <a:endParaRPr kumimoji="1" lang="ja-JP" altLang="en-US" sz="1600" dirty="0"/>
          </a:p>
        </p:txBody>
      </p:sp>
      <p:pic>
        <p:nvPicPr>
          <p:cNvPr id="4" name="図 3"/>
          <p:cNvPicPr>
            <a:picLocks noChangeAspect="1"/>
          </p:cNvPicPr>
          <p:nvPr/>
        </p:nvPicPr>
        <p:blipFill>
          <a:blip r:embed="rId2"/>
          <a:stretch>
            <a:fillRect/>
          </a:stretch>
        </p:blipFill>
        <p:spPr>
          <a:xfrm>
            <a:off x="611956" y="972523"/>
            <a:ext cx="7857758" cy="5859027"/>
          </a:xfrm>
          <a:prstGeom prst="rect">
            <a:avLst/>
          </a:prstGeom>
        </p:spPr>
      </p:pic>
    </p:spTree>
    <p:extLst>
      <p:ext uri="{BB962C8B-B14F-4D97-AF65-F5344CB8AC3E}">
        <p14:creationId xmlns:p14="http://schemas.microsoft.com/office/powerpoint/2010/main" val="19706505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F6C3DF1-F9EC-B285-2E83-D56AE7F0639E}"/>
              </a:ext>
            </a:extLst>
          </p:cNvPr>
          <p:cNvSpPr>
            <a:spLocks noGrp="1"/>
          </p:cNvSpPr>
          <p:nvPr>
            <p:ph type="title"/>
          </p:nvPr>
        </p:nvSpPr>
        <p:spPr/>
        <p:txBody>
          <a:bodyPr/>
          <a:lstStyle/>
          <a:p>
            <a:r>
              <a:rPr kumimoji="1" lang="ja-JP" altLang="en-US" b="1" dirty="0"/>
              <a:t>分岐予測</a:t>
            </a:r>
            <a:endParaRPr kumimoji="1" lang="en-US" altLang="ja-JP" b="1" dirty="0"/>
          </a:p>
        </p:txBody>
      </p:sp>
    </p:spTree>
    <p:extLst>
      <p:ext uri="{BB962C8B-B14F-4D97-AF65-F5344CB8AC3E}">
        <p14:creationId xmlns:p14="http://schemas.microsoft.com/office/powerpoint/2010/main" val="382891315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もくじ</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非構造ハザード</a:t>
            </a:r>
            <a:endParaRPr kumimoji="1" lang="en-US" altLang="ja-JP" dirty="0"/>
          </a:p>
          <a:p>
            <a:pPr marL="457200" indent="-457200">
              <a:buFont typeface="+mj-lt"/>
              <a:buAutoNum type="arabicPeriod"/>
            </a:pPr>
            <a:r>
              <a:rPr kumimoji="1" lang="ja-JP" altLang="en-US" dirty="0"/>
              <a:t>命令パイプラインと性能</a:t>
            </a:r>
            <a:endParaRPr kumimoji="1" lang="en-US" altLang="ja-JP" dirty="0"/>
          </a:p>
          <a:p>
            <a:pPr marL="457200" indent="-457200">
              <a:buFont typeface="+mj-lt"/>
              <a:buAutoNum type="arabicPeriod"/>
            </a:pPr>
            <a:r>
              <a:rPr kumimoji="1" lang="ja-JP" altLang="en-US" b="1" dirty="0"/>
              <a:t>分岐予測</a:t>
            </a:r>
            <a:endParaRPr kumimoji="1" lang="en-US" altLang="ja-JP" b="1" dirty="0"/>
          </a:p>
          <a:p>
            <a:pPr lvl="1"/>
            <a:r>
              <a:rPr lang="ja-JP" altLang="en-US" b="1" dirty="0"/>
              <a:t>用語の定義からはじめる</a:t>
            </a:r>
            <a:endParaRPr lang="en-US" altLang="ja-JP" b="1" dirty="0"/>
          </a:p>
        </p:txBody>
      </p:sp>
    </p:spTree>
    <p:extLst>
      <p:ext uri="{BB962C8B-B14F-4D97-AF65-F5344CB8AC3E}">
        <p14:creationId xmlns:p14="http://schemas.microsoft.com/office/powerpoint/2010/main" val="31654255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用語の定義（１）</a:t>
            </a:r>
          </a:p>
        </p:txBody>
      </p:sp>
      <p:sp>
        <p:nvSpPr>
          <p:cNvPr id="3" name="テキスト プレースホルダー 2"/>
          <p:cNvSpPr>
            <a:spLocks noGrp="1"/>
          </p:cNvSpPr>
          <p:nvPr>
            <p:ph type="body" sz="quarter" idx="10"/>
          </p:nvPr>
        </p:nvSpPr>
        <p:spPr/>
        <p:txBody>
          <a:bodyPr/>
          <a:lstStyle/>
          <a:p>
            <a:r>
              <a:rPr lang="ja-JP" altLang="en-US" dirty="0"/>
              <a:t>方向分岐</a:t>
            </a:r>
            <a:endParaRPr lang="en-US" altLang="ja-JP" dirty="0"/>
          </a:p>
          <a:p>
            <a:pPr lvl="1"/>
            <a:r>
              <a:rPr lang="en-US" altLang="ja-JP" dirty="0"/>
              <a:t>if </a:t>
            </a:r>
            <a:r>
              <a:rPr lang="ja-JP" altLang="en-US" dirty="0"/>
              <a:t>文のように，２方向に分岐する分岐命令</a:t>
            </a:r>
            <a:endParaRPr lang="en-US" altLang="ja-JP" dirty="0"/>
          </a:p>
          <a:p>
            <a:r>
              <a:rPr lang="ja-JP" altLang="en-US" dirty="0"/>
              <a:t>間接分岐</a:t>
            </a:r>
            <a:endParaRPr lang="en-US" altLang="ja-JP" dirty="0"/>
          </a:p>
          <a:p>
            <a:pPr lvl="1"/>
            <a:r>
              <a:rPr lang="ja-JP" altLang="en-US" dirty="0"/>
              <a:t>レジスタに格納されている値のアドレスに飛ぶ分岐命令</a:t>
            </a:r>
            <a:endParaRPr lang="en-US" altLang="ja-JP" dirty="0"/>
          </a:p>
          <a:p>
            <a:pPr lvl="1"/>
            <a:r>
              <a:rPr lang="ja-JP" altLang="en-US" dirty="0"/>
              <a:t>任意の場所に飛ぶことができる</a:t>
            </a:r>
            <a:endParaRPr lang="en-US" altLang="ja-JP" dirty="0"/>
          </a:p>
        </p:txBody>
      </p:sp>
    </p:spTree>
    <p:extLst>
      <p:ext uri="{BB962C8B-B14F-4D97-AF65-F5344CB8AC3E}">
        <p14:creationId xmlns:p14="http://schemas.microsoft.com/office/powerpoint/2010/main" val="17727543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用語の定義（２）</a:t>
            </a:r>
          </a:p>
        </p:txBody>
      </p:sp>
      <p:sp>
        <p:nvSpPr>
          <p:cNvPr id="3" name="テキスト プレースホルダー 2"/>
          <p:cNvSpPr>
            <a:spLocks noGrp="1"/>
          </p:cNvSpPr>
          <p:nvPr>
            <p:ph type="body" sz="quarter" idx="10"/>
          </p:nvPr>
        </p:nvSpPr>
        <p:spPr/>
        <p:txBody>
          <a:bodyPr/>
          <a:lstStyle/>
          <a:p>
            <a:r>
              <a:rPr kumimoji="1" lang="ja-JP" altLang="en-US" dirty="0"/>
              <a:t>分岐の成立</a:t>
            </a:r>
            <a:r>
              <a:rPr kumimoji="1" lang="en-US" altLang="ja-JP" dirty="0"/>
              <a:t>/</a:t>
            </a:r>
            <a:r>
              <a:rPr kumimoji="1" lang="ja-JP" altLang="en-US" dirty="0"/>
              <a:t>不成立</a:t>
            </a:r>
            <a:endParaRPr kumimoji="1" lang="en-US" altLang="ja-JP" dirty="0"/>
          </a:p>
          <a:p>
            <a:pPr lvl="1"/>
            <a:r>
              <a:rPr kumimoji="1" lang="ja-JP" altLang="en-US" dirty="0"/>
              <a:t>条件が成立（</a:t>
            </a:r>
            <a:r>
              <a:rPr kumimoji="1" lang="en-US" altLang="ja-JP" dirty="0"/>
              <a:t>taken</a:t>
            </a:r>
            <a:r>
              <a:rPr kumimoji="1" lang="ja-JP" altLang="en-US" dirty="0"/>
              <a:t>）：　　指定されたアドレスへジャンプ</a:t>
            </a:r>
            <a:endParaRPr kumimoji="1" lang="en-US" altLang="ja-JP" dirty="0"/>
          </a:p>
          <a:p>
            <a:pPr lvl="1"/>
            <a:r>
              <a:rPr kumimoji="1" lang="ja-JP" altLang="en-US" dirty="0"/>
              <a:t>条件が不成立（</a:t>
            </a:r>
            <a:r>
              <a:rPr kumimoji="1" lang="en-US" altLang="ja-JP" dirty="0"/>
              <a:t>untaken</a:t>
            </a:r>
            <a:r>
              <a:rPr kumimoji="1" lang="ja-JP" altLang="en-US" dirty="0"/>
              <a:t>）：次の命令（</a:t>
            </a:r>
            <a:r>
              <a:rPr kumimoji="1" lang="en-US" altLang="ja-JP" dirty="0"/>
              <a:t>PC+</a:t>
            </a:r>
            <a:r>
              <a:rPr kumimoji="1" lang="ja-JP" altLang="en-US" dirty="0"/>
              <a:t>４）に移る</a:t>
            </a:r>
            <a:endParaRPr kumimoji="1" lang="en-US" altLang="ja-JP" dirty="0"/>
          </a:p>
          <a:p>
            <a:r>
              <a:rPr lang="ja-JP" altLang="en-US" dirty="0"/>
              <a:t>例：</a:t>
            </a:r>
            <a:r>
              <a:rPr lang="en-US" altLang="ja-JP" dirty="0" err="1"/>
              <a:t>bne</a:t>
            </a:r>
            <a:r>
              <a:rPr lang="en-US" altLang="ja-JP" dirty="0"/>
              <a:t> x1, x2, TARGET</a:t>
            </a:r>
          </a:p>
          <a:p>
            <a:pPr lvl="1"/>
            <a:r>
              <a:rPr lang="ja-JP" altLang="en-US" dirty="0"/>
              <a:t>成立：　</a:t>
            </a:r>
            <a:r>
              <a:rPr lang="en-US" altLang="ja-JP" dirty="0"/>
              <a:t>x1 </a:t>
            </a:r>
            <a:r>
              <a:rPr lang="ja-JP" altLang="en-US" dirty="0"/>
              <a:t>と </a:t>
            </a:r>
            <a:r>
              <a:rPr lang="en-US" altLang="ja-JP" dirty="0"/>
              <a:t>x2 </a:t>
            </a:r>
            <a:r>
              <a:rPr lang="ja-JP" altLang="en-US" dirty="0"/>
              <a:t>の値が異なった場合は，</a:t>
            </a:r>
            <a:r>
              <a:rPr lang="en-US" altLang="ja-JP" dirty="0"/>
              <a:t>TARGET </a:t>
            </a:r>
            <a:r>
              <a:rPr lang="ja-JP" altLang="en-US" dirty="0"/>
              <a:t>にジャンプ</a:t>
            </a:r>
            <a:endParaRPr lang="en-US" altLang="ja-JP" dirty="0"/>
          </a:p>
          <a:p>
            <a:pPr lvl="1"/>
            <a:r>
              <a:rPr lang="ja-JP" altLang="en-US" dirty="0"/>
              <a:t>不成立：</a:t>
            </a:r>
            <a:r>
              <a:rPr lang="en-US" altLang="ja-JP" dirty="0"/>
              <a:t>x1 </a:t>
            </a:r>
            <a:r>
              <a:rPr lang="ja-JP" altLang="en-US" dirty="0"/>
              <a:t>と </a:t>
            </a:r>
            <a:r>
              <a:rPr lang="en-US" altLang="ja-JP" dirty="0"/>
              <a:t>x2 </a:t>
            </a:r>
            <a:r>
              <a:rPr lang="ja-JP" altLang="en-US" dirty="0"/>
              <a:t>の値が同じ場合は，次の </a:t>
            </a:r>
            <a:r>
              <a:rPr lang="en-US" altLang="ja-JP" dirty="0"/>
              <a:t>PC </a:t>
            </a:r>
            <a:r>
              <a:rPr lang="ja-JP" altLang="en-US" dirty="0"/>
              <a:t>に</a:t>
            </a:r>
            <a:endParaRPr lang="en-US" altLang="ja-JP" dirty="0"/>
          </a:p>
        </p:txBody>
      </p:sp>
    </p:spTree>
    <p:extLst>
      <p:ext uri="{BB962C8B-B14F-4D97-AF65-F5344CB8AC3E}">
        <p14:creationId xmlns:p14="http://schemas.microsoft.com/office/powerpoint/2010/main" val="24469800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用語の定義（３）</a:t>
            </a:r>
          </a:p>
        </p:txBody>
      </p:sp>
      <p:sp>
        <p:nvSpPr>
          <p:cNvPr id="3" name="テキスト プレースホルダー 2"/>
          <p:cNvSpPr>
            <a:spLocks noGrp="1"/>
          </p:cNvSpPr>
          <p:nvPr>
            <p:ph type="body" sz="quarter" idx="10"/>
          </p:nvPr>
        </p:nvSpPr>
        <p:spPr>
          <a:xfrm>
            <a:off x="611956" y="1088974"/>
            <a:ext cx="8280092" cy="3870043"/>
          </a:xfrm>
        </p:spPr>
        <p:txBody>
          <a:bodyPr/>
          <a:lstStyle/>
          <a:p>
            <a:r>
              <a:rPr lang="ja-JP" altLang="en-US" dirty="0"/>
              <a:t>分岐先 アドレス </a:t>
            </a:r>
            <a:r>
              <a:rPr lang="en-US" altLang="ja-JP" dirty="0"/>
              <a:t>or </a:t>
            </a:r>
            <a:r>
              <a:rPr lang="ja-JP" altLang="en-US" dirty="0"/>
              <a:t>ターゲット</a:t>
            </a:r>
            <a:endParaRPr lang="en-US" altLang="ja-JP" dirty="0"/>
          </a:p>
          <a:p>
            <a:pPr lvl="1"/>
            <a:r>
              <a:rPr lang="ja-JP" altLang="en-US" dirty="0"/>
              <a:t>分岐が成立した際の飛び先のアドレスのこと</a:t>
            </a:r>
            <a:endParaRPr lang="en-US" altLang="ja-JP" dirty="0"/>
          </a:p>
          <a:p>
            <a:r>
              <a:rPr lang="ja-JP" altLang="en-US" dirty="0"/>
              <a:t>前方分岐：</a:t>
            </a:r>
            <a:endParaRPr lang="en-US" altLang="ja-JP" dirty="0"/>
          </a:p>
          <a:p>
            <a:pPr lvl="1"/>
            <a:r>
              <a:rPr lang="ja-JP" altLang="en-US" dirty="0"/>
              <a:t>分岐先ターゲットが分岐自身のアドレスよりも大きい分岐のこと</a:t>
            </a:r>
            <a:endParaRPr lang="en-US" altLang="ja-JP" dirty="0"/>
          </a:p>
          <a:p>
            <a:pPr lvl="1"/>
            <a:r>
              <a:rPr lang="ja-JP" altLang="en-US" dirty="0">
                <a:solidFill>
                  <a:schemeClr val="accent5"/>
                </a:solidFill>
              </a:rPr>
              <a:t>プログラムの進行方向に対して前方に飛ぶことから</a:t>
            </a:r>
            <a:endParaRPr lang="en-US" altLang="ja-JP" dirty="0">
              <a:solidFill>
                <a:schemeClr val="accent5"/>
              </a:solidFill>
            </a:endParaRPr>
          </a:p>
          <a:p>
            <a:r>
              <a:rPr lang="ja-JP" altLang="en-US" dirty="0"/>
              <a:t>後方分岐：</a:t>
            </a:r>
            <a:endParaRPr lang="en-US" altLang="ja-JP" dirty="0"/>
          </a:p>
          <a:p>
            <a:pPr lvl="1"/>
            <a:r>
              <a:rPr lang="ja-JP" altLang="en-US" dirty="0"/>
              <a:t>分岐先ターゲットが分岐自身のアドレスよりも小さい分岐のこと</a:t>
            </a:r>
            <a:endParaRPr lang="en-US" altLang="ja-JP" dirty="0"/>
          </a:p>
          <a:p>
            <a:pPr lvl="1"/>
            <a:r>
              <a:rPr lang="ja-JP" altLang="en-US" dirty="0"/>
              <a:t>後方に飛ぶ </a:t>
            </a:r>
            <a:r>
              <a:rPr lang="en-US" altLang="ja-JP" dirty="0"/>
              <a:t>= </a:t>
            </a:r>
            <a:r>
              <a:rPr lang="ja-JP" altLang="en-US" dirty="0"/>
              <a:t>ループを作る</a:t>
            </a:r>
            <a:endParaRPr lang="en-US" altLang="ja-JP" dirty="0"/>
          </a:p>
        </p:txBody>
      </p:sp>
      <p:sp>
        <p:nvSpPr>
          <p:cNvPr id="4" name="正方形/長方形 3"/>
          <p:cNvSpPr/>
          <p:nvPr/>
        </p:nvSpPr>
        <p:spPr bwMode="auto">
          <a:xfrm>
            <a:off x="6912026" y="4869016"/>
            <a:ext cx="1260014"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dirty="0">
                <a:solidFill>
                  <a:schemeClr val="bg1"/>
                </a:solidFill>
                <a:latin typeface="Arial Narrow" panose="020B0606020202030204" pitchFamily="34" charset="0"/>
              </a:rPr>
              <a:t>BACK:</a:t>
            </a:r>
          </a:p>
          <a:p>
            <a:pPr>
              <a:lnSpc>
                <a:spcPct val="80000"/>
              </a:lnSpc>
            </a:pPr>
            <a:r>
              <a:rPr lang="en-US" altLang="ja-JP" dirty="0">
                <a:solidFill>
                  <a:schemeClr val="bg1"/>
                </a:solidFill>
                <a:latin typeface="Arial Narrow" panose="020B0606020202030204" pitchFamily="34" charset="0"/>
              </a:rPr>
              <a:t>  ...</a:t>
            </a:r>
          </a:p>
          <a:p>
            <a:pPr>
              <a:lnSpc>
                <a:spcPct val="80000"/>
              </a:lnSpc>
            </a:pPr>
            <a:r>
              <a:rPr lang="en-US" altLang="ja-JP" dirty="0">
                <a:solidFill>
                  <a:schemeClr val="bg1"/>
                </a:solidFill>
                <a:latin typeface="Arial Narrow" panose="020B0606020202030204" pitchFamily="34" charset="0"/>
              </a:rPr>
              <a:t>  branch</a:t>
            </a:r>
          </a:p>
          <a:p>
            <a:pPr>
              <a:lnSpc>
                <a:spcPct val="80000"/>
              </a:lnSpc>
            </a:pPr>
            <a:r>
              <a:rPr lang="en-US" altLang="ja-JP" dirty="0">
                <a:solidFill>
                  <a:schemeClr val="bg1"/>
                </a:solidFill>
                <a:latin typeface="Arial Narrow" panose="020B0606020202030204" pitchFamily="34" charset="0"/>
              </a:rPr>
              <a:t>  ...</a:t>
            </a:r>
          </a:p>
          <a:p>
            <a:pPr>
              <a:lnSpc>
                <a:spcPct val="80000"/>
              </a:lnSpc>
            </a:pPr>
            <a:r>
              <a:rPr lang="en-US" altLang="ja-JP" dirty="0">
                <a:solidFill>
                  <a:schemeClr val="bg1"/>
                </a:solidFill>
                <a:latin typeface="Arial Narrow" panose="020B0606020202030204" pitchFamily="34" charset="0"/>
              </a:rPr>
              <a:t>FORWARD:</a:t>
            </a:r>
          </a:p>
        </p:txBody>
      </p:sp>
      <p:cxnSp>
        <p:nvCxnSpPr>
          <p:cNvPr id="6" name="直線矢印コネクタ 5"/>
          <p:cNvCxnSpPr/>
          <p:nvPr/>
        </p:nvCxnSpPr>
        <p:spPr bwMode="auto">
          <a:xfrm>
            <a:off x="6642023" y="4869016"/>
            <a:ext cx="0" cy="1710019"/>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10289591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分岐予測</a:t>
            </a:r>
          </a:p>
        </p:txBody>
      </p:sp>
      <p:sp>
        <p:nvSpPr>
          <p:cNvPr id="3" name="テキスト プレースホルダー 2"/>
          <p:cNvSpPr>
            <a:spLocks noGrp="1"/>
          </p:cNvSpPr>
          <p:nvPr>
            <p:ph type="body" sz="quarter" idx="10"/>
          </p:nvPr>
        </p:nvSpPr>
        <p:spPr/>
        <p:txBody>
          <a:bodyPr/>
          <a:lstStyle/>
          <a:p>
            <a:r>
              <a:rPr kumimoji="1" lang="ja-JP" altLang="en-US" dirty="0"/>
              <a:t>分岐予測では，以下の３つを全て行う必要がある</a:t>
            </a:r>
            <a:endParaRPr kumimoji="1" lang="en-US" altLang="ja-JP" dirty="0"/>
          </a:p>
          <a:p>
            <a:pPr marL="817200" lvl="1" indent="-457200">
              <a:buFont typeface="+mj-lt"/>
              <a:buAutoNum type="arabicPeriod"/>
            </a:pPr>
            <a:r>
              <a:rPr kumimoji="1" lang="ja-JP" altLang="en-US" dirty="0"/>
              <a:t>分岐命令かどうか予測（分岐種別の予測）</a:t>
            </a:r>
            <a:endParaRPr kumimoji="1" lang="en-US" altLang="ja-JP" dirty="0"/>
          </a:p>
          <a:p>
            <a:pPr marL="817200" lvl="1" indent="-457200">
              <a:buFont typeface="+mj-lt"/>
              <a:buAutoNum type="arabicPeriod"/>
            </a:pPr>
            <a:r>
              <a:rPr kumimoji="1" lang="ja-JP" altLang="en-US" dirty="0"/>
              <a:t>分岐先ターゲット予測</a:t>
            </a:r>
            <a:endParaRPr kumimoji="1" lang="en-US" altLang="ja-JP" dirty="0"/>
          </a:p>
          <a:p>
            <a:pPr marL="817200" lvl="1" indent="-457200">
              <a:buFont typeface="+mj-lt"/>
              <a:buAutoNum type="arabicPeriod"/>
            </a:pPr>
            <a:r>
              <a:rPr kumimoji="1" lang="ja-JP" altLang="en-US" dirty="0"/>
              <a:t>分岐方向予測</a:t>
            </a:r>
            <a:endParaRPr kumimoji="1" lang="en-US" altLang="ja-JP" dirty="0"/>
          </a:p>
          <a:p>
            <a:r>
              <a:rPr lang="en-US" altLang="ja-JP" dirty="0"/>
              <a:t>if-then-else </a:t>
            </a:r>
            <a:r>
              <a:rPr lang="ja-JP" altLang="en-US" dirty="0"/>
              <a:t>の方向だけを予測していれば良いわけではない</a:t>
            </a:r>
            <a:endParaRPr kumimoji="1" lang="en-US" altLang="ja-JP" dirty="0"/>
          </a:p>
          <a:p>
            <a:r>
              <a:rPr kumimoji="1" lang="ja-JP" altLang="en-US" dirty="0"/>
              <a:t>（今は方向分岐のみを扱い，間接分岐は考えない</a:t>
            </a:r>
          </a:p>
        </p:txBody>
      </p:sp>
    </p:spTree>
    <p:extLst>
      <p:ext uri="{BB962C8B-B14F-4D97-AF65-F5344CB8AC3E}">
        <p14:creationId xmlns:p14="http://schemas.microsoft.com/office/powerpoint/2010/main" val="38975263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2888994"/>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2888994"/>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2888994"/>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2888994"/>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024451"/>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024451"/>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043035"/>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043035"/>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１．分岐</a:t>
            </a:r>
            <a:r>
              <a:rPr lang="ja-JP" altLang="en-US" dirty="0"/>
              <a:t>かどうか予測の必要性</a:t>
            </a:r>
            <a:endParaRPr kumimoji="1" lang="ja-JP" altLang="en-US" dirty="0"/>
          </a:p>
        </p:txBody>
      </p:sp>
      <p:sp>
        <p:nvSpPr>
          <p:cNvPr id="58" name="コンテンツ プレースホルダー 57"/>
          <p:cNvSpPr>
            <a:spLocks noGrp="1"/>
          </p:cNvSpPr>
          <p:nvPr>
            <p:ph idx="4294967295"/>
          </p:nvPr>
        </p:nvSpPr>
        <p:spPr>
          <a:xfrm>
            <a:off x="251952" y="4689014"/>
            <a:ext cx="8820098" cy="1369161"/>
          </a:xfrm>
          <a:prstGeom prst="rect">
            <a:avLst/>
          </a:prstGeom>
        </p:spPr>
        <p:txBody>
          <a:bodyPr/>
          <a:lstStyle/>
          <a:p>
            <a:r>
              <a:rPr lang="ja-JP" altLang="en-US" sz="2000" dirty="0"/>
              <a:t>メモリから命令が取れるまでは，それが分岐かどうかはわからない</a:t>
            </a:r>
            <a:endParaRPr lang="en-US" altLang="ja-JP" sz="2000" dirty="0"/>
          </a:p>
          <a:p>
            <a:pPr lvl="1"/>
            <a:r>
              <a:rPr lang="ja-JP" altLang="en-US" dirty="0"/>
              <a:t>命令フェッチは複数段にパイプライン化されていることが多い</a:t>
            </a:r>
            <a:endParaRPr lang="en-US" altLang="ja-JP" dirty="0"/>
          </a:p>
          <a:p>
            <a:pPr lvl="1"/>
            <a:r>
              <a:rPr lang="ja-JP" altLang="en-US" dirty="0"/>
              <a:t>以降のターゲットや方向の予測をすべきかどうかが，わからない</a:t>
            </a:r>
            <a:endParaRPr lang="en-US" altLang="ja-JP" dirty="0"/>
          </a:p>
          <a:p>
            <a:r>
              <a:rPr lang="ja-JP" altLang="en-US" dirty="0"/>
              <a:t>一方パイプライン先頭では即座に次のアドレスを予測しないといけない</a:t>
            </a:r>
            <a:endParaRPr lang="en-US" altLang="ja-JP" dirty="0"/>
          </a:p>
          <a:p>
            <a:pPr lvl="1"/>
            <a:r>
              <a:rPr lang="ja-JP" altLang="en-US" dirty="0"/>
              <a:t>分岐かどうかわかるまでまっていては，バブルができる</a:t>
            </a:r>
            <a:endParaRPr lang="en-US" altLang="ja-JP" dirty="0"/>
          </a:p>
        </p:txBody>
      </p:sp>
      <p:cxnSp>
        <p:nvCxnSpPr>
          <p:cNvPr id="67" name="直線矢印コネクタ 66"/>
          <p:cNvCxnSpPr/>
          <p:nvPr/>
        </p:nvCxnSpPr>
        <p:spPr bwMode="auto">
          <a:xfrm>
            <a:off x="1601967" y="3699003"/>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0" name="角丸四角形 89"/>
          <p:cNvSpPr/>
          <p:nvPr/>
        </p:nvSpPr>
        <p:spPr bwMode="auto">
          <a:xfrm>
            <a:off x="3491988" y="270899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err="1">
                <a:latin typeface="Arial Narrow" panose="020B0606020202030204" pitchFamily="34" charset="0"/>
              </a:rPr>
              <a:t>bne</a:t>
            </a:r>
            <a:endParaRPr kumimoji="1" lang="ja-JP" altLang="en-US" dirty="0">
              <a:latin typeface="Arial Narrow" panose="020B0606020202030204" pitchFamily="34" charset="0"/>
            </a:endParaRPr>
          </a:p>
        </p:txBody>
      </p:sp>
      <p:sp>
        <p:nvSpPr>
          <p:cNvPr id="96" name="正方形/長方形 95"/>
          <p:cNvSpPr/>
          <p:nvPr/>
        </p:nvSpPr>
        <p:spPr bwMode="auto">
          <a:xfrm>
            <a:off x="251952" y="2168986"/>
            <a:ext cx="1260014"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dirty="0">
                <a:solidFill>
                  <a:schemeClr val="bg1"/>
                </a:solidFill>
                <a:latin typeface="Arial Narrow" panose="020B0606020202030204" pitchFamily="34" charset="0"/>
              </a:rPr>
              <a:t>  </a:t>
            </a:r>
            <a:r>
              <a:rPr lang="en-US" altLang="ja-JP" dirty="0" err="1">
                <a:solidFill>
                  <a:schemeClr val="bg1"/>
                </a:solidFill>
                <a:latin typeface="Arial Narrow" panose="020B0606020202030204" pitchFamily="34" charset="0"/>
              </a:rPr>
              <a:t>bne</a:t>
            </a:r>
            <a:r>
              <a:rPr lang="en-US" altLang="ja-JP" dirty="0">
                <a:solidFill>
                  <a:schemeClr val="bg1"/>
                </a:solidFill>
                <a:latin typeface="Arial Narrow" panose="020B0606020202030204" pitchFamily="34" charset="0"/>
              </a:rPr>
              <a:t> x1,x2,L</a:t>
            </a:r>
          </a:p>
          <a:p>
            <a:pPr>
              <a:lnSpc>
                <a:spcPct val="80000"/>
              </a:lnSpc>
            </a:pPr>
            <a:r>
              <a:rPr lang="en-US" altLang="ja-JP" dirty="0">
                <a:solidFill>
                  <a:schemeClr val="bg1"/>
                </a:solidFill>
                <a:latin typeface="Arial Narrow" panose="020B0606020202030204" pitchFamily="34" charset="0"/>
              </a:rPr>
              <a:t>  add ...</a:t>
            </a:r>
          </a:p>
          <a:p>
            <a:pPr>
              <a:lnSpc>
                <a:spcPct val="80000"/>
              </a:lnSpc>
            </a:pPr>
            <a:r>
              <a:rPr lang="en-US" altLang="ja-JP" dirty="0">
                <a:solidFill>
                  <a:schemeClr val="bg1"/>
                </a:solidFill>
                <a:latin typeface="Arial Narrow" panose="020B0606020202030204" pitchFamily="34" charset="0"/>
              </a:rPr>
              <a:t>  ...</a:t>
            </a:r>
          </a:p>
          <a:p>
            <a:pPr>
              <a:lnSpc>
                <a:spcPct val="80000"/>
              </a:lnSpc>
            </a:pPr>
            <a:r>
              <a:rPr lang="en-US" altLang="ja-JP" dirty="0">
                <a:solidFill>
                  <a:schemeClr val="bg1"/>
                </a:solidFill>
                <a:latin typeface="Arial Narrow" panose="020B0606020202030204" pitchFamily="34" charset="0"/>
              </a:rPr>
              <a:t>L:</a:t>
            </a:r>
          </a:p>
          <a:p>
            <a:pPr>
              <a:lnSpc>
                <a:spcPct val="80000"/>
              </a:lnSpc>
            </a:pPr>
            <a:r>
              <a:rPr lang="en-US" altLang="ja-JP" dirty="0">
                <a:solidFill>
                  <a:schemeClr val="bg1"/>
                </a:solidFill>
                <a:latin typeface="Arial Narrow" panose="020B0606020202030204" pitchFamily="34" charset="0"/>
              </a:rPr>
              <a:t>  sub ...</a:t>
            </a:r>
            <a:endParaRPr lang="ja-JP" altLang="en-US" dirty="0">
              <a:solidFill>
                <a:schemeClr val="bg1"/>
              </a:solidFill>
              <a:latin typeface="Arial Narrow" panose="020B0606020202030204" pitchFamily="34" charset="0"/>
            </a:endParaRPr>
          </a:p>
        </p:txBody>
      </p:sp>
      <p:sp>
        <p:nvSpPr>
          <p:cNvPr id="97" name="正方形/長方形 96"/>
          <p:cNvSpPr/>
          <p:nvPr/>
        </p:nvSpPr>
        <p:spPr bwMode="auto">
          <a:xfrm>
            <a:off x="521955" y="1718981"/>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プログラム</a:t>
            </a:r>
          </a:p>
        </p:txBody>
      </p:sp>
      <p:sp>
        <p:nvSpPr>
          <p:cNvPr id="24" name="角丸四角形 23"/>
          <p:cNvSpPr/>
          <p:nvPr/>
        </p:nvSpPr>
        <p:spPr bwMode="auto">
          <a:xfrm>
            <a:off x="2051972" y="270899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a:t>
            </a:r>
          </a:p>
        </p:txBody>
      </p:sp>
      <p:sp>
        <p:nvSpPr>
          <p:cNvPr id="4" name="角丸四角形吹き出し 3"/>
          <p:cNvSpPr/>
          <p:nvPr/>
        </p:nvSpPr>
        <p:spPr bwMode="auto">
          <a:xfrm>
            <a:off x="1871970" y="1088974"/>
            <a:ext cx="1890022" cy="612648"/>
          </a:xfrm>
          <a:prstGeom prst="wedgeRoundRectCallout">
            <a:avLst>
              <a:gd name="adj1" fmla="val -35668"/>
              <a:gd name="adj2" fmla="val 128501"/>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中身わからんし</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予測できない</a:t>
            </a:r>
            <a:r>
              <a:rPr kumimoji="1" lang="en-US" altLang="ja-JP" dirty="0">
                <a:solidFill>
                  <a:schemeClr val="tx1">
                    <a:lumMod val="65000"/>
                    <a:lumOff val="35000"/>
                  </a:schemeClr>
                </a:solidFill>
                <a:latin typeface="Arial Narrow" panose="020B0606020202030204" pitchFamily="34" charset="0"/>
              </a:rPr>
              <a:t>ZE</a:t>
            </a:r>
          </a:p>
        </p:txBody>
      </p:sp>
      <p:sp>
        <p:nvSpPr>
          <p:cNvPr id="30" name="角丸四角形吹き出し 29"/>
          <p:cNvSpPr/>
          <p:nvPr/>
        </p:nvSpPr>
        <p:spPr bwMode="auto">
          <a:xfrm>
            <a:off x="3851992" y="1088974"/>
            <a:ext cx="2160024" cy="612648"/>
          </a:xfrm>
          <a:prstGeom prst="wedgeRoundRectCallout">
            <a:avLst>
              <a:gd name="adj1" fmla="val -54056"/>
              <a:gd name="adj2" fmla="val 139384"/>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解析したところ</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これは分岐でした</a:t>
            </a:r>
            <a:endParaRPr kumimoji="1" lang="en-US" altLang="ja-JP" dirty="0">
              <a:solidFill>
                <a:schemeClr val="tx1">
                  <a:lumMod val="65000"/>
                  <a:lumOff val="35000"/>
                </a:schemeClr>
              </a:solidFill>
              <a:latin typeface="Arial Narrow" panose="020B0606020202030204" pitchFamily="34" charset="0"/>
            </a:endParaRPr>
          </a:p>
        </p:txBody>
      </p:sp>
    </p:spTree>
    <p:extLst>
      <p:ext uri="{BB962C8B-B14F-4D97-AF65-F5344CB8AC3E}">
        <p14:creationId xmlns:p14="http://schemas.microsoft.com/office/powerpoint/2010/main" val="27412693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2888994"/>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2888994"/>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2888994"/>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2888994"/>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024451"/>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024451"/>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043035"/>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043035"/>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２．分岐</a:t>
            </a:r>
            <a:r>
              <a:rPr lang="ja-JP" altLang="en-US" dirty="0"/>
              <a:t>先ターゲットの予測の必要性</a:t>
            </a:r>
            <a:endParaRPr kumimoji="1" lang="ja-JP" altLang="en-US" dirty="0"/>
          </a:p>
        </p:txBody>
      </p:sp>
      <p:sp>
        <p:nvSpPr>
          <p:cNvPr id="58" name="コンテンツ プレースホルダー 57"/>
          <p:cNvSpPr>
            <a:spLocks noGrp="1"/>
          </p:cNvSpPr>
          <p:nvPr>
            <p:ph idx="4294967295"/>
          </p:nvPr>
        </p:nvSpPr>
        <p:spPr>
          <a:xfrm>
            <a:off x="251952" y="4689014"/>
            <a:ext cx="8550095" cy="1369161"/>
          </a:xfrm>
          <a:prstGeom prst="rect">
            <a:avLst/>
          </a:prstGeom>
        </p:spPr>
        <p:txBody>
          <a:bodyPr/>
          <a:lstStyle/>
          <a:p>
            <a:r>
              <a:rPr lang="ja-JP" altLang="en-US" dirty="0"/>
              <a:t>メモリから命令が取れるまでは，分岐成立時の飛び先の場所もわからない</a:t>
            </a:r>
            <a:endParaRPr lang="en-US" altLang="ja-JP" dirty="0"/>
          </a:p>
          <a:p>
            <a:pPr lvl="1"/>
            <a:r>
              <a:rPr lang="ja-JP" altLang="en-US" dirty="0"/>
              <a:t>いくつ先 </a:t>
            </a:r>
            <a:r>
              <a:rPr lang="en-US" altLang="ja-JP" dirty="0"/>
              <a:t>or </a:t>
            </a:r>
            <a:r>
              <a:rPr lang="ja-JP" altLang="en-US" dirty="0"/>
              <a:t>いくつ前に飛ぶのか？</a:t>
            </a:r>
            <a:endParaRPr lang="en-US" altLang="ja-JP" dirty="0"/>
          </a:p>
        </p:txBody>
      </p:sp>
      <p:cxnSp>
        <p:nvCxnSpPr>
          <p:cNvPr id="67" name="直線矢印コネクタ 66"/>
          <p:cNvCxnSpPr/>
          <p:nvPr/>
        </p:nvCxnSpPr>
        <p:spPr bwMode="auto">
          <a:xfrm>
            <a:off x="1601967" y="3699003"/>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0" name="角丸四角形 89"/>
          <p:cNvSpPr/>
          <p:nvPr/>
        </p:nvSpPr>
        <p:spPr bwMode="auto">
          <a:xfrm>
            <a:off x="3491988" y="270899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96" name="正方形/長方形 95"/>
          <p:cNvSpPr/>
          <p:nvPr/>
        </p:nvSpPr>
        <p:spPr bwMode="auto">
          <a:xfrm>
            <a:off x="251952" y="2168986"/>
            <a:ext cx="1260014"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dirty="0">
                <a:solidFill>
                  <a:schemeClr val="bg1"/>
                </a:solidFill>
                <a:latin typeface="Arial Narrow" panose="020B0606020202030204" pitchFamily="34" charset="0"/>
              </a:rPr>
              <a:t>  </a:t>
            </a:r>
            <a:r>
              <a:rPr lang="en-US" altLang="ja-JP" dirty="0" err="1">
                <a:solidFill>
                  <a:schemeClr val="bg1"/>
                </a:solidFill>
                <a:latin typeface="Arial Narrow" panose="020B0606020202030204" pitchFamily="34" charset="0"/>
              </a:rPr>
              <a:t>bne</a:t>
            </a:r>
            <a:r>
              <a:rPr lang="en-US" altLang="ja-JP" dirty="0">
                <a:solidFill>
                  <a:schemeClr val="bg1"/>
                </a:solidFill>
                <a:latin typeface="Arial Narrow" panose="020B0606020202030204" pitchFamily="34" charset="0"/>
              </a:rPr>
              <a:t> x1,x2,</a:t>
            </a:r>
            <a:r>
              <a:rPr lang="en-US" altLang="ja-JP" b="1" dirty="0">
                <a:solidFill>
                  <a:srgbClr val="FF0000"/>
                </a:solidFill>
                <a:latin typeface="Arial Narrow" panose="020B0606020202030204" pitchFamily="34" charset="0"/>
              </a:rPr>
              <a:t>L</a:t>
            </a:r>
          </a:p>
          <a:p>
            <a:pPr>
              <a:lnSpc>
                <a:spcPct val="80000"/>
              </a:lnSpc>
            </a:pPr>
            <a:r>
              <a:rPr lang="en-US" altLang="ja-JP" dirty="0">
                <a:solidFill>
                  <a:schemeClr val="bg1"/>
                </a:solidFill>
                <a:latin typeface="Arial Narrow" panose="020B0606020202030204" pitchFamily="34" charset="0"/>
              </a:rPr>
              <a:t>  add ...</a:t>
            </a:r>
          </a:p>
          <a:p>
            <a:pPr>
              <a:lnSpc>
                <a:spcPct val="80000"/>
              </a:lnSpc>
            </a:pPr>
            <a:r>
              <a:rPr lang="en-US" altLang="ja-JP" dirty="0">
                <a:solidFill>
                  <a:schemeClr val="bg1"/>
                </a:solidFill>
                <a:latin typeface="Arial Narrow" panose="020B0606020202030204" pitchFamily="34" charset="0"/>
              </a:rPr>
              <a:t>  ...</a:t>
            </a:r>
          </a:p>
          <a:p>
            <a:pPr>
              <a:lnSpc>
                <a:spcPct val="80000"/>
              </a:lnSpc>
            </a:pPr>
            <a:r>
              <a:rPr lang="en-US" altLang="ja-JP" b="1" dirty="0">
                <a:solidFill>
                  <a:srgbClr val="FF0000"/>
                </a:solidFill>
                <a:latin typeface="Arial Narrow" panose="020B0606020202030204" pitchFamily="34" charset="0"/>
              </a:rPr>
              <a:t>L</a:t>
            </a:r>
            <a:r>
              <a:rPr lang="en-US" altLang="ja-JP" dirty="0">
                <a:solidFill>
                  <a:schemeClr val="bg1"/>
                </a:solidFill>
                <a:latin typeface="Arial Narrow" panose="020B0606020202030204" pitchFamily="34" charset="0"/>
              </a:rPr>
              <a:t>:</a:t>
            </a:r>
          </a:p>
          <a:p>
            <a:pPr>
              <a:lnSpc>
                <a:spcPct val="80000"/>
              </a:lnSpc>
            </a:pPr>
            <a:r>
              <a:rPr lang="en-US" altLang="ja-JP" dirty="0">
                <a:solidFill>
                  <a:schemeClr val="bg1"/>
                </a:solidFill>
                <a:latin typeface="Arial Narrow" panose="020B0606020202030204" pitchFamily="34" charset="0"/>
              </a:rPr>
              <a:t>  sub ...</a:t>
            </a:r>
            <a:endParaRPr lang="ja-JP" altLang="en-US" dirty="0">
              <a:solidFill>
                <a:schemeClr val="bg1"/>
              </a:solidFill>
              <a:latin typeface="Arial Narrow" panose="020B0606020202030204" pitchFamily="34" charset="0"/>
            </a:endParaRPr>
          </a:p>
        </p:txBody>
      </p:sp>
      <p:sp>
        <p:nvSpPr>
          <p:cNvPr id="97" name="正方形/長方形 96"/>
          <p:cNvSpPr/>
          <p:nvPr/>
        </p:nvSpPr>
        <p:spPr bwMode="auto">
          <a:xfrm>
            <a:off x="521955" y="1718981"/>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プログラム</a:t>
            </a:r>
          </a:p>
        </p:txBody>
      </p:sp>
      <p:sp>
        <p:nvSpPr>
          <p:cNvPr id="24" name="角丸四角形 23"/>
          <p:cNvSpPr/>
          <p:nvPr/>
        </p:nvSpPr>
        <p:spPr bwMode="auto">
          <a:xfrm>
            <a:off x="2051972" y="270899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a:t>
            </a:r>
          </a:p>
        </p:txBody>
      </p:sp>
      <p:sp>
        <p:nvSpPr>
          <p:cNvPr id="4" name="角丸四角形吹き出し 3"/>
          <p:cNvSpPr/>
          <p:nvPr/>
        </p:nvSpPr>
        <p:spPr bwMode="auto">
          <a:xfrm>
            <a:off x="2051972" y="818972"/>
            <a:ext cx="2790031" cy="990012"/>
          </a:xfrm>
          <a:prstGeom prst="wedgeRoundRectCallout">
            <a:avLst>
              <a:gd name="adj1" fmla="val -44731"/>
              <a:gd name="adj2" fmla="val 89741"/>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成立する</a:t>
            </a:r>
            <a:r>
              <a:rPr kumimoji="1" lang="en-US" altLang="ja-JP" dirty="0">
                <a:solidFill>
                  <a:schemeClr val="tx1">
                    <a:lumMod val="65000"/>
                    <a:lumOff val="35000"/>
                  </a:schemeClr>
                </a:solidFill>
                <a:latin typeface="Arial Narrow" panose="020B0606020202030204" pitchFamily="34" charset="0"/>
              </a:rPr>
              <a:t>…</a:t>
            </a:r>
            <a:r>
              <a:rPr kumimoji="1" lang="ja-JP" altLang="en-US" dirty="0">
                <a:solidFill>
                  <a:schemeClr val="tx1">
                    <a:lumMod val="65000"/>
                    <a:lumOff val="35000"/>
                  </a:schemeClr>
                </a:solidFill>
                <a:latin typeface="Arial Narrow" panose="020B0606020202030204" pitchFamily="34" charset="0"/>
              </a:rPr>
              <a:t>！するが</a:t>
            </a:r>
            <a:r>
              <a:rPr kumimoji="1" lang="en-US" altLang="ja-JP" dirty="0">
                <a:solidFill>
                  <a:schemeClr val="tx1">
                    <a:lumMod val="65000"/>
                    <a:lumOff val="35000"/>
                  </a:schemeClr>
                </a:solidFill>
                <a:latin typeface="Arial Narrow" panose="020B0606020202030204" pitchFamily="34" charset="0"/>
              </a:rPr>
              <a:t>…</a:t>
            </a:r>
            <a:r>
              <a:rPr kumimoji="1" lang="ja-JP" altLang="en-US" dirty="0">
                <a:solidFill>
                  <a:schemeClr val="tx1">
                    <a:lumMod val="65000"/>
                    <a:lumOff val="35000"/>
                  </a:schemeClr>
                </a:solidFill>
                <a:latin typeface="Arial Narrow" panose="020B0606020202030204" pitchFamily="34" charset="0"/>
              </a:rPr>
              <a:t>！</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今回まだ飛び先の場所の</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指定まではしていない</a:t>
            </a:r>
            <a:r>
              <a:rPr kumimoji="1" lang="en-US" altLang="ja-JP" dirty="0">
                <a:solidFill>
                  <a:schemeClr val="tx1">
                    <a:lumMod val="65000"/>
                    <a:lumOff val="35000"/>
                  </a:schemeClr>
                </a:solidFill>
                <a:latin typeface="Arial Narrow" panose="020B0606020202030204" pitchFamily="34" charset="0"/>
              </a:rPr>
              <a:t>...</a:t>
            </a:r>
            <a:r>
              <a:rPr kumimoji="1" lang="ja-JP" altLang="en-US" dirty="0">
                <a:solidFill>
                  <a:schemeClr val="tx1">
                    <a:lumMod val="65000"/>
                    <a:lumOff val="35000"/>
                  </a:schemeClr>
                </a:solidFill>
                <a:latin typeface="Arial Narrow" panose="020B0606020202030204" pitchFamily="34" charset="0"/>
              </a:rPr>
              <a:t>！</a:t>
            </a:r>
            <a:endParaRPr kumimoji="1" lang="en-US" altLang="ja-JP" dirty="0">
              <a:solidFill>
                <a:schemeClr val="tx1">
                  <a:lumMod val="65000"/>
                  <a:lumOff val="35000"/>
                </a:schemeClr>
              </a:solidFill>
              <a:latin typeface="Arial Narrow" panose="020B0606020202030204" pitchFamily="34" charset="0"/>
            </a:endParaRPr>
          </a:p>
        </p:txBody>
      </p:sp>
      <p:sp>
        <p:nvSpPr>
          <p:cNvPr id="28" name="角丸四角形吹き出し 27"/>
          <p:cNvSpPr/>
          <p:nvPr/>
        </p:nvSpPr>
        <p:spPr bwMode="auto">
          <a:xfrm>
            <a:off x="6552021" y="818971"/>
            <a:ext cx="2250026" cy="1080011"/>
          </a:xfrm>
          <a:prstGeom prst="wedgeRoundRectCallout">
            <a:avLst>
              <a:gd name="adj1" fmla="val -44212"/>
              <a:gd name="adj2" fmla="val 96620"/>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いいから飛び先も</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予測しなされ</a:t>
            </a:r>
            <a:endParaRPr kumimoji="1" lang="en-US" altLang="ja-JP" dirty="0">
              <a:solidFill>
                <a:schemeClr val="tx1">
                  <a:lumMod val="65000"/>
                  <a:lumOff val="35000"/>
                </a:schemeClr>
              </a:solidFill>
              <a:latin typeface="Arial Narrow" panose="020B0606020202030204" pitchFamily="34" charset="0"/>
            </a:endParaRPr>
          </a:p>
        </p:txBody>
      </p:sp>
      <p:sp>
        <p:nvSpPr>
          <p:cNvPr id="29" name="正方形/長方形 28"/>
          <p:cNvSpPr/>
          <p:nvPr/>
        </p:nvSpPr>
        <p:spPr bwMode="auto">
          <a:xfrm>
            <a:off x="2141973" y="2168986"/>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r>
              <a:rPr lang="ja-JP" altLang="en-US" sz="1400" dirty="0">
                <a:solidFill>
                  <a:schemeClr val="accent1"/>
                </a:solidFill>
              </a:rPr>
              <a:t>ﾜﾚﾜﾚｶﾞ</a:t>
            </a:r>
            <a:br>
              <a:rPr lang="en-US" altLang="ja-JP" sz="1400" dirty="0">
                <a:solidFill>
                  <a:schemeClr val="accent1"/>
                </a:solidFill>
              </a:rPr>
            </a:br>
            <a:r>
              <a:rPr lang="ja-JP" altLang="en-US" sz="1400" dirty="0">
                <a:solidFill>
                  <a:schemeClr val="accent1"/>
                </a:solidFill>
              </a:rPr>
              <a:t>ｿﾉｷﾆﾅﾚﾊﾞ</a:t>
            </a:r>
            <a:endParaRPr kumimoji="1" lang="ja-JP" altLang="en-US" sz="1400" dirty="0">
              <a:solidFill>
                <a:schemeClr val="accent1"/>
              </a:solidFill>
            </a:endParaRPr>
          </a:p>
        </p:txBody>
      </p:sp>
    </p:spTree>
    <p:extLst>
      <p:ext uri="{BB962C8B-B14F-4D97-AF65-F5344CB8AC3E}">
        <p14:creationId xmlns:p14="http://schemas.microsoft.com/office/powerpoint/2010/main" val="28802094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BTB</a:t>
            </a:r>
            <a:r>
              <a:rPr lang="ja-JP" altLang="en-US" dirty="0"/>
              <a:t>（</a:t>
            </a:r>
            <a:r>
              <a:rPr lang="en-US" altLang="ja-JP" dirty="0"/>
              <a:t>Branch Target Buffer</a:t>
            </a:r>
            <a:r>
              <a:rPr lang="ja-JP" altLang="en-US" dirty="0"/>
              <a:t>）による予測</a:t>
            </a:r>
            <a:endParaRPr kumimoji="1" lang="ja-JP" altLang="en-US" dirty="0"/>
          </a:p>
        </p:txBody>
      </p:sp>
      <p:sp>
        <p:nvSpPr>
          <p:cNvPr id="3" name="テキスト プレースホルダー 2"/>
          <p:cNvSpPr>
            <a:spLocks noGrp="1"/>
          </p:cNvSpPr>
          <p:nvPr>
            <p:ph type="body" sz="quarter" idx="10"/>
          </p:nvPr>
        </p:nvSpPr>
        <p:spPr/>
        <p:txBody>
          <a:bodyPr/>
          <a:lstStyle/>
          <a:p>
            <a:r>
              <a:rPr lang="en-US" altLang="ja-JP" dirty="0"/>
              <a:t>BTB </a:t>
            </a:r>
            <a:r>
              <a:rPr lang="ja-JP" altLang="en-US" dirty="0"/>
              <a:t>と呼ぶ表を使って以下を予測</a:t>
            </a:r>
            <a:endParaRPr lang="en-US" altLang="ja-JP" dirty="0"/>
          </a:p>
          <a:p>
            <a:pPr marL="817200" lvl="1" indent="-457200">
              <a:buFont typeface="+mj-lt"/>
              <a:buAutoNum type="arabicPeriod"/>
            </a:pPr>
            <a:r>
              <a:rPr lang="ja-JP" altLang="en-US" dirty="0"/>
              <a:t>分岐命令かどうか予測</a:t>
            </a:r>
            <a:endParaRPr lang="en-US" altLang="ja-JP" dirty="0"/>
          </a:p>
          <a:p>
            <a:pPr marL="817200" lvl="1" indent="-457200">
              <a:buFont typeface="+mj-lt"/>
              <a:buAutoNum type="arabicPeriod"/>
            </a:pPr>
            <a:r>
              <a:rPr lang="ja-JP" altLang="en-US" dirty="0"/>
              <a:t>分岐先ターゲット予測</a:t>
            </a:r>
            <a:endParaRPr lang="en-US" altLang="ja-JP" dirty="0"/>
          </a:p>
          <a:p>
            <a:r>
              <a:rPr kumimoji="1" lang="en-US" altLang="ja-JP" dirty="0"/>
              <a:t>BTB</a:t>
            </a:r>
          </a:p>
          <a:p>
            <a:pPr lvl="1"/>
            <a:r>
              <a:rPr kumimoji="1" lang="ja-JP" altLang="en-US" dirty="0"/>
              <a:t>入力：</a:t>
            </a:r>
            <a:r>
              <a:rPr kumimoji="1" lang="en-US" altLang="ja-JP" dirty="0"/>
              <a:t>PC</a:t>
            </a:r>
          </a:p>
          <a:p>
            <a:pPr lvl="1"/>
            <a:r>
              <a:rPr kumimoji="1" lang="ja-JP" altLang="en-US" dirty="0"/>
              <a:t>出力：</a:t>
            </a:r>
            <a:endParaRPr kumimoji="1" lang="en-US" altLang="ja-JP" dirty="0"/>
          </a:p>
          <a:p>
            <a:pPr lvl="2"/>
            <a:r>
              <a:rPr lang="en-US" altLang="ja-JP" dirty="0"/>
              <a:t>hit or miss</a:t>
            </a:r>
          </a:p>
          <a:p>
            <a:pPr lvl="2"/>
            <a:r>
              <a:rPr kumimoji="1" lang="ja-JP" altLang="en-US" dirty="0"/>
              <a:t>ターゲットのアドレス</a:t>
            </a:r>
            <a:endParaRPr kumimoji="1" lang="en-US" altLang="ja-JP" dirty="0"/>
          </a:p>
          <a:p>
            <a:r>
              <a:rPr kumimoji="1" lang="ja-JP" altLang="en-US" dirty="0"/>
              <a:t>分岐命令の実行時に，この表にターゲットを登録しておく</a:t>
            </a:r>
            <a:endParaRPr kumimoji="1" lang="en-US" altLang="ja-JP" dirty="0"/>
          </a:p>
          <a:p>
            <a:pPr lvl="1"/>
            <a:r>
              <a:rPr kumimoji="1" lang="ja-JP" altLang="en-US" dirty="0"/>
              <a:t>次回からは，表をひくとターゲットがとれる</a:t>
            </a:r>
          </a:p>
        </p:txBody>
      </p:sp>
    </p:spTree>
    <p:extLst>
      <p:ext uri="{BB962C8B-B14F-4D97-AF65-F5344CB8AC3E}">
        <p14:creationId xmlns:p14="http://schemas.microsoft.com/office/powerpoint/2010/main" val="30360336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lang="ja-JP" altLang="en-US" dirty="0"/>
              <a:t>データ・ハザード</a:t>
            </a:r>
            <a:endParaRPr kumimoji="1" lang="ja-JP" altLang="en-US" dirty="0"/>
          </a:p>
        </p:txBody>
      </p:sp>
      <p:sp>
        <p:nvSpPr>
          <p:cNvPr id="58" name="コンテンツ プレースホルダー 57"/>
          <p:cNvSpPr>
            <a:spLocks noGrp="1"/>
          </p:cNvSpPr>
          <p:nvPr>
            <p:ph idx="4294967295"/>
          </p:nvPr>
        </p:nvSpPr>
        <p:spPr>
          <a:xfrm>
            <a:off x="251952" y="4869016"/>
            <a:ext cx="8730097" cy="1369161"/>
          </a:xfrm>
          <a:prstGeom prst="rect">
            <a:avLst/>
          </a:prstGeom>
        </p:spPr>
        <p:txBody>
          <a:bodyPr/>
          <a:lstStyle/>
          <a:p>
            <a:r>
              <a:rPr lang="ja-JP" altLang="en-US" sz="2000" dirty="0"/>
              <a:t>直前の命令の結果を使う命令が現れた場合：</a:t>
            </a:r>
            <a:endParaRPr lang="en-US" altLang="ja-JP" sz="2000" dirty="0"/>
          </a:p>
          <a:p>
            <a:pPr lvl="1"/>
            <a:r>
              <a:rPr lang="ja-JP" altLang="en-US" sz="2000" dirty="0"/>
              <a:t> </a:t>
            </a:r>
            <a:r>
              <a:rPr lang="en-US" altLang="ja-JP" sz="20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dirty="0"/>
              <a:t>  </a:t>
            </a:r>
            <a:r>
              <a:rPr lang="ja-JP" altLang="en-US" sz="2000" dirty="0"/>
              <a:t>の人が </a:t>
            </a:r>
            <a:r>
              <a:rPr lang="en-US" altLang="ja-JP" sz="2000" b="1" dirty="0"/>
              <a:t>b</a:t>
            </a:r>
            <a:r>
              <a:rPr lang="en-US" altLang="ja-JP" sz="2000" dirty="0"/>
              <a:t>=a+1 </a:t>
            </a:r>
            <a:r>
              <a:rPr lang="ja-JP" altLang="en-US" sz="2000" dirty="0"/>
              <a:t>の結果を読もうとしても，</a:t>
            </a:r>
            <a:endParaRPr lang="en-US" altLang="ja-JP" sz="2000" dirty="0"/>
          </a:p>
          <a:p>
            <a:pPr lvl="1"/>
            <a:r>
              <a:rPr lang="ja-JP" altLang="en-US"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dirty="0"/>
              <a:t>の人がまだ計算中でレジスタ・ファイルに </a:t>
            </a:r>
            <a:r>
              <a:rPr lang="en-US" altLang="ja-JP" dirty="0"/>
              <a:t>b </a:t>
            </a:r>
            <a:r>
              <a:rPr lang="ja-JP" altLang="en-US" dirty="0"/>
              <a:t>が書けていない</a:t>
            </a:r>
            <a:endParaRPr lang="en-US" altLang="ja-JP" dirty="0"/>
          </a:p>
          <a:p>
            <a:pPr lvl="1"/>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2000" dirty="0"/>
              <a:t>の人が計算結果をかけるのはさらに次のサイクル</a:t>
            </a:r>
            <a:endParaRPr lang="en-US" altLang="ja-JP" sz="20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7" name="正方形/長方形 96"/>
          <p:cNvSpPr/>
          <p:nvPr/>
        </p:nvSpPr>
        <p:spPr bwMode="auto">
          <a:xfrm>
            <a:off x="521955" y="1898983"/>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1">
                    <a:lumMod val="75000"/>
                  </a:schemeClr>
                </a:solidFill>
              </a:rPr>
              <a:t>命令メモリ</a:t>
            </a:r>
            <a:endParaRPr kumimoji="1" lang="en-US" altLang="ja-JP" sz="1600" dirty="0">
              <a:solidFill>
                <a:schemeClr val="accent1">
                  <a:lumMod val="75000"/>
                </a:schemeClr>
              </a:solidFill>
            </a:endParaRPr>
          </a:p>
          <a:p>
            <a:pPr algn="ctr"/>
            <a:r>
              <a:rPr kumimoji="1" lang="ja-JP" altLang="en-US" sz="1600" dirty="0">
                <a:solidFill>
                  <a:schemeClr val="accent1">
                    <a:lumMod val="75000"/>
                  </a:schemeClr>
                </a:solidFill>
              </a:rPr>
              <a:t>（プログラム）</a:t>
            </a:r>
          </a:p>
        </p:txBody>
      </p:sp>
      <p:sp>
        <p:nvSpPr>
          <p:cNvPr id="30" name="Freeform 25"/>
          <p:cNvSpPr>
            <a:spLocks/>
          </p:cNvSpPr>
          <p:nvPr/>
        </p:nvSpPr>
        <p:spPr bwMode="auto">
          <a:xfrm>
            <a:off x="3221985" y="998973"/>
            <a:ext cx="4032448" cy="648072"/>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6"/>
          </a:lnRef>
          <a:fillRef idx="2">
            <a:schemeClr val="accent6"/>
          </a:fillRef>
          <a:effectRef idx="1">
            <a:schemeClr val="accent6"/>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a:solidFill>
                  <a:schemeClr val="tx1">
                    <a:lumMod val="75000"/>
                    <a:lumOff val="25000"/>
                  </a:schemeClr>
                </a:solidFill>
              </a:rPr>
              <a:t>レジスタ・ファイル</a:t>
            </a:r>
          </a:p>
        </p:txBody>
      </p:sp>
      <p:sp>
        <p:nvSpPr>
          <p:cNvPr id="31" name="AutoShape 5"/>
          <p:cNvSpPr>
            <a:spLocks noChangeArrowheads="1"/>
          </p:cNvSpPr>
          <p:nvPr/>
        </p:nvSpPr>
        <p:spPr bwMode="auto">
          <a:xfrm rot="-5400000">
            <a:off x="4842165" y="1683049"/>
            <a:ext cx="864096" cy="6480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演算器</a:t>
            </a:r>
          </a:p>
        </p:txBody>
      </p:sp>
      <p:grpSp>
        <p:nvGrpSpPr>
          <p:cNvPr id="32" name="グループ化 31"/>
          <p:cNvGrpSpPr/>
          <p:nvPr/>
        </p:nvGrpSpPr>
        <p:grpSpPr>
          <a:xfrm>
            <a:off x="3510017" y="1719053"/>
            <a:ext cx="1008112" cy="432048"/>
            <a:chOff x="3563888" y="2708920"/>
            <a:chExt cx="1296144" cy="432048"/>
          </a:xfrm>
        </p:grpSpPr>
        <p:sp>
          <p:nvSpPr>
            <p:cNvPr id="33" name="Freeform 9"/>
            <p:cNvSpPr>
              <a:spLocks/>
            </p:cNvSpPr>
            <p:nvPr/>
          </p:nvSpPr>
          <p:spPr bwMode="auto">
            <a:xfrm>
              <a:off x="4211960" y="2708920"/>
              <a:ext cx="648072" cy="144016"/>
            </a:xfrm>
            <a:custGeom>
              <a:avLst/>
              <a:gdLst>
                <a:gd name="T0" fmla="*/ 0 w 170"/>
                <a:gd name="T1" fmla="*/ 0 h 170"/>
                <a:gd name="T2" fmla="*/ 0 w 170"/>
                <a:gd name="T3" fmla="*/ 269875 h 170"/>
                <a:gd name="T4" fmla="*/ 269875 w 170"/>
                <a:gd name="T5" fmla="*/ 26987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39" name="Freeform 10"/>
            <p:cNvSpPr>
              <a:spLocks/>
            </p:cNvSpPr>
            <p:nvPr/>
          </p:nvSpPr>
          <p:spPr bwMode="auto">
            <a:xfrm>
              <a:off x="3563888" y="2708920"/>
              <a:ext cx="1296144" cy="43204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sp>
        <p:nvSpPr>
          <p:cNvPr id="40" name="Freeform 8"/>
          <p:cNvSpPr>
            <a:spLocks/>
          </p:cNvSpPr>
          <p:nvPr/>
        </p:nvSpPr>
        <p:spPr bwMode="auto">
          <a:xfrm>
            <a:off x="5958289" y="1719053"/>
            <a:ext cx="720080" cy="288032"/>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50800">
            <a:headEnd/>
            <a:tailEnd type="triangle" w="med" len="med"/>
          </a:ln>
        </p:spPr>
        <p:style>
          <a:lnRef idx="3">
            <a:schemeClr val="accent4"/>
          </a:lnRef>
          <a:fillRef idx="0">
            <a:schemeClr val="accent4"/>
          </a:fillRef>
          <a:effectRef idx="2">
            <a:schemeClr val="accent4"/>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nvGrpSpPr>
          <p:cNvPr id="41" name="グループ化 40"/>
          <p:cNvGrpSpPr/>
          <p:nvPr/>
        </p:nvGrpSpPr>
        <p:grpSpPr>
          <a:xfrm>
            <a:off x="611956" y="2978995"/>
            <a:ext cx="720009" cy="360004"/>
            <a:chOff x="6372020" y="3699004"/>
            <a:chExt cx="720009" cy="360004"/>
          </a:xfrm>
        </p:grpSpPr>
        <p:sp>
          <p:nvSpPr>
            <p:cNvPr id="42" name="角丸四角形 41"/>
            <p:cNvSpPr/>
            <p:nvPr/>
          </p:nvSpPr>
          <p:spPr bwMode="auto">
            <a:xfrm>
              <a:off x="6372021"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t>
              </a:r>
              <a:endParaRPr kumimoji="1" lang="ja-JP" altLang="en-US" dirty="0">
                <a:latin typeface="Arial Narrow" panose="020B0606020202030204" pitchFamily="34" charset="0"/>
              </a:endParaRPr>
            </a:p>
          </p:txBody>
        </p:sp>
        <p:sp>
          <p:nvSpPr>
            <p:cNvPr id="44" name="角丸四角形 43"/>
            <p:cNvSpPr/>
            <p:nvPr/>
          </p:nvSpPr>
          <p:spPr bwMode="auto">
            <a:xfrm>
              <a:off x="6372020"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t>
              </a:r>
              <a:endParaRPr kumimoji="1" lang="ja-JP" altLang="en-US" dirty="0">
                <a:latin typeface="Arial Narrow" panose="020B0606020202030204" pitchFamily="34" charset="0"/>
              </a:endParaRPr>
            </a:p>
          </p:txBody>
        </p:sp>
      </p:grpSp>
      <p:sp>
        <p:nvSpPr>
          <p:cNvPr id="96" name="正方形/長方形 95"/>
          <p:cNvSpPr/>
          <p:nvPr/>
        </p:nvSpPr>
        <p:spPr bwMode="auto">
          <a:xfrm>
            <a:off x="251952" y="2438989"/>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r>
              <a:rPr kumimoji="1" lang="en-US" altLang="ja-JP" sz="2000" b="1" dirty="0">
                <a:solidFill>
                  <a:schemeClr val="tx2"/>
                </a:solidFill>
                <a:latin typeface="Arial Narrow" panose="020B0606020202030204" pitchFamily="34" charset="0"/>
              </a:rPr>
              <a:t>b</a:t>
            </a:r>
            <a:r>
              <a:rPr kumimoji="1" lang="en-US" altLang="ja-JP" sz="2000" dirty="0">
                <a:solidFill>
                  <a:schemeClr val="bg1"/>
                </a:solidFill>
                <a:latin typeface="Arial Narrow" panose="020B0606020202030204" pitchFamily="34" charset="0"/>
              </a:rPr>
              <a:t>=a+1</a:t>
            </a:r>
          </a:p>
          <a:p>
            <a:pPr>
              <a:lnSpc>
                <a:spcPct val="80000"/>
              </a:lnSpc>
            </a:pPr>
            <a:r>
              <a:rPr kumimoji="1" lang="en-US" altLang="ja-JP" sz="2000" dirty="0">
                <a:solidFill>
                  <a:schemeClr val="bg1"/>
                </a:solidFill>
                <a:latin typeface="Arial Narrow" panose="020B0606020202030204" pitchFamily="34" charset="0"/>
              </a:rPr>
              <a:t>c=</a:t>
            </a:r>
            <a:r>
              <a:rPr kumimoji="1" lang="en-US" altLang="ja-JP" sz="2000" b="1" dirty="0">
                <a:solidFill>
                  <a:schemeClr val="tx2"/>
                </a:solidFill>
                <a:latin typeface="Arial Narrow" panose="020B0606020202030204" pitchFamily="34" charset="0"/>
              </a:rPr>
              <a:t>b</a:t>
            </a:r>
            <a:r>
              <a:rPr kumimoji="1" lang="en-US" altLang="ja-JP" sz="2000" dirty="0">
                <a:solidFill>
                  <a:schemeClr val="bg1"/>
                </a:solidFill>
                <a:latin typeface="Arial Narrow" panose="020B0606020202030204" pitchFamily="34" charset="0"/>
              </a:rPr>
              <a:t>-1</a:t>
            </a:r>
          </a:p>
          <a:p>
            <a:pPr>
              <a:lnSpc>
                <a:spcPct val="80000"/>
              </a:lnSpc>
            </a:pPr>
            <a:r>
              <a:rPr lang="en-US" altLang="ja-JP" sz="2000" dirty="0">
                <a:solidFill>
                  <a:schemeClr val="bg1"/>
                </a:solidFill>
                <a:latin typeface="Arial Narrow" panose="020B0606020202030204" pitchFamily="34" charset="0"/>
              </a:rPr>
              <a:t>...</a:t>
            </a:r>
            <a:endParaRPr kumimoji="1" lang="en-US" altLang="ja-JP" sz="2000" dirty="0">
              <a:solidFill>
                <a:schemeClr val="bg1"/>
              </a:solidFill>
              <a:latin typeface="Arial Narrow" panose="020B0606020202030204" pitchFamily="34" charset="0"/>
            </a:endParaRPr>
          </a:p>
          <a:p>
            <a:pPr>
              <a:lnSpc>
                <a:spcPct val="80000"/>
              </a:lnSpc>
            </a:pPr>
            <a:r>
              <a:rPr lang="en-US" altLang="ja-JP" sz="2000" dirty="0">
                <a:solidFill>
                  <a:schemeClr val="bg1"/>
                </a:solidFill>
                <a:latin typeface="Arial Narrow" panose="020B0606020202030204" pitchFamily="34" charset="0"/>
              </a:rPr>
              <a:t>…</a:t>
            </a:r>
          </a:p>
          <a:p>
            <a:pPr>
              <a:lnSpc>
                <a:spcPct val="80000"/>
              </a:lnSpc>
            </a:pPr>
            <a:r>
              <a:rPr kumimoji="1" lang="en-US" altLang="ja-JP" sz="2000" dirty="0">
                <a:solidFill>
                  <a:schemeClr val="bg1"/>
                </a:solidFill>
                <a:latin typeface="Arial Narrow" panose="020B0606020202030204" pitchFamily="34" charset="0"/>
              </a:rPr>
              <a:t>...</a:t>
            </a:r>
            <a:endParaRPr kumimoji="1" lang="ja-JP" altLang="en-US" sz="2000" dirty="0">
              <a:solidFill>
                <a:schemeClr val="bg1"/>
              </a:solidFill>
              <a:latin typeface="Arial Narrow" panose="020B0606020202030204" pitchFamily="34" charset="0"/>
            </a:endParaRPr>
          </a:p>
        </p:txBody>
      </p:sp>
      <p:sp>
        <p:nvSpPr>
          <p:cNvPr id="43" name="角丸四角形吹き出し 42"/>
          <p:cNvSpPr/>
          <p:nvPr/>
        </p:nvSpPr>
        <p:spPr bwMode="auto">
          <a:xfrm>
            <a:off x="5202007" y="1808982"/>
            <a:ext cx="1260014" cy="432646"/>
          </a:xfrm>
          <a:prstGeom prst="wedgeRoundRectCallout">
            <a:avLst>
              <a:gd name="adj1" fmla="val -51493"/>
              <a:gd name="adj2" fmla="val 139793"/>
              <a:gd name="adj3" fmla="val 16667"/>
            </a:avLst>
          </a:prstGeom>
          <a:ln>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計算中･･･</a:t>
            </a:r>
          </a:p>
        </p:txBody>
      </p:sp>
      <p:sp>
        <p:nvSpPr>
          <p:cNvPr id="45" name="角丸四角形吹き出し 44"/>
          <p:cNvSpPr/>
          <p:nvPr/>
        </p:nvSpPr>
        <p:spPr bwMode="auto">
          <a:xfrm>
            <a:off x="3671990" y="1808982"/>
            <a:ext cx="1260014" cy="432646"/>
          </a:xfrm>
          <a:prstGeom prst="wedgeRoundRectCallout">
            <a:avLst>
              <a:gd name="adj1" fmla="val -43365"/>
              <a:gd name="adj2" fmla="val 134720"/>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tx1">
                    <a:lumMod val="65000"/>
                    <a:lumOff val="35000"/>
                  </a:schemeClr>
                </a:solidFill>
                <a:latin typeface="Arial Narrow" panose="020B0606020202030204" pitchFamily="34" charset="0"/>
              </a:rPr>
              <a:t>b </a:t>
            </a:r>
            <a:r>
              <a:rPr kumimoji="1" lang="ja-JP" altLang="en-US" dirty="0">
                <a:solidFill>
                  <a:schemeClr val="tx1">
                    <a:lumMod val="65000"/>
                    <a:lumOff val="35000"/>
                  </a:schemeClr>
                </a:solidFill>
                <a:latin typeface="Arial Narrow" panose="020B0606020202030204" pitchFamily="34" charset="0"/>
              </a:rPr>
              <a:t>ください</a:t>
            </a:r>
          </a:p>
        </p:txBody>
      </p:sp>
      <p:sp>
        <p:nvSpPr>
          <p:cNvPr id="46" name="角丸四角形 45"/>
          <p:cNvSpPr/>
          <p:nvPr/>
        </p:nvSpPr>
        <p:spPr bwMode="auto">
          <a:xfrm>
            <a:off x="4932004"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solidFill>
                  <a:schemeClr val="tx2"/>
                </a:solidFill>
                <a:latin typeface="Arial Narrow" panose="020B0606020202030204" pitchFamily="34" charset="0"/>
              </a:rPr>
              <a:t>b</a:t>
            </a:r>
            <a:r>
              <a:rPr kumimoji="1" lang="en-US" altLang="ja-JP" dirty="0">
                <a:latin typeface="Arial Narrow" panose="020B0606020202030204" pitchFamily="34" charset="0"/>
              </a:rPr>
              <a:t>=a+1</a:t>
            </a:r>
            <a:endParaRPr kumimoji="1" lang="ja-JP" altLang="en-US" dirty="0">
              <a:latin typeface="Arial Narrow" panose="020B0606020202030204" pitchFamily="34" charset="0"/>
            </a:endParaRPr>
          </a:p>
        </p:txBody>
      </p:sp>
      <p:sp>
        <p:nvSpPr>
          <p:cNvPr id="47" name="角丸四角形 46"/>
          <p:cNvSpPr/>
          <p:nvPr/>
        </p:nvSpPr>
        <p:spPr bwMode="auto">
          <a:xfrm>
            <a:off x="3491988"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dirty="0">
                <a:latin typeface="Arial Narrow" panose="020B0606020202030204" pitchFamily="34" charset="0"/>
              </a:rPr>
              <a:t>c=</a:t>
            </a:r>
            <a:r>
              <a:rPr lang="en-US" altLang="ja-JP" b="1" dirty="0">
                <a:solidFill>
                  <a:schemeClr val="tx2"/>
                </a:solidFill>
                <a:latin typeface="Arial Narrow" panose="020B0606020202030204" pitchFamily="34" charset="0"/>
              </a:rPr>
              <a:t>b</a:t>
            </a:r>
            <a:r>
              <a:rPr lang="en-US" altLang="ja-JP" dirty="0">
                <a:latin typeface="Arial Narrow" panose="020B0606020202030204" pitchFamily="34" charset="0"/>
              </a:rPr>
              <a:t>-1</a:t>
            </a:r>
            <a:endParaRPr kumimoji="1" lang="ja-JP" altLang="en-US" dirty="0">
              <a:latin typeface="Arial Narrow" panose="020B0606020202030204" pitchFamily="34" charset="0"/>
            </a:endParaRPr>
          </a:p>
        </p:txBody>
      </p:sp>
      <p:sp>
        <p:nvSpPr>
          <p:cNvPr id="48" name="角丸四角形 47"/>
          <p:cNvSpPr/>
          <p:nvPr/>
        </p:nvSpPr>
        <p:spPr bwMode="auto">
          <a:xfrm>
            <a:off x="2051972"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59" name="角丸四角形吹き出し 58"/>
          <p:cNvSpPr/>
          <p:nvPr/>
        </p:nvSpPr>
        <p:spPr bwMode="auto">
          <a:xfrm>
            <a:off x="6642023" y="1808981"/>
            <a:ext cx="2160024" cy="450005"/>
          </a:xfrm>
          <a:prstGeom prst="wedgeRoundRectCallout">
            <a:avLst>
              <a:gd name="adj1" fmla="val -49124"/>
              <a:gd name="adj2" fmla="val 101240"/>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まだ</a:t>
            </a:r>
            <a:r>
              <a:rPr kumimoji="1" lang="ja-JP" altLang="en-US" dirty="0" err="1">
                <a:solidFill>
                  <a:schemeClr val="tx1">
                    <a:lumMod val="65000"/>
                    <a:lumOff val="35000"/>
                  </a:schemeClr>
                </a:solidFill>
                <a:latin typeface="Arial Narrow" panose="020B0606020202030204" pitchFamily="34" charset="0"/>
              </a:rPr>
              <a:t>ｂ</a:t>
            </a:r>
            <a:r>
              <a:rPr kumimoji="1" lang="ja-JP" altLang="en-US" dirty="0">
                <a:solidFill>
                  <a:schemeClr val="tx1">
                    <a:lumMod val="65000"/>
                    <a:lumOff val="35000"/>
                  </a:schemeClr>
                </a:solidFill>
                <a:latin typeface="Arial Narrow" panose="020B0606020202030204" pitchFamily="34" charset="0"/>
              </a:rPr>
              <a:t>書けないよ</a:t>
            </a:r>
          </a:p>
        </p:txBody>
      </p:sp>
    </p:spTree>
    <p:extLst>
      <p:ext uri="{BB962C8B-B14F-4D97-AF65-F5344CB8AC3E}">
        <p14:creationId xmlns:p14="http://schemas.microsoft.com/office/powerpoint/2010/main" val="38848918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BTB</a:t>
            </a:r>
            <a:r>
              <a:rPr kumimoji="1" lang="ja-JP" altLang="en-US" dirty="0"/>
              <a:t>（</a:t>
            </a:r>
            <a:r>
              <a:rPr kumimoji="1" lang="en-US" altLang="ja-JP" dirty="0"/>
              <a:t>Branch Target Buffer</a:t>
            </a:r>
            <a:r>
              <a:rPr kumimoji="1" lang="ja-JP" altLang="en-US" dirty="0"/>
              <a:t>）による予測</a:t>
            </a:r>
          </a:p>
        </p:txBody>
      </p:sp>
      <p:sp>
        <p:nvSpPr>
          <p:cNvPr id="3" name="テキスト プレースホルダー 2"/>
          <p:cNvSpPr>
            <a:spLocks noGrp="1"/>
          </p:cNvSpPr>
          <p:nvPr>
            <p:ph type="body" sz="quarter" idx="10"/>
          </p:nvPr>
        </p:nvSpPr>
        <p:spPr>
          <a:xfrm>
            <a:off x="611956" y="5949028"/>
            <a:ext cx="8280092" cy="359697"/>
          </a:xfrm>
        </p:spPr>
        <p:txBody>
          <a:bodyPr/>
          <a:lstStyle/>
          <a:p>
            <a:r>
              <a:rPr kumimoji="1" lang="ja-JP" altLang="en-US" dirty="0"/>
              <a:t>分岐かどうかと，分岐先ターゲットを同時に予測</a:t>
            </a:r>
          </a:p>
        </p:txBody>
      </p:sp>
      <p:sp>
        <p:nvSpPr>
          <p:cNvPr id="5" name="Rectangle 13"/>
          <p:cNvSpPr>
            <a:spLocks noChangeArrowheads="1"/>
          </p:cNvSpPr>
          <p:nvPr/>
        </p:nvSpPr>
        <p:spPr bwMode="auto">
          <a:xfrm>
            <a:off x="2411105" y="1267286"/>
            <a:ext cx="720725"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6" name="Rectangle 89"/>
          <p:cNvSpPr>
            <a:spLocks noChangeArrowheads="1"/>
          </p:cNvSpPr>
          <p:nvPr/>
        </p:nvSpPr>
        <p:spPr bwMode="auto">
          <a:xfrm>
            <a:off x="971242" y="1267286"/>
            <a:ext cx="1439863"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7" name="Rectangle 128"/>
          <p:cNvSpPr>
            <a:spLocks noChangeArrowheads="1"/>
          </p:cNvSpPr>
          <p:nvPr/>
        </p:nvSpPr>
        <p:spPr bwMode="auto">
          <a:xfrm>
            <a:off x="971242" y="908511"/>
            <a:ext cx="2339975"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PC</a:t>
            </a:r>
          </a:p>
        </p:txBody>
      </p:sp>
      <p:sp>
        <p:nvSpPr>
          <p:cNvPr id="8" name="Rectangle 154"/>
          <p:cNvSpPr>
            <a:spLocks noChangeArrowheads="1"/>
          </p:cNvSpPr>
          <p:nvPr/>
        </p:nvSpPr>
        <p:spPr bwMode="auto">
          <a:xfrm>
            <a:off x="4212917" y="1268873"/>
            <a:ext cx="3779838" cy="2160588"/>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9" name="Freeform 157"/>
          <p:cNvSpPr>
            <a:spLocks/>
          </p:cNvSpPr>
          <p:nvPr/>
        </p:nvSpPr>
        <p:spPr bwMode="auto">
          <a:xfrm>
            <a:off x="3852555" y="1268873"/>
            <a:ext cx="315912" cy="2160588"/>
          </a:xfrm>
          <a:custGeom>
            <a:avLst/>
            <a:gdLst/>
            <a:ahLst/>
            <a:cxnLst>
              <a:cxn ang="0">
                <a:pos x="170" y="0"/>
              </a:cxn>
              <a:cxn ang="0">
                <a:pos x="170" y="1361"/>
              </a:cxn>
              <a:cxn ang="0">
                <a:pos x="0" y="680"/>
              </a:cxn>
              <a:cxn ang="0">
                <a:pos x="170" y="0"/>
              </a:cxn>
            </a:cxnLst>
            <a:rect l="0" t="0" r="r" b="b"/>
            <a:pathLst>
              <a:path w="170" h="1361">
                <a:moveTo>
                  <a:pt x="170" y="0"/>
                </a:moveTo>
                <a:lnTo>
                  <a:pt x="170" y="1361"/>
                </a:lnTo>
                <a:lnTo>
                  <a:pt x="0" y="680"/>
                </a:lnTo>
                <a:lnTo>
                  <a:pt x="170" y="0"/>
                </a:lnTo>
                <a:close/>
              </a:path>
            </a:pathLst>
          </a:custGeom>
          <a:solidFill>
            <a:srgbClr val="FFFFFF"/>
          </a:solidFill>
          <a:ln w="19050" cap="flat" cmpd="sng">
            <a:solidFill>
              <a:schemeClr val="tx1">
                <a:lumMod val="75000"/>
                <a:lumOff val="25000"/>
              </a:schemeClr>
            </a:solidFill>
            <a:prstDash val="solid"/>
            <a:round/>
            <a:headEnd/>
            <a:tailEnd/>
          </a:ln>
          <a:effectLst/>
        </p:spPr>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cxnSp>
        <p:nvCxnSpPr>
          <p:cNvPr id="10" name="AutoShape 194"/>
          <p:cNvCxnSpPr>
            <a:cxnSpLocks noChangeShapeType="1"/>
            <a:endCxn id="5" idx="2"/>
          </p:cNvCxnSpPr>
          <p:nvPr/>
        </p:nvCxnSpPr>
        <p:spPr bwMode="auto">
          <a:xfrm flipV="1">
            <a:off x="2771467" y="1627648"/>
            <a:ext cx="0" cy="720725"/>
          </a:xfrm>
          <a:prstGeom prst="straightConnector1">
            <a:avLst/>
          </a:prstGeom>
          <a:ln>
            <a:solidFill>
              <a:schemeClr val="tx1">
                <a:lumMod val="75000"/>
                <a:lumOff val="25000"/>
              </a:schemeClr>
            </a:solidFill>
            <a:headEnd/>
            <a:tailEnd/>
          </a:ln>
        </p:spPr>
        <p:style>
          <a:lnRef idx="3">
            <a:schemeClr val="dk1"/>
          </a:lnRef>
          <a:fillRef idx="0">
            <a:schemeClr val="dk1"/>
          </a:fillRef>
          <a:effectRef idx="2">
            <a:schemeClr val="dk1"/>
          </a:effectRef>
          <a:fontRef idx="minor">
            <a:schemeClr val="tx1"/>
          </a:fontRef>
        </p:style>
      </p:cxnSp>
      <p:sp>
        <p:nvSpPr>
          <p:cNvPr id="11" name="Line 70"/>
          <p:cNvSpPr>
            <a:spLocks noChangeShapeType="1"/>
          </p:cNvSpPr>
          <p:nvPr/>
        </p:nvSpPr>
        <p:spPr bwMode="auto">
          <a:xfrm>
            <a:off x="2771980" y="2348988"/>
            <a:ext cx="1079500" cy="0"/>
          </a:xfrm>
          <a:prstGeom prst="line">
            <a:avLst/>
          </a:prstGeom>
          <a:ln>
            <a:solidFill>
              <a:schemeClr val="tx1">
                <a:lumMod val="75000"/>
                <a:lumOff val="25000"/>
              </a:schemeClr>
            </a:solidFill>
            <a:headEnd type="none" w="med" len="med"/>
            <a:tailEnd type="triangle" w="med" len="med"/>
          </a:ln>
        </p:spPr>
        <p:style>
          <a:lnRef idx="3">
            <a:schemeClr val="dk1"/>
          </a:lnRef>
          <a:fillRef idx="0">
            <a:schemeClr val="dk1"/>
          </a:fillRef>
          <a:effectRef idx="2">
            <a:schemeClr val="dk1"/>
          </a:effectRef>
          <a:fontRef idx="minor">
            <a:schemeClr val="tx1"/>
          </a:fontRef>
        </p:style>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12" name="Line 97"/>
          <p:cNvSpPr>
            <a:spLocks noChangeShapeType="1"/>
          </p:cNvSpPr>
          <p:nvPr/>
        </p:nvSpPr>
        <p:spPr bwMode="auto">
          <a:xfrm flipV="1">
            <a:off x="1619838" y="4327526"/>
            <a:ext cx="1619250" cy="1587"/>
          </a:xfrm>
          <a:prstGeom prst="line">
            <a:avLst/>
          </a:prstGeom>
          <a:noFill/>
          <a:ln w="38100">
            <a:solidFill>
              <a:schemeClr val="tx1">
                <a:lumMod val="75000"/>
                <a:lumOff val="25000"/>
              </a:schemeClr>
            </a:solidFill>
            <a:round/>
            <a:headEnd type="none" w="med" len="med"/>
            <a:tailEnd type="triangle" w="med" len="med"/>
          </a:ln>
          <a:effectLst/>
        </p:spPr>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cxnSp>
        <p:nvCxnSpPr>
          <p:cNvPr id="14" name="AutoShape 164"/>
          <p:cNvCxnSpPr>
            <a:cxnSpLocks noChangeShapeType="1"/>
          </p:cNvCxnSpPr>
          <p:nvPr/>
        </p:nvCxnSpPr>
        <p:spPr bwMode="auto">
          <a:xfrm rot="5400000">
            <a:off x="3816060" y="3195747"/>
            <a:ext cx="901700" cy="1368000"/>
          </a:xfrm>
          <a:prstGeom prst="bentConnector2">
            <a:avLst/>
          </a:prstGeom>
          <a:ln>
            <a:solidFill>
              <a:schemeClr val="tx1">
                <a:lumMod val="75000"/>
                <a:lumOff val="25000"/>
              </a:schemeClr>
            </a:solidFill>
            <a:headEnd/>
            <a:tailEnd type="triangle" w="med" len="med"/>
          </a:ln>
        </p:spPr>
        <p:style>
          <a:lnRef idx="3">
            <a:schemeClr val="dk1"/>
          </a:lnRef>
          <a:fillRef idx="0">
            <a:schemeClr val="dk1"/>
          </a:fillRef>
          <a:effectRef idx="2">
            <a:schemeClr val="dk1"/>
          </a:effectRef>
          <a:fontRef idx="minor">
            <a:schemeClr val="tx1"/>
          </a:fontRef>
        </p:style>
      </p:cxnSp>
      <p:cxnSp>
        <p:nvCxnSpPr>
          <p:cNvPr id="15" name="AutoShape 192"/>
          <p:cNvCxnSpPr>
            <a:cxnSpLocks noChangeShapeType="1"/>
          </p:cNvCxnSpPr>
          <p:nvPr/>
        </p:nvCxnSpPr>
        <p:spPr bwMode="auto">
          <a:xfrm>
            <a:off x="1619838" y="1627188"/>
            <a:ext cx="0" cy="2700338"/>
          </a:xfrm>
          <a:prstGeom prst="straightConnector1">
            <a:avLst/>
          </a:prstGeom>
          <a:ln>
            <a:solidFill>
              <a:schemeClr val="tx1">
                <a:lumMod val="75000"/>
                <a:lumOff val="25000"/>
              </a:schemeClr>
            </a:solidFill>
            <a:headEnd/>
            <a:tailEnd/>
          </a:ln>
        </p:spPr>
        <p:style>
          <a:lnRef idx="3">
            <a:schemeClr val="dk1"/>
          </a:lnRef>
          <a:fillRef idx="0">
            <a:schemeClr val="dk1"/>
          </a:fillRef>
          <a:effectRef idx="2">
            <a:schemeClr val="dk1"/>
          </a:effectRef>
          <a:fontRef idx="minor">
            <a:schemeClr val="tx1"/>
          </a:fontRef>
        </p:style>
      </p:cxnSp>
      <p:sp>
        <p:nvSpPr>
          <p:cNvPr id="17" name="Rectangle 195"/>
          <p:cNvSpPr>
            <a:spLocks noChangeArrowheads="1"/>
          </p:cNvSpPr>
          <p:nvPr/>
        </p:nvSpPr>
        <p:spPr bwMode="auto">
          <a:xfrm>
            <a:off x="4211177" y="2168986"/>
            <a:ext cx="1439862"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grpSp>
        <p:nvGrpSpPr>
          <p:cNvPr id="32" name="グループ化 31"/>
          <p:cNvGrpSpPr/>
          <p:nvPr/>
        </p:nvGrpSpPr>
        <p:grpSpPr>
          <a:xfrm>
            <a:off x="3221985" y="4149008"/>
            <a:ext cx="360362" cy="360363"/>
            <a:chOff x="2861981" y="4689014"/>
            <a:chExt cx="360362" cy="360363"/>
          </a:xfrm>
        </p:grpSpPr>
        <p:sp>
          <p:nvSpPr>
            <p:cNvPr id="29" name="Oval 93"/>
            <p:cNvSpPr>
              <a:spLocks noChangeArrowheads="1"/>
            </p:cNvSpPr>
            <p:nvPr/>
          </p:nvSpPr>
          <p:spPr bwMode="auto">
            <a:xfrm>
              <a:off x="2861981" y="4689014"/>
              <a:ext cx="360362" cy="360363"/>
            </a:xfrm>
            <a:prstGeom prst="ellipse">
              <a:avLst/>
            </a:prstGeom>
            <a:solidFill>
              <a:srgbClr val="FFFFFF"/>
            </a:solidFill>
            <a:ln w="19050">
              <a:solidFill>
                <a:schemeClr val="tx1">
                  <a:lumMod val="75000"/>
                  <a:lumOff val="25000"/>
                </a:schemeClr>
              </a:solidFill>
              <a:round/>
              <a:headEnd/>
              <a:tailEnd/>
            </a:ln>
            <a:effectLst/>
          </p:spPr>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0" name="Line 120"/>
            <p:cNvSpPr>
              <a:spLocks noChangeShapeType="1"/>
            </p:cNvSpPr>
            <p:nvPr/>
          </p:nvSpPr>
          <p:spPr bwMode="auto">
            <a:xfrm>
              <a:off x="2950881" y="4827127"/>
              <a:ext cx="179387" cy="0"/>
            </a:xfrm>
            <a:prstGeom prst="line">
              <a:avLst/>
            </a:prstGeom>
            <a:noFill/>
            <a:ln w="19050">
              <a:solidFill>
                <a:schemeClr val="tx1">
                  <a:lumMod val="75000"/>
                  <a:lumOff val="25000"/>
                </a:schemeClr>
              </a:solidFill>
              <a:round/>
              <a:headEnd/>
              <a:tailEnd/>
            </a:ln>
            <a:effectLst/>
          </p:spPr>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1" name="Line 121"/>
            <p:cNvSpPr>
              <a:spLocks noChangeShapeType="1"/>
            </p:cNvSpPr>
            <p:nvPr/>
          </p:nvSpPr>
          <p:spPr bwMode="auto">
            <a:xfrm>
              <a:off x="2950881" y="4917614"/>
              <a:ext cx="179387" cy="0"/>
            </a:xfrm>
            <a:prstGeom prst="line">
              <a:avLst/>
            </a:prstGeom>
            <a:noFill/>
            <a:ln w="19050">
              <a:solidFill>
                <a:schemeClr val="tx1">
                  <a:lumMod val="75000"/>
                  <a:lumOff val="25000"/>
                </a:schemeClr>
              </a:solidFill>
              <a:round/>
              <a:headEnd/>
              <a:tailEnd/>
            </a:ln>
            <a:effectLst/>
          </p:spPr>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grpSp>
      <p:sp>
        <p:nvSpPr>
          <p:cNvPr id="33" name="Rectangle 154"/>
          <p:cNvSpPr>
            <a:spLocks noChangeArrowheads="1"/>
          </p:cNvSpPr>
          <p:nvPr/>
        </p:nvSpPr>
        <p:spPr bwMode="auto">
          <a:xfrm>
            <a:off x="4211996" y="1268976"/>
            <a:ext cx="1440016" cy="2160588"/>
          </a:xfrm>
          <a:prstGeom prst="rect">
            <a:avLst/>
          </a:prstGeom>
          <a:noFill/>
          <a:ln w="6350">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4" name="Rectangle 195"/>
          <p:cNvSpPr>
            <a:spLocks noChangeArrowheads="1"/>
          </p:cNvSpPr>
          <p:nvPr/>
        </p:nvSpPr>
        <p:spPr bwMode="auto">
          <a:xfrm>
            <a:off x="5652012" y="2168986"/>
            <a:ext cx="2340026" cy="36036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5" name="Line 70"/>
          <p:cNvSpPr>
            <a:spLocks noChangeShapeType="1"/>
          </p:cNvSpPr>
          <p:nvPr/>
        </p:nvSpPr>
        <p:spPr bwMode="auto">
          <a:xfrm flipH="1">
            <a:off x="6732024" y="3428896"/>
            <a:ext cx="921" cy="1530121"/>
          </a:xfrm>
          <a:prstGeom prst="line">
            <a:avLst/>
          </a:prstGeom>
          <a:ln>
            <a:solidFill>
              <a:schemeClr val="tx1">
                <a:lumMod val="75000"/>
                <a:lumOff val="25000"/>
              </a:schemeClr>
            </a:solidFill>
            <a:headEnd type="none" w="med" len="med"/>
            <a:tailEnd type="triangle" w="med" len="med"/>
          </a:ln>
        </p:spPr>
        <p:style>
          <a:lnRef idx="3">
            <a:schemeClr val="dk1"/>
          </a:lnRef>
          <a:fillRef idx="0">
            <a:schemeClr val="dk1"/>
          </a:fillRef>
          <a:effectRef idx="2">
            <a:schemeClr val="dk1"/>
          </a:effectRef>
          <a:fontRef idx="minor">
            <a:schemeClr val="tx1"/>
          </a:fontRef>
        </p:style>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8" name="Line 70"/>
          <p:cNvSpPr>
            <a:spLocks noChangeShapeType="1"/>
          </p:cNvSpPr>
          <p:nvPr/>
        </p:nvSpPr>
        <p:spPr bwMode="auto">
          <a:xfrm>
            <a:off x="3402908" y="4508909"/>
            <a:ext cx="0" cy="450005"/>
          </a:xfrm>
          <a:prstGeom prst="line">
            <a:avLst/>
          </a:prstGeom>
          <a:ln>
            <a:solidFill>
              <a:schemeClr val="tx1">
                <a:lumMod val="75000"/>
                <a:lumOff val="25000"/>
              </a:schemeClr>
            </a:solidFill>
            <a:headEnd type="none" w="med" len="med"/>
            <a:tailEnd type="triangle" w="med" len="med"/>
          </a:ln>
        </p:spPr>
        <p:style>
          <a:lnRef idx="3">
            <a:schemeClr val="dk1"/>
          </a:lnRef>
          <a:fillRef idx="0">
            <a:schemeClr val="dk1"/>
          </a:fillRef>
          <a:effectRef idx="2">
            <a:schemeClr val="dk1"/>
          </a:effectRef>
          <a:fontRef idx="minor">
            <a:schemeClr val="tx1"/>
          </a:fontRef>
        </p:style>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9" name="Rectangle 132"/>
          <p:cNvSpPr>
            <a:spLocks noChangeArrowheads="1"/>
          </p:cNvSpPr>
          <p:nvPr/>
        </p:nvSpPr>
        <p:spPr bwMode="auto">
          <a:xfrm>
            <a:off x="5652933" y="2168883"/>
            <a:ext cx="2340026" cy="35877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taken PC</a:t>
            </a:r>
          </a:p>
        </p:txBody>
      </p:sp>
      <p:sp>
        <p:nvSpPr>
          <p:cNvPr id="40" name="Rectangle 133"/>
          <p:cNvSpPr>
            <a:spLocks noChangeArrowheads="1"/>
          </p:cNvSpPr>
          <p:nvPr/>
        </p:nvSpPr>
        <p:spPr bwMode="auto">
          <a:xfrm>
            <a:off x="4213122" y="2168883"/>
            <a:ext cx="1439862"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tag</a:t>
            </a:r>
          </a:p>
        </p:txBody>
      </p:sp>
      <p:sp>
        <p:nvSpPr>
          <p:cNvPr id="41" name="Rectangle 133"/>
          <p:cNvSpPr>
            <a:spLocks noChangeArrowheads="1"/>
          </p:cNvSpPr>
          <p:nvPr/>
        </p:nvSpPr>
        <p:spPr bwMode="auto">
          <a:xfrm>
            <a:off x="2592899" y="4958914"/>
            <a:ext cx="1439862"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hit or miss</a:t>
            </a:r>
          </a:p>
        </p:txBody>
      </p:sp>
      <p:sp>
        <p:nvSpPr>
          <p:cNvPr id="42" name="Rectangle 133"/>
          <p:cNvSpPr>
            <a:spLocks noChangeArrowheads="1"/>
          </p:cNvSpPr>
          <p:nvPr/>
        </p:nvSpPr>
        <p:spPr bwMode="auto">
          <a:xfrm>
            <a:off x="6012016" y="4959017"/>
            <a:ext cx="1439862"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taken PC</a:t>
            </a:r>
          </a:p>
        </p:txBody>
      </p:sp>
      <p:sp>
        <p:nvSpPr>
          <p:cNvPr id="43" name="Rectangle 133"/>
          <p:cNvSpPr>
            <a:spLocks noChangeArrowheads="1"/>
          </p:cNvSpPr>
          <p:nvPr/>
        </p:nvSpPr>
        <p:spPr bwMode="auto">
          <a:xfrm>
            <a:off x="5292929" y="908869"/>
            <a:ext cx="1439862"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BTB</a:t>
            </a:r>
          </a:p>
        </p:txBody>
      </p:sp>
    </p:spTree>
    <p:extLst>
      <p:ext uri="{BB962C8B-B14F-4D97-AF65-F5344CB8AC3E}">
        <p14:creationId xmlns:p14="http://schemas.microsoft.com/office/powerpoint/2010/main" val="32641683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BTB </a:t>
            </a:r>
            <a:r>
              <a:rPr kumimoji="1" lang="ja-JP" altLang="en-US" dirty="0"/>
              <a:t>による予測（分岐命令の場合）</a:t>
            </a:r>
          </a:p>
        </p:txBody>
      </p:sp>
      <p:sp>
        <p:nvSpPr>
          <p:cNvPr id="3" name="テキスト プレースホルダー 2"/>
          <p:cNvSpPr>
            <a:spLocks noGrp="1"/>
          </p:cNvSpPr>
          <p:nvPr>
            <p:ph type="body" sz="quarter" idx="10"/>
          </p:nvPr>
        </p:nvSpPr>
        <p:spPr>
          <a:xfrm>
            <a:off x="161951" y="5679025"/>
            <a:ext cx="8280092" cy="359697"/>
          </a:xfrm>
        </p:spPr>
        <p:txBody>
          <a:bodyPr/>
          <a:lstStyle/>
          <a:p>
            <a:r>
              <a:rPr kumimoji="1" lang="en-US" altLang="ja-JP" dirty="0"/>
              <a:t>0x4008 </a:t>
            </a:r>
            <a:r>
              <a:rPr kumimoji="1" lang="ja-JP" altLang="en-US" dirty="0"/>
              <a:t>にある </a:t>
            </a:r>
            <a:r>
              <a:rPr kumimoji="1" lang="en-US" altLang="ja-JP" dirty="0" err="1"/>
              <a:t>bne</a:t>
            </a:r>
            <a:r>
              <a:rPr kumimoji="1" lang="en-US" altLang="ja-JP" dirty="0"/>
              <a:t> </a:t>
            </a:r>
            <a:r>
              <a:rPr kumimoji="1" lang="ja-JP" altLang="en-US" dirty="0"/>
              <a:t>をフェッチした場合，</a:t>
            </a:r>
            <a:endParaRPr kumimoji="1" lang="en-US" altLang="ja-JP" dirty="0"/>
          </a:p>
          <a:p>
            <a:pPr marL="817200" lvl="1" indent="-457200">
              <a:buFont typeface="+mj-lt"/>
              <a:buAutoNum type="arabicPeriod"/>
            </a:pPr>
            <a:r>
              <a:rPr kumimoji="1" lang="en-US" altLang="ja-JP" dirty="0"/>
              <a:t>0x4008 </a:t>
            </a:r>
            <a:r>
              <a:rPr kumimoji="1" lang="ja-JP" altLang="en-US" dirty="0"/>
              <a:t>の下位の </a:t>
            </a:r>
            <a:r>
              <a:rPr kumimoji="1" lang="en-US" altLang="ja-JP" dirty="0"/>
              <a:t>8 </a:t>
            </a:r>
            <a:r>
              <a:rPr kumimoji="1" lang="ja-JP" altLang="en-US" dirty="0"/>
              <a:t>を取り出し，</a:t>
            </a:r>
            <a:r>
              <a:rPr kumimoji="1" lang="en-US" altLang="ja-JP" dirty="0"/>
              <a:t>BTB </a:t>
            </a:r>
            <a:r>
              <a:rPr kumimoji="1" lang="ja-JP" altLang="en-US" dirty="0"/>
              <a:t>の８番エントリにアクセス</a:t>
            </a:r>
            <a:endParaRPr kumimoji="1" lang="en-US" altLang="ja-JP" dirty="0"/>
          </a:p>
          <a:p>
            <a:pPr marL="817200" lvl="1" indent="-457200">
              <a:buFont typeface="+mj-lt"/>
              <a:buAutoNum type="arabicPeriod"/>
            </a:pPr>
            <a:r>
              <a:rPr kumimoji="1" lang="ja-JP" altLang="en-US" dirty="0"/>
              <a:t>得られた </a:t>
            </a:r>
            <a:r>
              <a:rPr kumimoji="1" lang="en-US" altLang="ja-JP" dirty="0"/>
              <a:t>tag </a:t>
            </a:r>
            <a:r>
              <a:rPr kumimoji="1" lang="ja-JP" altLang="en-US" dirty="0"/>
              <a:t>と </a:t>
            </a:r>
            <a:r>
              <a:rPr kumimoji="1" lang="en-US" altLang="ja-JP" dirty="0"/>
              <a:t>PC </a:t>
            </a:r>
            <a:r>
              <a:rPr kumimoji="1" lang="ja-JP" altLang="en-US" dirty="0"/>
              <a:t>の上位の </a:t>
            </a:r>
            <a:r>
              <a:rPr kumimoji="1" lang="en-US" altLang="ja-JP" dirty="0"/>
              <a:t>0x400 </a:t>
            </a:r>
            <a:r>
              <a:rPr kumimoji="1" lang="ja-JP" altLang="en-US" dirty="0"/>
              <a:t>が一致したのでヒット</a:t>
            </a:r>
            <a:endParaRPr kumimoji="1" lang="en-US" altLang="ja-JP" dirty="0"/>
          </a:p>
          <a:p>
            <a:pPr marL="817200" lvl="1" indent="-457200">
              <a:buFont typeface="+mj-lt"/>
              <a:buAutoNum type="arabicPeriod"/>
            </a:pPr>
            <a:r>
              <a:rPr kumimoji="1" lang="en-US" altLang="ja-JP" dirty="0"/>
              <a:t>0x4008 </a:t>
            </a:r>
            <a:r>
              <a:rPr kumimoji="1" lang="ja-JP" altLang="en-US" dirty="0"/>
              <a:t>は分岐命令で，そのターゲットは </a:t>
            </a:r>
            <a:r>
              <a:rPr kumimoji="1" lang="en-US" altLang="ja-JP" dirty="0"/>
              <a:t>0x4180 </a:t>
            </a:r>
            <a:r>
              <a:rPr kumimoji="1" lang="ja-JP" altLang="en-US" dirty="0"/>
              <a:t>と予測</a:t>
            </a:r>
          </a:p>
        </p:txBody>
      </p:sp>
      <p:sp>
        <p:nvSpPr>
          <p:cNvPr id="5" name="Rectangle 13"/>
          <p:cNvSpPr>
            <a:spLocks noChangeArrowheads="1"/>
          </p:cNvSpPr>
          <p:nvPr/>
        </p:nvSpPr>
        <p:spPr bwMode="auto">
          <a:xfrm>
            <a:off x="3311833" y="1358977"/>
            <a:ext cx="720725"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3">
                    <a:lumMod val="75000"/>
                  </a:schemeClr>
                </a:solidFill>
                <a:latin typeface="MeiryoKe_PGothic" pitchFamily="50" charset="-128"/>
                <a:ea typeface="MeiryoKe_PGothic" pitchFamily="50" charset="-128"/>
              </a:rPr>
              <a:t>8</a:t>
            </a:r>
            <a:endParaRPr lang="ja-JP" altLang="en-US" b="1" dirty="0">
              <a:solidFill>
                <a:schemeClr val="accent3">
                  <a:lumMod val="75000"/>
                </a:schemeClr>
              </a:solidFill>
              <a:latin typeface="MeiryoKe_PGothic" pitchFamily="50" charset="-128"/>
              <a:ea typeface="MeiryoKe_PGothic" pitchFamily="50" charset="-128"/>
            </a:endParaRPr>
          </a:p>
        </p:txBody>
      </p:sp>
      <p:sp>
        <p:nvSpPr>
          <p:cNvPr id="6" name="Rectangle 89"/>
          <p:cNvSpPr>
            <a:spLocks noChangeArrowheads="1"/>
          </p:cNvSpPr>
          <p:nvPr/>
        </p:nvSpPr>
        <p:spPr bwMode="auto">
          <a:xfrm>
            <a:off x="1871970" y="1358977"/>
            <a:ext cx="1439863"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5"/>
                </a:solidFill>
                <a:latin typeface="MeiryoKe_PGothic" pitchFamily="50" charset="-128"/>
                <a:ea typeface="MeiryoKe_PGothic" pitchFamily="50" charset="-128"/>
              </a:rPr>
              <a:t>400</a:t>
            </a:r>
            <a:endParaRPr lang="ja-JP" altLang="en-US" b="1" dirty="0">
              <a:solidFill>
                <a:schemeClr val="accent5"/>
              </a:solidFill>
              <a:latin typeface="MeiryoKe_PGothic" pitchFamily="50" charset="-128"/>
              <a:ea typeface="MeiryoKe_PGothic" pitchFamily="50" charset="-128"/>
            </a:endParaRPr>
          </a:p>
        </p:txBody>
      </p:sp>
      <p:sp>
        <p:nvSpPr>
          <p:cNvPr id="7" name="Rectangle 128"/>
          <p:cNvSpPr>
            <a:spLocks noChangeArrowheads="1"/>
          </p:cNvSpPr>
          <p:nvPr/>
        </p:nvSpPr>
        <p:spPr bwMode="auto">
          <a:xfrm>
            <a:off x="1871970" y="1000202"/>
            <a:ext cx="2339975"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PC</a:t>
            </a:r>
          </a:p>
        </p:txBody>
      </p:sp>
      <p:sp>
        <p:nvSpPr>
          <p:cNvPr id="8" name="Rectangle 154"/>
          <p:cNvSpPr>
            <a:spLocks noChangeArrowheads="1"/>
          </p:cNvSpPr>
          <p:nvPr/>
        </p:nvSpPr>
        <p:spPr bwMode="auto">
          <a:xfrm>
            <a:off x="5113645" y="1360564"/>
            <a:ext cx="3328398"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cxnSp>
        <p:nvCxnSpPr>
          <p:cNvPr id="10" name="AutoShape 194"/>
          <p:cNvCxnSpPr>
            <a:cxnSpLocks noChangeShapeType="1"/>
            <a:endCxn id="5" idx="2"/>
          </p:cNvCxnSpPr>
          <p:nvPr/>
        </p:nvCxnSpPr>
        <p:spPr bwMode="auto">
          <a:xfrm flipV="1">
            <a:off x="3672195" y="1719339"/>
            <a:ext cx="0" cy="720725"/>
          </a:xfrm>
          <a:prstGeom prst="straightConnector1">
            <a:avLst/>
          </a:prstGeom>
          <a:ln>
            <a:solidFill>
              <a:schemeClr val="tx1">
                <a:lumMod val="75000"/>
                <a:lumOff val="25000"/>
              </a:schemeClr>
            </a:solidFill>
            <a:headEnd/>
            <a:tailEnd/>
          </a:ln>
        </p:spPr>
        <p:style>
          <a:lnRef idx="3">
            <a:schemeClr val="dk1"/>
          </a:lnRef>
          <a:fillRef idx="0">
            <a:schemeClr val="dk1"/>
          </a:fillRef>
          <a:effectRef idx="2">
            <a:schemeClr val="dk1"/>
          </a:effectRef>
          <a:fontRef idx="minor">
            <a:schemeClr val="tx1"/>
          </a:fontRef>
        </p:style>
      </p:cxnSp>
      <p:sp>
        <p:nvSpPr>
          <p:cNvPr id="11" name="Line 70"/>
          <p:cNvSpPr>
            <a:spLocks noChangeShapeType="1"/>
          </p:cNvSpPr>
          <p:nvPr/>
        </p:nvSpPr>
        <p:spPr bwMode="auto">
          <a:xfrm flipV="1">
            <a:off x="3672708" y="2438989"/>
            <a:ext cx="989294" cy="1690"/>
          </a:xfrm>
          <a:prstGeom prst="line">
            <a:avLst/>
          </a:prstGeom>
          <a:ln>
            <a:solidFill>
              <a:schemeClr val="tx1">
                <a:lumMod val="75000"/>
                <a:lumOff val="25000"/>
              </a:schemeClr>
            </a:solidFill>
            <a:headEnd type="none" w="med" len="med"/>
            <a:tailEnd type="triangle" w="med" len="med"/>
          </a:ln>
        </p:spPr>
        <p:style>
          <a:lnRef idx="3">
            <a:schemeClr val="dk1"/>
          </a:lnRef>
          <a:fillRef idx="0">
            <a:schemeClr val="dk1"/>
          </a:fillRef>
          <a:effectRef idx="2">
            <a:schemeClr val="dk1"/>
          </a:effectRef>
          <a:fontRef idx="minor">
            <a:schemeClr val="tx1"/>
          </a:fontRef>
        </p:style>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12" name="Line 97"/>
          <p:cNvSpPr>
            <a:spLocks noChangeShapeType="1"/>
          </p:cNvSpPr>
          <p:nvPr/>
        </p:nvSpPr>
        <p:spPr bwMode="auto">
          <a:xfrm flipV="1">
            <a:off x="2520566" y="4419217"/>
            <a:ext cx="1619250" cy="1587"/>
          </a:xfrm>
          <a:prstGeom prst="line">
            <a:avLst/>
          </a:prstGeom>
          <a:noFill/>
          <a:ln w="38100">
            <a:solidFill>
              <a:schemeClr val="tx1">
                <a:lumMod val="75000"/>
                <a:lumOff val="25000"/>
              </a:schemeClr>
            </a:solidFill>
            <a:round/>
            <a:headEnd type="none" w="med" len="med"/>
            <a:tailEnd type="triangle" w="med" len="med"/>
          </a:ln>
          <a:effectLst/>
        </p:spPr>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cxnSp>
        <p:nvCxnSpPr>
          <p:cNvPr id="14" name="AutoShape 164"/>
          <p:cNvCxnSpPr>
            <a:cxnSpLocks noChangeShapeType="1"/>
          </p:cNvCxnSpPr>
          <p:nvPr/>
        </p:nvCxnSpPr>
        <p:spPr bwMode="auto">
          <a:xfrm rot="5400000">
            <a:off x="4931999" y="3511572"/>
            <a:ext cx="468000" cy="1368000"/>
          </a:xfrm>
          <a:prstGeom prst="bentConnector2">
            <a:avLst/>
          </a:prstGeom>
          <a:ln>
            <a:solidFill>
              <a:schemeClr val="tx1">
                <a:lumMod val="75000"/>
                <a:lumOff val="25000"/>
              </a:schemeClr>
            </a:solidFill>
            <a:headEnd/>
            <a:tailEnd type="triangle" w="med" len="med"/>
          </a:ln>
        </p:spPr>
        <p:style>
          <a:lnRef idx="3">
            <a:schemeClr val="dk1"/>
          </a:lnRef>
          <a:fillRef idx="0">
            <a:schemeClr val="dk1"/>
          </a:fillRef>
          <a:effectRef idx="2">
            <a:schemeClr val="dk1"/>
          </a:effectRef>
          <a:fontRef idx="minor">
            <a:schemeClr val="tx1"/>
          </a:fontRef>
        </p:style>
      </p:cxnSp>
      <p:cxnSp>
        <p:nvCxnSpPr>
          <p:cNvPr id="15" name="AutoShape 192"/>
          <p:cNvCxnSpPr>
            <a:cxnSpLocks noChangeShapeType="1"/>
          </p:cNvCxnSpPr>
          <p:nvPr/>
        </p:nvCxnSpPr>
        <p:spPr bwMode="auto">
          <a:xfrm>
            <a:off x="2520566" y="1718879"/>
            <a:ext cx="0" cy="2700338"/>
          </a:xfrm>
          <a:prstGeom prst="straightConnector1">
            <a:avLst/>
          </a:prstGeom>
          <a:ln>
            <a:solidFill>
              <a:schemeClr val="tx1">
                <a:lumMod val="75000"/>
                <a:lumOff val="25000"/>
              </a:schemeClr>
            </a:solidFill>
            <a:headEnd/>
            <a:tailEnd/>
          </a:ln>
        </p:spPr>
        <p:style>
          <a:lnRef idx="3">
            <a:schemeClr val="dk1"/>
          </a:lnRef>
          <a:fillRef idx="0">
            <a:schemeClr val="dk1"/>
          </a:fillRef>
          <a:effectRef idx="2">
            <a:schemeClr val="dk1"/>
          </a:effectRef>
          <a:fontRef idx="minor">
            <a:schemeClr val="tx1"/>
          </a:fontRef>
        </p:style>
      </p:cxnSp>
      <p:sp>
        <p:nvSpPr>
          <p:cNvPr id="17" name="Rectangle 195"/>
          <p:cNvSpPr>
            <a:spLocks noChangeArrowheads="1"/>
          </p:cNvSpPr>
          <p:nvPr/>
        </p:nvSpPr>
        <p:spPr bwMode="auto">
          <a:xfrm>
            <a:off x="5112006" y="2438630"/>
            <a:ext cx="1439862"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5"/>
                </a:solidFill>
                <a:latin typeface="MeiryoKe_PGothic" pitchFamily="50" charset="-128"/>
                <a:ea typeface="MeiryoKe_PGothic" pitchFamily="50" charset="-128"/>
              </a:rPr>
              <a:t>400</a:t>
            </a:r>
            <a:endParaRPr lang="ja-JP" altLang="en-US" b="1" dirty="0">
              <a:solidFill>
                <a:schemeClr val="accent5"/>
              </a:solidFill>
              <a:latin typeface="MeiryoKe_PGothic" pitchFamily="50" charset="-128"/>
              <a:ea typeface="MeiryoKe_PGothic" pitchFamily="50" charset="-128"/>
            </a:endParaRPr>
          </a:p>
        </p:txBody>
      </p:sp>
      <p:grpSp>
        <p:nvGrpSpPr>
          <p:cNvPr id="32" name="グループ化 31"/>
          <p:cNvGrpSpPr/>
          <p:nvPr/>
        </p:nvGrpSpPr>
        <p:grpSpPr>
          <a:xfrm>
            <a:off x="4122713" y="4240699"/>
            <a:ext cx="360362" cy="360363"/>
            <a:chOff x="2861981" y="4689014"/>
            <a:chExt cx="360362" cy="360363"/>
          </a:xfrm>
        </p:grpSpPr>
        <p:sp>
          <p:nvSpPr>
            <p:cNvPr id="29" name="Oval 93"/>
            <p:cNvSpPr>
              <a:spLocks noChangeArrowheads="1"/>
            </p:cNvSpPr>
            <p:nvPr/>
          </p:nvSpPr>
          <p:spPr bwMode="auto">
            <a:xfrm>
              <a:off x="2861981" y="4689014"/>
              <a:ext cx="360362" cy="360363"/>
            </a:xfrm>
            <a:prstGeom prst="ellipse">
              <a:avLst/>
            </a:prstGeom>
            <a:solidFill>
              <a:srgbClr val="FFFFFF"/>
            </a:solidFill>
            <a:ln w="19050">
              <a:solidFill>
                <a:schemeClr val="tx1">
                  <a:lumMod val="75000"/>
                  <a:lumOff val="25000"/>
                </a:schemeClr>
              </a:solidFill>
              <a:round/>
              <a:headEnd/>
              <a:tailEnd/>
            </a:ln>
            <a:effectLst/>
          </p:spPr>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0" name="Line 120"/>
            <p:cNvSpPr>
              <a:spLocks noChangeShapeType="1"/>
            </p:cNvSpPr>
            <p:nvPr/>
          </p:nvSpPr>
          <p:spPr bwMode="auto">
            <a:xfrm>
              <a:off x="2950881" y="4827127"/>
              <a:ext cx="179387" cy="0"/>
            </a:xfrm>
            <a:prstGeom prst="line">
              <a:avLst/>
            </a:prstGeom>
            <a:noFill/>
            <a:ln w="19050">
              <a:solidFill>
                <a:schemeClr val="tx1">
                  <a:lumMod val="75000"/>
                  <a:lumOff val="25000"/>
                </a:schemeClr>
              </a:solidFill>
              <a:round/>
              <a:headEnd/>
              <a:tailEnd/>
            </a:ln>
            <a:effectLst/>
          </p:spPr>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1" name="Line 121"/>
            <p:cNvSpPr>
              <a:spLocks noChangeShapeType="1"/>
            </p:cNvSpPr>
            <p:nvPr/>
          </p:nvSpPr>
          <p:spPr bwMode="auto">
            <a:xfrm>
              <a:off x="2950881" y="4917614"/>
              <a:ext cx="179387" cy="0"/>
            </a:xfrm>
            <a:prstGeom prst="line">
              <a:avLst/>
            </a:prstGeom>
            <a:noFill/>
            <a:ln w="19050">
              <a:solidFill>
                <a:schemeClr val="tx1">
                  <a:lumMod val="75000"/>
                  <a:lumOff val="25000"/>
                </a:schemeClr>
              </a:solidFill>
              <a:round/>
              <a:headEnd/>
              <a:tailEnd/>
            </a:ln>
            <a:effectLst/>
          </p:spPr>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grpSp>
      <p:sp>
        <p:nvSpPr>
          <p:cNvPr id="33" name="Rectangle 154"/>
          <p:cNvSpPr>
            <a:spLocks noChangeArrowheads="1"/>
          </p:cNvSpPr>
          <p:nvPr/>
        </p:nvSpPr>
        <p:spPr bwMode="auto">
          <a:xfrm>
            <a:off x="5112724" y="1360666"/>
            <a:ext cx="1440016" cy="2608339"/>
          </a:xfrm>
          <a:prstGeom prst="rect">
            <a:avLst/>
          </a:prstGeom>
          <a:noFill/>
          <a:ln w="6350">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4" name="Rectangle 195"/>
          <p:cNvSpPr>
            <a:spLocks noChangeArrowheads="1"/>
          </p:cNvSpPr>
          <p:nvPr/>
        </p:nvSpPr>
        <p:spPr bwMode="auto">
          <a:xfrm>
            <a:off x="6552022" y="2438630"/>
            <a:ext cx="1889303" cy="36036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2"/>
                </a:solidFill>
                <a:latin typeface="MeiryoKe_PGothic" pitchFamily="50" charset="-128"/>
                <a:ea typeface="MeiryoKe_PGothic" pitchFamily="50" charset="-128"/>
              </a:rPr>
              <a:t>4180</a:t>
            </a:r>
            <a:endParaRPr lang="ja-JP" altLang="en-US" b="1" dirty="0">
              <a:solidFill>
                <a:schemeClr val="accent2"/>
              </a:solidFill>
              <a:latin typeface="MeiryoKe_PGothic" pitchFamily="50" charset="-128"/>
              <a:ea typeface="MeiryoKe_PGothic" pitchFamily="50" charset="-128"/>
            </a:endParaRPr>
          </a:p>
        </p:txBody>
      </p:sp>
      <p:sp>
        <p:nvSpPr>
          <p:cNvPr id="35" name="Line 70"/>
          <p:cNvSpPr>
            <a:spLocks noChangeShapeType="1"/>
          </p:cNvSpPr>
          <p:nvPr/>
        </p:nvSpPr>
        <p:spPr bwMode="auto">
          <a:xfrm flipH="1">
            <a:off x="7362031" y="3969006"/>
            <a:ext cx="0" cy="1080116"/>
          </a:xfrm>
          <a:prstGeom prst="line">
            <a:avLst/>
          </a:prstGeom>
          <a:ln>
            <a:solidFill>
              <a:schemeClr val="tx1">
                <a:lumMod val="75000"/>
                <a:lumOff val="25000"/>
              </a:schemeClr>
            </a:solidFill>
            <a:headEnd type="none" w="med" len="med"/>
            <a:tailEnd type="triangle" w="med" len="med"/>
          </a:ln>
        </p:spPr>
        <p:style>
          <a:lnRef idx="3">
            <a:schemeClr val="dk1"/>
          </a:lnRef>
          <a:fillRef idx="0">
            <a:schemeClr val="dk1"/>
          </a:fillRef>
          <a:effectRef idx="2">
            <a:schemeClr val="dk1"/>
          </a:effectRef>
          <a:fontRef idx="minor">
            <a:schemeClr val="tx1"/>
          </a:fontRef>
        </p:style>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8" name="Line 70"/>
          <p:cNvSpPr>
            <a:spLocks noChangeShapeType="1"/>
          </p:cNvSpPr>
          <p:nvPr/>
        </p:nvSpPr>
        <p:spPr bwMode="auto">
          <a:xfrm>
            <a:off x="4303636" y="4600600"/>
            <a:ext cx="0" cy="450005"/>
          </a:xfrm>
          <a:prstGeom prst="line">
            <a:avLst/>
          </a:prstGeom>
          <a:ln>
            <a:solidFill>
              <a:schemeClr val="tx1">
                <a:lumMod val="75000"/>
                <a:lumOff val="25000"/>
              </a:schemeClr>
            </a:solidFill>
            <a:headEnd type="none" w="med" len="med"/>
            <a:tailEnd type="triangle" w="med" len="med"/>
          </a:ln>
        </p:spPr>
        <p:style>
          <a:lnRef idx="3">
            <a:schemeClr val="dk1"/>
          </a:lnRef>
          <a:fillRef idx="0">
            <a:schemeClr val="dk1"/>
          </a:fillRef>
          <a:effectRef idx="2">
            <a:schemeClr val="dk1"/>
          </a:effectRef>
          <a:fontRef idx="minor">
            <a:schemeClr val="tx1"/>
          </a:fontRef>
        </p:style>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41" name="Rectangle 133"/>
          <p:cNvSpPr>
            <a:spLocks noChangeArrowheads="1"/>
          </p:cNvSpPr>
          <p:nvPr/>
        </p:nvSpPr>
        <p:spPr bwMode="auto">
          <a:xfrm>
            <a:off x="2951982" y="4599013"/>
            <a:ext cx="1439862"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BTB hit!</a:t>
            </a:r>
          </a:p>
        </p:txBody>
      </p:sp>
      <p:sp>
        <p:nvSpPr>
          <p:cNvPr id="42" name="Rectangle 133"/>
          <p:cNvSpPr>
            <a:spLocks noChangeArrowheads="1"/>
          </p:cNvSpPr>
          <p:nvPr/>
        </p:nvSpPr>
        <p:spPr bwMode="auto">
          <a:xfrm>
            <a:off x="6642023" y="5049018"/>
            <a:ext cx="1439862"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accent2"/>
                </a:solidFill>
                <a:latin typeface="MeiryoKe_PGothic" pitchFamily="50" charset="-128"/>
                <a:ea typeface="MeiryoKe_PGothic" pitchFamily="50" charset="-128"/>
              </a:rPr>
              <a:t>4180</a:t>
            </a:r>
          </a:p>
        </p:txBody>
      </p:sp>
      <p:sp>
        <p:nvSpPr>
          <p:cNvPr id="36" name="正方形/長方形 35"/>
          <p:cNvSpPr/>
          <p:nvPr/>
        </p:nvSpPr>
        <p:spPr bwMode="auto">
          <a:xfrm>
            <a:off x="10268" y="2438989"/>
            <a:ext cx="1260014" cy="1710019"/>
          </a:xfrm>
          <a:prstGeom prst="rect">
            <a:avLst/>
          </a:prstGeom>
          <a:solidFill>
            <a:schemeClr val="bg1"/>
          </a:solidFill>
          <a:ln w="1270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b="1" dirty="0">
                <a:solidFill>
                  <a:schemeClr val="accent5"/>
                </a:solidFill>
                <a:latin typeface="Arial Narrow" panose="020B0606020202030204" pitchFamily="34" charset="0"/>
              </a:rPr>
              <a:t>0x400</a:t>
            </a:r>
            <a:r>
              <a:rPr lang="en-US" altLang="ja-JP" b="1" dirty="0">
                <a:solidFill>
                  <a:schemeClr val="accent3">
                    <a:lumMod val="75000"/>
                  </a:schemeClr>
                </a:solidFill>
                <a:latin typeface="Arial Narrow" panose="020B0606020202030204" pitchFamily="34" charset="0"/>
              </a:rPr>
              <a:t>8</a:t>
            </a:r>
            <a:r>
              <a:rPr lang="en-US" altLang="ja-JP" dirty="0">
                <a:solidFill>
                  <a:schemeClr val="tx1">
                    <a:lumMod val="75000"/>
                    <a:lumOff val="25000"/>
                  </a:schemeClr>
                </a:solidFill>
                <a:latin typeface="Arial Narrow" panose="020B0606020202030204" pitchFamily="34" charset="0"/>
              </a:rPr>
              <a:t>  </a:t>
            </a:r>
            <a:r>
              <a:rPr lang="en-US" altLang="ja-JP" dirty="0" err="1">
                <a:solidFill>
                  <a:schemeClr val="tx1">
                    <a:lumMod val="75000"/>
                    <a:lumOff val="25000"/>
                  </a:schemeClr>
                </a:solidFill>
                <a:latin typeface="Arial Narrow" panose="020B0606020202030204" pitchFamily="34" charset="0"/>
              </a:rPr>
              <a:t>bne</a:t>
            </a:r>
            <a:r>
              <a:rPr lang="en-US" altLang="ja-JP" dirty="0">
                <a:solidFill>
                  <a:schemeClr val="tx1">
                    <a:lumMod val="75000"/>
                    <a:lumOff val="25000"/>
                  </a:schemeClr>
                </a:solidFill>
                <a:latin typeface="Arial Narrow" panose="020B0606020202030204" pitchFamily="34" charset="0"/>
              </a:rPr>
              <a:t> x1,x2,</a:t>
            </a:r>
            <a:r>
              <a:rPr lang="en-US" altLang="ja-JP" b="1" dirty="0">
                <a:solidFill>
                  <a:schemeClr val="accent2"/>
                </a:solidFill>
                <a:latin typeface="Arial Narrow" panose="020B0606020202030204" pitchFamily="34" charset="0"/>
              </a:rPr>
              <a:t>0x4180</a:t>
            </a:r>
          </a:p>
          <a:p>
            <a:pPr>
              <a:lnSpc>
                <a:spcPct val="80000"/>
              </a:lnSpc>
            </a:pPr>
            <a:r>
              <a:rPr lang="en-US" altLang="ja-JP" dirty="0">
                <a:solidFill>
                  <a:schemeClr val="tx1">
                    <a:lumMod val="75000"/>
                    <a:lumOff val="25000"/>
                  </a:schemeClr>
                </a:solidFill>
                <a:latin typeface="Arial Narrow" panose="020B0606020202030204" pitchFamily="34" charset="0"/>
              </a:rPr>
              <a:t>0x400c  add ...</a:t>
            </a:r>
          </a:p>
          <a:p>
            <a:pPr>
              <a:lnSpc>
                <a:spcPct val="80000"/>
              </a:lnSpc>
            </a:pPr>
            <a:r>
              <a:rPr lang="en-US" altLang="ja-JP" dirty="0">
                <a:solidFill>
                  <a:schemeClr val="tx1">
                    <a:lumMod val="75000"/>
                    <a:lumOff val="25000"/>
                  </a:schemeClr>
                </a:solidFill>
                <a:latin typeface="Arial Narrow" panose="020B0606020202030204" pitchFamily="34" charset="0"/>
              </a:rPr>
              <a:t> ...         ...</a:t>
            </a:r>
          </a:p>
          <a:p>
            <a:pPr>
              <a:lnSpc>
                <a:spcPct val="80000"/>
              </a:lnSpc>
            </a:pPr>
            <a:r>
              <a:rPr lang="en-US" altLang="ja-JP" dirty="0">
                <a:solidFill>
                  <a:schemeClr val="accent2"/>
                </a:solidFill>
                <a:latin typeface="Arial Narrow" panose="020B0606020202030204" pitchFamily="34" charset="0"/>
              </a:rPr>
              <a:t>0x4180</a:t>
            </a:r>
            <a:r>
              <a:rPr lang="en-US" altLang="ja-JP" dirty="0">
                <a:solidFill>
                  <a:schemeClr val="tx1">
                    <a:lumMod val="75000"/>
                    <a:lumOff val="25000"/>
                  </a:schemeClr>
                </a:solidFill>
                <a:latin typeface="Arial Narrow" panose="020B0606020202030204" pitchFamily="34" charset="0"/>
              </a:rPr>
              <a:t>  sub ...</a:t>
            </a:r>
            <a:endParaRPr lang="ja-JP" altLang="en-US" dirty="0">
              <a:solidFill>
                <a:schemeClr val="tx1">
                  <a:lumMod val="75000"/>
                  <a:lumOff val="25000"/>
                </a:schemeClr>
              </a:solidFill>
              <a:latin typeface="Arial Narrow" panose="020B0606020202030204" pitchFamily="34" charset="0"/>
            </a:endParaRPr>
          </a:p>
        </p:txBody>
      </p:sp>
      <p:sp>
        <p:nvSpPr>
          <p:cNvPr id="45" name="正方形/長方形 44"/>
          <p:cNvSpPr/>
          <p:nvPr/>
        </p:nvSpPr>
        <p:spPr bwMode="auto">
          <a:xfrm>
            <a:off x="5112006" y="1358977"/>
            <a:ext cx="3330037"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47" name="正方形/長方形 46"/>
          <p:cNvSpPr/>
          <p:nvPr/>
        </p:nvSpPr>
        <p:spPr bwMode="auto">
          <a:xfrm>
            <a:off x="5112006" y="1718981"/>
            <a:ext cx="3330037"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48" name="正方形/長方形 47"/>
          <p:cNvSpPr/>
          <p:nvPr/>
        </p:nvSpPr>
        <p:spPr bwMode="auto">
          <a:xfrm>
            <a:off x="5112006" y="2078985"/>
            <a:ext cx="3330037"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50" name="正方形/長方形 49"/>
          <p:cNvSpPr/>
          <p:nvPr/>
        </p:nvSpPr>
        <p:spPr bwMode="auto">
          <a:xfrm>
            <a:off x="4752003" y="135897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51" name="正方形/長方形 50"/>
          <p:cNvSpPr/>
          <p:nvPr/>
        </p:nvSpPr>
        <p:spPr bwMode="auto">
          <a:xfrm>
            <a:off x="4752002" y="1718981"/>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52" name="正方形/長方形 51"/>
          <p:cNvSpPr/>
          <p:nvPr/>
        </p:nvSpPr>
        <p:spPr bwMode="auto">
          <a:xfrm>
            <a:off x="4752002" y="207898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53" name="正方形/長方形 52"/>
          <p:cNvSpPr/>
          <p:nvPr/>
        </p:nvSpPr>
        <p:spPr bwMode="auto">
          <a:xfrm>
            <a:off x="5652012" y="207898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54" name="正方形/長方形 53"/>
          <p:cNvSpPr/>
          <p:nvPr/>
        </p:nvSpPr>
        <p:spPr bwMode="auto">
          <a:xfrm>
            <a:off x="7362031" y="207898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55" name="正方形/長方形 54"/>
          <p:cNvSpPr/>
          <p:nvPr/>
        </p:nvSpPr>
        <p:spPr bwMode="auto">
          <a:xfrm>
            <a:off x="4752002" y="2438989"/>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b="1" dirty="0">
                <a:solidFill>
                  <a:schemeClr val="accent3">
                    <a:lumMod val="75000"/>
                  </a:schemeClr>
                </a:solidFill>
                <a:latin typeface="Arial Narrow" panose="020B0606020202030204" pitchFamily="34" charset="0"/>
              </a:rPr>
              <a:t>8</a:t>
            </a:r>
            <a:endParaRPr lang="ja-JP" altLang="en-US" sz="2000" b="1" dirty="0">
              <a:solidFill>
                <a:schemeClr val="accent3">
                  <a:lumMod val="75000"/>
                </a:schemeClr>
              </a:solidFill>
              <a:latin typeface="Arial Narrow" panose="020B0606020202030204" pitchFamily="34" charset="0"/>
            </a:endParaRPr>
          </a:p>
        </p:txBody>
      </p:sp>
      <p:sp>
        <p:nvSpPr>
          <p:cNvPr id="56" name="正方形/長方形 55"/>
          <p:cNvSpPr/>
          <p:nvPr/>
        </p:nvSpPr>
        <p:spPr bwMode="auto">
          <a:xfrm>
            <a:off x="4752002" y="2798993"/>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57" name="正方形/長方形 56"/>
          <p:cNvSpPr/>
          <p:nvPr/>
        </p:nvSpPr>
        <p:spPr bwMode="auto">
          <a:xfrm>
            <a:off x="5652012" y="2798993"/>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58" name="正方形/長方形 57"/>
          <p:cNvSpPr/>
          <p:nvPr/>
        </p:nvSpPr>
        <p:spPr bwMode="auto">
          <a:xfrm>
            <a:off x="7362031" y="2798993"/>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59" name="Rectangle 195"/>
          <p:cNvSpPr>
            <a:spLocks noChangeArrowheads="1"/>
          </p:cNvSpPr>
          <p:nvPr/>
        </p:nvSpPr>
        <p:spPr bwMode="auto">
          <a:xfrm>
            <a:off x="5112006" y="3158638"/>
            <a:ext cx="1439862" cy="360363"/>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dirty="0">
                <a:solidFill>
                  <a:schemeClr val="tx1">
                    <a:lumMod val="75000"/>
                    <a:lumOff val="25000"/>
                  </a:schemeClr>
                </a:solidFill>
                <a:latin typeface="MeiryoKe_PGothic" pitchFamily="50" charset="-128"/>
                <a:ea typeface="MeiryoKe_PGothic" pitchFamily="50" charset="-128"/>
              </a:rPr>
              <a:t>f88</a:t>
            </a:r>
            <a:endParaRPr lang="ja-JP" altLang="en-US" dirty="0">
              <a:solidFill>
                <a:schemeClr val="tx1">
                  <a:lumMod val="75000"/>
                  <a:lumOff val="25000"/>
                </a:schemeClr>
              </a:solidFill>
              <a:latin typeface="MeiryoKe_PGothic" pitchFamily="50" charset="-128"/>
              <a:ea typeface="MeiryoKe_PGothic" pitchFamily="50" charset="-128"/>
            </a:endParaRPr>
          </a:p>
        </p:txBody>
      </p:sp>
      <p:sp>
        <p:nvSpPr>
          <p:cNvPr id="60" name="Rectangle 195"/>
          <p:cNvSpPr>
            <a:spLocks noChangeArrowheads="1"/>
          </p:cNvSpPr>
          <p:nvPr/>
        </p:nvSpPr>
        <p:spPr bwMode="auto">
          <a:xfrm>
            <a:off x="6552022" y="3158638"/>
            <a:ext cx="1889303" cy="360363"/>
          </a:xfrm>
          <a:prstGeom prst="rect">
            <a:avLst/>
          </a:prstGeom>
          <a:noFill/>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dirty="0">
                <a:solidFill>
                  <a:schemeClr val="tx1">
                    <a:lumMod val="75000"/>
                    <a:lumOff val="25000"/>
                  </a:schemeClr>
                </a:solidFill>
                <a:latin typeface="MeiryoKe_PGothic" pitchFamily="50" charset="-128"/>
                <a:ea typeface="MeiryoKe_PGothic" pitchFamily="50" charset="-128"/>
              </a:rPr>
              <a:t>ff80</a:t>
            </a:r>
            <a:endParaRPr lang="ja-JP" altLang="en-US" dirty="0">
              <a:solidFill>
                <a:schemeClr val="tx1">
                  <a:lumMod val="75000"/>
                  <a:lumOff val="25000"/>
                </a:schemeClr>
              </a:solidFill>
              <a:latin typeface="MeiryoKe_PGothic" pitchFamily="50" charset="-128"/>
              <a:ea typeface="MeiryoKe_PGothic" pitchFamily="50" charset="-128"/>
            </a:endParaRPr>
          </a:p>
        </p:txBody>
      </p:sp>
      <p:sp>
        <p:nvSpPr>
          <p:cNvPr id="61" name="正方形/長方形 60"/>
          <p:cNvSpPr/>
          <p:nvPr/>
        </p:nvSpPr>
        <p:spPr bwMode="auto">
          <a:xfrm>
            <a:off x="4752002" y="315899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b="1" dirty="0">
                <a:solidFill>
                  <a:schemeClr val="accent3">
                    <a:lumMod val="75000"/>
                  </a:schemeClr>
                </a:solidFill>
                <a:latin typeface="Arial Narrow" panose="020B0606020202030204" pitchFamily="34" charset="0"/>
              </a:rPr>
              <a:t>C</a:t>
            </a:r>
            <a:endParaRPr lang="ja-JP" altLang="en-US" sz="2000" b="1" dirty="0">
              <a:solidFill>
                <a:schemeClr val="accent3">
                  <a:lumMod val="75000"/>
                </a:schemeClr>
              </a:solidFill>
              <a:latin typeface="Arial Narrow" panose="020B0606020202030204" pitchFamily="34" charset="0"/>
            </a:endParaRPr>
          </a:p>
        </p:txBody>
      </p:sp>
      <p:sp>
        <p:nvSpPr>
          <p:cNvPr id="62" name="正方形/長方形 61"/>
          <p:cNvSpPr/>
          <p:nvPr/>
        </p:nvSpPr>
        <p:spPr bwMode="auto">
          <a:xfrm>
            <a:off x="4752002" y="3519001"/>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63" name="正方形/長方形 62"/>
          <p:cNvSpPr/>
          <p:nvPr/>
        </p:nvSpPr>
        <p:spPr bwMode="auto">
          <a:xfrm>
            <a:off x="5652012" y="3519001"/>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64" name="正方形/長方形 63"/>
          <p:cNvSpPr/>
          <p:nvPr/>
        </p:nvSpPr>
        <p:spPr bwMode="auto">
          <a:xfrm>
            <a:off x="7362031" y="3519001"/>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65" name="Rectangle 132"/>
          <p:cNvSpPr>
            <a:spLocks noChangeArrowheads="1"/>
          </p:cNvSpPr>
          <p:nvPr/>
        </p:nvSpPr>
        <p:spPr bwMode="auto">
          <a:xfrm>
            <a:off x="6552022" y="998973"/>
            <a:ext cx="1890021" cy="35877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taken PC</a:t>
            </a:r>
          </a:p>
        </p:txBody>
      </p:sp>
      <p:sp>
        <p:nvSpPr>
          <p:cNvPr id="66" name="Rectangle 133"/>
          <p:cNvSpPr>
            <a:spLocks noChangeArrowheads="1"/>
          </p:cNvSpPr>
          <p:nvPr/>
        </p:nvSpPr>
        <p:spPr bwMode="auto">
          <a:xfrm>
            <a:off x="5112211" y="998973"/>
            <a:ext cx="1439862"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tag</a:t>
            </a:r>
          </a:p>
        </p:txBody>
      </p:sp>
    </p:spTree>
    <p:extLst>
      <p:ext uri="{BB962C8B-B14F-4D97-AF65-F5344CB8AC3E}">
        <p14:creationId xmlns:p14="http://schemas.microsoft.com/office/powerpoint/2010/main" val="26738016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BTB </a:t>
            </a:r>
            <a:r>
              <a:rPr kumimoji="1" lang="ja-JP" altLang="en-US" dirty="0"/>
              <a:t>による予測（分岐以外の場合）</a:t>
            </a:r>
          </a:p>
        </p:txBody>
      </p:sp>
      <p:sp>
        <p:nvSpPr>
          <p:cNvPr id="3" name="テキスト プレースホルダー 2"/>
          <p:cNvSpPr>
            <a:spLocks noGrp="1"/>
          </p:cNvSpPr>
          <p:nvPr>
            <p:ph type="body" sz="quarter" idx="10"/>
          </p:nvPr>
        </p:nvSpPr>
        <p:spPr>
          <a:xfrm>
            <a:off x="161951" y="5679025"/>
            <a:ext cx="8280092" cy="359697"/>
          </a:xfrm>
        </p:spPr>
        <p:txBody>
          <a:bodyPr/>
          <a:lstStyle/>
          <a:p>
            <a:r>
              <a:rPr kumimoji="1" lang="en-US" altLang="ja-JP" dirty="0"/>
              <a:t>0x400c </a:t>
            </a:r>
            <a:r>
              <a:rPr kumimoji="1" lang="ja-JP" altLang="en-US" dirty="0"/>
              <a:t>にある </a:t>
            </a:r>
            <a:r>
              <a:rPr kumimoji="1" lang="en-US" altLang="ja-JP" dirty="0"/>
              <a:t>add </a:t>
            </a:r>
            <a:r>
              <a:rPr kumimoji="1" lang="ja-JP" altLang="en-US" dirty="0"/>
              <a:t>をフェッチした場合，</a:t>
            </a:r>
            <a:endParaRPr kumimoji="1" lang="en-US" altLang="ja-JP" dirty="0"/>
          </a:p>
          <a:p>
            <a:pPr marL="817200" lvl="1" indent="-457200">
              <a:buFont typeface="+mj-lt"/>
              <a:buAutoNum type="arabicPeriod"/>
            </a:pPr>
            <a:r>
              <a:rPr kumimoji="1" lang="en-US" altLang="ja-JP" dirty="0"/>
              <a:t>0x400c </a:t>
            </a:r>
            <a:r>
              <a:rPr kumimoji="1" lang="ja-JP" altLang="en-US" dirty="0"/>
              <a:t>の下位の </a:t>
            </a:r>
            <a:r>
              <a:rPr kumimoji="1" lang="en-US" altLang="ja-JP" dirty="0"/>
              <a:t>c </a:t>
            </a:r>
            <a:r>
              <a:rPr kumimoji="1" lang="ja-JP" altLang="en-US" dirty="0"/>
              <a:t>を取り出し，</a:t>
            </a:r>
            <a:r>
              <a:rPr kumimoji="1" lang="en-US" altLang="ja-JP" dirty="0"/>
              <a:t>BTB </a:t>
            </a:r>
            <a:r>
              <a:rPr kumimoji="1" lang="ja-JP" altLang="en-US" dirty="0"/>
              <a:t>の </a:t>
            </a:r>
            <a:r>
              <a:rPr kumimoji="1" lang="en-US" altLang="ja-JP" dirty="0"/>
              <a:t>c </a:t>
            </a:r>
            <a:r>
              <a:rPr kumimoji="1" lang="ja-JP" altLang="en-US" dirty="0"/>
              <a:t>番エントリにアクセス</a:t>
            </a:r>
            <a:endParaRPr kumimoji="1" lang="en-US" altLang="ja-JP" dirty="0"/>
          </a:p>
          <a:p>
            <a:pPr marL="817200" lvl="1" indent="-457200">
              <a:buFont typeface="+mj-lt"/>
              <a:buAutoNum type="arabicPeriod"/>
            </a:pPr>
            <a:r>
              <a:rPr kumimoji="1" lang="ja-JP" altLang="en-US" dirty="0"/>
              <a:t>得られた </a:t>
            </a:r>
            <a:r>
              <a:rPr kumimoji="1" lang="en-US" altLang="ja-JP" dirty="0"/>
              <a:t>tag </a:t>
            </a:r>
            <a:r>
              <a:rPr kumimoji="1" lang="ja-JP" altLang="en-US" dirty="0"/>
              <a:t>と </a:t>
            </a:r>
            <a:r>
              <a:rPr kumimoji="1" lang="en-US" altLang="ja-JP" dirty="0"/>
              <a:t>PC </a:t>
            </a:r>
            <a:r>
              <a:rPr kumimoji="1" lang="ja-JP" altLang="en-US" dirty="0"/>
              <a:t>の上位が不一致なのでミス</a:t>
            </a:r>
            <a:endParaRPr kumimoji="1" lang="en-US" altLang="ja-JP" dirty="0"/>
          </a:p>
          <a:p>
            <a:pPr marL="817200" lvl="1" indent="-457200">
              <a:buFont typeface="+mj-lt"/>
              <a:buAutoNum type="arabicPeriod"/>
            </a:pPr>
            <a:r>
              <a:rPr kumimoji="1" lang="en-US" altLang="ja-JP" dirty="0"/>
              <a:t>0x400c </a:t>
            </a:r>
            <a:r>
              <a:rPr kumimoji="1" lang="ja-JP" altLang="en-US" dirty="0"/>
              <a:t>は分岐命令ではないと予測</a:t>
            </a:r>
          </a:p>
        </p:txBody>
      </p:sp>
      <p:sp>
        <p:nvSpPr>
          <p:cNvPr id="5" name="Rectangle 13"/>
          <p:cNvSpPr>
            <a:spLocks noChangeArrowheads="1"/>
          </p:cNvSpPr>
          <p:nvPr/>
        </p:nvSpPr>
        <p:spPr bwMode="auto">
          <a:xfrm>
            <a:off x="3311833" y="1358977"/>
            <a:ext cx="720725"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3">
                    <a:lumMod val="75000"/>
                  </a:schemeClr>
                </a:solidFill>
                <a:latin typeface="MeiryoKe_PGothic" pitchFamily="50" charset="-128"/>
                <a:ea typeface="MeiryoKe_PGothic" pitchFamily="50" charset="-128"/>
              </a:rPr>
              <a:t>C</a:t>
            </a:r>
            <a:endParaRPr lang="ja-JP" altLang="en-US" b="1" dirty="0">
              <a:solidFill>
                <a:schemeClr val="accent3">
                  <a:lumMod val="75000"/>
                </a:schemeClr>
              </a:solidFill>
              <a:latin typeface="MeiryoKe_PGothic" pitchFamily="50" charset="-128"/>
              <a:ea typeface="MeiryoKe_PGothic" pitchFamily="50" charset="-128"/>
            </a:endParaRPr>
          </a:p>
        </p:txBody>
      </p:sp>
      <p:sp>
        <p:nvSpPr>
          <p:cNvPr id="6" name="Rectangle 89"/>
          <p:cNvSpPr>
            <a:spLocks noChangeArrowheads="1"/>
          </p:cNvSpPr>
          <p:nvPr/>
        </p:nvSpPr>
        <p:spPr bwMode="auto">
          <a:xfrm>
            <a:off x="1871970" y="1358977"/>
            <a:ext cx="1439863"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5"/>
                </a:solidFill>
                <a:latin typeface="MeiryoKe_PGothic" pitchFamily="50" charset="-128"/>
                <a:ea typeface="MeiryoKe_PGothic" pitchFamily="50" charset="-128"/>
              </a:rPr>
              <a:t>400</a:t>
            </a:r>
            <a:endParaRPr lang="ja-JP" altLang="en-US" b="1" dirty="0">
              <a:solidFill>
                <a:schemeClr val="accent5"/>
              </a:solidFill>
              <a:latin typeface="MeiryoKe_PGothic" pitchFamily="50" charset="-128"/>
              <a:ea typeface="MeiryoKe_PGothic" pitchFamily="50" charset="-128"/>
            </a:endParaRPr>
          </a:p>
        </p:txBody>
      </p:sp>
      <p:sp>
        <p:nvSpPr>
          <p:cNvPr id="7" name="Rectangle 128"/>
          <p:cNvSpPr>
            <a:spLocks noChangeArrowheads="1"/>
          </p:cNvSpPr>
          <p:nvPr/>
        </p:nvSpPr>
        <p:spPr bwMode="auto">
          <a:xfrm>
            <a:off x="1871970" y="1000202"/>
            <a:ext cx="2339975"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PC</a:t>
            </a:r>
          </a:p>
        </p:txBody>
      </p:sp>
      <p:sp>
        <p:nvSpPr>
          <p:cNvPr id="8" name="Rectangle 154"/>
          <p:cNvSpPr>
            <a:spLocks noChangeArrowheads="1"/>
          </p:cNvSpPr>
          <p:nvPr/>
        </p:nvSpPr>
        <p:spPr bwMode="auto">
          <a:xfrm>
            <a:off x="5113645" y="1360564"/>
            <a:ext cx="3328398"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cxnSp>
        <p:nvCxnSpPr>
          <p:cNvPr id="10" name="AutoShape 194"/>
          <p:cNvCxnSpPr>
            <a:cxnSpLocks noChangeShapeType="1"/>
            <a:endCxn id="5" idx="2"/>
          </p:cNvCxnSpPr>
          <p:nvPr/>
        </p:nvCxnSpPr>
        <p:spPr bwMode="auto">
          <a:xfrm flipV="1">
            <a:off x="3672195" y="1719339"/>
            <a:ext cx="0" cy="720725"/>
          </a:xfrm>
          <a:prstGeom prst="straightConnector1">
            <a:avLst/>
          </a:prstGeom>
          <a:ln>
            <a:solidFill>
              <a:schemeClr val="tx1">
                <a:lumMod val="75000"/>
                <a:lumOff val="25000"/>
              </a:schemeClr>
            </a:solidFill>
            <a:headEnd/>
            <a:tailEnd/>
          </a:ln>
        </p:spPr>
        <p:style>
          <a:lnRef idx="3">
            <a:schemeClr val="dk1"/>
          </a:lnRef>
          <a:fillRef idx="0">
            <a:schemeClr val="dk1"/>
          </a:fillRef>
          <a:effectRef idx="2">
            <a:schemeClr val="dk1"/>
          </a:effectRef>
          <a:fontRef idx="minor">
            <a:schemeClr val="tx1"/>
          </a:fontRef>
        </p:style>
      </p:cxnSp>
      <p:sp>
        <p:nvSpPr>
          <p:cNvPr id="11" name="Line 70"/>
          <p:cNvSpPr>
            <a:spLocks noChangeShapeType="1"/>
          </p:cNvSpPr>
          <p:nvPr/>
        </p:nvSpPr>
        <p:spPr bwMode="auto">
          <a:xfrm flipV="1">
            <a:off x="3672708" y="2438989"/>
            <a:ext cx="989294" cy="1690"/>
          </a:xfrm>
          <a:prstGeom prst="line">
            <a:avLst/>
          </a:prstGeom>
          <a:ln>
            <a:solidFill>
              <a:schemeClr val="tx1">
                <a:lumMod val="75000"/>
                <a:lumOff val="25000"/>
              </a:schemeClr>
            </a:solidFill>
            <a:headEnd type="none" w="med" len="med"/>
            <a:tailEnd type="triangle" w="med" len="med"/>
          </a:ln>
        </p:spPr>
        <p:style>
          <a:lnRef idx="3">
            <a:schemeClr val="dk1"/>
          </a:lnRef>
          <a:fillRef idx="0">
            <a:schemeClr val="dk1"/>
          </a:fillRef>
          <a:effectRef idx="2">
            <a:schemeClr val="dk1"/>
          </a:effectRef>
          <a:fontRef idx="minor">
            <a:schemeClr val="tx1"/>
          </a:fontRef>
        </p:style>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12" name="Line 97"/>
          <p:cNvSpPr>
            <a:spLocks noChangeShapeType="1"/>
          </p:cNvSpPr>
          <p:nvPr/>
        </p:nvSpPr>
        <p:spPr bwMode="auto">
          <a:xfrm flipV="1">
            <a:off x="2520566" y="4419217"/>
            <a:ext cx="1619250" cy="1587"/>
          </a:xfrm>
          <a:prstGeom prst="line">
            <a:avLst/>
          </a:prstGeom>
          <a:noFill/>
          <a:ln w="38100">
            <a:solidFill>
              <a:schemeClr val="tx1">
                <a:lumMod val="75000"/>
                <a:lumOff val="25000"/>
              </a:schemeClr>
            </a:solidFill>
            <a:round/>
            <a:headEnd type="none" w="med" len="med"/>
            <a:tailEnd type="triangle" w="med" len="med"/>
          </a:ln>
          <a:effectLst/>
        </p:spPr>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cxnSp>
        <p:nvCxnSpPr>
          <p:cNvPr id="14" name="AutoShape 164"/>
          <p:cNvCxnSpPr>
            <a:cxnSpLocks noChangeShapeType="1"/>
          </p:cNvCxnSpPr>
          <p:nvPr/>
        </p:nvCxnSpPr>
        <p:spPr bwMode="auto">
          <a:xfrm rot="5400000">
            <a:off x="4931999" y="3511572"/>
            <a:ext cx="468000" cy="1368000"/>
          </a:xfrm>
          <a:prstGeom prst="bentConnector2">
            <a:avLst/>
          </a:prstGeom>
          <a:ln>
            <a:solidFill>
              <a:schemeClr val="tx1">
                <a:lumMod val="75000"/>
                <a:lumOff val="25000"/>
              </a:schemeClr>
            </a:solidFill>
            <a:headEnd/>
            <a:tailEnd type="triangle" w="med" len="med"/>
          </a:ln>
        </p:spPr>
        <p:style>
          <a:lnRef idx="3">
            <a:schemeClr val="dk1"/>
          </a:lnRef>
          <a:fillRef idx="0">
            <a:schemeClr val="dk1"/>
          </a:fillRef>
          <a:effectRef idx="2">
            <a:schemeClr val="dk1"/>
          </a:effectRef>
          <a:fontRef idx="minor">
            <a:schemeClr val="tx1"/>
          </a:fontRef>
        </p:style>
      </p:cxnSp>
      <p:cxnSp>
        <p:nvCxnSpPr>
          <p:cNvPr id="15" name="AutoShape 192"/>
          <p:cNvCxnSpPr>
            <a:cxnSpLocks noChangeShapeType="1"/>
          </p:cNvCxnSpPr>
          <p:nvPr/>
        </p:nvCxnSpPr>
        <p:spPr bwMode="auto">
          <a:xfrm>
            <a:off x="2520566" y="1718879"/>
            <a:ext cx="0" cy="2700338"/>
          </a:xfrm>
          <a:prstGeom prst="straightConnector1">
            <a:avLst/>
          </a:prstGeom>
          <a:ln>
            <a:solidFill>
              <a:schemeClr val="tx1">
                <a:lumMod val="75000"/>
                <a:lumOff val="25000"/>
              </a:schemeClr>
            </a:solidFill>
            <a:headEnd/>
            <a:tailEnd/>
          </a:ln>
        </p:spPr>
        <p:style>
          <a:lnRef idx="3">
            <a:schemeClr val="dk1"/>
          </a:lnRef>
          <a:fillRef idx="0">
            <a:schemeClr val="dk1"/>
          </a:fillRef>
          <a:effectRef idx="2">
            <a:schemeClr val="dk1"/>
          </a:effectRef>
          <a:fontRef idx="minor">
            <a:schemeClr val="tx1"/>
          </a:fontRef>
        </p:style>
      </p:cxnSp>
      <p:sp>
        <p:nvSpPr>
          <p:cNvPr id="17" name="Rectangle 195"/>
          <p:cNvSpPr>
            <a:spLocks noChangeArrowheads="1"/>
          </p:cNvSpPr>
          <p:nvPr/>
        </p:nvSpPr>
        <p:spPr bwMode="auto">
          <a:xfrm>
            <a:off x="5112006" y="2438630"/>
            <a:ext cx="1439862" cy="360363"/>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dirty="0">
                <a:solidFill>
                  <a:schemeClr val="tx1">
                    <a:lumMod val="75000"/>
                    <a:lumOff val="25000"/>
                  </a:schemeClr>
                </a:solidFill>
                <a:latin typeface="MeiryoKe_PGothic" pitchFamily="50" charset="-128"/>
                <a:ea typeface="MeiryoKe_PGothic" pitchFamily="50" charset="-128"/>
              </a:rPr>
              <a:t>400</a:t>
            </a:r>
            <a:endParaRPr lang="ja-JP" altLang="en-US" dirty="0">
              <a:solidFill>
                <a:schemeClr val="tx1">
                  <a:lumMod val="75000"/>
                  <a:lumOff val="25000"/>
                </a:schemeClr>
              </a:solidFill>
              <a:latin typeface="MeiryoKe_PGothic" pitchFamily="50" charset="-128"/>
              <a:ea typeface="MeiryoKe_PGothic" pitchFamily="50" charset="-128"/>
            </a:endParaRPr>
          </a:p>
        </p:txBody>
      </p:sp>
      <p:grpSp>
        <p:nvGrpSpPr>
          <p:cNvPr id="32" name="グループ化 31"/>
          <p:cNvGrpSpPr/>
          <p:nvPr/>
        </p:nvGrpSpPr>
        <p:grpSpPr>
          <a:xfrm>
            <a:off x="4122713" y="4240699"/>
            <a:ext cx="360362" cy="360363"/>
            <a:chOff x="2861981" y="4689014"/>
            <a:chExt cx="360362" cy="360363"/>
          </a:xfrm>
        </p:grpSpPr>
        <p:sp>
          <p:nvSpPr>
            <p:cNvPr id="29" name="Oval 93"/>
            <p:cNvSpPr>
              <a:spLocks noChangeArrowheads="1"/>
            </p:cNvSpPr>
            <p:nvPr/>
          </p:nvSpPr>
          <p:spPr bwMode="auto">
            <a:xfrm>
              <a:off x="2861981" y="4689014"/>
              <a:ext cx="360362" cy="360363"/>
            </a:xfrm>
            <a:prstGeom prst="ellipse">
              <a:avLst/>
            </a:prstGeom>
            <a:solidFill>
              <a:srgbClr val="FFFFFF"/>
            </a:solidFill>
            <a:ln w="19050">
              <a:solidFill>
                <a:schemeClr val="tx1">
                  <a:lumMod val="75000"/>
                  <a:lumOff val="25000"/>
                </a:schemeClr>
              </a:solidFill>
              <a:round/>
              <a:headEnd/>
              <a:tailEnd/>
            </a:ln>
            <a:effectLst/>
          </p:spPr>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0" name="Line 120"/>
            <p:cNvSpPr>
              <a:spLocks noChangeShapeType="1"/>
            </p:cNvSpPr>
            <p:nvPr/>
          </p:nvSpPr>
          <p:spPr bwMode="auto">
            <a:xfrm>
              <a:off x="2950881" y="4827127"/>
              <a:ext cx="179387" cy="0"/>
            </a:xfrm>
            <a:prstGeom prst="line">
              <a:avLst/>
            </a:prstGeom>
            <a:noFill/>
            <a:ln w="19050">
              <a:solidFill>
                <a:schemeClr val="tx1">
                  <a:lumMod val="75000"/>
                  <a:lumOff val="25000"/>
                </a:schemeClr>
              </a:solidFill>
              <a:round/>
              <a:headEnd/>
              <a:tailEnd/>
            </a:ln>
            <a:effectLst/>
          </p:spPr>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1" name="Line 121"/>
            <p:cNvSpPr>
              <a:spLocks noChangeShapeType="1"/>
            </p:cNvSpPr>
            <p:nvPr/>
          </p:nvSpPr>
          <p:spPr bwMode="auto">
            <a:xfrm>
              <a:off x="2950881" y="4917614"/>
              <a:ext cx="179387" cy="0"/>
            </a:xfrm>
            <a:prstGeom prst="line">
              <a:avLst/>
            </a:prstGeom>
            <a:noFill/>
            <a:ln w="19050">
              <a:solidFill>
                <a:schemeClr val="tx1">
                  <a:lumMod val="75000"/>
                  <a:lumOff val="25000"/>
                </a:schemeClr>
              </a:solidFill>
              <a:round/>
              <a:headEnd/>
              <a:tailEnd/>
            </a:ln>
            <a:effectLst/>
          </p:spPr>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grpSp>
      <p:sp>
        <p:nvSpPr>
          <p:cNvPr id="33" name="Rectangle 154"/>
          <p:cNvSpPr>
            <a:spLocks noChangeArrowheads="1"/>
          </p:cNvSpPr>
          <p:nvPr/>
        </p:nvSpPr>
        <p:spPr bwMode="auto">
          <a:xfrm>
            <a:off x="5112724" y="1360666"/>
            <a:ext cx="1440016" cy="2608339"/>
          </a:xfrm>
          <a:prstGeom prst="rect">
            <a:avLst/>
          </a:prstGeom>
          <a:noFill/>
          <a:ln w="6350">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4" name="Rectangle 195"/>
          <p:cNvSpPr>
            <a:spLocks noChangeArrowheads="1"/>
          </p:cNvSpPr>
          <p:nvPr/>
        </p:nvSpPr>
        <p:spPr bwMode="auto">
          <a:xfrm>
            <a:off x="6552022" y="2438630"/>
            <a:ext cx="1889303" cy="360363"/>
          </a:xfrm>
          <a:prstGeom prst="rect">
            <a:avLst/>
          </a:prstGeom>
          <a:noFill/>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dirty="0">
                <a:solidFill>
                  <a:schemeClr val="tx1">
                    <a:lumMod val="75000"/>
                    <a:lumOff val="25000"/>
                  </a:schemeClr>
                </a:solidFill>
                <a:latin typeface="MeiryoKe_PGothic" pitchFamily="50" charset="-128"/>
                <a:ea typeface="MeiryoKe_PGothic" pitchFamily="50" charset="-128"/>
              </a:rPr>
              <a:t>4180</a:t>
            </a:r>
            <a:endParaRPr lang="ja-JP" altLang="en-US" dirty="0">
              <a:solidFill>
                <a:schemeClr val="tx1">
                  <a:lumMod val="75000"/>
                  <a:lumOff val="25000"/>
                </a:schemeClr>
              </a:solidFill>
              <a:latin typeface="MeiryoKe_PGothic" pitchFamily="50" charset="-128"/>
              <a:ea typeface="MeiryoKe_PGothic" pitchFamily="50" charset="-128"/>
            </a:endParaRPr>
          </a:p>
        </p:txBody>
      </p:sp>
      <p:sp>
        <p:nvSpPr>
          <p:cNvPr id="35" name="Line 70"/>
          <p:cNvSpPr>
            <a:spLocks noChangeShapeType="1"/>
          </p:cNvSpPr>
          <p:nvPr/>
        </p:nvSpPr>
        <p:spPr bwMode="auto">
          <a:xfrm flipH="1">
            <a:off x="7362031" y="3969006"/>
            <a:ext cx="0" cy="1080116"/>
          </a:xfrm>
          <a:prstGeom prst="line">
            <a:avLst/>
          </a:prstGeom>
          <a:ln>
            <a:solidFill>
              <a:schemeClr val="tx1">
                <a:lumMod val="75000"/>
                <a:lumOff val="25000"/>
              </a:schemeClr>
            </a:solidFill>
            <a:headEnd type="none" w="med" len="med"/>
            <a:tailEnd type="triangle" w="med" len="med"/>
          </a:ln>
        </p:spPr>
        <p:style>
          <a:lnRef idx="3">
            <a:schemeClr val="dk1"/>
          </a:lnRef>
          <a:fillRef idx="0">
            <a:schemeClr val="dk1"/>
          </a:fillRef>
          <a:effectRef idx="2">
            <a:schemeClr val="dk1"/>
          </a:effectRef>
          <a:fontRef idx="minor">
            <a:schemeClr val="tx1"/>
          </a:fontRef>
        </p:style>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8" name="Line 70"/>
          <p:cNvSpPr>
            <a:spLocks noChangeShapeType="1"/>
          </p:cNvSpPr>
          <p:nvPr/>
        </p:nvSpPr>
        <p:spPr bwMode="auto">
          <a:xfrm>
            <a:off x="4303636" y="4600600"/>
            <a:ext cx="0" cy="450005"/>
          </a:xfrm>
          <a:prstGeom prst="line">
            <a:avLst/>
          </a:prstGeom>
          <a:ln>
            <a:solidFill>
              <a:schemeClr val="tx1">
                <a:lumMod val="75000"/>
                <a:lumOff val="25000"/>
              </a:schemeClr>
            </a:solidFill>
            <a:headEnd type="none" w="med" len="med"/>
            <a:tailEnd type="triangle" w="med" len="med"/>
          </a:ln>
        </p:spPr>
        <p:style>
          <a:lnRef idx="3">
            <a:schemeClr val="dk1"/>
          </a:lnRef>
          <a:fillRef idx="0">
            <a:schemeClr val="dk1"/>
          </a:fillRef>
          <a:effectRef idx="2">
            <a:schemeClr val="dk1"/>
          </a:effectRef>
          <a:fontRef idx="minor">
            <a:schemeClr val="tx1"/>
          </a:fontRef>
        </p:style>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41" name="Rectangle 133"/>
          <p:cNvSpPr>
            <a:spLocks noChangeArrowheads="1"/>
          </p:cNvSpPr>
          <p:nvPr/>
        </p:nvSpPr>
        <p:spPr bwMode="auto">
          <a:xfrm>
            <a:off x="2861981" y="4599013"/>
            <a:ext cx="1439862"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BTB miss</a:t>
            </a:r>
          </a:p>
        </p:txBody>
      </p:sp>
      <p:sp>
        <p:nvSpPr>
          <p:cNvPr id="42" name="Rectangle 133"/>
          <p:cNvSpPr>
            <a:spLocks noChangeArrowheads="1"/>
          </p:cNvSpPr>
          <p:nvPr/>
        </p:nvSpPr>
        <p:spPr bwMode="auto">
          <a:xfrm>
            <a:off x="6642023" y="5049018"/>
            <a:ext cx="1439862"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accent2"/>
                </a:solidFill>
                <a:latin typeface="MeiryoKe_PGothic" pitchFamily="50" charset="-128"/>
                <a:ea typeface="MeiryoKe_PGothic" pitchFamily="50" charset="-128"/>
              </a:rPr>
              <a:t>ff80</a:t>
            </a:r>
          </a:p>
        </p:txBody>
      </p:sp>
      <p:sp>
        <p:nvSpPr>
          <p:cNvPr id="36" name="正方形/長方形 35"/>
          <p:cNvSpPr/>
          <p:nvPr/>
        </p:nvSpPr>
        <p:spPr bwMode="auto">
          <a:xfrm>
            <a:off x="10267" y="2438990"/>
            <a:ext cx="2491709" cy="1080012"/>
          </a:xfrm>
          <a:prstGeom prst="rect">
            <a:avLst/>
          </a:prstGeom>
          <a:solidFill>
            <a:schemeClr val="bg1"/>
          </a:solidFill>
          <a:ln w="1270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dirty="0">
                <a:solidFill>
                  <a:schemeClr val="tx1">
                    <a:lumMod val="75000"/>
                    <a:lumOff val="25000"/>
                  </a:schemeClr>
                </a:solidFill>
                <a:latin typeface="Arial Narrow" panose="020B0606020202030204" pitchFamily="34" charset="0"/>
              </a:rPr>
              <a:t>0x4008  </a:t>
            </a:r>
            <a:r>
              <a:rPr lang="en-US" altLang="ja-JP" dirty="0" err="1">
                <a:solidFill>
                  <a:schemeClr val="tx1">
                    <a:lumMod val="75000"/>
                    <a:lumOff val="25000"/>
                  </a:schemeClr>
                </a:solidFill>
                <a:latin typeface="Arial Narrow" panose="020B0606020202030204" pitchFamily="34" charset="0"/>
              </a:rPr>
              <a:t>bne</a:t>
            </a:r>
            <a:r>
              <a:rPr lang="en-US" altLang="ja-JP" dirty="0">
                <a:solidFill>
                  <a:schemeClr val="tx1">
                    <a:lumMod val="75000"/>
                    <a:lumOff val="25000"/>
                  </a:schemeClr>
                </a:solidFill>
                <a:latin typeface="Arial Narrow" panose="020B0606020202030204" pitchFamily="34" charset="0"/>
              </a:rPr>
              <a:t> x1,x2,0x4180</a:t>
            </a:r>
          </a:p>
          <a:p>
            <a:pPr>
              <a:lnSpc>
                <a:spcPct val="80000"/>
              </a:lnSpc>
            </a:pPr>
            <a:r>
              <a:rPr lang="en-US" altLang="ja-JP" b="1" dirty="0">
                <a:solidFill>
                  <a:schemeClr val="accent5"/>
                </a:solidFill>
                <a:latin typeface="Arial Narrow" panose="020B0606020202030204" pitchFamily="34" charset="0"/>
              </a:rPr>
              <a:t>0x400</a:t>
            </a:r>
            <a:r>
              <a:rPr lang="en-US" altLang="ja-JP" b="1" dirty="0">
                <a:solidFill>
                  <a:schemeClr val="accent3">
                    <a:lumMod val="75000"/>
                  </a:schemeClr>
                </a:solidFill>
                <a:latin typeface="Arial Narrow" panose="020B0606020202030204" pitchFamily="34" charset="0"/>
              </a:rPr>
              <a:t>c</a:t>
            </a:r>
            <a:r>
              <a:rPr lang="en-US" altLang="ja-JP" dirty="0">
                <a:solidFill>
                  <a:schemeClr val="tx1">
                    <a:lumMod val="75000"/>
                    <a:lumOff val="25000"/>
                  </a:schemeClr>
                </a:solidFill>
                <a:latin typeface="Arial Narrow" panose="020B0606020202030204" pitchFamily="34" charset="0"/>
              </a:rPr>
              <a:t>  add ...</a:t>
            </a:r>
          </a:p>
          <a:p>
            <a:pPr>
              <a:lnSpc>
                <a:spcPct val="80000"/>
              </a:lnSpc>
            </a:pPr>
            <a:r>
              <a:rPr lang="en-US" altLang="ja-JP" dirty="0">
                <a:solidFill>
                  <a:schemeClr val="tx1">
                    <a:lumMod val="75000"/>
                    <a:lumOff val="25000"/>
                  </a:schemeClr>
                </a:solidFill>
                <a:latin typeface="Arial Narrow" panose="020B0606020202030204" pitchFamily="34" charset="0"/>
              </a:rPr>
              <a:t> ...         ...</a:t>
            </a:r>
          </a:p>
          <a:p>
            <a:pPr>
              <a:lnSpc>
                <a:spcPct val="80000"/>
              </a:lnSpc>
            </a:pPr>
            <a:r>
              <a:rPr lang="en-US" altLang="ja-JP" dirty="0">
                <a:solidFill>
                  <a:schemeClr val="tx1">
                    <a:lumMod val="75000"/>
                    <a:lumOff val="25000"/>
                  </a:schemeClr>
                </a:solidFill>
                <a:latin typeface="Arial Narrow" panose="020B0606020202030204" pitchFamily="34" charset="0"/>
              </a:rPr>
              <a:t>0x4180  sub ...</a:t>
            </a:r>
            <a:endParaRPr lang="ja-JP" altLang="en-US" dirty="0">
              <a:solidFill>
                <a:schemeClr val="tx1">
                  <a:lumMod val="75000"/>
                  <a:lumOff val="25000"/>
                </a:schemeClr>
              </a:solidFill>
              <a:latin typeface="Arial Narrow" panose="020B0606020202030204" pitchFamily="34" charset="0"/>
            </a:endParaRPr>
          </a:p>
        </p:txBody>
      </p:sp>
      <p:sp>
        <p:nvSpPr>
          <p:cNvPr id="45" name="正方形/長方形 44"/>
          <p:cNvSpPr/>
          <p:nvPr/>
        </p:nvSpPr>
        <p:spPr bwMode="auto">
          <a:xfrm>
            <a:off x="5112006" y="1358977"/>
            <a:ext cx="3330037"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47" name="正方形/長方形 46"/>
          <p:cNvSpPr/>
          <p:nvPr/>
        </p:nvSpPr>
        <p:spPr bwMode="auto">
          <a:xfrm>
            <a:off x="5112006" y="1718981"/>
            <a:ext cx="3330037"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48" name="正方形/長方形 47"/>
          <p:cNvSpPr/>
          <p:nvPr/>
        </p:nvSpPr>
        <p:spPr bwMode="auto">
          <a:xfrm>
            <a:off x="5112006" y="2078985"/>
            <a:ext cx="3330037"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50" name="正方形/長方形 49"/>
          <p:cNvSpPr/>
          <p:nvPr/>
        </p:nvSpPr>
        <p:spPr bwMode="auto">
          <a:xfrm>
            <a:off x="4752003" y="135897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51" name="正方形/長方形 50"/>
          <p:cNvSpPr/>
          <p:nvPr/>
        </p:nvSpPr>
        <p:spPr bwMode="auto">
          <a:xfrm>
            <a:off x="4752002" y="1718981"/>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52" name="正方形/長方形 51"/>
          <p:cNvSpPr/>
          <p:nvPr/>
        </p:nvSpPr>
        <p:spPr bwMode="auto">
          <a:xfrm>
            <a:off x="4752002" y="207898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53" name="正方形/長方形 52"/>
          <p:cNvSpPr/>
          <p:nvPr/>
        </p:nvSpPr>
        <p:spPr bwMode="auto">
          <a:xfrm>
            <a:off x="5652012" y="207898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54" name="正方形/長方形 53"/>
          <p:cNvSpPr/>
          <p:nvPr/>
        </p:nvSpPr>
        <p:spPr bwMode="auto">
          <a:xfrm>
            <a:off x="7362031" y="207898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55" name="正方形/長方形 54"/>
          <p:cNvSpPr/>
          <p:nvPr/>
        </p:nvSpPr>
        <p:spPr bwMode="auto">
          <a:xfrm>
            <a:off x="4752002" y="2438989"/>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b="1" dirty="0">
                <a:solidFill>
                  <a:schemeClr val="accent3">
                    <a:lumMod val="75000"/>
                  </a:schemeClr>
                </a:solidFill>
                <a:latin typeface="Arial Narrow" panose="020B0606020202030204" pitchFamily="34" charset="0"/>
              </a:rPr>
              <a:t>8</a:t>
            </a:r>
            <a:endParaRPr lang="ja-JP" altLang="en-US" sz="2000" b="1" dirty="0">
              <a:solidFill>
                <a:schemeClr val="accent3">
                  <a:lumMod val="75000"/>
                </a:schemeClr>
              </a:solidFill>
              <a:latin typeface="Arial Narrow" panose="020B0606020202030204" pitchFamily="34" charset="0"/>
            </a:endParaRPr>
          </a:p>
        </p:txBody>
      </p:sp>
      <p:sp>
        <p:nvSpPr>
          <p:cNvPr id="56" name="正方形/長方形 55"/>
          <p:cNvSpPr/>
          <p:nvPr/>
        </p:nvSpPr>
        <p:spPr bwMode="auto">
          <a:xfrm>
            <a:off x="4752002" y="2798993"/>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57" name="正方形/長方形 56"/>
          <p:cNvSpPr/>
          <p:nvPr/>
        </p:nvSpPr>
        <p:spPr bwMode="auto">
          <a:xfrm>
            <a:off x="5652012" y="2798993"/>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58" name="正方形/長方形 57"/>
          <p:cNvSpPr/>
          <p:nvPr/>
        </p:nvSpPr>
        <p:spPr bwMode="auto">
          <a:xfrm>
            <a:off x="7362031" y="2798993"/>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59" name="Rectangle 195"/>
          <p:cNvSpPr>
            <a:spLocks noChangeArrowheads="1"/>
          </p:cNvSpPr>
          <p:nvPr/>
        </p:nvSpPr>
        <p:spPr bwMode="auto">
          <a:xfrm>
            <a:off x="5112006" y="3158638"/>
            <a:ext cx="1439862"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dirty="0">
                <a:solidFill>
                  <a:schemeClr val="tx1">
                    <a:lumMod val="75000"/>
                    <a:lumOff val="25000"/>
                  </a:schemeClr>
                </a:solidFill>
                <a:latin typeface="MeiryoKe_PGothic" pitchFamily="50" charset="-128"/>
                <a:ea typeface="MeiryoKe_PGothic" pitchFamily="50" charset="-128"/>
              </a:rPr>
              <a:t>f88</a:t>
            </a:r>
            <a:endParaRPr lang="ja-JP" altLang="en-US" dirty="0">
              <a:solidFill>
                <a:schemeClr val="tx1">
                  <a:lumMod val="75000"/>
                  <a:lumOff val="25000"/>
                </a:schemeClr>
              </a:solidFill>
              <a:latin typeface="MeiryoKe_PGothic" pitchFamily="50" charset="-128"/>
              <a:ea typeface="MeiryoKe_PGothic" pitchFamily="50" charset="-128"/>
            </a:endParaRPr>
          </a:p>
        </p:txBody>
      </p:sp>
      <p:sp>
        <p:nvSpPr>
          <p:cNvPr id="60" name="Rectangle 195"/>
          <p:cNvSpPr>
            <a:spLocks noChangeArrowheads="1"/>
          </p:cNvSpPr>
          <p:nvPr/>
        </p:nvSpPr>
        <p:spPr bwMode="auto">
          <a:xfrm>
            <a:off x="6552022" y="3158638"/>
            <a:ext cx="1889303" cy="36036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dirty="0">
                <a:solidFill>
                  <a:schemeClr val="tx1">
                    <a:lumMod val="75000"/>
                    <a:lumOff val="25000"/>
                  </a:schemeClr>
                </a:solidFill>
                <a:latin typeface="MeiryoKe_PGothic" pitchFamily="50" charset="-128"/>
                <a:ea typeface="MeiryoKe_PGothic" pitchFamily="50" charset="-128"/>
              </a:rPr>
              <a:t>ff80</a:t>
            </a:r>
            <a:endParaRPr lang="ja-JP" altLang="en-US" dirty="0">
              <a:solidFill>
                <a:schemeClr val="tx1">
                  <a:lumMod val="75000"/>
                  <a:lumOff val="25000"/>
                </a:schemeClr>
              </a:solidFill>
              <a:latin typeface="MeiryoKe_PGothic" pitchFamily="50" charset="-128"/>
              <a:ea typeface="MeiryoKe_PGothic" pitchFamily="50" charset="-128"/>
            </a:endParaRPr>
          </a:p>
        </p:txBody>
      </p:sp>
      <p:sp>
        <p:nvSpPr>
          <p:cNvPr id="61" name="正方形/長方形 60"/>
          <p:cNvSpPr/>
          <p:nvPr/>
        </p:nvSpPr>
        <p:spPr bwMode="auto">
          <a:xfrm>
            <a:off x="4752002" y="315899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b="1" dirty="0">
                <a:solidFill>
                  <a:schemeClr val="accent3">
                    <a:lumMod val="75000"/>
                  </a:schemeClr>
                </a:solidFill>
                <a:latin typeface="Arial Narrow" panose="020B0606020202030204" pitchFamily="34" charset="0"/>
              </a:rPr>
              <a:t>C</a:t>
            </a:r>
            <a:endParaRPr lang="ja-JP" altLang="en-US" sz="2000" b="1" dirty="0">
              <a:solidFill>
                <a:schemeClr val="accent3">
                  <a:lumMod val="75000"/>
                </a:schemeClr>
              </a:solidFill>
              <a:latin typeface="Arial Narrow" panose="020B0606020202030204" pitchFamily="34" charset="0"/>
            </a:endParaRPr>
          </a:p>
        </p:txBody>
      </p:sp>
      <p:sp>
        <p:nvSpPr>
          <p:cNvPr id="62" name="正方形/長方形 61"/>
          <p:cNvSpPr/>
          <p:nvPr/>
        </p:nvSpPr>
        <p:spPr bwMode="auto">
          <a:xfrm>
            <a:off x="4752002" y="3519001"/>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63" name="正方形/長方形 62"/>
          <p:cNvSpPr/>
          <p:nvPr/>
        </p:nvSpPr>
        <p:spPr bwMode="auto">
          <a:xfrm>
            <a:off x="5652012" y="3519001"/>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64" name="正方形/長方形 63"/>
          <p:cNvSpPr/>
          <p:nvPr/>
        </p:nvSpPr>
        <p:spPr bwMode="auto">
          <a:xfrm>
            <a:off x="7362031" y="3519001"/>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65" name="Rectangle 132"/>
          <p:cNvSpPr>
            <a:spLocks noChangeArrowheads="1"/>
          </p:cNvSpPr>
          <p:nvPr/>
        </p:nvSpPr>
        <p:spPr bwMode="auto">
          <a:xfrm>
            <a:off x="6552022" y="998973"/>
            <a:ext cx="1890021" cy="35877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taken PC</a:t>
            </a:r>
          </a:p>
        </p:txBody>
      </p:sp>
      <p:sp>
        <p:nvSpPr>
          <p:cNvPr id="66" name="Rectangle 133"/>
          <p:cNvSpPr>
            <a:spLocks noChangeArrowheads="1"/>
          </p:cNvSpPr>
          <p:nvPr/>
        </p:nvSpPr>
        <p:spPr bwMode="auto">
          <a:xfrm>
            <a:off x="5112211" y="998973"/>
            <a:ext cx="1439862"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tag</a:t>
            </a:r>
          </a:p>
        </p:txBody>
      </p:sp>
    </p:spTree>
    <p:extLst>
      <p:ext uri="{BB962C8B-B14F-4D97-AF65-F5344CB8AC3E}">
        <p14:creationId xmlns:p14="http://schemas.microsoft.com/office/powerpoint/2010/main" val="42764809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BTB </a:t>
            </a:r>
            <a:r>
              <a:rPr lang="ja-JP" altLang="en-US" dirty="0"/>
              <a:t>の特徴</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a:t>高速にアクセスする必要がある</a:t>
            </a:r>
            <a:endParaRPr lang="en-US" altLang="ja-JP" dirty="0"/>
          </a:p>
          <a:p>
            <a:pPr lvl="1"/>
            <a:r>
              <a:rPr lang="ja-JP" altLang="en-US" dirty="0"/>
              <a:t>１サイクル以内に処理が完結する必要がある</a:t>
            </a:r>
            <a:endParaRPr lang="en-US" altLang="ja-JP" dirty="0"/>
          </a:p>
          <a:p>
            <a:pPr lvl="1"/>
            <a:r>
              <a:rPr lang="ja-JP" altLang="en-US" dirty="0"/>
              <a:t>そうしないと，毎サイクル命令フェッチができない</a:t>
            </a:r>
            <a:endParaRPr lang="en-US" altLang="ja-JP" dirty="0"/>
          </a:p>
          <a:p>
            <a:pPr marL="457200" indent="-457200">
              <a:buFont typeface="+mj-lt"/>
              <a:buAutoNum type="arabicPeriod"/>
            </a:pPr>
            <a:r>
              <a:rPr lang="ja-JP" altLang="en-US" dirty="0"/>
              <a:t>エントリ数は比較的小さい</a:t>
            </a:r>
            <a:endParaRPr lang="en-US" altLang="ja-JP" dirty="0"/>
          </a:p>
          <a:p>
            <a:pPr lvl="1"/>
            <a:r>
              <a:rPr lang="ja-JP" altLang="en-US" dirty="0"/>
              <a:t>最大でも数</a:t>
            </a:r>
            <a:r>
              <a:rPr lang="en-US" altLang="ja-JP" dirty="0"/>
              <a:t>K</a:t>
            </a:r>
            <a:r>
              <a:rPr lang="ja-JP" altLang="en-US" dirty="0"/>
              <a:t>エントリ程度</a:t>
            </a:r>
            <a:endParaRPr lang="en-US" altLang="ja-JP" dirty="0"/>
          </a:p>
          <a:p>
            <a:pPr marL="457200" indent="-457200">
              <a:buFont typeface="+mj-lt"/>
              <a:buAutoNum type="arabicPeriod"/>
            </a:pPr>
            <a:r>
              <a:rPr kumimoji="1" lang="ja-JP" altLang="en-US" dirty="0"/>
              <a:t>ハッシュ表としては，かなり単純な構造を持つ</a:t>
            </a:r>
            <a:endParaRPr kumimoji="1" lang="en-US" altLang="ja-JP" dirty="0"/>
          </a:p>
          <a:p>
            <a:pPr lvl="1"/>
            <a:r>
              <a:rPr kumimoji="1" lang="ja-JP" altLang="en-US" dirty="0"/>
              <a:t>ハッシュ関数は，アドレスの一部を切り出してそのまま使う</a:t>
            </a:r>
            <a:endParaRPr kumimoji="1" lang="en-US" altLang="ja-JP" dirty="0"/>
          </a:p>
          <a:p>
            <a:pPr lvl="1"/>
            <a:r>
              <a:rPr kumimoji="1" lang="ja-JP" altLang="en-US" dirty="0"/>
              <a:t>表の各エントリは固定長（古いものは上書きされる）</a:t>
            </a:r>
            <a:endParaRPr kumimoji="1" lang="en-US" altLang="ja-JP" dirty="0"/>
          </a:p>
        </p:txBody>
      </p:sp>
    </p:spTree>
    <p:extLst>
      <p:ext uri="{BB962C8B-B14F-4D97-AF65-F5344CB8AC3E}">
        <p14:creationId xmlns:p14="http://schemas.microsoft.com/office/powerpoint/2010/main" val="3387990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BTB </a:t>
            </a:r>
            <a:r>
              <a:rPr kumimoji="1" lang="ja-JP" altLang="en-US" dirty="0"/>
              <a:t>の詳細</a:t>
            </a:r>
          </a:p>
        </p:txBody>
      </p:sp>
      <p:sp>
        <p:nvSpPr>
          <p:cNvPr id="3" name="テキスト プレースホルダー 2"/>
          <p:cNvSpPr>
            <a:spLocks noGrp="1"/>
          </p:cNvSpPr>
          <p:nvPr>
            <p:ph type="body" sz="quarter" idx="10"/>
          </p:nvPr>
        </p:nvSpPr>
        <p:spPr/>
        <p:txBody>
          <a:bodyPr/>
          <a:lstStyle/>
          <a:p>
            <a:r>
              <a:rPr kumimoji="1" lang="ja-JP" altLang="en-US" dirty="0"/>
              <a:t>階層化された </a:t>
            </a:r>
            <a:r>
              <a:rPr kumimoji="1" lang="en-US" altLang="ja-JP" dirty="0"/>
              <a:t>BTB </a:t>
            </a:r>
            <a:r>
              <a:rPr kumimoji="1" lang="ja-JP" altLang="en-US" dirty="0"/>
              <a:t>を持つ場合もある</a:t>
            </a:r>
            <a:endParaRPr kumimoji="1" lang="en-US" altLang="ja-JP" dirty="0"/>
          </a:p>
          <a:p>
            <a:pPr lvl="1"/>
            <a:r>
              <a:rPr kumimoji="1" lang="en-US" altLang="ja-JP" dirty="0"/>
              <a:t>AMD Zen</a:t>
            </a:r>
            <a:r>
              <a:rPr kumimoji="1" lang="ja-JP" altLang="en-US" dirty="0"/>
              <a:t>：</a:t>
            </a:r>
            <a:r>
              <a:rPr kumimoji="1" lang="en-US" altLang="ja-JP" dirty="0"/>
              <a:t>L1+L2 BTB</a:t>
            </a:r>
          </a:p>
          <a:p>
            <a:pPr lvl="1"/>
            <a:r>
              <a:rPr lang="en-US" altLang="ja-JP" dirty="0"/>
              <a:t>ARM Cortex A72</a:t>
            </a:r>
            <a:r>
              <a:rPr lang="ja-JP" altLang="en-US" dirty="0"/>
              <a:t>：</a:t>
            </a:r>
            <a:r>
              <a:rPr lang="en-US" altLang="ja-JP" dirty="0"/>
              <a:t>64</a:t>
            </a:r>
            <a:r>
              <a:rPr lang="ja-JP" altLang="en-US" dirty="0"/>
              <a:t>エントリ</a:t>
            </a:r>
            <a:r>
              <a:rPr lang="en-US" altLang="ja-JP" dirty="0"/>
              <a:t>L1 + 2K</a:t>
            </a:r>
            <a:r>
              <a:rPr lang="ja-JP" altLang="en-US" dirty="0"/>
              <a:t>エントリ</a:t>
            </a:r>
            <a:r>
              <a:rPr lang="en-US" altLang="ja-JP" dirty="0"/>
              <a:t>L2 BTB</a:t>
            </a:r>
            <a:endParaRPr kumimoji="1" lang="ja-JP" altLang="en-US" dirty="0"/>
          </a:p>
        </p:txBody>
      </p:sp>
    </p:spTree>
    <p:extLst>
      <p:ext uri="{BB962C8B-B14F-4D97-AF65-F5344CB8AC3E}">
        <p14:creationId xmlns:p14="http://schemas.microsoft.com/office/powerpoint/2010/main" val="25905918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分岐かどうか</a:t>
            </a:r>
            <a:r>
              <a:rPr kumimoji="1" lang="en-US" altLang="ja-JP" dirty="0"/>
              <a:t>&amp;</a:t>
            </a:r>
            <a:r>
              <a:rPr kumimoji="1" lang="ja-JP" altLang="en-US" dirty="0"/>
              <a:t>分岐先ターゲット予測のまとめ</a:t>
            </a:r>
          </a:p>
        </p:txBody>
      </p:sp>
      <p:sp>
        <p:nvSpPr>
          <p:cNvPr id="3" name="テキスト プレースホルダー 2"/>
          <p:cNvSpPr>
            <a:spLocks noGrp="1"/>
          </p:cNvSpPr>
          <p:nvPr>
            <p:ph type="body" sz="quarter" idx="10"/>
          </p:nvPr>
        </p:nvSpPr>
        <p:spPr/>
        <p:txBody>
          <a:bodyPr/>
          <a:lstStyle/>
          <a:p>
            <a:r>
              <a:rPr kumimoji="1" lang="ja-JP" altLang="en-US" dirty="0"/>
              <a:t>分岐かどうか </a:t>
            </a:r>
            <a:r>
              <a:rPr kumimoji="1" lang="en-US" altLang="ja-JP" dirty="0"/>
              <a:t>&amp; </a:t>
            </a:r>
            <a:r>
              <a:rPr kumimoji="1" lang="ja-JP" altLang="en-US" dirty="0"/>
              <a:t>分岐先ターゲットを予測する必要がある</a:t>
            </a:r>
            <a:endParaRPr kumimoji="1" lang="en-US" altLang="ja-JP" dirty="0"/>
          </a:p>
          <a:p>
            <a:pPr lvl="1"/>
            <a:r>
              <a:rPr kumimoji="1" lang="ja-JP" altLang="en-US" dirty="0"/>
              <a:t>命令をデコードするまでは，それらがわからない</a:t>
            </a:r>
            <a:endParaRPr kumimoji="1" lang="en-US" altLang="ja-JP" dirty="0"/>
          </a:p>
          <a:p>
            <a:r>
              <a:rPr kumimoji="1" lang="en-US" altLang="ja-JP" dirty="0"/>
              <a:t>BTB </a:t>
            </a:r>
            <a:r>
              <a:rPr kumimoji="1" lang="ja-JP" altLang="en-US" dirty="0"/>
              <a:t>を使った予測</a:t>
            </a:r>
            <a:endParaRPr kumimoji="1" lang="en-US" altLang="ja-JP" dirty="0"/>
          </a:p>
          <a:p>
            <a:pPr lvl="1"/>
            <a:r>
              <a:rPr lang="en-US" altLang="ja-JP" dirty="0"/>
              <a:t>BTB</a:t>
            </a:r>
            <a:r>
              <a:rPr lang="ja-JP" altLang="en-US" dirty="0"/>
              <a:t>：機能的にはハッシュ表</a:t>
            </a:r>
            <a:endParaRPr lang="en-US" altLang="ja-JP" dirty="0"/>
          </a:p>
          <a:p>
            <a:pPr lvl="2"/>
            <a:r>
              <a:rPr lang="ja-JP" altLang="en-US" dirty="0"/>
              <a:t>入力：予測対象の </a:t>
            </a:r>
            <a:r>
              <a:rPr lang="en-US" altLang="ja-JP" dirty="0"/>
              <a:t>PC </a:t>
            </a:r>
          </a:p>
          <a:p>
            <a:pPr lvl="2"/>
            <a:r>
              <a:rPr lang="ja-JP" altLang="en-US" dirty="0"/>
              <a:t>中身：分岐先ターゲット</a:t>
            </a:r>
            <a:endParaRPr lang="en-US" altLang="ja-JP" dirty="0"/>
          </a:p>
          <a:p>
            <a:pPr lvl="1"/>
            <a:r>
              <a:rPr lang="ja-JP" altLang="en-US" dirty="0"/>
              <a:t>フェッチ時は，まず </a:t>
            </a:r>
            <a:r>
              <a:rPr lang="en-US" altLang="ja-JP" dirty="0"/>
              <a:t>BTB </a:t>
            </a:r>
            <a:r>
              <a:rPr lang="ja-JP" altLang="en-US" dirty="0"/>
              <a:t>にアクセスして分岐かどうかとターゲットを予測</a:t>
            </a:r>
          </a:p>
        </p:txBody>
      </p:sp>
    </p:spTree>
    <p:extLst>
      <p:ext uri="{BB962C8B-B14F-4D97-AF65-F5344CB8AC3E}">
        <p14:creationId xmlns:p14="http://schemas.microsoft.com/office/powerpoint/2010/main" val="31113681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分岐予測</a:t>
            </a:r>
          </a:p>
        </p:txBody>
      </p:sp>
      <p:sp>
        <p:nvSpPr>
          <p:cNvPr id="3" name="テキスト プレースホルダー 2"/>
          <p:cNvSpPr>
            <a:spLocks noGrp="1"/>
          </p:cNvSpPr>
          <p:nvPr>
            <p:ph type="body" sz="quarter" idx="10"/>
          </p:nvPr>
        </p:nvSpPr>
        <p:spPr/>
        <p:txBody>
          <a:bodyPr/>
          <a:lstStyle/>
          <a:p>
            <a:r>
              <a:rPr kumimoji="1" lang="ja-JP" altLang="en-US" dirty="0"/>
              <a:t>分岐予測</a:t>
            </a:r>
            <a:endParaRPr kumimoji="1" lang="en-US" altLang="ja-JP" dirty="0"/>
          </a:p>
          <a:p>
            <a:pPr marL="817200" lvl="1" indent="-457200">
              <a:buFont typeface="+mj-lt"/>
              <a:buAutoNum type="arabicPeriod"/>
            </a:pPr>
            <a:r>
              <a:rPr kumimoji="1" lang="ja-JP" altLang="en-US" dirty="0"/>
              <a:t>分岐命令かどうか予測</a:t>
            </a:r>
            <a:endParaRPr kumimoji="1" lang="en-US" altLang="ja-JP" dirty="0"/>
          </a:p>
          <a:p>
            <a:pPr marL="817200" lvl="1" indent="-457200">
              <a:buFont typeface="+mj-lt"/>
              <a:buAutoNum type="arabicPeriod"/>
            </a:pPr>
            <a:r>
              <a:rPr kumimoji="1" lang="ja-JP" altLang="en-US" dirty="0"/>
              <a:t>分岐先ターゲット予測</a:t>
            </a:r>
            <a:endParaRPr kumimoji="1" lang="en-US" altLang="ja-JP" dirty="0"/>
          </a:p>
          <a:p>
            <a:pPr marL="817200" lvl="1" indent="-457200">
              <a:buFont typeface="+mj-lt"/>
              <a:buAutoNum type="arabicPeriod"/>
            </a:pPr>
            <a:r>
              <a:rPr kumimoji="1" lang="ja-JP" altLang="en-US" b="1" dirty="0"/>
              <a:t>分岐方向予測</a:t>
            </a:r>
            <a:endParaRPr kumimoji="1" lang="en-US" altLang="ja-JP" b="1" dirty="0"/>
          </a:p>
        </p:txBody>
      </p:sp>
    </p:spTree>
    <p:extLst>
      <p:ext uri="{BB962C8B-B14F-4D97-AF65-F5344CB8AC3E}">
        <p14:creationId xmlns:p14="http://schemas.microsoft.com/office/powerpoint/2010/main" val="18039259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分岐方向予測</a:t>
            </a:r>
          </a:p>
        </p:txBody>
      </p:sp>
      <p:sp>
        <p:nvSpPr>
          <p:cNvPr id="3" name="テキスト プレースホルダー 2"/>
          <p:cNvSpPr>
            <a:spLocks noGrp="1"/>
          </p:cNvSpPr>
          <p:nvPr>
            <p:ph type="body" sz="quarter" idx="10"/>
          </p:nvPr>
        </p:nvSpPr>
        <p:spPr/>
        <p:txBody>
          <a:bodyPr/>
          <a:lstStyle/>
          <a:p>
            <a:r>
              <a:rPr kumimoji="1" lang="ja-JP" altLang="en-US" dirty="0"/>
              <a:t>以降，「分岐予測」と言った場合は「分岐方向予測」の意味に</a:t>
            </a:r>
            <a:endParaRPr kumimoji="1" lang="en-US" altLang="ja-JP" dirty="0"/>
          </a:p>
          <a:p>
            <a:r>
              <a:rPr kumimoji="1" lang="ja-JP" altLang="en-US" dirty="0"/>
              <a:t>以下の</a:t>
            </a:r>
            <a:r>
              <a:rPr kumimoji="1" lang="en-US" altLang="ja-JP" dirty="0"/>
              <a:t>2</a:t>
            </a:r>
            <a:r>
              <a:rPr kumimoji="1" lang="ja-JP" altLang="en-US" dirty="0" err="1"/>
              <a:t>つに</a:t>
            </a:r>
            <a:r>
              <a:rPr kumimoji="1" lang="ja-JP" altLang="en-US" dirty="0"/>
              <a:t>大きく分けられる</a:t>
            </a:r>
            <a:endParaRPr lang="en-US" altLang="ja-JP" dirty="0"/>
          </a:p>
          <a:p>
            <a:pPr marL="817200" lvl="1" indent="-457200">
              <a:buFont typeface="+mj-lt"/>
              <a:buAutoNum type="arabicPeriod"/>
            </a:pPr>
            <a:r>
              <a:rPr kumimoji="1" lang="ja-JP" altLang="en-US" dirty="0"/>
              <a:t>静的分岐予測</a:t>
            </a:r>
            <a:endParaRPr kumimoji="1" lang="en-US" altLang="ja-JP" dirty="0"/>
          </a:p>
          <a:p>
            <a:pPr marL="817200" lvl="1" indent="-457200">
              <a:buFont typeface="+mj-lt"/>
              <a:buAutoNum type="arabicPeriod"/>
            </a:pPr>
            <a:r>
              <a:rPr kumimoji="1" lang="ja-JP" altLang="en-US" dirty="0"/>
              <a:t>動的分岐予測</a:t>
            </a:r>
            <a:endParaRPr kumimoji="1" lang="en-US" altLang="ja-JP" dirty="0"/>
          </a:p>
        </p:txBody>
      </p:sp>
    </p:spTree>
    <p:extLst>
      <p:ext uri="{BB962C8B-B14F-4D97-AF65-F5344CB8AC3E}">
        <p14:creationId xmlns:p14="http://schemas.microsoft.com/office/powerpoint/2010/main" val="9725631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静的分岐と動的分岐</a:t>
            </a:r>
          </a:p>
        </p:txBody>
      </p:sp>
      <p:sp>
        <p:nvSpPr>
          <p:cNvPr id="3" name="テキスト プレースホルダー 2"/>
          <p:cNvSpPr>
            <a:spLocks noGrp="1"/>
          </p:cNvSpPr>
          <p:nvPr>
            <p:ph type="body" sz="quarter" idx="10"/>
          </p:nvPr>
        </p:nvSpPr>
        <p:spPr>
          <a:xfrm>
            <a:off x="611956" y="2888994"/>
            <a:ext cx="8280092" cy="3419731"/>
          </a:xfrm>
        </p:spPr>
        <p:txBody>
          <a:bodyPr/>
          <a:lstStyle/>
          <a:p>
            <a:r>
              <a:rPr kumimoji="1" lang="ja-JP" altLang="en-US" dirty="0"/>
              <a:t>静的分岐：</a:t>
            </a:r>
            <a:endParaRPr kumimoji="1" lang="en-US" altLang="ja-JP" dirty="0"/>
          </a:p>
          <a:p>
            <a:pPr lvl="1"/>
            <a:r>
              <a:rPr kumimoji="1" lang="ja-JP" altLang="en-US" dirty="0"/>
              <a:t>プログラム内に書かれている分岐命令のこと</a:t>
            </a:r>
            <a:endParaRPr kumimoji="1" lang="en-US" altLang="ja-JP" dirty="0"/>
          </a:p>
          <a:p>
            <a:pPr lvl="1"/>
            <a:r>
              <a:rPr kumimoji="1" lang="ja-JP" altLang="en-US" dirty="0"/>
              <a:t>上のコードでは，１つの静的分岐（</a:t>
            </a:r>
            <a:r>
              <a:rPr kumimoji="1" lang="en-US" altLang="ja-JP" dirty="0"/>
              <a:t>i3</a:t>
            </a:r>
            <a:r>
              <a:rPr kumimoji="1" lang="ja-JP" altLang="en-US" dirty="0"/>
              <a:t>）がある</a:t>
            </a:r>
            <a:endParaRPr kumimoji="1" lang="en-US" altLang="ja-JP" dirty="0"/>
          </a:p>
          <a:p>
            <a:r>
              <a:rPr kumimoji="1" lang="ja-JP" altLang="en-US" dirty="0"/>
              <a:t>動的分岐：</a:t>
            </a:r>
            <a:endParaRPr kumimoji="1" lang="en-US" altLang="ja-JP" dirty="0"/>
          </a:p>
          <a:p>
            <a:pPr lvl="1"/>
            <a:r>
              <a:rPr kumimoji="1" lang="ja-JP" altLang="en-US" dirty="0"/>
              <a:t>実行中に現れる分岐命令のこと</a:t>
            </a:r>
            <a:endParaRPr kumimoji="1" lang="en-US" altLang="ja-JP" dirty="0"/>
          </a:p>
          <a:p>
            <a:pPr lvl="1"/>
            <a:r>
              <a:rPr kumimoji="1" lang="ja-JP" altLang="en-US" dirty="0"/>
              <a:t>上のコードが実行された場合，</a:t>
            </a:r>
            <a:r>
              <a:rPr kumimoji="1" lang="en-US" altLang="ja-JP" dirty="0"/>
              <a:t>i3 </a:t>
            </a:r>
            <a:r>
              <a:rPr kumimoji="1" lang="ja-JP" altLang="en-US" dirty="0"/>
              <a:t>は </a:t>
            </a:r>
            <a:r>
              <a:rPr kumimoji="1" lang="en-US" altLang="ja-JP" dirty="0"/>
              <a:t>10 </a:t>
            </a:r>
            <a:r>
              <a:rPr kumimoji="1" lang="ja-JP" altLang="en-US" dirty="0"/>
              <a:t>回実行される</a:t>
            </a:r>
            <a:endParaRPr kumimoji="1" lang="en-US" altLang="ja-JP" dirty="0"/>
          </a:p>
          <a:p>
            <a:pPr lvl="1"/>
            <a:r>
              <a:rPr lang="en-US" altLang="ja-JP" dirty="0"/>
              <a:t>= </a:t>
            </a:r>
            <a:r>
              <a:rPr kumimoji="1" lang="en-US" altLang="ja-JP" dirty="0"/>
              <a:t>10</a:t>
            </a:r>
            <a:r>
              <a:rPr kumimoji="1" lang="ja-JP" altLang="en-US" dirty="0"/>
              <a:t>個の動的分岐がある</a:t>
            </a:r>
            <a:endParaRPr kumimoji="1" lang="en-US" altLang="ja-JP" dirty="0"/>
          </a:p>
          <a:p>
            <a:r>
              <a:rPr kumimoji="1" lang="ja-JP" altLang="en-US" dirty="0"/>
              <a:t>同様に，静的命令や動的命令という場合もある</a:t>
            </a:r>
          </a:p>
        </p:txBody>
      </p:sp>
      <p:sp>
        <p:nvSpPr>
          <p:cNvPr id="4" name="正方形/長方形 3"/>
          <p:cNvSpPr/>
          <p:nvPr/>
        </p:nvSpPr>
        <p:spPr bwMode="auto">
          <a:xfrm>
            <a:off x="1061961" y="1178975"/>
            <a:ext cx="5220058" cy="1440016"/>
          </a:xfrm>
          <a:prstGeom prst="rect">
            <a:avLst/>
          </a:prstGeom>
          <a:solidFill>
            <a:schemeClr val="bg1"/>
          </a:solidFill>
          <a:ln w="1270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sz="2000" dirty="0">
                <a:solidFill>
                  <a:schemeClr val="accent3">
                    <a:lumMod val="75000"/>
                  </a:schemeClr>
                </a:solidFill>
                <a:latin typeface="Consolas" panose="020B0609020204030204" pitchFamily="49" charset="0"/>
              </a:rPr>
              <a:t>// 10</a:t>
            </a:r>
            <a:r>
              <a:rPr lang="ja-JP" altLang="en-US" sz="2000" dirty="0">
                <a:solidFill>
                  <a:schemeClr val="accent3">
                    <a:lumMod val="75000"/>
                  </a:schemeClr>
                </a:solidFill>
                <a:latin typeface="Consolas" panose="020B0609020204030204" pitchFamily="49" charset="0"/>
              </a:rPr>
              <a:t>回まわるループ</a:t>
            </a:r>
            <a:endParaRPr lang="en-US" altLang="ja-JP" sz="2000" dirty="0">
              <a:solidFill>
                <a:schemeClr val="accent3">
                  <a:lumMod val="75000"/>
                </a:schemeClr>
              </a:solidFill>
              <a:latin typeface="Consolas" panose="020B0609020204030204" pitchFamily="49" charset="0"/>
            </a:endParaRPr>
          </a:p>
          <a:p>
            <a:pPr>
              <a:lnSpc>
                <a:spcPct val="80000"/>
              </a:lnSpc>
            </a:pPr>
            <a:r>
              <a:rPr lang="en-US" altLang="ja-JP" sz="2000" dirty="0">
                <a:solidFill>
                  <a:schemeClr val="accent1"/>
                </a:solidFill>
                <a:latin typeface="Consolas" panose="020B0609020204030204" pitchFamily="49" charset="0"/>
              </a:rPr>
              <a:t>i1:     </a:t>
            </a:r>
            <a:r>
              <a:rPr lang="en-US" altLang="ja-JP" sz="2000" dirty="0">
                <a:solidFill>
                  <a:schemeClr val="tx1">
                    <a:lumMod val="75000"/>
                    <a:lumOff val="25000"/>
                  </a:schemeClr>
                </a:solidFill>
                <a:latin typeface="Consolas" panose="020B0609020204030204" pitchFamily="49" charset="0"/>
              </a:rPr>
              <a:t>li  x1 </a:t>
            </a:r>
            <a:r>
              <a:rPr lang="ja-JP" altLang="en-US" sz="2000" dirty="0">
                <a:solidFill>
                  <a:schemeClr val="tx1">
                    <a:lumMod val="75000"/>
                    <a:lumOff val="25000"/>
                  </a:schemeClr>
                </a:solidFill>
                <a:latin typeface="Consolas" panose="020B0609020204030204" pitchFamily="49" charset="0"/>
              </a:rPr>
              <a:t>←</a:t>
            </a:r>
            <a:r>
              <a:rPr lang="en-US" altLang="ja-JP" sz="2000" dirty="0">
                <a:solidFill>
                  <a:schemeClr val="tx1">
                    <a:lumMod val="75000"/>
                    <a:lumOff val="25000"/>
                  </a:schemeClr>
                </a:solidFill>
                <a:latin typeface="Consolas" panose="020B0609020204030204" pitchFamily="49" charset="0"/>
              </a:rPr>
              <a:t> 0        </a:t>
            </a:r>
            <a:r>
              <a:rPr lang="en-US" altLang="ja-JP" sz="2000" dirty="0">
                <a:solidFill>
                  <a:schemeClr val="accent3">
                    <a:lumMod val="75000"/>
                  </a:schemeClr>
                </a:solidFill>
                <a:latin typeface="Consolas" panose="020B0609020204030204" pitchFamily="49" charset="0"/>
              </a:rPr>
              <a:t>// x1 </a:t>
            </a:r>
            <a:r>
              <a:rPr lang="ja-JP" altLang="en-US" sz="2000" dirty="0">
                <a:solidFill>
                  <a:schemeClr val="accent3">
                    <a:lumMod val="75000"/>
                  </a:schemeClr>
                </a:solidFill>
                <a:latin typeface="Consolas" panose="020B0609020204030204" pitchFamily="49" charset="0"/>
              </a:rPr>
              <a:t>を </a:t>
            </a:r>
            <a:r>
              <a:rPr lang="en-US" altLang="ja-JP" sz="2000" dirty="0">
                <a:solidFill>
                  <a:schemeClr val="accent3">
                    <a:lumMod val="75000"/>
                  </a:schemeClr>
                </a:solidFill>
                <a:latin typeface="Consolas" panose="020B0609020204030204" pitchFamily="49" charset="0"/>
              </a:rPr>
              <a:t>0 </a:t>
            </a:r>
            <a:r>
              <a:rPr lang="ja-JP" altLang="en-US" sz="2000" dirty="0">
                <a:solidFill>
                  <a:schemeClr val="accent3">
                    <a:lumMod val="75000"/>
                  </a:schemeClr>
                </a:solidFill>
                <a:latin typeface="Consolas" panose="020B0609020204030204" pitchFamily="49" charset="0"/>
              </a:rPr>
              <a:t>に初期化</a:t>
            </a:r>
            <a:endParaRPr lang="en-US" altLang="ja-JP" sz="2000" dirty="0">
              <a:solidFill>
                <a:schemeClr val="accent3">
                  <a:lumMod val="75000"/>
                </a:schemeClr>
              </a:solidFill>
              <a:latin typeface="Consolas" panose="020B0609020204030204" pitchFamily="49" charset="0"/>
            </a:endParaRPr>
          </a:p>
          <a:p>
            <a:pPr>
              <a:lnSpc>
                <a:spcPct val="80000"/>
              </a:lnSpc>
            </a:pPr>
            <a:r>
              <a:rPr lang="en-US" altLang="ja-JP" sz="2000" dirty="0">
                <a:solidFill>
                  <a:schemeClr val="accent1"/>
                </a:solidFill>
                <a:latin typeface="Consolas" panose="020B0609020204030204" pitchFamily="49" charset="0"/>
              </a:rPr>
              <a:t>    </a:t>
            </a:r>
            <a:r>
              <a:rPr lang="en-US" altLang="ja-JP" sz="2000" dirty="0">
                <a:solidFill>
                  <a:schemeClr val="tx1">
                    <a:lumMod val="75000"/>
                    <a:lumOff val="25000"/>
                  </a:schemeClr>
                </a:solidFill>
                <a:latin typeface="Consolas" panose="020B0609020204030204" pitchFamily="49" charset="0"/>
              </a:rPr>
              <a:t>L:</a:t>
            </a:r>
          </a:p>
          <a:p>
            <a:pPr>
              <a:lnSpc>
                <a:spcPct val="80000"/>
              </a:lnSpc>
            </a:pPr>
            <a:r>
              <a:rPr lang="en-US" altLang="ja-JP" sz="2000" dirty="0">
                <a:solidFill>
                  <a:schemeClr val="accent1"/>
                </a:solidFill>
                <a:latin typeface="Consolas" panose="020B0609020204030204" pitchFamily="49" charset="0"/>
              </a:rPr>
              <a:t>i2:     </a:t>
            </a:r>
            <a:r>
              <a:rPr lang="en-US" altLang="ja-JP" sz="2000" dirty="0">
                <a:solidFill>
                  <a:schemeClr val="tx1">
                    <a:lumMod val="75000"/>
                    <a:lumOff val="25000"/>
                  </a:schemeClr>
                </a:solidFill>
                <a:latin typeface="Consolas" panose="020B0609020204030204" pitchFamily="49" charset="0"/>
              </a:rPr>
              <a:t>add x1 </a:t>
            </a:r>
            <a:r>
              <a:rPr lang="ja-JP" altLang="en-US" sz="2000" dirty="0">
                <a:solidFill>
                  <a:schemeClr val="tx1">
                    <a:lumMod val="75000"/>
                    <a:lumOff val="25000"/>
                  </a:schemeClr>
                </a:solidFill>
                <a:latin typeface="Consolas" panose="020B0609020204030204" pitchFamily="49" charset="0"/>
              </a:rPr>
              <a:t>←</a:t>
            </a:r>
            <a:r>
              <a:rPr lang="en-US" altLang="ja-JP" sz="2000" dirty="0">
                <a:solidFill>
                  <a:schemeClr val="tx1">
                    <a:lumMod val="75000"/>
                    <a:lumOff val="25000"/>
                  </a:schemeClr>
                </a:solidFill>
                <a:latin typeface="Consolas" panose="020B0609020204030204" pitchFamily="49" charset="0"/>
              </a:rPr>
              <a:t> x1 + 1   </a:t>
            </a:r>
            <a:r>
              <a:rPr lang="en-US" altLang="ja-JP" sz="2000" dirty="0">
                <a:solidFill>
                  <a:schemeClr val="accent3">
                    <a:lumMod val="75000"/>
                  </a:schemeClr>
                </a:solidFill>
                <a:latin typeface="Consolas" panose="020B0609020204030204" pitchFamily="49" charset="0"/>
              </a:rPr>
              <a:t>// x1 </a:t>
            </a:r>
            <a:r>
              <a:rPr lang="ja-JP" altLang="en-US" sz="2000" dirty="0">
                <a:solidFill>
                  <a:schemeClr val="accent3">
                    <a:lumMod val="75000"/>
                  </a:schemeClr>
                </a:solidFill>
                <a:latin typeface="Consolas" panose="020B0609020204030204" pitchFamily="49" charset="0"/>
              </a:rPr>
              <a:t>をインクリメント</a:t>
            </a:r>
            <a:r>
              <a:rPr lang="en-US" altLang="ja-JP" sz="2000" dirty="0">
                <a:solidFill>
                  <a:schemeClr val="accent3">
                    <a:lumMod val="75000"/>
                  </a:schemeClr>
                </a:solidFill>
                <a:latin typeface="Consolas" panose="020B0609020204030204" pitchFamily="49" charset="0"/>
              </a:rPr>
              <a:t> </a:t>
            </a:r>
          </a:p>
          <a:p>
            <a:pPr>
              <a:lnSpc>
                <a:spcPct val="80000"/>
              </a:lnSpc>
            </a:pPr>
            <a:r>
              <a:rPr lang="en-US" altLang="ja-JP" sz="2000" dirty="0">
                <a:solidFill>
                  <a:schemeClr val="accent1"/>
                </a:solidFill>
                <a:latin typeface="Consolas" panose="020B0609020204030204" pitchFamily="49" charset="0"/>
              </a:rPr>
              <a:t>i3:</a:t>
            </a:r>
            <a:r>
              <a:rPr lang="en-US" altLang="ja-JP" sz="2000" dirty="0">
                <a:solidFill>
                  <a:schemeClr val="tx1">
                    <a:lumMod val="75000"/>
                    <a:lumOff val="25000"/>
                  </a:schemeClr>
                </a:solidFill>
                <a:latin typeface="Consolas" panose="020B0609020204030204" pitchFamily="49" charset="0"/>
              </a:rPr>
              <a:t>     </a:t>
            </a:r>
            <a:r>
              <a:rPr lang="en-US" altLang="ja-JP" sz="2000" dirty="0" err="1">
                <a:solidFill>
                  <a:schemeClr val="tx1">
                    <a:lumMod val="75000"/>
                    <a:lumOff val="25000"/>
                  </a:schemeClr>
                </a:solidFill>
                <a:latin typeface="Consolas" panose="020B0609020204030204" pitchFamily="49" charset="0"/>
              </a:rPr>
              <a:t>bne</a:t>
            </a:r>
            <a:r>
              <a:rPr lang="en-US" altLang="ja-JP" sz="2000" dirty="0">
                <a:solidFill>
                  <a:schemeClr val="tx1">
                    <a:lumMod val="75000"/>
                    <a:lumOff val="25000"/>
                  </a:schemeClr>
                </a:solidFill>
                <a:latin typeface="Consolas" panose="020B0609020204030204" pitchFamily="49" charset="0"/>
              </a:rPr>
              <a:t> x1 != 10, L   </a:t>
            </a:r>
            <a:r>
              <a:rPr lang="en-US" altLang="ja-JP" sz="2000" dirty="0">
                <a:solidFill>
                  <a:schemeClr val="accent3">
                    <a:lumMod val="75000"/>
                  </a:schemeClr>
                </a:solidFill>
                <a:latin typeface="Consolas" panose="020B0609020204030204" pitchFamily="49" charset="0"/>
              </a:rPr>
              <a:t>// x1 </a:t>
            </a:r>
            <a:r>
              <a:rPr lang="ja-JP" altLang="en-US" sz="2000" dirty="0">
                <a:solidFill>
                  <a:schemeClr val="accent3">
                    <a:lumMod val="75000"/>
                  </a:schemeClr>
                </a:solidFill>
                <a:latin typeface="Consolas" panose="020B0609020204030204" pitchFamily="49" charset="0"/>
              </a:rPr>
              <a:t>が </a:t>
            </a:r>
            <a:r>
              <a:rPr lang="en-US" altLang="ja-JP" sz="2000" dirty="0">
                <a:solidFill>
                  <a:schemeClr val="accent3">
                    <a:lumMod val="75000"/>
                  </a:schemeClr>
                </a:solidFill>
                <a:latin typeface="Consolas" panose="020B0609020204030204" pitchFamily="49" charset="0"/>
              </a:rPr>
              <a:t>10 </a:t>
            </a:r>
            <a:r>
              <a:rPr lang="ja-JP" altLang="en-US" sz="2000" dirty="0">
                <a:solidFill>
                  <a:schemeClr val="accent3">
                    <a:lumMod val="75000"/>
                  </a:schemeClr>
                </a:solidFill>
                <a:latin typeface="Consolas" panose="020B0609020204030204" pitchFamily="49" charset="0"/>
              </a:rPr>
              <a:t>でなければ </a:t>
            </a:r>
            <a:r>
              <a:rPr lang="en-US" altLang="ja-JP" sz="2000" dirty="0">
                <a:solidFill>
                  <a:schemeClr val="accent3">
                    <a:lumMod val="75000"/>
                  </a:schemeClr>
                </a:solidFill>
                <a:latin typeface="Consolas" panose="020B0609020204030204" pitchFamily="49" charset="0"/>
              </a:rPr>
              <a:t>L </a:t>
            </a:r>
            <a:r>
              <a:rPr lang="ja-JP" altLang="en-US" sz="2000" dirty="0">
                <a:solidFill>
                  <a:schemeClr val="accent3">
                    <a:lumMod val="75000"/>
                  </a:schemeClr>
                </a:solidFill>
                <a:latin typeface="Consolas" panose="020B0609020204030204" pitchFamily="49" charset="0"/>
              </a:rPr>
              <a:t>に飛ぶ</a:t>
            </a:r>
            <a:endParaRPr lang="en-US" altLang="ja-JP" sz="2000" dirty="0">
              <a:solidFill>
                <a:schemeClr val="accent3">
                  <a:lumMod val="75000"/>
                </a:schemeClr>
              </a:solidFill>
              <a:latin typeface="Consolas" panose="020B0609020204030204" pitchFamily="49" charset="0"/>
            </a:endParaRPr>
          </a:p>
        </p:txBody>
      </p:sp>
    </p:spTree>
    <p:extLst>
      <p:ext uri="{BB962C8B-B14F-4D97-AF65-F5344CB8AC3E}">
        <p14:creationId xmlns:p14="http://schemas.microsoft.com/office/powerpoint/2010/main" val="27929385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分岐方向予測</a:t>
            </a:r>
          </a:p>
        </p:txBody>
      </p:sp>
      <p:sp>
        <p:nvSpPr>
          <p:cNvPr id="3" name="テキスト プレースホルダー 2"/>
          <p:cNvSpPr>
            <a:spLocks noGrp="1"/>
          </p:cNvSpPr>
          <p:nvPr>
            <p:ph type="body" sz="quarter" idx="10"/>
          </p:nvPr>
        </p:nvSpPr>
        <p:spPr/>
        <p:txBody>
          <a:bodyPr/>
          <a:lstStyle/>
          <a:p>
            <a:r>
              <a:rPr lang="ja-JP" altLang="en-US" dirty="0"/>
              <a:t>以下の</a:t>
            </a:r>
            <a:r>
              <a:rPr lang="en-US" altLang="ja-JP" dirty="0"/>
              <a:t>2</a:t>
            </a:r>
            <a:r>
              <a:rPr lang="ja-JP" altLang="en-US" dirty="0" err="1"/>
              <a:t>つに</a:t>
            </a:r>
            <a:r>
              <a:rPr lang="ja-JP" altLang="en-US" dirty="0"/>
              <a:t>大きく分けられる</a:t>
            </a:r>
            <a:endParaRPr lang="en-US" altLang="ja-JP" dirty="0"/>
          </a:p>
          <a:p>
            <a:pPr marL="817200" lvl="1" indent="-457200">
              <a:buFont typeface="+mj-lt"/>
              <a:buAutoNum type="arabicPeriod"/>
            </a:pPr>
            <a:r>
              <a:rPr kumimoji="1" lang="ja-JP" altLang="en-US" dirty="0"/>
              <a:t>静的分岐予測</a:t>
            </a:r>
            <a:endParaRPr kumimoji="1" lang="en-US" altLang="ja-JP" dirty="0"/>
          </a:p>
          <a:p>
            <a:pPr lvl="2"/>
            <a:r>
              <a:rPr kumimoji="1" lang="ja-JP" altLang="en-US" dirty="0"/>
              <a:t>静的分岐に対する予測</a:t>
            </a:r>
            <a:endParaRPr kumimoji="1" lang="en-US" altLang="ja-JP" dirty="0"/>
          </a:p>
          <a:p>
            <a:pPr lvl="2"/>
            <a:r>
              <a:rPr kumimoji="1" lang="ja-JP" altLang="en-US" dirty="0"/>
              <a:t>プログラム開始時に予測結果は決まっており，</a:t>
            </a:r>
            <a:br>
              <a:rPr kumimoji="1" lang="en-US" altLang="ja-JP" dirty="0"/>
            </a:br>
            <a:r>
              <a:rPr kumimoji="1" lang="ja-JP" altLang="en-US" dirty="0"/>
              <a:t>実行中に予測結果は変化しない</a:t>
            </a:r>
            <a:endParaRPr kumimoji="1" lang="en-US" altLang="ja-JP" dirty="0"/>
          </a:p>
          <a:p>
            <a:pPr marL="817200" lvl="1" indent="-457200">
              <a:buFont typeface="+mj-lt"/>
              <a:buAutoNum type="arabicPeriod"/>
            </a:pPr>
            <a:r>
              <a:rPr kumimoji="1" lang="ja-JP" altLang="en-US" dirty="0"/>
              <a:t>動的分岐予測</a:t>
            </a:r>
            <a:endParaRPr kumimoji="1" lang="en-US" altLang="ja-JP" dirty="0"/>
          </a:p>
          <a:p>
            <a:pPr lvl="2"/>
            <a:r>
              <a:rPr kumimoji="1" lang="ja-JP" altLang="en-US" dirty="0"/>
              <a:t>動的分岐に対する予測</a:t>
            </a:r>
            <a:endParaRPr kumimoji="1" lang="en-US" altLang="ja-JP" dirty="0"/>
          </a:p>
          <a:p>
            <a:pPr lvl="2"/>
            <a:r>
              <a:rPr lang="ja-JP" altLang="en-US" dirty="0"/>
              <a:t>プログラムの実行中に予測結果が変化する</a:t>
            </a:r>
            <a:endParaRPr kumimoji="1" lang="ja-JP" altLang="en-US" dirty="0"/>
          </a:p>
        </p:txBody>
      </p:sp>
    </p:spTree>
    <p:extLst>
      <p:ext uri="{BB962C8B-B14F-4D97-AF65-F5344CB8AC3E}">
        <p14:creationId xmlns:p14="http://schemas.microsoft.com/office/powerpoint/2010/main" val="42300606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データ・ハザード</a:t>
            </a:r>
          </a:p>
        </p:txBody>
      </p:sp>
      <p:sp>
        <p:nvSpPr>
          <p:cNvPr id="3" name="テキスト プレースホルダー 2"/>
          <p:cNvSpPr>
            <a:spLocks noGrp="1"/>
          </p:cNvSpPr>
          <p:nvPr>
            <p:ph type="body" sz="quarter" idx="10"/>
          </p:nvPr>
        </p:nvSpPr>
        <p:spPr>
          <a:xfrm>
            <a:off x="611956" y="4149008"/>
            <a:ext cx="8280092" cy="2159717"/>
          </a:xfrm>
        </p:spPr>
        <p:txBody>
          <a:bodyPr/>
          <a:lstStyle/>
          <a:p>
            <a:r>
              <a:rPr kumimoji="1" lang="en-US" altLang="ja-JP" dirty="0"/>
              <a:t>I0 </a:t>
            </a:r>
            <a:r>
              <a:rPr kumimoji="1" lang="ja-JP" altLang="en-US" dirty="0"/>
              <a:t>の </a:t>
            </a:r>
            <a:r>
              <a:rPr kumimoji="1" lang="en-US" altLang="ja-JP" dirty="0"/>
              <a:t>WB </a:t>
            </a:r>
            <a:r>
              <a:rPr kumimoji="1" lang="ja-JP" altLang="en-US" dirty="0"/>
              <a:t>が終わるまで，その結果はレジスタに書き込まれない</a:t>
            </a:r>
            <a:endParaRPr kumimoji="1" lang="en-US" altLang="ja-JP" dirty="0"/>
          </a:p>
          <a:p>
            <a:pPr lvl="1"/>
            <a:r>
              <a:rPr lang="en-US" altLang="ja-JP" dirty="0"/>
              <a:t>I4 </a:t>
            </a:r>
            <a:r>
              <a:rPr lang="ja-JP" altLang="en-US" dirty="0"/>
              <a:t>までは，その値がレジスタから得られない</a:t>
            </a:r>
            <a:endParaRPr lang="en-US" altLang="ja-JP" dirty="0"/>
          </a:p>
          <a:p>
            <a:pPr lvl="1"/>
            <a:r>
              <a:rPr kumimoji="1" lang="en-US" altLang="ja-JP" dirty="0"/>
              <a:t>ID </a:t>
            </a:r>
            <a:r>
              <a:rPr kumimoji="1" lang="ja-JP" altLang="en-US" dirty="0"/>
              <a:t>ステージでレジスタを読むため</a:t>
            </a:r>
          </a:p>
        </p:txBody>
      </p:sp>
      <p:cxnSp>
        <p:nvCxnSpPr>
          <p:cNvPr id="4" name="直線コネクタ 3"/>
          <p:cNvCxnSpPr/>
          <p:nvPr/>
        </p:nvCxnSpPr>
        <p:spPr bwMode="auto">
          <a:xfrm>
            <a:off x="2411976" y="2438989"/>
            <a:ext cx="1080084" cy="0"/>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1988984"/>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4301997"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1" name="Rectangle 69"/>
          <p:cNvSpPr>
            <a:spLocks noChangeArrowheads="1"/>
          </p:cNvSpPr>
          <p:nvPr/>
        </p:nvSpPr>
        <p:spPr bwMode="auto">
          <a:xfrm>
            <a:off x="3401987"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2" name="Rectangle 70"/>
          <p:cNvSpPr>
            <a:spLocks noChangeArrowheads="1"/>
          </p:cNvSpPr>
          <p:nvPr/>
        </p:nvSpPr>
        <p:spPr bwMode="auto">
          <a:xfrm>
            <a:off x="3851992"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3" name="Rectangle 71"/>
          <p:cNvSpPr>
            <a:spLocks noChangeArrowheads="1"/>
          </p:cNvSpPr>
          <p:nvPr/>
        </p:nvSpPr>
        <p:spPr bwMode="auto">
          <a:xfrm>
            <a:off x="4301997"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4" name="Rectangle 72"/>
          <p:cNvSpPr>
            <a:spLocks noChangeArrowheads="1"/>
          </p:cNvSpPr>
          <p:nvPr/>
        </p:nvSpPr>
        <p:spPr bwMode="auto">
          <a:xfrm>
            <a:off x="4752002"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5" name="Rectangle 73"/>
          <p:cNvSpPr>
            <a:spLocks noChangeArrowheads="1"/>
          </p:cNvSpPr>
          <p:nvPr/>
        </p:nvSpPr>
        <p:spPr bwMode="auto">
          <a:xfrm>
            <a:off x="5202007"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6" name="Rectangle 69"/>
          <p:cNvSpPr>
            <a:spLocks noChangeArrowheads="1"/>
          </p:cNvSpPr>
          <p:nvPr/>
        </p:nvSpPr>
        <p:spPr bwMode="auto">
          <a:xfrm>
            <a:off x="3851992"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7" name="Rectangle 70"/>
          <p:cNvSpPr>
            <a:spLocks noChangeArrowheads="1"/>
          </p:cNvSpPr>
          <p:nvPr/>
        </p:nvSpPr>
        <p:spPr bwMode="auto">
          <a:xfrm>
            <a:off x="4301997"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8" name="Rectangle 71"/>
          <p:cNvSpPr>
            <a:spLocks noChangeArrowheads="1"/>
          </p:cNvSpPr>
          <p:nvPr/>
        </p:nvSpPr>
        <p:spPr bwMode="auto">
          <a:xfrm>
            <a:off x="4752002"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9" name="Rectangle 72"/>
          <p:cNvSpPr>
            <a:spLocks noChangeArrowheads="1"/>
          </p:cNvSpPr>
          <p:nvPr/>
        </p:nvSpPr>
        <p:spPr bwMode="auto">
          <a:xfrm>
            <a:off x="5202007"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0" name="Rectangle 73"/>
          <p:cNvSpPr>
            <a:spLocks noChangeArrowheads="1"/>
          </p:cNvSpPr>
          <p:nvPr/>
        </p:nvSpPr>
        <p:spPr bwMode="auto">
          <a:xfrm>
            <a:off x="5652012"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1" name="正方形/長方形 20"/>
          <p:cNvSpPr/>
          <p:nvPr/>
        </p:nvSpPr>
        <p:spPr bwMode="auto">
          <a:xfrm>
            <a:off x="1691968" y="180898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I0</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3" name="Rectangle 69"/>
          <p:cNvSpPr>
            <a:spLocks noChangeArrowheads="1"/>
          </p:cNvSpPr>
          <p:nvPr/>
        </p:nvSpPr>
        <p:spPr bwMode="auto">
          <a:xfrm>
            <a:off x="4301997"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4" name="Rectangle 70"/>
          <p:cNvSpPr>
            <a:spLocks noChangeArrowheads="1"/>
          </p:cNvSpPr>
          <p:nvPr/>
        </p:nvSpPr>
        <p:spPr bwMode="auto">
          <a:xfrm>
            <a:off x="4752002"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5" name="Rectangle 71"/>
          <p:cNvSpPr>
            <a:spLocks noChangeArrowheads="1"/>
          </p:cNvSpPr>
          <p:nvPr/>
        </p:nvSpPr>
        <p:spPr bwMode="auto">
          <a:xfrm>
            <a:off x="5202007"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6" name="Rectangle 72"/>
          <p:cNvSpPr>
            <a:spLocks noChangeArrowheads="1"/>
          </p:cNvSpPr>
          <p:nvPr/>
        </p:nvSpPr>
        <p:spPr bwMode="auto">
          <a:xfrm>
            <a:off x="5652012"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7" name="Rectangle 73"/>
          <p:cNvSpPr>
            <a:spLocks noChangeArrowheads="1"/>
          </p:cNvSpPr>
          <p:nvPr/>
        </p:nvSpPr>
        <p:spPr bwMode="auto">
          <a:xfrm>
            <a:off x="6102017"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8" name="Rectangle 69"/>
          <p:cNvSpPr>
            <a:spLocks noChangeArrowheads="1"/>
          </p:cNvSpPr>
          <p:nvPr/>
        </p:nvSpPr>
        <p:spPr bwMode="auto">
          <a:xfrm>
            <a:off x="4752002"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9" name="Rectangle 70"/>
          <p:cNvSpPr>
            <a:spLocks noChangeArrowheads="1"/>
          </p:cNvSpPr>
          <p:nvPr/>
        </p:nvSpPr>
        <p:spPr bwMode="auto">
          <a:xfrm>
            <a:off x="5202007" y="360900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0" name="Rectangle 71"/>
          <p:cNvSpPr>
            <a:spLocks noChangeArrowheads="1"/>
          </p:cNvSpPr>
          <p:nvPr/>
        </p:nvSpPr>
        <p:spPr bwMode="auto">
          <a:xfrm>
            <a:off x="5652012"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1" name="Rectangle 72"/>
          <p:cNvSpPr>
            <a:spLocks noChangeArrowheads="1"/>
          </p:cNvSpPr>
          <p:nvPr/>
        </p:nvSpPr>
        <p:spPr bwMode="auto">
          <a:xfrm>
            <a:off x="6102017"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2" name="Rectangle 73"/>
          <p:cNvSpPr>
            <a:spLocks noChangeArrowheads="1"/>
          </p:cNvSpPr>
          <p:nvPr/>
        </p:nvSpPr>
        <p:spPr bwMode="auto">
          <a:xfrm>
            <a:off x="6552022"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7" name="直線コネクタ 36"/>
          <p:cNvCxnSpPr/>
          <p:nvPr/>
        </p:nvCxnSpPr>
        <p:spPr bwMode="auto">
          <a:xfrm>
            <a:off x="2411976" y="2888994"/>
            <a:ext cx="1440088" cy="0"/>
          </a:xfrm>
          <a:prstGeom prst="line">
            <a:avLst/>
          </a:prstGeom>
          <a:noFill/>
          <a:ln w="9525" cap="flat" cmpd="sng" algn="ctr">
            <a:solidFill>
              <a:schemeClr val="tx1"/>
            </a:solidFill>
            <a:prstDash val="dash"/>
            <a:round/>
            <a:headEnd type="none" w="med" len="med"/>
            <a:tailEnd type="none" w="med" len="med"/>
          </a:ln>
          <a:effectLst/>
        </p:spPr>
      </p:cxnSp>
      <p:sp>
        <p:nvSpPr>
          <p:cNvPr id="38" name="正方形/長方形 37"/>
          <p:cNvSpPr/>
          <p:nvPr/>
        </p:nvSpPr>
        <p:spPr bwMode="auto">
          <a:xfrm>
            <a:off x="1691968" y="225898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9" name="正方形/長方形 38"/>
          <p:cNvSpPr/>
          <p:nvPr/>
        </p:nvSpPr>
        <p:spPr bwMode="auto">
          <a:xfrm>
            <a:off x="1691968" y="270899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I2</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40" name="直線コネクタ 39"/>
          <p:cNvCxnSpPr/>
          <p:nvPr/>
        </p:nvCxnSpPr>
        <p:spPr bwMode="auto">
          <a:xfrm>
            <a:off x="2411976" y="3338999"/>
            <a:ext cx="1890093" cy="0"/>
          </a:xfrm>
          <a:prstGeom prst="line">
            <a:avLst/>
          </a:prstGeom>
          <a:noFill/>
          <a:ln w="9525" cap="flat" cmpd="sng" algn="ctr">
            <a:solidFill>
              <a:schemeClr val="tx1"/>
            </a:solidFill>
            <a:prstDash val="dash"/>
            <a:round/>
            <a:headEnd type="none" w="med" len="med"/>
            <a:tailEnd type="none" w="med" len="med"/>
          </a:ln>
          <a:effectLst/>
        </p:spPr>
      </p:cxnSp>
      <p:sp>
        <p:nvSpPr>
          <p:cNvPr id="41" name="正方形/長方形 40"/>
          <p:cNvSpPr/>
          <p:nvPr/>
        </p:nvSpPr>
        <p:spPr bwMode="auto">
          <a:xfrm>
            <a:off x="1691968" y="315899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I3</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42" name="直線コネクタ 41"/>
          <p:cNvCxnSpPr>
            <a:endCxn id="28" idx="1"/>
          </p:cNvCxnSpPr>
          <p:nvPr/>
        </p:nvCxnSpPr>
        <p:spPr bwMode="auto">
          <a:xfrm flipV="1">
            <a:off x="2411976" y="3789002"/>
            <a:ext cx="2340026" cy="2"/>
          </a:xfrm>
          <a:prstGeom prst="line">
            <a:avLst/>
          </a:prstGeom>
          <a:noFill/>
          <a:ln w="9525" cap="flat" cmpd="sng" algn="ctr">
            <a:solidFill>
              <a:schemeClr val="tx1"/>
            </a:solidFill>
            <a:prstDash val="dash"/>
            <a:round/>
            <a:headEnd type="none" w="med" len="med"/>
            <a:tailEnd type="none" w="med" len="med"/>
          </a:ln>
          <a:effectLst/>
        </p:spPr>
      </p:cxnSp>
      <p:sp>
        <p:nvSpPr>
          <p:cNvPr id="43" name="正方形/長方形 42"/>
          <p:cNvSpPr/>
          <p:nvPr/>
        </p:nvSpPr>
        <p:spPr bwMode="auto">
          <a:xfrm>
            <a:off x="1691968" y="360900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I4</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44" name="Rectangle 73"/>
          <p:cNvSpPr>
            <a:spLocks noChangeArrowheads="1"/>
          </p:cNvSpPr>
          <p:nvPr/>
        </p:nvSpPr>
        <p:spPr bwMode="auto">
          <a:xfrm>
            <a:off x="4752002" y="180898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45" name="直線コネクタ 44"/>
          <p:cNvCxnSpPr/>
          <p:nvPr/>
        </p:nvCxnSpPr>
        <p:spPr bwMode="auto">
          <a:xfrm>
            <a:off x="5164837" y="1748717"/>
            <a:ext cx="0" cy="2340026"/>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3361459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分岐方向予測</a:t>
            </a:r>
          </a:p>
        </p:txBody>
      </p:sp>
      <p:sp>
        <p:nvSpPr>
          <p:cNvPr id="3" name="テキスト プレースホルダー 2"/>
          <p:cNvSpPr>
            <a:spLocks noGrp="1"/>
          </p:cNvSpPr>
          <p:nvPr>
            <p:ph type="body" sz="quarter" idx="10"/>
          </p:nvPr>
        </p:nvSpPr>
        <p:spPr/>
        <p:txBody>
          <a:bodyPr/>
          <a:lstStyle/>
          <a:p>
            <a:r>
              <a:rPr lang="ja-JP" altLang="en-US" dirty="0"/>
              <a:t>分岐予測</a:t>
            </a:r>
            <a:endParaRPr lang="en-US" altLang="ja-JP" dirty="0"/>
          </a:p>
          <a:p>
            <a:pPr marL="817200" lvl="1" indent="-457200">
              <a:buFont typeface="+mj-lt"/>
              <a:buAutoNum type="arabicPeriod"/>
            </a:pPr>
            <a:r>
              <a:rPr kumimoji="1" lang="ja-JP" altLang="en-US" b="1" dirty="0"/>
              <a:t>静的分岐予測</a:t>
            </a:r>
            <a:endParaRPr kumimoji="1" lang="en-US" altLang="ja-JP" b="1" dirty="0"/>
          </a:p>
          <a:p>
            <a:pPr marL="1177200" lvl="2" indent="-457200">
              <a:buFont typeface="+mj-lt"/>
              <a:buAutoNum type="arabicPeriod"/>
            </a:pPr>
            <a:r>
              <a:rPr kumimoji="1" lang="ja-JP" altLang="en-US" dirty="0"/>
              <a:t>常に不成立と予測</a:t>
            </a:r>
            <a:endParaRPr kumimoji="1" lang="en-US" altLang="ja-JP" dirty="0"/>
          </a:p>
          <a:p>
            <a:pPr marL="1177200" lvl="2" indent="-457200">
              <a:buFont typeface="+mj-lt"/>
              <a:buAutoNum type="arabicPeriod"/>
            </a:pPr>
            <a:r>
              <a:rPr lang="ja-JP" altLang="en-US" dirty="0"/>
              <a:t>前方分岐を不成立</a:t>
            </a:r>
            <a:r>
              <a:rPr lang="en-US" altLang="ja-JP" dirty="0"/>
              <a:t>/</a:t>
            </a:r>
            <a:r>
              <a:rPr lang="ja-JP" altLang="en-US" dirty="0"/>
              <a:t>後方分岐を成立と予測</a:t>
            </a:r>
            <a:endParaRPr lang="en-US" altLang="ja-JP" dirty="0"/>
          </a:p>
          <a:p>
            <a:pPr marL="1177200" lvl="2" indent="-457200">
              <a:buFont typeface="+mj-lt"/>
              <a:buAutoNum type="arabicPeriod"/>
            </a:pPr>
            <a:r>
              <a:rPr kumimoji="1" lang="ja-JP" altLang="en-US" dirty="0"/>
              <a:t>プロファイルによる予測</a:t>
            </a:r>
            <a:endParaRPr kumimoji="1" lang="en-US" altLang="ja-JP" dirty="0"/>
          </a:p>
          <a:p>
            <a:pPr marL="817200" lvl="1" indent="-457200">
              <a:buFont typeface="+mj-lt"/>
              <a:buAutoNum type="arabicPeriod"/>
            </a:pPr>
            <a:r>
              <a:rPr kumimoji="1" lang="ja-JP" altLang="en-US" dirty="0"/>
              <a:t>動的分岐予測</a:t>
            </a:r>
            <a:endParaRPr kumimoji="1" lang="en-US" altLang="ja-JP" dirty="0"/>
          </a:p>
        </p:txBody>
      </p:sp>
    </p:spTree>
    <p:extLst>
      <p:ext uri="{BB962C8B-B14F-4D97-AF65-F5344CB8AC3E}">
        <p14:creationId xmlns:p14="http://schemas.microsoft.com/office/powerpoint/2010/main" val="34388200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 </a:t>
            </a:r>
            <a:r>
              <a:rPr lang="ja-JP" altLang="en-US" dirty="0"/>
              <a:t>常に不成立と予測</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今の </a:t>
            </a:r>
            <a:r>
              <a:rPr kumimoji="1" lang="en-US" altLang="ja-JP" dirty="0"/>
              <a:t>PC </a:t>
            </a:r>
            <a:r>
              <a:rPr kumimoji="1" lang="ja-JP" altLang="en-US" dirty="0"/>
              <a:t>に対し，次の </a:t>
            </a:r>
            <a:r>
              <a:rPr kumimoji="1" lang="en-US" altLang="ja-JP" dirty="0"/>
              <a:t>PC </a:t>
            </a:r>
            <a:r>
              <a:rPr kumimoji="1" lang="ja-JP" altLang="en-US" dirty="0"/>
              <a:t>を常に読む</a:t>
            </a:r>
            <a:endParaRPr kumimoji="1" lang="en-US" altLang="ja-JP" dirty="0"/>
          </a:p>
          <a:p>
            <a:r>
              <a:rPr kumimoji="1" lang="ja-JP" altLang="en-US" dirty="0"/>
              <a:t>あまり精度は良くない</a:t>
            </a:r>
            <a:endParaRPr kumimoji="1" lang="en-US" altLang="ja-JP" dirty="0"/>
          </a:p>
          <a:p>
            <a:pPr lvl="1"/>
            <a:r>
              <a:rPr kumimoji="1" lang="ja-JP" altLang="en-US" dirty="0"/>
              <a:t>統計的に，大体 </a:t>
            </a:r>
            <a:r>
              <a:rPr kumimoji="1" lang="en-US" altLang="ja-JP" dirty="0"/>
              <a:t>70% </a:t>
            </a:r>
            <a:r>
              <a:rPr kumimoji="1" lang="ja-JP" altLang="en-US" dirty="0" err="1"/>
              <a:t>ぐらいの</a:t>
            </a:r>
            <a:r>
              <a:rPr kumimoji="1" lang="ja-JP" altLang="en-US" dirty="0"/>
              <a:t>分岐命令は成立する</a:t>
            </a:r>
            <a:endParaRPr kumimoji="1" lang="en-US" altLang="ja-JP" dirty="0"/>
          </a:p>
          <a:p>
            <a:pPr lvl="1"/>
            <a:r>
              <a:rPr kumimoji="1" lang="ja-JP" altLang="en-US" dirty="0"/>
              <a:t>したがって，予測ヒット率は </a:t>
            </a:r>
            <a:r>
              <a:rPr kumimoji="1" lang="en-US" altLang="ja-JP" dirty="0"/>
              <a:t>30% </a:t>
            </a:r>
            <a:r>
              <a:rPr kumimoji="1" lang="ja-JP" altLang="en-US" dirty="0" err="1"/>
              <a:t>ぐらい</a:t>
            </a:r>
            <a:endParaRPr kumimoji="1" lang="en-US" altLang="ja-JP" dirty="0"/>
          </a:p>
          <a:p>
            <a:r>
              <a:rPr lang="ja-JP" altLang="en-US" dirty="0"/>
              <a:t>最も単純で，予測のために特に追加のハードを必要としない</a:t>
            </a:r>
            <a:endParaRPr lang="en-US" altLang="ja-JP" dirty="0"/>
          </a:p>
          <a:p>
            <a:pPr lvl="1"/>
            <a:r>
              <a:rPr lang="ja-JP" altLang="en-US" dirty="0"/>
              <a:t>古い </a:t>
            </a:r>
            <a:r>
              <a:rPr lang="en-US" altLang="ja-JP" dirty="0"/>
              <a:t>CPU </a:t>
            </a:r>
            <a:r>
              <a:rPr lang="ja-JP" altLang="en-US" dirty="0"/>
              <a:t>では実際にこれを搭載していたものも結構ある</a:t>
            </a:r>
            <a:endParaRPr kumimoji="1" lang="ja-JP" altLang="en-US" dirty="0"/>
          </a:p>
        </p:txBody>
      </p:sp>
    </p:spTree>
    <p:extLst>
      <p:ext uri="{BB962C8B-B14F-4D97-AF65-F5344CB8AC3E}">
        <p14:creationId xmlns:p14="http://schemas.microsoft.com/office/powerpoint/2010/main" val="22670915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 </a:t>
            </a:r>
            <a:r>
              <a:rPr lang="ja-JP" altLang="en-US" dirty="0"/>
              <a:t>前方分岐を不成立</a:t>
            </a:r>
            <a:r>
              <a:rPr lang="en-US" altLang="ja-JP" dirty="0"/>
              <a:t>/</a:t>
            </a:r>
            <a:r>
              <a:rPr lang="ja-JP" altLang="en-US" dirty="0"/>
              <a:t>後方分岐を成立と予測</a:t>
            </a:r>
            <a:endParaRPr kumimoji="1" lang="ja-JP" altLang="en-US" dirty="0"/>
          </a:p>
        </p:txBody>
      </p:sp>
      <p:sp>
        <p:nvSpPr>
          <p:cNvPr id="3" name="テキスト プレースホルダー 2"/>
          <p:cNvSpPr>
            <a:spLocks noGrp="1"/>
          </p:cNvSpPr>
          <p:nvPr>
            <p:ph type="body" sz="quarter" idx="10"/>
          </p:nvPr>
        </p:nvSpPr>
        <p:spPr>
          <a:xfrm>
            <a:off x="611956" y="2708992"/>
            <a:ext cx="8280092" cy="3599733"/>
          </a:xfrm>
        </p:spPr>
        <p:txBody>
          <a:bodyPr/>
          <a:lstStyle/>
          <a:p>
            <a:r>
              <a:rPr kumimoji="1" lang="ja-JP" altLang="en-US" dirty="0"/>
              <a:t>統計的に，後方分岐は成立することが多い</a:t>
            </a:r>
            <a:endParaRPr kumimoji="1" lang="en-US" altLang="ja-JP" dirty="0"/>
          </a:p>
          <a:p>
            <a:pPr lvl="1"/>
            <a:r>
              <a:rPr kumimoji="1" lang="ja-JP" altLang="en-US" dirty="0"/>
              <a:t>ループを構成することが多く，繰り返し実行される</a:t>
            </a:r>
            <a:endParaRPr kumimoji="1" lang="en-US" altLang="ja-JP" dirty="0"/>
          </a:p>
          <a:p>
            <a:pPr lvl="1"/>
            <a:r>
              <a:rPr kumimoji="1" lang="ja-JP" altLang="en-US" dirty="0"/>
              <a:t>典型的には </a:t>
            </a:r>
            <a:r>
              <a:rPr kumimoji="1" lang="en-US" altLang="ja-JP" dirty="0"/>
              <a:t>80% </a:t>
            </a:r>
            <a:r>
              <a:rPr kumimoji="1" lang="ja-JP" altLang="en-US" dirty="0"/>
              <a:t>以上が成立</a:t>
            </a:r>
            <a:endParaRPr kumimoji="1" lang="en-US" altLang="ja-JP" dirty="0"/>
          </a:p>
          <a:p>
            <a:r>
              <a:rPr lang="ja-JP" altLang="en-US" dirty="0"/>
              <a:t>前方分岐を不成立</a:t>
            </a:r>
            <a:r>
              <a:rPr lang="en-US" altLang="ja-JP" dirty="0"/>
              <a:t>/</a:t>
            </a:r>
            <a:r>
              <a:rPr lang="ja-JP" altLang="en-US" dirty="0"/>
              <a:t>後方分岐を成立</a:t>
            </a:r>
            <a:endParaRPr lang="en-US" altLang="ja-JP" dirty="0"/>
          </a:p>
          <a:p>
            <a:pPr lvl="1"/>
            <a:r>
              <a:rPr kumimoji="1" lang="ja-JP" altLang="en-US" dirty="0"/>
              <a:t>前方分岐はコストを重視して，常に不成立と予測</a:t>
            </a:r>
            <a:endParaRPr kumimoji="1" lang="en-US" altLang="ja-JP" dirty="0"/>
          </a:p>
          <a:p>
            <a:pPr lvl="1"/>
            <a:r>
              <a:rPr kumimoji="1" lang="ja-JP" altLang="en-US" dirty="0"/>
              <a:t>後方分岐は常に成立と予測</a:t>
            </a:r>
            <a:endParaRPr kumimoji="1" lang="en-US" altLang="ja-JP" dirty="0"/>
          </a:p>
        </p:txBody>
      </p:sp>
      <p:sp>
        <p:nvSpPr>
          <p:cNvPr id="4" name="正方形/長方形 3"/>
          <p:cNvSpPr/>
          <p:nvPr/>
        </p:nvSpPr>
        <p:spPr>
          <a:xfrm>
            <a:off x="1781969" y="1358977"/>
            <a:ext cx="7254106" cy="1200329"/>
          </a:xfrm>
          <a:prstGeom prst="rect">
            <a:avLst/>
          </a:prstGeom>
        </p:spPr>
        <p:txBody>
          <a:bodyPr wrap="square">
            <a:spAutoFit/>
          </a:bodyPr>
          <a:lstStyle/>
          <a:p>
            <a:pPr>
              <a:lnSpc>
                <a:spcPct val="80000"/>
              </a:lnSpc>
            </a:pPr>
            <a:r>
              <a:rPr lang="en-US" altLang="ja-JP" dirty="0">
                <a:solidFill>
                  <a:schemeClr val="accent3">
                    <a:lumMod val="75000"/>
                  </a:schemeClr>
                </a:solidFill>
                <a:latin typeface="Consolas" panose="020B0609020204030204" pitchFamily="49" charset="0"/>
              </a:rPr>
              <a:t>// 10</a:t>
            </a:r>
            <a:r>
              <a:rPr lang="ja-JP" altLang="en-US" dirty="0">
                <a:solidFill>
                  <a:schemeClr val="accent3">
                    <a:lumMod val="75000"/>
                  </a:schemeClr>
                </a:solidFill>
                <a:latin typeface="Consolas" panose="020B0609020204030204" pitchFamily="49" charset="0"/>
              </a:rPr>
              <a:t>回まわるループ</a:t>
            </a:r>
            <a:endParaRPr lang="en-US" altLang="ja-JP" dirty="0">
              <a:solidFill>
                <a:schemeClr val="accent3">
                  <a:lumMod val="75000"/>
                </a:schemeClr>
              </a:solidFill>
              <a:latin typeface="Consolas" panose="020B0609020204030204" pitchFamily="49" charset="0"/>
            </a:endParaRPr>
          </a:p>
          <a:p>
            <a:pPr>
              <a:lnSpc>
                <a:spcPct val="80000"/>
              </a:lnSpc>
            </a:pPr>
            <a:r>
              <a:rPr lang="en-US" altLang="ja-JP" dirty="0">
                <a:solidFill>
                  <a:schemeClr val="accent1"/>
                </a:solidFill>
                <a:latin typeface="Consolas" panose="020B0609020204030204" pitchFamily="49" charset="0"/>
              </a:rPr>
              <a:t>i1:     </a:t>
            </a:r>
            <a:r>
              <a:rPr lang="en-US" altLang="ja-JP" dirty="0">
                <a:solidFill>
                  <a:schemeClr val="tx1">
                    <a:lumMod val="75000"/>
                    <a:lumOff val="25000"/>
                  </a:schemeClr>
                </a:solidFill>
                <a:latin typeface="Consolas" panose="020B0609020204030204" pitchFamily="49" charset="0"/>
              </a:rPr>
              <a:t>li  x1 </a:t>
            </a:r>
            <a:r>
              <a:rPr lang="ja-JP" altLang="en-US" dirty="0">
                <a:solidFill>
                  <a:schemeClr val="tx1">
                    <a:lumMod val="75000"/>
                    <a:lumOff val="25000"/>
                  </a:schemeClr>
                </a:solidFill>
                <a:latin typeface="Consolas" panose="020B0609020204030204" pitchFamily="49" charset="0"/>
              </a:rPr>
              <a:t>←</a:t>
            </a:r>
            <a:r>
              <a:rPr lang="en-US" altLang="ja-JP" dirty="0">
                <a:solidFill>
                  <a:schemeClr val="tx1">
                    <a:lumMod val="75000"/>
                    <a:lumOff val="25000"/>
                  </a:schemeClr>
                </a:solidFill>
                <a:latin typeface="Consolas" panose="020B0609020204030204" pitchFamily="49" charset="0"/>
              </a:rPr>
              <a:t> 0        </a:t>
            </a:r>
            <a:r>
              <a:rPr lang="en-US" altLang="ja-JP" dirty="0">
                <a:solidFill>
                  <a:schemeClr val="accent3">
                    <a:lumMod val="75000"/>
                  </a:schemeClr>
                </a:solidFill>
                <a:latin typeface="Consolas" panose="020B0609020204030204" pitchFamily="49" charset="0"/>
              </a:rPr>
              <a:t>// x1 </a:t>
            </a:r>
            <a:r>
              <a:rPr lang="ja-JP" altLang="en-US" dirty="0">
                <a:solidFill>
                  <a:schemeClr val="accent3">
                    <a:lumMod val="75000"/>
                  </a:schemeClr>
                </a:solidFill>
                <a:latin typeface="Consolas" panose="020B0609020204030204" pitchFamily="49" charset="0"/>
              </a:rPr>
              <a:t>を </a:t>
            </a:r>
            <a:r>
              <a:rPr lang="en-US" altLang="ja-JP" dirty="0">
                <a:solidFill>
                  <a:schemeClr val="accent3">
                    <a:lumMod val="75000"/>
                  </a:schemeClr>
                </a:solidFill>
                <a:latin typeface="Consolas" panose="020B0609020204030204" pitchFamily="49" charset="0"/>
              </a:rPr>
              <a:t>0 </a:t>
            </a:r>
            <a:r>
              <a:rPr lang="ja-JP" altLang="en-US" dirty="0">
                <a:solidFill>
                  <a:schemeClr val="accent3">
                    <a:lumMod val="75000"/>
                  </a:schemeClr>
                </a:solidFill>
                <a:latin typeface="Consolas" panose="020B0609020204030204" pitchFamily="49" charset="0"/>
              </a:rPr>
              <a:t>に初期化</a:t>
            </a:r>
            <a:endParaRPr lang="en-US" altLang="ja-JP" dirty="0">
              <a:solidFill>
                <a:schemeClr val="accent3">
                  <a:lumMod val="75000"/>
                </a:schemeClr>
              </a:solidFill>
              <a:latin typeface="Consolas" panose="020B0609020204030204" pitchFamily="49" charset="0"/>
            </a:endParaRPr>
          </a:p>
          <a:p>
            <a:pPr>
              <a:lnSpc>
                <a:spcPct val="80000"/>
              </a:lnSpc>
            </a:pPr>
            <a:r>
              <a:rPr lang="en-US" altLang="ja-JP" dirty="0">
                <a:solidFill>
                  <a:schemeClr val="accent1"/>
                </a:solidFill>
                <a:latin typeface="Consolas" panose="020B0609020204030204" pitchFamily="49" charset="0"/>
              </a:rPr>
              <a:t>    </a:t>
            </a:r>
            <a:r>
              <a:rPr lang="en-US" altLang="ja-JP" dirty="0">
                <a:solidFill>
                  <a:schemeClr val="tx1">
                    <a:lumMod val="75000"/>
                    <a:lumOff val="25000"/>
                  </a:schemeClr>
                </a:solidFill>
                <a:latin typeface="Consolas" panose="020B0609020204030204" pitchFamily="49" charset="0"/>
              </a:rPr>
              <a:t>L:</a:t>
            </a:r>
          </a:p>
          <a:p>
            <a:pPr>
              <a:lnSpc>
                <a:spcPct val="80000"/>
              </a:lnSpc>
            </a:pPr>
            <a:r>
              <a:rPr lang="en-US" altLang="ja-JP" dirty="0">
                <a:solidFill>
                  <a:schemeClr val="accent1"/>
                </a:solidFill>
                <a:latin typeface="Consolas" panose="020B0609020204030204" pitchFamily="49" charset="0"/>
              </a:rPr>
              <a:t>i2:     </a:t>
            </a:r>
            <a:r>
              <a:rPr lang="en-US" altLang="ja-JP" dirty="0">
                <a:solidFill>
                  <a:schemeClr val="tx1">
                    <a:lumMod val="75000"/>
                    <a:lumOff val="25000"/>
                  </a:schemeClr>
                </a:solidFill>
                <a:latin typeface="Consolas" panose="020B0609020204030204" pitchFamily="49" charset="0"/>
              </a:rPr>
              <a:t>add x1 </a:t>
            </a:r>
            <a:r>
              <a:rPr lang="ja-JP" altLang="en-US" dirty="0">
                <a:solidFill>
                  <a:schemeClr val="tx1">
                    <a:lumMod val="75000"/>
                    <a:lumOff val="25000"/>
                  </a:schemeClr>
                </a:solidFill>
                <a:latin typeface="Consolas" panose="020B0609020204030204" pitchFamily="49" charset="0"/>
              </a:rPr>
              <a:t>←</a:t>
            </a:r>
            <a:r>
              <a:rPr lang="en-US" altLang="ja-JP" dirty="0">
                <a:solidFill>
                  <a:schemeClr val="tx1">
                    <a:lumMod val="75000"/>
                    <a:lumOff val="25000"/>
                  </a:schemeClr>
                </a:solidFill>
                <a:latin typeface="Consolas" panose="020B0609020204030204" pitchFamily="49" charset="0"/>
              </a:rPr>
              <a:t> x1 + 1   </a:t>
            </a:r>
            <a:r>
              <a:rPr lang="en-US" altLang="ja-JP" dirty="0">
                <a:solidFill>
                  <a:schemeClr val="accent3">
                    <a:lumMod val="75000"/>
                  </a:schemeClr>
                </a:solidFill>
                <a:latin typeface="Consolas" panose="020B0609020204030204" pitchFamily="49" charset="0"/>
              </a:rPr>
              <a:t>// x1 </a:t>
            </a:r>
            <a:r>
              <a:rPr lang="ja-JP" altLang="en-US" dirty="0">
                <a:solidFill>
                  <a:schemeClr val="accent3">
                    <a:lumMod val="75000"/>
                  </a:schemeClr>
                </a:solidFill>
                <a:latin typeface="Consolas" panose="020B0609020204030204" pitchFamily="49" charset="0"/>
              </a:rPr>
              <a:t>をインクリメント</a:t>
            </a:r>
            <a:r>
              <a:rPr lang="en-US" altLang="ja-JP" dirty="0">
                <a:solidFill>
                  <a:schemeClr val="accent3">
                    <a:lumMod val="75000"/>
                  </a:schemeClr>
                </a:solidFill>
                <a:latin typeface="Consolas" panose="020B0609020204030204" pitchFamily="49" charset="0"/>
              </a:rPr>
              <a:t> </a:t>
            </a:r>
          </a:p>
          <a:p>
            <a:pPr>
              <a:lnSpc>
                <a:spcPct val="80000"/>
              </a:lnSpc>
            </a:pPr>
            <a:r>
              <a:rPr lang="en-US" altLang="ja-JP" dirty="0">
                <a:solidFill>
                  <a:schemeClr val="accent1"/>
                </a:solidFill>
                <a:latin typeface="Consolas" panose="020B0609020204030204" pitchFamily="49" charset="0"/>
              </a:rPr>
              <a:t>i3:</a:t>
            </a:r>
            <a:r>
              <a:rPr lang="en-US" altLang="ja-JP" dirty="0">
                <a:solidFill>
                  <a:schemeClr val="tx1">
                    <a:lumMod val="75000"/>
                    <a:lumOff val="25000"/>
                  </a:schemeClr>
                </a:solidFill>
                <a:latin typeface="Consolas" panose="020B0609020204030204" pitchFamily="49" charset="0"/>
              </a:rPr>
              <a:t>     </a:t>
            </a:r>
            <a:r>
              <a:rPr lang="en-US" altLang="ja-JP" dirty="0" err="1">
                <a:solidFill>
                  <a:schemeClr val="tx1">
                    <a:lumMod val="75000"/>
                    <a:lumOff val="25000"/>
                  </a:schemeClr>
                </a:solidFill>
                <a:latin typeface="Consolas" panose="020B0609020204030204" pitchFamily="49" charset="0"/>
              </a:rPr>
              <a:t>bne</a:t>
            </a:r>
            <a:r>
              <a:rPr lang="en-US" altLang="ja-JP" dirty="0">
                <a:solidFill>
                  <a:schemeClr val="tx1">
                    <a:lumMod val="75000"/>
                    <a:lumOff val="25000"/>
                  </a:schemeClr>
                </a:solidFill>
                <a:latin typeface="Consolas" panose="020B0609020204030204" pitchFamily="49" charset="0"/>
              </a:rPr>
              <a:t> x1 != 10, L   </a:t>
            </a:r>
            <a:r>
              <a:rPr lang="en-US" altLang="ja-JP" dirty="0">
                <a:solidFill>
                  <a:schemeClr val="accent3">
                    <a:lumMod val="75000"/>
                  </a:schemeClr>
                </a:solidFill>
                <a:latin typeface="Consolas" panose="020B0609020204030204" pitchFamily="49" charset="0"/>
              </a:rPr>
              <a:t>// x1 </a:t>
            </a:r>
            <a:r>
              <a:rPr lang="ja-JP" altLang="en-US" dirty="0">
                <a:solidFill>
                  <a:schemeClr val="accent3">
                    <a:lumMod val="75000"/>
                  </a:schemeClr>
                </a:solidFill>
                <a:latin typeface="Consolas" panose="020B0609020204030204" pitchFamily="49" charset="0"/>
              </a:rPr>
              <a:t>が </a:t>
            </a:r>
            <a:r>
              <a:rPr lang="en-US" altLang="ja-JP" dirty="0">
                <a:solidFill>
                  <a:schemeClr val="accent3">
                    <a:lumMod val="75000"/>
                  </a:schemeClr>
                </a:solidFill>
                <a:latin typeface="Consolas" panose="020B0609020204030204" pitchFamily="49" charset="0"/>
              </a:rPr>
              <a:t>10 </a:t>
            </a:r>
            <a:r>
              <a:rPr lang="ja-JP" altLang="en-US" dirty="0">
                <a:solidFill>
                  <a:schemeClr val="accent3">
                    <a:lumMod val="75000"/>
                  </a:schemeClr>
                </a:solidFill>
                <a:latin typeface="Consolas" panose="020B0609020204030204" pitchFamily="49" charset="0"/>
              </a:rPr>
              <a:t>でなければ </a:t>
            </a:r>
            <a:r>
              <a:rPr lang="en-US" altLang="ja-JP" dirty="0">
                <a:solidFill>
                  <a:schemeClr val="accent3">
                    <a:lumMod val="75000"/>
                  </a:schemeClr>
                </a:solidFill>
                <a:latin typeface="Consolas" panose="020B0609020204030204" pitchFamily="49" charset="0"/>
              </a:rPr>
              <a:t>L </a:t>
            </a:r>
            <a:r>
              <a:rPr lang="ja-JP" altLang="en-US" dirty="0">
                <a:solidFill>
                  <a:schemeClr val="accent3">
                    <a:lumMod val="75000"/>
                  </a:schemeClr>
                </a:solidFill>
                <a:latin typeface="Consolas" panose="020B0609020204030204" pitchFamily="49" charset="0"/>
              </a:rPr>
              <a:t>に飛ぶ</a:t>
            </a:r>
            <a:endParaRPr lang="en-US" altLang="ja-JP" dirty="0">
              <a:solidFill>
                <a:schemeClr val="accent3">
                  <a:lumMod val="75000"/>
                </a:schemeClr>
              </a:solidFill>
              <a:latin typeface="Consolas" panose="020B0609020204030204" pitchFamily="49" charset="0"/>
            </a:endParaRPr>
          </a:p>
        </p:txBody>
      </p:sp>
      <p:sp>
        <p:nvSpPr>
          <p:cNvPr id="8" name="円弧 7"/>
          <p:cNvSpPr/>
          <p:nvPr/>
        </p:nvSpPr>
        <p:spPr bwMode="auto">
          <a:xfrm>
            <a:off x="1421965" y="1898983"/>
            <a:ext cx="630007" cy="450005"/>
          </a:xfrm>
          <a:prstGeom prst="arc">
            <a:avLst>
              <a:gd name="adj1" fmla="val 5389243"/>
              <a:gd name="adj2" fmla="val 16517527"/>
            </a:avLst>
          </a:prstGeom>
          <a:noFill/>
          <a:ln w="25400" cap="flat" cmpd="sng" algn="ctr">
            <a:solidFill>
              <a:schemeClr val="accent5"/>
            </a:solidFill>
            <a:prstDash val="solid"/>
            <a:round/>
            <a:headEnd type="none" w="med" len="med"/>
            <a:tailEnd type="triangl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
        <p:nvSpPr>
          <p:cNvPr id="9" name="正方形/長方形 8"/>
          <p:cNvSpPr/>
          <p:nvPr/>
        </p:nvSpPr>
        <p:spPr>
          <a:xfrm>
            <a:off x="305978" y="1718981"/>
            <a:ext cx="1170013" cy="327782"/>
          </a:xfrm>
          <a:prstGeom prst="rect">
            <a:avLst/>
          </a:prstGeom>
        </p:spPr>
        <p:txBody>
          <a:bodyPr wrap="square">
            <a:spAutoFit/>
          </a:bodyPr>
          <a:lstStyle/>
          <a:p>
            <a:pPr>
              <a:lnSpc>
                <a:spcPct val="80000"/>
              </a:lnSpc>
            </a:pPr>
            <a:r>
              <a:rPr lang="ja-JP" altLang="en-US" dirty="0">
                <a:solidFill>
                  <a:schemeClr val="accent5"/>
                </a:solidFill>
                <a:latin typeface="Consolas" panose="020B0609020204030204" pitchFamily="49" charset="0"/>
              </a:rPr>
              <a:t>後方分岐</a:t>
            </a:r>
            <a:endParaRPr lang="en-US" altLang="ja-JP" dirty="0">
              <a:solidFill>
                <a:schemeClr val="accent5"/>
              </a:solidFill>
              <a:latin typeface="Consolas" panose="020B0609020204030204" pitchFamily="49" charset="0"/>
            </a:endParaRPr>
          </a:p>
        </p:txBody>
      </p:sp>
    </p:spTree>
    <p:extLst>
      <p:ext uri="{BB962C8B-B14F-4D97-AF65-F5344CB8AC3E}">
        <p14:creationId xmlns:p14="http://schemas.microsoft.com/office/powerpoint/2010/main" val="38267776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 </a:t>
            </a:r>
            <a:r>
              <a:rPr lang="ja-JP" altLang="en-US" dirty="0"/>
              <a:t>プロファイルによる予測</a:t>
            </a:r>
          </a:p>
        </p:txBody>
      </p:sp>
      <p:sp>
        <p:nvSpPr>
          <p:cNvPr id="3" name="テキスト プレースホルダー 2"/>
          <p:cNvSpPr>
            <a:spLocks noGrp="1"/>
          </p:cNvSpPr>
          <p:nvPr>
            <p:ph type="body" sz="quarter" idx="10"/>
          </p:nvPr>
        </p:nvSpPr>
        <p:spPr/>
        <p:txBody>
          <a:bodyPr/>
          <a:lstStyle/>
          <a:p>
            <a:r>
              <a:rPr kumimoji="1" lang="ja-JP" altLang="en-US" dirty="0"/>
              <a:t>予測方法</a:t>
            </a:r>
            <a:endParaRPr kumimoji="1" lang="en-US" altLang="ja-JP" dirty="0"/>
          </a:p>
          <a:p>
            <a:pPr marL="817200" lvl="1" indent="-457200">
              <a:buFont typeface="+mj-lt"/>
              <a:buAutoNum type="arabicPeriod"/>
            </a:pPr>
            <a:r>
              <a:rPr kumimoji="1" lang="ja-JP" altLang="en-US" dirty="0"/>
              <a:t>分岐方向のプロファイルをとる</a:t>
            </a:r>
            <a:endParaRPr kumimoji="1" lang="en-US" altLang="ja-JP" dirty="0"/>
          </a:p>
          <a:p>
            <a:pPr lvl="2"/>
            <a:r>
              <a:rPr kumimoji="1" lang="ja-JP" altLang="en-US" dirty="0"/>
              <a:t>事前にプログラムを実行して，静的分岐の方向の統計をとる</a:t>
            </a:r>
            <a:endParaRPr kumimoji="1" lang="en-US" altLang="ja-JP" dirty="0"/>
          </a:p>
          <a:p>
            <a:pPr lvl="2"/>
            <a:r>
              <a:rPr kumimoji="1" lang="ja-JP" altLang="en-US" dirty="0"/>
              <a:t>「このアドレスの分岐命令は，大概成立 </a:t>
            </a:r>
            <a:r>
              <a:rPr kumimoji="1" lang="en-US" altLang="ja-JP" dirty="0"/>
              <a:t>or </a:t>
            </a:r>
            <a:r>
              <a:rPr kumimoji="1" lang="ja-JP" altLang="en-US" dirty="0"/>
              <a:t>不成立」</a:t>
            </a:r>
            <a:endParaRPr kumimoji="1" lang="en-US" altLang="ja-JP" dirty="0"/>
          </a:p>
          <a:p>
            <a:pPr lvl="2"/>
            <a:endParaRPr kumimoji="1" lang="en-US" altLang="ja-JP" dirty="0"/>
          </a:p>
          <a:p>
            <a:pPr marL="817200" lvl="1" indent="-457200">
              <a:buFont typeface="+mj-lt"/>
              <a:buAutoNum type="arabicPeriod"/>
            </a:pPr>
            <a:r>
              <a:rPr kumimoji="1" lang="ja-JP" altLang="en-US" dirty="0"/>
              <a:t>プロファイル結果に基づき，命令にヒントを埋め込む</a:t>
            </a:r>
            <a:endParaRPr kumimoji="1" lang="en-US" altLang="ja-JP" dirty="0"/>
          </a:p>
          <a:p>
            <a:pPr lvl="2"/>
            <a:r>
              <a:rPr kumimoji="1" lang="ja-JP" altLang="en-US" dirty="0"/>
              <a:t>成立 </a:t>
            </a:r>
            <a:r>
              <a:rPr kumimoji="1" lang="en-US" altLang="ja-JP" dirty="0"/>
              <a:t>or </a:t>
            </a:r>
            <a:r>
              <a:rPr kumimoji="1" lang="ja-JP" altLang="en-US" dirty="0"/>
              <a:t>不成立 の傾向を命令コードに埋め込んでおく</a:t>
            </a:r>
            <a:endParaRPr kumimoji="1" lang="en-US" altLang="ja-JP" dirty="0"/>
          </a:p>
          <a:p>
            <a:pPr lvl="2"/>
            <a:r>
              <a:rPr lang="ja-JP" altLang="en-US" dirty="0"/>
              <a:t>コンパイラにより行う</a:t>
            </a:r>
            <a:endParaRPr lang="en-US" altLang="ja-JP" dirty="0"/>
          </a:p>
          <a:p>
            <a:pPr lvl="2"/>
            <a:r>
              <a:rPr kumimoji="1" lang="ja-JP" altLang="en-US" dirty="0"/>
              <a:t>命令セットのレベルで対応が必要</a:t>
            </a:r>
            <a:endParaRPr kumimoji="1" lang="en-US" altLang="ja-JP" dirty="0"/>
          </a:p>
          <a:p>
            <a:pPr lvl="2"/>
            <a:endParaRPr kumimoji="1" lang="en-US" altLang="ja-JP" dirty="0"/>
          </a:p>
          <a:p>
            <a:pPr marL="817200" lvl="1" indent="-457200">
              <a:buFont typeface="+mj-lt"/>
              <a:buAutoNum type="arabicPeriod"/>
            </a:pPr>
            <a:r>
              <a:rPr kumimoji="1" lang="en-US" altLang="ja-JP" dirty="0"/>
              <a:t>CPU </a:t>
            </a:r>
            <a:r>
              <a:rPr kumimoji="1" lang="ja-JP" altLang="en-US" dirty="0"/>
              <a:t>は命令内に埋め込まれたヒントに基づき予測</a:t>
            </a:r>
            <a:endParaRPr kumimoji="1" lang="en-US" altLang="ja-JP" dirty="0"/>
          </a:p>
        </p:txBody>
      </p:sp>
    </p:spTree>
    <p:extLst>
      <p:ext uri="{BB962C8B-B14F-4D97-AF65-F5344CB8AC3E}">
        <p14:creationId xmlns:p14="http://schemas.microsoft.com/office/powerpoint/2010/main" val="17386597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 </a:t>
            </a:r>
            <a:r>
              <a:rPr lang="ja-JP" altLang="en-US" dirty="0"/>
              <a:t>プロファイルによる予測</a:t>
            </a:r>
          </a:p>
        </p:txBody>
      </p:sp>
      <p:sp>
        <p:nvSpPr>
          <p:cNvPr id="3" name="テキスト プレースホルダー 2"/>
          <p:cNvSpPr>
            <a:spLocks noGrp="1"/>
          </p:cNvSpPr>
          <p:nvPr>
            <p:ph type="body" sz="quarter" idx="10"/>
          </p:nvPr>
        </p:nvSpPr>
        <p:spPr/>
        <p:txBody>
          <a:bodyPr/>
          <a:lstStyle/>
          <a:p>
            <a:r>
              <a:rPr kumimoji="1" lang="ja-JP" altLang="en-US" dirty="0" err="1"/>
              <a:t>そこそこ</a:t>
            </a:r>
            <a:r>
              <a:rPr kumimoji="1" lang="ja-JP" altLang="en-US" dirty="0"/>
              <a:t>の精度が出る</a:t>
            </a:r>
            <a:endParaRPr kumimoji="1" lang="en-US" altLang="ja-JP" dirty="0"/>
          </a:p>
          <a:p>
            <a:pPr lvl="1"/>
            <a:r>
              <a:rPr kumimoji="1" lang="ja-JP" altLang="en-US" dirty="0"/>
              <a:t>静的分岐命令１つ１つの傾向が反映できる</a:t>
            </a:r>
            <a:endParaRPr kumimoji="1" lang="en-US" altLang="ja-JP" dirty="0"/>
          </a:p>
          <a:p>
            <a:pPr lvl="2"/>
            <a:r>
              <a:rPr kumimoji="1" lang="ja-JP" altLang="en-US" dirty="0"/>
              <a:t>後方分岐だけど不成立が多い</a:t>
            </a:r>
            <a:r>
              <a:rPr kumimoji="1" lang="en-US" altLang="ja-JP" dirty="0"/>
              <a:t>… </a:t>
            </a:r>
            <a:r>
              <a:rPr kumimoji="1" lang="ja-JP" altLang="en-US" dirty="0"/>
              <a:t>とかに対応できる</a:t>
            </a:r>
            <a:endParaRPr kumimoji="1" lang="en-US" altLang="ja-JP" dirty="0"/>
          </a:p>
          <a:p>
            <a:pPr lvl="1"/>
            <a:r>
              <a:rPr kumimoji="1" lang="ja-JP" altLang="en-US" dirty="0"/>
              <a:t>予測精度はだいたい </a:t>
            </a:r>
            <a:r>
              <a:rPr kumimoji="1" lang="en-US" altLang="ja-JP" dirty="0"/>
              <a:t>80% </a:t>
            </a:r>
            <a:r>
              <a:rPr kumimoji="1" lang="ja-JP" altLang="en-US" dirty="0"/>
              <a:t>から </a:t>
            </a:r>
            <a:r>
              <a:rPr kumimoji="1" lang="en-US" altLang="ja-JP" dirty="0"/>
              <a:t>90% </a:t>
            </a:r>
            <a:r>
              <a:rPr kumimoji="1" lang="ja-JP" altLang="en-US" dirty="0" err="1"/>
              <a:t>ぐらい</a:t>
            </a:r>
            <a:endParaRPr kumimoji="1" lang="en-US" altLang="ja-JP" dirty="0"/>
          </a:p>
        </p:txBody>
      </p:sp>
    </p:spTree>
    <p:extLst>
      <p:ext uri="{BB962C8B-B14F-4D97-AF65-F5344CB8AC3E}">
        <p14:creationId xmlns:p14="http://schemas.microsoft.com/office/powerpoint/2010/main" val="23664426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静的分岐予測の欠点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分岐方向が毎回変わるようなものには本質的に対応できない</a:t>
            </a:r>
            <a:endParaRPr kumimoji="1" lang="en-US" altLang="ja-JP" dirty="0"/>
          </a:p>
          <a:p>
            <a:pPr lvl="1"/>
            <a:r>
              <a:rPr kumimoji="1" lang="ja-JP" altLang="en-US" dirty="0"/>
              <a:t>例：同じ静的分岐で成立と不成立が交互に起きる</a:t>
            </a:r>
            <a:endParaRPr kumimoji="1" lang="en-US" altLang="ja-JP" dirty="0"/>
          </a:p>
          <a:p>
            <a:pPr marL="457200" indent="-457200">
              <a:buFont typeface="+mj-lt"/>
              <a:buAutoNum type="arabicPeriod"/>
            </a:pPr>
            <a:r>
              <a:rPr kumimoji="1" lang="ja-JP" altLang="en-US" dirty="0"/>
              <a:t>プロファイル時と挙動が異なる場合に対応出来ない</a:t>
            </a:r>
            <a:endParaRPr kumimoji="1" lang="en-US" altLang="ja-JP" dirty="0"/>
          </a:p>
          <a:p>
            <a:pPr lvl="1"/>
            <a:r>
              <a:rPr kumimoji="1" lang="ja-JP" altLang="en-US" dirty="0"/>
              <a:t>オプションや入力に応じてプログラムの挙動が大きく場合など</a:t>
            </a:r>
            <a:endParaRPr kumimoji="1" lang="en-US" altLang="ja-JP" dirty="0"/>
          </a:p>
          <a:p>
            <a:pPr marL="457200" indent="-457200">
              <a:buFont typeface="+mj-lt"/>
              <a:buAutoNum type="arabicPeriod"/>
            </a:pPr>
            <a:r>
              <a:rPr kumimoji="1" lang="ja-JP" altLang="en-US" dirty="0">
                <a:solidFill>
                  <a:schemeClr val="accent5"/>
                </a:solidFill>
              </a:rPr>
              <a:t>意外とハードウェア・コストが安くない</a:t>
            </a:r>
            <a:endParaRPr kumimoji="1" lang="en-US" altLang="ja-JP" dirty="0">
              <a:solidFill>
                <a:schemeClr val="accent5"/>
              </a:solidFill>
            </a:endParaRPr>
          </a:p>
          <a:p>
            <a:pPr lvl="1"/>
            <a:r>
              <a:rPr kumimoji="1" lang="ja-JP" altLang="en-US" dirty="0"/>
              <a:t>方向そのものの予測にはハードは必要がない</a:t>
            </a:r>
            <a:endParaRPr kumimoji="1" lang="en-US" altLang="ja-JP" dirty="0"/>
          </a:p>
          <a:p>
            <a:pPr lvl="1"/>
            <a:r>
              <a:rPr kumimoji="1" lang="ja-JP" altLang="en-US" dirty="0"/>
              <a:t>成立すると予測する場合，</a:t>
            </a:r>
            <a:r>
              <a:rPr kumimoji="1" lang="en-US" altLang="ja-JP" dirty="0"/>
              <a:t>BTB </a:t>
            </a:r>
            <a:r>
              <a:rPr kumimoji="1" lang="ja-JP" altLang="en-US" dirty="0"/>
              <a:t>が別途いる</a:t>
            </a:r>
            <a:endParaRPr kumimoji="1" lang="en-US" altLang="ja-JP" dirty="0"/>
          </a:p>
          <a:p>
            <a:pPr lvl="2"/>
            <a:r>
              <a:rPr kumimoji="1" lang="ja-JP" altLang="en-US" dirty="0"/>
              <a:t>分岐かどうか </a:t>
            </a:r>
            <a:r>
              <a:rPr kumimoji="1" lang="en-US" altLang="ja-JP" dirty="0"/>
              <a:t>&amp; </a:t>
            </a:r>
            <a:r>
              <a:rPr kumimoji="1" lang="ja-JP" altLang="en-US" dirty="0"/>
              <a:t>先ターゲット予測は必要</a:t>
            </a:r>
            <a:endParaRPr kumimoji="1" lang="en-US" altLang="ja-JP" dirty="0"/>
          </a:p>
          <a:p>
            <a:pPr lvl="1"/>
            <a:r>
              <a:rPr kumimoji="1" lang="ja-JP" altLang="en-US" dirty="0"/>
              <a:t>「後方分岐かどうか」の予測や，</a:t>
            </a:r>
            <a:br>
              <a:rPr kumimoji="1" lang="en-US" altLang="ja-JP" dirty="0"/>
            </a:br>
            <a:r>
              <a:rPr kumimoji="1" lang="ja-JP" altLang="en-US" dirty="0"/>
              <a:t>「成立</a:t>
            </a:r>
            <a:r>
              <a:rPr kumimoji="1" lang="en-US" altLang="ja-JP" dirty="0"/>
              <a:t>/</a:t>
            </a:r>
            <a:r>
              <a:rPr kumimoji="1" lang="ja-JP" altLang="en-US" dirty="0"/>
              <a:t>不成立のヒント」の予測を行う必要がある</a:t>
            </a:r>
          </a:p>
        </p:txBody>
      </p:sp>
    </p:spTree>
    <p:extLst>
      <p:ext uri="{BB962C8B-B14F-4D97-AF65-F5344CB8AC3E}">
        <p14:creationId xmlns:p14="http://schemas.microsoft.com/office/powerpoint/2010/main" val="42047842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2951982" y="2888994"/>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4392142" y="2888994"/>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5832302" y="2888994"/>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7272462" y="2888994"/>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2913821" y="2024451"/>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4353981" y="2024451"/>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5796028" y="2043035"/>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7236188" y="2043035"/>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lang="ja-JP" altLang="en-US" dirty="0"/>
              <a:t>「後方分岐かどうか」</a:t>
            </a:r>
            <a:br>
              <a:rPr lang="en-US" altLang="ja-JP" dirty="0"/>
            </a:br>
            <a:r>
              <a:rPr lang="ja-JP" altLang="en-US" dirty="0"/>
              <a:t>「成立</a:t>
            </a:r>
            <a:r>
              <a:rPr lang="en-US" altLang="ja-JP" dirty="0"/>
              <a:t>/</a:t>
            </a:r>
            <a:r>
              <a:rPr lang="ja-JP" altLang="en-US" dirty="0"/>
              <a:t>不成立のヒント」の予測</a:t>
            </a:r>
            <a:endParaRPr kumimoji="1" lang="ja-JP" altLang="en-US" dirty="0"/>
          </a:p>
        </p:txBody>
      </p:sp>
      <p:sp>
        <p:nvSpPr>
          <p:cNvPr id="58" name="コンテンツ プレースホルダー 57"/>
          <p:cNvSpPr>
            <a:spLocks noGrp="1"/>
          </p:cNvSpPr>
          <p:nvPr>
            <p:ph idx="4294967295"/>
          </p:nvPr>
        </p:nvSpPr>
        <p:spPr>
          <a:xfrm>
            <a:off x="431954" y="5139019"/>
            <a:ext cx="8550095" cy="469151"/>
          </a:xfrm>
          <a:prstGeom prst="rect">
            <a:avLst/>
          </a:prstGeom>
        </p:spPr>
        <p:txBody>
          <a:bodyPr/>
          <a:lstStyle/>
          <a:p>
            <a:r>
              <a:rPr lang="ja-JP" altLang="en-US" dirty="0"/>
              <a:t>フェッチされた命令は，デコードするまでは以下がわからない</a:t>
            </a:r>
            <a:endParaRPr lang="en-US" altLang="ja-JP" dirty="0"/>
          </a:p>
          <a:p>
            <a:pPr marL="817200" lvl="1" indent="-457200">
              <a:buFont typeface="+mj-lt"/>
              <a:buAutoNum type="arabicPeriod"/>
            </a:pPr>
            <a:r>
              <a:rPr lang="ja-JP" altLang="en-US" dirty="0"/>
              <a:t>分岐命令かどうか？</a:t>
            </a:r>
            <a:endParaRPr lang="en-US" altLang="ja-JP" dirty="0"/>
          </a:p>
          <a:p>
            <a:pPr marL="817200" lvl="1" indent="-457200">
              <a:buFont typeface="+mj-lt"/>
              <a:buAutoNum type="arabicPeriod"/>
            </a:pPr>
            <a:r>
              <a:rPr lang="ja-JP" altLang="en-US" dirty="0"/>
              <a:t>分岐ターゲットはどこか？</a:t>
            </a:r>
            <a:endParaRPr lang="en-US" altLang="ja-JP" dirty="0"/>
          </a:p>
          <a:p>
            <a:r>
              <a:rPr lang="ja-JP" altLang="en-US" dirty="0"/>
              <a:t>同様に，</a:t>
            </a:r>
            <a:endParaRPr lang="en-US" altLang="ja-JP" dirty="0"/>
          </a:p>
          <a:p>
            <a:pPr lvl="1"/>
            <a:r>
              <a:rPr lang="ja-JP" altLang="en-US" dirty="0"/>
              <a:t>「後方分岐かどうか」「成立</a:t>
            </a:r>
            <a:r>
              <a:rPr lang="en-US" altLang="ja-JP" dirty="0"/>
              <a:t>/</a:t>
            </a:r>
            <a:r>
              <a:rPr lang="ja-JP" altLang="en-US" dirty="0"/>
              <a:t>不成立のヒント」もわからない</a:t>
            </a:r>
            <a:endParaRPr lang="en-US" altLang="ja-JP" dirty="0"/>
          </a:p>
        </p:txBody>
      </p:sp>
      <p:cxnSp>
        <p:nvCxnSpPr>
          <p:cNvPr id="67" name="直線矢印コネクタ 66"/>
          <p:cNvCxnSpPr/>
          <p:nvPr/>
        </p:nvCxnSpPr>
        <p:spPr bwMode="auto">
          <a:xfrm>
            <a:off x="2951982" y="3699003"/>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0" name="角丸四角形 89"/>
          <p:cNvSpPr/>
          <p:nvPr/>
        </p:nvSpPr>
        <p:spPr bwMode="auto">
          <a:xfrm>
            <a:off x="4842003" y="270899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96" name="正方形/長方形 95"/>
          <p:cNvSpPr/>
          <p:nvPr/>
        </p:nvSpPr>
        <p:spPr bwMode="auto">
          <a:xfrm>
            <a:off x="1601967" y="2168986"/>
            <a:ext cx="1260014" cy="1710019"/>
          </a:xfrm>
          <a:prstGeom prst="rect">
            <a:avLst/>
          </a:prstGeom>
          <a:solidFill>
            <a:schemeClr val="bg1"/>
          </a:solidFill>
          <a:ln w="12700">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dirty="0">
                <a:solidFill>
                  <a:schemeClr val="tx1">
                    <a:lumMod val="75000"/>
                    <a:lumOff val="25000"/>
                  </a:schemeClr>
                </a:solidFill>
                <a:latin typeface="Arial Narrow" panose="020B0606020202030204" pitchFamily="34" charset="0"/>
              </a:rPr>
              <a:t>  </a:t>
            </a:r>
            <a:r>
              <a:rPr lang="en-US" altLang="ja-JP" dirty="0" err="1">
                <a:solidFill>
                  <a:schemeClr val="accent5"/>
                </a:solidFill>
                <a:latin typeface="Arial Narrow" panose="020B0606020202030204" pitchFamily="34" charset="0"/>
              </a:rPr>
              <a:t>bne</a:t>
            </a:r>
            <a:r>
              <a:rPr lang="en-US" altLang="ja-JP" dirty="0">
                <a:solidFill>
                  <a:schemeClr val="accent5"/>
                </a:solidFill>
                <a:latin typeface="Arial Narrow" panose="020B0606020202030204" pitchFamily="34" charset="0"/>
              </a:rPr>
              <a:t> </a:t>
            </a:r>
            <a:r>
              <a:rPr lang="en-US" altLang="ja-JP" dirty="0">
                <a:solidFill>
                  <a:schemeClr val="tx1">
                    <a:lumMod val="75000"/>
                    <a:lumOff val="25000"/>
                  </a:schemeClr>
                </a:solidFill>
                <a:latin typeface="Arial Narrow" panose="020B0606020202030204" pitchFamily="34" charset="0"/>
              </a:rPr>
              <a:t>x1,x2,</a:t>
            </a:r>
            <a:r>
              <a:rPr lang="en-US" altLang="ja-JP" b="1" dirty="0">
                <a:solidFill>
                  <a:schemeClr val="accent5"/>
                </a:solidFill>
                <a:latin typeface="Arial Narrow" panose="020B0606020202030204" pitchFamily="34" charset="0"/>
              </a:rPr>
              <a:t>L</a:t>
            </a:r>
          </a:p>
          <a:p>
            <a:pPr>
              <a:lnSpc>
                <a:spcPct val="80000"/>
              </a:lnSpc>
            </a:pPr>
            <a:r>
              <a:rPr lang="en-US" altLang="ja-JP" dirty="0">
                <a:solidFill>
                  <a:schemeClr val="tx1">
                    <a:lumMod val="75000"/>
                    <a:lumOff val="25000"/>
                  </a:schemeClr>
                </a:solidFill>
                <a:latin typeface="Arial Narrow" panose="020B0606020202030204" pitchFamily="34" charset="0"/>
              </a:rPr>
              <a:t>  add ...</a:t>
            </a:r>
          </a:p>
          <a:p>
            <a:pPr>
              <a:lnSpc>
                <a:spcPct val="80000"/>
              </a:lnSpc>
            </a:pPr>
            <a:r>
              <a:rPr lang="en-US" altLang="ja-JP" dirty="0">
                <a:solidFill>
                  <a:schemeClr val="tx1">
                    <a:lumMod val="75000"/>
                    <a:lumOff val="25000"/>
                  </a:schemeClr>
                </a:solidFill>
                <a:latin typeface="Arial Narrow" panose="020B0606020202030204" pitchFamily="34" charset="0"/>
              </a:rPr>
              <a:t>  ...</a:t>
            </a:r>
          </a:p>
          <a:p>
            <a:pPr>
              <a:lnSpc>
                <a:spcPct val="80000"/>
              </a:lnSpc>
            </a:pPr>
            <a:r>
              <a:rPr lang="en-US" altLang="ja-JP" b="1" dirty="0">
                <a:solidFill>
                  <a:schemeClr val="accent5"/>
                </a:solidFill>
                <a:latin typeface="Arial Narrow" panose="020B0606020202030204" pitchFamily="34" charset="0"/>
              </a:rPr>
              <a:t>L</a:t>
            </a:r>
            <a:r>
              <a:rPr lang="en-US" altLang="ja-JP" dirty="0">
                <a:solidFill>
                  <a:schemeClr val="tx1">
                    <a:lumMod val="75000"/>
                    <a:lumOff val="25000"/>
                  </a:schemeClr>
                </a:solidFill>
                <a:latin typeface="Arial Narrow" panose="020B0606020202030204" pitchFamily="34" charset="0"/>
              </a:rPr>
              <a:t>:</a:t>
            </a:r>
          </a:p>
          <a:p>
            <a:pPr>
              <a:lnSpc>
                <a:spcPct val="80000"/>
              </a:lnSpc>
            </a:pPr>
            <a:r>
              <a:rPr lang="en-US" altLang="ja-JP" dirty="0">
                <a:solidFill>
                  <a:schemeClr val="tx1">
                    <a:lumMod val="75000"/>
                    <a:lumOff val="25000"/>
                  </a:schemeClr>
                </a:solidFill>
                <a:latin typeface="Arial Narrow" panose="020B0606020202030204" pitchFamily="34" charset="0"/>
              </a:rPr>
              <a:t>  sub ...</a:t>
            </a:r>
            <a:endParaRPr lang="ja-JP" altLang="en-US" dirty="0">
              <a:solidFill>
                <a:schemeClr val="tx1">
                  <a:lumMod val="75000"/>
                  <a:lumOff val="25000"/>
                </a:schemeClr>
              </a:solidFill>
              <a:latin typeface="Arial Narrow" panose="020B0606020202030204" pitchFamily="34" charset="0"/>
            </a:endParaRPr>
          </a:p>
        </p:txBody>
      </p:sp>
      <p:sp>
        <p:nvSpPr>
          <p:cNvPr id="97" name="正方形/長方形 96"/>
          <p:cNvSpPr/>
          <p:nvPr/>
        </p:nvSpPr>
        <p:spPr bwMode="auto">
          <a:xfrm>
            <a:off x="1871970" y="1718981"/>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プログラム</a:t>
            </a:r>
          </a:p>
        </p:txBody>
      </p:sp>
      <p:sp>
        <p:nvSpPr>
          <p:cNvPr id="24" name="角丸四角形 23"/>
          <p:cNvSpPr/>
          <p:nvPr/>
        </p:nvSpPr>
        <p:spPr bwMode="auto">
          <a:xfrm>
            <a:off x="3401987" y="270899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a:t>
            </a:r>
          </a:p>
        </p:txBody>
      </p:sp>
      <p:sp>
        <p:nvSpPr>
          <p:cNvPr id="27" name="角丸四角形 26"/>
          <p:cNvSpPr/>
          <p:nvPr/>
        </p:nvSpPr>
        <p:spPr bwMode="auto">
          <a:xfrm>
            <a:off x="6282019" y="270899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29" name="角丸四角形 28"/>
          <p:cNvSpPr/>
          <p:nvPr/>
        </p:nvSpPr>
        <p:spPr bwMode="auto">
          <a:xfrm>
            <a:off x="7722035" y="270899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28" name="角丸四角形吹き出し 27"/>
          <p:cNvSpPr/>
          <p:nvPr/>
        </p:nvSpPr>
        <p:spPr bwMode="auto">
          <a:xfrm>
            <a:off x="3581989" y="1358977"/>
            <a:ext cx="2880032" cy="630008"/>
          </a:xfrm>
          <a:prstGeom prst="wedgeRoundRectCallout">
            <a:avLst>
              <a:gd name="adj1" fmla="val -50527"/>
              <a:gd name="adj2" fmla="val 100108"/>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65000"/>
                    <a:lumOff val="35000"/>
                  </a:schemeClr>
                </a:solidFill>
                <a:latin typeface="Arial Narrow" panose="020B0606020202030204" pitchFamily="34" charset="0"/>
              </a:rPr>
              <a:t>いやその，ここではまだ</a:t>
            </a:r>
            <a:endParaRPr kumimoji="1" lang="en-US" altLang="ja-JP" sz="1600" dirty="0">
              <a:solidFill>
                <a:schemeClr val="tx1">
                  <a:lumMod val="65000"/>
                  <a:lumOff val="35000"/>
                </a:schemeClr>
              </a:solidFill>
              <a:latin typeface="Arial Narrow" panose="020B0606020202030204" pitchFamily="34" charset="0"/>
            </a:endParaRPr>
          </a:p>
          <a:p>
            <a:r>
              <a:rPr kumimoji="1" lang="ja-JP" altLang="en-US" sz="1600" dirty="0">
                <a:solidFill>
                  <a:schemeClr val="tx1">
                    <a:lumMod val="65000"/>
                    <a:lumOff val="35000"/>
                  </a:schemeClr>
                </a:solidFill>
                <a:latin typeface="Arial Narrow" panose="020B0606020202030204" pitchFamily="34" charset="0"/>
              </a:rPr>
              <a:t>中身</a:t>
            </a:r>
            <a:r>
              <a:rPr kumimoji="1" lang="ja-JP" altLang="en-US" sz="1600" dirty="0" err="1">
                <a:solidFill>
                  <a:schemeClr val="tx1">
                    <a:lumMod val="65000"/>
                    <a:lumOff val="35000"/>
                  </a:schemeClr>
                </a:solidFill>
                <a:latin typeface="Arial Narrow" panose="020B0606020202030204" pitchFamily="34" charset="0"/>
              </a:rPr>
              <a:t>わ</a:t>
            </a:r>
            <a:r>
              <a:rPr kumimoji="1" lang="ja-JP" altLang="en-US" sz="1600" dirty="0">
                <a:solidFill>
                  <a:schemeClr val="tx1">
                    <a:lumMod val="65000"/>
                    <a:lumOff val="35000"/>
                  </a:schemeClr>
                </a:solidFill>
                <a:latin typeface="Arial Narrow" panose="020B0606020202030204" pitchFamily="34" charset="0"/>
              </a:rPr>
              <a:t>からないんすけど･･･</a:t>
            </a:r>
            <a:endParaRPr kumimoji="1" lang="en-US" altLang="ja-JP" sz="1600" dirty="0">
              <a:solidFill>
                <a:schemeClr val="tx1">
                  <a:lumMod val="65000"/>
                  <a:lumOff val="35000"/>
                </a:schemeClr>
              </a:solidFill>
              <a:latin typeface="Arial Narrow" panose="020B0606020202030204" pitchFamily="34" charset="0"/>
            </a:endParaRPr>
          </a:p>
        </p:txBody>
      </p:sp>
      <p:sp>
        <p:nvSpPr>
          <p:cNvPr id="30" name="正方形/長方形 29"/>
          <p:cNvSpPr/>
          <p:nvPr/>
        </p:nvSpPr>
        <p:spPr>
          <a:xfrm>
            <a:off x="71950" y="1718981"/>
            <a:ext cx="1620018" cy="1384995"/>
          </a:xfrm>
          <a:prstGeom prst="rect">
            <a:avLst/>
          </a:prstGeom>
        </p:spPr>
        <p:txBody>
          <a:bodyPr wrap="square">
            <a:spAutoFit/>
          </a:bodyPr>
          <a:lstStyle/>
          <a:p>
            <a:r>
              <a:rPr lang="ja-JP" altLang="en-US"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31" name="角丸四角形吹き出し 30"/>
          <p:cNvSpPr/>
          <p:nvPr/>
        </p:nvSpPr>
        <p:spPr bwMode="auto">
          <a:xfrm>
            <a:off x="1151962" y="998973"/>
            <a:ext cx="2340026" cy="522647"/>
          </a:xfrm>
          <a:prstGeom prst="wedgeRoundRectCallout">
            <a:avLst>
              <a:gd name="adj1" fmla="val -43365"/>
              <a:gd name="adj2" fmla="val 134720"/>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85000"/>
                    <a:lumOff val="15000"/>
                  </a:schemeClr>
                </a:solidFill>
                <a:latin typeface="Arial Narrow" panose="020B0606020202030204" pitchFamily="34" charset="0"/>
              </a:rPr>
              <a:t>ヒントをうめておいたので</a:t>
            </a:r>
            <a:endParaRPr kumimoji="1" lang="en-US" altLang="ja-JP" sz="1400" dirty="0">
              <a:solidFill>
                <a:schemeClr val="tx1">
                  <a:lumMod val="85000"/>
                  <a:lumOff val="15000"/>
                </a:schemeClr>
              </a:solidFill>
              <a:latin typeface="Arial Narrow" panose="020B0606020202030204" pitchFamily="34" charset="0"/>
            </a:endParaRPr>
          </a:p>
          <a:p>
            <a:r>
              <a:rPr kumimoji="1" lang="ja-JP" altLang="en-US" sz="1400" dirty="0">
                <a:solidFill>
                  <a:schemeClr val="tx1">
                    <a:lumMod val="85000"/>
                    <a:lumOff val="15000"/>
                  </a:schemeClr>
                </a:solidFill>
                <a:latin typeface="Arial Narrow" panose="020B0606020202030204" pitchFamily="34" charset="0"/>
              </a:rPr>
              <a:t>これでヨシ！</a:t>
            </a:r>
          </a:p>
        </p:txBody>
      </p:sp>
    </p:spTree>
    <p:extLst>
      <p:ext uri="{BB962C8B-B14F-4D97-AF65-F5344CB8AC3E}">
        <p14:creationId xmlns:p14="http://schemas.microsoft.com/office/powerpoint/2010/main" val="33496613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別途ハードウェアが必要</a:t>
            </a:r>
          </a:p>
        </p:txBody>
      </p:sp>
      <p:sp>
        <p:nvSpPr>
          <p:cNvPr id="3" name="テキスト プレースホルダー 2"/>
          <p:cNvSpPr>
            <a:spLocks noGrp="1"/>
          </p:cNvSpPr>
          <p:nvPr>
            <p:ph type="body" sz="quarter" idx="10"/>
          </p:nvPr>
        </p:nvSpPr>
        <p:spPr/>
        <p:txBody>
          <a:bodyPr/>
          <a:lstStyle/>
          <a:p>
            <a:r>
              <a:rPr lang="ja-JP" altLang="en-US" dirty="0"/>
              <a:t>「後方分岐かどうか」「成立</a:t>
            </a:r>
            <a:r>
              <a:rPr lang="en-US" altLang="ja-JP" dirty="0"/>
              <a:t>/</a:t>
            </a:r>
            <a:r>
              <a:rPr lang="ja-JP" altLang="en-US" dirty="0"/>
              <a:t>不成立のヒント」もわからない</a:t>
            </a:r>
            <a:endParaRPr lang="en-US" altLang="ja-JP" dirty="0"/>
          </a:p>
          <a:p>
            <a:pPr lvl="1"/>
            <a:r>
              <a:rPr lang="ja-JP" altLang="en-US" dirty="0"/>
              <a:t>方向そのものを直接は予測しない</a:t>
            </a:r>
            <a:endParaRPr lang="en-US" altLang="ja-JP" dirty="0"/>
          </a:p>
          <a:p>
            <a:pPr lvl="1"/>
            <a:r>
              <a:rPr lang="ja-JP" altLang="en-US" dirty="0"/>
              <a:t>しかし，かわりに「後方分岐かどうか」等を予測する必要がある</a:t>
            </a:r>
            <a:endParaRPr lang="en-US" altLang="ja-JP" dirty="0"/>
          </a:p>
          <a:p>
            <a:r>
              <a:rPr lang="ja-JP" altLang="en-US" dirty="0"/>
              <a:t>別途それらを表に学習</a:t>
            </a:r>
            <a:endParaRPr lang="en-US" altLang="ja-JP" dirty="0"/>
          </a:p>
          <a:p>
            <a:pPr lvl="1"/>
            <a:r>
              <a:rPr lang="ja-JP" altLang="en-US" dirty="0"/>
              <a:t>後述の動的分岐予測とあまりかわらない機構が必要</a:t>
            </a:r>
            <a:endParaRPr kumimoji="1" lang="ja-JP" altLang="en-US" dirty="0"/>
          </a:p>
        </p:txBody>
      </p:sp>
    </p:spTree>
    <p:extLst>
      <p:ext uri="{BB962C8B-B14F-4D97-AF65-F5344CB8AC3E}">
        <p14:creationId xmlns:p14="http://schemas.microsoft.com/office/powerpoint/2010/main" val="34012446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静的分岐予測のまとめ</a:t>
            </a:r>
          </a:p>
        </p:txBody>
      </p:sp>
      <p:sp>
        <p:nvSpPr>
          <p:cNvPr id="3" name="テキスト プレースホルダー 2"/>
          <p:cNvSpPr>
            <a:spLocks noGrp="1"/>
          </p:cNvSpPr>
          <p:nvPr>
            <p:ph type="body" sz="quarter" idx="10"/>
          </p:nvPr>
        </p:nvSpPr>
        <p:spPr/>
        <p:txBody>
          <a:bodyPr/>
          <a:lstStyle/>
          <a:p>
            <a:r>
              <a:rPr lang="ja-JP" altLang="en-US" dirty="0"/>
              <a:t>静的な命令に対してあらかじめ予測</a:t>
            </a:r>
            <a:endParaRPr lang="en-US" altLang="ja-JP" dirty="0"/>
          </a:p>
          <a:p>
            <a:r>
              <a:rPr lang="ja-JP" altLang="en-US" dirty="0"/>
              <a:t>基本的に，今の </a:t>
            </a:r>
            <a:r>
              <a:rPr lang="en-US" altLang="ja-JP" dirty="0"/>
              <a:t>CPU </a:t>
            </a:r>
            <a:r>
              <a:rPr lang="ja-JP" altLang="en-US" dirty="0"/>
              <a:t>では使われていない</a:t>
            </a:r>
            <a:endParaRPr lang="en-US" altLang="ja-JP" dirty="0"/>
          </a:p>
          <a:p>
            <a:pPr lvl="1"/>
            <a:r>
              <a:rPr lang="ja-JP" altLang="en-US" dirty="0"/>
              <a:t>予測精度の上限に限界がある</a:t>
            </a:r>
            <a:endParaRPr lang="en-US" altLang="ja-JP" dirty="0"/>
          </a:p>
          <a:p>
            <a:pPr lvl="1"/>
            <a:r>
              <a:rPr kumimoji="1" lang="ja-JP" altLang="en-US" dirty="0"/>
              <a:t>意外とハードウェア・コストが安くない</a:t>
            </a:r>
            <a:endParaRPr kumimoji="1" lang="en-US" altLang="ja-JP" dirty="0"/>
          </a:p>
          <a:p>
            <a:r>
              <a:rPr kumimoji="1" lang="ja-JP" altLang="en-US" dirty="0"/>
              <a:t>次回は動的分岐予測</a:t>
            </a:r>
          </a:p>
        </p:txBody>
      </p:sp>
    </p:spTree>
    <p:extLst>
      <p:ext uri="{BB962C8B-B14F-4D97-AF65-F5344CB8AC3E}">
        <p14:creationId xmlns:p14="http://schemas.microsoft.com/office/powerpoint/2010/main" val="13880900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出欠と感想</a:t>
            </a:r>
            <a:endParaRPr kumimoji="1" lang="ja-JP" altLang="en-US" dirty="0"/>
          </a:p>
        </p:txBody>
      </p:sp>
      <p:sp>
        <p:nvSpPr>
          <p:cNvPr id="3" name="テキスト プレースホルダー 2"/>
          <p:cNvSpPr>
            <a:spLocks noGrp="1"/>
          </p:cNvSpPr>
          <p:nvPr>
            <p:ph type="body" sz="quarter" idx="10"/>
          </p:nvPr>
        </p:nvSpPr>
        <p:spPr>
          <a:xfrm>
            <a:off x="341953" y="1088974"/>
            <a:ext cx="8532044" cy="5219751"/>
          </a:xfrm>
        </p:spPr>
        <p:txBody>
          <a:bodyPr/>
          <a:lstStyle/>
          <a:p>
            <a:r>
              <a:rPr lang="ja-JP" altLang="en-US" dirty="0"/>
              <a:t>本日の講義でよくわかったところ，わからなかったところ，</a:t>
            </a:r>
            <a:br>
              <a:rPr lang="en-US" altLang="ja-JP" dirty="0"/>
            </a:br>
            <a:r>
              <a:rPr lang="ja-JP" altLang="en-US" dirty="0"/>
              <a:t>質問，感想などを書いてください（なんか一言書いてね）</a:t>
            </a:r>
            <a:endParaRPr lang="en-US" altLang="ja-JP" dirty="0"/>
          </a:p>
          <a:p>
            <a:pPr lvl="1"/>
            <a:r>
              <a:rPr lang="en-US" altLang="ja-JP" dirty="0"/>
              <a:t>LMS </a:t>
            </a:r>
            <a:r>
              <a:rPr lang="ja-JP" altLang="en-US" dirty="0"/>
              <a:t>の出席を設定するので，そこにお願いします</a:t>
            </a:r>
            <a:endParaRPr lang="en-US" altLang="ja-JP" dirty="0"/>
          </a:p>
          <a:p>
            <a:pPr lvl="1"/>
            <a:r>
              <a:rPr lang="ja-JP" altLang="en-US" dirty="0"/>
              <a:t>パスワード：</a:t>
            </a:r>
            <a:r>
              <a:rPr lang="en-US" altLang="ja-JP" dirty="0"/>
              <a:t>branch</a:t>
            </a:r>
          </a:p>
          <a:p>
            <a:r>
              <a:rPr kumimoji="1" lang="ja-JP" altLang="en-US" dirty="0"/>
              <a:t>意見や内容へのリクエストもあったら書いてください</a:t>
            </a:r>
            <a:endParaRPr kumimoji="1" lang="ja-JP" altLang="en-US" b="1" dirty="0">
              <a:solidFill>
                <a:srgbClr val="FF0000"/>
              </a:solidFill>
            </a:endParaRPr>
          </a:p>
        </p:txBody>
      </p:sp>
    </p:spTree>
    <p:extLst>
      <p:ext uri="{BB962C8B-B14F-4D97-AF65-F5344CB8AC3E}">
        <p14:creationId xmlns:p14="http://schemas.microsoft.com/office/powerpoint/2010/main" val="26413498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8064A2"/>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cerulean</Template>
  <TotalTime>57747</TotalTime>
  <Words>6375</Words>
  <Application>Microsoft Office PowerPoint</Application>
  <PresentationFormat>画面に合わせる (4:3)</PresentationFormat>
  <Paragraphs>1484</Paragraphs>
  <Slides>99</Slides>
  <Notes>17</Notes>
  <HiddenSlides>0</HiddenSlides>
  <MMClips>0</MMClips>
  <ScaleCrop>false</ScaleCrop>
  <HeadingPairs>
    <vt:vector size="6" baseType="variant">
      <vt:variant>
        <vt:lpstr>使用されているフォント</vt:lpstr>
      </vt:variant>
      <vt:variant>
        <vt:i4>12</vt:i4>
      </vt:variant>
      <vt:variant>
        <vt:lpstr>テーマ</vt:lpstr>
      </vt:variant>
      <vt:variant>
        <vt:i4>1</vt:i4>
      </vt:variant>
      <vt:variant>
        <vt:lpstr>スライド タイトル</vt:lpstr>
      </vt:variant>
      <vt:variant>
        <vt:i4>99</vt:i4>
      </vt:variant>
    </vt:vector>
  </HeadingPairs>
  <TitlesOfParts>
    <vt:vector size="112" baseType="lpstr">
      <vt:lpstr>HG丸ｺﾞｼｯｸM-PRO</vt:lpstr>
      <vt:lpstr>MeiryoKe_PGothic</vt:lpstr>
      <vt:lpstr>ＭＳ Ｐゴシック</vt:lpstr>
      <vt:lpstr>メイリオ</vt:lpstr>
      <vt:lpstr>Arial Narrow</vt:lpstr>
      <vt:lpstr>Calibri</vt:lpstr>
      <vt:lpstr>Cambria Math</vt:lpstr>
      <vt:lpstr>Consolas</vt:lpstr>
      <vt:lpstr>Courier New</vt:lpstr>
      <vt:lpstr>Segoe UI</vt:lpstr>
      <vt:lpstr>Verdana</vt:lpstr>
      <vt:lpstr>Wingdings</vt:lpstr>
      <vt:lpstr>cerulean</vt:lpstr>
      <vt:lpstr>先進計算機構成論 05</vt:lpstr>
      <vt:lpstr>前回の内容</vt:lpstr>
      <vt:lpstr>今日の内容</vt:lpstr>
      <vt:lpstr>非構造ハザード</vt:lpstr>
      <vt:lpstr>非構造ハザード</vt:lpstr>
      <vt:lpstr>バックエッジ：逆方向（右から左）にいく信号</vt:lpstr>
      <vt:lpstr>データ・ハザード</vt:lpstr>
      <vt:lpstr>データ・ハザード</vt:lpstr>
      <vt:lpstr>データ・ハザード</vt:lpstr>
      <vt:lpstr>データ・ハザードの解消方法</vt:lpstr>
      <vt:lpstr>１．ストールさせる</vt:lpstr>
      <vt:lpstr>2. 遅延スロット（なにもしない）</vt:lpstr>
      <vt:lpstr>2. 遅延スロット（なにもしない）</vt:lpstr>
      <vt:lpstr>NOP の挿入</vt:lpstr>
      <vt:lpstr>遅延スロットの利点</vt:lpstr>
      <vt:lpstr>遅延スロットの欠点</vt:lpstr>
      <vt:lpstr>遅延スロットの欠点２</vt:lpstr>
      <vt:lpstr>データ・ハザードの解消方法</vt:lpstr>
      <vt:lpstr>フォワーディング</vt:lpstr>
      <vt:lpstr>フォワーディングの回路</vt:lpstr>
      <vt:lpstr>フォワーディングの利点</vt:lpstr>
      <vt:lpstr>フォワーディングの問題</vt:lpstr>
      <vt:lpstr>フォワーディングの問題</vt:lpstr>
      <vt:lpstr>ロードについては，完全に解決はできない</vt:lpstr>
      <vt:lpstr>データ・ハザードの解消方法</vt:lpstr>
      <vt:lpstr>マルチスレッディング</vt:lpstr>
      <vt:lpstr>マルチスレッディング</vt:lpstr>
      <vt:lpstr>マルチスレッディングの利点と欠点</vt:lpstr>
      <vt:lpstr>データ・ハザードのまとめ</vt:lpstr>
      <vt:lpstr>ハザード</vt:lpstr>
      <vt:lpstr>分岐命令の処理と制御ハザード</vt:lpstr>
      <vt:lpstr>制御ハザードの解消方法</vt:lpstr>
      <vt:lpstr>分岐予測</vt:lpstr>
      <vt:lpstr>分岐予測ペナルティ</vt:lpstr>
      <vt:lpstr>大規模な高性能プロセッサの場合</vt:lpstr>
      <vt:lpstr>命令パイプラインと性能</vt:lpstr>
      <vt:lpstr>もくじ</vt:lpstr>
      <vt:lpstr>パイプライン化によるスループット向上</vt:lpstr>
      <vt:lpstr>パイプライン化の意味</vt:lpstr>
      <vt:lpstr>パイプライン化によるクロック周期の短縮 クロックの立ち上がりごとに，１命令が処理</vt:lpstr>
      <vt:lpstr>ステージ内の信号の伝播を考える</vt:lpstr>
      <vt:lpstr>２段にパイプライン化した場合</vt:lpstr>
      <vt:lpstr>4段にパイプライン化した場合</vt:lpstr>
      <vt:lpstr>パイプライン化の限界</vt:lpstr>
      <vt:lpstr>回路的な理由</vt:lpstr>
      <vt:lpstr>D-FF の回路</vt:lpstr>
      <vt:lpstr>D-FF の動作 ① クロック信号が Low にあるとき</vt:lpstr>
      <vt:lpstr>D-FF の動作 ② クロック信号の立ち上がり</vt:lpstr>
      <vt:lpstr>D-FF の動作 ③ クロック信号が High</vt:lpstr>
      <vt:lpstr>D-FF の動作 ④ クロック信号の立ち下がり</vt:lpstr>
      <vt:lpstr>D-FF の遅延</vt:lpstr>
      <vt:lpstr>理由２：消費電力と熱</vt:lpstr>
      <vt:lpstr>パイプライン化の限界</vt:lpstr>
      <vt:lpstr>アーキテクチャ的な理由による実効性能の限界</vt:lpstr>
      <vt:lpstr>バックエッジ：逆方向（右から左）にいく信号</vt:lpstr>
      <vt:lpstr>問題となるバックエッジ</vt:lpstr>
      <vt:lpstr>演算器のフォワーディング</vt:lpstr>
      <vt:lpstr>演算器のパイプライン化</vt:lpstr>
      <vt:lpstr>演算器をパイプライン化した場合の問題</vt:lpstr>
      <vt:lpstr>問題となるバックエッジ</vt:lpstr>
      <vt:lpstr>ロードによるデータ・メモリの読み出し</vt:lpstr>
      <vt:lpstr>問題となるバックエッジ</vt:lpstr>
      <vt:lpstr>分岐予測</vt:lpstr>
      <vt:lpstr>分岐予測ペナルティ</vt:lpstr>
      <vt:lpstr>分岐予測ペナルティの大きさ</vt:lpstr>
      <vt:lpstr>パイプライン化の限界のまとめ</vt:lpstr>
      <vt:lpstr>実際の CPU のパイプライン段数</vt:lpstr>
      <vt:lpstr>Sony/IBM/東芝 Cell (SPE) Cell Broadband Engine Architecture and its first implementation—A performance view より</vt:lpstr>
      <vt:lpstr>AMD JAGUAR "JAGUAR” AMD’s Next Generation Low Power x86 Core より</vt:lpstr>
      <vt:lpstr>ARM Cortex-A15  Exploring the Design of the Cortex-A15 Processor ARM’s next generation mobile applications processor より</vt:lpstr>
      <vt:lpstr>分岐予測</vt:lpstr>
      <vt:lpstr>もくじ</vt:lpstr>
      <vt:lpstr>用語の定義（１）</vt:lpstr>
      <vt:lpstr>用語の定義（２）</vt:lpstr>
      <vt:lpstr>用語の定義（３）</vt:lpstr>
      <vt:lpstr>分岐予測</vt:lpstr>
      <vt:lpstr>１．分岐かどうか予測の必要性</vt:lpstr>
      <vt:lpstr>２．分岐先ターゲットの予測の必要性</vt:lpstr>
      <vt:lpstr>BTB（Branch Target Buffer）による予測</vt:lpstr>
      <vt:lpstr>BTB（Branch Target Buffer）による予測</vt:lpstr>
      <vt:lpstr>BTB による予測（分岐命令の場合）</vt:lpstr>
      <vt:lpstr>BTB による予測（分岐以外の場合）</vt:lpstr>
      <vt:lpstr>BTB の特徴</vt:lpstr>
      <vt:lpstr>BTB の詳細</vt:lpstr>
      <vt:lpstr>分岐かどうか&amp;分岐先ターゲット予測のまとめ</vt:lpstr>
      <vt:lpstr>分岐予測</vt:lpstr>
      <vt:lpstr>分岐方向予測</vt:lpstr>
      <vt:lpstr>静的分岐と動的分岐</vt:lpstr>
      <vt:lpstr>分岐方向予測</vt:lpstr>
      <vt:lpstr>分岐方向予測</vt:lpstr>
      <vt:lpstr>1. 常に不成立と予測</vt:lpstr>
      <vt:lpstr>2. 前方分岐を不成立/後方分岐を成立と予測</vt:lpstr>
      <vt:lpstr>3. プロファイルによる予測</vt:lpstr>
      <vt:lpstr>3. プロファイルによる予測</vt:lpstr>
      <vt:lpstr>静的分岐予測の欠点</vt:lpstr>
      <vt:lpstr>「後方分岐かどうか」 「成立/不成立のヒント」の予測</vt:lpstr>
      <vt:lpstr>別途ハードウェアが必要</vt:lpstr>
      <vt:lpstr>静的分岐予測のまとめ</vt:lpstr>
      <vt:lpstr>出欠と感想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shioya</dc:creator>
  <cp:lastModifiedBy>shioya</cp:lastModifiedBy>
  <cp:revision>12189</cp:revision>
  <cp:lastPrinted>2014-12-10T13:40:48Z</cp:lastPrinted>
  <dcterms:created xsi:type="dcterms:W3CDTF">2014-11-17T10:53:59Z</dcterms:created>
  <dcterms:modified xsi:type="dcterms:W3CDTF">2022-05-16T09:34:15Z</dcterms:modified>
</cp:coreProperties>
</file>