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9" r:id="rId1"/>
  </p:sldMasterIdLst>
  <p:notesMasterIdLst>
    <p:notesMasterId r:id="rId111"/>
  </p:notesMasterIdLst>
  <p:sldIdLst>
    <p:sldId id="440" r:id="rId2"/>
    <p:sldId id="689" r:id="rId3"/>
    <p:sldId id="722" r:id="rId4"/>
    <p:sldId id="723" r:id="rId5"/>
    <p:sldId id="724" r:id="rId6"/>
    <p:sldId id="725" r:id="rId7"/>
    <p:sldId id="726" r:id="rId8"/>
    <p:sldId id="727" r:id="rId9"/>
    <p:sldId id="728" r:id="rId10"/>
    <p:sldId id="729" r:id="rId11"/>
    <p:sldId id="730" r:id="rId12"/>
    <p:sldId id="731" r:id="rId13"/>
    <p:sldId id="732" r:id="rId14"/>
    <p:sldId id="733" r:id="rId15"/>
    <p:sldId id="734" r:id="rId16"/>
    <p:sldId id="735" r:id="rId17"/>
    <p:sldId id="736" r:id="rId18"/>
    <p:sldId id="737" r:id="rId19"/>
    <p:sldId id="739" r:id="rId20"/>
    <p:sldId id="738" r:id="rId21"/>
    <p:sldId id="512" r:id="rId22"/>
    <p:sldId id="513" r:id="rId23"/>
    <p:sldId id="579" r:id="rId24"/>
    <p:sldId id="580" r:id="rId25"/>
    <p:sldId id="581" r:id="rId26"/>
    <p:sldId id="656" r:id="rId27"/>
    <p:sldId id="582" r:id="rId28"/>
    <p:sldId id="584" r:id="rId29"/>
    <p:sldId id="585" r:id="rId30"/>
    <p:sldId id="586" r:id="rId31"/>
    <p:sldId id="587" r:id="rId32"/>
    <p:sldId id="623" r:id="rId33"/>
    <p:sldId id="622" r:id="rId34"/>
    <p:sldId id="588" r:id="rId35"/>
    <p:sldId id="624" r:id="rId36"/>
    <p:sldId id="589" r:id="rId37"/>
    <p:sldId id="625" r:id="rId38"/>
    <p:sldId id="591" r:id="rId39"/>
    <p:sldId id="592" r:id="rId40"/>
    <p:sldId id="593" r:id="rId41"/>
    <p:sldId id="594" r:id="rId42"/>
    <p:sldId id="667" r:id="rId43"/>
    <p:sldId id="680" r:id="rId44"/>
    <p:sldId id="658" r:id="rId45"/>
    <p:sldId id="663" r:id="rId46"/>
    <p:sldId id="664" r:id="rId47"/>
    <p:sldId id="681" r:id="rId48"/>
    <p:sldId id="690" r:id="rId49"/>
    <p:sldId id="682" r:id="rId50"/>
    <p:sldId id="683" r:id="rId51"/>
    <p:sldId id="684" r:id="rId52"/>
    <p:sldId id="671" r:id="rId53"/>
    <p:sldId id="672" r:id="rId54"/>
    <p:sldId id="673" r:id="rId55"/>
    <p:sldId id="674" r:id="rId56"/>
    <p:sldId id="675" r:id="rId57"/>
    <p:sldId id="676" r:id="rId58"/>
    <p:sldId id="677" r:id="rId59"/>
    <p:sldId id="678" r:id="rId60"/>
    <p:sldId id="283" r:id="rId61"/>
    <p:sldId id="679" r:id="rId62"/>
    <p:sldId id="685" r:id="rId63"/>
    <p:sldId id="626" r:id="rId64"/>
    <p:sldId id="597" r:id="rId65"/>
    <p:sldId id="598" r:id="rId66"/>
    <p:sldId id="599" r:id="rId67"/>
    <p:sldId id="600" r:id="rId68"/>
    <p:sldId id="601" r:id="rId69"/>
    <p:sldId id="602" r:id="rId70"/>
    <p:sldId id="603" r:id="rId71"/>
    <p:sldId id="604" r:id="rId72"/>
    <p:sldId id="605" r:id="rId73"/>
    <p:sldId id="606" r:id="rId74"/>
    <p:sldId id="607" r:id="rId75"/>
    <p:sldId id="608" r:id="rId76"/>
    <p:sldId id="609" r:id="rId77"/>
    <p:sldId id="610" r:id="rId78"/>
    <p:sldId id="611" r:id="rId79"/>
    <p:sldId id="612" r:id="rId80"/>
    <p:sldId id="613" r:id="rId81"/>
    <p:sldId id="614" r:id="rId82"/>
    <p:sldId id="615" r:id="rId83"/>
    <p:sldId id="616" r:id="rId84"/>
    <p:sldId id="617" r:id="rId85"/>
    <p:sldId id="618" r:id="rId86"/>
    <p:sldId id="619" r:id="rId87"/>
    <p:sldId id="620" r:id="rId88"/>
    <p:sldId id="686" r:id="rId89"/>
    <p:sldId id="638" r:id="rId90"/>
    <p:sldId id="639" r:id="rId91"/>
    <p:sldId id="640" r:id="rId92"/>
    <p:sldId id="641" r:id="rId93"/>
    <p:sldId id="642" r:id="rId94"/>
    <p:sldId id="643" r:id="rId95"/>
    <p:sldId id="644" r:id="rId96"/>
    <p:sldId id="645" r:id="rId97"/>
    <p:sldId id="646" r:id="rId98"/>
    <p:sldId id="647" r:id="rId99"/>
    <p:sldId id="648" r:id="rId100"/>
    <p:sldId id="649" r:id="rId101"/>
    <p:sldId id="650" r:id="rId102"/>
    <p:sldId id="651" r:id="rId103"/>
    <p:sldId id="652" r:id="rId104"/>
    <p:sldId id="653" r:id="rId105"/>
    <p:sldId id="654" r:id="rId106"/>
    <p:sldId id="670" r:id="rId107"/>
    <p:sldId id="687" r:id="rId108"/>
    <p:sldId id="691" r:id="rId109"/>
    <p:sldId id="721" r:id="rId11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8D2D27A1-C976-4BA6-BBA2-AA84774639EA}">
          <p14:sldIdLst>
            <p14:sldId id="440"/>
            <p14:sldId id="689"/>
            <p14:sldId id="722"/>
            <p14:sldId id="723"/>
            <p14:sldId id="724"/>
            <p14:sldId id="725"/>
            <p14:sldId id="726"/>
            <p14:sldId id="727"/>
            <p14:sldId id="728"/>
            <p14:sldId id="729"/>
            <p14:sldId id="730"/>
            <p14:sldId id="731"/>
            <p14:sldId id="732"/>
            <p14:sldId id="733"/>
            <p14:sldId id="734"/>
            <p14:sldId id="735"/>
            <p14:sldId id="736"/>
            <p14:sldId id="737"/>
            <p14:sldId id="739"/>
            <p14:sldId id="738"/>
            <p14:sldId id="512"/>
            <p14:sldId id="513"/>
            <p14:sldId id="579"/>
            <p14:sldId id="580"/>
            <p14:sldId id="581"/>
            <p14:sldId id="656"/>
            <p14:sldId id="582"/>
            <p14:sldId id="584"/>
            <p14:sldId id="585"/>
            <p14:sldId id="586"/>
            <p14:sldId id="587"/>
            <p14:sldId id="623"/>
            <p14:sldId id="622"/>
            <p14:sldId id="588"/>
            <p14:sldId id="624"/>
            <p14:sldId id="589"/>
            <p14:sldId id="625"/>
            <p14:sldId id="591"/>
            <p14:sldId id="592"/>
            <p14:sldId id="593"/>
            <p14:sldId id="594"/>
            <p14:sldId id="667"/>
            <p14:sldId id="680"/>
            <p14:sldId id="658"/>
            <p14:sldId id="663"/>
            <p14:sldId id="664"/>
            <p14:sldId id="681"/>
            <p14:sldId id="690"/>
            <p14:sldId id="682"/>
            <p14:sldId id="683"/>
            <p14:sldId id="684"/>
            <p14:sldId id="671"/>
            <p14:sldId id="672"/>
            <p14:sldId id="673"/>
            <p14:sldId id="674"/>
            <p14:sldId id="675"/>
            <p14:sldId id="676"/>
            <p14:sldId id="677"/>
            <p14:sldId id="678"/>
            <p14:sldId id="283"/>
            <p14:sldId id="679"/>
            <p14:sldId id="685"/>
            <p14:sldId id="626"/>
            <p14:sldId id="597"/>
            <p14:sldId id="598"/>
            <p14:sldId id="599"/>
            <p14:sldId id="600"/>
            <p14:sldId id="601"/>
            <p14:sldId id="602"/>
            <p14:sldId id="603"/>
            <p14:sldId id="604"/>
            <p14:sldId id="605"/>
            <p14:sldId id="606"/>
            <p14:sldId id="607"/>
            <p14:sldId id="608"/>
            <p14:sldId id="609"/>
            <p14:sldId id="610"/>
            <p14:sldId id="611"/>
            <p14:sldId id="612"/>
            <p14:sldId id="613"/>
            <p14:sldId id="614"/>
            <p14:sldId id="615"/>
            <p14:sldId id="616"/>
            <p14:sldId id="617"/>
            <p14:sldId id="618"/>
            <p14:sldId id="619"/>
            <p14:sldId id="620"/>
            <p14:sldId id="686"/>
            <p14:sldId id="638"/>
            <p14:sldId id="639"/>
            <p14:sldId id="640"/>
            <p14:sldId id="641"/>
            <p14:sldId id="642"/>
            <p14:sldId id="643"/>
            <p14:sldId id="644"/>
            <p14:sldId id="645"/>
            <p14:sldId id="646"/>
            <p14:sldId id="647"/>
            <p14:sldId id="648"/>
            <p14:sldId id="649"/>
            <p14:sldId id="650"/>
            <p14:sldId id="651"/>
            <p14:sldId id="652"/>
            <p14:sldId id="653"/>
            <p14:sldId id="654"/>
            <p14:sldId id="670"/>
            <p14:sldId id="687"/>
            <p14:sldId id="691"/>
            <p14:sldId id="72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33FF"/>
    <a:srgbClr val="FF9900"/>
    <a:srgbClr val="009999"/>
    <a:srgbClr val="4E4EF6"/>
    <a:srgbClr val="006699"/>
    <a:srgbClr val="FFFFFF"/>
    <a:srgbClr val="31869D"/>
    <a:srgbClr val="4444E8"/>
    <a:srgbClr val="5555FF"/>
    <a:srgbClr val="4141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00" autoAdjust="0"/>
    <p:restoredTop sz="96862" autoAdjust="0"/>
  </p:normalViewPr>
  <p:slideViewPr>
    <p:cSldViewPr>
      <p:cViewPr varScale="1">
        <p:scale>
          <a:sx n="105" d="100"/>
          <a:sy n="105" d="100"/>
        </p:scale>
        <p:origin x="476" y="72"/>
      </p:cViewPr>
      <p:guideLst>
        <p:guide orient="horz" pos="2160"/>
        <p:guide pos="2880"/>
      </p:guideLst>
    </p:cSldViewPr>
  </p:slideViewPr>
  <p:outlineViewPr>
    <p:cViewPr>
      <p:scale>
        <a:sx n="33" d="100"/>
        <a:sy n="33" d="100"/>
      </p:scale>
      <p:origin x="0" y="-22210"/>
    </p:cViewPr>
  </p:outlineViewPr>
  <p:notesTextViewPr>
    <p:cViewPr>
      <p:scale>
        <a:sx n="100" d="100"/>
        <a:sy n="100" d="100"/>
      </p:scale>
      <p:origin x="0" y="0"/>
    </p:cViewPr>
  </p:notesTextViewPr>
  <p:notesViewPr>
    <p:cSldViewPr>
      <p:cViewPr varScale="1">
        <p:scale>
          <a:sx n="65" d="100"/>
          <a:sy n="65" d="100"/>
        </p:scale>
        <p:origin x="2386" y="62"/>
      </p:cViewPr>
      <p:guideLst/>
    </p:cSldViewPr>
  </p:notesViewPr>
  <p:gridSpacing cx="90001" cy="90001"/>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576771369207009"/>
          <c:y val="4.1972583283353591E-2"/>
          <c:w val="0.8852608070436645"/>
          <c:h val="0.75852409720700076"/>
        </c:manualLayout>
      </c:layout>
      <c:scatterChart>
        <c:scatterStyle val="line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dat!$A$1:$BD$1</c:f>
              <c:numCache>
                <c:formatCode>General</c:formatCode>
                <c:ptCount val="56"/>
                <c:pt idx="0">
                  <c:v>4</c:v>
                </c:pt>
                <c:pt idx="1">
                  <c:v>5</c:v>
                </c:pt>
                <c:pt idx="2">
                  <c:v>6</c:v>
                </c:pt>
                <c:pt idx="3">
                  <c:v>7</c:v>
                </c:pt>
                <c:pt idx="4">
                  <c:v>9</c:v>
                </c:pt>
                <c:pt idx="5">
                  <c:v>12</c:v>
                </c:pt>
                <c:pt idx="6">
                  <c:v>15</c:v>
                </c:pt>
                <c:pt idx="7">
                  <c:v>19</c:v>
                </c:pt>
                <c:pt idx="8">
                  <c:v>23</c:v>
                </c:pt>
                <c:pt idx="9">
                  <c:v>29</c:v>
                </c:pt>
                <c:pt idx="10">
                  <c:v>37</c:v>
                </c:pt>
                <c:pt idx="11">
                  <c:v>46</c:v>
                </c:pt>
                <c:pt idx="12">
                  <c:v>58</c:v>
                </c:pt>
                <c:pt idx="13">
                  <c:v>72</c:v>
                </c:pt>
                <c:pt idx="14">
                  <c:v>90</c:v>
                </c:pt>
                <c:pt idx="15">
                  <c:v>113</c:v>
                </c:pt>
                <c:pt idx="16">
                  <c:v>142</c:v>
                </c:pt>
                <c:pt idx="17">
                  <c:v>177</c:v>
                </c:pt>
                <c:pt idx="18">
                  <c:v>221</c:v>
                </c:pt>
                <c:pt idx="19">
                  <c:v>277</c:v>
                </c:pt>
                <c:pt idx="20">
                  <c:v>346</c:v>
                </c:pt>
                <c:pt idx="21">
                  <c:v>433</c:v>
                </c:pt>
                <c:pt idx="22">
                  <c:v>541</c:v>
                </c:pt>
                <c:pt idx="23">
                  <c:v>677</c:v>
                </c:pt>
                <c:pt idx="24">
                  <c:v>846</c:v>
                </c:pt>
                <c:pt idx="25">
                  <c:v>1058</c:v>
                </c:pt>
                <c:pt idx="26">
                  <c:v>1322</c:v>
                </c:pt>
                <c:pt idx="27">
                  <c:v>1653</c:v>
                </c:pt>
                <c:pt idx="28">
                  <c:v>2066</c:v>
                </c:pt>
                <c:pt idx="29">
                  <c:v>2583</c:v>
                </c:pt>
                <c:pt idx="30">
                  <c:v>3229</c:v>
                </c:pt>
                <c:pt idx="31">
                  <c:v>4036</c:v>
                </c:pt>
                <c:pt idx="32">
                  <c:v>5046</c:v>
                </c:pt>
                <c:pt idx="33">
                  <c:v>6307</c:v>
                </c:pt>
                <c:pt idx="34">
                  <c:v>7884</c:v>
                </c:pt>
                <c:pt idx="35">
                  <c:v>9855</c:v>
                </c:pt>
                <c:pt idx="36">
                  <c:v>12319</c:v>
                </c:pt>
                <c:pt idx="37">
                  <c:v>15399</c:v>
                </c:pt>
                <c:pt idx="38">
                  <c:v>19249</c:v>
                </c:pt>
                <c:pt idx="39">
                  <c:v>24061</c:v>
                </c:pt>
                <c:pt idx="40">
                  <c:v>30076</c:v>
                </c:pt>
                <c:pt idx="41">
                  <c:v>37595</c:v>
                </c:pt>
                <c:pt idx="42">
                  <c:v>46994</c:v>
                </c:pt>
                <c:pt idx="43">
                  <c:v>58743</c:v>
                </c:pt>
                <c:pt idx="44">
                  <c:v>73429</c:v>
                </c:pt>
                <c:pt idx="45">
                  <c:v>91786</c:v>
                </c:pt>
                <c:pt idx="46">
                  <c:v>114733</c:v>
                </c:pt>
                <c:pt idx="47">
                  <c:v>143416</c:v>
                </c:pt>
                <c:pt idx="48">
                  <c:v>179271</c:v>
                </c:pt>
                <c:pt idx="49">
                  <c:v>224088</c:v>
                </c:pt>
                <c:pt idx="50">
                  <c:v>280110</c:v>
                </c:pt>
                <c:pt idx="51">
                  <c:v>350138</c:v>
                </c:pt>
                <c:pt idx="52">
                  <c:v>437673</c:v>
                </c:pt>
                <c:pt idx="53">
                  <c:v>547091</c:v>
                </c:pt>
                <c:pt idx="54">
                  <c:v>683864</c:v>
                </c:pt>
                <c:pt idx="55">
                  <c:v>854830</c:v>
                </c:pt>
              </c:numCache>
            </c:numRef>
          </c:xVal>
          <c:yVal>
            <c:numRef>
              <c:f>dat!$A$2:$BD$2</c:f>
              <c:numCache>
                <c:formatCode>General</c:formatCode>
                <c:ptCount val="56"/>
                <c:pt idx="0">
                  <c:v>1.3709070000000001</c:v>
                </c:pt>
                <c:pt idx="1">
                  <c:v>1.4007309999999999</c:v>
                </c:pt>
                <c:pt idx="2">
                  <c:v>1.400744</c:v>
                </c:pt>
                <c:pt idx="3">
                  <c:v>1.4007270000000001</c:v>
                </c:pt>
                <c:pt idx="4">
                  <c:v>1.40079</c:v>
                </c:pt>
                <c:pt idx="5">
                  <c:v>1.4007639999999999</c:v>
                </c:pt>
                <c:pt idx="6">
                  <c:v>1.4007879999999999</c:v>
                </c:pt>
                <c:pt idx="7">
                  <c:v>1.400728</c:v>
                </c:pt>
                <c:pt idx="8">
                  <c:v>1.3711370000000001</c:v>
                </c:pt>
                <c:pt idx="9">
                  <c:v>1.4008449999999999</c:v>
                </c:pt>
                <c:pt idx="10">
                  <c:v>1.877983</c:v>
                </c:pt>
                <c:pt idx="11">
                  <c:v>1.848344</c:v>
                </c:pt>
                <c:pt idx="12">
                  <c:v>2.3253360000000001</c:v>
                </c:pt>
                <c:pt idx="13">
                  <c:v>2.8018190000000001</c:v>
                </c:pt>
                <c:pt idx="14">
                  <c:v>2.8030460000000001</c:v>
                </c:pt>
                <c:pt idx="15">
                  <c:v>2.802559</c:v>
                </c:pt>
                <c:pt idx="16">
                  <c:v>2.7739859999999998</c:v>
                </c:pt>
                <c:pt idx="17">
                  <c:v>3.2793160000000001</c:v>
                </c:pt>
                <c:pt idx="18">
                  <c:v>2.8042250000000002</c:v>
                </c:pt>
                <c:pt idx="19">
                  <c:v>4.6538690000000003</c:v>
                </c:pt>
                <c:pt idx="20">
                  <c:v>6.5437510000000003</c:v>
                </c:pt>
                <c:pt idx="21">
                  <c:v>8.8328070000000007</c:v>
                </c:pt>
                <c:pt idx="22">
                  <c:v>10.290729000000001</c:v>
                </c:pt>
                <c:pt idx="23">
                  <c:v>12.611046999999999</c:v>
                </c:pt>
                <c:pt idx="24">
                  <c:v>13.123219000000001</c:v>
                </c:pt>
                <c:pt idx="25">
                  <c:v>13.594751</c:v>
                </c:pt>
                <c:pt idx="26">
                  <c:v>14.437044999999999</c:v>
                </c:pt>
                <c:pt idx="27">
                  <c:v>16.357583999999999</c:v>
                </c:pt>
                <c:pt idx="28">
                  <c:v>14.519575</c:v>
                </c:pt>
                <c:pt idx="29">
                  <c:v>15.119558</c:v>
                </c:pt>
                <c:pt idx="30">
                  <c:v>16.540811000000001</c:v>
                </c:pt>
                <c:pt idx="31">
                  <c:v>17.508476999999999</c:v>
                </c:pt>
                <c:pt idx="32">
                  <c:v>19.353065999999998</c:v>
                </c:pt>
                <c:pt idx="33">
                  <c:v>20.808419000000001</c:v>
                </c:pt>
                <c:pt idx="34">
                  <c:v>27.094306</c:v>
                </c:pt>
                <c:pt idx="35">
                  <c:v>34.299608999999997</c:v>
                </c:pt>
                <c:pt idx="36">
                  <c:v>42.615662999999998</c:v>
                </c:pt>
                <c:pt idx="37">
                  <c:v>52.032969999999999</c:v>
                </c:pt>
                <c:pt idx="38">
                  <c:v>58.647277000000003</c:v>
                </c:pt>
                <c:pt idx="39">
                  <c:v>63.412117000000002</c:v>
                </c:pt>
                <c:pt idx="40">
                  <c:v>70.003345999999993</c:v>
                </c:pt>
                <c:pt idx="41">
                  <c:v>71.968807999999996</c:v>
                </c:pt>
                <c:pt idx="42">
                  <c:v>78.590768999999995</c:v>
                </c:pt>
                <c:pt idx="43">
                  <c:v>78.466092000000003</c:v>
                </c:pt>
                <c:pt idx="44">
                  <c:v>79.796029000000004</c:v>
                </c:pt>
                <c:pt idx="45">
                  <c:v>82.434617000000003</c:v>
                </c:pt>
                <c:pt idx="46">
                  <c:v>87.226635999999999</c:v>
                </c:pt>
                <c:pt idx="47">
                  <c:v>87.676049000000006</c:v>
                </c:pt>
                <c:pt idx="48">
                  <c:v>88.858136999999999</c:v>
                </c:pt>
                <c:pt idx="49">
                  <c:v>93.695436999999998</c:v>
                </c:pt>
                <c:pt idx="50">
                  <c:v>91.732626999999994</c:v>
                </c:pt>
                <c:pt idx="51">
                  <c:v>93.088116999999997</c:v>
                </c:pt>
                <c:pt idx="52">
                  <c:v>93.712869999999995</c:v>
                </c:pt>
                <c:pt idx="53">
                  <c:v>96.054799000000003</c:v>
                </c:pt>
                <c:pt idx="54">
                  <c:v>97.281456000000006</c:v>
                </c:pt>
                <c:pt idx="55">
                  <c:v>103.319064</c:v>
                </c:pt>
              </c:numCache>
            </c:numRef>
          </c:yVal>
          <c:smooth val="0"/>
          <c:extLst>
            <c:ext xmlns:c16="http://schemas.microsoft.com/office/drawing/2014/chart" uri="{C3380CC4-5D6E-409C-BE32-E72D297353CC}">
              <c16:uniqueId val="{00000000-C4D8-4234-888E-219CA0370C94}"/>
            </c:ext>
          </c:extLst>
        </c:ser>
        <c:dLbls>
          <c:showLegendKey val="0"/>
          <c:showVal val="0"/>
          <c:showCatName val="0"/>
          <c:showSerName val="0"/>
          <c:showPercent val="0"/>
          <c:showBubbleSize val="0"/>
        </c:dLbls>
        <c:axId val="627551624"/>
        <c:axId val="627543392"/>
      </c:scatterChart>
      <c:valAx>
        <c:axId val="627551624"/>
        <c:scaling>
          <c:logBase val="2"/>
          <c:orientation val="minMax"/>
          <c:min val="4"/>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altLang="ja-JP" sz="1600" dirty="0"/>
                  <a:t>SIZE = </a:t>
                </a:r>
                <a:r>
                  <a:rPr lang="ja-JP" altLang="en-US" sz="1600" dirty="0"/>
                  <a:t>アクセス範囲（</a:t>
                </a:r>
                <a:r>
                  <a:rPr lang="en-US" altLang="ja-JP" sz="1600" dirty="0"/>
                  <a:t>KB</a:t>
                </a:r>
                <a:r>
                  <a:rPr lang="ja-JP" altLang="en-US" sz="1600" dirty="0"/>
                  <a:t>）</a:t>
                </a:r>
              </a:p>
            </c:rich>
          </c:tx>
          <c:layout>
            <c:manualLayout>
              <c:xMode val="edge"/>
              <c:yMode val="edge"/>
              <c:x val="0.35931869762850593"/>
              <c:y val="0.90968989233452957"/>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5400000" spcFirstLastPara="1" vertOverflow="ellipsis"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ja-JP"/>
          </a:p>
        </c:txPr>
        <c:crossAx val="627543392"/>
        <c:crosses val="autoZero"/>
        <c:crossBetween val="midCat"/>
        <c:majorUnit val="2"/>
      </c:valAx>
      <c:valAx>
        <c:axId val="627543392"/>
        <c:scaling>
          <c:logBase val="10"/>
          <c:orientation val="minMax"/>
          <c:max val="11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ja-JP" altLang="en-US" sz="1600" dirty="0"/>
                  <a:t>アクセス時間（</a:t>
                </a:r>
                <a:r>
                  <a:rPr lang="en-US" altLang="ja-JP" sz="1600"/>
                  <a:t>nano sec</a:t>
                </a:r>
                <a:r>
                  <a:rPr lang="ja-JP" altLang="en-US" sz="1600" dirty="0"/>
                  <a:t>）</a:t>
                </a:r>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ja-JP"/>
          </a:p>
        </c:txPr>
        <c:crossAx val="627551624"/>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BE53D4-1A7B-4FFE-8A95-4265B045F058}" type="datetimeFigureOut">
              <a:rPr kumimoji="1" lang="ja-JP" altLang="en-US" smtClean="0"/>
              <a:t>2023/8/12</a:t>
            </a:fld>
            <a:endParaRPr kumimoji="1" lang="ja-JP" altLang="en-US"/>
          </a:p>
        </p:txBody>
      </p:sp>
      <p:sp>
        <p:nvSpPr>
          <p:cNvPr id="4" name="スライド イメージ プレースホルダー 3"/>
          <p:cNvSpPr>
            <a:spLocks noGrp="1" noRot="1" noChangeAspect="1"/>
          </p:cNvSpPr>
          <p:nvPr>
            <p:ph type="sldImg" idx="2"/>
          </p:nvPr>
        </p:nvSpPr>
        <p:spPr>
          <a:xfrm>
            <a:off x="818971" y="161951"/>
            <a:ext cx="5220058" cy="3915044"/>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A5F4D4-1F28-49A5-8AEE-E46B08553EC4}" type="slidenum">
              <a:rPr kumimoji="1" lang="ja-JP" altLang="en-US" smtClean="0"/>
              <a:t>‹#›</a:t>
            </a:fld>
            <a:endParaRPr kumimoji="1" lang="ja-JP" altLang="en-US"/>
          </a:p>
        </p:txBody>
      </p:sp>
    </p:spTree>
    <p:extLst>
      <p:ext uri="{BB962C8B-B14F-4D97-AF65-F5344CB8AC3E}">
        <p14:creationId xmlns:p14="http://schemas.microsoft.com/office/powerpoint/2010/main" val="169212330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1</a:t>
            </a:fld>
            <a:endParaRPr kumimoji="1" lang="ja-JP" altLang="en-US"/>
          </a:p>
        </p:txBody>
      </p:sp>
    </p:spTree>
    <p:extLst>
      <p:ext uri="{BB962C8B-B14F-4D97-AF65-F5344CB8AC3E}">
        <p14:creationId xmlns:p14="http://schemas.microsoft.com/office/powerpoint/2010/main" val="3548328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19</a:t>
            </a:fld>
            <a:endParaRPr kumimoji="1" lang="ja-JP" altLang="en-US"/>
          </a:p>
        </p:txBody>
      </p:sp>
    </p:spTree>
    <p:extLst>
      <p:ext uri="{BB962C8B-B14F-4D97-AF65-F5344CB8AC3E}">
        <p14:creationId xmlns:p14="http://schemas.microsoft.com/office/powerpoint/2010/main" val="4206097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r>
              <a:rPr kumimoji="1" lang="en-US" altLang="ja-JP" dirty="0"/>
              <a:t>The next example</a:t>
            </a:r>
            <a:r>
              <a:rPr kumimoji="1" lang="en-US" altLang="ja-JP" baseline="0" dirty="0"/>
              <a:t> is a cache miss.</a:t>
            </a:r>
          </a:p>
          <a:p>
            <a:endParaRPr kumimoji="1" lang="en-US" altLang="ja-JP"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A cache miss is typically shown as a diamond-like shape,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when the image is zoomed out as follows.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This horizontal</a:t>
            </a:r>
            <a:r>
              <a:rPr lang="en-US" altLang="ja-JP" baseline="0" dirty="0"/>
              <a:t> line represents a cache miss latency.</a:t>
            </a:r>
            <a:endParaRPr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60</a:t>
            </a:fld>
            <a:endParaRPr kumimoji="1" lang="ja-JP" altLang="en-US"/>
          </a:p>
        </p:txBody>
      </p:sp>
    </p:spTree>
    <p:extLst>
      <p:ext uri="{BB962C8B-B14F-4D97-AF65-F5344CB8AC3E}">
        <p14:creationId xmlns:p14="http://schemas.microsoft.com/office/powerpoint/2010/main" val="469352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1" name="正方形/長方形 20"/>
          <p:cNvSpPr/>
          <p:nvPr/>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sp>
        <p:nvSpPr>
          <p:cNvPr id="7170" name="Rectangle 2"/>
          <p:cNvSpPr>
            <a:spLocks noGrp="1" noChangeArrowheads="1"/>
          </p:cNvSpPr>
          <p:nvPr>
            <p:ph type="ctrTitle"/>
          </p:nvPr>
        </p:nvSpPr>
        <p:spPr>
          <a:xfrm>
            <a:off x="701957" y="278965"/>
            <a:ext cx="7920088" cy="2340026"/>
          </a:xfrm>
          <a:prstGeom prst="rect">
            <a:avLst/>
          </a:prstGeom>
        </p:spPr>
        <p:txBody>
          <a:bodyPr anchor="ctr"/>
          <a:lstStyle>
            <a:lvl1pPr algn="ctr">
              <a:defRPr sz="3200" b="1">
                <a:solidFill>
                  <a:schemeClr val="bg1"/>
                </a:solidFill>
              </a:defRPr>
            </a:lvl1pPr>
          </a:lstStyle>
          <a:p>
            <a:r>
              <a:rPr lang="ja-JP" altLang="en-US"/>
              <a:t>マスター タイトルの書式設定</a:t>
            </a:r>
            <a:endParaRPr lang="ja-JP" altLang="en-US" dirty="0"/>
          </a:p>
        </p:txBody>
      </p:sp>
      <p:sp>
        <p:nvSpPr>
          <p:cNvPr id="7171" name="Rectangle 3"/>
          <p:cNvSpPr>
            <a:spLocks noGrp="1" noChangeArrowheads="1"/>
          </p:cNvSpPr>
          <p:nvPr>
            <p:ph type="subTitle" idx="1"/>
          </p:nvPr>
        </p:nvSpPr>
        <p:spPr>
          <a:xfrm>
            <a:off x="1691968" y="4149007"/>
            <a:ext cx="7200080" cy="1440017"/>
          </a:xfrm>
        </p:spPr>
        <p:txBody>
          <a:bodyPr anchor="b"/>
          <a:lstStyle>
            <a:lvl1pPr marL="0" indent="0" algn="r">
              <a:lnSpc>
                <a:spcPct val="150000"/>
              </a:lnSpc>
              <a:spcBef>
                <a:spcPts val="0"/>
              </a:spcBef>
              <a:spcAft>
                <a:spcPts val="0"/>
              </a:spcAft>
              <a:buFont typeface="Wingdings" pitchFamily="2" charset="2"/>
              <a:buNone/>
              <a:defRPr>
                <a:solidFill>
                  <a:schemeClr val="bg1"/>
                </a:solidFill>
              </a:defRPr>
            </a:lvl1pPr>
          </a:lstStyle>
          <a:p>
            <a:r>
              <a:rPr lang="ja-JP" altLang="en-US"/>
              <a:t>マスター サブタイトルの書式設定</a:t>
            </a:r>
            <a:endParaRPr lang="ja-JP" altLang="en-US" dirty="0"/>
          </a:p>
        </p:txBody>
      </p:sp>
      <p:sp>
        <p:nvSpPr>
          <p:cNvPr id="5" name="正方形/長方形 4"/>
          <p:cNvSpPr/>
          <p:nvPr userDrawn="1"/>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cxnSp>
        <p:nvCxnSpPr>
          <p:cNvPr id="6" name="直線コネクタ 5"/>
          <p:cNvCxnSpPr/>
          <p:nvPr userDrawn="1"/>
        </p:nvCxnSpPr>
        <p:spPr bwMode="auto">
          <a:xfrm flipV="1">
            <a:off x="701957" y="2618991"/>
            <a:ext cx="7830087" cy="2"/>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2774692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左">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4" name="フッター プレースホルダー 3"/>
          <p:cNvSpPr>
            <a:spLocks noGrp="1"/>
          </p:cNvSpPr>
          <p:nvPr>
            <p:ph type="ftr" sz="quarter" idx="11"/>
          </p:nvPr>
        </p:nvSpPr>
        <p:spPr>
          <a:xfrm>
            <a:off x="6732288" y="1"/>
            <a:ext cx="2411712" cy="278579"/>
          </a:xfrm>
          <a:prstGeom prst="rect">
            <a:avLst/>
          </a:prstGeom>
        </p:spPr>
        <p:txBody>
          <a:bodyPr/>
          <a:lstStyle/>
          <a:p>
            <a:r>
              <a:rPr lang="ja-JP" altLang="en-US"/>
              <a:t>アドバンスト コンピュータ・アーキテクチャ</a:t>
            </a:r>
            <a:endParaRPr lang="ja-JP" altLang="ja-JP"/>
          </a:p>
        </p:txBody>
      </p:sp>
      <p:sp>
        <p:nvSpPr>
          <p:cNvPr id="8" name="コンテンツ プレースホルダー 7"/>
          <p:cNvSpPr>
            <a:spLocks noGrp="1"/>
          </p:cNvSpPr>
          <p:nvPr>
            <p:ph sz="quarter" idx="13"/>
          </p:nvPr>
        </p:nvSpPr>
        <p:spPr>
          <a:xfrm>
            <a:off x="251425" y="1268712"/>
            <a:ext cx="4320576" cy="5491162"/>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6" name="スライド番号プレースホルダー 2"/>
          <p:cNvSpPr>
            <a:spLocks noGrp="1"/>
          </p:cNvSpPr>
          <p:nvPr>
            <p:ph type="sldNum" sz="quarter" idx="4"/>
          </p:nvPr>
        </p:nvSpPr>
        <p:spPr>
          <a:xfrm>
            <a:off x="8712552" y="6399396"/>
            <a:ext cx="360048" cy="360048"/>
          </a:xfrm>
          <a:prstGeom prst="rect">
            <a:avLst/>
          </a:prstGeom>
        </p:spPr>
        <p:txBody>
          <a:bodyPr vert="horz" wrap="none" lIns="91440" tIns="45720" rIns="91440" bIns="45720" rtlCol="0" anchor="b" anchorCtr="0"/>
          <a:lstStyle>
            <a:lvl1pPr algn="r">
              <a:defRPr sz="1400" baseline="0">
                <a:solidFill>
                  <a:schemeClr val="tx1">
                    <a:lumMod val="65000"/>
                    <a:lumOff val="35000"/>
                  </a:schemeClr>
                </a:solidFill>
                <a:latin typeface="+mn-lt"/>
                <a:ea typeface="+mn-ea"/>
              </a:defRPr>
            </a:lvl1pPr>
          </a:lstStyle>
          <a:p>
            <a:fld id="{AB25FED9-6C1E-4BAE-9892-C02CADA97A8C}" type="slidenum">
              <a:rPr lang="ja-JP" altLang="en-US" smtClean="0"/>
              <a:pPr/>
              <a:t>‹#›</a:t>
            </a:fld>
            <a:endParaRPr lang="ja-JP" altLang="en-US"/>
          </a:p>
        </p:txBody>
      </p:sp>
    </p:spTree>
    <p:extLst>
      <p:ext uri="{BB962C8B-B14F-4D97-AF65-F5344CB8AC3E}">
        <p14:creationId xmlns:p14="http://schemas.microsoft.com/office/powerpoint/2010/main" val="3008992973"/>
      </p:ext>
    </p:extLst>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8" name="Rectangle 20"/>
          <p:cNvSpPr txBox="1">
            <a:spLocks noChangeArrowheads="1"/>
          </p:cNvSpPr>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280092" cy="5219751"/>
          </a:xfrm>
        </p:spPr>
        <p:txBody>
          <a:bodyPr/>
          <a:lstStyle>
            <a:lvl2pPr>
              <a:buClr>
                <a:schemeClr val="accent4"/>
              </a:buClr>
              <a:defRPr/>
            </a:lvl2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6"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6349938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4042597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1628980"/>
            <a:ext cx="7200080" cy="990011"/>
          </a:xfrm>
        </p:spPr>
        <p:txBody>
          <a:bodyPr anchor="b"/>
          <a:lstStyle>
            <a:lvl1pPr algn="l">
              <a:defRPr sz="3200" b="0"/>
            </a:lvl1pPr>
          </a:lstStyle>
          <a:p>
            <a:r>
              <a:rPr kumimoji="1" lang="ja-JP" altLang="en-US"/>
              <a:t>マスター タイトルの書式設定</a:t>
            </a:r>
            <a:endParaRPr kumimoji="1" lang="ja-JP" altLang="en-US" dirty="0"/>
          </a:p>
        </p:txBody>
      </p:sp>
      <p:cxnSp>
        <p:nvCxnSpPr>
          <p:cNvPr id="4" name="直線コネクタ 3"/>
          <p:cNvCxnSpPr/>
          <p:nvPr userDrawn="1"/>
        </p:nvCxnSpPr>
        <p:spPr bwMode="auto">
          <a:xfrm flipV="1">
            <a:off x="611956" y="2618991"/>
            <a:ext cx="6120068" cy="1"/>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4175611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tx1">
                    <a:lumMod val="75000"/>
                    <a:lumOff val="25000"/>
                  </a:schemeClr>
                </a:solidFill>
              </a:defRPr>
            </a:lvl1pPr>
          </a:lstStyle>
          <a:p>
            <a:fld id="{D2D8002D-B5B0-4BAC-B1F6-782DDCCE6D9C}" type="slidenum">
              <a:rPr kumimoji="1" lang="ja-JP" altLang="en-US" smtClean="0"/>
              <a:pPr/>
              <a:t>‹#›</a:t>
            </a:fld>
            <a:endParaRPr kumimoji="1" lang="ja-JP" altLang="en-US"/>
          </a:p>
        </p:txBody>
      </p:sp>
    </p:spTree>
    <p:extLst>
      <p:ext uri="{BB962C8B-B14F-4D97-AF65-F5344CB8AC3E}">
        <p14:creationId xmlns:p14="http://schemas.microsoft.com/office/powerpoint/2010/main" val="192161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dirty="0"/>
              <a:t>マスタ タイトルの書式設定</a:t>
            </a:r>
          </a:p>
        </p:txBody>
      </p:sp>
      <p:sp>
        <p:nvSpPr>
          <p:cNvPr id="8"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010089" cy="5219751"/>
          </a:xfr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18903597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dirty="0"/>
              <a:t>マスタ タイトルの書式設定</a:t>
            </a:r>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25377997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1628980"/>
            <a:ext cx="7200080" cy="990011"/>
          </a:xfrm>
        </p:spPr>
        <p:txBody>
          <a:bodyPr anchor="b"/>
          <a:lstStyle>
            <a:lvl1pPr algn="l">
              <a:defRPr sz="3200" b="0"/>
            </a:lvl1pPr>
          </a:lstStyle>
          <a:p>
            <a:r>
              <a:rPr kumimoji="1" lang="ja-JP" altLang="en-US" dirty="0"/>
              <a:t>マスター タイトルの書式設定</a:t>
            </a:r>
          </a:p>
        </p:txBody>
      </p:sp>
      <p:cxnSp>
        <p:nvCxnSpPr>
          <p:cNvPr id="5" name="直線コネクタ 4"/>
          <p:cNvCxnSpPr/>
          <p:nvPr userDrawn="1"/>
        </p:nvCxnSpPr>
        <p:spPr bwMode="auto">
          <a:xfrm flipV="1">
            <a:off x="611956" y="2618991"/>
            <a:ext cx="6120068" cy="1"/>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3240672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タイトルとコンテンツ（青）">
    <p:spTree>
      <p:nvGrpSpPr>
        <p:cNvPr id="1" name=""/>
        <p:cNvGrpSpPr/>
        <p:nvPr/>
      </p:nvGrpSpPr>
      <p:grpSpPr>
        <a:xfrm>
          <a:off x="0" y="0"/>
          <a:ext cx="0" cy="0"/>
          <a:chOff x="0" y="0"/>
          <a:chExt cx="0" cy="0"/>
        </a:xfrm>
      </p:grpSpPr>
      <p:sp>
        <p:nvSpPr>
          <p:cNvPr id="5" name="正方形/長方形 4"/>
          <p:cNvSpPr/>
          <p:nvPr userDrawn="1"/>
        </p:nvSpPr>
        <p:spPr bwMode="auto">
          <a:xfrm>
            <a:off x="0" y="0"/>
            <a:ext cx="9144000" cy="1268976"/>
          </a:xfrm>
          <a:prstGeom prst="rect">
            <a:avLst/>
          </a:prstGeom>
          <a:solidFill>
            <a:schemeClr val="accent5">
              <a:lumMod val="75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 name="スライド番号プレースホルダ 3"/>
          <p:cNvSpPr>
            <a:spLocks noGrp="1"/>
          </p:cNvSpPr>
          <p:nvPr>
            <p:ph type="sldNum" sz="quarter" idx="10"/>
          </p:nvPr>
        </p:nvSpPr>
        <p:spPr/>
        <p:txBody>
          <a:bodyPr/>
          <a:lstStyle>
            <a:lvl1pPr>
              <a:defRPr>
                <a:solidFill>
                  <a:srgbClr val="5E6363"/>
                </a:solidFill>
                <a:latin typeface="+mn-ea"/>
                <a:ea typeface="+mn-ea"/>
              </a:defRPr>
            </a:lvl1pPr>
          </a:lstStyle>
          <a:p>
            <a:fld id="{D2D8002D-B5B0-4BAC-B1F6-782DDCCE6D9C}" type="slidenum">
              <a:rPr kumimoji="1" lang="ja-JP" altLang="en-US" smtClean="0"/>
              <a:pPr/>
              <a:t>‹#›</a:t>
            </a:fld>
            <a:endParaRPr kumimoji="1" lang="ja-JP" altLang="en-US"/>
          </a:p>
        </p:txBody>
      </p:sp>
      <p:sp>
        <p:nvSpPr>
          <p:cNvPr id="7" name="タイトル 6"/>
          <p:cNvSpPr>
            <a:spLocks noGrp="1"/>
          </p:cNvSpPr>
          <p:nvPr>
            <p:ph type="title"/>
          </p:nvPr>
        </p:nvSpPr>
        <p:spPr>
          <a:xfrm>
            <a:off x="611956" y="188964"/>
            <a:ext cx="7920880" cy="936104"/>
          </a:xfrm>
        </p:spPr>
        <p:txBody>
          <a:bodyPr>
            <a:normAutofit/>
          </a:bodyPr>
          <a:lstStyle>
            <a:lvl1pPr>
              <a:defRPr sz="3600" b="1">
                <a:solidFill>
                  <a:schemeClr val="bg1"/>
                </a:solidFill>
              </a:defRPr>
            </a:lvl1pPr>
          </a:lstStyle>
          <a:p>
            <a:r>
              <a:rPr kumimoji="1" lang="ja-JP" altLang="en-US"/>
              <a:t>マスター タイトルの書式設定</a:t>
            </a:r>
          </a:p>
        </p:txBody>
      </p:sp>
      <p:sp>
        <p:nvSpPr>
          <p:cNvPr id="9" name="コンテンツ プレースホルダー 8"/>
          <p:cNvSpPr>
            <a:spLocks noGrp="1"/>
          </p:cNvSpPr>
          <p:nvPr>
            <p:ph sz="quarter" idx="11"/>
          </p:nvPr>
        </p:nvSpPr>
        <p:spPr>
          <a:xfrm>
            <a:off x="611188" y="1628775"/>
            <a:ext cx="7921625" cy="4968875"/>
          </a:xfrm>
        </p:spPr>
        <p:txBody>
          <a:bodyPr/>
          <a:lstStyle>
            <a:lvl1pPr>
              <a:buClr>
                <a:schemeClr val="accent5"/>
              </a:buClr>
              <a:defRPr>
                <a:solidFill>
                  <a:srgbClr val="5E6363"/>
                </a:solidFill>
              </a:defRPr>
            </a:lvl1pPr>
            <a:lvl2pPr>
              <a:defRPr>
                <a:solidFill>
                  <a:srgbClr val="5E6363"/>
                </a:solidFill>
              </a:defRPr>
            </a:lvl2pPr>
            <a:lvl3pPr>
              <a:defRPr>
                <a:solidFill>
                  <a:srgbClr val="5E6363"/>
                </a:solidFill>
              </a:defRPr>
            </a:lvl3pPr>
            <a:lvl4pPr>
              <a:defRPr>
                <a:solidFill>
                  <a:srgbClr val="5E6363"/>
                </a:solidFill>
              </a:defRPr>
            </a:lvl4pPr>
            <a:lvl5pPr>
              <a:defRPr>
                <a:solidFill>
                  <a:srgbClr val="5E6363"/>
                </a:solidFill>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二等辺三角形 5"/>
          <p:cNvSpPr/>
          <p:nvPr userDrawn="1"/>
        </p:nvSpPr>
        <p:spPr bwMode="auto">
          <a:xfrm rot="10800000">
            <a:off x="4301995" y="1268976"/>
            <a:ext cx="540007" cy="288032"/>
          </a:xfrm>
          <a:prstGeom prst="triangle">
            <a:avLst/>
          </a:prstGeom>
          <a:solidFill>
            <a:schemeClr val="accent5">
              <a:lumMod val="75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8001023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bwMode="auto">
          <a:xfrm>
            <a:off x="611956" y="1088974"/>
            <a:ext cx="8280092" cy="522005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 name="正方形/長方形 1"/>
          <p:cNvSpPr/>
          <p:nvPr/>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2"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p>
            <a:pPr lvl="0"/>
            <a:r>
              <a:rPr lang="ja-JP" altLang="en-US" dirty="0"/>
              <a:t>マスタ タイトルの書式設定</a:t>
            </a:r>
          </a:p>
        </p:txBody>
      </p:sp>
      <p:sp>
        <p:nvSpPr>
          <p:cNvPr id="6164"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
        <p:nvSpPr>
          <p:cNvPr id="6" name="正方形/長方形 5"/>
          <p:cNvSpPr/>
          <p:nvPr userDrawn="1"/>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35615592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62" r:id="rId6"/>
    <p:sldLayoutId id="2147483667" r:id="rId7"/>
    <p:sldLayoutId id="2147483668" r:id="rId8"/>
    <p:sldLayoutId id="2147483676" r:id="rId9"/>
    <p:sldLayoutId id="2147483677" r:id="rId10"/>
  </p:sldLayoutIdLst>
  <p:hf hdr="0" ftr="0" dt="0"/>
  <p:txStyles>
    <p:titleStyle>
      <a:lvl1pPr algn="l" rtl="0" eaLnBrk="1" fontAlgn="base" hangingPunct="1">
        <a:spcBef>
          <a:spcPct val="0"/>
        </a:spcBef>
        <a:spcAft>
          <a:spcPct val="0"/>
        </a:spcAft>
        <a:defRPr kumimoji="1" sz="28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5pPr>
      <a:lvl6pPr marL="4572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6pPr>
      <a:lvl7pPr marL="9144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7pPr>
      <a:lvl8pPr marL="13716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8pPr>
      <a:lvl9pPr marL="18288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9pPr>
    </p:titleStyle>
    <p:body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8.png"/><Relationship Id="rId7" Type="http://schemas.openxmlformats.org/officeDocument/2006/relationships/image" Target="../media/image5.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41953" y="1988984"/>
            <a:ext cx="8460094" cy="630007"/>
          </a:xfrm>
        </p:spPr>
        <p:txBody>
          <a:bodyPr/>
          <a:lstStyle/>
          <a:p>
            <a:r>
              <a:rPr lang="ja-JP" altLang="en-US" sz="2800" dirty="0"/>
              <a:t>先進計算機構成論 </a:t>
            </a:r>
            <a:r>
              <a:rPr lang="en-US" altLang="ja-JP" sz="2800" dirty="0"/>
              <a:t>12</a:t>
            </a:r>
            <a:endParaRPr kumimoji="1" lang="ja-JP" altLang="en-US" sz="2800" dirty="0"/>
          </a:p>
        </p:txBody>
      </p:sp>
      <p:sp>
        <p:nvSpPr>
          <p:cNvPr id="6" name="サブタイトル 2"/>
          <p:cNvSpPr txBox="1">
            <a:spLocks/>
          </p:cNvSpPr>
          <p:nvPr/>
        </p:nvSpPr>
        <p:spPr bwMode="auto">
          <a:xfrm>
            <a:off x="881959" y="3699003"/>
            <a:ext cx="7650085" cy="54000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marL="0" indent="0" algn="r" rtl="0" eaLnBrk="1" fontAlgn="base" hangingPunct="1">
              <a:lnSpc>
                <a:spcPct val="150000"/>
              </a:lnSpc>
              <a:spcBef>
                <a:spcPts val="0"/>
              </a:spcBef>
              <a:spcAft>
                <a:spcPts val="0"/>
              </a:spcAft>
              <a:buClr>
                <a:schemeClr val="accent5"/>
              </a:buClr>
              <a:buFont typeface="Wingdings" pitchFamily="2" charset="2"/>
              <a:buNone/>
              <a:tabLst>
                <a:tab pos="2057400" algn="l"/>
              </a:tabLst>
              <a:defRPr kumimoji="1" sz="2000">
                <a:solidFill>
                  <a:schemeClr val="bg1"/>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a:lnSpc>
                <a:spcPct val="100000"/>
              </a:lnSpc>
            </a:pPr>
            <a:r>
              <a:rPr lang="ja-JP" altLang="en-US" kern="0" dirty="0"/>
              <a:t>東京大学大学院 情報理工学系研究科 創造情報学専攻</a:t>
            </a:r>
            <a:endParaRPr lang="en-US" altLang="ja-JP" kern="0" dirty="0"/>
          </a:p>
          <a:p>
            <a:pPr>
              <a:lnSpc>
                <a:spcPct val="100000"/>
              </a:lnSpc>
            </a:pPr>
            <a:r>
              <a:rPr lang="ja-JP" altLang="en-US" kern="0" dirty="0"/>
              <a:t>塩谷 亮太 </a:t>
            </a:r>
            <a:endParaRPr lang="en-US" altLang="ja-JP" kern="0" dirty="0"/>
          </a:p>
          <a:p>
            <a:pPr>
              <a:lnSpc>
                <a:spcPct val="100000"/>
              </a:lnSpc>
            </a:pPr>
            <a:r>
              <a:rPr lang="en-US" altLang="ja-JP" kern="0" dirty="0"/>
              <a:t>shioya@ci.i.u-tokyo.ac.jp</a:t>
            </a:r>
            <a:endParaRPr lang="ja-JP" altLang="en-US" kern="0" dirty="0"/>
          </a:p>
        </p:txBody>
      </p:sp>
    </p:spTree>
    <p:extLst>
      <p:ext uri="{BB962C8B-B14F-4D97-AF65-F5344CB8AC3E}">
        <p14:creationId xmlns:p14="http://schemas.microsoft.com/office/powerpoint/2010/main" val="101780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A3D5BF-9B76-39A4-7B0C-D4962DF23689}"/>
              </a:ext>
            </a:extLst>
          </p:cNvPr>
          <p:cNvSpPr>
            <a:spLocks noGrp="1"/>
          </p:cNvSpPr>
          <p:nvPr>
            <p:ph type="title"/>
          </p:nvPr>
        </p:nvSpPr>
        <p:spPr/>
        <p:txBody>
          <a:bodyPr/>
          <a:lstStyle/>
          <a:p>
            <a:r>
              <a:rPr kumimoji="1" lang="ja-JP" altLang="en-US" dirty="0"/>
              <a:t>質問とか感想</a:t>
            </a:r>
          </a:p>
        </p:txBody>
      </p:sp>
      <p:sp>
        <p:nvSpPr>
          <p:cNvPr id="3" name="テキスト プレースホルダー 2">
            <a:extLst>
              <a:ext uri="{FF2B5EF4-FFF2-40B4-BE49-F238E27FC236}">
                <a16:creationId xmlns:a16="http://schemas.microsoft.com/office/drawing/2014/main" id="{1A0449CD-AA92-A0A4-593C-6C33BAF6FE87}"/>
              </a:ext>
            </a:extLst>
          </p:cNvPr>
          <p:cNvSpPr>
            <a:spLocks noGrp="1"/>
          </p:cNvSpPr>
          <p:nvPr>
            <p:ph type="body" sz="quarter" idx="10"/>
          </p:nvPr>
        </p:nvSpPr>
        <p:spPr/>
        <p:txBody>
          <a:bodyPr/>
          <a:lstStyle/>
          <a:p>
            <a:r>
              <a:rPr kumimoji="1" lang="ja-JP" altLang="en-US" dirty="0"/>
              <a:t>基本的な質問になってしまうのですが、</a:t>
            </a:r>
            <a:r>
              <a:rPr kumimoji="1" lang="en-US" altLang="ja-JP" dirty="0"/>
              <a:t>GPU</a:t>
            </a:r>
            <a:r>
              <a:rPr kumimoji="1" lang="ja-JP" altLang="en-US" dirty="0"/>
              <a:t>において並列化できる最大数というのはどれくらいのものなのでしょうか。そしてその限界はどういった原因によるものなのでしょうか。</a:t>
            </a:r>
          </a:p>
          <a:p>
            <a:endParaRPr kumimoji="1" lang="ja-JP" altLang="en-US" dirty="0"/>
          </a:p>
        </p:txBody>
      </p:sp>
    </p:spTree>
    <p:extLst>
      <p:ext uri="{BB962C8B-B14F-4D97-AF65-F5344CB8AC3E}">
        <p14:creationId xmlns:p14="http://schemas.microsoft.com/office/powerpoint/2010/main" val="20135861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アドレスが等間隔になるとどうなるか</a:t>
            </a:r>
          </a:p>
        </p:txBody>
      </p:sp>
      <p:sp>
        <p:nvSpPr>
          <p:cNvPr id="3" name="テキスト プレースホルダー 2"/>
          <p:cNvSpPr>
            <a:spLocks noGrp="1"/>
          </p:cNvSpPr>
          <p:nvPr>
            <p:ph type="body" sz="quarter" idx="10"/>
          </p:nvPr>
        </p:nvSpPr>
        <p:spPr>
          <a:xfrm>
            <a:off x="431954" y="3969006"/>
            <a:ext cx="8460094" cy="2339719"/>
          </a:xfrm>
        </p:spPr>
        <p:txBody>
          <a:bodyPr/>
          <a:lstStyle/>
          <a:p>
            <a:r>
              <a:rPr lang="ja-JP" altLang="en-US" dirty="0"/>
              <a:t>何がまずいのか：セット位置を決める部分が全部一定に</a:t>
            </a:r>
            <a:endParaRPr lang="en-US" altLang="ja-JP" dirty="0"/>
          </a:p>
          <a:p>
            <a:pPr lvl="1"/>
            <a:r>
              <a:rPr lang="en-US" altLang="ja-JP" dirty="0">
                <a:latin typeface="Consolas" panose="020B0609020204030204" pitchFamily="49" charset="0"/>
              </a:rPr>
              <a:t>   0: 00</a:t>
            </a:r>
            <a:r>
              <a:rPr lang="en-US" altLang="ja-JP" dirty="0">
                <a:solidFill>
                  <a:schemeClr val="accent6"/>
                </a:solidFill>
                <a:latin typeface="Consolas" panose="020B0609020204030204" pitchFamily="49" charset="0"/>
              </a:rPr>
              <a:t>000000</a:t>
            </a:r>
            <a:r>
              <a:rPr lang="en-US" altLang="ja-JP" dirty="0">
                <a:latin typeface="Consolas" panose="020B0609020204030204" pitchFamily="49" charset="0"/>
              </a:rPr>
              <a:t>000000</a:t>
            </a:r>
          </a:p>
          <a:p>
            <a:pPr lvl="1"/>
            <a:r>
              <a:rPr lang="en-US" altLang="ja-JP" dirty="0">
                <a:latin typeface="Consolas" panose="020B0609020204030204" pitchFamily="49" charset="0"/>
              </a:rPr>
              <a:t>4096: 01</a:t>
            </a:r>
            <a:r>
              <a:rPr lang="en-US" altLang="ja-JP" dirty="0">
                <a:solidFill>
                  <a:schemeClr val="accent6"/>
                </a:solidFill>
                <a:latin typeface="Consolas" panose="020B0609020204030204" pitchFamily="49" charset="0"/>
              </a:rPr>
              <a:t>000000</a:t>
            </a:r>
            <a:r>
              <a:rPr lang="en-US" altLang="ja-JP" dirty="0">
                <a:latin typeface="Consolas" panose="020B0609020204030204" pitchFamily="49" charset="0"/>
              </a:rPr>
              <a:t>000000</a:t>
            </a:r>
          </a:p>
          <a:p>
            <a:pPr lvl="1"/>
            <a:r>
              <a:rPr lang="en-US" altLang="ja-JP" dirty="0">
                <a:latin typeface="Consolas" panose="020B0609020204030204" pitchFamily="49" charset="0"/>
              </a:rPr>
              <a:t>8192: 10</a:t>
            </a:r>
            <a:r>
              <a:rPr lang="en-US" altLang="ja-JP" dirty="0">
                <a:solidFill>
                  <a:schemeClr val="accent6"/>
                </a:solidFill>
                <a:latin typeface="Consolas" panose="020B0609020204030204" pitchFamily="49" charset="0"/>
              </a:rPr>
              <a:t>000000</a:t>
            </a:r>
            <a:r>
              <a:rPr lang="en-US" altLang="ja-JP" dirty="0">
                <a:latin typeface="Consolas" panose="020B0609020204030204" pitchFamily="49" charset="0"/>
              </a:rPr>
              <a:t>000000 </a:t>
            </a:r>
          </a:p>
          <a:p>
            <a:r>
              <a:rPr lang="ja-JP" altLang="en-US" dirty="0">
                <a:latin typeface="Consolas" panose="020B0609020204030204" pitchFamily="49" charset="0"/>
              </a:rPr>
              <a:t>大きな二次元配列で二次元目を連続にすると，連想度分ぐらいしかキャッシュできない</a:t>
            </a:r>
            <a:endParaRPr lang="en-US" altLang="ja-JP" dirty="0">
              <a:latin typeface="Consolas" panose="020B0609020204030204" pitchFamily="49" charset="0"/>
            </a:endParaRPr>
          </a:p>
        </p:txBody>
      </p:sp>
      <p:sp>
        <p:nvSpPr>
          <p:cNvPr id="4" name="正方形/長方形 3"/>
          <p:cNvSpPr/>
          <p:nvPr/>
        </p:nvSpPr>
        <p:spPr bwMode="auto">
          <a:xfrm>
            <a:off x="5202006"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5202006"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6" name="正方形/長方形 5"/>
          <p:cNvSpPr/>
          <p:nvPr/>
        </p:nvSpPr>
        <p:spPr bwMode="auto">
          <a:xfrm>
            <a:off x="5202006"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7" name="正方形/長方形 6"/>
          <p:cNvSpPr/>
          <p:nvPr/>
        </p:nvSpPr>
        <p:spPr bwMode="auto">
          <a:xfrm>
            <a:off x="5922014"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5922014"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5202006"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0" name="正方形/長方形 9"/>
          <p:cNvSpPr/>
          <p:nvPr/>
        </p:nvSpPr>
        <p:spPr bwMode="auto">
          <a:xfrm>
            <a:off x="5202006"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1" name="正方形/長方形 10"/>
          <p:cNvSpPr/>
          <p:nvPr/>
        </p:nvSpPr>
        <p:spPr bwMode="auto">
          <a:xfrm>
            <a:off x="5922014"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5922014"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5202007"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592201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15" name="正方形/長方形 14"/>
          <p:cNvSpPr/>
          <p:nvPr/>
        </p:nvSpPr>
        <p:spPr bwMode="auto">
          <a:xfrm>
            <a:off x="4842002" y="126897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6" name="正方形/長方形 15"/>
          <p:cNvSpPr/>
          <p:nvPr/>
        </p:nvSpPr>
        <p:spPr bwMode="auto">
          <a:xfrm>
            <a:off x="4842002" y="162898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4842002" y="198898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4842002" y="234898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19" name="二等辺三角形 18"/>
          <p:cNvSpPr/>
          <p:nvPr/>
        </p:nvSpPr>
        <p:spPr bwMode="auto">
          <a:xfrm rot="16200000">
            <a:off x="3986993" y="1853983"/>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6732023"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6732023"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2" name="正方形/長方形 21"/>
          <p:cNvSpPr/>
          <p:nvPr/>
        </p:nvSpPr>
        <p:spPr bwMode="auto">
          <a:xfrm>
            <a:off x="6732023"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3" name="正方形/長方形 22"/>
          <p:cNvSpPr/>
          <p:nvPr/>
        </p:nvSpPr>
        <p:spPr bwMode="auto">
          <a:xfrm>
            <a:off x="7452031"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7452031"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6732023"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6" name="正方形/長方形 25"/>
          <p:cNvSpPr/>
          <p:nvPr/>
        </p:nvSpPr>
        <p:spPr bwMode="auto">
          <a:xfrm>
            <a:off x="6732023"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7" name="正方形/長方形 26"/>
          <p:cNvSpPr/>
          <p:nvPr/>
        </p:nvSpPr>
        <p:spPr bwMode="auto">
          <a:xfrm>
            <a:off x="7452031"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7452031"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673202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0" name="正方形/長方形 29"/>
          <p:cNvSpPr/>
          <p:nvPr/>
        </p:nvSpPr>
        <p:spPr bwMode="auto">
          <a:xfrm>
            <a:off x="7452031"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31" name="正方形/長方形 30"/>
          <p:cNvSpPr/>
          <p:nvPr/>
        </p:nvSpPr>
        <p:spPr bwMode="auto">
          <a:xfrm>
            <a:off x="971960" y="1448978"/>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3" name="直線矢印コネクタ 32"/>
          <p:cNvCxnSpPr/>
          <p:nvPr/>
        </p:nvCxnSpPr>
        <p:spPr bwMode="auto">
          <a:xfrm>
            <a:off x="971960" y="1358977"/>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p:cNvSpPr/>
          <p:nvPr/>
        </p:nvSpPr>
        <p:spPr bwMode="auto">
          <a:xfrm>
            <a:off x="2051972"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35" name="正方形/長方形 34"/>
          <p:cNvSpPr/>
          <p:nvPr/>
        </p:nvSpPr>
        <p:spPr bwMode="auto">
          <a:xfrm>
            <a:off x="3131985" y="1448978"/>
            <a:ext cx="720008"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Consolas" panose="020B0609020204030204" pitchFamily="49" charset="0"/>
              </a:rPr>
              <a:t>ライン</a:t>
            </a:r>
            <a:endParaRPr kumimoji="1" lang="ja-JP" altLang="en-US" dirty="0">
              <a:solidFill>
                <a:schemeClr val="tx1">
                  <a:lumMod val="75000"/>
                  <a:lumOff val="25000"/>
                </a:schemeClr>
              </a:solidFill>
              <a:latin typeface="Consolas" panose="020B0609020204030204" pitchFamily="49" charset="0"/>
            </a:endParaRPr>
          </a:p>
        </p:txBody>
      </p:sp>
      <p:cxnSp>
        <p:nvCxnSpPr>
          <p:cNvPr id="37" name="直線コネクタ 36"/>
          <p:cNvCxnSpPr/>
          <p:nvPr/>
        </p:nvCxnSpPr>
        <p:spPr bwMode="auto">
          <a:xfrm>
            <a:off x="2411976" y="1988984"/>
            <a:ext cx="720008" cy="0"/>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40" name="正方形/長方形 39"/>
          <p:cNvSpPr/>
          <p:nvPr/>
        </p:nvSpPr>
        <p:spPr bwMode="auto">
          <a:xfrm>
            <a:off x="2411976" y="216898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ここの</a:t>
            </a:r>
            <a:r>
              <a:rPr kumimoji="1" lang="en-US" altLang="ja-JP" sz="1600" dirty="0">
                <a:solidFill>
                  <a:schemeClr val="tx1">
                    <a:lumMod val="75000"/>
                    <a:lumOff val="25000"/>
                  </a:schemeClr>
                </a:solidFill>
                <a:latin typeface="+mn-ea"/>
              </a:rPr>
              <a:t>6</a:t>
            </a:r>
            <a:r>
              <a:rPr kumimoji="1" lang="ja-JP" altLang="en-US" sz="1600" dirty="0">
                <a:solidFill>
                  <a:schemeClr val="tx1">
                    <a:lumMod val="75000"/>
                    <a:lumOff val="25000"/>
                  </a:schemeClr>
                </a:solidFill>
                <a:latin typeface="+mn-ea"/>
              </a:rPr>
              <a:t>ビットが</a:t>
            </a:r>
            <a:endParaRPr kumimoji="1" lang="en-US" altLang="ja-JP" sz="1600" dirty="0">
              <a:solidFill>
                <a:schemeClr val="tx1">
                  <a:lumMod val="75000"/>
                  <a:lumOff val="25000"/>
                </a:schemeClr>
              </a:solidFill>
              <a:latin typeface="+mn-ea"/>
            </a:endParaRPr>
          </a:p>
          <a:p>
            <a:pPr algn="ctr"/>
            <a:r>
              <a:rPr kumimoji="1" lang="ja-JP" altLang="en-US" sz="1600" dirty="0">
                <a:solidFill>
                  <a:schemeClr val="tx1">
                    <a:lumMod val="75000"/>
                    <a:lumOff val="25000"/>
                  </a:schemeClr>
                </a:solidFill>
                <a:latin typeface="+mn-ea"/>
              </a:rPr>
              <a:t>セットの位置を決める</a:t>
            </a:r>
          </a:p>
        </p:txBody>
      </p:sp>
      <p:sp>
        <p:nvSpPr>
          <p:cNvPr id="41" name="正方形/長方形 40"/>
          <p:cNvSpPr/>
          <p:nvPr/>
        </p:nvSpPr>
        <p:spPr bwMode="auto">
          <a:xfrm>
            <a:off x="3221985"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Consolas" panose="020B0609020204030204" pitchFamily="49" charset="0"/>
              </a:rPr>
              <a:t>543210</a:t>
            </a:r>
            <a:endParaRPr kumimoji="1" lang="ja-JP" altLang="en-US" sz="1600" dirty="0">
              <a:solidFill>
                <a:schemeClr val="tx1">
                  <a:lumMod val="75000"/>
                  <a:lumOff val="25000"/>
                </a:schemeClr>
              </a:solidFill>
              <a:latin typeface="Consolas" panose="020B0609020204030204" pitchFamily="49" charset="0"/>
            </a:endParaRPr>
          </a:p>
        </p:txBody>
      </p:sp>
      <p:sp>
        <p:nvSpPr>
          <p:cNvPr id="43" name="正方形/長方形 42"/>
          <p:cNvSpPr/>
          <p:nvPr/>
        </p:nvSpPr>
        <p:spPr bwMode="auto">
          <a:xfrm>
            <a:off x="2411976" y="1448978"/>
            <a:ext cx="720009" cy="270003"/>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Consolas" panose="020B0609020204030204" pitchFamily="49" charset="0"/>
              </a:rPr>
              <a:t>セット</a:t>
            </a:r>
          </a:p>
        </p:txBody>
      </p:sp>
      <p:sp>
        <p:nvSpPr>
          <p:cNvPr id="44" name="正方形/長方形 43"/>
          <p:cNvSpPr/>
          <p:nvPr/>
        </p:nvSpPr>
        <p:spPr bwMode="auto">
          <a:xfrm>
            <a:off x="2591978" y="1718981"/>
            <a:ext cx="270004"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Consolas" panose="020B0609020204030204" pitchFamily="49" charset="0"/>
              </a:rPr>
              <a:t>ba9876</a:t>
            </a:r>
            <a:endParaRPr kumimoji="1" lang="ja-JP" altLang="en-US" sz="1600" dirty="0">
              <a:solidFill>
                <a:schemeClr val="tx1">
                  <a:lumMod val="75000"/>
                  <a:lumOff val="25000"/>
                </a:schemeClr>
              </a:solidFill>
              <a:latin typeface="Consolas" panose="020B0609020204030204" pitchFamily="49" charset="0"/>
            </a:endParaRPr>
          </a:p>
        </p:txBody>
      </p:sp>
      <p:sp>
        <p:nvSpPr>
          <p:cNvPr id="42" name="正方形/長方形 41"/>
          <p:cNvSpPr/>
          <p:nvPr/>
        </p:nvSpPr>
        <p:spPr bwMode="auto">
          <a:xfrm>
            <a:off x="2231974" y="3338999"/>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360000" lvl="1" indent="0">
              <a:buNone/>
            </a:pPr>
            <a:r>
              <a:rPr kumimoji="1" lang="en-US" altLang="ja-JP" sz="2000" dirty="0">
                <a:solidFill>
                  <a:schemeClr val="tx1">
                    <a:lumMod val="75000"/>
                    <a:lumOff val="25000"/>
                  </a:schemeClr>
                </a:solidFill>
                <a:latin typeface="Consolas" panose="020B0609020204030204" pitchFamily="49" charset="0"/>
              </a:rPr>
              <a:t>uint32_t A[1024][</a:t>
            </a:r>
            <a:r>
              <a:rPr kumimoji="1" lang="en-US" altLang="ja-JP" sz="2000" b="1" dirty="0">
                <a:solidFill>
                  <a:schemeClr val="accent5"/>
                </a:solidFill>
                <a:latin typeface="Consolas" panose="020B0609020204030204" pitchFamily="49" charset="0"/>
              </a:rPr>
              <a:t>1024</a:t>
            </a:r>
            <a:r>
              <a:rPr kumimoji="1" lang="en-US" altLang="ja-JP" sz="2000" dirty="0">
                <a:solidFill>
                  <a:schemeClr val="tx1">
                    <a:lumMod val="75000"/>
                    <a:lumOff val="25000"/>
                  </a:schemeClr>
                </a:solidFill>
                <a:latin typeface="Consolas" panose="020B0609020204030204" pitchFamily="49" charset="0"/>
              </a:rPr>
              <a:t>];</a:t>
            </a:r>
            <a:br>
              <a:rPr kumimoji="1" lang="en-US" altLang="ja-JP" sz="2000" dirty="0">
                <a:solidFill>
                  <a:schemeClr val="tx1">
                    <a:lumMod val="75000"/>
                    <a:lumOff val="25000"/>
                  </a:schemeClr>
                </a:solidFill>
                <a:latin typeface="Consolas" panose="020B0609020204030204" pitchFamily="49" charset="0"/>
              </a:rPr>
            </a:br>
            <a:r>
              <a:rPr lang="en-US" altLang="ja-JP" dirty="0">
                <a:latin typeface="Consolas" panose="020B0609020204030204" pitchFamily="49" charset="0"/>
              </a:rPr>
              <a:t>for (</a:t>
            </a:r>
            <a:r>
              <a:rPr lang="en-US" altLang="ja-JP" dirty="0" err="1">
                <a:latin typeface="Consolas" panose="020B0609020204030204" pitchFamily="49" charset="0"/>
              </a:rPr>
              <a:t>int</a:t>
            </a:r>
            <a:r>
              <a:rPr lang="en-US" altLang="ja-JP" dirty="0">
                <a:latin typeface="Consolas" panose="020B0609020204030204" pitchFamily="49" charset="0"/>
              </a:rPr>
              <a:t> j = 0; j &lt; SIZE; </a:t>
            </a:r>
            <a:r>
              <a:rPr lang="en-US" altLang="ja-JP" dirty="0" err="1">
                <a:latin typeface="Consolas" panose="020B0609020204030204" pitchFamily="49" charset="0"/>
              </a:rPr>
              <a:t>j++</a:t>
            </a:r>
            <a:r>
              <a:rPr lang="en-US" altLang="ja-JP" dirty="0">
                <a:latin typeface="Consolas" panose="020B0609020204030204" pitchFamily="49" charset="0"/>
              </a:rPr>
              <a:t>) </a:t>
            </a:r>
          </a:p>
          <a:p>
            <a:pPr marL="360000" lvl="1" indent="0">
              <a:buNone/>
            </a:pPr>
            <a:r>
              <a:rPr lang="en-US" altLang="ja-JP" dirty="0">
                <a:latin typeface="Consolas" panose="020B0609020204030204" pitchFamily="49" charset="0"/>
              </a:rPr>
              <a:t>    A</a:t>
            </a:r>
            <a:r>
              <a:rPr lang="en-US" altLang="ja-JP" b="1" dirty="0">
                <a:solidFill>
                  <a:schemeClr val="accent5"/>
                </a:solidFill>
                <a:latin typeface="Consolas" panose="020B0609020204030204" pitchFamily="49" charset="0"/>
              </a:rPr>
              <a:t>[j]</a:t>
            </a:r>
            <a:r>
              <a:rPr lang="en-US" altLang="ja-JP" dirty="0">
                <a:latin typeface="Consolas" panose="020B0609020204030204" pitchFamily="49" charset="0"/>
              </a:rPr>
              <a:t>[0]++;</a:t>
            </a:r>
            <a:endParaRPr lang="ja-JP" altLang="en-US" dirty="0">
              <a:latin typeface="Consolas" panose="020B0609020204030204" pitchFamily="49" charset="0"/>
            </a:endParaRPr>
          </a:p>
          <a:p>
            <a:pPr algn="ctr"/>
            <a:endParaRPr kumimoji="1" lang="ja-JP" altLang="en-US" sz="2000"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24934099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行列と二次元配列のまとめ</a:t>
            </a:r>
          </a:p>
        </p:txBody>
      </p:sp>
      <p:sp>
        <p:nvSpPr>
          <p:cNvPr id="3" name="テキスト プレースホルダー 2"/>
          <p:cNvSpPr>
            <a:spLocks noGrp="1"/>
          </p:cNvSpPr>
          <p:nvPr>
            <p:ph type="body" sz="quarter" idx="10"/>
          </p:nvPr>
        </p:nvSpPr>
        <p:spPr/>
        <p:txBody>
          <a:bodyPr/>
          <a:lstStyle/>
          <a:p>
            <a:r>
              <a:rPr kumimoji="1" lang="ja-JP" altLang="en-US" dirty="0"/>
              <a:t>構造</a:t>
            </a:r>
            <a:endParaRPr kumimoji="1" lang="en-US" altLang="ja-JP" dirty="0"/>
          </a:p>
          <a:p>
            <a:pPr lvl="1"/>
            <a:r>
              <a:rPr kumimoji="1" lang="ja-JP" altLang="en-US" dirty="0"/>
              <a:t>行列は二次元配列として表限</a:t>
            </a:r>
            <a:endParaRPr kumimoji="1" lang="en-US" altLang="ja-JP" dirty="0"/>
          </a:p>
          <a:p>
            <a:pPr lvl="1"/>
            <a:r>
              <a:rPr kumimoji="1" lang="ja-JP" altLang="en-US" dirty="0"/>
              <a:t>二次元配列は，１次元目が連続するよう展開される</a:t>
            </a:r>
            <a:endParaRPr kumimoji="1" lang="en-US" altLang="ja-JP" dirty="0"/>
          </a:p>
          <a:p>
            <a:r>
              <a:rPr kumimoji="1" lang="ja-JP" altLang="en-US" dirty="0"/>
              <a:t>二次元目を連続させるとやばい</a:t>
            </a:r>
            <a:endParaRPr kumimoji="1" lang="en-US" altLang="ja-JP" dirty="0"/>
          </a:p>
          <a:p>
            <a:pPr lvl="1"/>
            <a:r>
              <a:rPr kumimoji="1" lang="ja-JP" altLang="en-US" dirty="0"/>
              <a:t>ラインの利用効率が悪い</a:t>
            </a:r>
            <a:endParaRPr kumimoji="1" lang="en-US" altLang="ja-JP" dirty="0"/>
          </a:p>
          <a:p>
            <a:pPr lvl="1"/>
            <a:r>
              <a:rPr lang="ja-JP" altLang="en-US" dirty="0"/>
              <a:t>大きな二次元配列ではアドレスが等間隔に</a:t>
            </a:r>
            <a:endParaRPr kumimoji="1" lang="en-US" altLang="ja-JP" dirty="0"/>
          </a:p>
          <a:p>
            <a:pPr lvl="2"/>
            <a:r>
              <a:rPr kumimoji="1" lang="ja-JP" altLang="en-US" dirty="0"/>
              <a:t>コンフリクトが起きてキャッシュがほとんど利用できない</a:t>
            </a:r>
          </a:p>
        </p:txBody>
      </p:sp>
    </p:spTree>
    <p:extLst>
      <p:ext uri="{BB962C8B-B14F-4D97-AF65-F5344CB8AC3E}">
        <p14:creationId xmlns:p14="http://schemas.microsoft.com/office/powerpoint/2010/main" val="8464777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基本的な行列積の実装</a:t>
            </a:r>
          </a:p>
        </p:txBody>
      </p:sp>
      <p:sp>
        <p:nvSpPr>
          <p:cNvPr id="4" name="テキスト プレースホルダー 3"/>
          <p:cNvSpPr>
            <a:spLocks noGrp="1"/>
          </p:cNvSpPr>
          <p:nvPr>
            <p:ph type="body" sz="quarter" idx="10"/>
          </p:nvPr>
        </p:nvSpPr>
        <p:spPr>
          <a:xfrm>
            <a:off x="431954" y="5049018"/>
            <a:ext cx="8100090" cy="1259707"/>
          </a:xfrm>
        </p:spPr>
        <p:txBody>
          <a:bodyPr/>
          <a:lstStyle/>
          <a:p>
            <a:r>
              <a:rPr kumimoji="1" lang="ja-JP" altLang="en-US" dirty="0"/>
              <a:t>三重ループとして実現できる</a:t>
            </a:r>
          </a:p>
        </p:txBody>
      </p:sp>
      <p:sp>
        <p:nvSpPr>
          <p:cNvPr id="5" name="テキスト プレースホルダー 2"/>
          <p:cNvSpPr txBox="1">
            <a:spLocks/>
          </p:cNvSpPr>
          <p:nvPr/>
        </p:nvSpPr>
        <p:spPr bwMode="auto">
          <a:xfrm>
            <a:off x="971960" y="1358977"/>
            <a:ext cx="8100090" cy="33297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360000" lvl="1" indent="0">
              <a:buFont typeface="メイリオ" panose="020B0604030504040204" pitchFamily="50" charset="-128"/>
              <a:buNone/>
            </a:pPr>
            <a:r>
              <a:rPr lang="en-US" altLang="ja-JP" kern="0">
                <a:latin typeface="Consolas" panose="020B0609020204030204" pitchFamily="49" charset="0"/>
              </a:rPr>
              <a:t>for (int k = 0; k &lt; SIZE; k++) {</a:t>
            </a:r>
          </a:p>
          <a:p>
            <a:pPr marL="360000" lvl="1" indent="0">
              <a:buFont typeface="メイリオ" panose="020B0604030504040204" pitchFamily="50" charset="-128"/>
              <a:buNone/>
            </a:pPr>
            <a:r>
              <a:rPr lang="en-US" altLang="ja-JP" kern="0">
                <a:latin typeface="Consolas" panose="020B0609020204030204" pitchFamily="49" charset="0"/>
              </a:rPr>
              <a:t>    for (int j = 0; j &lt; SIZE; j++) {</a:t>
            </a:r>
          </a:p>
          <a:p>
            <a:pPr marL="360000" lvl="1" indent="0">
              <a:buFont typeface="メイリオ" panose="020B0604030504040204" pitchFamily="50" charset="-128"/>
              <a:buNone/>
            </a:pPr>
            <a:r>
              <a:rPr lang="en-US" altLang="ja-JP" kern="0">
                <a:latin typeface="Consolas" panose="020B0609020204030204" pitchFamily="49" charset="0"/>
              </a:rPr>
              <a:t>        for (int i = 0; i &lt; SIZE; i++) {</a:t>
            </a:r>
          </a:p>
          <a:p>
            <a:pPr marL="360000" lvl="1" indent="0">
              <a:buFont typeface="メイリオ" panose="020B0604030504040204" pitchFamily="50" charset="-128"/>
              <a:buNone/>
            </a:pPr>
            <a:r>
              <a:rPr lang="en-US" altLang="ja-JP" kern="0">
                <a:latin typeface="Consolas" panose="020B0609020204030204" pitchFamily="49" charset="0"/>
              </a:rPr>
              <a:t>            a[k][j] += b[k][i] * c[i][j];</a:t>
            </a:r>
          </a:p>
          <a:p>
            <a:pPr marL="360000" lvl="1" indent="0">
              <a:buFont typeface="メイリオ" panose="020B0604030504040204" pitchFamily="50" charset="-128"/>
              <a:buNone/>
            </a:pPr>
            <a:r>
              <a:rPr lang="en-US" altLang="ja-JP" kern="0">
                <a:latin typeface="Consolas" panose="020B0609020204030204" pitchFamily="49" charset="0"/>
              </a:rPr>
              <a:t>        }</a:t>
            </a:r>
          </a:p>
          <a:p>
            <a:pPr marL="360000" lvl="1" indent="0">
              <a:buFont typeface="メイリオ" panose="020B0604030504040204" pitchFamily="50" charset="-128"/>
              <a:buNone/>
            </a:pPr>
            <a:r>
              <a:rPr lang="en-US" altLang="ja-JP" kern="0">
                <a:latin typeface="Consolas" panose="020B0609020204030204" pitchFamily="49" charset="0"/>
              </a:rPr>
              <a:t>    }</a:t>
            </a:r>
          </a:p>
          <a:p>
            <a:pPr marL="360000" lvl="1" indent="0">
              <a:buFont typeface="メイリオ" panose="020B0604030504040204" pitchFamily="50" charset="-128"/>
              <a:buNone/>
            </a:pPr>
            <a:r>
              <a:rPr lang="en-US" altLang="ja-JP" kern="0">
                <a:latin typeface="Consolas" panose="020B0609020204030204" pitchFamily="49" charset="0"/>
              </a:rPr>
              <a:t>}</a:t>
            </a:r>
          </a:p>
          <a:p>
            <a:pPr lvl="1"/>
            <a:endParaRPr lang="ja-JP" altLang="en-US" kern="0" dirty="0">
              <a:latin typeface="Consolas" panose="020B0609020204030204" pitchFamily="49" charset="0"/>
            </a:endParaRPr>
          </a:p>
        </p:txBody>
      </p:sp>
    </p:spTree>
    <p:extLst>
      <p:ext uri="{BB962C8B-B14F-4D97-AF65-F5344CB8AC3E}">
        <p14:creationId xmlns:p14="http://schemas.microsoft.com/office/powerpoint/2010/main" val="11732773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行列積の動作イメージ</a:t>
            </a:r>
          </a:p>
        </p:txBody>
      </p:sp>
      <p:sp>
        <p:nvSpPr>
          <p:cNvPr id="4" name="テキスト プレースホルダー 3"/>
          <p:cNvSpPr>
            <a:spLocks noGrp="1"/>
          </p:cNvSpPr>
          <p:nvPr>
            <p:ph type="body" sz="quarter" idx="10"/>
          </p:nvPr>
        </p:nvSpPr>
        <p:spPr>
          <a:xfrm>
            <a:off x="431954" y="5499330"/>
            <a:ext cx="8100090" cy="1259707"/>
          </a:xfrm>
        </p:spPr>
        <p:txBody>
          <a:bodyPr/>
          <a:lstStyle/>
          <a:p>
            <a:r>
              <a:rPr lang="en-US" altLang="ja-JP" dirty="0"/>
              <a:t>a[k][j] </a:t>
            </a:r>
            <a:r>
              <a:rPr lang="ja-JP" altLang="en-US" dirty="0"/>
              <a:t>は，</a:t>
            </a:r>
            <a:r>
              <a:rPr lang="en-US" altLang="ja-JP" dirty="0">
                <a:solidFill>
                  <a:schemeClr val="accent4"/>
                </a:solidFill>
              </a:rPr>
              <a:t>b </a:t>
            </a:r>
            <a:r>
              <a:rPr lang="ja-JP" altLang="en-US" dirty="0">
                <a:solidFill>
                  <a:schemeClr val="accent4"/>
                </a:solidFill>
              </a:rPr>
              <a:t>の </a:t>
            </a:r>
            <a:r>
              <a:rPr lang="en-US" altLang="ja-JP" dirty="0">
                <a:solidFill>
                  <a:schemeClr val="accent4"/>
                </a:solidFill>
              </a:rPr>
              <a:t>k </a:t>
            </a:r>
            <a:r>
              <a:rPr lang="ja-JP" altLang="en-US" dirty="0">
                <a:solidFill>
                  <a:schemeClr val="accent4"/>
                </a:solidFill>
              </a:rPr>
              <a:t>行目（紫）</a:t>
            </a:r>
            <a:r>
              <a:rPr lang="ja-JP" altLang="en-US" dirty="0"/>
              <a:t>と，</a:t>
            </a:r>
            <a:r>
              <a:rPr lang="en-US" altLang="ja-JP" dirty="0">
                <a:solidFill>
                  <a:schemeClr val="accent3">
                    <a:lumMod val="75000"/>
                  </a:schemeClr>
                </a:solidFill>
              </a:rPr>
              <a:t>c </a:t>
            </a:r>
            <a:r>
              <a:rPr lang="ja-JP" altLang="en-US" dirty="0">
                <a:solidFill>
                  <a:schemeClr val="accent3">
                    <a:lumMod val="75000"/>
                  </a:schemeClr>
                </a:solidFill>
              </a:rPr>
              <a:t>の</a:t>
            </a:r>
            <a:r>
              <a:rPr lang="ja-JP" altLang="en-US" dirty="0" err="1">
                <a:solidFill>
                  <a:schemeClr val="accent3">
                    <a:lumMod val="75000"/>
                  </a:schemeClr>
                </a:solidFill>
              </a:rPr>
              <a:t>ｊ</a:t>
            </a:r>
            <a:r>
              <a:rPr lang="ja-JP" altLang="en-US" dirty="0">
                <a:solidFill>
                  <a:schemeClr val="accent3">
                    <a:lumMod val="75000"/>
                  </a:schemeClr>
                </a:solidFill>
              </a:rPr>
              <a:t>列目（緑）</a:t>
            </a:r>
            <a:r>
              <a:rPr lang="ja-JP" altLang="en-US" dirty="0"/>
              <a:t>の各要素を乗算して累積することにより求まる</a:t>
            </a:r>
            <a:endParaRPr lang="en-US" altLang="ja-JP" dirty="0"/>
          </a:p>
          <a:p>
            <a:pPr lvl="1"/>
            <a:r>
              <a:rPr kumimoji="1" lang="ja-JP" altLang="en-US" dirty="0"/>
              <a:t>一番内側の </a:t>
            </a:r>
            <a:r>
              <a:rPr kumimoji="1" lang="en-US" altLang="ja-JP" dirty="0" err="1"/>
              <a:t>i</a:t>
            </a:r>
            <a:r>
              <a:rPr kumimoji="1" lang="en-US" altLang="ja-JP" dirty="0"/>
              <a:t> </a:t>
            </a:r>
            <a:r>
              <a:rPr kumimoji="1" lang="ja-JP" altLang="en-US" dirty="0"/>
              <a:t>はこの各要素を参照するために回る</a:t>
            </a:r>
          </a:p>
        </p:txBody>
      </p:sp>
      <p:sp>
        <p:nvSpPr>
          <p:cNvPr id="5" name="テキスト プレースホルダー 2"/>
          <p:cNvSpPr txBox="1">
            <a:spLocks/>
          </p:cNvSpPr>
          <p:nvPr/>
        </p:nvSpPr>
        <p:spPr bwMode="auto">
          <a:xfrm>
            <a:off x="1331964" y="3068996"/>
            <a:ext cx="7470083" cy="243002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360000" lvl="1" indent="0">
              <a:buFont typeface="メイリオ" panose="020B0604030504040204" pitchFamily="50" charset="-128"/>
              <a:buNone/>
            </a:pPr>
            <a:r>
              <a:rPr lang="en-US" altLang="ja-JP" sz="1800" kern="0" dirty="0">
                <a:latin typeface="Consolas" panose="020B0609020204030204" pitchFamily="49" charset="0"/>
              </a:rPr>
              <a:t>for (</a:t>
            </a:r>
            <a:r>
              <a:rPr lang="en-US" altLang="ja-JP" sz="1800" kern="0" dirty="0" err="1">
                <a:latin typeface="Consolas" panose="020B0609020204030204" pitchFamily="49" charset="0"/>
              </a:rPr>
              <a:t>int</a:t>
            </a:r>
            <a:r>
              <a:rPr lang="en-US" altLang="ja-JP" sz="1800" kern="0" dirty="0">
                <a:latin typeface="Consolas" panose="020B0609020204030204" pitchFamily="49" charset="0"/>
              </a:rPr>
              <a:t> k = 0; k &lt; SIZE; k++) {</a:t>
            </a:r>
          </a:p>
          <a:p>
            <a:pPr marL="360000" lvl="1" indent="0">
              <a:buFont typeface="メイリオ" panose="020B0604030504040204" pitchFamily="50" charset="-128"/>
              <a:buNone/>
            </a:pPr>
            <a:r>
              <a:rPr lang="en-US" altLang="ja-JP" sz="1800" kern="0" dirty="0">
                <a:latin typeface="Consolas" panose="020B0609020204030204" pitchFamily="49" charset="0"/>
              </a:rPr>
              <a:t>    for (</a:t>
            </a:r>
            <a:r>
              <a:rPr lang="en-US" altLang="ja-JP" sz="1800" kern="0" dirty="0" err="1">
                <a:latin typeface="Consolas" panose="020B0609020204030204" pitchFamily="49" charset="0"/>
              </a:rPr>
              <a:t>int</a:t>
            </a:r>
            <a:r>
              <a:rPr lang="en-US" altLang="ja-JP" sz="1800" kern="0" dirty="0">
                <a:latin typeface="Consolas" panose="020B0609020204030204" pitchFamily="49" charset="0"/>
              </a:rPr>
              <a:t> j = 0; j &lt; SIZE; </a:t>
            </a:r>
            <a:r>
              <a:rPr lang="en-US" altLang="ja-JP" sz="1800" kern="0" dirty="0" err="1">
                <a:latin typeface="Consolas" panose="020B0609020204030204" pitchFamily="49" charset="0"/>
              </a:rPr>
              <a:t>j++</a:t>
            </a:r>
            <a:r>
              <a:rPr lang="en-US" altLang="ja-JP" sz="1800" kern="0" dirty="0">
                <a:latin typeface="Consolas" panose="020B0609020204030204" pitchFamily="49" charset="0"/>
              </a:rPr>
              <a:t>) {</a:t>
            </a:r>
          </a:p>
          <a:p>
            <a:pPr marL="360000" lvl="1" indent="0">
              <a:buFont typeface="メイリオ" panose="020B0604030504040204" pitchFamily="50" charset="-128"/>
              <a:buNone/>
            </a:pPr>
            <a:r>
              <a:rPr lang="en-US" altLang="ja-JP" sz="1800" kern="0" dirty="0">
                <a:latin typeface="Consolas" panose="020B0609020204030204" pitchFamily="49" charset="0"/>
              </a:rPr>
              <a:t>        for (</a:t>
            </a:r>
            <a:r>
              <a:rPr lang="en-US" altLang="ja-JP" sz="1800" kern="0" dirty="0" err="1">
                <a:latin typeface="Consolas" panose="020B0609020204030204" pitchFamily="49" charset="0"/>
              </a:rPr>
              <a:t>int</a:t>
            </a:r>
            <a:r>
              <a:rPr lang="en-US" altLang="ja-JP" sz="1800" kern="0" dirty="0">
                <a:latin typeface="Consolas" panose="020B0609020204030204" pitchFamily="49" charset="0"/>
              </a:rPr>
              <a:t> </a:t>
            </a:r>
            <a:r>
              <a:rPr lang="en-US" altLang="ja-JP" sz="1800" kern="0" dirty="0" err="1">
                <a:latin typeface="Consolas" panose="020B0609020204030204" pitchFamily="49" charset="0"/>
              </a:rPr>
              <a:t>i</a:t>
            </a:r>
            <a:r>
              <a:rPr lang="en-US" altLang="ja-JP" sz="1800" kern="0" dirty="0">
                <a:latin typeface="Consolas" panose="020B0609020204030204" pitchFamily="49" charset="0"/>
              </a:rPr>
              <a:t> = 0; </a:t>
            </a:r>
            <a:r>
              <a:rPr lang="en-US" altLang="ja-JP" sz="1800" kern="0" dirty="0" err="1">
                <a:latin typeface="Consolas" panose="020B0609020204030204" pitchFamily="49" charset="0"/>
              </a:rPr>
              <a:t>i</a:t>
            </a:r>
            <a:r>
              <a:rPr lang="en-US" altLang="ja-JP" sz="1800" kern="0" dirty="0">
                <a:latin typeface="Consolas" panose="020B0609020204030204" pitchFamily="49" charset="0"/>
              </a:rPr>
              <a:t> &lt; SIZE; </a:t>
            </a:r>
            <a:r>
              <a:rPr lang="en-US" altLang="ja-JP" sz="1800" kern="0" dirty="0" err="1">
                <a:latin typeface="Consolas" panose="020B0609020204030204" pitchFamily="49" charset="0"/>
              </a:rPr>
              <a:t>i</a:t>
            </a:r>
            <a:r>
              <a:rPr lang="en-US" altLang="ja-JP" sz="1800" kern="0" dirty="0">
                <a:latin typeface="Consolas" panose="020B0609020204030204" pitchFamily="49" charset="0"/>
              </a:rPr>
              <a:t>++) {</a:t>
            </a:r>
          </a:p>
          <a:p>
            <a:pPr marL="360000" lvl="1" indent="0">
              <a:buFont typeface="メイリオ" panose="020B0604030504040204" pitchFamily="50" charset="-128"/>
              <a:buNone/>
            </a:pPr>
            <a:r>
              <a:rPr lang="en-US" altLang="ja-JP" sz="1800" kern="0" dirty="0">
                <a:latin typeface="Consolas" panose="020B0609020204030204" pitchFamily="49" charset="0"/>
              </a:rPr>
              <a:t>            a[k][j] += b[k][</a:t>
            </a:r>
            <a:r>
              <a:rPr lang="en-US" altLang="ja-JP" sz="1800" kern="0" dirty="0" err="1">
                <a:latin typeface="Consolas" panose="020B0609020204030204" pitchFamily="49" charset="0"/>
              </a:rPr>
              <a:t>i</a:t>
            </a:r>
            <a:r>
              <a:rPr lang="en-US" altLang="ja-JP" sz="1800" kern="0" dirty="0">
                <a:latin typeface="Consolas" panose="020B0609020204030204" pitchFamily="49" charset="0"/>
              </a:rPr>
              <a:t>] * c[</a:t>
            </a:r>
            <a:r>
              <a:rPr lang="en-US" altLang="ja-JP" sz="1800" kern="0" dirty="0" err="1">
                <a:latin typeface="Consolas" panose="020B0609020204030204" pitchFamily="49" charset="0"/>
              </a:rPr>
              <a:t>i</a:t>
            </a:r>
            <a:r>
              <a:rPr lang="en-US" altLang="ja-JP" sz="1800" kern="0" dirty="0">
                <a:latin typeface="Consolas" panose="020B0609020204030204" pitchFamily="49" charset="0"/>
              </a:rPr>
              <a:t>][j];</a:t>
            </a:r>
          </a:p>
          <a:p>
            <a:pPr marL="360000" lvl="1" indent="0">
              <a:buFont typeface="メイリオ" panose="020B0604030504040204" pitchFamily="50" charset="-128"/>
              <a:buNone/>
            </a:pPr>
            <a:r>
              <a:rPr lang="en-US" altLang="ja-JP" sz="1800" kern="0" dirty="0">
                <a:latin typeface="Consolas" panose="020B0609020204030204" pitchFamily="49" charset="0"/>
              </a:rPr>
              <a:t>        }</a:t>
            </a:r>
          </a:p>
          <a:p>
            <a:pPr marL="360000" lvl="1" indent="0">
              <a:buFont typeface="メイリオ" panose="020B0604030504040204" pitchFamily="50" charset="-128"/>
              <a:buNone/>
            </a:pPr>
            <a:r>
              <a:rPr lang="en-US" altLang="ja-JP" sz="1800" kern="0" dirty="0">
                <a:latin typeface="Consolas" panose="020B0609020204030204" pitchFamily="49" charset="0"/>
              </a:rPr>
              <a:t>    }</a:t>
            </a:r>
          </a:p>
          <a:p>
            <a:pPr marL="360000" lvl="1" indent="0">
              <a:buFont typeface="メイリオ" panose="020B0604030504040204" pitchFamily="50" charset="-128"/>
              <a:buNone/>
            </a:pPr>
            <a:r>
              <a:rPr lang="en-US" altLang="ja-JP" sz="1800" kern="0" dirty="0">
                <a:latin typeface="Consolas" panose="020B0609020204030204" pitchFamily="49" charset="0"/>
              </a:rPr>
              <a:t>}</a:t>
            </a:r>
          </a:p>
          <a:p>
            <a:pPr lvl="1"/>
            <a:endParaRPr lang="ja-JP" altLang="en-US" sz="1800" kern="0" dirty="0">
              <a:latin typeface="Consolas" panose="020B0609020204030204" pitchFamily="49" charset="0"/>
            </a:endParaRPr>
          </a:p>
        </p:txBody>
      </p:sp>
      <p:sp>
        <p:nvSpPr>
          <p:cNvPr id="3" name="正方形/長方形 2"/>
          <p:cNvSpPr/>
          <p:nvPr/>
        </p:nvSpPr>
        <p:spPr bwMode="auto">
          <a:xfrm>
            <a:off x="1331964" y="1178975"/>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正方形/長方形 5"/>
          <p:cNvSpPr/>
          <p:nvPr/>
        </p:nvSpPr>
        <p:spPr bwMode="auto">
          <a:xfrm>
            <a:off x="3491988" y="1178975"/>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 name="正方形/長方形 6"/>
          <p:cNvSpPr/>
          <p:nvPr/>
        </p:nvSpPr>
        <p:spPr bwMode="auto">
          <a:xfrm>
            <a:off x="5652012" y="1178975"/>
            <a:ext cx="1440016" cy="135001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正方形/長方形 7"/>
          <p:cNvSpPr/>
          <p:nvPr/>
        </p:nvSpPr>
        <p:spPr bwMode="auto">
          <a:xfrm>
            <a:off x="1691968"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a</a:t>
            </a: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3761991"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b</a:t>
            </a:r>
            <a:endParaRPr kumimoji="1" lang="ja-JP" altLang="en-US" sz="1600" dirty="0">
              <a:solidFill>
                <a:schemeClr val="tx1">
                  <a:lumMod val="75000"/>
                  <a:lumOff val="25000"/>
                </a:schemeClr>
              </a:solidFill>
              <a:latin typeface="+mn-ea"/>
            </a:endParaRPr>
          </a:p>
        </p:txBody>
      </p:sp>
      <p:sp>
        <p:nvSpPr>
          <p:cNvPr id="10" name="正方形/長方形 9"/>
          <p:cNvSpPr/>
          <p:nvPr/>
        </p:nvSpPr>
        <p:spPr bwMode="auto">
          <a:xfrm>
            <a:off x="6012016"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c</a:t>
            </a:r>
            <a:endParaRPr kumimoji="1" lang="ja-JP" altLang="en-US" sz="1600" dirty="0">
              <a:solidFill>
                <a:schemeClr val="tx1">
                  <a:lumMod val="75000"/>
                  <a:lumOff val="25000"/>
                </a:schemeClr>
              </a:solidFill>
              <a:latin typeface="+mn-ea"/>
            </a:endParaRPr>
          </a:p>
        </p:txBody>
      </p:sp>
      <p:sp>
        <p:nvSpPr>
          <p:cNvPr id="11" name="正方形/長方形 10"/>
          <p:cNvSpPr/>
          <p:nvPr/>
        </p:nvSpPr>
        <p:spPr bwMode="auto">
          <a:xfrm>
            <a:off x="1691968" y="1538979"/>
            <a:ext cx="360004" cy="360004"/>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a[k][j]</a:t>
            </a:r>
            <a:endParaRPr kumimoji="1" lang="ja-JP" altLang="en-US" dirty="0">
              <a:solidFill>
                <a:schemeClr val="tx1">
                  <a:lumMod val="75000"/>
                  <a:lumOff val="25000"/>
                </a:schemeClr>
              </a:solidFill>
              <a:latin typeface="+mn-ea"/>
            </a:endParaRPr>
          </a:p>
        </p:txBody>
      </p:sp>
      <p:sp>
        <p:nvSpPr>
          <p:cNvPr id="12" name="正方形/長方形 11"/>
          <p:cNvSpPr/>
          <p:nvPr/>
        </p:nvSpPr>
        <p:spPr bwMode="auto">
          <a:xfrm>
            <a:off x="2771980"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a:t>
            </a: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4932004"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a:t>
            </a:r>
            <a:endParaRPr kumimoji="1" lang="ja-JP" altLang="en-US" sz="1600" dirty="0">
              <a:solidFill>
                <a:schemeClr val="tx1">
                  <a:lumMod val="75000"/>
                  <a:lumOff val="25000"/>
                </a:schemeClr>
              </a:solidFill>
              <a:latin typeface="+mn-ea"/>
            </a:endParaRPr>
          </a:p>
        </p:txBody>
      </p:sp>
      <p:sp>
        <p:nvSpPr>
          <p:cNvPr id="14" name="正方形/長方形 13"/>
          <p:cNvSpPr/>
          <p:nvPr/>
        </p:nvSpPr>
        <p:spPr bwMode="auto">
          <a:xfrm>
            <a:off x="3491988" y="1538979"/>
            <a:ext cx="1440016" cy="360004"/>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b[k][</a:t>
            </a:r>
            <a:r>
              <a:rPr kumimoji="1" lang="en-US" altLang="ja-JP" dirty="0" err="1">
                <a:solidFill>
                  <a:schemeClr val="tx1">
                    <a:lumMod val="75000"/>
                    <a:lumOff val="25000"/>
                  </a:schemeClr>
                </a:solidFill>
                <a:latin typeface="+mn-ea"/>
              </a:rPr>
              <a:t>i</a:t>
            </a: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5" name="正方形/長方形 14"/>
          <p:cNvSpPr/>
          <p:nvPr/>
        </p:nvSpPr>
        <p:spPr bwMode="auto">
          <a:xfrm>
            <a:off x="6012016" y="1178974"/>
            <a:ext cx="360004" cy="1350015"/>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c[</a:t>
            </a:r>
            <a:r>
              <a:rPr kumimoji="1" lang="en-US" altLang="ja-JP" dirty="0" err="1">
                <a:solidFill>
                  <a:schemeClr val="tx1">
                    <a:lumMod val="75000"/>
                    <a:lumOff val="25000"/>
                  </a:schemeClr>
                </a:solidFill>
                <a:latin typeface="+mn-ea"/>
              </a:rPr>
              <a:t>i</a:t>
            </a:r>
            <a:r>
              <a:rPr kumimoji="1" lang="en-US" altLang="ja-JP" dirty="0">
                <a:solidFill>
                  <a:schemeClr val="tx1">
                    <a:lumMod val="75000"/>
                    <a:lumOff val="25000"/>
                  </a:schemeClr>
                </a:solidFill>
                <a:latin typeface="+mn-ea"/>
              </a:rPr>
              <a:t>][j]</a:t>
            </a: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13552028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重要なポイント</a:t>
            </a:r>
          </a:p>
        </p:txBody>
      </p:sp>
      <p:sp>
        <p:nvSpPr>
          <p:cNvPr id="4" name="テキスト プレースホルダー 3"/>
          <p:cNvSpPr>
            <a:spLocks noGrp="1"/>
          </p:cNvSpPr>
          <p:nvPr>
            <p:ph type="body" sz="quarter" idx="10"/>
          </p:nvPr>
        </p:nvSpPr>
        <p:spPr>
          <a:xfrm>
            <a:off x="431954" y="3699004"/>
            <a:ext cx="8460094" cy="3060034"/>
          </a:xfrm>
        </p:spPr>
        <p:txBody>
          <a:bodyPr/>
          <a:lstStyle/>
          <a:p>
            <a:r>
              <a:rPr kumimoji="1" lang="ja-JP" altLang="en-US" dirty="0"/>
              <a:t>このプログラムをよく見ると，</a:t>
            </a:r>
            <a:endParaRPr kumimoji="1" lang="en-US" altLang="ja-JP" dirty="0"/>
          </a:p>
          <a:p>
            <a:pPr lvl="1"/>
            <a:r>
              <a:rPr lang="en-US" altLang="ja-JP" dirty="0"/>
              <a:t>a[k][j] += </a:t>
            </a:r>
            <a:r>
              <a:rPr lang="ja-JP" altLang="en-US" dirty="0"/>
              <a:t>の部分の計算の順序は自由に入れ替え可能</a:t>
            </a:r>
            <a:endParaRPr lang="en-US" altLang="ja-JP" dirty="0"/>
          </a:p>
          <a:p>
            <a:pPr lvl="2"/>
            <a:r>
              <a:rPr lang="ja-JP" altLang="en-US" dirty="0"/>
              <a:t>足し算はどのような順序でやってもよい</a:t>
            </a:r>
            <a:endParaRPr lang="en-US" altLang="ja-JP" dirty="0"/>
          </a:p>
          <a:p>
            <a:pPr lvl="2"/>
            <a:r>
              <a:rPr lang="ja-JP" altLang="en-US" dirty="0"/>
              <a:t>たとえば，ループの外側と内側を入れ替えても，結果は同じ</a:t>
            </a:r>
            <a:endParaRPr lang="en-US" altLang="ja-JP" dirty="0"/>
          </a:p>
        </p:txBody>
      </p:sp>
      <p:sp>
        <p:nvSpPr>
          <p:cNvPr id="5" name="テキスト プレースホルダー 2"/>
          <p:cNvSpPr txBox="1">
            <a:spLocks/>
          </p:cNvSpPr>
          <p:nvPr/>
        </p:nvSpPr>
        <p:spPr bwMode="auto">
          <a:xfrm>
            <a:off x="1331964" y="1358977"/>
            <a:ext cx="7470083" cy="243002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360000" lvl="1" indent="0">
              <a:buFont typeface="メイリオ" panose="020B0604030504040204" pitchFamily="50" charset="-128"/>
              <a:buNone/>
            </a:pPr>
            <a:r>
              <a:rPr lang="en-US" altLang="ja-JP" sz="1800" kern="0" dirty="0">
                <a:latin typeface="Consolas" panose="020B0609020204030204" pitchFamily="49" charset="0"/>
              </a:rPr>
              <a:t>for (</a:t>
            </a:r>
            <a:r>
              <a:rPr lang="en-US" altLang="ja-JP" sz="1800" kern="0" dirty="0" err="1">
                <a:latin typeface="Consolas" panose="020B0609020204030204" pitchFamily="49" charset="0"/>
              </a:rPr>
              <a:t>int</a:t>
            </a:r>
            <a:r>
              <a:rPr lang="en-US" altLang="ja-JP" sz="1800" kern="0" dirty="0">
                <a:latin typeface="Consolas" panose="020B0609020204030204" pitchFamily="49" charset="0"/>
              </a:rPr>
              <a:t> k = 0; k &lt; SIZE; k++) {</a:t>
            </a:r>
          </a:p>
          <a:p>
            <a:pPr marL="360000" lvl="1" indent="0">
              <a:buFont typeface="メイリオ" panose="020B0604030504040204" pitchFamily="50" charset="-128"/>
              <a:buNone/>
            </a:pPr>
            <a:r>
              <a:rPr lang="en-US" altLang="ja-JP" sz="1800" kern="0" dirty="0">
                <a:latin typeface="Consolas" panose="020B0609020204030204" pitchFamily="49" charset="0"/>
              </a:rPr>
              <a:t>    for (</a:t>
            </a:r>
            <a:r>
              <a:rPr lang="en-US" altLang="ja-JP" sz="1800" kern="0" dirty="0" err="1">
                <a:latin typeface="Consolas" panose="020B0609020204030204" pitchFamily="49" charset="0"/>
              </a:rPr>
              <a:t>int</a:t>
            </a:r>
            <a:r>
              <a:rPr lang="en-US" altLang="ja-JP" sz="1800" kern="0" dirty="0">
                <a:latin typeface="Consolas" panose="020B0609020204030204" pitchFamily="49" charset="0"/>
              </a:rPr>
              <a:t> j = 0; j &lt; SIZE; </a:t>
            </a:r>
            <a:r>
              <a:rPr lang="en-US" altLang="ja-JP" sz="1800" kern="0" dirty="0" err="1">
                <a:latin typeface="Consolas" panose="020B0609020204030204" pitchFamily="49" charset="0"/>
              </a:rPr>
              <a:t>j++</a:t>
            </a:r>
            <a:r>
              <a:rPr lang="en-US" altLang="ja-JP" sz="1800" kern="0" dirty="0">
                <a:latin typeface="Consolas" panose="020B0609020204030204" pitchFamily="49" charset="0"/>
              </a:rPr>
              <a:t>) {</a:t>
            </a:r>
          </a:p>
          <a:p>
            <a:pPr marL="360000" lvl="1" indent="0">
              <a:buFont typeface="メイリオ" panose="020B0604030504040204" pitchFamily="50" charset="-128"/>
              <a:buNone/>
            </a:pPr>
            <a:r>
              <a:rPr lang="en-US" altLang="ja-JP" sz="1800" kern="0" dirty="0">
                <a:latin typeface="Consolas" panose="020B0609020204030204" pitchFamily="49" charset="0"/>
              </a:rPr>
              <a:t>        for (</a:t>
            </a:r>
            <a:r>
              <a:rPr lang="en-US" altLang="ja-JP" sz="1800" kern="0" dirty="0" err="1">
                <a:latin typeface="Consolas" panose="020B0609020204030204" pitchFamily="49" charset="0"/>
              </a:rPr>
              <a:t>int</a:t>
            </a:r>
            <a:r>
              <a:rPr lang="en-US" altLang="ja-JP" sz="1800" kern="0" dirty="0">
                <a:latin typeface="Consolas" panose="020B0609020204030204" pitchFamily="49" charset="0"/>
              </a:rPr>
              <a:t> </a:t>
            </a:r>
            <a:r>
              <a:rPr lang="en-US" altLang="ja-JP" sz="1800" kern="0" dirty="0" err="1">
                <a:latin typeface="Consolas" panose="020B0609020204030204" pitchFamily="49" charset="0"/>
              </a:rPr>
              <a:t>i</a:t>
            </a:r>
            <a:r>
              <a:rPr lang="en-US" altLang="ja-JP" sz="1800" kern="0" dirty="0">
                <a:latin typeface="Consolas" panose="020B0609020204030204" pitchFamily="49" charset="0"/>
              </a:rPr>
              <a:t> = 0; </a:t>
            </a:r>
            <a:r>
              <a:rPr lang="en-US" altLang="ja-JP" sz="1800" kern="0" dirty="0" err="1">
                <a:latin typeface="Consolas" panose="020B0609020204030204" pitchFamily="49" charset="0"/>
              </a:rPr>
              <a:t>i</a:t>
            </a:r>
            <a:r>
              <a:rPr lang="en-US" altLang="ja-JP" sz="1800" kern="0" dirty="0">
                <a:latin typeface="Consolas" panose="020B0609020204030204" pitchFamily="49" charset="0"/>
              </a:rPr>
              <a:t> &lt; SIZE; </a:t>
            </a:r>
            <a:r>
              <a:rPr lang="en-US" altLang="ja-JP" sz="1800" kern="0" dirty="0" err="1">
                <a:latin typeface="Consolas" panose="020B0609020204030204" pitchFamily="49" charset="0"/>
              </a:rPr>
              <a:t>i</a:t>
            </a:r>
            <a:r>
              <a:rPr lang="en-US" altLang="ja-JP" sz="1800" kern="0" dirty="0">
                <a:latin typeface="Consolas" panose="020B0609020204030204" pitchFamily="49" charset="0"/>
              </a:rPr>
              <a:t>++) {</a:t>
            </a:r>
          </a:p>
          <a:p>
            <a:pPr marL="360000" lvl="1" indent="0">
              <a:buFont typeface="メイリオ" panose="020B0604030504040204" pitchFamily="50" charset="-128"/>
              <a:buNone/>
            </a:pPr>
            <a:r>
              <a:rPr lang="en-US" altLang="ja-JP" sz="1800" kern="0" dirty="0">
                <a:latin typeface="Consolas" panose="020B0609020204030204" pitchFamily="49" charset="0"/>
              </a:rPr>
              <a:t>            a[k][j] += b[k][</a:t>
            </a:r>
            <a:r>
              <a:rPr lang="en-US" altLang="ja-JP" sz="1800" kern="0" dirty="0" err="1">
                <a:latin typeface="Consolas" panose="020B0609020204030204" pitchFamily="49" charset="0"/>
              </a:rPr>
              <a:t>i</a:t>
            </a:r>
            <a:r>
              <a:rPr lang="en-US" altLang="ja-JP" sz="1800" kern="0" dirty="0">
                <a:latin typeface="Consolas" panose="020B0609020204030204" pitchFamily="49" charset="0"/>
              </a:rPr>
              <a:t>] * c[</a:t>
            </a:r>
            <a:r>
              <a:rPr lang="en-US" altLang="ja-JP" sz="1800" kern="0" dirty="0" err="1">
                <a:latin typeface="Consolas" panose="020B0609020204030204" pitchFamily="49" charset="0"/>
              </a:rPr>
              <a:t>i</a:t>
            </a:r>
            <a:r>
              <a:rPr lang="en-US" altLang="ja-JP" sz="1800" kern="0" dirty="0">
                <a:latin typeface="Consolas" panose="020B0609020204030204" pitchFamily="49" charset="0"/>
              </a:rPr>
              <a:t>][j];</a:t>
            </a:r>
          </a:p>
          <a:p>
            <a:pPr marL="360000" lvl="1" indent="0">
              <a:buFont typeface="メイリオ" panose="020B0604030504040204" pitchFamily="50" charset="-128"/>
              <a:buNone/>
            </a:pPr>
            <a:r>
              <a:rPr lang="en-US" altLang="ja-JP" sz="1800" kern="0" dirty="0">
                <a:latin typeface="Consolas" panose="020B0609020204030204" pitchFamily="49" charset="0"/>
              </a:rPr>
              <a:t>        }</a:t>
            </a:r>
          </a:p>
          <a:p>
            <a:pPr marL="360000" lvl="1" indent="0">
              <a:buFont typeface="メイリオ" panose="020B0604030504040204" pitchFamily="50" charset="-128"/>
              <a:buNone/>
            </a:pPr>
            <a:r>
              <a:rPr lang="en-US" altLang="ja-JP" sz="1800" kern="0" dirty="0">
                <a:latin typeface="Consolas" panose="020B0609020204030204" pitchFamily="49" charset="0"/>
              </a:rPr>
              <a:t>    }</a:t>
            </a:r>
          </a:p>
          <a:p>
            <a:pPr marL="360000" lvl="1" indent="0">
              <a:buFont typeface="メイリオ" panose="020B0604030504040204" pitchFamily="50" charset="-128"/>
              <a:buNone/>
            </a:pPr>
            <a:r>
              <a:rPr lang="en-US" altLang="ja-JP" sz="1800" kern="0" dirty="0">
                <a:latin typeface="Consolas" panose="020B0609020204030204" pitchFamily="49" charset="0"/>
              </a:rPr>
              <a:t>}</a:t>
            </a:r>
          </a:p>
          <a:p>
            <a:pPr lvl="1"/>
            <a:endParaRPr lang="ja-JP" altLang="en-US" sz="1800" kern="0" dirty="0">
              <a:latin typeface="Consolas" panose="020B0609020204030204" pitchFamily="49" charset="0"/>
            </a:endParaRPr>
          </a:p>
        </p:txBody>
      </p:sp>
    </p:spTree>
    <p:extLst>
      <p:ext uri="{BB962C8B-B14F-4D97-AF65-F5344CB8AC3E}">
        <p14:creationId xmlns:p14="http://schemas.microsoft.com/office/powerpoint/2010/main" val="36182029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a:t>i</a:t>
            </a:r>
            <a:r>
              <a:rPr kumimoji="1" lang="en-US" altLang="ja-JP" dirty="0"/>
              <a:t>, j ,k </a:t>
            </a:r>
            <a:r>
              <a:rPr kumimoji="1" lang="ja-JP" altLang="en-US" dirty="0"/>
              <a:t>をひっくり返した時の，</a:t>
            </a:r>
            <a:br>
              <a:rPr kumimoji="1" lang="en-US" altLang="ja-JP" dirty="0"/>
            </a:br>
            <a:r>
              <a:rPr kumimoji="1" lang="ja-JP" altLang="en-US" dirty="0"/>
              <a:t>最内周ループのアクセス範囲</a:t>
            </a:r>
          </a:p>
        </p:txBody>
      </p:sp>
      <p:sp>
        <p:nvSpPr>
          <p:cNvPr id="5" name="テキスト プレースホルダー 2"/>
          <p:cNvSpPr txBox="1">
            <a:spLocks/>
          </p:cNvSpPr>
          <p:nvPr/>
        </p:nvSpPr>
        <p:spPr bwMode="auto">
          <a:xfrm>
            <a:off x="1601967" y="2708992"/>
            <a:ext cx="6660073" cy="10800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360000" lvl="1" indent="0">
              <a:buFont typeface="メイリオ" panose="020B0604030504040204" pitchFamily="50" charset="-128"/>
              <a:buNone/>
            </a:pPr>
            <a:r>
              <a:rPr lang="en-US" altLang="ja-JP" sz="1400" kern="0" dirty="0">
                <a:latin typeface="Consolas" panose="020B0609020204030204" pitchFamily="49" charset="0"/>
              </a:rPr>
              <a:t>for (</a:t>
            </a:r>
            <a:r>
              <a:rPr lang="en-US" altLang="ja-JP" sz="1400" kern="0" dirty="0" err="1">
                <a:latin typeface="Consolas" panose="020B0609020204030204" pitchFamily="49" charset="0"/>
              </a:rPr>
              <a:t>int</a:t>
            </a:r>
            <a:r>
              <a:rPr lang="en-US" altLang="ja-JP" sz="1400" kern="0" dirty="0">
                <a:latin typeface="Consolas" panose="020B0609020204030204" pitchFamily="49" charset="0"/>
              </a:rPr>
              <a:t> k = 0; k &lt; SIZE; k++) {</a:t>
            </a:r>
          </a:p>
          <a:p>
            <a:pPr marL="360000" lvl="1" indent="0">
              <a:buFont typeface="メイリオ" panose="020B0604030504040204" pitchFamily="50" charset="-128"/>
              <a:buNone/>
            </a:pPr>
            <a:r>
              <a:rPr lang="en-US" altLang="ja-JP" sz="1400" kern="0" dirty="0">
                <a:latin typeface="Consolas" panose="020B0609020204030204" pitchFamily="49" charset="0"/>
              </a:rPr>
              <a:t>    for (</a:t>
            </a:r>
            <a:r>
              <a:rPr lang="en-US" altLang="ja-JP" sz="1400" kern="0" dirty="0" err="1">
                <a:latin typeface="Consolas" panose="020B0609020204030204" pitchFamily="49" charset="0"/>
              </a:rPr>
              <a:t>int</a:t>
            </a:r>
            <a:r>
              <a:rPr lang="en-US" altLang="ja-JP" sz="1400" kern="0" dirty="0">
                <a:latin typeface="Consolas" panose="020B0609020204030204" pitchFamily="49" charset="0"/>
              </a:rPr>
              <a:t> j = 0; j &lt; SIZE; </a:t>
            </a:r>
            <a:r>
              <a:rPr lang="en-US" altLang="ja-JP" sz="1400" kern="0" dirty="0" err="1">
                <a:latin typeface="Consolas" panose="020B0609020204030204" pitchFamily="49" charset="0"/>
              </a:rPr>
              <a:t>j++</a:t>
            </a:r>
            <a:r>
              <a:rPr lang="en-US" altLang="ja-JP" sz="1400" kern="0" dirty="0">
                <a:latin typeface="Consolas" panose="020B0609020204030204" pitchFamily="49" charset="0"/>
              </a:rPr>
              <a:t>) {</a:t>
            </a:r>
          </a:p>
          <a:p>
            <a:pPr marL="360000" lvl="1" indent="0">
              <a:buFont typeface="メイリオ" panose="020B0604030504040204" pitchFamily="50" charset="-128"/>
              <a:buNone/>
            </a:pPr>
            <a:r>
              <a:rPr lang="en-US" altLang="ja-JP" sz="1400" kern="0" dirty="0">
                <a:latin typeface="Consolas" panose="020B0609020204030204" pitchFamily="49" charset="0"/>
              </a:rPr>
              <a:t>        for (</a:t>
            </a:r>
            <a:r>
              <a:rPr lang="en-US" altLang="ja-JP" sz="1400" kern="0" dirty="0" err="1">
                <a:latin typeface="Consolas" panose="020B0609020204030204" pitchFamily="49" charset="0"/>
              </a:rPr>
              <a:t>int</a:t>
            </a:r>
            <a:r>
              <a:rPr lang="en-US" altLang="ja-JP" sz="1400" kern="0" dirty="0">
                <a:latin typeface="Consolas" panose="020B0609020204030204" pitchFamily="49" charset="0"/>
              </a:rPr>
              <a:t> </a:t>
            </a:r>
            <a:r>
              <a:rPr lang="en-US" altLang="ja-JP" sz="1400" kern="0" dirty="0" err="1">
                <a:latin typeface="Consolas" panose="020B0609020204030204" pitchFamily="49" charset="0"/>
              </a:rPr>
              <a:t>i</a:t>
            </a:r>
            <a:r>
              <a:rPr lang="en-US" altLang="ja-JP" sz="1400" kern="0" dirty="0">
                <a:latin typeface="Consolas" panose="020B0609020204030204" pitchFamily="49" charset="0"/>
              </a:rPr>
              <a:t> = 0; </a:t>
            </a:r>
            <a:r>
              <a:rPr lang="en-US" altLang="ja-JP" sz="1400" kern="0" dirty="0" err="1">
                <a:latin typeface="Consolas" panose="020B0609020204030204" pitchFamily="49" charset="0"/>
              </a:rPr>
              <a:t>i</a:t>
            </a:r>
            <a:r>
              <a:rPr lang="en-US" altLang="ja-JP" sz="1400" kern="0" dirty="0">
                <a:latin typeface="Consolas" panose="020B0609020204030204" pitchFamily="49" charset="0"/>
              </a:rPr>
              <a:t> &lt; SIZE; </a:t>
            </a:r>
            <a:r>
              <a:rPr lang="en-US" altLang="ja-JP" sz="1400" kern="0" dirty="0" err="1">
                <a:latin typeface="Consolas" panose="020B0609020204030204" pitchFamily="49" charset="0"/>
              </a:rPr>
              <a:t>i</a:t>
            </a:r>
            <a:r>
              <a:rPr lang="en-US" altLang="ja-JP" sz="1400" kern="0" dirty="0">
                <a:latin typeface="Consolas" panose="020B0609020204030204" pitchFamily="49" charset="0"/>
              </a:rPr>
              <a:t>++) { </a:t>
            </a:r>
            <a:r>
              <a:rPr lang="en-US" altLang="ja-JP" sz="1400" b="1" kern="0" dirty="0">
                <a:solidFill>
                  <a:schemeClr val="accent5"/>
                </a:solidFill>
                <a:latin typeface="Consolas" panose="020B0609020204030204" pitchFamily="49" charset="0"/>
              </a:rPr>
              <a:t>// </a:t>
            </a:r>
            <a:r>
              <a:rPr lang="en-US" altLang="ja-JP" sz="1400" b="1" kern="0" dirty="0" err="1">
                <a:solidFill>
                  <a:schemeClr val="accent5"/>
                </a:solidFill>
                <a:latin typeface="Consolas" panose="020B0609020204030204" pitchFamily="49" charset="0"/>
              </a:rPr>
              <a:t>i</a:t>
            </a:r>
            <a:r>
              <a:rPr lang="en-US" altLang="ja-JP" sz="1400" b="1" kern="0" dirty="0">
                <a:solidFill>
                  <a:schemeClr val="accent5"/>
                </a:solidFill>
                <a:latin typeface="Consolas" panose="020B0609020204030204" pitchFamily="49" charset="0"/>
              </a:rPr>
              <a:t> </a:t>
            </a:r>
            <a:r>
              <a:rPr lang="ja-JP" altLang="en-US" sz="1400" b="1" kern="0" dirty="0">
                <a:solidFill>
                  <a:schemeClr val="accent5"/>
                </a:solidFill>
                <a:latin typeface="Consolas" panose="020B0609020204030204" pitchFamily="49" charset="0"/>
              </a:rPr>
              <a:t>が変化</a:t>
            </a:r>
          </a:p>
        </p:txBody>
      </p:sp>
      <p:sp>
        <p:nvSpPr>
          <p:cNvPr id="3" name="正方形/長方形 2"/>
          <p:cNvSpPr/>
          <p:nvPr/>
        </p:nvSpPr>
        <p:spPr bwMode="auto">
          <a:xfrm>
            <a:off x="1331964" y="1178975"/>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正方形/長方形 5"/>
          <p:cNvSpPr/>
          <p:nvPr/>
        </p:nvSpPr>
        <p:spPr bwMode="auto">
          <a:xfrm>
            <a:off x="3491988" y="1178975"/>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 name="正方形/長方形 6"/>
          <p:cNvSpPr/>
          <p:nvPr/>
        </p:nvSpPr>
        <p:spPr bwMode="auto">
          <a:xfrm>
            <a:off x="5652012" y="1178975"/>
            <a:ext cx="1440016" cy="135001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正方形/長方形 7"/>
          <p:cNvSpPr/>
          <p:nvPr/>
        </p:nvSpPr>
        <p:spPr bwMode="auto">
          <a:xfrm>
            <a:off x="1691968"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a</a:t>
            </a: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3761991"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b</a:t>
            </a:r>
            <a:endParaRPr kumimoji="1" lang="ja-JP" altLang="en-US" sz="1600" dirty="0">
              <a:solidFill>
                <a:schemeClr val="tx1">
                  <a:lumMod val="75000"/>
                  <a:lumOff val="25000"/>
                </a:schemeClr>
              </a:solidFill>
              <a:latin typeface="+mn-ea"/>
            </a:endParaRPr>
          </a:p>
        </p:txBody>
      </p:sp>
      <p:sp>
        <p:nvSpPr>
          <p:cNvPr id="10" name="正方形/長方形 9"/>
          <p:cNvSpPr/>
          <p:nvPr/>
        </p:nvSpPr>
        <p:spPr bwMode="auto">
          <a:xfrm>
            <a:off x="6012016"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c</a:t>
            </a:r>
            <a:endParaRPr kumimoji="1" lang="ja-JP" altLang="en-US" sz="1600" dirty="0">
              <a:solidFill>
                <a:schemeClr val="tx1">
                  <a:lumMod val="75000"/>
                  <a:lumOff val="25000"/>
                </a:schemeClr>
              </a:solidFill>
              <a:latin typeface="+mn-ea"/>
            </a:endParaRPr>
          </a:p>
        </p:txBody>
      </p:sp>
      <p:sp>
        <p:nvSpPr>
          <p:cNvPr id="11" name="正方形/長方形 10"/>
          <p:cNvSpPr/>
          <p:nvPr/>
        </p:nvSpPr>
        <p:spPr bwMode="auto">
          <a:xfrm>
            <a:off x="1691968" y="1538979"/>
            <a:ext cx="360004" cy="360004"/>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a[k][j]</a:t>
            </a:r>
            <a:endParaRPr kumimoji="1" lang="ja-JP" altLang="en-US" dirty="0">
              <a:solidFill>
                <a:schemeClr val="tx1">
                  <a:lumMod val="75000"/>
                  <a:lumOff val="25000"/>
                </a:schemeClr>
              </a:solidFill>
              <a:latin typeface="+mn-ea"/>
            </a:endParaRPr>
          </a:p>
        </p:txBody>
      </p:sp>
      <p:sp>
        <p:nvSpPr>
          <p:cNvPr id="12" name="正方形/長方形 11"/>
          <p:cNvSpPr/>
          <p:nvPr/>
        </p:nvSpPr>
        <p:spPr bwMode="auto">
          <a:xfrm>
            <a:off x="2771980"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a:t>
            </a: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4932004"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a:t>
            </a:r>
            <a:endParaRPr kumimoji="1" lang="ja-JP" altLang="en-US" sz="1600" dirty="0">
              <a:solidFill>
                <a:schemeClr val="tx1">
                  <a:lumMod val="75000"/>
                  <a:lumOff val="25000"/>
                </a:schemeClr>
              </a:solidFill>
              <a:latin typeface="+mn-ea"/>
            </a:endParaRPr>
          </a:p>
        </p:txBody>
      </p:sp>
      <p:sp>
        <p:nvSpPr>
          <p:cNvPr id="14" name="正方形/長方形 13"/>
          <p:cNvSpPr/>
          <p:nvPr/>
        </p:nvSpPr>
        <p:spPr bwMode="auto">
          <a:xfrm>
            <a:off x="3491988" y="1538979"/>
            <a:ext cx="1440016" cy="360004"/>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b[k][</a:t>
            </a:r>
            <a:r>
              <a:rPr kumimoji="1" lang="en-US" altLang="ja-JP" dirty="0" err="1">
                <a:solidFill>
                  <a:schemeClr val="tx1">
                    <a:lumMod val="75000"/>
                    <a:lumOff val="25000"/>
                  </a:schemeClr>
                </a:solidFill>
                <a:latin typeface="+mn-ea"/>
              </a:rPr>
              <a:t>i</a:t>
            </a: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5" name="正方形/長方形 14"/>
          <p:cNvSpPr/>
          <p:nvPr/>
        </p:nvSpPr>
        <p:spPr bwMode="auto">
          <a:xfrm>
            <a:off x="6012016" y="1178974"/>
            <a:ext cx="360004" cy="1350015"/>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c[</a:t>
            </a:r>
            <a:r>
              <a:rPr kumimoji="1" lang="en-US" altLang="ja-JP" dirty="0" err="1">
                <a:solidFill>
                  <a:schemeClr val="tx1">
                    <a:lumMod val="75000"/>
                    <a:lumOff val="25000"/>
                  </a:schemeClr>
                </a:solidFill>
                <a:latin typeface="+mn-ea"/>
              </a:rPr>
              <a:t>i</a:t>
            </a:r>
            <a:r>
              <a:rPr kumimoji="1" lang="en-US" altLang="ja-JP" dirty="0">
                <a:solidFill>
                  <a:schemeClr val="tx1">
                    <a:lumMod val="75000"/>
                    <a:lumOff val="25000"/>
                  </a:schemeClr>
                </a:solidFill>
                <a:latin typeface="+mn-ea"/>
              </a:rPr>
              <a:t>][j]</a:t>
            </a:r>
            <a:endParaRPr kumimoji="1" lang="ja-JP" altLang="en-US" dirty="0">
              <a:solidFill>
                <a:schemeClr val="tx1">
                  <a:lumMod val="75000"/>
                  <a:lumOff val="25000"/>
                </a:schemeClr>
              </a:solidFill>
              <a:latin typeface="+mn-ea"/>
            </a:endParaRPr>
          </a:p>
        </p:txBody>
      </p:sp>
      <p:sp>
        <p:nvSpPr>
          <p:cNvPr id="22" name="テキスト プレースホルダー 3">
            <a:extLst>
              <a:ext uri="{FF2B5EF4-FFF2-40B4-BE49-F238E27FC236}">
                <a16:creationId xmlns:a16="http://schemas.microsoft.com/office/drawing/2014/main" id="{CB6D04DA-C08C-457D-8FDB-80562D9D71B7}"/>
              </a:ext>
            </a:extLst>
          </p:cNvPr>
          <p:cNvSpPr>
            <a:spLocks noGrp="1"/>
          </p:cNvSpPr>
          <p:nvPr>
            <p:ph type="body" sz="quarter" idx="10"/>
          </p:nvPr>
        </p:nvSpPr>
        <p:spPr>
          <a:xfrm>
            <a:off x="431954" y="3699004"/>
            <a:ext cx="8460094" cy="3060034"/>
          </a:xfrm>
        </p:spPr>
        <p:txBody>
          <a:bodyPr/>
          <a:lstStyle/>
          <a:p>
            <a:r>
              <a:rPr lang="ja-JP" altLang="en-US" dirty="0"/>
              <a:t>最内周ループのアクセス範囲が横向きになっているのが重要</a:t>
            </a:r>
            <a:endParaRPr lang="en-US" altLang="ja-JP" dirty="0"/>
          </a:p>
        </p:txBody>
      </p:sp>
    </p:spTree>
    <p:extLst>
      <p:ext uri="{BB962C8B-B14F-4D97-AF65-F5344CB8AC3E}">
        <p14:creationId xmlns:p14="http://schemas.microsoft.com/office/powerpoint/2010/main" val="27502188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最悪の場合（</a:t>
            </a:r>
            <a:r>
              <a:rPr lang="en-US" altLang="ja-JP" dirty="0"/>
              <a:t>1100</a:t>
            </a:r>
            <a:r>
              <a:rPr lang="ja-JP" altLang="en-US" dirty="0"/>
              <a:t>秒）と最良の場合（</a:t>
            </a:r>
            <a:r>
              <a:rPr lang="en-US" altLang="ja-JP" dirty="0"/>
              <a:t>20</a:t>
            </a:r>
            <a:r>
              <a:rPr lang="ja-JP" altLang="en-US" dirty="0"/>
              <a:t>秒）</a:t>
            </a:r>
            <a:br>
              <a:rPr lang="en-US" altLang="ja-JP" dirty="0"/>
            </a:br>
            <a:r>
              <a:rPr lang="ja-JP" altLang="en-US" dirty="0"/>
              <a:t>上側はキャッシュを全く利用できていない</a:t>
            </a:r>
            <a:endParaRPr kumimoji="1" lang="ja-JP" altLang="en-US" dirty="0"/>
          </a:p>
        </p:txBody>
      </p:sp>
      <p:sp>
        <p:nvSpPr>
          <p:cNvPr id="17" name="正方形/長方形 16"/>
          <p:cNvSpPr/>
          <p:nvPr/>
        </p:nvSpPr>
        <p:spPr bwMode="auto">
          <a:xfrm>
            <a:off x="1331964" y="3969006"/>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 name="正方形/長方形 17"/>
          <p:cNvSpPr/>
          <p:nvPr/>
        </p:nvSpPr>
        <p:spPr bwMode="auto">
          <a:xfrm>
            <a:off x="3491988" y="3969006"/>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9" name="正方形/長方形 18"/>
          <p:cNvSpPr/>
          <p:nvPr/>
        </p:nvSpPr>
        <p:spPr bwMode="auto">
          <a:xfrm>
            <a:off x="5652012" y="3969006"/>
            <a:ext cx="1440016" cy="135001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3" name="正方形/長方形 22"/>
          <p:cNvSpPr/>
          <p:nvPr/>
        </p:nvSpPr>
        <p:spPr bwMode="auto">
          <a:xfrm>
            <a:off x="1331964" y="4419010"/>
            <a:ext cx="1440016" cy="360005"/>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a[k][j]</a:t>
            </a:r>
            <a:endParaRPr kumimoji="1" lang="ja-JP" altLang="en-US" dirty="0">
              <a:solidFill>
                <a:schemeClr val="tx1">
                  <a:lumMod val="75000"/>
                  <a:lumOff val="25000"/>
                </a:schemeClr>
              </a:solidFill>
              <a:latin typeface="+mn-ea"/>
            </a:endParaRPr>
          </a:p>
        </p:txBody>
      </p:sp>
      <p:sp>
        <p:nvSpPr>
          <p:cNvPr id="26" name="正方形/長方形 25"/>
          <p:cNvSpPr/>
          <p:nvPr/>
        </p:nvSpPr>
        <p:spPr bwMode="auto">
          <a:xfrm>
            <a:off x="3851992" y="4419010"/>
            <a:ext cx="360004" cy="360005"/>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b[k][</a:t>
            </a:r>
            <a:r>
              <a:rPr kumimoji="1" lang="en-US" altLang="ja-JP" dirty="0" err="1">
                <a:solidFill>
                  <a:schemeClr val="tx1">
                    <a:lumMod val="75000"/>
                    <a:lumOff val="25000"/>
                  </a:schemeClr>
                </a:solidFill>
                <a:latin typeface="+mn-ea"/>
              </a:rPr>
              <a:t>i</a:t>
            </a: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7" name="正方形/長方形 26"/>
          <p:cNvSpPr/>
          <p:nvPr/>
        </p:nvSpPr>
        <p:spPr bwMode="auto">
          <a:xfrm>
            <a:off x="5652012" y="4419011"/>
            <a:ext cx="1440016" cy="360004"/>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c[</a:t>
            </a:r>
            <a:r>
              <a:rPr kumimoji="1" lang="en-US" altLang="ja-JP" dirty="0" err="1">
                <a:solidFill>
                  <a:schemeClr val="tx1">
                    <a:lumMod val="75000"/>
                    <a:lumOff val="25000"/>
                  </a:schemeClr>
                </a:solidFill>
                <a:latin typeface="+mn-ea"/>
              </a:rPr>
              <a:t>i</a:t>
            </a:r>
            <a:r>
              <a:rPr kumimoji="1" lang="en-US" altLang="ja-JP" dirty="0">
                <a:solidFill>
                  <a:schemeClr val="tx1">
                    <a:lumMod val="75000"/>
                    <a:lumOff val="25000"/>
                  </a:schemeClr>
                </a:solidFill>
                <a:latin typeface="+mn-ea"/>
              </a:rPr>
              <a:t>][j]</a:t>
            </a:r>
            <a:endParaRPr kumimoji="1" lang="ja-JP" altLang="en-US" dirty="0">
              <a:solidFill>
                <a:schemeClr val="tx1">
                  <a:lumMod val="75000"/>
                  <a:lumOff val="25000"/>
                </a:schemeClr>
              </a:solidFill>
              <a:latin typeface="+mn-ea"/>
            </a:endParaRPr>
          </a:p>
        </p:txBody>
      </p:sp>
      <p:sp>
        <p:nvSpPr>
          <p:cNvPr id="28" name="テキスト プレースホルダー 2"/>
          <p:cNvSpPr txBox="1">
            <a:spLocks/>
          </p:cNvSpPr>
          <p:nvPr/>
        </p:nvSpPr>
        <p:spPr bwMode="auto">
          <a:xfrm>
            <a:off x="1601967" y="5589024"/>
            <a:ext cx="6120068" cy="10800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360000" lvl="1" indent="0">
              <a:buNone/>
            </a:pPr>
            <a:r>
              <a:rPr lang="en-US" altLang="ja-JP" sz="1400" kern="0" dirty="0">
                <a:latin typeface="Consolas" panose="020B0609020204030204" pitchFamily="49" charset="0"/>
              </a:rPr>
              <a:t>for (</a:t>
            </a:r>
            <a:r>
              <a:rPr lang="en-US" altLang="ja-JP" sz="1400" kern="0" dirty="0" err="1">
                <a:latin typeface="Consolas" panose="020B0609020204030204" pitchFamily="49" charset="0"/>
              </a:rPr>
              <a:t>int</a:t>
            </a:r>
            <a:r>
              <a:rPr lang="en-US" altLang="ja-JP" sz="1400" kern="0" dirty="0">
                <a:latin typeface="Consolas" panose="020B0609020204030204" pitchFamily="49" charset="0"/>
              </a:rPr>
              <a:t> </a:t>
            </a:r>
            <a:r>
              <a:rPr lang="en-US" altLang="ja-JP" sz="1400" kern="0" dirty="0" err="1">
                <a:latin typeface="Consolas" panose="020B0609020204030204" pitchFamily="49" charset="0"/>
              </a:rPr>
              <a:t>i</a:t>
            </a:r>
            <a:r>
              <a:rPr lang="en-US" altLang="ja-JP" sz="1400" kern="0" dirty="0">
                <a:latin typeface="Consolas" panose="020B0609020204030204" pitchFamily="49" charset="0"/>
              </a:rPr>
              <a:t> = 0; </a:t>
            </a:r>
            <a:r>
              <a:rPr lang="en-US" altLang="ja-JP" sz="1400" kern="0" dirty="0" err="1">
                <a:latin typeface="Consolas" panose="020B0609020204030204" pitchFamily="49" charset="0"/>
              </a:rPr>
              <a:t>i</a:t>
            </a:r>
            <a:r>
              <a:rPr lang="en-US" altLang="ja-JP" sz="1400" kern="0" dirty="0">
                <a:latin typeface="Consolas" panose="020B0609020204030204" pitchFamily="49" charset="0"/>
              </a:rPr>
              <a:t> &lt; SIZE; </a:t>
            </a:r>
            <a:r>
              <a:rPr lang="en-US" altLang="ja-JP" sz="1400" kern="0" dirty="0" err="1">
                <a:latin typeface="Consolas" panose="020B0609020204030204" pitchFamily="49" charset="0"/>
              </a:rPr>
              <a:t>i</a:t>
            </a:r>
            <a:r>
              <a:rPr lang="en-US" altLang="ja-JP" sz="1400" kern="0" dirty="0">
                <a:latin typeface="Consolas" panose="020B0609020204030204" pitchFamily="49" charset="0"/>
              </a:rPr>
              <a:t>++) {</a:t>
            </a:r>
          </a:p>
          <a:p>
            <a:pPr marL="360000" lvl="1" indent="0">
              <a:buNone/>
            </a:pPr>
            <a:r>
              <a:rPr lang="en-US" altLang="ja-JP" sz="1400" kern="0" dirty="0">
                <a:latin typeface="Consolas" panose="020B0609020204030204" pitchFamily="49" charset="0"/>
              </a:rPr>
              <a:t>   for (int k = 0; k &lt; SIZE; k++) {</a:t>
            </a:r>
          </a:p>
          <a:p>
            <a:pPr marL="360000" lvl="1" indent="0">
              <a:buNone/>
            </a:pPr>
            <a:r>
              <a:rPr lang="ja-JP" altLang="en-US" sz="1400" kern="0" dirty="0">
                <a:latin typeface="Consolas" panose="020B0609020204030204" pitchFamily="49" charset="0"/>
              </a:rPr>
              <a:t>      </a:t>
            </a:r>
            <a:r>
              <a:rPr lang="en-US" altLang="ja-JP" sz="1400" kern="0" dirty="0">
                <a:latin typeface="Consolas" panose="020B0609020204030204" pitchFamily="49" charset="0"/>
              </a:rPr>
              <a:t>for (int j = 0; j &lt; SIZE; </a:t>
            </a:r>
            <a:r>
              <a:rPr lang="en-US" altLang="ja-JP" sz="1400" kern="0" dirty="0" err="1">
                <a:latin typeface="Consolas" panose="020B0609020204030204" pitchFamily="49" charset="0"/>
              </a:rPr>
              <a:t>j++</a:t>
            </a:r>
            <a:r>
              <a:rPr lang="en-US" altLang="ja-JP" sz="1400" kern="0" dirty="0">
                <a:latin typeface="Consolas" panose="020B0609020204030204" pitchFamily="49" charset="0"/>
              </a:rPr>
              <a:t>) {</a:t>
            </a:r>
            <a:r>
              <a:rPr lang="en-US" altLang="ja-JP" sz="1400" b="1" kern="0" dirty="0">
                <a:solidFill>
                  <a:schemeClr val="accent5"/>
                </a:solidFill>
                <a:latin typeface="Consolas" panose="020B0609020204030204" pitchFamily="49" charset="0"/>
              </a:rPr>
              <a:t>// j</a:t>
            </a:r>
            <a:r>
              <a:rPr lang="ja-JP" altLang="en-US" sz="1400" b="1" kern="0" dirty="0">
                <a:solidFill>
                  <a:schemeClr val="accent5"/>
                </a:solidFill>
                <a:latin typeface="Consolas" panose="020B0609020204030204" pitchFamily="49" charset="0"/>
              </a:rPr>
              <a:t> が変化</a:t>
            </a:r>
          </a:p>
        </p:txBody>
      </p:sp>
      <p:sp>
        <p:nvSpPr>
          <p:cNvPr id="40" name="正方形/長方形 39">
            <a:extLst>
              <a:ext uri="{FF2B5EF4-FFF2-40B4-BE49-F238E27FC236}">
                <a16:creationId xmlns:a16="http://schemas.microsoft.com/office/drawing/2014/main" id="{EADFD19F-7A63-419E-A9FB-F15BBA79010C}"/>
              </a:ext>
            </a:extLst>
          </p:cNvPr>
          <p:cNvSpPr/>
          <p:nvPr/>
        </p:nvSpPr>
        <p:spPr bwMode="auto">
          <a:xfrm>
            <a:off x="1331964" y="1088974"/>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1" name="正方形/長方形 40">
            <a:extLst>
              <a:ext uri="{FF2B5EF4-FFF2-40B4-BE49-F238E27FC236}">
                <a16:creationId xmlns:a16="http://schemas.microsoft.com/office/drawing/2014/main" id="{49D741D5-ED53-4F29-8457-564D231C8870}"/>
              </a:ext>
            </a:extLst>
          </p:cNvPr>
          <p:cNvSpPr/>
          <p:nvPr/>
        </p:nvSpPr>
        <p:spPr bwMode="auto">
          <a:xfrm>
            <a:off x="3491988" y="1088974"/>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2" name="正方形/長方形 41">
            <a:extLst>
              <a:ext uri="{FF2B5EF4-FFF2-40B4-BE49-F238E27FC236}">
                <a16:creationId xmlns:a16="http://schemas.microsoft.com/office/drawing/2014/main" id="{C1385DF0-DB6C-4B7C-B66E-AFC793FD0114}"/>
              </a:ext>
            </a:extLst>
          </p:cNvPr>
          <p:cNvSpPr/>
          <p:nvPr/>
        </p:nvSpPr>
        <p:spPr bwMode="auto">
          <a:xfrm>
            <a:off x="5652012" y="1088974"/>
            <a:ext cx="1440016" cy="135001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3" name="正方形/長方形 42">
            <a:extLst>
              <a:ext uri="{FF2B5EF4-FFF2-40B4-BE49-F238E27FC236}">
                <a16:creationId xmlns:a16="http://schemas.microsoft.com/office/drawing/2014/main" id="{1107271C-36FF-4B33-A3D4-314F10D1782D}"/>
              </a:ext>
            </a:extLst>
          </p:cNvPr>
          <p:cNvSpPr/>
          <p:nvPr/>
        </p:nvSpPr>
        <p:spPr bwMode="auto">
          <a:xfrm>
            <a:off x="1691968" y="1088974"/>
            <a:ext cx="360004" cy="1440016"/>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a[k][j]</a:t>
            </a:r>
            <a:endParaRPr kumimoji="1" lang="ja-JP" altLang="en-US" dirty="0">
              <a:solidFill>
                <a:schemeClr val="tx1">
                  <a:lumMod val="75000"/>
                  <a:lumOff val="25000"/>
                </a:schemeClr>
              </a:solidFill>
              <a:latin typeface="+mn-ea"/>
            </a:endParaRPr>
          </a:p>
        </p:txBody>
      </p:sp>
      <p:sp>
        <p:nvSpPr>
          <p:cNvPr id="44" name="正方形/長方形 43">
            <a:extLst>
              <a:ext uri="{FF2B5EF4-FFF2-40B4-BE49-F238E27FC236}">
                <a16:creationId xmlns:a16="http://schemas.microsoft.com/office/drawing/2014/main" id="{70DB441E-A4CB-4C14-9255-C9998E2A1F4D}"/>
              </a:ext>
            </a:extLst>
          </p:cNvPr>
          <p:cNvSpPr/>
          <p:nvPr/>
        </p:nvSpPr>
        <p:spPr bwMode="auto">
          <a:xfrm>
            <a:off x="3851992" y="1088974"/>
            <a:ext cx="360004" cy="1440016"/>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b[k][</a:t>
            </a:r>
            <a:r>
              <a:rPr kumimoji="1" lang="en-US" altLang="ja-JP" dirty="0" err="1">
                <a:solidFill>
                  <a:schemeClr val="tx1">
                    <a:lumMod val="75000"/>
                    <a:lumOff val="25000"/>
                  </a:schemeClr>
                </a:solidFill>
                <a:latin typeface="+mn-ea"/>
              </a:rPr>
              <a:t>i</a:t>
            </a: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5" name="正方形/長方形 44">
            <a:extLst>
              <a:ext uri="{FF2B5EF4-FFF2-40B4-BE49-F238E27FC236}">
                <a16:creationId xmlns:a16="http://schemas.microsoft.com/office/drawing/2014/main" id="{19EE742C-3DB1-47BA-8CFA-78A9EF596BFC}"/>
              </a:ext>
            </a:extLst>
          </p:cNvPr>
          <p:cNvSpPr/>
          <p:nvPr/>
        </p:nvSpPr>
        <p:spPr bwMode="auto">
          <a:xfrm>
            <a:off x="6012016" y="1448978"/>
            <a:ext cx="360004" cy="360004"/>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c[</a:t>
            </a:r>
            <a:r>
              <a:rPr kumimoji="1" lang="en-US" altLang="ja-JP" dirty="0" err="1">
                <a:solidFill>
                  <a:schemeClr val="tx1">
                    <a:lumMod val="75000"/>
                    <a:lumOff val="25000"/>
                  </a:schemeClr>
                </a:solidFill>
                <a:latin typeface="+mn-ea"/>
              </a:rPr>
              <a:t>i</a:t>
            </a:r>
            <a:r>
              <a:rPr kumimoji="1" lang="en-US" altLang="ja-JP" dirty="0">
                <a:solidFill>
                  <a:schemeClr val="tx1">
                    <a:lumMod val="75000"/>
                    <a:lumOff val="25000"/>
                  </a:schemeClr>
                </a:solidFill>
                <a:latin typeface="+mn-ea"/>
              </a:rPr>
              <a:t>][j]</a:t>
            </a:r>
            <a:endParaRPr kumimoji="1" lang="ja-JP" altLang="en-US" dirty="0">
              <a:solidFill>
                <a:schemeClr val="tx1">
                  <a:lumMod val="75000"/>
                  <a:lumOff val="25000"/>
                </a:schemeClr>
              </a:solidFill>
              <a:latin typeface="+mn-ea"/>
            </a:endParaRPr>
          </a:p>
        </p:txBody>
      </p:sp>
      <p:sp>
        <p:nvSpPr>
          <p:cNvPr id="46" name="テキスト プレースホルダー 2">
            <a:extLst>
              <a:ext uri="{FF2B5EF4-FFF2-40B4-BE49-F238E27FC236}">
                <a16:creationId xmlns:a16="http://schemas.microsoft.com/office/drawing/2014/main" id="{DE9E16F8-A8A2-437A-AB3A-4DE2EBD703AE}"/>
              </a:ext>
            </a:extLst>
          </p:cNvPr>
          <p:cNvSpPr txBox="1">
            <a:spLocks/>
          </p:cNvSpPr>
          <p:nvPr/>
        </p:nvSpPr>
        <p:spPr bwMode="auto">
          <a:xfrm>
            <a:off x="1601967" y="2708992"/>
            <a:ext cx="6120068" cy="10800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360000" lvl="1" indent="0">
              <a:buNone/>
            </a:pPr>
            <a:r>
              <a:rPr lang="en-US" altLang="ja-JP" sz="1400" kern="0" dirty="0">
                <a:latin typeface="Consolas" panose="020B0609020204030204" pitchFamily="49" charset="0"/>
              </a:rPr>
              <a:t>for (</a:t>
            </a:r>
            <a:r>
              <a:rPr lang="en-US" altLang="ja-JP" sz="1400" kern="0" dirty="0" err="1">
                <a:latin typeface="Consolas" panose="020B0609020204030204" pitchFamily="49" charset="0"/>
              </a:rPr>
              <a:t>int</a:t>
            </a:r>
            <a:r>
              <a:rPr lang="en-US" altLang="ja-JP" sz="1400" kern="0" dirty="0">
                <a:latin typeface="Consolas" panose="020B0609020204030204" pitchFamily="49" charset="0"/>
              </a:rPr>
              <a:t> </a:t>
            </a:r>
            <a:r>
              <a:rPr lang="en-US" altLang="ja-JP" sz="1400" kern="0" dirty="0" err="1">
                <a:latin typeface="Consolas" panose="020B0609020204030204" pitchFamily="49" charset="0"/>
              </a:rPr>
              <a:t>i</a:t>
            </a:r>
            <a:r>
              <a:rPr lang="en-US" altLang="ja-JP" sz="1400" kern="0" dirty="0">
                <a:latin typeface="Consolas" panose="020B0609020204030204" pitchFamily="49" charset="0"/>
              </a:rPr>
              <a:t> = 0; </a:t>
            </a:r>
            <a:r>
              <a:rPr lang="en-US" altLang="ja-JP" sz="1400" kern="0" dirty="0" err="1">
                <a:latin typeface="Consolas" panose="020B0609020204030204" pitchFamily="49" charset="0"/>
              </a:rPr>
              <a:t>i</a:t>
            </a:r>
            <a:r>
              <a:rPr lang="en-US" altLang="ja-JP" sz="1400" kern="0" dirty="0">
                <a:latin typeface="Consolas" panose="020B0609020204030204" pitchFamily="49" charset="0"/>
              </a:rPr>
              <a:t> &lt; SIZE; </a:t>
            </a:r>
            <a:r>
              <a:rPr lang="en-US" altLang="ja-JP" sz="1400" kern="0" dirty="0" err="1">
                <a:latin typeface="Consolas" panose="020B0609020204030204" pitchFamily="49" charset="0"/>
              </a:rPr>
              <a:t>i</a:t>
            </a:r>
            <a:r>
              <a:rPr lang="en-US" altLang="ja-JP" sz="1400" kern="0" dirty="0">
                <a:latin typeface="Consolas" panose="020B0609020204030204" pitchFamily="49" charset="0"/>
              </a:rPr>
              <a:t>++) {</a:t>
            </a:r>
          </a:p>
          <a:p>
            <a:pPr marL="360000" lvl="1" indent="0">
              <a:buNone/>
            </a:pPr>
            <a:r>
              <a:rPr lang="en-US" altLang="ja-JP" sz="1400" kern="0" dirty="0">
                <a:latin typeface="Consolas" panose="020B0609020204030204" pitchFamily="49" charset="0"/>
              </a:rPr>
              <a:t>    for (</a:t>
            </a:r>
            <a:r>
              <a:rPr lang="en-US" altLang="ja-JP" sz="1400" kern="0" dirty="0" err="1">
                <a:latin typeface="Consolas" panose="020B0609020204030204" pitchFamily="49" charset="0"/>
              </a:rPr>
              <a:t>int</a:t>
            </a:r>
            <a:r>
              <a:rPr lang="en-US" altLang="ja-JP" sz="1400" kern="0" dirty="0">
                <a:latin typeface="Consolas" panose="020B0609020204030204" pitchFamily="49" charset="0"/>
              </a:rPr>
              <a:t> j = 0; j &lt; SIZE; </a:t>
            </a:r>
            <a:r>
              <a:rPr lang="en-US" altLang="ja-JP" sz="1400" kern="0" dirty="0" err="1">
                <a:latin typeface="Consolas" panose="020B0609020204030204" pitchFamily="49" charset="0"/>
              </a:rPr>
              <a:t>j++</a:t>
            </a:r>
            <a:r>
              <a:rPr lang="en-US" altLang="ja-JP" sz="1400" kern="0" dirty="0">
                <a:latin typeface="Consolas" panose="020B0609020204030204" pitchFamily="49" charset="0"/>
              </a:rPr>
              <a:t>) {</a:t>
            </a:r>
          </a:p>
          <a:p>
            <a:pPr marL="360000" lvl="1" indent="0">
              <a:buNone/>
            </a:pPr>
            <a:r>
              <a:rPr lang="ja-JP" altLang="en-US" sz="1400" kern="0" dirty="0">
                <a:latin typeface="Consolas" panose="020B0609020204030204" pitchFamily="49" charset="0"/>
              </a:rPr>
              <a:t>        </a:t>
            </a:r>
            <a:r>
              <a:rPr lang="en-US" altLang="ja-JP" sz="1400" kern="0" dirty="0">
                <a:latin typeface="Consolas" panose="020B0609020204030204" pitchFamily="49" charset="0"/>
              </a:rPr>
              <a:t>for (</a:t>
            </a:r>
            <a:r>
              <a:rPr lang="en-US" altLang="ja-JP" sz="1400" kern="0" dirty="0" err="1">
                <a:latin typeface="Consolas" panose="020B0609020204030204" pitchFamily="49" charset="0"/>
              </a:rPr>
              <a:t>int</a:t>
            </a:r>
            <a:r>
              <a:rPr lang="en-US" altLang="ja-JP" sz="1400" kern="0" dirty="0">
                <a:latin typeface="Consolas" panose="020B0609020204030204" pitchFamily="49" charset="0"/>
              </a:rPr>
              <a:t> k = 0; k &lt; SIZE; k++) { </a:t>
            </a:r>
            <a:r>
              <a:rPr lang="en-US" altLang="ja-JP" sz="1400" b="1" kern="0" dirty="0">
                <a:solidFill>
                  <a:schemeClr val="accent5"/>
                </a:solidFill>
                <a:latin typeface="Consolas" panose="020B0609020204030204" pitchFamily="49" charset="0"/>
              </a:rPr>
              <a:t>// </a:t>
            </a:r>
            <a:r>
              <a:rPr lang="ja-JP" altLang="en-US" sz="1400" b="1" kern="0" dirty="0">
                <a:solidFill>
                  <a:schemeClr val="accent5"/>
                </a:solidFill>
                <a:latin typeface="Consolas" panose="020B0609020204030204" pitchFamily="49" charset="0"/>
              </a:rPr>
              <a:t>ｋ が変化</a:t>
            </a:r>
          </a:p>
        </p:txBody>
      </p:sp>
    </p:spTree>
    <p:extLst>
      <p:ext uri="{BB962C8B-B14F-4D97-AF65-F5344CB8AC3E}">
        <p14:creationId xmlns:p14="http://schemas.microsoft.com/office/powerpoint/2010/main" val="38380642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AA995C-54D8-43D0-9AE7-173A17A1659E}"/>
              </a:ext>
            </a:extLst>
          </p:cNvPr>
          <p:cNvSpPr>
            <a:spLocks noGrp="1"/>
          </p:cNvSpPr>
          <p:nvPr>
            <p:ph type="title"/>
          </p:nvPr>
        </p:nvSpPr>
        <p:spPr/>
        <p:txBody>
          <a:bodyPr/>
          <a:lstStyle/>
          <a:p>
            <a:r>
              <a:rPr lang="ja-JP" altLang="en-US" dirty="0"/>
              <a:t>まとめ</a:t>
            </a:r>
            <a:endParaRPr kumimoji="1" lang="ja-JP" altLang="en-US" dirty="0"/>
          </a:p>
        </p:txBody>
      </p:sp>
      <p:sp>
        <p:nvSpPr>
          <p:cNvPr id="3" name="テキスト プレースホルダー 2">
            <a:extLst>
              <a:ext uri="{FF2B5EF4-FFF2-40B4-BE49-F238E27FC236}">
                <a16:creationId xmlns:a16="http://schemas.microsoft.com/office/drawing/2014/main" id="{8B19FA6D-EA30-462F-A300-D0560CD14E8C}"/>
              </a:ext>
            </a:extLst>
          </p:cNvPr>
          <p:cNvSpPr>
            <a:spLocks noGrp="1"/>
          </p:cNvSpPr>
          <p:nvPr>
            <p:ph type="body" sz="quarter" idx="10"/>
          </p:nvPr>
        </p:nvSpPr>
        <p:spPr/>
        <p:txBody>
          <a:bodyPr/>
          <a:lstStyle/>
          <a:p>
            <a:r>
              <a:rPr kumimoji="1" lang="ja-JP" altLang="en-US" dirty="0"/>
              <a:t>キャッシュ</a:t>
            </a:r>
            <a:endParaRPr kumimoji="1" lang="en-US" altLang="ja-JP" dirty="0"/>
          </a:p>
          <a:p>
            <a:pPr lvl="1"/>
            <a:r>
              <a:rPr kumimoji="1" lang="ja-JP" altLang="en-US" dirty="0"/>
              <a:t>基本原理</a:t>
            </a:r>
            <a:endParaRPr kumimoji="1" lang="en-US" altLang="ja-JP" dirty="0"/>
          </a:p>
          <a:p>
            <a:pPr lvl="1"/>
            <a:r>
              <a:rPr lang="ja-JP" altLang="en-US" dirty="0"/>
              <a:t>容量と性能の関係</a:t>
            </a:r>
            <a:endParaRPr lang="en-US" altLang="ja-JP" dirty="0"/>
          </a:p>
          <a:p>
            <a:pPr lvl="1"/>
            <a:r>
              <a:rPr lang="en-US" altLang="ja-JP" dirty="0"/>
              <a:t>CPU </a:t>
            </a:r>
            <a:r>
              <a:rPr lang="ja-JP" altLang="en-US" dirty="0"/>
              <a:t>の振る舞いとの関係</a:t>
            </a:r>
            <a:endParaRPr lang="en-US" altLang="ja-JP" dirty="0"/>
          </a:p>
          <a:p>
            <a:pPr lvl="1"/>
            <a:r>
              <a:rPr kumimoji="1" lang="ja-JP" altLang="en-US" dirty="0"/>
              <a:t>詳細な構造</a:t>
            </a:r>
            <a:endParaRPr kumimoji="1" lang="en-US" altLang="ja-JP" dirty="0"/>
          </a:p>
          <a:p>
            <a:pPr lvl="1"/>
            <a:r>
              <a:rPr lang="ja-JP" altLang="en-US" dirty="0"/>
              <a:t>行列積での性能の変化</a:t>
            </a:r>
            <a:endParaRPr kumimoji="1" lang="ja-JP" altLang="en-US" dirty="0"/>
          </a:p>
        </p:txBody>
      </p:sp>
    </p:spTree>
    <p:extLst>
      <p:ext uri="{BB962C8B-B14F-4D97-AF65-F5344CB8AC3E}">
        <p14:creationId xmlns:p14="http://schemas.microsoft.com/office/powerpoint/2010/main" val="35114461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レポート課題</a:t>
            </a:r>
          </a:p>
        </p:txBody>
      </p:sp>
      <p:sp>
        <p:nvSpPr>
          <p:cNvPr id="3" name="テキスト プレースホルダー 2"/>
          <p:cNvSpPr>
            <a:spLocks noGrp="1"/>
          </p:cNvSpPr>
          <p:nvPr>
            <p:ph type="body" sz="quarter" idx="10"/>
          </p:nvPr>
        </p:nvSpPr>
        <p:spPr>
          <a:xfrm>
            <a:off x="341953" y="1448978"/>
            <a:ext cx="8280092" cy="5219751"/>
          </a:xfrm>
        </p:spPr>
        <p:txBody>
          <a:bodyPr/>
          <a:lstStyle/>
          <a:p>
            <a:r>
              <a:rPr lang="ja-JP" altLang="en-US" dirty="0"/>
              <a:t>１０回目講義資料を参照</a:t>
            </a:r>
            <a:endParaRPr kumimoji="1" lang="ja-JP" altLang="en-US" dirty="0"/>
          </a:p>
        </p:txBody>
      </p:sp>
    </p:spTree>
    <p:extLst>
      <p:ext uri="{BB962C8B-B14F-4D97-AF65-F5344CB8AC3E}">
        <p14:creationId xmlns:p14="http://schemas.microsoft.com/office/powerpoint/2010/main" val="25169263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出欠と感想</a:t>
            </a:r>
            <a:endParaRPr kumimoji="1" lang="ja-JP" altLang="en-US" dirty="0"/>
          </a:p>
        </p:txBody>
      </p:sp>
      <p:sp>
        <p:nvSpPr>
          <p:cNvPr id="3" name="テキスト プレースホルダー 2"/>
          <p:cNvSpPr>
            <a:spLocks noGrp="1"/>
          </p:cNvSpPr>
          <p:nvPr>
            <p:ph type="body" sz="quarter" idx="10"/>
          </p:nvPr>
        </p:nvSpPr>
        <p:spPr>
          <a:xfrm>
            <a:off x="341953" y="1088974"/>
            <a:ext cx="8532044" cy="5219751"/>
          </a:xfrm>
        </p:spPr>
        <p:txBody>
          <a:bodyPr/>
          <a:lstStyle/>
          <a:p>
            <a:r>
              <a:rPr lang="ja-JP" altLang="en-US" dirty="0"/>
              <a:t>本日の講義でよくわかったところ，わからなかったところ，</a:t>
            </a:r>
            <a:br>
              <a:rPr lang="en-US" altLang="ja-JP" dirty="0"/>
            </a:br>
            <a:r>
              <a:rPr lang="ja-JP" altLang="en-US" dirty="0"/>
              <a:t>質問，感想などを書いてください</a:t>
            </a:r>
            <a:endParaRPr lang="en-US" altLang="ja-JP" dirty="0"/>
          </a:p>
          <a:p>
            <a:pPr lvl="1"/>
            <a:r>
              <a:rPr lang="en-US" altLang="ja-JP" dirty="0"/>
              <a:t>LMS </a:t>
            </a:r>
            <a:r>
              <a:rPr lang="ja-JP" altLang="en-US" dirty="0"/>
              <a:t>の出席を設定するので，そこにお願いします</a:t>
            </a:r>
            <a:endParaRPr lang="en-US" altLang="ja-JP" dirty="0"/>
          </a:p>
          <a:p>
            <a:pPr lvl="1"/>
            <a:r>
              <a:rPr lang="ja-JP" altLang="en-US" dirty="0"/>
              <a:t>パスワード</a:t>
            </a:r>
            <a:r>
              <a:rPr lang="en-US" altLang="ja-JP" dirty="0"/>
              <a:t>: </a:t>
            </a:r>
            <a:r>
              <a:rPr lang="ja-JP" altLang="en-US" dirty="0"/>
              <a:t> </a:t>
            </a:r>
            <a:r>
              <a:rPr lang="en-US" altLang="ja-JP" dirty="0"/>
              <a:t>locality</a:t>
            </a:r>
          </a:p>
          <a:p>
            <a:r>
              <a:rPr kumimoji="1" lang="ja-JP" altLang="en-US" dirty="0"/>
              <a:t>意見や内容へのリクエストもあったら書いてください</a:t>
            </a:r>
            <a:endParaRPr kumimoji="1" lang="en-US" altLang="ja-JP" dirty="0"/>
          </a:p>
          <a:p>
            <a:r>
              <a:rPr kumimoji="1" lang="en-US" altLang="ja-JP" dirty="0">
                <a:solidFill>
                  <a:schemeClr val="accent5"/>
                </a:solidFill>
              </a:rPr>
              <a:t>LMS </a:t>
            </a:r>
            <a:r>
              <a:rPr kumimoji="1" lang="ja-JP" altLang="en-US" dirty="0">
                <a:solidFill>
                  <a:schemeClr val="accent5"/>
                </a:solidFill>
              </a:rPr>
              <a:t>の出席の締め切りは来週の講義開始までに設定してあります</a:t>
            </a:r>
            <a:endParaRPr kumimoji="1" lang="en-US" altLang="ja-JP" dirty="0">
              <a:solidFill>
                <a:schemeClr val="accent5"/>
              </a:solidFill>
            </a:endParaRPr>
          </a:p>
          <a:p>
            <a:pPr lvl="1"/>
            <a:r>
              <a:rPr kumimoji="1" lang="ja-JP" altLang="en-US" dirty="0"/>
              <a:t>仕様上「遅刻」表示になりますが，特に減点等しません</a:t>
            </a:r>
            <a:endParaRPr kumimoji="1" lang="en-US" altLang="ja-JP" dirty="0"/>
          </a:p>
          <a:p>
            <a:pPr lvl="1"/>
            <a:r>
              <a:rPr kumimoji="1" lang="ja-JP" altLang="en-US" dirty="0"/>
              <a:t>来週の講義開始までは感想や質問などを受け付けます</a:t>
            </a:r>
            <a:endParaRPr kumimoji="1" lang="en-US" altLang="ja-JP" dirty="0"/>
          </a:p>
        </p:txBody>
      </p:sp>
    </p:spTree>
    <p:extLst>
      <p:ext uri="{BB962C8B-B14F-4D97-AF65-F5344CB8AC3E}">
        <p14:creationId xmlns:p14="http://schemas.microsoft.com/office/powerpoint/2010/main" val="10134614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A3D5BF-9B76-39A4-7B0C-D4962DF23689}"/>
              </a:ext>
            </a:extLst>
          </p:cNvPr>
          <p:cNvSpPr>
            <a:spLocks noGrp="1"/>
          </p:cNvSpPr>
          <p:nvPr>
            <p:ph type="title"/>
          </p:nvPr>
        </p:nvSpPr>
        <p:spPr/>
        <p:txBody>
          <a:bodyPr/>
          <a:lstStyle/>
          <a:p>
            <a:r>
              <a:rPr kumimoji="1" lang="ja-JP" altLang="en-US" dirty="0"/>
              <a:t>質問とか感想</a:t>
            </a:r>
          </a:p>
        </p:txBody>
      </p:sp>
      <p:sp>
        <p:nvSpPr>
          <p:cNvPr id="3" name="テキスト プレースホルダー 2">
            <a:extLst>
              <a:ext uri="{FF2B5EF4-FFF2-40B4-BE49-F238E27FC236}">
                <a16:creationId xmlns:a16="http://schemas.microsoft.com/office/drawing/2014/main" id="{1A0449CD-AA92-A0A4-593C-6C33BAF6FE87}"/>
              </a:ext>
            </a:extLst>
          </p:cNvPr>
          <p:cNvSpPr>
            <a:spLocks noGrp="1"/>
          </p:cNvSpPr>
          <p:nvPr>
            <p:ph type="body" sz="quarter" idx="10"/>
          </p:nvPr>
        </p:nvSpPr>
        <p:spPr>
          <a:xfrm>
            <a:off x="611956" y="1088975"/>
            <a:ext cx="8280092" cy="3240036"/>
          </a:xfrm>
        </p:spPr>
        <p:txBody>
          <a:bodyPr/>
          <a:lstStyle/>
          <a:p>
            <a:r>
              <a:rPr kumimoji="1" lang="ja-JP" altLang="en-US" dirty="0"/>
              <a:t>講義の中に</a:t>
            </a:r>
            <a:r>
              <a:rPr kumimoji="1" lang="en-US" altLang="ja-JP" dirty="0"/>
              <a:t>Intel</a:t>
            </a:r>
            <a:r>
              <a:rPr kumimoji="1" lang="ja-JP" altLang="en-US" dirty="0"/>
              <a:t>の</a:t>
            </a:r>
            <a:r>
              <a:rPr kumimoji="1" lang="en-US" altLang="ja-JP" dirty="0"/>
              <a:t>GPU</a:t>
            </a:r>
            <a:r>
              <a:rPr kumimoji="1" lang="ja-JP" altLang="en-US" dirty="0"/>
              <a:t>も出てきたが、それは</a:t>
            </a:r>
            <a:r>
              <a:rPr kumimoji="1" lang="en-US" altLang="ja-JP" dirty="0"/>
              <a:t>Intel</a:t>
            </a:r>
            <a:r>
              <a:rPr kumimoji="1" lang="ja-JP" altLang="en-US" dirty="0"/>
              <a:t>の</a:t>
            </a:r>
            <a:r>
              <a:rPr kumimoji="1" lang="en-US" altLang="ja-JP" dirty="0"/>
              <a:t>CPU</a:t>
            </a:r>
            <a:r>
              <a:rPr kumimoji="1" lang="ja-JP" altLang="en-US" dirty="0"/>
              <a:t>の中にある統合</a:t>
            </a:r>
            <a:r>
              <a:rPr kumimoji="1" lang="en-US" altLang="ja-JP" dirty="0"/>
              <a:t>GPU</a:t>
            </a:r>
            <a:r>
              <a:rPr kumimoji="1" lang="ja-JP" altLang="en-US" dirty="0"/>
              <a:t>を指しているのですか？最近</a:t>
            </a:r>
            <a:r>
              <a:rPr kumimoji="1" lang="en-US" altLang="ja-JP" dirty="0"/>
              <a:t>Intel</a:t>
            </a:r>
            <a:r>
              <a:rPr kumimoji="1" lang="ja-JP" altLang="en-US" dirty="0"/>
              <a:t>は</a:t>
            </a:r>
            <a:r>
              <a:rPr kumimoji="1" lang="en-US" altLang="ja-JP" dirty="0"/>
              <a:t>Arc</a:t>
            </a:r>
            <a:r>
              <a:rPr kumimoji="1" lang="ja-JP" altLang="en-US" dirty="0"/>
              <a:t>というブランド名でグラボ市場に参入したからちょっと混乱しますね。どちらにせよ</a:t>
            </a:r>
            <a:r>
              <a:rPr kumimoji="1" lang="en-US" altLang="ja-JP" dirty="0"/>
              <a:t>SIMD</a:t>
            </a:r>
            <a:r>
              <a:rPr kumimoji="1" lang="ja-JP" altLang="en-US" dirty="0"/>
              <a:t>方式は同じかもしれないです。</a:t>
            </a:r>
            <a:endParaRPr kumimoji="1" lang="en-US" altLang="ja-JP" dirty="0"/>
          </a:p>
          <a:p>
            <a:pPr lvl="1"/>
            <a:r>
              <a:rPr kumimoji="1" lang="en-US" altLang="ja-JP" dirty="0"/>
              <a:t>https://www.intel.com/content/www/us/en/develop/documentation/oneapi-gpu-optimization-guide/top/xe-arch.html</a:t>
            </a:r>
          </a:p>
          <a:p>
            <a:pPr lvl="1"/>
            <a:endParaRPr lang="en-US" altLang="ja-JP" dirty="0"/>
          </a:p>
          <a:p>
            <a:pPr lvl="1"/>
            <a:endParaRPr kumimoji="1" lang="ja-JP" altLang="en-US" dirty="0"/>
          </a:p>
          <a:p>
            <a:endParaRPr kumimoji="1" lang="ja-JP" altLang="en-US" dirty="0"/>
          </a:p>
        </p:txBody>
      </p:sp>
      <p:pic>
        <p:nvPicPr>
          <p:cNvPr id="5" name="図 4">
            <a:extLst>
              <a:ext uri="{FF2B5EF4-FFF2-40B4-BE49-F238E27FC236}">
                <a16:creationId xmlns:a16="http://schemas.microsoft.com/office/drawing/2014/main" id="{A24CA9E1-D93A-45EE-873D-B69C37FE405C}"/>
              </a:ext>
            </a:extLst>
          </p:cNvPr>
          <p:cNvPicPr>
            <a:picLocks noChangeAspect="1"/>
          </p:cNvPicPr>
          <p:nvPr/>
        </p:nvPicPr>
        <p:blipFill>
          <a:blip r:embed="rId2"/>
          <a:stretch>
            <a:fillRect/>
          </a:stretch>
        </p:blipFill>
        <p:spPr>
          <a:xfrm>
            <a:off x="1871970" y="3094134"/>
            <a:ext cx="5780730" cy="3763866"/>
          </a:xfrm>
          <a:prstGeom prst="rect">
            <a:avLst/>
          </a:prstGeom>
        </p:spPr>
      </p:pic>
    </p:spTree>
    <p:extLst>
      <p:ext uri="{BB962C8B-B14F-4D97-AF65-F5344CB8AC3E}">
        <p14:creationId xmlns:p14="http://schemas.microsoft.com/office/powerpoint/2010/main" val="34829406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A3D5BF-9B76-39A4-7B0C-D4962DF23689}"/>
              </a:ext>
            </a:extLst>
          </p:cNvPr>
          <p:cNvSpPr>
            <a:spLocks noGrp="1"/>
          </p:cNvSpPr>
          <p:nvPr>
            <p:ph type="title"/>
          </p:nvPr>
        </p:nvSpPr>
        <p:spPr/>
        <p:txBody>
          <a:bodyPr/>
          <a:lstStyle/>
          <a:p>
            <a:r>
              <a:rPr kumimoji="1" lang="ja-JP" altLang="en-US" dirty="0"/>
              <a:t>質問とか感想</a:t>
            </a:r>
          </a:p>
        </p:txBody>
      </p:sp>
      <p:sp>
        <p:nvSpPr>
          <p:cNvPr id="3" name="テキスト プレースホルダー 2">
            <a:extLst>
              <a:ext uri="{FF2B5EF4-FFF2-40B4-BE49-F238E27FC236}">
                <a16:creationId xmlns:a16="http://schemas.microsoft.com/office/drawing/2014/main" id="{1A0449CD-AA92-A0A4-593C-6C33BAF6FE87}"/>
              </a:ext>
            </a:extLst>
          </p:cNvPr>
          <p:cNvSpPr>
            <a:spLocks noGrp="1"/>
          </p:cNvSpPr>
          <p:nvPr>
            <p:ph type="body" sz="quarter" idx="10"/>
          </p:nvPr>
        </p:nvSpPr>
        <p:spPr/>
        <p:txBody>
          <a:bodyPr/>
          <a:lstStyle/>
          <a:p>
            <a:r>
              <a:rPr kumimoji="1" lang="ja-JP" altLang="en-US" dirty="0"/>
              <a:t>余談なんですが、</a:t>
            </a:r>
            <a:r>
              <a:rPr kumimoji="1" lang="en-US" altLang="ja-JP" dirty="0"/>
              <a:t>Intel</a:t>
            </a:r>
            <a:r>
              <a:rPr kumimoji="1" lang="ja-JP" altLang="en-US" dirty="0"/>
              <a:t>が</a:t>
            </a:r>
            <a:r>
              <a:rPr kumimoji="1" lang="en-US" altLang="ja-JP" dirty="0"/>
              <a:t>Nvidia</a:t>
            </a:r>
            <a:r>
              <a:rPr kumimoji="1" lang="ja-JP" altLang="en-US" dirty="0"/>
              <a:t>と</a:t>
            </a:r>
            <a:r>
              <a:rPr kumimoji="1" lang="en-US" altLang="ja-JP" dirty="0"/>
              <a:t>AMD</a:t>
            </a:r>
            <a:r>
              <a:rPr kumimoji="1" lang="ja-JP" altLang="en-US" dirty="0"/>
              <a:t>が独占してきたグラボ市場を虎視眈々する理由としては、講義の最初に言及した仮想通貨によるグラボ価格の高騰という背景があります。仮想通貨は人類社会を大きく変貌するポテンシャルを持っていますが、世界各国による法規制もかなり強くなってきているので未来がどうなるかわからないですね。</a:t>
            </a:r>
            <a:endParaRPr kumimoji="1" lang="en-US" altLang="ja-JP" dirty="0"/>
          </a:p>
          <a:p>
            <a:pPr lvl="1"/>
            <a:endParaRPr lang="en-US" altLang="ja-JP" dirty="0"/>
          </a:p>
          <a:p>
            <a:pPr lvl="1"/>
            <a:r>
              <a:rPr kumimoji="1" lang="ja-JP" altLang="en-US" dirty="0"/>
              <a:t>インテル，仮想通貨とか機械学習が流行るずっと前から地道にやってたので，どうでしょうね</a:t>
            </a:r>
          </a:p>
        </p:txBody>
      </p:sp>
    </p:spTree>
    <p:extLst>
      <p:ext uri="{BB962C8B-B14F-4D97-AF65-F5344CB8AC3E}">
        <p14:creationId xmlns:p14="http://schemas.microsoft.com/office/powerpoint/2010/main" val="7131684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A3D5BF-9B76-39A4-7B0C-D4962DF23689}"/>
              </a:ext>
            </a:extLst>
          </p:cNvPr>
          <p:cNvSpPr>
            <a:spLocks noGrp="1"/>
          </p:cNvSpPr>
          <p:nvPr>
            <p:ph type="title"/>
          </p:nvPr>
        </p:nvSpPr>
        <p:spPr/>
        <p:txBody>
          <a:bodyPr/>
          <a:lstStyle/>
          <a:p>
            <a:r>
              <a:rPr kumimoji="1" lang="ja-JP" altLang="en-US" dirty="0"/>
              <a:t>質問とか感想</a:t>
            </a:r>
          </a:p>
        </p:txBody>
      </p:sp>
      <p:sp>
        <p:nvSpPr>
          <p:cNvPr id="3" name="テキスト プレースホルダー 2">
            <a:extLst>
              <a:ext uri="{FF2B5EF4-FFF2-40B4-BE49-F238E27FC236}">
                <a16:creationId xmlns:a16="http://schemas.microsoft.com/office/drawing/2014/main" id="{1A0449CD-AA92-A0A4-593C-6C33BAF6FE87}"/>
              </a:ext>
            </a:extLst>
          </p:cNvPr>
          <p:cNvSpPr>
            <a:spLocks noGrp="1"/>
          </p:cNvSpPr>
          <p:nvPr>
            <p:ph type="body" sz="quarter" idx="10"/>
          </p:nvPr>
        </p:nvSpPr>
        <p:spPr/>
        <p:txBody>
          <a:bodyPr/>
          <a:lstStyle/>
          <a:p>
            <a:r>
              <a:rPr kumimoji="1" lang="ja-JP" altLang="en-US" dirty="0"/>
              <a:t>今まで習っていた</a:t>
            </a:r>
            <a:r>
              <a:rPr kumimoji="1" lang="en-US" altLang="ja-JP" dirty="0"/>
              <a:t>out-of-order</a:t>
            </a:r>
            <a:r>
              <a:rPr kumimoji="1" lang="ja-JP" altLang="en-US" dirty="0"/>
              <a:t>発行</a:t>
            </a:r>
            <a:r>
              <a:rPr kumimoji="1" lang="en-US" altLang="ja-JP" dirty="0"/>
              <a:t>/</a:t>
            </a:r>
            <a:r>
              <a:rPr kumimoji="1" lang="ja-JP" altLang="en-US" dirty="0"/>
              <a:t>完了などの仕組みが、シングルスレッド用のプログラムを高速化するための仕組みだということが初めて理解できました。</a:t>
            </a:r>
          </a:p>
          <a:p>
            <a:endParaRPr kumimoji="1" lang="ja-JP" altLang="en-US" dirty="0"/>
          </a:p>
        </p:txBody>
      </p:sp>
    </p:spTree>
    <p:extLst>
      <p:ext uri="{BB962C8B-B14F-4D97-AF65-F5344CB8AC3E}">
        <p14:creationId xmlns:p14="http://schemas.microsoft.com/office/powerpoint/2010/main" val="22534436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A3D5BF-9B76-39A4-7B0C-D4962DF23689}"/>
              </a:ext>
            </a:extLst>
          </p:cNvPr>
          <p:cNvSpPr>
            <a:spLocks noGrp="1"/>
          </p:cNvSpPr>
          <p:nvPr>
            <p:ph type="title"/>
          </p:nvPr>
        </p:nvSpPr>
        <p:spPr/>
        <p:txBody>
          <a:bodyPr/>
          <a:lstStyle/>
          <a:p>
            <a:r>
              <a:rPr kumimoji="1" lang="ja-JP" altLang="en-US" dirty="0"/>
              <a:t>質問とか感想</a:t>
            </a:r>
          </a:p>
        </p:txBody>
      </p:sp>
      <p:sp>
        <p:nvSpPr>
          <p:cNvPr id="3" name="テキスト プレースホルダー 2">
            <a:extLst>
              <a:ext uri="{FF2B5EF4-FFF2-40B4-BE49-F238E27FC236}">
                <a16:creationId xmlns:a16="http://schemas.microsoft.com/office/drawing/2014/main" id="{1A0449CD-AA92-A0A4-593C-6C33BAF6FE87}"/>
              </a:ext>
            </a:extLst>
          </p:cNvPr>
          <p:cNvSpPr>
            <a:spLocks noGrp="1"/>
          </p:cNvSpPr>
          <p:nvPr>
            <p:ph type="body" sz="quarter" idx="10"/>
          </p:nvPr>
        </p:nvSpPr>
        <p:spPr/>
        <p:txBody>
          <a:bodyPr/>
          <a:lstStyle/>
          <a:p>
            <a:r>
              <a:rPr kumimoji="1" lang="en-US" altLang="ja-JP" dirty="0"/>
              <a:t>CPU</a:t>
            </a:r>
            <a:r>
              <a:rPr kumimoji="1" lang="ja-JP" altLang="en-US" dirty="0"/>
              <a:t>が「シングルスレッド・</a:t>
            </a:r>
            <a:r>
              <a:rPr kumimoji="1" lang="en-US" altLang="ja-JP" dirty="0"/>
              <a:t>SISD</a:t>
            </a:r>
            <a:r>
              <a:rPr kumimoji="1" lang="ja-JP" altLang="en-US" dirty="0"/>
              <a:t>・スーパースカラ」に対応していて、</a:t>
            </a:r>
            <a:r>
              <a:rPr kumimoji="1" lang="en-US" altLang="ja-JP" dirty="0"/>
              <a:t>GPU</a:t>
            </a:r>
            <a:r>
              <a:rPr kumimoji="1" lang="ja-JP" altLang="en-US" dirty="0"/>
              <a:t>が「マルチスレッド・</a:t>
            </a:r>
            <a:r>
              <a:rPr kumimoji="1" lang="en-US" altLang="ja-JP" dirty="0"/>
              <a:t>SIMD</a:t>
            </a:r>
            <a:r>
              <a:rPr kumimoji="1" lang="ja-JP" altLang="en-US" dirty="0"/>
              <a:t>・</a:t>
            </a:r>
            <a:r>
              <a:rPr kumimoji="1" lang="en-US" altLang="ja-JP" dirty="0"/>
              <a:t>in-order</a:t>
            </a:r>
            <a:r>
              <a:rPr kumimoji="1" lang="ja-JP" altLang="en-US" dirty="0"/>
              <a:t>」に対応しているという認識で合っていますでしょうか。</a:t>
            </a:r>
            <a:endParaRPr lang="en-US" altLang="ja-JP" dirty="0"/>
          </a:p>
          <a:p>
            <a:pPr lvl="1"/>
            <a:endParaRPr kumimoji="1" lang="en-US" altLang="ja-JP" dirty="0"/>
          </a:p>
          <a:p>
            <a:pPr lvl="1"/>
            <a:r>
              <a:rPr kumimoji="1" lang="ja-JP" altLang="en-US" dirty="0"/>
              <a:t>基本はそうなんだけど，厳密にはもうちょっと混じっている</a:t>
            </a:r>
            <a:endParaRPr kumimoji="1" lang="en-US" altLang="ja-JP" dirty="0"/>
          </a:p>
          <a:p>
            <a:endParaRPr kumimoji="1" lang="ja-JP" altLang="en-US" dirty="0"/>
          </a:p>
        </p:txBody>
      </p:sp>
    </p:spTree>
    <p:extLst>
      <p:ext uri="{BB962C8B-B14F-4D97-AF65-F5344CB8AC3E}">
        <p14:creationId xmlns:p14="http://schemas.microsoft.com/office/powerpoint/2010/main" val="31985370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A3D5BF-9B76-39A4-7B0C-D4962DF23689}"/>
              </a:ext>
            </a:extLst>
          </p:cNvPr>
          <p:cNvSpPr>
            <a:spLocks noGrp="1"/>
          </p:cNvSpPr>
          <p:nvPr>
            <p:ph type="title"/>
          </p:nvPr>
        </p:nvSpPr>
        <p:spPr/>
        <p:txBody>
          <a:bodyPr/>
          <a:lstStyle/>
          <a:p>
            <a:r>
              <a:rPr kumimoji="1" lang="ja-JP" altLang="en-US" dirty="0"/>
              <a:t>質問とか感想</a:t>
            </a:r>
          </a:p>
        </p:txBody>
      </p:sp>
      <p:sp>
        <p:nvSpPr>
          <p:cNvPr id="3" name="テキスト プレースホルダー 2">
            <a:extLst>
              <a:ext uri="{FF2B5EF4-FFF2-40B4-BE49-F238E27FC236}">
                <a16:creationId xmlns:a16="http://schemas.microsoft.com/office/drawing/2014/main" id="{1A0449CD-AA92-A0A4-593C-6C33BAF6FE87}"/>
              </a:ext>
            </a:extLst>
          </p:cNvPr>
          <p:cNvSpPr>
            <a:spLocks noGrp="1"/>
          </p:cNvSpPr>
          <p:nvPr>
            <p:ph type="body" sz="quarter" idx="10"/>
          </p:nvPr>
        </p:nvSpPr>
        <p:spPr/>
        <p:txBody>
          <a:bodyPr/>
          <a:lstStyle/>
          <a:p>
            <a:r>
              <a:rPr kumimoji="1" lang="ja-JP" altLang="en-US" dirty="0"/>
              <a:t>最近は</a:t>
            </a:r>
            <a:r>
              <a:rPr kumimoji="1" lang="en-US" altLang="ja-JP" dirty="0"/>
              <a:t>AI</a:t>
            </a:r>
            <a:r>
              <a:rPr kumimoji="1" lang="ja-JP" altLang="en-US" dirty="0"/>
              <a:t>アクセラレータが多数登場して</a:t>
            </a:r>
            <a:r>
              <a:rPr kumimoji="1" lang="en-US" altLang="ja-JP" dirty="0"/>
              <a:t>GPU</a:t>
            </a:r>
            <a:r>
              <a:rPr kumimoji="1" lang="ja-JP" altLang="en-US" dirty="0"/>
              <a:t>での機械学習はオワコンだという意見を散見するのですが、どちらも結局行列積演算の並列性を抽出して高速化していて、組み合わせ回路的に計算できるところをできるだけ出来るだけ回路化しているのが</a:t>
            </a:r>
            <a:r>
              <a:rPr kumimoji="1" lang="en-US" altLang="ja-JP" dirty="0"/>
              <a:t>AI</a:t>
            </a:r>
            <a:r>
              <a:rPr kumimoji="1" lang="ja-JP" altLang="en-US" dirty="0"/>
              <a:t>アクセラレータだと思っています。</a:t>
            </a:r>
            <a:endParaRPr kumimoji="1" lang="en-US" altLang="ja-JP" dirty="0"/>
          </a:p>
          <a:p>
            <a:r>
              <a:rPr kumimoji="1" lang="ja-JP" altLang="en-US" dirty="0"/>
              <a:t>でも、機械学習を行う際には結局行列積以外の種々の処理を行わなければならないため、それらにも対応するような</a:t>
            </a:r>
            <a:r>
              <a:rPr kumimoji="1" lang="en-US" altLang="ja-JP" dirty="0"/>
              <a:t>AI</a:t>
            </a:r>
            <a:r>
              <a:rPr kumimoji="1" lang="ja-JP" altLang="en-US" dirty="0"/>
              <a:t>アクセラレータを作ろうと思ったら、結局は今の</a:t>
            </a:r>
            <a:r>
              <a:rPr kumimoji="1" lang="en-US" altLang="ja-JP" dirty="0"/>
              <a:t>Tensor Core</a:t>
            </a:r>
            <a:r>
              <a:rPr kumimoji="1" lang="ja-JP" altLang="en-US" dirty="0"/>
              <a:t>付き</a:t>
            </a:r>
            <a:r>
              <a:rPr kumimoji="1" lang="en-US" altLang="ja-JP" dirty="0"/>
              <a:t>GPU</a:t>
            </a:r>
            <a:r>
              <a:rPr kumimoji="1" lang="ja-JP" altLang="en-US" dirty="0"/>
              <a:t>のようなものができあがってしまうと思うのですがどうなのでしょうか？</a:t>
            </a:r>
          </a:p>
          <a:p>
            <a:endParaRPr kumimoji="1" lang="ja-JP" altLang="en-US" dirty="0"/>
          </a:p>
        </p:txBody>
      </p:sp>
    </p:spTree>
    <p:extLst>
      <p:ext uri="{BB962C8B-B14F-4D97-AF65-F5344CB8AC3E}">
        <p14:creationId xmlns:p14="http://schemas.microsoft.com/office/powerpoint/2010/main" val="40607482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A3D5BF-9B76-39A4-7B0C-D4962DF23689}"/>
              </a:ext>
            </a:extLst>
          </p:cNvPr>
          <p:cNvSpPr>
            <a:spLocks noGrp="1"/>
          </p:cNvSpPr>
          <p:nvPr>
            <p:ph type="title"/>
          </p:nvPr>
        </p:nvSpPr>
        <p:spPr/>
        <p:txBody>
          <a:bodyPr/>
          <a:lstStyle/>
          <a:p>
            <a:r>
              <a:rPr kumimoji="1" lang="ja-JP" altLang="en-US" dirty="0"/>
              <a:t>質問とか感想</a:t>
            </a:r>
          </a:p>
        </p:txBody>
      </p:sp>
      <p:sp>
        <p:nvSpPr>
          <p:cNvPr id="3" name="テキスト プレースホルダー 2">
            <a:extLst>
              <a:ext uri="{FF2B5EF4-FFF2-40B4-BE49-F238E27FC236}">
                <a16:creationId xmlns:a16="http://schemas.microsoft.com/office/drawing/2014/main" id="{1A0449CD-AA92-A0A4-593C-6C33BAF6FE87}"/>
              </a:ext>
            </a:extLst>
          </p:cNvPr>
          <p:cNvSpPr>
            <a:spLocks noGrp="1"/>
          </p:cNvSpPr>
          <p:nvPr>
            <p:ph type="body" sz="quarter" idx="10"/>
          </p:nvPr>
        </p:nvSpPr>
        <p:spPr/>
        <p:txBody>
          <a:bodyPr/>
          <a:lstStyle/>
          <a:p>
            <a:r>
              <a:rPr kumimoji="1" lang="en-US" altLang="ja-JP" dirty="0"/>
              <a:t>GPU</a:t>
            </a:r>
            <a:r>
              <a:rPr kumimoji="1" lang="ja-JP" altLang="en-US" dirty="0"/>
              <a:t>は単純な演算を早く実行してくれているんだなあという認識でしたが、単純というのは同じ命令を複数のデータに対して実行することだったんだと理解できました。</a:t>
            </a:r>
          </a:p>
          <a:p>
            <a:r>
              <a:rPr kumimoji="1" lang="ja-JP" altLang="en-US" dirty="0"/>
              <a:t>余談ですが機械学習のライブラリでは</a:t>
            </a:r>
            <a:r>
              <a:rPr kumimoji="1" lang="en-US" altLang="ja-JP" dirty="0"/>
              <a:t>GPU</a:t>
            </a:r>
            <a:r>
              <a:rPr kumimoji="1" lang="ja-JP" altLang="en-US" dirty="0"/>
              <a:t>を用いる場合の関数なども多数用意されています。それらの関数は速度の観点から最適な実装となっているのか気になりました。頻繁に使われる関数などは最適な実装であって欲しいですが、提供している側はどれほど本気を出して実装しているのでしょうか。</a:t>
            </a:r>
          </a:p>
        </p:txBody>
      </p:sp>
    </p:spTree>
    <p:extLst>
      <p:ext uri="{BB962C8B-B14F-4D97-AF65-F5344CB8AC3E}">
        <p14:creationId xmlns:p14="http://schemas.microsoft.com/office/powerpoint/2010/main" val="18221572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A3D5BF-9B76-39A4-7B0C-D4962DF23689}"/>
              </a:ext>
            </a:extLst>
          </p:cNvPr>
          <p:cNvSpPr>
            <a:spLocks noGrp="1"/>
          </p:cNvSpPr>
          <p:nvPr>
            <p:ph type="title"/>
          </p:nvPr>
        </p:nvSpPr>
        <p:spPr/>
        <p:txBody>
          <a:bodyPr/>
          <a:lstStyle/>
          <a:p>
            <a:r>
              <a:rPr kumimoji="1" lang="ja-JP" altLang="en-US" dirty="0"/>
              <a:t>質問とか感想</a:t>
            </a:r>
          </a:p>
        </p:txBody>
      </p:sp>
      <p:sp>
        <p:nvSpPr>
          <p:cNvPr id="3" name="テキスト プレースホルダー 2">
            <a:extLst>
              <a:ext uri="{FF2B5EF4-FFF2-40B4-BE49-F238E27FC236}">
                <a16:creationId xmlns:a16="http://schemas.microsoft.com/office/drawing/2014/main" id="{1A0449CD-AA92-A0A4-593C-6C33BAF6FE87}"/>
              </a:ext>
            </a:extLst>
          </p:cNvPr>
          <p:cNvSpPr>
            <a:spLocks noGrp="1"/>
          </p:cNvSpPr>
          <p:nvPr>
            <p:ph type="body" sz="quarter" idx="10"/>
          </p:nvPr>
        </p:nvSpPr>
        <p:spPr/>
        <p:txBody>
          <a:bodyPr/>
          <a:lstStyle/>
          <a:p>
            <a:r>
              <a:rPr kumimoji="1" lang="en-US" altLang="ja-JP" dirty="0"/>
              <a:t>GPU</a:t>
            </a:r>
            <a:r>
              <a:rPr kumimoji="1" lang="ja-JP" altLang="en-US" dirty="0"/>
              <a:t>のスレッド数はどのくらいなのでしょうか</a:t>
            </a:r>
          </a:p>
        </p:txBody>
      </p:sp>
    </p:spTree>
    <p:extLst>
      <p:ext uri="{BB962C8B-B14F-4D97-AF65-F5344CB8AC3E}">
        <p14:creationId xmlns:p14="http://schemas.microsoft.com/office/powerpoint/2010/main" val="40676892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A3D5BF-9B76-39A4-7B0C-D4962DF23689}"/>
              </a:ext>
            </a:extLst>
          </p:cNvPr>
          <p:cNvSpPr>
            <a:spLocks noGrp="1"/>
          </p:cNvSpPr>
          <p:nvPr>
            <p:ph type="title"/>
          </p:nvPr>
        </p:nvSpPr>
        <p:spPr/>
        <p:txBody>
          <a:bodyPr/>
          <a:lstStyle/>
          <a:p>
            <a:r>
              <a:rPr kumimoji="1" lang="ja-JP" altLang="en-US" dirty="0"/>
              <a:t>質問とか感想</a:t>
            </a:r>
          </a:p>
        </p:txBody>
      </p:sp>
      <p:sp>
        <p:nvSpPr>
          <p:cNvPr id="3" name="テキスト プレースホルダー 2">
            <a:extLst>
              <a:ext uri="{FF2B5EF4-FFF2-40B4-BE49-F238E27FC236}">
                <a16:creationId xmlns:a16="http://schemas.microsoft.com/office/drawing/2014/main" id="{1A0449CD-AA92-A0A4-593C-6C33BAF6FE87}"/>
              </a:ext>
            </a:extLst>
          </p:cNvPr>
          <p:cNvSpPr>
            <a:spLocks noGrp="1"/>
          </p:cNvSpPr>
          <p:nvPr>
            <p:ph type="body" sz="quarter" idx="10"/>
          </p:nvPr>
        </p:nvSpPr>
        <p:spPr/>
        <p:txBody>
          <a:bodyPr/>
          <a:lstStyle/>
          <a:p>
            <a:r>
              <a:rPr kumimoji="1" lang="ja-JP" altLang="en-US" dirty="0"/>
              <a:t>後半の「マルチスレッドによる解決」の部分が良くわからなかったのですが，例えば</a:t>
            </a:r>
            <a:r>
              <a:rPr kumimoji="1" lang="en-US" altLang="ja-JP" dirty="0"/>
              <a:t>1024</a:t>
            </a:r>
            <a:r>
              <a:rPr kumimoji="1" lang="ja-JP" altLang="en-US" dirty="0"/>
              <a:t>個のスレッドを</a:t>
            </a:r>
            <a:r>
              <a:rPr kumimoji="1" lang="en-US" altLang="ja-JP" dirty="0"/>
              <a:t>4</a:t>
            </a:r>
            <a:r>
              <a:rPr kumimoji="1" lang="ja-JP" altLang="en-US" dirty="0"/>
              <a:t>つの演算器がある</a:t>
            </a:r>
            <a:r>
              <a:rPr kumimoji="1" lang="en-US" altLang="ja-JP" dirty="0"/>
              <a:t>SIMD</a:t>
            </a:r>
            <a:r>
              <a:rPr kumimoji="1" lang="ja-JP" altLang="en-US" dirty="0"/>
              <a:t>デバイスで実行する際に，</a:t>
            </a:r>
            <a:r>
              <a:rPr kumimoji="1" lang="en-US" altLang="ja-JP" dirty="0"/>
              <a:t>256</a:t>
            </a:r>
            <a:r>
              <a:rPr kumimoji="1" lang="ja-JP" altLang="en-US" dirty="0"/>
              <a:t>回ずつ同じ命令をフェッチしていくというのは，常に行われていることではないのでしょうか？それとも分岐命令とそれ以外でフェッチの順番に違いが生まれるのでしょうか？</a:t>
            </a:r>
            <a:endParaRPr kumimoji="1" lang="en-US" altLang="ja-JP" dirty="0"/>
          </a:p>
          <a:p>
            <a:r>
              <a:rPr kumimoji="1" lang="ja-JP" altLang="en-US" dirty="0"/>
              <a:t>「マルチスレッドを</a:t>
            </a:r>
            <a:r>
              <a:rPr kumimoji="1" lang="en-US" altLang="ja-JP" dirty="0"/>
              <a:t>SIMD</a:t>
            </a:r>
            <a:r>
              <a:rPr kumimoji="1" lang="ja-JP" altLang="en-US" dirty="0"/>
              <a:t>にマップする」の部分がよくわかりませんでした。</a:t>
            </a:r>
            <a:r>
              <a:rPr kumimoji="1" lang="en-US" altLang="ja-JP" dirty="0"/>
              <a:t>p71</a:t>
            </a:r>
            <a:r>
              <a:rPr kumimoji="1" lang="ja-JP" altLang="en-US" dirty="0"/>
              <a:t>の図はスレッド</a:t>
            </a:r>
            <a:r>
              <a:rPr kumimoji="1" lang="en-US" altLang="ja-JP" dirty="0"/>
              <a:t>1, 2, 3</a:t>
            </a:r>
            <a:r>
              <a:rPr kumimoji="1" lang="ja-JP" altLang="en-US" dirty="0"/>
              <a:t>のスカラ命令「</a:t>
            </a:r>
            <a:r>
              <a:rPr kumimoji="1" lang="en-US" altLang="ja-JP" dirty="0"/>
              <a:t>a=a+1</a:t>
            </a:r>
            <a:r>
              <a:rPr kumimoji="1" lang="ja-JP" altLang="en-US" dirty="0"/>
              <a:t>」が順に流れていると思っているのですが、これだと演算器にどうマップしているのかわかりませんでした。</a:t>
            </a:r>
          </a:p>
        </p:txBody>
      </p:sp>
    </p:spTree>
    <p:extLst>
      <p:ext uri="{BB962C8B-B14F-4D97-AF65-F5344CB8AC3E}">
        <p14:creationId xmlns:p14="http://schemas.microsoft.com/office/powerpoint/2010/main" val="6031042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879005"/>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879005"/>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879005"/>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879005"/>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3014462"/>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3014462"/>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3033046"/>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3033046"/>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a:xfrm>
            <a:off x="341953" y="11181"/>
            <a:ext cx="8712046" cy="908972"/>
          </a:xfrm>
        </p:spPr>
        <p:txBody>
          <a:bodyPr/>
          <a:lstStyle/>
          <a:p>
            <a:r>
              <a:rPr lang="ja-JP" altLang="en-US" dirty="0"/>
              <a:t>マルチスレッドによる解決</a:t>
            </a:r>
            <a:endParaRPr kumimoji="1" lang="ja-JP" altLang="en-US" dirty="0"/>
          </a:p>
        </p:txBody>
      </p:sp>
      <p:sp>
        <p:nvSpPr>
          <p:cNvPr id="58" name="コンテンツ プレースホルダー 57"/>
          <p:cNvSpPr>
            <a:spLocks noGrp="1"/>
          </p:cNvSpPr>
          <p:nvPr>
            <p:ph idx="4294967295"/>
          </p:nvPr>
        </p:nvSpPr>
        <p:spPr>
          <a:xfrm>
            <a:off x="251952" y="5389876"/>
            <a:ext cx="8730097" cy="1009157"/>
          </a:xfrm>
          <a:prstGeom prst="rect">
            <a:avLst/>
          </a:prstGeom>
        </p:spPr>
        <p:txBody>
          <a:bodyPr/>
          <a:lstStyle/>
          <a:p>
            <a:r>
              <a:rPr lang="ja-JP" altLang="en-US" sz="2000" dirty="0"/>
              <a:t>レジスタ・ファイルに値が書き込まれるまで，他のスレッドを流す</a:t>
            </a:r>
            <a:endParaRPr lang="en-US" altLang="ja-JP" sz="2000" dirty="0"/>
          </a:p>
          <a:p>
            <a:pPr lvl="1"/>
            <a:r>
              <a:rPr lang="ja-JP" altLang="en-US" dirty="0"/>
              <a:t>複数のスレッドの </a:t>
            </a:r>
            <a:r>
              <a:rPr lang="en-US" altLang="ja-JP" dirty="0"/>
              <a:t>a </a:t>
            </a:r>
            <a:r>
              <a:rPr lang="ja-JP" altLang="en-US" dirty="0"/>
              <a:t>が同時に存在するので，レジスタは大きくなる</a:t>
            </a:r>
            <a:endParaRPr lang="en-US" altLang="ja-JP" dirty="0"/>
          </a:p>
        </p:txBody>
      </p:sp>
      <p:cxnSp>
        <p:nvCxnSpPr>
          <p:cNvPr id="67" name="直線矢印コネクタ 66"/>
          <p:cNvCxnSpPr/>
          <p:nvPr/>
        </p:nvCxnSpPr>
        <p:spPr bwMode="auto">
          <a:xfrm>
            <a:off x="1601967" y="4689014"/>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30" name="Freeform 25"/>
          <p:cNvSpPr>
            <a:spLocks/>
          </p:cNvSpPr>
          <p:nvPr/>
        </p:nvSpPr>
        <p:spPr bwMode="auto">
          <a:xfrm>
            <a:off x="3221985" y="998973"/>
            <a:ext cx="4032448" cy="648072"/>
          </a:xfrm>
          <a:custGeom>
            <a:avLst/>
            <a:gdLst>
              <a:gd name="T0" fmla="*/ 720725 w 1588"/>
              <a:gd name="T1" fmla="*/ 539750 h 340"/>
              <a:gd name="T2" fmla="*/ 720725 w 1588"/>
              <a:gd name="T3" fmla="*/ 360363 h 340"/>
              <a:gd name="T4" fmla="*/ 1800225 w 1588"/>
              <a:gd name="T5" fmla="*/ 360363 h 340"/>
              <a:gd name="T6" fmla="*/ 1800225 w 1588"/>
              <a:gd name="T7" fmla="*/ 539750 h 340"/>
              <a:gd name="T8" fmla="*/ 2520950 w 1588"/>
              <a:gd name="T9" fmla="*/ 539750 h 340"/>
              <a:gd name="T10" fmla="*/ 2520950 w 1588"/>
              <a:gd name="T11" fmla="*/ 0 h 340"/>
              <a:gd name="T12" fmla="*/ 0 w 1588"/>
              <a:gd name="T13" fmla="*/ 0 h 340"/>
              <a:gd name="T14" fmla="*/ 0 w 1588"/>
              <a:gd name="T15" fmla="*/ 539750 h 340"/>
              <a:gd name="T16" fmla="*/ 720725 w 1588"/>
              <a:gd name="T17" fmla="*/ 539750 h 3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88" h="340">
                <a:moveTo>
                  <a:pt x="454" y="340"/>
                </a:moveTo>
                <a:lnTo>
                  <a:pt x="454" y="227"/>
                </a:lnTo>
                <a:lnTo>
                  <a:pt x="1134" y="227"/>
                </a:lnTo>
                <a:lnTo>
                  <a:pt x="1134" y="340"/>
                </a:lnTo>
                <a:lnTo>
                  <a:pt x="1588" y="340"/>
                </a:lnTo>
                <a:lnTo>
                  <a:pt x="1588" y="0"/>
                </a:lnTo>
                <a:lnTo>
                  <a:pt x="0" y="0"/>
                </a:lnTo>
                <a:lnTo>
                  <a:pt x="0" y="340"/>
                </a:lnTo>
                <a:lnTo>
                  <a:pt x="454" y="340"/>
                </a:lnTo>
                <a:close/>
              </a:path>
            </a:pathLst>
          </a:custGeom>
          <a:ln>
            <a:headEnd/>
            <a:tailEnd/>
          </a:ln>
        </p:spPr>
        <p:style>
          <a:lnRef idx="1">
            <a:schemeClr val="accent6"/>
          </a:lnRef>
          <a:fillRef idx="2">
            <a:schemeClr val="accent6"/>
          </a:fillRef>
          <a:effectRef idx="1">
            <a:schemeClr val="accent6"/>
          </a:effectRef>
          <a:fontRef idx="minor">
            <a:schemeClr val="dk1"/>
          </a:fontRef>
        </p:style>
        <p:txBody>
          <a:bodyP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dirty="0">
                <a:solidFill>
                  <a:schemeClr val="tx1">
                    <a:lumMod val="75000"/>
                    <a:lumOff val="25000"/>
                  </a:schemeClr>
                </a:solidFill>
              </a:rPr>
              <a:t>レジスタ・ファイル</a:t>
            </a:r>
          </a:p>
        </p:txBody>
      </p:sp>
      <p:sp>
        <p:nvSpPr>
          <p:cNvPr id="31" name="AutoShape 5"/>
          <p:cNvSpPr>
            <a:spLocks noChangeArrowheads="1"/>
          </p:cNvSpPr>
          <p:nvPr/>
        </p:nvSpPr>
        <p:spPr bwMode="auto">
          <a:xfrm rot="-5400000">
            <a:off x="5076038" y="1484946"/>
            <a:ext cx="540006" cy="648072"/>
          </a:xfrm>
          <a:custGeom>
            <a:avLst/>
            <a:gdLst>
              <a:gd name="T0" fmla="*/ 787598 w 21600"/>
              <a:gd name="T1" fmla="*/ 180181 h 21600"/>
              <a:gd name="T2" fmla="*/ 450056 w 21600"/>
              <a:gd name="T3" fmla="*/ 360362 h 21600"/>
              <a:gd name="T4" fmla="*/ 112514 w 21600"/>
              <a:gd name="T5" fmla="*/ 180181 h 21600"/>
              <a:gd name="T6" fmla="*/ 45005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none"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演算器</a:t>
            </a:r>
          </a:p>
        </p:txBody>
      </p:sp>
      <p:grpSp>
        <p:nvGrpSpPr>
          <p:cNvPr id="32" name="グループ化 31"/>
          <p:cNvGrpSpPr/>
          <p:nvPr/>
        </p:nvGrpSpPr>
        <p:grpSpPr>
          <a:xfrm>
            <a:off x="3510017" y="1718981"/>
            <a:ext cx="1008112" cy="1152128"/>
            <a:chOff x="3563888" y="2708920"/>
            <a:chExt cx="1296144" cy="432048"/>
          </a:xfrm>
        </p:grpSpPr>
        <p:sp>
          <p:nvSpPr>
            <p:cNvPr id="33" name="Freeform 9"/>
            <p:cNvSpPr>
              <a:spLocks/>
            </p:cNvSpPr>
            <p:nvPr/>
          </p:nvSpPr>
          <p:spPr bwMode="auto">
            <a:xfrm>
              <a:off x="4211960" y="2708920"/>
              <a:ext cx="648072" cy="270003"/>
            </a:xfrm>
            <a:custGeom>
              <a:avLst/>
              <a:gdLst>
                <a:gd name="T0" fmla="*/ 0 w 170"/>
                <a:gd name="T1" fmla="*/ 0 h 170"/>
                <a:gd name="T2" fmla="*/ 0 w 170"/>
                <a:gd name="T3" fmla="*/ 269875 h 170"/>
                <a:gd name="T4" fmla="*/ 269875 w 170"/>
                <a:gd name="T5" fmla="*/ 26987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w="25400">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39" name="Freeform 10"/>
            <p:cNvSpPr>
              <a:spLocks/>
            </p:cNvSpPr>
            <p:nvPr/>
          </p:nvSpPr>
          <p:spPr bwMode="auto">
            <a:xfrm>
              <a:off x="3563888" y="2708920"/>
              <a:ext cx="1296144" cy="43204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w="25400">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grpSp>
      <p:sp>
        <p:nvSpPr>
          <p:cNvPr id="40" name="Freeform 8"/>
          <p:cNvSpPr>
            <a:spLocks/>
          </p:cNvSpPr>
          <p:nvPr/>
        </p:nvSpPr>
        <p:spPr bwMode="auto">
          <a:xfrm>
            <a:off x="5958289" y="1808982"/>
            <a:ext cx="720080" cy="918111"/>
          </a:xfrm>
          <a:custGeom>
            <a:avLst/>
            <a:gdLst>
              <a:gd name="T0" fmla="*/ 0 w 227"/>
              <a:gd name="T1" fmla="*/ 541338 h 1021"/>
              <a:gd name="T2" fmla="*/ 719138 w 227"/>
              <a:gd name="T3" fmla="*/ 541338 h 1021"/>
              <a:gd name="T4" fmla="*/ 719138 w 227"/>
              <a:gd name="T5" fmla="*/ 0 h 1021"/>
              <a:gd name="T6" fmla="*/ 0 60000 65536"/>
              <a:gd name="T7" fmla="*/ 0 60000 65536"/>
              <a:gd name="T8" fmla="*/ 0 60000 65536"/>
            </a:gdLst>
            <a:ahLst/>
            <a:cxnLst>
              <a:cxn ang="T6">
                <a:pos x="T0" y="T1"/>
              </a:cxn>
              <a:cxn ang="T7">
                <a:pos x="T2" y="T3"/>
              </a:cxn>
              <a:cxn ang="T8">
                <a:pos x="T4" y="T5"/>
              </a:cxn>
            </a:cxnLst>
            <a:rect l="0" t="0" r="r" b="b"/>
            <a:pathLst>
              <a:path w="227" h="1021">
                <a:moveTo>
                  <a:pt x="0" y="1021"/>
                </a:moveTo>
                <a:lnTo>
                  <a:pt x="227" y="1021"/>
                </a:lnTo>
                <a:lnTo>
                  <a:pt x="227" y="0"/>
                </a:lnTo>
              </a:path>
            </a:pathLst>
          </a:custGeom>
          <a:ln w="25400">
            <a:headEnd/>
            <a:tailEnd type="triangle" w="med" len="med"/>
          </a:ln>
        </p:spPr>
        <p:style>
          <a:lnRef idx="3">
            <a:schemeClr val="accent4"/>
          </a:lnRef>
          <a:fillRef idx="0">
            <a:schemeClr val="accent4"/>
          </a:fillRef>
          <a:effectRef idx="2">
            <a:schemeClr val="accent4"/>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grpSp>
        <p:nvGrpSpPr>
          <p:cNvPr id="41" name="グループ化 40"/>
          <p:cNvGrpSpPr/>
          <p:nvPr/>
        </p:nvGrpSpPr>
        <p:grpSpPr>
          <a:xfrm>
            <a:off x="611956" y="3699003"/>
            <a:ext cx="720009" cy="360004"/>
            <a:chOff x="6372020" y="3699004"/>
            <a:chExt cx="720009" cy="360004"/>
          </a:xfrm>
        </p:grpSpPr>
        <p:sp>
          <p:nvSpPr>
            <p:cNvPr id="42" name="角丸四角形 41"/>
            <p:cNvSpPr/>
            <p:nvPr/>
          </p:nvSpPr>
          <p:spPr bwMode="auto">
            <a:xfrm>
              <a:off x="6372021"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a:t>
              </a:r>
              <a:endParaRPr kumimoji="1" lang="ja-JP" altLang="en-US" dirty="0">
                <a:latin typeface="Arial Narrow" panose="020B0606020202030204" pitchFamily="34" charset="0"/>
              </a:endParaRPr>
            </a:p>
          </p:txBody>
        </p:sp>
        <p:sp>
          <p:nvSpPr>
            <p:cNvPr id="44" name="角丸四角形 43"/>
            <p:cNvSpPr/>
            <p:nvPr/>
          </p:nvSpPr>
          <p:spPr bwMode="auto">
            <a:xfrm>
              <a:off x="6372020"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a:t>
              </a:r>
              <a:endParaRPr kumimoji="1" lang="ja-JP" altLang="en-US" dirty="0">
                <a:latin typeface="Arial Narrow" panose="020B0606020202030204" pitchFamily="34" charset="0"/>
              </a:endParaRPr>
            </a:p>
          </p:txBody>
        </p:sp>
      </p:grpSp>
      <p:sp>
        <p:nvSpPr>
          <p:cNvPr id="96" name="正方形/長方形 95"/>
          <p:cNvSpPr/>
          <p:nvPr/>
        </p:nvSpPr>
        <p:spPr bwMode="auto">
          <a:xfrm>
            <a:off x="251952" y="3158997"/>
            <a:ext cx="1152128"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r>
              <a:rPr kumimoji="1" lang="en-US" altLang="ja-JP" sz="2000" dirty="0">
                <a:solidFill>
                  <a:schemeClr val="bg1"/>
                </a:solidFill>
                <a:latin typeface="Arial Narrow" panose="020B0606020202030204" pitchFamily="34" charset="0"/>
              </a:rPr>
              <a:t>a=a+1</a:t>
            </a:r>
          </a:p>
          <a:p>
            <a:pPr>
              <a:lnSpc>
                <a:spcPct val="80000"/>
              </a:lnSpc>
            </a:pPr>
            <a:r>
              <a:rPr kumimoji="1" lang="en-US" altLang="ja-JP" sz="2000" dirty="0">
                <a:solidFill>
                  <a:schemeClr val="bg1"/>
                </a:solidFill>
                <a:latin typeface="Arial Narrow" panose="020B0606020202030204" pitchFamily="34" charset="0"/>
              </a:rPr>
              <a:t>b=a-1</a:t>
            </a:r>
          </a:p>
          <a:p>
            <a:pPr>
              <a:lnSpc>
                <a:spcPct val="80000"/>
              </a:lnSpc>
            </a:pPr>
            <a:r>
              <a:rPr lang="en-US" altLang="ja-JP" sz="2000" dirty="0">
                <a:solidFill>
                  <a:schemeClr val="bg1"/>
                </a:solidFill>
                <a:latin typeface="Arial Narrow" panose="020B0606020202030204" pitchFamily="34" charset="0"/>
              </a:rPr>
              <a:t>c=a+2</a:t>
            </a:r>
          </a:p>
          <a:p>
            <a:pPr>
              <a:lnSpc>
                <a:spcPct val="80000"/>
              </a:lnSpc>
            </a:pPr>
            <a:r>
              <a:rPr kumimoji="1" lang="en-US" altLang="ja-JP" sz="2000" dirty="0">
                <a:solidFill>
                  <a:schemeClr val="bg1"/>
                </a:solidFill>
                <a:latin typeface="Arial Narrow" panose="020B0606020202030204" pitchFamily="34" charset="0"/>
              </a:rPr>
              <a:t>e=…</a:t>
            </a:r>
          </a:p>
          <a:p>
            <a:pPr>
              <a:lnSpc>
                <a:spcPct val="80000"/>
              </a:lnSpc>
            </a:pPr>
            <a:r>
              <a:rPr lang="en-US" altLang="ja-JP" sz="2000" dirty="0">
                <a:solidFill>
                  <a:schemeClr val="bg1"/>
                </a:solidFill>
                <a:latin typeface="Arial Narrow" panose="020B0606020202030204" pitchFamily="34" charset="0"/>
              </a:rPr>
              <a:t>…</a:t>
            </a:r>
            <a:endParaRPr kumimoji="1" lang="ja-JP" altLang="en-US" sz="2000" dirty="0">
              <a:solidFill>
                <a:schemeClr val="bg1"/>
              </a:solidFill>
              <a:latin typeface="Arial Narrow" panose="020B0606020202030204" pitchFamily="34" charset="0"/>
            </a:endParaRPr>
          </a:p>
        </p:txBody>
      </p:sp>
      <p:sp>
        <p:nvSpPr>
          <p:cNvPr id="46" name="角丸四角形 45"/>
          <p:cNvSpPr/>
          <p:nvPr/>
        </p:nvSpPr>
        <p:spPr bwMode="auto">
          <a:xfrm>
            <a:off x="4932004" y="3699003"/>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a=a+1</a:t>
            </a:r>
            <a:endParaRPr kumimoji="1" lang="ja-JP" altLang="en-US" dirty="0">
              <a:latin typeface="Arial Narrow" panose="020B0606020202030204" pitchFamily="34" charset="0"/>
            </a:endParaRPr>
          </a:p>
        </p:txBody>
      </p:sp>
      <p:sp>
        <p:nvSpPr>
          <p:cNvPr id="47" name="角丸四角形 46"/>
          <p:cNvSpPr/>
          <p:nvPr/>
        </p:nvSpPr>
        <p:spPr bwMode="auto">
          <a:xfrm>
            <a:off x="3491988" y="3699003"/>
            <a:ext cx="720008" cy="360004"/>
          </a:xfrm>
          <a:prstGeom prst="roundRect">
            <a:avLst/>
          </a:prstGeom>
          <a:ln>
            <a:headEnd/>
            <a:tailEnd type="triangle" w="sm" len="med"/>
          </a:ln>
        </p:spPr>
        <p:style>
          <a:lnRef idx="3">
            <a:schemeClr val="lt1"/>
          </a:lnRef>
          <a:fillRef idx="1">
            <a:schemeClr val="accent6"/>
          </a:fillRef>
          <a:effectRef idx="1">
            <a:schemeClr val="accent6"/>
          </a:effectRef>
          <a:fontRef idx="minor">
            <a:schemeClr val="lt1"/>
          </a:fontRef>
        </p:style>
        <p:txBody>
          <a:bodyPr wrap="none" rtlCol="0" anchor="ctr"/>
          <a:lstStyle/>
          <a:p>
            <a:pPr algn="ctr"/>
            <a:r>
              <a:rPr lang="en-US" altLang="ja-JP" dirty="0">
                <a:latin typeface="Arial Narrow" panose="020B0606020202030204" pitchFamily="34" charset="0"/>
              </a:rPr>
              <a:t>a=a+1</a:t>
            </a:r>
            <a:endParaRPr kumimoji="1" lang="ja-JP" altLang="en-US" dirty="0">
              <a:latin typeface="Arial Narrow" panose="020B0606020202030204" pitchFamily="34" charset="0"/>
            </a:endParaRPr>
          </a:p>
        </p:txBody>
      </p:sp>
      <p:sp>
        <p:nvSpPr>
          <p:cNvPr id="48" name="角丸四角形 47"/>
          <p:cNvSpPr/>
          <p:nvPr/>
        </p:nvSpPr>
        <p:spPr bwMode="auto">
          <a:xfrm>
            <a:off x="2051972" y="3699003"/>
            <a:ext cx="720008" cy="360004"/>
          </a:xfrm>
          <a:prstGeom prst="roundRect">
            <a:avLst/>
          </a:prstGeom>
          <a:ln>
            <a:headEnd/>
            <a:tailEnd type="triangle" w="sm" len="med"/>
          </a:ln>
        </p:spPr>
        <p:style>
          <a:lnRef idx="3">
            <a:schemeClr val="lt1"/>
          </a:lnRef>
          <a:fillRef idx="1">
            <a:schemeClr val="accent2"/>
          </a:fillRef>
          <a:effectRef idx="1">
            <a:schemeClr val="accent2"/>
          </a:effectRef>
          <a:fontRef idx="minor">
            <a:schemeClr val="lt1"/>
          </a:fontRef>
        </p:style>
        <p:txBody>
          <a:bodyPr wrap="none" rtlCol="0" anchor="ctr"/>
          <a:lstStyle/>
          <a:p>
            <a:pPr algn="ctr"/>
            <a:r>
              <a:rPr kumimoji="1" lang="en-US" altLang="ja-JP" dirty="0">
                <a:latin typeface="Arial Narrow" panose="020B0606020202030204" pitchFamily="34" charset="0"/>
              </a:rPr>
              <a:t>a=a+1</a:t>
            </a:r>
            <a:endParaRPr kumimoji="1" lang="ja-JP" altLang="en-US" dirty="0">
              <a:latin typeface="Arial Narrow" panose="020B0606020202030204" pitchFamily="34" charset="0"/>
            </a:endParaRPr>
          </a:p>
        </p:txBody>
      </p:sp>
      <p:sp>
        <p:nvSpPr>
          <p:cNvPr id="45" name="角丸四角形吹き出し 44"/>
          <p:cNvSpPr/>
          <p:nvPr/>
        </p:nvSpPr>
        <p:spPr bwMode="auto">
          <a:xfrm>
            <a:off x="2051972" y="2168986"/>
            <a:ext cx="2700030" cy="612648"/>
          </a:xfrm>
          <a:prstGeom prst="wedgeRoundRectCallout">
            <a:avLst>
              <a:gd name="adj1" fmla="val -43365"/>
              <a:gd name="adj2" fmla="val 13472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レジスタに書かれるまで</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他のスレッド流すで</a:t>
            </a:r>
            <a:endParaRPr kumimoji="1" lang="en-US" altLang="ja-JP" dirty="0">
              <a:solidFill>
                <a:schemeClr val="tx1">
                  <a:lumMod val="65000"/>
                  <a:lumOff val="35000"/>
                </a:schemeClr>
              </a:solidFill>
              <a:latin typeface="Arial Narrow" panose="020B0606020202030204" pitchFamily="34" charset="0"/>
            </a:endParaRPr>
          </a:p>
        </p:txBody>
      </p:sp>
      <p:sp>
        <p:nvSpPr>
          <p:cNvPr id="43" name="AutoShape 5">
            <a:extLst>
              <a:ext uri="{FF2B5EF4-FFF2-40B4-BE49-F238E27FC236}">
                <a16:creationId xmlns:a16="http://schemas.microsoft.com/office/drawing/2014/main" id="{4498FC30-78EF-4D33-9855-64F7E7043B46}"/>
              </a:ext>
            </a:extLst>
          </p:cNvPr>
          <p:cNvSpPr>
            <a:spLocks noChangeArrowheads="1"/>
          </p:cNvSpPr>
          <p:nvPr/>
        </p:nvSpPr>
        <p:spPr bwMode="auto">
          <a:xfrm rot="-5400000">
            <a:off x="5076038" y="2024952"/>
            <a:ext cx="540006" cy="648072"/>
          </a:xfrm>
          <a:custGeom>
            <a:avLst/>
            <a:gdLst>
              <a:gd name="T0" fmla="*/ 787598 w 21600"/>
              <a:gd name="T1" fmla="*/ 180181 h 21600"/>
              <a:gd name="T2" fmla="*/ 450056 w 21600"/>
              <a:gd name="T3" fmla="*/ 360362 h 21600"/>
              <a:gd name="T4" fmla="*/ 112514 w 21600"/>
              <a:gd name="T5" fmla="*/ 180181 h 21600"/>
              <a:gd name="T6" fmla="*/ 45005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none"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演算器</a:t>
            </a:r>
          </a:p>
        </p:txBody>
      </p:sp>
      <p:sp>
        <p:nvSpPr>
          <p:cNvPr id="57" name="AutoShape 5">
            <a:extLst>
              <a:ext uri="{FF2B5EF4-FFF2-40B4-BE49-F238E27FC236}">
                <a16:creationId xmlns:a16="http://schemas.microsoft.com/office/drawing/2014/main" id="{F1D4C30F-11C9-4EC5-35BC-EACB4A7D7796}"/>
              </a:ext>
            </a:extLst>
          </p:cNvPr>
          <p:cNvSpPr>
            <a:spLocks noChangeArrowheads="1"/>
          </p:cNvSpPr>
          <p:nvPr/>
        </p:nvSpPr>
        <p:spPr bwMode="auto">
          <a:xfrm rot="-5400000">
            <a:off x="5076038" y="2564958"/>
            <a:ext cx="540006" cy="648072"/>
          </a:xfrm>
          <a:custGeom>
            <a:avLst/>
            <a:gdLst>
              <a:gd name="T0" fmla="*/ 787598 w 21600"/>
              <a:gd name="T1" fmla="*/ 180181 h 21600"/>
              <a:gd name="T2" fmla="*/ 450056 w 21600"/>
              <a:gd name="T3" fmla="*/ 360362 h 21600"/>
              <a:gd name="T4" fmla="*/ 112514 w 21600"/>
              <a:gd name="T5" fmla="*/ 180181 h 21600"/>
              <a:gd name="T6" fmla="*/ 45005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none"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演算器</a:t>
            </a:r>
          </a:p>
        </p:txBody>
      </p:sp>
    </p:spTree>
    <p:extLst>
      <p:ext uri="{BB962C8B-B14F-4D97-AF65-F5344CB8AC3E}">
        <p14:creationId xmlns:p14="http://schemas.microsoft.com/office/powerpoint/2010/main" val="6087538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A3D5BF-9B76-39A4-7B0C-D4962DF23689}"/>
              </a:ext>
            </a:extLst>
          </p:cNvPr>
          <p:cNvSpPr>
            <a:spLocks noGrp="1"/>
          </p:cNvSpPr>
          <p:nvPr>
            <p:ph type="title"/>
          </p:nvPr>
        </p:nvSpPr>
        <p:spPr/>
        <p:txBody>
          <a:bodyPr/>
          <a:lstStyle/>
          <a:p>
            <a:r>
              <a:rPr kumimoji="1" lang="ja-JP" altLang="en-US" dirty="0"/>
              <a:t>質問とか感想</a:t>
            </a:r>
          </a:p>
        </p:txBody>
      </p:sp>
      <p:sp>
        <p:nvSpPr>
          <p:cNvPr id="3" name="テキスト プレースホルダー 2">
            <a:extLst>
              <a:ext uri="{FF2B5EF4-FFF2-40B4-BE49-F238E27FC236}">
                <a16:creationId xmlns:a16="http://schemas.microsoft.com/office/drawing/2014/main" id="{1A0449CD-AA92-A0A4-593C-6C33BAF6FE87}"/>
              </a:ext>
            </a:extLst>
          </p:cNvPr>
          <p:cNvSpPr>
            <a:spLocks noGrp="1"/>
          </p:cNvSpPr>
          <p:nvPr>
            <p:ph type="body" sz="quarter" idx="10"/>
          </p:nvPr>
        </p:nvSpPr>
        <p:spPr/>
        <p:txBody>
          <a:bodyPr/>
          <a:lstStyle/>
          <a:p>
            <a:r>
              <a:rPr kumimoji="1" lang="en-US" altLang="ja-JP" dirty="0"/>
              <a:t>GPU</a:t>
            </a:r>
            <a:r>
              <a:rPr kumimoji="1" lang="ja-JP" altLang="en-US" dirty="0"/>
              <a:t>を使う際に制御部の機能を小さくするというのが、現実にどのように問題になるのかがあまりわかりませんでした。メモリ上でどこにどのオブジェクトがあるかを気にして明示的に示さないといけない、という感じでしょうか</a:t>
            </a:r>
            <a:r>
              <a:rPr kumimoji="1" lang="en-US" altLang="ja-JP" dirty="0"/>
              <a:t>?</a:t>
            </a:r>
          </a:p>
          <a:p>
            <a:endParaRPr kumimoji="1" lang="ja-JP" altLang="en-US" dirty="0"/>
          </a:p>
        </p:txBody>
      </p:sp>
    </p:spTree>
    <p:extLst>
      <p:ext uri="{BB962C8B-B14F-4D97-AF65-F5344CB8AC3E}">
        <p14:creationId xmlns:p14="http://schemas.microsoft.com/office/powerpoint/2010/main" val="33668918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A3D5BF-9B76-39A4-7B0C-D4962DF23689}"/>
              </a:ext>
            </a:extLst>
          </p:cNvPr>
          <p:cNvSpPr>
            <a:spLocks noGrp="1"/>
          </p:cNvSpPr>
          <p:nvPr>
            <p:ph type="title"/>
          </p:nvPr>
        </p:nvSpPr>
        <p:spPr/>
        <p:txBody>
          <a:bodyPr/>
          <a:lstStyle/>
          <a:p>
            <a:r>
              <a:rPr kumimoji="1" lang="ja-JP" altLang="en-US" dirty="0"/>
              <a:t>質問とか感想</a:t>
            </a:r>
          </a:p>
        </p:txBody>
      </p:sp>
      <p:sp>
        <p:nvSpPr>
          <p:cNvPr id="3" name="テキスト プレースホルダー 2">
            <a:extLst>
              <a:ext uri="{FF2B5EF4-FFF2-40B4-BE49-F238E27FC236}">
                <a16:creationId xmlns:a16="http://schemas.microsoft.com/office/drawing/2014/main" id="{1A0449CD-AA92-A0A4-593C-6C33BAF6FE87}"/>
              </a:ext>
            </a:extLst>
          </p:cNvPr>
          <p:cNvSpPr>
            <a:spLocks noGrp="1"/>
          </p:cNvSpPr>
          <p:nvPr>
            <p:ph type="body" sz="quarter" idx="10"/>
          </p:nvPr>
        </p:nvSpPr>
        <p:spPr/>
        <p:txBody>
          <a:bodyPr/>
          <a:lstStyle/>
          <a:p>
            <a:r>
              <a:rPr kumimoji="1" lang="en-US" altLang="ja-JP" dirty="0"/>
              <a:t>NVIDIA</a:t>
            </a:r>
            <a:r>
              <a:rPr kumimoji="1" lang="ja-JP" altLang="en-US" dirty="0"/>
              <a:t>しか</a:t>
            </a:r>
            <a:r>
              <a:rPr kumimoji="1" lang="en-US" altLang="ja-JP" dirty="0"/>
              <a:t>SIMT</a:t>
            </a:r>
            <a:r>
              <a:rPr kumimoji="1" lang="ja-JP" altLang="en-US" dirty="0"/>
              <a:t>を採用していないのは特許で独占しているからでしょうか</a:t>
            </a:r>
            <a:r>
              <a:rPr kumimoji="1" lang="en-US" altLang="ja-JP" dirty="0"/>
              <a:t>?</a:t>
            </a:r>
            <a:r>
              <a:rPr kumimoji="1" lang="ja-JP" altLang="en-US" dirty="0"/>
              <a:t>それとも後追いでは競争が難しいからでしょうか</a:t>
            </a:r>
            <a:r>
              <a:rPr kumimoji="1" lang="en-US" altLang="ja-JP" dirty="0"/>
              <a:t>?</a:t>
            </a:r>
          </a:p>
          <a:p>
            <a:endParaRPr kumimoji="1" lang="ja-JP" altLang="en-US" dirty="0"/>
          </a:p>
        </p:txBody>
      </p:sp>
    </p:spTree>
    <p:extLst>
      <p:ext uri="{BB962C8B-B14F-4D97-AF65-F5344CB8AC3E}">
        <p14:creationId xmlns:p14="http://schemas.microsoft.com/office/powerpoint/2010/main" val="23297520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前回の内容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命令パイプラインの詳細</a:t>
            </a:r>
            <a:endParaRPr lang="en-US" altLang="ja-JP" dirty="0"/>
          </a:p>
          <a:p>
            <a:pPr marL="457200" indent="-457200">
              <a:buFont typeface="+mj-lt"/>
              <a:buAutoNum type="arabicPeriod"/>
            </a:pPr>
            <a:r>
              <a:rPr lang="ja-JP" altLang="en-US" dirty="0"/>
              <a:t>ハザードとその解決方法</a:t>
            </a:r>
            <a:endParaRPr lang="en-US" altLang="ja-JP" dirty="0"/>
          </a:p>
        </p:txBody>
      </p:sp>
    </p:spTree>
    <p:extLst>
      <p:ext uri="{BB962C8B-B14F-4D97-AF65-F5344CB8AC3E}">
        <p14:creationId xmlns:p14="http://schemas.microsoft.com/office/powerpoint/2010/main" val="18516919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今日の内容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キャッシュ</a:t>
            </a:r>
            <a:endParaRPr kumimoji="1" lang="en-US" altLang="ja-JP" dirty="0"/>
          </a:p>
        </p:txBody>
      </p:sp>
    </p:spTree>
    <p:extLst>
      <p:ext uri="{BB962C8B-B14F-4D97-AF65-F5344CB8AC3E}">
        <p14:creationId xmlns:p14="http://schemas.microsoft.com/office/powerpoint/2010/main" val="42908810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a:t>キャッシュとは？</a:t>
            </a:r>
          </a:p>
        </p:txBody>
      </p:sp>
      <p:sp>
        <p:nvSpPr>
          <p:cNvPr id="5" name="テキスト プレースホルダー 4"/>
          <p:cNvSpPr>
            <a:spLocks noGrp="1"/>
          </p:cNvSpPr>
          <p:nvPr>
            <p:ph type="body" sz="quarter" idx="10"/>
          </p:nvPr>
        </p:nvSpPr>
        <p:spPr/>
        <p:txBody>
          <a:bodyPr/>
          <a:lstStyle/>
          <a:p>
            <a:r>
              <a:rPr kumimoji="1" lang="ja-JP" altLang="en-US" dirty="0"/>
              <a:t>「キャッシュ」って，ブラウザのあれ？</a:t>
            </a:r>
            <a:endParaRPr kumimoji="1" lang="en-US" altLang="ja-JP" dirty="0"/>
          </a:p>
          <a:p>
            <a:r>
              <a:rPr kumimoji="1" lang="ja-JP" altLang="en-US" dirty="0"/>
              <a:t>ちょっと違うけど，原理は同じもの</a:t>
            </a:r>
          </a:p>
        </p:txBody>
      </p:sp>
      <p:sp>
        <p:nvSpPr>
          <p:cNvPr id="2" name="スライド番号プレースホルダー 1"/>
          <p:cNvSpPr>
            <a:spLocks noGrp="1"/>
          </p:cNvSpPr>
          <p:nvPr>
            <p:ph type="sldNum" sz="quarter" idx="4294967295"/>
          </p:nvPr>
        </p:nvSpPr>
        <p:spPr>
          <a:xfrm>
            <a:off x="8531225" y="6308725"/>
            <a:ext cx="612775" cy="549275"/>
          </a:xfrm>
        </p:spPr>
        <p:txBody>
          <a:bodyPr/>
          <a:lstStyle/>
          <a:p>
            <a:fld id="{D2D8002D-B5B0-4BAC-B1F6-782DDCCE6D9C}" type="slidenum">
              <a:rPr kumimoji="1" lang="ja-JP" altLang="en-US" smtClean="0"/>
              <a:pPr/>
              <a:t>23</a:t>
            </a:fld>
            <a:endParaRPr kumimoji="1" lang="ja-JP" altLang="en-US"/>
          </a:p>
        </p:txBody>
      </p:sp>
    </p:spTree>
    <p:extLst>
      <p:ext uri="{BB962C8B-B14F-4D97-AF65-F5344CB8AC3E}">
        <p14:creationId xmlns:p14="http://schemas.microsoft.com/office/powerpoint/2010/main" val="18224698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原理は同じ</a:t>
            </a:r>
          </a:p>
        </p:txBody>
      </p:sp>
      <p:sp>
        <p:nvSpPr>
          <p:cNvPr id="3" name="テキスト プレースホルダー 2"/>
          <p:cNvSpPr>
            <a:spLocks noGrp="1"/>
          </p:cNvSpPr>
          <p:nvPr>
            <p:ph type="body" sz="quarter" idx="10"/>
          </p:nvPr>
        </p:nvSpPr>
        <p:spPr/>
        <p:txBody>
          <a:bodyPr/>
          <a:lstStyle/>
          <a:p>
            <a:r>
              <a:rPr kumimoji="1" lang="ja-JP" altLang="en-US" dirty="0"/>
              <a:t>ブラウザのキャッシュ</a:t>
            </a:r>
            <a:endParaRPr kumimoji="1" lang="en-US" altLang="ja-JP" dirty="0"/>
          </a:p>
          <a:p>
            <a:pPr lvl="1"/>
            <a:r>
              <a:rPr kumimoji="1" lang="en-US" altLang="ja-JP" dirty="0"/>
              <a:t>WEB </a:t>
            </a:r>
            <a:r>
              <a:rPr kumimoji="1" lang="ja-JP" altLang="en-US" dirty="0"/>
              <a:t>サーバーからページを取ってくるのは遅い</a:t>
            </a:r>
            <a:endParaRPr kumimoji="1" lang="en-US" altLang="ja-JP" dirty="0"/>
          </a:p>
          <a:p>
            <a:pPr lvl="1"/>
            <a:r>
              <a:rPr kumimoji="1" lang="en-US" altLang="ja-JP" dirty="0"/>
              <a:t>1</a:t>
            </a:r>
            <a:r>
              <a:rPr kumimoji="1" lang="ja-JP" altLang="en-US" dirty="0"/>
              <a:t>回見たページを </a:t>
            </a:r>
            <a:r>
              <a:rPr kumimoji="1" lang="en-US" altLang="ja-JP" dirty="0"/>
              <a:t>PC </a:t>
            </a:r>
            <a:r>
              <a:rPr kumimoji="1" lang="ja-JP" altLang="en-US" dirty="0"/>
              <a:t>やスマホの「キャッシュ」に置いておく</a:t>
            </a:r>
            <a:endParaRPr kumimoji="1" lang="en-US" altLang="ja-JP" dirty="0"/>
          </a:p>
          <a:p>
            <a:pPr lvl="1"/>
            <a:r>
              <a:rPr kumimoji="1" lang="en-US" altLang="ja-JP" dirty="0"/>
              <a:t>2</a:t>
            </a:r>
            <a:r>
              <a:rPr kumimoji="1" lang="ja-JP" altLang="en-US" dirty="0"/>
              <a:t>回目からは表示が速い</a:t>
            </a:r>
            <a:endParaRPr kumimoji="1" lang="en-US" altLang="ja-JP" dirty="0"/>
          </a:p>
          <a:p>
            <a:r>
              <a:rPr kumimoji="1" lang="ja-JP" altLang="en-US" dirty="0"/>
              <a:t>メモリのキャッシュ</a:t>
            </a:r>
            <a:endParaRPr kumimoji="1" lang="en-US" altLang="ja-JP" dirty="0"/>
          </a:p>
          <a:p>
            <a:pPr lvl="1"/>
            <a:r>
              <a:rPr kumimoji="1" lang="ja-JP" altLang="en-US" dirty="0"/>
              <a:t>メイン・メモリからデータを取ってくるのは遅い</a:t>
            </a:r>
            <a:endParaRPr kumimoji="1" lang="en-US" altLang="ja-JP" dirty="0"/>
          </a:p>
          <a:p>
            <a:pPr lvl="1"/>
            <a:r>
              <a:rPr kumimoji="1" lang="en-US" altLang="ja-JP" dirty="0"/>
              <a:t>1</a:t>
            </a:r>
            <a:r>
              <a:rPr kumimoji="1" lang="ja-JP" altLang="en-US" dirty="0"/>
              <a:t>回読んだデータを </a:t>
            </a:r>
            <a:r>
              <a:rPr kumimoji="1" lang="en-US" altLang="ja-JP" dirty="0"/>
              <a:t>CPU </a:t>
            </a:r>
            <a:r>
              <a:rPr kumimoji="1" lang="ja-JP" altLang="en-US" dirty="0"/>
              <a:t>の「キャッシュ」に置いておく</a:t>
            </a:r>
            <a:endParaRPr kumimoji="1" lang="en-US" altLang="ja-JP" dirty="0"/>
          </a:p>
          <a:p>
            <a:pPr lvl="1"/>
            <a:r>
              <a:rPr kumimoji="1" lang="en-US" altLang="ja-JP" dirty="0"/>
              <a:t>2</a:t>
            </a:r>
            <a:r>
              <a:rPr kumimoji="1" lang="ja-JP" altLang="en-US" dirty="0"/>
              <a:t>回目からは読み込みが速い</a:t>
            </a:r>
          </a:p>
        </p:txBody>
      </p:sp>
    </p:spTree>
    <p:extLst>
      <p:ext uri="{BB962C8B-B14F-4D97-AF65-F5344CB8AC3E}">
        <p14:creationId xmlns:p14="http://schemas.microsoft.com/office/powerpoint/2010/main" val="6769342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性能へ大きく影響するし，影響範囲も広い</a:t>
            </a:r>
          </a:p>
        </p:txBody>
      </p:sp>
      <p:sp>
        <p:nvSpPr>
          <p:cNvPr id="3" name="テキスト プレースホルダー 2"/>
          <p:cNvSpPr>
            <a:spLocks noGrp="1"/>
          </p:cNvSpPr>
          <p:nvPr>
            <p:ph type="body" sz="quarter" idx="10"/>
          </p:nvPr>
        </p:nvSpPr>
        <p:spPr/>
        <p:txBody>
          <a:bodyPr/>
          <a:lstStyle/>
          <a:p>
            <a:r>
              <a:rPr kumimoji="1" lang="ja-JP" altLang="en-US" dirty="0"/>
              <a:t>キャッシュが問題になることは非常に多い</a:t>
            </a:r>
            <a:endParaRPr kumimoji="1" lang="en-US" altLang="ja-JP" dirty="0"/>
          </a:p>
          <a:p>
            <a:pPr lvl="1"/>
            <a:r>
              <a:rPr kumimoji="1" lang="ja-JP" altLang="en-US" dirty="0"/>
              <a:t>ほとんどのプログラムで性能に大きな影響を与えている</a:t>
            </a:r>
            <a:endParaRPr kumimoji="1" lang="en-US" altLang="ja-JP" dirty="0"/>
          </a:p>
        </p:txBody>
      </p:sp>
    </p:spTree>
    <p:extLst>
      <p:ext uri="{BB962C8B-B14F-4D97-AF65-F5344CB8AC3E}">
        <p14:creationId xmlns:p14="http://schemas.microsoft.com/office/powerpoint/2010/main" val="20244763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例：</a:t>
            </a:r>
            <a:r>
              <a:rPr kumimoji="1" lang="ja-JP" altLang="en-US" dirty="0"/>
              <a:t>行列積の実装と性能</a:t>
            </a:r>
          </a:p>
        </p:txBody>
      </p:sp>
      <p:sp>
        <p:nvSpPr>
          <p:cNvPr id="4" name="テキスト プレースホルダー 3"/>
          <p:cNvSpPr>
            <a:spLocks noGrp="1"/>
          </p:cNvSpPr>
          <p:nvPr>
            <p:ph type="body" sz="quarter" idx="10"/>
          </p:nvPr>
        </p:nvSpPr>
        <p:spPr>
          <a:xfrm>
            <a:off x="341953" y="998973"/>
            <a:ext cx="8100090" cy="4860054"/>
          </a:xfrm>
        </p:spPr>
        <p:txBody>
          <a:bodyPr anchor="t"/>
          <a:lstStyle/>
          <a:p>
            <a:r>
              <a:rPr kumimoji="1" lang="ja-JP" altLang="en-US" dirty="0"/>
              <a:t>三重ループとして</a:t>
            </a:r>
            <a:r>
              <a:rPr lang="ja-JP" altLang="en-US" dirty="0"/>
              <a:t>実装</a:t>
            </a:r>
            <a:r>
              <a:rPr kumimoji="1" lang="ja-JP" altLang="en-US" dirty="0"/>
              <a:t>できる</a:t>
            </a:r>
            <a:endParaRPr kumimoji="1" lang="en-US" altLang="ja-JP" dirty="0"/>
          </a:p>
          <a:p>
            <a:pPr lvl="1"/>
            <a:r>
              <a:rPr kumimoji="1" lang="ja-JP" altLang="en-US" dirty="0"/>
              <a:t>ループの順番は任意に入れ替え可能</a:t>
            </a:r>
            <a:br>
              <a:rPr kumimoji="1" lang="en-US" altLang="ja-JP" dirty="0"/>
            </a:br>
            <a:endParaRPr kumimoji="1" lang="en-US" altLang="ja-JP" dirty="0"/>
          </a:p>
          <a:p>
            <a:endParaRPr kumimoji="1" lang="en-US" altLang="ja-JP" dirty="0"/>
          </a:p>
          <a:p>
            <a:endParaRPr lang="en-US" altLang="ja-JP" dirty="0"/>
          </a:p>
          <a:p>
            <a:r>
              <a:rPr kumimoji="1" lang="ja-JP" altLang="en-US" dirty="0"/>
              <a:t>単にループの順番を入れ替えるだけで</a:t>
            </a:r>
            <a:r>
              <a:rPr lang="ja-JP" altLang="en-US" dirty="0"/>
              <a:t>処理時間</a:t>
            </a:r>
            <a:r>
              <a:rPr kumimoji="1" lang="ja-JP" altLang="en-US" dirty="0"/>
              <a:t>が大きく変化する</a:t>
            </a:r>
            <a:endParaRPr kumimoji="1" lang="en-US" altLang="ja-JP" dirty="0"/>
          </a:p>
          <a:p>
            <a:pPr lvl="1"/>
            <a:r>
              <a:rPr lang="ja-JP" altLang="en-US" dirty="0"/>
              <a:t>外側から </a:t>
            </a:r>
            <a:r>
              <a:rPr lang="en-US" altLang="ja-JP" dirty="0"/>
              <a:t>k j </a:t>
            </a:r>
            <a:r>
              <a:rPr lang="en-US" altLang="ja-JP" dirty="0" err="1"/>
              <a:t>i</a:t>
            </a:r>
            <a:r>
              <a:rPr lang="en-US" altLang="ja-JP" dirty="0"/>
              <a:t> </a:t>
            </a:r>
            <a:r>
              <a:rPr lang="ja-JP" altLang="en-US" dirty="0"/>
              <a:t>の順 → </a:t>
            </a:r>
            <a:r>
              <a:rPr lang="en-US" altLang="ja-JP" dirty="0"/>
              <a:t>178</a:t>
            </a:r>
            <a:r>
              <a:rPr lang="ja-JP" altLang="en-US" dirty="0"/>
              <a:t>秒</a:t>
            </a:r>
            <a:endParaRPr lang="en-US" altLang="ja-JP" dirty="0"/>
          </a:p>
          <a:p>
            <a:pPr lvl="1"/>
            <a:r>
              <a:rPr lang="ja-JP" altLang="en-US" dirty="0"/>
              <a:t>外側から </a:t>
            </a:r>
            <a:r>
              <a:rPr lang="en-US" altLang="ja-JP" dirty="0"/>
              <a:t>k </a:t>
            </a:r>
            <a:r>
              <a:rPr lang="en-US" altLang="ja-JP" dirty="0" err="1"/>
              <a:t>i</a:t>
            </a:r>
            <a:r>
              <a:rPr lang="en-US" altLang="ja-JP" dirty="0"/>
              <a:t> j </a:t>
            </a:r>
            <a:r>
              <a:rPr lang="ja-JP" altLang="en-US" dirty="0"/>
              <a:t>の順 → </a:t>
            </a:r>
            <a:r>
              <a:rPr lang="en-US" altLang="ja-JP" dirty="0"/>
              <a:t>20</a:t>
            </a:r>
            <a:r>
              <a:rPr lang="ja-JP" altLang="en-US" dirty="0"/>
              <a:t>秒</a:t>
            </a:r>
            <a:endParaRPr lang="en-US" altLang="ja-JP" dirty="0"/>
          </a:p>
          <a:p>
            <a:pPr lvl="1"/>
            <a:r>
              <a:rPr lang="ja-JP" altLang="en-US" dirty="0"/>
              <a:t>外側から </a:t>
            </a:r>
            <a:r>
              <a:rPr lang="en-US" altLang="ja-JP" dirty="0"/>
              <a:t>j </a:t>
            </a:r>
            <a:r>
              <a:rPr lang="en-US" altLang="ja-JP" dirty="0" err="1"/>
              <a:t>i</a:t>
            </a:r>
            <a:r>
              <a:rPr lang="en-US" altLang="ja-JP" dirty="0"/>
              <a:t> k </a:t>
            </a:r>
            <a:r>
              <a:rPr lang="ja-JP" altLang="en-US" dirty="0"/>
              <a:t>の順 → </a:t>
            </a:r>
            <a:r>
              <a:rPr lang="en-US" altLang="ja-JP" dirty="0"/>
              <a:t>1100</a:t>
            </a:r>
            <a:r>
              <a:rPr lang="ja-JP" altLang="en-US" dirty="0"/>
              <a:t>秒</a:t>
            </a:r>
            <a:endParaRPr lang="en-US" altLang="ja-JP" dirty="0">
              <a:solidFill>
                <a:schemeClr val="accent5"/>
              </a:solidFill>
            </a:endParaRPr>
          </a:p>
          <a:p>
            <a:r>
              <a:rPr kumimoji="1" lang="ja-JP" altLang="en-US" dirty="0">
                <a:solidFill>
                  <a:schemeClr val="accent5"/>
                </a:solidFill>
              </a:rPr>
              <a:t>この変化は，キャッシュを有効に働かせているかどうかに由来</a:t>
            </a:r>
            <a:endParaRPr kumimoji="1" lang="en-US" altLang="ja-JP" dirty="0">
              <a:solidFill>
                <a:schemeClr val="accent5"/>
              </a:solidFill>
            </a:endParaRPr>
          </a:p>
          <a:p>
            <a:pPr lvl="1"/>
            <a:r>
              <a:rPr lang="ja-JP" altLang="en-US" dirty="0"/>
              <a:t>計算量や全体としてのメモリ使用量は全く同じなのに</a:t>
            </a:r>
            <a:endParaRPr kumimoji="1" lang="ja-JP" altLang="en-US" dirty="0">
              <a:solidFill>
                <a:schemeClr val="accent5"/>
              </a:solidFill>
            </a:endParaRPr>
          </a:p>
        </p:txBody>
      </p:sp>
      <p:sp>
        <p:nvSpPr>
          <p:cNvPr id="5" name="テキスト プレースホルダー 2"/>
          <p:cNvSpPr txBox="1">
            <a:spLocks/>
          </p:cNvSpPr>
          <p:nvPr/>
        </p:nvSpPr>
        <p:spPr bwMode="auto">
          <a:xfrm>
            <a:off x="341953" y="1808982"/>
            <a:ext cx="8100090" cy="18900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360000" lvl="1" indent="0">
              <a:buFont typeface="メイリオ" panose="020B0604030504040204" pitchFamily="50" charset="-128"/>
              <a:buNone/>
            </a:pPr>
            <a:r>
              <a:rPr lang="en-US" altLang="ja-JP" kern="0" dirty="0">
                <a:solidFill>
                  <a:schemeClr val="accent5"/>
                </a:solidFill>
                <a:latin typeface="Consolas" panose="020B0609020204030204" pitchFamily="49" charset="0"/>
              </a:rPr>
              <a:t>for</a:t>
            </a:r>
            <a:r>
              <a:rPr lang="en-US" altLang="ja-JP" kern="0" dirty="0">
                <a:latin typeface="Consolas" panose="020B0609020204030204" pitchFamily="49" charset="0"/>
              </a:rPr>
              <a:t> (int k = 0; k &lt; SIZE; k++)</a:t>
            </a:r>
          </a:p>
          <a:p>
            <a:pPr marL="360000" lvl="1" indent="0">
              <a:buFont typeface="メイリオ" panose="020B0604030504040204" pitchFamily="50" charset="-128"/>
              <a:buNone/>
            </a:pPr>
            <a:r>
              <a:rPr lang="en-US" altLang="ja-JP" kern="0" dirty="0">
                <a:latin typeface="Consolas" panose="020B0609020204030204" pitchFamily="49" charset="0"/>
              </a:rPr>
              <a:t>    </a:t>
            </a:r>
            <a:r>
              <a:rPr lang="en-US" altLang="ja-JP" kern="0" dirty="0">
                <a:solidFill>
                  <a:schemeClr val="accent5"/>
                </a:solidFill>
                <a:latin typeface="Consolas" panose="020B0609020204030204" pitchFamily="49" charset="0"/>
              </a:rPr>
              <a:t>for</a:t>
            </a:r>
            <a:r>
              <a:rPr lang="en-US" altLang="ja-JP" kern="0" dirty="0">
                <a:latin typeface="Consolas" panose="020B0609020204030204" pitchFamily="49" charset="0"/>
              </a:rPr>
              <a:t> (int j = 0; j &lt; SIZE; </a:t>
            </a:r>
            <a:r>
              <a:rPr lang="en-US" altLang="ja-JP" kern="0" dirty="0" err="1">
                <a:latin typeface="Consolas" panose="020B0609020204030204" pitchFamily="49" charset="0"/>
              </a:rPr>
              <a:t>j++</a:t>
            </a:r>
            <a:r>
              <a:rPr lang="en-US" altLang="ja-JP" kern="0" dirty="0">
                <a:latin typeface="Consolas" panose="020B0609020204030204" pitchFamily="49" charset="0"/>
              </a:rPr>
              <a:t>)</a:t>
            </a:r>
          </a:p>
          <a:p>
            <a:pPr marL="360000" lvl="1" indent="0">
              <a:buFont typeface="メイリオ" panose="020B0604030504040204" pitchFamily="50" charset="-128"/>
              <a:buNone/>
            </a:pPr>
            <a:r>
              <a:rPr lang="en-US" altLang="ja-JP" kern="0" dirty="0">
                <a:latin typeface="Consolas" panose="020B0609020204030204" pitchFamily="49" charset="0"/>
              </a:rPr>
              <a:t>        </a:t>
            </a:r>
            <a:r>
              <a:rPr lang="en-US" altLang="ja-JP" kern="0" dirty="0">
                <a:solidFill>
                  <a:schemeClr val="accent5"/>
                </a:solidFill>
                <a:latin typeface="Consolas" panose="020B0609020204030204" pitchFamily="49" charset="0"/>
              </a:rPr>
              <a:t>for</a:t>
            </a:r>
            <a:r>
              <a:rPr lang="en-US" altLang="ja-JP" kern="0" dirty="0">
                <a:latin typeface="Consolas" panose="020B0609020204030204" pitchFamily="49" charset="0"/>
              </a:rPr>
              <a:t> (int </a:t>
            </a:r>
            <a:r>
              <a:rPr lang="en-US" altLang="ja-JP" kern="0" dirty="0" err="1">
                <a:latin typeface="Consolas" panose="020B0609020204030204" pitchFamily="49" charset="0"/>
              </a:rPr>
              <a:t>i</a:t>
            </a:r>
            <a:r>
              <a:rPr lang="en-US" altLang="ja-JP" kern="0" dirty="0">
                <a:latin typeface="Consolas" panose="020B0609020204030204" pitchFamily="49" charset="0"/>
              </a:rPr>
              <a:t> = 0; </a:t>
            </a:r>
            <a:r>
              <a:rPr lang="en-US" altLang="ja-JP" kern="0" dirty="0" err="1">
                <a:latin typeface="Consolas" panose="020B0609020204030204" pitchFamily="49" charset="0"/>
              </a:rPr>
              <a:t>i</a:t>
            </a:r>
            <a:r>
              <a:rPr lang="en-US" altLang="ja-JP" kern="0" dirty="0">
                <a:latin typeface="Consolas" panose="020B0609020204030204" pitchFamily="49" charset="0"/>
              </a:rPr>
              <a:t> &lt; SIZE; </a:t>
            </a:r>
            <a:r>
              <a:rPr lang="en-US" altLang="ja-JP" kern="0" dirty="0" err="1">
                <a:latin typeface="Consolas" panose="020B0609020204030204" pitchFamily="49" charset="0"/>
              </a:rPr>
              <a:t>i</a:t>
            </a:r>
            <a:r>
              <a:rPr lang="en-US" altLang="ja-JP" kern="0" dirty="0">
                <a:latin typeface="Consolas" panose="020B0609020204030204" pitchFamily="49" charset="0"/>
              </a:rPr>
              <a:t>++)</a:t>
            </a:r>
          </a:p>
          <a:p>
            <a:pPr marL="360000" lvl="1" indent="0">
              <a:buFont typeface="メイリオ" panose="020B0604030504040204" pitchFamily="50" charset="-128"/>
              <a:buNone/>
            </a:pPr>
            <a:r>
              <a:rPr lang="en-US" altLang="ja-JP" kern="0" dirty="0">
                <a:latin typeface="Consolas" panose="020B0609020204030204" pitchFamily="49" charset="0"/>
              </a:rPr>
              <a:t>            a[k][j] += b[k][</a:t>
            </a:r>
            <a:r>
              <a:rPr lang="en-US" altLang="ja-JP" kern="0" dirty="0" err="1">
                <a:latin typeface="Consolas" panose="020B0609020204030204" pitchFamily="49" charset="0"/>
              </a:rPr>
              <a:t>i</a:t>
            </a:r>
            <a:r>
              <a:rPr lang="en-US" altLang="ja-JP" kern="0" dirty="0">
                <a:latin typeface="Consolas" panose="020B0609020204030204" pitchFamily="49" charset="0"/>
              </a:rPr>
              <a:t>] * c[</a:t>
            </a:r>
            <a:r>
              <a:rPr lang="en-US" altLang="ja-JP" kern="0" dirty="0" err="1">
                <a:latin typeface="Consolas" panose="020B0609020204030204" pitchFamily="49" charset="0"/>
              </a:rPr>
              <a:t>i</a:t>
            </a:r>
            <a:r>
              <a:rPr lang="en-US" altLang="ja-JP" kern="0" dirty="0">
                <a:latin typeface="Consolas" panose="020B0609020204030204" pitchFamily="49" charset="0"/>
              </a:rPr>
              <a:t>][j];</a:t>
            </a:r>
          </a:p>
        </p:txBody>
      </p:sp>
    </p:spTree>
    <p:extLst>
      <p:ext uri="{BB962C8B-B14F-4D97-AF65-F5344CB8AC3E}">
        <p14:creationId xmlns:p14="http://schemas.microsoft.com/office/powerpoint/2010/main" val="21185705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メモリの容量と速度</a:t>
            </a:r>
            <a:endParaRPr kumimoji="1" lang="en-US" altLang="ja-JP" dirty="0"/>
          </a:p>
          <a:p>
            <a:pPr marL="457200" indent="-457200">
              <a:buFont typeface="+mj-lt"/>
              <a:buAutoNum type="arabicPeriod"/>
            </a:pPr>
            <a:r>
              <a:rPr lang="ja-JP" altLang="en-US" dirty="0"/>
              <a:t>キャッシュの基本的な考え方</a:t>
            </a:r>
            <a:endParaRPr lang="en-US" altLang="ja-JP" dirty="0"/>
          </a:p>
          <a:p>
            <a:pPr marL="457200" indent="-457200">
              <a:buFont typeface="+mj-lt"/>
              <a:buAutoNum type="arabicPeriod"/>
            </a:pPr>
            <a:r>
              <a:rPr lang="ja-JP" altLang="en-US" dirty="0"/>
              <a:t>キャッシュの構成方法</a:t>
            </a:r>
            <a:endParaRPr lang="en-US" altLang="ja-JP" dirty="0"/>
          </a:p>
          <a:p>
            <a:pPr marL="457200" indent="-457200">
              <a:buFont typeface="+mj-lt"/>
              <a:buAutoNum type="arabicPeriod"/>
            </a:pPr>
            <a:r>
              <a:rPr lang="ja-JP" altLang="en-US" dirty="0"/>
              <a:t>行列積での動作例</a:t>
            </a:r>
            <a:endParaRPr lang="en-US" altLang="ja-JP" dirty="0"/>
          </a:p>
        </p:txBody>
      </p:sp>
    </p:spTree>
    <p:extLst>
      <p:ext uri="{BB962C8B-B14F-4D97-AF65-F5344CB8AC3E}">
        <p14:creationId xmlns:p14="http://schemas.microsoft.com/office/powerpoint/2010/main" val="36940206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メモリの性質</a:t>
            </a:r>
          </a:p>
        </p:txBody>
      </p:sp>
      <p:sp>
        <p:nvSpPr>
          <p:cNvPr id="3" name="テキスト プレースホルダー 2"/>
          <p:cNvSpPr>
            <a:spLocks noGrp="1"/>
          </p:cNvSpPr>
          <p:nvPr>
            <p:ph type="body" sz="quarter" idx="10"/>
          </p:nvPr>
        </p:nvSpPr>
        <p:spPr/>
        <p:txBody>
          <a:bodyPr/>
          <a:lstStyle/>
          <a:p>
            <a:r>
              <a:rPr kumimoji="1" lang="ja-JP" altLang="en-US" dirty="0"/>
              <a:t>容量（大きい </a:t>
            </a:r>
            <a:r>
              <a:rPr kumimoji="1" lang="en-US" altLang="ja-JP" dirty="0"/>
              <a:t>or </a:t>
            </a:r>
            <a:r>
              <a:rPr kumimoji="1" lang="ja-JP" altLang="en-US" dirty="0"/>
              <a:t>小さい）</a:t>
            </a:r>
            <a:endParaRPr kumimoji="1" lang="en-US" altLang="ja-JP" dirty="0"/>
          </a:p>
          <a:p>
            <a:pPr lvl="1"/>
            <a:r>
              <a:rPr kumimoji="1" lang="ja-JP" altLang="en-US" dirty="0"/>
              <a:t>どのぐらい数のデータを覚えることができるか</a:t>
            </a:r>
            <a:endParaRPr kumimoji="1" lang="en-US" altLang="ja-JP" dirty="0"/>
          </a:p>
          <a:p>
            <a:r>
              <a:rPr kumimoji="1" lang="ja-JP" altLang="en-US" dirty="0"/>
              <a:t>速度（速い </a:t>
            </a:r>
            <a:r>
              <a:rPr kumimoji="1" lang="en-US" altLang="ja-JP" dirty="0"/>
              <a:t>or </a:t>
            </a:r>
            <a:r>
              <a:rPr kumimoji="1" lang="ja-JP" altLang="en-US" dirty="0"/>
              <a:t>遅い）</a:t>
            </a:r>
            <a:endParaRPr kumimoji="1" lang="en-US" altLang="ja-JP" dirty="0"/>
          </a:p>
          <a:p>
            <a:pPr lvl="1"/>
            <a:r>
              <a:rPr kumimoji="1" lang="ja-JP" altLang="en-US" dirty="0"/>
              <a:t>どのぐらいの速さで読み書きできるか</a:t>
            </a:r>
            <a:endParaRPr kumimoji="1" lang="en-US" altLang="ja-JP" dirty="0"/>
          </a:p>
          <a:p>
            <a:r>
              <a:rPr lang="ja-JP" altLang="en-US" dirty="0"/>
              <a:t>容量と速度にはトレードオフがある</a:t>
            </a:r>
            <a:endParaRPr lang="en-US" altLang="ja-JP" dirty="0"/>
          </a:p>
          <a:p>
            <a:pPr lvl="1"/>
            <a:r>
              <a:rPr lang="ja-JP" altLang="en-US" dirty="0">
                <a:solidFill>
                  <a:schemeClr val="accent5"/>
                </a:solidFill>
              </a:rPr>
              <a:t>「大きくて速くいメモリ」は作ることができない</a:t>
            </a:r>
            <a:endParaRPr kumimoji="1" lang="ja-JP" altLang="en-US" dirty="0">
              <a:solidFill>
                <a:schemeClr val="accent5"/>
              </a:solidFill>
            </a:endParaRPr>
          </a:p>
        </p:txBody>
      </p:sp>
    </p:spTree>
    <p:extLst>
      <p:ext uri="{BB962C8B-B14F-4D97-AF65-F5344CB8AC3E}">
        <p14:creationId xmlns:p14="http://schemas.microsoft.com/office/powerpoint/2010/main" val="34976304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メモリの構造と性質</a:t>
            </a:r>
          </a:p>
        </p:txBody>
      </p:sp>
      <p:sp>
        <p:nvSpPr>
          <p:cNvPr id="3" name="テキスト プレースホルダー 2"/>
          <p:cNvSpPr>
            <a:spLocks noGrp="1"/>
          </p:cNvSpPr>
          <p:nvPr>
            <p:ph type="body" sz="quarter" idx="10"/>
          </p:nvPr>
        </p:nvSpPr>
        <p:spPr>
          <a:xfrm>
            <a:off x="431954" y="4059007"/>
            <a:ext cx="8100090" cy="2430027"/>
          </a:xfrm>
        </p:spPr>
        <p:txBody>
          <a:bodyPr/>
          <a:lstStyle/>
          <a:p>
            <a:r>
              <a:rPr kumimoji="1" lang="ja-JP" altLang="en-US" dirty="0"/>
              <a:t>構造：</a:t>
            </a:r>
            <a:endParaRPr kumimoji="1" lang="en-US" altLang="ja-JP" dirty="0"/>
          </a:p>
          <a:p>
            <a:pPr lvl="1"/>
            <a:r>
              <a:rPr lang="en-US" altLang="ja-JP" dirty="0"/>
              <a:t>Word line (WL)</a:t>
            </a:r>
            <a:r>
              <a:rPr lang="ja-JP" altLang="en-US" dirty="0"/>
              <a:t>：読み出すセルの位置を指定する信号線</a:t>
            </a:r>
            <a:endParaRPr lang="en-US" altLang="ja-JP" dirty="0"/>
          </a:p>
          <a:p>
            <a:pPr lvl="1"/>
            <a:r>
              <a:rPr lang="en-US" altLang="ja-JP" dirty="0"/>
              <a:t>Bit line (BL)</a:t>
            </a:r>
            <a:r>
              <a:rPr lang="ja-JP" altLang="en-US" dirty="0"/>
              <a:t>：セルの情報を読み出す信号線</a:t>
            </a:r>
            <a:endParaRPr lang="en-US" altLang="ja-JP" dirty="0"/>
          </a:p>
          <a:p>
            <a:pPr lvl="1"/>
            <a:r>
              <a:rPr lang="ja-JP" altLang="en-US" dirty="0"/>
              <a:t>セル：</a:t>
            </a:r>
            <a:r>
              <a:rPr kumimoji="1" lang="en-US" altLang="ja-JP" dirty="0"/>
              <a:t>1</a:t>
            </a:r>
            <a:r>
              <a:rPr kumimoji="1" lang="ja-JP" altLang="en-US" dirty="0"/>
              <a:t>ビットの情報を記憶する回路</a:t>
            </a:r>
            <a:endParaRPr kumimoji="1" lang="en-US" altLang="ja-JP" dirty="0"/>
          </a:p>
          <a:p>
            <a:pPr lvl="2"/>
            <a:r>
              <a:rPr kumimoji="1" lang="ja-JP" altLang="en-US" dirty="0"/>
              <a:t>これがたくさん並んでいる</a:t>
            </a:r>
            <a:endParaRPr kumimoji="1" lang="en-US" altLang="ja-JP" dirty="0"/>
          </a:p>
          <a:p>
            <a:pPr lvl="1"/>
            <a:r>
              <a:rPr lang="ja-JP" altLang="en-US" dirty="0"/>
              <a:t>スイッチ：</a:t>
            </a:r>
            <a:r>
              <a:rPr lang="en-US" altLang="ja-JP" dirty="0"/>
              <a:t>WL </a:t>
            </a:r>
            <a:r>
              <a:rPr lang="ja-JP" altLang="en-US" dirty="0"/>
              <a:t>が</a:t>
            </a:r>
            <a:r>
              <a:rPr lang="en-US" altLang="ja-JP" dirty="0"/>
              <a:t>1 </a:t>
            </a:r>
            <a:r>
              <a:rPr lang="ja-JP" altLang="en-US" dirty="0" err="1"/>
              <a:t>だった</a:t>
            </a:r>
            <a:r>
              <a:rPr lang="ja-JP" altLang="en-US" dirty="0"/>
              <a:t>場合に接続されるスイッチ</a:t>
            </a:r>
            <a:endParaRPr lang="en-US" altLang="ja-JP" dirty="0"/>
          </a:p>
        </p:txBody>
      </p:sp>
      <p:sp>
        <p:nvSpPr>
          <p:cNvPr id="4" name="正方形/長方形 3"/>
          <p:cNvSpPr/>
          <p:nvPr/>
        </p:nvSpPr>
        <p:spPr bwMode="auto">
          <a:xfrm>
            <a:off x="971960" y="1628980"/>
            <a:ext cx="36000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pPr algn="ctr"/>
            <a:r>
              <a:rPr kumimoji="1" lang="ja-JP" altLang="en-US" dirty="0">
                <a:solidFill>
                  <a:schemeClr val="tx1">
                    <a:lumMod val="85000"/>
                    <a:lumOff val="15000"/>
                  </a:schemeClr>
                </a:solidFill>
                <a:latin typeface="+mn-ea"/>
              </a:rPr>
              <a:t>０</a:t>
            </a:r>
          </a:p>
        </p:txBody>
      </p:sp>
      <p:cxnSp>
        <p:nvCxnSpPr>
          <p:cNvPr id="6" name="直線コネクタ 5"/>
          <p:cNvCxnSpPr/>
          <p:nvPr/>
        </p:nvCxnSpPr>
        <p:spPr bwMode="auto">
          <a:xfrm>
            <a:off x="251952" y="3068996"/>
            <a:ext cx="8370093" cy="0"/>
          </a:xfrm>
          <a:prstGeom prst="line">
            <a:avLst/>
          </a:prstGeom>
          <a:noFill/>
          <a:ln w="9525" cap="flat" cmpd="sng" algn="ctr">
            <a:solidFill>
              <a:schemeClr val="tx1"/>
            </a:solidFill>
            <a:prstDash val="solid"/>
            <a:round/>
            <a:headEnd type="none" w="med" len="med"/>
            <a:tailEnd type="stealth" w="lg" len="lg"/>
          </a:ln>
          <a:effectLst/>
        </p:spPr>
      </p:cxnSp>
      <p:sp>
        <p:nvSpPr>
          <p:cNvPr id="7" name="円/楕円 6"/>
          <p:cNvSpPr/>
          <p:nvPr/>
        </p:nvSpPr>
        <p:spPr>
          <a:xfrm rot="16200000" flipH="1">
            <a:off x="1113862" y="2258987"/>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8" name="直線コネクタ 7"/>
          <p:cNvCxnSpPr/>
          <p:nvPr/>
        </p:nvCxnSpPr>
        <p:spPr>
          <a:xfrm>
            <a:off x="1203863" y="2333748"/>
            <a:ext cx="128101" cy="375244"/>
          </a:xfrm>
          <a:prstGeom prst="line">
            <a:avLst/>
          </a:prstGeom>
          <a:ln w="1270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9" name="円/楕円 8"/>
          <p:cNvSpPr/>
          <p:nvPr/>
        </p:nvSpPr>
        <p:spPr>
          <a:xfrm rot="16200000" flipH="1">
            <a:off x="1113851" y="2708981"/>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11" name="直線コネクタ 10"/>
          <p:cNvCxnSpPr>
            <a:stCxn id="4" idx="2"/>
          </p:cNvCxnSpPr>
          <p:nvPr/>
        </p:nvCxnSpPr>
        <p:spPr bwMode="auto">
          <a:xfrm>
            <a:off x="1151962" y="1988984"/>
            <a:ext cx="0" cy="270003"/>
          </a:xfrm>
          <a:prstGeom prst="line">
            <a:avLst/>
          </a:prstGeom>
          <a:noFill/>
          <a:ln w="9525" cap="flat" cmpd="sng" algn="ctr">
            <a:solidFill>
              <a:schemeClr val="tx1"/>
            </a:solidFill>
            <a:prstDash val="solid"/>
            <a:round/>
            <a:headEnd type="none" w="med" len="med"/>
            <a:tailEnd type="none" w="med" len="med"/>
          </a:ln>
          <a:effectLst/>
        </p:spPr>
      </p:cxnSp>
      <p:cxnSp>
        <p:nvCxnSpPr>
          <p:cNvPr id="13" name="直線コネクタ 12"/>
          <p:cNvCxnSpPr/>
          <p:nvPr/>
        </p:nvCxnSpPr>
        <p:spPr bwMode="auto">
          <a:xfrm>
            <a:off x="1151962" y="2798993"/>
            <a:ext cx="0" cy="270003"/>
          </a:xfrm>
          <a:prstGeom prst="line">
            <a:avLst/>
          </a:prstGeom>
          <a:noFill/>
          <a:ln w="9525" cap="flat" cmpd="sng" algn="ctr">
            <a:solidFill>
              <a:schemeClr val="tx1"/>
            </a:solidFill>
            <a:prstDash val="solid"/>
            <a:round/>
            <a:headEnd type="none" w="med" len="med"/>
            <a:tailEnd type="oval" w="med" len="med"/>
          </a:ln>
          <a:effectLst/>
        </p:spPr>
      </p:cxnSp>
      <p:cxnSp>
        <p:nvCxnSpPr>
          <p:cNvPr id="15" name="直線コネクタ 14"/>
          <p:cNvCxnSpPr/>
          <p:nvPr/>
        </p:nvCxnSpPr>
        <p:spPr bwMode="auto">
          <a:xfrm flipV="1">
            <a:off x="1691968" y="1268978"/>
            <a:ext cx="0" cy="2520026"/>
          </a:xfrm>
          <a:prstGeom prst="line">
            <a:avLst/>
          </a:prstGeom>
          <a:noFill/>
          <a:ln w="9525" cap="flat" cmpd="sng" algn="ctr">
            <a:solidFill>
              <a:schemeClr val="tx1"/>
            </a:solidFill>
            <a:prstDash val="solid"/>
            <a:round/>
            <a:headEnd type="none" w="med" len="med"/>
            <a:tailEnd type="none" w="med" len="med"/>
          </a:ln>
          <a:effectLst/>
        </p:spPr>
      </p:cxnSp>
      <p:cxnSp>
        <p:nvCxnSpPr>
          <p:cNvPr id="18" name="直線コネクタ 17"/>
          <p:cNvCxnSpPr/>
          <p:nvPr/>
        </p:nvCxnSpPr>
        <p:spPr bwMode="auto">
          <a:xfrm>
            <a:off x="1421965" y="2528990"/>
            <a:ext cx="270003" cy="0"/>
          </a:xfrm>
          <a:prstGeom prst="line">
            <a:avLst/>
          </a:prstGeom>
          <a:noFill/>
          <a:ln w="9525" cap="flat" cmpd="sng" algn="ctr">
            <a:solidFill>
              <a:schemeClr val="tx1"/>
            </a:solidFill>
            <a:prstDash val="solid"/>
            <a:round/>
            <a:headEnd type="arrow" w="med" len="med"/>
            <a:tailEnd type="oval" w="med" len="med"/>
          </a:ln>
          <a:effectLst/>
        </p:spPr>
      </p:cxnSp>
      <p:sp>
        <p:nvSpPr>
          <p:cNvPr id="31" name="正方形/長方形 30"/>
          <p:cNvSpPr/>
          <p:nvPr/>
        </p:nvSpPr>
        <p:spPr bwMode="auto">
          <a:xfrm>
            <a:off x="2231974" y="1628979"/>
            <a:ext cx="36000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pPr algn="ctr"/>
            <a:r>
              <a:rPr kumimoji="1" lang="en-US" altLang="ja-JP" dirty="0">
                <a:solidFill>
                  <a:schemeClr val="tx1">
                    <a:lumMod val="85000"/>
                    <a:lumOff val="15000"/>
                  </a:schemeClr>
                </a:solidFill>
                <a:latin typeface="+mn-ea"/>
              </a:rPr>
              <a:t>1</a:t>
            </a:r>
            <a:endParaRPr kumimoji="1" lang="ja-JP" altLang="en-US" dirty="0">
              <a:solidFill>
                <a:schemeClr val="tx1">
                  <a:lumMod val="85000"/>
                  <a:lumOff val="15000"/>
                </a:schemeClr>
              </a:solidFill>
              <a:latin typeface="+mn-ea"/>
            </a:endParaRPr>
          </a:p>
        </p:txBody>
      </p:sp>
      <p:sp>
        <p:nvSpPr>
          <p:cNvPr id="32" name="円/楕円 31"/>
          <p:cNvSpPr/>
          <p:nvPr/>
        </p:nvSpPr>
        <p:spPr>
          <a:xfrm rot="16200000" flipH="1">
            <a:off x="2373876" y="2258986"/>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33" name="直線コネクタ 32"/>
          <p:cNvCxnSpPr/>
          <p:nvPr/>
        </p:nvCxnSpPr>
        <p:spPr>
          <a:xfrm>
            <a:off x="2463877" y="2333747"/>
            <a:ext cx="128101" cy="375244"/>
          </a:xfrm>
          <a:prstGeom prst="line">
            <a:avLst/>
          </a:prstGeom>
          <a:ln w="1270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34" name="円/楕円 33"/>
          <p:cNvSpPr/>
          <p:nvPr/>
        </p:nvSpPr>
        <p:spPr>
          <a:xfrm rot="16200000" flipH="1">
            <a:off x="2373865" y="2708980"/>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35" name="直線コネクタ 34"/>
          <p:cNvCxnSpPr>
            <a:stCxn id="31" idx="2"/>
          </p:cNvCxnSpPr>
          <p:nvPr/>
        </p:nvCxnSpPr>
        <p:spPr bwMode="auto">
          <a:xfrm>
            <a:off x="2411976" y="1988983"/>
            <a:ext cx="0" cy="270003"/>
          </a:xfrm>
          <a:prstGeom prst="line">
            <a:avLst/>
          </a:prstGeom>
          <a:noFill/>
          <a:ln w="9525" cap="flat" cmpd="sng" algn="ctr">
            <a:solidFill>
              <a:schemeClr val="tx1"/>
            </a:solidFill>
            <a:prstDash val="solid"/>
            <a:round/>
            <a:headEnd type="none" w="med" len="med"/>
            <a:tailEnd type="none" w="med" len="med"/>
          </a:ln>
          <a:effectLst/>
        </p:spPr>
      </p:cxnSp>
      <p:cxnSp>
        <p:nvCxnSpPr>
          <p:cNvPr id="36" name="直線コネクタ 35"/>
          <p:cNvCxnSpPr/>
          <p:nvPr/>
        </p:nvCxnSpPr>
        <p:spPr bwMode="auto">
          <a:xfrm>
            <a:off x="2411976" y="2798992"/>
            <a:ext cx="0" cy="270003"/>
          </a:xfrm>
          <a:prstGeom prst="line">
            <a:avLst/>
          </a:prstGeom>
          <a:noFill/>
          <a:ln w="9525" cap="flat" cmpd="sng" algn="ctr">
            <a:solidFill>
              <a:schemeClr val="tx1"/>
            </a:solidFill>
            <a:prstDash val="solid"/>
            <a:round/>
            <a:headEnd type="none" w="med" len="med"/>
            <a:tailEnd type="oval" w="med" len="med"/>
          </a:ln>
          <a:effectLst/>
        </p:spPr>
      </p:cxnSp>
      <p:cxnSp>
        <p:nvCxnSpPr>
          <p:cNvPr id="37" name="直線コネクタ 36"/>
          <p:cNvCxnSpPr/>
          <p:nvPr/>
        </p:nvCxnSpPr>
        <p:spPr bwMode="auto">
          <a:xfrm flipV="1">
            <a:off x="2951982" y="1268977"/>
            <a:ext cx="0" cy="2520027"/>
          </a:xfrm>
          <a:prstGeom prst="line">
            <a:avLst/>
          </a:prstGeom>
          <a:noFill/>
          <a:ln w="9525" cap="flat" cmpd="sng" algn="ctr">
            <a:solidFill>
              <a:schemeClr val="tx1"/>
            </a:solidFill>
            <a:prstDash val="solid"/>
            <a:round/>
            <a:headEnd type="none" w="med" len="med"/>
            <a:tailEnd type="none" w="med" len="med"/>
          </a:ln>
          <a:effectLst/>
        </p:spPr>
      </p:cxnSp>
      <p:cxnSp>
        <p:nvCxnSpPr>
          <p:cNvPr id="38" name="直線コネクタ 37"/>
          <p:cNvCxnSpPr/>
          <p:nvPr/>
        </p:nvCxnSpPr>
        <p:spPr bwMode="auto">
          <a:xfrm>
            <a:off x="2681979" y="2528989"/>
            <a:ext cx="270003" cy="0"/>
          </a:xfrm>
          <a:prstGeom prst="line">
            <a:avLst/>
          </a:prstGeom>
          <a:noFill/>
          <a:ln w="9525" cap="flat" cmpd="sng" algn="ctr">
            <a:solidFill>
              <a:schemeClr val="tx1"/>
            </a:solidFill>
            <a:prstDash val="solid"/>
            <a:round/>
            <a:headEnd type="arrow" w="med" len="med"/>
            <a:tailEnd type="oval" w="med" len="med"/>
          </a:ln>
          <a:effectLst/>
        </p:spPr>
      </p:cxnSp>
      <p:sp>
        <p:nvSpPr>
          <p:cNvPr id="41" name="正方形/長方形 40"/>
          <p:cNvSpPr/>
          <p:nvPr/>
        </p:nvSpPr>
        <p:spPr bwMode="auto">
          <a:xfrm>
            <a:off x="3491988" y="1628978"/>
            <a:ext cx="36000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pPr algn="ctr"/>
            <a:r>
              <a:rPr kumimoji="1" lang="en-US" altLang="ja-JP" dirty="0">
                <a:solidFill>
                  <a:schemeClr val="tx1">
                    <a:lumMod val="85000"/>
                    <a:lumOff val="15000"/>
                  </a:schemeClr>
                </a:solidFill>
                <a:latin typeface="+mn-ea"/>
              </a:rPr>
              <a:t>1</a:t>
            </a:r>
            <a:endParaRPr kumimoji="1" lang="ja-JP" altLang="en-US" dirty="0">
              <a:solidFill>
                <a:schemeClr val="tx1">
                  <a:lumMod val="85000"/>
                  <a:lumOff val="15000"/>
                </a:schemeClr>
              </a:solidFill>
              <a:latin typeface="+mn-ea"/>
            </a:endParaRPr>
          </a:p>
        </p:txBody>
      </p:sp>
      <p:sp>
        <p:nvSpPr>
          <p:cNvPr id="42" name="円/楕円 41"/>
          <p:cNvSpPr/>
          <p:nvPr/>
        </p:nvSpPr>
        <p:spPr>
          <a:xfrm rot="16200000" flipH="1">
            <a:off x="3633890" y="2258985"/>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43" name="直線コネクタ 42"/>
          <p:cNvCxnSpPr/>
          <p:nvPr/>
        </p:nvCxnSpPr>
        <p:spPr>
          <a:xfrm>
            <a:off x="3723891" y="2333746"/>
            <a:ext cx="128101" cy="375244"/>
          </a:xfrm>
          <a:prstGeom prst="line">
            <a:avLst/>
          </a:prstGeom>
          <a:ln w="1270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44" name="円/楕円 43"/>
          <p:cNvSpPr/>
          <p:nvPr/>
        </p:nvSpPr>
        <p:spPr>
          <a:xfrm rot="16200000" flipH="1">
            <a:off x="3633879" y="2708979"/>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45" name="直線コネクタ 44"/>
          <p:cNvCxnSpPr>
            <a:stCxn id="41" idx="2"/>
          </p:cNvCxnSpPr>
          <p:nvPr/>
        </p:nvCxnSpPr>
        <p:spPr bwMode="auto">
          <a:xfrm>
            <a:off x="3671990" y="1988982"/>
            <a:ext cx="0" cy="270003"/>
          </a:xfrm>
          <a:prstGeom prst="line">
            <a:avLst/>
          </a:prstGeom>
          <a:noFill/>
          <a:ln w="9525" cap="flat" cmpd="sng" algn="ctr">
            <a:solidFill>
              <a:schemeClr val="tx1"/>
            </a:solidFill>
            <a:prstDash val="solid"/>
            <a:round/>
            <a:headEnd type="none" w="med" len="med"/>
            <a:tailEnd type="none" w="med" len="med"/>
          </a:ln>
          <a:effectLst/>
        </p:spPr>
      </p:cxnSp>
      <p:cxnSp>
        <p:nvCxnSpPr>
          <p:cNvPr id="46" name="直線コネクタ 45"/>
          <p:cNvCxnSpPr/>
          <p:nvPr/>
        </p:nvCxnSpPr>
        <p:spPr bwMode="auto">
          <a:xfrm>
            <a:off x="3671990" y="2798991"/>
            <a:ext cx="0" cy="270003"/>
          </a:xfrm>
          <a:prstGeom prst="line">
            <a:avLst/>
          </a:prstGeom>
          <a:noFill/>
          <a:ln w="9525" cap="flat" cmpd="sng" algn="ctr">
            <a:solidFill>
              <a:schemeClr val="tx1"/>
            </a:solidFill>
            <a:prstDash val="solid"/>
            <a:round/>
            <a:headEnd type="none" w="med" len="med"/>
            <a:tailEnd type="oval" w="med" len="med"/>
          </a:ln>
          <a:effectLst/>
        </p:spPr>
      </p:cxnSp>
      <p:cxnSp>
        <p:nvCxnSpPr>
          <p:cNvPr id="47" name="直線コネクタ 46"/>
          <p:cNvCxnSpPr/>
          <p:nvPr/>
        </p:nvCxnSpPr>
        <p:spPr bwMode="auto">
          <a:xfrm flipV="1">
            <a:off x="4211996" y="1268976"/>
            <a:ext cx="0" cy="2520027"/>
          </a:xfrm>
          <a:prstGeom prst="line">
            <a:avLst/>
          </a:prstGeom>
          <a:noFill/>
          <a:ln w="9525" cap="flat" cmpd="sng" algn="ctr">
            <a:solidFill>
              <a:schemeClr val="tx1"/>
            </a:solidFill>
            <a:prstDash val="solid"/>
            <a:round/>
            <a:headEnd type="none" w="med" len="med"/>
            <a:tailEnd type="none" w="med" len="med"/>
          </a:ln>
          <a:effectLst/>
        </p:spPr>
      </p:cxnSp>
      <p:cxnSp>
        <p:nvCxnSpPr>
          <p:cNvPr id="48" name="直線コネクタ 47"/>
          <p:cNvCxnSpPr/>
          <p:nvPr/>
        </p:nvCxnSpPr>
        <p:spPr bwMode="auto">
          <a:xfrm>
            <a:off x="3941993" y="2528988"/>
            <a:ext cx="270003" cy="0"/>
          </a:xfrm>
          <a:prstGeom prst="line">
            <a:avLst/>
          </a:prstGeom>
          <a:noFill/>
          <a:ln w="9525" cap="flat" cmpd="sng" algn="ctr">
            <a:solidFill>
              <a:schemeClr val="tx1"/>
            </a:solidFill>
            <a:prstDash val="solid"/>
            <a:round/>
            <a:headEnd type="arrow" w="med" len="med"/>
            <a:tailEnd type="oval" w="med" len="med"/>
          </a:ln>
          <a:effectLst/>
        </p:spPr>
      </p:cxnSp>
      <p:sp>
        <p:nvSpPr>
          <p:cNvPr id="57" name="正方形/長方形 56"/>
          <p:cNvSpPr/>
          <p:nvPr/>
        </p:nvSpPr>
        <p:spPr bwMode="auto">
          <a:xfrm>
            <a:off x="6012016" y="1628978"/>
            <a:ext cx="36000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pPr algn="ctr"/>
            <a:r>
              <a:rPr kumimoji="1" lang="en-US" altLang="ja-JP" dirty="0">
                <a:solidFill>
                  <a:schemeClr val="tx1">
                    <a:lumMod val="85000"/>
                    <a:lumOff val="15000"/>
                  </a:schemeClr>
                </a:solidFill>
                <a:latin typeface="+mn-ea"/>
              </a:rPr>
              <a:t>1</a:t>
            </a:r>
            <a:endParaRPr kumimoji="1" lang="ja-JP" altLang="en-US" dirty="0">
              <a:solidFill>
                <a:schemeClr val="tx1">
                  <a:lumMod val="85000"/>
                  <a:lumOff val="15000"/>
                </a:schemeClr>
              </a:solidFill>
              <a:latin typeface="+mn-ea"/>
            </a:endParaRPr>
          </a:p>
        </p:txBody>
      </p:sp>
      <p:sp>
        <p:nvSpPr>
          <p:cNvPr id="58" name="円/楕円 57"/>
          <p:cNvSpPr/>
          <p:nvPr/>
        </p:nvSpPr>
        <p:spPr>
          <a:xfrm rot="16200000" flipH="1">
            <a:off x="6153918" y="2258985"/>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59" name="直線コネクタ 58"/>
          <p:cNvCxnSpPr/>
          <p:nvPr/>
        </p:nvCxnSpPr>
        <p:spPr>
          <a:xfrm>
            <a:off x="6243919" y="2333746"/>
            <a:ext cx="128101" cy="375244"/>
          </a:xfrm>
          <a:prstGeom prst="line">
            <a:avLst/>
          </a:prstGeom>
          <a:ln w="1270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60" name="円/楕円 59"/>
          <p:cNvSpPr/>
          <p:nvPr/>
        </p:nvSpPr>
        <p:spPr>
          <a:xfrm rot="16200000" flipH="1">
            <a:off x="6153907" y="2708979"/>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61" name="直線コネクタ 60"/>
          <p:cNvCxnSpPr>
            <a:stCxn id="57" idx="2"/>
          </p:cNvCxnSpPr>
          <p:nvPr/>
        </p:nvCxnSpPr>
        <p:spPr bwMode="auto">
          <a:xfrm>
            <a:off x="6192018" y="1988982"/>
            <a:ext cx="0" cy="270003"/>
          </a:xfrm>
          <a:prstGeom prst="line">
            <a:avLst/>
          </a:prstGeom>
          <a:noFill/>
          <a:ln w="9525" cap="flat" cmpd="sng" algn="ctr">
            <a:solidFill>
              <a:schemeClr val="tx1"/>
            </a:solidFill>
            <a:prstDash val="solid"/>
            <a:round/>
            <a:headEnd type="none" w="med" len="med"/>
            <a:tailEnd type="none" w="med" len="med"/>
          </a:ln>
          <a:effectLst/>
        </p:spPr>
      </p:cxnSp>
      <p:cxnSp>
        <p:nvCxnSpPr>
          <p:cNvPr id="62" name="直線コネクタ 61"/>
          <p:cNvCxnSpPr/>
          <p:nvPr/>
        </p:nvCxnSpPr>
        <p:spPr bwMode="auto">
          <a:xfrm>
            <a:off x="6192018" y="2798991"/>
            <a:ext cx="0" cy="270003"/>
          </a:xfrm>
          <a:prstGeom prst="line">
            <a:avLst/>
          </a:prstGeom>
          <a:noFill/>
          <a:ln w="9525" cap="flat" cmpd="sng" algn="ctr">
            <a:solidFill>
              <a:schemeClr val="tx1"/>
            </a:solidFill>
            <a:prstDash val="solid"/>
            <a:round/>
            <a:headEnd type="none" w="med" len="med"/>
            <a:tailEnd type="oval" w="med" len="med"/>
          </a:ln>
          <a:effectLst/>
        </p:spPr>
      </p:cxnSp>
      <p:cxnSp>
        <p:nvCxnSpPr>
          <p:cNvPr id="63" name="直線コネクタ 62"/>
          <p:cNvCxnSpPr/>
          <p:nvPr/>
        </p:nvCxnSpPr>
        <p:spPr bwMode="auto">
          <a:xfrm flipV="1">
            <a:off x="6732024" y="1268976"/>
            <a:ext cx="0" cy="2520027"/>
          </a:xfrm>
          <a:prstGeom prst="line">
            <a:avLst/>
          </a:prstGeom>
          <a:noFill/>
          <a:ln w="9525" cap="flat" cmpd="sng" algn="ctr">
            <a:solidFill>
              <a:schemeClr val="tx1"/>
            </a:solidFill>
            <a:prstDash val="solid"/>
            <a:round/>
            <a:headEnd type="none" w="med" len="med"/>
            <a:tailEnd type="none" w="med" len="med"/>
          </a:ln>
          <a:effectLst/>
        </p:spPr>
      </p:cxnSp>
      <p:cxnSp>
        <p:nvCxnSpPr>
          <p:cNvPr id="64" name="直線コネクタ 63"/>
          <p:cNvCxnSpPr/>
          <p:nvPr/>
        </p:nvCxnSpPr>
        <p:spPr bwMode="auto">
          <a:xfrm>
            <a:off x="6462021" y="2528988"/>
            <a:ext cx="270003" cy="0"/>
          </a:xfrm>
          <a:prstGeom prst="line">
            <a:avLst/>
          </a:prstGeom>
          <a:noFill/>
          <a:ln w="9525" cap="flat" cmpd="sng" algn="ctr">
            <a:solidFill>
              <a:schemeClr val="tx1"/>
            </a:solidFill>
            <a:prstDash val="solid"/>
            <a:round/>
            <a:headEnd type="arrow" w="med" len="med"/>
            <a:tailEnd type="oval" w="med" len="med"/>
          </a:ln>
          <a:effectLst/>
        </p:spPr>
      </p:cxnSp>
      <p:sp>
        <p:nvSpPr>
          <p:cNvPr id="65" name="正方形/長方形 64"/>
          <p:cNvSpPr/>
          <p:nvPr/>
        </p:nvSpPr>
        <p:spPr bwMode="auto">
          <a:xfrm>
            <a:off x="7272030" y="1628978"/>
            <a:ext cx="36000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pPr algn="ctr"/>
            <a:r>
              <a:rPr kumimoji="1" lang="en-US" altLang="ja-JP" dirty="0">
                <a:solidFill>
                  <a:schemeClr val="tx1">
                    <a:lumMod val="85000"/>
                    <a:lumOff val="15000"/>
                  </a:schemeClr>
                </a:solidFill>
                <a:latin typeface="+mn-ea"/>
              </a:rPr>
              <a:t>1</a:t>
            </a:r>
            <a:endParaRPr kumimoji="1" lang="ja-JP" altLang="en-US" dirty="0">
              <a:solidFill>
                <a:schemeClr val="tx1">
                  <a:lumMod val="85000"/>
                  <a:lumOff val="15000"/>
                </a:schemeClr>
              </a:solidFill>
              <a:latin typeface="+mn-ea"/>
            </a:endParaRPr>
          </a:p>
        </p:txBody>
      </p:sp>
      <p:sp>
        <p:nvSpPr>
          <p:cNvPr id="66" name="円/楕円 65"/>
          <p:cNvSpPr/>
          <p:nvPr/>
        </p:nvSpPr>
        <p:spPr>
          <a:xfrm rot="16200000" flipH="1">
            <a:off x="7413932" y="2258985"/>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67" name="直線コネクタ 66"/>
          <p:cNvCxnSpPr/>
          <p:nvPr/>
        </p:nvCxnSpPr>
        <p:spPr>
          <a:xfrm>
            <a:off x="7503933" y="2333746"/>
            <a:ext cx="128101" cy="375244"/>
          </a:xfrm>
          <a:prstGeom prst="line">
            <a:avLst/>
          </a:prstGeom>
          <a:ln w="1270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68" name="円/楕円 67"/>
          <p:cNvSpPr/>
          <p:nvPr/>
        </p:nvSpPr>
        <p:spPr>
          <a:xfrm rot="16200000" flipH="1">
            <a:off x="7413921" y="2708979"/>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69" name="直線コネクタ 68"/>
          <p:cNvCxnSpPr>
            <a:stCxn id="65" idx="2"/>
          </p:cNvCxnSpPr>
          <p:nvPr/>
        </p:nvCxnSpPr>
        <p:spPr bwMode="auto">
          <a:xfrm>
            <a:off x="7452032" y="1988982"/>
            <a:ext cx="0" cy="270003"/>
          </a:xfrm>
          <a:prstGeom prst="line">
            <a:avLst/>
          </a:prstGeom>
          <a:noFill/>
          <a:ln w="9525" cap="flat" cmpd="sng" algn="ctr">
            <a:solidFill>
              <a:schemeClr val="tx1"/>
            </a:solidFill>
            <a:prstDash val="solid"/>
            <a:round/>
            <a:headEnd type="none" w="med" len="med"/>
            <a:tailEnd type="none" w="med" len="med"/>
          </a:ln>
          <a:effectLst/>
        </p:spPr>
      </p:cxnSp>
      <p:cxnSp>
        <p:nvCxnSpPr>
          <p:cNvPr id="70" name="直線コネクタ 69"/>
          <p:cNvCxnSpPr/>
          <p:nvPr/>
        </p:nvCxnSpPr>
        <p:spPr bwMode="auto">
          <a:xfrm>
            <a:off x="7452032" y="2798991"/>
            <a:ext cx="0" cy="270003"/>
          </a:xfrm>
          <a:prstGeom prst="line">
            <a:avLst/>
          </a:prstGeom>
          <a:noFill/>
          <a:ln w="9525" cap="flat" cmpd="sng" algn="ctr">
            <a:solidFill>
              <a:schemeClr val="tx1"/>
            </a:solidFill>
            <a:prstDash val="solid"/>
            <a:round/>
            <a:headEnd type="none" w="med" len="med"/>
            <a:tailEnd type="oval" w="med" len="med"/>
          </a:ln>
          <a:effectLst/>
        </p:spPr>
      </p:cxnSp>
      <p:cxnSp>
        <p:nvCxnSpPr>
          <p:cNvPr id="71" name="直線コネクタ 70"/>
          <p:cNvCxnSpPr/>
          <p:nvPr/>
        </p:nvCxnSpPr>
        <p:spPr bwMode="auto">
          <a:xfrm flipV="1">
            <a:off x="7992038" y="1268976"/>
            <a:ext cx="0" cy="2520027"/>
          </a:xfrm>
          <a:prstGeom prst="line">
            <a:avLst/>
          </a:prstGeom>
          <a:noFill/>
          <a:ln w="9525" cap="flat" cmpd="sng" algn="ctr">
            <a:solidFill>
              <a:schemeClr val="tx1"/>
            </a:solidFill>
            <a:prstDash val="solid"/>
            <a:round/>
            <a:headEnd type="none" w="med" len="med"/>
            <a:tailEnd type="none" w="med" len="med"/>
          </a:ln>
          <a:effectLst/>
        </p:spPr>
      </p:cxnSp>
      <p:cxnSp>
        <p:nvCxnSpPr>
          <p:cNvPr id="72" name="直線コネクタ 71"/>
          <p:cNvCxnSpPr/>
          <p:nvPr/>
        </p:nvCxnSpPr>
        <p:spPr bwMode="auto">
          <a:xfrm>
            <a:off x="7722035" y="2528988"/>
            <a:ext cx="270003" cy="0"/>
          </a:xfrm>
          <a:prstGeom prst="line">
            <a:avLst/>
          </a:prstGeom>
          <a:noFill/>
          <a:ln w="9525" cap="flat" cmpd="sng" algn="ctr">
            <a:solidFill>
              <a:schemeClr val="tx1"/>
            </a:solidFill>
            <a:prstDash val="solid"/>
            <a:round/>
            <a:headEnd type="arrow" w="med" len="med"/>
            <a:tailEnd type="oval" w="med" len="med"/>
          </a:ln>
          <a:effectLst/>
        </p:spPr>
      </p:cxnSp>
      <p:sp>
        <p:nvSpPr>
          <p:cNvPr id="74" name="正方形/長方形 73"/>
          <p:cNvSpPr/>
          <p:nvPr/>
        </p:nvSpPr>
        <p:spPr bwMode="auto">
          <a:xfrm>
            <a:off x="4752002" y="1808982"/>
            <a:ext cx="720007"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2800" b="1"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75" name="正方形/長方形 74"/>
          <p:cNvSpPr/>
          <p:nvPr/>
        </p:nvSpPr>
        <p:spPr bwMode="auto">
          <a:xfrm>
            <a:off x="4752002" y="3519001"/>
            <a:ext cx="720007"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2800" b="1"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49" name="正方形/長方形 48"/>
          <p:cNvSpPr/>
          <p:nvPr/>
        </p:nvSpPr>
        <p:spPr bwMode="auto">
          <a:xfrm>
            <a:off x="0" y="3338999"/>
            <a:ext cx="990011"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r>
              <a:rPr kumimoji="1" lang="ja-JP" altLang="en-US" sz="1600" b="1" dirty="0">
                <a:solidFill>
                  <a:schemeClr val="accent5"/>
                </a:solidFill>
                <a:latin typeface="+mn-ea"/>
              </a:rPr>
              <a:t>アドレス</a:t>
            </a:r>
            <a:endParaRPr kumimoji="1" lang="ja-JP" altLang="en-US" b="1" dirty="0">
              <a:solidFill>
                <a:schemeClr val="accent5"/>
              </a:solidFill>
              <a:latin typeface="+mn-ea"/>
            </a:endParaRPr>
          </a:p>
        </p:txBody>
      </p:sp>
      <p:sp>
        <p:nvSpPr>
          <p:cNvPr id="50" name="正方形/長方形 49"/>
          <p:cNvSpPr/>
          <p:nvPr/>
        </p:nvSpPr>
        <p:spPr bwMode="auto">
          <a:xfrm>
            <a:off x="947758" y="3338999"/>
            <a:ext cx="360004"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r>
              <a:rPr kumimoji="1" lang="ja-JP" altLang="en-US" sz="1600">
                <a:solidFill>
                  <a:schemeClr val="accent5"/>
                </a:solidFill>
                <a:latin typeface="+mn-ea"/>
              </a:rPr>
              <a:t>０</a:t>
            </a:r>
            <a:endParaRPr kumimoji="1" lang="ja-JP" altLang="en-US" sz="1600" dirty="0">
              <a:solidFill>
                <a:schemeClr val="accent5"/>
              </a:solidFill>
              <a:latin typeface="+mn-ea"/>
            </a:endParaRPr>
          </a:p>
        </p:txBody>
      </p:sp>
      <p:sp>
        <p:nvSpPr>
          <p:cNvPr id="51" name="正方形/長方形 50"/>
          <p:cNvSpPr/>
          <p:nvPr/>
        </p:nvSpPr>
        <p:spPr bwMode="auto">
          <a:xfrm>
            <a:off x="2207772" y="3338999"/>
            <a:ext cx="360004"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r>
              <a:rPr kumimoji="1" lang="ja-JP" altLang="en-US" sz="1600">
                <a:solidFill>
                  <a:schemeClr val="accent5"/>
                </a:solidFill>
                <a:latin typeface="+mn-ea"/>
              </a:rPr>
              <a:t>１</a:t>
            </a:r>
            <a:endParaRPr kumimoji="1" lang="ja-JP" altLang="en-US" sz="1600" dirty="0">
              <a:solidFill>
                <a:schemeClr val="accent5"/>
              </a:solidFill>
              <a:latin typeface="+mn-ea"/>
            </a:endParaRPr>
          </a:p>
        </p:txBody>
      </p:sp>
      <p:sp>
        <p:nvSpPr>
          <p:cNvPr id="52" name="正方形/長方形 51"/>
          <p:cNvSpPr/>
          <p:nvPr/>
        </p:nvSpPr>
        <p:spPr bwMode="auto">
          <a:xfrm>
            <a:off x="3467786" y="3338999"/>
            <a:ext cx="360004"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r>
              <a:rPr kumimoji="1" lang="ja-JP" altLang="en-US" sz="1600">
                <a:solidFill>
                  <a:schemeClr val="accent5"/>
                </a:solidFill>
                <a:latin typeface="+mn-ea"/>
              </a:rPr>
              <a:t>２</a:t>
            </a:r>
            <a:endParaRPr kumimoji="1" lang="ja-JP" altLang="en-US" sz="1600" dirty="0">
              <a:solidFill>
                <a:schemeClr val="accent5"/>
              </a:solidFill>
              <a:latin typeface="+mn-ea"/>
            </a:endParaRPr>
          </a:p>
        </p:txBody>
      </p:sp>
      <p:sp>
        <p:nvSpPr>
          <p:cNvPr id="53" name="正方形/長方形 52"/>
          <p:cNvSpPr/>
          <p:nvPr/>
        </p:nvSpPr>
        <p:spPr bwMode="auto">
          <a:xfrm>
            <a:off x="5807812" y="3338999"/>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r>
              <a:rPr kumimoji="1" lang="en-US" altLang="ja-JP" sz="1600" dirty="0">
                <a:solidFill>
                  <a:schemeClr val="accent5"/>
                </a:solidFill>
                <a:latin typeface="+mn-ea"/>
              </a:rPr>
              <a:t>8000</a:t>
            </a:r>
            <a:endParaRPr kumimoji="1" lang="ja-JP" altLang="en-US" sz="1600" dirty="0">
              <a:solidFill>
                <a:schemeClr val="accent5"/>
              </a:solidFill>
              <a:latin typeface="+mn-ea"/>
            </a:endParaRPr>
          </a:p>
        </p:txBody>
      </p:sp>
      <p:sp>
        <p:nvSpPr>
          <p:cNvPr id="54" name="正方形/長方形 53"/>
          <p:cNvSpPr/>
          <p:nvPr/>
        </p:nvSpPr>
        <p:spPr bwMode="auto">
          <a:xfrm>
            <a:off x="7067826" y="3338999"/>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r>
              <a:rPr kumimoji="1" lang="en-US" altLang="ja-JP" sz="1600" dirty="0">
                <a:solidFill>
                  <a:schemeClr val="accent5"/>
                </a:solidFill>
                <a:latin typeface="+mn-ea"/>
              </a:rPr>
              <a:t>8001</a:t>
            </a:r>
            <a:endParaRPr kumimoji="1" lang="ja-JP" altLang="en-US" sz="1600" dirty="0">
              <a:solidFill>
                <a:schemeClr val="accent5"/>
              </a:solidFill>
              <a:latin typeface="+mn-ea"/>
            </a:endParaRPr>
          </a:p>
        </p:txBody>
      </p:sp>
      <p:sp>
        <p:nvSpPr>
          <p:cNvPr id="79" name="正方形/長方形 78"/>
          <p:cNvSpPr/>
          <p:nvPr/>
        </p:nvSpPr>
        <p:spPr bwMode="auto">
          <a:xfrm>
            <a:off x="341953" y="1628980"/>
            <a:ext cx="64805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r>
              <a:rPr kumimoji="1" lang="ja-JP" altLang="en-US" sz="1600" b="1" dirty="0">
                <a:solidFill>
                  <a:schemeClr val="accent5"/>
                </a:solidFill>
                <a:latin typeface="+mn-ea"/>
              </a:rPr>
              <a:t>セル</a:t>
            </a:r>
            <a:endParaRPr kumimoji="1" lang="ja-JP" altLang="en-US" b="1" dirty="0">
              <a:solidFill>
                <a:schemeClr val="accent5"/>
              </a:solidFill>
              <a:latin typeface="+mn-ea"/>
            </a:endParaRPr>
          </a:p>
        </p:txBody>
      </p:sp>
      <p:sp>
        <p:nvSpPr>
          <p:cNvPr id="80" name="正方形/長方形 79"/>
          <p:cNvSpPr/>
          <p:nvPr/>
        </p:nvSpPr>
        <p:spPr bwMode="auto">
          <a:xfrm>
            <a:off x="251952" y="2708992"/>
            <a:ext cx="55805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r>
              <a:rPr kumimoji="1" lang="en-US" altLang="ja-JP" sz="1600" b="1" dirty="0">
                <a:solidFill>
                  <a:schemeClr val="accent5"/>
                </a:solidFill>
                <a:latin typeface="+mn-ea"/>
              </a:rPr>
              <a:t>BL</a:t>
            </a:r>
            <a:endParaRPr kumimoji="1" lang="ja-JP" altLang="en-US" b="1" dirty="0">
              <a:solidFill>
                <a:schemeClr val="accent5"/>
              </a:solidFill>
              <a:latin typeface="+mn-ea"/>
            </a:endParaRPr>
          </a:p>
        </p:txBody>
      </p:sp>
      <p:sp>
        <p:nvSpPr>
          <p:cNvPr id="81" name="正方形/長方形 80"/>
          <p:cNvSpPr/>
          <p:nvPr/>
        </p:nvSpPr>
        <p:spPr bwMode="auto">
          <a:xfrm>
            <a:off x="1331964" y="908972"/>
            <a:ext cx="55805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r>
              <a:rPr lang="en-US" altLang="ja-JP" sz="1600" b="1" dirty="0">
                <a:solidFill>
                  <a:schemeClr val="accent5"/>
                </a:solidFill>
                <a:latin typeface="+mn-ea"/>
              </a:rPr>
              <a:t>WL</a:t>
            </a:r>
            <a:r>
              <a:rPr kumimoji="1" lang="en-US" altLang="ja-JP" sz="1600" b="1" dirty="0">
                <a:solidFill>
                  <a:schemeClr val="accent5"/>
                </a:solidFill>
                <a:latin typeface="+mn-ea"/>
              </a:rPr>
              <a:t>0</a:t>
            </a:r>
            <a:endParaRPr kumimoji="1" lang="ja-JP" altLang="en-US" b="1" dirty="0">
              <a:solidFill>
                <a:schemeClr val="accent5"/>
              </a:solidFill>
              <a:latin typeface="+mn-ea"/>
            </a:endParaRPr>
          </a:p>
        </p:txBody>
      </p:sp>
      <p:sp>
        <p:nvSpPr>
          <p:cNvPr id="82" name="正方形/長方形 81"/>
          <p:cNvSpPr/>
          <p:nvPr/>
        </p:nvSpPr>
        <p:spPr bwMode="auto">
          <a:xfrm>
            <a:off x="2591978" y="908972"/>
            <a:ext cx="55805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r>
              <a:rPr kumimoji="1" lang="en-US" altLang="ja-JP" sz="1600" dirty="0">
                <a:solidFill>
                  <a:schemeClr val="accent5"/>
                </a:solidFill>
                <a:latin typeface="+mn-ea"/>
              </a:rPr>
              <a:t>WL1</a:t>
            </a:r>
            <a:endParaRPr kumimoji="1" lang="ja-JP" altLang="en-US" dirty="0">
              <a:solidFill>
                <a:schemeClr val="accent5"/>
              </a:solidFill>
              <a:latin typeface="+mn-ea"/>
            </a:endParaRPr>
          </a:p>
        </p:txBody>
      </p:sp>
      <p:sp>
        <p:nvSpPr>
          <p:cNvPr id="83" name="正方形/長方形 82"/>
          <p:cNvSpPr/>
          <p:nvPr/>
        </p:nvSpPr>
        <p:spPr bwMode="auto">
          <a:xfrm>
            <a:off x="3851992" y="908972"/>
            <a:ext cx="55805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r>
              <a:rPr kumimoji="1" lang="en-US" altLang="ja-JP" sz="1600" dirty="0">
                <a:solidFill>
                  <a:schemeClr val="accent5"/>
                </a:solidFill>
                <a:latin typeface="+mn-ea"/>
              </a:rPr>
              <a:t>WL2</a:t>
            </a:r>
            <a:endParaRPr kumimoji="1" lang="ja-JP" altLang="en-US" dirty="0">
              <a:solidFill>
                <a:schemeClr val="accent5"/>
              </a:solidFill>
              <a:latin typeface="+mn-ea"/>
            </a:endParaRPr>
          </a:p>
        </p:txBody>
      </p:sp>
      <p:sp>
        <p:nvSpPr>
          <p:cNvPr id="84" name="正方形/長方形 83"/>
          <p:cNvSpPr/>
          <p:nvPr/>
        </p:nvSpPr>
        <p:spPr bwMode="auto">
          <a:xfrm>
            <a:off x="6462021" y="908972"/>
            <a:ext cx="55805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pPr algn="ctr"/>
            <a:r>
              <a:rPr kumimoji="1" lang="en-US" altLang="ja-JP" sz="1600" dirty="0">
                <a:solidFill>
                  <a:schemeClr val="accent5"/>
                </a:solidFill>
                <a:latin typeface="+mn-ea"/>
              </a:rPr>
              <a:t>WL8000</a:t>
            </a:r>
            <a:endParaRPr kumimoji="1" lang="ja-JP" altLang="en-US" dirty="0">
              <a:solidFill>
                <a:schemeClr val="accent5"/>
              </a:solidFill>
              <a:latin typeface="+mn-ea"/>
            </a:endParaRPr>
          </a:p>
        </p:txBody>
      </p:sp>
      <p:sp>
        <p:nvSpPr>
          <p:cNvPr id="85" name="正方形/長方形 84"/>
          <p:cNvSpPr/>
          <p:nvPr/>
        </p:nvSpPr>
        <p:spPr bwMode="auto">
          <a:xfrm>
            <a:off x="7722035" y="908972"/>
            <a:ext cx="55805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pPr algn="ctr"/>
            <a:r>
              <a:rPr kumimoji="1" lang="en-US" altLang="ja-JP" sz="1600" dirty="0">
                <a:solidFill>
                  <a:schemeClr val="accent5"/>
                </a:solidFill>
                <a:latin typeface="+mn-ea"/>
              </a:rPr>
              <a:t>WL8001</a:t>
            </a:r>
            <a:endParaRPr kumimoji="1" lang="ja-JP" altLang="en-US" dirty="0">
              <a:solidFill>
                <a:schemeClr val="accent5"/>
              </a:solidFill>
              <a:latin typeface="+mn-ea"/>
            </a:endParaRPr>
          </a:p>
        </p:txBody>
      </p:sp>
      <p:sp>
        <p:nvSpPr>
          <p:cNvPr id="86" name="正方形/長方形 85"/>
          <p:cNvSpPr/>
          <p:nvPr/>
        </p:nvSpPr>
        <p:spPr bwMode="auto">
          <a:xfrm>
            <a:off x="71950" y="2258987"/>
            <a:ext cx="64805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r>
              <a:rPr kumimoji="1" lang="ja-JP" altLang="en-US" sz="1600" b="1" dirty="0">
                <a:solidFill>
                  <a:schemeClr val="accent5"/>
                </a:solidFill>
                <a:latin typeface="+mn-ea"/>
              </a:rPr>
              <a:t>スイッチ</a:t>
            </a:r>
            <a:endParaRPr kumimoji="1" lang="ja-JP" altLang="en-US" b="1" dirty="0">
              <a:solidFill>
                <a:schemeClr val="accent5"/>
              </a:solidFill>
              <a:latin typeface="+mn-ea"/>
            </a:endParaRPr>
          </a:p>
        </p:txBody>
      </p:sp>
    </p:spTree>
    <p:extLst>
      <p:ext uri="{BB962C8B-B14F-4D97-AF65-F5344CB8AC3E}">
        <p14:creationId xmlns:p14="http://schemas.microsoft.com/office/powerpoint/2010/main" val="31609305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A3D5BF-9B76-39A4-7B0C-D4962DF23689}"/>
              </a:ext>
            </a:extLst>
          </p:cNvPr>
          <p:cNvSpPr>
            <a:spLocks noGrp="1"/>
          </p:cNvSpPr>
          <p:nvPr>
            <p:ph type="title"/>
          </p:nvPr>
        </p:nvSpPr>
        <p:spPr/>
        <p:txBody>
          <a:bodyPr/>
          <a:lstStyle/>
          <a:p>
            <a:r>
              <a:rPr kumimoji="1" lang="ja-JP" altLang="en-US" dirty="0"/>
              <a:t>質問とか感想</a:t>
            </a:r>
          </a:p>
        </p:txBody>
      </p:sp>
      <p:sp>
        <p:nvSpPr>
          <p:cNvPr id="3" name="テキスト プレースホルダー 2">
            <a:extLst>
              <a:ext uri="{FF2B5EF4-FFF2-40B4-BE49-F238E27FC236}">
                <a16:creationId xmlns:a16="http://schemas.microsoft.com/office/drawing/2014/main" id="{1A0449CD-AA92-A0A4-593C-6C33BAF6FE87}"/>
              </a:ext>
            </a:extLst>
          </p:cNvPr>
          <p:cNvSpPr>
            <a:spLocks noGrp="1"/>
          </p:cNvSpPr>
          <p:nvPr>
            <p:ph type="body" sz="quarter" idx="10"/>
          </p:nvPr>
        </p:nvSpPr>
        <p:spPr/>
        <p:txBody>
          <a:bodyPr/>
          <a:lstStyle/>
          <a:p>
            <a:r>
              <a:rPr kumimoji="1" lang="en-US" altLang="ja-JP" dirty="0"/>
              <a:t>GPU</a:t>
            </a:r>
            <a:r>
              <a:rPr kumimoji="1" lang="ja-JP" altLang="en-US" dirty="0"/>
              <a:t>は</a:t>
            </a:r>
            <a:r>
              <a:rPr kumimoji="1" lang="en-US" altLang="ja-JP" dirty="0"/>
              <a:t>CPU</a:t>
            </a:r>
            <a:r>
              <a:rPr kumimoji="1" lang="ja-JP" altLang="en-US" dirty="0"/>
              <a:t>より機能が少ない（投機的実行とか）ので，一般的には</a:t>
            </a:r>
            <a:r>
              <a:rPr kumimoji="1" lang="en-US" altLang="ja-JP" dirty="0"/>
              <a:t>CPU</a:t>
            </a:r>
            <a:r>
              <a:rPr kumimoji="1" lang="ja-JP" altLang="en-US" dirty="0"/>
              <a:t>よりは</a:t>
            </a:r>
            <a:r>
              <a:rPr kumimoji="1" lang="en-US" altLang="ja-JP" dirty="0"/>
              <a:t>GPU</a:t>
            </a:r>
            <a:r>
              <a:rPr kumimoji="1" lang="ja-JP" altLang="en-US" dirty="0"/>
              <a:t>のほうが脆弱性は少ないと言えるのでしょうか？</a:t>
            </a:r>
          </a:p>
        </p:txBody>
      </p:sp>
    </p:spTree>
    <p:extLst>
      <p:ext uri="{BB962C8B-B14F-4D97-AF65-F5344CB8AC3E}">
        <p14:creationId xmlns:p14="http://schemas.microsoft.com/office/powerpoint/2010/main" val="35298111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メモリの読み出し</a:t>
            </a:r>
          </a:p>
        </p:txBody>
      </p:sp>
      <p:sp>
        <p:nvSpPr>
          <p:cNvPr id="3" name="テキスト プレースホルダー 2"/>
          <p:cNvSpPr>
            <a:spLocks noGrp="1"/>
          </p:cNvSpPr>
          <p:nvPr>
            <p:ph type="body" sz="quarter" idx="10"/>
          </p:nvPr>
        </p:nvSpPr>
        <p:spPr>
          <a:xfrm>
            <a:off x="431954" y="4779015"/>
            <a:ext cx="8100090" cy="1890020"/>
          </a:xfrm>
        </p:spPr>
        <p:txBody>
          <a:bodyPr/>
          <a:lstStyle/>
          <a:p>
            <a:r>
              <a:rPr kumimoji="1" lang="ja-JP" altLang="en-US" dirty="0"/>
              <a:t>アドレス </a:t>
            </a:r>
            <a:r>
              <a:rPr kumimoji="1" lang="en-US" altLang="ja-JP" dirty="0"/>
              <a:t>1 </a:t>
            </a:r>
            <a:r>
              <a:rPr kumimoji="1" lang="ja-JP" altLang="en-US" dirty="0"/>
              <a:t>のデータを右端で読み出す場合</a:t>
            </a:r>
            <a:endParaRPr kumimoji="1" lang="en-US" altLang="ja-JP" dirty="0"/>
          </a:p>
          <a:p>
            <a:pPr lvl="1"/>
            <a:r>
              <a:rPr kumimoji="1" lang="ja-JP" altLang="en-US" dirty="0"/>
              <a:t>読みたいセルに対応する </a:t>
            </a:r>
            <a:r>
              <a:rPr kumimoji="1" lang="en-US" altLang="ja-JP" dirty="0"/>
              <a:t>WL </a:t>
            </a:r>
            <a:r>
              <a:rPr kumimoji="1" lang="ja-JP" altLang="en-US" dirty="0"/>
              <a:t>をアサートする</a:t>
            </a:r>
            <a:endParaRPr kumimoji="1" lang="en-US" altLang="ja-JP" dirty="0"/>
          </a:p>
          <a:p>
            <a:pPr lvl="1"/>
            <a:r>
              <a:rPr kumimoji="1" lang="ja-JP" altLang="en-US" dirty="0"/>
              <a:t>スイッチが </a:t>
            </a:r>
            <a:r>
              <a:rPr kumimoji="1" lang="en-US" altLang="ja-JP" dirty="0"/>
              <a:t>ON </a:t>
            </a:r>
            <a:r>
              <a:rPr kumimoji="1" lang="ja-JP" altLang="en-US" dirty="0"/>
              <a:t>になり，</a:t>
            </a:r>
            <a:r>
              <a:rPr kumimoji="1" lang="en-US" altLang="ja-JP" dirty="0"/>
              <a:t>BL </a:t>
            </a:r>
            <a:r>
              <a:rPr kumimoji="1" lang="ja-JP" altLang="en-US" dirty="0"/>
              <a:t>と接続</a:t>
            </a:r>
            <a:endParaRPr kumimoji="1" lang="en-US" altLang="ja-JP" dirty="0"/>
          </a:p>
          <a:p>
            <a:pPr lvl="1"/>
            <a:r>
              <a:rPr kumimoji="1" lang="ja-JP" altLang="en-US" dirty="0"/>
              <a:t>信号が伝わり，読み出される</a:t>
            </a:r>
            <a:endParaRPr kumimoji="1" lang="en-US" altLang="ja-JP" dirty="0"/>
          </a:p>
          <a:p>
            <a:pPr lvl="1"/>
            <a:endParaRPr kumimoji="1" lang="en-US" altLang="ja-JP" dirty="0"/>
          </a:p>
          <a:p>
            <a:pPr lvl="1"/>
            <a:endParaRPr kumimoji="1" lang="en-US" altLang="ja-JP" dirty="0"/>
          </a:p>
          <a:p>
            <a:pPr lvl="1"/>
            <a:endParaRPr kumimoji="1" lang="en-US" altLang="ja-JP" dirty="0"/>
          </a:p>
        </p:txBody>
      </p:sp>
      <p:sp>
        <p:nvSpPr>
          <p:cNvPr id="4" name="正方形/長方形 3"/>
          <p:cNvSpPr/>
          <p:nvPr/>
        </p:nvSpPr>
        <p:spPr bwMode="auto">
          <a:xfrm>
            <a:off x="971960" y="1628980"/>
            <a:ext cx="36000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pPr algn="ctr"/>
            <a:r>
              <a:rPr kumimoji="1" lang="ja-JP" altLang="en-US" dirty="0">
                <a:solidFill>
                  <a:schemeClr val="tx1">
                    <a:lumMod val="85000"/>
                    <a:lumOff val="15000"/>
                  </a:schemeClr>
                </a:solidFill>
                <a:latin typeface="+mn-ea"/>
              </a:rPr>
              <a:t>０</a:t>
            </a:r>
          </a:p>
        </p:txBody>
      </p:sp>
      <p:cxnSp>
        <p:nvCxnSpPr>
          <p:cNvPr id="6" name="直線コネクタ 5"/>
          <p:cNvCxnSpPr/>
          <p:nvPr/>
        </p:nvCxnSpPr>
        <p:spPr bwMode="auto">
          <a:xfrm>
            <a:off x="251952" y="3068996"/>
            <a:ext cx="8370093" cy="0"/>
          </a:xfrm>
          <a:prstGeom prst="line">
            <a:avLst/>
          </a:prstGeom>
          <a:noFill/>
          <a:ln w="9525" cap="flat" cmpd="sng" algn="ctr">
            <a:solidFill>
              <a:schemeClr val="tx1"/>
            </a:solidFill>
            <a:prstDash val="solid"/>
            <a:round/>
            <a:headEnd type="none" w="med" len="med"/>
            <a:tailEnd type="stealth" w="lg" len="lg"/>
          </a:ln>
          <a:effectLst/>
        </p:spPr>
      </p:cxnSp>
      <p:sp>
        <p:nvSpPr>
          <p:cNvPr id="7" name="円/楕円 6"/>
          <p:cNvSpPr/>
          <p:nvPr/>
        </p:nvSpPr>
        <p:spPr>
          <a:xfrm rot="16200000" flipH="1">
            <a:off x="1113862" y="2258987"/>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8" name="直線コネクタ 7"/>
          <p:cNvCxnSpPr/>
          <p:nvPr/>
        </p:nvCxnSpPr>
        <p:spPr>
          <a:xfrm>
            <a:off x="1203863" y="2333748"/>
            <a:ext cx="128101" cy="375244"/>
          </a:xfrm>
          <a:prstGeom prst="line">
            <a:avLst/>
          </a:prstGeom>
          <a:ln w="1270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9" name="円/楕円 8"/>
          <p:cNvSpPr/>
          <p:nvPr/>
        </p:nvSpPr>
        <p:spPr>
          <a:xfrm rot="16200000" flipH="1">
            <a:off x="1113851" y="2708981"/>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11" name="直線コネクタ 10"/>
          <p:cNvCxnSpPr>
            <a:stCxn id="4" idx="2"/>
          </p:cNvCxnSpPr>
          <p:nvPr/>
        </p:nvCxnSpPr>
        <p:spPr bwMode="auto">
          <a:xfrm>
            <a:off x="1151962" y="1988984"/>
            <a:ext cx="0" cy="270003"/>
          </a:xfrm>
          <a:prstGeom prst="line">
            <a:avLst/>
          </a:prstGeom>
          <a:noFill/>
          <a:ln w="9525" cap="flat" cmpd="sng" algn="ctr">
            <a:solidFill>
              <a:schemeClr val="tx1"/>
            </a:solidFill>
            <a:prstDash val="solid"/>
            <a:round/>
            <a:headEnd type="none" w="med" len="med"/>
            <a:tailEnd type="none" w="med" len="med"/>
          </a:ln>
          <a:effectLst/>
        </p:spPr>
      </p:cxnSp>
      <p:cxnSp>
        <p:nvCxnSpPr>
          <p:cNvPr id="13" name="直線コネクタ 12"/>
          <p:cNvCxnSpPr/>
          <p:nvPr/>
        </p:nvCxnSpPr>
        <p:spPr bwMode="auto">
          <a:xfrm>
            <a:off x="1151962" y="2798993"/>
            <a:ext cx="0" cy="270003"/>
          </a:xfrm>
          <a:prstGeom prst="line">
            <a:avLst/>
          </a:prstGeom>
          <a:noFill/>
          <a:ln w="9525" cap="flat" cmpd="sng" algn="ctr">
            <a:solidFill>
              <a:schemeClr val="tx1"/>
            </a:solidFill>
            <a:prstDash val="solid"/>
            <a:round/>
            <a:headEnd type="none" w="med" len="med"/>
            <a:tailEnd type="oval" w="med" len="med"/>
          </a:ln>
          <a:effectLst/>
        </p:spPr>
      </p:cxnSp>
      <p:cxnSp>
        <p:nvCxnSpPr>
          <p:cNvPr id="15" name="直線コネクタ 14"/>
          <p:cNvCxnSpPr/>
          <p:nvPr/>
        </p:nvCxnSpPr>
        <p:spPr bwMode="auto">
          <a:xfrm flipV="1">
            <a:off x="1691968" y="1268978"/>
            <a:ext cx="0" cy="2520026"/>
          </a:xfrm>
          <a:prstGeom prst="line">
            <a:avLst/>
          </a:prstGeom>
          <a:noFill/>
          <a:ln w="9525" cap="flat" cmpd="sng" algn="ctr">
            <a:solidFill>
              <a:schemeClr val="tx1"/>
            </a:solidFill>
            <a:prstDash val="solid"/>
            <a:round/>
            <a:headEnd type="none" w="med" len="med"/>
            <a:tailEnd type="none" w="med" len="med"/>
          </a:ln>
          <a:effectLst/>
        </p:spPr>
      </p:cxnSp>
      <p:cxnSp>
        <p:nvCxnSpPr>
          <p:cNvPr id="18" name="直線コネクタ 17"/>
          <p:cNvCxnSpPr/>
          <p:nvPr/>
        </p:nvCxnSpPr>
        <p:spPr bwMode="auto">
          <a:xfrm>
            <a:off x="1421965" y="2528990"/>
            <a:ext cx="270003" cy="0"/>
          </a:xfrm>
          <a:prstGeom prst="line">
            <a:avLst/>
          </a:prstGeom>
          <a:noFill/>
          <a:ln w="9525" cap="flat" cmpd="sng" algn="ctr">
            <a:solidFill>
              <a:schemeClr val="tx1"/>
            </a:solidFill>
            <a:prstDash val="solid"/>
            <a:round/>
            <a:headEnd type="arrow" w="med" len="med"/>
            <a:tailEnd type="oval" w="med" len="med"/>
          </a:ln>
          <a:effectLst/>
        </p:spPr>
      </p:cxnSp>
      <p:sp>
        <p:nvSpPr>
          <p:cNvPr id="31" name="正方形/長方形 30"/>
          <p:cNvSpPr/>
          <p:nvPr/>
        </p:nvSpPr>
        <p:spPr bwMode="auto">
          <a:xfrm>
            <a:off x="2231974" y="1628979"/>
            <a:ext cx="36000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pPr algn="ctr"/>
            <a:r>
              <a:rPr kumimoji="1" lang="en-US" altLang="ja-JP" dirty="0">
                <a:solidFill>
                  <a:schemeClr val="tx1">
                    <a:lumMod val="85000"/>
                    <a:lumOff val="15000"/>
                  </a:schemeClr>
                </a:solidFill>
                <a:latin typeface="+mn-ea"/>
              </a:rPr>
              <a:t>1</a:t>
            </a:r>
            <a:endParaRPr kumimoji="1" lang="ja-JP" altLang="en-US" dirty="0">
              <a:solidFill>
                <a:schemeClr val="tx1">
                  <a:lumMod val="85000"/>
                  <a:lumOff val="15000"/>
                </a:schemeClr>
              </a:solidFill>
              <a:latin typeface="+mn-ea"/>
            </a:endParaRPr>
          </a:p>
        </p:txBody>
      </p:sp>
      <p:sp>
        <p:nvSpPr>
          <p:cNvPr id="32" name="円/楕円 31"/>
          <p:cNvSpPr/>
          <p:nvPr/>
        </p:nvSpPr>
        <p:spPr>
          <a:xfrm rot="16200000" flipH="1">
            <a:off x="2373876" y="2258986"/>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33" name="直線コネクタ 32"/>
          <p:cNvCxnSpPr/>
          <p:nvPr/>
        </p:nvCxnSpPr>
        <p:spPr>
          <a:xfrm>
            <a:off x="2419596" y="2348988"/>
            <a:ext cx="1" cy="436822"/>
          </a:xfrm>
          <a:prstGeom prst="line">
            <a:avLst/>
          </a:prstGeom>
          <a:ln w="38100" cap="rnd">
            <a:solidFill>
              <a:schemeClr val="accent5"/>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34" name="円/楕円 33"/>
          <p:cNvSpPr/>
          <p:nvPr/>
        </p:nvSpPr>
        <p:spPr>
          <a:xfrm rot="16200000" flipH="1">
            <a:off x="2373865" y="2708980"/>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35" name="直線コネクタ 34"/>
          <p:cNvCxnSpPr>
            <a:stCxn id="31" idx="2"/>
          </p:cNvCxnSpPr>
          <p:nvPr/>
        </p:nvCxnSpPr>
        <p:spPr bwMode="auto">
          <a:xfrm>
            <a:off x="2411976" y="1988983"/>
            <a:ext cx="0" cy="270003"/>
          </a:xfrm>
          <a:prstGeom prst="line">
            <a:avLst/>
          </a:prstGeom>
          <a:noFill/>
          <a:ln w="9525" cap="flat" cmpd="sng" algn="ctr">
            <a:solidFill>
              <a:schemeClr val="tx1"/>
            </a:solidFill>
            <a:prstDash val="solid"/>
            <a:round/>
            <a:headEnd type="none" w="med" len="med"/>
            <a:tailEnd type="none" w="med" len="med"/>
          </a:ln>
          <a:effectLst/>
        </p:spPr>
      </p:cxnSp>
      <p:cxnSp>
        <p:nvCxnSpPr>
          <p:cNvPr id="36" name="直線コネクタ 35"/>
          <p:cNvCxnSpPr/>
          <p:nvPr/>
        </p:nvCxnSpPr>
        <p:spPr bwMode="auto">
          <a:xfrm>
            <a:off x="2411976" y="2798992"/>
            <a:ext cx="0" cy="270003"/>
          </a:xfrm>
          <a:prstGeom prst="line">
            <a:avLst/>
          </a:prstGeom>
          <a:noFill/>
          <a:ln w="9525" cap="flat" cmpd="sng" algn="ctr">
            <a:solidFill>
              <a:schemeClr val="tx1"/>
            </a:solidFill>
            <a:prstDash val="solid"/>
            <a:round/>
            <a:headEnd type="none" w="med" len="med"/>
            <a:tailEnd type="oval" w="med" len="med"/>
          </a:ln>
          <a:effectLst/>
        </p:spPr>
      </p:cxnSp>
      <p:cxnSp>
        <p:nvCxnSpPr>
          <p:cNvPr id="37" name="直線コネクタ 36"/>
          <p:cNvCxnSpPr/>
          <p:nvPr/>
        </p:nvCxnSpPr>
        <p:spPr bwMode="auto">
          <a:xfrm flipV="1">
            <a:off x="2951982" y="1268977"/>
            <a:ext cx="0" cy="2520027"/>
          </a:xfrm>
          <a:prstGeom prst="line">
            <a:avLst/>
          </a:prstGeom>
          <a:noFill/>
          <a:ln w="28575" cap="flat" cmpd="sng" algn="ctr">
            <a:solidFill>
              <a:schemeClr val="accent5"/>
            </a:solidFill>
            <a:prstDash val="solid"/>
            <a:round/>
            <a:headEnd type="none" w="med" len="med"/>
            <a:tailEnd type="none" w="med" len="med"/>
          </a:ln>
          <a:effectLst/>
        </p:spPr>
      </p:cxnSp>
      <p:cxnSp>
        <p:nvCxnSpPr>
          <p:cNvPr id="38" name="直線コネクタ 37"/>
          <p:cNvCxnSpPr/>
          <p:nvPr/>
        </p:nvCxnSpPr>
        <p:spPr bwMode="auto">
          <a:xfrm>
            <a:off x="2681979" y="2528989"/>
            <a:ext cx="270003" cy="0"/>
          </a:xfrm>
          <a:prstGeom prst="line">
            <a:avLst/>
          </a:prstGeom>
          <a:noFill/>
          <a:ln w="28575" cap="flat" cmpd="sng" algn="ctr">
            <a:solidFill>
              <a:schemeClr val="accent5"/>
            </a:solidFill>
            <a:prstDash val="solid"/>
            <a:round/>
            <a:headEnd type="arrow" w="med" len="med"/>
            <a:tailEnd type="oval" w="med" len="med"/>
          </a:ln>
          <a:effectLst/>
        </p:spPr>
      </p:cxnSp>
      <p:sp>
        <p:nvSpPr>
          <p:cNvPr id="41" name="正方形/長方形 40"/>
          <p:cNvSpPr/>
          <p:nvPr/>
        </p:nvSpPr>
        <p:spPr bwMode="auto">
          <a:xfrm>
            <a:off x="3491988" y="1628978"/>
            <a:ext cx="36000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pPr algn="ctr"/>
            <a:r>
              <a:rPr kumimoji="1" lang="en-US" altLang="ja-JP" dirty="0">
                <a:solidFill>
                  <a:schemeClr val="tx1">
                    <a:lumMod val="85000"/>
                    <a:lumOff val="15000"/>
                  </a:schemeClr>
                </a:solidFill>
                <a:latin typeface="+mn-ea"/>
              </a:rPr>
              <a:t>1</a:t>
            </a:r>
            <a:endParaRPr kumimoji="1" lang="ja-JP" altLang="en-US" dirty="0">
              <a:solidFill>
                <a:schemeClr val="tx1">
                  <a:lumMod val="85000"/>
                  <a:lumOff val="15000"/>
                </a:schemeClr>
              </a:solidFill>
              <a:latin typeface="+mn-ea"/>
            </a:endParaRPr>
          </a:p>
        </p:txBody>
      </p:sp>
      <p:sp>
        <p:nvSpPr>
          <p:cNvPr id="42" name="円/楕円 41"/>
          <p:cNvSpPr/>
          <p:nvPr/>
        </p:nvSpPr>
        <p:spPr>
          <a:xfrm rot="16200000" flipH="1">
            <a:off x="3633890" y="2258985"/>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43" name="直線コネクタ 42"/>
          <p:cNvCxnSpPr/>
          <p:nvPr/>
        </p:nvCxnSpPr>
        <p:spPr>
          <a:xfrm>
            <a:off x="3723891" y="2333746"/>
            <a:ext cx="128101" cy="375244"/>
          </a:xfrm>
          <a:prstGeom prst="line">
            <a:avLst/>
          </a:prstGeom>
          <a:ln w="1270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44" name="円/楕円 43"/>
          <p:cNvSpPr/>
          <p:nvPr/>
        </p:nvSpPr>
        <p:spPr>
          <a:xfrm rot="16200000" flipH="1">
            <a:off x="3633879" y="2708979"/>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45" name="直線コネクタ 44"/>
          <p:cNvCxnSpPr>
            <a:stCxn id="41" idx="2"/>
          </p:cNvCxnSpPr>
          <p:nvPr/>
        </p:nvCxnSpPr>
        <p:spPr bwMode="auto">
          <a:xfrm>
            <a:off x="3671990" y="1988982"/>
            <a:ext cx="0" cy="270003"/>
          </a:xfrm>
          <a:prstGeom prst="line">
            <a:avLst/>
          </a:prstGeom>
          <a:noFill/>
          <a:ln w="9525" cap="flat" cmpd="sng" algn="ctr">
            <a:solidFill>
              <a:schemeClr val="tx1"/>
            </a:solidFill>
            <a:prstDash val="solid"/>
            <a:round/>
            <a:headEnd type="none" w="med" len="med"/>
            <a:tailEnd type="none" w="med" len="med"/>
          </a:ln>
          <a:effectLst/>
        </p:spPr>
      </p:cxnSp>
      <p:cxnSp>
        <p:nvCxnSpPr>
          <p:cNvPr id="46" name="直線コネクタ 45"/>
          <p:cNvCxnSpPr/>
          <p:nvPr/>
        </p:nvCxnSpPr>
        <p:spPr bwMode="auto">
          <a:xfrm>
            <a:off x="3671990" y="2798991"/>
            <a:ext cx="0" cy="270003"/>
          </a:xfrm>
          <a:prstGeom prst="line">
            <a:avLst/>
          </a:prstGeom>
          <a:noFill/>
          <a:ln w="9525" cap="flat" cmpd="sng" algn="ctr">
            <a:solidFill>
              <a:schemeClr val="tx1"/>
            </a:solidFill>
            <a:prstDash val="solid"/>
            <a:round/>
            <a:headEnd type="none" w="med" len="med"/>
            <a:tailEnd type="oval" w="med" len="med"/>
          </a:ln>
          <a:effectLst/>
        </p:spPr>
      </p:cxnSp>
      <p:cxnSp>
        <p:nvCxnSpPr>
          <p:cNvPr id="47" name="直線コネクタ 46"/>
          <p:cNvCxnSpPr/>
          <p:nvPr/>
        </p:nvCxnSpPr>
        <p:spPr bwMode="auto">
          <a:xfrm flipV="1">
            <a:off x="4211996" y="1268976"/>
            <a:ext cx="0" cy="2520027"/>
          </a:xfrm>
          <a:prstGeom prst="line">
            <a:avLst/>
          </a:prstGeom>
          <a:noFill/>
          <a:ln w="9525" cap="flat" cmpd="sng" algn="ctr">
            <a:solidFill>
              <a:schemeClr val="tx1"/>
            </a:solidFill>
            <a:prstDash val="solid"/>
            <a:round/>
            <a:headEnd type="none" w="med" len="med"/>
            <a:tailEnd type="none" w="med" len="med"/>
          </a:ln>
          <a:effectLst/>
        </p:spPr>
      </p:cxnSp>
      <p:cxnSp>
        <p:nvCxnSpPr>
          <p:cNvPr id="48" name="直線コネクタ 47"/>
          <p:cNvCxnSpPr/>
          <p:nvPr/>
        </p:nvCxnSpPr>
        <p:spPr bwMode="auto">
          <a:xfrm>
            <a:off x="3941993" y="2528988"/>
            <a:ext cx="270003" cy="0"/>
          </a:xfrm>
          <a:prstGeom prst="line">
            <a:avLst/>
          </a:prstGeom>
          <a:noFill/>
          <a:ln w="9525" cap="flat" cmpd="sng" algn="ctr">
            <a:solidFill>
              <a:schemeClr val="tx1"/>
            </a:solidFill>
            <a:prstDash val="solid"/>
            <a:round/>
            <a:headEnd type="arrow" w="med" len="med"/>
            <a:tailEnd type="oval" w="med" len="med"/>
          </a:ln>
          <a:effectLst/>
        </p:spPr>
      </p:cxnSp>
      <p:sp>
        <p:nvSpPr>
          <p:cNvPr id="57" name="正方形/長方形 56"/>
          <p:cNvSpPr/>
          <p:nvPr/>
        </p:nvSpPr>
        <p:spPr bwMode="auto">
          <a:xfrm>
            <a:off x="6012016" y="1628978"/>
            <a:ext cx="36000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pPr algn="ctr"/>
            <a:r>
              <a:rPr kumimoji="1" lang="en-US" altLang="ja-JP" dirty="0">
                <a:solidFill>
                  <a:schemeClr val="tx1">
                    <a:lumMod val="85000"/>
                    <a:lumOff val="15000"/>
                  </a:schemeClr>
                </a:solidFill>
                <a:latin typeface="+mn-ea"/>
              </a:rPr>
              <a:t>1</a:t>
            </a:r>
            <a:endParaRPr kumimoji="1" lang="ja-JP" altLang="en-US" dirty="0">
              <a:solidFill>
                <a:schemeClr val="tx1">
                  <a:lumMod val="85000"/>
                  <a:lumOff val="15000"/>
                </a:schemeClr>
              </a:solidFill>
              <a:latin typeface="+mn-ea"/>
            </a:endParaRPr>
          </a:p>
        </p:txBody>
      </p:sp>
      <p:sp>
        <p:nvSpPr>
          <p:cNvPr id="58" name="円/楕円 57"/>
          <p:cNvSpPr/>
          <p:nvPr/>
        </p:nvSpPr>
        <p:spPr>
          <a:xfrm rot="16200000" flipH="1">
            <a:off x="6153918" y="2258985"/>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59" name="直線コネクタ 58"/>
          <p:cNvCxnSpPr/>
          <p:nvPr/>
        </p:nvCxnSpPr>
        <p:spPr>
          <a:xfrm>
            <a:off x="6243919" y="2333746"/>
            <a:ext cx="128101" cy="375244"/>
          </a:xfrm>
          <a:prstGeom prst="line">
            <a:avLst/>
          </a:prstGeom>
          <a:ln w="1270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60" name="円/楕円 59"/>
          <p:cNvSpPr/>
          <p:nvPr/>
        </p:nvSpPr>
        <p:spPr>
          <a:xfrm rot="16200000" flipH="1">
            <a:off x="6153907" y="2708979"/>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61" name="直線コネクタ 60"/>
          <p:cNvCxnSpPr>
            <a:stCxn id="57" idx="2"/>
          </p:cNvCxnSpPr>
          <p:nvPr/>
        </p:nvCxnSpPr>
        <p:spPr bwMode="auto">
          <a:xfrm>
            <a:off x="6192018" y="1988982"/>
            <a:ext cx="0" cy="270003"/>
          </a:xfrm>
          <a:prstGeom prst="line">
            <a:avLst/>
          </a:prstGeom>
          <a:noFill/>
          <a:ln w="9525" cap="flat" cmpd="sng" algn="ctr">
            <a:solidFill>
              <a:schemeClr val="tx1"/>
            </a:solidFill>
            <a:prstDash val="solid"/>
            <a:round/>
            <a:headEnd type="none" w="med" len="med"/>
            <a:tailEnd type="none" w="med" len="med"/>
          </a:ln>
          <a:effectLst/>
        </p:spPr>
      </p:cxnSp>
      <p:cxnSp>
        <p:nvCxnSpPr>
          <p:cNvPr id="62" name="直線コネクタ 61"/>
          <p:cNvCxnSpPr/>
          <p:nvPr/>
        </p:nvCxnSpPr>
        <p:spPr bwMode="auto">
          <a:xfrm>
            <a:off x="6192018" y="2798991"/>
            <a:ext cx="0" cy="270003"/>
          </a:xfrm>
          <a:prstGeom prst="line">
            <a:avLst/>
          </a:prstGeom>
          <a:noFill/>
          <a:ln w="9525" cap="flat" cmpd="sng" algn="ctr">
            <a:solidFill>
              <a:schemeClr val="tx1"/>
            </a:solidFill>
            <a:prstDash val="solid"/>
            <a:round/>
            <a:headEnd type="none" w="med" len="med"/>
            <a:tailEnd type="oval" w="med" len="med"/>
          </a:ln>
          <a:effectLst/>
        </p:spPr>
      </p:cxnSp>
      <p:cxnSp>
        <p:nvCxnSpPr>
          <p:cNvPr id="63" name="直線コネクタ 62"/>
          <p:cNvCxnSpPr/>
          <p:nvPr/>
        </p:nvCxnSpPr>
        <p:spPr bwMode="auto">
          <a:xfrm flipV="1">
            <a:off x="6732024" y="1268976"/>
            <a:ext cx="0" cy="2520027"/>
          </a:xfrm>
          <a:prstGeom prst="line">
            <a:avLst/>
          </a:prstGeom>
          <a:noFill/>
          <a:ln w="9525" cap="flat" cmpd="sng" algn="ctr">
            <a:solidFill>
              <a:schemeClr val="tx1"/>
            </a:solidFill>
            <a:prstDash val="solid"/>
            <a:round/>
            <a:headEnd type="none" w="med" len="med"/>
            <a:tailEnd type="none" w="med" len="med"/>
          </a:ln>
          <a:effectLst/>
        </p:spPr>
      </p:cxnSp>
      <p:cxnSp>
        <p:nvCxnSpPr>
          <p:cNvPr id="64" name="直線コネクタ 63"/>
          <p:cNvCxnSpPr/>
          <p:nvPr/>
        </p:nvCxnSpPr>
        <p:spPr bwMode="auto">
          <a:xfrm>
            <a:off x="6462021" y="2528988"/>
            <a:ext cx="270003" cy="0"/>
          </a:xfrm>
          <a:prstGeom prst="line">
            <a:avLst/>
          </a:prstGeom>
          <a:noFill/>
          <a:ln w="9525" cap="flat" cmpd="sng" algn="ctr">
            <a:solidFill>
              <a:schemeClr val="tx1"/>
            </a:solidFill>
            <a:prstDash val="solid"/>
            <a:round/>
            <a:headEnd type="arrow" w="med" len="med"/>
            <a:tailEnd type="oval" w="med" len="med"/>
          </a:ln>
          <a:effectLst/>
        </p:spPr>
      </p:cxnSp>
      <p:sp>
        <p:nvSpPr>
          <p:cNvPr id="65" name="正方形/長方形 64"/>
          <p:cNvSpPr/>
          <p:nvPr/>
        </p:nvSpPr>
        <p:spPr bwMode="auto">
          <a:xfrm>
            <a:off x="7272030" y="1628978"/>
            <a:ext cx="36000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pPr algn="ctr"/>
            <a:r>
              <a:rPr kumimoji="1" lang="en-US" altLang="ja-JP" dirty="0">
                <a:solidFill>
                  <a:schemeClr val="tx1">
                    <a:lumMod val="85000"/>
                    <a:lumOff val="15000"/>
                  </a:schemeClr>
                </a:solidFill>
                <a:latin typeface="+mn-ea"/>
              </a:rPr>
              <a:t>1</a:t>
            </a:r>
            <a:endParaRPr kumimoji="1" lang="ja-JP" altLang="en-US" dirty="0">
              <a:solidFill>
                <a:schemeClr val="tx1">
                  <a:lumMod val="85000"/>
                  <a:lumOff val="15000"/>
                </a:schemeClr>
              </a:solidFill>
              <a:latin typeface="+mn-ea"/>
            </a:endParaRPr>
          </a:p>
        </p:txBody>
      </p:sp>
      <p:sp>
        <p:nvSpPr>
          <p:cNvPr id="66" name="円/楕円 65"/>
          <p:cNvSpPr/>
          <p:nvPr/>
        </p:nvSpPr>
        <p:spPr>
          <a:xfrm rot="16200000" flipH="1">
            <a:off x="7413932" y="2258985"/>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67" name="直線コネクタ 66"/>
          <p:cNvCxnSpPr/>
          <p:nvPr/>
        </p:nvCxnSpPr>
        <p:spPr>
          <a:xfrm>
            <a:off x="7503933" y="2333746"/>
            <a:ext cx="128101" cy="375244"/>
          </a:xfrm>
          <a:prstGeom prst="line">
            <a:avLst/>
          </a:prstGeom>
          <a:ln w="1270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68" name="円/楕円 67"/>
          <p:cNvSpPr/>
          <p:nvPr/>
        </p:nvSpPr>
        <p:spPr>
          <a:xfrm rot="16200000" flipH="1">
            <a:off x="7413921" y="2708979"/>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69" name="直線コネクタ 68"/>
          <p:cNvCxnSpPr>
            <a:stCxn id="65" idx="2"/>
          </p:cNvCxnSpPr>
          <p:nvPr/>
        </p:nvCxnSpPr>
        <p:spPr bwMode="auto">
          <a:xfrm>
            <a:off x="7452032" y="1988982"/>
            <a:ext cx="0" cy="270003"/>
          </a:xfrm>
          <a:prstGeom prst="line">
            <a:avLst/>
          </a:prstGeom>
          <a:noFill/>
          <a:ln w="9525" cap="flat" cmpd="sng" algn="ctr">
            <a:solidFill>
              <a:schemeClr val="tx1"/>
            </a:solidFill>
            <a:prstDash val="solid"/>
            <a:round/>
            <a:headEnd type="none" w="med" len="med"/>
            <a:tailEnd type="none" w="med" len="med"/>
          </a:ln>
          <a:effectLst/>
        </p:spPr>
      </p:cxnSp>
      <p:cxnSp>
        <p:nvCxnSpPr>
          <p:cNvPr id="70" name="直線コネクタ 69"/>
          <p:cNvCxnSpPr/>
          <p:nvPr/>
        </p:nvCxnSpPr>
        <p:spPr bwMode="auto">
          <a:xfrm>
            <a:off x="7452032" y="2798991"/>
            <a:ext cx="0" cy="270003"/>
          </a:xfrm>
          <a:prstGeom prst="line">
            <a:avLst/>
          </a:prstGeom>
          <a:noFill/>
          <a:ln w="9525" cap="flat" cmpd="sng" algn="ctr">
            <a:solidFill>
              <a:schemeClr val="tx1"/>
            </a:solidFill>
            <a:prstDash val="solid"/>
            <a:round/>
            <a:headEnd type="none" w="med" len="med"/>
            <a:tailEnd type="oval" w="med" len="med"/>
          </a:ln>
          <a:effectLst/>
        </p:spPr>
      </p:cxnSp>
      <p:cxnSp>
        <p:nvCxnSpPr>
          <p:cNvPr id="71" name="直線コネクタ 70"/>
          <p:cNvCxnSpPr/>
          <p:nvPr/>
        </p:nvCxnSpPr>
        <p:spPr bwMode="auto">
          <a:xfrm flipV="1">
            <a:off x="7992038" y="1268976"/>
            <a:ext cx="0" cy="2520027"/>
          </a:xfrm>
          <a:prstGeom prst="line">
            <a:avLst/>
          </a:prstGeom>
          <a:noFill/>
          <a:ln w="9525" cap="flat" cmpd="sng" algn="ctr">
            <a:solidFill>
              <a:schemeClr val="tx1"/>
            </a:solidFill>
            <a:prstDash val="solid"/>
            <a:round/>
            <a:headEnd type="none" w="med" len="med"/>
            <a:tailEnd type="none" w="med" len="med"/>
          </a:ln>
          <a:effectLst/>
        </p:spPr>
      </p:cxnSp>
      <p:cxnSp>
        <p:nvCxnSpPr>
          <p:cNvPr id="72" name="直線コネクタ 71"/>
          <p:cNvCxnSpPr/>
          <p:nvPr/>
        </p:nvCxnSpPr>
        <p:spPr bwMode="auto">
          <a:xfrm>
            <a:off x="7722035" y="2528988"/>
            <a:ext cx="270003" cy="0"/>
          </a:xfrm>
          <a:prstGeom prst="line">
            <a:avLst/>
          </a:prstGeom>
          <a:noFill/>
          <a:ln w="9525" cap="flat" cmpd="sng" algn="ctr">
            <a:solidFill>
              <a:schemeClr val="tx1"/>
            </a:solidFill>
            <a:prstDash val="solid"/>
            <a:round/>
            <a:headEnd type="arrow" w="med" len="med"/>
            <a:tailEnd type="oval" w="med" len="med"/>
          </a:ln>
          <a:effectLst/>
        </p:spPr>
      </p:cxnSp>
      <p:sp>
        <p:nvSpPr>
          <p:cNvPr id="74" name="正方形/長方形 73"/>
          <p:cNvSpPr/>
          <p:nvPr/>
        </p:nvSpPr>
        <p:spPr bwMode="auto">
          <a:xfrm>
            <a:off x="4752002" y="1808982"/>
            <a:ext cx="720007"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2800" b="1"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75" name="正方形/長方形 74"/>
          <p:cNvSpPr/>
          <p:nvPr/>
        </p:nvSpPr>
        <p:spPr bwMode="auto">
          <a:xfrm>
            <a:off x="4752002" y="3519001"/>
            <a:ext cx="720007"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2800" b="1"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0" name="正方形/長方形 49"/>
          <p:cNvSpPr/>
          <p:nvPr/>
        </p:nvSpPr>
        <p:spPr bwMode="auto">
          <a:xfrm>
            <a:off x="947758" y="3338999"/>
            <a:ext cx="360004"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r>
              <a:rPr kumimoji="1" lang="ja-JP" altLang="en-US" sz="1600">
                <a:solidFill>
                  <a:schemeClr val="tx1">
                    <a:lumMod val="75000"/>
                    <a:lumOff val="25000"/>
                  </a:schemeClr>
                </a:solidFill>
                <a:latin typeface="+mn-ea"/>
              </a:rPr>
              <a:t>０</a:t>
            </a:r>
            <a:endParaRPr kumimoji="1" lang="ja-JP" altLang="en-US" sz="1600" dirty="0">
              <a:solidFill>
                <a:schemeClr val="tx1">
                  <a:lumMod val="75000"/>
                  <a:lumOff val="25000"/>
                </a:schemeClr>
              </a:solidFill>
              <a:latin typeface="+mn-ea"/>
            </a:endParaRPr>
          </a:p>
        </p:txBody>
      </p:sp>
      <p:sp>
        <p:nvSpPr>
          <p:cNvPr id="51" name="正方形/長方形 50"/>
          <p:cNvSpPr/>
          <p:nvPr/>
        </p:nvSpPr>
        <p:spPr bwMode="auto">
          <a:xfrm>
            <a:off x="2207772" y="3338999"/>
            <a:ext cx="360004"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r>
              <a:rPr kumimoji="1" lang="ja-JP" altLang="en-US" b="1">
                <a:solidFill>
                  <a:schemeClr val="accent5"/>
                </a:solidFill>
                <a:latin typeface="+mn-ea"/>
              </a:rPr>
              <a:t>１</a:t>
            </a:r>
            <a:endParaRPr kumimoji="1" lang="ja-JP" altLang="en-US" b="1" dirty="0">
              <a:solidFill>
                <a:schemeClr val="accent5"/>
              </a:solidFill>
              <a:latin typeface="+mn-ea"/>
            </a:endParaRPr>
          </a:p>
        </p:txBody>
      </p:sp>
      <p:sp>
        <p:nvSpPr>
          <p:cNvPr id="52" name="正方形/長方形 51"/>
          <p:cNvSpPr/>
          <p:nvPr/>
        </p:nvSpPr>
        <p:spPr bwMode="auto">
          <a:xfrm>
            <a:off x="3467786" y="3338999"/>
            <a:ext cx="360004"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r>
              <a:rPr kumimoji="1" lang="ja-JP" altLang="en-US" sz="1600">
                <a:solidFill>
                  <a:schemeClr val="tx1">
                    <a:lumMod val="75000"/>
                    <a:lumOff val="25000"/>
                  </a:schemeClr>
                </a:solidFill>
                <a:latin typeface="+mn-ea"/>
              </a:rPr>
              <a:t>２</a:t>
            </a:r>
            <a:endParaRPr kumimoji="1" lang="ja-JP" altLang="en-US" sz="1600" dirty="0">
              <a:solidFill>
                <a:schemeClr val="tx1">
                  <a:lumMod val="75000"/>
                  <a:lumOff val="25000"/>
                </a:schemeClr>
              </a:solidFill>
              <a:latin typeface="+mn-ea"/>
            </a:endParaRPr>
          </a:p>
        </p:txBody>
      </p:sp>
      <p:sp>
        <p:nvSpPr>
          <p:cNvPr id="53" name="正方形/長方形 52"/>
          <p:cNvSpPr/>
          <p:nvPr/>
        </p:nvSpPr>
        <p:spPr bwMode="auto">
          <a:xfrm>
            <a:off x="5807812" y="3338999"/>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r>
              <a:rPr kumimoji="1" lang="en-US" altLang="ja-JP" sz="1600" dirty="0">
                <a:solidFill>
                  <a:schemeClr val="tx1">
                    <a:lumMod val="75000"/>
                    <a:lumOff val="25000"/>
                  </a:schemeClr>
                </a:solidFill>
                <a:latin typeface="+mn-ea"/>
              </a:rPr>
              <a:t>8000</a:t>
            </a:r>
            <a:endParaRPr kumimoji="1" lang="ja-JP" altLang="en-US" sz="1600" dirty="0">
              <a:solidFill>
                <a:schemeClr val="tx1">
                  <a:lumMod val="75000"/>
                  <a:lumOff val="25000"/>
                </a:schemeClr>
              </a:solidFill>
              <a:latin typeface="+mn-ea"/>
            </a:endParaRPr>
          </a:p>
        </p:txBody>
      </p:sp>
      <p:sp>
        <p:nvSpPr>
          <p:cNvPr id="54" name="正方形/長方形 53"/>
          <p:cNvSpPr/>
          <p:nvPr/>
        </p:nvSpPr>
        <p:spPr bwMode="auto">
          <a:xfrm>
            <a:off x="7067826" y="3338999"/>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r>
              <a:rPr kumimoji="1" lang="en-US" altLang="ja-JP" sz="1600" dirty="0">
                <a:solidFill>
                  <a:schemeClr val="tx1">
                    <a:lumMod val="75000"/>
                    <a:lumOff val="25000"/>
                  </a:schemeClr>
                </a:solidFill>
                <a:latin typeface="+mn-ea"/>
              </a:rPr>
              <a:t>8001</a:t>
            </a:r>
            <a:endParaRPr kumimoji="1" lang="ja-JP" altLang="en-US" sz="1600" dirty="0">
              <a:solidFill>
                <a:schemeClr val="tx1">
                  <a:lumMod val="75000"/>
                  <a:lumOff val="25000"/>
                </a:schemeClr>
              </a:solidFill>
              <a:latin typeface="+mn-ea"/>
            </a:endParaRPr>
          </a:p>
        </p:txBody>
      </p:sp>
      <p:sp>
        <p:nvSpPr>
          <p:cNvPr id="12" name="曲折矢印 11"/>
          <p:cNvSpPr/>
          <p:nvPr/>
        </p:nvSpPr>
        <p:spPr bwMode="auto">
          <a:xfrm flipV="1">
            <a:off x="2231974" y="2078985"/>
            <a:ext cx="6390071" cy="1260014"/>
          </a:xfrm>
          <a:prstGeom prst="bentArrow">
            <a:avLst>
              <a:gd name="adj1" fmla="val 7008"/>
              <a:gd name="adj2" fmla="val 10448"/>
              <a:gd name="adj3" fmla="val 26587"/>
              <a:gd name="adj4" fmla="val 12000"/>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36309452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容量と速度</a:t>
            </a:r>
          </a:p>
        </p:txBody>
      </p:sp>
      <p:sp>
        <p:nvSpPr>
          <p:cNvPr id="3" name="テキスト プレースホルダー 2"/>
          <p:cNvSpPr>
            <a:spLocks noGrp="1"/>
          </p:cNvSpPr>
          <p:nvPr>
            <p:ph type="body" sz="quarter" idx="10"/>
          </p:nvPr>
        </p:nvSpPr>
        <p:spPr>
          <a:xfrm>
            <a:off x="431954" y="3969006"/>
            <a:ext cx="8100090" cy="2429720"/>
          </a:xfrm>
        </p:spPr>
        <p:txBody>
          <a:bodyPr/>
          <a:lstStyle/>
          <a:p>
            <a:r>
              <a:rPr kumimoji="1" lang="ja-JP" altLang="en-US" dirty="0"/>
              <a:t>構造と性質</a:t>
            </a:r>
            <a:endParaRPr kumimoji="1" lang="en-US" altLang="ja-JP" dirty="0"/>
          </a:p>
          <a:p>
            <a:pPr lvl="1"/>
            <a:r>
              <a:rPr kumimoji="1" lang="ja-JP" altLang="en-US" dirty="0"/>
              <a:t>容量：セルの数</a:t>
            </a:r>
            <a:endParaRPr kumimoji="1" lang="en-US" altLang="ja-JP" dirty="0"/>
          </a:p>
          <a:p>
            <a:pPr lvl="1"/>
            <a:r>
              <a:rPr kumimoji="1" lang="ja-JP" altLang="en-US" dirty="0"/>
              <a:t>速度：左端のセルから右端に信号が伝わる時間</a:t>
            </a:r>
            <a:endParaRPr kumimoji="1" lang="en-US" altLang="ja-JP" dirty="0"/>
          </a:p>
          <a:p>
            <a:pPr lvl="2"/>
            <a:r>
              <a:rPr kumimoji="1" lang="ja-JP" altLang="en-US" dirty="0"/>
              <a:t>普通は一番遅いところにあわせて毎回待つ</a:t>
            </a:r>
            <a:endParaRPr kumimoji="1" lang="en-US" altLang="ja-JP" dirty="0"/>
          </a:p>
          <a:p>
            <a:r>
              <a:rPr kumimoji="1" lang="ja-JP" altLang="en-US" dirty="0"/>
              <a:t>トレードオフ</a:t>
            </a:r>
            <a:endParaRPr kumimoji="1" lang="en-US" altLang="ja-JP" dirty="0"/>
          </a:p>
          <a:p>
            <a:pPr lvl="2"/>
            <a:r>
              <a:rPr kumimoji="1" lang="ja-JP" altLang="en-US" dirty="0"/>
              <a:t>セルの数を増やすほど，</a:t>
            </a:r>
            <a:r>
              <a:rPr kumimoji="1" lang="en-US" altLang="ja-JP" dirty="0"/>
              <a:t>BL </a:t>
            </a:r>
            <a:r>
              <a:rPr kumimoji="1" lang="ja-JP" altLang="en-US" dirty="0"/>
              <a:t>は長くなる</a:t>
            </a:r>
            <a:endParaRPr kumimoji="1" lang="en-US" altLang="ja-JP" dirty="0"/>
          </a:p>
          <a:p>
            <a:pPr lvl="2"/>
            <a:r>
              <a:rPr kumimoji="1" lang="en-US" altLang="ja-JP" dirty="0">
                <a:solidFill>
                  <a:schemeClr val="accent5"/>
                </a:solidFill>
              </a:rPr>
              <a:t>= </a:t>
            </a:r>
            <a:r>
              <a:rPr kumimoji="1" lang="ja-JP" altLang="en-US" dirty="0">
                <a:solidFill>
                  <a:schemeClr val="accent5"/>
                </a:solidFill>
              </a:rPr>
              <a:t>読み出しにかかる時間が長くなる</a:t>
            </a:r>
          </a:p>
        </p:txBody>
      </p:sp>
      <p:sp>
        <p:nvSpPr>
          <p:cNvPr id="4" name="正方形/長方形 3"/>
          <p:cNvSpPr/>
          <p:nvPr/>
        </p:nvSpPr>
        <p:spPr bwMode="auto">
          <a:xfrm>
            <a:off x="971960" y="1358977"/>
            <a:ext cx="36000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pPr algn="ctr"/>
            <a:r>
              <a:rPr kumimoji="1" lang="ja-JP" altLang="en-US" dirty="0">
                <a:solidFill>
                  <a:schemeClr val="tx1">
                    <a:lumMod val="85000"/>
                    <a:lumOff val="15000"/>
                  </a:schemeClr>
                </a:solidFill>
                <a:latin typeface="+mn-ea"/>
              </a:rPr>
              <a:t>０</a:t>
            </a:r>
          </a:p>
        </p:txBody>
      </p:sp>
      <p:cxnSp>
        <p:nvCxnSpPr>
          <p:cNvPr id="5" name="直線コネクタ 4"/>
          <p:cNvCxnSpPr/>
          <p:nvPr/>
        </p:nvCxnSpPr>
        <p:spPr bwMode="auto">
          <a:xfrm>
            <a:off x="251952" y="2798993"/>
            <a:ext cx="8370093" cy="0"/>
          </a:xfrm>
          <a:prstGeom prst="line">
            <a:avLst/>
          </a:prstGeom>
          <a:noFill/>
          <a:ln w="9525" cap="flat" cmpd="sng" algn="ctr">
            <a:solidFill>
              <a:schemeClr val="tx1"/>
            </a:solidFill>
            <a:prstDash val="solid"/>
            <a:round/>
            <a:headEnd type="none" w="med" len="med"/>
            <a:tailEnd type="stealth" w="lg" len="lg"/>
          </a:ln>
          <a:effectLst/>
        </p:spPr>
      </p:cxnSp>
      <p:sp>
        <p:nvSpPr>
          <p:cNvPr id="6" name="円/楕円 5"/>
          <p:cNvSpPr/>
          <p:nvPr/>
        </p:nvSpPr>
        <p:spPr>
          <a:xfrm rot="16200000" flipH="1">
            <a:off x="1113862" y="1988984"/>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7" name="直線コネクタ 6"/>
          <p:cNvCxnSpPr/>
          <p:nvPr/>
        </p:nvCxnSpPr>
        <p:spPr>
          <a:xfrm>
            <a:off x="1203863" y="2063745"/>
            <a:ext cx="128101" cy="375244"/>
          </a:xfrm>
          <a:prstGeom prst="line">
            <a:avLst/>
          </a:prstGeom>
          <a:ln w="1270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8" name="円/楕円 7"/>
          <p:cNvSpPr/>
          <p:nvPr/>
        </p:nvSpPr>
        <p:spPr>
          <a:xfrm rot="16200000" flipH="1">
            <a:off x="1113851" y="24389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9" name="直線コネクタ 8"/>
          <p:cNvCxnSpPr>
            <a:stCxn id="4" idx="2"/>
          </p:cNvCxnSpPr>
          <p:nvPr/>
        </p:nvCxnSpPr>
        <p:spPr bwMode="auto">
          <a:xfrm>
            <a:off x="1151962" y="1718981"/>
            <a:ext cx="0" cy="270003"/>
          </a:xfrm>
          <a:prstGeom prst="line">
            <a:avLst/>
          </a:prstGeom>
          <a:noFill/>
          <a:ln w="9525" cap="flat" cmpd="sng" algn="ctr">
            <a:solidFill>
              <a:schemeClr val="tx1"/>
            </a:solidFill>
            <a:prstDash val="solid"/>
            <a:round/>
            <a:headEnd type="none" w="med" len="med"/>
            <a:tailEnd type="none" w="med" len="med"/>
          </a:ln>
          <a:effectLst/>
        </p:spPr>
      </p:cxnSp>
      <p:cxnSp>
        <p:nvCxnSpPr>
          <p:cNvPr id="10" name="直線コネクタ 9"/>
          <p:cNvCxnSpPr/>
          <p:nvPr/>
        </p:nvCxnSpPr>
        <p:spPr bwMode="auto">
          <a:xfrm>
            <a:off x="1151962" y="2528990"/>
            <a:ext cx="0" cy="270003"/>
          </a:xfrm>
          <a:prstGeom prst="line">
            <a:avLst/>
          </a:prstGeom>
          <a:noFill/>
          <a:ln w="9525" cap="flat" cmpd="sng" algn="ctr">
            <a:solidFill>
              <a:schemeClr val="tx1"/>
            </a:solidFill>
            <a:prstDash val="solid"/>
            <a:round/>
            <a:headEnd type="none" w="med" len="med"/>
            <a:tailEnd type="oval" w="med" len="med"/>
          </a:ln>
          <a:effectLst/>
        </p:spPr>
      </p:cxnSp>
      <p:cxnSp>
        <p:nvCxnSpPr>
          <p:cNvPr id="11" name="直線コネクタ 10"/>
          <p:cNvCxnSpPr/>
          <p:nvPr/>
        </p:nvCxnSpPr>
        <p:spPr bwMode="auto">
          <a:xfrm flipV="1">
            <a:off x="1691968" y="998975"/>
            <a:ext cx="0" cy="2520026"/>
          </a:xfrm>
          <a:prstGeom prst="line">
            <a:avLst/>
          </a:prstGeom>
          <a:noFill/>
          <a:ln w="9525" cap="flat" cmpd="sng" algn="ctr">
            <a:solidFill>
              <a:schemeClr val="tx1"/>
            </a:solidFill>
            <a:prstDash val="solid"/>
            <a:round/>
            <a:headEnd type="none" w="med" len="med"/>
            <a:tailEnd type="none" w="med" len="med"/>
          </a:ln>
          <a:effectLst/>
        </p:spPr>
      </p:cxnSp>
      <p:cxnSp>
        <p:nvCxnSpPr>
          <p:cNvPr id="12" name="直線コネクタ 11"/>
          <p:cNvCxnSpPr/>
          <p:nvPr/>
        </p:nvCxnSpPr>
        <p:spPr bwMode="auto">
          <a:xfrm>
            <a:off x="1421965" y="2258987"/>
            <a:ext cx="270003" cy="0"/>
          </a:xfrm>
          <a:prstGeom prst="line">
            <a:avLst/>
          </a:prstGeom>
          <a:noFill/>
          <a:ln w="9525" cap="flat" cmpd="sng" algn="ctr">
            <a:solidFill>
              <a:schemeClr val="tx1"/>
            </a:solidFill>
            <a:prstDash val="solid"/>
            <a:round/>
            <a:headEnd type="arrow" w="med" len="med"/>
            <a:tailEnd type="oval" w="med" len="med"/>
          </a:ln>
          <a:effectLst/>
        </p:spPr>
      </p:cxnSp>
      <p:sp>
        <p:nvSpPr>
          <p:cNvPr id="13" name="正方形/長方形 12"/>
          <p:cNvSpPr/>
          <p:nvPr/>
        </p:nvSpPr>
        <p:spPr bwMode="auto">
          <a:xfrm>
            <a:off x="2231974" y="1358976"/>
            <a:ext cx="36000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pPr algn="ctr"/>
            <a:r>
              <a:rPr kumimoji="1" lang="en-US" altLang="ja-JP" dirty="0">
                <a:solidFill>
                  <a:schemeClr val="tx1">
                    <a:lumMod val="85000"/>
                    <a:lumOff val="15000"/>
                  </a:schemeClr>
                </a:solidFill>
                <a:latin typeface="+mn-ea"/>
              </a:rPr>
              <a:t>1</a:t>
            </a:r>
            <a:endParaRPr kumimoji="1" lang="ja-JP" altLang="en-US" dirty="0">
              <a:solidFill>
                <a:schemeClr val="tx1">
                  <a:lumMod val="85000"/>
                  <a:lumOff val="15000"/>
                </a:schemeClr>
              </a:solidFill>
              <a:latin typeface="+mn-ea"/>
            </a:endParaRPr>
          </a:p>
        </p:txBody>
      </p:sp>
      <p:sp>
        <p:nvSpPr>
          <p:cNvPr id="14" name="円/楕円 13"/>
          <p:cNvSpPr/>
          <p:nvPr/>
        </p:nvSpPr>
        <p:spPr>
          <a:xfrm rot="16200000" flipH="1">
            <a:off x="2373876" y="1988983"/>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15" name="直線コネクタ 14"/>
          <p:cNvCxnSpPr/>
          <p:nvPr/>
        </p:nvCxnSpPr>
        <p:spPr>
          <a:xfrm>
            <a:off x="2463877" y="2063744"/>
            <a:ext cx="128101" cy="375244"/>
          </a:xfrm>
          <a:prstGeom prst="line">
            <a:avLst/>
          </a:prstGeom>
          <a:ln w="1270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16" name="円/楕円 15"/>
          <p:cNvSpPr/>
          <p:nvPr/>
        </p:nvSpPr>
        <p:spPr>
          <a:xfrm rot="16200000" flipH="1">
            <a:off x="2373865" y="2438977"/>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17" name="直線コネクタ 16"/>
          <p:cNvCxnSpPr>
            <a:stCxn id="13" idx="2"/>
          </p:cNvCxnSpPr>
          <p:nvPr/>
        </p:nvCxnSpPr>
        <p:spPr bwMode="auto">
          <a:xfrm>
            <a:off x="2411976" y="1718980"/>
            <a:ext cx="0" cy="270003"/>
          </a:xfrm>
          <a:prstGeom prst="line">
            <a:avLst/>
          </a:prstGeom>
          <a:noFill/>
          <a:ln w="9525" cap="flat" cmpd="sng" algn="ctr">
            <a:solidFill>
              <a:schemeClr val="tx1"/>
            </a:solidFill>
            <a:prstDash val="solid"/>
            <a:round/>
            <a:headEnd type="none" w="med" len="med"/>
            <a:tailEnd type="none" w="med" len="med"/>
          </a:ln>
          <a:effectLst/>
        </p:spPr>
      </p:cxnSp>
      <p:cxnSp>
        <p:nvCxnSpPr>
          <p:cNvPr id="18" name="直線コネクタ 17"/>
          <p:cNvCxnSpPr/>
          <p:nvPr/>
        </p:nvCxnSpPr>
        <p:spPr bwMode="auto">
          <a:xfrm>
            <a:off x="2411976" y="2528989"/>
            <a:ext cx="0" cy="270003"/>
          </a:xfrm>
          <a:prstGeom prst="line">
            <a:avLst/>
          </a:prstGeom>
          <a:noFill/>
          <a:ln w="9525" cap="flat" cmpd="sng" algn="ctr">
            <a:solidFill>
              <a:schemeClr val="tx1"/>
            </a:solidFill>
            <a:prstDash val="solid"/>
            <a:round/>
            <a:headEnd type="none" w="med" len="med"/>
            <a:tailEnd type="oval" w="med" len="med"/>
          </a:ln>
          <a:effectLst/>
        </p:spPr>
      </p:cxnSp>
      <p:cxnSp>
        <p:nvCxnSpPr>
          <p:cNvPr id="19" name="直線コネクタ 18"/>
          <p:cNvCxnSpPr/>
          <p:nvPr/>
        </p:nvCxnSpPr>
        <p:spPr bwMode="auto">
          <a:xfrm flipV="1">
            <a:off x="2951982" y="998974"/>
            <a:ext cx="0" cy="2520027"/>
          </a:xfrm>
          <a:prstGeom prst="line">
            <a:avLst/>
          </a:prstGeom>
          <a:noFill/>
          <a:ln w="9525" cap="flat" cmpd="sng" algn="ctr">
            <a:solidFill>
              <a:schemeClr val="tx1"/>
            </a:solidFill>
            <a:prstDash val="solid"/>
            <a:round/>
            <a:headEnd type="none" w="med" len="med"/>
            <a:tailEnd type="none" w="med" len="med"/>
          </a:ln>
          <a:effectLst/>
        </p:spPr>
      </p:cxnSp>
      <p:cxnSp>
        <p:nvCxnSpPr>
          <p:cNvPr id="20" name="直線コネクタ 19"/>
          <p:cNvCxnSpPr/>
          <p:nvPr/>
        </p:nvCxnSpPr>
        <p:spPr bwMode="auto">
          <a:xfrm>
            <a:off x="2681979" y="2258986"/>
            <a:ext cx="270003" cy="0"/>
          </a:xfrm>
          <a:prstGeom prst="line">
            <a:avLst/>
          </a:prstGeom>
          <a:noFill/>
          <a:ln w="9525" cap="flat" cmpd="sng" algn="ctr">
            <a:solidFill>
              <a:schemeClr val="tx1"/>
            </a:solidFill>
            <a:prstDash val="solid"/>
            <a:round/>
            <a:headEnd type="arrow" w="med" len="med"/>
            <a:tailEnd type="oval" w="med" len="med"/>
          </a:ln>
          <a:effectLst/>
        </p:spPr>
      </p:cxnSp>
      <p:sp>
        <p:nvSpPr>
          <p:cNvPr id="21" name="正方形/長方形 20"/>
          <p:cNvSpPr/>
          <p:nvPr/>
        </p:nvSpPr>
        <p:spPr bwMode="auto">
          <a:xfrm>
            <a:off x="3491988" y="1358975"/>
            <a:ext cx="36000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pPr algn="ctr"/>
            <a:r>
              <a:rPr kumimoji="1" lang="en-US" altLang="ja-JP" dirty="0">
                <a:solidFill>
                  <a:schemeClr val="tx1">
                    <a:lumMod val="85000"/>
                    <a:lumOff val="15000"/>
                  </a:schemeClr>
                </a:solidFill>
                <a:latin typeface="+mn-ea"/>
              </a:rPr>
              <a:t>1</a:t>
            </a:r>
            <a:endParaRPr kumimoji="1" lang="ja-JP" altLang="en-US" dirty="0">
              <a:solidFill>
                <a:schemeClr val="tx1">
                  <a:lumMod val="85000"/>
                  <a:lumOff val="15000"/>
                </a:schemeClr>
              </a:solidFill>
              <a:latin typeface="+mn-ea"/>
            </a:endParaRPr>
          </a:p>
        </p:txBody>
      </p:sp>
      <p:sp>
        <p:nvSpPr>
          <p:cNvPr id="22" name="円/楕円 21"/>
          <p:cNvSpPr/>
          <p:nvPr/>
        </p:nvSpPr>
        <p:spPr>
          <a:xfrm rot="16200000" flipH="1">
            <a:off x="3633890" y="1988982"/>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23" name="直線コネクタ 22"/>
          <p:cNvCxnSpPr/>
          <p:nvPr/>
        </p:nvCxnSpPr>
        <p:spPr>
          <a:xfrm>
            <a:off x="3723891" y="2063743"/>
            <a:ext cx="128101" cy="375244"/>
          </a:xfrm>
          <a:prstGeom prst="line">
            <a:avLst/>
          </a:prstGeom>
          <a:ln w="1270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24" name="円/楕円 23"/>
          <p:cNvSpPr/>
          <p:nvPr/>
        </p:nvSpPr>
        <p:spPr>
          <a:xfrm rot="16200000" flipH="1">
            <a:off x="3633879" y="2438976"/>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25" name="直線コネクタ 24"/>
          <p:cNvCxnSpPr>
            <a:stCxn id="21" idx="2"/>
          </p:cNvCxnSpPr>
          <p:nvPr/>
        </p:nvCxnSpPr>
        <p:spPr bwMode="auto">
          <a:xfrm>
            <a:off x="3671990" y="1718979"/>
            <a:ext cx="0" cy="270003"/>
          </a:xfrm>
          <a:prstGeom prst="line">
            <a:avLst/>
          </a:prstGeom>
          <a:noFill/>
          <a:ln w="9525" cap="flat" cmpd="sng" algn="ctr">
            <a:solidFill>
              <a:schemeClr val="tx1"/>
            </a:solidFill>
            <a:prstDash val="solid"/>
            <a:round/>
            <a:headEnd type="none" w="med" len="med"/>
            <a:tailEnd type="none" w="med" len="med"/>
          </a:ln>
          <a:effectLst/>
        </p:spPr>
      </p:cxnSp>
      <p:cxnSp>
        <p:nvCxnSpPr>
          <p:cNvPr id="26" name="直線コネクタ 25"/>
          <p:cNvCxnSpPr/>
          <p:nvPr/>
        </p:nvCxnSpPr>
        <p:spPr bwMode="auto">
          <a:xfrm>
            <a:off x="3671990" y="2528988"/>
            <a:ext cx="0" cy="270003"/>
          </a:xfrm>
          <a:prstGeom prst="line">
            <a:avLst/>
          </a:prstGeom>
          <a:noFill/>
          <a:ln w="9525" cap="flat" cmpd="sng" algn="ctr">
            <a:solidFill>
              <a:schemeClr val="tx1"/>
            </a:solidFill>
            <a:prstDash val="solid"/>
            <a:round/>
            <a:headEnd type="none" w="med" len="med"/>
            <a:tailEnd type="oval" w="med" len="med"/>
          </a:ln>
          <a:effectLst/>
        </p:spPr>
      </p:cxnSp>
      <p:cxnSp>
        <p:nvCxnSpPr>
          <p:cNvPr id="27" name="直線コネクタ 26"/>
          <p:cNvCxnSpPr/>
          <p:nvPr/>
        </p:nvCxnSpPr>
        <p:spPr bwMode="auto">
          <a:xfrm flipV="1">
            <a:off x="4211996" y="998973"/>
            <a:ext cx="0" cy="2520027"/>
          </a:xfrm>
          <a:prstGeom prst="line">
            <a:avLst/>
          </a:prstGeom>
          <a:noFill/>
          <a:ln w="9525" cap="flat" cmpd="sng" algn="ctr">
            <a:solidFill>
              <a:schemeClr val="tx1"/>
            </a:solidFill>
            <a:prstDash val="solid"/>
            <a:round/>
            <a:headEnd type="none" w="med" len="med"/>
            <a:tailEnd type="none" w="med" len="med"/>
          </a:ln>
          <a:effectLst/>
        </p:spPr>
      </p:cxnSp>
      <p:cxnSp>
        <p:nvCxnSpPr>
          <p:cNvPr id="28" name="直線コネクタ 27"/>
          <p:cNvCxnSpPr/>
          <p:nvPr/>
        </p:nvCxnSpPr>
        <p:spPr bwMode="auto">
          <a:xfrm>
            <a:off x="3941993" y="2258985"/>
            <a:ext cx="270003" cy="0"/>
          </a:xfrm>
          <a:prstGeom prst="line">
            <a:avLst/>
          </a:prstGeom>
          <a:noFill/>
          <a:ln w="9525" cap="flat" cmpd="sng" algn="ctr">
            <a:solidFill>
              <a:schemeClr val="tx1"/>
            </a:solidFill>
            <a:prstDash val="solid"/>
            <a:round/>
            <a:headEnd type="arrow" w="med" len="med"/>
            <a:tailEnd type="oval" w="med" len="med"/>
          </a:ln>
          <a:effectLst/>
        </p:spPr>
      </p:cxnSp>
      <p:sp>
        <p:nvSpPr>
          <p:cNvPr id="29" name="正方形/長方形 28"/>
          <p:cNvSpPr/>
          <p:nvPr/>
        </p:nvSpPr>
        <p:spPr bwMode="auto">
          <a:xfrm>
            <a:off x="6012016" y="1358975"/>
            <a:ext cx="36000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pPr algn="ctr"/>
            <a:r>
              <a:rPr kumimoji="1" lang="en-US" altLang="ja-JP" dirty="0">
                <a:solidFill>
                  <a:schemeClr val="tx1">
                    <a:lumMod val="85000"/>
                    <a:lumOff val="15000"/>
                  </a:schemeClr>
                </a:solidFill>
                <a:latin typeface="+mn-ea"/>
              </a:rPr>
              <a:t>1</a:t>
            </a:r>
            <a:endParaRPr kumimoji="1" lang="ja-JP" altLang="en-US" dirty="0">
              <a:solidFill>
                <a:schemeClr val="tx1">
                  <a:lumMod val="85000"/>
                  <a:lumOff val="15000"/>
                </a:schemeClr>
              </a:solidFill>
              <a:latin typeface="+mn-ea"/>
            </a:endParaRPr>
          </a:p>
        </p:txBody>
      </p:sp>
      <p:sp>
        <p:nvSpPr>
          <p:cNvPr id="30" name="円/楕円 29"/>
          <p:cNvSpPr/>
          <p:nvPr/>
        </p:nvSpPr>
        <p:spPr>
          <a:xfrm rot="16200000" flipH="1">
            <a:off x="6153918" y="1988982"/>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31" name="直線コネクタ 30"/>
          <p:cNvCxnSpPr/>
          <p:nvPr/>
        </p:nvCxnSpPr>
        <p:spPr>
          <a:xfrm>
            <a:off x="6243919" y="2063743"/>
            <a:ext cx="128101" cy="375244"/>
          </a:xfrm>
          <a:prstGeom prst="line">
            <a:avLst/>
          </a:prstGeom>
          <a:ln w="1270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32" name="円/楕円 31"/>
          <p:cNvSpPr/>
          <p:nvPr/>
        </p:nvSpPr>
        <p:spPr>
          <a:xfrm rot="16200000" flipH="1">
            <a:off x="6153907" y="2438976"/>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33" name="直線コネクタ 32"/>
          <p:cNvCxnSpPr>
            <a:stCxn id="29" idx="2"/>
          </p:cNvCxnSpPr>
          <p:nvPr/>
        </p:nvCxnSpPr>
        <p:spPr bwMode="auto">
          <a:xfrm>
            <a:off x="6192018" y="1718979"/>
            <a:ext cx="0" cy="270003"/>
          </a:xfrm>
          <a:prstGeom prst="line">
            <a:avLst/>
          </a:prstGeom>
          <a:noFill/>
          <a:ln w="9525" cap="flat" cmpd="sng" algn="ctr">
            <a:solidFill>
              <a:schemeClr val="tx1"/>
            </a:solidFill>
            <a:prstDash val="solid"/>
            <a:round/>
            <a:headEnd type="none" w="med" len="med"/>
            <a:tailEnd type="none" w="med" len="med"/>
          </a:ln>
          <a:effectLst/>
        </p:spPr>
      </p:cxnSp>
      <p:cxnSp>
        <p:nvCxnSpPr>
          <p:cNvPr id="34" name="直線コネクタ 33"/>
          <p:cNvCxnSpPr/>
          <p:nvPr/>
        </p:nvCxnSpPr>
        <p:spPr bwMode="auto">
          <a:xfrm>
            <a:off x="6192018" y="2528988"/>
            <a:ext cx="0" cy="270003"/>
          </a:xfrm>
          <a:prstGeom prst="line">
            <a:avLst/>
          </a:prstGeom>
          <a:noFill/>
          <a:ln w="9525" cap="flat" cmpd="sng" algn="ctr">
            <a:solidFill>
              <a:schemeClr val="tx1"/>
            </a:solidFill>
            <a:prstDash val="solid"/>
            <a:round/>
            <a:headEnd type="none" w="med" len="med"/>
            <a:tailEnd type="oval" w="med" len="med"/>
          </a:ln>
          <a:effectLst/>
        </p:spPr>
      </p:cxnSp>
      <p:cxnSp>
        <p:nvCxnSpPr>
          <p:cNvPr id="35" name="直線コネクタ 34"/>
          <p:cNvCxnSpPr/>
          <p:nvPr/>
        </p:nvCxnSpPr>
        <p:spPr bwMode="auto">
          <a:xfrm flipV="1">
            <a:off x="6732024" y="998973"/>
            <a:ext cx="0" cy="2520027"/>
          </a:xfrm>
          <a:prstGeom prst="line">
            <a:avLst/>
          </a:prstGeom>
          <a:noFill/>
          <a:ln w="9525" cap="flat" cmpd="sng" algn="ctr">
            <a:solidFill>
              <a:schemeClr val="tx1"/>
            </a:solidFill>
            <a:prstDash val="solid"/>
            <a:round/>
            <a:headEnd type="none" w="med" len="med"/>
            <a:tailEnd type="none" w="med" len="med"/>
          </a:ln>
          <a:effectLst/>
        </p:spPr>
      </p:cxnSp>
      <p:cxnSp>
        <p:nvCxnSpPr>
          <p:cNvPr id="36" name="直線コネクタ 35"/>
          <p:cNvCxnSpPr/>
          <p:nvPr/>
        </p:nvCxnSpPr>
        <p:spPr bwMode="auto">
          <a:xfrm>
            <a:off x="6462021" y="2258985"/>
            <a:ext cx="270003" cy="0"/>
          </a:xfrm>
          <a:prstGeom prst="line">
            <a:avLst/>
          </a:prstGeom>
          <a:noFill/>
          <a:ln w="9525" cap="flat" cmpd="sng" algn="ctr">
            <a:solidFill>
              <a:schemeClr val="tx1"/>
            </a:solidFill>
            <a:prstDash val="solid"/>
            <a:round/>
            <a:headEnd type="arrow" w="med" len="med"/>
            <a:tailEnd type="oval" w="med" len="med"/>
          </a:ln>
          <a:effectLst/>
        </p:spPr>
      </p:cxnSp>
      <p:sp>
        <p:nvSpPr>
          <p:cNvPr id="37" name="正方形/長方形 36"/>
          <p:cNvSpPr/>
          <p:nvPr/>
        </p:nvSpPr>
        <p:spPr bwMode="auto">
          <a:xfrm>
            <a:off x="7272030" y="1358975"/>
            <a:ext cx="36000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pPr algn="ctr"/>
            <a:r>
              <a:rPr kumimoji="1" lang="en-US" altLang="ja-JP" dirty="0">
                <a:solidFill>
                  <a:schemeClr val="tx1">
                    <a:lumMod val="85000"/>
                    <a:lumOff val="15000"/>
                  </a:schemeClr>
                </a:solidFill>
                <a:latin typeface="+mn-ea"/>
              </a:rPr>
              <a:t>1</a:t>
            </a:r>
            <a:endParaRPr kumimoji="1" lang="ja-JP" altLang="en-US" dirty="0">
              <a:solidFill>
                <a:schemeClr val="tx1">
                  <a:lumMod val="85000"/>
                  <a:lumOff val="15000"/>
                </a:schemeClr>
              </a:solidFill>
              <a:latin typeface="+mn-ea"/>
            </a:endParaRPr>
          </a:p>
        </p:txBody>
      </p:sp>
      <p:sp>
        <p:nvSpPr>
          <p:cNvPr id="38" name="円/楕円 37"/>
          <p:cNvSpPr/>
          <p:nvPr/>
        </p:nvSpPr>
        <p:spPr>
          <a:xfrm rot="16200000" flipH="1">
            <a:off x="7413932" y="1988982"/>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39" name="直線コネクタ 38"/>
          <p:cNvCxnSpPr/>
          <p:nvPr/>
        </p:nvCxnSpPr>
        <p:spPr>
          <a:xfrm>
            <a:off x="7503933" y="2063743"/>
            <a:ext cx="128101" cy="375244"/>
          </a:xfrm>
          <a:prstGeom prst="line">
            <a:avLst/>
          </a:prstGeom>
          <a:ln w="1270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40" name="円/楕円 39"/>
          <p:cNvSpPr/>
          <p:nvPr/>
        </p:nvSpPr>
        <p:spPr>
          <a:xfrm rot="16200000" flipH="1">
            <a:off x="7413921" y="2438976"/>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41" name="直線コネクタ 40"/>
          <p:cNvCxnSpPr>
            <a:stCxn id="37" idx="2"/>
          </p:cNvCxnSpPr>
          <p:nvPr/>
        </p:nvCxnSpPr>
        <p:spPr bwMode="auto">
          <a:xfrm>
            <a:off x="7452032" y="1718979"/>
            <a:ext cx="0" cy="270003"/>
          </a:xfrm>
          <a:prstGeom prst="line">
            <a:avLst/>
          </a:prstGeom>
          <a:noFill/>
          <a:ln w="9525" cap="flat" cmpd="sng" algn="ctr">
            <a:solidFill>
              <a:schemeClr val="tx1"/>
            </a:solidFill>
            <a:prstDash val="solid"/>
            <a:round/>
            <a:headEnd type="none" w="med" len="med"/>
            <a:tailEnd type="none" w="med" len="med"/>
          </a:ln>
          <a:effectLst/>
        </p:spPr>
      </p:cxnSp>
      <p:cxnSp>
        <p:nvCxnSpPr>
          <p:cNvPr id="42" name="直線コネクタ 41"/>
          <p:cNvCxnSpPr/>
          <p:nvPr/>
        </p:nvCxnSpPr>
        <p:spPr bwMode="auto">
          <a:xfrm>
            <a:off x="7452032" y="2528988"/>
            <a:ext cx="0" cy="270003"/>
          </a:xfrm>
          <a:prstGeom prst="line">
            <a:avLst/>
          </a:prstGeom>
          <a:noFill/>
          <a:ln w="9525" cap="flat" cmpd="sng" algn="ctr">
            <a:solidFill>
              <a:schemeClr val="tx1"/>
            </a:solidFill>
            <a:prstDash val="solid"/>
            <a:round/>
            <a:headEnd type="none" w="med" len="med"/>
            <a:tailEnd type="oval" w="med" len="med"/>
          </a:ln>
          <a:effectLst/>
        </p:spPr>
      </p:cxnSp>
      <p:cxnSp>
        <p:nvCxnSpPr>
          <p:cNvPr id="43" name="直線コネクタ 42"/>
          <p:cNvCxnSpPr/>
          <p:nvPr/>
        </p:nvCxnSpPr>
        <p:spPr bwMode="auto">
          <a:xfrm flipV="1">
            <a:off x="7992038" y="998973"/>
            <a:ext cx="0" cy="2520027"/>
          </a:xfrm>
          <a:prstGeom prst="line">
            <a:avLst/>
          </a:prstGeom>
          <a:noFill/>
          <a:ln w="9525" cap="flat" cmpd="sng" algn="ctr">
            <a:solidFill>
              <a:schemeClr val="tx1"/>
            </a:solidFill>
            <a:prstDash val="solid"/>
            <a:round/>
            <a:headEnd type="none" w="med" len="med"/>
            <a:tailEnd type="none" w="med" len="med"/>
          </a:ln>
          <a:effectLst/>
        </p:spPr>
      </p:cxnSp>
      <p:cxnSp>
        <p:nvCxnSpPr>
          <p:cNvPr id="44" name="直線コネクタ 43"/>
          <p:cNvCxnSpPr/>
          <p:nvPr/>
        </p:nvCxnSpPr>
        <p:spPr bwMode="auto">
          <a:xfrm>
            <a:off x="7722035" y="2258985"/>
            <a:ext cx="270003" cy="0"/>
          </a:xfrm>
          <a:prstGeom prst="line">
            <a:avLst/>
          </a:prstGeom>
          <a:noFill/>
          <a:ln w="9525" cap="flat" cmpd="sng" algn="ctr">
            <a:solidFill>
              <a:schemeClr val="tx1"/>
            </a:solidFill>
            <a:prstDash val="solid"/>
            <a:round/>
            <a:headEnd type="arrow" w="med" len="med"/>
            <a:tailEnd type="oval" w="med" len="med"/>
          </a:ln>
          <a:effectLst/>
        </p:spPr>
      </p:cxnSp>
      <p:sp>
        <p:nvSpPr>
          <p:cNvPr id="45" name="正方形/長方形 44"/>
          <p:cNvSpPr/>
          <p:nvPr/>
        </p:nvSpPr>
        <p:spPr bwMode="auto">
          <a:xfrm>
            <a:off x="4752002" y="1538979"/>
            <a:ext cx="720007"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2800" b="1"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46" name="正方形/長方形 45"/>
          <p:cNvSpPr/>
          <p:nvPr/>
        </p:nvSpPr>
        <p:spPr bwMode="auto">
          <a:xfrm>
            <a:off x="4752002" y="3248998"/>
            <a:ext cx="720007"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2800" b="1"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48" name="正方形/長方形 47"/>
          <p:cNvSpPr/>
          <p:nvPr/>
        </p:nvSpPr>
        <p:spPr bwMode="auto">
          <a:xfrm>
            <a:off x="947758" y="3068996"/>
            <a:ext cx="360004"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r>
              <a:rPr kumimoji="1" lang="ja-JP" altLang="en-US" sz="1600">
                <a:solidFill>
                  <a:schemeClr val="accent5"/>
                </a:solidFill>
                <a:latin typeface="+mn-ea"/>
              </a:rPr>
              <a:t>０</a:t>
            </a:r>
            <a:endParaRPr kumimoji="1" lang="ja-JP" altLang="en-US" sz="1600" dirty="0">
              <a:solidFill>
                <a:schemeClr val="accent5"/>
              </a:solidFill>
              <a:latin typeface="+mn-ea"/>
            </a:endParaRPr>
          </a:p>
        </p:txBody>
      </p:sp>
      <p:sp>
        <p:nvSpPr>
          <p:cNvPr id="49" name="正方形/長方形 48"/>
          <p:cNvSpPr/>
          <p:nvPr/>
        </p:nvSpPr>
        <p:spPr bwMode="auto">
          <a:xfrm>
            <a:off x="2207772" y="3068996"/>
            <a:ext cx="360004"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r>
              <a:rPr kumimoji="1" lang="ja-JP" altLang="en-US" sz="1600">
                <a:solidFill>
                  <a:schemeClr val="accent5"/>
                </a:solidFill>
                <a:latin typeface="+mn-ea"/>
              </a:rPr>
              <a:t>１</a:t>
            </a:r>
            <a:endParaRPr kumimoji="1" lang="ja-JP" altLang="en-US" sz="1600" dirty="0">
              <a:solidFill>
                <a:schemeClr val="accent5"/>
              </a:solidFill>
              <a:latin typeface="+mn-ea"/>
            </a:endParaRPr>
          </a:p>
        </p:txBody>
      </p:sp>
      <p:sp>
        <p:nvSpPr>
          <p:cNvPr id="50" name="正方形/長方形 49"/>
          <p:cNvSpPr/>
          <p:nvPr/>
        </p:nvSpPr>
        <p:spPr bwMode="auto">
          <a:xfrm>
            <a:off x="3467786" y="3068996"/>
            <a:ext cx="360004"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r>
              <a:rPr kumimoji="1" lang="ja-JP" altLang="en-US" sz="1600">
                <a:solidFill>
                  <a:schemeClr val="accent5"/>
                </a:solidFill>
                <a:latin typeface="+mn-ea"/>
              </a:rPr>
              <a:t>２</a:t>
            </a:r>
            <a:endParaRPr kumimoji="1" lang="ja-JP" altLang="en-US" sz="1600" dirty="0">
              <a:solidFill>
                <a:schemeClr val="accent5"/>
              </a:solidFill>
              <a:latin typeface="+mn-ea"/>
            </a:endParaRPr>
          </a:p>
        </p:txBody>
      </p:sp>
      <p:sp>
        <p:nvSpPr>
          <p:cNvPr id="51" name="正方形/長方形 50"/>
          <p:cNvSpPr/>
          <p:nvPr/>
        </p:nvSpPr>
        <p:spPr bwMode="auto">
          <a:xfrm>
            <a:off x="5807812" y="3068996"/>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r>
              <a:rPr kumimoji="1" lang="en-US" altLang="ja-JP" sz="1600" dirty="0">
                <a:solidFill>
                  <a:schemeClr val="accent5"/>
                </a:solidFill>
                <a:latin typeface="+mn-ea"/>
              </a:rPr>
              <a:t>8000</a:t>
            </a:r>
            <a:endParaRPr kumimoji="1" lang="ja-JP" altLang="en-US" sz="1600" dirty="0">
              <a:solidFill>
                <a:schemeClr val="accent5"/>
              </a:solidFill>
              <a:latin typeface="+mn-ea"/>
            </a:endParaRPr>
          </a:p>
        </p:txBody>
      </p:sp>
      <p:sp>
        <p:nvSpPr>
          <p:cNvPr id="52" name="正方形/長方形 51"/>
          <p:cNvSpPr/>
          <p:nvPr/>
        </p:nvSpPr>
        <p:spPr bwMode="auto">
          <a:xfrm>
            <a:off x="7067826" y="3068996"/>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r>
              <a:rPr kumimoji="1" lang="en-US" altLang="ja-JP" sz="1600" dirty="0">
                <a:solidFill>
                  <a:schemeClr val="accent5"/>
                </a:solidFill>
                <a:latin typeface="+mn-ea"/>
              </a:rPr>
              <a:t>8001</a:t>
            </a:r>
            <a:endParaRPr kumimoji="1" lang="ja-JP" altLang="en-US" sz="1600" dirty="0">
              <a:solidFill>
                <a:schemeClr val="accent5"/>
              </a:solidFill>
              <a:latin typeface="+mn-ea"/>
            </a:endParaRPr>
          </a:p>
        </p:txBody>
      </p:sp>
    </p:spTree>
    <p:extLst>
      <p:ext uri="{BB962C8B-B14F-4D97-AF65-F5344CB8AC3E}">
        <p14:creationId xmlns:p14="http://schemas.microsoft.com/office/powerpoint/2010/main" val="5873214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実際にはアクセス時間は容量の平方根ぐらいに比例</a:t>
            </a:r>
          </a:p>
        </p:txBody>
      </p:sp>
      <p:sp>
        <p:nvSpPr>
          <p:cNvPr id="3" name="テキスト プレースホルダー 2"/>
          <p:cNvSpPr>
            <a:spLocks noGrp="1"/>
          </p:cNvSpPr>
          <p:nvPr>
            <p:ph type="body" sz="quarter" idx="10"/>
          </p:nvPr>
        </p:nvSpPr>
        <p:spPr>
          <a:xfrm>
            <a:off x="611956" y="4959017"/>
            <a:ext cx="8280092" cy="1349708"/>
          </a:xfrm>
        </p:spPr>
        <p:txBody>
          <a:bodyPr/>
          <a:lstStyle/>
          <a:p>
            <a:r>
              <a:rPr kumimoji="1" lang="ja-JP" altLang="en-US" dirty="0"/>
              <a:t>格子状に並んだセルの外周部の長さがアクセス時間を決めるから</a:t>
            </a:r>
            <a:endParaRPr kumimoji="1" lang="en-US" altLang="ja-JP" dirty="0"/>
          </a:p>
        </p:txBody>
      </p:sp>
      <p:sp>
        <p:nvSpPr>
          <p:cNvPr id="4" name="下矢印 3"/>
          <p:cNvSpPr/>
          <p:nvPr/>
        </p:nvSpPr>
        <p:spPr bwMode="auto">
          <a:xfrm>
            <a:off x="4211996" y="2798992"/>
            <a:ext cx="360004" cy="360005"/>
          </a:xfrm>
          <a:prstGeom prst="downArrow">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p:cNvSpPr/>
          <p:nvPr/>
        </p:nvSpPr>
        <p:spPr bwMode="auto">
          <a:xfrm>
            <a:off x="3311986" y="3248998"/>
            <a:ext cx="2160024" cy="810009"/>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tx1">
                    <a:lumMod val="75000"/>
                    <a:lumOff val="25000"/>
                  </a:schemeClr>
                </a:solidFill>
                <a:latin typeface="+mn-ea"/>
              </a:rPr>
              <a:t>メモリ：</a:t>
            </a:r>
            <a:r>
              <a:rPr kumimoji="1" lang="en-US" altLang="ja-JP" sz="1600" b="1" dirty="0">
                <a:solidFill>
                  <a:schemeClr val="tx1">
                    <a:lumMod val="75000"/>
                    <a:lumOff val="25000"/>
                  </a:schemeClr>
                </a:solidFill>
                <a:latin typeface="+mn-ea"/>
              </a:rPr>
              <a:t>32</a:t>
            </a:r>
            <a:r>
              <a:rPr kumimoji="1" lang="en-US" altLang="ja-JP" sz="1600" b="1" dirty="0">
                <a:solidFill>
                  <a:schemeClr val="accent6"/>
                </a:solidFill>
                <a:latin typeface="+mn-ea"/>
              </a:rPr>
              <a:t>GB</a:t>
            </a:r>
            <a:endParaRPr kumimoji="1" lang="ja-JP" altLang="en-US" sz="1600" b="1" dirty="0">
              <a:solidFill>
                <a:schemeClr val="accent6"/>
              </a:solidFill>
              <a:latin typeface="+mn-ea"/>
            </a:endParaRPr>
          </a:p>
        </p:txBody>
      </p:sp>
      <p:sp>
        <p:nvSpPr>
          <p:cNvPr id="6" name="角丸四角形 5"/>
          <p:cNvSpPr/>
          <p:nvPr/>
        </p:nvSpPr>
        <p:spPr bwMode="auto">
          <a:xfrm>
            <a:off x="3671990" y="2168986"/>
            <a:ext cx="1440016" cy="540006"/>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b="1" dirty="0">
                <a:solidFill>
                  <a:schemeClr val="tx1">
                    <a:lumMod val="75000"/>
                    <a:lumOff val="25000"/>
                  </a:schemeClr>
                </a:solidFill>
                <a:latin typeface="+mn-ea"/>
              </a:rPr>
              <a:t>CPU</a:t>
            </a:r>
            <a:r>
              <a:rPr kumimoji="1" lang="ja-JP" altLang="en-US" sz="1600" b="1" dirty="0">
                <a:solidFill>
                  <a:schemeClr val="tx1">
                    <a:lumMod val="75000"/>
                    <a:lumOff val="25000"/>
                  </a:schemeClr>
                </a:solidFill>
                <a:latin typeface="+mn-ea"/>
              </a:rPr>
              <a:t>：</a:t>
            </a:r>
            <a:r>
              <a:rPr kumimoji="1" lang="en-US" altLang="ja-JP" sz="1600" b="1" dirty="0">
                <a:solidFill>
                  <a:schemeClr val="tx1">
                    <a:lumMod val="75000"/>
                    <a:lumOff val="25000"/>
                  </a:schemeClr>
                </a:solidFill>
                <a:latin typeface="+mn-ea"/>
              </a:rPr>
              <a:t>32</a:t>
            </a:r>
            <a:r>
              <a:rPr kumimoji="1" lang="en-US" altLang="ja-JP" sz="1600" b="1" dirty="0">
                <a:solidFill>
                  <a:schemeClr val="accent6"/>
                </a:solidFill>
                <a:latin typeface="+mn-ea"/>
              </a:rPr>
              <a:t>KB</a:t>
            </a:r>
            <a:endParaRPr kumimoji="1" lang="ja-JP" altLang="en-US" sz="1600" b="1" dirty="0">
              <a:solidFill>
                <a:schemeClr val="accent6"/>
              </a:solidFill>
              <a:latin typeface="+mn-ea"/>
            </a:endParaRPr>
          </a:p>
        </p:txBody>
      </p:sp>
      <p:sp>
        <p:nvSpPr>
          <p:cNvPr id="7" name="正方形/長方形 6"/>
          <p:cNvSpPr/>
          <p:nvPr/>
        </p:nvSpPr>
        <p:spPr>
          <a:xfrm>
            <a:off x="5742013" y="2258987"/>
            <a:ext cx="424189" cy="400110"/>
          </a:xfrm>
          <a:prstGeom prst="rect">
            <a:avLst/>
          </a:prstGeom>
        </p:spPr>
        <p:txBody>
          <a:bodyPr wrap="none">
            <a:noAutofit/>
          </a:bodyPr>
          <a:lstStyle/>
          <a:p>
            <a:pPr marL="0" lvl="1"/>
            <a:r>
              <a:rPr lang="en-US" altLang="ja-JP" sz="2000" dirty="0">
                <a:solidFill>
                  <a:schemeClr val="tx1">
                    <a:lumMod val="75000"/>
                    <a:lumOff val="25000"/>
                  </a:schemeClr>
                </a:solidFill>
              </a:rPr>
              <a:t>1ns</a:t>
            </a:r>
            <a:endParaRPr lang="ja-JP" altLang="en-US" sz="2000" dirty="0">
              <a:solidFill>
                <a:schemeClr val="tx1">
                  <a:lumMod val="75000"/>
                  <a:lumOff val="25000"/>
                </a:schemeClr>
              </a:solidFill>
            </a:endParaRPr>
          </a:p>
        </p:txBody>
      </p:sp>
      <p:sp>
        <p:nvSpPr>
          <p:cNvPr id="8" name="正方形/長方形 7"/>
          <p:cNvSpPr/>
          <p:nvPr/>
        </p:nvSpPr>
        <p:spPr>
          <a:xfrm>
            <a:off x="5742013" y="3429000"/>
            <a:ext cx="424189" cy="400110"/>
          </a:xfrm>
          <a:prstGeom prst="rect">
            <a:avLst/>
          </a:prstGeom>
        </p:spPr>
        <p:txBody>
          <a:bodyPr wrap="none">
            <a:noAutofit/>
          </a:bodyPr>
          <a:lstStyle/>
          <a:p>
            <a:pPr marL="0" lvl="1"/>
            <a:r>
              <a:rPr lang="en-US" altLang="ja-JP" sz="2000" dirty="0">
                <a:solidFill>
                  <a:schemeClr val="tx1">
                    <a:lumMod val="75000"/>
                    <a:lumOff val="25000"/>
                  </a:schemeClr>
                </a:solidFill>
              </a:rPr>
              <a:t>100ns</a:t>
            </a:r>
            <a:endParaRPr lang="ja-JP" altLang="en-US" sz="2000" dirty="0">
              <a:solidFill>
                <a:schemeClr val="tx1">
                  <a:lumMod val="75000"/>
                  <a:lumOff val="25000"/>
                </a:schemeClr>
              </a:solidFill>
            </a:endParaRPr>
          </a:p>
        </p:txBody>
      </p:sp>
    </p:spTree>
    <p:extLst>
      <p:ext uri="{BB962C8B-B14F-4D97-AF65-F5344CB8AC3E}">
        <p14:creationId xmlns:p14="http://schemas.microsoft.com/office/powerpoint/2010/main" val="1418617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アクセス時間は容量の平方根ぐらいに比例</a:t>
            </a:r>
            <a:endParaRPr kumimoji="1" lang="ja-JP" altLang="en-US" dirty="0"/>
          </a:p>
        </p:txBody>
      </p:sp>
      <mc:AlternateContent xmlns:mc="http://schemas.openxmlformats.org/markup-compatibility/2006" xmlns:a14="http://schemas.microsoft.com/office/drawing/2010/main">
        <mc:Choice Requires="a14">
          <p:sp>
            <p:nvSpPr>
              <p:cNvPr id="3" name="テキスト プレースホルダー 2"/>
              <p:cNvSpPr>
                <a:spLocks noGrp="1"/>
              </p:cNvSpPr>
              <p:nvPr>
                <p:ph type="body" sz="quarter" idx="10"/>
              </p:nvPr>
            </p:nvSpPr>
            <p:spPr>
              <a:xfrm>
                <a:off x="5292008" y="1088974"/>
                <a:ext cx="3600040" cy="5219751"/>
              </a:xfrm>
            </p:spPr>
            <p:txBody>
              <a:bodyPr anchor="t"/>
              <a:lstStyle/>
              <a:p>
                <a:r>
                  <a:rPr lang="ja-JP" altLang="en-US" dirty="0"/>
                  <a:t>格子状に並んだセルの外周部の長さがアクセス時間を決める</a:t>
                </a:r>
                <a:endParaRPr lang="en-US" altLang="ja-JP" dirty="0"/>
              </a:p>
              <a:p>
                <a:r>
                  <a:rPr lang="ja-JP" altLang="en-US" dirty="0"/>
                  <a:t>メモリ容量 </a:t>
                </a:r>
                <a:r>
                  <a:rPr lang="en-US" altLang="ja-JP" dirty="0"/>
                  <a:t>=</a:t>
                </a:r>
                <a14:m>
                  <m:oMath xmlns:m="http://schemas.openxmlformats.org/officeDocument/2006/math">
                    <m:sSup>
                      <m:sSupPr>
                        <m:ctrlPr>
                          <a:rPr lang="en-US" altLang="ja-JP" i="1" dirty="0">
                            <a:latin typeface="Cambria Math" panose="02040503050406030204" pitchFamily="18" charset="0"/>
                          </a:rPr>
                        </m:ctrlPr>
                      </m:sSupPr>
                      <m:e>
                        <m:r>
                          <m:rPr>
                            <m:nor/>
                          </m:rPr>
                          <a:rPr lang="en-US" altLang="ja-JP" dirty="0"/>
                          <m:t> (</m:t>
                        </m:r>
                        <m:r>
                          <m:rPr>
                            <m:nor/>
                          </m:rPr>
                          <a:rPr lang="ja-JP" altLang="en-US" dirty="0"/>
                          <m:t>外周部の長さ</m:t>
                        </m:r>
                        <m:r>
                          <a:rPr lang="en-US" altLang="ja-JP" i="1" dirty="0">
                            <a:latin typeface="Cambria Math" panose="02040503050406030204" pitchFamily="18" charset="0"/>
                          </a:rPr>
                          <m:t>)</m:t>
                        </m:r>
                      </m:e>
                      <m:sup>
                        <m:r>
                          <a:rPr lang="en-US" altLang="ja-JP" i="1" dirty="0">
                            <a:latin typeface="Cambria Math" panose="02040503050406030204" pitchFamily="18" charset="0"/>
                          </a:rPr>
                          <m:t>2</m:t>
                        </m:r>
                      </m:sup>
                    </m:sSup>
                  </m:oMath>
                </a14:m>
                <a:endParaRPr lang="ja-JP" altLang="en-US" dirty="0"/>
              </a:p>
              <a:p>
                <a:r>
                  <a:rPr kumimoji="1" lang="ja-JP" altLang="en-US" dirty="0"/>
                  <a:t>容量（セルの数）が一定の場合，正方形に近くするのが最も経路が短くなる</a:t>
                </a:r>
                <a:endParaRPr kumimoji="1" lang="en-US" altLang="ja-JP" dirty="0"/>
              </a:p>
            </p:txBody>
          </p:sp>
        </mc:Choice>
        <mc:Fallback xmlns="">
          <p:sp>
            <p:nvSpPr>
              <p:cNvPr id="3" name="テキスト プレースホルダー 2"/>
              <p:cNvSpPr>
                <a:spLocks noGrp="1" noRot="1" noChangeAspect="1" noMove="1" noResize="1" noEditPoints="1" noAdjustHandles="1" noChangeArrowheads="1" noChangeShapeType="1" noTextEdit="1"/>
              </p:cNvSpPr>
              <p:nvPr>
                <p:ph type="body" sz="quarter" idx="10"/>
              </p:nvPr>
            </p:nvSpPr>
            <p:spPr>
              <a:xfrm>
                <a:off x="5292008" y="1088974"/>
                <a:ext cx="3600040" cy="5219751"/>
              </a:xfrm>
              <a:blipFill rotWithShape="0">
                <a:blip r:embed="rId2"/>
                <a:stretch>
                  <a:fillRect l="-1523" t="-350" r="-1692"/>
                </a:stretch>
              </a:blipFill>
            </p:spPr>
            <p:txBody>
              <a:bodyPr/>
              <a:lstStyle/>
              <a:p>
                <a:r>
                  <a:rPr lang="ja-JP" altLang="en-US">
                    <a:noFill/>
                  </a:rPr>
                  <a:t> </a:t>
                </a:r>
              </a:p>
            </p:txBody>
          </p:sp>
        </mc:Fallback>
      </mc:AlternateContent>
      <p:sp>
        <p:nvSpPr>
          <p:cNvPr id="4" name="正方形/長方形 3"/>
          <p:cNvSpPr/>
          <p:nvPr/>
        </p:nvSpPr>
        <p:spPr>
          <a:xfrm>
            <a:off x="1601996" y="1628983"/>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5" name="正方形/長方形 4"/>
          <p:cNvSpPr/>
          <p:nvPr/>
        </p:nvSpPr>
        <p:spPr>
          <a:xfrm>
            <a:off x="2411993"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6" name="正方形/長方形 5"/>
          <p:cNvSpPr/>
          <p:nvPr/>
        </p:nvSpPr>
        <p:spPr>
          <a:xfrm>
            <a:off x="3221994"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7" name="正方形/長方形 6"/>
          <p:cNvSpPr/>
          <p:nvPr/>
        </p:nvSpPr>
        <p:spPr>
          <a:xfrm>
            <a:off x="4031994"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cxnSp>
        <p:nvCxnSpPr>
          <p:cNvPr id="8" name="直線コネクタ 7"/>
          <p:cNvCxnSpPr/>
          <p:nvPr/>
        </p:nvCxnSpPr>
        <p:spPr>
          <a:xfrm flipV="1">
            <a:off x="1151962" y="1898980"/>
            <a:ext cx="3690032" cy="3"/>
          </a:xfrm>
          <a:prstGeom prst="line">
            <a:avLst/>
          </a:prstGeom>
          <a:ln w="3175"/>
        </p:spPr>
        <p:style>
          <a:lnRef idx="1">
            <a:schemeClr val="dk1"/>
          </a:lnRef>
          <a:fillRef idx="0">
            <a:schemeClr val="dk1"/>
          </a:fillRef>
          <a:effectRef idx="0">
            <a:schemeClr val="dk1"/>
          </a:effectRef>
          <a:fontRef idx="minor">
            <a:schemeClr val="tx1"/>
          </a:fontRef>
        </p:style>
      </p:cxnSp>
      <p:sp>
        <p:nvSpPr>
          <p:cNvPr id="9" name="正方形/長方形 8"/>
          <p:cNvSpPr/>
          <p:nvPr/>
        </p:nvSpPr>
        <p:spPr>
          <a:xfrm>
            <a:off x="1601993" y="243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10" name="正方形/長方形 9"/>
          <p:cNvSpPr/>
          <p:nvPr/>
        </p:nvSpPr>
        <p:spPr>
          <a:xfrm>
            <a:off x="2411990" y="243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ja-JP" sz="1600" dirty="0">
                <a:latin typeface="Arial Narrow" pitchFamily="34" charset="0"/>
              </a:rPr>
              <a:t>0</a:t>
            </a:r>
            <a:endParaRPr kumimoji="1" lang="ja-JP" altLang="en-US" sz="1600" dirty="0">
              <a:latin typeface="Arial Narrow" pitchFamily="34" charset="0"/>
            </a:endParaRPr>
          </a:p>
        </p:txBody>
      </p:sp>
      <p:sp>
        <p:nvSpPr>
          <p:cNvPr id="11" name="正方形/長方形 10"/>
          <p:cNvSpPr/>
          <p:nvPr/>
        </p:nvSpPr>
        <p:spPr>
          <a:xfrm>
            <a:off x="3221991" y="243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2" name="正方形/長方形 11"/>
          <p:cNvSpPr/>
          <p:nvPr/>
        </p:nvSpPr>
        <p:spPr>
          <a:xfrm>
            <a:off x="4031991" y="243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cxnSp>
        <p:nvCxnSpPr>
          <p:cNvPr id="13" name="直線コネクタ 12"/>
          <p:cNvCxnSpPr/>
          <p:nvPr/>
        </p:nvCxnSpPr>
        <p:spPr>
          <a:xfrm flipV="1">
            <a:off x="1151962" y="2708977"/>
            <a:ext cx="3690029" cy="15"/>
          </a:xfrm>
          <a:prstGeom prst="line">
            <a:avLst/>
          </a:prstGeom>
          <a:ln w="3175"/>
        </p:spPr>
        <p:style>
          <a:lnRef idx="1">
            <a:schemeClr val="dk1"/>
          </a:lnRef>
          <a:fillRef idx="0">
            <a:schemeClr val="dk1"/>
          </a:fillRef>
          <a:effectRef idx="0">
            <a:schemeClr val="dk1"/>
          </a:effectRef>
          <a:fontRef idx="minor">
            <a:schemeClr val="tx1"/>
          </a:fontRef>
        </p:style>
      </p:cxnSp>
      <p:sp>
        <p:nvSpPr>
          <p:cNvPr id="14" name="正方形/長方形 13"/>
          <p:cNvSpPr/>
          <p:nvPr/>
        </p:nvSpPr>
        <p:spPr>
          <a:xfrm>
            <a:off x="1601993" y="324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5" name="正方形/長方形 14"/>
          <p:cNvSpPr/>
          <p:nvPr/>
        </p:nvSpPr>
        <p:spPr>
          <a:xfrm>
            <a:off x="2411990"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6" name="正方形/長方形 15"/>
          <p:cNvSpPr/>
          <p:nvPr/>
        </p:nvSpPr>
        <p:spPr>
          <a:xfrm>
            <a:off x="3221991"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7" name="正方形/長方形 16"/>
          <p:cNvSpPr/>
          <p:nvPr/>
        </p:nvSpPr>
        <p:spPr>
          <a:xfrm>
            <a:off x="4031991"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cxnSp>
        <p:nvCxnSpPr>
          <p:cNvPr id="18" name="直線コネクタ 17"/>
          <p:cNvCxnSpPr/>
          <p:nvPr/>
        </p:nvCxnSpPr>
        <p:spPr>
          <a:xfrm flipV="1">
            <a:off x="1151962" y="3518977"/>
            <a:ext cx="3690029" cy="24"/>
          </a:xfrm>
          <a:prstGeom prst="line">
            <a:avLst/>
          </a:prstGeom>
          <a:ln w="3175"/>
        </p:spPr>
        <p:style>
          <a:lnRef idx="1">
            <a:schemeClr val="dk1"/>
          </a:lnRef>
          <a:fillRef idx="0">
            <a:schemeClr val="dk1"/>
          </a:fillRef>
          <a:effectRef idx="0">
            <a:schemeClr val="dk1"/>
          </a:effectRef>
          <a:fontRef idx="minor">
            <a:schemeClr val="tx1"/>
          </a:fontRef>
        </p:style>
      </p:cxnSp>
      <p:sp>
        <p:nvSpPr>
          <p:cNvPr id="19" name="正方形/長方形 18"/>
          <p:cNvSpPr/>
          <p:nvPr/>
        </p:nvSpPr>
        <p:spPr>
          <a:xfrm>
            <a:off x="1601993" y="405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0" name="正方形/長方形 19"/>
          <p:cNvSpPr/>
          <p:nvPr/>
        </p:nvSpPr>
        <p:spPr>
          <a:xfrm>
            <a:off x="2411990"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1" name="正方形/長方形 20"/>
          <p:cNvSpPr/>
          <p:nvPr/>
        </p:nvSpPr>
        <p:spPr>
          <a:xfrm>
            <a:off x="3221991"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2" name="正方形/長方形 21"/>
          <p:cNvSpPr/>
          <p:nvPr/>
        </p:nvSpPr>
        <p:spPr>
          <a:xfrm>
            <a:off x="4031991"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cxnSp>
        <p:nvCxnSpPr>
          <p:cNvPr id="23" name="直線コネクタ 22"/>
          <p:cNvCxnSpPr/>
          <p:nvPr/>
        </p:nvCxnSpPr>
        <p:spPr>
          <a:xfrm flipV="1">
            <a:off x="1151962" y="4328977"/>
            <a:ext cx="3690029" cy="33"/>
          </a:xfrm>
          <a:prstGeom prst="line">
            <a:avLst/>
          </a:prstGeom>
          <a:ln w="3175"/>
        </p:spPr>
        <p:style>
          <a:lnRef idx="1">
            <a:schemeClr val="dk1"/>
          </a:lnRef>
          <a:fillRef idx="0">
            <a:schemeClr val="dk1"/>
          </a:fillRef>
          <a:effectRef idx="0">
            <a:schemeClr val="dk1"/>
          </a:effectRef>
          <a:fontRef idx="minor">
            <a:schemeClr val="tx1"/>
          </a:fontRef>
        </p:style>
      </p:cxnSp>
      <p:cxnSp>
        <p:nvCxnSpPr>
          <p:cNvPr id="24" name="直線コネクタ 23"/>
          <p:cNvCxnSpPr/>
          <p:nvPr/>
        </p:nvCxnSpPr>
        <p:spPr>
          <a:xfrm flipV="1">
            <a:off x="1871993"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5" name="直線コネクタ 24"/>
          <p:cNvCxnSpPr/>
          <p:nvPr/>
        </p:nvCxnSpPr>
        <p:spPr>
          <a:xfrm flipV="1">
            <a:off x="2681993"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6" name="直線コネクタ 25"/>
          <p:cNvCxnSpPr/>
          <p:nvPr/>
        </p:nvCxnSpPr>
        <p:spPr>
          <a:xfrm flipV="1">
            <a:off x="3491994"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7" name="直線コネクタ 26"/>
          <p:cNvCxnSpPr/>
          <p:nvPr/>
        </p:nvCxnSpPr>
        <p:spPr>
          <a:xfrm flipV="1">
            <a:off x="4301994" y="1358983"/>
            <a:ext cx="3" cy="3779997"/>
          </a:xfrm>
          <a:prstGeom prst="line">
            <a:avLst/>
          </a:prstGeom>
          <a:ln w="3175"/>
        </p:spPr>
        <p:style>
          <a:lnRef idx="1">
            <a:schemeClr val="dk1"/>
          </a:lnRef>
          <a:fillRef idx="0">
            <a:schemeClr val="dk1"/>
          </a:fillRef>
          <a:effectRef idx="0">
            <a:schemeClr val="dk1"/>
          </a:effectRef>
          <a:fontRef idx="minor">
            <a:schemeClr val="tx1"/>
          </a:fontRef>
        </p:style>
      </p:cxnSp>
      <p:sp>
        <p:nvSpPr>
          <p:cNvPr id="28" name="台形 27"/>
          <p:cNvSpPr/>
          <p:nvPr/>
        </p:nvSpPr>
        <p:spPr>
          <a:xfrm flipV="1">
            <a:off x="1601993" y="5138977"/>
            <a:ext cx="2970002" cy="269997"/>
          </a:xfrm>
          <a:prstGeom prst="trapezoid">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Arial Narrow" pitchFamily="34" charset="0"/>
            </a:endParaRPr>
          </a:p>
        </p:txBody>
      </p:sp>
      <p:cxnSp>
        <p:nvCxnSpPr>
          <p:cNvPr id="29" name="直線コネクタ 28"/>
          <p:cNvCxnSpPr/>
          <p:nvPr/>
        </p:nvCxnSpPr>
        <p:spPr>
          <a:xfrm flipV="1">
            <a:off x="3061975" y="5408980"/>
            <a:ext cx="0" cy="540000"/>
          </a:xfrm>
          <a:prstGeom prst="line">
            <a:avLst/>
          </a:prstGeom>
          <a:ln w="3175">
            <a:headEnd type="triangle"/>
          </a:ln>
        </p:spPr>
        <p:style>
          <a:lnRef idx="1">
            <a:schemeClr val="dk1"/>
          </a:lnRef>
          <a:fillRef idx="0">
            <a:schemeClr val="dk1"/>
          </a:fillRef>
          <a:effectRef idx="0">
            <a:schemeClr val="dk1"/>
          </a:effectRef>
          <a:fontRef idx="minor">
            <a:schemeClr val="tx1"/>
          </a:fontRef>
        </p:style>
      </p:cxnSp>
      <p:sp>
        <p:nvSpPr>
          <p:cNvPr id="30" name="正方形/長方形 29"/>
          <p:cNvSpPr/>
          <p:nvPr/>
        </p:nvSpPr>
        <p:spPr>
          <a:xfrm rot="16200000">
            <a:off x="3942004" y="3248987"/>
            <a:ext cx="2160000"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word lines</a:t>
            </a:r>
            <a:endParaRPr kumimoji="1" lang="ja-JP" altLang="en-US" sz="1600" dirty="0">
              <a:latin typeface="Arial Narrow" pitchFamily="34" charset="0"/>
            </a:endParaRPr>
          </a:p>
        </p:txBody>
      </p:sp>
      <p:sp>
        <p:nvSpPr>
          <p:cNvPr id="31" name="正方形/長方形 30"/>
          <p:cNvSpPr/>
          <p:nvPr/>
        </p:nvSpPr>
        <p:spPr>
          <a:xfrm>
            <a:off x="4211996" y="1358977"/>
            <a:ext cx="1080001"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cell</a:t>
            </a:r>
            <a:endParaRPr kumimoji="1" lang="ja-JP" altLang="en-US" sz="1600" dirty="0">
              <a:latin typeface="Arial Narrow" pitchFamily="34" charset="0"/>
            </a:endParaRPr>
          </a:p>
        </p:txBody>
      </p:sp>
      <p:sp>
        <p:nvSpPr>
          <p:cNvPr id="32" name="台形 31"/>
          <p:cNvSpPr/>
          <p:nvPr/>
        </p:nvSpPr>
        <p:spPr>
          <a:xfrm rot="5400000" flipV="1">
            <a:off x="-468043" y="2978983"/>
            <a:ext cx="2970002" cy="269997"/>
          </a:xfrm>
          <a:prstGeom prst="trapezoid">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Arial Narrow" pitchFamily="34" charset="0"/>
            </a:endParaRPr>
          </a:p>
        </p:txBody>
      </p:sp>
      <p:sp>
        <p:nvSpPr>
          <p:cNvPr id="33" name="正方形/長方形 32"/>
          <p:cNvSpPr/>
          <p:nvPr/>
        </p:nvSpPr>
        <p:spPr>
          <a:xfrm>
            <a:off x="1871970" y="4959017"/>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column selector</a:t>
            </a:r>
            <a:endParaRPr kumimoji="1" lang="ja-JP" altLang="en-US" sz="1600" dirty="0">
              <a:latin typeface="Arial Narrow" pitchFamily="34" charset="0"/>
            </a:endParaRPr>
          </a:p>
        </p:txBody>
      </p:sp>
      <p:sp>
        <p:nvSpPr>
          <p:cNvPr id="34" name="正方形/長方形 33"/>
          <p:cNvSpPr/>
          <p:nvPr/>
        </p:nvSpPr>
        <p:spPr>
          <a:xfrm rot="16200000">
            <a:off x="-243043" y="2663980"/>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decoder</a:t>
            </a:r>
            <a:endParaRPr kumimoji="1" lang="ja-JP" altLang="en-US" sz="1600" dirty="0">
              <a:latin typeface="Arial Narrow" pitchFamily="34" charset="0"/>
            </a:endParaRPr>
          </a:p>
        </p:txBody>
      </p:sp>
      <p:cxnSp>
        <p:nvCxnSpPr>
          <p:cNvPr id="35" name="直線コネクタ 34"/>
          <p:cNvCxnSpPr/>
          <p:nvPr/>
        </p:nvCxnSpPr>
        <p:spPr>
          <a:xfrm flipV="1">
            <a:off x="71950" y="3068996"/>
            <a:ext cx="810009" cy="34"/>
          </a:xfrm>
          <a:prstGeom prst="line">
            <a:avLst/>
          </a:prstGeom>
          <a:ln w="3175">
            <a:tailEnd type="triangle"/>
          </a:ln>
        </p:spPr>
        <p:style>
          <a:lnRef idx="1">
            <a:schemeClr val="dk1"/>
          </a:lnRef>
          <a:fillRef idx="0">
            <a:schemeClr val="dk1"/>
          </a:fillRef>
          <a:effectRef idx="0">
            <a:schemeClr val="dk1"/>
          </a:effectRef>
          <a:fontRef idx="minor">
            <a:schemeClr val="tx1"/>
          </a:fontRef>
        </p:style>
      </p:cxnSp>
      <p:sp>
        <p:nvSpPr>
          <p:cNvPr id="36" name="正方形/長方形 35"/>
          <p:cNvSpPr/>
          <p:nvPr/>
        </p:nvSpPr>
        <p:spPr>
          <a:xfrm>
            <a:off x="1781969" y="5769026"/>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data</a:t>
            </a:r>
            <a:endParaRPr kumimoji="1" lang="ja-JP" altLang="en-US" sz="1600" dirty="0">
              <a:latin typeface="Arial Narrow" pitchFamily="34" charset="0"/>
            </a:endParaRPr>
          </a:p>
        </p:txBody>
      </p:sp>
      <p:cxnSp>
        <p:nvCxnSpPr>
          <p:cNvPr id="38" name="直線コネクタ 37"/>
          <p:cNvCxnSpPr/>
          <p:nvPr/>
        </p:nvCxnSpPr>
        <p:spPr bwMode="auto">
          <a:xfrm>
            <a:off x="71950" y="2978995"/>
            <a:ext cx="900010" cy="0"/>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9" name="直線コネクタ 38"/>
          <p:cNvCxnSpPr/>
          <p:nvPr/>
        </p:nvCxnSpPr>
        <p:spPr bwMode="auto">
          <a:xfrm flipV="1">
            <a:off x="971960" y="1898983"/>
            <a:ext cx="0" cy="1080012"/>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41" name="直線コネクタ 40"/>
          <p:cNvCxnSpPr/>
          <p:nvPr/>
        </p:nvCxnSpPr>
        <p:spPr bwMode="auto">
          <a:xfrm flipH="1">
            <a:off x="971960" y="1898983"/>
            <a:ext cx="3330037" cy="1"/>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45" name="直線コネクタ 44"/>
          <p:cNvCxnSpPr/>
          <p:nvPr/>
        </p:nvCxnSpPr>
        <p:spPr bwMode="auto">
          <a:xfrm flipV="1">
            <a:off x="4301997" y="1898985"/>
            <a:ext cx="1" cy="3330035"/>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47" name="直線コネクタ 46"/>
          <p:cNvCxnSpPr/>
          <p:nvPr/>
        </p:nvCxnSpPr>
        <p:spPr bwMode="auto">
          <a:xfrm>
            <a:off x="3041983" y="5229020"/>
            <a:ext cx="0" cy="720008"/>
          </a:xfrm>
          <a:prstGeom prst="line">
            <a:avLst/>
          </a:prstGeom>
          <a:ln>
            <a:headEnd type="non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48" name="直線コネクタ 47"/>
          <p:cNvCxnSpPr/>
          <p:nvPr/>
        </p:nvCxnSpPr>
        <p:spPr bwMode="auto">
          <a:xfrm>
            <a:off x="3041983" y="5229020"/>
            <a:ext cx="1260014" cy="1"/>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43" name="正方形/長方形 42"/>
          <p:cNvSpPr/>
          <p:nvPr/>
        </p:nvSpPr>
        <p:spPr>
          <a:xfrm>
            <a:off x="881959" y="1538979"/>
            <a:ext cx="1080001"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b="1" dirty="0">
                <a:solidFill>
                  <a:schemeClr val="accent6"/>
                </a:solidFill>
                <a:latin typeface="Arial Narrow" pitchFamily="34" charset="0"/>
              </a:rPr>
              <a:t>WL</a:t>
            </a:r>
            <a:endParaRPr kumimoji="1" lang="ja-JP" altLang="en-US" sz="1600" b="1" dirty="0">
              <a:solidFill>
                <a:schemeClr val="accent6"/>
              </a:solidFill>
              <a:latin typeface="Arial Narrow" pitchFamily="34" charset="0"/>
            </a:endParaRPr>
          </a:p>
        </p:txBody>
      </p:sp>
      <p:sp>
        <p:nvSpPr>
          <p:cNvPr id="44" name="正方形/長方形 43"/>
          <p:cNvSpPr/>
          <p:nvPr/>
        </p:nvSpPr>
        <p:spPr>
          <a:xfrm>
            <a:off x="3941993" y="4599013"/>
            <a:ext cx="1080001"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b="1" dirty="0">
                <a:solidFill>
                  <a:schemeClr val="accent6"/>
                </a:solidFill>
                <a:latin typeface="Arial Narrow" pitchFamily="34" charset="0"/>
              </a:rPr>
              <a:t>BL</a:t>
            </a:r>
            <a:endParaRPr kumimoji="1" lang="ja-JP" altLang="en-US" sz="1600" b="1" dirty="0">
              <a:solidFill>
                <a:schemeClr val="accent6"/>
              </a:solidFill>
              <a:latin typeface="Arial Narrow" pitchFamily="34" charset="0"/>
            </a:endParaRPr>
          </a:p>
        </p:txBody>
      </p:sp>
    </p:spTree>
    <p:extLst>
      <p:ext uri="{BB962C8B-B14F-4D97-AF65-F5344CB8AC3E}">
        <p14:creationId xmlns:p14="http://schemas.microsoft.com/office/powerpoint/2010/main" val="21644050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速度</a:t>
            </a:r>
          </a:p>
        </p:txBody>
      </p:sp>
      <p:sp>
        <p:nvSpPr>
          <p:cNvPr id="3" name="テキスト プレースホルダー 2"/>
          <p:cNvSpPr>
            <a:spLocks noGrp="1"/>
          </p:cNvSpPr>
          <p:nvPr>
            <p:ph type="body" sz="quarter" idx="10"/>
          </p:nvPr>
        </p:nvSpPr>
        <p:spPr>
          <a:xfrm>
            <a:off x="341953" y="1088974"/>
            <a:ext cx="8640096" cy="5219751"/>
          </a:xfrm>
        </p:spPr>
        <p:txBody>
          <a:bodyPr/>
          <a:lstStyle/>
          <a:p>
            <a:r>
              <a:rPr kumimoji="1" lang="ja-JP" altLang="en-US" dirty="0"/>
              <a:t>信号線の長さがなぜ問題に？</a:t>
            </a:r>
            <a:endParaRPr kumimoji="1" lang="en-US" altLang="ja-JP" dirty="0"/>
          </a:p>
          <a:p>
            <a:pPr lvl="1"/>
            <a:r>
              <a:rPr lang="ja-JP" altLang="en-US" dirty="0"/>
              <a:t>電気信号が伝わる速度はとても速いのでは？</a:t>
            </a:r>
            <a:r>
              <a:rPr lang="en-US" altLang="ja-JP" dirty="0"/>
              <a:t>	</a:t>
            </a:r>
          </a:p>
          <a:p>
            <a:r>
              <a:rPr kumimoji="1" lang="ja-JP" altLang="en-US" dirty="0"/>
              <a:t>計算してみる：</a:t>
            </a:r>
            <a:endParaRPr kumimoji="1" lang="en-US" altLang="ja-JP" dirty="0"/>
          </a:p>
          <a:p>
            <a:pPr lvl="1"/>
            <a:r>
              <a:rPr kumimoji="1" lang="ja-JP" altLang="en-US" dirty="0"/>
              <a:t>光の速度：</a:t>
            </a:r>
            <a:r>
              <a:rPr kumimoji="1" lang="en-US" altLang="ja-JP" dirty="0"/>
              <a:t>		</a:t>
            </a:r>
            <a:r>
              <a:rPr kumimoji="1" lang="ja-JP" altLang="en-US" dirty="0"/>
              <a:t>　 秒速 </a:t>
            </a:r>
            <a:r>
              <a:rPr kumimoji="1" lang="en-US" altLang="ja-JP" dirty="0"/>
              <a:t>30</a:t>
            </a:r>
            <a:r>
              <a:rPr kumimoji="1" lang="ja-JP" altLang="en-US" dirty="0"/>
              <a:t>万</a:t>
            </a:r>
            <a:r>
              <a:rPr kumimoji="1" lang="en-US" altLang="ja-JP" dirty="0"/>
              <a:t>Km</a:t>
            </a:r>
            <a:r>
              <a:rPr kumimoji="1" lang="ja-JP" altLang="en-US" dirty="0"/>
              <a:t>  </a:t>
            </a:r>
            <a:r>
              <a:rPr kumimoji="1" lang="en-US" altLang="ja-JP" dirty="0"/>
              <a:t>=  </a:t>
            </a:r>
            <a:r>
              <a:rPr kumimoji="1" lang="en-US" altLang="ja-JP" dirty="0">
                <a:solidFill>
                  <a:schemeClr val="accent5"/>
                </a:solidFill>
              </a:rPr>
              <a:t>3×10^8</a:t>
            </a:r>
            <a:r>
              <a:rPr kumimoji="1" lang="en-US" altLang="ja-JP" dirty="0"/>
              <a:t> m</a:t>
            </a:r>
          </a:p>
          <a:p>
            <a:pPr lvl="1"/>
            <a:r>
              <a:rPr lang="en-US" altLang="ja-JP" dirty="0"/>
              <a:t>CPU </a:t>
            </a:r>
            <a:r>
              <a:rPr lang="ja-JP" altLang="en-US" dirty="0"/>
              <a:t>の動作周波数：　　  </a:t>
            </a:r>
            <a:r>
              <a:rPr lang="en-US" altLang="ja-JP" dirty="0"/>
              <a:t>3GHz      =  </a:t>
            </a:r>
            <a:r>
              <a:rPr lang="en-US" altLang="ja-JP" dirty="0">
                <a:solidFill>
                  <a:schemeClr val="accent3">
                    <a:lumMod val="75000"/>
                  </a:schemeClr>
                </a:solidFill>
              </a:rPr>
              <a:t>3×10^9</a:t>
            </a:r>
            <a:r>
              <a:rPr lang="en-US" altLang="ja-JP" dirty="0">
                <a:solidFill>
                  <a:schemeClr val="accent6"/>
                </a:solidFill>
              </a:rPr>
              <a:t> </a:t>
            </a:r>
            <a:r>
              <a:rPr lang="en-US" altLang="ja-JP" dirty="0"/>
              <a:t>Hz</a:t>
            </a:r>
          </a:p>
          <a:p>
            <a:pPr lvl="1"/>
            <a:r>
              <a:rPr kumimoji="1" lang="en-US" altLang="ja-JP" dirty="0"/>
              <a:t>1</a:t>
            </a:r>
            <a:r>
              <a:rPr kumimoji="1" lang="ja-JP" altLang="en-US" dirty="0"/>
              <a:t>回の処理で光が進める長さ </a:t>
            </a:r>
            <a:r>
              <a:rPr kumimoji="1" lang="en-US" altLang="ja-JP" dirty="0"/>
              <a:t>= (</a:t>
            </a:r>
            <a:r>
              <a:rPr lang="en-US" altLang="ja-JP" dirty="0">
                <a:solidFill>
                  <a:schemeClr val="accent5"/>
                </a:solidFill>
              </a:rPr>
              <a:t>3×10^8</a:t>
            </a:r>
            <a:r>
              <a:rPr lang="en-US" altLang="ja-JP" dirty="0"/>
              <a:t>) / (</a:t>
            </a:r>
            <a:r>
              <a:rPr lang="en-US" altLang="ja-JP" dirty="0">
                <a:solidFill>
                  <a:schemeClr val="accent3">
                    <a:lumMod val="75000"/>
                  </a:schemeClr>
                </a:solidFill>
              </a:rPr>
              <a:t>3×10^9</a:t>
            </a:r>
            <a:r>
              <a:rPr lang="en-US" altLang="ja-JP" dirty="0"/>
              <a:t>) = </a:t>
            </a:r>
            <a:r>
              <a:rPr lang="en-US" altLang="ja-JP" dirty="0">
                <a:solidFill>
                  <a:schemeClr val="accent6"/>
                </a:solidFill>
              </a:rPr>
              <a:t>0.1m</a:t>
            </a:r>
            <a:r>
              <a:rPr lang="en-US" altLang="ja-JP" dirty="0"/>
              <a:t> = </a:t>
            </a:r>
            <a:r>
              <a:rPr lang="en-US" altLang="ja-JP" dirty="0">
                <a:solidFill>
                  <a:schemeClr val="accent6"/>
                </a:solidFill>
              </a:rPr>
              <a:t>10cm</a:t>
            </a:r>
          </a:p>
          <a:p>
            <a:r>
              <a:rPr kumimoji="1" lang="ja-JP" altLang="en-US" dirty="0"/>
              <a:t>光の速度でも大して進めないぐらい，今のコンピュータは速い</a:t>
            </a:r>
            <a:endParaRPr kumimoji="1" lang="en-US" altLang="ja-JP" dirty="0"/>
          </a:p>
          <a:p>
            <a:pPr lvl="1"/>
            <a:r>
              <a:rPr kumimoji="1" lang="ja-JP" altLang="en-US" dirty="0"/>
              <a:t>回路中の電気信号の伝達は光よりもだいぶ遅い</a:t>
            </a:r>
          </a:p>
        </p:txBody>
      </p:sp>
    </p:spTree>
    <p:extLst>
      <p:ext uri="{BB962C8B-B14F-4D97-AF65-F5344CB8AC3E}">
        <p14:creationId xmlns:p14="http://schemas.microsoft.com/office/powerpoint/2010/main" val="41743509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a:t>データをとってくるのに，どのぐらいかかるか？</a:t>
            </a:r>
            <a:endParaRPr lang="ja-JP" altLang="en-US" dirty="0"/>
          </a:p>
        </p:txBody>
      </p:sp>
      <p:sp>
        <p:nvSpPr>
          <p:cNvPr id="23" name="下矢印 22"/>
          <p:cNvSpPr/>
          <p:nvPr/>
        </p:nvSpPr>
        <p:spPr bwMode="auto">
          <a:xfrm>
            <a:off x="1511966" y="2258986"/>
            <a:ext cx="360004" cy="360005"/>
          </a:xfrm>
          <a:prstGeom prst="downArrow">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p:cNvSpPr/>
          <p:nvPr/>
        </p:nvSpPr>
        <p:spPr bwMode="auto">
          <a:xfrm>
            <a:off x="611956" y="2708992"/>
            <a:ext cx="2160024" cy="810009"/>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メモリ</a:t>
            </a:r>
          </a:p>
        </p:txBody>
      </p:sp>
      <p:sp>
        <p:nvSpPr>
          <p:cNvPr id="6" name="角丸四角形 5"/>
          <p:cNvSpPr/>
          <p:nvPr/>
        </p:nvSpPr>
        <p:spPr bwMode="auto">
          <a:xfrm>
            <a:off x="1151962" y="1628980"/>
            <a:ext cx="1080012" cy="540006"/>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CPU</a:t>
            </a:r>
            <a:endParaRPr kumimoji="1" lang="ja-JP" altLang="en-US" sz="1600" dirty="0">
              <a:solidFill>
                <a:schemeClr val="tx1">
                  <a:lumMod val="75000"/>
                  <a:lumOff val="25000"/>
                </a:schemeClr>
              </a:solidFill>
              <a:latin typeface="+mn-ea"/>
            </a:endParaRPr>
          </a:p>
        </p:txBody>
      </p:sp>
      <p:sp>
        <p:nvSpPr>
          <p:cNvPr id="15" name="正方形/長方形 14"/>
          <p:cNvSpPr/>
          <p:nvPr/>
        </p:nvSpPr>
        <p:spPr bwMode="auto">
          <a:xfrm>
            <a:off x="611956" y="4059007"/>
            <a:ext cx="2160024" cy="810009"/>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ハードディスク</a:t>
            </a:r>
          </a:p>
        </p:txBody>
      </p:sp>
      <p:sp>
        <p:nvSpPr>
          <p:cNvPr id="18" name="下矢印 17"/>
          <p:cNvSpPr/>
          <p:nvPr/>
        </p:nvSpPr>
        <p:spPr bwMode="auto">
          <a:xfrm>
            <a:off x="1511966" y="3609002"/>
            <a:ext cx="360004" cy="360004"/>
          </a:xfrm>
          <a:prstGeom prst="downArrow">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9" name="正方形/長方形 18"/>
          <p:cNvSpPr/>
          <p:nvPr/>
        </p:nvSpPr>
        <p:spPr bwMode="auto">
          <a:xfrm>
            <a:off x="611956" y="5409022"/>
            <a:ext cx="2160024" cy="810009"/>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光学ドライブ</a:t>
            </a:r>
            <a:endParaRPr kumimoji="1" lang="en-US" altLang="ja-JP" sz="1600" dirty="0">
              <a:solidFill>
                <a:schemeClr val="tx1">
                  <a:lumMod val="75000"/>
                  <a:lumOff val="25000"/>
                </a:schemeClr>
              </a:solidFill>
              <a:latin typeface="+mn-ea"/>
            </a:endParaRPr>
          </a:p>
          <a:p>
            <a:pPr algn="ctr"/>
            <a:r>
              <a:rPr kumimoji="1" lang="ja-JP" altLang="en-US" sz="1600" dirty="0">
                <a:solidFill>
                  <a:schemeClr val="tx1">
                    <a:lumMod val="75000"/>
                    <a:lumOff val="25000"/>
                  </a:schemeClr>
                </a:solidFill>
                <a:latin typeface="+mn-ea"/>
              </a:rPr>
              <a:t>テープ・ドライブ</a:t>
            </a:r>
          </a:p>
        </p:txBody>
      </p:sp>
      <p:sp>
        <p:nvSpPr>
          <p:cNvPr id="21" name="下矢印 20"/>
          <p:cNvSpPr/>
          <p:nvPr/>
        </p:nvSpPr>
        <p:spPr bwMode="auto">
          <a:xfrm>
            <a:off x="1511966" y="4959017"/>
            <a:ext cx="360004" cy="360004"/>
          </a:xfrm>
          <a:prstGeom prst="downArrow">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2" name="正方形/長方形 21"/>
          <p:cNvSpPr/>
          <p:nvPr/>
        </p:nvSpPr>
        <p:spPr>
          <a:xfrm>
            <a:off x="3041983" y="1718981"/>
            <a:ext cx="424189" cy="400110"/>
          </a:xfrm>
          <a:prstGeom prst="rect">
            <a:avLst/>
          </a:prstGeom>
        </p:spPr>
        <p:txBody>
          <a:bodyPr wrap="none">
            <a:noAutofit/>
          </a:bodyPr>
          <a:lstStyle/>
          <a:p>
            <a:pPr marL="0" lvl="1"/>
            <a:r>
              <a:rPr lang="en-US" altLang="ja-JP" sz="2000" dirty="0">
                <a:solidFill>
                  <a:schemeClr val="tx1">
                    <a:lumMod val="75000"/>
                    <a:lumOff val="25000"/>
                  </a:schemeClr>
                </a:solidFill>
              </a:rPr>
              <a:t>1ns</a:t>
            </a:r>
            <a:endParaRPr lang="ja-JP" altLang="en-US" sz="2000" dirty="0">
              <a:solidFill>
                <a:schemeClr val="tx1">
                  <a:lumMod val="75000"/>
                  <a:lumOff val="25000"/>
                </a:schemeClr>
              </a:solidFill>
            </a:endParaRPr>
          </a:p>
        </p:txBody>
      </p:sp>
      <p:sp>
        <p:nvSpPr>
          <p:cNvPr id="28" name="正方形/長方形 27"/>
          <p:cNvSpPr/>
          <p:nvPr/>
        </p:nvSpPr>
        <p:spPr>
          <a:xfrm>
            <a:off x="3041983" y="2888994"/>
            <a:ext cx="424189" cy="400110"/>
          </a:xfrm>
          <a:prstGeom prst="rect">
            <a:avLst/>
          </a:prstGeom>
        </p:spPr>
        <p:txBody>
          <a:bodyPr wrap="none">
            <a:noAutofit/>
          </a:bodyPr>
          <a:lstStyle/>
          <a:p>
            <a:pPr marL="0" lvl="1"/>
            <a:r>
              <a:rPr lang="en-US" altLang="ja-JP" sz="2000" dirty="0">
                <a:solidFill>
                  <a:schemeClr val="tx1">
                    <a:lumMod val="75000"/>
                    <a:lumOff val="25000"/>
                  </a:schemeClr>
                </a:solidFill>
              </a:rPr>
              <a:t>100ns</a:t>
            </a:r>
            <a:endParaRPr lang="ja-JP" altLang="en-US" sz="2000" dirty="0">
              <a:solidFill>
                <a:schemeClr val="tx1">
                  <a:lumMod val="75000"/>
                  <a:lumOff val="25000"/>
                </a:schemeClr>
              </a:solidFill>
            </a:endParaRPr>
          </a:p>
        </p:txBody>
      </p:sp>
      <mc:AlternateContent xmlns:mc="http://schemas.openxmlformats.org/markup-compatibility/2006" xmlns:a14="http://schemas.microsoft.com/office/drawing/2010/main">
        <mc:Choice Requires="a14">
          <p:sp>
            <p:nvSpPr>
              <p:cNvPr id="29" name="正方形/長方形 28"/>
              <p:cNvSpPr/>
              <p:nvPr/>
            </p:nvSpPr>
            <p:spPr>
              <a:xfrm>
                <a:off x="3067799" y="4239009"/>
                <a:ext cx="424189" cy="400110"/>
              </a:xfrm>
              <a:prstGeom prst="rect">
                <a:avLst/>
              </a:prstGeom>
            </p:spPr>
            <p:txBody>
              <a:bodyPr wrap="none">
                <a:noAutofit/>
              </a:bodyPr>
              <a:lstStyle/>
              <a:p>
                <a:pPr marL="0" lvl="1"/>
                <a14:m>
                  <m:oMath xmlns:m="http://schemas.openxmlformats.org/officeDocument/2006/math">
                    <m:sSup>
                      <m:sSupPr>
                        <m:ctrlPr>
                          <a:rPr lang="en-US" altLang="ja-JP" sz="2000" i="1" dirty="0" smtClean="0">
                            <a:solidFill>
                              <a:schemeClr val="tx1">
                                <a:lumMod val="75000"/>
                                <a:lumOff val="25000"/>
                              </a:schemeClr>
                            </a:solidFill>
                            <a:latin typeface="Cambria Math" panose="02040503050406030204" pitchFamily="18" charset="0"/>
                          </a:rPr>
                        </m:ctrlPr>
                      </m:sSupPr>
                      <m:e>
                        <m:r>
                          <a:rPr lang="en-US" altLang="ja-JP" sz="2000" i="1" dirty="0" smtClean="0">
                            <a:solidFill>
                              <a:schemeClr val="tx1">
                                <a:lumMod val="75000"/>
                                <a:lumOff val="25000"/>
                              </a:schemeClr>
                            </a:solidFill>
                            <a:latin typeface="Cambria Math" panose="02040503050406030204" pitchFamily="18" charset="0"/>
                          </a:rPr>
                          <m:t>10</m:t>
                        </m:r>
                      </m:e>
                      <m:sup>
                        <m:r>
                          <a:rPr lang="en-US" altLang="ja-JP" sz="2000" i="1" dirty="0">
                            <a:solidFill>
                              <a:schemeClr val="tx1">
                                <a:lumMod val="75000"/>
                                <a:lumOff val="25000"/>
                              </a:schemeClr>
                            </a:solidFill>
                            <a:latin typeface="Cambria Math" panose="02040503050406030204" pitchFamily="18" charset="0"/>
                          </a:rPr>
                          <m:t>6</m:t>
                        </m:r>
                      </m:sup>
                    </m:sSup>
                  </m:oMath>
                </a14:m>
                <a:r>
                  <a:rPr lang="en-US" altLang="ja-JP" sz="2000" dirty="0">
                    <a:solidFill>
                      <a:schemeClr val="tx1">
                        <a:lumMod val="75000"/>
                        <a:lumOff val="25000"/>
                      </a:schemeClr>
                    </a:solidFill>
                  </a:rPr>
                  <a:t>ns</a:t>
                </a:r>
                <a:endParaRPr lang="ja-JP" altLang="en-US" sz="2000" dirty="0">
                  <a:solidFill>
                    <a:schemeClr val="tx1">
                      <a:lumMod val="75000"/>
                      <a:lumOff val="25000"/>
                    </a:schemeClr>
                  </a:solidFill>
                </a:endParaRPr>
              </a:p>
            </p:txBody>
          </p:sp>
        </mc:Choice>
        <mc:Fallback xmlns="">
          <p:sp>
            <p:nvSpPr>
              <p:cNvPr id="29" name="正方形/長方形 28"/>
              <p:cNvSpPr>
                <a:spLocks noRot="1" noChangeAspect="1" noMove="1" noResize="1" noEditPoints="1" noAdjustHandles="1" noChangeArrowheads="1" noChangeShapeType="1" noTextEdit="1"/>
              </p:cNvSpPr>
              <p:nvPr/>
            </p:nvSpPr>
            <p:spPr>
              <a:xfrm>
                <a:off x="3067799" y="4239009"/>
                <a:ext cx="424189" cy="400110"/>
              </a:xfrm>
              <a:prstGeom prst="rect">
                <a:avLst/>
              </a:prstGeom>
              <a:blipFill rotWithShape="0">
                <a:blip r:embed="rId2"/>
                <a:stretch>
                  <a:fillRect t="-6061" r="-112857" b="-2727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正方形/長方形 29"/>
              <p:cNvSpPr/>
              <p:nvPr/>
            </p:nvSpPr>
            <p:spPr>
              <a:xfrm>
                <a:off x="3041983" y="5589024"/>
                <a:ext cx="424189" cy="400110"/>
              </a:xfrm>
              <a:prstGeom prst="rect">
                <a:avLst/>
              </a:prstGeom>
            </p:spPr>
            <p:txBody>
              <a:bodyPr wrap="none">
                <a:noAutofit/>
              </a:bodyPr>
              <a:lstStyle/>
              <a:p>
                <a:pPr marL="0" lvl="1"/>
                <a14:m>
                  <m:oMath xmlns:m="http://schemas.openxmlformats.org/officeDocument/2006/math">
                    <m:sSup>
                      <m:sSupPr>
                        <m:ctrlPr>
                          <a:rPr lang="en-US" altLang="ja-JP" sz="2000" i="1" dirty="0" smtClean="0">
                            <a:solidFill>
                              <a:schemeClr val="tx1">
                                <a:lumMod val="75000"/>
                                <a:lumOff val="25000"/>
                              </a:schemeClr>
                            </a:solidFill>
                            <a:latin typeface="Cambria Math" panose="02040503050406030204" pitchFamily="18" charset="0"/>
                          </a:rPr>
                        </m:ctrlPr>
                      </m:sSupPr>
                      <m:e>
                        <m:r>
                          <a:rPr lang="en-US" altLang="ja-JP" sz="2000" i="1" dirty="0" smtClean="0">
                            <a:solidFill>
                              <a:schemeClr val="tx1">
                                <a:lumMod val="75000"/>
                                <a:lumOff val="25000"/>
                              </a:schemeClr>
                            </a:solidFill>
                            <a:latin typeface="Cambria Math" panose="02040503050406030204" pitchFamily="18" charset="0"/>
                          </a:rPr>
                          <m:t>10</m:t>
                        </m:r>
                      </m:e>
                      <m:sup>
                        <m:r>
                          <a:rPr lang="en-US" altLang="ja-JP" sz="2000" b="0" i="1" dirty="0" smtClean="0">
                            <a:solidFill>
                              <a:schemeClr val="tx1">
                                <a:lumMod val="75000"/>
                                <a:lumOff val="25000"/>
                              </a:schemeClr>
                            </a:solidFill>
                            <a:latin typeface="Cambria Math" panose="02040503050406030204" pitchFamily="18" charset="0"/>
                          </a:rPr>
                          <m:t>9</m:t>
                        </m:r>
                      </m:sup>
                    </m:sSup>
                  </m:oMath>
                </a14:m>
                <a:r>
                  <a:rPr lang="en-US" altLang="ja-JP" sz="2000" dirty="0">
                    <a:solidFill>
                      <a:schemeClr val="tx1">
                        <a:lumMod val="75000"/>
                        <a:lumOff val="25000"/>
                      </a:schemeClr>
                    </a:solidFill>
                  </a:rPr>
                  <a:t>ns</a:t>
                </a:r>
                <a:endParaRPr lang="ja-JP" altLang="en-US" sz="2000" dirty="0">
                  <a:solidFill>
                    <a:schemeClr val="tx1">
                      <a:lumMod val="75000"/>
                      <a:lumOff val="25000"/>
                    </a:schemeClr>
                  </a:solidFill>
                </a:endParaRPr>
              </a:p>
            </p:txBody>
          </p:sp>
        </mc:Choice>
        <mc:Fallback xmlns="">
          <p:sp>
            <p:nvSpPr>
              <p:cNvPr id="30" name="正方形/長方形 29"/>
              <p:cNvSpPr>
                <a:spLocks noRot="1" noChangeAspect="1" noMove="1" noResize="1" noEditPoints="1" noAdjustHandles="1" noChangeArrowheads="1" noChangeShapeType="1" noTextEdit="1"/>
              </p:cNvSpPr>
              <p:nvPr/>
            </p:nvSpPr>
            <p:spPr>
              <a:xfrm>
                <a:off x="3041983" y="5589024"/>
                <a:ext cx="424189" cy="400110"/>
              </a:xfrm>
              <a:prstGeom prst="rect">
                <a:avLst/>
              </a:prstGeom>
              <a:blipFill rotWithShape="0">
                <a:blip r:embed="rId3"/>
                <a:stretch>
                  <a:fillRect t="-7692" r="-111429" b="-29231"/>
                </a:stretch>
              </a:blipFill>
            </p:spPr>
            <p:txBody>
              <a:bodyPr/>
              <a:lstStyle/>
              <a:p>
                <a:r>
                  <a:rPr lang="ja-JP" altLang="en-US">
                    <a:noFill/>
                  </a:rPr>
                  <a:t> </a:t>
                </a:r>
              </a:p>
            </p:txBody>
          </p:sp>
        </mc:Fallback>
      </mc:AlternateContent>
      <p:grpSp>
        <p:nvGrpSpPr>
          <p:cNvPr id="10" name="グループ化 9"/>
          <p:cNvGrpSpPr/>
          <p:nvPr/>
        </p:nvGrpSpPr>
        <p:grpSpPr>
          <a:xfrm>
            <a:off x="5112006" y="1448978"/>
            <a:ext cx="1774204" cy="990011"/>
            <a:chOff x="5112006" y="1448978"/>
            <a:chExt cx="1774204" cy="990011"/>
          </a:xfrm>
        </p:grpSpPr>
        <p:pic>
          <p:nvPicPr>
            <p:cNvPr id="1032" name="Picture 8" descr="「本棚 イラスト」の画像検索結果"/>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12006" y="1448978"/>
              <a:ext cx="1111166" cy="990011"/>
            </a:xfrm>
            <a:prstGeom prst="rect">
              <a:avLst/>
            </a:prstGeom>
            <a:noFill/>
            <a:extLst>
              <a:ext uri="{909E8E84-426E-40DD-AFC4-6F175D3DCCD1}">
                <a14:hiddenFill xmlns:a14="http://schemas.microsoft.com/office/drawing/2010/main">
                  <a:solidFill>
                    <a:srgbClr val="FFFFFF"/>
                  </a:solidFill>
                </a14:hiddenFill>
              </a:ext>
            </a:extLst>
          </p:spPr>
        </p:pic>
        <p:sp>
          <p:nvSpPr>
            <p:cNvPr id="32" name="正方形/長方形 31"/>
            <p:cNvSpPr/>
            <p:nvPr/>
          </p:nvSpPr>
          <p:spPr>
            <a:xfrm>
              <a:off x="6462021" y="1628980"/>
              <a:ext cx="424189" cy="400110"/>
            </a:xfrm>
            <a:prstGeom prst="rect">
              <a:avLst/>
            </a:prstGeom>
          </p:spPr>
          <p:txBody>
            <a:bodyPr wrap="none">
              <a:noAutofit/>
            </a:bodyPr>
            <a:lstStyle/>
            <a:p>
              <a:pPr marL="0" lvl="1"/>
              <a:r>
                <a:rPr lang="ja-JP" altLang="en-US" sz="2000" dirty="0">
                  <a:solidFill>
                    <a:schemeClr val="tx1">
                      <a:lumMod val="75000"/>
                      <a:lumOff val="25000"/>
                    </a:schemeClr>
                  </a:solidFill>
                </a:rPr>
                <a:t>マイ本棚：</a:t>
              </a:r>
              <a:br>
                <a:rPr lang="en-US" altLang="ja-JP" sz="2000" dirty="0">
                  <a:solidFill>
                    <a:schemeClr val="tx1">
                      <a:lumMod val="75000"/>
                      <a:lumOff val="25000"/>
                    </a:schemeClr>
                  </a:solidFill>
                </a:rPr>
              </a:br>
              <a:r>
                <a:rPr lang="en-US" altLang="ja-JP" sz="2000" dirty="0">
                  <a:solidFill>
                    <a:schemeClr val="tx1">
                      <a:lumMod val="75000"/>
                      <a:lumOff val="25000"/>
                    </a:schemeClr>
                  </a:solidFill>
                </a:rPr>
                <a:t>1</a:t>
              </a:r>
              <a:r>
                <a:rPr lang="ja-JP" altLang="en-US" sz="2000" dirty="0">
                  <a:solidFill>
                    <a:schemeClr val="tx1">
                      <a:lumMod val="75000"/>
                      <a:lumOff val="25000"/>
                    </a:schemeClr>
                  </a:solidFill>
                </a:rPr>
                <a:t>分（目的の本を探す）</a:t>
              </a:r>
            </a:p>
          </p:txBody>
        </p:sp>
      </p:grpSp>
      <p:grpSp>
        <p:nvGrpSpPr>
          <p:cNvPr id="12" name="グループ化 11"/>
          <p:cNvGrpSpPr/>
          <p:nvPr/>
        </p:nvGrpSpPr>
        <p:grpSpPr>
          <a:xfrm>
            <a:off x="4662001" y="3969006"/>
            <a:ext cx="2224209" cy="1080012"/>
            <a:chOff x="4662001" y="3969006"/>
            <a:chExt cx="2224209" cy="1080012"/>
          </a:xfrm>
        </p:grpSpPr>
        <p:pic>
          <p:nvPicPr>
            <p:cNvPr id="1048" name="Picture 24" descr="「木星」の画像検索結果"/>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62001" y="3969006"/>
              <a:ext cx="1608278" cy="1080012"/>
            </a:xfrm>
            <a:prstGeom prst="rect">
              <a:avLst/>
            </a:prstGeom>
            <a:noFill/>
            <a:extLst>
              <a:ext uri="{909E8E84-426E-40DD-AFC4-6F175D3DCCD1}">
                <a14:hiddenFill xmlns:a14="http://schemas.microsoft.com/office/drawing/2010/main">
                  <a:solidFill>
                    <a:srgbClr val="FFFFFF"/>
                  </a:solidFill>
                </a14:hiddenFill>
              </a:ext>
            </a:extLst>
          </p:spPr>
        </p:pic>
        <p:sp>
          <p:nvSpPr>
            <p:cNvPr id="38" name="正方形/長方形 37"/>
            <p:cNvSpPr/>
            <p:nvPr/>
          </p:nvSpPr>
          <p:spPr>
            <a:xfrm>
              <a:off x="6462021" y="4239009"/>
              <a:ext cx="424189" cy="400110"/>
            </a:xfrm>
            <a:prstGeom prst="rect">
              <a:avLst/>
            </a:prstGeom>
          </p:spPr>
          <p:txBody>
            <a:bodyPr wrap="none">
              <a:noAutofit/>
            </a:bodyPr>
            <a:lstStyle/>
            <a:p>
              <a:pPr marL="0" lvl="1"/>
              <a:r>
                <a:rPr lang="ja-JP" altLang="en-US" sz="2000" dirty="0">
                  <a:solidFill>
                    <a:schemeClr val="tx1">
                      <a:lumMod val="75000"/>
                      <a:lumOff val="25000"/>
                    </a:schemeClr>
                  </a:solidFill>
                </a:rPr>
                <a:t>木星：</a:t>
              </a:r>
              <a:br>
                <a:rPr lang="en-US" altLang="ja-JP" sz="2000" dirty="0">
                  <a:solidFill>
                    <a:schemeClr val="tx1">
                      <a:lumMod val="75000"/>
                      <a:lumOff val="25000"/>
                    </a:schemeClr>
                  </a:solidFill>
                </a:rPr>
              </a:br>
              <a:r>
                <a:rPr lang="en-US" altLang="ja-JP" sz="2000" dirty="0">
                  <a:solidFill>
                    <a:schemeClr val="tx1">
                      <a:lumMod val="75000"/>
                      <a:lumOff val="25000"/>
                    </a:schemeClr>
                  </a:solidFill>
                </a:rPr>
                <a:t>2</a:t>
              </a:r>
              <a:r>
                <a:rPr lang="ja-JP" altLang="en-US" sz="2000" dirty="0">
                  <a:solidFill>
                    <a:schemeClr val="tx1">
                      <a:lumMod val="75000"/>
                      <a:lumOff val="25000"/>
                    </a:schemeClr>
                  </a:solidFill>
                </a:rPr>
                <a:t>年   （ロケット）</a:t>
              </a:r>
            </a:p>
          </p:txBody>
        </p:sp>
      </p:grpSp>
      <p:grpSp>
        <p:nvGrpSpPr>
          <p:cNvPr id="13" name="グループ化 12"/>
          <p:cNvGrpSpPr/>
          <p:nvPr/>
        </p:nvGrpSpPr>
        <p:grpSpPr>
          <a:xfrm>
            <a:off x="4301997" y="5409022"/>
            <a:ext cx="2584213" cy="900010"/>
            <a:chOff x="4301997" y="5409022"/>
            <a:chExt cx="2584213" cy="900010"/>
          </a:xfrm>
        </p:grpSpPr>
        <p:pic>
          <p:nvPicPr>
            <p:cNvPr id="1050" name="Picture 26" descr="http://www.skyfactory.org/deneb/Deneb_large.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301997" y="5409022"/>
              <a:ext cx="1960022" cy="900010"/>
            </a:xfrm>
            <a:prstGeom prst="rect">
              <a:avLst/>
            </a:prstGeom>
            <a:noFill/>
            <a:extLst>
              <a:ext uri="{909E8E84-426E-40DD-AFC4-6F175D3DCCD1}">
                <a14:hiddenFill xmlns:a14="http://schemas.microsoft.com/office/drawing/2010/main">
                  <a:solidFill>
                    <a:srgbClr val="FFFFFF"/>
                  </a:solidFill>
                </a14:hiddenFill>
              </a:ext>
            </a:extLst>
          </p:spPr>
        </p:pic>
        <p:sp>
          <p:nvSpPr>
            <p:cNvPr id="41" name="正方形/長方形 40"/>
            <p:cNvSpPr/>
            <p:nvPr/>
          </p:nvSpPr>
          <p:spPr>
            <a:xfrm>
              <a:off x="6462021" y="5589024"/>
              <a:ext cx="424189" cy="400110"/>
            </a:xfrm>
            <a:prstGeom prst="rect">
              <a:avLst/>
            </a:prstGeom>
          </p:spPr>
          <p:txBody>
            <a:bodyPr wrap="none">
              <a:noAutofit/>
            </a:bodyPr>
            <a:lstStyle/>
            <a:p>
              <a:pPr marL="0" lvl="1"/>
              <a:r>
                <a:rPr lang="ja-JP" altLang="en-US" sz="2000" dirty="0">
                  <a:solidFill>
                    <a:schemeClr val="tx1">
                      <a:lumMod val="75000"/>
                      <a:lumOff val="25000"/>
                    </a:schemeClr>
                  </a:solidFill>
                </a:rPr>
                <a:t>白鳥座デネブ：</a:t>
              </a:r>
              <a:br>
                <a:rPr lang="en-US" altLang="ja-JP" sz="2000" dirty="0">
                  <a:solidFill>
                    <a:schemeClr val="tx1">
                      <a:lumMod val="75000"/>
                      <a:lumOff val="25000"/>
                    </a:schemeClr>
                  </a:solidFill>
                </a:rPr>
              </a:br>
              <a:r>
                <a:rPr lang="en-US" altLang="ja-JP" sz="2000" dirty="0">
                  <a:solidFill>
                    <a:schemeClr val="tx1">
                      <a:lumMod val="75000"/>
                      <a:lumOff val="25000"/>
                    </a:schemeClr>
                  </a:solidFill>
                </a:rPr>
                <a:t>2000</a:t>
              </a:r>
              <a:r>
                <a:rPr lang="ja-JP" altLang="en-US" sz="2000" dirty="0">
                  <a:solidFill>
                    <a:schemeClr val="tx1">
                      <a:lumMod val="75000"/>
                      <a:lumOff val="25000"/>
                    </a:schemeClr>
                  </a:solidFill>
                </a:rPr>
                <a:t>年（光速）</a:t>
              </a:r>
            </a:p>
          </p:txBody>
        </p:sp>
      </p:grpSp>
      <p:grpSp>
        <p:nvGrpSpPr>
          <p:cNvPr id="4" name="グループ化 3"/>
          <p:cNvGrpSpPr/>
          <p:nvPr/>
        </p:nvGrpSpPr>
        <p:grpSpPr>
          <a:xfrm>
            <a:off x="4301997" y="2528990"/>
            <a:ext cx="2584213" cy="1217149"/>
            <a:chOff x="4301997" y="2528990"/>
            <a:chExt cx="2584213" cy="1217149"/>
          </a:xfrm>
        </p:grpSpPr>
        <p:pic>
          <p:nvPicPr>
            <p:cNvPr id="1026" name="Picture 2" descr="https://4.bp.blogspot.com/-HXhQY5J5SKY/U7O8H5dFRcI/AAAAAAAAiaE/mHc90zyBI8w/s800/nagoya_syachihoko.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02007" y="2618991"/>
              <a:ext cx="1211986" cy="112714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ã«ãã§ã®ã¢ã¼ãã³ã°ã»ããã®ã¤ã©ã¹ãï¼å°åãã¼ã¹ãï¼"/>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301997" y="2528990"/>
              <a:ext cx="1193595" cy="1050364"/>
            </a:xfrm>
            <a:prstGeom prst="rect">
              <a:avLst/>
            </a:prstGeom>
            <a:noFill/>
            <a:extLst>
              <a:ext uri="{909E8E84-426E-40DD-AFC4-6F175D3DCCD1}">
                <a14:hiddenFill xmlns:a14="http://schemas.microsoft.com/office/drawing/2010/main">
                  <a:solidFill>
                    <a:srgbClr val="FFFFFF"/>
                  </a:solidFill>
                </a14:hiddenFill>
              </a:ext>
            </a:extLst>
          </p:spPr>
        </p:pic>
        <p:sp>
          <p:nvSpPr>
            <p:cNvPr id="31" name="正方形/長方形 30"/>
            <p:cNvSpPr/>
            <p:nvPr/>
          </p:nvSpPr>
          <p:spPr>
            <a:xfrm>
              <a:off x="6462021" y="2888994"/>
              <a:ext cx="424189" cy="400110"/>
            </a:xfrm>
            <a:prstGeom prst="rect">
              <a:avLst/>
            </a:prstGeom>
          </p:spPr>
          <p:txBody>
            <a:bodyPr wrap="none">
              <a:noAutofit/>
            </a:bodyPr>
            <a:lstStyle/>
            <a:p>
              <a:pPr marL="0" lvl="1"/>
              <a:r>
                <a:rPr lang="ja-JP" altLang="en-US" sz="2000" dirty="0">
                  <a:solidFill>
                    <a:schemeClr val="tx1">
                      <a:lumMod val="75000"/>
                      <a:lumOff val="25000"/>
                    </a:schemeClr>
                  </a:solidFill>
                </a:rPr>
                <a:t>名古屋：</a:t>
              </a:r>
              <a:br>
                <a:rPr lang="en-US" altLang="ja-JP" sz="2000" dirty="0">
                  <a:solidFill>
                    <a:schemeClr val="tx1">
                      <a:lumMod val="75000"/>
                      <a:lumOff val="25000"/>
                    </a:schemeClr>
                  </a:solidFill>
                </a:rPr>
              </a:br>
              <a:r>
                <a:rPr lang="en-US" altLang="ja-JP" sz="2000" dirty="0">
                  <a:solidFill>
                    <a:schemeClr val="tx1">
                      <a:lumMod val="75000"/>
                      <a:lumOff val="25000"/>
                    </a:schemeClr>
                  </a:solidFill>
                </a:rPr>
                <a:t>95</a:t>
              </a:r>
              <a:r>
                <a:rPr lang="ja-JP" altLang="en-US" sz="2000" dirty="0">
                  <a:solidFill>
                    <a:schemeClr val="tx1">
                      <a:lumMod val="75000"/>
                      <a:lumOff val="25000"/>
                    </a:schemeClr>
                  </a:solidFill>
                </a:rPr>
                <a:t>分（新幹線）</a:t>
              </a:r>
            </a:p>
          </p:txBody>
        </p:sp>
      </p:grpSp>
    </p:spTree>
    <p:extLst>
      <p:ext uri="{BB962C8B-B14F-4D97-AF65-F5344CB8AC3E}">
        <p14:creationId xmlns:p14="http://schemas.microsoft.com/office/powerpoint/2010/main" val="29800345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メモリのまとめ</a:t>
            </a:r>
          </a:p>
        </p:txBody>
      </p:sp>
      <p:sp>
        <p:nvSpPr>
          <p:cNvPr id="3" name="テキスト プレースホルダー 2"/>
          <p:cNvSpPr>
            <a:spLocks noGrp="1"/>
          </p:cNvSpPr>
          <p:nvPr>
            <p:ph type="body" sz="quarter" idx="10"/>
          </p:nvPr>
        </p:nvSpPr>
        <p:spPr>
          <a:xfrm>
            <a:off x="431954" y="1088974"/>
            <a:ext cx="8460094" cy="5219751"/>
          </a:xfrm>
        </p:spPr>
        <p:txBody>
          <a:bodyPr/>
          <a:lstStyle/>
          <a:p>
            <a:r>
              <a:rPr kumimoji="1" lang="ja-JP" altLang="en-US" dirty="0"/>
              <a:t>メモリ</a:t>
            </a:r>
            <a:endParaRPr kumimoji="1" lang="en-US" altLang="ja-JP" dirty="0"/>
          </a:p>
          <a:p>
            <a:pPr lvl="1"/>
            <a:r>
              <a:rPr kumimoji="1" lang="ja-JP" altLang="en-US" dirty="0"/>
              <a:t>情報を記憶し，アドレスで指定して読み書きする回路</a:t>
            </a:r>
            <a:endParaRPr kumimoji="1" lang="en-US" altLang="ja-JP" dirty="0"/>
          </a:p>
          <a:p>
            <a:r>
              <a:rPr kumimoji="1" lang="ja-JP" altLang="en-US" dirty="0">
                <a:solidFill>
                  <a:schemeClr val="accent5"/>
                </a:solidFill>
              </a:rPr>
              <a:t>速さと大きさにはトレードオフがある</a:t>
            </a:r>
            <a:endParaRPr kumimoji="1" lang="en-US" altLang="ja-JP" dirty="0">
              <a:solidFill>
                <a:schemeClr val="accent5"/>
              </a:solidFill>
            </a:endParaRPr>
          </a:p>
          <a:p>
            <a:pPr lvl="1"/>
            <a:r>
              <a:rPr kumimoji="1" lang="ja-JP" altLang="en-US" dirty="0"/>
              <a:t>「大きくて遅いメモリ」か「小さくて速いメモリ」しか作れない</a:t>
            </a:r>
            <a:endParaRPr kumimoji="1" lang="en-US" altLang="ja-JP" dirty="0"/>
          </a:p>
          <a:p>
            <a:r>
              <a:rPr kumimoji="1" lang="ja-JP" altLang="en-US" dirty="0"/>
              <a:t>実際には，セルをどのような方式で作るかでも大きく変わる</a:t>
            </a:r>
            <a:endParaRPr kumimoji="1" lang="en-US" altLang="ja-JP" dirty="0"/>
          </a:p>
          <a:p>
            <a:pPr lvl="1"/>
            <a:r>
              <a:rPr kumimoji="1" lang="ja-JP" altLang="en-US" dirty="0"/>
              <a:t>しかし，上記のトレードオフは常になりたつ</a:t>
            </a:r>
          </a:p>
        </p:txBody>
      </p:sp>
    </p:spTree>
    <p:extLst>
      <p:ext uri="{BB962C8B-B14F-4D97-AF65-F5344CB8AC3E}">
        <p14:creationId xmlns:p14="http://schemas.microsoft.com/office/powerpoint/2010/main" val="203865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メモリの容量と速度</a:t>
            </a:r>
            <a:endParaRPr kumimoji="1" lang="en-US" altLang="ja-JP" dirty="0"/>
          </a:p>
          <a:p>
            <a:pPr marL="457200" indent="-457200">
              <a:buFont typeface="+mj-lt"/>
              <a:buAutoNum type="arabicPeriod"/>
            </a:pPr>
            <a:r>
              <a:rPr lang="ja-JP" altLang="en-US" b="1" dirty="0"/>
              <a:t>キャッシュの基本的な考え方</a:t>
            </a:r>
            <a:endParaRPr lang="en-US" altLang="ja-JP" b="1" dirty="0"/>
          </a:p>
          <a:p>
            <a:pPr marL="817200" lvl="1" indent="-457200">
              <a:buFont typeface="+mj-lt"/>
              <a:buAutoNum type="arabicPeriod"/>
            </a:pPr>
            <a:r>
              <a:rPr lang="ja-JP" altLang="en-US" dirty="0"/>
              <a:t>基本的な原理と構造</a:t>
            </a:r>
            <a:endParaRPr lang="en-US" altLang="ja-JP" dirty="0"/>
          </a:p>
          <a:p>
            <a:pPr marL="817200" lvl="1" indent="-457200">
              <a:buFont typeface="+mj-lt"/>
              <a:buAutoNum type="arabicPeriod"/>
            </a:pPr>
            <a:r>
              <a:rPr lang="ja-JP" altLang="en-US" dirty="0"/>
              <a:t>容量の性能への影響</a:t>
            </a:r>
            <a:endParaRPr lang="en-US" altLang="ja-JP" dirty="0"/>
          </a:p>
          <a:p>
            <a:pPr marL="817200" lvl="1" indent="-457200">
              <a:buFont typeface="+mj-lt"/>
              <a:buAutoNum type="arabicPeriod"/>
            </a:pPr>
            <a:r>
              <a:rPr kumimoji="1" lang="ja-JP" altLang="en-US" dirty="0"/>
              <a:t>キャッシュのレイテンシと命令スケジューリング</a:t>
            </a:r>
            <a:endParaRPr lang="en-US" altLang="ja-JP" dirty="0"/>
          </a:p>
          <a:p>
            <a:pPr marL="457200" indent="-457200">
              <a:buFont typeface="+mj-lt"/>
              <a:buAutoNum type="arabicPeriod"/>
            </a:pPr>
            <a:r>
              <a:rPr lang="ja-JP" altLang="en-US" dirty="0"/>
              <a:t>キャッシュの構成方法</a:t>
            </a:r>
            <a:endParaRPr lang="en-US" altLang="ja-JP" dirty="0"/>
          </a:p>
          <a:p>
            <a:pPr marL="457200" indent="-457200">
              <a:buFont typeface="+mj-lt"/>
              <a:buAutoNum type="arabicPeriod"/>
            </a:pPr>
            <a:r>
              <a:rPr lang="ja-JP" altLang="en-US" dirty="0"/>
              <a:t>行列積での動作例</a:t>
            </a:r>
            <a:endParaRPr lang="en-US" altLang="ja-JP" dirty="0"/>
          </a:p>
        </p:txBody>
      </p:sp>
    </p:spTree>
    <p:extLst>
      <p:ext uri="{BB962C8B-B14F-4D97-AF65-F5344CB8AC3E}">
        <p14:creationId xmlns:p14="http://schemas.microsoft.com/office/powerpoint/2010/main" val="2501939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記憶階層</a:t>
            </a:r>
          </a:p>
        </p:txBody>
      </p:sp>
      <p:sp>
        <p:nvSpPr>
          <p:cNvPr id="3" name="テキスト プレースホルダー 2"/>
          <p:cNvSpPr>
            <a:spLocks noGrp="1"/>
          </p:cNvSpPr>
          <p:nvPr>
            <p:ph type="body" sz="quarter" idx="10"/>
          </p:nvPr>
        </p:nvSpPr>
        <p:spPr>
          <a:xfrm>
            <a:off x="431954" y="1088975"/>
            <a:ext cx="8100090" cy="1620018"/>
          </a:xfrm>
        </p:spPr>
        <p:txBody>
          <a:bodyPr/>
          <a:lstStyle/>
          <a:p>
            <a:r>
              <a:rPr kumimoji="1" lang="ja-JP" altLang="en-US" dirty="0"/>
              <a:t>以下を階層的に組み合わせる</a:t>
            </a:r>
            <a:endParaRPr kumimoji="1" lang="en-US" altLang="ja-JP" dirty="0"/>
          </a:p>
          <a:p>
            <a:pPr lvl="1"/>
            <a:r>
              <a:rPr lang="ja-JP" altLang="en-US" dirty="0"/>
              <a:t>小さいけど速いメモリ：</a:t>
            </a:r>
            <a:r>
              <a:rPr lang="ja-JP" altLang="en-US" dirty="0">
                <a:solidFill>
                  <a:schemeClr val="accent2"/>
                </a:solidFill>
              </a:rPr>
              <a:t>キャッシュ</a:t>
            </a:r>
            <a:endParaRPr lang="en-US" altLang="ja-JP" dirty="0">
              <a:solidFill>
                <a:schemeClr val="accent2"/>
              </a:solidFill>
            </a:endParaRPr>
          </a:p>
          <a:p>
            <a:pPr lvl="1"/>
            <a:r>
              <a:rPr kumimoji="1" lang="ja-JP" altLang="en-US" dirty="0"/>
              <a:t>大きいけど遅いメモリ：メイン・メモリ</a:t>
            </a:r>
          </a:p>
        </p:txBody>
      </p:sp>
      <p:sp>
        <p:nvSpPr>
          <p:cNvPr id="4" name="下矢印 3"/>
          <p:cNvSpPr/>
          <p:nvPr/>
        </p:nvSpPr>
        <p:spPr bwMode="auto">
          <a:xfrm>
            <a:off x="2591978" y="3969006"/>
            <a:ext cx="360004" cy="1440016"/>
          </a:xfrm>
          <a:prstGeom prst="downArrow">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下矢印 4"/>
          <p:cNvSpPr/>
          <p:nvPr/>
        </p:nvSpPr>
        <p:spPr bwMode="auto">
          <a:xfrm>
            <a:off x="5832014" y="3969006"/>
            <a:ext cx="360004" cy="450005"/>
          </a:xfrm>
          <a:prstGeom prst="downArrow">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下矢印 5"/>
          <p:cNvSpPr/>
          <p:nvPr/>
        </p:nvSpPr>
        <p:spPr bwMode="auto">
          <a:xfrm>
            <a:off x="5832014" y="4959017"/>
            <a:ext cx="360004" cy="450005"/>
          </a:xfrm>
          <a:prstGeom prst="downArrow">
            <a:avLst/>
          </a:prstGeom>
          <a:ln>
            <a:solidFill>
              <a:schemeClr val="tx1">
                <a:lumMod val="75000"/>
                <a:lumOff val="25000"/>
              </a:schemeClr>
            </a:solidFill>
            <a:prstDash val="sysDash"/>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 name="正方形/長方形 6"/>
          <p:cNvSpPr/>
          <p:nvPr/>
        </p:nvSpPr>
        <p:spPr bwMode="auto">
          <a:xfrm>
            <a:off x="1691968" y="5409022"/>
            <a:ext cx="2160024" cy="990011"/>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メイン・メモリ</a:t>
            </a:r>
          </a:p>
        </p:txBody>
      </p:sp>
      <p:sp>
        <p:nvSpPr>
          <p:cNvPr id="8" name="角丸四角形 7"/>
          <p:cNvSpPr/>
          <p:nvPr/>
        </p:nvSpPr>
        <p:spPr bwMode="auto">
          <a:xfrm>
            <a:off x="2231974" y="3429000"/>
            <a:ext cx="1080012" cy="540006"/>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CPU</a:t>
            </a: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4932004" y="5409022"/>
            <a:ext cx="2160024" cy="925725"/>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メイン・メモリ</a:t>
            </a:r>
          </a:p>
        </p:txBody>
      </p:sp>
      <p:sp>
        <p:nvSpPr>
          <p:cNvPr id="10" name="角丸四角形 9"/>
          <p:cNvSpPr/>
          <p:nvPr/>
        </p:nvSpPr>
        <p:spPr bwMode="auto">
          <a:xfrm>
            <a:off x="5472010" y="3429000"/>
            <a:ext cx="1080012" cy="540006"/>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CPU</a:t>
            </a:r>
            <a:endParaRPr kumimoji="1" lang="ja-JP" altLang="en-US" sz="1600" dirty="0">
              <a:solidFill>
                <a:schemeClr val="tx1">
                  <a:lumMod val="75000"/>
                  <a:lumOff val="25000"/>
                </a:schemeClr>
              </a:solidFill>
              <a:latin typeface="+mn-ea"/>
            </a:endParaRPr>
          </a:p>
        </p:txBody>
      </p:sp>
      <p:sp>
        <p:nvSpPr>
          <p:cNvPr id="11" name="正方形/長方形 10"/>
          <p:cNvSpPr/>
          <p:nvPr/>
        </p:nvSpPr>
        <p:spPr bwMode="auto">
          <a:xfrm>
            <a:off x="5472010" y="4419010"/>
            <a:ext cx="1080012" cy="540007"/>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6"/>
                </a:solidFill>
                <a:latin typeface="+mn-ea"/>
              </a:rPr>
              <a:t>キャッシュ</a:t>
            </a:r>
          </a:p>
        </p:txBody>
      </p:sp>
      <p:sp>
        <p:nvSpPr>
          <p:cNvPr id="12" name="正方形/長方形 11"/>
          <p:cNvSpPr/>
          <p:nvPr/>
        </p:nvSpPr>
        <p:spPr>
          <a:xfrm>
            <a:off x="2861981" y="4509012"/>
            <a:ext cx="424189" cy="400110"/>
          </a:xfrm>
          <a:prstGeom prst="rect">
            <a:avLst/>
          </a:prstGeom>
        </p:spPr>
        <p:txBody>
          <a:bodyPr wrap="none">
            <a:noAutofit/>
          </a:bodyPr>
          <a:lstStyle/>
          <a:p>
            <a:pPr marL="0" lvl="1"/>
            <a:r>
              <a:rPr lang="ja-JP" altLang="en-US" sz="2000" dirty="0">
                <a:solidFill>
                  <a:schemeClr val="accent5"/>
                </a:solidFill>
              </a:rPr>
              <a:t>長時間</a:t>
            </a:r>
          </a:p>
        </p:txBody>
      </p:sp>
      <p:sp>
        <p:nvSpPr>
          <p:cNvPr id="13" name="正方形/長方形 12"/>
          <p:cNvSpPr/>
          <p:nvPr/>
        </p:nvSpPr>
        <p:spPr>
          <a:xfrm>
            <a:off x="6282019" y="3969006"/>
            <a:ext cx="424189" cy="400110"/>
          </a:xfrm>
          <a:prstGeom prst="rect">
            <a:avLst/>
          </a:prstGeom>
        </p:spPr>
        <p:txBody>
          <a:bodyPr wrap="none">
            <a:noAutofit/>
          </a:bodyPr>
          <a:lstStyle/>
          <a:p>
            <a:pPr marL="0" lvl="1"/>
            <a:r>
              <a:rPr lang="ja-JP" altLang="en-US" sz="2000" dirty="0">
                <a:solidFill>
                  <a:schemeClr val="accent5"/>
                </a:solidFill>
              </a:rPr>
              <a:t>短時間（値があれば）</a:t>
            </a:r>
          </a:p>
        </p:txBody>
      </p:sp>
    </p:spTree>
    <p:extLst>
      <p:ext uri="{BB962C8B-B14F-4D97-AF65-F5344CB8AC3E}">
        <p14:creationId xmlns:p14="http://schemas.microsoft.com/office/powerpoint/2010/main" val="3288176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a:t>キャッシュの動作</a:t>
            </a:r>
            <a:endParaRPr kumimoji="1" lang="ja-JP" altLang="en-US" dirty="0"/>
          </a:p>
        </p:txBody>
      </p:sp>
      <p:sp>
        <p:nvSpPr>
          <p:cNvPr id="4" name="テキスト プレースホルダー 3"/>
          <p:cNvSpPr>
            <a:spLocks noGrp="1"/>
          </p:cNvSpPr>
          <p:nvPr>
            <p:ph type="body" sz="quarter" idx="10"/>
          </p:nvPr>
        </p:nvSpPr>
        <p:spPr>
          <a:xfrm>
            <a:off x="341953" y="908972"/>
            <a:ext cx="8280092" cy="2340026"/>
          </a:xfrm>
        </p:spPr>
        <p:txBody>
          <a:bodyPr/>
          <a:lstStyle/>
          <a:p>
            <a:r>
              <a:rPr kumimoji="1" lang="ja-JP" altLang="en-US" dirty="0"/>
              <a:t>ソフトの性質：</a:t>
            </a:r>
            <a:endParaRPr kumimoji="1" lang="en-US" altLang="ja-JP" dirty="0"/>
          </a:p>
          <a:p>
            <a:pPr lvl="1"/>
            <a:r>
              <a:rPr kumimoji="1" lang="ja-JP" altLang="en-US" dirty="0"/>
              <a:t>一度使用した値は，すぐにまた使う可能性が高い</a:t>
            </a:r>
            <a:endParaRPr kumimoji="1" lang="en-US" altLang="ja-JP" dirty="0"/>
          </a:p>
          <a:p>
            <a:pPr lvl="1"/>
            <a:r>
              <a:rPr kumimoji="1" lang="ja-JP" altLang="en-US" dirty="0"/>
              <a:t>ブラウザのキャッシュと同じ</a:t>
            </a:r>
            <a:endParaRPr kumimoji="1" lang="en-US" altLang="ja-JP" dirty="0"/>
          </a:p>
          <a:p>
            <a:r>
              <a:rPr lang="ja-JP" altLang="en-US" b="1" dirty="0">
                <a:solidFill>
                  <a:schemeClr val="accent5"/>
                </a:solidFill>
              </a:rPr>
              <a:t>一度利用した値を入れておくことで，</a:t>
            </a:r>
            <a:r>
              <a:rPr lang="en-US" altLang="ja-JP" b="1" dirty="0">
                <a:solidFill>
                  <a:schemeClr val="accent5"/>
                </a:solidFill>
              </a:rPr>
              <a:t>2</a:t>
            </a:r>
            <a:r>
              <a:rPr lang="ja-JP" altLang="en-US" b="1" dirty="0">
                <a:solidFill>
                  <a:schemeClr val="accent5"/>
                </a:solidFill>
              </a:rPr>
              <a:t>度目からは高速に</a:t>
            </a:r>
            <a:endParaRPr lang="en-US" altLang="ja-JP" b="1" dirty="0">
              <a:solidFill>
                <a:schemeClr val="accent5"/>
              </a:solidFill>
            </a:endParaRPr>
          </a:p>
        </p:txBody>
      </p:sp>
      <p:sp>
        <p:nvSpPr>
          <p:cNvPr id="23" name="下矢印 22"/>
          <p:cNvSpPr/>
          <p:nvPr/>
        </p:nvSpPr>
        <p:spPr bwMode="auto">
          <a:xfrm>
            <a:off x="2591978" y="3969006"/>
            <a:ext cx="360004" cy="1440016"/>
          </a:xfrm>
          <a:prstGeom prst="downArrow">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4" name="下矢印 23"/>
          <p:cNvSpPr/>
          <p:nvPr/>
        </p:nvSpPr>
        <p:spPr bwMode="auto">
          <a:xfrm>
            <a:off x="5832014" y="3969006"/>
            <a:ext cx="360004" cy="450005"/>
          </a:xfrm>
          <a:prstGeom prst="downArrow">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5" name="下矢印 24"/>
          <p:cNvSpPr/>
          <p:nvPr/>
        </p:nvSpPr>
        <p:spPr bwMode="auto">
          <a:xfrm>
            <a:off x="5832014" y="4959017"/>
            <a:ext cx="360004" cy="450005"/>
          </a:xfrm>
          <a:prstGeom prst="downArrow">
            <a:avLst/>
          </a:prstGeom>
          <a:ln>
            <a:solidFill>
              <a:schemeClr val="tx1">
                <a:lumMod val="75000"/>
                <a:lumOff val="25000"/>
              </a:schemeClr>
            </a:solidFill>
            <a:prstDash val="sysDash"/>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p:cNvSpPr/>
          <p:nvPr/>
        </p:nvSpPr>
        <p:spPr bwMode="auto">
          <a:xfrm>
            <a:off x="1691968" y="5409022"/>
            <a:ext cx="2160024" cy="990011"/>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メモリ</a:t>
            </a:r>
          </a:p>
        </p:txBody>
      </p:sp>
      <p:sp>
        <p:nvSpPr>
          <p:cNvPr id="6" name="角丸四角形 5"/>
          <p:cNvSpPr/>
          <p:nvPr/>
        </p:nvSpPr>
        <p:spPr bwMode="auto">
          <a:xfrm>
            <a:off x="2231974" y="3429000"/>
            <a:ext cx="1080012" cy="540006"/>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CPU</a:t>
            </a:r>
            <a:endParaRPr kumimoji="1" lang="ja-JP" altLang="en-US" sz="1600" dirty="0">
              <a:solidFill>
                <a:schemeClr val="tx1">
                  <a:lumMod val="75000"/>
                  <a:lumOff val="25000"/>
                </a:schemeClr>
              </a:solidFill>
              <a:latin typeface="+mn-ea"/>
            </a:endParaRPr>
          </a:p>
        </p:txBody>
      </p:sp>
      <p:sp>
        <p:nvSpPr>
          <p:cNvPr id="16" name="正方形/長方形 15"/>
          <p:cNvSpPr/>
          <p:nvPr/>
        </p:nvSpPr>
        <p:spPr bwMode="auto">
          <a:xfrm>
            <a:off x="4932004" y="5409022"/>
            <a:ext cx="2160024" cy="925725"/>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メモリ</a:t>
            </a:r>
          </a:p>
        </p:txBody>
      </p:sp>
      <p:sp>
        <p:nvSpPr>
          <p:cNvPr id="17" name="角丸四角形 16"/>
          <p:cNvSpPr/>
          <p:nvPr/>
        </p:nvSpPr>
        <p:spPr bwMode="auto">
          <a:xfrm>
            <a:off x="5472010" y="3429000"/>
            <a:ext cx="1080012" cy="540006"/>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CPU</a:t>
            </a:r>
            <a:endParaRPr kumimoji="1" lang="ja-JP" altLang="en-US" sz="1600" dirty="0">
              <a:solidFill>
                <a:schemeClr val="tx1">
                  <a:lumMod val="75000"/>
                  <a:lumOff val="25000"/>
                </a:schemeClr>
              </a:solidFill>
              <a:latin typeface="+mn-ea"/>
            </a:endParaRPr>
          </a:p>
        </p:txBody>
      </p:sp>
      <p:sp>
        <p:nvSpPr>
          <p:cNvPr id="20" name="正方形/長方形 19"/>
          <p:cNvSpPr/>
          <p:nvPr/>
        </p:nvSpPr>
        <p:spPr bwMode="auto">
          <a:xfrm>
            <a:off x="5472010" y="4419010"/>
            <a:ext cx="1080012" cy="540007"/>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6"/>
                </a:solidFill>
                <a:latin typeface="+mn-ea"/>
              </a:rPr>
              <a:t>キャッシュ</a:t>
            </a:r>
          </a:p>
        </p:txBody>
      </p:sp>
      <p:sp>
        <p:nvSpPr>
          <p:cNvPr id="26" name="正方形/長方形 25"/>
          <p:cNvSpPr/>
          <p:nvPr/>
        </p:nvSpPr>
        <p:spPr>
          <a:xfrm>
            <a:off x="2861981" y="4509012"/>
            <a:ext cx="424189" cy="400110"/>
          </a:xfrm>
          <a:prstGeom prst="rect">
            <a:avLst/>
          </a:prstGeom>
        </p:spPr>
        <p:txBody>
          <a:bodyPr wrap="none">
            <a:noAutofit/>
          </a:bodyPr>
          <a:lstStyle/>
          <a:p>
            <a:pPr marL="0" lvl="1"/>
            <a:r>
              <a:rPr lang="ja-JP" altLang="en-US" sz="2000" dirty="0">
                <a:solidFill>
                  <a:schemeClr val="accent5"/>
                </a:solidFill>
              </a:rPr>
              <a:t>長時間</a:t>
            </a:r>
          </a:p>
        </p:txBody>
      </p:sp>
      <p:sp>
        <p:nvSpPr>
          <p:cNvPr id="27" name="正方形/長方形 26"/>
          <p:cNvSpPr/>
          <p:nvPr/>
        </p:nvSpPr>
        <p:spPr>
          <a:xfrm>
            <a:off x="6282019" y="3969006"/>
            <a:ext cx="424189" cy="400110"/>
          </a:xfrm>
          <a:prstGeom prst="rect">
            <a:avLst/>
          </a:prstGeom>
        </p:spPr>
        <p:txBody>
          <a:bodyPr wrap="none">
            <a:noAutofit/>
          </a:bodyPr>
          <a:lstStyle/>
          <a:p>
            <a:pPr marL="0" lvl="1"/>
            <a:r>
              <a:rPr lang="ja-JP" altLang="en-US" sz="2000" dirty="0">
                <a:solidFill>
                  <a:schemeClr val="accent5"/>
                </a:solidFill>
              </a:rPr>
              <a:t>短時間（値があれば）</a:t>
            </a:r>
          </a:p>
        </p:txBody>
      </p:sp>
    </p:spTree>
    <p:extLst>
      <p:ext uri="{BB962C8B-B14F-4D97-AF65-F5344CB8AC3E}">
        <p14:creationId xmlns:p14="http://schemas.microsoft.com/office/powerpoint/2010/main" val="21129885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A3D5BF-9B76-39A4-7B0C-D4962DF23689}"/>
              </a:ext>
            </a:extLst>
          </p:cNvPr>
          <p:cNvSpPr>
            <a:spLocks noGrp="1"/>
          </p:cNvSpPr>
          <p:nvPr>
            <p:ph type="title"/>
          </p:nvPr>
        </p:nvSpPr>
        <p:spPr/>
        <p:txBody>
          <a:bodyPr/>
          <a:lstStyle/>
          <a:p>
            <a:r>
              <a:rPr kumimoji="1" lang="ja-JP" altLang="en-US" dirty="0"/>
              <a:t>質問とか感想</a:t>
            </a:r>
          </a:p>
        </p:txBody>
      </p:sp>
      <p:sp>
        <p:nvSpPr>
          <p:cNvPr id="3" name="テキスト プレースホルダー 2">
            <a:extLst>
              <a:ext uri="{FF2B5EF4-FFF2-40B4-BE49-F238E27FC236}">
                <a16:creationId xmlns:a16="http://schemas.microsoft.com/office/drawing/2014/main" id="{1A0449CD-AA92-A0A4-593C-6C33BAF6FE87}"/>
              </a:ext>
            </a:extLst>
          </p:cNvPr>
          <p:cNvSpPr>
            <a:spLocks noGrp="1"/>
          </p:cNvSpPr>
          <p:nvPr>
            <p:ph type="body" sz="quarter" idx="10"/>
          </p:nvPr>
        </p:nvSpPr>
        <p:spPr/>
        <p:txBody>
          <a:bodyPr/>
          <a:lstStyle/>
          <a:p>
            <a:r>
              <a:rPr kumimoji="1" lang="en-US" altLang="ja-JP" dirty="0"/>
              <a:t>SIMT</a:t>
            </a:r>
            <a:r>
              <a:rPr kumimoji="1" lang="ja-JP" altLang="en-US" dirty="0"/>
              <a:t>の</a:t>
            </a:r>
            <a:r>
              <a:rPr kumimoji="1" lang="en-US" altLang="ja-JP" dirty="0"/>
              <a:t>branch divergence</a:t>
            </a:r>
            <a:r>
              <a:rPr kumimoji="1" lang="ja-JP" altLang="en-US" dirty="0"/>
              <a:t>がいまいちよくわからなかったです。</a:t>
            </a:r>
            <a:endParaRPr kumimoji="1" lang="en-US" altLang="ja-JP" dirty="0"/>
          </a:p>
          <a:p>
            <a:r>
              <a:rPr kumimoji="1" lang="en-US" altLang="ja-JP" dirty="0"/>
              <a:t>CUDA</a:t>
            </a:r>
            <a:r>
              <a:rPr kumimoji="1" lang="ja-JP" altLang="en-US" dirty="0"/>
              <a:t>と</a:t>
            </a:r>
            <a:r>
              <a:rPr kumimoji="1" lang="en-US" altLang="ja-JP" dirty="0"/>
              <a:t>GPU</a:t>
            </a:r>
            <a:r>
              <a:rPr kumimoji="1" lang="ja-JP" altLang="en-US" dirty="0"/>
              <a:t>の関係性がいまいちよく分かっていません</a:t>
            </a:r>
          </a:p>
          <a:p>
            <a:endParaRPr kumimoji="1" lang="ja-JP" altLang="en-US" dirty="0"/>
          </a:p>
        </p:txBody>
      </p:sp>
    </p:spTree>
    <p:extLst>
      <p:ext uri="{BB962C8B-B14F-4D97-AF65-F5344CB8AC3E}">
        <p14:creationId xmlns:p14="http://schemas.microsoft.com/office/powerpoint/2010/main" val="28568646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時間局所性</a:t>
            </a:r>
          </a:p>
        </p:txBody>
      </p:sp>
      <p:sp>
        <p:nvSpPr>
          <p:cNvPr id="3" name="テキスト プレースホルダー 2"/>
          <p:cNvSpPr>
            <a:spLocks noGrp="1"/>
          </p:cNvSpPr>
          <p:nvPr>
            <p:ph type="body" sz="quarter" idx="10"/>
          </p:nvPr>
        </p:nvSpPr>
        <p:spPr>
          <a:xfrm>
            <a:off x="341953" y="1088974"/>
            <a:ext cx="8550095" cy="5219751"/>
          </a:xfrm>
        </p:spPr>
        <p:txBody>
          <a:bodyPr/>
          <a:lstStyle/>
          <a:p>
            <a:r>
              <a:rPr lang="ja-JP" altLang="en-US" dirty="0"/>
              <a:t>「一度使用した値は，すぐにまた使う可能性が高い」という性質</a:t>
            </a:r>
            <a:endParaRPr lang="en-US" altLang="ja-JP" dirty="0"/>
          </a:p>
          <a:p>
            <a:r>
              <a:rPr lang="ja-JP" altLang="en-US" dirty="0"/>
              <a:t>なぜか？</a:t>
            </a:r>
            <a:endParaRPr lang="en-US" altLang="ja-JP" dirty="0"/>
          </a:p>
          <a:p>
            <a:pPr lvl="1"/>
            <a:r>
              <a:rPr lang="ja-JP" altLang="en-US" dirty="0"/>
              <a:t>人間は，「普通は」関連のある処理同士を近くに書く</a:t>
            </a:r>
            <a:endParaRPr lang="en-US" altLang="ja-JP" dirty="0"/>
          </a:p>
          <a:p>
            <a:pPr lvl="1"/>
            <a:r>
              <a:rPr lang="ja-JP" altLang="en-US" dirty="0"/>
              <a:t>プログラムの各行ごとに全く関係無い処理を混ぜたりは</a:t>
            </a:r>
            <a:br>
              <a:rPr lang="en-US" altLang="ja-JP" dirty="0"/>
            </a:br>
            <a:r>
              <a:rPr lang="ja-JP" altLang="en-US" dirty="0"/>
              <a:t>「普通は」しない</a:t>
            </a:r>
            <a:endParaRPr lang="en-US" altLang="ja-JP" dirty="0"/>
          </a:p>
          <a:p>
            <a:r>
              <a:rPr kumimoji="1" lang="ja-JP" altLang="en-US" dirty="0"/>
              <a:t>関連する処理は，当然同じデータを使う可能性が高い</a:t>
            </a:r>
            <a:endParaRPr kumimoji="1" lang="en-US" altLang="ja-JP" dirty="0"/>
          </a:p>
          <a:p>
            <a:pPr lvl="1"/>
            <a:r>
              <a:rPr kumimoji="1" lang="ja-JP" altLang="en-US" dirty="0"/>
              <a:t>同じ入力データの使いまわし</a:t>
            </a:r>
            <a:endParaRPr kumimoji="1" lang="en-US" altLang="ja-JP" dirty="0"/>
          </a:p>
          <a:p>
            <a:pPr lvl="1"/>
            <a:r>
              <a:rPr kumimoji="1" lang="ja-JP" altLang="en-US" dirty="0"/>
              <a:t>前の行の結果を次の行の入力で使う</a:t>
            </a:r>
            <a:endParaRPr kumimoji="1" lang="en-US" altLang="ja-JP" dirty="0"/>
          </a:p>
          <a:p>
            <a:pPr lvl="2"/>
            <a:r>
              <a:rPr lang="en-US" altLang="ja-JP" dirty="0"/>
              <a:t>for </a:t>
            </a:r>
            <a:r>
              <a:rPr lang="ja-JP" altLang="en-US" dirty="0"/>
              <a:t>ループなどはこれらの典型</a:t>
            </a:r>
            <a:endParaRPr lang="en-US" altLang="ja-JP" dirty="0"/>
          </a:p>
        </p:txBody>
      </p:sp>
    </p:spTree>
    <p:extLst>
      <p:ext uri="{BB962C8B-B14F-4D97-AF65-F5344CB8AC3E}">
        <p14:creationId xmlns:p14="http://schemas.microsoft.com/office/powerpoint/2010/main" val="4417430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実際には多層の構造になっている</a:t>
            </a:r>
            <a:endParaRPr lang="en-US" altLang="ja-JP" dirty="0"/>
          </a:p>
        </p:txBody>
      </p:sp>
      <p:sp>
        <p:nvSpPr>
          <p:cNvPr id="3" name="テキスト プレースホルダー 2"/>
          <p:cNvSpPr>
            <a:spLocks noGrp="1"/>
          </p:cNvSpPr>
          <p:nvPr>
            <p:ph type="body" sz="quarter" idx="10"/>
          </p:nvPr>
        </p:nvSpPr>
        <p:spPr>
          <a:xfrm>
            <a:off x="251952" y="998973"/>
            <a:ext cx="8370093" cy="3600040"/>
          </a:xfrm>
        </p:spPr>
        <p:txBody>
          <a:bodyPr/>
          <a:lstStyle/>
          <a:p>
            <a:r>
              <a:rPr lang="ja-JP" altLang="en-US" dirty="0"/>
              <a:t>中間の速さと大きさのキャッシュが</a:t>
            </a:r>
            <a:br>
              <a:rPr lang="en-US" altLang="ja-JP" dirty="0"/>
            </a:br>
            <a:r>
              <a:rPr lang="ja-JP" altLang="en-US" dirty="0"/>
              <a:t>複数組み合わされている</a:t>
            </a:r>
            <a:endParaRPr lang="en-US" altLang="ja-JP" dirty="0"/>
          </a:p>
          <a:p>
            <a:pPr lvl="1"/>
            <a:r>
              <a:rPr lang="en-US" altLang="ja-JP" dirty="0"/>
              <a:t>PC </a:t>
            </a:r>
            <a:r>
              <a:rPr lang="ja-JP" altLang="en-US" dirty="0"/>
              <a:t>に使われている </a:t>
            </a:r>
            <a:r>
              <a:rPr lang="en-US" altLang="ja-JP" dirty="0"/>
              <a:t>CPU </a:t>
            </a:r>
            <a:r>
              <a:rPr lang="ja-JP" altLang="en-US" dirty="0"/>
              <a:t>だと </a:t>
            </a:r>
            <a:r>
              <a:rPr lang="en-US" altLang="ja-JP" dirty="0"/>
              <a:t>L1 </a:t>
            </a:r>
            <a:r>
              <a:rPr lang="ja-JP" altLang="en-US" dirty="0"/>
              <a:t>～ </a:t>
            </a:r>
            <a:r>
              <a:rPr lang="en-US" altLang="ja-JP" dirty="0"/>
              <a:t>L3 </a:t>
            </a:r>
            <a:r>
              <a:rPr lang="ja-JP" altLang="en-US" dirty="0"/>
              <a:t>まで</a:t>
            </a:r>
            <a:br>
              <a:rPr lang="en-US" altLang="ja-JP" dirty="0"/>
            </a:br>
            <a:r>
              <a:rPr lang="ja-JP" altLang="en-US" dirty="0"/>
              <a:t>あるのが一般的</a:t>
            </a:r>
            <a:endParaRPr lang="en-US" altLang="ja-JP" dirty="0"/>
          </a:p>
          <a:p>
            <a:pPr lvl="1"/>
            <a:r>
              <a:rPr lang="en-US" altLang="ja-JP" dirty="0"/>
              <a:t>L </a:t>
            </a:r>
            <a:r>
              <a:rPr lang="ja-JP" altLang="en-US" dirty="0"/>
              <a:t>は</a:t>
            </a:r>
            <a:r>
              <a:rPr lang="en-US" altLang="ja-JP" dirty="0"/>
              <a:t> Level </a:t>
            </a:r>
            <a:r>
              <a:rPr lang="ja-JP" altLang="en-US" dirty="0"/>
              <a:t>の略で，</a:t>
            </a:r>
            <a:br>
              <a:rPr lang="en-US" altLang="ja-JP" dirty="0"/>
            </a:br>
            <a:r>
              <a:rPr lang="ja-JP" altLang="en-US" dirty="0"/>
              <a:t>大きいほど（高次）</a:t>
            </a:r>
            <a:r>
              <a:rPr lang="en-US" altLang="ja-JP" dirty="0"/>
              <a:t>CPU </a:t>
            </a:r>
            <a:r>
              <a:rPr lang="ja-JP" altLang="en-US" dirty="0"/>
              <a:t>から遠い</a:t>
            </a:r>
          </a:p>
        </p:txBody>
      </p:sp>
      <p:sp>
        <p:nvSpPr>
          <p:cNvPr id="4" name="下矢印 3">
            <a:extLst>
              <a:ext uri="{FF2B5EF4-FFF2-40B4-BE49-F238E27FC236}">
                <a16:creationId xmlns:a16="http://schemas.microsoft.com/office/drawing/2014/main" id="{54B20BE3-E069-442C-8EF8-84EF1D9063A8}"/>
              </a:ext>
            </a:extLst>
          </p:cNvPr>
          <p:cNvSpPr/>
          <p:nvPr/>
        </p:nvSpPr>
        <p:spPr bwMode="auto">
          <a:xfrm>
            <a:off x="6822025" y="3338999"/>
            <a:ext cx="360004" cy="360005"/>
          </a:xfrm>
          <a:prstGeom prst="downArrow">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a:extLst>
              <a:ext uri="{FF2B5EF4-FFF2-40B4-BE49-F238E27FC236}">
                <a16:creationId xmlns:a16="http://schemas.microsoft.com/office/drawing/2014/main" id="{E6809D6C-2FEB-4AFE-BA70-3FE2FD67C2DA}"/>
              </a:ext>
            </a:extLst>
          </p:cNvPr>
          <p:cNvSpPr/>
          <p:nvPr/>
        </p:nvSpPr>
        <p:spPr bwMode="auto">
          <a:xfrm>
            <a:off x="5922015" y="4869016"/>
            <a:ext cx="2160024" cy="135001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tx1">
                    <a:lumMod val="75000"/>
                    <a:lumOff val="25000"/>
                  </a:schemeClr>
                </a:solidFill>
                <a:latin typeface="+mn-ea"/>
              </a:rPr>
              <a:t>メモリ</a:t>
            </a:r>
          </a:p>
        </p:txBody>
      </p:sp>
      <p:sp>
        <p:nvSpPr>
          <p:cNvPr id="6" name="角丸四角形 5">
            <a:extLst>
              <a:ext uri="{FF2B5EF4-FFF2-40B4-BE49-F238E27FC236}">
                <a16:creationId xmlns:a16="http://schemas.microsoft.com/office/drawing/2014/main" id="{35A5F36D-88A1-4D75-AC0B-A0C33203FD42}"/>
              </a:ext>
            </a:extLst>
          </p:cNvPr>
          <p:cNvSpPr/>
          <p:nvPr/>
        </p:nvSpPr>
        <p:spPr bwMode="auto">
          <a:xfrm>
            <a:off x="6552023" y="2798992"/>
            <a:ext cx="900010" cy="450005"/>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b="1" dirty="0">
                <a:solidFill>
                  <a:schemeClr val="tx1">
                    <a:lumMod val="75000"/>
                    <a:lumOff val="25000"/>
                  </a:schemeClr>
                </a:solidFill>
                <a:latin typeface="+mn-ea"/>
              </a:rPr>
              <a:t>L</a:t>
            </a:r>
            <a:r>
              <a:rPr lang="en-US" altLang="ja-JP" sz="1600" b="1" dirty="0">
                <a:solidFill>
                  <a:schemeClr val="tx1">
                    <a:lumMod val="75000"/>
                    <a:lumOff val="25000"/>
                  </a:schemeClr>
                </a:solidFill>
                <a:latin typeface="+mn-ea"/>
              </a:rPr>
              <a:t>2</a:t>
            </a:r>
            <a:endParaRPr kumimoji="1" lang="ja-JP" altLang="en-US" sz="1600" b="1" dirty="0">
              <a:solidFill>
                <a:schemeClr val="tx1">
                  <a:lumMod val="75000"/>
                  <a:lumOff val="25000"/>
                </a:schemeClr>
              </a:solidFill>
              <a:latin typeface="+mn-ea"/>
            </a:endParaRPr>
          </a:p>
        </p:txBody>
      </p:sp>
      <p:sp>
        <p:nvSpPr>
          <p:cNvPr id="9" name="下矢印 3">
            <a:extLst>
              <a:ext uri="{FF2B5EF4-FFF2-40B4-BE49-F238E27FC236}">
                <a16:creationId xmlns:a16="http://schemas.microsoft.com/office/drawing/2014/main" id="{98F5194A-F041-4316-B9FC-865A952DD9B6}"/>
              </a:ext>
            </a:extLst>
          </p:cNvPr>
          <p:cNvSpPr/>
          <p:nvPr/>
        </p:nvSpPr>
        <p:spPr bwMode="auto">
          <a:xfrm>
            <a:off x="6822025" y="2348988"/>
            <a:ext cx="360004" cy="360005"/>
          </a:xfrm>
          <a:prstGeom prst="downArrow">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 name="角丸四角形 5">
            <a:extLst>
              <a:ext uri="{FF2B5EF4-FFF2-40B4-BE49-F238E27FC236}">
                <a16:creationId xmlns:a16="http://schemas.microsoft.com/office/drawing/2014/main" id="{706988AB-04A9-440B-9135-56BD13B688F8}"/>
              </a:ext>
            </a:extLst>
          </p:cNvPr>
          <p:cNvSpPr/>
          <p:nvPr/>
        </p:nvSpPr>
        <p:spPr bwMode="auto">
          <a:xfrm>
            <a:off x="6732024" y="1718981"/>
            <a:ext cx="540006" cy="450005"/>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b="1" dirty="0">
                <a:solidFill>
                  <a:schemeClr val="tx1">
                    <a:lumMod val="75000"/>
                    <a:lumOff val="25000"/>
                  </a:schemeClr>
                </a:solidFill>
                <a:latin typeface="+mn-ea"/>
              </a:rPr>
              <a:t>L1</a:t>
            </a:r>
            <a:endParaRPr kumimoji="1" lang="ja-JP" altLang="en-US" sz="1600" b="1" dirty="0">
              <a:solidFill>
                <a:schemeClr val="tx1">
                  <a:lumMod val="75000"/>
                  <a:lumOff val="25000"/>
                </a:schemeClr>
              </a:solidFill>
              <a:latin typeface="+mn-ea"/>
            </a:endParaRPr>
          </a:p>
        </p:txBody>
      </p:sp>
      <p:sp>
        <p:nvSpPr>
          <p:cNvPr id="11" name="下矢印 3">
            <a:extLst>
              <a:ext uri="{FF2B5EF4-FFF2-40B4-BE49-F238E27FC236}">
                <a16:creationId xmlns:a16="http://schemas.microsoft.com/office/drawing/2014/main" id="{1B4C6990-7511-4577-BC59-89B051F8CF91}"/>
              </a:ext>
            </a:extLst>
          </p:cNvPr>
          <p:cNvSpPr/>
          <p:nvPr/>
        </p:nvSpPr>
        <p:spPr bwMode="auto">
          <a:xfrm>
            <a:off x="6822025" y="4419011"/>
            <a:ext cx="360004" cy="360005"/>
          </a:xfrm>
          <a:prstGeom prst="downArrow">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 name="角丸四角形 5">
            <a:extLst>
              <a:ext uri="{FF2B5EF4-FFF2-40B4-BE49-F238E27FC236}">
                <a16:creationId xmlns:a16="http://schemas.microsoft.com/office/drawing/2014/main" id="{E7AC82BD-F4B3-41F2-AF19-5F46460893BC}"/>
              </a:ext>
            </a:extLst>
          </p:cNvPr>
          <p:cNvSpPr/>
          <p:nvPr/>
        </p:nvSpPr>
        <p:spPr bwMode="auto">
          <a:xfrm>
            <a:off x="6282019" y="3789004"/>
            <a:ext cx="1440015" cy="540006"/>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b="1" dirty="0">
                <a:solidFill>
                  <a:schemeClr val="tx1">
                    <a:lumMod val="75000"/>
                    <a:lumOff val="25000"/>
                  </a:schemeClr>
                </a:solidFill>
                <a:latin typeface="+mn-ea"/>
              </a:rPr>
              <a:t>L3 </a:t>
            </a:r>
            <a:r>
              <a:rPr kumimoji="1" lang="ja-JP" altLang="en-US" sz="1600" b="1" dirty="0">
                <a:solidFill>
                  <a:schemeClr val="tx1">
                    <a:lumMod val="75000"/>
                    <a:lumOff val="25000"/>
                  </a:schemeClr>
                </a:solidFill>
                <a:latin typeface="+mn-ea"/>
              </a:rPr>
              <a:t>キャッシュ</a:t>
            </a:r>
          </a:p>
        </p:txBody>
      </p:sp>
    </p:spTree>
    <p:extLst>
      <p:ext uri="{BB962C8B-B14F-4D97-AF65-F5344CB8AC3E}">
        <p14:creationId xmlns:p14="http://schemas.microsoft.com/office/powerpoint/2010/main" val="13501087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キャッシュの基本的な考え方のまとめ</a:t>
            </a:r>
          </a:p>
        </p:txBody>
      </p:sp>
      <p:sp>
        <p:nvSpPr>
          <p:cNvPr id="3" name="テキスト プレースホルダー 2"/>
          <p:cNvSpPr>
            <a:spLocks noGrp="1"/>
          </p:cNvSpPr>
          <p:nvPr>
            <p:ph type="body" sz="quarter" idx="10"/>
          </p:nvPr>
        </p:nvSpPr>
        <p:spPr>
          <a:xfrm>
            <a:off x="251952" y="998973"/>
            <a:ext cx="8370093" cy="5580062"/>
          </a:xfrm>
        </p:spPr>
        <p:txBody>
          <a:bodyPr/>
          <a:lstStyle/>
          <a:p>
            <a:r>
              <a:rPr kumimoji="1" lang="ja-JP" altLang="en-US" dirty="0"/>
              <a:t>記憶階層</a:t>
            </a:r>
            <a:endParaRPr kumimoji="1" lang="en-US" altLang="ja-JP" dirty="0"/>
          </a:p>
          <a:p>
            <a:pPr lvl="1"/>
            <a:r>
              <a:rPr lang="ja-JP" altLang="en-US" dirty="0"/>
              <a:t>小さいけど速いメモリ：キャッシュ</a:t>
            </a:r>
            <a:endParaRPr lang="en-US" altLang="ja-JP" dirty="0"/>
          </a:p>
          <a:p>
            <a:pPr lvl="1"/>
            <a:r>
              <a:rPr lang="ja-JP" altLang="en-US" dirty="0"/>
              <a:t>大きいけど遅いメモリ：メイン・メモリ</a:t>
            </a:r>
            <a:endParaRPr lang="en-US" altLang="ja-JP" dirty="0"/>
          </a:p>
          <a:p>
            <a:r>
              <a:rPr kumimoji="1" lang="ja-JP" altLang="en-US" dirty="0"/>
              <a:t>時間局所性</a:t>
            </a:r>
            <a:endParaRPr kumimoji="1" lang="en-US" altLang="ja-JP" dirty="0"/>
          </a:p>
          <a:p>
            <a:pPr lvl="1"/>
            <a:r>
              <a:rPr lang="ja-JP" altLang="en-US" dirty="0"/>
              <a:t>一度使用した値は，すぐにまた使う可能性が高い</a:t>
            </a:r>
            <a:endParaRPr kumimoji="1" lang="ja-JP" altLang="en-US" dirty="0"/>
          </a:p>
          <a:p>
            <a:r>
              <a:rPr lang="ja-JP" altLang="en-US" dirty="0"/>
              <a:t>実際には多層の構造になっている</a:t>
            </a:r>
            <a:endParaRPr lang="en-US" altLang="ja-JP" dirty="0"/>
          </a:p>
          <a:p>
            <a:pPr lvl="1"/>
            <a:r>
              <a:rPr lang="ja-JP" altLang="en-US" dirty="0"/>
              <a:t>中間の速さと大きさのキャッシュが複数組み合わされている</a:t>
            </a:r>
            <a:endParaRPr lang="en-US" altLang="ja-JP" dirty="0"/>
          </a:p>
        </p:txBody>
      </p:sp>
    </p:spTree>
    <p:extLst>
      <p:ext uri="{BB962C8B-B14F-4D97-AF65-F5344CB8AC3E}">
        <p14:creationId xmlns:p14="http://schemas.microsoft.com/office/powerpoint/2010/main" val="15755424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メモリの容量と速度</a:t>
            </a:r>
            <a:endParaRPr kumimoji="1" lang="en-US" altLang="ja-JP" dirty="0"/>
          </a:p>
          <a:p>
            <a:pPr marL="457200" indent="-457200">
              <a:buFont typeface="+mj-lt"/>
              <a:buAutoNum type="arabicPeriod"/>
            </a:pPr>
            <a:r>
              <a:rPr lang="ja-JP" altLang="en-US" dirty="0"/>
              <a:t>キャッシュの基本的な考え方</a:t>
            </a:r>
            <a:endParaRPr lang="en-US" altLang="ja-JP" dirty="0"/>
          </a:p>
          <a:p>
            <a:pPr marL="817200" lvl="1" indent="-457200">
              <a:buFont typeface="+mj-lt"/>
              <a:buAutoNum type="arabicPeriod"/>
            </a:pPr>
            <a:r>
              <a:rPr lang="ja-JP" altLang="en-US" dirty="0"/>
              <a:t>基本的な原理と構造</a:t>
            </a:r>
            <a:endParaRPr lang="en-US" altLang="ja-JP" dirty="0"/>
          </a:p>
          <a:p>
            <a:pPr marL="817200" lvl="1" indent="-457200">
              <a:buFont typeface="+mj-lt"/>
              <a:buAutoNum type="arabicPeriod"/>
            </a:pPr>
            <a:r>
              <a:rPr lang="ja-JP" altLang="en-US" b="1" dirty="0"/>
              <a:t>容量の性能への影響</a:t>
            </a:r>
            <a:endParaRPr lang="en-US" altLang="ja-JP" b="1" dirty="0"/>
          </a:p>
          <a:p>
            <a:pPr marL="817200" lvl="1" indent="-457200">
              <a:buFont typeface="+mj-lt"/>
              <a:buAutoNum type="arabicPeriod"/>
            </a:pPr>
            <a:r>
              <a:rPr kumimoji="1" lang="ja-JP" altLang="en-US" dirty="0"/>
              <a:t>キャッシュのレイテンシと命令スケジューリング</a:t>
            </a:r>
            <a:endParaRPr lang="en-US" altLang="ja-JP" dirty="0"/>
          </a:p>
          <a:p>
            <a:pPr marL="457200" indent="-457200">
              <a:buFont typeface="+mj-lt"/>
              <a:buAutoNum type="arabicPeriod"/>
            </a:pPr>
            <a:r>
              <a:rPr lang="ja-JP" altLang="en-US" dirty="0"/>
              <a:t>キャッシュの構成方法</a:t>
            </a:r>
            <a:endParaRPr lang="en-US" altLang="ja-JP" dirty="0"/>
          </a:p>
          <a:p>
            <a:pPr marL="457200" indent="-457200">
              <a:buFont typeface="+mj-lt"/>
              <a:buAutoNum type="arabicPeriod"/>
            </a:pPr>
            <a:r>
              <a:rPr lang="ja-JP" altLang="en-US" dirty="0"/>
              <a:t>行列積での動作例</a:t>
            </a:r>
            <a:endParaRPr lang="en-US" altLang="ja-JP" dirty="0"/>
          </a:p>
        </p:txBody>
      </p:sp>
    </p:spTree>
    <p:extLst>
      <p:ext uri="{BB962C8B-B14F-4D97-AF65-F5344CB8AC3E}">
        <p14:creationId xmlns:p14="http://schemas.microsoft.com/office/powerpoint/2010/main" val="33569828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キャッシュへの性能への影響</a:t>
            </a:r>
          </a:p>
        </p:txBody>
      </p:sp>
      <p:sp>
        <p:nvSpPr>
          <p:cNvPr id="3" name="テキスト プレースホルダー 2"/>
          <p:cNvSpPr>
            <a:spLocks noGrp="1"/>
          </p:cNvSpPr>
          <p:nvPr>
            <p:ph type="body" sz="quarter" idx="10"/>
          </p:nvPr>
        </p:nvSpPr>
        <p:spPr>
          <a:xfrm>
            <a:off x="161951" y="1088974"/>
            <a:ext cx="8712046" cy="5490061"/>
          </a:xfrm>
        </p:spPr>
        <p:txBody>
          <a:bodyPr/>
          <a:lstStyle/>
          <a:p>
            <a:r>
              <a:rPr lang="ja-JP" altLang="en-US" dirty="0"/>
              <a:t>下記のような二重ループを考える</a:t>
            </a:r>
            <a:endParaRPr lang="en-US" altLang="ja-JP" dirty="0"/>
          </a:p>
          <a:p>
            <a:pPr lvl="1"/>
            <a:r>
              <a:rPr lang="en-US" altLang="ja-JP" dirty="0">
                <a:latin typeface="Consolas" panose="020B0609020204030204" pitchFamily="49" charset="0"/>
              </a:rPr>
              <a:t>SIZE </a:t>
            </a:r>
            <a:r>
              <a:rPr lang="ja-JP" altLang="en-US" dirty="0">
                <a:latin typeface="Consolas" panose="020B0609020204030204" pitchFamily="49" charset="0"/>
              </a:rPr>
              <a:t>がキャッシュの容量に収まっていれば，</a:t>
            </a:r>
            <a:br>
              <a:rPr lang="en-US" altLang="ja-JP" dirty="0">
                <a:latin typeface="Consolas" panose="020B0609020204030204" pitchFamily="49" charset="0"/>
              </a:rPr>
            </a:br>
            <a:r>
              <a:rPr lang="ja-JP" altLang="en-US" dirty="0">
                <a:latin typeface="Consolas" panose="020B0609020204030204" pitchFamily="49" charset="0"/>
              </a:rPr>
              <a:t>内側ループ終了後に </a:t>
            </a:r>
            <a:r>
              <a:rPr lang="en-US" altLang="ja-JP" dirty="0">
                <a:latin typeface="Consolas" panose="020B0609020204030204" pitchFamily="49" charset="0"/>
              </a:rPr>
              <a:t>table </a:t>
            </a:r>
            <a:r>
              <a:rPr lang="ja-JP" altLang="en-US" dirty="0">
                <a:latin typeface="Consolas" panose="020B0609020204030204" pitchFamily="49" charset="0"/>
              </a:rPr>
              <a:t>の全データがキャッシュに乗る</a:t>
            </a:r>
            <a:endParaRPr lang="en-US" altLang="ja-JP" dirty="0">
              <a:latin typeface="Consolas" panose="020B0609020204030204" pitchFamily="49" charset="0"/>
            </a:endParaRPr>
          </a:p>
          <a:p>
            <a:pPr lvl="1"/>
            <a:r>
              <a:rPr lang="ja-JP" altLang="en-US" dirty="0">
                <a:latin typeface="Consolas" panose="020B0609020204030204" pitchFamily="49" charset="0"/>
              </a:rPr>
              <a:t>次の内側の周回では全データがキャッシュに乗っているので速い！</a:t>
            </a:r>
            <a:endParaRPr lang="en-US" altLang="ja-JP" dirty="0">
              <a:latin typeface="Consolas" panose="020B0609020204030204" pitchFamily="49" charset="0"/>
            </a:endParaRPr>
          </a:p>
          <a:p>
            <a:pPr lvl="2"/>
            <a:endParaRPr kumimoji="1" lang="en-US" altLang="ja-JP" dirty="0"/>
          </a:p>
          <a:p>
            <a:pPr marL="360000" lvl="1" indent="0">
              <a:buNone/>
            </a:pPr>
            <a:r>
              <a:rPr lang="en-US" altLang="ja-JP" dirty="0">
                <a:solidFill>
                  <a:schemeClr val="accent4"/>
                </a:solidFill>
                <a:latin typeface="Consolas" panose="020B0609020204030204" pitchFamily="49" charset="0"/>
              </a:rPr>
              <a:t>for</a:t>
            </a:r>
            <a:r>
              <a:rPr lang="en-US" altLang="ja-JP" dirty="0">
                <a:solidFill>
                  <a:schemeClr val="accent1"/>
                </a:solidFill>
                <a:latin typeface="Consolas" panose="020B0609020204030204" pitchFamily="49" charset="0"/>
              </a:rPr>
              <a:t> </a:t>
            </a:r>
            <a:r>
              <a:rPr lang="en-US" altLang="ja-JP" dirty="0">
                <a:latin typeface="Consolas" panose="020B0609020204030204" pitchFamily="49" charset="0"/>
              </a:rPr>
              <a:t>(</a:t>
            </a:r>
            <a:r>
              <a:rPr lang="en-US" altLang="ja-JP" dirty="0">
                <a:solidFill>
                  <a:schemeClr val="accent1"/>
                </a:solidFill>
                <a:latin typeface="Consolas" panose="020B0609020204030204" pitchFamily="49" charset="0"/>
              </a:rPr>
              <a:t>int </a:t>
            </a:r>
            <a:r>
              <a:rPr lang="en-US" altLang="ja-JP" dirty="0" err="1">
                <a:latin typeface="Consolas" panose="020B0609020204030204" pitchFamily="49" charset="0"/>
              </a:rPr>
              <a:t>i</a:t>
            </a:r>
            <a:r>
              <a:rPr lang="en-US" altLang="ja-JP" dirty="0">
                <a:latin typeface="Consolas" panose="020B0609020204030204" pitchFamily="49" charset="0"/>
              </a:rPr>
              <a:t> = 0; </a:t>
            </a:r>
            <a:r>
              <a:rPr lang="en-US" altLang="ja-JP" dirty="0" err="1">
                <a:latin typeface="Consolas" panose="020B0609020204030204" pitchFamily="49" charset="0"/>
              </a:rPr>
              <a:t>i</a:t>
            </a:r>
            <a:r>
              <a:rPr lang="en-US" altLang="ja-JP" dirty="0">
                <a:latin typeface="Consolas" panose="020B0609020204030204" pitchFamily="49" charset="0"/>
              </a:rPr>
              <a:t> &lt; NUM_TEST; </a:t>
            </a:r>
            <a:r>
              <a:rPr lang="en-US" altLang="ja-JP" dirty="0" err="1">
                <a:latin typeface="Consolas" panose="020B0609020204030204" pitchFamily="49" charset="0"/>
              </a:rPr>
              <a:t>i</a:t>
            </a:r>
            <a:r>
              <a:rPr lang="en-US" altLang="ja-JP" dirty="0">
                <a:latin typeface="Consolas" panose="020B0609020204030204" pitchFamily="49" charset="0"/>
              </a:rPr>
              <a:t>++) {</a:t>
            </a:r>
          </a:p>
          <a:p>
            <a:pPr marL="720000" lvl="2" indent="0">
              <a:buNone/>
            </a:pPr>
            <a:r>
              <a:rPr lang="en-US" altLang="ja-JP" dirty="0">
                <a:solidFill>
                  <a:schemeClr val="accent1"/>
                </a:solidFill>
                <a:latin typeface="Consolas" panose="020B0609020204030204" pitchFamily="49" charset="0"/>
              </a:rPr>
              <a:t>uint32_t</a:t>
            </a:r>
            <a:r>
              <a:rPr lang="en-US" altLang="ja-JP" dirty="0">
                <a:latin typeface="Consolas" panose="020B0609020204030204" pitchFamily="49" charset="0"/>
              </a:rPr>
              <a:t> p = 0;</a:t>
            </a:r>
          </a:p>
          <a:p>
            <a:pPr marL="720000" lvl="2" indent="0">
              <a:buNone/>
            </a:pPr>
            <a:r>
              <a:rPr lang="en-US" altLang="ja-JP" dirty="0">
                <a:solidFill>
                  <a:schemeClr val="accent4"/>
                </a:solidFill>
                <a:latin typeface="Consolas" panose="020B0609020204030204" pitchFamily="49" charset="0"/>
              </a:rPr>
              <a:t>for</a:t>
            </a:r>
            <a:r>
              <a:rPr lang="en-US" altLang="ja-JP" dirty="0">
                <a:latin typeface="Consolas" panose="020B0609020204030204" pitchFamily="49" charset="0"/>
              </a:rPr>
              <a:t> (</a:t>
            </a:r>
            <a:r>
              <a:rPr lang="en-US" altLang="ja-JP" dirty="0" err="1">
                <a:solidFill>
                  <a:schemeClr val="accent1"/>
                </a:solidFill>
                <a:latin typeface="Consolas" panose="020B0609020204030204" pitchFamily="49" charset="0"/>
              </a:rPr>
              <a:t>int</a:t>
            </a:r>
            <a:r>
              <a:rPr lang="en-US" altLang="ja-JP" dirty="0">
                <a:latin typeface="Consolas" panose="020B0609020204030204" pitchFamily="49" charset="0"/>
              </a:rPr>
              <a:t> j = 0; j &lt; SIZE; </a:t>
            </a:r>
            <a:r>
              <a:rPr lang="en-US" altLang="ja-JP" dirty="0" err="1">
                <a:latin typeface="Consolas" panose="020B0609020204030204" pitchFamily="49" charset="0"/>
              </a:rPr>
              <a:t>j++</a:t>
            </a:r>
            <a:r>
              <a:rPr lang="en-US" altLang="ja-JP" dirty="0">
                <a:latin typeface="Consolas" panose="020B0609020204030204" pitchFamily="49" charset="0"/>
              </a:rPr>
              <a:t>) {</a:t>
            </a:r>
          </a:p>
          <a:p>
            <a:pPr marL="1080000" lvl="3" indent="0">
              <a:buNone/>
            </a:pPr>
            <a:r>
              <a:rPr lang="en-US" altLang="ja-JP" dirty="0">
                <a:latin typeface="Consolas" panose="020B0609020204030204" pitchFamily="49" charset="0"/>
              </a:rPr>
              <a:t>p += table[j];</a:t>
            </a:r>
          </a:p>
          <a:p>
            <a:pPr marL="720000" lvl="2" indent="0">
              <a:buNone/>
            </a:pPr>
            <a:r>
              <a:rPr lang="en-US" altLang="ja-JP" dirty="0">
                <a:latin typeface="Consolas" panose="020B0609020204030204" pitchFamily="49" charset="0"/>
              </a:rPr>
              <a:t>}</a:t>
            </a:r>
          </a:p>
          <a:p>
            <a:pPr marL="360000" lvl="1" indent="0">
              <a:buNone/>
            </a:pPr>
            <a:r>
              <a:rPr lang="en-US" altLang="ja-JP" dirty="0">
                <a:latin typeface="Consolas" panose="020B0609020204030204" pitchFamily="49" charset="0"/>
              </a:rPr>
              <a:t>}</a:t>
            </a:r>
            <a:endParaRPr kumimoji="1" lang="ja-JP" altLang="en-US" dirty="0"/>
          </a:p>
        </p:txBody>
      </p:sp>
      <p:sp>
        <p:nvSpPr>
          <p:cNvPr id="4" name="下矢印 3">
            <a:extLst>
              <a:ext uri="{FF2B5EF4-FFF2-40B4-BE49-F238E27FC236}">
                <a16:creationId xmlns:a16="http://schemas.microsoft.com/office/drawing/2014/main" id="{C3885A34-BEFA-43AE-93BB-37B0C4120835}"/>
              </a:ext>
            </a:extLst>
          </p:cNvPr>
          <p:cNvSpPr/>
          <p:nvPr/>
        </p:nvSpPr>
        <p:spPr bwMode="auto">
          <a:xfrm>
            <a:off x="7092028" y="4419010"/>
            <a:ext cx="360004" cy="360005"/>
          </a:xfrm>
          <a:prstGeom prst="downArrow">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a:extLst>
              <a:ext uri="{FF2B5EF4-FFF2-40B4-BE49-F238E27FC236}">
                <a16:creationId xmlns:a16="http://schemas.microsoft.com/office/drawing/2014/main" id="{D5540B4C-77B4-475C-9BF9-7631FF87849D}"/>
              </a:ext>
            </a:extLst>
          </p:cNvPr>
          <p:cNvSpPr/>
          <p:nvPr/>
        </p:nvSpPr>
        <p:spPr bwMode="auto">
          <a:xfrm>
            <a:off x="6192018" y="4869016"/>
            <a:ext cx="2160024" cy="810009"/>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tx1">
                    <a:lumMod val="75000"/>
                    <a:lumOff val="25000"/>
                  </a:schemeClr>
                </a:solidFill>
                <a:latin typeface="+mn-ea"/>
              </a:rPr>
              <a:t>メモリ</a:t>
            </a:r>
          </a:p>
        </p:txBody>
      </p:sp>
      <p:sp>
        <p:nvSpPr>
          <p:cNvPr id="6" name="角丸四角形 5">
            <a:extLst>
              <a:ext uri="{FF2B5EF4-FFF2-40B4-BE49-F238E27FC236}">
                <a16:creationId xmlns:a16="http://schemas.microsoft.com/office/drawing/2014/main" id="{502C3F67-A5C6-48B4-AE1F-60AC55C07355}"/>
              </a:ext>
            </a:extLst>
          </p:cNvPr>
          <p:cNvSpPr/>
          <p:nvPr/>
        </p:nvSpPr>
        <p:spPr bwMode="auto">
          <a:xfrm>
            <a:off x="6552022" y="3789004"/>
            <a:ext cx="1440016" cy="540006"/>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tx1">
                    <a:lumMod val="75000"/>
                    <a:lumOff val="25000"/>
                  </a:schemeClr>
                </a:solidFill>
                <a:latin typeface="+mn-ea"/>
              </a:rPr>
              <a:t>キャッシュ</a:t>
            </a:r>
            <a:br>
              <a:rPr kumimoji="1" lang="en-US" altLang="ja-JP" sz="1600" b="1" dirty="0">
                <a:solidFill>
                  <a:schemeClr val="tx1">
                    <a:lumMod val="75000"/>
                    <a:lumOff val="25000"/>
                  </a:schemeClr>
                </a:solidFill>
                <a:latin typeface="+mn-ea"/>
              </a:rPr>
            </a:br>
            <a:r>
              <a:rPr kumimoji="1" lang="en-US" altLang="ja-JP" sz="1600" b="1" dirty="0">
                <a:solidFill>
                  <a:schemeClr val="tx1">
                    <a:lumMod val="75000"/>
                    <a:lumOff val="25000"/>
                  </a:schemeClr>
                </a:solidFill>
                <a:latin typeface="+mn-ea"/>
              </a:rPr>
              <a:t>32KB</a:t>
            </a:r>
            <a:endParaRPr kumimoji="1" lang="ja-JP" altLang="en-US" sz="1600" b="1" dirty="0">
              <a:solidFill>
                <a:schemeClr val="tx1">
                  <a:lumMod val="75000"/>
                  <a:lumOff val="25000"/>
                </a:schemeClr>
              </a:solidFill>
              <a:latin typeface="+mn-ea"/>
            </a:endParaRPr>
          </a:p>
        </p:txBody>
      </p:sp>
      <p:sp>
        <p:nvSpPr>
          <p:cNvPr id="7" name="正方形/長方形 6">
            <a:extLst>
              <a:ext uri="{FF2B5EF4-FFF2-40B4-BE49-F238E27FC236}">
                <a16:creationId xmlns:a16="http://schemas.microsoft.com/office/drawing/2014/main" id="{70351F72-173A-4B5B-8225-A6520577FE01}"/>
              </a:ext>
            </a:extLst>
          </p:cNvPr>
          <p:cNvSpPr/>
          <p:nvPr/>
        </p:nvSpPr>
        <p:spPr>
          <a:xfrm>
            <a:off x="8352042" y="3879005"/>
            <a:ext cx="424189" cy="400110"/>
          </a:xfrm>
          <a:prstGeom prst="rect">
            <a:avLst/>
          </a:prstGeom>
        </p:spPr>
        <p:txBody>
          <a:bodyPr wrap="none">
            <a:noAutofit/>
          </a:bodyPr>
          <a:lstStyle/>
          <a:p>
            <a:pPr marL="0" lvl="1"/>
            <a:r>
              <a:rPr lang="en-US" altLang="ja-JP" sz="2000" dirty="0">
                <a:solidFill>
                  <a:schemeClr val="tx1">
                    <a:lumMod val="75000"/>
                    <a:lumOff val="25000"/>
                  </a:schemeClr>
                </a:solidFill>
              </a:rPr>
              <a:t>1ns</a:t>
            </a:r>
            <a:endParaRPr lang="ja-JP" altLang="en-US" sz="2000" dirty="0">
              <a:solidFill>
                <a:schemeClr val="tx1">
                  <a:lumMod val="75000"/>
                  <a:lumOff val="25000"/>
                </a:schemeClr>
              </a:solidFill>
            </a:endParaRPr>
          </a:p>
        </p:txBody>
      </p:sp>
      <p:sp>
        <p:nvSpPr>
          <p:cNvPr id="8" name="正方形/長方形 7">
            <a:extLst>
              <a:ext uri="{FF2B5EF4-FFF2-40B4-BE49-F238E27FC236}">
                <a16:creationId xmlns:a16="http://schemas.microsoft.com/office/drawing/2014/main" id="{6AEB1D72-15C8-465B-94E3-3209D91429BE}"/>
              </a:ext>
            </a:extLst>
          </p:cNvPr>
          <p:cNvSpPr/>
          <p:nvPr/>
        </p:nvSpPr>
        <p:spPr>
          <a:xfrm>
            <a:off x="8352042" y="5049018"/>
            <a:ext cx="424189" cy="400110"/>
          </a:xfrm>
          <a:prstGeom prst="rect">
            <a:avLst/>
          </a:prstGeom>
        </p:spPr>
        <p:txBody>
          <a:bodyPr wrap="none">
            <a:noAutofit/>
          </a:bodyPr>
          <a:lstStyle/>
          <a:p>
            <a:pPr marL="0" lvl="1"/>
            <a:r>
              <a:rPr lang="en-US" altLang="ja-JP" sz="2000" dirty="0">
                <a:solidFill>
                  <a:schemeClr val="tx1">
                    <a:lumMod val="75000"/>
                    <a:lumOff val="25000"/>
                  </a:schemeClr>
                </a:solidFill>
              </a:rPr>
              <a:t>100ns</a:t>
            </a:r>
            <a:endParaRPr lang="ja-JP" altLang="en-US" sz="2000" dirty="0">
              <a:solidFill>
                <a:schemeClr val="tx1">
                  <a:lumMod val="75000"/>
                  <a:lumOff val="25000"/>
                </a:schemeClr>
              </a:solidFill>
            </a:endParaRPr>
          </a:p>
        </p:txBody>
      </p:sp>
    </p:spTree>
    <p:extLst>
      <p:ext uri="{BB962C8B-B14F-4D97-AF65-F5344CB8AC3E}">
        <p14:creationId xmlns:p14="http://schemas.microsoft.com/office/powerpoint/2010/main" val="28253722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実際の測定データ</a:t>
            </a:r>
            <a:endParaRPr kumimoji="1" lang="ja-JP" altLang="en-US" sz="2000" dirty="0"/>
          </a:p>
        </p:txBody>
      </p:sp>
      <p:sp>
        <p:nvSpPr>
          <p:cNvPr id="3" name="テキスト プレースホルダー 2"/>
          <p:cNvSpPr>
            <a:spLocks noGrp="1"/>
          </p:cNvSpPr>
          <p:nvPr>
            <p:ph type="body" sz="quarter" idx="10"/>
          </p:nvPr>
        </p:nvSpPr>
        <p:spPr>
          <a:xfrm>
            <a:off x="71949" y="5769026"/>
            <a:ext cx="8730097" cy="539699"/>
          </a:xfrm>
        </p:spPr>
        <p:txBody>
          <a:bodyPr/>
          <a:lstStyle/>
          <a:p>
            <a:pPr lvl="1"/>
            <a:r>
              <a:rPr kumimoji="1" lang="ja-JP" altLang="en-US" dirty="0"/>
              <a:t>縦軸を基数</a:t>
            </a:r>
            <a:r>
              <a:rPr kumimoji="1" lang="en-US" altLang="ja-JP" dirty="0"/>
              <a:t>10</a:t>
            </a:r>
            <a:r>
              <a:rPr kumimoji="1" lang="ja-JP" altLang="en-US" dirty="0"/>
              <a:t>の対数軸，横軸を基数２の対数軸に</a:t>
            </a:r>
            <a:endParaRPr kumimoji="1" lang="en-US" altLang="ja-JP" dirty="0"/>
          </a:p>
          <a:p>
            <a:pPr lvl="1"/>
            <a:r>
              <a:rPr kumimoji="1" lang="ja-JP" altLang="en-US" dirty="0"/>
              <a:t>低次キャッシュの内容は必ず高次に含まれる仕様</a:t>
            </a:r>
            <a:endParaRPr kumimoji="1" lang="en-US" altLang="ja-JP" dirty="0"/>
          </a:p>
          <a:p>
            <a:pPr lvl="2"/>
            <a:r>
              <a:rPr kumimoji="1" lang="ja-JP" altLang="en-US" dirty="0"/>
              <a:t>（そうなるかはメーカーや世代に依存．含まれないこともある</a:t>
            </a:r>
            <a:endParaRPr kumimoji="1" lang="en-US" altLang="ja-JP" dirty="0"/>
          </a:p>
          <a:p>
            <a:pPr lvl="2"/>
            <a:r>
              <a:rPr kumimoji="1" lang="en-US" altLang="ja-JP" dirty="0"/>
              <a:t>256KB+32KB </a:t>
            </a:r>
            <a:r>
              <a:rPr kumimoji="1" lang="ja-JP" altLang="en-US" dirty="0"/>
              <a:t>ではなく </a:t>
            </a:r>
            <a:r>
              <a:rPr kumimoji="1" lang="en-US" altLang="ja-JP" dirty="0"/>
              <a:t>256KB </a:t>
            </a:r>
            <a:r>
              <a:rPr kumimoji="1" lang="ja-JP" altLang="en-US" dirty="0"/>
              <a:t>で変化しはじめる</a:t>
            </a:r>
            <a:endParaRPr kumimoji="1" lang="en-US" altLang="ja-JP" dirty="0"/>
          </a:p>
        </p:txBody>
      </p:sp>
      <p:graphicFrame>
        <p:nvGraphicFramePr>
          <p:cNvPr id="5" name="グラフ 4"/>
          <p:cNvGraphicFramePr>
            <a:graphicFrameLocks/>
          </p:cNvGraphicFramePr>
          <p:nvPr/>
        </p:nvGraphicFramePr>
        <p:xfrm>
          <a:off x="341953" y="818972"/>
          <a:ext cx="8550095" cy="4680052"/>
        </p:xfrm>
        <a:graphic>
          <a:graphicData uri="http://schemas.openxmlformats.org/drawingml/2006/chart">
            <c:chart xmlns:c="http://schemas.openxmlformats.org/drawingml/2006/chart" xmlns:r="http://schemas.openxmlformats.org/officeDocument/2006/relationships" r:id="rId2"/>
          </a:graphicData>
        </a:graphic>
      </p:graphicFrame>
      <p:cxnSp>
        <p:nvCxnSpPr>
          <p:cNvPr id="6" name="直線矢印コネクタ 5"/>
          <p:cNvCxnSpPr/>
          <p:nvPr/>
        </p:nvCxnSpPr>
        <p:spPr bwMode="auto">
          <a:xfrm>
            <a:off x="1241963" y="4149008"/>
            <a:ext cx="1260014" cy="0"/>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sp>
        <p:nvSpPr>
          <p:cNvPr id="7" name="正方形/長方形 6"/>
          <p:cNvSpPr/>
          <p:nvPr/>
        </p:nvSpPr>
        <p:spPr bwMode="auto">
          <a:xfrm>
            <a:off x="1511966" y="3789004"/>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L1(32KB)</a:t>
            </a:r>
            <a:endParaRPr kumimoji="1" lang="ja-JP" altLang="en-US" sz="1600" dirty="0">
              <a:solidFill>
                <a:schemeClr val="accent6"/>
              </a:solidFill>
              <a:latin typeface="+mn-ea"/>
            </a:endParaRPr>
          </a:p>
        </p:txBody>
      </p:sp>
      <p:cxnSp>
        <p:nvCxnSpPr>
          <p:cNvPr id="8" name="直線矢印コネクタ 7"/>
          <p:cNvCxnSpPr/>
          <p:nvPr/>
        </p:nvCxnSpPr>
        <p:spPr bwMode="auto">
          <a:xfrm>
            <a:off x="2501977" y="3699003"/>
            <a:ext cx="450005" cy="0"/>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sp>
        <p:nvSpPr>
          <p:cNvPr id="10" name="正方形/長方形 9"/>
          <p:cNvSpPr/>
          <p:nvPr/>
        </p:nvSpPr>
        <p:spPr bwMode="auto">
          <a:xfrm>
            <a:off x="2321975" y="3338999"/>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&lt; 32KB×2</a:t>
            </a:r>
            <a:endParaRPr kumimoji="1" lang="ja-JP" altLang="en-US" sz="1600" dirty="0">
              <a:solidFill>
                <a:schemeClr val="accent6"/>
              </a:solidFill>
              <a:latin typeface="+mn-ea"/>
            </a:endParaRPr>
          </a:p>
        </p:txBody>
      </p:sp>
      <p:cxnSp>
        <p:nvCxnSpPr>
          <p:cNvPr id="11" name="直線矢印コネクタ 10"/>
          <p:cNvCxnSpPr/>
          <p:nvPr/>
        </p:nvCxnSpPr>
        <p:spPr bwMode="auto">
          <a:xfrm>
            <a:off x="2951982" y="4149008"/>
            <a:ext cx="810009" cy="0"/>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sp>
        <p:nvSpPr>
          <p:cNvPr id="13" name="正方形/長方形 12"/>
          <p:cNvSpPr/>
          <p:nvPr/>
        </p:nvSpPr>
        <p:spPr bwMode="auto">
          <a:xfrm>
            <a:off x="3041983" y="4239009"/>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L</a:t>
            </a:r>
            <a:r>
              <a:rPr kumimoji="1" lang="ja-JP" altLang="en-US" sz="1600" dirty="0">
                <a:solidFill>
                  <a:schemeClr val="accent6"/>
                </a:solidFill>
                <a:latin typeface="+mn-ea"/>
              </a:rPr>
              <a:t>２</a:t>
            </a:r>
            <a:r>
              <a:rPr kumimoji="1" lang="en-US" altLang="ja-JP" sz="1600" dirty="0">
                <a:solidFill>
                  <a:schemeClr val="accent6"/>
                </a:solidFill>
                <a:latin typeface="+mn-ea"/>
              </a:rPr>
              <a:t>(256KB)</a:t>
            </a:r>
            <a:endParaRPr kumimoji="1" lang="ja-JP" altLang="en-US" sz="1600" dirty="0">
              <a:solidFill>
                <a:schemeClr val="accent6"/>
              </a:solidFill>
              <a:latin typeface="+mn-ea"/>
            </a:endParaRPr>
          </a:p>
        </p:txBody>
      </p:sp>
      <p:cxnSp>
        <p:nvCxnSpPr>
          <p:cNvPr id="14" name="直線矢印コネクタ 13"/>
          <p:cNvCxnSpPr/>
          <p:nvPr/>
        </p:nvCxnSpPr>
        <p:spPr bwMode="auto">
          <a:xfrm>
            <a:off x="3761991" y="2528990"/>
            <a:ext cx="450005" cy="0"/>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sp>
        <p:nvSpPr>
          <p:cNvPr id="15" name="正方形/長方形 14"/>
          <p:cNvSpPr/>
          <p:nvPr/>
        </p:nvSpPr>
        <p:spPr bwMode="auto">
          <a:xfrm>
            <a:off x="3581989" y="2168986"/>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 &lt; 256KB×2</a:t>
            </a:r>
            <a:endParaRPr kumimoji="1" lang="ja-JP" altLang="en-US" sz="1600" dirty="0">
              <a:solidFill>
                <a:schemeClr val="accent6"/>
              </a:solidFill>
              <a:latin typeface="+mn-ea"/>
            </a:endParaRPr>
          </a:p>
        </p:txBody>
      </p:sp>
      <p:cxnSp>
        <p:nvCxnSpPr>
          <p:cNvPr id="16" name="直線矢印コネクタ 15"/>
          <p:cNvCxnSpPr/>
          <p:nvPr/>
        </p:nvCxnSpPr>
        <p:spPr bwMode="auto">
          <a:xfrm>
            <a:off x="4211996" y="3068996"/>
            <a:ext cx="1620018" cy="0"/>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sp>
        <p:nvSpPr>
          <p:cNvPr id="18" name="正方形/長方形 17"/>
          <p:cNvSpPr/>
          <p:nvPr/>
        </p:nvSpPr>
        <p:spPr bwMode="auto">
          <a:xfrm>
            <a:off x="4662001" y="3068996"/>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L3 (8MB?)</a:t>
            </a:r>
            <a:endParaRPr kumimoji="1" lang="ja-JP" altLang="en-US" sz="1600" dirty="0">
              <a:solidFill>
                <a:schemeClr val="accent6"/>
              </a:solidFill>
              <a:latin typeface="+mn-ea"/>
            </a:endParaRPr>
          </a:p>
        </p:txBody>
      </p:sp>
    </p:spTree>
    <p:extLst>
      <p:ext uri="{BB962C8B-B14F-4D97-AF65-F5344CB8AC3E}">
        <p14:creationId xmlns:p14="http://schemas.microsoft.com/office/powerpoint/2010/main" val="5588723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プログラム</a:t>
            </a:r>
            <a:r>
              <a:rPr kumimoji="1" lang="ja-JP" altLang="en-US" dirty="0"/>
              <a:t>最適化の上で，重要なポイント</a:t>
            </a:r>
          </a:p>
        </p:txBody>
      </p:sp>
      <p:sp>
        <p:nvSpPr>
          <p:cNvPr id="3" name="テキスト プレースホルダー 2"/>
          <p:cNvSpPr>
            <a:spLocks noGrp="1"/>
          </p:cNvSpPr>
          <p:nvPr>
            <p:ph type="body" sz="quarter" idx="10"/>
          </p:nvPr>
        </p:nvSpPr>
        <p:spPr>
          <a:xfrm>
            <a:off x="251952" y="5229020"/>
            <a:ext cx="8550095" cy="989704"/>
          </a:xfrm>
        </p:spPr>
        <p:txBody>
          <a:bodyPr/>
          <a:lstStyle/>
          <a:p>
            <a:r>
              <a:rPr kumimoji="1" lang="ja-JP" altLang="en-US" dirty="0">
                <a:solidFill>
                  <a:schemeClr val="accent5"/>
                </a:solidFill>
              </a:rPr>
              <a:t>上記の状態を保つこと</a:t>
            </a:r>
            <a:endParaRPr kumimoji="1" lang="en-US" altLang="ja-JP" dirty="0">
              <a:solidFill>
                <a:schemeClr val="accent5"/>
              </a:solidFill>
            </a:endParaRPr>
          </a:p>
          <a:p>
            <a:pPr lvl="1"/>
            <a:r>
              <a:rPr lang="ja-JP" altLang="en-US" dirty="0"/>
              <a:t>ワーキング・セット：</a:t>
            </a:r>
            <a:endParaRPr lang="en-US" altLang="ja-JP" dirty="0"/>
          </a:p>
          <a:p>
            <a:pPr lvl="2"/>
            <a:r>
              <a:rPr kumimoji="1" lang="en-US" altLang="ja-JP" dirty="0"/>
              <a:t> </a:t>
            </a:r>
            <a:r>
              <a:rPr kumimoji="1" lang="ja-JP" altLang="en-US" dirty="0"/>
              <a:t>処理のまとまりごとに，アクセスするデータの範囲（使用量）</a:t>
            </a:r>
            <a:endParaRPr kumimoji="1" lang="en-US" altLang="ja-JP" dirty="0"/>
          </a:p>
          <a:p>
            <a:pPr lvl="1"/>
            <a:r>
              <a:rPr lang="ja-JP" altLang="en-US" dirty="0"/>
              <a:t>ワーキング・セットがキャッシュ容量に収まることが重要</a:t>
            </a:r>
            <a:endParaRPr kumimoji="1" lang="en-US" altLang="ja-JP" dirty="0"/>
          </a:p>
        </p:txBody>
      </p:sp>
      <p:sp>
        <p:nvSpPr>
          <p:cNvPr id="4" name="正方形/長方形 3"/>
          <p:cNvSpPr/>
          <p:nvPr/>
        </p:nvSpPr>
        <p:spPr bwMode="auto">
          <a:xfrm>
            <a:off x="1691968" y="1448978"/>
            <a:ext cx="2880032"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5" name="直線矢印コネクタ 4"/>
          <p:cNvCxnSpPr/>
          <p:nvPr/>
        </p:nvCxnSpPr>
        <p:spPr bwMode="auto">
          <a:xfrm>
            <a:off x="1691968" y="1268976"/>
            <a:ext cx="5040056" cy="0"/>
          </a:xfrm>
          <a:prstGeom prst="straightConnector1">
            <a:avLst/>
          </a:prstGeom>
          <a:noFill/>
          <a:ln w="9525" cap="flat" cmpd="sng" algn="ctr">
            <a:solidFill>
              <a:schemeClr val="tx1"/>
            </a:solidFill>
            <a:prstDash val="solid"/>
            <a:round/>
            <a:headEnd type="none" w="med" len="med"/>
            <a:tailEnd type="triangle"/>
          </a:ln>
          <a:effectLst/>
        </p:spPr>
      </p:cxnSp>
      <p:sp>
        <p:nvSpPr>
          <p:cNvPr id="6" name="正方形/長方形 5"/>
          <p:cNvSpPr/>
          <p:nvPr/>
        </p:nvSpPr>
        <p:spPr bwMode="auto">
          <a:xfrm>
            <a:off x="5922015" y="908972"/>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データ量</a:t>
            </a:r>
          </a:p>
        </p:txBody>
      </p:sp>
      <p:cxnSp>
        <p:nvCxnSpPr>
          <p:cNvPr id="7" name="直線矢印コネクタ 6"/>
          <p:cNvCxnSpPr/>
          <p:nvPr/>
        </p:nvCxnSpPr>
        <p:spPr bwMode="auto">
          <a:xfrm>
            <a:off x="1691968" y="1988984"/>
            <a:ext cx="2880032" cy="0"/>
          </a:xfrm>
          <a:prstGeom prst="straightConnector1">
            <a:avLst/>
          </a:prstGeom>
          <a:noFill/>
          <a:ln w="9525" cap="flat" cmpd="sng" algn="ctr">
            <a:solidFill>
              <a:schemeClr val="tx1"/>
            </a:solidFill>
            <a:prstDash val="solid"/>
            <a:round/>
            <a:headEnd type="triangle" w="med" len="med"/>
            <a:tailEnd type="triangle"/>
          </a:ln>
          <a:effectLst/>
        </p:spPr>
      </p:cxnSp>
      <p:sp>
        <p:nvSpPr>
          <p:cNvPr id="8" name="正方形/長方形 7"/>
          <p:cNvSpPr/>
          <p:nvPr/>
        </p:nvSpPr>
        <p:spPr bwMode="auto">
          <a:xfrm>
            <a:off x="2771980" y="2078985"/>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CAP</a:t>
            </a:r>
            <a:r>
              <a:rPr kumimoji="1" lang="ja-JP" altLang="en-US" sz="1600" dirty="0">
                <a:solidFill>
                  <a:schemeClr val="tx1">
                    <a:lumMod val="75000"/>
                    <a:lumOff val="25000"/>
                  </a:schemeClr>
                </a:solidFill>
                <a:latin typeface="+mn-ea"/>
              </a:rPr>
              <a:t>（キャッシュ容量）</a:t>
            </a:r>
          </a:p>
        </p:txBody>
      </p:sp>
      <p:sp>
        <p:nvSpPr>
          <p:cNvPr id="9" name="正方形/長方形 8"/>
          <p:cNvSpPr/>
          <p:nvPr/>
        </p:nvSpPr>
        <p:spPr bwMode="auto">
          <a:xfrm>
            <a:off x="1691968" y="2618991"/>
            <a:ext cx="2250025" cy="360004"/>
          </a:xfrm>
          <a:prstGeom prst="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10" name="直線矢印コネクタ 9"/>
          <p:cNvCxnSpPr/>
          <p:nvPr/>
        </p:nvCxnSpPr>
        <p:spPr bwMode="auto">
          <a:xfrm>
            <a:off x="1691968" y="3158997"/>
            <a:ext cx="2250025" cy="0"/>
          </a:xfrm>
          <a:prstGeom prst="straightConnector1">
            <a:avLst/>
          </a:prstGeom>
          <a:noFill/>
          <a:ln w="9525" cap="flat" cmpd="sng" algn="ctr">
            <a:solidFill>
              <a:schemeClr val="tx1"/>
            </a:solidFill>
            <a:prstDash val="solid"/>
            <a:round/>
            <a:headEnd type="triangle" w="med" len="med"/>
            <a:tailEnd type="triangle"/>
          </a:ln>
          <a:effectLst/>
        </p:spPr>
      </p:cxnSp>
      <p:sp>
        <p:nvSpPr>
          <p:cNvPr id="11" name="正方形/長方形 10"/>
          <p:cNvSpPr/>
          <p:nvPr/>
        </p:nvSpPr>
        <p:spPr bwMode="auto">
          <a:xfrm>
            <a:off x="2591978" y="3248998"/>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SIZE</a:t>
            </a:r>
            <a:r>
              <a:rPr kumimoji="1" lang="ja-JP" altLang="en-US" sz="1600" dirty="0">
                <a:solidFill>
                  <a:schemeClr val="tx1">
                    <a:lumMod val="75000"/>
                    <a:lumOff val="25000"/>
                  </a:schemeClr>
                </a:solidFill>
                <a:latin typeface="+mn-ea"/>
              </a:rPr>
              <a:t>（アクセス範囲）</a:t>
            </a:r>
          </a:p>
        </p:txBody>
      </p:sp>
      <p:sp>
        <p:nvSpPr>
          <p:cNvPr id="12" name="正方形/長方形 11"/>
          <p:cNvSpPr/>
          <p:nvPr/>
        </p:nvSpPr>
        <p:spPr bwMode="auto">
          <a:xfrm>
            <a:off x="1691968" y="3879005"/>
            <a:ext cx="2880032"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3" name="正方形/長方形 12"/>
          <p:cNvSpPr/>
          <p:nvPr/>
        </p:nvSpPr>
        <p:spPr bwMode="auto">
          <a:xfrm>
            <a:off x="1691968" y="3879005"/>
            <a:ext cx="2250025" cy="360004"/>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 name="正方形/長方形 13"/>
          <p:cNvSpPr/>
          <p:nvPr/>
        </p:nvSpPr>
        <p:spPr bwMode="auto">
          <a:xfrm>
            <a:off x="2771980" y="4329010"/>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ループ後のキャッシュ上のデータ</a:t>
            </a:r>
          </a:p>
        </p:txBody>
      </p:sp>
    </p:spTree>
    <p:extLst>
      <p:ext uri="{BB962C8B-B14F-4D97-AF65-F5344CB8AC3E}">
        <p14:creationId xmlns:p14="http://schemas.microsoft.com/office/powerpoint/2010/main" val="11698259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キャッシュ容量を意識した最適化</a:t>
            </a:r>
          </a:p>
        </p:txBody>
      </p:sp>
      <p:sp>
        <p:nvSpPr>
          <p:cNvPr id="3" name="テキスト プレースホルダー 2"/>
          <p:cNvSpPr>
            <a:spLocks noGrp="1"/>
          </p:cNvSpPr>
          <p:nvPr>
            <p:ph type="body" sz="quarter" idx="10"/>
          </p:nvPr>
        </p:nvSpPr>
        <p:spPr>
          <a:xfrm>
            <a:off x="431954" y="1088974"/>
            <a:ext cx="8460094" cy="5219751"/>
          </a:xfrm>
        </p:spPr>
        <p:txBody>
          <a:bodyPr/>
          <a:lstStyle/>
          <a:p>
            <a:r>
              <a:rPr kumimoji="1" lang="ja-JP" altLang="en-US" dirty="0"/>
              <a:t>数十</a:t>
            </a:r>
            <a:r>
              <a:rPr kumimoji="1" lang="en-US" altLang="ja-JP" dirty="0"/>
              <a:t>KB</a:t>
            </a:r>
            <a:r>
              <a:rPr kumimoji="1" lang="ja-JP" altLang="en-US" dirty="0"/>
              <a:t>，数百</a:t>
            </a:r>
            <a:r>
              <a:rPr kumimoji="1" lang="en-US" altLang="ja-JP" dirty="0"/>
              <a:t>KB</a:t>
            </a:r>
            <a:r>
              <a:rPr kumimoji="1" lang="ja-JP" altLang="en-US" dirty="0" err="1"/>
              <a:t>，</a:t>
            </a:r>
            <a:r>
              <a:rPr kumimoji="1" lang="ja-JP" altLang="en-US" dirty="0"/>
              <a:t>数</a:t>
            </a:r>
            <a:r>
              <a:rPr kumimoji="1" lang="en-US" altLang="ja-JP" dirty="0"/>
              <a:t>MB </a:t>
            </a:r>
            <a:r>
              <a:rPr kumimoji="1" lang="ja-JP" altLang="en-US" dirty="0"/>
              <a:t>あたりに典型的に壁があることを覚えておくとよい</a:t>
            </a:r>
            <a:endParaRPr kumimoji="1" lang="en-US" altLang="ja-JP" dirty="0"/>
          </a:p>
          <a:p>
            <a:pPr lvl="1"/>
            <a:r>
              <a:rPr lang="en-US" altLang="ja-JP" dirty="0"/>
              <a:t>L1 </a:t>
            </a:r>
            <a:r>
              <a:rPr lang="ja-JP" altLang="en-US" dirty="0"/>
              <a:t>に収まっていれば，最高速が出せる</a:t>
            </a:r>
            <a:endParaRPr lang="en-US" altLang="ja-JP" dirty="0"/>
          </a:p>
          <a:p>
            <a:pPr lvl="1"/>
            <a:r>
              <a:rPr kumimoji="1" lang="ja-JP" altLang="en-US" dirty="0"/>
              <a:t>実際には色んなデータが同時にキャッシュを使うので，もう少し少なめを意識した方がよい</a:t>
            </a:r>
            <a:endParaRPr kumimoji="1" lang="en-US" altLang="ja-JP" dirty="0"/>
          </a:p>
        </p:txBody>
      </p:sp>
    </p:spTree>
    <p:extLst>
      <p:ext uri="{BB962C8B-B14F-4D97-AF65-F5344CB8AC3E}">
        <p14:creationId xmlns:p14="http://schemas.microsoft.com/office/powerpoint/2010/main" val="608802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キャッシュ容量を意識した最適化２</a:t>
            </a:r>
          </a:p>
        </p:txBody>
      </p:sp>
      <p:sp>
        <p:nvSpPr>
          <p:cNvPr id="3" name="テキスト プレースホルダー 2"/>
          <p:cNvSpPr>
            <a:spLocks noGrp="1"/>
          </p:cNvSpPr>
          <p:nvPr>
            <p:ph type="body" sz="quarter" idx="10"/>
          </p:nvPr>
        </p:nvSpPr>
        <p:spPr>
          <a:xfrm>
            <a:off x="431954" y="1088974"/>
            <a:ext cx="8460094" cy="5219751"/>
          </a:xfrm>
        </p:spPr>
        <p:txBody>
          <a:bodyPr/>
          <a:lstStyle/>
          <a:p>
            <a:r>
              <a:rPr lang="ja-JP" altLang="en-US" dirty="0"/>
              <a:t>現実には，具体的なキャッシュ容量をそこまで意識しないでもよい</a:t>
            </a:r>
            <a:endParaRPr lang="en-US" altLang="ja-JP" dirty="0"/>
          </a:p>
          <a:p>
            <a:pPr lvl="1"/>
            <a:r>
              <a:rPr lang="ja-JP" altLang="en-US" dirty="0"/>
              <a:t>アクセス範囲が小さくなるよう心がけるだけでも十分効果がある</a:t>
            </a:r>
            <a:endParaRPr lang="en-US" altLang="ja-JP" dirty="0"/>
          </a:p>
          <a:p>
            <a:pPr lvl="1"/>
            <a:r>
              <a:rPr lang="ja-JP" altLang="en-US" dirty="0"/>
              <a:t>範囲が容量を超えても，ただちに効果がなくなるわけではない</a:t>
            </a:r>
            <a:endParaRPr lang="en-US" altLang="ja-JP" dirty="0"/>
          </a:p>
          <a:p>
            <a:pPr lvl="2"/>
            <a:r>
              <a:rPr lang="en-US" altLang="ja-JP" dirty="0"/>
              <a:t>2</a:t>
            </a:r>
            <a:r>
              <a:rPr lang="ja-JP" altLang="en-US" dirty="0"/>
              <a:t>倍ぐらいまでは効果が持続する</a:t>
            </a:r>
            <a:endParaRPr lang="en-US" altLang="ja-JP" dirty="0"/>
          </a:p>
          <a:p>
            <a:pPr lvl="2"/>
            <a:r>
              <a:rPr kumimoji="1" lang="ja-JP" altLang="en-US" dirty="0"/>
              <a:t>階層化されているので，どっかの階層にひっかかるようになるだけでも効果がある</a:t>
            </a:r>
            <a:endParaRPr kumimoji="1" lang="en-US" altLang="ja-JP" dirty="0"/>
          </a:p>
        </p:txBody>
      </p:sp>
    </p:spTree>
    <p:extLst>
      <p:ext uri="{BB962C8B-B14F-4D97-AF65-F5344CB8AC3E}">
        <p14:creationId xmlns:p14="http://schemas.microsoft.com/office/powerpoint/2010/main" val="34757942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最近はまた階層のトレンドが変わりつつある</a:t>
            </a:r>
            <a:endParaRPr lang="en-US" altLang="ja-JP" dirty="0"/>
          </a:p>
        </p:txBody>
      </p:sp>
      <p:sp>
        <p:nvSpPr>
          <p:cNvPr id="3" name="テキスト プレースホルダー 2"/>
          <p:cNvSpPr>
            <a:spLocks noGrp="1"/>
          </p:cNvSpPr>
          <p:nvPr>
            <p:ph type="body" sz="quarter" idx="10"/>
          </p:nvPr>
        </p:nvSpPr>
        <p:spPr>
          <a:xfrm>
            <a:off x="431954" y="1088975"/>
            <a:ext cx="8460094" cy="2700030"/>
          </a:xfrm>
        </p:spPr>
        <p:txBody>
          <a:bodyPr/>
          <a:lstStyle/>
          <a:p>
            <a:r>
              <a:rPr lang="ja-JP" altLang="en-US" dirty="0"/>
              <a:t>複数のコアを意識してバランスが変わっている</a:t>
            </a:r>
            <a:endParaRPr lang="en-US" altLang="ja-JP" dirty="0"/>
          </a:p>
          <a:p>
            <a:pPr lvl="1"/>
            <a:r>
              <a:rPr kumimoji="1" lang="ja-JP" altLang="en-US" dirty="0"/>
              <a:t>新しい </a:t>
            </a:r>
            <a:r>
              <a:rPr kumimoji="1" lang="en-US" altLang="ja-JP" dirty="0"/>
              <a:t>Intel Xeon </a:t>
            </a:r>
            <a:r>
              <a:rPr kumimoji="1" lang="ja-JP" altLang="en-US" dirty="0"/>
              <a:t>だと </a:t>
            </a:r>
            <a:r>
              <a:rPr kumimoji="1" lang="en-US" altLang="ja-JP" dirty="0"/>
              <a:t>L2 </a:t>
            </a:r>
            <a:r>
              <a:rPr kumimoji="1" lang="ja-JP" altLang="en-US" dirty="0"/>
              <a:t>を大きく，</a:t>
            </a:r>
            <a:r>
              <a:rPr kumimoji="1" lang="en-US" altLang="ja-JP" dirty="0"/>
              <a:t>L3 </a:t>
            </a:r>
            <a:r>
              <a:rPr kumimoji="1" lang="ja-JP" altLang="en-US" dirty="0"/>
              <a:t>を小さく</a:t>
            </a:r>
            <a:endParaRPr kumimoji="1" lang="en-US" altLang="ja-JP" dirty="0"/>
          </a:p>
          <a:p>
            <a:pPr lvl="1"/>
            <a:r>
              <a:rPr lang="ja-JP" altLang="en-US" dirty="0"/>
              <a:t>各コアの </a:t>
            </a:r>
            <a:r>
              <a:rPr lang="en-US" altLang="ja-JP" dirty="0"/>
              <a:t>L2 </a:t>
            </a:r>
            <a:r>
              <a:rPr lang="ja-JP" altLang="en-US" dirty="0"/>
              <a:t>は </a:t>
            </a:r>
            <a:r>
              <a:rPr lang="en-US" altLang="ja-JP" dirty="0"/>
              <a:t>1MB </a:t>
            </a:r>
            <a:r>
              <a:rPr lang="ja-JP" altLang="en-US" dirty="0"/>
              <a:t>ぐらいで， </a:t>
            </a:r>
            <a:r>
              <a:rPr lang="en-US" altLang="ja-JP" dirty="0"/>
              <a:t>L3 </a:t>
            </a:r>
            <a:r>
              <a:rPr lang="ja-JP" altLang="en-US" dirty="0"/>
              <a:t>が各コアから溢れたデータの受け皿に</a:t>
            </a:r>
            <a:endParaRPr kumimoji="1" lang="en-US" altLang="ja-JP" dirty="0"/>
          </a:p>
        </p:txBody>
      </p:sp>
      <p:sp>
        <p:nvSpPr>
          <p:cNvPr id="5" name="角丸四角形 5">
            <a:extLst>
              <a:ext uri="{FF2B5EF4-FFF2-40B4-BE49-F238E27FC236}">
                <a16:creationId xmlns:a16="http://schemas.microsoft.com/office/drawing/2014/main" id="{B77E8148-9AD3-491C-9105-A51AE66914B2}"/>
              </a:ext>
            </a:extLst>
          </p:cNvPr>
          <p:cNvSpPr/>
          <p:nvPr/>
        </p:nvSpPr>
        <p:spPr bwMode="auto">
          <a:xfrm>
            <a:off x="701957" y="4869016"/>
            <a:ext cx="540006" cy="450005"/>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b="1" dirty="0">
                <a:solidFill>
                  <a:schemeClr val="tx1">
                    <a:lumMod val="75000"/>
                    <a:lumOff val="25000"/>
                  </a:schemeClr>
                </a:solidFill>
                <a:latin typeface="+mn-ea"/>
              </a:rPr>
              <a:t>L</a:t>
            </a:r>
            <a:r>
              <a:rPr lang="en-US" altLang="ja-JP" sz="1200" b="1" dirty="0">
                <a:solidFill>
                  <a:schemeClr val="tx1">
                    <a:lumMod val="75000"/>
                    <a:lumOff val="25000"/>
                  </a:schemeClr>
                </a:solidFill>
                <a:latin typeface="+mn-ea"/>
              </a:rPr>
              <a:t>2</a:t>
            </a:r>
          </a:p>
          <a:p>
            <a:pPr algn="ctr"/>
            <a:r>
              <a:rPr kumimoji="1" lang="en-US" altLang="ja-JP" sz="1200" b="1" dirty="0">
                <a:solidFill>
                  <a:schemeClr val="tx1">
                    <a:lumMod val="75000"/>
                    <a:lumOff val="25000"/>
                  </a:schemeClr>
                </a:solidFill>
                <a:latin typeface="+mn-ea"/>
              </a:rPr>
              <a:t>256KB</a:t>
            </a:r>
            <a:endParaRPr kumimoji="1" lang="ja-JP" altLang="en-US" sz="1200" b="1" dirty="0">
              <a:solidFill>
                <a:schemeClr val="tx1">
                  <a:lumMod val="75000"/>
                  <a:lumOff val="25000"/>
                </a:schemeClr>
              </a:solidFill>
              <a:latin typeface="+mn-ea"/>
            </a:endParaRPr>
          </a:p>
        </p:txBody>
      </p:sp>
      <p:sp>
        <p:nvSpPr>
          <p:cNvPr id="7" name="角丸四角形 5">
            <a:extLst>
              <a:ext uri="{FF2B5EF4-FFF2-40B4-BE49-F238E27FC236}">
                <a16:creationId xmlns:a16="http://schemas.microsoft.com/office/drawing/2014/main" id="{255EB910-6705-4DC1-818C-19975EAA2B13}"/>
              </a:ext>
            </a:extLst>
          </p:cNvPr>
          <p:cNvSpPr/>
          <p:nvPr/>
        </p:nvSpPr>
        <p:spPr bwMode="auto">
          <a:xfrm>
            <a:off x="701957" y="4239009"/>
            <a:ext cx="540006" cy="450005"/>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b="1" dirty="0">
                <a:solidFill>
                  <a:schemeClr val="tx1">
                    <a:lumMod val="75000"/>
                    <a:lumOff val="25000"/>
                  </a:schemeClr>
                </a:solidFill>
                <a:latin typeface="+mn-ea"/>
              </a:rPr>
              <a:t>core</a:t>
            </a:r>
            <a:endParaRPr kumimoji="1" lang="ja-JP" altLang="en-US" sz="1600" b="1" dirty="0">
              <a:solidFill>
                <a:schemeClr val="tx1">
                  <a:lumMod val="75000"/>
                  <a:lumOff val="25000"/>
                </a:schemeClr>
              </a:solidFill>
              <a:latin typeface="+mn-ea"/>
            </a:endParaRPr>
          </a:p>
        </p:txBody>
      </p:sp>
      <p:sp>
        <p:nvSpPr>
          <p:cNvPr id="8" name="角丸四角形 5">
            <a:extLst>
              <a:ext uri="{FF2B5EF4-FFF2-40B4-BE49-F238E27FC236}">
                <a16:creationId xmlns:a16="http://schemas.microsoft.com/office/drawing/2014/main" id="{6B40E86C-0B9E-425F-A4C5-457BD1A141CF}"/>
              </a:ext>
            </a:extLst>
          </p:cNvPr>
          <p:cNvSpPr/>
          <p:nvPr/>
        </p:nvSpPr>
        <p:spPr bwMode="auto">
          <a:xfrm>
            <a:off x="611956" y="5409021"/>
            <a:ext cx="3150035" cy="1170013"/>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b="1" dirty="0">
                <a:solidFill>
                  <a:schemeClr val="tx1">
                    <a:lumMod val="75000"/>
                    <a:lumOff val="25000"/>
                  </a:schemeClr>
                </a:solidFill>
                <a:latin typeface="+mn-ea"/>
              </a:rPr>
              <a:t>L3 </a:t>
            </a:r>
            <a:r>
              <a:rPr kumimoji="1" lang="ja-JP" altLang="en-US" sz="1600" b="1" dirty="0">
                <a:solidFill>
                  <a:schemeClr val="tx1">
                    <a:lumMod val="75000"/>
                    <a:lumOff val="25000"/>
                  </a:schemeClr>
                </a:solidFill>
                <a:latin typeface="+mn-ea"/>
              </a:rPr>
              <a:t>キャッシュ</a:t>
            </a:r>
            <a:endParaRPr kumimoji="1" lang="en-US" altLang="ja-JP" sz="1600" b="1" dirty="0">
              <a:solidFill>
                <a:schemeClr val="tx1">
                  <a:lumMod val="75000"/>
                  <a:lumOff val="25000"/>
                </a:schemeClr>
              </a:solidFill>
              <a:latin typeface="+mn-ea"/>
            </a:endParaRPr>
          </a:p>
          <a:p>
            <a:pPr algn="ctr"/>
            <a:r>
              <a:rPr lang="en-US" altLang="ja-JP" sz="1600" b="1" dirty="0">
                <a:solidFill>
                  <a:schemeClr val="tx1">
                    <a:lumMod val="75000"/>
                    <a:lumOff val="25000"/>
                  </a:schemeClr>
                </a:solidFill>
                <a:latin typeface="+mn-ea"/>
              </a:rPr>
              <a:t>8MB</a:t>
            </a:r>
            <a:endParaRPr kumimoji="1" lang="ja-JP" altLang="en-US" sz="1600" b="1" dirty="0">
              <a:solidFill>
                <a:schemeClr val="tx1">
                  <a:lumMod val="75000"/>
                  <a:lumOff val="25000"/>
                </a:schemeClr>
              </a:solidFill>
              <a:latin typeface="+mn-ea"/>
            </a:endParaRPr>
          </a:p>
        </p:txBody>
      </p:sp>
      <p:sp>
        <p:nvSpPr>
          <p:cNvPr id="10" name="角丸四角形 5">
            <a:extLst>
              <a:ext uri="{FF2B5EF4-FFF2-40B4-BE49-F238E27FC236}">
                <a16:creationId xmlns:a16="http://schemas.microsoft.com/office/drawing/2014/main" id="{16FDF792-0CB5-4495-9411-9C6710663D6C}"/>
              </a:ext>
            </a:extLst>
          </p:cNvPr>
          <p:cNvSpPr/>
          <p:nvPr/>
        </p:nvSpPr>
        <p:spPr bwMode="auto">
          <a:xfrm>
            <a:off x="1511966" y="4239009"/>
            <a:ext cx="540006" cy="450005"/>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b="1" dirty="0">
                <a:solidFill>
                  <a:schemeClr val="tx1">
                    <a:lumMod val="75000"/>
                    <a:lumOff val="25000"/>
                  </a:schemeClr>
                </a:solidFill>
                <a:latin typeface="+mn-ea"/>
              </a:rPr>
              <a:t>core</a:t>
            </a:r>
            <a:endParaRPr kumimoji="1" lang="ja-JP" altLang="en-US" sz="1600" b="1" dirty="0">
              <a:solidFill>
                <a:schemeClr val="tx1">
                  <a:lumMod val="75000"/>
                  <a:lumOff val="25000"/>
                </a:schemeClr>
              </a:solidFill>
              <a:latin typeface="+mn-ea"/>
            </a:endParaRPr>
          </a:p>
        </p:txBody>
      </p:sp>
      <p:sp>
        <p:nvSpPr>
          <p:cNvPr id="12" name="角丸四角形 5">
            <a:extLst>
              <a:ext uri="{FF2B5EF4-FFF2-40B4-BE49-F238E27FC236}">
                <a16:creationId xmlns:a16="http://schemas.microsoft.com/office/drawing/2014/main" id="{8848D634-B2B6-4E55-AFCC-5042C29E9663}"/>
              </a:ext>
            </a:extLst>
          </p:cNvPr>
          <p:cNvSpPr/>
          <p:nvPr/>
        </p:nvSpPr>
        <p:spPr bwMode="auto">
          <a:xfrm>
            <a:off x="2321975" y="4239009"/>
            <a:ext cx="540006" cy="450005"/>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b="1" dirty="0">
                <a:solidFill>
                  <a:schemeClr val="tx1">
                    <a:lumMod val="75000"/>
                    <a:lumOff val="25000"/>
                  </a:schemeClr>
                </a:solidFill>
                <a:latin typeface="+mn-ea"/>
              </a:rPr>
              <a:t>core</a:t>
            </a:r>
            <a:endParaRPr kumimoji="1" lang="ja-JP" altLang="en-US" sz="1600" b="1" dirty="0">
              <a:solidFill>
                <a:schemeClr val="tx1">
                  <a:lumMod val="75000"/>
                  <a:lumOff val="25000"/>
                </a:schemeClr>
              </a:solidFill>
              <a:latin typeface="+mn-ea"/>
            </a:endParaRPr>
          </a:p>
        </p:txBody>
      </p:sp>
      <p:sp>
        <p:nvSpPr>
          <p:cNvPr id="14" name="角丸四角形 5">
            <a:extLst>
              <a:ext uri="{FF2B5EF4-FFF2-40B4-BE49-F238E27FC236}">
                <a16:creationId xmlns:a16="http://schemas.microsoft.com/office/drawing/2014/main" id="{487A1997-428A-4FA6-A3F0-269D5E44659D}"/>
              </a:ext>
            </a:extLst>
          </p:cNvPr>
          <p:cNvSpPr/>
          <p:nvPr/>
        </p:nvSpPr>
        <p:spPr bwMode="auto">
          <a:xfrm>
            <a:off x="3131984" y="4239009"/>
            <a:ext cx="540006" cy="450005"/>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b="1" dirty="0">
                <a:solidFill>
                  <a:schemeClr val="tx1">
                    <a:lumMod val="75000"/>
                    <a:lumOff val="25000"/>
                  </a:schemeClr>
                </a:solidFill>
                <a:latin typeface="+mn-ea"/>
              </a:rPr>
              <a:t>core</a:t>
            </a:r>
            <a:endParaRPr kumimoji="1" lang="ja-JP" altLang="en-US" sz="1600" b="1" dirty="0">
              <a:solidFill>
                <a:schemeClr val="tx1">
                  <a:lumMod val="75000"/>
                  <a:lumOff val="25000"/>
                </a:schemeClr>
              </a:solidFill>
              <a:latin typeface="+mn-ea"/>
            </a:endParaRPr>
          </a:p>
        </p:txBody>
      </p:sp>
      <p:sp>
        <p:nvSpPr>
          <p:cNvPr id="15" name="角丸四角形 5">
            <a:extLst>
              <a:ext uri="{FF2B5EF4-FFF2-40B4-BE49-F238E27FC236}">
                <a16:creationId xmlns:a16="http://schemas.microsoft.com/office/drawing/2014/main" id="{8AA9C2F9-ED42-4A3C-836B-4B34A37A2A3E}"/>
              </a:ext>
            </a:extLst>
          </p:cNvPr>
          <p:cNvSpPr/>
          <p:nvPr/>
        </p:nvSpPr>
        <p:spPr bwMode="auto">
          <a:xfrm>
            <a:off x="1511966" y="4869016"/>
            <a:ext cx="540006" cy="450005"/>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b="1" dirty="0">
                <a:solidFill>
                  <a:schemeClr val="tx1">
                    <a:lumMod val="75000"/>
                    <a:lumOff val="25000"/>
                  </a:schemeClr>
                </a:solidFill>
                <a:latin typeface="+mn-ea"/>
              </a:rPr>
              <a:t>L</a:t>
            </a:r>
            <a:r>
              <a:rPr lang="en-US" altLang="ja-JP" sz="1200" b="1" dirty="0">
                <a:solidFill>
                  <a:schemeClr val="tx1">
                    <a:lumMod val="75000"/>
                    <a:lumOff val="25000"/>
                  </a:schemeClr>
                </a:solidFill>
                <a:latin typeface="+mn-ea"/>
              </a:rPr>
              <a:t>2</a:t>
            </a:r>
          </a:p>
          <a:p>
            <a:pPr algn="ctr"/>
            <a:r>
              <a:rPr kumimoji="1" lang="en-US" altLang="ja-JP" sz="1200" b="1" dirty="0">
                <a:solidFill>
                  <a:schemeClr val="tx1">
                    <a:lumMod val="75000"/>
                    <a:lumOff val="25000"/>
                  </a:schemeClr>
                </a:solidFill>
                <a:latin typeface="+mn-ea"/>
              </a:rPr>
              <a:t>256KB</a:t>
            </a:r>
            <a:endParaRPr kumimoji="1" lang="ja-JP" altLang="en-US" sz="1200" b="1" dirty="0">
              <a:solidFill>
                <a:schemeClr val="tx1">
                  <a:lumMod val="75000"/>
                  <a:lumOff val="25000"/>
                </a:schemeClr>
              </a:solidFill>
              <a:latin typeface="+mn-ea"/>
            </a:endParaRPr>
          </a:p>
        </p:txBody>
      </p:sp>
      <p:sp>
        <p:nvSpPr>
          <p:cNvPr id="16" name="角丸四角形 5">
            <a:extLst>
              <a:ext uri="{FF2B5EF4-FFF2-40B4-BE49-F238E27FC236}">
                <a16:creationId xmlns:a16="http://schemas.microsoft.com/office/drawing/2014/main" id="{DCDD3A74-5A3B-4F0C-84AD-DB6F0DCA227E}"/>
              </a:ext>
            </a:extLst>
          </p:cNvPr>
          <p:cNvSpPr/>
          <p:nvPr/>
        </p:nvSpPr>
        <p:spPr bwMode="auto">
          <a:xfrm>
            <a:off x="2321975" y="4869016"/>
            <a:ext cx="540006" cy="450005"/>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b="1" dirty="0">
                <a:solidFill>
                  <a:schemeClr val="tx1">
                    <a:lumMod val="75000"/>
                    <a:lumOff val="25000"/>
                  </a:schemeClr>
                </a:solidFill>
                <a:latin typeface="+mn-ea"/>
              </a:rPr>
              <a:t>L</a:t>
            </a:r>
            <a:r>
              <a:rPr lang="en-US" altLang="ja-JP" sz="1200" b="1" dirty="0">
                <a:solidFill>
                  <a:schemeClr val="tx1">
                    <a:lumMod val="75000"/>
                    <a:lumOff val="25000"/>
                  </a:schemeClr>
                </a:solidFill>
                <a:latin typeface="+mn-ea"/>
              </a:rPr>
              <a:t>2</a:t>
            </a:r>
          </a:p>
          <a:p>
            <a:pPr algn="ctr"/>
            <a:r>
              <a:rPr kumimoji="1" lang="en-US" altLang="ja-JP" sz="1200" b="1" dirty="0">
                <a:solidFill>
                  <a:schemeClr val="tx1">
                    <a:lumMod val="75000"/>
                    <a:lumOff val="25000"/>
                  </a:schemeClr>
                </a:solidFill>
                <a:latin typeface="+mn-ea"/>
              </a:rPr>
              <a:t>256KB</a:t>
            </a:r>
            <a:endParaRPr kumimoji="1" lang="ja-JP" altLang="en-US" sz="1200" b="1" dirty="0">
              <a:solidFill>
                <a:schemeClr val="tx1">
                  <a:lumMod val="75000"/>
                  <a:lumOff val="25000"/>
                </a:schemeClr>
              </a:solidFill>
              <a:latin typeface="+mn-ea"/>
            </a:endParaRPr>
          </a:p>
        </p:txBody>
      </p:sp>
      <p:sp>
        <p:nvSpPr>
          <p:cNvPr id="17" name="角丸四角形 5">
            <a:extLst>
              <a:ext uri="{FF2B5EF4-FFF2-40B4-BE49-F238E27FC236}">
                <a16:creationId xmlns:a16="http://schemas.microsoft.com/office/drawing/2014/main" id="{FD96B451-2513-41B3-A21E-44CD12F80DA2}"/>
              </a:ext>
            </a:extLst>
          </p:cNvPr>
          <p:cNvSpPr/>
          <p:nvPr/>
        </p:nvSpPr>
        <p:spPr bwMode="auto">
          <a:xfrm>
            <a:off x="3131984" y="4869016"/>
            <a:ext cx="540006" cy="450005"/>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b="1" dirty="0">
                <a:solidFill>
                  <a:schemeClr val="tx1">
                    <a:lumMod val="75000"/>
                    <a:lumOff val="25000"/>
                  </a:schemeClr>
                </a:solidFill>
                <a:latin typeface="+mn-ea"/>
              </a:rPr>
              <a:t>L</a:t>
            </a:r>
            <a:r>
              <a:rPr lang="en-US" altLang="ja-JP" sz="1200" b="1" dirty="0">
                <a:solidFill>
                  <a:schemeClr val="tx1">
                    <a:lumMod val="75000"/>
                    <a:lumOff val="25000"/>
                  </a:schemeClr>
                </a:solidFill>
                <a:latin typeface="+mn-ea"/>
              </a:rPr>
              <a:t>2</a:t>
            </a:r>
          </a:p>
          <a:p>
            <a:pPr algn="ctr"/>
            <a:r>
              <a:rPr kumimoji="1" lang="en-US" altLang="ja-JP" sz="1200" b="1" dirty="0">
                <a:solidFill>
                  <a:schemeClr val="tx1">
                    <a:lumMod val="75000"/>
                    <a:lumOff val="25000"/>
                  </a:schemeClr>
                </a:solidFill>
                <a:latin typeface="+mn-ea"/>
              </a:rPr>
              <a:t>256KB</a:t>
            </a:r>
            <a:endParaRPr kumimoji="1" lang="ja-JP" altLang="en-US" sz="1200" b="1" dirty="0">
              <a:solidFill>
                <a:schemeClr val="tx1">
                  <a:lumMod val="75000"/>
                  <a:lumOff val="25000"/>
                </a:schemeClr>
              </a:solidFill>
              <a:latin typeface="+mn-ea"/>
            </a:endParaRPr>
          </a:p>
        </p:txBody>
      </p:sp>
      <p:sp>
        <p:nvSpPr>
          <p:cNvPr id="18" name="角丸四角形 5">
            <a:extLst>
              <a:ext uri="{FF2B5EF4-FFF2-40B4-BE49-F238E27FC236}">
                <a16:creationId xmlns:a16="http://schemas.microsoft.com/office/drawing/2014/main" id="{01BFC229-FF65-406E-9A76-4BA183E4A503}"/>
              </a:ext>
            </a:extLst>
          </p:cNvPr>
          <p:cNvSpPr/>
          <p:nvPr/>
        </p:nvSpPr>
        <p:spPr bwMode="auto">
          <a:xfrm>
            <a:off x="4572000" y="4869016"/>
            <a:ext cx="720008" cy="1170013"/>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b="1" dirty="0">
                <a:solidFill>
                  <a:schemeClr val="tx1">
                    <a:lumMod val="75000"/>
                    <a:lumOff val="25000"/>
                  </a:schemeClr>
                </a:solidFill>
                <a:latin typeface="+mn-ea"/>
              </a:rPr>
              <a:t>L</a:t>
            </a:r>
            <a:r>
              <a:rPr lang="en-US" altLang="ja-JP" sz="1200" b="1" dirty="0">
                <a:solidFill>
                  <a:schemeClr val="tx1">
                    <a:lumMod val="75000"/>
                    <a:lumOff val="25000"/>
                  </a:schemeClr>
                </a:solidFill>
                <a:latin typeface="+mn-ea"/>
              </a:rPr>
              <a:t>2</a:t>
            </a:r>
          </a:p>
          <a:p>
            <a:pPr algn="ctr"/>
            <a:r>
              <a:rPr lang="en-US" altLang="ja-JP" sz="1200" b="1" dirty="0">
                <a:solidFill>
                  <a:schemeClr val="tx1">
                    <a:lumMod val="75000"/>
                    <a:lumOff val="25000"/>
                  </a:schemeClr>
                </a:solidFill>
                <a:latin typeface="+mn-ea"/>
              </a:rPr>
              <a:t>1M</a:t>
            </a:r>
            <a:r>
              <a:rPr kumimoji="1" lang="en-US" altLang="ja-JP" sz="1200" b="1" dirty="0">
                <a:solidFill>
                  <a:schemeClr val="tx1">
                    <a:lumMod val="75000"/>
                    <a:lumOff val="25000"/>
                  </a:schemeClr>
                </a:solidFill>
                <a:latin typeface="+mn-ea"/>
              </a:rPr>
              <a:t>B</a:t>
            </a:r>
            <a:endParaRPr kumimoji="1" lang="ja-JP" altLang="en-US" sz="1200" b="1" dirty="0">
              <a:solidFill>
                <a:schemeClr val="tx1">
                  <a:lumMod val="75000"/>
                  <a:lumOff val="25000"/>
                </a:schemeClr>
              </a:solidFill>
              <a:latin typeface="+mn-ea"/>
            </a:endParaRPr>
          </a:p>
        </p:txBody>
      </p:sp>
      <p:sp>
        <p:nvSpPr>
          <p:cNvPr id="19" name="角丸四角形 5">
            <a:extLst>
              <a:ext uri="{FF2B5EF4-FFF2-40B4-BE49-F238E27FC236}">
                <a16:creationId xmlns:a16="http://schemas.microsoft.com/office/drawing/2014/main" id="{F37F6477-9282-4999-895F-265E109EBB70}"/>
              </a:ext>
            </a:extLst>
          </p:cNvPr>
          <p:cNvSpPr/>
          <p:nvPr/>
        </p:nvSpPr>
        <p:spPr bwMode="auto">
          <a:xfrm>
            <a:off x="4662001" y="4239009"/>
            <a:ext cx="540006" cy="450005"/>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b="1" dirty="0">
                <a:solidFill>
                  <a:schemeClr val="tx1">
                    <a:lumMod val="75000"/>
                    <a:lumOff val="25000"/>
                  </a:schemeClr>
                </a:solidFill>
                <a:latin typeface="+mn-ea"/>
              </a:rPr>
              <a:t>core</a:t>
            </a:r>
            <a:endParaRPr kumimoji="1" lang="ja-JP" altLang="en-US" sz="1600" b="1" dirty="0">
              <a:solidFill>
                <a:schemeClr val="tx1">
                  <a:lumMod val="75000"/>
                  <a:lumOff val="25000"/>
                </a:schemeClr>
              </a:solidFill>
              <a:latin typeface="+mn-ea"/>
            </a:endParaRPr>
          </a:p>
        </p:txBody>
      </p:sp>
      <p:sp>
        <p:nvSpPr>
          <p:cNvPr id="20" name="角丸四角形 5">
            <a:extLst>
              <a:ext uri="{FF2B5EF4-FFF2-40B4-BE49-F238E27FC236}">
                <a16:creationId xmlns:a16="http://schemas.microsoft.com/office/drawing/2014/main" id="{11988645-B167-419A-9D3D-DE65B84CA663}"/>
              </a:ext>
            </a:extLst>
          </p:cNvPr>
          <p:cNvSpPr/>
          <p:nvPr/>
        </p:nvSpPr>
        <p:spPr bwMode="auto">
          <a:xfrm>
            <a:off x="4572000" y="6219031"/>
            <a:ext cx="3150035"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b="1" dirty="0">
                <a:solidFill>
                  <a:schemeClr val="tx1">
                    <a:lumMod val="75000"/>
                    <a:lumOff val="25000"/>
                  </a:schemeClr>
                </a:solidFill>
                <a:latin typeface="+mn-ea"/>
              </a:rPr>
              <a:t>L3 </a:t>
            </a:r>
            <a:r>
              <a:rPr kumimoji="1" lang="ja-JP" altLang="en-US" sz="1400" b="1" dirty="0">
                <a:solidFill>
                  <a:schemeClr val="tx1">
                    <a:lumMod val="75000"/>
                    <a:lumOff val="25000"/>
                  </a:schemeClr>
                </a:solidFill>
                <a:latin typeface="+mn-ea"/>
              </a:rPr>
              <a:t>キャッシュ </a:t>
            </a:r>
            <a:r>
              <a:rPr lang="ja-JP" altLang="en-US" sz="1400" b="1" dirty="0">
                <a:solidFill>
                  <a:schemeClr val="tx1">
                    <a:lumMod val="75000"/>
                    <a:lumOff val="25000"/>
                  </a:schemeClr>
                </a:solidFill>
                <a:latin typeface="+mn-ea"/>
              </a:rPr>
              <a:t>４</a:t>
            </a:r>
            <a:r>
              <a:rPr lang="en-US" altLang="ja-JP" sz="1400" b="1" dirty="0">
                <a:solidFill>
                  <a:schemeClr val="tx1">
                    <a:lumMod val="75000"/>
                    <a:lumOff val="25000"/>
                  </a:schemeClr>
                </a:solidFill>
                <a:latin typeface="+mn-ea"/>
              </a:rPr>
              <a:t>MB</a:t>
            </a:r>
            <a:endParaRPr kumimoji="1" lang="ja-JP" altLang="en-US" sz="1400" b="1" dirty="0">
              <a:solidFill>
                <a:schemeClr val="tx1">
                  <a:lumMod val="75000"/>
                  <a:lumOff val="25000"/>
                </a:schemeClr>
              </a:solidFill>
              <a:latin typeface="+mn-ea"/>
            </a:endParaRPr>
          </a:p>
        </p:txBody>
      </p:sp>
      <p:sp>
        <p:nvSpPr>
          <p:cNvPr id="21" name="角丸四角形 5">
            <a:extLst>
              <a:ext uri="{FF2B5EF4-FFF2-40B4-BE49-F238E27FC236}">
                <a16:creationId xmlns:a16="http://schemas.microsoft.com/office/drawing/2014/main" id="{99F13ADE-BB58-4670-B2CA-0AF0FC636E70}"/>
              </a:ext>
            </a:extLst>
          </p:cNvPr>
          <p:cNvSpPr/>
          <p:nvPr/>
        </p:nvSpPr>
        <p:spPr bwMode="auto">
          <a:xfrm>
            <a:off x="5472010" y="4239009"/>
            <a:ext cx="540006" cy="450005"/>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b="1" dirty="0">
                <a:solidFill>
                  <a:schemeClr val="tx1">
                    <a:lumMod val="75000"/>
                    <a:lumOff val="25000"/>
                  </a:schemeClr>
                </a:solidFill>
                <a:latin typeface="+mn-ea"/>
              </a:rPr>
              <a:t>core</a:t>
            </a:r>
            <a:endParaRPr kumimoji="1" lang="ja-JP" altLang="en-US" sz="1600" b="1" dirty="0">
              <a:solidFill>
                <a:schemeClr val="tx1">
                  <a:lumMod val="75000"/>
                  <a:lumOff val="25000"/>
                </a:schemeClr>
              </a:solidFill>
              <a:latin typeface="+mn-ea"/>
            </a:endParaRPr>
          </a:p>
        </p:txBody>
      </p:sp>
      <p:sp>
        <p:nvSpPr>
          <p:cNvPr id="22" name="角丸四角形 5">
            <a:extLst>
              <a:ext uri="{FF2B5EF4-FFF2-40B4-BE49-F238E27FC236}">
                <a16:creationId xmlns:a16="http://schemas.microsoft.com/office/drawing/2014/main" id="{EF3F0BC7-8502-4A73-91D7-1A0C6F89424B}"/>
              </a:ext>
            </a:extLst>
          </p:cNvPr>
          <p:cNvSpPr/>
          <p:nvPr/>
        </p:nvSpPr>
        <p:spPr bwMode="auto">
          <a:xfrm>
            <a:off x="6282019" y="4239009"/>
            <a:ext cx="540006" cy="450005"/>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b="1" dirty="0">
                <a:solidFill>
                  <a:schemeClr val="tx1">
                    <a:lumMod val="75000"/>
                    <a:lumOff val="25000"/>
                  </a:schemeClr>
                </a:solidFill>
                <a:latin typeface="+mn-ea"/>
              </a:rPr>
              <a:t>core</a:t>
            </a:r>
            <a:endParaRPr kumimoji="1" lang="ja-JP" altLang="en-US" sz="1600" b="1" dirty="0">
              <a:solidFill>
                <a:schemeClr val="tx1">
                  <a:lumMod val="75000"/>
                  <a:lumOff val="25000"/>
                </a:schemeClr>
              </a:solidFill>
              <a:latin typeface="+mn-ea"/>
            </a:endParaRPr>
          </a:p>
        </p:txBody>
      </p:sp>
      <p:sp>
        <p:nvSpPr>
          <p:cNvPr id="23" name="角丸四角形 5">
            <a:extLst>
              <a:ext uri="{FF2B5EF4-FFF2-40B4-BE49-F238E27FC236}">
                <a16:creationId xmlns:a16="http://schemas.microsoft.com/office/drawing/2014/main" id="{6F25A6A9-3265-4BAC-AE93-1F4A738FA603}"/>
              </a:ext>
            </a:extLst>
          </p:cNvPr>
          <p:cNvSpPr/>
          <p:nvPr/>
        </p:nvSpPr>
        <p:spPr bwMode="auto">
          <a:xfrm>
            <a:off x="7092028" y="4239009"/>
            <a:ext cx="540006" cy="450005"/>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b="1" dirty="0">
                <a:solidFill>
                  <a:schemeClr val="tx1">
                    <a:lumMod val="75000"/>
                    <a:lumOff val="25000"/>
                  </a:schemeClr>
                </a:solidFill>
                <a:latin typeface="+mn-ea"/>
              </a:rPr>
              <a:t>core</a:t>
            </a:r>
            <a:endParaRPr kumimoji="1" lang="ja-JP" altLang="en-US" sz="1600" b="1" dirty="0">
              <a:solidFill>
                <a:schemeClr val="tx1">
                  <a:lumMod val="75000"/>
                  <a:lumOff val="25000"/>
                </a:schemeClr>
              </a:solidFill>
              <a:latin typeface="+mn-ea"/>
            </a:endParaRPr>
          </a:p>
        </p:txBody>
      </p:sp>
      <p:sp>
        <p:nvSpPr>
          <p:cNvPr id="27" name="角丸四角形 5">
            <a:extLst>
              <a:ext uri="{FF2B5EF4-FFF2-40B4-BE49-F238E27FC236}">
                <a16:creationId xmlns:a16="http://schemas.microsoft.com/office/drawing/2014/main" id="{1C1E786D-02A5-447D-9AD6-09AC31DDCBB5}"/>
              </a:ext>
            </a:extLst>
          </p:cNvPr>
          <p:cNvSpPr/>
          <p:nvPr/>
        </p:nvSpPr>
        <p:spPr bwMode="auto">
          <a:xfrm>
            <a:off x="6192018" y="4869016"/>
            <a:ext cx="720008" cy="1170013"/>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b="1" dirty="0">
                <a:solidFill>
                  <a:schemeClr val="tx1">
                    <a:lumMod val="75000"/>
                    <a:lumOff val="25000"/>
                  </a:schemeClr>
                </a:solidFill>
                <a:latin typeface="+mn-ea"/>
              </a:rPr>
              <a:t>L</a:t>
            </a:r>
            <a:r>
              <a:rPr lang="en-US" altLang="ja-JP" sz="1200" b="1" dirty="0">
                <a:solidFill>
                  <a:schemeClr val="tx1">
                    <a:lumMod val="75000"/>
                    <a:lumOff val="25000"/>
                  </a:schemeClr>
                </a:solidFill>
                <a:latin typeface="+mn-ea"/>
              </a:rPr>
              <a:t>2</a:t>
            </a:r>
          </a:p>
          <a:p>
            <a:pPr algn="ctr"/>
            <a:r>
              <a:rPr lang="en-US" altLang="ja-JP" sz="1200" b="1" dirty="0">
                <a:solidFill>
                  <a:schemeClr val="tx1">
                    <a:lumMod val="75000"/>
                    <a:lumOff val="25000"/>
                  </a:schemeClr>
                </a:solidFill>
                <a:latin typeface="+mn-ea"/>
              </a:rPr>
              <a:t>1M</a:t>
            </a:r>
            <a:r>
              <a:rPr kumimoji="1" lang="en-US" altLang="ja-JP" sz="1200" b="1" dirty="0">
                <a:solidFill>
                  <a:schemeClr val="tx1">
                    <a:lumMod val="75000"/>
                    <a:lumOff val="25000"/>
                  </a:schemeClr>
                </a:solidFill>
                <a:latin typeface="+mn-ea"/>
              </a:rPr>
              <a:t>B</a:t>
            </a:r>
            <a:endParaRPr kumimoji="1" lang="ja-JP" altLang="en-US" sz="1200" b="1" dirty="0">
              <a:solidFill>
                <a:schemeClr val="tx1">
                  <a:lumMod val="75000"/>
                  <a:lumOff val="25000"/>
                </a:schemeClr>
              </a:solidFill>
              <a:latin typeface="+mn-ea"/>
            </a:endParaRPr>
          </a:p>
        </p:txBody>
      </p:sp>
      <p:sp>
        <p:nvSpPr>
          <p:cNvPr id="28" name="角丸四角形 5">
            <a:extLst>
              <a:ext uri="{FF2B5EF4-FFF2-40B4-BE49-F238E27FC236}">
                <a16:creationId xmlns:a16="http://schemas.microsoft.com/office/drawing/2014/main" id="{04208E44-A729-44D7-8DD2-99FE86C1463D}"/>
              </a:ext>
            </a:extLst>
          </p:cNvPr>
          <p:cNvSpPr/>
          <p:nvPr/>
        </p:nvSpPr>
        <p:spPr bwMode="auto">
          <a:xfrm>
            <a:off x="5382009" y="4869016"/>
            <a:ext cx="720008" cy="1170013"/>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b="1" dirty="0">
                <a:solidFill>
                  <a:schemeClr val="tx1">
                    <a:lumMod val="75000"/>
                    <a:lumOff val="25000"/>
                  </a:schemeClr>
                </a:solidFill>
                <a:latin typeface="+mn-ea"/>
              </a:rPr>
              <a:t>L</a:t>
            </a:r>
            <a:r>
              <a:rPr lang="en-US" altLang="ja-JP" sz="1200" b="1" dirty="0">
                <a:solidFill>
                  <a:schemeClr val="tx1">
                    <a:lumMod val="75000"/>
                    <a:lumOff val="25000"/>
                  </a:schemeClr>
                </a:solidFill>
                <a:latin typeface="+mn-ea"/>
              </a:rPr>
              <a:t>2</a:t>
            </a:r>
          </a:p>
          <a:p>
            <a:pPr algn="ctr"/>
            <a:r>
              <a:rPr lang="en-US" altLang="ja-JP" sz="1200" b="1" dirty="0">
                <a:solidFill>
                  <a:schemeClr val="tx1">
                    <a:lumMod val="75000"/>
                    <a:lumOff val="25000"/>
                  </a:schemeClr>
                </a:solidFill>
                <a:latin typeface="+mn-ea"/>
              </a:rPr>
              <a:t>1M</a:t>
            </a:r>
            <a:r>
              <a:rPr kumimoji="1" lang="en-US" altLang="ja-JP" sz="1200" b="1" dirty="0">
                <a:solidFill>
                  <a:schemeClr val="tx1">
                    <a:lumMod val="75000"/>
                    <a:lumOff val="25000"/>
                  </a:schemeClr>
                </a:solidFill>
                <a:latin typeface="+mn-ea"/>
              </a:rPr>
              <a:t>B</a:t>
            </a:r>
            <a:endParaRPr kumimoji="1" lang="ja-JP" altLang="en-US" sz="1200" b="1" dirty="0">
              <a:solidFill>
                <a:schemeClr val="tx1">
                  <a:lumMod val="75000"/>
                  <a:lumOff val="25000"/>
                </a:schemeClr>
              </a:solidFill>
              <a:latin typeface="+mn-ea"/>
            </a:endParaRPr>
          </a:p>
        </p:txBody>
      </p:sp>
      <p:sp>
        <p:nvSpPr>
          <p:cNvPr id="29" name="角丸四角形 5">
            <a:extLst>
              <a:ext uri="{FF2B5EF4-FFF2-40B4-BE49-F238E27FC236}">
                <a16:creationId xmlns:a16="http://schemas.microsoft.com/office/drawing/2014/main" id="{DCD0DA46-FC92-47F5-A665-2FB024F192D2}"/>
              </a:ext>
            </a:extLst>
          </p:cNvPr>
          <p:cNvSpPr/>
          <p:nvPr/>
        </p:nvSpPr>
        <p:spPr bwMode="auto">
          <a:xfrm>
            <a:off x="7002027" y="4869016"/>
            <a:ext cx="720008" cy="1170013"/>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b="1" dirty="0">
                <a:solidFill>
                  <a:schemeClr val="tx1">
                    <a:lumMod val="75000"/>
                    <a:lumOff val="25000"/>
                  </a:schemeClr>
                </a:solidFill>
                <a:latin typeface="+mn-ea"/>
              </a:rPr>
              <a:t>L</a:t>
            </a:r>
            <a:r>
              <a:rPr lang="en-US" altLang="ja-JP" sz="1200" b="1" dirty="0">
                <a:solidFill>
                  <a:schemeClr val="tx1">
                    <a:lumMod val="75000"/>
                    <a:lumOff val="25000"/>
                  </a:schemeClr>
                </a:solidFill>
                <a:latin typeface="+mn-ea"/>
              </a:rPr>
              <a:t>2</a:t>
            </a:r>
          </a:p>
          <a:p>
            <a:pPr algn="ctr"/>
            <a:r>
              <a:rPr lang="en-US" altLang="ja-JP" sz="1200" b="1" dirty="0">
                <a:solidFill>
                  <a:schemeClr val="tx1">
                    <a:lumMod val="75000"/>
                    <a:lumOff val="25000"/>
                  </a:schemeClr>
                </a:solidFill>
                <a:latin typeface="+mn-ea"/>
              </a:rPr>
              <a:t>1M</a:t>
            </a:r>
            <a:r>
              <a:rPr kumimoji="1" lang="en-US" altLang="ja-JP" sz="1200" b="1" dirty="0">
                <a:solidFill>
                  <a:schemeClr val="tx1">
                    <a:lumMod val="75000"/>
                    <a:lumOff val="25000"/>
                  </a:schemeClr>
                </a:solidFill>
                <a:latin typeface="+mn-ea"/>
              </a:rPr>
              <a:t>B</a:t>
            </a:r>
            <a:endParaRPr kumimoji="1" lang="ja-JP" altLang="en-US" sz="1200" b="1" dirty="0">
              <a:solidFill>
                <a:schemeClr val="tx1">
                  <a:lumMod val="75000"/>
                  <a:lumOff val="25000"/>
                </a:schemeClr>
              </a:solidFill>
              <a:latin typeface="+mn-ea"/>
            </a:endParaRPr>
          </a:p>
        </p:txBody>
      </p:sp>
    </p:spTree>
    <p:extLst>
      <p:ext uri="{BB962C8B-B14F-4D97-AF65-F5344CB8AC3E}">
        <p14:creationId xmlns:p14="http://schemas.microsoft.com/office/powerpoint/2010/main" val="28647977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A3D5BF-9B76-39A4-7B0C-D4962DF23689}"/>
              </a:ext>
            </a:extLst>
          </p:cNvPr>
          <p:cNvSpPr>
            <a:spLocks noGrp="1"/>
          </p:cNvSpPr>
          <p:nvPr>
            <p:ph type="title"/>
          </p:nvPr>
        </p:nvSpPr>
        <p:spPr/>
        <p:txBody>
          <a:bodyPr/>
          <a:lstStyle/>
          <a:p>
            <a:r>
              <a:rPr kumimoji="1" lang="ja-JP" altLang="en-US" dirty="0"/>
              <a:t>質問とか感想</a:t>
            </a:r>
          </a:p>
        </p:txBody>
      </p:sp>
      <p:sp>
        <p:nvSpPr>
          <p:cNvPr id="3" name="テキスト プレースホルダー 2">
            <a:extLst>
              <a:ext uri="{FF2B5EF4-FFF2-40B4-BE49-F238E27FC236}">
                <a16:creationId xmlns:a16="http://schemas.microsoft.com/office/drawing/2014/main" id="{1A0449CD-AA92-A0A4-593C-6C33BAF6FE87}"/>
              </a:ext>
            </a:extLst>
          </p:cNvPr>
          <p:cNvSpPr>
            <a:spLocks noGrp="1"/>
          </p:cNvSpPr>
          <p:nvPr>
            <p:ph type="body" sz="quarter" idx="10"/>
          </p:nvPr>
        </p:nvSpPr>
        <p:spPr/>
        <p:txBody>
          <a:bodyPr/>
          <a:lstStyle/>
          <a:p>
            <a:r>
              <a:rPr kumimoji="1" lang="ja-JP" altLang="en-US" dirty="0"/>
              <a:t>少し授業と話が逸れてしまうかもしれませんが、深層学習などを使用する際の</a:t>
            </a:r>
            <a:r>
              <a:rPr kumimoji="1" lang="en-US" altLang="ja-JP" dirty="0"/>
              <a:t>GPU</a:t>
            </a:r>
            <a:r>
              <a:rPr kumimoji="1" lang="ja-JP" altLang="en-US" dirty="0"/>
              <a:t>設定はなぜあんなにも面倒で難しいのでしょうか。現在設定をしているのですが、とてもストレスに感じます。</a:t>
            </a:r>
          </a:p>
          <a:p>
            <a:endParaRPr kumimoji="1" lang="ja-JP" altLang="en-US" dirty="0"/>
          </a:p>
        </p:txBody>
      </p:sp>
    </p:spTree>
    <p:extLst>
      <p:ext uri="{BB962C8B-B14F-4D97-AF65-F5344CB8AC3E}">
        <p14:creationId xmlns:p14="http://schemas.microsoft.com/office/powerpoint/2010/main" val="699173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より大容量のメモリを使う場合</a:t>
            </a:r>
          </a:p>
        </p:txBody>
      </p:sp>
      <p:sp>
        <p:nvSpPr>
          <p:cNvPr id="3" name="テキスト プレースホルダー 2"/>
          <p:cNvSpPr>
            <a:spLocks noGrp="1"/>
          </p:cNvSpPr>
          <p:nvPr>
            <p:ph type="body" sz="quarter" idx="10"/>
          </p:nvPr>
        </p:nvSpPr>
        <p:spPr>
          <a:xfrm>
            <a:off x="431954" y="1088974"/>
            <a:ext cx="8460094" cy="5219751"/>
          </a:xfrm>
        </p:spPr>
        <p:txBody>
          <a:bodyPr/>
          <a:lstStyle/>
          <a:p>
            <a:r>
              <a:rPr kumimoji="1" lang="ja-JP" altLang="en-US" dirty="0"/>
              <a:t>実際にはさらに上に，メモリ容量の壁がある</a:t>
            </a:r>
            <a:endParaRPr kumimoji="1" lang="en-US" altLang="ja-JP" dirty="0"/>
          </a:p>
          <a:p>
            <a:pPr lvl="1"/>
            <a:r>
              <a:rPr kumimoji="1" lang="ja-JP" altLang="en-US" dirty="0"/>
              <a:t>物理メモリを超えた容量を使う場合，ハードディスクが使われる</a:t>
            </a:r>
            <a:endParaRPr kumimoji="1" lang="en-US" altLang="ja-JP" dirty="0"/>
          </a:p>
          <a:p>
            <a:pPr lvl="1"/>
            <a:r>
              <a:rPr kumimoji="1" lang="ja-JP" altLang="en-US" dirty="0"/>
              <a:t>この場合，メイン・メモリがハードディスクのキャッシュになる</a:t>
            </a:r>
            <a:endParaRPr kumimoji="1" lang="en-US" altLang="ja-JP" dirty="0"/>
          </a:p>
          <a:p>
            <a:r>
              <a:rPr kumimoji="1" lang="ja-JP" altLang="en-US" dirty="0"/>
              <a:t>ハード・ディスクはミリ秒単位でアクセスに時間がかかる</a:t>
            </a:r>
            <a:endParaRPr kumimoji="1" lang="en-US" altLang="ja-JP" dirty="0"/>
          </a:p>
          <a:p>
            <a:pPr lvl="1"/>
            <a:r>
              <a:rPr kumimoji="1" lang="ja-JP" altLang="en-US" dirty="0"/>
              <a:t>物理的に回っている円盤だから，読み出し時の位置合わせが大変</a:t>
            </a:r>
            <a:endParaRPr kumimoji="1" lang="en-US" altLang="ja-JP" dirty="0"/>
          </a:p>
          <a:p>
            <a:pPr lvl="1"/>
            <a:r>
              <a:rPr kumimoji="1" lang="ja-JP" altLang="en-US" dirty="0"/>
              <a:t>メイン・メモリは</a:t>
            </a:r>
            <a:r>
              <a:rPr kumimoji="1" lang="en-US" altLang="ja-JP" dirty="0"/>
              <a:t>100</a:t>
            </a:r>
            <a:r>
              <a:rPr kumimoji="1" lang="ja-JP" altLang="en-US" dirty="0"/>
              <a:t>ナノ秒程度なので，極めて遅い</a:t>
            </a:r>
            <a:endParaRPr kumimoji="1" lang="en-US" altLang="ja-JP" dirty="0"/>
          </a:p>
          <a:p>
            <a:pPr lvl="2"/>
            <a:r>
              <a:rPr kumimoji="1" lang="en-US" altLang="ja-JP" dirty="0"/>
              <a:t>1</a:t>
            </a:r>
            <a:r>
              <a:rPr kumimoji="1" lang="ja-JP" altLang="en-US" dirty="0"/>
              <a:t>ミリ秒 </a:t>
            </a:r>
            <a:r>
              <a:rPr kumimoji="1" lang="en-US" altLang="ja-JP" dirty="0"/>
              <a:t>= 10^6 </a:t>
            </a:r>
            <a:r>
              <a:rPr kumimoji="1" lang="ja-JP" altLang="en-US" dirty="0"/>
              <a:t>ナノ秒</a:t>
            </a:r>
          </a:p>
        </p:txBody>
      </p:sp>
    </p:spTree>
    <p:extLst>
      <p:ext uri="{BB962C8B-B14F-4D97-AF65-F5344CB8AC3E}">
        <p14:creationId xmlns:p14="http://schemas.microsoft.com/office/powerpoint/2010/main" val="25580392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メモリの容量と速度</a:t>
            </a:r>
            <a:endParaRPr kumimoji="1" lang="en-US" altLang="ja-JP" dirty="0"/>
          </a:p>
          <a:p>
            <a:pPr marL="457200" indent="-457200">
              <a:buFont typeface="+mj-lt"/>
              <a:buAutoNum type="arabicPeriod"/>
            </a:pPr>
            <a:r>
              <a:rPr lang="ja-JP" altLang="en-US" dirty="0"/>
              <a:t>キャッシュの基本的な考え方</a:t>
            </a:r>
            <a:endParaRPr lang="en-US" altLang="ja-JP" dirty="0"/>
          </a:p>
          <a:p>
            <a:pPr marL="817200" lvl="1" indent="-457200">
              <a:buFont typeface="+mj-lt"/>
              <a:buAutoNum type="arabicPeriod"/>
            </a:pPr>
            <a:r>
              <a:rPr lang="ja-JP" altLang="en-US" dirty="0"/>
              <a:t>基本的な原理と構造</a:t>
            </a:r>
            <a:endParaRPr lang="en-US" altLang="ja-JP" dirty="0"/>
          </a:p>
          <a:p>
            <a:pPr marL="817200" lvl="1" indent="-457200">
              <a:buFont typeface="+mj-lt"/>
              <a:buAutoNum type="arabicPeriod"/>
            </a:pPr>
            <a:r>
              <a:rPr lang="ja-JP" altLang="en-US" dirty="0"/>
              <a:t>容量の性能への影響</a:t>
            </a:r>
            <a:endParaRPr lang="en-US" altLang="ja-JP" dirty="0"/>
          </a:p>
          <a:p>
            <a:pPr marL="817200" lvl="1" indent="-457200">
              <a:buFont typeface="+mj-lt"/>
              <a:buAutoNum type="arabicPeriod"/>
            </a:pPr>
            <a:r>
              <a:rPr kumimoji="1" lang="ja-JP" altLang="en-US" b="1" dirty="0"/>
              <a:t>キャッシュのレイテンシと命令スケジューリング</a:t>
            </a:r>
            <a:endParaRPr lang="en-US" altLang="ja-JP" b="1" dirty="0"/>
          </a:p>
          <a:p>
            <a:pPr marL="457200" indent="-457200">
              <a:buFont typeface="+mj-lt"/>
              <a:buAutoNum type="arabicPeriod"/>
            </a:pPr>
            <a:r>
              <a:rPr lang="ja-JP" altLang="en-US" dirty="0"/>
              <a:t>キャッシュの構成方法</a:t>
            </a:r>
            <a:endParaRPr lang="en-US" altLang="ja-JP" dirty="0"/>
          </a:p>
        </p:txBody>
      </p:sp>
    </p:spTree>
    <p:extLst>
      <p:ext uri="{BB962C8B-B14F-4D97-AF65-F5344CB8AC3E}">
        <p14:creationId xmlns:p14="http://schemas.microsoft.com/office/powerpoint/2010/main" val="13646440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980D39-2C02-4FCF-AE0F-DBAC82027FF5}"/>
              </a:ext>
            </a:extLst>
          </p:cNvPr>
          <p:cNvSpPr>
            <a:spLocks noGrp="1"/>
          </p:cNvSpPr>
          <p:nvPr>
            <p:ph type="title"/>
          </p:nvPr>
        </p:nvSpPr>
        <p:spPr/>
        <p:txBody>
          <a:bodyPr/>
          <a:lstStyle/>
          <a:p>
            <a:r>
              <a:rPr kumimoji="1" lang="ja-JP" altLang="en-US" dirty="0"/>
              <a:t>キャッシュのレイテンシと命令スケジューリング</a:t>
            </a:r>
          </a:p>
        </p:txBody>
      </p:sp>
      <p:sp>
        <p:nvSpPr>
          <p:cNvPr id="3" name="テキスト プレースホルダー 2">
            <a:extLst>
              <a:ext uri="{FF2B5EF4-FFF2-40B4-BE49-F238E27FC236}">
                <a16:creationId xmlns:a16="http://schemas.microsoft.com/office/drawing/2014/main" id="{85900982-AC0B-4C5B-9CB7-D9E1C01655ED}"/>
              </a:ext>
            </a:extLst>
          </p:cNvPr>
          <p:cNvSpPr>
            <a:spLocks noGrp="1"/>
          </p:cNvSpPr>
          <p:nvPr>
            <p:ph type="body" sz="quarter" idx="10"/>
          </p:nvPr>
        </p:nvSpPr>
        <p:spPr/>
        <p:txBody>
          <a:bodyPr/>
          <a:lstStyle/>
          <a:p>
            <a:r>
              <a:rPr kumimoji="1" lang="ja-JP" altLang="en-US" dirty="0"/>
              <a:t>キャッシュ階層ごとのレイテンシの例</a:t>
            </a:r>
            <a:endParaRPr kumimoji="1" lang="en-US" altLang="ja-JP" dirty="0"/>
          </a:p>
          <a:p>
            <a:pPr lvl="1"/>
            <a:r>
              <a:rPr lang="en-US" altLang="ja-JP" dirty="0"/>
              <a:t>L1: 4 </a:t>
            </a:r>
            <a:r>
              <a:rPr lang="ja-JP" altLang="en-US" dirty="0"/>
              <a:t>サイクル</a:t>
            </a:r>
            <a:endParaRPr lang="en-US" altLang="ja-JP" dirty="0"/>
          </a:p>
          <a:p>
            <a:pPr lvl="1"/>
            <a:r>
              <a:rPr kumimoji="1" lang="en-US" altLang="ja-JP" dirty="0"/>
              <a:t>L2: 10 </a:t>
            </a:r>
            <a:r>
              <a:rPr kumimoji="1" lang="ja-JP" altLang="en-US" dirty="0"/>
              <a:t>サイクル</a:t>
            </a:r>
            <a:endParaRPr kumimoji="1" lang="en-US" altLang="ja-JP" dirty="0"/>
          </a:p>
          <a:p>
            <a:pPr lvl="1"/>
            <a:r>
              <a:rPr lang="en-US" altLang="ja-JP" dirty="0"/>
              <a:t>L3: 30 </a:t>
            </a:r>
            <a:r>
              <a:rPr lang="ja-JP" altLang="en-US" dirty="0"/>
              <a:t>サイクル</a:t>
            </a:r>
            <a:endParaRPr lang="en-US" altLang="ja-JP" dirty="0"/>
          </a:p>
          <a:p>
            <a:pPr lvl="1"/>
            <a:r>
              <a:rPr lang="ja-JP" altLang="en-US" dirty="0"/>
              <a:t>メイン・メモリ：</a:t>
            </a:r>
            <a:r>
              <a:rPr lang="en-US" altLang="ja-JP" dirty="0"/>
              <a:t>300 </a:t>
            </a:r>
            <a:r>
              <a:rPr lang="ja-JP" altLang="en-US" dirty="0"/>
              <a:t>サイクル</a:t>
            </a:r>
            <a:endParaRPr lang="en-US" altLang="ja-JP" dirty="0"/>
          </a:p>
          <a:p>
            <a:r>
              <a:rPr lang="ja-JP" altLang="en-US" dirty="0"/>
              <a:t>命令のスケジューリング能力と関係する</a:t>
            </a:r>
            <a:endParaRPr lang="en-US" altLang="ja-JP" dirty="0"/>
          </a:p>
          <a:p>
            <a:pPr lvl="1"/>
            <a:endParaRPr kumimoji="1" lang="ja-JP" altLang="en-US" dirty="0"/>
          </a:p>
        </p:txBody>
      </p:sp>
    </p:spTree>
    <p:extLst>
      <p:ext uri="{BB962C8B-B14F-4D97-AF65-F5344CB8AC3E}">
        <p14:creationId xmlns:p14="http://schemas.microsoft.com/office/powerpoint/2010/main" val="34001005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980D39-2C02-4FCF-AE0F-DBAC82027FF5}"/>
              </a:ext>
            </a:extLst>
          </p:cNvPr>
          <p:cNvSpPr>
            <a:spLocks noGrp="1"/>
          </p:cNvSpPr>
          <p:nvPr>
            <p:ph type="title"/>
          </p:nvPr>
        </p:nvSpPr>
        <p:spPr/>
        <p:txBody>
          <a:bodyPr/>
          <a:lstStyle/>
          <a:p>
            <a:r>
              <a:rPr kumimoji="1" lang="en-US" altLang="ja-JP" dirty="0"/>
              <a:t>L1: </a:t>
            </a:r>
            <a:r>
              <a:rPr kumimoji="1" lang="ja-JP" altLang="en-US" dirty="0"/>
              <a:t>４サイクル</a:t>
            </a:r>
          </a:p>
        </p:txBody>
      </p:sp>
      <p:sp>
        <p:nvSpPr>
          <p:cNvPr id="3" name="テキスト プレースホルダー 2">
            <a:extLst>
              <a:ext uri="{FF2B5EF4-FFF2-40B4-BE49-F238E27FC236}">
                <a16:creationId xmlns:a16="http://schemas.microsoft.com/office/drawing/2014/main" id="{85900982-AC0B-4C5B-9CB7-D9E1C01655ED}"/>
              </a:ext>
            </a:extLst>
          </p:cNvPr>
          <p:cNvSpPr>
            <a:spLocks noGrp="1"/>
          </p:cNvSpPr>
          <p:nvPr>
            <p:ph type="body" sz="quarter" idx="10"/>
          </p:nvPr>
        </p:nvSpPr>
        <p:spPr>
          <a:xfrm>
            <a:off x="161951" y="4419011"/>
            <a:ext cx="8730097" cy="1709712"/>
          </a:xfrm>
        </p:spPr>
        <p:txBody>
          <a:bodyPr/>
          <a:lstStyle/>
          <a:p>
            <a:r>
              <a:rPr kumimoji="1" lang="en-US" altLang="ja-JP" dirty="0"/>
              <a:t>L1 </a:t>
            </a:r>
            <a:r>
              <a:rPr kumimoji="1" lang="ja-JP" altLang="en-US" dirty="0"/>
              <a:t>レイテンシが</a:t>
            </a:r>
            <a:r>
              <a:rPr kumimoji="1" lang="en-US" altLang="ja-JP" dirty="0"/>
              <a:t>4</a:t>
            </a:r>
            <a:r>
              <a:rPr kumimoji="1" lang="ja-JP" altLang="en-US" dirty="0"/>
              <a:t>サイクル </a:t>
            </a:r>
            <a:r>
              <a:rPr kumimoji="1" lang="en-US" altLang="ja-JP" dirty="0"/>
              <a:t>= </a:t>
            </a:r>
            <a:endParaRPr lang="en-US" altLang="ja-JP" dirty="0"/>
          </a:p>
          <a:p>
            <a:pPr lvl="1"/>
            <a:r>
              <a:rPr kumimoji="1" lang="en-US" altLang="ja-JP" dirty="0"/>
              <a:t>MEM </a:t>
            </a:r>
            <a:r>
              <a:rPr kumimoji="1" lang="ja-JP" altLang="en-US" dirty="0"/>
              <a:t>ステージが４段にパイプライン化</a:t>
            </a:r>
            <a:endParaRPr kumimoji="1" lang="en-US" altLang="ja-JP" dirty="0"/>
          </a:p>
          <a:p>
            <a:r>
              <a:rPr kumimoji="1" lang="ja-JP" altLang="en-US" dirty="0"/>
              <a:t>後続の</a:t>
            </a:r>
            <a:r>
              <a:rPr lang="ja-JP" altLang="en-US" dirty="0"/>
              <a:t>３サイクルは，ロードに依存する命令は実行できない</a:t>
            </a:r>
            <a:endParaRPr lang="en-US" altLang="ja-JP" dirty="0"/>
          </a:p>
          <a:p>
            <a:pPr lvl="1"/>
            <a:r>
              <a:rPr kumimoji="1" lang="ja-JP" altLang="en-US" dirty="0"/>
              <a:t>スカラプロセッサなら，なにか依存関係にない３命令があれば時間が潰せる</a:t>
            </a:r>
            <a:endParaRPr kumimoji="1" lang="en-US" altLang="ja-JP" dirty="0"/>
          </a:p>
          <a:p>
            <a:pPr lvl="1"/>
            <a:r>
              <a:rPr lang="ja-JP" altLang="en-US" dirty="0"/>
              <a:t>静的スケジューリングでも対応できるぐらい</a:t>
            </a:r>
            <a:endParaRPr lang="en-US" altLang="ja-JP" dirty="0"/>
          </a:p>
          <a:p>
            <a:pPr lvl="2"/>
            <a:r>
              <a:rPr kumimoji="1" lang="ja-JP" altLang="en-US" dirty="0"/>
              <a:t>無依存な命令をロードの後ろに３命令いれておけばよい</a:t>
            </a:r>
          </a:p>
        </p:txBody>
      </p:sp>
      <p:sp>
        <p:nvSpPr>
          <p:cNvPr id="4" name="Rectangle 69">
            <a:extLst>
              <a:ext uri="{FF2B5EF4-FFF2-40B4-BE49-F238E27FC236}">
                <a16:creationId xmlns:a16="http://schemas.microsoft.com/office/drawing/2014/main" id="{72C09E29-F02F-40A5-ADF5-E360F6B219C5}"/>
              </a:ext>
            </a:extLst>
          </p:cNvPr>
          <p:cNvSpPr>
            <a:spLocks noChangeArrowheads="1"/>
          </p:cNvSpPr>
          <p:nvPr/>
        </p:nvSpPr>
        <p:spPr bwMode="auto">
          <a:xfrm>
            <a:off x="1691968" y="99897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5" name="Rectangle 70">
            <a:extLst>
              <a:ext uri="{FF2B5EF4-FFF2-40B4-BE49-F238E27FC236}">
                <a16:creationId xmlns:a16="http://schemas.microsoft.com/office/drawing/2014/main" id="{424330B3-8356-4F93-AE9C-FDD2B87F6FCD}"/>
              </a:ext>
            </a:extLst>
          </p:cNvPr>
          <p:cNvSpPr>
            <a:spLocks noChangeArrowheads="1"/>
          </p:cNvSpPr>
          <p:nvPr/>
        </p:nvSpPr>
        <p:spPr bwMode="auto">
          <a:xfrm>
            <a:off x="2141973" y="99897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6" name="Rectangle 71">
            <a:extLst>
              <a:ext uri="{FF2B5EF4-FFF2-40B4-BE49-F238E27FC236}">
                <a16:creationId xmlns:a16="http://schemas.microsoft.com/office/drawing/2014/main" id="{E5F8A79D-F942-460E-B8E9-9027BC78A73E}"/>
              </a:ext>
            </a:extLst>
          </p:cNvPr>
          <p:cNvSpPr>
            <a:spLocks noChangeArrowheads="1"/>
          </p:cNvSpPr>
          <p:nvPr/>
        </p:nvSpPr>
        <p:spPr bwMode="auto">
          <a:xfrm>
            <a:off x="3041987" y="998973"/>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400" dirty="0">
                <a:latin typeface="+mn-lt"/>
                <a:ea typeface="+mn-ea"/>
              </a:rPr>
              <a:t>MEM</a:t>
            </a:r>
          </a:p>
        </p:txBody>
      </p:sp>
      <p:sp>
        <p:nvSpPr>
          <p:cNvPr id="7" name="Rectangle 73">
            <a:extLst>
              <a:ext uri="{FF2B5EF4-FFF2-40B4-BE49-F238E27FC236}">
                <a16:creationId xmlns:a16="http://schemas.microsoft.com/office/drawing/2014/main" id="{E19261F2-1793-4D78-883E-084840D9D131}"/>
              </a:ext>
            </a:extLst>
          </p:cNvPr>
          <p:cNvSpPr>
            <a:spLocks noChangeArrowheads="1"/>
          </p:cNvSpPr>
          <p:nvPr/>
        </p:nvSpPr>
        <p:spPr bwMode="auto">
          <a:xfrm>
            <a:off x="4842007" y="998973"/>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8" name="Rectangle 71">
            <a:extLst>
              <a:ext uri="{FF2B5EF4-FFF2-40B4-BE49-F238E27FC236}">
                <a16:creationId xmlns:a16="http://schemas.microsoft.com/office/drawing/2014/main" id="{3C7343BA-7D9D-45CF-88C6-BBF11728EF99}"/>
              </a:ext>
            </a:extLst>
          </p:cNvPr>
          <p:cNvSpPr>
            <a:spLocks noChangeArrowheads="1"/>
          </p:cNvSpPr>
          <p:nvPr/>
        </p:nvSpPr>
        <p:spPr bwMode="auto">
          <a:xfrm>
            <a:off x="3491992" y="998973"/>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400" dirty="0">
                <a:latin typeface="+mn-lt"/>
                <a:ea typeface="+mn-ea"/>
              </a:rPr>
              <a:t>MEM</a:t>
            </a:r>
          </a:p>
        </p:txBody>
      </p:sp>
      <p:sp>
        <p:nvSpPr>
          <p:cNvPr id="9" name="Rectangle 71">
            <a:extLst>
              <a:ext uri="{FF2B5EF4-FFF2-40B4-BE49-F238E27FC236}">
                <a16:creationId xmlns:a16="http://schemas.microsoft.com/office/drawing/2014/main" id="{8D67136E-EEFF-44CB-B5F4-149BA428CCFB}"/>
              </a:ext>
            </a:extLst>
          </p:cNvPr>
          <p:cNvSpPr>
            <a:spLocks noChangeArrowheads="1"/>
          </p:cNvSpPr>
          <p:nvPr/>
        </p:nvSpPr>
        <p:spPr bwMode="auto">
          <a:xfrm>
            <a:off x="3941997" y="998973"/>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400" dirty="0">
                <a:latin typeface="+mn-lt"/>
                <a:ea typeface="+mn-ea"/>
              </a:rPr>
              <a:t>MEM</a:t>
            </a:r>
          </a:p>
        </p:txBody>
      </p:sp>
      <p:sp>
        <p:nvSpPr>
          <p:cNvPr id="10" name="Rectangle 71">
            <a:extLst>
              <a:ext uri="{FF2B5EF4-FFF2-40B4-BE49-F238E27FC236}">
                <a16:creationId xmlns:a16="http://schemas.microsoft.com/office/drawing/2014/main" id="{FA7C2F22-A6FB-4EB2-AEB8-CBE0689EE07A}"/>
              </a:ext>
            </a:extLst>
          </p:cNvPr>
          <p:cNvSpPr>
            <a:spLocks noChangeArrowheads="1"/>
          </p:cNvSpPr>
          <p:nvPr/>
        </p:nvSpPr>
        <p:spPr bwMode="auto">
          <a:xfrm>
            <a:off x="4392002" y="998973"/>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400" dirty="0">
                <a:latin typeface="+mn-lt"/>
                <a:ea typeface="+mn-ea"/>
              </a:rPr>
              <a:t>MEM</a:t>
            </a:r>
          </a:p>
        </p:txBody>
      </p:sp>
      <p:sp>
        <p:nvSpPr>
          <p:cNvPr id="11" name="Rectangle 70">
            <a:extLst>
              <a:ext uri="{FF2B5EF4-FFF2-40B4-BE49-F238E27FC236}">
                <a16:creationId xmlns:a16="http://schemas.microsoft.com/office/drawing/2014/main" id="{F22B8469-146F-486D-8BFC-11F85818D726}"/>
              </a:ext>
            </a:extLst>
          </p:cNvPr>
          <p:cNvSpPr>
            <a:spLocks noChangeArrowheads="1"/>
          </p:cNvSpPr>
          <p:nvPr/>
        </p:nvSpPr>
        <p:spPr bwMode="auto">
          <a:xfrm>
            <a:off x="2591978" y="998973"/>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12" name="Rectangle 69">
            <a:extLst>
              <a:ext uri="{FF2B5EF4-FFF2-40B4-BE49-F238E27FC236}">
                <a16:creationId xmlns:a16="http://schemas.microsoft.com/office/drawing/2014/main" id="{72EDBB3D-A965-4297-AC16-3CF7805FA945}"/>
              </a:ext>
            </a:extLst>
          </p:cNvPr>
          <p:cNvSpPr>
            <a:spLocks noChangeArrowheads="1"/>
          </p:cNvSpPr>
          <p:nvPr/>
        </p:nvSpPr>
        <p:spPr bwMode="auto">
          <a:xfrm>
            <a:off x="2141973" y="144897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3" name="Rectangle 70">
            <a:extLst>
              <a:ext uri="{FF2B5EF4-FFF2-40B4-BE49-F238E27FC236}">
                <a16:creationId xmlns:a16="http://schemas.microsoft.com/office/drawing/2014/main" id="{4CEC8925-A814-4653-8BF5-C4430E0EAAA2}"/>
              </a:ext>
            </a:extLst>
          </p:cNvPr>
          <p:cNvSpPr>
            <a:spLocks noChangeArrowheads="1"/>
          </p:cNvSpPr>
          <p:nvPr/>
        </p:nvSpPr>
        <p:spPr bwMode="auto">
          <a:xfrm>
            <a:off x="2591978" y="144897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4" name="Rectangle 71">
            <a:extLst>
              <a:ext uri="{FF2B5EF4-FFF2-40B4-BE49-F238E27FC236}">
                <a16:creationId xmlns:a16="http://schemas.microsoft.com/office/drawing/2014/main" id="{C50645B4-3AEB-4828-837F-9325969A0627}"/>
              </a:ext>
            </a:extLst>
          </p:cNvPr>
          <p:cNvSpPr>
            <a:spLocks noChangeArrowheads="1"/>
          </p:cNvSpPr>
          <p:nvPr/>
        </p:nvSpPr>
        <p:spPr bwMode="auto">
          <a:xfrm>
            <a:off x="3491992" y="144897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400" dirty="0">
                <a:latin typeface="+mn-lt"/>
                <a:ea typeface="+mn-ea"/>
              </a:rPr>
              <a:t>EX</a:t>
            </a:r>
          </a:p>
        </p:txBody>
      </p:sp>
      <p:sp>
        <p:nvSpPr>
          <p:cNvPr id="19" name="Rectangle 70">
            <a:extLst>
              <a:ext uri="{FF2B5EF4-FFF2-40B4-BE49-F238E27FC236}">
                <a16:creationId xmlns:a16="http://schemas.microsoft.com/office/drawing/2014/main" id="{710CFFEF-7B5B-4FEA-86EF-142652AB761C}"/>
              </a:ext>
            </a:extLst>
          </p:cNvPr>
          <p:cNvSpPr>
            <a:spLocks noChangeArrowheads="1"/>
          </p:cNvSpPr>
          <p:nvPr/>
        </p:nvSpPr>
        <p:spPr bwMode="auto">
          <a:xfrm>
            <a:off x="3041983" y="1448978"/>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0" name="Rectangle 69">
            <a:extLst>
              <a:ext uri="{FF2B5EF4-FFF2-40B4-BE49-F238E27FC236}">
                <a16:creationId xmlns:a16="http://schemas.microsoft.com/office/drawing/2014/main" id="{96DAD5A7-F7F9-4D97-8420-E193DD09E0F9}"/>
              </a:ext>
            </a:extLst>
          </p:cNvPr>
          <p:cNvSpPr>
            <a:spLocks noChangeArrowheads="1"/>
          </p:cNvSpPr>
          <p:nvPr/>
        </p:nvSpPr>
        <p:spPr bwMode="auto">
          <a:xfrm>
            <a:off x="2591978" y="189898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1" name="Rectangle 70">
            <a:extLst>
              <a:ext uri="{FF2B5EF4-FFF2-40B4-BE49-F238E27FC236}">
                <a16:creationId xmlns:a16="http://schemas.microsoft.com/office/drawing/2014/main" id="{9573C994-C8F6-4CC3-A990-B1B75129A78A}"/>
              </a:ext>
            </a:extLst>
          </p:cNvPr>
          <p:cNvSpPr>
            <a:spLocks noChangeArrowheads="1"/>
          </p:cNvSpPr>
          <p:nvPr/>
        </p:nvSpPr>
        <p:spPr bwMode="auto">
          <a:xfrm>
            <a:off x="3041983" y="189898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7" name="Rectangle 70">
            <a:extLst>
              <a:ext uri="{FF2B5EF4-FFF2-40B4-BE49-F238E27FC236}">
                <a16:creationId xmlns:a16="http://schemas.microsoft.com/office/drawing/2014/main" id="{88BEF7CB-8D4E-457C-8931-63C085E7B5AB}"/>
              </a:ext>
            </a:extLst>
          </p:cNvPr>
          <p:cNvSpPr>
            <a:spLocks noChangeArrowheads="1"/>
          </p:cNvSpPr>
          <p:nvPr/>
        </p:nvSpPr>
        <p:spPr bwMode="auto">
          <a:xfrm>
            <a:off x="3491988" y="1898983"/>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8" name="Rectangle 73">
            <a:extLst>
              <a:ext uri="{FF2B5EF4-FFF2-40B4-BE49-F238E27FC236}">
                <a16:creationId xmlns:a16="http://schemas.microsoft.com/office/drawing/2014/main" id="{AEF061B5-4BBD-4FC8-9DAC-F8E8B3715694}"/>
              </a:ext>
            </a:extLst>
          </p:cNvPr>
          <p:cNvSpPr>
            <a:spLocks noChangeArrowheads="1"/>
          </p:cNvSpPr>
          <p:nvPr/>
        </p:nvSpPr>
        <p:spPr bwMode="auto">
          <a:xfrm>
            <a:off x="3941993" y="1448978"/>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9" name="Rectangle 71">
            <a:extLst>
              <a:ext uri="{FF2B5EF4-FFF2-40B4-BE49-F238E27FC236}">
                <a16:creationId xmlns:a16="http://schemas.microsoft.com/office/drawing/2014/main" id="{273B5ECD-8EE0-4DF1-A656-8063D44DCAB0}"/>
              </a:ext>
            </a:extLst>
          </p:cNvPr>
          <p:cNvSpPr>
            <a:spLocks noChangeArrowheads="1"/>
          </p:cNvSpPr>
          <p:nvPr/>
        </p:nvSpPr>
        <p:spPr bwMode="auto">
          <a:xfrm>
            <a:off x="3941993" y="1898983"/>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400" dirty="0">
                <a:latin typeface="+mn-lt"/>
                <a:ea typeface="+mn-ea"/>
              </a:rPr>
              <a:t>EX</a:t>
            </a:r>
          </a:p>
        </p:txBody>
      </p:sp>
      <p:sp>
        <p:nvSpPr>
          <p:cNvPr id="30" name="Rectangle 73">
            <a:extLst>
              <a:ext uri="{FF2B5EF4-FFF2-40B4-BE49-F238E27FC236}">
                <a16:creationId xmlns:a16="http://schemas.microsoft.com/office/drawing/2014/main" id="{FCC81BF6-AF48-461B-8F73-6F56FEDE3FE6}"/>
              </a:ext>
            </a:extLst>
          </p:cNvPr>
          <p:cNvSpPr>
            <a:spLocks noChangeArrowheads="1"/>
          </p:cNvSpPr>
          <p:nvPr/>
        </p:nvSpPr>
        <p:spPr bwMode="auto">
          <a:xfrm>
            <a:off x="4391994" y="1898983"/>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1" name="Rectangle 69">
            <a:extLst>
              <a:ext uri="{FF2B5EF4-FFF2-40B4-BE49-F238E27FC236}">
                <a16:creationId xmlns:a16="http://schemas.microsoft.com/office/drawing/2014/main" id="{0B4294D5-C706-4597-9BF3-7361D8259B88}"/>
              </a:ext>
            </a:extLst>
          </p:cNvPr>
          <p:cNvSpPr>
            <a:spLocks noChangeArrowheads="1"/>
          </p:cNvSpPr>
          <p:nvPr/>
        </p:nvSpPr>
        <p:spPr bwMode="auto">
          <a:xfrm>
            <a:off x="3041983" y="234898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32" name="Rectangle 70">
            <a:extLst>
              <a:ext uri="{FF2B5EF4-FFF2-40B4-BE49-F238E27FC236}">
                <a16:creationId xmlns:a16="http://schemas.microsoft.com/office/drawing/2014/main" id="{9C0DC825-1BDF-4866-ADE9-0241F5D5776C}"/>
              </a:ext>
            </a:extLst>
          </p:cNvPr>
          <p:cNvSpPr>
            <a:spLocks noChangeArrowheads="1"/>
          </p:cNvSpPr>
          <p:nvPr/>
        </p:nvSpPr>
        <p:spPr bwMode="auto">
          <a:xfrm>
            <a:off x="3491988" y="234898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33" name="Rectangle 71">
            <a:extLst>
              <a:ext uri="{FF2B5EF4-FFF2-40B4-BE49-F238E27FC236}">
                <a16:creationId xmlns:a16="http://schemas.microsoft.com/office/drawing/2014/main" id="{0BF107DF-DA90-4B2F-AAB8-C9B356B00000}"/>
              </a:ext>
            </a:extLst>
          </p:cNvPr>
          <p:cNvSpPr>
            <a:spLocks noChangeArrowheads="1"/>
          </p:cNvSpPr>
          <p:nvPr/>
        </p:nvSpPr>
        <p:spPr bwMode="auto">
          <a:xfrm>
            <a:off x="4392002" y="234898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400" dirty="0">
                <a:latin typeface="+mn-lt"/>
                <a:ea typeface="+mn-ea"/>
              </a:rPr>
              <a:t>EX</a:t>
            </a:r>
          </a:p>
        </p:txBody>
      </p:sp>
      <p:sp>
        <p:nvSpPr>
          <p:cNvPr id="34" name="Rectangle 70">
            <a:extLst>
              <a:ext uri="{FF2B5EF4-FFF2-40B4-BE49-F238E27FC236}">
                <a16:creationId xmlns:a16="http://schemas.microsoft.com/office/drawing/2014/main" id="{DA3D9666-46F9-40EB-A8DB-1B4D7C7A4CC2}"/>
              </a:ext>
            </a:extLst>
          </p:cNvPr>
          <p:cNvSpPr>
            <a:spLocks noChangeArrowheads="1"/>
          </p:cNvSpPr>
          <p:nvPr/>
        </p:nvSpPr>
        <p:spPr bwMode="auto">
          <a:xfrm>
            <a:off x="3941993" y="2348988"/>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35" name="Rectangle 69">
            <a:extLst>
              <a:ext uri="{FF2B5EF4-FFF2-40B4-BE49-F238E27FC236}">
                <a16:creationId xmlns:a16="http://schemas.microsoft.com/office/drawing/2014/main" id="{CC963EEA-6382-4C67-B220-19777BE32465}"/>
              </a:ext>
            </a:extLst>
          </p:cNvPr>
          <p:cNvSpPr>
            <a:spLocks noChangeArrowheads="1"/>
          </p:cNvSpPr>
          <p:nvPr/>
        </p:nvSpPr>
        <p:spPr bwMode="auto">
          <a:xfrm>
            <a:off x="3491988" y="279899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36" name="Rectangle 70">
            <a:extLst>
              <a:ext uri="{FF2B5EF4-FFF2-40B4-BE49-F238E27FC236}">
                <a16:creationId xmlns:a16="http://schemas.microsoft.com/office/drawing/2014/main" id="{7505DD0B-C347-414A-8C97-A8B48DAFEFF9}"/>
              </a:ext>
            </a:extLst>
          </p:cNvPr>
          <p:cNvSpPr>
            <a:spLocks noChangeArrowheads="1"/>
          </p:cNvSpPr>
          <p:nvPr/>
        </p:nvSpPr>
        <p:spPr bwMode="auto">
          <a:xfrm>
            <a:off x="3941993" y="279899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37" name="Rectangle 70">
            <a:extLst>
              <a:ext uri="{FF2B5EF4-FFF2-40B4-BE49-F238E27FC236}">
                <a16:creationId xmlns:a16="http://schemas.microsoft.com/office/drawing/2014/main" id="{942F7ACF-7E1E-46DE-97CA-DA743D67F7F2}"/>
              </a:ext>
            </a:extLst>
          </p:cNvPr>
          <p:cNvSpPr>
            <a:spLocks noChangeArrowheads="1"/>
          </p:cNvSpPr>
          <p:nvPr/>
        </p:nvSpPr>
        <p:spPr bwMode="auto">
          <a:xfrm>
            <a:off x="4391998" y="2798993"/>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38" name="Rectangle 73">
            <a:extLst>
              <a:ext uri="{FF2B5EF4-FFF2-40B4-BE49-F238E27FC236}">
                <a16:creationId xmlns:a16="http://schemas.microsoft.com/office/drawing/2014/main" id="{3335A043-A37E-425A-B9FA-3932B9D23227}"/>
              </a:ext>
            </a:extLst>
          </p:cNvPr>
          <p:cNvSpPr>
            <a:spLocks noChangeArrowheads="1"/>
          </p:cNvSpPr>
          <p:nvPr/>
        </p:nvSpPr>
        <p:spPr bwMode="auto">
          <a:xfrm>
            <a:off x="4842003" y="2348988"/>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9" name="Rectangle 71">
            <a:extLst>
              <a:ext uri="{FF2B5EF4-FFF2-40B4-BE49-F238E27FC236}">
                <a16:creationId xmlns:a16="http://schemas.microsoft.com/office/drawing/2014/main" id="{74DC0390-E7CB-4758-89A8-97C47E9A6C11}"/>
              </a:ext>
            </a:extLst>
          </p:cNvPr>
          <p:cNvSpPr>
            <a:spLocks noChangeArrowheads="1"/>
          </p:cNvSpPr>
          <p:nvPr/>
        </p:nvSpPr>
        <p:spPr bwMode="auto">
          <a:xfrm>
            <a:off x="4842003" y="2798993"/>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400" dirty="0">
                <a:latin typeface="+mn-lt"/>
                <a:ea typeface="+mn-ea"/>
              </a:rPr>
              <a:t>EX</a:t>
            </a:r>
          </a:p>
        </p:txBody>
      </p:sp>
      <p:sp>
        <p:nvSpPr>
          <p:cNvPr id="40" name="Rectangle 73">
            <a:extLst>
              <a:ext uri="{FF2B5EF4-FFF2-40B4-BE49-F238E27FC236}">
                <a16:creationId xmlns:a16="http://schemas.microsoft.com/office/drawing/2014/main" id="{EC768DC9-15CF-47A1-A81A-4BA034820590}"/>
              </a:ext>
            </a:extLst>
          </p:cNvPr>
          <p:cNvSpPr>
            <a:spLocks noChangeArrowheads="1"/>
          </p:cNvSpPr>
          <p:nvPr/>
        </p:nvSpPr>
        <p:spPr bwMode="auto">
          <a:xfrm>
            <a:off x="5292004" y="2798993"/>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42" name="直線矢印コネクタ 41">
            <a:extLst>
              <a:ext uri="{FF2B5EF4-FFF2-40B4-BE49-F238E27FC236}">
                <a16:creationId xmlns:a16="http://schemas.microsoft.com/office/drawing/2014/main" id="{8E082729-514F-4E88-8C1C-D329C90E271C}"/>
              </a:ext>
            </a:extLst>
          </p:cNvPr>
          <p:cNvCxnSpPr>
            <a:cxnSpLocks/>
            <a:stCxn id="10" idx="3"/>
            <a:endCxn id="39" idx="1"/>
          </p:cNvCxnSpPr>
          <p:nvPr/>
        </p:nvCxnSpPr>
        <p:spPr bwMode="auto">
          <a:xfrm>
            <a:off x="4752002" y="1178973"/>
            <a:ext cx="90001" cy="1800020"/>
          </a:xfrm>
          <a:prstGeom prst="straightConnector1">
            <a:avLst/>
          </a:prstGeom>
          <a:ln>
            <a:headEnd type="none" w="med" len="med"/>
            <a:tailEnd type="triangle"/>
          </a:ln>
        </p:spPr>
        <p:style>
          <a:lnRef idx="3">
            <a:schemeClr val="accent6"/>
          </a:lnRef>
          <a:fillRef idx="0">
            <a:schemeClr val="accent6"/>
          </a:fillRef>
          <a:effectRef idx="2">
            <a:schemeClr val="accent6"/>
          </a:effectRef>
          <a:fontRef idx="minor">
            <a:schemeClr val="tx1"/>
          </a:fontRef>
        </p:style>
      </p:cxnSp>
      <p:cxnSp>
        <p:nvCxnSpPr>
          <p:cNvPr id="45" name="直線矢印コネクタ 44">
            <a:extLst>
              <a:ext uri="{FF2B5EF4-FFF2-40B4-BE49-F238E27FC236}">
                <a16:creationId xmlns:a16="http://schemas.microsoft.com/office/drawing/2014/main" id="{73B76379-2445-4000-B1EF-DCF4F670221E}"/>
              </a:ext>
            </a:extLst>
          </p:cNvPr>
          <p:cNvCxnSpPr>
            <a:cxnSpLocks/>
          </p:cNvCxnSpPr>
          <p:nvPr/>
        </p:nvCxnSpPr>
        <p:spPr bwMode="auto">
          <a:xfrm>
            <a:off x="3491988" y="3248998"/>
            <a:ext cx="1260014" cy="0"/>
          </a:xfrm>
          <a:prstGeom prst="straightConnector1">
            <a:avLst/>
          </a:prstGeom>
          <a:ln>
            <a:headEnd type="triangle" w="med" len="med"/>
            <a:tailEnd type="triangle"/>
          </a:ln>
        </p:spPr>
        <p:style>
          <a:lnRef idx="1">
            <a:schemeClr val="dk1"/>
          </a:lnRef>
          <a:fillRef idx="0">
            <a:schemeClr val="dk1"/>
          </a:fillRef>
          <a:effectRef idx="0">
            <a:schemeClr val="dk1"/>
          </a:effectRef>
          <a:fontRef idx="minor">
            <a:schemeClr val="tx1"/>
          </a:fontRef>
        </p:style>
      </p:cxnSp>
      <p:sp>
        <p:nvSpPr>
          <p:cNvPr id="47" name="正方形/長方形 46">
            <a:extLst>
              <a:ext uri="{FF2B5EF4-FFF2-40B4-BE49-F238E27FC236}">
                <a16:creationId xmlns:a16="http://schemas.microsoft.com/office/drawing/2014/main" id="{AD50E4B0-061C-4B4B-A75E-C93E02B0DB9A}"/>
              </a:ext>
            </a:extLst>
          </p:cNvPr>
          <p:cNvSpPr/>
          <p:nvPr/>
        </p:nvSpPr>
        <p:spPr bwMode="auto">
          <a:xfrm>
            <a:off x="3761991" y="3338999"/>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 </a:t>
            </a:r>
            <a:r>
              <a:rPr kumimoji="1" lang="ja-JP" altLang="en-US" sz="1600" dirty="0">
                <a:solidFill>
                  <a:schemeClr val="tx1">
                    <a:lumMod val="75000"/>
                    <a:lumOff val="25000"/>
                  </a:schemeClr>
                </a:solidFill>
                <a:latin typeface="+mn-ea"/>
              </a:rPr>
              <a:t>サイクル間は依存しない命令を実行する必要がある</a:t>
            </a:r>
          </a:p>
        </p:txBody>
      </p:sp>
    </p:spTree>
    <p:extLst>
      <p:ext uri="{BB962C8B-B14F-4D97-AF65-F5344CB8AC3E}">
        <p14:creationId xmlns:p14="http://schemas.microsoft.com/office/powerpoint/2010/main" val="648469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980D39-2C02-4FCF-AE0F-DBAC82027FF5}"/>
              </a:ext>
            </a:extLst>
          </p:cNvPr>
          <p:cNvSpPr>
            <a:spLocks noGrp="1"/>
          </p:cNvSpPr>
          <p:nvPr>
            <p:ph type="title"/>
          </p:nvPr>
        </p:nvSpPr>
        <p:spPr/>
        <p:txBody>
          <a:bodyPr/>
          <a:lstStyle/>
          <a:p>
            <a:r>
              <a:rPr kumimoji="1" lang="en-US" altLang="ja-JP" dirty="0"/>
              <a:t>L1: </a:t>
            </a:r>
            <a:r>
              <a:rPr kumimoji="1" lang="ja-JP" altLang="en-US" dirty="0"/>
              <a:t>４サイクル</a:t>
            </a:r>
          </a:p>
        </p:txBody>
      </p:sp>
      <p:sp>
        <p:nvSpPr>
          <p:cNvPr id="3" name="テキスト プレースホルダー 2">
            <a:extLst>
              <a:ext uri="{FF2B5EF4-FFF2-40B4-BE49-F238E27FC236}">
                <a16:creationId xmlns:a16="http://schemas.microsoft.com/office/drawing/2014/main" id="{85900982-AC0B-4C5B-9CB7-D9E1C01655ED}"/>
              </a:ext>
            </a:extLst>
          </p:cNvPr>
          <p:cNvSpPr>
            <a:spLocks noGrp="1"/>
          </p:cNvSpPr>
          <p:nvPr>
            <p:ph type="body" sz="quarter" idx="10"/>
          </p:nvPr>
        </p:nvSpPr>
        <p:spPr>
          <a:xfrm>
            <a:off x="4121995" y="1268975"/>
            <a:ext cx="4770053" cy="5039749"/>
          </a:xfrm>
        </p:spPr>
        <p:txBody>
          <a:bodyPr/>
          <a:lstStyle/>
          <a:p>
            <a:r>
              <a:rPr kumimoji="1" lang="ja-JP" altLang="en-US" dirty="0"/>
              <a:t>スーパスカラでは，</a:t>
            </a:r>
            <a:r>
              <a:rPr lang="ja-JP" altLang="en-US" dirty="0"/>
              <a:t>パイプラインを全く止めずに最大幅分実行させるのは辛くなってくる</a:t>
            </a:r>
            <a:endParaRPr kumimoji="1" lang="en-US" altLang="ja-JP" dirty="0"/>
          </a:p>
          <a:p>
            <a:r>
              <a:rPr lang="ja-JP" altLang="en-US" dirty="0"/>
              <a:t>これ以上は </a:t>
            </a:r>
            <a:r>
              <a:rPr lang="en-US" altLang="ja-JP" dirty="0"/>
              <a:t>L1 </a:t>
            </a:r>
            <a:r>
              <a:rPr lang="ja-JP" altLang="en-US" dirty="0"/>
              <a:t>のレイテンシは伸ばせない</a:t>
            </a:r>
            <a:endParaRPr kumimoji="1" lang="ja-JP" altLang="en-US" dirty="0"/>
          </a:p>
        </p:txBody>
      </p:sp>
      <p:sp>
        <p:nvSpPr>
          <p:cNvPr id="4" name="Rectangle 69">
            <a:extLst>
              <a:ext uri="{FF2B5EF4-FFF2-40B4-BE49-F238E27FC236}">
                <a16:creationId xmlns:a16="http://schemas.microsoft.com/office/drawing/2014/main" id="{72C09E29-F02F-40A5-ADF5-E360F6B219C5}"/>
              </a:ext>
            </a:extLst>
          </p:cNvPr>
          <p:cNvSpPr>
            <a:spLocks noChangeArrowheads="1"/>
          </p:cNvSpPr>
          <p:nvPr/>
        </p:nvSpPr>
        <p:spPr bwMode="auto">
          <a:xfrm>
            <a:off x="251952"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5" name="Rectangle 70">
            <a:extLst>
              <a:ext uri="{FF2B5EF4-FFF2-40B4-BE49-F238E27FC236}">
                <a16:creationId xmlns:a16="http://schemas.microsoft.com/office/drawing/2014/main" id="{424330B3-8356-4F93-AE9C-FDD2B87F6FCD}"/>
              </a:ext>
            </a:extLst>
          </p:cNvPr>
          <p:cNvSpPr>
            <a:spLocks noChangeArrowheads="1"/>
          </p:cNvSpPr>
          <p:nvPr/>
        </p:nvSpPr>
        <p:spPr bwMode="auto">
          <a:xfrm>
            <a:off x="701957"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6" name="Rectangle 71">
            <a:extLst>
              <a:ext uri="{FF2B5EF4-FFF2-40B4-BE49-F238E27FC236}">
                <a16:creationId xmlns:a16="http://schemas.microsoft.com/office/drawing/2014/main" id="{E5F8A79D-F942-460E-B8E9-9027BC78A73E}"/>
              </a:ext>
            </a:extLst>
          </p:cNvPr>
          <p:cNvSpPr>
            <a:spLocks noChangeArrowheads="1"/>
          </p:cNvSpPr>
          <p:nvPr/>
        </p:nvSpPr>
        <p:spPr bwMode="auto">
          <a:xfrm>
            <a:off x="1601971" y="1268976"/>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400" dirty="0">
                <a:latin typeface="+mn-lt"/>
                <a:ea typeface="+mn-ea"/>
              </a:rPr>
              <a:t>MEM</a:t>
            </a:r>
          </a:p>
        </p:txBody>
      </p:sp>
      <p:sp>
        <p:nvSpPr>
          <p:cNvPr id="7" name="Rectangle 73">
            <a:extLst>
              <a:ext uri="{FF2B5EF4-FFF2-40B4-BE49-F238E27FC236}">
                <a16:creationId xmlns:a16="http://schemas.microsoft.com/office/drawing/2014/main" id="{E19261F2-1793-4D78-883E-084840D9D131}"/>
              </a:ext>
            </a:extLst>
          </p:cNvPr>
          <p:cNvSpPr>
            <a:spLocks noChangeArrowheads="1"/>
          </p:cNvSpPr>
          <p:nvPr/>
        </p:nvSpPr>
        <p:spPr bwMode="auto">
          <a:xfrm>
            <a:off x="3401991" y="1268976"/>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8" name="Rectangle 71">
            <a:extLst>
              <a:ext uri="{FF2B5EF4-FFF2-40B4-BE49-F238E27FC236}">
                <a16:creationId xmlns:a16="http://schemas.microsoft.com/office/drawing/2014/main" id="{3C7343BA-7D9D-45CF-88C6-BBF11728EF99}"/>
              </a:ext>
            </a:extLst>
          </p:cNvPr>
          <p:cNvSpPr>
            <a:spLocks noChangeArrowheads="1"/>
          </p:cNvSpPr>
          <p:nvPr/>
        </p:nvSpPr>
        <p:spPr bwMode="auto">
          <a:xfrm>
            <a:off x="2051976" y="1268976"/>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400" dirty="0">
                <a:latin typeface="+mn-lt"/>
                <a:ea typeface="+mn-ea"/>
              </a:rPr>
              <a:t>MEM</a:t>
            </a:r>
          </a:p>
        </p:txBody>
      </p:sp>
      <p:sp>
        <p:nvSpPr>
          <p:cNvPr id="9" name="Rectangle 71">
            <a:extLst>
              <a:ext uri="{FF2B5EF4-FFF2-40B4-BE49-F238E27FC236}">
                <a16:creationId xmlns:a16="http://schemas.microsoft.com/office/drawing/2014/main" id="{8D67136E-EEFF-44CB-B5F4-149BA428CCFB}"/>
              </a:ext>
            </a:extLst>
          </p:cNvPr>
          <p:cNvSpPr>
            <a:spLocks noChangeArrowheads="1"/>
          </p:cNvSpPr>
          <p:nvPr/>
        </p:nvSpPr>
        <p:spPr bwMode="auto">
          <a:xfrm>
            <a:off x="2501981" y="1268976"/>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400" dirty="0">
                <a:latin typeface="+mn-lt"/>
                <a:ea typeface="+mn-ea"/>
              </a:rPr>
              <a:t>MEM</a:t>
            </a:r>
          </a:p>
        </p:txBody>
      </p:sp>
      <p:sp>
        <p:nvSpPr>
          <p:cNvPr id="10" name="Rectangle 71">
            <a:extLst>
              <a:ext uri="{FF2B5EF4-FFF2-40B4-BE49-F238E27FC236}">
                <a16:creationId xmlns:a16="http://schemas.microsoft.com/office/drawing/2014/main" id="{FA7C2F22-A6FB-4EB2-AEB8-CBE0689EE07A}"/>
              </a:ext>
            </a:extLst>
          </p:cNvPr>
          <p:cNvSpPr>
            <a:spLocks noChangeArrowheads="1"/>
          </p:cNvSpPr>
          <p:nvPr/>
        </p:nvSpPr>
        <p:spPr bwMode="auto">
          <a:xfrm>
            <a:off x="2951986" y="1268976"/>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400" dirty="0">
                <a:latin typeface="+mn-lt"/>
                <a:ea typeface="+mn-ea"/>
              </a:rPr>
              <a:t>MEM</a:t>
            </a:r>
          </a:p>
        </p:txBody>
      </p:sp>
      <p:sp>
        <p:nvSpPr>
          <p:cNvPr id="11" name="Rectangle 70">
            <a:extLst>
              <a:ext uri="{FF2B5EF4-FFF2-40B4-BE49-F238E27FC236}">
                <a16:creationId xmlns:a16="http://schemas.microsoft.com/office/drawing/2014/main" id="{F22B8469-146F-486D-8BFC-11F85818D726}"/>
              </a:ext>
            </a:extLst>
          </p:cNvPr>
          <p:cNvSpPr>
            <a:spLocks noChangeArrowheads="1"/>
          </p:cNvSpPr>
          <p:nvPr/>
        </p:nvSpPr>
        <p:spPr bwMode="auto">
          <a:xfrm>
            <a:off x="1151962" y="1268976"/>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12" name="Rectangle 69">
            <a:extLst>
              <a:ext uri="{FF2B5EF4-FFF2-40B4-BE49-F238E27FC236}">
                <a16:creationId xmlns:a16="http://schemas.microsoft.com/office/drawing/2014/main" id="{72EDBB3D-A965-4297-AC16-3CF7805FA945}"/>
              </a:ext>
            </a:extLst>
          </p:cNvPr>
          <p:cNvSpPr>
            <a:spLocks noChangeArrowheads="1"/>
          </p:cNvSpPr>
          <p:nvPr/>
        </p:nvSpPr>
        <p:spPr bwMode="auto">
          <a:xfrm>
            <a:off x="701957"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3" name="Rectangle 70">
            <a:extLst>
              <a:ext uri="{FF2B5EF4-FFF2-40B4-BE49-F238E27FC236}">
                <a16:creationId xmlns:a16="http://schemas.microsoft.com/office/drawing/2014/main" id="{4CEC8925-A814-4653-8BF5-C4430E0EAAA2}"/>
              </a:ext>
            </a:extLst>
          </p:cNvPr>
          <p:cNvSpPr>
            <a:spLocks noChangeArrowheads="1"/>
          </p:cNvSpPr>
          <p:nvPr/>
        </p:nvSpPr>
        <p:spPr bwMode="auto">
          <a:xfrm>
            <a:off x="1151962"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4" name="Rectangle 71">
            <a:extLst>
              <a:ext uri="{FF2B5EF4-FFF2-40B4-BE49-F238E27FC236}">
                <a16:creationId xmlns:a16="http://schemas.microsoft.com/office/drawing/2014/main" id="{C50645B4-3AEB-4828-837F-9325969A0627}"/>
              </a:ext>
            </a:extLst>
          </p:cNvPr>
          <p:cNvSpPr>
            <a:spLocks noChangeArrowheads="1"/>
          </p:cNvSpPr>
          <p:nvPr/>
        </p:nvSpPr>
        <p:spPr bwMode="auto">
          <a:xfrm>
            <a:off x="2051976" y="1718981"/>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400" dirty="0">
                <a:latin typeface="+mn-lt"/>
                <a:ea typeface="+mn-ea"/>
              </a:rPr>
              <a:t>EX</a:t>
            </a:r>
          </a:p>
        </p:txBody>
      </p:sp>
      <p:sp>
        <p:nvSpPr>
          <p:cNvPr id="19" name="Rectangle 70">
            <a:extLst>
              <a:ext uri="{FF2B5EF4-FFF2-40B4-BE49-F238E27FC236}">
                <a16:creationId xmlns:a16="http://schemas.microsoft.com/office/drawing/2014/main" id="{710CFFEF-7B5B-4FEA-86EF-142652AB761C}"/>
              </a:ext>
            </a:extLst>
          </p:cNvPr>
          <p:cNvSpPr>
            <a:spLocks noChangeArrowheads="1"/>
          </p:cNvSpPr>
          <p:nvPr/>
        </p:nvSpPr>
        <p:spPr bwMode="auto">
          <a:xfrm>
            <a:off x="1601967" y="1718981"/>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0" name="Rectangle 69">
            <a:extLst>
              <a:ext uri="{FF2B5EF4-FFF2-40B4-BE49-F238E27FC236}">
                <a16:creationId xmlns:a16="http://schemas.microsoft.com/office/drawing/2014/main" id="{96DAD5A7-F7F9-4D97-8420-E193DD09E0F9}"/>
              </a:ext>
            </a:extLst>
          </p:cNvPr>
          <p:cNvSpPr>
            <a:spLocks noChangeArrowheads="1"/>
          </p:cNvSpPr>
          <p:nvPr/>
        </p:nvSpPr>
        <p:spPr bwMode="auto">
          <a:xfrm>
            <a:off x="701957"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1" name="Rectangle 70">
            <a:extLst>
              <a:ext uri="{FF2B5EF4-FFF2-40B4-BE49-F238E27FC236}">
                <a16:creationId xmlns:a16="http://schemas.microsoft.com/office/drawing/2014/main" id="{9573C994-C8F6-4CC3-A990-B1B75129A78A}"/>
              </a:ext>
            </a:extLst>
          </p:cNvPr>
          <p:cNvSpPr>
            <a:spLocks noChangeArrowheads="1"/>
          </p:cNvSpPr>
          <p:nvPr/>
        </p:nvSpPr>
        <p:spPr bwMode="auto">
          <a:xfrm>
            <a:off x="1151962"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7" name="Rectangle 70">
            <a:extLst>
              <a:ext uri="{FF2B5EF4-FFF2-40B4-BE49-F238E27FC236}">
                <a16:creationId xmlns:a16="http://schemas.microsoft.com/office/drawing/2014/main" id="{88BEF7CB-8D4E-457C-8931-63C085E7B5AB}"/>
              </a:ext>
            </a:extLst>
          </p:cNvPr>
          <p:cNvSpPr>
            <a:spLocks noChangeArrowheads="1"/>
          </p:cNvSpPr>
          <p:nvPr/>
        </p:nvSpPr>
        <p:spPr bwMode="auto">
          <a:xfrm>
            <a:off x="1601967" y="2168986"/>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8" name="Rectangle 73">
            <a:extLst>
              <a:ext uri="{FF2B5EF4-FFF2-40B4-BE49-F238E27FC236}">
                <a16:creationId xmlns:a16="http://schemas.microsoft.com/office/drawing/2014/main" id="{AEF061B5-4BBD-4FC8-9DAC-F8E8B3715694}"/>
              </a:ext>
            </a:extLst>
          </p:cNvPr>
          <p:cNvSpPr>
            <a:spLocks noChangeArrowheads="1"/>
          </p:cNvSpPr>
          <p:nvPr/>
        </p:nvSpPr>
        <p:spPr bwMode="auto">
          <a:xfrm>
            <a:off x="2501977" y="1718981"/>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9" name="Rectangle 71">
            <a:extLst>
              <a:ext uri="{FF2B5EF4-FFF2-40B4-BE49-F238E27FC236}">
                <a16:creationId xmlns:a16="http://schemas.microsoft.com/office/drawing/2014/main" id="{273B5ECD-8EE0-4DF1-A656-8063D44DCAB0}"/>
              </a:ext>
            </a:extLst>
          </p:cNvPr>
          <p:cNvSpPr>
            <a:spLocks noChangeArrowheads="1"/>
          </p:cNvSpPr>
          <p:nvPr/>
        </p:nvSpPr>
        <p:spPr bwMode="auto">
          <a:xfrm>
            <a:off x="2051972" y="2168986"/>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400" dirty="0">
                <a:latin typeface="+mn-lt"/>
                <a:ea typeface="+mn-ea"/>
              </a:rPr>
              <a:t>EX</a:t>
            </a:r>
          </a:p>
        </p:txBody>
      </p:sp>
      <p:sp>
        <p:nvSpPr>
          <p:cNvPr id="30" name="Rectangle 73">
            <a:extLst>
              <a:ext uri="{FF2B5EF4-FFF2-40B4-BE49-F238E27FC236}">
                <a16:creationId xmlns:a16="http://schemas.microsoft.com/office/drawing/2014/main" id="{FCC81BF6-AF48-461B-8F73-6F56FEDE3FE6}"/>
              </a:ext>
            </a:extLst>
          </p:cNvPr>
          <p:cNvSpPr>
            <a:spLocks noChangeArrowheads="1"/>
          </p:cNvSpPr>
          <p:nvPr/>
        </p:nvSpPr>
        <p:spPr bwMode="auto">
          <a:xfrm>
            <a:off x="2501973" y="2168986"/>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1" name="Rectangle 69">
            <a:extLst>
              <a:ext uri="{FF2B5EF4-FFF2-40B4-BE49-F238E27FC236}">
                <a16:creationId xmlns:a16="http://schemas.microsoft.com/office/drawing/2014/main" id="{0B4294D5-C706-4597-9BF3-7361D8259B88}"/>
              </a:ext>
            </a:extLst>
          </p:cNvPr>
          <p:cNvSpPr>
            <a:spLocks noChangeArrowheads="1"/>
          </p:cNvSpPr>
          <p:nvPr/>
        </p:nvSpPr>
        <p:spPr bwMode="auto">
          <a:xfrm>
            <a:off x="701957"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32" name="Rectangle 70">
            <a:extLst>
              <a:ext uri="{FF2B5EF4-FFF2-40B4-BE49-F238E27FC236}">
                <a16:creationId xmlns:a16="http://schemas.microsoft.com/office/drawing/2014/main" id="{9C0DC825-1BDF-4866-ADE9-0241F5D5776C}"/>
              </a:ext>
            </a:extLst>
          </p:cNvPr>
          <p:cNvSpPr>
            <a:spLocks noChangeArrowheads="1"/>
          </p:cNvSpPr>
          <p:nvPr/>
        </p:nvSpPr>
        <p:spPr bwMode="auto">
          <a:xfrm>
            <a:off x="1151962"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33" name="Rectangle 71">
            <a:extLst>
              <a:ext uri="{FF2B5EF4-FFF2-40B4-BE49-F238E27FC236}">
                <a16:creationId xmlns:a16="http://schemas.microsoft.com/office/drawing/2014/main" id="{0BF107DF-DA90-4B2F-AAB8-C9B356B00000}"/>
              </a:ext>
            </a:extLst>
          </p:cNvPr>
          <p:cNvSpPr>
            <a:spLocks noChangeArrowheads="1"/>
          </p:cNvSpPr>
          <p:nvPr/>
        </p:nvSpPr>
        <p:spPr bwMode="auto">
          <a:xfrm>
            <a:off x="2051976" y="2618991"/>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400" dirty="0">
                <a:latin typeface="+mn-lt"/>
                <a:ea typeface="+mn-ea"/>
              </a:rPr>
              <a:t>EX</a:t>
            </a:r>
          </a:p>
        </p:txBody>
      </p:sp>
      <p:sp>
        <p:nvSpPr>
          <p:cNvPr id="34" name="Rectangle 70">
            <a:extLst>
              <a:ext uri="{FF2B5EF4-FFF2-40B4-BE49-F238E27FC236}">
                <a16:creationId xmlns:a16="http://schemas.microsoft.com/office/drawing/2014/main" id="{DA3D9666-46F9-40EB-A8DB-1B4D7C7A4CC2}"/>
              </a:ext>
            </a:extLst>
          </p:cNvPr>
          <p:cNvSpPr>
            <a:spLocks noChangeArrowheads="1"/>
          </p:cNvSpPr>
          <p:nvPr/>
        </p:nvSpPr>
        <p:spPr bwMode="auto">
          <a:xfrm>
            <a:off x="1601967" y="2618991"/>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35" name="Rectangle 69">
            <a:extLst>
              <a:ext uri="{FF2B5EF4-FFF2-40B4-BE49-F238E27FC236}">
                <a16:creationId xmlns:a16="http://schemas.microsoft.com/office/drawing/2014/main" id="{CC963EEA-6382-4C67-B220-19777BE32465}"/>
              </a:ext>
            </a:extLst>
          </p:cNvPr>
          <p:cNvSpPr>
            <a:spLocks noChangeArrowheads="1"/>
          </p:cNvSpPr>
          <p:nvPr/>
        </p:nvSpPr>
        <p:spPr bwMode="auto">
          <a:xfrm>
            <a:off x="701957"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36" name="Rectangle 70">
            <a:extLst>
              <a:ext uri="{FF2B5EF4-FFF2-40B4-BE49-F238E27FC236}">
                <a16:creationId xmlns:a16="http://schemas.microsoft.com/office/drawing/2014/main" id="{7505DD0B-C347-414A-8C97-A8B48DAFEFF9}"/>
              </a:ext>
            </a:extLst>
          </p:cNvPr>
          <p:cNvSpPr>
            <a:spLocks noChangeArrowheads="1"/>
          </p:cNvSpPr>
          <p:nvPr/>
        </p:nvSpPr>
        <p:spPr bwMode="auto">
          <a:xfrm>
            <a:off x="1151962"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37" name="Rectangle 70">
            <a:extLst>
              <a:ext uri="{FF2B5EF4-FFF2-40B4-BE49-F238E27FC236}">
                <a16:creationId xmlns:a16="http://schemas.microsoft.com/office/drawing/2014/main" id="{942F7ACF-7E1E-46DE-97CA-DA743D67F7F2}"/>
              </a:ext>
            </a:extLst>
          </p:cNvPr>
          <p:cNvSpPr>
            <a:spLocks noChangeArrowheads="1"/>
          </p:cNvSpPr>
          <p:nvPr/>
        </p:nvSpPr>
        <p:spPr bwMode="auto">
          <a:xfrm>
            <a:off x="1601967" y="3068996"/>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38" name="Rectangle 73">
            <a:extLst>
              <a:ext uri="{FF2B5EF4-FFF2-40B4-BE49-F238E27FC236}">
                <a16:creationId xmlns:a16="http://schemas.microsoft.com/office/drawing/2014/main" id="{3335A043-A37E-425A-B9FA-3932B9D23227}"/>
              </a:ext>
            </a:extLst>
          </p:cNvPr>
          <p:cNvSpPr>
            <a:spLocks noChangeArrowheads="1"/>
          </p:cNvSpPr>
          <p:nvPr/>
        </p:nvSpPr>
        <p:spPr bwMode="auto">
          <a:xfrm>
            <a:off x="2501977" y="2618991"/>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9" name="Rectangle 71">
            <a:extLst>
              <a:ext uri="{FF2B5EF4-FFF2-40B4-BE49-F238E27FC236}">
                <a16:creationId xmlns:a16="http://schemas.microsoft.com/office/drawing/2014/main" id="{74DC0390-E7CB-4758-89A8-97C47E9A6C11}"/>
              </a:ext>
            </a:extLst>
          </p:cNvPr>
          <p:cNvSpPr>
            <a:spLocks noChangeArrowheads="1"/>
          </p:cNvSpPr>
          <p:nvPr/>
        </p:nvSpPr>
        <p:spPr bwMode="auto">
          <a:xfrm>
            <a:off x="2051972" y="3068996"/>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400" dirty="0">
                <a:latin typeface="+mn-lt"/>
                <a:ea typeface="+mn-ea"/>
              </a:rPr>
              <a:t>EX</a:t>
            </a:r>
          </a:p>
        </p:txBody>
      </p:sp>
      <p:sp>
        <p:nvSpPr>
          <p:cNvPr id="40" name="Rectangle 73">
            <a:extLst>
              <a:ext uri="{FF2B5EF4-FFF2-40B4-BE49-F238E27FC236}">
                <a16:creationId xmlns:a16="http://schemas.microsoft.com/office/drawing/2014/main" id="{EC768DC9-15CF-47A1-A81A-4BA034820590}"/>
              </a:ext>
            </a:extLst>
          </p:cNvPr>
          <p:cNvSpPr>
            <a:spLocks noChangeArrowheads="1"/>
          </p:cNvSpPr>
          <p:nvPr/>
        </p:nvSpPr>
        <p:spPr bwMode="auto">
          <a:xfrm>
            <a:off x="2501973" y="3068996"/>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41" name="Rectangle 69">
            <a:extLst>
              <a:ext uri="{FF2B5EF4-FFF2-40B4-BE49-F238E27FC236}">
                <a16:creationId xmlns:a16="http://schemas.microsoft.com/office/drawing/2014/main" id="{64977D58-EB35-4AF8-8070-9C941296F3E9}"/>
              </a:ext>
            </a:extLst>
          </p:cNvPr>
          <p:cNvSpPr>
            <a:spLocks noChangeArrowheads="1"/>
          </p:cNvSpPr>
          <p:nvPr/>
        </p:nvSpPr>
        <p:spPr bwMode="auto">
          <a:xfrm>
            <a:off x="1151962" y="351900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3" name="Rectangle 70">
            <a:extLst>
              <a:ext uri="{FF2B5EF4-FFF2-40B4-BE49-F238E27FC236}">
                <a16:creationId xmlns:a16="http://schemas.microsoft.com/office/drawing/2014/main" id="{10804546-CF37-4F2A-9473-E0088B7AD02D}"/>
              </a:ext>
            </a:extLst>
          </p:cNvPr>
          <p:cNvSpPr>
            <a:spLocks noChangeArrowheads="1"/>
          </p:cNvSpPr>
          <p:nvPr/>
        </p:nvSpPr>
        <p:spPr bwMode="auto">
          <a:xfrm>
            <a:off x="1601967" y="351900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44" name="Rectangle 71">
            <a:extLst>
              <a:ext uri="{FF2B5EF4-FFF2-40B4-BE49-F238E27FC236}">
                <a16:creationId xmlns:a16="http://schemas.microsoft.com/office/drawing/2014/main" id="{C9B11E89-98BB-4BDF-A2BF-FD93837ED16D}"/>
              </a:ext>
            </a:extLst>
          </p:cNvPr>
          <p:cNvSpPr>
            <a:spLocks noChangeArrowheads="1"/>
          </p:cNvSpPr>
          <p:nvPr/>
        </p:nvSpPr>
        <p:spPr bwMode="auto">
          <a:xfrm>
            <a:off x="2501981" y="3519001"/>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400" dirty="0">
                <a:latin typeface="+mn-lt"/>
                <a:ea typeface="+mn-ea"/>
              </a:rPr>
              <a:t>EX</a:t>
            </a:r>
          </a:p>
        </p:txBody>
      </p:sp>
      <p:sp>
        <p:nvSpPr>
          <p:cNvPr id="46" name="Rectangle 70">
            <a:extLst>
              <a:ext uri="{FF2B5EF4-FFF2-40B4-BE49-F238E27FC236}">
                <a16:creationId xmlns:a16="http://schemas.microsoft.com/office/drawing/2014/main" id="{42385025-08D2-4415-91E4-4F28B03C29CC}"/>
              </a:ext>
            </a:extLst>
          </p:cNvPr>
          <p:cNvSpPr>
            <a:spLocks noChangeArrowheads="1"/>
          </p:cNvSpPr>
          <p:nvPr/>
        </p:nvSpPr>
        <p:spPr bwMode="auto">
          <a:xfrm>
            <a:off x="2051972" y="3519001"/>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48" name="Rectangle 69">
            <a:extLst>
              <a:ext uri="{FF2B5EF4-FFF2-40B4-BE49-F238E27FC236}">
                <a16:creationId xmlns:a16="http://schemas.microsoft.com/office/drawing/2014/main" id="{C96B5767-B0CF-4B0F-9046-A2F60657E85C}"/>
              </a:ext>
            </a:extLst>
          </p:cNvPr>
          <p:cNvSpPr>
            <a:spLocks noChangeArrowheads="1"/>
          </p:cNvSpPr>
          <p:nvPr/>
        </p:nvSpPr>
        <p:spPr bwMode="auto">
          <a:xfrm>
            <a:off x="1151962" y="396900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9" name="Rectangle 70">
            <a:extLst>
              <a:ext uri="{FF2B5EF4-FFF2-40B4-BE49-F238E27FC236}">
                <a16:creationId xmlns:a16="http://schemas.microsoft.com/office/drawing/2014/main" id="{6810382F-3A41-4D96-A434-17632175A3CA}"/>
              </a:ext>
            </a:extLst>
          </p:cNvPr>
          <p:cNvSpPr>
            <a:spLocks noChangeArrowheads="1"/>
          </p:cNvSpPr>
          <p:nvPr/>
        </p:nvSpPr>
        <p:spPr bwMode="auto">
          <a:xfrm>
            <a:off x="1601967" y="396900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50" name="Rectangle 70">
            <a:extLst>
              <a:ext uri="{FF2B5EF4-FFF2-40B4-BE49-F238E27FC236}">
                <a16:creationId xmlns:a16="http://schemas.microsoft.com/office/drawing/2014/main" id="{1B3060EC-8D87-4619-8CE5-8225FCE5663F}"/>
              </a:ext>
            </a:extLst>
          </p:cNvPr>
          <p:cNvSpPr>
            <a:spLocks noChangeArrowheads="1"/>
          </p:cNvSpPr>
          <p:nvPr/>
        </p:nvSpPr>
        <p:spPr bwMode="auto">
          <a:xfrm>
            <a:off x="2051972" y="3969006"/>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51" name="Rectangle 73">
            <a:extLst>
              <a:ext uri="{FF2B5EF4-FFF2-40B4-BE49-F238E27FC236}">
                <a16:creationId xmlns:a16="http://schemas.microsoft.com/office/drawing/2014/main" id="{600920BC-210E-4B90-A727-F92B0B0C5B63}"/>
              </a:ext>
            </a:extLst>
          </p:cNvPr>
          <p:cNvSpPr>
            <a:spLocks noChangeArrowheads="1"/>
          </p:cNvSpPr>
          <p:nvPr/>
        </p:nvSpPr>
        <p:spPr bwMode="auto">
          <a:xfrm>
            <a:off x="2951982" y="3519001"/>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2" name="Rectangle 71">
            <a:extLst>
              <a:ext uri="{FF2B5EF4-FFF2-40B4-BE49-F238E27FC236}">
                <a16:creationId xmlns:a16="http://schemas.microsoft.com/office/drawing/2014/main" id="{32496758-7E8F-4CB5-8132-DCF077F15340}"/>
              </a:ext>
            </a:extLst>
          </p:cNvPr>
          <p:cNvSpPr>
            <a:spLocks noChangeArrowheads="1"/>
          </p:cNvSpPr>
          <p:nvPr/>
        </p:nvSpPr>
        <p:spPr bwMode="auto">
          <a:xfrm>
            <a:off x="2501977" y="3969006"/>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400" dirty="0">
                <a:latin typeface="+mn-lt"/>
                <a:ea typeface="+mn-ea"/>
              </a:rPr>
              <a:t>EX</a:t>
            </a:r>
          </a:p>
        </p:txBody>
      </p:sp>
      <p:sp>
        <p:nvSpPr>
          <p:cNvPr id="53" name="Rectangle 73">
            <a:extLst>
              <a:ext uri="{FF2B5EF4-FFF2-40B4-BE49-F238E27FC236}">
                <a16:creationId xmlns:a16="http://schemas.microsoft.com/office/drawing/2014/main" id="{BAB4737B-4672-4075-B453-3118D829A1DD}"/>
              </a:ext>
            </a:extLst>
          </p:cNvPr>
          <p:cNvSpPr>
            <a:spLocks noChangeArrowheads="1"/>
          </p:cNvSpPr>
          <p:nvPr/>
        </p:nvSpPr>
        <p:spPr bwMode="auto">
          <a:xfrm>
            <a:off x="2951978" y="3969006"/>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4" name="Rectangle 69">
            <a:extLst>
              <a:ext uri="{FF2B5EF4-FFF2-40B4-BE49-F238E27FC236}">
                <a16:creationId xmlns:a16="http://schemas.microsoft.com/office/drawing/2014/main" id="{A2E41A7F-A40B-40A6-8683-D984ABAFF051}"/>
              </a:ext>
            </a:extLst>
          </p:cNvPr>
          <p:cNvSpPr>
            <a:spLocks noChangeArrowheads="1"/>
          </p:cNvSpPr>
          <p:nvPr/>
        </p:nvSpPr>
        <p:spPr bwMode="auto">
          <a:xfrm>
            <a:off x="1151962" y="441901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55" name="Rectangle 70">
            <a:extLst>
              <a:ext uri="{FF2B5EF4-FFF2-40B4-BE49-F238E27FC236}">
                <a16:creationId xmlns:a16="http://schemas.microsoft.com/office/drawing/2014/main" id="{ECF16369-F91E-400E-B7FB-49B3910A8CE6}"/>
              </a:ext>
            </a:extLst>
          </p:cNvPr>
          <p:cNvSpPr>
            <a:spLocks noChangeArrowheads="1"/>
          </p:cNvSpPr>
          <p:nvPr/>
        </p:nvSpPr>
        <p:spPr bwMode="auto">
          <a:xfrm>
            <a:off x="1601967" y="441901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56" name="Rectangle 71">
            <a:extLst>
              <a:ext uri="{FF2B5EF4-FFF2-40B4-BE49-F238E27FC236}">
                <a16:creationId xmlns:a16="http://schemas.microsoft.com/office/drawing/2014/main" id="{3C6EF5B6-BE72-4090-BCB4-15EDF6954814}"/>
              </a:ext>
            </a:extLst>
          </p:cNvPr>
          <p:cNvSpPr>
            <a:spLocks noChangeArrowheads="1"/>
          </p:cNvSpPr>
          <p:nvPr/>
        </p:nvSpPr>
        <p:spPr bwMode="auto">
          <a:xfrm>
            <a:off x="2501981" y="4419011"/>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400" dirty="0">
                <a:latin typeface="+mn-lt"/>
                <a:ea typeface="+mn-ea"/>
              </a:rPr>
              <a:t>EX</a:t>
            </a:r>
          </a:p>
        </p:txBody>
      </p:sp>
      <p:sp>
        <p:nvSpPr>
          <p:cNvPr id="57" name="Rectangle 70">
            <a:extLst>
              <a:ext uri="{FF2B5EF4-FFF2-40B4-BE49-F238E27FC236}">
                <a16:creationId xmlns:a16="http://schemas.microsoft.com/office/drawing/2014/main" id="{C2A75086-CA51-4126-A811-41C5FC7E71B0}"/>
              </a:ext>
            </a:extLst>
          </p:cNvPr>
          <p:cNvSpPr>
            <a:spLocks noChangeArrowheads="1"/>
          </p:cNvSpPr>
          <p:nvPr/>
        </p:nvSpPr>
        <p:spPr bwMode="auto">
          <a:xfrm>
            <a:off x="2051972" y="4419011"/>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58" name="Rectangle 69">
            <a:extLst>
              <a:ext uri="{FF2B5EF4-FFF2-40B4-BE49-F238E27FC236}">
                <a16:creationId xmlns:a16="http://schemas.microsoft.com/office/drawing/2014/main" id="{B6D6D717-5882-40C0-BC5B-064D497D6441}"/>
              </a:ext>
            </a:extLst>
          </p:cNvPr>
          <p:cNvSpPr>
            <a:spLocks noChangeArrowheads="1"/>
          </p:cNvSpPr>
          <p:nvPr/>
        </p:nvSpPr>
        <p:spPr bwMode="auto">
          <a:xfrm>
            <a:off x="1151962" y="486901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59" name="Rectangle 70">
            <a:extLst>
              <a:ext uri="{FF2B5EF4-FFF2-40B4-BE49-F238E27FC236}">
                <a16:creationId xmlns:a16="http://schemas.microsoft.com/office/drawing/2014/main" id="{D1D03147-19A5-4AE6-B533-942FAB539B83}"/>
              </a:ext>
            </a:extLst>
          </p:cNvPr>
          <p:cNvSpPr>
            <a:spLocks noChangeArrowheads="1"/>
          </p:cNvSpPr>
          <p:nvPr/>
        </p:nvSpPr>
        <p:spPr bwMode="auto">
          <a:xfrm>
            <a:off x="1601967" y="486901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60" name="Rectangle 70">
            <a:extLst>
              <a:ext uri="{FF2B5EF4-FFF2-40B4-BE49-F238E27FC236}">
                <a16:creationId xmlns:a16="http://schemas.microsoft.com/office/drawing/2014/main" id="{B37143B4-E277-4D5A-865C-0D4D6972DBEA}"/>
              </a:ext>
            </a:extLst>
          </p:cNvPr>
          <p:cNvSpPr>
            <a:spLocks noChangeArrowheads="1"/>
          </p:cNvSpPr>
          <p:nvPr/>
        </p:nvSpPr>
        <p:spPr bwMode="auto">
          <a:xfrm>
            <a:off x="2051972" y="4869016"/>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61" name="Rectangle 73">
            <a:extLst>
              <a:ext uri="{FF2B5EF4-FFF2-40B4-BE49-F238E27FC236}">
                <a16:creationId xmlns:a16="http://schemas.microsoft.com/office/drawing/2014/main" id="{06EAD116-6D63-412D-A4A9-9A630BDD986F}"/>
              </a:ext>
            </a:extLst>
          </p:cNvPr>
          <p:cNvSpPr>
            <a:spLocks noChangeArrowheads="1"/>
          </p:cNvSpPr>
          <p:nvPr/>
        </p:nvSpPr>
        <p:spPr bwMode="auto">
          <a:xfrm>
            <a:off x="2951982" y="4419011"/>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62" name="Rectangle 71">
            <a:extLst>
              <a:ext uri="{FF2B5EF4-FFF2-40B4-BE49-F238E27FC236}">
                <a16:creationId xmlns:a16="http://schemas.microsoft.com/office/drawing/2014/main" id="{04A0493F-2338-4EE9-8E65-213D97E6126C}"/>
              </a:ext>
            </a:extLst>
          </p:cNvPr>
          <p:cNvSpPr>
            <a:spLocks noChangeArrowheads="1"/>
          </p:cNvSpPr>
          <p:nvPr/>
        </p:nvSpPr>
        <p:spPr bwMode="auto">
          <a:xfrm>
            <a:off x="2501977" y="4869016"/>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400" dirty="0">
                <a:latin typeface="+mn-lt"/>
                <a:ea typeface="+mn-ea"/>
              </a:rPr>
              <a:t>EX</a:t>
            </a:r>
          </a:p>
        </p:txBody>
      </p:sp>
      <p:sp>
        <p:nvSpPr>
          <p:cNvPr id="63" name="Rectangle 73">
            <a:extLst>
              <a:ext uri="{FF2B5EF4-FFF2-40B4-BE49-F238E27FC236}">
                <a16:creationId xmlns:a16="http://schemas.microsoft.com/office/drawing/2014/main" id="{D36E9D65-1058-4719-85BB-8EBF3360F1AF}"/>
              </a:ext>
            </a:extLst>
          </p:cNvPr>
          <p:cNvSpPr>
            <a:spLocks noChangeArrowheads="1"/>
          </p:cNvSpPr>
          <p:nvPr/>
        </p:nvSpPr>
        <p:spPr bwMode="auto">
          <a:xfrm>
            <a:off x="2951978" y="4869016"/>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64" name="Rectangle 69">
            <a:extLst>
              <a:ext uri="{FF2B5EF4-FFF2-40B4-BE49-F238E27FC236}">
                <a16:creationId xmlns:a16="http://schemas.microsoft.com/office/drawing/2014/main" id="{342D7425-9951-4B9A-A42E-4B241EEA0E35}"/>
              </a:ext>
            </a:extLst>
          </p:cNvPr>
          <p:cNvSpPr>
            <a:spLocks noChangeArrowheads="1"/>
          </p:cNvSpPr>
          <p:nvPr/>
        </p:nvSpPr>
        <p:spPr bwMode="auto">
          <a:xfrm>
            <a:off x="1601967" y="531902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65" name="Rectangle 70">
            <a:extLst>
              <a:ext uri="{FF2B5EF4-FFF2-40B4-BE49-F238E27FC236}">
                <a16:creationId xmlns:a16="http://schemas.microsoft.com/office/drawing/2014/main" id="{CCD1117C-FD3F-4E42-A062-1C652DC9E213}"/>
              </a:ext>
            </a:extLst>
          </p:cNvPr>
          <p:cNvSpPr>
            <a:spLocks noChangeArrowheads="1"/>
          </p:cNvSpPr>
          <p:nvPr/>
        </p:nvSpPr>
        <p:spPr bwMode="auto">
          <a:xfrm>
            <a:off x="2051972" y="531902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66" name="Rectangle 71">
            <a:extLst>
              <a:ext uri="{FF2B5EF4-FFF2-40B4-BE49-F238E27FC236}">
                <a16:creationId xmlns:a16="http://schemas.microsoft.com/office/drawing/2014/main" id="{2C04382D-A6A8-445D-A673-60AD497A6D7B}"/>
              </a:ext>
            </a:extLst>
          </p:cNvPr>
          <p:cNvSpPr>
            <a:spLocks noChangeArrowheads="1"/>
          </p:cNvSpPr>
          <p:nvPr/>
        </p:nvSpPr>
        <p:spPr bwMode="auto">
          <a:xfrm>
            <a:off x="2951986" y="5319021"/>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400" dirty="0">
                <a:latin typeface="+mn-lt"/>
                <a:ea typeface="+mn-ea"/>
              </a:rPr>
              <a:t>EX</a:t>
            </a:r>
          </a:p>
        </p:txBody>
      </p:sp>
      <p:sp>
        <p:nvSpPr>
          <p:cNvPr id="67" name="Rectangle 70">
            <a:extLst>
              <a:ext uri="{FF2B5EF4-FFF2-40B4-BE49-F238E27FC236}">
                <a16:creationId xmlns:a16="http://schemas.microsoft.com/office/drawing/2014/main" id="{F766F963-9607-4C79-A541-7F8C8EAC8889}"/>
              </a:ext>
            </a:extLst>
          </p:cNvPr>
          <p:cNvSpPr>
            <a:spLocks noChangeArrowheads="1"/>
          </p:cNvSpPr>
          <p:nvPr/>
        </p:nvSpPr>
        <p:spPr bwMode="auto">
          <a:xfrm>
            <a:off x="2501977" y="5319021"/>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68" name="Rectangle 69">
            <a:extLst>
              <a:ext uri="{FF2B5EF4-FFF2-40B4-BE49-F238E27FC236}">
                <a16:creationId xmlns:a16="http://schemas.microsoft.com/office/drawing/2014/main" id="{A3640DA6-BA30-4162-8C73-3FB32DCD57C1}"/>
              </a:ext>
            </a:extLst>
          </p:cNvPr>
          <p:cNvSpPr>
            <a:spLocks noChangeArrowheads="1"/>
          </p:cNvSpPr>
          <p:nvPr/>
        </p:nvSpPr>
        <p:spPr bwMode="auto">
          <a:xfrm>
            <a:off x="1601967" y="576902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69" name="Rectangle 70">
            <a:extLst>
              <a:ext uri="{FF2B5EF4-FFF2-40B4-BE49-F238E27FC236}">
                <a16:creationId xmlns:a16="http://schemas.microsoft.com/office/drawing/2014/main" id="{399B6827-B529-4E9E-BFB4-286565EFC20C}"/>
              </a:ext>
            </a:extLst>
          </p:cNvPr>
          <p:cNvSpPr>
            <a:spLocks noChangeArrowheads="1"/>
          </p:cNvSpPr>
          <p:nvPr/>
        </p:nvSpPr>
        <p:spPr bwMode="auto">
          <a:xfrm>
            <a:off x="2051972" y="576902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70" name="Rectangle 70">
            <a:extLst>
              <a:ext uri="{FF2B5EF4-FFF2-40B4-BE49-F238E27FC236}">
                <a16:creationId xmlns:a16="http://schemas.microsoft.com/office/drawing/2014/main" id="{2FC40970-40EF-499E-82CB-A0143E5A698E}"/>
              </a:ext>
            </a:extLst>
          </p:cNvPr>
          <p:cNvSpPr>
            <a:spLocks noChangeArrowheads="1"/>
          </p:cNvSpPr>
          <p:nvPr/>
        </p:nvSpPr>
        <p:spPr bwMode="auto">
          <a:xfrm>
            <a:off x="2501977" y="5769026"/>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71" name="Rectangle 73">
            <a:extLst>
              <a:ext uri="{FF2B5EF4-FFF2-40B4-BE49-F238E27FC236}">
                <a16:creationId xmlns:a16="http://schemas.microsoft.com/office/drawing/2014/main" id="{42FBF6F8-CB63-4A71-86CF-233182E24AA1}"/>
              </a:ext>
            </a:extLst>
          </p:cNvPr>
          <p:cNvSpPr>
            <a:spLocks noChangeArrowheads="1"/>
          </p:cNvSpPr>
          <p:nvPr/>
        </p:nvSpPr>
        <p:spPr bwMode="auto">
          <a:xfrm>
            <a:off x="3401987" y="5319021"/>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72" name="Rectangle 71">
            <a:extLst>
              <a:ext uri="{FF2B5EF4-FFF2-40B4-BE49-F238E27FC236}">
                <a16:creationId xmlns:a16="http://schemas.microsoft.com/office/drawing/2014/main" id="{929FD4E3-B6A6-4F6C-B170-1795B167C631}"/>
              </a:ext>
            </a:extLst>
          </p:cNvPr>
          <p:cNvSpPr>
            <a:spLocks noChangeArrowheads="1"/>
          </p:cNvSpPr>
          <p:nvPr/>
        </p:nvSpPr>
        <p:spPr bwMode="auto">
          <a:xfrm>
            <a:off x="2951982" y="5769026"/>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400" dirty="0">
                <a:latin typeface="+mn-lt"/>
                <a:ea typeface="+mn-ea"/>
              </a:rPr>
              <a:t>EX</a:t>
            </a:r>
          </a:p>
        </p:txBody>
      </p:sp>
      <p:sp>
        <p:nvSpPr>
          <p:cNvPr id="73" name="Rectangle 73">
            <a:extLst>
              <a:ext uri="{FF2B5EF4-FFF2-40B4-BE49-F238E27FC236}">
                <a16:creationId xmlns:a16="http://schemas.microsoft.com/office/drawing/2014/main" id="{5BB8CF4C-C259-4470-BB5C-9AAEE0602F93}"/>
              </a:ext>
            </a:extLst>
          </p:cNvPr>
          <p:cNvSpPr>
            <a:spLocks noChangeArrowheads="1"/>
          </p:cNvSpPr>
          <p:nvPr/>
        </p:nvSpPr>
        <p:spPr bwMode="auto">
          <a:xfrm>
            <a:off x="3401983" y="5769026"/>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74" name="Rectangle 69">
            <a:extLst>
              <a:ext uri="{FF2B5EF4-FFF2-40B4-BE49-F238E27FC236}">
                <a16:creationId xmlns:a16="http://schemas.microsoft.com/office/drawing/2014/main" id="{B78A0EDB-E237-4F37-8C07-1E571D132F72}"/>
              </a:ext>
            </a:extLst>
          </p:cNvPr>
          <p:cNvSpPr>
            <a:spLocks noChangeArrowheads="1"/>
          </p:cNvSpPr>
          <p:nvPr/>
        </p:nvSpPr>
        <p:spPr bwMode="auto">
          <a:xfrm>
            <a:off x="1601967" y="621903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5" name="Rectangle 70">
            <a:extLst>
              <a:ext uri="{FF2B5EF4-FFF2-40B4-BE49-F238E27FC236}">
                <a16:creationId xmlns:a16="http://schemas.microsoft.com/office/drawing/2014/main" id="{3D5D0329-1218-480B-A4D0-AAE7A688BE5C}"/>
              </a:ext>
            </a:extLst>
          </p:cNvPr>
          <p:cNvSpPr>
            <a:spLocks noChangeArrowheads="1"/>
          </p:cNvSpPr>
          <p:nvPr/>
        </p:nvSpPr>
        <p:spPr bwMode="auto">
          <a:xfrm>
            <a:off x="2051972" y="621903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76" name="Rectangle 71">
            <a:extLst>
              <a:ext uri="{FF2B5EF4-FFF2-40B4-BE49-F238E27FC236}">
                <a16:creationId xmlns:a16="http://schemas.microsoft.com/office/drawing/2014/main" id="{DF6B1EDA-5853-45E9-9C2B-7EF138F1FBDB}"/>
              </a:ext>
            </a:extLst>
          </p:cNvPr>
          <p:cNvSpPr>
            <a:spLocks noChangeArrowheads="1"/>
          </p:cNvSpPr>
          <p:nvPr/>
        </p:nvSpPr>
        <p:spPr bwMode="auto">
          <a:xfrm>
            <a:off x="2951986" y="6219031"/>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400" dirty="0">
                <a:latin typeface="+mn-lt"/>
                <a:ea typeface="+mn-ea"/>
              </a:rPr>
              <a:t>EX</a:t>
            </a:r>
          </a:p>
        </p:txBody>
      </p:sp>
      <p:sp>
        <p:nvSpPr>
          <p:cNvPr id="77" name="Rectangle 70">
            <a:extLst>
              <a:ext uri="{FF2B5EF4-FFF2-40B4-BE49-F238E27FC236}">
                <a16:creationId xmlns:a16="http://schemas.microsoft.com/office/drawing/2014/main" id="{E55D6B12-BB48-4974-808C-D0B6533DB521}"/>
              </a:ext>
            </a:extLst>
          </p:cNvPr>
          <p:cNvSpPr>
            <a:spLocks noChangeArrowheads="1"/>
          </p:cNvSpPr>
          <p:nvPr/>
        </p:nvSpPr>
        <p:spPr bwMode="auto">
          <a:xfrm>
            <a:off x="2501977" y="6219031"/>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81" name="Rectangle 73">
            <a:extLst>
              <a:ext uri="{FF2B5EF4-FFF2-40B4-BE49-F238E27FC236}">
                <a16:creationId xmlns:a16="http://schemas.microsoft.com/office/drawing/2014/main" id="{8C78816D-5362-4BB2-BBE9-3C0AC31834A3}"/>
              </a:ext>
            </a:extLst>
          </p:cNvPr>
          <p:cNvSpPr>
            <a:spLocks noChangeArrowheads="1"/>
          </p:cNvSpPr>
          <p:nvPr/>
        </p:nvSpPr>
        <p:spPr bwMode="auto">
          <a:xfrm>
            <a:off x="3401987" y="6219031"/>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Tree>
    <p:extLst>
      <p:ext uri="{BB962C8B-B14F-4D97-AF65-F5344CB8AC3E}">
        <p14:creationId xmlns:p14="http://schemas.microsoft.com/office/powerpoint/2010/main" val="3902324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980D39-2C02-4FCF-AE0F-DBAC82027FF5}"/>
              </a:ext>
            </a:extLst>
          </p:cNvPr>
          <p:cNvSpPr>
            <a:spLocks noGrp="1"/>
          </p:cNvSpPr>
          <p:nvPr>
            <p:ph type="title"/>
          </p:nvPr>
        </p:nvSpPr>
        <p:spPr/>
        <p:txBody>
          <a:bodyPr/>
          <a:lstStyle/>
          <a:p>
            <a:r>
              <a:rPr kumimoji="1" lang="en-US" altLang="ja-JP" dirty="0"/>
              <a:t>L2: 10</a:t>
            </a:r>
            <a:r>
              <a:rPr kumimoji="1" lang="ja-JP" altLang="en-US" dirty="0"/>
              <a:t>サイクル</a:t>
            </a:r>
          </a:p>
        </p:txBody>
      </p:sp>
      <p:sp>
        <p:nvSpPr>
          <p:cNvPr id="3" name="テキスト プレースホルダー 2">
            <a:extLst>
              <a:ext uri="{FF2B5EF4-FFF2-40B4-BE49-F238E27FC236}">
                <a16:creationId xmlns:a16="http://schemas.microsoft.com/office/drawing/2014/main" id="{85900982-AC0B-4C5B-9CB7-D9E1C01655ED}"/>
              </a:ext>
            </a:extLst>
          </p:cNvPr>
          <p:cNvSpPr>
            <a:spLocks noGrp="1"/>
          </p:cNvSpPr>
          <p:nvPr>
            <p:ph type="body" sz="quarter" idx="10"/>
          </p:nvPr>
        </p:nvSpPr>
        <p:spPr>
          <a:xfrm>
            <a:off x="521955" y="3969005"/>
            <a:ext cx="8370093" cy="2339719"/>
          </a:xfrm>
        </p:spPr>
        <p:txBody>
          <a:bodyPr/>
          <a:lstStyle/>
          <a:p>
            <a:r>
              <a:rPr kumimoji="1" lang="en-US" altLang="ja-JP" dirty="0"/>
              <a:t>L2 </a:t>
            </a:r>
            <a:r>
              <a:rPr kumimoji="1" lang="ja-JP" altLang="en-US" dirty="0"/>
              <a:t>ぐらいになると，</a:t>
            </a:r>
            <a:r>
              <a:rPr kumimoji="1" lang="en-US" altLang="ja-JP" dirty="0"/>
              <a:t>60 </a:t>
            </a:r>
            <a:r>
              <a:rPr kumimoji="1" lang="ja-JP" altLang="en-US" dirty="0"/>
              <a:t>命令ぐらい並列に実行できないといけない</a:t>
            </a:r>
            <a:endParaRPr kumimoji="1" lang="en-US" altLang="ja-JP" dirty="0"/>
          </a:p>
        </p:txBody>
      </p:sp>
      <p:sp>
        <p:nvSpPr>
          <p:cNvPr id="15" name="平行四辺形 14">
            <a:extLst>
              <a:ext uri="{FF2B5EF4-FFF2-40B4-BE49-F238E27FC236}">
                <a16:creationId xmlns:a16="http://schemas.microsoft.com/office/drawing/2014/main" id="{5AC7B6A0-2ADE-4DBC-97C9-59FB8D006395}"/>
              </a:ext>
            </a:extLst>
          </p:cNvPr>
          <p:cNvSpPr/>
          <p:nvPr/>
        </p:nvSpPr>
        <p:spPr bwMode="auto">
          <a:xfrm flipH="1">
            <a:off x="971960" y="1448978"/>
            <a:ext cx="3510039" cy="2160024"/>
          </a:xfrm>
          <a:prstGeom prst="parallelogram">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4" name="平行四辺形 83">
            <a:extLst>
              <a:ext uri="{FF2B5EF4-FFF2-40B4-BE49-F238E27FC236}">
                <a16:creationId xmlns:a16="http://schemas.microsoft.com/office/drawing/2014/main" id="{F1C88FE3-C245-4674-9B2B-7E2A6430683D}"/>
              </a:ext>
            </a:extLst>
          </p:cNvPr>
          <p:cNvSpPr/>
          <p:nvPr/>
        </p:nvSpPr>
        <p:spPr bwMode="auto">
          <a:xfrm flipH="1">
            <a:off x="1241962" y="1448978"/>
            <a:ext cx="2736000" cy="180002"/>
          </a:xfrm>
          <a:prstGeom prst="parallelogram">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85" name="直線矢印コネクタ 84">
            <a:extLst>
              <a:ext uri="{FF2B5EF4-FFF2-40B4-BE49-F238E27FC236}">
                <a16:creationId xmlns:a16="http://schemas.microsoft.com/office/drawing/2014/main" id="{0F99BCE0-F8C8-4E60-B9DB-6543306361E2}"/>
              </a:ext>
            </a:extLst>
          </p:cNvPr>
          <p:cNvCxnSpPr>
            <a:cxnSpLocks/>
          </p:cNvCxnSpPr>
          <p:nvPr/>
        </p:nvCxnSpPr>
        <p:spPr bwMode="auto">
          <a:xfrm>
            <a:off x="1241963" y="1268976"/>
            <a:ext cx="2700030" cy="0"/>
          </a:xfrm>
          <a:prstGeom prst="straightConnector1">
            <a:avLst/>
          </a:prstGeom>
          <a:ln>
            <a:headEnd type="triangle" w="med" len="med"/>
            <a:tailEnd type="triangle"/>
          </a:ln>
        </p:spPr>
        <p:style>
          <a:lnRef idx="1">
            <a:schemeClr val="dk1"/>
          </a:lnRef>
          <a:fillRef idx="0">
            <a:schemeClr val="dk1"/>
          </a:fillRef>
          <a:effectRef idx="0">
            <a:schemeClr val="dk1"/>
          </a:effectRef>
          <a:fontRef idx="minor">
            <a:schemeClr val="tx1"/>
          </a:fontRef>
        </p:style>
      </p:cxnSp>
      <p:sp>
        <p:nvSpPr>
          <p:cNvPr id="86" name="正方形/長方形 85">
            <a:extLst>
              <a:ext uri="{FF2B5EF4-FFF2-40B4-BE49-F238E27FC236}">
                <a16:creationId xmlns:a16="http://schemas.microsoft.com/office/drawing/2014/main" id="{AE207E39-246C-497F-945A-492FC90B0366}"/>
              </a:ext>
            </a:extLst>
          </p:cNvPr>
          <p:cNvSpPr/>
          <p:nvPr/>
        </p:nvSpPr>
        <p:spPr bwMode="auto">
          <a:xfrm>
            <a:off x="2321975" y="908972"/>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10</a:t>
            </a:r>
            <a:r>
              <a:rPr kumimoji="1" lang="ja-JP" altLang="en-US" sz="1600" dirty="0">
                <a:solidFill>
                  <a:schemeClr val="tx1">
                    <a:lumMod val="75000"/>
                    <a:lumOff val="25000"/>
                  </a:schemeClr>
                </a:solidFill>
                <a:latin typeface="+mn-ea"/>
              </a:rPr>
              <a:t>サイクル</a:t>
            </a:r>
          </a:p>
        </p:txBody>
      </p:sp>
      <p:cxnSp>
        <p:nvCxnSpPr>
          <p:cNvPr id="87" name="直線矢印コネクタ 86">
            <a:extLst>
              <a:ext uri="{FF2B5EF4-FFF2-40B4-BE49-F238E27FC236}">
                <a16:creationId xmlns:a16="http://schemas.microsoft.com/office/drawing/2014/main" id="{9D0DC821-17B1-4DDB-BEA7-14D919FC2B71}"/>
              </a:ext>
            </a:extLst>
          </p:cNvPr>
          <p:cNvCxnSpPr>
            <a:cxnSpLocks/>
          </p:cNvCxnSpPr>
          <p:nvPr/>
        </p:nvCxnSpPr>
        <p:spPr bwMode="auto">
          <a:xfrm>
            <a:off x="4752002" y="1448978"/>
            <a:ext cx="0" cy="2160024"/>
          </a:xfrm>
          <a:prstGeom prst="straightConnector1">
            <a:avLst/>
          </a:prstGeom>
          <a:ln>
            <a:headEnd type="triangle" w="med" len="med"/>
            <a:tailEnd type="triangle"/>
          </a:ln>
        </p:spPr>
        <p:style>
          <a:lnRef idx="1">
            <a:schemeClr val="dk1"/>
          </a:lnRef>
          <a:fillRef idx="0">
            <a:schemeClr val="dk1"/>
          </a:fillRef>
          <a:effectRef idx="0">
            <a:schemeClr val="dk1"/>
          </a:effectRef>
          <a:fontRef idx="minor">
            <a:schemeClr val="tx1"/>
          </a:fontRef>
        </p:style>
      </p:cxnSp>
      <p:sp>
        <p:nvSpPr>
          <p:cNvPr id="88" name="正方形/長方形 87">
            <a:extLst>
              <a:ext uri="{FF2B5EF4-FFF2-40B4-BE49-F238E27FC236}">
                <a16:creationId xmlns:a16="http://schemas.microsoft.com/office/drawing/2014/main" id="{33FE9E44-60A7-4331-81C8-C157A549AAE9}"/>
              </a:ext>
            </a:extLst>
          </p:cNvPr>
          <p:cNvSpPr/>
          <p:nvPr/>
        </p:nvSpPr>
        <p:spPr bwMode="auto">
          <a:xfrm>
            <a:off x="6552022" y="2258987"/>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10</a:t>
            </a:r>
            <a:r>
              <a:rPr kumimoji="1" lang="ja-JP" altLang="en-US" sz="1600" dirty="0">
                <a:solidFill>
                  <a:schemeClr val="tx1">
                    <a:lumMod val="75000"/>
                    <a:lumOff val="25000"/>
                  </a:schemeClr>
                </a:solidFill>
                <a:latin typeface="+mn-ea"/>
              </a:rPr>
              <a:t>サイクル </a:t>
            </a:r>
            <a:r>
              <a:rPr lang="en-US" altLang="ja-JP" sz="1600" dirty="0">
                <a:solidFill>
                  <a:schemeClr val="tx1">
                    <a:lumMod val="75000"/>
                    <a:lumOff val="25000"/>
                  </a:schemeClr>
                </a:solidFill>
                <a:latin typeface="+mn-ea"/>
              </a:rPr>
              <a:t>× </a:t>
            </a:r>
            <a:r>
              <a:rPr lang="ja-JP" altLang="en-US" sz="1600" dirty="0">
                <a:solidFill>
                  <a:schemeClr val="tx1">
                    <a:lumMod val="75000"/>
                    <a:lumOff val="25000"/>
                  </a:schemeClr>
                </a:solidFill>
                <a:latin typeface="+mn-ea"/>
              </a:rPr>
              <a:t>フェッチ幅 </a:t>
            </a:r>
            <a:r>
              <a:rPr lang="en-US" altLang="ja-JP" sz="1600" dirty="0">
                <a:solidFill>
                  <a:schemeClr val="tx1">
                    <a:lumMod val="75000"/>
                    <a:lumOff val="25000"/>
                  </a:schemeClr>
                </a:solidFill>
                <a:latin typeface="+mn-ea"/>
              </a:rPr>
              <a:t>6 </a:t>
            </a:r>
            <a:r>
              <a:rPr lang="ja-JP" altLang="en-US" sz="1600" dirty="0">
                <a:solidFill>
                  <a:schemeClr val="tx1">
                    <a:lumMod val="75000"/>
                    <a:lumOff val="25000"/>
                  </a:schemeClr>
                </a:solidFill>
                <a:latin typeface="+mn-ea"/>
              </a:rPr>
              <a:t>命令 </a:t>
            </a:r>
            <a:r>
              <a:rPr lang="en-US" altLang="ja-JP" sz="1600" dirty="0">
                <a:solidFill>
                  <a:schemeClr val="tx1">
                    <a:lumMod val="75000"/>
                    <a:lumOff val="25000"/>
                  </a:schemeClr>
                </a:solidFill>
                <a:latin typeface="+mn-ea"/>
              </a:rPr>
              <a:t>= 60</a:t>
            </a:r>
            <a:r>
              <a:rPr lang="ja-JP" altLang="en-US" sz="1600" dirty="0">
                <a:solidFill>
                  <a:schemeClr val="tx1">
                    <a:lumMod val="75000"/>
                    <a:lumOff val="25000"/>
                  </a:schemeClr>
                </a:solidFill>
                <a:latin typeface="+mn-ea"/>
              </a:rPr>
              <a:t>命令</a:t>
            </a:r>
            <a:endParaRPr kumimoji="1" lang="ja-JP" altLang="en-US" sz="1600" dirty="0">
              <a:solidFill>
                <a:schemeClr val="tx1">
                  <a:lumMod val="75000"/>
                  <a:lumOff val="25000"/>
                </a:schemeClr>
              </a:solidFill>
              <a:latin typeface="+mn-ea"/>
            </a:endParaRPr>
          </a:p>
        </p:txBody>
      </p:sp>
    </p:spTree>
    <p:extLst>
      <p:ext uri="{BB962C8B-B14F-4D97-AF65-F5344CB8AC3E}">
        <p14:creationId xmlns:p14="http://schemas.microsoft.com/office/powerpoint/2010/main" val="1761292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AD277C-8F29-40FB-A189-081091C11DBB}"/>
              </a:ext>
            </a:extLst>
          </p:cNvPr>
          <p:cNvSpPr>
            <a:spLocks noGrp="1"/>
          </p:cNvSpPr>
          <p:nvPr>
            <p:ph type="title"/>
          </p:nvPr>
        </p:nvSpPr>
        <p:spPr/>
        <p:txBody>
          <a:bodyPr/>
          <a:lstStyle/>
          <a:p>
            <a:r>
              <a:rPr kumimoji="1" lang="en-US" altLang="ja-JP" dirty="0"/>
              <a:t>Out-of-order </a:t>
            </a:r>
            <a:r>
              <a:rPr kumimoji="1" lang="ja-JP" altLang="en-US" dirty="0"/>
              <a:t>スーパスカラ・プロセッサ </a:t>
            </a:r>
            <a:r>
              <a:rPr lang="ja-JP" altLang="en-US" dirty="0"/>
              <a:t>との関係</a:t>
            </a:r>
            <a:endParaRPr kumimoji="1" lang="ja-JP" altLang="en-US" dirty="0"/>
          </a:p>
        </p:txBody>
      </p:sp>
      <p:sp>
        <p:nvSpPr>
          <p:cNvPr id="3" name="テキスト プレースホルダー 2">
            <a:extLst>
              <a:ext uri="{FF2B5EF4-FFF2-40B4-BE49-F238E27FC236}">
                <a16:creationId xmlns:a16="http://schemas.microsoft.com/office/drawing/2014/main" id="{0583085A-19F7-414C-BC1B-A851B48E325C}"/>
              </a:ext>
            </a:extLst>
          </p:cNvPr>
          <p:cNvSpPr>
            <a:spLocks noGrp="1"/>
          </p:cNvSpPr>
          <p:nvPr>
            <p:ph type="body" sz="quarter" idx="10"/>
          </p:nvPr>
        </p:nvSpPr>
        <p:spPr>
          <a:xfrm>
            <a:off x="251952" y="4329010"/>
            <a:ext cx="8640096" cy="1979715"/>
          </a:xfrm>
        </p:spPr>
        <p:txBody>
          <a:bodyPr/>
          <a:lstStyle/>
          <a:p>
            <a:r>
              <a:rPr kumimoji="1" lang="ja-JP" altLang="en-US" dirty="0"/>
              <a:t>動作</a:t>
            </a:r>
            <a:endParaRPr kumimoji="1" lang="en-US" altLang="ja-JP" dirty="0"/>
          </a:p>
          <a:p>
            <a:pPr lvl="1"/>
            <a:r>
              <a:rPr kumimoji="1" lang="ja-JP" altLang="en-US" dirty="0"/>
              <a:t>フロントエンドからは毎サイクル </a:t>
            </a:r>
            <a:r>
              <a:rPr lang="en-US" altLang="ja-JP" dirty="0"/>
              <a:t>6 </a:t>
            </a:r>
            <a:r>
              <a:rPr lang="ja-JP" altLang="en-US" dirty="0"/>
              <a:t>命令ぐらいが発行キューに挿入</a:t>
            </a:r>
            <a:endParaRPr lang="en-US" altLang="ja-JP" dirty="0"/>
          </a:p>
          <a:p>
            <a:pPr lvl="1"/>
            <a:r>
              <a:rPr kumimoji="1" lang="en-US" altLang="ja-JP" dirty="0"/>
              <a:t>L2 </a:t>
            </a:r>
            <a:r>
              <a:rPr kumimoji="1" lang="ja-JP" altLang="en-US" dirty="0"/>
              <a:t>アクセスの </a:t>
            </a:r>
            <a:r>
              <a:rPr kumimoji="1" lang="en-US" altLang="ja-JP" dirty="0"/>
              <a:t>10 </a:t>
            </a:r>
            <a:r>
              <a:rPr kumimoji="1" lang="ja-JP" altLang="en-US" dirty="0"/>
              <a:t>サイクル間に</a:t>
            </a:r>
            <a:r>
              <a:rPr lang="ja-JP" altLang="en-US" dirty="0"/>
              <a:t> </a:t>
            </a:r>
            <a:r>
              <a:rPr lang="en-US" altLang="ja-JP" dirty="0"/>
              <a:t>60 </a:t>
            </a:r>
            <a:r>
              <a:rPr lang="ja-JP" altLang="en-US" dirty="0"/>
              <a:t>命令が挿入される</a:t>
            </a:r>
            <a:endParaRPr lang="en-US" altLang="ja-JP" dirty="0"/>
          </a:p>
          <a:p>
            <a:r>
              <a:rPr kumimoji="1" lang="ja-JP" altLang="en-US" dirty="0"/>
              <a:t>実際には発行キューからは「</a:t>
            </a:r>
            <a:r>
              <a:rPr kumimoji="1" lang="en-US" altLang="ja-JP" dirty="0"/>
              <a:t>L2 </a:t>
            </a:r>
            <a:r>
              <a:rPr kumimoji="1" lang="ja-JP" altLang="en-US" dirty="0"/>
              <a:t>アクセスする命令に無依存で発行できた命令は」消えていく</a:t>
            </a:r>
            <a:endParaRPr kumimoji="1" lang="en-US" altLang="ja-JP" dirty="0"/>
          </a:p>
          <a:p>
            <a:pPr lvl="1"/>
            <a:r>
              <a:rPr lang="ja-JP" altLang="en-US" dirty="0"/>
              <a:t>しかし依存があるものはどんどん溜まっていく</a:t>
            </a:r>
            <a:endParaRPr lang="en-US" altLang="ja-JP" dirty="0"/>
          </a:p>
        </p:txBody>
      </p:sp>
      <p:grpSp>
        <p:nvGrpSpPr>
          <p:cNvPr id="4" name="グループ化 3">
            <a:extLst>
              <a:ext uri="{FF2B5EF4-FFF2-40B4-BE49-F238E27FC236}">
                <a16:creationId xmlns:a16="http://schemas.microsoft.com/office/drawing/2014/main" id="{AAFC1FC9-34B0-4E30-B997-F7CF4C325B1C}"/>
              </a:ext>
            </a:extLst>
          </p:cNvPr>
          <p:cNvGrpSpPr/>
          <p:nvPr/>
        </p:nvGrpSpPr>
        <p:grpSpPr>
          <a:xfrm>
            <a:off x="1961971" y="2708992"/>
            <a:ext cx="1562400" cy="576064"/>
            <a:chOff x="971600" y="5445224"/>
            <a:chExt cx="7200800" cy="576064"/>
          </a:xfrm>
        </p:grpSpPr>
        <p:sp>
          <p:nvSpPr>
            <p:cNvPr id="5" name="平行四辺形 4">
              <a:extLst>
                <a:ext uri="{FF2B5EF4-FFF2-40B4-BE49-F238E27FC236}">
                  <a16:creationId xmlns:a16="http://schemas.microsoft.com/office/drawing/2014/main" id="{D4EA42EE-6962-4CA1-A66C-F32E24FD9CAF}"/>
                </a:ext>
              </a:extLst>
            </p:cNvPr>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a:extLst>
                <a:ext uri="{FF2B5EF4-FFF2-40B4-BE49-F238E27FC236}">
                  <a16:creationId xmlns:a16="http://schemas.microsoft.com/office/drawing/2014/main" id="{671BABBD-2F2E-4F5C-9C83-EB7B00E640D0}"/>
                </a:ext>
              </a:extLst>
            </p:cNvPr>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a:extLst>
              <a:ext uri="{FF2B5EF4-FFF2-40B4-BE49-F238E27FC236}">
                <a16:creationId xmlns:a16="http://schemas.microsoft.com/office/drawing/2014/main" id="{016536A8-6368-4B4B-95A3-DD6D21BA237A}"/>
              </a:ext>
            </a:extLst>
          </p:cNvPr>
          <p:cNvGrpSpPr/>
          <p:nvPr/>
        </p:nvGrpSpPr>
        <p:grpSpPr>
          <a:xfrm>
            <a:off x="5562011" y="2708992"/>
            <a:ext cx="1562400" cy="576064"/>
            <a:chOff x="971600" y="5445224"/>
            <a:chExt cx="7200800" cy="576064"/>
          </a:xfrm>
        </p:grpSpPr>
        <p:sp>
          <p:nvSpPr>
            <p:cNvPr id="8" name="平行四辺形 7">
              <a:extLst>
                <a:ext uri="{FF2B5EF4-FFF2-40B4-BE49-F238E27FC236}">
                  <a16:creationId xmlns:a16="http://schemas.microsoft.com/office/drawing/2014/main" id="{998C3F48-EC23-4F7B-8BF8-9A05CBD895D1}"/>
                </a:ext>
              </a:extLst>
            </p:cNvPr>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a:extLst>
                <a:ext uri="{FF2B5EF4-FFF2-40B4-BE49-F238E27FC236}">
                  <a16:creationId xmlns:a16="http://schemas.microsoft.com/office/drawing/2014/main" id="{4D19ECCA-D22E-4F03-9146-6BEDC2C4A23D}"/>
                </a:ext>
              </a:extLst>
            </p:cNvPr>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a:extLst>
              <a:ext uri="{FF2B5EF4-FFF2-40B4-BE49-F238E27FC236}">
                <a16:creationId xmlns:a16="http://schemas.microsoft.com/office/drawing/2014/main" id="{63A15DB8-6DF9-4B0F-A811-30907DA7EE57}"/>
              </a:ext>
            </a:extLst>
          </p:cNvPr>
          <p:cNvSpPr/>
          <p:nvPr/>
        </p:nvSpPr>
        <p:spPr>
          <a:xfrm>
            <a:off x="1923810" y="1844449"/>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a:extLst>
              <a:ext uri="{FF2B5EF4-FFF2-40B4-BE49-F238E27FC236}">
                <a16:creationId xmlns:a16="http://schemas.microsoft.com/office/drawing/2014/main" id="{EBE7F935-B5F3-4E08-B13F-8E8E78B40471}"/>
              </a:ext>
            </a:extLst>
          </p:cNvPr>
          <p:cNvSpPr/>
          <p:nvPr/>
        </p:nvSpPr>
        <p:spPr>
          <a:xfrm>
            <a:off x="6011872" y="1808982"/>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0" name="正方形/長方形 19">
            <a:extLst>
              <a:ext uri="{FF2B5EF4-FFF2-40B4-BE49-F238E27FC236}">
                <a16:creationId xmlns:a16="http://schemas.microsoft.com/office/drawing/2014/main" id="{4A7DB3D1-1181-4612-A20A-C9F3C1B11E53}"/>
              </a:ext>
            </a:extLst>
          </p:cNvPr>
          <p:cNvSpPr/>
          <p:nvPr/>
        </p:nvSpPr>
        <p:spPr bwMode="auto">
          <a:xfrm>
            <a:off x="4031994" y="2348988"/>
            <a:ext cx="1080012" cy="135001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mn-ea"/>
              </a:rPr>
              <a:t>発行キュー</a:t>
            </a:r>
          </a:p>
        </p:txBody>
      </p:sp>
      <p:cxnSp>
        <p:nvCxnSpPr>
          <p:cNvPr id="21" name="直線矢印コネクタ 20">
            <a:extLst>
              <a:ext uri="{FF2B5EF4-FFF2-40B4-BE49-F238E27FC236}">
                <a16:creationId xmlns:a16="http://schemas.microsoft.com/office/drawing/2014/main" id="{30C43D85-59F1-4F89-87E3-B2712A8DE608}"/>
              </a:ext>
            </a:extLst>
          </p:cNvPr>
          <p:cNvCxnSpPr/>
          <p:nvPr/>
        </p:nvCxnSpPr>
        <p:spPr bwMode="auto">
          <a:xfrm flipH="1">
            <a:off x="1961971" y="3446359"/>
            <a:ext cx="1530017" cy="0"/>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22" name="角丸四角形吹き出し 37">
            <a:extLst>
              <a:ext uri="{FF2B5EF4-FFF2-40B4-BE49-F238E27FC236}">
                <a16:creationId xmlns:a16="http://schemas.microsoft.com/office/drawing/2014/main" id="{76C62AFE-3D2E-4FBD-9A66-3AFF25EC67AD}"/>
              </a:ext>
            </a:extLst>
          </p:cNvPr>
          <p:cNvSpPr/>
          <p:nvPr/>
        </p:nvSpPr>
        <p:spPr bwMode="auto">
          <a:xfrm>
            <a:off x="1871970" y="3536360"/>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5"/>
                </a:solidFill>
                <a:latin typeface="Arial Narrow" panose="020B0606020202030204" pitchFamily="34" charset="0"/>
              </a:rPr>
              <a:t>フロントエンド</a:t>
            </a:r>
          </a:p>
        </p:txBody>
      </p:sp>
      <p:cxnSp>
        <p:nvCxnSpPr>
          <p:cNvPr id="23" name="直線矢印コネクタ 22">
            <a:extLst>
              <a:ext uri="{FF2B5EF4-FFF2-40B4-BE49-F238E27FC236}">
                <a16:creationId xmlns:a16="http://schemas.microsoft.com/office/drawing/2014/main" id="{15C522E4-FECE-4953-8F6B-F7A2D727AACE}"/>
              </a:ext>
            </a:extLst>
          </p:cNvPr>
          <p:cNvCxnSpPr>
            <a:cxnSpLocks/>
          </p:cNvCxnSpPr>
          <p:nvPr/>
        </p:nvCxnSpPr>
        <p:spPr bwMode="auto">
          <a:xfrm flipH="1">
            <a:off x="5561868" y="3429000"/>
            <a:ext cx="1530016" cy="17359"/>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24" name="角丸四角形吹き出し 40">
            <a:extLst>
              <a:ext uri="{FF2B5EF4-FFF2-40B4-BE49-F238E27FC236}">
                <a16:creationId xmlns:a16="http://schemas.microsoft.com/office/drawing/2014/main" id="{287CA876-0932-41C1-8B28-C7C3C2006389}"/>
              </a:ext>
            </a:extLst>
          </p:cNvPr>
          <p:cNvSpPr/>
          <p:nvPr/>
        </p:nvSpPr>
        <p:spPr bwMode="auto">
          <a:xfrm>
            <a:off x="5561867" y="3519001"/>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5"/>
                </a:solidFill>
                <a:latin typeface="Arial Narrow" panose="020B0606020202030204" pitchFamily="34" charset="0"/>
              </a:rPr>
              <a:t>バックエンド</a:t>
            </a:r>
          </a:p>
        </p:txBody>
      </p:sp>
      <p:sp>
        <p:nvSpPr>
          <p:cNvPr id="25" name="正方形/長方形 24">
            <a:extLst>
              <a:ext uri="{FF2B5EF4-FFF2-40B4-BE49-F238E27FC236}">
                <a16:creationId xmlns:a16="http://schemas.microsoft.com/office/drawing/2014/main" id="{ED74D859-E0A0-4AF5-90F4-44DE21234E93}"/>
              </a:ext>
            </a:extLst>
          </p:cNvPr>
          <p:cNvSpPr/>
          <p:nvPr/>
        </p:nvSpPr>
        <p:spPr>
          <a:xfrm>
            <a:off x="4121995" y="1538979"/>
            <a:ext cx="865983" cy="738664"/>
          </a:xfrm>
          <a:prstGeom prst="rect">
            <a:avLst/>
          </a:prstGeom>
        </p:spPr>
        <p:txBody>
          <a:bodyPr wrap="square">
            <a:spAutoFit/>
          </a:bodyPr>
          <a:lstStyle/>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w</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ミﾟ</a:t>
            </a:r>
            <a:r>
              <a:rPr lang="az-Cyrl-AZ"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彡</a:t>
            </a:r>
            <a:endPar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8" name="正方形/長方形 27">
            <a:extLst>
              <a:ext uri="{FF2B5EF4-FFF2-40B4-BE49-F238E27FC236}">
                <a16:creationId xmlns:a16="http://schemas.microsoft.com/office/drawing/2014/main" id="{60BC1643-AE24-41F5-A1A4-BA3878BF21BB}"/>
              </a:ext>
            </a:extLst>
          </p:cNvPr>
          <p:cNvSpPr/>
          <p:nvPr/>
        </p:nvSpPr>
        <p:spPr>
          <a:xfrm>
            <a:off x="7452032" y="1628980"/>
            <a:ext cx="937991" cy="738664"/>
          </a:xfrm>
          <a:prstGeom prst="rect">
            <a:avLst/>
          </a:prstGeom>
        </p:spPr>
        <p:txBody>
          <a:bodyPr wrap="square">
            <a:spAutoFit/>
          </a:bodyPr>
          <a:lstStyle/>
          <a:p>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l-GR"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9" name="正方形/長方形 28">
            <a:extLst>
              <a:ext uri="{FF2B5EF4-FFF2-40B4-BE49-F238E27FC236}">
                <a16:creationId xmlns:a16="http://schemas.microsoft.com/office/drawing/2014/main" id="{2C73CC9D-CBAC-4675-92F7-64FC9B5DCC0C}"/>
              </a:ext>
            </a:extLst>
          </p:cNvPr>
          <p:cNvSpPr/>
          <p:nvPr/>
        </p:nvSpPr>
        <p:spPr bwMode="auto">
          <a:xfrm>
            <a:off x="7542033" y="2348988"/>
            <a:ext cx="630007" cy="1350015"/>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eaVert"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lumMod val="75000"/>
                    <a:lumOff val="25000"/>
                  </a:schemeClr>
                </a:solidFill>
                <a:latin typeface="+mn-ea"/>
              </a:rPr>
              <a:t>ROB</a:t>
            </a: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39325144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AD277C-8F29-40FB-A189-081091C11DBB}"/>
              </a:ext>
            </a:extLst>
          </p:cNvPr>
          <p:cNvSpPr>
            <a:spLocks noGrp="1"/>
          </p:cNvSpPr>
          <p:nvPr>
            <p:ph type="title"/>
          </p:nvPr>
        </p:nvSpPr>
        <p:spPr/>
        <p:txBody>
          <a:bodyPr/>
          <a:lstStyle/>
          <a:p>
            <a:r>
              <a:rPr kumimoji="1" lang="en-US" altLang="ja-JP" dirty="0"/>
              <a:t>Out-of-order </a:t>
            </a:r>
            <a:r>
              <a:rPr kumimoji="1" lang="ja-JP" altLang="en-US" dirty="0"/>
              <a:t>スーパスカラ・プロセッサ</a:t>
            </a:r>
          </a:p>
        </p:txBody>
      </p:sp>
      <p:sp>
        <p:nvSpPr>
          <p:cNvPr id="3" name="テキスト プレースホルダー 2">
            <a:extLst>
              <a:ext uri="{FF2B5EF4-FFF2-40B4-BE49-F238E27FC236}">
                <a16:creationId xmlns:a16="http://schemas.microsoft.com/office/drawing/2014/main" id="{0583085A-19F7-414C-BC1B-A851B48E325C}"/>
              </a:ext>
            </a:extLst>
          </p:cNvPr>
          <p:cNvSpPr>
            <a:spLocks noGrp="1"/>
          </p:cNvSpPr>
          <p:nvPr>
            <p:ph type="body" sz="quarter" idx="10"/>
          </p:nvPr>
        </p:nvSpPr>
        <p:spPr>
          <a:xfrm>
            <a:off x="251952" y="4329010"/>
            <a:ext cx="8640096" cy="1979715"/>
          </a:xfrm>
        </p:spPr>
        <p:txBody>
          <a:bodyPr/>
          <a:lstStyle/>
          <a:p>
            <a:r>
              <a:rPr lang="ja-JP" altLang="en-US" dirty="0"/>
              <a:t>リオーダバッファ（</a:t>
            </a:r>
            <a:r>
              <a:rPr lang="en-US" altLang="ja-JP" dirty="0"/>
              <a:t>ROB</a:t>
            </a:r>
            <a:r>
              <a:rPr lang="ja-JP" altLang="en-US" dirty="0"/>
              <a:t>）はプログラム順にしか出ていけない</a:t>
            </a:r>
            <a:endParaRPr lang="en-US" altLang="ja-JP" dirty="0"/>
          </a:p>
          <a:p>
            <a:pPr lvl="1"/>
            <a:r>
              <a:rPr lang="ja-JP" altLang="en-US" dirty="0"/>
              <a:t>最低でもフロントエンドの幅 </a:t>
            </a:r>
            <a:r>
              <a:rPr lang="en-US" altLang="ja-JP" dirty="0"/>
              <a:t>× L2 </a:t>
            </a:r>
            <a:r>
              <a:rPr lang="ja-JP" altLang="en-US" dirty="0"/>
              <a:t>レイテンシ ぐらいはないと</a:t>
            </a:r>
            <a:br>
              <a:rPr lang="en-US" altLang="ja-JP" dirty="0"/>
            </a:br>
            <a:r>
              <a:rPr lang="en-US" altLang="ja-JP" dirty="0"/>
              <a:t>ROB </a:t>
            </a:r>
            <a:r>
              <a:rPr lang="ja-JP" altLang="en-US" dirty="0"/>
              <a:t>にエントリが確保できずフロントエンドが止まってしまう</a:t>
            </a:r>
            <a:endParaRPr lang="en-US" altLang="ja-JP" dirty="0"/>
          </a:p>
          <a:p>
            <a:pPr lvl="1"/>
            <a:r>
              <a:rPr lang="ja-JP" altLang="en-US" dirty="0"/>
              <a:t>（</a:t>
            </a:r>
            <a:r>
              <a:rPr lang="en-US" altLang="ja-JP" dirty="0"/>
              <a:t>ROB </a:t>
            </a:r>
            <a:r>
              <a:rPr lang="ja-JP" altLang="en-US" dirty="0"/>
              <a:t>のエントリはフロントエンドで確保する）</a:t>
            </a:r>
            <a:endParaRPr lang="en-US" altLang="ja-JP" dirty="0"/>
          </a:p>
        </p:txBody>
      </p:sp>
      <p:grpSp>
        <p:nvGrpSpPr>
          <p:cNvPr id="4" name="グループ化 3">
            <a:extLst>
              <a:ext uri="{FF2B5EF4-FFF2-40B4-BE49-F238E27FC236}">
                <a16:creationId xmlns:a16="http://schemas.microsoft.com/office/drawing/2014/main" id="{AAFC1FC9-34B0-4E30-B997-F7CF4C325B1C}"/>
              </a:ext>
            </a:extLst>
          </p:cNvPr>
          <p:cNvGrpSpPr/>
          <p:nvPr/>
        </p:nvGrpSpPr>
        <p:grpSpPr>
          <a:xfrm>
            <a:off x="1961971" y="2708992"/>
            <a:ext cx="1562400" cy="576064"/>
            <a:chOff x="971600" y="5445224"/>
            <a:chExt cx="7200800" cy="576064"/>
          </a:xfrm>
        </p:grpSpPr>
        <p:sp>
          <p:nvSpPr>
            <p:cNvPr id="5" name="平行四辺形 4">
              <a:extLst>
                <a:ext uri="{FF2B5EF4-FFF2-40B4-BE49-F238E27FC236}">
                  <a16:creationId xmlns:a16="http://schemas.microsoft.com/office/drawing/2014/main" id="{D4EA42EE-6962-4CA1-A66C-F32E24FD9CAF}"/>
                </a:ext>
              </a:extLst>
            </p:cNvPr>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a:extLst>
                <a:ext uri="{FF2B5EF4-FFF2-40B4-BE49-F238E27FC236}">
                  <a16:creationId xmlns:a16="http://schemas.microsoft.com/office/drawing/2014/main" id="{671BABBD-2F2E-4F5C-9C83-EB7B00E640D0}"/>
                </a:ext>
              </a:extLst>
            </p:cNvPr>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a:extLst>
              <a:ext uri="{FF2B5EF4-FFF2-40B4-BE49-F238E27FC236}">
                <a16:creationId xmlns:a16="http://schemas.microsoft.com/office/drawing/2014/main" id="{016536A8-6368-4B4B-95A3-DD6D21BA237A}"/>
              </a:ext>
            </a:extLst>
          </p:cNvPr>
          <p:cNvGrpSpPr/>
          <p:nvPr/>
        </p:nvGrpSpPr>
        <p:grpSpPr>
          <a:xfrm>
            <a:off x="5562011" y="2708992"/>
            <a:ext cx="1562400" cy="576064"/>
            <a:chOff x="971600" y="5445224"/>
            <a:chExt cx="7200800" cy="576064"/>
          </a:xfrm>
        </p:grpSpPr>
        <p:sp>
          <p:nvSpPr>
            <p:cNvPr id="8" name="平行四辺形 7">
              <a:extLst>
                <a:ext uri="{FF2B5EF4-FFF2-40B4-BE49-F238E27FC236}">
                  <a16:creationId xmlns:a16="http://schemas.microsoft.com/office/drawing/2014/main" id="{998C3F48-EC23-4F7B-8BF8-9A05CBD895D1}"/>
                </a:ext>
              </a:extLst>
            </p:cNvPr>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a:extLst>
                <a:ext uri="{FF2B5EF4-FFF2-40B4-BE49-F238E27FC236}">
                  <a16:creationId xmlns:a16="http://schemas.microsoft.com/office/drawing/2014/main" id="{4D19ECCA-D22E-4F03-9146-6BEDC2C4A23D}"/>
                </a:ext>
              </a:extLst>
            </p:cNvPr>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a:extLst>
              <a:ext uri="{FF2B5EF4-FFF2-40B4-BE49-F238E27FC236}">
                <a16:creationId xmlns:a16="http://schemas.microsoft.com/office/drawing/2014/main" id="{63A15DB8-6DF9-4B0F-A811-30907DA7EE57}"/>
              </a:ext>
            </a:extLst>
          </p:cNvPr>
          <p:cNvSpPr/>
          <p:nvPr/>
        </p:nvSpPr>
        <p:spPr>
          <a:xfrm>
            <a:off x="1923810" y="1844449"/>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a:extLst>
              <a:ext uri="{FF2B5EF4-FFF2-40B4-BE49-F238E27FC236}">
                <a16:creationId xmlns:a16="http://schemas.microsoft.com/office/drawing/2014/main" id="{EBE7F935-B5F3-4E08-B13F-8E8E78B40471}"/>
              </a:ext>
            </a:extLst>
          </p:cNvPr>
          <p:cNvSpPr/>
          <p:nvPr/>
        </p:nvSpPr>
        <p:spPr>
          <a:xfrm>
            <a:off x="6011872" y="1808982"/>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0" name="正方形/長方形 19">
            <a:extLst>
              <a:ext uri="{FF2B5EF4-FFF2-40B4-BE49-F238E27FC236}">
                <a16:creationId xmlns:a16="http://schemas.microsoft.com/office/drawing/2014/main" id="{4A7DB3D1-1181-4612-A20A-C9F3C1B11E53}"/>
              </a:ext>
            </a:extLst>
          </p:cNvPr>
          <p:cNvSpPr/>
          <p:nvPr/>
        </p:nvSpPr>
        <p:spPr bwMode="auto">
          <a:xfrm>
            <a:off x="4031994" y="2348988"/>
            <a:ext cx="1080012" cy="135001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mn-ea"/>
              </a:rPr>
              <a:t>発行キュー</a:t>
            </a:r>
          </a:p>
        </p:txBody>
      </p:sp>
      <p:cxnSp>
        <p:nvCxnSpPr>
          <p:cNvPr id="21" name="直線矢印コネクタ 20">
            <a:extLst>
              <a:ext uri="{FF2B5EF4-FFF2-40B4-BE49-F238E27FC236}">
                <a16:creationId xmlns:a16="http://schemas.microsoft.com/office/drawing/2014/main" id="{30C43D85-59F1-4F89-87E3-B2712A8DE608}"/>
              </a:ext>
            </a:extLst>
          </p:cNvPr>
          <p:cNvCxnSpPr/>
          <p:nvPr/>
        </p:nvCxnSpPr>
        <p:spPr bwMode="auto">
          <a:xfrm flipH="1">
            <a:off x="1961971" y="3446359"/>
            <a:ext cx="1530017" cy="0"/>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22" name="角丸四角形吹き出し 37">
            <a:extLst>
              <a:ext uri="{FF2B5EF4-FFF2-40B4-BE49-F238E27FC236}">
                <a16:creationId xmlns:a16="http://schemas.microsoft.com/office/drawing/2014/main" id="{76C62AFE-3D2E-4FBD-9A66-3AFF25EC67AD}"/>
              </a:ext>
            </a:extLst>
          </p:cNvPr>
          <p:cNvSpPr/>
          <p:nvPr/>
        </p:nvSpPr>
        <p:spPr bwMode="auto">
          <a:xfrm>
            <a:off x="1871970" y="3536360"/>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5"/>
                </a:solidFill>
                <a:latin typeface="Arial Narrow" panose="020B0606020202030204" pitchFamily="34" charset="0"/>
              </a:rPr>
              <a:t>フロントエンド</a:t>
            </a:r>
          </a:p>
        </p:txBody>
      </p:sp>
      <p:cxnSp>
        <p:nvCxnSpPr>
          <p:cNvPr id="23" name="直線矢印コネクタ 22">
            <a:extLst>
              <a:ext uri="{FF2B5EF4-FFF2-40B4-BE49-F238E27FC236}">
                <a16:creationId xmlns:a16="http://schemas.microsoft.com/office/drawing/2014/main" id="{15C522E4-FECE-4953-8F6B-F7A2D727AACE}"/>
              </a:ext>
            </a:extLst>
          </p:cNvPr>
          <p:cNvCxnSpPr>
            <a:cxnSpLocks/>
          </p:cNvCxnSpPr>
          <p:nvPr/>
        </p:nvCxnSpPr>
        <p:spPr bwMode="auto">
          <a:xfrm flipH="1">
            <a:off x="5561868" y="3429000"/>
            <a:ext cx="1530016" cy="17359"/>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24" name="角丸四角形吹き出し 40">
            <a:extLst>
              <a:ext uri="{FF2B5EF4-FFF2-40B4-BE49-F238E27FC236}">
                <a16:creationId xmlns:a16="http://schemas.microsoft.com/office/drawing/2014/main" id="{287CA876-0932-41C1-8B28-C7C3C2006389}"/>
              </a:ext>
            </a:extLst>
          </p:cNvPr>
          <p:cNvSpPr/>
          <p:nvPr/>
        </p:nvSpPr>
        <p:spPr bwMode="auto">
          <a:xfrm>
            <a:off x="5561867" y="3519001"/>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5"/>
                </a:solidFill>
                <a:latin typeface="Arial Narrow" panose="020B0606020202030204" pitchFamily="34" charset="0"/>
              </a:rPr>
              <a:t>バックエンド</a:t>
            </a:r>
          </a:p>
        </p:txBody>
      </p:sp>
      <p:sp>
        <p:nvSpPr>
          <p:cNvPr id="25" name="正方形/長方形 24">
            <a:extLst>
              <a:ext uri="{FF2B5EF4-FFF2-40B4-BE49-F238E27FC236}">
                <a16:creationId xmlns:a16="http://schemas.microsoft.com/office/drawing/2014/main" id="{ED74D859-E0A0-4AF5-90F4-44DE21234E93}"/>
              </a:ext>
            </a:extLst>
          </p:cNvPr>
          <p:cNvSpPr/>
          <p:nvPr/>
        </p:nvSpPr>
        <p:spPr>
          <a:xfrm>
            <a:off x="4121995" y="1538979"/>
            <a:ext cx="865983" cy="738664"/>
          </a:xfrm>
          <a:prstGeom prst="rect">
            <a:avLst/>
          </a:prstGeom>
        </p:spPr>
        <p:txBody>
          <a:bodyPr wrap="square">
            <a:spAutoFit/>
          </a:bodyPr>
          <a:lstStyle/>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w</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ミﾟ</a:t>
            </a:r>
            <a:r>
              <a:rPr lang="az-Cyrl-AZ"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彡</a:t>
            </a:r>
            <a:endPar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a:extLst>
              <a:ext uri="{FF2B5EF4-FFF2-40B4-BE49-F238E27FC236}">
                <a16:creationId xmlns:a16="http://schemas.microsoft.com/office/drawing/2014/main" id="{E6AAD9C0-DCED-40E0-B60B-906753E425FA}"/>
              </a:ext>
            </a:extLst>
          </p:cNvPr>
          <p:cNvSpPr/>
          <p:nvPr/>
        </p:nvSpPr>
        <p:spPr>
          <a:xfrm>
            <a:off x="7452032" y="1628980"/>
            <a:ext cx="937991" cy="738664"/>
          </a:xfrm>
          <a:prstGeom prst="rect">
            <a:avLst/>
          </a:prstGeom>
        </p:spPr>
        <p:txBody>
          <a:bodyPr wrap="square">
            <a:spAutoFit/>
          </a:bodyPr>
          <a:lstStyle/>
          <a:p>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l-GR"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a:extLst>
              <a:ext uri="{FF2B5EF4-FFF2-40B4-BE49-F238E27FC236}">
                <a16:creationId xmlns:a16="http://schemas.microsoft.com/office/drawing/2014/main" id="{DC0572B9-9D10-4B7E-971F-B618BBB3CEBB}"/>
              </a:ext>
            </a:extLst>
          </p:cNvPr>
          <p:cNvSpPr/>
          <p:nvPr/>
        </p:nvSpPr>
        <p:spPr bwMode="auto">
          <a:xfrm>
            <a:off x="7542033" y="2348988"/>
            <a:ext cx="630007" cy="1350015"/>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eaVert"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lumMod val="75000"/>
                    <a:lumOff val="25000"/>
                  </a:schemeClr>
                </a:solidFill>
                <a:latin typeface="+mn-ea"/>
              </a:rPr>
              <a:t>ROB</a:t>
            </a: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27734409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980D39-2C02-4FCF-AE0F-DBAC82027FF5}"/>
              </a:ext>
            </a:extLst>
          </p:cNvPr>
          <p:cNvSpPr>
            <a:spLocks noGrp="1"/>
          </p:cNvSpPr>
          <p:nvPr>
            <p:ph type="title"/>
          </p:nvPr>
        </p:nvSpPr>
        <p:spPr/>
        <p:txBody>
          <a:bodyPr/>
          <a:lstStyle/>
          <a:p>
            <a:r>
              <a:rPr kumimoji="1" lang="en-US" altLang="ja-JP" dirty="0"/>
              <a:t>ROB </a:t>
            </a:r>
            <a:r>
              <a:rPr kumimoji="1" lang="ja-JP" altLang="en-US" dirty="0"/>
              <a:t>の状況</a:t>
            </a:r>
          </a:p>
        </p:txBody>
      </p:sp>
      <p:sp>
        <p:nvSpPr>
          <p:cNvPr id="15" name="平行四辺形 14">
            <a:extLst>
              <a:ext uri="{FF2B5EF4-FFF2-40B4-BE49-F238E27FC236}">
                <a16:creationId xmlns:a16="http://schemas.microsoft.com/office/drawing/2014/main" id="{5AC7B6A0-2ADE-4DBC-97C9-59FB8D006395}"/>
              </a:ext>
            </a:extLst>
          </p:cNvPr>
          <p:cNvSpPr/>
          <p:nvPr/>
        </p:nvSpPr>
        <p:spPr bwMode="auto">
          <a:xfrm flipH="1">
            <a:off x="971960" y="1448978"/>
            <a:ext cx="3510039" cy="2160024"/>
          </a:xfrm>
          <a:prstGeom prst="parallelogram">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4" name="平行四辺形 83">
            <a:extLst>
              <a:ext uri="{FF2B5EF4-FFF2-40B4-BE49-F238E27FC236}">
                <a16:creationId xmlns:a16="http://schemas.microsoft.com/office/drawing/2014/main" id="{F1C88FE3-C245-4674-9B2B-7E2A6430683D}"/>
              </a:ext>
            </a:extLst>
          </p:cNvPr>
          <p:cNvSpPr/>
          <p:nvPr/>
        </p:nvSpPr>
        <p:spPr bwMode="auto">
          <a:xfrm flipH="1">
            <a:off x="1241962" y="1448978"/>
            <a:ext cx="2736000" cy="180002"/>
          </a:xfrm>
          <a:prstGeom prst="parallelogram">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85" name="直線矢印コネクタ 84">
            <a:extLst>
              <a:ext uri="{FF2B5EF4-FFF2-40B4-BE49-F238E27FC236}">
                <a16:creationId xmlns:a16="http://schemas.microsoft.com/office/drawing/2014/main" id="{0F99BCE0-F8C8-4E60-B9DB-6543306361E2}"/>
              </a:ext>
            </a:extLst>
          </p:cNvPr>
          <p:cNvCxnSpPr>
            <a:cxnSpLocks/>
          </p:cNvCxnSpPr>
          <p:nvPr/>
        </p:nvCxnSpPr>
        <p:spPr bwMode="auto">
          <a:xfrm>
            <a:off x="1241963" y="1268976"/>
            <a:ext cx="2700030" cy="0"/>
          </a:xfrm>
          <a:prstGeom prst="straightConnector1">
            <a:avLst/>
          </a:prstGeom>
          <a:ln>
            <a:headEnd type="triangle" w="med" len="med"/>
            <a:tailEnd type="triangle"/>
          </a:ln>
        </p:spPr>
        <p:style>
          <a:lnRef idx="1">
            <a:schemeClr val="dk1"/>
          </a:lnRef>
          <a:fillRef idx="0">
            <a:schemeClr val="dk1"/>
          </a:fillRef>
          <a:effectRef idx="0">
            <a:schemeClr val="dk1"/>
          </a:effectRef>
          <a:fontRef idx="minor">
            <a:schemeClr val="tx1"/>
          </a:fontRef>
        </p:style>
      </p:cxnSp>
      <p:sp>
        <p:nvSpPr>
          <p:cNvPr id="86" name="正方形/長方形 85">
            <a:extLst>
              <a:ext uri="{FF2B5EF4-FFF2-40B4-BE49-F238E27FC236}">
                <a16:creationId xmlns:a16="http://schemas.microsoft.com/office/drawing/2014/main" id="{AE207E39-246C-497F-945A-492FC90B0366}"/>
              </a:ext>
            </a:extLst>
          </p:cNvPr>
          <p:cNvSpPr/>
          <p:nvPr/>
        </p:nvSpPr>
        <p:spPr bwMode="auto">
          <a:xfrm>
            <a:off x="2321975" y="908972"/>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10</a:t>
            </a:r>
            <a:r>
              <a:rPr kumimoji="1" lang="ja-JP" altLang="en-US" sz="1600" dirty="0">
                <a:solidFill>
                  <a:schemeClr val="tx1">
                    <a:lumMod val="75000"/>
                    <a:lumOff val="25000"/>
                  </a:schemeClr>
                </a:solidFill>
                <a:latin typeface="+mn-ea"/>
              </a:rPr>
              <a:t>サイクル</a:t>
            </a:r>
          </a:p>
        </p:txBody>
      </p:sp>
      <p:cxnSp>
        <p:nvCxnSpPr>
          <p:cNvPr id="87" name="直線矢印コネクタ 86">
            <a:extLst>
              <a:ext uri="{FF2B5EF4-FFF2-40B4-BE49-F238E27FC236}">
                <a16:creationId xmlns:a16="http://schemas.microsoft.com/office/drawing/2014/main" id="{9D0DC821-17B1-4DDB-BEA7-14D919FC2B71}"/>
              </a:ext>
            </a:extLst>
          </p:cNvPr>
          <p:cNvCxnSpPr>
            <a:cxnSpLocks/>
          </p:cNvCxnSpPr>
          <p:nvPr/>
        </p:nvCxnSpPr>
        <p:spPr bwMode="auto">
          <a:xfrm>
            <a:off x="4752002" y="1448978"/>
            <a:ext cx="0" cy="2160024"/>
          </a:xfrm>
          <a:prstGeom prst="straightConnector1">
            <a:avLst/>
          </a:prstGeom>
          <a:ln>
            <a:headEnd type="triangle" w="med" len="med"/>
            <a:tailEnd type="triangle"/>
          </a:ln>
        </p:spPr>
        <p:style>
          <a:lnRef idx="1">
            <a:schemeClr val="dk1"/>
          </a:lnRef>
          <a:fillRef idx="0">
            <a:schemeClr val="dk1"/>
          </a:fillRef>
          <a:effectRef idx="0">
            <a:schemeClr val="dk1"/>
          </a:effectRef>
          <a:fontRef idx="minor">
            <a:schemeClr val="tx1"/>
          </a:fontRef>
        </p:style>
      </p:cxnSp>
      <p:sp>
        <p:nvSpPr>
          <p:cNvPr id="88" name="正方形/長方形 87">
            <a:extLst>
              <a:ext uri="{FF2B5EF4-FFF2-40B4-BE49-F238E27FC236}">
                <a16:creationId xmlns:a16="http://schemas.microsoft.com/office/drawing/2014/main" id="{33FE9E44-60A7-4331-81C8-C157A549AAE9}"/>
              </a:ext>
            </a:extLst>
          </p:cNvPr>
          <p:cNvSpPr/>
          <p:nvPr/>
        </p:nvSpPr>
        <p:spPr bwMode="auto">
          <a:xfrm>
            <a:off x="6552022" y="2258987"/>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一番上の命令がコミットするまで，</a:t>
            </a:r>
            <a:br>
              <a:rPr kumimoji="1" lang="en-US" altLang="ja-JP" sz="1600" dirty="0">
                <a:solidFill>
                  <a:schemeClr val="tx1">
                    <a:lumMod val="75000"/>
                    <a:lumOff val="25000"/>
                  </a:schemeClr>
                </a:solidFill>
                <a:latin typeface="+mn-ea"/>
              </a:rPr>
            </a:br>
            <a:r>
              <a:rPr kumimoji="1" lang="ja-JP" altLang="en-US" sz="1600" dirty="0">
                <a:solidFill>
                  <a:schemeClr val="tx1">
                    <a:lumMod val="75000"/>
                    <a:lumOff val="25000"/>
                  </a:schemeClr>
                </a:solidFill>
                <a:latin typeface="+mn-ea"/>
              </a:rPr>
              <a:t>この部分は</a:t>
            </a:r>
            <a:r>
              <a:rPr lang="en-US" altLang="ja-JP" sz="1600" dirty="0">
                <a:solidFill>
                  <a:schemeClr val="tx1">
                    <a:lumMod val="75000"/>
                    <a:lumOff val="25000"/>
                  </a:schemeClr>
                </a:solidFill>
                <a:latin typeface="+mn-ea"/>
              </a:rPr>
              <a:t> ROB </a:t>
            </a:r>
            <a:r>
              <a:rPr lang="ja-JP" altLang="en-US" sz="1600" dirty="0">
                <a:solidFill>
                  <a:schemeClr val="tx1">
                    <a:lumMod val="75000"/>
                    <a:lumOff val="25000"/>
                  </a:schemeClr>
                </a:solidFill>
                <a:latin typeface="+mn-ea"/>
              </a:rPr>
              <a:t>にたまり続ける</a:t>
            </a:r>
            <a:endParaRPr kumimoji="1" lang="ja-JP" altLang="en-US" sz="1600" dirty="0">
              <a:solidFill>
                <a:schemeClr val="tx1">
                  <a:lumMod val="75000"/>
                  <a:lumOff val="25000"/>
                </a:schemeClr>
              </a:solidFill>
              <a:latin typeface="+mn-ea"/>
            </a:endParaRPr>
          </a:p>
        </p:txBody>
      </p:sp>
      <p:sp>
        <p:nvSpPr>
          <p:cNvPr id="5" name="テキスト プレースホルダー 4">
            <a:extLst>
              <a:ext uri="{FF2B5EF4-FFF2-40B4-BE49-F238E27FC236}">
                <a16:creationId xmlns:a16="http://schemas.microsoft.com/office/drawing/2014/main" id="{36C395C2-1693-4970-9D99-683E35EE9AAC}"/>
              </a:ext>
            </a:extLst>
          </p:cNvPr>
          <p:cNvSpPr>
            <a:spLocks noGrp="1"/>
          </p:cNvSpPr>
          <p:nvPr>
            <p:ph type="body" sz="quarter" idx="10"/>
          </p:nvPr>
        </p:nvSpPr>
        <p:spPr>
          <a:xfrm>
            <a:off x="611956" y="4509012"/>
            <a:ext cx="8280092" cy="1799713"/>
          </a:xfrm>
        </p:spPr>
        <p:txBody>
          <a:bodyPr/>
          <a:lstStyle/>
          <a:p>
            <a:r>
              <a:rPr lang="ja-JP" altLang="en-US" dirty="0"/>
              <a:t>メモリ・アクセスのレイテンシ </a:t>
            </a:r>
            <a:r>
              <a:rPr lang="en-US" altLang="ja-JP" dirty="0"/>
              <a:t>× </a:t>
            </a:r>
            <a:r>
              <a:rPr lang="ja-JP" altLang="en-US" dirty="0"/>
              <a:t>フェッチ幅 分は </a:t>
            </a:r>
            <a:r>
              <a:rPr lang="en-US" altLang="ja-JP" dirty="0"/>
              <a:t>ROB </a:t>
            </a:r>
            <a:r>
              <a:rPr lang="ja-JP" altLang="en-US" dirty="0"/>
              <a:t>のエントリが必要</a:t>
            </a:r>
            <a:endParaRPr lang="en-US" altLang="ja-JP" dirty="0"/>
          </a:p>
        </p:txBody>
      </p:sp>
    </p:spTree>
    <p:extLst>
      <p:ext uri="{BB962C8B-B14F-4D97-AF65-F5344CB8AC3E}">
        <p14:creationId xmlns:p14="http://schemas.microsoft.com/office/powerpoint/2010/main" val="38819768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980D39-2C02-4FCF-AE0F-DBAC82027FF5}"/>
              </a:ext>
            </a:extLst>
          </p:cNvPr>
          <p:cNvSpPr>
            <a:spLocks noGrp="1"/>
          </p:cNvSpPr>
          <p:nvPr>
            <p:ph type="title"/>
          </p:nvPr>
        </p:nvSpPr>
        <p:spPr/>
        <p:txBody>
          <a:bodyPr/>
          <a:lstStyle/>
          <a:p>
            <a:r>
              <a:rPr kumimoji="1" lang="ja-JP" altLang="en-US" dirty="0"/>
              <a:t>メイン・メモリ・アクセス：</a:t>
            </a:r>
            <a:r>
              <a:rPr kumimoji="1" lang="en-US" altLang="ja-JP" dirty="0"/>
              <a:t>300 </a:t>
            </a:r>
            <a:r>
              <a:rPr kumimoji="1" lang="ja-JP" altLang="en-US" dirty="0"/>
              <a:t>サイクル</a:t>
            </a:r>
          </a:p>
        </p:txBody>
      </p:sp>
      <p:sp>
        <p:nvSpPr>
          <p:cNvPr id="15" name="平行四辺形 14">
            <a:extLst>
              <a:ext uri="{FF2B5EF4-FFF2-40B4-BE49-F238E27FC236}">
                <a16:creationId xmlns:a16="http://schemas.microsoft.com/office/drawing/2014/main" id="{5AC7B6A0-2ADE-4DBC-97C9-59FB8D006395}"/>
              </a:ext>
            </a:extLst>
          </p:cNvPr>
          <p:cNvSpPr/>
          <p:nvPr/>
        </p:nvSpPr>
        <p:spPr bwMode="auto">
          <a:xfrm flipH="1">
            <a:off x="971960" y="1448978"/>
            <a:ext cx="3510039" cy="2160024"/>
          </a:xfrm>
          <a:prstGeom prst="parallelogram">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4" name="平行四辺形 83">
            <a:extLst>
              <a:ext uri="{FF2B5EF4-FFF2-40B4-BE49-F238E27FC236}">
                <a16:creationId xmlns:a16="http://schemas.microsoft.com/office/drawing/2014/main" id="{F1C88FE3-C245-4674-9B2B-7E2A6430683D}"/>
              </a:ext>
            </a:extLst>
          </p:cNvPr>
          <p:cNvSpPr/>
          <p:nvPr/>
        </p:nvSpPr>
        <p:spPr bwMode="auto">
          <a:xfrm flipH="1">
            <a:off x="1241962" y="1448978"/>
            <a:ext cx="2736000" cy="180002"/>
          </a:xfrm>
          <a:prstGeom prst="parallelogram">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85" name="直線矢印コネクタ 84">
            <a:extLst>
              <a:ext uri="{FF2B5EF4-FFF2-40B4-BE49-F238E27FC236}">
                <a16:creationId xmlns:a16="http://schemas.microsoft.com/office/drawing/2014/main" id="{0F99BCE0-F8C8-4E60-B9DB-6543306361E2}"/>
              </a:ext>
            </a:extLst>
          </p:cNvPr>
          <p:cNvCxnSpPr>
            <a:cxnSpLocks/>
          </p:cNvCxnSpPr>
          <p:nvPr/>
        </p:nvCxnSpPr>
        <p:spPr bwMode="auto">
          <a:xfrm>
            <a:off x="1241963" y="1268976"/>
            <a:ext cx="2700030" cy="0"/>
          </a:xfrm>
          <a:prstGeom prst="straightConnector1">
            <a:avLst/>
          </a:prstGeom>
          <a:ln>
            <a:headEnd type="triangle" w="med" len="med"/>
            <a:tailEnd type="triangle"/>
          </a:ln>
        </p:spPr>
        <p:style>
          <a:lnRef idx="1">
            <a:schemeClr val="dk1"/>
          </a:lnRef>
          <a:fillRef idx="0">
            <a:schemeClr val="dk1"/>
          </a:fillRef>
          <a:effectRef idx="0">
            <a:schemeClr val="dk1"/>
          </a:effectRef>
          <a:fontRef idx="minor">
            <a:schemeClr val="tx1"/>
          </a:fontRef>
        </p:style>
      </p:cxnSp>
      <p:sp>
        <p:nvSpPr>
          <p:cNvPr id="86" name="正方形/長方形 85">
            <a:extLst>
              <a:ext uri="{FF2B5EF4-FFF2-40B4-BE49-F238E27FC236}">
                <a16:creationId xmlns:a16="http://schemas.microsoft.com/office/drawing/2014/main" id="{AE207E39-246C-497F-945A-492FC90B0366}"/>
              </a:ext>
            </a:extLst>
          </p:cNvPr>
          <p:cNvSpPr/>
          <p:nvPr/>
        </p:nvSpPr>
        <p:spPr bwMode="auto">
          <a:xfrm>
            <a:off x="2321975" y="908972"/>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b="1" dirty="0">
                <a:solidFill>
                  <a:schemeClr val="accent6"/>
                </a:solidFill>
                <a:latin typeface="+mn-ea"/>
              </a:rPr>
              <a:t>300 </a:t>
            </a:r>
            <a:r>
              <a:rPr kumimoji="1" lang="ja-JP" altLang="en-US" sz="1600" b="1" dirty="0">
                <a:solidFill>
                  <a:schemeClr val="accent6"/>
                </a:solidFill>
                <a:latin typeface="+mn-ea"/>
              </a:rPr>
              <a:t>サイクル</a:t>
            </a:r>
          </a:p>
        </p:txBody>
      </p:sp>
      <p:cxnSp>
        <p:nvCxnSpPr>
          <p:cNvPr id="87" name="直線矢印コネクタ 86">
            <a:extLst>
              <a:ext uri="{FF2B5EF4-FFF2-40B4-BE49-F238E27FC236}">
                <a16:creationId xmlns:a16="http://schemas.microsoft.com/office/drawing/2014/main" id="{9D0DC821-17B1-4DDB-BEA7-14D919FC2B71}"/>
              </a:ext>
            </a:extLst>
          </p:cNvPr>
          <p:cNvCxnSpPr>
            <a:cxnSpLocks/>
          </p:cNvCxnSpPr>
          <p:nvPr/>
        </p:nvCxnSpPr>
        <p:spPr bwMode="auto">
          <a:xfrm>
            <a:off x="4572000" y="1448978"/>
            <a:ext cx="0" cy="2160024"/>
          </a:xfrm>
          <a:prstGeom prst="straightConnector1">
            <a:avLst/>
          </a:prstGeom>
          <a:ln>
            <a:headEnd type="triangle" w="med" len="med"/>
            <a:tailEnd type="triangle"/>
          </a:ln>
        </p:spPr>
        <p:style>
          <a:lnRef idx="1">
            <a:schemeClr val="dk1"/>
          </a:lnRef>
          <a:fillRef idx="0">
            <a:schemeClr val="dk1"/>
          </a:fillRef>
          <a:effectRef idx="0">
            <a:schemeClr val="dk1"/>
          </a:effectRef>
          <a:fontRef idx="minor">
            <a:schemeClr val="tx1"/>
          </a:fontRef>
        </p:style>
      </p:cxnSp>
      <p:sp>
        <p:nvSpPr>
          <p:cNvPr id="88" name="正方形/長方形 87">
            <a:extLst>
              <a:ext uri="{FF2B5EF4-FFF2-40B4-BE49-F238E27FC236}">
                <a16:creationId xmlns:a16="http://schemas.microsoft.com/office/drawing/2014/main" id="{33FE9E44-60A7-4331-81C8-C157A549AAE9}"/>
              </a:ext>
            </a:extLst>
          </p:cNvPr>
          <p:cNvSpPr/>
          <p:nvPr/>
        </p:nvSpPr>
        <p:spPr bwMode="auto">
          <a:xfrm>
            <a:off x="4842003" y="2348988"/>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ROB </a:t>
            </a:r>
            <a:r>
              <a:rPr kumimoji="1" lang="ja-JP" altLang="en-US" sz="1600" dirty="0">
                <a:solidFill>
                  <a:schemeClr val="tx1">
                    <a:lumMod val="75000"/>
                    <a:lumOff val="25000"/>
                  </a:schemeClr>
                </a:solidFill>
                <a:latin typeface="+mn-ea"/>
              </a:rPr>
              <a:t>サイズ</a:t>
            </a:r>
          </a:p>
        </p:txBody>
      </p:sp>
      <p:sp>
        <p:nvSpPr>
          <p:cNvPr id="10" name="平行四辺形 9">
            <a:extLst>
              <a:ext uri="{FF2B5EF4-FFF2-40B4-BE49-F238E27FC236}">
                <a16:creationId xmlns:a16="http://schemas.microsoft.com/office/drawing/2014/main" id="{FBC71D89-7072-46FD-ADA5-D153483FF1C7}"/>
              </a:ext>
            </a:extLst>
          </p:cNvPr>
          <p:cNvSpPr/>
          <p:nvPr/>
        </p:nvSpPr>
        <p:spPr bwMode="auto">
          <a:xfrm flipH="1">
            <a:off x="4121995" y="3609002"/>
            <a:ext cx="450006" cy="270003"/>
          </a:xfrm>
          <a:prstGeom prst="parallelogram">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12" name="直線矢印コネクタ 11">
            <a:extLst>
              <a:ext uri="{FF2B5EF4-FFF2-40B4-BE49-F238E27FC236}">
                <a16:creationId xmlns:a16="http://schemas.microsoft.com/office/drawing/2014/main" id="{2EB10A06-4AD5-493F-A291-106F62D987F7}"/>
              </a:ext>
            </a:extLst>
          </p:cNvPr>
          <p:cNvCxnSpPr>
            <a:cxnSpLocks/>
          </p:cNvCxnSpPr>
          <p:nvPr/>
        </p:nvCxnSpPr>
        <p:spPr bwMode="auto">
          <a:xfrm>
            <a:off x="4481999" y="3789004"/>
            <a:ext cx="2700030" cy="0"/>
          </a:xfrm>
          <a:prstGeom prst="straightConnector1">
            <a:avLst/>
          </a:prstGeom>
          <a:ln>
            <a:headEnd type="triangle" w="med" len="med"/>
            <a:tailEnd type="triangle"/>
          </a:ln>
        </p:spPr>
        <p:style>
          <a:lnRef idx="1">
            <a:schemeClr val="dk1"/>
          </a:lnRef>
          <a:fillRef idx="0">
            <a:schemeClr val="dk1"/>
          </a:fillRef>
          <a:effectRef idx="0">
            <a:schemeClr val="dk1"/>
          </a:effectRef>
          <a:fontRef idx="minor">
            <a:schemeClr val="tx1"/>
          </a:fontRef>
        </p:style>
      </p:cxnSp>
      <p:sp>
        <p:nvSpPr>
          <p:cNvPr id="13" name="正方形/長方形 12">
            <a:extLst>
              <a:ext uri="{FF2B5EF4-FFF2-40B4-BE49-F238E27FC236}">
                <a16:creationId xmlns:a16="http://schemas.microsoft.com/office/drawing/2014/main" id="{044A7464-14F4-49AC-8104-B251E597E47B}"/>
              </a:ext>
            </a:extLst>
          </p:cNvPr>
          <p:cNvSpPr/>
          <p:nvPr/>
        </p:nvSpPr>
        <p:spPr bwMode="auto">
          <a:xfrm>
            <a:off x="5652012" y="3429000"/>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b="1" dirty="0">
                <a:solidFill>
                  <a:schemeClr val="accent6"/>
                </a:solidFill>
                <a:latin typeface="+mn-ea"/>
              </a:rPr>
              <a:t>300 </a:t>
            </a:r>
            <a:r>
              <a:rPr kumimoji="1" lang="ja-JP" altLang="en-US" sz="1600" b="1" dirty="0">
                <a:solidFill>
                  <a:schemeClr val="accent6"/>
                </a:solidFill>
                <a:latin typeface="+mn-ea"/>
              </a:rPr>
              <a:t>サイクル</a:t>
            </a:r>
          </a:p>
        </p:txBody>
      </p:sp>
      <p:sp>
        <p:nvSpPr>
          <p:cNvPr id="14" name="平行四辺形 13">
            <a:extLst>
              <a:ext uri="{FF2B5EF4-FFF2-40B4-BE49-F238E27FC236}">
                <a16:creationId xmlns:a16="http://schemas.microsoft.com/office/drawing/2014/main" id="{042265E3-119C-4290-9570-8A183A1CDC3F}"/>
              </a:ext>
            </a:extLst>
          </p:cNvPr>
          <p:cNvSpPr/>
          <p:nvPr/>
        </p:nvSpPr>
        <p:spPr bwMode="auto">
          <a:xfrm flipH="1">
            <a:off x="4211996" y="3879005"/>
            <a:ext cx="3510039" cy="2160024"/>
          </a:xfrm>
          <a:prstGeom prst="parallelogram">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 name="平行四辺形 15">
            <a:extLst>
              <a:ext uri="{FF2B5EF4-FFF2-40B4-BE49-F238E27FC236}">
                <a16:creationId xmlns:a16="http://schemas.microsoft.com/office/drawing/2014/main" id="{1C8E5EF5-A60B-45B0-B480-243C52D898C8}"/>
              </a:ext>
            </a:extLst>
          </p:cNvPr>
          <p:cNvSpPr/>
          <p:nvPr/>
        </p:nvSpPr>
        <p:spPr bwMode="auto">
          <a:xfrm flipH="1">
            <a:off x="4481998" y="3879005"/>
            <a:ext cx="2736000" cy="180002"/>
          </a:xfrm>
          <a:prstGeom prst="parallelogram">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テキスト プレースホルダー 4">
            <a:extLst>
              <a:ext uri="{FF2B5EF4-FFF2-40B4-BE49-F238E27FC236}">
                <a16:creationId xmlns:a16="http://schemas.microsoft.com/office/drawing/2014/main" id="{36C395C2-1693-4970-9D99-683E35EE9AAC}"/>
              </a:ext>
            </a:extLst>
          </p:cNvPr>
          <p:cNvSpPr>
            <a:spLocks noGrp="1"/>
          </p:cNvSpPr>
          <p:nvPr>
            <p:ph type="body" sz="quarter" idx="10"/>
          </p:nvPr>
        </p:nvSpPr>
        <p:spPr>
          <a:xfrm>
            <a:off x="341953" y="4689014"/>
            <a:ext cx="8280092" cy="1799713"/>
          </a:xfrm>
        </p:spPr>
        <p:txBody>
          <a:bodyPr/>
          <a:lstStyle/>
          <a:p>
            <a:r>
              <a:rPr lang="ja-JP" altLang="en-US" dirty="0"/>
              <a:t>基本的に </a:t>
            </a:r>
            <a:r>
              <a:rPr lang="en-US" altLang="ja-JP" dirty="0"/>
              <a:t>ROB </a:t>
            </a:r>
            <a:r>
              <a:rPr lang="ja-JP" altLang="en-US" dirty="0"/>
              <a:t>のサイズ一杯まで後続の命令が取り込まれる</a:t>
            </a:r>
            <a:endParaRPr lang="en-US" altLang="ja-JP" dirty="0"/>
          </a:p>
          <a:p>
            <a:pPr lvl="1"/>
            <a:r>
              <a:rPr lang="ja-JP" altLang="en-US" dirty="0"/>
              <a:t>フロントエンドはその状態で停止</a:t>
            </a:r>
            <a:endParaRPr lang="en-US" altLang="ja-JP" dirty="0"/>
          </a:p>
          <a:p>
            <a:pPr lvl="1"/>
            <a:r>
              <a:rPr lang="ja-JP" altLang="en-US" dirty="0"/>
              <a:t>バックエンドも無依存な命令を実行しつくした後停止</a:t>
            </a:r>
            <a:endParaRPr lang="en-US" altLang="ja-JP" dirty="0"/>
          </a:p>
          <a:p>
            <a:r>
              <a:rPr lang="ja-JP" altLang="en-US" dirty="0"/>
              <a:t>メイン・メモリ・アクセスのたびにひし形の構造が現れる</a:t>
            </a:r>
            <a:endParaRPr lang="en-US" altLang="ja-JP" dirty="0"/>
          </a:p>
          <a:p>
            <a:pPr lvl="1"/>
            <a:r>
              <a:rPr lang="ja-JP" altLang="en-US" dirty="0"/>
              <a:t>メモリ・アクセスがコミットされ </a:t>
            </a:r>
            <a:r>
              <a:rPr lang="en-US" altLang="ja-JP" dirty="0"/>
              <a:t>ROB </a:t>
            </a:r>
            <a:r>
              <a:rPr lang="ja-JP" altLang="en-US" dirty="0"/>
              <a:t>が解放されるとフェッチが再開</a:t>
            </a:r>
          </a:p>
        </p:txBody>
      </p:sp>
    </p:spTree>
    <p:extLst>
      <p:ext uri="{BB962C8B-B14F-4D97-AF65-F5344CB8AC3E}">
        <p14:creationId xmlns:p14="http://schemas.microsoft.com/office/powerpoint/2010/main" val="3026882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A3D5BF-9B76-39A4-7B0C-D4962DF23689}"/>
              </a:ext>
            </a:extLst>
          </p:cNvPr>
          <p:cNvSpPr>
            <a:spLocks noGrp="1"/>
          </p:cNvSpPr>
          <p:nvPr>
            <p:ph type="title"/>
          </p:nvPr>
        </p:nvSpPr>
        <p:spPr/>
        <p:txBody>
          <a:bodyPr/>
          <a:lstStyle/>
          <a:p>
            <a:r>
              <a:rPr kumimoji="1" lang="ja-JP" altLang="en-US" dirty="0"/>
              <a:t>質問とか感想</a:t>
            </a:r>
          </a:p>
        </p:txBody>
      </p:sp>
      <p:sp>
        <p:nvSpPr>
          <p:cNvPr id="3" name="テキスト プレースホルダー 2">
            <a:extLst>
              <a:ext uri="{FF2B5EF4-FFF2-40B4-BE49-F238E27FC236}">
                <a16:creationId xmlns:a16="http://schemas.microsoft.com/office/drawing/2014/main" id="{1A0449CD-AA92-A0A4-593C-6C33BAF6FE87}"/>
              </a:ext>
            </a:extLst>
          </p:cNvPr>
          <p:cNvSpPr>
            <a:spLocks noGrp="1"/>
          </p:cNvSpPr>
          <p:nvPr>
            <p:ph type="body" sz="quarter" idx="10"/>
          </p:nvPr>
        </p:nvSpPr>
        <p:spPr/>
        <p:txBody>
          <a:bodyPr/>
          <a:lstStyle/>
          <a:p>
            <a:r>
              <a:rPr kumimoji="1" lang="en-US" altLang="ja-JP" dirty="0"/>
              <a:t>GPU</a:t>
            </a:r>
            <a:r>
              <a:rPr kumimoji="1" lang="ja-JP" altLang="en-US" dirty="0"/>
              <a:t>のプログラミングでは、</a:t>
            </a:r>
            <a:r>
              <a:rPr kumimoji="1" lang="en-US" altLang="ja-JP" dirty="0" err="1"/>
              <a:t>OpenACC</a:t>
            </a:r>
            <a:r>
              <a:rPr kumimoji="1" lang="ja-JP" altLang="en-US" dirty="0"/>
              <a:t>や</a:t>
            </a:r>
            <a:r>
              <a:rPr kumimoji="1" lang="en-US" altLang="ja-JP" dirty="0"/>
              <a:t>CUDA</a:t>
            </a:r>
            <a:r>
              <a:rPr kumimoji="1" lang="ja-JP" altLang="en-US" dirty="0"/>
              <a:t>がありますが、性能面での違いがあるのでしょうか。</a:t>
            </a:r>
          </a:p>
          <a:p>
            <a:endParaRPr kumimoji="1" lang="ja-JP" altLang="en-US" dirty="0"/>
          </a:p>
        </p:txBody>
      </p:sp>
    </p:spTree>
    <p:extLst>
      <p:ext uri="{BB962C8B-B14F-4D97-AF65-F5344CB8AC3E}">
        <p14:creationId xmlns:p14="http://schemas.microsoft.com/office/powerpoint/2010/main" val="40564201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図 13"/>
          <p:cNvPicPr>
            <a:picLocks noChangeAspect="1"/>
          </p:cNvPicPr>
          <p:nvPr/>
        </p:nvPicPr>
        <p:blipFill>
          <a:blip r:embed="rId3"/>
          <a:stretch>
            <a:fillRect/>
          </a:stretch>
        </p:blipFill>
        <p:spPr>
          <a:xfrm>
            <a:off x="1061961" y="2618991"/>
            <a:ext cx="6230219" cy="3248478"/>
          </a:xfrm>
          <a:prstGeom prst="rect">
            <a:avLst/>
          </a:prstGeom>
        </p:spPr>
      </p:pic>
      <p:sp>
        <p:nvSpPr>
          <p:cNvPr id="2" name="タイトル 1"/>
          <p:cNvSpPr>
            <a:spLocks noGrp="1"/>
          </p:cNvSpPr>
          <p:nvPr>
            <p:ph type="title"/>
          </p:nvPr>
        </p:nvSpPr>
        <p:spPr/>
        <p:txBody>
          <a:bodyPr/>
          <a:lstStyle/>
          <a:p>
            <a:r>
              <a:rPr kumimoji="1" lang="ja-JP" altLang="en-US" dirty="0"/>
              <a:t>実際のプログラム実行の様子</a:t>
            </a:r>
            <a:br>
              <a:rPr kumimoji="1" lang="en-US" altLang="ja-JP" dirty="0"/>
            </a:br>
            <a:r>
              <a:rPr kumimoji="1" lang="en-US" altLang="ja-JP" dirty="0"/>
              <a:t>SPEC CPU 2006 </a:t>
            </a:r>
            <a:r>
              <a:rPr kumimoji="1" lang="ja-JP" altLang="en-US" dirty="0"/>
              <a:t>ベンチマークの </a:t>
            </a:r>
            <a:r>
              <a:rPr kumimoji="1" lang="en-US" altLang="ja-JP" dirty="0"/>
              <a:t>mcf </a:t>
            </a:r>
            <a:r>
              <a:rPr lang="ja-JP" altLang="en-US" dirty="0"/>
              <a:t>より</a:t>
            </a:r>
            <a:endParaRPr kumimoji="1" lang="ja-JP" altLang="en-US" dirty="0"/>
          </a:p>
        </p:txBody>
      </p:sp>
      <p:sp>
        <p:nvSpPr>
          <p:cNvPr id="3" name="テキスト プレースホルダー 2"/>
          <p:cNvSpPr>
            <a:spLocks noGrp="1"/>
          </p:cNvSpPr>
          <p:nvPr>
            <p:ph type="body" sz="quarter" idx="10"/>
          </p:nvPr>
        </p:nvSpPr>
        <p:spPr>
          <a:xfrm>
            <a:off x="521955" y="1628980"/>
            <a:ext cx="8280092" cy="450005"/>
          </a:xfrm>
        </p:spPr>
        <p:txBody>
          <a:bodyPr/>
          <a:lstStyle/>
          <a:p>
            <a:r>
              <a:rPr lang="ja-JP" altLang="en-US" dirty="0"/>
              <a:t>下記の場合，ミス同士が直列に依存していたため，</a:t>
            </a:r>
            <a:br>
              <a:rPr lang="en-US" altLang="ja-JP" dirty="0"/>
            </a:br>
            <a:r>
              <a:rPr lang="ja-JP" altLang="en-US" dirty="0"/>
              <a:t>ひし形が合成されたような形になっている</a:t>
            </a:r>
            <a:endParaRPr lang="en-US" altLang="ja-JP" dirty="0"/>
          </a:p>
        </p:txBody>
      </p:sp>
      <p:cxnSp>
        <p:nvCxnSpPr>
          <p:cNvPr id="6" name="直線矢印コネクタ 5"/>
          <p:cNvCxnSpPr/>
          <p:nvPr/>
        </p:nvCxnSpPr>
        <p:spPr bwMode="auto">
          <a:xfrm>
            <a:off x="1961971" y="3429000"/>
            <a:ext cx="1620018" cy="0"/>
          </a:xfrm>
          <a:prstGeom prst="straightConnector1">
            <a:avLst/>
          </a:prstGeom>
          <a:ln>
            <a:headEnd type="triangle" w="med" len="med"/>
            <a:tailEnd type="triangle"/>
          </a:ln>
        </p:spPr>
        <p:style>
          <a:lnRef idx="2">
            <a:schemeClr val="accent5"/>
          </a:lnRef>
          <a:fillRef idx="0">
            <a:schemeClr val="accent5"/>
          </a:fillRef>
          <a:effectRef idx="1">
            <a:schemeClr val="accent5"/>
          </a:effectRef>
          <a:fontRef idx="minor">
            <a:schemeClr val="tx1"/>
          </a:fontRef>
        </p:style>
      </p:cxnSp>
      <p:sp>
        <p:nvSpPr>
          <p:cNvPr id="7" name="正方形/長方形 6"/>
          <p:cNvSpPr/>
          <p:nvPr/>
        </p:nvSpPr>
        <p:spPr bwMode="auto">
          <a:xfrm>
            <a:off x="1961971" y="3068996"/>
            <a:ext cx="1350015" cy="270003"/>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dirty="0">
                <a:solidFill>
                  <a:schemeClr val="accent5"/>
                </a:solidFill>
                <a:latin typeface="Consolas" panose="020B0609020204030204" pitchFamily="49" charset="0"/>
              </a:rPr>
              <a:t>miss latency</a:t>
            </a:r>
            <a:endParaRPr kumimoji="1" lang="ja-JP" altLang="en-US" dirty="0">
              <a:solidFill>
                <a:schemeClr val="accent5"/>
              </a:solidFill>
              <a:latin typeface="Consolas" panose="020B0609020204030204" pitchFamily="49" charset="0"/>
            </a:endParaRPr>
          </a:p>
        </p:txBody>
      </p:sp>
      <p:cxnSp>
        <p:nvCxnSpPr>
          <p:cNvPr id="11" name="直線矢印コネクタ 10"/>
          <p:cNvCxnSpPr/>
          <p:nvPr/>
        </p:nvCxnSpPr>
        <p:spPr bwMode="auto">
          <a:xfrm>
            <a:off x="4121995" y="4329010"/>
            <a:ext cx="1800020" cy="0"/>
          </a:xfrm>
          <a:prstGeom prst="straightConnector1">
            <a:avLst/>
          </a:prstGeom>
          <a:ln>
            <a:headEnd type="triangle" w="med" len="med"/>
            <a:tailEnd type="triangle"/>
          </a:ln>
        </p:spPr>
        <p:style>
          <a:lnRef idx="2">
            <a:schemeClr val="accent5"/>
          </a:lnRef>
          <a:fillRef idx="0">
            <a:schemeClr val="accent5"/>
          </a:fillRef>
          <a:effectRef idx="1">
            <a:schemeClr val="accent5"/>
          </a:effectRef>
          <a:fontRef idx="minor">
            <a:schemeClr val="tx1"/>
          </a:fontRef>
        </p:style>
      </p:cxnSp>
      <p:sp>
        <p:nvSpPr>
          <p:cNvPr id="13" name="正方形/長方形 12"/>
          <p:cNvSpPr/>
          <p:nvPr/>
        </p:nvSpPr>
        <p:spPr bwMode="auto">
          <a:xfrm>
            <a:off x="4211996" y="3969006"/>
            <a:ext cx="1350015" cy="270003"/>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dirty="0">
                <a:solidFill>
                  <a:schemeClr val="accent5"/>
                </a:solidFill>
                <a:latin typeface="Consolas" panose="020B0609020204030204" pitchFamily="49" charset="0"/>
              </a:rPr>
              <a:t>miss latency</a:t>
            </a:r>
            <a:endParaRPr kumimoji="1" lang="ja-JP" altLang="en-US" dirty="0">
              <a:solidFill>
                <a:schemeClr val="accent5"/>
              </a:solidFill>
              <a:latin typeface="Consolas" panose="020B0609020204030204" pitchFamily="49" charset="0"/>
            </a:endParaRPr>
          </a:p>
        </p:txBody>
      </p:sp>
      <p:sp>
        <p:nvSpPr>
          <p:cNvPr id="10" name="正方形/長方形 9"/>
          <p:cNvSpPr/>
          <p:nvPr/>
        </p:nvSpPr>
        <p:spPr bwMode="auto">
          <a:xfrm>
            <a:off x="4211996" y="3338999"/>
            <a:ext cx="1350015" cy="270003"/>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dirty="0">
                <a:solidFill>
                  <a:schemeClr val="accent5"/>
                </a:solidFill>
                <a:latin typeface="Consolas" panose="020B0609020204030204" pitchFamily="49" charset="0"/>
              </a:rPr>
              <a:t>cache miss</a:t>
            </a:r>
            <a:endParaRPr kumimoji="1" lang="ja-JP" altLang="en-US" dirty="0">
              <a:solidFill>
                <a:schemeClr val="accent5"/>
              </a:solidFill>
              <a:latin typeface="Consolas" panose="020B0609020204030204" pitchFamily="49" charset="0"/>
            </a:endParaRPr>
          </a:p>
        </p:txBody>
      </p:sp>
      <p:cxnSp>
        <p:nvCxnSpPr>
          <p:cNvPr id="12" name="直線矢印コネクタ 11"/>
          <p:cNvCxnSpPr/>
          <p:nvPr/>
        </p:nvCxnSpPr>
        <p:spPr bwMode="auto">
          <a:xfrm flipH="1">
            <a:off x="3671990" y="3519001"/>
            <a:ext cx="540006" cy="0"/>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sp>
        <p:nvSpPr>
          <p:cNvPr id="15" name="正方形/長方形 14"/>
          <p:cNvSpPr/>
          <p:nvPr/>
        </p:nvSpPr>
        <p:spPr bwMode="auto">
          <a:xfrm>
            <a:off x="6531002" y="4281049"/>
            <a:ext cx="1350015" cy="270003"/>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dirty="0">
                <a:solidFill>
                  <a:schemeClr val="accent5"/>
                </a:solidFill>
                <a:latin typeface="Consolas" panose="020B0609020204030204" pitchFamily="49" charset="0"/>
              </a:rPr>
              <a:t>cache miss</a:t>
            </a:r>
            <a:endParaRPr kumimoji="1" lang="ja-JP" altLang="en-US" dirty="0">
              <a:solidFill>
                <a:schemeClr val="accent5"/>
              </a:solidFill>
              <a:latin typeface="Consolas" panose="020B0609020204030204" pitchFamily="49" charset="0"/>
            </a:endParaRPr>
          </a:p>
        </p:txBody>
      </p:sp>
      <p:cxnSp>
        <p:nvCxnSpPr>
          <p:cNvPr id="16" name="直線矢印コネクタ 15"/>
          <p:cNvCxnSpPr/>
          <p:nvPr/>
        </p:nvCxnSpPr>
        <p:spPr bwMode="auto">
          <a:xfrm flipH="1">
            <a:off x="5990996" y="4461051"/>
            <a:ext cx="540006" cy="0"/>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8168527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851ED2-806D-4DDA-9558-1D008CFAD4FE}"/>
              </a:ext>
            </a:extLst>
          </p:cNvPr>
          <p:cNvSpPr>
            <a:spLocks noGrp="1"/>
          </p:cNvSpPr>
          <p:nvPr>
            <p:ph type="title"/>
          </p:nvPr>
        </p:nvSpPr>
        <p:spPr/>
        <p:txBody>
          <a:bodyPr/>
          <a:lstStyle/>
          <a:p>
            <a:r>
              <a:rPr kumimoji="1" lang="ja-JP" altLang="en-US" dirty="0"/>
              <a:t>メモリ・レベル並列性</a:t>
            </a:r>
            <a:br>
              <a:rPr kumimoji="1" lang="en-US" altLang="ja-JP" dirty="0"/>
            </a:br>
            <a:r>
              <a:rPr kumimoji="1" lang="ja-JP" altLang="en-US" dirty="0"/>
              <a:t>（</a:t>
            </a:r>
            <a:r>
              <a:rPr kumimoji="1" lang="en-US" altLang="ja-JP" dirty="0"/>
              <a:t>Memory Level Parallelism</a:t>
            </a:r>
            <a:r>
              <a:rPr kumimoji="1" lang="ja-JP" altLang="en-US" dirty="0"/>
              <a:t>）</a:t>
            </a:r>
          </a:p>
        </p:txBody>
      </p:sp>
      <p:sp>
        <p:nvSpPr>
          <p:cNvPr id="3" name="テキスト プレースホルダー 2">
            <a:extLst>
              <a:ext uri="{FF2B5EF4-FFF2-40B4-BE49-F238E27FC236}">
                <a16:creationId xmlns:a16="http://schemas.microsoft.com/office/drawing/2014/main" id="{149E1DC0-5674-44A2-90EE-D68860B4C710}"/>
              </a:ext>
            </a:extLst>
          </p:cNvPr>
          <p:cNvSpPr>
            <a:spLocks noGrp="1"/>
          </p:cNvSpPr>
          <p:nvPr>
            <p:ph type="body" sz="quarter" idx="10"/>
          </p:nvPr>
        </p:nvSpPr>
        <p:spPr>
          <a:xfrm>
            <a:off x="611956" y="6309032"/>
            <a:ext cx="8280092" cy="269696"/>
          </a:xfrm>
        </p:spPr>
        <p:txBody>
          <a:bodyPr/>
          <a:lstStyle/>
          <a:p>
            <a:r>
              <a:rPr kumimoji="1" lang="en-US" altLang="ja-JP" dirty="0"/>
              <a:t>ROB </a:t>
            </a:r>
            <a:r>
              <a:rPr kumimoji="1" lang="ja-JP" altLang="en-US" dirty="0"/>
              <a:t>が大きいと，お互いに無依存な複数のメモリ・アクセスをオーバーラップして実行できるようになる</a:t>
            </a:r>
          </a:p>
        </p:txBody>
      </p:sp>
      <p:sp>
        <p:nvSpPr>
          <p:cNvPr id="4" name="平行四辺形 3">
            <a:extLst>
              <a:ext uri="{FF2B5EF4-FFF2-40B4-BE49-F238E27FC236}">
                <a16:creationId xmlns:a16="http://schemas.microsoft.com/office/drawing/2014/main" id="{0AF69899-073F-4C7D-9E1A-93B942C418E5}"/>
              </a:ext>
            </a:extLst>
          </p:cNvPr>
          <p:cNvSpPr/>
          <p:nvPr/>
        </p:nvSpPr>
        <p:spPr bwMode="auto">
          <a:xfrm flipH="1">
            <a:off x="971959" y="998973"/>
            <a:ext cx="3240038" cy="1080012"/>
          </a:xfrm>
          <a:prstGeom prst="parallelogram">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平行四辺形 4">
            <a:extLst>
              <a:ext uri="{FF2B5EF4-FFF2-40B4-BE49-F238E27FC236}">
                <a16:creationId xmlns:a16="http://schemas.microsoft.com/office/drawing/2014/main" id="{6C192899-B1BB-43D3-8539-D3BEBA1E5EEE}"/>
              </a:ext>
            </a:extLst>
          </p:cNvPr>
          <p:cNvSpPr/>
          <p:nvPr/>
        </p:nvSpPr>
        <p:spPr bwMode="auto">
          <a:xfrm flipH="1">
            <a:off x="1188173" y="998973"/>
            <a:ext cx="2790032" cy="180002"/>
          </a:xfrm>
          <a:prstGeom prst="parallelogram">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平行四辺形 5">
            <a:extLst>
              <a:ext uri="{FF2B5EF4-FFF2-40B4-BE49-F238E27FC236}">
                <a16:creationId xmlns:a16="http://schemas.microsoft.com/office/drawing/2014/main" id="{28584EB8-A6C3-4147-896D-9678C007F4FA}"/>
              </a:ext>
            </a:extLst>
          </p:cNvPr>
          <p:cNvSpPr/>
          <p:nvPr/>
        </p:nvSpPr>
        <p:spPr bwMode="auto">
          <a:xfrm flipH="1">
            <a:off x="3941993" y="2078985"/>
            <a:ext cx="3240037" cy="1080012"/>
          </a:xfrm>
          <a:prstGeom prst="parallelogram">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 name="平行四辺形 6">
            <a:extLst>
              <a:ext uri="{FF2B5EF4-FFF2-40B4-BE49-F238E27FC236}">
                <a16:creationId xmlns:a16="http://schemas.microsoft.com/office/drawing/2014/main" id="{DBD37D1D-0163-4E27-B745-67807EA8B6F9}"/>
              </a:ext>
            </a:extLst>
          </p:cNvPr>
          <p:cNvSpPr/>
          <p:nvPr/>
        </p:nvSpPr>
        <p:spPr bwMode="auto">
          <a:xfrm flipH="1">
            <a:off x="4211997" y="2078985"/>
            <a:ext cx="2736000" cy="180002"/>
          </a:xfrm>
          <a:prstGeom prst="parallelogram">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 name="平行四辺形 16">
            <a:extLst>
              <a:ext uri="{FF2B5EF4-FFF2-40B4-BE49-F238E27FC236}">
                <a16:creationId xmlns:a16="http://schemas.microsoft.com/office/drawing/2014/main" id="{C3F53F2F-E768-496E-8DC8-740CCA722583}"/>
              </a:ext>
            </a:extLst>
          </p:cNvPr>
          <p:cNvSpPr/>
          <p:nvPr/>
        </p:nvSpPr>
        <p:spPr bwMode="auto">
          <a:xfrm flipH="1">
            <a:off x="1061961" y="3428999"/>
            <a:ext cx="3600041" cy="2430027"/>
          </a:xfrm>
          <a:prstGeom prst="parallelogram">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 name="平行四辺形 17">
            <a:extLst>
              <a:ext uri="{FF2B5EF4-FFF2-40B4-BE49-F238E27FC236}">
                <a16:creationId xmlns:a16="http://schemas.microsoft.com/office/drawing/2014/main" id="{53F2DC63-2331-4029-AFC1-B270E33EF2A9}"/>
              </a:ext>
            </a:extLst>
          </p:cNvPr>
          <p:cNvSpPr/>
          <p:nvPr/>
        </p:nvSpPr>
        <p:spPr bwMode="auto">
          <a:xfrm flipH="1">
            <a:off x="1352139" y="3429000"/>
            <a:ext cx="2736000" cy="180002"/>
          </a:xfrm>
          <a:prstGeom prst="parallelogram">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9" name="平行四辺形 18">
            <a:extLst>
              <a:ext uri="{FF2B5EF4-FFF2-40B4-BE49-F238E27FC236}">
                <a16:creationId xmlns:a16="http://schemas.microsoft.com/office/drawing/2014/main" id="{C9D4FF21-74C1-4E54-99D7-F1C5E2F9E83C}"/>
              </a:ext>
            </a:extLst>
          </p:cNvPr>
          <p:cNvSpPr/>
          <p:nvPr/>
        </p:nvSpPr>
        <p:spPr bwMode="auto">
          <a:xfrm flipH="1">
            <a:off x="1628865" y="4509012"/>
            <a:ext cx="2736000" cy="180002"/>
          </a:xfrm>
          <a:prstGeom prst="parallelogram">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20" name="直線矢印コネクタ 19">
            <a:extLst>
              <a:ext uri="{FF2B5EF4-FFF2-40B4-BE49-F238E27FC236}">
                <a16:creationId xmlns:a16="http://schemas.microsoft.com/office/drawing/2014/main" id="{0D5F7417-51D2-47ED-B371-7EBB881EC004}"/>
              </a:ext>
            </a:extLst>
          </p:cNvPr>
          <p:cNvCxnSpPr>
            <a:cxnSpLocks/>
          </p:cNvCxnSpPr>
          <p:nvPr/>
        </p:nvCxnSpPr>
        <p:spPr bwMode="auto">
          <a:xfrm>
            <a:off x="4301997" y="998973"/>
            <a:ext cx="0" cy="1080012"/>
          </a:xfrm>
          <a:prstGeom prst="straightConnector1">
            <a:avLst/>
          </a:prstGeom>
          <a:ln>
            <a:headEnd type="triangle" w="med" len="med"/>
            <a:tailEnd type="triangle"/>
          </a:ln>
        </p:spPr>
        <p:style>
          <a:lnRef idx="1">
            <a:schemeClr val="dk1"/>
          </a:lnRef>
          <a:fillRef idx="0">
            <a:schemeClr val="dk1"/>
          </a:fillRef>
          <a:effectRef idx="0">
            <a:schemeClr val="dk1"/>
          </a:effectRef>
          <a:fontRef idx="minor">
            <a:schemeClr val="tx1"/>
          </a:fontRef>
        </p:style>
      </p:cxnSp>
      <p:sp>
        <p:nvSpPr>
          <p:cNvPr id="21" name="正方形/長方形 20">
            <a:extLst>
              <a:ext uri="{FF2B5EF4-FFF2-40B4-BE49-F238E27FC236}">
                <a16:creationId xmlns:a16="http://schemas.microsoft.com/office/drawing/2014/main" id="{92CF0428-0049-4A19-AC7A-A4E51A87FBF6}"/>
              </a:ext>
            </a:extLst>
          </p:cNvPr>
          <p:cNvSpPr/>
          <p:nvPr/>
        </p:nvSpPr>
        <p:spPr bwMode="auto">
          <a:xfrm>
            <a:off x="4662001" y="1358977"/>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ROB </a:t>
            </a:r>
            <a:r>
              <a:rPr kumimoji="1" lang="ja-JP" altLang="en-US" sz="1600" dirty="0">
                <a:solidFill>
                  <a:schemeClr val="tx1">
                    <a:lumMod val="75000"/>
                    <a:lumOff val="25000"/>
                  </a:schemeClr>
                </a:solidFill>
                <a:latin typeface="+mn-ea"/>
              </a:rPr>
              <a:t>サイズ小</a:t>
            </a:r>
          </a:p>
        </p:txBody>
      </p:sp>
      <p:cxnSp>
        <p:nvCxnSpPr>
          <p:cNvPr id="23" name="直線矢印コネクタ 22">
            <a:extLst>
              <a:ext uri="{FF2B5EF4-FFF2-40B4-BE49-F238E27FC236}">
                <a16:creationId xmlns:a16="http://schemas.microsoft.com/office/drawing/2014/main" id="{4B30E2CA-BBFE-4B6E-832F-F9A91A97ACB7}"/>
              </a:ext>
            </a:extLst>
          </p:cNvPr>
          <p:cNvCxnSpPr>
            <a:cxnSpLocks/>
          </p:cNvCxnSpPr>
          <p:nvPr/>
        </p:nvCxnSpPr>
        <p:spPr bwMode="auto">
          <a:xfrm>
            <a:off x="7452032" y="2078985"/>
            <a:ext cx="0" cy="1080012"/>
          </a:xfrm>
          <a:prstGeom prst="straightConnector1">
            <a:avLst/>
          </a:prstGeom>
          <a:ln>
            <a:headEnd type="triangle" w="med" len="med"/>
            <a:tailEnd type="triangle"/>
          </a:ln>
        </p:spPr>
        <p:style>
          <a:lnRef idx="1">
            <a:schemeClr val="dk1"/>
          </a:lnRef>
          <a:fillRef idx="0">
            <a:schemeClr val="dk1"/>
          </a:fillRef>
          <a:effectRef idx="0">
            <a:schemeClr val="dk1"/>
          </a:effectRef>
          <a:fontRef idx="minor">
            <a:schemeClr val="tx1"/>
          </a:fontRef>
        </p:style>
      </p:cxnSp>
      <p:sp>
        <p:nvSpPr>
          <p:cNvPr id="24" name="正方形/長方形 23">
            <a:extLst>
              <a:ext uri="{FF2B5EF4-FFF2-40B4-BE49-F238E27FC236}">
                <a16:creationId xmlns:a16="http://schemas.microsoft.com/office/drawing/2014/main" id="{BD4896AE-5C12-4F17-804E-2BAC92547F29}"/>
              </a:ext>
            </a:extLst>
          </p:cNvPr>
          <p:cNvSpPr/>
          <p:nvPr/>
        </p:nvSpPr>
        <p:spPr bwMode="auto">
          <a:xfrm>
            <a:off x="7812036" y="2438989"/>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ROB </a:t>
            </a:r>
            <a:r>
              <a:rPr kumimoji="1" lang="ja-JP" altLang="en-US" sz="1600" dirty="0">
                <a:solidFill>
                  <a:schemeClr val="tx1">
                    <a:lumMod val="75000"/>
                    <a:lumOff val="25000"/>
                  </a:schemeClr>
                </a:solidFill>
                <a:latin typeface="+mn-ea"/>
              </a:rPr>
              <a:t>サイズ小</a:t>
            </a:r>
          </a:p>
        </p:txBody>
      </p:sp>
      <p:cxnSp>
        <p:nvCxnSpPr>
          <p:cNvPr id="25" name="直線矢印コネクタ 24">
            <a:extLst>
              <a:ext uri="{FF2B5EF4-FFF2-40B4-BE49-F238E27FC236}">
                <a16:creationId xmlns:a16="http://schemas.microsoft.com/office/drawing/2014/main" id="{41E19E32-8A0F-4962-A66C-457202B1F552}"/>
              </a:ext>
            </a:extLst>
          </p:cNvPr>
          <p:cNvCxnSpPr>
            <a:cxnSpLocks/>
          </p:cNvCxnSpPr>
          <p:nvPr/>
        </p:nvCxnSpPr>
        <p:spPr bwMode="auto">
          <a:xfrm>
            <a:off x="4932004" y="3429000"/>
            <a:ext cx="0" cy="2430027"/>
          </a:xfrm>
          <a:prstGeom prst="straightConnector1">
            <a:avLst/>
          </a:prstGeom>
          <a:ln>
            <a:headEnd type="triangle" w="med" len="med"/>
            <a:tailEnd type="triangle"/>
          </a:ln>
        </p:spPr>
        <p:style>
          <a:lnRef idx="1">
            <a:schemeClr val="dk1"/>
          </a:lnRef>
          <a:fillRef idx="0">
            <a:schemeClr val="dk1"/>
          </a:fillRef>
          <a:effectRef idx="0">
            <a:schemeClr val="dk1"/>
          </a:effectRef>
          <a:fontRef idx="minor">
            <a:schemeClr val="tx1"/>
          </a:fontRef>
        </p:style>
      </p:cxnSp>
      <p:sp>
        <p:nvSpPr>
          <p:cNvPr id="26" name="正方形/長方形 25">
            <a:extLst>
              <a:ext uri="{FF2B5EF4-FFF2-40B4-BE49-F238E27FC236}">
                <a16:creationId xmlns:a16="http://schemas.microsoft.com/office/drawing/2014/main" id="{8A58FCFB-5946-43CD-8F2C-9B6A818D967E}"/>
              </a:ext>
            </a:extLst>
          </p:cNvPr>
          <p:cNvSpPr/>
          <p:nvPr/>
        </p:nvSpPr>
        <p:spPr bwMode="auto">
          <a:xfrm>
            <a:off x="5292008" y="3789004"/>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ROB </a:t>
            </a:r>
            <a:r>
              <a:rPr kumimoji="1" lang="ja-JP" altLang="en-US" sz="1600" dirty="0">
                <a:solidFill>
                  <a:schemeClr val="tx1">
                    <a:lumMod val="75000"/>
                    <a:lumOff val="25000"/>
                  </a:schemeClr>
                </a:solidFill>
                <a:latin typeface="+mn-ea"/>
              </a:rPr>
              <a:t>サイズ大</a:t>
            </a:r>
          </a:p>
        </p:txBody>
      </p:sp>
    </p:spTree>
    <p:extLst>
      <p:ext uri="{BB962C8B-B14F-4D97-AF65-F5344CB8AC3E}">
        <p14:creationId xmlns:p14="http://schemas.microsoft.com/office/powerpoint/2010/main" val="28298226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980D39-2C02-4FCF-AE0F-DBAC82027FF5}"/>
              </a:ext>
            </a:extLst>
          </p:cNvPr>
          <p:cNvSpPr>
            <a:spLocks noGrp="1"/>
          </p:cNvSpPr>
          <p:nvPr>
            <p:ph type="title"/>
          </p:nvPr>
        </p:nvSpPr>
        <p:spPr/>
        <p:txBody>
          <a:bodyPr/>
          <a:lstStyle/>
          <a:p>
            <a:r>
              <a:rPr kumimoji="1" lang="ja-JP" altLang="en-US" dirty="0"/>
              <a:t>キャッシュのレイテンシと命令スケジューリング</a:t>
            </a:r>
          </a:p>
        </p:txBody>
      </p:sp>
      <p:sp>
        <p:nvSpPr>
          <p:cNvPr id="3" name="テキスト プレースホルダー 2">
            <a:extLst>
              <a:ext uri="{FF2B5EF4-FFF2-40B4-BE49-F238E27FC236}">
                <a16:creationId xmlns:a16="http://schemas.microsoft.com/office/drawing/2014/main" id="{85900982-AC0B-4C5B-9CB7-D9E1C01655ED}"/>
              </a:ext>
            </a:extLst>
          </p:cNvPr>
          <p:cNvSpPr>
            <a:spLocks noGrp="1"/>
          </p:cNvSpPr>
          <p:nvPr>
            <p:ph type="body" sz="quarter" idx="10"/>
          </p:nvPr>
        </p:nvSpPr>
        <p:spPr/>
        <p:txBody>
          <a:bodyPr/>
          <a:lstStyle/>
          <a:p>
            <a:r>
              <a:rPr lang="ja-JP" altLang="en-US" dirty="0"/>
              <a:t>発行キューや </a:t>
            </a:r>
            <a:r>
              <a:rPr lang="en-US" altLang="ja-JP" dirty="0"/>
              <a:t>ROB </a:t>
            </a:r>
            <a:r>
              <a:rPr lang="ja-JP" altLang="en-US" dirty="0"/>
              <a:t>のサイズとキャッシュのレイテンシは関連している</a:t>
            </a:r>
            <a:endParaRPr lang="en-US" altLang="ja-JP" dirty="0"/>
          </a:p>
          <a:p>
            <a:pPr lvl="1"/>
            <a:r>
              <a:rPr kumimoji="1" lang="ja-JP" altLang="en-US" dirty="0"/>
              <a:t>バランスするように各部のパラメータが決定されている</a:t>
            </a:r>
            <a:endParaRPr kumimoji="1" lang="en-US" altLang="ja-JP" dirty="0"/>
          </a:p>
          <a:p>
            <a:pPr lvl="1"/>
            <a:r>
              <a:rPr lang="ja-JP" altLang="en-US" dirty="0"/>
              <a:t>各レベルのキャッシュのレイテンシ，フェッチ幅，発行幅，発行キューのサイズ，</a:t>
            </a:r>
            <a:r>
              <a:rPr lang="en-US" altLang="ja-JP" dirty="0"/>
              <a:t>ROB </a:t>
            </a:r>
            <a:r>
              <a:rPr lang="ja-JP" altLang="en-US" dirty="0"/>
              <a:t>のサイズ</a:t>
            </a:r>
            <a:endParaRPr lang="en-US" altLang="ja-JP" dirty="0"/>
          </a:p>
          <a:p>
            <a:r>
              <a:rPr kumimoji="1" lang="ja-JP" altLang="en-US" dirty="0"/>
              <a:t>メモリ・レベル並列性</a:t>
            </a:r>
            <a:endParaRPr kumimoji="1" lang="en-US" altLang="ja-JP" dirty="0"/>
          </a:p>
          <a:p>
            <a:pPr lvl="1"/>
            <a:r>
              <a:rPr lang="ja-JP" altLang="en-US" dirty="0"/>
              <a:t>メイン・メモリ・アクセスが並列して打てると性能向上が非常に大きい</a:t>
            </a:r>
            <a:endParaRPr lang="en-US" altLang="ja-JP" dirty="0"/>
          </a:p>
          <a:p>
            <a:pPr lvl="1"/>
            <a:r>
              <a:rPr kumimoji="1" lang="en-US" altLang="ja-JP" dirty="0"/>
              <a:t>ROB </a:t>
            </a:r>
            <a:r>
              <a:rPr kumimoji="1" lang="ja-JP" altLang="en-US" dirty="0"/>
              <a:t>を非常に大きくとこの効果が得やすくなる</a:t>
            </a:r>
            <a:endParaRPr kumimoji="1" lang="en-US" altLang="ja-JP" dirty="0"/>
          </a:p>
          <a:p>
            <a:pPr lvl="2"/>
            <a:r>
              <a:rPr lang="ja-JP" altLang="en-US" dirty="0"/>
              <a:t>単純に計算が並列にできる意味での命令レベル並列性とはまた別の効果</a:t>
            </a:r>
            <a:endParaRPr kumimoji="1" lang="en-US" altLang="ja-JP" dirty="0"/>
          </a:p>
        </p:txBody>
      </p:sp>
    </p:spTree>
    <p:extLst>
      <p:ext uri="{BB962C8B-B14F-4D97-AF65-F5344CB8AC3E}">
        <p14:creationId xmlns:p14="http://schemas.microsoft.com/office/powerpoint/2010/main" val="32623172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メモリの容量と速度</a:t>
            </a:r>
            <a:endParaRPr kumimoji="1" lang="en-US" altLang="ja-JP" dirty="0"/>
          </a:p>
          <a:p>
            <a:pPr marL="457200" indent="-457200">
              <a:buFont typeface="+mj-lt"/>
              <a:buAutoNum type="arabicPeriod"/>
            </a:pPr>
            <a:r>
              <a:rPr lang="ja-JP" altLang="en-US" dirty="0"/>
              <a:t>キャッシュの基本的な考え方</a:t>
            </a:r>
            <a:endParaRPr lang="en-US" altLang="ja-JP" dirty="0"/>
          </a:p>
          <a:p>
            <a:pPr marL="457200" indent="-457200">
              <a:buFont typeface="+mj-lt"/>
              <a:buAutoNum type="arabicPeriod"/>
            </a:pPr>
            <a:r>
              <a:rPr lang="ja-JP" altLang="en-US" b="1" dirty="0"/>
              <a:t>キャッシュの構成方法</a:t>
            </a:r>
            <a:endParaRPr lang="en-US" altLang="ja-JP" b="1" dirty="0"/>
          </a:p>
          <a:p>
            <a:pPr marL="457200" indent="-457200">
              <a:buFont typeface="+mj-lt"/>
              <a:buAutoNum type="arabicPeriod"/>
            </a:pPr>
            <a:r>
              <a:rPr lang="ja-JP" altLang="en-US" dirty="0"/>
              <a:t>行列積での動作例</a:t>
            </a:r>
            <a:endParaRPr lang="en-US" altLang="ja-JP" dirty="0"/>
          </a:p>
        </p:txBody>
      </p:sp>
    </p:spTree>
    <p:extLst>
      <p:ext uri="{BB962C8B-B14F-4D97-AF65-F5344CB8AC3E}">
        <p14:creationId xmlns:p14="http://schemas.microsoft.com/office/powerpoint/2010/main" val="20365566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キャッシュの詳細</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方式：</a:t>
            </a:r>
            <a:endParaRPr kumimoji="1" lang="en-US" altLang="ja-JP" dirty="0"/>
          </a:p>
          <a:p>
            <a:pPr lvl="1"/>
            <a:r>
              <a:rPr kumimoji="1" lang="ja-JP" altLang="en-US" dirty="0"/>
              <a:t>基本的な構造（フルアソシアティブ方式）</a:t>
            </a:r>
            <a:endParaRPr kumimoji="1" lang="en-US" altLang="ja-JP" dirty="0"/>
          </a:p>
          <a:p>
            <a:pPr lvl="1"/>
            <a:r>
              <a:rPr kumimoji="1" lang="ja-JP" altLang="en-US" dirty="0"/>
              <a:t>ダイレクトマップ方式</a:t>
            </a:r>
            <a:endParaRPr kumimoji="1" lang="en-US" altLang="ja-JP" dirty="0"/>
          </a:p>
          <a:p>
            <a:pPr lvl="1"/>
            <a:r>
              <a:rPr kumimoji="1" lang="ja-JP" altLang="en-US" dirty="0"/>
              <a:t>セット・アソシアティブ方式</a:t>
            </a:r>
            <a:endParaRPr kumimoji="1" lang="en-US" altLang="ja-JP" dirty="0"/>
          </a:p>
          <a:p>
            <a:pPr marL="457200" indent="-457200">
              <a:buFont typeface="+mj-lt"/>
              <a:buAutoNum type="arabicPeriod"/>
            </a:pPr>
            <a:r>
              <a:rPr kumimoji="1" lang="ja-JP" altLang="en-US" dirty="0"/>
              <a:t>ライン単位での管理</a:t>
            </a:r>
            <a:endParaRPr kumimoji="1" lang="en-US" altLang="ja-JP" dirty="0"/>
          </a:p>
          <a:p>
            <a:pPr marL="457200" indent="-457200">
              <a:buFont typeface="+mj-lt"/>
              <a:buAutoNum type="arabicPeriod"/>
            </a:pPr>
            <a:r>
              <a:rPr kumimoji="1" lang="ja-JP" altLang="en-US" dirty="0"/>
              <a:t>アドレスとキャッシュ構造の具体的な対応関係</a:t>
            </a:r>
          </a:p>
        </p:txBody>
      </p:sp>
    </p:spTree>
    <p:extLst>
      <p:ext uri="{BB962C8B-B14F-4D97-AF65-F5344CB8AC3E}">
        <p14:creationId xmlns:p14="http://schemas.microsoft.com/office/powerpoint/2010/main" val="39089097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キャッシュの基本的な構造</a:t>
            </a:r>
          </a:p>
        </p:txBody>
      </p:sp>
      <p:sp>
        <p:nvSpPr>
          <p:cNvPr id="3" name="テキスト プレースホルダー 2"/>
          <p:cNvSpPr>
            <a:spLocks noGrp="1"/>
          </p:cNvSpPr>
          <p:nvPr>
            <p:ph type="body" sz="quarter" idx="10"/>
          </p:nvPr>
        </p:nvSpPr>
        <p:spPr>
          <a:xfrm>
            <a:off x="2591978" y="2978995"/>
            <a:ext cx="6300070" cy="3329730"/>
          </a:xfrm>
        </p:spPr>
        <p:txBody>
          <a:bodyPr/>
          <a:lstStyle/>
          <a:p>
            <a:r>
              <a:rPr kumimoji="1" lang="ja-JP" altLang="en-US" dirty="0"/>
              <a:t>キャッシュの</a:t>
            </a:r>
            <a:r>
              <a:rPr kumimoji="1" lang="ja-JP" altLang="en-US" b="1" dirty="0">
                <a:solidFill>
                  <a:schemeClr val="accent5"/>
                </a:solidFill>
              </a:rPr>
              <a:t>エントリ</a:t>
            </a:r>
            <a:r>
              <a:rPr kumimoji="1" lang="ja-JP" altLang="en-US" dirty="0"/>
              <a:t>の内容</a:t>
            </a:r>
            <a:endParaRPr kumimoji="1" lang="en-US" altLang="ja-JP" dirty="0"/>
          </a:p>
          <a:p>
            <a:pPr lvl="1"/>
            <a:r>
              <a:rPr kumimoji="1" lang="ja-JP" altLang="en-US" dirty="0"/>
              <a:t>タグ：　コピーしてきたデータが，メモリの</a:t>
            </a:r>
            <a:br>
              <a:rPr kumimoji="1" lang="en-US" altLang="ja-JP" dirty="0"/>
            </a:br>
            <a:r>
              <a:rPr kumimoji="1" lang="ja-JP" altLang="en-US" dirty="0"/>
              <a:t>　　　　どこのアドレスにあったかを表す</a:t>
            </a:r>
            <a:endParaRPr kumimoji="1" lang="en-US" altLang="ja-JP" dirty="0"/>
          </a:p>
          <a:p>
            <a:pPr lvl="1"/>
            <a:r>
              <a:rPr kumimoji="1" lang="ja-JP" altLang="en-US" dirty="0"/>
              <a:t>データ：その内容</a:t>
            </a:r>
            <a:endParaRPr kumimoji="1" lang="en-US" altLang="ja-JP" dirty="0"/>
          </a:p>
          <a:p>
            <a:r>
              <a:rPr kumimoji="1" lang="ja-JP" altLang="en-US" dirty="0"/>
              <a:t>コピー時に元のアドレスと一緒に格納する</a:t>
            </a:r>
            <a:endParaRPr kumimoji="1" lang="en-US" altLang="ja-JP" dirty="0"/>
          </a:p>
          <a:p>
            <a:pPr lvl="1"/>
            <a:r>
              <a:rPr lang="ja-JP" altLang="en-US" dirty="0"/>
              <a:t>上記の例：</a:t>
            </a:r>
            <a:br>
              <a:rPr lang="en-US" altLang="ja-JP" dirty="0"/>
            </a:br>
            <a:r>
              <a:rPr lang="en-US" altLang="ja-JP" dirty="0"/>
              <a:t>0002 </a:t>
            </a:r>
            <a:r>
              <a:rPr lang="ja-JP" altLang="en-US" dirty="0"/>
              <a:t>にあった </a:t>
            </a:r>
            <a:r>
              <a:rPr lang="en-US" altLang="ja-JP" dirty="0"/>
              <a:t>12 </a:t>
            </a:r>
            <a:r>
              <a:rPr lang="ja-JP" altLang="en-US" dirty="0"/>
              <a:t>と，</a:t>
            </a:r>
            <a:r>
              <a:rPr lang="en-US" altLang="ja-JP" dirty="0"/>
              <a:t>8000 </a:t>
            </a:r>
            <a:r>
              <a:rPr lang="ja-JP" altLang="en-US" dirty="0"/>
              <a:t>にあった </a:t>
            </a:r>
            <a:r>
              <a:rPr lang="en-US" altLang="ja-JP" dirty="0"/>
              <a:t>33 </a:t>
            </a:r>
            <a:r>
              <a:rPr lang="ja-JP" altLang="en-US" dirty="0"/>
              <a:t>を保持</a:t>
            </a:r>
            <a:endParaRPr kumimoji="1" lang="ja-JP" altLang="en-US" dirty="0"/>
          </a:p>
        </p:txBody>
      </p:sp>
      <p:sp>
        <p:nvSpPr>
          <p:cNvPr id="4" name="正方形/長方形 3"/>
          <p:cNvSpPr/>
          <p:nvPr/>
        </p:nvSpPr>
        <p:spPr bwMode="auto">
          <a:xfrm>
            <a:off x="1691968" y="1628980"/>
            <a:ext cx="720008" cy="432004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1691968" y="1628980"/>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84</a:t>
            </a:r>
            <a:endParaRPr kumimoji="1" lang="ja-JP" altLang="en-US" sz="1600" dirty="0">
              <a:solidFill>
                <a:schemeClr val="tx1">
                  <a:lumMod val="75000"/>
                  <a:lumOff val="25000"/>
                </a:schemeClr>
              </a:solidFill>
              <a:latin typeface="+mn-ea"/>
            </a:endParaRPr>
          </a:p>
        </p:txBody>
      </p:sp>
      <p:sp>
        <p:nvSpPr>
          <p:cNvPr id="6" name="正方形/長方形 5"/>
          <p:cNvSpPr/>
          <p:nvPr/>
        </p:nvSpPr>
        <p:spPr bwMode="auto">
          <a:xfrm>
            <a:off x="1691968" y="1988984"/>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err="1">
                <a:solidFill>
                  <a:schemeClr val="tx1">
                    <a:lumMod val="75000"/>
                    <a:lumOff val="25000"/>
                  </a:schemeClr>
                </a:solidFill>
                <a:latin typeface="+mn-ea"/>
              </a:rPr>
              <a:t>ff</a:t>
            </a:r>
            <a:endParaRPr kumimoji="1" lang="ja-JP" altLang="en-US" sz="1600" dirty="0">
              <a:solidFill>
                <a:schemeClr val="tx1">
                  <a:lumMod val="75000"/>
                  <a:lumOff val="25000"/>
                </a:schemeClr>
              </a:solidFill>
              <a:latin typeface="+mn-ea"/>
            </a:endParaRPr>
          </a:p>
        </p:txBody>
      </p:sp>
      <p:sp>
        <p:nvSpPr>
          <p:cNvPr id="7" name="正方形/長方形 6"/>
          <p:cNvSpPr/>
          <p:nvPr/>
        </p:nvSpPr>
        <p:spPr bwMode="auto">
          <a:xfrm>
            <a:off x="1691968" y="2348988"/>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12</a:t>
            </a:r>
            <a:endParaRPr kumimoji="1" lang="ja-JP" altLang="en-US" sz="1600" dirty="0">
              <a:solidFill>
                <a:schemeClr val="accent6"/>
              </a:solidFill>
              <a:latin typeface="+mn-ea"/>
            </a:endParaRPr>
          </a:p>
        </p:txBody>
      </p:sp>
      <p:sp>
        <p:nvSpPr>
          <p:cNvPr id="8" name="正方形/長方形 7"/>
          <p:cNvSpPr/>
          <p:nvPr/>
        </p:nvSpPr>
        <p:spPr bwMode="auto">
          <a:xfrm rot="5400000">
            <a:off x="1691968" y="2888995"/>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2800" b="1"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9" name="正方形/長方形 8"/>
          <p:cNvSpPr/>
          <p:nvPr/>
        </p:nvSpPr>
        <p:spPr bwMode="auto">
          <a:xfrm>
            <a:off x="971960" y="1628980"/>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0000</a:t>
            </a:r>
            <a:endParaRPr kumimoji="1" lang="ja-JP" altLang="en-US" sz="1600" dirty="0">
              <a:solidFill>
                <a:schemeClr val="tx1">
                  <a:lumMod val="75000"/>
                  <a:lumOff val="25000"/>
                </a:schemeClr>
              </a:solidFill>
              <a:latin typeface="+mn-ea"/>
            </a:endParaRPr>
          </a:p>
        </p:txBody>
      </p:sp>
      <p:sp>
        <p:nvSpPr>
          <p:cNvPr id="10" name="正方形/長方形 9"/>
          <p:cNvSpPr/>
          <p:nvPr/>
        </p:nvSpPr>
        <p:spPr bwMode="auto">
          <a:xfrm>
            <a:off x="971960" y="198898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0001</a:t>
            </a:r>
            <a:endParaRPr kumimoji="1" lang="ja-JP" altLang="en-US" sz="1600" dirty="0">
              <a:solidFill>
                <a:schemeClr val="tx1">
                  <a:lumMod val="75000"/>
                  <a:lumOff val="25000"/>
                </a:schemeClr>
              </a:solidFill>
              <a:latin typeface="+mn-ea"/>
            </a:endParaRPr>
          </a:p>
        </p:txBody>
      </p:sp>
      <p:sp>
        <p:nvSpPr>
          <p:cNvPr id="11" name="正方形/長方形 10"/>
          <p:cNvSpPr/>
          <p:nvPr/>
        </p:nvSpPr>
        <p:spPr bwMode="auto">
          <a:xfrm>
            <a:off x="971960" y="2348988"/>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0002</a:t>
            </a:r>
            <a:endParaRPr kumimoji="1" lang="ja-JP" altLang="en-US" sz="1600" dirty="0">
              <a:solidFill>
                <a:schemeClr val="accent6"/>
              </a:solidFill>
              <a:latin typeface="+mn-ea"/>
            </a:endParaRPr>
          </a:p>
        </p:txBody>
      </p:sp>
      <p:sp>
        <p:nvSpPr>
          <p:cNvPr id="12" name="正方形/長方形 11"/>
          <p:cNvSpPr/>
          <p:nvPr/>
        </p:nvSpPr>
        <p:spPr bwMode="auto">
          <a:xfrm rot="5400000">
            <a:off x="1061961" y="2888994"/>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2800" b="1"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13" name="正方形/長方形 12"/>
          <p:cNvSpPr/>
          <p:nvPr/>
        </p:nvSpPr>
        <p:spPr bwMode="auto">
          <a:xfrm>
            <a:off x="971960" y="1268976"/>
            <a:ext cx="450005"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14" name="正方形/長方形 13"/>
          <p:cNvSpPr/>
          <p:nvPr/>
        </p:nvSpPr>
        <p:spPr bwMode="auto">
          <a:xfrm>
            <a:off x="1781969" y="1268976"/>
            <a:ext cx="450005"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データ</a:t>
            </a:r>
          </a:p>
        </p:txBody>
      </p:sp>
      <p:sp>
        <p:nvSpPr>
          <p:cNvPr id="15" name="正方形/長方形 14"/>
          <p:cNvSpPr/>
          <p:nvPr/>
        </p:nvSpPr>
        <p:spPr bwMode="auto">
          <a:xfrm>
            <a:off x="1691968" y="4149008"/>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33</a:t>
            </a:r>
            <a:endParaRPr kumimoji="1" lang="ja-JP" altLang="en-US" sz="1600" dirty="0">
              <a:solidFill>
                <a:schemeClr val="tx1">
                  <a:lumMod val="75000"/>
                  <a:lumOff val="25000"/>
                </a:schemeClr>
              </a:solidFill>
              <a:latin typeface="+mn-ea"/>
            </a:endParaRPr>
          </a:p>
        </p:txBody>
      </p:sp>
      <p:sp>
        <p:nvSpPr>
          <p:cNvPr id="16" name="正方形/長方形 15"/>
          <p:cNvSpPr/>
          <p:nvPr/>
        </p:nvSpPr>
        <p:spPr bwMode="auto">
          <a:xfrm>
            <a:off x="1691968" y="4509012"/>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55</a:t>
            </a:r>
            <a:endParaRPr kumimoji="1" lang="ja-JP" altLang="en-US" sz="1600" dirty="0">
              <a:solidFill>
                <a:schemeClr val="accent6"/>
              </a:solidFill>
              <a:latin typeface="+mn-ea"/>
            </a:endParaRPr>
          </a:p>
        </p:txBody>
      </p:sp>
      <p:sp>
        <p:nvSpPr>
          <p:cNvPr id="17" name="正方形/長方形 16"/>
          <p:cNvSpPr/>
          <p:nvPr/>
        </p:nvSpPr>
        <p:spPr bwMode="auto">
          <a:xfrm>
            <a:off x="1061961" y="4149008"/>
            <a:ext cx="450005"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8000</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1061961" y="4509012"/>
            <a:ext cx="450005"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8001</a:t>
            </a:r>
            <a:endParaRPr kumimoji="1" lang="ja-JP" altLang="en-US" sz="1600" dirty="0">
              <a:solidFill>
                <a:schemeClr val="accent6"/>
              </a:solidFill>
              <a:latin typeface="+mn-ea"/>
            </a:endParaRPr>
          </a:p>
        </p:txBody>
      </p:sp>
      <p:sp>
        <p:nvSpPr>
          <p:cNvPr id="19" name="正方形/長方形 18"/>
          <p:cNvSpPr/>
          <p:nvPr/>
        </p:nvSpPr>
        <p:spPr bwMode="auto">
          <a:xfrm>
            <a:off x="3851992" y="1628980"/>
            <a:ext cx="1440016" cy="720008"/>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0" name="正方形/長方形 19"/>
          <p:cNvSpPr/>
          <p:nvPr/>
        </p:nvSpPr>
        <p:spPr bwMode="auto">
          <a:xfrm>
            <a:off x="3851992" y="1628980"/>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0002</a:t>
            </a: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3851992" y="1988984"/>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8001</a:t>
            </a:r>
            <a:endParaRPr kumimoji="1" lang="ja-JP" altLang="en-US" sz="1600" dirty="0">
              <a:solidFill>
                <a:schemeClr val="tx1">
                  <a:lumMod val="75000"/>
                  <a:lumOff val="25000"/>
                </a:schemeClr>
              </a:solidFill>
              <a:latin typeface="+mn-ea"/>
            </a:endParaRPr>
          </a:p>
        </p:txBody>
      </p:sp>
      <p:sp>
        <p:nvSpPr>
          <p:cNvPr id="22" name="正方形/長方形 21"/>
          <p:cNvSpPr/>
          <p:nvPr/>
        </p:nvSpPr>
        <p:spPr bwMode="auto">
          <a:xfrm>
            <a:off x="4572000" y="1628980"/>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23" name="正方形/長方形 22"/>
          <p:cNvSpPr/>
          <p:nvPr/>
        </p:nvSpPr>
        <p:spPr bwMode="auto">
          <a:xfrm>
            <a:off x="4572000" y="1988984"/>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55</a:t>
            </a: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3851993" y="126897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6"/>
                </a:solidFill>
                <a:latin typeface="+mn-ea"/>
              </a:rPr>
              <a:t>タグ</a:t>
            </a:r>
          </a:p>
        </p:txBody>
      </p:sp>
      <p:sp>
        <p:nvSpPr>
          <p:cNvPr id="25" name="正方形/長方形 24"/>
          <p:cNvSpPr/>
          <p:nvPr/>
        </p:nvSpPr>
        <p:spPr bwMode="auto">
          <a:xfrm>
            <a:off x="4572000" y="126897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6"/>
                </a:solidFill>
                <a:latin typeface="+mn-ea"/>
              </a:rPr>
              <a:t>データ</a:t>
            </a:r>
          </a:p>
        </p:txBody>
      </p:sp>
      <p:sp>
        <p:nvSpPr>
          <p:cNvPr id="26" name="正方形/長方形 25"/>
          <p:cNvSpPr/>
          <p:nvPr/>
        </p:nvSpPr>
        <p:spPr bwMode="auto">
          <a:xfrm>
            <a:off x="4211996" y="2438989"/>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容量が２エントリのキャッシュ</a:t>
            </a:r>
          </a:p>
        </p:txBody>
      </p:sp>
      <p:cxnSp>
        <p:nvCxnSpPr>
          <p:cNvPr id="28" name="曲線コネクタ 27"/>
          <p:cNvCxnSpPr>
            <a:stCxn id="7" idx="3"/>
            <a:endCxn id="20" idx="1"/>
          </p:cNvCxnSpPr>
          <p:nvPr/>
        </p:nvCxnSpPr>
        <p:spPr bwMode="auto">
          <a:xfrm flipV="1">
            <a:off x="2411976" y="1808982"/>
            <a:ext cx="1440016" cy="720008"/>
          </a:xfrm>
          <a:prstGeom prst="curvedConnector3">
            <a:avLst/>
          </a:prstGeom>
          <a:ln>
            <a:headEnd type="none" w="med" len="med"/>
            <a:tailEnd type="triangle"/>
          </a:ln>
        </p:spPr>
        <p:style>
          <a:lnRef idx="1">
            <a:schemeClr val="accent6"/>
          </a:lnRef>
          <a:fillRef idx="0">
            <a:schemeClr val="accent6"/>
          </a:fillRef>
          <a:effectRef idx="0">
            <a:schemeClr val="accent6"/>
          </a:effectRef>
          <a:fontRef idx="minor">
            <a:schemeClr val="tx1"/>
          </a:fontRef>
        </p:style>
      </p:cxnSp>
      <p:cxnSp>
        <p:nvCxnSpPr>
          <p:cNvPr id="30" name="曲線コネクタ 29"/>
          <p:cNvCxnSpPr>
            <a:stCxn id="16" idx="3"/>
            <a:endCxn id="21" idx="1"/>
          </p:cNvCxnSpPr>
          <p:nvPr/>
        </p:nvCxnSpPr>
        <p:spPr bwMode="auto">
          <a:xfrm flipV="1">
            <a:off x="2411976" y="2168986"/>
            <a:ext cx="1440016" cy="2520028"/>
          </a:xfrm>
          <a:prstGeom prst="curvedConnector3">
            <a:avLst>
              <a:gd name="adj1" fmla="val 50000"/>
            </a:avLst>
          </a:prstGeom>
          <a:ln>
            <a:headEnd type="none" w="med" len="med"/>
            <a:tailEnd type="triangle"/>
          </a:ln>
        </p:spPr>
        <p:style>
          <a:lnRef idx="1">
            <a:schemeClr val="accent6"/>
          </a:lnRef>
          <a:fillRef idx="0">
            <a:schemeClr val="accent6"/>
          </a:fillRef>
          <a:effectRef idx="0">
            <a:schemeClr val="accent6"/>
          </a:effectRef>
          <a:fontRef idx="minor">
            <a:schemeClr val="tx1"/>
          </a:fontRef>
        </p:style>
      </p:cxnSp>
      <p:sp>
        <p:nvSpPr>
          <p:cNvPr id="34" name="正方形/長方形 33"/>
          <p:cNvSpPr/>
          <p:nvPr/>
        </p:nvSpPr>
        <p:spPr bwMode="auto">
          <a:xfrm>
            <a:off x="1691968" y="5949028"/>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メモリ</a:t>
            </a:r>
          </a:p>
        </p:txBody>
      </p:sp>
    </p:spTree>
    <p:extLst>
      <p:ext uri="{BB962C8B-B14F-4D97-AF65-F5344CB8AC3E}">
        <p14:creationId xmlns:p14="http://schemas.microsoft.com/office/powerpoint/2010/main" val="2546618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読み出し時の動作</a:t>
            </a:r>
          </a:p>
        </p:txBody>
      </p:sp>
      <p:sp>
        <p:nvSpPr>
          <p:cNvPr id="3" name="テキスト プレースホルダー 2"/>
          <p:cNvSpPr>
            <a:spLocks noGrp="1"/>
          </p:cNvSpPr>
          <p:nvPr>
            <p:ph type="body" sz="quarter" idx="10"/>
          </p:nvPr>
        </p:nvSpPr>
        <p:spPr>
          <a:xfrm>
            <a:off x="2591978" y="2978995"/>
            <a:ext cx="6300070" cy="3329730"/>
          </a:xfrm>
        </p:spPr>
        <p:txBody>
          <a:bodyPr/>
          <a:lstStyle/>
          <a:p>
            <a:pPr marL="457200" indent="-457200">
              <a:buFont typeface="+mj-lt"/>
              <a:buAutoNum type="arabicPeriod"/>
            </a:pPr>
            <a:r>
              <a:rPr kumimoji="1" lang="ja-JP" altLang="en-US" dirty="0"/>
              <a:t>まず</a:t>
            </a:r>
            <a:r>
              <a:rPr lang="ja-JP" altLang="en-US" dirty="0"/>
              <a:t>全ての</a:t>
            </a:r>
            <a:r>
              <a:rPr kumimoji="1" lang="ja-JP" altLang="en-US" dirty="0"/>
              <a:t>タグを読み出す（この場合２つ）</a:t>
            </a:r>
            <a:endParaRPr kumimoji="1" lang="en-US" altLang="ja-JP" dirty="0"/>
          </a:p>
          <a:p>
            <a:pPr marL="457200" indent="-457200">
              <a:buFont typeface="+mj-lt"/>
              <a:buAutoNum type="arabicPeriod"/>
            </a:pPr>
            <a:r>
              <a:rPr kumimoji="1" lang="ja-JP" altLang="en-US" dirty="0"/>
              <a:t>アドレスと一致するタグがあるかをチェック</a:t>
            </a:r>
            <a:endParaRPr kumimoji="1" lang="en-US" altLang="ja-JP" dirty="0"/>
          </a:p>
          <a:p>
            <a:pPr marL="817200" lvl="1" indent="-457200">
              <a:buFont typeface="+mj-lt"/>
              <a:buAutoNum type="arabicPeriod"/>
            </a:pPr>
            <a:r>
              <a:rPr lang="ja-JP" altLang="en-US" dirty="0"/>
              <a:t>ヒット：</a:t>
            </a:r>
            <a:r>
              <a:rPr kumimoji="1" lang="ja-JP" altLang="en-US" dirty="0"/>
              <a:t>もしあれば，そこのデータを読む</a:t>
            </a:r>
            <a:endParaRPr kumimoji="1" lang="en-US" altLang="ja-JP" dirty="0"/>
          </a:p>
          <a:p>
            <a:pPr marL="817200" lvl="1" indent="-457200">
              <a:buFont typeface="+mj-lt"/>
              <a:buAutoNum type="arabicPeriod"/>
            </a:pPr>
            <a:r>
              <a:rPr kumimoji="1" lang="ja-JP" altLang="en-US" dirty="0"/>
              <a:t>ミス：　なければ，メモリにアクセス</a:t>
            </a:r>
            <a:endParaRPr kumimoji="1" lang="en-US" altLang="ja-JP" dirty="0"/>
          </a:p>
          <a:p>
            <a:r>
              <a:rPr kumimoji="1" lang="ja-JP" altLang="en-US" dirty="0"/>
              <a:t>たとえば </a:t>
            </a:r>
            <a:r>
              <a:rPr kumimoji="1" lang="en-US" altLang="ja-JP" dirty="0"/>
              <a:t>CPU </a:t>
            </a:r>
            <a:r>
              <a:rPr kumimoji="1" lang="ja-JP" altLang="en-US" dirty="0"/>
              <a:t>がアドレス </a:t>
            </a:r>
            <a:r>
              <a:rPr kumimoji="1" lang="en-US" altLang="ja-JP" dirty="0"/>
              <a:t>8001 </a:t>
            </a:r>
            <a:r>
              <a:rPr kumimoji="1" lang="ja-JP" altLang="en-US" dirty="0"/>
              <a:t>を読むと，</a:t>
            </a:r>
            <a:br>
              <a:rPr kumimoji="1" lang="en-US" altLang="ja-JP" dirty="0"/>
            </a:br>
            <a:r>
              <a:rPr kumimoji="1" lang="ja-JP" altLang="en-US" dirty="0"/>
              <a:t>タグに </a:t>
            </a:r>
            <a:r>
              <a:rPr kumimoji="1" lang="en-US" altLang="ja-JP" dirty="0"/>
              <a:t>8001 </a:t>
            </a:r>
            <a:r>
              <a:rPr kumimoji="1" lang="ja-JP" altLang="en-US" dirty="0"/>
              <a:t>があるのでヒット</a:t>
            </a:r>
            <a:endParaRPr kumimoji="1" lang="en-US" altLang="ja-JP" dirty="0"/>
          </a:p>
        </p:txBody>
      </p:sp>
      <p:sp>
        <p:nvSpPr>
          <p:cNvPr id="4" name="正方形/長方形 3"/>
          <p:cNvSpPr/>
          <p:nvPr/>
        </p:nvSpPr>
        <p:spPr bwMode="auto">
          <a:xfrm>
            <a:off x="1691968" y="1628980"/>
            <a:ext cx="720008" cy="432004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1691968" y="1628980"/>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84</a:t>
            </a:r>
            <a:endParaRPr kumimoji="1" lang="ja-JP" altLang="en-US" sz="1600" dirty="0">
              <a:solidFill>
                <a:schemeClr val="tx1">
                  <a:lumMod val="75000"/>
                  <a:lumOff val="25000"/>
                </a:schemeClr>
              </a:solidFill>
              <a:latin typeface="+mn-ea"/>
            </a:endParaRPr>
          </a:p>
        </p:txBody>
      </p:sp>
      <p:sp>
        <p:nvSpPr>
          <p:cNvPr id="6" name="正方形/長方形 5"/>
          <p:cNvSpPr/>
          <p:nvPr/>
        </p:nvSpPr>
        <p:spPr bwMode="auto">
          <a:xfrm>
            <a:off x="1691968" y="1988984"/>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err="1">
                <a:solidFill>
                  <a:schemeClr val="tx1">
                    <a:lumMod val="75000"/>
                    <a:lumOff val="25000"/>
                  </a:schemeClr>
                </a:solidFill>
                <a:latin typeface="+mn-ea"/>
              </a:rPr>
              <a:t>ff</a:t>
            </a:r>
            <a:endParaRPr kumimoji="1" lang="ja-JP" altLang="en-US" sz="1600" dirty="0">
              <a:solidFill>
                <a:schemeClr val="tx1">
                  <a:lumMod val="75000"/>
                  <a:lumOff val="25000"/>
                </a:schemeClr>
              </a:solidFill>
              <a:latin typeface="+mn-ea"/>
            </a:endParaRPr>
          </a:p>
        </p:txBody>
      </p:sp>
      <p:sp>
        <p:nvSpPr>
          <p:cNvPr id="7" name="正方形/長方形 6"/>
          <p:cNvSpPr/>
          <p:nvPr/>
        </p:nvSpPr>
        <p:spPr bwMode="auto">
          <a:xfrm>
            <a:off x="1691968" y="2348988"/>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12</a:t>
            </a:r>
            <a:endParaRPr kumimoji="1" lang="ja-JP" altLang="en-US" sz="1600" dirty="0">
              <a:solidFill>
                <a:schemeClr val="accent6"/>
              </a:solidFill>
              <a:latin typeface="+mn-ea"/>
            </a:endParaRPr>
          </a:p>
        </p:txBody>
      </p:sp>
      <p:sp>
        <p:nvSpPr>
          <p:cNvPr id="8" name="正方形/長方形 7"/>
          <p:cNvSpPr/>
          <p:nvPr/>
        </p:nvSpPr>
        <p:spPr bwMode="auto">
          <a:xfrm rot="5400000">
            <a:off x="1691968" y="2888995"/>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2800" b="1"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9" name="正方形/長方形 8"/>
          <p:cNvSpPr/>
          <p:nvPr/>
        </p:nvSpPr>
        <p:spPr bwMode="auto">
          <a:xfrm>
            <a:off x="971960" y="1628980"/>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0000</a:t>
            </a:r>
            <a:endParaRPr kumimoji="1" lang="ja-JP" altLang="en-US" sz="1600" dirty="0">
              <a:solidFill>
                <a:schemeClr val="tx1">
                  <a:lumMod val="75000"/>
                  <a:lumOff val="25000"/>
                </a:schemeClr>
              </a:solidFill>
              <a:latin typeface="+mn-ea"/>
            </a:endParaRPr>
          </a:p>
        </p:txBody>
      </p:sp>
      <p:sp>
        <p:nvSpPr>
          <p:cNvPr id="10" name="正方形/長方形 9"/>
          <p:cNvSpPr/>
          <p:nvPr/>
        </p:nvSpPr>
        <p:spPr bwMode="auto">
          <a:xfrm>
            <a:off x="971960" y="198898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0001</a:t>
            </a:r>
            <a:endParaRPr kumimoji="1" lang="ja-JP" altLang="en-US" sz="1600" dirty="0">
              <a:solidFill>
                <a:schemeClr val="tx1">
                  <a:lumMod val="75000"/>
                  <a:lumOff val="25000"/>
                </a:schemeClr>
              </a:solidFill>
              <a:latin typeface="+mn-ea"/>
            </a:endParaRPr>
          </a:p>
        </p:txBody>
      </p:sp>
      <p:sp>
        <p:nvSpPr>
          <p:cNvPr id="11" name="正方形/長方形 10"/>
          <p:cNvSpPr/>
          <p:nvPr/>
        </p:nvSpPr>
        <p:spPr bwMode="auto">
          <a:xfrm>
            <a:off x="971960" y="2348988"/>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0002</a:t>
            </a:r>
            <a:endParaRPr kumimoji="1" lang="ja-JP" altLang="en-US" sz="1600" dirty="0">
              <a:solidFill>
                <a:schemeClr val="accent6"/>
              </a:solidFill>
              <a:latin typeface="+mn-ea"/>
            </a:endParaRPr>
          </a:p>
        </p:txBody>
      </p:sp>
      <p:sp>
        <p:nvSpPr>
          <p:cNvPr id="12" name="正方形/長方形 11"/>
          <p:cNvSpPr/>
          <p:nvPr/>
        </p:nvSpPr>
        <p:spPr bwMode="auto">
          <a:xfrm rot="5400000">
            <a:off x="1061961" y="2888994"/>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2800" b="1"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13" name="正方形/長方形 12"/>
          <p:cNvSpPr/>
          <p:nvPr/>
        </p:nvSpPr>
        <p:spPr bwMode="auto">
          <a:xfrm>
            <a:off x="971960" y="1268976"/>
            <a:ext cx="450005"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14" name="正方形/長方形 13"/>
          <p:cNvSpPr/>
          <p:nvPr/>
        </p:nvSpPr>
        <p:spPr bwMode="auto">
          <a:xfrm>
            <a:off x="1781969" y="1268976"/>
            <a:ext cx="450005"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データ</a:t>
            </a:r>
          </a:p>
        </p:txBody>
      </p:sp>
      <p:sp>
        <p:nvSpPr>
          <p:cNvPr id="15" name="正方形/長方形 14"/>
          <p:cNvSpPr/>
          <p:nvPr/>
        </p:nvSpPr>
        <p:spPr bwMode="auto">
          <a:xfrm>
            <a:off x="1691968" y="4149008"/>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33</a:t>
            </a:r>
            <a:endParaRPr kumimoji="1" lang="ja-JP" altLang="en-US" sz="1600" dirty="0">
              <a:solidFill>
                <a:schemeClr val="tx1">
                  <a:lumMod val="75000"/>
                  <a:lumOff val="25000"/>
                </a:schemeClr>
              </a:solidFill>
              <a:latin typeface="+mn-ea"/>
            </a:endParaRPr>
          </a:p>
        </p:txBody>
      </p:sp>
      <p:sp>
        <p:nvSpPr>
          <p:cNvPr id="16" name="正方形/長方形 15"/>
          <p:cNvSpPr/>
          <p:nvPr/>
        </p:nvSpPr>
        <p:spPr bwMode="auto">
          <a:xfrm>
            <a:off x="1691968" y="4509012"/>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55</a:t>
            </a:r>
            <a:endParaRPr kumimoji="1" lang="ja-JP" altLang="en-US" sz="1600" dirty="0">
              <a:solidFill>
                <a:schemeClr val="accent6"/>
              </a:solidFill>
              <a:latin typeface="+mn-ea"/>
            </a:endParaRPr>
          </a:p>
        </p:txBody>
      </p:sp>
      <p:sp>
        <p:nvSpPr>
          <p:cNvPr id="17" name="正方形/長方形 16"/>
          <p:cNvSpPr/>
          <p:nvPr/>
        </p:nvSpPr>
        <p:spPr bwMode="auto">
          <a:xfrm>
            <a:off x="1061961" y="4149008"/>
            <a:ext cx="450005"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8000</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1061961" y="4509012"/>
            <a:ext cx="450005"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8001</a:t>
            </a:r>
            <a:endParaRPr kumimoji="1" lang="ja-JP" altLang="en-US" sz="1600" dirty="0">
              <a:solidFill>
                <a:schemeClr val="accent6"/>
              </a:solidFill>
              <a:latin typeface="+mn-ea"/>
            </a:endParaRPr>
          </a:p>
        </p:txBody>
      </p:sp>
      <p:sp>
        <p:nvSpPr>
          <p:cNvPr id="19" name="正方形/長方形 18"/>
          <p:cNvSpPr/>
          <p:nvPr/>
        </p:nvSpPr>
        <p:spPr bwMode="auto">
          <a:xfrm>
            <a:off x="3851992" y="1628980"/>
            <a:ext cx="1440016" cy="720008"/>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0" name="正方形/長方形 19"/>
          <p:cNvSpPr/>
          <p:nvPr/>
        </p:nvSpPr>
        <p:spPr bwMode="auto">
          <a:xfrm>
            <a:off x="3851992" y="1628980"/>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0002</a:t>
            </a: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3851992" y="1988984"/>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8001</a:t>
            </a:r>
            <a:endParaRPr kumimoji="1" lang="ja-JP" altLang="en-US" sz="1600" dirty="0">
              <a:solidFill>
                <a:schemeClr val="tx1">
                  <a:lumMod val="75000"/>
                  <a:lumOff val="25000"/>
                </a:schemeClr>
              </a:solidFill>
              <a:latin typeface="+mn-ea"/>
            </a:endParaRPr>
          </a:p>
        </p:txBody>
      </p:sp>
      <p:sp>
        <p:nvSpPr>
          <p:cNvPr id="22" name="正方形/長方形 21"/>
          <p:cNvSpPr/>
          <p:nvPr/>
        </p:nvSpPr>
        <p:spPr bwMode="auto">
          <a:xfrm>
            <a:off x="4572000" y="1628980"/>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23" name="正方形/長方形 22"/>
          <p:cNvSpPr/>
          <p:nvPr/>
        </p:nvSpPr>
        <p:spPr bwMode="auto">
          <a:xfrm>
            <a:off x="4572000" y="1988984"/>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55</a:t>
            </a: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3851993" y="126897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6"/>
                </a:solidFill>
                <a:latin typeface="+mn-ea"/>
              </a:rPr>
              <a:t>タグ</a:t>
            </a:r>
          </a:p>
        </p:txBody>
      </p:sp>
      <p:sp>
        <p:nvSpPr>
          <p:cNvPr id="25" name="正方形/長方形 24"/>
          <p:cNvSpPr/>
          <p:nvPr/>
        </p:nvSpPr>
        <p:spPr bwMode="auto">
          <a:xfrm>
            <a:off x="4572000" y="126897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6"/>
                </a:solidFill>
                <a:latin typeface="+mn-ea"/>
              </a:rPr>
              <a:t>データ</a:t>
            </a:r>
          </a:p>
        </p:txBody>
      </p:sp>
      <p:sp>
        <p:nvSpPr>
          <p:cNvPr id="26" name="正方形/長方形 25"/>
          <p:cNvSpPr/>
          <p:nvPr/>
        </p:nvSpPr>
        <p:spPr bwMode="auto">
          <a:xfrm>
            <a:off x="4211996" y="2438989"/>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容量２のキャッシュ</a:t>
            </a:r>
          </a:p>
        </p:txBody>
      </p:sp>
      <p:sp>
        <p:nvSpPr>
          <p:cNvPr id="34" name="正方形/長方形 33"/>
          <p:cNvSpPr/>
          <p:nvPr/>
        </p:nvSpPr>
        <p:spPr bwMode="auto">
          <a:xfrm>
            <a:off x="1691968" y="5949028"/>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メモリ</a:t>
            </a:r>
          </a:p>
        </p:txBody>
      </p:sp>
    </p:spTree>
    <p:extLst>
      <p:ext uri="{BB962C8B-B14F-4D97-AF65-F5344CB8AC3E}">
        <p14:creationId xmlns:p14="http://schemas.microsoft.com/office/powerpoint/2010/main" val="39392858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フルアソシアティブ方式とそ</a:t>
            </a:r>
            <a:r>
              <a:rPr kumimoji="1" lang="ja-JP" altLang="en-US" dirty="0"/>
              <a:t>の問題</a:t>
            </a:r>
          </a:p>
        </p:txBody>
      </p:sp>
      <p:sp>
        <p:nvSpPr>
          <p:cNvPr id="3" name="テキスト プレースホルダー 2"/>
          <p:cNvSpPr>
            <a:spLocks noGrp="1"/>
          </p:cNvSpPr>
          <p:nvPr>
            <p:ph type="body" sz="quarter" idx="10"/>
          </p:nvPr>
        </p:nvSpPr>
        <p:spPr>
          <a:xfrm>
            <a:off x="431954" y="3249305"/>
            <a:ext cx="8100090" cy="3239729"/>
          </a:xfrm>
        </p:spPr>
        <p:txBody>
          <a:bodyPr/>
          <a:lstStyle/>
          <a:p>
            <a:r>
              <a:rPr lang="ja-JP" altLang="en-US" dirty="0"/>
              <a:t>先ほどの方式を</a:t>
            </a:r>
            <a:r>
              <a:rPr lang="ja-JP" altLang="en-US" dirty="0">
                <a:solidFill>
                  <a:schemeClr val="accent5"/>
                </a:solidFill>
              </a:rPr>
              <a:t>フルアソシアティブ</a:t>
            </a:r>
            <a:r>
              <a:rPr lang="ja-JP" altLang="en-US" dirty="0"/>
              <a:t>方式と呼ぶ</a:t>
            </a:r>
            <a:endParaRPr lang="en-US" altLang="ja-JP" dirty="0"/>
          </a:p>
          <a:p>
            <a:pPr lvl="1"/>
            <a:r>
              <a:rPr kumimoji="1" lang="ja-JP" altLang="en-US" dirty="0"/>
              <a:t>全てのタグをチェックする方式</a:t>
            </a:r>
            <a:endParaRPr kumimoji="1" lang="en-US" altLang="ja-JP" dirty="0"/>
          </a:p>
          <a:p>
            <a:r>
              <a:rPr kumimoji="1" lang="ja-JP" altLang="en-US" dirty="0"/>
              <a:t>問題：</a:t>
            </a:r>
            <a:endParaRPr kumimoji="1" lang="en-US" altLang="ja-JP" dirty="0"/>
          </a:p>
          <a:p>
            <a:pPr lvl="1"/>
            <a:r>
              <a:rPr kumimoji="1" lang="ja-JP" altLang="en-US" dirty="0"/>
              <a:t>格納データ数を増やすと，比例して比較するタグ数が増える</a:t>
            </a:r>
            <a:endParaRPr kumimoji="1" lang="en-US" altLang="ja-JP" dirty="0"/>
          </a:p>
          <a:p>
            <a:pPr lvl="1"/>
            <a:r>
              <a:rPr kumimoji="1" lang="ja-JP" altLang="en-US" dirty="0"/>
              <a:t>比較のための回路は複雑で遅いし，電気もバカ食いする</a:t>
            </a:r>
            <a:endParaRPr kumimoji="1" lang="en-US" altLang="ja-JP" dirty="0"/>
          </a:p>
        </p:txBody>
      </p:sp>
      <p:sp>
        <p:nvSpPr>
          <p:cNvPr id="4" name="正方形/長方形 3"/>
          <p:cNvSpPr/>
          <p:nvPr/>
        </p:nvSpPr>
        <p:spPr bwMode="auto">
          <a:xfrm>
            <a:off x="2411976" y="1268976"/>
            <a:ext cx="1440016" cy="720008"/>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2411976" y="1268976"/>
            <a:ext cx="720008" cy="360004"/>
          </a:xfrm>
          <a:prstGeom prst="rect">
            <a:avLst/>
          </a:prstGeom>
          <a:noFill/>
          <a:ln w="38100">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0002</a:t>
            </a:r>
            <a:endParaRPr kumimoji="1" lang="ja-JP" altLang="en-US" sz="1600" dirty="0">
              <a:solidFill>
                <a:schemeClr val="tx1">
                  <a:lumMod val="75000"/>
                  <a:lumOff val="25000"/>
                </a:schemeClr>
              </a:solidFill>
              <a:latin typeface="+mn-ea"/>
            </a:endParaRPr>
          </a:p>
        </p:txBody>
      </p:sp>
      <p:sp>
        <p:nvSpPr>
          <p:cNvPr id="6" name="正方形/長方形 5"/>
          <p:cNvSpPr/>
          <p:nvPr/>
        </p:nvSpPr>
        <p:spPr bwMode="auto">
          <a:xfrm>
            <a:off x="2411976" y="1628980"/>
            <a:ext cx="720008" cy="360004"/>
          </a:xfrm>
          <a:prstGeom prst="rect">
            <a:avLst/>
          </a:prstGeom>
          <a:noFill/>
          <a:ln w="38100">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8000</a:t>
            </a:r>
            <a:endParaRPr kumimoji="1" lang="ja-JP" altLang="en-US" sz="1600" dirty="0">
              <a:solidFill>
                <a:schemeClr val="tx1">
                  <a:lumMod val="75000"/>
                  <a:lumOff val="25000"/>
                </a:schemeClr>
              </a:solidFill>
              <a:latin typeface="+mn-ea"/>
            </a:endParaRPr>
          </a:p>
        </p:txBody>
      </p:sp>
      <p:sp>
        <p:nvSpPr>
          <p:cNvPr id="7" name="正方形/長方形 6"/>
          <p:cNvSpPr/>
          <p:nvPr/>
        </p:nvSpPr>
        <p:spPr bwMode="auto">
          <a:xfrm>
            <a:off x="3131984" y="1268976"/>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3131984" y="1628980"/>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33</a:t>
            </a: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2411977"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6"/>
                </a:solidFill>
                <a:latin typeface="+mn-ea"/>
              </a:rPr>
              <a:t>タグ</a:t>
            </a:r>
          </a:p>
        </p:txBody>
      </p:sp>
      <p:sp>
        <p:nvSpPr>
          <p:cNvPr id="10" name="正方形/長方形 9"/>
          <p:cNvSpPr/>
          <p:nvPr/>
        </p:nvSpPr>
        <p:spPr bwMode="auto">
          <a:xfrm>
            <a:off x="3131984"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6"/>
                </a:solidFill>
                <a:latin typeface="+mn-ea"/>
              </a:rPr>
              <a:t>データ</a:t>
            </a:r>
          </a:p>
        </p:txBody>
      </p:sp>
      <p:sp>
        <p:nvSpPr>
          <p:cNvPr id="11" name="正方形/長方形 10"/>
          <p:cNvSpPr/>
          <p:nvPr/>
        </p:nvSpPr>
        <p:spPr bwMode="auto">
          <a:xfrm>
            <a:off x="2771980" y="216898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容量２のキャッシュ</a:t>
            </a:r>
            <a:br>
              <a:rPr kumimoji="1" lang="en-US" altLang="ja-JP" sz="1600" dirty="0">
                <a:solidFill>
                  <a:schemeClr val="tx1">
                    <a:lumMod val="75000"/>
                    <a:lumOff val="25000"/>
                  </a:schemeClr>
                </a:solidFill>
                <a:latin typeface="+mn-ea"/>
              </a:rPr>
            </a:br>
            <a:r>
              <a:rPr kumimoji="1" lang="ja-JP" altLang="en-US" sz="1600" dirty="0">
                <a:solidFill>
                  <a:schemeClr val="tx1">
                    <a:lumMod val="75000"/>
                    <a:lumOff val="25000"/>
                  </a:schemeClr>
                </a:solidFill>
                <a:latin typeface="+mn-ea"/>
              </a:rPr>
              <a:t>２つのタグをチェック</a:t>
            </a:r>
          </a:p>
        </p:txBody>
      </p:sp>
      <p:sp>
        <p:nvSpPr>
          <p:cNvPr id="12" name="正方形/長方形 11"/>
          <p:cNvSpPr/>
          <p:nvPr/>
        </p:nvSpPr>
        <p:spPr bwMode="auto">
          <a:xfrm>
            <a:off x="5292008" y="1268976"/>
            <a:ext cx="1440016" cy="1440016"/>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5292008" y="1268976"/>
            <a:ext cx="720008" cy="360004"/>
          </a:xfrm>
          <a:prstGeom prst="rect">
            <a:avLst/>
          </a:prstGeom>
          <a:noFill/>
          <a:ln w="38100">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0002</a:t>
            </a:r>
            <a:endParaRPr kumimoji="1" lang="ja-JP" altLang="en-US" sz="1600" dirty="0">
              <a:solidFill>
                <a:schemeClr val="tx1">
                  <a:lumMod val="75000"/>
                  <a:lumOff val="25000"/>
                </a:schemeClr>
              </a:solidFill>
              <a:latin typeface="+mn-ea"/>
            </a:endParaRPr>
          </a:p>
        </p:txBody>
      </p:sp>
      <p:sp>
        <p:nvSpPr>
          <p:cNvPr id="14" name="正方形/長方形 13"/>
          <p:cNvSpPr/>
          <p:nvPr/>
        </p:nvSpPr>
        <p:spPr bwMode="auto">
          <a:xfrm>
            <a:off x="5292008" y="1628980"/>
            <a:ext cx="720008" cy="360004"/>
          </a:xfrm>
          <a:prstGeom prst="rect">
            <a:avLst/>
          </a:prstGeom>
          <a:noFill/>
          <a:ln w="38100">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8000</a:t>
            </a:r>
            <a:endParaRPr kumimoji="1" lang="ja-JP" altLang="en-US" sz="1600" dirty="0">
              <a:solidFill>
                <a:schemeClr val="tx1">
                  <a:lumMod val="75000"/>
                  <a:lumOff val="25000"/>
                </a:schemeClr>
              </a:solidFill>
              <a:latin typeface="+mn-ea"/>
            </a:endParaRPr>
          </a:p>
        </p:txBody>
      </p:sp>
      <p:sp>
        <p:nvSpPr>
          <p:cNvPr id="15" name="正方形/長方形 14"/>
          <p:cNvSpPr/>
          <p:nvPr/>
        </p:nvSpPr>
        <p:spPr bwMode="auto">
          <a:xfrm>
            <a:off x="6012016" y="1268976"/>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16" name="正方形/長方形 15"/>
          <p:cNvSpPr/>
          <p:nvPr/>
        </p:nvSpPr>
        <p:spPr bwMode="auto">
          <a:xfrm>
            <a:off x="6012016" y="1628980"/>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33</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5292009"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6"/>
                </a:solidFill>
                <a:latin typeface="+mn-ea"/>
              </a:rPr>
              <a:t>タグ</a:t>
            </a:r>
          </a:p>
        </p:txBody>
      </p:sp>
      <p:sp>
        <p:nvSpPr>
          <p:cNvPr id="18" name="正方形/長方形 17"/>
          <p:cNvSpPr/>
          <p:nvPr/>
        </p:nvSpPr>
        <p:spPr bwMode="auto">
          <a:xfrm>
            <a:off x="6012016"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6"/>
                </a:solidFill>
                <a:latin typeface="+mn-ea"/>
              </a:rPr>
              <a:t>データ</a:t>
            </a:r>
          </a:p>
        </p:txBody>
      </p:sp>
      <p:sp>
        <p:nvSpPr>
          <p:cNvPr id="19" name="正方形/長方形 18"/>
          <p:cNvSpPr/>
          <p:nvPr/>
        </p:nvSpPr>
        <p:spPr bwMode="auto">
          <a:xfrm>
            <a:off x="5652012" y="288899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容量</a:t>
            </a:r>
            <a:r>
              <a:rPr kumimoji="1" lang="en-US" altLang="ja-JP" sz="1600" dirty="0">
                <a:solidFill>
                  <a:schemeClr val="tx1">
                    <a:lumMod val="75000"/>
                    <a:lumOff val="25000"/>
                  </a:schemeClr>
                </a:solidFill>
                <a:latin typeface="+mn-ea"/>
              </a:rPr>
              <a:t>4</a:t>
            </a:r>
            <a:r>
              <a:rPr kumimoji="1" lang="ja-JP" altLang="en-US" sz="1600" dirty="0">
                <a:solidFill>
                  <a:schemeClr val="tx1">
                    <a:lumMod val="75000"/>
                    <a:lumOff val="25000"/>
                  </a:schemeClr>
                </a:solidFill>
                <a:latin typeface="+mn-ea"/>
              </a:rPr>
              <a:t>のキャッシュ</a:t>
            </a:r>
            <a:endParaRPr kumimoji="1" lang="en-US" altLang="ja-JP" sz="1600" dirty="0">
              <a:solidFill>
                <a:schemeClr val="tx1">
                  <a:lumMod val="75000"/>
                  <a:lumOff val="25000"/>
                </a:schemeClr>
              </a:solidFill>
              <a:latin typeface="+mn-ea"/>
            </a:endParaRPr>
          </a:p>
          <a:p>
            <a:pPr algn="ctr"/>
            <a:r>
              <a:rPr kumimoji="1" lang="ja-JP" altLang="en-US" sz="1600" dirty="0">
                <a:solidFill>
                  <a:schemeClr val="tx1">
                    <a:lumMod val="75000"/>
                    <a:lumOff val="25000"/>
                  </a:schemeClr>
                </a:solidFill>
                <a:latin typeface="+mn-ea"/>
              </a:rPr>
              <a:t>４つのタグをチェック</a:t>
            </a:r>
          </a:p>
        </p:txBody>
      </p:sp>
      <p:sp>
        <p:nvSpPr>
          <p:cNvPr id="21" name="正方形/長方形 20"/>
          <p:cNvSpPr/>
          <p:nvPr/>
        </p:nvSpPr>
        <p:spPr bwMode="auto">
          <a:xfrm>
            <a:off x="5292008" y="1988984"/>
            <a:ext cx="720008" cy="360004"/>
          </a:xfrm>
          <a:prstGeom prst="rect">
            <a:avLst/>
          </a:prstGeom>
          <a:noFill/>
          <a:ln w="38100">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0102</a:t>
            </a:r>
            <a:endParaRPr kumimoji="1" lang="ja-JP" altLang="en-US" sz="1600" dirty="0">
              <a:solidFill>
                <a:schemeClr val="tx1">
                  <a:lumMod val="75000"/>
                  <a:lumOff val="25000"/>
                </a:schemeClr>
              </a:solidFill>
              <a:latin typeface="+mn-ea"/>
            </a:endParaRPr>
          </a:p>
        </p:txBody>
      </p:sp>
      <p:sp>
        <p:nvSpPr>
          <p:cNvPr id="22" name="正方形/長方形 21"/>
          <p:cNvSpPr/>
          <p:nvPr/>
        </p:nvSpPr>
        <p:spPr bwMode="auto">
          <a:xfrm>
            <a:off x="5292008" y="2348988"/>
            <a:ext cx="720008" cy="360004"/>
          </a:xfrm>
          <a:prstGeom prst="rect">
            <a:avLst/>
          </a:prstGeom>
          <a:noFill/>
          <a:ln w="38100">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5511</a:t>
            </a:r>
            <a:endParaRPr kumimoji="1" lang="ja-JP" altLang="en-US" sz="1600" dirty="0">
              <a:solidFill>
                <a:schemeClr val="tx1">
                  <a:lumMod val="75000"/>
                  <a:lumOff val="25000"/>
                </a:schemeClr>
              </a:solidFill>
              <a:latin typeface="+mn-ea"/>
            </a:endParaRPr>
          </a:p>
        </p:txBody>
      </p:sp>
      <p:sp>
        <p:nvSpPr>
          <p:cNvPr id="23" name="正方形/長方形 22"/>
          <p:cNvSpPr/>
          <p:nvPr/>
        </p:nvSpPr>
        <p:spPr bwMode="auto">
          <a:xfrm>
            <a:off x="6012016" y="1988984"/>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a:t>
            </a: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6012016" y="2348988"/>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78</a:t>
            </a:r>
            <a:endParaRPr kumimoji="1" lang="ja-JP" altLang="en-US" sz="1600" dirty="0">
              <a:solidFill>
                <a:schemeClr val="tx1">
                  <a:lumMod val="75000"/>
                  <a:lumOff val="25000"/>
                </a:schemeClr>
              </a:solidFill>
              <a:latin typeface="+mn-ea"/>
            </a:endParaRPr>
          </a:p>
        </p:txBody>
      </p:sp>
    </p:spTree>
    <p:extLst>
      <p:ext uri="{BB962C8B-B14F-4D97-AF65-F5344CB8AC3E}">
        <p14:creationId xmlns:p14="http://schemas.microsoft.com/office/powerpoint/2010/main" val="25443700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ダイレクトマップ方式</a:t>
            </a:r>
          </a:p>
        </p:txBody>
      </p:sp>
      <p:sp>
        <p:nvSpPr>
          <p:cNvPr id="3" name="テキスト プレースホルダー 2"/>
          <p:cNvSpPr>
            <a:spLocks noGrp="1"/>
          </p:cNvSpPr>
          <p:nvPr>
            <p:ph type="body" sz="quarter" idx="10"/>
          </p:nvPr>
        </p:nvSpPr>
        <p:spPr>
          <a:xfrm>
            <a:off x="431954" y="3519001"/>
            <a:ext cx="8460094" cy="2699723"/>
          </a:xfrm>
        </p:spPr>
        <p:txBody>
          <a:bodyPr/>
          <a:lstStyle/>
          <a:p>
            <a:r>
              <a:rPr kumimoji="1" lang="ja-JP" altLang="en-US" dirty="0"/>
              <a:t>「アドレス </a:t>
            </a:r>
            <a:r>
              <a:rPr kumimoji="1" lang="en-US" altLang="ja-JP" dirty="0"/>
              <a:t>mod </a:t>
            </a:r>
            <a:r>
              <a:rPr kumimoji="1" lang="ja-JP" altLang="en-US" dirty="0"/>
              <a:t>サイズ」の番号のエントリにアクセス</a:t>
            </a:r>
            <a:br>
              <a:rPr kumimoji="1" lang="en-US" altLang="ja-JP" dirty="0"/>
            </a:br>
            <a:r>
              <a:rPr kumimoji="1" lang="ja-JP" altLang="en-US" dirty="0"/>
              <a:t>（</a:t>
            </a:r>
            <a:r>
              <a:rPr kumimoji="1" lang="en-US" altLang="ja-JP" dirty="0"/>
              <a:t>mod </a:t>
            </a:r>
            <a:r>
              <a:rPr kumimoji="1" lang="ja-JP" altLang="en-US" dirty="0"/>
              <a:t>は剰余，数字は</a:t>
            </a:r>
            <a:r>
              <a:rPr kumimoji="1" lang="en-US" altLang="ja-JP" dirty="0"/>
              <a:t>16</a:t>
            </a:r>
            <a:r>
              <a:rPr kumimoji="1" lang="ja-JP" altLang="en-US" dirty="0"/>
              <a:t>進数表記）</a:t>
            </a:r>
            <a:endParaRPr kumimoji="1" lang="en-US" altLang="ja-JP" dirty="0"/>
          </a:p>
          <a:p>
            <a:pPr lvl="1"/>
            <a:r>
              <a:rPr lang="ja-JP" altLang="en-US" dirty="0"/>
              <a:t>アドレス </a:t>
            </a:r>
            <a:r>
              <a:rPr lang="en-US" altLang="ja-JP" dirty="0"/>
              <a:t>8000</a:t>
            </a:r>
            <a:r>
              <a:rPr lang="ja-JP" altLang="en-US" dirty="0"/>
              <a:t>：</a:t>
            </a:r>
            <a:r>
              <a:rPr lang="en-US" altLang="ja-JP" dirty="0"/>
              <a:t>8000 mod 4 = 0 </a:t>
            </a:r>
            <a:r>
              <a:rPr lang="ja-JP" altLang="en-US" dirty="0"/>
              <a:t>番にアクセス</a:t>
            </a:r>
            <a:endParaRPr lang="en-US" altLang="ja-JP" dirty="0"/>
          </a:p>
          <a:p>
            <a:pPr lvl="1"/>
            <a:r>
              <a:rPr kumimoji="1" lang="ja-JP" altLang="en-US" dirty="0"/>
              <a:t>アドレス </a:t>
            </a:r>
            <a:r>
              <a:rPr kumimoji="1" lang="en-US" altLang="ja-JP" dirty="0"/>
              <a:t>5513</a:t>
            </a:r>
            <a:r>
              <a:rPr kumimoji="1" lang="ja-JP" altLang="en-US" dirty="0"/>
              <a:t>：</a:t>
            </a:r>
            <a:r>
              <a:rPr kumimoji="1" lang="en-US" altLang="ja-JP" dirty="0"/>
              <a:t>5513 mod 4 = 3</a:t>
            </a:r>
            <a:r>
              <a:rPr lang="en-US" altLang="ja-JP" dirty="0"/>
              <a:t> </a:t>
            </a:r>
            <a:r>
              <a:rPr lang="ja-JP" altLang="en-US" dirty="0"/>
              <a:t>番にアクセス</a:t>
            </a:r>
            <a:endParaRPr lang="en-US" altLang="ja-JP" dirty="0"/>
          </a:p>
          <a:p>
            <a:r>
              <a:rPr kumimoji="1" lang="ja-JP" altLang="en-US" dirty="0"/>
              <a:t>フルアソシアティブとの違い：</a:t>
            </a:r>
            <a:endParaRPr kumimoji="1" lang="en-US" altLang="ja-JP" dirty="0"/>
          </a:p>
          <a:p>
            <a:pPr lvl="1"/>
            <a:r>
              <a:rPr kumimoji="1" lang="ja-JP" altLang="en-US" dirty="0"/>
              <a:t>利点：チェックするタグは常に１つですむ</a:t>
            </a:r>
            <a:endParaRPr kumimoji="1" lang="en-US" altLang="ja-JP" dirty="0"/>
          </a:p>
          <a:p>
            <a:pPr lvl="1"/>
            <a:r>
              <a:rPr kumimoji="1" lang="ja-JP" altLang="en-US" dirty="0"/>
              <a:t>問題：アドレス下位がかぶると（</a:t>
            </a:r>
            <a:r>
              <a:rPr lang="ja-JP" altLang="en-US" dirty="0">
                <a:solidFill>
                  <a:schemeClr val="accent5"/>
                </a:solidFill>
              </a:rPr>
              <a:t>競合</a:t>
            </a:r>
            <a:r>
              <a:rPr lang="ja-JP" altLang="en-US" dirty="0"/>
              <a:t>とよぶ</a:t>
            </a:r>
            <a:r>
              <a:rPr kumimoji="1" lang="ja-JP" altLang="en-US" dirty="0"/>
              <a:t>），上書きされる</a:t>
            </a:r>
            <a:endParaRPr kumimoji="1" lang="en-US" altLang="ja-JP" dirty="0"/>
          </a:p>
          <a:p>
            <a:pPr lvl="2"/>
            <a:r>
              <a:rPr lang="en-US" altLang="ja-JP" dirty="0"/>
              <a:t>800</a:t>
            </a:r>
            <a:r>
              <a:rPr lang="en-US" altLang="ja-JP" b="1" dirty="0"/>
              <a:t>0</a:t>
            </a:r>
            <a:r>
              <a:rPr lang="en-US" altLang="ja-JP" dirty="0"/>
              <a:t>, 700</a:t>
            </a:r>
            <a:r>
              <a:rPr lang="en-US" altLang="ja-JP" b="1" dirty="0"/>
              <a:t>0</a:t>
            </a:r>
            <a:r>
              <a:rPr lang="en-US" altLang="ja-JP" dirty="0"/>
              <a:t>, 010</a:t>
            </a:r>
            <a:r>
              <a:rPr lang="en-US" altLang="ja-JP" b="1" dirty="0"/>
              <a:t>0</a:t>
            </a:r>
            <a:r>
              <a:rPr lang="en-US" altLang="ja-JP" dirty="0"/>
              <a:t> </a:t>
            </a:r>
            <a:r>
              <a:rPr lang="ja-JP" altLang="en-US" dirty="0"/>
              <a:t>のアクセスがあると，０番しか使えない</a:t>
            </a:r>
            <a:endParaRPr lang="en-US" altLang="ja-JP" dirty="0"/>
          </a:p>
        </p:txBody>
      </p:sp>
      <p:sp>
        <p:nvSpPr>
          <p:cNvPr id="13" name="正方形/長方形 12"/>
          <p:cNvSpPr/>
          <p:nvPr/>
        </p:nvSpPr>
        <p:spPr bwMode="auto">
          <a:xfrm>
            <a:off x="3851993"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4572000"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データ</a:t>
            </a:r>
          </a:p>
        </p:txBody>
      </p:sp>
      <p:sp>
        <p:nvSpPr>
          <p:cNvPr id="20" name="正方形/長方形 19"/>
          <p:cNvSpPr/>
          <p:nvPr/>
        </p:nvSpPr>
        <p:spPr bwMode="auto">
          <a:xfrm>
            <a:off x="3851992" y="1268976"/>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3851992" y="1268976"/>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a:t>
            </a:r>
            <a:r>
              <a:rPr kumimoji="1" lang="en-US" altLang="ja-JP" sz="1600" b="1" dirty="0">
                <a:solidFill>
                  <a:schemeClr val="accent5"/>
                </a:solidFill>
                <a:latin typeface="+mn-ea"/>
              </a:rPr>
              <a:t>0</a:t>
            </a:r>
            <a:endParaRPr kumimoji="1" lang="ja-JP" altLang="en-US" sz="1600" b="1" dirty="0">
              <a:solidFill>
                <a:schemeClr val="accent5"/>
              </a:solidFill>
              <a:latin typeface="+mn-ea"/>
            </a:endParaRPr>
          </a:p>
        </p:txBody>
      </p:sp>
      <p:sp>
        <p:nvSpPr>
          <p:cNvPr id="22" name="正方形/長方形 21"/>
          <p:cNvSpPr/>
          <p:nvPr/>
        </p:nvSpPr>
        <p:spPr bwMode="auto">
          <a:xfrm>
            <a:off x="3851992" y="162898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100</a:t>
            </a:r>
            <a:r>
              <a:rPr kumimoji="1" lang="en-US" altLang="ja-JP" sz="1600" b="1" dirty="0">
                <a:solidFill>
                  <a:schemeClr val="accent5"/>
                </a:solidFill>
                <a:latin typeface="+mn-ea"/>
              </a:rPr>
              <a:t>1</a:t>
            </a:r>
            <a:endParaRPr kumimoji="1" lang="ja-JP" altLang="en-US" sz="1600" b="1" dirty="0">
              <a:solidFill>
                <a:schemeClr val="accent5"/>
              </a:solidFill>
              <a:latin typeface="+mn-ea"/>
            </a:endParaRPr>
          </a:p>
        </p:txBody>
      </p:sp>
      <p:sp>
        <p:nvSpPr>
          <p:cNvPr id="23" name="正方形/長方形 22"/>
          <p:cNvSpPr/>
          <p:nvPr/>
        </p:nvSpPr>
        <p:spPr bwMode="auto">
          <a:xfrm>
            <a:off x="4572000" y="1268976"/>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4572000" y="1628980"/>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33</a:t>
            </a: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3851992" y="1988984"/>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010</a:t>
            </a:r>
            <a:r>
              <a:rPr kumimoji="1" lang="en-US" altLang="ja-JP" sz="1600" b="1" dirty="0">
                <a:solidFill>
                  <a:schemeClr val="accent5"/>
                </a:solidFill>
                <a:latin typeface="+mn-ea"/>
              </a:rPr>
              <a:t>2</a:t>
            </a:r>
            <a:endParaRPr kumimoji="1" lang="ja-JP" altLang="en-US" sz="1600" b="1" dirty="0">
              <a:solidFill>
                <a:schemeClr val="accent5"/>
              </a:solidFill>
              <a:latin typeface="+mn-ea"/>
            </a:endParaRPr>
          </a:p>
        </p:txBody>
      </p:sp>
      <p:sp>
        <p:nvSpPr>
          <p:cNvPr id="26" name="正方形/長方形 25"/>
          <p:cNvSpPr/>
          <p:nvPr/>
        </p:nvSpPr>
        <p:spPr bwMode="auto">
          <a:xfrm>
            <a:off x="3851992" y="2348988"/>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550</a:t>
            </a:r>
            <a:r>
              <a:rPr kumimoji="1" lang="en-US" altLang="ja-JP" sz="1600" b="1" dirty="0">
                <a:solidFill>
                  <a:schemeClr val="accent5"/>
                </a:solidFill>
                <a:latin typeface="+mn-ea"/>
              </a:rPr>
              <a:t>3</a:t>
            </a:r>
            <a:endParaRPr kumimoji="1" lang="ja-JP" altLang="en-US" sz="1600" b="1" dirty="0">
              <a:solidFill>
                <a:schemeClr val="accent5"/>
              </a:solidFill>
              <a:latin typeface="+mn-ea"/>
            </a:endParaRPr>
          </a:p>
        </p:txBody>
      </p:sp>
      <p:sp>
        <p:nvSpPr>
          <p:cNvPr id="27" name="正方形/長方形 26"/>
          <p:cNvSpPr/>
          <p:nvPr/>
        </p:nvSpPr>
        <p:spPr bwMode="auto">
          <a:xfrm>
            <a:off x="4572000" y="1988984"/>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a:t>
            </a: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4572000" y="2348988"/>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78</a:t>
            </a: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3491988" y="1268976"/>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30" name="正方形/長方形 29"/>
          <p:cNvSpPr/>
          <p:nvPr/>
        </p:nvSpPr>
        <p:spPr bwMode="auto">
          <a:xfrm>
            <a:off x="3491988" y="162898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31" name="正方形/長方形 30"/>
          <p:cNvSpPr/>
          <p:nvPr/>
        </p:nvSpPr>
        <p:spPr bwMode="auto">
          <a:xfrm>
            <a:off x="3491988" y="198898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32" name="正方形/長方形 31"/>
          <p:cNvSpPr/>
          <p:nvPr/>
        </p:nvSpPr>
        <p:spPr bwMode="auto">
          <a:xfrm>
            <a:off x="3491988" y="2348988"/>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33" name="二等辺三角形 32"/>
          <p:cNvSpPr/>
          <p:nvPr/>
        </p:nvSpPr>
        <p:spPr bwMode="auto">
          <a:xfrm rot="16200000">
            <a:off x="2636979" y="1853982"/>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36217674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セットアソシアティブ方式</a:t>
            </a:r>
          </a:p>
        </p:txBody>
      </p:sp>
      <p:sp>
        <p:nvSpPr>
          <p:cNvPr id="3" name="テキスト プレースホルダー 2"/>
          <p:cNvSpPr>
            <a:spLocks noGrp="1"/>
          </p:cNvSpPr>
          <p:nvPr>
            <p:ph type="body" sz="quarter" idx="10"/>
          </p:nvPr>
        </p:nvSpPr>
        <p:spPr>
          <a:xfrm>
            <a:off x="431954" y="3429000"/>
            <a:ext cx="8460094" cy="2879725"/>
          </a:xfrm>
        </p:spPr>
        <p:txBody>
          <a:bodyPr/>
          <a:lstStyle/>
          <a:p>
            <a:r>
              <a:rPr lang="ja-JP" altLang="en-US" dirty="0"/>
              <a:t>「アドレス </a:t>
            </a:r>
            <a:r>
              <a:rPr lang="en-US" altLang="ja-JP" dirty="0"/>
              <a:t>mod </a:t>
            </a:r>
            <a:r>
              <a:rPr lang="ja-JP" altLang="en-US" dirty="0"/>
              <a:t>サイズ」の</a:t>
            </a:r>
            <a:r>
              <a:rPr lang="ja-JP" altLang="en-US" dirty="0">
                <a:solidFill>
                  <a:schemeClr val="accent5"/>
                </a:solidFill>
              </a:rPr>
              <a:t>セット</a:t>
            </a:r>
            <a:r>
              <a:rPr lang="ja-JP" altLang="en-US" dirty="0"/>
              <a:t>にアクセス</a:t>
            </a:r>
            <a:endParaRPr lang="en-US" altLang="ja-JP" dirty="0"/>
          </a:p>
          <a:p>
            <a:pPr lvl="1"/>
            <a:r>
              <a:rPr kumimoji="1" lang="ja-JP" altLang="en-US" dirty="0"/>
              <a:t>上の例の場合，１つのセット内に２つの タグ</a:t>
            </a:r>
            <a:r>
              <a:rPr kumimoji="1" lang="en-US" altLang="ja-JP" dirty="0"/>
              <a:t>+</a:t>
            </a:r>
            <a:r>
              <a:rPr kumimoji="1" lang="ja-JP" altLang="en-US" dirty="0"/>
              <a:t>データ がある</a:t>
            </a:r>
            <a:endParaRPr kumimoji="1" lang="en-US" altLang="ja-JP" dirty="0"/>
          </a:p>
          <a:p>
            <a:r>
              <a:rPr kumimoji="1" lang="ja-JP" altLang="en-US" dirty="0"/>
              <a:t>連想度：</a:t>
            </a:r>
            <a:endParaRPr kumimoji="1" lang="en-US" altLang="ja-JP" dirty="0"/>
          </a:p>
          <a:p>
            <a:pPr lvl="1"/>
            <a:r>
              <a:rPr kumimoji="1" lang="ja-JP" altLang="en-US" dirty="0"/>
              <a:t>セットの中にいくつ要素を入れるかのこと</a:t>
            </a:r>
            <a:endParaRPr kumimoji="1" lang="en-US" altLang="ja-JP" dirty="0"/>
          </a:p>
          <a:p>
            <a:pPr lvl="1"/>
            <a:r>
              <a:rPr kumimoji="1" lang="ja-JP" altLang="en-US" dirty="0"/>
              <a:t>上記の場合連想度は２（</a:t>
            </a:r>
            <a:r>
              <a:rPr kumimoji="1" lang="en-US" altLang="ja-JP" dirty="0"/>
              <a:t>2-way </a:t>
            </a:r>
            <a:r>
              <a:rPr kumimoji="1" lang="ja-JP" altLang="en-US" dirty="0"/>
              <a:t>とも呼ぶ）</a:t>
            </a:r>
            <a:endParaRPr kumimoji="1" lang="en-US" altLang="ja-JP" dirty="0"/>
          </a:p>
          <a:p>
            <a:r>
              <a:rPr kumimoji="1" lang="ja-JP" altLang="en-US" dirty="0"/>
              <a:t>利点：競合するデータを複数持てる</a:t>
            </a:r>
            <a:endParaRPr kumimoji="1" lang="en-US" altLang="ja-JP" dirty="0"/>
          </a:p>
          <a:p>
            <a:pPr lvl="1"/>
            <a:r>
              <a:rPr kumimoji="1" lang="ja-JP" altLang="en-US" dirty="0">
                <a:solidFill>
                  <a:schemeClr val="accent5"/>
                </a:solidFill>
              </a:rPr>
              <a:t>キャッシュに必要なデータが在る率（ヒット率）が上がる</a:t>
            </a:r>
            <a:endParaRPr kumimoji="1" lang="en-US" altLang="ja-JP" dirty="0">
              <a:solidFill>
                <a:schemeClr val="accent5"/>
              </a:solidFill>
            </a:endParaRPr>
          </a:p>
        </p:txBody>
      </p:sp>
      <p:sp>
        <p:nvSpPr>
          <p:cNvPr id="4" name="正方形/長方形 3"/>
          <p:cNvSpPr/>
          <p:nvPr/>
        </p:nvSpPr>
        <p:spPr bwMode="auto">
          <a:xfrm>
            <a:off x="3131983" y="135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3131983" y="135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a:t>
            </a:r>
            <a:r>
              <a:rPr kumimoji="1" lang="en-US" altLang="ja-JP" sz="1600" b="1" dirty="0">
                <a:solidFill>
                  <a:schemeClr val="accent5"/>
                </a:solidFill>
                <a:latin typeface="+mn-ea"/>
              </a:rPr>
              <a:t>0</a:t>
            </a:r>
            <a:endParaRPr kumimoji="1" lang="ja-JP" altLang="en-US" sz="1600" b="1" dirty="0">
              <a:solidFill>
                <a:schemeClr val="accent5"/>
              </a:solidFill>
              <a:latin typeface="+mn-ea"/>
            </a:endParaRPr>
          </a:p>
        </p:txBody>
      </p:sp>
      <p:sp>
        <p:nvSpPr>
          <p:cNvPr id="6" name="正方形/長方形 5"/>
          <p:cNvSpPr/>
          <p:nvPr/>
        </p:nvSpPr>
        <p:spPr bwMode="auto">
          <a:xfrm>
            <a:off x="3131983" y="171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100</a:t>
            </a:r>
            <a:r>
              <a:rPr kumimoji="1" lang="en-US" altLang="ja-JP" sz="1600" b="1" dirty="0">
                <a:solidFill>
                  <a:schemeClr val="accent5"/>
                </a:solidFill>
                <a:latin typeface="+mn-ea"/>
              </a:rPr>
              <a:t>1</a:t>
            </a:r>
            <a:endParaRPr kumimoji="1" lang="ja-JP" altLang="en-US" sz="1600" b="1" dirty="0">
              <a:solidFill>
                <a:schemeClr val="accent5"/>
              </a:solidFill>
              <a:latin typeface="+mn-ea"/>
            </a:endParaRPr>
          </a:p>
        </p:txBody>
      </p:sp>
      <p:sp>
        <p:nvSpPr>
          <p:cNvPr id="7" name="正方形/長方形 6"/>
          <p:cNvSpPr/>
          <p:nvPr/>
        </p:nvSpPr>
        <p:spPr bwMode="auto">
          <a:xfrm>
            <a:off x="3851991" y="135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3851991" y="171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33</a:t>
            </a: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3131983" y="207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010</a:t>
            </a:r>
            <a:r>
              <a:rPr kumimoji="1" lang="en-US" altLang="ja-JP" sz="1600" b="1" dirty="0">
                <a:solidFill>
                  <a:schemeClr val="accent5"/>
                </a:solidFill>
                <a:latin typeface="+mn-ea"/>
              </a:rPr>
              <a:t>2</a:t>
            </a:r>
            <a:endParaRPr kumimoji="1" lang="ja-JP" altLang="en-US" sz="1600" b="1" dirty="0">
              <a:solidFill>
                <a:schemeClr val="accent5"/>
              </a:solidFill>
              <a:latin typeface="+mn-ea"/>
            </a:endParaRPr>
          </a:p>
        </p:txBody>
      </p:sp>
      <p:sp>
        <p:nvSpPr>
          <p:cNvPr id="10" name="正方形/長方形 9"/>
          <p:cNvSpPr/>
          <p:nvPr/>
        </p:nvSpPr>
        <p:spPr bwMode="auto">
          <a:xfrm>
            <a:off x="3131983" y="243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551</a:t>
            </a:r>
            <a:r>
              <a:rPr kumimoji="1" lang="en-US" altLang="ja-JP" sz="1600" b="1" dirty="0">
                <a:solidFill>
                  <a:schemeClr val="accent5"/>
                </a:solidFill>
                <a:latin typeface="+mn-ea"/>
              </a:rPr>
              <a:t>3</a:t>
            </a:r>
            <a:endParaRPr kumimoji="1" lang="ja-JP" altLang="en-US" sz="1600" b="1" dirty="0">
              <a:solidFill>
                <a:schemeClr val="accent5"/>
              </a:solidFill>
              <a:latin typeface="+mn-ea"/>
            </a:endParaRPr>
          </a:p>
        </p:txBody>
      </p:sp>
      <p:sp>
        <p:nvSpPr>
          <p:cNvPr id="11" name="正方形/長方形 10"/>
          <p:cNvSpPr/>
          <p:nvPr/>
        </p:nvSpPr>
        <p:spPr bwMode="auto">
          <a:xfrm>
            <a:off x="3851991" y="207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a:t>
            </a: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3851991" y="243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78</a:t>
            </a: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3131984"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3851991"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データ</a:t>
            </a:r>
          </a:p>
        </p:txBody>
      </p:sp>
      <p:sp>
        <p:nvSpPr>
          <p:cNvPr id="15" name="正方形/長方形 14"/>
          <p:cNvSpPr/>
          <p:nvPr/>
        </p:nvSpPr>
        <p:spPr bwMode="auto">
          <a:xfrm>
            <a:off x="2771979" y="135897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6" name="正方形/長方形 15"/>
          <p:cNvSpPr/>
          <p:nvPr/>
        </p:nvSpPr>
        <p:spPr bwMode="auto">
          <a:xfrm>
            <a:off x="2771979" y="171898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2771979" y="207898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2771979" y="243898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19" name="二等辺三角形 18"/>
          <p:cNvSpPr/>
          <p:nvPr/>
        </p:nvSpPr>
        <p:spPr bwMode="auto">
          <a:xfrm rot="16200000">
            <a:off x="1916970" y="1943983"/>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4662000" y="135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4662000" y="135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010</a:t>
            </a:r>
            <a:r>
              <a:rPr kumimoji="1" lang="en-US" altLang="ja-JP" sz="1600" b="1" dirty="0">
                <a:solidFill>
                  <a:schemeClr val="accent5"/>
                </a:solidFill>
                <a:latin typeface="+mn-ea"/>
              </a:rPr>
              <a:t>0</a:t>
            </a:r>
            <a:endParaRPr kumimoji="1" lang="ja-JP" altLang="en-US" sz="1600" b="1" dirty="0">
              <a:solidFill>
                <a:schemeClr val="accent5"/>
              </a:solidFill>
              <a:latin typeface="+mn-ea"/>
            </a:endParaRPr>
          </a:p>
        </p:txBody>
      </p:sp>
      <p:sp>
        <p:nvSpPr>
          <p:cNvPr id="22" name="正方形/長方形 21"/>
          <p:cNvSpPr/>
          <p:nvPr/>
        </p:nvSpPr>
        <p:spPr bwMode="auto">
          <a:xfrm>
            <a:off x="4662000" y="171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770</a:t>
            </a:r>
            <a:r>
              <a:rPr kumimoji="1" lang="en-US" altLang="ja-JP" sz="1600" b="1" dirty="0">
                <a:solidFill>
                  <a:schemeClr val="accent5"/>
                </a:solidFill>
                <a:latin typeface="+mn-ea"/>
              </a:rPr>
              <a:t>1</a:t>
            </a:r>
            <a:endParaRPr kumimoji="1" lang="ja-JP" altLang="en-US" sz="1600" b="1" dirty="0">
              <a:solidFill>
                <a:schemeClr val="accent5"/>
              </a:solidFill>
              <a:latin typeface="+mn-ea"/>
            </a:endParaRPr>
          </a:p>
        </p:txBody>
      </p:sp>
      <p:sp>
        <p:nvSpPr>
          <p:cNvPr id="23" name="正方形/長方形 22"/>
          <p:cNvSpPr/>
          <p:nvPr/>
        </p:nvSpPr>
        <p:spPr bwMode="auto">
          <a:xfrm>
            <a:off x="5382008" y="135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53</a:t>
            </a: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5382008" y="171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44</a:t>
            </a: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4662000" y="207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510</a:t>
            </a:r>
            <a:r>
              <a:rPr kumimoji="1" lang="en-US" altLang="ja-JP" sz="1600" b="1" dirty="0">
                <a:solidFill>
                  <a:schemeClr val="accent5"/>
                </a:solidFill>
                <a:latin typeface="+mn-ea"/>
              </a:rPr>
              <a:t>2</a:t>
            </a:r>
            <a:endParaRPr kumimoji="1" lang="ja-JP" altLang="en-US" sz="1600" b="1" dirty="0">
              <a:solidFill>
                <a:schemeClr val="accent5"/>
              </a:solidFill>
              <a:latin typeface="+mn-ea"/>
            </a:endParaRPr>
          </a:p>
        </p:txBody>
      </p:sp>
      <p:sp>
        <p:nvSpPr>
          <p:cNvPr id="26" name="正方形/長方形 25"/>
          <p:cNvSpPr/>
          <p:nvPr/>
        </p:nvSpPr>
        <p:spPr bwMode="auto">
          <a:xfrm>
            <a:off x="4662000" y="243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050</a:t>
            </a:r>
            <a:r>
              <a:rPr kumimoji="1" lang="en-US" altLang="ja-JP" sz="1600" b="1" dirty="0">
                <a:solidFill>
                  <a:schemeClr val="accent5"/>
                </a:solidFill>
                <a:latin typeface="+mn-ea"/>
              </a:rPr>
              <a:t>3</a:t>
            </a:r>
            <a:endParaRPr kumimoji="1" lang="ja-JP" altLang="en-US" sz="1600" b="1" dirty="0">
              <a:solidFill>
                <a:schemeClr val="accent5"/>
              </a:solidFill>
              <a:latin typeface="+mn-ea"/>
            </a:endParaRPr>
          </a:p>
        </p:txBody>
      </p:sp>
      <p:sp>
        <p:nvSpPr>
          <p:cNvPr id="27" name="正方形/長方形 26"/>
          <p:cNvSpPr/>
          <p:nvPr/>
        </p:nvSpPr>
        <p:spPr bwMode="auto">
          <a:xfrm>
            <a:off x="5382008" y="207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22</a:t>
            </a: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5382008" y="243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87</a:t>
            </a: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4662001"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0" name="正方形/長方形 29"/>
          <p:cNvSpPr/>
          <p:nvPr/>
        </p:nvSpPr>
        <p:spPr bwMode="auto">
          <a:xfrm>
            <a:off x="5382008"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データ</a:t>
            </a:r>
          </a:p>
        </p:txBody>
      </p:sp>
      <p:sp>
        <p:nvSpPr>
          <p:cNvPr id="31" name="角丸四角形 30"/>
          <p:cNvSpPr/>
          <p:nvPr/>
        </p:nvSpPr>
        <p:spPr bwMode="auto">
          <a:xfrm>
            <a:off x="3041983" y="1268976"/>
            <a:ext cx="3240036" cy="540006"/>
          </a:xfrm>
          <a:prstGeom prst="roundRect">
            <a:avLst/>
          </a:prstGeom>
          <a:noFill/>
          <a:ln>
            <a:solidFill>
              <a:schemeClr val="accent5"/>
            </a:solidFill>
            <a:headEnd/>
            <a:tailEnd type="triangle" w="sm"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2" name="正方形/長方形 31"/>
          <p:cNvSpPr/>
          <p:nvPr/>
        </p:nvSpPr>
        <p:spPr bwMode="auto">
          <a:xfrm>
            <a:off x="6372020" y="1358977"/>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5"/>
                </a:solidFill>
                <a:latin typeface="+mn-ea"/>
              </a:rPr>
              <a:t>セット</a:t>
            </a:r>
          </a:p>
        </p:txBody>
      </p:sp>
    </p:spTree>
    <p:extLst>
      <p:ext uri="{BB962C8B-B14F-4D97-AF65-F5344CB8AC3E}">
        <p14:creationId xmlns:p14="http://schemas.microsoft.com/office/powerpoint/2010/main" val="11817802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A3D5BF-9B76-39A4-7B0C-D4962DF23689}"/>
              </a:ext>
            </a:extLst>
          </p:cNvPr>
          <p:cNvSpPr>
            <a:spLocks noGrp="1"/>
          </p:cNvSpPr>
          <p:nvPr>
            <p:ph type="title"/>
          </p:nvPr>
        </p:nvSpPr>
        <p:spPr/>
        <p:txBody>
          <a:bodyPr/>
          <a:lstStyle/>
          <a:p>
            <a:r>
              <a:rPr kumimoji="1" lang="ja-JP" altLang="en-US" dirty="0"/>
              <a:t>質問とか感想</a:t>
            </a:r>
          </a:p>
        </p:txBody>
      </p:sp>
      <p:sp>
        <p:nvSpPr>
          <p:cNvPr id="3" name="テキスト プレースホルダー 2">
            <a:extLst>
              <a:ext uri="{FF2B5EF4-FFF2-40B4-BE49-F238E27FC236}">
                <a16:creationId xmlns:a16="http://schemas.microsoft.com/office/drawing/2014/main" id="{1A0449CD-AA92-A0A4-593C-6C33BAF6FE87}"/>
              </a:ext>
            </a:extLst>
          </p:cNvPr>
          <p:cNvSpPr>
            <a:spLocks noGrp="1"/>
          </p:cNvSpPr>
          <p:nvPr>
            <p:ph type="body" sz="quarter" idx="10"/>
          </p:nvPr>
        </p:nvSpPr>
        <p:spPr/>
        <p:txBody>
          <a:bodyPr/>
          <a:lstStyle/>
          <a:p>
            <a:r>
              <a:rPr kumimoji="1" lang="en-US" altLang="ja-JP" dirty="0"/>
              <a:t>k</a:t>
            </a:r>
            <a:r>
              <a:rPr kumimoji="1" lang="ja-JP" altLang="en-US" dirty="0"/>
              <a:t>でスレッド化するのはよくて、</a:t>
            </a:r>
            <a:r>
              <a:rPr kumimoji="1" lang="en-US" altLang="ja-JP" dirty="0"/>
              <a:t>j</a:t>
            </a:r>
            <a:r>
              <a:rPr kumimoji="1" lang="ja-JP" altLang="en-US" dirty="0"/>
              <a:t>ならいい理由は分かっておいたほうがいいでしょうか</a:t>
            </a:r>
            <a:endParaRPr kumimoji="1" lang="en-US" altLang="ja-JP" dirty="0"/>
          </a:p>
          <a:p>
            <a:pPr lvl="1"/>
            <a:endParaRPr lang="en-US" altLang="ja-JP" dirty="0"/>
          </a:p>
          <a:p>
            <a:pPr lvl="1"/>
            <a:r>
              <a:rPr kumimoji="1" lang="en-US" altLang="ja-JP" dirty="0"/>
              <a:t>j </a:t>
            </a:r>
            <a:r>
              <a:rPr kumimoji="1" lang="ja-JP" altLang="en-US" dirty="0"/>
              <a:t>や </a:t>
            </a:r>
            <a:r>
              <a:rPr kumimoji="1" lang="en-US" altLang="ja-JP" dirty="0"/>
              <a:t>i</a:t>
            </a:r>
            <a:r>
              <a:rPr kumimoji="1" lang="ja-JP" altLang="en-US" dirty="0"/>
              <a:t> でマルチスレッド実行をしないと，異なるスレッドが同じ場所に書くのでマズイ</a:t>
            </a:r>
            <a:endParaRPr kumimoji="1" lang="en-US" altLang="ja-JP" dirty="0"/>
          </a:p>
          <a:p>
            <a:pPr lvl="1"/>
            <a:r>
              <a:rPr kumimoji="1" lang="ja-JP" altLang="en-US" dirty="0"/>
              <a:t>左辺の </a:t>
            </a:r>
            <a:r>
              <a:rPr kumimoji="1" lang="en-US" altLang="ja-JP" dirty="0"/>
              <a:t>a[j][i] += </a:t>
            </a:r>
            <a:r>
              <a:rPr kumimoji="1" lang="ja-JP" altLang="en-US" dirty="0"/>
              <a:t>は，レジスタに読んでから更新したあとメモリに書きもどすので，複数のスレッドが同時に同じ値を読んで更新してしまうことがありえる</a:t>
            </a:r>
            <a:endParaRPr kumimoji="1" lang="en-US" altLang="ja-JP" dirty="0"/>
          </a:p>
          <a:p>
            <a:pPr marL="720000" lvl="2" indent="0">
              <a:buNone/>
            </a:pPr>
            <a:r>
              <a:rPr lang="en-US" altLang="ja-JP" dirty="0" err="1">
                <a:latin typeface="Consolas" panose="020B0609020204030204" pitchFamily="49" charset="0"/>
              </a:rPr>
              <a:t>func</a:t>
            </a:r>
            <a:r>
              <a:rPr lang="en-US" altLang="ja-JP" dirty="0">
                <a:latin typeface="Consolas" panose="020B0609020204030204" pitchFamily="49" charset="0"/>
              </a:rPr>
              <a:t>(</a:t>
            </a:r>
            <a:r>
              <a:rPr lang="en-US" altLang="ja-JP" dirty="0" err="1">
                <a:latin typeface="Consolas" panose="020B0609020204030204" pitchFamily="49" charset="0"/>
              </a:rPr>
              <a:t>thread_id</a:t>
            </a:r>
            <a:r>
              <a:rPr lang="en-US" altLang="ja-JP" dirty="0">
                <a:latin typeface="Consolas" panose="020B0609020204030204" pitchFamily="49" charset="0"/>
              </a:rPr>
              <a:t>) { </a:t>
            </a:r>
          </a:p>
          <a:p>
            <a:pPr marL="720000" lvl="2" indent="0">
              <a:buNone/>
            </a:pPr>
            <a:r>
              <a:rPr lang="en-US" altLang="ja-JP" dirty="0">
                <a:latin typeface="Consolas" panose="020B0609020204030204" pitchFamily="49" charset="0"/>
              </a:rPr>
              <a:t>  </a:t>
            </a:r>
            <a:r>
              <a:rPr lang="en-US" altLang="ja-JP" dirty="0">
                <a:solidFill>
                  <a:schemeClr val="accent5"/>
                </a:solidFill>
                <a:latin typeface="Consolas" panose="020B0609020204030204" pitchFamily="49" charset="0"/>
              </a:rPr>
              <a:t>k</a:t>
            </a:r>
            <a:r>
              <a:rPr lang="en-US" altLang="ja-JP" dirty="0">
                <a:latin typeface="Consolas" panose="020B0609020204030204" pitchFamily="49" charset="0"/>
              </a:rPr>
              <a:t> = </a:t>
            </a:r>
            <a:r>
              <a:rPr lang="en-US" altLang="ja-JP" dirty="0" err="1">
                <a:latin typeface="Consolas" panose="020B0609020204030204" pitchFamily="49" charset="0"/>
              </a:rPr>
              <a:t>thread_id</a:t>
            </a:r>
            <a:r>
              <a:rPr lang="en-US" altLang="ja-JP" dirty="0">
                <a:latin typeface="Consolas" panose="020B0609020204030204" pitchFamily="49" charset="0"/>
              </a:rPr>
              <a:t>;	</a:t>
            </a:r>
            <a:endParaRPr lang="en-US" altLang="ja-JP" dirty="0">
              <a:solidFill>
                <a:schemeClr val="accent3">
                  <a:lumMod val="75000"/>
                </a:schemeClr>
              </a:solidFill>
              <a:latin typeface="Consolas" panose="020B0609020204030204" pitchFamily="49" charset="0"/>
            </a:endParaRPr>
          </a:p>
          <a:p>
            <a:pPr marL="720000" lvl="2" indent="0">
              <a:buNone/>
            </a:pPr>
            <a:r>
              <a:rPr lang="en-US" altLang="ja-JP" dirty="0">
                <a:latin typeface="Consolas" panose="020B0609020204030204" pitchFamily="49" charset="0"/>
              </a:rPr>
              <a:t>  </a:t>
            </a:r>
            <a:r>
              <a:rPr lang="en-US" altLang="ja-JP" dirty="0">
                <a:solidFill>
                  <a:schemeClr val="accent1"/>
                </a:solidFill>
                <a:latin typeface="Consolas" panose="020B0609020204030204" pitchFamily="49" charset="0"/>
              </a:rPr>
              <a:t>for</a:t>
            </a:r>
            <a:r>
              <a:rPr lang="en-US" altLang="ja-JP" dirty="0">
                <a:latin typeface="Consolas" panose="020B0609020204030204" pitchFamily="49" charset="0"/>
              </a:rPr>
              <a:t> (j = 0; j &lt; 1024; </a:t>
            </a:r>
            <a:r>
              <a:rPr lang="en-US" altLang="ja-JP" dirty="0" err="1">
                <a:latin typeface="Consolas" panose="020B0609020204030204" pitchFamily="49" charset="0"/>
              </a:rPr>
              <a:t>j++</a:t>
            </a:r>
            <a:r>
              <a:rPr lang="en-US" altLang="ja-JP" dirty="0">
                <a:latin typeface="Consolas" panose="020B0609020204030204" pitchFamily="49" charset="0"/>
              </a:rPr>
              <a:t>) </a:t>
            </a:r>
            <a:br>
              <a:rPr lang="en-US" altLang="ja-JP" dirty="0">
                <a:latin typeface="Consolas" panose="020B0609020204030204" pitchFamily="49" charset="0"/>
              </a:rPr>
            </a:br>
            <a:r>
              <a:rPr lang="en-US" altLang="ja-JP" dirty="0">
                <a:latin typeface="Consolas" panose="020B0609020204030204" pitchFamily="49" charset="0"/>
              </a:rPr>
              <a:t>    </a:t>
            </a:r>
            <a:r>
              <a:rPr lang="en-US" altLang="ja-JP" dirty="0">
                <a:solidFill>
                  <a:schemeClr val="accent1"/>
                </a:solidFill>
                <a:latin typeface="Consolas" panose="020B0609020204030204" pitchFamily="49" charset="0"/>
              </a:rPr>
              <a:t>for</a:t>
            </a:r>
            <a:r>
              <a:rPr lang="en-US" altLang="ja-JP" dirty="0">
                <a:latin typeface="Consolas" panose="020B0609020204030204" pitchFamily="49" charset="0"/>
              </a:rPr>
              <a:t> (i = 0; i &lt; 1024; i++)</a:t>
            </a:r>
            <a:br>
              <a:rPr lang="en-US" altLang="ja-JP" dirty="0">
                <a:latin typeface="Consolas" panose="020B0609020204030204" pitchFamily="49" charset="0"/>
              </a:rPr>
            </a:br>
            <a:r>
              <a:rPr lang="en-US" altLang="ja-JP" dirty="0">
                <a:latin typeface="Consolas" panose="020B0609020204030204" pitchFamily="49" charset="0"/>
              </a:rPr>
              <a:t>      a[j][i] += b[j][</a:t>
            </a:r>
            <a:r>
              <a:rPr lang="en-US" altLang="ja-JP" dirty="0">
                <a:solidFill>
                  <a:schemeClr val="accent5"/>
                </a:solidFill>
                <a:latin typeface="Consolas" panose="020B0609020204030204" pitchFamily="49" charset="0"/>
              </a:rPr>
              <a:t>k</a:t>
            </a:r>
            <a:r>
              <a:rPr lang="en-US" altLang="ja-JP" dirty="0">
                <a:latin typeface="Consolas" panose="020B0609020204030204" pitchFamily="49" charset="0"/>
              </a:rPr>
              <a:t>] * c[</a:t>
            </a:r>
            <a:r>
              <a:rPr lang="en-US" altLang="ja-JP" dirty="0">
                <a:solidFill>
                  <a:schemeClr val="accent5"/>
                </a:solidFill>
                <a:latin typeface="Consolas" panose="020B0609020204030204" pitchFamily="49" charset="0"/>
              </a:rPr>
              <a:t>k</a:t>
            </a:r>
            <a:r>
              <a:rPr lang="en-US" altLang="ja-JP" dirty="0">
                <a:latin typeface="Consolas" panose="020B0609020204030204" pitchFamily="49" charset="0"/>
              </a:rPr>
              <a:t>][i];</a:t>
            </a:r>
          </a:p>
          <a:p>
            <a:pPr marL="720000" lvl="2" indent="0">
              <a:buNone/>
            </a:pPr>
            <a:r>
              <a:rPr kumimoji="1" lang="en-US" altLang="ja-JP" dirty="0">
                <a:latin typeface="Consolas" panose="020B0609020204030204" pitchFamily="49" charset="0"/>
              </a:rPr>
              <a:t>}</a:t>
            </a:r>
            <a:endParaRPr kumimoji="1" lang="ja-JP" altLang="en-US" dirty="0"/>
          </a:p>
        </p:txBody>
      </p:sp>
    </p:spTree>
    <p:extLst>
      <p:ext uri="{BB962C8B-B14F-4D97-AF65-F5344CB8AC3E}">
        <p14:creationId xmlns:p14="http://schemas.microsoft.com/office/powerpoint/2010/main" val="7107891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セットアソシアティブ方式の動作</a:t>
            </a:r>
          </a:p>
        </p:txBody>
      </p:sp>
      <p:sp>
        <p:nvSpPr>
          <p:cNvPr id="3" name="テキスト プレースホルダー 2"/>
          <p:cNvSpPr>
            <a:spLocks noGrp="1"/>
          </p:cNvSpPr>
          <p:nvPr>
            <p:ph type="body" sz="quarter" idx="10"/>
          </p:nvPr>
        </p:nvSpPr>
        <p:spPr>
          <a:xfrm>
            <a:off x="431954" y="3429000"/>
            <a:ext cx="8460094" cy="2879725"/>
          </a:xfrm>
        </p:spPr>
        <p:txBody>
          <a:bodyPr/>
          <a:lstStyle/>
          <a:p>
            <a:r>
              <a:rPr kumimoji="1" lang="ja-JP" altLang="en-US" dirty="0"/>
              <a:t>アドレス </a:t>
            </a:r>
            <a:r>
              <a:rPr kumimoji="1" lang="en-US" altLang="ja-JP" dirty="0"/>
              <a:t>0100 </a:t>
            </a:r>
            <a:r>
              <a:rPr kumimoji="1" lang="ja-JP" altLang="en-US" dirty="0"/>
              <a:t>にアクセスがあった場合：</a:t>
            </a:r>
            <a:endParaRPr kumimoji="1" lang="en-US" altLang="ja-JP" dirty="0"/>
          </a:p>
          <a:p>
            <a:pPr lvl="1"/>
            <a:r>
              <a:rPr lang="ja-JP" altLang="en-US" dirty="0"/>
              <a:t>「</a:t>
            </a:r>
            <a:r>
              <a:rPr lang="en-US" altLang="ja-JP" dirty="0"/>
              <a:t>0100</a:t>
            </a:r>
            <a:r>
              <a:rPr lang="ja-JP" altLang="en-US" dirty="0"/>
              <a:t> </a:t>
            </a:r>
            <a:r>
              <a:rPr lang="en-US" altLang="ja-JP" dirty="0"/>
              <a:t>mod 4=0</a:t>
            </a:r>
            <a:r>
              <a:rPr lang="ja-JP" altLang="en-US" dirty="0"/>
              <a:t>」より</a:t>
            </a:r>
            <a:r>
              <a:rPr kumimoji="1" lang="ja-JP" altLang="en-US" dirty="0"/>
              <a:t>セット０のタグを全て読んで，これと比較</a:t>
            </a:r>
            <a:endParaRPr kumimoji="1" lang="en-US" altLang="ja-JP" dirty="0"/>
          </a:p>
          <a:p>
            <a:pPr lvl="1"/>
            <a:r>
              <a:rPr kumimoji="1" lang="ja-JP" altLang="en-US" dirty="0"/>
              <a:t>右側のタグ </a:t>
            </a:r>
            <a:r>
              <a:rPr kumimoji="1" lang="en-US" altLang="ja-JP" dirty="0"/>
              <a:t>0100 </a:t>
            </a:r>
            <a:r>
              <a:rPr kumimoji="1" lang="ja-JP" altLang="en-US" dirty="0"/>
              <a:t>がヒットしたので，ここを読み出す</a:t>
            </a:r>
            <a:endParaRPr kumimoji="1" lang="en-US" altLang="ja-JP" dirty="0"/>
          </a:p>
          <a:p>
            <a:r>
              <a:rPr kumimoji="1" lang="ja-JP" altLang="en-US" dirty="0"/>
              <a:t>どこにもヒットしなかった場合</a:t>
            </a:r>
            <a:endParaRPr kumimoji="1" lang="en-US" altLang="ja-JP" dirty="0"/>
          </a:p>
          <a:p>
            <a:pPr lvl="1"/>
            <a:r>
              <a:rPr kumimoji="1" lang="ja-JP" altLang="en-US" dirty="0"/>
              <a:t>メモリからデータを取ってきて，キャッシュに書き込む</a:t>
            </a:r>
            <a:endParaRPr kumimoji="1" lang="en-US" altLang="ja-JP" dirty="0"/>
          </a:p>
          <a:p>
            <a:pPr lvl="1"/>
            <a:r>
              <a:rPr kumimoji="1" lang="ja-JP" altLang="en-US" dirty="0"/>
              <a:t>同一セット内で最も長時間アクセスされてないものに書き込むことが一般的</a:t>
            </a:r>
            <a:endParaRPr kumimoji="1" lang="en-US" altLang="ja-JP" dirty="0"/>
          </a:p>
        </p:txBody>
      </p:sp>
      <p:sp>
        <p:nvSpPr>
          <p:cNvPr id="4" name="正方形/長方形 3"/>
          <p:cNvSpPr/>
          <p:nvPr/>
        </p:nvSpPr>
        <p:spPr bwMode="auto">
          <a:xfrm>
            <a:off x="3131983" y="135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3131983" y="135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a:t>
            </a:r>
            <a:r>
              <a:rPr kumimoji="1" lang="en-US" altLang="ja-JP" sz="1600" b="1" dirty="0">
                <a:solidFill>
                  <a:schemeClr val="accent5"/>
                </a:solidFill>
                <a:latin typeface="+mn-ea"/>
              </a:rPr>
              <a:t>0</a:t>
            </a:r>
            <a:endParaRPr kumimoji="1" lang="ja-JP" altLang="en-US" sz="1600" b="1" dirty="0">
              <a:solidFill>
                <a:schemeClr val="accent5"/>
              </a:solidFill>
              <a:latin typeface="+mn-ea"/>
            </a:endParaRPr>
          </a:p>
        </p:txBody>
      </p:sp>
      <p:sp>
        <p:nvSpPr>
          <p:cNvPr id="6" name="正方形/長方形 5"/>
          <p:cNvSpPr/>
          <p:nvPr/>
        </p:nvSpPr>
        <p:spPr bwMode="auto">
          <a:xfrm>
            <a:off x="3131983" y="171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100</a:t>
            </a:r>
            <a:r>
              <a:rPr kumimoji="1" lang="en-US" altLang="ja-JP" sz="1600" b="1" dirty="0">
                <a:solidFill>
                  <a:schemeClr val="accent5"/>
                </a:solidFill>
                <a:latin typeface="+mn-ea"/>
              </a:rPr>
              <a:t>1</a:t>
            </a:r>
            <a:endParaRPr kumimoji="1" lang="ja-JP" altLang="en-US" sz="1600" b="1" dirty="0">
              <a:solidFill>
                <a:schemeClr val="accent5"/>
              </a:solidFill>
              <a:latin typeface="+mn-ea"/>
            </a:endParaRPr>
          </a:p>
        </p:txBody>
      </p:sp>
      <p:sp>
        <p:nvSpPr>
          <p:cNvPr id="7" name="正方形/長方形 6"/>
          <p:cNvSpPr/>
          <p:nvPr/>
        </p:nvSpPr>
        <p:spPr bwMode="auto">
          <a:xfrm>
            <a:off x="3851991" y="135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3851991" y="171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33</a:t>
            </a: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3131983" y="207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010</a:t>
            </a:r>
            <a:r>
              <a:rPr kumimoji="1" lang="en-US" altLang="ja-JP" sz="1600" b="1" dirty="0">
                <a:solidFill>
                  <a:schemeClr val="accent5"/>
                </a:solidFill>
                <a:latin typeface="+mn-ea"/>
              </a:rPr>
              <a:t>2</a:t>
            </a:r>
            <a:endParaRPr kumimoji="1" lang="ja-JP" altLang="en-US" sz="1600" b="1" dirty="0">
              <a:solidFill>
                <a:schemeClr val="accent5"/>
              </a:solidFill>
              <a:latin typeface="+mn-ea"/>
            </a:endParaRPr>
          </a:p>
        </p:txBody>
      </p:sp>
      <p:sp>
        <p:nvSpPr>
          <p:cNvPr id="10" name="正方形/長方形 9"/>
          <p:cNvSpPr/>
          <p:nvPr/>
        </p:nvSpPr>
        <p:spPr bwMode="auto">
          <a:xfrm>
            <a:off x="3131983" y="243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551</a:t>
            </a:r>
            <a:r>
              <a:rPr kumimoji="1" lang="en-US" altLang="ja-JP" sz="1600" b="1" dirty="0">
                <a:solidFill>
                  <a:schemeClr val="accent5"/>
                </a:solidFill>
                <a:latin typeface="+mn-ea"/>
              </a:rPr>
              <a:t>3</a:t>
            </a:r>
            <a:endParaRPr kumimoji="1" lang="ja-JP" altLang="en-US" sz="1600" b="1" dirty="0">
              <a:solidFill>
                <a:schemeClr val="accent5"/>
              </a:solidFill>
              <a:latin typeface="+mn-ea"/>
            </a:endParaRPr>
          </a:p>
        </p:txBody>
      </p:sp>
      <p:sp>
        <p:nvSpPr>
          <p:cNvPr id="11" name="正方形/長方形 10"/>
          <p:cNvSpPr/>
          <p:nvPr/>
        </p:nvSpPr>
        <p:spPr bwMode="auto">
          <a:xfrm>
            <a:off x="3851991" y="207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a:t>
            </a: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3851991" y="243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78</a:t>
            </a: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3131984"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3851991"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データ</a:t>
            </a:r>
          </a:p>
        </p:txBody>
      </p:sp>
      <p:sp>
        <p:nvSpPr>
          <p:cNvPr id="15" name="正方形/長方形 14"/>
          <p:cNvSpPr/>
          <p:nvPr/>
        </p:nvSpPr>
        <p:spPr bwMode="auto">
          <a:xfrm>
            <a:off x="2771979" y="135897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6" name="正方形/長方形 15"/>
          <p:cNvSpPr/>
          <p:nvPr/>
        </p:nvSpPr>
        <p:spPr bwMode="auto">
          <a:xfrm>
            <a:off x="2771979" y="171898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2771979" y="207898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2771979" y="243898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19" name="二等辺三角形 18"/>
          <p:cNvSpPr/>
          <p:nvPr/>
        </p:nvSpPr>
        <p:spPr bwMode="auto">
          <a:xfrm rot="16200000">
            <a:off x="1916970" y="1943983"/>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4662000" y="135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4662000" y="135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010</a:t>
            </a:r>
            <a:r>
              <a:rPr kumimoji="1" lang="en-US" altLang="ja-JP" sz="1600" b="1" dirty="0">
                <a:solidFill>
                  <a:schemeClr val="accent5"/>
                </a:solidFill>
                <a:latin typeface="+mn-ea"/>
              </a:rPr>
              <a:t>0</a:t>
            </a:r>
            <a:endParaRPr kumimoji="1" lang="ja-JP" altLang="en-US" sz="1600" b="1" dirty="0">
              <a:solidFill>
                <a:schemeClr val="accent5"/>
              </a:solidFill>
              <a:latin typeface="+mn-ea"/>
            </a:endParaRPr>
          </a:p>
        </p:txBody>
      </p:sp>
      <p:sp>
        <p:nvSpPr>
          <p:cNvPr id="22" name="正方形/長方形 21"/>
          <p:cNvSpPr/>
          <p:nvPr/>
        </p:nvSpPr>
        <p:spPr bwMode="auto">
          <a:xfrm>
            <a:off x="4662000" y="171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770</a:t>
            </a:r>
            <a:r>
              <a:rPr kumimoji="1" lang="en-US" altLang="ja-JP" sz="1600" b="1" dirty="0">
                <a:solidFill>
                  <a:schemeClr val="accent5"/>
                </a:solidFill>
                <a:latin typeface="+mn-ea"/>
              </a:rPr>
              <a:t>1</a:t>
            </a:r>
            <a:endParaRPr kumimoji="1" lang="ja-JP" altLang="en-US" sz="1600" b="1" dirty="0">
              <a:solidFill>
                <a:schemeClr val="accent5"/>
              </a:solidFill>
              <a:latin typeface="+mn-ea"/>
            </a:endParaRPr>
          </a:p>
        </p:txBody>
      </p:sp>
      <p:sp>
        <p:nvSpPr>
          <p:cNvPr id="23" name="正方形/長方形 22"/>
          <p:cNvSpPr/>
          <p:nvPr/>
        </p:nvSpPr>
        <p:spPr bwMode="auto">
          <a:xfrm>
            <a:off x="5382008" y="135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53</a:t>
            </a: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5382008" y="171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44</a:t>
            </a: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4662000" y="207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510</a:t>
            </a:r>
            <a:r>
              <a:rPr kumimoji="1" lang="en-US" altLang="ja-JP" sz="1600" b="1" dirty="0">
                <a:solidFill>
                  <a:schemeClr val="accent5"/>
                </a:solidFill>
                <a:latin typeface="+mn-ea"/>
              </a:rPr>
              <a:t>2</a:t>
            </a:r>
            <a:endParaRPr kumimoji="1" lang="ja-JP" altLang="en-US" sz="1600" b="1" dirty="0">
              <a:solidFill>
                <a:schemeClr val="accent5"/>
              </a:solidFill>
              <a:latin typeface="+mn-ea"/>
            </a:endParaRPr>
          </a:p>
        </p:txBody>
      </p:sp>
      <p:sp>
        <p:nvSpPr>
          <p:cNvPr id="26" name="正方形/長方形 25"/>
          <p:cNvSpPr/>
          <p:nvPr/>
        </p:nvSpPr>
        <p:spPr bwMode="auto">
          <a:xfrm>
            <a:off x="4662000" y="243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050</a:t>
            </a:r>
            <a:r>
              <a:rPr kumimoji="1" lang="en-US" altLang="ja-JP" sz="1600" b="1" dirty="0">
                <a:solidFill>
                  <a:schemeClr val="accent5"/>
                </a:solidFill>
                <a:latin typeface="+mn-ea"/>
              </a:rPr>
              <a:t>3</a:t>
            </a:r>
            <a:endParaRPr kumimoji="1" lang="ja-JP" altLang="en-US" sz="1600" b="1" dirty="0">
              <a:solidFill>
                <a:schemeClr val="accent5"/>
              </a:solidFill>
              <a:latin typeface="+mn-ea"/>
            </a:endParaRPr>
          </a:p>
        </p:txBody>
      </p:sp>
      <p:sp>
        <p:nvSpPr>
          <p:cNvPr id="27" name="正方形/長方形 26"/>
          <p:cNvSpPr/>
          <p:nvPr/>
        </p:nvSpPr>
        <p:spPr bwMode="auto">
          <a:xfrm>
            <a:off x="5382008" y="207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22</a:t>
            </a: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5382008" y="243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87</a:t>
            </a: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4662001"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0" name="正方形/長方形 29"/>
          <p:cNvSpPr/>
          <p:nvPr/>
        </p:nvSpPr>
        <p:spPr bwMode="auto">
          <a:xfrm>
            <a:off x="5382008"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データ</a:t>
            </a:r>
          </a:p>
        </p:txBody>
      </p:sp>
    </p:spTree>
    <p:extLst>
      <p:ext uri="{BB962C8B-B14F-4D97-AF65-F5344CB8AC3E}">
        <p14:creationId xmlns:p14="http://schemas.microsoft.com/office/powerpoint/2010/main" val="22726801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容量一定（</a:t>
            </a:r>
            <a:r>
              <a:rPr kumimoji="1" lang="en-US" altLang="ja-JP" dirty="0"/>
              <a:t>=</a:t>
            </a:r>
            <a:r>
              <a:rPr kumimoji="1" lang="ja-JP" altLang="en-US" dirty="0"/>
              <a:t>４）にして連想度を変えた場合</a:t>
            </a:r>
          </a:p>
        </p:txBody>
      </p:sp>
      <p:sp>
        <p:nvSpPr>
          <p:cNvPr id="3" name="テキスト プレースホルダー 2"/>
          <p:cNvSpPr>
            <a:spLocks noGrp="1"/>
          </p:cNvSpPr>
          <p:nvPr>
            <p:ph type="body" sz="quarter" idx="10"/>
          </p:nvPr>
        </p:nvSpPr>
        <p:spPr>
          <a:xfrm>
            <a:off x="431954" y="5679025"/>
            <a:ext cx="8100090" cy="629700"/>
          </a:xfrm>
        </p:spPr>
        <p:txBody>
          <a:bodyPr/>
          <a:lstStyle/>
          <a:p>
            <a:r>
              <a:rPr kumimoji="1" lang="ja-JP" altLang="en-US" dirty="0"/>
              <a:t>容量 </a:t>
            </a:r>
            <a:r>
              <a:rPr kumimoji="1" lang="en-US" altLang="ja-JP" dirty="0"/>
              <a:t>= </a:t>
            </a:r>
            <a:r>
              <a:rPr kumimoji="1" lang="ja-JP" altLang="en-US" dirty="0"/>
              <a:t>連想度 </a:t>
            </a:r>
            <a:r>
              <a:rPr kumimoji="1" lang="en-US" altLang="ja-JP" dirty="0"/>
              <a:t>× </a:t>
            </a:r>
            <a:r>
              <a:rPr kumimoji="1" lang="ja-JP" altLang="en-US" dirty="0"/>
              <a:t>セット数</a:t>
            </a:r>
            <a:endParaRPr kumimoji="1" lang="en-US" altLang="ja-JP" dirty="0"/>
          </a:p>
          <a:p>
            <a:r>
              <a:rPr kumimoji="1" lang="ja-JP" altLang="en-US" dirty="0"/>
              <a:t>各方式との関係</a:t>
            </a:r>
            <a:endParaRPr kumimoji="1" lang="en-US" altLang="ja-JP" dirty="0"/>
          </a:p>
          <a:p>
            <a:pPr lvl="1"/>
            <a:r>
              <a:rPr kumimoji="1" lang="ja-JP" altLang="en-US" dirty="0"/>
              <a:t>ダイレクトマップ：　連想度１のとき</a:t>
            </a:r>
            <a:endParaRPr kumimoji="1" lang="en-US" altLang="ja-JP" dirty="0"/>
          </a:p>
          <a:p>
            <a:pPr lvl="1"/>
            <a:r>
              <a:rPr kumimoji="1" lang="ja-JP" altLang="en-US" dirty="0"/>
              <a:t>フルアソシアティブ：連想度</a:t>
            </a:r>
            <a:r>
              <a:rPr kumimoji="1" lang="en-US" altLang="ja-JP" dirty="0"/>
              <a:t>=</a:t>
            </a:r>
            <a:r>
              <a:rPr kumimoji="1" lang="ja-JP" altLang="en-US" dirty="0"/>
              <a:t>容量のとき</a:t>
            </a:r>
            <a:endParaRPr kumimoji="1" lang="en-US" altLang="ja-JP" dirty="0"/>
          </a:p>
          <a:p>
            <a:endParaRPr kumimoji="1" lang="ja-JP" altLang="en-US" dirty="0"/>
          </a:p>
        </p:txBody>
      </p:sp>
      <p:sp>
        <p:nvSpPr>
          <p:cNvPr id="61" name="正方形/長方形 60"/>
          <p:cNvSpPr/>
          <p:nvPr/>
        </p:nvSpPr>
        <p:spPr bwMode="auto">
          <a:xfrm>
            <a:off x="1331964" y="1628980"/>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62" name="正方形/長方形 61"/>
          <p:cNvSpPr/>
          <p:nvPr/>
        </p:nvSpPr>
        <p:spPr bwMode="auto">
          <a:xfrm>
            <a:off x="1331964" y="162898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a:t>
            </a:r>
            <a:r>
              <a:rPr kumimoji="1" lang="en-US" altLang="ja-JP" sz="1600" b="1" dirty="0">
                <a:solidFill>
                  <a:schemeClr val="accent5"/>
                </a:solidFill>
                <a:latin typeface="+mn-ea"/>
              </a:rPr>
              <a:t>0</a:t>
            </a:r>
            <a:endParaRPr kumimoji="1" lang="ja-JP" altLang="en-US" sz="1600" b="1" dirty="0">
              <a:solidFill>
                <a:schemeClr val="accent5"/>
              </a:solidFill>
              <a:latin typeface="+mn-ea"/>
            </a:endParaRPr>
          </a:p>
        </p:txBody>
      </p:sp>
      <p:sp>
        <p:nvSpPr>
          <p:cNvPr id="63" name="正方形/長方形 62"/>
          <p:cNvSpPr/>
          <p:nvPr/>
        </p:nvSpPr>
        <p:spPr bwMode="auto">
          <a:xfrm>
            <a:off x="1331964" y="1988984"/>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100</a:t>
            </a:r>
            <a:r>
              <a:rPr kumimoji="1" lang="en-US" altLang="ja-JP" sz="1600" b="1" dirty="0">
                <a:solidFill>
                  <a:schemeClr val="accent5"/>
                </a:solidFill>
                <a:latin typeface="+mn-ea"/>
              </a:rPr>
              <a:t>1</a:t>
            </a:r>
            <a:endParaRPr kumimoji="1" lang="ja-JP" altLang="en-US" sz="1600" b="1" dirty="0">
              <a:solidFill>
                <a:schemeClr val="accent5"/>
              </a:solidFill>
              <a:latin typeface="+mn-ea"/>
            </a:endParaRPr>
          </a:p>
        </p:txBody>
      </p:sp>
      <p:sp>
        <p:nvSpPr>
          <p:cNvPr id="64" name="正方形/長方形 63"/>
          <p:cNvSpPr/>
          <p:nvPr/>
        </p:nvSpPr>
        <p:spPr bwMode="auto">
          <a:xfrm>
            <a:off x="2051972" y="1628980"/>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65" name="正方形/長方形 64"/>
          <p:cNvSpPr/>
          <p:nvPr/>
        </p:nvSpPr>
        <p:spPr bwMode="auto">
          <a:xfrm>
            <a:off x="2051972" y="1988984"/>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33</a:t>
            </a:r>
            <a:endParaRPr kumimoji="1" lang="ja-JP" altLang="en-US" sz="1600" dirty="0">
              <a:solidFill>
                <a:schemeClr val="tx1">
                  <a:lumMod val="75000"/>
                  <a:lumOff val="25000"/>
                </a:schemeClr>
              </a:solidFill>
              <a:latin typeface="+mn-ea"/>
            </a:endParaRPr>
          </a:p>
        </p:txBody>
      </p:sp>
      <p:sp>
        <p:nvSpPr>
          <p:cNvPr id="66" name="正方形/長方形 65"/>
          <p:cNvSpPr/>
          <p:nvPr/>
        </p:nvSpPr>
        <p:spPr bwMode="auto">
          <a:xfrm>
            <a:off x="1331964" y="2348988"/>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010</a:t>
            </a:r>
            <a:r>
              <a:rPr kumimoji="1" lang="en-US" altLang="ja-JP" sz="1600" b="1" dirty="0">
                <a:solidFill>
                  <a:schemeClr val="accent5"/>
                </a:solidFill>
                <a:latin typeface="+mn-ea"/>
              </a:rPr>
              <a:t>2</a:t>
            </a:r>
            <a:endParaRPr kumimoji="1" lang="ja-JP" altLang="en-US" sz="1600" b="1" dirty="0">
              <a:solidFill>
                <a:schemeClr val="accent5"/>
              </a:solidFill>
              <a:latin typeface="+mn-ea"/>
            </a:endParaRPr>
          </a:p>
        </p:txBody>
      </p:sp>
      <p:sp>
        <p:nvSpPr>
          <p:cNvPr id="67" name="正方形/長方形 66"/>
          <p:cNvSpPr/>
          <p:nvPr/>
        </p:nvSpPr>
        <p:spPr bwMode="auto">
          <a:xfrm>
            <a:off x="1331964" y="2708992"/>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551</a:t>
            </a:r>
            <a:r>
              <a:rPr kumimoji="1" lang="en-US" altLang="ja-JP" sz="1600" b="1" dirty="0">
                <a:solidFill>
                  <a:schemeClr val="accent5"/>
                </a:solidFill>
                <a:latin typeface="+mn-ea"/>
              </a:rPr>
              <a:t>3</a:t>
            </a:r>
            <a:endParaRPr kumimoji="1" lang="ja-JP" altLang="en-US" sz="1600" b="1" dirty="0">
              <a:solidFill>
                <a:schemeClr val="accent5"/>
              </a:solidFill>
              <a:latin typeface="+mn-ea"/>
            </a:endParaRPr>
          </a:p>
        </p:txBody>
      </p:sp>
      <p:sp>
        <p:nvSpPr>
          <p:cNvPr id="68" name="正方形/長方形 67"/>
          <p:cNvSpPr/>
          <p:nvPr/>
        </p:nvSpPr>
        <p:spPr bwMode="auto">
          <a:xfrm>
            <a:off x="2051972" y="2348988"/>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a:t>
            </a:r>
            <a:endParaRPr kumimoji="1" lang="ja-JP" altLang="en-US" sz="1600" dirty="0">
              <a:solidFill>
                <a:schemeClr val="tx1">
                  <a:lumMod val="75000"/>
                  <a:lumOff val="25000"/>
                </a:schemeClr>
              </a:solidFill>
              <a:latin typeface="+mn-ea"/>
            </a:endParaRPr>
          </a:p>
        </p:txBody>
      </p:sp>
      <p:sp>
        <p:nvSpPr>
          <p:cNvPr id="69" name="正方形/長方形 68"/>
          <p:cNvSpPr/>
          <p:nvPr/>
        </p:nvSpPr>
        <p:spPr bwMode="auto">
          <a:xfrm>
            <a:off x="2051972" y="2708992"/>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78</a:t>
            </a:r>
            <a:endParaRPr kumimoji="1" lang="ja-JP" altLang="en-US" sz="1600" dirty="0">
              <a:solidFill>
                <a:schemeClr val="tx1">
                  <a:lumMod val="75000"/>
                  <a:lumOff val="25000"/>
                </a:schemeClr>
              </a:solidFill>
              <a:latin typeface="+mn-ea"/>
            </a:endParaRPr>
          </a:p>
        </p:txBody>
      </p:sp>
      <p:sp>
        <p:nvSpPr>
          <p:cNvPr id="71" name="正方形/長方形 70"/>
          <p:cNvSpPr/>
          <p:nvPr/>
        </p:nvSpPr>
        <p:spPr bwMode="auto">
          <a:xfrm>
            <a:off x="1691968" y="108897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5"/>
                </a:solidFill>
                <a:latin typeface="+mn-ea"/>
              </a:rPr>
              <a:t>連想度１</a:t>
            </a:r>
            <a:endParaRPr kumimoji="1" lang="en-US" altLang="ja-JP" sz="1600" b="1" dirty="0">
              <a:solidFill>
                <a:schemeClr val="accent5"/>
              </a:solidFill>
              <a:latin typeface="+mn-ea"/>
            </a:endParaRPr>
          </a:p>
          <a:p>
            <a:pPr algn="ctr"/>
            <a:r>
              <a:rPr lang="ja-JP" altLang="en-US" sz="1600" b="1" dirty="0">
                <a:solidFill>
                  <a:schemeClr val="accent5"/>
                </a:solidFill>
                <a:latin typeface="+mn-ea"/>
              </a:rPr>
              <a:t>（</a:t>
            </a:r>
            <a:r>
              <a:rPr lang="en-US" altLang="ja-JP" sz="1600" b="1" dirty="0">
                <a:solidFill>
                  <a:schemeClr val="accent5"/>
                </a:solidFill>
                <a:latin typeface="+mn-ea"/>
              </a:rPr>
              <a:t>=</a:t>
            </a:r>
            <a:r>
              <a:rPr lang="ja-JP" altLang="en-US" sz="1600" b="1" dirty="0">
                <a:solidFill>
                  <a:schemeClr val="accent5"/>
                </a:solidFill>
                <a:latin typeface="+mn-ea"/>
              </a:rPr>
              <a:t>ダイレクトマップ</a:t>
            </a:r>
            <a:r>
              <a:rPr lang="en-US" altLang="ja-JP" sz="1600" b="1" dirty="0">
                <a:solidFill>
                  <a:schemeClr val="accent5"/>
                </a:solidFill>
                <a:latin typeface="+mn-ea"/>
              </a:rPr>
              <a:t>)</a:t>
            </a:r>
            <a:endParaRPr kumimoji="1" lang="ja-JP" altLang="en-US" sz="1600" b="1" dirty="0">
              <a:solidFill>
                <a:schemeClr val="accent5"/>
              </a:solidFill>
              <a:latin typeface="+mn-ea"/>
            </a:endParaRPr>
          </a:p>
        </p:txBody>
      </p:sp>
      <p:sp>
        <p:nvSpPr>
          <p:cNvPr id="72" name="正方形/長方形 71"/>
          <p:cNvSpPr/>
          <p:nvPr/>
        </p:nvSpPr>
        <p:spPr bwMode="auto">
          <a:xfrm>
            <a:off x="971960" y="162898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73" name="正方形/長方形 72"/>
          <p:cNvSpPr/>
          <p:nvPr/>
        </p:nvSpPr>
        <p:spPr bwMode="auto">
          <a:xfrm>
            <a:off x="971960" y="198898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74" name="正方形/長方形 73"/>
          <p:cNvSpPr/>
          <p:nvPr/>
        </p:nvSpPr>
        <p:spPr bwMode="auto">
          <a:xfrm>
            <a:off x="971960" y="2348988"/>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75" name="正方形/長方形 74"/>
          <p:cNvSpPr/>
          <p:nvPr/>
        </p:nvSpPr>
        <p:spPr bwMode="auto">
          <a:xfrm>
            <a:off x="971960" y="2708992"/>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76" name="二等辺三角形 75"/>
          <p:cNvSpPr/>
          <p:nvPr/>
        </p:nvSpPr>
        <p:spPr bwMode="auto">
          <a:xfrm rot="16200000">
            <a:off x="116951" y="2213986"/>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7" name="正方形/長方形 76"/>
          <p:cNvSpPr/>
          <p:nvPr/>
        </p:nvSpPr>
        <p:spPr bwMode="auto">
          <a:xfrm>
            <a:off x="4211996" y="1628980"/>
            <a:ext cx="1440016"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78" name="正方形/長方形 77"/>
          <p:cNvSpPr/>
          <p:nvPr/>
        </p:nvSpPr>
        <p:spPr bwMode="auto">
          <a:xfrm>
            <a:off x="4211996" y="162898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a:t>
            </a:r>
            <a:r>
              <a:rPr kumimoji="1" lang="en-US" altLang="ja-JP" sz="1600" b="1" dirty="0">
                <a:solidFill>
                  <a:schemeClr val="accent5"/>
                </a:solidFill>
                <a:latin typeface="+mn-ea"/>
              </a:rPr>
              <a:t>0</a:t>
            </a:r>
            <a:endParaRPr kumimoji="1" lang="ja-JP" altLang="en-US" sz="1600" b="1" dirty="0">
              <a:solidFill>
                <a:schemeClr val="accent5"/>
              </a:solidFill>
              <a:latin typeface="+mn-ea"/>
            </a:endParaRPr>
          </a:p>
        </p:txBody>
      </p:sp>
      <p:sp>
        <p:nvSpPr>
          <p:cNvPr id="79" name="正方形/長方形 78"/>
          <p:cNvSpPr/>
          <p:nvPr/>
        </p:nvSpPr>
        <p:spPr bwMode="auto">
          <a:xfrm>
            <a:off x="4211996" y="1988984"/>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100</a:t>
            </a:r>
            <a:r>
              <a:rPr kumimoji="1" lang="en-US" altLang="ja-JP" sz="1600" b="1" dirty="0">
                <a:solidFill>
                  <a:schemeClr val="accent5"/>
                </a:solidFill>
                <a:latin typeface="+mn-ea"/>
              </a:rPr>
              <a:t>1</a:t>
            </a:r>
            <a:endParaRPr kumimoji="1" lang="ja-JP" altLang="en-US" sz="1600" b="1" dirty="0">
              <a:solidFill>
                <a:schemeClr val="accent5"/>
              </a:solidFill>
              <a:latin typeface="+mn-ea"/>
            </a:endParaRPr>
          </a:p>
        </p:txBody>
      </p:sp>
      <p:sp>
        <p:nvSpPr>
          <p:cNvPr id="80" name="正方形/長方形 79"/>
          <p:cNvSpPr/>
          <p:nvPr/>
        </p:nvSpPr>
        <p:spPr bwMode="auto">
          <a:xfrm>
            <a:off x="4932004" y="1628980"/>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81" name="正方形/長方形 80"/>
          <p:cNvSpPr/>
          <p:nvPr/>
        </p:nvSpPr>
        <p:spPr bwMode="auto">
          <a:xfrm>
            <a:off x="4932004" y="1988984"/>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33</a:t>
            </a:r>
            <a:endParaRPr kumimoji="1" lang="ja-JP" altLang="en-US" sz="1600" dirty="0">
              <a:solidFill>
                <a:schemeClr val="tx1">
                  <a:lumMod val="75000"/>
                  <a:lumOff val="25000"/>
                </a:schemeClr>
              </a:solidFill>
              <a:latin typeface="+mn-ea"/>
            </a:endParaRPr>
          </a:p>
        </p:txBody>
      </p:sp>
      <p:sp>
        <p:nvSpPr>
          <p:cNvPr id="88" name="正方形/長方形 87"/>
          <p:cNvSpPr/>
          <p:nvPr/>
        </p:nvSpPr>
        <p:spPr bwMode="auto">
          <a:xfrm>
            <a:off x="3851992" y="162898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89" name="正方形/長方形 88"/>
          <p:cNvSpPr/>
          <p:nvPr/>
        </p:nvSpPr>
        <p:spPr bwMode="auto">
          <a:xfrm>
            <a:off x="3851992" y="198898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92" name="二等辺三角形 91"/>
          <p:cNvSpPr/>
          <p:nvPr/>
        </p:nvSpPr>
        <p:spPr bwMode="auto">
          <a:xfrm rot="16200000">
            <a:off x="3356988" y="1853982"/>
            <a:ext cx="720008"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3" name="正方形/長方形 92"/>
          <p:cNvSpPr/>
          <p:nvPr/>
        </p:nvSpPr>
        <p:spPr bwMode="auto">
          <a:xfrm>
            <a:off x="5742013" y="1628980"/>
            <a:ext cx="1440016"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4" name="正方形/長方形 93"/>
          <p:cNvSpPr/>
          <p:nvPr/>
        </p:nvSpPr>
        <p:spPr bwMode="auto">
          <a:xfrm>
            <a:off x="5742013" y="162898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010</a:t>
            </a:r>
            <a:r>
              <a:rPr kumimoji="1" lang="en-US" altLang="ja-JP" sz="1600" b="1" dirty="0">
                <a:solidFill>
                  <a:schemeClr val="accent5"/>
                </a:solidFill>
                <a:latin typeface="+mn-ea"/>
              </a:rPr>
              <a:t>0</a:t>
            </a:r>
            <a:endParaRPr kumimoji="1" lang="ja-JP" altLang="en-US" sz="1600" b="1" dirty="0">
              <a:solidFill>
                <a:schemeClr val="accent5"/>
              </a:solidFill>
              <a:latin typeface="+mn-ea"/>
            </a:endParaRPr>
          </a:p>
        </p:txBody>
      </p:sp>
      <p:sp>
        <p:nvSpPr>
          <p:cNvPr id="95" name="正方形/長方形 94"/>
          <p:cNvSpPr/>
          <p:nvPr/>
        </p:nvSpPr>
        <p:spPr bwMode="auto">
          <a:xfrm>
            <a:off x="5742013" y="1988984"/>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770</a:t>
            </a:r>
            <a:r>
              <a:rPr kumimoji="1" lang="en-US" altLang="ja-JP" sz="1600" b="1" dirty="0">
                <a:solidFill>
                  <a:schemeClr val="accent5"/>
                </a:solidFill>
                <a:latin typeface="+mn-ea"/>
              </a:rPr>
              <a:t>1</a:t>
            </a:r>
            <a:endParaRPr kumimoji="1" lang="ja-JP" altLang="en-US" sz="1600" b="1" dirty="0">
              <a:solidFill>
                <a:schemeClr val="accent5"/>
              </a:solidFill>
              <a:latin typeface="+mn-ea"/>
            </a:endParaRPr>
          </a:p>
        </p:txBody>
      </p:sp>
      <p:sp>
        <p:nvSpPr>
          <p:cNvPr id="96" name="正方形/長方形 95"/>
          <p:cNvSpPr/>
          <p:nvPr/>
        </p:nvSpPr>
        <p:spPr bwMode="auto">
          <a:xfrm>
            <a:off x="6462021" y="1628980"/>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53</a:t>
            </a:r>
            <a:endParaRPr kumimoji="1" lang="ja-JP" altLang="en-US" sz="1600" dirty="0">
              <a:solidFill>
                <a:schemeClr val="tx1">
                  <a:lumMod val="75000"/>
                  <a:lumOff val="25000"/>
                </a:schemeClr>
              </a:solidFill>
              <a:latin typeface="+mn-ea"/>
            </a:endParaRPr>
          </a:p>
        </p:txBody>
      </p:sp>
      <p:sp>
        <p:nvSpPr>
          <p:cNvPr id="97" name="正方形/長方形 96"/>
          <p:cNvSpPr/>
          <p:nvPr/>
        </p:nvSpPr>
        <p:spPr bwMode="auto">
          <a:xfrm>
            <a:off x="6462021" y="1988984"/>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44</a:t>
            </a:r>
            <a:endParaRPr kumimoji="1" lang="ja-JP" altLang="en-US" sz="1600" dirty="0">
              <a:solidFill>
                <a:schemeClr val="tx1">
                  <a:lumMod val="75000"/>
                  <a:lumOff val="25000"/>
                </a:schemeClr>
              </a:solidFill>
              <a:latin typeface="+mn-ea"/>
            </a:endParaRPr>
          </a:p>
        </p:txBody>
      </p:sp>
      <p:sp>
        <p:nvSpPr>
          <p:cNvPr id="105" name="正方形/長方形 104"/>
          <p:cNvSpPr/>
          <p:nvPr/>
        </p:nvSpPr>
        <p:spPr bwMode="auto">
          <a:xfrm>
            <a:off x="1331964" y="4059007"/>
            <a:ext cx="1440016"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06" name="正方形/長方形 105"/>
          <p:cNvSpPr/>
          <p:nvPr/>
        </p:nvSpPr>
        <p:spPr bwMode="auto">
          <a:xfrm>
            <a:off x="1331964" y="405900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8000</a:t>
            </a:r>
            <a:endParaRPr kumimoji="1" lang="ja-JP" altLang="en-US" sz="1600" dirty="0">
              <a:solidFill>
                <a:schemeClr val="tx1">
                  <a:lumMod val="75000"/>
                  <a:lumOff val="25000"/>
                </a:schemeClr>
              </a:solidFill>
              <a:latin typeface="+mn-ea"/>
            </a:endParaRPr>
          </a:p>
        </p:txBody>
      </p:sp>
      <p:sp>
        <p:nvSpPr>
          <p:cNvPr id="108" name="正方形/長方形 107"/>
          <p:cNvSpPr/>
          <p:nvPr/>
        </p:nvSpPr>
        <p:spPr bwMode="auto">
          <a:xfrm>
            <a:off x="2051972" y="405900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112" name="正方形/長方形 111"/>
          <p:cNvSpPr/>
          <p:nvPr/>
        </p:nvSpPr>
        <p:spPr bwMode="auto">
          <a:xfrm>
            <a:off x="971960" y="405900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14" name="二等辺三角形 113"/>
          <p:cNvSpPr/>
          <p:nvPr/>
        </p:nvSpPr>
        <p:spPr bwMode="auto">
          <a:xfrm rot="16200000">
            <a:off x="656959" y="4104007"/>
            <a:ext cx="360004"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5" name="正方形/長方形 114"/>
          <p:cNvSpPr/>
          <p:nvPr/>
        </p:nvSpPr>
        <p:spPr bwMode="auto">
          <a:xfrm>
            <a:off x="2861981" y="4059007"/>
            <a:ext cx="1440016"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16" name="正方形/長方形 115"/>
          <p:cNvSpPr/>
          <p:nvPr/>
        </p:nvSpPr>
        <p:spPr bwMode="auto">
          <a:xfrm>
            <a:off x="2861981" y="405900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0100</a:t>
            </a:r>
            <a:endParaRPr kumimoji="1" lang="ja-JP" altLang="en-US" sz="1600" dirty="0">
              <a:solidFill>
                <a:schemeClr val="tx1">
                  <a:lumMod val="75000"/>
                  <a:lumOff val="25000"/>
                </a:schemeClr>
              </a:solidFill>
              <a:latin typeface="+mn-ea"/>
            </a:endParaRPr>
          </a:p>
        </p:txBody>
      </p:sp>
      <p:sp>
        <p:nvSpPr>
          <p:cNvPr id="118" name="正方形/長方形 117"/>
          <p:cNvSpPr/>
          <p:nvPr/>
        </p:nvSpPr>
        <p:spPr bwMode="auto">
          <a:xfrm>
            <a:off x="3581989" y="405900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53</a:t>
            </a:r>
            <a:endParaRPr kumimoji="1" lang="ja-JP" altLang="en-US" sz="1600" dirty="0">
              <a:solidFill>
                <a:schemeClr val="tx1">
                  <a:lumMod val="75000"/>
                  <a:lumOff val="25000"/>
                </a:schemeClr>
              </a:solidFill>
              <a:latin typeface="+mn-ea"/>
            </a:endParaRPr>
          </a:p>
        </p:txBody>
      </p:sp>
      <p:sp>
        <p:nvSpPr>
          <p:cNvPr id="122" name="正方形/長方形 121"/>
          <p:cNvSpPr/>
          <p:nvPr/>
        </p:nvSpPr>
        <p:spPr bwMode="auto">
          <a:xfrm>
            <a:off x="4391998" y="4059007"/>
            <a:ext cx="1440016"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3" name="正方形/長方形 122"/>
          <p:cNvSpPr/>
          <p:nvPr/>
        </p:nvSpPr>
        <p:spPr bwMode="auto">
          <a:xfrm>
            <a:off x="4391998" y="405900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7000</a:t>
            </a:r>
            <a:endParaRPr kumimoji="1" lang="ja-JP" altLang="en-US" sz="1600" dirty="0">
              <a:solidFill>
                <a:schemeClr val="tx1">
                  <a:lumMod val="75000"/>
                  <a:lumOff val="25000"/>
                </a:schemeClr>
              </a:solidFill>
              <a:latin typeface="+mn-ea"/>
            </a:endParaRPr>
          </a:p>
        </p:txBody>
      </p:sp>
      <p:sp>
        <p:nvSpPr>
          <p:cNvPr id="124" name="正方形/長方形 123"/>
          <p:cNvSpPr/>
          <p:nvPr/>
        </p:nvSpPr>
        <p:spPr bwMode="auto">
          <a:xfrm>
            <a:off x="5112006" y="405900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127" name="正方形/長方形 126"/>
          <p:cNvSpPr/>
          <p:nvPr/>
        </p:nvSpPr>
        <p:spPr bwMode="auto">
          <a:xfrm>
            <a:off x="5922015" y="4059007"/>
            <a:ext cx="1440016"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8" name="正方形/長方形 127"/>
          <p:cNvSpPr/>
          <p:nvPr/>
        </p:nvSpPr>
        <p:spPr bwMode="auto">
          <a:xfrm>
            <a:off x="5922015" y="405900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0500</a:t>
            </a:r>
            <a:endParaRPr kumimoji="1" lang="ja-JP" altLang="en-US" sz="1600" dirty="0">
              <a:solidFill>
                <a:schemeClr val="tx1">
                  <a:lumMod val="75000"/>
                  <a:lumOff val="25000"/>
                </a:schemeClr>
              </a:solidFill>
              <a:latin typeface="+mn-ea"/>
            </a:endParaRPr>
          </a:p>
        </p:txBody>
      </p:sp>
      <p:sp>
        <p:nvSpPr>
          <p:cNvPr id="129" name="正方形/長方形 128"/>
          <p:cNvSpPr/>
          <p:nvPr/>
        </p:nvSpPr>
        <p:spPr bwMode="auto">
          <a:xfrm>
            <a:off x="6642023" y="405900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53</a:t>
            </a:r>
            <a:endParaRPr kumimoji="1" lang="ja-JP" altLang="en-US" sz="1600" dirty="0">
              <a:solidFill>
                <a:schemeClr val="tx1">
                  <a:lumMod val="75000"/>
                  <a:lumOff val="25000"/>
                </a:schemeClr>
              </a:solidFill>
              <a:latin typeface="+mn-ea"/>
            </a:endParaRPr>
          </a:p>
        </p:txBody>
      </p:sp>
      <p:sp>
        <p:nvSpPr>
          <p:cNvPr id="132" name="正方形/長方形 131"/>
          <p:cNvSpPr/>
          <p:nvPr/>
        </p:nvSpPr>
        <p:spPr bwMode="auto">
          <a:xfrm>
            <a:off x="5292008"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5"/>
                </a:solidFill>
                <a:latin typeface="+mn-ea"/>
              </a:rPr>
              <a:t>連想度</a:t>
            </a:r>
            <a:r>
              <a:rPr kumimoji="1" lang="en-US" altLang="ja-JP" sz="1600" b="1" dirty="0">
                <a:solidFill>
                  <a:schemeClr val="accent5"/>
                </a:solidFill>
                <a:latin typeface="+mn-ea"/>
              </a:rPr>
              <a:t>2</a:t>
            </a:r>
          </a:p>
        </p:txBody>
      </p:sp>
      <p:sp>
        <p:nvSpPr>
          <p:cNvPr id="133" name="正方形/長方形 132"/>
          <p:cNvSpPr/>
          <p:nvPr/>
        </p:nvSpPr>
        <p:spPr bwMode="auto">
          <a:xfrm>
            <a:off x="3941993" y="3519001"/>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5"/>
                </a:solidFill>
                <a:latin typeface="+mn-ea"/>
              </a:rPr>
              <a:t>連想度</a:t>
            </a:r>
            <a:r>
              <a:rPr kumimoji="1" lang="en-US" altLang="ja-JP" sz="1600" b="1" dirty="0">
                <a:solidFill>
                  <a:schemeClr val="accent5"/>
                </a:solidFill>
                <a:latin typeface="+mn-ea"/>
              </a:rPr>
              <a:t>4</a:t>
            </a:r>
          </a:p>
          <a:p>
            <a:pPr algn="ctr"/>
            <a:r>
              <a:rPr lang="ja-JP" altLang="en-US" sz="1600" b="1" dirty="0">
                <a:solidFill>
                  <a:schemeClr val="accent5"/>
                </a:solidFill>
                <a:latin typeface="+mn-ea"/>
              </a:rPr>
              <a:t>（</a:t>
            </a:r>
            <a:r>
              <a:rPr lang="en-US" altLang="ja-JP" sz="1600" b="1" dirty="0">
                <a:solidFill>
                  <a:schemeClr val="accent5"/>
                </a:solidFill>
                <a:latin typeface="+mn-ea"/>
              </a:rPr>
              <a:t>=</a:t>
            </a:r>
            <a:r>
              <a:rPr lang="ja-JP" altLang="en-US" sz="1600" b="1" dirty="0">
                <a:solidFill>
                  <a:schemeClr val="accent5"/>
                </a:solidFill>
                <a:latin typeface="+mn-ea"/>
              </a:rPr>
              <a:t>フルアソシアティブ</a:t>
            </a:r>
            <a:r>
              <a:rPr lang="en-US" altLang="ja-JP" sz="1600" b="1" dirty="0">
                <a:solidFill>
                  <a:schemeClr val="accent5"/>
                </a:solidFill>
                <a:latin typeface="+mn-ea"/>
              </a:rPr>
              <a:t>)</a:t>
            </a:r>
            <a:endParaRPr kumimoji="1" lang="ja-JP" altLang="en-US" sz="1600" b="1" dirty="0">
              <a:solidFill>
                <a:schemeClr val="accent5"/>
              </a:solidFill>
              <a:latin typeface="+mn-ea"/>
            </a:endParaRPr>
          </a:p>
        </p:txBody>
      </p:sp>
    </p:spTree>
    <p:extLst>
      <p:ext uri="{BB962C8B-B14F-4D97-AF65-F5344CB8AC3E}">
        <p14:creationId xmlns:p14="http://schemas.microsoft.com/office/powerpoint/2010/main" val="38972158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競合と複雑さのトレードオフ</a:t>
            </a:r>
          </a:p>
        </p:txBody>
      </p:sp>
      <p:sp>
        <p:nvSpPr>
          <p:cNvPr id="3" name="テキスト プレースホルダー 2"/>
          <p:cNvSpPr>
            <a:spLocks noGrp="1"/>
          </p:cNvSpPr>
          <p:nvPr>
            <p:ph type="body" sz="quarter" idx="10"/>
          </p:nvPr>
        </p:nvSpPr>
        <p:spPr>
          <a:xfrm>
            <a:off x="431954" y="5409022"/>
            <a:ext cx="8100090" cy="629700"/>
          </a:xfrm>
        </p:spPr>
        <p:txBody>
          <a:bodyPr/>
          <a:lstStyle/>
          <a:p>
            <a:r>
              <a:rPr kumimoji="1" lang="ja-JP" altLang="en-US" dirty="0"/>
              <a:t>容量一定の場合のトレードオフ</a:t>
            </a:r>
            <a:endParaRPr kumimoji="1" lang="en-US" altLang="ja-JP" dirty="0"/>
          </a:p>
          <a:p>
            <a:pPr lvl="1"/>
            <a:r>
              <a:rPr kumimoji="1" lang="ja-JP" altLang="en-US" dirty="0"/>
              <a:t>連想度大：競合の影響が小さいが，回路が複雑</a:t>
            </a:r>
            <a:endParaRPr kumimoji="1" lang="en-US" altLang="ja-JP" dirty="0"/>
          </a:p>
          <a:p>
            <a:pPr lvl="1"/>
            <a:r>
              <a:rPr kumimoji="1" lang="ja-JP" altLang="en-US" dirty="0"/>
              <a:t>連想度小：</a:t>
            </a:r>
            <a:r>
              <a:rPr lang="ja-JP" altLang="en-US" dirty="0"/>
              <a:t>競合の影響が大きいが，回路が簡単</a:t>
            </a:r>
            <a:endParaRPr lang="en-US" altLang="ja-JP" dirty="0"/>
          </a:p>
          <a:p>
            <a:r>
              <a:rPr kumimoji="1" lang="ja-JP" altLang="en-US" dirty="0"/>
              <a:t>現実的には，連想度 </a:t>
            </a:r>
            <a:r>
              <a:rPr kumimoji="1" lang="en-US" altLang="ja-JP" dirty="0"/>
              <a:t>2 </a:t>
            </a:r>
            <a:r>
              <a:rPr kumimoji="1" lang="ja-JP" altLang="en-US" dirty="0"/>
              <a:t>から </a:t>
            </a:r>
            <a:r>
              <a:rPr kumimoji="1" lang="en-US" altLang="ja-JP" dirty="0"/>
              <a:t>32 </a:t>
            </a:r>
            <a:r>
              <a:rPr kumimoji="1" lang="ja-JP" altLang="en-US" dirty="0" err="1"/>
              <a:t>ぐら</a:t>
            </a:r>
            <a:r>
              <a:rPr kumimoji="1" lang="ja-JP" altLang="en-US" dirty="0"/>
              <a:t>いまでが良く使われる</a:t>
            </a:r>
          </a:p>
        </p:txBody>
      </p:sp>
      <p:sp>
        <p:nvSpPr>
          <p:cNvPr id="61" name="正方形/長方形 60"/>
          <p:cNvSpPr/>
          <p:nvPr/>
        </p:nvSpPr>
        <p:spPr bwMode="auto">
          <a:xfrm>
            <a:off x="1331964" y="1628980"/>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62" name="正方形/長方形 61"/>
          <p:cNvSpPr/>
          <p:nvPr/>
        </p:nvSpPr>
        <p:spPr bwMode="auto">
          <a:xfrm>
            <a:off x="1331964" y="162898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a:t>
            </a:r>
            <a:r>
              <a:rPr kumimoji="1" lang="en-US" altLang="ja-JP" sz="1600" b="1" dirty="0">
                <a:solidFill>
                  <a:schemeClr val="accent5"/>
                </a:solidFill>
                <a:latin typeface="+mn-ea"/>
              </a:rPr>
              <a:t>0</a:t>
            </a:r>
            <a:endParaRPr kumimoji="1" lang="ja-JP" altLang="en-US" sz="1600" b="1" dirty="0">
              <a:solidFill>
                <a:schemeClr val="accent5"/>
              </a:solidFill>
              <a:latin typeface="+mn-ea"/>
            </a:endParaRPr>
          </a:p>
        </p:txBody>
      </p:sp>
      <p:sp>
        <p:nvSpPr>
          <p:cNvPr id="63" name="正方形/長方形 62"/>
          <p:cNvSpPr/>
          <p:nvPr/>
        </p:nvSpPr>
        <p:spPr bwMode="auto">
          <a:xfrm>
            <a:off x="1331964" y="1988984"/>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100</a:t>
            </a:r>
            <a:r>
              <a:rPr kumimoji="1" lang="en-US" altLang="ja-JP" sz="1600" b="1" dirty="0">
                <a:solidFill>
                  <a:schemeClr val="accent5"/>
                </a:solidFill>
                <a:latin typeface="+mn-ea"/>
              </a:rPr>
              <a:t>1</a:t>
            </a:r>
            <a:endParaRPr kumimoji="1" lang="ja-JP" altLang="en-US" sz="1600" b="1" dirty="0">
              <a:solidFill>
                <a:schemeClr val="accent5"/>
              </a:solidFill>
              <a:latin typeface="+mn-ea"/>
            </a:endParaRPr>
          </a:p>
        </p:txBody>
      </p:sp>
      <p:sp>
        <p:nvSpPr>
          <p:cNvPr id="64" name="正方形/長方形 63"/>
          <p:cNvSpPr/>
          <p:nvPr/>
        </p:nvSpPr>
        <p:spPr bwMode="auto">
          <a:xfrm>
            <a:off x="2051972" y="1628980"/>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65" name="正方形/長方形 64"/>
          <p:cNvSpPr/>
          <p:nvPr/>
        </p:nvSpPr>
        <p:spPr bwMode="auto">
          <a:xfrm>
            <a:off x="2051972" y="1988984"/>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33</a:t>
            </a:r>
            <a:endParaRPr kumimoji="1" lang="ja-JP" altLang="en-US" sz="1600" dirty="0">
              <a:solidFill>
                <a:schemeClr val="tx1">
                  <a:lumMod val="75000"/>
                  <a:lumOff val="25000"/>
                </a:schemeClr>
              </a:solidFill>
              <a:latin typeface="+mn-ea"/>
            </a:endParaRPr>
          </a:p>
        </p:txBody>
      </p:sp>
      <p:sp>
        <p:nvSpPr>
          <p:cNvPr id="66" name="正方形/長方形 65"/>
          <p:cNvSpPr/>
          <p:nvPr/>
        </p:nvSpPr>
        <p:spPr bwMode="auto">
          <a:xfrm>
            <a:off x="1331964" y="2348988"/>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010</a:t>
            </a:r>
            <a:r>
              <a:rPr kumimoji="1" lang="en-US" altLang="ja-JP" sz="1600" b="1" dirty="0">
                <a:solidFill>
                  <a:schemeClr val="accent5"/>
                </a:solidFill>
                <a:latin typeface="+mn-ea"/>
              </a:rPr>
              <a:t>2</a:t>
            </a:r>
            <a:endParaRPr kumimoji="1" lang="ja-JP" altLang="en-US" sz="1600" b="1" dirty="0">
              <a:solidFill>
                <a:schemeClr val="accent5"/>
              </a:solidFill>
              <a:latin typeface="+mn-ea"/>
            </a:endParaRPr>
          </a:p>
        </p:txBody>
      </p:sp>
      <p:sp>
        <p:nvSpPr>
          <p:cNvPr id="67" name="正方形/長方形 66"/>
          <p:cNvSpPr/>
          <p:nvPr/>
        </p:nvSpPr>
        <p:spPr bwMode="auto">
          <a:xfrm>
            <a:off x="1331964" y="2708992"/>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551</a:t>
            </a:r>
            <a:r>
              <a:rPr kumimoji="1" lang="en-US" altLang="ja-JP" sz="1600" b="1" dirty="0">
                <a:solidFill>
                  <a:schemeClr val="accent5"/>
                </a:solidFill>
                <a:latin typeface="+mn-ea"/>
              </a:rPr>
              <a:t>3</a:t>
            </a:r>
            <a:endParaRPr kumimoji="1" lang="ja-JP" altLang="en-US" sz="1600" b="1" dirty="0">
              <a:solidFill>
                <a:schemeClr val="accent5"/>
              </a:solidFill>
              <a:latin typeface="+mn-ea"/>
            </a:endParaRPr>
          </a:p>
        </p:txBody>
      </p:sp>
      <p:sp>
        <p:nvSpPr>
          <p:cNvPr id="68" name="正方形/長方形 67"/>
          <p:cNvSpPr/>
          <p:nvPr/>
        </p:nvSpPr>
        <p:spPr bwMode="auto">
          <a:xfrm>
            <a:off x="2051972" y="2348988"/>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a:t>
            </a:r>
            <a:endParaRPr kumimoji="1" lang="ja-JP" altLang="en-US" sz="1600" dirty="0">
              <a:solidFill>
                <a:schemeClr val="tx1">
                  <a:lumMod val="75000"/>
                  <a:lumOff val="25000"/>
                </a:schemeClr>
              </a:solidFill>
              <a:latin typeface="+mn-ea"/>
            </a:endParaRPr>
          </a:p>
        </p:txBody>
      </p:sp>
      <p:sp>
        <p:nvSpPr>
          <p:cNvPr id="69" name="正方形/長方形 68"/>
          <p:cNvSpPr/>
          <p:nvPr/>
        </p:nvSpPr>
        <p:spPr bwMode="auto">
          <a:xfrm>
            <a:off x="2051972" y="2708992"/>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78</a:t>
            </a:r>
            <a:endParaRPr kumimoji="1" lang="ja-JP" altLang="en-US" sz="1600" dirty="0">
              <a:solidFill>
                <a:schemeClr val="tx1">
                  <a:lumMod val="75000"/>
                  <a:lumOff val="25000"/>
                </a:schemeClr>
              </a:solidFill>
              <a:latin typeface="+mn-ea"/>
            </a:endParaRPr>
          </a:p>
        </p:txBody>
      </p:sp>
      <p:sp>
        <p:nvSpPr>
          <p:cNvPr id="71" name="正方形/長方形 70"/>
          <p:cNvSpPr/>
          <p:nvPr/>
        </p:nvSpPr>
        <p:spPr bwMode="auto">
          <a:xfrm>
            <a:off x="1691968" y="108897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5"/>
                </a:solidFill>
                <a:latin typeface="+mn-ea"/>
              </a:rPr>
              <a:t>連想度１</a:t>
            </a:r>
            <a:endParaRPr kumimoji="1" lang="en-US" altLang="ja-JP" sz="1600" b="1" dirty="0">
              <a:solidFill>
                <a:schemeClr val="accent5"/>
              </a:solidFill>
              <a:latin typeface="+mn-ea"/>
            </a:endParaRPr>
          </a:p>
          <a:p>
            <a:pPr algn="ctr"/>
            <a:r>
              <a:rPr lang="ja-JP" altLang="en-US" sz="1600" b="1" dirty="0">
                <a:solidFill>
                  <a:schemeClr val="accent5"/>
                </a:solidFill>
                <a:latin typeface="+mn-ea"/>
              </a:rPr>
              <a:t>（</a:t>
            </a:r>
            <a:r>
              <a:rPr lang="en-US" altLang="ja-JP" sz="1600" b="1" dirty="0">
                <a:solidFill>
                  <a:schemeClr val="accent5"/>
                </a:solidFill>
                <a:latin typeface="+mn-ea"/>
              </a:rPr>
              <a:t>=</a:t>
            </a:r>
            <a:r>
              <a:rPr lang="ja-JP" altLang="en-US" sz="1600" b="1" dirty="0">
                <a:solidFill>
                  <a:schemeClr val="accent5"/>
                </a:solidFill>
                <a:latin typeface="+mn-ea"/>
              </a:rPr>
              <a:t>ダイレクトマップ</a:t>
            </a:r>
            <a:r>
              <a:rPr lang="en-US" altLang="ja-JP" sz="1600" b="1" dirty="0">
                <a:solidFill>
                  <a:schemeClr val="accent5"/>
                </a:solidFill>
                <a:latin typeface="+mn-ea"/>
              </a:rPr>
              <a:t>)</a:t>
            </a:r>
            <a:endParaRPr kumimoji="1" lang="ja-JP" altLang="en-US" sz="1600" b="1" dirty="0">
              <a:solidFill>
                <a:schemeClr val="accent5"/>
              </a:solidFill>
              <a:latin typeface="+mn-ea"/>
            </a:endParaRPr>
          </a:p>
        </p:txBody>
      </p:sp>
      <p:sp>
        <p:nvSpPr>
          <p:cNvPr id="72" name="正方形/長方形 71"/>
          <p:cNvSpPr/>
          <p:nvPr/>
        </p:nvSpPr>
        <p:spPr bwMode="auto">
          <a:xfrm>
            <a:off x="971960" y="162898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73" name="正方形/長方形 72"/>
          <p:cNvSpPr/>
          <p:nvPr/>
        </p:nvSpPr>
        <p:spPr bwMode="auto">
          <a:xfrm>
            <a:off x="971960" y="198898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74" name="正方形/長方形 73"/>
          <p:cNvSpPr/>
          <p:nvPr/>
        </p:nvSpPr>
        <p:spPr bwMode="auto">
          <a:xfrm>
            <a:off x="971960" y="2348988"/>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75" name="正方形/長方形 74"/>
          <p:cNvSpPr/>
          <p:nvPr/>
        </p:nvSpPr>
        <p:spPr bwMode="auto">
          <a:xfrm>
            <a:off x="971960" y="2708992"/>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76" name="二等辺三角形 75"/>
          <p:cNvSpPr/>
          <p:nvPr/>
        </p:nvSpPr>
        <p:spPr bwMode="auto">
          <a:xfrm rot="16200000">
            <a:off x="116951" y="2213986"/>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7" name="正方形/長方形 76"/>
          <p:cNvSpPr/>
          <p:nvPr/>
        </p:nvSpPr>
        <p:spPr bwMode="auto">
          <a:xfrm>
            <a:off x="4211996" y="1628980"/>
            <a:ext cx="1440016"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78" name="正方形/長方形 77"/>
          <p:cNvSpPr/>
          <p:nvPr/>
        </p:nvSpPr>
        <p:spPr bwMode="auto">
          <a:xfrm>
            <a:off x="4211996" y="162898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a:t>
            </a:r>
            <a:r>
              <a:rPr kumimoji="1" lang="en-US" altLang="ja-JP" sz="1600" b="1" dirty="0">
                <a:solidFill>
                  <a:schemeClr val="accent5"/>
                </a:solidFill>
                <a:latin typeface="+mn-ea"/>
              </a:rPr>
              <a:t>0</a:t>
            </a:r>
            <a:endParaRPr kumimoji="1" lang="ja-JP" altLang="en-US" sz="1600" b="1" dirty="0">
              <a:solidFill>
                <a:schemeClr val="accent5"/>
              </a:solidFill>
              <a:latin typeface="+mn-ea"/>
            </a:endParaRPr>
          </a:p>
        </p:txBody>
      </p:sp>
      <p:sp>
        <p:nvSpPr>
          <p:cNvPr id="79" name="正方形/長方形 78"/>
          <p:cNvSpPr/>
          <p:nvPr/>
        </p:nvSpPr>
        <p:spPr bwMode="auto">
          <a:xfrm>
            <a:off x="4211996" y="1988984"/>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100</a:t>
            </a:r>
            <a:r>
              <a:rPr kumimoji="1" lang="en-US" altLang="ja-JP" sz="1600" b="1" dirty="0">
                <a:solidFill>
                  <a:schemeClr val="accent5"/>
                </a:solidFill>
                <a:latin typeface="+mn-ea"/>
              </a:rPr>
              <a:t>1</a:t>
            </a:r>
            <a:endParaRPr kumimoji="1" lang="ja-JP" altLang="en-US" sz="1600" b="1" dirty="0">
              <a:solidFill>
                <a:schemeClr val="accent5"/>
              </a:solidFill>
              <a:latin typeface="+mn-ea"/>
            </a:endParaRPr>
          </a:p>
        </p:txBody>
      </p:sp>
      <p:sp>
        <p:nvSpPr>
          <p:cNvPr id="80" name="正方形/長方形 79"/>
          <p:cNvSpPr/>
          <p:nvPr/>
        </p:nvSpPr>
        <p:spPr bwMode="auto">
          <a:xfrm>
            <a:off x="4932004" y="1628980"/>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81" name="正方形/長方形 80"/>
          <p:cNvSpPr/>
          <p:nvPr/>
        </p:nvSpPr>
        <p:spPr bwMode="auto">
          <a:xfrm>
            <a:off x="4932004" y="1988984"/>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33</a:t>
            </a:r>
            <a:endParaRPr kumimoji="1" lang="ja-JP" altLang="en-US" sz="1600" dirty="0">
              <a:solidFill>
                <a:schemeClr val="tx1">
                  <a:lumMod val="75000"/>
                  <a:lumOff val="25000"/>
                </a:schemeClr>
              </a:solidFill>
              <a:latin typeface="+mn-ea"/>
            </a:endParaRPr>
          </a:p>
        </p:txBody>
      </p:sp>
      <p:sp>
        <p:nvSpPr>
          <p:cNvPr id="88" name="正方形/長方形 87"/>
          <p:cNvSpPr/>
          <p:nvPr/>
        </p:nvSpPr>
        <p:spPr bwMode="auto">
          <a:xfrm>
            <a:off x="3851992" y="162898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89" name="正方形/長方形 88"/>
          <p:cNvSpPr/>
          <p:nvPr/>
        </p:nvSpPr>
        <p:spPr bwMode="auto">
          <a:xfrm>
            <a:off x="3851992" y="198898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92" name="二等辺三角形 91"/>
          <p:cNvSpPr/>
          <p:nvPr/>
        </p:nvSpPr>
        <p:spPr bwMode="auto">
          <a:xfrm rot="16200000">
            <a:off x="3356988" y="1853982"/>
            <a:ext cx="720008"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3" name="正方形/長方形 92"/>
          <p:cNvSpPr/>
          <p:nvPr/>
        </p:nvSpPr>
        <p:spPr bwMode="auto">
          <a:xfrm>
            <a:off x="5742013" y="1628980"/>
            <a:ext cx="1440016"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4" name="正方形/長方形 93"/>
          <p:cNvSpPr/>
          <p:nvPr/>
        </p:nvSpPr>
        <p:spPr bwMode="auto">
          <a:xfrm>
            <a:off x="5742013" y="162898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010</a:t>
            </a:r>
            <a:r>
              <a:rPr kumimoji="1" lang="en-US" altLang="ja-JP" sz="1600" b="1" dirty="0">
                <a:solidFill>
                  <a:schemeClr val="accent5"/>
                </a:solidFill>
                <a:latin typeface="+mn-ea"/>
              </a:rPr>
              <a:t>0</a:t>
            </a:r>
            <a:endParaRPr kumimoji="1" lang="ja-JP" altLang="en-US" sz="1600" b="1" dirty="0">
              <a:solidFill>
                <a:schemeClr val="accent5"/>
              </a:solidFill>
              <a:latin typeface="+mn-ea"/>
            </a:endParaRPr>
          </a:p>
        </p:txBody>
      </p:sp>
      <p:sp>
        <p:nvSpPr>
          <p:cNvPr id="95" name="正方形/長方形 94"/>
          <p:cNvSpPr/>
          <p:nvPr/>
        </p:nvSpPr>
        <p:spPr bwMode="auto">
          <a:xfrm>
            <a:off x="5742013" y="1988984"/>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770</a:t>
            </a:r>
            <a:r>
              <a:rPr kumimoji="1" lang="en-US" altLang="ja-JP" sz="1600" b="1" dirty="0">
                <a:solidFill>
                  <a:schemeClr val="accent5"/>
                </a:solidFill>
                <a:latin typeface="+mn-ea"/>
              </a:rPr>
              <a:t>1</a:t>
            </a:r>
            <a:endParaRPr kumimoji="1" lang="ja-JP" altLang="en-US" sz="1600" b="1" dirty="0">
              <a:solidFill>
                <a:schemeClr val="accent5"/>
              </a:solidFill>
              <a:latin typeface="+mn-ea"/>
            </a:endParaRPr>
          </a:p>
        </p:txBody>
      </p:sp>
      <p:sp>
        <p:nvSpPr>
          <p:cNvPr id="96" name="正方形/長方形 95"/>
          <p:cNvSpPr/>
          <p:nvPr/>
        </p:nvSpPr>
        <p:spPr bwMode="auto">
          <a:xfrm>
            <a:off x="6462021" y="1628980"/>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53</a:t>
            </a:r>
            <a:endParaRPr kumimoji="1" lang="ja-JP" altLang="en-US" sz="1600" dirty="0">
              <a:solidFill>
                <a:schemeClr val="tx1">
                  <a:lumMod val="75000"/>
                  <a:lumOff val="25000"/>
                </a:schemeClr>
              </a:solidFill>
              <a:latin typeface="+mn-ea"/>
            </a:endParaRPr>
          </a:p>
        </p:txBody>
      </p:sp>
      <p:sp>
        <p:nvSpPr>
          <p:cNvPr id="97" name="正方形/長方形 96"/>
          <p:cNvSpPr/>
          <p:nvPr/>
        </p:nvSpPr>
        <p:spPr bwMode="auto">
          <a:xfrm>
            <a:off x="6462021" y="1988984"/>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44</a:t>
            </a:r>
            <a:endParaRPr kumimoji="1" lang="ja-JP" altLang="en-US" sz="1600" dirty="0">
              <a:solidFill>
                <a:schemeClr val="tx1">
                  <a:lumMod val="75000"/>
                  <a:lumOff val="25000"/>
                </a:schemeClr>
              </a:solidFill>
              <a:latin typeface="+mn-ea"/>
            </a:endParaRPr>
          </a:p>
        </p:txBody>
      </p:sp>
      <p:sp>
        <p:nvSpPr>
          <p:cNvPr id="105" name="正方形/長方形 104"/>
          <p:cNvSpPr/>
          <p:nvPr/>
        </p:nvSpPr>
        <p:spPr bwMode="auto">
          <a:xfrm>
            <a:off x="1331964" y="4059007"/>
            <a:ext cx="1440016"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06" name="正方形/長方形 105"/>
          <p:cNvSpPr/>
          <p:nvPr/>
        </p:nvSpPr>
        <p:spPr bwMode="auto">
          <a:xfrm>
            <a:off x="1331964" y="405900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8000</a:t>
            </a:r>
            <a:endParaRPr kumimoji="1" lang="ja-JP" altLang="en-US" sz="1600" dirty="0">
              <a:solidFill>
                <a:schemeClr val="tx1">
                  <a:lumMod val="75000"/>
                  <a:lumOff val="25000"/>
                </a:schemeClr>
              </a:solidFill>
              <a:latin typeface="+mn-ea"/>
            </a:endParaRPr>
          </a:p>
        </p:txBody>
      </p:sp>
      <p:sp>
        <p:nvSpPr>
          <p:cNvPr id="108" name="正方形/長方形 107"/>
          <p:cNvSpPr/>
          <p:nvPr/>
        </p:nvSpPr>
        <p:spPr bwMode="auto">
          <a:xfrm>
            <a:off x="2051972" y="405900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112" name="正方形/長方形 111"/>
          <p:cNvSpPr/>
          <p:nvPr/>
        </p:nvSpPr>
        <p:spPr bwMode="auto">
          <a:xfrm>
            <a:off x="971960" y="405900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14" name="二等辺三角形 113"/>
          <p:cNvSpPr/>
          <p:nvPr/>
        </p:nvSpPr>
        <p:spPr bwMode="auto">
          <a:xfrm rot="16200000">
            <a:off x="656959" y="4104007"/>
            <a:ext cx="360004"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5" name="正方形/長方形 114"/>
          <p:cNvSpPr/>
          <p:nvPr/>
        </p:nvSpPr>
        <p:spPr bwMode="auto">
          <a:xfrm>
            <a:off x="2861981" y="4059007"/>
            <a:ext cx="1440016"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16" name="正方形/長方形 115"/>
          <p:cNvSpPr/>
          <p:nvPr/>
        </p:nvSpPr>
        <p:spPr bwMode="auto">
          <a:xfrm>
            <a:off x="2861981" y="405900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0100</a:t>
            </a:r>
            <a:endParaRPr kumimoji="1" lang="ja-JP" altLang="en-US" sz="1600" dirty="0">
              <a:solidFill>
                <a:schemeClr val="tx1">
                  <a:lumMod val="75000"/>
                  <a:lumOff val="25000"/>
                </a:schemeClr>
              </a:solidFill>
              <a:latin typeface="+mn-ea"/>
            </a:endParaRPr>
          </a:p>
        </p:txBody>
      </p:sp>
      <p:sp>
        <p:nvSpPr>
          <p:cNvPr id="118" name="正方形/長方形 117"/>
          <p:cNvSpPr/>
          <p:nvPr/>
        </p:nvSpPr>
        <p:spPr bwMode="auto">
          <a:xfrm>
            <a:off x="3581989" y="405900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53</a:t>
            </a:r>
            <a:endParaRPr kumimoji="1" lang="ja-JP" altLang="en-US" sz="1600" dirty="0">
              <a:solidFill>
                <a:schemeClr val="tx1">
                  <a:lumMod val="75000"/>
                  <a:lumOff val="25000"/>
                </a:schemeClr>
              </a:solidFill>
              <a:latin typeface="+mn-ea"/>
            </a:endParaRPr>
          </a:p>
        </p:txBody>
      </p:sp>
      <p:sp>
        <p:nvSpPr>
          <p:cNvPr id="122" name="正方形/長方形 121"/>
          <p:cNvSpPr/>
          <p:nvPr/>
        </p:nvSpPr>
        <p:spPr bwMode="auto">
          <a:xfrm>
            <a:off x="4391998" y="4059007"/>
            <a:ext cx="1440016"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3" name="正方形/長方形 122"/>
          <p:cNvSpPr/>
          <p:nvPr/>
        </p:nvSpPr>
        <p:spPr bwMode="auto">
          <a:xfrm>
            <a:off x="4391998" y="405900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7000</a:t>
            </a:r>
            <a:endParaRPr kumimoji="1" lang="ja-JP" altLang="en-US" sz="1600" dirty="0">
              <a:solidFill>
                <a:schemeClr val="tx1">
                  <a:lumMod val="75000"/>
                  <a:lumOff val="25000"/>
                </a:schemeClr>
              </a:solidFill>
              <a:latin typeface="+mn-ea"/>
            </a:endParaRPr>
          </a:p>
        </p:txBody>
      </p:sp>
      <p:sp>
        <p:nvSpPr>
          <p:cNvPr id="124" name="正方形/長方形 123"/>
          <p:cNvSpPr/>
          <p:nvPr/>
        </p:nvSpPr>
        <p:spPr bwMode="auto">
          <a:xfrm>
            <a:off x="5112006" y="405900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127" name="正方形/長方形 126"/>
          <p:cNvSpPr/>
          <p:nvPr/>
        </p:nvSpPr>
        <p:spPr bwMode="auto">
          <a:xfrm>
            <a:off x="5922015" y="4059007"/>
            <a:ext cx="1440016"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8" name="正方形/長方形 127"/>
          <p:cNvSpPr/>
          <p:nvPr/>
        </p:nvSpPr>
        <p:spPr bwMode="auto">
          <a:xfrm>
            <a:off x="5922015" y="405900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0500</a:t>
            </a:r>
            <a:endParaRPr kumimoji="1" lang="ja-JP" altLang="en-US" sz="1600" dirty="0">
              <a:solidFill>
                <a:schemeClr val="tx1">
                  <a:lumMod val="75000"/>
                  <a:lumOff val="25000"/>
                </a:schemeClr>
              </a:solidFill>
              <a:latin typeface="+mn-ea"/>
            </a:endParaRPr>
          </a:p>
        </p:txBody>
      </p:sp>
      <p:sp>
        <p:nvSpPr>
          <p:cNvPr id="129" name="正方形/長方形 128"/>
          <p:cNvSpPr/>
          <p:nvPr/>
        </p:nvSpPr>
        <p:spPr bwMode="auto">
          <a:xfrm>
            <a:off x="6642023" y="405900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53</a:t>
            </a:r>
            <a:endParaRPr kumimoji="1" lang="ja-JP" altLang="en-US" sz="1600" dirty="0">
              <a:solidFill>
                <a:schemeClr val="tx1">
                  <a:lumMod val="75000"/>
                  <a:lumOff val="25000"/>
                </a:schemeClr>
              </a:solidFill>
              <a:latin typeface="+mn-ea"/>
            </a:endParaRPr>
          </a:p>
        </p:txBody>
      </p:sp>
      <p:sp>
        <p:nvSpPr>
          <p:cNvPr id="132" name="正方形/長方形 131"/>
          <p:cNvSpPr/>
          <p:nvPr/>
        </p:nvSpPr>
        <p:spPr bwMode="auto">
          <a:xfrm>
            <a:off x="5292008"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5"/>
                </a:solidFill>
                <a:latin typeface="+mn-ea"/>
              </a:rPr>
              <a:t>連想度</a:t>
            </a:r>
            <a:r>
              <a:rPr kumimoji="1" lang="en-US" altLang="ja-JP" sz="1600" b="1" dirty="0">
                <a:solidFill>
                  <a:schemeClr val="accent5"/>
                </a:solidFill>
                <a:latin typeface="+mn-ea"/>
              </a:rPr>
              <a:t>2</a:t>
            </a:r>
          </a:p>
        </p:txBody>
      </p:sp>
      <p:sp>
        <p:nvSpPr>
          <p:cNvPr id="133" name="正方形/長方形 132"/>
          <p:cNvSpPr/>
          <p:nvPr/>
        </p:nvSpPr>
        <p:spPr bwMode="auto">
          <a:xfrm>
            <a:off x="3941993" y="3519001"/>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5"/>
                </a:solidFill>
                <a:latin typeface="+mn-ea"/>
              </a:rPr>
              <a:t>連想度</a:t>
            </a:r>
            <a:r>
              <a:rPr kumimoji="1" lang="en-US" altLang="ja-JP" sz="1600" b="1" dirty="0">
                <a:solidFill>
                  <a:schemeClr val="accent5"/>
                </a:solidFill>
                <a:latin typeface="+mn-ea"/>
              </a:rPr>
              <a:t>4</a:t>
            </a:r>
          </a:p>
          <a:p>
            <a:pPr algn="ctr"/>
            <a:r>
              <a:rPr lang="ja-JP" altLang="en-US" sz="1600" b="1" dirty="0">
                <a:solidFill>
                  <a:schemeClr val="accent5"/>
                </a:solidFill>
                <a:latin typeface="+mn-ea"/>
              </a:rPr>
              <a:t>（</a:t>
            </a:r>
            <a:r>
              <a:rPr lang="en-US" altLang="ja-JP" sz="1600" b="1" dirty="0">
                <a:solidFill>
                  <a:schemeClr val="accent5"/>
                </a:solidFill>
                <a:latin typeface="+mn-ea"/>
              </a:rPr>
              <a:t>=</a:t>
            </a:r>
            <a:r>
              <a:rPr lang="ja-JP" altLang="en-US" sz="1600" b="1" dirty="0">
                <a:solidFill>
                  <a:schemeClr val="accent5"/>
                </a:solidFill>
                <a:latin typeface="+mn-ea"/>
              </a:rPr>
              <a:t>フルアソシアティブ</a:t>
            </a:r>
            <a:r>
              <a:rPr lang="en-US" altLang="ja-JP" sz="1600" b="1" dirty="0">
                <a:solidFill>
                  <a:schemeClr val="accent5"/>
                </a:solidFill>
                <a:latin typeface="+mn-ea"/>
              </a:rPr>
              <a:t>)</a:t>
            </a:r>
            <a:endParaRPr kumimoji="1" lang="ja-JP" altLang="en-US" sz="1600" b="1" dirty="0">
              <a:solidFill>
                <a:schemeClr val="accent5"/>
              </a:solidFill>
              <a:latin typeface="+mn-ea"/>
            </a:endParaRPr>
          </a:p>
        </p:txBody>
      </p:sp>
    </p:spTree>
    <p:extLst>
      <p:ext uri="{BB962C8B-B14F-4D97-AF65-F5344CB8AC3E}">
        <p14:creationId xmlns:p14="http://schemas.microsoft.com/office/powerpoint/2010/main" val="7444376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各方式のまとめ</a:t>
            </a:r>
          </a:p>
        </p:txBody>
      </p:sp>
      <p:sp>
        <p:nvSpPr>
          <p:cNvPr id="3" name="テキスト プレースホルダー 2"/>
          <p:cNvSpPr>
            <a:spLocks noGrp="1"/>
          </p:cNvSpPr>
          <p:nvPr>
            <p:ph type="body" sz="quarter" idx="10"/>
          </p:nvPr>
        </p:nvSpPr>
        <p:spPr/>
        <p:txBody>
          <a:bodyPr/>
          <a:lstStyle/>
          <a:p>
            <a:r>
              <a:rPr kumimoji="1" lang="ja-JP" altLang="en-US" dirty="0"/>
              <a:t>キャッシュ</a:t>
            </a:r>
            <a:endParaRPr kumimoji="1" lang="en-US" altLang="ja-JP" dirty="0"/>
          </a:p>
          <a:p>
            <a:pPr lvl="1"/>
            <a:r>
              <a:rPr lang="ja-JP" altLang="en-US" dirty="0"/>
              <a:t>小容量で</a:t>
            </a:r>
            <a:r>
              <a:rPr kumimoji="1" lang="ja-JP" altLang="en-US" dirty="0"/>
              <a:t>高速</a:t>
            </a:r>
            <a:endParaRPr kumimoji="1" lang="en-US" altLang="ja-JP" dirty="0"/>
          </a:p>
          <a:p>
            <a:pPr lvl="1"/>
            <a:r>
              <a:rPr kumimoji="1" lang="ja-JP" altLang="en-US" dirty="0"/>
              <a:t>メモリの一部をアドレス（タグ）と共にコピー</a:t>
            </a:r>
            <a:endParaRPr kumimoji="1" lang="en-US" altLang="ja-JP" dirty="0"/>
          </a:p>
          <a:p>
            <a:r>
              <a:rPr kumimoji="1" lang="ja-JP" altLang="en-US" dirty="0"/>
              <a:t>方式</a:t>
            </a:r>
            <a:endParaRPr kumimoji="1" lang="en-US" altLang="ja-JP" dirty="0"/>
          </a:p>
          <a:p>
            <a:pPr lvl="1"/>
            <a:r>
              <a:rPr kumimoji="1" lang="ja-JP" altLang="en-US" dirty="0"/>
              <a:t>ダイレクトマップ</a:t>
            </a:r>
            <a:endParaRPr kumimoji="1" lang="en-US" altLang="ja-JP" dirty="0"/>
          </a:p>
          <a:p>
            <a:pPr lvl="1"/>
            <a:r>
              <a:rPr kumimoji="1" lang="ja-JP" altLang="en-US" dirty="0"/>
              <a:t>セットアソシアティブ</a:t>
            </a:r>
            <a:endParaRPr kumimoji="1" lang="en-US" altLang="ja-JP" dirty="0"/>
          </a:p>
          <a:p>
            <a:pPr lvl="1"/>
            <a:r>
              <a:rPr kumimoji="1" lang="ja-JP" altLang="en-US" dirty="0"/>
              <a:t>フルアソシアティブ</a:t>
            </a:r>
            <a:endParaRPr kumimoji="1" lang="en-US" altLang="ja-JP" dirty="0"/>
          </a:p>
          <a:p>
            <a:r>
              <a:rPr kumimoji="1" lang="ja-JP" altLang="en-US" dirty="0"/>
              <a:t>性質</a:t>
            </a:r>
            <a:endParaRPr kumimoji="1" lang="en-US" altLang="ja-JP" dirty="0"/>
          </a:p>
          <a:p>
            <a:pPr lvl="1"/>
            <a:r>
              <a:rPr kumimoji="1" lang="ja-JP" altLang="en-US" dirty="0"/>
              <a:t>連想度によって分類可能</a:t>
            </a:r>
            <a:endParaRPr kumimoji="1" lang="en-US" altLang="ja-JP" dirty="0"/>
          </a:p>
          <a:p>
            <a:pPr lvl="1"/>
            <a:r>
              <a:rPr kumimoji="1" lang="ja-JP" altLang="en-US" dirty="0"/>
              <a:t>ヒット率と複雑さにトレードオフ</a:t>
            </a:r>
          </a:p>
        </p:txBody>
      </p:sp>
    </p:spTree>
    <p:extLst>
      <p:ext uri="{BB962C8B-B14F-4D97-AF65-F5344CB8AC3E}">
        <p14:creationId xmlns:p14="http://schemas.microsoft.com/office/powerpoint/2010/main" val="21727990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キャッシュの詳細</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方式：</a:t>
            </a:r>
            <a:endParaRPr kumimoji="1" lang="en-US" altLang="ja-JP" dirty="0"/>
          </a:p>
          <a:p>
            <a:pPr lvl="1"/>
            <a:r>
              <a:rPr kumimoji="1" lang="ja-JP" altLang="en-US" dirty="0"/>
              <a:t>基本的な構造</a:t>
            </a:r>
            <a:endParaRPr kumimoji="1" lang="en-US" altLang="ja-JP" dirty="0"/>
          </a:p>
          <a:p>
            <a:pPr lvl="1"/>
            <a:r>
              <a:rPr kumimoji="1" lang="ja-JP" altLang="en-US" dirty="0"/>
              <a:t>ダイレクトマップ方式</a:t>
            </a:r>
            <a:endParaRPr kumimoji="1" lang="en-US" altLang="ja-JP" dirty="0"/>
          </a:p>
          <a:p>
            <a:pPr lvl="1"/>
            <a:r>
              <a:rPr kumimoji="1" lang="ja-JP" altLang="en-US" dirty="0"/>
              <a:t>セット・アソシアティブ方式</a:t>
            </a:r>
            <a:endParaRPr kumimoji="1" lang="en-US" altLang="ja-JP" dirty="0"/>
          </a:p>
          <a:p>
            <a:pPr marL="457200" indent="-457200">
              <a:buFont typeface="+mj-lt"/>
              <a:buAutoNum type="arabicPeriod"/>
            </a:pPr>
            <a:r>
              <a:rPr kumimoji="1" lang="ja-JP" altLang="en-US" b="1" dirty="0"/>
              <a:t>ライン単位での管理</a:t>
            </a:r>
            <a:endParaRPr kumimoji="1" lang="en-US" altLang="ja-JP" b="1" dirty="0"/>
          </a:p>
          <a:p>
            <a:pPr marL="457200" indent="-457200">
              <a:buFont typeface="+mj-lt"/>
              <a:buAutoNum type="arabicPeriod"/>
            </a:pPr>
            <a:r>
              <a:rPr lang="ja-JP" altLang="en-US" dirty="0"/>
              <a:t>アドレスとキャッシュ構造の対応</a:t>
            </a:r>
            <a:endParaRPr kumimoji="1" lang="ja-JP" altLang="en-US" b="1" dirty="0"/>
          </a:p>
        </p:txBody>
      </p:sp>
    </p:spTree>
    <p:extLst>
      <p:ext uri="{BB962C8B-B14F-4D97-AF65-F5344CB8AC3E}">
        <p14:creationId xmlns:p14="http://schemas.microsoft.com/office/powerpoint/2010/main" val="29705240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ライン</a:t>
            </a:r>
          </a:p>
        </p:txBody>
      </p:sp>
      <p:sp>
        <p:nvSpPr>
          <p:cNvPr id="3" name="テキスト プレースホルダー 2"/>
          <p:cNvSpPr>
            <a:spLocks noGrp="1"/>
          </p:cNvSpPr>
          <p:nvPr>
            <p:ph type="body" sz="quarter" idx="10"/>
          </p:nvPr>
        </p:nvSpPr>
        <p:spPr/>
        <p:txBody>
          <a:bodyPr/>
          <a:lstStyle/>
          <a:p>
            <a:r>
              <a:rPr kumimoji="1" lang="ja-JP" altLang="en-US" dirty="0"/>
              <a:t>キャッシュ上のデータは</a:t>
            </a:r>
            <a:r>
              <a:rPr kumimoji="1" lang="ja-JP" altLang="en-US" dirty="0">
                <a:solidFill>
                  <a:schemeClr val="accent5"/>
                </a:solidFill>
              </a:rPr>
              <a:t>ライン</a:t>
            </a:r>
            <a:r>
              <a:rPr lang="ja-JP" altLang="en-US" dirty="0"/>
              <a:t>と呼ばれる単位</a:t>
            </a:r>
            <a:r>
              <a:rPr kumimoji="1" lang="ja-JP" altLang="en-US" dirty="0"/>
              <a:t>で管理される</a:t>
            </a:r>
            <a:endParaRPr kumimoji="1" lang="en-US" altLang="ja-JP" dirty="0"/>
          </a:p>
          <a:p>
            <a:pPr lvl="1"/>
            <a:r>
              <a:rPr kumimoji="1" lang="ja-JP" altLang="en-US" dirty="0"/>
              <a:t>ライン：複数バイトからなる塊</a:t>
            </a:r>
            <a:endParaRPr kumimoji="1" lang="en-US" altLang="ja-JP" dirty="0"/>
          </a:p>
          <a:p>
            <a:pPr lvl="1"/>
            <a:r>
              <a:rPr lang="ja-JP" altLang="en-US" dirty="0"/>
              <a:t>実際には </a:t>
            </a:r>
            <a:r>
              <a:rPr lang="en-US" altLang="ja-JP" dirty="0"/>
              <a:t>16 </a:t>
            </a:r>
            <a:r>
              <a:rPr lang="ja-JP" altLang="en-US" dirty="0"/>
              <a:t>から </a:t>
            </a:r>
            <a:r>
              <a:rPr lang="en-US" altLang="ja-JP" dirty="0"/>
              <a:t>128</a:t>
            </a:r>
            <a:r>
              <a:rPr lang="ja-JP" altLang="en-US" dirty="0"/>
              <a:t>バイトぐらい</a:t>
            </a:r>
            <a:endParaRPr lang="en-US" altLang="ja-JP" dirty="0"/>
          </a:p>
          <a:p>
            <a:r>
              <a:rPr kumimoji="1" lang="ja-JP" altLang="en-US" dirty="0"/>
              <a:t>理由：</a:t>
            </a:r>
            <a:endParaRPr kumimoji="1" lang="en-US" altLang="ja-JP" dirty="0"/>
          </a:p>
          <a:p>
            <a:pPr marL="817200" lvl="1" indent="-457200">
              <a:buFont typeface="+mj-lt"/>
              <a:buAutoNum type="arabicPeriod"/>
            </a:pPr>
            <a:r>
              <a:rPr kumimoji="1" lang="ja-JP" altLang="en-US" dirty="0"/>
              <a:t>容量の効率をあげるため</a:t>
            </a:r>
            <a:endParaRPr kumimoji="1" lang="en-US" altLang="ja-JP" dirty="0"/>
          </a:p>
          <a:p>
            <a:pPr marL="817200" lvl="1" indent="-457200">
              <a:buFont typeface="+mj-lt"/>
              <a:buAutoNum type="arabicPeriod"/>
            </a:pPr>
            <a:r>
              <a:rPr kumimoji="1" lang="ja-JP" altLang="en-US" dirty="0"/>
              <a:t>空間局所性を利用するため</a:t>
            </a:r>
          </a:p>
        </p:txBody>
      </p:sp>
    </p:spTree>
    <p:extLst>
      <p:ext uri="{BB962C8B-B14F-4D97-AF65-F5344CB8AC3E}">
        <p14:creationId xmlns:p14="http://schemas.microsoft.com/office/powerpoint/2010/main" val="28096178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容量の効率</a:t>
            </a:r>
            <a:endParaRPr kumimoji="1" lang="ja-JP" altLang="en-US" dirty="0"/>
          </a:p>
        </p:txBody>
      </p:sp>
      <p:sp>
        <p:nvSpPr>
          <p:cNvPr id="3" name="テキスト プレースホルダー 2"/>
          <p:cNvSpPr>
            <a:spLocks noGrp="1"/>
          </p:cNvSpPr>
          <p:nvPr>
            <p:ph type="body" sz="quarter" idx="10"/>
          </p:nvPr>
        </p:nvSpPr>
        <p:spPr>
          <a:xfrm>
            <a:off x="431954" y="3429000"/>
            <a:ext cx="8100090" cy="2879725"/>
          </a:xfrm>
        </p:spPr>
        <p:txBody>
          <a:bodyPr/>
          <a:lstStyle/>
          <a:p>
            <a:r>
              <a:rPr lang="ja-JP" altLang="en-US" dirty="0"/>
              <a:t>タグが大きくて無駄</a:t>
            </a:r>
            <a:endParaRPr lang="en-US" altLang="ja-JP" dirty="0"/>
          </a:p>
          <a:p>
            <a:pPr lvl="1"/>
            <a:r>
              <a:rPr kumimoji="1" lang="ja-JP" altLang="en-US" dirty="0"/>
              <a:t>これまでの説明では，アドレスごとに</a:t>
            </a:r>
            <a:r>
              <a:rPr kumimoji="1" lang="en-US" altLang="ja-JP" dirty="0"/>
              <a:t>1</a:t>
            </a:r>
            <a:r>
              <a:rPr kumimoji="1" lang="ja-JP" altLang="en-US" dirty="0"/>
              <a:t>バイトのデータを仮定</a:t>
            </a:r>
            <a:endParaRPr kumimoji="1" lang="en-US" altLang="ja-JP" dirty="0"/>
          </a:p>
          <a:p>
            <a:pPr lvl="1"/>
            <a:r>
              <a:rPr kumimoji="1" lang="ja-JP" altLang="en-US" dirty="0"/>
              <a:t>一方，アドレスは </a:t>
            </a:r>
            <a:r>
              <a:rPr kumimoji="1" lang="en-US" altLang="ja-JP" dirty="0"/>
              <a:t>32 </a:t>
            </a:r>
            <a:r>
              <a:rPr kumimoji="1" lang="ja-JP" altLang="en-US" dirty="0"/>
              <a:t>から </a:t>
            </a:r>
            <a:r>
              <a:rPr kumimoji="1" lang="en-US" altLang="ja-JP" dirty="0"/>
              <a:t>64 </a:t>
            </a:r>
            <a:r>
              <a:rPr kumimoji="1" lang="ja-JP" altLang="en-US" dirty="0"/>
              <a:t>ビット</a:t>
            </a:r>
            <a:endParaRPr kumimoji="1" lang="en-US" altLang="ja-JP" dirty="0"/>
          </a:p>
          <a:p>
            <a:pPr lvl="1"/>
            <a:r>
              <a:rPr kumimoji="1" lang="ja-JP" altLang="en-US" dirty="0"/>
              <a:t>このままではデータよりもタグを覚えているようなもの</a:t>
            </a:r>
            <a:endParaRPr kumimoji="1" lang="ja-JP" altLang="en-US" dirty="0">
              <a:solidFill>
                <a:schemeClr val="accent5"/>
              </a:solidFill>
            </a:endParaRPr>
          </a:p>
        </p:txBody>
      </p:sp>
      <p:sp>
        <p:nvSpPr>
          <p:cNvPr id="4" name="正方形/長方形 3"/>
          <p:cNvSpPr/>
          <p:nvPr/>
        </p:nvSpPr>
        <p:spPr bwMode="auto">
          <a:xfrm>
            <a:off x="971960" y="1628980"/>
            <a:ext cx="1800020"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971960" y="1628980"/>
            <a:ext cx="1440016"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f3568000</a:t>
            </a:r>
            <a:endParaRPr kumimoji="1" lang="ja-JP" altLang="en-US" sz="1600" dirty="0">
              <a:solidFill>
                <a:schemeClr val="tx1">
                  <a:lumMod val="75000"/>
                  <a:lumOff val="25000"/>
                </a:schemeClr>
              </a:solidFill>
              <a:latin typeface="+mn-ea"/>
            </a:endParaRPr>
          </a:p>
        </p:txBody>
      </p:sp>
      <p:sp>
        <p:nvSpPr>
          <p:cNvPr id="6" name="正方形/長方形 5"/>
          <p:cNvSpPr/>
          <p:nvPr/>
        </p:nvSpPr>
        <p:spPr bwMode="auto">
          <a:xfrm>
            <a:off x="2411976" y="1628980"/>
            <a:ext cx="360004"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611956" y="998973"/>
            <a:ext cx="1350015"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accent5"/>
                </a:solidFill>
                <a:latin typeface="+mn-ea"/>
              </a:rPr>
              <a:t>タグ</a:t>
            </a:r>
            <a:endParaRPr kumimoji="1" lang="en-US" altLang="ja-JP" sz="1600" dirty="0">
              <a:solidFill>
                <a:schemeClr val="accent5"/>
              </a:solidFill>
              <a:latin typeface="+mn-ea"/>
            </a:endParaRPr>
          </a:p>
          <a:p>
            <a:r>
              <a:rPr kumimoji="1" lang="en-US" altLang="ja-JP" sz="1600" dirty="0">
                <a:solidFill>
                  <a:schemeClr val="accent5"/>
                </a:solidFill>
                <a:latin typeface="+mn-ea"/>
              </a:rPr>
              <a:t>(32bit=4</a:t>
            </a:r>
            <a:r>
              <a:rPr kumimoji="1" lang="ja-JP" altLang="en-US" sz="1600" dirty="0">
                <a:solidFill>
                  <a:schemeClr val="accent5"/>
                </a:solidFill>
                <a:latin typeface="+mn-ea"/>
              </a:rPr>
              <a:t>バイト</a:t>
            </a:r>
            <a:r>
              <a:rPr kumimoji="1" lang="en-US" altLang="ja-JP" sz="1600" dirty="0">
                <a:solidFill>
                  <a:schemeClr val="accent5"/>
                </a:solidFill>
                <a:latin typeface="+mn-ea"/>
              </a:rPr>
              <a:t>)</a:t>
            </a:r>
            <a:endParaRPr kumimoji="1" lang="ja-JP" altLang="en-US" sz="1600" dirty="0">
              <a:solidFill>
                <a:schemeClr val="accent5"/>
              </a:solidFill>
              <a:latin typeface="+mn-ea"/>
            </a:endParaRPr>
          </a:p>
        </p:txBody>
      </p:sp>
      <p:sp>
        <p:nvSpPr>
          <p:cNvPr id="10" name="正方形/長方形 9"/>
          <p:cNvSpPr/>
          <p:nvPr/>
        </p:nvSpPr>
        <p:spPr bwMode="auto">
          <a:xfrm>
            <a:off x="2411976" y="998973"/>
            <a:ext cx="720007" cy="540000"/>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accent5"/>
                </a:solidFill>
                <a:latin typeface="+mn-ea"/>
              </a:rPr>
              <a:t>データ</a:t>
            </a:r>
            <a:endParaRPr kumimoji="1" lang="en-US" altLang="ja-JP" sz="1600" dirty="0">
              <a:solidFill>
                <a:schemeClr val="accent5"/>
              </a:solidFill>
              <a:latin typeface="+mn-ea"/>
            </a:endParaRPr>
          </a:p>
          <a:p>
            <a:r>
              <a:rPr kumimoji="1" lang="ja-JP" altLang="en-US" sz="1600" dirty="0">
                <a:solidFill>
                  <a:schemeClr val="accent5"/>
                </a:solidFill>
                <a:latin typeface="+mn-ea"/>
              </a:rPr>
              <a:t>（</a:t>
            </a:r>
            <a:r>
              <a:rPr kumimoji="1" lang="en-US" altLang="ja-JP" sz="1600" dirty="0">
                <a:solidFill>
                  <a:schemeClr val="accent5"/>
                </a:solidFill>
                <a:latin typeface="+mn-ea"/>
              </a:rPr>
              <a:t>1</a:t>
            </a:r>
            <a:r>
              <a:rPr kumimoji="1" lang="ja-JP" altLang="en-US" sz="1600" dirty="0">
                <a:solidFill>
                  <a:schemeClr val="accent5"/>
                </a:solidFill>
                <a:latin typeface="+mn-ea"/>
              </a:rPr>
              <a:t>バイト）</a:t>
            </a:r>
          </a:p>
        </p:txBody>
      </p:sp>
    </p:spTree>
    <p:extLst>
      <p:ext uri="{BB962C8B-B14F-4D97-AF65-F5344CB8AC3E}">
        <p14:creationId xmlns:p14="http://schemas.microsoft.com/office/powerpoint/2010/main" val="33793700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容量効率の向上</a:t>
            </a:r>
            <a:endParaRPr kumimoji="1" lang="ja-JP" altLang="en-US" dirty="0"/>
          </a:p>
        </p:txBody>
      </p:sp>
      <p:sp>
        <p:nvSpPr>
          <p:cNvPr id="3" name="テキスト プレースホルダー 2"/>
          <p:cNvSpPr>
            <a:spLocks noGrp="1"/>
          </p:cNvSpPr>
          <p:nvPr>
            <p:ph type="body" sz="quarter" idx="10"/>
          </p:nvPr>
        </p:nvSpPr>
        <p:spPr>
          <a:xfrm>
            <a:off x="431954" y="998974"/>
            <a:ext cx="8100090" cy="3240036"/>
          </a:xfrm>
        </p:spPr>
        <p:txBody>
          <a:bodyPr/>
          <a:lstStyle/>
          <a:p>
            <a:r>
              <a:rPr lang="ja-JP" altLang="en-US" dirty="0"/>
              <a:t>ライン</a:t>
            </a:r>
            <a:endParaRPr lang="en-US" altLang="ja-JP" dirty="0"/>
          </a:p>
          <a:p>
            <a:pPr lvl="1"/>
            <a:r>
              <a:rPr lang="ja-JP" altLang="en-US" dirty="0"/>
              <a:t>タグが指すアドレスから始まるデータのまとまりのこと</a:t>
            </a:r>
            <a:endParaRPr lang="en-US" altLang="ja-JP" dirty="0"/>
          </a:p>
          <a:p>
            <a:pPr lvl="1"/>
            <a:r>
              <a:rPr lang="ja-JP" altLang="en-US" dirty="0"/>
              <a:t>キャッシュの各エントリでは，このライン単位でデータを持つ</a:t>
            </a:r>
            <a:endParaRPr lang="en-US" altLang="ja-JP" dirty="0"/>
          </a:p>
          <a:p>
            <a:r>
              <a:rPr lang="ja-JP" altLang="en-US" dirty="0">
                <a:solidFill>
                  <a:schemeClr val="accent5"/>
                </a:solidFill>
              </a:rPr>
              <a:t>利点：ラインサイズが増えると，データが占める割合が増える</a:t>
            </a:r>
            <a:endParaRPr lang="en-US" altLang="ja-JP" dirty="0">
              <a:solidFill>
                <a:schemeClr val="accent5"/>
              </a:solidFill>
            </a:endParaRPr>
          </a:p>
          <a:p>
            <a:pPr lvl="1"/>
            <a:r>
              <a:rPr lang="ja-JP" altLang="en-US" dirty="0"/>
              <a:t>１バイト：　　</a:t>
            </a:r>
            <a:r>
              <a:rPr lang="en-US" altLang="ja-JP" dirty="0"/>
              <a:t>1×4=</a:t>
            </a:r>
            <a:r>
              <a:rPr lang="ja-JP" altLang="en-US" dirty="0"/>
              <a:t>４バイト</a:t>
            </a:r>
            <a:endParaRPr lang="en-US" altLang="ja-JP" dirty="0"/>
          </a:p>
          <a:p>
            <a:pPr lvl="1"/>
            <a:r>
              <a:rPr lang="ja-JP" altLang="en-US" dirty="0"/>
              <a:t>１６バイト：　</a:t>
            </a:r>
            <a:r>
              <a:rPr lang="en-US" altLang="ja-JP" dirty="0"/>
              <a:t>16 </a:t>
            </a:r>
            <a:r>
              <a:rPr lang="ja-JP" altLang="en-US" dirty="0"/>
              <a:t>バイト</a:t>
            </a:r>
            <a:endParaRPr lang="en-US" altLang="ja-JP" dirty="0"/>
          </a:p>
          <a:p>
            <a:pPr lvl="1"/>
            <a:r>
              <a:rPr lang="ja-JP" altLang="en-US" dirty="0"/>
              <a:t>（双方，タグとデータ合計で</a:t>
            </a:r>
            <a:r>
              <a:rPr lang="en-US" altLang="ja-JP" dirty="0"/>
              <a:t>20</a:t>
            </a:r>
            <a:r>
              <a:rPr lang="ja-JP" altLang="en-US" dirty="0"/>
              <a:t>バイト）</a:t>
            </a:r>
          </a:p>
        </p:txBody>
      </p:sp>
      <p:sp>
        <p:nvSpPr>
          <p:cNvPr id="23" name="正方形/長方形 22"/>
          <p:cNvSpPr/>
          <p:nvPr/>
        </p:nvSpPr>
        <p:spPr bwMode="auto">
          <a:xfrm>
            <a:off x="971960" y="4959017"/>
            <a:ext cx="1800020"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971960" y="4959017"/>
            <a:ext cx="1440016"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f3568000</a:t>
            </a: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2411976" y="4959017"/>
            <a:ext cx="360004"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32" name="正方形/長方形 31"/>
          <p:cNvSpPr/>
          <p:nvPr/>
        </p:nvSpPr>
        <p:spPr bwMode="auto">
          <a:xfrm>
            <a:off x="611956" y="4329010"/>
            <a:ext cx="1350015"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accent5"/>
                </a:solidFill>
                <a:latin typeface="+mn-ea"/>
              </a:rPr>
              <a:t>タグ</a:t>
            </a:r>
            <a:endParaRPr kumimoji="1" lang="en-US" altLang="ja-JP" sz="1600" dirty="0">
              <a:solidFill>
                <a:schemeClr val="accent5"/>
              </a:solidFill>
              <a:latin typeface="+mn-ea"/>
            </a:endParaRPr>
          </a:p>
          <a:p>
            <a:r>
              <a:rPr kumimoji="1" lang="en-US" altLang="ja-JP" sz="1600" dirty="0">
                <a:solidFill>
                  <a:schemeClr val="accent5"/>
                </a:solidFill>
                <a:latin typeface="+mn-ea"/>
              </a:rPr>
              <a:t>(32bit=4</a:t>
            </a:r>
            <a:r>
              <a:rPr kumimoji="1" lang="ja-JP" altLang="en-US" sz="1600" dirty="0">
                <a:solidFill>
                  <a:schemeClr val="accent5"/>
                </a:solidFill>
                <a:latin typeface="+mn-ea"/>
              </a:rPr>
              <a:t>バイト</a:t>
            </a:r>
            <a:r>
              <a:rPr kumimoji="1" lang="en-US" altLang="ja-JP" sz="1600" dirty="0">
                <a:solidFill>
                  <a:schemeClr val="accent5"/>
                </a:solidFill>
                <a:latin typeface="+mn-ea"/>
              </a:rPr>
              <a:t>)</a:t>
            </a:r>
            <a:endParaRPr kumimoji="1" lang="ja-JP" altLang="en-US" sz="1600" dirty="0">
              <a:solidFill>
                <a:schemeClr val="accent5"/>
              </a:solidFill>
              <a:latin typeface="+mn-ea"/>
            </a:endParaRPr>
          </a:p>
        </p:txBody>
      </p:sp>
      <p:sp>
        <p:nvSpPr>
          <p:cNvPr id="33" name="正方形/長方形 32"/>
          <p:cNvSpPr/>
          <p:nvPr/>
        </p:nvSpPr>
        <p:spPr bwMode="auto">
          <a:xfrm>
            <a:off x="2411976" y="4329010"/>
            <a:ext cx="720007" cy="540000"/>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accent5"/>
                </a:solidFill>
                <a:latin typeface="+mn-ea"/>
              </a:rPr>
              <a:t>データ</a:t>
            </a:r>
            <a:endParaRPr kumimoji="1" lang="en-US" altLang="ja-JP" sz="1600" dirty="0">
              <a:solidFill>
                <a:schemeClr val="accent5"/>
              </a:solidFill>
              <a:latin typeface="+mn-ea"/>
            </a:endParaRPr>
          </a:p>
          <a:p>
            <a:r>
              <a:rPr kumimoji="1" lang="ja-JP" altLang="en-US" sz="1600" dirty="0">
                <a:solidFill>
                  <a:schemeClr val="accent5"/>
                </a:solidFill>
                <a:latin typeface="+mn-ea"/>
              </a:rPr>
              <a:t>（</a:t>
            </a:r>
            <a:r>
              <a:rPr kumimoji="1" lang="en-US" altLang="ja-JP" sz="1600" dirty="0">
                <a:solidFill>
                  <a:schemeClr val="accent5"/>
                </a:solidFill>
                <a:latin typeface="+mn-ea"/>
              </a:rPr>
              <a:t>1</a:t>
            </a:r>
            <a:r>
              <a:rPr kumimoji="1" lang="ja-JP" altLang="en-US" sz="1600" dirty="0">
                <a:solidFill>
                  <a:schemeClr val="accent5"/>
                </a:solidFill>
                <a:latin typeface="+mn-ea"/>
              </a:rPr>
              <a:t>バイト）</a:t>
            </a:r>
          </a:p>
        </p:txBody>
      </p:sp>
      <p:sp>
        <p:nvSpPr>
          <p:cNvPr id="34" name="正方形/長方形 33"/>
          <p:cNvSpPr/>
          <p:nvPr/>
        </p:nvSpPr>
        <p:spPr bwMode="auto">
          <a:xfrm>
            <a:off x="4481999" y="561188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r>
              <a:rPr kumimoji="1" lang="en-US" altLang="ja-JP" sz="1600" dirty="0">
                <a:solidFill>
                  <a:schemeClr val="accent5"/>
                </a:solidFill>
                <a:latin typeface="+mn-ea"/>
              </a:rPr>
              <a:t>16</a:t>
            </a:r>
            <a:r>
              <a:rPr kumimoji="1" lang="ja-JP" altLang="en-US" sz="1600" dirty="0">
                <a:solidFill>
                  <a:schemeClr val="accent5"/>
                </a:solidFill>
                <a:latin typeface="+mn-ea"/>
              </a:rPr>
              <a:t>バイト）</a:t>
            </a:r>
          </a:p>
        </p:txBody>
      </p:sp>
      <p:sp>
        <p:nvSpPr>
          <p:cNvPr id="35" name="正方形/長方形 34"/>
          <p:cNvSpPr/>
          <p:nvPr/>
        </p:nvSpPr>
        <p:spPr bwMode="auto">
          <a:xfrm>
            <a:off x="971960" y="5949028"/>
            <a:ext cx="7200080"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36" name="正方形/長方形 35"/>
          <p:cNvSpPr/>
          <p:nvPr/>
        </p:nvSpPr>
        <p:spPr bwMode="auto">
          <a:xfrm>
            <a:off x="971960" y="5949028"/>
            <a:ext cx="1440016"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f3568000</a:t>
            </a:r>
            <a:endParaRPr kumimoji="1" lang="ja-JP" altLang="en-US" sz="1600" dirty="0">
              <a:solidFill>
                <a:schemeClr val="tx1">
                  <a:lumMod val="75000"/>
                  <a:lumOff val="25000"/>
                </a:schemeClr>
              </a:solidFill>
              <a:latin typeface="+mn-ea"/>
            </a:endParaRPr>
          </a:p>
        </p:txBody>
      </p:sp>
      <p:sp>
        <p:nvSpPr>
          <p:cNvPr id="37" name="正方形/長方形 36"/>
          <p:cNvSpPr/>
          <p:nvPr/>
        </p:nvSpPr>
        <p:spPr bwMode="auto">
          <a:xfrm>
            <a:off x="2411976" y="5949028"/>
            <a:ext cx="5760064"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12 59 46 16 54 64 48 47 45 84 85 48 54 </a:t>
            </a:r>
            <a:r>
              <a:rPr kumimoji="1" lang="en-US" altLang="ja-JP" sz="1600" dirty="0" err="1">
                <a:solidFill>
                  <a:schemeClr val="tx1">
                    <a:lumMod val="75000"/>
                    <a:lumOff val="25000"/>
                  </a:schemeClr>
                </a:solidFill>
                <a:latin typeface="+mn-ea"/>
              </a:rPr>
              <a:t>fe</a:t>
            </a:r>
            <a:r>
              <a:rPr kumimoji="1" lang="en-US" altLang="ja-JP" sz="1600" dirty="0">
                <a:solidFill>
                  <a:schemeClr val="tx1">
                    <a:lumMod val="75000"/>
                    <a:lumOff val="25000"/>
                  </a:schemeClr>
                </a:solidFill>
                <a:latin typeface="+mn-ea"/>
              </a:rPr>
              <a:t> 55 84</a:t>
            </a:r>
            <a:endParaRPr kumimoji="1" lang="ja-JP" altLang="en-US" sz="1600" dirty="0">
              <a:solidFill>
                <a:schemeClr val="tx1">
                  <a:lumMod val="75000"/>
                  <a:lumOff val="25000"/>
                </a:schemeClr>
              </a:solidFill>
              <a:latin typeface="+mn-ea"/>
            </a:endParaRPr>
          </a:p>
        </p:txBody>
      </p:sp>
      <p:sp>
        <p:nvSpPr>
          <p:cNvPr id="38" name="正方形/長方形 37"/>
          <p:cNvSpPr/>
          <p:nvPr/>
        </p:nvSpPr>
        <p:spPr bwMode="auto">
          <a:xfrm>
            <a:off x="611956" y="5409022"/>
            <a:ext cx="1350015"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accent5"/>
                </a:solidFill>
                <a:latin typeface="+mn-ea"/>
              </a:rPr>
              <a:t>タグ</a:t>
            </a:r>
            <a:endParaRPr kumimoji="1" lang="en-US" altLang="ja-JP" sz="1600" dirty="0">
              <a:solidFill>
                <a:schemeClr val="accent5"/>
              </a:solidFill>
              <a:latin typeface="+mn-ea"/>
            </a:endParaRPr>
          </a:p>
          <a:p>
            <a:r>
              <a:rPr kumimoji="1" lang="en-US" altLang="ja-JP" sz="1600" dirty="0">
                <a:solidFill>
                  <a:schemeClr val="accent5"/>
                </a:solidFill>
                <a:latin typeface="+mn-ea"/>
              </a:rPr>
              <a:t>(32bit=4</a:t>
            </a:r>
            <a:r>
              <a:rPr kumimoji="1" lang="ja-JP" altLang="en-US" sz="1600" dirty="0">
                <a:solidFill>
                  <a:schemeClr val="accent5"/>
                </a:solidFill>
                <a:latin typeface="+mn-ea"/>
              </a:rPr>
              <a:t>バイト</a:t>
            </a:r>
            <a:r>
              <a:rPr kumimoji="1" lang="en-US" altLang="ja-JP" sz="1600" dirty="0">
                <a:solidFill>
                  <a:schemeClr val="accent5"/>
                </a:solidFill>
                <a:latin typeface="+mn-ea"/>
              </a:rPr>
              <a:t>)</a:t>
            </a:r>
            <a:endParaRPr kumimoji="1" lang="ja-JP" altLang="en-US" sz="1600" dirty="0">
              <a:solidFill>
                <a:schemeClr val="accent5"/>
              </a:solidFill>
              <a:latin typeface="+mn-ea"/>
            </a:endParaRPr>
          </a:p>
        </p:txBody>
      </p:sp>
      <p:sp>
        <p:nvSpPr>
          <p:cNvPr id="39" name="正方形/長方形 38"/>
          <p:cNvSpPr/>
          <p:nvPr/>
        </p:nvSpPr>
        <p:spPr bwMode="auto">
          <a:xfrm>
            <a:off x="2861981" y="4959017"/>
            <a:ext cx="1800020"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40" name="正方形/長方形 39"/>
          <p:cNvSpPr/>
          <p:nvPr/>
        </p:nvSpPr>
        <p:spPr bwMode="auto">
          <a:xfrm>
            <a:off x="2861981" y="4959017"/>
            <a:ext cx="1440016"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41" name="正方形/長方形 40"/>
          <p:cNvSpPr/>
          <p:nvPr/>
        </p:nvSpPr>
        <p:spPr bwMode="auto">
          <a:xfrm>
            <a:off x="4301997" y="4959017"/>
            <a:ext cx="360004"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42" name="正方形/長方形 41"/>
          <p:cNvSpPr/>
          <p:nvPr/>
        </p:nvSpPr>
        <p:spPr bwMode="auto">
          <a:xfrm>
            <a:off x="4752002" y="4959017"/>
            <a:ext cx="1800020"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43" name="正方形/長方形 42"/>
          <p:cNvSpPr/>
          <p:nvPr/>
        </p:nvSpPr>
        <p:spPr bwMode="auto">
          <a:xfrm>
            <a:off x="4752002" y="4959017"/>
            <a:ext cx="1440016"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44" name="正方形/長方形 43"/>
          <p:cNvSpPr/>
          <p:nvPr/>
        </p:nvSpPr>
        <p:spPr bwMode="auto">
          <a:xfrm>
            <a:off x="6192018" y="4959017"/>
            <a:ext cx="360004"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45" name="正方形/長方形 44"/>
          <p:cNvSpPr/>
          <p:nvPr/>
        </p:nvSpPr>
        <p:spPr bwMode="auto">
          <a:xfrm>
            <a:off x="6642023" y="4959017"/>
            <a:ext cx="1800020"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46" name="正方形/長方形 45"/>
          <p:cNvSpPr/>
          <p:nvPr/>
        </p:nvSpPr>
        <p:spPr bwMode="auto">
          <a:xfrm>
            <a:off x="6642023" y="4959017"/>
            <a:ext cx="1440016"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47" name="正方形/長方形 46"/>
          <p:cNvSpPr/>
          <p:nvPr/>
        </p:nvSpPr>
        <p:spPr bwMode="auto">
          <a:xfrm>
            <a:off x="8082039" y="4959017"/>
            <a:ext cx="360004"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Tree>
    <p:extLst>
      <p:ext uri="{BB962C8B-B14F-4D97-AF65-F5344CB8AC3E}">
        <p14:creationId xmlns:p14="http://schemas.microsoft.com/office/powerpoint/2010/main" val="30640205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空間局所性</a:t>
            </a:r>
          </a:p>
        </p:txBody>
      </p:sp>
      <p:sp>
        <p:nvSpPr>
          <p:cNvPr id="3" name="テキスト プレースホルダー 2"/>
          <p:cNvSpPr>
            <a:spLocks noGrp="1"/>
          </p:cNvSpPr>
          <p:nvPr>
            <p:ph type="body" sz="quarter" idx="10"/>
          </p:nvPr>
        </p:nvSpPr>
        <p:spPr>
          <a:xfrm>
            <a:off x="251952" y="1088974"/>
            <a:ext cx="8640095" cy="5219751"/>
          </a:xfrm>
        </p:spPr>
        <p:txBody>
          <a:bodyPr/>
          <a:lstStyle/>
          <a:p>
            <a:r>
              <a:rPr kumimoji="1" lang="ja-JP" altLang="en-US" dirty="0"/>
              <a:t>２種類の局所性</a:t>
            </a:r>
            <a:endParaRPr kumimoji="1" lang="en-US" altLang="ja-JP" dirty="0"/>
          </a:p>
          <a:p>
            <a:pPr marL="817200" lvl="1" indent="-457200">
              <a:buFont typeface="+mj-lt"/>
              <a:buAutoNum type="arabicPeriod"/>
            </a:pPr>
            <a:r>
              <a:rPr kumimoji="1" lang="ja-JP" altLang="en-US" dirty="0"/>
              <a:t>時間局所性：</a:t>
            </a:r>
            <a:endParaRPr kumimoji="1" lang="en-US" altLang="ja-JP" dirty="0"/>
          </a:p>
          <a:p>
            <a:pPr lvl="2"/>
            <a:r>
              <a:rPr kumimoji="1" lang="ja-JP" altLang="en-US" dirty="0"/>
              <a:t>「一度使ったデータは，すぐにまた使われる」</a:t>
            </a:r>
            <a:endParaRPr kumimoji="1" lang="en-US" altLang="ja-JP" dirty="0"/>
          </a:p>
          <a:p>
            <a:pPr marL="817200" lvl="1" indent="-457200">
              <a:buFont typeface="+mj-lt"/>
              <a:buAutoNum type="arabicPeriod"/>
            </a:pPr>
            <a:r>
              <a:rPr lang="ja-JP" altLang="en-US" dirty="0">
                <a:solidFill>
                  <a:schemeClr val="accent5"/>
                </a:solidFill>
              </a:rPr>
              <a:t>空間局所性</a:t>
            </a:r>
            <a:r>
              <a:rPr lang="ja-JP" altLang="en-US" dirty="0"/>
              <a:t>：</a:t>
            </a:r>
            <a:endParaRPr lang="en-US" altLang="ja-JP" dirty="0"/>
          </a:p>
          <a:p>
            <a:pPr lvl="2"/>
            <a:r>
              <a:rPr lang="ja-JP" altLang="en-US" dirty="0"/>
              <a:t>「あるデータが使われると，</a:t>
            </a:r>
            <a:r>
              <a:rPr lang="ja-JP" altLang="en-US" dirty="0">
                <a:solidFill>
                  <a:schemeClr val="accent5"/>
                </a:solidFill>
              </a:rPr>
              <a:t>その近くにあるデータも使われる</a:t>
            </a:r>
            <a:r>
              <a:rPr lang="ja-JP" altLang="en-US" dirty="0"/>
              <a:t>」</a:t>
            </a:r>
            <a:endParaRPr lang="en-US" altLang="ja-JP" dirty="0"/>
          </a:p>
          <a:p>
            <a:r>
              <a:rPr kumimoji="1" lang="ja-JP" altLang="en-US" dirty="0"/>
              <a:t>たとえば，</a:t>
            </a:r>
            <a:endParaRPr kumimoji="1" lang="en-US" altLang="ja-JP" dirty="0"/>
          </a:p>
          <a:p>
            <a:pPr lvl="1"/>
            <a:r>
              <a:rPr kumimoji="1" lang="ja-JP" altLang="en-US" dirty="0"/>
              <a:t>以下では </a:t>
            </a:r>
            <a:r>
              <a:rPr kumimoji="1" lang="en-US" altLang="ja-JP" dirty="0" err="1"/>
              <a:t>i</a:t>
            </a:r>
            <a:r>
              <a:rPr kumimoji="1" lang="en-US" altLang="ja-JP" dirty="0"/>
              <a:t>  </a:t>
            </a:r>
            <a:r>
              <a:rPr kumimoji="1" lang="ja-JP" altLang="en-US" dirty="0"/>
              <a:t>番目がアクセスされると </a:t>
            </a:r>
            <a:r>
              <a:rPr kumimoji="1" lang="en-US" altLang="ja-JP" dirty="0"/>
              <a:t>i+1 </a:t>
            </a:r>
            <a:r>
              <a:rPr kumimoji="1" lang="ja-JP" altLang="en-US" dirty="0" err="1"/>
              <a:t>にも</a:t>
            </a:r>
            <a:r>
              <a:rPr kumimoji="1" lang="ja-JP" altLang="en-US" dirty="0"/>
              <a:t>アクセスされる</a:t>
            </a:r>
            <a:endParaRPr kumimoji="1" lang="en-US" altLang="ja-JP" dirty="0"/>
          </a:p>
          <a:p>
            <a:pPr marL="720000" lvl="2" indent="0">
              <a:buNone/>
            </a:pPr>
            <a:r>
              <a:rPr lang="en-US" altLang="ja-JP" dirty="0"/>
              <a:t>for(</a:t>
            </a:r>
            <a:r>
              <a:rPr lang="en-US" altLang="ja-JP" dirty="0" err="1"/>
              <a:t>i</a:t>
            </a:r>
            <a:r>
              <a:rPr lang="en-US" altLang="ja-JP" dirty="0"/>
              <a:t> = 0;i &lt; SIZE; </a:t>
            </a:r>
            <a:r>
              <a:rPr lang="en-US" altLang="ja-JP" dirty="0" err="1"/>
              <a:t>i</a:t>
            </a:r>
            <a:r>
              <a:rPr lang="en-US" altLang="ja-JP" dirty="0"/>
              <a:t>++) </a:t>
            </a:r>
          </a:p>
          <a:p>
            <a:pPr marL="720000" lvl="2" indent="0">
              <a:buNone/>
            </a:pPr>
            <a:r>
              <a:rPr lang="en-US" altLang="ja-JP" dirty="0"/>
              <a:t>    v += </a:t>
            </a:r>
            <a:r>
              <a:rPr lang="en-US" altLang="ja-JP" dirty="0" err="1"/>
              <a:t>buf</a:t>
            </a:r>
            <a:r>
              <a:rPr lang="en-US" altLang="ja-JP" dirty="0"/>
              <a:t>[</a:t>
            </a:r>
            <a:r>
              <a:rPr lang="en-US" altLang="ja-JP" dirty="0" err="1"/>
              <a:t>i</a:t>
            </a:r>
            <a:r>
              <a:rPr lang="en-US" altLang="ja-JP" dirty="0"/>
              <a:t>]</a:t>
            </a:r>
            <a:endParaRPr kumimoji="1" lang="en-US" altLang="ja-JP" dirty="0"/>
          </a:p>
          <a:p>
            <a:pPr lvl="1"/>
            <a:r>
              <a:rPr kumimoji="1" lang="ja-JP" altLang="en-US" dirty="0"/>
              <a:t>ある構造体内の要素にアクセスがあると，その構造体の別の要素にもアクセスがある</a:t>
            </a:r>
          </a:p>
        </p:txBody>
      </p:sp>
    </p:spTree>
    <p:extLst>
      <p:ext uri="{BB962C8B-B14F-4D97-AF65-F5344CB8AC3E}">
        <p14:creationId xmlns:p14="http://schemas.microsoft.com/office/powerpoint/2010/main" val="42017418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ライン単位の管理と空間局所性</a:t>
            </a:r>
          </a:p>
        </p:txBody>
      </p:sp>
      <p:sp>
        <p:nvSpPr>
          <p:cNvPr id="3" name="テキスト プレースホルダー 2"/>
          <p:cNvSpPr>
            <a:spLocks noGrp="1"/>
          </p:cNvSpPr>
          <p:nvPr>
            <p:ph type="body" sz="quarter" idx="10"/>
          </p:nvPr>
        </p:nvSpPr>
        <p:spPr/>
        <p:txBody>
          <a:bodyPr/>
          <a:lstStyle/>
          <a:p>
            <a:r>
              <a:rPr kumimoji="1" lang="ja-JP" altLang="en-US" dirty="0"/>
              <a:t>データはライン単位でやりとりされる</a:t>
            </a:r>
            <a:endParaRPr kumimoji="1" lang="en-US" altLang="ja-JP" dirty="0"/>
          </a:p>
          <a:p>
            <a:pPr lvl="1"/>
            <a:r>
              <a:rPr kumimoji="1" lang="ja-JP" altLang="en-US" dirty="0"/>
              <a:t>あるデータがアクセスされると，周囲のデータも一緒にキャッシュに格納される</a:t>
            </a:r>
            <a:endParaRPr kumimoji="1" lang="en-US" altLang="ja-JP" dirty="0"/>
          </a:p>
          <a:p>
            <a:r>
              <a:rPr kumimoji="1" lang="ja-JP" altLang="en-US" dirty="0"/>
              <a:t>たとえば，ラインが </a:t>
            </a:r>
            <a:r>
              <a:rPr kumimoji="1" lang="en-US" altLang="ja-JP" dirty="0"/>
              <a:t>16 </a:t>
            </a:r>
            <a:r>
              <a:rPr kumimoji="1" lang="ja-JP" altLang="en-US" dirty="0"/>
              <a:t>バイトだった場合</a:t>
            </a:r>
            <a:endParaRPr kumimoji="1" lang="en-US" altLang="ja-JP" dirty="0"/>
          </a:p>
          <a:p>
            <a:pPr lvl="1"/>
            <a:r>
              <a:rPr lang="ja-JP" altLang="en-US" dirty="0"/>
              <a:t>各要素は</a:t>
            </a:r>
            <a:r>
              <a:rPr lang="en-US" altLang="ja-JP" dirty="0"/>
              <a:t>1</a:t>
            </a:r>
            <a:r>
              <a:rPr lang="ja-JP" altLang="en-US" dirty="0"/>
              <a:t>バイトで</a:t>
            </a:r>
            <a:r>
              <a:rPr lang="en-US" altLang="ja-JP" dirty="0"/>
              <a:t>16</a:t>
            </a:r>
            <a:r>
              <a:rPr lang="ja-JP" altLang="en-US" dirty="0"/>
              <a:t>要素の配列 </a:t>
            </a:r>
            <a:r>
              <a:rPr lang="en-US" altLang="ja-JP" dirty="0" err="1"/>
              <a:t>buf</a:t>
            </a:r>
            <a:r>
              <a:rPr lang="en-US" altLang="ja-JP" dirty="0"/>
              <a:t>[16] </a:t>
            </a:r>
            <a:r>
              <a:rPr lang="ja-JP" altLang="en-US" dirty="0"/>
              <a:t>を考える</a:t>
            </a:r>
          </a:p>
          <a:p>
            <a:pPr lvl="1"/>
            <a:r>
              <a:rPr kumimoji="1" lang="en-US" altLang="ja-JP" dirty="0" err="1"/>
              <a:t>buf</a:t>
            </a:r>
            <a:r>
              <a:rPr kumimoji="1" lang="en-US" altLang="ja-JP" dirty="0"/>
              <a:t>[0] </a:t>
            </a:r>
            <a:r>
              <a:rPr kumimoji="1" lang="ja-JP" altLang="en-US" dirty="0"/>
              <a:t>のアクセス時に，</a:t>
            </a:r>
            <a:r>
              <a:rPr kumimoji="1" lang="en-US" altLang="ja-JP" dirty="0" err="1"/>
              <a:t>buf</a:t>
            </a:r>
            <a:r>
              <a:rPr kumimoji="1" lang="en-US" altLang="ja-JP" dirty="0"/>
              <a:t>[1] ~</a:t>
            </a:r>
            <a:r>
              <a:rPr kumimoji="1" lang="ja-JP" altLang="en-US" dirty="0"/>
              <a:t> </a:t>
            </a:r>
            <a:r>
              <a:rPr kumimoji="1" lang="en-US" altLang="ja-JP" dirty="0" err="1"/>
              <a:t>buf</a:t>
            </a:r>
            <a:r>
              <a:rPr kumimoji="1" lang="en-US" altLang="ja-JP" dirty="0"/>
              <a:t>[15] </a:t>
            </a:r>
            <a:r>
              <a:rPr kumimoji="1" lang="ja-JP" altLang="en-US" dirty="0" err="1"/>
              <a:t>までを</a:t>
            </a:r>
            <a:r>
              <a:rPr kumimoji="1" lang="ja-JP" altLang="en-US" dirty="0"/>
              <a:t>まとめて読む</a:t>
            </a:r>
            <a:endParaRPr kumimoji="1" lang="en-US" altLang="ja-JP" dirty="0"/>
          </a:p>
          <a:p>
            <a:pPr lvl="2"/>
            <a:r>
              <a:rPr kumimoji="1" lang="ja-JP" altLang="en-US" dirty="0"/>
              <a:t>まとめてメモリから取ってきてキャッシュにおく</a:t>
            </a:r>
            <a:endParaRPr kumimoji="1" lang="en-US" altLang="ja-JP" dirty="0"/>
          </a:p>
          <a:p>
            <a:pPr lvl="1"/>
            <a:r>
              <a:rPr lang="en-US" altLang="ja-JP" dirty="0" err="1"/>
              <a:t>buf</a:t>
            </a:r>
            <a:r>
              <a:rPr lang="en-US" altLang="ja-JP" dirty="0"/>
              <a:t>[1] </a:t>
            </a:r>
            <a:r>
              <a:rPr lang="ja-JP" altLang="en-US" dirty="0"/>
              <a:t>から </a:t>
            </a:r>
            <a:r>
              <a:rPr lang="en-US" altLang="ja-JP" dirty="0" err="1"/>
              <a:t>buf</a:t>
            </a:r>
            <a:r>
              <a:rPr lang="en-US" altLang="ja-JP" dirty="0"/>
              <a:t>[15] </a:t>
            </a:r>
            <a:r>
              <a:rPr lang="ja-JP" altLang="en-US" dirty="0"/>
              <a:t>アクセス時は，キャッシュにヒット</a:t>
            </a:r>
            <a:endParaRPr lang="en-US" altLang="ja-JP" dirty="0"/>
          </a:p>
        </p:txBody>
      </p:sp>
    </p:spTree>
    <p:extLst>
      <p:ext uri="{BB962C8B-B14F-4D97-AF65-F5344CB8AC3E}">
        <p14:creationId xmlns:p14="http://schemas.microsoft.com/office/powerpoint/2010/main" val="15865855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A3D5BF-9B76-39A4-7B0C-D4962DF23689}"/>
              </a:ext>
            </a:extLst>
          </p:cNvPr>
          <p:cNvSpPr>
            <a:spLocks noGrp="1"/>
          </p:cNvSpPr>
          <p:nvPr>
            <p:ph type="title"/>
          </p:nvPr>
        </p:nvSpPr>
        <p:spPr/>
        <p:txBody>
          <a:bodyPr/>
          <a:lstStyle/>
          <a:p>
            <a:r>
              <a:rPr kumimoji="1" lang="ja-JP" altLang="en-US" dirty="0"/>
              <a:t>質問とか感想</a:t>
            </a:r>
          </a:p>
        </p:txBody>
      </p:sp>
      <p:sp>
        <p:nvSpPr>
          <p:cNvPr id="3" name="テキスト プレースホルダー 2">
            <a:extLst>
              <a:ext uri="{FF2B5EF4-FFF2-40B4-BE49-F238E27FC236}">
                <a16:creationId xmlns:a16="http://schemas.microsoft.com/office/drawing/2014/main" id="{1A0449CD-AA92-A0A4-593C-6C33BAF6FE87}"/>
              </a:ext>
            </a:extLst>
          </p:cNvPr>
          <p:cNvSpPr>
            <a:spLocks noGrp="1"/>
          </p:cNvSpPr>
          <p:nvPr>
            <p:ph type="body" sz="quarter" idx="10"/>
          </p:nvPr>
        </p:nvSpPr>
        <p:spPr/>
        <p:txBody>
          <a:bodyPr/>
          <a:lstStyle/>
          <a:p>
            <a:r>
              <a:rPr kumimoji="1" lang="ja-JP" altLang="en-US" dirty="0"/>
              <a:t>アーキテクチャを勉強するにあたっておすすめの参考書はありますか？</a:t>
            </a:r>
          </a:p>
          <a:p>
            <a:endParaRPr kumimoji="1" lang="ja-JP" altLang="en-US" dirty="0"/>
          </a:p>
        </p:txBody>
      </p:sp>
    </p:spTree>
    <p:extLst>
      <p:ext uri="{BB962C8B-B14F-4D97-AF65-F5344CB8AC3E}">
        <p14:creationId xmlns:p14="http://schemas.microsoft.com/office/powerpoint/2010/main" val="8410082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キャッシュの詳細</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方式：</a:t>
            </a:r>
            <a:endParaRPr kumimoji="1" lang="en-US" altLang="ja-JP" dirty="0"/>
          </a:p>
          <a:p>
            <a:pPr lvl="1"/>
            <a:r>
              <a:rPr kumimoji="1" lang="ja-JP" altLang="en-US" dirty="0"/>
              <a:t>基本的な構造</a:t>
            </a:r>
            <a:endParaRPr kumimoji="1" lang="en-US" altLang="ja-JP" dirty="0"/>
          </a:p>
          <a:p>
            <a:pPr lvl="1"/>
            <a:r>
              <a:rPr kumimoji="1" lang="ja-JP" altLang="en-US" dirty="0"/>
              <a:t>ダイレクトマップ方式</a:t>
            </a:r>
            <a:endParaRPr kumimoji="1" lang="en-US" altLang="ja-JP" dirty="0"/>
          </a:p>
          <a:p>
            <a:pPr lvl="1"/>
            <a:r>
              <a:rPr kumimoji="1" lang="ja-JP" altLang="en-US" dirty="0"/>
              <a:t>セット・アソシアティブ方式</a:t>
            </a:r>
            <a:endParaRPr kumimoji="1" lang="en-US" altLang="ja-JP" dirty="0"/>
          </a:p>
          <a:p>
            <a:pPr marL="457200" indent="-457200">
              <a:buFont typeface="+mj-lt"/>
              <a:buAutoNum type="arabicPeriod"/>
            </a:pPr>
            <a:r>
              <a:rPr kumimoji="1" lang="ja-JP" altLang="en-US" dirty="0"/>
              <a:t>ライン単位での管理</a:t>
            </a:r>
            <a:endParaRPr kumimoji="1" lang="en-US" altLang="ja-JP" dirty="0"/>
          </a:p>
          <a:p>
            <a:pPr marL="457200" indent="-457200">
              <a:buFont typeface="+mj-lt"/>
              <a:buAutoNum type="arabicPeriod"/>
            </a:pPr>
            <a:r>
              <a:rPr lang="ja-JP" altLang="en-US" b="1" dirty="0"/>
              <a:t>アドレスとキャッシュ構造の対応</a:t>
            </a:r>
            <a:endParaRPr kumimoji="1" lang="ja-JP" altLang="en-US" b="1" dirty="0"/>
          </a:p>
        </p:txBody>
      </p:sp>
    </p:spTree>
    <p:extLst>
      <p:ext uri="{BB962C8B-B14F-4D97-AF65-F5344CB8AC3E}">
        <p14:creationId xmlns:p14="http://schemas.microsoft.com/office/powerpoint/2010/main" val="4479417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キャッシュ内のデータの配置</a:t>
            </a:r>
            <a:endParaRPr lang="en-US" altLang="ja-JP" dirty="0"/>
          </a:p>
        </p:txBody>
      </p:sp>
      <p:sp>
        <p:nvSpPr>
          <p:cNvPr id="3" name="テキスト プレースホルダー 2"/>
          <p:cNvSpPr>
            <a:spLocks noGrp="1"/>
          </p:cNvSpPr>
          <p:nvPr>
            <p:ph type="body" sz="quarter" idx="10"/>
          </p:nvPr>
        </p:nvSpPr>
        <p:spPr/>
        <p:txBody>
          <a:bodyPr/>
          <a:lstStyle/>
          <a:p>
            <a:r>
              <a:rPr kumimoji="1" lang="ja-JP" altLang="en-US" dirty="0"/>
              <a:t>以下に要素に関連して変化</a:t>
            </a:r>
            <a:endParaRPr kumimoji="1" lang="en-US" altLang="ja-JP" dirty="0"/>
          </a:p>
          <a:p>
            <a:pPr lvl="1"/>
            <a:r>
              <a:rPr kumimoji="1" lang="ja-JP" altLang="en-US" dirty="0"/>
              <a:t>連想度</a:t>
            </a:r>
            <a:endParaRPr kumimoji="1" lang="en-US" altLang="ja-JP" dirty="0"/>
          </a:p>
          <a:p>
            <a:pPr lvl="1"/>
            <a:r>
              <a:rPr kumimoji="1" lang="ja-JP" altLang="en-US" dirty="0"/>
              <a:t>容量</a:t>
            </a:r>
            <a:endParaRPr kumimoji="1" lang="en-US" altLang="ja-JP" dirty="0"/>
          </a:p>
          <a:p>
            <a:pPr lvl="1"/>
            <a:r>
              <a:rPr lang="ja-JP" altLang="en-US" dirty="0"/>
              <a:t>ラインのサイズ</a:t>
            </a:r>
            <a:endParaRPr lang="en-US" altLang="ja-JP" dirty="0"/>
          </a:p>
          <a:p>
            <a:r>
              <a:rPr kumimoji="1" lang="ja-JP" altLang="en-US" dirty="0">
                <a:solidFill>
                  <a:schemeClr val="accent5"/>
                </a:solidFill>
              </a:rPr>
              <a:t>プログラムの高速化のためには，以下を知る必要がある</a:t>
            </a:r>
            <a:endParaRPr kumimoji="1" lang="en-US" altLang="ja-JP" dirty="0">
              <a:solidFill>
                <a:schemeClr val="accent5"/>
              </a:solidFill>
            </a:endParaRPr>
          </a:p>
          <a:p>
            <a:pPr lvl="1"/>
            <a:r>
              <a:rPr lang="ja-JP" altLang="en-US" dirty="0"/>
              <a:t>アドレスとキャッシュ内のラインの位置の対応</a:t>
            </a:r>
            <a:endParaRPr lang="en-US" altLang="ja-JP" dirty="0"/>
          </a:p>
          <a:p>
            <a:pPr lvl="1"/>
            <a:r>
              <a:rPr lang="ja-JP" altLang="en-US" dirty="0"/>
              <a:t>結果，どのようにアクセスするとキャッシュにヒットするのか</a:t>
            </a:r>
            <a:endParaRPr lang="en-US" altLang="ja-JP" dirty="0"/>
          </a:p>
          <a:p>
            <a:r>
              <a:rPr lang="ja-JP" altLang="en-US" dirty="0"/>
              <a:t>さらに後半ではいくつかの実例をつかって説明</a:t>
            </a:r>
            <a:endParaRPr lang="en-US" altLang="ja-JP" dirty="0"/>
          </a:p>
        </p:txBody>
      </p:sp>
    </p:spTree>
    <p:extLst>
      <p:ext uri="{BB962C8B-B14F-4D97-AF65-F5344CB8AC3E}">
        <p14:creationId xmlns:p14="http://schemas.microsoft.com/office/powerpoint/2010/main" val="22022313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セットアソシアティブ・キャッシュの例</a:t>
            </a:r>
          </a:p>
        </p:txBody>
      </p:sp>
      <p:sp>
        <p:nvSpPr>
          <p:cNvPr id="3" name="テキスト プレースホルダー 2"/>
          <p:cNvSpPr>
            <a:spLocks noGrp="1"/>
          </p:cNvSpPr>
          <p:nvPr>
            <p:ph type="body" sz="quarter" idx="10"/>
          </p:nvPr>
        </p:nvSpPr>
        <p:spPr>
          <a:xfrm>
            <a:off x="431954" y="3068996"/>
            <a:ext cx="8100090" cy="3239729"/>
          </a:xfrm>
        </p:spPr>
        <p:txBody>
          <a:bodyPr/>
          <a:lstStyle/>
          <a:p>
            <a:r>
              <a:rPr lang="ja-JP" altLang="en-US" dirty="0"/>
              <a:t>構成</a:t>
            </a:r>
            <a:endParaRPr lang="en-US" altLang="ja-JP" dirty="0"/>
          </a:p>
          <a:p>
            <a:pPr lvl="1"/>
            <a:r>
              <a:rPr lang="ja-JP" altLang="en-US" dirty="0"/>
              <a:t>連想度：　　　２</a:t>
            </a:r>
            <a:endParaRPr lang="en-US" altLang="ja-JP" dirty="0"/>
          </a:p>
          <a:p>
            <a:pPr lvl="1"/>
            <a:r>
              <a:rPr lang="ja-JP" altLang="en-US" dirty="0"/>
              <a:t>セット数：　　４</a:t>
            </a:r>
            <a:endParaRPr lang="en-US" altLang="ja-JP" dirty="0"/>
          </a:p>
          <a:p>
            <a:pPr lvl="1"/>
            <a:r>
              <a:rPr lang="ja-JP" altLang="en-US" dirty="0"/>
              <a:t>ラインサイズ：</a:t>
            </a:r>
            <a:r>
              <a:rPr lang="en-US" altLang="ja-JP" dirty="0"/>
              <a:t>16</a:t>
            </a:r>
            <a:r>
              <a:rPr lang="ja-JP" altLang="en-US" dirty="0"/>
              <a:t>バイト</a:t>
            </a:r>
            <a:endParaRPr lang="en-US" altLang="ja-JP" dirty="0"/>
          </a:p>
          <a:p>
            <a:r>
              <a:rPr kumimoji="1" lang="ja-JP" altLang="en-US" dirty="0"/>
              <a:t>総記憶容量</a:t>
            </a:r>
            <a:endParaRPr kumimoji="1" lang="en-US" altLang="ja-JP" dirty="0"/>
          </a:p>
          <a:p>
            <a:pPr lvl="1"/>
            <a:r>
              <a:rPr lang="ja-JP" altLang="en-US" dirty="0"/>
              <a:t>連想度 </a:t>
            </a:r>
            <a:r>
              <a:rPr lang="en-US" altLang="ja-JP" dirty="0"/>
              <a:t>2 × </a:t>
            </a:r>
            <a:r>
              <a:rPr lang="ja-JP" altLang="en-US" dirty="0"/>
              <a:t>セット数 </a:t>
            </a:r>
            <a:r>
              <a:rPr lang="en-US" altLang="ja-JP" dirty="0"/>
              <a:t>4 × </a:t>
            </a:r>
            <a:r>
              <a:rPr lang="ja-JP" altLang="en-US" dirty="0"/>
              <a:t>ライン </a:t>
            </a:r>
            <a:r>
              <a:rPr lang="en-US" altLang="ja-JP" dirty="0"/>
              <a:t>16 </a:t>
            </a:r>
            <a:r>
              <a:rPr lang="ja-JP" altLang="en-US" dirty="0"/>
              <a:t>バイト </a:t>
            </a:r>
            <a:r>
              <a:rPr lang="en-US" altLang="ja-JP" dirty="0"/>
              <a:t>= 96 </a:t>
            </a:r>
            <a:r>
              <a:rPr lang="ja-JP" altLang="en-US" dirty="0"/>
              <a:t>バイト</a:t>
            </a:r>
            <a:endParaRPr kumimoji="1" lang="ja-JP" altLang="en-US" dirty="0"/>
          </a:p>
        </p:txBody>
      </p:sp>
      <p:sp>
        <p:nvSpPr>
          <p:cNvPr id="4" name="正方形/長方形 3"/>
          <p:cNvSpPr/>
          <p:nvPr/>
        </p:nvSpPr>
        <p:spPr bwMode="auto">
          <a:xfrm>
            <a:off x="3131983" y="135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3131983" y="135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6" name="正方形/長方形 5"/>
          <p:cNvSpPr/>
          <p:nvPr/>
        </p:nvSpPr>
        <p:spPr bwMode="auto">
          <a:xfrm>
            <a:off x="3131983" y="171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7" name="正方形/長方形 6"/>
          <p:cNvSpPr/>
          <p:nvPr/>
        </p:nvSpPr>
        <p:spPr bwMode="auto">
          <a:xfrm>
            <a:off x="3851991" y="135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3851991" y="171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3131983" y="207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0" name="正方形/長方形 9"/>
          <p:cNvSpPr/>
          <p:nvPr/>
        </p:nvSpPr>
        <p:spPr bwMode="auto">
          <a:xfrm>
            <a:off x="3131983" y="243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1" name="正方形/長方形 10"/>
          <p:cNvSpPr/>
          <p:nvPr/>
        </p:nvSpPr>
        <p:spPr bwMode="auto">
          <a:xfrm>
            <a:off x="3851991" y="207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3851991" y="243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3131984"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3851991"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15" name="正方形/長方形 14"/>
          <p:cNvSpPr/>
          <p:nvPr/>
        </p:nvSpPr>
        <p:spPr bwMode="auto">
          <a:xfrm>
            <a:off x="2771979" y="135897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6" name="正方形/長方形 15"/>
          <p:cNvSpPr/>
          <p:nvPr/>
        </p:nvSpPr>
        <p:spPr bwMode="auto">
          <a:xfrm>
            <a:off x="2771979" y="171898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2771979" y="207898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2771979" y="243898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19" name="二等辺三角形 18"/>
          <p:cNvSpPr/>
          <p:nvPr/>
        </p:nvSpPr>
        <p:spPr bwMode="auto">
          <a:xfrm rot="16200000">
            <a:off x="1916970" y="1943983"/>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4662000" y="135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4662000" y="135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2" name="正方形/長方形 21"/>
          <p:cNvSpPr/>
          <p:nvPr/>
        </p:nvSpPr>
        <p:spPr bwMode="auto">
          <a:xfrm>
            <a:off x="4662000" y="171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3" name="正方形/長方形 22"/>
          <p:cNvSpPr/>
          <p:nvPr/>
        </p:nvSpPr>
        <p:spPr bwMode="auto">
          <a:xfrm>
            <a:off x="5382008" y="135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5382008" y="171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4662000" y="207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6" name="正方形/長方形 25"/>
          <p:cNvSpPr/>
          <p:nvPr/>
        </p:nvSpPr>
        <p:spPr bwMode="auto">
          <a:xfrm>
            <a:off x="4662000" y="243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7" name="正方形/長方形 26"/>
          <p:cNvSpPr/>
          <p:nvPr/>
        </p:nvSpPr>
        <p:spPr bwMode="auto">
          <a:xfrm>
            <a:off x="5382008" y="207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5382008" y="243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4662001"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0" name="正方形/長方形 29"/>
          <p:cNvSpPr/>
          <p:nvPr/>
        </p:nvSpPr>
        <p:spPr bwMode="auto">
          <a:xfrm>
            <a:off x="5382008"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Tree>
    <p:extLst>
      <p:ext uri="{BB962C8B-B14F-4D97-AF65-F5344CB8AC3E}">
        <p14:creationId xmlns:p14="http://schemas.microsoft.com/office/powerpoint/2010/main" val="2153802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アドレスとラインの対応</a:t>
            </a:r>
          </a:p>
        </p:txBody>
      </p:sp>
      <p:sp>
        <p:nvSpPr>
          <p:cNvPr id="3" name="テキスト プレースホルダー 2"/>
          <p:cNvSpPr>
            <a:spLocks noGrp="1"/>
          </p:cNvSpPr>
          <p:nvPr>
            <p:ph type="body" sz="quarter" idx="10"/>
          </p:nvPr>
        </p:nvSpPr>
        <p:spPr>
          <a:xfrm>
            <a:off x="431954" y="3068996"/>
            <a:ext cx="8100090" cy="3239729"/>
          </a:xfrm>
        </p:spPr>
        <p:txBody>
          <a:bodyPr/>
          <a:lstStyle/>
          <a:p>
            <a:r>
              <a:rPr lang="ja-JP" altLang="en-US" dirty="0"/>
              <a:t>アドレスは</a:t>
            </a:r>
            <a:r>
              <a:rPr lang="en-US" altLang="ja-JP" dirty="0"/>
              <a:t>1</a:t>
            </a:r>
            <a:r>
              <a:rPr lang="ja-JP" altLang="en-US" dirty="0"/>
              <a:t>バイト単位でメモリの位置を表すものとする</a:t>
            </a:r>
            <a:endParaRPr lang="en-US" altLang="ja-JP" dirty="0"/>
          </a:p>
          <a:p>
            <a:r>
              <a:rPr lang="ja-JP" altLang="en-US" dirty="0"/>
              <a:t>最下位ビット </a:t>
            </a:r>
            <a:r>
              <a:rPr lang="en-US" altLang="ja-JP" dirty="0"/>
              <a:t>0 </a:t>
            </a:r>
            <a:r>
              <a:rPr lang="ja-JP" altLang="en-US" dirty="0"/>
              <a:t>～</a:t>
            </a:r>
            <a:r>
              <a:rPr lang="en-US" altLang="ja-JP" dirty="0"/>
              <a:t>3 </a:t>
            </a:r>
            <a:r>
              <a:rPr lang="ja-JP" altLang="en-US" dirty="0"/>
              <a:t>（計４ビット）</a:t>
            </a:r>
            <a:endParaRPr lang="en-US" altLang="ja-JP" dirty="0"/>
          </a:p>
          <a:p>
            <a:pPr lvl="1"/>
            <a:r>
              <a:rPr lang="ja-JP" altLang="en-US" dirty="0"/>
              <a:t>最下位部分がライン内の位置に対応</a:t>
            </a:r>
            <a:endParaRPr lang="en-US" altLang="ja-JP" dirty="0"/>
          </a:p>
          <a:p>
            <a:pPr lvl="2"/>
            <a:r>
              <a:rPr lang="ja-JP" altLang="en-US" dirty="0"/>
              <a:t>空間局所性を利用するため</a:t>
            </a:r>
            <a:endParaRPr lang="en-US" altLang="ja-JP" dirty="0"/>
          </a:p>
          <a:p>
            <a:pPr lvl="1"/>
            <a:r>
              <a:rPr lang="en-US" altLang="ja-JP" dirty="0"/>
              <a:t>4</a:t>
            </a:r>
            <a:r>
              <a:rPr lang="ja-JP" altLang="en-US" dirty="0"/>
              <a:t>ビットなのは，ラインサイズが</a:t>
            </a:r>
            <a:r>
              <a:rPr lang="en-US" altLang="ja-JP" dirty="0"/>
              <a:t>16</a:t>
            </a:r>
            <a:r>
              <a:rPr lang="ja-JP" altLang="en-US" dirty="0"/>
              <a:t>バイトだから</a:t>
            </a:r>
            <a:endParaRPr lang="en-US" altLang="ja-JP" dirty="0"/>
          </a:p>
          <a:p>
            <a:pPr lvl="2"/>
            <a:r>
              <a:rPr lang="en-US" altLang="ja-JP" dirty="0"/>
              <a:t>2 ^ 4 = 16</a:t>
            </a:r>
          </a:p>
          <a:p>
            <a:pPr lvl="2"/>
            <a:r>
              <a:rPr lang="ja-JP" altLang="en-US" dirty="0"/>
              <a:t>（ラインサイズは必ず２の累乗になる</a:t>
            </a:r>
            <a:endParaRPr lang="en-US" altLang="ja-JP" dirty="0"/>
          </a:p>
        </p:txBody>
      </p:sp>
      <p:sp>
        <p:nvSpPr>
          <p:cNvPr id="4" name="正方形/長方形 3"/>
          <p:cNvSpPr/>
          <p:nvPr/>
        </p:nvSpPr>
        <p:spPr bwMode="auto">
          <a:xfrm>
            <a:off x="5202006"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5202006"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6" name="正方形/長方形 5"/>
          <p:cNvSpPr/>
          <p:nvPr/>
        </p:nvSpPr>
        <p:spPr bwMode="auto">
          <a:xfrm>
            <a:off x="5202006"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7" name="正方形/長方形 6"/>
          <p:cNvSpPr/>
          <p:nvPr/>
        </p:nvSpPr>
        <p:spPr bwMode="auto">
          <a:xfrm>
            <a:off x="5922014"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5922014"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5202006"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0" name="正方形/長方形 9"/>
          <p:cNvSpPr/>
          <p:nvPr/>
        </p:nvSpPr>
        <p:spPr bwMode="auto">
          <a:xfrm>
            <a:off x="5202006"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1" name="正方形/長方形 10"/>
          <p:cNvSpPr/>
          <p:nvPr/>
        </p:nvSpPr>
        <p:spPr bwMode="auto">
          <a:xfrm>
            <a:off x="5922014"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5922014"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5202007"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592201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15" name="正方形/長方形 14"/>
          <p:cNvSpPr/>
          <p:nvPr/>
        </p:nvSpPr>
        <p:spPr bwMode="auto">
          <a:xfrm>
            <a:off x="4842002" y="126897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6" name="正方形/長方形 15"/>
          <p:cNvSpPr/>
          <p:nvPr/>
        </p:nvSpPr>
        <p:spPr bwMode="auto">
          <a:xfrm>
            <a:off x="4842002" y="162898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4842002" y="198898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4842002" y="234898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19" name="二等辺三角形 18"/>
          <p:cNvSpPr/>
          <p:nvPr/>
        </p:nvSpPr>
        <p:spPr bwMode="auto">
          <a:xfrm rot="16200000">
            <a:off x="3986993" y="1853983"/>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6732023"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6732023"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2" name="正方形/長方形 21"/>
          <p:cNvSpPr/>
          <p:nvPr/>
        </p:nvSpPr>
        <p:spPr bwMode="auto">
          <a:xfrm>
            <a:off x="6732023"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3" name="正方形/長方形 22"/>
          <p:cNvSpPr/>
          <p:nvPr/>
        </p:nvSpPr>
        <p:spPr bwMode="auto">
          <a:xfrm>
            <a:off x="7452031"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7452031"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6732023"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6" name="正方形/長方形 25"/>
          <p:cNvSpPr/>
          <p:nvPr/>
        </p:nvSpPr>
        <p:spPr bwMode="auto">
          <a:xfrm>
            <a:off x="6732023"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7" name="正方形/長方形 26"/>
          <p:cNvSpPr/>
          <p:nvPr/>
        </p:nvSpPr>
        <p:spPr bwMode="auto">
          <a:xfrm>
            <a:off x="7452031"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7452031"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673202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0" name="正方形/長方形 29"/>
          <p:cNvSpPr/>
          <p:nvPr/>
        </p:nvSpPr>
        <p:spPr bwMode="auto">
          <a:xfrm>
            <a:off x="7452031"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31" name="正方形/長方形 30"/>
          <p:cNvSpPr/>
          <p:nvPr/>
        </p:nvSpPr>
        <p:spPr bwMode="auto">
          <a:xfrm>
            <a:off x="971960" y="1448978"/>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3" name="直線矢印コネクタ 32"/>
          <p:cNvCxnSpPr/>
          <p:nvPr/>
        </p:nvCxnSpPr>
        <p:spPr bwMode="auto">
          <a:xfrm>
            <a:off x="971960" y="1358977"/>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p:cNvSpPr/>
          <p:nvPr/>
        </p:nvSpPr>
        <p:spPr bwMode="auto">
          <a:xfrm>
            <a:off x="2051972"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35" name="正方形/長方形 34"/>
          <p:cNvSpPr/>
          <p:nvPr/>
        </p:nvSpPr>
        <p:spPr bwMode="auto">
          <a:xfrm>
            <a:off x="3311985" y="1448978"/>
            <a:ext cx="540007"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cxnSp>
        <p:nvCxnSpPr>
          <p:cNvPr id="37" name="直線コネクタ 36"/>
          <p:cNvCxnSpPr/>
          <p:nvPr/>
        </p:nvCxnSpPr>
        <p:spPr bwMode="auto">
          <a:xfrm>
            <a:off x="3311986" y="2078985"/>
            <a:ext cx="540006" cy="0"/>
          </a:xfrm>
          <a:prstGeom prst="line">
            <a:avLst/>
          </a:prstGeom>
          <a:ln>
            <a:headEnd type="triangle" w="med" len="med"/>
            <a:tailEnd type="triangle" w="med" len="med"/>
          </a:ln>
        </p:spPr>
        <p:style>
          <a:lnRef idx="2">
            <a:schemeClr val="accent3"/>
          </a:lnRef>
          <a:fillRef idx="0">
            <a:schemeClr val="accent3"/>
          </a:fillRef>
          <a:effectRef idx="1">
            <a:schemeClr val="accent3"/>
          </a:effectRef>
          <a:fontRef idx="minor">
            <a:schemeClr val="tx1"/>
          </a:fontRef>
        </p:style>
      </p:cxnSp>
      <p:sp>
        <p:nvSpPr>
          <p:cNvPr id="40" name="正方形/長方形 39"/>
          <p:cNvSpPr/>
          <p:nvPr/>
        </p:nvSpPr>
        <p:spPr bwMode="auto">
          <a:xfrm>
            <a:off x="3221985" y="2258987"/>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3">
                    <a:lumMod val="75000"/>
                  </a:schemeClr>
                </a:solidFill>
                <a:latin typeface="+mn-ea"/>
              </a:rPr>
              <a:t>アドレスの</a:t>
            </a:r>
            <a:endParaRPr kumimoji="1" lang="en-US" altLang="ja-JP" sz="1600" dirty="0">
              <a:solidFill>
                <a:schemeClr val="accent3">
                  <a:lumMod val="75000"/>
                </a:schemeClr>
              </a:solidFill>
              <a:latin typeface="+mn-ea"/>
            </a:endParaRPr>
          </a:p>
          <a:p>
            <a:pPr algn="ctr"/>
            <a:r>
              <a:rPr kumimoji="1" lang="ja-JP" altLang="en-US" sz="1600" dirty="0">
                <a:solidFill>
                  <a:schemeClr val="accent3">
                    <a:lumMod val="75000"/>
                  </a:schemeClr>
                </a:solidFill>
                <a:latin typeface="+mn-ea"/>
              </a:rPr>
              <a:t>最下位</a:t>
            </a:r>
            <a:r>
              <a:rPr kumimoji="1" lang="en-US" altLang="ja-JP" sz="1600" dirty="0">
                <a:solidFill>
                  <a:schemeClr val="accent3">
                    <a:lumMod val="75000"/>
                  </a:schemeClr>
                </a:solidFill>
                <a:latin typeface="+mn-ea"/>
              </a:rPr>
              <a:t>4</a:t>
            </a:r>
            <a:r>
              <a:rPr kumimoji="1" lang="ja-JP" altLang="en-US" sz="1600" dirty="0">
                <a:solidFill>
                  <a:schemeClr val="accent3">
                    <a:lumMod val="75000"/>
                  </a:schemeClr>
                </a:solidFill>
                <a:latin typeface="+mn-ea"/>
              </a:rPr>
              <a:t>ビット</a:t>
            </a:r>
          </a:p>
        </p:txBody>
      </p:sp>
      <p:sp>
        <p:nvSpPr>
          <p:cNvPr id="41" name="正方形/長方形 40"/>
          <p:cNvSpPr/>
          <p:nvPr/>
        </p:nvSpPr>
        <p:spPr bwMode="auto">
          <a:xfrm>
            <a:off x="3311986"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3210</a:t>
            </a:r>
            <a:endParaRPr kumimoji="1" lang="ja-JP" altLang="en-US"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6191841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アドレスとセットの対応</a:t>
            </a:r>
          </a:p>
        </p:txBody>
      </p:sp>
      <p:sp>
        <p:nvSpPr>
          <p:cNvPr id="3" name="テキスト プレースホルダー 2"/>
          <p:cNvSpPr>
            <a:spLocks noGrp="1"/>
          </p:cNvSpPr>
          <p:nvPr>
            <p:ph type="body" sz="quarter" idx="10"/>
          </p:nvPr>
        </p:nvSpPr>
        <p:spPr>
          <a:xfrm>
            <a:off x="431954" y="3068996"/>
            <a:ext cx="8460094" cy="3239729"/>
          </a:xfrm>
        </p:spPr>
        <p:txBody>
          <a:bodyPr/>
          <a:lstStyle/>
          <a:p>
            <a:r>
              <a:rPr lang="ja-JP" altLang="en-US" dirty="0"/>
              <a:t>ライン部分の上位にあるビット </a:t>
            </a:r>
            <a:r>
              <a:rPr lang="en-US" altLang="ja-JP" dirty="0"/>
              <a:t>4 </a:t>
            </a:r>
            <a:r>
              <a:rPr lang="ja-JP" altLang="en-US" dirty="0"/>
              <a:t>～</a:t>
            </a:r>
            <a:r>
              <a:rPr lang="en-US" altLang="ja-JP" dirty="0"/>
              <a:t>5 </a:t>
            </a:r>
            <a:r>
              <a:rPr lang="ja-JP" altLang="en-US" dirty="0"/>
              <a:t>（計</a:t>
            </a:r>
            <a:r>
              <a:rPr lang="en-US" altLang="ja-JP" dirty="0"/>
              <a:t>2</a:t>
            </a:r>
            <a:r>
              <a:rPr lang="ja-JP" altLang="en-US" dirty="0"/>
              <a:t>ビット）</a:t>
            </a:r>
            <a:endParaRPr lang="en-US" altLang="ja-JP" dirty="0"/>
          </a:p>
          <a:p>
            <a:pPr lvl="1"/>
            <a:r>
              <a:rPr lang="ja-JP" altLang="en-US" dirty="0"/>
              <a:t>この部分を使って，どのセットにアクセスするか決める</a:t>
            </a:r>
            <a:endParaRPr lang="en-US" altLang="ja-JP" dirty="0"/>
          </a:p>
          <a:p>
            <a:pPr lvl="1"/>
            <a:r>
              <a:rPr lang="ja-JP" altLang="en-US" dirty="0"/>
              <a:t>２ビットなのは，セット数が４だから</a:t>
            </a:r>
            <a:endParaRPr lang="en-US" altLang="ja-JP" dirty="0"/>
          </a:p>
          <a:p>
            <a:pPr lvl="2"/>
            <a:r>
              <a:rPr lang="en-US" altLang="ja-JP" dirty="0"/>
              <a:t>2 ^ 2 = 4</a:t>
            </a:r>
          </a:p>
          <a:p>
            <a:pPr lvl="1"/>
            <a:r>
              <a:rPr lang="ja-JP" altLang="en-US" dirty="0"/>
              <a:t>セット数も必ず２の累乗になる</a:t>
            </a:r>
            <a:endParaRPr lang="en-US" altLang="ja-JP" dirty="0"/>
          </a:p>
          <a:p>
            <a:r>
              <a:rPr lang="ja-JP" altLang="en-US" dirty="0"/>
              <a:t>アドレスのこの部分はなるべくばらけた方がよい</a:t>
            </a:r>
            <a:endParaRPr lang="en-US" altLang="ja-JP" dirty="0"/>
          </a:p>
          <a:p>
            <a:pPr lvl="1"/>
            <a:r>
              <a:rPr lang="ja-JP" altLang="en-US" dirty="0"/>
              <a:t>同じセットにアクセスがいかず，競合がおきにくくなる</a:t>
            </a:r>
            <a:endParaRPr lang="en-US" altLang="ja-JP" dirty="0"/>
          </a:p>
        </p:txBody>
      </p:sp>
      <p:sp>
        <p:nvSpPr>
          <p:cNvPr id="4" name="正方形/長方形 3"/>
          <p:cNvSpPr/>
          <p:nvPr/>
        </p:nvSpPr>
        <p:spPr bwMode="auto">
          <a:xfrm>
            <a:off x="5202006"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5202006"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6" name="正方形/長方形 5"/>
          <p:cNvSpPr/>
          <p:nvPr/>
        </p:nvSpPr>
        <p:spPr bwMode="auto">
          <a:xfrm>
            <a:off x="5202006"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7" name="正方形/長方形 6"/>
          <p:cNvSpPr/>
          <p:nvPr/>
        </p:nvSpPr>
        <p:spPr bwMode="auto">
          <a:xfrm>
            <a:off x="5922014"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5922014"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5202006"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0" name="正方形/長方形 9"/>
          <p:cNvSpPr/>
          <p:nvPr/>
        </p:nvSpPr>
        <p:spPr bwMode="auto">
          <a:xfrm>
            <a:off x="5202006"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1" name="正方形/長方形 10"/>
          <p:cNvSpPr/>
          <p:nvPr/>
        </p:nvSpPr>
        <p:spPr bwMode="auto">
          <a:xfrm>
            <a:off x="5922014"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5922014"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5202007"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592201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15" name="正方形/長方形 14"/>
          <p:cNvSpPr/>
          <p:nvPr/>
        </p:nvSpPr>
        <p:spPr bwMode="auto">
          <a:xfrm>
            <a:off x="4842002" y="126897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6" name="正方形/長方形 15"/>
          <p:cNvSpPr/>
          <p:nvPr/>
        </p:nvSpPr>
        <p:spPr bwMode="auto">
          <a:xfrm>
            <a:off x="4842002" y="162898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4842002" y="198898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4842002" y="234898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19" name="二等辺三角形 18"/>
          <p:cNvSpPr/>
          <p:nvPr/>
        </p:nvSpPr>
        <p:spPr bwMode="auto">
          <a:xfrm rot="16200000">
            <a:off x="3986993" y="1853983"/>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6732023"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6732023"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2" name="正方形/長方形 21"/>
          <p:cNvSpPr/>
          <p:nvPr/>
        </p:nvSpPr>
        <p:spPr bwMode="auto">
          <a:xfrm>
            <a:off x="6732023"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3" name="正方形/長方形 22"/>
          <p:cNvSpPr/>
          <p:nvPr/>
        </p:nvSpPr>
        <p:spPr bwMode="auto">
          <a:xfrm>
            <a:off x="7452031"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7452031"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6732023"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6" name="正方形/長方形 25"/>
          <p:cNvSpPr/>
          <p:nvPr/>
        </p:nvSpPr>
        <p:spPr bwMode="auto">
          <a:xfrm>
            <a:off x="6732023"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7" name="正方形/長方形 26"/>
          <p:cNvSpPr/>
          <p:nvPr/>
        </p:nvSpPr>
        <p:spPr bwMode="auto">
          <a:xfrm>
            <a:off x="7452031"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7452031"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673202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0" name="正方形/長方形 29"/>
          <p:cNvSpPr/>
          <p:nvPr/>
        </p:nvSpPr>
        <p:spPr bwMode="auto">
          <a:xfrm>
            <a:off x="7452031"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31" name="正方形/長方形 30"/>
          <p:cNvSpPr/>
          <p:nvPr/>
        </p:nvSpPr>
        <p:spPr bwMode="auto">
          <a:xfrm>
            <a:off x="971960" y="1448978"/>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3" name="直線矢印コネクタ 32"/>
          <p:cNvCxnSpPr/>
          <p:nvPr/>
        </p:nvCxnSpPr>
        <p:spPr bwMode="auto">
          <a:xfrm>
            <a:off x="971960" y="1358977"/>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p:cNvSpPr/>
          <p:nvPr/>
        </p:nvSpPr>
        <p:spPr bwMode="auto">
          <a:xfrm>
            <a:off x="2051972"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35" name="正方形/長方形 34"/>
          <p:cNvSpPr/>
          <p:nvPr/>
        </p:nvSpPr>
        <p:spPr bwMode="auto">
          <a:xfrm>
            <a:off x="3311985" y="1448978"/>
            <a:ext cx="540007"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cxnSp>
        <p:nvCxnSpPr>
          <p:cNvPr id="37" name="直線コネクタ 36"/>
          <p:cNvCxnSpPr/>
          <p:nvPr/>
        </p:nvCxnSpPr>
        <p:spPr bwMode="auto">
          <a:xfrm>
            <a:off x="3041983" y="2078985"/>
            <a:ext cx="270003" cy="0"/>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40" name="正方形/長方形 39"/>
          <p:cNvSpPr/>
          <p:nvPr/>
        </p:nvSpPr>
        <p:spPr bwMode="auto">
          <a:xfrm>
            <a:off x="2861981" y="2258987"/>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6"/>
                </a:solidFill>
                <a:latin typeface="+mn-ea"/>
              </a:rPr>
              <a:t>ここの</a:t>
            </a:r>
            <a:r>
              <a:rPr kumimoji="1" lang="en-US" altLang="ja-JP" sz="1600" dirty="0">
                <a:solidFill>
                  <a:schemeClr val="accent6"/>
                </a:solidFill>
                <a:latin typeface="+mn-ea"/>
              </a:rPr>
              <a:t>2</a:t>
            </a:r>
            <a:r>
              <a:rPr kumimoji="1" lang="ja-JP" altLang="en-US" sz="1600" dirty="0">
                <a:solidFill>
                  <a:schemeClr val="accent6"/>
                </a:solidFill>
                <a:latin typeface="+mn-ea"/>
              </a:rPr>
              <a:t>ビット</a:t>
            </a:r>
          </a:p>
        </p:txBody>
      </p:sp>
      <p:sp>
        <p:nvSpPr>
          <p:cNvPr id="41" name="正方形/長方形 40"/>
          <p:cNvSpPr/>
          <p:nvPr/>
        </p:nvSpPr>
        <p:spPr bwMode="auto">
          <a:xfrm>
            <a:off x="3311986"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3210</a:t>
            </a:r>
            <a:endParaRPr kumimoji="1" lang="ja-JP" altLang="en-US" dirty="0">
              <a:solidFill>
                <a:schemeClr val="tx1">
                  <a:lumMod val="75000"/>
                  <a:lumOff val="25000"/>
                </a:schemeClr>
              </a:solidFill>
              <a:latin typeface="Consolas" panose="020B0609020204030204" pitchFamily="49" charset="0"/>
            </a:endParaRPr>
          </a:p>
        </p:txBody>
      </p:sp>
      <p:sp>
        <p:nvSpPr>
          <p:cNvPr id="43" name="正方形/長方形 42"/>
          <p:cNvSpPr/>
          <p:nvPr/>
        </p:nvSpPr>
        <p:spPr bwMode="auto">
          <a:xfrm>
            <a:off x="3041983" y="1448978"/>
            <a:ext cx="270004" cy="270003"/>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sp>
        <p:nvSpPr>
          <p:cNvPr id="44" name="正方形/長方形 43"/>
          <p:cNvSpPr/>
          <p:nvPr/>
        </p:nvSpPr>
        <p:spPr bwMode="auto">
          <a:xfrm>
            <a:off x="3041983" y="1718981"/>
            <a:ext cx="270004"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lumMod val="75000"/>
                    <a:lumOff val="25000"/>
                  </a:schemeClr>
                </a:solidFill>
                <a:latin typeface="Consolas" panose="020B0609020204030204" pitchFamily="49" charset="0"/>
              </a:rPr>
              <a:t>54</a:t>
            </a:r>
            <a:endParaRPr kumimoji="1" lang="ja-JP" altLang="en-US"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12386615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アドレスとタグの対応</a:t>
            </a:r>
          </a:p>
        </p:txBody>
      </p:sp>
      <p:sp>
        <p:nvSpPr>
          <p:cNvPr id="3" name="テキスト プレースホルダー 2"/>
          <p:cNvSpPr>
            <a:spLocks noGrp="1"/>
          </p:cNvSpPr>
          <p:nvPr>
            <p:ph type="body" sz="quarter" idx="10"/>
          </p:nvPr>
        </p:nvSpPr>
        <p:spPr>
          <a:xfrm>
            <a:off x="431954" y="3068996"/>
            <a:ext cx="8460094" cy="3239729"/>
          </a:xfrm>
        </p:spPr>
        <p:txBody>
          <a:bodyPr/>
          <a:lstStyle/>
          <a:p>
            <a:r>
              <a:rPr lang="ja-JP" altLang="en-US" dirty="0"/>
              <a:t>残りの上位のビットがタグとなる</a:t>
            </a:r>
            <a:endParaRPr lang="en-US" altLang="ja-JP" dirty="0"/>
          </a:p>
          <a:p>
            <a:r>
              <a:rPr lang="ja-JP" altLang="en-US" dirty="0"/>
              <a:t>タグにはセット（赤）やライン（緑）の部分は入れないでよい</a:t>
            </a:r>
            <a:endParaRPr lang="en-US" altLang="ja-JP" dirty="0"/>
          </a:p>
          <a:p>
            <a:pPr lvl="1"/>
            <a:r>
              <a:rPr lang="ja-JP" altLang="en-US" dirty="0"/>
              <a:t>あるセットにアクセスするアドレスは，赤部分は常に一定だから</a:t>
            </a:r>
            <a:endParaRPr lang="en-US" altLang="ja-JP" dirty="0"/>
          </a:p>
          <a:p>
            <a:pPr lvl="2"/>
            <a:r>
              <a:rPr lang="ja-JP" altLang="en-US" dirty="0"/>
              <a:t>セット </a:t>
            </a:r>
            <a:r>
              <a:rPr lang="en-US" altLang="ja-JP" dirty="0"/>
              <a:t>1 </a:t>
            </a:r>
            <a:r>
              <a:rPr lang="ja-JP" altLang="en-US" dirty="0"/>
              <a:t>にアクセスする場合，赤部分は絶対 </a:t>
            </a:r>
            <a:r>
              <a:rPr lang="en-US" altLang="ja-JP" dirty="0"/>
              <a:t>01</a:t>
            </a:r>
          </a:p>
          <a:p>
            <a:pPr lvl="1"/>
            <a:r>
              <a:rPr lang="ja-JP" altLang="en-US" dirty="0"/>
              <a:t>緑部分はラインの中の位置を表すので，関係ない</a:t>
            </a:r>
            <a:endParaRPr lang="en-US" altLang="ja-JP" dirty="0"/>
          </a:p>
        </p:txBody>
      </p:sp>
      <p:sp>
        <p:nvSpPr>
          <p:cNvPr id="4" name="正方形/長方形 3"/>
          <p:cNvSpPr/>
          <p:nvPr/>
        </p:nvSpPr>
        <p:spPr bwMode="auto">
          <a:xfrm>
            <a:off x="5202006"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5202006"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6" name="正方形/長方形 5"/>
          <p:cNvSpPr/>
          <p:nvPr/>
        </p:nvSpPr>
        <p:spPr bwMode="auto">
          <a:xfrm>
            <a:off x="5202006"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7" name="正方形/長方形 6"/>
          <p:cNvSpPr/>
          <p:nvPr/>
        </p:nvSpPr>
        <p:spPr bwMode="auto">
          <a:xfrm>
            <a:off x="5922014"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5922014"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5202006"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0" name="正方形/長方形 9"/>
          <p:cNvSpPr/>
          <p:nvPr/>
        </p:nvSpPr>
        <p:spPr bwMode="auto">
          <a:xfrm>
            <a:off x="5202006"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1" name="正方形/長方形 10"/>
          <p:cNvSpPr/>
          <p:nvPr/>
        </p:nvSpPr>
        <p:spPr bwMode="auto">
          <a:xfrm>
            <a:off x="5922014"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5922014"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5202007"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592201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15" name="正方形/長方形 14"/>
          <p:cNvSpPr/>
          <p:nvPr/>
        </p:nvSpPr>
        <p:spPr bwMode="auto">
          <a:xfrm>
            <a:off x="4842002" y="126897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6" name="正方形/長方形 15"/>
          <p:cNvSpPr/>
          <p:nvPr/>
        </p:nvSpPr>
        <p:spPr bwMode="auto">
          <a:xfrm>
            <a:off x="4842002" y="162898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4842002" y="198898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4842002" y="234898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19" name="二等辺三角形 18"/>
          <p:cNvSpPr/>
          <p:nvPr/>
        </p:nvSpPr>
        <p:spPr bwMode="auto">
          <a:xfrm rot="16200000">
            <a:off x="3986993" y="1853983"/>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6732023"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6732023"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2" name="正方形/長方形 21"/>
          <p:cNvSpPr/>
          <p:nvPr/>
        </p:nvSpPr>
        <p:spPr bwMode="auto">
          <a:xfrm>
            <a:off x="6732023"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3" name="正方形/長方形 22"/>
          <p:cNvSpPr/>
          <p:nvPr/>
        </p:nvSpPr>
        <p:spPr bwMode="auto">
          <a:xfrm>
            <a:off x="7452031"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7452031"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6732023"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6" name="正方形/長方形 25"/>
          <p:cNvSpPr/>
          <p:nvPr/>
        </p:nvSpPr>
        <p:spPr bwMode="auto">
          <a:xfrm>
            <a:off x="6732023"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7" name="正方形/長方形 26"/>
          <p:cNvSpPr/>
          <p:nvPr/>
        </p:nvSpPr>
        <p:spPr bwMode="auto">
          <a:xfrm>
            <a:off x="7452031"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7452031"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673202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0" name="正方形/長方形 29"/>
          <p:cNvSpPr/>
          <p:nvPr/>
        </p:nvSpPr>
        <p:spPr bwMode="auto">
          <a:xfrm>
            <a:off x="7452031"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31" name="正方形/長方形 30"/>
          <p:cNvSpPr/>
          <p:nvPr/>
        </p:nvSpPr>
        <p:spPr bwMode="auto">
          <a:xfrm>
            <a:off x="971960" y="1448978"/>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3" name="直線矢印コネクタ 32"/>
          <p:cNvCxnSpPr/>
          <p:nvPr/>
        </p:nvCxnSpPr>
        <p:spPr bwMode="auto">
          <a:xfrm>
            <a:off x="971960" y="1358977"/>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p:cNvSpPr/>
          <p:nvPr/>
        </p:nvSpPr>
        <p:spPr bwMode="auto">
          <a:xfrm>
            <a:off x="2051972"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35" name="正方形/長方形 34"/>
          <p:cNvSpPr/>
          <p:nvPr/>
        </p:nvSpPr>
        <p:spPr bwMode="auto">
          <a:xfrm>
            <a:off x="3311985" y="1448978"/>
            <a:ext cx="540007"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cxnSp>
        <p:nvCxnSpPr>
          <p:cNvPr id="37" name="直線コネクタ 36"/>
          <p:cNvCxnSpPr/>
          <p:nvPr/>
        </p:nvCxnSpPr>
        <p:spPr bwMode="auto">
          <a:xfrm>
            <a:off x="971960" y="2078985"/>
            <a:ext cx="2070023" cy="0"/>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40" name="正方形/長方形 39"/>
          <p:cNvSpPr/>
          <p:nvPr/>
        </p:nvSpPr>
        <p:spPr bwMode="auto">
          <a:xfrm>
            <a:off x="1691968" y="2078985"/>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上位の残りすべて</a:t>
            </a:r>
          </a:p>
        </p:txBody>
      </p:sp>
      <p:sp>
        <p:nvSpPr>
          <p:cNvPr id="41" name="正方形/長方形 40"/>
          <p:cNvSpPr/>
          <p:nvPr/>
        </p:nvSpPr>
        <p:spPr bwMode="auto">
          <a:xfrm>
            <a:off x="3311986"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3210</a:t>
            </a:r>
            <a:endParaRPr kumimoji="1" lang="ja-JP" altLang="en-US" dirty="0">
              <a:solidFill>
                <a:schemeClr val="tx1">
                  <a:lumMod val="75000"/>
                  <a:lumOff val="25000"/>
                </a:schemeClr>
              </a:solidFill>
              <a:latin typeface="Consolas" panose="020B0609020204030204" pitchFamily="49" charset="0"/>
            </a:endParaRPr>
          </a:p>
        </p:txBody>
      </p:sp>
      <p:sp>
        <p:nvSpPr>
          <p:cNvPr id="43" name="正方形/長方形 42"/>
          <p:cNvSpPr/>
          <p:nvPr/>
        </p:nvSpPr>
        <p:spPr bwMode="auto">
          <a:xfrm>
            <a:off x="3041983" y="1448978"/>
            <a:ext cx="270004" cy="270003"/>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sp>
        <p:nvSpPr>
          <p:cNvPr id="44" name="正方形/長方形 43"/>
          <p:cNvSpPr/>
          <p:nvPr/>
        </p:nvSpPr>
        <p:spPr bwMode="auto">
          <a:xfrm>
            <a:off x="3041983" y="1718981"/>
            <a:ext cx="270004"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lumMod val="75000"/>
                    <a:lumOff val="25000"/>
                  </a:schemeClr>
                </a:solidFill>
                <a:latin typeface="Consolas" panose="020B0609020204030204" pitchFamily="49" charset="0"/>
              </a:rPr>
              <a:t>54</a:t>
            </a:r>
            <a:endParaRPr kumimoji="1" lang="ja-JP" altLang="en-US" dirty="0">
              <a:solidFill>
                <a:schemeClr val="tx1">
                  <a:lumMod val="75000"/>
                  <a:lumOff val="25000"/>
                </a:schemeClr>
              </a:solidFill>
              <a:latin typeface="Consolas" panose="020B0609020204030204" pitchFamily="49" charset="0"/>
            </a:endParaRPr>
          </a:p>
        </p:txBody>
      </p:sp>
      <p:sp>
        <p:nvSpPr>
          <p:cNvPr id="45" name="正方形/長方形 44"/>
          <p:cNvSpPr/>
          <p:nvPr/>
        </p:nvSpPr>
        <p:spPr bwMode="auto">
          <a:xfrm>
            <a:off x="2861981" y="1718981"/>
            <a:ext cx="270004"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6</a:t>
            </a:r>
            <a:endParaRPr kumimoji="1" lang="ja-JP" altLang="en-US"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28175602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正方形/長方形 42"/>
          <p:cNvSpPr/>
          <p:nvPr/>
        </p:nvSpPr>
        <p:spPr bwMode="auto">
          <a:xfrm>
            <a:off x="4572000" y="3248998"/>
            <a:ext cx="396004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 name="タイトル 1"/>
          <p:cNvSpPr>
            <a:spLocks noGrp="1"/>
          </p:cNvSpPr>
          <p:nvPr>
            <p:ph type="title"/>
          </p:nvPr>
        </p:nvSpPr>
        <p:spPr/>
        <p:txBody>
          <a:bodyPr/>
          <a:lstStyle/>
          <a:p>
            <a:r>
              <a:rPr kumimoji="1" lang="ja-JP" altLang="en-US" dirty="0"/>
              <a:t>アクセス時の動作の例</a:t>
            </a:r>
          </a:p>
        </p:txBody>
      </p:sp>
      <p:sp>
        <p:nvSpPr>
          <p:cNvPr id="3" name="テキスト プレースホルダー 2"/>
          <p:cNvSpPr>
            <a:spLocks noGrp="1"/>
          </p:cNvSpPr>
          <p:nvPr>
            <p:ph type="body" sz="quarter" idx="10"/>
          </p:nvPr>
        </p:nvSpPr>
        <p:spPr>
          <a:xfrm>
            <a:off x="431954" y="4599013"/>
            <a:ext cx="8100090" cy="1439709"/>
          </a:xfrm>
        </p:spPr>
        <p:txBody>
          <a:bodyPr/>
          <a:lstStyle/>
          <a:p>
            <a:r>
              <a:rPr kumimoji="1" lang="ja-JP" altLang="en-US" dirty="0"/>
              <a:t>アドレス</a:t>
            </a:r>
            <a:r>
              <a:rPr kumimoji="1" lang="en-US" altLang="ja-JP" dirty="0"/>
              <a:t>0x8014 (</a:t>
            </a:r>
            <a:r>
              <a:rPr kumimoji="1" lang="en-US" altLang="ja-JP" dirty="0">
                <a:solidFill>
                  <a:schemeClr val="accent5"/>
                </a:solidFill>
              </a:rPr>
              <a:t>1000 0000 00</a:t>
            </a:r>
            <a:r>
              <a:rPr kumimoji="1" lang="en-US" altLang="ja-JP" dirty="0">
                <a:solidFill>
                  <a:schemeClr val="accent6"/>
                </a:solidFill>
              </a:rPr>
              <a:t>01</a:t>
            </a:r>
            <a:r>
              <a:rPr kumimoji="1" lang="en-US" altLang="ja-JP" dirty="0"/>
              <a:t> </a:t>
            </a:r>
            <a:r>
              <a:rPr kumimoji="1" lang="en-US" altLang="ja-JP" dirty="0">
                <a:solidFill>
                  <a:schemeClr val="accent3">
                    <a:lumMod val="75000"/>
                  </a:schemeClr>
                </a:solidFill>
              </a:rPr>
              <a:t>0010</a:t>
            </a:r>
            <a:r>
              <a:rPr kumimoji="1" lang="en-US" altLang="ja-JP" dirty="0"/>
              <a:t>) </a:t>
            </a:r>
            <a:r>
              <a:rPr kumimoji="1" lang="ja-JP" altLang="en-US" dirty="0" err="1"/>
              <a:t>への</a:t>
            </a:r>
            <a:r>
              <a:rPr kumimoji="1" lang="ja-JP" altLang="en-US" dirty="0"/>
              <a:t>アクセスがあった場合</a:t>
            </a:r>
            <a:endParaRPr kumimoji="1" lang="en-US" altLang="ja-JP" dirty="0"/>
          </a:p>
          <a:p>
            <a:pPr lvl="1"/>
            <a:r>
              <a:rPr lang="ja-JP" altLang="en-US" dirty="0"/>
              <a:t>ライン内</a:t>
            </a:r>
            <a:r>
              <a:rPr kumimoji="1" lang="ja-JP" altLang="en-US" dirty="0"/>
              <a:t>位置： </a:t>
            </a:r>
            <a:r>
              <a:rPr kumimoji="1" lang="en-US" altLang="ja-JP" dirty="0"/>
              <a:t>2 (</a:t>
            </a:r>
            <a:r>
              <a:rPr lang="en-US" altLang="ja-JP" dirty="0">
                <a:solidFill>
                  <a:schemeClr val="accent3">
                    <a:lumMod val="75000"/>
                  </a:schemeClr>
                </a:solidFill>
              </a:rPr>
              <a:t>0010)</a:t>
            </a:r>
            <a:endParaRPr kumimoji="1" lang="en-US" altLang="ja-JP" dirty="0"/>
          </a:p>
          <a:p>
            <a:pPr lvl="1"/>
            <a:r>
              <a:rPr lang="ja-JP" altLang="en-US" dirty="0"/>
              <a:t>セット</a:t>
            </a:r>
            <a:r>
              <a:rPr kumimoji="1" lang="ja-JP" altLang="en-US" dirty="0"/>
              <a:t>位置：     </a:t>
            </a:r>
            <a:r>
              <a:rPr kumimoji="1" lang="en-US" altLang="ja-JP" dirty="0"/>
              <a:t>1 (</a:t>
            </a:r>
            <a:r>
              <a:rPr lang="en-US" altLang="ja-JP" dirty="0">
                <a:solidFill>
                  <a:schemeClr val="accent6"/>
                </a:solidFill>
              </a:rPr>
              <a:t>01)</a:t>
            </a:r>
            <a:endParaRPr kumimoji="1" lang="en-US" altLang="ja-JP" dirty="0"/>
          </a:p>
          <a:p>
            <a:pPr lvl="1"/>
            <a:r>
              <a:rPr kumimoji="1" lang="ja-JP" altLang="en-US" dirty="0"/>
              <a:t>タグ：　　　　 </a:t>
            </a:r>
            <a:r>
              <a:rPr kumimoji="1" lang="en-US" altLang="ja-JP" dirty="0"/>
              <a:t>0x200 (</a:t>
            </a:r>
            <a:r>
              <a:rPr lang="en-US" altLang="ja-JP" dirty="0">
                <a:solidFill>
                  <a:schemeClr val="accent5"/>
                </a:solidFill>
              </a:rPr>
              <a:t>1000 0000 00)</a:t>
            </a:r>
          </a:p>
          <a:p>
            <a:r>
              <a:rPr kumimoji="1" lang="ja-JP" altLang="en-US" dirty="0"/>
              <a:t>セット</a:t>
            </a:r>
            <a:r>
              <a:rPr kumimoji="1" lang="en-US" altLang="ja-JP" dirty="0"/>
              <a:t>1</a:t>
            </a:r>
            <a:r>
              <a:rPr kumimoji="1" lang="ja-JP" altLang="en-US" dirty="0"/>
              <a:t>の左側のエントリにタグ </a:t>
            </a:r>
            <a:r>
              <a:rPr kumimoji="1" lang="en-US" altLang="ja-JP" dirty="0"/>
              <a:t>0x200 </a:t>
            </a:r>
            <a:r>
              <a:rPr kumimoji="1" lang="ja-JP" altLang="en-US" dirty="0"/>
              <a:t>があるのでヒット</a:t>
            </a:r>
            <a:endParaRPr kumimoji="1" lang="en-US" altLang="ja-JP" dirty="0"/>
          </a:p>
          <a:p>
            <a:pPr lvl="1"/>
            <a:r>
              <a:rPr kumimoji="1" lang="ja-JP" altLang="en-US" dirty="0"/>
              <a:t>ライン内の</a:t>
            </a:r>
            <a:r>
              <a:rPr kumimoji="1" lang="en-US" altLang="ja-JP" dirty="0"/>
              <a:t>2</a:t>
            </a:r>
            <a:r>
              <a:rPr kumimoji="1" lang="ja-JP" altLang="en-US" dirty="0"/>
              <a:t>バイト目にアクセス</a:t>
            </a:r>
          </a:p>
        </p:txBody>
      </p:sp>
      <p:sp>
        <p:nvSpPr>
          <p:cNvPr id="4" name="正方形/長方形 3"/>
          <p:cNvSpPr/>
          <p:nvPr/>
        </p:nvSpPr>
        <p:spPr bwMode="auto">
          <a:xfrm>
            <a:off x="5202006"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5202006"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6" name="正方形/長方形 5"/>
          <p:cNvSpPr/>
          <p:nvPr/>
        </p:nvSpPr>
        <p:spPr bwMode="auto">
          <a:xfrm>
            <a:off x="5202006"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b="1" dirty="0">
                <a:solidFill>
                  <a:schemeClr val="accent5"/>
                </a:solidFill>
                <a:latin typeface="+mn-ea"/>
              </a:rPr>
              <a:t>0x200</a:t>
            </a:r>
            <a:endParaRPr kumimoji="1" lang="ja-JP" altLang="en-US" sz="1600" b="1" dirty="0">
              <a:solidFill>
                <a:schemeClr val="accent5"/>
              </a:solidFill>
              <a:latin typeface="+mn-ea"/>
            </a:endParaRPr>
          </a:p>
        </p:txBody>
      </p:sp>
      <p:sp>
        <p:nvSpPr>
          <p:cNvPr id="7" name="正方形/長方形 6"/>
          <p:cNvSpPr/>
          <p:nvPr/>
        </p:nvSpPr>
        <p:spPr bwMode="auto">
          <a:xfrm>
            <a:off x="5922014"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5922014"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5202006"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0" name="正方形/長方形 9"/>
          <p:cNvSpPr/>
          <p:nvPr/>
        </p:nvSpPr>
        <p:spPr bwMode="auto">
          <a:xfrm>
            <a:off x="5202006"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1" name="正方形/長方形 10"/>
          <p:cNvSpPr/>
          <p:nvPr/>
        </p:nvSpPr>
        <p:spPr bwMode="auto">
          <a:xfrm>
            <a:off x="5922014"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5922014"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5202007"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592201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15" name="正方形/長方形 14"/>
          <p:cNvSpPr/>
          <p:nvPr/>
        </p:nvSpPr>
        <p:spPr bwMode="auto">
          <a:xfrm>
            <a:off x="4842002" y="126897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6" name="正方形/長方形 15"/>
          <p:cNvSpPr/>
          <p:nvPr/>
        </p:nvSpPr>
        <p:spPr bwMode="auto">
          <a:xfrm>
            <a:off x="4842002" y="162898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b="1" dirty="0">
                <a:solidFill>
                  <a:schemeClr val="accent6"/>
                </a:solidFill>
                <a:latin typeface="+mn-ea"/>
              </a:rPr>
              <a:t>1</a:t>
            </a:r>
            <a:endParaRPr kumimoji="1" lang="ja-JP" altLang="en-US" sz="1600" b="1" dirty="0">
              <a:solidFill>
                <a:schemeClr val="accent6"/>
              </a:solidFill>
              <a:latin typeface="+mn-ea"/>
            </a:endParaRPr>
          </a:p>
        </p:txBody>
      </p:sp>
      <p:sp>
        <p:nvSpPr>
          <p:cNvPr id="17" name="正方形/長方形 16"/>
          <p:cNvSpPr/>
          <p:nvPr/>
        </p:nvSpPr>
        <p:spPr bwMode="auto">
          <a:xfrm>
            <a:off x="4842002" y="198898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4842002" y="234898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19" name="二等辺三角形 18"/>
          <p:cNvSpPr/>
          <p:nvPr/>
        </p:nvSpPr>
        <p:spPr bwMode="auto">
          <a:xfrm rot="16200000">
            <a:off x="3986993" y="1853983"/>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6732023"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6732023"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2" name="正方形/長方形 21"/>
          <p:cNvSpPr/>
          <p:nvPr/>
        </p:nvSpPr>
        <p:spPr bwMode="auto">
          <a:xfrm>
            <a:off x="6732023"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b="1" dirty="0">
                <a:solidFill>
                  <a:schemeClr val="accent5"/>
                </a:solidFill>
                <a:latin typeface="+mn-ea"/>
              </a:rPr>
              <a:t>0x101</a:t>
            </a:r>
            <a:endParaRPr kumimoji="1" lang="ja-JP" altLang="en-US" sz="1600" b="1" dirty="0">
              <a:solidFill>
                <a:schemeClr val="accent5"/>
              </a:solidFill>
              <a:latin typeface="+mn-ea"/>
            </a:endParaRPr>
          </a:p>
        </p:txBody>
      </p:sp>
      <p:sp>
        <p:nvSpPr>
          <p:cNvPr id="23" name="正方形/長方形 22"/>
          <p:cNvSpPr/>
          <p:nvPr/>
        </p:nvSpPr>
        <p:spPr bwMode="auto">
          <a:xfrm>
            <a:off x="7452031"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7452031"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6732023"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6" name="正方形/長方形 25"/>
          <p:cNvSpPr/>
          <p:nvPr/>
        </p:nvSpPr>
        <p:spPr bwMode="auto">
          <a:xfrm>
            <a:off x="6732023"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7" name="正方形/長方形 26"/>
          <p:cNvSpPr/>
          <p:nvPr/>
        </p:nvSpPr>
        <p:spPr bwMode="auto">
          <a:xfrm>
            <a:off x="7452031"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7452031"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673202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0" name="正方形/長方形 29"/>
          <p:cNvSpPr/>
          <p:nvPr/>
        </p:nvSpPr>
        <p:spPr bwMode="auto">
          <a:xfrm>
            <a:off x="7452031"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31" name="正方形/長方形 30"/>
          <p:cNvSpPr/>
          <p:nvPr/>
        </p:nvSpPr>
        <p:spPr bwMode="auto">
          <a:xfrm>
            <a:off x="971960" y="1448978"/>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2" name="直線矢印コネクタ 31"/>
          <p:cNvCxnSpPr/>
          <p:nvPr/>
        </p:nvCxnSpPr>
        <p:spPr bwMode="auto">
          <a:xfrm>
            <a:off x="971960" y="1358977"/>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正方形/長方形 32"/>
          <p:cNvSpPr/>
          <p:nvPr/>
        </p:nvSpPr>
        <p:spPr bwMode="auto">
          <a:xfrm>
            <a:off x="2051972"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34" name="正方形/長方形 33"/>
          <p:cNvSpPr/>
          <p:nvPr/>
        </p:nvSpPr>
        <p:spPr bwMode="auto">
          <a:xfrm>
            <a:off x="3311985" y="1448978"/>
            <a:ext cx="540007"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cxnSp>
        <p:nvCxnSpPr>
          <p:cNvPr id="35" name="直線コネクタ 34"/>
          <p:cNvCxnSpPr/>
          <p:nvPr/>
        </p:nvCxnSpPr>
        <p:spPr bwMode="auto">
          <a:xfrm>
            <a:off x="971960" y="2078985"/>
            <a:ext cx="2070023" cy="0"/>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36" name="正方形/長方形 35"/>
          <p:cNvSpPr/>
          <p:nvPr/>
        </p:nvSpPr>
        <p:spPr bwMode="auto">
          <a:xfrm>
            <a:off x="1691968" y="2078985"/>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上位の残りすべて</a:t>
            </a:r>
          </a:p>
        </p:txBody>
      </p:sp>
      <p:sp>
        <p:nvSpPr>
          <p:cNvPr id="37" name="正方形/長方形 36"/>
          <p:cNvSpPr/>
          <p:nvPr/>
        </p:nvSpPr>
        <p:spPr bwMode="auto">
          <a:xfrm>
            <a:off x="3311986"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3210</a:t>
            </a:r>
            <a:endParaRPr kumimoji="1" lang="ja-JP" altLang="en-US" dirty="0">
              <a:solidFill>
                <a:schemeClr val="tx1">
                  <a:lumMod val="75000"/>
                  <a:lumOff val="25000"/>
                </a:schemeClr>
              </a:solidFill>
              <a:latin typeface="Consolas" panose="020B0609020204030204" pitchFamily="49" charset="0"/>
            </a:endParaRPr>
          </a:p>
        </p:txBody>
      </p:sp>
      <p:sp>
        <p:nvSpPr>
          <p:cNvPr id="38" name="正方形/長方形 37"/>
          <p:cNvSpPr/>
          <p:nvPr/>
        </p:nvSpPr>
        <p:spPr bwMode="auto">
          <a:xfrm>
            <a:off x="3041983" y="1448978"/>
            <a:ext cx="270004" cy="270003"/>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sp>
        <p:nvSpPr>
          <p:cNvPr id="39" name="正方形/長方形 38"/>
          <p:cNvSpPr/>
          <p:nvPr/>
        </p:nvSpPr>
        <p:spPr bwMode="auto">
          <a:xfrm>
            <a:off x="3041983" y="1718981"/>
            <a:ext cx="270004"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lumMod val="75000"/>
                    <a:lumOff val="25000"/>
                  </a:schemeClr>
                </a:solidFill>
                <a:latin typeface="Consolas" panose="020B0609020204030204" pitchFamily="49" charset="0"/>
              </a:rPr>
              <a:t>54</a:t>
            </a:r>
            <a:endParaRPr kumimoji="1" lang="ja-JP" altLang="en-US" dirty="0">
              <a:solidFill>
                <a:schemeClr val="tx1">
                  <a:lumMod val="75000"/>
                  <a:lumOff val="25000"/>
                </a:schemeClr>
              </a:solidFill>
              <a:latin typeface="Consolas" panose="020B0609020204030204" pitchFamily="49" charset="0"/>
            </a:endParaRPr>
          </a:p>
        </p:txBody>
      </p:sp>
      <p:sp>
        <p:nvSpPr>
          <p:cNvPr id="41" name="正方形/長方形 40"/>
          <p:cNvSpPr/>
          <p:nvPr/>
        </p:nvSpPr>
        <p:spPr bwMode="auto">
          <a:xfrm>
            <a:off x="2861981" y="1718981"/>
            <a:ext cx="270004"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6</a:t>
            </a:r>
            <a:endParaRPr kumimoji="1" lang="ja-JP" altLang="en-US" dirty="0">
              <a:solidFill>
                <a:schemeClr val="tx1">
                  <a:lumMod val="75000"/>
                  <a:lumOff val="25000"/>
                </a:schemeClr>
              </a:solidFill>
              <a:latin typeface="Consolas" panose="020B0609020204030204" pitchFamily="49" charset="0"/>
            </a:endParaRPr>
          </a:p>
        </p:txBody>
      </p:sp>
      <p:cxnSp>
        <p:nvCxnSpPr>
          <p:cNvPr id="45" name="直線コネクタ 44"/>
          <p:cNvCxnSpPr/>
          <p:nvPr/>
        </p:nvCxnSpPr>
        <p:spPr bwMode="auto">
          <a:xfrm flipH="1">
            <a:off x="4572000" y="1628980"/>
            <a:ext cx="1350016" cy="1620018"/>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p:nvCxnSpPr>
        <p:spPr bwMode="auto">
          <a:xfrm>
            <a:off x="6642024" y="1628980"/>
            <a:ext cx="1890020" cy="1620018"/>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1" name="正方形/長方形 50"/>
          <p:cNvSpPr/>
          <p:nvPr/>
        </p:nvSpPr>
        <p:spPr bwMode="auto">
          <a:xfrm>
            <a:off x="4211996" y="279899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拡大</a:t>
            </a:r>
          </a:p>
        </p:txBody>
      </p:sp>
      <p:sp>
        <p:nvSpPr>
          <p:cNvPr id="52" name="正方形/長方形 51"/>
          <p:cNvSpPr/>
          <p:nvPr/>
        </p:nvSpPr>
        <p:spPr bwMode="auto">
          <a:xfrm>
            <a:off x="7812036" y="3248998"/>
            <a:ext cx="270003" cy="360004"/>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sp>
        <p:nvSpPr>
          <p:cNvPr id="48" name="正方形/長方形 47"/>
          <p:cNvSpPr/>
          <p:nvPr/>
        </p:nvSpPr>
        <p:spPr bwMode="auto">
          <a:xfrm>
            <a:off x="5112006" y="3338999"/>
            <a:ext cx="2970033"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lumMod val="75000"/>
                    <a:lumOff val="25000"/>
                  </a:schemeClr>
                </a:solidFill>
                <a:latin typeface="Consolas" panose="020B0609020204030204" pitchFamily="49" charset="0"/>
              </a:rPr>
              <a:t>f e d c b a 9 8 7 6 5 4 </a:t>
            </a:r>
            <a:r>
              <a:rPr kumimoji="1" lang="en-US" altLang="ja-JP" dirty="0">
                <a:solidFill>
                  <a:schemeClr val="tx1">
                    <a:lumMod val="75000"/>
                    <a:lumOff val="25000"/>
                  </a:schemeClr>
                </a:solidFill>
                <a:latin typeface="Consolas" panose="020B0609020204030204" pitchFamily="49" charset="0"/>
              </a:rPr>
              <a:t>3 2 1 0</a:t>
            </a:r>
            <a:endParaRPr kumimoji="1" lang="ja-JP" altLang="en-US"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26193147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キャッシュの詳細のまとめ</a:t>
            </a:r>
          </a:p>
        </p:txBody>
      </p:sp>
      <p:sp>
        <p:nvSpPr>
          <p:cNvPr id="3" name="テキスト プレースホルダー 2"/>
          <p:cNvSpPr>
            <a:spLocks noGrp="1"/>
          </p:cNvSpPr>
          <p:nvPr>
            <p:ph type="body" sz="quarter" idx="10"/>
          </p:nvPr>
        </p:nvSpPr>
        <p:spPr/>
        <p:txBody>
          <a:bodyPr/>
          <a:lstStyle/>
          <a:p>
            <a:r>
              <a:rPr lang="ja-JP" altLang="en-US" dirty="0"/>
              <a:t>基本的な構造と各方式について</a:t>
            </a:r>
            <a:endParaRPr lang="en-US" altLang="ja-JP" dirty="0"/>
          </a:p>
          <a:p>
            <a:pPr lvl="1"/>
            <a:r>
              <a:rPr lang="ja-JP" altLang="en-US" dirty="0"/>
              <a:t>セット・アソシアティブ方式</a:t>
            </a:r>
            <a:endParaRPr lang="en-US" altLang="ja-JP" dirty="0"/>
          </a:p>
          <a:p>
            <a:pPr lvl="1"/>
            <a:r>
              <a:rPr lang="ja-JP" altLang="en-US" dirty="0"/>
              <a:t>ライン単位での管理</a:t>
            </a:r>
            <a:endParaRPr lang="en-US" altLang="ja-JP" dirty="0"/>
          </a:p>
          <a:p>
            <a:r>
              <a:rPr lang="ja-JP" altLang="en-US" dirty="0"/>
              <a:t>アドレスとキャッシュ構造の具体的な対応関係</a:t>
            </a:r>
            <a:endParaRPr kumimoji="1" lang="ja-JP" altLang="en-US" dirty="0"/>
          </a:p>
        </p:txBody>
      </p:sp>
    </p:spTree>
    <p:extLst>
      <p:ext uri="{BB962C8B-B14F-4D97-AF65-F5344CB8AC3E}">
        <p14:creationId xmlns:p14="http://schemas.microsoft.com/office/powerpoint/2010/main" val="9427822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メモリの容量と速度</a:t>
            </a:r>
            <a:endParaRPr kumimoji="1" lang="en-US" altLang="ja-JP" dirty="0"/>
          </a:p>
          <a:p>
            <a:pPr marL="457200" indent="-457200">
              <a:buFont typeface="+mj-lt"/>
              <a:buAutoNum type="arabicPeriod"/>
            </a:pPr>
            <a:r>
              <a:rPr lang="ja-JP" altLang="en-US" dirty="0"/>
              <a:t>キャッシュの基本的な考え方</a:t>
            </a:r>
            <a:endParaRPr lang="en-US" altLang="ja-JP" dirty="0"/>
          </a:p>
          <a:p>
            <a:pPr marL="457200" indent="-457200">
              <a:buFont typeface="+mj-lt"/>
              <a:buAutoNum type="arabicPeriod"/>
            </a:pPr>
            <a:r>
              <a:rPr lang="ja-JP" altLang="en-US" dirty="0"/>
              <a:t>キャッシュの構成方法</a:t>
            </a:r>
            <a:endParaRPr lang="en-US" altLang="ja-JP" dirty="0"/>
          </a:p>
          <a:p>
            <a:pPr marL="457200" indent="-457200">
              <a:buFont typeface="+mj-lt"/>
              <a:buAutoNum type="arabicPeriod"/>
            </a:pPr>
            <a:r>
              <a:rPr lang="ja-JP" altLang="en-US" b="1" dirty="0"/>
              <a:t>行列積での動作例</a:t>
            </a:r>
            <a:endParaRPr lang="en-US" altLang="ja-JP" b="1" dirty="0"/>
          </a:p>
        </p:txBody>
      </p:sp>
    </p:spTree>
    <p:extLst>
      <p:ext uri="{BB962C8B-B14F-4D97-AF65-F5344CB8AC3E}">
        <p14:creationId xmlns:p14="http://schemas.microsoft.com/office/powerpoint/2010/main" val="37445185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a:t>キャッシュによる性能変化の例：</a:t>
            </a:r>
            <a:r>
              <a:rPr lang="ja-JP" altLang="en-US" dirty="0"/>
              <a:t>密行列積</a:t>
            </a:r>
            <a:endParaRPr kumimoji="1" lang="ja-JP" altLang="en-US" dirty="0"/>
          </a:p>
        </p:txBody>
      </p:sp>
      <p:sp>
        <p:nvSpPr>
          <p:cNvPr id="5" name="テキスト プレースホルダー 4"/>
          <p:cNvSpPr>
            <a:spLocks noGrp="1"/>
          </p:cNvSpPr>
          <p:nvPr>
            <p:ph type="body" sz="quarter" idx="10"/>
          </p:nvPr>
        </p:nvSpPr>
        <p:spPr>
          <a:xfrm>
            <a:off x="431954" y="1088974"/>
            <a:ext cx="8460094" cy="5219751"/>
          </a:xfrm>
        </p:spPr>
        <p:txBody>
          <a:bodyPr/>
          <a:lstStyle/>
          <a:p>
            <a:r>
              <a:rPr lang="ja-JP" altLang="en-US" dirty="0"/>
              <a:t>密行列積</a:t>
            </a:r>
            <a:endParaRPr kumimoji="1" lang="en-US" altLang="ja-JP" dirty="0"/>
          </a:p>
          <a:p>
            <a:pPr lvl="1"/>
            <a:r>
              <a:rPr lang="ja-JP" altLang="en-US" dirty="0"/>
              <a:t>ディープ・ラーニング</a:t>
            </a:r>
            <a:r>
              <a:rPr kumimoji="1" lang="ja-JP" altLang="en-US" dirty="0"/>
              <a:t>も，実際の計算はひたすら行列積をやってる事が多い</a:t>
            </a:r>
            <a:endParaRPr kumimoji="1" lang="en-US" altLang="ja-JP" dirty="0"/>
          </a:p>
          <a:p>
            <a:pPr lvl="1"/>
            <a:r>
              <a:rPr lang="en-US" altLang="ja-JP" dirty="0"/>
              <a:t>google </a:t>
            </a:r>
            <a:r>
              <a:rPr lang="ja-JP" altLang="en-US" dirty="0"/>
              <a:t>の </a:t>
            </a:r>
            <a:r>
              <a:rPr lang="en-US" altLang="ja-JP" dirty="0"/>
              <a:t>TPU </a:t>
            </a:r>
            <a:r>
              <a:rPr lang="ja-JP" altLang="en-US" dirty="0"/>
              <a:t>は行列積超特化計算機ともいえる</a:t>
            </a:r>
            <a:endParaRPr kumimoji="1" lang="en-US" altLang="ja-JP" dirty="0"/>
          </a:p>
          <a:p>
            <a:r>
              <a:rPr kumimoji="1" lang="ja-JP" altLang="en-US" dirty="0"/>
              <a:t>行列積はものすごい時間がかかる</a:t>
            </a:r>
            <a:endParaRPr kumimoji="1" lang="en-US" altLang="ja-JP" dirty="0"/>
          </a:p>
          <a:p>
            <a:pPr lvl="1"/>
            <a:r>
              <a:rPr kumimoji="1" lang="ja-JP" altLang="en-US" dirty="0"/>
              <a:t>行列のサイズの三乗に比例して演算が必要</a:t>
            </a:r>
            <a:endParaRPr kumimoji="1" lang="en-US" altLang="ja-JP" dirty="0"/>
          </a:p>
          <a:p>
            <a:pPr lvl="1"/>
            <a:r>
              <a:rPr kumimoji="1" lang="ja-JP" altLang="en-US" dirty="0"/>
              <a:t>なんも考えないとキャッシュにもうまく乗らない</a:t>
            </a:r>
            <a:endParaRPr kumimoji="1" lang="en-US" altLang="ja-JP" dirty="0"/>
          </a:p>
        </p:txBody>
      </p:sp>
      <p:sp>
        <p:nvSpPr>
          <p:cNvPr id="2" name="スライド番号プレースホルダー 1"/>
          <p:cNvSpPr>
            <a:spLocks noGrp="1"/>
          </p:cNvSpPr>
          <p:nvPr>
            <p:ph type="sldNum" sz="quarter" idx="4294967295"/>
          </p:nvPr>
        </p:nvSpPr>
        <p:spPr>
          <a:xfrm>
            <a:off x="8531225" y="6308725"/>
            <a:ext cx="612775" cy="549275"/>
          </a:xfrm>
        </p:spPr>
        <p:txBody>
          <a:bodyPr/>
          <a:lstStyle/>
          <a:p>
            <a:fld id="{D2D8002D-B5B0-4BAC-B1F6-782DDCCE6D9C}" type="slidenum">
              <a:rPr kumimoji="1" lang="ja-JP" altLang="en-US" smtClean="0"/>
              <a:pPr/>
              <a:t>89</a:t>
            </a:fld>
            <a:endParaRPr kumimoji="1" lang="ja-JP" altLang="en-US" dirty="0"/>
          </a:p>
        </p:txBody>
      </p:sp>
    </p:spTree>
    <p:extLst>
      <p:ext uri="{BB962C8B-B14F-4D97-AF65-F5344CB8AC3E}">
        <p14:creationId xmlns:p14="http://schemas.microsoft.com/office/powerpoint/2010/main" val="22394903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A3D5BF-9B76-39A4-7B0C-D4962DF23689}"/>
              </a:ext>
            </a:extLst>
          </p:cNvPr>
          <p:cNvSpPr>
            <a:spLocks noGrp="1"/>
          </p:cNvSpPr>
          <p:nvPr>
            <p:ph type="title"/>
          </p:nvPr>
        </p:nvSpPr>
        <p:spPr/>
        <p:txBody>
          <a:bodyPr/>
          <a:lstStyle/>
          <a:p>
            <a:r>
              <a:rPr kumimoji="1" lang="ja-JP" altLang="en-US" dirty="0"/>
              <a:t>質問とか感想</a:t>
            </a:r>
          </a:p>
        </p:txBody>
      </p:sp>
      <p:sp>
        <p:nvSpPr>
          <p:cNvPr id="3" name="テキスト プレースホルダー 2">
            <a:extLst>
              <a:ext uri="{FF2B5EF4-FFF2-40B4-BE49-F238E27FC236}">
                <a16:creationId xmlns:a16="http://schemas.microsoft.com/office/drawing/2014/main" id="{1A0449CD-AA92-A0A4-593C-6C33BAF6FE87}"/>
              </a:ext>
            </a:extLst>
          </p:cNvPr>
          <p:cNvSpPr>
            <a:spLocks noGrp="1"/>
          </p:cNvSpPr>
          <p:nvPr>
            <p:ph type="body" sz="quarter" idx="10"/>
          </p:nvPr>
        </p:nvSpPr>
        <p:spPr/>
        <p:txBody>
          <a:bodyPr/>
          <a:lstStyle/>
          <a:p>
            <a:r>
              <a:rPr kumimoji="1" lang="ja-JP" altLang="en-US" dirty="0"/>
              <a:t>「フリンの分類」を見ていて感じたのですが、</a:t>
            </a:r>
            <a:r>
              <a:rPr kumimoji="1" lang="en-US" altLang="ja-JP" dirty="0"/>
              <a:t>MIMD</a:t>
            </a:r>
            <a:r>
              <a:rPr kumimoji="1" lang="ja-JP" altLang="en-US" dirty="0"/>
              <a:t>において、</a:t>
            </a:r>
            <a:r>
              <a:rPr kumimoji="1" lang="en-US" altLang="ja-JP" dirty="0"/>
              <a:t>PC</a:t>
            </a:r>
            <a:r>
              <a:rPr kumimoji="1" lang="ja-JP" altLang="en-US" dirty="0"/>
              <a:t>と演算器がクロスで配線（多対多）されているようなものはないのでしょうか？</a:t>
            </a:r>
            <a:br>
              <a:rPr kumimoji="1" lang="en-US" altLang="ja-JP" dirty="0"/>
            </a:br>
            <a:r>
              <a:rPr kumimoji="1" lang="ja-JP" altLang="en-US" dirty="0"/>
              <a:t>空いている複数の演算器に対して同時に命令を発行することもあれば、手が空いているときは演算器を開けておく、等のやり方が考えられます。</a:t>
            </a:r>
          </a:p>
          <a:p>
            <a:endParaRPr kumimoji="1" lang="en-US" altLang="ja-JP" dirty="0"/>
          </a:p>
          <a:p>
            <a:pPr lvl="1"/>
            <a:r>
              <a:rPr kumimoji="1" lang="ja-JP" altLang="en-US" dirty="0"/>
              <a:t>そのような構造のコンピュータは実際ある</a:t>
            </a:r>
            <a:endParaRPr kumimoji="1" lang="en-US" altLang="ja-JP" dirty="0"/>
          </a:p>
          <a:p>
            <a:pPr lvl="1"/>
            <a:r>
              <a:rPr kumimoji="1" lang="ja-JP" altLang="en-US" dirty="0"/>
              <a:t>が，フリンの分類はあくまで「命令の流れ」「データの流れ」が単数か複数かに基づく分類なので，ちょっと違う</a:t>
            </a:r>
          </a:p>
        </p:txBody>
      </p:sp>
    </p:spTree>
    <p:extLst>
      <p:ext uri="{BB962C8B-B14F-4D97-AF65-F5344CB8AC3E}">
        <p14:creationId xmlns:p14="http://schemas.microsoft.com/office/powerpoint/2010/main" val="48007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a:t>目次</a:t>
            </a:r>
          </a:p>
        </p:txBody>
      </p:sp>
      <p:sp>
        <p:nvSpPr>
          <p:cNvPr id="5" name="テキスト プレースホルダー 4"/>
          <p:cNvSpPr>
            <a:spLocks noGrp="1"/>
          </p:cNvSpPr>
          <p:nvPr>
            <p:ph type="body" sz="quarter" idx="10"/>
          </p:nvPr>
        </p:nvSpPr>
        <p:spPr/>
        <p:txBody>
          <a:bodyPr/>
          <a:lstStyle/>
          <a:p>
            <a:pPr marL="457200" indent="-457200">
              <a:buFont typeface="+mj-lt"/>
              <a:buAutoNum type="arabicPeriod"/>
            </a:pPr>
            <a:r>
              <a:rPr kumimoji="1" lang="ja-JP" altLang="en-US" dirty="0"/>
              <a:t>背景：</a:t>
            </a:r>
            <a:endParaRPr kumimoji="1" lang="en-US" altLang="ja-JP" dirty="0"/>
          </a:p>
          <a:p>
            <a:pPr marL="817200" lvl="1" indent="-457200">
              <a:buFont typeface="+mj-lt"/>
              <a:buAutoNum type="arabicPeriod"/>
            </a:pPr>
            <a:r>
              <a:rPr kumimoji="1" lang="ja-JP" altLang="en-US" dirty="0"/>
              <a:t>行列の二次元配列による表現</a:t>
            </a:r>
            <a:endParaRPr kumimoji="1" lang="en-US" altLang="ja-JP" dirty="0"/>
          </a:p>
          <a:p>
            <a:pPr marL="817200" lvl="1" indent="-457200">
              <a:buFont typeface="+mj-lt"/>
              <a:buAutoNum type="arabicPeriod"/>
            </a:pPr>
            <a:r>
              <a:rPr kumimoji="1" lang="ja-JP" altLang="en-US" dirty="0"/>
              <a:t>二次元配列のメモリ配置</a:t>
            </a:r>
            <a:endParaRPr kumimoji="1" lang="en-US" altLang="ja-JP" dirty="0"/>
          </a:p>
          <a:p>
            <a:pPr marL="457200" indent="-457200">
              <a:buFont typeface="+mj-lt"/>
              <a:buAutoNum type="arabicPeriod"/>
            </a:pPr>
            <a:r>
              <a:rPr kumimoji="1" lang="ja-JP" altLang="en-US" dirty="0"/>
              <a:t>行列同士の乗算</a:t>
            </a:r>
          </a:p>
        </p:txBody>
      </p:sp>
      <p:sp>
        <p:nvSpPr>
          <p:cNvPr id="2" name="スライド番号プレースホルダー 1"/>
          <p:cNvSpPr>
            <a:spLocks noGrp="1"/>
          </p:cNvSpPr>
          <p:nvPr>
            <p:ph type="sldNum" sz="quarter" idx="4294967295"/>
          </p:nvPr>
        </p:nvSpPr>
        <p:spPr>
          <a:xfrm>
            <a:off x="8531225" y="6308725"/>
            <a:ext cx="612775" cy="549275"/>
          </a:xfrm>
        </p:spPr>
        <p:txBody>
          <a:bodyPr/>
          <a:lstStyle/>
          <a:p>
            <a:fld id="{D2D8002D-B5B0-4BAC-B1F6-782DDCCE6D9C}" type="slidenum">
              <a:rPr kumimoji="1" lang="ja-JP" altLang="en-US" smtClean="0"/>
              <a:pPr/>
              <a:t>90</a:t>
            </a:fld>
            <a:endParaRPr kumimoji="1" lang="ja-JP" altLang="en-US" dirty="0"/>
          </a:p>
        </p:txBody>
      </p:sp>
    </p:spTree>
    <p:extLst>
      <p:ext uri="{BB962C8B-B14F-4D97-AF65-F5344CB8AC3E}">
        <p14:creationId xmlns:p14="http://schemas.microsoft.com/office/powerpoint/2010/main" val="993056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行列の２次元配列による表現</a:t>
            </a:r>
          </a:p>
        </p:txBody>
      </p:sp>
      <p:sp>
        <p:nvSpPr>
          <p:cNvPr id="3" name="テキスト プレースホルダー 2"/>
          <p:cNvSpPr>
            <a:spLocks noGrp="1"/>
          </p:cNvSpPr>
          <p:nvPr>
            <p:ph type="body" sz="quarter" idx="10"/>
          </p:nvPr>
        </p:nvSpPr>
        <p:spPr>
          <a:xfrm>
            <a:off x="431954" y="3789004"/>
            <a:ext cx="8100090" cy="2519721"/>
          </a:xfrm>
        </p:spPr>
        <p:txBody>
          <a:bodyPr/>
          <a:lstStyle/>
          <a:p>
            <a:r>
              <a:rPr lang="en-US" altLang="ja-JP" dirty="0">
                <a:latin typeface="Consolas" panose="020B0609020204030204" pitchFamily="49" charset="0"/>
              </a:rPr>
              <a:t>A[y][x] </a:t>
            </a:r>
            <a:r>
              <a:rPr lang="ja-JP" altLang="en-US" dirty="0">
                <a:latin typeface="Consolas" panose="020B0609020204030204" pitchFamily="49" charset="0"/>
              </a:rPr>
              <a:t>の場合：</a:t>
            </a:r>
            <a:endParaRPr lang="en-US" altLang="ja-JP" dirty="0">
              <a:latin typeface="Consolas" panose="020B0609020204030204" pitchFamily="49" charset="0"/>
            </a:endParaRPr>
          </a:p>
          <a:p>
            <a:pPr lvl="1"/>
            <a:r>
              <a:rPr kumimoji="1" lang="en-US" altLang="ja-JP" dirty="0">
                <a:solidFill>
                  <a:schemeClr val="accent5"/>
                </a:solidFill>
                <a:latin typeface="Consolas" panose="020B0609020204030204" pitchFamily="49" charset="0"/>
              </a:rPr>
              <a:t>1</a:t>
            </a:r>
            <a:r>
              <a:rPr kumimoji="1" lang="ja-JP" altLang="en-US" dirty="0">
                <a:solidFill>
                  <a:schemeClr val="accent5"/>
                </a:solidFill>
                <a:latin typeface="Consolas" panose="020B0609020204030204" pitchFamily="49" charset="0"/>
              </a:rPr>
              <a:t>次元目（</a:t>
            </a:r>
            <a:r>
              <a:rPr kumimoji="1" lang="en-US" altLang="ja-JP" dirty="0">
                <a:solidFill>
                  <a:schemeClr val="accent5"/>
                </a:solidFill>
                <a:latin typeface="Consolas" panose="020B0609020204030204" pitchFamily="49" charset="0"/>
              </a:rPr>
              <a:t>x</a:t>
            </a:r>
            <a:r>
              <a:rPr kumimoji="1" lang="ja-JP" altLang="en-US" dirty="0">
                <a:solidFill>
                  <a:schemeClr val="accent5"/>
                </a:solidFill>
                <a:latin typeface="Consolas" panose="020B0609020204030204" pitchFamily="49" charset="0"/>
              </a:rPr>
              <a:t>）</a:t>
            </a:r>
            <a:r>
              <a:rPr kumimoji="1" lang="ja-JP" altLang="en-US" dirty="0">
                <a:latin typeface="Consolas" panose="020B0609020204030204" pitchFamily="49" charset="0"/>
              </a:rPr>
              <a:t>：何列目か</a:t>
            </a:r>
            <a:endParaRPr kumimoji="1" lang="en-US" altLang="ja-JP" dirty="0">
              <a:latin typeface="Consolas" panose="020B0609020204030204" pitchFamily="49" charset="0"/>
            </a:endParaRPr>
          </a:p>
          <a:p>
            <a:pPr lvl="2"/>
            <a:r>
              <a:rPr kumimoji="1" lang="en-US" altLang="ja-JP" dirty="0">
                <a:latin typeface="Consolas" panose="020B0609020204030204" pitchFamily="49" charset="0"/>
              </a:rPr>
              <a:t>x </a:t>
            </a:r>
            <a:r>
              <a:rPr kumimoji="1" lang="ja-JP" altLang="en-US" dirty="0">
                <a:latin typeface="Consolas" panose="020B0609020204030204" pitchFamily="49" charset="0"/>
              </a:rPr>
              <a:t>が増えると参照位置が右に移動</a:t>
            </a:r>
            <a:endParaRPr kumimoji="1" lang="en-US" altLang="ja-JP" dirty="0">
              <a:latin typeface="Consolas" panose="020B0609020204030204" pitchFamily="49" charset="0"/>
            </a:endParaRPr>
          </a:p>
          <a:p>
            <a:pPr lvl="1"/>
            <a:r>
              <a:rPr lang="en-US" altLang="ja-JP" dirty="0">
                <a:solidFill>
                  <a:schemeClr val="accent5"/>
                </a:solidFill>
                <a:latin typeface="Consolas" panose="020B0609020204030204" pitchFamily="49" charset="0"/>
              </a:rPr>
              <a:t>2</a:t>
            </a:r>
            <a:r>
              <a:rPr lang="ja-JP" altLang="en-US" dirty="0">
                <a:solidFill>
                  <a:schemeClr val="accent5"/>
                </a:solidFill>
                <a:latin typeface="Consolas" panose="020B0609020204030204" pitchFamily="49" charset="0"/>
              </a:rPr>
              <a:t>次元目（</a:t>
            </a:r>
            <a:r>
              <a:rPr lang="en-US" altLang="ja-JP" dirty="0">
                <a:solidFill>
                  <a:schemeClr val="accent5"/>
                </a:solidFill>
                <a:latin typeface="Consolas" panose="020B0609020204030204" pitchFamily="49" charset="0"/>
              </a:rPr>
              <a:t>y</a:t>
            </a:r>
            <a:r>
              <a:rPr lang="ja-JP" altLang="en-US" dirty="0">
                <a:solidFill>
                  <a:schemeClr val="accent5"/>
                </a:solidFill>
                <a:latin typeface="Consolas" panose="020B0609020204030204" pitchFamily="49" charset="0"/>
              </a:rPr>
              <a:t>）</a:t>
            </a:r>
            <a:r>
              <a:rPr lang="ja-JP" altLang="en-US" dirty="0">
                <a:latin typeface="Consolas" panose="020B0609020204030204" pitchFamily="49" charset="0"/>
              </a:rPr>
              <a:t>：何行目か</a:t>
            </a:r>
            <a:endParaRPr lang="en-US" altLang="ja-JP" dirty="0">
              <a:latin typeface="Consolas" panose="020B0609020204030204" pitchFamily="49" charset="0"/>
            </a:endParaRPr>
          </a:p>
          <a:p>
            <a:pPr lvl="2"/>
            <a:r>
              <a:rPr kumimoji="1" lang="en-US" altLang="ja-JP" dirty="0">
                <a:latin typeface="Consolas" panose="020B0609020204030204" pitchFamily="49" charset="0"/>
              </a:rPr>
              <a:t>y </a:t>
            </a:r>
            <a:r>
              <a:rPr kumimoji="1" lang="ja-JP" altLang="en-US" dirty="0">
                <a:latin typeface="Consolas" panose="020B0609020204030204" pitchFamily="49" charset="0"/>
              </a:rPr>
              <a:t>が増えると参照位置が下に移動</a:t>
            </a:r>
          </a:p>
        </p:txBody>
      </p:sp>
      <p:sp>
        <p:nvSpPr>
          <p:cNvPr id="4" name="右大かっこ 3"/>
          <p:cNvSpPr/>
          <p:nvPr/>
        </p:nvSpPr>
        <p:spPr bwMode="auto">
          <a:xfrm>
            <a:off x="6822025" y="1718981"/>
            <a:ext cx="180002" cy="1440016"/>
          </a:xfrm>
          <a:prstGeom prst="rightBracket">
            <a:avLst/>
          </a:prstGeom>
          <a:no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Consolas" panose="020B0609020204030204" pitchFamily="49" charset="0"/>
              <a:ea typeface="HG丸ｺﾞｼｯｸM-PRO" pitchFamily="50" charset="-128"/>
            </a:endParaRPr>
          </a:p>
        </p:txBody>
      </p:sp>
      <p:sp>
        <p:nvSpPr>
          <p:cNvPr id="5" name="正方形/長方形 4"/>
          <p:cNvSpPr/>
          <p:nvPr/>
        </p:nvSpPr>
        <p:spPr bwMode="auto">
          <a:xfrm>
            <a:off x="4842003" y="1898983"/>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dirty="0">
                <a:solidFill>
                  <a:schemeClr val="tx1">
                    <a:lumMod val="75000"/>
                    <a:lumOff val="25000"/>
                  </a:schemeClr>
                </a:solidFill>
                <a:latin typeface="Consolas" panose="020B0609020204030204" pitchFamily="49" charset="0"/>
              </a:rPr>
              <a:t>A[0][0],</a:t>
            </a:r>
            <a:endParaRPr kumimoji="1" lang="ja-JP" altLang="en-US" sz="2000" dirty="0">
              <a:solidFill>
                <a:schemeClr val="tx1">
                  <a:lumMod val="75000"/>
                  <a:lumOff val="25000"/>
                </a:schemeClr>
              </a:solidFill>
              <a:latin typeface="Consolas" panose="020B0609020204030204" pitchFamily="49" charset="0"/>
            </a:endParaRPr>
          </a:p>
        </p:txBody>
      </p:sp>
      <p:sp>
        <p:nvSpPr>
          <p:cNvPr id="6" name="正方形/長方形 5"/>
          <p:cNvSpPr/>
          <p:nvPr/>
        </p:nvSpPr>
        <p:spPr bwMode="auto">
          <a:xfrm>
            <a:off x="5922015" y="1898983"/>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dirty="0">
                <a:solidFill>
                  <a:schemeClr val="tx1">
                    <a:lumMod val="75000"/>
                    <a:lumOff val="25000"/>
                  </a:schemeClr>
                </a:solidFill>
                <a:latin typeface="Consolas" panose="020B0609020204030204" pitchFamily="49" charset="0"/>
              </a:rPr>
              <a:t> A[0][1]</a:t>
            </a:r>
            <a:endParaRPr kumimoji="1" lang="ja-JP" altLang="en-US" sz="2000" dirty="0">
              <a:solidFill>
                <a:schemeClr val="tx1">
                  <a:lumMod val="75000"/>
                  <a:lumOff val="25000"/>
                </a:schemeClr>
              </a:solidFill>
              <a:latin typeface="Consolas" panose="020B0609020204030204" pitchFamily="49" charset="0"/>
            </a:endParaRPr>
          </a:p>
        </p:txBody>
      </p:sp>
      <p:sp>
        <p:nvSpPr>
          <p:cNvPr id="7" name="正方形/長方形 6"/>
          <p:cNvSpPr/>
          <p:nvPr/>
        </p:nvSpPr>
        <p:spPr bwMode="auto">
          <a:xfrm>
            <a:off x="5922015" y="2618991"/>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dirty="0">
                <a:solidFill>
                  <a:schemeClr val="tx1">
                    <a:lumMod val="75000"/>
                    <a:lumOff val="25000"/>
                  </a:schemeClr>
                </a:solidFill>
                <a:latin typeface="Consolas" panose="020B0609020204030204" pitchFamily="49" charset="0"/>
              </a:rPr>
              <a:t> A[1][1]</a:t>
            </a:r>
            <a:endParaRPr kumimoji="1" lang="ja-JP" altLang="en-US" sz="2000" dirty="0">
              <a:solidFill>
                <a:schemeClr val="tx1">
                  <a:lumMod val="75000"/>
                  <a:lumOff val="25000"/>
                </a:schemeClr>
              </a:solidFill>
              <a:latin typeface="Consolas" panose="020B0609020204030204" pitchFamily="49" charset="0"/>
            </a:endParaRPr>
          </a:p>
        </p:txBody>
      </p:sp>
      <p:sp>
        <p:nvSpPr>
          <p:cNvPr id="8" name="正方形/長方形 7"/>
          <p:cNvSpPr/>
          <p:nvPr/>
        </p:nvSpPr>
        <p:spPr bwMode="auto">
          <a:xfrm>
            <a:off x="4842003" y="2618991"/>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dirty="0">
                <a:solidFill>
                  <a:schemeClr val="tx1">
                    <a:lumMod val="75000"/>
                    <a:lumOff val="25000"/>
                  </a:schemeClr>
                </a:solidFill>
                <a:latin typeface="Consolas" panose="020B0609020204030204" pitchFamily="49" charset="0"/>
              </a:rPr>
              <a:t>A[1][0],</a:t>
            </a:r>
            <a:endParaRPr kumimoji="1" lang="ja-JP" altLang="en-US" sz="2000" dirty="0">
              <a:solidFill>
                <a:schemeClr val="tx1">
                  <a:lumMod val="75000"/>
                  <a:lumOff val="25000"/>
                </a:schemeClr>
              </a:solidFill>
              <a:latin typeface="Consolas" panose="020B0609020204030204" pitchFamily="49" charset="0"/>
            </a:endParaRPr>
          </a:p>
        </p:txBody>
      </p:sp>
      <p:sp>
        <p:nvSpPr>
          <p:cNvPr id="9" name="右大かっこ 8"/>
          <p:cNvSpPr/>
          <p:nvPr/>
        </p:nvSpPr>
        <p:spPr bwMode="auto">
          <a:xfrm flipH="1">
            <a:off x="4481999" y="1718981"/>
            <a:ext cx="180002" cy="1440016"/>
          </a:xfrm>
          <a:prstGeom prst="rightBracket">
            <a:avLst/>
          </a:prstGeom>
          <a:no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Consolas" panose="020B0609020204030204" pitchFamily="49" charset="0"/>
              <a:ea typeface="HG丸ｺﾞｼｯｸM-PRO" pitchFamily="50" charset="-128"/>
            </a:endParaRPr>
          </a:p>
        </p:txBody>
      </p:sp>
      <p:sp>
        <p:nvSpPr>
          <p:cNvPr id="10" name="正方形/長方形 9"/>
          <p:cNvSpPr/>
          <p:nvPr/>
        </p:nvSpPr>
        <p:spPr bwMode="auto">
          <a:xfrm>
            <a:off x="2411976" y="2258987"/>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dirty="0">
                <a:solidFill>
                  <a:schemeClr val="tx1">
                    <a:lumMod val="75000"/>
                    <a:lumOff val="25000"/>
                  </a:schemeClr>
                </a:solidFill>
                <a:latin typeface="Consolas" panose="020B0609020204030204" pitchFamily="49" charset="0"/>
              </a:rPr>
              <a:t>uint32_t A[2][2];</a:t>
            </a:r>
            <a:endParaRPr kumimoji="1" lang="ja-JP" altLang="en-US" sz="2000"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38655232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2</a:t>
            </a:r>
            <a:r>
              <a:rPr kumimoji="1" lang="ja-JP" altLang="en-US" dirty="0"/>
              <a:t>次元配列のメモリ上の配置</a:t>
            </a:r>
          </a:p>
        </p:txBody>
      </p:sp>
      <p:sp>
        <p:nvSpPr>
          <p:cNvPr id="3" name="テキスト プレースホルダー 2"/>
          <p:cNvSpPr>
            <a:spLocks noGrp="1"/>
          </p:cNvSpPr>
          <p:nvPr>
            <p:ph type="body" sz="quarter" idx="10"/>
          </p:nvPr>
        </p:nvSpPr>
        <p:spPr>
          <a:xfrm>
            <a:off x="2411976" y="1988984"/>
            <a:ext cx="6120068" cy="4319741"/>
          </a:xfrm>
        </p:spPr>
        <p:txBody>
          <a:bodyPr/>
          <a:lstStyle/>
          <a:p>
            <a:r>
              <a:rPr kumimoji="1" lang="ja-JP" altLang="en-US" dirty="0"/>
              <a:t>実際のメモリは</a:t>
            </a:r>
            <a:r>
              <a:rPr kumimoji="1" lang="en-US" altLang="ja-JP" dirty="0"/>
              <a:t>1</a:t>
            </a:r>
            <a:r>
              <a:rPr kumimoji="1" lang="ja-JP" altLang="en-US" dirty="0"/>
              <a:t>次元の構造</a:t>
            </a:r>
            <a:endParaRPr kumimoji="1" lang="en-US" altLang="ja-JP" dirty="0"/>
          </a:p>
          <a:p>
            <a:pPr lvl="1"/>
            <a:r>
              <a:rPr kumimoji="1" lang="ja-JP" altLang="en-US" dirty="0"/>
              <a:t>ずっと連続して箱が並んでる</a:t>
            </a:r>
            <a:endParaRPr kumimoji="1" lang="en-US" altLang="ja-JP" dirty="0"/>
          </a:p>
          <a:p>
            <a:r>
              <a:rPr kumimoji="1" lang="ja-JP" altLang="en-US" dirty="0"/>
              <a:t>低次元（添え字の右側）が連続するように展開されて配置される</a:t>
            </a:r>
          </a:p>
        </p:txBody>
      </p:sp>
      <p:sp>
        <p:nvSpPr>
          <p:cNvPr id="4" name="正方形/長方形 3"/>
          <p:cNvSpPr/>
          <p:nvPr/>
        </p:nvSpPr>
        <p:spPr bwMode="auto">
          <a:xfrm>
            <a:off x="971960" y="1268976"/>
            <a:ext cx="1080012" cy="4680052"/>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971960" y="1268976"/>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a:t>
            </a:r>
            <a:r>
              <a:rPr kumimoji="1" lang="en-US" altLang="ja-JP" sz="1600" b="1" dirty="0">
                <a:solidFill>
                  <a:schemeClr val="accent5"/>
                </a:solidFill>
                <a:latin typeface="Consolas" panose="020B0609020204030204" pitchFamily="49" charset="0"/>
              </a:rPr>
              <a:t>[0]</a:t>
            </a:r>
            <a:endParaRPr kumimoji="1" lang="ja-JP" altLang="en-US" sz="1600" b="1" dirty="0">
              <a:solidFill>
                <a:schemeClr val="accent5"/>
              </a:solidFill>
              <a:latin typeface="Consolas" panose="020B0609020204030204" pitchFamily="49" charset="0"/>
            </a:endParaRPr>
          </a:p>
        </p:txBody>
      </p:sp>
      <p:sp>
        <p:nvSpPr>
          <p:cNvPr id="6" name="正方形/長方形 5"/>
          <p:cNvSpPr/>
          <p:nvPr/>
        </p:nvSpPr>
        <p:spPr bwMode="auto">
          <a:xfrm>
            <a:off x="971960" y="1628980"/>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a:t>
            </a:r>
            <a:r>
              <a:rPr kumimoji="1" lang="en-US" altLang="ja-JP" sz="1600" b="1" dirty="0">
                <a:solidFill>
                  <a:schemeClr val="accent5"/>
                </a:solidFill>
                <a:latin typeface="Consolas" panose="020B0609020204030204" pitchFamily="49" charset="0"/>
              </a:rPr>
              <a:t>[1]</a:t>
            </a:r>
            <a:endParaRPr kumimoji="1" lang="ja-JP" altLang="en-US" sz="1600" b="1" dirty="0">
              <a:solidFill>
                <a:schemeClr val="accent5"/>
              </a:solidFill>
              <a:latin typeface="Consolas" panose="020B0609020204030204" pitchFamily="49" charset="0"/>
            </a:endParaRPr>
          </a:p>
        </p:txBody>
      </p:sp>
      <p:sp>
        <p:nvSpPr>
          <p:cNvPr id="7" name="正方形/長方形 6"/>
          <p:cNvSpPr/>
          <p:nvPr/>
        </p:nvSpPr>
        <p:spPr bwMode="auto">
          <a:xfrm>
            <a:off x="971960" y="1988984"/>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a:t>
            </a:r>
            <a:r>
              <a:rPr kumimoji="1" lang="en-US" altLang="ja-JP" sz="1600" b="1" dirty="0">
                <a:solidFill>
                  <a:schemeClr val="accent5"/>
                </a:solidFill>
                <a:latin typeface="Consolas" panose="020B0609020204030204" pitchFamily="49" charset="0"/>
              </a:rPr>
              <a:t>[2]</a:t>
            </a:r>
            <a:endParaRPr kumimoji="1" lang="ja-JP" altLang="en-US" sz="1600" b="1" dirty="0">
              <a:solidFill>
                <a:schemeClr val="accent5"/>
              </a:solidFill>
              <a:latin typeface="Consolas" panose="020B0609020204030204" pitchFamily="49" charset="0"/>
            </a:endParaRPr>
          </a:p>
        </p:txBody>
      </p:sp>
      <p:sp>
        <p:nvSpPr>
          <p:cNvPr id="8" name="正方形/長方形 7"/>
          <p:cNvSpPr/>
          <p:nvPr/>
        </p:nvSpPr>
        <p:spPr bwMode="auto">
          <a:xfrm rot="5400000">
            <a:off x="1241963" y="2618991"/>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2800" b="1"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2800" b="1"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9" name="正方形/長方形 8"/>
          <p:cNvSpPr/>
          <p:nvPr/>
        </p:nvSpPr>
        <p:spPr bwMode="auto">
          <a:xfrm>
            <a:off x="971960" y="2978995"/>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a:t>
            </a:r>
            <a:r>
              <a:rPr kumimoji="1" lang="en-US" altLang="ja-JP" sz="1600" b="1" dirty="0">
                <a:solidFill>
                  <a:schemeClr val="accent5"/>
                </a:solidFill>
                <a:latin typeface="Consolas" panose="020B0609020204030204" pitchFamily="49" charset="0"/>
              </a:rPr>
              <a:t>[31]</a:t>
            </a:r>
            <a:endParaRPr kumimoji="1" lang="ja-JP" altLang="en-US" sz="1600" b="1" dirty="0">
              <a:solidFill>
                <a:schemeClr val="accent5"/>
              </a:solidFill>
              <a:latin typeface="Consolas" panose="020B0609020204030204" pitchFamily="49" charset="0"/>
            </a:endParaRPr>
          </a:p>
        </p:txBody>
      </p:sp>
      <p:sp>
        <p:nvSpPr>
          <p:cNvPr id="10" name="正方形/長方形 9"/>
          <p:cNvSpPr/>
          <p:nvPr/>
        </p:nvSpPr>
        <p:spPr bwMode="auto">
          <a:xfrm>
            <a:off x="3491988" y="1268976"/>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dirty="0">
                <a:solidFill>
                  <a:schemeClr val="tx1">
                    <a:lumMod val="75000"/>
                    <a:lumOff val="25000"/>
                  </a:schemeClr>
                </a:solidFill>
                <a:latin typeface="Consolas" panose="020B0609020204030204" pitchFamily="49" charset="0"/>
              </a:rPr>
              <a:t>uint32_t A[32][32];</a:t>
            </a:r>
            <a:endParaRPr kumimoji="1" lang="ja-JP" altLang="en-US" sz="2000" dirty="0">
              <a:solidFill>
                <a:schemeClr val="tx1">
                  <a:lumMod val="75000"/>
                  <a:lumOff val="25000"/>
                </a:schemeClr>
              </a:solidFill>
              <a:latin typeface="Consolas" panose="020B0609020204030204" pitchFamily="49" charset="0"/>
            </a:endParaRPr>
          </a:p>
        </p:txBody>
      </p:sp>
      <p:sp>
        <p:nvSpPr>
          <p:cNvPr id="11" name="正方形/長方形 10"/>
          <p:cNvSpPr/>
          <p:nvPr/>
        </p:nvSpPr>
        <p:spPr bwMode="auto">
          <a:xfrm>
            <a:off x="971960" y="3338999"/>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A[1]</a:t>
            </a:r>
            <a:r>
              <a:rPr kumimoji="1" lang="en-US" altLang="ja-JP" sz="1600" b="1" dirty="0">
                <a:solidFill>
                  <a:schemeClr val="accent5"/>
                </a:solidFill>
                <a:latin typeface="Consolas" panose="020B0609020204030204" pitchFamily="49" charset="0"/>
              </a:rPr>
              <a:t>[0]</a:t>
            </a:r>
            <a:endParaRPr kumimoji="1" lang="ja-JP" altLang="en-US" sz="1600" b="1" dirty="0">
              <a:solidFill>
                <a:schemeClr val="accent5"/>
              </a:solidFill>
              <a:latin typeface="Consolas" panose="020B0609020204030204" pitchFamily="49" charset="0"/>
            </a:endParaRPr>
          </a:p>
        </p:txBody>
      </p:sp>
      <p:sp>
        <p:nvSpPr>
          <p:cNvPr id="12" name="正方形/長方形 11"/>
          <p:cNvSpPr/>
          <p:nvPr/>
        </p:nvSpPr>
        <p:spPr bwMode="auto">
          <a:xfrm>
            <a:off x="971960" y="3699003"/>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A[1]</a:t>
            </a:r>
            <a:r>
              <a:rPr kumimoji="1" lang="en-US" altLang="ja-JP" sz="1600" b="1" dirty="0">
                <a:solidFill>
                  <a:schemeClr val="accent5"/>
                </a:solidFill>
                <a:latin typeface="Consolas" panose="020B0609020204030204" pitchFamily="49" charset="0"/>
              </a:rPr>
              <a:t>[1]</a:t>
            </a:r>
            <a:endParaRPr kumimoji="1" lang="ja-JP" altLang="en-US" sz="1600" b="1" dirty="0">
              <a:solidFill>
                <a:schemeClr val="accent5"/>
              </a:solidFill>
              <a:latin typeface="Consolas" panose="020B0609020204030204" pitchFamily="49" charset="0"/>
            </a:endParaRPr>
          </a:p>
        </p:txBody>
      </p:sp>
      <p:sp>
        <p:nvSpPr>
          <p:cNvPr id="13" name="正方形/長方形 12"/>
          <p:cNvSpPr/>
          <p:nvPr/>
        </p:nvSpPr>
        <p:spPr bwMode="auto">
          <a:xfrm rot="5400000">
            <a:off x="1241963" y="4329010"/>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2800" b="1"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2800" b="1"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14" name="正方形/長方形 13"/>
          <p:cNvSpPr/>
          <p:nvPr/>
        </p:nvSpPr>
        <p:spPr bwMode="auto">
          <a:xfrm>
            <a:off x="971960" y="4509012"/>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A[1]</a:t>
            </a:r>
            <a:r>
              <a:rPr kumimoji="1" lang="en-US" altLang="ja-JP" sz="1600" b="1" dirty="0">
                <a:solidFill>
                  <a:schemeClr val="accent5"/>
                </a:solidFill>
                <a:latin typeface="Consolas" panose="020B0609020204030204" pitchFamily="49" charset="0"/>
              </a:rPr>
              <a:t>[31]</a:t>
            </a:r>
            <a:endParaRPr kumimoji="1" lang="ja-JP" altLang="en-US" sz="1600" b="1" dirty="0">
              <a:solidFill>
                <a:schemeClr val="accent5"/>
              </a:solidFill>
              <a:latin typeface="Consolas" panose="020B0609020204030204" pitchFamily="49" charset="0"/>
            </a:endParaRPr>
          </a:p>
        </p:txBody>
      </p:sp>
      <p:sp>
        <p:nvSpPr>
          <p:cNvPr id="15" name="正方形/長方形 14"/>
          <p:cNvSpPr/>
          <p:nvPr/>
        </p:nvSpPr>
        <p:spPr bwMode="auto">
          <a:xfrm>
            <a:off x="971960" y="4869016"/>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A[2]</a:t>
            </a:r>
            <a:r>
              <a:rPr kumimoji="1" lang="en-US" altLang="ja-JP" sz="1600" b="1" dirty="0">
                <a:solidFill>
                  <a:schemeClr val="accent5"/>
                </a:solidFill>
                <a:latin typeface="Consolas" panose="020B0609020204030204" pitchFamily="49" charset="0"/>
              </a:rPr>
              <a:t>[0]</a:t>
            </a:r>
            <a:endParaRPr kumimoji="1" lang="ja-JP" altLang="en-US" sz="1600" b="1" dirty="0">
              <a:solidFill>
                <a:schemeClr val="accent5"/>
              </a:solidFill>
              <a:latin typeface="Consolas" panose="020B0609020204030204" pitchFamily="49" charset="0"/>
            </a:endParaRPr>
          </a:p>
        </p:txBody>
      </p:sp>
      <p:sp>
        <p:nvSpPr>
          <p:cNvPr id="16" name="正方形/長方形 15"/>
          <p:cNvSpPr/>
          <p:nvPr/>
        </p:nvSpPr>
        <p:spPr bwMode="auto">
          <a:xfrm rot="5400000">
            <a:off x="1241963" y="5589024"/>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2800" b="1"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2800" b="1"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17" name="正方形/長方形 16"/>
          <p:cNvSpPr/>
          <p:nvPr/>
        </p:nvSpPr>
        <p:spPr bwMode="auto">
          <a:xfrm>
            <a:off x="611956" y="1268976"/>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611956" y="162898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4</a:t>
            </a:r>
            <a:endParaRPr kumimoji="1" lang="ja-JP" altLang="en-US" sz="1600" dirty="0">
              <a:solidFill>
                <a:schemeClr val="tx1">
                  <a:lumMod val="75000"/>
                  <a:lumOff val="25000"/>
                </a:schemeClr>
              </a:solidFill>
              <a:latin typeface="+mn-ea"/>
            </a:endParaRPr>
          </a:p>
        </p:txBody>
      </p:sp>
      <p:sp>
        <p:nvSpPr>
          <p:cNvPr id="19" name="正方形/長方形 18"/>
          <p:cNvSpPr/>
          <p:nvPr/>
        </p:nvSpPr>
        <p:spPr bwMode="auto">
          <a:xfrm>
            <a:off x="611956" y="198898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a:t>
            </a: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521955" y="3068996"/>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124</a:t>
            </a:r>
            <a:endParaRPr kumimoji="1" lang="ja-JP" altLang="en-US" sz="1600" dirty="0">
              <a:solidFill>
                <a:schemeClr val="tx1">
                  <a:lumMod val="75000"/>
                  <a:lumOff val="25000"/>
                </a:schemeClr>
              </a:solidFill>
              <a:latin typeface="+mn-ea"/>
            </a:endParaRPr>
          </a:p>
        </p:txBody>
      </p:sp>
      <p:sp>
        <p:nvSpPr>
          <p:cNvPr id="22" name="正方形/長方形 21"/>
          <p:cNvSpPr/>
          <p:nvPr/>
        </p:nvSpPr>
        <p:spPr bwMode="auto">
          <a:xfrm>
            <a:off x="521955" y="342900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128</a:t>
            </a: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521955" y="378900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132</a:t>
            </a: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521955" y="4509012"/>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254</a:t>
            </a:r>
            <a:endParaRPr kumimoji="1" lang="ja-JP" altLang="en-US" sz="1600" dirty="0">
              <a:solidFill>
                <a:schemeClr val="tx1">
                  <a:lumMod val="75000"/>
                  <a:lumOff val="25000"/>
                </a:schemeClr>
              </a:solidFill>
              <a:latin typeface="+mn-ea"/>
            </a:endParaRPr>
          </a:p>
        </p:txBody>
      </p:sp>
      <p:sp>
        <p:nvSpPr>
          <p:cNvPr id="26" name="正方形/長方形 25"/>
          <p:cNvSpPr/>
          <p:nvPr/>
        </p:nvSpPr>
        <p:spPr bwMode="auto">
          <a:xfrm>
            <a:off x="521955" y="4869016"/>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256</a:t>
            </a:r>
            <a:endParaRPr kumimoji="1" lang="ja-JP" altLang="en-US" sz="1600" dirty="0">
              <a:solidFill>
                <a:schemeClr val="tx1">
                  <a:lumMod val="75000"/>
                  <a:lumOff val="25000"/>
                </a:schemeClr>
              </a:solidFill>
              <a:latin typeface="+mn-ea"/>
            </a:endParaRPr>
          </a:p>
        </p:txBody>
      </p:sp>
      <p:sp>
        <p:nvSpPr>
          <p:cNvPr id="27" name="正方形/長方形 26"/>
          <p:cNvSpPr/>
          <p:nvPr/>
        </p:nvSpPr>
        <p:spPr bwMode="auto">
          <a:xfrm>
            <a:off x="611956" y="908972"/>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アドレス（</a:t>
            </a:r>
            <a:r>
              <a:rPr lang="en-US" altLang="ja-JP" sz="1600" dirty="0">
                <a:solidFill>
                  <a:schemeClr val="tx1">
                    <a:lumMod val="75000"/>
                    <a:lumOff val="25000"/>
                  </a:schemeClr>
                </a:solidFill>
                <a:latin typeface="Consolas" panose="020B0609020204030204" pitchFamily="49" charset="0"/>
              </a:rPr>
              <a:t>uint32_t </a:t>
            </a:r>
            <a:r>
              <a:rPr lang="ja-JP" altLang="en-US" sz="1600" dirty="0">
                <a:solidFill>
                  <a:schemeClr val="tx1">
                    <a:lumMod val="75000"/>
                    <a:lumOff val="25000"/>
                  </a:schemeClr>
                </a:solidFill>
                <a:latin typeface="Consolas" panose="020B0609020204030204" pitchFamily="49" charset="0"/>
              </a:rPr>
              <a:t>は </a:t>
            </a:r>
            <a:r>
              <a:rPr lang="en-US" altLang="ja-JP" sz="1600" dirty="0">
                <a:solidFill>
                  <a:schemeClr val="tx1">
                    <a:lumMod val="75000"/>
                    <a:lumOff val="25000"/>
                  </a:schemeClr>
                </a:solidFill>
                <a:latin typeface="Consolas" panose="020B0609020204030204" pitchFamily="49" charset="0"/>
              </a:rPr>
              <a:t>32bit=4</a:t>
            </a:r>
            <a:r>
              <a:rPr lang="ja-JP" altLang="en-US" sz="1600" dirty="0">
                <a:solidFill>
                  <a:schemeClr val="tx1">
                    <a:lumMod val="75000"/>
                    <a:lumOff val="25000"/>
                  </a:schemeClr>
                </a:solidFill>
                <a:latin typeface="Consolas" panose="020B0609020204030204" pitchFamily="49" charset="0"/>
              </a:rPr>
              <a:t>バイトなので，</a:t>
            </a:r>
            <a:r>
              <a:rPr lang="en-US" altLang="ja-JP" sz="1600" dirty="0">
                <a:solidFill>
                  <a:schemeClr val="tx1">
                    <a:lumMod val="75000"/>
                    <a:lumOff val="25000"/>
                  </a:schemeClr>
                </a:solidFill>
                <a:latin typeface="Consolas" panose="020B0609020204030204" pitchFamily="49" charset="0"/>
              </a:rPr>
              <a:t>4</a:t>
            </a:r>
            <a:r>
              <a:rPr lang="ja-JP" altLang="en-US" sz="1600" dirty="0">
                <a:solidFill>
                  <a:schemeClr val="tx1">
                    <a:lumMod val="75000"/>
                    <a:lumOff val="25000"/>
                  </a:schemeClr>
                </a:solidFill>
                <a:latin typeface="Consolas" panose="020B0609020204030204" pitchFamily="49" charset="0"/>
              </a:rPr>
              <a:t>飛ばしになる</a:t>
            </a:r>
            <a:r>
              <a:rPr kumimoji="1" lang="ja-JP" altLang="en-US" sz="1600" dirty="0">
                <a:solidFill>
                  <a:schemeClr val="tx1">
                    <a:lumMod val="75000"/>
                    <a:lumOff val="25000"/>
                  </a:schemeClr>
                </a:solidFill>
                <a:latin typeface="+mn-ea"/>
              </a:rPr>
              <a:t>）</a:t>
            </a:r>
          </a:p>
        </p:txBody>
      </p:sp>
    </p:spTree>
    <p:extLst>
      <p:ext uri="{BB962C8B-B14F-4D97-AF65-F5344CB8AC3E}">
        <p14:creationId xmlns:p14="http://schemas.microsoft.com/office/powerpoint/2010/main" val="16769366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キャッシュ上の配置</a:t>
            </a:r>
            <a:br>
              <a:rPr kumimoji="1" lang="en-US" altLang="ja-JP" dirty="0"/>
            </a:br>
            <a:r>
              <a:rPr kumimoji="1" lang="ja-JP" altLang="en-US" sz="2000" dirty="0"/>
              <a:t>（ラインサイズ</a:t>
            </a:r>
            <a:r>
              <a:rPr kumimoji="1" lang="en-US" altLang="ja-JP" sz="2000" dirty="0"/>
              <a:t>64</a:t>
            </a:r>
            <a:r>
              <a:rPr kumimoji="1" lang="ja-JP" altLang="en-US" sz="2000" dirty="0"/>
              <a:t>バイトの場合）</a:t>
            </a:r>
          </a:p>
        </p:txBody>
      </p:sp>
      <p:sp>
        <p:nvSpPr>
          <p:cNvPr id="3" name="テキスト プレースホルダー 2"/>
          <p:cNvSpPr>
            <a:spLocks noGrp="1"/>
          </p:cNvSpPr>
          <p:nvPr>
            <p:ph type="body" sz="quarter" idx="10"/>
          </p:nvPr>
        </p:nvSpPr>
        <p:spPr>
          <a:xfrm>
            <a:off x="2411976" y="5229020"/>
            <a:ext cx="6120068" cy="1079705"/>
          </a:xfrm>
        </p:spPr>
        <p:txBody>
          <a:bodyPr/>
          <a:lstStyle/>
          <a:p>
            <a:r>
              <a:rPr kumimoji="1" lang="ja-JP" altLang="en-US" dirty="0"/>
              <a:t>１次元目の添え字が連続した部分がライン上に</a:t>
            </a:r>
            <a:endParaRPr kumimoji="1" lang="en-US" altLang="ja-JP" dirty="0"/>
          </a:p>
          <a:p>
            <a:pPr lvl="1"/>
            <a:r>
              <a:rPr kumimoji="1" lang="ja-JP" altLang="en-US" dirty="0"/>
              <a:t>ラインは</a:t>
            </a:r>
            <a:r>
              <a:rPr kumimoji="1" lang="en-US" altLang="ja-JP" dirty="0"/>
              <a:t>64B</a:t>
            </a:r>
            <a:r>
              <a:rPr kumimoji="1" lang="ja-JP" altLang="en-US" dirty="0"/>
              <a:t>なので，</a:t>
            </a:r>
            <a:r>
              <a:rPr kumimoji="1" lang="en-US" altLang="ja-JP" dirty="0"/>
              <a:t>16</a:t>
            </a:r>
            <a:r>
              <a:rPr kumimoji="1" lang="ja-JP" altLang="en-US" dirty="0"/>
              <a:t>要素格納できる</a:t>
            </a:r>
            <a:endParaRPr kumimoji="1" lang="en-US" altLang="ja-JP" dirty="0"/>
          </a:p>
          <a:p>
            <a:pPr lvl="1"/>
            <a:r>
              <a:rPr kumimoji="1" lang="ja-JP" altLang="en-US" dirty="0"/>
              <a:t>１次元目を連続にして参照すると効率がよい</a:t>
            </a:r>
          </a:p>
        </p:txBody>
      </p:sp>
      <p:sp>
        <p:nvSpPr>
          <p:cNvPr id="4" name="正方形/長方形 3"/>
          <p:cNvSpPr/>
          <p:nvPr/>
        </p:nvSpPr>
        <p:spPr bwMode="auto">
          <a:xfrm>
            <a:off x="3851992" y="2708992"/>
            <a:ext cx="4320048" cy="216002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4121995" y="1988984"/>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キャッシュ</a:t>
            </a:r>
          </a:p>
        </p:txBody>
      </p:sp>
      <p:sp>
        <p:nvSpPr>
          <p:cNvPr id="6" name="正方形/長方形 5"/>
          <p:cNvSpPr/>
          <p:nvPr/>
        </p:nvSpPr>
        <p:spPr bwMode="auto">
          <a:xfrm>
            <a:off x="3851992" y="3429000"/>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128</a:t>
            </a: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3851992" y="2348988"/>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タグ</a:t>
            </a:r>
          </a:p>
        </p:txBody>
      </p:sp>
      <p:sp>
        <p:nvSpPr>
          <p:cNvPr id="9" name="正方形/長方形 8"/>
          <p:cNvSpPr/>
          <p:nvPr/>
        </p:nvSpPr>
        <p:spPr bwMode="auto">
          <a:xfrm>
            <a:off x="4572000" y="2348988"/>
            <a:ext cx="1440016"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ライン</a:t>
            </a:r>
          </a:p>
        </p:txBody>
      </p:sp>
      <p:sp>
        <p:nvSpPr>
          <p:cNvPr id="10" name="正方形/長方形 9"/>
          <p:cNvSpPr/>
          <p:nvPr/>
        </p:nvSpPr>
        <p:spPr bwMode="auto">
          <a:xfrm>
            <a:off x="3851992" y="2708992"/>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a:t>
            </a: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3851992" y="3068996"/>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64</a:t>
            </a:r>
            <a:endParaRPr kumimoji="1" lang="ja-JP" altLang="en-US" sz="1600" dirty="0">
              <a:solidFill>
                <a:schemeClr val="tx1">
                  <a:lumMod val="75000"/>
                  <a:lumOff val="25000"/>
                </a:schemeClr>
              </a:solidFill>
              <a:latin typeface="+mn-ea"/>
            </a:endParaRPr>
          </a:p>
        </p:txBody>
      </p:sp>
      <p:sp>
        <p:nvSpPr>
          <p:cNvPr id="46" name="正方形/長方形 45"/>
          <p:cNvSpPr/>
          <p:nvPr/>
        </p:nvSpPr>
        <p:spPr bwMode="auto">
          <a:xfrm>
            <a:off x="3401987" y="1268976"/>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dirty="0">
                <a:solidFill>
                  <a:schemeClr val="tx1">
                    <a:lumMod val="75000"/>
                    <a:lumOff val="25000"/>
                  </a:schemeClr>
                </a:solidFill>
                <a:latin typeface="Consolas" panose="020B0609020204030204" pitchFamily="49" charset="0"/>
              </a:rPr>
              <a:t>uint32_t A[32][32];</a:t>
            </a:r>
            <a:endParaRPr kumimoji="1" lang="ja-JP" altLang="en-US" sz="2000" dirty="0">
              <a:solidFill>
                <a:schemeClr val="tx1">
                  <a:lumMod val="75000"/>
                  <a:lumOff val="25000"/>
                </a:schemeClr>
              </a:solidFill>
              <a:latin typeface="Consolas" panose="020B0609020204030204" pitchFamily="49" charset="0"/>
            </a:endParaRPr>
          </a:p>
        </p:txBody>
      </p:sp>
      <p:sp>
        <p:nvSpPr>
          <p:cNvPr id="52" name="正方形/長方形 51"/>
          <p:cNvSpPr/>
          <p:nvPr/>
        </p:nvSpPr>
        <p:spPr bwMode="auto">
          <a:xfrm rot="5400000">
            <a:off x="1241963" y="5589024"/>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2800" b="1"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2800" b="1"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61" name="正方形/長方形 60"/>
          <p:cNvSpPr/>
          <p:nvPr/>
        </p:nvSpPr>
        <p:spPr bwMode="auto">
          <a:xfrm>
            <a:off x="611956" y="908972"/>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62" name="正方形/長方形 61"/>
          <p:cNvSpPr/>
          <p:nvPr/>
        </p:nvSpPr>
        <p:spPr bwMode="auto">
          <a:xfrm>
            <a:off x="4572000" y="3429000"/>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Consolas" panose="020B0609020204030204" pitchFamily="49" charset="0"/>
              </a:rPr>
              <a:t>A[1][0],  A[1][1], ... A[1][15]</a:t>
            </a:r>
            <a:endParaRPr lang="ja-JP" altLang="en-US" sz="1600" dirty="0">
              <a:solidFill>
                <a:schemeClr val="tx1">
                  <a:lumMod val="75000"/>
                  <a:lumOff val="25000"/>
                </a:schemeClr>
              </a:solidFill>
              <a:latin typeface="Consolas" panose="020B0609020204030204" pitchFamily="49" charset="0"/>
            </a:endParaRPr>
          </a:p>
        </p:txBody>
      </p:sp>
      <p:sp>
        <p:nvSpPr>
          <p:cNvPr id="63" name="正方形/長方形 62"/>
          <p:cNvSpPr/>
          <p:nvPr/>
        </p:nvSpPr>
        <p:spPr bwMode="auto">
          <a:xfrm>
            <a:off x="4572000" y="2708992"/>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a:t>
            </a:r>
            <a:r>
              <a:rPr kumimoji="1" lang="en-US" altLang="ja-JP" sz="1600" b="1" dirty="0">
                <a:solidFill>
                  <a:schemeClr val="accent5"/>
                </a:solidFill>
                <a:latin typeface="Consolas" panose="020B0609020204030204" pitchFamily="49" charset="0"/>
              </a:rPr>
              <a:t>[0</a:t>
            </a:r>
            <a:r>
              <a:rPr lang="en-US" altLang="ja-JP" sz="1600" b="1" dirty="0">
                <a:solidFill>
                  <a:schemeClr val="accent5"/>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  A[0]</a:t>
            </a:r>
            <a:r>
              <a:rPr lang="en-US" altLang="ja-JP" sz="1600" b="1" dirty="0">
                <a:solidFill>
                  <a:schemeClr val="accent5"/>
                </a:solidFill>
                <a:latin typeface="Consolas" panose="020B0609020204030204" pitchFamily="49" charset="0"/>
              </a:rPr>
              <a:t>[1]</a:t>
            </a:r>
            <a:r>
              <a:rPr lang="en-US" altLang="ja-JP" sz="1600" dirty="0">
                <a:solidFill>
                  <a:schemeClr val="tx1">
                    <a:lumMod val="75000"/>
                    <a:lumOff val="25000"/>
                  </a:schemeClr>
                </a:solidFill>
                <a:latin typeface="Consolas" panose="020B0609020204030204" pitchFamily="49" charset="0"/>
              </a:rPr>
              <a:t>, ... A[0]</a:t>
            </a:r>
            <a:r>
              <a:rPr lang="en-US" altLang="ja-JP" sz="1600" b="1" dirty="0">
                <a:solidFill>
                  <a:schemeClr val="accent5"/>
                </a:solidFill>
                <a:latin typeface="Consolas" panose="020B0609020204030204" pitchFamily="49" charset="0"/>
              </a:rPr>
              <a:t>[15]</a:t>
            </a:r>
            <a:endParaRPr kumimoji="1" lang="ja-JP" altLang="en-US" sz="1600" b="1" dirty="0">
              <a:solidFill>
                <a:schemeClr val="accent5"/>
              </a:solidFill>
              <a:latin typeface="Consolas" panose="020B0609020204030204" pitchFamily="49" charset="0"/>
            </a:endParaRPr>
          </a:p>
        </p:txBody>
      </p:sp>
      <p:sp>
        <p:nvSpPr>
          <p:cNvPr id="64" name="正方形/長方形 63"/>
          <p:cNvSpPr/>
          <p:nvPr/>
        </p:nvSpPr>
        <p:spPr bwMode="auto">
          <a:xfrm>
            <a:off x="4572000" y="3068996"/>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Consolas" panose="020B0609020204030204" pitchFamily="49" charset="0"/>
              </a:rPr>
              <a:t>A[0]</a:t>
            </a:r>
            <a:r>
              <a:rPr lang="en-US" altLang="ja-JP" sz="1600" b="1" dirty="0">
                <a:solidFill>
                  <a:schemeClr val="accent5"/>
                </a:solidFill>
                <a:latin typeface="Consolas" panose="020B0609020204030204" pitchFamily="49" charset="0"/>
              </a:rPr>
              <a:t>[16]</a:t>
            </a:r>
            <a:r>
              <a:rPr lang="en-US" altLang="ja-JP" sz="1600" dirty="0">
                <a:solidFill>
                  <a:schemeClr val="tx1">
                    <a:lumMod val="75000"/>
                    <a:lumOff val="25000"/>
                  </a:schemeClr>
                </a:solidFill>
                <a:latin typeface="Consolas" panose="020B0609020204030204" pitchFamily="49" charset="0"/>
              </a:rPr>
              <a:t>, A[0]</a:t>
            </a:r>
            <a:r>
              <a:rPr lang="en-US" altLang="ja-JP" sz="1600" b="1" dirty="0">
                <a:solidFill>
                  <a:schemeClr val="accent5"/>
                </a:solidFill>
                <a:latin typeface="Consolas" panose="020B0609020204030204" pitchFamily="49" charset="0"/>
              </a:rPr>
              <a:t>[17]</a:t>
            </a:r>
            <a:r>
              <a:rPr lang="en-US" altLang="ja-JP" sz="1600" dirty="0">
                <a:solidFill>
                  <a:schemeClr val="tx1">
                    <a:lumMod val="75000"/>
                    <a:lumOff val="25000"/>
                  </a:schemeClr>
                </a:solidFill>
                <a:latin typeface="Consolas" panose="020B0609020204030204" pitchFamily="49" charset="0"/>
              </a:rPr>
              <a:t>,... A[0]</a:t>
            </a:r>
            <a:r>
              <a:rPr lang="en-US" altLang="ja-JP" sz="1600" b="1" dirty="0">
                <a:solidFill>
                  <a:schemeClr val="accent5"/>
                </a:solidFill>
                <a:latin typeface="Consolas" panose="020B0609020204030204" pitchFamily="49" charset="0"/>
              </a:rPr>
              <a:t>[31]</a:t>
            </a:r>
            <a:endParaRPr kumimoji="1" lang="ja-JP" altLang="en-US" sz="1600" b="1" dirty="0">
              <a:solidFill>
                <a:schemeClr val="accent5"/>
              </a:solidFill>
              <a:latin typeface="Consolas" panose="020B0609020204030204" pitchFamily="49" charset="0"/>
            </a:endParaRPr>
          </a:p>
        </p:txBody>
      </p:sp>
      <p:sp>
        <p:nvSpPr>
          <p:cNvPr id="75" name="正方形/長方形 74"/>
          <p:cNvSpPr/>
          <p:nvPr/>
        </p:nvSpPr>
        <p:spPr bwMode="auto">
          <a:xfrm>
            <a:off x="3851992" y="4509012"/>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a:t>
            </a:r>
            <a:endParaRPr kumimoji="1" lang="ja-JP" altLang="en-US" sz="1600" dirty="0">
              <a:solidFill>
                <a:schemeClr val="tx1">
                  <a:lumMod val="75000"/>
                  <a:lumOff val="25000"/>
                </a:schemeClr>
              </a:solidFill>
              <a:latin typeface="+mn-ea"/>
            </a:endParaRPr>
          </a:p>
        </p:txBody>
      </p:sp>
      <p:sp>
        <p:nvSpPr>
          <p:cNvPr id="76" name="正方形/長方形 75"/>
          <p:cNvSpPr/>
          <p:nvPr/>
        </p:nvSpPr>
        <p:spPr bwMode="auto">
          <a:xfrm>
            <a:off x="4572000" y="4509012"/>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kumimoji="1" lang="ja-JP" altLang="en-US" sz="1600" dirty="0">
              <a:solidFill>
                <a:schemeClr val="tx1">
                  <a:lumMod val="75000"/>
                  <a:lumOff val="25000"/>
                </a:schemeClr>
              </a:solidFill>
              <a:latin typeface="Consolas" panose="020B0609020204030204" pitchFamily="49" charset="0"/>
            </a:endParaRPr>
          </a:p>
        </p:txBody>
      </p:sp>
      <p:sp>
        <p:nvSpPr>
          <p:cNvPr id="77" name="正方形/長方形 76"/>
          <p:cNvSpPr/>
          <p:nvPr/>
        </p:nvSpPr>
        <p:spPr bwMode="auto">
          <a:xfrm>
            <a:off x="3851992" y="4149008"/>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192</a:t>
            </a:r>
            <a:endParaRPr kumimoji="1" lang="ja-JP" altLang="en-US" sz="1600" dirty="0">
              <a:solidFill>
                <a:schemeClr val="tx1">
                  <a:lumMod val="75000"/>
                  <a:lumOff val="25000"/>
                </a:schemeClr>
              </a:solidFill>
              <a:latin typeface="+mn-ea"/>
            </a:endParaRPr>
          </a:p>
        </p:txBody>
      </p:sp>
      <p:sp>
        <p:nvSpPr>
          <p:cNvPr id="78" name="正方形/長方形 77"/>
          <p:cNvSpPr/>
          <p:nvPr/>
        </p:nvSpPr>
        <p:spPr bwMode="auto">
          <a:xfrm>
            <a:off x="3851992" y="3789004"/>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160</a:t>
            </a:r>
            <a:endParaRPr kumimoji="1" lang="ja-JP" altLang="en-US" sz="1600" dirty="0">
              <a:solidFill>
                <a:schemeClr val="tx1">
                  <a:lumMod val="75000"/>
                  <a:lumOff val="25000"/>
                </a:schemeClr>
              </a:solidFill>
              <a:latin typeface="+mn-ea"/>
            </a:endParaRPr>
          </a:p>
        </p:txBody>
      </p:sp>
      <p:sp>
        <p:nvSpPr>
          <p:cNvPr id="79" name="正方形/長方形 78"/>
          <p:cNvSpPr/>
          <p:nvPr/>
        </p:nvSpPr>
        <p:spPr bwMode="auto">
          <a:xfrm>
            <a:off x="4572000" y="4149008"/>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Consolas" panose="020B0609020204030204" pitchFamily="49" charset="0"/>
              </a:rPr>
              <a:t>A[2][0],  A[2][1], ... A[2][15]</a:t>
            </a:r>
            <a:endParaRPr lang="ja-JP" altLang="en-US" sz="1600" dirty="0">
              <a:solidFill>
                <a:schemeClr val="tx1">
                  <a:lumMod val="75000"/>
                  <a:lumOff val="25000"/>
                </a:schemeClr>
              </a:solidFill>
              <a:latin typeface="Consolas" panose="020B0609020204030204" pitchFamily="49" charset="0"/>
            </a:endParaRPr>
          </a:p>
        </p:txBody>
      </p:sp>
      <p:sp>
        <p:nvSpPr>
          <p:cNvPr id="80" name="正方形/長方形 79"/>
          <p:cNvSpPr/>
          <p:nvPr/>
        </p:nvSpPr>
        <p:spPr bwMode="auto">
          <a:xfrm>
            <a:off x="4572000" y="3789004"/>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Consolas" panose="020B0609020204030204" pitchFamily="49" charset="0"/>
              </a:rPr>
              <a:t>A[1][16], A[1][17],... A[1][31]</a:t>
            </a:r>
            <a:endParaRPr kumimoji="1" lang="ja-JP" altLang="en-US" sz="1600" dirty="0">
              <a:solidFill>
                <a:schemeClr val="tx1">
                  <a:lumMod val="75000"/>
                  <a:lumOff val="25000"/>
                </a:schemeClr>
              </a:solidFill>
              <a:latin typeface="Consolas" panose="020B0609020204030204" pitchFamily="49" charset="0"/>
            </a:endParaRPr>
          </a:p>
        </p:txBody>
      </p:sp>
      <p:sp>
        <p:nvSpPr>
          <p:cNvPr id="81" name="正方形/長方形 80"/>
          <p:cNvSpPr/>
          <p:nvPr/>
        </p:nvSpPr>
        <p:spPr bwMode="auto">
          <a:xfrm>
            <a:off x="971960" y="1268976"/>
            <a:ext cx="1080012" cy="4680052"/>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82" name="正方形/長方形 81"/>
          <p:cNvSpPr/>
          <p:nvPr/>
        </p:nvSpPr>
        <p:spPr bwMode="auto">
          <a:xfrm>
            <a:off x="971960" y="1268976"/>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a:t>
            </a:r>
            <a:r>
              <a:rPr kumimoji="1" lang="en-US" altLang="ja-JP" sz="1600" b="1" dirty="0">
                <a:solidFill>
                  <a:schemeClr val="accent5"/>
                </a:solidFill>
                <a:latin typeface="Consolas" panose="020B0609020204030204" pitchFamily="49" charset="0"/>
              </a:rPr>
              <a:t>[0]</a:t>
            </a:r>
            <a:endParaRPr kumimoji="1" lang="ja-JP" altLang="en-US" sz="1600" b="1" dirty="0">
              <a:solidFill>
                <a:schemeClr val="accent5"/>
              </a:solidFill>
              <a:latin typeface="Consolas" panose="020B0609020204030204" pitchFamily="49" charset="0"/>
            </a:endParaRPr>
          </a:p>
        </p:txBody>
      </p:sp>
      <p:sp>
        <p:nvSpPr>
          <p:cNvPr id="83" name="正方形/長方形 82"/>
          <p:cNvSpPr/>
          <p:nvPr/>
        </p:nvSpPr>
        <p:spPr bwMode="auto">
          <a:xfrm>
            <a:off x="971960" y="1628980"/>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a:t>
            </a:r>
            <a:r>
              <a:rPr kumimoji="1" lang="en-US" altLang="ja-JP" sz="1600" b="1" dirty="0">
                <a:solidFill>
                  <a:schemeClr val="accent5"/>
                </a:solidFill>
                <a:latin typeface="Consolas" panose="020B0609020204030204" pitchFamily="49" charset="0"/>
              </a:rPr>
              <a:t>[1]</a:t>
            </a:r>
            <a:endParaRPr kumimoji="1" lang="ja-JP" altLang="en-US" sz="1600" b="1" dirty="0">
              <a:solidFill>
                <a:schemeClr val="accent5"/>
              </a:solidFill>
              <a:latin typeface="Consolas" panose="020B0609020204030204" pitchFamily="49" charset="0"/>
            </a:endParaRPr>
          </a:p>
        </p:txBody>
      </p:sp>
      <p:sp>
        <p:nvSpPr>
          <p:cNvPr id="84" name="正方形/長方形 83"/>
          <p:cNvSpPr/>
          <p:nvPr/>
        </p:nvSpPr>
        <p:spPr bwMode="auto">
          <a:xfrm>
            <a:off x="971960" y="1988984"/>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a:t>
            </a:r>
            <a:r>
              <a:rPr kumimoji="1" lang="en-US" altLang="ja-JP" sz="1600" b="1" dirty="0">
                <a:solidFill>
                  <a:schemeClr val="accent5"/>
                </a:solidFill>
                <a:latin typeface="Consolas" panose="020B0609020204030204" pitchFamily="49" charset="0"/>
              </a:rPr>
              <a:t>[2]</a:t>
            </a:r>
            <a:endParaRPr kumimoji="1" lang="ja-JP" altLang="en-US" sz="1600" b="1" dirty="0">
              <a:solidFill>
                <a:schemeClr val="accent5"/>
              </a:solidFill>
              <a:latin typeface="Consolas" panose="020B0609020204030204" pitchFamily="49" charset="0"/>
            </a:endParaRPr>
          </a:p>
        </p:txBody>
      </p:sp>
      <p:sp>
        <p:nvSpPr>
          <p:cNvPr id="85" name="正方形/長方形 84"/>
          <p:cNvSpPr/>
          <p:nvPr/>
        </p:nvSpPr>
        <p:spPr bwMode="auto">
          <a:xfrm rot="5400000">
            <a:off x="1241963" y="2618991"/>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2800" b="1"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2800" b="1"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86" name="正方形/長方形 85"/>
          <p:cNvSpPr/>
          <p:nvPr/>
        </p:nvSpPr>
        <p:spPr bwMode="auto">
          <a:xfrm>
            <a:off x="971960" y="2978995"/>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a:t>
            </a:r>
            <a:r>
              <a:rPr kumimoji="1" lang="en-US" altLang="ja-JP" sz="1600" b="1" dirty="0">
                <a:solidFill>
                  <a:schemeClr val="accent5"/>
                </a:solidFill>
                <a:latin typeface="Consolas" panose="020B0609020204030204" pitchFamily="49" charset="0"/>
              </a:rPr>
              <a:t>[31]</a:t>
            </a:r>
            <a:endParaRPr kumimoji="1" lang="ja-JP" altLang="en-US" sz="1600" b="1" dirty="0">
              <a:solidFill>
                <a:schemeClr val="accent5"/>
              </a:solidFill>
              <a:latin typeface="Consolas" panose="020B0609020204030204" pitchFamily="49" charset="0"/>
            </a:endParaRPr>
          </a:p>
        </p:txBody>
      </p:sp>
      <p:sp>
        <p:nvSpPr>
          <p:cNvPr id="87" name="正方形/長方形 86"/>
          <p:cNvSpPr/>
          <p:nvPr/>
        </p:nvSpPr>
        <p:spPr bwMode="auto">
          <a:xfrm>
            <a:off x="971960" y="3338999"/>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A[1]</a:t>
            </a:r>
            <a:r>
              <a:rPr kumimoji="1" lang="en-US" altLang="ja-JP" sz="1600" b="1" dirty="0">
                <a:solidFill>
                  <a:schemeClr val="accent5"/>
                </a:solidFill>
                <a:latin typeface="Consolas" panose="020B0609020204030204" pitchFamily="49" charset="0"/>
              </a:rPr>
              <a:t>[0]</a:t>
            </a:r>
            <a:endParaRPr kumimoji="1" lang="ja-JP" altLang="en-US" sz="1600" b="1" dirty="0">
              <a:solidFill>
                <a:schemeClr val="accent5"/>
              </a:solidFill>
              <a:latin typeface="Consolas" panose="020B0609020204030204" pitchFamily="49" charset="0"/>
            </a:endParaRPr>
          </a:p>
        </p:txBody>
      </p:sp>
      <p:sp>
        <p:nvSpPr>
          <p:cNvPr id="88" name="正方形/長方形 87"/>
          <p:cNvSpPr/>
          <p:nvPr/>
        </p:nvSpPr>
        <p:spPr bwMode="auto">
          <a:xfrm>
            <a:off x="971960" y="3699003"/>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A[1]</a:t>
            </a:r>
            <a:r>
              <a:rPr kumimoji="1" lang="en-US" altLang="ja-JP" sz="1600" b="1" dirty="0">
                <a:solidFill>
                  <a:schemeClr val="accent5"/>
                </a:solidFill>
                <a:latin typeface="Consolas" panose="020B0609020204030204" pitchFamily="49" charset="0"/>
              </a:rPr>
              <a:t>[1]</a:t>
            </a:r>
            <a:endParaRPr kumimoji="1" lang="ja-JP" altLang="en-US" sz="1600" b="1" dirty="0">
              <a:solidFill>
                <a:schemeClr val="accent5"/>
              </a:solidFill>
              <a:latin typeface="Consolas" panose="020B0609020204030204" pitchFamily="49" charset="0"/>
            </a:endParaRPr>
          </a:p>
        </p:txBody>
      </p:sp>
      <p:sp>
        <p:nvSpPr>
          <p:cNvPr id="89" name="正方形/長方形 88"/>
          <p:cNvSpPr/>
          <p:nvPr/>
        </p:nvSpPr>
        <p:spPr bwMode="auto">
          <a:xfrm rot="5400000">
            <a:off x="1241963" y="4329010"/>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2800" b="1"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2800" b="1"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90" name="正方形/長方形 89"/>
          <p:cNvSpPr/>
          <p:nvPr/>
        </p:nvSpPr>
        <p:spPr bwMode="auto">
          <a:xfrm>
            <a:off x="971960" y="4509012"/>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A[1]</a:t>
            </a:r>
            <a:r>
              <a:rPr kumimoji="1" lang="en-US" altLang="ja-JP" sz="1600" b="1" dirty="0">
                <a:solidFill>
                  <a:schemeClr val="accent5"/>
                </a:solidFill>
                <a:latin typeface="Consolas" panose="020B0609020204030204" pitchFamily="49" charset="0"/>
              </a:rPr>
              <a:t>[31]</a:t>
            </a:r>
            <a:endParaRPr kumimoji="1" lang="ja-JP" altLang="en-US" sz="1600" b="1" dirty="0">
              <a:solidFill>
                <a:schemeClr val="accent5"/>
              </a:solidFill>
              <a:latin typeface="Consolas" panose="020B0609020204030204" pitchFamily="49" charset="0"/>
            </a:endParaRPr>
          </a:p>
        </p:txBody>
      </p:sp>
      <p:sp>
        <p:nvSpPr>
          <p:cNvPr id="91" name="正方形/長方形 90"/>
          <p:cNvSpPr/>
          <p:nvPr/>
        </p:nvSpPr>
        <p:spPr bwMode="auto">
          <a:xfrm>
            <a:off x="971960" y="4869016"/>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A[2]</a:t>
            </a:r>
            <a:r>
              <a:rPr kumimoji="1" lang="en-US" altLang="ja-JP" sz="1600" b="1" dirty="0">
                <a:solidFill>
                  <a:schemeClr val="accent5"/>
                </a:solidFill>
                <a:latin typeface="Consolas" panose="020B0609020204030204" pitchFamily="49" charset="0"/>
              </a:rPr>
              <a:t>[0]</a:t>
            </a:r>
            <a:endParaRPr kumimoji="1" lang="ja-JP" altLang="en-US" sz="1600" b="1" dirty="0">
              <a:solidFill>
                <a:schemeClr val="accent5"/>
              </a:solidFill>
              <a:latin typeface="Consolas" panose="020B0609020204030204" pitchFamily="49" charset="0"/>
            </a:endParaRPr>
          </a:p>
        </p:txBody>
      </p:sp>
      <p:sp>
        <p:nvSpPr>
          <p:cNvPr id="92" name="正方形/長方形 91"/>
          <p:cNvSpPr/>
          <p:nvPr/>
        </p:nvSpPr>
        <p:spPr bwMode="auto">
          <a:xfrm rot="5400000">
            <a:off x="1241963" y="5589024"/>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2800" b="1"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2800" b="1"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93" name="正方形/長方形 92"/>
          <p:cNvSpPr/>
          <p:nvPr/>
        </p:nvSpPr>
        <p:spPr bwMode="auto">
          <a:xfrm>
            <a:off x="611956" y="1268976"/>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a:t>
            </a:r>
            <a:endParaRPr kumimoji="1" lang="ja-JP" altLang="en-US" sz="1600" dirty="0">
              <a:solidFill>
                <a:schemeClr val="tx1">
                  <a:lumMod val="75000"/>
                  <a:lumOff val="25000"/>
                </a:schemeClr>
              </a:solidFill>
              <a:latin typeface="+mn-ea"/>
            </a:endParaRPr>
          </a:p>
        </p:txBody>
      </p:sp>
      <p:sp>
        <p:nvSpPr>
          <p:cNvPr id="94" name="正方形/長方形 93"/>
          <p:cNvSpPr/>
          <p:nvPr/>
        </p:nvSpPr>
        <p:spPr bwMode="auto">
          <a:xfrm>
            <a:off x="611956" y="162898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4</a:t>
            </a:r>
            <a:endParaRPr kumimoji="1" lang="ja-JP" altLang="en-US" sz="1600" dirty="0">
              <a:solidFill>
                <a:schemeClr val="tx1">
                  <a:lumMod val="75000"/>
                  <a:lumOff val="25000"/>
                </a:schemeClr>
              </a:solidFill>
              <a:latin typeface="+mn-ea"/>
            </a:endParaRPr>
          </a:p>
        </p:txBody>
      </p:sp>
      <p:sp>
        <p:nvSpPr>
          <p:cNvPr id="95" name="正方形/長方形 94"/>
          <p:cNvSpPr/>
          <p:nvPr/>
        </p:nvSpPr>
        <p:spPr bwMode="auto">
          <a:xfrm>
            <a:off x="611956" y="198898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a:t>
            </a:r>
            <a:endParaRPr kumimoji="1" lang="ja-JP" altLang="en-US" sz="1600" dirty="0">
              <a:solidFill>
                <a:schemeClr val="tx1">
                  <a:lumMod val="75000"/>
                  <a:lumOff val="25000"/>
                </a:schemeClr>
              </a:solidFill>
              <a:latin typeface="+mn-ea"/>
            </a:endParaRPr>
          </a:p>
        </p:txBody>
      </p:sp>
      <p:sp>
        <p:nvSpPr>
          <p:cNvPr id="96" name="正方形/長方形 95"/>
          <p:cNvSpPr/>
          <p:nvPr/>
        </p:nvSpPr>
        <p:spPr bwMode="auto">
          <a:xfrm>
            <a:off x="521955" y="3068996"/>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124</a:t>
            </a:r>
            <a:endParaRPr kumimoji="1" lang="ja-JP" altLang="en-US" sz="1600" dirty="0">
              <a:solidFill>
                <a:schemeClr val="tx1">
                  <a:lumMod val="75000"/>
                  <a:lumOff val="25000"/>
                </a:schemeClr>
              </a:solidFill>
              <a:latin typeface="+mn-ea"/>
            </a:endParaRPr>
          </a:p>
        </p:txBody>
      </p:sp>
      <p:sp>
        <p:nvSpPr>
          <p:cNvPr id="97" name="正方形/長方形 96"/>
          <p:cNvSpPr/>
          <p:nvPr/>
        </p:nvSpPr>
        <p:spPr bwMode="auto">
          <a:xfrm>
            <a:off x="521955" y="342900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128</a:t>
            </a:r>
            <a:endParaRPr kumimoji="1" lang="ja-JP" altLang="en-US" sz="1600" dirty="0">
              <a:solidFill>
                <a:schemeClr val="tx1">
                  <a:lumMod val="75000"/>
                  <a:lumOff val="25000"/>
                </a:schemeClr>
              </a:solidFill>
              <a:latin typeface="+mn-ea"/>
            </a:endParaRPr>
          </a:p>
        </p:txBody>
      </p:sp>
      <p:sp>
        <p:nvSpPr>
          <p:cNvPr id="98" name="正方形/長方形 97"/>
          <p:cNvSpPr/>
          <p:nvPr/>
        </p:nvSpPr>
        <p:spPr bwMode="auto">
          <a:xfrm>
            <a:off x="521955" y="378900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132</a:t>
            </a:r>
            <a:endParaRPr kumimoji="1" lang="ja-JP" altLang="en-US" sz="1600" dirty="0">
              <a:solidFill>
                <a:schemeClr val="tx1">
                  <a:lumMod val="75000"/>
                  <a:lumOff val="25000"/>
                </a:schemeClr>
              </a:solidFill>
              <a:latin typeface="+mn-ea"/>
            </a:endParaRPr>
          </a:p>
        </p:txBody>
      </p:sp>
      <p:sp>
        <p:nvSpPr>
          <p:cNvPr id="99" name="正方形/長方形 98"/>
          <p:cNvSpPr/>
          <p:nvPr/>
        </p:nvSpPr>
        <p:spPr bwMode="auto">
          <a:xfrm>
            <a:off x="521955" y="4509012"/>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254</a:t>
            </a:r>
            <a:endParaRPr kumimoji="1" lang="ja-JP" altLang="en-US" sz="1600" dirty="0">
              <a:solidFill>
                <a:schemeClr val="tx1">
                  <a:lumMod val="75000"/>
                  <a:lumOff val="25000"/>
                </a:schemeClr>
              </a:solidFill>
              <a:latin typeface="+mn-ea"/>
            </a:endParaRPr>
          </a:p>
        </p:txBody>
      </p:sp>
      <p:sp>
        <p:nvSpPr>
          <p:cNvPr id="100" name="正方形/長方形 99"/>
          <p:cNvSpPr/>
          <p:nvPr/>
        </p:nvSpPr>
        <p:spPr bwMode="auto">
          <a:xfrm>
            <a:off x="521955" y="4869016"/>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256</a:t>
            </a:r>
            <a:endParaRPr kumimoji="1" lang="ja-JP" altLang="en-US" sz="1600" dirty="0">
              <a:solidFill>
                <a:schemeClr val="tx1">
                  <a:lumMod val="75000"/>
                  <a:lumOff val="25000"/>
                </a:schemeClr>
              </a:solidFill>
              <a:latin typeface="+mn-ea"/>
            </a:endParaRPr>
          </a:p>
        </p:txBody>
      </p:sp>
    </p:spTree>
    <p:extLst>
      <p:ext uri="{BB962C8B-B14F-4D97-AF65-F5344CB8AC3E}">
        <p14:creationId xmlns:p14="http://schemas.microsoft.com/office/powerpoint/2010/main" val="26171680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配列のアクセス</a:t>
            </a:r>
          </a:p>
        </p:txBody>
      </p:sp>
      <p:sp>
        <p:nvSpPr>
          <p:cNvPr id="3" name="テキスト プレースホルダー 2"/>
          <p:cNvSpPr>
            <a:spLocks noGrp="1"/>
          </p:cNvSpPr>
          <p:nvPr>
            <p:ph type="body" sz="quarter" idx="10"/>
          </p:nvPr>
        </p:nvSpPr>
        <p:spPr/>
        <p:txBody>
          <a:bodyPr/>
          <a:lstStyle/>
          <a:p>
            <a:r>
              <a:rPr lang="ja-JP" altLang="en-US" dirty="0"/>
              <a:t>２次元目を連続させた場合の問題</a:t>
            </a:r>
            <a:endParaRPr lang="en-US" altLang="ja-JP" dirty="0"/>
          </a:p>
          <a:p>
            <a:pPr marL="817200" lvl="1" indent="-457200">
              <a:buFont typeface="+mj-lt"/>
              <a:buAutoNum type="arabicPeriod"/>
            </a:pPr>
            <a:r>
              <a:rPr lang="ja-JP" altLang="en-US" dirty="0"/>
              <a:t>ラインの利用効率が悪い</a:t>
            </a:r>
            <a:endParaRPr lang="en-US" altLang="ja-JP" dirty="0"/>
          </a:p>
          <a:p>
            <a:pPr marL="817200" lvl="1" indent="-457200">
              <a:buFont typeface="+mj-lt"/>
              <a:buAutoNum type="arabicPeriod"/>
            </a:pPr>
            <a:r>
              <a:rPr kumimoji="1" lang="ja-JP" altLang="en-US" dirty="0"/>
              <a:t>コンフリクトが起きる</a:t>
            </a:r>
          </a:p>
        </p:txBody>
      </p:sp>
    </p:spTree>
    <p:extLst>
      <p:ext uri="{BB962C8B-B14F-4D97-AF65-F5344CB8AC3E}">
        <p14:creationId xmlns:p14="http://schemas.microsoft.com/office/powerpoint/2010/main" val="28529163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２次元目を連続させた場合の動作</a:t>
            </a:r>
          </a:p>
        </p:txBody>
      </p:sp>
      <p:sp>
        <p:nvSpPr>
          <p:cNvPr id="3" name="テキスト プレースホルダー 2"/>
          <p:cNvSpPr>
            <a:spLocks noGrp="1"/>
          </p:cNvSpPr>
          <p:nvPr>
            <p:ph type="body" sz="quarter" idx="10"/>
          </p:nvPr>
        </p:nvSpPr>
        <p:spPr>
          <a:xfrm>
            <a:off x="2411976" y="3609002"/>
            <a:ext cx="6120068" cy="2699723"/>
          </a:xfrm>
        </p:spPr>
        <p:txBody>
          <a:bodyPr/>
          <a:lstStyle/>
          <a:p>
            <a:pPr marL="360000" lvl="1" indent="0">
              <a:buNone/>
            </a:pPr>
            <a:r>
              <a:rPr lang="en-US" altLang="ja-JP" dirty="0">
                <a:latin typeface="Consolas" panose="020B0609020204030204" pitchFamily="49" charset="0"/>
              </a:rPr>
              <a:t>for (</a:t>
            </a:r>
            <a:r>
              <a:rPr lang="en-US" altLang="ja-JP" dirty="0" err="1">
                <a:latin typeface="Consolas" panose="020B0609020204030204" pitchFamily="49" charset="0"/>
              </a:rPr>
              <a:t>int</a:t>
            </a:r>
            <a:r>
              <a:rPr lang="en-US" altLang="ja-JP" dirty="0">
                <a:latin typeface="Consolas" panose="020B0609020204030204" pitchFamily="49" charset="0"/>
              </a:rPr>
              <a:t> j = 0; j &lt; SIZE; </a:t>
            </a:r>
            <a:r>
              <a:rPr lang="en-US" altLang="ja-JP" dirty="0" err="1">
                <a:latin typeface="Consolas" panose="020B0609020204030204" pitchFamily="49" charset="0"/>
              </a:rPr>
              <a:t>j++</a:t>
            </a:r>
            <a:r>
              <a:rPr lang="en-US" altLang="ja-JP" dirty="0">
                <a:latin typeface="Consolas" panose="020B0609020204030204" pitchFamily="49" charset="0"/>
              </a:rPr>
              <a:t>) </a:t>
            </a:r>
          </a:p>
          <a:p>
            <a:pPr marL="360000" lvl="1" indent="0">
              <a:buNone/>
            </a:pPr>
            <a:r>
              <a:rPr lang="en-US" altLang="ja-JP" dirty="0">
                <a:latin typeface="Consolas" panose="020B0609020204030204" pitchFamily="49" charset="0"/>
              </a:rPr>
              <a:t>    A</a:t>
            </a:r>
            <a:r>
              <a:rPr lang="en-US" altLang="ja-JP" b="1" dirty="0">
                <a:solidFill>
                  <a:schemeClr val="accent6"/>
                </a:solidFill>
                <a:latin typeface="Consolas" panose="020B0609020204030204" pitchFamily="49" charset="0"/>
              </a:rPr>
              <a:t>[j]</a:t>
            </a:r>
            <a:r>
              <a:rPr lang="en-US" altLang="ja-JP" dirty="0">
                <a:latin typeface="Consolas" panose="020B0609020204030204" pitchFamily="49" charset="0"/>
              </a:rPr>
              <a:t>[0]++;</a:t>
            </a:r>
            <a:endParaRPr lang="ja-JP" altLang="en-US" dirty="0">
              <a:latin typeface="Consolas" panose="020B0609020204030204" pitchFamily="49" charset="0"/>
            </a:endParaRPr>
          </a:p>
          <a:p>
            <a:r>
              <a:rPr kumimoji="1" lang="ja-JP" altLang="en-US" dirty="0"/>
              <a:t>２次元目を連続にしてアクセスした場合</a:t>
            </a:r>
            <a:endParaRPr kumimoji="1" lang="en-US" altLang="ja-JP" dirty="0"/>
          </a:p>
          <a:p>
            <a:pPr lvl="1"/>
            <a:r>
              <a:rPr kumimoji="1" lang="ja-JP" altLang="en-US" dirty="0"/>
              <a:t>赤字の部分がアクセスされる</a:t>
            </a:r>
            <a:endParaRPr kumimoji="1" lang="en-US" altLang="ja-JP" dirty="0"/>
          </a:p>
        </p:txBody>
      </p:sp>
      <p:sp>
        <p:nvSpPr>
          <p:cNvPr id="4" name="正方形/長方形 3"/>
          <p:cNvSpPr/>
          <p:nvPr/>
        </p:nvSpPr>
        <p:spPr bwMode="auto">
          <a:xfrm>
            <a:off x="2681979" y="1268976"/>
            <a:ext cx="4320048" cy="216002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6" name="正方形/長方形 5"/>
          <p:cNvSpPr/>
          <p:nvPr/>
        </p:nvSpPr>
        <p:spPr bwMode="auto">
          <a:xfrm>
            <a:off x="2681979" y="1988984"/>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128</a:t>
            </a: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2681979" y="908972"/>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タグ</a:t>
            </a:r>
          </a:p>
        </p:txBody>
      </p:sp>
      <p:sp>
        <p:nvSpPr>
          <p:cNvPr id="9" name="正方形/長方形 8"/>
          <p:cNvSpPr/>
          <p:nvPr/>
        </p:nvSpPr>
        <p:spPr bwMode="auto">
          <a:xfrm>
            <a:off x="3401987" y="908972"/>
            <a:ext cx="1440016"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ライン</a:t>
            </a:r>
          </a:p>
        </p:txBody>
      </p:sp>
      <p:sp>
        <p:nvSpPr>
          <p:cNvPr id="10" name="正方形/長方形 9"/>
          <p:cNvSpPr/>
          <p:nvPr/>
        </p:nvSpPr>
        <p:spPr bwMode="auto">
          <a:xfrm>
            <a:off x="2681979" y="1268976"/>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a:t>
            </a: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2681979" y="1628980"/>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64</a:t>
            </a:r>
            <a:endParaRPr kumimoji="1" lang="ja-JP" altLang="en-US" sz="1600" dirty="0">
              <a:solidFill>
                <a:schemeClr val="tx1">
                  <a:lumMod val="75000"/>
                  <a:lumOff val="25000"/>
                </a:schemeClr>
              </a:solidFill>
              <a:latin typeface="+mn-ea"/>
            </a:endParaRPr>
          </a:p>
        </p:txBody>
      </p:sp>
      <p:sp>
        <p:nvSpPr>
          <p:cNvPr id="40" name="正方形/長方形 39"/>
          <p:cNvSpPr/>
          <p:nvPr/>
        </p:nvSpPr>
        <p:spPr bwMode="auto">
          <a:xfrm>
            <a:off x="971960" y="1268976"/>
            <a:ext cx="1080012" cy="4680052"/>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41" name="正方形/長方形 40"/>
          <p:cNvSpPr/>
          <p:nvPr/>
        </p:nvSpPr>
        <p:spPr bwMode="auto">
          <a:xfrm>
            <a:off x="971960" y="1268976"/>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A[0][0]</a:t>
            </a:r>
            <a:endParaRPr kumimoji="1" lang="ja-JP" altLang="en-US" sz="1600" dirty="0">
              <a:solidFill>
                <a:schemeClr val="tx1">
                  <a:lumMod val="75000"/>
                  <a:lumOff val="25000"/>
                </a:schemeClr>
              </a:solidFill>
              <a:latin typeface="Consolas" panose="020B0609020204030204" pitchFamily="49" charset="0"/>
            </a:endParaRPr>
          </a:p>
        </p:txBody>
      </p:sp>
      <p:sp>
        <p:nvSpPr>
          <p:cNvPr id="42" name="正方形/長方形 41"/>
          <p:cNvSpPr/>
          <p:nvPr/>
        </p:nvSpPr>
        <p:spPr bwMode="auto">
          <a:xfrm>
            <a:off x="971960" y="1628980"/>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A[0][1]</a:t>
            </a:r>
            <a:endParaRPr kumimoji="1" lang="ja-JP" altLang="en-US" sz="1600" dirty="0">
              <a:solidFill>
                <a:schemeClr val="tx1">
                  <a:lumMod val="75000"/>
                  <a:lumOff val="25000"/>
                </a:schemeClr>
              </a:solidFill>
              <a:latin typeface="Consolas" panose="020B0609020204030204" pitchFamily="49" charset="0"/>
            </a:endParaRPr>
          </a:p>
        </p:txBody>
      </p:sp>
      <p:sp>
        <p:nvSpPr>
          <p:cNvPr id="43" name="正方形/長方形 42"/>
          <p:cNvSpPr/>
          <p:nvPr/>
        </p:nvSpPr>
        <p:spPr bwMode="auto">
          <a:xfrm>
            <a:off x="971960" y="1988984"/>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A[0][2]</a:t>
            </a:r>
            <a:endParaRPr kumimoji="1" lang="ja-JP" altLang="en-US" sz="1600" dirty="0">
              <a:solidFill>
                <a:schemeClr val="tx1">
                  <a:lumMod val="75000"/>
                  <a:lumOff val="25000"/>
                </a:schemeClr>
              </a:solidFill>
              <a:latin typeface="Consolas" panose="020B0609020204030204" pitchFamily="49" charset="0"/>
            </a:endParaRPr>
          </a:p>
        </p:txBody>
      </p:sp>
      <p:sp>
        <p:nvSpPr>
          <p:cNvPr id="44" name="正方形/長方形 43"/>
          <p:cNvSpPr/>
          <p:nvPr/>
        </p:nvSpPr>
        <p:spPr bwMode="auto">
          <a:xfrm rot="5400000">
            <a:off x="1241963" y="2618991"/>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2800" b="1"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2800" b="1"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45" name="正方形/長方形 44"/>
          <p:cNvSpPr/>
          <p:nvPr/>
        </p:nvSpPr>
        <p:spPr bwMode="auto">
          <a:xfrm>
            <a:off x="971960" y="2978995"/>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A[0][31]</a:t>
            </a:r>
            <a:endParaRPr kumimoji="1" lang="ja-JP" altLang="en-US" sz="1600" dirty="0">
              <a:solidFill>
                <a:schemeClr val="tx1">
                  <a:lumMod val="75000"/>
                  <a:lumOff val="25000"/>
                </a:schemeClr>
              </a:solidFill>
              <a:latin typeface="Consolas" panose="020B0609020204030204" pitchFamily="49" charset="0"/>
            </a:endParaRPr>
          </a:p>
        </p:txBody>
      </p:sp>
      <p:sp>
        <p:nvSpPr>
          <p:cNvPr id="47" name="正方形/長方形 46"/>
          <p:cNvSpPr/>
          <p:nvPr/>
        </p:nvSpPr>
        <p:spPr bwMode="auto">
          <a:xfrm>
            <a:off x="971960" y="3338999"/>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A[1][0]</a:t>
            </a:r>
            <a:endParaRPr kumimoji="1" lang="ja-JP" altLang="en-US" sz="1600" dirty="0">
              <a:solidFill>
                <a:schemeClr val="tx1">
                  <a:lumMod val="75000"/>
                  <a:lumOff val="25000"/>
                </a:schemeClr>
              </a:solidFill>
              <a:latin typeface="Consolas" panose="020B0609020204030204" pitchFamily="49" charset="0"/>
            </a:endParaRPr>
          </a:p>
        </p:txBody>
      </p:sp>
      <p:sp>
        <p:nvSpPr>
          <p:cNvPr id="48" name="正方形/長方形 47"/>
          <p:cNvSpPr/>
          <p:nvPr/>
        </p:nvSpPr>
        <p:spPr bwMode="auto">
          <a:xfrm>
            <a:off x="971960" y="3699003"/>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A[1][1]</a:t>
            </a:r>
            <a:endParaRPr kumimoji="1" lang="ja-JP" altLang="en-US" sz="1600" dirty="0">
              <a:solidFill>
                <a:schemeClr val="tx1">
                  <a:lumMod val="75000"/>
                  <a:lumOff val="25000"/>
                </a:schemeClr>
              </a:solidFill>
              <a:latin typeface="Consolas" panose="020B0609020204030204" pitchFamily="49" charset="0"/>
            </a:endParaRPr>
          </a:p>
        </p:txBody>
      </p:sp>
      <p:sp>
        <p:nvSpPr>
          <p:cNvPr id="49" name="正方形/長方形 48"/>
          <p:cNvSpPr/>
          <p:nvPr/>
        </p:nvSpPr>
        <p:spPr bwMode="auto">
          <a:xfrm rot="5400000">
            <a:off x="1241963" y="4329010"/>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2800" b="1"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2800" b="1"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50" name="正方形/長方形 49"/>
          <p:cNvSpPr/>
          <p:nvPr/>
        </p:nvSpPr>
        <p:spPr bwMode="auto">
          <a:xfrm>
            <a:off x="971960" y="4509012"/>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A[1][31]</a:t>
            </a:r>
            <a:endParaRPr kumimoji="1" lang="ja-JP" altLang="en-US" sz="1600" dirty="0">
              <a:solidFill>
                <a:schemeClr val="tx1">
                  <a:lumMod val="75000"/>
                  <a:lumOff val="25000"/>
                </a:schemeClr>
              </a:solidFill>
              <a:latin typeface="Consolas" panose="020B0609020204030204" pitchFamily="49" charset="0"/>
            </a:endParaRPr>
          </a:p>
        </p:txBody>
      </p:sp>
      <p:sp>
        <p:nvSpPr>
          <p:cNvPr id="51" name="正方形/長方形 50"/>
          <p:cNvSpPr/>
          <p:nvPr/>
        </p:nvSpPr>
        <p:spPr bwMode="auto">
          <a:xfrm>
            <a:off x="971960" y="4869016"/>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A[2][0]</a:t>
            </a:r>
            <a:endParaRPr kumimoji="1" lang="ja-JP" altLang="en-US" sz="1600" dirty="0">
              <a:solidFill>
                <a:schemeClr val="tx1">
                  <a:lumMod val="75000"/>
                  <a:lumOff val="25000"/>
                </a:schemeClr>
              </a:solidFill>
              <a:latin typeface="Consolas" panose="020B0609020204030204" pitchFamily="49" charset="0"/>
            </a:endParaRPr>
          </a:p>
        </p:txBody>
      </p:sp>
      <p:sp>
        <p:nvSpPr>
          <p:cNvPr id="52" name="正方形/長方形 51"/>
          <p:cNvSpPr/>
          <p:nvPr/>
        </p:nvSpPr>
        <p:spPr bwMode="auto">
          <a:xfrm rot="5400000">
            <a:off x="1241963" y="5589024"/>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2800" b="1"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2800" b="1"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61" name="正方形/長方形 60"/>
          <p:cNvSpPr/>
          <p:nvPr/>
        </p:nvSpPr>
        <p:spPr bwMode="auto">
          <a:xfrm>
            <a:off x="611956" y="908972"/>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62" name="正方形/長方形 61"/>
          <p:cNvSpPr/>
          <p:nvPr/>
        </p:nvSpPr>
        <p:spPr bwMode="auto">
          <a:xfrm>
            <a:off x="3401987" y="1988984"/>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b="1" dirty="0">
                <a:solidFill>
                  <a:schemeClr val="accent6"/>
                </a:solidFill>
                <a:latin typeface="Consolas" panose="020B0609020204030204" pitchFamily="49" charset="0"/>
              </a:rPr>
              <a:t>A[1][0]</a:t>
            </a:r>
            <a:r>
              <a:rPr lang="en-US" altLang="ja-JP" sz="1600" dirty="0">
                <a:solidFill>
                  <a:schemeClr val="tx1">
                    <a:lumMod val="75000"/>
                    <a:lumOff val="25000"/>
                  </a:schemeClr>
                </a:solidFill>
                <a:latin typeface="Consolas" panose="020B0609020204030204" pitchFamily="49" charset="0"/>
              </a:rPr>
              <a:t>,  A[1][1], ... A[1][15]</a:t>
            </a:r>
            <a:endParaRPr lang="ja-JP" altLang="en-US" sz="1600" dirty="0">
              <a:solidFill>
                <a:schemeClr val="tx1">
                  <a:lumMod val="75000"/>
                  <a:lumOff val="25000"/>
                </a:schemeClr>
              </a:solidFill>
              <a:latin typeface="Consolas" panose="020B0609020204030204" pitchFamily="49" charset="0"/>
            </a:endParaRPr>
          </a:p>
        </p:txBody>
      </p:sp>
      <p:sp>
        <p:nvSpPr>
          <p:cNvPr id="63" name="正方形/長方形 62"/>
          <p:cNvSpPr/>
          <p:nvPr/>
        </p:nvSpPr>
        <p:spPr bwMode="auto">
          <a:xfrm>
            <a:off x="3401987" y="1268976"/>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b="1" dirty="0">
                <a:solidFill>
                  <a:schemeClr val="accent6"/>
                </a:solidFill>
                <a:latin typeface="Consolas" panose="020B0609020204030204" pitchFamily="49" charset="0"/>
              </a:rPr>
              <a:t>A[0][0</a:t>
            </a:r>
            <a:r>
              <a:rPr lang="en-US" altLang="ja-JP" sz="1600" b="1" dirty="0">
                <a:solidFill>
                  <a:schemeClr val="accent6"/>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  A[0][1], ... A[0][15]</a:t>
            </a:r>
            <a:endParaRPr kumimoji="1" lang="ja-JP" altLang="en-US" sz="1600" dirty="0">
              <a:solidFill>
                <a:schemeClr val="tx1">
                  <a:lumMod val="75000"/>
                  <a:lumOff val="25000"/>
                </a:schemeClr>
              </a:solidFill>
              <a:latin typeface="Consolas" panose="020B0609020204030204" pitchFamily="49" charset="0"/>
            </a:endParaRPr>
          </a:p>
        </p:txBody>
      </p:sp>
      <p:sp>
        <p:nvSpPr>
          <p:cNvPr id="64" name="正方形/長方形 63"/>
          <p:cNvSpPr/>
          <p:nvPr/>
        </p:nvSpPr>
        <p:spPr bwMode="auto">
          <a:xfrm>
            <a:off x="3401987" y="1628980"/>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Consolas" panose="020B0609020204030204" pitchFamily="49" charset="0"/>
              </a:rPr>
              <a:t>A[0][16], A[0][17],... A[0][31]</a:t>
            </a:r>
            <a:endParaRPr kumimoji="1" lang="ja-JP" altLang="en-US" sz="1600" dirty="0">
              <a:solidFill>
                <a:schemeClr val="tx1">
                  <a:lumMod val="75000"/>
                  <a:lumOff val="25000"/>
                </a:schemeClr>
              </a:solidFill>
              <a:latin typeface="Consolas" panose="020B0609020204030204" pitchFamily="49" charset="0"/>
            </a:endParaRPr>
          </a:p>
        </p:txBody>
      </p:sp>
      <p:sp>
        <p:nvSpPr>
          <p:cNvPr id="65" name="正方形/長方形 64"/>
          <p:cNvSpPr/>
          <p:nvPr/>
        </p:nvSpPr>
        <p:spPr bwMode="auto">
          <a:xfrm>
            <a:off x="611956" y="1268976"/>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a:t>
            </a:r>
            <a:endParaRPr kumimoji="1" lang="ja-JP" altLang="en-US" sz="1600" dirty="0">
              <a:solidFill>
                <a:schemeClr val="tx1">
                  <a:lumMod val="75000"/>
                  <a:lumOff val="25000"/>
                </a:schemeClr>
              </a:solidFill>
              <a:latin typeface="+mn-ea"/>
            </a:endParaRPr>
          </a:p>
        </p:txBody>
      </p:sp>
      <p:sp>
        <p:nvSpPr>
          <p:cNvPr id="66" name="正方形/長方形 65"/>
          <p:cNvSpPr/>
          <p:nvPr/>
        </p:nvSpPr>
        <p:spPr bwMode="auto">
          <a:xfrm>
            <a:off x="611956" y="162898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4</a:t>
            </a:r>
            <a:endParaRPr kumimoji="1" lang="ja-JP" altLang="en-US" sz="1600" dirty="0">
              <a:solidFill>
                <a:schemeClr val="tx1">
                  <a:lumMod val="75000"/>
                  <a:lumOff val="25000"/>
                </a:schemeClr>
              </a:solidFill>
              <a:latin typeface="+mn-ea"/>
            </a:endParaRPr>
          </a:p>
        </p:txBody>
      </p:sp>
      <p:sp>
        <p:nvSpPr>
          <p:cNvPr id="67" name="正方形/長方形 66"/>
          <p:cNvSpPr/>
          <p:nvPr/>
        </p:nvSpPr>
        <p:spPr bwMode="auto">
          <a:xfrm>
            <a:off x="611956" y="198898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a:t>
            </a:r>
            <a:endParaRPr kumimoji="1" lang="ja-JP" altLang="en-US" sz="1600" dirty="0">
              <a:solidFill>
                <a:schemeClr val="tx1">
                  <a:lumMod val="75000"/>
                  <a:lumOff val="25000"/>
                </a:schemeClr>
              </a:solidFill>
              <a:latin typeface="+mn-ea"/>
            </a:endParaRPr>
          </a:p>
        </p:txBody>
      </p:sp>
      <p:sp>
        <p:nvSpPr>
          <p:cNvPr id="68" name="正方形/長方形 67"/>
          <p:cNvSpPr/>
          <p:nvPr/>
        </p:nvSpPr>
        <p:spPr bwMode="auto">
          <a:xfrm>
            <a:off x="521955" y="3068996"/>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124</a:t>
            </a:r>
            <a:endParaRPr kumimoji="1" lang="ja-JP" altLang="en-US" sz="1600" dirty="0">
              <a:solidFill>
                <a:schemeClr val="tx1">
                  <a:lumMod val="75000"/>
                  <a:lumOff val="25000"/>
                </a:schemeClr>
              </a:solidFill>
              <a:latin typeface="+mn-ea"/>
            </a:endParaRPr>
          </a:p>
        </p:txBody>
      </p:sp>
      <p:sp>
        <p:nvSpPr>
          <p:cNvPr id="69" name="正方形/長方形 68"/>
          <p:cNvSpPr/>
          <p:nvPr/>
        </p:nvSpPr>
        <p:spPr bwMode="auto">
          <a:xfrm>
            <a:off x="521955" y="342900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128</a:t>
            </a:r>
            <a:endParaRPr kumimoji="1" lang="ja-JP" altLang="en-US" sz="1600" dirty="0">
              <a:solidFill>
                <a:schemeClr val="tx1">
                  <a:lumMod val="75000"/>
                  <a:lumOff val="25000"/>
                </a:schemeClr>
              </a:solidFill>
              <a:latin typeface="+mn-ea"/>
            </a:endParaRPr>
          </a:p>
        </p:txBody>
      </p:sp>
      <p:sp>
        <p:nvSpPr>
          <p:cNvPr id="70" name="正方形/長方形 69"/>
          <p:cNvSpPr/>
          <p:nvPr/>
        </p:nvSpPr>
        <p:spPr bwMode="auto">
          <a:xfrm>
            <a:off x="521955" y="378900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132</a:t>
            </a:r>
            <a:endParaRPr kumimoji="1" lang="ja-JP" altLang="en-US" sz="1600" dirty="0">
              <a:solidFill>
                <a:schemeClr val="tx1">
                  <a:lumMod val="75000"/>
                  <a:lumOff val="25000"/>
                </a:schemeClr>
              </a:solidFill>
              <a:latin typeface="+mn-ea"/>
            </a:endParaRPr>
          </a:p>
        </p:txBody>
      </p:sp>
      <p:sp>
        <p:nvSpPr>
          <p:cNvPr id="71" name="正方形/長方形 70"/>
          <p:cNvSpPr/>
          <p:nvPr/>
        </p:nvSpPr>
        <p:spPr bwMode="auto">
          <a:xfrm>
            <a:off x="521955" y="4509012"/>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254</a:t>
            </a:r>
            <a:endParaRPr kumimoji="1" lang="ja-JP" altLang="en-US" sz="1600" dirty="0">
              <a:solidFill>
                <a:schemeClr val="tx1">
                  <a:lumMod val="75000"/>
                  <a:lumOff val="25000"/>
                </a:schemeClr>
              </a:solidFill>
              <a:latin typeface="+mn-ea"/>
            </a:endParaRPr>
          </a:p>
        </p:txBody>
      </p:sp>
      <p:sp>
        <p:nvSpPr>
          <p:cNvPr id="72" name="正方形/長方形 71"/>
          <p:cNvSpPr/>
          <p:nvPr/>
        </p:nvSpPr>
        <p:spPr bwMode="auto">
          <a:xfrm>
            <a:off x="521955" y="4869016"/>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256</a:t>
            </a:r>
            <a:endParaRPr kumimoji="1" lang="ja-JP" altLang="en-US" sz="1600" dirty="0">
              <a:solidFill>
                <a:schemeClr val="tx1">
                  <a:lumMod val="75000"/>
                  <a:lumOff val="25000"/>
                </a:schemeClr>
              </a:solidFill>
              <a:latin typeface="+mn-ea"/>
            </a:endParaRPr>
          </a:p>
        </p:txBody>
      </p:sp>
      <p:sp>
        <p:nvSpPr>
          <p:cNvPr id="75" name="正方形/長方形 74"/>
          <p:cNvSpPr/>
          <p:nvPr/>
        </p:nvSpPr>
        <p:spPr bwMode="auto">
          <a:xfrm>
            <a:off x="2681979" y="3068996"/>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a:t>
            </a:r>
            <a:endParaRPr kumimoji="1" lang="ja-JP" altLang="en-US" sz="1600" dirty="0">
              <a:solidFill>
                <a:schemeClr val="tx1">
                  <a:lumMod val="75000"/>
                  <a:lumOff val="25000"/>
                </a:schemeClr>
              </a:solidFill>
              <a:latin typeface="+mn-ea"/>
            </a:endParaRPr>
          </a:p>
        </p:txBody>
      </p:sp>
      <p:sp>
        <p:nvSpPr>
          <p:cNvPr id="76" name="正方形/長方形 75"/>
          <p:cNvSpPr/>
          <p:nvPr/>
        </p:nvSpPr>
        <p:spPr bwMode="auto">
          <a:xfrm>
            <a:off x="3401987" y="3068996"/>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kumimoji="1" lang="ja-JP" altLang="en-US" sz="1600" dirty="0">
              <a:solidFill>
                <a:schemeClr val="tx1">
                  <a:lumMod val="75000"/>
                  <a:lumOff val="25000"/>
                </a:schemeClr>
              </a:solidFill>
              <a:latin typeface="Consolas" panose="020B0609020204030204" pitchFamily="49" charset="0"/>
            </a:endParaRPr>
          </a:p>
        </p:txBody>
      </p:sp>
      <p:sp>
        <p:nvSpPr>
          <p:cNvPr id="77" name="正方形/長方形 76"/>
          <p:cNvSpPr/>
          <p:nvPr/>
        </p:nvSpPr>
        <p:spPr bwMode="auto">
          <a:xfrm>
            <a:off x="2681979" y="2708992"/>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256</a:t>
            </a:r>
            <a:endParaRPr kumimoji="1" lang="ja-JP" altLang="en-US" sz="1600" dirty="0">
              <a:solidFill>
                <a:schemeClr val="tx1">
                  <a:lumMod val="75000"/>
                  <a:lumOff val="25000"/>
                </a:schemeClr>
              </a:solidFill>
              <a:latin typeface="+mn-ea"/>
            </a:endParaRPr>
          </a:p>
        </p:txBody>
      </p:sp>
      <p:sp>
        <p:nvSpPr>
          <p:cNvPr id="78" name="正方形/長方形 77"/>
          <p:cNvSpPr/>
          <p:nvPr/>
        </p:nvSpPr>
        <p:spPr bwMode="auto">
          <a:xfrm>
            <a:off x="2681979" y="2348988"/>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192</a:t>
            </a:r>
            <a:endParaRPr kumimoji="1" lang="ja-JP" altLang="en-US" sz="1600" dirty="0">
              <a:solidFill>
                <a:schemeClr val="tx1">
                  <a:lumMod val="75000"/>
                  <a:lumOff val="25000"/>
                </a:schemeClr>
              </a:solidFill>
              <a:latin typeface="+mn-ea"/>
            </a:endParaRPr>
          </a:p>
        </p:txBody>
      </p:sp>
      <p:sp>
        <p:nvSpPr>
          <p:cNvPr id="79" name="正方形/長方形 78"/>
          <p:cNvSpPr/>
          <p:nvPr/>
        </p:nvSpPr>
        <p:spPr bwMode="auto">
          <a:xfrm>
            <a:off x="3401987" y="2708992"/>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b="1" dirty="0">
                <a:solidFill>
                  <a:schemeClr val="accent6"/>
                </a:solidFill>
                <a:latin typeface="Consolas" panose="020B0609020204030204" pitchFamily="49" charset="0"/>
              </a:rPr>
              <a:t>A[2][0]</a:t>
            </a:r>
            <a:r>
              <a:rPr lang="en-US" altLang="ja-JP" sz="1600" dirty="0">
                <a:solidFill>
                  <a:schemeClr val="tx1">
                    <a:lumMod val="75000"/>
                    <a:lumOff val="25000"/>
                  </a:schemeClr>
                </a:solidFill>
                <a:latin typeface="Consolas" panose="020B0609020204030204" pitchFamily="49" charset="0"/>
              </a:rPr>
              <a:t>,  A[2][1], ... A[2][15]</a:t>
            </a:r>
            <a:endParaRPr lang="ja-JP" altLang="en-US" sz="1600" dirty="0">
              <a:solidFill>
                <a:schemeClr val="tx1">
                  <a:lumMod val="75000"/>
                  <a:lumOff val="25000"/>
                </a:schemeClr>
              </a:solidFill>
              <a:latin typeface="Consolas" panose="020B0609020204030204" pitchFamily="49" charset="0"/>
            </a:endParaRPr>
          </a:p>
        </p:txBody>
      </p:sp>
      <p:sp>
        <p:nvSpPr>
          <p:cNvPr id="80" name="正方形/長方形 79"/>
          <p:cNvSpPr/>
          <p:nvPr/>
        </p:nvSpPr>
        <p:spPr bwMode="auto">
          <a:xfrm>
            <a:off x="3401987" y="2348988"/>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Consolas" panose="020B0609020204030204" pitchFamily="49" charset="0"/>
              </a:rPr>
              <a:t>A[1][16], A[1][17],... A[1][31]</a:t>
            </a:r>
            <a:endParaRPr kumimoji="1" lang="ja-JP" altLang="en-US" sz="1600"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30499976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２次元目を連続させた場合の問題（１）</a:t>
            </a:r>
          </a:p>
        </p:txBody>
      </p:sp>
      <p:sp>
        <p:nvSpPr>
          <p:cNvPr id="3" name="テキスト プレースホルダー 2"/>
          <p:cNvSpPr>
            <a:spLocks noGrp="1"/>
          </p:cNvSpPr>
          <p:nvPr>
            <p:ph type="body" sz="quarter" idx="10"/>
          </p:nvPr>
        </p:nvSpPr>
        <p:spPr>
          <a:xfrm>
            <a:off x="521955" y="3609002"/>
            <a:ext cx="8010089" cy="2699723"/>
          </a:xfrm>
        </p:spPr>
        <p:txBody>
          <a:bodyPr/>
          <a:lstStyle/>
          <a:p>
            <a:pPr marL="360000" lvl="1" indent="0">
              <a:buNone/>
            </a:pPr>
            <a:r>
              <a:rPr lang="en-US" altLang="ja-JP" dirty="0">
                <a:latin typeface="Consolas" panose="020B0609020204030204" pitchFamily="49" charset="0"/>
              </a:rPr>
              <a:t>             for (</a:t>
            </a:r>
            <a:r>
              <a:rPr lang="en-US" altLang="ja-JP" dirty="0" err="1">
                <a:latin typeface="Consolas" panose="020B0609020204030204" pitchFamily="49" charset="0"/>
              </a:rPr>
              <a:t>int</a:t>
            </a:r>
            <a:r>
              <a:rPr lang="en-US" altLang="ja-JP" dirty="0">
                <a:latin typeface="Consolas" panose="020B0609020204030204" pitchFamily="49" charset="0"/>
              </a:rPr>
              <a:t> j = 0; j &lt; SIZE; </a:t>
            </a:r>
            <a:r>
              <a:rPr lang="en-US" altLang="ja-JP" dirty="0" err="1">
                <a:latin typeface="Consolas" panose="020B0609020204030204" pitchFamily="49" charset="0"/>
              </a:rPr>
              <a:t>j++</a:t>
            </a:r>
            <a:r>
              <a:rPr lang="en-US" altLang="ja-JP" dirty="0">
                <a:latin typeface="Consolas" panose="020B0609020204030204" pitchFamily="49" charset="0"/>
              </a:rPr>
              <a:t>) </a:t>
            </a:r>
          </a:p>
          <a:p>
            <a:pPr marL="360000" lvl="1" indent="0">
              <a:buNone/>
            </a:pPr>
            <a:r>
              <a:rPr lang="en-US" altLang="ja-JP" dirty="0">
                <a:latin typeface="Consolas" panose="020B0609020204030204" pitchFamily="49" charset="0"/>
              </a:rPr>
              <a:t>                 A</a:t>
            </a:r>
            <a:r>
              <a:rPr lang="en-US" altLang="ja-JP" b="1" dirty="0">
                <a:solidFill>
                  <a:schemeClr val="accent6"/>
                </a:solidFill>
                <a:latin typeface="Consolas" panose="020B0609020204030204" pitchFamily="49" charset="0"/>
              </a:rPr>
              <a:t>[j]</a:t>
            </a:r>
            <a:r>
              <a:rPr lang="en-US" altLang="ja-JP" dirty="0">
                <a:latin typeface="Consolas" panose="020B0609020204030204" pitchFamily="49" charset="0"/>
              </a:rPr>
              <a:t>[0]++;</a:t>
            </a:r>
            <a:endParaRPr lang="ja-JP" altLang="en-US" dirty="0">
              <a:latin typeface="Consolas" panose="020B0609020204030204" pitchFamily="49" charset="0"/>
            </a:endParaRPr>
          </a:p>
          <a:p>
            <a:r>
              <a:rPr kumimoji="1" lang="ja-JP" altLang="en-US" dirty="0"/>
              <a:t>問題１：</a:t>
            </a:r>
            <a:endParaRPr kumimoji="1" lang="en-US" altLang="ja-JP" dirty="0"/>
          </a:p>
          <a:p>
            <a:pPr lvl="1"/>
            <a:r>
              <a:rPr kumimoji="1" lang="ja-JP" altLang="en-US" b="1" dirty="0">
                <a:solidFill>
                  <a:schemeClr val="accent6"/>
                </a:solidFill>
              </a:rPr>
              <a:t>ラインの先頭しか使われない</a:t>
            </a:r>
            <a:endParaRPr kumimoji="1" lang="en-US" altLang="ja-JP" b="1" dirty="0">
              <a:solidFill>
                <a:schemeClr val="accent6"/>
              </a:solidFill>
            </a:endParaRPr>
          </a:p>
          <a:p>
            <a:pPr lvl="1"/>
            <a:r>
              <a:rPr kumimoji="1" lang="en-US" altLang="ja-JP" dirty="0"/>
              <a:t>A[0][1] </a:t>
            </a:r>
            <a:r>
              <a:rPr kumimoji="1" lang="ja-JP" altLang="en-US" dirty="0"/>
              <a:t>から </a:t>
            </a:r>
            <a:r>
              <a:rPr kumimoji="1" lang="en-US" altLang="ja-JP" dirty="0"/>
              <a:t>A[0][15] </a:t>
            </a:r>
            <a:r>
              <a:rPr kumimoji="1" lang="ja-JP" altLang="en-US" dirty="0"/>
              <a:t>もキャッシュに勝手に乗るが使われない</a:t>
            </a:r>
            <a:endParaRPr kumimoji="1" lang="en-US" altLang="ja-JP" dirty="0"/>
          </a:p>
        </p:txBody>
      </p:sp>
      <p:sp>
        <p:nvSpPr>
          <p:cNvPr id="4" name="正方形/長方形 3"/>
          <p:cNvSpPr/>
          <p:nvPr/>
        </p:nvSpPr>
        <p:spPr bwMode="auto">
          <a:xfrm>
            <a:off x="2681979" y="1268976"/>
            <a:ext cx="4320048" cy="216002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6" name="正方形/長方形 5"/>
          <p:cNvSpPr/>
          <p:nvPr/>
        </p:nvSpPr>
        <p:spPr bwMode="auto">
          <a:xfrm>
            <a:off x="2681979" y="1988984"/>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128</a:t>
            </a: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2681979" y="908972"/>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タグ</a:t>
            </a:r>
          </a:p>
        </p:txBody>
      </p:sp>
      <p:sp>
        <p:nvSpPr>
          <p:cNvPr id="9" name="正方形/長方形 8"/>
          <p:cNvSpPr/>
          <p:nvPr/>
        </p:nvSpPr>
        <p:spPr bwMode="auto">
          <a:xfrm>
            <a:off x="3401987" y="908972"/>
            <a:ext cx="1440016"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ライン</a:t>
            </a:r>
          </a:p>
        </p:txBody>
      </p:sp>
      <p:sp>
        <p:nvSpPr>
          <p:cNvPr id="10" name="正方形/長方形 9"/>
          <p:cNvSpPr/>
          <p:nvPr/>
        </p:nvSpPr>
        <p:spPr bwMode="auto">
          <a:xfrm>
            <a:off x="2681979" y="1268976"/>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a:t>
            </a: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2681979" y="1628980"/>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64</a:t>
            </a:r>
            <a:endParaRPr kumimoji="1" lang="ja-JP" altLang="en-US" sz="1600" dirty="0">
              <a:solidFill>
                <a:schemeClr val="tx1">
                  <a:lumMod val="75000"/>
                  <a:lumOff val="25000"/>
                </a:schemeClr>
              </a:solidFill>
              <a:latin typeface="+mn-ea"/>
            </a:endParaRPr>
          </a:p>
        </p:txBody>
      </p:sp>
      <p:sp>
        <p:nvSpPr>
          <p:cNvPr id="62" name="正方形/長方形 61"/>
          <p:cNvSpPr/>
          <p:nvPr/>
        </p:nvSpPr>
        <p:spPr bwMode="auto">
          <a:xfrm>
            <a:off x="3401987" y="1988984"/>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b="1" dirty="0">
                <a:solidFill>
                  <a:schemeClr val="accent6"/>
                </a:solidFill>
                <a:latin typeface="Consolas" panose="020B0609020204030204" pitchFamily="49" charset="0"/>
              </a:rPr>
              <a:t>A[1][0]</a:t>
            </a:r>
            <a:r>
              <a:rPr lang="en-US" altLang="ja-JP" sz="1600" dirty="0">
                <a:solidFill>
                  <a:schemeClr val="tx1">
                    <a:lumMod val="75000"/>
                    <a:lumOff val="25000"/>
                  </a:schemeClr>
                </a:solidFill>
                <a:latin typeface="Consolas" panose="020B0609020204030204" pitchFamily="49" charset="0"/>
              </a:rPr>
              <a:t>,  A[1][1], ... A[1][15]</a:t>
            </a:r>
            <a:endParaRPr lang="ja-JP" altLang="en-US" sz="1600" dirty="0">
              <a:solidFill>
                <a:schemeClr val="tx1">
                  <a:lumMod val="75000"/>
                  <a:lumOff val="25000"/>
                </a:schemeClr>
              </a:solidFill>
              <a:latin typeface="Consolas" panose="020B0609020204030204" pitchFamily="49" charset="0"/>
            </a:endParaRPr>
          </a:p>
        </p:txBody>
      </p:sp>
      <p:sp>
        <p:nvSpPr>
          <p:cNvPr id="63" name="正方形/長方形 62"/>
          <p:cNvSpPr/>
          <p:nvPr/>
        </p:nvSpPr>
        <p:spPr bwMode="auto">
          <a:xfrm>
            <a:off x="3401987" y="1268976"/>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b="1" dirty="0">
                <a:solidFill>
                  <a:schemeClr val="accent6"/>
                </a:solidFill>
                <a:latin typeface="Consolas" panose="020B0609020204030204" pitchFamily="49" charset="0"/>
              </a:rPr>
              <a:t>A[0][0</a:t>
            </a:r>
            <a:r>
              <a:rPr lang="en-US" altLang="ja-JP" sz="1600" b="1" dirty="0">
                <a:solidFill>
                  <a:schemeClr val="accent6"/>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  A[0][1], ... A[0][15]</a:t>
            </a:r>
            <a:endParaRPr kumimoji="1" lang="ja-JP" altLang="en-US" sz="1600" dirty="0">
              <a:solidFill>
                <a:schemeClr val="tx1">
                  <a:lumMod val="75000"/>
                  <a:lumOff val="25000"/>
                </a:schemeClr>
              </a:solidFill>
              <a:latin typeface="Consolas" panose="020B0609020204030204" pitchFamily="49" charset="0"/>
            </a:endParaRPr>
          </a:p>
        </p:txBody>
      </p:sp>
      <p:sp>
        <p:nvSpPr>
          <p:cNvPr id="64" name="正方形/長方形 63"/>
          <p:cNvSpPr/>
          <p:nvPr/>
        </p:nvSpPr>
        <p:spPr bwMode="auto">
          <a:xfrm>
            <a:off x="3401987" y="1628980"/>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Consolas" panose="020B0609020204030204" pitchFamily="49" charset="0"/>
              </a:rPr>
              <a:t>A[0][16], A[0][17],... A[0][31]</a:t>
            </a:r>
            <a:endParaRPr kumimoji="1" lang="ja-JP" altLang="en-US" sz="1600" dirty="0">
              <a:solidFill>
                <a:schemeClr val="tx1">
                  <a:lumMod val="75000"/>
                  <a:lumOff val="25000"/>
                </a:schemeClr>
              </a:solidFill>
              <a:latin typeface="Consolas" panose="020B0609020204030204" pitchFamily="49" charset="0"/>
            </a:endParaRPr>
          </a:p>
        </p:txBody>
      </p:sp>
      <p:sp>
        <p:nvSpPr>
          <p:cNvPr id="75" name="正方形/長方形 74"/>
          <p:cNvSpPr/>
          <p:nvPr/>
        </p:nvSpPr>
        <p:spPr bwMode="auto">
          <a:xfrm>
            <a:off x="2681979" y="3068996"/>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a:t>
            </a:r>
            <a:endParaRPr kumimoji="1" lang="ja-JP" altLang="en-US" sz="1600" dirty="0">
              <a:solidFill>
                <a:schemeClr val="tx1">
                  <a:lumMod val="75000"/>
                  <a:lumOff val="25000"/>
                </a:schemeClr>
              </a:solidFill>
              <a:latin typeface="+mn-ea"/>
            </a:endParaRPr>
          </a:p>
        </p:txBody>
      </p:sp>
      <p:sp>
        <p:nvSpPr>
          <p:cNvPr id="76" name="正方形/長方形 75"/>
          <p:cNvSpPr/>
          <p:nvPr/>
        </p:nvSpPr>
        <p:spPr bwMode="auto">
          <a:xfrm>
            <a:off x="3401987" y="3068996"/>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kumimoji="1" lang="ja-JP" altLang="en-US" sz="1600" dirty="0">
              <a:solidFill>
                <a:schemeClr val="tx1">
                  <a:lumMod val="75000"/>
                  <a:lumOff val="25000"/>
                </a:schemeClr>
              </a:solidFill>
              <a:latin typeface="Consolas" panose="020B0609020204030204" pitchFamily="49" charset="0"/>
            </a:endParaRPr>
          </a:p>
        </p:txBody>
      </p:sp>
      <p:sp>
        <p:nvSpPr>
          <p:cNvPr id="77" name="正方形/長方形 76"/>
          <p:cNvSpPr/>
          <p:nvPr/>
        </p:nvSpPr>
        <p:spPr bwMode="auto">
          <a:xfrm>
            <a:off x="2681979" y="2708992"/>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256</a:t>
            </a:r>
            <a:endParaRPr kumimoji="1" lang="ja-JP" altLang="en-US" sz="1600" dirty="0">
              <a:solidFill>
                <a:schemeClr val="tx1">
                  <a:lumMod val="75000"/>
                  <a:lumOff val="25000"/>
                </a:schemeClr>
              </a:solidFill>
              <a:latin typeface="+mn-ea"/>
            </a:endParaRPr>
          </a:p>
        </p:txBody>
      </p:sp>
      <p:sp>
        <p:nvSpPr>
          <p:cNvPr id="78" name="正方形/長方形 77"/>
          <p:cNvSpPr/>
          <p:nvPr/>
        </p:nvSpPr>
        <p:spPr bwMode="auto">
          <a:xfrm>
            <a:off x="2681979" y="2348988"/>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192</a:t>
            </a:r>
            <a:endParaRPr kumimoji="1" lang="ja-JP" altLang="en-US" sz="1600" dirty="0">
              <a:solidFill>
                <a:schemeClr val="tx1">
                  <a:lumMod val="75000"/>
                  <a:lumOff val="25000"/>
                </a:schemeClr>
              </a:solidFill>
              <a:latin typeface="+mn-ea"/>
            </a:endParaRPr>
          </a:p>
        </p:txBody>
      </p:sp>
      <p:sp>
        <p:nvSpPr>
          <p:cNvPr id="79" name="正方形/長方形 78"/>
          <p:cNvSpPr/>
          <p:nvPr/>
        </p:nvSpPr>
        <p:spPr bwMode="auto">
          <a:xfrm>
            <a:off x="3401987" y="2708992"/>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b="1" dirty="0">
                <a:solidFill>
                  <a:schemeClr val="accent6"/>
                </a:solidFill>
                <a:latin typeface="Consolas" panose="020B0609020204030204" pitchFamily="49" charset="0"/>
              </a:rPr>
              <a:t>A[2][0]</a:t>
            </a:r>
            <a:r>
              <a:rPr lang="en-US" altLang="ja-JP" sz="1600" dirty="0">
                <a:solidFill>
                  <a:schemeClr val="tx1">
                    <a:lumMod val="75000"/>
                    <a:lumOff val="25000"/>
                  </a:schemeClr>
                </a:solidFill>
                <a:latin typeface="Consolas" panose="020B0609020204030204" pitchFamily="49" charset="0"/>
              </a:rPr>
              <a:t>,  A[2][1], ... A[2][15]</a:t>
            </a:r>
            <a:endParaRPr lang="ja-JP" altLang="en-US" sz="1600" dirty="0">
              <a:solidFill>
                <a:schemeClr val="tx1">
                  <a:lumMod val="75000"/>
                  <a:lumOff val="25000"/>
                </a:schemeClr>
              </a:solidFill>
              <a:latin typeface="Consolas" panose="020B0609020204030204" pitchFamily="49" charset="0"/>
            </a:endParaRPr>
          </a:p>
        </p:txBody>
      </p:sp>
      <p:sp>
        <p:nvSpPr>
          <p:cNvPr id="80" name="正方形/長方形 79"/>
          <p:cNvSpPr/>
          <p:nvPr/>
        </p:nvSpPr>
        <p:spPr bwMode="auto">
          <a:xfrm>
            <a:off x="3401987" y="2348988"/>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Consolas" panose="020B0609020204030204" pitchFamily="49" charset="0"/>
              </a:rPr>
              <a:t>A[1][16], A[1][17],... A[1][31]</a:t>
            </a:r>
            <a:endParaRPr kumimoji="1" lang="ja-JP" altLang="en-US" sz="1600"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21064380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２次元目を連続させた場合の問題（１）</a:t>
            </a:r>
          </a:p>
        </p:txBody>
      </p:sp>
      <p:sp>
        <p:nvSpPr>
          <p:cNvPr id="3" name="テキスト プレースホルダー 2"/>
          <p:cNvSpPr>
            <a:spLocks noGrp="1"/>
          </p:cNvSpPr>
          <p:nvPr>
            <p:ph type="body" sz="quarter" idx="10"/>
          </p:nvPr>
        </p:nvSpPr>
        <p:spPr>
          <a:xfrm>
            <a:off x="521955" y="3609002"/>
            <a:ext cx="8010089" cy="2699723"/>
          </a:xfrm>
        </p:spPr>
        <p:txBody>
          <a:bodyPr/>
          <a:lstStyle/>
          <a:p>
            <a:pPr marL="360000" lvl="1" indent="0">
              <a:buNone/>
            </a:pPr>
            <a:r>
              <a:rPr lang="en-US" altLang="ja-JP" dirty="0">
                <a:latin typeface="Consolas" panose="020B0609020204030204" pitchFamily="49" charset="0"/>
              </a:rPr>
              <a:t>             for (</a:t>
            </a:r>
            <a:r>
              <a:rPr lang="en-US" altLang="ja-JP" dirty="0" err="1">
                <a:latin typeface="Consolas" panose="020B0609020204030204" pitchFamily="49" charset="0"/>
              </a:rPr>
              <a:t>int</a:t>
            </a:r>
            <a:r>
              <a:rPr lang="en-US" altLang="ja-JP" dirty="0">
                <a:latin typeface="Consolas" panose="020B0609020204030204" pitchFamily="49" charset="0"/>
              </a:rPr>
              <a:t> j = 0; j &lt; SIZE; </a:t>
            </a:r>
            <a:r>
              <a:rPr lang="en-US" altLang="ja-JP" dirty="0" err="1">
                <a:latin typeface="Consolas" panose="020B0609020204030204" pitchFamily="49" charset="0"/>
              </a:rPr>
              <a:t>j++</a:t>
            </a:r>
            <a:r>
              <a:rPr lang="en-US" altLang="ja-JP" dirty="0">
                <a:latin typeface="Consolas" panose="020B0609020204030204" pitchFamily="49" charset="0"/>
              </a:rPr>
              <a:t>) </a:t>
            </a:r>
          </a:p>
          <a:p>
            <a:pPr marL="360000" lvl="1" indent="0">
              <a:buNone/>
            </a:pPr>
            <a:r>
              <a:rPr lang="en-US" altLang="ja-JP" dirty="0">
                <a:latin typeface="Consolas" panose="020B0609020204030204" pitchFamily="49" charset="0"/>
              </a:rPr>
              <a:t>                 A</a:t>
            </a:r>
            <a:r>
              <a:rPr lang="en-US" altLang="ja-JP" b="1" dirty="0">
                <a:solidFill>
                  <a:schemeClr val="accent6"/>
                </a:solidFill>
                <a:latin typeface="Consolas" panose="020B0609020204030204" pitchFamily="49" charset="0"/>
              </a:rPr>
              <a:t>[j]</a:t>
            </a:r>
            <a:r>
              <a:rPr lang="en-US" altLang="ja-JP" dirty="0">
                <a:latin typeface="Consolas" panose="020B0609020204030204" pitchFamily="49" charset="0"/>
              </a:rPr>
              <a:t>[0]++;</a:t>
            </a:r>
            <a:endParaRPr lang="ja-JP" altLang="en-US" dirty="0">
              <a:latin typeface="Consolas" panose="020B0609020204030204" pitchFamily="49" charset="0"/>
            </a:endParaRPr>
          </a:p>
          <a:p>
            <a:r>
              <a:rPr kumimoji="1" lang="ja-JP" altLang="en-US" dirty="0"/>
              <a:t>問題２</a:t>
            </a:r>
            <a:endParaRPr kumimoji="1" lang="en-US" altLang="ja-JP" dirty="0"/>
          </a:p>
          <a:p>
            <a:pPr lvl="1"/>
            <a:r>
              <a:rPr lang="ja-JP" altLang="en-US" b="1" dirty="0">
                <a:solidFill>
                  <a:schemeClr val="accent6"/>
                </a:solidFill>
              </a:rPr>
              <a:t>アドレスが等間隔になる</a:t>
            </a:r>
            <a:endParaRPr lang="en-US" altLang="ja-JP" b="1" dirty="0">
              <a:solidFill>
                <a:schemeClr val="accent6"/>
              </a:solidFill>
            </a:endParaRPr>
          </a:p>
          <a:p>
            <a:pPr lvl="2"/>
            <a:r>
              <a:rPr lang="en-US" altLang="ja-JP" dirty="0"/>
              <a:t>0, 128, 256 ...</a:t>
            </a:r>
          </a:p>
          <a:p>
            <a:pPr lvl="1"/>
            <a:r>
              <a:rPr lang="ja-JP" altLang="en-US" dirty="0"/>
              <a:t>間隔は，配列の１次元目のサイズに比例</a:t>
            </a:r>
            <a:endParaRPr lang="en-US" altLang="ja-JP" dirty="0"/>
          </a:p>
          <a:p>
            <a:pPr lvl="2"/>
            <a:r>
              <a:rPr kumimoji="1" lang="ja-JP" altLang="en-US" dirty="0"/>
              <a:t>今回は</a:t>
            </a:r>
            <a:r>
              <a:rPr kumimoji="1" lang="en-US" altLang="ja-JP" dirty="0"/>
              <a:t>32</a:t>
            </a:r>
            <a:r>
              <a:rPr kumimoji="1" lang="ja-JP" altLang="en-US" dirty="0"/>
              <a:t>要素</a:t>
            </a:r>
            <a:r>
              <a:rPr kumimoji="1" lang="en-US" altLang="ja-JP" dirty="0"/>
              <a:t>×4 = 128 </a:t>
            </a:r>
            <a:r>
              <a:rPr kumimoji="1" lang="ja-JP" altLang="en-US" dirty="0"/>
              <a:t>が間隔に</a:t>
            </a:r>
            <a:endParaRPr kumimoji="1" lang="en-US" altLang="ja-JP" dirty="0"/>
          </a:p>
        </p:txBody>
      </p:sp>
      <p:sp>
        <p:nvSpPr>
          <p:cNvPr id="4" name="正方形/長方形 3"/>
          <p:cNvSpPr/>
          <p:nvPr/>
        </p:nvSpPr>
        <p:spPr bwMode="auto">
          <a:xfrm>
            <a:off x="2681979" y="1268976"/>
            <a:ext cx="4320048" cy="216002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6" name="正方形/長方形 5"/>
          <p:cNvSpPr/>
          <p:nvPr/>
        </p:nvSpPr>
        <p:spPr bwMode="auto">
          <a:xfrm>
            <a:off x="2681979" y="1988984"/>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128</a:t>
            </a: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2681979" y="908972"/>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タグ</a:t>
            </a:r>
          </a:p>
        </p:txBody>
      </p:sp>
      <p:sp>
        <p:nvSpPr>
          <p:cNvPr id="9" name="正方形/長方形 8"/>
          <p:cNvSpPr/>
          <p:nvPr/>
        </p:nvSpPr>
        <p:spPr bwMode="auto">
          <a:xfrm>
            <a:off x="3401987" y="908972"/>
            <a:ext cx="1440016"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ライン</a:t>
            </a:r>
          </a:p>
        </p:txBody>
      </p:sp>
      <p:sp>
        <p:nvSpPr>
          <p:cNvPr id="10" name="正方形/長方形 9"/>
          <p:cNvSpPr/>
          <p:nvPr/>
        </p:nvSpPr>
        <p:spPr bwMode="auto">
          <a:xfrm>
            <a:off x="2681979" y="1268976"/>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a:t>
            </a: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2681979" y="1628980"/>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64</a:t>
            </a:r>
            <a:endParaRPr kumimoji="1" lang="ja-JP" altLang="en-US" sz="1600" dirty="0">
              <a:solidFill>
                <a:schemeClr val="tx1">
                  <a:lumMod val="75000"/>
                  <a:lumOff val="25000"/>
                </a:schemeClr>
              </a:solidFill>
              <a:latin typeface="+mn-ea"/>
            </a:endParaRPr>
          </a:p>
        </p:txBody>
      </p:sp>
      <p:sp>
        <p:nvSpPr>
          <p:cNvPr id="62" name="正方形/長方形 61"/>
          <p:cNvSpPr/>
          <p:nvPr/>
        </p:nvSpPr>
        <p:spPr bwMode="auto">
          <a:xfrm>
            <a:off x="3401987" y="1988984"/>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b="1" dirty="0">
                <a:solidFill>
                  <a:schemeClr val="accent6"/>
                </a:solidFill>
                <a:latin typeface="Consolas" panose="020B0609020204030204" pitchFamily="49" charset="0"/>
              </a:rPr>
              <a:t>A[1][0]</a:t>
            </a:r>
            <a:r>
              <a:rPr lang="en-US" altLang="ja-JP" sz="1600" dirty="0">
                <a:solidFill>
                  <a:schemeClr val="tx1">
                    <a:lumMod val="75000"/>
                    <a:lumOff val="25000"/>
                  </a:schemeClr>
                </a:solidFill>
                <a:latin typeface="Consolas" panose="020B0609020204030204" pitchFamily="49" charset="0"/>
              </a:rPr>
              <a:t>,  A[1][1], ... A[1][15]</a:t>
            </a:r>
            <a:endParaRPr lang="ja-JP" altLang="en-US" sz="1600" dirty="0">
              <a:solidFill>
                <a:schemeClr val="tx1">
                  <a:lumMod val="75000"/>
                  <a:lumOff val="25000"/>
                </a:schemeClr>
              </a:solidFill>
              <a:latin typeface="Consolas" panose="020B0609020204030204" pitchFamily="49" charset="0"/>
            </a:endParaRPr>
          </a:p>
        </p:txBody>
      </p:sp>
      <p:sp>
        <p:nvSpPr>
          <p:cNvPr id="63" name="正方形/長方形 62"/>
          <p:cNvSpPr/>
          <p:nvPr/>
        </p:nvSpPr>
        <p:spPr bwMode="auto">
          <a:xfrm>
            <a:off x="3401987" y="1268976"/>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b="1" dirty="0">
                <a:solidFill>
                  <a:schemeClr val="accent6"/>
                </a:solidFill>
                <a:latin typeface="Consolas" panose="020B0609020204030204" pitchFamily="49" charset="0"/>
              </a:rPr>
              <a:t>A[0][0</a:t>
            </a:r>
            <a:r>
              <a:rPr lang="en-US" altLang="ja-JP" sz="1600" b="1" dirty="0">
                <a:solidFill>
                  <a:schemeClr val="accent6"/>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  A[0][1], ... A[0][15]</a:t>
            </a:r>
            <a:endParaRPr kumimoji="1" lang="ja-JP" altLang="en-US" sz="1600" dirty="0">
              <a:solidFill>
                <a:schemeClr val="tx1">
                  <a:lumMod val="75000"/>
                  <a:lumOff val="25000"/>
                </a:schemeClr>
              </a:solidFill>
              <a:latin typeface="Consolas" panose="020B0609020204030204" pitchFamily="49" charset="0"/>
            </a:endParaRPr>
          </a:p>
        </p:txBody>
      </p:sp>
      <p:sp>
        <p:nvSpPr>
          <p:cNvPr id="64" name="正方形/長方形 63"/>
          <p:cNvSpPr/>
          <p:nvPr/>
        </p:nvSpPr>
        <p:spPr bwMode="auto">
          <a:xfrm>
            <a:off x="3401987" y="1628980"/>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Consolas" panose="020B0609020204030204" pitchFamily="49" charset="0"/>
              </a:rPr>
              <a:t>A[0][16], A[0][17],... A[0][31]</a:t>
            </a:r>
            <a:endParaRPr kumimoji="1" lang="ja-JP" altLang="en-US" sz="1600" dirty="0">
              <a:solidFill>
                <a:schemeClr val="tx1">
                  <a:lumMod val="75000"/>
                  <a:lumOff val="25000"/>
                </a:schemeClr>
              </a:solidFill>
              <a:latin typeface="Consolas" panose="020B0609020204030204" pitchFamily="49" charset="0"/>
            </a:endParaRPr>
          </a:p>
        </p:txBody>
      </p:sp>
      <p:sp>
        <p:nvSpPr>
          <p:cNvPr id="75" name="正方形/長方形 74"/>
          <p:cNvSpPr/>
          <p:nvPr/>
        </p:nvSpPr>
        <p:spPr bwMode="auto">
          <a:xfrm>
            <a:off x="2681979" y="3068996"/>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a:t>
            </a:r>
            <a:endParaRPr kumimoji="1" lang="ja-JP" altLang="en-US" sz="1600" dirty="0">
              <a:solidFill>
                <a:schemeClr val="tx1">
                  <a:lumMod val="75000"/>
                  <a:lumOff val="25000"/>
                </a:schemeClr>
              </a:solidFill>
              <a:latin typeface="+mn-ea"/>
            </a:endParaRPr>
          </a:p>
        </p:txBody>
      </p:sp>
      <p:sp>
        <p:nvSpPr>
          <p:cNvPr id="76" name="正方形/長方形 75"/>
          <p:cNvSpPr/>
          <p:nvPr/>
        </p:nvSpPr>
        <p:spPr bwMode="auto">
          <a:xfrm>
            <a:off x="3401987" y="3068996"/>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kumimoji="1" lang="ja-JP" altLang="en-US" sz="1600" dirty="0">
              <a:solidFill>
                <a:schemeClr val="tx1">
                  <a:lumMod val="75000"/>
                  <a:lumOff val="25000"/>
                </a:schemeClr>
              </a:solidFill>
              <a:latin typeface="Consolas" panose="020B0609020204030204" pitchFamily="49" charset="0"/>
            </a:endParaRPr>
          </a:p>
        </p:txBody>
      </p:sp>
      <p:sp>
        <p:nvSpPr>
          <p:cNvPr id="77" name="正方形/長方形 76"/>
          <p:cNvSpPr/>
          <p:nvPr/>
        </p:nvSpPr>
        <p:spPr bwMode="auto">
          <a:xfrm>
            <a:off x="2681979" y="2708992"/>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256</a:t>
            </a:r>
            <a:endParaRPr kumimoji="1" lang="ja-JP" altLang="en-US" sz="1600" dirty="0">
              <a:solidFill>
                <a:schemeClr val="tx1">
                  <a:lumMod val="75000"/>
                  <a:lumOff val="25000"/>
                </a:schemeClr>
              </a:solidFill>
              <a:latin typeface="+mn-ea"/>
            </a:endParaRPr>
          </a:p>
        </p:txBody>
      </p:sp>
      <p:sp>
        <p:nvSpPr>
          <p:cNvPr id="78" name="正方形/長方形 77"/>
          <p:cNvSpPr/>
          <p:nvPr/>
        </p:nvSpPr>
        <p:spPr bwMode="auto">
          <a:xfrm>
            <a:off x="2681979" y="2348988"/>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192</a:t>
            </a:r>
            <a:endParaRPr kumimoji="1" lang="ja-JP" altLang="en-US" sz="1600" dirty="0">
              <a:solidFill>
                <a:schemeClr val="tx1">
                  <a:lumMod val="75000"/>
                  <a:lumOff val="25000"/>
                </a:schemeClr>
              </a:solidFill>
              <a:latin typeface="+mn-ea"/>
            </a:endParaRPr>
          </a:p>
        </p:txBody>
      </p:sp>
      <p:sp>
        <p:nvSpPr>
          <p:cNvPr id="79" name="正方形/長方形 78"/>
          <p:cNvSpPr/>
          <p:nvPr/>
        </p:nvSpPr>
        <p:spPr bwMode="auto">
          <a:xfrm>
            <a:off x="3401987" y="2708992"/>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b="1" dirty="0">
                <a:solidFill>
                  <a:schemeClr val="accent6"/>
                </a:solidFill>
                <a:latin typeface="Consolas" panose="020B0609020204030204" pitchFamily="49" charset="0"/>
              </a:rPr>
              <a:t>A[2][0]</a:t>
            </a:r>
            <a:r>
              <a:rPr lang="en-US" altLang="ja-JP" sz="1600" dirty="0">
                <a:solidFill>
                  <a:schemeClr val="tx1">
                    <a:lumMod val="75000"/>
                    <a:lumOff val="25000"/>
                  </a:schemeClr>
                </a:solidFill>
                <a:latin typeface="Consolas" panose="020B0609020204030204" pitchFamily="49" charset="0"/>
              </a:rPr>
              <a:t>,  A[2][1], ... A[2][15]</a:t>
            </a:r>
            <a:endParaRPr lang="ja-JP" altLang="en-US" sz="1600" dirty="0">
              <a:solidFill>
                <a:schemeClr val="tx1">
                  <a:lumMod val="75000"/>
                  <a:lumOff val="25000"/>
                </a:schemeClr>
              </a:solidFill>
              <a:latin typeface="Consolas" panose="020B0609020204030204" pitchFamily="49" charset="0"/>
            </a:endParaRPr>
          </a:p>
        </p:txBody>
      </p:sp>
      <p:sp>
        <p:nvSpPr>
          <p:cNvPr id="80" name="正方形/長方形 79"/>
          <p:cNvSpPr/>
          <p:nvPr/>
        </p:nvSpPr>
        <p:spPr bwMode="auto">
          <a:xfrm>
            <a:off x="3401987" y="2348988"/>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Consolas" panose="020B0609020204030204" pitchFamily="49" charset="0"/>
              </a:rPr>
              <a:t>A[1][16], A[1][17],... A[1][31]</a:t>
            </a:r>
            <a:endParaRPr kumimoji="1" lang="ja-JP" altLang="en-US" sz="1600"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25271061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アドレスとセットの対応の復習</a:t>
            </a:r>
          </a:p>
        </p:txBody>
      </p:sp>
      <p:sp>
        <p:nvSpPr>
          <p:cNvPr id="3" name="テキスト プレースホルダー 2"/>
          <p:cNvSpPr>
            <a:spLocks noGrp="1"/>
          </p:cNvSpPr>
          <p:nvPr>
            <p:ph type="body" sz="quarter" idx="10"/>
          </p:nvPr>
        </p:nvSpPr>
        <p:spPr>
          <a:xfrm>
            <a:off x="431954" y="3068996"/>
            <a:ext cx="8460094" cy="3239729"/>
          </a:xfrm>
        </p:spPr>
        <p:txBody>
          <a:bodyPr/>
          <a:lstStyle/>
          <a:p>
            <a:r>
              <a:rPr lang="ja-JP" altLang="en-US" dirty="0"/>
              <a:t>ライン部分の上位にあるビット </a:t>
            </a:r>
            <a:r>
              <a:rPr lang="en-US" altLang="ja-JP" dirty="0"/>
              <a:t>6 </a:t>
            </a:r>
            <a:r>
              <a:rPr lang="ja-JP" altLang="en-US" dirty="0"/>
              <a:t>～ </a:t>
            </a:r>
            <a:r>
              <a:rPr lang="en-US" altLang="ja-JP" dirty="0"/>
              <a:t>b </a:t>
            </a:r>
            <a:r>
              <a:rPr lang="ja-JP" altLang="en-US" dirty="0"/>
              <a:t>（計</a:t>
            </a:r>
            <a:r>
              <a:rPr lang="en-US" altLang="ja-JP" dirty="0"/>
              <a:t>6</a:t>
            </a:r>
            <a:r>
              <a:rPr lang="ja-JP" altLang="en-US" dirty="0"/>
              <a:t>ビット）</a:t>
            </a:r>
            <a:endParaRPr lang="en-US" altLang="ja-JP" dirty="0"/>
          </a:p>
          <a:p>
            <a:pPr lvl="1"/>
            <a:r>
              <a:rPr lang="ja-JP" altLang="en-US" dirty="0"/>
              <a:t>この部分を使って，どのセットにアクセスするか決める</a:t>
            </a:r>
            <a:endParaRPr lang="en-US" altLang="ja-JP" dirty="0"/>
          </a:p>
          <a:p>
            <a:r>
              <a:rPr lang="en-US" altLang="ja-JP" dirty="0"/>
              <a:t>L1</a:t>
            </a:r>
            <a:r>
              <a:rPr lang="ja-JP" altLang="en-US" dirty="0"/>
              <a:t>キャッシュのセット数部分は</a:t>
            </a:r>
            <a:r>
              <a:rPr lang="en-US" altLang="ja-JP" dirty="0"/>
              <a:t>6</a:t>
            </a:r>
            <a:r>
              <a:rPr lang="ja-JP" altLang="en-US" dirty="0"/>
              <a:t>ビットある</a:t>
            </a:r>
            <a:endParaRPr lang="en-US" altLang="ja-JP" dirty="0"/>
          </a:p>
          <a:p>
            <a:pPr lvl="1"/>
            <a:r>
              <a:rPr lang="en-US" altLang="ja-JP" dirty="0"/>
              <a:t>32KB, 64</a:t>
            </a:r>
            <a:r>
              <a:rPr lang="ja-JP" altLang="en-US" dirty="0"/>
              <a:t>バイトライン</a:t>
            </a:r>
            <a:r>
              <a:rPr lang="en-US" altLang="ja-JP" dirty="0"/>
              <a:t>, 8-way</a:t>
            </a:r>
          </a:p>
          <a:p>
            <a:pPr lvl="1"/>
            <a:r>
              <a:rPr lang="en-US" altLang="ja-JP" dirty="0"/>
              <a:t>32768 / 64 / 8 = 64 = 2^6</a:t>
            </a:r>
          </a:p>
        </p:txBody>
      </p:sp>
      <p:sp>
        <p:nvSpPr>
          <p:cNvPr id="4" name="正方形/長方形 3"/>
          <p:cNvSpPr/>
          <p:nvPr/>
        </p:nvSpPr>
        <p:spPr bwMode="auto">
          <a:xfrm>
            <a:off x="5202006"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5202006"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6" name="正方形/長方形 5"/>
          <p:cNvSpPr/>
          <p:nvPr/>
        </p:nvSpPr>
        <p:spPr bwMode="auto">
          <a:xfrm>
            <a:off x="5202006"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7" name="正方形/長方形 6"/>
          <p:cNvSpPr/>
          <p:nvPr/>
        </p:nvSpPr>
        <p:spPr bwMode="auto">
          <a:xfrm>
            <a:off x="5922014"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5922014"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5202006"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0" name="正方形/長方形 9"/>
          <p:cNvSpPr/>
          <p:nvPr/>
        </p:nvSpPr>
        <p:spPr bwMode="auto">
          <a:xfrm>
            <a:off x="5202006"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1" name="正方形/長方形 10"/>
          <p:cNvSpPr/>
          <p:nvPr/>
        </p:nvSpPr>
        <p:spPr bwMode="auto">
          <a:xfrm>
            <a:off x="5922014"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5922014"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5202007"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592201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15" name="正方形/長方形 14"/>
          <p:cNvSpPr/>
          <p:nvPr/>
        </p:nvSpPr>
        <p:spPr bwMode="auto">
          <a:xfrm>
            <a:off x="4842002" y="126897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6" name="正方形/長方形 15"/>
          <p:cNvSpPr/>
          <p:nvPr/>
        </p:nvSpPr>
        <p:spPr bwMode="auto">
          <a:xfrm>
            <a:off x="4842002" y="162898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4842002" y="198898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4842002" y="234898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19" name="二等辺三角形 18"/>
          <p:cNvSpPr/>
          <p:nvPr/>
        </p:nvSpPr>
        <p:spPr bwMode="auto">
          <a:xfrm rot="16200000">
            <a:off x="3986993" y="1853983"/>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6732023"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6732023"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2" name="正方形/長方形 21"/>
          <p:cNvSpPr/>
          <p:nvPr/>
        </p:nvSpPr>
        <p:spPr bwMode="auto">
          <a:xfrm>
            <a:off x="6732023"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3" name="正方形/長方形 22"/>
          <p:cNvSpPr/>
          <p:nvPr/>
        </p:nvSpPr>
        <p:spPr bwMode="auto">
          <a:xfrm>
            <a:off x="7452031"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7452031"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6732023"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6" name="正方形/長方形 25"/>
          <p:cNvSpPr/>
          <p:nvPr/>
        </p:nvSpPr>
        <p:spPr bwMode="auto">
          <a:xfrm>
            <a:off x="6732023"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7" name="正方形/長方形 26"/>
          <p:cNvSpPr/>
          <p:nvPr/>
        </p:nvSpPr>
        <p:spPr bwMode="auto">
          <a:xfrm>
            <a:off x="7452031"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7452031"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673202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0" name="正方形/長方形 29"/>
          <p:cNvSpPr/>
          <p:nvPr/>
        </p:nvSpPr>
        <p:spPr bwMode="auto">
          <a:xfrm>
            <a:off x="7452031"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31" name="正方形/長方形 30"/>
          <p:cNvSpPr/>
          <p:nvPr/>
        </p:nvSpPr>
        <p:spPr bwMode="auto">
          <a:xfrm>
            <a:off x="971960" y="1448978"/>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3" name="直線矢印コネクタ 32"/>
          <p:cNvCxnSpPr/>
          <p:nvPr/>
        </p:nvCxnSpPr>
        <p:spPr bwMode="auto">
          <a:xfrm>
            <a:off x="971960" y="1358977"/>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p:cNvSpPr/>
          <p:nvPr/>
        </p:nvSpPr>
        <p:spPr bwMode="auto">
          <a:xfrm>
            <a:off x="2051972"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35" name="正方形/長方形 34"/>
          <p:cNvSpPr/>
          <p:nvPr/>
        </p:nvSpPr>
        <p:spPr bwMode="auto">
          <a:xfrm>
            <a:off x="3131985" y="1448978"/>
            <a:ext cx="720008"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Consolas" panose="020B0609020204030204" pitchFamily="49" charset="0"/>
              </a:rPr>
              <a:t>ライン</a:t>
            </a:r>
            <a:endParaRPr kumimoji="1" lang="ja-JP" altLang="en-US" dirty="0">
              <a:solidFill>
                <a:schemeClr val="tx1">
                  <a:lumMod val="75000"/>
                  <a:lumOff val="25000"/>
                </a:schemeClr>
              </a:solidFill>
              <a:latin typeface="Consolas" panose="020B0609020204030204" pitchFamily="49" charset="0"/>
            </a:endParaRPr>
          </a:p>
        </p:txBody>
      </p:sp>
      <p:cxnSp>
        <p:nvCxnSpPr>
          <p:cNvPr id="37" name="直線コネクタ 36"/>
          <p:cNvCxnSpPr/>
          <p:nvPr/>
        </p:nvCxnSpPr>
        <p:spPr bwMode="auto">
          <a:xfrm>
            <a:off x="2411976" y="1988984"/>
            <a:ext cx="720008" cy="0"/>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40" name="正方形/長方形 39"/>
          <p:cNvSpPr/>
          <p:nvPr/>
        </p:nvSpPr>
        <p:spPr bwMode="auto">
          <a:xfrm>
            <a:off x="2411976" y="216898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6"/>
                </a:solidFill>
                <a:latin typeface="+mn-ea"/>
              </a:rPr>
              <a:t>ここの</a:t>
            </a:r>
            <a:r>
              <a:rPr kumimoji="1" lang="en-US" altLang="ja-JP" sz="1600" dirty="0">
                <a:solidFill>
                  <a:schemeClr val="accent6"/>
                </a:solidFill>
                <a:latin typeface="+mn-ea"/>
              </a:rPr>
              <a:t>6</a:t>
            </a:r>
            <a:r>
              <a:rPr kumimoji="1" lang="ja-JP" altLang="en-US" sz="1600" dirty="0">
                <a:solidFill>
                  <a:schemeClr val="accent6"/>
                </a:solidFill>
                <a:latin typeface="+mn-ea"/>
              </a:rPr>
              <a:t>ビットが</a:t>
            </a:r>
            <a:endParaRPr kumimoji="1" lang="en-US" altLang="ja-JP" sz="1600" dirty="0">
              <a:solidFill>
                <a:schemeClr val="accent6"/>
              </a:solidFill>
              <a:latin typeface="+mn-ea"/>
            </a:endParaRPr>
          </a:p>
          <a:p>
            <a:pPr algn="ctr"/>
            <a:r>
              <a:rPr kumimoji="1" lang="ja-JP" altLang="en-US" sz="1600" dirty="0">
                <a:solidFill>
                  <a:schemeClr val="accent6"/>
                </a:solidFill>
                <a:latin typeface="+mn-ea"/>
              </a:rPr>
              <a:t>セットの位置を決める</a:t>
            </a:r>
          </a:p>
        </p:txBody>
      </p:sp>
      <p:sp>
        <p:nvSpPr>
          <p:cNvPr id="41" name="正方形/長方形 40"/>
          <p:cNvSpPr/>
          <p:nvPr/>
        </p:nvSpPr>
        <p:spPr bwMode="auto">
          <a:xfrm>
            <a:off x="3221985"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Consolas" panose="020B0609020204030204" pitchFamily="49" charset="0"/>
              </a:rPr>
              <a:t>543210</a:t>
            </a:r>
            <a:endParaRPr kumimoji="1" lang="ja-JP" altLang="en-US" sz="1600" dirty="0">
              <a:solidFill>
                <a:schemeClr val="tx1">
                  <a:lumMod val="75000"/>
                  <a:lumOff val="25000"/>
                </a:schemeClr>
              </a:solidFill>
              <a:latin typeface="Consolas" panose="020B0609020204030204" pitchFamily="49" charset="0"/>
            </a:endParaRPr>
          </a:p>
        </p:txBody>
      </p:sp>
      <p:sp>
        <p:nvSpPr>
          <p:cNvPr id="43" name="正方形/長方形 42"/>
          <p:cNvSpPr/>
          <p:nvPr/>
        </p:nvSpPr>
        <p:spPr bwMode="auto">
          <a:xfrm>
            <a:off x="2411976" y="1448978"/>
            <a:ext cx="720009" cy="270003"/>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Consolas" panose="020B0609020204030204" pitchFamily="49" charset="0"/>
              </a:rPr>
              <a:t>セット</a:t>
            </a:r>
          </a:p>
        </p:txBody>
      </p:sp>
      <p:sp>
        <p:nvSpPr>
          <p:cNvPr id="44" name="正方形/長方形 43"/>
          <p:cNvSpPr/>
          <p:nvPr/>
        </p:nvSpPr>
        <p:spPr bwMode="auto">
          <a:xfrm>
            <a:off x="2591978" y="1718981"/>
            <a:ext cx="270004"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Consolas" panose="020B0609020204030204" pitchFamily="49" charset="0"/>
              </a:rPr>
              <a:t>ba9876</a:t>
            </a:r>
            <a:endParaRPr kumimoji="1" lang="ja-JP" altLang="en-US" sz="1600"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42586761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大きな二次元配列で，２次元目を連続にすると</a:t>
            </a:r>
          </a:p>
        </p:txBody>
      </p:sp>
      <p:sp>
        <p:nvSpPr>
          <p:cNvPr id="3" name="テキスト プレースホルダー 2"/>
          <p:cNvSpPr>
            <a:spLocks noGrp="1"/>
          </p:cNvSpPr>
          <p:nvPr>
            <p:ph type="body" sz="quarter" idx="10"/>
          </p:nvPr>
        </p:nvSpPr>
        <p:spPr>
          <a:xfrm>
            <a:off x="431954" y="3339306"/>
            <a:ext cx="8460094" cy="3239729"/>
          </a:xfrm>
        </p:spPr>
        <p:txBody>
          <a:bodyPr/>
          <a:lstStyle/>
          <a:p>
            <a:r>
              <a:rPr lang="ja-JP" altLang="en-US" dirty="0"/>
              <a:t>アドレス：</a:t>
            </a:r>
            <a:endParaRPr lang="en-US" altLang="ja-JP" dirty="0"/>
          </a:p>
          <a:p>
            <a:pPr lvl="1"/>
            <a:r>
              <a:rPr lang="en-US" altLang="ja-JP" dirty="0">
                <a:latin typeface="Consolas" panose="020B0609020204030204" pitchFamily="49" charset="0"/>
              </a:rPr>
              <a:t>A[0][0]: 0,</a:t>
            </a:r>
          </a:p>
          <a:p>
            <a:pPr lvl="1"/>
            <a:r>
              <a:rPr lang="en-US" altLang="ja-JP" dirty="0">
                <a:latin typeface="Consolas" panose="020B0609020204030204" pitchFamily="49" charset="0"/>
              </a:rPr>
              <a:t>A[1][0]: 4096</a:t>
            </a:r>
          </a:p>
          <a:p>
            <a:pPr lvl="1"/>
            <a:r>
              <a:rPr lang="en-US" altLang="ja-JP" dirty="0">
                <a:latin typeface="Consolas" panose="020B0609020204030204" pitchFamily="49" charset="0"/>
              </a:rPr>
              <a:t>A[2][0]: 8192</a:t>
            </a:r>
          </a:p>
          <a:p>
            <a:pPr lvl="1"/>
            <a:r>
              <a:rPr lang="ja-JP" altLang="en-US" dirty="0"/>
              <a:t> </a:t>
            </a:r>
            <a:r>
              <a:rPr lang="en-US" altLang="ja-JP" dirty="0"/>
              <a:t>1024</a:t>
            </a:r>
            <a:r>
              <a:rPr lang="ja-JP" altLang="en-US" dirty="0"/>
              <a:t>要素</a:t>
            </a:r>
            <a:r>
              <a:rPr lang="en-US" altLang="ja-JP" dirty="0"/>
              <a:t>×4B = 4096 = 2^12 </a:t>
            </a:r>
            <a:r>
              <a:rPr lang="ja-JP" altLang="en-US" dirty="0"/>
              <a:t>ごとにアクセス</a:t>
            </a:r>
            <a:endParaRPr lang="en-US" altLang="ja-JP" dirty="0"/>
          </a:p>
        </p:txBody>
      </p:sp>
      <p:sp>
        <p:nvSpPr>
          <p:cNvPr id="4" name="正方形/長方形 3"/>
          <p:cNvSpPr/>
          <p:nvPr/>
        </p:nvSpPr>
        <p:spPr bwMode="auto">
          <a:xfrm>
            <a:off x="5202006"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5202006"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6" name="正方形/長方形 5"/>
          <p:cNvSpPr/>
          <p:nvPr/>
        </p:nvSpPr>
        <p:spPr bwMode="auto">
          <a:xfrm>
            <a:off x="5202006"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7" name="正方形/長方形 6"/>
          <p:cNvSpPr/>
          <p:nvPr/>
        </p:nvSpPr>
        <p:spPr bwMode="auto">
          <a:xfrm>
            <a:off x="5922014"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5922014"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5202006"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0" name="正方形/長方形 9"/>
          <p:cNvSpPr/>
          <p:nvPr/>
        </p:nvSpPr>
        <p:spPr bwMode="auto">
          <a:xfrm>
            <a:off x="5202006"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1" name="正方形/長方形 10"/>
          <p:cNvSpPr/>
          <p:nvPr/>
        </p:nvSpPr>
        <p:spPr bwMode="auto">
          <a:xfrm>
            <a:off x="5922014"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5922014"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5202007"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592201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15" name="正方形/長方形 14"/>
          <p:cNvSpPr/>
          <p:nvPr/>
        </p:nvSpPr>
        <p:spPr bwMode="auto">
          <a:xfrm>
            <a:off x="4842002" y="126897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6" name="正方形/長方形 15"/>
          <p:cNvSpPr/>
          <p:nvPr/>
        </p:nvSpPr>
        <p:spPr bwMode="auto">
          <a:xfrm>
            <a:off x="4842002" y="162898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4842002" y="198898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4842002" y="234898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19" name="二等辺三角形 18"/>
          <p:cNvSpPr/>
          <p:nvPr/>
        </p:nvSpPr>
        <p:spPr bwMode="auto">
          <a:xfrm rot="16200000">
            <a:off x="3986993" y="1853983"/>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6732023"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6732023"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2" name="正方形/長方形 21"/>
          <p:cNvSpPr/>
          <p:nvPr/>
        </p:nvSpPr>
        <p:spPr bwMode="auto">
          <a:xfrm>
            <a:off x="6732023"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3" name="正方形/長方形 22"/>
          <p:cNvSpPr/>
          <p:nvPr/>
        </p:nvSpPr>
        <p:spPr bwMode="auto">
          <a:xfrm>
            <a:off x="7452031"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7452031"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6732023"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6" name="正方形/長方形 25"/>
          <p:cNvSpPr/>
          <p:nvPr/>
        </p:nvSpPr>
        <p:spPr bwMode="auto">
          <a:xfrm>
            <a:off x="6732023"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7" name="正方形/長方形 26"/>
          <p:cNvSpPr/>
          <p:nvPr/>
        </p:nvSpPr>
        <p:spPr bwMode="auto">
          <a:xfrm>
            <a:off x="7452031"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7452031"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673202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0" name="正方形/長方形 29"/>
          <p:cNvSpPr/>
          <p:nvPr/>
        </p:nvSpPr>
        <p:spPr bwMode="auto">
          <a:xfrm>
            <a:off x="7452031"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31" name="正方形/長方形 30"/>
          <p:cNvSpPr/>
          <p:nvPr/>
        </p:nvSpPr>
        <p:spPr bwMode="auto">
          <a:xfrm>
            <a:off x="971960" y="1448978"/>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3" name="直線矢印コネクタ 32"/>
          <p:cNvCxnSpPr/>
          <p:nvPr/>
        </p:nvCxnSpPr>
        <p:spPr bwMode="auto">
          <a:xfrm>
            <a:off x="971960" y="1358977"/>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p:cNvSpPr/>
          <p:nvPr/>
        </p:nvSpPr>
        <p:spPr bwMode="auto">
          <a:xfrm>
            <a:off x="2051972"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35" name="正方形/長方形 34"/>
          <p:cNvSpPr/>
          <p:nvPr/>
        </p:nvSpPr>
        <p:spPr bwMode="auto">
          <a:xfrm>
            <a:off x="3131985" y="1448978"/>
            <a:ext cx="720008"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Consolas" panose="020B0609020204030204" pitchFamily="49" charset="0"/>
              </a:rPr>
              <a:t>ライン</a:t>
            </a:r>
            <a:endParaRPr kumimoji="1" lang="ja-JP" altLang="en-US" dirty="0">
              <a:solidFill>
                <a:schemeClr val="tx1">
                  <a:lumMod val="75000"/>
                  <a:lumOff val="25000"/>
                </a:schemeClr>
              </a:solidFill>
              <a:latin typeface="Consolas" panose="020B0609020204030204" pitchFamily="49" charset="0"/>
            </a:endParaRPr>
          </a:p>
        </p:txBody>
      </p:sp>
      <p:cxnSp>
        <p:nvCxnSpPr>
          <p:cNvPr id="37" name="直線コネクタ 36"/>
          <p:cNvCxnSpPr/>
          <p:nvPr/>
        </p:nvCxnSpPr>
        <p:spPr bwMode="auto">
          <a:xfrm>
            <a:off x="2411976" y="1988984"/>
            <a:ext cx="720008" cy="0"/>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40" name="正方形/長方形 39"/>
          <p:cNvSpPr/>
          <p:nvPr/>
        </p:nvSpPr>
        <p:spPr bwMode="auto">
          <a:xfrm>
            <a:off x="2411976" y="216898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ここの</a:t>
            </a:r>
            <a:r>
              <a:rPr kumimoji="1" lang="en-US" altLang="ja-JP" sz="1600" dirty="0">
                <a:solidFill>
                  <a:schemeClr val="tx1">
                    <a:lumMod val="75000"/>
                    <a:lumOff val="25000"/>
                  </a:schemeClr>
                </a:solidFill>
                <a:latin typeface="+mn-ea"/>
              </a:rPr>
              <a:t>6</a:t>
            </a:r>
            <a:r>
              <a:rPr kumimoji="1" lang="ja-JP" altLang="en-US" sz="1600" dirty="0">
                <a:solidFill>
                  <a:schemeClr val="tx1">
                    <a:lumMod val="75000"/>
                    <a:lumOff val="25000"/>
                  </a:schemeClr>
                </a:solidFill>
                <a:latin typeface="+mn-ea"/>
              </a:rPr>
              <a:t>ビットが</a:t>
            </a:r>
            <a:endParaRPr kumimoji="1" lang="en-US" altLang="ja-JP" sz="1600" dirty="0">
              <a:solidFill>
                <a:schemeClr val="tx1">
                  <a:lumMod val="75000"/>
                  <a:lumOff val="25000"/>
                </a:schemeClr>
              </a:solidFill>
              <a:latin typeface="+mn-ea"/>
            </a:endParaRPr>
          </a:p>
          <a:p>
            <a:pPr algn="ctr"/>
            <a:r>
              <a:rPr kumimoji="1" lang="ja-JP" altLang="en-US" sz="1600" dirty="0">
                <a:solidFill>
                  <a:schemeClr val="tx1">
                    <a:lumMod val="75000"/>
                    <a:lumOff val="25000"/>
                  </a:schemeClr>
                </a:solidFill>
                <a:latin typeface="+mn-ea"/>
              </a:rPr>
              <a:t>セットの位置を決める</a:t>
            </a:r>
          </a:p>
        </p:txBody>
      </p:sp>
      <p:sp>
        <p:nvSpPr>
          <p:cNvPr id="41" name="正方形/長方形 40"/>
          <p:cNvSpPr/>
          <p:nvPr/>
        </p:nvSpPr>
        <p:spPr bwMode="auto">
          <a:xfrm>
            <a:off x="3221985"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Consolas" panose="020B0609020204030204" pitchFamily="49" charset="0"/>
              </a:rPr>
              <a:t>543210</a:t>
            </a:r>
            <a:endParaRPr kumimoji="1" lang="ja-JP" altLang="en-US" sz="1600" dirty="0">
              <a:solidFill>
                <a:schemeClr val="tx1">
                  <a:lumMod val="75000"/>
                  <a:lumOff val="25000"/>
                </a:schemeClr>
              </a:solidFill>
              <a:latin typeface="Consolas" panose="020B0609020204030204" pitchFamily="49" charset="0"/>
            </a:endParaRPr>
          </a:p>
        </p:txBody>
      </p:sp>
      <p:sp>
        <p:nvSpPr>
          <p:cNvPr id="43" name="正方形/長方形 42"/>
          <p:cNvSpPr/>
          <p:nvPr/>
        </p:nvSpPr>
        <p:spPr bwMode="auto">
          <a:xfrm>
            <a:off x="2411976" y="1448978"/>
            <a:ext cx="720009" cy="270003"/>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Consolas" panose="020B0609020204030204" pitchFamily="49" charset="0"/>
              </a:rPr>
              <a:t>セット</a:t>
            </a:r>
          </a:p>
        </p:txBody>
      </p:sp>
      <p:sp>
        <p:nvSpPr>
          <p:cNvPr id="44" name="正方形/長方形 43"/>
          <p:cNvSpPr/>
          <p:nvPr/>
        </p:nvSpPr>
        <p:spPr bwMode="auto">
          <a:xfrm>
            <a:off x="2591978" y="1718981"/>
            <a:ext cx="270004"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Consolas" panose="020B0609020204030204" pitchFamily="49" charset="0"/>
              </a:rPr>
              <a:t>ba9876</a:t>
            </a:r>
            <a:endParaRPr kumimoji="1" lang="ja-JP" altLang="en-US" sz="1600" dirty="0">
              <a:solidFill>
                <a:schemeClr val="tx1">
                  <a:lumMod val="75000"/>
                  <a:lumOff val="25000"/>
                </a:schemeClr>
              </a:solidFill>
              <a:latin typeface="Consolas" panose="020B0609020204030204" pitchFamily="49" charset="0"/>
            </a:endParaRPr>
          </a:p>
        </p:txBody>
      </p:sp>
      <p:sp>
        <p:nvSpPr>
          <p:cNvPr id="42" name="正方形/長方形 41"/>
          <p:cNvSpPr/>
          <p:nvPr/>
        </p:nvSpPr>
        <p:spPr bwMode="auto">
          <a:xfrm>
            <a:off x="2231974" y="3338999"/>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360000" lvl="1" indent="0">
              <a:buNone/>
            </a:pPr>
            <a:r>
              <a:rPr kumimoji="1" lang="en-US" altLang="ja-JP" sz="2000" dirty="0">
                <a:solidFill>
                  <a:schemeClr val="tx1">
                    <a:lumMod val="75000"/>
                    <a:lumOff val="25000"/>
                  </a:schemeClr>
                </a:solidFill>
                <a:latin typeface="Consolas" panose="020B0609020204030204" pitchFamily="49" charset="0"/>
              </a:rPr>
              <a:t>uint32_t A[1024][</a:t>
            </a:r>
            <a:r>
              <a:rPr kumimoji="1" lang="en-US" altLang="ja-JP" sz="2000" b="1" dirty="0">
                <a:solidFill>
                  <a:schemeClr val="accent5"/>
                </a:solidFill>
                <a:latin typeface="Consolas" panose="020B0609020204030204" pitchFamily="49" charset="0"/>
              </a:rPr>
              <a:t>1024</a:t>
            </a:r>
            <a:r>
              <a:rPr kumimoji="1" lang="en-US" altLang="ja-JP" sz="2000" dirty="0">
                <a:solidFill>
                  <a:schemeClr val="tx1">
                    <a:lumMod val="75000"/>
                    <a:lumOff val="25000"/>
                  </a:schemeClr>
                </a:solidFill>
                <a:latin typeface="Consolas" panose="020B0609020204030204" pitchFamily="49" charset="0"/>
              </a:rPr>
              <a:t>];</a:t>
            </a:r>
            <a:br>
              <a:rPr kumimoji="1" lang="en-US" altLang="ja-JP" sz="2000" dirty="0">
                <a:solidFill>
                  <a:schemeClr val="tx1">
                    <a:lumMod val="75000"/>
                    <a:lumOff val="25000"/>
                  </a:schemeClr>
                </a:solidFill>
                <a:latin typeface="Consolas" panose="020B0609020204030204" pitchFamily="49" charset="0"/>
              </a:rPr>
            </a:br>
            <a:r>
              <a:rPr lang="en-US" altLang="ja-JP" dirty="0">
                <a:latin typeface="Consolas" panose="020B0609020204030204" pitchFamily="49" charset="0"/>
              </a:rPr>
              <a:t>for (</a:t>
            </a:r>
            <a:r>
              <a:rPr lang="en-US" altLang="ja-JP" dirty="0" err="1">
                <a:latin typeface="Consolas" panose="020B0609020204030204" pitchFamily="49" charset="0"/>
              </a:rPr>
              <a:t>int</a:t>
            </a:r>
            <a:r>
              <a:rPr lang="en-US" altLang="ja-JP" dirty="0">
                <a:latin typeface="Consolas" panose="020B0609020204030204" pitchFamily="49" charset="0"/>
              </a:rPr>
              <a:t> j = 0; j &lt; SIZE; </a:t>
            </a:r>
            <a:r>
              <a:rPr lang="en-US" altLang="ja-JP" dirty="0" err="1">
                <a:latin typeface="Consolas" panose="020B0609020204030204" pitchFamily="49" charset="0"/>
              </a:rPr>
              <a:t>j++</a:t>
            </a:r>
            <a:r>
              <a:rPr lang="en-US" altLang="ja-JP" dirty="0">
                <a:latin typeface="Consolas" panose="020B0609020204030204" pitchFamily="49" charset="0"/>
              </a:rPr>
              <a:t>) </a:t>
            </a:r>
          </a:p>
          <a:p>
            <a:pPr marL="360000" lvl="1" indent="0">
              <a:buNone/>
            </a:pPr>
            <a:r>
              <a:rPr lang="en-US" altLang="ja-JP" dirty="0">
                <a:latin typeface="Consolas" panose="020B0609020204030204" pitchFamily="49" charset="0"/>
              </a:rPr>
              <a:t>    A</a:t>
            </a:r>
            <a:r>
              <a:rPr lang="en-US" altLang="ja-JP" b="1" dirty="0">
                <a:solidFill>
                  <a:schemeClr val="accent5"/>
                </a:solidFill>
                <a:latin typeface="Consolas" panose="020B0609020204030204" pitchFamily="49" charset="0"/>
              </a:rPr>
              <a:t>[j]</a:t>
            </a:r>
            <a:r>
              <a:rPr lang="en-US" altLang="ja-JP" dirty="0">
                <a:latin typeface="Consolas" panose="020B0609020204030204" pitchFamily="49" charset="0"/>
              </a:rPr>
              <a:t>[0]++;</a:t>
            </a:r>
            <a:endParaRPr lang="ja-JP" altLang="en-US" dirty="0">
              <a:latin typeface="Consolas" panose="020B0609020204030204" pitchFamily="49" charset="0"/>
            </a:endParaRPr>
          </a:p>
          <a:p>
            <a:pPr algn="ctr"/>
            <a:endParaRPr kumimoji="1" lang="ja-JP" altLang="en-US" sz="2000"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2261531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cerulean">
  <a:themeElements>
    <a:clrScheme name="ユーザー定義 1">
      <a:dk1>
        <a:sysClr val="windowText" lastClr="000000"/>
      </a:dk1>
      <a:lt1>
        <a:sysClr val="window" lastClr="FFFFFF"/>
      </a:lt1>
      <a:dk2>
        <a:srgbClr val="F4EB00"/>
      </a:dk2>
      <a:lt2>
        <a:srgbClr val="C4FF4A"/>
      </a:lt2>
      <a:accent1>
        <a:srgbClr val="4F81BD"/>
      </a:accent1>
      <a:accent2>
        <a:srgbClr val="C0504D"/>
      </a:accent2>
      <a:accent3>
        <a:srgbClr val="9BBB59"/>
      </a:accent3>
      <a:accent4>
        <a:srgbClr val="8064A2"/>
      </a:accent4>
      <a:accent5>
        <a:srgbClr val="328FAC"/>
      </a:accent5>
      <a:accent6>
        <a:srgbClr val="D87552"/>
      </a:accent6>
      <a:hlink>
        <a:srgbClr val="0000FF"/>
      </a:hlink>
      <a:folHlink>
        <a:srgbClr val="800080"/>
      </a:folHlink>
    </a:clrScheme>
    <a:fontScheme name="メイリオ-SegoeUI">
      <a:majorFont>
        <a:latin typeface="Segoe UI"/>
        <a:ea typeface="メイリオ"/>
        <a:cs typeface=""/>
      </a:majorFont>
      <a:minorFont>
        <a:latin typeface="Segoe UI"/>
        <a:ea typeface="メイリオ"/>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type="triangle" w="sm" len="med"/>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kumimoji="1" dirty="0" smtClean="0">
            <a:solidFill>
              <a:schemeClr val="tx1">
                <a:lumMod val="75000"/>
                <a:lumOff val="25000"/>
              </a:schemeClr>
            </a:solidFill>
            <a:latin typeface="+mn-ea"/>
          </a:defRPr>
        </a:defPPr>
      </a:lstStyle>
      <a:style>
        <a:lnRef idx="1">
          <a:schemeClr val="accent5"/>
        </a:lnRef>
        <a:fillRef idx="2">
          <a:schemeClr val="accent5"/>
        </a:fillRef>
        <a:effectRef idx="1">
          <a:schemeClr val="accent5"/>
        </a:effectRef>
        <a:fontRef idx="minor">
          <a:schemeClr val="dk1"/>
        </a:fontRef>
      </a: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defRPr>
        </a:defPPr>
      </a:lstStyle>
    </a:lnDef>
  </a:objectDefaults>
  <a:extraClrSchemeLst>
    <a:extraClrScheme>
      <a:clrScheme name="colorful water rev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lorful water rev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lorful water rev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lorful water rev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lorful water rev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lorful water rev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lorful water rev 8">
        <a:dk1>
          <a:srgbClr val="000000"/>
        </a:dk1>
        <a:lt1>
          <a:srgbClr val="FFFFFF"/>
        </a:lt1>
        <a:dk2>
          <a:srgbClr val="000000"/>
        </a:dk2>
        <a:lt2>
          <a:srgbClr val="808080"/>
        </a:lt2>
        <a:accent1>
          <a:srgbClr val="9999FF"/>
        </a:accent1>
        <a:accent2>
          <a:srgbClr val="3333CC"/>
        </a:accent2>
        <a:accent3>
          <a:srgbClr val="FFFFFF"/>
        </a:accent3>
        <a:accent4>
          <a:srgbClr val="000000"/>
        </a:accent4>
        <a:accent5>
          <a:srgbClr val="CACA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9">
        <a:dk1>
          <a:srgbClr val="000000"/>
        </a:dk1>
        <a:lt1>
          <a:srgbClr val="FFFFFF"/>
        </a:lt1>
        <a:dk2>
          <a:srgbClr val="000000"/>
        </a:dk2>
        <a:lt2>
          <a:srgbClr val="808080"/>
        </a:lt2>
        <a:accent1>
          <a:srgbClr val="9999FF"/>
        </a:accent1>
        <a:accent2>
          <a:srgbClr val="FF0000"/>
        </a:accent2>
        <a:accent3>
          <a:srgbClr val="FFFFFF"/>
        </a:accent3>
        <a:accent4>
          <a:srgbClr val="000000"/>
        </a:accent4>
        <a:accent5>
          <a:srgbClr val="CACAFF"/>
        </a:accent5>
        <a:accent6>
          <a:srgbClr val="E700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rulean" id="{B42443E9-F396-466A-92C3-7ED6F4EBC01F}" vid="{0CE6AD82-9598-49D5-BEEF-3DCDCFA8BE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cerulean</Template>
  <TotalTime>60329</TotalTime>
  <Words>7953</Words>
  <Application>Microsoft Office PowerPoint</Application>
  <PresentationFormat>画面に合わせる (4:3)</PresentationFormat>
  <Paragraphs>1404</Paragraphs>
  <Slides>109</Slides>
  <Notes>3</Notes>
  <HiddenSlides>3</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109</vt:i4>
      </vt:variant>
    </vt:vector>
  </HeadingPairs>
  <TitlesOfParts>
    <vt:vector size="120" baseType="lpstr">
      <vt:lpstr>HG丸ｺﾞｼｯｸM-PRO</vt:lpstr>
      <vt:lpstr>MeiryoKe_PGothic</vt:lpstr>
      <vt:lpstr>ＭＳ Ｐゴシック</vt:lpstr>
      <vt:lpstr>メイリオ</vt:lpstr>
      <vt:lpstr>Arial Narrow</vt:lpstr>
      <vt:lpstr>Calibri</vt:lpstr>
      <vt:lpstr>Cambria Math</vt:lpstr>
      <vt:lpstr>Consolas</vt:lpstr>
      <vt:lpstr>Segoe UI</vt:lpstr>
      <vt:lpstr>Wingdings</vt:lpstr>
      <vt:lpstr>cerulean</vt:lpstr>
      <vt:lpstr>先進計算機構成論 12</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マルチスレッドによる解決</vt:lpstr>
      <vt:lpstr>質問とか感想</vt:lpstr>
      <vt:lpstr>前回の内容</vt:lpstr>
      <vt:lpstr>今日の内容</vt:lpstr>
      <vt:lpstr>キャッシュとは？</vt:lpstr>
      <vt:lpstr>原理は同じ</vt:lpstr>
      <vt:lpstr>性能へ大きく影響するし，影響範囲も広い</vt:lpstr>
      <vt:lpstr>例：行列積の実装と性能</vt:lpstr>
      <vt:lpstr>内容</vt:lpstr>
      <vt:lpstr>メモリの性質</vt:lpstr>
      <vt:lpstr>メモリの構造と性質</vt:lpstr>
      <vt:lpstr>メモリの読み出し</vt:lpstr>
      <vt:lpstr>容量と速度</vt:lpstr>
      <vt:lpstr>実際にはアクセス時間は容量の平方根ぐらいに比例</vt:lpstr>
      <vt:lpstr>アクセス時間は容量の平方根ぐらいに比例</vt:lpstr>
      <vt:lpstr>速度</vt:lpstr>
      <vt:lpstr>データをとってくるのに，どのぐらいかかるか？</vt:lpstr>
      <vt:lpstr>メモリのまとめ</vt:lpstr>
      <vt:lpstr>内容</vt:lpstr>
      <vt:lpstr>記憶階層</vt:lpstr>
      <vt:lpstr>キャッシュの動作</vt:lpstr>
      <vt:lpstr>時間局所性</vt:lpstr>
      <vt:lpstr>実際には多層の構造になっている</vt:lpstr>
      <vt:lpstr>キャッシュの基本的な考え方のまとめ</vt:lpstr>
      <vt:lpstr>内容</vt:lpstr>
      <vt:lpstr>キャッシュへの性能への影響</vt:lpstr>
      <vt:lpstr>実際の測定データ</vt:lpstr>
      <vt:lpstr>プログラム最適化の上で，重要なポイント</vt:lpstr>
      <vt:lpstr>キャッシュ容量を意識した最適化</vt:lpstr>
      <vt:lpstr>キャッシュ容量を意識した最適化２</vt:lpstr>
      <vt:lpstr>最近はまた階層のトレンドが変わりつつある</vt:lpstr>
      <vt:lpstr>より大容量のメモリを使う場合</vt:lpstr>
      <vt:lpstr>内容</vt:lpstr>
      <vt:lpstr>キャッシュのレイテンシと命令スケジューリング</vt:lpstr>
      <vt:lpstr>L1: ４サイクル</vt:lpstr>
      <vt:lpstr>L1: ４サイクル</vt:lpstr>
      <vt:lpstr>L2: 10サイクル</vt:lpstr>
      <vt:lpstr>Out-of-order スーパスカラ・プロセッサ との関係</vt:lpstr>
      <vt:lpstr>Out-of-order スーパスカラ・プロセッサ</vt:lpstr>
      <vt:lpstr>ROB の状況</vt:lpstr>
      <vt:lpstr>メイン・メモリ・アクセス：300 サイクル</vt:lpstr>
      <vt:lpstr>実際のプログラム実行の様子 SPEC CPU 2006 ベンチマークの mcf より</vt:lpstr>
      <vt:lpstr>メモリ・レベル並列性 （Memory Level Parallelism）</vt:lpstr>
      <vt:lpstr>キャッシュのレイテンシと命令スケジューリング</vt:lpstr>
      <vt:lpstr>内容</vt:lpstr>
      <vt:lpstr>キャッシュの詳細</vt:lpstr>
      <vt:lpstr>キャッシュの基本的な構造</vt:lpstr>
      <vt:lpstr>読み出し時の動作</vt:lpstr>
      <vt:lpstr>フルアソシアティブ方式とその問題</vt:lpstr>
      <vt:lpstr>ダイレクトマップ方式</vt:lpstr>
      <vt:lpstr>セットアソシアティブ方式</vt:lpstr>
      <vt:lpstr>セットアソシアティブ方式の動作</vt:lpstr>
      <vt:lpstr>容量一定（=４）にして連想度を変えた場合</vt:lpstr>
      <vt:lpstr>競合と複雑さのトレードオフ</vt:lpstr>
      <vt:lpstr>各方式のまとめ</vt:lpstr>
      <vt:lpstr>キャッシュの詳細</vt:lpstr>
      <vt:lpstr>ライン</vt:lpstr>
      <vt:lpstr>容量の効率</vt:lpstr>
      <vt:lpstr>容量効率の向上</vt:lpstr>
      <vt:lpstr>空間局所性</vt:lpstr>
      <vt:lpstr>ライン単位の管理と空間局所性</vt:lpstr>
      <vt:lpstr>キャッシュの詳細</vt:lpstr>
      <vt:lpstr>キャッシュ内のデータの配置</vt:lpstr>
      <vt:lpstr>セットアソシアティブ・キャッシュの例</vt:lpstr>
      <vt:lpstr>アドレスとラインの対応</vt:lpstr>
      <vt:lpstr>アドレスとセットの対応</vt:lpstr>
      <vt:lpstr>アドレスとタグの対応</vt:lpstr>
      <vt:lpstr>アクセス時の動作の例</vt:lpstr>
      <vt:lpstr>キャッシュの詳細のまとめ</vt:lpstr>
      <vt:lpstr>内容</vt:lpstr>
      <vt:lpstr>キャッシュによる性能変化の例：密行列積</vt:lpstr>
      <vt:lpstr>目次</vt:lpstr>
      <vt:lpstr>行列の２次元配列による表現</vt:lpstr>
      <vt:lpstr>2次元配列のメモリ上の配置</vt:lpstr>
      <vt:lpstr>キャッシュ上の配置 （ラインサイズ64バイトの場合）</vt:lpstr>
      <vt:lpstr>配列のアクセス</vt:lpstr>
      <vt:lpstr>２次元目を連続させた場合の動作</vt:lpstr>
      <vt:lpstr>２次元目を連続させた場合の問題（１）</vt:lpstr>
      <vt:lpstr>２次元目を連続させた場合の問題（１）</vt:lpstr>
      <vt:lpstr>アドレスとセットの対応の復習</vt:lpstr>
      <vt:lpstr>大きな二次元配列で，２次元目を連続にすると</vt:lpstr>
      <vt:lpstr>アドレスが等間隔になるとどうなるか</vt:lpstr>
      <vt:lpstr>行列と二次元配列のまとめ</vt:lpstr>
      <vt:lpstr>基本的な行列積の実装</vt:lpstr>
      <vt:lpstr>行列積の動作イメージ</vt:lpstr>
      <vt:lpstr>重要なポイント</vt:lpstr>
      <vt:lpstr>i, j ,k をひっくり返した時の， 最内周ループのアクセス範囲</vt:lpstr>
      <vt:lpstr>最悪の場合（1100秒）と最良の場合（20秒） 上側はキャッシュを全く利用できていない</vt:lpstr>
      <vt:lpstr>まとめ</vt:lpstr>
      <vt:lpstr>レポート課題</vt:lpstr>
      <vt:lpstr>出欠と感想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shioya</dc:creator>
  <cp:lastModifiedBy>shioya</cp:lastModifiedBy>
  <cp:revision>12591</cp:revision>
  <cp:lastPrinted>2014-12-10T13:40:48Z</cp:lastPrinted>
  <dcterms:created xsi:type="dcterms:W3CDTF">2014-11-17T10:53:59Z</dcterms:created>
  <dcterms:modified xsi:type="dcterms:W3CDTF">2023-08-12T14:33:52Z</dcterms:modified>
</cp:coreProperties>
</file>