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67"/>
  </p:notesMasterIdLst>
  <p:sldIdLst>
    <p:sldId id="440" r:id="rId2"/>
    <p:sldId id="513" r:id="rId3"/>
    <p:sldId id="411" r:id="rId4"/>
    <p:sldId id="441" r:id="rId5"/>
    <p:sldId id="442" r:id="rId6"/>
    <p:sldId id="448" r:id="rId7"/>
    <p:sldId id="452" r:id="rId8"/>
    <p:sldId id="449" r:id="rId9"/>
    <p:sldId id="450" r:id="rId10"/>
    <p:sldId id="451" r:id="rId11"/>
    <p:sldId id="454" r:id="rId12"/>
    <p:sldId id="447" r:id="rId13"/>
    <p:sldId id="458" r:id="rId14"/>
    <p:sldId id="453" r:id="rId15"/>
    <p:sldId id="460" r:id="rId16"/>
    <p:sldId id="459" r:id="rId17"/>
    <p:sldId id="461" r:id="rId18"/>
    <p:sldId id="463" r:id="rId19"/>
    <p:sldId id="462" r:id="rId20"/>
    <p:sldId id="464" r:id="rId21"/>
    <p:sldId id="465" r:id="rId22"/>
    <p:sldId id="467" r:id="rId23"/>
    <p:sldId id="468" r:id="rId24"/>
    <p:sldId id="470" r:id="rId25"/>
    <p:sldId id="469" r:id="rId26"/>
    <p:sldId id="466" r:id="rId27"/>
    <p:sldId id="471" r:id="rId28"/>
    <p:sldId id="539" r:id="rId29"/>
    <p:sldId id="473" r:id="rId30"/>
    <p:sldId id="472" r:id="rId31"/>
    <p:sldId id="474" r:id="rId32"/>
    <p:sldId id="475" r:id="rId33"/>
    <p:sldId id="476" r:id="rId34"/>
    <p:sldId id="477" r:id="rId35"/>
    <p:sldId id="478" r:id="rId36"/>
    <p:sldId id="479" r:id="rId37"/>
    <p:sldId id="480" r:id="rId38"/>
    <p:sldId id="481" r:id="rId39"/>
    <p:sldId id="482" r:id="rId40"/>
    <p:sldId id="537" r:id="rId41"/>
    <p:sldId id="386" r:id="rId42"/>
    <p:sldId id="266" r:id="rId43"/>
    <p:sldId id="268" r:id="rId44"/>
    <p:sldId id="384" r:id="rId45"/>
    <p:sldId id="274" r:id="rId46"/>
    <p:sldId id="278" r:id="rId47"/>
    <p:sldId id="279" r:id="rId48"/>
    <p:sldId id="424" r:id="rId49"/>
    <p:sldId id="419" r:id="rId50"/>
    <p:sldId id="281" r:id="rId51"/>
    <p:sldId id="282" r:id="rId52"/>
    <p:sldId id="508" r:id="rId53"/>
    <p:sldId id="515" r:id="rId54"/>
    <p:sldId id="524" r:id="rId55"/>
    <p:sldId id="540" r:id="rId56"/>
    <p:sldId id="541" r:id="rId57"/>
    <p:sldId id="542" r:id="rId58"/>
    <p:sldId id="543" r:id="rId59"/>
    <p:sldId id="544" r:id="rId60"/>
    <p:sldId id="545" r:id="rId61"/>
    <p:sldId id="546" r:id="rId62"/>
    <p:sldId id="547" r:id="rId63"/>
    <p:sldId id="550" r:id="rId64"/>
    <p:sldId id="548" r:id="rId65"/>
    <p:sldId id="549" r:id="rId6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9933FF"/>
    <a:srgbClr val="FF9900"/>
    <a:srgbClr val="009999"/>
    <a:srgbClr val="4E4EF6"/>
    <a:srgbClr val="006699"/>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6862" autoAdjust="0"/>
  </p:normalViewPr>
  <p:slideViewPr>
    <p:cSldViewPr>
      <p:cViewPr>
        <p:scale>
          <a:sx n="100" d="100"/>
          <a:sy n="100" d="100"/>
        </p:scale>
        <p:origin x="3552" y="1324"/>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8219816272965874E-2"/>
          <c:y val="3.9198323614053281E-2"/>
          <c:w val="0.87122462817147861"/>
          <c:h val="0.67395709656045388"/>
        </c:manualLayout>
      </c:layout>
      <c:lineChart>
        <c:grouping val="standard"/>
        <c:varyColors val="0"/>
        <c:ser>
          <c:idx val="0"/>
          <c:order val="0"/>
          <c:tx>
            <c:strRef>
              <c:f>'cint-max'!$M$1</c:f>
              <c:strCache>
                <c:ptCount val="1"/>
                <c:pt idx="0">
                  <c:v>MHz</c:v>
                </c:pt>
              </c:strCache>
            </c:strRef>
          </c:tx>
          <c:spPr>
            <a:ln w="28575" cap="rnd">
              <a:solidFill>
                <a:srgbClr val="328FAC"/>
              </a:solidFill>
              <a:round/>
            </a:ln>
            <a:effectLst/>
          </c:spPr>
          <c:marker>
            <c:symbol val="circle"/>
            <c:size val="5"/>
            <c:spPr>
              <a:solidFill>
                <a:srgbClr val="328FAC"/>
              </a:solidFill>
              <a:ln w="9525">
                <a:solidFill>
                  <a:srgbClr val="328FAC"/>
                </a:solidFill>
              </a:ln>
              <a:effectLst/>
            </c:spPr>
          </c:marker>
          <c:cat>
            <c:multiLvlStrRef>
              <c:f>'cint-max'!$K$2:$L$27</c:f>
              <c:multiLvlStrCache>
                <c:ptCount val="24"/>
                <c:lvl>
                  <c:pt idx="0">
                    <c:v>Alpha 21164</c:v>
                  </c:pt>
                  <c:pt idx="1">
                    <c:v>Alpha 21264</c:v>
                  </c:pt>
                  <c:pt idx="2">
                    <c:v>Pentium III Xeon </c:v>
                  </c:pt>
                  <c:pt idx="3">
                    <c:v>Pentium 4 processor</c:v>
                  </c:pt>
                  <c:pt idx="4">
                    <c:v>POWER4</c:v>
                  </c:pt>
                  <c:pt idx="5">
                    <c:v>Pentium 4 Processor</c:v>
                  </c:pt>
                  <c:pt idx="6">
                    <c:v>Pentium 4 Processor</c:v>
                  </c:pt>
                  <c:pt idx="7">
                    <c:v>Pentium 4 processor</c:v>
                  </c:pt>
                  <c:pt idx="8">
                    <c:v>Athlon (TM) 64 FX-57</c:v>
                  </c:pt>
                  <c:pt idx="9">
                    <c:v>Core 2 Extreme X6800</c:v>
                  </c:pt>
                  <c:pt idx="10">
                    <c:v>Xeon X5460</c:v>
                  </c:pt>
                  <c:pt idx="11">
                    <c:v>Core i7-965 Ex. Edition</c:v>
                  </c:pt>
                  <c:pt idx="12">
                    <c:v>Xeon W5590</c:v>
                  </c:pt>
                  <c:pt idx="13">
                    <c:v>Xeon X5680</c:v>
                  </c:pt>
                  <c:pt idx="14">
                    <c:v>Core i7-2600K</c:v>
                  </c:pt>
                  <c:pt idx="15">
                    <c:v>Xeon E5-2690</c:v>
                  </c:pt>
                  <c:pt idx="16">
                    <c:v>Xeon E5-2667 v2</c:v>
                  </c:pt>
                  <c:pt idx="17">
                    <c:v>Xeon E5-2643 v3</c:v>
                  </c:pt>
                  <c:pt idx="18">
                    <c:v>Core i7-5960X</c:v>
                  </c:pt>
                  <c:pt idx="19">
                    <c:v>Core i7-6700K</c:v>
                  </c:pt>
                  <c:pt idx="20">
                    <c:v>Xeon Gold 6146</c:v>
                  </c:pt>
                  <c:pt idx="21">
                    <c:v>Xeon E-2186G</c:v>
                  </c:pt>
                  <c:pt idx="22">
                    <c:v>Xeon E-2278G</c:v>
                  </c:pt>
                  <c:pt idx="23">
                    <c:v>Xeon E-2278G</c:v>
                  </c:pt>
                </c:lvl>
                <c:lvl>
                  <c:pt idx="0">
                    <c:v>97</c:v>
                  </c:pt>
                  <c:pt idx="1">
                    <c:v>98</c:v>
                  </c:pt>
                  <c:pt idx="2">
                    <c:v>99</c:v>
                  </c:pt>
                  <c:pt idx="3">
                    <c:v>00</c:v>
                  </c:pt>
                  <c:pt idx="4">
                    <c:v>01</c:v>
                  </c:pt>
                  <c:pt idx="5">
                    <c:v>02</c:v>
                  </c:pt>
                  <c:pt idx="6">
                    <c:v>03</c:v>
                  </c:pt>
                  <c:pt idx="7">
                    <c:v>04</c:v>
                  </c:pt>
                  <c:pt idx="8">
                    <c:v>05</c:v>
                  </c:pt>
                  <c:pt idx="9">
                    <c:v>06</c:v>
                  </c:pt>
                  <c:pt idx="10">
                    <c:v>07</c:v>
                  </c:pt>
                  <c:pt idx="11">
                    <c:v>08</c:v>
                  </c:pt>
                  <c:pt idx="12">
                    <c:v>09</c:v>
                  </c:pt>
                  <c:pt idx="13">
                    <c:v>10</c:v>
                  </c:pt>
                  <c:pt idx="14">
                    <c:v>11</c:v>
                  </c:pt>
                  <c:pt idx="15">
                    <c:v>12</c:v>
                  </c:pt>
                  <c:pt idx="16">
                    <c:v>13</c:v>
                  </c:pt>
                  <c:pt idx="17">
                    <c:v>14</c:v>
                  </c:pt>
                  <c:pt idx="18">
                    <c:v>15</c:v>
                  </c:pt>
                  <c:pt idx="19">
                    <c:v>16</c:v>
                  </c:pt>
                  <c:pt idx="20">
                    <c:v>17</c:v>
                  </c:pt>
                  <c:pt idx="21">
                    <c:v>18</c:v>
                  </c:pt>
                  <c:pt idx="22">
                    <c:v>19</c:v>
                  </c:pt>
                  <c:pt idx="23">
                    <c:v>20</c:v>
                  </c:pt>
                </c:lvl>
              </c:multiLvlStrCache>
            </c:multiLvlStrRef>
          </c:cat>
          <c:val>
            <c:numRef>
              <c:f>'cint-max'!$M$2:$M$27</c:f>
              <c:numCache>
                <c:formatCode>General</c:formatCode>
                <c:ptCount val="24"/>
                <c:pt idx="0">
                  <c:v>0.1875</c:v>
                </c:pt>
                <c:pt idx="1">
                  <c:v>0.1796875</c:v>
                </c:pt>
                <c:pt idx="2">
                  <c:v>0.2290625</c:v>
                </c:pt>
                <c:pt idx="3">
                  <c:v>0.46875</c:v>
                </c:pt>
                <c:pt idx="4">
                  <c:v>0.40625</c:v>
                </c:pt>
                <c:pt idx="5">
                  <c:v>0.95843750000000005</c:v>
                </c:pt>
                <c:pt idx="6">
                  <c:v>1</c:v>
                </c:pt>
                <c:pt idx="7">
                  <c:v>1.06</c:v>
                </c:pt>
                <c:pt idx="8">
                  <c:v>0.875</c:v>
                </c:pt>
                <c:pt idx="9">
                  <c:v>0.91656249999999995</c:v>
                </c:pt>
                <c:pt idx="10">
                  <c:v>0.98687499999999995</c:v>
                </c:pt>
                <c:pt idx="11">
                  <c:v>1</c:v>
                </c:pt>
                <c:pt idx="12">
                  <c:v>1.0415624999999999</c:v>
                </c:pt>
                <c:pt idx="13">
                  <c:v>1.3125</c:v>
                </c:pt>
                <c:pt idx="14">
                  <c:v>1.5</c:v>
                </c:pt>
                <c:pt idx="15">
                  <c:v>0.90625</c:v>
                </c:pt>
                <c:pt idx="16">
                  <c:v>1.03125</c:v>
                </c:pt>
                <c:pt idx="17">
                  <c:v>1.0625</c:v>
                </c:pt>
                <c:pt idx="18">
                  <c:v>1.40625</c:v>
                </c:pt>
                <c:pt idx="19">
                  <c:v>1.25</c:v>
                </c:pt>
                <c:pt idx="20">
                  <c:v>1</c:v>
                </c:pt>
                <c:pt idx="21">
                  <c:v>1.1875</c:v>
                </c:pt>
                <c:pt idx="22">
                  <c:v>1.0625</c:v>
                </c:pt>
                <c:pt idx="23">
                  <c:v>1.0625</c:v>
                </c:pt>
              </c:numCache>
            </c:numRef>
          </c:val>
          <c:smooth val="0"/>
          <c:extLst>
            <c:ext xmlns:c16="http://schemas.microsoft.com/office/drawing/2014/chart" uri="{C3380CC4-5D6E-409C-BE32-E72D297353CC}">
              <c16:uniqueId val="{00000000-17D8-41FA-BC87-7AA87CCC59A2}"/>
            </c:ext>
          </c:extLst>
        </c:ser>
        <c:dLbls>
          <c:showLegendKey val="0"/>
          <c:showVal val="0"/>
          <c:showCatName val="0"/>
          <c:showSerName val="0"/>
          <c:showPercent val="0"/>
          <c:showBubbleSize val="0"/>
        </c:dLbls>
        <c:marker val="1"/>
        <c:smooth val="0"/>
        <c:axId val="600388648"/>
        <c:axId val="600387864"/>
      </c:lineChart>
      <c:catAx>
        <c:axId val="60038864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00387864"/>
        <c:crosses val="autoZero"/>
        <c:auto val="1"/>
        <c:lblAlgn val="ctr"/>
        <c:lblOffset val="100"/>
        <c:noMultiLvlLbl val="0"/>
      </c:catAx>
      <c:valAx>
        <c:axId val="600387864"/>
        <c:scaling>
          <c:logBase val="10"/>
          <c:orientation val="minMax"/>
          <c:max val="2"/>
          <c:min val="0.1"/>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600388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2024/5/20</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47</a:t>
            </a:fld>
            <a:endParaRPr kumimoji="1" lang="ja-JP" altLang="en-US"/>
          </a:p>
        </p:txBody>
      </p:sp>
    </p:spTree>
    <p:extLst>
      <p:ext uri="{BB962C8B-B14F-4D97-AF65-F5344CB8AC3E}">
        <p14:creationId xmlns:p14="http://schemas.microsoft.com/office/powerpoint/2010/main" val="1205126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48</a:t>
            </a:fld>
            <a:endParaRPr kumimoji="1" lang="ja-JP" altLang="en-US"/>
          </a:p>
        </p:txBody>
      </p:sp>
    </p:spTree>
    <p:extLst>
      <p:ext uri="{BB962C8B-B14F-4D97-AF65-F5344CB8AC3E}">
        <p14:creationId xmlns:p14="http://schemas.microsoft.com/office/powerpoint/2010/main" val="1113147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49</a:t>
            </a:fld>
            <a:endParaRPr kumimoji="1" lang="ja-JP" altLang="en-US"/>
          </a:p>
        </p:txBody>
      </p:sp>
    </p:spTree>
    <p:extLst>
      <p:ext uri="{BB962C8B-B14F-4D97-AF65-F5344CB8AC3E}">
        <p14:creationId xmlns:p14="http://schemas.microsoft.com/office/powerpoint/2010/main" val="2851275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50</a:t>
            </a:fld>
            <a:endParaRPr kumimoji="1" lang="ja-JP" altLang="en-US"/>
          </a:p>
        </p:txBody>
      </p:sp>
    </p:spTree>
    <p:extLst>
      <p:ext uri="{BB962C8B-B14F-4D97-AF65-F5344CB8AC3E}">
        <p14:creationId xmlns:p14="http://schemas.microsoft.com/office/powerpoint/2010/main" val="1922252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51</a:t>
            </a:fld>
            <a:endParaRPr kumimoji="1" lang="ja-JP" altLang="en-US"/>
          </a:p>
        </p:txBody>
      </p:sp>
    </p:spTree>
    <p:extLst>
      <p:ext uri="{BB962C8B-B14F-4D97-AF65-F5344CB8AC3E}">
        <p14:creationId xmlns:p14="http://schemas.microsoft.com/office/powerpoint/2010/main" val="975747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8</a:t>
            </a:fld>
            <a:endParaRPr kumimoji="1" lang="ja-JP" altLang="en-US"/>
          </a:p>
        </p:txBody>
      </p:sp>
    </p:spTree>
    <p:extLst>
      <p:ext uri="{BB962C8B-B14F-4D97-AF65-F5344CB8AC3E}">
        <p14:creationId xmlns:p14="http://schemas.microsoft.com/office/powerpoint/2010/main" val="3360864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r>
              <a:rPr kumimoji="1" lang="ja-JP" altLang="en-US" dirty="0"/>
              <a:t>現在の </a:t>
            </a:r>
            <a:r>
              <a:rPr kumimoji="1" lang="en-US" altLang="ja-JP" dirty="0"/>
              <a:t>CPU </a:t>
            </a:r>
            <a:r>
              <a:rPr kumimoji="1" lang="ja-JP" altLang="en-US" dirty="0"/>
              <a:t>は一般に </a:t>
            </a:r>
            <a:r>
              <a:rPr kumimoji="1" lang="en-US" altLang="ja-JP" dirty="0"/>
              <a:t>CMOS </a:t>
            </a:r>
            <a:r>
              <a:rPr kumimoji="1" lang="ja-JP" altLang="en-US" dirty="0"/>
              <a:t>ゲートというものでできているのですが，</a:t>
            </a:r>
            <a:endParaRPr kumimoji="1" lang="en-US" altLang="ja-JP" dirty="0"/>
          </a:p>
          <a:p>
            <a:r>
              <a:rPr kumimoji="1" lang="ja-JP" altLang="en-US" dirty="0"/>
              <a:t>おもいっきり細かいことを省くと，</a:t>
            </a:r>
            <a:endParaRPr kumimoji="1" lang="en-US" altLang="ja-JP" dirty="0"/>
          </a:p>
          <a:p>
            <a:endParaRPr kumimoji="1" lang="en-US" altLang="ja-JP" dirty="0"/>
          </a:p>
          <a:p>
            <a:r>
              <a:rPr kumimoji="1" lang="ja-JP" altLang="en-US" dirty="0"/>
              <a:t>これは入力にコンデンサがついていて，</a:t>
            </a:r>
            <a:endParaRPr kumimoji="1" lang="en-US" altLang="ja-JP" dirty="0"/>
          </a:p>
          <a:p>
            <a:r>
              <a:rPr kumimoji="1" lang="ja-JP" altLang="en-US" dirty="0"/>
              <a:t>これに連動して動くスイッチが出力を決めるものとなっています．</a:t>
            </a:r>
            <a:endParaRPr kumimoji="1" lang="en-US" altLang="ja-JP" dirty="0"/>
          </a:p>
          <a:p>
            <a:endParaRPr kumimoji="1" lang="en-US" altLang="ja-JP" dirty="0"/>
          </a:p>
          <a:p>
            <a:r>
              <a:rPr kumimoji="1" lang="ja-JP" altLang="en-US" dirty="0"/>
              <a:t>たとえば </a:t>
            </a:r>
            <a:r>
              <a:rPr kumimoji="1" lang="en-US" altLang="ja-JP" dirty="0"/>
              <a:t>NOT </a:t>
            </a:r>
            <a:r>
              <a:rPr kumimoji="1" lang="ja-JP" altLang="en-US" dirty="0"/>
              <a:t>ゲートは，入力に高電位がかかると，</a:t>
            </a:r>
            <a:endParaRPr kumimoji="1" lang="en-US" altLang="ja-JP" dirty="0"/>
          </a:p>
          <a:p>
            <a:r>
              <a:rPr kumimoji="1" lang="ja-JP" altLang="en-US" dirty="0"/>
              <a:t>下のスイッチが </a:t>
            </a:r>
            <a:r>
              <a:rPr kumimoji="1" lang="en-US" altLang="ja-JP" dirty="0"/>
              <a:t>ON </a:t>
            </a:r>
            <a:r>
              <a:rPr kumimoji="1" lang="ja-JP" altLang="en-US" dirty="0"/>
              <a:t>になって，出力がグラウンドに</a:t>
            </a:r>
            <a:endParaRPr kumimoji="1" lang="en-US" altLang="ja-JP" dirty="0"/>
          </a:p>
          <a:p>
            <a:r>
              <a:rPr kumimoji="1" lang="ja-JP" altLang="en-US" dirty="0"/>
              <a:t>つながるので低電位になって </a:t>
            </a:r>
            <a:r>
              <a:rPr kumimoji="1" lang="en-US" altLang="ja-JP" dirty="0"/>
              <a:t>NOT </a:t>
            </a:r>
            <a:r>
              <a:rPr kumimoji="1" lang="ja-JP" altLang="en-US" dirty="0"/>
              <a:t>回路ができると．</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9</a:t>
            </a:fld>
            <a:endParaRPr kumimoji="1" lang="ja-JP" altLang="en-US"/>
          </a:p>
        </p:txBody>
      </p:sp>
    </p:spTree>
    <p:extLst>
      <p:ext uri="{BB962C8B-B14F-4D97-AF65-F5344CB8AC3E}">
        <p14:creationId xmlns:p14="http://schemas.microsoft.com/office/powerpoint/2010/main" val="390664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41</a:t>
            </a:fld>
            <a:endParaRPr kumimoji="1" lang="ja-JP" altLang="en-US"/>
          </a:p>
        </p:txBody>
      </p:sp>
    </p:spTree>
    <p:extLst>
      <p:ext uri="{BB962C8B-B14F-4D97-AF65-F5344CB8AC3E}">
        <p14:creationId xmlns:p14="http://schemas.microsoft.com/office/powerpoint/2010/main" val="3255924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42</a:t>
            </a:fld>
            <a:endParaRPr kumimoji="1" lang="ja-JP" altLang="en-US"/>
          </a:p>
        </p:txBody>
      </p:sp>
    </p:spTree>
    <p:extLst>
      <p:ext uri="{BB962C8B-B14F-4D97-AF65-F5344CB8AC3E}">
        <p14:creationId xmlns:p14="http://schemas.microsoft.com/office/powerpoint/2010/main" val="3620140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43</a:t>
            </a:fld>
            <a:endParaRPr kumimoji="1" lang="ja-JP" altLang="en-US"/>
          </a:p>
        </p:txBody>
      </p:sp>
    </p:spTree>
    <p:extLst>
      <p:ext uri="{BB962C8B-B14F-4D97-AF65-F5344CB8AC3E}">
        <p14:creationId xmlns:p14="http://schemas.microsoft.com/office/powerpoint/2010/main" val="3815392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44</a:t>
            </a:fld>
            <a:endParaRPr kumimoji="1" lang="ja-JP" altLang="en-US"/>
          </a:p>
        </p:txBody>
      </p:sp>
    </p:spTree>
    <p:extLst>
      <p:ext uri="{BB962C8B-B14F-4D97-AF65-F5344CB8AC3E}">
        <p14:creationId xmlns:p14="http://schemas.microsoft.com/office/powerpoint/2010/main" val="1422712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45</a:t>
            </a:fld>
            <a:endParaRPr kumimoji="1" lang="ja-JP" altLang="en-US"/>
          </a:p>
        </p:txBody>
      </p:sp>
    </p:spTree>
    <p:extLst>
      <p:ext uri="{BB962C8B-B14F-4D97-AF65-F5344CB8AC3E}">
        <p14:creationId xmlns:p14="http://schemas.microsoft.com/office/powerpoint/2010/main" val="1654184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46</a:t>
            </a:fld>
            <a:endParaRPr kumimoji="1" lang="ja-JP" altLang="en-US"/>
          </a:p>
        </p:txBody>
      </p:sp>
    </p:spTree>
    <p:extLst>
      <p:ext uri="{BB962C8B-B14F-4D97-AF65-F5344CB8AC3E}">
        <p14:creationId xmlns:p14="http://schemas.microsoft.com/office/powerpoint/2010/main" val="720693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link.springer.com/book/10.1007/978-3-030-76871-3"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03</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消費エネルギー</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251952" y="4329010"/>
                <a:ext cx="8280092" cy="1889714"/>
              </a:xfrm>
            </p:spPr>
            <p:txBody>
              <a:bodyPr/>
              <a:lstStyle/>
              <a:p>
                <a:r>
                  <a:rPr kumimoji="1" lang="ja-JP" altLang="en-US" dirty="0"/>
                  <a:t>消費エネルギーは，主にコンデンサへの充放電で消費される</a:t>
                </a:r>
                <a:endParaRPr kumimoji="1" lang="en-US" altLang="ja-JP" dirty="0"/>
              </a:p>
              <a:p>
                <a:pPr lvl="1"/>
                <a:r>
                  <a:rPr lang="ja-JP" altLang="en-US" dirty="0"/>
                  <a:t>消費エネルギーは</a:t>
                </a:r>
                <a:r>
                  <a:rPr lang="ja-JP" altLang="en-US" i="0" dirty="0">
                    <a:latin typeface="+mj-lt"/>
                  </a:rPr>
                  <a:t>電圧の二乗に比例</a:t>
                </a:r>
                <a14:m>
                  <m:oMath xmlns:m="http://schemas.openxmlformats.org/officeDocument/2006/math">
                    <m:r>
                      <a:rPr lang="ja-JP" altLang="en-US" i="1" dirty="0" smtClean="0">
                        <a:latin typeface="Cambria Math" panose="02040503050406030204" pitchFamily="18" charset="0"/>
                      </a:rPr>
                      <m:t>：</m:t>
                    </m:r>
                    <m:r>
                      <a:rPr lang="en-US" altLang="ja-JP" i="1" dirty="0" smtClean="0">
                        <a:latin typeface="Cambria Math" panose="02040503050406030204" pitchFamily="18" charset="0"/>
                      </a:rPr>
                      <m:t>𝐸</m:t>
                    </m:r>
                    <m:r>
                      <a:rPr lang="en-US" altLang="ja-JP" i="1" dirty="0" smtClean="0">
                        <a:latin typeface="Cambria Math" panose="02040503050406030204" pitchFamily="18" charset="0"/>
                      </a:rPr>
                      <m:t>= </m:t>
                    </m:r>
                    <m:r>
                      <a:rPr lang="en-US" altLang="ja-JP" i="1" dirty="0" smtClean="0">
                        <a:latin typeface="Cambria Math" panose="02040503050406030204" pitchFamily="18" charset="0"/>
                      </a:rPr>
                      <m:t>𝐶</m:t>
                    </m:r>
                    <m:sSup>
                      <m:sSupPr>
                        <m:ctrlPr>
                          <a:rPr lang="en-US" altLang="ja-JP" i="1" dirty="0" smtClean="0">
                            <a:latin typeface="Cambria Math" panose="02040503050406030204" pitchFamily="18" charset="0"/>
                          </a:rPr>
                        </m:ctrlPr>
                      </m:sSupPr>
                      <m:e>
                        <m:r>
                          <a:rPr lang="en-US" altLang="ja-JP" b="0" i="1" dirty="0" smtClean="0">
                            <a:latin typeface="Cambria Math" panose="02040503050406030204" pitchFamily="18" charset="0"/>
                          </a:rPr>
                          <m:t>𝑉</m:t>
                        </m:r>
                      </m:e>
                      <m:sup>
                        <m:r>
                          <a:rPr lang="en-US" altLang="ja-JP" b="0" i="1" dirty="0" smtClean="0">
                            <a:latin typeface="Cambria Math" panose="02040503050406030204" pitchFamily="18" charset="0"/>
                          </a:rPr>
                          <m:t>2</m:t>
                        </m:r>
                      </m:sup>
                    </m:sSup>
                  </m:oMath>
                </a14:m>
                <a:endParaRPr kumimoji="1" lang="en-US" altLang="ja-JP" dirty="0"/>
              </a:p>
              <a:p>
                <a:pPr lvl="1"/>
                <a:r>
                  <a:rPr kumimoji="1" lang="ja-JP" altLang="en-US" dirty="0"/>
                  <a:t>電荷 </a:t>
                </a:r>
                <a14:m>
                  <m:oMath xmlns:m="http://schemas.openxmlformats.org/officeDocument/2006/math">
                    <m:r>
                      <a:rPr kumimoji="1" lang="en-US" altLang="ja-JP" i="1" dirty="0" smtClean="0">
                        <a:latin typeface="Cambria Math" panose="02040503050406030204" pitchFamily="18" charset="0"/>
                      </a:rPr>
                      <m:t>𝑄</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𝐶𝑉</m:t>
                    </m:r>
                  </m:oMath>
                </a14:m>
                <a:r>
                  <a:rPr kumimoji="1" lang="en-US" altLang="ja-JP" dirty="0"/>
                  <a:t> </a:t>
                </a:r>
                <a:r>
                  <a:rPr kumimoji="1" lang="ja-JP" altLang="en-US" dirty="0"/>
                  <a:t>が，電圧 </a:t>
                </a:r>
                <a14:m>
                  <m:oMath xmlns:m="http://schemas.openxmlformats.org/officeDocument/2006/math">
                    <m:r>
                      <a:rPr kumimoji="1" lang="en-US" altLang="ja-JP" i="1" dirty="0" smtClean="0">
                        <a:latin typeface="Cambria Math" panose="02040503050406030204" pitchFamily="18" charset="0"/>
                      </a:rPr>
                      <m:t>𝑉</m:t>
                    </m:r>
                  </m:oMath>
                </a14:m>
                <a:r>
                  <a:rPr kumimoji="1" lang="en-US" altLang="ja-JP" dirty="0"/>
                  <a:t> </a:t>
                </a:r>
                <a:r>
                  <a:rPr kumimoji="1" lang="ja-JP" altLang="en-US" dirty="0"/>
                  <a:t>の分だけ電源から </a:t>
                </a:r>
                <a:r>
                  <a:rPr kumimoji="1" lang="en-US" altLang="ja-JP" dirty="0"/>
                  <a:t>GND </a:t>
                </a:r>
                <a:r>
                  <a:rPr kumimoji="1" lang="ja-JP" altLang="en-US" dirty="0"/>
                  <a:t>へ移動するから</a:t>
                </a:r>
                <a:endParaRPr kumimoji="1" lang="en-US" altLang="ja-JP" dirty="0"/>
              </a:p>
              <a:p>
                <a:r>
                  <a:rPr kumimoji="1" lang="ja-JP" altLang="en-US" dirty="0"/>
                  <a:t>実際には，回路の性質に応じて充放電の回数は変化する</a:t>
                </a:r>
                <a:endParaRPr kumimoji="1" lang="en-US" altLang="ja-JP" dirty="0"/>
              </a:p>
              <a:p>
                <a:pPr lvl="1"/>
                <a:r>
                  <a:rPr lang="ja-JP" altLang="en-US" dirty="0">
                    <a:solidFill>
                      <a:schemeClr val="accent5"/>
                    </a:solidFill>
                  </a:rPr>
                  <a:t>アクティビティ・ファクタ</a:t>
                </a:r>
                <a:r>
                  <a:rPr lang="ja-JP" altLang="en-US" dirty="0"/>
                  <a:t>（</a:t>
                </a:r>
                <a:r>
                  <a:rPr lang="en-US" altLang="ja-JP" dirty="0"/>
                  <a:t>α</a:t>
                </a:r>
                <a:r>
                  <a:rPr lang="ja-JP" altLang="en-US" dirty="0"/>
                  <a:t>）</a:t>
                </a:r>
                <a:r>
                  <a:rPr lang="en-US" altLang="ja-JP" dirty="0"/>
                  <a:t>= </a:t>
                </a:r>
                <a:r>
                  <a:rPr lang="ja-JP" altLang="en-US" dirty="0"/>
                  <a:t>スイッチング発生確率 に比例</a:t>
                </a:r>
                <a:endParaRPr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251952" y="4329010"/>
                <a:ext cx="8280092" cy="1889714"/>
              </a:xfrm>
              <a:blipFill rotWithShape="0">
                <a:blip r:embed="rId2"/>
                <a:stretch>
                  <a:fillRect l="-662" t="-14839" r="-221" b="-21935"/>
                </a:stretch>
              </a:blipFill>
            </p:spPr>
            <p:txBody>
              <a:bodyPr/>
              <a:lstStyle/>
              <a:p>
                <a:r>
                  <a:rPr lang="ja-JP" altLang="en-US">
                    <a:noFill/>
                  </a:rPr>
                  <a:t> </a:t>
                </a:r>
              </a:p>
            </p:txBody>
          </p:sp>
        </mc:Fallback>
      </mc:AlternateContent>
      <p:grpSp>
        <p:nvGrpSpPr>
          <p:cNvPr id="81" name="グループ化 80"/>
          <p:cNvGrpSpPr/>
          <p:nvPr/>
        </p:nvGrpSpPr>
        <p:grpSpPr>
          <a:xfrm rot="5400000">
            <a:off x="4887003" y="2175887"/>
            <a:ext cx="67531" cy="337533"/>
            <a:chOff x="3401870" y="728700"/>
            <a:chExt cx="180020" cy="405045"/>
          </a:xfrm>
        </p:grpSpPr>
        <p:cxnSp>
          <p:nvCxnSpPr>
            <p:cNvPr id="82" name="直線コネクタ 81"/>
            <p:cNvCxnSpPr/>
            <p:nvPr/>
          </p:nvCxnSpPr>
          <p:spPr>
            <a:xfrm>
              <a:off x="3401870" y="77370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V="1">
              <a:off x="3401870" y="81871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3401870" y="86371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flipV="1">
              <a:off x="3401870" y="90872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3401870" y="95372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V="1">
              <a:off x="3401870" y="99873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a:off x="3401870" y="104373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flipV="1">
              <a:off x="3491880" y="1088741"/>
              <a:ext cx="90010" cy="45004"/>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V="1">
              <a:off x="3401870" y="728700"/>
              <a:ext cx="9001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91" name="グループ化 90"/>
          <p:cNvGrpSpPr/>
          <p:nvPr/>
        </p:nvGrpSpPr>
        <p:grpSpPr>
          <a:xfrm>
            <a:off x="4188670" y="2618991"/>
            <a:ext cx="270012" cy="450012"/>
            <a:chOff x="5787000" y="1944000"/>
            <a:chExt cx="270012" cy="450012"/>
          </a:xfrm>
        </p:grpSpPr>
        <p:cxnSp>
          <p:nvCxnSpPr>
            <p:cNvPr id="92" name="直線コネクタ 91"/>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3" name="円/楕円 92"/>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94" name="円/楕円 93"/>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95" name="グループ化 94"/>
          <p:cNvGrpSpPr/>
          <p:nvPr/>
        </p:nvGrpSpPr>
        <p:grpSpPr>
          <a:xfrm>
            <a:off x="4368672" y="1628980"/>
            <a:ext cx="90012" cy="450012"/>
            <a:chOff x="5967000" y="1944000"/>
            <a:chExt cx="90012" cy="450012"/>
          </a:xfrm>
        </p:grpSpPr>
        <p:cxnSp>
          <p:nvCxnSpPr>
            <p:cNvPr id="96" name="直線コネクタ 95"/>
            <p:cNvCxnSpPr>
              <a:stCxn id="98"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7" name="円/楕円 96"/>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98" name="円/楕円 97"/>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99" name="グループ化 152"/>
          <p:cNvGrpSpPr/>
          <p:nvPr/>
        </p:nvGrpSpPr>
        <p:grpSpPr>
          <a:xfrm>
            <a:off x="4295816" y="3338998"/>
            <a:ext cx="180002" cy="90001"/>
            <a:chOff x="3643306" y="4500570"/>
            <a:chExt cx="428628" cy="144464"/>
          </a:xfrm>
        </p:grpSpPr>
        <p:cxnSp>
          <p:nvCxnSpPr>
            <p:cNvPr id="100" name="直線コネクタ 99"/>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01" name="直線コネクタ 100"/>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02" name="直線コネクタ 101"/>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103" name="直線コネクタ 102"/>
          <p:cNvCxnSpPr/>
          <p:nvPr/>
        </p:nvCxnSpPr>
        <p:spPr>
          <a:xfrm flipV="1">
            <a:off x="4385817" y="3068996"/>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04" name="グループ化 103"/>
          <p:cNvGrpSpPr/>
          <p:nvPr/>
        </p:nvGrpSpPr>
        <p:grpSpPr>
          <a:xfrm>
            <a:off x="4295816" y="1268976"/>
            <a:ext cx="180020" cy="360033"/>
            <a:chOff x="4481992" y="1268760"/>
            <a:chExt cx="180020" cy="360033"/>
          </a:xfrm>
        </p:grpSpPr>
        <p:cxnSp>
          <p:nvCxnSpPr>
            <p:cNvPr id="105" name="直線コネクタ 104"/>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07" name="直線コネクタ 106"/>
          <p:cNvCxnSpPr/>
          <p:nvPr/>
        </p:nvCxnSpPr>
        <p:spPr>
          <a:xfrm flipV="1">
            <a:off x="4385817" y="2078985"/>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flipH="1">
            <a:off x="4385817" y="2348988"/>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09" name="グループ化 108"/>
          <p:cNvGrpSpPr/>
          <p:nvPr/>
        </p:nvGrpSpPr>
        <p:grpSpPr>
          <a:xfrm rot="10800000">
            <a:off x="3440087" y="2168986"/>
            <a:ext cx="90012" cy="360048"/>
            <a:chOff x="2051664" y="1988808"/>
            <a:chExt cx="90012" cy="360048"/>
          </a:xfrm>
        </p:grpSpPr>
        <p:cxnSp>
          <p:nvCxnSpPr>
            <p:cNvPr id="110" name="直線コネクタ 109"/>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12" name="グループ化 152"/>
          <p:cNvGrpSpPr/>
          <p:nvPr/>
        </p:nvGrpSpPr>
        <p:grpSpPr>
          <a:xfrm>
            <a:off x="3710090" y="3338999"/>
            <a:ext cx="180002" cy="90001"/>
            <a:chOff x="3643306" y="4500570"/>
            <a:chExt cx="428628" cy="144464"/>
          </a:xfrm>
        </p:grpSpPr>
        <p:cxnSp>
          <p:nvCxnSpPr>
            <p:cNvPr id="113" name="直線コネクタ 11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4" name="直線コネクタ 11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5" name="直線コネクタ 11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16" name="フリーフォーム 115"/>
          <p:cNvSpPr/>
          <p:nvPr/>
        </p:nvSpPr>
        <p:spPr bwMode="auto">
          <a:xfrm rot="5400000" flipH="1">
            <a:off x="3170083" y="2708991"/>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117" name="直線コネクタ 116"/>
          <p:cNvCxnSpPr/>
          <p:nvPr/>
        </p:nvCxnSpPr>
        <p:spPr>
          <a:xfrm>
            <a:off x="3260085" y="2348988"/>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2720079" y="2348988"/>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9" name="正方形/長方形 118"/>
          <p:cNvSpPr/>
          <p:nvPr/>
        </p:nvSpPr>
        <p:spPr bwMode="auto">
          <a:xfrm>
            <a:off x="3530088" y="908972"/>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cxnSp>
        <p:nvCxnSpPr>
          <p:cNvPr id="120" name="直線コネクタ 119"/>
          <p:cNvCxnSpPr/>
          <p:nvPr/>
        </p:nvCxnSpPr>
        <p:spPr>
          <a:xfrm>
            <a:off x="5088680" y="2348988"/>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9" name="グループ化 148"/>
          <p:cNvGrpSpPr/>
          <p:nvPr/>
        </p:nvGrpSpPr>
        <p:grpSpPr>
          <a:xfrm rot="10800000">
            <a:off x="6320119" y="2168986"/>
            <a:ext cx="90012" cy="360048"/>
            <a:chOff x="2051664" y="1988808"/>
            <a:chExt cx="90012" cy="360048"/>
          </a:xfrm>
        </p:grpSpPr>
        <p:cxnSp>
          <p:nvCxnSpPr>
            <p:cNvPr id="150" name="直線コネクタ 149"/>
            <p:cNvCxnSpPr/>
            <p:nvPr/>
          </p:nvCxnSpPr>
          <p:spPr>
            <a:xfrm flipH="1">
              <a:off x="2051664"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flipH="1">
              <a:off x="2141676"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52" name="グループ化 152"/>
          <p:cNvGrpSpPr/>
          <p:nvPr/>
        </p:nvGrpSpPr>
        <p:grpSpPr>
          <a:xfrm>
            <a:off x="6590122" y="3338999"/>
            <a:ext cx="180002" cy="90001"/>
            <a:chOff x="3643306" y="4500570"/>
            <a:chExt cx="428628" cy="144464"/>
          </a:xfrm>
        </p:grpSpPr>
        <p:cxnSp>
          <p:nvCxnSpPr>
            <p:cNvPr id="153" name="直線コネクタ 15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54" name="直線コネクタ 15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55" name="直線コネクタ 15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56" name="フリーフォーム 155"/>
          <p:cNvSpPr/>
          <p:nvPr/>
        </p:nvSpPr>
        <p:spPr bwMode="auto">
          <a:xfrm rot="5400000" flipH="1">
            <a:off x="6050115" y="2708991"/>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157" name="直線コネクタ 156"/>
          <p:cNvCxnSpPr/>
          <p:nvPr/>
        </p:nvCxnSpPr>
        <p:spPr>
          <a:xfrm>
            <a:off x="6140117" y="2348988"/>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5600111" y="2348988"/>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1" name="曲折矢印 160"/>
          <p:cNvSpPr/>
          <p:nvPr/>
        </p:nvSpPr>
        <p:spPr bwMode="auto">
          <a:xfrm rot="10800000" flipH="1">
            <a:off x="4548675" y="1538978"/>
            <a:ext cx="1620018" cy="720008"/>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曲折矢印 171"/>
          <p:cNvSpPr/>
          <p:nvPr/>
        </p:nvSpPr>
        <p:spPr bwMode="auto">
          <a:xfrm rot="16200000" flipH="1">
            <a:off x="4863678" y="2123986"/>
            <a:ext cx="810009" cy="1620018"/>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185380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消費エネルギーの補足</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その他に，リーク電流と呼ばれるものもある</a:t>
            </a:r>
            <a:endParaRPr lang="en-US" altLang="ja-JP" dirty="0"/>
          </a:p>
          <a:p>
            <a:pPr lvl="1"/>
            <a:r>
              <a:rPr lang="ja-JP" altLang="en-US" dirty="0"/>
              <a:t>トランジスタを </a:t>
            </a:r>
            <a:r>
              <a:rPr lang="en-US" altLang="ja-JP" dirty="0"/>
              <a:t>OFF </a:t>
            </a:r>
            <a:r>
              <a:rPr lang="ja-JP" altLang="en-US" dirty="0"/>
              <a:t>にしていても，流れ続けてしまう電流</a:t>
            </a:r>
            <a:endParaRPr lang="en-US" altLang="ja-JP" dirty="0"/>
          </a:p>
          <a:p>
            <a:r>
              <a:rPr lang="ja-JP" altLang="en-US" dirty="0"/>
              <a:t>分類：</a:t>
            </a:r>
            <a:endParaRPr lang="en-US" altLang="ja-JP" dirty="0"/>
          </a:p>
          <a:p>
            <a:pPr lvl="1"/>
            <a:r>
              <a:rPr lang="ja-JP" altLang="en-US" dirty="0"/>
              <a:t>充放電によるもの：動的（</a:t>
            </a:r>
            <a:r>
              <a:rPr lang="en-US" altLang="ja-JP" dirty="0"/>
              <a:t>dynamic</a:t>
            </a:r>
            <a:r>
              <a:rPr lang="ja-JP" altLang="en-US" dirty="0"/>
              <a:t>）消費電力</a:t>
            </a:r>
            <a:endParaRPr lang="en-US" altLang="ja-JP" dirty="0"/>
          </a:p>
          <a:p>
            <a:pPr lvl="1"/>
            <a:r>
              <a:rPr lang="ja-JP" altLang="en-US" dirty="0"/>
              <a:t>リークによるもの：静的（</a:t>
            </a:r>
            <a:r>
              <a:rPr lang="en-US" altLang="ja-JP" dirty="0"/>
              <a:t>static</a:t>
            </a:r>
            <a:r>
              <a:rPr lang="ja-JP" altLang="en-US" dirty="0"/>
              <a:t>）消費電力</a:t>
            </a:r>
            <a:endParaRPr lang="en-US" altLang="ja-JP" dirty="0"/>
          </a:p>
          <a:p>
            <a:r>
              <a:rPr kumimoji="1" lang="ja-JP" altLang="en-US" dirty="0"/>
              <a:t>通常は，静的消費電力は多くても数割で動的消費電力が主体</a:t>
            </a:r>
            <a:endParaRPr kumimoji="1" lang="en-US" altLang="ja-JP" dirty="0"/>
          </a:p>
          <a:p>
            <a:pPr lvl="1"/>
            <a:r>
              <a:rPr kumimoji="1" lang="ja-JP" altLang="en-US" dirty="0"/>
              <a:t>先ほどの </a:t>
            </a:r>
            <a:r>
              <a:rPr lang="ja-JP" altLang="ja-JP" dirty="0"/>
              <a:t>Steamroller</a:t>
            </a:r>
            <a:r>
              <a:rPr lang="en-US" altLang="ja-JP" dirty="0"/>
              <a:t> </a:t>
            </a:r>
            <a:r>
              <a:rPr lang="ja-JP" altLang="en-US" dirty="0"/>
              <a:t>では，リークは</a:t>
            </a:r>
            <a:r>
              <a:rPr lang="en-US" altLang="ja-JP" dirty="0"/>
              <a:t>1</a:t>
            </a:r>
            <a:r>
              <a:rPr lang="ja-JP" altLang="en-US" dirty="0"/>
              <a:t>割未満</a:t>
            </a:r>
            <a:endParaRPr kumimoji="1" lang="ja-JP" altLang="en-US" dirty="0"/>
          </a:p>
        </p:txBody>
      </p:sp>
    </p:spTree>
    <p:extLst>
      <p:ext uri="{BB962C8B-B14F-4D97-AF65-F5344CB8AC3E}">
        <p14:creationId xmlns:p14="http://schemas.microsoft.com/office/powerpoint/2010/main" val="2574529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 </a:t>
            </a:r>
            <a:r>
              <a:rPr kumimoji="1" lang="ja-JP" altLang="en-US" dirty="0"/>
              <a:t>の回路とクロックによる消費電力</a:t>
            </a:r>
          </a:p>
        </p:txBody>
      </p:sp>
      <p:sp>
        <p:nvSpPr>
          <p:cNvPr id="3" name="テキスト プレースホルダー 2"/>
          <p:cNvSpPr>
            <a:spLocks noGrp="1"/>
          </p:cNvSpPr>
          <p:nvPr>
            <p:ph type="body" sz="quarter" idx="10"/>
          </p:nvPr>
        </p:nvSpPr>
        <p:spPr>
          <a:xfrm>
            <a:off x="521955" y="3609002"/>
            <a:ext cx="8280092" cy="2700030"/>
          </a:xfrm>
        </p:spPr>
        <p:txBody>
          <a:bodyPr/>
          <a:lstStyle/>
          <a:p>
            <a:r>
              <a:rPr kumimoji="1" lang="en-US" altLang="ja-JP" dirty="0"/>
              <a:t>D-FF </a:t>
            </a:r>
            <a:r>
              <a:rPr kumimoji="1" lang="ja-JP" altLang="en-US" dirty="0"/>
              <a:t>の構造：</a:t>
            </a:r>
            <a:endParaRPr kumimoji="1" lang="en-US" altLang="ja-JP" dirty="0"/>
          </a:p>
          <a:p>
            <a:pPr lvl="1"/>
            <a:r>
              <a:rPr kumimoji="1" lang="ja-JP" altLang="en-US" dirty="0"/>
              <a:t>リング状に繋がっている </a:t>
            </a:r>
            <a:r>
              <a:rPr kumimoji="1" lang="en-US" altLang="ja-JP" dirty="0"/>
              <a:t>NOT </a:t>
            </a:r>
            <a:r>
              <a:rPr kumimoji="1" lang="ja-JP" altLang="en-US" dirty="0"/>
              <a:t>ゲート</a:t>
            </a:r>
            <a:endParaRPr kumimoji="1" lang="en-US" altLang="ja-JP" dirty="0"/>
          </a:p>
          <a:p>
            <a:pPr lvl="1"/>
            <a:r>
              <a:rPr kumimoji="1" lang="ja-JP" altLang="en-US" dirty="0">
                <a:solidFill>
                  <a:schemeClr val="accent5"/>
                </a:solidFill>
              </a:rPr>
              <a:t>クロックによって切り替えられるマルチプレクサ</a:t>
            </a:r>
            <a:endParaRPr kumimoji="1" lang="en-US" altLang="ja-JP" dirty="0">
              <a:solidFill>
                <a:schemeClr val="accent5"/>
              </a:solidFill>
            </a:endParaRPr>
          </a:p>
          <a:p>
            <a:pPr lvl="2"/>
            <a:r>
              <a:rPr kumimoji="1" lang="ja-JP" altLang="en-US" dirty="0"/>
              <a:t>リングを閉じて情報を憶えるか，リングを開いて入力を取り入れるかをクロックで切り替えている</a:t>
            </a:r>
            <a:endParaRPr kumimoji="1" lang="en-US" altLang="ja-JP" dirty="0">
              <a:solidFill>
                <a:schemeClr val="accent5"/>
              </a:solidFill>
            </a:endParaRPr>
          </a:p>
          <a:p>
            <a:r>
              <a:rPr lang="ja-JP" altLang="en-US" dirty="0"/>
              <a:t>クロックによる消費エネルギー：</a:t>
            </a:r>
            <a:endParaRPr lang="en-US" altLang="ja-JP" dirty="0"/>
          </a:p>
          <a:p>
            <a:pPr lvl="1"/>
            <a:r>
              <a:rPr lang="ja-JP" altLang="en-US" dirty="0"/>
              <a:t>マルチプレクサ（のトランジスタ）への充放電で消費</a:t>
            </a:r>
            <a:endParaRPr lang="en-US" altLang="ja-JP" dirty="0"/>
          </a:p>
          <a:p>
            <a:pPr lvl="1"/>
            <a:r>
              <a:rPr lang="ja-JP" altLang="en-US" dirty="0"/>
              <a:t>クロック信号が反転するごとに発生</a:t>
            </a:r>
            <a:endParaRPr kumimoji="1" lang="ja-JP" altLang="en-US" dirty="0">
              <a:solidFill>
                <a:schemeClr val="accent5"/>
              </a:solidFill>
            </a:endParaRPr>
          </a:p>
        </p:txBody>
      </p:sp>
      <p:sp>
        <p:nvSpPr>
          <p:cNvPr id="23" name="Freeform 44"/>
          <p:cNvSpPr>
            <a:spLocks/>
          </p:cNvSpPr>
          <p:nvPr/>
        </p:nvSpPr>
        <p:spPr bwMode="auto">
          <a:xfrm>
            <a:off x="2411976" y="1448978"/>
            <a:ext cx="1620018"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24" name="Freeform 43"/>
          <p:cNvSpPr>
            <a:spLocks/>
          </p:cNvSpPr>
          <p:nvPr/>
        </p:nvSpPr>
        <p:spPr bwMode="auto">
          <a:xfrm>
            <a:off x="4572000" y="1448978"/>
            <a:ext cx="1601153" cy="721442"/>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25" name="Picture 30" descr="NOT"/>
          <p:cNvPicPr>
            <a:picLocks noChangeAspect="1" noChangeArrowheads="1"/>
          </p:cNvPicPr>
          <p:nvPr/>
        </p:nvPicPr>
        <p:blipFill>
          <a:blip r:embed="rId2" cstate="print"/>
          <a:srcRect/>
          <a:stretch>
            <a:fillRect/>
          </a:stretch>
        </p:blipFill>
        <p:spPr bwMode="auto">
          <a:xfrm flipH="1">
            <a:off x="2933065" y="1088616"/>
            <a:ext cx="717550" cy="720725"/>
          </a:xfrm>
          <a:prstGeom prst="rect">
            <a:avLst/>
          </a:prstGeom>
          <a:noFill/>
        </p:spPr>
      </p:pic>
      <p:pic>
        <p:nvPicPr>
          <p:cNvPr id="26" name="Picture 31" descr="NOT"/>
          <p:cNvPicPr>
            <a:picLocks noChangeAspect="1" noChangeArrowheads="1"/>
          </p:cNvPicPr>
          <p:nvPr/>
        </p:nvPicPr>
        <p:blipFill>
          <a:blip r:embed="rId2" cstate="print"/>
          <a:srcRect/>
          <a:stretch>
            <a:fillRect/>
          </a:stretch>
        </p:blipFill>
        <p:spPr bwMode="auto">
          <a:xfrm>
            <a:off x="2933065" y="1809341"/>
            <a:ext cx="717550" cy="720725"/>
          </a:xfrm>
          <a:prstGeom prst="rect">
            <a:avLst/>
          </a:prstGeom>
          <a:noFill/>
        </p:spPr>
      </p:pic>
      <p:pic>
        <p:nvPicPr>
          <p:cNvPr id="27" name="Picture 32" descr="NOT"/>
          <p:cNvPicPr>
            <a:picLocks noChangeAspect="1" noChangeArrowheads="1"/>
          </p:cNvPicPr>
          <p:nvPr/>
        </p:nvPicPr>
        <p:blipFill>
          <a:blip r:embed="rId2" cstate="print"/>
          <a:srcRect/>
          <a:stretch>
            <a:fillRect/>
          </a:stretch>
        </p:blipFill>
        <p:spPr bwMode="auto">
          <a:xfrm flipH="1">
            <a:off x="5093653" y="1088616"/>
            <a:ext cx="717550" cy="720725"/>
          </a:xfrm>
          <a:prstGeom prst="rect">
            <a:avLst/>
          </a:prstGeom>
          <a:noFill/>
        </p:spPr>
      </p:pic>
      <p:pic>
        <p:nvPicPr>
          <p:cNvPr id="28" name="Picture 33" descr="NOT"/>
          <p:cNvPicPr>
            <a:picLocks noChangeAspect="1" noChangeArrowheads="1"/>
          </p:cNvPicPr>
          <p:nvPr/>
        </p:nvPicPr>
        <p:blipFill>
          <a:blip r:embed="rId2" cstate="print"/>
          <a:srcRect/>
          <a:stretch>
            <a:fillRect/>
          </a:stretch>
        </p:blipFill>
        <p:spPr bwMode="auto">
          <a:xfrm>
            <a:off x="5093653" y="1809341"/>
            <a:ext cx="717550" cy="720725"/>
          </a:xfrm>
          <a:prstGeom prst="rect">
            <a:avLst/>
          </a:prstGeom>
          <a:noFill/>
        </p:spPr>
      </p:pic>
      <p:sp>
        <p:nvSpPr>
          <p:cNvPr id="29" name="Line 45"/>
          <p:cNvSpPr>
            <a:spLocks noChangeShapeType="1"/>
          </p:cNvSpPr>
          <p:nvPr/>
        </p:nvSpPr>
        <p:spPr bwMode="auto">
          <a:xfrm>
            <a:off x="4031994" y="2168986"/>
            <a:ext cx="720008" cy="0"/>
          </a:xfrm>
          <a:prstGeom prst="line">
            <a:avLst/>
          </a:prstGeom>
          <a:noFill/>
          <a:ln w="9525">
            <a:solidFill>
              <a:schemeClr val="tx1"/>
            </a:solidFill>
            <a:round/>
            <a:headEnd type="oval" w="sm" len="sm"/>
            <a:tailEnd type="triangle" w="med" len="med"/>
          </a:ln>
          <a:effectLst/>
        </p:spPr>
        <p:txBody>
          <a:bodyPr wrap="none" lIns="90000" tIns="46800" rIns="90000" bIns="46800" anchor="ctr"/>
          <a:lstStyle/>
          <a:p>
            <a:endParaRPr lang="ja-JP" altLang="en-US"/>
          </a:p>
        </p:txBody>
      </p:sp>
      <p:sp>
        <p:nvSpPr>
          <p:cNvPr id="30" name="Line 46"/>
          <p:cNvSpPr>
            <a:spLocks noChangeShapeType="1"/>
          </p:cNvSpPr>
          <p:nvPr/>
        </p:nvSpPr>
        <p:spPr bwMode="auto">
          <a:xfrm>
            <a:off x="1961971" y="2168986"/>
            <a:ext cx="630007" cy="0"/>
          </a:xfrm>
          <a:prstGeom prst="line">
            <a:avLst/>
          </a:prstGeom>
          <a:noFill/>
          <a:ln w="9525">
            <a:solidFill>
              <a:schemeClr val="tx1"/>
            </a:solidFill>
            <a:round/>
            <a:headEnd type="none" w="sm" len="sm"/>
            <a:tailEnd type="triangle" w="med" len="med"/>
          </a:ln>
          <a:effectLst/>
        </p:spPr>
        <p:txBody>
          <a:bodyPr wrap="none" lIns="90000" tIns="46800" rIns="90000" bIns="46800" anchor="ctr"/>
          <a:lstStyle/>
          <a:p>
            <a:endParaRPr lang="ja-JP" altLang="en-US"/>
          </a:p>
        </p:txBody>
      </p:sp>
      <p:sp>
        <p:nvSpPr>
          <p:cNvPr id="31" name="Line 56"/>
          <p:cNvSpPr>
            <a:spLocks noChangeShapeType="1"/>
          </p:cNvSpPr>
          <p:nvPr/>
        </p:nvSpPr>
        <p:spPr bwMode="auto">
          <a:xfrm>
            <a:off x="6173153" y="2169703"/>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32" name="Rectangle 58"/>
          <p:cNvSpPr>
            <a:spLocks noChangeArrowheads="1"/>
          </p:cNvSpPr>
          <p:nvPr/>
        </p:nvSpPr>
        <p:spPr bwMode="auto">
          <a:xfrm>
            <a:off x="1493203" y="1990316"/>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33" name="Rectangle 59"/>
          <p:cNvSpPr>
            <a:spLocks noChangeArrowheads="1"/>
          </p:cNvSpPr>
          <p:nvPr/>
        </p:nvSpPr>
        <p:spPr bwMode="auto">
          <a:xfrm>
            <a:off x="6533515" y="199031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34" name="フローチャート: 手作業 33"/>
          <p:cNvSpPr/>
          <p:nvPr/>
        </p:nvSpPr>
        <p:spPr bwMode="auto">
          <a:xfrm rot="16200000">
            <a:off x="2456977" y="2035418"/>
            <a:ext cx="450005" cy="180002"/>
          </a:xfrm>
          <a:prstGeom prst="flowChartManualOperation">
            <a:avLst/>
          </a:prstGeom>
          <a:ln>
            <a:solidFill>
              <a:schemeClr val="accent5"/>
            </a:solidFill>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solidFill>
                <a:schemeClr val="accent5"/>
              </a:solidFill>
              <a:latin typeface="メイリオ" panose="020B0604030504040204" pitchFamily="50" charset="-128"/>
              <a:ea typeface="メイリオ" panose="020B0604030504040204" pitchFamily="50" charset="-128"/>
            </a:endParaRPr>
          </a:p>
        </p:txBody>
      </p:sp>
      <p:sp>
        <p:nvSpPr>
          <p:cNvPr id="35" name="Freeform 10"/>
          <p:cNvSpPr>
            <a:spLocks/>
          </p:cNvSpPr>
          <p:nvPr/>
        </p:nvSpPr>
        <p:spPr bwMode="auto">
          <a:xfrm>
            <a:off x="2411976" y="1810416"/>
            <a:ext cx="180002" cy="18000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6" name="フローチャート: 手作業 35"/>
          <p:cNvSpPr/>
          <p:nvPr/>
        </p:nvSpPr>
        <p:spPr bwMode="auto">
          <a:xfrm rot="16200000">
            <a:off x="4617001" y="2035418"/>
            <a:ext cx="450005" cy="180002"/>
          </a:xfrm>
          <a:prstGeom prst="flowChartManualOperation">
            <a:avLst/>
          </a:prstGeom>
          <a:ln>
            <a:solidFill>
              <a:schemeClr val="accent5"/>
            </a:solidFill>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solidFill>
                <a:schemeClr val="accent5"/>
              </a:solidFill>
              <a:latin typeface="メイリオ" panose="020B0604030504040204" pitchFamily="50" charset="-128"/>
              <a:ea typeface="メイリオ" panose="020B0604030504040204" pitchFamily="50" charset="-128"/>
            </a:endParaRPr>
          </a:p>
        </p:txBody>
      </p:sp>
      <p:sp>
        <p:nvSpPr>
          <p:cNvPr id="37" name="Freeform 10"/>
          <p:cNvSpPr>
            <a:spLocks/>
          </p:cNvSpPr>
          <p:nvPr/>
        </p:nvSpPr>
        <p:spPr bwMode="auto">
          <a:xfrm>
            <a:off x="4572000" y="1720414"/>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8" name="直線矢印コネクタ 37"/>
          <p:cNvCxnSpPr/>
          <p:nvPr/>
        </p:nvCxnSpPr>
        <p:spPr bwMode="auto">
          <a:xfrm flipV="1">
            <a:off x="2681979" y="2348988"/>
            <a:ext cx="1" cy="360004"/>
          </a:xfrm>
          <a:prstGeom prst="straightConnector1">
            <a:avLst/>
          </a:prstGeom>
          <a:noFill/>
          <a:ln w="9525" cap="flat" cmpd="sng" algn="ctr">
            <a:solidFill>
              <a:schemeClr val="accent5"/>
            </a:solidFill>
            <a:prstDash val="solid"/>
            <a:round/>
            <a:headEnd type="none" w="sm" len="sm"/>
            <a:tailEnd type="triangle"/>
          </a:ln>
          <a:effectLst/>
        </p:spPr>
      </p:cxnSp>
      <p:sp>
        <p:nvSpPr>
          <p:cNvPr id="39" name="正方形/長方形 38"/>
          <p:cNvSpPr/>
          <p:nvPr/>
        </p:nvSpPr>
        <p:spPr bwMode="auto">
          <a:xfrm>
            <a:off x="2501977"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en-US" altLang="ja-JP" dirty="0">
                <a:solidFill>
                  <a:schemeClr val="accent5"/>
                </a:solidFill>
                <a:latin typeface="メイリオ" panose="020B0604030504040204" pitchFamily="50" charset="-128"/>
                <a:ea typeface="メイリオ" panose="020B0604030504040204" pitchFamily="50" charset="-128"/>
              </a:rPr>
              <a:t>clock</a:t>
            </a:r>
            <a:endParaRPr kumimoji="1" lang="ja-JP" altLang="en-US" dirty="0">
              <a:solidFill>
                <a:schemeClr val="accent5"/>
              </a:solidFill>
              <a:latin typeface="メイリオ" panose="020B0604030504040204" pitchFamily="50" charset="-128"/>
              <a:ea typeface="メイリオ" panose="020B0604030504040204" pitchFamily="50" charset="-128"/>
            </a:endParaRPr>
          </a:p>
        </p:txBody>
      </p:sp>
      <p:cxnSp>
        <p:nvCxnSpPr>
          <p:cNvPr id="40" name="直線矢印コネクタ 39"/>
          <p:cNvCxnSpPr/>
          <p:nvPr/>
        </p:nvCxnSpPr>
        <p:spPr bwMode="auto">
          <a:xfrm flipV="1">
            <a:off x="4842003" y="2348988"/>
            <a:ext cx="1" cy="360004"/>
          </a:xfrm>
          <a:prstGeom prst="straightConnector1">
            <a:avLst/>
          </a:prstGeom>
          <a:noFill/>
          <a:ln w="9525" cap="flat" cmpd="sng" algn="ctr">
            <a:solidFill>
              <a:schemeClr val="accent5"/>
            </a:solidFill>
            <a:prstDash val="solid"/>
            <a:round/>
            <a:headEnd type="none" w="sm" len="sm"/>
            <a:tailEnd type="triangle"/>
          </a:ln>
          <a:effectLst/>
        </p:spPr>
      </p:cxnSp>
      <p:sp>
        <p:nvSpPr>
          <p:cNvPr id="41" name="正方形/長方形 40"/>
          <p:cNvSpPr/>
          <p:nvPr/>
        </p:nvSpPr>
        <p:spPr bwMode="auto">
          <a:xfrm>
            <a:off x="4662001"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en-US" altLang="ja-JP" dirty="0">
                <a:solidFill>
                  <a:schemeClr val="accent5"/>
                </a:solidFill>
                <a:latin typeface="メイリオ" panose="020B0604030504040204" pitchFamily="50" charset="-128"/>
                <a:ea typeface="メイリオ" panose="020B0604030504040204" pitchFamily="50" charset="-128"/>
              </a:rPr>
              <a:t>clock'</a:t>
            </a:r>
            <a:endParaRPr kumimoji="1" lang="ja-JP" altLang="en-US" dirty="0">
              <a:solidFill>
                <a:schemeClr val="accent5"/>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89200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クロックによる消費電力が大きくなる理由</a:t>
            </a:r>
          </a:p>
        </p:txBody>
      </p:sp>
      <p:sp>
        <p:nvSpPr>
          <p:cNvPr id="3" name="テキスト プレースホルダー 2"/>
          <p:cNvSpPr>
            <a:spLocks noGrp="1"/>
          </p:cNvSpPr>
          <p:nvPr>
            <p:ph type="body" sz="quarter" idx="10"/>
          </p:nvPr>
        </p:nvSpPr>
        <p:spPr/>
        <p:txBody>
          <a:bodyPr/>
          <a:lstStyle/>
          <a:p>
            <a:r>
              <a:rPr kumimoji="1" lang="ja-JP" altLang="en-US" dirty="0"/>
              <a:t>理由１：</a:t>
            </a:r>
            <a:r>
              <a:rPr kumimoji="1" lang="en-US" altLang="ja-JP" dirty="0"/>
              <a:t>CPU </a:t>
            </a:r>
            <a:r>
              <a:rPr kumimoji="1" lang="ja-JP" altLang="en-US" dirty="0"/>
              <a:t>全体の </a:t>
            </a:r>
            <a:r>
              <a:rPr kumimoji="1" lang="en-US" altLang="ja-JP" dirty="0"/>
              <a:t>D-FF </a:t>
            </a:r>
            <a:r>
              <a:rPr kumimoji="1" lang="ja-JP" altLang="en-US" dirty="0"/>
              <a:t>で毎サイクル必ず充放電が行われるため</a:t>
            </a:r>
            <a:endParaRPr kumimoji="1" lang="en-US" altLang="ja-JP" dirty="0"/>
          </a:p>
          <a:p>
            <a:pPr marL="817200" lvl="1" indent="-457200">
              <a:buFont typeface="+mj-lt"/>
              <a:buAutoNum type="arabicPeriod"/>
            </a:pPr>
            <a:r>
              <a:rPr kumimoji="1" lang="ja-JP" altLang="en-US" dirty="0"/>
              <a:t>クロックなので毎サイクル必ず反転する</a:t>
            </a:r>
            <a:endParaRPr kumimoji="1" lang="en-US" altLang="ja-JP" dirty="0"/>
          </a:p>
          <a:p>
            <a:pPr lvl="2"/>
            <a:r>
              <a:rPr lang="en-US" altLang="ja-JP" dirty="0"/>
              <a:t>=</a:t>
            </a:r>
            <a:r>
              <a:rPr lang="ja-JP" altLang="en-US" dirty="0"/>
              <a:t>アクティビティ・ファクタは１</a:t>
            </a:r>
            <a:endParaRPr kumimoji="1" lang="en-US" altLang="ja-JP" dirty="0"/>
          </a:p>
          <a:p>
            <a:pPr marL="817200" lvl="1" indent="-457200">
              <a:buFont typeface="+mj-lt"/>
              <a:buAutoNum type="arabicPeriod"/>
            </a:pPr>
            <a:r>
              <a:rPr kumimoji="1" lang="ja-JP" altLang="en-US" dirty="0"/>
              <a:t>充放電されるトランジスタの総数もすごく多い</a:t>
            </a:r>
          </a:p>
        </p:txBody>
      </p:sp>
    </p:spTree>
    <p:extLst>
      <p:ext uri="{BB962C8B-B14F-4D97-AF65-F5344CB8AC3E}">
        <p14:creationId xmlns:p14="http://schemas.microsoft.com/office/powerpoint/2010/main" val="3299234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クロックによる消費電力が大きくなる理由</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理由２：</a:t>
            </a:r>
            <a:r>
              <a:rPr kumimoji="1" lang="ja-JP" altLang="en-US" dirty="0"/>
              <a:t>クロック供給のための配線が長大なため</a:t>
            </a:r>
            <a:endParaRPr kumimoji="1" lang="en-US" altLang="ja-JP" dirty="0"/>
          </a:p>
          <a:p>
            <a:pPr lvl="1"/>
            <a:r>
              <a:rPr lang="ja-JP" altLang="en-US" dirty="0"/>
              <a:t>配線も寄生コンデンサを作るので，そこで充放電が起きる</a:t>
            </a:r>
            <a:endParaRPr kumimoji="1" lang="en-US" altLang="ja-JP" dirty="0"/>
          </a:p>
          <a:p>
            <a:pPr marL="457200" indent="-457200">
              <a:buFont typeface="+mj-lt"/>
              <a:buAutoNum type="arabicPeriod"/>
            </a:pPr>
            <a:r>
              <a:rPr kumimoji="1" lang="ja-JP" altLang="en-US" dirty="0"/>
              <a:t>クロックでは，配線の総延長がすごいことになる</a:t>
            </a:r>
            <a:endParaRPr kumimoji="1" lang="en-US" altLang="ja-JP" dirty="0"/>
          </a:p>
          <a:p>
            <a:pPr lvl="1"/>
            <a:r>
              <a:rPr lang="ja-JP" altLang="en-US" dirty="0"/>
              <a:t>すべての </a:t>
            </a:r>
            <a:r>
              <a:rPr lang="en-US" altLang="ja-JP" dirty="0"/>
              <a:t>D-FF </a:t>
            </a:r>
            <a:r>
              <a:rPr lang="ja-JP" altLang="en-US" dirty="0"/>
              <a:t>が単一のクロック発信源まで接続</a:t>
            </a:r>
            <a:endParaRPr lang="en-US" altLang="ja-JP" dirty="0"/>
          </a:p>
          <a:p>
            <a:pPr marL="457200" indent="-457200">
              <a:buFont typeface="+mj-lt"/>
              <a:buAutoNum type="arabicPeriod"/>
            </a:pPr>
            <a:r>
              <a:rPr kumimoji="1" lang="ja-JP" altLang="en-US" dirty="0"/>
              <a:t>スキュー（</a:t>
            </a:r>
            <a:r>
              <a:rPr kumimoji="1" lang="en-US" altLang="ja-JP" dirty="0"/>
              <a:t>skew</a:t>
            </a:r>
            <a:r>
              <a:rPr kumimoji="1" lang="ja-JP" altLang="en-US" dirty="0"/>
              <a:t>）を無くすために，配線はより長くなる</a:t>
            </a:r>
            <a:endParaRPr kumimoji="1" lang="en-US" altLang="ja-JP" dirty="0"/>
          </a:p>
          <a:p>
            <a:pPr lvl="1"/>
            <a:r>
              <a:rPr kumimoji="1" lang="ja-JP" altLang="en-US" dirty="0"/>
              <a:t>スキュー：</a:t>
            </a:r>
            <a:r>
              <a:rPr kumimoji="1" lang="en-US" altLang="ja-JP" dirty="0"/>
              <a:t>D-FF </a:t>
            </a:r>
            <a:r>
              <a:rPr kumimoji="1" lang="ja-JP" altLang="en-US" dirty="0"/>
              <a:t>間のクロックの到達のずれ</a:t>
            </a:r>
            <a:endParaRPr kumimoji="1" lang="en-US" altLang="ja-JP" dirty="0"/>
          </a:p>
          <a:p>
            <a:pPr lvl="1"/>
            <a:r>
              <a:rPr lang="ja-JP" altLang="en-US" dirty="0"/>
              <a:t>クロック発信源から各 </a:t>
            </a:r>
            <a:r>
              <a:rPr lang="en-US" altLang="ja-JP" dirty="0"/>
              <a:t>D-FF </a:t>
            </a:r>
            <a:r>
              <a:rPr lang="ja-JP" altLang="en-US" dirty="0" err="1"/>
              <a:t>までの</a:t>
            </a:r>
            <a:r>
              <a:rPr lang="ja-JP" altLang="en-US" dirty="0"/>
              <a:t>配線長が等しくなるように配置</a:t>
            </a:r>
            <a:endParaRPr lang="en-US" altLang="ja-JP" dirty="0"/>
          </a:p>
        </p:txBody>
      </p:sp>
    </p:spTree>
    <p:extLst>
      <p:ext uri="{BB962C8B-B14F-4D97-AF65-F5344CB8AC3E}">
        <p14:creationId xmlns:p14="http://schemas.microsoft.com/office/powerpoint/2010/main" val="31978230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クロックの配線方法の例：</a:t>
            </a:r>
            <a:r>
              <a:rPr kumimoji="1" lang="en-US" altLang="ja-JP" dirty="0"/>
              <a:t>H-TREE</a:t>
            </a:r>
            <a:endParaRPr kumimoji="1" lang="ja-JP" altLang="en-US" dirty="0"/>
          </a:p>
        </p:txBody>
      </p:sp>
      <p:cxnSp>
        <p:nvCxnSpPr>
          <p:cNvPr id="6" name="直線コネクタ 5"/>
          <p:cNvCxnSpPr/>
          <p:nvPr/>
        </p:nvCxnSpPr>
        <p:spPr bwMode="auto">
          <a:xfrm>
            <a:off x="3131984" y="1628980"/>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8" name="直線コネクタ 7"/>
          <p:cNvCxnSpPr/>
          <p:nvPr/>
        </p:nvCxnSpPr>
        <p:spPr bwMode="auto">
          <a:xfrm>
            <a:off x="3851992" y="1628980"/>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9" name="直線コネクタ 8"/>
          <p:cNvCxnSpPr/>
          <p:nvPr/>
        </p:nvCxnSpPr>
        <p:spPr bwMode="auto">
          <a:xfrm>
            <a:off x="3131984" y="1988984"/>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2" name="直線コネクタ 11"/>
          <p:cNvCxnSpPr/>
          <p:nvPr/>
        </p:nvCxnSpPr>
        <p:spPr bwMode="auto">
          <a:xfrm>
            <a:off x="4572000" y="1628980"/>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13" name="直線コネクタ 12"/>
          <p:cNvCxnSpPr/>
          <p:nvPr/>
        </p:nvCxnSpPr>
        <p:spPr bwMode="auto">
          <a:xfrm>
            <a:off x="5292008" y="1628980"/>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14" name="直線コネクタ 13"/>
          <p:cNvCxnSpPr/>
          <p:nvPr/>
        </p:nvCxnSpPr>
        <p:spPr bwMode="auto">
          <a:xfrm>
            <a:off x="4572000" y="1988984"/>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5" name="直線コネクタ 14"/>
          <p:cNvCxnSpPr/>
          <p:nvPr/>
        </p:nvCxnSpPr>
        <p:spPr bwMode="auto">
          <a:xfrm>
            <a:off x="3491988" y="1988984"/>
            <a:ext cx="0" cy="1080012"/>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18" name="直線コネクタ 17"/>
          <p:cNvCxnSpPr/>
          <p:nvPr/>
        </p:nvCxnSpPr>
        <p:spPr bwMode="auto">
          <a:xfrm>
            <a:off x="3131984" y="2708992"/>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19" name="直線コネクタ 18"/>
          <p:cNvCxnSpPr/>
          <p:nvPr/>
        </p:nvCxnSpPr>
        <p:spPr bwMode="auto">
          <a:xfrm>
            <a:off x="3851992" y="2708992"/>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20" name="直線コネクタ 19"/>
          <p:cNvCxnSpPr/>
          <p:nvPr/>
        </p:nvCxnSpPr>
        <p:spPr bwMode="auto">
          <a:xfrm>
            <a:off x="3131984" y="3068996"/>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1" name="直線コネクタ 20"/>
          <p:cNvCxnSpPr/>
          <p:nvPr/>
        </p:nvCxnSpPr>
        <p:spPr bwMode="auto">
          <a:xfrm>
            <a:off x="4572000" y="2708992"/>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22" name="直線コネクタ 21"/>
          <p:cNvCxnSpPr/>
          <p:nvPr/>
        </p:nvCxnSpPr>
        <p:spPr bwMode="auto">
          <a:xfrm>
            <a:off x="5292008" y="2708992"/>
            <a:ext cx="0" cy="720008"/>
          </a:xfrm>
          <a:prstGeom prst="line">
            <a:avLst/>
          </a:prstGeom>
          <a:ln>
            <a:headEnd type="oval" w="med" len="med"/>
            <a:tailEnd type="oval" w="med" len="med"/>
          </a:ln>
        </p:spPr>
        <p:style>
          <a:lnRef idx="2">
            <a:schemeClr val="accent5"/>
          </a:lnRef>
          <a:fillRef idx="0">
            <a:schemeClr val="accent5"/>
          </a:fillRef>
          <a:effectRef idx="1">
            <a:schemeClr val="accent5"/>
          </a:effectRef>
          <a:fontRef idx="minor">
            <a:schemeClr val="tx1"/>
          </a:fontRef>
        </p:style>
      </p:cxnSp>
      <p:cxnSp>
        <p:nvCxnSpPr>
          <p:cNvPr id="23" name="直線コネクタ 22"/>
          <p:cNvCxnSpPr/>
          <p:nvPr/>
        </p:nvCxnSpPr>
        <p:spPr bwMode="auto">
          <a:xfrm>
            <a:off x="4572000" y="3068996"/>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4" name="直線コネクタ 23"/>
          <p:cNvCxnSpPr/>
          <p:nvPr/>
        </p:nvCxnSpPr>
        <p:spPr bwMode="auto">
          <a:xfrm>
            <a:off x="4932004" y="1988984"/>
            <a:ext cx="0" cy="1080012"/>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5" name="直線コネクタ 24"/>
          <p:cNvCxnSpPr/>
          <p:nvPr/>
        </p:nvCxnSpPr>
        <p:spPr bwMode="auto">
          <a:xfrm>
            <a:off x="3491988" y="2528990"/>
            <a:ext cx="1440016" cy="1"/>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28" name="直線コネクタ 27"/>
          <p:cNvCxnSpPr/>
          <p:nvPr/>
        </p:nvCxnSpPr>
        <p:spPr bwMode="auto">
          <a:xfrm flipV="1">
            <a:off x="4211996" y="2528991"/>
            <a:ext cx="0" cy="1260013"/>
          </a:xfrm>
          <a:prstGeom prst="line">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sp>
        <p:nvSpPr>
          <p:cNvPr id="31" name="テキスト プレースホルダー 2"/>
          <p:cNvSpPr txBox="1">
            <a:spLocks/>
          </p:cNvSpPr>
          <p:nvPr/>
        </p:nvSpPr>
        <p:spPr bwMode="auto">
          <a:xfrm>
            <a:off x="611956" y="3609002"/>
            <a:ext cx="7920088" cy="29700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en-US" altLang="ja-JP" sz="1800" kern="0" dirty="0"/>
              <a:t>H-TREE</a:t>
            </a:r>
          </a:p>
          <a:p>
            <a:pPr lvl="1"/>
            <a:r>
              <a:rPr lang="ja-JP" altLang="en-US" sz="1800" kern="0" dirty="0"/>
              <a:t>クロック発信源から各ノードへの配線長が全て等しくなる</a:t>
            </a:r>
            <a:endParaRPr lang="en-US" altLang="ja-JP" sz="1800" kern="0" dirty="0"/>
          </a:p>
          <a:p>
            <a:pPr lvl="1"/>
            <a:r>
              <a:rPr lang="ja-JP" altLang="en-US" sz="1800" kern="0" dirty="0"/>
              <a:t>しかしその分，物理的に近いノードであっても遠回りになる</a:t>
            </a:r>
          </a:p>
        </p:txBody>
      </p:sp>
      <p:sp>
        <p:nvSpPr>
          <p:cNvPr id="26" name="正方形/長方形 25"/>
          <p:cNvSpPr/>
          <p:nvPr/>
        </p:nvSpPr>
        <p:spPr bwMode="auto">
          <a:xfrm>
            <a:off x="3851992" y="3699003"/>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クロック発信源</a:t>
            </a:r>
          </a:p>
        </p:txBody>
      </p:sp>
      <p:sp>
        <p:nvSpPr>
          <p:cNvPr id="27" name="正方形/長方形 26"/>
          <p:cNvSpPr/>
          <p:nvPr/>
        </p:nvSpPr>
        <p:spPr bwMode="auto">
          <a:xfrm>
            <a:off x="5472010" y="126897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ノード</a:t>
            </a:r>
          </a:p>
        </p:txBody>
      </p:sp>
    </p:spTree>
    <p:extLst>
      <p:ext uri="{BB962C8B-B14F-4D97-AF65-F5344CB8AC3E}">
        <p14:creationId xmlns:p14="http://schemas.microsoft.com/office/powerpoint/2010/main" val="68810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H-TREE </a:t>
            </a:r>
            <a:r>
              <a:rPr kumimoji="1" lang="ja-JP" altLang="en-US" dirty="0"/>
              <a:t>による配線の例：</a:t>
            </a:r>
            <a:r>
              <a:rPr kumimoji="1" lang="en-US" altLang="ja-JP" dirty="0"/>
              <a:t>IBM Power PC</a:t>
            </a:r>
            <a:endParaRPr kumimoji="1" lang="ja-JP" altLang="en-US" dirty="0"/>
          </a:p>
        </p:txBody>
      </p:sp>
      <p:pic>
        <p:nvPicPr>
          <p:cNvPr id="4" name="図 3"/>
          <p:cNvPicPr>
            <a:picLocks noChangeAspect="1"/>
          </p:cNvPicPr>
          <p:nvPr/>
        </p:nvPicPr>
        <p:blipFill>
          <a:blip r:embed="rId2"/>
          <a:stretch>
            <a:fillRect/>
          </a:stretch>
        </p:blipFill>
        <p:spPr>
          <a:xfrm>
            <a:off x="4572000" y="1268976"/>
            <a:ext cx="4423254" cy="4216015"/>
          </a:xfrm>
          <a:prstGeom prst="rect">
            <a:avLst/>
          </a:prstGeom>
        </p:spPr>
      </p:pic>
      <p:sp>
        <p:nvSpPr>
          <p:cNvPr id="3" name="テキスト プレースホルダー 2"/>
          <p:cNvSpPr>
            <a:spLocks noGrp="1"/>
          </p:cNvSpPr>
          <p:nvPr>
            <p:ph type="body" sz="quarter" idx="10"/>
          </p:nvPr>
        </p:nvSpPr>
        <p:spPr>
          <a:xfrm>
            <a:off x="521955" y="5589024"/>
            <a:ext cx="8280092" cy="989704"/>
          </a:xfrm>
        </p:spPr>
        <p:txBody>
          <a:bodyPr/>
          <a:lstStyle/>
          <a:p>
            <a:r>
              <a:rPr lang="en-US" altLang="ja-JP" sz="1400" dirty="0"/>
              <a:t>P. </a:t>
            </a:r>
            <a:r>
              <a:rPr lang="en-US" altLang="ja-JP" sz="1400" dirty="0" err="1"/>
              <a:t>Hofstee</a:t>
            </a:r>
            <a:r>
              <a:rPr lang="en-US" altLang="ja-JP" sz="1400" dirty="0"/>
              <a:t>, N. Aoki, D. </a:t>
            </a:r>
            <a:r>
              <a:rPr lang="en-US" altLang="ja-JP" sz="1400" dirty="0" err="1"/>
              <a:t>Boerstler</a:t>
            </a:r>
            <a:r>
              <a:rPr lang="en-US" altLang="ja-JP" sz="1400" dirty="0"/>
              <a:t>, P. Coulman1 , S. </a:t>
            </a:r>
            <a:r>
              <a:rPr lang="en-US" altLang="ja-JP" sz="1400" dirty="0" err="1"/>
              <a:t>Dhong</a:t>
            </a:r>
            <a:r>
              <a:rPr lang="en-US" altLang="ja-JP" sz="1400" dirty="0"/>
              <a:t>, B. </a:t>
            </a:r>
            <a:r>
              <a:rPr lang="en-US" altLang="ja-JP" sz="1400" dirty="0" err="1"/>
              <a:t>Flachs</a:t>
            </a:r>
            <a:r>
              <a:rPr lang="en-US" altLang="ja-JP" sz="1400" dirty="0"/>
              <a:t>, N. Kojima, O. Kwon, K. Lee, D. Meltzer2 , K. </a:t>
            </a:r>
            <a:r>
              <a:rPr lang="en-US" altLang="ja-JP" sz="1400" dirty="0" err="1"/>
              <a:t>Nowka</a:t>
            </a:r>
            <a:r>
              <a:rPr lang="en-US" altLang="ja-JP" sz="1400" dirty="0"/>
              <a:t>, J. Park, J. Peter, S. </a:t>
            </a:r>
            <a:r>
              <a:rPr lang="en-US" altLang="ja-JP" sz="1400" dirty="0" err="1"/>
              <a:t>Posluszny</a:t>
            </a:r>
            <a:r>
              <a:rPr lang="en-US" altLang="ja-JP" sz="1400" dirty="0"/>
              <a:t>, M. Shapiro3 , J. Silberman2 , O. Takahashi, B. Weinberger, MP 5.4 A 1GHz Single-Issue 64b PowerPC Processor, ISSCC 2000 </a:t>
            </a:r>
            <a:r>
              <a:rPr lang="ja-JP" altLang="en-US" sz="1400" dirty="0"/>
              <a:t>より</a:t>
            </a:r>
            <a:endParaRPr kumimoji="1" lang="ja-JP" altLang="en-US" sz="1400" dirty="0"/>
          </a:p>
        </p:txBody>
      </p:sp>
      <p:pic>
        <p:nvPicPr>
          <p:cNvPr id="32" name="図 31"/>
          <p:cNvPicPr>
            <a:picLocks noChangeAspect="1"/>
          </p:cNvPicPr>
          <p:nvPr/>
        </p:nvPicPr>
        <p:blipFill>
          <a:blip r:embed="rId3"/>
          <a:stretch>
            <a:fillRect/>
          </a:stretch>
        </p:blipFill>
        <p:spPr>
          <a:xfrm>
            <a:off x="251952" y="1358977"/>
            <a:ext cx="4186559" cy="3969006"/>
          </a:xfrm>
          <a:prstGeom prst="rect">
            <a:avLst/>
          </a:prstGeom>
        </p:spPr>
      </p:pic>
      <p:sp>
        <p:nvSpPr>
          <p:cNvPr id="33" name="円/楕円 32"/>
          <p:cNvSpPr/>
          <p:nvPr/>
        </p:nvSpPr>
        <p:spPr bwMode="auto">
          <a:xfrm>
            <a:off x="3214236" y="3135750"/>
            <a:ext cx="360004" cy="360004"/>
          </a:xfrm>
          <a:prstGeom prst="ellipse">
            <a:avLst/>
          </a:prstGeom>
          <a:noFill/>
          <a:ln w="38100">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633524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クロックの消費電力のまとめ</a:t>
            </a:r>
          </a:p>
        </p:txBody>
      </p:sp>
      <p:sp>
        <p:nvSpPr>
          <p:cNvPr id="3" name="テキスト プレースホルダー 2"/>
          <p:cNvSpPr>
            <a:spLocks noGrp="1"/>
          </p:cNvSpPr>
          <p:nvPr>
            <p:ph type="body" sz="quarter" idx="10"/>
          </p:nvPr>
        </p:nvSpPr>
        <p:spPr/>
        <p:txBody>
          <a:bodyPr/>
          <a:lstStyle/>
          <a:p>
            <a:r>
              <a:rPr lang="ja-JP" altLang="en-US" dirty="0"/>
              <a:t>クロックによる消費エネルギー：充放電で消費</a:t>
            </a:r>
            <a:endParaRPr lang="en-US" altLang="ja-JP" dirty="0"/>
          </a:p>
          <a:p>
            <a:pPr lvl="1"/>
            <a:r>
              <a:rPr lang="en-US" altLang="ja-JP" dirty="0"/>
              <a:t>D-FF </a:t>
            </a:r>
            <a:r>
              <a:rPr lang="ja-JP" altLang="en-US" dirty="0"/>
              <a:t>内にあるトランジスタ</a:t>
            </a:r>
            <a:endParaRPr lang="en-US" altLang="ja-JP" dirty="0"/>
          </a:p>
          <a:p>
            <a:pPr lvl="1"/>
            <a:r>
              <a:rPr lang="ja-JP" altLang="en-US" dirty="0"/>
              <a:t>クロックを配るための配線</a:t>
            </a:r>
            <a:endParaRPr lang="en-US" altLang="ja-JP" dirty="0"/>
          </a:p>
          <a:p>
            <a:r>
              <a:rPr lang="ja-JP" altLang="en-US" dirty="0"/>
              <a:t>大きくなる理由：</a:t>
            </a:r>
            <a:endParaRPr lang="en-US" altLang="ja-JP" dirty="0"/>
          </a:p>
          <a:p>
            <a:pPr lvl="1"/>
            <a:r>
              <a:rPr lang="ja-JP" altLang="en-US" dirty="0"/>
              <a:t>クロック信号が反転するごとに充放電が毎回発生</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トランジスタ数や配線長が膨大</a:t>
            </a:r>
          </a:p>
        </p:txBody>
      </p:sp>
    </p:spTree>
    <p:extLst>
      <p:ext uri="{BB962C8B-B14F-4D97-AF65-F5344CB8AC3E}">
        <p14:creationId xmlns:p14="http://schemas.microsoft.com/office/powerpoint/2010/main" val="3391468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CPU </a:t>
            </a:r>
            <a:r>
              <a:rPr kumimoji="1" lang="ja-JP" altLang="en-US" dirty="0"/>
              <a:t>やその他回路の消費電力について</a:t>
            </a:r>
          </a:p>
        </p:txBody>
      </p:sp>
      <p:sp>
        <p:nvSpPr>
          <p:cNvPr id="5" name="テキスト プレースホルダー 4"/>
          <p:cNvSpPr>
            <a:spLocks noGrp="1"/>
          </p:cNvSpPr>
          <p:nvPr>
            <p:ph type="body" sz="quarter" idx="10"/>
          </p:nvPr>
        </p:nvSpPr>
        <p:spPr/>
        <p:txBody>
          <a:bodyPr/>
          <a:lstStyle/>
          <a:p>
            <a:r>
              <a:rPr kumimoji="1" lang="ja-JP" altLang="en-US" dirty="0"/>
              <a:t>いくつか補足</a:t>
            </a:r>
            <a:endParaRPr kumimoji="1" lang="en-US" altLang="ja-JP" dirty="0"/>
          </a:p>
          <a:p>
            <a:pPr marL="817200" lvl="1" indent="-457200">
              <a:buFont typeface="+mj-lt"/>
              <a:buAutoNum type="arabicPeriod"/>
            </a:pPr>
            <a:r>
              <a:rPr kumimoji="1" lang="ja-JP" altLang="en-US" dirty="0"/>
              <a:t>クロックの消費電力</a:t>
            </a:r>
            <a:endParaRPr kumimoji="1" lang="en-US" altLang="ja-JP" dirty="0"/>
          </a:p>
          <a:p>
            <a:pPr marL="817200" lvl="1" indent="-457200">
              <a:buFont typeface="+mj-lt"/>
              <a:buAutoNum type="arabicPeriod"/>
            </a:pPr>
            <a:r>
              <a:rPr kumimoji="1" lang="ja-JP" altLang="en-US" b="1" dirty="0">
                <a:solidFill>
                  <a:schemeClr val="accent5"/>
                </a:solidFill>
              </a:rPr>
              <a:t>アーキテクチャの違いによる</a:t>
            </a:r>
            <a:r>
              <a:rPr lang="ja-JP" altLang="en-US" b="1" dirty="0">
                <a:solidFill>
                  <a:schemeClr val="accent5"/>
                </a:solidFill>
              </a:rPr>
              <a:t>消費電力の違い</a:t>
            </a:r>
            <a:endParaRPr lang="en-US" altLang="ja-JP" b="1" dirty="0">
              <a:solidFill>
                <a:schemeClr val="accent5"/>
              </a:solidFill>
            </a:endParaRPr>
          </a:p>
          <a:p>
            <a:pPr marL="817200" lvl="1" indent="-457200">
              <a:buFont typeface="+mj-lt"/>
              <a:buAutoNum type="arabicPeriod"/>
            </a:pPr>
            <a:r>
              <a:rPr kumimoji="1" lang="en-US" altLang="ja-JP" dirty="0"/>
              <a:t>FPGA </a:t>
            </a:r>
            <a:r>
              <a:rPr kumimoji="1" lang="ja-JP" altLang="en-US" dirty="0"/>
              <a:t>による回路</a:t>
            </a:r>
            <a:endParaRPr kumimoji="1" lang="en-US" altLang="ja-JP"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18</a:t>
            </a:fld>
            <a:endParaRPr kumimoji="1" lang="ja-JP" altLang="en-US"/>
          </a:p>
        </p:txBody>
      </p:sp>
    </p:spTree>
    <p:extLst>
      <p:ext uri="{BB962C8B-B14F-4D97-AF65-F5344CB8AC3E}">
        <p14:creationId xmlns:p14="http://schemas.microsoft.com/office/powerpoint/2010/main" val="14019283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回路の遅延と消費エネルギー</a:t>
            </a:r>
            <a:endParaRPr lang="en-US" altLang="ja-JP"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p:txBody>
              <a:bodyPr/>
              <a:lstStyle/>
              <a:p>
                <a:r>
                  <a:rPr lang="ja-JP" altLang="en-US" dirty="0"/>
                  <a:t>回路の消費エネルギー：</a:t>
                </a:r>
                <a:endParaRPr lang="en-US" altLang="ja-JP" dirty="0"/>
              </a:p>
              <a:p>
                <a:pPr lvl="1"/>
                <a:r>
                  <a:rPr lang="ja-JP" altLang="en-US" dirty="0"/>
                  <a:t>主にコンデンサへの充放電で消費</a:t>
                </a:r>
                <a:endParaRPr lang="en-US" altLang="ja-JP" dirty="0"/>
              </a:p>
              <a:p>
                <a:r>
                  <a:rPr kumimoji="1" lang="ja-JP" altLang="en-US" dirty="0"/>
                  <a:t>おおざっぱには，トランジスタ数に比例すると考えて良い</a:t>
                </a:r>
                <a:endParaRPr kumimoji="1" lang="en-US" altLang="ja-JP" dirty="0"/>
              </a:p>
              <a:p>
                <a:pPr lvl="1"/>
                <a:r>
                  <a:rPr kumimoji="1" lang="ja-JP" altLang="en-US" dirty="0"/>
                  <a:t>トランジスタ数が増えると，コンデンサが増える</a:t>
                </a:r>
                <a:endParaRPr kumimoji="1" lang="en-US" altLang="ja-JP" dirty="0"/>
              </a:p>
              <a:p>
                <a:pPr lvl="1"/>
                <a:r>
                  <a:rPr lang="ja-JP" altLang="en-US" dirty="0"/>
                  <a:t>トランジスタ数 </a:t>
                </a:r>
                <a14:m>
                  <m:oMath xmlns:m="http://schemas.openxmlformats.org/officeDocument/2006/math">
                    <m:r>
                      <a:rPr lang="en-US" altLang="ja-JP" i="1" dirty="0" smtClean="0">
                        <a:latin typeface="Cambria Math" panose="02040503050406030204" pitchFamily="18" charset="0"/>
                        <a:ea typeface="Cambria Math" panose="02040503050406030204" pitchFamily="18" charset="0"/>
                      </a:rPr>
                      <m:t>≒</m:t>
                    </m:r>
                  </m:oMath>
                </a14:m>
                <a:r>
                  <a:rPr lang="ja-JP" altLang="en-US" dirty="0"/>
                  <a:t> 回路面積</a:t>
                </a:r>
                <a:endParaRPr kumimoji="1" lang="ja-JP" altLang="en-US"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blipFill rotWithShape="0">
                <a:blip r:embed="rId2"/>
                <a:stretch>
                  <a:fillRect l="-6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24123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r>
              <a:rPr lang="ja-JP" altLang="en-US" dirty="0"/>
              <a:t>回路の消費電力</a:t>
            </a:r>
            <a:endParaRPr lang="en-US" altLang="ja-JP" dirty="0"/>
          </a:p>
          <a:p>
            <a:pPr marL="817200" lvl="1" indent="-457200">
              <a:buFont typeface="+mj-lt"/>
              <a:buAutoNum type="arabicPeriod"/>
            </a:pPr>
            <a:r>
              <a:rPr lang="ja-JP" altLang="en-US" dirty="0"/>
              <a:t>クロックの消費電力</a:t>
            </a:r>
            <a:endParaRPr lang="en-US" altLang="ja-JP" dirty="0"/>
          </a:p>
          <a:p>
            <a:pPr marL="817200" lvl="1" indent="-457200">
              <a:buFont typeface="+mj-lt"/>
              <a:buAutoNum type="arabicPeriod"/>
            </a:pPr>
            <a:r>
              <a:rPr lang="ja-JP" altLang="en-US" dirty="0"/>
              <a:t>アーキテクチャの違いによる消費電力の違い</a:t>
            </a:r>
            <a:endParaRPr lang="en-US" altLang="ja-JP" dirty="0"/>
          </a:p>
          <a:p>
            <a:pPr marL="817200" lvl="1" indent="-457200">
              <a:buFont typeface="+mj-lt"/>
              <a:buAutoNum type="arabicPeriod"/>
            </a:pPr>
            <a:r>
              <a:rPr lang="en-US" altLang="ja-JP" dirty="0"/>
              <a:t>FPGA </a:t>
            </a:r>
            <a:r>
              <a:rPr lang="ja-JP" altLang="en-US" dirty="0"/>
              <a:t>による回路</a:t>
            </a:r>
            <a:endParaRPr lang="en-US" altLang="ja-JP" dirty="0"/>
          </a:p>
          <a:p>
            <a:r>
              <a:rPr lang="ja-JP" altLang="en-US" dirty="0"/>
              <a:t>（余談）ムーアの法則と周波数</a:t>
            </a:r>
            <a:endParaRPr kumimoji="1" lang="ja-JP" altLang="en-US" sz="1400" dirty="0"/>
          </a:p>
        </p:txBody>
      </p:sp>
    </p:spTree>
    <p:extLst>
      <p:ext uri="{BB962C8B-B14F-4D97-AF65-F5344CB8AC3E}">
        <p14:creationId xmlns:p14="http://schemas.microsoft.com/office/powerpoint/2010/main" val="3957782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命令を処理するのに必要な回路</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内訳：</a:t>
            </a:r>
            <a:endParaRPr lang="en-US" altLang="ja-JP" dirty="0"/>
          </a:p>
          <a:p>
            <a:pPr lvl="1"/>
            <a:r>
              <a:rPr lang="ja-JP" altLang="en-US" dirty="0"/>
              <a:t>命令の読み出し</a:t>
            </a:r>
            <a:endParaRPr lang="en-US" altLang="ja-JP" dirty="0"/>
          </a:p>
          <a:p>
            <a:pPr lvl="1"/>
            <a:r>
              <a:rPr lang="ja-JP" altLang="en-US" dirty="0"/>
              <a:t>デコード</a:t>
            </a:r>
            <a:endParaRPr lang="en-US" altLang="ja-JP" dirty="0"/>
          </a:p>
          <a:p>
            <a:pPr lvl="1"/>
            <a:r>
              <a:rPr lang="ja-JP" altLang="en-US" dirty="0"/>
              <a:t>レジスタ読み書き</a:t>
            </a:r>
            <a:endParaRPr lang="en-US" altLang="ja-JP" dirty="0"/>
          </a:p>
          <a:p>
            <a:pPr lvl="1"/>
            <a:r>
              <a:rPr lang="ja-JP" altLang="en-US" dirty="0"/>
              <a:t>メモリの読み書き</a:t>
            </a:r>
            <a:endParaRPr lang="en-US" altLang="ja-JP" dirty="0"/>
          </a:p>
          <a:p>
            <a:pPr lvl="1"/>
            <a:r>
              <a:rPr lang="ja-JP" altLang="en-US" dirty="0"/>
              <a:t>（命令のスケジューリングや投機関係など</a:t>
            </a:r>
            <a:endParaRPr lang="en-US" altLang="ja-JP" dirty="0"/>
          </a:p>
          <a:p>
            <a:pPr lvl="1"/>
            <a:r>
              <a:rPr lang="ja-JP" altLang="en-US" dirty="0">
                <a:solidFill>
                  <a:schemeClr val="accent5"/>
                </a:solidFill>
              </a:rPr>
              <a:t>演算</a:t>
            </a:r>
          </a:p>
        </p:txBody>
      </p:sp>
      <p:sp>
        <p:nvSpPr>
          <p:cNvPr id="4" name="正方形/長方形 3"/>
          <p:cNvSpPr/>
          <p:nvPr/>
        </p:nvSpPr>
        <p:spPr bwMode="auto">
          <a:xfrm>
            <a:off x="6732024" y="2348989"/>
            <a:ext cx="2070023" cy="2790030"/>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6642024" y="1988984"/>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822026"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7812037" y="2528990"/>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6822026"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822026"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6822026"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7894843" y="3436195"/>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6822026"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822026" y="432901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182030"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1</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182030"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2</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6" name="正方形/長方形 15"/>
          <p:cNvSpPr/>
          <p:nvPr/>
        </p:nvSpPr>
        <p:spPr bwMode="auto">
          <a:xfrm>
            <a:off x="7182030"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17" name="正方形/長方形 16"/>
          <p:cNvSpPr/>
          <p:nvPr/>
        </p:nvSpPr>
        <p:spPr bwMode="auto">
          <a:xfrm>
            <a:off x="7182030"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7182030"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182030" y="432901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8172041" y="2528990"/>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21" name="直線コネクタ 20"/>
          <p:cNvCxnSpPr/>
          <p:nvPr/>
        </p:nvCxnSpPr>
        <p:spPr bwMode="auto">
          <a:xfrm>
            <a:off x="7632035" y="2528990"/>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bwMode="auto">
          <a:xfrm>
            <a:off x="7722036" y="2528990"/>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bwMode="auto">
          <a:xfrm>
            <a:off x="7632035" y="3338999"/>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bwMode="auto">
          <a:xfrm>
            <a:off x="7722036" y="3879005"/>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bwMode="auto">
          <a:xfrm flipV="1">
            <a:off x="7362032" y="4779015"/>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6" name="直線コネクタ 25"/>
          <p:cNvCxnSpPr/>
          <p:nvPr/>
        </p:nvCxnSpPr>
        <p:spPr bwMode="auto">
          <a:xfrm flipH="1">
            <a:off x="7362033" y="4959017"/>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bwMode="auto">
          <a:xfrm flipH="1">
            <a:off x="8532045" y="3609002"/>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bwMode="auto">
          <a:xfrm flipV="1">
            <a:off x="8622046" y="3609002"/>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bwMode="auto">
          <a:xfrm>
            <a:off x="7812037" y="3158997"/>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1</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7812037" y="3699003"/>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2</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8532045" y="342900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rgbClr val="FF0000"/>
                </a:solidFill>
                <a:latin typeface="メイリオ" panose="020B0604030504040204" pitchFamily="50" charset="-128"/>
                <a:ea typeface="メイリオ" panose="020B0604030504040204" pitchFamily="50" charset="-128"/>
              </a:rPr>
              <a:t>３</a:t>
            </a:r>
          </a:p>
        </p:txBody>
      </p:sp>
    </p:spTree>
    <p:extLst>
      <p:ext uri="{BB962C8B-B14F-4D97-AF65-F5344CB8AC3E}">
        <p14:creationId xmlns:p14="http://schemas.microsoft.com/office/powerpoint/2010/main" val="3859993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回路は命令制御と演算に大きく分けられる</a:t>
            </a:r>
          </a:p>
        </p:txBody>
      </p:sp>
      <p:sp>
        <p:nvSpPr>
          <p:cNvPr id="3" name="テキスト プレースホルダー 2"/>
          <p:cNvSpPr>
            <a:spLocks noGrp="1"/>
          </p:cNvSpPr>
          <p:nvPr>
            <p:ph type="body" sz="quarter" idx="10"/>
          </p:nvPr>
        </p:nvSpPr>
        <p:spPr>
          <a:xfrm>
            <a:off x="251952" y="1268976"/>
            <a:ext cx="8640096" cy="5039749"/>
          </a:xfrm>
        </p:spPr>
        <p:txBody>
          <a:bodyPr/>
          <a:lstStyle/>
          <a:p>
            <a:r>
              <a:rPr lang="ja-JP" altLang="en-US" dirty="0"/>
              <a:t>命令制御：アーキテクチャによって大きく異なる</a:t>
            </a:r>
            <a:endParaRPr lang="en-US" altLang="ja-JP" dirty="0"/>
          </a:p>
          <a:p>
            <a:pPr lvl="1"/>
            <a:r>
              <a:rPr lang="ja-JP" altLang="en-US" dirty="0"/>
              <a:t>命令の読み出し</a:t>
            </a:r>
            <a:endParaRPr lang="en-US" altLang="ja-JP" dirty="0"/>
          </a:p>
          <a:p>
            <a:pPr lvl="1"/>
            <a:r>
              <a:rPr lang="ja-JP" altLang="en-US" dirty="0"/>
              <a:t>デコード</a:t>
            </a:r>
            <a:endParaRPr lang="en-US" altLang="ja-JP" dirty="0"/>
          </a:p>
          <a:p>
            <a:pPr lvl="1"/>
            <a:r>
              <a:rPr lang="ja-JP" altLang="en-US" dirty="0"/>
              <a:t>レジスタ読み書き</a:t>
            </a:r>
            <a:endParaRPr lang="en-US" altLang="ja-JP" dirty="0"/>
          </a:p>
          <a:p>
            <a:pPr lvl="1"/>
            <a:r>
              <a:rPr lang="ja-JP" altLang="en-US" dirty="0"/>
              <a:t>（命令のスケジューリングや投機関係など</a:t>
            </a:r>
            <a:endParaRPr lang="en-US" altLang="ja-JP" dirty="0"/>
          </a:p>
          <a:p>
            <a:r>
              <a:rPr lang="ja-JP" altLang="en-US" dirty="0"/>
              <a:t>演算：基本的に同じ</a:t>
            </a:r>
            <a:endParaRPr lang="en-US" altLang="ja-JP" dirty="0"/>
          </a:p>
          <a:p>
            <a:pPr lvl="1"/>
            <a:r>
              <a:rPr lang="ja-JP" altLang="en-US" dirty="0"/>
              <a:t>論理演算，算術演算，</a:t>
            </a:r>
            <a:r>
              <a:rPr kumimoji="1" lang="ja-JP" altLang="en-US" dirty="0"/>
              <a:t>浮動小数点演算</a:t>
            </a:r>
            <a:endParaRPr kumimoji="1" lang="en-US" altLang="ja-JP" dirty="0"/>
          </a:p>
          <a:p>
            <a:pPr lvl="1"/>
            <a:r>
              <a:rPr kumimoji="1" lang="ja-JP" altLang="en-US" dirty="0"/>
              <a:t>これら演算単体は，だいたいどのアーキでも同じことをする</a:t>
            </a:r>
            <a:endParaRPr kumimoji="1" lang="en-US" altLang="ja-JP" dirty="0"/>
          </a:p>
          <a:p>
            <a:pPr marL="0" indent="0">
              <a:buNone/>
            </a:pPr>
            <a:r>
              <a:rPr kumimoji="1" lang="ja-JP" altLang="en-US" dirty="0">
                <a:solidFill>
                  <a:schemeClr val="accent5"/>
                </a:solidFill>
              </a:rPr>
              <a:t>⇒ 命令制御部分をどれだけケチれるかが，アーキの効率を大きく決める</a:t>
            </a:r>
            <a:endParaRPr kumimoji="1" lang="en-US" altLang="ja-JP" dirty="0">
              <a:solidFill>
                <a:schemeClr val="accent5"/>
              </a:solidFill>
            </a:endParaRPr>
          </a:p>
        </p:txBody>
      </p:sp>
      <p:cxnSp>
        <p:nvCxnSpPr>
          <p:cNvPr id="5" name="直線矢印コネクタ 4"/>
          <p:cNvCxnSpPr/>
          <p:nvPr/>
        </p:nvCxnSpPr>
        <p:spPr bwMode="auto">
          <a:xfrm flipV="1">
            <a:off x="7452032" y="1718981"/>
            <a:ext cx="0" cy="2880031"/>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8" name="正方形/長方形 7"/>
          <p:cNvSpPr/>
          <p:nvPr/>
        </p:nvSpPr>
        <p:spPr bwMode="auto">
          <a:xfrm>
            <a:off x="7812036" y="1988983"/>
            <a:ext cx="720008" cy="171001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制御</a:t>
            </a:r>
          </a:p>
        </p:txBody>
      </p:sp>
      <p:sp>
        <p:nvSpPr>
          <p:cNvPr id="7" name="正方形/長方形 6"/>
          <p:cNvSpPr/>
          <p:nvPr/>
        </p:nvSpPr>
        <p:spPr bwMode="auto">
          <a:xfrm>
            <a:off x="7812036" y="3699002"/>
            <a:ext cx="720008" cy="900009"/>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演算</a:t>
            </a:r>
          </a:p>
        </p:txBody>
      </p:sp>
      <p:cxnSp>
        <p:nvCxnSpPr>
          <p:cNvPr id="10" name="直線コネクタ 9"/>
          <p:cNvCxnSpPr/>
          <p:nvPr/>
        </p:nvCxnSpPr>
        <p:spPr bwMode="auto">
          <a:xfrm>
            <a:off x="7452032" y="4599012"/>
            <a:ext cx="1440016" cy="0"/>
          </a:xfrm>
          <a:prstGeom prst="line">
            <a:avLst/>
          </a:prstGeom>
          <a:ln>
            <a:solidFill>
              <a:schemeClr val="tx1">
                <a:lumMod val="75000"/>
                <a:lumOff val="25000"/>
              </a:schemeClr>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2" name="正方形/長方形 11"/>
          <p:cNvSpPr/>
          <p:nvPr/>
        </p:nvSpPr>
        <p:spPr bwMode="auto">
          <a:xfrm rot="16200000">
            <a:off x="6237019" y="2033984"/>
            <a:ext cx="153001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rPr>
              <a:t>エネルギー</a:t>
            </a:r>
            <a:endPar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rPr>
              <a:t>回路面積</a:t>
            </a:r>
          </a:p>
        </p:txBody>
      </p:sp>
    </p:spTree>
    <p:extLst>
      <p:ext uri="{BB962C8B-B14F-4D97-AF65-F5344CB8AC3E}">
        <p14:creationId xmlns:p14="http://schemas.microsoft.com/office/powerpoint/2010/main" val="370558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a:xfrm>
            <a:off x="611938" y="1088974"/>
            <a:ext cx="8010089" cy="2069693"/>
          </a:xfrm>
        </p:spPr>
        <p:txBody>
          <a:bodyPr anchor="t"/>
          <a:lstStyle/>
          <a:p>
            <a:r>
              <a:rPr lang="en-US" altLang="ja-JP" dirty="0"/>
              <a:t>1bit NAND </a:t>
            </a:r>
            <a:r>
              <a:rPr lang="ja-JP" altLang="en-US" dirty="0"/>
              <a:t>演算器：</a:t>
            </a:r>
            <a:r>
              <a:rPr lang="en-US" altLang="ja-JP" dirty="0"/>
              <a:t>			4 </a:t>
            </a:r>
            <a:r>
              <a:rPr lang="ja-JP" altLang="en-US" dirty="0"/>
              <a:t>トランジスタ</a:t>
            </a:r>
            <a:br>
              <a:rPr lang="en-US" altLang="ja-JP" dirty="0"/>
            </a:br>
            <a:endParaRPr lang="en-US" altLang="ja-JP" dirty="0"/>
          </a:p>
          <a:p>
            <a:r>
              <a:rPr kumimoji="1" lang="en-US" altLang="ja-JP" dirty="0"/>
              <a:t>64bit </a:t>
            </a:r>
            <a:r>
              <a:rPr kumimoji="1" lang="ja-JP" altLang="en-US" dirty="0"/>
              <a:t>整数加算器：</a:t>
            </a:r>
            <a:r>
              <a:rPr kumimoji="1" lang="en-US" altLang="ja-JP" dirty="0"/>
              <a:t>			4k </a:t>
            </a:r>
            <a:r>
              <a:rPr kumimoji="1" lang="ja-JP" altLang="en-US" dirty="0"/>
              <a:t>トランジスタ</a:t>
            </a:r>
            <a:br>
              <a:rPr kumimoji="1" lang="en-US" altLang="ja-JP" dirty="0"/>
            </a:br>
            <a:endParaRPr kumimoji="1" lang="en-US" altLang="ja-JP" dirty="0"/>
          </a:p>
          <a:p>
            <a:r>
              <a:rPr kumimoji="1" lang="en-US" altLang="ja-JP" dirty="0"/>
              <a:t>MIPS R3000 </a:t>
            </a:r>
            <a:r>
              <a:rPr kumimoji="1" lang="ja-JP" altLang="en-US" dirty="0"/>
              <a:t>プロセッサ：</a:t>
            </a:r>
            <a:r>
              <a:rPr kumimoji="1" lang="en-US" altLang="ja-JP" dirty="0"/>
              <a:t>		115k </a:t>
            </a:r>
            <a:r>
              <a:rPr kumimoji="1" lang="ja-JP" altLang="en-US" dirty="0"/>
              <a:t>トランジスタ</a:t>
            </a:r>
            <a:br>
              <a:rPr kumimoji="1" lang="en-US" altLang="ja-JP" dirty="0"/>
            </a:br>
            <a:br>
              <a:rPr kumimoji="1" lang="en-US" altLang="ja-JP" dirty="0"/>
            </a:br>
            <a:endParaRPr kumimoji="1" lang="en-US" altLang="ja-JP" dirty="0"/>
          </a:p>
          <a:p>
            <a:r>
              <a:rPr lang="en-US" altLang="ja-JP" dirty="0"/>
              <a:t>64bit </a:t>
            </a:r>
            <a:r>
              <a:rPr lang="ja-JP" altLang="en-US" dirty="0"/>
              <a:t>浮動小数点</a:t>
            </a:r>
            <a:r>
              <a:rPr lang="en-US" altLang="ja-JP" dirty="0"/>
              <a:t> </a:t>
            </a:r>
            <a:r>
              <a:rPr lang="ja-JP" altLang="en-US" dirty="0"/>
              <a:t>乗算</a:t>
            </a:r>
            <a:r>
              <a:rPr lang="en-US" altLang="ja-JP" dirty="0"/>
              <a:t>+</a:t>
            </a:r>
            <a:r>
              <a:rPr lang="ja-JP" altLang="en-US" dirty="0"/>
              <a:t>加算器：</a:t>
            </a:r>
            <a:r>
              <a:rPr lang="en-US" altLang="ja-JP" dirty="0"/>
              <a:t>	68k</a:t>
            </a:r>
            <a:r>
              <a:rPr lang="ja-JP" altLang="en-US" dirty="0"/>
              <a:t>トランジスタ</a:t>
            </a:r>
            <a:br>
              <a:rPr lang="en-US" altLang="ja-JP" dirty="0"/>
            </a:br>
            <a:br>
              <a:rPr lang="en-US" altLang="ja-JP" dirty="0"/>
            </a:br>
            <a:br>
              <a:rPr lang="en-US" altLang="ja-JP" dirty="0"/>
            </a:br>
            <a:br>
              <a:rPr lang="en-US" altLang="ja-JP" dirty="0"/>
            </a:br>
            <a:r>
              <a:rPr lang="en-US" altLang="ja-JP" sz="1100" dirty="0"/>
              <a:t>Ryota Shioya, Masahiro Goshima, and Hideki Ando: A Front-end Execution Architecture for High Energy Efficiency, MICRO 2014.</a:t>
            </a:r>
            <a:br>
              <a:rPr lang="en-US" altLang="ja-JP" sz="1100" dirty="0"/>
            </a:br>
            <a:r>
              <a:rPr lang="en-US" altLang="ja-JP" sz="1100" dirty="0"/>
              <a:t>SOHN, </a:t>
            </a:r>
            <a:r>
              <a:rPr lang="en-US" altLang="ja-JP" sz="1100" dirty="0" err="1"/>
              <a:t>Jongwook</a:t>
            </a:r>
            <a:r>
              <a:rPr lang="en-US" altLang="ja-JP" sz="1100" dirty="0"/>
              <a:t>, et al.: Enhanced Floating-Point Multiply-Add with Full Denormal Support,</a:t>
            </a:r>
            <a:br>
              <a:rPr lang="en-US" altLang="ja-JP" sz="1100" dirty="0"/>
            </a:br>
            <a:r>
              <a:rPr lang="en-US" altLang="ja-JP" sz="1100" dirty="0"/>
              <a:t>ARITH 2023</a:t>
            </a:r>
            <a:endParaRPr kumimoji="1" lang="ja-JP" altLang="en-US" dirty="0"/>
          </a:p>
        </p:txBody>
      </p:sp>
      <p:sp>
        <p:nvSpPr>
          <p:cNvPr id="2" name="タイトル 1"/>
          <p:cNvSpPr>
            <a:spLocks noGrp="1"/>
          </p:cNvSpPr>
          <p:nvPr>
            <p:ph type="title"/>
          </p:nvPr>
        </p:nvSpPr>
        <p:spPr/>
        <p:txBody>
          <a:bodyPr/>
          <a:lstStyle/>
          <a:p>
            <a:r>
              <a:rPr lang="ja-JP" altLang="en-US" dirty="0"/>
              <a:t>いろいろな回路の規模</a:t>
            </a:r>
            <a:endParaRPr kumimoji="1" lang="ja-JP" altLang="en-US" dirty="0"/>
          </a:p>
        </p:txBody>
      </p:sp>
      <p:sp>
        <p:nvSpPr>
          <p:cNvPr id="5" name="正方形/長方形 4"/>
          <p:cNvSpPr/>
          <p:nvPr/>
        </p:nvSpPr>
        <p:spPr bwMode="auto">
          <a:xfrm>
            <a:off x="1061961" y="2528990"/>
            <a:ext cx="180000" cy="18000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4" name="正方形/長方形 3"/>
          <p:cNvSpPr/>
          <p:nvPr/>
        </p:nvSpPr>
        <p:spPr bwMode="auto">
          <a:xfrm rot="5400000">
            <a:off x="1511969" y="4599011"/>
            <a:ext cx="450000" cy="1350014"/>
          </a:xfrm>
          <a:prstGeom prst="rect">
            <a:avLst/>
          </a:prstGeom>
          <a:gradFill flip="none"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0800000" scaled="1"/>
            <a:tileRect/>
          </a:gradFill>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rot="5400000">
            <a:off x="1781971" y="2888992"/>
            <a:ext cx="450000" cy="1890021"/>
          </a:xfrm>
          <a:prstGeom prst="rect">
            <a:avLst/>
          </a:prstGeom>
          <a:gradFill flip="none" rotWithShape="1">
            <a:lin ang="10800000" scaled="1"/>
            <a:tileRect/>
          </a:gradFill>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881959" y="1448978"/>
            <a:ext cx="2745030"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（小さすぎて見えない</a:t>
            </a:r>
          </a:p>
        </p:txBody>
      </p:sp>
    </p:spTree>
    <p:extLst>
      <p:ext uri="{BB962C8B-B14F-4D97-AF65-F5344CB8AC3E}">
        <p14:creationId xmlns:p14="http://schemas.microsoft.com/office/powerpoint/2010/main" val="1738931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回路規模の例からわかること</a:t>
            </a:r>
          </a:p>
        </p:txBody>
      </p:sp>
      <p:sp>
        <p:nvSpPr>
          <p:cNvPr id="3" name="テキスト プレースホルダー 2"/>
          <p:cNvSpPr>
            <a:spLocks noGrp="1"/>
          </p:cNvSpPr>
          <p:nvPr>
            <p:ph type="body" sz="quarter" idx="10"/>
          </p:nvPr>
        </p:nvSpPr>
        <p:spPr/>
        <p:txBody>
          <a:bodyPr/>
          <a:lstStyle/>
          <a:p>
            <a:r>
              <a:rPr kumimoji="1" lang="en-US" altLang="ja-JP" dirty="0"/>
              <a:t>MIPS </a:t>
            </a:r>
            <a:r>
              <a:rPr kumimoji="1" lang="ja-JP" altLang="en-US" dirty="0"/>
              <a:t>プロセッサ全体に対する相対的な大きさで考える：</a:t>
            </a:r>
            <a:endParaRPr kumimoji="1" lang="en-US" altLang="ja-JP" dirty="0"/>
          </a:p>
          <a:p>
            <a:pPr lvl="1"/>
            <a:endParaRPr kumimoji="1" lang="en-US" altLang="ja-JP" dirty="0"/>
          </a:p>
          <a:p>
            <a:pPr lvl="1"/>
            <a:r>
              <a:rPr kumimoji="1" lang="en-US" altLang="ja-JP" dirty="0"/>
              <a:t>1</a:t>
            </a:r>
            <a:r>
              <a:rPr kumimoji="1" lang="ja-JP" altLang="en-US" dirty="0"/>
              <a:t>ビット論理演算：</a:t>
            </a:r>
            <a:endParaRPr kumimoji="1" lang="en-US" altLang="ja-JP" dirty="0"/>
          </a:p>
          <a:p>
            <a:pPr lvl="2"/>
            <a:r>
              <a:rPr kumimoji="1" lang="ja-JP" altLang="en-US" dirty="0"/>
              <a:t>命令制御がほぼ全てを占める</a:t>
            </a:r>
            <a:endParaRPr kumimoji="1" lang="en-US" altLang="ja-JP" dirty="0"/>
          </a:p>
          <a:p>
            <a:pPr lvl="2"/>
            <a:endParaRPr kumimoji="1" lang="en-US" altLang="ja-JP" dirty="0"/>
          </a:p>
          <a:p>
            <a:pPr lvl="1"/>
            <a:r>
              <a:rPr kumimoji="1" lang="en-US" altLang="ja-JP" dirty="0"/>
              <a:t>64 </a:t>
            </a:r>
            <a:r>
              <a:rPr kumimoji="1" lang="ja-JP" altLang="en-US" dirty="0"/>
              <a:t>ビット加算</a:t>
            </a:r>
            <a:endParaRPr kumimoji="1" lang="en-US" altLang="ja-JP" dirty="0"/>
          </a:p>
          <a:p>
            <a:pPr lvl="2"/>
            <a:r>
              <a:rPr kumimoji="1" lang="ja-JP" altLang="en-US" dirty="0"/>
              <a:t>命令制御が大半を占める </a:t>
            </a:r>
            <a:br>
              <a:rPr kumimoji="1" lang="en-US" altLang="ja-JP" dirty="0"/>
            </a:br>
            <a:r>
              <a:rPr kumimoji="1" lang="ja-JP" altLang="en-US" dirty="0"/>
              <a:t>⇒ 専用回路にすると一桁ぐらい効率が上がりうる</a:t>
            </a:r>
            <a:endParaRPr kumimoji="1" lang="en-US" altLang="ja-JP" dirty="0"/>
          </a:p>
          <a:p>
            <a:pPr lvl="2"/>
            <a:endParaRPr kumimoji="1" lang="en-US" altLang="ja-JP" dirty="0"/>
          </a:p>
          <a:p>
            <a:pPr lvl="1"/>
            <a:r>
              <a:rPr kumimoji="1" lang="en-US" altLang="ja-JP" dirty="0"/>
              <a:t>FP </a:t>
            </a:r>
            <a:r>
              <a:rPr kumimoji="1" lang="ja-JP" altLang="en-US" dirty="0"/>
              <a:t>演算</a:t>
            </a:r>
            <a:endParaRPr kumimoji="1" lang="en-US" altLang="ja-JP" dirty="0"/>
          </a:p>
          <a:p>
            <a:pPr lvl="2"/>
            <a:r>
              <a:rPr kumimoji="1" lang="ja-JP" altLang="en-US" dirty="0"/>
              <a:t>演算器の方やや小さい</a:t>
            </a:r>
            <a:br>
              <a:rPr kumimoji="1" lang="en-US" altLang="ja-JP" dirty="0"/>
            </a:br>
            <a:r>
              <a:rPr kumimoji="1" lang="ja-JP" altLang="en-US" dirty="0"/>
              <a:t>⇒ 専用回路にすると２倍ぐらいは効率が良くなるかも</a:t>
            </a:r>
            <a:endParaRPr kumimoji="1" lang="en-US" altLang="ja-JP" dirty="0"/>
          </a:p>
          <a:p>
            <a:r>
              <a:rPr kumimoji="1" lang="ja-JP" altLang="en-US" dirty="0"/>
              <a:t>消費エネルギーも，これに準じた大きさとなる</a:t>
            </a:r>
          </a:p>
        </p:txBody>
      </p:sp>
    </p:spTree>
    <p:extLst>
      <p:ext uri="{BB962C8B-B14F-4D97-AF65-F5344CB8AC3E}">
        <p14:creationId xmlns:p14="http://schemas.microsoft.com/office/powerpoint/2010/main" val="4153391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AMD Bulldozer </a:t>
            </a:r>
            <a:r>
              <a:rPr kumimoji="1" lang="ja-JP" altLang="en-US" dirty="0"/>
              <a:t>のチップ写真</a:t>
            </a:r>
          </a:p>
        </p:txBody>
      </p:sp>
      <p:pic>
        <p:nvPicPr>
          <p:cNvPr id="4" name="図 3"/>
          <p:cNvPicPr>
            <a:picLocks noChangeAspect="1"/>
          </p:cNvPicPr>
          <p:nvPr/>
        </p:nvPicPr>
        <p:blipFill>
          <a:blip r:embed="rId2"/>
          <a:stretch>
            <a:fillRect/>
          </a:stretch>
        </p:blipFill>
        <p:spPr>
          <a:xfrm>
            <a:off x="971960" y="1268976"/>
            <a:ext cx="7492327" cy="3925378"/>
          </a:xfrm>
          <a:prstGeom prst="rect">
            <a:avLst/>
          </a:prstGeom>
        </p:spPr>
      </p:pic>
      <p:sp>
        <p:nvSpPr>
          <p:cNvPr id="3" name="テキスト プレースホルダー 2"/>
          <p:cNvSpPr>
            <a:spLocks noGrp="1"/>
          </p:cNvSpPr>
          <p:nvPr>
            <p:ph type="body" sz="quarter" idx="10"/>
          </p:nvPr>
        </p:nvSpPr>
        <p:spPr>
          <a:xfrm>
            <a:off x="611956" y="5769026"/>
            <a:ext cx="8280092" cy="539699"/>
          </a:xfrm>
        </p:spPr>
        <p:txBody>
          <a:bodyPr/>
          <a:lstStyle/>
          <a:p>
            <a:r>
              <a:rPr lang="en-US" altLang="ja-JP" sz="1100" dirty="0"/>
              <a:t>Tim Fischer1 , Srikanth Arekapudi2 , Eric Busta1 , Carl Dietz3 , Michael Golden2 , Scott Hilker2 , Aaron Horiuchi1 , Kevin A. Hurd1 , Dave Johnson1 , Hugh McIntyre2 , Samuel Naffziger1 , James Vinh2 , Jonathan White4 , Kathryn Wilcox, Design Solutions for the Bulldozer 32nm SOI 2-Core Processor Module in an 8-Core CPU, ISSCC 2011 </a:t>
            </a:r>
            <a:r>
              <a:rPr lang="ja-JP" altLang="en-US" sz="1100" dirty="0"/>
              <a:t>より</a:t>
            </a:r>
            <a:endParaRPr kumimoji="1" lang="ja-JP" altLang="en-US" sz="1100" dirty="0"/>
          </a:p>
        </p:txBody>
      </p:sp>
      <p:sp>
        <p:nvSpPr>
          <p:cNvPr id="6" name="正方形/長方形 5"/>
          <p:cNvSpPr/>
          <p:nvPr/>
        </p:nvSpPr>
        <p:spPr bwMode="auto">
          <a:xfrm>
            <a:off x="1241963" y="2798993"/>
            <a:ext cx="180002" cy="540006"/>
          </a:xfrm>
          <a:prstGeom prst="rect">
            <a:avLst/>
          </a:prstGeom>
          <a:solidFill>
            <a:schemeClr val="accent5">
              <a:lumMod val="50000"/>
              <a:alpha val="50000"/>
            </a:schemeClr>
          </a:solidFill>
          <a:ln>
            <a:solidFill>
              <a:srgbClr val="FFFFFF"/>
            </a:solidFill>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800" b="1" dirty="0">
                <a:solidFill>
                  <a:schemeClr val="bg1"/>
                </a:solidFill>
                <a:latin typeface="+mn-ea"/>
              </a:rPr>
              <a:t>ALU</a:t>
            </a:r>
            <a:endParaRPr kumimoji="1" lang="ja-JP" altLang="en-US" sz="800" b="1" dirty="0">
              <a:solidFill>
                <a:schemeClr val="bg1"/>
              </a:solidFill>
              <a:latin typeface="+mn-ea"/>
            </a:endParaRPr>
          </a:p>
        </p:txBody>
      </p:sp>
      <p:sp>
        <p:nvSpPr>
          <p:cNvPr id="7" name="正方形/長方形 6"/>
          <p:cNvSpPr/>
          <p:nvPr/>
        </p:nvSpPr>
        <p:spPr bwMode="auto">
          <a:xfrm>
            <a:off x="4481999" y="2798993"/>
            <a:ext cx="180002" cy="540006"/>
          </a:xfrm>
          <a:prstGeom prst="rect">
            <a:avLst/>
          </a:prstGeom>
          <a:solidFill>
            <a:schemeClr val="accent5">
              <a:lumMod val="50000"/>
              <a:alpha val="50000"/>
            </a:schemeClr>
          </a:solidFill>
          <a:ln>
            <a:solidFill>
              <a:srgbClr val="FFFFFF"/>
            </a:solidFill>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800" b="1" dirty="0">
                <a:solidFill>
                  <a:schemeClr val="bg1"/>
                </a:solidFill>
                <a:latin typeface="+mn-ea"/>
              </a:rPr>
              <a:t>ALU</a:t>
            </a:r>
            <a:endParaRPr kumimoji="1" lang="ja-JP" altLang="en-US" sz="800" b="1" dirty="0">
              <a:solidFill>
                <a:schemeClr val="bg1"/>
              </a:solidFill>
              <a:latin typeface="+mn-ea"/>
            </a:endParaRPr>
          </a:p>
        </p:txBody>
      </p:sp>
      <p:sp>
        <p:nvSpPr>
          <p:cNvPr id="8" name="正方形/長方形 7"/>
          <p:cNvSpPr/>
          <p:nvPr/>
        </p:nvSpPr>
        <p:spPr bwMode="auto">
          <a:xfrm>
            <a:off x="1151962" y="4329010"/>
            <a:ext cx="3420038" cy="720008"/>
          </a:xfrm>
          <a:prstGeom prst="rect">
            <a:avLst/>
          </a:prstGeom>
          <a:solidFill>
            <a:srgbClr val="9933FF">
              <a:alpha val="49804"/>
            </a:srgbClr>
          </a:solidFill>
          <a:ln>
            <a:solidFill>
              <a:srgbClr val="FFFFFF"/>
            </a:solidFill>
            <a:headEnd/>
            <a:tailEnd type="triangle" w="sm"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FPU</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283501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AMD </a:t>
            </a:r>
            <a:r>
              <a:rPr lang="ja-JP" altLang="ja-JP" dirty="0"/>
              <a:t>Steamroller </a:t>
            </a:r>
            <a:r>
              <a:rPr lang="ja-JP" altLang="en-US" dirty="0"/>
              <a:t>の消費電力</a:t>
            </a:r>
            <a:endParaRPr kumimoji="1" lang="ja-JP" altLang="en-US" dirty="0"/>
          </a:p>
        </p:txBody>
      </p:sp>
      <p:sp>
        <p:nvSpPr>
          <p:cNvPr id="3" name="テキスト プレースホルダー 2"/>
          <p:cNvSpPr>
            <a:spLocks noGrp="1"/>
          </p:cNvSpPr>
          <p:nvPr>
            <p:ph type="body" sz="quarter" idx="10"/>
          </p:nvPr>
        </p:nvSpPr>
        <p:spPr>
          <a:xfrm>
            <a:off x="701957" y="4869016"/>
            <a:ext cx="8280092" cy="1439709"/>
          </a:xfrm>
        </p:spPr>
        <p:txBody>
          <a:bodyPr/>
          <a:lstStyle/>
          <a:p>
            <a:r>
              <a:rPr kumimoji="1" lang="en-US" altLang="ja-JP" dirty="0"/>
              <a:t>ALU</a:t>
            </a:r>
            <a:r>
              <a:rPr kumimoji="1" lang="ja-JP" altLang="en-US" dirty="0"/>
              <a:t>：整数演算器</a:t>
            </a:r>
            <a:endParaRPr kumimoji="1" lang="en-US" altLang="ja-JP" dirty="0"/>
          </a:p>
          <a:p>
            <a:pPr lvl="1"/>
            <a:r>
              <a:rPr kumimoji="1" lang="ja-JP" altLang="en-US" dirty="0"/>
              <a:t>全体からみると，大きな割合を占めていない</a:t>
            </a:r>
            <a:endParaRPr kumimoji="1" lang="en-US" altLang="ja-JP" dirty="0"/>
          </a:p>
          <a:p>
            <a:r>
              <a:rPr lang="en-US" altLang="ja-JP" dirty="0"/>
              <a:t>FPU</a:t>
            </a:r>
            <a:r>
              <a:rPr lang="ja-JP" altLang="en-US" dirty="0"/>
              <a:t>：</a:t>
            </a:r>
            <a:r>
              <a:rPr lang="en-US" altLang="ja-JP" dirty="0"/>
              <a:t>FP </a:t>
            </a:r>
            <a:r>
              <a:rPr lang="ja-JP" altLang="en-US" dirty="0"/>
              <a:t>演算器</a:t>
            </a:r>
            <a:endParaRPr lang="en-US" altLang="ja-JP" dirty="0"/>
          </a:p>
          <a:p>
            <a:pPr lvl="1"/>
            <a:r>
              <a:rPr lang="ja-JP" altLang="en-US" dirty="0"/>
              <a:t>稼働時（</a:t>
            </a:r>
            <a:r>
              <a:rPr lang="en-US" altLang="ja-JP" dirty="0"/>
              <a:t>Max FP</a:t>
            </a:r>
            <a:r>
              <a:rPr lang="ja-JP" altLang="en-US" dirty="0"/>
              <a:t>）には，かなり大きな割合を占める</a:t>
            </a:r>
            <a:endParaRPr kumimoji="1" lang="ja-JP" altLang="en-US" dirty="0"/>
          </a:p>
        </p:txBody>
      </p:sp>
      <p:pic>
        <p:nvPicPr>
          <p:cNvPr id="4" name="図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501977" y="1088974"/>
            <a:ext cx="4230047" cy="3430063"/>
          </a:xfrm>
          <a:prstGeom prst="rect">
            <a:avLst/>
          </a:prstGeom>
        </p:spPr>
      </p:pic>
      <p:sp>
        <p:nvSpPr>
          <p:cNvPr id="5" name="円/楕円 4"/>
          <p:cNvSpPr/>
          <p:nvPr/>
        </p:nvSpPr>
        <p:spPr bwMode="auto">
          <a:xfrm>
            <a:off x="5562012" y="3068997"/>
            <a:ext cx="720008" cy="540006"/>
          </a:xfrm>
          <a:prstGeom prst="ellipse">
            <a:avLst/>
          </a:prstGeom>
          <a:noFill/>
          <a:ln>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951128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エネルギーは</a:t>
            </a:r>
            <a:r>
              <a:rPr lang="ja-JP" altLang="en-US" dirty="0"/>
              <a:t>命令制御と演算の比率によって決まる</a:t>
            </a:r>
            <a:endParaRPr kumimoji="1" lang="ja-JP" altLang="en-US" dirty="0"/>
          </a:p>
        </p:txBody>
      </p:sp>
      <p:sp>
        <p:nvSpPr>
          <p:cNvPr id="3" name="テキスト プレースホルダー 2"/>
          <p:cNvSpPr>
            <a:spLocks noGrp="1"/>
          </p:cNvSpPr>
          <p:nvPr>
            <p:ph type="body" sz="quarter" idx="10"/>
          </p:nvPr>
        </p:nvSpPr>
        <p:spPr>
          <a:xfrm>
            <a:off x="251952" y="1088974"/>
            <a:ext cx="8280092" cy="5219751"/>
          </a:xfrm>
        </p:spPr>
        <p:txBody>
          <a:bodyPr/>
          <a:lstStyle/>
          <a:p>
            <a:r>
              <a:rPr kumimoji="1" lang="en-US" altLang="ja-JP" dirty="0"/>
              <a:t>CPU</a:t>
            </a:r>
            <a:r>
              <a:rPr kumimoji="1" lang="ja-JP" altLang="en-US" dirty="0"/>
              <a:t>：演算以外の制御部分が大きい</a:t>
            </a:r>
            <a:endParaRPr kumimoji="1" lang="en-US" altLang="ja-JP" dirty="0"/>
          </a:p>
          <a:p>
            <a:pPr lvl="1"/>
            <a:r>
              <a:rPr kumimoji="1" lang="ja-JP" altLang="en-US" dirty="0"/>
              <a:t>基本１つの命令が１つのデータを操作</a:t>
            </a:r>
            <a:endParaRPr kumimoji="1" lang="en-US" altLang="ja-JP" dirty="0"/>
          </a:p>
          <a:p>
            <a:pPr lvl="1"/>
            <a:r>
              <a:rPr kumimoji="1" lang="ja-JP" altLang="en-US" dirty="0"/>
              <a:t>高速化のため命令の実行順を入れ替える等もする</a:t>
            </a:r>
            <a:endParaRPr kumimoji="1" lang="en-US" altLang="ja-JP" dirty="0"/>
          </a:p>
          <a:p>
            <a:r>
              <a:rPr lang="en-US" altLang="ja-JP" dirty="0"/>
              <a:t>GPU</a:t>
            </a:r>
            <a:r>
              <a:rPr lang="ja-JP" altLang="en-US" dirty="0"/>
              <a:t>：制御部分が相対的に小さい</a:t>
            </a:r>
            <a:endParaRPr lang="en-US" altLang="ja-JP" dirty="0"/>
          </a:p>
          <a:p>
            <a:pPr lvl="1"/>
            <a:r>
              <a:rPr lang="ja-JP" altLang="en-US" dirty="0">
                <a:solidFill>
                  <a:schemeClr val="accent5"/>
                </a:solidFill>
              </a:rPr>
              <a:t>１つの命令で多数のデータを操作</a:t>
            </a:r>
            <a:endParaRPr lang="en-US" altLang="ja-JP" dirty="0">
              <a:solidFill>
                <a:schemeClr val="accent5"/>
              </a:solidFill>
            </a:endParaRPr>
          </a:p>
          <a:p>
            <a:pPr lvl="1"/>
            <a:r>
              <a:rPr lang="ja-JP" altLang="en-US" dirty="0"/>
              <a:t>命令フェッチ</a:t>
            </a:r>
            <a:r>
              <a:rPr lang="en-US" altLang="ja-JP" dirty="0"/>
              <a:t>/</a:t>
            </a:r>
            <a:r>
              <a:rPr lang="ja-JP" altLang="en-US" dirty="0"/>
              <a:t>デコードなどに必要な分が減る</a:t>
            </a:r>
            <a:endParaRPr lang="en-US" altLang="ja-JP" dirty="0"/>
          </a:p>
          <a:p>
            <a:r>
              <a:rPr lang="ja-JP" altLang="en-US" dirty="0"/>
              <a:t>専用回路：制御部分やレジスタがない</a:t>
            </a:r>
            <a:endParaRPr lang="en-US" altLang="ja-JP" dirty="0"/>
          </a:p>
          <a:p>
            <a:pPr lvl="1"/>
            <a:r>
              <a:rPr kumimoji="1" lang="ja-JP" altLang="en-US" dirty="0"/>
              <a:t>そもそも命令で処理しない</a:t>
            </a:r>
            <a:endParaRPr kumimoji="1" lang="en-US" altLang="ja-JP" dirty="0"/>
          </a:p>
          <a:p>
            <a:pPr lvl="1"/>
            <a:r>
              <a:rPr lang="ja-JP" altLang="en-US" dirty="0">
                <a:solidFill>
                  <a:schemeClr val="accent5"/>
                </a:solidFill>
              </a:rPr>
              <a:t>演算器のみが繋がったような構造に流し込む</a:t>
            </a:r>
            <a:endParaRPr lang="en-US" altLang="ja-JP" dirty="0">
              <a:solidFill>
                <a:schemeClr val="accent5"/>
              </a:solidFill>
            </a:endParaRPr>
          </a:p>
          <a:p>
            <a:pPr lvl="1"/>
            <a:r>
              <a:rPr kumimoji="1" lang="ja-JP" altLang="en-US" dirty="0"/>
              <a:t>（演算器の幅自体をさらに最適化することもある</a:t>
            </a:r>
            <a:endParaRPr kumimoji="1" lang="ja-JP" altLang="en-US" dirty="0">
              <a:solidFill>
                <a:schemeClr val="accent5"/>
              </a:solidFill>
            </a:endParaRPr>
          </a:p>
        </p:txBody>
      </p:sp>
      <p:sp>
        <p:nvSpPr>
          <p:cNvPr id="4" name="正方形/長方形 3"/>
          <p:cNvSpPr/>
          <p:nvPr/>
        </p:nvSpPr>
        <p:spPr bwMode="auto">
          <a:xfrm>
            <a:off x="6732024" y="1268976"/>
            <a:ext cx="2070023" cy="2790030"/>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6642024" y="908971"/>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822026" y="1448977"/>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7812037" y="1448977"/>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6822026" y="1808981"/>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822026" y="2168985"/>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6822026" y="2528989"/>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7894843" y="2356182"/>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6822026" y="2888993"/>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822026" y="3248997"/>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182030" y="1448977"/>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1</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182030" y="1808981"/>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2</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6" name="正方形/長方形 15"/>
          <p:cNvSpPr/>
          <p:nvPr/>
        </p:nvSpPr>
        <p:spPr bwMode="auto">
          <a:xfrm>
            <a:off x="7182030" y="2168985"/>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17" name="正方形/長方形 16"/>
          <p:cNvSpPr/>
          <p:nvPr/>
        </p:nvSpPr>
        <p:spPr bwMode="auto">
          <a:xfrm>
            <a:off x="7182030" y="2528989"/>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7182030" y="2888993"/>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182030" y="3248997"/>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8172041" y="1448977"/>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21" name="直線コネクタ 20"/>
          <p:cNvCxnSpPr/>
          <p:nvPr/>
        </p:nvCxnSpPr>
        <p:spPr bwMode="auto">
          <a:xfrm>
            <a:off x="7632035" y="1448977"/>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bwMode="auto">
          <a:xfrm>
            <a:off x="7722036" y="1448977"/>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bwMode="auto">
          <a:xfrm>
            <a:off x="7632035" y="2258986"/>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bwMode="auto">
          <a:xfrm>
            <a:off x="7722036" y="2798992"/>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bwMode="auto">
          <a:xfrm flipV="1">
            <a:off x="7362032" y="3699002"/>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6" name="直線コネクタ 25"/>
          <p:cNvCxnSpPr/>
          <p:nvPr/>
        </p:nvCxnSpPr>
        <p:spPr bwMode="auto">
          <a:xfrm flipH="1">
            <a:off x="7362033" y="3879004"/>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bwMode="auto">
          <a:xfrm flipH="1">
            <a:off x="8532045" y="2528989"/>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bwMode="auto">
          <a:xfrm flipV="1">
            <a:off x="8622046" y="2528989"/>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2" name="フローチャート: 手作業 31"/>
          <p:cNvSpPr/>
          <p:nvPr/>
        </p:nvSpPr>
        <p:spPr bwMode="auto">
          <a:xfrm rot="16200000">
            <a:off x="7354836" y="5866222"/>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6732024" y="522902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専用回路</a:t>
            </a:r>
          </a:p>
        </p:txBody>
      </p:sp>
      <p:sp>
        <p:nvSpPr>
          <p:cNvPr id="31" name="フローチャート: 手作業 30"/>
          <p:cNvSpPr/>
          <p:nvPr/>
        </p:nvSpPr>
        <p:spPr bwMode="auto">
          <a:xfrm rot="16200000">
            <a:off x="7894842" y="5866222"/>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34" name="フローチャート: 手作業 33"/>
          <p:cNvSpPr/>
          <p:nvPr/>
        </p:nvSpPr>
        <p:spPr bwMode="auto">
          <a:xfrm rot="16200000">
            <a:off x="6814830" y="5866222"/>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cxnSp>
        <p:nvCxnSpPr>
          <p:cNvPr id="35" name="直線コネクタ 34"/>
          <p:cNvCxnSpPr>
            <a:endCxn id="32" idx="0"/>
          </p:cNvCxnSpPr>
          <p:nvPr/>
        </p:nvCxnSpPr>
        <p:spPr bwMode="auto">
          <a:xfrm>
            <a:off x="7452032" y="6039029"/>
            <a:ext cx="180002" cy="719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p:nvPr/>
        </p:nvCxnSpPr>
        <p:spPr bwMode="auto">
          <a:xfrm>
            <a:off x="7992038" y="6039029"/>
            <a:ext cx="180002" cy="719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9910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使いやすさは，おおむね制御部分の大きさに比例</a:t>
            </a:r>
          </a:p>
        </p:txBody>
      </p:sp>
      <p:sp>
        <p:nvSpPr>
          <p:cNvPr id="4" name="テキスト プレースホルダー 2"/>
          <p:cNvSpPr>
            <a:spLocks noGrp="1"/>
          </p:cNvSpPr>
          <p:nvPr>
            <p:ph type="body" sz="quarter" idx="10"/>
          </p:nvPr>
        </p:nvSpPr>
        <p:spPr>
          <a:xfrm>
            <a:off x="251952" y="1088974"/>
            <a:ext cx="8640096" cy="5219751"/>
          </a:xfrm>
        </p:spPr>
        <p:txBody>
          <a:bodyPr/>
          <a:lstStyle/>
          <a:p>
            <a:r>
              <a:rPr kumimoji="1" lang="en-US" altLang="ja-JP" dirty="0"/>
              <a:t>CPU</a:t>
            </a:r>
            <a:r>
              <a:rPr kumimoji="1" lang="ja-JP" altLang="en-US" dirty="0"/>
              <a:t>：制御部分が大きい</a:t>
            </a:r>
            <a:endParaRPr kumimoji="1" lang="en-US" altLang="ja-JP" dirty="0"/>
          </a:p>
          <a:p>
            <a:pPr lvl="1"/>
            <a:r>
              <a:rPr kumimoji="1" lang="ja-JP" altLang="en-US" dirty="0"/>
              <a:t>ほっといても，ハードが（ある程度）勝手に並列実行してくれる</a:t>
            </a:r>
            <a:endParaRPr kumimoji="1" lang="en-US" altLang="ja-JP" dirty="0"/>
          </a:p>
          <a:p>
            <a:pPr lvl="1"/>
            <a:r>
              <a:rPr kumimoji="1" lang="ja-JP" altLang="en-US" dirty="0"/>
              <a:t>プログラマは一番楽</a:t>
            </a:r>
            <a:endParaRPr kumimoji="1" lang="en-US" altLang="ja-JP" dirty="0"/>
          </a:p>
          <a:p>
            <a:r>
              <a:rPr lang="en-US" altLang="ja-JP" dirty="0"/>
              <a:t>GPU</a:t>
            </a:r>
            <a:r>
              <a:rPr lang="ja-JP" altLang="en-US" dirty="0"/>
              <a:t>：制御部分が小さい</a:t>
            </a:r>
            <a:endParaRPr lang="en-US" altLang="ja-JP" dirty="0"/>
          </a:p>
          <a:p>
            <a:pPr lvl="1"/>
            <a:r>
              <a:rPr lang="ja-JP" altLang="en-US" dirty="0"/>
              <a:t>単一の命令で複数のデータを操作</a:t>
            </a:r>
            <a:endParaRPr lang="en-US" altLang="ja-JP" dirty="0"/>
          </a:p>
          <a:p>
            <a:pPr lvl="1"/>
            <a:r>
              <a:rPr lang="ja-JP" altLang="en-US" dirty="0"/>
              <a:t>規則正しくデータが並んでいるようにお膳立てしないと</a:t>
            </a:r>
            <a:br>
              <a:rPr lang="en-US" altLang="ja-JP" dirty="0"/>
            </a:br>
            <a:r>
              <a:rPr lang="ja-JP" altLang="en-US" dirty="0"/>
              <a:t>性能がでない</a:t>
            </a:r>
            <a:endParaRPr lang="en-US" altLang="ja-JP" dirty="0"/>
          </a:p>
          <a:p>
            <a:r>
              <a:rPr lang="ja-JP" altLang="en-US" dirty="0"/>
              <a:t>専用回路：制御部分が（あまり）ない</a:t>
            </a:r>
            <a:endParaRPr lang="en-US" altLang="ja-JP" dirty="0"/>
          </a:p>
          <a:p>
            <a:pPr lvl="1"/>
            <a:r>
              <a:rPr kumimoji="1" lang="ja-JP" altLang="en-US" dirty="0"/>
              <a:t>そもそもプログラムを実行できない</a:t>
            </a:r>
            <a:endParaRPr kumimoji="1" lang="en-US" altLang="ja-JP" dirty="0"/>
          </a:p>
          <a:p>
            <a:pPr lvl="1"/>
            <a:r>
              <a:rPr kumimoji="1" lang="ja-JP" altLang="en-US" dirty="0"/>
              <a:t>目的ごとに回路の設計からしないといけない</a:t>
            </a:r>
          </a:p>
        </p:txBody>
      </p:sp>
    </p:spTree>
    <p:extLst>
      <p:ext uri="{BB962C8B-B14F-4D97-AF65-F5344CB8AC3E}">
        <p14:creationId xmlns:p14="http://schemas.microsoft.com/office/powerpoint/2010/main" val="181789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4CA83-6BB3-452C-700D-F13D8EB6F9F3}"/>
              </a:ext>
            </a:extLst>
          </p:cNvPr>
          <p:cNvSpPr>
            <a:spLocks noGrp="1"/>
          </p:cNvSpPr>
          <p:nvPr>
            <p:ph type="title"/>
          </p:nvPr>
        </p:nvSpPr>
        <p:spPr/>
        <p:txBody>
          <a:bodyPr/>
          <a:lstStyle/>
          <a:p>
            <a:r>
              <a:rPr kumimoji="1" lang="ja-JP" altLang="en-US" dirty="0"/>
              <a:t>牧野先生のアーキテクチャの「効率」の定義</a:t>
            </a:r>
            <a:endParaRPr kumimoji="1" lang="en-US" dirty="0"/>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32BD9AB9-9A53-5F1E-011F-F42E03B8A5E2}"/>
                  </a:ext>
                </a:extLst>
              </p:cNvPr>
              <p:cNvSpPr>
                <a:spLocks noGrp="1"/>
              </p:cNvSpPr>
              <p:nvPr>
                <p:ph type="body" sz="quarter" idx="10"/>
              </p:nvPr>
            </p:nvSpPr>
            <p:spPr/>
            <p:txBody>
              <a:bodyPr/>
              <a:lstStyle/>
              <a:p>
                <a:r>
                  <a:rPr kumimoji="1" lang="en-US" dirty="0"/>
                  <a:t>Principles of High-Performance Processor Design </a:t>
                </a:r>
                <a:br>
                  <a:rPr kumimoji="1" lang="en-US" dirty="0"/>
                </a:br>
                <a:r>
                  <a:rPr kumimoji="1" lang="en-US" dirty="0"/>
                  <a:t>For High Performance Computing, Deep Neural Networks and Data Science</a:t>
                </a:r>
                <a:br>
                  <a:rPr kumimoji="1" lang="en-US" dirty="0"/>
                </a:br>
                <a:r>
                  <a:rPr kumimoji="1" lang="en-US" dirty="0"/>
                  <a:t>Junichiro Makino</a:t>
                </a:r>
                <a:br>
                  <a:rPr kumimoji="1" lang="en-US" dirty="0"/>
                </a:br>
                <a:r>
                  <a:rPr kumimoji="1" lang="en-US" dirty="0">
                    <a:hlinkClick r:id="rId2"/>
                  </a:rPr>
                  <a:t>https://link.springer.com/book/10.1007/978-3-030-76871-3</a:t>
                </a:r>
                <a:endParaRPr kumimoji="1" lang="en-US" dirty="0"/>
              </a:p>
              <a:p>
                <a:r>
                  <a:rPr kumimoji="1" lang="ja-JP" altLang="en-US" dirty="0"/>
                  <a:t>あるアーキテクチャにおいて，あるアプリケーションを実行する場合に，</a:t>
                </a:r>
                <a:endParaRPr kumimoji="1" lang="en-US" altLang="ja-JP" dirty="0"/>
              </a:p>
              <a:p>
                <a:pPr lvl="1"/>
                <a:r>
                  <a:rPr kumimoji="1" lang="en-US" altLang="ja-JP" dirty="0"/>
                  <a:t>FP </a:t>
                </a:r>
                <a:r>
                  <a:rPr kumimoji="1" lang="ja-JP" altLang="en-US" dirty="0"/>
                  <a:t>演算そのものに必要な最小のエネルギー：</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i="1" dirty="0" smtClean="0">
                            <a:latin typeface="Cambria Math" panose="02040503050406030204" pitchFamily="18" charset="0"/>
                          </a:rPr>
                          <m:t>𝑃</m:t>
                        </m:r>
                      </m:e>
                      <m:sub>
                        <m:r>
                          <m:rPr>
                            <m:sty m:val="p"/>
                          </m:rPr>
                          <a:rPr kumimoji="1" lang="en-US" altLang="ja-JP" i="1" dirty="0" smtClean="0">
                            <a:latin typeface="Cambria Math" panose="02040503050406030204" pitchFamily="18" charset="0"/>
                          </a:rPr>
                          <m:t>min</m:t>
                        </m:r>
                      </m:sub>
                    </m:sSub>
                  </m:oMath>
                </a14:m>
                <a:endParaRPr kumimoji="1" lang="en-US" altLang="ja-JP" dirty="0"/>
              </a:p>
              <a:p>
                <a:pPr lvl="1"/>
                <a:r>
                  <a:rPr kumimoji="1" lang="ja-JP" altLang="en-US" i="1" dirty="0"/>
                  <a:t>実際に消費されたエネルギー：</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i="1" dirty="0" smtClean="0">
                            <a:latin typeface="Cambria Math" panose="02040503050406030204" pitchFamily="18" charset="0"/>
                          </a:rPr>
                          <m:t>𝑃</m:t>
                        </m:r>
                      </m:e>
                      <m:sub>
                        <m:r>
                          <a:rPr kumimoji="1" lang="en-US" altLang="ja-JP" i="1" dirty="0" smtClean="0">
                            <a:latin typeface="Cambria Math" panose="02040503050406030204" pitchFamily="18" charset="0"/>
                          </a:rPr>
                          <m:t>𝑎𝑐𝑡𝑢𝑎𝑙</m:t>
                        </m:r>
                      </m:sub>
                    </m:sSub>
                  </m:oMath>
                </a14:m>
                <a:endParaRPr kumimoji="1" lang="en-US" altLang="ja-JP" i="1" dirty="0"/>
              </a:p>
              <a:p>
                <a:pPr lvl="1"/>
                <a:r>
                  <a:rPr kumimoji="1" lang="ja-JP" altLang="en-US" dirty="0"/>
                  <a:t>効率：</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i="1" dirty="0" smtClean="0">
                            <a:latin typeface="Cambria Math" panose="02040503050406030204" pitchFamily="18" charset="0"/>
                          </a:rPr>
                          <m:t>𝑃</m:t>
                        </m:r>
                      </m:e>
                      <m:sub>
                        <m:r>
                          <m:rPr>
                            <m:sty m:val="p"/>
                          </m:rPr>
                          <a:rPr kumimoji="1" lang="en-US" altLang="ja-JP" i="1" dirty="0" smtClean="0">
                            <a:latin typeface="Cambria Math" panose="02040503050406030204" pitchFamily="18" charset="0"/>
                          </a:rPr>
                          <m:t>min</m:t>
                        </m:r>
                      </m:sub>
                    </m:sSub>
                    <m:r>
                      <a:rPr kumimoji="1" lang="en-US" altLang="ja-JP" i="1" dirty="0" smtClean="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𝑃</m:t>
                        </m:r>
                      </m:e>
                      <m:sub>
                        <m:r>
                          <a:rPr lang="en-US" altLang="ja-JP" i="1" dirty="0">
                            <a:latin typeface="Cambria Math" panose="02040503050406030204" pitchFamily="18" charset="0"/>
                          </a:rPr>
                          <m:t>𝑎𝑐𝑡𝑢𝑎𝑙</m:t>
                        </m:r>
                      </m:sub>
                    </m:sSub>
                  </m:oMath>
                </a14:m>
                <a:endParaRPr kumimoji="1" lang="en-US" dirty="0"/>
              </a:p>
              <a:p>
                <a:r>
                  <a:rPr kumimoji="1" lang="ja-JP" altLang="en-US" dirty="0"/>
                  <a:t>演算以外の余計なことをどれだけ減らすかが効率を決めるという点で，おおよそ同じ事を言っている</a:t>
                </a:r>
                <a:endParaRPr kumimoji="1" lang="en-US" dirty="0"/>
              </a:p>
            </p:txBody>
          </p:sp>
        </mc:Choice>
        <mc:Fallback>
          <p:sp>
            <p:nvSpPr>
              <p:cNvPr id="3" name="テキスト プレースホルダー 2">
                <a:extLst>
                  <a:ext uri="{FF2B5EF4-FFF2-40B4-BE49-F238E27FC236}">
                    <a16:creationId xmlns:a16="http://schemas.microsoft.com/office/drawing/2014/main" id="{32BD9AB9-9A53-5F1E-011F-F42E03B8A5E2}"/>
                  </a:ext>
                </a:extLst>
              </p:cNvPr>
              <p:cNvSpPr>
                <a:spLocks noGrp="1" noRot="1" noChangeAspect="1" noMove="1" noResize="1" noEditPoints="1" noAdjustHandles="1" noChangeArrowheads="1" noChangeShapeType="1" noTextEdit="1"/>
              </p:cNvSpPr>
              <p:nvPr>
                <p:ph type="body" sz="quarter" idx="10"/>
              </p:nvPr>
            </p:nvSpPr>
            <p:spPr>
              <a:blipFill>
                <a:blip r:embed="rId3"/>
                <a:stretch>
                  <a:fillRect l="-662" b="-1051"/>
                </a:stretch>
              </a:blipFill>
            </p:spPr>
            <p:txBody>
              <a:bodyPr/>
              <a:lstStyle/>
              <a:p>
                <a:r>
                  <a:rPr lang="en-US">
                    <a:noFill/>
                  </a:rPr>
                  <a:t> </a:t>
                </a:r>
              </a:p>
            </p:txBody>
          </p:sp>
        </mc:Fallback>
      </mc:AlternateContent>
    </p:spTree>
    <p:extLst>
      <p:ext uri="{BB962C8B-B14F-4D97-AF65-F5344CB8AC3E}">
        <p14:creationId xmlns:p14="http://schemas.microsoft.com/office/powerpoint/2010/main" val="1212591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CPU </a:t>
            </a:r>
            <a:r>
              <a:rPr kumimoji="1" lang="ja-JP" altLang="en-US" dirty="0"/>
              <a:t>やその他回路の消費電力について</a:t>
            </a:r>
          </a:p>
        </p:txBody>
      </p:sp>
      <p:sp>
        <p:nvSpPr>
          <p:cNvPr id="5" name="テキスト プレースホルダー 4"/>
          <p:cNvSpPr>
            <a:spLocks noGrp="1"/>
          </p:cNvSpPr>
          <p:nvPr>
            <p:ph type="body" sz="quarter" idx="10"/>
          </p:nvPr>
        </p:nvSpPr>
        <p:spPr/>
        <p:txBody>
          <a:bodyPr/>
          <a:lstStyle/>
          <a:p>
            <a:r>
              <a:rPr kumimoji="1" lang="ja-JP" altLang="en-US" dirty="0"/>
              <a:t>消費電力について</a:t>
            </a:r>
            <a:endParaRPr kumimoji="1" lang="en-US" altLang="ja-JP" dirty="0"/>
          </a:p>
          <a:p>
            <a:pPr marL="817200" lvl="1" indent="-457200">
              <a:buFont typeface="+mj-lt"/>
              <a:buAutoNum type="arabicPeriod"/>
            </a:pPr>
            <a:r>
              <a:rPr kumimoji="1" lang="ja-JP" altLang="en-US" dirty="0"/>
              <a:t>クロックの消費電力</a:t>
            </a:r>
            <a:endParaRPr kumimoji="1" lang="en-US" altLang="ja-JP" dirty="0"/>
          </a:p>
          <a:p>
            <a:pPr marL="817200" lvl="1" indent="-457200">
              <a:buFont typeface="+mj-lt"/>
              <a:buAutoNum type="arabicPeriod"/>
            </a:pPr>
            <a:r>
              <a:rPr kumimoji="1" lang="ja-JP" altLang="en-US" dirty="0"/>
              <a:t>アーキテクチャの違いによる</a:t>
            </a:r>
            <a:r>
              <a:rPr lang="ja-JP" altLang="en-US" dirty="0"/>
              <a:t>消費電力の違い</a:t>
            </a:r>
            <a:endParaRPr lang="en-US" altLang="ja-JP" dirty="0"/>
          </a:p>
          <a:p>
            <a:pPr marL="817200" lvl="1" indent="-457200">
              <a:buFont typeface="+mj-lt"/>
              <a:buAutoNum type="arabicPeriod"/>
            </a:pPr>
            <a:r>
              <a:rPr lang="en-US" altLang="ja-JP" b="1" dirty="0">
                <a:solidFill>
                  <a:schemeClr val="accent5"/>
                </a:solidFill>
              </a:rPr>
              <a:t>FPGA </a:t>
            </a:r>
            <a:r>
              <a:rPr lang="ja-JP" altLang="en-US" b="1" dirty="0">
                <a:solidFill>
                  <a:schemeClr val="accent5"/>
                </a:solidFill>
              </a:rPr>
              <a:t>による回路</a:t>
            </a:r>
            <a:endParaRPr lang="en-US" altLang="ja-JP" b="1" dirty="0">
              <a:solidFill>
                <a:schemeClr val="accent5"/>
              </a:solidFill>
            </a:endParaRP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29</a:t>
            </a:fld>
            <a:endParaRPr kumimoji="1" lang="ja-JP" altLang="en-US"/>
          </a:p>
        </p:txBody>
      </p:sp>
    </p:spTree>
    <p:extLst>
      <p:ext uri="{BB962C8B-B14F-4D97-AF65-F5344CB8AC3E}">
        <p14:creationId xmlns:p14="http://schemas.microsoft.com/office/powerpoint/2010/main" val="294781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消費電力について</a:t>
            </a:r>
          </a:p>
        </p:txBody>
      </p:sp>
    </p:spTree>
    <p:extLst>
      <p:ext uri="{BB962C8B-B14F-4D97-AF65-F5344CB8AC3E}">
        <p14:creationId xmlns:p14="http://schemas.microsoft.com/office/powerpoint/2010/main" val="610379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FPGA </a:t>
            </a:r>
            <a:r>
              <a:rPr kumimoji="1" lang="ja-JP" altLang="en-US" dirty="0"/>
              <a:t>の場合</a:t>
            </a:r>
          </a:p>
        </p:txBody>
      </p:sp>
      <p:sp>
        <p:nvSpPr>
          <p:cNvPr id="3" name="テキスト プレースホルダー 2"/>
          <p:cNvSpPr>
            <a:spLocks noGrp="1"/>
          </p:cNvSpPr>
          <p:nvPr>
            <p:ph type="body" sz="quarter" idx="10"/>
          </p:nvPr>
        </p:nvSpPr>
        <p:spPr/>
        <p:txBody>
          <a:bodyPr/>
          <a:lstStyle/>
          <a:p>
            <a:r>
              <a:rPr kumimoji="1" lang="en-US" altLang="ja-JP" dirty="0"/>
              <a:t>FPGA</a:t>
            </a:r>
            <a:r>
              <a:rPr kumimoji="1" lang="ja-JP" altLang="en-US" dirty="0"/>
              <a:t>：</a:t>
            </a:r>
            <a:r>
              <a:rPr kumimoji="1" lang="en-US" altLang="ja-JP" dirty="0"/>
              <a:t>F</a:t>
            </a:r>
            <a:r>
              <a:rPr lang="en-US" altLang="ja-JP" dirty="0"/>
              <a:t>ield-Programmable Gate Array</a:t>
            </a:r>
          </a:p>
          <a:p>
            <a:pPr lvl="1"/>
            <a:r>
              <a:rPr kumimoji="1" lang="ja-JP" altLang="en-US" dirty="0"/>
              <a:t>中身を書き換えることのできる回路</a:t>
            </a:r>
            <a:endParaRPr kumimoji="1" lang="en-US" altLang="ja-JP" dirty="0"/>
          </a:p>
          <a:p>
            <a:r>
              <a:rPr kumimoji="1" lang="en-US" altLang="ja-JP" dirty="0"/>
              <a:t>FPGA </a:t>
            </a:r>
            <a:r>
              <a:rPr kumimoji="1" lang="ja-JP" altLang="en-US" dirty="0"/>
              <a:t>で専用回路を作れば，いいことばかり？</a:t>
            </a:r>
            <a:endParaRPr kumimoji="1" lang="en-US" altLang="ja-JP" dirty="0"/>
          </a:p>
          <a:p>
            <a:pPr lvl="1"/>
            <a:r>
              <a:rPr kumimoji="1" lang="ja-JP" altLang="en-US" dirty="0"/>
              <a:t>設計の敷居が下がりつつ，電力効率もよくなる？</a:t>
            </a:r>
            <a:endParaRPr kumimoji="1" lang="en-US" altLang="ja-JP" dirty="0"/>
          </a:p>
          <a:p>
            <a:pPr lvl="1"/>
            <a:r>
              <a:rPr lang="en-US" altLang="ja-JP" dirty="0"/>
              <a:t>CPU </a:t>
            </a:r>
            <a:r>
              <a:rPr lang="ja-JP" altLang="en-US" dirty="0"/>
              <a:t>で実行されるプログラムの処理を専用回路に置き換える</a:t>
            </a:r>
            <a:endParaRPr lang="en-US" altLang="ja-JP" dirty="0"/>
          </a:p>
          <a:p>
            <a:r>
              <a:rPr kumimoji="1" lang="ja-JP" altLang="en-US" dirty="0"/>
              <a:t>そんなに単純な話ではない</a:t>
            </a:r>
            <a:endParaRPr kumimoji="1" lang="en-US" altLang="ja-JP" dirty="0"/>
          </a:p>
          <a:p>
            <a:pPr marL="817200" lvl="1" indent="-457200">
              <a:buFont typeface="+mj-lt"/>
              <a:buAutoNum type="arabicPeriod"/>
            </a:pPr>
            <a:r>
              <a:rPr lang="en-US" altLang="ja-JP" dirty="0"/>
              <a:t>FPGA </a:t>
            </a:r>
            <a:r>
              <a:rPr lang="ja-JP" altLang="en-US" dirty="0"/>
              <a:t>の仕組み</a:t>
            </a:r>
            <a:endParaRPr lang="en-US" altLang="ja-JP" dirty="0"/>
          </a:p>
          <a:p>
            <a:pPr marL="817200" lvl="1" indent="-457200">
              <a:buFont typeface="+mj-lt"/>
              <a:buAutoNum type="arabicPeriod"/>
            </a:pPr>
            <a:r>
              <a:rPr kumimoji="1" lang="en-US" altLang="ja-JP" dirty="0"/>
              <a:t>FPGA </a:t>
            </a:r>
            <a:r>
              <a:rPr kumimoji="1" lang="ja-JP" altLang="en-US" dirty="0"/>
              <a:t>でうまく行く場合と行かない場合</a:t>
            </a:r>
          </a:p>
        </p:txBody>
      </p:sp>
    </p:spTree>
    <p:extLst>
      <p:ext uri="{BB962C8B-B14F-4D97-AF65-F5344CB8AC3E}">
        <p14:creationId xmlns:p14="http://schemas.microsoft.com/office/powerpoint/2010/main" val="2795810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FPGA </a:t>
            </a:r>
            <a:r>
              <a:rPr kumimoji="1" lang="ja-JP" altLang="en-US" dirty="0"/>
              <a:t>の仕組み</a:t>
            </a:r>
          </a:p>
        </p:txBody>
      </p:sp>
      <p:sp>
        <p:nvSpPr>
          <p:cNvPr id="3" name="テキスト プレースホルダー 2"/>
          <p:cNvSpPr>
            <a:spLocks noGrp="1"/>
          </p:cNvSpPr>
          <p:nvPr>
            <p:ph type="body" sz="quarter" idx="10"/>
          </p:nvPr>
        </p:nvSpPr>
        <p:spPr>
          <a:xfrm>
            <a:off x="611956" y="908971"/>
            <a:ext cx="8280092" cy="2790031"/>
          </a:xfrm>
        </p:spPr>
        <p:txBody>
          <a:bodyPr/>
          <a:lstStyle/>
          <a:p>
            <a:r>
              <a:rPr kumimoji="1" lang="ja-JP" altLang="en-US" dirty="0"/>
              <a:t>書き換え可能なテーブルにより，回路を実現</a:t>
            </a:r>
            <a:endParaRPr kumimoji="1" lang="en-US" altLang="ja-JP" dirty="0"/>
          </a:p>
          <a:p>
            <a:pPr lvl="1"/>
            <a:r>
              <a:rPr lang="en-US" altLang="ja-JP" dirty="0"/>
              <a:t>LUT</a:t>
            </a:r>
            <a:r>
              <a:rPr lang="ja-JP" altLang="en-US" dirty="0"/>
              <a:t>：</a:t>
            </a:r>
            <a:r>
              <a:rPr lang="en-US" altLang="ja-JP" dirty="0"/>
              <a:t>Look up Table</a:t>
            </a:r>
            <a:endParaRPr kumimoji="1" lang="en-US" altLang="ja-JP" dirty="0"/>
          </a:p>
          <a:p>
            <a:pPr lvl="2"/>
            <a:r>
              <a:rPr kumimoji="1" lang="ja-JP" altLang="en-US" dirty="0"/>
              <a:t>真理値表そのものを保持するテーブル</a:t>
            </a:r>
            <a:endParaRPr kumimoji="1" lang="en-US" altLang="ja-JP" dirty="0"/>
          </a:p>
          <a:p>
            <a:pPr lvl="2"/>
            <a:r>
              <a:rPr kumimoji="1" lang="ja-JP" altLang="en-US" dirty="0"/>
              <a:t>事前にこれを所望の回路の真理値表に設定しておく</a:t>
            </a:r>
            <a:endParaRPr kumimoji="1" lang="en-US" altLang="ja-JP" dirty="0"/>
          </a:p>
          <a:p>
            <a:pPr lvl="1"/>
            <a:r>
              <a:rPr kumimoji="1" lang="ja-JP" altLang="en-US" dirty="0"/>
              <a:t>入力をインデックスとして</a:t>
            </a:r>
            <a:r>
              <a:rPr lang="ja-JP" altLang="en-US" dirty="0"/>
              <a:t>テーブルにアクセスし，出力</a:t>
            </a:r>
            <a:endParaRPr lang="en-US" altLang="ja-JP" dirty="0"/>
          </a:p>
          <a:p>
            <a:pPr lvl="2"/>
            <a:r>
              <a:rPr kumimoji="1" lang="ja-JP" altLang="en-US" dirty="0"/>
              <a:t>下の </a:t>
            </a:r>
            <a:r>
              <a:rPr kumimoji="1" lang="en-US" altLang="ja-JP" dirty="0"/>
              <a:t>NAND </a:t>
            </a:r>
            <a:r>
              <a:rPr kumimoji="1" lang="ja-JP" altLang="en-US" dirty="0"/>
              <a:t>の場合，</a:t>
            </a:r>
            <a:r>
              <a:rPr kumimoji="1" lang="en-US" altLang="ja-JP" dirty="0"/>
              <a:t>a </a:t>
            </a:r>
            <a:r>
              <a:rPr kumimoji="1" lang="ja-JP" altLang="en-US" dirty="0"/>
              <a:t>と </a:t>
            </a:r>
            <a:r>
              <a:rPr kumimoji="1" lang="en-US" altLang="ja-JP" dirty="0"/>
              <a:t>b </a:t>
            </a:r>
            <a:r>
              <a:rPr kumimoji="1" lang="ja-JP" altLang="en-US" dirty="0"/>
              <a:t>の</a:t>
            </a:r>
            <a:r>
              <a:rPr kumimoji="1" lang="en-US" altLang="ja-JP" dirty="0"/>
              <a:t> 2</a:t>
            </a:r>
            <a:r>
              <a:rPr kumimoji="1" lang="ja-JP" altLang="en-US" dirty="0"/>
              <a:t>ビットのインデクス</a:t>
            </a:r>
          </a:p>
        </p:txBody>
      </p:sp>
      <p:sp>
        <p:nvSpPr>
          <p:cNvPr id="6" name="Line 12"/>
          <p:cNvSpPr>
            <a:spLocks noChangeShapeType="1"/>
          </p:cNvSpPr>
          <p:nvPr/>
        </p:nvSpPr>
        <p:spPr bwMode="auto">
          <a:xfrm flipV="1">
            <a:off x="1691969" y="4599013"/>
            <a:ext cx="247503" cy="1052"/>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7" name="Line 12"/>
          <p:cNvSpPr>
            <a:spLocks noChangeShapeType="1"/>
          </p:cNvSpPr>
          <p:nvPr/>
        </p:nvSpPr>
        <p:spPr bwMode="auto">
          <a:xfrm flipV="1">
            <a:off x="1691969" y="4239009"/>
            <a:ext cx="270003"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8" name="Line 12"/>
          <p:cNvSpPr>
            <a:spLocks noChangeShapeType="1"/>
          </p:cNvSpPr>
          <p:nvPr/>
        </p:nvSpPr>
        <p:spPr bwMode="auto">
          <a:xfrm flipV="1">
            <a:off x="2681980" y="4419011"/>
            <a:ext cx="247503" cy="1052"/>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pic>
        <p:nvPicPr>
          <p:cNvPr id="4" name="Picture 83" descr="NAND"/>
          <p:cNvPicPr>
            <a:picLocks noChangeAspect="1" noChangeArrowheads="1"/>
          </p:cNvPicPr>
          <p:nvPr/>
        </p:nvPicPr>
        <p:blipFill>
          <a:blip r:embed="rId2" cstate="print"/>
          <a:srcRect/>
          <a:stretch>
            <a:fillRect/>
          </a:stretch>
        </p:blipFill>
        <p:spPr bwMode="auto">
          <a:xfrm>
            <a:off x="1871971" y="4059007"/>
            <a:ext cx="1079500" cy="720725"/>
          </a:xfrm>
          <a:prstGeom prst="rect">
            <a:avLst/>
          </a:prstGeom>
          <a:noFill/>
        </p:spPr>
      </p:pic>
      <p:sp>
        <p:nvSpPr>
          <p:cNvPr id="9" name="正方形/長方形 8"/>
          <p:cNvSpPr/>
          <p:nvPr/>
        </p:nvSpPr>
        <p:spPr bwMode="auto">
          <a:xfrm>
            <a:off x="1691968" y="3789004"/>
            <a:ext cx="1350015"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NAND</a:t>
            </a:r>
            <a:endParaRPr kumimoji="1" lang="ja-JP" altLang="en-US" dirty="0">
              <a:ea typeface="メイリオ" panose="020B0604030504040204" pitchFamily="50" charset="-128"/>
            </a:endParaRPr>
          </a:p>
        </p:txBody>
      </p:sp>
      <p:graphicFrame>
        <p:nvGraphicFramePr>
          <p:cNvPr id="10" name="Group 383"/>
          <p:cNvGraphicFramePr>
            <a:graphicFrameLocks/>
          </p:cNvGraphicFramePr>
          <p:nvPr>
            <p:extLst>
              <p:ext uri="{D42A27DB-BD31-4B8C-83A1-F6EECF244321}">
                <p14:modId xmlns:p14="http://schemas.microsoft.com/office/powerpoint/2010/main" val="599586254"/>
              </p:ext>
            </p:extLst>
          </p:nvPr>
        </p:nvGraphicFramePr>
        <p:xfrm>
          <a:off x="3851992" y="4149008"/>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 name="Rectangle 151"/>
          <p:cNvSpPr>
            <a:spLocks noChangeArrowheads="1"/>
          </p:cNvSpPr>
          <p:nvPr/>
        </p:nvSpPr>
        <p:spPr bwMode="auto">
          <a:xfrm>
            <a:off x="3851992" y="3789004"/>
            <a:ext cx="1441450" cy="360005"/>
          </a:xfrm>
          <a:prstGeom prst="rect">
            <a:avLst/>
          </a:prstGeom>
          <a:noFill/>
          <a:ln w="28575">
            <a:noFill/>
            <a:miter lim="800000"/>
            <a:headEnd/>
            <a:tailEnd/>
          </a:ln>
          <a:effectLst/>
        </p:spPr>
        <p:txBody>
          <a:bodyPr wrap="none" anchor="ctr"/>
          <a:lstStyle/>
          <a:p>
            <a:pPr algn="ctr"/>
            <a:r>
              <a:rPr lang="ja-JP" altLang="en-US" baseline="0" dirty="0">
                <a:ea typeface="メイリオ" pitchFamily="50" charset="-128"/>
              </a:rPr>
              <a:t>真理値表</a:t>
            </a:r>
          </a:p>
        </p:txBody>
      </p:sp>
      <p:sp>
        <p:nvSpPr>
          <p:cNvPr id="12" name="Rectangle 18"/>
          <p:cNvSpPr>
            <a:spLocks noChangeArrowheads="1"/>
          </p:cNvSpPr>
          <p:nvPr/>
        </p:nvSpPr>
        <p:spPr bwMode="auto">
          <a:xfrm>
            <a:off x="1331965" y="4060236"/>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13" name="Rectangle 20"/>
          <p:cNvSpPr>
            <a:spLocks noChangeArrowheads="1"/>
          </p:cNvSpPr>
          <p:nvPr/>
        </p:nvSpPr>
        <p:spPr bwMode="auto">
          <a:xfrm>
            <a:off x="1331965" y="4419011"/>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14" name="Rectangle 21"/>
          <p:cNvSpPr>
            <a:spLocks noChangeArrowheads="1"/>
          </p:cNvSpPr>
          <p:nvPr/>
        </p:nvSpPr>
        <p:spPr bwMode="auto">
          <a:xfrm>
            <a:off x="2951983" y="4239009"/>
            <a:ext cx="360363"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sp>
        <p:nvSpPr>
          <p:cNvPr id="15" name="正方形/長方形 14"/>
          <p:cNvSpPr/>
          <p:nvPr/>
        </p:nvSpPr>
        <p:spPr bwMode="auto">
          <a:xfrm>
            <a:off x="6822025" y="450901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ea typeface="メイリオ" panose="020B0604030504040204" pitchFamily="50" charset="-128"/>
              </a:rPr>
              <a:t>1</a:t>
            </a:r>
            <a:endParaRPr kumimoji="1" lang="ja-JP" altLang="en-US" dirty="0">
              <a:solidFill>
                <a:schemeClr val="bg1"/>
              </a:solidFill>
              <a:ea typeface="メイリオ" panose="020B0604030504040204" pitchFamily="50" charset="-128"/>
            </a:endParaRPr>
          </a:p>
        </p:txBody>
      </p:sp>
      <p:sp>
        <p:nvSpPr>
          <p:cNvPr id="16" name="正方形/長方形 15"/>
          <p:cNvSpPr/>
          <p:nvPr/>
        </p:nvSpPr>
        <p:spPr bwMode="auto">
          <a:xfrm>
            <a:off x="6822025" y="486901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ea typeface="メイリオ" panose="020B0604030504040204" pitchFamily="50" charset="-128"/>
              </a:rPr>
              <a:t>1</a:t>
            </a:r>
            <a:endParaRPr kumimoji="1" lang="ja-JP" altLang="en-US" dirty="0">
              <a:solidFill>
                <a:schemeClr val="bg1"/>
              </a:solidFill>
              <a:ea typeface="メイリオ" panose="020B0604030504040204" pitchFamily="50" charset="-128"/>
            </a:endParaRPr>
          </a:p>
        </p:txBody>
      </p:sp>
      <p:sp>
        <p:nvSpPr>
          <p:cNvPr id="17" name="正方形/長方形 16"/>
          <p:cNvSpPr/>
          <p:nvPr/>
        </p:nvSpPr>
        <p:spPr bwMode="auto">
          <a:xfrm>
            <a:off x="6822025" y="522902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ea typeface="メイリオ" panose="020B0604030504040204" pitchFamily="50" charset="-128"/>
              </a:rPr>
              <a:t>1</a:t>
            </a:r>
            <a:endParaRPr kumimoji="1" lang="ja-JP" altLang="en-US" dirty="0">
              <a:ea typeface="メイリオ" panose="020B0604030504040204" pitchFamily="50" charset="-128"/>
            </a:endParaRPr>
          </a:p>
        </p:txBody>
      </p:sp>
      <p:sp>
        <p:nvSpPr>
          <p:cNvPr id="18" name="正方形/長方形 17"/>
          <p:cNvSpPr/>
          <p:nvPr/>
        </p:nvSpPr>
        <p:spPr bwMode="auto">
          <a:xfrm>
            <a:off x="6822025" y="558902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ea typeface="メイリオ" panose="020B0604030504040204" pitchFamily="50" charset="-128"/>
              </a:rPr>
              <a:t>0</a:t>
            </a:r>
            <a:endParaRPr kumimoji="1" lang="ja-JP" altLang="en-US" dirty="0">
              <a:ea typeface="メイリオ" panose="020B0604030504040204" pitchFamily="50" charset="-128"/>
            </a:endParaRPr>
          </a:p>
        </p:txBody>
      </p:sp>
      <p:sp>
        <p:nvSpPr>
          <p:cNvPr id="19" name="Rectangle 151"/>
          <p:cNvSpPr>
            <a:spLocks noChangeArrowheads="1"/>
          </p:cNvSpPr>
          <p:nvPr/>
        </p:nvSpPr>
        <p:spPr bwMode="auto">
          <a:xfrm>
            <a:off x="6282019" y="3789004"/>
            <a:ext cx="1441450" cy="360005"/>
          </a:xfrm>
          <a:prstGeom prst="rect">
            <a:avLst/>
          </a:prstGeom>
          <a:noFill/>
          <a:ln w="28575">
            <a:noFill/>
            <a:miter lim="800000"/>
            <a:headEnd/>
            <a:tailEnd/>
          </a:ln>
          <a:effectLst/>
        </p:spPr>
        <p:txBody>
          <a:bodyPr wrap="none" anchor="ctr"/>
          <a:lstStyle/>
          <a:p>
            <a:pPr algn="ctr"/>
            <a:r>
              <a:rPr lang="en-US" altLang="ja-JP" baseline="0" dirty="0">
                <a:ea typeface="メイリオ" pitchFamily="50" charset="-128"/>
              </a:rPr>
              <a:t>LUT</a:t>
            </a:r>
            <a:endParaRPr lang="ja-JP" altLang="en-US" baseline="0" dirty="0">
              <a:ea typeface="メイリオ" pitchFamily="50" charset="-128"/>
            </a:endParaRPr>
          </a:p>
        </p:txBody>
      </p:sp>
      <p:cxnSp>
        <p:nvCxnSpPr>
          <p:cNvPr id="20" name="直線コネクタ 19"/>
          <p:cNvCxnSpPr/>
          <p:nvPr/>
        </p:nvCxnSpPr>
        <p:spPr bwMode="auto">
          <a:xfrm>
            <a:off x="6732024" y="4509012"/>
            <a:ext cx="0" cy="1440016"/>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bwMode="auto">
          <a:xfrm>
            <a:off x="6282019" y="5049018"/>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bwMode="auto">
          <a:xfrm>
            <a:off x="6282019" y="5409022"/>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4" name="Rectangle 18"/>
          <p:cNvSpPr>
            <a:spLocks noChangeArrowheads="1"/>
          </p:cNvSpPr>
          <p:nvPr/>
        </p:nvSpPr>
        <p:spPr bwMode="auto">
          <a:xfrm>
            <a:off x="5922015" y="4870245"/>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25" name="Rectangle 20"/>
          <p:cNvSpPr>
            <a:spLocks noChangeArrowheads="1"/>
          </p:cNvSpPr>
          <p:nvPr/>
        </p:nvSpPr>
        <p:spPr bwMode="auto">
          <a:xfrm>
            <a:off x="5922015" y="5229020"/>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26" name="Rectangle 21"/>
          <p:cNvSpPr>
            <a:spLocks noChangeArrowheads="1"/>
          </p:cNvSpPr>
          <p:nvPr/>
        </p:nvSpPr>
        <p:spPr bwMode="auto">
          <a:xfrm>
            <a:off x="6822025" y="6309032"/>
            <a:ext cx="360363"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cxnSp>
        <p:nvCxnSpPr>
          <p:cNvPr id="27" name="直線コネクタ 26"/>
          <p:cNvCxnSpPr>
            <a:stCxn id="18" idx="2"/>
          </p:cNvCxnSpPr>
          <p:nvPr/>
        </p:nvCxnSpPr>
        <p:spPr bwMode="auto">
          <a:xfrm>
            <a:off x="7002027" y="5949028"/>
            <a:ext cx="0" cy="360004"/>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7852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LUT </a:t>
            </a:r>
            <a:r>
              <a:rPr kumimoji="1" lang="ja-JP" altLang="en-US" dirty="0"/>
              <a:t>の回路量の見積もり</a:t>
            </a:r>
          </a:p>
        </p:txBody>
      </p:sp>
      <p:sp>
        <p:nvSpPr>
          <p:cNvPr id="3" name="テキスト プレースホルダー 2"/>
          <p:cNvSpPr>
            <a:spLocks noGrp="1"/>
          </p:cNvSpPr>
          <p:nvPr>
            <p:ph type="body" sz="quarter" idx="10"/>
          </p:nvPr>
        </p:nvSpPr>
        <p:spPr>
          <a:xfrm>
            <a:off x="611956" y="5319021"/>
            <a:ext cx="8280092" cy="1169706"/>
          </a:xfrm>
        </p:spPr>
        <p:txBody>
          <a:bodyPr/>
          <a:lstStyle/>
          <a:p>
            <a:r>
              <a:rPr kumimoji="1" lang="ja-JP" altLang="en-US" dirty="0"/>
              <a:t>４エントリの </a:t>
            </a:r>
            <a:r>
              <a:rPr kumimoji="1" lang="en-US" altLang="ja-JP" dirty="0"/>
              <a:t>LUT </a:t>
            </a:r>
            <a:r>
              <a:rPr kumimoji="1" lang="ja-JP" altLang="en-US" dirty="0"/>
              <a:t>を </a:t>
            </a:r>
            <a:r>
              <a:rPr kumimoji="1" lang="en-US" altLang="ja-JP" dirty="0"/>
              <a:t>D-FF </a:t>
            </a:r>
            <a:r>
              <a:rPr kumimoji="1" lang="ja-JP" altLang="en-US" dirty="0"/>
              <a:t>で構成してみる</a:t>
            </a:r>
            <a:endParaRPr kumimoji="1" lang="en-US" altLang="ja-JP" dirty="0"/>
          </a:p>
          <a:p>
            <a:pPr lvl="1"/>
            <a:r>
              <a:rPr kumimoji="1" lang="ja-JP" altLang="en-US" dirty="0"/>
              <a:t>中身を憶える </a:t>
            </a:r>
            <a:r>
              <a:rPr kumimoji="1" lang="en-US" altLang="ja-JP" dirty="0"/>
              <a:t>4</a:t>
            </a:r>
            <a:r>
              <a:rPr kumimoji="1" lang="ja-JP" altLang="en-US" dirty="0"/>
              <a:t>つの </a:t>
            </a:r>
            <a:r>
              <a:rPr kumimoji="1" lang="en-US" altLang="ja-JP" dirty="0"/>
              <a:t>D-FF </a:t>
            </a:r>
          </a:p>
          <a:p>
            <a:pPr lvl="1"/>
            <a:r>
              <a:rPr kumimoji="1" lang="ja-JP" altLang="en-US" dirty="0"/>
              <a:t>場所を指定して選択する</a:t>
            </a:r>
            <a:r>
              <a:rPr kumimoji="1" lang="en-US" altLang="ja-JP" dirty="0"/>
              <a:t>2</a:t>
            </a:r>
            <a:r>
              <a:rPr kumimoji="1" lang="ja-JP" altLang="en-US" dirty="0"/>
              <a:t>段のマルチプレクサ</a:t>
            </a:r>
          </a:p>
        </p:txBody>
      </p:sp>
      <p:grpSp>
        <p:nvGrpSpPr>
          <p:cNvPr id="4" name="グループ化 3"/>
          <p:cNvGrpSpPr/>
          <p:nvPr/>
        </p:nvGrpSpPr>
        <p:grpSpPr>
          <a:xfrm>
            <a:off x="4301997" y="1538979"/>
            <a:ext cx="990011" cy="720008"/>
            <a:chOff x="6369707" y="1718772"/>
            <a:chExt cx="1441450" cy="1085855"/>
          </a:xfrm>
        </p:grpSpPr>
        <p:sp>
          <p:nvSpPr>
            <p:cNvPr id="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7"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1</a:t>
              </a:r>
            </a:p>
          </p:txBody>
        </p:sp>
        <p:sp>
          <p:nvSpPr>
            <p:cNvPr id="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sp>
        <p:nvSpPr>
          <p:cNvPr id="38" name="Line 9"/>
          <p:cNvSpPr>
            <a:spLocks noChangeShapeType="1"/>
          </p:cNvSpPr>
          <p:nvPr/>
        </p:nvSpPr>
        <p:spPr bwMode="auto">
          <a:xfrm>
            <a:off x="6102017" y="270899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9" name="Line 9"/>
          <p:cNvSpPr>
            <a:spLocks noChangeShapeType="1"/>
          </p:cNvSpPr>
          <p:nvPr/>
        </p:nvSpPr>
        <p:spPr bwMode="auto">
          <a:xfrm>
            <a:off x="6102017" y="360900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0" name="フローチャート: 手作業 39"/>
          <p:cNvSpPr/>
          <p:nvPr/>
        </p:nvSpPr>
        <p:spPr bwMode="auto">
          <a:xfrm rot="16200000">
            <a:off x="5967016" y="3023995"/>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41" name="Freeform 10"/>
          <p:cNvSpPr>
            <a:spLocks/>
          </p:cNvSpPr>
          <p:nvPr/>
        </p:nvSpPr>
        <p:spPr bwMode="auto">
          <a:xfrm flipH="1" flipV="1">
            <a:off x="5832012" y="2168985"/>
            <a:ext cx="270003" cy="54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42" name="Freeform 10"/>
          <p:cNvSpPr>
            <a:spLocks/>
          </p:cNvSpPr>
          <p:nvPr/>
        </p:nvSpPr>
        <p:spPr bwMode="auto">
          <a:xfrm flipH="1">
            <a:off x="5832012" y="3609003"/>
            <a:ext cx="270003"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43" name="Line 9"/>
          <p:cNvSpPr>
            <a:spLocks noChangeShapeType="1"/>
          </p:cNvSpPr>
          <p:nvPr/>
        </p:nvSpPr>
        <p:spPr bwMode="auto">
          <a:xfrm>
            <a:off x="6732024" y="3158997"/>
            <a:ext cx="450005" cy="0"/>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sp>
        <p:nvSpPr>
          <p:cNvPr id="44" name="Line 9"/>
          <p:cNvSpPr>
            <a:spLocks noChangeShapeType="1"/>
          </p:cNvSpPr>
          <p:nvPr/>
        </p:nvSpPr>
        <p:spPr bwMode="auto">
          <a:xfrm>
            <a:off x="5292008" y="171898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6" name="Line 9"/>
          <p:cNvSpPr>
            <a:spLocks noChangeShapeType="1"/>
          </p:cNvSpPr>
          <p:nvPr/>
        </p:nvSpPr>
        <p:spPr bwMode="auto">
          <a:xfrm>
            <a:off x="5292008" y="351900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7" name="Line 9"/>
          <p:cNvSpPr>
            <a:spLocks noChangeShapeType="1"/>
          </p:cNvSpPr>
          <p:nvPr/>
        </p:nvSpPr>
        <p:spPr bwMode="auto">
          <a:xfrm>
            <a:off x="5292008" y="441901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8" name="Line 9"/>
          <p:cNvSpPr>
            <a:spLocks noChangeShapeType="1"/>
          </p:cNvSpPr>
          <p:nvPr/>
        </p:nvSpPr>
        <p:spPr bwMode="auto">
          <a:xfrm>
            <a:off x="5292008" y="261899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aphicFrame>
        <p:nvGraphicFramePr>
          <p:cNvPr id="65" name="Group 383"/>
          <p:cNvGraphicFramePr>
            <a:graphicFrameLocks/>
          </p:cNvGraphicFramePr>
          <p:nvPr>
            <p:extLst>
              <p:ext uri="{D42A27DB-BD31-4B8C-83A1-F6EECF244321}">
                <p14:modId xmlns:p14="http://schemas.microsoft.com/office/powerpoint/2010/main" val="3555636134"/>
              </p:ext>
            </p:extLst>
          </p:nvPr>
        </p:nvGraphicFramePr>
        <p:xfrm>
          <a:off x="1511966" y="1988984"/>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5"/>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5"/>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5"/>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1"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66" name="直線コネクタ 65"/>
          <p:cNvCxnSpPr/>
          <p:nvPr/>
        </p:nvCxnSpPr>
        <p:spPr bwMode="auto">
          <a:xfrm>
            <a:off x="5742013" y="1538979"/>
            <a:ext cx="0" cy="198002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flipH="1">
            <a:off x="6642023" y="1538979"/>
            <a:ext cx="1" cy="108001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8" name="Rectangle 18"/>
          <p:cNvSpPr>
            <a:spLocks noChangeArrowheads="1"/>
          </p:cNvSpPr>
          <p:nvPr/>
        </p:nvSpPr>
        <p:spPr bwMode="auto">
          <a:xfrm>
            <a:off x="6462022" y="1088974"/>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69" name="Rectangle 20"/>
          <p:cNvSpPr>
            <a:spLocks noChangeArrowheads="1"/>
          </p:cNvSpPr>
          <p:nvPr/>
        </p:nvSpPr>
        <p:spPr bwMode="auto">
          <a:xfrm>
            <a:off x="5562011" y="1088974"/>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37" name="フローチャート: 手作業 36"/>
          <p:cNvSpPr/>
          <p:nvPr/>
        </p:nvSpPr>
        <p:spPr bwMode="auto">
          <a:xfrm rot="16200000">
            <a:off x="5067006" y="3834004"/>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6" name="フローチャート: 手作業 35"/>
          <p:cNvSpPr/>
          <p:nvPr/>
        </p:nvSpPr>
        <p:spPr bwMode="auto">
          <a:xfrm rot="16200000">
            <a:off x="5067006" y="2033984"/>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cxnSp>
        <p:nvCxnSpPr>
          <p:cNvPr id="73" name="直線コネクタ 72"/>
          <p:cNvCxnSpPr/>
          <p:nvPr/>
        </p:nvCxnSpPr>
        <p:spPr bwMode="auto">
          <a:xfrm>
            <a:off x="5742013" y="1448978"/>
            <a:ext cx="0" cy="270003"/>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76" name="Rectangle 20"/>
          <p:cNvSpPr>
            <a:spLocks noChangeArrowheads="1"/>
          </p:cNvSpPr>
          <p:nvPr/>
        </p:nvSpPr>
        <p:spPr bwMode="auto">
          <a:xfrm>
            <a:off x="7182030" y="2978995"/>
            <a:ext cx="360363" cy="360363"/>
          </a:xfrm>
          <a:prstGeom prst="rect">
            <a:avLst/>
          </a:prstGeom>
          <a:noFill/>
          <a:ln w="28575">
            <a:noFill/>
            <a:miter lim="800000"/>
            <a:headEnd/>
            <a:tailEnd/>
          </a:ln>
          <a:effectLst/>
        </p:spPr>
        <p:txBody>
          <a:bodyPr wrap="none" anchor="ctr"/>
          <a:lstStyle/>
          <a:p>
            <a:pPr algn="ctr"/>
            <a:r>
              <a:rPr lang="ja-JP" altLang="en-US" sz="2000" i="1" baseline="0" dirty="0" err="1">
                <a:ea typeface="MeiryoKe_PGothic" pitchFamily="50" charset="-128"/>
              </a:rPr>
              <a:t>ｚ</a:t>
            </a:r>
            <a:endParaRPr lang="en-US" altLang="ja-JP" sz="2000" i="1" baseline="0" dirty="0">
              <a:ea typeface="MeiryoKe_PGothic" pitchFamily="50" charset="-128"/>
            </a:endParaRPr>
          </a:p>
        </p:txBody>
      </p:sp>
      <p:sp>
        <p:nvSpPr>
          <p:cNvPr id="77" name="Rectangle 20"/>
          <p:cNvSpPr>
            <a:spLocks noChangeArrowheads="1"/>
          </p:cNvSpPr>
          <p:nvPr/>
        </p:nvSpPr>
        <p:spPr bwMode="auto">
          <a:xfrm>
            <a:off x="3761991" y="1178975"/>
            <a:ext cx="369525" cy="360363"/>
          </a:xfrm>
          <a:prstGeom prst="rect">
            <a:avLst/>
          </a:prstGeom>
          <a:noFill/>
          <a:ln w="28575">
            <a:noFill/>
            <a:miter lim="800000"/>
            <a:headEnd/>
            <a:tailEnd/>
          </a:ln>
          <a:effectLst/>
        </p:spPr>
        <p:txBody>
          <a:bodyPr wrap="none" anchor="ctr"/>
          <a:lstStyle/>
          <a:p>
            <a:pPr algn="ctr"/>
            <a:r>
              <a:rPr lang="ja-JP" altLang="en-US" sz="2000" baseline="0" dirty="0">
                <a:ea typeface="MeiryoKe_PGothic" pitchFamily="50" charset="-128"/>
              </a:rPr>
              <a:t>００</a:t>
            </a:r>
            <a:endParaRPr lang="en-US" altLang="ja-JP" sz="2000" baseline="0" dirty="0">
              <a:ea typeface="MeiryoKe_PGothic" pitchFamily="50" charset="-128"/>
            </a:endParaRPr>
          </a:p>
        </p:txBody>
      </p:sp>
      <p:sp>
        <p:nvSpPr>
          <p:cNvPr id="78" name="Rectangle 20"/>
          <p:cNvSpPr>
            <a:spLocks noChangeArrowheads="1"/>
          </p:cNvSpPr>
          <p:nvPr/>
        </p:nvSpPr>
        <p:spPr bwMode="auto">
          <a:xfrm>
            <a:off x="3761991" y="2168986"/>
            <a:ext cx="369525" cy="360363"/>
          </a:xfrm>
          <a:prstGeom prst="rect">
            <a:avLst/>
          </a:prstGeom>
          <a:noFill/>
          <a:ln w="28575">
            <a:noFill/>
            <a:miter lim="800000"/>
            <a:headEnd/>
            <a:tailEnd/>
          </a:ln>
          <a:effectLst/>
        </p:spPr>
        <p:txBody>
          <a:bodyPr wrap="none" anchor="ctr"/>
          <a:lstStyle/>
          <a:p>
            <a:pPr algn="ctr"/>
            <a:r>
              <a:rPr lang="ja-JP" altLang="en-US" sz="2000" baseline="0" dirty="0">
                <a:ea typeface="MeiryoKe_PGothic" pitchFamily="50" charset="-128"/>
              </a:rPr>
              <a:t>０１</a:t>
            </a:r>
            <a:endParaRPr lang="en-US" altLang="ja-JP" sz="2000" baseline="0" dirty="0">
              <a:ea typeface="MeiryoKe_PGothic" pitchFamily="50" charset="-128"/>
            </a:endParaRPr>
          </a:p>
        </p:txBody>
      </p:sp>
      <p:sp>
        <p:nvSpPr>
          <p:cNvPr id="79" name="Rectangle 20"/>
          <p:cNvSpPr>
            <a:spLocks noChangeArrowheads="1"/>
          </p:cNvSpPr>
          <p:nvPr/>
        </p:nvSpPr>
        <p:spPr bwMode="auto">
          <a:xfrm>
            <a:off x="3761991" y="3068996"/>
            <a:ext cx="369525" cy="360363"/>
          </a:xfrm>
          <a:prstGeom prst="rect">
            <a:avLst/>
          </a:prstGeom>
          <a:noFill/>
          <a:ln w="28575">
            <a:noFill/>
            <a:miter lim="800000"/>
            <a:headEnd/>
            <a:tailEnd/>
          </a:ln>
          <a:effectLst/>
        </p:spPr>
        <p:txBody>
          <a:bodyPr wrap="none" anchor="ctr"/>
          <a:lstStyle/>
          <a:p>
            <a:pPr algn="ctr"/>
            <a:r>
              <a:rPr lang="ja-JP" altLang="en-US" sz="2000" baseline="0" dirty="0">
                <a:ea typeface="MeiryoKe_PGothic" pitchFamily="50" charset="-128"/>
              </a:rPr>
              <a:t>１</a:t>
            </a:r>
            <a:r>
              <a:rPr lang="en-US" altLang="ja-JP" sz="2000" baseline="0" dirty="0">
                <a:ea typeface="MeiryoKe_PGothic" pitchFamily="50" charset="-128"/>
              </a:rPr>
              <a:t>0</a:t>
            </a:r>
          </a:p>
        </p:txBody>
      </p:sp>
      <p:sp>
        <p:nvSpPr>
          <p:cNvPr id="80" name="Rectangle 20"/>
          <p:cNvSpPr>
            <a:spLocks noChangeArrowheads="1"/>
          </p:cNvSpPr>
          <p:nvPr/>
        </p:nvSpPr>
        <p:spPr bwMode="auto">
          <a:xfrm>
            <a:off x="3761991" y="3969006"/>
            <a:ext cx="369525" cy="360363"/>
          </a:xfrm>
          <a:prstGeom prst="rect">
            <a:avLst/>
          </a:prstGeom>
          <a:noFill/>
          <a:ln w="28575">
            <a:noFill/>
            <a:miter lim="800000"/>
            <a:headEnd/>
            <a:tailEnd/>
          </a:ln>
          <a:effectLst/>
        </p:spPr>
        <p:txBody>
          <a:bodyPr wrap="none" anchor="ctr"/>
          <a:lstStyle/>
          <a:p>
            <a:pPr algn="ctr"/>
            <a:r>
              <a:rPr lang="en-US" altLang="ja-JP" sz="2000" baseline="0" dirty="0">
                <a:ea typeface="MeiryoKe_PGothic" pitchFamily="50" charset="-128"/>
              </a:rPr>
              <a:t>11</a:t>
            </a:r>
          </a:p>
        </p:txBody>
      </p:sp>
      <p:sp>
        <p:nvSpPr>
          <p:cNvPr id="81" name="Rectangle 20"/>
          <p:cNvSpPr>
            <a:spLocks noChangeArrowheads="1"/>
          </p:cNvSpPr>
          <p:nvPr/>
        </p:nvSpPr>
        <p:spPr bwMode="auto">
          <a:xfrm>
            <a:off x="3761991" y="908972"/>
            <a:ext cx="369525"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ab</a:t>
            </a:r>
          </a:p>
        </p:txBody>
      </p:sp>
      <p:cxnSp>
        <p:nvCxnSpPr>
          <p:cNvPr id="83" name="直線コネクタ 82"/>
          <p:cNvCxnSpPr/>
          <p:nvPr/>
        </p:nvCxnSpPr>
        <p:spPr bwMode="auto">
          <a:xfrm>
            <a:off x="3941993" y="908972"/>
            <a:ext cx="0" cy="3690041"/>
          </a:xfrm>
          <a:prstGeom prst="line">
            <a:avLst/>
          </a:prstGeom>
          <a:noFill/>
          <a:ln w="9525" cap="flat" cmpd="sng" algn="ctr">
            <a:solidFill>
              <a:schemeClr val="bg1">
                <a:lumMod val="65000"/>
              </a:schemeClr>
            </a:solidFill>
            <a:prstDash val="solid"/>
            <a:round/>
            <a:headEnd type="none" w="med" len="med"/>
            <a:tailEnd type="none" w="med" len="med"/>
          </a:ln>
          <a:effectLst/>
        </p:spPr>
      </p:cxnSp>
      <p:grpSp>
        <p:nvGrpSpPr>
          <p:cNvPr id="85" name="グループ化 84"/>
          <p:cNvGrpSpPr/>
          <p:nvPr/>
        </p:nvGrpSpPr>
        <p:grpSpPr>
          <a:xfrm>
            <a:off x="4301997" y="2438989"/>
            <a:ext cx="990011" cy="720008"/>
            <a:chOff x="6369707" y="1718772"/>
            <a:chExt cx="1441450" cy="1085855"/>
          </a:xfrm>
        </p:grpSpPr>
        <p:sp>
          <p:nvSpPr>
            <p:cNvPr id="86"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87"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88"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1</a:t>
              </a:r>
            </a:p>
          </p:txBody>
        </p:sp>
        <p:sp>
          <p:nvSpPr>
            <p:cNvPr id="8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9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grpSp>
        <p:nvGrpSpPr>
          <p:cNvPr id="91" name="グループ化 90"/>
          <p:cNvGrpSpPr/>
          <p:nvPr/>
        </p:nvGrpSpPr>
        <p:grpSpPr>
          <a:xfrm>
            <a:off x="4301997" y="3338999"/>
            <a:ext cx="990011" cy="720008"/>
            <a:chOff x="6369707" y="1718772"/>
            <a:chExt cx="1441450" cy="1085855"/>
          </a:xfrm>
        </p:grpSpPr>
        <p:sp>
          <p:nvSpPr>
            <p:cNvPr id="92"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93"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94"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1</a:t>
              </a:r>
            </a:p>
          </p:txBody>
        </p:sp>
        <p:sp>
          <p:nvSpPr>
            <p:cNvPr id="95"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96"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grpSp>
        <p:nvGrpSpPr>
          <p:cNvPr id="97" name="グループ化 96"/>
          <p:cNvGrpSpPr/>
          <p:nvPr/>
        </p:nvGrpSpPr>
        <p:grpSpPr>
          <a:xfrm>
            <a:off x="4301997" y="4239009"/>
            <a:ext cx="990011" cy="720008"/>
            <a:chOff x="6369707" y="1718772"/>
            <a:chExt cx="1441450" cy="1085855"/>
          </a:xfrm>
        </p:grpSpPr>
        <p:sp>
          <p:nvSpPr>
            <p:cNvPr id="98"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99"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100"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0</a:t>
              </a:r>
            </a:p>
          </p:txBody>
        </p:sp>
        <p:sp>
          <p:nvSpPr>
            <p:cNvPr id="101"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2"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sp>
        <p:nvSpPr>
          <p:cNvPr id="103" name="正方形/長方形 102"/>
          <p:cNvSpPr/>
          <p:nvPr/>
        </p:nvSpPr>
        <p:spPr bwMode="auto">
          <a:xfrm>
            <a:off x="1601967" y="1628980"/>
            <a:ext cx="1350015"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NAND</a:t>
            </a:r>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96843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a:t>
            </a:r>
            <a:r>
              <a:rPr kumimoji="1" lang="ja-JP" altLang="en-US" dirty="0"/>
              <a:t>：トランジスタ </a:t>
            </a:r>
            <a:r>
              <a:rPr kumimoji="1" lang="en-US" altLang="ja-JP" dirty="0"/>
              <a:t>16</a:t>
            </a:r>
            <a:r>
              <a:rPr kumimoji="1" lang="ja-JP" altLang="en-US" dirty="0"/>
              <a:t>個</a:t>
            </a:r>
          </a:p>
        </p:txBody>
      </p:sp>
      <p:sp>
        <p:nvSpPr>
          <p:cNvPr id="4" name="Freeform 44"/>
          <p:cNvSpPr>
            <a:spLocks/>
          </p:cNvSpPr>
          <p:nvPr/>
        </p:nvSpPr>
        <p:spPr bwMode="auto">
          <a:xfrm>
            <a:off x="2700897" y="2707916"/>
            <a:ext cx="1600588"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5" name="Freeform 43"/>
          <p:cNvSpPr>
            <a:spLocks/>
          </p:cNvSpPr>
          <p:nvPr/>
        </p:nvSpPr>
        <p:spPr bwMode="auto">
          <a:xfrm>
            <a:off x="4860920" y="2707916"/>
            <a:ext cx="1601153" cy="721442"/>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6" name="Picture 30" descr="NOT"/>
          <p:cNvPicPr>
            <a:picLocks noChangeAspect="1" noChangeArrowheads="1"/>
          </p:cNvPicPr>
          <p:nvPr/>
        </p:nvPicPr>
        <p:blipFill>
          <a:blip r:embed="rId2" cstate="print"/>
          <a:srcRect/>
          <a:stretch>
            <a:fillRect/>
          </a:stretch>
        </p:blipFill>
        <p:spPr bwMode="auto">
          <a:xfrm flipH="1">
            <a:off x="3221985" y="2347554"/>
            <a:ext cx="717550" cy="720725"/>
          </a:xfrm>
          <a:prstGeom prst="rect">
            <a:avLst/>
          </a:prstGeom>
          <a:noFill/>
        </p:spPr>
      </p:pic>
      <p:pic>
        <p:nvPicPr>
          <p:cNvPr id="7" name="Picture 31" descr="NOT"/>
          <p:cNvPicPr>
            <a:picLocks noChangeAspect="1" noChangeArrowheads="1"/>
          </p:cNvPicPr>
          <p:nvPr/>
        </p:nvPicPr>
        <p:blipFill>
          <a:blip r:embed="rId2" cstate="print"/>
          <a:srcRect/>
          <a:stretch>
            <a:fillRect/>
          </a:stretch>
        </p:blipFill>
        <p:spPr bwMode="auto">
          <a:xfrm>
            <a:off x="3221985" y="3068279"/>
            <a:ext cx="717550" cy="720725"/>
          </a:xfrm>
          <a:prstGeom prst="rect">
            <a:avLst/>
          </a:prstGeom>
          <a:noFill/>
        </p:spPr>
      </p:pic>
      <p:pic>
        <p:nvPicPr>
          <p:cNvPr id="8" name="Picture 32" descr="NOT"/>
          <p:cNvPicPr>
            <a:picLocks noChangeAspect="1" noChangeArrowheads="1"/>
          </p:cNvPicPr>
          <p:nvPr/>
        </p:nvPicPr>
        <p:blipFill>
          <a:blip r:embed="rId2" cstate="print"/>
          <a:srcRect/>
          <a:stretch>
            <a:fillRect/>
          </a:stretch>
        </p:blipFill>
        <p:spPr bwMode="auto">
          <a:xfrm flipH="1">
            <a:off x="5382573" y="2347554"/>
            <a:ext cx="717550" cy="720725"/>
          </a:xfrm>
          <a:prstGeom prst="rect">
            <a:avLst/>
          </a:prstGeom>
          <a:noFill/>
        </p:spPr>
      </p:pic>
      <p:pic>
        <p:nvPicPr>
          <p:cNvPr id="9" name="Picture 33" descr="NOT"/>
          <p:cNvPicPr>
            <a:picLocks noChangeAspect="1" noChangeArrowheads="1"/>
          </p:cNvPicPr>
          <p:nvPr/>
        </p:nvPicPr>
        <p:blipFill>
          <a:blip r:embed="rId2" cstate="print"/>
          <a:srcRect/>
          <a:stretch>
            <a:fillRect/>
          </a:stretch>
        </p:blipFill>
        <p:spPr bwMode="auto">
          <a:xfrm>
            <a:off x="5382573" y="3068279"/>
            <a:ext cx="717550" cy="720725"/>
          </a:xfrm>
          <a:prstGeom prst="rect">
            <a:avLst/>
          </a:prstGeom>
          <a:noFill/>
        </p:spPr>
      </p:pic>
      <p:sp>
        <p:nvSpPr>
          <p:cNvPr id="10" name="Line 45"/>
          <p:cNvSpPr>
            <a:spLocks noChangeShapeType="1"/>
          </p:cNvSpPr>
          <p:nvPr/>
        </p:nvSpPr>
        <p:spPr bwMode="auto">
          <a:xfrm>
            <a:off x="4301485" y="3428640"/>
            <a:ext cx="739437" cy="718"/>
          </a:xfrm>
          <a:prstGeom prst="line">
            <a:avLst/>
          </a:prstGeom>
          <a:noFill/>
          <a:ln w="9525">
            <a:solidFill>
              <a:schemeClr val="tx1"/>
            </a:solidFill>
            <a:round/>
            <a:headEnd type="oval" w="sm" len="sm"/>
            <a:tailEnd type="triangle" w="med" len="med"/>
          </a:ln>
          <a:effectLst/>
        </p:spPr>
        <p:txBody>
          <a:bodyPr wrap="none" lIns="90000" tIns="46800" rIns="90000" bIns="46800" anchor="ctr"/>
          <a:lstStyle/>
          <a:p>
            <a:endParaRPr lang="ja-JP" altLang="en-US"/>
          </a:p>
        </p:txBody>
      </p:sp>
      <p:sp>
        <p:nvSpPr>
          <p:cNvPr id="11" name="Line 46"/>
          <p:cNvSpPr>
            <a:spLocks noChangeShapeType="1"/>
          </p:cNvSpPr>
          <p:nvPr/>
        </p:nvSpPr>
        <p:spPr bwMode="auto">
          <a:xfrm>
            <a:off x="2142485" y="3428640"/>
            <a:ext cx="738413" cy="718"/>
          </a:xfrm>
          <a:prstGeom prst="line">
            <a:avLst/>
          </a:prstGeom>
          <a:noFill/>
          <a:ln w="9525">
            <a:solidFill>
              <a:schemeClr val="tx1"/>
            </a:solidFill>
            <a:round/>
            <a:headEnd type="none" w="sm" len="sm"/>
            <a:tailEnd type="triangle" w="med" len="med"/>
          </a:ln>
          <a:effectLst/>
        </p:spPr>
        <p:txBody>
          <a:bodyPr wrap="none" lIns="90000" tIns="46800" rIns="90000" bIns="46800" anchor="ctr"/>
          <a:lstStyle/>
          <a:p>
            <a:endParaRPr lang="ja-JP" altLang="en-US"/>
          </a:p>
        </p:txBody>
      </p:sp>
      <p:sp>
        <p:nvSpPr>
          <p:cNvPr id="12" name="Line 56"/>
          <p:cNvSpPr>
            <a:spLocks noChangeShapeType="1"/>
          </p:cNvSpPr>
          <p:nvPr/>
        </p:nvSpPr>
        <p:spPr bwMode="auto">
          <a:xfrm>
            <a:off x="6462073" y="3428641"/>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13" name="Rectangle 58"/>
          <p:cNvSpPr>
            <a:spLocks noChangeArrowheads="1"/>
          </p:cNvSpPr>
          <p:nvPr/>
        </p:nvSpPr>
        <p:spPr bwMode="auto">
          <a:xfrm>
            <a:off x="1782123" y="3249254"/>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14" name="Rectangle 59"/>
          <p:cNvSpPr>
            <a:spLocks noChangeArrowheads="1"/>
          </p:cNvSpPr>
          <p:nvPr/>
        </p:nvSpPr>
        <p:spPr bwMode="auto">
          <a:xfrm>
            <a:off x="6822435" y="3249254"/>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15" name="フローチャート: 手作業 14"/>
          <p:cNvSpPr/>
          <p:nvPr/>
        </p:nvSpPr>
        <p:spPr bwMode="auto">
          <a:xfrm rot="16200000">
            <a:off x="2745897" y="3294356"/>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16" name="Freeform 10"/>
          <p:cNvSpPr>
            <a:spLocks/>
          </p:cNvSpPr>
          <p:nvPr/>
        </p:nvSpPr>
        <p:spPr bwMode="auto">
          <a:xfrm>
            <a:off x="2700896" y="3069354"/>
            <a:ext cx="180002" cy="18000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7" name="フローチャート: 手作業 16"/>
          <p:cNvSpPr/>
          <p:nvPr/>
        </p:nvSpPr>
        <p:spPr bwMode="auto">
          <a:xfrm rot="16200000">
            <a:off x="4905921" y="3294356"/>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18" name="Freeform 10"/>
          <p:cNvSpPr>
            <a:spLocks/>
          </p:cNvSpPr>
          <p:nvPr/>
        </p:nvSpPr>
        <p:spPr bwMode="auto">
          <a:xfrm>
            <a:off x="4860920" y="2979352"/>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nvGrpSpPr>
          <p:cNvPr id="48" name="グループ化 47"/>
          <p:cNvGrpSpPr/>
          <p:nvPr/>
        </p:nvGrpSpPr>
        <p:grpSpPr>
          <a:xfrm>
            <a:off x="3150902" y="5424878"/>
            <a:ext cx="1080010" cy="1170013"/>
            <a:chOff x="1871970" y="2562739"/>
            <a:chExt cx="1890019" cy="2559383"/>
          </a:xfrm>
        </p:grpSpPr>
        <p:grpSp>
          <p:nvGrpSpPr>
            <p:cNvPr id="21" name="グループ化 20"/>
            <p:cNvGrpSpPr/>
            <p:nvPr/>
          </p:nvGrpSpPr>
          <p:grpSpPr>
            <a:xfrm>
              <a:off x="2996967" y="4942097"/>
              <a:ext cx="360048" cy="180025"/>
              <a:chOff x="1736601" y="2511982"/>
              <a:chExt cx="360048" cy="180025"/>
            </a:xfrm>
          </p:grpSpPr>
          <p:cxnSp>
            <p:nvCxnSpPr>
              <p:cNvPr id="22" name="直線コネクタ 21"/>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5" name="グループ化 24"/>
            <p:cNvGrpSpPr/>
            <p:nvPr/>
          </p:nvGrpSpPr>
          <p:grpSpPr>
            <a:xfrm>
              <a:off x="2861981" y="4059007"/>
              <a:ext cx="270036" cy="360048"/>
              <a:chOff x="6282228" y="1988808"/>
              <a:chExt cx="270036" cy="360048"/>
            </a:xfrm>
          </p:grpSpPr>
          <p:cxnSp>
            <p:nvCxnSpPr>
              <p:cNvPr id="26" name="直線コネクタ 2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5" name="グループ化 34"/>
            <p:cNvGrpSpPr/>
            <p:nvPr/>
          </p:nvGrpSpPr>
          <p:grpSpPr>
            <a:xfrm>
              <a:off x="2771980" y="2978995"/>
              <a:ext cx="360048" cy="360048"/>
              <a:chOff x="3131808" y="1628760"/>
              <a:chExt cx="360048" cy="360048"/>
            </a:xfrm>
          </p:grpSpPr>
          <p:cxnSp>
            <p:nvCxnSpPr>
              <p:cNvPr id="36" name="直線コネクタ 3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2" name="直線コネクタ 4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p:nvGrpSpPr>
        <p:grpSpPr>
          <a:xfrm rot="10800000">
            <a:off x="3150902" y="4059365"/>
            <a:ext cx="1080010" cy="1170013"/>
            <a:chOff x="1871970" y="2562739"/>
            <a:chExt cx="1890019" cy="2559383"/>
          </a:xfrm>
        </p:grpSpPr>
        <p:grpSp>
          <p:nvGrpSpPr>
            <p:cNvPr id="77" name="グループ化 76"/>
            <p:cNvGrpSpPr/>
            <p:nvPr/>
          </p:nvGrpSpPr>
          <p:grpSpPr>
            <a:xfrm>
              <a:off x="2996967" y="4942097"/>
              <a:ext cx="360048" cy="180025"/>
              <a:chOff x="1736601" y="2511982"/>
              <a:chExt cx="360048" cy="180025"/>
            </a:xfrm>
          </p:grpSpPr>
          <p:cxnSp>
            <p:nvCxnSpPr>
              <p:cNvPr id="97" name="直線コネクタ 96"/>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8" name="グループ化 77"/>
            <p:cNvGrpSpPr/>
            <p:nvPr/>
          </p:nvGrpSpPr>
          <p:grpSpPr>
            <a:xfrm>
              <a:off x="2861981" y="4059007"/>
              <a:ext cx="270036" cy="360048"/>
              <a:chOff x="6282228" y="1988808"/>
              <a:chExt cx="270036" cy="360048"/>
            </a:xfrm>
          </p:grpSpPr>
          <p:cxnSp>
            <p:nvCxnSpPr>
              <p:cNvPr id="93" name="直線コネクタ 9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82"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3"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84" name="グループ化 83"/>
            <p:cNvGrpSpPr/>
            <p:nvPr/>
          </p:nvGrpSpPr>
          <p:grpSpPr>
            <a:xfrm>
              <a:off x="2771980" y="2978995"/>
              <a:ext cx="360048" cy="360048"/>
              <a:chOff x="3131808" y="1628760"/>
              <a:chExt cx="360048" cy="360048"/>
            </a:xfrm>
          </p:grpSpPr>
          <p:cxnSp>
            <p:nvCxnSpPr>
              <p:cNvPr id="88" name="直線コネクタ 8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92" name="円/楕円 9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85" name="直線コネクタ 84"/>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00"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13" name="グループ化 112"/>
          <p:cNvGrpSpPr/>
          <p:nvPr/>
        </p:nvGrpSpPr>
        <p:grpSpPr>
          <a:xfrm rot="5400000">
            <a:off x="2565879" y="5829899"/>
            <a:ext cx="270041" cy="180007"/>
            <a:chOff x="1601967" y="3609002"/>
            <a:chExt cx="540039" cy="360048"/>
          </a:xfrm>
        </p:grpSpPr>
        <p:grpSp>
          <p:nvGrpSpPr>
            <p:cNvPr id="114" name="グループ化 113"/>
            <p:cNvGrpSpPr/>
            <p:nvPr/>
          </p:nvGrpSpPr>
          <p:grpSpPr>
            <a:xfrm rot="10800000">
              <a:off x="1871970" y="3609002"/>
              <a:ext cx="270036" cy="360048"/>
              <a:chOff x="6282228" y="1988808"/>
              <a:chExt cx="270036" cy="360048"/>
            </a:xfrm>
          </p:grpSpPr>
          <p:cxnSp>
            <p:nvCxnSpPr>
              <p:cNvPr id="121" name="直線コネクタ 12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1601967" y="3609002"/>
              <a:ext cx="360048" cy="360048"/>
              <a:chOff x="3131808" y="1628760"/>
              <a:chExt cx="360048" cy="360048"/>
            </a:xfrm>
          </p:grpSpPr>
          <p:cxnSp>
            <p:nvCxnSpPr>
              <p:cNvPr id="116" name="直線コネクタ 11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0" name="円/楕円 11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25" name="グループ化 124"/>
          <p:cNvGrpSpPr/>
          <p:nvPr/>
        </p:nvGrpSpPr>
        <p:grpSpPr>
          <a:xfrm>
            <a:off x="2880899" y="5229378"/>
            <a:ext cx="270041" cy="180007"/>
            <a:chOff x="1601967" y="3609002"/>
            <a:chExt cx="540039" cy="360048"/>
          </a:xfrm>
        </p:grpSpPr>
        <p:grpSp>
          <p:nvGrpSpPr>
            <p:cNvPr id="126" name="グループ化 125"/>
            <p:cNvGrpSpPr/>
            <p:nvPr/>
          </p:nvGrpSpPr>
          <p:grpSpPr>
            <a:xfrm rot="10800000">
              <a:off x="1871970" y="3609002"/>
              <a:ext cx="270036" cy="360048"/>
              <a:chOff x="6282228" y="1988808"/>
              <a:chExt cx="270036" cy="360048"/>
            </a:xfrm>
          </p:grpSpPr>
          <p:cxnSp>
            <p:nvCxnSpPr>
              <p:cNvPr id="133" name="直線コネクタ 13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7" name="グループ化 126"/>
            <p:cNvGrpSpPr/>
            <p:nvPr/>
          </p:nvGrpSpPr>
          <p:grpSpPr>
            <a:xfrm>
              <a:off x="1601967" y="3609002"/>
              <a:ext cx="360048" cy="360048"/>
              <a:chOff x="3131808" y="1628760"/>
              <a:chExt cx="360048" cy="360048"/>
            </a:xfrm>
          </p:grpSpPr>
          <p:cxnSp>
            <p:nvCxnSpPr>
              <p:cNvPr id="128" name="直線コネクタ 12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2" name="円/楕円 13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2"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4"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45" name="グループ化 144"/>
          <p:cNvGrpSpPr/>
          <p:nvPr/>
        </p:nvGrpSpPr>
        <p:grpSpPr>
          <a:xfrm>
            <a:off x="5220924" y="5424878"/>
            <a:ext cx="1080010" cy="1170013"/>
            <a:chOff x="1871970" y="2562739"/>
            <a:chExt cx="1890019" cy="2559383"/>
          </a:xfrm>
        </p:grpSpPr>
        <p:grpSp>
          <p:nvGrpSpPr>
            <p:cNvPr id="146" name="グループ化 145"/>
            <p:cNvGrpSpPr/>
            <p:nvPr/>
          </p:nvGrpSpPr>
          <p:grpSpPr>
            <a:xfrm>
              <a:off x="2996967" y="4942097"/>
              <a:ext cx="360048" cy="180025"/>
              <a:chOff x="1736601" y="2511982"/>
              <a:chExt cx="360048" cy="180025"/>
            </a:xfrm>
          </p:grpSpPr>
          <p:cxnSp>
            <p:nvCxnSpPr>
              <p:cNvPr id="166" name="直線コネクタ 16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7" name="グループ化 146"/>
            <p:cNvGrpSpPr/>
            <p:nvPr/>
          </p:nvGrpSpPr>
          <p:grpSpPr>
            <a:xfrm>
              <a:off x="2861981" y="4059007"/>
              <a:ext cx="270036" cy="360048"/>
              <a:chOff x="6282228" y="1988808"/>
              <a:chExt cx="270036" cy="360048"/>
            </a:xfrm>
          </p:grpSpPr>
          <p:cxnSp>
            <p:nvCxnSpPr>
              <p:cNvPr id="162" name="直線コネクタ 16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8" name="直線コネクタ 14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3" name="グループ化 152"/>
            <p:cNvGrpSpPr/>
            <p:nvPr/>
          </p:nvGrpSpPr>
          <p:grpSpPr>
            <a:xfrm>
              <a:off x="2771980" y="2978995"/>
              <a:ext cx="360048" cy="360048"/>
              <a:chOff x="3131808" y="1628760"/>
              <a:chExt cx="360048" cy="360048"/>
            </a:xfrm>
          </p:grpSpPr>
          <p:cxnSp>
            <p:nvCxnSpPr>
              <p:cNvPr id="157" name="直線コネクタ 15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1" name="円/楕円 16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4" name="直線コネクタ 15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0800000">
            <a:off x="5220924" y="4059365"/>
            <a:ext cx="1080010" cy="1170013"/>
            <a:chOff x="1871970" y="2562739"/>
            <a:chExt cx="1890019" cy="2559383"/>
          </a:xfrm>
        </p:grpSpPr>
        <p:grpSp>
          <p:nvGrpSpPr>
            <p:cNvPr id="170" name="グループ化 169"/>
            <p:cNvGrpSpPr/>
            <p:nvPr/>
          </p:nvGrpSpPr>
          <p:grpSpPr>
            <a:xfrm>
              <a:off x="2996967" y="4942097"/>
              <a:ext cx="360048" cy="180025"/>
              <a:chOff x="1736601" y="2511982"/>
              <a:chExt cx="360048" cy="180025"/>
            </a:xfrm>
          </p:grpSpPr>
          <p:cxnSp>
            <p:nvCxnSpPr>
              <p:cNvPr id="190" name="直線コネクタ 189"/>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1" name="グループ化 170"/>
            <p:cNvGrpSpPr/>
            <p:nvPr/>
          </p:nvGrpSpPr>
          <p:grpSpPr>
            <a:xfrm>
              <a:off x="2861981" y="4059007"/>
              <a:ext cx="270036" cy="360048"/>
              <a:chOff x="6282228" y="1988808"/>
              <a:chExt cx="270036" cy="360048"/>
            </a:xfrm>
          </p:grpSpPr>
          <p:cxnSp>
            <p:nvCxnSpPr>
              <p:cNvPr id="186" name="直線コネクタ 18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72" name="直線コネクタ 171"/>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75"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76"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77" name="グループ化 176"/>
            <p:cNvGrpSpPr/>
            <p:nvPr/>
          </p:nvGrpSpPr>
          <p:grpSpPr>
            <a:xfrm>
              <a:off x="2771980" y="2978995"/>
              <a:ext cx="360048" cy="360048"/>
              <a:chOff x="3131808" y="1628760"/>
              <a:chExt cx="360048" cy="360048"/>
            </a:xfrm>
          </p:grpSpPr>
          <p:cxnSp>
            <p:nvCxnSpPr>
              <p:cNvPr id="181" name="直線コネクタ 18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85" name="円/楕円 18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78" name="直線コネクタ 177"/>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93"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94" name="グループ化 193"/>
          <p:cNvGrpSpPr/>
          <p:nvPr/>
        </p:nvGrpSpPr>
        <p:grpSpPr>
          <a:xfrm rot="5400000">
            <a:off x="4635901" y="5829899"/>
            <a:ext cx="270041" cy="180007"/>
            <a:chOff x="1601967" y="3609002"/>
            <a:chExt cx="540039" cy="360048"/>
          </a:xfrm>
        </p:grpSpPr>
        <p:grpSp>
          <p:nvGrpSpPr>
            <p:cNvPr id="195" name="グループ化 194"/>
            <p:cNvGrpSpPr/>
            <p:nvPr/>
          </p:nvGrpSpPr>
          <p:grpSpPr>
            <a:xfrm rot="10800000">
              <a:off x="1871970" y="3609002"/>
              <a:ext cx="270036" cy="360048"/>
              <a:chOff x="6282228" y="1988808"/>
              <a:chExt cx="270036" cy="360048"/>
            </a:xfrm>
          </p:grpSpPr>
          <p:cxnSp>
            <p:nvCxnSpPr>
              <p:cNvPr id="202" name="直線コネクタ 20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6" name="グループ化 195"/>
            <p:cNvGrpSpPr/>
            <p:nvPr/>
          </p:nvGrpSpPr>
          <p:grpSpPr>
            <a:xfrm>
              <a:off x="1601967" y="3609002"/>
              <a:ext cx="360048" cy="360048"/>
              <a:chOff x="3131808" y="1628760"/>
              <a:chExt cx="360048" cy="360048"/>
            </a:xfrm>
          </p:grpSpPr>
          <p:cxnSp>
            <p:nvCxnSpPr>
              <p:cNvPr id="197" name="直線コネクタ 19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1" name="円/楕円 20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206" name="グループ化 205"/>
          <p:cNvGrpSpPr/>
          <p:nvPr/>
        </p:nvGrpSpPr>
        <p:grpSpPr>
          <a:xfrm>
            <a:off x="4950921" y="5229378"/>
            <a:ext cx="270041" cy="180007"/>
            <a:chOff x="1601967" y="3609002"/>
            <a:chExt cx="540039" cy="360048"/>
          </a:xfrm>
        </p:grpSpPr>
        <p:grpSp>
          <p:nvGrpSpPr>
            <p:cNvPr id="207" name="グループ化 206"/>
            <p:cNvGrpSpPr/>
            <p:nvPr/>
          </p:nvGrpSpPr>
          <p:grpSpPr>
            <a:xfrm rot="10800000">
              <a:off x="1871970" y="3609002"/>
              <a:ext cx="270036" cy="360048"/>
              <a:chOff x="6282228" y="1988808"/>
              <a:chExt cx="270036" cy="360048"/>
            </a:xfrm>
          </p:grpSpPr>
          <p:cxnSp>
            <p:nvCxnSpPr>
              <p:cNvPr id="214" name="直線コネクタ 21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08" name="グループ化 207"/>
            <p:cNvGrpSpPr/>
            <p:nvPr/>
          </p:nvGrpSpPr>
          <p:grpSpPr>
            <a:xfrm>
              <a:off x="1601967" y="3609002"/>
              <a:ext cx="360048" cy="360048"/>
              <a:chOff x="3131808" y="1628760"/>
              <a:chExt cx="360048" cy="360048"/>
            </a:xfrm>
          </p:grpSpPr>
          <p:cxnSp>
            <p:nvCxnSpPr>
              <p:cNvPr id="209" name="直線コネクタ 20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13" name="円/楕円 21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218"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19"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220"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21"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23"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224" name="グループ化 223"/>
          <p:cNvGrpSpPr/>
          <p:nvPr/>
        </p:nvGrpSpPr>
        <p:grpSpPr>
          <a:xfrm>
            <a:off x="4031994" y="998973"/>
            <a:ext cx="990011" cy="720008"/>
            <a:chOff x="6369707" y="1718772"/>
            <a:chExt cx="1441450" cy="1085855"/>
          </a:xfrm>
        </p:grpSpPr>
        <p:sp>
          <p:nvSpPr>
            <p:cNvPr id="22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22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400"/>
            </a:p>
          </p:txBody>
        </p:sp>
        <p:sp>
          <p:nvSpPr>
            <p:cNvPr id="227"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q</a:t>
              </a:r>
              <a:endParaRPr lang="en-US" altLang="ja-JP" sz="1400" dirty="0"/>
            </a:p>
          </p:txBody>
        </p:sp>
        <p:sp>
          <p:nvSpPr>
            <p:cNvPr id="228"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400" i="1" dirty="0"/>
                <a:t>d</a:t>
              </a:r>
              <a:endParaRPr lang="en-US" altLang="ja-JP" sz="1400" dirty="0"/>
            </a:p>
          </p:txBody>
        </p:sp>
        <p:sp>
          <p:nvSpPr>
            <p:cNvPr id="22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400"/>
            </a:p>
          </p:txBody>
        </p:sp>
        <p:sp>
          <p:nvSpPr>
            <p:cNvPr id="23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231"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clk</a:t>
              </a:r>
              <a:endParaRPr lang="en-US" altLang="ja-JP" sz="1400" dirty="0"/>
            </a:p>
          </p:txBody>
        </p:sp>
      </p:grpSp>
    </p:spTree>
    <p:extLst>
      <p:ext uri="{BB962C8B-B14F-4D97-AF65-F5344CB8AC3E}">
        <p14:creationId xmlns:p14="http://schemas.microsoft.com/office/powerpoint/2010/main" val="375927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マルチプレクサ：トランジスタ </a:t>
            </a:r>
            <a:r>
              <a:rPr kumimoji="1" lang="en-US" altLang="ja-JP" dirty="0"/>
              <a:t>6</a:t>
            </a:r>
            <a:r>
              <a:rPr kumimoji="1" lang="ja-JP" altLang="en-US" dirty="0"/>
              <a:t>個</a:t>
            </a:r>
          </a:p>
        </p:txBody>
      </p:sp>
      <p:sp>
        <p:nvSpPr>
          <p:cNvPr id="232" name="Line 9"/>
          <p:cNvSpPr>
            <a:spLocks noChangeShapeType="1"/>
          </p:cNvSpPr>
          <p:nvPr/>
        </p:nvSpPr>
        <p:spPr bwMode="auto">
          <a:xfrm>
            <a:off x="3671990" y="1988984"/>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33" name="Line 9"/>
          <p:cNvSpPr>
            <a:spLocks noChangeShapeType="1"/>
          </p:cNvSpPr>
          <p:nvPr/>
        </p:nvSpPr>
        <p:spPr bwMode="auto">
          <a:xfrm>
            <a:off x="3671990" y="270899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34" name="Line 9"/>
          <p:cNvSpPr>
            <a:spLocks noChangeShapeType="1"/>
          </p:cNvSpPr>
          <p:nvPr/>
        </p:nvSpPr>
        <p:spPr bwMode="auto">
          <a:xfrm>
            <a:off x="4301997" y="2348988"/>
            <a:ext cx="450005" cy="0"/>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sp>
        <p:nvSpPr>
          <p:cNvPr id="222" name="フローチャート: 手作業 221"/>
          <p:cNvSpPr/>
          <p:nvPr/>
        </p:nvSpPr>
        <p:spPr bwMode="auto">
          <a:xfrm rot="16200000">
            <a:off x="3626990" y="2213986"/>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10" name="Line 9"/>
          <p:cNvSpPr>
            <a:spLocks noChangeShapeType="1"/>
          </p:cNvSpPr>
          <p:nvPr/>
        </p:nvSpPr>
        <p:spPr bwMode="auto">
          <a:xfrm>
            <a:off x="4301998" y="1538979"/>
            <a:ext cx="0" cy="360004"/>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grpSp>
        <p:nvGrpSpPr>
          <p:cNvPr id="19" name="グループ化 18"/>
          <p:cNvGrpSpPr/>
          <p:nvPr/>
        </p:nvGrpSpPr>
        <p:grpSpPr>
          <a:xfrm>
            <a:off x="3221985" y="3789004"/>
            <a:ext cx="2521029" cy="1530055"/>
            <a:chOff x="2361128" y="5229020"/>
            <a:chExt cx="1489701" cy="810047"/>
          </a:xfrm>
        </p:grpSpPr>
        <p:grpSp>
          <p:nvGrpSpPr>
            <p:cNvPr id="286" name="グループ化 285"/>
            <p:cNvGrpSpPr/>
            <p:nvPr/>
          </p:nvGrpSpPr>
          <p:grpSpPr>
            <a:xfrm rot="16200000">
              <a:off x="2906965" y="5814043"/>
              <a:ext cx="270041" cy="180007"/>
              <a:chOff x="1601967" y="3609002"/>
              <a:chExt cx="540039" cy="360048"/>
            </a:xfrm>
          </p:grpSpPr>
          <p:grpSp>
            <p:nvGrpSpPr>
              <p:cNvPr id="287" name="グループ化 286"/>
              <p:cNvGrpSpPr/>
              <p:nvPr/>
            </p:nvGrpSpPr>
            <p:grpSpPr>
              <a:xfrm rot="10800000">
                <a:off x="1871970" y="3609002"/>
                <a:ext cx="270036" cy="360048"/>
                <a:chOff x="6282228" y="1988808"/>
                <a:chExt cx="270036" cy="360048"/>
              </a:xfrm>
            </p:grpSpPr>
            <p:cxnSp>
              <p:nvCxnSpPr>
                <p:cNvPr id="294" name="直線コネクタ 29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7" name="直線コネクタ 29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88" name="グループ化 287"/>
              <p:cNvGrpSpPr/>
              <p:nvPr/>
            </p:nvGrpSpPr>
            <p:grpSpPr>
              <a:xfrm>
                <a:off x="1601967" y="3609002"/>
                <a:ext cx="360048" cy="360048"/>
                <a:chOff x="3131808" y="1628760"/>
                <a:chExt cx="360048" cy="360048"/>
              </a:xfrm>
            </p:grpSpPr>
            <p:cxnSp>
              <p:nvCxnSpPr>
                <p:cNvPr id="289" name="直線コネクタ 28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0" name="直線コネクタ 28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93" name="円/楕円 29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298" name="グループ化 297"/>
            <p:cNvGrpSpPr/>
            <p:nvPr/>
          </p:nvGrpSpPr>
          <p:grpSpPr>
            <a:xfrm rot="5400000">
              <a:off x="2906965" y="5274037"/>
              <a:ext cx="270041" cy="180007"/>
              <a:chOff x="1601967" y="3609002"/>
              <a:chExt cx="540039" cy="360048"/>
            </a:xfrm>
          </p:grpSpPr>
          <p:grpSp>
            <p:nvGrpSpPr>
              <p:cNvPr id="299" name="グループ化 298"/>
              <p:cNvGrpSpPr/>
              <p:nvPr/>
            </p:nvGrpSpPr>
            <p:grpSpPr>
              <a:xfrm rot="10800000">
                <a:off x="1871970" y="3609002"/>
                <a:ext cx="270036" cy="360048"/>
                <a:chOff x="6282228" y="1988808"/>
                <a:chExt cx="270036" cy="360048"/>
              </a:xfrm>
            </p:grpSpPr>
            <p:cxnSp>
              <p:nvCxnSpPr>
                <p:cNvPr id="306" name="直線コネクタ 30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8" name="直線コネクタ 30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00" name="グループ化 299"/>
              <p:cNvGrpSpPr/>
              <p:nvPr/>
            </p:nvGrpSpPr>
            <p:grpSpPr>
              <a:xfrm>
                <a:off x="1601967" y="3609002"/>
                <a:ext cx="360048" cy="360048"/>
                <a:chOff x="3131808" y="1628760"/>
                <a:chExt cx="360048" cy="360048"/>
              </a:xfrm>
            </p:grpSpPr>
            <p:cxnSp>
              <p:nvCxnSpPr>
                <p:cNvPr id="301" name="直線コネクタ 30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2" name="直線コネクタ 30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3" name="直線コネクタ 30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05" name="円/楕円 30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311"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2"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3"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4"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5"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17" name="Line 9"/>
            <p:cNvSpPr>
              <a:spLocks noChangeShapeType="1"/>
            </p:cNvSpPr>
            <p:nvPr/>
          </p:nvSpPr>
          <p:spPr bwMode="auto">
            <a:xfrm>
              <a:off x="3400824" y="5625038"/>
              <a:ext cx="450005" cy="0"/>
            </a:xfrm>
            <a:prstGeom prst="line">
              <a:avLst/>
            </a:prstGeom>
            <a:noFill/>
            <a:ln w="9525">
              <a:solidFill>
                <a:schemeClr val="tx1"/>
              </a:solidFill>
              <a:round/>
              <a:headEnd type="oval"/>
              <a:tailEnd type="triangle" w="med" len="lg"/>
            </a:ln>
            <a:effectLst/>
          </p:spPr>
          <p:txBody>
            <a:bodyPr wrap="none" lIns="90000" tIns="46800" rIns="90000" bIns="46800" anchor="ctr"/>
            <a:lstStyle/>
            <a:p>
              <a:endParaRPr lang="ja-JP" altLang="en-US" sz="1200"/>
            </a:p>
          </p:txBody>
        </p:sp>
        <p:sp>
          <p:nvSpPr>
            <p:cNvPr id="320"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med" len="med"/>
            </a:ln>
            <a:effectLst/>
          </p:spPr>
          <p:txBody>
            <a:bodyPr wrap="none" lIns="90000" tIns="46800" rIns="90000" bIns="46800" anchor="ctr"/>
            <a:lstStyle/>
            <a:p>
              <a:endParaRPr lang="ja-JP" altLang="en-US"/>
            </a:p>
          </p:txBody>
        </p:sp>
      </p:grpSp>
      <p:grpSp>
        <p:nvGrpSpPr>
          <p:cNvPr id="322" name="グループ化 321"/>
          <p:cNvGrpSpPr/>
          <p:nvPr/>
        </p:nvGrpSpPr>
        <p:grpSpPr>
          <a:xfrm>
            <a:off x="1511966" y="3803518"/>
            <a:ext cx="1712994" cy="1671274"/>
            <a:chOff x="1871970" y="2562739"/>
            <a:chExt cx="1890019" cy="2559383"/>
          </a:xfrm>
        </p:grpSpPr>
        <p:grpSp>
          <p:nvGrpSpPr>
            <p:cNvPr id="323" name="グループ化 322"/>
            <p:cNvGrpSpPr/>
            <p:nvPr/>
          </p:nvGrpSpPr>
          <p:grpSpPr>
            <a:xfrm>
              <a:off x="2996967" y="4942097"/>
              <a:ext cx="360048" cy="180025"/>
              <a:chOff x="1736601" y="2511982"/>
              <a:chExt cx="360048" cy="180025"/>
            </a:xfrm>
          </p:grpSpPr>
          <p:cxnSp>
            <p:nvCxnSpPr>
              <p:cNvPr id="343" name="直線コネクタ 34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4" name="直線コネクタ 34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5" name="直線コネクタ 34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24" name="グループ化 323"/>
            <p:cNvGrpSpPr/>
            <p:nvPr/>
          </p:nvGrpSpPr>
          <p:grpSpPr>
            <a:xfrm>
              <a:off x="2861981" y="4059007"/>
              <a:ext cx="270036" cy="360048"/>
              <a:chOff x="6282228" y="1988808"/>
              <a:chExt cx="270036" cy="360048"/>
            </a:xfrm>
          </p:grpSpPr>
          <p:cxnSp>
            <p:nvCxnSpPr>
              <p:cNvPr id="339" name="直線コネクタ 33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0" name="直線コネクタ 33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1" name="直線コネクタ 34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2" name="直線コネクタ 34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25" name="直線コネクタ 32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26" name="直線コネクタ 32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27" name="直線コネクタ 32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2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2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30" name="グループ化 329"/>
            <p:cNvGrpSpPr/>
            <p:nvPr/>
          </p:nvGrpSpPr>
          <p:grpSpPr>
            <a:xfrm>
              <a:off x="2771980" y="2978995"/>
              <a:ext cx="360048" cy="360048"/>
              <a:chOff x="3131808" y="1628760"/>
              <a:chExt cx="360048" cy="360048"/>
            </a:xfrm>
          </p:grpSpPr>
          <p:cxnSp>
            <p:nvCxnSpPr>
              <p:cNvPr id="334" name="直線コネクタ 33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5" name="直線コネクタ 33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6" name="直線コネクタ 33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7" name="直線コネクタ 33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38" name="円/楕円 33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31" name="直線コネクタ 33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32" name="直線コネクタ 33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33" name="直線コネクタ 33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346" name="Rectangle 59"/>
          <p:cNvSpPr>
            <a:spLocks noChangeArrowheads="1"/>
          </p:cNvSpPr>
          <p:nvPr/>
        </p:nvSpPr>
        <p:spPr bwMode="auto">
          <a:xfrm>
            <a:off x="4752002" y="216898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o</a:t>
            </a:r>
          </a:p>
        </p:txBody>
      </p:sp>
      <p:sp>
        <p:nvSpPr>
          <p:cNvPr id="347" name="Rectangle 59"/>
          <p:cNvSpPr>
            <a:spLocks noChangeArrowheads="1"/>
          </p:cNvSpPr>
          <p:nvPr/>
        </p:nvSpPr>
        <p:spPr bwMode="auto">
          <a:xfrm>
            <a:off x="4211996" y="1178975"/>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48" name="Rectangle 59"/>
          <p:cNvSpPr>
            <a:spLocks noChangeArrowheads="1"/>
          </p:cNvSpPr>
          <p:nvPr/>
        </p:nvSpPr>
        <p:spPr bwMode="auto">
          <a:xfrm>
            <a:off x="3401987" y="1718981"/>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i0</a:t>
            </a:r>
          </a:p>
        </p:txBody>
      </p:sp>
      <p:sp>
        <p:nvSpPr>
          <p:cNvPr id="349" name="Rectangle 59"/>
          <p:cNvSpPr>
            <a:spLocks noChangeArrowheads="1"/>
          </p:cNvSpPr>
          <p:nvPr/>
        </p:nvSpPr>
        <p:spPr bwMode="auto">
          <a:xfrm>
            <a:off x="3401987" y="2438989"/>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i1</a:t>
            </a:r>
          </a:p>
        </p:txBody>
      </p:sp>
      <p:sp>
        <p:nvSpPr>
          <p:cNvPr id="350" name="Rectangle 59"/>
          <p:cNvSpPr>
            <a:spLocks noChangeArrowheads="1"/>
          </p:cNvSpPr>
          <p:nvPr/>
        </p:nvSpPr>
        <p:spPr bwMode="auto">
          <a:xfrm>
            <a:off x="1241963" y="432901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51" name="Rectangle 59"/>
          <p:cNvSpPr>
            <a:spLocks noChangeArrowheads="1"/>
          </p:cNvSpPr>
          <p:nvPr/>
        </p:nvSpPr>
        <p:spPr bwMode="auto">
          <a:xfrm>
            <a:off x="4214973" y="342900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52" name="Rectangle 59"/>
          <p:cNvSpPr>
            <a:spLocks noChangeArrowheads="1"/>
          </p:cNvSpPr>
          <p:nvPr/>
        </p:nvSpPr>
        <p:spPr bwMode="auto">
          <a:xfrm>
            <a:off x="3404964" y="3879005"/>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i0</a:t>
            </a:r>
          </a:p>
        </p:txBody>
      </p:sp>
      <p:sp>
        <p:nvSpPr>
          <p:cNvPr id="353" name="Rectangle 59"/>
          <p:cNvSpPr>
            <a:spLocks noChangeArrowheads="1"/>
          </p:cNvSpPr>
          <p:nvPr/>
        </p:nvSpPr>
        <p:spPr bwMode="auto">
          <a:xfrm>
            <a:off x="3401987" y="486901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i1</a:t>
            </a:r>
          </a:p>
        </p:txBody>
      </p:sp>
      <p:sp>
        <p:nvSpPr>
          <p:cNvPr id="354" name="Rectangle 59"/>
          <p:cNvSpPr>
            <a:spLocks noChangeArrowheads="1"/>
          </p:cNvSpPr>
          <p:nvPr/>
        </p:nvSpPr>
        <p:spPr bwMode="auto">
          <a:xfrm>
            <a:off x="5834991" y="432901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o</a:t>
            </a:r>
          </a:p>
        </p:txBody>
      </p:sp>
      <p:sp>
        <p:nvSpPr>
          <p:cNvPr id="355" name="Rectangle 59"/>
          <p:cNvSpPr>
            <a:spLocks noChangeArrowheads="1"/>
          </p:cNvSpPr>
          <p:nvPr/>
        </p:nvSpPr>
        <p:spPr bwMode="auto">
          <a:xfrm>
            <a:off x="4214973" y="522902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Tree>
    <p:extLst>
      <p:ext uri="{BB962C8B-B14F-4D97-AF65-F5344CB8AC3E}">
        <p14:creationId xmlns:p14="http://schemas.microsoft.com/office/powerpoint/2010/main" val="2006770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LUT vs. NAND</a:t>
            </a:r>
            <a:br>
              <a:rPr lang="en-US" altLang="ja-JP" dirty="0"/>
            </a:br>
            <a:r>
              <a:rPr lang="ja-JP" altLang="en-US" sz="2000" dirty="0"/>
              <a:t>同じ回路を </a:t>
            </a:r>
            <a:r>
              <a:rPr lang="en-US" altLang="ja-JP" sz="2000" dirty="0"/>
              <a:t>LUT </a:t>
            </a:r>
            <a:r>
              <a:rPr lang="ja-JP" altLang="en-US" sz="2000" dirty="0"/>
              <a:t>で実現するのはものすごく効率が悪い</a:t>
            </a:r>
            <a:endParaRPr kumimoji="1" lang="ja-JP" altLang="en-US" dirty="0"/>
          </a:p>
        </p:txBody>
      </p:sp>
      <p:grpSp>
        <p:nvGrpSpPr>
          <p:cNvPr id="1618" name="グループ化 1617"/>
          <p:cNvGrpSpPr/>
          <p:nvPr/>
        </p:nvGrpSpPr>
        <p:grpSpPr>
          <a:xfrm>
            <a:off x="1151962" y="1718981"/>
            <a:ext cx="4318072" cy="5040056"/>
            <a:chOff x="793934" y="998973"/>
            <a:chExt cx="4318072" cy="5040056"/>
          </a:xfrm>
        </p:grpSpPr>
        <p:grpSp>
          <p:nvGrpSpPr>
            <p:cNvPr id="161" name="グループ化 160"/>
            <p:cNvGrpSpPr/>
            <p:nvPr/>
          </p:nvGrpSpPr>
          <p:grpSpPr>
            <a:xfrm>
              <a:off x="793934" y="998973"/>
              <a:ext cx="2070023" cy="1080012"/>
              <a:chOff x="2250893" y="4059365"/>
              <a:chExt cx="4590049" cy="2535526"/>
            </a:xfrm>
          </p:grpSpPr>
          <p:grpSp>
            <p:nvGrpSpPr>
              <p:cNvPr id="4" name="グループ化 3"/>
              <p:cNvGrpSpPr/>
              <p:nvPr/>
            </p:nvGrpSpPr>
            <p:grpSpPr>
              <a:xfrm>
                <a:off x="3150902" y="5424878"/>
                <a:ext cx="1080010" cy="1170013"/>
                <a:chOff x="1871970" y="2562739"/>
                <a:chExt cx="1890019" cy="2559383"/>
              </a:xfrm>
            </p:grpSpPr>
            <p:grpSp>
              <p:nvGrpSpPr>
                <p:cNvPr id="5" name="グループ化 4"/>
                <p:cNvGrpSpPr/>
                <p:nvPr/>
              </p:nvGrpSpPr>
              <p:grpSpPr>
                <a:xfrm>
                  <a:off x="2996967" y="4942097"/>
                  <a:ext cx="360048" cy="180025"/>
                  <a:chOff x="1736601" y="2511982"/>
                  <a:chExt cx="360048" cy="180025"/>
                </a:xfrm>
              </p:grpSpPr>
              <p:cxnSp>
                <p:nvCxnSpPr>
                  <p:cNvPr id="25" name="直線コネクタ 24"/>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2861981" y="4059007"/>
                  <a:ext cx="270036" cy="360048"/>
                  <a:chOff x="6282228" y="1988808"/>
                  <a:chExt cx="270036" cy="360048"/>
                </a:xfrm>
              </p:grpSpPr>
              <p:cxnSp>
                <p:nvCxnSpPr>
                  <p:cNvPr id="21" name="直線コネクタ 2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 name="直線コネクタ 6"/>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0"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 name="グループ化 11"/>
                <p:cNvGrpSpPr/>
                <p:nvPr/>
              </p:nvGrpSpPr>
              <p:grpSpPr>
                <a:xfrm>
                  <a:off x="2771980" y="2978995"/>
                  <a:ext cx="360048" cy="360048"/>
                  <a:chOff x="3131808" y="1628760"/>
                  <a:chExt cx="360048" cy="360048"/>
                </a:xfrm>
              </p:grpSpPr>
              <p:cxnSp>
                <p:nvCxnSpPr>
                  <p:cNvPr id="16" name="直線コネクタ 1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 name="直線コネクタ 12"/>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rot="10800000">
                <a:off x="3150902" y="4059365"/>
                <a:ext cx="1080010" cy="1170013"/>
                <a:chOff x="1871970" y="2562739"/>
                <a:chExt cx="1890019" cy="2559383"/>
              </a:xfrm>
            </p:grpSpPr>
            <p:grpSp>
              <p:nvGrpSpPr>
                <p:cNvPr id="29" name="グループ化 28"/>
                <p:cNvGrpSpPr/>
                <p:nvPr/>
              </p:nvGrpSpPr>
              <p:grpSpPr>
                <a:xfrm>
                  <a:off x="2996967" y="4942097"/>
                  <a:ext cx="360048" cy="180025"/>
                  <a:chOff x="1736601" y="2511982"/>
                  <a:chExt cx="360048" cy="180025"/>
                </a:xfrm>
              </p:grpSpPr>
              <p:cxnSp>
                <p:nvCxnSpPr>
                  <p:cNvPr id="49" name="直線コネクタ 4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0" name="グループ化 29"/>
                <p:cNvGrpSpPr/>
                <p:nvPr/>
              </p:nvGrpSpPr>
              <p:grpSpPr>
                <a:xfrm>
                  <a:off x="2861981" y="4059007"/>
                  <a:ext cx="270036" cy="360048"/>
                  <a:chOff x="6282228" y="1988808"/>
                  <a:chExt cx="270036" cy="360048"/>
                </a:xfrm>
              </p:grpSpPr>
              <p:cxnSp>
                <p:nvCxnSpPr>
                  <p:cNvPr id="45" name="直線コネクタ 4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6" name="グループ化 35"/>
                <p:cNvGrpSpPr/>
                <p:nvPr/>
              </p:nvGrpSpPr>
              <p:grpSpPr>
                <a:xfrm>
                  <a:off x="2771980" y="2978995"/>
                  <a:ext cx="360048" cy="360048"/>
                  <a:chOff x="3131808" y="1628760"/>
                  <a:chExt cx="360048" cy="360048"/>
                </a:xfrm>
              </p:grpSpPr>
              <p:cxnSp>
                <p:nvCxnSpPr>
                  <p:cNvPr id="40" name="直線コネクタ 3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7" name="直線コネクタ 3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2"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53" name="グループ化 52"/>
              <p:cNvGrpSpPr/>
              <p:nvPr/>
            </p:nvGrpSpPr>
            <p:grpSpPr>
              <a:xfrm rot="5400000">
                <a:off x="2565879" y="5829899"/>
                <a:ext cx="270041" cy="180007"/>
                <a:chOff x="1601967" y="3609002"/>
                <a:chExt cx="540039" cy="360048"/>
              </a:xfrm>
            </p:grpSpPr>
            <p:grpSp>
              <p:nvGrpSpPr>
                <p:cNvPr id="54" name="グループ化 53"/>
                <p:cNvGrpSpPr/>
                <p:nvPr/>
              </p:nvGrpSpPr>
              <p:grpSpPr>
                <a:xfrm rot="10800000">
                  <a:off x="1871970" y="3609002"/>
                  <a:ext cx="270036" cy="360048"/>
                  <a:chOff x="6282228" y="1988808"/>
                  <a:chExt cx="270036" cy="360048"/>
                </a:xfrm>
              </p:grpSpPr>
              <p:cxnSp>
                <p:nvCxnSpPr>
                  <p:cNvPr id="61" name="直線コネクタ 6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55" name="グループ化 54"/>
                <p:cNvGrpSpPr/>
                <p:nvPr/>
              </p:nvGrpSpPr>
              <p:grpSpPr>
                <a:xfrm>
                  <a:off x="1601967" y="3609002"/>
                  <a:ext cx="360048" cy="360048"/>
                  <a:chOff x="3131808" y="1628760"/>
                  <a:chExt cx="360048" cy="360048"/>
                </a:xfrm>
              </p:grpSpPr>
              <p:cxnSp>
                <p:nvCxnSpPr>
                  <p:cNvPr id="56" name="直線コネクタ 5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65" name="グループ化 64"/>
              <p:cNvGrpSpPr/>
              <p:nvPr/>
            </p:nvGrpSpPr>
            <p:grpSpPr>
              <a:xfrm>
                <a:off x="2880899" y="5229378"/>
                <a:ext cx="270041" cy="180007"/>
                <a:chOff x="1601967" y="3609002"/>
                <a:chExt cx="540039" cy="360048"/>
              </a:xfrm>
            </p:grpSpPr>
            <p:grpSp>
              <p:nvGrpSpPr>
                <p:cNvPr id="66" name="グループ化 65"/>
                <p:cNvGrpSpPr/>
                <p:nvPr/>
              </p:nvGrpSpPr>
              <p:grpSpPr>
                <a:xfrm rot="10800000">
                  <a:off x="1871970" y="3609002"/>
                  <a:ext cx="270036" cy="360048"/>
                  <a:chOff x="6282228" y="1988808"/>
                  <a:chExt cx="270036" cy="360048"/>
                </a:xfrm>
              </p:grpSpPr>
              <p:cxnSp>
                <p:nvCxnSpPr>
                  <p:cNvPr id="73" name="直線コネクタ 7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7" name="グループ化 66"/>
                <p:cNvGrpSpPr/>
                <p:nvPr/>
              </p:nvGrpSpPr>
              <p:grpSpPr>
                <a:xfrm>
                  <a:off x="1601967" y="3609002"/>
                  <a:ext cx="360048" cy="360048"/>
                  <a:chOff x="3131808" y="1628760"/>
                  <a:chExt cx="360048" cy="360048"/>
                </a:xfrm>
              </p:grpSpPr>
              <p:cxnSp>
                <p:nvCxnSpPr>
                  <p:cNvPr id="68" name="直線コネクタ 6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2" name="円/楕円 7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7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7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1"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2"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83" name="グループ化 82"/>
              <p:cNvGrpSpPr/>
              <p:nvPr/>
            </p:nvGrpSpPr>
            <p:grpSpPr>
              <a:xfrm>
                <a:off x="5220924" y="5424878"/>
                <a:ext cx="1080010" cy="1170013"/>
                <a:chOff x="1871970" y="2562739"/>
                <a:chExt cx="1890019" cy="2559383"/>
              </a:xfrm>
            </p:grpSpPr>
            <p:grpSp>
              <p:nvGrpSpPr>
                <p:cNvPr id="84" name="グループ化 83"/>
                <p:cNvGrpSpPr/>
                <p:nvPr/>
              </p:nvGrpSpPr>
              <p:grpSpPr>
                <a:xfrm>
                  <a:off x="2996967" y="4942097"/>
                  <a:ext cx="360048" cy="180025"/>
                  <a:chOff x="1736601" y="2511982"/>
                  <a:chExt cx="360048" cy="180025"/>
                </a:xfrm>
              </p:grpSpPr>
              <p:cxnSp>
                <p:nvCxnSpPr>
                  <p:cNvPr id="104" name="直線コネクタ 10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5" name="グループ化 84"/>
                <p:cNvGrpSpPr/>
                <p:nvPr/>
              </p:nvGrpSpPr>
              <p:grpSpPr>
                <a:xfrm>
                  <a:off x="2861981" y="4059007"/>
                  <a:ext cx="270036" cy="360048"/>
                  <a:chOff x="6282228" y="1988808"/>
                  <a:chExt cx="270036" cy="360048"/>
                </a:xfrm>
              </p:grpSpPr>
              <p:cxnSp>
                <p:nvCxnSpPr>
                  <p:cNvPr id="100" name="直線コネクタ 9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6" name="直線コネクタ 8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8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9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91" name="グループ化 90"/>
                <p:cNvGrpSpPr/>
                <p:nvPr/>
              </p:nvGrpSpPr>
              <p:grpSpPr>
                <a:xfrm>
                  <a:off x="2771980" y="2978995"/>
                  <a:ext cx="360048" cy="360048"/>
                  <a:chOff x="3131808" y="1628760"/>
                  <a:chExt cx="360048" cy="360048"/>
                </a:xfrm>
              </p:grpSpPr>
              <p:cxnSp>
                <p:nvCxnSpPr>
                  <p:cNvPr id="95" name="直線コネクタ 9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99" name="円/楕円 9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92" name="直線コネクタ 9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7" name="グループ化 106"/>
              <p:cNvGrpSpPr/>
              <p:nvPr/>
            </p:nvGrpSpPr>
            <p:grpSpPr>
              <a:xfrm rot="10800000">
                <a:off x="5220924" y="4059365"/>
                <a:ext cx="1080010" cy="1170013"/>
                <a:chOff x="1871970" y="2562739"/>
                <a:chExt cx="1890019" cy="2559383"/>
              </a:xfrm>
            </p:grpSpPr>
            <p:grpSp>
              <p:nvGrpSpPr>
                <p:cNvPr id="108" name="グループ化 107"/>
                <p:cNvGrpSpPr/>
                <p:nvPr/>
              </p:nvGrpSpPr>
              <p:grpSpPr>
                <a:xfrm>
                  <a:off x="2996967" y="4942097"/>
                  <a:ext cx="360048" cy="180025"/>
                  <a:chOff x="1736601" y="2511982"/>
                  <a:chExt cx="360048" cy="180025"/>
                </a:xfrm>
              </p:grpSpPr>
              <p:cxnSp>
                <p:nvCxnSpPr>
                  <p:cNvPr id="128" name="直線コネクタ 127"/>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p:cNvGrpSpPr/>
                <p:nvPr/>
              </p:nvGrpSpPr>
              <p:grpSpPr>
                <a:xfrm>
                  <a:off x="2861981" y="4059007"/>
                  <a:ext cx="270036" cy="360048"/>
                  <a:chOff x="6282228" y="1988808"/>
                  <a:chExt cx="270036" cy="360048"/>
                </a:xfrm>
              </p:grpSpPr>
              <p:cxnSp>
                <p:nvCxnSpPr>
                  <p:cNvPr id="124" name="直線コネクタ 12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10" name="直線コネクタ 10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1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15" name="グループ化 114"/>
                <p:cNvGrpSpPr/>
                <p:nvPr/>
              </p:nvGrpSpPr>
              <p:grpSpPr>
                <a:xfrm>
                  <a:off x="2771980" y="2978995"/>
                  <a:ext cx="360048" cy="360048"/>
                  <a:chOff x="3131808" y="1628760"/>
                  <a:chExt cx="360048" cy="360048"/>
                </a:xfrm>
              </p:grpSpPr>
              <p:cxnSp>
                <p:nvCxnSpPr>
                  <p:cNvPr id="119" name="直線コネクタ 11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3" name="円/楕円 12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16" name="直線コネクタ 115"/>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1"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2" name="グループ化 131"/>
              <p:cNvGrpSpPr/>
              <p:nvPr/>
            </p:nvGrpSpPr>
            <p:grpSpPr>
              <a:xfrm rot="5400000">
                <a:off x="4635901" y="5829899"/>
                <a:ext cx="270041" cy="180007"/>
                <a:chOff x="1601967" y="3609002"/>
                <a:chExt cx="540039" cy="360048"/>
              </a:xfrm>
            </p:grpSpPr>
            <p:grpSp>
              <p:nvGrpSpPr>
                <p:cNvPr id="133" name="グループ化 132"/>
                <p:cNvGrpSpPr/>
                <p:nvPr/>
              </p:nvGrpSpPr>
              <p:grpSpPr>
                <a:xfrm rot="10800000">
                  <a:off x="1871970" y="3609002"/>
                  <a:ext cx="270036" cy="360048"/>
                  <a:chOff x="6282228" y="1988808"/>
                  <a:chExt cx="270036" cy="360048"/>
                </a:xfrm>
              </p:grpSpPr>
              <p:cxnSp>
                <p:nvCxnSpPr>
                  <p:cNvPr id="140" name="直線コネクタ 13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4" name="グループ化 133"/>
                <p:cNvGrpSpPr/>
                <p:nvPr/>
              </p:nvGrpSpPr>
              <p:grpSpPr>
                <a:xfrm>
                  <a:off x="1601967" y="3609002"/>
                  <a:ext cx="360048" cy="360048"/>
                  <a:chOff x="3131808" y="1628760"/>
                  <a:chExt cx="360048" cy="360048"/>
                </a:xfrm>
              </p:grpSpPr>
              <p:cxnSp>
                <p:nvCxnSpPr>
                  <p:cNvPr id="135" name="直線コネクタ 13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9" name="円/楕円 13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44" name="グループ化 143"/>
              <p:cNvGrpSpPr/>
              <p:nvPr/>
            </p:nvGrpSpPr>
            <p:grpSpPr>
              <a:xfrm>
                <a:off x="4950921" y="5229378"/>
                <a:ext cx="270041" cy="180007"/>
                <a:chOff x="1601967" y="3609002"/>
                <a:chExt cx="540039" cy="360048"/>
              </a:xfrm>
            </p:grpSpPr>
            <p:grpSp>
              <p:nvGrpSpPr>
                <p:cNvPr id="145" name="グループ化 144"/>
                <p:cNvGrpSpPr/>
                <p:nvPr/>
              </p:nvGrpSpPr>
              <p:grpSpPr>
                <a:xfrm rot="10800000">
                  <a:off x="1871970" y="3609002"/>
                  <a:ext cx="270036" cy="360048"/>
                  <a:chOff x="6282228" y="1988808"/>
                  <a:chExt cx="270036" cy="360048"/>
                </a:xfrm>
              </p:grpSpPr>
              <p:cxnSp>
                <p:nvCxnSpPr>
                  <p:cNvPr id="152" name="直線コネクタ 15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6" name="グループ化 145"/>
                <p:cNvGrpSpPr/>
                <p:nvPr/>
              </p:nvGrpSpPr>
              <p:grpSpPr>
                <a:xfrm>
                  <a:off x="1601967" y="3609002"/>
                  <a:ext cx="360048" cy="360048"/>
                  <a:chOff x="3131808" y="1628760"/>
                  <a:chExt cx="360048" cy="360048"/>
                </a:xfrm>
              </p:grpSpPr>
              <p:cxnSp>
                <p:nvCxnSpPr>
                  <p:cNvPr id="147" name="直線コネクタ 14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1" name="円/楕円 15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56"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7"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58"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9"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60"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62" name="グループ化 161"/>
            <p:cNvGrpSpPr/>
            <p:nvPr/>
          </p:nvGrpSpPr>
          <p:grpSpPr>
            <a:xfrm>
              <a:off x="793934" y="2348988"/>
              <a:ext cx="2070023" cy="1080012"/>
              <a:chOff x="2250893" y="4059365"/>
              <a:chExt cx="4590049" cy="2535526"/>
            </a:xfrm>
          </p:grpSpPr>
          <p:grpSp>
            <p:nvGrpSpPr>
              <p:cNvPr id="163" name="グループ化 162"/>
              <p:cNvGrpSpPr/>
              <p:nvPr/>
            </p:nvGrpSpPr>
            <p:grpSpPr>
              <a:xfrm>
                <a:off x="3150902" y="5424878"/>
                <a:ext cx="1080010" cy="1170013"/>
                <a:chOff x="1871970" y="2562739"/>
                <a:chExt cx="1890019" cy="2559383"/>
              </a:xfrm>
            </p:grpSpPr>
            <p:grpSp>
              <p:nvGrpSpPr>
                <p:cNvPr id="297" name="グループ化 296"/>
                <p:cNvGrpSpPr/>
                <p:nvPr/>
              </p:nvGrpSpPr>
              <p:grpSpPr>
                <a:xfrm>
                  <a:off x="2996967" y="4942097"/>
                  <a:ext cx="360048" cy="180025"/>
                  <a:chOff x="1736601" y="2511982"/>
                  <a:chExt cx="360048" cy="180025"/>
                </a:xfrm>
              </p:grpSpPr>
              <p:cxnSp>
                <p:nvCxnSpPr>
                  <p:cNvPr id="317" name="直線コネクタ 316"/>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8" name="直線コネクタ 317"/>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9" name="直線コネクタ 318"/>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98" name="グループ化 297"/>
                <p:cNvGrpSpPr/>
                <p:nvPr/>
              </p:nvGrpSpPr>
              <p:grpSpPr>
                <a:xfrm>
                  <a:off x="2861981" y="4059007"/>
                  <a:ext cx="270036" cy="360048"/>
                  <a:chOff x="6282228" y="1988808"/>
                  <a:chExt cx="270036" cy="360048"/>
                </a:xfrm>
              </p:grpSpPr>
              <p:cxnSp>
                <p:nvCxnSpPr>
                  <p:cNvPr id="313" name="直線コネクタ 31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5" name="直線コネクタ 31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6" name="直線コネクタ 31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99" name="直線コネクタ 298"/>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00" name="直線コネクタ 299"/>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01" name="直線コネクタ 300"/>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02"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3"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04" name="グループ化 303"/>
                <p:cNvGrpSpPr/>
                <p:nvPr/>
              </p:nvGrpSpPr>
              <p:grpSpPr>
                <a:xfrm>
                  <a:off x="2771980" y="2978995"/>
                  <a:ext cx="360048" cy="360048"/>
                  <a:chOff x="3131808" y="1628760"/>
                  <a:chExt cx="360048" cy="360048"/>
                </a:xfrm>
              </p:grpSpPr>
              <p:cxnSp>
                <p:nvCxnSpPr>
                  <p:cNvPr id="308" name="直線コネクタ 30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12" name="円/楕円 31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05" name="直線コネクタ 304"/>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06" name="直線コネクタ 305"/>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4" name="グループ化 163"/>
              <p:cNvGrpSpPr/>
              <p:nvPr/>
            </p:nvGrpSpPr>
            <p:grpSpPr>
              <a:xfrm rot="10800000">
                <a:off x="3150902" y="4059365"/>
                <a:ext cx="1080010" cy="1170013"/>
                <a:chOff x="1871970" y="2562739"/>
                <a:chExt cx="1890019" cy="2559383"/>
              </a:xfrm>
            </p:grpSpPr>
            <p:grpSp>
              <p:nvGrpSpPr>
                <p:cNvPr id="274" name="グループ化 273"/>
                <p:cNvGrpSpPr/>
                <p:nvPr/>
              </p:nvGrpSpPr>
              <p:grpSpPr>
                <a:xfrm>
                  <a:off x="2996967" y="4942097"/>
                  <a:ext cx="360048" cy="180025"/>
                  <a:chOff x="1736601" y="2511982"/>
                  <a:chExt cx="360048" cy="180025"/>
                </a:xfrm>
              </p:grpSpPr>
              <p:cxnSp>
                <p:nvCxnSpPr>
                  <p:cNvPr id="294" name="直線コネクタ 29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75" name="グループ化 274"/>
                <p:cNvGrpSpPr/>
                <p:nvPr/>
              </p:nvGrpSpPr>
              <p:grpSpPr>
                <a:xfrm>
                  <a:off x="2861981" y="4059007"/>
                  <a:ext cx="270036" cy="360048"/>
                  <a:chOff x="6282228" y="1988808"/>
                  <a:chExt cx="270036" cy="360048"/>
                </a:xfrm>
              </p:grpSpPr>
              <p:cxnSp>
                <p:nvCxnSpPr>
                  <p:cNvPr id="290" name="直線コネクタ 28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76" name="直線コネクタ 27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77" name="直線コネクタ 27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78" name="直線コネクタ 27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7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81" name="グループ化 280"/>
                <p:cNvGrpSpPr/>
                <p:nvPr/>
              </p:nvGrpSpPr>
              <p:grpSpPr>
                <a:xfrm>
                  <a:off x="2771980" y="2978995"/>
                  <a:ext cx="360048" cy="360048"/>
                  <a:chOff x="3131808" y="1628760"/>
                  <a:chExt cx="360048" cy="360048"/>
                </a:xfrm>
              </p:grpSpPr>
              <p:cxnSp>
                <p:nvCxnSpPr>
                  <p:cNvPr id="285" name="直線コネクタ 28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6" name="直線コネクタ 28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7" name="直線コネクタ 28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9" name="円/楕円 28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82" name="直線コネクタ 28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83" name="直線コネクタ 28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84" name="直線コネクタ 28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65"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66" name="グループ化 165"/>
              <p:cNvGrpSpPr/>
              <p:nvPr/>
            </p:nvGrpSpPr>
            <p:grpSpPr>
              <a:xfrm rot="5400000">
                <a:off x="2565879" y="5829899"/>
                <a:ext cx="270041" cy="180007"/>
                <a:chOff x="1601967" y="3609002"/>
                <a:chExt cx="540039" cy="360048"/>
              </a:xfrm>
            </p:grpSpPr>
            <p:grpSp>
              <p:nvGrpSpPr>
                <p:cNvPr id="263" name="グループ化 262"/>
                <p:cNvGrpSpPr/>
                <p:nvPr/>
              </p:nvGrpSpPr>
              <p:grpSpPr>
                <a:xfrm rot="10800000">
                  <a:off x="1871970" y="3609002"/>
                  <a:ext cx="270036" cy="360048"/>
                  <a:chOff x="6282228" y="1988808"/>
                  <a:chExt cx="270036" cy="360048"/>
                </a:xfrm>
              </p:grpSpPr>
              <p:cxnSp>
                <p:nvCxnSpPr>
                  <p:cNvPr id="270" name="直線コネクタ 26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3" name="直線コネクタ 27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64" name="グループ化 263"/>
                <p:cNvGrpSpPr/>
                <p:nvPr/>
              </p:nvGrpSpPr>
              <p:grpSpPr>
                <a:xfrm>
                  <a:off x="1601967" y="3609002"/>
                  <a:ext cx="360048" cy="360048"/>
                  <a:chOff x="3131808" y="1628760"/>
                  <a:chExt cx="360048" cy="360048"/>
                </a:xfrm>
              </p:grpSpPr>
              <p:cxnSp>
                <p:nvCxnSpPr>
                  <p:cNvPr id="265" name="直線コネクタ 26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8" name="直線コネクタ 26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69" name="円/楕円 26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67" name="グループ化 166"/>
              <p:cNvGrpSpPr/>
              <p:nvPr/>
            </p:nvGrpSpPr>
            <p:grpSpPr>
              <a:xfrm>
                <a:off x="2880899" y="5229378"/>
                <a:ext cx="270041" cy="180007"/>
                <a:chOff x="1601967" y="3609002"/>
                <a:chExt cx="540039" cy="360048"/>
              </a:xfrm>
            </p:grpSpPr>
            <p:grpSp>
              <p:nvGrpSpPr>
                <p:cNvPr id="252" name="グループ化 251"/>
                <p:cNvGrpSpPr/>
                <p:nvPr/>
              </p:nvGrpSpPr>
              <p:grpSpPr>
                <a:xfrm rot="10800000">
                  <a:off x="1871970" y="3609002"/>
                  <a:ext cx="270036" cy="360048"/>
                  <a:chOff x="6282228" y="1988808"/>
                  <a:chExt cx="270036" cy="360048"/>
                </a:xfrm>
              </p:grpSpPr>
              <p:cxnSp>
                <p:nvCxnSpPr>
                  <p:cNvPr id="259" name="直線コネクタ 25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53" name="グループ化 252"/>
                <p:cNvGrpSpPr/>
                <p:nvPr/>
              </p:nvGrpSpPr>
              <p:grpSpPr>
                <a:xfrm>
                  <a:off x="1601967" y="3609002"/>
                  <a:ext cx="360048" cy="360048"/>
                  <a:chOff x="3131808" y="1628760"/>
                  <a:chExt cx="360048" cy="360048"/>
                </a:xfrm>
              </p:grpSpPr>
              <p:cxnSp>
                <p:nvCxnSpPr>
                  <p:cNvPr id="254" name="直線コネクタ 25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58" name="円/楕円 25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68"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69"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70"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1"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2"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3"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74" name="グループ化 173"/>
              <p:cNvGrpSpPr/>
              <p:nvPr/>
            </p:nvGrpSpPr>
            <p:grpSpPr>
              <a:xfrm>
                <a:off x="5220924" y="5424878"/>
                <a:ext cx="1080010" cy="1170013"/>
                <a:chOff x="1871970" y="2562739"/>
                <a:chExt cx="1890019" cy="2559383"/>
              </a:xfrm>
            </p:grpSpPr>
            <p:grpSp>
              <p:nvGrpSpPr>
                <p:cNvPr id="229" name="グループ化 228"/>
                <p:cNvGrpSpPr/>
                <p:nvPr/>
              </p:nvGrpSpPr>
              <p:grpSpPr>
                <a:xfrm>
                  <a:off x="2996967" y="4942097"/>
                  <a:ext cx="360048" cy="180025"/>
                  <a:chOff x="1736601" y="2511982"/>
                  <a:chExt cx="360048" cy="180025"/>
                </a:xfrm>
              </p:grpSpPr>
              <p:cxnSp>
                <p:nvCxnSpPr>
                  <p:cNvPr id="249" name="直線コネクタ 24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30" name="グループ化 229"/>
                <p:cNvGrpSpPr/>
                <p:nvPr/>
              </p:nvGrpSpPr>
              <p:grpSpPr>
                <a:xfrm>
                  <a:off x="2861981" y="4059007"/>
                  <a:ext cx="270036" cy="360048"/>
                  <a:chOff x="6282228" y="1988808"/>
                  <a:chExt cx="270036" cy="360048"/>
                </a:xfrm>
              </p:grpSpPr>
              <p:cxnSp>
                <p:nvCxnSpPr>
                  <p:cNvPr id="245" name="直線コネクタ 24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1" name="直線コネクタ 23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2" name="直線コネクタ 23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3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3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36" name="グループ化 235"/>
                <p:cNvGrpSpPr/>
                <p:nvPr/>
              </p:nvGrpSpPr>
              <p:grpSpPr>
                <a:xfrm>
                  <a:off x="2771980" y="2978995"/>
                  <a:ext cx="360048" cy="360048"/>
                  <a:chOff x="3131808" y="1628760"/>
                  <a:chExt cx="360048" cy="360048"/>
                </a:xfrm>
              </p:grpSpPr>
              <p:cxnSp>
                <p:nvCxnSpPr>
                  <p:cNvPr id="240" name="直線コネクタ 23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44" name="円/楕円 24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37" name="直線コネクタ 23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8" name="直線コネクタ 23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5" name="グループ化 174"/>
              <p:cNvGrpSpPr/>
              <p:nvPr/>
            </p:nvGrpSpPr>
            <p:grpSpPr>
              <a:xfrm rot="10800000">
                <a:off x="5220924" y="4059365"/>
                <a:ext cx="1080010" cy="1170013"/>
                <a:chOff x="1871970" y="2562739"/>
                <a:chExt cx="1890019" cy="2559383"/>
              </a:xfrm>
            </p:grpSpPr>
            <p:grpSp>
              <p:nvGrpSpPr>
                <p:cNvPr id="206" name="グループ化 205"/>
                <p:cNvGrpSpPr/>
                <p:nvPr/>
              </p:nvGrpSpPr>
              <p:grpSpPr>
                <a:xfrm>
                  <a:off x="2996967" y="4942097"/>
                  <a:ext cx="360048" cy="180025"/>
                  <a:chOff x="1736601" y="2511982"/>
                  <a:chExt cx="360048" cy="180025"/>
                </a:xfrm>
              </p:grpSpPr>
              <p:cxnSp>
                <p:nvCxnSpPr>
                  <p:cNvPr id="226" name="直線コネクタ 22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07" name="グループ化 206"/>
                <p:cNvGrpSpPr/>
                <p:nvPr/>
              </p:nvGrpSpPr>
              <p:grpSpPr>
                <a:xfrm>
                  <a:off x="2861981" y="4059007"/>
                  <a:ext cx="270036" cy="360048"/>
                  <a:chOff x="6282228" y="1988808"/>
                  <a:chExt cx="270036" cy="360048"/>
                </a:xfrm>
              </p:grpSpPr>
              <p:cxnSp>
                <p:nvCxnSpPr>
                  <p:cNvPr id="222" name="直線コネクタ 22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08" name="直線コネクタ 20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1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13" name="グループ化 212"/>
                <p:cNvGrpSpPr/>
                <p:nvPr/>
              </p:nvGrpSpPr>
              <p:grpSpPr>
                <a:xfrm>
                  <a:off x="2771980" y="2978995"/>
                  <a:ext cx="360048" cy="360048"/>
                  <a:chOff x="3131808" y="1628760"/>
                  <a:chExt cx="360048" cy="360048"/>
                </a:xfrm>
              </p:grpSpPr>
              <p:cxnSp>
                <p:nvCxnSpPr>
                  <p:cNvPr id="217" name="直線コネクタ 21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21" name="円/楕円 22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14" name="直線コネクタ 21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76"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77" name="グループ化 176"/>
              <p:cNvGrpSpPr/>
              <p:nvPr/>
            </p:nvGrpSpPr>
            <p:grpSpPr>
              <a:xfrm rot="5400000">
                <a:off x="4635901" y="5829899"/>
                <a:ext cx="270041" cy="180007"/>
                <a:chOff x="1601967" y="3609002"/>
                <a:chExt cx="540039" cy="360048"/>
              </a:xfrm>
            </p:grpSpPr>
            <p:grpSp>
              <p:nvGrpSpPr>
                <p:cNvPr id="195" name="グループ化 194"/>
                <p:cNvGrpSpPr/>
                <p:nvPr/>
              </p:nvGrpSpPr>
              <p:grpSpPr>
                <a:xfrm rot="10800000">
                  <a:off x="1871970" y="3609002"/>
                  <a:ext cx="270036" cy="360048"/>
                  <a:chOff x="6282228" y="1988808"/>
                  <a:chExt cx="270036" cy="360048"/>
                </a:xfrm>
              </p:grpSpPr>
              <p:cxnSp>
                <p:nvCxnSpPr>
                  <p:cNvPr id="202" name="直線コネクタ 20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6" name="グループ化 195"/>
                <p:cNvGrpSpPr/>
                <p:nvPr/>
              </p:nvGrpSpPr>
              <p:grpSpPr>
                <a:xfrm>
                  <a:off x="1601967" y="3609002"/>
                  <a:ext cx="360048" cy="360048"/>
                  <a:chOff x="3131808" y="1628760"/>
                  <a:chExt cx="360048" cy="360048"/>
                </a:xfrm>
              </p:grpSpPr>
              <p:cxnSp>
                <p:nvCxnSpPr>
                  <p:cNvPr id="197" name="直線コネクタ 19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1" name="円/楕円 20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78" name="グループ化 177"/>
              <p:cNvGrpSpPr/>
              <p:nvPr/>
            </p:nvGrpSpPr>
            <p:grpSpPr>
              <a:xfrm>
                <a:off x="4950921" y="5229378"/>
                <a:ext cx="270041" cy="180007"/>
                <a:chOff x="1601967" y="3609002"/>
                <a:chExt cx="540039" cy="360048"/>
              </a:xfrm>
            </p:grpSpPr>
            <p:grpSp>
              <p:nvGrpSpPr>
                <p:cNvPr id="184" name="グループ化 183"/>
                <p:cNvGrpSpPr/>
                <p:nvPr/>
              </p:nvGrpSpPr>
              <p:grpSpPr>
                <a:xfrm rot="10800000">
                  <a:off x="1871970" y="3609002"/>
                  <a:ext cx="270036" cy="360048"/>
                  <a:chOff x="6282228" y="1988808"/>
                  <a:chExt cx="270036" cy="360048"/>
                </a:xfrm>
              </p:grpSpPr>
              <p:cxnSp>
                <p:nvCxnSpPr>
                  <p:cNvPr id="191" name="直線コネクタ 19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5" name="グループ化 184"/>
                <p:cNvGrpSpPr/>
                <p:nvPr/>
              </p:nvGrpSpPr>
              <p:grpSpPr>
                <a:xfrm>
                  <a:off x="1601967" y="3609002"/>
                  <a:ext cx="360048" cy="360048"/>
                  <a:chOff x="3131808" y="1628760"/>
                  <a:chExt cx="360048" cy="360048"/>
                </a:xfrm>
              </p:grpSpPr>
              <p:cxnSp>
                <p:nvCxnSpPr>
                  <p:cNvPr id="186" name="直線コネクタ 18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90" name="円/楕円 18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79"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0"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81"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2"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3"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698" name="グループ化 697"/>
            <p:cNvGrpSpPr/>
            <p:nvPr/>
          </p:nvGrpSpPr>
          <p:grpSpPr>
            <a:xfrm>
              <a:off x="2593954" y="2078985"/>
              <a:ext cx="1276461" cy="720046"/>
              <a:chOff x="4034971" y="2618991"/>
              <a:chExt cx="2838485" cy="1530055"/>
            </a:xfrm>
          </p:grpSpPr>
          <p:grpSp>
            <p:nvGrpSpPr>
              <p:cNvPr id="636" name="グループ化 635"/>
              <p:cNvGrpSpPr/>
              <p:nvPr/>
            </p:nvGrpSpPr>
            <p:grpSpPr>
              <a:xfrm>
                <a:off x="5112005" y="2618991"/>
                <a:ext cx="1761451" cy="1530055"/>
                <a:chOff x="2361128" y="5229020"/>
                <a:chExt cx="1040859" cy="810047"/>
              </a:xfrm>
            </p:grpSpPr>
            <p:grpSp>
              <p:nvGrpSpPr>
                <p:cNvPr id="637" name="グループ化 636"/>
                <p:cNvGrpSpPr/>
                <p:nvPr/>
              </p:nvGrpSpPr>
              <p:grpSpPr>
                <a:xfrm rot="16200000">
                  <a:off x="2906965" y="5814043"/>
                  <a:ext cx="270041" cy="180007"/>
                  <a:chOff x="1601967" y="3609002"/>
                  <a:chExt cx="540039" cy="360048"/>
                </a:xfrm>
              </p:grpSpPr>
              <p:grpSp>
                <p:nvGrpSpPr>
                  <p:cNvPr id="657" name="グループ化 656"/>
                  <p:cNvGrpSpPr/>
                  <p:nvPr/>
                </p:nvGrpSpPr>
                <p:grpSpPr>
                  <a:xfrm rot="10800000">
                    <a:off x="1871970" y="3609002"/>
                    <a:ext cx="270036" cy="360048"/>
                    <a:chOff x="6282228" y="1988808"/>
                    <a:chExt cx="270036" cy="360048"/>
                  </a:xfrm>
                </p:grpSpPr>
                <p:cxnSp>
                  <p:nvCxnSpPr>
                    <p:cNvPr id="664" name="直線コネクタ 66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5" name="直線コネクタ 66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6" name="直線コネクタ 66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7" name="直線コネクタ 66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58" name="グループ化 657"/>
                  <p:cNvGrpSpPr/>
                  <p:nvPr/>
                </p:nvGrpSpPr>
                <p:grpSpPr>
                  <a:xfrm>
                    <a:off x="1601967" y="3609002"/>
                    <a:ext cx="360048" cy="360048"/>
                    <a:chOff x="3131808" y="1628760"/>
                    <a:chExt cx="360048" cy="360048"/>
                  </a:xfrm>
                </p:grpSpPr>
                <p:cxnSp>
                  <p:nvCxnSpPr>
                    <p:cNvPr id="659" name="直線コネクタ 65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0" name="直線コネクタ 65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1" name="直線コネクタ 66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2" name="直線コネクタ 66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63" name="円/楕円 66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638" name="グループ化 637"/>
                <p:cNvGrpSpPr/>
                <p:nvPr/>
              </p:nvGrpSpPr>
              <p:grpSpPr>
                <a:xfrm rot="5400000">
                  <a:off x="2906965" y="5274037"/>
                  <a:ext cx="270041" cy="180007"/>
                  <a:chOff x="1601967" y="3609002"/>
                  <a:chExt cx="540039" cy="360048"/>
                </a:xfrm>
              </p:grpSpPr>
              <p:grpSp>
                <p:nvGrpSpPr>
                  <p:cNvPr id="646" name="グループ化 645"/>
                  <p:cNvGrpSpPr/>
                  <p:nvPr/>
                </p:nvGrpSpPr>
                <p:grpSpPr>
                  <a:xfrm rot="10800000">
                    <a:off x="1871970" y="3609002"/>
                    <a:ext cx="270036" cy="360048"/>
                    <a:chOff x="6282228" y="1988808"/>
                    <a:chExt cx="270036" cy="360048"/>
                  </a:xfrm>
                </p:grpSpPr>
                <p:cxnSp>
                  <p:nvCxnSpPr>
                    <p:cNvPr id="653" name="直線コネクタ 65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4" name="直線コネクタ 65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5" name="直線コネクタ 65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6" name="直線コネクタ 65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47" name="グループ化 646"/>
                  <p:cNvGrpSpPr/>
                  <p:nvPr/>
                </p:nvGrpSpPr>
                <p:grpSpPr>
                  <a:xfrm>
                    <a:off x="1601967" y="3609002"/>
                    <a:ext cx="360048" cy="360048"/>
                    <a:chOff x="3131808" y="1628760"/>
                    <a:chExt cx="360048" cy="360048"/>
                  </a:xfrm>
                </p:grpSpPr>
                <p:cxnSp>
                  <p:nvCxnSpPr>
                    <p:cNvPr id="648" name="直線コネクタ 64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9" name="直線コネクタ 64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0" name="直線コネクタ 64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1" name="直線コネクタ 65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52" name="円/楕円 65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639"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0"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1"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2"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3"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45"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sm" len="sm"/>
                </a:ln>
                <a:effectLst/>
              </p:spPr>
              <p:txBody>
                <a:bodyPr wrap="none" lIns="90000" tIns="46800" rIns="90000" bIns="46800" anchor="ctr"/>
                <a:lstStyle/>
                <a:p>
                  <a:endParaRPr lang="ja-JP" altLang="en-US"/>
                </a:p>
              </p:txBody>
            </p:sp>
          </p:grpSp>
          <p:grpSp>
            <p:nvGrpSpPr>
              <p:cNvPr id="668" name="グループ化 667"/>
              <p:cNvGrpSpPr/>
              <p:nvPr/>
            </p:nvGrpSpPr>
            <p:grpSpPr>
              <a:xfrm>
                <a:off x="4034971" y="2850249"/>
                <a:ext cx="1080010" cy="1170013"/>
                <a:chOff x="1871970" y="2562739"/>
                <a:chExt cx="1890019" cy="2559383"/>
              </a:xfrm>
            </p:grpSpPr>
            <p:grpSp>
              <p:nvGrpSpPr>
                <p:cNvPr id="669" name="グループ化 668"/>
                <p:cNvGrpSpPr/>
                <p:nvPr/>
              </p:nvGrpSpPr>
              <p:grpSpPr>
                <a:xfrm>
                  <a:off x="2996967" y="4942097"/>
                  <a:ext cx="360048" cy="180025"/>
                  <a:chOff x="1736601" y="2511982"/>
                  <a:chExt cx="360048" cy="180025"/>
                </a:xfrm>
              </p:grpSpPr>
              <p:cxnSp>
                <p:nvCxnSpPr>
                  <p:cNvPr id="689" name="直線コネクタ 68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0" name="直線コネクタ 68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1" name="直線コネクタ 69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70" name="グループ化 669"/>
                <p:cNvGrpSpPr/>
                <p:nvPr/>
              </p:nvGrpSpPr>
              <p:grpSpPr>
                <a:xfrm>
                  <a:off x="2861981" y="4059007"/>
                  <a:ext cx="270036" cy="360048"/>
                  <a:chOff x="6282228" y="1988808"/>
                  <a:chExt cx="270036" cy="360048"/>
                </a:xfrm>
              </p:grpSpPr>
              <p:cxnSp>
                <p:nvCxnSpPr>
                  <p:cNvPr id="685" name="直線コネクタ 68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6" name="直線コネクタ 68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7" name="直線コネクタ 68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8" name="直線コネクタ 68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671" name="直線コネクタ 67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72" name="直線コネクタ 67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73" name="直線コネクタ 67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67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7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676" name="グループ化 675"/>
                <p:cNvGrpSpPr/>
                <p:nvPr/>
              </p:nvGrpSpPr>
              <p:grpSpPr>
                <a:xfrm>
                  <a:off x="2771980" y="2978995"/>
                  <a:ext cx="360048" cy="360048"/>
                  <a:chOff x="3131808" y="1628760"/>
                  <a:chExt cx="360048" cy="360048"/>
                </a:xfrm>
              </p:grpSpPr>
              <p:cxnSp>
                <p:nvCxnSpPr>
                  <p:cNvPr id="680" name="直線コネクタ 67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1" name="直線コネクタ 68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2" name="直線コネクタ 68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3" name="直線コネクタ 68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84" name="円/楕円 68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677" name="直線コネクタ 67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78" name="直線コネクタ 67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79" name="直線コネクタ 67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grpSp>
          <p:nvGrpSpPr>
            <p:cNvPr id="756" name="グループ化 755"/>
            <p:cNvGrpSpPr/>
            <p:nvPr/>
          </p:nvGrpSpPr>
          <p:grpSpPr>
            <a:xfrm>
              <a:off x="3493964" y="3338999"/>
              <a:ext cx="1618042" cy="720046"/>
              <a:chOff x="4034971" y="2618991"/>
              <a:chExt cx="3598064" cy="1530055"/>
            </a:xfrm>
          </p:grpSpPr>
          <p:grpSp>
            <p:nvGrpSpPr>
              <p:cNvPr id="757" name="グループ化 756"/>
              <p:cNvGrpSpPr/>
              <p:nvPr/>
            </p:nvGrpSpPr>
            <p:grpSpPr>
              <a:xfrm>
                <a:off x="5112006" y="2618991"/>
                <a:ext cx="2521029" cy="1530055"/>
                <a:chOff x="2361128" y="5229020"/>
                <a:chExt cx="1489701" cy="810047"/>
              </a:xfrm>
            </p:grpSpPr>
            <p:grpSp>
              <p:nvGrpSpPr>
                <p:cNvPr id="782" name="グループ化 781"/>
                <p:cNvGrpSpPr/>
                <p:nvPr/>
              </p:nvGrpSpPr>
              <p:grpSpPr>
                <a:xfrm rot="16200000">
                  <a:off x="2906965" y="5814043"/>
                  <a:ext cx="270041" cy="180007"/>
                  <a:chOff x="1601967" y="3609002"/>
                  <a:chExt cx="540039" cy="360048"/>
                </a:xfrm>
              </p:grpSpPr>
              <p:grpSp>
                <p:nvGrpSpPr>
                  <p:cNvPr id="802" name="グループ化 801"/>
                  <p:cNvGrpSpPr/>
                  <p:nvPr/>
                </p:nvGrpSpPr>
                <p:grpSpPr>
                  <a:xfrm rot="10800000">
                    <a:off x="1871970" y="3609002"/>
                    <a:ext cx="270036" cy="360048"/>
                    <a:chOff x="6282228" y="1988808"/>
                    <a:chExt cx="270036" cy="360048"/>
                  </a:xfrm>
                </p:grpSpPr>
                <p:cxnSp>
                  <p:nvCxnSpPr>
                    <p:cNvPr id="809" name="直線コネクタ 80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0" name="直線コネクタ 80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1" name="直線コネクタ 81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2" name="直線コネクタ 81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03" name="グループ化 802"/>
                  <p:cNvGrpSpPr/>
                  <p:nvPr/>
                </p:nvGrpSpPr>
                <p:grpSpPr>
                  <a:xfrm>
                    <a:off x="1601967" y="3609002"/>
                    <a:ext cx="360048" cy="360048"/>
                    <a:chOff x="3131808" y="1628760"/>
                    <a:chExt cx="360048" cy="360048"/>
                  </a:xfrm>
                </p:grpSpPr>
                <p:cxnSp>
                  <p:nvCxnSpPr>
                    <p:cNvPr id="804" name="直線コネクタ 80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5" name="直線コネクタ 80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6" name="直線コネクタ 80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7" name="直線コネクタ 80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808" name="円/楕円 80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783" name="グループ化 782"/>
                <p:cNvGrpSpPr/>
                <p:nvPr/>
              </p:nvGrpSpPr>
              <p:grpSpPr>
                <a:xfrm rot="5400000">
                  <a:off x="2906965" y="5274037"/>
                  <a:ext cx="270041" cy="180007"/>
                  <a:chOff x="1601967" y="3609002"/>
                  <a:chExt cx="540039" cy="360048"/>
                </a:xfrm>
              </p:grpSpPr>
              <p:grpSp>
                <p:nvGrpSpPr>
                  <p:cNvPr id="791" name="グループ化 790"/>
                  <p:cNvGrpSpPr/>
                  <p:nvPr/>
                </p:nvGrpSpPr>
                <p:grpSpPr>
                  <a:xfrm rot="10800000">
                    <a:off x="1871970" y="3609002"/>
                    <a:ext cx="270036" cy="360048"/>
                    <a:chOff x="6282228" y="1988808"/>
                    <a:chExt cx="270036" cy="360048"/>
                  </a:xfrm>
                </p:grpSpPr>
                <p:cxnSp>
                  <p:nvCxnSpPr>
                    <p:cNvPr id="798" name="直線コネクタ 79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9" name="直線コネクタ 79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0" name="直線コネクタ 79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1" name="直線コネクタ 80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92" name="グループ化 791"/>
                  <p:cNvGrpSpPr/>
                  <p:nvPr/>
                </p:nvGrpSpPr>
                <p:grpSpPr>
                  <a:xfrm>
                    <a:off x="1601967" y="3609002"/>
                    <a:ext cx="360048" cy="360048"/>
                    <a:chOff x="3131808" y="1628760"/>
                    <a:chExt cx="360048" cy="360048"/>
                  </a:xfrm>
                </p:grpSpPr>
                <p:cxnSp>
                  <p:nvCxnSpPr>
                    <p:cNvPr id="793" name="直線コネクタ 79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4" name="直線コネクタ 79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5" name="直線コネクタ 79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6" name="直線コネクタ 79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97" name="円/楕円 79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784"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5"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6"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7"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8"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9" name="Line 9"/>
                <p:cNvSpPr>
                  <a:spLocks noChangeShapeType="1"/>
                </p:cNvSpPr>
                <p:nvPr/>
              </p:nvSpPr>
              <p:spPr bwMode="auto">
                <a:xfrm>
                  <a:off x="3400824" y="5625038"/>
                  <a:ext cx="450005" cy="0"/>
                </a:xfrm>
                <a:prstGeom prst="line">
                  <a:avLst/>
                </a:prstGeom>
                <a:noFill/>
                <a:ln w="9525">
                  <a:solidFill>
                    <a:schemeClr val="tx1"/>
                  </a:solidFill>
                  <a:round/>
                  <a:headEnd type="oval"/>
                  <a:tailEnd type="triangle" w="med" len="lg"/>
                </a:ln>
                <a:effectLst/>
              </p:spPr>
              <p:txBody>
                <a:bodyPr wrap="none" lIns="90000" tIns="46800" rIns="90000" bIns="46800" anchor="ctr"/>
                <a:lstStyle/>
                <a:p>
                  <a:endParaRPr lang="ja-JP" altLang="en-US" sz="1200"/>
                </a:p>
              </p:txBody>
            </p:sp>
            <p:sp>
              <p:nvSpPr>
                <p:cNvPr id="790"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med" len="med"/>
                </a:ln>
                <a:effectLst/>
              </p:spPr>
              <p:txBody>
                <a:bodyPr wrap="none" lIns="90000" tIns="46800" rIns="90000" bIns="46800" anchor="ctr"/>
                <a:lstStyle/>
                <a:p>
                  <a:endParaRPr lang="ja-JP" altLang="en-US"/>
                </a:p>
              </p:txBody>
            </p:sp>
          </p:grpSp>
          <p:grpSp>
            <p:nvGrpSpPr>
              <p:cNvPr id="758" name="グループ化 757"/>
              <p:cNvGrpSpPr/>
              <p:nvPr/>
            </p:nvGrpSpPr>
            <p:grpSpPr>
              <a:xfrm>
                <a:off x="4034971" y="2850249"/>
                <a:ext cx="1080010" cy="1170013"/>
                <a:chOff x="1871970" y="2562739"/>
                <a:chExt cx="1890019" cy="2559383"/>
              </a:xfrm>
            </p:grpSpPr>
            <p:grpSp>
              <p:nvGrpSpPr>
                <p:cNvPr id="759" name="グループ化 758"/>
                <p:cNvGrpSpPr/>
                <p:nvPr/>
              </p:nvGrpSpPr>
              <p:grpSpPr>
                <a:xfrm>
                  <a:off x="2996967" y="4942097"/>
                  <a:ext cx="360048" cy="180025"/>
                  <a:chOff x="1736601" y="2511982"/>
                  <a:chExt cx="360048" cy="180025"/>
                </a:xfrm>
              </p:grpSpPr>
              <p:cxnSp>
                <p:nvCxnSpPr>
                  <p:cNvPr id="779" name="直線コネクタ 77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0" name="直線コネクタ 77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1" name="直線コネクタ 78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60" name="グループ化 759"/>
                <p:cNvGrpSpPr/>
                <p:nvPr/>
              </p:nvGrpSpPr>
              <p:grpSpPr>
                <a:xfrm>
                  <a:off x="2861981" y="4059007"/>
                  <a:ext cx="270036" cy="360048"/>
                  <a:chOff x="6282228" y="1988808"/>
                  <a:chExt cx="270036" cy="360048"/>
                </a:xfrm>
              </p:grpSpPr>
              <p:cxnSp>
                <p:nvCxnSpPr>
                  <p:cNvPr id="775" name="直線コネクタ 77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6" name="直線コネクタ 77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7" name="直線コネクタ 77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8" name="直線コネクタ 77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61" name="直線コネクタ 76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76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6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766" name="グループ化 765"/>
                <p:cNvGrpSpPr/>
                <p:nvPr/>
              </p:nvGrpSpPr>
              <p:grpSpPr>
                <a:xfrm>
                  <a:off x="2771980" y="2978995"/>
                  <a:ext cx="360048" cy="360048"/>
                  <a:chOff x="3131808" y="1628760"/>
                  <a:chExt cx="360048" cy="360048"/>
                </a:xfrm>
              </p:grpSpPr>
              <p:cxnSp>
                <p:nvCxnSpPr>
                  <p:cNvPr id="770" name="直線コネクタ 76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1" name="直線コネクタ 77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2" name="直線コネクタ 77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3" name="直線コネクタ 77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74" name="円/楕円 77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767" name="直線コネクタ 76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8" name="直線コネクタ 76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769" name="直線コネクタ 76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814" name="Freeform 10"/>
            <p:cNvSpPr>
              <a:spLocks/>
            </p:cNvSpPr>
            <p:nvPr/>
          </p:nvSpPr>
          <p:spPr bwMode="auto">
            <a:xfrm rot="5400000" flipV="1">
              <a:off x="2872962" y="1799980"/>
              <a:ext cx="432000"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15" name="Freeform 10"/>
            <p:cNvSpPr>
              <a:spLocks/>
            </p:cNvSpPr>
            <p:nvPr/>
          </p:nvSpPr>
          <p:spPr bwMode="auto">
            <a:xfrm rot="5400000" flipH="1" flipV="1">
              <a:off x="2836962" y="2673996"/>
              <a:ext cx="504000" cy="45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nvGrpSpPr>
            <p:cNvPr id="1191" name="グループ化 1190"/>
            <p:cNvGrpSpPr/>
            <p:nvPr/>
          </p:nvGrpSpPr>
          <p:grpSpPr>
            <a:xfrm>
              <a:off x="793934" y="3609002"/>
              <a:ext cx="2070023" cy="1080012"/>
              <a:chOff x="2250893" y="4059365"/>
              <a:chExt cx="4590049" cy="2535526"/>
            </a:xfrm>
          </p:grpSpPr>
          <p:grpSp>
            <p:nvGrpSpPr>
              <p:cNvPr id="1192" name="グループ化 1191"/>
              <p:cNvGrpSpPr/>
              <p:nvPr/>
            </p:nvGrpSpPr>
            <p:grpSpPr>
              <a:xfrm>
                <a:off x="3150902" y="5424878"/>
                <a:ext cx="1080010" cy="1170013"/>
                <a:chOff x="1871970" y="2562739"/>
                <a:chExt cx="1890019" cy="2559383"/>
              </a:xfrm>
            </p:grpSpPr>
            <p:grpSp>
              <p:nvGrpSpPr>
                <p:cNvPr id="1326" name="グループ化 1325"/>
                <p:cNvGrpSpPr/>
                <p:nvPr/>
              </p:nvGrpSpPr>
              <p:grpSpPr>
                <a:xfrm>
                  <a:off x="2996967" y="4942097"/>
                  <a:ext cx="360048" cy="180025"/>
                  <a:chOff x="1736601" y="2511982"/>
                  <a:chExt cx="360048" cy="180025"/>
                </a:xfrm>
              </p:grpSpPr>
              <p:cxnSp>
                <p:nvCxnSpPr>
                  <p:cNvPr id="1346" name="直線コネクタ 134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7" name="直線コネクタ 134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8" name="直線コネクタ 134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27" name="グループ化 1326"/>
                <p:cNvGrpSpPr/>
                <p:nvPr/>
              </p:nvGrpSpPr>
              <p:grpSpPr>
                <a:xfrm>
                  <a:off x="2861981" y="4059007"/>
                  <a:ext cx="270036" cy="360048"/>
                  <a:chOff x="6282228" y="1988808"/>
                  <a:chExt cx="270036" cy="360048"/>
                </a:xfrm>
              </p:grpSpPr>
              <p:cxnSp>
                <p:nvCxnSpPr>
                  <p:cNvPr id="1342" name="直線コネクタ 134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3" name="直線コネクタ 134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4" name="直線コネクタ 134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5" name="直線コネクタ 134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28" name="直線コネクタ 132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29" name="直線コネクタ 132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30" name="直線コネクタ 132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3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3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333" name="グループ化 1332"/>
                <p:cNvGrpSpPr/>
                <p:nvPr/>
              </p:nvGrpSpPr>
              <p:grpSpPr>
                <a:xfrm>
                  <a:off x="2771980" y="2978995"/>
                  <a:ext cx="360048" cy="360048"/>
                  <a:chOff x="3131808" y="1628760"/>
                  <a:chExt cx="360048" cy="360048"/>
                </a:xfrm>
              </p:grpSpPr>
              <p:cxnSp>
                <p:nvCxnSpPr>
                  <p:cNvPr id="1337" name="直線コネクタ 133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8" name="直線コネクタ 133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9" name="直線コネクタ 133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0" name="直線コネクタ 133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41" name="円/楕円 134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34" name="直線コネクタ 133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35" name="直線コネクタ 133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36" name="直線コネクタ 133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93" name="グループ化 1192"/>
              <p:cNvGrpSpPr/>
              <p:nvPr/>
            </p:nvGrpSpPr>
            <p:grpSpPr>
              <a:xfrm rot="10800000">
                <a:off x="3150902" y="4059365"/>
                <a:ext cx="1080010" cy="1170013"/>
                <a:chOff x="1871970" y="2562739"/>
                <a:chExt cx="1890019" cy="2559383"/>
              </a:xfrm>
            </p:grpSpPr>
            <p:grpSp>
              <p:nvGrpSpPr>
                <p:cNvPr id="1303" name="グループ化 1302"/>
                <p:cNvGrpSpPr/>
                <p:nvPr/>
              </p:nvGrpSpPr>
              <p:grpSpPr>
                <a:xfrm>
                  <a:off x="2996967" y="4942097"/>
                  <a:ext cx="360048" cy="180025"/>
                  <a:chOff x="1736601" y="2511982"/>
                  <a:chExt cx="360048" cy="180025"/>
                </a:xfrm>
              </p:grpSpPr>
              <p:cxnSp>
                <p:nvCxnSpPr>
                  <p:cNvPr id="1323" name="直線コネクタ 132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4" name="直線コネクタ 132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5" name="直線コネクタ 132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04" name="グループ化 1303"/>
                <p:cNvGrpSpPr/>
                <p:nvPr/>
              </p:nvGrpSpPr>
              <p:grpSpPr>
                <a:xfrm>
                  <a:off x="2861981" y="4059007"/>
                  <a:ext cx="270036" cy="360048"/>
                  <a:chOff x="6282228" y="1988808"/>
                  <a:chExt cx="270036" cy="360048"/>
                </a:xfrm>
              </p:grpSpPr>
              <p:cxnSp>
                <p:nvCxnSpPr>
                  <p:cNvPr id="1319" name="直線コネクタ 131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0" name="直線コネクタ 131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1" name="直線コネクタ 132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2" name="直線コネクタ 132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05" name="直線コネクタ 130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06" name="直線コネクタ 130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07" name="直線コネクタ 130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0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0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310" name="グループ化 1309"/>
                <p:cNvGrpSpPr/>
                <p:nvPr/>
              </p:nvGrpSpPr>
              <p:grpSpPr>
                <a:xfrm>
                  <a:off x="2771980" y="2978995"/>
                  <a:ext cx="360048" cy="360048"/>
                  <a:chOff x="3131808" y="1628760"/>
                  <a:chExt cx="360048" cy="360048"/>
                </a:xfrm>
              </p:grpSpPr>
              <p:cxnSp>
                <p:nvCxnSpPr>
                  <p:cNvPr id="1314" name="直線コネクタ 131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5" name="直線コネクタ 131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6" name="直線コネクタ 131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7" name="直線コネクタ 131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18" name="円/楕円 131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11" name="直線コネクタ 131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12" name="直線コネクタ 131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13" name="直線コネクタ 131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194"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195" name="グループ化 1194"/>
              <p:cNvGrpSpPr/>
              <p:nvPr/>
            </p:nvGrpSpPr>
            <p:grpSpPr>
              <a:xfrm rot="5400000">
                <a:off x="2565879" y="5829899"/>
                <a:ext cx="270041" cy="180007"/>
                <a:chOff x="1601967" y="3609002"/>
                <a:chExt cx="540039" cy="360048"/>
              </a:xfrm>
            </p:grpSpPr>
            <p:grpSp>
              <p:nvGrpSpPr>
                <p:cNvPr id="1292" name="グループ化 1291"/>
                <p:cNvGrpSpPr/>
                <p:nvPr/>
              </p:nvGrpSpPr>
              <p:grpSpPr>
                <a:xfrm rot="10800000">
                  <a:off x="1871970" y="3609002"/>
                  <a:ext cx="270036" cy="360048"/>
                  <a:chOff x="6282228" y="1988808"/>
                  <a:chExt cx="270036" cy="360048"/>
                </a:xfrm>
              </p:grpSpPr>
              <p:cxnSp>
                <p:nvCxnSpPr>
                  <p:cNvPr id="1299" name="直線コネクタ 129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0" name="直線コネクタ 129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1" name="直線コネクタ 130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2" name="直線コネクタ 130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93" name="グループ化 1292"/>
                <p:cNvGrpSpPr/>
                <p:nvPr/>
              </p:nvGrpSpPr>
              <p:grpSpPr>
                <a:xfrm>
                  <a:off x="1601967" y="3609002"/>
                  <a:ext cx="360048" cy="360048"/>
                  <a:chOff x="3131808" y="1628760"/>
                  <a:chExt cx="360048" cy="360048"/>
                </a:xfrm>
              </p:grpSpPr>
              <p:cxnSp>
                <p:nvCxnSpPr>
                  <p:cNvPr id="1294" name="直線コネクタ 129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5" name="直線コネクタ 129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6" name="直線コネクタ 129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7" name="直線コネクタ 129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98" name="円/楕円 129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196" name="グループ化 1195"/>
              <p:cNvGrpSpPr/>
              <p:nvPr/>
            </p:nvGrpSpPr>
            <p:grpSpPr>
              <a:xfrm>
                <a:off x="2880899" y="5229378"/>
                <a:ext cx="270041" cy="180007"/>
                <a:chOff x="1601967" y="3609002"/>
                <a:chExt cx="540039" cy="360048"/>
              </a:xfrm>
            </p:grpSpPr>
            <p:grpSp>
              <p:nvGrpSpPr>
                <p:cNvPr id="1281" name="グループ化 1280"/>
                <p:cNvGrpSpPr/>
                <p:nvPr/>
              </p:nvGrpSpPr>
              <p:grpSpPr>
                <a:xfrm rot="10800000">
                  <a:off x="1871970" y="3609002"/>
                  <a:ext cx="270036" cy="360048"/>
                  <a:chOff x="6282228" y="1988808"/>
                  <a:chExt cx="270036" cy="360048"/>
                </a:xfrm>
              </p:grpSpPr>
              <p:cxnSp>
                <p:nvCxnSpPr>
                  <p:cNvPr id="1288" name="直線コネクタ 128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9" name="直線コネクタ 128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0" name="直線コネクタ 128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1" name="直線コネクタ 129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82" name="グループ化 1281"/>
                <p:cNvGrpSpPr/>
                <p:nvPr/>
              </p:nvGrpSpPr>
              <p:grpSpPr>
                <a:xfrm>
                  <a:off x="1601967" y="3609002"/>
                  <a:ext cx="360048" cy="360048"/>
                  <a:chOff x="3131808" y="1628760"/>
                  <a:chExt cx="360048" cy="360048"/>
                </a:xfrm>
              </p:grpSpPr>
              <p:cxnSp>
                <p:nvCxnSpPr>
                  <p:cNvPr id="1283" name="直線コネクタ 128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4" name="直線コネクタ 128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5" name="直線コネクタ 128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6" name="直線コネクタ 128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87" name="円/楕円 128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19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19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19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1"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2"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203" name="グループ化 1202"/>
              <p:cNvGrpSpPr/>
              <p:nvPr/>
            </p:nvGrpSpPr>
            <p:grpSpPr>
              <a:xfrm>
                <a:off x="5220924" y="5424878"/>
                <a:ext cx="1080010" cy="1170013"/>
                <a:chOff x="1871970" y="2562739"/>
                <a:chExt cx="1890019" cy="2559383"/>
              </a:xfrm>
            </p:grpSpPr>
            <p:grpSp>
              <p:nvGrpSpPr>
                <p:cNvPr id="1258" name="グループ化 1257"/>
                <p:cNvGrpSpPr/>
                <p:nvPr/>
              </p:nvGrpSpPr>
              <p:grpSpPr>
                <a:xfrm>
                  <a:off x="2996967" y="4942097"/>
                  <a:ext cx="360048" cy="180025"/>
                  <a:chOff x="1736601" y="2511982"/>
                  <a:chExt cx="360048" cy="180025"/>
                </a:xfrm>
              </p:grpSpPr>
              <p:cxnSp>
                <p:nvCxnSpPr>
                  <p:cNvPr id="1278" name="直線コネクタ 1277"/>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9" name="直線コネクタ 1278"/>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0" name="直線コネクタ 1279"/>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59" name="グループ化 1258"/>
                <p:cNvGrpSpPr/>
                <p:nvPr/>
              </p:nvGrpSpPr>
              <p:grpSpPr>
                <a:xfrm>
                  <a:off x="2861981" y="4059007"/>
                  <a:ext cx="270036" cy="360048"/>
                  <a:chOff x="6282228" y="1988808"/>
                  <a:chExt cx="270036" cy="360048"/>
                </a:xfrm>
              </p:grpSpPr>
              <p:cxnSp>
                <p:nvCxnSpPr>
                  <p:cNvPr id="1274" name="直線コネクタ 127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5" name="直線コネクタ 127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6" name="直線コネクタ 127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7" name="直線コネクタ 127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60" name="直線コネクタ 125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61" name="直線コネクタ 126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62" name="直線コネクタ 126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26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26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65" name="グループ化 1264"/>
                <p:cNvGrpSpPr/>
                <p:nvPr/>
              </p:nvGrpSpPr>
              <p:grpSpPr>
                <a:xfrm>
                  <a:off x="2771980" y="2978995"/>
                  <a:ext cx="360048" cy="360048"/>
                  <a:chOff x="3131808" y="1628760"/>
                  <a:chExt cx="360048" cy="360048"/>
                </a:xfrm>
              </p:grpSpPr>
              <p:cxnSp>
                <p:nvCxnSpPr>
                  <p:cNvPr id="1269" name="直線コネクタ 126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0" name="直線コネクタ 126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1" name="直線コネクタ 127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2" name="直線コネクタ 127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73" name="円/楕円 127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266" name="直線コネクタ 1265"/>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67" name="直線コネクタ 1266"/>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68" name="直線コネクタ 1267"/>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04" name="グループ化 1203"/>
              <p:cNvGrpSpPr/>
              <p:nvPr/>
            </p:nvGrpSpPr>
            <p:grpSpPr>
              <a:xfrm rot="10800000">
                <a:off x="5220924" y="4059365"/>
                <a:ext cx="1080010" cy="1170013"/>
                <a:chOff x="1871970" y="2562739"/>
                <a:chExt cx="1890019" cy="2559383"/>
              </a:xfrm>
            </p:grpSpPr>
            <p:grpSp>
              <p:nvGrpSpPr>
                <p:cNvPr id="1235" name="グループ化 1234"/>
                <p:cNvGrpSpPr/>
                <p:nvPr/>
              </p:nvGrpSpPr>
              <p:grpSpPr>
                <a:xfrm>
                  <a:off x="2996967" y="4942097"/>
                  <a:ext cx="360048" cy="180025"/>
                  <a:chOff x="1736601" y="2511982"/>
                  <a:chExt cx="360048" cy="180025"/>
                </a:xfrm>
              </p:grpSpPr>
              <p:cxnSp>
                <p:nvCxnSpPr>
                  <p:cNvPr id="1255" name="直線コネクタ 1254"/>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6" name="直線コネクタ 1255"/>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7" name="直線コネクタ 1256"/>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36" name="グループ化 1235"/>
                <p:cNvGrpSpPr/>
                <p:nvPr/>
              </p:nvGrpSpPr>
              <p:grpSpPr>
                <a:xfrm>
                  <a:off x="2861981" y="4059007"/>
                  <a:ext cx="270036" cy="360048"/>
                  <a:chOff x="6282228" y="1988808"/>
                  <a:chExt cx="270036" cy="360048"/>
                </a:xfrm>
              </p:grpSpPr>
              <p:cxnSp>
                <p:nvCxnSpPr>
                  <p:cNvPr id="1251" name="直線コネクタ 125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2" name="直線コネクタ 125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3" name="直線コネクタ 125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4" name="直線コネクタ 125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37" name="直線コネクタ 1236"/>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38" name="直線コネクタ 1237"/>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39" name="直線コネクタ 1238"/>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240"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241"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42" name="グループ化 1241"/>
                <p:cNvGrpSpPr/>
                <p:nvPr/>
              </p:nvGrpSpPr>
              <p:grpSpPr>
                <a:xfrm>
                  <a:off x="2771980" y="2978995"/>
                  <a:ext cx="360048" cy="360048"/>
                  <a:chOff x="3131808" y="1628760"/>
                  <a:chExt cx="360048" cy="360048"/>
                </a:xfrm>
              </p:grpSpPr>
              <p:cxnSp>
                <p:nvCxnSpPr>
                  <p:cNvPr id="1246" name="直線コネクタ 124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7" name="直線コネクタ 124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8" name="直線コネクタ 124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9" name="直線コネクタ 124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50" name="円/楕円 124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243" name="直線コネクタ 1242"/>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44" name="直線コネクタ 124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45" name="直線コネクタ 124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205"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206" name="グループ化 1205"/>
              <p:cNvGrpSpPr/>
              <p:nvPr/>
            </p:nvGrpSpPr>
            <p:grpSpPr>
              <a:xfrm rot="5400000">
                <a:off x="4635901" y="5829899"/>
                <a:ext cx="270041" cy="180007"/>
                <a:chOff x="1601967" y="3609002"/>
                <a:chExt cx="540039" cy="360048"/>
              </a:xfrm>
            </p:grpSpPr>
            <p:grpSp>
              <p:nvGrpSpPr>
                <p:cNvPr id="1224" name="グループ化 1223"/>
                <p:cNvGrpSpPr/>
                <p:nvPr/>
              </p:nvGrpSpPr>
              <p:grpSpPr>
                <a:xfrm rot="10800000">
                  <a:off x="1871970" y="3609002"/>
                  <a:ext cx="270036" cy="360048"/>
                  <a:chOff x="6282228" y="1988808"/>
                  <a:chExt cx="270036" cy="360048"/>
                </a:xfrm>
              </p:grpSpPr>
              <p:cxnSp>
                <p:nvCxnSpPr>
                  <p:cNvPr id="1231" name="直線コネクタ 123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2" name="直線コネクタ 123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3" name="直線コネクタ 123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4" name="直線コネクタ 123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25" name="グループ化 1224"/>
                <p:cNvGrpSpPr/>
                <p:nvPr/>
              </p:nvGrpSpPr>
              <p:grpSpPr>
                <a:xfrm>
                  <a:off x="1601967" y="3609002"/>
                  <a:ext cx="360048" cy="360048"/>
                  <a:chOff x="3131808" y="1628760"/>
                  <a:chExt cx="360048" cy="360048"/>
                </a:xfrm>
              </p:grpSpPr>
              <p:cxnSp>
                <p:nvCxnSpPr>
                  <p:cNvPr id="1226" name="直線コネクタ 122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7" name="直線コネクタ 122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8" name="直線コネクタ 122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9" name="直線コネクタ 122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30" name="円/楕円 122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207" name="グループ化 1206"/>
              <p:cNvGrpSpPr/>
              <p:nvPr/>
            </p:nvGrpSpPr>
            <p:grpSpPr>
              <a:xfrm>
                <a:off x="4950921" y="5229378"/>
                <a:ext cx="270041" cy="180007"/>
                <a:chOff x="1601967" y="3609002"/>
                <a:chExt cx="540039" cy="360048"/>
              </a:xfrm>
            </p:grpSpPr>
            <p:grpSp>
              <p:nvGrpSpPr>
                <p:cNvPr id="1213" name="グループ化 1212"/>
                <p:cNvGrpSpPr/>
                <p:nvPr/>
              </p:nvGrpSpPr>
              <p:grpSpPr>
                <a:xfrm rot="10800000">
                  <a:off x="1871970" y="3609002"/>
                  <a:ext cx="270036" cy="360048"/>
                  <a:chOff x="6282228" y="1988808"/>
                  <a:chExt cx="270036" cy="360048"/>
                </a:xfrm>
              </p:grpSpPr>
              <p:cxnSp>
                <p:nvCxnSpPr>
                  <p:cNvPr id="1220" name="直線コネクタ 121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1" name="直線コネクタ 122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2" name="直線コネクタ 122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3" name="直線コネクタ 122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14" name="グループ化 1213"/>
                <p:cNvGrpSpPr/>
                <p:nvPr/>
              </p:nvGrpSpPr>
              <p:grpSpPr>
                <a:xfrm>
                  <a:off x="1601967" y="3609002"/>
                  <a:ext cx="360048" cy="360048"/>
                  <a:chOff x="3131808" y="1628760"/>
                  <a:chExt cx="360048" cy="360048"/>
                </a:xfrm>
              </p:grpSpPr>
              <p:cxnSp>
                <p:nvCxnSpPr>
                  <p:cNvPr id="1215" name="直線コネクタ 121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6" name="直線コネクタ 121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7" name="直線コネクタ 121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8" name="直線コネクタ 121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19" name="円/楕円 121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208"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9"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210"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11"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12"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349" name="グループ化 1348"/>
            <p:cNvGrpSpPr/>
            <p:nvPr/>
          </p:nvGrpSpPr>
          <p:grpSpPr>
            <a:xfrm>
              <a:off x="793934" y="4959017"/>
              <a:ext cx="2070023" cy="1080012"/>
              <a:chOff x="2250893" y="4059365"/>
              <a:chExt cx="4590049" cy="2535526"/>
            </a:xfrm>
          </p:grpSpPr>
          <p:grpSp>
            <p:nvGrpSpPr>
              <p:cNvPr id="1350" name="グループ化 1349"/>
              <p:cNvGrpSpPr/>
              <p:nvPr/>
            </p:nvGrpSpPr>
            <p:grpSpPr>
              <a:xfrm>
                <a:off x="3150902" y="5424878"/>
                <a:ext cx="1080010" cy="1170013"/>
                <a:chOff x="1871970" y="2562739"/>
                <a:chExt cx="1890019" cy="2559383"/>
              </a:xfrm>
            </p:grpSpPr>
            <p:grpSp>
              <p:nvGrpSpPr>
                <p:cNvPr id="1484" name="グループ化 1483"/>
                <p:cNvGrpSpPr/>
                <p:nvPr/>
              </p:nvGrpSpPr>
              <p:grpSpPr>
                <a:xfrm>
                  <a:off x="2996967" y="4942097"/>
                  <a:ext cx="360048" cy="180025"/>
                  <a:chOff x="1736601" y="2511982"/>
                  <a:chExt cx="360048" cy="180025"/>
                </a:xfrm>
              </p:grpSpPr>
              <p:cxnSp>
                <p:nvCxnSpPr>
                  <p:cNvPr id="1504" name="直線コネクタ 150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5" name="直線コネクタ 150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6" name="直線コネクタ 150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85" name="グループ化 1484"/>
                <p:cNvGrpSpPr/>
                <p:nvPr/>
              </p:nvGrpSpPr>
              <p:grpSpPr>
                <a:xfrm>
                  <a:off x="2861981" y="4059007"/>
                  <a:ext cx="270036" cy="360048"/>
                  <a:chOff x="6282228" y="1988808"/>
                  <a:chExt cx="270036" cy="360048"/>
                </a:xfrm>
              </p:grpSpPr>
              <p:cxnSp>
                <p:nvCxnSpPr>
                  <p:cNvPr id="1500" name="直線コネクタ 149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1" name="直線コネクタ 150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2" name="直線コネクタ 150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3" name="直線コネクタ 150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86" name="直線コネクタ 148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87" name="直線コネクタ 148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88" name="直線コネクタ 148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8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9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91" name="グループ化 1490"/>
                <p:cNvGrpSpPr/>
                <p:nvPr/>
              </p:nvGrpSpPr>
              <p:grpSpPr>
                <a:xfrm>
                  <a:off x="2771980" y="2978995"/>
                  <a:ext cx="360048" cy="360048"/>
                  <a:chOff x="3131808" y="1628760"/>
                  <a:chExt cx="360048" cy="360048"/>
                </a:xfrm>
              </p:grpSpPr>
              <p:cxnSp>
                <p:nvCxnSpPr>
                  <p:cNvPr id="1495" name="直線コネクタ 149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6" name="直線コネクタ 149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7" name="直線コネクタ 149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8" name="直線コネクタ 149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99" name="円/楕円 149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92" name="直線コネクタ 149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93" name="直線コネクタ 149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94" name="直線コネクタ 149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51" name="グループ化 1350"/>
              <p:cNvGrpSpPr/>
              <p:nvPr/>
            </p:nvGrpSpPr>
            <p:grpSpPr>
              <a:xfrm rot="10800000">
                <a:off x="3150902" y="4059365"/>
                <a:ext cx="1080010" cy="1170013"/>
                <a:chOff x="1871970" y="2562739"/>
                <a:chExt cx="1890019" cy="2559383"/>
              </a:xfrm>
            </p:grpSpPr>
            <p:grpSp>
              <p:nvGrpSpPr>
                <p:cNvPr id="1461" name="グループ化 1460"/>
                <p:cNvGrpSpPr/>
                <p:nvPr/>
              </p:nvGrpSpPr>
              <p:grpSpPr>
                <a:xfrm>
                  <a:off x="2996967" y="4942097"/>
                  <a:ext cx="360048" cy="180025"/>
                  <a:chOff x="1736601" y="2511982"/>
                  <a:chExt cx="360048" cy="180025"/>
                </a:xfrm>
              </p:grpSpPr>
              <p:cxnSp>
                <p:nvCxnSpPr>
                  <p:cNvPr id="1481" name="直線コネクタ 1480"/>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2" name="直線コネクタ 1481"/>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3" name="直線コネクタ 1482"/>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62" name="グループ化 1461"/>
                <p:cNvGrpSpPr/>
                <p:nvPr/>
              </p:nvGrpSpPr>
              <p:grpSpPr>
                <a:xfrm>
                  <a:off x="2861981" y="4059007"/>
                  <a:ext cx="270036" cy="360048"/>
                  <a:chOff x="6282228" y="1988808"/>
                  <a:chExt cx="270036" cy="360048"/>
                </a:xfrm>
              </p:grpSpPr>
              <p:cxnSp>
                <p:nvCxnSpPr>
                  <p:cNvPr id="1477" name="直線コネクタ 1476"/>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8" name="直線コネクタ 1477"/>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9" name="直線コネクタ 1478"/>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0" name="直線コネクタ 1479"/>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63" name="直線コネクタ 1462"/>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64" name="直線コネクタ 1463"/>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65" name="直線コネクタ 1464"/>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66"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67"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68" name="グループ化 1467"/>
                <p:cNvGrpSpPr/>
                <p:nvPr/>
              </p:nvGrpSpPr>
              <p:grpSpPr>
                <a:xfrm>
                  <a:off x="2771980" y="2978995"/>
                  <a:ext cx="360048" cy="360048"/>
                  <a:chOff x="3131808" y="1628760"/>
                  <a:chExt cx="360048" cy="360048"/>
                </a:xfrm>
              </p:grpSpPr>
              <p:cxnSp>
                <p:nvCxnSpPr>
                  <p:cNvPr id="1472" name="直線コネクタ 147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3" name="直線コネクタ 147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4" name="直線コネクタ 147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5" name="直線コネクタ 147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76" name="円/楕円 147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69" name="直線コネクタ 1468"/>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70" name="直線コネクタ 1469"/>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71" name="直線コネクタ 1470"/>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52"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53" name="グループ化 1352"/>
              <p:cNvGrpSpPr/>
              <p:nvPr/>
            </p:nvGrpSpPr>
            <p:grpSpPr>
              <a:xfrm rot="5400000">
                <a:off x="2565879" y="5829899"/>
                <a:ext cx="270041" cy="180007"/>
                <a:chOff x="1601967" y="3609002"/>
                <a:chExt cx="540039" cy="360048"/>
              </a:xfrm>
            </p:grpSpPr>
            <p:grpSp>
              <p:nvGrpSpPr>
                <p:cNvPr id="1450" name="グループ化 1449"/>
                <p:cNvGrpSpPr/>
                <p:nvPr/>
              </p:nvGrpSpPr>
              <p:grpSpPr>
                <a:xfrm rot="10800000">
                  <a:off x="1871970" y="3609002"/>
                  <a:ext cx="270036" cy="360048"/>
                  <a:chOff x="6282228" y="1988808"/>
                  <a:chExt cx="270036" cy="360048"/>
                </a:xfrm>
              </p:grpSpPr>
              <p:cxnSp>
                <p:nvCxnSpPr>
                  <p:cNvPr id="1457" name="直線コネクタ 1456"/>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8" name="直線コネクタ 1457"/>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9" name="直線コネクタ 1458"/>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60" name="直線コネクタ 1459"/>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51" name="グループ化 1450"/>
                <p:cNvGrpSpPr/>
                <p:nvPr/>
              </p:nvGrpSpPr>
              <p:grpSpPr>
                <a:xfrm>
                  <a:off x="1601967" y="3609002"/>
                  <a:ext cx="360048" cy="360048"/>
                  <a:chOff x="3131808" y="1628760"/>
                  <a:chExt cx="360048" cy="360048"/>
                </a:xfrm>
              </p:grpSpPr>
              <p:cxnSp>
                <p:nvCxnSpPr>
                  <p:cNvPr id="1452" name="直線コネクタ 145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3" name="直線コネクタ 145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4" name="直線コネクタ 145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5" name="直線コネクタ 145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56" name="円/楕円 145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354" name="グループ化 1353"/>
              <p:cNvGrpSpPr/>
              <p:nvPr/>
            </p:nvGrpSpPr>
            <p:grpSpPr>
              <a:xfrm>
                <a:off x="2880899" y="5229378"/>
                <a:ext cx="270041" cy="180007"/>
                <a:chOff x="1601967" y="3609002"/>
                <a:chExt cx="540039" cy="360048"/>
              </a:xfrm>
            </p:grpSpPr>
            <p:grpSp>
              <p:nvGrpSpPr>
                <p:cNvPr id="1439" name="グループ化 1438"/>
                <p:cNvGrpSpPr/>
                <p:nvPr/>
              </p:nvGrpSpPr>
              <p:grpSpPr>
                <a:xfrm rot="10800000">
                  <a:off x="1871970" y="3609002"/>
                  <a:ext cx="270036" cy="360048"/>
                  <a:chOff x="6282228" y="1988808"/>
                  <a:chExt cx="270036" cy="360048"/>
                </a:xfrm>
              </p:grpSpPr>
              <p:cxnSp>
                <p:nvCxnSpPr>
                  <p:cNvPr id="1446" name="直線コネクタ 144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7" name="直線コネクタ 144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8" name="直線コネクタ 144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9" name="直線コネクタ 144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40" name="グループ化 1439"/>
                <p:cNvGrpSpPr/>
                <p:nvPr/>
              </p:nvGrpSpPr>
              <p:grpSpPr>
                <a:xfrm>
                  <a:off x="1601967" y="3609002"/>
                  <a:ext cx="360048" cy="360048"/>
                  <a:chOff x="3131808" y="1628760"/>
                  <a:chExt cx="360048" cy="360048"/>
                </a:xfrm>
              </p:grpSpPr>
              <p:cxnSp>
                <p:nvCxnSpPr>
                  <p:cNvPr id="1441" name="直線コネクタ 144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2" name="直線コネクタ 144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3" name="直線コネクタ 144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4" name="直線コネクタ 144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45" name="円/楕円 144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55"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6"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57"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8"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9"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0"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361" name="グループ化 1360"/>
              <p:cNvGrpSpPr/>
              <p:nvPr/>
            </p:nvGrpSpPr>
            <p:grpSpPr>
              <a:xfrm>
                <a:off x="5220924" y="5424878"/>
                <a:ext cx="1080010" cy="1170013"/>
                <a:chOff x="1871970" y="2562739"/>
                <a:chExt cx="1890019" cy="2559383"/>
              </a:xfrm>
            </p:grpSpPr>
            <p:grpSp>
              <p:nvGrpSpPr>
                <p:cNvPr id="1416" name="グループ化 1415"/>
                <p:cNvGrpSpPr/>
                <p:nvPr/>
              </p:nvGrpSpPr>
              <p:grpSpPr>
                <a:xfrm>
                  <a:off x="2996967" y="4942097"/>
                  <a:ext cx="360048" cy="180025"/>
                  <a:chOff x="1736601" y="2511982"/>
                  <a:chExt cx="360048" cy="180025"/>
                </a:xfrm>
              </p:grpSpPr>
              <p:cxnSp>
                <p:nvCxnSpPr>
                  <p:cNvPr id="1436" name="直線コネクタ 143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7" name="直線コネクタ 143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8" name="直線コネクタ 143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17" name="グループ化 1416"/>
                <p:cNvGrpSpPr/>
                <p:nvPr/>
              </p:nvGrpSpPr>
              <p:grpSpPr>
                <a:xfrm>
                  <a:off x="2861981" y="4059007"/>
                  <a:ext cx="270036" cy="360048"/>
                  <a:chOff x="6282228" y="1988808"/>
                  <a:chExt cx="270036" cy="360048"/>
                </a:xfrm>
              </p:grpSpPr>
              <p:cxnSp>
                <p:nvCxnSpPr>
                  <p:cNvPr id="1432" name="直線コネクタ 143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3" name="直線コネクタ 143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4" name="直線コネクタ 143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5" name="直線コネクタ 143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18" name="直線コネクタ 141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19" name="直線コネクタ 141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20" name="直線コネクタ 141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2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2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23" name="グループ化 1422"/>
                <p:cNvGrpSpPr/>
                <p:nvPr/>
              </p:nvGrpSpPr>
              <p:grpSpPr>
                <a:xfrm>
                  <a:off x="2771980" y="2978995"/>
                  <a:ext cx="360048" cy="360048"/>
                  <a:chOff x="3131808" y="1628760"/>
                  <a:chExt cx="360048" cy="360048"/>
                </a:xfrm>
              </p:grpSpPr>
              <p:cxnSp>
                <p:nvCxnSpPr>
                  <p:cNvPr id="1427" name="直線コネクタ 142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8" name="直線コネクタ 142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9" name="直線コネクタ 142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0" name="直線コネクタ 142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31" name="円/楕円 143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24" name="直線コネクタ 142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25" name="直線コネクタ 142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26" name="直線コネクタ 142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62" name="グループ化 1361"/>
              <p:cNvGrpSpPr/>
              <p:nvPr/>
            </p:nvGrpSpPr>
            <p:grpSpPr>
              <a:xfrm rot="10800000">
                <a:off x="5220924" y="4059365"/>
                <a:ext cx="1080010" cy="1170013"/>
                <a:chOff x="1871970" y="2562739"/>
                <a:chExt cx="1890019" cy="2559383"/>
              </a:xfrm>
            </p:grpSpPr>
            <p:grpSp>
              <p:nvGrpSpPr>
                <p:cNvPr id="1393" name="グループ化 1392"/>
                <p:cNvGrpSpPr/>
                <p:nvPr/>
              </p:nvGrpSpPr>
              <p:grpSpPr>
                <a:xfrm>
                  <a:off x="2996967" y="4942097"/>
                  <a:ext cx="360048" cy="180025"/>
                  <a:chOff x="1736601" y="2511982"/>
                  <a:chExt cx="360048" cy="180025"/>
                </a:xfrm>
              </p:grpSpPr>
              <p:cxnSp>
                <p:nvCxnSpPr>
                  <p:cNvPr id="1413" name="直線コネクタ 141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4" name="直線コネクタ 141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5" name="直線コネクタ 141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94" name="グループ化 1393"/>
                <p:cNvGrpSpPr/>
                <p:nvPr/>
              </p:nvGrpSpPr>
              <p:grpSpPr>
                <a:xfrm>
                  <a:off x="2861981" y="4059007"/>
                  <a:ext cx="270036" cy="360048"/>
                  <a:chOff x="6282228" y="1988808"/>
                  <a:chExt cx="270036" cy="360048"/>
                </a:xfrm>
              </p:grpSpPr>
              <p:cxnSp>
                <p:nvCxnSpPr>
                  <p:cNvPr id="1409" name="直線コネクタ 140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0" name="直線コネクタ 140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1" name="直線コネクタ 141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2" name="直線コネクタ 141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95" name="直線コネクタ 139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96" name="直線コネクタ 139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97" name="直線コネクタ 139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9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9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00" name="グループ化 1399"/>
                <p:cNvGrpSpPr/>
                <p:nvPr/>
              </p:nvGrpSpPr>
              <p:grpSpPr>
                <a:xfrm>
                  <a:off x="2771980" y="2978995"/>
                  <a:ext cx="360048" cy="360048"/>
                  <a:chOff x="3131808" y="1628760"/>
                  <a:chExt cx="360048" cy="360048"/>
                </a:xfrm>
              </p:grpSpPr>
              <p:cxnSp>
                <p:nvCxnSpPr>
                  <p:cNvPr id="1404" name="直線コネクタ 140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5" name="直線コネクタ 140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6" name="直線コネクタ 140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7" name="直線コネクタ 140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08" name="円/楕円 140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01" name="直線コネクタ 140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02" name="直線コネクタ 140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03" name="直線コネクタ 140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63"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64" name="グループ化 1363"/>
              <p:cNvGrpSpPr/>
              <p:nvPr/>
            </p:nvGrpSpPr>
            <p:grpSpPr>
              <a:xfrm rot="5400000">
                <a:off x="4635901" y="5829899"/>
                <a:ext cx="270041" cy="180007"/>
                <a:chOff x="1601967" y="3609002"/>
                <a:chExt cx="540039" cy="360048"/>
              </a:xfrm>
            </p:grpSpPr>
            <p:grpSp>
              <p:nvGrpSpPr>
                <p:cNvPr id="1382" name="グループ化 1381"/>
                <p:cNvGrpSpPr/>
                <p:nvPr/>
              </p:nvGrpSpPr>
              <p:grpSpPr>
                <a:xfrm rot="10800000">
                  <a:off x="1871970" y="3609002"/>
                  <a:ext cx="270036" cy="360048"/>
                  <a:chOff x="6282228" y="1988808"/>
                  <a:chExt cx="270036" cy="360048"/>
                </a:xfrm>
              </p:grpSpPr>
              <p:cxnSp>
                <p:nvCxnSpPr>
                  <p:cNvPr id="1389" name="直線コネクタ 138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0" name="直線コネクタ 138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1" name="直線コネクタ 139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2" name="直線コネクタ 139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83" name="グループ化 1382"/>
                <p:cNvGrpSpPr/>
                <p:nvPr/>
              </p:nvGrpSpPr>
              <p:grpSpPr>
                <a:xfrm>
                  <a:off x="1601967" y="3609002"/>
                  <a:ext cx="360048" cy="360048"/>
                  <a:chOff x="3131808" y="1628760"/>
                  <a:chExt cx="360048" cy="360048"/>
                </a:xfrm>
              </p:grpSpPr>
              <p:cxnSp>
                <p:nvCxnSpPr>
                  <p:cNvPr id="1384" name="直線コネクタ 138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5" name="直線コネクタ 138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6" name="直線コネクタ 138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7" name="直線コネクタ 138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88" name="円/楕円 138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365" name="グループ化 1364"/>
              <p:cNvGrpSpPr/>
              <p:nvPr/>
            </p:nvGrpSpPr>
            <p:grpSpPr>
              <a:xfrm>
                <a:off x="4950921" y="5229378"/>
                <a:ext cx="270041" cy="180007"/>
                <a:chOff x="1601967" y="3609002"/>
                <a:chExt cx="540039" cy="360048"/>
              </a:xfrm>
            </p:grpSpPr>
            <p:grpSp>
              <p:nvGrpSpPr>
                <p:cNvPr id="1371" name="グループ化 1370"/>
                <p:cNvGrpSpPr/>
                <p:nvPr/>
              </p:nvGrpSpPr>
              <p:grpSpPr>
                <a:xfrm rot="10800000">
                  <a:off x="1871970" y="3609002"/>
                  <a:ext cx="270036" cy="360048"/>
                  <a:chOff x="6282228" y="1988808"/>
                  <a:chExt cx="270036" cy="360048"/>
                </a:xfrm>
              </p:grpSpPr>
              <p:cxnSp>
                <p:nvCxnSpPr>
                  <p:cNvPr id="1378" name="直線コネクタ 137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9" name="直線コネクタ 137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0" name="直線コネクタ 137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1" name="直線コネクタ 138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72" name="グループ化 1371"/>
                <p:cNvGrpSpPr/>
                <p:nvPr/>
              </p:nvGrpSpPr>
              <p:grpSpPr>
                <a:xfrm>
                  <a:off x="1601967" y="3609002"/>
                  <a:ext cx="360048" cy="360048"/>
                  <a:chOff x="3131808" y="1628760"/>
                  <a:chExt cx="360048" cy="360048"/>
                </a:xfrm>
              </p:grpSpPr>
              <p:cxnSp>
                <p:nvCxnSpPr>
                  <p:cNvPr id="1373" name="直線コネクタ 137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4" name="直線コネクタ 137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5" name="直線コネクタ 137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6" name="直線コネクタ 137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77" name="円/楕円 137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66"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7"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68"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9"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70"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507" name="グループ化 1506"/>
            <p:cNvGrpSpPr/>
            <p:nvPr/>
          </p:nvGrpSpPr>
          <p:grpSpPr>
            <a:xfrm>
              <a:off x="2593954" y="4689014"/>
              <a:ext cx="1276461" cy="720046"/>
              <a:chOff x="4034971" y="2618991"/>
              <a:chExt cx="2838485" cy="1530055"/>
            </a:xfrm>
          </p:grpSpPr>
          <p:grpSp>
            <p:nvGrpSpPr>
              <p:cNvPr id="1508" name="グループ化 1507"/>
              <p:cNvGrpSpPr/>
              <p:nvPr/>
            </p:nvGrpSpPr>
            <p:grpSpPr>
              <a:xfrm>
                <a:off x="5112005" y="2618991"/>
                <a:ext cx="1761451" cy="1530055"/>
                <a:chOff x="2361128" y="5229020"/>
                <a:chExt cx="1040859" cy="810047"/>
              </a:xfrm>
            </p:grpSpPr>
            <p:grpSp>
              <p:nvGrpSpPr>
                <p:cNvPr id="1533" name="グループ化 1532"/>
                <p:cNvGrpSpPr/>
                <p:nvPr/>
              </p:nvGrpSpPr>
              <p:grpSpPr>
                <a:xfrm rot="16200000">
                  <a:off x="2906965" y="5814043"/>
                  <a:ext cx="270041" cy="180007"/>
                  <a:chOff x="1601967" y="3609002"/>
                  <a:chExt cx="540039" cy="360048"/>
                </a:xfrm>
              </p:grpSpPr>
              <p:grpSp>
                <p:nvGrpSpPr>
                  <p:cNvPr id="1553" name="グループ化 1552"/>
                  <p:cNvGrpSpPr/>
                  <p:nvPr/>
                </p:nvGrpSpPr>
                <p:grpSpPr>
                  <a:xfrm rot="10800000">
                    <a:off x="1871970" y="3609002"/>
                    <a:ext cx="270036" cy="360048"/>
                    <a:chOff x="6282228" y="1988808"/>
                    <a:chExt cx="270036" cy="360048"/>
                  </a:xfrm>
                </p:grpSpPr>
                <p:cxnSp>
                  <p:nvCxnSpPr>
                    <p:cNvPr id="1560" name="直線コネクタ 155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1" name="直線コネクタ 156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2" name="直線コネクタ 156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3" name="直線コネクタ 156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54" name="グループ化 1553"/>
                  <p:cNvGrpSpPr/>
                  <p:nvPr/>
                </p:nvGrpSpPr>
                <p:grpSpPr>
                  <a:xfrm>
                    <a:off x="1601967" y="3609002"/>
                    <a:ext cx="360048" cy="360048"/>
                    <a:chOff x="3131808" y="1628760"/>
                    <a:chExt cx="360048" cy="360048"/>
                  </a:xfrm>
                </p:grpSpPr>
                <p:cxnSp>
                  <p:nvCxnSpPr>
                    <p:cNvPr id="1555" name="直線コネクタ 155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6" name="直線コネクタ 155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7" name="直線コネクタ 155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8" name="直線コネクタ 155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59" name="円/楕円 155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534" name="グループ化 1533"/>
                <p:cNvGrpSpPr/>
                <p:nvPr/>
              </p:nvGrpSpPr>
              <p:grpSpPr>
                <a:xfrm rot="5400000">
                  <a:off x="2906965" y="5274037"/>
                  <a:ext cx="270041" cy="180007"/>
                  <a:chOff x="1601967" y="3609002"/>
                  <a:chExt cx="540039" cy="360048"/>
                </a:xfrm>
              </p:grpSpPr>
              <p:grpSp>
                <p:nvGrpSpPr>
                  <p:cNvPr id="1542" name="グループ化 1541"/>
                  <p:cNvGrpSpPr/>
                  <p:nvPr/>
                </p:nvGrpSpPr>
                <p:grpSpPr>
                  <a:xfrm rot="10800000">
                    <a:off x="1871970" y="3609002"/>
                    <a:ext cx="270036" cy="360048"/>
                    <a:chOff x="6282228" y="1988808"/>
                    <a:chExt cx="270036" cy="360048"/>
                  </a:xfrm>
                </p:grpSpPr>
                <p:cxnSp>
                  <p:nvCxnSpPr>
                    <p:cNvPr id="1549" name="直線コネクタ 154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0" name="直線コネクタ 154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1" name="直線コネクタ 155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2" name="直線コネクタ 155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43" name="グループ化 1542"/>
                  <p:cNvGrpSpPr/>
                  <p:nvPr/>
                </p:nvGrpSpPr>
                <p:grpSpPr>
                  <a:xfrm>
                    <a:off x="1601967" y="3609002"/>
                    <a:ext cx="360048" cy="360048"/>
                    <a:chOff x="3131808" y="1628760"/>
                    <a:chExt cx="360048" cy="360048"/>
                  </a:xfrm>
                </p:grpSpPr>
                <p:cxnSp>
                  <p:nvCxnSpPr>
                    <p:cNvPr id="1544" name="直線コネクタ 154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5" name="直線コネクタ 154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6" name="直線コネクタ 154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7" name="直線コネクタ 154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48" name="円/楕円 154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535"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6"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7"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8"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9"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41"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sm" len="sm"/>
                </a:ln>
                <a:effectLst/>
              </p:spPr>
              <p:txBody>
                <a:bodyPr wrap="none" lIns="90000" tIns="46800" rIns="90000" bIns="46800" anchor="ctr"/>
                <a:lstStyle/>
                <a:p>
                  <a:endParaRPr lang="ja-JP" altLang="en-US"/>
                </a:p>
              </p:txBody>
            </p:sp>
          </p:grpSp>
          <p:grpSp>
            <p:nvGrpSpPr>
              <p:cNvPr id="1509" name="グループ化 1508"/>
              <p:cNvGrpSpPr/>
              <p:nvPr/>
            </p:nvGrpSpPr>
            <p:grpSpPr>
              <a:xfrm>
                <a:off x="4034971" y="2850249"/>
                <a:ext cx="1080010" cy="1170013"/>
                <a:chOff x="1871970" y="2562739"/>
                <a:chExt cx="1890019" cy="2559383"/>
              </a:xfrm>
            </p:grpSpPr>
            <p:grpSp>
              <p:nvGrpSpPr>
                <p:cNvPr id="1510" name="グループ化 1509"/>
                <p:cNvGrpSpPr/>
                <p:nvPr/>
              </p:nvGrpSpPr>
              <p:grpSpPr>
                <a:xfrm>
                  <a:off x="2996967" y="4942097"/>
                  <a:ext cx="360048" cy="180025"/>
                  <a:chOff x="1736601" y="2511982"/>
                  <a:chExt cx="360048" cy="180025"/>
                </a:xfrm>
              </p:grpSpPr>
              <p:cxnSp>
                <p:nvCxnSpPr>
                  <p:cNvPr id="1530" name="直線コネクタ 1529"/>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1" name="直線コネクタ 1530"/>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2" name="直線コネクタ 1531"/>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11" name="グループ化 1510"/>
                <p:cNvGrpSpPr/>
                <p:nvPr/>
              </p:nvGrpSpPr>
              <p:grpSpPr>
                <a:xfrm>
                  <a:off x="2861981" y="4059007"/>
                  <a:ext cx="270036" cy="360048"/>
                  <a:chOff x="6282228" y="1988808"/>
                  <a:chExt cx="270036" cy="360048"/>
                </a:xfrm>
              </p:grpSpPr>
              <p:cxnSp>
                <p:nvCxnSpPr>
                  <p:cNvPr id="1526" name="直線コネクタ 152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7" name="直線コネクタ 152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8" name="直線コネクタ 152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9" name="直線コネクタ 152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12" name="直線コネクタ 1511"/>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13" name="直線コネクタ 1512"/>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14" name="直線コネクタ 1513"/>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15"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16"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17" name="グループ化 1516"/>
                <p:cNvGrpSpPr/>
                <p:nvPr/>
              </p:nvGrpSpPr>
              <p:grpSpPr>
                <a:xfrm>
                  <a:off x="2771980" y="2978995"/>
                  <a:ext cx="360048" cy="360048"/>
                  <a:chOff x="3131808" y="1628760"/>
                  <a:chExt cx="360048" cy="360048"/>
                </a:xfrm>
              </p:grpSpPr>
              <p:cxnSp>
                <p:nvCxnSpPr>
                  <p:cNvPr id="1521" name="直線コネクタ 152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2" name="直線コネクタ 152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3" name="直線コネクタ 152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4" name="直線コネクタ 152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25" name="円/楕円 152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18" name="直線コネクタ 1517"/>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19" name="直線コネクタ 1518"/>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20" name="直線コネクタ 1519"/>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564" name="Freeform 10"/>
            <p:cNvSpPr>
              <a:spLocks/>
            </p:cNvSpPr>
            <p:nvPr/>
          </p:nvSpPr>
          <p:spPr bwMode="auto">
            <a:xfrm rot="5400000" flipV="1">
              <a:off x="2872962" y="4410009"/>
              <a:ext cx="432000"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5" name="Freeform 10"/>
            <p:cNvSpPr>
              <a:spLocks/>
            </p:cNvSpPr>
            <p:nvPr/>
          </p:nvSpPr>
          <p:spPr bwMode="auto">
            <a:xfrm rot="5400000" flipH="1" flipV="1">
              <a:off x="2836962" y="5284025"/>
              <a:ext cx="504000" cy="45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6" name="Freeform 10"/>
            <p:cNvSpPr>
              <a:spLocks/>
            </p:cNvSpPr>
            <p:nvPr/>
          </p:nvSpPr>
          <p:spPr bwMode="auto">
            <a:xfrm rot="5400000" flipV="1">
              <a:off x="3518734" y="2781975"/>
              <a:ext cx="1044000" cy="35803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7" name="Freeform 10"/>
            <p:cNvSpPr>
              <a:spLocks/>
            </p:cNvSpPr>
            <p:nvPr/>
          </p:nvSpPr>
          <p:spPr bwMode="auto">
            <a:xfrm rot="5400000" flipH="1" flipV="1">
              <a:off x="3460859" y="4303114"/>
              <a:ext cx="1152000" cy="36577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grpSp>
        <p:nvGrpSpPr>
          <p:cNvPr id="1617" name="グループ化 1616"/>
          <p:cNvGrpSpPr/>
          <p:nvPr/>
        </p:nvGrpSpPr>
        <p:grpSpPr>
          <a:xfrm>
            <a:off x="6642023" y="1808982"/>
            <a:ext cx="804384" cy="1260035"/>
            <a:chOff x="6012016" y="1268976"/>
            <a:chExt cx="2340026" cy="4140067"/>
          </a:xfrm>
        </p:grpSpPr>
        <p:grpSp>
          <p:nvGrpSpPr>
            <p:cNvPr id="1568" name="グループ化 1567"/>
            <p:cNvGrpSpPr/>
            <p:nvPr/>
          </p:nvGrpSpPr>
          <p:grpSpPr>
            <a:xfrm>
              <a:off x="7002027" y="5229019"/>
              <a:ext cx="360048" cy="180024"/>
              <a:chOff x="1691616" y="2708904"/>
              <a:chExt cx="360048" cy="180024"/>
            </a:xfrm>
          </p:grpSpPr>
          <p:cxnSp>
            <p:nvCxnSpPr>
              <p:cNvPr id="1569" name="直線コネクタ 1568"/>
              <p:cNvCxnSpPr/>
              <p:nvPr/>
            </p:nvCxnSpPr>
            <p:spPr>
              <a:xfrm flipV="1">
                <a:off x="1691616" y="2708904"/>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0" name="直線コネクタ 1569"/>
              <p:cNvCxnSpPr/>
              <p:nvPr/>
            </p:nvCxnSpPr>
            <p:spPr>
              <a:xfrm flipV="1">
                <a:off x="1759125" y="2798916"/>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1" name="直線コネクタ 1570"/>
              <p:cNvCxnSpPr/>
              <p:nvPr/>
            </p:nvCxnSpPr>
            <p:spPr>
              <a:xfrm flipV="1">
                <a:off x="1826634" y="2888928"/>
                <a:ext cx="9001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72" name="グループ化 1571"/>
            <p:cNvGrpSpPr/>
            <p:nvPr/>
          </p:nvGrpSpPr>
          <p:grpSpPr>
            <a:xfrm>
              <a:off x="6912026" y="4149007"/>
              <a:ext cx="270036" cy="360048"/>
              <a:chOff x="6282228" y="1988808"/>
              <a:chExt cx="270036" cy="360048"/>
            </a:xfrm>
          </p:grpSpPr>
          <p:cxnSp>
            <p:nvCxnSpPr>
              <p:cNvPr id="1573" name="直線コネクタ 157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4" name="直線コネクタ 157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5" name="直線コネクタ 157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76" name="直線コネクタ 157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77" name="直線コネクタ 1576"/>
            <p:cNvCxnSpPr/>
            <p:nvPr/>
          </p:nvCxnSpPr>
          <p:spPr>
            <a:xfrm flipV="1">
              <a:off x="7182029" y="2708992"/>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78" name="直線コネクタ 1577"/>
            <p:cNvCxnSpPr/>
            <p:nvPr/>
          </p:nvCxnSpPr>
          <p:spPr>
            <a:xfrm flipV="1">
              <a:off x="7182029" y="4509012"/>
              <a:ext cx="0" cy="720007"/>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79" name="Line 9"/>
            <p:cNvSpPr>
              <a:spLocks noChangeShapeType="1"/>
            </p:cNvSpPr>
            <p:nvPr/>
          </p:nvSpPr>
          <p:spPr bwMode="auto">
            <a:xfrm>
              <a:off x="6372020" y="4329008"/>
              <a:ext cx="540006" cy="1"/>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80" name="グループ化 1579"/>
            <p:cNvGrpSpPr/>
            <p:nvPr/>
          </p:nvGrpSpPr>
          <p:grpSpPr>
            <a:xfrm>
              <a:off x="6462021" y="1988984"/>
              <a:ext cx="360048" cy="360048"/>
              <a:chOff x="3131808" y="1628760"/>
              <a:chExt cx="360048" cy="360048"/>
            </a:xfrm>
          </p:grpSpPr>
          <p:cxnSp>
            <p:nvCxnSpPr>
              <p:cNvPr id="1581" name="直線コネクタ 158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2" name="直線コネクタ 158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3" name="直線コネクタ 158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4" name="直線コネクタ 158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85" name="円/楕円 158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86" name="直線コネクタ 1585"/>
            <p:cNvCxnSpPr/>
            <p:nvPr/>
          </p:nvCxnSpPr>
          <p:spPr>
            <a:xfrm flipV="1">
              <a:off x="7182029" y="1268976"/>
              <a:ext cx="0" cy="36000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87" name="直線コネクタ 1586"/>
            <p:cNvCxnSpPr/>
            <p:nvPr/>
          </p:nvCxnSpPr>
          <p:spPr>
            <a:xfrm>
              <a:off x="7002027" y="1268976"/>
              <a:ext cx="360048"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590" name="グループ化 1589"/>
            <p:cNvGrpSpPr/>
            <p:nvPr/>
          </p:nvGrpSpPr>
          <p:grpSpPr>
            <a:xfrm>
              <a:off x="6912026" y="3429000"/>
              <a:ext cx="270036" cy="360048"/>
              <a:chOff x="6282228" y="1988808"/>
              <a:chExt cx="270036" cy="360048"/>
            </a:xfrm>
          </p:grpSpPr>
          <p:cxnSp>
            <p:nvCxnSpPr>
              <p:cNvPr id="1591" name="直線コネクタ 159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2" name="直線コネクタ 159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3" name="直線コネクタ 159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4" name="直線コネクタ 159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595" name="Line 9"/>
            <p:cNvSpPr>
              <a:spLocks noChangeShapeType="1"/>
            </p:cNvSpPr>
            <p:nvPr/>
          </p:nvSpPr>
          <p:spPr bwMode="auto">
            <a:xfrm>
              <a:off x="7182029" y="3789004"/>
              <a:ext cx="1" cy="360003"/>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596" name="Line 9"/>
            <p:cNvSpPr>
              <a:spLocks noChangeShapeType="1"/>
            </p:cNvSpPr>
            <p:nvPr/>
          </p:nvSpPr>
          <p:spPr bwMode="auto">
            <a:xfrm>
              <a:off x="6372020" y="3609002"/>
              <a:ext cx="540006"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599" name="Line 9"/>
            <p:cNvSpPr>
              <a:spLocks noChangeShapeType="1"/>
            </p:cNvSpPr>
            <p:nvPr/>
          </p:nvSpPr>
          <p:spPr bwMode="auto">
            <a:xfrm>
              <a:off x="6012016" y="2168986"/>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601" name="グループ化 1600"/>
            <p:cNvGrpSpPr/>
            <p:nvPr/>
          </p:nvGrpSpPr>
          <p:grpSpPr>
            <a:xfrm rot="10800000">
              <a:off x="7542033" y="1988984"/>
              <a:ext cx="360048" cy="360048"/>
              <a:chOff x="3131808" y="1628760"/>
              <a:chExt cx="360048" cy="360048"/>
            </a:xfrm>
          </p:grpSpPr>
          <p:cxnSp>
            <p:nvCxnSpPr>
              <p:cNvPr id="1602" name="直線コネクタ 160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3" name="直線コネクタ 160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4" name="直線コネクタ 160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5" name="直線コネクタ 160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06" name="円/楕円 160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sp>
          <p:nvSpPr>
            <p:cNvPr id="1607" name="Line 9"/>
            <p:cNvSpPr>
              <a:spLocks noChangeShapeType="1"/>
            </p:cNvSpPr>
            <p:nvPr/>
          </p:nvSpPr>
          <p:spPr bwMode="auto">
            <a:xfrm>
              <a:off x="7902037" y="2168986"/>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609" name="Freeform 10"/>
            <p:cNvSpPr>
              <a:spLocks/>
            </p:cNvSpPr>
            <p:nvPr/>
          </p:nvSpPr>
          <p:spPr bwMode="auto">
            <a:xfrm rot="16200000" flipV="1">
              <a:off x="7002027" y="2168986"/>
              <a:ext cx="360004"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10" name="直線コネクタ 1609"/>
            <p:cNvCxnSpPr/>
            <p:nvPr/>
          </p:nvCxnSpPr>
          <p:spPr>
            <a:xfrm>
              <a:off x="7182029" y="3068996"/>
              <a:ext cx="630005" cy="0"/>
            </a:xfrm>
            <a:prstGeom prst="line">
              <a:avLst/>
            </a:prstGeom>
            <a:ln w="3175" cap="rnd">
              <a:solidFill>
                <a:srgbClr val="000000"/>
              </a:solidFill>
              <a:headEnd type="oval"/>
            </a:ln>
          </p:spPr>
          <p:style>
            <a:lnRef idx="1">
              <a:schemeClr val="accent1"/>
            </a:lnRef>
            <a:fillRef idx="0">
              <a:schemeClr val="accent1"/>
            </a:fillRef>
            <a:effectRef idx="0">
              <a:schemeClr val="accent1"/>
            </a:effectRef>
            <a:fontRef idx="minor">
              <a:schemeClr val="tx1"/>
            </a:fontRef>
          </p:style>
        </p:cxnSp>
        <p:sp>
          <p:nvSpPr>
            <p:cNvPr id="1611" name="Freeform 10"/>
            <p:cNvSpPr>
              <a:spLocks/>
            </p:cNvSpPr>
            <p:nvPr/>
          </p:nvSpPr>
          <p:spPr bwMode="auto">
            <a:xfrm rot="16200000" flipH="1" flipV="1">
              <a:off x="7002027" y="1448978"/>
              <a:ext cx="360004"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12" name="直線コネクタ 1611"/>
            <p:cNvCxnSpPr/>
            <p:nvPr/>
          </p:nvCxnSpPr>
          <p:spPr>
            <a:xfrm flipV="1">
              <a:off x="7542033" y="1628980"/>
              <a:ext cx="0" cy="36000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613" name="直線コネクタ 1612"/>
            <p:cNvCxnSpPr/>
            <p:nvPr/>
          </p:nvCxnSpPr>
          <p:spPr>
            <a:xfrm flipV="1">
              <a:off x="7542033" y="2348988"/>
              <a:ext cx="0" cy="36000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grpSp>
      <p:sp>
        <p:nvSpPr>
          <p:cNvPr id="1619" name="正方形/長方形 1618"/>
          <p:cNvSpPr/>
          <p:nvPr/>
        </p:nvSpPr>
        <p:spPr bwMode="auto">
          <a:xfrm>
            <a:off x="6372020" y="1088974"/>
            <a:ext cx="1350015"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NAND</a:t>
            </a:r>
            <a:r>
              <a:rPr kumimoji="1" lang="ja-JP" altLang="en-US" dirty="0">
                <a:ea typeface="メイリオ" panose="020B0604030504040204" pitchFamily="50" charset="-128"/>
              </a:rPr>
              <a:t>：４</a:t>
            </a:r>
          </a:p>
        </p:txBody>
      </p:sp>
      <p:sp>
        <p:nvSpPr>
          <p:cNvPr id="1620" name="正方形/長方形 1619"/>
          <p:cNvSpPr/>
          <p:nvPr/>
        </p:nvSpPr>
        <p:spPr bwMode="auto">
          <a:xfrm>
            <a:off x="1151962" y="1088974"/>
            <a:ext cx="2520028"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LUT</a:t>
            </a:r>
            <a:r>
              <a:rPr kumimoji="1" lang="ja-JP" altLang="en-US" dirty="0">
                <a:ea typeface="メイリオ" panose="020B0604030504040204" pitchFamily="50" charset="-128"/>
              </a:rPr>
              <a:t>：</a:t>
            </a:r>
            <a:r>
              <a:rPr kumimoji="1" lang="en-US" altLang="ja-JP" dirty="0">
                <a:ea typeface="メイリオ" panose="020B0604030504040204" pitchFamily="50" charset="-128"/>
              </a:rPr>
              <a:t>16*4+6*3=82</a:t>
            </a:r>
            <a:endParaRPr kumimoji="1" lang="ja-JP" altLang="en-US" dirty="0">
              <a:ea typeface="メイリオ" panose="020B0604030504040204" pitchFamily="50" charset="-128"/>
            </a:endParaRPr>
          </a:p>
        </p:txBody>
      </p:sp>
      <p:sp>
        <p:nvSpPr>
          <p:cNvPr id="3" name="正方形/長方形 2"/>
          <p:cNvSpPr/>
          <p:nvPr/>
        </p:nvSpPr>
        <p:spPr>
          <a:xfrm>
            <a:off x="4391998" y="6039029"/>
            <a:ext cx="4572000" cy="646331"/>
          </a:xfrm>
          <a:prstGeom prst="rect">
            <a:avLst/>
          </a:prstGeom>
        </p:spPr>
        <p:txBody>
          <a:bodyPr>
            <a:spAutoFit/>
          </a:bodyPr>
          <a:lstStyle/>
          <a:p>
            <a:r>
              <a:rPr lang="ja-JP" altLang="en-US" dirty="0"/>
              <a:t>（注：実際にはもう少しトランジスタ数の</a:t>
            </a:r>
            <a:endParaRPr lang="en-US" altLang="ja-JP" dirty="0"/>
          </a:p>
          <a:p>
            <a:r>
              <a:rPr lang="ja-JP" altLang="en-US" dirty="0"/>
              <a:t>　少ない回路でできています</a:t>
            </a:r>
          </a:p>
        </p:txBody>
      </p:sp>
    </p:spTree>
    <p:extLst>
      <p:ext uri="{BB962C8B-B14F-4D97-AF65-F5344CB8AC3E}">
        <p14:creationId xmlns:p14="http://schemas.microsoft.com/office/powerpoint/2010/main" val="1688933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LUT </a:t>
            </a:r>
            <a:r>
              <a:rPr kumimoji="1" lang="ja-JP" altLang="en-US" dirty="0"/>
              <a:t>で回路を構成した場合</a:t>
            </a:r>
          </a:p>
        </p:txBody>
      </p:sp>
      <p:sp>
        <p:nvSpPr>
          <p:cNvPr id="3" name="テキスト プレースホルダー 2"/>
          <p:cNvSpPr>
            <a:spLocks noGrp="1"/>
          </p:cNvSpPr>
          <p:nvPr>
            <p:ph type="body" sz="quarter" idx="10"/>
          </p:nvPr>
        </p:nvSpPr>
        <p:spPr/>
        <p:txBody>
          <a:bodyPr/>
          <a:lstStyle/>
          <a:p>
            <a:r>
              <a:rPr lang="ja-JP" altLang="en-US" dirty="0"/>
              <a:t>このほかに，</a:t>
            </a:r>
            <a:r>
              <a:rPr lang="en-US" altLang="ja-JP" dirty="0"/>
              <a:t>LUT </a:t>
            </a:r>
            <a:r>
              <a:rPr lang="ja-JP" altLang="en-US" dirty="0"/>
              <a:t>間を結合するためのネットワークも必要</a:t>
            </a:r>
          </a:p>
          <a:p>
            <a:r>
              <a:rPr lang="ja-JP" altLang="en-US" dirty="0"/>
              <a:t>結果として，直接回路を作るより１～２桁は下記の特性が悪化</a:t>
            </a:r>
            <a:endParaRPr lang="en-US" altLang="ja-JP" dirty="0"/>
          </a:p>
          <a:p>
            <a:pPr lvl="1"/>
            <a:r>
              <a:rPr lang="ja-JP" altLang="en-US" dirty="0"/>
              <a:t>回路面積</a:t>
            </a:r>
            <a:endParaRPr lang="en-US" altLang="ja-JP" dirty="0"/>
          </a:p>
          <a:p>
            <a:pPr lvl="1"/>
            <a:r>
              <a:rPr lang="ja-JP" altLang="en-US" dirty="0"/>
              <a:t>遅延</a:t>
            </a:r>
            <a:endParaRPr lang="en-US" altLang="ja-JP" dirty="0"/>
          </a:p>
          <a:p>
            <a:pPr lvl="1"/>
            <a:r>
              <a:rPr lang="ja-JP" altLang="en-US" dirty="0"/>
              <a:t>エネルギー</a:t>
            </a:r>
            <a:endParaRPr lang="en-US" altLang="ja-JP" dirty="0"/>
          </a:p>
        </p:txBody>
      </p:sp>
    </p:spTree>
    <p:extLst>
      <p:ext uri="{BB962C8B-B14F-4D97-AF65-F5344CB8AC3E}">
        <p14:creationId xmlns:p14="http://schemas.microsoft.com/office/powerpoint/2010/main" val="3024052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a:xfrm>
            <a:off x="611956" y="2348988"/>
            <a:ext cx="8010089" cy="3239729"/>
          </a:xfrm>
        </p:spPr>
        <p:txBody>
          <a:bodyPr anchor="t"/>
          <a:lstStyle/>
          <a:p>
            <a:r>
              <a:rPr lang="en-US" altLang="ja-JP" sz="1800" dirty="0"/>
              <a:t>1bit NAND </a:t>
            </a:r>
            <a:r>
              <a:rPr lang="ja-JP" altLang="en-US" sz="1800" dirty="0"/>
              <a:t>演算器：</a:t>
            </a:r>
            <a:r>
              <a:rPr lang="en-US" altLang="ja-JP" sz="1800" dirty="0"/>
              <a:t>			4 </a:t>
            </a:r>
            <a:r>
              <a:rPr lang="ja-JP" altLang="en-US" sz="1800" dirty="0"/>
              <a:t>トランジスタ</a:t>
            </a:r>
            <a:endParaRPr lang="en-US" altLang="ja-JP" sz="1800" dirty="0"/>
          </a:p>
          <a:p>
            <a:pPr lvl="1"/>
            <a:r>
              <a:rPr lang="en-US" altLang="ja-JP" sz="1800" dirty="0"/>
              <a:t>LUT </a:t>
            </a:r>
            <a:r>
              <a:rPr lang="ja-JP" altLang="en-US" sz="1800" dirty="0"/>
              <a:t>によって </a:t>
            </a:r>
            <a:r>
              <a:rPr lang="en-US" altLang="ja-JP" sz="1800" dirty="0"/>
              <a:t>82 </a:t>
            </a:r>
            <a:r>
              <a:rPr lang="ja-JP" altLang="en-US" sz="1800" dirty="0"/>
              <a:t>トランジスタになっても十分上記より小さい</a:t>
            </a:r>
            <a:br>
              <a:rPr lang="en-US" altLang="ja-JP" sz="1800" dirty="0"/>
            </a:br>
            <a:endParaRPr lang="en-US" altLang="ja-JP" sz="1800" dirty="0"/>
          </a:p>
          <a:p>
            <a:r>
              <a:rPr kumimoji="1" lang="en-US" altLang="ja-JP" sz="1800" dirty="0"/>
              <a:t>64bit </a:t>
            </a:r>
            <a:r>
              <a:rPr kumimoji="1" lang="ja-JP" altLang="en-US" sz="1800" dirty="0"/>
              <a:t>整数加算器：</a:t>
            </a:r>
            <a:r>
              <a:rPr kumimoji="1" lang="en-US" altLang="ja-JP" sz="1800" dirty="0"/>
              <a:t>			4k </a:t>
            </a:r>
            <a:r>
              <a:rPr kumimoji="1" lang="ja-JP" altLang="en-US" sz="1800" dirty="0"/>
              <a:t>トランジスタ</a:t>
            </a:r>
            <a:endParaRPr kumimoji="1" lang="en-US" altLang="ja-JP" sz="1800" dirty="0"/>
          </a:p>
          <a:p>
            <a:pPr lvl="1"/>
            <a:r>
              <a:rPr lang="en-US" altLang="ja-JP" sz="1800" dirty="0"/>
              <a:t>20</a:t>
            </a:r>
            <a:r>
              <a:rPr lang="ja-JP" altLang="en-US" sz="1800" dirty="0"/>
              <a:t>倍大きくなり </a:t>
            </a:r>
            <a:r>
              <a:rPr lang="en-US" altLang="ja-JP" sz="1800" dirty="0"/>
              <a:t>80k </a:t>
            </a:r>
            <a:r>
              <a:rPr lang="ja-JP" altLang="en-US" sz="1800" dirty="0"/>
              <a:t>になると，</a:t>
            </a:r>
            <a:r>
              <a:rPr lang="en-US" altLang="ja-JP" sz="1800" dirty="0"/>
              <a:t>MIPS </a:t>
            </a:r>
            <a:r>
              <a:rPr lang="ja-JP" altLang="en-US" sz="1800" dirty="0"/>
              <a:t>でやるのとほとんど変わらない</a:t>
            </a:r>
            <a:br>
              <a:rPr lang="en-US" altLang="ja-JP" sz="1800" dirty="0"/>
            </a:br>
            <a:endParaRPr kumimoji="1" lang="en-US" altLang="ja-JP" sz="1800" dirty="0"/>
          </a:p>
          <a:p>
            <a:r>
              <a:rPr lang="en-US" altLang="ja-JP" sz="1800" dirty="0"/>
              <a:t>64bit </a:t>
            </a:r>
            <a:r>
              <a:rPr lang="ja-JP" altLang="en-US" sz="1800" dirty="0"/>
              <a:t>浮動小数点</a:t>
            </a:r>
            <a:r>
              <a:rPr lang="en-US" altLang="ja-JP" sz="1800" dirty="0"/>
              <a:t> </a:t>
            </a:r>
            <a:r>
              <a:rPr lang="ja-JP" altLang="en-US" sz="1800" dirty="0"/>
              <a:t>乗算</a:t>
            </a:r>
            <a:r>
              <a:rPr lang="en-US" altLang="ja-JP" sz="1800" dirty="0"/>
              <a:t>+</a:t>
            </a:r>
            <a:r>
              <a:rPr lang="ja-JP" altLang="en-US" sz="1800" dirty="0"/>
              <a:t>加算器：</a:t>
            </a:r>
            <a:r>
              <a:rPr lang="en-US" altLang="ja-JP" sz="1800" dirty="0"/>
              <a:t>	68k</a:t>
            </a:r>
            <a:r>
              <a:rPr lang="ja-JP" altLang="en-US" sz="1800" dirty="0"/>
              <a:t>トランジスタ</a:t>
            </a:r>
            <a:endParaRPr lang="en-US" altLang="ja-JP" sz="1800" dirty="0"/>
          </a:p>
          <a:p>
            <a:pPr lvl="1"/>
            <a:r>
              <a:rPr kumimoji="1" lang="en-US" altLang="ja-JP" sz="1800" dirty="0"/>
              <a:t>FPGA </a:t>
            </a:r>
            <a:r>
              <a:rPr kumimoji="1" lang="ja-JP" altLang="en-US" sz="1800" dirty="0"/>
              <a:t>に</a:t>
            </a:r>
            <a:r>
              <a:rPr lang="ja-JP" altLang="en-US" sz="1800" dirty="0"/>
              <a:t>すると巨大になりすぎるし，何もおいしくない</a:t>
            </a:r>
            <a:endParaRPr kumimoji="1" lang="ja-JP" altLang="en-US" sz="1800" dirty="0"/>
          </a:p>
        </p:txBody>
      </p:sp>
      <p:sp>
        <p:nvSpPr>
          <p:cNvPr id="2" name="タイトル 1"/>
          <p:cNvSpPr>
            <a:spLocks noGrp="1"/>
          </p:cNvSpPr>
          <p:nvPr>
            <p:ph type="title"/>
          </p:nvPr>
        </p:nvSpPr>
        <p:spPr/>
        <p:txBody>
          <a:bodyPr/>
          <a:lstStyle/>
          <a:p>
            <a:r>
              <a:rPr lang="en-US" altLang="ja-JP" dirty="0"/>
              <a:t>CPU </a:t>
            </a:r>
            <a:r>
              <a:rPr lang="ja-JP" altLang="en-US" dirty="0"/>
              <a:t>から </a:t>
            </a:r>
            <a:r>
              <a:rPr lang="en-US" altLang="ja-JP" dirty="0"/>
              <a:t>FPGA </a:t>
            </a:r>
            <a:r>
              <a:rPr lang="ja-JP" altLang="en-US" dirty="0"/>
              <a:t>にしたときに良い場合・悪い場合</a:t>
            </a:r>
            <a:endParaRPr kumimoji="1" lang="ja-JP" altLang="en-US" dirty="0"/>
          </a:p>
        </p:txBody>
      </p:sp>
      <p:sp>
        <p:nvSpPr>
          <p:cNvPr id="5" name="正方形/長方形 4"/>
          <p:cNvSpPr/>
          <p:nvPr/>
        </p:nvSpPr>
        <p:spPr bwMode="auto">
          <a:xfrm>
            <a:off x="1421965" y="4599013"/>
            <a:ext cx="180000" cy="18000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rot="5400000">
            <a:off x="2141975" y="998971"/>
            <a:ext cx="450000" cy="1890021"/>
          </a:xfrm>
          <a:prstGeom prst="rect">
            <a:avLst/>
          </a:prstGeom>
          <a:gradFill flip="none" rotWithShape="1">
            <a:lin ang="10800000" scaled="1"/>
            <a:tileRect/>
          </a:gradFill>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1151962" y="3158997"/>
            <a:ext cx="2745030"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（小さすぎて見えない</a:t>
            </a:r>
          </a:p>
        </p:txBody>
      </p:sp>
      <p:sp>
        <p:nvSpPr>
          <p:cNvPr id="8" name="テキスト プレースホルダー 2"/>
          <p:cNvSpPr txBox="1">
            <a:spLocks/>
          </p:cNvSpPr>
          <p:nvPr/>
        </p:nvSpPr>
        <p:spPr bwMode="auto">
          <a:xfrm>
            <a:off x="611956" y="908972"/>
            <a:ext cx="8010089" cy="8997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en-US" altLang="ja-JP" sz="1800" kern="0" dirty="0"/>
              <a:t>MIPS R3000 </a:t>
            </a:r>
            <a:r>
              <a:rPr lang="ja-JP" altLang="en-US" sz="1800" kern="0" dirty="0"/>
              <a:t>プロセッサ：</a:t>
            </a:r>
            <a:r>
              <a:rPr lang="en-US" altLang="ja-JP" sz="1800" kern="0" dirty="0"/>
              <a:t>		115k </a:t>
            </a:r>
            <a:r>
              <a:rPr lang="ja-JP" altLang="en-US" sz="1800" kern="0" dirty="0"/>
              <a:t>トランジスタ</a:t>
            </a:r>
            <a:endParaRPr lang="en-US" altLang="ja-JP" sz="1800" kern="0" dirty="0"/>
          </a:p>
          <a:p>
            <a:pPr lvl="1"/>
            <a:r>
              <a:rPr lang="ja-JP" altLang="en-US" sz="1800" kern="0" dirty="0"/>
              <a:t>これの上で動くプログラムを </a:t>
            </a:r>
            <a:r>
              <a:rPr lang="en-US" altLang="ja-JP" sz="1800" kern="0" dirty="0"/>
              <a:t>FPGA </a:t>
            </a:r>
            <a:r>
              <a:rPr lang="ja-JP" altLang="en-US" sz="1800" kern="0" dirty="0"/>
              <a:t>に置き換えた場合を考える</a:t>
            </a:r>
          </a:p>
        </p:txBody>
      </p:sp>
      <p:sp>
        <p:nvSpPr>
          <p:cNvPr id="10" name="正方形/長方形 9"/>
          <p:cNvSpPr/>
          <p:nvPr/>
        </p:nvSpPr>
        <p:spPr bwMode="auto">
          <a:xfrm>
            <a:off x="1421965" y="4599013"/>
            <a:ext cx="1800000" cy="360000"/>
          </a:xfrm>
          <a:prstGeom prst="rect">
            <a:avLst/>
          </a:prstGeom>
          <a:noFill/>
          <a:ln w="25400">
            <a:prstDash val="solid"/>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1" name="正方形/長方形 10"/>
          <p:cNvSpPr/>
          <p:nvPr/>
        </p:nvSpPr>
        <p:spPr bwMode="auto">
          <a:xfrm>
            <a:off x="1421965" y="5859028"/>
            <a:ext cx="6750075" cy="1890020"/>
          </a:xfrm>
          <a:prstGeom prst="rect">
            <a:avLst/>
          </a:prstGeom>
          <a:noFill/>
          <a:ln w="25400" cmpd="sng">
            <a:solidFill>
              <a:schemeClr val="accent6"/>
            </a:solidFill>
            <a:prstDash val="solid"/>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cxnSp>
        <p:nvCxnSpPr>
          <p:cNvPr id="7" name="直線矢印コネクタ 6"/>
          <p:cNvCxnSpPr/>
          <p:nvPr/>
        </p:nvCxnSpPr>
        <p:spPr bwMode="auto">
          <a:xfrm>
            <a:off x="1691968" y="4689014"/>
            <a:ext cx="1440016"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4" name="直線矢印コネクタ 13"/>
          <p:cNvCxnSpPr>
            <a:cxnSpLocks/>
          </p:cNvCxnSpPr>
          <p:nvPr/>
        </p:nvCxnSpPr>
        <p:spPr bwMode="auto">
          <a:xfrm>
            <a:off x="2951982" y="6039029"/>
            <a:ext cx="4860054" cy="153001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6" name="正方形/長方形 5">
            <a:extLst>
              <a:ext uri="{FF2B5EF4-FFF2-40B4-BE49-F238E27FC236}">
                <a16:creationId xmlns:a16="http://schemas.microsoft.com/office/drawing/2014/main" id="{DCE419F0-AF1A-773D-09AF-F05853020E4E}"/>
              </a:ext>
            </a:extLst>
          </p:cNvPr>
          <p:cNvSpPr/>
          <p:nvPr/>
        </p:nvSpPr>
        <p:spPr bwMode="auto">
          <a:xfrm rot="5400000">
            <a:off x="1871972" y="5409020"/>
            <a:ext cx="450000" cy="1350014"/>
          </a:xfrm>
          <a:prstGeom prst="rect">
            <a:avLst/>
          </a:prstGeom>
          <a:gradFill flip="none"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0800000" scaled="1"/>
            <a:tileRect/>
          </a:gradFill>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664255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FPGA </a:t>
            </a:r>
            <a:r>
              <a:rPr kumimoji="1" lang="ja-JP" altLang="en-US" dirty="0"/>
              <a:t>の特性のまとめ</a:t>
            </a:r>
          </a:p>
        </p:txBody>
      </p:sp>
      <p:sp>
        <p:nvSpPr>
          <p:cNvPr id="3" name="テキスト プレースホルダー 2"/>
          <p:cNvSpPr>
            <a:spLocks noGrp="1"/>
          </p:cNvSpPr>
          <p:nvPr>
            <p:ph type="body" sz="quarter" idx="10"/>
          </p:nvPr>
        </p:nvSpPr>
        <p:spPr>
          <a:xfrm>
            <a:off x="251952" y="1088974"/>
            <a:ext cx="8892048" cy="5219751"/>
          </a:xfrm>
        </p:spPr>
        <p:txBody>
          <a:bodyPr/>
          <a:lstStyle/>
          <a:p>
            <a:r>
              <a:rPr lang="ja-JP" altLang="en-US" dirty="0"/>
              <a:t>トレードオフによって，最終的な優劣がきまる</a:t>
            </a:r>
            <a:endParaRPr lang="en-US" altLang="ja-JP" dirty="0"/>
          </a:p>
          <a:p>
            <a:pPr lvl="1"/>
            <a:r>
              <a:rPr lang="en-US" altLang="ja-JP" dirty="0"/>
              <a:t>FPGA </a:t>
            </a:r>
            <a:r>
              <a:rPr lang="ja-JP" altLang="en-US" dirty="0"/>
              <a:t>良い点：専用回路をくめば，</a:t>
            </a:r>
            <a:r>
              <a:rPr lang="ja-JP" altLang="en-US" dirty="0">
                <a:solidFill>
                  <a:schemeClr val="accent5"/>
                </a:solidFill>
              </a:rPr>
              <a:t>命令制御に必要な資源が不要</a:t>
            </a:r>
            <a:endParaRPr lang="en-US" altLang="ja-JP" dirty="0">
              <a:solidFill>
                <a:schemeClr val="accent5"/>
              </a:solidFill>
            </a:endParaRPr>
          </a:p>
          <a:p>
            <a:pPr lvl="2"/>
            <a:r>
              <a:rPr lang="ja-JP" altLang="en-US" dirty="0"/>
              <a:t>データの受け渡のためのレジスタ・ファイルなども不要になる</a:t>
            </a:r>
            <a:endParaRPr lang="en-US" altLang="ja-JP" dirty="0"/>
          </a:p>
          <a:p>
            <a:pPr lvl="1"/>
            <a:r>
              <a:rPr lang="en-US" altLang="ja-JP" dirty="0"/>
              <a:t>FPGA </a:t>
            </a:r>
            <a:r>
              <a:rPr lang="ja-JP" altLang="en-US" dirty="0"/>
              <a:t>悪い点：</a:t>
            </a:r>
            <a:r>
              <a:rPr lang="ja-JP" altLang="en-US" dirty="0">
                <a:solidFill>
                  <a:schemeClr val="accent5"/>
                </a:solidFill>
              </a:rPr>
              <a:t>回路としては一般に１桁から２桁程度性能が悪化</a:t>
            </a:r>
            <a:endParaRPr lang="en-US" altLang="ja-JP" dirty="0">
              <a:solidFill>
                <a:schemeClr val="accent5"/>
              </a:solidFill>
            </a:endParaRPr>
          </a:p>
          <a:p>
            <a:r>
              <a:rPr kumimoji="1" lang="ja-JP" altLang="en-US" dirty="0"/>
              <a:t>演算の種類と複雑さで </a:t>
            </a:r>
            <a:r>
              <a:rPr kumimoji="1" lang="en-US" altLang="ja-JP" dirty="0"/>
              <a:t>FPGA </a:t>
            </a:r>
            <a:r>
              <a:rPr kumimoji="1" lang="ja-JP" altLang="en-US" dirty="0"/>
              <a:t>化したときにおいしいかどうかは決まる</a:t>
            </a:r>
            <a:endParaRPr kumimoji="1" lang="en-US" altLang="ja-JP" dirty="0"/>
          </a:p>
          <a:p>
            <a:pPr lvl="1"/>
            <a:r>
              <a:rPr kumimoji="1" lang="ja-JP" altLang="en-US" dirty="0"/>
              <a:t>既に </a:t>
            </a:r>
            <a:r>
              <a:rPr kumimoji="1" lang="en-US" altLang="ja-JP" dirty="0"/>
              <a:t>CPU </a:t>
            </a:r>
            <a:r>
              <a:rPr kumimoji="1" lang="ja-JP" altLang="en-US" dirty="0"/>
              <a:t>や </a:t>
            </a:r>
            <a:r>
              <a:rPr kumimoji="1" lang="en-US" altLang="ja-JP" dirty="0"/>
              <a:t>GPU </a:t>
            </a:r>
            <a:r>
              <a:rPr kumimoji="1" lang="ja-JP" altLang="en-US" dirty="0"/>
              <a:t>に演算器が載っているような </a:t>
            </a:r>
            <a:r>
              <a:rPr kumimoji="1" lang="en-US" altLang="ja-JP" dirty="0"/>
              <a:t>FP </a:t>
            </a:r>
            <a:r>
              <a:rPr kumimoji="1" lang="ja-JP" altLang="en-US" dirty="0"/>
              <a:t>演算などは</a:t>
            </a:r>
            <a:br>
              <a:rPr kumimoji="1" lang="en-US" altLang="ja-JP" dirty="0"/>
            </a:br>
            <a:r>
              <a:rPr kumimoji="1" lang="ja-JP" altLang="en-US" dirty="0"/>
              <a:t>逆効果になりかねない</a:t>
            </a:r>
            <a:endParaRPr kumimoji="1" lang="en-US" altLang="ja-JP" dirty="0"/>
          </a:p>
          <a:p>
            <a:r>
              <a:rPr lang="ja-JP" altLang="en-US" dirty="0"/>
              <a:t>なお実際には，よく使われる回路は，</a:t>
            </a:r>
            <a:r>
              <a:rPr lang="en-US" altLang="ja-JP" dirty="0"/>
              <a:t>FPGA </a:t>
            </a:r>
            <a:r>
              <a:rPr lang="ja-JP" altLang="en-US" dirty="0"/>
              <a:t>では </a:t>
            </a:r>
            <a:r>
              <a:rPr lang="en-US" altLang="ja-JP" dirty="0"/>
              <a:t>LUT </a:t>
            </a:r>
            <a:r>
              <a:rPr lang="ja-JP" altLang="en-US" dirty="0"/>
              <a:t>ではないものが入っていることも多い</a:t>
            </a:r>
            <a:endParaRPr lang="en-US" altLang="ja-JP" dirty="0"/>
          </a:p>
          <a:p>
            <a:pPr lvl="1"/>
            <a:r>
              <a:rPr lang="ja-JP" altLang="en-US" dirty="0"/>
              <a:t>加算器や乗算器などは専用の回路が入っている</a:t>
            </a:r>
            <a:endParaRPr kumimoji="1" lang="en-US" altLang="ja-JP" dirty="0"/>
          </a:p>
        </p:txBody>
      </p:sp>
    </p:spTree>
    <p:extLst>
      <p:ext uri="{BB962C8B-B14F-4D97-AF65-F5344CB8AC3E}">
        <p14:creationId xmlns:p14="http://schemas.microsoft.com/office/powerpoint/2010/main" val="3149928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ここまでのまとめ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クロックの消費電力</a:t>
            </a:r>
            <a:endParaRPr lang="en-US" altLang="ja-JP" dirty="0"/>
          </a:p>
          <a:p>
            <a:pPr lvl="1"/>
            <a:r>
              <a:rPr lang="ja-JP" altLang="en-US" dirty="0"/>
              <a:t>クロックの消費電力が </a:t>
            </a:r>
            <a:r>
              <a:rPr lang="en-US" altLang="ja-JP" dirty="0"/>
              <a:t>CPU </a:t>
            </a:r>
            <a:r>
              <a:rPr lang="ja-JP" altLang="en-US" dirty="0"/>
              <a:t>全体に占める割合は大きい</a:t>
            </a:r>
            <a:endParaRPr lang="en-US" altLang="ja-JP" dirty="0"/>
          </a:p>
          <a:p>
            <a:pPr lvl="1"/>
            <a:r>
              <a:rPr lang="ja-JP" altLang="en-US" dirty="0"/>
              <a:t>チップ全体の </a:t>
            </a:r>
            <a:r>
              <a:rPr lang="en-US" altLang="ja-JP" dirty="0"/>
              <a:t>D-FF </a:t>
            </a:r>
            <a:r>
              <a:rPr lang="ja-JP" altLang="en-US" dirty="0"/>
              <a:t>とそれへの配線を毎サイクル充放電するから</a:t>
            </a:r>
            <a:endParaRPr lang="en-US" altLang="ja-JP" dirty="0"/>
          </a:p>
          <a:p>
            <a:pPr marL="457200" indent="-457200">
              <a:buFont typeface="+mj-lt"/>
              <a:buAutoNum type="arabicPeriod"/>
            </a:pPr>
            <a:r>
              <a:rPr lang="ja-JP" altLang="en-US" dirty="0"/>
              <a:t>アーキテクチャの違いによる消費電力の違い</a:t>
            </a:r>
            <a:endParaRPr lang="en-US" altLang="ja-JP" dirty="0"/>
          </a:p>
          <a:p>
            <a:pPr lvl="1"/>
            <a:r>
              <a:rPr lang="ja-JP" altLang="en-US" dirty="0"/>
              <a:t>回路は命令制御と演算に大きく分けられる</a:t>
            </a:r>
            <a:endParaRPr lang="en-US" altLang="ja-JP" dirty="0"/>
          </a:p>
          <a:p>
            <a:pPr lvl="1"/>
            <a:r>
              <a:rPr lang="ja-JP" altLang="en-US" dirty="0"/>
              <a:t>命令制御に回路を割くと消費電力が大きくなるが，</a:t>
            </a:r>
            <a:br>
              <a:rPr lang="en-US" altLang="ja-JP" dirty="0"/>
            </a:br>
            <a:r>
              <a:rPr lang="ja-JP" altLang="en-US" dirty="0"/>
              <a:t>プログラマは楽に</a:t>
            </a:r>
            <a:endParaRPr lang="en-US" altLang="ja-JP" dirty="0"/>
          </a:p>
          <a:p>
            <a:pPr marL="457200" indent="-457200">
              <a:buFont typeface="+mj-lt"/>
              <a:buAutoNum type="arabicPeriod"/>
            </a:pPr>
            <a:r>
              <a:rPr lang="en-US" altLang="ja-JP" dirty="0"/>
              <a:t>FPGA </a:t>
            </a:r>
            <a:r>
              <a:rPr lang="ja-JP" altLang="en-US" dirty="0"/>
              <a:t>による回路</a:t>
            </a:r>
            <a:endParaRPr lang="en-US" altLang="ja-JP" dirty="0"/>
          </a:p>
          <a:p>
            <a:pPr lvl="1"/>
            <a:r>
              <a:rPr kumimoji="1" lang="en-US" altLang="ja-JP" dirty="0"/>
              <a:t>FPGA </a:t>
            </a:r>
            <a:r>
              <a:rPr kumimoji="1" lang="ja-JP" altLang="en-US" dirty="0"/>
              <a:t>は直接回路を作るのと比べるとかなり効率が悪い</a:t>
            </a:r>
            <a:endParaRPr kumimoji="1" lang="en-US" altLang="ja-JP" dirty="0"/>
          </a:p>
          <a:p>
            <a:pPr lvl="1"/>
            <a:r>
              <a:rPr kumimoji="1" lang="en-US" altLang="ja-JP" dirty="0"/>
              <a:t>CPU </a:t>
            </a:r>
            <a:r>
              <a:rPr kumimoji="1" lang="ja-JP" altLang="en-US" dirty="0"/>
              <a:t>で動いているプログラムを </a:t>
            </a:r>
            <a:r>
              <a:rPr kumimoji="1" lang="en-US" altLang="ja-JP" dirty="0"/>
              <a:t>FPGA </a:t>
            </a:r>
            <a:r>
              <a:rPr kumimoji="1" lang="ja-JP" altLang="en-US" dirty="0"/>
              <a:t>の専用回路にした場合，</a:t>
            </a:r>
            <a:br>
              <a:rPr kumimoji="1" lang="en-US" altLang="ja-JP" dirty="0"/>
            </a:br>
            <a:r>
              <a:rPr kumimoji="1" lang="ja-JP" altLang="en-US" dirty="0"/>
              <a:t>おいしいかどうかは演算の複雑さで決まる</a:t>
            </a:r>
          </a:p>
        </p:txBody>
      </p:sp>
    </p:spTree>
    <p:extLst>
      <p:ext uri="{BB962C8B-B14F-4D97-AF65-F5344CB8AC3E}">
        <p14:creationId xmlns:p14="http://schemas.microsoft.com/office/powerpoint/2010/main" val="36516023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CPU </a:t>
            </a:r>
            <a:r>
              <a:rPr kumimoji="1" lang="ja-JP" altLang="en-US" dirty="0"/>
              <a:t>やその他回路の消費電力について</a:t>
            </a:r>
          </a:p>
        </p:txBody>
      </p:sp>
      <p:sp>
        <p:nvSpPr>
          <p:cNvPr id="5" name="テキスト プレースホルダー 4"/>
          <p:cNvSpPr>
            <a:spLocks noGrp="1"/>
          </p:cNvSpPr>
          <p:nvPr>
            <p:ph type="body" sz="quarter" idx="10"/>
          </p:nvPr>
        </p:nvSpPr>
        <p:spPr/>
        <p:txBody>
          <a:bodyPr/>
          <a:lstStyle/>
          <a:p>
            <a:r>
              <a:rPr kumimoji="1" lang="ja-JP" altLang="en-US" dirty="0"/>
              <a:t>回路の消費電力について</a:t>
            </a:r>
            <a:endParaRPr kumimoji="1" lang="en-US" altLang="ja-JP" dirty="0"/>
          </a:p>
          <a:p>
            <a:pPr marL="817200" lvl="1" indent="-457200">
              <a:buFont typeface="+mj-lt"/>
              <a:buAutoNum type="arabicPeriod"/>
            </a:pPr>
            <a:r>
              <a:rPr kumimoji="1" lang="ja-JP" altLang="en-US" dirty="0"/>
              <a:t>クロックの消費電力</a:t>
            </a:r>
            <a:endParaRPr kumimoji="1" lang="en-US" altLang="ja-JP" dirty="0"/>
          </a:p>
          <a:p>
            <a:pPr marL="817200" lvl="1" indent="-457200">
              <a:buFont typeface="+mj-lt"/>
              <a:buAutoNum type="arabicPeriod"/>
            </a:pPr>
            <a:r>
              <a:rPr kumimoji="1" lang="ja-JP" altLang="en-US" dirty="0"/>
              <a:t>アーキテクチャの違いによる</a:t>
            </a:r>
            <a:r>
              <a:rPr lang="ja-JP" altLang="en-US" dirty="0"/>
              <a:t>消費電力の違い</a:t>
            </a:r>
            <a:endParaRPr lang="en-US" altLang="ja-JP" dirty="0"/>
          </a:p>
          <a:p>
            <a:pPr marL="817200" lvl="1" indent="-457200">
              <a:buFont typeface="+mj-lt"/>
              <a:buAutoNum type="arabicPeriod"/>
            </a:pPr>
            <a:r>
              <a:rPr lang="en-US" altLang="ja-JP" dirty="0"/>
              <a:t>FPGA </a:t>
            </a:r>
            <a:r>
              <a:rPr lang="ja-JP" altLang="en-US" dirty="0"/>
              <a:t>による回路</a:t>
            </a:r>
            <a:endParaRPr kumimoji="1" lang="ja-JP" altLang="en-US"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a:t>
            </a:fld>
            <a:endParaRPr kumimoji="1" lang="ja-JP" altLang="en-US"/>
          </a:p>
        </p:txBody>
      </p:sp>
    </p:spTree>
    <p:extLst>
      <p:ext uri="{BB962C8B-B14F-4D97-AF65-F5344CB8AC3E}">
        <p14:creationId xmlns:p14="http://schemas.microsoft.com/office/powerpoint/2010/main" val="1300350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余談：ムーアの法則と周波数</a:t>
            </a:r>
          </a:p>
        </p:txBody>
      </p:sp>
    </p:spTree>
    <p:extLst>
      <p:ext uri="{BB962C8B-B14F-4D97-AF65-F5344CB8AC3E}">
        <p14:creationId xmlns:p14="http://schemas.microsoft.com/office/powerpoint/2010/main" val="907797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クロック周波数</a:t>
            </a:r>
          </a:p>
        </p:txBody>
      </p:sp>
      <p:sp>
        <p:nvSpPr>
          <p:cNvPr id="3" name="テキスト プレースホルダー 2"/>
          <p:cNvSpPr>
            <a:spLocks noGrp="1"/>
          </p:cNvSpPr>
          <p:nvPr>
            <p:ph type="body" sz="quarter" idx="10"/>
          </p:nvPr>
        </p:nvSpPr>
        <p:spPr>
          <a:xfrm>
            <a:off x="611956" y="1448978"/>
            <a:ext cx="8010089" cy="1439709"/>
          </a:xfrm>
        </p:spPr>
        <p:txBody>
          <a:bodyPr/>
          <a:lstStyle/>
          <a:p>
            <a:r>
              <a:rPr kumimoji="1" lang="en-US" altLang="ja-JP" dirty="0"/>
              <a:t>CPU </a:t>
            </a:r>
            <a:r>
              <a:rPr kumimoji="1" lang="ja-JP" altLang="en-US" dirty="0"/>
              <a:t>のクロック周波数：</a:t>
            </a:r>
            <a:endParaRPr kumimoji="1" lang="en-US" altLang="ja-JP" dirty="0"/>
          </a:p>
          <a:p>
            <a:pPr lvl="1"/>
            <a:r>
              <a:rPr lang="ja-JP" altLang="en-US" dirty="0"/>
              <a:t>１秒間に何回処理を行えるかを表す</a:t>
            </a:r>
          </a:p>
          <a:p>
            <a:pPr lvl="1"/>
            <a:r>
              <a:rPr lang="ja-JP" altLang="en-US" dirty="0"/>
              <a:t>性能を大きく左右</a:t>
            </a:r>
            <a:endParaRPr lang="en-US" altLang="ja-JP" dirty="0"/>
          </a:p>
          <a:p>
            <a:r>
              <a:rPr lang="en-US" altLang="ja-JP" dirty="0"/>
              <a:t>2002</a:t>
            </a:r>
            <a:r>
              <a:rPr lang="ja-JP" altLang="en-US" dirty="0"/>
              <a:t>年頃からほぼ上がっていない</a:t>
            </a:r>
            <a:endParaRPr lang="en-US" altLang="ja-JP" dirty="0"/>
          </a:p>
          <a:p>
            <a:pPr lvl="1"/>
            <a:r>
              <a:rPr lang="ja-JP" altLang="en-US" dirty="0"/>
              <a:t>（実はここ数年はまた少し上がってきてはいる</a:t>
            </a:r>
            <a:endParaRPr lang="en-US" altLang="ja-JP" dirty="0"/>
          </a:p>
        </p:txBody>
      </p:sp>
      <p:graphicFrame>
        <p:nvGraphicFramePr>
          <p:cNvPr id="6" name="グラフ 5">
            <a:extLst>
              <a:ext uri="{FF2B5EF4-FFF2-40B4-BE49-F238E27FC236}">
                <a16:creationId xmlns:a16="http://schemas.microsoft.com/office/drawing/2014/main" id="{ABC134D7-8341-4B3D-8F4D-CEB7DECC6C2F}"/>
              </a:ext>
            </a:extLst>
          </p:cNvPr>
          <p:cNvGraphicFramePr>
            <a:graphicFrameLocks/>
          </p:cNvGraphicFramePr>
          <p:nvPr>
            <p:extLst>
              <p:ext uri="{D42A27DB-BD31-4B8C-83A1-F6EECF244321}">
                <p14:modId xmlns:p14="http://schemas.microsoft.com/office/powerpoint/2010/main" val="581308462"/>
              </p:ext>
            </p:extLst>
          </p:nvPr>
        </p:nvGraphicFramePr>
        <p:xfrm>
          <a:off x="1871970" y="3519001"/>
          <a:ext cx="5154800" cy="29700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58449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周波数向上がストップ</a:t>
            </a:r>
            <a:endParaRPr lang="en-US" altLang="ja-JP" dirty="0"/>
          </a:p>
        </p:txBody>
      </p:sp>
      <p:sp>
        <p:nvSpPr>
          <p:cNvPr id="3" name="テキスト プレースホルダー 2"/>
          <p:cNvSpPr>
            <a:spLocks noGrp="1"/>
          </p:cNvSpPr>
          <p:nvPr>
            <p:ph type="body" sz="quarter" idx="10"/>
          </p:nvPr>
        </p:nvSpPr>
        <p:spPr/>
        <p:txBody>
          <a:bodyPr/>
          <a:lstStyle/>
          <a:p>
            <a:r>
              <a:rPr lang="ja-JP" altLang="en-US" dirty="0">
                <a:solidFill>
                  <a:schemeClr val="accent5"/>
                </a:solidFill>
              </a:rPr>
              <a:t>なぜ？ → 電圧が下げられなくなったから</a:t>
            </a:r>
            <a:endParaRPr lang="en-US" altLang="ja-JP" dirty="0">
              <a:solidFill>
                <a:schemeClr val="accent5"/>
              </a:solidFill>
            </a:endParaRPr>
          </a:p>
          <a:p>
            <a:pPr lvl="1"/>
            <a:r>
              <a:rPr lang="ja-JP" altLang="en-US" dirty="0"/>
              <a:t>エネルギーの壁にぶつかった</a:t>
            </a:r>
            <a:endParaRPr lang="en-US" altLang="ja-JP" dirty="0"/>
          </a:p>
          <a:p>
            <a:pPr lvl="1"/>
            <a:endParaRPr lang="en-US" altLang="ja-JP" dirty="0"/>
          </a:p>
          <a:p>
            <a:pPr marL="457200" indent="-457200">
              <a:buFont typeface="+mj-lt"/>
              <a:buAutoNum type="arabicPeriod"/>
            </a:pPr>
            <a:r>
              <a:rPr lang="ja-JP" altLang="en-US" dirty="0"/>
              <a:t>半導体のスケーリング</a:t>
            </a:r>
            <a:endParaRPr lang="en-US" altLang="ja-JP" dirty="0"/>
          </a:p>
          <a:p>
            <a:pPr marL="457200" indent="-457200">
              <a:buFont typeface="+mj-lt"/>
              <a:buAutoNum type="arabicPeriod"/>
            </a:pPr>
            <a:r>
              <a:rPr lang="en-US" altLang="ja-JP" dirty="0"/>
              <a:t>CPU</a:t>
            </a:r>
            <a:r>
              <a:rPr lang="ja-JP" altLang="en-US" dirty="0"/>
              <a:t> の消費エネルギーとは何なのか</a:t>
            </a:r>
            <a:endParaRPr lang="en-US" altLang="ja-JP" dirty="0"/>
          </a:p>
          <a:p>
            <a:pPr marL="457200" indent="-457200">
              <a:buFont typeface="+mj-lt"/>
              <a:buAutoNum type="arabicPeriod"/>
            </a:pPr>
            <a:r>
              <a:rPr lang="ja-JP" altLang="en-US" dirty="0"/>
              <a:t>ダークシリコン問題</a:t>
            </a:r>
            <a:endParaRPr lang="en-US" altLang="ja-JP" dirty="0"/>
          </a:p>
        </p:txBody>
      </p:sp>
    </p:spTree>
    <p:extLst>
      <p:ext uri="{BB962C8B-B14F-4D97-AF65-F5344CB8AC3E}">
        <p14:creationId xmlns:p14="http://schemas.microsoft.com/office/powerpoint/2010/main" val="387416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ムーアの法則</a:t>
            </a:r>
          </a:p>
        </p:txBody>
      </p:sp>
      <p:sp>
        <p:nvSpPr>
          <p:cNvPr id="3" name="テキスト プレースホルダー 2"/>
          <p:cNvSpPr>
            <a:spLocks noGrp="1"/>
          </p:cNvSpPr>
          <p:nvPr>
            <p:ph type="body" sz="quarter" idx="10"/>
          </p:nvPr>
        </p:nvSpPr>
        <p:spPr>
          <a:xfrm>
            <a:off x="251952" y="1088974"/>
            <a:ext cx="8640096" cy="1530017"/>
          </a:xfrm>
        </p:spPr>
        <p:txBody>
          <a:bodyPr/>
          <a:lstStyle/>
          <a:p>
            <a:r>
              <a:rPr lang="ja-JP" altLang="en-US" dirty="0"/>
              <a:t>「半導体の集積度は</a:t>
            </a:r>
            <a:r>
              <a:rPr lang="en-US" altLang="ja-JP" dirty="0"/>
              <a:t>3</a:t>
            </a:r>
            <a:r>
              <a:rPr lang="ja-JP" altLang="en-US" dirty="0"/>
              <a:t>年ごとに</a:t>
            </a:r>
            <a:r>
              <a:rPr lang="en-US" altLang="ja-JP" dirty="0"/>
              <a:t>4</a:t>
            </a:r>
            <a:r>
              <a:rPr lang="ja-JP" altLang="en-US" dirty="0"/>
              <a:t>倍になる」</a:t>
            </a:r>
            <a:endParaRPr lang="en-US" altLang="ja-JP" dirty="0"/>
          </a:p>
          <a:p>
            <a:pPr lvl="1"/>
            <a:r>
              <a:rPr lang="ja-JP" altLang="en-US" dirty="0"/>
              <a:t>トランジスタのサイズを</a:t>
            </a:r>
            <a:r>
              <a:rPr lang="en-US" altLang="ja-JP" dirty="0"/>
              <a:t>1/2</a:t>
            </a:r>
            <a:r>
              <a:rPr lang="ja-JP" altLang="en-US" dirty="0"/>
              <a:t>に縮小（</a:t>
            </a:r>
            <a:r>
              <a:rPr lang="ja-JP" altLang="en-US" dirty="0">
                <a:solidFill>
                  <a:schemeClr val="accent5"/>
                </a:solidFill>
              </a:rPr>
              <a:t>スケーリング</a:t>
            </a:r>
            <a:r>
              <a:rPr lang="ja-JP" altLang="en-US" dirty="0"/>
              <a:t>）</a:t>
            </a:r>
            <a:br>
              <a:rPr lang="en-US" altLang="ja-JP" dirty="0"/>
            </a:br>
            <a:r>
              <a:rPr lang="ja-JP" altLang="en-US" dirty="0"/>
              <a:t>面積：</a:t>
            </a:r>
            <a:r>
              <a:rPr lang="en-US" altLang="ja-JP" dirty="0"/>
              <a:t>1/2 × 1/2 = 1/4 </a:t>
            </a:r>
          </a:p>
        </p:txBody>
      </p:sp>
      <p:sp>
        <p:nvSpPr>
          <p:cNvPr id="4" name="正方形/長方形 3"/>
          <p:cNvSpPr/>
          <p:nvPr/>
        </p:nvSpPr>
        <p:spPr bwMode="auto">
          <a:xfrm>
            <a:off x="1691968" y="2708993"/>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solidFill>
                <a:schemeClr val="tx1">
                  <a:lumMod val="65000"/>
                  <a:lumOff val="35000"/>
                </a:schemeClr>
              </a:solidFill>
            </a:endParaRPr>
          </a:p>
        </p:txBody>
      </p:sp>
      <p:sp>
        <p:nvSpPr>
          <p:cNvPr id="5" name="正方形/長方形 4"/>
          <p:cNvSpPr/>
          <p:nvPr/>
        </p:nvSpPr>
        <p:spPr bwMode="auto">
          <a:xfrm>
            <a:off x="6012016" y="2708993"/>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solidFill>
                <a:schemeClr val="tx1">
                  <a:lumMod val="65000"/>
                  <a:lumOff val="35000"/>
                </a:schemeClr>
              </a:solidFill>
            </a:endParaRPr>
          </a:p>
        </p:txBody>
      </p:sp>
      <p:sp>
        <p:nvSpPr>
          <p:cNvPr id="6" name="正方形/長方形 5"/>
          <p:cNvSpPr/>
          <p:nvPr/>
        </p:nvSpPr>
        <p:spPr bwMode="auto">
          <a:xfrm>
            <a:off x="1691968" y="2708993"/>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dirty="0">
                <a:solidFill>
                  <a:schemeClr val="tx1">
                    <a:lumMod val="65000"/>
                    <a:lumOff val="35000"/>
                  </a:schemeClr>
                </a:solidFill>
              </a:rPr>
              <a:t>Tr.</a:t>
            </a:r>
            <a:endParaRPr kumimoji="1" lang="ja-JP" altLang="en-US" sz="2400" dirty="0">
              <a:solidFill>
                <a:schemeClr val="tx1">
                  <a:lumMod val="65000"/>
                  <a:lumOff val="35000"/>
                </a:schemeClr>
              </a:solidFill>
            </a:endParaRPr>
          </a:p>
        </p:txBody>
      </p:sp>
      <p:sp>
        <p:nvSpPr>
          <p:cNvPr id="7" name="正方形/長方形 6"/>
          <p:cNvSpPr/>
          <p:nvPr/>
        </p:nvSpPr>
        <p:spPr bwMode="auto">
          <a:xfrm>
            <a:off x="2411976" y="2708992"/>
            <a:ext cx="720008" cy="720008"/>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dirty="0">
                <a:solidFill>
                  <a:schemeClr val="tx1">
                    <a:lumMod val="65000"/>
                    <a:lumOff val="35000"/>
                  </a:schemeClr>
                </a:solidFill>
              </a:rPr>
              <a:t>Tr.</a:t>
            </a:r>
            <a:endParaRPr kumimoji="1" lang="ja-JP" altLang="en-US" sz="2400" dirty="0">
              <a:solidFill>
                <a:schemeClr val="tx1">
                  <a:lumMod val="65000"/>
                  <a:lumOff val="35000"/>
                </a:schemeClr>
              </a:solidFill>
            </a:endParaRPr>
          </a:p>
        </p:txBody>
      </p:sp>
      <p:sp>
        <p:nvSpPr>
          <p:cNvPr id="8" name="正方形/長方形 7"/>
          <p:cNvSpPr/>
          <p:nvPr/>
        </p:nvSpPr>
        <p:spPr bwMode="auto">
          <a:xfrm>
            <a:off x="1691968" y="3429001"/>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dirty="0">
                <a:solidFill>
                  <a:schemeClr val="tx1">
                    <a:lumMod val="65000"/>
                    <a:lumOff val="35000"/>
                  </a:schemeClr>
                </a:solidFill>
              </a:rPr>
              <a:t>Tr.</a:t>
            </a:r>
            <a:endParaRPr kumimoji="1" lang="ja-JP" altLang="en-US" sz="2400" dirty="0">
              <a:solidFill>
                <a:schemeClr val="tx1">
                  <a:lumMod val="65000"/>
                  <a:lumOff val="35000"/>
                </a:schemeClr>
              </a:solidFill>
            </a:endParaRPr>
          </a:p>
        </p:txBody>
      </p:sp>
      <p:sp>
        <p:nvSpPr>
          <p:cNvPr id="9" name="正方形/長方形 8"/>
          <p:cNvSpPr/>
          <p:nvPr/>
        </p:nvSpPr>
        <p:spPr bwMode="auto">
          <a:xfrm>
            <a:off x="2411976" y="3429000"/>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dirty="0">
                <a:solidFill>
                  <a:schemeClr val="tx1">
                    <a:lumMod val="65000"/>
                    <a:lumOff val="35000"/>
                  </a:schemeClr>
                </a:solidFill>
              </a:rPr>
              <a:t>Tr.</a:t>
            </a:r>
            <a:endParaRPr kumimoji="1" lang="ja-JP" altLang="en-US" sz="2400" dirty="0">
              <a:solidFill>
                <a:schemeClr val="tx1">
                  <a:lumMod val="65000"/>
                  <a:lumOff val="35000"/>
                </a:schemeClr>
              </a:solidFill>
            </a:endParaRPr>
          </a:p>
        </p:txBody>
      </p:sp>
      <p:sp>
        <p:nvSpPr>
          <p:cNvPr id="10" name="正方形/長方形 9"/>
          <p:cNvSpPr/>
          <p:nvPr/>
        </p:nvSpPr>
        <p:spPr bwMode="auto">
          <a:xfrm>
            <a:off x="6012015"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1" name="正方形/長方形 10"/>
          <p:cNvSpPr/>
          <p:nvPr/>
        </p:nvSpPr>
        <p:spPr bwMode="auto">
          <a:xfrm>
            <a:off x="6372019"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2" name="正方形/長方形 11"/>
          <p:cNvSpPr/>
          <p:nvPr/>
        </p:nvSpPr>
        <p:spPr bwMode="auto">
          <a:xfrm>
            <a:off x="6012015"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3" name="正方形/長方形 12"/>
          <p:cNvSpPr/>
          <p:nvPr/>
        </p:nvSpPr>
        <p:spPr bwMode="auto">
          <a:xfrm>
            <a:off x="6372019"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4" name="正方形/長方形 13"/>
          <p:cNvSpPr/>
          <p:nvPr/>
        </p:nvSpPr>
        <p:spPr bwMode="auto">
          <a:xfrm>
            <a:off x="6012015" y="306899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5" name="正方形/長方形 14"/>
          <p:cNvSpPr/>
          <p:nvPr/>
        </p:nvSpPr>
        <p:spPr bwMode="auto">
          <a:xfrm>
            <a:off x="6372019" y="306899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6" name="正方形/長方形 15"/>
          <p:cNvSpPr/>
          <p:nvPr/>
        </p:nvSpPr>
        <p:spPr bwMode="auto">
          <a:xfrm>
            <a:off x="6012015" y="2708992"/>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7" name="正方形/長方形 16"/>
          <p:cNvSpPr/>
          <p:nvPr/>
        </p:nvSpPr>
        <p:spPr bwMode="auto">
          <a:xfrm>
            <a:off x="6372019" y="2708992"/>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8" name="正方形/長方形 17"/>
          <p:cNvSpPr/>
          <p:nvPr/>
        </p:nvSpPr>
        <p:spPr bwMode="auto">
          <a:xfrm>
            <a:off x="6732023"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19" name="正方形/長方形 18"/>
          <p:cNvSpPr/>
          <p:nvPr/>
        </p:nvSpPr>
        <p:spPr bwMode="auto">
          <a:xfrm>
            <a:off x="7092027"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0" name="正方形/長方形 19"/>
          <p:cNvSpPr/>
          <p:nvPr/>
        </p:nvSpPr>
        <p:spPr bwMode="auto">
          <a:xfrm>
            <a:off x="6732024"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1" name="正方形/長方形 20"/>
          <p:cNvSpPr/>
          <p:nvPr/>
        </p:nvSpPr>
        <p:spPr bwMode="auto">
          <a:xfrm>
            <a:off x="7092027"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2" name="正方形/長方形 21"/>
          <p:cNvSpPr/>
          <p:nvPr/>
        </p:nvSpPr>
        <p:spPr bwMode="auto">
          <a:xfrm>
            <a:off x="6732023" y="306899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3" name="正方形/長方形 22"/>
          <p:cNvSpPr/>
          <p:nvPr/>
        </p:nvSpPr>
        <p:spPr bwMode="auto">
          <a:xfrm>
            <a:off x="7092027" y="306899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4" name="正方形/長方形 23"/>
          <p:cNvSpPr/>
          <p:nvPr/>
        </p:nvSpPr>
        <p:spPr bwMode="auto">
          <a:xfrm>
            <a:off x="6732023" y="2708992"/>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5" name="正方形/長方形 24"/>
          <p:cNvSpPr/>
          <p:nvPr/>
        </p:nvSpPr>
        <p:spPr bwMode="auto">
          <a:xfrm>
            <a:off x="7092027" y="2708992"/>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r>
              <a:rPr kumimoji="1" lang="en-US" altLang="ja-JP" sz="1600" dirty="0">
                <a:solidFill>
                  <a:schemeClr val="tx1">
                    <a:lumMod val="65000"/>
                    <a:lumOff val="35000"/>
                  </a:schemeClr>
                </a:solidFill>
              </a:rPr>
              <a:t>Tr.</a:t>
            </a:r>
            <a:endParaRPr kumimoji="1" lang="ja-JP" altLang="en-US" sz="1600" dirty="0">
              <a:solidFill>
                <a:schemeClr val="tx1">
                  <a:lumMod val="65000"/>
                  <a:lumOff val="35000"/>
                </a:schemeClr>
              </a:solidFill>
            </a:endParaRPr>
          </a:p>
        </p:txBody>
      </p:sp>
      <p:sp>
        <p:nvSpPr>
          <p:cNvPr id="26" name="右矢印 25"/>
          <p:cNvSpPr/>
          <p:nvPr/>
        </p:nvSpPr>
        <p:spPr bwMode="auto">
          <a:xfrm>
            <a:off x="4031994" y="3158997"/>
            <a:ext cx="1080012"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正方形/長方形 26"/>
          <p:cNvSpPr/>
          <p:nvPr/>
        </p:nvSpPr>
        <p:spPr bwMode="auto">
          <a:xfrm>
            <a:off x="4121995" y="3789004"/>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3</a:t>
            </a:r>
            <a:r>
              <a:rPr kumimoji="1" lang="ja-JP" altLang="en-US" sz="2400" dirty="0">
                <a:solidFill>
                  <a:schemeClr val="tx1">
                    <a:lumMod val="65000"/>
                    <a:lumOff val="35000"/>
                  </a:schemeClr>
                </a:solidFill>
              </a:rPr>
              <a:t>年後</a:t>
            </a:r>
          </a:p>
        </p:txBody>
      </p:sp>
      <p:sp>
        <p:nvSpPr>
          <p:cNvPr id="28" name="正方形/長方形 27"/>
          <p:cNvSpPr/>
          <p:nvPr/>
        </p:nvSpPr>
        <p:spPr bwMode="auto">
          <a:xfrm>
            <a:off x="2051972" y="405900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000" dirty="0">
                <a:solidFill>
                  <a:schemeClr val="tx1">
                    <a:lumMod val="65000"/>
                    <a:lumOff val="35000"/>
                  </a:schemeClr>
                </a:solidFill>
              </a:rPr>
              <a:t>4 </a:t>
            </a:r>
            <a:r>
              <a:rPr kumimoji="1" lang="ja-JP" altLang="en-US" sz="2000" dirty="0">
                <a:solidFill>
                  <a:schemeClr val="tx1">
                    <a:lumMod val="65000"/>
                    <a:lumOff val="35000"/>
                  </a:schemeClr>
                </a:solidFill>
              </a:rPr>
              <a:t>トランジスタ</a:t>
            </a:r>
          </a:p>
        </p:txBody>
      </p:sp>
      <p:sp>
        <p:nvSpPr>
          <p:cNvPr id="29" name="正方形/長方形 28"/>
          <p:cNvSpPr/>
          <p:nvPr/>
        </p:nvSpPr>
        <p:spPr bwMode="auto">
          <a:xfrm>
            <a:off x="6372020" y="405900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000" dirty="0">
                <a:solidFill>
                  <a:schemeClr val="tx1">
                    <a:lumMod val="65000"/>
                    <a:lumOff val="35000"/>
                  </a:schemeClr>
                </a:solidFill>
              </a:rPr>
              <a:t>16 </a:t>
            </a:r>
            <a:r>
              <a:rPr lang="ja-JP" altLang="en-US" sz="2000" dirty="0">
                <a:solidFill>
                  <a:schemeClr val="tx1">
                    <a:lumMod val="65000"/>
                    <a:lumOff val="35000"/>
                  </a:schemeClr>
                </a:solidFill>
              </a:rPr>
              <a:t>トランジスタ</a:t>
            </a:r>
            <a:endParaRPr kumimoji="1" lang="ja-JP" altLang="en-US" sz="2000" dirty="0">
              <a:solidFill>
                <a:schemeClr val="tx1">
                  <a:lumMod val="65000"/>
                  <a:lumOff val="35000"/>
                </a:schemeClr>
              </a:solidFill>
            </a:endParaRPr>
          </a:p>
        </p:txBody>
      </p:sp>
      <p:sp>
        <p:nvSpPr>
          <p:cNvPr id="31" name="テキスト プレースホルダー 2"/>
          <p:cNvSpPr txBox="1">
            <a:spLocks/>
          </p:cNvSpPr>
          <p:nvPr/>
        </p:nvSpPr>
        <p:spPr bwMode="auto">
          <a:xfrm>
            <a:off x="341952" y="4869016"/>
            <a:ext cx="8550095" cy="15300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rgbClr val="9BBB57"/>
              </a:buClr>
              <a:buSzPct val="120000"/>
              <a:buFont typeface="Segoe UI" panose="020B0502040204020203" pitchFamily="34" charset="0"/>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sz="2000" kern="0" dirty="0">
                <a:solidFill>
                  <a:schemeClr val="accent5"/>
                </a:solidFill>
              </a:rPr>
              <a:t>すごいけど，数が増えるだけなの？</a:t>
            </a:r>
            <a:endParaRPr lang="en-US" altLang="ja-JP" sz="2000" kern="0" dirty="0">
              <a:solidFill>
                <a:schemeClr val="accent5"/>
              </a:solidFill>
            </a:endParaRPr>
          </a:p>
        </p:txBody>
      </p:sp>
    </p:spTree>
    <p:extLst>
      <p:ext uri="{BB962C8B-B14F-4D97-AF65-F5344CB8AC3E}">
        <p14:creationId xmlns:p14="http://schemas.microsoft.com/office/powerpoint/2010/main" val="215238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スケーリングの効果</a:t>
            </a:r>
          </a:p>
        </p:txBody>
      </p:sp>
      <p:sp>
        <p:nvSpPr>
          <p:cNvPr id="3" name="テキスト プレースホルダー 2"/>
          <p:cNvSpPr>
            <a:spLocks noGrp="1"/>
          </p:cNvSpPr>
          <p:nvPr>
            <p:ph type="body" sz="quarter" idx="10"/>
          </p:nvPr>
        </p:nvSpPr>
        <p:spPr/>
        <p:txBody>
          <a:bodyPr/>
          <a:lstStyle/>
          <a:p>
            <a:r>
              <a:rPr lang="ja-JP" altLang="en-US" dirty="0"/>
              <a:t>トランジスタあたりで，</a:t>
            </a:r>
            <a:endParaRPr lang="en-US" altLang="ja-JP" dirty="0"/>
          </a:p>
          <a:p>
            <a:pPr lvl="1"/>
            <a:r>
              <a:rPr lang="ja-JP" altLang="en-US" dirty="0"/>
              <a:t>消費エネルギーは </a:t>
            </a:r>
            <a:r>
              <a:rPr lang="en-US" altLang="ja-JP" dirty="0">
                <a:solidFill>
                  <a:schemeClr val="accent5"/>
                </a:solidFill>
              </a:rPr>
              <a:t>1/8 </a:t>
            </a:r>
            <a:r>
              <a:rPr lang="ja-JP" altLang="en-US" dirty="0"/>
              <a:t>に</a:t>
            </a:r>
            <a:endParaRPr lang="en-US" altLang="ja-JP" dirty="0"/>
          </a:p>
          <a:p>
            <a:pPr lvl="1"/>
            <a:r>
              <a:rPr lang="ja-JP" altLang="en-US" dirty="0"/>
              <a:t>遅延も </a:t>
            </a:r>
            <a:r>
              <a:rPr lang="en-US" altLang="ja-JP" dirty="0">
                <a:solidFill>
                  <a:schemeClr val="accent5"/>
                </a:solidFill>
              </a:rPr>
              <a:t>1/2 </a:t>
            </a:r>
            <a:r>
              <a:rPr lang="ja-JP" altLang="en-US" dirty="0">
                <a:solidFill>
                  <a:schemeClr val="accent5"/>
                </a:solidFill>
              </a:rPr>
              <a:t>に</a:t>
            </a:r>
            <a:endParaRPr lang="en-US" altLang="ja-JP" dirty="0">
              <a:solidFill>
                <a:schemeClr val="accent5"/>
              </a:solidFill>
            </a:endParaRPr>
          </a:p>
          <a:p>
            <a:r>
              <a:rPr lang="ja-JP" altLang="en-US" dirty="0"/>
              <a:t>等価回路を使って説明</a:t>
            </a:r>
            <a:endParaRPr lang="en-US" altLang="ja-JP" dirty="0"/>
          </a:p>
          <a:p>
            <a:endParaRPr kumimoji="1" lang="ja-JP" altLang="en-US" dirty="0"/>
          </a:p>
        </p:txBody>
      </p:sp>
      <p:sp>
        <p:nvSpPr>
          <p:cNvPr id="4" name="テキスト プレースホルダー 2"/>
          <p:cNvSpPr txBox="1">
            <a:spLocks/>
          </p:cNvSpPr>
          <p:nvPr/>
        </p:nvSpPr>
        <p:spPr bwMode="auto">
          <a:xfrm>
            <a:off x="251952" y="4869016"/>
            <a:ext cx="8892048" cy="15300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rgbClr val="9BBB57"/>
              </a:buClr>
              <a:buSzPct val="120000"/>
              <a:buFont typeface="Segoe UI" panose="020B0502040204020203" pitchFamily="34" charset="0"/>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endParaRPr lang="en-US" altLang="ja-JP" dirty="0"/>
          </a:p>
        </p:txBody>
      </p:sp>
    </p:spTree>
    <p:extLst>
      <p:ext uri="{BB962C8B-B14F-4D97-AF65-F5344CB8AC3E}">
        <p14:creationId xmlns:p14="http://schemas.microsoft.com/office/powerpoint/2010/main" val="1844650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CMOS </a:t>
            </a:r>
            <a:r>
              <a:rPr kumimoji="1" lang="ja-JP" altLang="en-US" dirty="0"/>
              <a:t>ゲート</a:t>
            </a:r>
            <a:r>
              <a:rPr lang="ja-JP" altLang="en-US" dirty="0"/>
              <a:t>の等価回路</a:t>
            </a:r>
            <a:endParaRPr kumimoji="1" lang="ja-JP" altLang="en-US" dirty="0"/>
          </a:p>
        </p:txBody>
      </p:sp>
      <p:sp>
        <p:nvSpPr>
          <p:cNvPr id="3" name="テキスト プレースホルダー 2"/>
          <p:cNvSpPr>
            <a:spLocks noGrp="1"/>
          </p:cNvSpPr>
          <p:nvPr>
            <p:ph type="body" sz="quarter" idx="10"/>
          </p:nvPr>
        </p:nvSpPr>
        <p:spPr>
          <a:xfrm>
            <a:off x="701957" y="4779015"/>
            <a:ext cx="8262041" cy="1439709"/>
          </a:xfrm>
        </p:spPr>
        <p:txBody>
          <a:bodyPr/>
          <a:lstStyle/>
          <a:p>
            <a:r>
              <a:rPr lang="ja-JP" altLang="en-US" dirty="0"/>
              <a:t>コンデンサと，連動したスイッチによって表せる</a:t>
            </a:r>
            <a:endParaRPr lang="en-US" altLang="ja-JP" dirty="0"/>
          </a:p>
          <a:p>
            <a:pPr lvl="1"/>
            <a:r>
              <a:rPr lang="ja-JP" altLang="en-US" dirty="0"/>
              <a:t>充電：下のスイッチが</a:t>
            </a:r>
            <a:r>
              <a:rPr lang="en-US" altLang="ja-JP" dirty="0"/>
              <a:t>ON</a:t>
            </a:r>
          </a:p>
          <a:p>
            <a:pPr lvl="1"/>
            <a:r>
              <a:rPr lang="ja-JP" altLang="en-US" dirty="0"/>
              <a:t>放電：上のスイッチが</a:t>
            </a:r>
            <a:r>
              <a:rPr lang="en-US" altLang="ja-JP" dirty="0"/>
              <a:t>ON</a:t>
            </a:r>
          </a:p>
          <a:p>
            <a:r>
              <a:rPr lang="en-US" altLang="ja-JP" dirty="0"/>
              <a:t>CPU </a:t>
            </a:r>
            <a:r>
              <a:rPr lang="ja-JP" altLang="en-US" dirty="0"/>
              <a:t>の計算で消費されるエネルギー：</a:t>
            </a:r>
            <a:endParaRPr lang="en-US" altLang="ja-JP" dirty="0"/>
          </a:p>
          <a:p>
            <a:pPr lvl="1"/>
            <a:r>
              <a:rPr lang="ja-JP" altLang="en-US" dirty="0">
                <a:solidFill>
                  <a:schemeClr val="accent5"/>
                </a:solidFill>
              </a:rPr>
              <a:t>スイッチ </a:t>
            </a:r>
            <a:r>
              <a:rPr lang="en-US" altLang="ja-JP" dirty="0">
                <a:solidFill>
                  <a:schemeClr val="accent5"/>
                </a:solidFill>
              </a:rPr>
              <a:t>ON/OFF </a:t>
            </a:r>
            <a:r>
              <a:rPr lang="ja-JP" altLang="en-US" dirty="0">
                <a:solidFill>
                  <a:schemeClr val="accent5"/>
                </a:solidFill>
              </a:rPr>
              <a:t>するためのコンデンサへの充放電</a:t>
            </a:r>
            <a:endParaRPr lang="en-US" altLang="ja-JP" dirty="0">
              <a:solidFill>
                <a:schemeClr val="accent5"/>
              </a:solidFill>
            </a:endParaRPr>
          </a:p>
          <a:p>
            <a:pPr lvl="1"/>
            <a:endParaRPr lang="en-US" altLang="ja-JP" dirty="0"/>
          </a:p>
        </p:txBody>
      </p:sp>
      <p:grpSp>
        <p:nvGrpSpPr>
          <p:cNvPr id="4" name="グループ化 3"/>
          <p:cNvGrpSpPr/>
          <p:nvPr/>
        </p:nvGrpSpPr>
        <p:grpSpPr>
          <a:xfrm rot="5400000">
            <a:off x="6436476" y="2094802"/>
            <a:ext cx="67531" cy="337533"/>
            <a:chOff x="3401870" y="728700"/>
            <a:chExt cx="180020" cy="405045"/>
          </a:xfrm>
        </p:grpSpPr>
        <p:cxnSp>
          <p:nvCxnSpPr>
            <p:cNvPr id="5" name="直線コネクタ 4"/>
            <p:cNvCxnSpPr/>
            <p:nvPr/>
          </p:nvCxnSpPr>
          <p:spPr>
            <a:xfrm>
              <a:off x="3401870" y="773705"/>
              <a:ext cx="180020" cy="45005"/>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3401870" y="818710"/>
              <a:ext cx="180020" cy="45006"/>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3401870" y="863715"/>
              <a:ext cx="180020" cy="45005"/>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401870" y="908720"/>
              <a:ext cx="180020" cy="45006"/>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3401870" y="953725"/>
              <a:ext cx="180020" cy="45005"/>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3401870" y="998730"/>
              <a:ext cx="180020" cy="45006"/>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3401870" y="1043735"/>
              <a:ext cx="180020" cy="45005"/>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3491880" y="1088741"/>
              <a:ext cx="90010" cy="4500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3401870" y="728700"/>
              <a:ext cx="90010" cy="45006"/>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rot="10800000">
            <a:off x="4211996" y="2348988"/>
            <a:ext cx="270036" cy="360048"/>
            <a:chOff x="1871640" y="1988808"/>
            <a:chExt cx="270036" cy="360048"/>
          </a:xfrm>
        </p:grpSpPr>
        <p:cxnSp>
          <p:nvCxnSpPr>
            <p:cNvPr id="15" name="直線コネクタ 14"/>
            <p:cNvCxnSpPr/>
            <p:nvPr/>
          </p:nvCxnSpPr>
          <p:spPr>
            <a:xfrm>
              <a:off x="18716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a:off x="2051664"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8716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2141676"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1" name="グループ化 30"/>
          <p:cNvGrpSpPr/>
          <p:nvPr/>
        </p:nvGrpSpPr>
        <p:grpSpPr>
          <a:xfrm rot="16200000">
            <a:off x="3665523" y="1995452"/>
            <a:ext cx="726521" cy="353582"/>
            <a:chOff x="2675342" y="2348879"/>
            <a:chExt cx="906547" cy="360041"/>
          </a:xfrm>
        </p:grpSpPr>
        <p:sp>
          <p:nvSpPr>
            <p:cNvPr id="32" name="フリーフォーム 31"/>
            <p:cNvSpPr/>
            <p:nvPr/>
          </p:nvSpPr>
          <p:spPr bwMode="auto">
            <a:xfrm rot="16200000">
              <a:off x="2723571" y="2300650"/>
              <a:ext cx="360041" cy="456500"/>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sp>
          <p:nvSpPr>
            <p:cNvPr id="33" name="フリーフォーム 32"/>
            <p:cNvSpPr/>
            <p:nvPr/>
          </p:nvSpPr>
          <p:spPr bwMode="auto">
            <a:xfrm rot="16200000" flipV="1">
              <a:off x="3176846" y="2303875"/>
              <a:ext cx="360040" cy="450047"/>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grpSp>
      <p:pic>
        <p:nvPicPr>
          <p:cNvPr id="34" name="Picture 28" descr="NOT"/>
          <p:cNvPicPr>
            <a:picLocks noChangeAspect="1" noChangeArrowheads="1"/>
          </p:cNvPicPr>
          <p:nvPr/>
        </p:nvPicPr>
        <p:blipFill>
          <a:blip r:embed="rId3"/>
          <a:srcRect/>
          <a:stretch>
            <a:fillRect/>
          </a:stretch>
        </p:blipFill>
        <p:spPr bwMode="auto">
          <a:xfrm>
            <a:off x="971960" y="1808982"/>
            <a:ext cx="717550" cy="720725"/>
          </a:xfrm>
          <a:prstGeom prst="rect">
            <a:avLst/>
          </a:prstGeom>
          <a:noFill/>
        </p:spPr>
      </p:pic>
      <p:cxnSp>
        <p:nvCxnSpPr>
          <p:cNvPr id="35" name="直線コネクタ 34"/>
          <p:cNvCxnSpPr/>
          <p:nvPr/>
        </p:nvCxnSpPr>
        <p:spPr>
          <a:xfrm flipH="1" flipV="1">
            <a:off x="611956" y="2168986"/>
            <a:ext cx="450293" cy="98"/>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a:off x="1601967" y="2168986"/>
            <a:ext cx="450005" cy="0"/>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40" name="グループ化 152"/>
          <p:cNvGrpSpPr/>
          <p:nvPr/>
        </p:nvGrpSpPr>
        <p:grpSpPr>
          <a:xfrm>
            <a:off x="4391998" y="2978994"/>
            <a:ext cx="180002" cy="90001"/>
            <a:chOff x="3643306" y="4500570"/>
            <a:chExt cx="428628" cy="144464"/>
          </a:xfrm>
        </p:grpSpPr>
        <p:cxnSp>
          <p:nvCxnSpPr>
            <p:cNvPr id="41" name="直線コネクタ 40"/>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42" name="直線コネクタ 41"/>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43" name="直線コネクタ 42"/>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44" name="直線コネクタ 43"/>
          <p:cNvCxnSpPr/>
          <p:nvPr/>
        </p:nvCxnSpPr>
        <p:spPr>
          <a:xfrm flipV="1">
            <a:off x="4481999" y="2708992"/>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rot="10800000">
            <a:off x="4121996" y="1628980"/>
            <a:ext cx="360048" cy="360048"/>
            <a:chOff x="4662012" y="908664"/>
            <a:chExt cx="360048" cy="360048"/>
          </a:xfrm>
        </p:grpSpPr>
        <p:cxnSp>
          <p:nvCxnSpPr>
            <p:cNvPr id="24" name="直線コネクタ 23"/>
            <p:cNvCxnSpPr/>
            <p:nvPr/>
          </p:nvCxnSpPr>
          <p:spPr>
            <a:xfrm>
              <a:off x="4662012" y="908664"/>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4842036" y="908664"/>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4662012" y="1268712"/>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4932048" y="908664"/>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flipH="1">
              <a:off x="4932048" y="10436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9" name="直線コネクタ 48"/>
          <p:cNvCxnSpPr/>
          <p:nvPr/>
        </p:nvCxnSpPr>
        <p:spPr>
          <a:xfrm flipV="1">
            <a:off x="3311986" y="2168986"/>
            <a:ext cx="539898" cy="18"/>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p:nvGrpSpPr>
        <p:grpSpPr>
          <a:xfrm rot="16200000" flipV="1">
            <a:off x="4436998" y="2033984"/>
            <a:ext cx="360004" cy="270003"/>
            <a:chOff x="2675342" y="2348879"/>
            <a:chExt cx="906547" cy="360041"/>
          </a:xfrm>
        </p:grpSpPr>
        <p:sp>
          <p:nvSpPr>
            <p:cNvPr id="52" name="フリーフォーム 51"/>
            <p:cNvSpPr/>
            <p:nvPr/>
          </p:nvSpPr>
          <p:spPr bwMode="auto">
            <a:xfrm rot="16200000">
              <a:off x="2723571" y="2300650"/>
              <a:ext cx="360041" cy="456500"/>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sp>
          <p:nvSpPr>
            <p:cNvPr id="53" name="フリーフォーム 52"/>
            <p:cNvSpPr/>
            <p:nvPr/>
          </p:nvSpPr>
          <p:spPr bwMode="auto">
            <a:xfrm rot="16200000" flipV="1">
              <a:off x="3176846" y="2303875"/>
              <a:ext cx="360040" cy="450047"/>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grpSp>
      <p:cxnSp>
        <p:nvCxnSpPr>
          <p:cNvPr id="54" name="直線コネクタ 53"/>
          <p:cNvCxnSpPr/>
          <p:nvPr/>
        </p:nvCxnSpPr>
        <p:spPr>
          <a:xfrm flipH="1">
            <a:off x="4752002" y="2168986"/>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6" name="グループ化 55"/>
          <p:cNvGrpSpPr/>
          <p:nvPr/>
        </p:nvGrpSpPr>
        <p:grpSpPr>
          <a:xfrm>
            <a:off x="4391998" y="1268976"/>
            <a:ext cx="180020" cy="360033"/>
            <a:chOff x="4481992" y="1268760"/>
            <a:chExt cx="180020" cy="360033"/>
          </a:xfrm>
        </p:grpSpPr>
        <p:cxnSp>
          <p:nvCxnSpPr>
            <p:cNvPr id="57" name="直線コネクタ 56"/>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9" name="右矢印 58"/>
          <p:cNvSpPr/>
          <p:nvPr/>
        </p:nvSpPr>
        <p:spPr bwMode="auto">
          <a:xfrm>
            <a:off x="2411976" y="1898983"/>
            <a:ext cx="720008"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66" name="グループ化 65"/>
          <p:cNvGrpSpPr/>
          <p:nvPr/>
        </p:nvGrpSpPr>
        <p:grpSpPr>
          <a:xfrm>
            <a:off x="7542033" y="1538979"/>
            <a:ext cx="270012" cy="450012"/>
            <a:chOff x="5787000" y="1944000"/>
            <a:chExt cx="270012" cy="450012"/>
          </a:xfrm>
        </p:grpSpPr>
        <p:cxnSp>
          <p:nvCxnSpPr>
            <p:cNvPr id="61" name="直線コネクタ 60"/>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63" name="円/楕円 62"/>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67" name="グループ化 66"/>
          <p:cNvGrpSpPr/>
          <p:nvPr/>
        </p:nvGrpSpPr>
        <p:grpSpPr>
          <a:xfrm>
            <a:off x="7722035" y="2528990"/>
            <a:ext cx="90012" cy="450012"/>
            <a:chOff x="5967000" y="1944000"/>
            <a:chExt cx="90012" cy="450012"/>
          </a:xfrm>
        </p:grpSpPr>
        <p:cxnSp>
          <p:nvCxnSpPr>
            <p:cNvPr id="68" name="直線コネクタ 67"/>
            <p:cNvCxnSpPr>
              <a:stCxn id="70"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70" name="円/楕円 69"/>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72" name="グループ化 152"/>
          <p:cNvGrpSpPr/>
          <p:nvPr/>
        </p:nvGrpSpPr>
        <p:grpSpPr>
          <a:xfrm>
            <a:off x="7677754" y="3248997"/>
            <a:ext cx="180002" cy="90001"/>
            <a:chOff x="3643306" y="4500570"/>
            <a:chExt cx="428628" cy="144464"/>
          </a:xfrm>
        </p:grpSpPr>
        <p:cxnSp>
          <p:nvCxnSpPr>
            <p:cNvPr id="73" name="直線コネクタ 7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4" name="直線コネクタ 7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5" name="直線コネクタ 7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76" name="直線コネクタ 75"/>
          <p:cNvCxnSpPr/>
          <p:nvPr/>
        </p:nvCxnSpPr>
        <p:spPr>
          <a:xfrm flipV="1">
            <a:off x="7767755" y="2978995"/>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77" name="グループ化 76"/>
          <p:cNvGrpSpPr/>
          <p:nvPr/>
        </p:nvGrpSpPr>
        <p:grpSpPr>
          <a:xfrm>
            <a:off x="7677754" y="1178975"/>
            <a:ext cx="180020" cy="360033"/>
            <a:chOff x="4481992" y="1268760"/>
            <a:chExt cx="180020" cy="360033"/>
          </a:xfrm>
        </p:grpSpPr>
        <p:cxnSp>
          <p:nvCxnSpPr>
            <p:cNvPr id="78" name="直線コネクタ 77"/>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0" name="直線コネクタ 79"/>
          <p:cNvCxnSpPr/>
          <p:nvPr/>
        </p:nvCxnSpPr>
        <p:spPr>
          <a:xfrm flipV="1">
            <a:off x="7767755" y="1988984"/>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7767755" y="2258987"/>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7" name="グループ化 86"/>
          <p:cNvGrpSpPr/>
          <p:nvPr/>
        </p:nvGrpSpPr>
        <p:grpSpPr>
          <a:xfrm rot="10800000">
            <a:off x="6822025" y="2078985"/>
            <a:ext cx="90012" cy="360048"/>
            <a:chOff x="2051664" y="1988808"/>
            <a:chExt cx="90012" cy="360048"/>
          </a:xfrm>
        </p:grpSpPr>
        <p:cxnSp>
          <p:nvCxnSpPr>
            <p:cNvPr id="89" name="直線コネクタ 88"/>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152"/>
          <p:cNvGrpSpPr/>
          <p:nvPr/>
        </p:nvGrpSpPr>
        <p:grpSpPr>
          <a:xfrm>
            <a:off x="7092028" y="3248998"/>
            <a:ext cx="180002" cy="90001"/>
            <a:chOff x="3643306" y="4500570"/>
            <a:chExt cx="428628" cy="144464"/>
          </a:xfrm>
        </p:grpSpPr>
        <p:cxnSp>
          <p:nvCxnSpPr>
            <p:cNvPr id="93" name="直線コネクタ 9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4" name="直線コネクタ 9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5" name="直線コネクタ 9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96" name="フリーフォーム 95"/>
          <p:cNvSpPr/>
          <p:nvPr/>
        </p:nvSpPr>
        <p:spPr bwMode="auto">
          <a:xfrm rot="5400000" flipH="1">
            <a:off x="6552021" y="2618990"/>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97" name="直線コネクタ 96"/>
          <p:cNvCxnSpPr/>
          <p:nvPr/>
        </p:nvCxnSpPr>
        <p:spPr>
          <a:xfrm>
            <a:off x="6642023" y="2258987"/>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bwMode="auto">
          <a:xfrm>
            <a:off x="5292008" y="1898983"/>
            <a:ext cx="720008"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00" name="直線コネクタ 99"/>
          <p:cNvCxnSpPr/>
          <p:nvPr/>
        </p:nvCxnSpPr>
        <p:spPr>
          <a:xfrm>
            <a:off x="6102017" y="2258987"/>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bwMode="auto">
          <a:xfrm>
            <a:off x="1151962"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NOT</a:t>
            </a:r>
            <a:r>
              <a:rPr lang="ja-JP" altLang="en-US" sz="2400" dirty="0">
                <a:solidFill>
                  <a:schemeClr val="tx1">
                    <a:lumMod val="65000"/>
                    <a:lumOff val="35000"/>
                  </a:schemeClr>
                </a:solidFill>
              </a:rPr>
              <a:t>ゲート</a:t>
            </a:r>
            <a:endParaRPr kumimoji="1" lang="ja-JP" altLang="en-US" sz="2400" dirty="0">
              <a:solidFill>
                <a:schemeClr val="tx1">
                  <a:lumMod val="65000"/>
                  <a:lumOff val="35000"/>
                </a:schemeClr>
              </a:solidFill>
            </a:endParaRPr>
          </a:p>
        </p:txBody>
      </p:sp>
      <p:sp>
        <p:nvSpPr>
          <p:cNvPr id="82" name="正方形/長方形 81"/>
          <p:cNvSpPr/>
          <p:nvPr/>
        </p:nvSpPr>
        <p:spPr bwMode="auto">
          <a:xfrm>
            <a:off x="4121995"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CMOS </a:t>
            </a:r>
            <a:endParaRPr kumimoji="1" lang="ja-JP" altLang="en-US" sz="2400" dirty="0">
              <a:solidFill>
                <a:schemeClr val="tx1">
                  <a:lumMod val="65000"/>
                  <a:lumOff val="35000"/>
                </a:schemeClr>
              </a:solidFill>
            </a:endParaRPr>
          </a:p>
        </p:txBody>
      </p:sp>
      <p:sp>
        <p:nvSpPr>
          <p:cNvPr id="83" name="正方形/長方形 82"/>
          <p:cNvSpPr/>
          <p:nvPr/>
        </p:nvSpPr>
        <p:spPr bwMode="auto">
          <a:xfrm>
            <a:off x="6912026"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r>
              <a:rPr kumimoji="1" lang="ja-JP" altLang="en-US" sz="2000" dirty="0">
                <a:solidFill>
                  <a:schemeClr val="tx1">
                    <a:lumMod val="65000"/>
                    <a:lumOff val="35000"/>
                  </a:schemeClr>
                </a:solidFill>
              </a:rPr>
              <a:t>等価回路</a:t>
            </a:r>
          </a:p>
        </p:txBody>
      </p:sp>
      <p:sp>
        <p:nvSpPr>
          <p:cNvPr id="84" name="正方形/長方形 83"/>
          <p:cNvSpPr/>
          <p:nvPr/>
        </p:nvSpPr>
        <p:spPr bwMode="auto">
          <a:xfrm>
            <a:off x="6912026" y="818971"/>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spTree>
    <p:extLst>
      <p:ext uri="{BB962C8B-B14F-4D97-AF65-F5344CB8AC3E}">
        <p14:creationId xmlns:p14="http://schemas.microsoft.com/office/powerpoint/2010/main" val="1882043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消費エネルギーと遅延</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1178975"/>
                <a:ext cx="8010089" cy="5219751"/>
              </a:xfrm>
            </p:spPr>
            <p:txBody>
              <a:bodyPr/>
              <a:lstStyle/>
              <a:p>
                <a:r>
                  <a:rPr lang="ja-JP" altLang="en-US" dirty="0"/>
                  <a:t>コンデンサへの充電に必要なエネルギー</a:t>
                </a:r>
                <a:endParaRPr lang="en-US" altLang="ja-JP" dirty="0"/>
              </a:p>
              <a:p>
                <a:pPr lvl="1"/>
                <a14:m>
                  <m:oMath xmlns:m="http://schemas.openxmlformats.org/officeDocument/2006/math">
                    <m:f>
                      <m:fPr>
                        <m:ctrlPr>
                          <a:rPr lang="en-US" altLang="ja-JP" i="1" dirty="0" smtClean="0">
                            <a:solidFill>
                              <a:schemeClr val="accent5"/>
                            </a:solidFill>
                            <a:latin typeface="Cambria Math" panose="02040503050406030204" pitchFamily="18" charset="0"/>
                          </a:rPr>
                        </m:ctrlPr>
                      </m:fPr>
                      <m:num>
                        <m:r>
                          <a:rPr lang="en-US" altLang="ja-JP" i="1" dirty="0" smtClean="0">
                            <a:solidFill>
                              <a:schemeClr val="accent5"/>
                            </a:solidFill>
                            <a:latin typeface="Cambria Math" panose="02040503050406030204" pitchFamily="18" charset="0"/>
                          </a:rPr>
                          <m:t>1</m:t>
                        </m:r>
                      </m:num>
                      <m:den>
                        <m:r>
                          <a:rPr lang="en-US" altLang="ja-JP" i="1" dirty="0" smtClean="0">
                            <a:solidFill>
                              <a:schemeClr val="accent5"/>
                            </a:solidFill>
                            <a:latin typeface="Cambria Math" panose="02040503050406030204" pitchFamily="18" charset="0"/>
                          </a:rPr>
                          <m:t>2</m:t>
                        </m:r>
                      </m:den>
                    </m:f>
                    <m:r>
                      <a:rPr lang="en-US" altLang="ja-JP" i="1" dirty="0" smtClean="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𝐶</m:t>
                    </m:r>
                    <m:sSup>
                      <m:sSupPr>
                        <m:ctrlPr>
                          <a:rPr lang="en-US" altLang="ja-JP" i="1" dirty="0" smtClean="0">
                            <a:solidFill>
                              <a:schemeClr val="accent5"/>
                            </a:solidFill>
                            <a:latin typeface="Cambria Math" panose="02040503050406030204" pitchFamily="18" charset="0"/>
                          </a:rPr>
                        </m:ctrlPr>
                      </m:sSupPr>
                      <m:e>
                        <m:r>
                          <a:rPr lang="en-US" altLang="ja-JP" i="1" dirty="0" smtClean="0">
                            <a:solidFill>
                              <a:schemeClr val="accent5"/>
                            </a:solidFill>
                            <a:latin typeface="Cambria Math" panose="02040503050406030204" pitchFamily="18" charset="0"/>
                          </a:rPr>
                          <m:t>𝑉</m:t>
                        </m:r>
                      </m:e>
                      <m:sup>
                        <m:r>
                          <a:rPr lang="en-US" altLang="ja-JP" i="1" dirty="0" smtClean="0">
                            <a:solidFill>
                              <a:schemeClr val="accent5"/>
                            </a:solidFill>
                            <a:latin typeface="Cambria Math" panose="02040503050406030204" pitchFamily="18" charset="0"/>
                          </a:rPr>
                          <m:t>2</m:t>
                        </m:r>
                      </m:sup>
                    </m:sSup>
                  </m:oMath>
                </a14:m>
                <a:endParaRPr lang="en-US" altLang="ja-JP" dirty="0">
                  <a:solidFill>
                    <a:schemeClr val="accent5"/>
                  </a:solidFill>
                </a:endParaRPr>
              </a:p>
              <a:p>
                <a:r>
                  <a:rPr lang="ja-JP" altLang="en-US" i="0" dirty="0">
                    <a:latin typeface="+mj-lt"/>
                  </a:rPr>
                  <a:t>サイズと電圧を</a:t>
                </a:r>
                <a14:m>
                  <m:oMath xmlns:m="http://schemas.openxmlformats.org/officeDocument/2006/math">
                    <m:r>
                      <a:rPr lang="en-US" altLang="ja-JP" b="0" i="1" dirty="0" smtClean="0">
                        <a:solidFill>
                          <a:schemeClr val="accent5"/>
                        </a:solidFill>
                        <a:latin typeface="Cambria Math" panose="02040503050406030204" pitchFamily="18" charset="0"/>
                      </a:rPr>
                      <m:t> </m:t>
                    </m:r>
                    <m:r>
                      <a:rPr lang="en-US" altLang="ja-JP" i="1" dirty="0" smtClean="0">
                        <a:latin typeface="Cambria Math" panose="02040503050406030204" pitchFamily="18" charset="0"/>
                      </a:rPr>
                      <m:t>1/</m:t>
                    </m:r>
                    <m:r>
                      <a:rPr lang="en-US" altLang="ja-JP" i="1" dirty="0" smtClean="0">
                        <a:latin typeface="Cambria Math" panose="02040503050406030204" pitchFamily="18" charset="0"/>
                      </a:rPr>
                      <m:t>𝐾</m:t>
                    </m:r>
                  </m:oMath>
                </a14:m>
                <a:r>
                  <a:rPr lang="ja-JP" altLang="en-US" dirty="0"/>
                  <a:t> 倍にスケーリングした場合</a:t>
                </a:r>
                <a:endParaRPr lang="en-US" altLang="ja-JP" dirty="0"/>
              </a:p>
              <a:p>
                <a:pPr lvl="1"/>
                <a:r>
                  <a:rPr lang="en-US" altLang="ja-JP" dirty="0"/>
                  <a:t>C: </a:t>
                </a:r>
                <a:r>
                  <a:rPr lang="ja-JP" altLang="en-US" dirty="0"/>
                  <a:t>　</a:t>
                </a:r>
                <a:r>
                  <a:rPr lang="en-US" altLang="ja-JP" dirty="0"/>
                  <a:t>		</a:t>
                </a:r>
                <a14:m>
                  <m:oMath xmlns:m="http://schemas.openxmlformats.org/officeDocument/2006/math">
                    <m:r>
                      <a:rPr lang="en-US" altLang="ja-JP" i="1" dirty="0" smtClean="0">
                        <a:latin typeface="Cambria Math" panose="02040503050406030204" pitchFamily="18" charset="0"/>
                      </a:rPr>
                      <m:t>1/</m:t>
                    </m:r>
                    <m:r>
                      <a:rPr lang="en-US" altLang="ja-JP" i="1" dirty="0" smtClean="0">
                        <a:latin typeface="Cambria Math" panose="02040503050406030204" pitchFamily="18" charset="0"/>
                      </a:rPr>
                      <m:t>𝐾</m:t>
                    </m:r>
                  </m:oMath>
                </a14:m>
                <a:r>
                  <a:rPr lang="en-US" altLang="ja-JP" dirty="0"/>
                  <a:t>  </a:t>
                </a:r>
                <a:r>
                  <a:rPr lang="ja-JP" altLang="en-US" sz="1600" dirty="0"/>
                  <a:t>（面積 </a:t>
                </a:r>
                <a14:m>
                  <m:oMath xmlns:m="http://schemas.openxmlformats.org/officeDocument/2006/math">
                    <m:r>
                      <a:rPr lang="en-US" altLang="ja-JP" sz="1600" i="1" dirty="0" smtClean="0">
                        <a:latin typeface="Cambria Math" panose="02040503050406030204" pitchFamily="18" charset="0"/>
                      </a:rPr>
                      <m:t>1/</m:t>
                    </m:r>
                    <m:sSup>
                      <m:sSupPr>
                        <m:ctrlPr>
                          <a:rPr lang="en-US" altLang="ja-JP" sz="1600" i="1" dirty="0" smtClean="0">
                            <a:latin typeface="Cambria Math" panose="02040503050406030204" pitchFamily="18" charset="0"/>
                          </a:rPr>
                        </m:ctrlPr>
                      </m:sSupPr>
                      <m:e>
                        <m:r>
                          <a:rPr lang="en-US" altLang="ja-JP" sz="1600" i="1" dirty="0" smtClean="0">
                            <a:latin typeface="Cambria Math" panose="02040503050406030204" pitchFamily="18" charset="0"/>
                          </a:rPr>
                          <m:t>𝐾</m:t>
                        </m:r>
                      </m:e>
                      <m:sup>
                        <m:r>
                          <a:rPr lang="en-US" altLang="ja-JP" sz="1600" i="1" dirty="0" smtClean="0">
                            <a:latin typeface="Cambria Math" panose="02040503050406030204" pitchFamily="18" charset="0"/>
                          </a:rPr>
                          <m:t>2</m:t>
                        </m:r>
                      </m:sup>
                    </m:sSup>
                  </m:oMath>
                </a14:m>
                <a:r>
                  <a:rPr lang="en-US" altLang="ja-JP" sz="1600" dirty="0"/>
                  <a:t>, </a:t>
                </a:r>
                <a:r>
                  <a:rPr lang="ja-JP" altLang="en-US" sz="1600" dirty="0"/>
                  <a:t>厚さ </a:t>
                </a:r>
                <a14:m>
                  <m:oMath xmlns:m="http://schemas.openxmlformats.org/officeDocument/2006/math">
                    <m:r>
                      <a:rPr lang="en-US" altLang="ja-JP" sz="1600" i="1" dirty="0" smtClean="0">
                        <a:latin typeface="Cambria Math" panose="02040503050406030204" pitchFamily="18" charset="0"/>
                      </a:rPr>
                      <m:t>1/</m:t>
                    </m:r>
                    <m:r>
                      <a:rPr lang="en-US" altLang="ja-JP" sz="1600" i="1" dirty="0" smtClean="0">
                        <a:latin typeface="Cambria Math" panose="02040503050406030204" pitchFamily="18" charset="0"/>
                      </a:rPr>
                      <m:t>𝐾</m:t>
                    </m:r>
                  </m:oMath>
                </a14:m>
                <a:r>
                  <a:rPr lang="en-US" altLang="ja-JP" sz="1600" dirty="0"/>
                  <a:t> </a:t>
                </a:r>
                <a:r>
                  <a:rPr lang="ja-JP" altLang="en-US" sz="1600" dirty="0"/>
                  <a:t>より）</a:t>
                </a:r>
                <a:endParaRPr lang="en-US" altLang="ja-JP" dirty="0"/>
              </a:p>
              <a:p>
                <a:pPr lvl="1"/>
                <a:r>
                  <a:rPr lang="en-US" altLang="ja-JP" dirty="0">
                    <a:solidFill>
                      <a:schemeClr val="accent5"/>
                    </a:solidFill>
                  </a:rPr>
                  <a:t>V: </a:t>
                </a:r>
                <a:r>
                  <a:rPr lang="ja-JP" altLang="en-US" dirty="0"/>
                  <a:t>　</a:t>
                </a:r>
                <a:r>
                  <a:rPr lang="en-US" altLang="ja-JP" dirty="0"/>
                  <a:t>		</a:t>
                </a:r>
                <a14:m>
                  <m:oMath xmlns:m="http://schemas.openxmlformats.org/officeDocument/2006/math">
                    <m:r>
                      <a:rPr lang="en-US" altLang="ja-JP" i="1" dirty="0" smtClean="0">
                        <a:solidFill>
                          <a:schemeClr val="accent5"/>
                        </a:solidFill>
                        <a:latin typeface="Cambria Math" panose="02040503050406030204" pitchFamily="18" charset="0"/>
                      </a:rPr>
                      <m:t>1/</m:t>
                    </m:r>
                    <m:r>
                      <a:rPr lang="en-US" altLang="ja-JP" i="1" dirty="0" smtClean="0">
                        <a:solidFill>
                          <a:schemeClr val="accent5"/>
                        </a:solidFill>
                        <a:latin typeface="Cambria Math" panose="02040503050406030204" pitchFamily="18" charset="0"/>
                      </a:rPr>
                      <m:t>𝐾</m:t>
                    </m:r>
                  </m:oMath>
                </a14:m>
                <a:endParaRPr lang="en-US" altLang="ja-JP" dirty="0">
                  <a:solidFill>
                    <a:schemeClr val="accent5"/>
                  </a:solidFill>
                </a:endParaRPr>
              </a:p>
              <a:p>
                <a:pPr lvl="1"/>
                <a:r>
                  <a:rPr lang="ja-JP" altLang="en-US" dirty="0">
                    <a:solidFill>
                      <a:schemeClr val="accent5"/>
                    </a:solidFill>
                  </a:rPr>
                  <a:t>エネルギー：</a:t>
                </a:r>
                <a:r>
                  <a:rPr lang="en-US" altLang="ja-JP" dirty="0">
                    <a:solidFill>
                      <a:schemeClr val="accent5"/>
                    </a:solidFill>
                  </a:rPr>
                  <a:t>	</a:t>
                </a:r>
                <a14:m>
                  <m:oMath xmlns:m="http://schemas.openxmlformats.org/officeDocument/2006/math">
                    <m:r>
                      <a:rPr lang="en-US" altLang="ja-JP" i="1" dirty="0" smtClean="0">
                        <a:solidFill>
                          <a:schemeClr val="accent5"/>
                        </a:solidFill>
                        <a:latin typeface="Cambria Math" panose="02040503050406030204" pitchFamily="18" charset="0"/>
                      </a:rPr>
                      <m:t>1/</m:t>
                    </m:r>
                    <m:sSup>
                      <m:sSupPr>
                        <m:ctrlPr>
                          <a:rPr lang="en-US" altLang="ja-JP" i="1" dirty="0" smtClean="0">
                            <a:solidFill>
                              <a:schemeClr val="accent5"/>
                            </a:solidFill>
                            <a:latin typeface="Cambria Math" panose="02040503050406030204" pitchFamily="18" charset="0"/>
                          </a:rPr>
                        </m:ctrlPr>
                      </m:sSupPr>
                      <m:e>
                        <m:r>
                          <a:rPr lang="en-US" altLang="ja-JP" i="1" dirty="0" smtClean="0">
                            <a:solidFill>
                              <a:schemeClr val="accent5"/>
                            </a:solidFill>
                            <a:latin typeface="Cambria Math" panose="02040503050406030204" pitchFamily="18" charset="0"/>
                          </a:rPr>
                          <m:t>𝐾</m:t>
                        </m:r>
                      </m:e>
                      <m:sup>
                        <m:r>
                          <a:rPr lang="en-US" altLang="ja-JP" i="1" dirty="0" smtClean="0">
                            <a:solidFill>
                              <a:schemeClr val="accent5"/>
                            </a:solidFill>
                            <a:latin typeface="Cambria Math" panose="02040503050406030204" pitchFamily="18" charset="0"/>
                          </a:rPr>
                          <m:t>3</m:t>
                        </m:r>
                      </m:sup>
                    </m:sSup>
                  </m:oMath>
                </a14:m>
                <a:endParaRPr lang="en-US" altLang="ja-JP" dirty="0">
                  <a:solidFill>
                    <a:schemeClr val="accent5"/>
                  </a:solidFill>
                </a:endParaRPr>
              </a:p>
              <a:p>
                <a:r>
                  <a:rPr lang="en-US" altLang="ja-JP" dirty="0"/>
                  <a:t>C </a:t>
                </a:r>
                <a:r>
                  <a:rPr lang="ja-JP" altLang="en-US" dirty="0"/>
                  <a:t>が小さくなり充電にかかる時間が減るので，遅延も </a:t>
                </a:r>
                <a14:m>
                  <m:oMath xmlns:m="http://schemas.openxmlformats.org/officeDocument/2006/math">
                    <m:r>
                      <a:rPr lang="en-US" altLang="ja-JP" i="1" dirty="0" smtClean="0">
                        <a:latin typeface="Cambria Math" panose="02040503050406030204" pitchFamily="18" charset="0"/>
                      </a:rPr>
                      <m:t>1/</m:t>
                    </m:r>
                    <m:r>
                      <a:rPr lang="en-US" altLang="ja-JP" i="1" dirty="0" smtClean="0">
                        <a:latin typeface="Cambria Math" panose="02040503050406030204" pitchFamily="18" charset="0"/>
                      </a:rPr>
                      <m:t>𝐾</m:t>
                    </m:r>
                  </m:oMath>
                </a14:m>
                <a:r>
                  <a:rPr lang="en-US" altLang="ja-JP" dirty="0"/>
                  <a:t> </a:t>
                </a:r>
                <a:r>
                  <a:rPr lang="ja-JP" altLang="en-US" dirty="0"/>
                  <a:t>に</a:t>
                </a:r>
                <a:endParaRPr lang="en-US" altLang="ja-JP" dirty="0"/>
              </a:p>
              <a:p>
                <a:pPr lvl="1"/>
                <a:r>
                  <a:rPr lang="ja-JP" altLang="en-US" dirty="0"/>
                  <a:t>結果として，周波数は </a:t>
                </a:r>
                <a14:m>
                  <m:oMath xmlns:m="http://schemas.openxmlformats.org/officeDocument/2006/math">
                    <m:r>
                      <a:rPr lang="en-US" altLang="ja-JP" i="1" dirty="0" smtClean="0">
                        <a:latin typeface="Cambria Math" panose="02040503050406030204" pitchFamily="18" charset="0"/>
                      </a:rPr>
                      <m:t>𝐾</m:t>
                    </m:r>
                  </m:oMath>
                </a14:m>
                <a:r>
                  <a:rPr lang="en-US" altLang="ja-JP" dirty="0"/>
                  <a:t> </a:t>
                </a:r>
                <a:r>
                  <a:rPr lang="ja-JP" altLang="en-US" dirty="0"/>
                  <a:t>倍に</a:t>
                </a:r>
                <a:endParaRPr lang="en-US" altLang="ja-JP" dirty="0"/>
              </a:p>
              <a:p>
                <a:r>
                  <a:rPr lang="ja-JP" altLang="en-US" dirty="0"/>
                  <a:t>（実際は配線などにも </a:t>
                </a:r>
                <a:r>
                  <a:rPr lang="en-US" altLang="ja-JP" dirty="0"/>
                  <a:t>C </a:t>
                </a:r>
                <a:r>
                  <a:rPr lang="ja-JP" altLang="en-US" dirty="0"/>
                  <a:t>が存在するので，もう少し複雑</a:t>
                </a:r>
                <a:endParaRPr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1178975"/>
                <a:ext cx="8010089" cy="5219751"/>
              </a:xfrm>
              <a:blipFill>
                <a:blip r:embed="rId3"/>
                <a:stretch>
                  <a:fillRect l="-6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85327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チップ全体の消費エネルギー</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1088974"/>
                <a:ext cx="8370093" cy="5219751"/>
              </a:xfrm>
            </p:spPr>
            <p:txBody>
              <a:bodyPr/>
              <a:lstStyle/>
              <a:p>
                <a14:m>
                  <m:oMath xmlns:m="http://schemas.openxmlformats.org/officeDocument/2006/math">
                    <m:r>
                      <a:rPr lang="en-US" altLang="ja-JP" i="1" dirty="0" smtClean="0">
                        <a:latin typeface="Cambria Math" panose="02040503050406030204" pitchFamily="18" charset="0"/>
                      </a:rPr>
                      <m:t>1/</m:t>
                    </m:r>
                    <m:r>
                      <a:rPr lang="en-US" altLang="ja-JP" i="1" dirty="0" smtClean="0">
                        <a:latin typeface="Cambria Math" panose="02040503050406030204" pitchFamily="18" charset="0"/>
                      </a:rPr>
                      <m:t>𝐾</m:t>
                    </m:r>
                  </m:oMath>
                </a14:m>
                <a:r>
                  <a:rPr lang="en-US" altLang="ja-JP" dirty="0"/>
                  <a:t> </a:t>
                </a:r>
                <a:r>
                  <a:rPr lang="ja-JP" altLang="en-US" dirty="0"/>
                  <a:t>倍にスケーリングした場合，チップ全体では，</a:t>
                </a:r>
                <a:endParaRPr lang="en-US" altLang="ja-JP" dirty="0"/>
              </a:p>
              <a:p>
                <a:pPr lvl="1"/>
                <a:r>
                  <a:rPr lang="ja-JP" altLang="en-US" dirty="0"/>
                  <a:t>個々のトランジスタのエネルギー：　</a:t>
                </a:r>
                <a:r>
                  <a:rPr lang="en-US" altLang="ja-JP" dirty="0"/>
                  <a:t>	</a:t>
                </a:r>
                <a14:m>
                  <m:oMath xmlns:m="http://schemas.openxmlformats.org/officeDocument/2006/math">
                    <m:r>
                      <a:rPr lang="en-US" altLang="ja-JP" i="1" dirty="0" smtClean="0">
                        <a:latin typeface="Cambria Math" panose="02040503050406030204" pitchFamily="18" charset="0"/>
                      </a:rPr>
                      <m:t>1/</m:t>
                    </m:r>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𝐾</m:t>
                        </m:r>
                      </m:e>
                      <m:sup>
                        <m:r>
                          <a:rPr lang="en-US" altLang="ja-JP" i="1" dirty="0" smtClean="0">
                            <a:latin typeface="Cambria Math" panose="02040503050406030204" pitchFamily="18" charset="0"/>
                          </a:rPr>
                          <m:t>3</m:t>
                        </m:r>
                      </m:sup>
                    </m:sSup>
                  </m:oMath>
                </a14:m>
                <a:endParaRPr lang="en-US" altLang="ja-JP" dirty="0"/>
              </a:p>
              <a:p>
                <a:pPr lvl="1"/>
                <a:r>
                  <a:rPr lang="ja-JP" altLang="en-US" dirty="0"/>
                  <a:t>トランジスタの個数：　</a:t>
                </a:r>
                <a:r>
                  <a:rPr lang="en-US" altLang="ja-JP" dirty="0"/>
                  <a:t>			</a:t>
                </a:r>
                <a14:m>
                  <m:oMath xmlns:m="http://schemas.openxmlformats.org/officeDocument/2006/math">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𝐾</m:t>
                        </m:r>
                      </m:e>
                      <m:sup>
                        <m:r>
                          <a:rPr lang="en-US" altLang="ja-JP" i="1" dirty="0" smtClean="0">
                            <a:latin typeface="Cambria Math" panose="02040503050406030204" pitchFamily="18" charset="0"/>
                          </a:rPr>
                          <m:t>2</m:t>
                        </m:r>
                      </m:sup>
                    </m:sSup>
                  </m:oMath>
                </a14:m>
                <a:endParaRPr lang="en-US" altLang="ja-JP" dirty="0"/>
              </a:p>
              <a:p>
                <a:pPr lvl="1"/>
                <a:r>
                  <a:rPr lang="ja-JP" altLang="en-US" dirty="0"/>
                  <a:t>周波数（動作回数）：　</a:t>
                </a:r>
                <a:r>
                  <a:rPr lang="en-US" altLang="ja-JP" dirty="0"/>
                  <a:t>			</a:t>
                </a:r>
                <a14:m>
                  <m:oMath xmlns:m="http://schemas.openxmlformats.org/officeDocument/2006/math">
                    <m:r>
                      <a:rPr lang="en-US" altLang="ja-JP" i="1" dirty="0">
                        <a:latin typeface="Cambria Math" panose="02040503050406030204" pitchFamily="18" charset="0"/>
                      </a:rPr>
                      <m:t>𝐾</m:t>
                    </m:r>
                  </m:oMath>
                </a14:m>
                <a:endParaRPr lang="en-US" altLang="ja-JP" dirty="0"/>
              </a:p>
              <a:p>
                <a:pPr lvl="1"/>
                <a:r>
                  <a:rPr lang="ja-JP" altLang="en-US" dirty="0"/>
                  <a:t>全体の消費エネルギー：</a:t>
                </a:r>
                <a:r>
                  <a:rPr lang="en-US" altLang="ja-JP" dirty="0"/>
                  <a:t>			</a:t>
                </a:r>
                <a14:m>
                  <m:oMath xmlns:m="http://schemas.openxmlformats.org/officeDocument/2006/math">
                    <m:r>
                      <a:rPr lang="en-US" altLang="ja-JP" i="1" dirty="0" smtClean="0">
                        <a:solidFill>
                          <a:schemeClr val="accent5"/>
                        </a:solidFill>
                        <a:latin typeface="Cambria Math" panose="02040503050406030204" pitchFamily="18" charset="0"/>
                      </a:rPr>
                      <m:t>1</m:t>
                    </m:r>
                  </m:oMath>
                </a14:m>
                <a:endParaRPr lang="en-US" altLang="ja-JP" dirty="0">
                  <a:solidFill>
                    <a:schemeClr val="accent5"/>
                  </a:solidFill>
                </a:endParaRPr>
              </a:p>
              <a:p>
                <a:r>
                  <a:rPr lang="ja-JP" altLang="en-US" dirty="0"/>
                  <a:t>まとめると，スケーリングによって</a:t>
                </a:r>
                <a:endParaRPr lang="en-US" altLang="ja-JP" dirty="0"/>
              </a:p>
              <a:p>
                <a:pPr lvl="1"/>
                <a:r>
                  <a:rPr lang="ja-JP" altLang="en-US" dirty="0">
                    <a:solidFill>
                      <a:schemeClr val="accent5"/>
                    </a:solidFill>
                  </a:rPr>
                  <a:t>同じ大きさのチップに搭載できる回路量が増えるのはもちろん，</a:t>
                </a:r>
                <a:endParaRPr lang="en-US" altLang="ja-JP" dirty="0">
                  <a:solidFill>
                    <a:schemeClr val="accent5"/>
                  </a:solidFill>
                </a:endParaRPr>
              </a:p>
              <a:p>
                <a:pPr lvl="1"/>
                <a:r>
                  <a:rPr lang="ja-JP" altLang="en-US" dirty="0">
                    <a:solidFill>
                      <a:schemeClr val="accent5"/>
                    </a:solidFill>
                  </a:rPr>
                  <a:t>消費エネルギーは一定のまま，</a:t>
                </a:r>
                <a:endParaRPr lang="en-US" altLang="ja-JP" dirty="0">
                  <a:solidFill>
                    <a:schemeClr val="accent5"/>
                  </a:solidFill>
                </a:endParaRPr>
              </a:p>
              <a:p>
                <a:pPr lvl="1"/>
                <a:r>
                  <a:rPr lang="ja-JP" altLang="en-US" dirty="0">
                    <a:solidFill>
                      <a:schemeClr val="accent5"/>
                    </a:solidFill>
                  </a:rPr>
                  <a:t>周波数もすごい向上！</a:t>
                </a:r>
                <a:endParaRPr lang="en-US" altLang="ja-JP" dirty="0">
                  <a:solidFill>
                    <a:schemeClr val="accent5"/>
                  </a:solidFill>
                </a:endParaRP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1088974"/>
                <a:ext cx="8370093" cy="5219751"/>
              </a:xfrm>
              <a:blipFill rotWithShape="0">
                <a:blip r:embed="rId3"/>
                <a:stretch>
                  <a:fillRect l="-6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01407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ところが，電圧が下げられなくなった</a:t>
            </a:r>
            <a:r>
              <a:rPr kumimoji="1" lang="en-US" altLang="ja-JP" dirty="0"/>
              <a:t>…</a:t>
            </a:r>
            <a:br>
              <a:rPr kumimoji="1" lang="en-US" altLang="ja-JP" dirty="0"/>
            </a:br>
            <a:r>
              <a:rPr lang="ja-JP" altLang="en-US" sz="1800" dirty="0"/>
              <a:t>グラフは </a:t>
            </a:r>
            <a:r>
              <a:rPr lang="en-US" altLang="ja-JP" sz="1800" dirty="0"/>
              <a:t>[Sato17] </a:t>
            </a:r>
            <a:r>
              <a:rPr lang="ja-JP" altLang="en-US" sz="1800" dirty="0"/>
              <a:t>より</a:t>
            </a:r>
            <a:endParaRPr kumimoji="1" lang="ja-JP" altLang="en-US" dirty="0"/>
          </a:p>
        </p:txBody>
      </p:sp>
      <p:sp>
        <p:nvSpPr>
          <p:cNvPr id="5" name="テキスト プレースホルダー 2"/>
          <p:cNvSpPr txBox="1">
            <a:spLocks/>
          </p:cNvSpPr>
          <p:nvPr/>
        </p:nvSpPr>
        <p:spPr bwMode="auto">
          <a:xfrm>
            <a:off x="612000" y="5229000"/>
            <a:ext cx="8010089" cy="9897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rgbClr val="9BBB57"/>
              </a:buClr>
              <a:buSzPct val="120000"/>
              <a:buFont typeface="Segoe UI" panose="020B0502040204020203" pitchFamily="34" charset="0"/>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400">
                <a:solidFill>
                  <a:schemeClr val="tx1">
                    <a:lumMod val="65000"/>
                    <a:lumOff val="3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en-US" altLang="ja-JP" sz="2000" kern="0" dirty="0">
                <a:solidFill>
                  <a:schemeClr val="tx1">
                    <a:lumMod val="75000"/>
                    <a:lumOff val="25000"/>
                  </a:schemeClr>
                </a:solidFill>
              </a:rPr>
              <a:t>2000 </a:t>
            </a:r>
            <a:r>
              <a:rPr lang="ja-JP" altLang="en-US" sz="2000" kern="0" dirty="0">
                <a:solidFill>
                  <a:schemeClr val="tx1">
                    <a:lumMod val="75000"/>
                    <a:lumOff val="25000"/>
                  </a:schemeClr>
                </a:solidFill>
              </a:rPr>
              <a:t>年過ぎから，電圧低下がほぼとまった</a:t>
            </a:r>
            <a:endParaRPr lang="en-US" altLang="ja-JP" sz="2000" kern="0" dirty="0">
              <a:solidFill>
                <a:schemeClr val="tx1">
                  <a:lumMod val="75000"/>
                  <a:lumOff val="25000"/>
                </a:schemeClr>
              </a:solidFill>
            </a:endParaRPr>
          </a:p>
          <a:p>
            <a:pPr lvl="1"/>
            <a:r>
              <a:rPr lang="ja-JP" altLang="en-US" sz="2000" kern="0" dirty="0">
                <a:solidFill>
                  <a:schemeClr val="tx1">
                    <a:lumMod val="75000"/>
                    <a:lumOff val="25000"/>
                  </a:schemeClr>
                </a:solidFill>
              </a:rPr>
              <a:t>電圧が下がりすぎて，</a:t>
            </a:r>
            <a:r>
              <a:rPr lang="en-US" altLang="ja-JP" sz="2000" kern="0" dirty="0">
                <a:solidFill>
                  <a:schemeClr val="tx1">
                    <a:lumMod val="75000"/>
                    <a:lumOff val="25000"/>
                  </a:schemeClr>
                </a:solidFill>
              </a:rPr>
              <a:t>ON / OFF </a:t>
            </a:r>
            <a:r>
              <a:rPr lang="ja-JP" altLang="en-US" sz="2000" kern="0" dirty="0">
                <a:solidFill>
                  <a:schemeClr val="tx1">
                    <a:lumMod val="75000"/>
                    <a:lumOff val="25000"/>
                  </a:schemeClr>
                </a:solidFill>
              </a:rPr>
              <a:t>の境界の閾値が </a:t>
            </a:r>
            <a:r>
              <a:rPr lang="en-US" altLang="ja-JP" sz="2000" kern="0" dirty="0">
                <a:solidFill>
                  <a:schemeClr val="tx1">
                    <a:lumMod val="75000"/>
                    <a:lumOff val="25000"/>
                  </a:schemeClr>
                </a:solidFill>
              </a:rPr>
              <a:t>0V </a:t>
            </a:r>
            <a:r>
              <a:rPr lang="ja-JP" altLang="en-US" sz="2000" kern="0" dirty="0">
                <a:solidFill>
                  <a:schemeClr val="tx1">
                    <a:lumMod val="75000"/>
                    <a:lumOff val="25000"/>
                  </a:schemeClr>
                </a:solidFill>
              </a:rPr>
              <a:t>付近に</a:t>
            </a:r>
            <a:endParaRPr lang="en-US" altLang="ja-JP" sz="2000" kern="0" dirty="0">
              <a:solidFill>
                <a:schemeClr val="tx1">
                  <a:lumMod val="75000"/>
                  <a:lumOff val="25000"/>
                </a:schemeClr>
              </a:solidFill>
            </a:endParaRPr>
          </a:p>
          <a:p>
            <a:pPr lvl="1"/>
            <a:r>
              <a:rPr lang="en-US" altLang="ja-JP" sz="2000" kern="0" dirty="0">
                <a:solidFill>
                  <a:schemeClr val="tx1">
                    <a:lumMod val="75000"/>
                    <a:lumOff val="25000"/>
                  </a:schemeClr>
                </a:solidFill>
              </a:rPr>
              <a:t>OFF </a:t>
            </a:r>
            <a:r>
              <a:rPr lang="ja-JP" altLang="en-US" sz="2000" kern="0" dirty="0">
                <a:solidFill>
                  <a:schemeClr val="tx1">
                    <a:lumMod val="75000"/>
                    <a:lumOff val="25000"/>
                  </a:schemeClr>
                </a:solidFill>
              </a:rPr>
              <a:t>にしたいときも，閾値との距離がとれない</a:t>
            </a:r>
            <a:endParaRPr lang="en-US" altLang="ja-JP" sz="2000" kern="0" dirty="0">
              <a:solidFill>
                <a:schemeClr val="tx1">
                  <a:lumMod val="75000"/>
                  <a:lumOff val="25000"/>
                </a:schemeClr>
              </a:solidFill>
            </a:endParaRPr>
          </a:p>
          <a:p>
            <a:pPr lvl="1"/>
            <a:r>
              <a:rPr lang="ja-JP" altLang="en-US" sz="2000" kern="0" dirty="0">
                <a:solidFill>
                  <a:schemeClr val="tx1">
                    <a:lumMod val="75000"/>
                    <a:lumOff val="25000"/>
                  </a:schemeClr>
                </a:solidFill>
              </a:rPr>
              <a:t>微妙に </a:t>
            </a:r>
            <a:r>
              <a:rPr lang="en-US" altLang="ja-JP" sz="2000" kern="0" dirty="0">
                <a:solidFill>
                  <a:schemeClr val="tx1">
                    <a:lumMod val="75000"/>
                    <a:lumOff val="25000"/>
                  </a:schemeClr>
                </a:solidFill>
              </a:rPr>
              <a:t>ON </a:t>
            </a:r>
            <a:r>
              <a:rPr lang="ja-JP" altLang="en-US" sz="2000" kern="0" dirty="0">
                <a:solidFill>
                  <a:schemeClr val="tx1">
                    <a:lumMod val="75000"/>
                    <a:lumOff val="25000"/>
                  </a:schemeClr>
                </a:solidFill>
              </a:rPr>
              <a:t>になり電流が漏れてしまう（リーク電流という）</a:t>
            </a:r>
            <a:endParaRPr lang="en-US" altLang="ja-JP" sz="2000" kern="0" dirty="0">
              <a:solidFill>
                <a:schemeClr val="tx1">
                  <a:lumMod val="75000"/>
                  <a:lumOff val="25000"/>
                </a:schemeClr>
              </a:solidFill>
            </a:endParaRPr>
          </a:p>
        </p:txBody>
      </p:sp>
      <p:sp>
        <p:nvSpPr>
          <p:cNvPr id="11" name="Line 3"/>
          <p:cNvSpPr>
            <a:spLocks noChangeShapeType="1"/>
          </p:cNvSpPr>
          <p:nvPr/>
        </p:nvSpPr>
        <p:spPr bwMode="auto">
          <a:xfrm>
            <a:off x="1526520" y="4339552"/>
            <a:ext cx="6930436" cy="0"/>
          </a:xfrm>
          <a:prstGeom prst="line">
            <a:avLst/>
          </a:prstGeom>
          <a:noFill/>
          <a:ln w="15875">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2" name="Line 5"/>
          <p:cNvSpPr>
            <a:spLocks noChangeShapeType="1"/>
          </p:cNvSpPr>
          <p:nvPr/>
        </p:nvSpPr>
        <p:spPr bwMode="auto">
          <a:xfrm flipV="1">
            <a:off x="1535219" y="950199"/>
            <a:ext cx="0" cy="3389373"/>
          </a:xfrm>
          <a:prstGeom prst="line">
            <a:avLst/>
          </a:prstGeom>
          <a:noFill/>
          <a:ln w="15875">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3" name="Line 6"/>
          <p:cNvSpPr>
            <a:spLocks noChangeShapeType="1"/>
          </p:cNvSpPr>
          <p:nvPr/>
        </p:nvSpPr>
        <p:spPr bwMode="auto">
          <a:xfrm flipV="1">
            <a:off x="1535220" y="4206655"/>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4" name="Line 7"/>
          <p:cNvSpPr>
            <a:spLocks noChangeShapeType="1"/>
          </p:cNvSpPr>
          <p:nvPr/>
        </p:nvSpPr>
        <p:spPr bwMode="auto">
          <a:xfrm flipV="1">
            <a:off x="1535220" y="4078026"/>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5" name="Line 8"/>
          <p:cNvSpPr>
            <a:spLocks noChangeShapeType="1"/>
          </p:cNvSpPr>
          <p:nvPr/>
        </p:nvSpPr>
        <p:spPr bwMode="auto">
          <a:xfrm flipV="1">
            <a:off x="1535220" y="3947254"/>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6" name="Line 9"/>
          <p:cNvSpPr>
            <a:spLocks noChangeShapeType="1"/>
          </p:cNvSpPr>
          <p:nvPr/>
        </p:nvSpPr>
        <p:spPr bwMode="auto">
          <a:xfrm flipV="1">
            <a:off x="1535220" y="3812193"/>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7" name="Line 10"/>
          <p:cNvSpPr>
            <a:spLocks noChangeShapeType="1"/>
          </p:cNvSpPr>
          <p:nvPr/>
        </p:nvSpPr>
        <p:spPr bwMode="auto">
          <a:xfrm flipV="1">
            <a:off x="1535220" y="3550648"/>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8" name="Line 11"/>
          <p:cNvSpPr>
            <a:spLocks noChangeShapeType="1"/>
          </p:cNvSpPr>
          <p:nvPr/>
        </p:nvSpPr>
        <p:spPr bwMode="auto">
          <a:xfrm flipV="1">
            <a:off x="1535220" y="3417731"/>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9" name="Line 12"/>
          <p:cNvSpPr>
            <a:spLocks noChangeShapeType="1"/>
          </p:cNvSpPr>
          <p:nvPr/>
        </p:nvSpPr>
        <p:spPr bwMode="auto">
          <a:xfrm flipV="1">
            <a:off x="1535220" y="3286958"/>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0" name="Line 13"/>
          <p:cNvSpPr>
            <a:spLocks noChangeShapeType="1"/>
          </p:cNvSpPr>
          <p:nvPr/>
        </p:nvSpPr>
        <p:spPr bwMode="auto">
          <a:xfrm flipV="1">
            <a:off x="1535220" y="3160455"/>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1" name="Line 16"/>
          <p:cNvSpPr>
            <a:spLocks noChangeShapeType="1"/>
          </p:cNvSpPr>
          <p:nvPr/>
        </p:nvSpPr>
        <p:spPr bwMode="auto">
          <a:xfrm>
            <a:off x="1535234" y="3029681"/>
            <a:ext cx="101541" cy="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2" name="Line 17"/>
          <p:cNvSpPr>
            <a:spLocks noChangeShapeType="1"/>
          </p:cNvSpPr>
          <p:nvPr/>
        </p:nvSpPr>
        <p:spPr bwMode="auto">
          <a:xfrm>
            <a:off x="1535234" y="2384392"/>
            <a:ext cx="101541" cy="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3" name="Line 18"/>
          <p:cNvSpPr>
            <a:spLocks noChangeShapeType="1"/>
          </p:cNvSpPr>
          <p:nvPr/>
        </p:nvSpPr>
        <p:spPr bwMode="auto">
          <a:xfrm>
            <a:off x="1535234" y="1728385"/>
            <a:ext cx="101541" cy="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4" name="Line 19"/>
          <p:cNvSpPr>
            <a:spLocks noChangeShapeType="1"/>
          </p:cNvSpPr>
          <p:nvPr/>
        </p:nvSpPr>
        <p:spPr bwMode="auto">
          <a:xfrm flipV="1">
            <a:off x="1535220" y="2901056"/>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5" name="Line 20"/>
          <p:cNvSpPr>
            <a:spLocks noChangeShapeType="1"/>
          </p:cNvSpPr>
          <p:nvPr/>
        </p:nvSpPr>
        <p:spPr bwMode="auto">
          <a:xfrm flipV="1">
            <a:off x="1535220" y="2768135"/>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6" name="Line 21"/>
          <p:cNvSpPr>
            <a:spLocks noChangeShapeType="1"/>
          </p:cNvSpPr>
          <p:nvPr/>
        </p:nvSpPr>
        <p:spPr bwMode="auto">
          <a:xfrm flipV="1">
            <a:off x="1535220" y="2639526"/>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7" name="Line 22"/>
          <p:cNvSpPr>
            <a:spLocks noChangeShapeType="1"/>
          </p:cNvSpPr>
          <p:nvPr/>
        </p:nvSpPr>
        <p:spPr bwMode="auto">
          <a:xfrm flipV="1">
            <a:off x="1535220" y="2506609"/>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8" name="Line 23"/>
          <p:cNvSpPr>
            <a:spLocks noChangeShapeType="1"/>
          </p:cNvSpPr>
          <p:nvPr/>
        </p:nvSpPr>
        <p:spPr bwMode="auto">
          <a:xfrm flipV="1">
            <a:off x="1535220" y="2249351"/>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29" name="Line 24"/>
          <p:cNvSpPr>
            <a:spLocks noChangeShapeType="1"/>
          </p:cNvSpPr>
          <p:nvPr/>
        </p:nvSpPr>
        <p:spPr bwMode="auto">
          <a:xfrm flipV="1">
            <a:off x="1535220" y="2118579"/>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0" name="Line 25"/>
          <p:cNvSpPr>
            <a:spLocks noChangeShapeType="1"/>
          </p:cNvSpPr>
          <p:nvPr/>
        </p:nvSpPr>
        <p:spPr bwMode="auto">
          <a:xfrm flipV="1">
            <a:off x="1535220" y="1989950"/>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1" name="Line 26"/>
          <p:cNvSpPr>
            <a:spLocks noChangeShapeType="1"/>
          </p:cNvSpPr>
          <p:nvPr/>
        </p:nvSpPr>
        <p:spPr bwMode="auto">
          <a:xfrm flipV="1">
            <a:off x="1535220" y="1854889"/>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2" name="Line 27"/>
          <p:cNvSpPr>
            <a:spLocks noChangeShapeType="1"/>
          </p:cNvSpPr>
          <p:nvPr/>
        </p:nvSpPr>
        <p:spPr bwMode="auto">
          <a:xfrm flipV="1">
            <a:off x="1535220" y="1599760"/>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3" name="Line 28"/>
          <p:cNvSpPr>
            <a:spLocks noChangeShapeType="1"/>
          </p:cNvSpPr>
          <p:nvPr/>
        </p:nvSpPr>
        <p:spPr bwMode="auto">
          <a:xfrm flipV="1">
            <a:off x="1535220" y="1473290"/>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4" name="Line 29"/>
          <p:cNvSpPr>
            <a:spLocks noChangeShapeType="1"/>
          </p:cNvSpPr>
          <p:nvPr/>
        </p:nvSpPr>
        <p:spPr bwMode="auto">
          <a:xfrm flipV="1">
            <a:off x="1530867" y="1342517"/>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5" name="Line 30"/>
          <p:cNvSpPr>
            <a:spLocks noChangeShapeType="1"/>
          </p:cNvSpPr>
          <p:nvPr/>
        </p:nvSpPr>
        <p:spPr bwMode="auto">
          <a:xfrm flipV="1">
            <a:off x="1535220" y="1209601"/>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6" name="Line 31"/>
          <p:cNvSpPr>
            <a:spLocks noChangeShapeType="1"/>
          </p:cNvSpPr>
          <p:nvPr/>
        </p:nvSpPr>
        <p:spPr bwMode="auto">
          <a:xfrm flipV="1">
            <a:off x="1530867" y="952343"/>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7" name="Line 32"/>
          <p:cNvSpPr>
            <a:spLocks noChangeShapeType="1"/>
          </p:cNvSpPr>
          <p:nvPr/>
        </p:nvSpPr>
        <p:spPr bwMode="auto">
          <a:xfrm>
            <a:off x="1535234" y="1078808"/>
            <a:ext cx="101541" cy="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8" name="Line 33"/>
          <p:cNvSpPr>
            <a:spLocks noChangeShapeType="1"/>
          </p:cNvSpPr>
          <p:nvPr/>
        </p:nvSpPr>
        <p:spPr bwMode="auto">
          <a:xfrm flipV="1">
            <a:off x="1752808"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39" name="Line 34"/>
          <p:cNvSpPr>
            <a:spLocks noChangeShapeType="1"/>
          </p:cNvSpPr>
          <p:nvPr/>
        </p:nvSpPr>
        <p:spPr bwMode="auto">
          <a:xfrm flipV="1">
            <a:off x="1961692"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0" name="Line 35"/>
          <p:cNvSpPr>
            <a:spLocks noChangeShapeType="1"/>
          </p:cNvSpPr>
          <p:nvPr/>
        </p:nvSpPr>
        <p:spPr bwMode="auto">
          <a:xfrm flipV="1">
            <a:off x="2170578"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1" name="Line 36"/>
          <p:cNvSpPr>
            <a:spLocks noChangeShapeType="1"/>
          </p:cNvSpPr>
          <p:nvPr/>
        </p:nvSpPr>
        <p:spPr bwMode="auto">
          <a:xfrm flipV="1">
            <a:off x="2385265"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2" name="Line 37"/>
          <p:cNvSpPr>
            <a:spLocks noChangeShapeType="1"/>
          </p:cNvSpPr>
          <p:nvPr/>
        </p:nvSpPr>
        <p:spPr bwMode="auto">
          <a:xfrm flipV="1">
            <a:off x="2808838"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3" name="Line 38"/>
          <p:cNvSpPr>
            <a:spLocks noChangeShapeType="1"/>
          </p:cNvSpPr>
          <p:nvPr/>
        </p:nvSpPr>
        <p:spPr bwMode="auto">
          <a:xfrm flipV="1">
            <a:off x="3020624"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4" name="Line 39"/>
          <p:cNvSpPr>
            <a:spLocks noChangeShapeType="1"/>
          </p:cNvSpPr>
          <p:nvPr/>
        </p:nvSpPr>
        <p:spPr bwMode="auto">
          <a:xfrm flipV="1">
            <a:off x="3229509"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5" name="Line 40"/>
          <p:cNvSpPr>
            <a:spLocks noChangeShapeType="1"/>
          </p:cNvSpPr>
          <p:nvPr/>
        </p:nvSpPr>
        <p:spPr bwMode="auto">
          <a:xfrm flipV="1">
            <a:off x="3438394"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6" name="Line 41"/>
          <p:cNvSpPr>
            <a:spLocks noChangeShapeType="1"/>
          </p:cNvSpPr>
          <p:nvPr/>
        </p:nvSpPr>
        <p:spPr bwMode="auto">
          <a:xfrm flipV="1">
            <a:off x="3861966"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7" name="Line 42"/>
          <p:cNvSpPr>
            <a:spLocks noChangeShapeType="1"/>
          </p:cNvSpPr>
          <p:nvPr/>
        </p:nvSpPr>
        <p:spPr bwMode="auto">
          <a:xfrm flipV="1">
            <a:off x="4070852"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8" name="Line 43"/>
          <p:cNvSpPr>
            <a:spLocks noChangeShapeType="1"/>
          </p:cNvSpPr>
          <p:nvPr/>
        </p:nvSpPr>
        <p:spPr bwMode="auto">
          <a:xfrm flipV="1">
            <a:off x="4282638"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49" name="Line 44"/>
          <p:cNvSpPr>
            <a:spLocks noChangeShapeType="1"/>
          </p:cNvSpPr>
          <p:nvPr/>
        </p:nvSpPr>
        <p:spPr bwMode="auto">
          <a:xfrm flipV="1">
            <a:off x="4494424"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0" name="Line 45"/>
          <p:cNvSpPr>
            <a:spLocks noChangeShapeType="1"/>
          </p:cNvSpPr>
          <p:nvPr/>
        </p:nvSpPr>
        <p:spPr bwMode="auto">
          <a:xfrm flipV="1">
            <a:off x="4917996"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1" name="Line 46"/>
          <p:cNvSpPr>
            <a:spLocks noChangeShapeType="1"/>
          </p:cNvSpPr>
          <p:nvPr/>
        </p:nvSpPr>
        <p:spPr bwMode="auto">
          <a:xfrm flipV="1">
            <a:off x="5129782"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2" name="Line 47"/>
          <p:cNvSpPr>
            <a:spLocks noChangeShapeType="1"/>
          </p:cNvSpPr>
          <p:nvPr/>
        </p:nvSpPr>
        <p:spPr bwMode="auto">
          <a:xfrm flipV="1">
            <a:off x="5332865"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3" name="Line 48"/>
          <p:cNvSpPr>
            <a:spLocks noChangeShapeType="1"/>
          </p:cNvSpPr>
          <p:nvPr/>
        </p:nvSpPr>
        <p:spPr bwMode="auto">
          <a:xfrm flipV="1">
            <a:off x="5544651"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4" name="Line 49"/>
          <p:cNvSpPr>
            <a:spLocks noChangeShapeType="1"/>
          </p:cNvSpPr>
          <p:nvPr/>
        </p:nvSpPr>
        <p:spPr bwMode="auto">
          <a:xfrm flipV="1">
            <a:off x="5968224"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5" name="Line 50"/>
          <p:cNvSpPr>
            <a:spLocks noChangeShapeType="1"/>
          </p:cNvSpPr>
          <p:nvPr/>
        </p:nvSpPr>
        <p:spPr bwMode="auto">
          <a:xfrm flipV="1">
            <a:off x="6174207"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6" name="Line 51"/>
          <p:cNvSpPr>
            <a:spLocks noChangeShapeType="1"/>
          </p:cNvSpPr>
          <p:nvPr/>
        </p:nvSpPr>
        <p:spPr bwMode="auto">
          <a:xfrm flipV="1">
            <a:off x="6388894"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7" name="Line 52"/>
          <p:cNvSpPr>
            <a:spLocks noChangeShapeType="1"/>
          </p:cNvSpPr>
          <p:nvPr/>
        </p:nvSpPr>
        <p:spPr bwMode="auto">
          <a:xfrm flipV="1">
            <a:off x="6594879"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58" name="Line 53"/>
          <p:cNvSpPr>
            <a:spLocks noChangeShapeType="1"/>
          </p:cNvSpPr>
          <p:nvPr/>
        </p:nvSpPr>
        <p:spPr bwMode="auto">
          <a:xfrm flipV="1">
            <a:off x="7018451" y="4305251"/>
            <a:ext cx="0" cy="34301"/>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grpSp>
        <p:nvGrpSpPr>
          <p:cNvPr id="59" name="図形グループ 54"/>
          <p:cNvGrpSpPr/>
          <p:nvPr/>
        </p:nvGrpSpPr>
        <p:grpSpPr>
          <a:xfrm>
            <a:off x="7233145" y="4305251"/>
            <a:ext cx="417770" cy="34301"/>
            <a:chOff x="8088313" y="5826125"/>
            <a:chExt cx="457200" cy="50800"/>
          </a:xfrm>
        </p:grpSpPr>
        <p:sp>
          <p:nvSpPr>
            <p:cNvPr id="60" name="Line 54"/>
            <p:cNvSpPr>
              <a:spLocks noChangeShapeType="1"/>
            </p:cNvSpPr>
            <p:nvPr/>
          </p:nvSpPr>
          <p:spPr bwMode="auto">
            <a:xfrm flipV="1">
              <a:off x="8088313"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1" name="Line 55"/>
            <p:cNvSpPr>
              <a:spLocks noChangeShapeType="1"/>
            </p:cNvSpPr>
            <p:nvPr/>
          </p:nvSpPr>
          <p:spPr bwMode="auto">
            <a:xfrm flipV="1">
              <a:off x="8313738"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2" name="Line 56"/>
            <p:cNvSpPr>
              <a:spLocks noChangeShapeType="1"/>
            </p:cNvSpPr>
            <p:nvPr/>
          </p:nvSpPr>
          <p:spPr bwMode="auto">
            <a:xfrm flipV="1">
              <a:off x="8545513"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grpSp>
      <p:sp>
        <p:nvSpPr>
          <p:cNvPr id="63" name="Line 57"/>
          <p:cNvSpPr>
            <a:spLocks noChangeShapeType="1"/>
          </p:cNvSpPr>
          <p:nvPr/>
        </p:nvSpPr>
        <p:spPr bwMode="auto">
          <a:xfrm flipV="1">
            <a:off x="2591249" y="4279526"/>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4" name="Line 58"/>
          <p:cNvSpPr>
            <a:spLocks noChangeShapeType="1"/>
          </p:cNvSpPr>
          <p:nvPr/>
        </p:nvSpPr>
        <p:spPr bwMode="auto">
          <a:xfrm flipV="1">
            <a:off x="3647278" y="4275238"/>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5" name="Line 59"/>
          <p:cNvSpPr>
            <a:spLocks noChangeShapeType="1"/>
          </p:cNvSpPr>
          <p:nvPr/>
        </p:nvSpPr>
        <p:spPr bwMode="auto">
          <a:xfrm flipV="1">
            <a:off x="4700408" y="4275238"/>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6" name="Line 60"/>
          <p:cNvSpPr>
            <a:spLocks noChangeShapeType="1"/>
          </p:cNvSpPr>
          <p:nvPr/>
        </p:nvSpPr>
        <p:spPr bwMode="auto">
          <a:xfrm flipV="1">
            <a:off x="5759338" y="4275238"/>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7" name="Line 61"/>
          <p:cNvSpPr>
            <a:spLocks noChangeShapeType="1"/>
          </p:cNvSpPr>
          <p:nvPr/>
        </p:nvSpPr>
        <p:spPr bwMode="auto">
          <a:xfrm flipV="1">
            <a:off x="6803763" y="4279526"/>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68" name="Line 62"/>
          <p:cNvSpPr>
            <a:spLocks noChangeShapeType="1"/>
          </p:cNvSpPr>
          <p:nvPr/>
        </p:nvSpPr>
        <p:spPr bwMode="auto">
          <a:xfrm flipV="1">
            <a:off x="7851090" y="4275238"/>
            <a:ext cx="0" cy="60027"/>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70" name="Rectangle 68"/>
          <p:cNvSpPr>
            <a:spLocks noChangeArrowheads="1"/>
          </p:cNvSpPr>
          <p:nvPr/>
        </p:nvSpPr>
        <p:spPr bwMode="auto">
          <a:xfrm>
            <a:off x="1903684" y="1942786"/>
            <a:ext cx="124751" cy="92184"/>
          </a:xfrm>
          <a:prstGeom prst="rect">
            <a:avLst/>
          </a:prstGeom>
          <a:ln/>
          <a:extLst>
            <a:ext uri="{91240B29-F687-4f45-9708-019B960494DF}">
              <a14:hiddenLine xmlns="" xmlns:a14="http://schemas.microsoft.com/office/drawing/2010/main"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73" name="Line 75"/>
          <p:cNvSpPr>
            <a:spLocks noChangeShapeType="1"/>
          </p:cNvSpPr>
          <p:nvPr/>
        </p:nvSpPr>
        <p:spPr bwMode="auto">
          <a:xfrm>
            <a:off x="1529431" y="1074540"/>
            <a:ext cx="432276" cy="911122"/>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74" name="Line 77"/>
          <p:cNvSpPr>
            <a:spLocks noChangeShapeType="1"/>
          </p:cNvSpPr>
          <p:nvPr/>
        </p:nvSpPr>
        <p:spPr bwMode="auto">
          <a:xfrm>
            <a:off x="1961692" y="1985662"/>
            <a:ext cx="417770" cy="392318"/>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75" name="Line 78"/>
          <p:cNvSpPr>
            <a:spLocks noChangeShapeType="1"/>
          </p:cNvSpPr>
          <p:nvPr/>
        </p:nvSpPr>
        <p:spPr bwMode="auto">
          <a:xfrm>
            <a:off x="2388166" y="2377980"/>
            <a:ext cx="417770" cy="392318"/>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77" name="Line 80"/>
          <p:cNvSpPr>
            <a:spLocks noChangeShapeType="1"/>
          </p:cNvSpPr>
          <p:nvPr/>
        </p:nvSpPr>
        <p:spPr bwMode="auto">
          <a:xfrm>
            <a:off x="3241114" y="2763848"/>
            <a:ext cx="617952" cy="0"/>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78" name="Line 81"/>
          <p:cNvSpPr>
            <a:spLocks noChangeShapeType="1"/>
          </p:cNvSpPr>
          <p:nvPr/>
        </p:nvSpPr>
        <p:spPr bwMode="auto">
          <a:xfrm>
            <a:off x="3859065" y="2770280"/>
            <a:ext cx="644062" cy="135060"/>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88" name="Rectangle 69"/>
          <p:cNvSpPr>
            <a:spLocks noChangeArrowheads="1"/>
          </p:cNvSpPr>
          <p:nvPr/>
        </p:nvSpPr>
        <p:spPr bwMode="auto">
          <a:xfrm>
            <a:off x="2327256" y="2335104"/>
            <a:ext cx="124751" cy="92184"/>
          </a:xfrm>
          <a:prstGeom prst="rect">
            <a:avLst/>
          </a:prstGeom>
          <a:ln/>
          <a:extLst>
            <a:ext uri="{91240B29-F687-4f45-9708-019B960494DF}">
              <a14:hiddenLine xmlns="" xmlns:a14="http://schemas.microsoft.com/office/drawing/2010/main"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118" name="Rectangle 145"/>
          <p:cNvSpPr>
            <a:spLocks noChangeArrowheads="1"/>
          </p:cNvSpPr>
          <p:nvPr/>
        </p:nvSpPr>
        <p:spPr bwMode="auto">
          <a:xfrm>
            <a:off x="3131984" y="2258987"/>
            <a:ext cx="1688487" cy="302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lIns="0" anchor="ctr"/>
          <a:lstStyle/>
          <a:p>
            <a:r>
              <a:rPr lang="en-US" altLang="ja-JP" b="1" dirty="0">
                <a:solidFill>
                  <a:schemeClr val="accent5"/>
                </a:solidFill>
                <a:cs typeface="Arial" charset="0"/>
              </a:rPr>
              <a:t>Present Values</a:t>
            </a:r>
            <a:endParaRPr lang="ja-JP" altLang="en-US" sz="2000" b="1" dirty="0">
              <a:solidFill>
                <a:schemeClr val="accent5"/>
              </a:solidFill>
              <a:cs typeface="Arial" charset="0"/>
            </a:endParaRPr>
          </a:p>
        </p:txBody>
      </p:sp>
      <p:sp>
        <p:nvSpPr>
          <p:cNvPr id="120" name="Text Box 149"/>
          <p:cNvSpPr txBox="1">
            <a:spLocks noChangeArrowheads="1"/>
          </p:cNvSpPr>
          <p:nvPr/>
        </p:nvSpPr>
        <p:spPr bwMode="auto">
          <a:xfrm>
            <a:off x="1337944" y="4348147"/>
            <a:ext cx="696284"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1995</a:t>
            </a:r>
          </a:p>
        </p:txBody>
      </p:sp>
      <p:sp>
        <p:nvSpPr>
          <p:cNvPr id="121" name="Text Box 150"/>
          <p:cNvSpPr txBox="1">
            <a:spLocks noChangeArrowheads="1"/>
          </p:cNvSpPr>
          <p:nvPr/>
        </p:nvSpPr>
        <p:spPr bwMode="auto">
          <a:xfrm>
            <a:off x="2367864" y="4348147"/>
            <a:ext cx="696284"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2000</a:t>
            </a:r>
          </a:p>
        </p:txBody>
      </p:sp>
      <p:sp>
        <p:nvSpPr>
          <p:cNvPr id="122" name="Text Box 151"/>
          <p:cNvSpPr txBox="1">
            <a:spLocks noChangeArrowheads="1"/>
          </p:cNvSpPr>
          <p:nvPr/>
        </p:nvSpPr>
        <p:spPr bwMode="auto">
          <a:xfrm>
            <a:off x="3414215" y="4354579"/>
            <a:ext cx="696284"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2005</a:t>
            </a:r>
          </a:p>
        </p:txBody>
      </p:sp>
      <p:sp>
        <p:nvSpPr>
          <p:cNvPr id="123" name="Text Box 152"/>
          <p:cNvSpPr txBox="1">
            <a:spLocks noChangeArrowheads="1"/>
          </p:cNvSpPr>
          <p:nvPr/>
        </p:nvSpPr>
        <p:spPr bwMode="auto">
          <a:xfrm>
            <a:off x="4491521" y="4348147"/>
            <a:ext cx="696284"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2010</a:t>
            </a:r>
          </a:p>
        </p:txBody>
      </p:sp>
      <p:sp>
        <p:nvSpPr>
          <p:cNvPr id="124" name="Text Box 153"/>
          <p:cNvSpPr txBox="1">
            <a:spLocks noChangeArrowheads="1"/>
          </p:cNvSpPr>
          <p:nvPr/>
        </p:nvSpPr>
        <p:spPr bwMode="auto">
          <a:xfrm>
            <a:off x="5528209" y="4348147"/>
            <a:ext cx="696284"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2015</a:t>
            </a:r>
          </a:p>
        </p:txBody>
      </p:sp>
      <p:sp>
        <p:nvSpPr>
          <p:cNvPr id="125" name="Text Box 154"/>
          <p:cNvSpPr txBox="1">
            <a:spLocks noChangeArrowheads="1"/>
          </p:cNvSpPr>
          <p:nvPr/>
        </p:nvSpPr>
        <p:spPr bwMode="auto">
          <a:xfrm>
            <a:off x="6566836" y="4348147"/>
            <a:ext cx="696284"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2020</a:t>
            </a:r>
          </a:p>
        </p:txBody>
      </p:sp>
      <p:sp>
        <p:nvSpPr>
          <p:cNvPr id="126" name="Text Box 155"/>
          <p:cNvSpPr txBox="1">
            <a:spLocks noChangeArrowheads="1"/>
          </p:cNvSpPr>
          <p:nvPr/>
        </p:nvSpPr>
        <p:spPr bwMode="auto">
          <a:xfrm>
            <a:off x="7619967" y="4348147"/>
            <a:ext cx="696284"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t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2025</a:t>
            </a:r>
          </a:p>
        </p:txBody>
      </p:sp>
      <p:sp>
        <p:nvSpPr>
          <p:cNvPr id="128" name="Text Box 157"/>
          <p:cNvSpPr txBox="1">
            <a:spLocks noChangeArrowheads="1"/>
          </p:cNvSpPr>
          <p:nvPr/>
        </p:nvSpPr>
        <p:spPr bwMode="auto">
          <a:xfrm>
            <a:off x="1209919" y="4163779"/>
            <a:ext cx="330735"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0</a:t>
            </a:r>
          </a:p>
        </p:txBody>
      </p:sp>
      <p:sp>
        <p:nvSpPr>
          <p:cNvPr id="129" name="Text Box 158"/>
          <p:cNvSpPr txBox="1">
            <a:spLocks noChangeArrowheads="1"/>
          </p:cNvSpPr>
          <p:nvPr/>
        </p:nvSpPr>
        <p:spPr bwMode="auto">
          <a:xfrm>
            <a:off x="1079367" y="3527066"/>
            <a:ext cx="409066"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0.5</a:t>
            </a:r>
          </a:p>
        </p:txBody>
      </p:sp>
      <p:sp>
        <p:nvSpPr>
          <p:cNvPr id="130" name="Text Box 159"/>
          <p:cNvSpPr txBox="1">
            <a:spLocks noChangeArrowheads="1"/>
          </p:cNvSpPr>
          <p:nvPr/>
        </p:nvSpPr>
        <p:spPr bwMode="auto">
          <a:xfrm>
            <a:off x="1070668" y="2883903"/>
            <a:ext cx="409066"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1.0</a:t>
            </a:r>
          </a:p>
        </p:txBody>
      </p:sp>
      <p:sp>
        <p:nvSpPr>
          <p:cNvPr id="131" name="Text Box 160"/>
          <p:cNvSpPr txBox="1">
            <a:spLocks noChangeArrowheads="1"/>
          </p:cNvSpPr>
          <p:nvPr/>
        </p:nvSpPr>
        <p:spPr bwMode="auto">
          <a:xfrm>
            <a:off x="1070668" y="2227913"/>
            <a:ext cx="409066"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1.5</a:t>
            </a:r>
          </a:p>
        </p:txBody>
      </p:sp>
      <p:sp>
        <p:nvSpPr>
          <p:cNvPr id="132" name="Text Box 161"/>
          <p:cNvSpPr txBox="1">
            <a:spLocks noChangeArrowheads="1"/>
          </p:cNvSpPr>
          <p:nvPr/>
        </p:nvSpPr>
        <p:spPr bwMode="auto">
          <a:xfrm>
            <a:off x="1079367" y="1578319"/>
            <a:ext cx="409066"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a:solidFill>
                  <a:schemeClr val="tx1">
                    <a:lumMod val="75000"/>
                    <a:lumOff val="25000"/>
                  </a:schemeClr>
                </a:solidFill>
                <a:cs typeface="Arial" charset="0"/>
              </a:rPr>
              <a:t>2.0</a:t>
            </a:r>
          </a:p>
        </p:txBody>
      </p:sp>
      <p:sp>
        <p:nvSpPr>
          <p:cNvPr id="133" name="Text Box 162"/>
          <p:cNvSpPr txBox="1">
            <a:spLocks noChangeArrowheads="1"/>
          </p:cNvSpPr>
          <p:nvPr/>
        </p:nvSpPr>
        <p:spPr bwMode="auto">
          <a:xfrm>
            <a:off x="1061961" y="915881"/>
            <a:ext cx="409066"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rIns="0" b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1800" dirty="0">
                <a:solidFill>
                  <a:schemeClr val="tx1">
                    <a:lumMod val="75000"/>
                    <a:lumOff val="25000"/>
                  </a:schemeClr>
                </a:solidFill>
                <a:cs typeface="Arial" charset="0"/>
              </a:rPr>
              <a:t>2.5</a:t>
            </a:r>
          </a:p>
        </p:txBody>
      </p:sp>
      <p:sp>
        <p:nvSpPr>
          <p:cNvPr id="134" name="Text Box 163"/>
          <p:cNvSpPr txBox="1">
            <a:spLocks noChangeArrowheads="1"/>
          </p:cNvSpPr>
          <p:nvPr/>
        </p:nvSpPr>
        <p:spPr bwMode="auto">
          <a:xfrm rot="16200000">
            <a:off x="-415161" y="2244833"/>
            <a:ext cx="2270301"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l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0"/>
              </a:spcBef>
            </a:pPr>
            <a:r>
              <a:rPr lang="en-US" altLang="ja-JP" sz="2000" b="1" dirty="0">
                <a:solidFill>
                  <a:schemeClr val="tx1">
                    <a:lumMod val="75000"/>
                    <a:lumOff val="25000"/>
                  </a:schemeClr>
                </a:solidFill>
                <a:cs typeface="Arial" charset="0"/>
              </a:rPr>
              <a:t>Power Supply Voltage (V)</a:t>
            </a:r>
            <a:endParaRPr lang="ja-JP" altLang="en-US" sz="2000" b="1" dirty="0">
              <a:solidFill>
                <a:schemeClr val="tx1">
                  <a:lumMod val="75000"/>
                  <a:lumOff val="25000"/>
                </a:schemeClr>
              </a:solidFill>
              <a:cs typeface="Arial" charset="0"/>
            </a:endParaRPr>
          </a:p>
        </p:txBody>
      </p:sp>
      <p:sp>
        <p:nvSpPr>
          <p:cNvPr id="142" name="Line 64"/>
          <p:cNvSpPr>
            <a:spLocks noChangeShapeType="1"/>
          </p:cNvSpPr>
          <p:nvPr/>
        </p:nvSpPr>
        <p:spPr bwMode="auto">
          <a:xfrm>
            <a:off x="1541024" y="3029681"/>
            <a:ext cx="6904326"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44" name="正方形/長方形 156"/>
          <p:cNvSpPr>
            <a:spLocks noChangeArrowheads="1"/>
          </p:cNvSpPr>
          <p:nvPr/>
        </p:nvSpPr>
        <p:spPr bwMode="auto">
          <a:xfrm>
            <a:off x="1691968" y="3609002"/>
            <a:ext cx="263137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ja-JP" sz="1200" b="1" dirty="0">
                <a:solidFill>
                  <a:schemeClr val="tx1">
                    <a:lumMod val="75000"/>
                    <a:lumOff val="25000"/>
                  </a:schemeClr>
                </a:solidFill>
                <a:cs typeface="Arial" charset="0"/>
              </a:rPr>
              <a:t>ITRS: The International Technology Roadmap for Semiconductor</a:t>
            </a:r>
            <a:endParaRPr lang="ja-JP" altLang="en-US" sz="1200" b="1" dirty="0">
              <a:solidFill>
                <a:schemeClr val="tx1">
                  <a:lumMod val="75000"/>
                  <a:lumOff val="25000"/>
                </a:schemeClr>
              </a:solidFill>
              <a:cs typeface="Arial" charset="0"/>
            </a:endParaRPr>
          </a:p>
        </p:txBody>
      </p:sp>
      <p:sp>
        <p:nvSpPr>
          <p:cNvPr id="147" name="Line 81"/>
          <p:cNvSpPr>
            <a:spLocks noChangeShapeType="1"/>
          </p:cNvSpPr>
          <p:nvPr/>
        </p:nvSpPr>
        <p:spPr bwMode="auto">
          <a:xfrm>
            <a:off x="4503131" y="2907483"/>
            <a:ext cx="641161" cy="314069"/>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149" name="Line 5"/>
          <p:cNvSpPr>
            <a:spLocks noChangeShapeType="1"/>
          </p:cNvSpPr>
          <p:nvPr/>
        </p:nvSpPr>
        <p:spPr bwMode="auto">
          <a:xfrm flipV="1">
            <a:off x="1535219" y="792697"/>
            <a:ext cx="0" cy="3389373"/>
          </a:xfrm>
          <a:prstGeom prst="line">
            <a:avLst/>
          </a:prstGeom>
          <a:noFill/>
          <a:ln w="15875">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50" name="Line 9"/>
          <p:cNvSpPr>
            <a:spLocks noChangeShapeType="1"/>
          </p:cNvSpPr>
          <p:nvPr/>
        </p:nvSpPr>
        <p:spPr bwMode="auto">
          <a:xfrm flipV="1">
            <a:off x="1535220" y="3683858"/>
            <a:ext cx="46419" cy="2144"/>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58" name="Rectangle 73"/>
          <p:cNvSpPr>
            <a:spLocks noChangeArrowheads="1"/>
          </p:cNvSpPr>
          <p:nvPr/>
        </p:nvSpPr>
        <p:spPr bwMode="auto">
          <a:xfrm>
            <a:off x="5058907" y="3174324"/>
            <a:ext cx="124751" cy="92184"/>
          </a:xfrm>
          <a:prstGeom prst="rect">
            <a:avLst/>
          </a:prstGeom>
          <a:ln/>
          <a:extLst>
            <a:ext uri="{91240B29-F687-4f45-9708-019B960494DF}">
              <a14:hiddenLine xmlns="" xmlns:a14="http://schemas.microsoft.com/office/drawing/2010/main"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159" name="Line 81"/>
          <p:cNvSpPr>
            <a:spLocks noChangeShapeType="1"/>
          </p:cNvSpPr>
          <p:nvPr/>
        </p:nvSpPr>
        <p:spPr bwMode="auto">
          <a:xfrm>
            <a:off x="5324446" y="3217239"/>
            <a:ext cx="433552" cy="39254"/>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0" name="Line 81"/>
          <p:cNvSpPr>
            <a:spLocks noChangeShapeType="1"/>
          </p:cNvSpPr>
          <p:nvPr/>
        </p:nvSpPr>
        <p:spPr bwMode="auto">
          <a:xfrm>
            <a:off x="5737508" y="3253556"/>
            <a:ext cx="428634" cy="28354"/>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1" name="Line 81"/>
          <p:cNvSpPr>
            <a:spLocks noChangeShapeType="1"/>
          </p:cNvSpPr>
          <p:nvPr/>
        </p:nvSpPr>
        <p:spPr bwMode="auto">
          <a:xfrm>
            <a:off x="6184991" y="3286278"/>
            <a:ext cx="399129" cy="35620"/>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2" name="Line 81"/>
          <p:cNvSpPr>
            <a:spLocks noChangeShapeType="1"/>
          </p:cNvSpPr>
          <p:nvPr/>
        </p:nvSpPr>
        <p:spPr bwMode="auto">
          <a:xfrm>
            <a:off x="6593958" y="3321899"/>
            <a:ext cx="422896" cy="39971"/>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3" name="Line 81"/>
          <p:cNvSpPr>
            <a:spLocks noChangeShapeType="1"/>
          </p:cNvSpPr>
          <p:nvPr/>
        </p:nvSpPr>
        <p:spPr bwMode="auto">
          <a:xfrm>
            <a:off x="7037241" y="3369136"/>
            <a:ext cx="393391" cy="32703"/>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4" name="Line 81"/>
          <p:cNvSpPr>
            <a:spLocks noChangeShapeType="1"/>
          </p:cNvSpPr>
          <p:nvPr/>
        </p:nvSpPr>
        <p:spPr bwMode="auto">
          <a:xfrm>
            <a:off x="7439750" y="3405454"/>
            <a:ext cx="413061" cy="47237"/>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65" name="Text Box 147"/>
          <p:cNvSpPr txBox="1">
            <a:spLocks noChangeArrowheads="1"/>
          </p:cNvSpPr>
          <p:nvPr/>
        </p:nvSpPr>
        <p:spPr bwMode="auto">
          <a:xfrm>
            <a:off x="5742013" y="3519001"/>
            <a:ext cx="2259678" cy="338554"/>
          </a:xfrm>
          <a:prstGeom prst="rect">
            <a:avLst/>
          </a:prstGeom>
          <a:noFill/>
          <a:ln>
            <a:noFill/>
          </a:ln>
        </p:spPr>
        <p:txBody>
          <a:bodyPr wrap="square" lIns="0">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a:spcBef>
                <a:spcPct val="5000"/>
              </a:spcBef>
            </a:pPr>
            <a:r>
              <a:rPr lang="ja-JP" altLang="en-US" sz="1600" b="1" dirty="0">
                <a:solidFill>
                  <a:schemeClr val="accent3">
                    <a:lumMod val="75000"/>
                  </a:schemeClr>
                </a:solidFill>
                <a:cs typeface="Arial" charset="0"/>
              </a:rPr>
              <a:t>ＩＴＲＳ</a:t>
            </a:r>
            <a:r>
              <a:rPr lang="en-US" altLang="ja-JP" sz="1600" b="1" dirty="0">
                <a:solidFill>
                  <a:schemeClr val="accent3">
                    <a:lumMod val="75000"/>
                  </a:schemeClr>
                </a:solidFill>
                <a:cs typeface="Arial" charset="0"/>
              </a:rPr>
              <a:t>, 2013 Prediction </a:t>
            </a:r>
            <a:endParaRPr lang="ja-JP" altLang="en-US" sz="1600" b="1" dirty="0">
              <a:solidFill>
                <a:schemeClr val="accent3">
                  <a:lumMod val="75000"/>
                </a:schemeClr>
              </a:solidFill>
              <a:cs typeface="Arial" charset="0"/>
            </a:endParaRPr>
          </a:p>
        </p:txBody>
      </p:sp>
      <p:sp>
        <p:nvSpPr>
          <p:cNvPr id="169" name="Oval 105"/>
          <p:cNvSpPr>
            <a:spLocks noChangeArrowheads="1"/>
          </p:cNvSpPr>
          <p:nvPr/>
        </p:nvSpPr>
        <p:spPr bwMode="auto">
          <a:xfrm>
            <a:off x="7569728" y="3374177"/>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0" name="Oval 105"/>
          <p:cNvSpPr>
            <a:spLocks noChangeArrowheads="1"/>
          </p:cNvSpPr>
          <p:nvPr/>
        </p:nvSpPr>
        <p:spPr bwMode="auto">
          <a:xfrm>
            <a:off x="7151958" y="3331301"/>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1" name="Oval 105"/>
          <p:cNvSpPr>
            <a:spLocks noChangeArrowheads="1"/>
          </p:cNvSpPr>
          <p:nvPr/>
        </p:nvSpPr>
        <p:spPr bwMode="auto">
          <a:xfrm>
            <a:off x="6745792" y="3291282"/>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2" name="Oval 105"/>
          <p:cNvSpPr>
            <a:spLocks noChangeArrowheads="1"/>
          </p:cNvSpPr>
          <p:nvPr/>
        </p:nvSpPr>
        <p:spPr bwMode="auto">
          <a:xfrm>
            <a:off x="6337441" y="3248817"/>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3" name="Oval 105"/>
          <p:cNvSpPr>
            <a:spLocks noChangeArrowheads="1"/>
          </p:cNvSpPr>
          <p:nvPr/>
        </p:nvSpPr>
        <p:spPr bwMode="auto">
          <a:xfrm>
            <a:off x="5923076" y="3210900"/>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4" name="Oval 105"/>
          <p:cNvSpPr>
            <a:spLocks noChangeArrowheads="1"/>
          </p:cNvSpPr>
          <p:nvPr/>
        </p:nvSpPr>
        <p:spPr bwMode="auto">
          <a:xfrm>
            <a:off x="5516910" y="3168023"/>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75" name="Line 81"/>
          <p:cNvSpPr>
            <a:spLocks noChangeShapeType="1"/>
          </p:cNvSpPr>
          <p:nvPr/>
        </p:nvSpPr>
        <p:spPr bwMode="auto">
          <a:xfrm>
            <a:off x="7869121" y="3454047"/>
            <a:ext cx="390551" cy="30123"/>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sp>
        <p:nvSpPr>
          <p:cNvPr id="176" name="Line 81"/>
          <p:cNvSpPr>
            <a:spLocks noChangeShapeType="1"/>
          </p:cNvSpPr>
          <p:nvPr/>
        </p:nvSpPr>
        <p:spPr bwMode="auto">
          <a:xfrm>
            <a:off x="8255945" y="3485490"/>
            <a:ext cx="224217" cy="4397"/>
          </a:xfrm>
          <a:prstGeom prst="lin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fontAlgn="auto">
              <a:spcBef>
                <a:spcPts val="0"/>
              </a:spcBef>
              <a:spcAft>
                <a:spcPts val="0"/>
              </a:spcAft>
              <a:defRPr/>
            </a:pPr>
            <a:endParaRPr lang="ja-JP" altLang="en-US" dirty="0">
              <a:latin typeface="Arial"/>
              <a:ea typeface="+mj-ea"/>
              <a:cs typeface="Arial"/>
            </a:endParaRPr>
          </a:p>
        </p:txBody>
      </p:sp>
      <p:grpSp>
        <p:nvGrpSpPr>
          <p:cNvPr id="177" name="図形グループ 173"/>
          <p:cNvGrpSpPr/>
          <p:nvPr/>
        </p:nvGrpSpPr>
        <p:grpSpPr>
          <a:xfrm>
            <a:off x="8049341" y="4308110"/>
            <a:ext cx="417770" cy="34301"/>
            <a:chOff x="8088313" y="5826125"/>
            <a:chExt cx="457200" cy="50800"/>
          </a:xfrm>
        </p:grpSpPr>
        <p:sp>
          <p:nvSpPr>
            <p:cNvPr id="178" name="Line 54"/>
            <p:cNvSpPr>
              <a:spLocks noChangeShapeType="1"/>
            </p:cNvSpPr>
            <p:nvPr/>
          </p:nvSpPr>
          <p:spPr bwMode="auto">
            <a:xfrm flipV="1">
              <a:off x="8088313"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79" name="Line 55"/>
            <p:cNvSpPr>
              <a:spLocks noChangeShapeType="1"/>
            </p:cNvSpPr>
            <p:nvPr/>
          </p:nvSpPr>
          <p:spPr bwMode="auto">
            <a:xfrm flipV="1">
              <a:off x="8313738"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sp>
          <p:nvSpPr>
            <p:cNvPr id="180" name="Line 56"/>
            <p:cNvSpPr>
              <a:spLocks noChangeShapeType="1"/>
            </p:cNvSpPr>
            <p:nvPr/>
          </p:nvSpPr>
          <p:spPr bwMode="auto">
            <a:xfrm flipV="1">
              <a:off x="8545513" y="5826125"/>
              <a:ext cx="0" cy="50800"/>
            </a:xfrm>
            <a:prstGeom prst="line">
              <a:avLst/>
            </a:prstGeom>
            <a:noFill/>
            <a:ln w="12700">
              <a:solidFill>
                <a:schemeClr val="tx1"/>
              </a:solidFill>
              <a:round/>
              <a:headEnd/>
              <a:tailEnd/>
            </a:ln>
            <a:effectLst/>
          </p:spPr>
          <p:txBody>
            <a:bodyPr/>
            <a:lstStyle/>
            <a:p>
              <a:pPr fontAlgn="auto">
                <a:spcBef>
                  <a:spcPts val="0"/>
                </a:spcBef>
                <a:spcAft>
                  <a:spcPts val="0"/>
                </a:spcAft>
                <a:defRPr/>
              </a:pPr>
              <a:endParaRPr lang="ja-JP" altLang="en-US">
                <a:solidFill>
                  <a:schemeClr val="tx1">
                    <a:lumMod val="75000"/>
                    <a:lumOff val="25000"/>
                  </a:schemeClr>
                </a:solidFill>
                <a:latin typeface="Arial"/>
                <a:ea typeface="+mj-ea"/>
                <a:cs typeface="Arial"/>
              </a:endParaRPr>
            </a:p>
          </p:txBody>
        </p:sp>
      </p:grpSp>
      <p:cxnSp>
        <p:nvCxnSpPr>
          <p:cNvPr id="181" name="直線コネクタ 180"/>
          <p:cNvCxnSpPr/>
          <p:nvPr/>
        </p:nvCxnSpPr>
        <p:spPr>
          <a:xfrm>
            <a:off x="3221985" y="1182586"/>
            <a:ext cx="0" cy="424083"/>
          </a:xfrm>
          <a:prstGeom prst="line">
            <a:avLst/>
          </a:prstGeom>
          <a:ln w="19050" cmpd="sng">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82" name="下矢印 181"/>
          <p:cNvSpPr>
            <a:spLocks noChangeArrowheads="1"/>
          </p:cNvSpPr>
          <p:nvPr/>
        </p:nvSpPr>
        <p:spPr bwMode="auto">
          <a:xfrm rot="16200000">
            <a:off x="3548580" y="1037492"/>
            <a:ext cx="86160" cy="701095"/>
          </a:xfrm>
          <a:prstGeom prst="downArrow">
            <a:avLst>
              <a:gd name="adj1" fmla="val 50000"/>
              <a:gd name="adj2" fmla="val 49996"/>
            </a:avLst>
          </a:prstGeom>
          <a:solidFill>
            <a:schemeClr val="bg1">
              <a:lumMod val="50000"/>
            </a:schemeClr>
          </a:solidFill>
          <a:ln w="9525">
            <a:solidFill>
              <a:srgbClr val="7F7F7F"/>
            </a:solidFill>
            <a:miter lim="800000"/>
            <a:headEnd/>
            <a:tailEnd/>
          </a:ln>
          <a:effectLst/>
        </p:spPr>
        <p:txBody>
          <a:bodyPr anchor="ctr"/>
          <a:lstStyle/>
          <a:p>
            <a:pPr algn="ctr">
              <a:defRPr/>
            </a:pPr>
            <a:endParaRPr lang="ja-JP" altLang="en-US" dirty="0">
              <a:solidFill>
                <a:schemeClr val="lt1"/>
              </a:solidFill>
              <a:latin typeface="+mn-lt"/>
              <a:ea typeface="+mn-ea"/>
              <a:cs typeface="+mn-cs"/>
            </a:endParaRPr>
          </a:p>
        </p:txBody>
      </p:sp>
      <p:cxnSp>
        <p:nvCxnSpPr>
          <p:cNvPr id="183" name="直線コネクタ 182"/>
          <p:cNvCxnSpPr/>
          <p:nvPr/>
        </p:nvCxnSpPr>
        <p:spPr>
          <a:xfrm>
            <a:off x="4082141" y="1583586"/>
            <a:ext cx="0" cy="336061"/>
          </a:xfrm>
          <a:prstGeom prst="line">
            <a:avLst/>
          </a:prstGeom>
          <a:ln w="19050" cmpd="sng">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84" name="下矢印 183"/>
          <p:cNvSpPr>
            <a:spLocks noChangeArrowheads="1"/>
          </p:cNvSpPr>
          <p:nvPr/>
        </p:nvSpPr>
        <p:spPr bwMode="auto">
          <a:xfrm rot="16200000">
            <a:off x="4400813" y="1390566"/>
            <a:ext cx="86160" cy="701095"/>
          </a:xfrm>
          <a:prstGeom prst="downArrow">
            <a:avLst>
              <a:gd name="adj1" fmla="val 50000"/>
              <a:gd name="adj2" fmla="val 49996"/>
            </a:avLst>
          </a:prstGeom>
          <a:solidFill>
            <a:schemeClr val="bg1">
              <a:lumMod val="50000"/>
            </a:schemeClr>
          </a:solidFill>
          <a:ln w="9525">
            <a:solidFill>
              <a:srgbClr val="7F7F7F"/>
            </a:solidFill>
            <a:miter lim="800000"/>
            <a:headEnd/>
            <a:tailEnd/>
          </a:ln>
          <a:effectLst/>
        </p:spPr>
        <p:txBody>
          <a:bodyPr anchor="ctr"/>
          <a:lstStyle/>
          <a:p>
            <a:pPr algn="ctr">
              <a:defRPr/>
            </a:pPr>
            <a:endParaRPr lang="ja-JP" altLang="en-US" dirty="0">
              <a:solidFill>
                <a:schemeClr val="lt1"/>
              </a:solidFill>
              <a:latin typeface="+mn-lt"/>
              <a:ea typeface="+mn-ea"/>
              <a:cs typeface="+mn-cs"/>
            </a:endParaRPr>
          </a:p>
        </p:txBody>
      </p:sp>
      <p:cxnSp>
        <p:nvCxnSpPr>
          <p:cNvPr id="186" name="直線コネクタ 185"/>
          <p:cNvCxnSpPr/>
          <p:nvPr/>
        </p:nvCxnSpPr>
        <p:spPr>
          <a:xfrm>
            <a:off x="4906792" y="1812593"/>
            <a:ext cx="0" cy="446394"/>
          </a:xfrm>
          <a:prstGeom prst="line">
            <a:avLst/>
          </a:prstGeom>
          <a:ln w="19050" cmpd="sng">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87" name="下矢印 186"/>
          <p:cNvSpPr>
            <a:spLocks noChangeArrowheads="1"/>
          </p:cNvSpPr>
          <p:nvPr/>
        </p:nvSpPr>
        <p:spPr bwMode="auto">
          <a:xfrm rot="16200000">
            <a:off x="5225463" y="1686212"/>
            <a:ext cx="86160" cy="701095"/>
          </a:xfrm>
          <a:prstGeom prst="downArrow">
            <a:avLst>
              <a:gd name="adj1" fmla="val 50000"/>
              <a:gd name="adj2" fmla="val 49996"/>
            </a:avLst>
          </a:prstGeom>
          <a:solidFill>
            <a:schemeClr val="bg1">
              <a:lumMod val="50000"/>
            </a:schemeClr>
          </a:solidFill>
          <a:ln w="9525">
            <a:solidFill>
              <a:srgbClr val="7F7F7F"/>
            </a:solidFill>
            <a:miter lim="800000"/>
            <a:headEnd/>
            <a:tailEnd/>
          </a:ln>
          <a:effectLst/>
        </p:spPr>
        <p:txBody>
          <a:bodyPr anchor="ctr"/>
          <a:lstStyle/>
          <a:p>
            <a:pPr algn="ctr">
              <a:defRPr/>
            </a:pPr>
            <a:endParaRPr lang="ja-JP" altLang="en-US" dirty="0">
              <a:solidFill>
                <a:schemeClr val="lt1"/>
              </a:solidFill>
              <a:latin typeface="+mn-lt"/>
              <a:ea typeface="+mn-ea"/>
              <a:cs typeface="+mn-cs"/>
            </a:endParaRPr>
          </a:p>
        </p:txBody>
      </p:sp>
      <p:sp>
        <p:nvSpPr>
          <p:cNvPr id="188" name="テキスト ボックス 187"/>
          <p:cNvSpPr txBox="1"/>
          <p:nvPr/>
        </p:nvSpPr>
        <p:spPr>
          <a:xfrm>
            <a:off x="3193851" y="1009785"/>
            <a:ext cx="2142028" cy="228598"/>
          </a:xfrm>
          <a:prstGeom prst="rect">
            <a:avLst/>
          </a:prstGeom>
          <a:noFill/>
        </p:spPr>
        <p:txBody>
          <a:bodyPr wrap="none" rtlCol="0">
            <a:spAutoFit/>
          </a:bodyPr>
          <a:lstStyle/>
          <a:p>
            <a:r>
              <a:rPr kumimoji="1" lang="en-US" altLang="ja-JP" sz="1600" dirty="0"/>
              <a:t>Strained Silicon (90 nm)</a:t>
            </a:r>
            <a:endParaRPr kumimoji="1" lang="ja-JP" altLang="en-US" sz="1600" dirty="0"/>
          </a:p>
        </p:txBody>
      </p:sp>
      <p:sp>
        <p:nvSpPr>
          <p:cNvPr id="189" name="テキスト ボックス 188"/>
          <p:cNvSpPr txBox="1"/>
          <p:nvPr/>
        </p:nvSpPr>
        <p:spPr>
          <a:xfrm>
            <a:off x="4031994" y="1362588"/>
            <a:ext cx="2375687" cy="228598"/>
          </a:xfrm>
          <a:prstGeom prst="rect">
            <a:avLst/>
          </a:prstGeom>
          <a:noFill/>
        </p:spPr>
        <p:txBody>
          <a:bodyPr wrap="none" rtlCol="0">
            <a:spAutoFit/>
          </a:bodyPr>
          <a:lstStyle/>
          <a:p>
            <a:r>
              <a:rPr kumimoji="1" lang="en-US" altLang="ja-JP" sz="1600" dirty="0"/>
              <a:t>High-k Metal Gate (45 nm)</a:t>
            </a:r>
            <a:endParaRPr kumimoji="1" lang="ja-JP" altLang="en-US" sz="1600" dirty="0"/>
          </a:p>
        </p:txBody>
      </p:sp>
      <p:sp>
        <p:nvSpPr>
          <p:cNvPr id="190" name="テキスト ボックス 189"/>
          <p:cNvSpPr txBox="1"/>
          <p:nvPr/>
        </p:nvSpPr>
        <p:spPr>
          <a:xfrm>
            <a:off x="4842003" y="1722592"/>
            <a:ext cx="1545780" cy="228598"/>
          </a:xfrm>
          <a:prstGeom prst="rect">
            <a:avLst/>
          </a:prstGeom>
          <a:noFill/>
        </p:spPr>
        <p:txBody>
          <a:bodyPr wrap="none" rtlCol="0">
            <a:spAutoFit/>
          </a:bodyPr>
          <a:lstStyle/>
          <a:p>
            <a:r>
              <a:rPr kumimoji="1" lang="en-US" altLang="ja-JP" sz="1600" dirty="0"/>
              <a:t>Tri-Gate (22 nm)</a:t>
            </a:r>
            <a:endParaRPr kumimoji="1" lang="ja-JP" altLang="en-US" sz="1600" dirty="0"/>
          </a:p>
        </p:txBody>
      </p:sp>
      <p:sp>
        <p:nvSpPr>
          <p:cNvPr id="191" name="Line 80"/>
          <p:cNvSpPr>
            <a:spLocks noChangeShapeType="1"/>
          </p:cNvSpPr>
          <p:nvPr/>
        </p:nvSpPr>
        <p:spPr bwMode="auto">
          <a:xfrm>
            <a:off x="2786494" y="2767048"/>
            <a:ext cx="450005" cy="0"/>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fontAlgn="auto">
              <a:spcBef>
                <a:spcPts val="0"/>
              </a:spcBef>
              <a:spcAft>
                <a:spcPts val="0"/>
              </a:spcAft>
              <a:defRPr/>
            </a:pPr>
            <a:endParaRPr lang="ja-JP" altLang="en-US">
              <a:latin typeface="Arial"/>
              <a:ea typeface="+mj-ea"/>
              <a:cs typeface="Arial"/>
            </a:endParaRPr>
          </a:p>
        </p:txBody>
      </p:sp>
      <p:sp>
        <p:nvSpPr>
          <p:cNvPr id="152" name="Oval 105"/>
          <p:cNvSpPr>
            <a:spLocks noChangeArrowheads="1"/>
          </p:cNvSpPr>
          <p:nvPr/>
        </p:nvSpPr>
        <p:spPr bwMode="auto">
          <a:xfrm>
            <a:off x="5721225" y="3193050"/>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3" name="Oval 105"/>
          <p:cNvSpPr>
            <a:spLocks noChangeArrowheads="1"/>
          </p:cNvSpPr>
          <p:nvPr/>
        </p:nvSpPr>
        <p:spPr bwMode="auto">
          <a:xfrm>
            <a:off x="6104884" y="3228050"/>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4" name="Oval 105"/>
          <p:cNvSpPr>
            <a:spLocks noChangeArrowheads="1"/>
          </p:cNvSpPr>
          <p:nvPr/>
        </p:nvSpPr>
        <p:spPr bwMode="auto">
          <a:xfrm>
            <a:off x="6534722" y="3265967"/>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5" name="Oval 105"/>
          <p:cNvSpPr>
            <a:spLocks noChangeArrowheads="1"/>
          </p:cNvSpPr>
          <p:nvPr/>
        </p:nvSpPr>
        <p:spPr bwMode="auto">
          <a:xfrm>
            <a:off x="6945615" y="3303885"/>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6" name="Oval 105"/>
          <p:cNvSpPr>
            <a:spLocks noChangeArrowheads="1"/>
          </p:cNvSpPr>
          <p:nvPr/>
        </p:nvSpPr>
        <p:spPr bwMode="auto">
          <a:xfrm>
            <a:off x="7348378" y="3344718"/>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7" name="Oval 105"/>
          <p:cNvSpPr>
            <a:spLocks noChangeArrowheads="1"/>
          </p:cNvSpPr>
          <p:nvPr/>
        </p:nvSpPr>
        <p:spPr bwMode="auto">
          <a:xfrm>
            <a:off x="7774744" y="3388469"/>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51" name="Oval 105"/>
          <p:cNvSpPr>
            <a:spLocks noChangeArrowheads="1"/>
          </p:cNvSpPr>
          <p:nvPr/>
        </p:nvSpPr>
        <p:spPr bwMode="auto">
          <a:xfrm>
            <a:off x="5252548" y="3147083"/>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66" name="Oval 105"/>
          <p:cNvSpPr>
            <a:spLocks noChangeArrowheads="1"/>
          </p:cNvSpPr>
          <p:nvPr/>
        </p:nvSpPr>
        <p:spPr bwMode="auto">
          <a:xfrm>
            <a:off x="8180909" y="3425628"/>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67" name="Oval 105"/>
          <p:cNvSpPr>
            <a:spLocks noChangeArrowheads="1"/>
          </p:cNvSpPr>
          <p:nvPr/>
        </p:nvSpPr>
        <p:spPr bwMode="auto">
          <a:xfrm>
            <a:off x="8385926" y="3437062"/>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168" name="Oval 105"/>
          <p:cNvSpPr>
            <a:spLocks noChangeArrowheads="1"/>
          </p:cNvSpPr>
          <p:nvPr/>
        </p:nvSpPr>
        <p:spPr bwMode="auto">
          <a:xfrm>
            <a:off x="7979761" y="3417053"/>
            <a:ext cx="153763" cy="11362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ja-JP" altLang="en-US" dirty="0">
              <a:cs typeface="Arial" charset="0"/>
            </a:endParaRPr>
          </a:p>
        </p:txBody>
      </p:sp>
      <p:sp>
        <p:nvSpPr>
          <p:cNvPr id="71" name="Rectangle 72"/>
          <p:cNvSpPr>
            <a:spLocks noChangeArrowheads="1"/>
          </p:cNvSpPr>
          <p:nvPr/>
        </p:nvSpPr>
        <p:spPr bwMode="auto">
          <a:xfrm>
            <a:off x="3806858" y="2725260"/>
            <a:ext cx="124751" cy="92184"/>
          </a:xfrm>
          <a:prstGeom prst="rect">
            <a:avLst/>
          </a:prstGeom>
          <a:ln/>
          <a:extLst>
            <a:ext uri="{91240B29-F687-4f45-9708-019B960494DF}">
              <a14:hiddenLine xmlns="" xmlns:a14="http://schemas.microsoft.com/office/drawing/2010/main"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72" name="Rectangle 73"/>
          <p:cNvSpPr>
            <a:spLocks noChangeArrowheads="1"/>
          </p:cNvSpPr>
          <p:nvPr/>
        </p:nvSpPr>
        <p:spPr bwMode="auto">
          <a:xfrm>
            <a:off x="4439316" y="2858176"/>
            <a:ext cx="124751" cy="92184"/>
          </a:xfrm>
          <a:prstGeom prst="rect">
            <a:avLst/>
          </a:prstGeom>
          <a:ln/>
          <a:extLst>
            <a:ext uri="{91240B29-F687-4f45-9708-019B960494DF}">
              <a14:hiddenLine xmlns="" xmlns:a14="http://schemas.microsoft.com/office/drawing/2010/main"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81" name="Rectangle 70"/>
          <p:cNvSpPr>
            <a:spLocks noChangeArrowheads="1"/>
          </p:cNvSpPr>
          <p:nvPr/>
        </p:nvSpPr>
        <p:spPr bwMode="auto">
          <a:xfrm>
            <a:off x="2747927" y="2723115"/>
            <a:ext cx="124751" cy="92184"/>
          </a:xfrm>
          <a:prstGeom prst="rect">
            <a:avLst/>
          </a:prstGeom>
          <a:ln/>
          <a:extLst>
            <a:ext uri="{91240B29-F687-4f45-9708-019B960494DF}">
              <a14:hiddenLine xmlns="" xmlns:a14="http://schemas.microsoft.com/office/drawing/2010/main"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84" name="Rectangle 71"/>
          <p:cNvSpPr>
            <a:spLocks noChangeArrowheads="1"/>
          </p:cNvSpPr>
          <p:nvPr/>
        </p:nvSpPr>
        <p:spPr bwMode="auto">
          <a:xfrm>
            <a:off x="3177302" y="2729547"/>
            <a:ext cx="124751" cy="92184"/>
          </a:xfrm>
          <a:prstGeom prst="rect">
            <a:avLst/>
          </a:prstGeom>
          <a:ln/>
          <a:extLst>
            <a:ext uri="{91240B29-F687-4f45-9708-019B960494DF}">
              <a14:hiddenLine xmlns="" xmlns:a14="http://schemas.microsoft.com/office/drawing/2010/main"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cs typeface="Arial" charset="0"/>
            </a:endParaRPr>
          </a:p>
        </p:txBody>
      </p:sp>
      <p:sp>
        <p:nvSpPr>
          <p:cNvPr id="69" name="Rectangle 67"/>
          <p:cNvSpPr>
            <a:spLocks noChangeArrowheads="1"/>
          </p:cNvSpPr>
          <p:nvPr/>
        </p:nvSpPr>
        <p:spPr bwMode="auto">
          <a:xfrm>
            <a:off x="1474309" y="1031645"/>
            <a:ext cx="124751" cy="92184"/>
          </a:xfrm>
          <a:prstGeom prst="rect">
            <a:avLst/>
          </a:prstGeom>
          <a:ln/>
          <a:extLst>
            <a:ext uri="{91240B29-F687-4f45-9708-019B960494DF}">
              <a14:hiddenLine xmlns="" xmlns:a14="http://schemas.microsoft.com/office/drawing/2010/main" w="9525">
                <a:solidFill>
                  <a:srgbClr val="000000"/>
                </a:solidFill>
                <a:miter lim="800000"/>
                <a:headEnd/>
                <a:tailEnd/>
              </a14:hiddenLine>
            </a:ext>
          </a:ex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ja-JP" altLang="en-US">
              <a:solidFill>
                <a:schemeClr val="tx1">
                  <a:lumMod val="75000"/>
                  <a:lumOff val="25000"/>
                </a:schemeClr>
              </a:solidFill>
              <a:cs typeface="Arial" charset="0"/>
            </a:endParaRPr>
          </a:p>
        </p:txBody>
      </p:sp>
    </p:spTree>
    <p:extLst>
      <p:ext uri="{BB962C8B-B14F-4D97-AF65-F5344CB8AC3E}">
        <p14:creationId xmlns:p14="http://schemas.microsoft.com/office/powerpoint/2010/main" val="4252146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電圧が下がらないとどうなるのか</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326338" y="1088974"/>
                <a:ext cx="8820098" cy="5219751"/>
              </a:xfrm>
            </p:spPr>
            <p:txBody>
              <a:bodyPr/>
              <a:lstStyle/>
              <a:p>
                <a14:m>
                  <m:oMath xmlns:m="http://schemas.openxmlformats.org/officeDocument/2006/math">
                    <m:r>
                      <a:rPr lang="en-US" altLang="ja-JP" sz="2000" i="1" dirty="0" smtClean="0">
                        <a:latin typeface="Cambria Math" panose="02040503050406030204" pitchFamily="18" charset="0"/>
                      </a:rPr>
                      <m:t>1/</m:t>
                    </m:r>
                    <m:r>
                      <a:rPr lang="en-US" altLang="ja-JP" sz="2000" i="1" dirty="0" smtClean="0">
                        <a:latin typeface="Cambria Math" panose="02040503050406030204" pitchFamily="18" charset="0"/>
                      </a:rPr>
                      <m:t>𝐾</m:t>
                    </m:r>
                  </m:oMath>
                </a14:m>
                <a:r>
                  <a:rPr lang="ja-JP" altLang="en-US" sz="2000" dirty="0"/>
                  <a:t> 倍にスケーリングした場合</a:t>
                </a:r>
                <a:endParaRPr lang="en-US" altLang="ja-JP" sz="2000" dirty="0"/>
              </a:p>
              <a:p>
                <a:pPr lvl="1"/>
                <a:r>
                  <a:rPr lang="ja-JP" altLang="en-US" sz="2000" dirty="0"/>
                  <a:t>回路面積</a:t>
                </a:r>
                <a:r>
                  <a:rPr lang="en-US" altLang="ja-JP" sz="2000" dirty="0"/>
                  <a:t>:		</a:t>
                </a:r>
                <a14:m>
                  <m:oMath xmlns:m="http://schemas.openxmlformats.org/officeDocument/2006/math">
                    <m:r>
                      <a:rPr lang="en-US" altLang="ja-JP" sz="2000" i="1" dirty="0" smtClean="0">
                        <a:latin typeface="Cambria Math" panose="02040503050406030204" pitchFamily="18" charset="0"/>
                      </a:rPr>
                      <m:t>1/</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𝐾</m:t>
                        </m:r>
                      </m:e>
                      <m:sup>
                        <m:r>
                          <a:rPr lang="en-US" altLang="ja-JP" sz="2000" i="1" dirty="0" smtClean="0">
                            <a:latin typeface="Cambria Math" panose="02040503050406030204" pitchFamily="18" charset="0"/>
                          </a:rPr>
                          <m:t>2</m:t>
                        </m:r>
                      </m:sup>
                    </m:sSup>
                  </m:oMath>
                </a14:m>
                <a:r>
                  <a:rPr lang="ja-JP" altLang="en-US" sz="2000" dirty="0"/>
                  <a:t>→  </a:t>
                </a:r>
                <a14:m>
                  <m:oMath xmlns:m="http://schemas.openxmlformats.org/officeDocument/2006/math">
                    <m:r>
                      <a:rPr lang="en-US" altLang="ja-JP" sz="2000" i="1" dirty="0" smtClean="0">
                        <a:latin typeface="Cambria Math" panose="02040503050406030204" pitchFamily="18" charset="0"/>
                      </a:rPr>
                      <m:t>1/</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𝐾</m:t>
                        </m:r>
                      </m:e>
                      <m:sup>
                        <m:r>
                          <a:rPr lang="en-US" altLang="ja-JP" sz="2000" i="1" dirty="0" smtClean="0">
                            <a:latin typeface="Cambria Math" panose="02040503050406030204" pitchFamily="18" charset="0"/>
                          </a:rPr>
                          <m:t>2</m:t>
                        </m:r>
                      </m:sup>
                    </m:sSup>
                  </m:oMath>
                </a14:m>
                <a:endParaRPr lang="en-US" altLang="ja-JP" sz="2000" dirty="0"/>
              </a:p>
              <a:p>
                <a:r>
                  <a:rPr lang="ja-JP" altLang="en-US" sz="2000" dirty="0"/>
                  <a:t>トランジスタ１個の１回のスイッチにかかるエネルギー</a:t>
                </a:r>
                <a:endParaRPr lang="en-US" altLang="ja-JP" sz="2000" dirty="0"/>
              </a:p>
              <a:p>
                <a:pPr lvl="1"/>
                <a:r>
                  <a:rPr lang="en-US" altLang="ja-JP" sz="2000" dirty="0"/>
                  <a:t>C: </a:t>
                </a:r>
                <a:r>
                  <a:rPr lang="ja-JP" altLang="en-US" sz="2000" dirty="0"/>
                  <a:t>　</a:t>
                </a:r>
                <a:r>
                  <a:rPr lang="en-US" altLang="ja-JP" sz="2000" dirty="0"/>
                  <a:t>		</a:t>
                </a:r>
                <a14:m>
                  <m:oMath xmlns:m="http://schemas.openxmlformats.org/officeDocument/2006/math">
                    <m:r>
                      <a:rPr lang="en-US" altLang="ja-JP" sz="2000" i="1" dirty="0" smtClean="0">
                        <a:latin typeface="Cambria Math" panose="02040503050406030204" pitchFamily="18" charset="0"/>
                      </a:rPr>
                      <m:t>1/</m:t>
                    </m:r>
                    <m:r>
                      <a:rPr lang="en-US" altLang="ja-JP" sz="2000" i="1" dirty="0" smtClean="0">
                        <a:latin typeface="Cambria Math" panose="02040503050406030204" pitchFamily="18" charset="0"/>
                      </a:rPr>
                      <m:t>𝐾</m:t>
                    </m:r>
                  </m:oMath>
                </a14:m>
                <a:r>
                  <a:rPr lang="en-US" altLang="ja-JP" sz="2000" dirty="0"/>
                  <a:t>      </a:t>
                </a:r>
                <a:r>
                  <a:rPr lang="ja-JP" altLang="en-US" sz="2000" dirty="0"/>
                  <a:t>→  </a:t>
                </a:r>
                <a14:m>
                  <m:oMath xmlns:m="http://schemas.openxmlformats.org/officeDocument/2006/math">
                    <m:r>
                      <a:rPr lang="en-US" altLang="ja-JP" sz="2000" i="1" dirty="0" smtClean="0">
                        <a:latin typeface="Cambria Math" panose="02040503050406030204" pitchFamily="18" charset="0"/>
                      </a:rPr>
                      <m:t>1/</m:t>
                    </m:r>
                    <m:r>
                      <a:rPr lang="en-US" altLang="ja-JP" sz="2000" i="1" dirty="0" smtClean="0">
                        <a:latin typeface="Cambria Math" panose="02040503050406030204" pitchFamily="18" charset="0"/>
                      </a:rPr>
                      <m:t>𝐾</m:t>
                    </m:r>
                  </m:oMath>
                </a14:m>
                <a:endParaRPr lang="en-US" altLang="ja-JP" sz="2000" dirty="0"/>
              </a:p>
              <a:p>
                <a:pPr lvl="1"/>
                <a:r>
                  <a:rPr lang="en-US" altLang="ja-JP" sz="2000" dirty="0"/>
                  <a:t>V: </a:t>
                </a:r>
                <a:r>
                  <a:rPr lang="ja-JP" altLang="en-US" sz="2000" dirty="0"/>
                  <a:t>　</a:t>
                </a:r>
                <a:r>
                  <a:rPr lang="en-US" altLang="ja-JP" sz="2000" dirty="0"/>
                  <a:t>		</a:t>
                </a:r>
                <a14:m>
                  <m:oMath xmlns:m="http://schemas.openxmlformats.org/officeDocument/2006/math">
                    <m:r>
                      <a:rPr lang="en-US" altLang="ja-JP" sz="2000" i="1" dirty="0" smtClean="0">
                        <a:latin typeface="Cambria Math" panose="02040503050406030204" pitchFamily="18" charset="0"/>
                      </a:rPr>
                      <m:t>1/</m:t>
                    </m:r>
                    <m:r>
                      <a:rPr lang="en-US" altLang="ja-JP" sz="2000" i="1" dirty="0" smtClean="0">
                        <a:latin typeface="Cambria Math" panose="02040503050406030204" pitchFamily="18" charset="0"/>
                      </a:rPr>
                      <m:t>𝐾</m:t>
                    </m:r>
                  </m:oMath>
                </a14:m>
                <a:r>
                  <a:rPr lang="en-US" altLang="ja-JP" sz="2000" dirty="0">
                    <a:solidFill>
                      <a:schemeClr val="accent5"/>
                    </a:solidFill>
                  </a:rPr>
                  <a:t>      </a:t>
                </a:r>
                <a:r>
                  <a:rPr lang="ja-JP" altLang="en-US" sz="2000" dirty="0"/>
                  <a:t>→</a:t>
                </a:r>
                <a:r>
                  <a:rPr lang="ja-JP" altLang="en-US" sz="2000" dirty="0">
                    <a:solidFill>
                      <a:schemeClr val="accent5"/>
                    </a:solidFill>
                  </a:rPr>
                  <a:t>  </a:t>
                </a:r>
                <a:r>
                  <a:rPr lang="en-US" altLang="ja-JP" sz="2000" dirty="0">
                    <a:solidFill>
                      <a:schemeClr val="accent5"/>
                    </a:solidFill>
                  </a:rPr>
                  <a:t>1</a:t>
                </a:r>
              </a:p>
              <a:p>
                <a:pPr lvl="1"/>
                <a:r>
                  <a:rPr lang="ja-JP" altLang="en-US" sz="2000" dirty="0"/>
                  <a:t>エネルギー：</a:t>
                </a:r>
                <a:r>
                  <a:rPr lang="en-US" altLang="ja-JP" sz="2000" dirty="0">
                    <a:solidFill>
                      <a:schemeClr val="accent5"/>
                    </a:solidFill>
                  </a:rPr>
                  <a:t>	</a:t>
                </a:r>
                <a14:m>
                  <m:oMath xmlns:m="http://schemas.openxmlformats.org/officeDocument/2006/math">
                    <m:r>
                      <a:rPr lang="en-US" altLang="ja-JP" sz="2000" i="1" dirty="0" smtClean="0">
                        <a:latin typeface="Cambria Math" panose="02040503050406030204" pitchFamily="18" charset="0"/>
                      </a:rPr>
                      <m:t>1/</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𝐾</m:t>
                        </m:r>
                      </m:e>
                      <m:sup>
                        <m:r>
                          <a:rPr lang="en-US" altLang="ja-JP" sz="2000" i="1" dirty="0" smtClean="0">
                            <a:latin typeface="Cambria Math" panose="02040503050406030204" pitchFamily="18" charset="0"/>
                          </a:rPr>
                          <m:t>3</m:t>
                        </m:r>
                      </m:sup>
                    </m:sSup>
                  </m:oMath>
                </a14:m>
                <a:r>
                  <a:rPr lang="en-US" altLang="ja-JP" sz="2000" dirty="0"/>
                  <a:t>    </a:t>
                </a:r>
                <a:r>
                  <a:rPr lang="ja-JP" altLang="en-US" sz="2000" dirty="0"/>
                  <a:t>→  </a:t>
                </a:r>
                <a:r>
                  <a:rPr lang="en-US" altLang="ja-JP" sz="2000" dirty="0">
                    <a:solidFill>
                      <a:schemeClr val="accent5"/>
                    </a:solidFill>
                  </a:rPr>
                  <a:t>1/K  </a:t>
                </a:r>
                <a:r>
                  <a:rPr lang="ja-JP" altLang="en-US" sz="2000" dirty="0"/>
                  <a:t>（</a:t>
                </a:r>
                <a14:m>
                  <m:oMath xmlns:m="http://schemas.openxmlformats.org/officeDocument/2006/math">
                    <m:r>
                      <a:rPr lang="en-US" altLang="ja-JP" sz="2000" i="1" dirty="0" smtClean="0">
                        <a:latin typeface="Cambria Math" panose="02040503050406030204" pitchFamily="18" charset="0"/>
                      </a:rPr>
                      <m:t>𝐸</m:t>
                    </m:r>
                    <m:r>
                      <a:rPr lang="en-US" altLang="ja-JP" sz="2000" i="1" dirty="0" smtClean="0">
                        <a:latin typeface="Cambria Math" panose="02040503050406030204" pitchFamily="18" charset="0"/>
                      </a:rPr>
                      <m:t>=</m:t>
                    </m:r>
                    <m:f>
                      <m:fPr>
                        <m:ctrlPr>
                          <a:rPr lang="en-US" altLang="ja-JP" sz="2000" i="1" dirty="0" smtClean="0">
                            <a:latin typeface="Cambria Math" panose="02040503050406030204" pitchFamily="18" charset="0"/>
                          </a:rPr>
                        </m:ctrlPr>
                      </m:fPr>
                      <m:num>
                        <m:r>
                          <a:rPr lang="en-US" altLang="ja-JP" sz="2000" i="1" dirty="0" smtClean="0">
                            <a:latin typeface="Cambria Math" panose="02040503050406030204" pitchFamily="18" charset="0"/>
                          </a:rPr>
                          <m:t>1</m:t>
                        </m:r>
                      </m:num>
                      <m:den>
                        <m:r>
                          <a:rPr lang="en-US" altLang="ja-JP" sz="2000" i="1" dirty="0" smtClean="0">
                            <a:latin typeface="Cambria Math" panose="02040503050406030204" pitchFamily="18" charset="0"/>
                          </a:rPr>
                          <m:t>2</m:t>
                        </m:r>
                      </m:den>
                    </m:f>
                    <m:r>
                      <a:rPr lang="en-US" altLang="ja-JP" sz="2000" i="1" dirty="0" smtClean="0">
                        <a:latin typeface="Cambria Math" panose="02040503050406030204" pitchFamily="18" charset="0"/>
                      </a:rPr>
                      <m:t>𝐶</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𝑉</m:t>
                        </m:r>
                      </m:e>
                      <m:sup>
                        <m:r>
                          <a:rPr lang="en-US" altLang="ja-JP" sz="2000" i="1" dirty="0" smtClean="0">
                            <a:latin typeface="Cambria Math" panose="02040503050406030204" pitchFamily="18" charset="0"/>
                          </a:rPr>
                          <m:t>2</m:t>
                        </m:r>
                      </m:sup>
                    </m:sSup>
                  </m:oMath>
                </a14:m>
                <a:r>
                  <a:rPr lang="ja-JP" altLang="en-US" sz="2000" dirty="0"/>
                  <a:t>より）</a:t>
                </a:r>
                <a:endParaRPr lang="en-US" altLang="ja-JP" sz="2000" dirty="0"/>
              </a:p>
              <a:p>
                <a:pPr marL="360000" lvl="1">
                  <a:spcBef>
                    <a:spcPts val="2400"/>
                  </a:spcBef>
                  <a:spcAft>
                    <a:spcPts val="600"/>
                  </a:spcAft>
                  <a:buClr>
                    <a:schemeClr val="accent5"/>
                  </a:buClr>
                  <a:buSzTx/>
                  <a:buFont typeface="Wingdings" panose="05000000000000000000" pitchFamily="2" charset="2"/>
                  <a:buChar char="n"/>
                </a:pPr>
                <a:r>
                  <a:rPr lang="ja-JP" altLang="en-US" dirty="0"/>
                  <a:t>トランジスタ１個の単位</a:t>
                </a:r>
                <a:r>
                  <a:rPr lang="ja-JP" altLang="en-US" sz="2000" dirty="0"/>
                  <a:t>時間あたりのエネルギー</a:t>
                </a:r>
                <a:endParaRPr lang="en-US" altLang="ja-JP" sz="2000" dirty="0"/>
              </a:p>
              <a:p>
                <a:pPr lvl="1"/>
                <a:r>
                  <a:rPr lang="ja-JP" altLang="en-US" sz="2000" dirty="0"/>
                  <a:t>スイッチ１回：　　</a:t>
                </a:r>
                <a:r>
                  <a:rPr lang="en-US" altLang="ja-JP" sz="2000" dirty="0"/>
                  <a:t>	</a:t>
                </a:r>
                <a14:m>
                  <m:oMath xmlns:m="http://schemas.openxmlformats.org/officeDocument/2006/math">
                    <m:r>
                      <a:rPr lang="en-US" altLang="ja-JP" sz="2000" i="1" dirty="0" smtClean="0">
                        <a:latin typeface="Cambria Math" panose="02040503050406030204" pitchFamily="18" charset="0"/>
                      </a:rPr>
                      <m:t>1/</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𝐾</m:t>
                        </m:r>
                      </m:e>
                      <m:sup>
                        <m:r>
                          <a:rPr lang="en-US" altLang="ja-JP" sz="2000" i="1" dirty="0" smtClean="0">
                            <a:latin typeface="Cambria Math" panose="02040503050406030204" pitchFamily="18" charset="0"/>
                          </a:rPr>
                          <m:t>3</m:t>
                        </m:r>
                      </m:sup>
                    </m:sSup>
                  </m:oMath>
                </a14:m>
                <a:r>
                  <a:rPr lang="en-US" altLang="ja-JP" sz="2000" dirty="0"/>
                  <a:t>   </a:t>
                </a:r>
                <a:r>
                  <a:rPr lang="ja-JP" altLang="en-US" sz="2000" dirty="0"/>
                  <a:t>→  </a:t>
                </a:r>
                <a14:m>
                  <m:oMath xmlns:m="http://schemas.openxmlformats.org/officeDocument/2006/math">
                    <m:r>
                      <a:rPr lang="en-US" altLang="ja-JP" sz="2000" i="1" dirty="0" smtClean="0">
                        <a:solidFill>
                          <a:schemeClr val="accent5"/>
                        </a:solidFill>
                        <a:latin typeface="Cambria Math" panose="02040503050406030204" pitchFamily="18" charset="0"/>
                      </a:rPr>
                      <m:t>1/</m:t>
                    </m:r>
                    <m:r>
                      <a:rPr lang="en-US" altLang="ja-JP" sz="2000" i="1" dirty="0" smtClean="0">
                        <a:solidFill>
                          <a:schemeClr val="accent5"/>
                        </a:solidFill>
                        <a:latin typeface="Cambria Math" panose="02040503050406030204" pitchFamily="18" charset="0"/>
                      </a:rPr>
                      <m:t>𝐾</m:t>
                    </m:r>
                  </m:oMath>
                </a14:m>
                <a:endParaRPr lang="en-US" altLang="ja-JP" sz="2000" dirty="0">
                  <a:solidFill>
                    <a:schemeClr val="accent5"/>
                  </a:solidFill>
                </a:endParaRPr>
              </a:p>
              <a:p>
                <a:pPr lvl="1"/>
                <a:r>
                  <a:rPr lang="ja-JP" altLang="en-US" sz="2000" dirty="0"/>
                  <a:t>周波数（動作回数）：　</a:t>
                </a:r>
                <a:r>
                  <a:rPr lang="en-US" altLang="ja-JP" sz="2000" dirty="0"/>
                  <a:t>	</a:t>
                </a:r>
                <a14:m>
                  <m:oMath xmlns:m="http://schemas.openxmlformats.org/officeDocument/2006/math">
                    <m:r>
                      <a:rPr lang="en-US" altLang="ja-JP" sz="2000" i="1" dirty="0" smtClean="0">
                        <a:latin typeface="Cambria Math" panose="02040503050406030204" pitchFamily="18" charset="0"/>
                      </a:rPr>
                      <m:t>𝐾</m:t>
                    </m:r>
                  </m:oMath>
                </a14:m>
                <a:r>
                  <a:rPr lang="en-US" altLang="ja-JP" sz="2000" dirty="0"/>
                  <a:t>         </a:t>
                </a:r>
                <a:r>
                  <a:rPr lang="ja-JP" altLang="en-US" sz="2000" dirty="0"/>
                  <a:t>→  </a:t>
                </a:r>
                <a14:m>
                  <m:oMath xmlns:m="http://schemas.openxmlformats.org/officeDocument/2006/math">
                    <m:r>
                      <a:rPr lang="en-US" altLang="ja-JP" sz="2000" i="1" dirty="0" smtClean="0">
                        <a:latin typeface="Cambria Math" panose="02040503050406030204" pitchFamily="18" charset="0"/>
                      </a:rPr>
                      <m:t>𝐾</m:t>
                    </m:r>
                  </m:oMath>
                </a14:m>
                <a:endParaRPr lang="en-US" altLang="ja-JP" sz="2000" dirty="0"/>
              </a:p>
              <a:p>
                <a:pPr lvl="1"/>
                <a:r>
                  <a:rPr lang="ja-JP" altLang="en-US" sz="2000" dirty="0"/>
                  <a:t>エネルギー：</a:t>
                </a:r>
                <a:r>
                  <a:rPr lang="en-US" altLang="ja-JP" sz="2000" dirty="0">
                    <a:solidFill>
                      <a:schemeClr val="accent5"/>
                    </a:solidFill>
                  </a:rPr>
                  <a:t>		</a:t>
                </a:r>
                <a14:m>
                  <m:oMath xmlns:m="http://schemas.openxmlformats.org/officeDocument/2006/math">
                    <m:r>
                      <a:rPr lang="en-US" altLang="ja-JP" sz="2000" i="1" dirty="0" smtClean="0">
                        <a:latin typeface="Cambria Math" panose="02040503050406030204" pitchFamily="18" charset="0"/>
                      </a:rPr>
                      <m:t>1/</m:t>
                    </m:r>
                    <m:sSup>
                      <m:sSupPr>
                        <m:ctrlPr>
                          <a:rPr lang="en-US" altLang="ja-JP" sz="2000" i="1" dirty="0" smtClean="0">
                            <a:latin typeface="Cambria Math" panose="02040503050406030204" pitchFamily="18" charset="0"/>
                          </a:rPr>
                        </m:ctrlPr>
                      </m:sSupPr>
                      <m:e>
                        <m:r>
                          <a:rPr lang="en-US" altLang="ja-JP" sz="2000" i="1" dirty="0" smtClean="0">
                            <a:latin typeface="Cambria Math" panose="02040503050406030204" pitchFamily="18" charset="0"/>
                          </a:rPr>
                          <m:t>𝐾</m:t>
                        </m:r>
                      </m:e>
                      <m:sup>
                        <m:r>
                          <a:rPr lang="en-US" altLang="ja-JP" sz="2000" i="1" dirty="0" smtClean="0">
                            <a:latin typeface="Cambria Math" panose="02040503050406030204" pitchFamily="18" charset="0"/>
                          </a:rPr>
                          <m:t>2</m:t>
                        </m:r>
                      </m:sup>
                    </m:sSup>
                  </m:oMath>
                </a14:m>
                <a:r>
                  <a:rPr lang="en-US" altLang="ja-JP" sz="2000" dirty="0">
                    <a:solidFill>
                      <a:schemeClr val="accent5"/>
                    </a:solidFill>
                  </a:rPr>
                  <a:t>   </a:t>
                </a:r>
                <a:r>
                  <a:rPr lang="ja-JP" altLang="en-US" sz="2000" dirty="0"/>
                  <a:t>→ </a:t>
                </a:r>
                <a:r>
                  <a:rPr lang="en-US" altLang="ja-JP" sz="2000" dirty="0">
                    <a:solidFill>
                      <a:schemeClr val="accent5"/>
                    </a:solidFill>
                  </a:rPr>
                  <a:t>1</a:t>
                </a:r>
              </a:p>
              <a:p>
                <a:r>
                  <a:rPr lang="ja-JP" altLang="en-US" sz="2000" dirty="0">
                    <a:solidFill>
                      <a:schemeClr val="accent5"/>
                    </a:solidFill>
                  </a:rPr>
                  <a:t>トランジスタは小さくなったのに，エネルギーが減ってない！</a:t>
                </a:r>
                <a:endParaRPr lang="en-US" altLang="ja-JP" sz="2000" dirty="0">
                  <a:solidFill>
                    <a:schemeClr val="accent5"/>
                  </a:solidFill>
                </a:endParaRP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326338" y="1088974"/>
                <a:ext cx="8820098" cy="5219751"/>
              </a:xfrm>
              <a:blipFill>
                <a:blip r:embed="rId3"/>
                <a:stretch>
                  <a:fillRect l="-622" t="-3972" b="-56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12601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クロックによる消費電力</a:t>
            </a:r>
          </a:p>
        </p:txBody>
      </p:sp>
      <p:sp>
        <p:nvSpPr>
          <p:cNvPr id="3" name="テキスト プレースホルダー 2"/>
          <p:cNvSpPr>
            <a:spLocks noGrp="1"/>
          </p:cNvSpPr>
          <p:nvPr>
            <p:ph type="body" sz="quarter" idx="10"/>
          </p:nvPr>
        </p:nvSpPr>
        <p:spPr>
          <a:xfrm>
            <a:off x="521955" y="1448978"/>
            <a:ext cx="8280092" cy="4140046"/>
          </a:xfrm>
        </p:spPr>
        <p:txBody>
          <a:bodyPr/>
          <a:lstStyle/>
          <a:p>
            <a:r>
              <a:rPr kumimoji="1" lang="ja-JP" altLang="en-US" dirty="0"/>
              <a:t>クロック信号：</a:t>
            </a:r>
            <a:endParaRPr kumimoji="1" lang="en-US" altLang="ja-JP" dirty="0"/>
          </a:p>
          <a:p>
            <a:pPr lvl="1"/>
            <a:r>
              <a:rPr kumimoji="1" lang="ja-JP" altLang="en-US" dirty="0"/>
              <a:t>記憶素子の更新タイミングを制御</a:t>
            </a:r>
            <a:endParaRPr kumimoji="1" lang="en-US" altLang="ja-JP" dirty="0"/>
          </a:p>
          <a:p>
            <a:r>
              <a:rPr lang="ja-JP" altLang="en-US" dirty="0"/>
              <a:t>具体的な </a:t>
            </a:r>
            <a:r>
              <a:rPr lang="en-US" altLang="ja-JP" dirty="0"/>
              <a:t>D-FF </a:t>
            </a:r>
            <a:r>
              <a:rPr lang="ja-JP" altLang="en-US" dirty="0"/>
              <a:t>の動作：</a:t>
            </a:r>
            <a:endParaRPr lang="en-US" altLang="ja-JP" dirty="0"/>
          </a:p>
          <a:p>
            <a:pPr lvl="1"/>
            <a:r>
              <a:rPr lang="ja-JP" altLang="en-US" dirty="0"/>
              <a:t>クロックの立ち上がりのたびに，</a:t>
            </a:r>
            <a:r>
              <a:rPr lang="en-US" altLang="ja-JP" i="1" dirty="0"/>
              <a:t>d</a:t>
            </a:r>
            <a:r>
              <a:rPr lang="ja-JP" altLang="en-US" dirty="0"/>
              <a:t> の値がサンプリング</a:t>
            </a:r>
            <a:endParaRPr lang="en-US" altLang="ja-JP" dirty="0"/>
          </a:p>
          <a:p>
            <a:pPr lvl="1"/>
            <a:r>
              <a:rPr lang="ja-JP" altLang="en-US" dirty="0"/>
              <a:t>その値が次のサイクルの間 </a:t>
            </a:r>
            <a:r>
              <a:rPr lang="en-US" altLang="ja-JP" i="1" dirty="0"/>
              <a:t>q</a:t>
            </a:r>
            <a:r>
              <a:rPr lang="ja-JP" altLang="en-US" dirty="0"/>
              <a:t> から出力される</a:t>
            </a:r>
            <a:endParaRPr lang="en-US" altLang="ja-JP" dirty="0"/>
          </a:p>
          <a:p>
            <a:r>
              <a:rPr kumimoji="1" lang="ja-JP" altLang="en-US" dirty="0">
                <a:solidFill>
                  <a:schemeClr val="accent5"/>
                </a:solidFill>
              </a:rPr>
              <a:t>クロックによって消費される電力は非常に大きい</a:t>
            </a:r>
            <a:endParaRPr kumimoji="1" lang="en-US" altLang="ja-JP" dirty="0">
              <a:solidFill>
                <a:schemeClr val="accent5"/>
              </a:solidFill>
            </a:endParaRPr>
          </a:p>
          <a:p>
            <a:pPr lvl="1"/>
            <a:r>
              <a:rPr kumimoji="1" lang="en-US" altLang="ja-JP" dirty="0"/>
              <a:t>CPU </a:t>
            </a:r>
            <a:r>
              <a:rPr kumimoji="1" lang="ja-JP" altLang="en-US" dirty="0"/>
              <a:t>全体で消費される電力の数割におよぶこともある</a:t>
            </a:r>
            <a:endParaRPr kumimoji="1" lang="en-US" altLang="ja-JP" dirty="0"/>
          </a:p>
          <a:p>
            <a:pPr lvl="1"/>
            <a:r>
              <a:rPr kumimoji="1" lang="ja-JP" altLang="en-US" dirty="0"/>
              <a:t>なぜただ同期をとるためだけに，それほど電力が食われるのか？</a:t>
            </a:r>
          </a:p>
        </p:txBody>
      </p:sp>
      <p:grpSp>
        <p:nvGrpSpPr>
          <p:cNvPr id="23" name="グループ化 22"/>
          <p:cNvGrpSpPr/>
          <p:nvPr/>
        </p:nvGrpSpPr>
        <p:grpSpPr>
          <a:xfrm>
            <a:off x="6912026" y="1808982"/>
            <a:ext cx="1441450" cy="1085855"/>
            <a:chOff x="6369707" y="1718772"/>
            <a:chExt cx="1441450" cy="1085855"/>
          </a:xfrm>
        </p:grpSpPr>
        <p:sp>
          <p:nvSpPr>
            <p:cNvPr id="24"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25"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a:p>
          </p:txBody>
        </p:sp>
        <p:sp>
          <p:nvSpPr>
            <p:cNvPr id="26"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q</a:t>
              </a:r>
              <a:endParaRPr lang="en-US" altLang="ja-JP" dirty="0"/>
            </a:p>
          </p:txBody>
        </p:sp>
        <p:sp>
          <p:nvSpPr>
            <p:cNvPr id="27"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d</a:t>
              </a:r>
              <a:endParaRPr lang="en-US" altLang="ja-JP" dirty="0"/>
            </a:p>
          </p:txBody>
        </p:sp>
        <p:sp>
          <p:nvSpPr>
            <p:cNvPr id="28"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29"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30"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i="1" dirty="0">
                  <a:solidFill>
                    <a:schemeClr val="accent5"/>
                  </a:solidFill>
                </a:rPr>
                <a:t>clk</a:t>
              </a:r>
              <a:endParaRPr lang="en-US" altLang="ja-JP" dirty="0">
                <a:solidFill>
                  <a:schemeClr val="accent5"/>
                </a:solidFill>
              </a:endParaRPr>
            </a:p>
          </p:txBody>
        </p:sp>
      </p:grpSp>
    </p:spTree>
    <p:extLst>
      <p:ext uri="{BB962C8B-B14F-4D97-AF65-F5344CB8AC3E}">
        <p14:creationId xmlns:p14="http://schemas.microsoft.com/office/powerpoint/2010/main" val="1384817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行き着く先：</a:t>
            </a:r>
            <a:r>
              <a:rPr kumimoji="1" lang="ja-JP" altLang="en-US" dirty="0"/>
              <a:t>ダークシリコン</a:t>
            </a:r>
            <a:br>
              <a:rPr kumimoji="1" lang="en-US" altLang="ja-JP" dirty="0"/>
            </a:br>
            <a:r>
              <a:rPr lang="en-US" altLang="ja-JP" sz="1800" dirty="0"/>
              <a:t>[Goulding10, </a:t>
            </a:r>
            <a:r>
              <a:rPr kumimoji="0" lang="en-US" altLang="ja-JP" sz="1800" dirty="0"/>
              <a:t>Esmaeilzadeh12]</a:t>
            </a:r>
            <a:endParaRPr kumimoji="1" lang="ja-JP" altLang="en-US" sz="3200" dirty="0"/>
          </a:p>
        </p:txBody>
      </p:sp>
      <p:sp>
        <p:nvSpPr>
          <p:cNvPr id="10" name="テキスト プレースホルダー 9"/>
          <p:cNvSpPr>
            <a:spLocks noGrp="1"/>
          </p:cNvSpPr>
          <p:nvPr>
            <p:ph type="body" sz="quarter" idx="10"/>
          </p:nvPr>
        </p:nvSpPr>
        <p:spPr>
          <a:xfrm>
            <a:off x="611956" y="1179282"/>
            <a:ext cx="8010089" cy="5219751"/>
          </a:xfrm>
        </p:spPr>
        <p:txBody>
          <a:bodyPr/>
          <a:lstStyle/>
          <a:p>
            <a:r>
              <a:rPr lang="ja-JP" altLang="en-US" dirty="0"/>
              <a:t>トランジスタは小さくなったのに，エネルギーが減らない！</a:t>
            </a:r>
            <a:endParaRPr lang="en-US" altLang="ja-JP" dirty="0"/>
          </a:p>
          <a:p>
            <a:pPr lvl="1"/>
            <a:r>
              <a:rPr lang="ja-JP" altLang="en-US" dirty="0"/>
              <a:t>サイズだけ小さくして，電圧を下げていないから</a:t>
            </a:r>
            <a:endParaRPr lang="en-US" altLang="ja-JP" dirty="0"/>
          </a:p>
          <a:p>
            <a:r>
              <a:rPr lang="ja-JP" altLang="en-US" dirty="0"/>
              <a:t>電力密度があがってしまう</a:t>
            </a:r>
            <a:endParaRPr lang="en-US" altLang="ja-JP" dirty="0"/>
          </a:p>
          <a:p>
            <a:pPr lvl="1"/>
            <a:r>
              <a:rPr lang="ja-JP" altLang="en-US" dirty="0"/>
              <a:t>スケール前のチップ全体と，スケール後の赤い部分は</a:t>
            </a:r>
            <a:br>
              <a:rPr lang="en-US" altLang="ja-JP" dirty="0"/>
            </a:br>
            <a:r>
              <a:rPr lang="ja-JP" altLang="en-US" dirty="0"/>
              <a:t>同じエネルギーを消費</a:t>
            </a:r>
            <a:endParaRPr lang="en-US" altLang="ja-JP" dirty="0"/>
          </a:p>
          <a:p>
            <a:endParaRPr lang="en-US" altLang="ja-JP" dirty="0"/>
          </a:p>
          <a:p>
            <a:endParaRPr lang="en-US" altLang="ja-JP" dirty="0"/>
          </a:p>
          <a:p>
            <a:r>
              <a:rPr lang="ja-JP" altLang="en-US" dirty="0"/>
              <a:t>チップへの電力供給はもう限界で，これ以上増やせない</a:t>
            </a:r>
            <a:endParaRPr lang="en-US" altLang="ja-JP" dirty="0"/>
          </a:p>
          <a:p>
            <a:pPr lvl="1"/>
            <a:r>
              <a:rPr lang="ja-JP" altLang="en-US" dirty="0"/>
              <a:t>電源ピンに流せる電流量や冷却能力の限界</a:t>
            </a:r>
            <a:endParaRPr lang="en-US" altLang="ja-JP" dirty="0"/>
          </a:p>
          <a:p>
            <a:pPr lvl="1"/>
            <a:r>
              <a:rPr lang="ja-JP" altLang="en-US" dirty="0"/>
              <a:t>使えない（</a:t>
            </a:r>
            <a:r>
              <a:rPr lang="ja-JP" altLang="en-US" dirty="0">
                <a:solidFill>
                  <a:schemeClr val="accent5"/>
                </a:solidFill>
              </a:rPr>
              <a:t>ダーク</a:t>
            </a:r>
            <a:r>
              <a:rPr lang="ja-JP" altLang="en-US" dirty="0"/>
              <a:t>）シリコンが</a:t>
            </a:r>
            <a:r>
              <a:rPr lang="en-US" altLang="ja-JP" dirty="0"/>
              <a:t>…</a:t>
            </a:r>
          </a:p>
        </p:txBody>
      </p:sp>
      <p:sp>
        <p:nvSpPr>
          <p:cNvPr id="4" name="正方形/長方形 3"/>
          <p:cNvSpPr/>
          <p:nvPr/>
        </p:nvSpPr>
        <p:spPr bwMode="auto">
          <a:xfrm>
            <a:off x="1601967" y="3429001"/>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solidFill>
                <a:schemeClr val="tx1">
                  <a:lumMod val="65000"/>
                  <a:lumOff val="35000"/>
                </a:schemeClr>
              </a:solidFill>
            </a:endParaRPr>
          </a:p>
        </p:txBody>
      </p:sp>
      <p:sp>
        <p:nvSpPr>
          <p:cNvPr id="5" name="正方形/長方形 4"/>
          <p:cNvSpPr/>
          <p:nvPr/>
        </p:nvSpPr>
        <p:spPr bwMode="auto">
          <a:xfrm>
            <a:off x="5922015" y="3429001"/>
            <a:ext cx="1440016"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lumMod val="65000"/>
                  <a:lumOff val="35000"/>
                </a:schemeClr>
              </a:solidFill>
            </a:endParaRPr>
          </a:p>
        </p:txBody>
      </p:sp>
      <p:sp>
        <p:nvSpPr>
          <p:cNvPr id="6" name="正方形/長方形 5"/>
          <p:cNvSpPr/>
          <p:nvPr/>
        </p:nvSpPr>
        <p:spPr bwMode="auto">
          <a:xfrm>
            <a:off x="1601967" y="3429001"/>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7" name="正方形/長方形 6"/>
          <p:cNvSpPr/>
          <p:nvPr/>
        </p:nvSpPr>
        <p:spPr bwMode="auto">
          <a:xfrm>
            <a:off x="2321975" y="3429000"/>
            <a:ext cx="720008" cy="720008"/>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8" name="正方形/長方形 7"/>
          <p:cNvSpPr/>
          <p:nvPr/>
        </p:nvSpPr>
        <p:spPr bwMode="auto">
          <a:xfrm>
            <a:off x="1601967" y="4149009"/>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9" name="正方形/長方形 8"/>
          <p:cNvSpPr/>
          <p:nvPr/>
        </p:nvSpPr>
        <p:spPr bwMode="auto">
          <a:xfrm>
            <a:off x="2321975" y="4149008"/>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16" name="正方形/長方形 15"/>
          <p:cNvSpPr/>
          <p:nvPr/>
        </p:nvSpPr>
        <p:spPr bwMode="auto">
          <a:xfrm>
            <a:off x="5922014"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26" name="右矢印 25"/>
          <p:cNvSpPr/>
          <p:nvPr/>
        </p:nvSpPr>
        <p:spPr bwMode="auto">
          <a:xfrm>
            <a:off x="3941993" y="3879005"/>
            <a:ext cx="1080012"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正方形/長方形 26"/>
          <p:cNvSpPr/>
          <p:nvPr/>
        </p:nvSpPr>
        <p:spPr bwMode="auto">
          <a:xfrm>
            <a:off x="6282019" y="342900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28" name="正方形/長方形 27"/>
          <p:cNvSpPr/>
          <p:nvPr/>
        </p:nvSpPr>
        <p:spPr bwMode="auto">
          <a:xfrm>
            <a:off x="5922015"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29" name="正方形/長方形 28"/>
          <p:cNvSpPr/>
          <p:nvPr/>
        </p:nvSpPr>
        <p:spPr bwMode="auto">
          <a:xfrm>
            <a:off x="6282019" y="3789004"/>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0" name="正方形/長方形 29"/>
          <p:cNvSpPr/>
          <p:nvPr/>
        </p:nvSpPr>
        <p:spPr bwMode="auto">
          <a:xfrm>
            <a:off x="6642023" y="3429000"/>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1" name="正方形/長方形 30"/>
          <p:cNvSpPr/>
          <p:nvPr/>
        </p:nvSpPr>
        <p:spPr bwMode="auto">
          <a:xfrm>
            <a:off x="7002028" y="3429000"/>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2" name="正方形/長方形 31"/>
          <p:cNvSpPr/>
          <p:nvPr/>
        </p:nvSpPr>
        <p:spPr bwMode="auto">
          <a:xfrm>
            <a:off x="6642024" y="3789004"/>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3" name="正方形/長方形 32"/>
          <p:cNvSpPr/>
          <p:nvPr/>
        </p:nvSpPr>
        <p:spPr bwMode="auto">
          <a:xfrm>
            <a:off x="7002028" y="3789004"/>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4" name="正方形/長方形 33"/>
          <p:cNvSpPr/>
          <p:nvPr/>
        </p:nvSpPr>
        <p:spPr bwMode="auto">
          <a:xfrm>
            <a:off x="5922015" y="4149008"/>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5" name="正方形/長方形 34"/>
          <p:cNvSpPr/>
          <p:nvPr/>
        </p:nvSpPr>
        <p:spPr bwMode="auto">
          <a:xfrm>
            <a:off x="6282020" y="4149008"/>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6" name="正方形/長方形 35"/>
          <p:cNvSpPr/>
          <p:nvPr/>
        </p:nvSpPr>
        <p:spPr bwMode="auto">
          <a:xfrm>
            <a:off x="5922016" y="4509012"/>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7" name="正方形/長方形 36"/>
          <p:cNvSpPr/>
          <p:nvPr/>
        </p:nvSpPr>
        <p:spPr bwMode="auto">
          <a:xfrm>
            <a:off x="6282020" y="4509012"/>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8" name="正方形/長方形 37"/>
          <p:cNvSpPr/>
          <p:nvPr/>
        </p:nvSpPr>
        <p:spPr bwMode="auto">
          <a:xfrm>
            <a:off x="6642022" y="4149008"/>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39" name="正方形/長方形 38"/>
          <p:cNvSpPr/>
          <p:nvPr/>
        </p:nvSpPr>
        <p:spPr bwMode="auto">
          <a:xfrm>
            <a:off x="7002027" y="4149008"/>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40" name="正方形/長方形 39"/>
          <p:cNvSpPr/>
          <p:nvPr/>
        </p:nvSpPr>
        <p:spPr bwMode="auto">
          <a:xfrm>
            <a:off x="6642023" y="4509012"/>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41" name="正方形/長方形 40"/>
          <p:cNvSpPr/>
          <p:nvPr/>
        </p:nvSpPr>
        <p:spPr bwMode="auto">
          <a:xfrm>
            <a:off x="7002027" y="4509012"/>
            <a:ext cx="360004" cy="360003"/>
          </a:xfrm>
          <a:prstGeom prst="rect">
            <a:avLst/>
          </a:prstGeom>
          <a:solidFill>
            <a:schemeClr val="tx1">
              <a:lumMod val="85000"/>
              <a:lumOff val="15000"/>
            </a:schemeClr>
          </a:solid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Tree>
    <p:extLst>
      <p:ext uri="{BB962C8B-B14F-4D97-AF65-F5344CB8AC3E}">
        <p14:creationId xmlns:p14="http://schemas.microsoft.com/office/powerpoint/2010/main" val="1388153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p:cNvSpPr/>
          <p:nvPr/>
        </p:nvSpPr>
        <p:spPr bwMode="auto">
          <a:xfrm>
            <a:off x="6012017"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solidFill>
                <a:schemeClr val="tx1">
                  <a:lumMod val="65000"/>
                  <a:lumOff val="35000"/>
                </a:schemeClr>
              </a:solidFill>
            </a:endParaRPr>
          </a:p>
        </p:txBody>
      </p:sp>
      <p:sp>
        <p:nvSpPr>
          <p:cNvPr id="2" name="タイトル 1"/>
          <p:cNvSpPr>
            <a:spLocks noGrp="1"/>
          </p:cNvSpPr>
          <p:nvPr>
            <p:ph type="title"/>
          </p:nvPr>
        </p:nvSpPr>
        <p:spPr/>
        <p:txBody>
          <a:bodyPr/>
          <a:lstStyle/>
          <a:p>
            <a:r>
              <a:rPr kumimoji="1" lang="ja-JP" altLang="en-US" dirty="0"/>
              <a:t>とはいえ，いまのところ</a:t>
            </a:r>
          </a:p>
        </p:txBody>
      </p:sp>
      <p:sp>
        <p:nvSpPr>
          <p:cNvPr id="10" name="テキスト プレースホルダー 9"/>
          <p:cNvSpPr>
            <a:spLocks noGrp="1"/>
          </p:cNvSpPr>
          <p:nvPr>
            <p:ph type="body" sz="quarter" idx="10"/>
          </p:nvPr>
        </p:nvSpPr>
        <p:spPr>
          <a:xfrm>
            <a:off x="611956" y="4239009"/>
            <a:ext cx="8010089" cy="1259707"/>
          </a:xfrm>
        </p:spPr>
        <p:txBody>
          <a:bodyPr/>
          <a:lstStyle/>
          <a:p>
            <a:r>
              <a:rPr kumimoji="1" lang="ja-JP" altLang="en-US" dirty="0"/>
              <a:t>まだ，ダークにまでは至っていない</a:t>
            </a:r>
            <a:endParaRPr kumimoji="1" lang="en-US" altLang="ja-JP" dirty="0"/>
          </a:p>
          <a:p>
            <a:pPr lvl="1"/>
            <a:r>
              <a:rPr lang="ja-JP" altLang="en-US" dirty="0"/>
              <a:t>デバイス技術が進歩</a:t>
            </a:r>
            <a:endParaRPr lang="en-US" altLang="ja-JP" dirty="0"/>
          </a:p>
          <a:p>
            <a:pPr lvl="1"/>
            <a:r>
              <a:rPr lang="ja-JP" altLang="en-US" dirty="0"/>
              <a:t>電圧が一応ちろちろ下がってはいる</a:t>
            </a:r>
            <a:endParaRPr lang="en-US" altLang="ja-JP" dirty="0"/>
          </a:p>
          <a:p>
            <a:pPr lvl="1"/>
            <a:r>
              <a:rPr lang="ja-JP" altLang="en-US" dirty="0"/>
              <a:t>周波数を上げなくした</a:t>
            </a:r>
            <a:endParaRPr lang="en-US" altLang="ja-JP" dirty="0"/>
          </a:p>
          <a:p>
            <a:pPr lvl="2"/>
            <a:r>
              <a:rPr lang="ja-JP" altLang="en-US" dirty="0"/>
              <a:t>動作回数が減るので，電力にダイレクトに効く</a:t>
            </a:r>
            <a:endParaRPr lang="en-US" altLang="ja-JP" dirty="0"/>
          </a:p>
          <a:p>
            <a:pPr lvl="1"/>
            <a:r>
              <a:rPr lang="ja-JP" altLang="en-US" dirty="0"/>
              <a:t>あまりスイッチ（充放電）しないキャッシュなどを</a:t>
            </a:r>
            <a:br>
              <a:rPr lang="en-US" altLang="ja-JP" dirty="0"/>
            </a:br>
            <a:r>
              <a:rPr lang="ja-JP" altLang="en-US" dirty="0"/>
              <a:t>多めに入れた</a:t>
            </a:r>
            <a:endParaRPr lang="en-US" altLang="ja-JP" dirty="0"/>
          </a:p>
          <a:p>
            <a:r>
              <a:rPr lang="ja-JP" altLang="en-US" dirty="0">
                <a:solidFill>
                  <a:schemeClr val="accent5"/>
                </a:solidFill>
              </a:rPr>
              <a:t>まとめ：電圧が下げられなくなったので，電力密度増大をおさえるために周波数を上げるのをやめた</a:t>
            </a:r>
            <a:endParaRPr lang="en-US" altLang="ja-JP" dirty="0">
              <a:solidFill>
                <a:schemeClr val="accent5"/>
              </a:solidFill>
            </a:endParaRPr>
          </a:p>
        </p:txBody>
      </p:sp>
      <p:sp>
        <p:nvSpPr>
          <p:cNvPr id="4" name="正方形/長方形 3"/>
          <p:cNvSpPr/>
          <p:nvPr/>
        </p:nvSpPr>
        <p:spPr bwMode="auto">
          <a:xfrm>
            <a:off x="1691968"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solidFill>
                <a:schemeClr val="tx1">
                  <a:lumMod val="65000"/>
                  <a:lumOff val="35000"/>
                </a:schemeClr>
              </a:solidFill>
            </a:endParaRPr>
          </a:p>
        </p:txBody>
      </p:sp>
      <p:sp>
        <p:nvSpPr>
          <p:cNvPr id="6" name="正方形/長方形 5"/>
          <p:cNvSpPr/>
          <p:nvPr/>
        </p:nvSpPr>
        <p:spPr bwMode="auto">
          <a:xfrm>
            <a:off x="1691968" y="1268977"/>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7" name="正方形/長方形 6"/>
          <p:cNvSpPr/>
          <p:nvPr/>
        </p:nvSpPr>
        <p:spPr bwMode="auto">
          <a:xfrm>
            <a:off x="2411976" y="1268976"/>
            <a:ext cx="720008" cy="720008"/>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8" name="正方形/長方形 7"/>
          <p:cNvSpPr/>
          <p:nvPr/>
        </p:nvSpPr>
        <p:spPr bwMode="auto">
          <a:xfrm>
            <a:off x="1691968" y="1988985"/>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9" name="正方形/長方形 8"/>
          <p:cNvSpPr/>
          <p:nvPr/>
        </p:nvSpPr>
        <p:spPr bwMode="auto">
          <a:xfrm>
            <a:off x="2411976" y="1988984"/>
            <a:ext cx="720008" cy="720007"/>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2400" dirty="0">
              <a:solidFill>
                <a:schemeClr val="tx1">
                  <a:lumMod val="65000"/>
                  <a:lumOff val="35000"/>
                </a:schemeClr>
              </a:solidFill>
            </a:endParaRPr>
          </a:p>
        </p:txBody>
      </p:sp>
      <p:sp>
        <p:nvSpPr>
          <p:cNvPr id="43" name="正方形/長方形 42"/>
          <p:cNvSpPr/>
          <p:nvPr/>
        </p:nvSpPr>
        <p:spPr bwMode="auto">
          <a:xfrm>
            <a:off x="6012016" y="126897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44" name="正方形/長方形 43"/>
          <p:cNvSpPr/>
          <p:nvPr/>
        </p:nvSpPr>
        <p:spPr bwMode="auto">
          <a:xfrm>
            <a:off x="6372021" y="126897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45" name="正方形/長方形 44"/>
          <p:cNvSpPr/>
          <p:nvPr/>
        </p:nvSpPr>
        <p:spPr bwMode="auto">
          <a:xfrm>
            <a:off x="6012017" y="162898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46" name="正方形/長方形 45"/>
          <p:cNvSpPr/>
          <p:nvPr/>
        </p:nvSpPr>
        <p:spPr bwMode="auto">
          <a:xfrm>
            <a:off x="6372021" y="162898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59" name="正方形/長方形 58"/>
          <p:cNvSpPr/>
          <p:nvPr/>
        </p:nvSpPr>
        <p:spPr bwMode="auto">
          <a:xfrm>
            <a:off x="6012016" y="1988985"/>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0" name="正方形/長方形 59"/>
          <p:cNvSpPr/>
          <p:nvPr/>
        </p:nvSpPr>
        <p:spPr bwMode="auto">
          <a:xfrm>
            <a:off x="6372021" y="1988985"/>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1" name="正方形/長方形 60"/>
          <p:cNvSpPr/>
          <p:nvPr/>
        </p:nvSpPr>
        <p:spPr bwMode="auto">
          <a:xfrm>
            <a:off x="6012017" y="2348989"/>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2" name="正方形/長方形 61"/>
          <p:cNvSpPr/>
          <p:nvPr/>
        </p:nvSpPr>
        <p:spPr bwMode="auto">
          <a:xfrm>
            <a:off x="6372021" y="2348989"/>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4" name="正方形/長方形 63"/>
          <p:cNvSpPr/>
          <p:nvPr/>
        </p:nvSpPr>
        <p:spPr bwMode="auto">
          <a:xfrm>
            <a:off x="6732025" y="1268977"/>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5" name="正方形/長方形 64"/>
          <p:cNvSpPr/>
          <p:nvPr/>
        </p:nvSpPr>
        <p:spPr bwMode="auto">
          <a:xfrm>
            <a:off x="7092030" y="1268977"/>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6" name="正方形/長方形 65"/>
          <p:cNvSpPr/>
          <p:nvPr/>
        </p:nvSpPr>
        <p:spPr bwMode="auto">
          <a:xfrm>
            <a:off x="6732026" y="1628981"/>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7" name="正方形/長方形 66"/>
          <p:cNvSpPr/>
          <p:nvPr/>
        </p:nvSpPr>
        <p:spPr bwMode="auto">
          <a:xfrm>
            <a:off x="7092030" y="1628981"/>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8" name="正方形/長方形 67"/>
          <p:cNvSpPr/>
          <p:nvPr/>
        </p:nvSpPr>
        <p:spPr bwMode="auto">
          <a:xfrm>
            <a:off x="6732025" y="198898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69" name="正方形/長方形 68"/>
          <p:cNvSpPr/>
          <p:nvPr/>
        </p:nvSpPr>
        <p:spPr bwMode="auto">
          <a:xfrm>
            <a:off x="7092030" y="1988986"/>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70" name="正方形/長方形 69"/>
          <p:cNvSpPr/>
          <p:nvPr/>
        </p:nvSpPr>
        <p:spPr bwMode="auto">
          <a:xfrm>
            <a:off x="6732026" y="234899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71" name="正方形/長方形 70"/>
          <p:cNvSpPr/>
          <p:nvPr/>
        </p:nvSpPr>
        <p:spPr bwMode="auto">
          <a:xfrm>
            <a:off x="7092030" y="2348990"/>
            <a:ext cx="360004" cy="36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t"/>
          <a:lstStyle/>
          <a:p>
            <a:pPr algn="ctr"/>
            <a:endParaRPr kumimoji="1" lang="ja-JP" altLang="en-US" sz="1600" dirty="0">
              <a:solidFill>
                <a:schemeClr val="tx1">
                  <a:lumMod val="65000"/>
                  <a:lumOff val="35000"/>
                </a:schemeClr>
              </a:solidFill>
            </a:endParaRPr>
          </a:p>
        </p:txBody>
      </p:sp>
      <p:sp>
        <p:nvSpPr>
          <p:cNvPr id="72" name="右矢印 71"/>
          <p:cNvSpPr/>
          <p:nvPr/>
        </p:nvSpPr>
        <p:spPr bwMode="auto">
          <a:xfrm>
            <a:off x="4031994" y="1718981"/>
            <a:ext cx="1080012"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038616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回路の消費エネルギー</a:t>
            </a:r>
            <a:endParaRPr lang="en-US" altLang="ja-JP" dirty="0"/>
          </a:p>
          <a:p>
            <a:pPr marL="817200" lvl="1" indent="-457200">
              <a:buFont typeface="+mj-lt"/>
              <a:buAutoNum type="arabicPeriod"/>
            </a:pPr>
            <a:r>
              <a:rPr lang="ja-JP" altLang="en-US" dirty="0"/>
              <a:t>クロックの消費電力</a:t>
            </a:r>
            <a:endParaRPr lang="en-US" altLang="ja-JP" dirty="0"/>
          </a:p>
          <a:p>
            <a:pPr marL="817200" lvl="1" indent="-457200">
              <a:buFont typeface="+mj-lt"/>
              <a:buAutoNum type="arabicPeriod"/>
            </a:pPr>
            <a:r>
              <a:rPr lang="ja-JP" altLang="en-US" dirty="0"/>
              <a:t>アーキテクチャの違いによる消費電力の違い</a:t>
            </a:r>
            <a:endParaRPr lang="en-US" altLang="ja-JP" dirty="0"/>
          </a:p>
          <a:p>
            <a:pPr marL="817200" lvl="1" indent="-457200">
              <a:buFont typeface="+mj-lt"/>
              <a:buAutoNum type="arabicPeriod"/>
            </a:pPr>
            <a:r>
              <a:rPr lang="en-US" altLang="ja-JP" dirty="0"/>
              <a:t>FPGA </a:t>
            </a:r>
            <a:r>
              <a:rPr lang="ja-JP" altLang="en-US" dirty="0"/>
              <a:t>による回路</a:t>
            </a:r>
            <a:endParaRPr lang="en-US" altLang="ja-JP" dirty="0"/>
          </a:p>
          <a:p>
            <a:r>
              <a:rPr lang="ja-JP" altLang="en-US" dirty="0"/>
              <a:t>（余談）ムーアの法則と周波数</a:t>
            </a:r>
            <a:endParaRPr kumimoji="1" lang="en-US" altLang="ja-JP" dirty="0"/>
          </a:p>
          <a:p>
            <a:r>
              <a:rPr kumimoji="1" lang="ja-JP" altLang="en-US" sz="1400" dirty="0"/>
              <a:t>この講義資料では，一部，五島先生の「ディジタル回路」の講義資料の図を使用しています</a:t>
            </a:r>
          </a:p>
        </p:txBody>
      </p:sp>
    </p:spTree>
    <p:extLst>
      <p:ext uri="{BB962C8B-B14F-4D97-AF65-F5344CB8AC3E}">
        <p14:creationId xmlns:p14="http://schemas.microsoft.com/office/powerpoint/2010/main" val="2239991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a:t>: </a:t>
            </a:r>
            <a:r>
              <a:rPr lang="ja-JP" altLang="en-US"/>
              <a:t> </a:t>
            </a:r>
            <a:endParaRPr lang="en-US" altLang="ja-JP" dirty="0"/>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1502560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45BA461-EB4B-6344-0363-EBCE1294355D}"/>
              </a:ext>
            </a:extLst>
          </p:cNvPr>
          <p:cNvSpPr>
            <a:spLocks noGrp="1"/>
          </p:cNvSpPr>
          <p:nvPr>
            <p:ph type="ctrTitle"/>
          </p:nvPr>
        </p:nvSpPr>
        <p:spPr>
          <a:xfrm>
            <a:off x="701957" y="2078985"/>
            <a:ext cx="7920088" cy="540006"/>
          </a:xfrm>
        </p:spPr>
        <p:txBody>
          <a:bodyPr/>
          <a:lstStyle/>
          <a:p>
            <a:r>
              <a:rPr lang="ja-JP" altLang="en-US" dirty="0"/>
              <a:t>質問や感想</a:t>
            </a:r>
            <a:endParaRPr lang="en-US" dirty="0"/>
          </a:p>
        </p:txBody>
      </p:sp>
      <p:sp>
        <p:nvSpPr>
          <p:cNvPr id="5" name="字幕 4">
            <a:extLst>
              <a:ext uri="{FF2B5EF4-FFF2-40B4-BE49-F238E27FC236}">
                <a16:creationId xmlns:a16="http://schemas.microsoft.com/office/drawing/2014/main" id="{ED090A9F-2FB3-DADA-E31B-D2E1712125A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17258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nchor="ctr"/>
          <a:lstStyle/>
          <a:p>
            <a:r>
              <a:rPr kumimoji="1" lang="ja-JP" altLang="en-US" dirty="0"/>
              <a:t>電子回路は</a:t>
            </a:r>
            <a:r>
              <a:rPr kumimoji="1" lang="en-US" altLang="ja-JP" dirty="0"/>
              <a:t>HW</a:t>
            </a:r>
            <a:r>
              <a:rPr kumimoji="1" lang="ja-JP" altLang="en-US" dirty="0"/>
              <a:t>の基礎として、</a:t>
            </a:r>
            <a:r>
              <a:rPr kumimoji="1" lang="en-US" altLang="ja-JP" dirty="0"/>
              <a:t>CPU</a:t>
            </a:r>
            <a:r>
              <a:rPr kumimoji="1" lang="ja-JP" altLang="en-US" dirty="0"/>
              <a:t>の構造と安全性に影響を与えていますね。前にメモリセル間の電気的な相互作用による脆弱性（</a:t>
            </a:r>
            <a:r>
              <a:rPr kumimoji="1" lang="en-US" altLang="ja-JP" dirty="0" err="1"/>
              <a:t>Rowhammer</a:t>
            </a:r>
            <a:r>
              <a:rPr kumimoji="1" lang="ja-JP" altLang="en-US" dirty="0"/>
              <a:t>）もありました。</a:t>
            </a:r>
          </a:p>
          <a:p>
            <a:endParaRPr kumimoji="1" lang="ja-JP" altLang="en-US" dirty="0"/>
          </a:p>
        </p:txBody>
      </p:sp>
    </p:spTree>
    <p:extLst>
      <p:ext uri="{BB962C8B-B14F-4D97-AF65-F5344CB8AC3E}">
        <p14:creationId xmlns:p14="http://schemas.microsoft.com/office/powerpoint/2010/main" val="2490239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nchor="ctr"/>
          <a:lstStyle/>
          <a:p>
            <a:r>
              <a:rPr kumimoji="1" lang="en-US" altLang="ja-JP" dirty="0"/>
              <a:t>RISC-V</a:t>
            </a:r>
            <a:r>
              <a:rPr kumimoji="1" lang="ja-JP" altLang="en-US" dirty="0"/>
              <a:t>がなかった時代の</a:t>
            </a:r>
            <a:r>
              <a:rPr kumimoji="1" lang="en-US" altLang="ja-JP" dirty="0"/>
              <a:t>CPU</a:t>
            </a:r>
            <a:r>
              <a:rPr kumimoji="1" lang="ja-JP" altLang="en-US" dirty="0"/>
              <a:t>の研究では、基本的に作成した</a:t>
            </a:r>
            <a:r>
              <a:rPr kumimoji="1" lang="en-US" altLang="ja-JP" dirty="0"/>
              <a:t>CPU</a:t>
            </a:r>
            <a:r>
              <a:rPr kumimoji="1" lang="ja-JP" altLang="en-US" dirty="0"/>
              <a:t>は公開せず、ベンチマーク結果等のデータのみで論文を執筆していたのでしょうか</a:t>
            </a:r>
          </a:p>
          <a:p>
            <a:endParaRPr kumimoji="1" lang="ja-JP" altLang="en-US" dirty="0"/>
          </a:p>
        </p:txBody>
      </p:sp>
    </p:spTree>
    <p:extLst>
      <p:ext uri="{BB962C8B-B14F-4D97-AF65-F5344CB8AC3E}">
        <p14:creationId xmlns:p14="http://schemas.microsoft.com/office/powerpoint/2010/main" val="433959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nchor="ctr"/>
          <a:lstStyle/>
          <a:p>
            <a:r>
              <a:rPr kumimoji="1" lang="ja-JP" altLang="en-US" dirty="0"/>
              <a:t>完備な組み合わせが色々あるのはわかった一方、</a:t>
            </a:r>
            <a:r>
              <a:rPr kumimoji="1" lang="en-US" altLang="ja-JP" dirty="0"/>
              <a:t>NOR</a:t>
            </a:r>
            <a:r>
              <a:rPr kumimoji="1" lang="ja-JP" altLang="en-US" dirty="0"/>
              <a:t>のみ、</a:t>
            </a:r>
            <a:r>
              <a:rPr kumimoji="1" lang="en-US" altLang="ja-JP" dirty="0"/>
              <a:t>NAND</a:t>
            </a:r>
            <a:r>
              <a:rPr kumimoji="1" lang="ja-JP" altLang="en-US" dirty="0"/>
              <a:t>のみ、</a:t>
            </a:r>
            <a:r>
              <a:rPr kumimoji="1" lang="en-US" altLang="ja-JP" dirty="0"/>
              <a:t>AND</a:t>
            </a:r>
            <a:r>
              <a:rPr kumimoji="1" lang="ja-JP" altLang="en-US" dirty="0"/>
              <a:t>と</a:t>
            </a:r>
            <a:r>
              <a:rPr kumimoji="1" lang="en-US" altLang="ja-JP" dirty="0"/>
              <a:t>OR</a:t>
            </a:r>
            <a:r>
              <a:rPr kumimoji="1" lang="ja-JP" altLang="en-US" dirty="0"/>
              <a:t>と</a:t>
            </a:r>
            <a:r>
              <a:rPr kumimoji="1" lang="en-US" altLang="ja-JP" dirty="0"/>
              <a:t>NOT</a:t>
            </a:r>
            <a:r>
              <a:rPr kumimoji="1" lang="ja-JP" altLang="en-US" dirty="0"/>
              <a:t>など、どれを採用するとどのような性能や設計上の差が出るのかよく分からなかったです。</a:t>
            </a:r>
          </a:p>
        </p:txBody>
      </p:sp>
    </p:spTree>
    <p:extLst>
      <p:ext uri="{BB962C8B-B14F-4D97-AF65-F5344CB8AC3E}">
        <p14:creationId xmlns:p14="http://schemas.microsoft.com/office/powerpoint/2010/main" val="30965745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nchor="ctr"/>
          <a:lstStyle/>
          <a:p>
            <a:r>
              <a:rPr kumimoji="1" lang="ja-JP" altLang="en-US" dirty="0"/>
              <a:t>コンデンサの充放電が遅延の原因ということでしたが、回路の中の電気信号の伝達速度は問題にならないのでしょうか</a:t>
            </a:r>
          </a:p>
        </p:txBody>
      </p:sp>
    </p:spTree>
    <p:extLst>
      <p:ext uri="{BB962C8B-B14F-4D97-AF65-F5344CB8AC3E}">
        <p14:creationId xmlns:p14="http://schemas.microsoft.com/office/powerpoint/2010/main" val="2094739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nchor="ctr"/>
          <a:lstStyle/>
          <a:p>
            <a:r>
              <a:rPr kumimoji="1" lang="ja-JP" altLang="en-US" dirty="0"/>
              <a:t>学部時代に博士論文全部読み切ろうとして挫折したので、リベンジで読めるところだけ読んでみます</a:t>
            </a:r>
          </a:p>
          <a:p>
            <a:endParaRPr kumimoji="1" lang="ja-JP" altLang="en-US" dirty="0"/>
          </a:p>
        </p:txBody>
      </p:sp>
    </p:spTree>
    <p:extLst>
      <p:ext uri="{BB962C8B-B14F-4D97-AF65-F5344CB8AC3E}">
        <p14:creationId xmlns:p14="http://schemas.microsoft.com/office/powerpoint/2010/main" val="1566964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srcRect t="3022"/>
          <a:stretch/>
        </p:blipFill>
        <p:spPr>
          <a:xfrm>
            <a:off x="521955" y="965417"/>
            <a:ext cx="8370094" cy="5892583"/>
          </a:xfrm>
          <a:prstGeom prst="rect">
            <a:avLst/>
          </a:prstGeom>
        </p:spPr>
      </p:pic>
      <p:sp>
        <p:nvSpPr>
          <p:cNvPr id="5" name="円/楕円 4"/>
          <p:cNvSpPr/>
          <p:nvPr/>
        </p:nvSpPr>
        <p:spPr bwMode="auto">
          <a:xfrm>
            <a:off x="7632034" y="1718981"/>
            <a:ext cx="630007" cy="360004"/>
          </a:xfrm>
          <a:prstGeom prst="ellipse">
            <a:avLst/>
          </a:prstGeom>
          <a:noFill/>
          <a:ln w="41275">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円/楕円 5"/>
          <p:cNvSpPr/>
          <p:nvPr/>
        </p:nvSpPr>
        <p:spPr bwMode="auto">
          <a:xfrm>
            <a:off x="1691967" y="4059007"/>
            <a:ext cx="990011" cy="810009"/>
          </a:xfrm>
          <a:prstGeom prst="ellipse">
            <a:avLst/>
          </a:prstGeom>
          <a:noFill/>
          <a:ln w="41275">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円/楕円 6"/>
          <p:cNvSpPr/>
          <p:nvPr/>
        </p:nvSpPr>
        <p:spPr bwMode="auto">
          <a:xfrm>
            <a:off x="7632034" y="4149008"/>
            <a:ext cx="602562" cy="360004"/>
          </a:xfrm>
          <a:prstGeom prst="ellipse">
            <a:avLst/>
          </a:prstGeom>
          <a:noFill/>
          <a:ln w="41275">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タイトル 7"/>
          <p:cNvSpPr>
            <a:spLocks noGrp="1"/>
          </p:cNvSpPr>
          <p:nvPr>
            <p:ph type="title"/>
          </p:nvPr>
        </p:nvSpPr>
        <p:spPr/>
        <p:txBody>
          <a:bodyPr/>
          <a:lstStyle/>
          <a:p>
            <a:r>
              <a:rPr lang="en-US" altLang="ja-JP" dirty="0"/>
              <a:t>AMD </a:t>
            </a:r>
            <a:r>
              <a:rPr lang="ja-JP" altLang="ja-JP" dirty="0"/>
              <a:t>Steamroller </a:t>
            </a:r>
            <a:r>
              <a:rPr lang="ja-JP" altLang="en-US" dirty="0"/>
              <a:t>の消費電力のうちわけ</a:t>
            </a:r>
            <a:br>
              <a:rPr lang="en-US" altLang="ja-JP" dirty="0"/>
            </a:br>
            <a:r>
              <a:rPr lang="ja-JP" altLang="en-US" sz="2000" dirty="0"/>
              <a:t>実際にクロックが大きな割合を占めることがわかる</a:t>
            </a:r>
            <a:endParaRPr kumimoji="1" lang="ja-JP" altLang="en-US" sz="2000" dirty="0"/>
          </a:p>
        </p:txBody>
      </p:sp>
    </p:spTree>
    <p:extLst>
      <p:ext uri="{BB962C8B-B14F-4D97-AF65-F5344CB8AC3E}">
        <p14:creationId xmlns:p14="http://schemas.microsoft.com/office/powerpoint/2010/main" val="1186171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nchor="ctr"/>
          <a:lstStyle/>
          <a:p>
            <a:r>
              <a:rPr kumimoji="1" lang="en-US" altLang="ja-JP" dirty="0"/>
              <a:t>RISC-V</a:t>
            </a:r>
            <a:r>
              <a:rPr kumimoji="1" lang="ja-JP" altLang="en-US" dirty="0"/>
              <a:t>が過去のプロセッサ設計の知見を活かして作られた命令セットで、色々優れているところがあるのだと思うが、組み込みのコントローラやメニーコアの一つ一つのコアのような利用に留まっているのが気になる</a:t>
            </a:r>
          </a:p>
          <a:p>
            <a:endParaRPr kumimoji="1" lang="ja-JP" altLang="en-US" dirty="0"/>
          </a:p>
        </p:txBody>
      </p:sp>
    </p:spTree>
    <p:extLst>
      <p:ext uri="{BB962C8B-B14F-4D97-AF65-F5344CB8AC3E}">
        <p14:creationId xmlns:p14="http://schemas.microsoft.com/office/powerpoint/2010/main" val="37025954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nchor="ctr"/>
          <a:lstStyle/>
          <a:p>
            <a:r>
              <a:rPr kumimoji="1" lang="en-US" altLang="ja-JP" dirty="0"/>
              <a:t>RISC-V</a:t>
            </a:r>
            <a:r>
              <a:rPr kumimoji="1" lang="ja-JP" altLang="en-US" dirty="0"/>
              <a:t>で</a:t>
            </a:r>
            <a:r>
              <a:rPr kumimoji="1" lang="en-US" altLang="ja-JP" dirty="0"/>
              <a:t>x86</a:t>
            </a:r>
            <a:r>
              <a:rPr kumimoji="1" lang="ja-JP" altLang="en-US" dirty="0"/>
              <a:t>や</a:t>
            </a:r>
            <a:r>
              <a:rPr kumimoji="1" lang="en-US" altLang="ja-JP" dirty="0"/>
              <a:t>arm</a:t>
            </a:r>
            <a:r>
              <a:rPr kumimoji="1" lang="ja-JP" altLang="en-US" dirty="0"/>
              <a:t>によるデスクトップやサーバー向けの高機能な</a:t>
            </a:r>
            <a:r>
              <a:rPr kumimoji="1" lang="en-US" altLang="ja-JP" dirty="0"/>
              <a:t>CPU</a:t>
            </a:r>
            <a:r>
              <a:rPr kumimoji="1" lang="ja-JP" altLang="en-US" dirty="0"/>
              <a:t>を置き換えるようなプロセッサを作ることは現時点ではまだ難しいのでしょうか？</a:t>
            </a:r>
            <a:br>
              <a:rPr lang="en-US" altLang="ja-JP" dirty="0"/>
            </a:br>
            <a:r>
              <a:rPr lang="ja-JP" altLang="en-US" dirty="0"/>
              <a:t>それともそのようなプロセッサが普及するのも時間の問題でしょうか？</a:t>
            </a:r>
            <a:endParaRPr kumimoji="1" lang="ja-JP" altLang="en-US" dirty="0"/>
          </a:p>
        </p:txBody>
      </p:sp>
    </p:spTree>
    <p:extLst>
      <p:ext uri="{BB962C8B-B14F-4D97-AF65-F5344CB8AC3E}">
        <p14:creationId xmlns:p14="http://schemas.microsoft.com/office/powerpoint/2010/main" val="493432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nchor="ctr"/>
          <a:lstStyle/>
          <a:p>
            <a:r>
              <a:rPr kumimoji="1" lang="ja-JP" altLang="en-US" dirty="0"/>
              <a:t>また、即値が命令の中にバラバラに配置されている理由について興味を持ったので、補足スライドなどで触れていただけると嬉しいです。</a:t>
            </a:r>
          </a:p>
        </p:txBody>
      </p:sp>
    </p:spTree>
    <p:extLst>
      <p:ext uri="{BB962C8B-B14F-4D97-AF65-F5344CB8AC3E}">
        <p14:creationId xmlns:p14="http://schemas.microsoft.com/office/powerpoint/2010/main" val="18965820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 アプリケーション, テーブル&#10;&#10;自動的に生成された説明">
            <a:extLst>
              <a:ext uri="{FF2B5EF4-FFF2-40B4-BE49-F238E27FC236}">
                <a16:creationId xmlns:a16="http://schemas.microsoft.com/office/drawing/2014/main" id="{427E1472-FA66-4475-27DD-9EC01D5A4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140" y="0"/>
            <a:ext cx="7723719" cy="6858000"/>
          </a:xfrm>
          <a:prstGeom prst="rect">
            <a:avLst/>
          </a:prstGeom>
        </p:spPr>
      </p:pic>
    </p:spTree>
    <p:extLst>
      <p:ext uri="{BB962C8B-B14F-4D97-AF65-F5344CB8AC3E}">
        <p14:creationId xmlns:p14="http://schemas.microsoft.com/office/powerpoint/2010/main" val="8123095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nchor="ctr"/>
          <a:lstStyle/>
          <a:p>
            <a:r>
              <a:rPr kumimoji="1" lang="en-US" altLang="ja-JP" dirty="0" err="1"/>
              <a:t>cpu</a:t>
            </a:r>
            <a:r>
              <a:rPr kumimoji="1" lang="ja-JP" altLang="en-US" dirty="0"/>
              <a:t>内に入っている論理素子を秋月とかで変えるようなもので構成すると、体育館１つ分ぐらいのサイズになるという話を聞いたことがあるが、そのような複雑で、規模が大きい回路を構成するプロセス、また設計するプロセスがとても気になった。</a:t>
            </a:r>
          </a:p>
        </p:txBody>
      </p:sp>
    </p:spTree>
    <p:extLst>
      <p:ext uri="{BB962C8B-B14F-4D97-AF65-F5344CB8AC3E}">
        <p14:creationId xmlns:p14="http://schemas.microsoft.com/office/powerpoint/2010/main" val="369238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A414C-87A9-99D0-CE1B-BADF8EC02333}"/>
              </a:ext>
            </a:extLst>
          </p:cNvPr>
          <p:cNvSpPr>
            <a:spLocks noGrp="1"/>
          </p:cNvSpPr>
          <p:nvPr>
            <p:ph type="title"/>
          </p:nvPr>
        </p:nvSpPr>
        <p:spPr/>
        <p:txBody>
          <a:bodyPr/>
          <a:lstStyle/>
          <a:p>
            <a:r>
              <a:rPr lang="ja-JP" altLang="en-US" dirty="0"/>
              <a:t>質問と回答とか</a:t>
            </a:r>
            <a:endParaRPr kumimoji="1" lang="ja-JP" altLang="en-US" dirty="0"/>
          </a:p>
        </p:txBody>
      </p:sp>
      <p:sp>
        <p:nvSpPr>
          <p:cNvPr id="3" name="テキスト プレースホルダー 2">
            <a:extLst>
              <a:ext uri="{FF2B5EF4-FFF2-40B4-BE49-F238E27FC236}">
                <a16:creationId xmlns:a16="http://schemas.microsoft.com/office/drawing/2014/main" id="{9A013C08-4527-EFCA-0DC5-ADF302714590}"/>
              </a:ext>
            </a:extLst>
          </p:cNvPr>
          <p:cNvSpPr>
            <a:spLocks noGrp="1"/>
          </p:cNvSpPr>
          <p:nvPr>
            <p:ph type="body" sz="quarter" idx="10"/>
          </p:nvPr>
        </p:nvSpPr>
        <p:spPr/>
        <p:txBody>
          <a:bodyPr anchor="ctr"/>
          <a:lstStyle/>
          <a:p>
            <a:r>
              <a:rPr kumimoji="1" lang="en-US" altLang="ja-JP" dirty="0"/>
              <a:t>CPU</a:t>
            </a:r>
            <a:r>
              <a:rPr kumimoji="1" lang="ja-JP" altLang="en-US" dirty="0"/>
              <a:t>のパイプラインが深ければ深いほど周波数が上がりやすいと言われてます、これはなぜでしょうか</a:t>
            </a:r>
          </a:p>
        </p:txBody>
      </p:sp>
    </p:spTree>
    <p:extLst>
      <p:ext uri="{BB962C8B-B14F-4D97-AF65-F5344CB8AC3E}">
        <p14:creationId xmlns:p14="http://schemas.microsoft.com/office/powerpoint/2010/main" val="709845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クロックによる消費電力</a:t>
            </a:r>
          </a:p>
        </p:txBody>
      </p:sp>
      <p:sp>
        <p:nvSpPr>
          <p:cNvPr id="3" name="テキスト プレースホルダー 2"/>
          <p:cNvSpPr>
            <a:spLocks noGrp="1"/>
          </p:cNvSpPr>
          <p:nvPr>
            <p:ph type="body" sz="quarter" idx="10"/>
          </p:nvPr>
        </p:nvSpPr>
        <p:spPr/>
        <p:txBody>
          <a:bodyPr/>
          <a:lstStyle/>
          <a:p>
            <a:r>
              <a:rPr lang="ja-JP" altLang="en-US" dirty="0"/>
              <a:t>なぜ更新タイミングの制御でそんなに電力が消費されるのか？</a:t>
            </a:r>
            <a:endParaRPr lang="en-US" altLang="ja-JP" dirty="0"/>
          </a:p>
          <a:p>
            <a:r>
              <a:rPr kumimoji="1" lang="en-US" altLang="ja-JP" dirty="0"/>
              <a:t>CMOS </a:t>
            </a:r>
            <a:r>
              <a:rPr kumimoji="1" lang="ja-JP" altLang="en-US" dirty="0"/>
              <a:t>回路の消費電力により説明</a:t>
            </a:r>
            <a:endParaRPr kumimoji="1" lang="en-US" altLang="ja-JP" dirty="0"/>
          </a:p>
          <a:p>
            <a:pPr lvl="1"/>
            <a:r>
              <a:rPr kumimoji="1" lang="ja-JP" altLang="en-US" dirty="0"/>
              <a:t>結局，コンデンサの充放電の話</a:t>
            </a:r>
            <a:endParaRPr kumimoji="1" lang="en-US" altLang="ja-JP" dirty="0"/>
          </a:p>
          <a:p>
            <a:pPr lvl="1"/>
            <a:r>
              <a:rPr kumimoji="1" lang="ja-JP" altLang="en-US" dirty="0"/>
              <a:t>前回の復習からはじめる</a:t>
            </a:r>
          </a:p>
        </p:txBody>
      </p:sp>
    </p:spTree>
    <p:extLst>
      <p:ext uri="{BB962C8B-B14F-4D97-AF65-F5344CB8AC3E}">
        <p14:creationId xmlns:p14="http://schemas.microsoft.com/office/powerpoint/2010/main" val="3379124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CMOS </a:t>
            </a:r>
            <a:r>
              <a:rPr kumimoji="1" lang="ja-JP" altLang="en-US" dirty="0"/>
              <a:t>ゲート</a:t>
            </a:r>
            <a:r>
              <a:rPr lang="ja-JP" altLang="en-US" dirty="0"/>
              <a:t>の等価回路</a:t>
            </a:r>
            <a:endParaRPr kumimoji="1" lang="ja-JP" altLang="en-US" dirty="0"/>
          </a:p>
        </p:txBody>
      </p:sp>
      <p:sp>
        <p:nvSpPr>
          <p:cNvPr id="3" name="テキスト プレースホルダー 2"/>
          <p:cNvSpPr>
            <a:spLocks noGrp="1"/>
          </p:cNvSpPr>
          <p:nvPr>
            <p:ph type="body" sz="quarter" idx="10"/>
          </p:nvPr>
        </p:nvSpPr>
        <p:spPr>
          <a:xfrm>
            <a:off x="701956" y="4779322"/>
            <a:ext cx="8262041" cy="1439709"/>
          </a:xfrm>
        </p:spPr>
        <p:txBody>
          <a:bodyPr/>
          <a:lstStyle/>
          <a:p>
            <a:r>
              <a:rPr lang="ja-JP" altLang="en-US" dirty="0"/>
              <a:t>抵抗 </a:t>
            </a:r>
            <a:r>
              <a:rPr lang="en-US" altLang="ja-JP" dirty="0"/>
              <a:t>&amp; </a:t>
            </a:r>
            <a:r>
              <a:rPr lang="ja-JP" altLang="en-US" dirty="0"/>
              <a:t>コンデンサと，連動したスイッチによって表せる</a:t>
            </a:r>
            <a:endParaRPr lang="en-US" altLang="ja-JP" dirty="0"/>
          </a:p>
          <a:p>
            <a:pPr lvl="1"/>
            <a:r>
              <a:rPr lang="ja-JP" altLang="en-US" dirty="0"/>
              <a:t>コンデンサに充電：下のスイッチが</a:t>
            </a:r>
            <a:r>
              <a:rPr lang="en-US" altLang="ja-JP" dirty="0"/>
              <a:t>ON</a:t>
            </a:r>
          </a:p>
          <a:p>
            <a:pPr lvl="1"/>
            <a:r>
              <a:rPr lang="ja-JP" altLang="en-US" dirty="0"/>
              <a:t>コンデンサを放電：上のスイッチが</a:t>
            </a:r>
            <a:r>
              <a:rPr lang="en-US" altLang="ja-JP" dirty="0"/>
              <a:t>ON</a:t>
            </a:r>
          </a:p>
        </p:txBody>
      </p:sp>
      <p:grpSp>
        <p:nvGrpSpPr>
          <p:cNvPr id="4" name="グループ化 3"/>
          <p:cNvGrpSpPr/>
          <p:nvPr/>
        </p:nvGrpSpPr>
        <p:grpSpPr>
          <a:xfrm rot="5400000">
            <a:off x="8268941" y="2085886"/>
            <a:ext cx="67531" cy="337533"/>
            <a:chOff x="3401870" y="728700"/>
            <a:chExt cx="180020" cy="405045"/>
          </a:xfrm>
        </p:grpSpPr>
        <p:cxnSp>
          <p:nvCxnSpPr>
            <p:cNvPr id="5" name="直線コネクタ 4"/>
            <p:cNvCxnSpPr/>
            <p:nvPr/>
          </p:nvCxnSpPr>
          <p:spPr>
            <a:xfrm>
              <a:off x="3401870" y="77370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3401870" y="81871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3401870" y="86371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401870" y="90872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3401870" y="95372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3401870" y="99873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3401870" y="104373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3491880" y="1088741"/>
              <a:ext cx="90010" cy="45004"/>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3401870" y="728700"/>
              <a:ext cx="9001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rot="10800000">
            <a:off x="4211996" y="2348988"/>
            <a:ext cx="270036" cy="360048"/>
            <a:chOff x="1871640" y="1988808"/>
            <a:chExt cx="270036" cy="360048"/>
          </a:xfrm>
        </p:grpSpPr>
        <p:cxnSp>
          <p:nvCxnSpPr>
            <p:cNvPr id="15" name="直線コネクタ 14"/>
            <p:cNvCxnSpPr/>
            <p:nvPr/>
          </p:nvCxnSpPr>
          <p:spPr>
            <a:xfrm>
              <a:off x="18716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a:off x="2051664"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8716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2141676"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1" name="グループ化 30"/>
          <p:cNvGrpSpPr/>
          <p:nvPr/>
        </p:nvGrpSpPr>
        <p:grpSpPr>
          <a:xfrm rot="16200000">
            <a:off x="3665523" y="1995452"/>
            <a:ext cx="726521" cy="353582"/>
            <a:chOff x="2675342" y="2348879"/>
            <a:chExt cx="906547" cy="360041"/>
          </a:xfrm>
        </p:grpSpPr>
        <p:sp>
          <p:nvSpPr>
            <p:cNvPr id="32" name="フリーフォーム 31"/>
            <p:cNvSpPr/>
            <p:nvPr/>
          </p:nvSpPr>
          <p:spPr bwMode="auto">
            <a:xfrm rot="16200000">
              <a:off x="2723571" y="2300650"/>
              <a:ext cx="360041" cy="456500"/>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sp>
          <p:nvSpPr>
            <p:cNvPr id="33" name="フリーフォーム 32"/>
            <p:cNvSpPr/>
            <p:nvPr/>
          </p:nvSpPr>
          <p:spPr bwMode="auto">
            <a:xfrm rot="16200000" flipV="1">
              <a:off x="3176846" y="2303875"/>
              <a:ext cx="360040" cy="450047"/>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grpSp>
      <p:pic>
        <p:nvPicPr>
          <p:cNvPr id="34" name="Picture 28" descr="NOT"/>
          <p:cNvPicPr>
            <a:picLocks noChangeAspect="1" noChangeArrowheads="1"/>
          </p:cNvPicPr>
          <p:nvPr/>
        </p:nvPicPr>
        <p:blipFill>
          <a:blip r:embed="rId3"/>
          <a:srcRect/>
          <a:stretch>
            <a:fillRect/>
          </a:stretch>
        </p:blipFill>
        <p:spPr bwMode="auto">
          <a:xfrm>
            <a:off x="971960" y="1808982"/>
            <a:ext cx="717550" cy="720725"/>
          </a:xfrm>
          <a:prstGeom prst="rect">
            <a:avLst/>
          </a:prstGeom>
          <a:noFill/>
        </p:spPr>
      </p:pic>
      <p:cxnSp>
        <p:nvCxnSpPr>
          <p:cNvPr id="35" name="直線コネクタ 34"/>
          <p:cNvCxnSpPr/>
          <p:nvPr/>
        </p:nvCxnSpPr>
        <p:spPr>
          <a:xfrm flipH="1" flipV="1">
            <a:off x="611956" y="2168986"/>
            <a:ext cx="450293" cy="98"/>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a:off x="1601967" y="2168986"/>
            <a:ext cx="450005" cy="0"/>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40" name="グループ化 152"/>
          <p:cNvGrpSpPr/>
          <p:nvPr/>
        </p:nvGrpSpPr>
        <p:grpSpPr>
          <a:xfrm>
            <a:off x="4391998" y="2978994"/>
            <a:ext cx="180002" cy="90001"/>
            <a:chOff x="3643306" y="4500570"/>
            <a:chExt cx="428628" cy="144464"/>
          </a:xfrm>
        </p:grpSpPr>
        <p:cxnSp>
          <p:nvCxnSpPr>
            <p:cNvPr id="41" name="直線コネクタ 40"/>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42" name="直線コネクタ 41"/>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43" name="直線コネクタ 42"/>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44" name="直線コネクタ 43"/>
          <p:cNvCxnSpPr/>
          <p:nvPr/>
        </p:nvCxnSpPr>
        <p:spPr>
          <a:xfrm flipV="1">
            <a:off x="4481999" y="2708992"/>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rot="10800000">
            <a:off x="4121996" y="1628980"/>
            <a:ext cx="360048" cy="360048"/>
            <a:chOff x="4662012" y="908664"/>
            <a:chExt cx="360048" cy="360048"/>
          </a:xfrm>
        </p:grpSpPr>
        <p:cxnSp>
          <p:nvCxnSpPr>
            <p:cNvPr id="24" name="直線コネクタ 23"/>
            <p:cNvCxnSpPr/>
            <p:nvPr/>
          </p:nvCxnSpPr>
          <p:spPr>
            <a:xfrm>
              <a:off x="4662012" y="908664"/>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4842036" y="908664"/>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4662012" y="1268712"/>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4932048" y="908664"/>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flipH="1">
              <a:off x="4932048" y="10436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9" name="直線コネクタ 48"/>
          <p:cNvCxnSpPr/>
          <p:nvPr/>
        </p:nvCxnSpPr>
        <p:spPr>
          <a:xfrm flipV="1">
            <a:off x="3311986" y="2168986"/>
            <a:ext cx="539898" cy="18"/>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p:nvGrpSpPr>
        <p:grpSpPr>
          <a:xfrm rot="16200000" flipV="1">
            <a:off x="4436998" y="2033984"/>
            <a:ext cx="360004" cy="270003"/>
            <a:chOff x="2675342" y="2348879"/>
            <a:chExt cx="906547" cy="360041"/>
          </a:xfrm>
        </p:grpSpPr>
        <p:sp>
          <p:nvSpPr>
            <p:cNvPr id="52" name="フリーフォーム 51"/>
            <p:cNvSpPr/>
            <p:nvPr/>
          </p:nvSpPr>
          <p:spPr bwMode="auto">
            <a:xfrm rot="16200000">
              <a:off x="2723571" y="2300650"/>
              <a:ext cx="360041" cy="456500"/>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sp>
          <p:nvSpPr>
            <p:cNvPr id="53" name="フリーフォーム 52"/>
            <p:cNvSpPr/>
            <p:nvPr/>
          </p:nvSpPr>
          <p:spPr bwMode="auto">
            <a:xfrm rot="16200000" flipV="1">
              <a:off x="3176846" y="2303875"/>
              <a:ext cx="360040" cy="450047"/>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med" len="med"/>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Narrow" pitchFamily="34" charset="0"/>
                <a:ea typeface="メイリオ" pitchFamily="50" charset="-128"/>
              </a:endParaRPr>
            </a:p>
          </p:txBody>
        </p:sp>
      </p:grpSp>
      <p:cxnSp>
        <p:nvCxnSpPr>
          <p:cNvPr id="54" name="直線コネクタ 53"/>
          <p:cNvCxnSpPr/>
          <p:nvPr/>
        </p:nvCxnSpPr>
        <p:spPr>
          <a:xfrm flipH="1">
            <a:off x="4752002" y="2168986"/>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6" name="グループ化 55"/>
          <p:cNvGrpSpPr/>
          <p:nvPr/>
        </p:nvGrpSpPr>
        <p:grpSpPr>
          <a:xfrm>
            <a:off x="4391998" y="1268976"/>
            <a:ext cx="180020" cy="360033"/>
            <a:chOff x="4481992" y="1268760"/>
            <a:chExt cx="180020" cy="360033"/>
          </a:xfrm>
        </p:grpSpPr>
        <p:cxnSp>
          <p:nvCxnSpPr>
            <p:cNvPr id="57" name="直線コネクタ 56"/>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9" name="右矢印 58"/>
          <p:cNvSpPr/>
          <p:nvPr/>
        </p:nvSpPr>
        <p:spPr bwMode="auto">
          <a:xfrm>
            <a:off x="2411976" y="1898983"/>
            <a:ext cx="720008"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66" name="グループ化 65"/>
          <p:cNvGrpSpPr/>
          <p:nvPr/>
        </p:nvGrpSpPr>
        <p:grpSpPr>
          <a:xfrm>
            <a:off x="7542033" y="1538979"/>
            <a:ext cx="270012" cy="450012"/>
            <a:chOff x="5787000" y="1944000"/>
            <a:chExt cx="270012" cy="450012"/>
          </a:xfrm>
        </p:grpSpPr>
        <p:cxnSp>
          <p:nvCxnSpPr>
            <p:cNvPr id="61" name="直線コネクタ 60"/>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63" name="円/楕円 62"/>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67" name="グループ化 66"/>
          <p:cNvGrpSpPr/>
          <p:nvPr/>
        </p:nvGrpSpPr>
        <p:grpSpPr>
          <a:xfrm>
            <a:off x="7722035" y="2528990"/>
            <a:ext cx="90012" cy="450012"/>
            <a:chOff x="5967000" y="1944000"/>
            <a:chExt cx="90012" cy="450012"/>
          </a:xfrm>
        </p:grpSpPr>
        <p:cxnSp>
          <p:nvCxnSpPr>
            <p:cNvPr id="68" name="直線コネクタ 67"/>
            <p:cNvCxnSpPr>
              <a:stCxn id="70"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70" name="円/楕円 69"/>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72" name="グループ化 152"/>
          <p:cNvGrpSpPr/>
          <p:nvPr/>
        </p:nvGrpSpPr>
        <p:grpSpPr>
          <a:xfrm>
            <a:off x="7677754" y="3248997"/>
            <a:ext cx="180002" cy="90001"/>
            <a:chOff x="3643306" y="4500570"/>
            <a:chExt cx="428628" cy="144464"/>
          </a:xfrm>
        </p:grpSpPr>
        <p:cxnSp>
          <p:nvCxnSpPr>
            <p:cNvPr id="73" name="直線コネクタ 7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4" name="直線コネクタ 7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5" name="直線コネクタ 7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76" name="直線コネクタ 75"/>
          <p:cNvCxnSpPr/>
          <p:nvPr/>
        </p:nvCxnSpPr>
        <p:spPr>
          <a:xfrm flipV="1">
            <a:off x="7767755" y="2978995"/>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77" name="グループ化 76"/>
          <p:cNvGrpSpPr/>
          <p:nvPr/>
        </p:nvGrpSpPr>
        <p:grpSpPr>
          <a:xfrm>
            <a:off x="7677754" y="1178975"/>
            <a:ext cx="180020" cy="360033"/>
            <a:chOff x="4481992" y="1268760"/>
            <a:chExt cx="180020" cy="360033"/>
          </a:xfrm>
        </p:grpSpPr>
        <p:cxnSp>
          <p:nvCxnSpPr>
            <p:cNvPr id="78" name="直線コネクタ 77"/>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0" name="直線コネクタ 79"/>
          <p:cNvCxnSpPr/>
          <p:nvPr/>
        </p:nvCxnSpPr>
        <p:spPr>
          <a:xfrm flipV="1">
            <a:off x="7767755" y="1988984"/>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7767755" y="2258987"/>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7" name="グループ化 86"/>
          <p:cNvGrpSpPr/>
          <p:nvPr/>
        </p:nvGrpSpPr>
        <p:grpSpPr>
          <a:xfrm rot="10800000">
            <a:off x="6822025" y="2078985"/>
            <a:ext cx="90012" cy="360048"/>
            <a:chOff x="2051664" y="1988808"/>
            <a:chExt cx="90012" cy="360048"/>
          </a:xfrm>
        </p:grpSpPr>
        <p:cxnSp>
          <p:nvCxnSpPr>
            <p:cNvPr id="89" name="直線コネクタ 88"/>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152"/>
          <p:cNvGrpSpPr/>
          <p:nvPr/>
        </p:nvGrpSpPr>
        <p:grpSpPr>
          <a:xfrm>
            <a:off x="7092028" y="3248998"/>
            <a:ext cx="180002" cy="90001"/>
            <a:chOff x="3643306" y="4500570"/>
            <a:chExt cx="428628" cy="144464"/>
          </a:xfrm>
        </p:grpSpPr>
        <p:cxnSp>
          <p:nvCxnSpPr>
            <p:cNvPr id="93" name="直線コネクタ 9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4" name="直線コネクタ 9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5" name="直線コネクタ 9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96" name="フリーフォーム 95"/>
          <p:cNvSpPr/>
          <p:nvPr/>
        </p:nvSpPr>
        <p:spPr bwMode="auto">
          <a:xfrm rot="5400000" flipH="1">
            <a:off x="6552021" y="2618990"/>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97" name="直線コネクタ 96"/>
          <p:cNvCxnSpPr/>
          <p:nvPr/>
        </p:nvCxnSpPr>
        <p:spPr>
          <a:xfrm>
            <a:off x="6642023" y="2258987"/>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bwMode="auto">
          <a:xfrm>
            <a:off x="5292008" y="1898983"/>
            <a:ext cx="720008" cy="630007"/>
          </a:xfrm>
          <a:prstGeom prst="rightArrow">
            <a:avLst/>
          </a:prstGeom>
          <a:solidFill>
            <a:schemeClr val="accent5">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00" name="直線コネクタ 99"/>
          <p:cNvCxnSpPr/>
          <p:nvPr/>
        </p:nvCxnSpPr>
        <p:spPr>
          <a:xfrm>
            <a:off x="6102017" y="2258987"/>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bwMode="auto">
          <a:xfrm>
            <a:off x="1151962"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NOT</a:t>
            </a:r>
            <a:r>
              <a:rPr lang="ja-JP" altLang="en-US" sz="2400" dirty="0">
                <a:solidFill>
                  <a:schemeClr val="tx1">
                    <a:lumMod val="65000"/>
                    <a:lumOff val="35000"/>
                  </a:schemeClr>
                </a:solidFill>
              </a:rPr>
              <a:t>ゲート</a:t>
            </a:r>
            <a:endParaRPr kumimoji="1" lang="ja-JP" altLang="en-US" sz="2400" dirty="0">
              <a:solidFill>
                <a:schemeClr val="tx1">
                  <a:lumMod val="65000"/>
                  <a:lumOff val="35000"/>
                </a:schemeClr>
              </a:solidFill>
            </a:endParaRPr>
          </a:p>
        </p:txBody>
      </p:sp>
      <p:sp>
        <p:nvSpPr>
          <p:cNvPr id="82" name="正方形/長方形 81"/>
          <p:cNvSpPr/>
          <p:nvPr/>
        </p:nvSpPr>
        <p:spPr bwMode="auto">
          <a:xfrm>
            <a:off x="4121995"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sz="2400" dirty="0">
                <a:solidFill>
                  <a:schemeClr val="tx1">
                    <a:lumMod val="65000"/>
                    <a:lumOff val="35000"/>
                  </a:schemeClr>
                </a:solidFill>
              </a:rPr>
              <a:t>CMOS </a:t>
            </a:r>
            <a:endParaRPr kumimoji="1" lang="ja-JP" altLang="en-US" sz="2400" dirty="0">
              <a:solidFill>
                <a:schemeClr val="tx1">
                  <a:lumMod val="65000"/>
                  <a:lumOff val="35000"/>
                </a:schemeClr>
              </a:solidFill>
            </a:endParaRPr>
          </a:p>
        </p:txBody>
      </p:sp>
      <p:sp>
        <p:nvSpPr>
          <p:cNvPr id="83" name="正方形/長方形 82"/>
          <p:cNvSpPr/>
          <p:nvPr/>
        </p:nvSpPr>
        <p:spPr bwMode="auto">
          <a:xfrm>
            <a:off x="6912026" y="3248998"/>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r>
              <a:rPr kumimoji="1" lang="ja-JP" altLang="en-US" sz="2000" dirty="0">
                <a:solidFill>
                  <a:schemeClr val="tx1">
                    <a:lumMod val="65000"/>
                    <a:lumOff val="35000"/>
                  </a:schemeClr>
                </a:solidFill>
              </a:rPr>
              <a:t>等価回路</a:t>
            </a:r>
          </a:p>
        </p:txBody>
      </p:sp>
      <p:sp>
        <p:nvSpPr>
          <p:cNvPr id="84" name="正方形/長方形 83"/>
          <p:cNvSpPr/>
          <p:nvPr/>
        </p:nvSpPr>
        <p:spPr bwMode="auto">
          <a:xfrm>
            <a:off x="6912026" y="818971"/>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cxnSp>
        <p:nvCxnSpPr>
          <p:cNvPr id="85" name="直線コネクタ 84"/>
          <p:cNvCxnSpPr/>
          <p:nvPr/>
        </p:nvCxnSpPr>
        <p:spPr>
          <a:xfrm>
            <a:off x="8470618" y="2258987"/>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817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CMOS </a:t>
            </a:r>
            <a:r>
              <a:rPr kumimoji="1" lang="ja-JP" altLang="en-US" dirty="0"/>
              <a:t>ゲート</a:t>
            </a:r>
            <a:r>
              <a:rPr lang="ja-JP" altLang="en-US" dirty="0"/>
              <a:t>の遅延の実体</a:t>
            </a:r>
            <a:endParaRPr kumimoji="1" lang="ja-JP" altLang="en-US" dirty="0"/>
          </a:p>
        </p:txBody>
      </p:sp>
      <p:sp>
        <p:nvSpPr>
          <p:cNvPr id="3" name="テキスト プレースホルダー 2"/>
          <p:cNvSpPr>
            <a:spLocks noGrp="1"/>
          </p:cNvSpPr>
          <p:nvPr>
            <p:ph type="body" sz="quarter" idx="10"/>
          </p:nvPr>
        </p:nvSpPr>
        <p:spPr>
          <a:xfrm>
            <a:off x="701956" y="4779322"/>
            <a:ext cx="8262041" cy="1439709"/>
          </a:xfrm>
        </p:spPr>
        <p:txBody>
          <a:bodyPr/>
          <a:lstStyle/>
          <a:p>
            <a:r>
              <a:rPr lang="ja-JP" altLang="en-US" dirty="0"/>
              <a:t>遅延：コンデンサの充放電にかかる時間</a:t>
            </a:r>
            <a:endParaRPr lang="en-US" altLang="ja-JP" dirty="0"/>
          </a:p>
          <a:p>
            <a:pPr marL="817200" lvl="1" indent="-457200">
              <a:buFont typeface="+mj-lt"/>
              <a:buAutoNum type="arabicPeriod"/>
            </a:pPr>
            <a:r>
              <a:rPr lang="ja-JP" altLang="en-US" dirty="0"/>
              <a:t>あるゲートのスイッチが切り替わる</a:t>
            </a:r>
            <a:endParaRPr lang="en-US" altLang="ja-JP" dirty="0"/>
          </a:p>
          <a:p>
            <a:pPr marL="817200" lvl="1" indent="-457200">
              <a:buFont typeface="+mj-lt"/>
              <a:buAutoNum type="arabicPeriod"/>
            </a:pPr>
            <a:r>
              <a:rPr lang="ja-JP" altLang="en-US" dirty="0"/>
              <a:t>次の段のゲートへの充放電が開始</a:t>
            </a:r>
            <a:endParaRPr lang="en-US" altLang="ja-JP" dirty="0"/>
          </a:p>
          <a:p>
            <a:pPr marL="817200" lvl="1" indent="-457200">
              <a:buFont typeface="+mj-lt"/>
              <a:buAutoNum type="arabicPeriod"/>
            </a:pPr>
            <a:r>
              <a:rPr lang="ja-JP" altLang="en-US" dirty="0"/>
              <a:t>次の段のスイッチが切り替わる</a:t>
            </a:r>
            <a:endParaRPr lang="en-US" altLang="ja-JP" dirty="0"/>
          </a:p>
          <a:p>
            <a:pPr marL="817200" lvl="1" indent="-457200">
              <a:buFont typeface="+mj-lt"/>
              <a:buAutoNum type="arabicPeriod"/>
            </a:pPr>
            <a:r>
              <a:rPr lang="ja-JP" altLang="en-US" dirty="0"/>
              <a:t>･･･</a:t>
            </a:r>
            <a:endParaRPr lang="en-US" altLang="ja-JP" dirty="0"/>
          </a:p>
          <a:p>
            <a:pPr lvl="1"/>
            <a:endParaRPr lang="en-US" altLang="ja-JP" dirty="0"/>
          </a:p>
        </p:txBody>
      </p:sp>
      <p:grpSp>
        <p:nvGrpSpPr>
          <p:cNvPr id="4" name="グループ化 3"/>
          <p:cNvGrpSpPr/>
          <p:nvPr/>
        </p:nvGrpSpPr>
        <p:grpSpPr>
          <a:xfrm rot="5400000">
            <a:off x="3110309" y="2535891"/>
            <a:ext cx="67531" cy="337533"/>
            <a:chOff x="3401870" y="728700"/>
            <a:chExt cx="180020" cy="405045"/>
          </a:xfrm>
        </p:grpSpPr>
        <p:cxnSp>
          <p:nvCxnSpPr>
            <p:cNvPr id="5" name="直線コネクタ 4"/>
            <p:cNvCxnSpPr/>
            <p:nvPr/>
          </p:nvCxnSpPr>
          <p:spPr>
            <a:xfrm>
              <a:off x="3401870" y="77370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3401870" y="81871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3401870" y="86371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401870" y="90872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3401870" y="95372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3401870" y="998730"/>
              <a:ext cx="18002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3401870" y="1043735"/>
              <a:ext cx="180020" cy="45005"/>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3491880" y="1088741"/>
              <a:ext cx="90010" cy="45004"/>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3401870" y="728700"/>
              <a:ext cx="90010" cy="45006"/>
            </a:xfrm>
            <a:prstGeom prst="line">
              <a:avLst/>
            </a:prstGeom>
            <a:ln w="2857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66" name="グループ化 65"/>
          <p:cNvGrpSpPr/>
          <p:nvPr/>
        </p:nvGrpSpPr>
        <p:grpSpPr>
          <a:xfrm>
            <a:off x="2411976" y="2978995"/>
            <a:ext cx="270012" cy="450012"/>
            <a:chOff x="5787000" y="1944000"/>
            <a:chExt cx="270012" cy="450012"/>
          </a:xfrm>
        </p:grpSpPr>
        <p:cxnSp>
          <p:nvCxnSpPr>
            <p:cNvPr id="61" name="直線コネクタ 60"/>
            <p:cNvCxnSpPr/>
            <p:nvPr/>
          </p:nvCxnSpPr>
          <p:spPr>
            <a:xfrm>
              <a:off x="5787000" y="1989000"/>
              <a:ext cx="225004" cy="360003"/>
            </a:xfrm>
            <a:prstGeom prst="line">
              <a:avLst/>
            </a:prstGeom>
            <a:ln w="38100"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63" name="円/楕円 62"/>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67" name="グループ化 66"/>
          <p:cNvGrpSpPr/>
          <p:nvPr/>
        </p:nvGrpSpPr>
        <p:grpSpPr>
          <a:xfrm>
            <a:off x="2591978" y="1988984"/>
            <a:ext cx="90012" cy="450012"/>
            <a:chOff x="5967000" y="1944000"/>
            <a:chExt cx="90012" cy="450012"/>
          </a:xfrm>
        </p:grpSpPr>
        <p:cxnSp>
          <p:nvCxnSpPr>
            <p:cNvPr id="68" name="直線コネクタ 67"/>
            <p:cNvCxnSpPr>
              <a:stCxn id="70" idx="0"/>
            </p:cNvCxnSpPr>
            <p:nvPr/>
          </p:nvCxnSpPr>
          <p:spPr>
            <a:xfrm>
              <a:off x="5967000" y="1989006"/>
              <a:ext cx="45004" cy="359997"/>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rot="16200000" flipH="1">
              <a:off x="5967000" y="230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70" name="円/楕円 69"/>
            <p:cNvSpPr/>
            <p:nvPr/>
          </p:nvSpPr>
          <p:spPr>
            <a:xfrm rot="16200000" flipH="1">
              <a:off x="5967000" y="1944000"/>
              <a:ext cx="90012" cy="90012"/>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72" name="グループ化 152"/>
          <p:cNvGrpSpPr/>
          <p:nvPr/>
        </p:nvGrpSpPr>
        <p:grpSpPr>
          <a:xfrm>
            <a:off x="2519122" y="3699002"/>
            <a:ext cx="180002" cy="90001"/>
            <a:chOff x="3643306" y="4500570"/>
            <a:chExt cx="428628" cy="144464"/>
          </a:xfrm>
        </p:grpSpPr>
        <p:cxnSp>
          <p:nvCxnSpPr>
            <p:cNvPr id="73" name="直線コネクタ 7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4" name="直線コネクタ 7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75" name="直線コネクタ 7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76" name="直線コネクタ 75"/>
          <p:cNvCxnSpPr/>
          <p:nvPr/>
        </p:nvCxnSpPr>
        <p:spPr>
          <a:xfrm flipV="1">
            <a:off x="2609123" y="3429000"/>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77" name="グループ化 76"/>
          <p:cNvGrpSpPr/>
          <p:nvPr/>
        </p:nvGrpSpPr>
        <p:grpSpPr>
          <a:xfrm>
            <a:off x="2519122" y="1628980"/>
            <a:ext cx="180020" cy="360033"/>
            <a:chOff x="4481992" y="1268760"/>
            <a:chExt cx="180020" cy="360033"/>
          </a:xfrm>
        </p:grpSpPr>
        <p:cxnSp>
          <p:nvCxnSpPr>
            <p:cNvPr id="78" name="直線コネクタ 77"/>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0" name="直線コネクタ 79"/>
          <p:cNvCxnSpPr/>
          <p:nvPr/>
        </p:nvCxnSpPr>
        <p:spPr>
          <a:xfrm flipV="1">
            <a:off x="2609123" y="2438989"/>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2609123" y="2708992"/>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7" name="グループ化 86"/>
          <p:cNvGrpSpPr/>
          <p:nvPr/>
        </p:nvGrpSpPr>
        <p:grpSpPr>
          <a:xfrm rot="10800000">
            <a:off x="1663393" y="2528990"/>
            <a:ext cx="90012" cy="360048"/>
            <a:chOff x="2051664" y="1988808"/>
            <a:chExt cx="90012" cy="360048"/>
          </a:xfrm>
        </p:grpSpPr>
        <p:cxnSp>
          <p:nvCxnSpPr>
            <p:cNvPr id="89" name="直線コネクタ 88"/>
            <p:cNvCxnSpPr/>
            <p:nvPr/>
          </p:nvCxnSpPr>
          <p:spPr>
            <a:xfrm flipH="1">
              <a:off x="2051664"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2141676" y="1988808"/>
              <a:ext cx="0" cy="360048"/>
            </a:xfrm>
            <a:prstGeom prst="line">
              <a:avLst/>
            </a:prstGeom>
            <a:ln w="57150" cap="rnd">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152"/>
          <p:cNvGrpSpPr/>
          <p:nvPr/>
        </p:nvGrpSpPr>
        <p:grpSpPr>
          <a:xfrm>
            <a:off x="1933396" y="3699003"/>
            <a:ext cx="180002" cy="90001"/>
            <a:chOff x="3643306" y="4500570"/>
            <a:chExt cx="428628" cy="144464"/>
          </a:xfrm>
        </p:grpSpPr>
        <p:cxnSp>
          <p:nvCxnSpPr>
            <p:cNvPr id="93" name="直線コネクタ 92"/>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4" name="直線コネクタ 93"/>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95" name="直線コネクタ 94"/>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96" name="フリーフォーム 95"/>
          <p:cNvSpPr/>
          <p:nvPr/>
        </p:nvSpPr>
        <p:spPr bwMode="auto">
          <a:xfrm rot="5400000" flipH="1">
            <a:off x="1393389" y="3068995"/>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97" name="直線コネクタ 96"/>
          <p:cNvCxnSpPr/>
          <p:nvPr/>
        </p:nvCxnSpPr>
        <p:spPr>
          <a:xfrm>
            <a:off x="1483391" y="2708992"/>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943385"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4" name="正方形/長方形 83"/>
          <p:cNvSpPr/>
          <p:nvPr/>
        </p:nvSpPr>
        <p:spPr bwMode="auto">
          <a:xfrm>
            <a:off x="1753394" y="126897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cxnSp>
        <p:nvCxnSpPr>
          <p:cNvPr id="85" name="直線コネクタ 84"/>
          <p:cNvCxnSpPr/>
          <p:nvPr/>
        </p:nvCxnSpPr>
        <p:spPr>
          <a:xfrm>
            <a:off x="3311986"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8" name="グループ化 87"/>
          <p:cNvGrpSpPr/>
          <p:nvPr/>
        </p:nvGrpSpPr>
        <p:grpSpPr>
          <a:xfrm rot="5400000">
            <a:off x="5990341" y="2535891"/>
            <a:ext cx="67531" cy="337533"/>
            <a:chOff x="3401870" y="728700"/>
            <a:chExt cx="180020" cy="405045"/>
          </a:xfrm>
        </p:grpSpPr>
        <p:cxnSp>
          <p:nvCxnSpPr>
            <p:cNvPr id="90" name="直線コネクタ 89"/>
            <p:cNvCxnSpPr/>
            <p:nvPr/>
          </p:nvCxnSpPr>
          <p:spPr>
            <a:xfrm>
              <a:off x="3401870" y="77370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V="1">
              <a:off x="3401870" y="818710"/>
              <a:ext cx="18002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3401870" y="86371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V="1">
              <a:off x="3401870" y="908720"/>
              <a:ext cx="18002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3401870" y="95372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V="1">
              <a:off x="3401870" y="998730"/>
              <a:ext cx="18002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3401870" y="1043735"/>
              <a:ext cx="180020" cy="45005"/>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V="1">
              <a:off x="3491880" y="1088741"/>
              <a:ext cx="90010" cy="45004"/>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flipV="1">
              <a:off x="3401870" y="728700"/>
              <a:ext cx="90010" cy="45006"/>
            </a:xfrm>
            <a:prstGeom prst="line">
              <a:avLst/>
            </a:prstGeom>
            <a:ln w="2857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08" name="グループ化 107"/>
          <p:cNvGrpSpPr/>
          <p:nvPr/>
        </p:nvGrpSpPr>
        <p:grpSpPr>
          <a:xfrm>
            <a:off x="5263433" y="1988984"/>
            <a:ext cx="270012" cy="450012"/>
            <a:chOff x="5787000" y="1944000"/>
            <a:chExt cx="270012" cy="450012"/>
          </a:xfrm>
        </p:grpSpPr>
        <p:cxnSp>
          <p:nvCxnSpPr>
            <p:cNvPr id="109" name="直線コネクタ 108"/>
            <p:cNvCxnSpPr/>
            <p:nvPr/>
          </p:nvCxnSpPr>
          <p:spPr>
            <a:xfrm>
              <a:off x="5787000" y="1989000"/>
              <a:ext cx="225004" cy="360003"/>
            </a:xfrm>
            <a:prstGeom prst="line">
              <a:avLst/>
            </a:prstGeom>
            <a:ln w="38100"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10" name="円/楕円 109"/>
            <p:cNvSpPr/>
            <p:nvPr/>
          </p:nvSpPr>
          <p:spPr>
            <a:xfrm rot="16200000" flipH="1">
              <a:off x="5967000" y="230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111" name="円/楕円 110"/>
            <p:cNvSpPr/>
            <p:nvPr/>
          </p:nvSpPr>
          <p:spPr>
            <a:xfrm rot="16200000" flipH="1">
              <a:off x="5967000" y="194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112" name="グループ化 111"/>
          <p:cNvGrpSpPr/>
          <p:nvPr/>
        </p:nvGrpSpPr>
        <p:grpSpPr>
          <a:xfrm>
            <a:off x="5443435" y="2978995"/>
            <a:ext cx="90012" cy="450012"/>
            <a:chOff x="5967000" y="1944000"/>
            <a:chExt cx="90012" cy="450012"/>
          </a:xfrm>
        </p:grpSpPr>
        <p:cxnSp>
          <p:nvCxnSpPr>
            <p:cNvPr id="113" name="直線コネクタ 112"/>
            <p:cNvCxnSpPr>
              <a:stCxn id="115" idx="0"/>
            </p:cNvCxnSpPr>
            <p:nvPr/>
          </p:nvCxnSpPr>
          <p:spPr>
            <a:xfrm>
              <a:off x="5967000" y="1989006"/>
              <a:ext cx="45004" cy="359997"/>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14" name="円/楕円 113"/>
            <p:cNvSpPr/>
            <p:nvPr/>
          </p:nvSpPr>
          <p:spPr>
            <a:xfrm rot="16200000" flipH="1">
              <a:off x="5967000" y="230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sp>
          <p:nvSpPr>
            <p:cNvPr id="115" name="円/楕円 114"/>
            <p:cNvSpPr/>
            <p:nvPr/>
          </p:nvSpPr>
          <p:spPr>
            <a:xfrm rot="16200000" flipH="1">
              <a:off x="5967000" y="1944000"/>
              <a:ext cx="90012" cy="90012"/>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116" name="グループ化 152"/>
          <p:cNvGrpSpPr/>
          <p:nvPr/>
        </p:nvGrpSpPr>
        <p:grpSpPr>
          <a:xfrm>
            <a:off x="5399154" y="3699002"/>
            <a:ext cx="180002" cy="90001"/>
            <a:chOff x="3643306" y="4500570"/>
            <a:chExt cx="428628" cy="144464"/>
          </a:xfrm>
        </p:grpSpPr>
        <p:cxnSp>
          <p:nvCxnSpPr>
            <p:cNvPr id="117" name="直線コネクタ 116"/>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8" name="直線コネクタ 117"/>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19" name="直線コネクタ 118"/>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120" name="直線コネクタ 119"/>
          <p:cNvCxnSpPr/>
          <p:nvPr/>
        </p:nvCxnSpPr>
        <p:spPr>
          <a:xfrm flipV="1">
            <a:off x="5489155" y="3429000"/>
            <a:ext cx="1" cy="270003"/>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21" name="グループ化 120"/>
          <p:cNvGrpSpPr/>
          <p:nvPr/>
        </p:nvGrpSpPr>
        <p:grpSpPr>
          <a:xfrm>
            <a:off x="5399154" y="1628980"/>
            <a:ext cx="180020" cy="360033"/>
            <a:chOff x="4481992" y="1268760"/>
            <a:chExt cx="180020" cy="360033"/>
          </a:xfrm>
        </p:grpSpPr>
        <p:cxnSp>
          <p:nvCxnSpPr>
            <p:cNvPr id="122" name="直線コネクタ 121"/>
            <p:cNvCxnSpPr/>
            <p:nvPr/>
          </p:nvCxnSpPr>
          <p:spPr>
            <a:xfrm flipV="1">
              <a:off x="4572003" y="1268760"/>
              <a:ext cx="1" cy="360033"/>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a:off x="4481992" y="1268760"/>
              <a:ext cx="180020"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4" name="直線コネクタ 123"/>
          <p:cNvCxnSpPr/>
          <p:nvPr/>
        </p:nvCxnSpPr>
        <p:spPr>
          <a:xfrm flipV="1">
            <a:off x="5489155" y="2438989"/>
            <a:ext cx="1" cy="540006"/>
          </a:xfrm>
          <a:prstGeom prst="line">
            <a:avLst/>
          </a:prstGeom>
          <a:ln w="3175"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flipH="1">
            <a:off x="5489155" y="2708992"/>
            <a:ext cx="360112" cy="0"/>
          </a:xfrm>
          <a:prstGeom prst="line">
            <a:avLst/>
          </a:prstGeom>
          <a:ln w="3175" cap="rnd">
            <a:solidFill>
              <a:srgbClr val="000000"/>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126" name="グループ化 125"/>
          <p:cNvGrpSpPr/>
          <p:nvPr/>
        </p:nvGrpSpPr>
        <p:grpSpPr>
          <a:xfrm rot="10800000">
            <a:off x="4543425" y="2528990"/>
            <a:ext cx="90012" cy="360048"/>
            <a:chOff x="2051664" y="1988808"/>
            <a:chExt cx="90012" cy="360048"/>
          </a:xfrm>
        </p:grpSpPr>
        <p:cxnSp>
          <p:nvCxnSpPr>
            <p:cNvPr id="127" name="直線コネクタ 126"/>
            <p:cNvCxnSpPr/>
            <p:nvPr/>
          </p:nvCxnSpPr>
          <p:spPr>
            <a:xfrm flipH="1">
              <a:off x="2051664"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2141676" y="1988808"/>
              <a:ext cx="0" cy="360048"/>
            </a:xfrm>
            <a:prstGeom prst="line">
              <a:avLst/>
            </a:prstGeom>
            <a:ln w="57150" cap="rnd">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29" name="グループ化 152"/>
          <p:cNvGrpSpPr/>
          <p:nvPr/>
        </p:nvGrpSpPr>
        <p:grpSpPr>
          <a:xfrm>
            <a:off x="4813428" y="3699003"/>
            <a:ext cx="180002" cy="90001"/>
            <a:chOff x="3643306" y="4500570"/>
            <a:chExt cx="428628" cy="144464"/>
          </a:xfrm>
        </p:grpSpPr>
        <p:cxnSp>
          <p:nvCxnSpPr>
            <p:cNvPr id="130" name="直線コネクタ 129"/>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31" name="直線コネクタ 130"/>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32" name="直線コネクタ 131"/>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33" name="フリーフォーム 132"/>
          <p:cNvSpPr/>
          <p:nvPr/>
        </p:nvSpPr>
        <p:spPr bwMode="auto">
          <a:xfrm rot="5400000" flipH="1">
            <a:off x="4273421" y="3068995"/>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134" name="直線コネクタ 133"/>
          <p:cNvCxnSpPr/>
          <p:nvPr/>
        </p:nvCxnSpPr>
        <p:spPr>
          <a:xfrm>
            <a:off x="4363423" y="2708992"/>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a:off x="3823417"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7" name="正方形/長方形 136"/>
          <p:cNvSpPr/>
          <p:nvPr/>
        </p:nvSpPr>
        <p:spPr bwMode="auto">
          <a:xfrm>
            <a:off x="4633426" y="1268976"/>
            <a:ext cx="720008" cy="720007"/>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2000" dirty="0">
                <a:solidFill>
                  <a:schemeClr val="tx1">
                    <a:lumMod val="75000"/>
                    <a:lumOff val="25000"/>
                  </a:schemeClr>
                </a:solidFill>
              </a:rPr>
              <a:t>電源</a:t>
            </a:r>
          </a:p>
        </p:txBody>
      </p:sp>
      <p:cxnSp>
        <p:nvCxnSpPr>
          <p:cNvPr id="138" name="直線コネクタ 137"/>
          <p:cNvCxnSpPr/>
          <p:nvPr/>
        </p:nvCxnSpPr>
        <p:spPr>
          <a:xfrm>
            <a:off x="6192018" y="2708992"/>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9" name="曲折矢印 138"/>
          <p:cNvSpPr/>
          <p:nvPr/>
        </p:nvSpPr>
        <p:spPr bwMode="auto">
          <a:xfrm rot="10800000" flipH="1">
            <a:off x="2771981" y="1898982"/>
            <a:ext cx="1620018" cy="720008"/>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40" name="グループ化 139"/>
          <p:cNvGrpSpPr/>
          <p:nvPr/>
        </p:nvGrpSpPr>
        <p:grpSpPr>
          <a:xfrm rot="10800000">
            <a:off x="7452033" y="2528991"/>
            <a:ext cx="90012" cy="360048"/>
            <a:chOff x="2051664" y="1988808"/>
            <a:chExt cx="90012" cy="360048"/>
          </a:xfrm>
        </p:grpSpPr>
        <p:cxnSp>
          <p:nvCxnSpPr>
            <p:cNvPr id="141" name="直線コネクタ 140"/>
            <p:cNvCxnSpPr/>
            <p:nvPr/>
          </p:nvCxnSpPr>
          <p:spPr>
            <a:xfrm flipH="1">
              <a:off x="2051664" y="1988808"/>
              <a:ext cx="0" cy="360048"/>
            </a:xfrm>
            <a:prstGeom prst="line">
              <a:avLst/>
            </a:prstGeom>
            <a:ln w="5715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H="1">
              <a:off x="2141676" y="1988808"/>
              <a:ext cx="0" cy="360048"/>
            </a:xfrm>
            <a:prstGeom prst="line">
              <a:avLst/>
            </a:prstGeom>
            <a:ln w="571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43" name="グループ化 152"/>
          <p:cNvGrpSpPr/>
          <p:nvPr/>
        </p:nvGrpSpPr>
        <p:grpSpPr>
          <a:xfrm>
            <a:off x="7722036" y="3699004"/>
            <a:ext cx="180002" cy="90001"/>
            <a:chOff x="3643306" y="4500570"/>
            <a:chExt cx="428628" cy="144464"/>
          </a:xfrm>
        </p:grpSpPr>
        <p:cxnSp>
          <p:nvCxnSpPr>
            <p:cNvPr id="144" name="直線コネクタ 143"/>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45" name="直線コネクタ 144"/>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46" name="直線コネクタ 145"/>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sp>
        <p:nvSpPr>
          <p:cNvPr id="147" name="フリーフォーム 146"/>
          <p:cNvSpPr/>
          <p:nvPr/>
        </p:nvSpPr>
        <p:spPr bwMode="auto">
          <a:xfrm rot="5400000" flipH="1">
            <a:off x="7182029" y="3068996"/>
            <a:ext cx="990011" cy="270003"/>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w="3175" cap="rnd">
            <a:headEnd type="none" w="sm" len="sm"/>
            <a:tailEnd type="none" w="sm" len="sm"/>
          </a:ln>
          <a:effectLst/>
        </p:spPr>
        <p:style>
          <a:lnRef idx="2">
            <a:schemeClr val="dk1"/>
          </a:lnRef>
          <a:fillRef idx="0">
            <a:schemeClr val="dk1"/>
          </a:fillRef>
          <a:effectRef idx="1">
            <a:schemeClr val="dk1"/>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Narrow" pitchFamily="34" charset="0"/>
              <a:ea typeface="メイリオ" pitchFamily="50" charset="-128"/>
            </a:endParaRPr>
          </a:p>
        </p:txBody>
      </p:sp>
      <p:cxnSp>
        <p:nvCxnSpPr>
          <p:cNvPr id="148" name="直線コネクタ 147"/>
          <p:cNvCxnSpPr/>
          <p:nvPr/>
        </p:nvCxnSpPr>
        <p:spPr>
          <a:xfrm>
            <a:off x="7272031" y="2708993"/>
            <a:ext cx="179894"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6732025" y="2708993"/>
            <a:ext cx="540006" cy="0"/>
          </a:xfrm>
          <a:prstGeom prst="line">
            <a:avLst/>
          </a:prstGeom>
          <a:ln w="3175" cap="rnd">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0" name="曲折矢印 149"/>
          <p:cNvSpPr/>
          <p:nvPr/>
        </p:nvSpPr>
        <p:spPr bwMode="auto">
          <a:xfrm rot="16200000" flipH="1">
            <a:off x="6057016" y="2393989"/>
            <a:ext cx="810009" cy="1620018"/>
          </a:xfrm>
          <a:prstGeom prst="bentArrow">
            <a:avLst>
              <a:gd name="adj1" fmla="val 9785"/>
              <a:gd name="adj2" fmla="val 13296"/>
              <a:gd name="adj3" fmla="val 8614"/>
              <a:gd name="adj4" fmla="val 1917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675106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cerulean</Template>
  <TotalTime>57048</TotalTime>
  <Words>3863</Words>
  <Application>Microsoft Office PowerPoint</Application>
  <PresentationFormat>画面に合わせる (4:3)</PresentationFormat>
  <Paragraphs>564</Paragraphs>
  <Slides>65</Slides>
  <Notes>14</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65</vt:i4>
      </vt:variant>
    </vt:vector>
  </HeadingPairs>
  <TitlesOfParts>
    <vt:vector size="76" baseType="lpstr">
      <vt:lpstr>HG丸ｺﾞｼｯｸM-PRO</vt:lpstr>
      <vt:lpstr>MeiryoKe_PGothic</vt:lpstr>
      <vt:lpstr>メイリオ</vt:lpstr>
      <vt:lpstr>Arial</vt:lpstr>
      <vt:lpstr>Arial Narrow</vt:lpstr>
      <vt:lpstr>Calibri</vt:lpstr>
      <vt:lpstr>Cambria Math</vt:lpstr>
      <vt:lpstr>Segoe UI</vt:lpstr>
      <vt:lpstr>Times New Roman</vt:lpstr>
      <vt:lpstr>Wingdings</vt:lpstr>
      <vt:lpstr>cerulean</vt:lpstr>
      <vt:lpstr>先進計算機構成論 03</vt:lpstr>
      <vt:lpstr>今日の内容</vt:lpstr>
      <vt:lpstr>消費電力について</vt:lpstr>
      <vt:lpstr>CPU やその他回路の消費電力について</vt:lpstr>
      <vt:lpstr>クロックによる消費電力</vt:lpstr>
      <vt:lpstr>AMD Steamroller の消費電力のうちわけ 実際にクロックが大きな割合を占めることがわかる</vt:lpstr>
      <vt:lpstr>クロックによる消費電力</vt:lpstr>
      <vt:lpstr>CMOS ゲートの等価回路</vt:lpstr>
      <vt:lpstr>CMOS ゲートの遅延の実体</vt:lpstr>
      <vt:lpstr>消費エネルギー</vt:lpstr>
      <vt:lpstr>消費エネルギーの補足</vt:lpstr>
      <vt:lpstr>D-FF の回路とクロックによる消費電力</vt:lpstr>
      <vt:lpstr>クロックによる消費電力が大きくなる理由</vt:lpstr>
      <vt:lpstr>クロックによる消費電力が大きくなる理由</vt:lpstr>
      <vt:lpstr>クロックの配線方法の例：H-TREE</vt:lpstr>
      <vt:lpstr>H-TREE による配線の例：IBM Power PC</vt:lpstr>
      <vt:lpstr>クロックの消費電力のまとめ</vt:lpstr>
      <vt:lpstr>CPU やその他回路の消費電力について</vt:lpstr>
      <vt:lpstr>回路の遅延と消費エネルギー</vt:lpstr>
      <vt:lpstr>命令を処理するのに必要な回路</vt:lpstr>
      <vt:lpstr>回路は命令制御と演算に大きく分けられる</vt:lpstr>
      <vt:lpstr>いろいろな回路の規模</vt:lpstr>
      <vt:lpstr>回路規模の例からわかること</vt:lpstr>
      <vt:lpstr>AMD Bulldozer のチップ写真</vt:lpstr>
      <vt:lpstr>AMD Steamroller の消費電力</vt:lpstr>
      <vt:lpstr>エネルギーは命令制御と演算の比率によって決まる</vt:lpstr>
      <vt:lpstr>使いやすさは，おおむね制御部分の大きさに比例</vt:lpstr>
      <vt:lpstr>牧野先生のアーキテクチャの「効率」の定義</vt:lpstr>
      <vt:lpstr>CPU やその他回路の消費電力について</vt:lpstr>
      <vt:lpstr>FPGA の場合</vt:lpstr>
      <vt:lpstr>FPGA の仕組み</vt:lpstr>
      <vt:lpstr>LUT の回路量の見積もり</vt:lpstr>
      <vt:lpstr>D-FF：トランジスタ 16個</vt:lpstr>
      <vt:lpstr>マルチプレクサ：トランジスタ 6個</vt:lpstr>
      <vt:lpstr>LUT vs. NAND 同じ回路を LUT で実現するのはものすごく効率が悪い</vt:lpstr>
      <vt:lpstr>LUT で回路を構成した場合</vt:lpstr>
      <vt:lpstr>CPU から FPGA にしたときに良い場合・悪い場合</vt:lpstr>
      <vt:lpstr>FPGA の特性のまとめ</vt:lpstr>
      <vt:lpstr>ここまでのまとめ</vt:lpstr>
      <vt:lpstr>余談：ムーアの法則と周波数</vt:lpstr>
      <vt:lpstr>クロック周波数</vt:lpstr>
      <vt:lpstr>周波数向上がストップ</vt:lpstr>
      <vt:lpstr>ムーアの法則</vt:lpstr>
      <vt:lpstr>スケーリングの効果</vt:lpstr>
      <vt:lpstr>CMOS ゲートの等価回路</vt:lpstr>
      <vt:lpstr>消費エネルギーと遅延</vt:lpstr>
      <vt:lpstr>チップ全体の消費エネルギー</vt:lpstr>
      <vt:lpstr>ところが，電圧が下げられなくなった… グラフは [Sato17] より</vt:lpstr>
      <vt:lpstr>電圧が下がらないとどうなるのか</vt:lpstr>
      <vt:lpstr>行き着く先：ダークシリコン [Goulding10, Esmaeilzadeh12]</vt:lpstr>
      <vt:lpstr>とはいえ，いまのところ</vt:lpstr>
      <vt:lpstr>まとめ</vt:lpstr>
      <vt:lpstr>出欠と感想</vt:lpstr>
      <vt:lpstr>質問や感想</vt:lpstr>
      <vt:lpstr>質問と回答とか</vt:lpstr>
      <vt:lpstr>質問と回答とか</vt:lpstr>
      <vt:lpstr>質問と回答とか</vt:lpstr>
      <vt:lpstr>質問と回答とか</vt:lpstr>
      <vt:lpstr>質問と回答とか</vt:lpstr>
      <vt:lpstr>質問と回答とか</vt:lpstr>
      <vt:lpstr>質問と回答とか</vt:lpstr>
      <vt:lpstr>質問と回答とか</vt:lpstr>
      <vt:lpstr>PowerPoint プレゼンテーション</vt:lpstr>
      <vt:lpstr>質問と回答とか</vt:lpstr>
      <vt:lpstr>質問と回答とか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11015</cp:revision>
  <cp:lastPrinted>2014-12-10T13:40:48Z</cp:lastPrinted>
  <dcterms:created xsi:type="dcterms:W3CDTF">2014-11-17T10:53:59Z</dcterms:created>
  <dcterms:modified xsi:type="dcterms:W3CDTF">2024-05-20T05:49:24Z</dcterms:modified>
</cp:coreProperties>
</file>