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15"/>
  </p:notesMasterIdLst>
  <p:sldIdLst>
    <p:sldId id="440" r:id="rId2"/>
    <p:sldId id="689" r:id="rId3"/>
    <p:sldId id="722" r:id="rId4"/>
    <p:sldId id="723" r:id="rId5"/>
    <p:sldId id="724" r:id="rId6"/>
    <p:sldId id="725" r:id="rId7"/>
    <p:sldId id="726" r:id="rId8"/>
    <p:sldId id="727" r:id="rId9"/>
    <p:sldId id="728" r:id="rId10"/>
    <p:sldId id="729" r:id="rId11"/>
    <p:sldId id="730" r:id="rId12"/>
    <p:sldId id="731" r:id="rId13"/>
    <p:sldId id="732" r:id="rId14"/>
    <p:sldId id="733" r:id="rId15"/>
    <p:sldId id="734" r:id="rId16"/>
    <p:sldId id="735" r:id="rId17"/>
    <p:sldId id="736" r:id="rId18"/>
    <p:sldId id="737" r:id="rId19"/>
    <p:sldId id="739" r:id="rId20"/>
    <p:sldId id="738" r:id="rId21"/>
    <p:sldId id="512" r:id="rId22"/>
    <p:sldId id="513" r:id="rId23"/>
    <p:sldId id="579" r:id="rId24"/>
    <p:sldId id="580" r:id="rId25"/>
    <p:sldId id="581" r:id="rId26"/>
    <p:sldId id="656" r:id="rId27"/>
    <p:sldId id="582" r:id="rId28"/>
    <p:sldId id="584" r:id="rId29"/>
    <p:sldId id="585" r:id="rId30"/>
    <p:sldId id="586" r:id="rId31"/>
    <p:sldId id="587" r:id="rId32"/>
    <p:sldId id="623" r:id="rId33"/>
    <p:sldId id="622" r:id="rId34"/>
    <p:sldId id="588" r:id="rId35"/>
    <p:sldId id="624" r:id="rId36"/>
    <p:sldId id="589" r:id="rId37"/>
    <p:sldId id="625" r:id="rId38"/>
    <p:sldId id="591" r:id="rId39"/>
    <p:sldId id="592" r:id="rId40"/>
    <p:sldId id="593" r:id="rId41"/>
    <p:sldId id="594" r:id="rId42"/>
    <p:sldId id="667" r:id="rId43"/>
    <p:sldId id="680" r:id="rId44"/>
    <p:sldId id="658" r:id="rId45"/>
    <p:sldId id="659" r:id="rId46"/>
    <p:sldId id="660" r:id="rId47"/>
    <p:sldId id="661" r:id="rId48"/>
    <p:sldId id="662" r:id="rId49"/>
    <p:sldId id="663" r:id="rId50"/>
    <p:sldId id="664" r:id="rId51"/>
    <p:sldId id="681" r:id="rId52"/>
    <p:sldId id="690" r:id="rId53"/>
    <p:sldId id="682" r:id="rId54"/>
    <p:sldId id="683" r:id="rId55"/>
    <p:sldId id="684" r:id="rId56"/>
    <p:sldId id="671" r:id="rId57"/>
    <p:sldId id="672" r:id="rId58"/>
    <p:sldId id="673" r:id="rId59"/>
    <p:sldId id="674" r:id="rId60"/>
    <p:sldId id="675" r:id="rId61"/>
    <p:sldId id="676" r:id="rId62"/>
    <p:sldId id="677" r:id="rId63"/>
    <p:sldId id="678" r:id="rId64"/>
    <p:sldId id="283" r:id="rId65"/>
    <p:sldId id="679" r:id="rId66"/>
    <p:sldId id="685" r:id="rId67"/>
    <p:sldId id="626" r:id="rId68"/>
    <p:sldId id="597" r:id="rId69"/>
    <p:sldId id="598" r:id="rId70"/>
    <p:sldId id="599" r:id="rId71"/>
    <p:sldId id="600" r:id="rId72"/>
    <p:sldId id="601" r:id="rId73"/>
    <p:sldId id="602" r:id="rId74"/>
    <p:sldId id="603" r:id="rId75"/>
    <p:sldId id="604" r:id="rId76"/>
    <p:sldId id="605" r:id="rId77"/>
    <p:sldId id="606" r:id="rId78"/>
    <p:sldId id="607" r:id="rId79"/>
    <p:sldId id="608" r:id="rId80"/>
    <p:sldId id="609" r:id="rId81"/>
    <p:sldId id="610" r:id="rId82"/>
    <p:sldId id="611" r:id="rId83"/>
    <p:sldId id="612" r:id="rId84"/>
    <p:sldId id="613" r:id="rId85"/>
    <p:sldId id="614" r:id="rId86"/>
    <p:sldId id="615" r:id="rId87"/>
    <p:sldId id="616" r:id="rId88"/>
    <p:sldId id="617" r:id="rId89"/>
    <p:sldId id="618" r:id="rId90"/>
    <p:sldId id="619" r:id="rId91"/>
    <p:sldId id="620" r:id="rId92"/>
    <p:sldId id="686" r:id="rId93"/>
    <p:sldId id="638" r:id="rId94"/>
    <p:sldId id="639" r:id="rId95"/>
    <p:sldId id="640" r:id="rId96"/>
    <p:sldId id="641" r:id="rId97"/>
    <p:sldId id="642" r:id="rId98"/>
    <p:sldId id="643" r:id="rId99"/>
    <p:sldId id="644" r:id="rId100"/>
    <p:sldId id="645" r:id="rId101"/>
    <p:sldId id="646" r:id="rId102"/>
    <p:sldId id="647" r:id="rId103"/>
    <p:sldId id="648" r:id="rId104"/>
    <p:sldId id="649" r:id="rId105"/>
    <p:sldId id="650" r:id="rId106"/>
    <p:sldId id="651" r:id="rId107"/>
    <p:sldId id="652" r:id="rId108"/>
    <p:sldId id="653" r:id="rId109"/>
    <p:sldId id="654" r:id="rId110"/>
    <p:sldId id="670" r:id="rId111"/>
    <p:sldId id="687" r:id="rId112"/>
    <p:sldId id="691" r:id="rId113"/>
    <p:sldId id="721" r:id="rId1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D2D27A1-C976-4BA6-BBA2-AA84774639EA}">
          <p14:sldIdLst>
            <p14:sldId id="440"/>
            <p14:sldId id="689"/>
            <p14:sldId id="722"/>
            <p14:sldId id="723"/>
            <p14:sldId id="724"/>
            <p14:sldId id="725"/>
            <p14:sldId id="726"/>
            <p14:sldId id="727"/>
            <p14:sldId id="728"/>
            <p14:sldId id="729"/>
            <p14:sldId id="730"/>
            <p14:sldId id="731"/>
            <p14:sldId id="732"/>
            <p14:sldId id="733"/>
            <p14:sldId id="734"/>
            <p14:sldId id="735"/>
            <p14:sldId id="736"/>
            <p14:sldId id="737"/>
            <p14:sldId id="739"/>
            <p14:sldId id="738"/>
            <p14:sldId id="512"/>
            <p14:sldId id="513"/>
            <p14:sldId id="579"/>
            <p14:sldId id="580"/>
            <p14:sldId id="581"/>
            <p14:sldId id="656"/>
            <p14:sldId id="582"/>
            <p14:sldId id="584"/>
            <p14:sldId id="585"/>
            <p14:sldId id="586"/>
            <p14:sldId id="587"/>
            <p14:sldId id="623"/>
            <p14:sldId id="622"/>
            <p14:sldId id="588"/>
            <p14:sldId id="624"/>
            <p14:sldId id="589"/>
            <p14:sldId id="625"/>
            <p14:sldId id="591"/>
            <p14:sldId id="592"/>
            <p14:sldId id="593"/>
            <p14:sldId id="594"/>
            <p14:sldId id="667"/>
            <p14:sldId id="680"/>
            <p14:sldId id="658"/>
            <p14:sldId id="659"/>
            <p14:sldId id="660"/>
            <p14:sldId id="661"/>
            <p14:sldId id="662"/>
            <p14:sldId id="663"/>
            <p14:sldId id="664"/>
            <p14:sldId id="681"/>
            <p14:sldId id="690"/>
            <p14:sldId id="682"/>
            <p14:sldId id="683"/>
            <p14:sldId id="684"/>
            <p14:sldId id="671"/>
            <p14:sldId id="672"/>
            <p14:sldId id="673"/>
            <p14:sldId id="674"/>
            <p14:sldId id="675"/>
            <p14:sldId id="676"/>
            <p14:sldId id="677"/>
            <p14:sldId id="678"/>
            <p14:sldId id="283"/>
            <p14:sldId id="679"/>
            <p14:sldId id="685"/>
            <p14:sldId id="62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86"/>
            <p14:sldId id="638"/>
            <p14:sldId id="639"/>
            <p14:sldId id="640"/>
            <p14:sldId id="641"/>
            <p14:sldId id="642"/>
            <p14:sldId id="643"/>
            <p14:sldId id="644"/>
            <p14:sldId id="645"/>
            <p14:sldId id="646"/>
            <p14:sldId id="647"/>
            <p14:sldId id="648"/>
            <p14:sldId id="649"/>
            <p14:sldId id="650"/>
            <p14:sldId id="651"/>
            <p14:sldId id="652"/>
            <p14:sldId id="653"/>
            <p14:sldId id="654"/>
            <p14:sldId id="670"/>
            <p14:sldId id="687"/>
            <p14:sldId id="691"/>
            <p14:sldId id="7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FF9900"/>
    <a:srgbClr val="009999"/>
    <a:srgbClr val="4E4EF6"/>
    <a:srgbClr val="006699"/>
    <a:srgbClr val="FFFFFF"/>
    <a:srgbClr val="31869D"/>
    <a:srgbClr val="4444E8"/>
    <a:srgbClr val="5555FF"/>
    <a:srgbClr val="414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6862" autoAdjust="0"/>
  </p:normalViewPr>
  <p:slideViewPr>
    <p:cSldViewPr>
      <p:cViewPr varScale="1">
        <p:scale>
          <a:sx n="171" d="100"/>
          <a:sy n="171" d="100"/>
        </p:scale>
        <p:origin x="1600" y="8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2022/7/25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19</a:t>
            </a:fld>
            <a:endParaRPr kumimoji="1" lang="ja-JP" altLang="en-US"/>
          </a:p>
        </p:txBody>
      </p:sp>
    </p:spTree>
    <p:extLst>
      <p:ext uri="{BB962C8B-B14F-4D97-AF65-F5344CB8AC3E}">
        <p14:creationId xmlns:p14="http://schemas.microsoft.com/office/powerpoint/2010/main" val="420609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r>
              <a:rPr kumimoji="1" lang="en-US" altLang="ja-JP" dirty="0"/>
              <a:t>The next example</a:t>
            </a:r>
            <a:r>
              <a:rPr kumimoji="1" lang="en-US" altLang="ja-JP" baseline="0" dirty="0"/>
              <a:t> is a cache miss.</a:t>
            </a:r>
          </a:p>
          <a:p>
            <a:endParaRPr kumimoji="1" lang="en-US" altLang="ja-JP"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 cache miss is typically shown as a diamond-like shape,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when the image is zoomed out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horizontal</a:t>
            </a:r>
            <a:r>
              <a:rPr lang="en-US" altLang="ja-JP" baseline="0" dirty="0"/>
              <a:t> line represents a cache miss latency.</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64</a:t>
            </a:fld>
            <a:endParaRPr kumimoji="1" lang="ja-JP" altLang="en-US"/>
          </a:p>
        </p:txBody>
      </p:sp>
    </p:spTree>
    <p:extLst>
      <p:ext uri="{BB962C8B-B14F-4D97-AF65-F5344CB8AC3E}">
        <p14:creationId xmlns:p14="http://schemas.microsoft.com/office/powerpoint/2010/main" val="46935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左">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アドバンスト コンピュータ・アーキテクチャ</a:t>
            </a:r>
            <a:endParaRPr lang="ja-JP" altLang="ja-JP"/>
          </a:p>
        </p:txBody>
      </p:sp>
      <p:sp>
        <p:nvSpPr>
          <p:cNvPr id="8" name="コンテンツ プレースホルダー 7"/>
          <p:cNvSpPr>
            <a:spLocks noGrp="1"/>
          </p:cNvSpPr>
          <p:nvPr>
            <p:ph sz="quarter" idx="13"/>
          </p:nvPr>
        </p:nvSpPr>
        <p:spPr>
          <a:xfrm>
            <a:off x="251425" y="1268712"/>
            <a:ext cx="4320576" cy="54911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スライド番号プレースホルダー 2"/>
          <p:cNvSpPr>
            <a:spLocks noGrp="1"/>
          </p:cNvSpPr>
          <p:nvPr>
            <p:ph type="sldNum" sz="quarter" idx="4"/>
          </p:nvPr>
        </p:nvSpPr>
        <p:spPr>
          <a:xfrm>
            <a:off x="8712552" y="6399396"/>
            <a:ext cx="360048" cy="360048"/>
          </a:xfrm>
          <a:prstGeom prst="rect">
            <a:avLst/>
          </a:prstGeom>
        </p:spPr>
        <p:txBody>
          <a:bodyPr vert="horz" wrap="none" lIns="91440" tIns="45720" rIns="91440" bIns="45720" rtlCol="0" anchor="b" anchorCtr="0"/>
          <a:lstStyle>
            <a:lvl1pPr algn="r">
              <a:defRPr sz="1400" baseline="0">
                <a:solidFill>
                  <a:schemeClr val="tx1">
                    <a:lumMod val="65000"/>
                    <a:lumOff val="35000"/>
                  </a:schemeClr>
                </a:solidFill>
                <a:latin typeface="+mn-lt"/>
                <a:ea typeface="+mn-ea"/>
              </a:defRPr>
            </a:lvl1pPr>
          </a:lstStyle>
          <a:p>
            <a:fld id="{AB25FED9-6C1E-4BAE-9892-C02CADA97A8C}" type="slidenum">
              <a:rPr lang="ja-JP" altLang="en-US" smtClean="0"/>
              <a:pPr/>
              <a:t>‹#›</a:t>
            </a:fld>
            <a:endParaRPr lang="ja-JP" altLang="en-US"/>
          </a:p>
        </p:txBody>
      </p:sp>
    </p:spTree>
    <p:extLst>
      <p:ext uri="{BB962C8B-B14F-4D97-AF65-F5344CB8AC3E}">
        <p14:creationId xmlns:p14="http://schemas.microsoft.com/office/powerpoint/2010/main" val="300899297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タイトルとコンテンツ（青）">
    <p:spTree>
      <p:nvGrpSpPr>
        <p:cNvPr id="1" name=""/>
        <p:cNvGrpSpPr/>
        <p:nvPr/>
      </p:nvGrpSpPr>
      <p:grpSpPr>
        <a:xfrm>
          <a:off x="0" y="0"/>
          <a:ext cx="0" cy="0"/>
          <a:chOff x="0" y="0"/>
          <a:chExt cx="0" cy="0"/>
        </a:xfrm>
      </p:grpSpPr>
      <p:sp>
        <p:nvSpPr>
          <p:cNvPr id="5" name="正方形/長方形 4"/>
          <p:cNvSpPr/>
          <p:nvPr userDrawn="1"/>
        </p:nvSpPr>
        <p:spPr bwMode="auto">
          <a:xfrm>
            <a:off x="0" y="0"/>
            <a:ext cx="9144000" cy="1268976"/>
          </a:xfrm>
          <a:prstGeom prst="rect">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 name="スライド番号プレースホルダ 3"/>
          <p:cNvSpPr>
            <a:spLocks noGrp="1"/>
          </p:cNvSpPr>
          <p:nvPr>
            <p:ph type="sldNum" sz="quarter" idx="10"/>
          </p:nvPr>
        </p:nvSpPr>
        <p:spPr/>
        <p:txBody>
          <a:bodyPr/>
          <a:lstStyle>
            <a:lvl1pPr>
              <a:defRPr>
                <a:solidFill>
                  <a:srgbClr val="5E6363"/>
                </a:solidFill>
                <a:latin typeface="+mn-ea"/>
                <a:ea typeface="+mn-ea"/>
              </a:defRPr>
            </a:lvl1pPr>
          </a:lstStyle>
          <a:p>
            <a:fld id="{D2D8002D-B5B0-4BAC-B1F6-782DDCCE6D9C}" type="slidenum">
              <a:rPr kumimoji="1" lang="ja-JP" altLang="en-US" smtClean="0"/>
              <a:pPr/>
              <a:t>‹#›</a:t>
            </a:fld>
            <a:endParaRPr kumimoji="1" lang="ja-JP" altLang="en-US"/>
          </a:p>
        </p:txBody>
      </p:sp>
      <p:sp>
        <p:nvSpPr>
          <p:cNvPr id="7" name="タイトル 6"/>
          <p:cNvSpPr>
            <a:spLocks noGrp="1"/>
          </p:cNvSpPr>
          <p:nvPr>
            <p:ph type="title"/>
          </p:nvPr>
        </p:nvSpPr>
        <p:spPr>
          <a:xfrm>
            <a:off x="611956" y="188964"/>
            <a:ext cx="7920880" cy="936104"/>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9" name="コンテンツ プレースホルダー 8"/>
          <p:cNvSpPr>
            <a:spLocks noGrp="1"/>
          </p:cNvSpPr>
          <p:nvPr>
            <p:ph sz="quarter" idx="11"/>
          </p:nvPr>
        </p:nvSpPr>
        <p:spPr>
          <a:xfrm>
            <a:off x="611188" y="1628775"/>
            <a:ext cx="7921625" cy="4968875"/>
          </a:xfrm>
        </p:spPr>
        <p:txBody>
          <a:bodyPr/>
          <a:lstStyle>
            <a:lvl1pPr>
              <a:buClr>
                <a:schemeClr val="accent5"/>
              </a:buClr>
              <a:defRPr>
                <a:solidFill>
                  <a:srgbClr val="5E6363"/>
                </a:solidFill>
              </a:defRPr>
            </a:lvl1pPr>
            <a:lvl2pPr>
              <a:defRPr>
                <a:solidFill>
                  <a:srgbClr val="5E6363"/>
                </a:solidFill>
              </a:defRPr>
            </a:lvl2pPr>
            <a:lvl3pPr>
              <a:defRPr>
                <a:solidFill>
                  <a:srgbClr val="5E6363"/>
                </a:solidFill>
              </a:defRPr>
            </a:lvl3pPr>
            <a:lvl4pPr>
              <a:defRPr>
                <a:solidFill>
                  <a:srgbClr val="5E6363"/>
                </a:solidFill>
              </a:defRPr>
            </a:lvl4pPr>
            <a:lvl5pPr>
              <a:defRPr>
                <a:solidFill>
                  <a:srgbClr val="5E6363"/>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二等辺三角形 5"/>
          <p:cNvSpPr/>
          <p:nvPr userDrawn="1"/>
        </p:nvSpPr>
        <p:spPr bwMode="auto">
          <a:xfrm rot="10800000">
            <a:off x="4301995" y="1268976"/>
            <a:ext cx="540007" cy="288032"/>
          </a:xfrm>
          <a:prstGeom prst="triangle">
            <a:avLst/>
          </a:prstGeom>
          <a:solidFill>
            <a:schemeClr val="accent5">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00102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62" r:id="rId6"/>
    <p:sldLayoutId id="2147483667" r:id="rId7"/>
    <p:sldLayoutId id="2147483668" r:id="rId8"/>
    <p:sldLayoutId id="2147483676" r:id="rId9"/>
    <p:sldLayoutId id="2147483677" r:id="rId10"/>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先進計算機構成論 </a:t>
            </a:r>
            <a:r>
              <a:rPr lang="en-US" altLang="ja-JP" sz="2800" dirty="0"/>
              <a:t>12</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東京大学大学院 情報理工学系研究科 創造情報学専攻</a:t>
            </a:r>
            <a:endParaRPr lang="en-US" altLang="ja-JP" kern="0" dirty="0"/>
          </a:p>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基本的な質問になってしまうのですが、</a:t>
            </a:r>
            <a:r>
              <a:rPr kumimoji="1" lang="en-US" altLang="ja-JP" dirty="0"/>
              <a:t>GPU</a:t>
            </a:r>
            <a:r>
              <a:rPr kumimoji="1" lang="ja-JP" altLang="en-US" dirty="0"/>
              <a:t>において並列化できる最大数というのはどれくらいのものなのでしょうか。そしてその限界はどういった原因によるものなのでしょうか。</a:t>
            </a:r>
          </a:p>
          <a:p>
            <a:endParaRPr kumimoji="1" lang="ja-JP" altLang="en-US" dirty="0"/>
          </a:p>
        </p:txBody>
      </p:sp>
    </p:spTree>
    <p:extLst>
      <p:ext uri="{BB962C8B-B14F-4D97-AF65-F5344CB8AC3E}">
        <p14:creationId xmlns:p14="http://schemas.microsoft.com/office/powerpoint/2010/main" val="201358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a:xfrm>
            <a:off x="611956" y="1088975"/>
            <a:ext cx="8280092" cy="3240036"/>
          </a:xfrm>
        </p:spPr>
        <p:txBody>
          <a:bodyPr/>
          <a:lstStyle/>
          <a:p>
            <a:r>
              <a:rPr kumimoji="1" lang="ja-JP" altLang="en-US" dirty="0"/>
              <a:t>講義の中に</a:t>
            </a:r>
            <a:r>
              <a:rPr kumimoji="1" lang="en-US" altLang="ja-JP" dirty="0"/>
              <a:t>Intel</a:t>
            </a:r>
            <a:r>
              <a:rPr kumimoji="1" lang="ja-JP" altLang="en-US" dirty="0"/>
              <a:t>の</a:t>
            </a:r>
            <a:r>
              <a:rPr kumimoji="1" lang="en-US" altLang="ja-JP" dirty="0"/>
              <a:t>GPU</a:t>
            </a:r>
            <a:r>
              <a:rPr kumimoji="1" lang="ja-JP" altLang="en-US" dirty="0"/>
              <a:t>も出てきたが、それは</a:t>
            </a:r>
            <a:r>
              <a:rPr kumimoji="1" lang="en-US" altLang="ja-JP" dirty="0"/>
              <a:t>Intel</a:t>
            </a:r>
            <a:r>
              <a:rPr kumimoji="1" lang="ja-JP" altLang="en-US" dirty="0"/>
              <a:t>の</a:t>
            </a:r>
            <a:r>
              <a:rPr kumimoji="1" lang="en-US" altLang="ja-JP" dirty="0"/>
              <a:t>CPU</a:t>
            </a:r>
            <a:r>
              <a:rPr kumimoji="1" lang="ja-JP" altLang="en-US" dirty="0"/>
              <a:t>の中にある統合</a:t>
            </a:r>
            <a:r>
              <a:rPr kumimoji="1" lang="en-US" altLang="ja-JP" dirty="0"/>
              <a:t>GPU</a:t>
            </a:r>
            <a:r>
              <a:rPr kumimoji="1" lang="ja-JP" altLang="en-US" dirty="0"/>
              <a:t>を指しているのですか？最近</a:t>
            </a:r>
            <a:r>
              <a:rPr kumimoji="1" lang="en-US" altLang="ja-JP" dirty="0"/>
              <a:t>Intel</a:t>
            </a:r>
            <a:r>
              <a:rPr kumimoji="1" lang="ja-JP" altLang="en-US" dirty="0"/>
              <a:t>は</a:t>
            </a:r>
            <a:r>
              <a:rPr kumimoji="1" lang="en-US" altLang="ja-JP" dirty="0"/>
              <a:t>Arc</a:t>
            </a:r>
            <a:r>
              <a:rPr kumimoji="1" lang="ja-JP" altLang="en-US" dirty="0"/>
              <a:t>というブランド名でグラボ市場に参入したからちょっと混乱しますね。どちらにせよ</a:t>
            </a:r>
            <a:r>
              <a:rPr kumimoji="1" lang="en-US" altLang="ja-JP" dirty="0"/>
              <a:t>SIMD</a:t>
            </a:r>
            <a:r>
              <a:rPr kumimoji="1" lang="ja-JP" altLang="en-US" dirty="0"/>
              <a:t>方式は同じかもしれないです。</a:t>
            </a:r>
            <a:endParaRPr kumimoji="1" lang="en-US" altLang="ja-JP" dirty="0"/>
          </a:p>
          <a:p>
            <a:pPr lvl="1"/>
            <a:r>
              <a:rPr kumimoji="1" lang="en-US" altLang="ja-JP" dirty="0"/>
              <a:t>https://www.intel.com/content/www/us/en/develop/documentation/oneapi-gpu-optimization-guide/top/xe-arch.html</a:t>
            </a:r>
          </a:p>
          <a:p>
            <a:pPr lvl="1"/>
            <a:endParaRPr lang="en-US" altLang="ja-JP" dirty="0"/>
          </a:p>
          <a:p>
            <a:pPr lvl="1"/>
            <a:endParaRPr kumimoji="1" lang="ja-JP" altLang="en-US" dirty="0"/>
          </a:p>
          <a:p>
            <a:endParaRPr kumimoji="1" lang="ja-JP" altLang="en-US" dirty="0"/>
          </a:p>
        </p:txBody>
      </p:sp>
      <p:pic>
        <p:nvPicPr>
          <p:cNvPr id="5" name="図 4">
            <a:extLst>
              <a:ext uri="{FF2B5EF4-FFF2-40B4-BE49-F238E27FC236}">
                <a16:creationId xmlns:a16="http://schemas.microsoft.com/office/drawing/2014/main" id="{A24CA9E1-D93A-45EE-873D-B69C37FE405C}"/>
              </a:ext>
            </a:extLst>
          </p:cNvPr>
          <p:cNvPicPr>
            <a:picLocks noChangeAspect="1"/>
          </p:cNvPicPr>
          <p:nvPr/>
        </p:nvPicPr>
        <p:blipFill>
          <a:blip r:embed="rId2"/>
          <a:stretch>
            <a:fillRect/>
          </a:stretch>
        </p:blipFill>
        <p:spPr>
          <a:xfrm>
            <a:off x="1871970" y="3094134"/>
            <a:ext cx="5780730" cy="3763866"/>
          </a:xfrm>
          <a:prstGeom prst="rect">
            <a:avLst/>
          </a:prstGeom>
        </p:spPr>
      </p:pic>
    </p:spTree>
    <p:extLst>
      <p:ext uri="{BB962C8B-B14F-4D97-AF65-F5344CB8AC3E}">
        <p14:creationId xmlns:p14="http://schemas.microsoft.com/office/powerpoint/2010/main" val="3482940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A995C-54D8-43D0-9AE7-173A17A1659E}"/>
              </a:ext>
            </a:extLst>
          </p:cNvPr>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a:extLst>
              <a:ext uri="{FF2B5EF4-FFF2-40B4-BE49-F238E27FC236}">
                <a16:creationId xmlns:a16="http://schemas.microsoft.com/office/drawing/2014/main" id="{8B19FA6D-EA30-462F-A300-D0560CD14E8C}"/>
              </a:ext>
            </a:extLst>
          </p:cNvPr>
          <p:cNvSpPr>
            <a:spLocks noGrp="1"/>
          </p:cNvSpPr>
          <p:nvPr>
            <p:ph type="body" sz="quarter" idx="10"/>
          </p:nvPr>
        </p:nvSpPr>
        <p:spPr/>
        <p:txBody>
          <a:bodyPr/>
          <a:lstStyle/>
          <a:p>
            <a:r>
              <a:rPr kumimoji="1" lang="ja-JP" altLang="en-US" dirty="0"/>
              <a:t>キャッシュ</a:t>
            </a:r>
            <a:endParaRPr kumimoji="1" lang="en-US" altLang="ja-JP" dirty="0"/>
          </a:p>
          <a:p>
            <a:pPr lvl="1"/>
            <a:r>
              <a:rPr kumimoji="1" lang="ja-JP" altLang="en-US" dirty="0"/>
              <a:t>基本原理</a:t>
            </a:r>
            <a:endParaRPr kumimoji="1" lang="en-US" altLang="ja-JP" dirty="0"/>
          </a:p>
          <a:p>
            <a:pPr lvl="1"/>
            <a:r>
              <a:rPr lang="ja-JP" altLang="en-US" dirty="0"/>
              <a:t>容量と性能の関係</a:t>
            </a:r>
            <a:endParaRPr lang="en-US" altLang="ja-JP" dirty="0"/>
          </a:p>
          <a:p>
            <a:pPr lvl="1"/>
            <a:r>
              <a:rPr lang="en-US" altLang="ja-JP" dirty="0"/>
              <a:t>CPU </a:t>
            </a:r>
            <a:r>
              <a:rPr lang="ja-JP" altLang="en-US" dirty="0"/>
              <a:t>の振る舞いとの関係</a:t>
            </a:r>
            <a:endParaRPr lang="en-US" altLang="ja-JP" dirty="0"/>
          </a:p>
          <a:p>
            <a:pPr lvl="1"/>
            <a:r>
              <a:rPr kumimoji="1" lang="ja-JP" altLang="en-US" dirty="0"/>
              <a:t>詳細な構造</a:t>
            </a:r>
            <a:endParaRPr kumimoji="1" lang="en-US" altLang="ja-JP" dirty="0"/>
          </a:p>
          <a:p>
            <a:pPr lvl="1"/>
            <a:r>
              <a:rPr lang="ja-JP" altLang="en-US" dirty="0"/>
              <a:t>行列積での性能の変化</a:t>
            </a:r>
            <a:endParaRPr kumimoji="1" lang="ja-JP" altLang="en-US" dirty="0"/>
          </a:p>
        </p:txBody>
      </p:sp>
    </p:spTree>
    <p:extLst>
      <p:ext uri="{BB962C8B-B14F-4D97-AF65-F5344CB8AC3E}">
        <p14:creationId xmlns:p14="http://schemas.microsoft.com/office/powerpoint/2010/main" val="3511446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レポート課題</a:t>
            </a:r>
          </a:p>
        </p:txBody>
      </p:sp>
      <p:sp>
        <p:nvSpPr>
          <p:cNvPr id="3" name="テキスト プレースホルダー 2"/>
          <p:cNvSpPr>
            <a:spLocks noGrp="1"/>
          </p:cNvSpPr>
          <p:nvPr>
            <p:ph type="body" sz="quarter" idx="10"/>
          </p:nvPr>
        </p:nvSpPr>
        <p:spPr>
          <a:xfrm>
            <a:off x="341953" y="1448978"/>
            <a:ext cx="8280092" cy="5219751"/>
          </a:xfrm>
        </p:spPr>
        <p:txBody>
          <a:bodyPr/>
          <a:lstStyle/>
          <a:p>
            <a:r>
              <a:rPr lang="ja-JP" altLang="en-US" dirty="0"/>
              <a:t>１０回目講義資料を参照</a:t>
            </a:r>
            <a:endParaRPr kumimoji="1" lang="ja-JP" altLang="en-US" dirty="0"/>
          </a:p>
        </p:txBody>
      </p:sp>
    </p:spTree>
    <p:extLst>
      <p:ext uri="{BB962C8B-B14F-4D97-AF65-F5344CB8AC3E}">
        <p14:creationId xmlns:p14="http://schemas.microsoft.com/office/powerpoint/2010/main" val="2516926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出欠と感想</a:t>
            </a:r>
            <a:endParaRPr kumimoji="1" lang="ja-JP" altLang="en-US" dirty="0"/>
          </a:p>
        </p:txBody>
      </p:sp>
      <p:sp>
        <p:nvSpPr>
          <p:cNvPr id="3" name="テキスト プレースホルダー 2"/>
          <p:cNvSpPr>
            <a:spLocks noGrp="1"/>
          </p:cNvSpPr>
          <p:nvPr>
            <p:ph type="body" sz="quarter" idx="10"/>
          </p:nvPr>
        </p:nvSpPr>
        <p:spPr>
          <a:xfrm>
            <a:off x="341953" y="1088974"/>
            <a:ext cx="8532044" cy="5219751"/>
          </a:xfrm>
        </p:spPr>
        <p:txBody>
          <a:bodyPr/>
          <a:lstStyle/>
          <a:p>
            <a:r>
              <a:rPr lang="ja-JP" altLang="en-US" dirty="0"/>
              <a:t>本日の講義でよくわかったところ，わからなかったところ，</a:t>
            </a:r>
            <a:br>
              <a:rPr lang="en-US" altLang="ja-JP" dirty="0"/>
            </a:br>
            <a:r>
              <a:rPr lang="ja-JP" altLang="en-US" dirty="0"/>
              <a:t>質問，感想などを書いてください</a:t>
            </a:r>
            <a:endParaRPr lang="en-US" altLang="ja-JP" dirty="0"/>
          </a:p>
          <a:p>
            <a:pPr lvl="1"/>
            <a:r>
              <a:rPr lang="en-US" altLang="ja-JP" dirty="0"/>
              <a:t>LMS </a:t>
            </a:r>
            <a:r>
              <a:rPr lang="ja-JP" altLang="en-US" dirty="0"/>
              <a:t>の出席を設定するので，そこにお願いします</a:t>
            </a:r>
            <a:endParaRPr lang="en-US" altLang="ja-JP" dirty="0"/>
          </a:p>
          <a:p>
            <a:pPr lvl="1"/>
            <a:r>
              <a:rPr lang="ja-JP" altLang="en-US" dirty="0"/>
              <a:t>パスワード</a:t>
            </a:r>
            <a:r>
              <a:rPr lang="en-US" altLang="ja-JP" dirty="0"/>
              <a:t>: </a:t>
            </a:r>
            <a:r>
              <a:rPr lang="ja-JP" altLang="en-US" dirty="0"/>
              <a:t> </a:t>
            </a:r>
            <a:r>
              <a:rPr lang="en-US" altLang="ja-JP" dirty="0"/>
              <a:t>locality</a:t>
            </a:r>
          </a:p>
          <a:p>
            <a:r>
              <a:rPr kumimoji="1" lang="ja-JP" altLang="en-US" dirty="0"/>
              <a:t>意見や内容へのリクエストもあったら書いてください</a:t>
            </a:r>
            <a:endParaRPr kumimoji="1" lang="en-US" altLang="ja-JP" dirty="0"/>
          </a:p>
          <a:p>
            <a:r>
              <a:rPr kumimoji="1" lang="en-US" altLang="ja-JP" dirty="0">
                <a:solidFill>
                  <a:schemeClr val="accent5"/>
                </a:solidFill>
              </a:rPr>
              <a:t>LMS </a:t>
            </a:r>
            <a:r>
              <a:rPr kumimoji="1" lang="ja-JP" altLang="en-US" dirty="0">
                <a:solidFill>
                  <a:schemeClr val="accent5"/>
                </a:solidFill>
              </a:rPr>
              <a:t>の出席の締め切りは来週の講義開始までに設定してあります</a:t>
            </a:r>
            <a:endParaRPr kumimoji="1" lang="en-US" altLang="ja-JP" dirty="0">
              <a:solidFill>
                <a:schemeClr val="accent5"/>
              </a:solidFill>
            </a:endParaRPr>
          </a:p>
          <a:p>
            <a:pPr lvl="1"/>
            <a:r>
              <a:rPr kumimoji="1" lang="ja-JP" altLang="en-US" dirty="0"/>
              <a:t>仕様上「遅刻」表示になりますが，特に減点等しません</a:t>
            </a:r>
            <a:endParaRPr kumimoji="1" lang="en-US" altLang="ja-JP" dirty="0"/>
          </a:p>
          <a:p>
            <a:pPr lvl="1"/>
            <a:r>
              <a:rPr kumimoji="1" lang="ja-JP" altLang="en-US" dirty="0"/>
              <a:t>来週の講義開始までは感想や質問などを受け付けます</a:t>
            </a:r>
            <a:endParaRPr kumimoji="1" lang="en-US" altLang="ja-JP" dirty="0"/>
          </a:p>
        </p:txBody>
      </p:sp>
    </p:spTree>
    <p:extLst>
      <p:ext uri="{BB962C8B-B14F-4D97-AF65-F5344CB8AC3E}">
        <p14:creationId xmlns:p14="http://schemas.microsoft.com/office/powerpoint/2010/main" val="1013461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余談なんですが、</a:t>
            </a:r>
            <a:r>
              <a:rPr kumimoji="1" lang="en-US" altLang="ja-JP" dirty="0"/>
              <a:t>Intel</a:t>
            </a:r>
            <a:r>
              <a:rPr kumimoji="1" lang="ja-JP" altLang="en-US" dirty="0"/>
              <a:t>が</a:t>
            </a:r>
            <a:r>
              <a:rPr kumimoji="1" lang="en-US" altLang="ja-JP" dirty="0"/>
              <a:t>Nvidia</a:t>
            </a:r>
            <a:r>
              <a:rPr kumimoji="1" lang="ja-JP" altLang="en-US" dirty="0"/>
              <a:t>と</a:t>
            </a:r>
            <a:r>
              <a:rPr kumimoji="1" lang="en-US" altLang="ja-JP" dirty="0"/>
              <a:t>AMD</a:t>
            </a:r>
            <a:r>
              <a:rPr kumimoji="1" lang="ja-JP" altLang="en-US" dirty="0"/>
              <a:t>が独占してきたグラボ市場を虎視眈々する理由としては、講義の最初に言及した仮想通貨によるグラボ価格の高騰という背景があります。仮想通貨は人類社会を大きく変貌するポテンシャルを持っていますが、世界各国による法規制もかなり強くなってきているので未来がどうなるかわからないですね。</a:t>
            </a:r>
            <a:endParaRPr kumimoji="1" lang="en-US" altLang="ja-JP" dirty="0"/>
          </a:p>
          <a:p>
            <a:pPr lvl="1"/>
            <a:endParaRPr lang="en-US" altLang="ja-JP" dirty="0"/>
          </a:p>
          <a:p>
            <a:pPr lvl="1"/>
            <a:r>
              <a:rPr kumimoji="1" lang="ja-JP" altLang="en-US" dirty="0"/>
              <a:t>インテル，仮想通貨とか機械学習が流行るずっと前から地道にやってたので，どうでしょうね</a:t>
            </a:r>
          </a:p>
        </p:txBody>
      </p:sp>
    </p:spTree>
    <p:extLst>
      <p:ext uri="{BB962C8B-B14F-4D97-AF65-F5344CB8AC3E}">
        <p14:creationId xmlns:p14="http://schemas.microsoft.com/office/powerpoint/2010/main" val="713168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今まで習っていた</a:t>
            </a:r>
            <a:r>
              <a:rPr kumimoji="1" lang="en-US" altLang="ja-JP" dirty="0"/>
              <a:t>out-of-order</a:t>
            </a:r>
            <a:r>
              <a:rPr kumimoji="1" lang="ja-JP" altLang="en-US" dirty="0"/>
              <a:t>発行</a:t>
            </a:r>
            <a:r>
              <a:rPr kumimoji="1" lang="en-US" altLang="ja-JP" dirty="0"/>
              <a:t>/</a:t>
            </a:r>
            <a:r>
              <a:rPr kumimoji="1" lang="ja-JP" altLang="en-US" dirty="0"/>
              <a:t>完了などの仕組みが、シングルスレッド用のプログラムを高速化するための仕組みだということが初めて理解できました。</a:t>
            </a:r>
          </a:p>
          <a:p>
            <a:endParaRPr kumimoji="1" lang="ja-JP" altLang="en-US" dirty="0"/>
          </a:p>
        </p:txBody>
      </p:sp>
    </p:spTree>
    <p:extLst>
      <p:ext uri="{BB962C8B-B14F-4D97-AF65-F5344CB8AC3E}">
        <p14:creationId xmlns:p14="http://schemas.microsoft.com/office/powerpoint/2010/main" val="2253443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CPU</a:t>
            </a:r>
            <a:r>
              <a:rPr kumimoji="1" lang="ja-JP" altLang="en-US" dirty="0"/>
              <a:t>が「シングルスレッド・</a:t>
            </a:r>
            <a:r>
              <a:rPr kumimoji="1" lang="en-US" altLang="ja-JP" dirty="0"/>
              <a:t>SISD</a:t>
            </a:r>
            <a:r>
              <a:rPr kumimoji="1" lang="ja-JP" altLang="en-US" dirty="0"/>
              <a:t>・スーパースカラ」に対応していて、</a:t>
            </a:r>
            <a:r>
              <a:rPr kumimoji="1" lang="en-US" altLang="ja-JP" dirty="0"/>
              <a:t>GPU</a:t>
            </a:r>
            <a:r>
              <a:rPr kumimoji="1" lang="ja-JP" altLang="en-US" dirty="0"/>
              <a:t>が「マルチスレッド・</a:t>
            </a:r>
            <a:r>
              <a:rPr kumimoji="1" lang="en-US" altLang="ja-JP" dirty="0"/>
              <a:t>SIMD</a:t>
            </a:r>
            <a:r>
              <a:rPr kumimoji="1" lang="ja-JP" altLang="en-US" dirty="0"/>
              <a:t>・</a:t>
            </a:r>
            <a:r>
              <a:rPr kumimoji="1" lang="en-US" altLang="ja-JP" dirty="0"/>
              <a:t>in-order</a:t>
            </a:r>
            <a:r>
              <a:rPr kumimoji="1" lang="ja-JP" altLang="en-US" dirty="0"/>
              <a:t>」に対応しているという認識で合っていますでしょうか。</a:t>
            </a:r>
            <a:endParaRPr lang="en-US" altLang="ja-JP" dirty="0"/>
          </a:p>
          <a:p>
            <a:pPr lvl="1"/>
            <a:endParaRPr kumimoji="1" lang="en-US" altLang="ja-JP" dirty="0"/>
          </a:p>
          <a:p>
            <a:pPr lvl="1"/>
            <a:r>
              <a:rPr kumimoji="1" lang="ja-JP" altLang="en-US" dirty="0"/>
              <a:t>基本はそうなんだけど，厳密にはもうちょっと混じっている</a:t>
            </a:r>
            <a:endParaRPr kumimoji="1" lang="en-US" altLang="ja-JP" dirty="0"/>
          </a:p>
          <a:p>
            <a:endParaRPr kumimoji="1" lang="ja-JP" altLang="en-US" dirty="0"/>
          </a:p>
        </p:txBody>
      </p:sp>
    </p:spTree>
    <p:extLst>
      <p:ext uri="{BB962C8B-B14F-4D97-AF65-F5344CB8AC3E}">
        <p14:creationId xmlns:p14="http://schemas.microsoft.com/office/powerpoint/2010/main" val="3198537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最近は</a:t>
            </a:r>
            <a:r>
              <a:rPr kumimoji="1" lang="en-US" altLang="ja-JP" dirty="0"/>
              <a:t>AI</a:t>
            </a:r>
            <a:r>
              <a:rPr kumimoji="1" lang="ja-JP" altLang="en-US" dirty="0"/>
              <a:t>アクセラレータが多数登場して</a:t>
            </a:r>
            <a:r>
              <a:rPr kumimoji="1" lang="en-US" altLang="ja-JP" dirty="0"/>
              <a:t>GPU</a:t>
            </a:r>
            <a:r>
              <a:rPr kumimoji="1" lang="ja-JP" altLang="en-US" dirty="0"/>
              <a:t>での機械学習はオワコンだという意見を散見するのですが、どちらも結局行列積演算の並列性を抽出して高速化していて、組み合わせ回路的に計算できるところをできるだけ出来るだけ回路化しているのが</a:t>
            </a:r>
            <a:r>
              <a:rPr kumimoji="1" lang="en-US" altLang="ja-JP" dirty="0"/>
              <a:t>AI</a:t>
            </a:r>
            <a:r>
              <a:rPr kumimoji="1" lang="ja-JP" altLang="en-US" dirty="0"/>
              <a:t>アクセラレータだと思っています。</a:t>
            </a:r>
            <a:endParaRPr kumimoji="1" lang="en-US" altLang="ja-JP" dirty="0"/>
          </a:p>
          <a:p>
            <a:r>
              <a:rPr kumimoji="1" lang="ja-JP" altLang="en-US" dirty="0"/>
              <a:t>でも、機械学習を行う際には結局行列積以外の種々の処理を行わなければならないため、それらにも対応するような</a:t>
            </a:r>
            <a:r>
              <a:rPr kumimoji="1" lang="en-US" altLang="ja-JP" dirty="0"/>
              <a:t>AI</a:t>
            </a:r>
            <a:r>
              <a:rPr kumimoji="1" lang="ja-JP" altLang="en-US" dirty="0"/>
              <a:t>アクセラレータを作ろうと思ったら、結局は今の</a:t>
            </a:r>
            <a:r>
              <a:rPr kumimoji="1" lang="en-US" altLang="ja-JP" dirty="0"/>
              <a:t>Tensor Core</a:t>
            </a:r>
            <a:r>
              <a:rPr kumimoji="1" lang="ja-JP" altLang="en-US" dirty="0"/>
              <a:t>付き</a:t>
            </a:r>
            <a:r>
              <a:rPr kumimoji="1" lang="en-US" altLang="ja-JP" dirty="0"/>
              <a:t>GPU</a:t>
            </a:r>
            <a:r>
              <a:rPr kumimoji="1" lang="ja-JP" altLang="en-US" dirty="0"/>
              <a:t>のようなものができあがってしまうと思うのですがどうなのでしょうか？</a:t>
            </a:r>
          </a:p>
          <a:p>
            <a:endParaRPr kumimoji="1" lang="ja-JP" altLang="en-US" dirty="0"/>
          </a:p>
        </p:txBody>
      </p:sp>
    </p:spTree>
    <p:extLst>
      <p:ext uri="{BB962C8B-B14F-4D97-AF65-F5344CB8AC3E}">
        <p14:creationId xmlns:p14="http://schemas.microsoft.com/office/powerpoint/2010/main" val="406074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は単純な演算を早く実行してくれているんだなあという認識でしたが、単純というのは同じ命令を複数のデータに対して実行することだったんだと理解できました。</a:t>
            </a:r>
          </a:p>
          <a:p>
            <a:r>
              <a:rPr kumimoji="1" lang="ja-JP" altLang="en-US" dirty="0"/>
              <a:t>余談ですが機械学習のライブラリでは</a:t>
            </a:r>
            <a:r>
              <a:rPr kumimoji="1" lang="en-US" altLang="ja-JP" dirty="0"/>
              <a:t>GPU</a:t>
            </a:r>
            <a:r>
              <a:rPr kumimoji="1" lang="ja-JP" altLang="en-US" dirty="0"/>
              <a:t>を用いる場合の関数なども多数用意されています。それらの関数は速度の観点から最適な実装となっているのか気になりました。頻繁に使われる関数などは最適な実装であって欲しいですが、提供している側はどれほど本気を出して実装しているのでしょうか。</a:t>
            </a:r>
          </a:p>
        </p:txBody>
      </p:sp>
    </p:spTree>
    <p:extLst>
      <p:ext uri="{BB962C8B-B14F-4D97-AF65-F5344CB8AC3E}">
        <p14:creationId xmlns:p14="http://schemas.microsoft.com/office/powerpoint/2010/main" val="1822157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のスレッド数はどのくらいなのでしょうか</a:t>
            </a:r>
          </a:p>
        </p:txBody>
      </p:sp>
    </p:spTree>
    <p:extLst>
      <p:ext uri="{BB962C8B-B14F-4D97-AF65-F5344CB8AC3E}">
        <p14:creationId xmlns:p14="http://schemas.microsoft.com/office/powerpoint/2010/main" val="4067689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後半の「マルチスレッドによる解決」の部分が良くわからなかったのですが，例えば</a:t>
            </a:r>
            <a:r>
              <a:rPr kumimoji="1" lang="en-US" altLang="ja-JP" dirty="0"/>
              <a:t>1024</a:t>
            </a:r>
            <a:r>
              <a:rPr kumimoji="1" lang="ja-JP" altLang="en-US" dirty="0"/>
              <a:t>個のスレッドを</a:t>
            </a:r>
            <a:r>
              <a:rPr kumimoji="1" lang="en-US" altLang="ja-JP" dirty="0"/>
              <a:t>4</a:t>
            </a:r>
            <a:r>
              <a:rPr kumimoji="1" lang="ja-JP" altLang="en-US" dirty="0"/>
              <a:t>つの演算器がある</a:t>
            </a:r>
            <a:r>
              <a:rPr kumimoji="1" lang="en-US" altLang="ja-JP" dirty="0"/>
              <a:t>SIMD</a:t>
            </a:r>
            <a:r>
              <a:rPr kumimoji="1" lang="ja-JP" altLang="en-US" dirty="0"/>
              <a:t>デバイスで実行する際に，</a:t>
            </a:r>
            <a:r>
              <a:rPr kumimoji="1" lang="en-US" altLang="ja-JP" dirty="0"/>
              <a:t>256</a:t>
            </a:r>
            <a:r>
              <a:rPr kumimoji="1" lang="ja-JP" altLang="en-US" dirty="0"/>
              <a:t>回ずつ同じ命令をフェッチしていくというのは，常に行われていることではないのでしょうか？それとも分岐命令とそれ以外でフェッチの順番に違いが生まれるのでしょうか？</a:t>
            </a:r>
            <a:endParaRPr kumimoji="1" lang="en-US" altLang="ja-JP" dirty="0"/>
          </a:p>
          <a:p>
            <a:r>
              <a:rPr kumimoji="1" lang="ja-JP" altLang="en-US" dirty="0"/>
              <a:t>「マルチスレッドを</a:t>
            </a:r>
            <a:r>
              <a:rPr kumimoji="1" lang="en-US" altLang="ja-JP" dirty="0"/>
              <a:t>SIMD</a:t>
            </a:r>
            <a:r>
              <a:rPr kumimoji="1" lang="ja-JP" altLang="en-US" dirty="0"/>
              <a:t>にマップする」の部分がよくわかりませんでした。</a:t>
            </a:r>
            <a:r>
              <a:rPr kumimoji="1" lang="en-US" altLang="ja-JP" dirty="0"/>
              <a:t>p71</a:t>
            </a:r>
            <a:r>
              <a:rPr kumimoji="1" lang="ja-JP" altLang="en-US" dirty="0"/>
              <a:t>の図はスレッド</a:t>
            </a:r>
            <a:r>
              <a:rPr kumimoji="1" lang="en-US" altLang="ja-JP" dirty="0"/>
              <a:t>1, 2, 3</a:t>
            </a:r>
            <a:r>
              <a:rPr kumimoji="1" lang="ja-JP" altLang="en-US" dirty="0"/>
              <a:t>のスカラ命令「</a:t>
            </a:r>
            <a:r>
              <a:rPr kumimoji="1" lang="en-US" altLang="ja-JP" dirty="0"/>
              <a:t>a=a+1</a:t>
            </a:r>
            <a:r>
              <a:rPr kumimoji="1" lang="ja-JP" altLang="en-US" dirty="0"/>
              <a:t>」が順に流れていると思っているのですが、これだと演算器にどうマップしているのかわかりませんでした。</a:t>
            </a:r>
          </a:p>
        </p:txBody>
      </p:sp>
    </p:spTree>
    <p:extLst>
      <p:ext uri="{BB962C8B-B14F-4D97-AF65-F5344CB8AC3E}">
        <p14:creationId xmlns:p14="http://schemas.microsoft.com/office/powerpoint/2010/main" val="603104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マルチスレッドによる解決</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2000" dirty="0"/>
              <a:t>レジスタ・ファイルに値が書き込まれるまで，他のスレッドを流す</a:t>
            </a:r>
            <a:endParaRPr lang="en-US" altLang="ja-JP" sz="2000" dirty="0"/>
          </a:p>
          <a:p>
            <a:pPr lvl="1"/>
            <a:r>
              <a:rPr lang="ja-JP" altLang="en-US" dirty="0"/>
              <a:t>複数のスレッドの </a:t>
            </a:r>
            <a:r>
              <a:rPr lang="en-US" altLang="ja-JP" dirty="0"/>
              <a:t>a </a:t>
            </a:r>
            <a:r>
              <a:rPr lang="ja-JP" altLang="en-US" dirty="0"/>
              <a:t>が同時に存在するので，レジスタは大きくなる</a:t>
            </a:r>
            <a:endParaRPr lang="en-US" altLang="ja-JP"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5076038" y="1484946"/>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2"/>
          </a:fillRef>
          <a:effectRef idx="1">
            <a:schemeClr val="accent2"/>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5" name="角丸四角形吹き出し 44"/>
          <p:cNvSpPr/>
          <p:nvPr/>
        </p:nvSpPr>
        <p:spPr bwMode="auto">
          <a:xfrm>
            <a:off x="2051972" y="2168986"/>
            <a:ext cx="2700030"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レジスタに書かれるまで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他のスレッド流すで</a:t>
            </a:r>
            <a:endParaRPr kumimoji="1" lang="en-US" altLang="ja-JP" dirty="0">
              <a:solidFill>
                <a:schemeClr val="tx1">
                  <a:lumMod val="65000"/>
                  <a:lumOff val="35000"/>
                </a:schemeClr>
              </a:solidFill>
              <a:latin typeface="Arial Narrow" panose="020B0606020202030204" pitchFamily="34" charset="0"/>
            </a:endParaRPr>
          </a:p>
        </p:txBody>
      </p:sp>
      <p:sp>
        <p:nvSpPr>
          <p:cNvPr id="43" name="AutoShape 5">
            <a:extLst>
              <a:ext uri="{FF2B5EF4-FFF2-40B4-BE49-F238E27FC236}">
                <a16:creationId xmlns:a16="http://schemas.microsoft.com/office/drawing/2014/main" id="{4498FC30-78EF-4D33-9855-64F7E7043B46}"/>
              </a:ext>
            </a:extLst>
          </p:cNvPr>
          <p:cNvSpPr>
            <a:spLocks noChangeArrowheads="1"/>
          </p:cNvSpPr>
          <p:nvPr/>
        </p:nvSpPr>
        <p:spPr bwMode="auto">
          <a:xfrm rot="-5400000">
            <a:off x="5076038" y="2024952"/>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
        <p:nvSpPr>
          <p:cNvPr id="57" name="AutoShape 5">
            <a:extLst>
              <a:ext uri="{FF2B5EF4-FFF2-40B4-BE49-F238E27FC236}">
                <a16:creationId xmlns:a16="http://schemas.microsoft.com/office/drawing/2014/main" id="{F1D4C30F-11C9-4EC5-35BC-EACB4A7D7796}"/>
              </a:ext>
            </a:extLst>
          </p:cNvPr>
          <p:cNvSpPr>
            <a:spLocks noChangeArrowheads="1"/>
          </p:cNvSpPr>
          <p:nvPr/>
        </p:nvSpPr>
        <p:spPr bwMode="auto">
          <a:xfrm rot="-5400000">
            <a:off x="5076038" y="2564958"/>
            <a:ext cx="54000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spTree>
    <p:extLst>
      <p:ext uri="{BB962C8B-B14F-4D97-AF65-F5344CB8AC3E}">
        <p14:creationId xmlns:p14="http://schemas.microsoft.com/office/powerpoint/2010/main" val="60875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を使う際に制御部の機能を小さくするというのが、現実にどのように問題になるのかがあまりわかりませんでした。メモリ上でどこにどのオブジェクトがあるかを気にして明示的に示さないといけない、という感じでしょうか</a:t>
            </a:r>
            <a:r>
              <a:rPr kumimoji="1" lang="en-US" altLang="ja-JP" dirty="0"/>
              <a:t>?</a:t>
            </a:r>
          </a:p>
          <a:p>
            <a:endParaRPr kumimoji="1" lang="ja-JP" altLang="en-US" dirty="0"/>
          </a:p>
        </p:txBody>
      </p:sp>
    </p:spTree>
    <p:extLst>
      <p:ext uri="{BB962C8B-B14F-4D97-AF65-F5344CB8AC3E}">
        <p14:creationId xmlns:p14="http://schemas.microsoft.com/office/powerpoint/2010/main" val="3366891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NVIDIA</a:t>
            </a:r>
            <a:r>
              <a:rPr kumimoji="1" lang="ja-JP" altLang="en-US" dirty="0"/>
              <a:t>しか</a:t>
            </a:r>
            <a:r>
              <a:rPr kumimoji="1" lang="en-US" altLang="ja-JP" dirty="0"/>
              <a:t>SIMT</a:t>
            </a:r>
            <a:r>
              <a:rPr kumimoji="1" lang="ja-JP" altLang="en-US" dirty="0"/>
              <a:t>を採用していないのは特許で独占しているからでしょうか</a:t>
            </a:r>
            <a:r>
              <a:rPr kumimoji="1" lang="en-US" altLang="ja-JP" dirty="0"/>
              <a:t>?</a:t>
            </a:r>
            <a:r>
              <a:rPr kumimoji="1" lang="ja-JP" altLang="en-US" dirty="0"/>
              <a:t>それとも後追いでは競争が難しいからでしょうか</a:t>
            </a:r>
            <a:r>
              <a:rPr kumimoji="1" lang="en-US" altLang="ja-JP" dirty="0"/>
              <a:t>?</a:t>
            </a:r>
          </a:p>
          <a:p>
            <a:endParaRPr kumimoji="1" lang="ja-JP" altLang="en-US" dirty="0"/>
          </a:p>
        </p:txBody>
      </p:sp>
    </p:spTree>
    <p:extLst>
      <p:ext uri="{BB962C8B-B14F-4D97-AF65-F5344CB8AC3E}">
        <p14:creationId xmlns:p14="http://schemas.microsoft.com/office/powerpoint/2010/main" val="2329752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命令パイプラインの詳細</a:t>
            </a:r>
            <a:endParaRPr lang="en-US" altLang="ja-JP" dirty="0"/>
          </a:p>
          <a:p>
            <a:pPr marL="457200" indent="-457200">
              <a:buFont typeface="+mj-lt"/>
              <a:buAutoNum type="arabicPeriod"/>
            </a:pPr>
            <a:r>
              <a:rPr lang="ja-JP" altLang="en-US" dirty="0"/>
              <a:t>ハザードとその解決方法</a:t>
            </a:r>
            <a:endParaRPr lang="en-US" altLang="ja-JP" dirty="0"/>
          </a:p>
        </p:txBody>
      </p:sp>
    </p:spTree>
    <p:extLst>
      <p:ext uri="{BB962C8B-B14F-4D97-AF65-F5344CB8AC3E}">
        <p14:creationId xmlns:p14="http://schemas.microsoft.com/office/powerpoint/2010/main" val="1851691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キャッシュ</a:t>
            </a:r>
            <a:endParaRPr kumimoji="1"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69402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349763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メモリの構造と性質</a:t>
            </a:r>
          </a:p>
        </p:txBody>
      </p:sp>
      <p:sp>
        <p:nvSpPr>
          <p:cNvPr id="3" name="テキスト プレースホルダー 2"/>
          <p:cNvSpPr>
            <a:spLocks noGrp="1"/>
          </p:cNvSpPr>
          <p:nvPr>
            <p:ph type="body" sz="quarter" idx="10"/>
          </p:nvPr>
        </p:nvSpPr>
        <p:spPr>
          <a:xfrm>
            <a:off x="431954" y="4059007"/>
            <a:ext cx="8100090" cy="2430027"/>
          </a:xfrm>
        </p:spPr>
        <p:txBody>
          <a:bodyPr/>
          <a:lstStyle/>
          <a:p>
            <a:r>
              <a:rPr kumimoji="1" lang="ja-JP" altLang="en-US" dirty="0"/>
              <a:t>構造：</a:t>
            </a:r>
            <a:endParaRPr kumimoji="1" lang="en-US" altLang="ja-JP" dirty="0"/>
          </a:p>
          <a:p>
            <a:pPr lvl="1"/>
            <a:r>
              <a:rPr lang="en-US" altLang="ja-JP" dirty="0"/>
              <a:t>Word line (WL)</a:t>
            </a:r>
            <a:r>
              <a:rPr lang="ja-JP" altLang="en-US" dirty="0"/>
              <a:t>：読み出すセルの位置を指定する信号線</a:t>
            </a:r>
            <a:endParaRPr lang="en-US" altLang="ja-JP" dirty="0"/>
          </a:p>
          <a:p>
            <a:pPr lvl="1"/>
            <a:r>
              <a:rPr lang="en-US" altLang="ja-JP" dirty="0"/>
              <a:t>Bit line (BL)</a:t>
            </a:r>
            <a:r>
              <a:rPr lang="ja-JP" altLang="en-US" dirty="0"/>
              <a:t>：セルの情報を読み出す信号線</a:t>
            </a:r>
            <a:endParaRPr lang="en-US" altLang="ja-JP" dirty="0"/>
          </a:p>
          <a:p>
            <a:pPr lvl="1"/>
            <a:r>
              <a:rPr lang="ja-JP" altLang="en-US" dirty="0"/>
              <a:t>セル：</a:t>
            </a:r>
            <a:r>
              <a:rPr kumimoji="1" lang="en-US" altLang="ja-JP" dirty="0"/>
              <a:t>1</a:t>
            </a:r>
            <a:r>
              <a:rPr kumimoji="1" lang="ja-JP" altLang="en-US" dirty="0"/>
              <a:t>ビットの情報を記憶する回路</a:t>
            </a:r>
            <a:endParaRPr kumimoji="1" lang="en-US" altLang="ja-JP" dirty="0"/>
          </a:p>
          <a:p>
            <a:pPr lvl="2"/>
            <a:r>
              <a:rPr kumimoji="1" lang="ja-JP" altLang="en-US" dirty="0"/>
              <a:t>これがたくさん並んでいる</a:t>
            </a:r>
            <a:endParaRPr kumimoji="1" lang="en-US" altLang="ja-JP" dirty="0"/>
          </a:p>
          <a:p>
            <a:pPr lvl="1"/>
            <a:r>
              <a:rPr lang="ja-JP" altLang="en-US" dirty="0"/>
              <a:t>スイッチ：</a:t>
            </a:r>
            <a:r>
              <a:rPr lang="en-US" altLang="ja-JP" dirty="0"/>
              <a:t>WL </a:t>
            </a:r>
            <a:r>
              <a:rPr lang="ja-JP" altLang="en-US" dirty="0"/>
              <a:t>が</a:t>
            </a:r>
            <a:r>
              <a:rPr lang="en-US" altLang="ja-JP" dirty="0"/>
              <a:t>1 </a:t>
            </a:r>
            <a:r>
              <a:rPr lang="ja-JP" altLang="en-US" dirty="0" err="1"/>
              <a:t>だった</a:t>
            </a:r>
            <a:r>
              <a:rPr lang="ja-JP" altLang="en-US" dirty="0"/>
              <a:t>場合に接続されるスイッチ</a:t>
            </a:r>
            <a:endParaRPr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63877" y="2333747"/>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0" y="3338999"/>
            <a:ext cx="990011"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アドレス</a:t>
            </a:r>
            <a:endParaRPr kumimoji="1" lang="ja-JP" altLang="en-US" b="1" dirty="0">
              <a:solidFill>
                <a:schemeClr val="accent5"/>
              </a:solidFill>
              <a:latin typeface="+mn-ea"/>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
        <p:nvSpPr>
          <p:cNvPr id="79" name="正方形/長方形 78"/>
          <p:cNvSpPr/>
          <p:nvPr/>
        </p:nvSpPr>
        <p:spPr bwMode="auto">
          <a:xfrm>
            <a:off x="341953" y="1628980"/>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セル</a:t>
            </a:r>
            <a:endParaRPr kumimoji="1" lang="ja-JP" altLang="en-US" b="1" dirty="0">
              <a:solidFill>
                <a:schemeClr val="accent5"/>
              </a:solidFill>
              <a:latin typeface="+mn-ea"/>
            </a:endParaRPr>
          </a:p>
        </p:txBody>
      </p:sp>
      <p:sp>
        <p:nvSpPr>
          <p:cNvPr id="80" name="正方形/長方形 79"/>
          <p:cNvSpPr/>
          <p:nvPr/>
        </p:nvSpPr>
        <p:spPr bwMode="auto">
          <a:xfrm>
            <a:off x="251952" y="270899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b="1" dirty="0">
                <a:solidFill>
                  <a:schemeClr val="accent5"/>
                </a:solidFill>
                <a:latin typeface="+mn-ea"/>
              </a:rPr>
              <a:t>BL</a:t>
            </a:r>
            <a:endParaRPr kumimoji="1" lang="ja-JP" altLang="en-US" b="1" dirty="0">
              <a:solidFill>
                <a:schemeClr val="accent5"/>
              </a:solidFill>
              <a:latin typeface="+mn-ea"/>
            </a:endParaRPr>
          </a:p>
        </p:txBody>
      </p:sp>
      <p:sp>
        <p:nvSpPr>
          <p:cNvPr id="81" name="正方形/長方形 80"/>
          <p:cNvSpPr/>
          <p:nvPr/>
        </p:nvSpPr>
        <p:spPr bwMode="auto">
          <a:xfrm>
            <a:off x="1331964"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lang="en-US" altLang="ja-JP" sz="1600" b="1" dirty="0">
                <a:solidFill>
                  <a:schemeClr val="accent5"/>
                </a:solidFill>
                <a:latin typeface="+mn-ea"/>
              </a:rPr>
              <a:t>WL</a:t>
            </a:r>
            <a:r>
              <a:rPr kumimoji="1" lang="en-US" altLang="ja-JP" sz="1600" b="1" dirty="0">
                <a:solidFill>
                  <a:schemeClr val="accent5"/>
                </a:solidFill>
                <a:latin typeface="+mn-ea"/>
              </a:rPr>
              <a:t>0</a:t>
            </a:r>
            <a:endParaRPr kumimoji="1" lang="ja-JP" altLang="en-US" b="1" dirty="0">
              <a:solidFill>
                <a:schemeClr val="accent5"/>
              </a:solidFill>
              <a:latin typeface="+mn-ea"/>
            </a:endParaRPr>
          </a:p>
        </p:txBody>
      </p:sp>
      <p:sp>
        <p:nvSpPr>
          <p:cNvPr id="82" name="正方形/長方形 81"/>
          <p:cNvSpPr/>
          <p:nvPr/>
        </p:nvSpPr>
        <p:spPr bwMode="auto">
          <a:xfrm>
            <a:off x="2591978"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WL1</a:t>
            </a:r>
            <a:endParaRPr kumimoji="1" lang="ja-JP" altLang="en-US" dirty="0">
              <a:solidFill>
                <a:schemeClr val="accent5"/>
              </a:solidFill>
              <a:latin typeface="+mn-ea"/>
            </a:endParaRPr>
          </a:p>
        </p:txBody>
      </p:sp>
      <p:sp>
        <p:nvSpPr>
          <p:cNvPr id="83" name="正方形/長方形 82"/>
          <p:cNvSpPr/>
          <p:nvPr/>
        </p:nvSpPr>
        <p:spPr bwMode="auto">
          <a:xfrm>
            <a:off x="3851992"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WL2</a:t>
            </a:r>
            <a:endParaRPr kumimoji="1" lang="ja-JP" altLang="en-US" dirty="0">
              <a:solidFill>
                <a:schemeClr val="accent5"/>
              </a:solidFill>
              <a:latin typeface="+mn-ea"/>
            </a:endParaRPr>
          </a:p>
        </p:txBody>
      </p:sp>
      <p:sp>
        <p:nvSpPr>
          <p:cNvPr id="84" name="正方形/長方形 83"/>
          <p:cNvSpPr/>
          <p:nvPr/>
        </p:nvSpPr>
        <p:spPr bwMode="auto">
          <a:xfrm>
            <a:off x="6462021"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WL8000</a:t>
            </a:r>
            <a:endParaRPr kumimoji="1" lang="ja-JP" altLang="en-US" dirty="0">
              <a:solidFill>
                <a:schemeClr val="accent5"/>
              </a:solidFill>
              <a:latin typeface="+mn-ea"/>
            </a:endParaRPr>
          </a:p>
        </p:txBody>
      </p:sp>
      <p:sp>
        <p:nvSpPr>
          <p:cNvPr id="85" name="正方形/長方形 84"/>
          <p:cNvSpPr/>
          <p:nvPr/>
        </p:nvSpPr>
        <p:spPr bwMode="auto">
          <a:xfrm>
            <a:off x="7722035" y="908972"/>
            <a:ext cx="55805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sz="1600" dirty="0">
                <a:solidFill>
                  <a:schemeClr val="accent5"/>
                </a:solidFill>
                <a:latin typeface="+mn-ea"/>
              </a:rPr>
              <a:t>WL8001</a:t>
            </a:r>
            <a:endParaRPr kumimoji="1" lang="ja-JP" altLang="en-US" dirty="0">
              <a:solidFill>
                <a:schemeClr val="accent5"/>
              </a:solidFill>
              <a:latin typeface="+mn-ea"/>
            </a:endParaRPr>
          </a:p>
        </p:txBody>
      </p:sp>
      <p:sp>
        <p:nvSpPr>
          <p:cNvPr id="86" name="正方形/長方形 85"/>
          <p:cNvSpPr/>
          <p:nvPr/>
        </p:nvSpPr>
        <p:spPr bwMode="auto">
          <a:xfrm>
            <a:off x="71950" y="2258987"/>
            <a:ext cx="64805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b="1" dirty="0">
                <a:solidFill>
                  <a:schemeClr val="accent5"/>
                </a:solidFill>
                <a:latin typeface="+mn-ea"/>
              </a:rPr>
              <a:t>スイッチ</a:t>
            </a:r>
            <a:endParaRPr kumimoji="1" lang="ja-JP" altLang="en-US" b="1" dirty="0">
              <a:solidFill>
                <a:schemeClr val="accent5"/>
              </a:solidFill>
              <a:latin typeface="+mn-ea"/>
            </a:endParaRPr>
          </a:p>
        </p:txBody>
      </p:sp>
    </p:spTree>
    <p:extLst>
      <p:ext uri="{BB962C8B-B14F-4D97-AF65-F5344CB8AC3E}">
        <p14:creationId xmlns:p14="http://schemas.microsoft.com/office/powerpoint/2010/main" val="316093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は</a:t>
            </a:r>
            <a:r>
              <a:rPr kumimoji="1" lang="en-US" altLang="ja-JP" dirty="0"/>
              <a:t>CPU</a:t>
            </a:r>
            <a:r>
              <a:rPr kumimoji="1" lang="ja-JP" altLang="en-US" dirty="0"/>
              <a:t>より機能が少ない（投機的実行とか）ので，一般的には</a:t>
            </a:r>
            <a:r>
              <a:rPr kumimoji="1" lang="en-US" altLang="ja-JP" dirty="0"/>
              <a:t>CPU</a:t>
            </a:r>
            <a:r>
              <a:rPr kumimoji="1" lang="ja-JP" altLang="en-US" dirty="0"/>
              <a:t>よりは</a:t>
            </a:r>
            <a:r>
              <a:rPr kumimoji="1" lang="en-US" altLang="ja-JP" dirty="0"/>
              <a:t>GPU</a:t>
            </a:r>
            <a:r>
              <a:rPr kumimoji="1" lang="ja-JP" altLang="en-US" dirty="0"/>
              <a:t>のほうが脆弱性は少ないと言えるのでしょうか？</a:t>
            </a:r>
          </a:p>
        </p:txBody>
      </p:sp>
    </p:spTree>
    <p:extLst>
      <p:ext uri="{BB962C8B-B14F-4D97-AF65-F5344CB8AC3E}">
        <p14:creationId xmlns:p14="http://schemas.microsoft.com/office/powerpoint/2010/main" val="3529811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a:t>
            </a:r>
          </a:p>
        </p:txBody>
      </p:sp>
      <p:sp>
        <p:nvSpPr>
          <p:cNvPr id="3" name="テキスト プレースホルダー 2"/>
          <p:cNvSpPr>
            <a:spLocks noGrp="1"/>
          </p:cNvSpPr>
          <p:nvPr>
            <p:ph type="body" sz="quarter" idx="10"/>
          </p:nvPr>
        </p:nvSpPr>
        <p:spPr>
          <a:xfrm>
            <a:off x="431954" y="4779015"/>
            <a:ext cx="8100090" cy="1890020"/>
          </a:xfrm>
        </p:spPr>
        <p:txBody>
          <a:bodyPr/>
          <a:lstStyle/>
          <a:p>
            <a:r>
              <a:rPr kumimoji="1" lang="ja-JP" altLang="en-US" dirty="0"/>
              <a:t>アドレス </a:t>
            </a:r>
            <a:r>
              <a:rPr kumimoji="1" lang="en-US" altLang="ja-JP" dirty="0"/>
              <a:t>1 </a:t>
            </a:r>
            <a:r>
              <a:rPr kumimoji="1" lang="ja-JP" altLang="en-US" dirty="0"/>
              <a:t>のデータを右端で読み出す場合</a:t>
            </a:r>
            <a:endParaRPr kumimoji="1" lang="en-US" altLang="ja-JP" dirty="0"/>
          </a:p>
          <a:p>
            <a:pPr lvl="1"/>
            <a:r>
              <a:rPr kumimoji="1" lang="ja-JP" altLang="en-US" dirty="0"/>
              <a:t>読みたいセルに対応する </a:t>
            </a:r>
            <a:r>
              <a:rPr kumimoji="1" lang="en-US" altLang="ja-JP" dirty="0"/>
              <a:t>WL </a:t>
            </a:r>
            <a:r>
              <a:rPr kumimoji="1" lang="ja-JP" altLang="en-US" dirty="0"/>
              <a:t>をアサートする</a:t>
            </a:r>
            <a:endParaRPr kumimoji="1" lang="en-US" altLang="ja-JP" dirty="0"/>
          </a:p>
          <a:p>
            <a:pPr lvl="1"/>
            <a:r>
              <a:rPr kumimoji="1" lang="ja-JP" altLang="en-US" dirty="0"/>
              <a:t>スイッチが </a:t>
            </a:r>
            <a:r>
              <a:rPr kumimoji="1" lang="en-US" altLang="ja-JP" dirty="0"/>
              <a:t>ON </a:t>
            </a:r>
            <a:r>
              <a:rPr kumimoji="1" lang="ja-JP" altLang="en-US" dirty="0"/>
              <a:t>になり，</a:t>
            </a:r>
            <a:r>
              <a:rPr kumimoji="1" lang="en-US" altLang="ja-JP" dirty="0"/>
              <a:t>BL </a:t>
            </a:r>
            <a:r>
              <a:rPr kumimoji="1" lang="ja-JP" altLang="en-US" dirty="0"/>
              <a:t>と接続</a:t>
            </a:r>
            <a:endParaRPr kumimoji="1" lang="en-US" altLang="ja-JP" dirty="0"/>
          </a:p>
          <a:p>
            <a:pPr lvl="1"/>
            <a:r>
              <a:rPr kumimoji="1" lang="ja-JP" altLang="en-US" dirty="0"/>
              <a:t>信号が伝わり，読み出される</a:t>
            </a:r>
            <a:endParaRPr kumimoji="1" lang="en-US" altLang="ja-JP" dirty="0"/>
          </a:p>
          <a:p>
            <a:pPr lvl="1"/>
            <a:endParaRPr kumimoji="1" lang="en-US" altLang="ja-JP" dirty="0"/>
          </a:p>
          <a:p>
            <a:pPr lvl="1"/>
            <a:endParaRPr kumimoji="1" lang="en-US" altLang="ja-JP" dirty="0"/>
          </a:p>
          <a:p>
            <a:pPr lvl="1"/>
            <a:endParaRPr kumimoji="1" lang="en-US" altLang="ja-JP" dirty="0"/>
          </a:p>
        </p:txBody>
      </p:sp>
      <p:sp>
        <p:nvSpPr>
          <p:cNvPr id="4" name="正方形/長方形 3"/>
          <p:cNvSpPr/>
          <p:nvPr/>
        </p:nvSpPr>
        <p:spPr bwMode="auto">
          <a:xfrm>
            <a:off x="971960" y="1628980"/>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6" name="直線コネクタ 5"/>
          <p:cNvCxnSpPr/>
          <p:nvPr/>
        </p:nvCxnSpPr>
        <p:spPr bwMode="auto">
          <a:xfrm>
            <a:off x="251952" y="3068996"/>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7" name="円/楕円 6"/>
          <p:cNvSpPr/>
          <p:nvPr/>
        </p:nvSpPr>
        <p:spPr>
          <a:xfrm rot="16200000" flipH="1">
            <a:off x="1113862" y="225898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8" name="直線コネクタ 7"/>
          <p:cNvCxnSpPr/>
          <p:nvPr/>
        </p:nvCxnSpPr>
        <p:spPr>
          <a:xfrm>
            <a:off x="1203863" y="2333748"/>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rot="16200000" flipH="1">
            <a:off x="1113851" y="2708981"/>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1" name="直線コネクタ 10"/>
          <p:cNvCxnSpPr>
            <a:stCxn id="4" idx="2"/>
          </p:cNvCxnSpPr>
          <p:nvPr/>
        </p:nvCxnSpPr>
        <p:spPr bwMode="auto">
          <a:xfrm>
            <a:off x="1151962" y="1988984"/>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3" name="直線コネクタ 12"/>
          <p:cNvCxnSpPr/>
          <p:nvPr/>
        </p:nvCxnSpPr>
        <p:spPr bwMode="auto">
          <a:xfrm>
            <a:off x="1151962" y="2798993"/>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5" name="直線コネクタ 14"/>
          <p:cNvCxnSpPr/>
          <p:nvPr/>
        </p:nvCxnSpPr>
        <p:spPr bwMode="auto">
          <a:xfrm flipV="1">
            <a:off x="1691968" y="1268978"/>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1421965" y="2528990"/>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1" name="正方形/長方形 30"/>
          <p:cNvSpPr/>
          <p:nvPr/>
        </p:nvSpPr>
        <p:spPr bwMode="auto">
          <a:xfrm>
            <a:off x="2231974" y="1628979"/>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2" name="円/楕円 31"/>
          <p:cNvSpPr/>
          <p:nvPr/>
        </p:nvSpPr>
        <p:spPr>
          <a:xfrm rot="16200000" flipH="1">
            <a:off x="2373876" y="225898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p:nvPr/>
        </p:nvCxnSpPr>
        <p:spPr>
          <a:xfrm>
            <a:off x="2419596" y="2348988"/>
            <a:ext cx="1" cy="436822"/>
          </a:xfrm>
          <a:prstGeom prst="line">
            <a:avLst/>
          </a:prstGeom>
          <a:ln w="38100"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rot="16200000" flipH="1">
            <a:off x="2373865" y="2708980"/>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5" name="直線コネクタ 34"/>
          <p:cNvCxnSpPr>
            <a:stCxn id="31" idx="2"/>
          </p:cNvCxnSpPr>
          <p:nvPr/>
        </p:nvCxnSpPr>
        <p:spPr bwMode="auto">
          <a:xfrm>
            <a:off x="2411976" y="1988983"/>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2411976" y="2798992"/>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7" name="直線コネクタ 36"/>
          <p:cNvCxnSpPr/>
          <p:nvPr/>
        </p:nvCxnSpPr>
        <p:spPr bwMode="auto">
          <a:xfrm flipV="1">
            <a:off x="2951982" y="1268977"/>
            <a:ext cx="0" cy="2520027"/>
          </a:xfrm>
          <a:prstGeom prst="line">
            <a:avLst/>
          </a:prstGeom>
          <a:noFill/>
          <a:ln w="28575" cap="flat" cmpd="sng" algn="ctr">
            <a:solidFill>
              <a:schemeClr val="accent5"/>
            </a:solidFill>
            <a:prstDash val="solid"/>
            <a:round/>
            <a:headEnd type="none" w="med" len="med"/>
            <a:tailEnd type="none" w="med" len="med"/>
          </a:ln>
          <a:effectLst/>
        </p:spPr>
      </p:cxnSp>
      <p:cxnSp>
        <p:nvCxnSpPr>
          <p:cNvPr id="38" name="直線コネクタ 37"/>
          <p:cNvCxnSpPr/>
          <p:nvPr/>
        </p:nvCxnSpPr>
        <p:spPr bwMode="auto">
          <a:xfrm>
            <a:off x="2681979" y="2528989"/>
            <a:ext cx="270003" cy="0"/>
          </a:xfrm>
          <a:prstGeom prst="line">
            <a:avLst/>
          </a:prstGeom>
          <a:noFill/>
          <a:ln w="28575" cap="flat" cmpd="sng" algn="ctr">
            <a:solidFill>
              <a:schemeClr val="accent5"/>
            </a:solidFill>
            <a:prstDash val="solid"/>
            <a:round/>
            <a:headEnd type="arrow" w="med" len="med"/>
            <a:tailEnd type="oval" w="med" len="med"/>
          </a:ln>
          <a:effectLst/>
        </p:spPr>
      </p:cxnSp>
      <p:sp>
        <p:nvSpPr>
          <p:cNvPr id="41" name="正方形/長方形 40"/>
          <p:cNvSpPr/>
          <p:nvPr/>
        </p:nvSpPr>
        <p:spPr bwMode="auto">
          <a:xfrm>
            <a:off x="3491988"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42" name="円/楕円 41"/>
          <p:cNvSpPr/>
          <p:nvPr/>
        </p:nvSpPr>
        <p:spPr>
          <a:xfrm rot="16200000" flipH="1">
            <a:off x="3633890"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3" name="直線コネクタ 42"/>
          <p:cNvCxnSpPr/>
          <p:nvPr/>
        </p:nvCxnSpPr>
        <p:spPr>
          <a:xfrm>
            <a:off x="3723891"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rot="16200000" flipH="1">
            <a:off x="3633879"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5" name="直線コネクタ 44"/>
          <p:cNvCxnSpPr>
            <a:stCxn id="41" idx="2"/>
          </p:cNvCxnSpPr>
          <p:nvPr/>
        </p:nvCxnSpPr>
        <p:spPr bwMode="auto">
          <a:xfrm>
            <a:off x="3671990"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6" name="直線コネクタ 45"/>
          <p:cNvCxnSpPr/>
          <p:nvPr/>
        </p:nvCxnSpPr>
        <p:spPr bwMode="auto">
          <a:xfrm>
            <a:off x="3671990"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7" name="直線コネクタ 46"/>
          <p:cNvCxnSpPr/>
          <p:nvPr/>
        </p:nvCxnSpPr>
        <p:spPr bwMode="auto">
          <a:xfrm flipV="1">
            <a:off x="4211996"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8" name="直線コネクタ 47"/>
          <p:cNvCxnSpPr/>
          <p:nvPr/>
        </p:nvCxnSpPr>
        <p:spPr bwMode="auto">
          <a:xfrm>
            <a:off x="3941993"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57" name="正方形/長方形 56"/>
          <p:cNvSpPr/>
          <p:nvPr/>
        </p:nvSpPr>
        <p:spPr bwMode="auto">
          <a:xfrm>
            <a:off x="6012016"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58" name="円/楕円 57"/>
          <p:cNvSpPr/>
          <p:nvPr/>
        </p:nvSpPr>
        <p:spPr>
          <a:xfrm rot="16200000" flipH="1">
            <a:off x="6153918"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59" name="直線コネクタ 58"/>
          <p:cNvCxnSpPr/>
          <p:nvPr/>
        </p:nvCxnSpPr>
        <p:spPr>
          <a:xfrm>
            <a:off x="6243919"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rot="16200000" flipH="1">
            <a:off x="6153907"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1" name="直線コネクタ 60"/>
          <p:cNvCxnSpPr>
            <a:stCxn id="57" idx="2"/>
          </p:cNvCxnSpPr>
          <p:nvPr/>
        </p:nvCxnSpPr>
        <p:spPr bwMode="auto">
          <a:xfrm>
            <a:off x="6192018"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6192018"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63" name="直線コネクタ 62"/>
          <p:cNvCxnSpPr/>
          <p:nvPr/>
        </p:nvCxnSpPr>
        <p:spPr bwMode="auto">
          <a:xfrm flipV="1">
            <a:off x="6732024"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6462021"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65" name="正方形/長方形 64"/>
          <p:cNvSpPr/>
          <p:nvPr/>
        </p:nvSpPr>
        <p:spPr bwMode="auto">
          <a:xfrm>
            <a:off x="7272030" y="1628978"/>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66" name="円/楕円 65"/>
          <p:cNvSpPr/>
          <p:nvPr/>
        </p:nvSpPr>
        <p:spPr>
          <a:xfrm rot="16200000" flipH="1">
            <a:off x="7413932" y="2258985"/>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7" name="直線コネクタ 66"/>
          <p:cNvCxnSpPr/>
          <p:nvPr/>
        </p:nvCxnSpPr>
        <p:spPr>
          <a:xfrm>
            <a:off x="7503933" y="2333746"/>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68" name="円/楕円 67"/>
          <p:cNvSpPr/>
          <p:nvPr/>
        </p:nvSpPr>
        <p:spPr>
          <a:xfrm rot="16200000" flipH="1">
            <a:off x="7413921" y="2708979"/>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69" name="直線コネクタ 68"/>
          <p:cNvCxnSpPr>
            <a:stCxn id="65" idx="2"/>
          </p:cNvCxnSpPr>
          <p:nvPr/>
        </p:nvCxnSpPr>
        <p:spPr bwMode="auto">
          <a:xfrm>
            <a:off x="7452032" y="1988982"/>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70" name="直線コネクタ 69"/>
          <p:cNvCxnSpPr/>
          <p:nvPr/>
        </p:nvCxnSpPr>
        <p:spPr bwMode="auto">
          <a:xfrm>
            <a:off x="7452032" y="2798991"/>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71" name="直線コネクタ 70"/>
          <p:cNvCxnSpPr/>
          <p:nvPr/>
        </p:nvCxnSpPr>
        <p:spPr bwMode="auto">
          <a:xfrm flipV="1">
            <a:off x="7992038" y="1268976"/>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72" name="直線コネクタ 71"/>
          <p:cNvCxnSpPr/>
          <p:nvPr/>
        </p:nvCxnSpPr>
        <p:spPr bwMode="auto">
          <a:xfrm>
            <a:off x="7722035" y="2528988"/>
            <a:ext cx="270003" cy="0"/>
          </a:xfrm>
          <a:prstGeom prst="line">
            <a:avLst/>
          </a:prstGeom>
          <a:noFill/>
          <a:ln w="9525" cap="flat" cmpd="sng" algn="ctr">
            <a:solidFill>
              <a:schemeClr val="tx1"/>
            </a:solidFill>
            <a:prstDash val="solid"/>
            <a:round/>
            <a:headEnd type="arrow" w="med" len="med"/>
            <a:tailEnd type="oval" w="med" len="med"/>
          </a:ln>
          <a:effectLst/>
        </p:spPr>
      </p:cxnSp>
      <p:sp>
        <p:nvSpPr>
          <p:cNvPr id="74" name="正方形/長方形 73"/>
          <p:cNvSpPr/>
          <p:nvPr/>
        </p:nvSpPr>
        <p:spPr bwMode="auto">
          <a:xfrm>
            <a:off x="4752002" y="1808982"/>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4752002" y="3519001"/>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947758"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０</a:t>
            </a:r>
            <a:endParaRPr kumimoji="1" lang="ja-JP" altLang="en-US" sz="1600" dirty="0">
              <a:solidFill>
                <a:schemeClr val="tx1">
                  <a:lumMod val="75000"/>
                  <a:lumOff val="25000"/>
                </a:schemeClr>
              </a:solidFill>
              <a:latin typeface="+mn-ea"/>
            </a:endParaRPr>
          </a:p>
        </p:txBody>
      </p:sp>
      <p:sp>
        <p:nvSpPr>
          <p:cNvPr id="51" name="正方形/長方形 50"/>
          <p:cNvSpPr/>
          <p:nvPr/>
        </p:nvSpPr>
        <p:spPr bwMode="auto">
          <a:xfrm>
            <a:off x="2207772"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b="1">
                <a:solidFill>
                  <a:schemeClr val="accent5"/>
                </a:solidFill>
                <a:latin typeface="+mn-ea"/>
              </a:rPr>
              <a:t>１</a:t>
            </a:r>
            <a:endParaRPr kumimoji="1" lang="ja-JP" altLang="en-US" b="1" dirty="0">
              <a:solidFill>
                <a:schemeClr val="accent5"/>
              </a:solidFill>
              <a:latin typeface="+mn-ea"/>
            </a:endParaRPr>
          </a:p>
        </p:txBody>
      </p:sp>
      <p:sp>
        <p:nvSpPr>
          <p:cNvPr id="52" name="正方形/長方形 51"/>
          <p:cNvSpPr/>
          <p:nvPr/>
        </p:nvSpPr>
        <p:spPr bwMode="auto">
          <a:xfrm>
            <a:off x="3467786" y="3338999"/>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tx1">
                    <a:lumMod val="75000"/>
                    <a:lumOff val="25000"/>
                  </a:schemeClr>
                </a:solidFill>
                <a:latin typeface="+mn-ea"/>
              </a:rPr>
              <a:t>２</a:t>
            </a:r>
            <a:endParaRPr kumimoji="1" lang="ja-JP" altLang="en-US" sz="1600" dirty="0">
              <a:solidFill>
                <a:schemeClr val="tx1">
                  <a:lumMod val="75000"/>
                  <a:lumOff val="25000"/>
                </a:schemeClr>
              </a:solidFill>
              <a:latin typeface="+mn-ea"/>
            </a:endParaRPr>
          </a:p>
        </p:txBody>
      </p:sp>
      <p:sp>
        <p:nvSpPr>
          <p:cNvPr id="53" name="正方形/長方形 52"/>
          <p:cNvSpPr/>
          <p:nvPr/>
        </p:nvSpPr>
        <p:spPr bwMode="auto">
          <a:xfrm>
            <a:off x="5807812"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54" name="正方形/長方形 53"/>
          <p:cNvSpPr/>
          <p:nvPr/>
        </p:nvSpPr>
        <p:spPr bwMode="auto">
          <a:xfrm>
            <a:off x="7067826"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12" name="曲折矢印 11"/>
          <p:cNvSpPr/>
          <p:nvPr/>
        </p:nvSpPr>
        <p:spPr bwMode="auto">
          <a:xfrm flipV="1">
            <a:off x="2231974" y="2078985"/>
            <a:ext cx="6390071" cy="1260014"/>
          </a:xfrm>
          <a:prstGeom prst="bentArrow">
            <a:avLst>
              <a:gd name="adj1" fmla="val 7008"/>
              <a:gd name="adj2" fmla="val 10448"/>
              <a:gd name="adj3" fmla="val 26587"/>
              <a:gd name="adj4" fmla="val 12000"/>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30945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容量と速度</a:t>
            </a:r>
          </a:p>
        </p:txBody>
      </p:sp>
      <p:sp>
        <p:nvSpPr>
          <p:cNvPr id="3" name="テキスト プレースホルダー 2"/>
          <p:cNvSpPr>
            <a:spLocks noGrp="1"/>
          </p:cNvSpPr>
          <p:nvPr>
            <p:ph type="body" sz="quarter" idx="10"/>
          </p:nvPr>
        </p:nvSpPr>
        <p:spPr>
          <a:xfrm>
            <a:off x="431954" y="3969006"/>
            <a:ext cx="8100090" cy="2429720"/>
          </a:xfrm>
        </p:spPr>
        <p:txBody>
          <a:bodyPr/>
          <a:lstStyle/>
          <a:p>
            <a:r>
              <a:rPr kumimoji="1" lang="ja-JP" altLang="en-US" dirty="0"/>
              <a:t>構造と性質</a:t>
            </a:r>
            <a:endParaRPr kumimoji="1" lang="en-US" altLang="ja-JP" dirty="0"/>
          </a:p>
          <a:p>
            <a:pPr lvl="1"/>
            <a:r>
              <a:rPr kumimoji="1" lang="ja-JP" altLang="en-US" dirty="0"/>
              <a:t>容量：セルの数</a:t>
            </a:r>
            <a:endParaRPr kumimoji="1" lang="en-US" altLang="ja-JP" dirty="0"/>
          </a:p>
          <a:p>
            <a:pPr lvl="1"/>
            <a:r>
              <a:rPr kumimoji="1" lang="ja-JP" altLang="en-US" dirty="0"/>
              <a:t>速度：左端のセルから右端に信号が伝わる時間</a:t>
            </a:r>
            <a:endParaRPr kumimoji="1" lang="en-US" altLang="ja-JP" dirty="0"/>
          </a:p>
          <a:p>
            <a:pPr lvl="2"/>
            <a:r>
              <a:rPr kumimoji="1" lang="ja-JP" altLang="en-US" dirty="0"/>
              <a:t>普通は一番遅いところにあわせて毎回待つ</a:t>
            </a:r>
            <a:endParaRPr kumimoji="1" lang="en-US" altLang="ja-JP" dirty="0"/>
          </a:p>
          <a:p>
            <a:r>
              <a:rPr kumimoji="1" lang="ja-JP" altLang="en-US" dirty="0"/>
              <a:t>トレードオフ</a:t>
            </a:r>
            <a:endParaRPr kumimoji="1" lang="en-US" altLang="ja-JP" dirty="0"/>
          </a:p>
          <a:p>
            <a:pPr lvl="2"/>
            <a:r>
              <a:rPr kumimoji="1" lang="ja-JP" altLang="en-US" dirty="0"/>
              <a:t>セルの数を増やすほど，</a:t>
            </a:r>
            <a:r>
              <a:rPr kumimoji="1" lang="en-US" altLang="ja-JP" dirty="0"/>
              <a:t>BL </a:t>
            </a:r>
            <a:r>
              <a:rPr kumimoji="1" lang="ja-JP" altLang="en-US" dirty="0"/>
              <a:t>は長くなる</a:t>
            </a:r>
            <a:endParaRPr kumimoji="1" lang="en-US" altLang="ja-JP" dirty="0"/>
          </a:p>
          <a:p>
            <a:pPr lvl="2"/>
            <a:r>
              <a:rPr kumimoji="1" lang="en-US" altLang="ja-JP" dirty="0">
                <a:solidFill>
                  <a:schemeClr val="accent5"/>
                </a:solidFill>
              </a:rPr>
              <a:t>= </a:t>
            </a:r>
            <a:r>
              <a:rPr kumimoji="1" lang="ja-JP" altLang="en-US" dirty="0">
                <a:solidFill>
                  <a:schemeClr val="accent5"/>
                </a:solidFill>
              </a:rPr>
              <a:t>読み出しにかかる時間が長くなる</a:t>
            </a:r>
          </a:p>
        </p:txBody>
      </p:sp>
      <p:sp>
        <p:nvSpPr>
          <p:cNvPr id="4" name="正方形/長方形 3"/>
          <p:cNvSpPr/>
          <p:nvPr/>
        </p:nvSpPr>
        <p:spPr bwMode="auto">
          <a:xfrm>
            <a:off x="971960" y="1358977"/>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ja-JP" altLang="en-US" dirty="0">
                <a:solidFill>
                  <a:schemeClr val="tx1">
                    <a:lumMod val="85000"/>
                    <a:lumOff val="15000"/>
                  </a:schemeClr>
                </a:solidFill>
                <a:latin typeface="+mn-ea"/>
              </a:rPr>
              <a:t>０</a:t>
            </a:r>
          </a:p>
        </p:txBody>
      </p:sp>
      <p:cxnSp>
        <p:nvCxnSpPr>
          <p:cNvPr id="5" name="直線コネクタ 4"/>
          <p:cNvCxnSpPr/>
          <p:nvPr/>
        </p:nvCxnSpPr>
        <p:spPr bwMode="auto">
          <a:xfrm>
            <a:off x="251952" y="2798993"/>
            <a:ext cx="8370093" cy="0"/>
          </a:xfrm>
          <a:prstGeom prst="line">
            <a:avLst/>
          </a:prstGeom>
          <a:noFill/>
          <a:ln w="9525" cap="flat" cmpd="sng" algn="ctr">
            <a:solidFill>
              <a:schemeClr val="tx1"/>
            </a:solidFill>
            <a:prstDash val="solid"/>
            <a:round/>
            <a:headEnd type="none" w="med" len="med"/>
            <a:tailEnd type="stealth" w="lg" len="lg"/>
          </a:ln>
          <a:effectLst/>
        </p:spPr>
      </p:cxnSp>
      <p:sp>
        <p:nvSpPr>
          <p:cNvPr id="6" name="円/楕円 5"/>
          <p:cNvSpPr/>
          <p:nvPr/>
        </p:nvSpPr>
        <p:spPr>
          <a:xfrm rot="16200000" flipH="1">
            <a:off x="1113862" y="1988984"/>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7" name="直線コネクタ 6"/>
          <p:cNvCxnSpPr/>
          <p:nvPr/>
        </p:nvCxnSpPr>
        <p:spPr>
          <a:xfrm>
            <a:off x="1203863" y="2063745"/>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rot="16200000" flipH="1">
            <a:off x="1113851" y="24389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9" name="直線コネクタ 8"/>
          <p:cNvCxnSpPr>
            <a:stCxn id="4" idx="2"/>
          </p:cNvCxnSpPr>
          <p:nvPr/>
        </p:nvCxnSpPr>
        <p:spPr bwMode="auto">
          <a:xfrm>
            <a:off x="1151962" y="1718981"/>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a:off x="1151962" y="2528990"/>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1" name="直線コネクタ 10"/>
          <p:cNvCxnSpPr/>
          <p:nvPr/>
        </p:nvCxnSpPr>
        <p:spPr bwMode="auto">
          <a:xfrm flipV="1">
            <a:off x="1691968" y="998975"/>
            <a:ext cx="0" cy="2520026"/>
          </a:xfrm>
          <a:prstGeom prst="line">
            <a:avLst/>
          </a:prstGeom>
          <a:noFill/>
          <a:ln w="9525" cap="flat" cmpd="sng" algn="ctr">
            <a:solidFill>
              <a:schemeClr val="tx1"/>
            </a:solidFill>
            <a:prstDash val="solid"/>
            <a:round/>
            <a:headEnd type="none" w="med" len="med"/>
            <a:tailEnd type="none" w="med" len="med"/>
          </a:ln>
          <a:effectLst/>
        </p:spPr>
      </p:cxnSp>
      <p:cxnSp>
        <p:nvCxnSpPr>
          <p:cNvPr id="12" name="直線コネクタ 11"/>
          <p:cNvCxnSpPr/>
          <p:nvPr/>
        </p:nvCxnSpPr>
        <p:spPr bwMode="auto">
          <a:xfrm>
            <a:off x="1421965" y="2258987"/>
            <a:ext cx="270003" cy="0"/>
          </a:xfrm>
          <a:prstGeom prst="line">
            <a:avLst/>
          </a:prstGeom>
          <a:noFill/>
          <a:ln w="9525" cap="flat" cmpd="sng" algn="ctr">
            <a:solidFill>
              <a:schemeClr val="tx1"/>
            </a:solidFill>
            <a:prstDash val="solid"/>
            <a:round/>
            <a:headEnd type="arrow" w="med" len="med"/>
            <a:tailEnd type="oval" w="med" len="med"/>
          </a:ln>
          <a:effectLst/>
        </p:spPr>
      </p:cxnSp>
      <p:sp>
        <p:nvSpPr>
          <p:cNvPr id="13" name="正方形/長方形 12"/>
          <p:cNvSpPr/>
          <p:nvPr/>
        </p:nvSpPr>
        <p:spPr bwMode="auto">
          <a:xfrm>
            <a:off x="2231974" y="1358976"/>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14" name="円/楕円 13"/>
          <p:cNvSpPr/>
          <p:nvPr/>
        </p:nvSpPr>
        <p:spPr>
          <a:xfrm rot="16200000" flipH="1">
            <a:off x="2373876" y="1988983"/>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5" name="直線コネクタ 14"/>
          <p:cNvCxnSpPr/>
          <p:nvPr/>
        </p:nvCxnSpPr>
        <p:spPr>
          <a:xfrm>
            <a:off x="2463877" y="2063744"/>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rot="16200000" flipH="1">
            <a:off x="2373865" y="2438977"/>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17" name="直線コネクタ 16"/>
          <p:cNvCxnSpPr>
            <a:stCxn id="13" idx="2"/>
          </p:cNvCxnSpPr>
          <p:nvPr/>
        </p:nvCxnSpPr>
        <p:spPr bwMode="auto">
          <a:xfrm>
            <a:off x="2411976" y="1718980"/>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18" name="直線コネクタ 17"/>
          <p:cNvCxnSpPr/>
          <p:nvPr/>
        </p:nvCxnSpPr>
        <p:spPr bwMode="auto">
          <a:xfrm>
            <a:off x="2411976" y="2528989"/>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19" name="直線コネクタ 18"/>
          <p:cNvCxnSpPr/>
          <p:nvPr/>
        </p:nvCxnSpPr>
        <p:spPr bwMode="auto">
          <a:xfrm flipV="1">
            <a:off x="2951982" y="998974"/>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0" name="直線コネクタ 19"/>
          <p:cNvCxnSpPr/>
          <p:nvPr/>
        </p:nvCxnSpPr>
        <p:spPr bwMode="auto">
          <a:xfrm>
            <a:off x="2681979" y="2258986"/>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1" name="正方形/長方形 20"/>
          <p:cNvSpPr/>
          <p:nvPr/>
        </p:nvSpPr>
        <p:spPr bwMode="auto">
          <a:xfrm>
            <a:off x="3491988"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22" name="円/楕円 21"/>
          <p:cNvSpPr/>
          <p:nvPr/>
        </p:nvSpPr>
        <p:spPr>
          <a:xfrm rot="16200000" flipH="1">
            <a:off x="3633890"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3" name="直線コネクタ 22"/>
          <p:cNvCxnSpPr/>
          <p:nvPr/>
        </p:nvCxnSpPr>
        <p:spPr>
          <a:xfrm>
            <a:off x="3723891"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rot="16200000" flipH="1">
            <a:off x="3633879"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25" name="直線コネクタ 24"/>
          <p:cNvCxnSpPr>
            <a:stCxn id="21" idx="2"/>
          </p:cNvCxnSpPr>
          <p:nvPr/>
        </p:nvCxnSpPr>
        <p:spPr bwMode="auto">
          <a:xfrm>
            <a:off x="3671990"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26" name="直線コネクタ 25"/>
          <p:cNvCxnSpPr/>
          <p:nvPr/>
        </p:nvCxnSpPr>
        <p:spPr bwMode="auto">
          <a:xfrm>
            <a:off x="3671990"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27" name="直線コネクタ 26"/>
          <p:cNvCxnSpPr/>
          <p:nvPr/>
        </p:nvCxnSpPr>
        <p:spPr bwMode="auto">
          <a:xfrm flipV="1">
            <a:off x="4211996"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28" name="直線コネクタ 27"/>
          <p:cNvCxnSpPr/>
          <p:nvPr/>
        </p:nvCxnSpPr>
        <p:spPr bwMode="auto">
          <a:xfrm>
            <a:off x="3941993"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29" name="正方形/長方形 28"/>
          <p:cNvSpPr/>
          <p:nvPr/>
        </p:nvSpPr>
        <p:spPr bwMode="auto">
          <a:xfrm>
            <a:off x="6012016"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0" name="円/楕円 29"/>
          <p:cNvSpPr/>
          <p:nvPr/>
        </p:nvSpPr>
        <p:spPr>
          <a:xfrm rot="16200000" flipH="1">
            <a:off x="6153918"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1" name="直線コネクタ 30"/>
          <p:cNvCxnSpPr/>
          <p:nvPr/>
        </p:nvCxnSpPr>
        <p:spPr>
          <a:xfrm>
            <a:off x="6243919"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 name="円/楕円 31"/>
          <p:cNvSpPr/>
          <p:nvPr/>
        </p:nvSpPr>
        <p:spPr>
          <a:xfrm rot="16200000" flipH="1">
            <a:off x="6153907"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3" name="直線コネクタ 32"/>
          <p:cNvCxnSpPr>
            <a:stCxn id="29" idx="2"/>
          </p:cNvCxnSpPr>
          <p:nvPr/>
        </p:nvCxnSpPr>
        <p:spPr bwMode="auto">
          <a:xfrm>
            <a:off x="6192018"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6192018"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35" name="直線コネクタ 34"/>
          <p:cNvCxnSpPr/>
          <p:nvPr/>
        </p:nvCxnSpPr>
        <p:spPr bwMode="auto">
          <a:xfrm flipV="1">
            <a:off x="6732024"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36" name="直線コネクタ 35"/>
          <p:cNvCxnSpPr/>
          <p:nvPr/>
        </p:nvCxnSpPr>
        <p:spPr bwMode="auto">
          <a:xfrm>
            <a:off x="6462021"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37" name="正方形/長方形 36"/>
          <p:cNvSpPr/>
          <p:nvPr/>
        </p:nvSpPr>
        <p:spPr bwMode="auto">
          <a:xfrm>
            <a:off x="7272030" y="1358975"/>
            <a:ext cx="36000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pPr algn="ctr"/>
            <a:r>
              <a:rPr kumimoji="1" lang="en-US" altLang="ja-JP" dirty="0">
                <a:solidFill>
                  <a:schemeClr val="tx1">
                    <a:lumMod val="85000"/>
                    <a:lumOff val="15000"/>
                  </a:schemeClr>
                </a:solidFill>
                <a:latin typeface="+mn-ea"/>
              </a:rPr>
              <a:t>1</a:t>
            </a:r>
            <a:endParaRPr kumimoji="1" lang="ja-JP" altLang="en-US" dirty="0">
              <a:solidFill>
                <a:schemeClr val="tx1">
                  <a:lumMod val="85000"/>
                  <a:lumOff val="15000"/>
                </a:schemeClr>
              </a:solidFill>
              <a:latin typeface="+mn-ea"/>
            </a:endParaRPr>
          </a:p>
        </p:txBody>
      </p:sp>
      <p:sp>
        <p:nvSpPr>
          <p:cNvPr id="38" name="円/楕円 37"/>
          <p:cNvSpPr/>
          <p:nvPr/>
        </p:nvSpPr>
        <p:spPr>
          <a:xfrm rot="16200000" flipH="1">
            <a:off x="7413932" y="1988982"/>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39" name="直線コネクタ 38"/>
          <p:cNvCxnSpPr/>
          <p:nvPr/>
        </p:nvCxnSpPr>
        <p:spPr>
          <a:xfrm>
            <a:off x="7503933" y="2063743"/>
            <a:ext cx="128101" cy="375244"/>
          </a:xfrm>
          <a:prstGeom prst="line">
            <a:avLst/>
          </a:prstGeom>
          <a:ln w="1270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rot="16200000" flipH="1">
            <a:off x="7413921" y="2438976"/>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400"/>
          </a:p>
        </p:txBody>
      </p:sp>
      <p:cxnSp>
        <p:nvCxnSpPr>
          <p:cNvPr id="41" name="直線コネクタ 40"/>
          <p:cNvCxnSpPr>
            <a:stCxn id="37" idx="2"/>
          </p:cNvCxnSpPr>
          <p:nvPr/>
        </p:nvCxnSpPr>
        <p:spPr bwMode="auto">
          <a:xfrm>
            <a:off x="7452032" y="1718979"/>
            <a:ext cx="0" cy="270003"/>
          </a:xfrm>
          <a:prstGeom prst="line">
            <a:avLst/>
          </a:prstGeom>
          <a:noFill/>
          <a:ln w="9525" cap="flat" cmpd="sng" algn="ctr">
            <a:solidFill>
              <a:schemeClr val="tx1"/>
            </a:solidFill>
            <a:prstDash val="solid"/>
            <a:round/>
            <a:headEnd type="none" w="med" len="med"/>
            <a:tailEnd type="none" w="med" len="med"/>
          </a:ln>
          <a:effectLst/>
        </p:spPr>
      </p:cxnSp>
      <p:cxnSp>
        <p:nvCxnSpPr>
          <p:cNvPr id="42" name="直線コネクタ 41"/>
          <p:cNvCxnSpPr/>
          <p:nvPr/>
        </p:nvCxnSpPr>
        <p:spPr bwMode="auto">
          <a:xfrm>
            <a:off x="7452032" y="2528988"/>
            <a:ext cx="0" cy="270003"/>
          </a:xfrm>
          <a:prstGeom prst="line">
            <a:avLst/>
          </a:prstGeom>
          <a:noFill/>
          <a:ln w="9525" cap="flat" cmpd="sng" algn="ctr">
            <a:solidFill>
              <a:schemeClr val="tx1"/>
            </a:solidFill>
            <a:prstDash val="solid"/>
            <a:round/>
            <a:headEnd type="none" w="med" len="med"/>
            <a:tailEnd type="oval" w="med" len="med"/>
          </a:ln>
          <a:effectLst/>
        </p:spPr>
      </p:cxnSp>
      <p:cxnSp>
        <p:nvCxnSpPr>
          <p:cNvPr id="43" name="直線コネクタ 42"/>
          <p:cNvCxnSpPr/>
          <p:nvPr/>
        </p:nvCxnSpPr>
        <p:spPr bwMode="auto">
          <a:xfrm flipV="1">
            <a:off x="7992038" y="998973"/>
            <a:ext cx="0" cy="2520027"/>
          </a:xfrm>
          <a:prstGeom prst="line">
            <a:avLst/>
          </a:prstGeom>
          <a:noFill/>
          <a:ln w="9525" cap="flat" cmpd="sng" algn="ctr">
            <a:solidFill>
              <a:schemeClr val="tx1"/>
            </a:solidFill>
            <a:prstDash val="solid"/>
            <a:round/>
            <a:headEnd type="none" w="med" len="med"/>
            <a:tailEnd type="none" w="med" len="med"/>
          </a:ln>
          <a:effectLst/>
        </p:spPr>
      </p:cxnSp>
      <p:cxnSp>
        <p:nvCxnSpPr>
          <p:cNvPr id="44" name="直線コネクタ 43"/>
          <p:cNvCxnSpPr/>
          <p:nvPr/>
        </p:nvCxnSpPr>
        <p:spPr bwMode="auto">
          <a:xfrm>
            <a:off x="7722035" y="2258985"/>
            <a:ext cx="270003" cy="0"/>
          </a:xfrm>
          <a:prstGeom prst="line">
            <a:avLst/>
          </a:prstGeom>
          <a:noFill/>
          <a:ln w="9525" cap="flat" cmpd="sng" algn="ctr">
            <a:solidFill>
              <a:schemeClr val="tx1"/>
            </a:solidFill>
            <a:prstDash val="solid"/>
            <a:round/>
            <a:headEnd type="arrow" w="med" len="med"/>
            <a:tailEnd type="oval" w="med" len="med"/>
          </a:ln>
          <a:effectLst/>
        </p:spPr>
      </p:cxnSp>
      <p:sp>
        <p:nvSpPr>
          <p:cNvPr id="45" name="正方形/長方形 44"/>
          <p:cNvSpPr/>
          <p:nvPr/>
        </p:nvSpPr>
        <p:spPr bwMode="auto">
          <a:xfrm>
            <a:off x="4752002" y="1538979"/>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6" name="正方形/長方形 45"/>
          <p:cNvSpPr/>
          <p:nvPr/>
        </p:nvSpPr>
        <p:spPr bwMode="auto">
          <a:xfrm>
            <a:off x="4752002" y="3248998"/>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947758"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０</a:t>
            </a:r>
            <a:endParaRPr kumimoji="1" lang="ja-JP" altLang="en-US" sz="1600" dirty="0">
              <a:solidFill>
                <a:schemeClr val="accent5"/>
              </a:solidFill>
              <a:latin typeface="+mn-ea"/>
            </a:endParaRPr>
          </a:p>
        </p:txBody>
      </p:sp>
      <p:sp>
        <p:nvSpPr>
          <p:cNvPr id="49" name="正方形/長方形 48"/>
          <p:cNvSpPr/>
          <p:nvPr/>
        </p:nvSpPr>
        <p:spPr bwMode="auto">
          <a:xfrm>
            <a:off x="2207772"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１</a:t>
            </a:r>
            <a:endParaRPr kumimoji="1" lang="ja-JP" altLang="en-US" sz="1600" dirty="0">
              <a:solidFill>
                <a:schemeClr val="accent5"/>
              </a:solidFill>
              <a:latin typeface="+mn-ea"/>
            </a:endParaRPr>
          </a:p>
        </p:txBody>
      </p:sp>
      <p:sp>
        <p:nvSpPr>
          <p:cNvPr id="50" name="正方形/長方形 49"/>
          <p:cNvSpPr/>
          <p:nvPr/>
        </p:nvSpPr>
        <p:spPr bwMode="auto">
          <a:xfrm>
            <a:off x="3467786" y="3068996"/>
            <a:ext cx="360004"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ja-JP" altLang="en-US" sz="1600">
                <a:solidFill>
                  <a:schemeClr val="accent5"/>
                </a:solidFill>
                <a:latin typeface="+mn-ea"/>
              </a:rPr>
              <a:t>２</a:t>
            </a:r>
            <a:endParaRPr kumimoji="1" lang="ja-JP" altLang="en-US" sz="1600" dirty="0">
              <a:solidFill>
                <a:schemeClr val="accent5"/>
              </a:solidFill>
              <a:latin typeface="+mn-ea"/>
            </a:endParaRPr>
          </a:p>
        </p:txBody>
      </p:sp>
      <p:sp>
        <p:nvSpPr>
          <p:cNvPr id="51" name="正方形/長方形 50"/>
          <p:cNvSpPr/>
          <p:nvPr/>
        </p:nvSpPr>
        <p:spPr bwMode="auto">
          <a:xfrm>
            <a:off x="5807812"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8000</a:t>
            </a:r>
            <a:endParaRPr kumimoji="1" lang="ja-JP" altLang="en-US" sz="1600" dirty="0">
              <a:solidFill>
                <a:schemeClr val="accent5"/>
              </a:solidFill>
              <a:latin typeface="+mn-ea"/>
            </a:endParaRPr>
          </a:p>
        </p:txBody>
      </p:sp>
      <p:sp>
        <p:nvSpPr>
          <p:cNvPr id="52" name="正方形/長方形 51"/>
          <p:cNvSpPr/>
          <p:nvPr/>
        </p:nvSpPr>
        <p:spPr bwMode="auto">
          <a:xfrm>
            <a:off x="7067826"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0" rIns="91440" bIns="0" numCol="1" spcCol="0" rtlCol="0" fromWordArt="0" anchor="b" anchorCtr="0" forceAA="0" compatLnSpc="1">
            <a:prstTxWarp prst="textNoShape">
              <a:avLst/>
            </a:prstTxWarp>
            <a:noAutofit/>
          </a:bodyPr>
          <a:lstStyle/>
          <a:p>
            <a:r>
              <a:rPr kumimoji="1" lang="en-US" altLang="ja-JP" sz="1600" dirty="0">
                <a:solidFill>
                  <a:schemeClr val="accent5"/>
                </a:solidFill>
                <a:latin typeface="+mn-ea"/>
              </a:rPr>
              <a:t>8001</a:t>
            </a:r>
            <a:endParaRPr kumimoji="1" lang="ja-JP" altLang="en-US" sz="1600" dirty="0">
              <a:solidFill>
                <a:schemeClr val="accent5"/>
              </a:solidFill>
              <a:latin typeface="+mn-ea"/>
            </a:endParaRPr>
          </a:p>
        </p:txBody>
      </p:sp>
    </p:spTree>
    <p:extLst>
      <p:ext uri="{BB962C8B-B14F-4D97-AF65-F5344CB8AC3E}">
        <p14:creationId xmlns:p14="http://schemas.microsoft.com/office/powerpoint/2010/main" val="587321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実際にはアクセス時間は容量の平方根ぐらいに比例</a:t>
            </a:r>
          </a:p>
        </p:txBody>
      </p:sp>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p:txBody>
      </p:sp>
      <p:sp>
        <p:nvSpPr>
          <p:cNvPr id="4" name="下矢印 3"/>
          <p:cNvSpPr/>
          <p:nvPr/>
        </p:nvSpPr>
        <p:spPr bwMode="auto">
          <a:xfrm>
            <a:off x="4211996" y="2798992"/>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311986" y="3248998"/>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GB</a:t>
            </a:r>
            <a:endParaRPr kumimoji="1" lang="ja-JP" altLang="en-US" sz="1600" b="1" dirty="0">
              <a:solidFill>
                <a:schemeClr val="accent6"/>
              </a:solidFill>
              <a:latin typeface="+mn-ea"/>
            </a:endParaRPr>
          </a:p>
        </p:txBody>
      </p:sp>
      <p:sp>
        <p:nvSpPr>
          <p:cNvPr id="6" name="角丸四角形 5"/>
          <p:cNvSpPr/>
          <p:nvPr/>
        </p:nvSpPr>
        <p:spPr bwMode="auto">
          <a:xfrm>
            <a:off x="3671990" y="2168986"/>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a:t>
            </a:r>
            <a:r>
              <a:rPr kumimoji="1" lang="en-US" altLang="ja-JP" sz="1600" b="1" dirty="0">
                <a:solidFill>
                  <a:schemeClr val="tx1">
                    <a:lumMod val="75000"/>
                    <a:lumOff val="25000"/>
                  </a:schemeClr>
                </a:solidFill>
                <a:latin typeface="+mn-ea"/>
              </a:rPr>
              <a:t>32</a:t>
            </a:r>
            <a:r>
              <a:rPr kumimoji="1" lang="en-US" altLang="ja-JP" sz="1600" b="1" dirty="0">
                <a:solidFill>
                  <a:schemeClr val="accent6"/>
                </a:solidFill>
                <a:latin typeface="+mn-ea"/>
              </a:rPr>
              <a:t>KB</a:t>
            </a:r>
            <a:endParaRPr kumimoji="1" lang="ja-JP" altLang="en-US" sz="1600" b="1" dirty="0">
              <a:solidFill>
                <a:schemeClr val="accent6"/>
              </a:solidFill>
              <a:latin typeface="+mn-ea"/>
            </a:endParaRPr>
          </a:p>
        </p:txBody>
      </p:sp>
      <p:sp>
        <p:nvSpPr>
          <p:cNvPr id="7" name="正方形/長方形 6"/>
          <p:cNvSpPr/>
          <p:nvPr/>
        </p:nvSpPr>
        <p:spPr>
          <a:xfrm>
            <a:off x="5742013" y="2258987"/>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742013" y="3429000"/>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41861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格子状に並んだセルの外周部の長さがアクセス時間を決める</a:t>
                </a:r>
                <a:endParaRPr lang="en-US" altLang="ja-JP" dirty="0"/>
              </a:p>
              <a:p>
                <a:r>
                  <a:rPr lang="ja-JP" altLang="en-US" dirty="0"/>
                  <a:t>メモリ容量 </a:t>
                </a:r>
                <a:r>
                  <a:rPr lang="en-US" altLang="ja-JP" dirty="0"/>
                  <a:t>=</a:t>
                </a:r>
                <a14:m>
                  <m:oMath xmlns:m="http://schemas.openxmlformats.org/officeDocument/2006/math">
                    <m:sSup>
                      <m:sSupPr>
                        <m:ctrlPr>
                          <a:rPr lang="en-US" altLang="ja-JP" i="1" dirty="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lang="en-US" altLang="ja-JP" i="1" dirty="0">
                            <a:latin typeface="Cambria Math" panose="02040503050406030204" pitchFamily="18" charset="0"/>
                          </a:rPr>
                          <m:t>2</m:t>
                        </m:r>
                      </m:sup>
                    </m:sSup>
                  </m:oMath>
                </a14:m>
                <a:endParaRPr lang="ja-JP" altLang="en-US" dirty="0"/>
              </a:p>
              <a:p>
                <a:r>
                  <a:rPr kumimoji="1" lang="ja-JP" altLang="en-US" dirty="0"/>
                  <a:t>容量（セルの数）が一定の場合，正方形に近くするのが最も経路が短くなる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rotWithShape="0">
                <a:blip r:embed="rId2"/>
                <a:stretch>
                  <a:fillRect l="-1523" t="-350" r="-1692"/>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正方形/長方形 42"/>
          <p:cNvSpPr/>
          <p:nvPr/>
        </p:nvSpPr>
        <p:spPr>
          <a:xfrm>
            <a:off x="881959" y="1538979"/>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WL</a:t>
            </a:r>
            <a:endParaRPr kumimoji="1" lang="ja-JP" altLang="en-US" sz="1600" b="1" dirty="0">
              <a:solidFill>
                <a:schemeClr val="accent6"/>
              </a:solidFill>
              <a:latin typeface="Arial Narrow" pitchFamily="34" charset="0"/>
            </a:endParaRPr>
          </a:p>
        </p:txBody>
      </p:sp>
      <p:sp>
        <p:nvSpPr>
          <p:cNvPr id="44" name="正方形/長方形 43"/>
          <p:cNvSpPr/>
          <p:nvPr/>
        </p:nvSpPr>
        <p:spPr>
          <a:xfrm>
            <a:off x="3941993" y="4599013"/>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b="1" dirty="0">
                <a:solidFill>
                  <a:schemeClr val="accent6"/>
                </a:solidFill>
                <a:latin typeface="Arial Narrow" pitchFamily="34" charset="0"/>
              </a:rPr>
              <a:t>BL</a:t>
            </a:r>
            <a:endParaRPr kumimoji="1" lang="ja-JP" altLang="en-US" sz="1600" b="1" dirty="0">
              <a:solidFill>
                <a:schemeClr val="accent6"/>
              </a:solidFill>
              <a:latin typeface="Arial Narrow" pitchFamily="34" charset="0"/>
            </a:endParaRPr>
          </a:p>
        </p:txBody>
      </p:sp>
    </p:spTree>
    <p:extLst>
      <p:ext uri="{BB962C8B-B14F-4D97-AF65-F5344CB8AC3E}">
        <p14:creationId xmlns:p14="http://schemas.microsoft.com/office/powerpoint/2010/main" val="2164405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4174350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2980034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メモリ</a:t>
            </a:r>
            <a:endParaRPr kumimoji="1" lang="en-US" altLang="ja-JP" dirty="0"/>
          </a:p>
          <a:p>
            <a:pPr lvl="1"/>
            <a:r>
              <a:rPr kumimoji="1" lang="ja-JP" altLang="en-US" dirty="0"/>
              <a:t>情報を記憶し，アドレスで指定して読み書きする回路</a:t>
            </a:r>
            <a:endParaRPr kumimoji="1" lang="en-US" altLang="ja-JP" dirty="0"/>
          </a:p>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2038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SIMT</a:t>
            </a:r>
            <a:r>
              <a:rPr kumimoji="1" lang="ja-JP" altLang="en-US" dirty="0"/>
              <a:t>の</a:t>
            </a:r>
            <a:r>
              <a:rPr kumimoji="1" lang="en-US" altLang="ja-JP" dirty="0"/>
              <a:t>branch divergence</a:t>
            </a:r>
            <a:r>
              <a:rPr kumimoji="1" lang="ja-JP" altLang="en-US" dirty="0"/>
              <a:t>がいまいちよくわからなかったです。</a:t>
            </a:r>
            <a:endParaRPr kumimoji="1" lang="en-US" altLang="ja-JP" dirty="0"/>
          </a:p>
          <a:p>
            <a:r>
              <a:rPr kumimoji="1" lang="en-US" altLang="ja-JP" dirty="0"/>
              <a:t>CUDA</a:t>
            </a:r>
            <a:r>
              <a:rPr kumimoji="1" lang="ja-JP" altLang="en-US" dirty="0"/>
              <a:t>と</a:t>
            </a:r>
            <a:r>
              <a:rPr kumimoji="1" lang="en-US" altLang="ja-JP" dirty="0"/>
              <a:t>GPU</a:t>
            </a:r>
            <a:r>
              <a:rPr kumimoji="1" lang="ja-JP" altLang="en-US" dirty="0"/>
              <a:t>の関係性がいまいちよく分かっていません</a:t>
            </a:r>
          </a:p>
          <a:p>
            <a:endParaRPr kumimoji="1" lang="ja-JP" altLang="en-US" dirty="0"/>
          </a:p>
        </p:txBody>
      </p:sp>
    </p:spTree>
    <p:extLst>
      <p:ext uri="{BB962C8B-B14F-4D97-AF65-F5344CB8AC3E}">
        <p14:creationId xmlns:p14="http://schemas.microsoft.com/office/powerpoint/2010/main" val="2856864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キャッシュの基本的な考え方のまとめ</a:t>
            </a:r>
          </a:p>
        </p:txBody>
      </p:sp>
      <p:sp>
        <p:nvSpPr>
          <p:cNvPr id="3" name="テキスト プレースホルダー 2"/>
          <p:cNvSpPr>
            <a:spLocks noGrp="1"/>
          </p:cNvSpPr>
          <p:nvPr>
            <p:ph type="body" sz="quarter" idx="10"/>
          </p:nvPr>
        </p:nvSpPr>
        <p:spPr>
          <a:xfrm>
            <a:off x="251952" y="998973"/>
            <a:ext cx="8370093" cy="5580062"/>
          </a:xfrm>
        </p:spPr>
        <p:txBody>
          <a:bodyPr/>
          <a:lstStyle/>
          <a:p>
            <a:r>
              <a:rPr kumimoji="1" lang="ja-JP" altLang="en-US" dirty="0"/>
              <a:t>記憶階層</a:t>
            </a:r>
            <a:endParaRPr kumimoji="1"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kumimoji="1" lang="ja-JP" altLang="en-US" dirty="0"/>
              <a:t>時間局所性</a:t>
            </a:r>
            <a:endParaRPr kumimoji="1" lang="en-US" altLang="ja-JP" dirty="0"/>
          </a:p>
          <a:p>
            <a:pPr lvl="1"/>
            <a:r>
              <a:rPr lang="ja-JP" altLang="en-US" dirty="0"/>
              <a:t>一度使用した値は，すぐにまた使う可能性が高い</a:t>
            </a:r>
            <a:endParaRPr kumimoji="1" lang="ja-JP" altLang="en-US" dirty="0"/>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a:p>
            <a:pPr marL="817200" lvl="1" indent="-457200">
              <a:buFont typeface="+mj-lt"/>
              <a:buAutoNum type="arabicPeriod"/>
            </a:pPr>
            <a:r>
              <a:rPr kumimoji="1" lang="ja-JP" altLang="en-US" dirty="0"/>
              <a:t>キャッシュのレイテンシと命令スケジューリング</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SIZE </a:t>
            </a:r>
            <a:r>
              <a:rPr lang="ja-JP" altLang="en-US" dirty="0"/>
              <a:t>がキャッシュ容量を超えた時の振る舞い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solidFill>
                  <a:schemeClr val="accent2"/>
                </a:solidFill>
              </a:rPr>
              <a:t>SIZE</a:t>
            </a:r>
            <a:r>
              <a:rPr kumimoji="1" lang="en-US" altLang="ja-JP" dirty="0"/>
              <a:t> = </a:t>
            </a:r>
            <a:r>
              <a:rPr kumimoji="1" lang="ja-JP" altLang="en-US" dirty="0"/>
              <a:t>アクセス範囲，</a:t>
            </a:r>
            <a:br>
              <a:rPr kumimoji="1" lang="en-US" altLang="ja-JP" dirty="0"/>
            </a:br>
            <a:r>
              <a:rPr kumimoji="1" lang="en-US" altLang="ja-JP" dirty="0">
                <a:solidFill>
                  <a:schemeClr val="accent5"/>
                </a:solidFill>
              </a:rPr>
              <a:t>CAP</a:t>
            </a:r>
            <a:r>
              <a:rPr kumimoji="1" lang="en-US" altLang="ja-JP" dirty="0"/>
              <a:t> = </a:t>
            </a:r>
            <a:r>
              <a:rPr kumimoji="1" lang="ja-JP" altLang="en-US" dirty="0"/>
              <a:t>キャッシュ容量 とする</a:t>
            </a:r>
            <a:r>
              <a:rPr lang="ja-JP" altLang="en-US" dirty="0"/>
              <a:t>と，１回のアクセスににかかる時間は</a:t>
            </a:r>
            <a:br>
              <a:rPr lang="en-US" altLang="ja-JP" dirty="0"/>
            </a:br>
            <a:endParaRPr lang="en-US" altLang="ja-JP" dirty="0"/>
          </a:p>
          <a:p>
            <a:pPr marL="817200" lvl="1" indent="-457200">
              <a:buFont typeface="+mj-lt"/>
              <a:buAutoNum type="arabicPeriod"/>
            </a:pPr>
            <a:r>
              <a:rPr kumimoji="1" lang="en-US" altLang="ja-JP" dirty="0">
                <a:solidFill>
                  <a:schemeClr val="accent2"/>
                </a:solidFill>
              </a:rPr>
              <a:t>SIZE</a:t>
            </a:r>
            <a:r>
              <a:rPr kumimoji="1" lang="en-US" altLang="ja-JP" dirty="0"/>
              <a:t> &lt;= </a:t>
            </a:r>
            <a:r>
              <a:rPr kumimoji="1" lang="en-US" altLang="ja-JP" dirty="0">
                <a:solidFill>
                  <a:schemeClr val="accent5"/>
                </a:solidFill>
              </a:rPr>
              <a:t>CAP</a:t>
            </a:r>
            <a:r>
              <a:rPr kumimoji="1" lang="ja-JP" altLang="en-US" dirty="0"/>
              <a:t>：</a:t>
            </a:r>
            <a:r>
              <a:rPr kumimoji="1" lang="en-US" altLang="ja-JP" dirty="0"/>
              <a:t>		</a:t>
            </a:r>
            <a:r>
              <a:rPr kumimoji="1" lang="ja-JP" altLang="en-US" dirty="0"/>
              <a:t>定速（速い）</a:t>
            </a:r>
            <a:endParaRPr kumimoji="1" lang="en-US" altLang="ja-JP" dirty="0"/>
          </a:p>
          <a:p>
            <a:pPr marL="817200" lvl="1" indent="-457200">
              <a:buFont typeface="+mj-lt"/>
              <a:buAutoNum type="arabicPeriod"/>
            </a:pPr>
            <a:r>
              <a:rPr lang="en-US" altLang="ja-JP" dirty="0">
                <a:solidFill>
                  <a:schemeClr val="accent5"/>
                </a:solidFill>
              </a:rPr>
              <a:t>CAP</a:t>
            </a:r>
            <a:r>
              <a:rPr lang="ja-JP" altLang="en-US" dirty="0"/>
              <a:t> </a:t>
            </a:r>
            <a:r>
              <a:rPr lang="en-US" altLang="ja-JP" dirty="0"/>
              <a:t>&lt; </a:t>
            </a:r>
            <a:r>
              <a:rPr lang="en-US" altLang="ja-JP" dirty="0">
                <a:solidFill>
                  <a:schemeClr val="accent2"/>
                </a:solidFill>
              </a:rPr>
              <a:t>SIZE</a:t>
            </a:r>
            <a:r>
              <a:rPr lang="en-US" altLang="ja-JP" dirty="0"/>
              <a:t> &lt;= </a:t>
            </a:r>
            <a:r>
              <a:rPr lang="en-US" altLang="ja-JP" dirty="0">
                <a:solidFill>
                  <a:schemeClr val="accent5"/>
                </a:solidFill>
              </a:rPr>
              <a:t>CAP×2</a:t>
            </a:r>
            <a:r>
              <a:rPr lang="ja-JP" altLang="en-US" dirty="0"/>
              <a:t>：</a:t>
            </a:r>
            <a:r>
              <a:rPr lang="en-US" altLang="ja-JP" dirty="0"/>
              <a:t>	</a:t>
            </a:r>
            <a:r>
              <a:rPr lang="ja-JP" altLang="en-US" dirty="0"/>
              <a:t>徐々に遅くなる</a:t>
            </a:r>
            <a:endParaRPr lang="en-US" altLang="ja-JP" dirty="0"/>
          </a:p>
          <a:p>
            <a:pPr marL="817200" lvl="1" indent="-457200">
              <a:buFont typeface="+mj-lt"/>
              <a:buAutoNum type="arabicPeriod"/>
            </a:pPr>
            <a:r>
              <a:rPr lang="en-US" altLang="ja-JP" dirty="0">
                <a:solidFill>
                  <a:schemeClr val="accent5"/>
                </a:solidFill>
                <a:latin typeface="Consolas" panose="020B0609020204030204" pitchFamily="49" charset="0"/>
              </a:rPr>
              <a:t>CAP×2</a:t>
            </a:r>
            <a:r>
              <a:rPr lang="en-US" altLang="ja-JP" dirty="0">
                <a:latin typeface="Consolas" panose="020B0609020204030204" pitchFamily="49" charset="0"/>
              </a:rPr>
              <a:t> &lt; </a:t>
            </a:r>
            <a:r>
              <a:rPr lang="en-US" altLang="ja-JP" dirty="0">
                <a:solidFill>
                  <a:schemeClr val="accent2"/>
                </a:solidFill>
                <a:latin typeface="Consolas" panose="020B0609020204030204" pitchFamily="49" charset="0"/>
              </a:rPr>
              <a:t>SIZE</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定速（遅い）</a:t>
            </a:r>
            <a:endParaRPr lang="en-US" altLang="ja-JP" dirty="0">
              <a:latin typeface="Consolas" panose="020B0609020204030204" pitchFamily="49" charset="0"/>
            </a:endParaRPr>
          </a:p>
          <a:p>
            <a:pPr marL="817200" lvl="1" indent="-457200">
              <a:buFont typeface="+mj-lt"/>
              <a:buAutoNum type="arabicPeriod"/>
            </a:pPr>
            <a:endParaRPr lang="en-US" altLang="ja-JP" dirty="0">
              <a:latin typeface="Consolas" panose="020B0609020204030204" pitchFamily="49" charset="0"/>
            </a:endParaRPr>
          </a:p>
        </p:txBody>
      </p:sp>
      <p:cxnSp>
        <p:nvCxnSpPr>
          <p:cNvPr id="5" name="直線コネクタ 4"/>
          <p:cNvCxnSpPr/>
          <p:nvPr/>
        </p:nvCxnSpPr>
        <p:spPr bwMode="auto">
          <a:xfrm>
            <a:off x="1871970" y="6039029"/>
            <a:ext cx="1620018"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6" name="直線コネクタ 5"/>
          <p:cNvCxnSpPr/>
          <p:nvPr/>
        </p:nvCxnSpPr>
        <p:spPr bwMode="auto">
          <a:xfrm flipV="1">
            <a:off x="3491988" y="5049018"/>
            <a:ext cx="1080012" cy="99001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8" name="直線コネクタ 7"/>
          <p:cNvCxnSpPr/>
          <p:nvPr/>
        </p:nvCxnSpPr>
        <p:spPr bwMode="auto">
          <a:xfrm flipV="1">
            <a:off x="4572000" y="5049018"/>
            <a:ext cx="1800020" cy="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328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SIZE &lt;= CAP</a:t>
            </a:r>
            <a:r>
              <a:rPr lang="ja-JP" altLang="en-US" dirty="0"/>
              <a:t>：定速（速い）</a:t>
            </a:r>
            <a:endParaRPr lang="en-US" altLang="ja-JP" dirty="0"/>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常にキャッシュに </a:t>
            </a:r>
            <a:r>
              <a:rPr kumimoji="1" lang="en-US" altLang="ja-JP"/>
              <a:t>SIZE </a:t>
            </a:r>
            <a:r>
              <a:rPr lang="ja-JP" altLang="en-US" dirty="0"/>
              <a:t>分のデータ乗ってるので速い</a:t>
            </a:r>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12" name="正方形/長方形 11"/>
          <p:cNvSpPr/>
          <p:nvPr/>
        </p:nvSpPr>
        <p:spPr bwMode="auto">
          <a:xfrm>
            <a:off x="1691968" y="2888994"/>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3" name="直線矢印コネクタ 12"/>
          <p:cNvCxnSpPr/>
          <p:nvPr/>
        </p:nvCxnSpPr>
        <p:spPr bwMode="auto">
          <a:xfrm>
            <a:off x="1691968" y="3429000"/>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7" name="正方形/長方形 16"/>
          <p:cNvSpPr/>
          <p:nvPr/>
        </p:nvSpPr>
        <p:spPr bwMode="auto">
          <a:xfrm>
            <a:off x="1691968" y="4509012"/>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1691968" y="4509012"/>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495901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3535076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lang="ja-JP" altLang="en-US" dirty="0"/>
              <a:t>次回は紫の分のみヒットする</a:t>
            </a:r>
            <a:endParaRPr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360000" lvl="1"/>
            <a:r>
              <a:rPr lang="en-US" altLang="ja-JP" b="1" dirty="0">
                <a:solidFill>
                  <a:schemeClr val="bg1"/>
                </a:solidFill>
                <a:latin typeface="+mn-ea"/>
                <a:ea typeface="+mn-ea"/>
              </a:rPr>
              <a:t>CAP×2 &lt; SIZE</a:t>
            </a:r>
            <a:r>
              <a:rPr lang="ja-JP" altLang="en-US" b="1" dirty="0">
                <a:solidFill>
                  <a:schemeClr val="bg1"/>
                </a:solidFill>
                <a:latin typeface="+mn-ea"/>
                <a:ea typeface="+mn-ea"/>
              </a:rPr>
              <a:t>：</a:t>
            </a:r>
            <a:r>
              <a:rPr lang="en-US" altLang="ja-JP" b="1" dirty="0">
                <a:solidFill>
                  <a:schemeClr val="bg1"/>
                </a:solidFill>
                <a:latin typeface="+mn-ea"/>
                <a:ea typeface="+mn-ea"/>
              </a:rPr>
              <a:t>	</a:t>
            </a:r>
            <a:r>
              <a:rPr lang="ja-JP" altLang="en-US" b="1" dirty="0">
                <a:solidFill>
                  <a:schemeClr val="bg1"/>
                </a:solidFill>
                <a:latin typeface="+mn-ea"/>
                <a:ea typeface="+mn-ea"/>
              </a:rPr>
              <a:t>定速（遅い）</a:t>
            </a:r>
            <a:endParaRPr lang="en-US" altLang="ja-JP" b="1" dirty="0">
              <a:solidFill>
                <a:schemeClr val="bg1"/>
              </a:solidFill>
              <a:latin typeface="+mn-ea"/>
              <a:ea typeface="+mn-ea"/>
            </a:endParaRPr>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kumimoji="1" lang="ja-JP" altLang="en-US" dirty="0"/>
              <a:t>全くヒットしなくなる</a:t>
            </a:r>
          </a:p>
        </p:txBody>
      </p:sp>
      <p:sp>
        <p:nvSpPr>
          <p:cNvPr id="4" name="正方形/長方形 3"/>
          <p:cNvSpPr/>
          <p:nvPr/>
        </p:nvSpPr>
        <p:spPr bwMode="auto">
          <a:xfrm>
            <a:off x="1691968" y="1628980"/>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5760064"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8" y="2888994"/>
            <a:ext cx="2880031"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4572000" y="2888994"/>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左から順に（緑，紫）アクセス</a:t>
            </a:r>
            <a:r>
              <a:rPr lang="ja-JP" altLang="en-US" kern="0" dirty="0" err="1"/>
              <a:t>するとすると</a:t>
            </a:r>
            <a:r>
              <a:rPr lang="en-US" altLang="ja-JP" kern="0" dirty="0"/>
              <a:t>…</a:t>
            </a:r>
            <a:endParaRPr lang="ja-JP" altLang="en-US" kern="0" dirty="0"/>
          </a:p>
        </p:txBody>
      </p:sp>
      <p:sp>
        <p:nvSpPr>
          <p:cNvPr id="21" name="正方形/長方形 20"/>
          <p:cNvSpPr/>
          <p:nvPr/>
        </p:nvSpPr>
        <p:spPr bwMode="auto">
          <a:xfrm>
            <a:off x="1691968" y="4779015"/>
            <a:ext cx="2880032"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9905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49" y="5769026"/>
            <a:ext cx="8730097" cy="539699"/>
          </a:xfrm>
        </p:spPr>
        <p:txBody>
          <a:bodyPr/>
          <a:lstStyle/>
          <a:p>
            <a:pPr lvl="1"/>
            <a:r>
              <a:rPr kumimoji="1" lang="ja-JP" altLang="en-US" dirty="0"/>
              <a:t>縦軸を基数</a:t>
            </a:r>
            <a:r>
              <a:rPr kumimoji="1" lang="en-US" altLang="ja-JP" dirty="0"/>
              <a:t>10</a:t>
            </a:r>
            <a:r>
              <a:rPr kumimoji="1" lang="ja-JP" altLang="en-US" dirty="0"/>
              <a:t>の対数軸，横軸を基数２の対数軸に</a:t>
            </a:r>
            <a:endParaRPr kumimoji="1" lang="en-US" altLang="ja-JP" dirty="0"/>
          </a:p>
          <a:p>
            <a:pPr lvl="1"/>
            <a:r>
              <a:rPr kumimoji="1" lang="ja-JP" altLang="en-US" dirty="0"/>
              <a:t>低次キャッシュの内容は必ず高次に含まれる仕様</a:t>
            </a:r>
            <a:endParaRPr kumimoji="1" lang="en-US" altLang="ja-JP" dirty="0"/>
          </a:p>
          <a:p>
            <a:pPr lvl="2"/>
            <a:r>
              <a:rPr kumimoji="1" lang="ja-JP" altLang="en-US" dirty="0"/>
              <a:t>（そうなるかはメーカーや世代に依存．含まれないこともある</a:t>
            </a:r>
            <a:endParaRPr kumimoji="1" lang="en-US" altLang="ja-JP" dirty="0"/>
          </a:p>
          <a:p>
            <a:pPr lvl="2"/>
            <a:r>
              <a:rPr kumimoji="1" lang="en-US" altLang="ja-JP" dirty="0"/>
              <a:t>256KB+32KB </a:t>
            </a:r>
            <a:r>
              <a:rPr kumimoji="1" lang="ja-JP" altLang="en-US" dirty="0"/>
              <a:t>ではなく </a:t>
            </a:r>
            <a:r>
              <a:rPr kumimoji="1" lang="en-US" altLang="ja-JP" dirty="0"/>
              <a:t>256KB </a:t>
            </a:r>
            <a:r>
              <a:rPr kumimoji="1" lang="ja-JP" altLang="en-US" dirty="0"/>
              <a:t>で変化しはじめる</a:t>
            </a:r>
            <a:endParaRPr kumimoji="1" lang="en-US" altLang="ja-JP"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少し授業と話が逸れてしまうかもしれませんが、深層学習などを使用する際の</a:t>
            </a:r>
            <a:r>
              <a:rPr kumimoji="1" lang="en-US" altLang="ja-JP" dirty="0"/>
              <a:t>GPU</a:t>
            </a:r>
            <a:r>
              <a:rPr kumimoji="1" lang="ja-JP" altLang="en-US" dirty="0"/>
              <a:t>設定はなぜあんなにも面倒で難しいのでしょうか。現在設定をしているのですが、とてもストレスに感じます。</a:t>
            </a:r>
          </a:p>
          <a:p>
            <a:endParaRPr kumimoji="1" lang="ja-JP" altLang="en-US" dirty="0"/>
          </a:p>
        </p:txBody>
      </p:sp>
    </p:spTree>
    <p:extLst>
      <p:ext uri="{BB962C8B-B14F-4D97-AF65-F5344CB8AC3E}">
        <p14:creationId xmlns:p14="http://schemas.microsoft.com/office/powerpoint/2010/main" val="69917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数十</a:t>
            </a:r>
            <a:r>
              <a:rPr kumimoji="1" lang="en-US" altLang="ja-JP" dirty="0"/>
              <a:t>KB</a:t>
            </a:r>
            <a:r>
              <a:rPr kumimoji="1" lang="ja-JP" altLang="en-US" dirty="0"/>
              <a:t>，数百</a:t>
            </a:r>
            <a:r>
              <a:rPr kumimoji="1" lang="en-US" altLang="ja-JP" dirty="0"/>
              <a:t>KB</a:t>
            </a:r>
            <a:r>
              <a:rPr kumimoji="1" lang="ja-JP" altLang="en-US" dirty="0" err="1"/>
              <a:t>，</a:t>
            </a:r>
            <a:r>
              <a:rPr kumimoji="1" lang="ja-JP" altLang="en-US" dirty="0"/>
              <a:t>数</a:t>
            </a:r>
            <a:r>
              <a:rPr kumimoji="1" lang="en-US" altLang="ja-JP" dirty="0"/>
              <a:t>MB </a:t>
            </a:r>
            <a:r>
              <a:rPr kumimoji="1" lang="ja-JP" altLang="en-US" dirty="0"/>
              <a:t>あたりに典型的に壁があることを覚えておくとよい</a:t>
            </a:r>
            <a:endParaRPr kumimoji="1" lang="en-US" altLang="ja-JP" dirty="0"/>
          </a:p>
          <a:p>
            <a:pPr lvl="1"/>
            <a:r>
              <a:rPr lang="en-US" altLang="ja-JP" dirty="0"/>
              <a:t>L1 </a:t>
            </a:r>
            <a:r>
              <a:rPr lang="ja-JP" altLang="en-US" dirty="0"/>
              <a:t>に収まっていれば，最高速が出せる</a:t>
            </a:r>
            <a:endParaRPr lang="en-US" altLang="ja-JP" dirty="0"/>
          </a:p>
          <a:p>
            <a:pPr lvl="1"/>
            <a:r>
              <a:rPr kumimoji="1" lang="ja-JP" altLang="en-US" dirty="0"/>
              <a:t>実際には色んなデータが同時にキャッシュを使うので，もう少し少なめを意識した方がよい</a:t>
            </a:r>
            <a:endParaRPr kumimoji="1" lang="en-US" altLang="ja-JP" dirty="0"/>
          </a:p>
        </p:txBody>
      </p:sp>
    </p:spTree>
    <p:extLst>
      <p:ext uri="{BB962C8B-B14F-4D97-AF65-F5344CB8AC3E}">
        <p14:creationId xmlns:p14="http://schemas.microsoft.com/office/powerpoint/2010/main" val="60880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キャッシュ容量を意識した最適化２</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現実には，具体的なキャッシュ容量をそこまで意識しないでもよい</a:t>
            </a:r>
            <a:endParaRPr lang="en-US" altLang="ja-JP" dirty="0"/>
          </a:p>
          <a:p>
            <a:pPr lvl="1"/>
            <a:r>
              <a:rPr lang="ja-JP" altLang="en-US" dirty="0"/>
              <a:t>アクセス範囲が小さくなるよう心がけるだけでも十分効果がある</a:t>
            </a:r>
            <a:endParaRPr lang="en-US" altLang="ja-JP" dirty="0"/>
          </a:p>
          <a:p>
            <a:pPr lvl="1"/>
            <a:r>
              <a:rPr lang="ja-JP" altLang="en-US" dirty="0"/>
              <a:t>範囲が容量を超えても，ただちに効果がなくなるわけではない</a:t>
            </a:r>
            <a:endParaRPr lang="en-US" altLang="ja-JP" dirty="0"/>
          </a:p>
          <a:p>
            <a:pPr lvl="2"/>
            <a:r>
              <a:rPr lang="en-US" altLang="ja-JP" dirty="0"/>
              <a:t>2</a:t>
            </a:r>
            <a:r>
              <a:rPr lang="ja-JP" altLang="en-US" dirty="0"/>
              <a:t>倍ぐらいまでは効果が持続する</a:t>
            </a:r>
            <a:endParaRPr lang="en-US" altLang="ja-JP" dirty="0"/>
          </a:p>
          <a:p>
            <a:pPr lvl="2"/>
            <a:r>
              <a:rPr kumimoji="1" lang="ja-JP" altLang="en-US" dirty="0"/>
              <a:t>階層化されているので，どっかの階層にひっかかるようになるだけでも効果がある</a:t>
            </a:r>
            <a:endParaRPr kumimoji="1" lang="en-US" altLang="ja-JP" dirty="0"/>
          </a:p>
        </p:txBody>
      </p:sp>
    </p:spTree>
    <p:extLst>
      <p:ext uri="{BB962C8B-B14F-4D97-AF65-F5344CB8AC3E}">
        <p14:creationId xmlns:p14="http://schemas.microsoft.com/office/powerpoint/2010/main" val="347579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最近はまた階層のトレンドが変わりつつある</a:t>
            </a:r>
            <a:endParaRPr lang="en-US" altLang="ja-JP" dirty="0"/>
          </a:p>
        </p:txBody>
      </p:sp>
      <p:sp>
        <p:nvSpPr>
          <p:cNvPr id="3" name="テキスト プレースホルダー 2"/>
          <p:cNvSpPr>
            <a:spLocks noGrp="1"/>
          </p:cNvSpPr>
          <p:nvPr>
            <p:ph type="body" sz="quarter" idx="10"/>
          </p:nvPr>
        </p:nvSpPr>
        <p:spPr>
          <a:xfrm>
            <a:off x="431954" y="1088975"/>
            <a:ext cx="8460094" cy="2700030"/>
          </a:xfrm>
        </p:spPr>
        <p:txBody>
          <a:bodyPr/>
          <a:lstStyle/>
          <a:p>
            <a:r>
              <a:rPr lang="ja-JP" altLang="en-US" dirty="0"/>
              <a:t>複数のコアを意識してバランスが変わっている</a:t>
            </a:r>
            <a:endParaRPr lang="en-US" altLang="ja-JP" dirty="0"/>
          </a:p>
          <a:p>
            <a:pPr lvl="1"/>
            <a:r>
              <a:rPr kumimoji="1" lang="ja-JP" altLang="en-US" dirty="0"/>
              <a:t>新しい </a:t>
            </a:r>
            <a:r>
              <a:rPr kumimoji="1" lang="en-US" altLang="ja-JP" dirty="0"/>
              <a:t>Intel Xeon </a:t>
            </a:r>
            <a:r>
              <a:rPr kumimoji="1" lang="ja-JP" altLang="en-US" dirty="0"/>
              <a:t>だと </a:t>
            </a:r>
            <a:r>
              <a:rPr kumimoji="1" lang="en-US" altLang="ja-JP" dirty="0"/>
              <a:t>L2 </a:t>
            </a:r>
            <a:r>
              <a:rPr kumimoji="1" lang="ja-JP" altLang="en-US" dirty="0"/>
              <a:t>を大きく，</a:t>
            </a:r>
            <a:r>
              <a:rPr kumimoji="1" lang="en-US" altLang="ja-JP" dirty="0"/>
              <a:t>L3 </a:t>
            </a:r>
            <a:r>
              <a:rPr kumimoji="1" lang="ja-JP" altLang="en-US" dirty="0"/>
              <a:t>を小さく</a:t>
            </a:r>
            <a:endParaRPr kumimoji="1" lang="en-US" altLang="ja-JP" dirty="0"/>
          </a:p>
          <a:p>
            <a:pPr lvl="1"/>
            <a:r>
              <a:rPr lang="ja-JP" altLang="en-US" dirty="0"/>
              <a:t>各コアの </a:t>
            </a:r>
            <a:r>
              <a:rPr lang="en-US" altLang="ja-JP" dirty="0"/>
              <a:t>L2 </a:t>
            </a:r>
            <a:r>
              <a:rPr lang="ja-JP" altLang="en-US" dirty="0"/>
              <a:t>は </a:t>
            </a:r>
            <a:r>
              <a:rPr lang="en-US" altLang="ja-JP" dirty="0"/>
              <a:t>1MB </a:t>
            </a:r>
            <a:r>
              <a:rPr lang="ja-JP" altLang="en-US" dirty="0"/>
              <a:t>ぐらいで， </a:t>
            </a:r>
            <a:r>
              <a:rPr lang="en-US" altLang="ja-JP" dirty="0"/>
              <a:t>L3 </a:t>
            </a:r>
            <a:r>
              <a:rPr lang="ja-JP" altLang="en-US" dirty="0"/>
              <a:t>が各コアから溢れたデータの受け皿に</a:t>
            </a:r>
            <a:endParaRPr kumimoji="1" lang="en-US" altLang="ja-JP" dirty="0"/>
          </a:p>
        </p:txBody>
      </p:sp>
      <p:sp>
        <p:nvSpPr>
          <p:cNvPr id="5" name="角丸四角形 5">
            <a:extLst>
              <a:ext uri="{FF2B5EF4-FFF2-40B4-BE49-F238E27FC236}">
                <a16:creationId xmlns:a16="http://schemas.microsoft.com/office/drawing/2014/main" id="{B77E8148-9AD3-491C-9105-A51AE66914B2}"/>
              </a:ext>
            </a:extLst>
          </p:cNvPr>
          <p:cNvSpPr/>
          <p:nvPr/>
        </p:nvSpPr>
        <p:spPr bwMode="auto">
          <a:xfrm>
            <a:off x="701957"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7" name="角丸四角形 5">
            <a:extLst>
              <a:ext uri="{FF2B5EF4-FFF2-40B4-BE49-F238E27FC236}">
                <a16:creationId xmlns:a16="http://schemas.microsoft.com/office/drawing/2014/main" id="{255EB910-6705-4DC1-818C-19975EAA2B13}"/>
              </a:ext>
            </a:extLst>
          </p:cNvPr>
          <p:cNvSpPr/>
          <p:nvPr/>
        </p:nvSpPr>
        <p:spPr bwMode="auto">
          <a:xfrm>
            <a:off x="701957"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8" name="角丸四角形 5">
            <a:extLst>
              <a:ext uri="{FF2B5EF4-FFF2-40B4-BE49-F238E27FC236}">
                <a16:creationId xmlns:a16="http://schemas.microsoft.com/office/drawing/2014/main" id="{6B40E86C-0B9E-425F-A4C5-457BD1A141CF}"/>
              </a:ext>
            </a:extLst>
          </p:cNvPr>
          <p:cNvSpPr/>
          <p:nvPr/>
        </p:nvSpPr>
        <p:spPr bwMode="auto">
          <a:xfrm>
            <a:off x="611956" y="5409021"/>
            <a:ext cx="3150035"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endParaRPr kumimoji="1" lang="en-US" altLang="ja-JP" sz="1600" b="1" dirty="0">
              <a:solidFill>
                <a:schemeClr val="tx1">
                  <a:lumMod val="75000"/>
                  <a:lumOff val="25000"/>
                </a:schemeClr>
              </a:solidFill>
              <a:latin typeface="+mn-ea"/>
            </a:endParaRPr>
          </a:p>
          <a:p>
            <a:pPr algn="ctr"/>
            <a:r>
              <a:rPr lang="en-US" altLang="ja-JP" sz="1600" b="1" dirty="0">
                <a:solidFill>
                  <a:schemeClr val="tx1">
                    <a:lumMod val="75000"/>
                    <a:lumOff val="25000"/>
                  </a:schemeClr>
                </a:solidFill>
                <a:latin typeface="+mn-ea"/>
              </a:rPr>
              <a:t>8MB</a:t>
            </a:r>
            <a:endParaRPr kumimoji="1" lang="ja-JP" altLang="en-US" sz="1600" b="1"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16FDF792-0CB5-4495-9411-9C6710663D6C}"/>
              </a:ext>
            </a:extLst>
          </p:cNvPr>
          <p:cNvSpPr/>
          <p:nvPr/>
        </p:nvSpPr>
        <p:spPr bwMode="auto">
          <a:xfrm>
            <a:off x="1511966"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8848D634-B2B6-4E55-AFCC-5042C29E9663}"/>
              </a:ext>
            </a:extLst>
          </p:cNvPr>
          <p:cNvSpPr/>
          <p:nvPr/>
        </p:nvSpPr>
        <p:spPr bwMode="auto">
          <a:xfrm>
            <a:off x="2321975"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4" name="角丸四角形 5">
            <a:extLst>
              <a:ext uri="{FF2B5EF4-FFF2-40B4-BE49-F238E27FC236}">
                <a16:creationId xmlns:a16="http://schemas.microsoft.com/office/drawing/2014/main" id="{487A1997-428A-4FA6-A3F0-269D5E44659D}"/>
              </a:ext>
            </a:extLst>
          </p:cNvPr>
          <p:cNvSpPr/>
          <p:nvPr/>
        </p:nvSpPr>
        <p:spPr bwMode="auto">
          <a:xfrm>
            <a:off x="3131984"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15" name="角丸四角形 5">
            <a:extLst>
              <a:ext uri="{FF2B5EF4-FFF2-40B4-BE49-F238E27FC236}">
                <a16:creationId xmlns:a16="http://schemas.microsoft.com/office/drawing/2014/main" id="{8AA9C2F9-ED42-4A3C-836B-4B34A37A2A3E}"/>
              </a:ext>
            </a:extLst>
          </p:cNvPr>
          <p:cNvSpPr/>
          <p:nvPr/>
        </p:nvSpPr>
        <p:spPr bwMode="auto">
          <a:xfrm>
            <a:off x="1511966"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6" name="角丸四角形 5">
            <a:extLst>
              <a:ext uri="{FF2B5EF4-FFF2-40B4-BE49-F238E27FC236}">
                <a16:creationId xmlns:a16="http://schemas.microsoft.com/office/drawing/2014/main" id="{DCDD3A74-5A3B-4F0C-84AD-DB6F0DCA227E}"/>
              </a:ext>
            </a:extLst>
          </p:cNvPr>
          <p:cNvSpPr/>
          <p:nvPr/>
        </p:nvSpPr>
        <p:spPr bwMode="auto">
          <a:xfrm>
            <a:off x="2321975"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7" name="角丸四角形 5">
            <a:extLst>
              <a:ext uri="{FF2B5EF4-FFF2-40B4-BE49-F238E27FC236}">
                <a16:creationId xmlns:a16="http://schemas.microsoft.com/office/drawing/2014/main" id="{FD96B451-2513-41B3-A21E-44CD12F80DA2}"/>
              </a:ext>
            </a:extLst>
          </p:cNvPr>
          <p:cNvSpPr/>
          <p:nvPr/>
        </p:nvSpPr>
        <p:spPr bwMode="auto">
          <a:xfrm>
            <a:off x="3131984" y="4869016"/>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kumimoji="1" lang="en-US" altLang="ja-JP" sz="1200" b="1" dirty="0">
                <a:solidFill>
                  <a:schemeClr val="tx1">
                    <a:lumMod val="75000"/>
                    <a:lumOff val="25000"/>
                  </a:schemeClr>
                </a:solidFill>
                <a:latin typeface="+mn-ea"/>
              </a:rPr>
              <a:t>256KB</a:t>
            </a:r>
            <a:endParaRPr kumimoji="1" lang="ja-JP" altLang="en-US" sz="1200" b="1" dirty="0">
              <a:solidFill>
                <a:schemeClr val="tx1">
                  <a:lumMod val="75000"/>
                  <a:lumOff val="25000"/>
                </a:schemeClr>
              </a:solidFill>
              <a:latin typeface="+mn-ea"/>
            </a:endParaRPr>
          </a:p>
        </p:txBody>
      </p:sp>
      <p:sp>
        <p:nvSpPr>
          <p:cNvPr id="18" name="角丸四角形 5">
            <a:extLst>
              <a:ext uri="{FF2B5EF4-FFF2-40B4-BE49-F238E27FC236}">
                <a16:creationId xmlns:a16="http://schemas.microsoft.com/office/drawing/2014/main" id="{01BFC229-FF65-406E-9A76-4BA183E4A503}"/>
              </a:ext>
            </a:extLst>
          </p:cNvPr>
          <p:cNvSpPr/>
          <p:nvPr/>
        </p:nvSpPr>
        <p:spPr bwMode="auto">
          <a:xfrm>
            <a:off x="4572000"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19" name="角丸四角形 5">
            <a:extLst>
              <a:ext uri="{FF2B5EF4-FFF2-40B4-BE49-F238E27FC236}">
                <a16:creationId xmlns:a16="http://schemas.microsoft.com/office/drawing/2014/main" id="{F37F6477-9282-4999-895F-265E109EBB70}"/>
              </a:ext>
            </a:extLst>
          </p:cNvPr>
          <p:cNvSpPr/>
          <p:nvPr/>
        </p:nvSpPr>
        <p:spPr bwMode="auto">
          <a:xfrm>
            <a:off x="4662001"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0" name="角丸四角形 5">
            <a:extLst>
              <a:ext uri="{FF2B5EF4-FFF2-40B4-BE49-F238E27FC236}">
                <a16:creationId xmlns:a16="http://schemas.microsoft.com/office/drawing/2014/main" id="{11988645-B167-419A-9D3D-DE65B84CA663}"/>
              </a:ext>
            </a:extLst>
          </p:cNvPr>
          <p:cNvSpPr/>
          <p:nvPr/>
        </p:nvSpPr>
        <p:spPr bwMode="auto">
          <a:xfrm>
            <a:off x="4572000" y="6219031"/>
            <a:ext cx="315003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b="1" dirty="0">
                <a:solidFill>
                  <a:schemeClr val="tx1">
                    <a:lumMod val="75000"/>
                    <a:lumOff val="25000"/>
                  </a:schemeClr>
                </a:solidFill>
                <a:latin typeface="+mn-ea"/>
              </a:rPr>
              <a:t>L3 </a:t>
            </a:r>
            <a:r>
              <a:rPr kumimoji="1" lang="ja-JP" altLang="en-US" sz="1400" b="1" dirty="0">
                <a:solidFill>
                  <a:schemeClr val="tx1">
                    <a:lumMod val="75000"/>
                    <a:lumOff val="25000"/>
                  </a:schemeClr>
                </a:solidFill>
                <a:latin typeface="+mn-ea"/>
              </a:rPr>
              <a:t>キャッシュ </a:t>
            </a:r>
            <a:r>
              <a:rPr lang="ja-JP" altLang="en-US" sz="1400" b="1" dirty="0">
                <a:solidFill>
                  <a:schemeClr val="tx1">
                    <a:lumMod val="75000"/>
                    <a:lumOff val="25000"/>
                  </a:schemeClr>
                </a:solidFill>
                <a:latin typeface="+mn-ea"/>
              </a:rPr>
              <a:t>４</a:t>
            </a:r>
            <a:r>
              <a:rPr lang="en-US" altLang="ja-JP" sz="1400" b="1" dirty="0">
                <a:solidFill>
                  <a:schemeClr val="tx1">
                    <a:lumMod val="75000"/>
                    <a:lumOff val="25000"/>
                  </a:schemeClr>
                </a:solidFill>
                <a:latin typeface="+mn-ea"/>
              </a:rPr>
              <a:t>MB</a:t>
            </a:r>
            <a:endParaRPr kumimoji="1" lang="ja-JP" altLang="en-US" sz="1400" b="1" dirty="0">
              <a:solidFill>
                <a:schemeClr val="tx1">
                  <a:lumMod val="75000"/>
                  <a:lumOff val="25000"/>
                </a:schemeClr>
              </a:solidFill>
              <a:latin typeface="+mn-ea"/>
            </a:endParaRPr>
          </a:p>
        </p:txBody>
      </p:sp>
      <p:sp>
        <p:nvSpPr>
          <p:cNvPr id="21" name="角丸四角形 5">
            <a:extLst>
              <a:ext uri="{FF2B5EF4-FFF2-40B4-BE49-F238E27FC236}">
                <a16:creationId xmlns:a16="http://schemas.microsoft.com/office/drawing/2014/main" id="{99F13ADE-BB58-4670-B2CA-0AF0FC636E70}"/>
              </a:ext>
            </a:extLst>
          </p:cNvPr>
          <p:cNvSpPr/>
          <p:nvPr/>
        </p:nvSpPr>
        <p:spPr bwMode="auto">
          <a:xfrm>
            <a:off x="5472010"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2" name="角丸四角形 5">
            <a:extLst>
              <a:ext uri="{FF2B5EF4-FFF2-40B4-BE49-F238E27FC236}">
                <a16:creationId xmlns:a16="http://schemas.microsoft.com/office/drawing/2014/main" id="{EF3F0BC7-8502-4A73-91D7-1A0C6F89424B}"/>
              </a:ext>
            </a:extLst>
          </p:cNvPr>
          <p:cNvSpPr/>
          <p:nvPr/>
        </p:nvSpPr>
        <p:spPr bwMode="auto">
          <a:xfrm>
            <a:off x="6282019"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3" name="角丸四角形 5">
            <a:extLst>
              <a:ext uri="{FF2B5EF4-FFF2-40B4-BE49-F238E27FC236}">
                <a16:creationId xmlns:a16="http://schemas.microsoft.com/office/drawing/2014/main" id="{6F25A6A9-3265-4BAC-AE93-1F4A738FA603}"/>
              </a:ext>
            </a:extLst>
          </p:cNvPr>
          <p:cNvSpPr/>
          <p:nvPr/>
        </p:nvSpPr>
        <p:spPr bwMode="auto">
          <a:xfrm>
            <a:off x="7092028" y="4239009"/>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core</a:t>
            </a:r>
            <a:endParaRPr kumimoji="1" lang="ja-JP" altLang="en-US" sz="1600" b="1" dirty="0">
              <a:solidFill>
                <a:schemeClr val="tx1">
                  <a:lumMod val="75000"/>
                  <a:lumOff val="25000"/>
                </a:schemeClr>
              </a:solidFill>
              <a:latin typeface="+mn-ea"/>
            </a:endParaRPr>
          </a:p>
        </p:txBody>
      </p:sp>
      <p:sp>
        <p:nvSpPr>
          <p:cNvPr id="27" name="角丸四角形 5">
            <a:extLst>
              <a:ext uri="{FF2B5EF4-FFF2-40B4-BE49-F238E27FC236}">
                <a16:creationId xmlns:a16="http://schemas.microsoft.com/office/drawing/2014/main" id="{1C1E786D-02A5-447D-9AD6-09AC31DDCBB5}"/>
              </a:ext>
            </a:extLst>
          </p:cNvPr>
          <p:cNvSpPr/>
          <p:nvPr/>
        </p:nvSpPr>
        <p:spPr bwMode="auto">
          <a:xfrm>
            <a:off x="6192018"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8" name="角丸四角形 5">
            <a:extLst>
              <a:ext uri="{FF2B5EF4-FFF2-40B4-BE49-F238E27FC236}">
                <a16:creationId xmlns:a16="http://schemas.microsoft.com/office/drawing/2014/main" id="{04208E44-A729-44D7-8DD2-99FE86C1463D}"/>
              </a:ext>
            </a:extLst>
          </p:cNvPr>
          <p:cNvSpPr/>
          <p:nvPr/>
        </p:nvSpPr>
        <p:spPr bwMode="auto">
          <a:xfrm>
            <a:off x="5382009"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
        <p:nvSpPr>
          <p:cNvPr id="29" name="角丸四角形 5">
            <a:extLst>
              <a:ext uri="{FF2B5EF4-FFF2-40B4-BE49-F238E27FC236}">
                <a16:creationId xmlns:a16="http://schemas.microsoft.com/office/drawing/2014/main" id="{DCD0DA46-FC92-47F5-A665-2FB024F192D2}"/>
              </a:ext>
            </a:extLst>
          </p:cNvPr>
          <p:cNvSpPr/>
          <p:nvPr/>
        </p:nvSpPr>
        <p:spPr bwMode="auto">
          <a:xfrm>
            <a:off x="7002027" y="4869016"/>
            <a:ext cx="720008" cy="1170013"/>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1">
                    <a:lumMod val="75000"/>
                    <a:lumOff val="25000"/>
                  </a:schemeClr>
                </a:solidFill>
                <a:latin typeface="+mn-ea"/>
              </a:rPr>
              <a:t>L</a:t>
            </a:r>
            <a:r>
              <a:rPr lang="en-US" altLang="ja-JP" sz="1200" b="1" dirty="0">
                <a:solidFill>
                  <a:schemeClr val="tx1">
                    <a:lumMod val="75000"/>
                    <a:lumOff val="25000"/>
                  </a:schemeClr>
                </a:solidFill>
                <a:latin typeface="+mn-ea"/>
              </a:rPr>
              <a:t>2</a:t>
            </a:r>
          </a:p>
          <a:p>
            <a:pPr algn="ctr"/>
            <a:r>
              <a:rPr lang="en-US" altLang="ja-JP" sz="1200" b="1" dirty="0">
                <a:solidFill>
                  <a:schemeClr val="tx1">
                    <a:lumMod val="75000"/>
                    <a:lumOff val="25000"/>
                  </a:schemeClr>
                </a:solidFill>
                <a:latin typeface="+mn-ea"/>
              </a:rPr>
              <a:t>1M</a:t>
            </a:r>
            <a:r>
              <a:rPr kumimoji="1" lang="en-US" altLang="ja-JP" sz="1200" b="1" dirty="0">
                <a:solidFill>
                  <a:schemeClr val="tx1">
                    <a:lumMod val="75000"/>
                    <a:lumOff val="25000"/>
                  </a:schemeClr>
                </a:solidFill>
                <a:latin typeface="+mn-ea"/>
              </a:rPr>
              <a:t>B</a:t>
            </a:r>
            <a:endParaRPr kumimoji="1" lang="ja-JP" altLang="en-US" sz="1200" b="1" dirty="0">
              <a:solidFill>
                <a:schemeClr val="tx1">
                  <a:lumMod val="75000"/>
                  <a:lumOff val="25000"/>
                </a:schemeClr>
              </a:solidFill>
              <a:latin typeface="+mn-ea"/>
            </a:endParaRPr>
          </a:p>
        </p:txBody>
      </p:sp>
    </p:spTree>
    <p:extLst>
      <p:ext uri="{BB962C8B-B14F-4D97-AF65-F5344CB8AC3E}">
        <p14:creationId xmlns:p14="http://schemas.microsoft.com/office/powerpoint/2010/main" val="2864797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より大容量のメモリを使う場合</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t>実際にはさらに上に，メモリ容量の壁がある</a:t>
            </a:r>
            <a:endParaRPr kumimoji="1" lang="en-US" altLang="ja-JP" dirty="0"/>
          </a:p>
          <a:p>
            <a:pPr lvl="1"/>
            <a:r>
              <a:rPr kumimoji="1" lang="ja-JP" altLang="en-US" dirty="0"/>
              <a:t>物理メモリを超えた容量を使う場合，ハードディスクが使われる</a:t>
            </a:r>
            <a:endParaRPr kumimoji="1" lang="en-US" altLang="ja-JP" dirty="0"/>
          </a:p>
          <a:p>
            <a:pPr lvl="1"/>
            <a:r>
              <a:rPr kumimoji="1" lang="ja-JP" altLang="en-US" dirty="0"/>
              <a:t>この場合，メイン・メモリがハードディスクのキャッシュになる</a:t>
            </a:r>
            <a:endParaRPr kumimoji="1" lang="en-US" altLang="ja-JP" dirty="0"/>
          </a:p>
          <a:p>
            <a:r>
              <a:rPr kumimoji="1" lang="ja-JP" altLang="en-US" dirty="0"/>
              <a:t>ハード・ディスクはミリ秒単位でアクセスに時間がかかる</a:t>
            </a:r>
            <a:endParaRPr kumimoji="1" lang="en-US" altLang="ja-JP" dirty="0"/>
          </a:p>
          <a:p>
            <a:pPr lvl="1"/>
            <a:r>
              <a:rPr kumimoji="1" lang="ja-JP" altLang="en-US" dirty="0"/>
              <a:t>物理的に回っている円盤だから，読み出し時の位置合わせが大変</a:t>
            </a:r>
            <a:endParaRPr kumimoji="1" lang="en-US" altLang="ja-JP" dirty="0"/>
          </a:p>
          <a:p>
            <a:pPr lvl="1"/>
            <a:r>
              <a:rPr kumimoji="1" lang="ja-JP" altLang="en-US" dirty="0"/>
              <a:t>メイン・メモリは</a:t>
            </a:r>
            <a:r>
              <a:rPr kumimoji="1" lang="en-US" altLang="ja-JP" dirty="0"/>
              <a:t>100</a:t>
            </a:r>
            <a:r>
              <a:rPr kumimoji="1" lang="ja-JP" altLang="en-US" dirty="0"/>
              <a:t>ナノ秒程度なので，極めて遅い</a:t>
            </a:r>
            <a:endParaRPr kumimoji="1" lang="en-US" altLang="ja-JP" dirty="0"/>
          </a:p>
          <a:p>
            <a:pPr lvl="2"/>
            <a:r>
              <a:rPr kumimoji="1" lang="en-US" altLang="ja-JP" dirty="0"/>
              <a:t>1</a:t>
            </a:r>
            <a:r>
              <a:rPr kumimoji="1" lang="ja-JP" altLang="en-US" dirty="0"/>
              <a:t>ミリ秒 </a:t>
            </a:r>
            <a:r>
              <a:rPr kumimoji="1" lang="en-US" altLang="ja-JP" dirty="0"/>
              <a:t>= 10^6 </a:t>
            </a:r>
            <a:r>
              <a:rPr kumimoji="1" lang="ja-JP" altLang="en-US" dirty="0"/>
              <a:t>ナノ秒</a:t>
            </a:r>
          </a:p>
        </p:txBody>
      </p:sp>
    </p:spTree>
    <p:extLst>
      <p:ext uri="{BB962C8B-B14F-4D97-AF65-F5344CB8AC3E}">
        <p14:creationId xmlns:p14="http://schemas.microsoft.com/office/powerpoint/2010/main" val="2558039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a:p>
            <a:pPr marL="817200" lvl="1" indent="-457200">
              <a:buFont typeface="+mj-lt"/>
              <a:buAutoNum type="arabicPeriod"/>
            </a:pPr>
            <a:r>
              <a:rPr kumimoji="1" lang="ja-JP" altLang="en-US" b="1" dirty="0"/>
              <a:t>キャッシュのレイテンシと命令スケジューリング</a:t>
            </a:r>
            <a:endParaRPr lang="en-US" altLang="ja-JP" b="1" dirty="0"/>
          </a:p>
          <a:p>
            <a:pPr marL="457200" indent="-457200">
              <a:buFont typeface="+mj-lt"/>
              <a:buAutoNum type="arabicPeriod"/>
            </a:pPr>
            <a:r>
              <a:rPr lang="ja-JP" altLang="en-US" dirty="0"/>
              <a:t>キャッシュの構成方法</a:t>
            </a:r>
            <a:endParaRPr lang="en-US" altLang="ja-JP" dirty="0"/>
          </a:p>
        </p:txBody>
      </p:sp>
    </p:spTree>
    <p:extLst>
      <p:ext uri="{BB962C8B-B14F-4D97-AF65-F5344CB8AC3E}">
        <p14:creationId xmlns:p14="http://schemas.microsoft.com/office/powerpoint/2010/main" val="136464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kumimoji="1" lang="ja-JP" altLang="en-US" dirty="0"/>
              <a:t>キャッシュ階層ごとのレイテンシの例</a:t>
            </a:r>
            <a:endParaRPr kumimoji="1" lang="en-US" altLang="ja-JP" dirty="0"/>
          </a:p>
          <a:p>
            <a:pPr lvl="1"/>
            <a:r>
              <a:rPr lang="en-US" altLang="ja-JP" dirty="0"/>
              <a:t>L1: 4 </a:t>
            </a:r>
            <a:r>
              <a:rPr lang="ja-JP" altLang="en-US" dirty="0"/>
              <a:t>サイクル</a:t>
            </a:r>
            <a:endParaRPr lang="en-US" altLang="ja-JP" dirty="0"/>
          </a:p>
          <a:p>
            <a:pPr lvl="1"/>
            <a:r>
              <a:rPr kumimoji="1" lang="en-US" altLang="ja-JP" dirty="0"/>
              <a:t>L2: 10 </a:t>
            </a:r>
            <a:r>
              <a:rPr kumimoji="1" lang="ja-JP" altLang="en-US" dirty="0"/>
              <a:t>サイクル</a:t>
            </a:r>
            <a:endParaRPr kumimoji="1" lang="en-US" altLang="ja-JP" dirty="0"/>
          </a:p>
          <a:p>
            <a:pPr lvl="1"/>
            <a:r>
              <a:rPr lang="en-US" altLang="ja-JP" dirty="0"/>
              <a:t>L3: 30 </a:t>
            </a:r>
            <a:r>
              <a:rPr lang="ja-JP" altLang="en-US" dirty="0"/>
              <a:t>サイクル</a:t>
            </a:r>
            <a:endParaRPr lang="en-US" altLang="ja-JP" dirty="0"/>
          </a:p>
          <a:p>
            <a:pPr lvl="1"/>
            <a:r>
              <a:rPr lang="ja-JP" altLang="en-US" dirty="0"/>
              <a:t>メイン・メモリ：</a:t>
            </a:r>
            <a:r>
              <a:rPr lang="en-US" altLang="ja-JP" dirty="0"/>
              <a:t>300 </a:t>
            </a:r>
            <a:r>
              <a:rPr lang="ja-JP" altLang="en-US" dirty="0"/>
              <a:t>サイクル</a:t>
            </a:r>
            <a:endParaRPr lang="en-US" altLang="ja-JP" dirty="0"/>
          </a:p>
          <a:p>
            <a:r>
              <a:rPr lang="ja-JP" altLang="en-US" dirty="0"/>
              <a:t>命令のスケジューリング能力と関係する</a:t>
            </a:r>
            <a:endParaRPr lang="en-US" altLang="ja-JP" dirty="0"/>
          </a:p>
          <a:p>
            <a:pPr lvl="1"/>
            <a:endParaRPr kumimoji="1" lang="ja-JP" altLang="en-US" dirty="0"/>
          </a:p>
        </p:txBody>
      </p:sp>
    </p:spTree>
    <p:extLst>
      <p:ext uri="{BB962C8B-B14F-4D97-AF65-F5344CB8AC3E}">
        <p14:creationId xmlns:p14="http://schemas.microsoft.com/office/powerpoint/2010/main" val="340010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161951" y="4419011"/>
            <a:ext cx="8730097" cy="1709712"/>
          </a:xfrm>
        </p:spPr>
        <p:txBody>
          <a:bodyPr/>
          <a:lstStyle/>
          <a:p>
            <a:r>
              <a:rPr kumimoji="1" lang="en-US" altLang="ja-JP" dirty="0"/>
              <a:t>L1 </a:t>
            </a:r>
            <a:r>
              <a:rPr kumimoji="1" lang="ja-JP" altLang="en-US" dirty="0"/>
              <a:t>レイテンシが</a:t>
            </a:r>
            <a:r>
              <a:rPr kumimoji="1" lang="en-US" altLang="ja-JP" dirty="0"/>
              <a:t>4</a:t>
            </a:r>
            <a:r>
              <a:rPr kumimoji="1" lang="ja-JP" altLang="en-US" dirty="0"/>
              <a:t>サイクル </a:t>
            </a:r>
            <a:r>
              <a:rPr kumimoji="1" lang="en-US" altLang="ja-JP" dirty="0"/>
              <a:t>= </a:t>
            </a:r>
            <a:endParaRPr lang="en-US" altLang="ja-JP" dirty="0"/>
          </a:p>
          <a:p>
            <a:pPr lvl="1"/>
            <a:r>
              <a:rPr kumimoji="1" lang="en-US" altLang="ja-JP" dirty="0"/>
              <a:t>MEM </a:t>
            </a:r>
            <a:r>
              <a:rPr kumimoji="1" lang="ja-JP" altLang="en-US" dirty="0"/>
              <a:t>ステージが４段にパイプライン化</a:t>
            </a:r>
            <a:endParaRPr kumimoji="1" lang="en-US" altLang="ja-JP" dirty="0"/>
          </a:p>
          <a:p>
            <a:r>
              <a:rPr kumimoji="1" lang="ja-JP" altLang="en-US" dirty="0"/>
              <a:t>後続の</a:t>
            </a:r>
            <a:r>
              <a:rPr lang="ja-JP" altLang="en-US" dirty="0"/>
              <a:t>３サイクルは，ロードに依存する命令は実行できない</a:t>
            </a:r>
            <a:endParaRPr lang="en-US" altLang="ja-JP" dirty="0"/>
          </a:p>
          <a:p>
            <a:pPr lvl="1"/>
            <a:r>
              <a:rPr kumimoji="1" lang="ja-JP" altLang="en-US" dirty="0"/>
              <a:t>スカラプロセッサなら，なにか依存関係にない３命令があれば時間が潰せる</a:t>
            </a:r>
            <a:endParaRPr kumimoji="1" lang="en-US" altLang="ja-JP" dirty="0"/>
          </a:p>
          <a:p>
            <a:pPr lvl="1"/>
            <a:r>
              <a:rPr lang="ja-JP" altLang="en-US" dirty="0"/>
              <a:t>静的スケジューリングでも対応できるぐらい</a:t>
            </a:r>
            <a:endParaRPr lang="en-US" altLang="ja-JP" dirty="0"/>
          </a:p>
          <a:p>
            <a:pPr lvl="2"/>
            <a:r>
              <a:rPr kumimoji="1" lang="ja-JP" altLang="en-US" dirty="0"/>
              <a:t>無依存な命令をロードの後ろに３命令いれておけばよい</a:t>
            </a:r>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1691968"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2141973" y="99897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304198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4842007" y="99897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349199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3941997"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4392002" y="99897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2591978" y="99897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2141973"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2591978" y="144897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3491992" y="144897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3041983" y="144897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2591978"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3041983" y="189898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3491988" y="189898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3941993" y="144897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3941993" y="189898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4391994" y="189898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3041983"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3491988"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4392002" y="234898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3941993" y="2348988"/>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3491988"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3941993"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4391998" y="2798993"/>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4842003" y="234898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4842003" y="279899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5292004" y="279899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矢印コネクタ 41">
            <a:extLst>
              <a:ext uri="{FF2B5EF4-FFF2-40B4-BE49-F238E27FC236}">
                <a16:creationId xmlns:a16="http://schemas.microsoft.com/office/drawing/2014/main" id="{8E082729-514F-4E88-8C1C-D329C90E271C}"/>
              </a:ext>
            </a:extLst>
          </p:cNvPr>
          <p:cNvCxnSpPr>
            <a:cxnSpLocks/>
            <a:stCxn id="10" idx="3"/>
            <a:endCxn id="39" idx="1"/>
          </p:cNvCxnSpPr>
          <p:nvPr/>
        </p:nvCxnSpPr>
        <p:spPr bwMode="auto">
          <a:xfrm>
            <a:off x="4752002" y="1178973"/>
            <a:ext cx="90001" cy="1800020"/>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73B76379-2445-4000-B1EF-DCF4F670221E}"/>
              </a:ext>
            </a:extLst>
          </p:cNvPr>
          <p:cNvCxnSpPr>
            <a:cxnSpLocks/>
          </p:cNvCxnSpPr>
          <p:nvPr/>
        </p:nvCxnSpPr>
        <p:spPr bwMode="auto">
          <a:xfrm>
            <a:off x="3491988" y="3248998"/>
            <a:ext cx="1260014"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47" name="正方形/長方形 46">
            <a:extLst>
              <a:ext uri="{FF2B5EF4-FFF2-40B4-BE49-F238E27FC236}">
                <a16:creationId xmlns:a16="http://schemas.microsoft.com/office/drawing/2014/main" id="{AD50E4B0-061C-4B4B-A75E-C93E02B0DB9A}"/>
              </a:ext>
            </a:extLst>
          </p:cNvPr>
          <p:cNvSpPr/>
          <p:nvPr/>
        </p:nvSpPr>
        <p:spPr bwMode="auto">
          <a:xfrm>
            <a:off x="3761991"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 </a:t>
            </a:r>
            <a:r>
              <a:rPr kumimoji="1" lang="ja-JP" altLang="en-US" sz="1600" dirty="0">
                <a:solidFill>
                  <a:schemeClr val="tx1">
                    <a:lumMod val="75000"/>
                    <a:lumOff val="25000"/>
                  </a:schemeClr>
                </a:solidFill>
                <a:latin typeface="+mn-ea"/>
              </a:rPr>
              <a:t>サイクル間は依存しない命令を実行する必要がある</a:t>
            </a:r>
          </a:p>
        </p:txBody>
      </p:sp>
    </p:spTree>
    <p:extLst>
      <p:ext uri="{BB962C8B-B14F-4D97-AF65-F5344CB8AC3E}">
        <p14:creationId xmlns:p14="http://schemas.microsoft.com/office/powerpoint/2010/main" val="64846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L1: </a:t>
            </a:r>
            <a:r>
              <a:rPr kumimoji="1" lang="ja-JP" altLang="en-US" dirty="0"/>
              <a:t>４サイクル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4121995" y="1268975"/>
            <a:ext cx="4770053" cy="5039749"/>
          </a:xfrm>
        </p:spPr>
        <p:txBody>
          <a:bodyPr/>
          <a:lstStyle/>
          <a:p>
            <a:r>
              <a:rPr kumimoji="1" lang="ja-JP" altLang="en-US" dirty="0"/>
              <a:t>スーパスカラでは，</a:t>
            </a:r>
            <a:r>
              <a:rPr lang="ja-JP" altLang="en-US" dirty="0"/>
              <a:t>パイプラインを全く止めずに最大幅分実行させるのは辛くなってくる</a:t>
            </a:r>
            <a:endParaRPr kumimoji="1" lang="en-US" altLang="ja-JP" dirty="0"/>
          </a:p>
          <a:p>
            <a:r>
              <a:rPr lang="ja-JP" altLang="en-US" dirty="0"/>
              <a:t>これ以上は </a:t>
            </a:r>
            <a:r>
              <a:rPr lang="en-US" altLang="ja-JP" dirty="0"/>
              <a:t>L1 </a:t>
            </a:r>
            <a:r>
              <a:rPr lang="ja-JP" altLang="en-US" dirty="0"/>
              <a:t>のレイテンシは伸ばせない</a:t>
            </a:r>
            <a:endParaRPr kumimoji="1" lang="ja-JP" altLang="en-US" dirty="0"/>
          </a:p>
        </p:txBody>
      </p:sp>
      <p:sp>
        <p:nvSpPr>
          <p:cNvPr id="4" name="Rectangle 69">
            <a:extLst>
              <a:ext uri="{FF2B5EF4-FFF2-40B4-BE49-F238E27FC236}">
                <a16:creationId xmlns:a16="http://schemas.microsoft.com/office/drawing/2014/main" id="{72C09E29-F02F-40A5-ADF5-E360F6B219C5}"/>
              </a:ext>
            </a:extLst>
          </p:cNvPr>
          <p:cNvSpPr>
            <a:spLocks noChangeArrowheads="1"/>
          </p:cNvSpPr>
          <p:nvPr/>
        </p:nvSpPr>
        <p:spPr bwMode="auto">
          <a:xfrm>
            <a:off x="25195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a:extLst>
              <a:ext uri="{FF2B5EF4-FFF2-40B4-BE49-F238E27FC236}">
                <a16:creationId xmlns:a16="http://schemas.microsoft.com/office/drawing/2014/main" id="{424330B3-8356-4F93-AE9C-FDD2B87F6FCD}"/>
              </a:ext>
            </a:extLst>
          </p:cNvPr>
          <p:cNvSpPr>
            <a:spLocks noChangeArrowheads="1"/>
          </p:cNvSpPr>
          <p:nvPr/>
        </p:nvSpPr>
        <p:spPr bwMode="auto">
          <a:xfrm>
            <a:off x="70195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a:extLst>
              <a:ext uri="{FF2B5EF4-FFF2-40B4-BE49-F238E27FC236}">
                <a16:creationId xmlns:a16="http://schemas.microsoft.com/office/drawing/2014/main" id="{E5F8A79D-F942-460E-B8E9-9027BC78A73E}"/>
              </a:ext>
            </a:extLst>
          </p:cNvPr>
          <p:cNvSpPr>
            <a:spLocks noChangeArrowheads="1"/>
          </p:cNvSpPr>
          <p:nvPr/>
        </p:nvSpPr>
        <p:spPr bwMode="auto">
          <a:xfrm>
            <a:off x="160197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7" name="Rectangle 73">
            <a:extLst>
              <a:ext uri="{FF2B5EF4-FFF2-40B4-BE49-F238E27FC236}">
                <a16:creationId xmlns:a16="http://schemas.microsoft.com/office/drawing/2014/main" id="{E19261F2-1793-4D78-883E-084840D9D131}"/>
              </a:ext>
            </a:extLst>
          </p:cNvPr>
          <p:cNvSpPr>
            <a:spLocks noChangeArrowheads="1"/>
          </p:cNvSpPr>
          <p:nvPr/>
        </p:nvSpPr>
        <p:spPr bwMode="auto">
          <a:xfrm>
            <a:off x="3401991" y="126897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8" name="Rectangle 71">
            <a:extLst>
              <a:ext uri="{FF2B5EF4-FFF2-40B4-BE49-F238E27FC236}">
                <a16:creationId xmlns:a16="http://schemas.microsoft.com/office/drawing/2014/main" id="{3C7343BA-7D9D-45CF-88C6-BBF11728EF99}"/>
              </a:ext>
            </a:extLst>
          </p:cNvPr>
          <p:cNvSpPr>
            <a:spLocks noChangeArrowheads="1"/>
          </p:cNvSpPr>
          <p:nvPr/>
        </p:nvSpPr>
        <p:spPr bwMode="auto">
          <a:xfrm>
            <a:off x="205197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9" name="Rectangle 71">
            <a:extLst>
              <a:ext uri="{FF2B5EF4-FFF2-40B4-BE49-F238E27FC236}">
                <a16:creationId xmlns:a16="http://schemas.microsoft.com/office/drawing/2014/main" id="{8D67136E-EEFF-44CB-B5F4-149BA428CCFB}"/>
              </a:ext>
            </a:extLst>
          </p:cNvPr>
          <p:cNvSpPr>
            <a:spLocks noChangeArrowheads="1"/>
          </p:cNvSpPr>
          <p:nvPr/>
        </p:nvSpPr>
        <p:spPr bwMode="auto">
          <a:xfrm>
            <a:off x="2501981"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0" name="Rectangle 71">
            <a:extLst>
              <a:ext uri="{FF2B5EF4-FFF2-40B4-BE49-F238E27FC236}">
                <a16:creationId xmlns:a16="http://schemas.microsoft.com/office/drawing/2014/main" id="{FA7C2F22-A6FB-4EB2-AEB8-CBE0689EE07A}"/>
              </a:ext>
            </a:extLst>
          </p:cNvPr>
          <p:cNvSpPr>
            <a:spLocks noChangeArrowheads="1"/>
          </p:cNvSpPr>
          <p:nvPr/>
        </p:nvSpPr>
        <p:spPr bwMode="auto">
          <a:xfrm>
            <a:off x="2951986"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MEM</a:t>
            </a:r>
          </a:p>
        </p:txBody>
      </p:sp>
      <p:sp>
        <p:nvSpPr>
          <p:cNvPr id="11" name="Rectangle 70">
            <a:extLst>
              <a:ext uri="{FF2B5EF4-FFF2-40B4-BE49-F238E27FC236}">
                <a16:creationId xmlns:a16="http://schemas.microsoft.com/office/drawing/2014/main" id="{F22B8469-146F-486D-8BFC-11F85818D726}"/>
              </a:ext>
            </a:extLst>
          </p:cNvPr>
          <p:cNvSpPr>
            <a:spLocks noChangeArrowheads="1"/>
          </p:cNvSpPr>
          <p:nvPr/>
        </p:nvSpPr>
        <p:spPr bwMode="auto">
          <a:xfrm>
            <a:off x="1151962" y="126897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12" name="Rectangle 69">
            <a:extLst>
              <a:ext uri="{FF2B5EF4-FFF2-40B4-BE49-F238E27FC236}">
                <a16:creationId xmlns:a16="http://schemas.microsoft.com/office/drawing/2014/main" id="{72EDBB3D-A965-4297-AC16-3CF7805FA945}"/>
              </a:ext>
            </a:extLst>
          </p:cNvPr>
          <p:cNvSpPr>
            <a:spLocks noChangeArrowheads="1"/>
          </p:cNvSpPr>
          <p:nvPr/>
        </p:nvSpPr>
        <p:spPr bwMode="auto">
          <a:xfrm>
            <a:off x="70195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3" name="Rectangle 70">
            <a:extLst>
              <a:ext uri="{FF2B5EF4-FFF2-40B4-BE49-F238E27FC236}">
                <a16:creationId xmlns:a16="http://schemas.microsoft.com/office/drawing/2014/main" id="{4CEC8925-A814-4653-8BF5-C4430E0EAAA2}"/>
              </a:ext>
            </a:extLst>
          </p:cNvPr>
          <p:cNvSpPr>
            <a:spLocks noChangeArrowheads="1"/>
          </p:cNvSpPr>
          <p:nvPr/>
        </p:nvSpPr>
        <p:spPr bwMode="auto">
          <a:xfrm>
            <a:off x="115196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 name="Rectangle 71">
            <a:extLst>
              <a:ext uri="{FF2B5EF4-FFF2-40B4-BE49-F238E27FC236}">
                <a16:creationId xmlns:a16="http://schemas.microsoft.com/office/drawing/2014/main" id="{C50645B4-3AEB-4828-837F-9325969A0627}"/>
              </a:ext>
            </a:extLst>
          </p:cNvPr>
          <p:cNvSpPr>
            <a:spLocks noChangeArrowheads="1"/>
          </p:cNvSpPr>
          <p:nvPr/>
        </p:nvSpPr>
        <p:spPr bwMode="auto">
          <a:xfrm>
            <a:off x="2051976"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19" name="Rectangle 70">
            <a:extLst>
              <a:ext uri="{FF2B5EF4-FFF2-40B4-BE49-F238E27FC236}">
                <a16:creationId xmlns:a16="http://schemas.microsoft.com/office/drawing/2014/main" id="{710CFFEF-7B5B-4FEA-86EF-142652AB761C}"/>
              </a:ext>
            </a:extLst>
          </p:cNvPr>
          <p:cNvSpPr>
            <a:spLocks noChangeArrowheads="1"/>
          </p:cNvSpPr>
          <p:nvPr/>
        </p:nvSpPr>
        <p:spPr bwMode="auto">
          <a:xfrm>
            <a:off x="1601967" y="171898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0" name="Rectangle 69">
            <a:extLst>
              <a:ext uri="{FF2B5EF4-FFF2-40B4-BE49-F238E27FC236}">
                <a16:creationId xmlns:a16="http://schemas.microsoft.com/office/drawing/2014/main" id="{96DAD5A7-F7F9-4D97-8420-E193DD09E0F9}"/>
              </a:ext>
            </a:extLst>
          </p:cNvPr>
          <p:cNvSpPr>
            <a:spLocks noChangeArrowheads="1"/>
          </p:cNvSpPr>
          <p:nvPr/>
        </p:nvSpPr>
        <p:spPr bwMode="auto">
          <a:xfrm>
            <a:off x="70195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a:extLst>
              <a:ext uri="{FF2B5EF4-FFF2-40B4-BE49-F238E27FC236}">
                <a16:creationId xmlns:a16="http://schemas.microsoft.com/office/drawing/2014/main" id="{9573C994-C8F6-4CC3-A990-B1B75129A78A}"/>
              </a:ext>
            </a:extLst>
          </p:cNvPr>
          <p:cNvSpPr>
            <a:spLocks noChangeArrowheads="1"/>
          </p:cNvSpPr>
          <p:nvPr/>
        </p:nvSpPr>
        <p:spPr bwMode="auto">
          <a:xfrm>
            <a:off x="115196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7" name="Rectangle 70">
            <a:extLst>
              <a:ext uri="{FF2B5EF4-FFF2-40B4-BE49-F238E27FC236}">
                <a16:creationId xmlns:a16="http://schemas.microsoft.com/office/drawing/2014/main" id="{88BEF7CB-8D4E-457C-8931-63C085E7B5AB}"/>
              </a:ext>
            </a:extLst>
          </p:cNvPr>
          <p:cNvSpPr>
            <a:spLocks noChangeArrowheads="1"/>
          </p:cNvSpPr>
          <p:nvPr/>
        </p:nvSpPr>
        <p:spPr bwMode="auto">
          <a:xfrm>
            <a:off x="1601967" y="216898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28" name="Rectangle 73">
            <a:extLst>
              <a:ext uri="{FF2B5EF4-FFF2-40B4-BE49-F238E27FC236}">
                <a16:creationId xmlns:a16="http://schemas.microsoft.com/office/drawing/2014/main" id="{AEF061B5-4BBD-4FC8-9DAC-F8E8B3715694}"/>
              </a:ext>
            </a:extLst>
          </p:cNvPr>
          <p:cNvSpPr>
            <a:spLocks noChangeArrowheads="1"/>
          </p:cNvSpPr>
          <p:nvPr/>
        </p:nvSpPr>
        <p:spPr bwMode="auto">
          <a:xfrm>
            <a:off x="2501977" y="171898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9" name="Rectangle 71">
            <a:extLst>
              <a:ext uri="{FF2B5EF4-FFF2-40B4-BE49-F238E27FC236}">
                <a16:creationId xmlns:a16="http://schemas.microsoft.com/office/drawing/2014/main" id="{273B5ECD-8EE0-4DF1-A656-8063D44DCAB0}"/>
              </a:ext>
            </a:extLst>
          </p:cNvPr>
          <p:cNvSpPr>
            <a:spLocks noChangeArrowheads="1"/>
          </p:cNvSpPr>
          <p:nvPr/>
        </p:nvSpPr>
        <p:spPr bwMode="auto">
          <a:xfrm>
            <a:off x="2051972"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0" name="Rectangle 73">
            <a:extLst>
              <a:ext uri="{FF2B5EF4-FFF2-40B4-BE49-F238E27FC236}">
                <a16:creationId xmlns:a16="http://schemas.microsoft.com/office/drawing/2014/main" id="{FCC81BF6-AF48-461B-8F73-6F56FEDE3FE6}"/>
              </a:ext>
            </a:extLst>
          </p:cNvPr>
          <p:cNvSpPr>
            <a:spLocks noChangeArrowheads="1"/>
          </p:cNvSpPr>
          <p:nvPr/>
        </p:nvSpPr>
        <p:spPr bwMode="auto">
          <a:xfrm>
            <a:off x="2501973" y="216898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Rectangle 69">
            <a:extLst>
              <a:ext uri="{FF2B5EF4-FFF2-40B4-BE49-F238E27FC236}">
                <a16:creationId xmlns:a16="http://schemas.microsoft.com/office/drawing/2014/main" id="{0B4294D5-C706-4597-9BF3-7361D8259B88}"/>
              </a:ext>
            </a:extLst>
          </p:cNvPr>
          <p:cNvSpPr>
            <a:spLocks noChangeArrowheads="1"/>
          </p:cNvSpPr>
          <p:nvPr/>
        </p:nvSpPr>
        <p:spPr bwMode="auto">
          <a:xfrm>
            <a:off x="70195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2" name="Rectangle 70">
            <a:extLst>
              <a:ext uri="{FF2B5EF4-FFF2-40B4-BE49-F238E27FC236}">
                <a16:creationId xmlns:a16="http://schemas.microsoft.com/office/drawing/2014/main" id="{9C0DC825-1BDF-4866-ADE9-0241F5D5776C}"/>
              </a:ext>
            </a:extLst>
          </p:cNvPr>
          <p:cNvSpPr>
            <a:spLocks noChangeArrowheads="1"/>
          </p:cNvSpPr>
          <p:nvPr/>
        </p:nvSpPr>
        <p:spPr bwMode="auto">
          <a:xfrm>
            <a:off x="115196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3" name="Rectangle 71">
            <a:extLst>
              <a:ext uri="{FF2B5EF4-FFF2-40B4-BE49-F238E27FC236}">
                <a16:creationId xmlns:a16="http://schemas.microsoft.com/office/drawing/2014/main" id="{0BF107DF-DA90-4B2F-AAB8-C9B356B00000}"/>
              </a:ext>
            </a:extLst>
          </p:cNvPr>
          <p:cNvSpPr>
            <a:spLocks noChangeArrowheads="1"/>
          </p:cNvSpPr>
          <p:nvPr/>
        </p:nvSpPr>
        <p:spPr bwMode="auto">
          <a:xfrm>
            <a:off x="2051976"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34" name="Rectangle 70">
            <a:extLst>
              <a:ext uri="{FF2B5EF4-FFF2-40B4-BE49-F238E27FC236}">
                <a16:creationId xmlns:a16="http://schemas.microsoft.com/office/drawing/2014/main" id="{DA3D9666-46F9-40EB-A8DB-1B4D7C7A4CC2}"/>
              </a:ext>
            </a:extLst>
          </p:cNvPr>
          <p:cNvSpPr>
            <a:spLocks noChangeArrowheads="1"/>
          </p:cNvSpPr>
          <p:nvPr/>
        </p:nvSpPr>
        <p:spPr bwMode="auto">
          <a:xfrm>
            <a:off x="1601967" y="261899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5" name="Rectangle 69">
            <a:extLst>
              <a:ext uri="{FF2B5EF4-FFF2-40B4-BE49-F238E27FC236}">
                <a16:creationId xmlns:a16="http://schemas.microsoft.com/office/drawing/2014/main" id="{CC963EEA-6382-4C67-B220-19777BE32465}"/>
              </a:ext>
            </a:extLst>
          </p:cNvPr>
          <p:cNvSpPr>
            <a:spLocks noChangeArrowheads="1"/>
          </p:cNvSpPr>
          <p:nvPr/>
        </p:nvSpPr>
        <p:spPr bwMode="auto">
          <a:xfrm>
            <a:off x="70195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6" name="Rectangle 70">
            <a:extLst>
              <a:ext uri="{FF2B5EF4-FFF2-40B4-BE49-F238E27FC236}">
                <a16:creationId xmlns:a16="http://schemas.microsoft.com/office/drawing/2014/main" id="{7505DD0B-C347-414A-8C97-A8B48DAFEFF9}"/>
              </a:ext>
            </a:extLst>
          </p:cNvPr>
          <p:cNvSpPr>
            <a:spLocks noChangeArrowheads="1"/>
          </p:cNvSpPr>
          <p:nvPr/>
        </p:nvSpPr>
        <p:spPr bwMode="auto">
          <a:xfrm>
            <a:off x="115196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7" name="Rectangle 70">
            <a:extLst>
              <a:ext uri="{FF2B5EF4-FFF2-40B4-BE49-F238E27FC236}">
                <a16:creationId xmlns:a16="http://schemas.microsoft.com/office/drawing/2014/main" id="{942F7ACF-7E1E-46DE-97CA-DA743D67F7F2}"/>
              </a:ext>
            </a:extLst>
          </p:cNvPr>
          <p:cNvSpPr>
            <a:spLocks noChangeArrowheads="1"/>
          </p:cNvSpPr>
          <p:nvPr/>
        </p:nvSpPr>
        <p:spPr bwMode="auto">
          <a:xfrm>
            <a:off x="1601967" y="306899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38" name="Rectangle 73">
            <a:extLst>
              <a:ext uri="{FF2B5EF4-FFF2-40B4-BE49-F238E27FC236}">
                <a16:creationId xmlns:a16="http://schemas.microsoft.com/office/drawing/2014/main" id="{3335A043-A37E-425A-B9FA-3932B9D23227}"/>
              </a:ext>
            </a:extLst>
          </p:cNvPr>
          <p:cNvSpPr>
            <a:spLocks noChangeArrowheads="1"/>
          </p:cNvSpPr>
          <p:nvPr/>
        </p:nvSpPr>
        <p:spPr bwMode="auto">
          <a:xfrm>
            <a:off x="2501977" y="261899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Rectangle 71">
            <a:extLst>
              <a:ext uri="{FF2B5EF4-FFF2-40B4-BE49-F238E27FC236}">
                <a16:creationId xmlns:a16="http://schemas.microsoft.com/office/drawing/2014/main" id="{74DC0390-E7CB-4758-89A8-97C47E9A6C11}"/>
              </a:ext>
            </a:extLst>
          </p:cNvPr>
          <p:cNvSpPr>
            <a:spLocks noChangeArrowheads="1"/>
          </p:cNvSpPr>
          <p:nvPr/>
        </p:nvSpPr>
        <p:spPr bwMode="auto">
          <a:xfrm>
            <a:off x="2051972"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0" name="Rectangle 73">
            <a:extLst>
              <a:ext uri="{FF2B5EF4-FFF2-40B4-BE49-F238E27FC236}">
                <a16:creationId xmlns:a16="http://schemas.microsoft.com/office/drawing/2014/main" id="{EC768DC9-15CF-47A1-A81A-4BA034820590}"/>
              </a:ext>
            </a:extLst>
          </p:cNvPr>
          <p:cNvSpPr>
            <a:spLocks noChangeArrowheads="1"/>
          </p:cNvSpPr>
          <p:nvPr/>
        </p:nvSpPr>
        <p:spPr bwMode="auto">
          <a:xfrm>
            <a:off x="2501973" y="306899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1" name="Rectangle 69">
            <a:extLst>
              <a:ext uri="{FF2B5EF4-FFF2-40B4-BE49-F238E27FC236}">
                <a16:creationId xmlns:a16="http://schemas.microsoft.com/office/drawing/2014/main" id="{64977D58-EB35-4AF8-8070-9C941296F3E9}"/>
              </a:ext>
            </a:extLst>
          </p:cNvPr>
          <p:cNvSpPr>
            <a:spLocks noChangeArrowheads="1"/>
          </p:cNvSpPr>
          <p:nvPr/>
        </p:nvSpPr>
        <p:spPr bwMode="auto">
          <a:xfrm>
            <a:off x="1151962"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3" name="Rectangle 70">
            <a:extLst>
              <a:ext uri="{FF2B5EF4-FFF2-40B4-BE49-F238E27FC236}">
                <a16:creationId xmlns:a16="http://schemas.microsoft.com/office/drawing/2014/main" id="{10804546-CF37-4F2A-9473-E0088B7AD02D}"/>
              </a:ext>
            </a:extLst>
          </p:cNvPr>
          <p:cNvSpPr>
            <a:spLocks noChangeArrowheads="1"/>
          </p:cNvSpPr>
          <p:nvPr/>
        </p:nvSpPr>
        <p:spPr bwMode="auto">
          <a:xfrm>
            <a:off x="1601967"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4" name="Rectangle 71">
            <a:extLst>
              <a:ext uri="{FF2B5EF4-FFF2-40B4-BE49-F238E27FC236}">
                <a16:creationId xmlns:a16="http://schemas.microsoft.com/office/drawing/2014/main" id="{C9B11E89-98BB-4BDF-A2BF-FD93837ED16D}"/>
              </a:ext>
            </a:extLst>
          </p:cNvPr>
          <p:cNvSpPr>
            <a:spLocks noChangeArrowheads="1"/>
          </p:cNvSpPr>
          <p:nvPr/>
        </p:nvSpPr>
        <p:spPr bwMode="auto">
          <a:xfrm>
            <a:off x="2501981"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46" name="Rectangle 70">
            <a:extLst>
              <a:ext uri="{FF2B5EF4-FFF2-40B4-BE49-F238E27FC236}">
                <a16:creationId xmlns:a16="http://schemas.microsoft.com/office/drawing/2014/main" id="{42385025-08D2-4415-91E4-4F28B03C29CC}"/>
              </a:ext>
            </a:extLst>
          </p:cNvPr>
          <p:cNvSpPr>
            <a:spLocks noChangeArrowheads="1"/>
          </p:cNvSpPr>
          <p:nvPr/>
        </p:nvSpPr>
        <p:spPr bwMode="auto">
          <a:xfrm>
            <a:off x="2051972" y="351900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48" name="Rectangle 69">
            <a:extLst>
              <a:ext uri="{FF2B5EF4-FFF2-40B4-BE49-F238E27FC236}">
                <a16:creationId xmlns:a16="http://schemas.microsoft.com/office/drawing/2014/main" id="{C96B5767-B0CF-4B0F-9046-A2F60657E85C}"/>
              </a:ext>
            </a:extLst>
          </p:cNvPr>
          <p:cNvSpPr>
            <a:spLocks noChangeArrowheads="1"/>
          </p:cNvSpPr>
          <p:nvPr/>
        </p:nvSpPr>
        <p:spPr bwMode="auto">
          <a:xfrm>
            <a:off x="1151962"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a:extLst>
              <a:ext uri="{FF2B5EF4-FFF2-40B4-BE49-F238E27FC236}">
                <a16:creationId xmlns:a16="http://schemas.microsoft.com/office/drawing/2014/main" id="{6810382F-3A41-4D96-A434-17632175A3CA}"/>
              </a:ext>
            </a:extLst>
          </p:cNvPr>
          <p:cNvSpPr>
            <a:spLocks noChangeArrowheads="1"/>
          </p:cNvSpPr>
          <p:nvPr/>
        </p:nvSpPr>
        <p:spPr bwMode="auto">
          <a:xfrm>
            <a:off x="1601967" y="396900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0">
            <a:extLst>
              <a:ext uri="{FF2B5EF4-FFF2-40B4-BE49-F238E27FC236}">
                <a16:creationId xmlns:a16="http://schemas.microsoft.com/office/drawing/2014/main" id="{1B3060EC-8D87-4619-8CE5-8225FCE5663F}"/>
              </a:ext>
            </a:extLst>
          </p:cNvPr>
          <p:cNvSpPr>
            <a:spLocks noChangeArrowheads="1"/>
          </p:cNvSpPr>
          <p:nvPr/>
        </p:nvSpPr>
        <p:spPr bwMode="auto">
          <a:xfrm>
            <a:off x="2051972" y="396900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1" name="Rectangle 73">
            <a:extLst>
              <a:ext uri="{FF2B5EF4-FFF2-40B4-BE49-F238E27FC236}">
                <a16:creationId xmlns:a16="http://schemas.microsoft.com/office/drawing/2014/main" id="{600920BC-210E-4B90-A727-F92B0B0C5B63}"/>
              </a:ext>
            </a:extLst>
          </p:cNvPr>
          <p:cNvSpPr>
            <a:spLocks noChangeArrowheads="1"/>
          </p:cNvSpPr>
          <p:nvPr/>
        </p:nvSpPr>
        <p:spPr bwMode="auto">
          <a:xfrm>
            <a:off x="2951982" y="351900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71">
            <a:extLst>
              <a:ext uri="{FF2B5EF4-FFF2-40B4-BE49-F238E27FC236}">
                <a16:creationId xmlns:a16="http://schemas.microsoft.com/office/drawing/2014/main" id="{32496758-7E8F-4CB5-8132-DCF077F15340}"/>
              </a:ext>
            </a:extLst>
          </p:cNvPr>
          <p:cNvSpPr>
            <a:spLocks noChangeArrowheads="1"/>
          </p:cNvSpPr>
          <p:nvPr/>
        </p:nvSpPr>
        <p:spPr bwMode="auto">
          <a:xfrm>
            <a:off x="2501977" y="396900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3" name="Rectangle 73">
            <a:extLst>
              <a:ext uri="{FF2B5EF4-FFF2-40B4-BE49-F238E27FC236}">
                <a16:creationId xmlns:a16="http://schemas.microsoft.com/office/drawing/2014/main" id="{BAB4737B-4672-4075-B453-3118D829A1DD}"/>
              </a:ext>
            </a:extLst>
          </p:cNvPr>
          <p:cNvSpPr>
            <a:spLocks noChangeArrowheads="1"/>
          </p:cNvSpPr>
          <p:nvPr/>
        </p:nvSpPr>
        <p:spPr bwMode="auto">
          <a:xfrm>
            <a:off x="2951978" y="396900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a:extLst>
              <a:ext uri="{FF2B5EF4-FFF2-40B4-BE49-F238E27FC236}">
                <a16:creationId xmlns:a16="http://schemas.microsoft.com/office/drawing/2014/main" id="{A2E41A7F-A40B-40A6-8683-D984ABAFF051}"/>
              </a:ext>
            </a:extLst>
          </p:cNvPr>
          <p:cNvSpPr>
            <a:spLocks noChangeArrowheads="1"/>
          </p:cNvSpPr>
          <p:nvPr/>
        </p:nvSpPr>
        <p:spPr bwMode="auto">
          <a:xfrm>
            <a:off x="1151962"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a:extLst>
              <a:ext uri="{FF2B5EF4-FFF2-40B4-BE49-F238E27FC236}">
                <a16:creationId xmlns:a16="http://schemas.microsoft.com/office/drawing/2014/main" id="{ECF16369-F91E-400E-B7FB-49B3910A8CE6}"/>
              </a:ext>
            </a:extLst>
          </p:cNvPr>
          <p:cNvSpPr>
            <a:spLocks noChangeArrowheads="1"/>
          </p:cNvSpPr>
          <p:nvPr/>
        </p:nvSpPr>
        <p:spPr bwMode="auto">
          <a:xfrm>
            <a:off x="1601967" y="441901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a:extLst>
              <a:ext uri="{FF2B5EF4-FFF2-40B4-BE49-F238E27FC236}">
                <a16:creationId xmlns:a16="http://schemas.microsoft.com/office/drawing/2014/main" id="{3C6EF5B6-BE72-4090-BCB4-15EDF6954814}"/>
              </a:ext>
            </a:extLst>
          </p:cNvPr>
          <p:cNvSpPr>
            <a:spLocks noChangeArrowheads="1"/>
          </p:cNvSpPr>
          <p:nvPr/>
        </p:nvSpPr>
        <p:spPr bwMode="auto">
          <a:xfrm>
            <a:off x="2501981" y="441901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57" name="Rectangle 70">
            <a:extLst>
              <a:ext uri="{FF2B5EF4-FFF2-40B4-BE49-F238E27FC236}">
                <a16:creationId xmlns:a16="http://schemas.microsoft.com/office/drawing/2014/main" id="{C2A75086-CA51-4126-A811-41C5FC7E71B0}"/>
              </a:ext>
            </a:extLst>
          </p:cNvPr>
          <p:cNvSpPr>
            <a:spLocks noChangeArrowheads="1"/>
          </p:cNvSpPr>
          <p:nvPr/>
        </p:nvSpPr>
        <p:spPr bwMode="auto">
          <a:xfrm>
            <a:off x="2051972" y="441901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58" name="Rectangle 69">
            <a:extLst>
              <a:ext uri="{FF2B5EF4-FFF2-40B4-BE49-F238E27FC236}">
                <a16:creationId xmlns:a16="http://schemas.microsoft.com/office/drawing/2014/main" id="{B6D6D717-5882-40C0-BC5B-064D497D6441}"/>
              </a:ext>
            </a:extLst>
          </p:cNvPr>
          <p:cNvSpPr>
            <a:spLocks noChangeArrowheads="1"/>
          </p:cNvSpPr>
          <p:nvPr/>
        </p:nvSpPr>
        <p:spPr bwMode="auto">
          <a:xfrm>
            <a:off x="1151962"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9" name="Rectangle 70">
            <a:extLst>
              <a:ext uri="{FF2B5EF4-FFF2-40B4-BE49-F238E27FC236}">
                <a16:creationId xmlns:a16="http://schemas.microsoft.com/office/drawing/2014/main" id="{D1D03147-19A5-4AE6-B533-942FAB539B83}"/>
              </a:ext>
            </a:extLst>
          </p:cNvPr>
          <p:cNvSpPr>
            <a:spLocks noChangeArrowheads="1"/>
          </p:cNvSpPr>
          <p:nvPr/>
        </p:nvSpPr>
        <p:spPr bwMode="auto">
          <a:xfrm>
            <a:off x="1601967" y="486901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0">
            <a:extLst>
              <a:ext uri="{FF2B5EF4-FFF2-40B4-BE49-F238E27FC236}">
                <a16:creationId xmlns:a16="http://schemas.microsoft.com/office/drawing/2014/main" id="{B37143B4-E277-4D5A-865C-0D4D6972DBEA}"/>
              </a:ext>
            </a:extLst>
          </p:cNvPr>
          <p:cNvSpPr>
            <a:spLocks noChangeArrowheads="1"/>
          </p:cNvSpPr>
          <p:nvPr/>
        </p:nvSpPr>
        <p:spPr bwMode="auto">
          <a:xfrm>
            <a:off x="2051972" y="486901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1" name="Rectangle 73">
            <a:extLst>
              <a:ext uri="{FF2B5EF4-FFF2-40B4-BE49-F238E27FC236}">
                <a16:creationId xmlns:a16="http://schemas.microsoft.com/office/drawing/2014/main" id="{06EAD116-6D63-412D-A4A9-9A630BDD986F}"/>
              </a:ext>
            </a:extLst>
          </p:cNvPr>
          <p:cNvSpPr>
            <a:spLocks noChangeArrowheads="1"/>
          </p:cNvSpPr>
          <p:nvPr/>
        </p:nvSpPr>
        <p:spPr bwMode="auto">
          <a:xfrm>
            <a:off x="2951982" y="441901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2" name="Rectangle 71">
            <a:extLst>
              <a:ext uri="{FF2B5EF4-FFF2-40B4-BE49-F238E27FC236}">
                <a16:creationId xmlns:a16="http://schemas.microsoft.com/office/drawing/2014/main" id="{04A0493F-2338-4EE9-8E65-213D97E6126C}"/>
              </a:ext>
            </a:extLst>
          </p:cNvPr>
          <p:cNvSpPr>
            <a:spLocks noChangeArrowheads="1"/>
          </p:cNvSpPr>
          <p:nvPr/>
        </p:nvSpPr>
        <p:spPr bwMode="auto">
          <a:xfrm>
            <a:off x="2501977" y="486901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3" name="Rectangle 73">
            <a:extLst>
              <a:ext uri="{FF2B5EF4-FFF2-40B4-BE49-F238E27FC236}">
                <a16:creationId xmlns:a16="http://schemas.microsoft.com/office/drawing/2014/main" id="{D36E9D65-1058-4719-85BB-8EBF3360F1AF}"/>
              </a:ext>
            </a:extLst>
          </p:cNvPr>
          <p:cNvSpPr>
            <a:spLocks noChangeArrowheads="1"/>
          </p:cNvSpPr>
          <p:nvPr/>
        </p:nvSpPr>
        <p:spPr bwMode="auto">
          <a:xfrm>
            <a:off x="2951978" y="486901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a:extLst>
              <a:ext uri="{FF2B5EF4-FFF2-40B4-BE49-F238E27FC236}">
                <a16:creationId xmlns:a16="http://schemas.microsoft.com/office/drawing/2014/main" id="{342D7425-9951-4B9A-A42E-4B241EEA0E35}"/>
              </a:ext>
            </a:extLst>
          </p:cNvPr>
          <p:cNvSpPr>
            <a:spLocks noChangeArrowheads="1"/>
          </p:cNvSpPr>
          <p:nvPr/>
        </p:nvSpPr>
        <p:spPr bwMode="auto">
          <a:xfrm>
            <a:off x="1601967"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a:extLst>
              <a:ext uri="{FF2B5EF4-FFF2-40B4-BE49-F238E27FC236}">
                <a16:creationId xmlns:a16="http://schemas.microsoft.com/office/drawing/2014/main" id="{CCD1117C-FD3F-4E42-A062-1C652DC9E213}"/>
              </a:ext>
            </a:extLst>
          </p:cNvPr>
          <p:cNvSpPr>
            <a:spLocks noChangeArrowheads="1"/>
          </p:cNvSpPr>
          <p:nvPr/>
        </p:nvSpPr>
        <p:spPr bwMode="auto">
          <a:xfrm>
            <a:off x="2051972"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a:extLst>
              <a:ext uri="{FF2B5EF4-FFF2-40B4-BE49-F238E27FC236}">
                <a16:creationId xmlns:a16="http://schemas.microsoft.com/office/drawing/2014/main" id="{2C04382D-A6A8-445D-A673-60AD497A6D7B}"/>
              </a:ext>
            </a:extLst>
          </p:cNvPr>
          <p:cNvSpPr>
            <a:spLocks noChangeArrowheads="1"/>
          </p:cNvSpPr>
          <p:nvPr/>
        </p:nvSpPr>
        <p:spPr bwMode="auto">
          <a:xfrm>
            <a:off x="2951986"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67" name="Rectangle 70">
            <a:extLst>
              <a:ext uri="{FF2B5EF4-FFF2-40B4-BE49-F238E27FC236}">
                <a16:creationId xmlns:a16="http://schemas.microsoft.com/office/drawing/2014/main" id="{F766F963-9607-4C79-A541-7F8C8EAC8889}"/>
              </a:ext>
            </a:extLst>
          </p:cNvPr>
          <p:cNvSpPr>
            <a:spLocks noChangeArrowheads="1"/>
          </p:cNvSpPr>
          <p:nvPr/>
        </p:nvSpPr>
        <p:spPr bwMode="auto">
          <a:xfrm>
            <a:off x="2501977"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68" name="Rectangle 69">
            <a:extLst>
              <a:ext uri="{FF2B5EF4-FFF2-40B4-BE49-F238E27FC236}">
                <a16:creationId xmlns:a16="http://schemas.microsoft.com/office/drawing/2014/main" id="{A3640DA6-BA30-4162-8C73-3FB32DCD57C1}"/>
              </a:ext>
            </a:extLst>
          </p:cNvPr>
          <p:cNvSpPr>
            <a:spLocks noChangeArrowheads="1"/>
          </p:cNvSpPr>
          <p:nvPr/>
        </p:nvSpPr>
        <p:spPr bwMode="auto">
          <a:xfrm>
            <a:off x="1601967"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9" name="Rectangle 70">
            <a:extLst>
              <a:ext uri="{FF2B5EF4-FFF2-40B4-BE49-F238E27FC236}">
                <a16:creationId xmlns:a16="http://schemas.microsoft.com/office/drawing/2014/main" id="{399B6827-B529-4E9E-BFB4-286565EFC20C}"/>
              </a:ext>
            </a:extLst>
          </p:cNvPr>
          <p:cNvSpPr>
            <a:spLocks noChangeArrowheads="1"/>
          </p:cNvSpPr>
          <p:nvPr/>
        </p:nvSpPr>
        <p:spPr bwMode="auto">
          <a:xfrm>
            <a:off x="205197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0" name="Rectangle 70">
            <a:extLst>
              <a:ext uri="{FF2B5EF4-FFF2-40B4-BE49-F238E27FC236}">
                <a16:creationId xmlns:a16="http://schemas.microsoft.com/office/drawing/2014/main" id="{2FC40970-40EF-499E-82CB-A0143E5A698E}"/>
              </a:ext>
            </a:extLst>
          </p:cNvPr>
          <p:cNvSpPr>
            <a:spLocks noChangeArrowheads="1"/>
          </p:cNvSpPr>
          <p:nvPr/>
        </p:nvSpPr>
        <p:spPr bwMode="auto">
          <a:xfrm>
            <a:off x="250197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71" name="Rectangle 73">
            <a:extLst>
              <a:ext uri="{FF2B5EF4-FFF2-40B4-BE49-F238E27FC236}">
                <a16:creationId xmlns:a16="http://schemas.microsoft.com/office/drawing/2014/main" id="{42FBF6F8-CB63-4A71-86CF-233182E24AA1}"/>
              </a:ext>
            </a:extLst>
          </p:cNvPr>
          <p:cNvSpPr>
            <a:spLocks noChangeArrowheads="1"/>
          </p:cNvSpPr>
          <p:nvPr/>
        </p:nvSpPr>
        <p:spPr bwMode="auto">
          <a:xfrm>
            <a:off x="340198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2" name="Rectangle 71">
            <a:extLst>
              <a:ext uri="{FF2B5EF4-FFF2-40B4-BE49-F238E27FC236}">
                <a16:creationId xmlns:a16="http://schemas.microsoft.com/office/drawing/2014/main" id="{929FD4E3-B6A6-4F6C-B170-1795B167C631}"/>
              </a:ext>
            </a:extLst>
          </p:cNvPr>
          <p:cNvSpPr>
            <a:spLocks noChangeArrowheads="1"/>
          </p:cNvSpPr>
          <p:nvPr/>
        </p:nvSpPr>
        <p:spPr bwMode="auto">
          <a:xfrm>
            <a:off x="2951982" y="576902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3" name="Rectangle 73">
            <a:extLst>
              <a:ext uri="{FF2B5EF4-FFF2-40B4-BE49-F238E27FC236}">
                <a16:creationId xmlns:a16="http://schemas.microsoft.com/office/drawing/2014/main" id="{5BB8CF4C-C259-4470-BB5C-9AAEE0602F93}"/>
              </a:ext>
            </a:extLst>
          </p:cNvPr>
          <p:cNvSpPr>
            <a:spLocks noChangeArrowheads="1"/>
          </p:cNvSpPr>
          <p:nvPr/>
        </p:nvSpPr>
        <p:spPr bwMode="auto">
          <a:xfrm>
            <a:off x="3401983"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74" name="Rectangle 69">
            <a:extLst>
              <a:ext uri="{FF2B5EF4-FFF2-40B4-BE49-F238E27FC236}">
                <a16:creationId xmlns:a16="http://schemas.microsoft.com/office/drawing/2014/main" id="{B78A0EDB-E237-4F37-8C07-1E571D132F72}"/>
              </a:ext>
            </a:extLst>
          </p:cNvPr>
          <p:cNvSpPr>
            <a:spLocks noChangeArrowheads="1"/>
          </p:cNvSpPr>
          <p:nvPr/>
        </p:nvSpPr>
        <p:spPr bwMode="auto">
          <a:xfrm>
            <a:off x="1601967"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5" name="Rectangle 70">
            <a:extLst>
              <a:ext uri="{FF2B5EF4-FFF2-40B4-BE49-F238E27FC236}">
                <a16:creationId xmlns:a16="http://schemas.microsoft.com/office/drawing/2014/main" id="{3D5D0329-1218-480B-A4D0-AAE7A688BE5C}"/>
              </a:ext>
            </a:extLst>
          </p:cNvPr>
          <p:cNvSpPr>
            <a:spLocks noChangeArrowheads="1"/>
          </p:cNvSpPr>
          <p:nvPr/>
        </p:nvSpPr>
        <p:spPr bwMode="auto">
          <a:xfrm>
            <a:off x="205197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76" name="Rectangle 71">
            <a:extLst>
              <a:ext uri="{FF2B5EF4-FFF2-40B4-BE49-F238E27FC236}">
                <a16:creationId xmlns:a16="http://schemas.microsoft.com/office/drawing/2014/main" id="{DF6B1EDA-5853-45E9-9C2B-7EF138F1FBDB}"/>
              </a:ext>
            </a:extLst>
          </p:cNvPr>
          <p:cNvSpPr>
            <a:spLocks noChangeArrowheads="1"/>
          </p:cNvSpPr>
          <p:nvPr/>
        </p:nvSpPr>
        <p:spPr bwMode="auto">
          <a:xfrm>
            <a:off x="2951986" y="621903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400" dirty="0">
                <a:latin typeface="+mn-lt"/>
                <a:ea typeface="+mn-ea"/>
              </a:rPr>
              <a:t>EX</a:t>
            </a:r>
          </a:p>
        </p:txBody>
      </p:sp>
      <p:sp>
        <p:nvSpPr>
          <p:cNvPr id="77" name="Rectangle 70">
            <a:extLst>
              <a:ext uri="{FF2B5EF4-FFF2-40B4-BE49-F238E27FC236}">
                <a16:creationId xmlns:a16="http://schemas.microsoft.com/office/drawing/2014/main" id="{E55D6B12-BB48-4974-808C-D0B6533DB521}"/>
              </a:ext>
            </a:extLst>
          </p:cNvPr>
          <p:cNvSpPr>
            <a:spLocks noChangeArrowheads="1"/>
          </p:cNvSpPr>
          <p:nvPr/>
        </p:nvSpPr>
        <p:spPr bwMode="auto">
          <a:xfrm>
            <a:off x="2501977" y="621903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IS</a:t>
            </a:r>
          </a:p>
        </p:txBody>
      </p:sp>
      <p:sp>
        <p:nvSpPr>
          <p:cNvPr id="81" name="Rectangle 73">
            <a:extLst>
              <a:ext uri="{FF2B5EF4-FFF2-40B4-BE49-F238E27FC236}">
                <a16:creationId xmlns:a16="http://schemas.microsoft.com/office/drawing/2014/main" id="{8C78816D-5362-4BB2-BBE9-3C0AC31834A3}"/>
              </a:ext>
            </a:extLst>
          </p:cNvPr>
          <p:cNvSpPr>
            <a:spLocks noChangeArrowheads="1"/>
          </p:cNvSpPr>
          <p:nvPr/>
        </p:nvSpPr>
        <p:spPr bwMode="auto">
          <a:xfrm>
            <a:off x="3401987" y="621903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Tree>
    <p:extLst>
      <p:ext uri="{BB962C8B-B14F-4D97-AF65-F5344CB8AC3E}">
        <p14:creationId xmlns:p14="http://schemas.microsoft.com/office/powerpoint/2010/main" val="39023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L2: 10</a:t>
            </a:r>
            <a:r>
              <a:rPr kumimoji="1" lang="ja-JP" altLang="en-US" dirty="0"/>
              <a:t>サイクル</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a:xfrm>
            <a:off x="521955" y="3969005"/>
            <a:ext cx="8370093" cy="2339719"/>
          </a:xfrm>
        </p:spPr>
        <p:txBody>
          <a:bodyPr/>
          <a:lstStyle/>
          <a:p>
            <a:r>
              <a:rPr kumimoji="1" lang="en-US" altLang="ja-JP" dirty="0"/>
              <a:t>L2 </a:t>
            </a:r>
            <a:r>
              <a:rPr kumimoji="1" lang="ja-JP" altLang="en-US" dirty="0"/>
              <a:t>ぐらいになると，</a:t>
            </a:r>
            <a:r>
              <a:rPr kumimoji="1" lang="en-US" altLang="ja-JP" dirty="0"/>
              <a:t>60 </a:t>
            </a:r>
            <a:r>
              <a:rPr kumimoji="1" lang="ja-JP" altLang="en-US" dirty="0"/>
              <a:t>命令ぐらい並列に実行できないといけない</a:t>
            </a:r>
            <a:endParaRPr kumimoji="1" lang="en-US" altLang="ja-JP" dirty="0"/>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 </a:t>
            </a:r>
            <a:r>
              <a:rPr lang="en-US" altLang="ja-JP" sz="1600" dirty="0">
                <a:solidFill>
                  <a:schemeClr val="tx1">
                    <a:lumMod val="75000"/>
                    <a:lumOff val="25000"/>
                  </a:schemeClr>
                </a:solidFill>
                <a:latin typeface="+mn-ea"/>
              </a:rPr>
              <a:t>× </a:t>
            </a:r>
            <a:r>
              <a:rPr lang="ja-JP" altLang="en-US" sz="1600" dirty="0">
                <a:solidFill>
                  <a:schemeClr val="tx1">
                    <a:lumMod val="75000"/>
                    <a:lumOff val="25000"/>
                  </a:schemeClr>
                </a:solidFill>
                <a:latin typeface="+mn-ea"/>
              </a:rPr>
              <a:t>フェッチ幅 </a:t>
            </a:r>
            <a:r>
              <a:rPr lang="en-US" altLang="ja-JP" sz="1600" dirty="0">
                <a:solidFill>
                  <a:schemeClr val="tx1">
                    <a:lumMod val="75000"/>
                    <a:lumOff val="25000"/>
                  </a:schemeClr>
                </a:solidFill>
                <a:latin typeface="+mn-ea"/>
              </a:rPr>
              <a:t>6 </a:t>
            </a:r>
            <a:r>
              <a:rPr lang="ja-JP" altLang="en-US" sz="1600" dirty="0">
                <a:solidFill>
                  <a:schemeClr val="tx1">
                    <a:lumMod val="75000"/>
                    <a:lumOff val="25000"/>
                  </a:schemeClr>
                </a:solidFill>
                <a:latin typeface="+mn-ea"/>
              </a:rPr>
              <a:t>命令 </a:t>
            </a:r>
            <a:r>
              <a:rPr lang="en-US" altLang="ja-JP" sz="1600" dirty="0">
                <a:solidFill>
                  <a:schemeClr val="tx1">
                    <a:lumMod val="75000"/>
                    <a:lumOff val="25000"/>
                  </a:schemeClr>
                </a:solidFill>
                <a:latin typeface="+mn-ea"/>
              </a:rPr>
              <a:t>= 60</a:t>
            </a:r>
            <a:r>
              <a:rPr lang="ja-JP" altLang="en-US" sz="1600" dirty="0">
                <a:solidFill>
                  <a:schemeClr val="tx1">
                    <a:lumMod val="75000"/>
                    <a:lumOff val="25000"/>
                  </a:schemeClr>
                </a:solidFill>
                <a:latin typeface="+mn-ea"/>
              </a:rPr>
              <a:t>命令</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76129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GPU</a:t>
            </a:r>
            <a:r>
              <a:rPr kumimoji="1" lang="ja-JP" altLang="en-US" dirty="0"/>
              <a:t>のプログラミングでは、</a:t>
            </a:r>
            <a:r>
              <a:rPr kumimoji="1" lang="en-US" altLang="ja-JP" dirty="0" err="1"/>
              <a:t>OpenACC</a:t>
            </a:r>
            <a:r>
              <a:rPr kumimoji="1" lang="ja-JP" altLang="en-US" dirty="0"/>
              <a:t>や</a:t>
            </a:r>
            <a:r>
              <a:rPr kumimoji="1" lang="en-US" altLang="ja-JP" dirty="0"/>
              <a:t>CUDA</a:t>
            </a:r>
            <a:r>
              <a:rPr kumimoji="1" lang="ja-JP" altLang="en-US" dirty="0"/>
              <a:t>がありますが、性能面での違いがあるのでしょうか。</a:t>
            </a:r>
          </a:p>
          <a:p>
            <a:endParaRPr kumimoji="1" lang="ja-JP" altLang="en-US" dirty="0"/>
          </a:p>
        </p:txBody>
      </p:sp>
    </p:spTree>
    <p:extLst>
      <p:ext uri="{BB962C8B-B14F-4D97-AF65-F5344CB8AC3E}">
        <p14:creationId xmlns:p14="http://schemas.microsoft.com/office/powerpoint/2010/main" val="4056420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 </a:t>
            </a:r>
            <a:r>
              <a:rPr lang="ja-JP" altLang="en-US" dirty="0"/>
              <a:t>との関係</a:t>
            </a:r>
            <a:endParaRPr kumimoji="1" lang="ja-JP" altLang="en-US" dirty="0"/>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kumimoji="1" lang="ja-JP" altLang="en-US" dirty="0"/>
              <a:t>動作</a:t>
            </a:r>
            <a:endParaRPr kumimoji="1" lang="en-US" altLang="ja-JP" dirty="0"/>
          </a:p>
          <a:p>
            <a:pPr lvl="1"/>
            <a:r>
              <a:rPr kumimoji="1" lang="ja-JP" altLang="en-US" dirty="0"/>
              <a:t>フロントエンドからは毎サイクル </a:t>
            </a:r>
            <a:r>
              <a:rPr lang="en-US" altLang="ja-JP" dirty="0"/>
              <a:t>6 </a:t>
            </a:r>
            <a:r>
              <a:rPr lang="ja-JP" altLang="en-US" dirty="0"/>
              <a:t>命令ぐらいが発行キューに挿入</a:t>
            </a:r>
            <a:endParaRPr lang="en-US" altLang="ja-JP" dirty="0"/>
          </a:p>
          <a:p>
            <a:pPr lvl="1"/>
            <a:r>
              <a:rPr kumimoji="1" lang="en-US" altLang="ja-JP" dirty="0"/>
              <a:t>L2 </a:t>
            </a:r>
            <a:r>
              <a:rPr kumimoji="1" lang="ja-JP" altLang="en-US" dirty="0"/>
              <a:t>アクセスの </a:t>
            </a:r>
            <a:r>
              <a:rPr kumimoji="1" lang="en-US" altLang="ja-JP" dirty="0"/>
              <a:t>10 </a:t>
            </a:r>
            <a:r>
              <a:rPr kumimoji="1" lang="ja-JP" altLang="en-US" dirty="0"/>
              <a:t>サイクル間に</a:t>
            </a:r>
            <a:r>
              <a:rPr lang="ja-JP" altLang="en-US" dirty="0"/>
              <a:t> </a:t>
            </a:r>
            <a:r>
              <a:rPr lang="en-US" altLang="ja-JP" dirty="0"/>
              <a:t>60 </a:t>
            </a:r>
            <a:r>
              <a:rPr lang="ja-JP" altLang="en-US" dirty="0"/>
              <a:t>命令が挿入される</a:t>
            </a:r>
            <a:endParaRPr lang="en-US" altLang="ja-JP" dirty="0"/>
          </a:p>
          <a:p>
            <a:r>
              <a:rPr kumimoji="1" lang="ja-JP" altLang="en-US" dirty="0"/>
              <a:t>実際には発行キューからは「</a:t>
            </a:r>
            <a:r>
              <a:rPr kumimoji="1" lang="en-US" altLang="ja-JP" dirty="0"/>
              <a:t>L2 </a:t>
            </a:r>
            <a:r>
              <a:rPr kumimoji="1" lang="ja-JP" altLang="en-US" dirty="0"/>
              <a:t>アクセスする命令に無依存で発行できた命令は」消えていく</a:t>
            </a:r>
            <a:endParaRPr kumimoji="1" lang="en-US" altLang="ja-JP" dirty="0"/>
          </a:p>
          <a:p>
            <a:pPr lvl="1"/>
            <a:r>
              <a:rPr lang="ja-JP" altLang="en-US" dirty="0"/>
              <a:t>しかし依存があるものはどんどん溜まっていく</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8" name="正方形/長方形 27">
            <a:extLst>
              <a:ext uri="{FF2B5EF4-FFF2-40B4-BE49-F238E27FC236}">
                <a16:creationId xmlns:a16="http://schemas.microsoft.com/office/drawing/2014/main" id="{60BC1643-AE24-41F5-A1A4-BA3878BF21BB}"/>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9" name="正方形/長方形 28">
            <a:extLst>
              <a:ext uri="{FF2B5EF4-FFF2-40B4-BE49-F238E27FC236}">
                <a16:creationId xmlns:a16="http://schemas.microsoft.com/office/drawing/2014/main" id="{2C73CC9D-CBAC-4675-92F7-64FC9B5DCC0C}"/>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932514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D277C-8F29-40FB-A189-081091C11DBB}"/>
              </a:ext>
            </a:extLst>
          </p:cNvPr>
          <p:cNvSpPr>
            <a:spLocks noGrp="1"/>
          </p:cNvSpPr>
          <p:nvPr>
            <p:ph type="title"/>
          </p:nvPr>
        </p:nvSpPr>
        <p:spPr/>
        <p:txBody>
          <a:bodyPr/>
          <a:lstStyle/>
          <a:p>
            <a:r>
              <a:rPr kumimoji="1" lang="en-US" altLang="ja-JP" dirty="0"/>
              <a:t>Out-of-order </a:t>
            </a:r>
            <a:r>
              <a:rPr kumimoji="1" lang="ja-JP" altLang="en-US" dirty="0"/>
              <a:t>スーパスカラ・プロセッサ</a:t>
            </a:r>
          </a:p>
        </p:txBody>
      </p:sp>
      <p:sp>
        <p:nvSpPr>
          <p:cNvPr id="3" name="テキスト プレースホルダー 2">
            <a:extLst>
              <a:ext uri="{FF2B5EF4-FFF2-40B4-BE49-F238E27FC236}">
                <a16:creationId xmlns:a16="http://schemas.microsoft.com/office/drawing/2014/main" id="{0583085A-19F7-414C-BC1B-A851B48E325C}"/>
              </a:ext>
            </a:extLst>
          </p:cNvPr>
          <p:cNvSpPr>
            <a:spLocks noGrp="1"/>
          </p:cNvSpPr>
          <p:nvPr>
            <p:ph type="body" sz="quarter" idx="10"/>
          </p:nvPr>
        </p:nvSpPr>
        <p:spPr>
          <a:xfrm>
            <a:off x="251952" y="4329010"/>
            <a:ext cx="8640096" cy="1979715"/>
          </a:xfrm>
        </p:spPr>
        <p:txBody>
          <a:bodyPr/>
          <a:lstStyle/>
          <a:p>
            <a:r>
              <a:rPr lang="ja-JP" altLang="en-US" dirty="0"/>
              <a:t>リオーダバッファ（</a:t>
            </a:r>
            <a:r>
              <a:rPr lang="en-US" altLang="ja-JP" dirty="0"/>
              <a:t>ROB</a:t>
            </a:r>
            <a:r>
              <a:rPr lang="ja-JP" altLang="en-US" dirty="0"/>
              <a:t>）はプログラム順にしか出ていけない</a:t>
            </a:r>
            <a:endParaRPr lang="en-US" altLang="ja-JP" dirty="0"/>
          </a:p>
          <a:p>
            <a:pPr lvl="1"/>
            <a:r>
              <a:rPr lang="ja-JP" altLang="en-US" dirty="0"/>
              <a:t>最低でもフロントエンドの幅 </a:t>
            </a:r>
            <a:r>
              <a:rPr lang="en-US" altLang="ja-JP" dirty="0"/>
              <a:t>× L2 </a:t>
            </a:r>
            <a:r>
              <a:rPr lang="ja-JP" altLang="en-US" dirty="0"/>
              <a:t>レイテンシ ぐらいはないと</a:t>
            </a:r>
            <a:br>
              <a:rPr lang="en-US" altLang="ja-JP" dirty="0"/>
            </a:br>
            <a:r>
              <a:rPr lang="en-US" altLang="ja-JP" dirty="0"/>
              <a:t>ROB </a:t>
            </a:r>
            <a:r>
              <a:rPr lang="ja-JP" altLang="en-US" dirty="0"/>
              <a:t>にエントリが確保できずフロントエンドが止まってしまう</a:t>
            </a:r>
            <a:endParaRPr lang="en-US" altLang="ja-JP" dirty="0"/>
          </a:p>
          <a:p>
            <a:pPr lvl="1"/>
            <a:r>
              <a:rPr lang="ja-JP" altLang="en-US" dirty="0"/>
              <a:t>（</a:t>
            </a:r>
            <a:r>
              <a:rPr lang="en-US" altLang="ja-JP" dirty="0"/>
              <a:t>ROB </a:t>
            </a:r>
            <a:r>
              <a:rPr lang="ja-JP" altLang="en-US" dirty="0"/>
              <a:t>のエントリはフロントエンドで確保する）</a:t>
            </a:r>
            <a:endParaRPr lang="en-US" altLang="ja-JP" dirty="0"/>
          </a:p>
        </p:txBody>
      </p:sp>
      <p:grpSp>
        <p:nvGrpSpPr>
          <p:cNvPr id="4" name="グループ化 3">
            <a:extLst>
              <a:ext uri="{FF2B5EF4-FFF2-40B4-BE49-F238E27FC236}">
                <a16:creationId xmlns:a16="http://schemas.microsoft.com/office/drawing/2014/main" id="{AAFC1FC9-34B0-4E30-B997-F7CF4C325B1C}"/>
              </a:ext>
            </a:extLst>
          </p:cNvPr>
          <p:cNvGrpSpPr/>
          <p:nvPr/>
        </p:nvGrpSpPr>
        <p:grpSpPr>
          <a:xfrm>
            <a:off x="1961971" y="2708992"/>
            <a:ext cx="1562400" cy="576064"/>
            <a:chOff x="971600" y="5445224"/>
            <a:chExt cx="7200800" cy="576064"/>
          </a:xfrm>
        </p:grpSpPr>
        <p:sp>
          <p:nvSpPr>
            <p:cNvPr id="5" name="平行四辺形 4">
              <a:extLst>
                <a:ext uri="{FF2B5EF4-FFF2-40B4-BE49-F238E27FC236}">
                  <a16:creationId xmlns:a16="http://schemas.microsoft.com/office/drawing/2014/main" id="{D4EA42EE-6962-4CA1-A66C-F32E24FD9CAF}"/>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671BABBD-2F2E-4F5C-9C83-EB7B00E640D0}"/>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016536A8-6368-4B4B-95A3-DD6D21BA237A}"/>
              </a:ext>
            </a:extLst>
          </p:cNvPr>
          <p:cNvGrpSpPr/>
          <p:nvPr/>
        </p:nvGrpSpPr>
        <p:grpSpPr>
          <a:xfrm>
            <a:off x="5562011" y="2708992"/>
            <a:ext cx="1562400" cy="576064"/>
            <a:chOff x="971600" y="5445224"/>
            <a:chExt cx="7200800" cy="576064"/>
          </a:xfrm>
        </p:grpSpPr>
        <p:sp>
          <p:nvSpPr>
            <p:cNvPr id="8" name="平行四辺形 7">
              <a:extLst>
                <a:ext uri="{FF2B5EF4-FFF2-40B4-BE49-F238E27FC236}">
                  <a16:creationId xmlns:a16="http://schemas.microsoft.com/office/drawing/2014/main" id="{998C3F48-EC23-4F7B-8BF8-9A05CBD895D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4D19ECCA-D22E-4F03-9146-6BEDC2C4A23D}"/>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63A15DB8-6DF9-4B0F-A811-30907DA7EE57}"/>
              </a:ext>
            </a:extLst>
          </p:cNvPr>
          <p:cNvSpPr/>
          <p:nvPr/>
        </p:nvSpPr>
        <p:spPr>
          <a:xfrm>
            <a:off x="1923810" y="1844449"/>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BE7F935-B5F3-4E08-B13F-8E8E78B40471}"/>
              </a:ext>
            </a:extLst>
          </p:cNvPr>
          <p:cNvSpPr/>
          <p:nvPr/>
        </p:nvSpPr>
        <p:spPr>
          <a:xfrm>
            <a:off x="6011872" y="180898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a:extLst>
              <a:ext uri="{FF2B5EF4-FFF2-40B4-BE49-F238E27FC236}">
                <a16:creationId xmlns:a16="http://schemas.microsoft.com/office/drawing/2014/main" id="{4A7DB3D1-1181-4612-A20A-C9F3C1B11E53}"/>
              </a:ext>
            </a:extLst>
          </p:cNvPr>
          <p:cNvSpPr/>
          <p:nvPr/>
        </p:nvSpPr>
        <p:spPr bwMode="auto">
          <a:xfrm>
            <a:off x="4031994" y="2348988"/>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21" name="直線矢印コネクタ 20">
            <a:extLst>
              <a:ext uri="{FF2B5EF4-FFF2-40B4-BE49-F238E27FC236}">
                <a16:creationId xmlns:a16="http://schemas.microsoft.com/office/drawing/2014/main" id="{30C43D85-59F1-4F89-87E3-B2712A8DE608}"/>
              </a:ext>
            </a:extLst>
          </p:cNvPr>
          <p:cNvCxnSpPr/>
          <p:nvPr/>
        </p:nvCxnSpPr>
        <p:spPr bwMode="auto">
          <a:xfrm flipH="1">
            <a:off x="1961971" y="3446359"/>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2" name="角丸四角形吹き出し 37">
            <a:extLst>
              <a:ext uri="{FF2B5EF4-FFF2-40B4-BE49-F238E27FC236}">
                <a16:creationId xmlns:a16="http://schemas.microsoft.com/office/drawing/2014/main" id="{76C62AFE-3D2E-4FBD-9A66-3AFF25EC67AD}"/>
              </a:ext>
            </a:extLst>
          </p:cNvPr>
          <p:cNvSpPr/>
          <p:nvPr/>
        </p:nvSpPr>
        <p:spPr bwMode="auto">
          <a:xfrm>
            <a:off x="1871970" y="3536360"/>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23" name="直線矢印コネクタ 22">
            <a:extLst>
              <a:ext uri="{FF2B5EF4-FFF2-40B4-BE49-F238E27FC236}">
                <a16:creationId xmlns:a16="http://schemas.microsoft.com/office/drawing/2014/main" id="{15C522E4-FECE-4953-8F6B-F7A2D727AACE}"/>
              </a:ext>
            </a:extLst>
          </p:cNvPr>
          <p:cNvCxnSpPr>
            <a:cxnSpLocks/>
          </p:cNvCxnSpPr>
          <p:nvPr/>
        </p:nvCxnSpPr>
        <p:spPr bwMode="auto">
          <a:xfrm flipH="1">
            <a:off x="5561868" y="3429000"/>
            <a:ext cx="1530016" cy="17359"/>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24" name="角丸四角形吹き出し 40">
            <a:extLst>
              <a:ext uri="{FF2B5EF4-FFF2-40B4-BE49-F238E27FC236}">
                <a16:creationId xmlns:a16="http://schemas.microsoft.com/office/drawing/2014/main" id="{287CA876-0932-41C1-8B28-C7C3C2006389}"/>
              </a:ext>
            </a:extLst>
          </p:cNvPr>
          <p:cNvSpPr/>
          <p:nvPr/>
        </p:nvSpPr>
        <p:spPr bwMode="auto">
          <a:xfrm>
            <a:off x="5561867" y="351900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25" name="正方形/長方形 24">
            <a:extLst>
              <a:ext uri="{FF2B5EF4-FFF2-40B4-BE49-F238E27FC236}">
                <a16:creationId xmlns:a16="http://schemas.microsoft.com/office/drawing/2014/main" id="{ED74D859-E0A0-4AF5-90F4-44DE21234E93}"/>
              </a:ext>
            </a:extLst>
          </p:cNvPr>
          <p:cNvSpPr/>
          <p:nvPr/>
        </p:nvSpPr>
        <p:spPr>
          <a:xfrm>
            <a:off x="412199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6AAD9C0-DCED-40E0-B60B-906753E425FA}"/>
              </a:ext>
            </a:extLst>
          </p:cNvPr>
          <p:cNvSpPr/>
          <p:nvPr/>
        </p:nvSpPr>
        <p:spPr>
          <a:xfrm>
            <a:off x="7452032" y="1628980"/>
            <a:ext cx="937991" cy="738664"/>
          </a:xfrm>
          <a:prstGeom prst="rect">
            <a:avLst/>
          </a:prstGeom>
        </p:spPr>
        <p:txBody>
          <a:bodyPr wrap="square">
            <a:spAutoFit/>
          </a:bodyPr>
          <a:lstStyle/>
          <a:p>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l-GR"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6">
                    <a:lumMod val="7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DC0572B9-9D10-4B7E-971F-B618BBB3CEBB}"/>
              </a:ext>
            </a:extLst>
          </p:cNvPr>
          <p:cNvSpPr/>
          <p:nvPr/>
        </p:nvSpPr>
        <p:spPr bwMode="auto">
          <a:xfrm>
            <a:off x="7542033" y="2348988"/>
            <a:ext cx="630007" cy="135001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mn-ea"/>
              </a:rPr>
              <a:t>ROB</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773440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en-US" altLang="ja-JP" dirty="0"/>
              <a:t>ROB </a:t>
            </a:r>
            <a:r>
              <a:rPr kumimoji="1" lang="ja-JP" altLang="en-US" dirty="0"/>
              <a:t>の状況</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a:t>
            </a:r>
            <a:r>
              <a:rPr kumimoji="1" lang="ja-JP" altLang="en-US" sz="1600" dirty="0">
                <a:solidFill>
                  <a:schemeClr val="tx1">
                    <a:lumMod val="75000"/>
                    <a:lumOff val="25000"/>
                  </a:schemeClr>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752002"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6552022"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一番上の命令がコミットするまで，</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この部分は</a:t>
            </a:r>
            <a:r>
              <a:rPr lang="en-US" altLang="ja-JP" sz="1600" dirty="0">
                <a:solidFill>
                  <a:schemeClr val="tx1">
                    <a:lumMod val="75000"/>
                    <a:lumOff val="25000"/>
                  </a:schemeClr>
                </a:solidFill>
                <a:latin typeface="+mn-ea"/>
              </a:rPr>
              <a:t> ROB </a:t>
            </a:r>
            <a:r>
              <a:rPr lang="ja-JP" altLang="en-US" sz="1600" dirty="0">
                <a:solidFill>
                  <a:schemeClr val="tx1">
                    <a:lumMod val="75000"/>
                    <a:lumOff val="25000"/>
                  </a:schemeClr>
                </a:solidFill>
                <a:latin typeface="+mn-ea"/>
              </a:rPr>
              <a:t>にたまり続ける</a:t>
            </a:r>
            <a:endParaRPr kumimoji="1" lang="ja-JP" altLang="en-US" sz="1600"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611956" y="4509012"/>
            <a:ext cx="8280092" cy="1799713"/>
          </a:xfrm>
        </p:spPr>
        <p:txBody>
          <a:bodyPr/>
          <a:lstStyle/>
          <a:p>
            <a:r>
              <a:rPr lang="ja-JP" altLang="en-US" dirty="0"/>
              <a:t>メモリ・アクセスのレイテンシ </a:t>
            </a:r>
            <a:r>
              <a:rPr lang="en-US" altLang="ja-JP" dirty="0"/>
              <a:t>× </a:t>
            </a:r>
            <a:r>
              <a:rPr lang="ja-JP" altLang="en-US" dirty="0"/>
              <a:t>フェッチ幅 分は </a:t>
            </a:r>
            <a:r>
              <a:rPr lang="en-US" altLang="ja-JP" dirty="0"/>
              <a:t>ROB </a:t>
            </a:r>
            <a:r>
              <a:rPr lang="ja-JP" altLang="en-US" dirty="0"/>
              <a:t>のエントリが必要</a:t>
            </a:r>
            <a:endParaRPr lang="en-US" altLang="ja-JP" dirty="0"/>
          </a:p>
        </p:txBody>
      </p:sp>
    </p:spTree>
    <p:extLst>
      <p:ext uri="{BB962C8B-B14F-4D97-AF65-F5344CB8AC3E}">
        <p14:creationId xmlns:p14="http://schemas.microsoft.com/office/powerpoint/2010/main" val="3881976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メイン・メモリ・アクセス：</a:t>
            </a:r>
            <a:r>
              <a:rPr kumimoji="1" lang="en-US" altLang="ja-JP" dirty="0"/>
              <a:t>300 </a:t>
            </a:r>
            <a:r>
              <a:rPr kumimoji="1" lang="ja-JP" altLang="en-US" dirty="0"/>
              <a:t>サイクル</a:t>
            </a:r>
          </a:p>
        </p:txBody>
      </p:sp>
      <p:sp>
        <p:nvSpPr>
          <p:cNvPr id="15" name="平行四辺形 14">
            <a:extLst>
              <a:ext uri="{FF2B5EF4-FFF2-40B4-BE49-F238E27FC236}">
                <a16:creationId xmlns:a16="http://schemas.microsoft.com/office/drawing/2014/main" id="{5AC7B6A0-2ADE-4DBC-97C9-59FB8D006395}"/>
              </a:ext>
            </a:extLst>
          </p:cNvPr>
          <p:cNvSpPr/>
          <p:nvPr/>
        </p:nvSpPr>
        <p:spPr bwMode="auto">
          <a:xfrm flipH="1">
            <a:off x="971960" y="1448978"/>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平行四辺形 83">
            <a:extLst>
              <a:ext uri="{FF2B5EF4-FFF2-40B4-BE49-F238E27FC236}">
                <a16:creationId xmlns:a16="http://schemas.microsoft.com/office/drawing/2014/main" id="{F1C88FE3-C245-4674-9B2B-7E2A6430683D}"/>
              </a:ext>
            </a:extLst>
          </p:cNvPr>
          <p:cNvSpPr/>
          <p:nvPr/>
        </p:nvSpPr>
        <p:spPr bwMode="auto">
          <a:xfrm flipH="1">
            <a:off x="1241962" y="1448978"/>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85" name="直線矢印コネクタ 84">
            <a:extLst>
              <a:ext uri="{FF2B5EF4-FFF2-40B4-BE49-F238E27FC236}">
                <a16:creationId xmlns:a16="http://schemas.microsoft.com/office/drawing/2014/main" id="{0F99BCE0-F8C8-4E60-B9DB-6543306361E2}"/>
              </a:ext>
            </a:extLst>
          </p:cNvPr>
          <p:cNvCxnSpPr>
            <a:cxnSpLocks/>
          </p:cNvCxnSpPr>
          <p:nvPr/>
        </p:nvCxnSpPr>
        <p:spPr bwMode="auto">
          <a:xfrm>
            <a:off x="1241963" y="1268976"/>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6" name="正方形/長方形 85">
            <a:extLst>
              <a:ext uri="{FF2B5EF4-FFF2-40B4-BE49-F238E27FC236}">
                <a16:creationId xmlns:a16="http://schemas.microsoft.com/office/drawing/2014/main" id="{AE207E39-246C-497F-945A-492FC90B0366}"/>
              </a:ext>
            </a:extLst>
          </p:cNvPr>
          <p:cNvSpPr/>
          <p:nvPr/>
        </p:nvSpPr>
        <p:spPr bwMode="auto">
          <a:xfrm>
            <a:off x="232197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cxnSp>
        <p:nvCxnSpPr>
          <p:cNvPr id="87" name="直線矢印コネクタ 86">
            <a:extLst>
              <a:ext uri="{FF2B5EF4-FFF2-40B4-BE49-F238E27FC236}">
                <a16:creationId xmlns:a16="http://schemas.microsoft.com/office/drawing/2014/main" id="{9D0DC821-17B1-4DDB-BEA7-14D919FC2B71}"/>
              </a:ext>
            </a:extLst>
          </p:cNvPr>
          <p:cNvCxnSpPr>
            <a:cxnSpLocks/>
          </p:cNvCxnSpPr>
          <p:nvPr/>
        </p:nvCxnSpPr>
        <p:spPr bwMode="auto">
          <a:xfrm>
            <a:off x="4572000" y="1448978"/>
            <a:ext cx="0" cy="2160024"/>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88" name="正方形/長方形 87">
            <a:extLst>
              <a:ext uri="{FF2B5EF4-FFF2-40B4-BE49-F238E27FC236}">
                <a16:creationId xmlns:a16="http://schemas.microsoft.com/office/drawing/2014/main" id="{33FE9E44-60A7-4331-81C8-C157A549AAE9}"/>
              </a:ext>
            </a:extLst>
          </p:cNvPr>
          <p:cNvSpPr/>
          <p:nvPr/>
        </p:nvSpPr>
        <p:spPr bwMode="auto">
          <a:xfrm>
            <a:off x="4842003"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a:t>
            </a:r>
          </a:p>
        </p:txBody>
      </p:sp>
      <p:sp>
        <p:nvSpPr>
          <p:cNvPr id="10" name="平行四辺形 9">
            <a:extLst>
              <a:ext uri="{FF2B5EF4-FFF2-40B4-BE49-F238E27FC236}">
                <a16:creationId xmlns:a16="http://schemas.microsoft.com/office/drawing/2014/main" id="{FBC71D89-7072-46FD-ADA5-D153483FF1C7}"/>
              </a:ext>
            </a:extLst>
          </p:cNvPr>
          <p:cNvSpPr/>
          <p:nvPr/>
        </p:nvSpPr>
        <p:spPr bwMode="auto">
          <a:xfrm flipH="1">
            <a:off x="4121995" y="3609002"/>
            <a:ext cx="450006" cy="270003"/>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2" name="直線矢印コネクタ 11">
            <a:extLst>
              <a:ext uri="{FF2B5EF4-FFF2-40B4-BE49-F238E27FC236}">
                <a16:creationId xmlns:a16="http://schemas.microsoft.com/office/drawing/2014/main" id="{2EB10A06-4AD5-493F-A291-106F62D987F7}"/>
              </a:ext>
            </a:extLst>
          </p:cNvPr>
          <p:cNvCxnSpPr>
            <a:cxnSpLocks/>
          </p:cNvCxnSpPr>
          <p:nvPr/>
        </p:nvCxnSpPr>
        <p:spPr bwMode="auto">
          <a:xfrm>
            <a:off x="4481999" y="3789004"/>
            <a:ext cx="2700030" cy="0"/>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13" name="正方形/長方形 12">
            <a:extLst>
              <a:ext uri="{FF2B5EF4-FFF2-40B4-BE49-F238E27FC236}">
                <a16:creationId xmlns:a16="http://schemas.microsoft.com/office/drawing/2014/main" id="{044A7464-14F4-49AC-8104-B251E597E47B}"/>
              </a:ext>
            </a:extLst>
          </p:cNvPr>
          <p:cNvSpPr/>
          <p:nvPr/>
        </p:nvSpPr>
        <p:spPr bwMode="auto">
          <a:xfrm>
            <a:off x="5652012" y="342900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b="1" dirty="0">
                <a:solidFill>
                  <a:schemeClr val="accent6"/>
                </a:solidFill>
                <a:latin typeface="+mn-ea"/>
              </a:rPr>
              <a:t>300 </a:t>
            </a:r>
            <a:r>
              <a:rPr kumimoji="1" lang="ja-JP" altLang="en-US" sz="1600" b="1" dirty="0">
                <a:solidFill>
                  <a:schemeClr val="accent6"/>
                </a:solidFill>
                <a:latin typeface="+mn-ea"/>
              </a:rPr>
              <a:t>サイクル</a:t>
            </a:r>
          </a:p>
        </p:txBody>
      </p:sp>
      <p:sp>
        <p:nvSpPr>
          <p:cNvPr id="14" name="平行四辺形 13">
            <a:extLst>
              <a:ext uri="{FF2B5EF4-FFF2-40B4-BE49-F238E27FC236}">
                <a16:creationId xmlns:a16="http://schemas.microsoft.com/office/drawing/2014/main" id="{042265E3-119C-4290-9570-8A183A1CDC3F}"/>
              </a:ext>
            </a:extLst>
          </p:cNvPr>
          <p:cNvSpPr/>
          <p:nvPr/>
        </p:nvSpPr>
        <p:spPr bwMode="auto">
          <a:xfrm flipH="1">
            <a:off x="4211996" y="3879005"/>
            <a:ext cx="3510039" cy="2160024"/>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平行四辺形 15">
            <a:extLst>
              <a:ext uri="{FF2B5EF4-FFF2-40B4-BE49-F238E27FC236}">
                <a16:creationId xmlns:a16="http://schemas.microsoft.com/office/drawing/2014/main" id="{1C8E5EF5-A60B-45B0-B480-243C52D898C8}"/>
              </a:ext>
            </a:extLst>
          </p:cNvPr>
          <p:cNvSpPr/>
          <p:nvPr/>
        </p:nvSpPr>
        <p:spPr bwMode="auto">
          <a:xfrm flipH="1">
            <a:off x="4481998" y="387900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テキスト プレースホルダー 4">
            <a:extLst>
              <a:ext uri="{FF2B5EF4-FFF2-40B4-BE49-F238E27FC236}">
                <a16:creationId xmlns:a16="http://schemas.microsoft.com/office/drawing/2014/main" id="{36C395C2-1693-4970-9D99-683E35EE9AAC}"/>
              </a:ext>
            </a:extLst>
          </p:cNvPr>
          <p:cNvSpPr>
            <a:spLocks noGrp="1"/>
          </p:cNvSpPr>
          <p:nvPr>
            <p:ph type="body" sz="quarter" idx="10"/>
          </p:nvPr>
        </p:nvSpPr>
        <p:spPr>
          <a:xfrm>
            <a:off x="341953" y="4689014"/>
            <a:ext cx="8280092" cy="1799713"/>
          </a:xfrm>
        </p:spPr>
        <p:txBody>
          <a:bodyPr/>
          <a:lstStyle/>
          <a:p>
            <a:r>
              <a:rPr lang="ja-JP" altLang="en-US" dirty="0"/>
              <a:t>基本的に </a:t>
            </a:r>
            <a:r>
              <a:rPr lang="en-US" altLang="ja-JP" dirty="0"/>
              <a:t>ROB </a:t>
            </a:r>
            <a:r>
              <a:rPr lang="ja-JP" altLang="en-US" dirty="0"/>
              <a:t>のサイズ一杯まで後続の命令が取り込まれる</a:t>
            </a:r>
            <a:endParaRPr lang="en-US" altLang="ja-JP" dirty="0"/>
          </a:p>
          <a:p>
            <a:pPr lvl="1"/>
            <a:r>
              <a:rPr lang="ja-JP" altLang="en-US" dirty="0"/>
              <a:t>フロントエンドはその状態で停止</a:t>
            </a:r>
            <a:endParaRPr lang="en-US" altLang="ja-JP" dirty="0"/>
          </a:p>
          <a:p>
            <a:pPr lvl="1"/>
            <a:r>
              <a:rPr lang="ja-JP" altLang="en-US" dirty="0"/>
              <a:t>バックエンドも無依存な命令を実行しつくした後停止</a:t>
            </a:r>
            <a:endParaRPr lang="en-US" altLang="ja-JP" dirty="0"/>
          </a:p>
          <a:p>
            <a:r>
              <a:rPr lang="ja-JP" altLang="en-US" dirty="0"/>
              <a:t>メイン・メモリ・アクセスのたびにひし形の構造が現れる</a:t>
            </a:r>
            <a:endParaRPr lang="en-US" altLang="ja-JP" dirty="0"/>
          </a:p>
          <a:p>
            <a:pPr lvl="1"/>
            <a:r>
              <a:rPr lang="ja-JP" altLang="en-US" dirty="0"/>
              <a:t>メモリ・アクセスがコミットされ </a:t>
            </a:r>
            <a:r>
              <a:rPr lang="en-US" altLang="ja-JP" dirty="0"/>
              <a:t>ROB </a:t>
            </a:r>
            <a:r>
              <a:rPr lang="ja-JP" altLang="en-US" dirty="0"/>
              <a:t>が解放されるとフェッチが再開</a:t>
            </a:r>
          </a:p>
        </p:txBody>
      </p:sp>
    </p:spTree>
    <p:extLst>
      <p:ext uri="{BB962C8B-B14F-4D97-AF65-F5344CB8AC3E}">
        <p14:creationId xmlns:p14="http://schemas.microsoft.com/office/powerpoint/2010/main" val="302688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061961" y="2618991"/>
            <a:ext cx="6230219" cy="3248478"/>
          </a:xfrm>
          <a:prstGeom prst="rect">
            <a:avLst/>
          </a:prstGeom>
        </p:spPr>
      </p:pic>
      <p:sp>
        <p:nvSpPr>
          <p:cNvPr id="2" name="タイトル 1"/>
          <p:cNvSpPr>
            <a:spLocks noGrp="1"/>
          </p:cNvSpPr>
          <p:nvPr>
            <p:ph type="title"/>
          </p:nvPr>
        </p:nvSpPr>
        <p:spPr/>
        <p:txBody>
          <a:bodyPr/>
          <a:lstStyle/>
          <a:p>
            <a:r>
              <a:rPr kumimoji="1" lang="ja-JP" altLang="en-US" dirty="0"/>
              <a:t>実際のプログラム実行の様子</a:t>
            </a:r>
            <a:br>
              <a:rPr kumimoji="1" lang="en-US" altLang="ja-JP" dirty="0"/>
            </a:br>
            <a:r>
              <a:rPr kumimoji="1" lang="en-US" altLang="ja-JP" dirty="0"/>
              <a:t>SPEC CPU 2006 </a:t>
            </a:r>
            <a:r>
              <a:rPr kumimoji="1" lang="ja-JP" altLang="en-US" dirty="0"/>
              <a:t>ベンチマークの </a:t>
            </a:r>
            <a:r>
              <a:rPr kumimoji="1" lang="en-US" altLang="ja-JP" dirty="0"/>
              <a:t>mcf </a:t>
            </a:r>
            <a:r>
              <a:rPr lang="ja-JP" altLang="en-US" dirty="0"/>
              <a:t>より</a:t>
            </a:r>
            <a:endParaRPr kumimoji="1" lang="ja-JP" altLang="en-US" dirty="0"/>
          </a:p>
        </p:txBody>
      </p:sp>
      <p:sp>
        <p:nvSpPr>
          <p:cNvPr id="3" name="テキスト プレースホルダー 2"/>
          <p:cNvSpPr>
            <a:spLocks noGrp="1"/>
          </p:cNvSpPr>
          <p:nvPr>
            <p:ph type="body" sz="quarter" idx="10"/>
          </p:nvPr>
        </p:nvSpPr>
        <p:spPr>
          <a:xfrm>
            <a:off x="521955" y="1628980"/>
            <a:ext cx="8280092" cy="450005"/>
          </a:xfrm>
        </p:spPr>
        <p:txBody>
          <a:bodyPr/>
          <a:lstStyle/>
          <a:p>
            <a:r>
              <a:rPr lang="ja-JP" altLang="en-US" dirty="0"/>
              <a:t>下記の場合，ミス同士が直列に依存していたため，</a:t>
            </a:r>
            <a:br>
              <a:rPr lang="en-US" altLang="ja-JP" dirty="0"/>
            </a:br>
            <a:r>
              <a:rPr lang="ja-JP" altLang="en-US" dirty="0"/>
              <a:t>ひし形が合成されたような形になっている</a:t>
            </a:r>
            <a:endParaRPr lang="en-US" altLang="ja-JP" dirty="0"/>
          </a:p>
        </p:txBody>
      </p:sp>
      <p:cxnSp>
        <p:nvCxnSpPr>
          <p:cNvPr id="6" name="直線矢印コネクタ 5"/>
          <p:cNvCxnSpPr/>
          <p:nvPr/>
        </p:nvCxnSpPr>
        <p:spPr bwMode="auto">
          <a:xfrm>
            <a:off x="1961971" y="3429000"/>
            <a:ext cx="1620018"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7" name="正方形/長方形 6"/>
          <p:cNvSpPr/>
          <p:nvPr/>
        </p:nvSpPr>
        <p:spPr bwMode="auto">
          <a:xfrm>
            <a:off x="1961971" y="306899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cxnSp>
        <p:nvCxnSpPr>
          <p:cNvPr id="11" name="直線矢印コネクタ 10"/>
          <p:cNvCxnSpPr/>
          <p:nvPr/>
        </p:nvCxnSpPr>
        <p:spPr bwMode="auto">
          <a:xfrm>
            <a:off x="4121995" y="4329010"/>
            <a:ext cx="1800020" cy="0"/>
          </a:xfrm>
          <a:prstGeom prst="straightConnector1">
            <a:avLst/>
          </a:prstGeom>
          <a:ln>
            <a:headEnd type="triangle" w="med" len="med"/>
            <a:tailEnd type="triangle"/>
          </a:ln>
        </p:spPr>
        <p:style>
          <a:lnRef idx="2">
            <a:schemeClr val="accent5"/>
          </a:lnRef>
          <a:fillRef idx="0">
            <a:schemeClr val="accent5"/>
          </a:fillRef>
          <a:effectRef idx="1">
            <a:schemeClr val="accent5"/>
          </a:effectRef>
          <a:fontRef idx="minor">
            <a:schemeClr val="tx1"/>
          </a:fontRef>
        </p:style>
      </p:cxnSp>
      <p:sp>
        <p:nvSpPr>
          <p:cNvPr id="13" name="正方形/長方形 12"/>
          <p:cNvSpPr/>
          <p:nvPr/>
        </p:nvSpPr>
        <p:spPr bwMode="auto">
          <a:xfrm>
            <a:off x="4211996" y="3969006"/>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miss latency</a:t>
            </a:r>
            <a:endParaRPr kumimoji="1" lang="ja-JP" altLang="en-US" dirty="0">
              <a:solidFill>
                <a:schemeClr val="accent5"/>
              </a:solidFill>
              <a:latin typeface="Consolas" panose="020B0609020204030204" pitchFamily="49" charset="0"/>
            </a:endParaRPr>
          </a:p>
        </p:txBody>
      </p:sp>
      <p:sp>
        <p:nvSpPr>
          <p:cNvPr id="10" name="正方形/長方形 9"/>
          <p:cNvSpPr/>
          <p:nvPr/>
        </p:nvSpPr>
        <p:spPr bwMode="auto">
          <a:xfrm>
            <a:off x="4211996" y="333899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2" name="直線矢印コネクタ 11"/>
          <p:cNvCxnSpPr/>
          <p:nvPr/>
        </p:nvCxnSpPr>
        <p:spPr bwMode="auto">
          <a:xfrm flipH="1">
            <a:off x="3671990" y="351900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p:cNvSpPr/>
          <p:nvPr/>
        </p:nvSpPr>
        <p:spPr bwMode="auto">
          <a:xfrm>
            <a:off x="6531002" y="4281049"/>
            <a:ext cx="1350015" cy="270003"/>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accent5"/>
                </a:solidFill>
                <a:latin typeface="Consolas" panose="020B0609020204030204" pitchFamily="49" charset="0"/>
              </a:rPr>
              <a:t>cache miss</a:t>
            </a:r>
            <a:endParaRPr kumimoji="1" lang="ja-JP" altLang="en-US" dirty="0">
              <a:solidFill>
                <a:schemeClr val="accent5"/>
              </a:solidFill>
              <a:latin typeface="Consolas" panose="020B0609020204030204" pitchFamily="49" charset="0"/>
            </a:endParaRPr>
          </a:p>
        </p:txBody>
      </p:sp>
      <p:cxnSp>
        <p:nvCxnSpPr>
          <p:cNvPr id="16" name="直線矢印コネクタ 15"/>
          <p:cNvCxnSpPr/>
          <p:nvPr/>
        </p:nvCxnSpPr>
        <p:spPr bwMode="auto">
          <a:xfrm flipH="1">
            <a:off x="5990996" y="4461051"/>
            <a:ext cx="540006"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16852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51ED2-806D-4DDA-9558-1D008CFAD4FE}"/>
              </a:ext>
            </a:extLst>
          </p:cNvPr>
          <p:cNvSpPr>
            <a:spLocks noGrp="1"/>
          </p:cNvSpPr>
          <p:nvPr>
            <p:ph type="title"/>
          </p:nvPr>
        </p:nvSpPr>
        <p:spPr/>
        <p:txBody>
          <a:bodyPr/>
          <a:lstStyle/>
          <a:p>
            <a:r>
              <a:rPr kumimoji="1" lang="ja-JP" altLang="en-US" dirty="0"/>
              <a:t>メモリ・レベル並列性</a:t>
            </a:r>
            <a:br>
              <a:rPr kumimoji="1" lang="en-US" altLang="ja-JP" dirty="0"/>
            </a:br>
            <a:r>
              <a:rPr kumimoji="1" lang="ja-JP" altLang="en-US" dirty="0"/>
              <a:t>（</a:t>
            </a:r>
            <a:r>
              <a:rPr kumimoji="1" lang="en-US" altLang="ja-JP" dirty="0"/>
              <a:t>Memory Level Parallelism</a:t>
            </a:r>
            <a:r>
              <a:rPr kumimoji="1" lang="ja-JP" altLang="en-US" dirty="0"/>
              <a:t>）</a:t>
            </a:r>
          </a:p>
        </p:txBody>
      </p:sp>
      <p:sp>
        <p:nvSpPr>
          <p:cNvPr id="3" name="テキスト プレースホルダー 2">
            <a:extLst>
              <a:ext uri="{FF2B5EF4-FFF2-40B4-BE49-F238E27FC236}">
                <a16:creationId xmlns:a16="http://schemas.microsoft.com/office/drawing/2014/main" id="{149E1DC0-5674-44A2-90EE-D68860B4C710}"/>
              </a:ext>
            </a:extLst>
          </p:cNvPr>
          <p:cNvSpPr>
            <a:spLocks noGrp="1"/>
          </p:cNvSpPr>
          <p:nvPr>
            <p:ph type="body" sz="quarter" idx="10"/>
          </p:nvPr>
        </p:nvSpPr>
        <p:spPr>
          <a:xfrm>
            <a:off x="611956" y="6309032"/>
            <a:ext cx="8280092" cy="269696"/>
          </a:xfrm>
        </p:spPr>
        <p:txBody>
          <a:bodyPr/>
          <a:lstStyle/>
          <a:p>
            <a:r>
              <a:rPr kumimoji="1" lang="en-US" altLang="ja-JP" dirty="0"/>
              <a:t>ROB </a:t>
            </a:r>
            <a:r>
              <a:rPr kumimoji="1" lang="ja-JP" altLang="en-US" dirty="0"/>
              <a:t>が大きいと，お互いに無依存な複数のメモリ・アクセスをオーバーラップして実行できるようになる</a:t>
            </a:r>
          </a:p>
        </p:txBody>
      </p:sp>
      <p:sp>
        <p:nvSpPr>
          <p:cNvPr id="4" name="平行四辺形 3">
            <a:extLst>
              <a:ext uri="{FF2B5EF4-FFF2-40B4-BE49-F238E27FC236}">
                <a16:creationId xmlns:a16="http://schemas.microsoft.com/office/drawing/2014/main" id="{0AF69899-073F-4C7D-9E1A-93B942C418E5}"/>
              </a:ext>
            </a:extLst>
          </p:cNvPr>
          <p:cNvSpPr/>
          <p:nvPr/>
        </p:nvSpPr>
        <p:spPr bwMode="auto">
          <a:xfrm flipH="1">
            <a:off x="971959" y="998973"/>
            <a:ext cx="3240038"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平行四辺形 4">
            <a:extLst>
              <a:ext uri="{FF2B5EF4-FFF2-40B4-BE49-F238E27FC236}">
                <a16:creationId xmlns:a16="http://schemas.microsoft.com/office/drawing/2014/main" id="{6C192899-B1BB-43D3-8539-D3BEBA1E5EEE}"/>
              </a:ext>
            </a:extLst>
          </p:cNvPr>
          <p:cNvSpPr/>
          <p:nvPr/>
        </p:nvSpPr>
        <p:spPr bwMode="auto">
          <a:xfrm flipH="1">
            <a:off x="1188173" y="998973"/>
            <a:ext cx="2790032"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平行四辺形 5">
            <a:extLst>
              <a:ext uri="{FF2B5EF4-FFF2-40B4-BE49-F238E27FC236}">
                <a16:creationId xmlns:a16="http://schemas.microsoft.com/office/drawing/2014/main" id="{28584EB8-A6C3-4147-896D-9678C007F4FA}"/>
              </a:ext>
            </a:extLst>
          </p:cNvPr>
          <p:cNvSpPr/>
          <p:nvPr/>
        </p:nvSpPr>
        <p:spPr bwMode="auto">
          <a:xfrm flipH="1">
            <a:off x="3941993" y="2078985"/>
            <a:ext cx="3240037" cy="1080012"/>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平行四辺形 6">
            <a:extLst>
              <a:ext uri="{FF2B5EF4-FFF2-40B4-BE49-F238E27FC236}">
                <a16:creationId xmlns:a16="http://schemas.microsoft.com/office/drawing/2014/main" id="{DBD37D1D-0163-4E27-B745-67807EA8B6F9}"/>
              </a:ext>
            </a:extLst>
          </p:cNvPr>
          <p:cNvSpPr/>
          <p:nvPr/>
        </p:nvSpPr>
        <p:spPr bwMode="auto">
          <a:xfrm flipH="1">
            <a:off x="4211997" y="2078985"/>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平行四辺形 16">
            <a:extLst>
              <a:ext uri="{FF2B5EF4-FFF2-40B4-BE49-F238E27FC236}">
                <a16:creationId xmlns:a16="http://schemas.microsoft.com/office/drawing/2014/main" id="{C3F53F2F-E768-496E-8DC8-740CCA722583}"/>
              </a:ext>
            </a:extLst>
          </p:cNvPr>
          <p:cNvSpPr/>
          <p:nvPr/>
        </p:nvSpPr>
        <p:spPr bwMode="auto">
          <a:xfrm flipH="1">
            <a:off x="1061961" y="3428999"/>
            <a:ext cx="3600041" cy="2430027"/>
          </a:xfrm>
          <a:prstGeom prst="parallelogram">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平行四辺形 17">
            <a:extLst>
              <a:ext uri="{FF2B5EF4-FFF2-40B4-BE49-F238E27FC236}">
                <a16:creationId xmlns:a16="http://schemas.microsoft.com/office/drawing/2014/main" id="{53F2DC63-2331-4029-AFC1-B270E33EF2A9}"/>
              </a:ext>
            </a:extLst>
          </p:cNvPr>
          <p:cNvSpPr/>
          <p:nvPr/>
        </p:nvSpPr>
        <p:spPr bwMode="auto">
          <a:xfrm flipH="1">
            <a:off x="1352139" y="3429000"/>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平行四辺形 18">
            <a:extLst>
              <a:ext uri="{FF2B5EF4-FFF2-40B4-BE49-F238E27FC236}">
                <a16:creationId xmlns:a16="http://schemas.microsoft.com/office/drawing/2014/main" id="{C9D4FF21-74C1-4E54-99D7-F1C5E2F9E83C}"/>
              </a:ext>
            </a:extLst>
          </p:cNvPr>
          <p:cNvSpPr/>
          <p:nvPr/>
        </p:nvSpPr>
        <p:spPr bwMode="auto">
          <a:xfrm flipH="1">
            <a:off x="1628865" y="4509012"/>
            <a:ext cx="2736000" cy="180002"/>
          </a:xfrm>
          <a:prstGeom prst="parallelogram">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0" name="直線矢印コネクタ 19">
            <a:extLst>
              <a:ext uri="{FF2B5EF4-FFF2-40B4-BE49-F238E27FC236}">
                <a16:creationId xmlns:a16="http://schemas.microsoft.com/office/drawing/2014/main" id="{0D5F7417-51D2-47ED-B371-7EBB881EC004}"/>
              </a:ext>
            </a:extLst>
          </p:cNvPr>
          <p:cNvCxnSpPr>
            <a:cxnSpLocks/>
          </p:cNvCxnSpPr>
          <p:nvPr/>
        </p:nvCxnSpPr>
        <p:spPr bwMode="auto">
          <a:xfrm>
            <a:off x="4301997" y="998973"/>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2CF0428-0049-4A19-AC7A-A4E51A87FBF6}"/>
              </a:ext>
            </a:extLst>
          </p:cNvPr>
          <p:cNvSpPr/>
          <p:nvPr/>
        </p:nvSpPr>
        <p:spPr bwMode="auto">
          <a:xfrm>
            <a:off x="4662001" y="135897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3" name="直線矢印コネクタ 22">
            <a:extLst>
              <a:ext uri="{FF2B5EF4-FFF2-40B4-BE49-F238E27FC236}">
                <a16:creationId xmlns:a16="http://schemas.microsoft.com/office/drawing/2014/main" id="{4B30E2CA-BBFE-4B6E-832F-F9A91A97ACB7}"/>
              </a:ext>
            </a:extLst>
          </p:cNvPr>
          <p:cNvCxnSpPr>
            <a:cxnSpLocks/>
          </p:cNvCxnSpPr>
          <p:nvPr/>
        </p:nvCxnSpPr>
        <p:spPr bwMode="auto">
          <a:xfrm>
            <a:off x="7452032" y="2078985"/>
            <a:ext cx="0" cy="1080012"/>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4" name="正方形/長方形 23">
            <a:extLst>
              <a:ext uri="{FF2B5EF4-FFF2-40B4-BE49-F238E27FC236}">
                <a16:creationId xmlns:a16="http://schemas.microsoft.com/office/drawing/2014/main" id="{BD4896AE-5C12-4F17-804E-2BAC92547F29}"/>
              </a:ext>
            </a:extLst>
          </p:cNvPr>
          <p:cNvSpPr/>
          <p:nvPr/>
        </p:nvSpPr>
        <p:spPr bwMode="auto">
          <a:xfrm>
            <a:off x="7812036" y="243898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サイズ小</a:t>
            </a:r>
          </a:p>
        </p:txBody>
      </p:sp>
      <p:cxnSp>
        <p:nvCxnSpPr>
          <p:cNvPr id="25" name="直線矢印コネクタ 24">
            <a:extLst>
              <a:ext uri="{FF2B5EF4-FFF2-40B4-BE49-F238E27FC236}">
                <a16:creationId xmlns:a16="http://schemas.microsoft.com/office/drawing/2014/main" id="{41E19E32-8A0F-4962-A66C-457202B1F552}"/>
              </a:ext>
            </a:extLst>
          </p:cNvPr>
          <p:cNvCxnSpPr>
            <a:cxnSpLocks/>
          </p:cNvCxnSpPr>
          <p:nvPr/>
        </p:nvCxnSpPr>
        <p:spPr bwMode="auto">
          <a:xfrm>
            <a:off x="4932004" y="3429000"/>
            <a:ext cx="0" cy="2430027"/>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8A58FCFB-5946-43CD-8F2C-9B6A818D967E}"/>
              </a:ext>
            </a:extLst>
          </p:cNvPr>
          <p:cNvSpPr/>
          <p:nvPr/>
        </p:nvSpPr>
        <p:spPr bwMode="auto">
          <a:xfrm>
            <a:off x="5292008"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ROB </a:t>
            </a:r>
            <a:r>
              <a:rPr kumimoji="1" lang="ja-JP" altLang="en-US" sz="1600" dirty="0">
                <a:solidFill>
                  <a:schemeClr val="tx1">
                    <a:lumMod val="75000"/>
                    <a:lumOff val="25000"/>
                  </a:schemeClr>
                </a:solidFill>
                <a:latin typeface="+mn-ea"/>
              </a:rPr>
              <a:t>サイズ大</a:t>
            </a:r>
          </a:p>
        </p:txBody>
      </p:sp>
    </p:spTree>
    <p:extLst>
      <p:ext uri="{BB962C8B-B14F-4D97-AF65-F5344CB8AC3E}">
        <p14:creationId xmlns:p14="http://schemas.microsoft.com/office/powerpoint/2010/main" val="282982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80D39-2C02-4FCF-AE0F-DBAC82027FF5}"/>
              </a:ext>
            </a:extLst>
          </p:cNvPr>
          <p:cNvSpPr>
            <a:spLocks noGrp="1"/>
          </p:cNvSpPr>
          <p:nvPr>
            <p:ph type="title"/>
          </p:nvPr>
        </p:nvSpPr>
        <p:spPr/>
        <p:txBody>
          <a:bodyPr/>
          <a:lstStyle/>
          <a:p>
            <a:r>
              <a:rPr kumimoji="1" lang="ja-JP" altLang="en-US" dirty="0"/>
              <a:t>キャッシュのレイテンシと命令スケジューリング</a:t>
            </a:r>
          </a:p>
        </p:txBody>
      </p:sp>
      <p:sp>
        <p:nvSpPr>
          <p:cNvPr id="3" name="テキスト プレースホルダー 2">
            <a:extLst>
              <a:ext uri="{FF2B5EF4-FFF2-40B4-BE49-F238E27FC236}">
                <a16:creationId xmlns:a16="http://schemas.microsoft.com/office/drawing/2014/main" id="{85900982-AC0B-4C5B-9CB7-D9E1C01655ED}"/>
              </a:ext>
            </a:extLst>
          </p:cNvPr>
          <p:cNvSpPr>
            <a:spLocks noGrp="1"/>
          </p:cNvSpPr>
          <p:nvPr>
            <p:ph type="body" sz="quarter" idx="10"/>
          </p:nvPr>
        </p:nvSpPr>
        <p:spPr/>
        <p:txBody>
          <a:bodyPr/>
          <a:lstStyle/>
          <a:p>
            <a:r>
              <a:rPr lang="ja-JP" altLang="en-US" dirty="0"/>
              <a:t>発行キューや </a:t>
            </a:r>
            <a:r>
              <a:rPr lang="en-US" altLang="ja-JP" dirty="0"/>
              <a:t>ROB </a:t>
            </a:r>
            <a:r>
              <a:rPr lang="ja-JP" altLang="en-US" dirty="0"/>
              <a:t>のサイズとキャッシュのレイテンシは関連している</a:t>
            </a:r>
            <a:endParaRPr lang="en-US" altLang="ja-JP" dirty="0"/>
          </a:p>
          <a:p>
            <a:pPr lvl="1"/>
            <a:r>
              <a:rPr kumimoji="1" lang="ja-JP" altLang="en-US" dirty="0"/>
              <a:t>バランスするように各部のパラメータが決定されている</a:t>
            </a:r>
            <a:endParaRPr kumimoji="1" lang="en-US" altLang="ja-JP" dirty="0"/>
          </a:p>
          <a:p>
            <a:pPr lvl="1"/>
            <a:r>
              <a:rPr lang="ja-JP" altLang="en-US" dirty="0"/>
              <a:t>各レベルのキャッシュのレイテンシ，フェッチ幅，発行幅，発行キューのサイズ，</a:t>
            </a:r>
            <a:r>
              <a:rPr lang="en-US" altLang="ja-JP" dirty="0"/>
              <a:t>ROB </a:t>
            </a:r>
            <a:r>
              <a:rPr lang="ja-JP" altLang="en-US" dirty="0"/>
              <a:t>のサイズ</a:t>
            </a:r>
            <a:endParaRPr lang="en-US" altLang="ja-JP" dirty="0"/>
          </a:p>
          <a:p>
            <a:r>
              <a:rPr kumimoji="1" lang="ja-JP" altLang="en-US" dirty="0"/>
              <a:t>メモリ・レベル並列性</a:t>
            </a:r>
            <a:endParaRPr kumimoji="1" lang="en-US" altLang="ja-JP" dirty="0"/>
          </a:p>
          <a:p>
            <a:pPr lvl="1"/>
            <a:r>
              <a:rPr lang="ja-JP" altLang="en-US" dirty="0"/>
              <a:t>メイン・メモリ・アクセスが並列して打てると性能向上が非常に大きい</a:t>
            </a:r>
            <a:endParaRPr lang="en-US" altLang="ja-JP" dirty="0"/>
          </a:p>
          <a:p>
            <a:pPr lvl="1"/>
            <a:r>
              <a:rPr kumimoji="1" lang="en-US" altLang="ja-JP" dirty="0"/>
              <a:t>ROB </a:t>
            </a:r>
            <a:r>
              <a:rPr kumimoji="1" lang="ja-JP" altLang="en-US" dirty="0"/>
              <a:t>を非常に大きくとこの効果が得やすくなる</a:t>
            </a:r>
            <a:endParaRPr kumimoji="1" lang="en-US" altLang="ja-JP" dirty="0"/>
          </a:p>
          <a:p>
            <a:pPr lvl="2"/>
            <a:r>
              <a:rPr lang="ja-JP" altLang="en-US" dirty="0"/>
              <a:t>単純に計算が並列にできる意味での命令レベル並列性とはまた別の効果</a:t>
            </a:r>
            <a:endParaRPr kumimoji="1" lang="en-US" altLang="ja-JP" dirty="0"/>
          </a:p>
        </p:txBody>
      </p:sp>
    </p:spTree>
    <p:extLst>
      <p:ext uri="{BB962C8B-B14F-4D97-AF65-F5344CB8AC3E}">
        <p14:creationId xmlns:p14="http://schemas.microsoft.com/office/powerpoint/2010/main" val="3262317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en-US" altLang="ja-JP" dirty="0"/>
              <a:t>k</a:t>
            </a:r>
            <a:r>
              <a:rPr kumimoji="1" lang="ja-JP" altLang="en-US" dirty="0"/>
              <a:t>でスレッド化するのはよくて、</a:t>
            </a:r>
            <a:r>
              <a:rPr kumimoji="1" lang="en-US" altLang="ja-JP" dirty="0"/>
              <a:t>j</a:t>
            </a:r>
            <a:r>
              <a:rPr kumimoji="1" lang="ja-JP" altLang="en-US" dirty="0"/>
              <a:t>ならいい理由は分かっておいたほうがいいでしょうか</a:t>
            </a:r>
            <a:endParaRPr kumimoji="1" lang="en-US" altLang="ja-JP" dirty="0"/>
          </a:p>
          <a:p>
            <a:pPr lvl="1"/>
            <a:endParaRPr lang="en-US" altLang="ja-JP" dirty="0"/>
          </a:p>
          <a:p>
            <a:pPr lvl="1"/>
            <a:r>
              <a:rPr kumimoji="1" lang="en-US" altLang="ja-JP" dirty="0"/>
              <a:t>j </a:t>
            </a:r>
            <a:r>
              <a:rPr kumimoji="1" lang="ja-JP" altLang="en-US" dirty="0"/>
              <a:t>や </a:t>
            </a:r>
            <a:r>
              <a:rPr kumimoji="1" lang="en-US" altLang="ja-JP" dirty="0"/>
              <a:t>i</a:t>
            </a:r>
            <a:r>
              <a:rPr kumimoji="1" lang="ja-JP" altLang="en-US" dirty="0"/>
              <a:t> でマルチスレッド実行をしないと，異なるスレッドが同じ場所に書くのでマズイ</a:t>
            </a:r>
            <a:endParaRPr kumimoji="1" lang="en-US" altLang="ja-JP" dirty="0"/>
          </a:p>
          <a:p>
            <a:pPr lvl="1"/>
            <a:r>
              <a:rPr kumimoji="1" lang="ja-JP" altLang="en-US" dirty="0"/>
              <a:t>左辺の </a:t>
            </a:r>
            <a:r>
              <a:rPr kumimoji="1" lang="en-US" altLang="ja-JP" dirty="0"/>
              <a:t>a[j][i] += </a:t>
            </a:r>
            <a:r>
              <a:rPr kumimoji="1" lang="ja-JP" altLang="en-US" dirty="0"/>
              <a:t>は，レジスタに読んでから更新したあとメモリに書きもどすので，複数のスレッドが同時に同じ値を読んで更新してしまうことがありえる</a:t>
            </a:r>
            <a:endParaRPr kumimoji="1" lang="en-US" altLang="ja-JP" dirty="0"/>
          </a:p>
          <a:p>
            <a:pPr marL="720000" lvl="2" indent="0">
              <a:buNone/>
            </a:pPr>
            <a:r>
              <a:rPr lang="en-US" altLang="ja-JP" dirty="0" err="1">
                <a:latin typeface="Consolas" panose="020B0609020204030204" pitchFamily="49" charset="0"/>
              </a:rPr>
              <a:t>func</a:t>
            </a:r>
            <a:r>
              <a:rPr lang="en-US" altLang="ja-JP" dirty="0">
                <a:latin typeface="Consolas" panose="020B0609020204030204" pitchFamily="49" charset="0"/>
              </a:rPr>
              <a:t>(</a:t>
            </a:r>
            <a:r>
              <a:rPr lang="en-US" altLang="ja-JP" dirty="0" err="1">
                <a:latin typeface="Consolas" panose="020B0609020204030204" pitchFamily="49" charset="0"/>
              </a:rPr>
              <a:t>thread_id</a:t>
            </a:r>
            <a:r>
              <a:rPr lang="en-US" altLang="ja-JP" dirty="0">
                <a:latin typeface="Consolas" panose="020B0609020204030204" pitchFamily="49" charset="0"/>
              </a:rPr>
              <a:t>) { </a:t>
            </a:r>
          </a:p>
          <a:p>
            <a:pPr marL="720000" lvl="2" indent="0">
              <a:buNone/>
            </a:pP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a:t>
            </a:r>
            <a:r>
              <a:rPr lang="en-US" altLang="ja-JP" dirty="0" err="1">
                <a:latin typeface="Consolas" panose="020B0609020204030204" pitchFamily="49" charset="0"/>
              </a:rPr>
              <a:t>thread_id</a:t>
            </a:r>
            <a:r>
              <a:rPr lang="en-US" altLang="ja-JP" dirty="0">
                <a:latin typeface="Consolas" panose="020B0609020204030204" pitchFamily="49" charset="0"/>
              </a:rPr>
              <a:t>;	</a:t>
            </a:r>
            <a:endParaRPr lang="en-US" altLang="ja-JP" dirty="0">
              <a:solidFill>
                <a:schemeClr val="accent3">
                  <a:lumMod val="75000"/>
                </a:schemeClr>
              </a:solidFill>
              <a:latin typeface="Consolas" panose="020B0609020204030204" pitchFamily="49" charset="0"/>
            </a:endParaRPr>
          </a:p>
          <a:p>
            <a:pPr marL="720000" lvl="2" indent="0">
              <a:buNone/>
            </a:pP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(j = 0; j &lt; 1024; </a:t>
            </a:r>
            <a:r>
              <a:rPr lang="en-US" altLang="ja-JP" dirty="0" err="1">
                <a:latin typeface="Consolas" panose="020B0609020204030204" pitchFamily="49" charset="0"/>
              </a:rPr>
              <a:t>j++</a:t>
            </a:r>
            <a:r>
              <a:rPr lang="en-US" altLang="ja-JP" dirty="0">
                <a:latin typeface="Consolas" panose="020B0609020204030204" pitchFamily="49" charset="0"/>
              </a:rPr>
              <a:t>) </a:t>
            </a:r>
            <a:br>
              <a:rPr lang="en-US" altLang="ja-JP" dirty="0">
                <a:latin typeface="Consolas" panose="020B0609020204030204" pitchFamily="49" charset="0"/>
              </a:rPr>
            </a:br>
            <a:r>
              <a:rPr lang="en-US" altLang="ja-JP" dirty="0">
                <a:latin typeface="Consolas" panose="020B0609020204030204" pitchFamily="49" charset="0"/>
              </a:rPr>
              <a:t>    </a:t>
            </a:r>
            <a:r>
              <a:rPr lang="en-US" altLang="ja-JP" dirty="0">
                <a:solidFill>
                  <a:schemeClr val="accent1"/>
                </a:solidFill>
                <a:latin typeface="Consolas" panose="020B0609020204030204" pitchFamily="49" charset="0"/>
              </a:rPr>
              <a:t>for</a:t>
            </a:r>
            <a:r>
              <a:rPr lang="en-US" altLang="ja-JP" dirty="0">
                <a:latin typeface="Consolas" panose="020B0609020204030204" pitchFamily="49" charset="0"/>
              </a:rPr>
              <a:t> (i = 0; i &lt; 1024; i++)</a:t>
            </a:r>
            <a:br>
              <a:rPr lang="en-US" altLang="ja-JP" dirty="0">
                <a:latin typeface="Consolas" panose="020B0609020204030204" pitchFamily="49" charset="0"/>
              </a:rPr>
            </a:br>
            <a:r>
              <a:rPr lang="en-US" altLang="ja-JP" dirty="0">
                <a:latin typeface="Consolas" panose="020B0609020204030204" pitchFamily="49" charset="0"/>
              </a:rPr>
              <a:t>      a[j][i] += b[j][</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 * c[</a:t>
            </a:r>
            <a:r>
              <a:rPr lang="en-US" altLang="ja-JP" dirty="0">
                <a:solidFill>
                  <a:schemeClr val="accent5"/>
                </a:solidFill>
                <a:latin typeface="Consolas" panose="020B0609020204030204" pitchFamily="49" charset="0"/>
              </a:rPr>
              <a:t>k</a:t>
            </a:r>
            <a:r>
              <a:rPr lang="en-US" altLang="ja-JP" dirty="0">
                <a:latin typeface="Consolas" panose="020B0609020204030204" pitchFamily="49" charset="0"/>
              </a:rPr>
              <a:t>][i];</a:t>
            </a:r>
          </a:p>
          <a:p>
            <a:pPr marL="720000" lvl="2" indent="0">
              <a:buNone/>
            </a:pPr>
            <a:r>
              <a:rPr kumimoji="1" lang="en-US" altLang="ja-JP" dirty="0">
                <a:latin typeface="Consolas" panose="020B0609020204030204" pitchFamily="49" charset="0"/>
              </a:rPr>
              <a:t>}</a:t>
            </a:r>
            <a:endParaRPr kumimoji="1" lang="ja-JP" altLang="en-US" dirty="0"/>
          </a:p>
        </p:txBody>
      </p:sp>
    </p:spTree>
    <p:extLst>
      <p:ext uri="{BB962C8B-B14F-4D97-AF65-F5344CB8AC3E}">
        <p14:creationId xmlns:p14="http://schemas.microsoft.com/office/powerpoint/2010/main" val="710789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アーキテクチャを勉強するにあたっておすすめの参考書はありますか？</a:t>
            </a:r>
          </a:p>
          <a:p>
            <a:endParaRPr kumimoji="1" lang="ja-JP" altLang="en-US" dirty="0"/>
          </a:p>
        </p:txBody>
      </p:sp>
    </p:spTree>
    <p:extLst>
      <p:ext uri="{BB962C8B-B14F-4D97-AF65-F5344CB8AC3E}">
        <p14:creationId xmlns:p14="http://schemas.microsoft.com/office/powerpoint/2010/main" val="84100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A3D5BF-9B76-39A4-7B0C-D4962DF23689}"/>
              </a:ext>
            </a:extLst>
          </p:cNvPr>
          <p:cNvSpPr>
            <a:spLocks noGrp="1"/>
          </p:cNvSpPr>
          <p:nvPr>
            <p:ph type="title"/>
          </p:nvPr>
        </p:nvSpPr>
        <p:spPr/>
        <p:txBody>
          <a:bodyPr/>
          <a:lstStyle/>
          <a:p>
            <a:r>
              <a:rPr kumimoji="1" lang="ja-JP" altLang="en-US" dirty="0"/>
              <a:t>質問とか感想</a:t>
            </a:r>
          </a:p>
        </p:txBody>
      </p:sp>
      <p:sp>
        <p:nvSpPr>
          <p:cNvPr id="3" name="テキスト プレースホルダー 2">
            <a:extLst>
              <a:ext uri="{FF2B5EF4-FFF2-40B4-BE49-F238E27FC236}">
                <a16:creationId xmlns:a16="http://schemas.microsoft.com/office/drawing/2014/main" id="{1A0449CD-AA92-A0A4-593C-6C33BAF6FE87}"/>
              </a:ext>
            </a:extLst>
          </p:cNvPr>
          <p:cNvSpPr>
            <a:spLocks noGrp="1"/>
          </p:cNvSpPr>
          <p:nvPr>
            <p:ph type="body" sz="quarter" idx="10"/>
          </p:nvPr>
        </p:nvSpPr>
        <p:spPr/>
        <p:txBody>
          <a:bodyPr/>
          <a:lstStyle/>
          <a:p>
            <a:r>
              <a:rPr kumimoji="1" lang="ja-JP" altLang="en-US" dirty="0"/>
              <a:t>「フリンの分類」を見ていて感じたのですが、</a:t>
            </a:r>
            <a:r>
              <a:rPr kumimoji="1" lang="en-US" altLang="ja-JP" dirty="0"/>
              <a:t>MIMD</a:t>
            </a:r>
            <a:r>
              <a:rPr kumimoji="1" lang="ja-JP" altLang="en-US" dirty="0"/>
              <a:t>において、</a:t>
            </a:r>
            <a:r>
              <a:rPr kumimoji="1" lang="en-US" altLang="ja-JP" dirty="0"/>
              <a:t>PC</a:t>
            </a:r>
            <a:r>
              <a:rPr kumimoji="1" lang="ja-JP" altLang="en-US" dirty="0"/>
              <a:t>と演算器がクロスで配線（多対多）されているようなものはないのでしょうか？</a:t>
            </a:r>
            <a:br>
              <a:rPr kumimoji="1" lang="en-US" altLang="ja-JP" dirty="0"/>
            </a:br>
            <a:r>
              <a:rPr kumimoji="1" lang="ja-JP" altLang="en-US" dirty="0"/>
              <a:t>空いている複数の演算器に対して同時に命令を発行することもあれば、手が空いているときは演算器を開けておく、等のやり方が考えられます。</a:t>
            </a:r>
          </a:p>
          <a:p>
            <a:endParaRPr kumimoji="1" lang="en-US" altLang="ja-JP" dirty="0"/>
          </a:p>
          <a:p>
            <a:pPr lvl="1"/>
            <a:r>
              <a:rPr kumimoji="1" lang="ja-JP" altLang="en-US" dirty="0"/>
              <a:t>そのような構造のコンピュータは実際ある</a:t>
            </a:r>
            <a:endParaRPr kumimoji="1" lang="en-US" altLang="ja-JP" dirty="0"/>
          </a:p>
          <a:p>
            <a:pPr lvl="1"/>
            <a:r>
              <a:rPr kumimoji="1" lang="ja-JP" altLang="en-US" dirty="0"/>
              <a:t>が，フリンの分類はあくまで「命令の流れ」「データの流れ」が単数か複数かに基づく分類なので，ちょっと違う</a:t>
            </a:r>
          </a:p>
        </p:txBody>
      </p:sp>
    </p:spTree>
    <p:extLst>
      <p:ext uri="{BB962C8B-B14F-4D97-AF65-F5344CB8AC3E}">
        <p14:creationId xmlns:p14="http://schemas.microsoft.com/office/powerpoint/2010/main" val="48007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93</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94</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60329</TotalTime>
  <Words>8170</Words>
  <Application>Microsoft Office PowerPoint</Application>
  <PresentationFormat>画面に合わせる (4:3)</PresentationFormat>
  <Paragraphs>1431</Paragraphs>
  <Slides>113</Slides>
  <Notes>3</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113</vt:i4>
      </vt:variant>
    </vt:vector>
  </HeadingPairs>
  <TitlesOfParts>
    <vt:vector size="124" baseType="lpstr">
      <vt:lpstr>HG丸ｺﾞｼｯｸM-PRO</vt:lpstr>
      <vt:lpstr>MeiryoKe_PGothic</vt:lpstr>
      <vt:lpstr>ＭＳ Ｐゴシック</vt:lpstr>
      <vt:lpstr>メイリオ</vt:lpstr>
      <vt:lpstr>Arial Narrow</vt:lpstr>
      <vt:lpstr>Calibri</vt:lpstr>
      <vt:lpstr>Cambria Math</vt:lpstr>
      <vt:lpstr>Consolas</vt:lpstr>
      <vt:lpstr>Segoe UI</vt:lpstr>
      <vt:lpstr>Wingdings</vt:lpstr>
      <vt:lpstr>cerulean</vt:lpstr>
      <vt:lpstr>先進計算機構成論 12</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マルチスレッドによる解決</vt:lpstr>
      <vt:lpstr>質問とか感想</vt:lpstr>
      <vt:lpstr>前回の内容</vt:lpstr>
      <vt:lpstr>今日の内容</vt:lpstr>
      <vt:lpstr>キャッシュとは？</vt:lpstr>
      <vt:lpstr>原理は同じ</vt:lpstr>
      <vt:lpstr>性能へ大きく影響するし，影響範囲も広い</vt:lpstr>
      <vt:lpstr>例：行列積の実装と性能</vt:lpstr>
      <vt:lpstr>内容</vt:lpstr>
      <vt:lpstr>メモリの性質</vt:lpstr>
      <vt:lpstr>メモリの構造と性質</vt:lpstr>
      <vt:lpstr>メモリの読み出し</vt:lpstr>
      <vt:lpstr>容量と速度</vt:lpstr>
      <vt:lpstr>実際にはアクセス時間は容量の平方根ぐらいに比例</vt:lpstr>
      <vt:lpstr>アクセス時間は容量の平方根ぐらいに比例</vt:lpstr>
      <vt:lpstr>速度</vt:lpstr>
      <vt:lpstr>データをとってくるのに，どのぐらいかかるか？</vt:lpstr>
      <vt:lpstr>メモリのまとめ</vt:lpstr>
      <vt:lpstr>内容</vt:lpstr>
      <vt:lpstr>記憶階層</vt:lpstr>
      <vt:lpstr>キャッシュの動作</vt:lpstr>
      <vt:lpstr>時間局所性</vt:lpstr>
      <vt:lpstr>実際には多層の構造になっている</vt:lpstr>
      <vt:lpstr>キャッシュの基本的な考え方のまとめ</vt:lpstr>
      <vt:lpstr>内容</vt:lpstr>
      <vt:lpstr>キャッシュへの性能への影響</vt:lpstr>
      <vt:lpstr>SIZE がキャッシュ容量を超えた時の振る舞い</vt:lpstr>
      <vt:lpstr>SIZE &lt;= CAP：定速（速い）</vt:lpstr>
      <vt:lpstr>CAP &lt; SIZE &lt;= CAP×2：徐々に遅くなる</vt:lpstr>
      <vt:lpstr>CAP×2 &lt; SIZE： 定速（遅い）</vt:lpstr>
      <vt:lpstr>実際の測定データ</vt:lpstr>
      <vt:lpstr>プログラム最適化の上で，重要なポイント</vt:lpstr>
      <vt:lpstr>キャッシュ容量を意識した最適化</vt:lpstr>
      <vt:lpstr>キャッシュ容量を意識した最適化２</vt:lpstr>
      <vt:lpstr>最近はまた階層のトレンドが変わりつつある</vt:lpstr>
      <vt:lpstr>より大容量のメモリを使う場合</vt:lpstr>
      <vt:lpstr>内容</vt:lpstr>
      <vt:lpstr>キャッシュのレイテンシと命令スケジューリング</vt:lpstr>
      <vt:lpstr>L1: ４サイクル</vt:lpstr>
      <vt:lpstr>L1: ４サイクル</vt:lpstr>
      <vt:lpstr>L2: 10サイクル</vt:lpstr>
      <vt:lpstr>Out-of-order スーパスカラ・プロセッサ との関係</vt:lpstr>
      <vt:lpstr>Out-of-order スーパスカラ・プロセッサ</vt:lpstr>
      <vt:lpstr>ROB の状況</vt:lpstr>
      <vt:lpstr>メイン・メモリ・アクセス：300 サイクル</vt:lpstr>
      <vt:lpstr>実際のプログラム実行の様子 SPEC CPU 2006 ベンチマークの mcf より</vt:lpstr>
      <vt:lpstr>メモリ・レベル並列性 （Memory Level Parallelism）</vt:lpstr>
      <vt:lpstr>キャッシュのレイテンシと命令スケジューリング</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レポート課題</vt:lpstr>
      <vt:lpstr>出欠と感想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12590</cp:revision>
  <cp:lastPrinted>2014-12-10T13:40:48Z</cp:lastPrinted>
  <dcterms:created xsi:type="dcterms:W3CDTF">2014-11-17T10:53:59Z</dcterms:created>
  <dcterms:modified xsi:type="dcterms:W3CDTF">2022-07-25T08:07:07Z</dcterms:modified>
</cp:coreProperties>
</file>