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3"/>
  </p:notesMasterIdLst>
  <p:sldIdLst>
    <p:sldId id="440" r:id="rId2"/>
    <p:sldId id="631" r:id="rId3"/>
    <p:sldId id="609" r:id="rId4"/>
    <p:sldId id="456" r:id="rId5"/>
    <p:sldId id="457" r:id="rId6"/>
    <p:sldId id="496" r:id="rId7"/>
    <p:sldId id="611" r:id="rId8"/>
    <p:sldId id="484" r:id="rId9"/>
    <p:sldId id="483" r:id="rId10"/>
    <p:sldId id="487" r:id="rId11"/>
    <p:sldId id="486" r:id="rId12"/>
    <p:sldId id="488" r:id="rId13"/>
    <p:sldId id="489" r:id="rId14"/>
    <p:sldId id="491" r:id="rId15"/>
    <p:sldId id="492" r:id="rId16"/>
    <p:sldId id="493" r:id="rId17"/>
    <p:sldId id="495" r:id="rId18"/>
    <p:sldId id="612" r:id="rId19"/>
    <p:sldId id="610" r:id="rId20"/>
    <p:sldId id="498" r:id="rId21"/>
    <p:sldId id="497" r:id="rId22"/>
    <p:sldId id="601" r:id="rId23"/>
    <p:sldId id="502" r:id="rId24"/>
    <p:sldId id="602" r:id="rId25"/>
    <p:sldId id="511" r:id="rId26"/>
    <p:sldId id="604" r:id="rId27"/>
    <p:sldId id="494" r:id="rId28"/>
    <p:sldId id="606" r:id="rId29"/>
    <p:sldId id="607" r:id="rId30"/>
    <p:sldId id="608" r:id="rId31"/>
    <p:sldId id="613" r:id="rId32"/>
    <p:sldId id="501" r:id="rId33"/>
    <p:sldId id="537" r:id="rId34"/>
    <p:sldId id="530" r:id="rId35"/>
    <p:sldId id="543" r:id="rId36"/>
    <p:sldId id="534" r:id="rId37"/>
    <p:sldId id="535" r:id="rId38"/>
    <p:sldId id="536" r:id="rId39"/>
    <p:sldId id="542" r:id="rId40"/>
    <p:sldId id="540" r:id="rId41"/>
    <p:sldId id="541" r:id="rId42"/>
    <p:sldId id="539" r:id="rId43"/>
    <p:sldId id="544" r:id="rId44"/>
    <p:sldId id="538" r:id="rId45"/>
    <p:sldId id="651" r:id="rId46"/>
    <p:sldId id="552" r:id="rId47"/>
    <p:sldId id="533" r:id="rId48"/>
    <p:sldId id="545" r:id="rId49"/>
    <p:sldId id="551" r:id="rId50"/>
    <p:sldId id="549" r:id="rId51"/>
    <p:sldId id="548" r:id="rId52"/>
    <p:sldId id="550" r:id="rId53"/>
    <p:sldId id="553" r:id="rId54"/>
    <p:sldId id="546" r:id="rId55"/>
    <p:sldId id="547" r:id="rId56"/>
    <p:sldId id="615" r:id="rId57"/>
    <p:sldId id="554" r:id="rId58"/>
    <p:sldId id="565" r:id="rId59"/>
    <p:sldId id="555" r:id="rId60"/>
    <p:sldId id="556" r:id="rId61"/>
    <p:sldId id="557" r:id="rId62"/>
    <p:sldId id="558" r:id="rId63"/>
    <p:sldId id="559" r:id="rId64"/>
    <p:sldId id="560" r:id="rId65"/>
    <p:sldId id="561" r:id="rId66"/>
    <p:sldId id="564" r:id="rId67"/>
    <p:sldId id="563" r:id="rId68"/>
    <p:sldId id="562" r:id="rId69"/>
    <p:sldId id="587" r:id="rId70"/>
    <p:sldId id="598" r:id="rId71"/>
    <p:sldId id="524" r:id="rId72"/>
    <p:sldId id="614" r:id="rId73"/>
    <p:sldId id="632" r:id="rId74"/>
    <p:sldId id="634" r:id="rId75"/>
    <p:sldId id="635" r:id="rId76"/>
    <p:sldId id="637" r:id="rId77"/>
    <p:sldId id="638" r:id="rId78"/>
    <p:sldId id="633" r:id="rId79"/>
    <p:sldId id="636" r:id="rId80"/>
    <p:sldId id="639" r:id="rId81"/>
    <p:sldId id="640" r:id="rId82"/>
    <p:sldId id="641" r:id="rId83"/>
    <p:sldId id="642" r:id="rId84"/>
    <p:sldId id="643" r:id="rId85"/>
    <p:sldId id="644" r:id="rId86"/>
    <p:sldId id="645" r:id="rId87"/>
    <p:sldId id="646" r:id="rId88"/>
    <p:sldId id="647" r:id="rId89"/>
    <p:sldId id="648" r:id="rId90"/>
    <p:sldId id="649" r:id="rId91"/>
    <p:sldId id="650" r:id="rId9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2024/6/3</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a:t>
            </a:fld>
            <a:endParaRPr kumimoji="1" lang="ja-JP" altLang="en-US"/>
          </a:p>
        </p:txBody>
      </p:sp>
    </p:spTree>
    <p:extLst>
      <p:ext uri="{BB962C8B-B14F-4D97-AF65-F5344CB8AC3E}">
        <p14:creationId xmlns:p14="http://schemas.microsoft.com/office/powerpoint/2010/main" val="156309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7138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68656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79561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sd-devel/rs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ops.info/table.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04</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954" y="0"/>
            <a:ext cx="8712046" cy="908972"/>
          </a:xfrm>
        </p:spPr>
        <p:txBody>
          <a:bodyPr/>
          <a:lstStyle/>
          <a:p>
            <a:r>
              <a:rPr lang="ja-JP" altLang="en-US" dirty="0"/>
              <a:t>命令の実行フェーズ</a:t>
            </a:r>
          </a:p>
        </p:txBody>
      </p:sp>
      <p:sp>
        <p:nvSpPr>
          <p:cNvPr id="3" name="コンテンツ プレースホルダー 2"/>
          <p:cNvSpPr>
            <a:spLocks noGrp="1"/>
          </p:cNvSpPr>
          <p:nvPr>
            <p:ph type="body" sz="quarter" idx="10"/>
          </p:nvPr>
        </p:nvSpPr>
        <p:spPr>
          <a:xfrm>
            <a:off x="611956" y="1088974"/>
            <a:ext cx="8280092" cy="5220057"/>
          </a:xfrm>
        </p:spPr>
        <p:txBody>
          <a:bodyPr/>
          <a:lstStyle/>
          <a:p>
            <a:r>
              <a:rPr lang="ja-JP" altLang="en-US" dirty="0"/>
              <a:t>実行フェーズ</a:t>
            </a:r>
            <a:endParaRPr lang="en-US" altLang="ja-JP" dirty="0"/>
          </a:p>
          <a:p>
            <a:pPr marL="817200" lvl="1" indent="-457200">
              <a:buFont typeface="+mj-lt"/>
              <a:buAutoNum type="arabicPeriod"/>
            </a:pPr>
            <a:r>
              <a:rPr lang="ja-JP" altLang="en-US" dirty="0"/>
              <a:t>フェッチ</a:t>
            </a:r>
            <a:endParaRPr lang="en-US" altLang="ja-JP" dirty="0"/>
          </a:p>
          <a:p>
            <a:pPr marL="817200" lvl="1" indent="-457200">
              <a:buFont typeface="+mj-lt"/>
              <a:buAutoNum type="arabicPeriod"/>
            </a:pPr>
            <a:r>
              <a:rPr lang="ja-JP" altLang="en-US" dirty="0"/>
              <a:t>デコード</a:t>
            </a:r>
            <a:endParaRPr lang="en-US" altLang="ja-JP" dirty="0"/>
          </a:p>
          <a:p>
            <a:pPr marL="817200" lvl="1" indent="-457200">
              <a:buFont typeface="+mj-lt"/>
              <a:buAutoNum type="arabicPeriod"/>
            </a:pPr>
            <a:r>
              <a:rPr lang="ja-JP" altLang="en-US" dirty="0"/>
              <a:t>レジスタ読み出し</a:t>
            </a:r>
            <a:endParaRPr lang="en-US" altLang="ja-JP" dirty="0"/>
          </a:p>
          <a:p>
            <a:pPr marL="817200" lvl="1" indent="-457200">
              <a:buFont typeface="+mj-lt"/>
              <a:buAutoNum type="arabicPeriod"/>
            </a:pPr>
            <a:r>
              <a:rPr lang="ja-JP" altLang="en-US" dirty="0"/>
              <a:t>実行</a:t>
            </a:r>
            <a:endParaRPr lang="en-US" altLang="ja-JP" dirty="0"/>
          </a:p>
          <a:p>
            <a:pPr marL="817200" lvl="1" indent="-457200">
              <a:buFont typeface="+mj-lt"/>
              <a:buAutoNum type="arabicPeriod"/>
            </a:pPr>
            <a:r>
              <a:rPr lang="ja-JP" altLang="en-US" dirty="0"/>
              <a:t>レジスタ書き戻し</a:t>
            </a:r>
            <a:endParaRPr lang="en-US" altLang="ja-JP" dirty="0"/>
          </a:p>
          <a:p>
            <a:r>
              <a:rPr lang="en-US" altLang="ja-JP" dirty="0"/>
              <a:t>RISC-V </a:t>
            </a:r>
            <a:r>
              <a:rPr lang="ja-JP" altLang="en-US" dirty="0"/>
              <a:t>の加算命令を実行する流れをざっとみる</a:t>
            </a:r>
            <a:endParaRPr lang="en-US" altLang="ja-JP" dirty="0"/>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命令フェッチ</a:t>
            </a:r>
            <a:endParaRPr kumimoji="1" lang="ja-JP" altLang="en-US" dirty="0"/>
          </a:p>
        </p:txBody>
      </p:sp>
      <p:sp>
        <p:nvSpPr>
          <p:cNvPr id="3" name="テキスト プレースホルダー 2"/>
          <p:cNvSpPr>
            <a:spLocks noGrp="1"/>
          </p:cNvSpPr>
          <p:nvPr>
            <p:ph type="body" sz="quarter" idx="10"/>
          </p:nvPr>
        </p:nvSpPr>
        <p:spPr>
          <a:xfrm>
            <a:off x="251952" y="4599013"/>
            <a:ext cx="8280092" cy="2023864"/>
          </a:xfrm>
        </p:spPr>
        <p:txBody>
          <a:bodyPr anchor="t"/>
          <a:lstStyle/>
          <a:p>
            <a:r>
              <a:rPr lang="ja-JP" altLang="en-US" dirty="0"/>
              <a:t>命令メモリから命令を読み出す</a:t>
            </a:r>
            <a:endParaRPr lang="en-US" altLang="ja-JP" dirty="0"/>
          </a:p>
          <a:p>
            <a:pPr lvl="1"/>
            <a:r>
              <a:rPr lang="ja-JP" altLang="en-US" dirty="0"/>
              <a:t>命令メモリを順に読んでいくため，</a:t>
            </a:r>
            <a:r>
              <a:rPr lang="en-US" altLang="ja-JP" dirty="0"/>
              <a:t>PC </a:t>
            </a:r>
            <a:r>
              <a:rPr lang="ja-JP" altLang="en-US" dirty="0"/>
              <a:t>は毎サイクル加算される</a:t>
            </a:r>
            <a:endParaRPr lang="en-US" altLang="ja-JP" dirty="0"/>
          </a:p>
          <a:p>
            <a:pPr lvl="1"/>
            <a:r>
              <a:rPr lang="ja-JP" altLang="en-US" dirty="0"/>
              <a:t>足している４は，</a:t>
            </a:r>
            <a:r>
              <a:rPr lang="en-US" altLang="ja-JP" dirty="0"/>
              <a:t>RSIC-V </a:t>
            </a:r>
            <a:r>
              <a:rPr lang="ja-JP" altLang="en-US" dirty="0"/>
              <a:t>では命令の幅が４バイトだから</a:t>
            </a:r>
            <a:endParaRPr lang="en-US" altLang="ja-JP" dirty="0"/>
          </a:p>
          <a:p>
            <a:pPr lvl="1"/>
            <a:r>
              <a:rPr lang="ja-JP" altLang="en-US" dirty="0"/>
              <a:t>基本的に，この部分はどの命令でも変わらない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accent6"/>
            </a:solidFill>
            <a:prstDash val="solid"/>
            <a:round/>
            <a:headEnd type="none" w="med" len="med"/>
            <a:tailEnd type="triangle"/>
          </a:ln>
          <a:effectLst/>
        </p:spPr>
      </p:cxnSp>
      <p:sp>
        <p:nvSpPr>
          <p:cNvPr id="51" name="正方形/長方形 50"/>
          <p:cNvSpPr/>
          <p:nvPr/>
        </p:nvSpPr>
        <p:spPr bwMode="auto">
          <a:xfrm>
            <a:off x="2771981"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命令データ</a:t>
            </a:r>
          </a:p>
        </p:txBody>
      </p:sp>
      <p:sp>
        <p:nvSpPr>
          <p:cNvPr id="52" name="正方形/長方形 51"/>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3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命令デコード</a:t>
            </a:r>
            <a:endParaRPr kumimoji="1" lang="ja-JP" altLang="en-US" dirty="0"/>
          </a:p>
        </p:txBody>
      </p:sp>
      <p:sp>
        <p:nvSpPr>
          <p:cNvPr id="3" name="テキスト プレースホルダー 2"/>
          <p:cNvSpPr>
            <a:spLocks noGrp="1"/>
          </p:cNvSpPr>
          <p:nvPr>
            <p:ph type="body" sz="quarter" idx="10"/>
          </p:nvPr>
        </p:nvSpPr>
        <p:spPr>
          <a:xfrm>
            <a:off x="611956" y="5319022"/>
            <a:ext cx="8280092" cy="1350014"/>
          </a:xfrm>
        </p:spPr>
        <p:txBody>
          <a:bodyPr anchor="t"/>
          <a:lstStyle/>
          <a:p>
            <a:r>
              <a:rPr kumimoji="1" lang="ja-JP" altLang="en-US" dirty="0"/>
              <a:t>取り出した命令からレジスタ番号を表す部分のビットを取り出す</a:t>
            </a:r>
            <a:endParaRPr kumimoji="1" lang="en-US" altLang="ja-JP" dirty="0"/>
          </a:p>
          <a:p>
            <a:pPr lvl="1"/>
            <a:r>
              <a:rPr lang="ja-JP" altLang="en-US" dirty="0"/>
              <a:t>ソース（</a:t>
            </a:r>
            <a:r>
              <a:rPr lang="en-US" altLang="ja-JP" dirty="0"/>
              <a:t>rs1, rs2</a:t>
            </a:r>
            <a:r>
              <a:rPr lang="ja-JP" altLang="en-US" dirty="0"/>
              <a:t>）とディスティネーション（</a:t>
            </a:r>
            <a:r>
              <a:rPr lang="en-US" altLang="ja-JP" dirty="0" err="1"/>
              <a:t>rd</a:t>
            </a:r>
            <a:r>
              <a:rPr lang="ja-JP" altLang="en-US" dirty="0"/>
              <a:t>）</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51" name="Freeform 10"/>
          <p:cNvSpPr>
            <a:spLocks/>
          </p:cNvSpPr>
          <p:nvPr/>
        </p:nvSpPr>
        <p:spPr bwMode="auto">
          <a:xfrm flipV="1">
            <a:off x="2771981" y="3248996"/>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2" name="直線矢印コネクタ 51"/>
          <p:cNvCxnSpPr/>
          <p:nvPr/>
        </p:nvCxnSpPr>
        <p:spPr bwMode="auto">
          <a:xfrm>
            <a:off x="2771981" y="3609002"/>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3" name="正方形/長方形 52"/>
          <p:cNvSpPr/>
          <p:nvPr/>
        </p:nvSpPr>
        <p:spPr bwMode="auto">
          <a:xfrm>
            <a:off x="3131985"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err="1">
                <a:solidFill>
                  <a:schemeClr val="accent6"/>
                </a:solidFill>
                <a:latin typeface="メイリオ" panose="020B0604030504040204" pitchFamily="50" charset="-128"/>
                <a:ea typeface="メイリオ" panose="020B0604030504040204" pitchFamily="50" charset="-128"/>
              </a:rPr>
              <a:t>rd</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131985"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a:solidFill>
                  <a:schemeClr val="accent6"/>
                </a:solidFill>
                <a:latin typeface="メイリオ" panose="020B0604030504040204" pitchFamily="50" charset="-128"/>
                <a:ea typeface="メイリオ" panose="020B0604030504040204" pitchFamily="50" charset="-128"/>
              </a:rPr>
              <a:t>rs1</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5" name="正方形/長方形 54"/>
          <p:cNvSpPr/>
          <p:nvPr/>
        </p:nvSpPr>
        <p:spPr bwMode="auto">
          <a:xfrm>
            <a:off x="3131985"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lang="ja-JP" altLang="en-US" sz="1400" b="1" dirty="0">
                <a:solidFill>
                  <a:schemeClr val="accent6"/>
                </a:solidFill>
                <a:latin typeface="メイリオ" panose="020B0604030504040204" pitchFamily="50" charset="-128"/>
                <a:ea typeface="メイリオ" panose="020B0604030504040204" pitchFamily="50" charset="-128"/>
              </a:rPr>
              <a:t>（</a:t>
            </a:r>
            <a:r>
              <a:rPr lang="en-US" altLang="ja-JP" sz="1400" b="1" dirty="0">
                <a:solidFill>
                  <a:schemeClr val="accent6"/>
                </a:solidFill>
                <a:latin typeface="メイリオ" panose="020B0604030504040204" pitchFamily="50" charset="-128"/>
                <a:ea typeface="メイリオ" panose="020B0604030504040204" pitchFamily="50" charset="-128"/>
              </a:rPr>
              <a:t>rs2</a:t>
            </a:r>
            <a:r>
              <a:rPr lang="ja-JP" altLang="en-US" sz="1400" b="1" dirty="0">
                <a:solidFill>
                  <a:schemeClr val="accent6"/>
                </a:solidFill>
                <a:latin typeface="メイリオ" panose="020B0604030504040204" pitchFamily="50" charset="-128"/>
                <a:ea typeface="メイリオ" panose="020B0604030504040204" pitchFamily="50" charset="-128"/>
              </a:rPr>
              <a:t>）</a:t>
            </a:r>
            <a:endParaRPr kumimoji="1" lang="ja-JP" altLang="en-US" sz="1400" b="1" dirty="0">
              <a:solidFill>
                <a:schemeClr val="accent6"/>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2771981" y="3969006"/>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7" name="Text Box 30"/>
          <p:cNvSpPr txBox="1">
            <a:spLocks noChangeArrowheads="1"/>
          </p:cNvSpPr>
          <p:nvPr/>
        </p:nvSpPr>
        <p:spPr bwMode="auto">
          <a:xfrm>
            <a:off x="5652012" y="4869016"/>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58" name="Text Box 31"/>
          <p:cNvSpPr txBox="1">
            <a:spLocks noChangeArrowheads="1"/>
          </p:cNvSpPr>
          <p:nvPr/>
        </p:nvSpPr>
        <p:spPr bwMode="auto">
          <a:xfrm>
            <a:off x="6732024" y="4869016"/>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0110011</a:t>
            </a:r>
          </a:p>
        </p:txBody>
      </p:sp>
      <p:sp>
        <p:nvSpPr>
          <p:cNvPr id="59" name="Text Box 27"/>
          <p:cNvSpPr txBox="1">
            <a:spLocks noChangeArrowheads="1"/>
          </p:cNvSpPr>
          <p:nvPr/>
        </p:nvSpPr>
        <p:spPr bwMode="auto">
          <a:xfrm>
            <a:off x="971960" y="4869016"/>
            <a:ext cx="1710019"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0000000</a:t>
            </a:r>
            <a:endParaRPr lang="ja-JP" altLang="ja-JP" sz="1600" dirty="0">
              <a:latin typeface="+mn-lt"/>
            </a:endParaRPr>
          </a:p>
        </p:txBody>
      </p:sp>
      <p:sp>
        <p:nvSpPr>
          <p:cNvPr id="60" name="Text Box 27"/>
          <p:cNvSpPr txBox="1">
            <a:spLocks noChangeArrowheads="1"/>
          </p:cNvSpPr>
          <p:nvPr/>
        </p:nvSpPr>
        <p:spPr bwMode="auto">
          <a:xfrm>
            <a:off x="2681979" y="4869016"/>
            <a:ext cx="1079500"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t>rs2</a:t>
            </a:r>
            <a:endParaRPr lang="ja-JP" altLang="ja-JP" sz="1600" dirty="0"/>
          </a:p>
        </p:txBody>
      </p:sp>
      <p:sp>
        <p:nvSpPr>
          <p:cNvPr id="61" name="Text Box 28"/>
          <p:cNvSpPr txBox="1">
            <a:spLocks noChangeArrowheads="1"/>
          </p:cNvSpPr>
          <p:nvPr/>
        </p:nvSpPr>
        <p:spPr bwMode="auto">
          <a:xfrm>
            <a:off x="3761991" y="4869016"/>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62" name="Text Box 29"/>
          <p:cNvSpPr txBox="1">
            <a:spLocks noChangeArrowheads="1"/>
          </p:cNvSpPr>
          <p:nvPr/>
        </p:nvSpPr>
        <p:spPr bwMode="auto">
          <a:xfrm>
            <a:off x="4842002" y="4869016"/>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a:t>
            </a:r>
          </a:p>
        </p:txBody>
      </p:sp>
      <p:sp>
        <p:nvSpPr>
          <p:cNvPr id="64" name="正方形/長方形 63"/>
          <p:cNvSpPr/>
          <p:nvPr/>
        </p:nvSpPr>
        <p:spPr bwMode="auto">
          <a:xfrm>
            <a:off x="881959" y="459901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1381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レジスタ読み出し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デコードで得られたレジスタ番号を使って </a:t>
            </a:r>
            <a:r>
              <a:rPr lang="en-US" altLang="ja-JP" dirty="0"/>
              <a:t>RF </a:t>
            </a:r>
            <a:r>
              <a:rPr lang="ja-JP" altLang="en-US" dirty="0"/>
              <a:t>にアクセス</a:t>
            </a:r>
            <a:endParaRPr lang="en-US" altLang="ja-JP" dirty="0"/>
          </a:p>
          <a:p>
            <a:pPr lvl="1"/>
            <a:r>
              <a:rPr lang="ja-JP" altLang="en-US" dirty="0"/>
              <a:t>ソース・オペランドの値を読み出す</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a:t>
            </a:r>
            <a:r>
              <a:rPr kumimoji="1" lang="en-US" altLang="ja-JP" sz="1200" dirty="0" err="1">
                <a:latin typeface="メイリオ" panose="020B0604030504040204" pitchFamily="50" charset="-128"/>
                <a:ea typeface="メイリオ" panose="020B0604030504040204" pitchFamily="50" charset="-128"/>
              </a:rPr>
              <a:t>rd</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(rs1)</a:t>
            </a:r>
            <a:endParaRPr kumimoji="1" lang="ja-JP" altLang="en-US" sz="12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(rs2)</a:t>
            </a:r>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292008"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1" name="正方形/長方形 50"/>
          <p:cNvSpPr/>
          <p:nvPr/>
        </p:nvSpPr>
        <p:spPr bwMode="auto">
          <a:xfrm>
            <a:off x="5292008"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70303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en-US" altLang="ja-JP" dirty="0"/>
              <a:t>RF </a:t>
            </a:r>
            <a:r>
              <a:rPr lang="ja-JP" altLang="en-US" dirty="0"/>
              <a:t>から読みだした２つの値を加算</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5" y="3158995"/>
            <a:ext cx="1260015"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012016" y="3519001"/>
            <a:ext cx="450005" cy="0"/>
          </a:xfrm>
          <a:prstGeom prst="straightConnector1">
            <a:avLst/>
          </a:prstGeom>
          <a:noFill/>
          <a:ln w="9525" cap="flat" cmpd="sng" algn="ctr">
            <a:solidFill>
              <a:schemeClr val="accent6"/>
            </a:solidFill>
            <a:prstDash val="solid"/>
            <a:round/>
            <a:headEnd type="none" w="sm" len="sm"/>
            <a:tailEnd type="triangle"/>
          </a:ln>
          <a:effectLst/>
        </p:spPr>
      </p:cxnSp>
      <p:sp>
        <p:nvSpPr>
          <p:cNvPr id="51" name="正方形/長方形 50"/>
          <p:cNvSpPr/>
          <p:nvPr/>
        </p:nvSpPr>
        <p:spPr bwMode="auto">
          <a:xfrm>
            <a:off x="6462021"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加算の結果</a:t>
            </a:r>
          </a:p>
        </p:txBody>
      </p:sp>
      <p:sp>
        <p:nvSpPr>
          <p:cNvPr id="52" name="正方形/長方形 51"/>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4662001"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490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レジスタ書き戻し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加算の結果をレジスタ・ファイルに書き戻す</a:t>
            </a:r>
            <a:endParaRPr lang="en-US" altLang="ja-JP" dirty="0"/>
          </a:p>
          <a:p>
            <a:pPr lvl="1"/>
            <a:r>
              <a:rPr lang="ja-JP" altLang="en-US" dirty="0"/>
              <a:t>データ・メモリには用がないので何もしない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50" name="Freeform 10"/>
          <p:cNvSpPr>
            <a:spLocks/>
          </p:cNvSpPr>
          <p:nvPr/>
        </p:nvSpPr>
        <p:spPr bwMode="auto">
          <a:xfrm rot="10800000" flipH="1">
            <a:off x="6552022" y="2528985"/>
            <a:ext cx="1980022" cy="90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552022" y="2978995"/>
            <a:ext cx="180002"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575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ロードの場合：メモリ・アクセスが加わる</a:t>
            </a:r>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a:t>加算命令との違い：</a:t>
            </a:r>
            <a:endParaRPr kumimoji="1" lang="en-US" altLang="ja-JP" dirty="0"/>
          </a:p>
          <a:p>
            <a:pPr lvl="1"/>
            <a:r>
              <a:rPr kumimoji="1" lang="ja-JP" altLang="en-US" dirty="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a:t>）を </a:t>
            </a:r>
            <a:r>
              <a:rPr kumimoji="1" lang="en-US" altLang="ja-JP" dirty="0"/>
              <a:t>ALU </a:t>
            </a:r>
            <a:r>
              <a:rPr kumimoji="1" lang="ja-JP" altLang="en-US" dirty="0"/>
              <a:t>でやる</a:t>
            </a:r>
            <a:endParaRPr kumimoji="1" lang="en-US" altLang="ja-JP" dirty="0"/>
          </a:p>
          <a:p>
            <a:pPr lvl="1"/>
            <a:r>
              <a:rPr kumimoji="1" lang="ja-JP" altLang="en-US" dirty="0"/>
              <a:t>得られたアドレスでデータ・メモリにアクセス</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0000011</a:t>
            </a: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010</a:t>
            </a:r>
          </a:p>
        </p:txBody>
      </p:sp>
      <p:sp>
        <p:nvSpPr>
          <p:cNvPr id="50" name="正方形/長方形 49"/>
          <p:cNvSpPr/>
          <p:nvPr/>
        </p:nvSpPr>
        <p:spPr bwMode="auto">
          <a:xfrm>
            <a:off x="611957" y="477901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 </a:t>
            </a:r>
            <a:r>
              <a:rPr kumimoji="1" lang="en-US" altLang="ja-JP" sz="1200" b="1" dirty="0">
                <a:solidFill>
                  <a:schemeClr val="accent6"/>
                </a:solidFill>
                <a:latin typeface="メイリオ" panose="020B0604030504040204" pitchFamily="50" charset="-128"/>
                <a:ea typeface="メイリオ" panose="020B0604030504040204" pitchFamily="50" charset="-128"/>
              </a:rPr>
              <a:t>(</a:t>
            </a:r>
            <a:r>
              <a:rPr kumimoji="1" lang="en-US" altLang="ja-JP" sz="1200" b="1" dirty="0" err="1">
                <a:solidFill>
                  <a:schemeClr val="accent6"/>
                </a:solidFill>
                <a:latin typeface="メイリオ" panose="020B0604030504040204" pitchFamily="50" charset="-128"/>
                <a:ea typeface="メイリオ" panose="020B0604030504040204" pitchFamily="50" charset="-128"/>
              </a:rPr>
              <a:t>rd</a:t>
            </a:r>
            <a:r>
              <a:rPr kumimoji="1" lang="en-US" altLang="ja-JP" sz="1200" b="1" dirty="0">
                <a:solidFill>
                  <a:schemeClr val="accent6"/>
                </a:solidFill>
                <a:latin typeface="メイリオ" panose="020B0604030504040204" pitchFamily="50" charset="-128"/>
                <a:ea typeface="メイリオ" panose="020B0604030504040204" pitchFamily="50" charset="-128"/>
              </a:rPr>
              <a:t>)</a:t>
            </a:r>
            <a:endParaRPr kumimoji="1" lang="ja-JP" altLang="en-US" sz="1200" b="1" dirty="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611956" y="5049018"/>
            <a:ext cx="8280092" cy="899703"/>
          </a:xfrm>
        </p:spPr>
        <p:txBody>
          <a:bodyPr anchor="t"/>
          <a:lstStyle/>
          <a:p>
            <a:r>
              <a:rPr kumimoji="1" lang="ja-JP" altLang="en-US" dirty="0"/>
              <a:t>特定のユニットで仕事をしている間，他の部分は遊んでいる</a:t>
            </a:r>
            <a:endParaRPr kumimoji="1" lang="en-US" altLang="ja-JP" dirty="0"/>
          </a:p>
          <a:p>
            <a:r>
              <a:rPr kumimoji="1" lang="ja-JP" altLang="en-US" dirty="0"/>
              <a:t>パイプライン化</a:t>
            </a:r>
            <a:endParaRPr kumimoji="1" lang="en-US" altLang="ja-JP" dirty="0"/>
          </a:p>
          <a:p>
            <a:pPr lvl="1"/>
            <a:r>
              <a:rPr kumimoji="1" lang="ja-JP" altLang="en-US" dirty="0"/>
              <a:t>これをもとに，導入で話したように処理をオーバーラップさせる</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IF</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ID</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EX</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MEM</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WB</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4066439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パイプライン化</a:t>
            </a:r>
            <a:endParaRPr kumimoji="1" lang="en-US" altLang="ja-JP" b="1" dirty="0"/>
          </a:p>
        </p:txBody>
      </p:sp>
    </p:spTree>
    <p:extLst>
      <p:ext uri="{BB962C8B-B14F-4D97-AF65-F5344CB8AC3E}">
        <p14:creationId xmlns:p14="http://schemas.microsoft.com/office/powerpoint/2010/main" val="303479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b="1" dirty="0"/>
              <a:t>上記のパイプライン化</a:t>
            </a:r>
            <a:endParaRPr kumimoji="1" lang="en-US" altLang="ja-JP" b="1"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11205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命令パイプライン</a:t>
            </a:r>
            <a:endParaRPr lang="ja-JP" altLang="en-US" b="1" dirty="0"/>
          </a:p>
        </p:txBody>
      </p:sp>
    </p:spTree>
    <p:extLst>
      <p:ext uri="{BB962C8B-B14F-4D97-AF65-F5344CB8AC3E}">
        <p14:creationId xmlns:p14="http://schemas.microsoft.com/office/powerpoint/2010/main" val="146958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a:t>
            </a:r>
          </a:p>
        </p:txBody>
      </p:sp>
      <p:sp>
        <p:nvSpPr>
          <p:cNvPr id="3" name="テキスト プレースホルダー 2"/>
          <p:cNvSpPr>
            <a:spLocks noGrp="1"/>
          </p:cNvSpPr>
          <p:nvPr>
            <p:ph type="body" sz="quarter" idx="10"/>
          </p:nvPr>
        </p:nvSpPr>
        <p:spPr/>
        <p:txBody>
          <a:bodyPr/>
          <a:lstStyle/>
          <a:p>
            <a:r>
              <a:rPr lang="ja-JP" altLang="en-US" dirty="0"/>
              <a:t>回路のまとまりをオーバラップさせる単位にする</a:t>
            </a:r>
            <a:endParaRPr lang="en-US" altLang="ja-JP" dirty="0"/>
          </a:p>
          <a:p>
            <a:pPr lvl="1"/>
            <a:r>
              <a:rPr lang="ja-JP" altLang="en-US" dirty="0"/>
              <a:t>この単位を</a:t>
            </a:r>
            <a:r>
              <a:rPr lang="ja-JP" altLang="en-US" dirty="0">
                <a:solidFill>
                  <a:schemeClr val="accent5"/>
                </a:solidFill>
              </a:rPr>
              <a:t>ステージ</a:t>
            </a:r>
            <a:r>
              <a:rPr lang="ja-JP" altLang="en-US" dirty="0"/>
              <a:t>と呼ぶ</a:t>
            </a:r>
            <a:endParaRPr lang="en-US" altLang="ja-JP" dirty="0"/>
          </a:p>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264939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パイプライン・チャートの見方</a:t>
            </a:r>
            <a:br>
              <a:rPr lang="en-US" altLang="ja-JP" dirty="0"/>
            </a:br>
            <a:r>
              <a:rPr lang="ja-JP" altLang="en-US" sz="2000" dirty="0"/>
              <a:t>ここから先で多用されるので重要</a:t>
            </a:r>
            <a:endParaRPr lang="en-US" altLang="ja-JP" dirty="0"/>
          </a:p>
        </p:txBody>
      </p:sp>
      <p:sp>
        <p:nvSpPr>
          <p:cNvPr id="2" name="テキスト プレースホルダー 1"/>
          <p:cNvSpPr>
            <a:spLocks noGrp="1"/>
          </p:cNvSpPr>
          <p:nvPr>
            <p:ph type="body" sz="quarter" idx="10"/>
          </p:nvPr>
        </p:nvSpPr>
        <p:spPr>
          <a:xfrm>
            <a:off x="-108052" y="5409022"/>
            <a:ext cx="9144000" cy="539699"/>
          </a:xfrm>
        </p:spPr>
        <p:txBody>
          <a:bodyPr/>
          <a:lstStyle/>
          <a:p>
            <a:pPr lvl="1"/>
            <a:r>
              <a:rPr kumimoji="1" lang="ja-JP" altLang="en-US" dirty="0"/>
              <a:t>左から右にむかって時間は進む</a:t>
            </a:r>
            <a:endParaRPr kumimoji="1" lang="en-US" altLang="ja-JP" dirty="0"/>
          </a:p>
          <a:p>
            <a:pPr lvl="1"/>
            <a:r>
              <a:rPr kumimoji="1" lang="ja-JP" altLang="en-US" dirty="0"/>
              <a:t>上から下にむかって命令が実行順に置かれる</a:t>
            </a:r>
            <a:endParaRPr kumimoji="1" lang="en-US" altLang="ja-JP" dirty="0"/>
          </a:p>
          <a:p>
            <a:pPr lvl="1"/>
            <a:r>
              <a:rPr kumimoji="1" lang="ja-JP" altLang="en-US" dirty="0"/>
              <a:t>各ステージを表す四角は左側にある命令がその時そこにいることを示す</a:t>
            </a:r>
            <a:endParaRPr kumimoji="1" lang="en-US" altLang="ja-JP" dirty="0"/>
          </a:p>
          <a:p>
            <a:pPr lvl="2"/>
            <a:r>
              <a:rPr kumimoji="1" lang="ja-JP" altLang="en-US" dirty="0"/>
              <a:t>上記では２サイクル目に，</a:t>
            </a:r>
            <a:r>
              <a:rPr kumimoji="1" lang="en-US" altLang="ja-JP" dirty="0"/>
              <a:t>I0 </a:t>
            </a:r>
            <a:r>
              <a:rPr kumimoji="1" lang="ja-JP" altLang="en-US" dirty="0"/>
              <a:t>が </a:t>
            </a:r>
            <a:r>
              <a:rPr kumimoji="1" lang="en-US" altLang="ja-JP" dirty="0"/>
              <a:t>ID </a:t>
            </a:r>
            <a:r>
              <a:rPr kumimoji="1" lang="ja-JP" altLang="en-US" dirty="0"/>
              <a:t>に，</a:t>
            </a:r>
            <a:r>
              <a:rPr kumimoji="1" lang="en-US" altLang="ja-JP" dirty="0"/>
              <a:t>I1 </a:t>
            </a:r>
            <a:r>
              <a:rPr kumimoji="1" lang="ja-JP" altLang="en-US" dirty="0"/>
              <a:t>が </a:t>
            </a:r>
            <a:r>
              <a:rPr kumimoji="1" lang="en-US" altLang="ja-JP" dirty="0"/>
              <a:t>IF </a:t>
            </a:r>
            <a:r>
              <a:rPr kumimoji="1" lang="ja-JP" altLang="en-US" dirty="0"/>
              <a:t>で処理されている</a:t>
            </a:r>
            <a:endParaRPr lang="en-US" altLang="ja-JP" dirty="0"/>
          </a:p>
        </p:txBody>
      </p:sp>
      <p:sp>
        <p:nvSpPr>
          <p:cNvPr id="202776" name="Rectangle 24"/>
          <p:cNvSpPr>
            <a:spLocks noChangeArrowheads="1"/>
          </p:cNvSpPr>
          <p:nvPr/>
        </p:nvSpPr>
        <p:spPr bwMode="auto">
          <a:xfrm>
            <a:off x="1150272"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521622" y="153037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521622" y="21606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521622" y="27892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521622" y="341950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521622" y="404973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970884" y="125891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1870997"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583784" y="14367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296572" y="1433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009359" y="143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1870997" y="20701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583784" y="20669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296572" y="2063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009359" y="206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4752309" y="20780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583784" y="26971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296572" y="2694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009359" y="269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4752309" y="27083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471447" y="270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296572" y="3324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009359" y="3321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4752309" y="3338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471447"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192172"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009359" y="3951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4752309" y="3968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471447"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192172"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6911309"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7" name="Rectangle 95"/>
          <p:cNvSpPr>
            <a:spLocks noChangeArrowheads="1"/>
          </p:cNvSpPr>
          <p:nvPr/>
        </p:nvSpPr>
        <p:spPr bwMode="auto">
          <a:xfrm>
            <a:off x="1781969" y="1358977"/>
            <a:ext cx="719137" cy="3150035"/>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081297" y="80965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1190741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4039104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余談：実際の </a:t>
            </a:r>
            <a:r>
              <a:rPr kumimoji="1" lang="en-US" altLang="ja-JP" dirty="0"/>
              <a:t>CPU </a:t>
            </a:r>
            <a:r>
              <a:rPr kumimoji="1" lang="ja-JP" altLang="en-US" dirty="0"/>
              <a:t>を実行した場合のパイプライン</a:t>
            </a:r>
          </a:p>
        </p:txBody>
      </p:sp>
      <p:sp>
        <p:nvSpPr>
          <p:cNvPr id="3" name="テキスト プレースホルダー 2"/>
          <p:cNvSpPr>
            <a:spLocks noGrp="1"/>
          </p:cNvSpPr>
          <p:nvPr>
            <p:ph type="body" sz="quarter" idx="10"/>
          </p:nvPr>
        </p:nvSpPr>
        <p:spPr>
          <a:xfrm>
            <a:off x="611956" y="5409022"/>
            <a:ext cx="8280092" cy="899703"/>
          </a:xfrm>
        </p:spPr>
        <p:txBody>
          <a:bodyPr/>
          <a:lstStyle/>
          <a:p>
            <a:r>
              <a:rPr kumimoji="1" lang="ja-JP" altLang="en-US" dirty="0"/>
              <a:t>塩谷が開発している </a:t>
            </a:r>
            <a:r>
              <a:rPr kumimoji="1" lang="en-US" altLang="ja-JP" dirty="0"/>
              <a:t>RISC-V CPU</a:t>
            </a:r>
            <a:r>
              <a:rPr lang="ja-JP" altLang="en-US" dirty="0"/>
              <a:t>（</a:t>
            </a:r>
            <a:r>
              <a:rPr lang="en-US" altLang="ja-JP" dirty="0"/>
              <a:t>RSD</a:t>
            </a:r>
            <a:r>
              <a:rPr lang="ja-JP" altLang="en-US" dirty="0"/>
              <a:t>）</a:t>
            </a:r>
            <a:r>
              <a:rPr kumimoji="1" lang="ja-JP" altLang="en-US" dirty="0"/>
              <a:t>の実行を可視化したもの</a:t>
            </a:r>
            <a:endParaRPr kumimoji="1" lang="en-US" altLang="ja-JP" dirty="0"/>
          </a:p>
          <a:p>
            <a:pPr lvl="1"/>
            <a:r>
              <a:rPr kumimoji="1" lang="en-US" altLang="ja-JP" dirty="0">
                <a:hlinkClick r:id="rId2"/>
              </a:rPr>
              <a:t>https://github.com/rsd-devel/rsd</a:t>
            </a:r>
            <a:endParaRPr lang="en-US" altLang="ja-JP" dirty="0"/>
          </a:p>
          <a:p>
            <a:pPr lvl="1"/>
            <a:r>
              <a:rPr lang="en-US" altLang="ja-JP" dirty="0"/>
              <a:t>out-of-order </a:t>
            </a:r>
            <a:r>
              <a:rPr lang="ja-JP" altLang="en-US" dirty="0"/>
              <a:t>実行をしているので，途中からプログラム順とは</a:t>
            </a:r>
            <a:br>
              <a:rPr lang="en-US" altLang="ja-JP" dirty="0"/>
            </a:br>
            <a:r>
              <a:rPr lang="ja-JP" altLang="en-US" dirty="0"/>
              <a:t>異なるタイミングで実行が進んでいる</a:t>
            </a:r>
            <a:endParaRPr kumimoji="1" lang="ja-JP" altLang="en-US" dirty="0"/>
          </a:p>
        </p:txBody>
      </p:sp>
      <p:pic>
        <p:nvPicPr>
          <p:cNvPr id="4" name="図 3"/>
          <p:cNvPicPr>
            <a:picLocks noChangeAspect="1"/>
          </p:cNvPicPr>
          <p:nvPr/>
        </p:nvPicPr>
        <p:blipFill>
          <a:blip r:embed="rId3"/>
          <a:stretch>
            <a:fillRect/>
          </a:stretch>
        </p:blipFill>
        <p:spPr>
          <a:xfrm>
            <a:off x="1241963" y="998973"/>
            <a:ext cx="6708853" cy="3960044"/>
          </a:xfrm>
          <a:prstGeom prst="rect">
            <a:avLst/>
          </a:prstGeom>
        </p:spPr>
      </p:pic>
    </p:spTree>
    <p:extLst>
      <p:ext uri="{BB962C8B-B14F-4D97-AF65-F5344CB8AC3E}">
        <p14:creationId xmlns:p14="http://schemas.microsoft.com/office/powerpoint/2010/main" val="58128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a:t>パイプライン化の効果</a:t>
            </a:r>
            <a:endParaRPr lang="ja-JP" altLang="en-US" dirty="0"/>
          </a:p>
        </p:txBody>
      </p:sp>
      <p:sp>
        <p:nvSpPr>
          <p:cNvPr id="204803" name="Rectangle 3"/>
          <p:cNvSpPr>
            <a:spLocks noGrp="1" noChangeArrowheads="1"/>
          </p:cNvSpPr>
          <p:nvPr>
            <p:ph type="body" idx="10"/>
          </p:nvPr>
        </p:nvSpPr>
        <p:spPr>
          <a:xfrm>
            <a:off x="611188" y="1089025"/>
            <a:ext cx="8280400" cy="5219700"/>
          </a:xfrm>
        </p:spPr>
        <p:txBody>
          <a:bodyPr/>
          <a:lstStyle/>
          <a:p>
            <a:r>
              <a:rPr lang="ja-JP" altLang="en-US" dirty="0"/>
              <a:t>レイテンシ </a:t>
            </a:r>
            <a:r>
              <a:rPr lang="en-US" altLang="ja-JP" dirty="0"/>
              <a:t>(latency)</a:t>
            </a:r>
            <a:r>
              <a:rPr lang="ja-JP" altLang="en-US" dirty="0"/>
              <a:t>：</a:t>
            </a:r>
            <a:r>
              <a:rPr lang="en-US" altLang="ja-JP" dirty="0"/>
              <a:t>	</a:t>
            </a:r>
            <a:r>
              <a:rPr lang="ja-JP" altLang="en-US" dirty="0"/>
              <a:t>　</a:t>
            </a:r>
            <a:r>
              <a:rPr lang="ja-JP" altLang="en-US" dirty="0">
                <a:solidFill>
                  <a:schemeClr val="accent5"/>
                </a:solidFill>
              </a:rPr>
              <a:t>短くならない（か，やや延びる）</a:t>
            </a:r>
            <a:endParaRPr lang="en-US" altLang="ja-JP" dirty="0">
              <a:solidFill>
                <a:schemeClr val="accent5"/>
              </a:solidFill>
            </a:endParaRPr>
          </a:p>
          <a:p>
            <a:pPr lvl="1"/>
            <a:r>
              <a:rPr lang="ja-JP" altLang="en-US" dirty="0"/>
              <a:t>一続きの処理が始まってから終わるまでにかかる時間</a:t>
            </a:r>
            <a:endParaRPr lang="en-US" altLang="ja-JP" dirty="0"/>
          </a:p>
          <a:p>
            <a:pPr lvl="1"/>
            <a:r>
              <a:rPr lang="ja-JP" altLang="en-US" dirty="0"/>
              <a:t>この場合，</a:t>
            </a:r>
            <a:r>
              <a:rPr lang="en-US" altLang="ja-JP" dirty="0"/>
              <a:t>1</a:t>
            </a:r>
            <a:r>
              <a:rPr lang="ja-JP" altLang="en-US" dirty="0"/>
              <a:t>命令の始まりから終わりまでの処理時間</a:t>
            </a:r>
            <a:endParaRPr lang="en-US" altLang="ja-JP" dirty="0"/>
          </a:p>
          <a:p>
            <a:pPr lvl="1"/>
            <a:r>
              <a:rPr lang="ja-JP" altLang="en-US" dirty="0"/>
              <a:t>原理的に短くならない（ステージ間に</a:t>
            </a:r>
            <a:r>
              <a:rPr lang="en-US" altLang="ja-JP" dirty="0"/>
              <a:t>FF </a:t>
            </a:r>
            <a:r>
              <a:rPr lang="ja-JP" altLang="en-US" dirty="0"/>
              <a:t>が入る分のびる）</a:t>
            </a:r>
          </a:p>
          <a:p>
            <a:r>
              <a:rPr lang="ja-JP" altLang="en-US" dirty="0"/>
              <a:t>スループット </a:t>
            </a:r>
            <a:r>
              <a:rPr lang="en-US" altLang="ja-JP" dirty="0"/>
              <a:t>(throughput)</a:t>
            </a:r>
            <a:r>
              <a:rPr lang="ja-JP" altLang="en-US" dirty="0"/>
              <a:t>：　</a:t>
            </a:r>
            <a:r>
              <a:rPr lang="ja-JP" altLang="en-US" dirty="0">
                <a:solidFill>
                  <a:schemeClr val="accent5"/>
                </a:solidFill>
              </a:rPr>
              <a:t>ステージ数倍だけ上がる</a:t>
            </a:r>
            <a:endParaRPr lang="en-US" altLang="ja-JP" dirty="0">
              <a:solidFill>
                <a:schemeClr val="accent5"/>
              </a:solidFill>
            </a:endParaRPr>
          </a:p>
          <a:p>
            <a:pPr lvl="1"/>
            <a:r>
              <a:rPr lang="ja-JP" altLang="en-US" dirty="0"/>
              <a:t>単位時間当たりの処理量</a:t>
            </a:r>
            <a:endParaRPr lang="en-US" altLang="ja-JP" dirty="0"/>
          </a:p>
          <a:p>
            <a:pPr lvl="1"/>
            <a:r>
              <a:rPr lang="ja-JP" altLang="en-US" dirty="0"/>
              <a:t>この場合，単位時間あたりに実行される命令数</a:t>
            </a:r>
          </a:p>
        </p:txBody>
      </p:sp>
    </p:spTree>
    <p:extLst>
      <p:ext uri="{BB962C8B-B14F-4D97-AF65-F5344CB8AC3E}">
        <p14:creationId xmlns:p14="http://schemas.microsoft.com/office/powerpoint/2010/main" val="44521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a:t>大きな回路のまとまりをステージにする</a:t>
            </a:r>
            <a:endParaRPr lang="en-US" altLang="ja-JP" dirty="0"/>
          </a:p>
          <a:p>
            <a:pPr lvl="1"/>
            <a:r>
              <a:rPr lang="ja-JP" altLang="en-US" dirty="0"/>
              <a:t>回路のまとまりが大きい → 遅延も大きい</a:t>
            </a:r>
            <a:endParaRPr lang="en-US" altLang="ja-JP" dirty="0"/>
          </a:p>
          <a:p>
            <a:r>
              <a:rPr lang="ja-JP" altLang="en-US" dirty="0"/>
              <a:t>この遅延の大きさが揃っていないと，綺麗にうごかない</a:t>
            </a:r>
            <a:endParaRPr lang="en-US" altLang="ja-JP" dirty="0"/>
          </a:p>
          <a:p>
            <a:pPr lvl="1"/>
            <a:r>
              <a:rPr kumimoji="1" lang="ja-JP" altLang="en-US" dirty="0"/>
              <a:t>パイプライン全体は，一番遅いステージの遅延にあわせて動く</a:t>
            </a:r>
            <a:endParaRPr kumimoji="1" lang="en-US" altLang="ja-JP" dirty="0"/>
          </a:p>
          <a:p>
            <a:pPr lvl="1"/>
            <a:r>
              <a:rPr kumimoji="1" lang="ja-JP" altLang="en-US" dirty="0"/>
              <a:t>他の人が仕事が終わったからと言って，先に送れない</a:t>
            </a:r>
            <a:endParaRPr kumimoji="1" lang="en-US" altLang="ja-JP" dirty="0"/>
          </a:p>
          <a:p>
            <a:r>
              <a:rPr kumimoji="1" lang="ja-JP" altLang="en-US" dirty="0"/>
              <a:t>良くない例：緑の人だけ仕事が多いので，全体が動かせない</a:t>
            </a:r>
            <a:endParaRPr kumimoji="1" lang="en-US" altLang="ja-JP" dirty="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111253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p:txBody>
          <a:bodyPr/>
          <a:lstStyle/>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r>
              <a:rPr kumimoji="1" lang="ja-JP" altLang="en-US" dirty="0"/>
              <a:t>上記では，デコードとレジスタ読み出しが </a:t>
            </a:r>
            <a:r>
              <a:rPr kumimoji="1" lang="en-US" altLang="ja-JP" dirty="0"/>
              <a:t>ID </a:t>
            </a:r>
            <a:r>
              <a:rPr kumimoji="1" lang="ja-JP" altLang="en-US" dirty="0"/>
              <a:t>ステージにまとめられている</a:t>
            </a:r>
            <a:endParaRPr kumimoji="1" lang="en-US" altLang="ja-JP" dirty="0"/>
          </a:p>
          <a:p>
            <a:pPr lvl="1"/>
            <a:r>
              <a:rPr kumimoji="1" lang="ja-JP" altLang="en-US" dirty="0"/>
              <a:t>デコードにかかる遅延はほとんどない</a:t>
            </a:r>
            <a:endParaRPr kumimoji="1" lang="en-US" altLang="ja-JP" dirty="0"/>
          </a:p>
          <a:p>
            <a:pPr lvl="1"/>
            <a:r>
              <a:rPr kumimoji="1" lang="ja-JP" altLang="en-US" dirty="0"/>
              <a:t>読み出した命令からオペランドを取り出すのは，単に信号線を繋ぐだけで良い</a:t>
            </a:r>
          </a:p>
        </p:txBody>
      </p:sp>
    </p:spTree>
    <p:extLst>
      <p:ext uri="{BB962C8B-B14F-4D97-AF65-F5344CB8AC3E}">
        <p14:creationId xmlns:p14="http://schemas.microsoft.com/office/powerpoint/2010/main" val="3800762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ステージを「どうやって」切るか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kumimoji="1" lang="ja-JP" altLang="en-US" dirty="0"/>
              <a:t>シングル・サイクル・プロセッサの回路に適当に間隔をあけて命令を流せばよいというものもない</a:t>
            </a:r>
            <a:endParaRPr kumimoji="1" lang="en-US" altLang="ja-JP" dirty="0"/>
          </a:p>
          <a:p>
            <a:pPr marL="457200" indent="-457200">
              <a:buFont typeface="+mj-lt"/>
              <a:buAutoNum type="arabicPeriod"/>
            </a:pPr>
            <a:r>
              <a:rPr kumimoji="1" lang="ja-JP" altLang="en-US" dirty="0"/>
              <a:t>各ステージを完全に同じ長さにすることは凄く難しい</a:t>
            </a:r>
            <a:endParaRPr kumimoji="1" lang="en-US" altLang="ja-JP" dirty="0"/>
          </a:p>
          <a:p>
            <a:pPr lvl="1"/>
            <a:r>
              <a:rPr kumimoji="1" lang="ja-JP" altLang="en-US" dirty="0"/>
              <a:t>同じ長さ</a:t>
            </a:r>
            <a:r>
              <a:rPr kumimoji="1" lang="en-US" altLang="ja-JP" dirty="0"/>
              <a:t>=</a:t>
            </a:r>
            <a:r>
              <a:rPr kumimoji="1" lang="ja-JP" altLang="en-US" dirty="0"/>
              <a:t>同じ遅延</a:t>
            </a:r>
            <a:r>
              <a:rPr kumimoji="1" lang="en-US" altLang="ja-JP" dirty="0"/>
              <a:t>=</a:t>
            </a:r>
            <a:r>
              <a:rPr kumimoji="1" lang="ja-JP" altLang="en-US" dirty="0"/>
              <a:t>全く同じ段数の組み合わせ回路</a:t>
            </a:r>
            <a:endParaRPr kumimoji="1" lang="en-US" altLang="ja-JP" dirty="0"/>
          </a:p>
          <a:p>
            <a:pPr marL="457200" indent="-457200">
              <a:buFont typeface="+mj-lt"/>
              <a:buAutoNum type="arabicPeriod"/>
            </a:pPr>
            <a:r>
              <a:rPr kumimoji="1" lang="ja-JP" altLang="en-US" dirty="0"/>
              <a:t>長いステージであっても信号は絶えず変化する可能性がある</a:t>
            </a:r>
            <a:endParaRPr kumimoji="1" lang="en-US" altLang="ja-JP" dirty="0"/>
          </a:p>
          <a:p>
            <a:pPr lvl="1"/>
            <a:r>
              <a:rPr kumimoji="1" lang="ja-JP" altLang="en-US" dirty="0"/>
              <a:t>短いパスから順に出力に反映される</a:t>
            </a:r>
            <a:endParaRPr kumimoji="1" lang="en-US" altLang="ja-JP" dirty="0"/>
          </a:p>
          <a:p>
            <a:pPr lvl="1"/>
            <a:r>
              <a:rPr kumimoji="1" lang="ja-JP" altLang="en-US" dirty="0"/>
              <a:t>たとえば下の回路で </a:t>
            </a:r>
            <a:r>
              <a:rPr kumimoji="1" lang="en-US" altLang="ja-JP" i="1" dirty="0" err="1"/>
              <a:t>a,b,c,d</a:t>
            </a:r>
            <a:r>
              <a:rPr kumimoji="1" lang="en-US" altLang="ja-JP" i="1" dirty="0"/>
              <a:t> </a:t>
            </a:r>
            <a:r>
              <a:rPr kumimoji="1" lang="ja-JP" altLang="en-US" i="1" dirty="0"/>
              <a:t>が全て変化したとすると，</a:t>
            </a:r>
            <a:br>
              <a:rPr kumimoji="1" lang="en-US" altLang="ja-JP" i="1" dirty="0"/>
            </a:br>
            <a:r>
              <a:rPr kumimoji="1" lang="ja-JP" altLang="en-US" dirty="0"/>
              <a:t>まず </a:t>
            </a:r>
            <a:r>
              <a:rPr kumimoji="1" lang="en-US" altLang="ja-JP" i="1" dirty="0"/>
              <a:t>d </a:t>
            </a:r>
            <a:r>
              <a:rPr kumimoji="1" lang="ja-JP" altLang="en-US" i="1" dirty="0"/>
              <a:t>の変化が </a:t>
            </a:r>
            <a:r>
              <a:rPr kumimoji="1" lang="en-US" altLang="ja-JP" i="1" dirty="0"/>
              <a:t>z </a:t>
            </a:r>
            <a:r>
              <a:rPr kumimoji="1" lang="ja-JP" altLang="en-US" i="1" dirty="0"/>
              <a:t>に反映し，次に </a:t>
            </a:r>
            <a:r>
              <a:rPr kumimoji="1" lang="en-US" altLang="ja-JP" i="1" dirty="0"/>
              <a:t>d </a:t>
            </a:r>
            <a:r>
              <a:rPr kumimoji="1" lang="ja-JP" altLang="en-US" i="1" dirty="0"/>
              <a:t>が･･･</a:t>
            </a:r>
            <a:endParaRPr kumimoji="1" lang="en-US" altLang="ja-JP" dirty="0"/>
          </a:p>
        </p:txBody>
      </p:sp>
      <p:sp>
        <p:nvSpPr>
          <p:cNvPr id="29" name="Line 9"/>
          <p:cNvSpPr>
            <a:spLocks noChangeShapeType="1"/>
          </p:cNvSpPr>
          <p:nvPr/>
        </p:nvSpPr>
        <p:spPr bwMode="auto">
          <a:xfrm>
            <a:off x="2772108" y="495804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2772108" y="5318406"/>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3762708" y="5137431"/>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212124" y="5138660"/>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032122" y="5498664"/>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4932004" y="5318662"/>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5" name="Rectangle 18"/>
          <p:cNvSpPr>
            <a:spLocks noChangeArrowheads="1"/>
          </p:cNvSpPr>
          <p:nvPr/>
        </p:nvSpPr>
        <p:spPr bwMode="auto">
          <a:xfrm>
            <a:off x="2411745" y="477865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36" name="Rectangle 20"/>
          <p:cNvSpPr>
            <a:spLocks noChangeArrowheads="1"/>
          </p:cNvSpPr>
          <p:nvPr/>
        </p:nvSpPr>
        <p:spPr bwMode="auto">
          <a:xfrm>
            <a:off x="2411745" y="513743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pic>
        <p:nvPicPr>
          <p:cNvPr id="43" name="Picture 7" descr="OR"/>
          <p:cNvPicPr>
            <a:picLocks noChangeAspect="1" noChangeArrowheads="1"/>
          </p:cNvPicPr>
          <p:nvPr/>
        </p:nvPicPr>
        <p:blipFill>
          <a:blip r:embed="rId2" cstate="print"/>
          <a:srcRect/>
          <a:stretch>
            <a:fillRect/>
          </a:stretch>
        </p:blipFill>
        <p:spPr bwMode="auto">
          <a:xfrm>
            <a:off x="4121995" y="4958658"/>
            <a:ext cx="1079500" cy="717550"/>
          </a:xfrm>
          <a:prstGeom prst="rect">
            <a:avLst/>
          </a:prstGeom>
          <a:noFill/>
        </p:spPr>
      </p:pic>
      <p:pic>
        <p:nvPicPr>
          <p:cNvPr id="45" name="Picture 6" descr="AND"/>
          <p:cNvPicPr>
            <a:picLocks noChangeAspect="1" noChangeArrowheads="1"/>
          </p:cNvPicPr>
          <p:nvPr/>
        </p:nvPicPr>
        <p:blipFill>
          <a:blip r:embed="rId3" cstate="print"/>
          <a:srcRect/>
          <a:stretch>
            <a:fillRect/>
          </a:stretch>
        </p:blipFill>
        <p:spPr bwMode="auto">
          <a:xfrm>
            <a:off x="3041983" y="4778656"/>
            <a:ext cx="1079500" cy="720725"/>
          </a:xfrm>
          <a:prstGeom prst="rect">
            <a:avLst/>
          </a:prstGeom>
          <a:noFill/>
        </p:spPr>
      </p:pic>
      <p:sp>
        <p:nvSpPr>
          <p:cNvPr id="46" name="Line 10"/>
          <p:cNvSpPr>
            <a:spLocks noChangeShapeType="1"/>
          </p:cNvSpPr>
          <p:nvPr/>
        </p:nvSpPr>
        <p:spPr bwMode="auto">
          <a:xfrm>
            <a:off x="5022133" y="567841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47" name="Picture 6" descr="AND"/>
          <p:cNvPicPr>
            <a:picLocks noChangeAspect="1" noChangeArrowheads="1"/>
          </p:cNvPicPr>
          <p:nvPr/>
        </p:nvPicPr>
        <p:blipFill>
          <a:blip r:embed="rId3" cstate="print"/>
          <a:srcRect/>
          <a:stretch>
            <a:fillRect/>
          </a:stretch>
        </p:blipFill>
        <p:spPr bwMode="auto">
          <a:xfrm>
            <a:off x="5202007" y="5138660"/>
            <a:ext cx="1079500" cy="720725"/>
          </a:xfrm>
          <a:prstGeom prst="rect">
            <a:avLst/>
          </a:prstGeom>
          <a:noFill/>
        </p:spPr>
      </p:pic>
      <p:sp>
        <p:nvSpPr>
          <p:cNvPr id="48" name="Line 13"/>
          <p:cNvSpPr>
            <a:spLocks noChangeShapeType="1"/>
          </p:cNvSpPr>
          <p:nvPr/>
        </p:nvSpPr>
        <p:spPr bwMode="auto">
          <a:xfrm flipV="1">
            <a:off x="4031994" y="5498664"/>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9" name="Line 13"/>
          <p:cNvSpPr>
            <a:spLocks noChangeShapeType="1"/>
          </p:cNvSpPr>
          <p:nvPr/>
        </p:nvSpPr>
        <p:spPr bwMode="auto">
          <a:xfrm>
            <a:off x="2771981" y="5678666"/>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0" name="Line 13"/>
          <p:cNvSpPr>
            <a:spLocks noChangeShapeType="1"/>
          </p:cNvSpPr>
          <p:nvPr/>
        </p:nvSpPr>
        <p:spPr bwMode="auto">
          <a:xfrm>
            <a:off x="2771980" y="6038670"/>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1" name="Line 13"/>
          <p:cNvSpPr>
            <a:spLocks noChangeShapeType="1"/>
          </p:cNvSpPr>
          <p:nvPr/>
        </p:nvSpPr>
        <p:spPr bwMode="auto">
          <a:xfrm flipV="1">
            <a:off x="5022005" y="5678666"/>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2" name="Rectangle 20"/>
          <p:cNvSpPr>
            <a:spLocks noChangeArrowheads="1"/>
          </p:cNvSpPr>
          <p:nvPr/>
        </p:nvSpPr>
        <p:spPr bwMode="auto">
          <a:xfrm>
            <a:off x="2411976" y="549866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c</a:t>
            </a:r>
          </a:p>
        </p:txBody>
      </p:sp>
      <p:sp>
        <p:nvSpPr>
          <p:cNvPr id="53" name="Rectangle 20"/>
          <p:cNvSpPr>
            <a:spLocks noChangeArrowheads="1"/>
          </p:cNvSpPr>
          <p:nvPr/>
        </p:nvSpPr>
        <p:spPr bwMode="auto">
          <a:xfrm>
            <a:off x="2411976" y="5858668"/>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d</a:t>
            </a:r>
            <a:endParaRPr lang="en-US" altLang="ja-JP" sz="2000" i="1" baseline="0" dirty="0">
              <a:ea typeface="MeiryoKe_PGothic" pitchFamily="50" charset="-128"/>
            </a:endParaRPr>
          </a:p>
        </p:txBody>
      </p:sp>
      <p:sp>
        <p:nvSpPr>
          <p:cNvPr id="54" name="Line 10"/>
          <p:cNvSpPr>
            <a:spLocks noChangeShapeType="1"/>
          </p:cNvSpPr>
          <p:nvPr/>
        </p:nvSpPr>
        <p:spPr bwMode="auto">
          <a:xfrm>
            <a:off x="6012016" y="5498664"/>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Rectangle 20"/>
          <p:cNvSpPr>
            <a:spLocks noChangeArrowheads="1"/>
          </p:cNvSpPr>
          <p:nvPr/>
        </p:nvSpPr>
        <p:spPr bwMode="auto">
          <a:xfrm>
            <a:off x="6282019" y="5318662"/>
            <a:ext cx="360363" cy="360363"/>
          </a:xfrm>
          <a:prstGeom prst="rect">
            <a:avLst/>
          </a:prstGeom>
          <a:noFill/>
          <a:ln w="28575">
            <a:noFill/>
            <a:miter lim="800000"/>
            <a:headEnd/>
            <a:tailEnd/>
          </a:ln>
          <a:effectLst/>
        </p:spPr>
        <p:txBody>
          <a:bodyPr wrap="none" anchor="ctr"/>
          <a:lstStyle/>
          <a:p>
            <a:pPr algn="ctr"/>
            <a:r>
              <a:rPr lang="ja-JP" altLang="en-US" sz="2000" i="1" dirty="0" err="1">
                <a:ea typeface="MeiryoKe_PGothic" pitchFamily="50" charset="-128"/>
              </a:rPr>
              <a:t>ｚ</a:t>
            </a:r>
            <a:endParaRPr lang="en-US" altLang="ja-JP" sz="2000" i="1" baseline="0" dirty="0">
              <a:ea typeface="MeiryoKe_PGothic" pitchFamily="50" charset="-128"/>
            </a:endParaRPr>
          </a:p>
        </p:txBody>
      </p:sp>
    </p:spTree>
    <p:extLst>
      <p:ext uri="{BB962C8B-B14F-4D97-AF65-F5344CB8AC3E}">
        <p14:creationId xmlns:p14="http://schemas.microsoft.com/office/powerpoint/2010/main" val="32780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149395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03095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余談：非同期回路やウェーブ・パイプライン</a:t>
            </a:r>
          </a:p>
        </p:txBody>
      </p:sp>
      <p:sp>
        <p:nvSpPr>
          <p:cNvPr id="3" name="テキスト プレースホルダー 2"/>
          <p:cNvSpPr>
            <a:spLocks noGrp="1"/>
          </p:cNvSpPr>
          <p:nvPr>
            <p:ph type="body" sz="quarter" idx="10"/>
          </p:nvPr>
        </p:nvSpPr>
        <p:spPr/>
        <p:txBody>
          <a:bodyPr/>
          <a:lstStyle/>
          <a:p>
            <a:r>
              <a:rPr kumimoji="1" lang="ja-JP" altLang="en-US" dirty="0"/>
              <a:t>クロックによる同期化を使わずにパイプラインを作る方法も</a:t>
            </a:r>
            <a:br>
              <a:rPr kumimoji="1" lang="en-US" altLang="ja-JP" dirty="0"/>
            </a:br>
            <a:r>
              <a:rPr kumimoji="1" lang="ja-JP" altLang="en-US" dirty="0"/>
              <a:t>あるにはある</a:t>
            </a:r>
            <a:endParaRPr kumimoji="1" lang="en-US" altLang="ja-JP" dirty="0"/>
          </a:p>
          <a:p>
            <a:r>
              <a:rPr kumimoji="1" lang="ja-JP" altLang="en-US" dirty="0"/>
              <a:t>やり方：</a:t>
            </a:r>
            <a:endParaRPr kumimoji="1" lang="en-US" altLang="ja-JP" dirty="0"/>
          </a:p>
          <a:p>
            <a:pPr marL="817200" lvl="1" indent="-457200">
              <a:buFont typeface="+mj-lt"/>
              <a:buAutoNum type="arabicPeriod"/>
            </a:pPr>
            <a:r>
              <a:rPr kumimoji="1" lang="ja-JP" altLang="en-US" dirty="0"/>
              <a:t>色々な方法でステージ間の遅延の大きさを気合いで揃える</a:t>
            </a:r>
            <a:endParaRPr kumimoji="1" lang="en-US" altLang="ja-JP" dirty="0"/>
          </a:p>
          <a:p>
            <a:pPr marL="817200" lvl="1" indent="-457200">
              <a:buFont typeface="+mj-lt"/>
              <a:buAutoNum type="arabicPeriod"/>
            </a:pPr>
            <a:r>
              <a:rPr kumimoji="1" lang="ja-JP" altLang="en-US" dirty="0"/>
              <a:t>一定間隔でデータを流す</a:t>
            </a:r>
            <a:endParaRPr kumimoji="1" lang="en-US" altLang="ja-JP" dirty="0"/>
          </a:p>
          <a:p>
            <a:r>
              <a:rPr kumimoji="1" lang="ja-JP" altLang="en-US" dirty="0"/>
              <a:t>設計 </a:t>
            </a:r>
            <a:r>
              <a:rPr kumimoji="1" lang="en-US" altLang="ja-JP" dirty="0"/>
              <a:t>&amp; </a:t>
            </a:r>
            <a:r>
              <a:rPr kumimoji="1" lang="ja-JP" altLang="en-US" dirty="0"/>
              <a:t>動作させることがすごく難しいので，主流ではない</a:t>
            </a:r>
            <a:endParaRPr kumimoji="1" lang="en-US" altLang="ja-JP" dirty="0"/>
          </a:p>
          <a:p>
            <a:pPr lvl="1"/>
            <a:r>
              <a:rPr kumimoji="1" lang="ja-JP" altLang="en-US" dirty="0"/>
              <a:t>特に，高速動作がかなり難しい</a:t>
            </a:r>
            <a:endParaRPr kumimoji="1" lang="en-US" altLang="ja-JP" dirty="0"/>
          </a:p>
        </p:txBody>
      </p:sp>
    </p:spTree>
    <p:extLst>
      <p:ext uri="{BB962C8B-B14F-4D97-AF65-F5344CB8AC3E}">
        <p14:creationId xmlns:p14="http://schemas.microsoft.com/office/powerpoint/2010/main" val="2731787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ハザード</a:t>
            </a:r>
            <a:endParaRPr kumimoji="1" lang="en-US" altLang="ja-JP" b="1" dirty="0"/>
          </a:p>
        </p:txBody>
      </p:sp>
    </p:spTree>
    <p:extLst>
      <p:ext uri="{BB962C8B-B14F-4D97-AF65-F5344CB8AC3E}">
        <p14:creationId xmlns:p14="http://schemas.microsoft.com/office/powerpoint/2010/main" val="227283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b="1" dirty="0">
                <a:solidFill>
                  <a:schemeClr val="accent5"/>
                </a:solidFill>
              </a:rPr>
              <a:t>ハザード</a:t>
            </a:r>
            <a:endParaRPr kumimoji="1" lang="ja-JP" altLang="en-US" b="1" dirty="0">
              <a:solidFill>
                <a:schemeClr val="accent5"/>
              </a:solidFill>
            </a:endParaRPr>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120554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kumimoji="1" lang="ja-JP" altLang="en-US" dirty="0"/>
              <a:t>いくつかの例を使った説明，解消方法について解説</a:t>
            </a:r>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メモリをあるサイクルに同時に読んで書く必要がある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611956" y="908972"/>
            <a:ext cx="8280092"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スタック・ポインタ（のレジスタ）をデクリメントし，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4959017"/>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p:nvPr/>
        </p:nvCxnSpPr>
        <p:spPr bwMode="auto">
          <a:xfrm>
            <a:off x="4932004" y="5499023"/>
            <a:ext cx="0" cy="36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err="1"/>
              <a:t>つを</a:t>
            </a:r>
            <a:r>
              <a:rPr kumimoji="1" lang="ja-JP" altLang="en-US" dirty="0"/>
              <a:t>書き込む必要がある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導入：工場のラインを考える</a:t>
            </a:r>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a:t>ベルトコンベアのラインの上を製品が流れていく</a:t>
            </a:r>
            <a:endParaRPr kumimoji="1" lang="en-US" altLang="ja-JP" dirty="0"/>
          </a:p>
          <a:p>
            <a:pPr lvl="1"/>
            <a:r>
              <a:rPr kumimoji="1" lang="ja-JP" altLang="en-US" dirty="0"/>
              <a:t>４人の人が，それぞれの工程の作業をおこなって完成</a:t>
            </a:r>
            <a:endParaRPr kumimoji="1" lang="en-US" altLang="ja-JP" dirty="0"/>
          </a:p>
          <a:p>
            <a:r>
              <a:rPr lang="ja-JP" altLang="en-US" dirty="0"/>
              <a:t>上のように</a:t>
            </a:r>
            <a:r>
              <a:rPr lang="en-US" altLang="ja-JP" dirty="0"/>
              <a:t>1</a:t>
            </a:r>
            <a:r>
              <a:rPr lang="ja-JP" altLang="en-US" dirty="0" err="1"/>
              <a:t>つしか</a:t>
            </a:r>
            <a:r>
              <a:rPr lang="ja-JP" altLang="en-US" dirty="0"/>
              <a:t>製品をながさないと，</a:t>
            </a:r>
            <a:endParaRPr lang="en-US" altLang="ja-JP" dirty="0"/>
          </a:p>
          <a:p>
            <a:pPr lvl="1"/>
            <a:r>
              <a:rPr lang="ja-JP" altLang="en-US" dirty="0"/>
              <a:t>各人は他の人が作業している間はヒマ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メモリやレジスタは，同時に読み書きできる数の２乗で回路が大きくなる（今後の講義で説明）</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638B5-2EAF-C4EE-B33F-2159DBAD8012}"/>
              </a:ext>
            </a:extLst>
          </p:cNvPr>
          <p:cNvSpPr>
            <a:spLocks noGrp="1"/>
          </p:cNvSpPr>
          <p:nvPr>
            <p:ph type="title"/>
          </p:nvPr>
        </p:nvSpPr>
        <p:spPr/>
        <p:txBody>
          <a:bodyPr/>
          <a:lstStyle/>
          <a:p>
            <a:r>
              <a:rPr lang="en-US" altLang="ja-JP" sz="2000" dirty="0"/>
              <a:t>ARM</a:t>
            </a:r>
            <a:r>
              <a:rPr lang="ja-JP" altLang="en-US" sz="2000" dirty="0"/>
              <a:t>（</a:t>
            </a:r>
            <a:r>
              <a:rPr lang="en-US" altLang="ja-JP" sz="2000" dirty="0"/>
              <a:t>32</a:t>
            </a:r>
            <a:r>
              <a:rPr lang="ja-JP" altLang="en-US" sz="2000" dirty="0"/>
              <a:t>ビット）の </a:t>
            </a:r>
            <a:r>
              <a:rPr lang="en-US" altLang="ja-JP" sz="2000" dirty="0"/>
              <a:t>Load/Store Multiple (LDM/STM) </a:t>
            </a:r>
            <a:r>
              <a:rPr lang="ja-JP" altLang="en-US" sz="2000" dirty="0"/>
              <a:t>命令</a:t>
            </a:r>
            <a:br>
              <a:rPr lang="en-US" altLang="ja-JP" sz="2000" dirty="0"/>
            </a:br>
            <a:r>
              <a:rPr lang="ja-JP" altLang="en-US" sz="1600" dirty="0"/>
              <a:t>ビットマスクで指定した最大</a:t>
            </a:r>
            <a:r>
              <a:rPr lang="en-US" altLang="ja-JP" sz="1600" dirty="0"/>
              <a:t>16</a:t>
            </a:r>
            <a:r>
              <a:rPr lang="ja-JP" altLang="en-US" sz="1600" dirty="0"/>
              <a:t>個のレジスタへのロードストアを行う</a:t>
            </a:r>
            <a:br>
              <a:rPr lang="en-US" altLang="ja-JP" sz="1600" dirty="0"/>
            </a:br>
            <a:r>
              <a:rPr lang="ja-JP" altLang="en-US" sz="1600" dirty="0"/>
              <a:t>関数呼び出し</a:t>
            </a:r>
            <a:r>
              <a:rPr lang="en-US" altLang="ja-JP" sz="1600" dirty="0"/>
              <a:t>/</a:t>
            </a:r>
            <a:r>
              <a:rPr lang="ja-JP" altLang="en-US" sz="1600" dirty="0"/>
              <a:t>復帰の際の，レジスタの保存や復帰でよく使われる</a:t>
            </a:r>
            <a:endParaRPr kumimoji="1" lang="ja-JP" altLang="en-US" sz="2000" dirty="0"/>
          </a:p>
        </p:txBody>
      </p:sp>
      <p:pic>
        <p:nvPicPr>
          <p:cNvPr id="4" name="図 3">
            <a:extLst>
              <a:ext uri="{FF2B5EF4-FFF2-40B4-BE49-F238E27FC236}">
                <a16:creationId xmlns:a16="http://schemas.microsoft.com/office/drawing/2014/main" id="{293E8730-3C6F-5BDF-D31F-BB2EB6805DEC}"/>
              </a:ext>
            </a:extLst>
          </p:cNvPr>
          <p:cNvPicPr>
            <a:picLocks noChangeAspect="1"/>
          </p:cNvPicPr>
          <p:nvPr/>
        </p:nvPicPr>
        <p:blipFill>
          <a:blip r:embed="rId2"/>
          <a:stretch>
            <a:fillRect/>
          </a:stretch>
        </p:blipFill>
        <p:spPr>
          <a:xfrm>
            <a:off x="2141973" y="998973"/>
            <a:ext cx="5058990" cy="5220058"/>
          </a:xfrm>
          <a:prstGeom prst="rect">
            <a:avLst/>
          </a:prstGeom>
        </p:spPr>
      </p:pic>
      <p:sp>
        <p:nvSpPr>
          <p:cNvPr id="3" name="テキスト プレースホルダー 2">
            <a:extLst>
              <a:ext uri="{FF2B5EF4-FFF2-40B4-BE49-F238E27FC236}">
                <a16:creationId xmlns:a16="http://schemas.microsoft.com/office/drawing/2014/main" id="{00D2305C-FC9B-70C0-86AC-B74E47954F37}"/>
              </a:ext>
            </a:extLst>
          </p:cNvPr>
          <p:cNvSpPr>
            <a:spLocks noGrp="1"/>
          </p:cNvSpPr>
          <p:nvPr>
            <p:ph type="body" sz="quarter" idx="10"/>
          </p:nvPr>
        </p:nvSpPr>
        <p:spPr>
          <a:xfrm>
            <a:off x="251952" y="6309032"/>
            <a:ext cx="8640096" cy="359697"/>
          </a:xfrm>
        </p:spPr>
        <p:txBody>
          <a:bodyPr/>
          <a:lstStyle/>
          <a:p>
            <a:r>
              <a:rPr lang="en-US" altLang="ja-JP" dirty="0"/>
              <a:t>ARM Architecture Reference Manual </a:t>
            </a:r>
            <a:r>
              <a:rPr lang="ja-JP" altLang="en-US" dirty="0"/>
              <a:t>より</a:t>
            </a:r>
            <a:endParaRPr lang="en-US" altLang="ja-JP" dirty="0"/>
          </a:p>
        </p:txBody>
      </p:sp>
    </p:spTree>
    <p:extLst>
      <p:ext uri="{BB962C8B-B14F-4D97-AF65-F5344CB8AC3E}">
        <p14:creationId xmlns:p14="http://schemas.microsoft.com/office/powerpoint/2010/main" val="2872226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en-US" altLang="ja-JP" b="1"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ｺﾜｲﾅｧ</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
        <p:nvSpPr>
          <p:cNvPr id="29" name="正方形/長方形 28">
            <a:extLst>
              <a:ext uri="{FF2B5EF4-FFF2-40B4-BE49-F238E27FC236}">
                <a16:creationId xmlns:a16="http://schemas.microsoft.com/office/drawing/2014/main" id="{07F62B24-E63D-E477-40B2-4DBC9DC34AA2}"/>
              </a:ext>
            </a:extLst>
          </p:cNvPr>
          <p:cNvSpPr/>
          <p:nvPr/>
        </p:nvSpPr>
        <p:spPr bwMode="auto">
          <a:xfrm>
            <a:off x="431954" y="324899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上流</a:t>
            </a:r>
          </a:p>
        </p:txBody>
      </p:sp>
      <p:sp>
        <p:nvSpPr>
          <p:cNvPr id="30" name="正方形/長方形 29">
            <a:extLst>
              <a:ext uri="{FF2B5EF4-FFF2-40B4-BE49-F238E27FC236}">
                <a16:creationId xmlns:a16="http://schemas.microsoft.com/office/drawing/2014/main" id="{1CF20944-CBF9-C76B-5DEA-A17F77EF5477}"/>
              </a:ext>
            </a:extLst>
          </p:cNvPr>
          <p:cNvSpPr/>
          <p:nvPr/>
        </p:nvSpPr>
        <p:spPr bwMode="auto">
          <a:xfrm>
            <a:off x="7182029" y="324899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下流</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導入：工場のラインを考える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pPr lvl="1"/>
            <a:r>
              <a:rPr lang="ja-JP" altLang="en-US" dirty="0"/>
              <a:t>さっきの</a:t>
            </a:r>
            <a:r>
              <a:rPr lang="en-US" altLang="ja-JP" dirty="0"/>
              <a:t>4</a:t>
            </a:r>
            <a:r>
              <a:rPr lang="ja-JP" altLang="en-US" dirty="0"/>
              <a:t>倍の速度で製品ができあがっていく</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59215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b="1" dirty="0"/>
              <a:t>マイクロ命令への変換</a:t>
            </a:r>
          </a:p>
        </p:txBody>
      </p:sp>
    </p:spTree>
    <p:extLst>
      <p:ext uri="{BB962C8B-B14F-4D97-AF65-F5344CB8AC3E}">
        <p14:creationId xmlns:p14="http://schemas.microsoft.com/office/powerpoint/2010/main" val="153044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解決方法３：マイクロ命令への変換</a:t>
            </a:r>
            <a:endParaRPr kumimoji="1" lang="ja-JP" altLang="en-US" dirty="0"/>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複数の</a:t>
            </a:r>
            <a:r>
              <a:rPr kumimoji="1" lang="ja-JP" altLang="en-US" dirty="0">
                <a:solidFill>
                  <a:schemeClr val="accent5"/>
                </a:solidFill>
              </a:rPr>
              <a:t>マイクロ命令</a:t>
            </a:r>
            <a:r>
              <a:rPr kumimoji="1" lang="ja-JP" altLang="en-US" dirty="0"/>
              <a:t>に分解して実行</a:t>
            </a:r>
            <a:endParaRPr kumimoji="1" lang="en-US" altLang="ja-JP" dirty="0"/>
          </a:p>
          <a:p>
            <a:pPr lvl="1"/>
            <a:r>
              <a:rPr kumimoji="1" lang="ja-JP" altLang="en-US" dirty="0"/>
              <a:t>マイクロ命令：</a:t>
            </a:r>
            <a:r>
              <a:rPr kumimoji="1" lang="en-US" altLang="ja-JP" dirty="0"/>
              <a:t>CPU </a:t>
            </a:r>
            <a:r>
              <a:rPr kumimoji="1" lang="ja-JP" altLang="en-US" dirty="0"/>
              <a:t>の内部でのみ使われる命令</a:t>
            </a:r>
            <a:endParaRPr kumimoji="1" lang="en-US" altLang="ja-JP" dirty="0"/>
          </a:p>
          <a:p>
            <a:pPr lvl="2"/>
            <a:r>
              <a:rPr kumimoji="1" lang="ja-JP" altLang="en-US" dirty="0"/>
              <a:t>プログラマからは全く見えない</a:t>
            </a:r>
            <a:endParaRPr kumimoji="1" lang="en-US" altLang="ja-JP" dirty="0"/>
          </a:p>
          <a:p>
            <a:pPr lvl="1"/>
            <a:r>
              <a:rPr lang="ja-JP" altLang="en-US" dirty="0"/>
              <a:t>マイクロ命令は，構造ハザードを起こさないよう設計しておく</a:t>
            </a:r>
            <a:endParaRPr lang="en-US" altLang="ja-JP" dirty="0"/>
          </a:p>
          <a:p>
            <a:r>
              <a:rPr kumimoji="1" lang="ja-JP" altLang="en-US" dirty="0"/>
              <a:t>現代の </a:t>
            </a:r>
            <a:r>
              <a:rPr kumimoji="1" lang="en-US" altLang="ja-JP" dirty="0"/>
              <a:t>x86 </a:t>
            </a:r>
            <a:r>
              <a:rPr kumimoji="1" lang="ja-JP" altLang="en-US" dirty="0"/>
              <a:t>や </a:t>
            </a:r>
            <a:r>
              <a:rPr kumimoji="1" lang="en-US" altLang="ja-JP" dirty="0"/>
              <a:t>ARM </a:t>
            </a:r>
            <a:r>
              <a:rPr kumimoji="1" lang="ja-JP" altLang="en-US" dirty="0"/>
              <a:t>は，主にこの方法を採用している</a:t>
            </a:r>
            <a:endParaRPr kumimoji="1" lang="en-US" altLang="ja-JP" dirty="0"/>
          </a:p>
        </p:txBody>
      </p:sp>
    </p:spTree>
    <p:extLst>
      <p:ext uri="{BB962C8B-B14F-4D97-AF65-F5344CB8AC3E}">
        <p14:creationId xmlns:p14="http://schemas.microsoft.com/office/powerpoint/2010/main" val="278364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マイクロ命令への変換の例</a:t>
            </a:r>
            <a:endParaRPr kumimoji="1" lang="ja-JP" altLang="en-US" dirty="0"/>
          </a:p>
        </p:txBody>
      </p:sp>
      <p:sp>
        <p:nvSpPr>
          <p:cNvPr id="3" name="テキスト プレースホルダー 2"/>
          <p:cNvSpPr>
            <a:spLocks noGrp="1"/>
          </p:cNvSpPr>
          <p:nvPr>
            <p:ph type="body" sz="quarter" idx="10"/>
          </p:nvPr>
        </p:nvSpPr>
        <p:spPr>
          <a:xfrm>
            <a:off x="611956" y="1088974"/>
            <a:ext cx="8460094" cy="5219751"/>
          </a:xfrm>
        </p:spPr>
        <p:txBody>
          <a:bodyPr/>
          <a:lstStyle/>
          <a:p>
            <a:r>
              <a:rPr lang="en-US" altLang="ja-JP" dirty="0" err="1"/>
              <a:t>mov</a:t>
            </a:r>
            <a:r>
              <a:rPr lang="en-US" altLang="ja-JP" dirty="0"/>
              <a:t> [rs1]</a:t>
            </a:r>
            <a:r>
              <a:rPr lang="ja-JP" altLang="en-US" dirty="0"/>
              <a:t>→</a:t>
            </a:r>
            <a:r>
              <a:rPr lang="en-US" altLang="ja-JP" dirty="0"/>
              <a:t>[rs2]</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st</a:t>
            </a:r>
            <a:r>
              <a:rPr lang="en-US" altLang="ja-JP" dirty="0"/>
              <a:t> </a:t>
            </a:r>
            <a:r>
              <a:rPr lang="en-US" altLang="ja-JP" dirty="0" err="1">
                <a:solidFill>
                  <a:schemeClr val="accent5"/>
                </a:solidFill>
              </a:rPr>
              <a:t>rt</a:t>
            </a:r>
            <a:r>
              <a:rPr lang="ja-JP" altLang="en-US" dirty="0"/>
              <a:t>→</a:t>
            </a:r>
            <a:r>
              <a:rPr lang="en-US" altLang="ja-JP" dirty="0"/>
              <a:t>[rs2]</a:t>
            </a:r>
          </a:p>
          <a:p>
            <a:r>
              <a:rPr lang="en-US" altLang="ja-JP" dirty="0"/>
              <a:t>pop</a:t>
            </a:r>
          </a:p>
          <a:p>
            <a:pPr marL="817200" lvl="1" indent="-457200">
              <a:buFont typeface="+mj-lt"/>
              <a:buAutoNum type="arabicPeriod"/>
            </a:pPr>
            <a:r>
              <a:rPr lang="en-US" altLang="ja-JP" dirty="0"/>
              <a:t>add rs1+1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ld</a:t>
            </a:r>
            <a:r>
              <a:rPr lang="en-US" altLang="ja-JP" dirty="0"/>
              <a:t> [</a:t>
            </a:r>
            <a:r>
              <a:rPr lang="en-US" altLang="ja-JP" dirty="0" err="1">
                <a:solidFill>
                  <a:schemeClr val="accent5"/>
                </a:solidFill>
              </a:rPr>
              <a:t>rt</a:t>
            </a:r>
            <a:r>
              <a:rPr lang="en-US" altLang="ja-JP" dirty="0"/>
              <a:t>]</a:t>
            </a:r>
            <a:r>
              <a:rPr lang="ja-JP" altLang="en-US" dirty="0"/>
              <a:t>→</a:t>
            </a:r>
            <a:r>
              <a:rPr lang="en-US" altLang="ja-JP" dirty="0" err="1"/>
              <a:t>rd</a:t>
            </a:r>
            <a:endParaRPr lang="en-US" altLang="ja-JP" dirty="0"/>
          </a:p>
          <a:p>
            <a:r>
              <a:rPr lang="en-US" altLang="ja-JP" dirty="0" err="1"/>
              <a:t>ld_inc</a:t>
            </a:r>
            <a:r>
              <a:rPr lang="en-US" altLang="ja-JP" dirty="0"/>
              <a:t> [rs1]+1</a:t>
            </a:r>
            <a:r>
              <a:rPr lang="ja-JP" altLang="en-US" dirty="0"/>
              <a:t>→</a:t>
            </a:r>
            <a:r>
              <a:rPr lang="en-US" altLang="ja-JP" dirty="0" err="1"/>
              <a:t>rd</a:t>
            </a:r>
            <a:r>
              <a:rPr lang="en-US" altLang="ja-JP" dirty="0"/>
              <a:t>  </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a:t>add </a:t>
            </a:r>
            <a:r>
              <a:rPr lang="en-US" altLang="ja-JP" dirty="0">
                <a:solidFill>
                  <a:schemeClr val="accent5"/>
                </a:solidFill>
              </a:rPr>
              <a:t>rt</a:t>
            </a:r>
            <a:r>
              <a:rPr lang="en-US" altLang="ja-JP" dirty="0"/>
              <a:t>+1</a:t>
            </a:r>
            <a:r>
              <a:rPr lang="ja-JP" altLang="en-US" dirty="0"/>
              <a:t>→</a:t>
            </a:r>
            <a:r>
              <a:rPr lang="en-US" altLang="ja-JP" dirty="0" err="1"/>
              <a:t>rd</a:t>
            </a:r>
            <a:endParaRPr lang="en-US" altLang="ja-JP" dirty="0"/>
          </a:p>
          <a:p>
            <a:pPr marL="0" indent="0">
              <a:buNone/>
            </a:pPr>
            <a:r>
              <a:rPr lang="en-US" altLang="ja-JP" dirty="0" err="1">
                <a:solidFill>
                  <a:schemeClr val="accent5"/>
                </a:solidFill>
              </a:rPr>
              <a:t>rt</a:t>
            </a:r>
            <a:r>
              <a:rPr lang="en-US" altLang="ja-JP" dirty="0">
                <a:solidFill>
                  <a:schemeClr val="accent5"/>
                </a:solidFill>
              </a:rPr>
              <a:t> </a:t>
            </a:r>
            <a:r>
              <a:rPr lang="ja-JP" altLang="en-US" dirty="0"/>
              <a:t>はプログラマから見えない </a:t>
            </a:r>
            <a:r>
              <a:rPr lang="en-US" altLang="ja-JP" dirty="0"/>
              <a:t>CPU </a:t>
            </a:r>
            <a:r>
              <a:rPr lang="ja-JP" altLang="en-US" dirty="0"/>
              <a:t>内部にある中間結果を保持するレジスタ</a:t>
            </a:r>
            <a:endParaRPr lang="en-US" altLang="ja-JP" dirty="0"/>
          </a:p>
        </p:txBody>
      </p:sp>
    </p:spTree>
    <p:extLst>
      <p:ext uri="{BB962C8B-B14F-4D97-AF65-F5344CB8AC3E}">
        <p14:creationId xmlns:p14="http://schemas.microsoft.com/office/powerpoint/2010/main" val="184155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kumimoji="1" lang="ja-JP" altLang="en-US"/>
              <a:t>マイクロ命令の分解の例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a:xfrm>
            <a:off x="611956" y="1088975"/>
            <a:ext cx="8280092" cy="2880031"/>
          </a:xfrm>
        </p:spPr>
        <p:txBody>
          <a:bodyPr/>
          <a:lstStyle/>
          <a:p>
            <a:r>
              <a:rPr kumimoji="1" lang="ja-JP" altLang="en-US" dirty="0"/>
              <a:t>解析結果をまとめているサイトも</a:t>
            </a:r>
            <a:br>
              <a:rPr kumimoji="1" lang="en-US" altLang="ja-JP" dirty="0"/>
            </a:br>
            <a:r>
              <a:rPr kumimoji="1" lang="en-US" altLang="ja-JP" dirty="0">
                <a:hlinkClick r:id="rId2"/>
              </a:rPr>
              <a:t>https://uops.info/table.html</a:t>
            </a:r>
            <a:br>
              <a:rPr kumimoji="1" lang="en-US" altLang="ja-JP" dirty="0"/>
            </a:br>
            <a:r>
              <a:rPr kumimoji="1" lang="ja-JP" altLang="en-US" dirty="0"/>
              <a:t>下の例は，</a:t>
            </a:r>
            <a:r>
              <a:rPr kumimoji="1" lang="en-US" altLang="ja-JP" dirty="0"/>
              <a:t>x86-64 </a:t>
            </a:r>
            <a:r>
              <a:rPr kumimoji="1" lang="ja-JP" altLang="en-US" dirty="0"/>
              <a:t>の </a:t>
            </a:r>
            <a:r>
              <a:rPr kumimoji="1" lang="en-US" altLang="ja-JP" dirty="0"/>
              <a:t>CMOVBE </a:t>
            </a:r>
            <a:r>
              <a:rPr kumimoji="1" lang="ja-JP" altLang="en-US" dirty="0"/>
              <a:t>命令の </a:t>
            </a:r>
            <a:r>
              <a:rPr kumimoji="1" lang="en-US" altLang="ja-JP" dirty="0"/>
              <a:t>Alder Lake </a:t>
            </a:r>
            <a:r>
              <a:rPr kumimoji="1" lang="ja-JP" altLang="en-US" dirty="0"/>
              <a:t>大きいコアでの</a:t>
            </a:r>
            <a:br>
              <a:rPr kumimoji="1" lang="en-US" altLang="ja-JP" dirty="0"/>
            </a:br>
            <a:r>
              <a:rPr kumimoji="1" lang="ja-JP" altLang="en-US" dirty="0"/>
              <a:t>分解の説明</a:t>
            </a:r>
          </a:p>
        </p:txBody>
      </p:sp>
      <p:pic>
        <p:nvPicPr>
          <p:cNvPr id="5" name="図 4">
            <a:extLst>
              <a:ext uri="{FF2B5EF4-FFF2-40B4-BE49-F238E27FC236}">
                <a16:creationId xmlns:a16="http://schemas.microsoft.com/office/drawing/2014/main" id="{3DFAE755-09E6-10D2-489A-63C11B060A22}"/>
              </a:ext>
            </a:extLst>
          </p:cNvPr>
          <p:cNvPicPr>
            <a:picLocks noChangeAspect="1"/>
          </p:cNvPicPr>
          <p:nvPr/>
        </p:nvPicPr>
        <p:blipFill>
          <a:blip r:embed="rId3"/>
          <a:stretch>
            <a:fillRect/>
          </a:stretch>
        </p:blipFill>
        <p:spPr>
          <a:xfrm>
            <a:off x="4016432" y="4059007"/>
            <a:ext cx="5112006" cy="2534214"/>
          </a:xfrm>
          <a:prstGeom prst="rect">
            <a:avLst/>
          </a:prstGeom>
        </p:spPr>
      </p:pic>
      <p:pic>
        <p:nvPicPr>
          <p:cNvPr id="7" name="図 6">
            <a:extLst>
              <a:ext uri="{FF2B5EF4-FFF2-40B4-BE49-F238E27FC236}">
                <a16:creationId xmlns:a16="http://schemas.microsoft.com/office/drawing/2014/main" id="{6912A4B5-19E4-75AF-8FE0-CD7B92ED4920}"/>
              </a:ext>
            </a:extLst>
          </p:cNvPr>
          <p:cNvPicPr>
            <a:picLocks noChangeAspect="1"/>
          </p:cNvPicPr>
          <p:nvPr/>
        </p:nvPicPr>
        <p:blipFill>
          <a:blip r:embed="rId4"/>
          <a:stretch>
            <a:fillRect/>
          </a:stretch>
        </p:blipFill>
        <p:spPr>
          <a:xfrm>
            <a:off x="341953" y="4059007"/>
            <a:ext cx="3561998" cy="2539271"/>
          </a:xfrm>
          <a:prstGeom prst="rect">
            <a:avLst/>
          </a:prstGeom>
        </p:spPr>
      </p:pic>
    </p:spTree>
    <p:extLst>
      <p:ext uri="{BB962C8B-B14F-4D97-AF65-F5344CB8AC3E}">
        <p14:creationId xmlns:p14="http://schemas.microsoft.com/office/powerpoint/2010/main" val="3551279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時分割処理と</a:t>
            </a:r>
            <a:r>
              <a:rPr lang="ja-JP" altLang="en-US" dirty="0"/>
              <a:t>マイクロ命令への分解の比較</a:t>
            </a:r>
            <a:br>
              <a:rPr lang="en-US" altLang="ja-JP" dirty="0"/>
            </a:br>
            <a:r>
              <a:rPr lang="en-US" altLang="ja-JP" dirty="0">
                <a:latin typeface="Consolas" panose="020B0609020204030204" pitchFamily="49" charset="0"/>
              </a:rPr>
              <a:t>I4</a:t>
            </a:r>
            <a:r>
              <a:rPr lang="en-US" altLang="ja-JP" dirty="0"/>
              <a:t> </a:t>
            </a:r>
            <a:r>
              <a:rPr lang="ja-JP" altLang="en-US" dirty="0"/>
              <a:t>が終わる時間は変わらない</a:t>
            </a:r>
            <a:endParaRPr kumimoji="1" lang="ja-JP" altLang="en-US" dirty="0"/>
          </a:p>
        </p:txBody>
      </p:sp>
      <p:sp>
        <p:nvSpPr>
          <p:cNvPr id="3" name="テキスト プレースホルダー 2"/>
          <p:cNvSpPr>
            <a:spLocks noGrp="1"/>
          </p:cNvSpPr>
          <p:nvPr>
            <p:ph type="body" sz="quarter" idx="10"/>
          </p:nvPr>
        </p:nvSpPr>
        <p:spPr>
          <a:xfrm>
            <a:off x="251952" y="6399033"/>
            <a:ext cx="8280092" cy="359697"/>
          </a:xfrm>
        </p:spPr>
        <p:txBody>
          <a:bodyPr/>
          <a:lstStyle/>
          <a:p>
            <a:r>
              <a:rPr kumimoji="1" lang="en-US" altLang="ja-JP" dirty="0"/>
              <a:t>ID </a:t>
            </a:r>
            <a:r>
              <a:rPr kumimoji="1" lang="ja-JP" altLang="en-US" dirty="0"/>
              <a:t>でマイクロ命令に分解 </a:t>
            </a:r>
            <a:r>
              <a:rPr kumimoji="1" lang="en-US" altLang="ja-JP" dirty="0"/>
              <a:t>= </a:t>
            </a:r>
            <a:r>
              <a:rPr kumimoji="1" lang="ja-JP" altLang="en-US" dirty="0"/>
              <a:t>デコードで時分割処理している</a:t>
            </a:r>
          </a:p>
        </p:txBody>
      </p:sp>
      <p:cxnSp>
        <p:nvCxnSpPr>
          <p:cNvPr id="4" name="直線コネクタ 3"/>
          <p:cNvCxnSpPr/>
          <p:nvPr/>
        </p:nvCxnSpPr>
        <p:spPr bwMode="auto">
          <a:xfrm>
            <a:off x="259197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73"/>
          <p:cNvSpPr>
            <a:spLocks noChangeArrowheads="1"/>
          </p:cNvSpPr>
          <p:nvPr/>
        </p:nvSpPr>
        <p:spPr bwMode="auto">
          <a:xfrm>
            <a:off x="493200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1" name="Rectangle 69"/>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83201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83201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628201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87197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Rectangle 73"/>
          <p:cNvSpPr>
            <a:spLocks noChangeArrowheads="1"/>
          </p:cNvSpPr>
          <p:nvPr/>
        </p:nvSpPr>
        <p:spPr bwMode="auto">
          <a:xfrm>
            <a:off x="538200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23" name="Rectangle 69"/>
          <p:cNvSpPr>
            <a:spLocks noChangeArrowheads="1"/>
          </p:cNvSpPr>
          <p:nvPr/>
        </p:nvSpPr>
        <p:spPr bwMode="auto">
          <a:xfrm>
            <a:off x="448199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628201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73202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73202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18202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73"/>
          <p:cNvSpPr>
            <a:spLocks noChangeArrowheads="1"/>
          </p:cNvSpPr>
          <p:nvPr/>
        </p:nvSpPr>
        <p:spPr bwMode="auto">
          <a:xfrm>
            <a:off x="538200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0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3"/>
          <p:cNvSpPr>
            <a:spLocks noChangeArrowheads="1"/>
          </p:cNvSpPr>
          <p:nvPr/>
        </p:nvSpPr>
        <p:spPr bwMode="auto">
          <a:xfrm>
            <a:off x="538200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6" name="Rectangle 73"/>
          <p:cNvSpPr>
            <a:spLocks noChangeArrowheads="1"/>
          </p:cNvSpPr>
          <p:nvPr/>
        </p:nvSpPr>
        <p:spPr bwMode="auto">
          <a:xfrm>
            <a:off x="538200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43" name="直線コネクタ 42"/>
          <p:cNvCxnSpPr/>
          <p:nvPr/>
        </p:nvCxnSpPr>
        <p:spPr bwMode="auto">
          <a:xfrm>
            <a:off x="259197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p:cNvSpPr/>
          <p:nvPr/>
        </p:nvSpPr>
        <p:spPr bwMode="auto">
          <a:xfrm>
            <a:off x="187197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6" name="直線コネクタ 45"/>
          <p:cNvCxnSpPr/>
          <p:nvPr/>
        </p:nvCxnSpPr>
        <p:spPr bwMode="auto">
          <a:xfrm>
            <a:off x="259197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47" name="正方形/長方形 46"/>
          <p:cNvSpPr/>
          <p:nvPr/>
        </p:nvSpPr>
        <p:spPr bwMode="auto">
          <a:xfrm>
            <a:off x="187197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8" name="直線コネクタ 47"/>
          <p:cNvCxnSpPr>
            <a:endCxn id="28" idx="1"/>
          </p:cNvCxnSpPr>
          <p:nvPr/>
        </p:nvCxnSpPr>
        <p:spPr bwMode="auto">
          <a:xfrm flipV="1">
            <a:off x="259197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49" name="正方形/長方形 48"/>
          <p:cNvSpPr/>
          <p:nvPr/>
        </p:nvSpPr>
        <p:spPr bwMode="auto">
          <a:xfrm>
            <a:off x="187197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52" name="直線コネクタ 51"/>
          <p:cNvCxnSpPr>
            <a:endCxn id="93" idx="1"/>
          </p:cNvCxnSpPr>
          <p:nvPr/>
        </p:nvCxnSpPr>
        <p:spPr bwMode="auto">
          <a:xfrm flipV="1">
            <a:off x="2591978" y="4239007"/>
            <a:ext cx="1440016" cy="2"/>
          </a:xfrm>
          <a:prstGeom prst="line">
            <a:avLst/>
          </a:prstGeom>
          <a:noFill/>
          <a:ln w="9525" cap="flat" cmpd="sng" algn="ctr">
            <a:solidFill>
              <a:schemeClr val="tx1"/>
            </a:solidFill>
            <a:prstDash val="dash"/>
            <a:round/>
            <a:headEnd type="none" w="med" len="med"/>
            <a:tailEnd type="none" w="med" len="med"/>
          </a:ln>
          <a:effectLst/>
        </p:spPr>
      </p:cxnSp>
      <p:cxnSp>
        <p:nvCxnSpPr>
          <p:cNvPr id="53" name="直線コネクタ 52"/>
          <p:cNvCxnSpPr/>
          <p:nvPr/>
        </p:nvCxnSpPr>
        <p:spPr bwMode="auto">
          <a:xfrm>
            <a:off x="2591978" y="3789004"/>
            <a:ext cx="720080" cy="0"/>
          </a:xfrm>
          <a:prstGeom prst="line">
            <a:avLst/>
          </a:prstGeom>
          <a:noFill/>
          <a:ln w="9525" cap="flat" cmpd="sng" algn="ctr">
            <a:solidFill>
              <a:schemeClr val="tx1"/>
            </a:solidFill>
            <a:prstDash val="dash"/>
            <a:round/>
            <a:headEnd type="none" w="med" len="med"/>
            <a:tailEnd type="none" w="med" len="med"/>
          </a:ln>
          <a:effectLst/>
        </p:spPr>
      </p:cxnSp>
      <p:sp>
        <p:nvSpPr>
          <p:cNvPr id="54" name="Rectangle 69"/>
          <p:cNvSpPr>
            <a:spLocks noChangeArrowheads="1"/>
          </p:cNvSpPr>
          <p:nvPr/>
        </p:nvSpPr>
        <p:spPr bwMode="auto">
          <a:xfrm>
            <a:off x="313198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358198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403199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448199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9" name="Rectangle 69"/>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48199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493200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38200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583201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正方形/長方形 68"/>
          <p:cNvSpPr/>
          <p:nvPr/>
        </p:nvSpPr>
        <p:spPr bwMode="auto">
          <a:xfrm>
            <a:off x="1061961"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pop </a:t>
            </a:r>
            <a:r>
              <a:rPr lang="en-US" altLang="ja-JP" sz="1600" dirty="0">
                <a:solidFill>
                  <a:schemeClr val="accent5"/>
                </a:solidFill>
              </a:rPr>
              <a:t>add rs1+1</a:t>
            </a:r>
            <a:r>
              <a:rPr lang="ja-JP" altLang="en-US" sz="1600" dirty="0">
                <a:solidFill>
                  <a:schemeClr val="accent5"/>
                </a:solidFill>
              </a:rPr>
              <a:t>→</a:t>
            </a:r>
            <a:r>
              <a:rPr lang="en-US" altLang="ja-JP" sz="1600" dirty="0" err="1">
                <a:solidFill>
                  <a:schemeClr val="accent5"/>
                </a:solidFill>
              </a:rPr>
              <a:t>rt</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p:txBody>
      </p:sp>
      <p:sp>
        <p:nvSpPr>
          <p:cNvPr id="71" name="Rectangle 69"/>
          <p:cNvSpPr>
            <a:spLocks noChangeArrowheads="1"/>
          </p:cNvSpPr>
          <p:nvPr/>
        </p:nvSpPr>
        <p:spPr bwMode="auto">
          <a:xfrm>
            <a:off x="493200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38200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3" name="Rectangle 71"/>
          <p:cNvSpPr>
            <a:spLocks noChangeArrowheads="1"/>
          </p:cNvSpPr>
          <p:nvPr/>
        </p:nvSpPr>
        <p:spPr bwMode="auto">
          <a:xfrm>
            <a:off x="583201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28201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6" name="Rectangle 69"/>
          <p:cNvSpPr>
            <a:spLocks noChangeArrowheads="1"/>
          </p:cNvSpPr>
          <p:nvPr/>
        </p:nvSpPr>
        <p:spPr bwMode="auto">
          <a:xfrm>
            <a:off x="538200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7" name="Rectangle 70"/>
          <p:cNvSpPr>
            <a:spLocks noChangeArrowheads="1"/>
          </p:cNvSpPr>
          <p:nvPr/>
        </p:nvSpPr>
        <p:spPr bwMode="auto">
          <a:xfrm>
            <a:off x="583201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8"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9" name="Rectangle 72"/>
          <p:cNvSpPr>
            <a:spLocks noChangeArrowheads="1"/>
          </p:cNvSpPr>
          <p:nvPr/>
        </p:nvSpPr>
        <p:spPr bwMode="auto">
          <a:xfrm>
            <a:off x="673202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0"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85" name="直線コネクタ 84"/>
          <p:cNvCxnSpPr>
            <a:endCxn id="64" idx="1"/>
          </p:cNvCxnSpPr>
          <p:nvPr/>
        </p:nvCxnSpPr>
        <p:spPr bwMode="auto">
          <a:xfrm flipV="1">
            <a:off x="2591978" y="5139017"/>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88" name="直線コネクタ 87"/>
          <p:cNvCxnSpPr>
            <a:endCxn id="71" idx="1"/>
          </p:cNvCxnSpPr>
          <p:nvPr/>
        </p:nvCxnSpPr>
        <p:spPr bwMode="auto">
          <a:xfrm flipV="1">
            <a:off x="2591978" y="5589022"/>
            <a:ext cx="2340026" cy="2"/>
          </a:xfrm>
          <a:prstGeom prst="line">
            <a:avLst/>
          </a:prstGeom>
          <a:noFill/>
          <a:ln w="9525" cap="flat" cmpd="sng" algn="ctr">
            <a:solidFill>
              <a:schemeClr val="tx1"/>
            </a:solidFill>
            <a:prstDash val="dash"/>
            <a:round/>
            <a:headEnd type="none" w="med" len="med"/>
            <a:tailEnd type="none" w="med" len="med"/>
          </a:ln>
          <a:effectLst/>
        </p:spPr>
      </p:cxnSp>
      <p:cxnSp>
        <p:nvCxnSpPr>
          <p:cNvPr id="90" name="直線コネクタ 89"/>
          <p:cNvCxnSpPr>
            <a:endCxn id="76" idx="1"/>
          </p:cNvCxnSpPr>
          <p:nvPr/>
        </p:nvCxnSpPr>
        <p:spPr bwMode="auto">
          <a:xfrm flipV="1">
            <a:off x="2591978" y="6039027"/>
            <a:ext cx="2790031" cy="2"/>
          </a:xfrm>
          <a:prstGeom prst="line">
            <a:avLst/>
          </a:prstGeom>
          <a:noFill/>
          <a:ln w="9525" cap="flat" cmpd="sng" algn="ctr">
            <a:solidFill>
              <a:schemeClr val="tx1"/>
            </a:solidFill>
            <a:prstDash val="dash"/>
            <a:round/>
            <a:headEnd type="none" w="med" len="med"/>
            <a:tailEnd type="none" w="med" len="med"/>
          </a:ln>
          <a:effectLst/>
        </p:spPr>
      </p:cxnSp>
      <p:sp>
        <p:nvSpPr>
          <p:cNvPr id="92" name="Rectangle 73"/>
          <p:cNvSpPr>
            <a:spLocks noChangeArrowheads="1"/>
          </p:cNvSpPr>
          <p:nvPr/>
        </p:nvSpPr>
        <p:spPr bwMode="auto">
          <a:xfrm>
            <a:off x="493200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3" name="Rectangle 70"/>
          <p:cNvSpPr>
            <a:spLocks noChangeArrowheads="1"/>
          </p:cNvSpPr>
          <p:nvPr/>
        </p:nvSpPr>
        <p:spPr bwMode="auto">
          <a:xfrm>
            <a:off x="403199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4" name="Rectangle 71"/>
          <p:cNvSpPr>
            <a:spLocks noChangeArrowheads="1"/>
          </p:cNvSpPr>
          <p:nvPr/>
        </p:nvSpPr>
        <p:spPr bwMode="auto">
          <a:xfrm>
            <a:off x="448199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5" name="Rectangle 72"/>
          <p:cNvSpPr>
            <a:spLocks noChangeArrowheads="1"/>
          </p:cNvSpPr>
          <p:nvPr/>
        </p:nvSpPr>
        <p:spPr bwMode="auto">
          <a:xfrm>
            <a:off x="493200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6" name="Rectangle 73"/>
          <p:cNvSpPr>
            <a:spLocks noChangeArrowheads="1"/>
          </p:cNvSpPr>
          <p:nvPr/>
        </p:nvSpPr>
        <p:spPr bwMode="auto">
          <a:xfrm>
            <a:off x="538200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7" name="Rectangle 73"/>
          <p:cNvSpPr>
            <a:spLocks noChangeArrowheads="1"/>
          </p:cNvSpPr>
          <p:nvPr/>
        </p:nvSpPr>
        <p:spPr bwMode="auto">
          <a:xfrm>
            <a:off x="4031994"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00" name="正方形/長方形 99"/>
          <p:cNvSpPr/>
          <p:nvPr/>
        </p:nvSpPr>
        <p:spPr bwMode="auto">
          <a:xfrm>
            <a:off x="1511966"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dirty="0" err="1">
                <a:solidFill>
                  <a:schemeClr val="accent5"/>
                </a:solidFill>
              </a:rPr>
              <a:t>ld</a:t>
            </a:r>
            <a:r>
              <a:rPr lang="en-US" altLang="ja-JP" sz="1600" dirty="0">
                <a:solidFill>
                  <a:schemeClr val="accent5"/>
                </a:solidFill>
              </a:rPr>
              <a:t> [</a:t>
            </a:r>
            <a:r>
              <a:rPr lang="en-US" altLang="ja-JP" sz="1600" dirty="0" err="1">
                <a:solidFill>
                  <a:schemeClr val="accent5"/>
                </a:solidFill>
              </a:rPr>
              <a:t>rt</a:t>
            </a:r>
            <a:r>
              <a:rPr lang="en-US" altLang="ja-JP" sz="1600" dirty="0">
                <a:solidFill>
                  <a:schemeClr val="accent5"/>
                </a:solidFill>
              </a:rPr>
              <a:t>]</a:t>
            </a:r>
            <a:r>
              <a:rPr lang="ja-JP" altLang="en-US" sz="1600" dirty="0">
                <a:solidFill>
                  <a:schemeClr val="accent5"/>
                </a:solidFill>
              </a:rPr>
              <a:t>→</a:t>
            </a:r>
            <a:r>
              <a:rPr lang="en-US" altLang="ja-JP" sz="1600" dirty="0" err="1">
                <a:solidFill>
                  <a:schemeClr val="accent5"/>
                </a:solidFill>
              </a:rPr>
              <a:t>rd</a:t>
            </a:r>
            <a:endParaRPr kumimoji="1" lang="ja-JP" altLang="en-US" sz="1600" dirty="0">
              <a:solidFill>
                <a:schemeClr val="accent5"/>
              </a:solidFill>
              <a:latin typeface="メイリオ" panose="020B0604030504040204" pitchFamily="50" charset="-128"/>
              <a:ea typeface="メイリオ" panose="020B0604030504040204" pitchFamily="50" charset="-128"/>
            </a:endParaRPr>
          </a:p>
        </p:txBody>
      </p:sp>
      <p:sp>
        <p:nvSpPr>
          <p:cNvPr id="108" name="正方形/長方形 107"/>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9" name="正方形/長方形 108"/>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0" name="正方形/長方形 109"/>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1" name="正方形/長方形 11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112" name="直線コネクタ 111"/>
          <p:cNvCxnSpPr/>
          <p:nvPr/>
        </p:nvCxnSpPr>
        <p:spPr bwMode="auto">
          <a:xfrm flipV="1">
            <a:off x="2591978" y="4689014"/>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115" name="直線コネクタ 114"/>
          <p:cNvCxnSpPr/>
          <p:nvPr/>
        </p:nvCxnSpPr>
        <p:spPr bwMode="auto">
          <a:xfrm>
            <a:off x="7542033" y="1088974"/>
            <a:ext cx="0" cy="531005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2893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kumimoji="1" lang="ja-JP" altLang="en-US" dirty="0"/>
              <a:t>処理時間が変わらないのなら，なぜこんな複雑なことをするのか？</a:t>
            </a:r>
            <a:endParaRPr kumimoji="1" lang="en-US" altLang="ja-JP" dirty="0"/>
          </a:p>
          <a:p>
            <a:r>
              <a:rPr lang="ja-JP" altLang="en-US" dirty="0"/>
              <a:t>分解後は，構造ハザードのことを一切考えなくてよくなるから</a:t>
            </a:r>
            <a:endParaRPr lang="en-US" altLang="ja-JP" dirty="0"/>
          </a:p>
          <a:p>
            <a:pPr lvl="1"/>
            <a:r>
              <a:rPr lang="en-US" altLang="ja-JP" dirty="0" err="1"/>
              <a:t>mov</a:t>
            </a:r>
            <a:r>
              <a:rPr lang="ja-JP" altLang="en-US" dirty="0" err="1"/>
              <a:t>，</a:t>
            </a:r>
            <a:r>
              <a:rPr lang="en-US" altLang="ja-JP" dirty="0"/>
              <a:t>pop</a:t>
            </a:r>
            <a:r>
              <a:rPr lang="ja-JP" altLang="en-US" dirty="0" err="1"/>
              <a:t>，</a:t>
            </a:r>
            <a:r>
              <a:rPr lang="en-US" altLang="ja-JP" dirty="0" err="1"/>
              <a:t>ld_inc</a:t>
            </a:r>
            <a:r>
              <a:rPr lang="en-US" altLang="ja-JP" dirty="0"/>
              <a:t> </a:t>
            </a:r>
            <a:r>
              <a:rPr lang="ja-JP" altLang="en-US" dirty="0"/>
              <a:t>が連続で来た場合，どう止めたらよいのか？</a:t>
            </a:r>
            <a:endParaRPr lang="en-US" altLang="ja-JP" dirty="0"/>
          </a:p>
          <a:p>
            <a:pPr lvl="2"/>
            <a:r>
              <a:rPr lang="ja-JP" altLang="en-US" dirty="0"/>
              <a:t>止めるべきステージの場所はさまざま</a:t>
            </a:r>
            <a:endParaRPr lang="en-US" altLang="ja-JP" dirty="0"/>
          </a:p>
          <a:p>
            <a:pPr lvl="2"/>
            <a:r>
              <a:rPr lang="ja-JP" altLang="en-US" dirty="0"/>
              <a:t>組み合わさると意味がわからない</a:t>
            </a:r>
            <a:endParaRPr lang="en-US" altLang="ja-JP" dirty="0"/>
          </a:p>
          <a:p>
            <a:pPr lvl="1"/>
            <a:r>
              <a:rPr kumimoji="1" lang="ja-JP" altLang="en-US" dirty="0"/>
              <a:t>マイクロ命令に分解してしまえば，</a:t>
            </a:r>
            <a:r>
              <a:rPr kumimoji="1" lang="en-US" altLang="ja-JP" dirty="0"/>
              <a:t>ID </a:t>
            </a:r>
            <a:r>
              <a:rPr kumimoji="1" lang="ja-JP" altLang="en-US" dirty="0"/>
              <a:t>ステージでのストール</a:t>
            </a:r>
            <a:br>
              <a:rPr kumimoji="1" lang="en-US" altLang="ja-JP" dirty="0"/>
            </a:br>
            <a:r>
              <a:rPr kumimoji="1" lang="ja-JP" altLang="en-US" dirty="0"/>
              <a:t>のみ考えれば良い</a:t>
            </a:r>
            <a:endParaRPr kumimoji="1" lang="en-US" altLang="ja-JP" dirty="0"/>
          </a:p>
        </p:txBody>
      </p:sp>
    </p:spTree>
    <p:extLst>
      <p:ext uri="{BB962C8B-B14F-4D97-AF65-F5344CB8AC3E}">
        <p14:creationId xmlns:p14="http://schemas.microsoft.com/office/powerpoint/2010/main" val="1423166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lang="ja-JP" altLang="en-US" dirty="0"/>
              <a:t>内部の設計をクリーンにできる</a:t>
            </a:r>
            <a:endParaRPr lang="en-US" altLang="ja-JP" dirty="0"/>
          </a:p>
          <a:p>
            <a:pPr lvl="1"/>
            <a:r>
              <a:rPr kumimoji="1" lang="ja-JP" altLang="en-US" dirty="0"/>
              <a:t>スーパスカラ（パイプラインを複数並列に並べる）などでは，</a:t>
            </a:r>
            <a:br>
              <a:rPr lang="en-US" altLang="ja-JP" dirty="0"/>
            </a:br>
            <a:r>
              <a:rPr lang="ja-JP" altLang="en-US" dirty="0"/>
              <a:t>こうしないと複雑すぎて無理</a:t>
            </a:r>
            <a:endParaRPr lang="en-US" altLang="ja-JP" dirty="0"/>
          </a:p>
          <a:p>
            <a:r>
              <a:rPr kumimoji="1" lang="en-US" altLang="ja-JP" dirty="0"/>
              <a:t>= </a:t>
            </a:r>
            <a:r>
              <a:rPr kumimoji="1" lang="ja-JP" altLang="en-US" dirty="0"/>
              <a:t>内部を刷新</a:t>
            </a:r>
            <a:r>
              <a:rPr kumimoji="1" lang="ja-JP" altLang="en-US"/>
              <a:t>しつつ，プログラムの互換性</a:t>
            </a:r>
            <a:r>
              <a:rPr kumimoji="1" lang="ja-JP" altLang="en-US" dirty="0"/>
              <a:t>を保てる</a:t>
            </a:r>
            <a:endParaRPr kumimoji="1" lang="en-US" altLang="ja-JP" dirty="0"/>
          </a:p>
        </p:txBody>
      </p:sp>
    </p:spTree>
    <p:extLst>
      <p:ext uri="{BB962C8B-B14F-4D97-AF65-F5344CB8AC3E}">
        <p14:creationId xmlns:p14="http://schemas.microsoft.com/office/powerpoint/2010/main" val="3022653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p:cNvCxnSpPr/>
          <p:nvPr/>
        </p:nvCxnSpPr>
        <p:spPr bwMode="auto">
          <a:xfrm flipH="1">
            <a:off x="6912027" y="3338999"/>
            <a:ext cx="360003" cy="0"/>
          </a:xfrm>
          <a:prstGeom prst="line">
            <a:avLst/>
          </a:prstGeom>
          <a:noFill/>
          <a:ln w="9525" cap="flat" cmpd="sng" algn="ctr">
            <a:solidFill>
              <a:schemeClr val="tx1"/>
            </a:solidFill>
            <a:prstDash val="dash"/>
            <a:round/>
            <a:headEnd type="none" w="med" len="med"/>
            <a:tailEnd type="none" w="med" len="med"/>
          </a:ln>
          <a:effectLst/>
        </p:spPr>
      </p:cxnSp>
      <p:cxnSp>
        <p:nvCxnSpPr>
          <p:cNvPr id="89" name="直線コネクタ 88"/>
          <p:cNvCxnSpPr/>
          <p:nvPr/>
        </p:nvCxnSpPr>
        <p:spPr bwMode="auto">
          <a:xfrm>
            <a:off x="4932004" y="2618991"/>
            <a:ext cx="450005" cy="0"/>
          </a:xfrm>
          <a:prstGeom prst="line">
            <a:avLst/>
          </a:prstGeom>
          <a:noFill/>
          <a:ln w="9525" cap="flat" cmpd="sng" algn="ctr">
            <a:solidFill>
              <a:schemeClr val="tx1"/>
            </a:solidFill>
            <a:prstDash val="dash"/>
            <a:round/>
            <a:headEnd type="none" w="med" len="med"/>
            <a:tailEnd type="none" w="med" len="med"/>
          </a:ln>
          <a:effectLst/>
        </p:spPr>
      </p:cxnSp>
      <p:cxnSp>
        <p:nvCxnSpPr>
          <p:cNvPr id="86" name="直線コネクタ 85"/>
          <p:cNvCxnSpPr/>
          <p:nvPr/>
        </p:nvCxnSpPr>
        <p:spPr bwMode="auto">
          <a:xfrm>
            <a:off x="3131984" y="1988984"/>
            <a:ext cx="450005"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パイプライン化による性能向上</a:t>
            </a:r>
            <a:endParaRPr kumimoji="1" lang="ja-JP" altLang="en-US" dirty="0"/>
          </a:p>
        </p:txBody>
      </p:sp>
      <p:grpSp>
        <p:nvGrpSpPr>
          <p:cNvPr id="5" name="グループ化 4"/>
          <p:cNvGrpSpPr/>
          <p:nvPr/>
        </p:nvGrpSpPr>
        <p:grpSpPr>
          <a:xfrm>
            <a:off x="1205869" y="1845004"/>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701957" y="1628980"/>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98" name="直線コネクタ 97"/>
          <p:cNvCxnSpPr/>
          <p:nvPr/>
        </p:nvCxnSpPr>
        <p:spPr bwMode="auto">
          <a:xfrm>
            <a:off x="4031994" y="5859027"/>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99" name="直線コネクタ 98"/>
          <p:cNvCxnSpPr/>
          <p:nvPr/>
        </p:nvCxnSpPr>
        <p:spPr bwMode="auto">
          <a:xfrm flipV="1">
            <a:off x="3311986" y="4599013"/>
            <a:ext cx="360004" cy="4708"/>
          </a:xfrm>
          <a:prstGeom prst="line">
            <a:avLst/>
          </a:prstGeom>
          <a:noFill/>
          <a:ln w="9525" cap="flat" cmpd="sng" algn="ctr">
            <a:solidFill>
              <a:schemeClr val="tx1"/>
            </a:solidFill>
            <a:prstDash val="dash"/>
            <a:round/>
            <a:headEnd type="none" w="med" len="med"/>
            <a:tailEnd type="none" w="med" len="med"/>
          </a:ln>
          <a:effectLst/>
        </p:spPr>
      </p:cxnSp>
      <p:cxnSp>
        <p:nvCxnSpPr>
          <p:cNvPr id="100" name="直線コネクタ 99"/>
          <p:cNvCxnSpPr/>
          <p:nvPr/>
        </p:nvCxnSpPr>
        <p:spPr bwMode="auto">
          <a:xfrm>
            <a:off x="3671990" y="5229020"/>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143" name="直線矢印コネクタ 142"/>
          <p:cNvCxnSpPr/>
          <p:nvPr/>
        </p:nvCxnSpPr>
        <p:spPr bwMode="auto">
          <a:xfrm>
            <a:off x="629949" y="4221268"/>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21955"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1242251"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602255"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962259"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212" name="角丸四角形 211"/>
          <p:cNvSpPr/>
          <p:nvPr/>
        </p:nvSpPr>
        <p:spPr bwMode="auto">
          <a:xfrm>
            <a:off x="3581989" y="180898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213" name="角丸四角形 212"/>
          <p:cNvSpPr/>
          <p:nvPr/>
        </p:nvSpPr>
        <p:spPr bwMode="auto">
          <a:xfrm>
            <a:off x="5382009" y="243898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4" name="角丸四角形 213"/>
          <p:cNvSpPr/>
          <p:nvPr/>
        </p:nvSpPr>
        <p:spPr bwMode="auto">
          <a:xfrm>
            <a:off x="7272030" y="315899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6" name="角丸四角形 215"/>
          <p:cNvSpPr/>
          <p:nvPr/>
        </p:nvSpPr>
        <p:spPr bwMode="auto">
          <a:xfrm>
            <a:off x="3671990" y="4419011"/>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7" name="角丸四角形 216"/>
          <p:cNvSpPr/>
          <p:nvPr/>
        </p:nvSpPr>
        <p:spPr bwMode="auto">
          <a:xfrm>
            <a:off x="4031994"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8" name="角丸四角形 217"/>
          <p:cNvSpPr/>
          <p:nvPr/>
        </p:nvSpPr>
        <p:spPr bwMode="auto">
          <a:xfrm>
            <a:off x="4391998" y="567902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nvGrpSpPr>
          <p:cNvPr id="97" name="グループ化 96"/>
          <p:cNvGrpSpPr/>
          <p:nvPr/>
        </p:nvGrpSpPr>
        <p:grpSpPr>
          <a:xfrm>
            <a:off x="3005889" y="2456946"/>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895910" y="3176954"/>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6" name="正方形/長方形 105"/>
          <p:cNvSpPr/>
          <p:nvPr/>
        </p:nvSpPr>
        <p:spPr>
          <a:xfrm>
            <a:off x="6102017" y="243898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82093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マイクロ命令への分解の欠点</a:t>
            </a:r>
          </a:p>
        </p:txBody>
      </p:sp>
      <p:sp>
        <p:nvSpPr>
          <p:cNvPr id="3" name="テキスト プレースホルダー 2"/>
          <p:cNvSpPr>
            <a:spLocks noGrp="1"/>
          </p:cNvSpPr>
          <p:nvPr>
            <p:ph type="body" sz="quarter" idx="10"/>
          </p:nvPr>
        </p:nvSpPr>
        <p:spPr/>
        <p:txBody>
          <a:bodyPr/>
          <a:lstStyle/>
          <a:p>
            <a:r>
              <a:rPr kumimoji="1" lang="ja-JP" altLang="en-US" dirty="0"/>
              <a:t>分解（デコード）がマジで大変</a:t>
            </a:r>
            <a:endParaRPr kumimoji="1" lang="en-US" altLang="ja-JP" dirty="0"/>
          </a:p>
          <a:p>
            <a:r>
              <a:rPr kumimoji="1" lang="ja-JP" altLang="en-US" dirty="0"/>
              <a:t>基本的には，ひたすらパターン・マッチング</a:t>
            </a:r>
            <a:endParaRPr kumimoji="1" lang="en-US" altLang="ja-JP" dirty="0"/>
          </a:p>
          <a:p>
            <a:pPr lvl="1"/>
            <a:r>
              <a:rPr kumimoji="1" lang="ja-JP" altLang="en-US" dirty="0"/>
              <a:t>でかい真理値表がいる</a:t>
            </a:r>
            <a:endParaRPr kumimoji="1" lang="en-US" altLang="ja-JP" dirty="0"/>
          </a:p>
          <a:p>
            <a:pPr lvl="1"/>
            <a:r>
              <a:rPr kumimoji="1" lang="ja-JP" altLang="en-US" dirty="0"/>
              <a:t>本当に複雑なものは，メモリで出来たテーブルも使う</a:t>
            </a:r>
          </a:p>
        </p:txBody>
      </p:sp>
    </p:spTree>
    <p:extLst>
      <p:ext uri="{BB962C8B-B14F-4D97-AF65-F5344CB8AC3E}">
        <p14:creationId xmlns:p14="http://schemas.microsoft.com/office/powerpoint/2010/main" val="653444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8" name="正方形/長方形 7"/>
          <p:cNvSpPr/>
          <p:nvPr/>
        </p:nvSpPr>
        <p:spPr bwMode="auto">
          <a:xfrm>
            <a:off x="2231974" y="1808982"/>
            <a:ext cx="1080012" cy="900009"/>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Decode</a:t>
            </a:r>
            <a:endParaRPr kumimoji="1" lang="ja-JP" altLang="en-US" sz="1400" b="1" dirty="0">
              <a:solidFill>
                <a:schemeClr val="bg1"/>
              </a:solidFill>
              <a:latin typeface="+mn-ea"/>
            </a:endParaRPr>
          </a:p>
        </p:txBody>
      </p:sp>
      <p:sp>
        <p:nvSpPr>
          <p:cNvPr id="9" name="正方形/長方形 8"/>
          <p:cNvSpPr/>
          <p:nvPr/>
        </p:nvSpPr>
        <p:spPr bwMode="auto">
          <a:xfrm>
            <a:off x="2231974" y="1358977"/>
            <a:ext cx="1080012" cy="450005"/>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Microcode</a:t>
            </a:r>
            <a:br>
              <a:rPr kumimoji="1" lang="en-US" altLang="ja-JP" sz="1400" b="1" dirty="0">
                <a:solidFill>
                  <a:schemeClr val="bg1"/>
                </a:solidFill>
                <a:latin typeface="+mn-ea"/>
              </a:rPr>
            </a:br>
            <a:r>
              <a:rPr kumimoji="1" lang="en-US" altLang="ja-JP" sz="1400" b="1" dirty="0">
                <a:solidFill>
                  <a:schemeClr val="bg1"/>
                </a:solidFill>
                <a:latin typeface="+mn-ea"/>
              </a:rPr>
              <a:t>ROM</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8236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r>
              <a:rPr lang="ja-JP" altLang="en-US" dirty="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Architecture </a:t>
            </a:r>
            <a:r>
              <a:rPr lang="ja-JP" altLang="en-US" sz="1200" dirty="0"/>
              <a:t>より</a:t>
            </a:r>
            <a:endParaRPr lang="en-US" altLang="ja-JP" sz="1200" dirty="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
        <p:nvSpPr>
          <p:cNvPr id="6" name="角丸四角形 5"/>
          <p:cNvSpPr/>
          <p:nvPr/>
        </p:nvSpPr>
        <p:spPr bwMode="auto">
          <a:xfrm>
            <a:off x="6282019" y="2528990"/>
            <a:ext cx="1170013" cy="540006"/>
          </a:xfrm>
          <a:prstGeom prst="roundRect">
            <a:avLst/>
          </a:prstGeom>
          <a:noFill/>
          <a:ln w="38100">
            <a:solidFill>
              <a:schemeClr val="accent5"/>
            </a:solidFill>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マイクロ命令への分解の他の利点</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にバグがあったときに，後からパッチが当てられる</a:t>
            </a:r>
            <a:endParaRPr kumimoji="1" lang="en-US" altLang="ja-JP" dirty="0"/>
          </a:p>
          <a:p>
            <a:pPr lvl="1"/>
            <a:r>
              <a:rPr kumimoji="1" lang="ja-JP" altLang="en-US" dirty="0"/>
              <a:t>バグを「エラッタ」とも呼ぶ</a:t>
            </a:r>
            <a:endParaRPr kumimoji="1" lang="en-US" altLang="ja-JP" dirty="0"/>
          </a:p>
          <a:p>
            <a:r>
              <a:rPr kumimoji="1" lang="ja-JP" altLang="en-US" dirty="0"/>
              <a:t>動作がおかしい命令を，違う命令の列で置き換える</a:t>
            </a:r>
            <a:endParaRPr kumimoji="1" lang="en-US" altLang="ja-JP" dirty="0"/>
          </a:p>
          <a:p>
            <a:pPr lvl="1"/>
            <a:r>
              <a:rPr kumimoji="1" lang="ja-JP" altLang="en-US" dirty="0"/>
              <a:t>分解に使う表は，あとから書き換えられるようになっている</a:t>
            </a:r>
            <a:endParaRPr kumimoji="1" lang="en-US" altLang="ja-JP" dirty="0"/>
          </a:p>
          <a:p>
            <a:pPr lvl="2"/>
            <a:r>
              <a:rPr lang="en-US" altLang="ja-JP" dirty="0"/>
              <a:t>Microcode ROM </a:t>
            </a:r>
            <a:r>
              <a:rPr lang="ja-JP" altLang="en-US" dirty="0"/>
              <a:t>というのがそれ</a:t>
            </a:r>
            <a:endParaRPr lang="en-US" altLang="ja-JP" dirty="0"/>
          </a:p>
          <a:p>
            <a:pPr lvl="1"/>
            <a:r>
              <a:rPr kumimoji="1" lang="ja-JP" altLang="en-US" dirty="0"/>
              <a:t>ただし，元の命令の動作を他の複数の命令で再現したりするので，</a:t>
            </a:r>
            <a:br>
              <a:rPr kumimoji="1" lang="en-US" altLang="ja-JP" dirty="0"/>
            </a:br>
            <a:r>
              <a:rPr kumimoji="1" lang="ja-JP" altLang="en-US" dirty="0"/>
              <a:t>かなり遅くなる事もある</a:t>
            </a:r>
          </a:p>
        </p:txBody>
      </p:sp>
    </p:spTree>
    <p:extLst>
      <p:ext uri="{BB962C8B-B14F-4D97-AF65-F5344CB8AC3E}">
        <p14:creationId xmlns:p14="http://schemas.microsoft.com/office/powerpoint/2010/main" val="4315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インテルの </a:t>
            </a:r>
            <a:r>
              <a:rPr kumimoji="1" lang="en-US" altLang="ja-JP" dirty="0"/>
              <a:t>Core </a:t>
            </a:r>
            <a:r>
              <a:rPr kumimoji="1" lang="ja-JP" altLang="en-US" dirty="0"/>
              <a:t>シリーズのエラッタのリスト</a:t>
            </a:r>
            <a:br>
              <a:rPr kumimoji="1" lang="en-US" altLang="ja-JP" dirty="0"/>
            </a:br>
            <a:r>
              <a:rPr lang="ja-JP" altLang="en-US" dirty="0"/>
              <a:t>地味に結構バグって</a:t>
            </a:r>
            <a:r>
              <a:rPr lang="ja-JP" altLang="en-US" dirty="0" err="1"/>
              <a:t>る</a:t>
            </a:r>
            <a:endParaRPr kumimoji="1" lang="ja-JP" altLang="en-US" dirty="0"/>
          </a:p>
        </p:txBody>
      </p:sp>
      <p:sp>
        <p:nvSpPr>
          <p:cNvPr id="3" name="テキスト プレースホルダー 2"/>
          <p:cNvSpPr>
            <a:spLocks noGrp="1"/>
          </p:cNvSpPr>
          <p:nvPr>
            <p:ph type="body" sz="quarter" idx="10"/>
          </p:nvPr>
        </p:nvSpPr>
        <p:spPr>
          <a:xfrm>
            <a:off x="881959" y="6489034"/>
            <a:ext cx="8010089" cy="179695"/>
          </a:xfrm>
        </p:spPr>
        <p:txBody>
          <a:bodyPr/>
          <a:lstStyle/>
          <a:p>
            <a:r>
              <a:rPr lang="en-US" altLang="ja-JP" sz="1100" dirty="0"/>
              <a:t>https://edc.intel.com/content/www/us/en/secure/design/confidential/products-and-solutions/processors-and-chipsets/tiger-lake/11th-generation-intel-core-processor-family-specification-update/summary-tables-of-changes/#_Summary_Tables_of </a:t>
            </a:r>
            <a:r>
              <a:rPr lang="ja-JP" altLang="en-US" sz="1100" dirty="0"/>
              <a:t>より</a:t>
            </a:r>
            <a:endParaRPr kumimoji="1" lang="ja-JP" altLang="en-US" sz="1100" dirty="0"/>
          </a:p>
        </p:txBody>
      </p:sp>
      <p:pic>
        <p:nvPicPr>
          <p:cNvPr id="7" name="図 6">
            <a:extLst>
              <a:ext uri="{FF2B5EF4-FFF2-40B4-BE49-F238E27FC236}">
                <a16:creationId xmlns:a16="http://schemas.microsoft.com/office/drawing/2014/main" id="{A9551BAE-29C6-4020-6892-0DE43FC1BDE2}"/>
              </a:ext>
            </a:extLst>
          </p:cNvPr>
          <p:cNvPicPr>
            <a:picLocks noChangeAspect="1"/>
          </p:cNvPicPr>
          <p:nvPr/>
        </p:nvPicPr>
        <p:blipFill>
          <a:blip r:embed="rId2"/>
          <a:stretch>
            <a:fillRect/>
          </a:stretch>
        </p:blipFill>
        <p:spPr>
          <a:xfrm>
            <a:off x="251952" y="1268976"/>
            <a:ext cx="3458500" cy="3600040"/>
          </a:xfrm>
          <a:prstGeom prst="rect">
            <a:avLst/>
          </a:prstGeom>
        </p:spPr>
      </p:pic>
      <p:pic>
        <p:nvPicPr>
          <p:cNvPr id="13" name="図 12">
            <a:extLst>
              <a:ext uri="{FF2B5EF4-FFF2-40B4-BE49-F238E27FC236}">
                <a16:creationId xmlns:a16="http://schemas.microsoft.com/office/drawing/2014/main" id="{9E4BC0C6-0251-0A2C-7424-DB9CB47A1C0B}"/>
              </a:ext>
            </a:extLst>
          </p:cNvPr>
          <p:cNvPicPr>
            <a:picLocks noChangeAspect="1"/>
          </p:cNvPicPr>
          <p:nvPr/>
        </p:nvPicPr>
        <p:blipFill>
          <a:blip r:embed="rId3"/>
          <a:stretch>
            <a:fillRect/>
          </a:stretch>
        </p:blipFill>
        <p:spPr>
          <a:xfrm>
            <a:off x="3851992" y="1358977"/>
            <a:ext cx="5112467" cy="4059007"/>
          </a:xfrm>
          <a:prstGeom prst="rect">
            <a:avLst/>
          </a:prstGeom>
        </p:spPr>
      </p:pic>
    </p:spTree>
    <p:extLst>
      <p:ext uri="{BB962C8B-B14F-4D97-AF65-F5344CB8AC3E}">
        <p14:creationId xmlns:p14="http://schemas.microsoft.com/office/powerpoint/2010/main" val="1010200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51" y="0"/>
            <a:ext cx="8982049" cy="908972"/>
          </a:xfrm>
        </p:spPr>
        <p:txBody>
          <a:bodyPr/>
          <a:lstStyle/>
          <a:p>
            <a:br>
              <a:rPr lang="ja-JP" altLang="en-US" dirty="0"/>
            </a:br>
            <a:r>
              <a:rPr lang="en-US" altLang="ja-JP" dirty="0"/>
              <a:t>Windows Update </a:t>
            </a:r>
            <a:r>
              <a:rPr lang="ja-JP" altLang="en-US" dirty="0"/>
              <a:t>でこっそり更新されていたりもする</a:t>
            </a:r>
            <a:br>
              <a:rPr lang="ja-JP" altLang="en-US" dirty="0"/>
            </a:br>
            <a:endParaRPr kumimoji="1" lang="ja-JP" altLang="en-US" dirty="0"/>
          </a:p>
        </p:txBody>
      </p:sp>
      <p:sp>
        <p:nvSpPr>
          <p:cNvPr id="3" name="テキスト プレースホルダー 2"/>
          <p:cNvSpPr>
            <a:spLocks noGrp="1"/>
          </p:cNvSpPr>
          <p:nvPr>
            <p:ph type="body" sz="quarter" idx="10"/>
          </p:nvPr>
        </p:nvSpPr>
        <p:spPr>
          <a:xfrm>
            <a:off x="611956" y="5949028"/>
            <a:ext cx="8280092" cy="629700"/>
          </a:xfrm>
        </p:spPr>
        <p:txBody>
          <a:bodyPr/>
          <a:lstStyle/>
          <a:p>
            <a:r>
              <a:rPr lang="en-US" altLang="ja-JP" sz="1600" dirty="0"/>
              <a:t>https://support.microsoft.com/ja-jp/help/4093836/summary-of-intel-microcode-updates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1331964" y="1088974"/>
            <a:ext cx="6239289" cy="4739717"/>
          </a:xfrm>
          <a:prstGeom prst="rect">
            <a:avLst/>
          </a:prstGeom>
        </p:spPr>
      </p:pic>
    </p:spTree>
    <p:extLst>
      <p:ext uri="{BB962C8B-B14F-4D97-AF65-F5344CB8AC3E}">
        <p14:creationId xmlns:p14="http://schemas.microsoft.com/office/powerpoint/2010/main" val="234625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lang="en-US" altLang="ja-JP" dirty="0"/>
              <a:t>RISC-V </a:t>
            </a:r>
            <a:r>
              <a:rPr lang="ja-JP" altLang="en-US" dirty="0"/>
              <a:t>や </a:t>
            </a:r>
            <a:r>
              <a:rPr lang="en-US" altLang="ja-JP" dirty="0"/>
              <a:t>MIPS </a:t>
            </a:r>
            <a:r>
              <a:rPr lang="ja-JP" altLang="en-US" dirty="0"/>
              <a:t>などでは，パイプライン実行を最初から想定</a:t>
            </a:r>
            <a:endParaRPr lang="en-US" altLang="ja-JP" dirty="0"/>
          </a:p>
          <a:p>
            <a:pPr lvl="1"/>
            <a:r>
              <a:rPr lang="ja-JP" altLang="en-US" dirty="0"/>
              <a:t>小さいハードで構造ハザードが起きにくいよう設計されている</a:t>
            </a:r>
            <a:endParaRPr lang="en-US" altLang="ja-JP" dirty="0"/>
          </a:p>
          <a:p>
            <a:pPr lvl="1"/>
            <a:r>
              <a:rPr lang="en-US" altLang="ja-JP" dirty="0"/>
              <a:t>RISC</a:t>
            </a:r>
            <a:r>
              <a:rPr lang="ja-JP" altLang="en-US" dirty="0"/>
              <a:t>（</a:t>
            </a:r>
            <a:r>
              <a:rPr lang="en-US" altLang="ja-JP" dirty="0"/>
              <a:t>Reduced Instruction Set Computer</a:t>
            </a:r>
            <a:r>
              <a:rPr lang="ja-JP" altLang="en-US" dirty="0"/>
              <a:t>）と呼ばれる</a:t>
            </a:r>
            <a:endParaRPr lang="en-US" altLang="ja-JP" dirty="0"/>
          </a:p>
          <a:p>
            <a:pPr lvl="1"/>
            <a:r>
              <a:rPr lang="en-US" altLang="ja-JP" dirty="0"/>
              <a:t>RISC-V </a:t>
            </a:r>
            <a:r>
              <a:rPr lang="ja-JP" altLang="en-US" dirty="0"/>
              <a:t>は，「</a:t>
            </a:r>
            <a:r>
              <a:rPr lang="en-US" altLang="ja-JP" dirty="0"/>
              <a:t>5</a:t>
            </a:r>
            <a:r>
              <a:rPr lang="ja-JP" altLang="en-US" dirty="0"/>
              <a:t>代目の </a:t>
            </a:r>
            <a:r>
              <a:rPr lang="en-US" altLang="ja-JP" dirty="0"/>
              <a:t>RISC</a:t>
            </a:r>
            <a:r>
              <a:rPr lang="ja-JP" altLang="en-US" dirty="0"/>
              <a:t>」という名前</a:t>
            </a:r>
            <a:endParaRPr lang="en-US" altLang="ja-JP" dirty="0"/>
          </a:p>
          <a:p>
            <a:r>
              <a:rPr kumimoji="1" lang="en-US" altLang="ja-JP" dirty="0"/>
              <a:t>x86 </a:t>
            </a:r>
            <a:r>
              <a:rPr kumimoji="1" lang="ja-JP" altLang="en-US" dirty="0"/>
              <a:t>は，登場時はパイプライン化を考えていなかった</a:t>
            </a:r>
            <a:endParaRPr kumimoji="1" lang="en-US" altLang="ja-JP" dirty="0"/>
          </a:p>
          <a:p>
            <a:pPr lvl="1"/>
            <a:r>
              <a:rPr kumimoji="1" lang="ja-JP" altLang="en-US" dirty="0"/>
              <a:t>当時は，小数の命令でたくさんのことができるのが正義</a:t>
            </a:r>
            <a:endParaRPr kumimoji="1" lang="en-US" altLang="ja-JP" dirty="0"/>
          </a:p>
          <a:p>
            <a:pPr lvl="1"/>
            <a:r>
              <a:rPr kumimoji="1" lang="ja-JP" altLang="en-US" dirty="0"/>
              <a:t>しかし，そのままではパイプライン化は困難</a:t>
            </a:r>
            <a:endParaRPr kumimoji="1" lang="en-US" altLang="ja-JP" dirty="0"/>
          </a:p>
          <a:p>
            <a:pPr lvl="1"/>
            <a:r>
              <a:rPr lang="en-US" altLang="ja-JP" dirty="0"/>
              <a:t>CISC</a:t>
            </a:r>
            <a:r>
              <a:rPr lang="ja-JP" altLang="en-US" dirty="0"/>
              <a:t>（</a:t>
            </a:r>
            <a:r>
              <a:rPr lang="en-US" altLang="ja-JP" dirty="0"/>
              <a:t>Complex Instruction Set Computer</a:t>
            </a:r>
            <a:r>
              <a:rPr lang="ja-JP" altLang="en-US" dirty="0"/>
              <a:t>）と呼ばれる</a:t>
            </a:r>
            <a:endParaRPr lang="en-US" altLang="ja-JP" dirty="0"/>
          </a:p>
          <a:p>
            <a:r>
              <a:rPr kumimoji="1" lang="en-US" altLang="ja-JP" dirty="0"/>
              <a:t>ARM </a:t>
            </a:r>
            <a:r>
              <a:rPr kumimoji="1" lang="ja-JP" altLang="en-US" dirty="0"/>
              <a:t>の </a:t>
            </a:r>
            <a:r>
              <a:rPr kumimoji="1" lang="en-US" altLang="ja-JP" dirty="0"/>
              <a:t>R </a:t>
            </a:r>
            <a:r>
              <a:rPr kumimoji="1" lang="ja-JP" altLang="en-US" dirty="0"/>
              <a:t>は </a:t>
            </a:r>
            <a:r>
              <a:rPr kumimoji="1" lang="en-US" altLang="ja-JP" dirty="0"/>
              <a:t>RISC </a:t>
            </a:r>
            <a:r>
              <a:rPr kumimoji="1" lang="ja-JP" altLang="en-US" dirty="0"/>
              <a:t>の </a:t>
            </a:r>
            <a:r>
              <a:rPr kumimoji="1" lang="en-US" altLang="ja-JP" dirty="0"/>
              <a:t>R </a:t>
            </a:r>
            <a:r>
              <a:rPr kumimoji="1" lang="ja-JP" altLang="en-US" dirty="0"/>
              <a:t>なのだが，</a:t>
            </a:r>
            <a:r>
              <a:rPr kumimoji="1" lang="en-US" altLang="ja-JP" dirty="0"/>
              <a:t>ARM </a:t>
            </a:r>
            <a:r>
              <a:rPr kumimoji="1" lang="ja-JP" altLang="en-US" dirty="0"/>
              <a:t>は結構 </a:t>
            </a:r>
            <a:r>
              <a:rPr kumimoji="1" lang="en-US" altLang="ja-JP" dirty="0"/>
              <a:t>CISC </a:t>
            </a:r>
            <a:r>
              <a:rPr kumimoji="1" lang="ja-JP" altLang="en-US" dirty="0"/>
              <a:t>ぽい</a:t>
            </a:r>
            <a:endParaRPr kumimoji="1" lang="en-US" altLang="ja-JP" dirty="0"/>
          </a:p>
          <a:p>
            <a:pPr lvl="1"/>
            <a:r>
              <a:rPr lang="en-US" altLang="ja-JP" dirty="0"/>
              <a:t>ARM</a:t>
            </a:r>
            <a:r>
              <a:rPr lang="ja-JP" altLang="en-US" dirty="0"/>
              <a:t>：</a:t>
            </a:r>
            <a:r>
              <a:rPr lang="en-US" altLang="ja-JP" dirty="0"/>
              <a:t>Advanced RISC Machine</a:t>
            </a:r>
          </a:p>
          <a:p>
            <a:pPr lvl="1"/>
            <a:r>
              <a:rPr lang="ja-JP" altLang="en-US" dirty="0"/>
              <a:t>構造ハザードを凄い勢いで起こす命令が多い</a:t>
            </a:r>
            <a:r>
              <a:rPr lang="en-US" altLang="ja-JP" dirty="0"/>
              <a:t> </a:t>
            </a:r>
            <a:endParaRPr kumimoji="1" lang="en-US" altLang="ja-JP" dirty="0"/>
          </a:p>
        </p:txBody>
      </p:sp>
    </p:spTree>
    <p:extLst>
      <p:ext uri="{BB962C8B-B14F-4D97-AF65-F5344CB8AC3E}">
        <p14:creationId xmlns:p14="http://schemas.microsoft.com/office/powerpoint/2010/main" val="379419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kumimoji="1" lang="ja-JP" altLang="en-US" dirty="0"/>
              <a:t>マイクロ命令への分解により，</a:t>
            </a:r>
            <a:r>
              <a:rPr kumimoji="1" lang="en-US" altLang="ja-JP" dirty="0"/>
              <a:t>x86 </a:t>
            </a:r>
            <a:r>
              <a:rPr kumimoji="1" lang="ja-JP" altLang="en-US" dirty="0"/>
              <a:t>や </a:t>
            </a:r>
            <a:r>
              <a:rPr kumimoji="1" lang="en-US" altLang="ja-JP" dirty="0"/>
              <a:t>ARM </a:t>
            </a:r>
            <a:r>
              <a:rPr kumimoji="1" lang="ja-JP" altLang="en-US" dirty="0"/>
              <a:t>はこの問題を</a:t>
            </a:r>
            <a:br>
              <a:rPr kumimoji="1" lang="en-US" altLang="ja-JP" dirty="0"/>
            </a:br>
            <a:r>
              <a:rPr kumimoji="1" lang="ja-JP" altLang="en-US" dirty="0"/>
              <a:t>（一応）克服</a:t>
            </a:r>
            <a:endParaRPr kumimoji="1" lang="en-US" altLang="ja-JP" dirty="0"/>
          </a:p>
          <a:p>
            <a:pPr lvl="1"/>
            <a:r>
              <a:rPr kumimoji="1" lang="ja-JP" altLang="en-US" dirty="0"/>
              <a:t>回路規模やエネルギーにおける代償は大きい</a:t>
            </a:r>
            <a:endParaRPr kumimoji="1" lang="en-US" altLang="ja-JP" dirty="0"/>
          </a:p>
          <a:p>
            <a:pPr lvl="1"/>
            <a:r>
              <a:rPr kumimoji="1" lang="ja-JP" altLang="en-US" dirty="0"/>
              <a:t>互換性が維持できるので，商業上重要</a:t>
            </a:r>
            <a:endParaRPr kumimoji="1" lang="en-US" altLang="ja-JP" dirty="0"/>
          </a:p>
          <a:p>
            <a:r>
              <a:rPr kumimoji="1" lang="en-US" altLang="ja-JP" dirty="0"/>
              <a:t>x86</a:t>
            </a:r>
            <a:r>
              <a:rPr lang="ja-JP" altLang="en-US" dirty="0"/>
              <a:t> や </a:t>
            </a:r>
            <a:r>
              <a:rPr lang="en-US" altLang="ja-JP" dirty="0"/>
              <a:t>ARM </a:t>
            </a:r>
            <a:r>
              <a:rPr lang="ja-JP" altLang="en-US" dirty="0"/>
              <a:t>は，</a:t>
            </a:r>
            <a:r>
              <a:rPr lang="en-US" altLang="ja-JP" dirty="0"/>
              <a:t>64bit </a:t>
            </a:r>
            <a:r>
              <a:rPr lang="ja-JP" altLang="en-US" dirty="0"/>
              <a:t>バージョンを作る際に命令の内容を</a:t>
            </a:r>
            <a:br>
              <a:rPr lang="en-US" altLang="ja-JP" dirty="0"/>
            </a:br>
            <a:r>
              <a:rPr lang="ja-JP" altLang="en-US" dirty="0"/>
              <a:t>かなり整理した</a:t>
            </a:r>
            <a:endParaRPr lang="en-US" altLang="ja-JP" dirty="0"/>
          </a:p>
          <a:p>
            <a:pPr lvl="1"/>
            <a:r>
              <a:rPr kumimoji="1" lang="ja-JP" altLang="en-US" dirty="0"/>
              <a:t>パイプラインが作りやすくなっている</a:t>
            </a:r>
            <a:endParaRPr kumimoji="1" lang="en-US" altLang="ja-JP" dirty="0"/>
          </a:p>
          <a:p>
            <a:pPr lvl="1"/>
            <a:r>
              <a:rPr kumimoji="1" lang="ja-JP" altLang="en-US" dirty="0"/>
              <a:t>富岳の </a:t>
            </a:r>
            <a:r>
              <a:rPr kumimoji="1" lang="en-US" altLang="ja-JP" dirty="0"/>
              <a:t>A64FX </a:t>
            </a:r>
            <a:r>
              <a:rPr kumimoji="1" lang="ja-JP" altLang="en-US" dirty="0"/>
              <a:t>では </a:t>
            </a:r>
            <a:r>
              <a:rPr kumimoji="1" lang="en-US" altLang="ja-JP" dirty="0"/>
              <a:t>ARM</a:t>
            </a:r>
            <a:r>
              <a:rPr kumimoji="1" lang="ja-JP" altLang="en-US" dirty="0"/>
              <a:t> </a:t>
            </a:r>
            <a:r>
              <a:rPr kumimoji="1" lang="en-US" altLang="ja-JP" dirty="0"/>
              <a:t>32bit </a:t>
            </a:r>
            <a:r>
              <a:rPr kumimoji="1" lang="ja-JP" altLang="en-US" dirty="0"/>
              <a:t>を切り捨てており（多分），</a:t>
            </a:r>
            <a:br>
              <a:rPr kumimoji="1" lang="en-US" altLang="ja-JP" dirty="0"/>
            </a:br>
            <a:r>
              <a:rPr kumimoji="1" lang="ja-JP" altLang="en-US" dirty="0"/>
              <a:t>大分楽になっているはず</a:t>
            </a:r>
          </a:p>
        </p:txBody>
      </p:sp>
    </p:spTree>
    <p:extLst>
      <p:ext uri="{BB962C8B-B14F-4D97-AF65-F5344CB8AC3E}">
        <p14:creationId xmlns:p14="http://schemas.microsoft.com/office/powerpoint/2010/main" val="87543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構造ハザードのまとめ</a:t>
            </a:r>
          </a:p>
        </p:txBody>
      </p:sp>
      <p:sp>
        <p:nvSpPr>
          <p:cNvPr id="3" name="テキスト プレースホルダー 2"/>
          <p:cNvSpPr>
            <a:spLocks noGrp="1"/>
          </p:cNvSpPr>
          <p:nvPr>
            <p:ph type="body" sz="quarter" idx="10"/>
          </p:nvPr>
        </p:nvSpPr>
        <p:spPr/>
        <p:txBody>
          <a:bodyPr/>
          <a:lstStyle/>
          <a:p>
            <a:r>
              <a:rPr lang="ja-JP" altLang="en-US" dirty="0"/>
              <a:t>構造ハザード：ハード資源の不足に起因</a:t>
            </a:r>
            <a:endParaRPr lang="en-US" altLang="ja-JP" dirty="0"/>
          </a:p>
          <a:p>
            <a:r>
              <a:rPr lang="ja-JP" altLang="en-US" dirty="0"/>
              <a:t>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a:p>
            <a:r>
              <a:rPr kumimoji="1" lang="ja-JP" altLang="en-US" dirty="0"/>
              <a:t>パイプライン・ストール</a:t>
            </a:r>
          </a:p>
        </p:txBody>
      </p:sp>
    </p:spTree>
    <p:extLst>
      <p:ext uri="{BB962C8B-B14F-4D97-AF65-F5344CB8AC3E}">
        <p14:creationId xmlns:p14="http://schemas.microsoft.com/office/powerpoint/2010/main" val="2568016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今日のまとめ</a:t>
            </a:r>
          </a:p>
        </p:txBody>
      </p:sp>
      <p:sp>
        <p:nvSpPr>
          <p:cNvPr id="3" name="テキスト プレースホルダー 2"/>
          <p:cNvSpPr>
            <a:spLocks noGrp="1"/>
          </p:cNvSpPr>
          <p:nvPr>
            <p:ph type="body" sz="quarter" idx="10"/>
          </p:nvPr>
        </p:nvSpPr>
        <p:spPr/>
        <p:txBody>
          <a:bodyPr/>
          <a:lstStyle/>
          <a:p>
            <a:r>
              <a:rPr kumimoji="1" lang="ja-JP" altLang="en-US" dirty="0"/>
              <a:t>パイプライン</a:t>
            </a:r>
            <a:endParaRPr kumimoji="1" lang="en-US" altLang="ja-JP" dirty="0"/>
          </a:p>
          <a:p>
            <a:r>
              <a:rPr kumimoji="1" lang="ja-JP" altLang="en-US" dirty="0"/>
              <a:t>各種のハザードと解消方法</a:t>
            </a:r>
            <a:endParaRPr kumimoji="1" lang="en-US" altLang="ja-JP" dirty="0"/>
          </a:p>
          <a:p>
            <a:pPr lvl="1"/>
            <a:r>
              <a:rPr kumimoji="1" lang="ja-JP" altLang="en-US" dirty="0"/>
              <a:t>構造ハザード</a:t>
            </a:r>
            <a:endParaRPr kumimoji="1" lang="en-US" altLang="ja-JP" dirty="0"/>
          </a:p>
          <a:p>
            <a:pPr lvl="1"/>
            <a:r>
              <a:rPr kumimoji="1" lang="ja-JP" altLang="en-US" dirty="0"/>
              <a:t>非構造ハザード（ここは次回</a:t>
            </a:r>
            <a:endParaRPr kumimoji="1" lang="en-US" altLang="ja-JP" dirty="0"/>
          </a:p>
          <a:p>
            <a:pPr lvl="2"/>
            <a:r>
              <a:rPr kumimoji="1" lang="ja-JP" altLang="en-US" dirty="0"/>
              <a:t>データ・ハザード</a:t>
            </a:r>
            <a:endParaRPr kumimoji="1" lang="en-US" altLang="ja-JP" dirty="0"/>
          </a:p>
          <a:p>
            <a:pPr lvl="2"/>
            <a:r>
              <a:rPr kumimoji="1" lang="ja-JP" altLang="en-US" dirty="0"/>
              <a:t>制御ハザード</a:t>
            </a:r>
            <a:endParaRPr kumimoji="1" lang="en-US" altLang="ja-JP" dirty="0"/>
          </a:p>
          <a:p>
            <a:r>
              <a:rPr kumimoji="1" lang="ja-JP" altLang="en-US"/>
              <a:t>来週は非構造ハザードと分岐予測など</a:t>
            </a:r>
            <a:endParaRPr kumimoji="1" lang="ja-JP" altLang="en-US" dirty="0"/>
          </a:p>
        </p:txBody>
      </p:sp>
    </p:spTree>
    <p:extLst>
      <p:ext uri="{BB962C8B-B14F-4D97-AF65-F5344CB8AC3E}">
        <p14:creationId xmlns:p14="http://schemas.microsoft.com/office/powerpoint/2010/main" val="21169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シングル・サイクル・プロセッサの動作</a:t>
            </a:r>
            <a:endParaRPr lang="ja-JP" altLang="en-US" dirty="0"/>
          </a:p>
        </p:txBody>
      </p:sp>
    </p:spTree>
    <p:extLst>
      <p:ext uri="{BB962C8B-B14F-4D97-AF65-F5344CB8AC3E}">
        <p14:creationId xmlns:p14="http://schemas.microsoft.com/office/powerpoint/2010/main" val="3347102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5BA461-EB4B-6344-0363-EBCE1294355D}"/>
              </a:ext>
            </a:extLst>
          </p:cNvPr>
          <p:cNvSpPr>
            <a:spLocks noGrp="1"/>
          </p:cNvSpPr>
          <p:nvPr>
            <p:ph type="ctrTitle"/>
          </p:nvPr>
        </p:nvSpPr>
        <p:spPr>
          <a:xfrm>
            <a:off x="701957" y="2078985"/>
            <a:ext cx="7920088" cy="540006"/>
          </a:xfrm>
        </p:spPr>
        <p:txBody>
          <a:bodyPr/>
          <a:lstStyle/>
          <a:p>
            <a:r>
              <a:rPr lang="ja-JP" altLang="en-US" dirty="0"/>
              <a:t>質問や感想</a:t>
            </a:r>
            <a:endParaRPr lang="en-US" dirty="0"/>
          </a:p>
        </p:txBody>
      </p:sp>
      <p:sp>
        <p:nvSpPr>
          <p:cNvPr id="5" name="字幕 4">
            <a:extLst>
              <a:ext uri="{FF2B5EF4-FFF2-40B4-BE49-F238E27FC236}">
                <a16:creationId xmlns:a16="http://schemas.microsoft.com/office/drawing/2014/main" id="{ED090A9F-2FB3-DADA-E31B-D2E1712125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1725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クロックジッターのによる誤差がクロックサイクルに占める割合が大きくなるため、クロック周波数が増加し続けることができない原因でしょうか。</a:t>
            </a:r>
            <a:endParaRPr kumimoji="1" lang="en-US" altLang="ja-JP" dirty="0"/>
          </a:p>
          <a:p>
            <a:pPr lvl="1"/>
            <a:endParaRPr lang="en-US" altLang="ja-JP" dirty="0"/>
          </a:p>
          <a:p>
            <a:pPr lvl="1"/>
            <a:r>
              <a:rPr kumimoji="1" lang="ja-JP" altLang="en-US" dirty="0"/>
              <a:t>電力や熱の制約の方が支配的だと思います</a:t>
            </a:r>
          </a:p>
        </p:txBody>
      </p:sp>
    </p:spTree>
    <p:extLst>
      <p:ext uri="{BB962C8B-B14F-4D97-AF65-F5344CB8AC3E}">
        <p14:creationId xmlns:p14="http://schemas.microsoft.com/office/powerpoint/2010/main" val="3662495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現代の</a:t>
            </a:r>
            <a:r>
              <a:rPr kumimoji="1" lang="en-US" altLang="ja-JP" dirty="0"/>
              <a:t>CPU</a:t>
            </a:r>
            <a:r>
              <a:rPr kumimoji="1" lang="ja-JP" altLang="en-US" dirty="0"/>
              <a:t>はより大きな面積ではなく、より小さなプロセスを優先している、これは消費電力やクロック遅延のためでしょうか。</a:t>
            </a:r>
          </a:p>
          <a:p>
            <a:pPr lvl="1"/>
            <a:endParaRPr kumimoji="1" lang="en-US" altLang="ja-JP" dirty="0"/>
          </a:p>
          <a:p>
            <a:pPr lvl="1"/>
            <a:r>
              <a:rPr kumimoji="1" lang="ja-JP" altLang="en-US" dirty="0"/>
              <a:t>物理的なチップの面積は歩留まりやコストの問題が大きいです</a:t>
            </a:r>
            <a:endParaRPr kumimoji="1" lang="en-US" altLang="ja-JP" dirty="0"/>
          </a:p>
          <a:p>
            <a:pPr lvl="1"/>
            <a:r>
              <a:rPr kumimoji="1" lang="ja-JP" altLang="en-US" dirty="0"/>
              <a:t>論理的な回路量は，プロセスの改良により増えています</a:t>
            </a:r>
          </a:p>
        </p:txBody>
      </p:sp>
    </p:spTree>
    <p:extLst>
      <p:ext uri="{BB962C8B-B14F-4D97-AF65-F5344CB8AC3E}">
        <p14:creationId xmlns:p14="http://schemas.microsoft.com/office/powerpoint/2010/main" val="1220585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自分は研究室でカーボンナノチューブの物性に関する研究を行っています。塩谷先生は「超微細ナノカーボン・プロセッサのアーキテクチャに関する研究」と題して</a:t>
            </a:r>
            <a:r>
              <a:rPr kumimoji="1" lang="en-US" altLang="ja-JP" dirty="0"/>
              <a:t>CNFET</a:t>
            </a:r>
            <a:r>
              <a:rPr kumimoji="1" lang="ja-JP" altLang="en-US" dirty="0"/>
              <a:t>の応用に向けた研究をされていたようですが、授業で紹介された</a:t>
            </a:r>
            <a:r>
              <a:rPr kumimoji="1" lang="en-US" altLang="ja-JP" dirty="0"/>
              <a:t>CMOSFET</a:t>
            </a:r>
            <a:r>
              <a:rPr kumimoji="1" lang="ja-JP" altLang="en-US" dirty="0"/>
              <a:t>と比べてどのような違いがあったのでしょうか？</a:t>
            </a:r>
            <a:endParaRPr kumimoji="1" lang="en-US" altLang="ja-JP" dirty="0"/>
          </a:p>
          <a:p>
            <a:pPr lvl="1"/>
            <a:endParaRPr lang="en-US" altLang="ja-JP" dirty="0"/>
          </a:p>
          <a:p>
            <a:pPr lvl="1"/>
            <a:r>
              <a:rPr kumimoji="1" lang="ja-JP" altLang="en-US" dirty="0"/>
              <a:t>電流の</a:t>
            </a:r>
          </a:p>
        </p:txBody>
      </p:sp>
    </p:spTree>
    <p:extLst>
      <p:ext uri="{BB962C8B-B14F-4D97-AF65-F5344CB8AC3E}">
        <p14:creationId xmlns:p14="http://schemas.microsoft.com/office/powerpoint/2010/main" val="4184324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ノイマン型コンピュータの弱点であるノイマンボトルネックは、メモリと</a:t>
            </a:r>
            <a:r>
              <a:rPr kumimoji="1" lang="en-US" altLang="ja-JP" dirty="0"/>
              <a:t>CPU</a:t>
            </a:r>
            <a:r>
              <a:rPr kumimoji="1" lang="ja-JP" altLang="en-US" dirty="0"/>
              <a:t>をバスで繋ぐという構造上にあると言われていますが、これはバス上を通じて読み書きをしているということが何らかの弱点を生み出しているということでしょうか？</a:t>
            </a:r>
            <a:br>
              <a:rPr kumimoji="1" lang="en-US" altLang="ja-JP" dirty="0"/>
            </a:br>
            <a:endParaRPr kumimoji="1" lang="en-US" altLang="ja-JP" dirty="0"/>
          </a:p>
          <a:p>
            <a:pPr lvl="1"/>
            <a:r>
              <a:rPr kumimoji="1" lang="ja-JP" altLang="en-US" dirty="0"/>
              <a:t>キャッシュとか </a:t>
            </a:r>
            <a:r>
              <a:rPr kumimoji="1" lang="en-US" altLang="ja-JP" dirty="0"/>
              <a:t>SIMD </a:t>
            </a:r>
            <a:r>
              <a:rPr kumimoji="1" lang="ja-JP" altLang="en-US" dirty="0"/>
              <a:t>により既に克服されている</a:t>
            </a:r>
          </a:p>
          <a:p>
            <a:r>
              <a:rPr kumimoji="1" lang="ja-JP" altLang="en-US" dirty="0"/>
              <a:t>また、この弱点を解消する非ノイマン型コンピュータを用いることで消費電力が１万分の１程度になると説明する論文があると以前耳にしたのですが、どのような原理でしょうか？</a:t>
            </a:r>
            <a:endParaRPr lang="en-US" altLang="ja-JP" dirty="0"/>
          </a:p>
          <a:p>
            <a:pPr lvl="1"/>
            <a:endParaRPr kumimoji="1" lang="en-US" altLang="ja-JP" dirty="0"/>
          </a:p>
          <a:p>
            <a:pPr lvl="1"/>
            <a:r>
              <a:rPr kumimoji="1" lang="ja-JP" altLang="en-US" dirty="0"/>
              <a:t>加算や乗算みたいな本質的に必要な演算だけで数割以上はくってるので，非ノイマン型にしても１万分の１には絶対ならない</a:t>
            </a:r>
          </a:p>
        </p:txBody>
      </p:sp>
    </p:spTree>
    <p:extLst>
      <p:ext uri="{BB962C8B-B14F-4D97-AF65-F5344CB8AC3E}">
        <p14:creationId xmlns:p14="http://schemas.microsoft.com/office/powerpoint/2010/main" val="2589322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top500</a:t>
            </a:r>
            <a:r>
              <a:rPr kumimoji="1" lang="ja-JP" altLang="en-US" dirty="0"/>
              <a:t>の上位</a:t>
            </a:r>
            <a:r>
              <a:rPr kumimoji="1" lang="en-US" altLang="ja-JP" dirty="0"/>
              <a:t>10</a:t>
            </a:r>
            <a:r>
              <a:rPr kumimoji="1" lang="ja-JP" altLang="en-US" dirty="0"/>
              <a:t>個あたりを見ると</a:t>
            </a:r>
            <a:r>
              <a:rPr kumimoji="1" lang="en-US" altLang="ja-JP" dirty="0"/>
              <a:t>GPU</a:t>
            </a:r>
            <a:r>
              <a:rPr kumimoji="1" lang="ja-JP" altLang="en-US" dirty="0"/>
              <a:t>を載せたシステムが多い理由が気になっています。ゴリゴリに作り込んだ</a:t>
            </a:r>
            <a:r>
              <a:rPr kumimoji="1" lang="en-US" altLang="ja-JP" dirty="0"/>
              <a:t>ASIC</a:t>
            </a:r>
            <a:r>
              <a:rPr kumimoji="1" lang="ja-JP" altLang="en-US" dirty="0"/>
              <a:t>の方が、制御命令やデータ転送の無駄が少なくなり性能が出るのかなと思っていたのですが、何か別の要素があるのでしょうか？</a:t>
            </a:r>
          </a:p>
          <a:p>
            <a:pPr lvl="1"/>
            <a:endParaRPr kumimoji="1" lang="en-US" altLang="ja-JP" dirty="0"/>
          </a:p>
          <a:p>
            <a:pPr lvl="1"/>
            <a:r>
              <a:rPr kumimoji="1" lang="en-US" altLang="ja-JP" dirty="0"/>
              <a:t>Top500 </a:t>
            </a:r>
            <a:r>
              <a:rPr kumimoji="1" lang="ja-JP" altLang="en-US" dirty="0"/>
              <a:t>のような倍精度 </a:t>
            </a:r>
            <a:r>
              <a:rPr kumimoji="1" lang="en-US" altLang="ja-JP" dirty="0"/>
              <a:t>FP </a:t>
            </a:r>
            <a:r>
              <a:rPr kumimoji="1" lang="ja-JP" altLang="en-US" dirty="0"/>
              <a:t>演算がメインの場合，</a:t>
            </a:r>
            <a:r>
              <a:rPr kumimoji="1" lang="en-US" altLang="ja-JP" dirty="0"/>
              <a:t>SIMD </a:t>
            </a:r>
            <a:r>
              <a:rPr kumimoji="1" lang="ja-JP" altLang="en-US" dirty="0"/>
              <a:t>構造にすることで，それらの無駄は無視できるレベルまで削減できます</a:t>
            </a:r>
            <a:endParaRPr kumimoji="1" lang="en-US" altLang="ja-JP" dirty="0"/>
          </a:p>
        </p:txBody>
      </p:sp>
    </p:spTree>
    <p:extLst>
      <p:ext uri="{BB962C8B-B14F-4D97-AF65-F5344CB8AC3E}">
        <p14:creationId xmlns:p14="http://schemas.microsoft.com/office/powerpoint/2010/main" val="3082442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トランジスタのサイズを</a:t>
            </a:r>
            <a:r>
              <a:rPr kumimoji="1" lang="en-US" altLang="ja-JP" dirty="0"/>
              <a:t>1/K</a:t>
            </a:r>
            <a:r>
              <a:rPr kumimoji="1" lang="ja-JP" altLang="en-US" dirty="0"/>
              <a:t>にスケーリングすると電圧が</a:t>
            </a:r>
            <a:r>
              <a:rPr kumimoji="1" lang="en-US" altLang="ja-JP" dirty="0"/>
              <a:t>1/K</a:t>
            </a:r>
            <a:r>
              <a:rPr kumimoji="1" lang="ja-JP" altLang="en-US" dirty="0"/>
              <a:t>になるのはよく分からなかった</a:t>
            </a:r>
            <a:r>
              <a:rPr kumimoji="1" lang="en-US" altLang="ja-JP" dirty="0"/>
              <a:t>.</a:t>
            </a:r>
          </a:p>
          <a:p>
            <a:pPr lvl="1"/>
            <a:endParaRPr lang="en-US" altLang="ja-JP" dirty="0"/>
          </a:p>
          <a:p>
            <a:pPr lvl="1"/>
            <a:r>
              <a:rPr kumimoji="1" lang="ja-JP" altLang="en-US" dirty="0"/>
              <a:t>電圧が </a:t>
            </a:r>
            <a:r>
              <a:rPr kumimoji="1" lang="en-US" altLang="ja-JP" dirty="0"/>
              <a:t>1/K </a:t>
            </a:r>
            <a:r>
              <a:rPr kumimoji="1" lang="ja-JP" altLang="en-US" dirty="0"/>
              <a:t>に勝手になるのではなく，</a:t>
            </a:r>
            <a:r>
              <a:rPr kumimoji="1" lang="en-US" altLang="ja-JP" dirty="0"/>
              <a:t>1/K </a:t>
            </a:r>
            <a:r>
              <a:rPr kumimoji="1" lang="ja-JP" altLang="en-US" dirty="0"/>
              <a:t>に下げても速度が保ていたのでそうしていたと言う事になります</a:t>
            </a:r>
          </a:p>
        </p:txBody>
      </p:sp>
    </p:spTree>
    <p:extLst>
      <p:ext uri="{BB962C8B-B14F-4D97-AF65-F5344CB8AC3E}">
        <p14:creationId xmlns:p14="http://schemas.microsoft.com/office/powerpoint/2010/main" val="550835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近年自動運転車等でコンピュータの消費電力が重要視されている理由はなぜでしょうか</a:t>
            </a:r>
            <a:endParaRPr kumimoji="1" lang="en-US" altLang="ja-JP" dirty="0"/>
          </a:p>
          <a:p>
            <a:pPr lvl="1"/>
            <a:endParaRPr lang="en-US" altLang="ja-JP" dirty="0"/>
          </a:p>
          <a:p>
            <a:pPr lvl="1"/>
            <a:endParaRPr kumimoji="1" lang="ja-JP" altLang="en-US" dirty="0"/>
          </a:p>
        </p:txBody>
      </p:sp>
    </p:spTree>
    <p:extLst>
      <p:ext uri="{BB962C8B-B14F-4D97-AF65-F5344CB8AC3E}">
        <p14:creationId xmlns:p14="http://schemas.microsoft.com/office/powerpoint/2010/main" val="194216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でのハードウェア開発について、</a:t>
            </a:r>
            <a:r>
              <a:rPr kumimoji="1" lang="en-US" altLang="ja-JP" dirty="0"/>
              <a:t>FPGA</a:t>
            </a:r>
            <a:r>
              <a:rPr kumimoji="1" lang="ja-JP" altLang="en-US" dirty="0"/>
              <a:t>に適した回路を作るときもかなり開発コスト</a:t>
            </a:r>
            <a:r>
              <a:rPr kumimoji="1" lang="en-US" altLang="ja-JP" dirty="0"/>
              <a:t>(</a:t>
            </a:r>
            <a:r>
              <a:rPr kumimoji="1" lang="ja-JP" altLang="en-US" dirty="0"/>
              <a:t>時間など</a:t>
            </a:r>
            <a:r>
              <a:rPr kumimoji="1" lang="en-US" altLang="ja-JP" dirty="0"/>
              <a:t>)</a:t>
            </a:r>
            <a:r>
              <a:rPr kumimoji="1" lang="ja-JP" altLang="en-US" dirty="0"/>
              <a:t>がかかると聞きますが、実際どのくらい大変なのでしょうか。</a:t>
            </a:r>
          </a:p>
          <a:p>
            <a:endParaRPr kumimoji="1" lang="ja-JP" altLang="en-US" dirty="0"/>
          </a:p>
        </p:txBody>
      </p:sp>
    </p:spTree>
    <p:extLst>
      <p:ext uri="{BB962C8B-B14F-4D97-AF65-F5344CB8AC3E}">
        <p14:creationId xmlns:p14="http://schemas.microsoft.com/office/powerpoint/2010/main" val="1206675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シングル・サイクル・プロセッサの動作</a:t>
            </a:r>
            <a:endParaRPr kumimoji="1" lang="en-US" altLang="ja-JP" b="1"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23384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はリアルタイム性が求められるところで使われる印象を抱いていたのですが，直接回路作るより遅延大きいけど，結局並列処理能力（で低遅延になる）と回路の規模感のトレードオフってことですかね？論文読んでみます！</a:t>
            </a:r>
          </a:p>
          <a:p>
            <a:endParaRPr kumimoji="1" lang="ja-JP" altLang="en-US" dirty="0"/>
          </a:p>
        </p:txBody>
      </p:sp>
    </p:spTree>
    <p:extLst>
      <p:ext uri="{BB962C8B-B14F-4D97-AF65-F5344CB8AC3E}">
        <p14:creationId xmlns:p14="http://schemas.microsoft.com/office/powerpoint/2010/main" val="2054179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消費電力の話が面白かったです。ヒーターのように電力を消費して熱に変えているだけなのに情報処理ができるというのはとても興味深いです。</a:t>
            </a:r>
          </a:p>
        </p:txBody>
      </p:sp>
    </p:spTree>
    <p:extLst>
      <p:ext uri="{BB962C8B-B14F-4D97-AF65-F5344CB8AC3E}">
        <p14:creationId xmlns:p14="http://schemas.microsoft.com/office/powerpoint/2010/main" val="365336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高速化をしようとすると結局</a:t>
            </a:r>
            <a:r>
              <a:rPr kumimoji="1" lang="en-US" altLang="ja-JP" dirty="0"/>
              <a:t>LUT</a:t>
            </a:r>
            <a:r>
              <a:rPr kumimoji="1" lang="ja-JP" altLang="en-US" dirty="0"/>
              <a:t>を使うことになるのだなぁと思っていました．別のアルゴリズムの授業で，完全な</a:t>
            </a:r>
            <a:r>
              <a:rPr kumimoji="1" lang="en-US" altLang="ja-JP" dirty="0"/>
              <a:t>LUT</a:t>
            </a:r>
            <a:r>
              <a:rPr kumimoji="1" lang="ja-JP" altLang="en-US" dirty="0"/>
              <a:t>ではなく不完全なものでもそれなりに高速化できることがあると見たので，そのような発想がハードウェアの層にもあるのか気になりました．</a:t>
            </a:r>
          </a:p>
        </p:txBody>
      </p:sp>
    </p:spTree>
    <p:extLst>
      <p:ext uri="{BB962C8B-B14F-4D97-AF65-F5344CB8AC3E}">
        <p14:creationId xmlns:p14="http://schemas.microsoft.com/office/powerpoint/2010/main" val="1708622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半導体業界では</a:t>
            </a:r>
            <a:r>
              <a:rPr kumimoji="1" lang="en-US" altLang="ja-JP" dirty="0"/>
              <a:t>TSMC</a:t>
            </a:r>
            <a:r>
              <a:rPr kumimoji="1" lang="ja-JP" altLang="en-US" dirty="0"/>
              <a:t>の工場建設などが話題です。みてみるとより半導体のサイズを小さくしようとする流れのように思うのですが、ダークシリコンへは到達しないのでしょうか？（半導体業界の進歩とアーキテクチャの進歩の関連があまりよくわかっていないです）</a:t>
            </a:r>
          </a:p>
        </p:txBody>
      </p:sp>
    </p:spTree>
    <p:extLst>
      <p:ext uri="{BB962C8B-B14F-4D97-AF65-F5344CB8AC3E}">
        <p14:creationId xmlns:p14="http://schemas.microsoft.com/office/powerpoint/2010/main" val="2485450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は金融分野でよく使われていると聞きますが、具体的にどういう計算をするのが得意なのか気になりました。</a:t>
            </a:r>
          </a:p>
        </p:txBody>
      </p:sp>
    </p:spTree>
    <p:extLst>
      <p:ext uri="{BB962C8B-B14F-4D97-AF65-F5344CB8AC3E}">
        <p14:creationId xmlns:p14="http://schemas.microsoft.com/office/powerpoint/2010/main" val="1873938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と</a:t>
            </a:r>
            <a:r>
              <a:rPr kumimoji="1" lang="en-US" altLang="ja-JP" dirty="0"/>
              <a:t>ASIC</a:t>
            </a:r>
            <a:r>
              <a:rPr kumimoji="1" lang="ja-JP" altLang="en-US" dirty="0"/>
              <a:t>の速度差をトランジスタ数で考えると大体の差がわかるというのが面白かった（自分はむしろ</a:t>
            </a:r>
            <a:r>
              <a:rPr kumimoji="1" lang="en-US" altLang="ja-JP" dirty="0"/>
              <a:t>20</a:t>
            </a:r>
            <a:r>
              <a:rPr kumimoji="1" lang="ja-JP" altLang="en-US" dirty="0"/>
              <a:t>倍程度の差で済むことに驚いた）</a:t>
            </a:r>
          </a:p>
        </p:txBody>
      </p:sp>
    </p:spTree>
    <p:extLst>
      <p:ext uri="{BB962C8B-B14F-4D97-AF65-F5344CB8AC3E}">
        <p14:creationId xmlns:p14="http://schemas.microsoft.com/office/powerpoint/2010/main" val="14680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また、</a:t>
            </a:r>
            <a:r>
              <a:rPr kumimoji="1" lang="en-US" altLang="ja-JP" dirty="0"/>
              <a:t>MIPS</a:t>
            </a:r>
            <a:r>
              <a:rPr kumimoji="1" lang="ja-JP" altLang="en-US" dirty="0"/>
              <a:t>の制御部分と浮動小数点演算器でこの程度の差しかないのなら、深層学習のために</a:t>
            </a:r>
            <a:r>
              <a:rPr kumimoji="1" lang="en-US" altLang="ja-JP" dirty="0"/>
              <a:t>GPU</a:t>
            </a:r>
            <a:r>
              <a:rPr kumimoji="1" lang="ja-JP" altLang="en-US" dirty="0"/>
              <a:t>の代わりに専用回路を作るみたいな試みは結構難しいのかなと思った。</a:t>
            </a:r>
          </a:p>
          <a:p>
            <a:r>
              <a:rPr kumimoji="1" lang="ja-JP" altLang="en-US" dirty="0"/>
              <a:t>深層学習では推論時には結構低い精度でも行けるみたいな話もあるので、</a:t>
            </a:r>
            <a:r>
              <a:rPr kumimoji="1" lang="en-US" altLang="ja-JP" dirty="0"/>
              <a:t>(</a:t>
            </a:r>
            <a:r>
              <a:rPr kumimoji="1" lang="ja-JP" altLang="en-US" dirty="0"/>
              <a:t>演算精度が低く、回路制御の負担が大きい</a:t>
            </a:r>
            <a:r>
              <a:rPr kumimoji="1" lang="en-US" altLang="ja-JP" dirty="0"/>
              <a:t>)</a:t>
            </a:r>
            <a:r>
              <a:rPr kumimoji="1" lang="ja-JP" altLang="en-US" dirty="0"/>
              <a:t>推論専用チップが</a:t>
            </a:r>
            <a:r>
              <a:rPr kumimoji="1" lang="en-US" altLang="ja-JP" dirty="0"/>
              <a:t>GPU</a:t>
            </a:r>
            <a:r>
              <a:rPr kumimoji="1" lang="ja-JP" altLang="en-US" dirty="0"/>
              <a:t>よりは様々なところで作られているのはそういう理由もあるのかもしれないと考えた。</a:t>
            </a:r>
          </a:p>
        </p:txBody>
      </p:sp>
    </p:spTree>
    <p:extLst>
      <p:ext uri="{BB962C8B-B14F-4D97-AF65-F5344CB8AC3E}">
        <p14:creationId xmlns:p14="http://schemas.microsoft.com/office/powerpoint/2010/main" val="943766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HDL</a:t>
            </a:r>
            <a:r>
              <a:rPr kumimoji="1" lang="ja-JP" altLang="en-US" dirty="0"/>
              <a:t>で回路を記述するとき、入力の数は自由に設定できるため必要な真理値表のサイズは固定ではないと思うのですが、書き出しのたびに</a:t>
            </a:r>
            <a:r>
              <a:rPr kumimoji="1" lang="en-US" altLang="ja-JP" dirty="0"/>
              <a:t>LUT</a:t>
            </a:r>
            <a:r>
              <a:rPr kumimoji="1" lang="ja-JP" altLang="en-US" dirty="0"/>
              <a:t>の回路を動的に構成しているのでしょうか。あるいは、</a:t>
            </a:r>
            <a:r>
              <a:rPr kumimoji="1" lang="en-US" altLang="ja-JP" dirty="0"/>
              <a:t>FPGA</a:t>
            </a:r>
            <a:r>
              <a:rPr kumimoji="1" lang="ja-JP" altLang="en-US" dirty="0"/>
              <a:t>の内部に（例えば）サイズ </a:t>
            </a:r>
            <a:r>
              <a:rPr kumimoji="1" lang="en-US" altLang="ja-JP" dirty="0"/>
              <a:t>4</a:t>
            </a:r>
            <a:r>
              <a:rPr kumimoji="1" lang="ja-JP" altLang="en-US" dirty="0"/>
              <a:t>の</a:t>
            </a:r>
            <a:r>
              <a:rPr kumimoji="1" lang="en-US" altLang="ja-JP" dirty="0"/>
              <a:t>LUT</a:t>
            </a:r>
            <a:r>
              <a:rPr kumimoji="1" lang="ja-JP" altLang="en-US" dirty="0"/>
              <a:t>のモジュールがたくさんあり、書き出される回路が複雑な場合、複数のモジュールが協調して所望の真理値表を構成するのでしょうか。</a:t>
            </a:r>
          </a:p>
        </p:txBody>
      </p:sp>
    </p:spTree>
    <p:extLst>
      <p:ext uri="{BB962C8B-B14F-4D97-AF65-F5344CB8AC3E}">
        <p14:creationId xmlns:p14="http://schemas.microsoft.com/office/powerpoint/2010/main" val="4283597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消費電力がマシンを設計する上で、重要な考慮点であることはわかるが、具体的にはどのような値の消費電力に抑えるのか、またスパコンではどのぐらいの消費電力になるように設計するのかが気になった。</a:t>
            </a:r>
          </a:p>
        </p:txBody>
      </p:sp>
    </p:spTree>
    <p:extLst>
      <p:ext uri="{BB962C8B-B14F-4D97-AF65-F5344CB8AC3E}">
        <p14:creationId xmlns:p14="http://schemas.microsoft.com/office/powerpoint/2010/main" val="1030535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の回路のオーバーヘッドについて、基本となる回路素子</a:t>
            </a:r>
            <a:r>
              <a:rPr kumimoji="1" lang="en-US" altLang="ja-JP" dirty="0"/>
              <a:t>(AND/OR</a:t>
            </a:r>
            <a:r>
              <a:rPr kumimoji="1" lang="ja-JP" altLang="en-US" dirty="0"/>
              <a:t>等</a:t>
            </a:r>
            <a:r>
              <a:rPr kumimoji="1" lang="en-US" altLang="ja-JP" dirty="0"/>
              <a:t>)</a:t>
            </a:r>
            <a:r>
              <a:rPr kumimoji="1" lang="ja-JP" altLang="en-US" dirty="0"/>
              <a:t>についても組み込みのものを配線することで利用すればいいと考えてしまったが、むしろマルチプレクサを必要としてしまうので、なかなか単純にはいかないものだと考え直した。</a:t>
            </a:r>
          </a:p>
          <a:p>
            <a:endParaRPr kumimoji="1" lang="ja-JP" altLang="en-US" dirty="0"/>
          </a:p>
        </p:txBody>
      </p:sp>
    </p:spTree>
    <p:extLst>
      <p:ext uri="{BB962C8B-B14F-4D97-AF65-F5344CB8AC3E}">
        <p14:creationId xmlns:p14="http://schemas.microsoft.com/office/powerpoint/2010/main" val="1688462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ベースとなるシングル・サイクル・プロセッサ</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kumimoji="1" lang="ja-JP" altLang="en-US" dirty="0"/>
              <a:t>以前説明したものとの違い：</a:t>
            </a:r>
            <a:endParaRPr kumimoji="1" lang="en-US" altLang="ja-JP" dirty="0"/>
          </a:p>
          <a:p>
            <a:pPr lvl="1"/>
            <a:r>
              <a:rPr kumimoji="1" lang="ja-JP" altLang="en-US" dirty="0"/>
              <a:t>メモリが命令メモリとデータメモリに別れている</a:t>
            </a:r>
          </a:p>
          <a:p>
            <a:pPr lvl="1"/>
            <a:r>
              <a:rPr kumimoji="1" lang="ja-JP" altLang="en-US" dirty="0"/>
              <a:t>算術 </a:t>
            </a:r>
            <a:r>
              <a:rPr kumimoji="1" lang="en-US" altLang="ja-JP" dirty="0"/>
              <a:t>&amp; </a:t>
            </a:r>
            <a:r>
              <a:rPr kumimoji="1" lang="ja-JP" altLang="en-US" dirty="0"/>
              <a:t>論理演算，ロード，ストアのみを実行可能</a:t>
            </a:r>
            <a:endParaRPr kumimoji="1" lang="en-US" altLang="ja-JP" dirty="0"/>
          </a:p>
          <a:p>
            <a:pPr lvl="2"/>
            <a:r>
              <a:rPr kumimoji="1" lang="ja-JP" altLang="en-US" dirty="0"/>
              <a:t>分岐とジャンプは，簡単のために今は考えない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133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Snapdragon 888 SoC</a:t>
            </a:r>
            <a:r>
              <a:rPr kumimoji="1" lang="ja-JP" altLang="en-US" dirty="0"/>
              <a:t>のより多く発熱の原因は製造プロセスのせいで、リーク電流が多く発生すると言われていて、授業資料の話とやや異なるけど、実際そうでしょうか？</a:t>
            </a:r>
          </a:p>
        </p:txBody>
      </p:sp>
    </p:spTree>
    <p:extLst>
      <p:ext uri="{BB962C8B-B14F-4D97-AF65-F5344CB8AC3E}">
        <p14:creationId xmlns:p14="http://schemas.microsoft.com/office/powerpoint/2010/main" val="178417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AVX512</a:t>
            </a:r>
            <a:r>
              <a:rPr kumimoji="1" lang="ja-JP" altLang="en-US" dirty="0"/>
              <a:t>の消費電力が多いのは、主の原因は該当する部分の回路の規模が大きいですか？</a:t>
            </a:r>
          </a:p>
        </p:txBody>
      </p:sp>
    </p:spTree>
    <p:extLst>
      <p:ext uri="{BB962C8B-B14F-4D97-AF65-F5344CB8AC3E}">
        <p14:creationId xmlns:p14="http://schemas.microsoft.com/office/powerpoint/2010/main" val="2101120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59615</TotalTime>
  <Words>5441</Words>
  <Application>Microsoft Office PowerPoint</Application>
  <PresentationFormat>画面に合わせる (4:3)</PresentationFormat>
  <Paragraphs>924</Paragraphs>
  <Slides>91</Slides>
  <Notes>6</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91</vt:i4>
      </vt:variant>
    </vt:vector>
  </HeadingPairs>
  <TitlesOfParts>
    <vt:vector size="103" baseType="lpstr">
      <vt:lpstr>HG丸ｺﾞｼｯｸM-PRO</vt:lpstr>
      <vt:lpstr>MeiryoKe_PGothic</vt:lpstr>
      <vt:lpstr>ＭＳ Ｐゴシック</vt:lpstr>
      <vt:lpstr>メイリオ</vt:lpstr>
      <vt:lpstr>Arial Narrow</vt:lpstr>
      <vt:lpstr>Calibri</vt:lpstr>
      <vt:lpstr>Consolas</vt:lpstr>
      <vt:lpstr>Courier New</vt:lpstr>
      <vt:lpstr>Segoe UI</vt:lpstr>
      <vt:lpstr>Times New Roman</vt:lpstr>
      <vt:lpstr>Wingdings</vt:lpstr>
      <vt:lpstr>cerulean</vt:lpstr>
      <vt:lpstr>先進計算機構成論 04</vt:lpstr>
      <vt:lpstr>命令パイプライン</vt:lpstr>
      <vt:lpstr>今日の内容：命令パイプライン</vt:lpstr>
      <vt:lpstr>導入：工場のラインを考える</vt:lpstr>
      <vt:lpstr>導入：工場のラインを考える</vt:lpstr>
      <vt:lpstr>パイプライン化による性能向上</vt:lpstr>
      <vt:lpstr>シングル・サイクル・プロセッサの動作</vt:lpstr>
      <vt:lpstr>もくじ</vt:lpstr>
      <vt:lpstr>ベースとなるシングル・サイクル・プロセッサ</vt:lpstr>
      <vt:lpstr>命令の実行フェーズ</vt:lpstr>
      <vt:lpstr>命令フェッチ</vt:lpstr>
      <vt:lpstr>命令デコード</vt:lpstr>
      <vt:lpstr>レジスタ読み出し</vt:lpstr>
      <vt:lpstr>実行</vt:lpstr>
      <vt:lpstr>レジスタ書き戻し</vt:lpstr>
      <vt:lpstr>ロードの場合：メモリ・アクセスが加わる</vt:lpstr>
      <vt:lpstr>各処理は基本的には左から右に流れる</vt:lpstr>
      <vt:lpstr>パイプライン化</vt:lpstr>
      <vt:lpstr>もくじ</vt:lpstr>
      <vt:lpstr>パイプライン化</vt:lpstr>
      <vt:lpstr>命令パイプラインの実行の様子</vt:lpstr>
      <vt:lpstr>パイプライン・チャートの見方 ここから先で多用されるので重要</vt:lpstr>
      <vt:lpstr>パイプライン化による性能（スループット）向上</vt:lpstr>
      <vt:lpstr>余談：実際の CPU を実行した場合のパイプライン</vt:lpstr>
      <vt:lpstr>パイプライン化の効果</vt:lpstr>
      <vt:lpstr>ステージを「どこで」切るか</vt:lpstr>
      <vt:lpstr>ステージを「どこで」切るか</vt:lpstr>
      <vt:lpstr>ステージを「どうやって」切るか</vt:lpstr>
      <vt:lpstr>パイプライン化（オーバーラップ）の実現方法</vt:lpstr>
      <vt:lpstr>余談：非同期回路やウェーブ・パイプライン</vt:lpstr>
      <vt:lpstr>ハザード</vt:lpstr>
      <vt:lpstr>もくじ</vt:lpstr>
      <vt:lpstr>ハザード</vt:lpstr>
      <vt:lpstr>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ARM（32ビット）の Load/Store Multiple (LDM/STM) 命令 ビットマスクで指定した最大16個のレジスタへのロードストアを行う 関数呼び出し/復帰の際の，レジスタの保存や復帰でよく使われる</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構造ハザードの解決方法</vt:lpstr>
      <vt:lpstr>解決方法３：マイクロ命令への変換</vt:lpstr>
      <vt:lpstr>マイクロ命令への変換の例</vt:lpstr>
      <vt:lpstr>マイクロ命令の分解の例</vt:lpstr>
      <vt:lpstr>時分割処理とマイクロ命令への分解の比較 I4 が終わる時間は変わらない</vt:lpstr>
      <vt:lpstr>マイクロ命令への分解の利点</vt:lpstr>
      <vt:lpstr>マイクロ命令への分解の利点</vt:lpstr>
      <vt:lpstr>マイクロ命令への分解の欠点</vt:lpstr>
      <vt:lpstr>AMD Bulldozer のチップ写真</vt:lpstr>
      <vt:lpstr>ARM Cortex-A15 の消費電力の割合</vt:lpstr>
      <vt:lpstr>マイクロ命令への分解の他の利点</vt:lpstr>
      <vt:lpstr>インテルの Core シリーズのエラッタのリスト 地味に結構バグってる</vt:lpstr>
      <vt:lpstr> Windows Update でこっそり更新されていたりもする </vt:lpstr>
      <vt:lpstr>余談：命令の歴史</vt:lpstr>
      <vt:lpstr>余談：命令の歴史</vt:lpstr>
      <vt:lpstr>構造ハザードのまとめ</vt:lpstr>
      <vt:lpstr>今日のまとめ</vt:lpstr>
      <vt:lpstr>出欠と感想</vt:lpstr>
      <vt:lpstr>質問や感想</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11895</cp:revision>
  <cp:lastPrinted>2014-12-10T13:40:48Z</cp:lastPrinted>
  <dcterms:created xsi:type="dcterms:W3CDTF">2014-11-17T10:53:59Z</dcterms:created>
  <dcterms:modified xsi:type="dcterms:W3CDTF">2024-06-03T05:09:42Z</dcterms:modified>
</cp:coreProperties>
</file>