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0"/>
  </p:notesMasterIdLst>
  <p:sldIdLst>
    <p:sldId id="440" r:id="rId2"/>
    <p:sldId id="512" r:id="rId3"/>
    <p:sldId id="513" r:id="rId4"/>
    <p:sldId id="610" r:id="rId5"/>
    <p:sldId id="578"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 id="597" r:id="rId25"/>
    <p:sldId id="598" r:id="rId26"/>
    <p:sldId id="599" r:id="rId27"/>
    <p:sldId id="600" r:id="rId28"/>
    <p:sldId id="601" r:id="rId29"/>
    <p:sldId id="602" r:id="rId30"/>
    <p:sldId id="603" r:id="rId31"/>
    <p:sldId id="604" r:id="rId32"/>
    <p:sldId id="605" r:id="rId33"/>
    <p:sldId id="606" r:id="rId34"/>
    <p:sldId id="607" r:id="rId35"/>
    <p:sldId id="608" r:id="rId36"/>
    <p:sldId id="612" r:id="rId37"/>
    <p:sldId id="611" r:id="rId38"/>
    <p:sldId id="516" r:id="rId39"/>
    <p:sldId id="517" r:id="rId40"/>
    <p:sldId id="518" r:id="rId41"/>
    <p:sldId id="519" r:id="rId42"/>
    <p:sldId id="514" r:id="rId43"/>
    <p:sldId id="520" r:id="rId44"/>
    <p:sldId id="521" r:id="rId45"/>
    <p:sldId id="522" r:id="rId46"/>
    <p:sldId id="523" r:id="rId47"/>
    <p:sldId id="524" r:id="rId48"/>
    <p:sldId id="525" r:id="rId49"/>
    <p:sldId id="526" r:id="rId50"/>
    <p:sldId id="527" r:id="rId51"/>
    <p:sldId id="528" r:id="rId52"/>
    <p:sldId id="529" r:id="rId53"/>
    <p:sldId id="530" r:id="rId54"/>
    <p:sldId id="531" r:id="rId55"/>
    <p:sldId id="532" r:id="rId56"/>
    <p:sldId id="535" r:id="rId57"/>
    <p:sldId id="534" r:id="rId58"/>
    <p:sldId id="536" r:id="rId59"/>
    <p:sldId id="537" r:id="rId60"/>
    <p:sldId id="539" r:id="rId61"/>
    <p:sldId id="538" r:id="rId62"/>
    <p:sldId id="540" r:id="rId63"/>
    <p:sldId id="541" r:id="rId64"/>
    <p:sldId id="542" r:id="rId65"/>
    <p:sldId id="533" r:id="rId66"/>
    <p:sldId id="548" r:id="rId67"/>
    <p:sldId id="543" r:id="rId68"/>
    <p:sldId id="546" r:id="rId69"/>
    <p:sldId id="547" r:id="rId70"/>
    <p:sldId id="544" r:id="rId71"/>
    <p:sldId id="613" r:id="rId72"/>
    <p:sldId id="549" r:id="rId73"/>
    <p:sldId id="554" r:id="rId74"/>
    <p:sldId id="555" r:id="rId75"/>
    <p:sldId id="553" r:id="rId76"/>
    <p:sldId id="552" r:id="rId77"/>
    <p:sldId id="551" r:id="rId78"/>
    <p:sldId id="556" r:id="rId79"/>
    <p:sldId id="557" r:id="rId80"/>
    <p:sldId id="550" r:id="rId81"/>
    <p:sldId id="559" r:id="rId82"/>
    <p:sldId id="560" r:id="rId83"/>
    <p:sldId id="561" r:id="rId84"/>
    <p:sldId id="562" r:id="rId85"/>
    <p:sldId id="563" r:id="rId86"/>
    <p:sldId id="565" r:id="rId87"/>
    <p:sldId id="614" r:id="rId88"/>
    <p:sldId id="639" r:id="rId89"/>
    <p:sldId id="648" r:id="rId90"/>
    <p:sldId id="649" r:id="rId91"/>
    <p:sldId id="660" r:id="rId92"/>
    <p:sldId id="615" r:id="rId93"/>
    <p:sldId id="651" r:id="rId94"/>
    <p:sldId id="653" r:id="rId95"/>
    <p:sldId id="654" r:id="rId96"/>
    <p:sldId id="650" r:id="rId97"/>
    <p:sldId id="652" r:id="rId98"/>
    <p:sldId id="655" r:id="rId99"/>
    <p:sldId id="656" r:id="rId100"/>
    <p:sldId id="657" r:id="rId101"/>
    <p:sldId id="658" r:id="rId102"/>
    <p:sldId id="659" r:id="rId103"/>
    <p:sldId id="673" r:id="rId104"/>
    <p:sldId id="661" r:id="rId105"/>
    <p:sldId id="662" r:id="rId106"/>
    <p:sldId id="663" r:id="rId107"/>
    <p:sldId id="664" r:id="rId108"/>
    <p:sldId id="665" r:id="rId10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2024/6/3</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48</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5180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49</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4982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50</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5381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63</a:t>
            </a:fld>
            <a:endParaRPr kumimoji="1" lang="ja-JP" altLang="en-US"/>
          </a:p>
        </p:txBody>
      </p:sp>
    </p:spTree>
    <p:extLst>
      <p:ext uri="{BB962C8B-B14F-4D97-AF65-F5344CB8AC3E}">
        <p14:creationId xmlns:p14="http://schemas.microsoft.com/office/powerpoint/2010/main" val="3632998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64</a:t>
            </a:fld>
            <a:endParaRPr kumimoji="1" lang="ja-JP" altLang="en-US"/>
          </a:p>
        </p:txBody>
      </p:sp>
    </p:spTree>
    <p:extLst>
      <p:ext uri="{BB962C8B-B14F-4D97-AF65-F5344CB8AC3E}">
        <p14:creationId xmlns:p14="http://schemas.microsoft.com/office/powerpoint/2010/main" val="296024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77</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78</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33</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34</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46</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94221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47</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65038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0124134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ops.info/table.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05</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マイクロ命令は完全に開発者から隠蔽されていますか？例えば構造ハザードが起きない，独自のマイクロ命令を追加して高速化を狙う，といった試みが存在するでしょうか？</a:t>
            </a:r>
          </a:p>
          <a:p>
            <a:endParaRPr kumimoji="1" lang="ja-JP" altLang="en-US" dirty="0"/>
          </a:p>
        </p:txBody>
      </p:sp>
    </p:spTree>
    <p:extLst>
      <p:ext uri="{BB962C8B-B14F-4D97-AF65-F5344CB8AC3E}">
        <p14:creationId xmlns:p14="http://schemas.microsoft.com/office/powerpoint/2010/main" val="2767954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構造ハザードが起きないという制約の下だとマイクロ命令の種類は多くはなさそうですが，種類数はどれくらいでしょうか？</a:t>
            </a:r>
          </a:p>
          <a:p>
            <a:endParaRPr kumimoji="1" lang="ja-JP" altLang="en-US" dirty="0"/>
          </a:p>
        </p:txBody>
      </p:sp>
    </p:spTree>
    <p:extLst>
      <p:ext uri="{BB962C8B-B14F-4D97-AF65-F5344CB8AC3E}">
        <p14:creationId xmlns:p14="http://schemas.microsoft.com/office/powerpoint/2010/main" val="2927206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p59</a:t>
            </a:r>
            <a:r>
              <a:rPr kumimoji="1" lang="ja-JP" altLang="en-US" dirty="0"/>
              <a:t>より、</a:t>
            </a:r>
            <a:r>
              <a:rPr kumimoji="1" lang="en-US" altLang="ja-JP" dirty="0"/>
              <a:t>L2 cache</a:t>
            </a:r>
            <a:r>
              <a:rPr kumimoji="1" lang="ja-JP" altLang="en-US" dirty="0"/>
              <a:t>は、命令とデータで分割されているが同じ箇所にまとまっているということでしょうか？</a:t>
            </a:r>
          </a:p>
        </p:txBody>
      </p:sp>
    </p:spTree>
    <p:extLst>
      <p:ext uri="{BB962C8B-B14F-4D97-AF65-F5344CB8AC3E}">
        <p14:creationId xmlns:p14="http://schemas.microsoft.com/office/powerpoint/2010/main" val="2545604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8" name="正方形/長方形 7"/>
          <p:cNvSpPr/>
          <p:nvPr/>
        </p:nvSpPr>
        <p:spPr bwMode="auto">
          <a:xfrm>
            <a:off x="2231974" y="1808982"/>
            <a:ext cx="1080012" cy="900009"/>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Decode</a:t>
            </a:r>
            <a:endParaRPr kumimoji="1" lang="ja-JP" altLang="en-US" sz="1400" b="1" dirty="0">
              <a:solidFill>
                <a:schemeClr val="bg1"/>
              </a:solidFill>
              <a:latin typeface="+mn-ea"/>
            </a:endParaRPr>
          </a:p>
        </p:txBody>
      </p:sp>
      <p:sp>
        <p:nvSpPr>
          <p:cNvPr id="9" name="正方形/長方形 8"/>
          <p:cNvSpPr/>
          <p:nvPr/>
        </p:nvSpPr>
        <p:spPr bwMode="auto">
          <a:xfrm>
            <a:off x="2231974" y="1358977"/>
            <a:ext cx="1080012" cy="450005"/>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Microcode</a:t>
            </a:r>
            <a:br>
              <a:rPr kumimoji="1" lang="en-US" altLang="ja-JP" sz="1400" b="1" dirty="0">
                <a:solidFill>
                  <a:schemeClr val="bg1"/>
                </a:solidFill>
                <a:latin typeface="+mn-ea"/>
              </a:rPr>
            </a:br>
            <a:r>
              <a:rPr kumimoji="1" lang="en-US" altLang="ja-JP" sz="1400" b="1" dirty="0">
                <a:solidFill>
                  <a:schemeClr val="bg1"/>
                </a:solidFill>
                <a:latin typeface="+mn-ea"/>
              </a:rPr>
              <a:t>ROM</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8236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マイクロコードに分解するのは構造ハザード解決以外にもパッチを当てれるようになるなどの利点があるようだが、</a:t>
            </a:r>
            <a:r>
              <a:rPr kumimoji="1" lang="en-US" altLang="ja-JP" dirty="0"/>
              <a:t>RISC-V</a:t>
            </a:r>
            <a:r>
              <a:rPr kumimoji="1" lang="ja-JP" altLang="en-US" dirty="0"/>
              <a:t>で真面目にチップを作るとなったときにはマイクロコードへの分解みたいなステージをいれるのかどうかは気になる</a:t>
            </a:r>
          </a:p>
        </p:txBody>
      </p:sp>
    </p:spTree>
    <p:extLst>
      <p:ext uri="{BB962C8B-B14F-4D97-AF65-F5344CB8AC3E}">
        <p14:creationId xmlns:p14="http://schemas.microsoft.com/office/powerpoint/2010/main" val="4074600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講義で紹介された</a:t>
            </a:r>
            <a:r>
              <a:rPr kumimoji="1" lang="en-US" altLang="ja-JP" dirty="0"/>
              <a:t>Intel</a:t>
            </a:r>
            <a:r>
              <a:rPr kumimoji="1" lang="ja-JP" altLang="en-US" dirty="0"/>
              <a:t>の</a:t>
            </a:r>
            <a:r>
              <a:rPr kumimoji="1" lang="en-US" altLang="ja-JP" dirty="0"/>
              <a:t>Errata List</a:t>
            </a:r>
            <a:r>
              <a:rPr kumimoji="1" lang="ja-JP" altLang="en-US" dirty="0"/>
              <a:t>を見てみると、対処法として「</a:t>
            </a:r>
            <a:r>
              <a:rPr kumimoji="1" lang="en-US" altLang="ja-JP" dirty="0"/>
              <a:t>It is possible for the BIOS to contain a workaround for this erratum.</a:t>
            </a:r>
            <a:r>
              <a:rPr kumimoji="1" lang="ja-JP" altLang="en-US" dirty="0"/>
              <a:t>」とされているエラッタが多いのですが、</a:t>
            </a:r>
            <a:r>
              <a:rPr kumimoji="1" lang="en-US" altLang="ja-JP" dirty="0"/>
              <a:t>BIOS</a:t>
            </a:r>
            <a:r>
              <a:rPr kumimoji="1" lang="ja-JP" altLang="en-US" dirty="0"/>
              <a:t>に</a:t>
            </a:r>
            <a:r>
              <a:rPr kumimoji="1" lang="en-US" altLang="ja-JP" dirty="0"/>
              <a:t>CPU</a:t>
            </a:r>
            <a:r>
              <a:rPr kumimoji="1" lang="ja-JP" altLang="en-US" dirty="0"/>
              <a:t>の挙動を変更する権限があるのでしょうか？</a:t>
            </a:r>
            <a:br>
              <a:rPr kumimoji="1" lang="en-US" altLang="ja-JP" dirty="0"/>
            </a:br>
            <a:br>
              <a:rPr kumimoji="1" lang="en-US" altLang="ja-JP" dirty="0"/>
            </a:br>
            <a:r>
              <a:rPr kumimoji="1" lang="ja-JP" altLang="en-US" dirty="0"/>
              <a:t>例えば、</a:t>
            </a:r>
            <a:r>
              <a:rPr kumimoji="1" lang="en-US" altLang="ja-JP" dirty="0"/>
              <a:t>TGL032</a:t>
            </a:r>
            <a:r>
              <a:rPr kumimoji="1" lang="ja-JP" altLang="en-US" dirty="0"/>
              <a:t>の概要は「</a:t>
            </a:r>
            <a:r>
              <a:rPr kumimoji="1" lang="en-US" altLang="ja-JP" dirty="0"/>
              <a:t>The processor may hang when exiting a Package (PKG) C9 or deeper state with a machine check exception (MCACOD=0402H, MSCOD=0471H).</a:t>
            </a:r>
            <a:r>
              <a:rPr kumimoji="1" lang="ja-JP" altLang="en-US" dirty="0"/>
              <a:t>」となっていますが、</a:t>
            </a:r>
            <a:r>
              <a:rPr kumimoji="1" lang="en-US" altLang="ja-JP" dirty="0"/>
              <a:t>BIOS</a:t>
            </a:r>
            <a:r>
              <a:rPr kumimoji="1" lang="ja-JP" altLang="en-US" dirty="0"/>
              <a:t>でこの</a:t>
            </a:r>
            <a:r>
              <a:rPr kumimoji="1" lang="en-US" altLang="ja-JP" dirty="0"/>
              <a:t>machine check exception</a:t>
            </a:r>
            <a:r>
              <a:rPr kumimoji="1" lang="ja-JP" altLang="en-US" dirty="0"/>
              <a:t>を握り潰す形でエラッタを回避するのでしょうか。</a:t>
            </a:r>
          </a:p>
        </p:txBody>
      </p:sp>
    </p:spTree>
    <p:extLst>
      <p:ext uri="{BB962C8B-B14F-4D97-AF65-F5344CB8AC3E}">
        <p14:creationId xmlns:p14="http://schemas.microsoft.com/office/powerpoint/2010/main" val="3206416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これと関連するかはわからないが、マイクロ命令分割と、並列処理を実現するための</a:t>
            </a:r>
            <a:r>
              <a:rPr kumimoji="1" lang="en-US" altLang="ja-JP" dirty="0"/>
              <a:t>atomic</a:t>
            </a:r>
            <a:r>
              <a:rPr kumimoji="1" lang="ja-JP" altLang="en-US" dirty="0"/>
              <a:t>な命令は両方存在して問題ないのか気になった。</a:t>
            </a:r>
          </a:p>
        </p:txBody>
      </p:sp>
    </p:spTree>
    <p:extLst>
      <p:ext uri="{BB962C8B-B14F-4D97-AF65-F5344CB8AC3E}">
        <p14:creationId xmlns:p14="http://schemas.microsoft.com/office/powerpoint/2010/main" val="692653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OS</a:t>
            </a:r>
            <a:r>
              <a:rPr kumimoji="1" lang="ja-JP" altLang="en-US" dirty="0"/>
              <a:t>側から</a:t>
            </a:r>
            <a:r>
              <a:rPr kumimoji="1" lang="en-US" altLang="ja-JP" dirty="0"/>
              <a:t>CPU</a:t>
            </a:r>
            <a:r>
              <a:rPr kumimoji="1" lang="ja-JP" altLang="en-US" dirty="0"/>
              <a:t>の挙動を変更できてしまうと、チートツールなどに用いられるような悪意のあるコードを挿入できるリスクは生じないのだろうかという疑問を持った。</a:t>
            </a:r>
          </a:p>
        </p:txBody>
      </p:sp>
    </p:spTree>
    <p:extLst>
      <p:ext uri="{BB962C8B-B14F-4D97-AF65-F5344CB8AC3E}">
        <p14:creationId xmlns:p14="http://schemas.microsoft.com/office/powerpoint/2010/main" val="2175837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x86_64</a:t>
            </a:r>
            <a:r>
              <a:rPr kumimoji="1" lang="ja-JP" altLang="en-US" dirty="0"/>
              <a:t>では</a:t>
            </a:r>
            <a:r>
              <a:rPr kumimoji="1" lang="en-US" altLang="ja-JP" dirty="0"/>
              <a:t>lea </a:t>
            </a:r>
            <a:r>
              <a:rPr kumimoji="1" lang="en-US" altLang="ja-JP" dirty="0" err="1"/>
              <a:t>eax</a:t>
            </a:r>
            <a:r>
              <a:rPr kumimoji="1" lang="en-US" altLang="ja-JP" dirty="0"/>
              <a:t>, [ebx+4]</a:t>
            </a:r>
            <a:r>
              <a:rPr kumimoji="1" lang="ja-JP" altLang="en-US" dirty="0"/>
              <a:t>のようなパイプラインの実装依存の</a:t>
            </a:r>
            <a:r>
              <a:rPr kumimoji="1" lang="en-US" altLang="ja-JP" dirty="0"/>
              <a:t>Zero-clock</a:t>
            </a:r>
            <a:r>
              <a:rPr kumimoji="1" lang="ja-JP" altLang="en-US" dirty="0"/>
              <a:t>命令を使ってる専用演算器は命令全体のクロック数に影響しますか？</a:t>
            </a:r>
          </a:p>
          <a:p>
            <a:r>
              <a:rPr kumimoji="1" lang="ja-JP" altLang="en-US" dirty="0"/>
              <a:t>それと、</a:t>
            </a:r>
            <a:r>
              <a:rPr kumimoji="1" lang="en-US" altLang="ja-JP" dirty="0"/>
              <a:t>intel 14</a:t>
            </a:r>
            <a:r>
              <a:rPr kumimoji="1" lang="ja-JP" altLang="en-US" dirty="0"/>
              <a:t>世代における高周波数の時の動作不具合は、構造ハザードと関係ありますか？</a:t>
            </a:r>
            <a:r>
              <a:rPr kumimoji="1" lang="en-US" altLang="ja-JP" dirty="0"/>
              <a:t>"</a:t>
            </a:r>
          </a:p>
          <a:p>
            <a:endParaRPr kumimoji="1" lang="ja-JP" altLang="en-US" dirty="0"/>
          </a:p>
        </p:txBody>
      </p:sp>
    </p:spTree>
    <p:extLst>
      <p:ext uri="{BB962C8B-B14F-4D97-AF65-F5344CB8AC3E}">
        <p14:creationId xmlns:p14="http://schemas.microsoft.com/office/powerpoint/2010/main" val="1542443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a:t>
            </a:r>
            <a:r>
              <a:rPr lang="en-US" altLang="ja-JP" dirty="0"/>
              <a:t>=</a:t>
            </a:r>
            <a:r>
              <a:rPr lang="ja-JP" altLang="en-US" dirty="0"/>
              <a:t>ハードではなにもしない）</a:t>
            </a:r>
          </a:p>
        </p:txBody>
      </p:sp>
      <p:sp>
        <p:nvSpPr>
          <p:cNvPr id="3" name="テキスト プレースホルダー 2"/>
          <p:cNvSpPr>
            <a:spLocks noGrp="1"/>
          </p:cNvSpPr>
          <p:nvPr>
            <p:ph type="body" sz="quarter" idx="10"/>
          </p:nvPr>
        </p:nvSpPr>
        <p:spPr>
          <a:xfrm>
            <a:off x="611956" y="4239009"/>
            <a:ext cx="8280092" cy="1799713"/>
          </a:xfrm>
        </p:spPr>
        <p:txBody>
          <a:bodyPr/>
          <a:lstStyle/>
          <a:p>
            <a:r>
              <a:rPr kumimoji="1" lang="ja-JP" altLang="en-US" dirty="0"/>
              <a:t>特になにも対策せず，</a:t>
            </a:r>
            <a:br>
              <a:rPr kumimoji="1" lang="en-US" altLang="ja-JP" dirty="0"/>
            </a:br>
            <a:r>
              <a:rPr kumimoji="1" lang="ja-JP" altLang="en-US" dirty="0">
                <a:solidFill>
                  <a:schemeClr val="accent5"/>
                </a:solidFill>
              </a:rPr>
              <a:t>「ある命令の結果は，数命令先まで見えない」と言う仕様にする</a:t>
            </a:r>
            <a:endParaRPr kumimoji="1" lang="en-US" altLang="ja-JP" dirty="0">
              <a:solidFill>
                <a:schemeClr val="accent5"/>
              </a:solidFill>
            </a:endParaRPr>
          </a:p>
          <a:p>
            <a:pPr lvl="1"/>
            <a:r>
              <a:rPr lang="ja-JP" altLang="en-US" dirty="0"/>
              <a:t>上の例だと </a:t>
            </a:r>
            <a:r>
              <a:rPr lang="en-US" altLang="ja-JP" dirty="0"/>
              <a:t>I1</a:t>
            </a:r>
            <a:r>
              <a:rPr lang="ja-JP" altLang="en-US" dirty="0" err="1"/>
              <a:t>，</a:t>
            </a:r>
            <a:r>
              <a:rPr lang="en-US" altLang="ja-JP" dirty="0"/>
              <a:t>I2</a:t>
            </a:r>
            <a:r>
              <a:rPr lang="ja-JP" altLang="en-US" dirty="0" err="1"/>
              <a:t>，</a:t>
            </a:r>
            <a:r>
              <a:rPr lang="en-US" altLang="ja-JP" dirty="0"/>
              <a:t>I3 </a:t>
            </a:r>
            <a:r>
              <a:rPr lang="ja-JP" altLang="en-US" dirty="0"/>
              <a:t>は，</a:t>
            </a:r>
            <a:r>
              <a:rPr lang="en-US" altLang="ja-JP" dirty="0"/>
              <a:t>I0 </a:t>
            </a:r>
            <a:r>
              <a:rPr lang="ja-JP" altLang="en-US" dirty="0"/>
              <a:t>の結果は見えない</a:t>
            </a:r>
            <a:endParaRPr lang="en-US" altLang="ja-JP" dirty="0"/>
          </a:p>
          <a:p>
            <a:pPr lvl="1"/>
            <a:r>
              <a:rPr lang="en-US" altLang="ja-JP" dirty="0"/>
              <a:t>I1</a:t>
            </a:r>
            <a:r>
              <a:rPr lang="ja-JP" altLang="en-US" dirty="0" err="1"/>
              <a:t>，</a:t>
            </a:r>
            <a:r>
              <a:rPr lang="en-US" altLang="ja-JP" dirty="0"/>
              <a:t>I2</a:t>
            </a:r>
            <a:r>
              <a:rPr lang="ja-JP" altLang="en-US" dirty="0" err="1"/>
              <a:t>，</a:t>
            </a:r>
            <a:r>
              <a:rPr lang="en-US" altLang="ja-JP" dirty="0"/>
              <a:t>I3 </a:t>
            </a:r>
            <a:r>
              <a:rPr lang="ja-JP" altLang="en-US" dirty="0"/>
              <a:t>には，</a:t>
            </a:r>
            <a:r>
              <a:rPr lang="en-US" altLang="ja-JP" dirty="0"/>
              <a:t>I0 </a:t>
            </a:r>
            <a:r>
              <a:rPr lang="ja-JP" altLang="en-US" dirty="0"/>
              <a:t>で </a:t>
            </a:r>
            <a:r>
              <a:rPr lang="en-US" altLang="ja-JP" dirty="0"/>
              <a:t>add </a:t>
            </a:r>
            <a:r>
              <a:rPr lang="ja-JP" altLang="en-US" dirty="0"/>
              <a:t>する前の値が見え続ける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6851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a:t>
            </a:r>
            <a:r>
              <a:rPr lang="en-US" altLang="ja-JP" dirty="0"/>
              <a:t>=</a:t>
            </a:r>
            <a:r>
              <a:rPr lang="ja-JP" altLang="en-US" dirty="0"/>
              <a:t>ハードではなにもしない）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この部分を「遅延スロット」と呼ぶ</a:t>
            </a:r>
            <a:endParaRPr lang="en-US" altLang="ja-JP" dirty="0"/>
          </a:p>
          <a:p>
            <a:pPr lvl="2"/>
            <a:r>
              <a:rPr lang="ja-JP" altLang="en-US" dirty="0"/>
              <a:t>この場合，遅延スロットが３命令分ある</a:t>
            </a:r>
            <a:endParaRPr lang="en-US" altLang="ja-JP" dirty="0"/>
          </a:p>
          <a:p>
            <a:pPr lvl="1"/>
            <a:r>
              <a:rPr lang="ja-JP" altLang="en-US" dirty="0"/>
              <a:t>遅延スロットへの命令挿入はコンパイラががんばる</a:t>
            </a:r>
            <a:endParaRPr lang="en-US" altLang="ja-JP" dirty="0"/>
          </a:p>
          <a:p>
            <a:pPr lvl="1"/>
            <a:r>
              <a:rPr lang="ja-JP" altLang="en-US" dirty="0"/>
              <a:t>人力でアセンブリ言語でがんばることもある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5"/>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5"/>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5"/>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後からパイプラインの段数や構造を変えると互換性がなくなる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78" name="直線コネクタ 77">
            <a:extLst>
              <a:ext uri="{FF2B5EF4-FFF2-40B4-BE49-F238E27FC236}">
                <a16:creationId xmlns:a16="http://schemas.microsoft.com/office/drawing/2014/main" id="{330A5556-B0E2-DE34-FB0E-A68C1366273E}"/>
              </a:ext>
            </a:extLst>
          </p:cNvPr>
          <p:cNvCxnSpPr>
            <a:cxnSpLocks/>
          </p:cNvCxnSpPr>
          <p:nvPr/>
        </p:nvCxnSpPr>
        <p:spPr bwMode="auto">
          <a:xfrm>
            <a:off x="6972716" y="1178975"/>
            <a:ext cx="0" cy="3510039"/>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の人が，次のサイクルにも結果を使える</a:t>
            </a:r>
            <a:r>
              <a:rPr lang="ja-JP" altLang="en-US" dirty="0"/>
              <a:t>ようレジスタに書くと同時に手元に結果をおいておく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直接後ろに渡せばいいのよ</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a:t>
            </a:r>
            <a:endParaRPr lang="en-US" altLang="ja-JP" dirty="0"/>
          </a:p>
          <a:p>
            <a:pPr marL="457200" indent="-457200">
              <a:buFont typeface="+mj-lt"/>
              <a:buAutoNum type="arabicPeriod"/>
            </a:pPr>
            <a:r>
              <a:rPr lang="ja-JP" altLang="en-US" dirty="0"/>
              <a:t>構造ハザード：ハード資源の不足に起因</a:t>
            </a:r>
            <a:endParaRPr lang="en-US" altLang="ja-JP" dirty="0"/>
          </a:p>
          <a:p>
            <a:pPr marL="457200" indent="-457200">
              <a:buFont typeface="+mj-lt"/>
              <a:buAutoNum type="arabicPeriod"/>
            </a:pPr>
            <a:r>
              <a:rPr lang="ja-JP" altLang="en-US" dirty="0"/>
              <a:t>構造ハザードの解決方法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251952" y="2708992"/>
            <a:ext cx="8640096" cy="3690041"/>
          </a:xfrm>
        </p:spPr>
        <p:txBody>
          <a:bodyPr/>
          <a:lstStyle/>
          <a:p>
            <a:r>
              <a:rPr kumimoji="1" lang="ja-JP" altLang="en-US" dirty="0"/>
              <a:t>演算器とフォワーディングを含むステージは１サイクルで処理する必要がある</a:t>
            </a:r>
            <a:endParaRPr kumimoji="1" lang="en-US" altLang="ja-JP" dirty="0"/>
          </a:p>
          <a:p>
            <a:pPr lvl="1"/>
            <a:r>
              <a:rPr kumimoji="1" lang="ja-JP" altLang="en-US" dirty="0"/>
              <a:t>実行ステージを演算とフォワーディングに分割すると，</a:t>
            </a:r>
            <a:br>
              <a:rPr kumimoji="1" lang="en-US" altLang="ja-JP" dirty="0"/>
            </a:br>
            <a:r>
              <a:rPr kumimoji="1" lang="ja-JP" altLang="en-US" dirty="0"/>
              <a:t>バブルを入れてるのと同じになってしまう</a:t>
            </a:r>
            <a:endParaRPr kumimoji="1" lang="en-US" altLang="ja-JP" dirty="0"/>
          </a:p>
          <a:p>
            <a:pPr lvl="1"/>
            <a:r>
              <a:rPr kumimoji="1" lang="ja-JP" altLang="en-US" dirty="0"/>
              <a:t>なので，ここはパイプライン化したくない</a:t>
            </a:r>
            <a:endParaRPr kumimoji="1" lang="en-US" altLang="ja-JP" dirty="0"/>
          </a:p>
          <a:p>
            <a:r>
              <a:rPr kumimoji="1" lang="en-US" altLang="ja-JP" dirty="0"/>
              <a:t>CPU </a:t>
            </a:r>
            <a:r>
              <a:rPr kumimoji="1" lang="ja-JP" altLang="en-US" dirty="0"/>
              <a:t>全体のクリティカル・パスになりやすい</a:t>
            </a:r>
            <a:endParaRPr kumimoji="1" lang="en-US" altLang="ja-JP" dirty="0"/>
          </a:p>
          <a:p>
            <a:pPr lvl="1"/>
            <a:r>
              <a:rPr kumimoji="1" lang="ja-JP" altLang="en-US" dirty="0"/>
              <a:t>１サイクルに多くの回路を詰め込む必要があるため</a:t>
            </a:r>
            <a:endParaRPr lang="en-US" altLang="ja-JP" dirty="0"/>
          </a:p>
          <a:p>
            <a:pPr lvl="1"/>
            <a:r>
              <a:rPr kumimoji="1" lang="ja-JP" altLang="en-US" dirty="0"/>
              <a:t>クロック周波数がここで決まることが多い</a:t>
            </a:r>
            <a:endParaRPr kumimoji="1" lang="en-US" altLang="ja-JP" dirty="0"/>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457200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02200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547201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0" name="Rectangle 72"/>
          <p:cNvSpPr>
            <a:spLocks noChangeArrowheads="1"/>
          </p:cNvSpPr>
          <p:nvPr/>
        </p:nvSpPr>
        <p:spPr bwMode="auto">
          <a:xfrm>
            <a:off x="637202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47201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592201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922015"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dirty="0">
                <a:latin typeface="+mn-lt"/>
                <a:ea typeface="+mn-ea"/>
              </a:rPr>
              <a:t>FWD</a:t>
            </a:r>
          </a:p>
        </p:txBody>
      </p:sp>
      <p:sp>
        <p:nvSpPr>
          <p:cNvPr id="34" name="Rectangle 72"/>
          <p:cNvSpPr>
            <a:spLocks noChangeArrowheads="1"/>
          </p:cNvSpPr>
          <p:nvPr/>
        </p:nvSpPr>
        <p:spPr bwMode="auto">
          <a:xfrm>
            <a:off x="727203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72203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682202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372020"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8" name="Rectangle 71"/>
          <p:cNvSpPr>
            <a:spLocks noChangeArrowheads="1"/>
          </p:cNvSpPr>
          <p:nvPr/>
        </p:nvSpPr>
        <p:spPr bwMode="auto">
          <a:xfrm>
            <a:off x="682202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dirty="0">
                <a:latin typeface="+mn-lt"/>
                <a:ea typeface="+mn-ea"/>
              </a:rPr>
              <a:t>FWD</a:t>
            </a:r>
          </a:p>
        </p:txBody>
      </p:sp>
    </p:spTree>
    <p:extLst>
      <p:ext uri="{BB962C8B-B14F-4D97-AF65-F5344CB8AC3E}">
        <p14:creationId xmlns:p14="http://schemas.microsoft.com/office/powerpoint/2010/main" val="96699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フォワーディングは，この演算器の部分の遅延を増やしてしまう</a:t>
            </a:r>
            <a:endParaRPr kumimoji="1" lang="en-US" altLang="ja-JP" dirty="0"/>
          </a:p>
          <a:p>
            <a:pPr lvl="1"/>
            <a:r>
              <a:rPr kumimoji="1" lang="ja-JP" altLang="en-US" dirty="0"/>
              <a:t>太線で描かれた，演算器の入力から始まるループが該当</a:t>
            </a:r>
            <a:endParaRPr kumimoji="1" lang="en-US" altLang="ja-JP" dirty="0"/>
          </a:p>
          <a:p>
            <a:pPr lvl="1"/>
            <a:r>
              <a:rPr kumimoji="1" lang="ja-JP" altLang="en-US" dirty="0"/>
              <a:t>クロック周波数の低下につながる</a:t>
            </a:r>
            <a:endParaRPr kumimoji="1" lang="en-US" altLang="ja-JP" dirty="0"/>
          </a:p>
        </p:txBody>
      </p:sp>
      <p:sp>
        <p:nvSpPr>
          <p:cNvPr id="4" name="フリーフォーム 3"/>
          <p:cNvSpPr>
            <a:spLocks noChangeArrowheads="1"/>
          </p:cNvSpPr>
          <p:nvPr/>
        </p:nvSpPr>
        <p:spPr bwMode="auto">
          <a:xfrm rot="-5400000">
            <a:off x="6597023"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6192018"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6192018"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6372019"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6416624"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922015"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6192018"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6192018"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922015"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922015"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742013"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742013"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7452032"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902037"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27" name="正方形/長方形 26"/>
          <p:cNvSpPr/>
          <p:nvPr/>
        </p:nvSpPr>
        <p:spPr bwMode="auto">
          <a:xfrm>
            <a:off x="701957"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4752002"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203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latin typeface="Consolas" panose="020B0609020204030204" pitchFamily="49" charset="0"/>
              </a:rPr>
              <a:t>I1</a:t>
            </a:r>
            <a:r>
              <a:rPr kumimoji="1" lang="en-US" altLang="ja-JP" dirty="0"/>
              <a:t> </a:t>
            </a:r>
            <a:r>
              <a:rPr kumimoji="1" lang="ja-JP" altLang="en-US" dirty="0"/>
              <a:t>は，</a:t>
            </a:r>
            <a:r>
              <a:rPr kumimoji="1" lang="en-US" altLang="ja-JP" dirty="0">
                <a:latin typeface="Consolas" panose="020B0609020204030204" pitchFamily="49" charset="0"/>
              </a:rPr>
              <a:t>I0</a:t>
            </a:r>
            <a:r>
              <a:rPr kumimoji="1" lang="en-US" altLang="ja-JP" dirty="0"/>
              <a:t>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3155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a:t>
            </a:r>
            <a:r>
              <a:rPr kumimoji="1" lang="en-US" altLang="ja-JP" dirty="0"/>
              <a:t>MT: Multi threading</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広義のマルチスレッド：</a:t>
            </a:r>
            <a:endParaRPr kumimoji="1" lang="en-US" altLang="ja-JP" dirty="0"/>
          </a:p>
          <a:p>
            <a:pPr lvl="1"/>
            <a:r>
              <a:rPr kumimoji="1" lang="ja-JP" altLang="en-US" dirty="0"/>
              <a:t>コンテキスト（</a:t>
            </a:r>
            <a:r>
              <a:rPr kumimoji="1" lang="en-US" altLang="ja-JP" dirty="0"/>
              <a:t>PC </a:t>
            </a:r>
            <a:r>
              <a:rPr kumimoji="1" lang="ja-JP" altLang="en-US" dirty="0"/>
              <a:t>やレジスタ）を複数持つこと</a:t>
            </a:r>
            <a:endParaRPr kumimoji="1" lang="en-US" altLang="ja-JP" dirty="0"/>
          </a:p>
          <a:p>
            <a:r>
              <a:rPr lang="ja-JP" altLang="en-US" dirty="0"/>
              <a:t>ソフトウェアにおけるマルチスレッド</a:t>
            </a:r>
            <a:endParaRPr lang="en-US" altLang="ja-JP" dirty="0"/>
          </a:p>
          <a:p>
            <a:pPr lvl="1"/>
            <a:r>
              <a:rPr lang="en-US" altLang="ja-JP" dirty="0" err="1"/>
              <a:t>pthread</a:t>
            </a:r>
            <a:r>
              <a:rPr lang="en-US" altLang="ja-JP" dirty="0"/>
              <a:t> </a:t>
            </a:r>
            <a:r>
              <a:rPr lang="ja-JP" altLang="en-US" dirty="0"/>
              <a:t>とか</a:t>
            </a:r>
            <a:endParaRPr lang="en-US" altLang="ja-JP" dirty="0"/>
          </a:p>
          <a:p>
            <a:pPr lvl="1"/>
            <a:r>
              <a:rPr kumimoji="1" lang="ja-JP" altLang="en-US" dirty="0"/>
              <a:t>複数のコンテキストが並列して動作</a:t>
            </a:r>
            <a:endParaRPr kumimoji="1" lang="en-US" altLang="ja-JP" dirty="0"/>
          </a:p>
          <a:p>
            <a:r>
              <a:rPr kumimoji="1" lang="ja-JP" altLang="en-US" dirty="0"/>
              <a:t>ハードウェア</a:t>
            </a:r>
            <a:r>
              <a:rPr lang="ja-JP" altLang="en-US" dirty="0"/>
              <a:t>における</a:t>
            </a:r>
            <a:r>
              <a:rPr kumimoji="1" lang="ja-JP" altLang="en-US" dirty="0"/>
              <a:t>マルチスレッド</a:t>
            </a:r>
            <a:endParaRPr kumimoji="1" lang="en-US" altLang="ja-JP" dirty="0"/>
          </a:p>
          <a:p>
            <a:pPr lvl="1"/>
            <a:r>
              <a:rPr kumimoji="1" lang="ja-JP" altLang="en-US" dirty="0"/>
              <a:t>ひとつの </a:t>
            </a:r>
            <a:r>
              <a:rPr kumimoji="1" lang="en-US" altLang="ja-JP" dirty="0"/>
              <a:t>CPU </a:t>
            </a:r>
            <a:r>
              <a:rPr kumimoji="1" lang="ja-JP" altLang="en-US" dirty="0"/>
              <a:t>内に複数のコンテキストを複数持つ</a:t>
            </a:r>
            <a:endParaRPr kumimoji="1" lang="en-US" altLang="ja-JP" dirty="0"/>
          </a:p>
          <a:p>
            <a:pPr lvl="1"/>
            <a:r>
              <a:rPr kumimoji="1" lang="ja-JP" altLang="en-US" dirty="0"/>
              <a:t>次ページの方法は「細粒度マルチスレッディング」と呼ぶ</a:t>
            </a:r>
            <a:endParaRPr kumimoji="1" lang="en-US" altLang="ja-JP" dirty="0"/>
          </a:p>
          <a:p>
            <a:pPr lvl="2"/>
            <a:r>
              <a:rPr lang="ja-JP" altLang="en-US" dirty="0"/>
              <a:t>ハードウェアのマルチスレッドは，</a:t>
            </a:r>
            <a:r>
              <a:rPr kumimoji="1" lang="ja-JP" altLang="en-US" dirty="0"/>
              <a:t>他にもいろいろある</a:t>
            </a:r>
            <a:endParaRPr kumimoji="1" lang="en-US" altLang="ja-JP" dirty="0"/>
          </a:p>
          <a:p>
            <a:pPr lvl="2"/>
            <a:r>
              <a:rPr kumimoji="1" lang="ja-JP" altLang="en-US" dirty="0"/>
              <a:t>「粗粒度 </a:t>
            </a:r>
            <a:r>
              <a:rPr kumimoji="1" lang="en-US" altLang="ja-JP" dirty="0"/>
              <a:t>MT</a:t>
            </a:r>
            <a:r>
              <a:rPr kumimoji="1" lang="ja-JP" altLang="en-US" dirty="0"/>
              <a:t>」「同時 </a:t>
            </a:r>
            <a:r>
              <a:rPr kumimoji="1" lang="en-US" altLang="ja-JP" dirty="0"/>
              <a:t>MT</a:t>
            </a:r>
            <a:r>
              <a:rPr kumimoji="1" lang="ja-JP" altLang="en-US" dirty="0"/>
              <a:t>」など</a:t>
            </a:r>
          </a:p>
        </p:txBody>
      </p:sp>
    </p:spTree>
    <p:extLst>
      <p:ext uri="{BB962C8B-B14F-4D97-AF65-F5344CB8AC3E}">
        <p14:creationId xmlns:p14="http://schemas.microsoft.com/office/powerpoint/2010/main" val="2937966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マルチスレッディング</a:t>
            </a:r>
            <a:endParaRPr kumimoji="1" lang="ja-JP" altLang="en-US" dirty="0"/>
          </a:p>
        </p:txBody>
      </p:sp>
      <p:sp>
        <p:nvSpPr>
          <p:cNvPr id="3" name="テキスト プレースホルダー 2"/>
          <p:cNvSpPr>
            <a:spLocks noGrp="1"/>
          </p:cNvSpPr>
          <p:nvPr>
            <p:ph type="body" sz="quarter" idx="10"/>
          </p:nvPr>
        </p:nvSpPr>
        <p:spPr>
          <a:xfrm>
            <a:off x="611956" y="4779015"/>
            <a:ext cx="8280092" cy="1529710"/>
          </a:xfrm>
        </p:spPr>
        <p:txBody>
          <a:bodyPr/>
          <a:lstStyle/>
          <a:p>
            <a:r>
              <a:rPr kumimoji="1" lang="en-US" altLang="ja-JP" dirty="0"/>
              <a:t>Th0 </a:t>
            </a:r>
            <a:r>
              <a:rPr kumimoji="1" lang="ja-JP" altLang="en-US" dirty="0"/>
              <a:t>から </a:t>
            </a:r>
            <a:r>
              <a:rPr kumimoji="1" lang="en-US" altLang="ja-JP" dirty="0"/>
              <a:t>Th3 </a:t>
            </a:r>
            <a:r>
              <a:rPr kumimoji="1" lang="ja-JP" altLang="en-US" dirty="0" err="1"/>
              <a:t>までの</a:t>
            </a:r>
            <a:r>
              <a:rPr kumimoji="1" lang="en-US" altLang="ja-JP" dirty="0"/>
              <a:t>4</a:t>
            </a:r>
            <a:r>
              <a:rPr kumimoji="1" lang="ja-JP" altLang="en-US" dirty="0" err="1"/>
              <a:t>つの</a:t>
            </a:r>
            <a:r>
              <a:rPr kumimoji="1" lang="ja-JP" altLang="en-US" dirty="0"/>
              <a:t>スレッドの命令を順に実行</a:t>
            </a:r>
            <a:endParaRPr kumimoji="1" lang="en-US" altLang="ja-JP" dirty="0"/>
          </a:p>
          <a:p>
            <a:pPr lvl="1"/>
            <a:r>
              <a:rPr kumimoji="1" lang="ja-JP" altLang="en-US" dirty="0"/>
              <a:t>各スレッドは独立しているので，お互いの結果を読むことはない</a:t>
            </a:r>
            <a:endParaRPr kumimoji="1" lang="en-US" altLang="ja-JP" dirty="0"/>
          </a:p>
          <a:p>
            <a:r>
              <a:rPr lang="en-US" altLang="ja-JP" dirty="0"/>
              <a:t>Th0 </a:t>
            </a:r>
            <a:r>
              <a:rPr lang="ja-JP" altLang="en-US" dirty="0"/>
              <a:t>に戻ってくる頃には，前回の </a:t>
            </a:r>
            <a:r>
              <a:rPr lang="en-US" altLang="ja-JP" dirty="0"/>
              <a:t>Th0 </a:t>
            </a:r>
            <a:r>
              <a:rPr lang="ja-JP" altLang="en-US" dirty="0"/>
              <a:t>の結果が書き込まれている</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395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マルチスレッディングの利点と欠点</a:t>
            </a:r>
          </a:p>
        </p:txBody>
      </p:sp>
      <p:sp>
        <p:nvSpPr>
          <p:cNvPr id="3" name="テキスト プレースホルダー 2"/>
          <p:cNvSpPr>
            <a:spLocks noGrp="1"/>
          </p:cNvSpPr>
          <p:nvPr>
            <p:ph type="body" sz="quarter" idx="10"/>
          </p:nvPr>
        </p:nvSpPr>
        <p:spPr/>
        <p:txBody>
          <a:bodyPr/>
          <a:lstStyle/>
          <a:p>
            <a:endParaRPr kumimoji="1" lang="en-US" altLang="ja-JP" dirty="0"/>
          </a:p>
          <a:p>
            <a:r>
              <a:rPr kumimoji="1" lang="ja-JP" altLang="en-US" dirty="0"/>
              <a:t>利点：</a:t>
            </a:r>
            <a:endParaRPr kumimoji="1" lang="en-US" altLang="ja-JP" dirty="0"/>
          </a:p>
          <a:p>
            <a:pPr lvl="1"/>
            <a:r>
              <a:rPr kumimoji="1" lang="ja-JP" altLang="en-US" dirty="0"/>
              <a:t>他の方法のような問題がおきない</a:t>
            </a:r>
            <a:endParaRPr kumimoji="1" lang="en-US" altLang="ja-JP" dirty="0"/>
          </a:p>
          <a:p>
            <a:pPr lvl="2"/>
            <a:r>
              <a:rPr kumimoji="1" lang="ja-JP" altLang="en-US" dirty="0"/>
              <a:t>理想的にはバブルも発生せず，クロックも落ちない</a:t>
            </a:r>
            <a:endParaRPr kumimoji="1" lang="en-US" altLang="ja-JP" dirty="0"/>
          </a:p>
          <a:p>
            <a:pPr lvl="1"/>
            <a:r>
              <a:rPr kumimoji="1" lang="ja-JP" altLang="en-US" dirty="0"/>
              <a:t>演算器をパイプライン化しても性能に影響がない</a:t>
            </a:r>
            <a:endParaRPr kumimoji="1" lang="en-US" altLang="ja-JP" dirty="0"/>
          </a:p>
          <a:p>
            <a:pPr lvl="2"/>
            <a:r>
              <a:rPr kumimoji="1" lang="ja-JP" altLang="en-US" dirty="0"/>
              <a:t>他のスレッドを実行して時間をつぶしていればよい</a:t>
            </a:r>
            <a:endParaRPr kumimoji="1" lang="en-US" altLang="ja-JP" dirty="0"/>
          </a:p>
          <a:p>
            <a:r>
              <a:rPr kumimoji="1" lang="ja-JP" altLang="en-US" dirty="0"/>
              <a:t>欠点：</a:t>
            </a:r>
            <a:endParaRPr kumimoji="1" lang="en-US" altLang="ja-JP" dirty="0"/>
          </a:p>
          <a:p>
            <a:pPr marL="817200" lvl="1" indent="-457200">
              <a:buFont typeface="+mj-lt"/>
              <a:buAutoNum type="arabicPeriod"/>
            </a:pPr>
            <a:r>
              <a:rPr kumimoji="1" lang="ja-JP" altLang="en-US" dirty="0"/>
              <a:t>動かすスレッドがない場合は，止めておくしかない</a:t>
            </a:r>
            <a:endParaRPr kumimoji="1" lang="en-US" altLang="ja-JP" dirty="0"/>
          </a:p>
          <a:p>
            <a:pPr lvl="2"/>
            <a:r>
              <a:rPr lang="en-US" altLang="ja-JP" dirty="0"/>
              <a:t>GPU </a:t>
            </a:r>
            <a:r>
              <a:rPr lang="ja-JP" altLang="en-US" dirty="0"/>
              <a:t>等ではスレッドが大量にあるので，問題とならない</a:t>
            </a:r>
            <a:endParaRPr lang="en-US" altLang="ja-JP" dirty="0"/>
          </a:p>
          <a:p>
            <a:pPr lvl="2"/>
            <a:r>
              <a:rPr kumimoji="1" lang="en-US" altLang="ja-JP" dirty="0"/>
              <a:t>GPU </a:t>
            </a:r>
            <a:r>
              <a:rPr kumimoji="1" lang="ja-JP" altLang="en-US" dirty="0"/>
              <a:t>ではループの各周がスレッドになっているイメージ</a:t>
            </a:r>
            <a:endParaRPr kumimoji="1" lang="en-US" altLang="ja-JP" dirty="0"/>
          </a:p>
          <a:p>
            <a:pPr marL="817200" lvl="1" indent="-457200">
              <a:buFont typeface="+mj-lt"/>
              <a:buAutoNum type="arabicPeriod"/>
            </a:pPr>
            <a:r>
              <a:rPr lang="ja-JP" altLang="en-US" dirty="0"/>
              <a:t>スレッド数分のレジスタを持つ必要があるのでハードが大きい</a:t>
            </a:r>
            <a:endParaRPr lang="en-US" altLang="ja-JP" dirty="0"/>
          </a:p>
          <a:p>
            <a:pPr lvl="2"/>
            <a:endParaRPr kumimoji="1" lang="ja-JP" altLang="en-US" dirty="0"/>
          </a:p>
        </p:txBody>
      </p:sp>
    </p:spTree>
    <p:extLst>
      <p:ext uri="{BB962C8B-B14F-4D97-AF65-F5344CB8AC3E}">
        <p14:creationId xmlns:p14="http://schemas.microsoft.com/office/powerpoint/2010/main" val="453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データ・ハザードのまとめ</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050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制御ハザード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sz="1800" dirty="0"/>
              <a:t>解消方法</a:t>
            </a:r>
            <a:endParaRPr lang="en-US" altLang="ja-JP" sz="1800" dirty="0"/>
          </a:p>
          <a:p>
            <a:pPr marL="817200" lvl="1" indent="-457200">
              <a:buFont typeface="+mj-lt"/>
              <a:buAutoNum type="arabicPeriod"/>
            </a:pPr>
            <a:r>
              <a:rPr lang="ja-JP" altLang="en-US" sz="1800" dirty="0"/>
              <a:t>ストールさせる</a:t>
            </a:r>
            <a:endParaRPr lang="en-US" altLang="ja-JP" sz="1800" dirty="0"/>
          </a:p>
          <a:p>
            <a:pPr marL="817200" lvl="1" indent="-457200">
              <a:buFont typeface="+mj-lt"/>
              <a:buAutoNum type="arabicPeriod"/>
            </a:pPr>
            <a:r>
              <a:rPr lang="ja-JP" altLang="en-US" sz="1800" dirty="0"/>
              <a:t>遅延スロット（なにもしない）</a:t>
            </a:r>
            <a:endParaRPr lang="en-US" altLang="ja-JP" sz="1800" dirty="0"/>
          </a:p>
          <a:p>
            <a:pPr marL="817200" lvl="1" indent="-457200">
              <a:buFont typeface="+mj-lt"/>
              <a:buAutoNum type="arabicPeriod"/>
            </a:pPr>
            <a:r>
              <a:rPr lang="ja-JP" altLang="en-US" sz="1800" dirty="0"/>
              <a:t>マルチスレッディング</a:t>
            </a:r>
            <a:br>
              <a:rPr lang="en-US" altLang="ja-JP" sz="1800" dirty="0"/>
            </a:br>
            <a:endParaRPr lang="en-US" altLang="ja-JP" sz="1800" dirty="0"/>
          </a:p>
          <a:p>
            <a:pPr lvl="1"/>
            <a:r>
              <a:rPr lang="ja-JP" altLang="en-US" sz="1800" dirty="0"/>
              <a:t>上記３までは，基本的にデータ・ハザードと同様にして適用できる</a:t>
            </a:r>
            <a:endParaRPr lang="en-US" altLang="ja-JP" sz="1800" dirty="0"/>
          </a:p>
          <a:p>
            <a:pPr lvl="2"/>
            <a:r>
              <a:rPr lang="ja-JP" altLang="en-US" sz="1800" dirty="0"/>
              <a:t>ただしフォワーディングは制御ハザードでは意味的に無理</a:t>
            </a:r>
            <a:br>
              <a:rPr lang="en-US" altLang="ja-JP" sz="1800" dirty="0"/>
            </a:br>
            <a:endParaRPr lang="en-US" altLang="ja-JP" sz="1800" dirty="0"/>
          </a:p>
          <a:p>
            <a:pPr marL="817200" lvl="1" indent="-457200">
              <a:buFont typeface="+mj-lt"/>
              <a:buAutoNum type="arabicPeriod" startAt="4"/>
            </a:pPr>
            <a:r>
              <a:rPr lang="ja-JP" altLang="en-US" sz="1800" b="1" dirty="0"/>
              <a:t>分岐予測による投機実行</a:t>
            </a:r>
            <a:endParaRPr kumimoji="1" lang="ja-JP" altLang="en-US" sz="1800"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命令パイプラインと性能</a:t>
            </a:r>
            <a:endParaRPr kumimoji="1" lang="en-US" altLang="ja-JP" b="1" dirty="0"/>
          </a:p>
        </p:txBody>
      </p:sp>
    </p:spTree>
    <p:extLst>
      <p:ext uri="{BB962C8B-B14F-4D97-AF65-F5344CB8AC3E}">
        <p14:creationId xmlns:p14="http://schemas.microsoft.com/office/powerpoint/2010/main" val="2650633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b="1" dirty="0"/>
              <a:t>命令パイプラインと性能</a:t>
            </a:r>
            <a:endParaRPr kumimoji="1" lang="en-US" altLang="ja-JP" b="1"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1355634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66836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パイプライン化の効果：</a:t>
            </a:r>
            <a:endParaRPr lang="en-US" altLang="ja-JP" dirty="0"/>
          </a:p>
          <a:p>
            <a:pPr lvl="1"/>
            <a:r>
              <a:rPr kumimoji="1" lang="ja-JP" altLang="en-US" dirty="0"/>
              <a:t>スループットの向上</a:t>
            </a:r>
            <a:endParaRPr kumimoji="1" lang="en-US" altLang="ja-JP" dirty="0"/>
          </a:p>
          <a:p>
            <a:pPr lvl="1"/>
            <a:r>
              <a:rPr kumimoji="1" lang="en-US" altLang="ja-JP" dirty="0"/>
              <a:t>= </a:t>
            </a:r>
            <a:r>
              <a:rPr kumimoji="1" lang="ja-JP" altLang="en-US" dirty="0"/>
              <a:t>単位時間あたりに処理できる命令の数の増加</a:t>
            </a:r>
            <a:endParaRPr kumimoji="1" lang="en-US" altLang="ja-JP" dirty="0"/>
          </a:p>
          <a:p>
            <a:pPr lvl="1"/>
            <a:r>
              <a:rPr kumimoji="1" lang="en-US" altLang="ja-JP" dirty="0"/>
              <a:t>= </a:t>
            </a:r>
            <a:r>
              <a:rPr kumimoji="1" lang="ja-JP" altLang="en-US" dirty="0">
                <a:solidFill>
                  <a:schemeClr val="accent5"/>
                </a:solidFill>
              </a:rPr>
              <a:t>動作クロック周波数の向上</a:t>
            </a:r>
            <a:endParaRPr kumimoji="1" lang="en-US" altLang="ja-JP" dirty="0">
              <a:solidFill>
                <a:schemeClr val="accent5"/>
              </a:solidFill>
            </a:endParaRPr>
          </a:p>
        </p:txBody>
      </p:sp>
    </p:spTree>
    <p:extLst>
      <p:ext uri="{BB962C8B-B14F-4D97-AF65-F5344CB8AC3E}">
        <p14:creationId xmlns:p14="http://schemas.microsoft.com/office/powerpoint/2010/main" val="292644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lang="ja-JP" altLang="en-US" b="1" dirty="0"/>
              <a:t>非構造ハザード</a:t>
            </a:r>
            <a:endParaRPr lang="ja-JP" altLang="en-US" dirty="0"/>
          </a:p>
        </p:txBody>
      </p:sp>
    </p:spTree>
    <p:extLst>
      <p:ext uri="{BB962C8B-B14F-4D97-AF65-F5344CB8AC3E}">
        <p14:creationId xmlns:p14="http://schemas.microsoft.com/office/powerpoint/2010/main" val="3254046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2" name="直線コネクタ 181"/>
          <p:cNvCxnSpPr/>
          <p:nvPr/>
        </p:nvCxnSpPr>
        <p:spPr bwMode="auto">
          <a:xfrm flipV="1">
            <a:off x="214197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21" name="直線コネクタ 20"/>
          <p:cNvCxnSpPr/>
          <p:nvPr/>
        </p:nvCxnSpPr>
        <p:spPr bwMode="auto">
          <a:xfrm flipV="1">
            <a:off x="124196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78" name="直線コネクタ 177"/>
          <p:cNvCxnSpPr/>
          <p:nvPr/>
        </p:nvCxnSpPr>
        <p:spPr bwMode="auto">
          <a:xfrm flipH="1" flipV="1">
            <a:off x="3491988" y="1358977"/>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79" name="直線コネクタ 178"/>
          <p:cNvCxnSpPr/>
          <p:nvPr/>
        </p:nvCxnSpPr>
        <p:spPr bwMode="auto">
          <a:xfrm flipV="1">
            <a:off x="574201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0" name="直線コネクタ 179"/>
          <p:cNvCxnSpPr/>
          <p:nvPr/>
        </p:nvCxnSpPr>
        <p:spPr bwMode="auto">
          <a:xfrm flipV="1">
            <a:off x="124196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1" name="直線コネクタ 180"/>
          <p:cNvCxnSpPr/>
          <p:nvPr/>
        </p:nvCxnSpPr>
        <p:spPr bwMode="auto">
          <a:xfrm flipH="1" flipV="1">
            <a:off x="1691968"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27" name="直線コネクタ 126"/>
          <p:cNvCxnSpPr/>
          <p:nvPr/>
        </p:nvCxnSpPr>
        <p:spPr bwMode="auto">
          <a:xfrm>
            <a:off x="521955" y="2403147"/>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パイプライン化によるクロック周期の短縮</a:t>
            </a:r>
            <a:br>
              <a:rPr lang="en-US" altLang="ja-JP" dirty="0"/>
            </a:br>
            <a:r>
              <a:rPr lang="ja-JP" altLang="en-US" sz="2000" dirty="0"/>
              <a:t>クロックの立ち上がりごとに，１命令が処理</a:t>
            </a:r>
            <a:endParaRPr kumimoji="1" lang="ja-JP" altLang="en-US" dirty="0"/>
          </a:p>
        </p:txBody>
      </p:sp>
      <p:cxnSp>
        <p:nvCxnSpPr>
          <p:cNvPr id="96" name="直線矢印コネクタ 95"/>
          <p:cNvCxnSpPr/>
          <p:nvPr/>
        </p:nvCxnSpPr>
        <p:spPr bwMode="auto">
          <a:xfrm>
            <a:off x="611956" y="1268976"/>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149008"/>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521955"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371674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258987"/>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338999"/>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194839"/>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5373180"/>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522902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67902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859027"/>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62" name="グループ化 161"/>
          <p:cNvGrpSpPr/>
          <p:nvPr/>
        </p:nvGrpSpPr>
        <p:grpSpPr>
          <a:xfrm>
            <a:off x="1241963" y="2223145"/>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158997"/>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cxnSp>
        <p:nvCxnSpPr>
          <p:cNvPr id="78" name="直線コネクタ 77"/>
          <p:cNvCxnSpPr/>
          <p:nvPr/>
        </p:nvCxnSpPr>
        <p:spPr bwMode="auto">
          <a:xfrm flipV="1">
            <a:off x="124196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79" name="直線コネクタ 78"/>
          <p:cNvCxnSpPr/>
          <p:nvPr/>
        </p:nvCxnSpPr>
        <p:spPr bwMode="auto">
          <a:xfrm flipH="1">
            <a:off x="124196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0" name="直線コネクタ 79"/>
          <p:cNvCxnSpPr/>
          <p:nvPr/>
        </p:nvCxnSpPr>
        <p:spPr bwMode="auto">
          <a:xfrm flipV="1">
            <a:off x="232197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1" name="直線コネクタ 80"/>
          <p:cNvCxnSpPr/>
          <p:nvPr/>
        </p:nvCxnSpPr>
        <p:spPr bwMode="auto">
          <a:xfrm flipH="1">
            <a:off x="232197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2" name="直線コネクタ 81"/>
          <p:cNvCxnSpPr/>
          <p:nvPr/>
        </p:nvCxnSpPr>
        <p:spPr bwMode="auto">
          <a:xfrm flipV="1">
            <a:off x="349198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3" name="直線コネクタ 82"/>
          <p:cNvCxnSpPr/>
          <p:nvPr/>
        </p:nvCxnSpPr>
        <p:spPr bwMode="auto">
          <a:xfrm flipH="1">
            <a:off x="3491989"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4" name="直線コネクタ 83"/>
          <p:cNvCxnSpPr/>
          <p:nvPr/>
        </p:nvCxnSpPr>
        <p:spPr bwMode="auto">
          <a:xfrm flipV="1">
            <a:off x="4572000"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5" name="直線コネクタ 84"/>
          <p:cNvCxnSpPr/>
          <p:nvPr/>
        </p:nvCxnSpPr>
        <p:spPr bwMode="auto">
          <a:xfrm flipH="1">
            <a:off x="4572000"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6" name="直線コネクタ 85"/>
          <p:cNvCxnSpPr/>
          <p:nvPr/>
        </p:nvCxnSpPr>
        <p:spPr bwMode="auto">
          <a:xfrm flipV="1">
            <a:off x="574201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7" name="直線コネクタ 86"/>
          <p:cNvCxnSpPr/>
          <p:nvPr/>
        </p:nvCxnSpPr>
        <p:spPr bwMode="auto">
          <a:xfrm flipH="1">
            <a:off x="574201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p:nvPr/>
        </p:nvCxnSpPr>
        <p:spPr bwMode="auto">
          <a:xfrm flipV="1">
            <a:off x="682202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9" name="直線コネクタ 88"/>
          <p:cNvCxnSpPr/>
          <p:nvPr/>
        </p:nvCxnSpPr>
        <p:spPr bwMode="auto">
          <a:xfrm flipH="1">
            <a:off x="682202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0" name="直線コネクタ 89"/>
          <p:cNvCxnSpPr/>
          <p:nvPr/>
        </p:nvCxnSpPr>
        <p:spPr bwMode="auto">
          <a:xfrm flipV="1">
            <a:off x="799203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1" name="直線コネクタ 90"/>
          <p:cNvCxnSpPr/>
          <p:nvPr/>
        </p:nvCxnSpPr>
        <p:spPr bwMode="auto">
          <a:xfrm flipV="1">
            <a:off x="124196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2" name="直線コネクタ 91"/>
          <p:cNvCxnSpPr/>
          <p:nvPr/>
        </p:nvCxnSpPr>
        <p:spPr bwMode="auto">
          <a:xfrm flipH="1">
            <a:off x="124196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H="1" flipV="1">
            <a:off x="146700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V="1">
            <a:off x="146700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8" name="直線コネクタ 107"/>
          <p:cNvCxnSpPr/>
          <p:nvPr/>
        </p:nvCxnSpPr>
        <p:spPr bwMode="auto">
          <a:xfrm flipV="1">
            <a:off x="169196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9" name="直線コネクタ 108"/>
          <p:cNvCxnSpPr/>
          <p:nvPr/>
        </p:nvCxnSpPr>
        <p:spPr bwMode="auto">
          <a:xfrm flipH="1">
            <a:off x="169197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0" name="直線コネクタ 109"/>
          <p:cNvCxnSpPr/>
          <p:nvPr/>
        </p:nvCxnSpPr>
        <p:spPr bwMode="auto">
          <a:xfrm flipH="1" flipV="1">
            <a:off x="191700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1" name="直線コネクタ 110"/>
          <p:cNvCxnSpPr/>
          <p:nvPr/>
        </p:nvCxnSpPr>
        <p:spPr bwMode="auto">
          <a:xfrm flipV="1">
            <a:off x="191700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2" name="直線コネクタ 111"/>
          <p:cNvCxnSpPr/>
          <p:nvPr/>
        </p:nvCxnSpPr>
        <p:spPr bwMode="auto">
          <a:xfrm flipV="1">
            <a:off x="214197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3" name="直線コネクタ 112"/>
          <p:cNvCxnSpPr/>
          <p:nvPr/>
        </p:nvCxnSpPr>
        <p:spPr bwMode="auto">
          <a:xfrm flipH="1">
            <a:off x="214197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4" name="直線コネクタ 113"/>
          <p:cNvCxnSpPr/>
          <p:nvPr/>
        </p:nvCxnSpPr>
        <p:spPr bwMode="auto">
          <a:xfrm flipH="1" flipV="1">
            <a:off x="236701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5" name="直線コネクタ 114"/>
          <p:cNvCxnSpPr/>
          <p:nvPr/>
        </p:nvCxnSpPr>
        <p:spPr bwMode="auto">
          <a:xfrm flipV="1">
            <a:off x="236701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6" name="直線コネクタ 115"/>
          <p:cNvCxnSpPr/>
          <p:nvPr/>
        </p:nvCxnSpPr>
        <p:spPr bwMode="auto">
          <a:xfrm flipV="1">
            <a:off x="259197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7" name="直線コネクタ 116"/>
          <p:cNvCxnSpPr/>
          <p:nvPr/>
        </p:nvCxnSpPr>
        <p:spPr bwMode="auto">
          <a:xfrm flipH="1">
            <a:off x="259198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8" name="直線コネクタ 117"/>
          <p:cNvCxnSpPr/>
          <p:nvPr/>
        </p:nvCxnSpPr>
        <p:spPr bwMode="auto">
          <a:xfrm flipH="1" flipV="1">
            <a:off x="281701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9" name="直線コネクタ 118"/>
          <p:cNvCxnSpPr/>
          <p:nvPr/>
        </p:nvCxnSpPr>
        <p:spPr bwMode="auto">
          <a:xfrm flipV="1">
            <a:off x="281701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0" name="直線コネクタ 119"/>
          <p:cNvCxnSpPr/>
          <p:nvPr/>
        </p:nvCxnSpPr>
        <p:spPr bwMode="auto">
          <a:xfrm flipV="1">
            <a:off x="304198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1" name="直線コネクタ 120"/>
          <p:cNvCxnSpPr/>
          <p:nvPr/>
        </p:nvCxnSpPr>
        <p:spPr bwMode="auto">
          <a:xfrm flipH="1">
            <a:off x="304198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2" name="直線コネクタ 121"/>
          <p:cNvCxnSpPr/>
          <p:nvPr/>
        </p:nvCxnSpPr>
        <p:spPr bwMode="auto">
          <a:xfrm flipH="1" flipV="1">
            <a:off x="326702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3" name="直線コネクタ 122"/>
          <p:cNvCxnSpPr/>
          <p:nvPr/>
        </p:nvCxnSpPr>
        <p:spPr bwMode="auto">
          <a:xfrm flipV="1">
            <a:off x="326702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4" name="直線コネクタ 123"/>
          <p:cNvCxnSpPr/>
          <p:nvPr/>
        </p:nvCxnSpPr>
        <p:spPr bwMode="auto">
          <a:xfrm flipV="1">
            <a:off x="349198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5" name="直線コネクタ 124"/>
          <p:cNvCxnSpPr/>
          <p:nvPr/>
        </p:nvCxnSpPr>
        <p:spPr bwMode="auto">
          <a:xfrm flipH="1">
            <a:off x="349199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6" name="直線コネクタ 125"/>
          <p:cNvCxnSpPr/>
          <p:nvPr/>
        </p:nvCxnSpPr>
        <p:spPr bwMode="auto">
          <a:xfrm flipH="1" flipV="1">
            <a:off x="371702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9" name="直線コネクタ 128"/>
          <p:cNvCxnSpPr/>
          <p:nvPr/>
        </p:nvCxnSpPr>
        <p:spPr bwMode="auto">
          <a:xfrm flipV="1">
            <a:off x="371702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0" name="直線コネクタ 129"/>
          <p:cNvCxnSpPr/>
          <p:nvPr/>
        </p:nvCxnSpPr>
        <p:spPr bwMode="auto">
          <a:xfrm flipV="1">
            <a:off x="394199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1" name="直線コネクタ 130"/>
          <p:cNvCxnSpPr/>
          <p:nvPr/>
        </p:nvCxnSpPr>
        <p:spPr bwMode="auto">
          <a:xfrm flipH="1">
            <a:off x="394199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2" name="直線コネクタ 171"/>
          <p:cNvCxnSpPr/>
          <p:nvPr/>
        </p:nvCxnSpPr>
        <p:spPr bwMode="auto">
          <a:xfrm flipH="1" flipV="1">
            <a:off x="416703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3" name="直線コネクタ 172"/>
          <p:cNvCxnSpPr/>
          <p:nvPr/>
        </p:nvCxnSpPr>
        <p:spPr bwMode="auto">
          <a:xfrm flipV="1">
            <a:off x="416703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4" name="直線コネクタ 173"/>
          <p:cNvCxnSpPr/>
          <p:nvPr/>
        </p:nvCxnSpPr>
        <p:spPr bwMode="auto">
          <a:xfrm flipV="1">
            <a:off x="439199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5" name="直線コネクタ 174"/>
          <p:cNvCxnSpPr/>
          <p:nvPr/>
        </p:nvCxnSpPr>
        <p:spPr bwMode="auto">
          <a:xfrm flipH="1">
            <a:off x="439200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6" name="直線コネクタ 175"/>
          <p:cNvCxnSpPr/>
          <p:nvPr/>
        </p:nvCxnSpPr>
        <p:spPr bwMode="auto">
          <a:xfrm flipH="1" flipV="1">
            <a:off x="461703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7" name="直線コネクタ 176"/>
          <p:cNvCxnSpPr/>
          <p:nvPr/>
        </p:nvCxnSpPr>
        <p:spPr bwMode="auto">
          <a:xfrm flipV="1">
            <a:off x="461703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83" name="直線コネクタ 182"/>
          <p:cNvCxnSpPr/>
          <p:nvPr/>
        </p:nvCxnSpPr>
        <p:spPr bwMode="auto">
          <a:xfrm flipV="1">
            <a:off x="349198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4" name="直線コネクタ 183"/>
          <p:cNvCxnSpPr/>
          <p:nvPr/>
        </p:nvCxnSpPr>
        <p:spPr bwMode="auto">
          <a:xfrm flipV="1">
            <a:off x="259197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5" name="直線コネクタ 184"/>
          <p:cNvCxnSpPr/>
          <p:nvPr/>
        </p:nvCxnSpPr>
        <p:spPr bwMode="auto">
          <a:xfrm flipH="1" flipV="1">
            <a:off x="3041983"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86" name="直線コネクタ 185"/>
          <p:cNvCxnSpPr/>
          <p:nvPr/>
        </p:nvCxnSpPr>
        <p:spPr bwMode="auto">
          <a:xfrm flipV="1">
            <a:off x="484200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7" name="直線コネクタ 186"/>
          <p:cNvCxnSpPr/>
          <p:nvPr/>
        </p:nvCxnSpPr>
        <p:spPr bwMode="auto">
          <a:xfrm flipV="1">
            <a:off x="394199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8" name="直線コネクタ 187"/>
          <p:cNvCxnSpPr/>
          <p:nvPr/>
        </p:nvCxnSpPr>
        <p:spPr bwMode="auto">
          <a:xfrm flipH="1" flipV="1">
            <a:off x="4391998" y="4239009"/>
            <a:ext cx="3771" cy="2250071"/>
          </a:xfrm>
          <a:prstGeom prst="line">
            <a:avLst/>
          </a:prstGeom>
          <a:noFill/>
          <a:ln w="9525" cap="flat" cmpd="sng" algn="ctr">
            <a:solidFill>
              <a:schemeClr val="tx1"/>
            </a:solidFill>
            <a:prstDash val="solid"/>
            <a:round/>
            <a:headEnd type="none" w="med" len="med"/>
            <a:tailEnd type="none" w="med" len="med"/>
          </a:ln>
          <a:effectLst/>
        </p:spPr>
      </p:cxnSp>
      <p:grpSp>
        <p:nvGrpSpPr>
          <p:cNvPr id="13" name="グループ化 12"/>
          <p:cNvGrpSpPr/>
          <p:nvPr/>
        </p:nvGrpSpPr>
        <p:grpSpPr>
          <a:xfrm>
            <a:off x="1241963" y="5229020"/>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679029"/>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2887022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3131984" y="2168985"/>
            <a:ext cx="2700030" cy="990011"/>
            <a:chOff x="3221985" y="3338999"/>
            <a:chExt cx="3510039" cy="1260014"/>
          </a:xfrm>
        </p:grpSpPr>
        <p:sp>
          <p:nvSpPr>
            <p:cNvPr id="29" name="Line 9"/>
            <p:cNvSpPr>
              <a:spLocks noChangeShapeType="1"/>
            </p:cNvSpPr>
            <p:nvPr/>
          </p:nvSpPr>
          <p:spPr bwMode="auto">
            <a:xfrm>
              <a:off x="3222113" y="3518387"/>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3222113" y="3878749"/>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4212713" y="369777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662129" y="3699003"/>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482127" y="4059007"/>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5382009" y="387900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5" name="Picture 7" descr="OR"/>
            <p:cNvPicPr>
              <a:picLocks noChangeAspect="1" noChangeArrowheads="1"/>
            </p:cNvPicPr>
            <p:nvPr/>
          </p:nvPicPr>
          <p:blipFill>
            <a:blip r:embed="rId2" cstate="print"/>
            <a:srcRect/>
            <a:stretch>
              <a:fillRect/>
            </a:stretch>
          </p:blipFill>
          <p:spPr bwMode="auto">
            <a:xfrm>
              <a:off x="4572000" y="3519001"/>
              <a:ext cx="1079500" cy="717550"/>
            </a:xfrm>
            <a:prstGeom prst="rect">
              <a:avLst/>
            </a:prstGeom>
            <a:noFill/>
          </p:spPr>
        </p:pic>
        <p:pic>
          <p:nvPicPr>
            <p:cNvPr id="36" name="Picture 6" descr="AND"/>
            <p:cNvPicPr>
              <a:picLocks noChangeAspect="1" noChangeArrowheads="1"/>
            </p:cNvPicPr>
            <p:nvPr/>
          </p:nvPicPr>
          <p:blipFill>
            <a:blip r:embed="rId3" cstate="print"/>
            <a:srcRect/>
            <a:stretch>
              <a:fillRect/>
            </a:stretch>
          </p:blipFill>
          <p:spPr bwMode="auto">
            <a:xfrm>
              <a:off x="3491988" y="3338999"/>
              <a:ext cx="1079500" cy="720725"/>
            </a:xfrm>
            <a:prstGeom prst="rect">
              <a:avLst/>
            </a:prstGeom>
            <a:noFill/>
          </p:spPr>
        </p:pic>
        <p:sp>
          <p:nvSpPr>
            <p:cNvPr id="37" name="Line 10"/>
            <p:cNvSpPr>
              <a:spLocks noChangeShapeType="1"/>
            </p:cNvSpPr>
            <p:nvPr/>
          </p:nvSpPr>
          <p:spPr bwMode="auto">
            <a:xfrm>
              <a:off x="5472138" y="4238753"/>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8" name="Picture 6" descr="AND"/>
            <p:cNvPicPr>
              <a:picLocks noChangeAspect="1" noChangeArrowheads="1"/>
            </p:cNvPicPr>
            <p:nvPr/>
          </p:nvPicPr>
          <p:blipFill>
            <a:blip r:embed="rId3" cstate="print"/>
            <a:srcRect/>
            <a:stretch>
              <a:fillRect/>
            </a:stretch>
          </p:blipFill>
          <p:spPr bwMode="auto">
            <a:xfrm>
              <a:off x="5652012" y="3699003"/>
              <a:ext cx="1079500" cy="720725"/>
            </a:xfrm>
            <a:prstGeom prst="rect">
              <a:avLst/>
            </a:prstGeom>
            <a:noFill/>
          </p:spPr>
        </p:pic>
        <p:sp>
          <p:nvSpPr>
            <p:cNvPr id="39" name="Line 13"/>
            <p:cNvSpPr>
              <a:spLocks noChangeShapeType="1"/>
            </p:cNvSpPr>
            <p:nvPr/>
          </p:nvSpPr>
          <p:spPr bwMode="auto">
            <a:xfrm flipV="1">
              <a:off x="4481999" y="4059007"/>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0" name="Line 13"/>
            <p:cNvSpPr>
              <a:spLocks noChangeShapeType="1"/>
            </p:cNvSpPr>
            <p:nvPr/>
          </p:nvSpPr>
          <p:spPr bwMode="auto">
            <a:xfrm>
              <a:off x="3221986" y="4239009"/>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1" name="Line 13"/>
            <p:cNvSpPr>
              <a:spLocks noChangeShapeType="1"/>
            </p:cNvSpPr>
            <p:nvPr/>
          </p:nvSpPr>
          <p:spPr bwMode="auto">
            <a:xfrm>
              <a:off x="3221985" y="4599013"/>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2" name="Line 13"/>
            <p:cNvSpPr>
              <a:spLocks noChangeShapeType="1"/>
            </p:cNvSpPr>
            <p:nvPr/>
          </p:nvSpPr>
          <p:spPr bwMode="auto">
            <a:xfrm flipV="1">
              <a:off x="5472010" y="4239009"/>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3" name="Line 10"/>
            <p:cNvSpPr>
              <a:spLocks noChangeShapeType="1"/>
            </p:cNvSpPr>
            <p:nvPr/>
          </p:nvSpPr>
          <p:spPr bwMode="auto">
            <a:xfrm>
              <a:off x="6462021" y="4059007"/>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pSp>
      <p:sp>
        <p:nvSpPr>
          <p:cNvPr id="2" name="タイトル 1"/>
          <p:cNvSpPr>
            <a:spLocks noGrp="1"/>
          </p:cNvSpPr>
          <p:nvPr>
            <p:ph type="title"/>
          </p:nvPr>
        </p:nvSpPr>
        <p:spPr/>
        <p:txBody>
          <a:bodyPr/>
          <a:lstStyle/>
          <a:p>
            <a:pPr marL="457200" indent="-457200"/>
            <a:r>
              <a:rPr kumimoji="1" lang="ja-JP" altLang="en-US" dirty="0"/>
              <a:t>ステージ内の信号の伝播を考える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ja-JP" altLang="en-US" dirty="0"/>
              <a:t>パイプライン：ステージ：</a:t>
            </a:r>
            <a:endParaRPr kumimoji="1" lang="en-US" altLang="ja-JP" dirty="0"/>
          </a:p>
          <a:p>
            <a:pPr lvl="1"/>
            <a:r>
              <a:rPr kumimoji="1" lang="ja-JP" altLang="en-US" dirty="0"/>
              <a:t>複数のパイプライン・ラッチで挟まれてた，</a:t>
            </a:r>
            <a:endParaRPr kumimoji="1" lang="en-US" altLang="ja-JP" dirty="0"/>
          </a:p>
          <a:p>
            <a:pPr lvl="1"/>
            <a:r>
              <a:rPr kumimoji="1" lang="ja-JP" altLang="en-US" dirty="0"/>
              <a:t>組み合わせ回路（ゲート）</a:t>
            </a:r>
            <a:endParaRPr kumimoji="1" lang="en-US" altLang="ja-JP" dirty="0"/>
          </a:p>
          <a:p>
            <a:r>
              <a:rPr kumimoji="1" lang="ja-JP" altLang="en-US" dirty="0"/>
              <a:t>矢印の動き：</a:t>
            </a:r>
            <a:endParaRPr kumimoji="1" lang="en-US" altLang="ja-JP" dirty="0"/>
          </a:p>
          <a:p>
            <a:pPr lvl="1"/>
            <a:r>
              <a:rPr kumimoji="1" lang="ja-JP" altLang="en-US" dirty="0"/>
              <a:t>クロック開始時に，左のラッチからでた信号が</a:t>
            </a:r>
            <a:endParaRPr kumimoji="1" lang="en-US" altLang="ja-JP" dirty="0"/>
          </a:p>
          <a:p>
            <a:pPr lvl="1"/>
            <a:r>
              <a:rPr kumimoji="1" lang="ja-JP" altLang="en-US" dirty="0"/>
              <a:t>組み合わせ回路を通って，伝播していく様子</a:t>
            </a:r>
          </a:p>
        </p:txBody>
      </p:sp>
      <p:sp>
        <p:nvSpPr>
          <p:cNvPr id="4" name="右矢印 3"/>
          <p:cNvSpPr/>
          <p:nvPr/>
        </p:nvSpPr>
        <p:spPr bwMode="auto">
          <a:xfrm>
            <a:off x="251952" y="225898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2168986"/>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198898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198898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351169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4.44444E-6 L 0.3151 -4.44444E-6 " pathEditMode="relative" rAng="0" ptsTypes="AA">
                                      <p:cBhvr>
                                        <p:cTn id="6" dur="8000" fill="hold"/>
                                        <p:tgtEl>
                                          <p:spTgt spid="4"/>
                                        </p:tgtEl>
                                        <p:attrNameLst>
                                          <p:attrName>ppt_x</p:attrName>
                                          <p:attrName>ppt_y</p:attrName>
                                        </p:attrNameLst>
                                      </p:cBhvr>
                                      <p:rCtr x="157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ja-JP" altLang="en-US" dirty="0"/>
              <a:t>２段にパイプライン化した場合</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クロック周波数は２倍に：</a:t>
            </a:r>
            <a:endParaRPr kumimoji="1" lang="en-US" altLang="ja-JP" dirty="0"/>
          </a:p>
          <a:p>
            <a:pPr lvl="1"/>
            <a:r>
              <a:rPr lang="ja-JP" altLang="en-US" dirty="0"/>
              <a:t>各矢印の伸びる速度（信号が伝播する速度）自体は同じ</a:t>
            </a:r>
          </a:p>
          <a:p>
            <a:pPr lvl="1"/>
            <a:r>
              <a:rPr kumimoji="1" lang="ja-JP" altLang="en-US" dirty="0"/>
              <a:t>２段パイプラインでは，ラッチから２回信号が出ている</a:t>
            </a:r>
            <a:endParaRPr kumimoji="1"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Tree>
    <p:extLst>
      <p:ext uri="{BB962C8B-B14F-4D97-AF65-F5344CB8AC3E}">
        <p14:creationId xmlns:p14="http://schemas.microsoft.com/office/powerpoint/2010/main" val="281127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en-US" altLang="ja-JP" dirty="0"/>
              <a:t>4</a:t>
            </a:r>
            <a:r>
              <a:rPr kumimoji="1" lang="ja-JP" altLang="en-US" dirty="0"/>
              <a:t>段にパイプライン化した場合</a:t>
            </a:r>
          </a:p>
        </p:txBody>
      </p:sp>
      <p:sp>
        <p:nvSpPr>
          <p:cNvPr id="3" name="テキスト プレースホルダー 2"/>
          <p:cNvSpPr>
            <a:spLocks noGrp="1"/>
          </p:cNvSpPr>
          <p:nvPr>
            <p:ph type="body" sz="quarter" idx="10"/>
          </p:nvPr>
        </p:nvSpPr>
        <p:spPr>
          <a:xfrm>
            <a:off x="611956" y="6039336"/>
            <a:ext cx="8280092" cy="449698"/>
          </a:xfrm>
        </p:spPr>
        <p:txBody>
          <a:bodyPr/>
          <a:lstStyle/>
          <a:p>
            <a:r>
              <a:rPr lang="ja-JP" altLang="en-US" dirty="0"/>
              <a:t>クロックが４倍に</a:t>
            </a:r>
            <a:endParaRPr lang="en-US" altLang="ja-JP" dirty="0"/>
          </a:p>
          <a:p>
            <a:pPr lvl="1"/>
            <a:r>
              <a:rPr lang="ja-JP" altLang="en-US" dirty="0"/>
              <a:t>４段パイプラインでは，ラッチから４回信号が出ている</a:t>
            </a:r>
            <a:endParaRPr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
        <p:nvSpPr>
          <p:cNvPr id="54" name="正方形/長方形 53"/>
          <p:cNvSpPr/>
          <p:nvPr/>
        </p:nvSpPr>
        <p:spPr bwMode="auto">
          <a:xfrm>
            <a:off x="5292008"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右矢印 44"/>
          <p:cNvSpPr/>
          <p:nvPr/>
        </p:nvSpPr>
        <p:spPr bwMode="auto">
          <a:xfrm>
            <a:off x="4572000"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4572000"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右矢印 43"/>
          <p:cNvSpPr/>
          <p:nvPr/>
        </p:nvSpPr>
        <p:spPr bwMode="auto">
          <a:xfrm>
            <a:off x="3851992"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3851992"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右矢印 42"/>
          <p:cNvSpPr/>
          <p:nvPr/>
        </p:nvSpPr>
        <p:spPr bwMode="auto">
          <a:xfrm>
            <a:off x="3131984"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3131984" y="4509013"/>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1" name="右矢印 30"/>
          <p:cNvSpPr/>
          <p:nvPr/>
        </p:nvSpPr>
        <p:spPr bwMode="auto">
          <a:xfrm>
            <a:off x="2411976"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1601967" y="4509013"/>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32" name="グループ化 31"/>
          <p:cNvGrpSpPr/>
          <p:nvPr/>
        </p:nvGrpSpPr>
        <p:grpSpPr>
          <a:xfrm>
            <a:off x="4391998" y="4329010"/>
            <a:ext cx="180002" cy="1440016"/>
            <a:chOff x="2051972" y="998973"/>
            <a:chExt cx="360004" cy="1350015"/>
          </a:xfrm>
        </p:grpSpPr>
        <p:sp>
          <p:nvSpPr>
            <p:cNvPr id="33" name="正方形/長方形 32"/>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4" name="二等辺三角形 33"/>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5" name="グループ化 34"/>
          <p:cNvGrpSpPr/>
          <p:nvPr/>
        </p:nvGrpSpPr>
        <p:grpSpPr>
          <a:xfrm>
            <a:off x="5832014" y="4329010"/>
            <a:ext cx="180002" cy="1440016"/>
            <a:chOff x="2051972" y="998973"/>
            <a:chExt cx="360004" cy="1350015"/>
          </a:xfrm>
        </p:grpSpPr>
        <p:sp>
          <p:nvSpPr>
            <p:cNvPr id="36" name="正方形/長方形 3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7" name="二等辺三角形 3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9" name="グループ化 38"/>
          <p:cNvGrpSpPr/>
          <p:nvPr/>
        </p:nvGrpSpPr>
        <p:grpSpPr>
          <a:xfrm>
            <a:off x="2951982" y="4329010"/>
            <a:ext cx="180002" cy="1440016"/>
            <a:chOff x="2051972" y="998973"/>
            <a:chExt cx="360004" cy="1350015"/>
          </a:xfrm>
        </p:grpSpPr>
        <p:sp>
          <p:nvSpPr>
            <p:cNvPr id="40" name="正方形/長方形 3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1" name="二等辺三角形 4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2" name="正方形/長方形 41"/>
          <p:cNvSpPr/>
          <p:nvPr/>
        </p:nvSpPr>
        <p:spPr bwMode="auto">
          <a:xfrm>
            <a:off x="971960" y="432901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４段パイプライン</a:t>
            </a:r>
          </a:p>
        </p:txBody>
      </p:sp>
      <p:grpSp>
        <p:nvGrpSpPr>
          <p:cNvPr id="46" name="グループ化 45"/>
          <p:cNvGrpSpPr/>
          <p:nvPr/>
        </p:nvGrpSpPr>
        <p:grpSpPr>
          <a:xfrm>
            <a:off x="3671990" y="4329010"/>
            <a:ext cx="180002" cy="1440016"/>
            <a:chOff x="2051972" y="998973"/>
            <a:chExt cx="360004" cy="1350015"/>
          </a:xfrm>
        </p:grpSpPr>
        <p:sp>
          <p:nvSpPr>
            <p:cNvPr id="47" name="正方形/長方形 46"/>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8" name="二等辺三角形 47"/>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49" name="グループ化 48"/>
          <p:cNvGrpSpPr/>
          <p:nvPr/>
        </p:nvGrpSpPr>
        <p:grpSpPr>
          <a:xfrm>
            <a:off x="5112006" y="4329010"/>
            <a:ext cx="180002" cy="1440016"/>
            <a:chOff x="2051972" y="998973"/>
            <a:chExt cx="360004" cy="1350015"/>
          </a:xfrm>
        </p:grpSpPr>
        <p:sp>
          <p:nvSpPr>
            <p:cNvPr id="50" name="正方形/長方形 4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二等辺三角形 5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1571363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par>
                                <p:cTn id="11" presetID="42" presetClass="path" presetSubtype="0" repeatCount="indefinite" fill="hold" grpId="0" nodeType="withEffect">
                                  <p:stCondLst>
                                    <p:cond delay="0"/>
                                  </p:stCondLst>
                                  <p:childTnLst>
                                    <p:animMotion origin="layout" path="M 5E-6 1.85185E-6 L 0.07882 1.85185E-6 " pathEditMode="relative" rAng="0" ptsTypes="AA">
                                      <p:cBhvr>
                                        <p:cTn id="12" dur="2000" fill="hold"/>
                                        <p:tgtEl>
                                          <p:spTgt spid="31"/>
                                        </p:tgtEl>
                                        <p:attrNameLst>
                                          <p:attrName>ppt_x</p:attrName>
                                          <p:attrName>ppt_y</p:attrName>
                                        </p:attrNameLst>
                                      </p:cBhvr>
                                      <p:rCtr x="3941" y="0"/>
                                    </p:animMotion>
                                  </p:childTnLst>
                                </p:cTn>
                              </p:par>
                              <p:par>
                                <p:cTn id="13" presetID="42" presetClass="path" presetSubtype="0" repeatCount="indefinite" fill="hold" grpId="0" nodeType="withEffect">
                                  <p:stCondLst>
                                    <p:cond delay="0"/>
                                  </p:stCondLst>
                                  <p:childTnLst>
                                    <p:animMotion origin="layout" path="M 5E-6 1.85185E-6 L 0.07882 1.85185E-6 " pathEditMode="relative" rAng="0" ptsTypes="AA">
                                      <p:cBhvr>
                                        <p:cTn id="14" dur="2000" fill="hold"/>
                                        <p:tgtEl>
                                          <p:spTgt spid="43"/>
                                        </p:tgtEl>
                                        <p:attrNameLst>
                                          <p:attrName>ppt_x</p:attrName>
                                          <p:attrName>ppt_y</p:attrName>
                                        </p:attrNameLst>
                                      </p:cBhvr>
                                      <p:rCtr x="3941" y="0"/>
                                    </p:animMotion>
                                  </p:childTnLst>
                                </p:cTn>
                              </p:par>
                              <p:par>
                                <p:cTn id="15" presetID="42" presetClass="path" presetSubtype="0" repeatCount="indefinite" fill="hold" grpId="0" nodeType="withEffect">
                                  <p:stCondLst>
                                    <p:cond delay="0"/>
                                  </p:stCondLst>
                                  <p:childTnLst>
                                    <p:animMotion origin="layout" path="M 5E-6 1.85185E-6 L 0.07882 1.85185E-6 " pathEditMode="relative" rAng="0" ptsTypes="AA">
                                      <p:cBhvr>
                                        <p:cTn id="16" dur="2000" fill="hold"/>
                                        <p:tgtEl>
                                          <p:spTgt spid="44"/>
                                        </p:tgtEl>
                                        <p:attrNameLst>
                                          <p:attrName>ppt_x</p:attrName>
                                          <p:attrName>ppt_y</p:attrName>
                                        </p:attrNameLst>
                                      </p:cBhvr>
                                      <p:rCtr x="3941" y="0"/>
                                    </p:animMotion>
                                  </p:childTnLst>
                                </p:cTn>
                              </p:par>
                              <p:par>
                                <p:cTn id="17" presetID="42" presetClass="path" presetSubtype="0" repeatCount="indefinite" fill="hold" grpId="0" nodeType="withEffect">
                                  <p:stCondLst>
                                    <p:cond delay="0"/>
                                  </p:stCondLst>
                                  <p:childTnLst>
                                    <p:animMotion origin="layout" path="M 5E-6 1.85185E-6 L 0.07882 1.85185E-6 " pathEditMode="relative" rAng="0" ptsTypes="AA">
                                      <p:cBhvr>
                                        <p:cTn id="18" dur="2000" fill="hold"/>
                                        <p:tgtEl>
                                          <p:spTgt spid="45"/>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P spid="45" grpId="0" animBg="1"/>
      <p:bldP spid="44" grpId="0" animBg="1"/>
      <p:bldP spid="43" grpId="0" animBg="1"/>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パイプライン段数を増やしていけば，どこまでも速くなるのか？</a:t>
            </a:r>
            <a:endParaRPr lang="en-US" altLang="ja-JP" dirty="0"/>
          </a:p>
          <a:p>
            <a:pPr lvl="1"/>
            <a:r>
              <a:rPr kumimoji="1" lang="ja-JP" altLang="en-US" dirty="0"/>
              <a:t>ならない</a:t>
            </a:r>
            <a:endParaRPr kumimoji="1" lang="en-US" altLang="ja-JP" dirty="0"/>
          </a:p>
          <a:p>
            <a:r>
              <a:rPr kumimoji="1" lang="ja-JP" altLang="en-US" dirty="0"/>
              <a:t>理由：</a:t>
            </a:r>
            <a:endParaRPr kumimoji="1" lang="en-US" altLang="ja-JP" dirty="0"/>
          </a:p>
          <a:p>
            <a:pPr marL="817200" lvl="1" indent="-457200">
              <a:buFont typeface="+mj-lt"/>
              <a:buAutoNum type="arabicPeriod"/>
            </a:pPr>
            <a:r>
              <a:rPr lang="ja-JP" altLang="en-US" dirty="0"/>
              <a:t>回路的な理由による周波数向上の限界</a:t>
            </a:r>
            <a:endParaRPr kumimoji="1" lang="en-US" altLang="ja-JP" dirty="0"/>
          </a:p>
          <a:p>
            <a:pPr marL="817200" lvl="1" indent="-457200">
              <a:buFont typeface="+mj-lt"/>
              <a:buAutoNum type="arabicPeriod"/>
            </a:pPr>
            <a:r>
              <a:rPr kumimoji="1" lang="ja-JP" altLang="en-US" dirty="0"/>
              <a:t>アーキテクチャ的な理由による実効性能の限界</a:t>
            </a:r>
            <a:endParaRPr kumimoji="1" lang="en-US" altLang="ja-JP" dirty="0"/>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角丸四角形 21"/>
          <p:cNvSpPr/>
          <p:nvPr/>
        </p:nvSpPr>
        <p:spPr bwMode="auto">
          <a:xfrm>
            <a:off x="4842003"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ひょっとして･･･ 無限に</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速くできるんじゃ</a:t>
            </a:r>
            <a:r>
              <a:rPr kumimoji="1" lang="ja-JP" altLang="en-US" sz="1400" dirty="0" err="1">
                <a:solidFill>
                  <a:schemeClr val="tx1">
                    <a:lumMod val="85000"/>
                    <a:lumOff val="15000"/>
                  </a:schemeClr>
                </a:solidFill>
                <a:latin typeface="Arial Narrow" panose="020B0606020202030204" pitchFamily="34" charset="0"/>
              </a:rPr>
              <a:t>ね</a:t>
            </a:r>
            <a:r>
              <a:rPr lang="ja-JP" altLang="en-US" sz="1400" dirty="0">
                <a:solidFill>
                  <a:schemeClr val="tx1">
                    <a:lumMod val="85000"/>
                    <a:lumOff val="15000"/>
                  </a:schemeClr>
                </a:solidFill>
                <a:latin typeface="Arial Narrow" panose="020B0606020202030204" pitchFamily="34" charset="0"/>
              </a:rPr>
              <a:t>！？</a:t>
            </a:r>
            <a:endParaRPr kumimoji="1" lang="ja-JP" altLang="en-US" sz="1400" dirty="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ｵｲﾔﾒﾛ</a:t>
            </a:r>
          </a:p>
        </p:txBody>
      </p:sp>
      <p:sp>
        <p:nvSpPr>
          <p:cNvPr id="32" name="正方形/長方形 31"/>
          <p:cNvSpPr/>
          <p:nvPr/>
        </p:nvSpPr>
        <p:spPr bwMode="auto">
          <a:xfrm>
            <a:off x="6822025"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ﾑﾘﾑﾘ</a:t>
            </a:r>
          </a:p>
        </p:txBody>
      </p:sp>
      <p:sp>
        <p:nvSpPr>
          <p:cNvPr id="33" name="正方形/長方形 32"/>
          <p:cNvSpPr/>
          <p:nvPr/>
        </p:nvSpPr>
        <p:spPr bwMode="auto">
          <a:xfrm>
            <a:off x="5382010" y="1718980"/>
            <a:ext cx="540006"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ﾔﾒﾃ</a:t>
            </a:r>
          </a:p>
        </p:txBody>
      </p:sp>
      <p:sp>
        <p:nvSpPr>
          <p:cNvPr id="34" name="正方形/長方形 33"/>
          <p:cNvSpPr/>
          <p:nvPr/>
        </p:nvSpPr>
        <p:spPr bwMode="auto">
          <a:xfrm>
            <a:off x="341953" y="135897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
        <p:nvSpPr>
          <p:cNvPr id="36" name="正方形/長方形 35">
            <a:extLst>
              <a:ext uri="{FF2B5EF4-FFF2-40B4-BE49-F238E27FC236}">
                <a16:creationId xmlns:a16="http://schemas.microsoft.com/office/drawing/2014/main" id="{693CAF5A-4D0E-9371-5EB3-8B5A3678E18F}"/>
              </a:ext>
            </a:extLst>
          </p:cNvPr>
          <p:cNvSpPr/>
          <p:nvPr/>
        </p:nvSpPr>
        <p:spPr>
          <a:xfrm>
            <a:off x="431954"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ﾋﾗﾒｲﾀ！</a:t>
            </a:r>
          </a:p>
        </p:txBody>
      </p:sp>
    </p:spTree>
    <p:extLst>
      <p:ext uri="{BB962C8B-B14F-4D97-AF65-F5344CB8AC3E}">
        <p14:creationId xmlns:p14="http://schemas.microsoft.com/office/powerpoint/2010/main" val="312386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回路的な理由</a:t>
            </a:r>
          </a:p>
        </p:txBody>
      </p:sp>
      <p:sp>
        <p:nvSpPr>
          <p:cNvPr id="3" name="テキスト プレースホルダー 2"/>
          <p:cNvSpPr>
            <a:spLocks noGrp="1"/>
          </p:cNvSpPr>
          <p:nvPr>
            <p:ph type="body" sz="quarter" idx="10"/>
          </p:nvPr>
        </p:nvSpPr>
        <p:spPr/>
        <p:txBody>
          <a:bodyPr/>
          <a:lstStyle/>
          <a:p>
            <a:r>
              <a:rPr kumimoji="1" lang="ja-JP" altLang="en-US" dirty="0"/>
              <a:t>理由：</a:t>
            </a:r>
            <a:endParaRPr kumimoji="1" lang="en-US" altLang="ja-JP" dirty="0"/>
          </a:p>
          <a:p>
            <a:pPr marL="817200" lvl="1" indent="-457200">
              <a:buFont typeface="+mj-lt"/>
              <a:buAutoNum type="arabicPeriod"/>
            </a:pPr>
            <a:r>
              <a:rPr kumimoji="1" lang="en-US" altLang="ja-JP" dirty="0"/>
              <a:t>D-FF </a:t>
            </a:r>
            <a:r>
              <a:rPr kumimoji="1" lang="ja-JP" altLang="en-US" dirty="0"/>
              <a:t>自体の遅延のため</a:t>
            </a:r>
            <a:endParaRPr kumimoji="1" lang="en-US" altLang="ja-JP" dirty="0"/>
          </a:p>
          <a:p>
            <a:pPr marL="817200" lvl="1" indent="-457200">
              <a:buFont typeface="+mj-lt"/>
              <a:buAutoNum type="arabicPeriod"/>
            </a:pPr>
            <a:r>
              <a:rPr kumimoji="1" lang="ja-JP" altLang="en-US" dirty="0"/>
              <a:t>消費電力と熱のため</a:t>
            </a:r>
          </a:p>
        </p:txBody>
      </p:sp>
    </p:spTree>
    <p:extLst>
      <p:ext uri="{BB962C8B-B14F-4D97-AF65-F5344CB8AC3E}">
        <p14:creationId xmlns:p14="http://schemas.microsoft.com/office/powerpoint/2010/main" val="331387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46</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構造：マルチプレクサが入った２つのインバータのループ</a:t>
            </a:r>
            <a:endParaRPr lang="en-US" altLang="ja-JP" kern="0" dirty="0"/>
          </a:p>
          <a:p>
            <a:pPr lvl="1"/>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3142427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① クロック信号が </a:t>
            </a:r>
            <a:r>
              <a:rPr lang="en-US" altLang="ja-JP" dirty="0"/>
              <a:t>Low </a:t>
            </a:r>
            <a:r>
              <a:rPr lang="ja-JP" altLang="en-US" dirty="0"/>
              <a:t>にあるとき</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322129" y="3338281"/>
            <a:ext cx="449493" cy="9107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842156" y="3068279"/>
            <a:ext cx="88464" cy="36108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47</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の入力の変化に応じて，インバータの状態が随時切り替わる</a:t>
            </a:r>
            <a:endParaRPr lang="en-US" altLang="ja-JP" kern="0" dirty="0"/>
          </a:p>
          <a:p>
            <a:pPr lvl="1"/>
            <a:r>
              <a:rPr lang="ja-JP" altLang="en-US" kern="0" dirty="0"/>
              <a:t>右側のループとは遮断されている</a:t>
            </a:r>
            <a:endParaRPr lang="en-US" altLang="ja-JP" kern="0" dirty="0"/>
          </a:p>
          <a:p>
            <a:r>
              <a:rPr lang="ja-JP" altLang="en-US" kern="0" dirty="0"/>
              <a:t>右側のループ：</a:t>
            </a:r>
            <a:endParaRPr lang="en-US" altLang="ja-JP" kern="0" dirty="0"/>
          </a:p>
          <a:p>
            <a:pPr lvl="1"/>
            <a:r>
              <a:rPr lang="ja-JP" altLang="en-US" kern="0" dirty="0"/>
              <a:t>ループのインバータの状態（</a:t>
            </a:r>
            <a:r>
              <a:rPr lang="en-US" altLang="ja-JP" kern="0" dirty="0"/>
              <a:t>=</a:t>
            </a:r>
            <a:r>
              <a:rPr lang="ja-JP" altLang="en-US" kern="0" dirty="0"/>
              <a:t>記憶）が </a:t>
            </a:r>
            <a:r>
              <a:rPr lang="en-US" altLang="ja-JP" i="1" kern="0" dirty="0"/>
              <a:t>q</a:t>
            </a:r>
            <a:r>
              <a:rPr lang="en-US" altLang="ja-JP" kern="0" dirty="0"/>
              <a:t> </a:t>
            </a:r>
            <a:r>
              <a:rPr lang="ja-JP" altLang="en-US" kern="0" dirty="0"/>
              <a:t>に出力され続ける</a:t>
            </a:r>
            <a:endParaRPr lang="en-US" altLang="ja-JP" kern="0" dirty="0"/>
          </a:p>
        </p:txBody>
      </p:sp>
      <p:cxnSp>
        <p:nvCxnSpPr>
          <p:cNvPr id="92" name="直線コネクタ 91"/>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3" name="直線コネクタ 92"/>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5" name="直線コネクタ 94"/>
          <p:cNvCxnSpPr/>
          <p:nvPr/>
        </p:nvCxnSpPr>
        <p:spPr bwMode="auto">
          <a:xfrm flipH="1">
            <a:off x="2321975" y="1988984"/>
            <a:ext cx="1170013" cy="0"/>
          </a:xfrm>
          <a:prstGeom prst="line">
            <a:avLst/>
          </a:prstGeom>
          <a:ln w="47625"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6" name="直線コネクタ 95"/>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8" name="直線コネクタ 97"/>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99" name="直線コネクタ 98"/>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0" name="直線コネクタ 99"/>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1" name="直線コネクタ 100"/>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2" name="直線コネクタ 101"/>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3" name="直線コネクタ 102"/>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4" name="直線コネクタ 103"/>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2" name="円/楕円 1"/>
          <p:cNvSpPr/>
          <p:nvPr/>
        </p:nvSpPr>
        <p:spPr bwMode="auto">
          <a:xfrm>
            <a:off x="268197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1"/>
                </a:solidFill>
                <a:latin typeface="+mn-ea"/>
              </a:rPr>
              <a:t>１</a:t>
            </a:r>
          </a:p>
        </p:txBody>
      </p:sp>
      <p:sp>
        <p:nvSpPr>
          <p:cNvPr id="106" name="円/楕円 105"/>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107" name="円/楕円 106"/>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108" name="円/楕円 107"/>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408149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② クロック信号の立ち上がり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752002" y="3068995"/>
            <a:ext cx="178618" cy="3603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48</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と遮断され，ループが形成される</a:t>
            </a:r>
            <a:endParaRPr lang="en-US" altLang="ja-JP" kern="0" dirty="0"/>
          </a:p>
          <a:p>
            <a:pPr lvl="1"/>
            <a:r>
              <a:rPr lang="ja-JP" altLang="en-US" kern="0" dirty="0"/>
              <a:t>直前まで </a:t>
            </a:r>
            <a:r>
              <a:rPr lang="en-US" altLang="ja-JP" i="1" kern="0" dirty="0"/>
              <a:t>d</a:t>
            </a:r>
            <a:r>
              <a:rPr lang="en-US" altLang="ja-JP" kern="0" dirty="0"/>
              <a:t> </a:t>
            </a:r>
            <a:r>
              <a:rPr lang="ja-JP" altLang="en-US" kern="0" dirty="0"/>
              <a:t>に入力されていた信号が記憶される</a:t>
            </a:r>
            <a:endParaRPr lang="en-US" altLang="ja-JP" kern="0" dirty="0"/>
          </a:p>
          <a:p>
            <a:r>
              <a:rPr lang="ja-JP" altLang="en-US" kern="0" dirty="0"/>
              <a:t>右側のループ：</a:t>
            </a:r>
            <a:endParaRPr lang="en-US" altLang="ja-JP" kern="0" dirty="0"/>
          </a:p>
          <a:p>
            <a:pPr lvl="1"/>
            <a:r>
              <a:rPr lang="ja-JP" altLang="en-US" kern="0" dirty="0"/>
              <a:t>左側のループと繋がり，ループが解除される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38100" cap="rnd">
            <a:solidFill>
              <a:schemeClr val="accent5"/>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
        <p:nvSpPr>
          <p:cNvPr id="3" name="円弧 2"/>
          <p:cNvSpPr/>
          <p:nvPr/>
        </p:nvSpPr>
        <p:spPr bwMode="auto">
          <a:xfrm>
            <a:off x="2411976"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4482002" y="3158999"/>
            <a:ext cx="540006" cy="360003"/>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1133823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③ クロック信号が </a:t>
            </a:r>
            <a:r>
              <a:rPr lang="en-US" altLang="ja-JP" dirty="0"/>
              <a:t>High</a:t>
            </a:r>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81979" y="3068996"/>
            <a:ext cx="89642" cy="360362"/>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81999" y="3338998"/>
            <a:ext cx="448621" cy="9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49</a:t>
            </a:fld>
            <a:endParaRPr lang="ja-JP" altLang="en-US"/>
          </a:p>
        </p:txBody>
      </p:sp>
      <mc:AlternateContent xmlns:mc="http://schemas.openxmlformats.org/markup-compatibility/2006" xmlns:a14="http://schemas.microsoft.com/office/drawing/2010/main">
        <mc:Choice Requires="a14">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クロックが立ち上がる直前の </a:t>
                </a:r>
                <a14:m>
                  <m:oMath xmlns:m="http://schemas.openxmlformats.org/officeDocument/2006/math">
                    <m:r>
                      <a:rPr lang="en-US" altLang="ja-JP" i="1" kern="0" dirty="0" smtClean="0">
                        <a:latin typeface="Cambria Math" panose="02040503050406030204" pitchFamily="18" charset="0"/>
                      </a:rPr>
                      <m:t>𝑑</m:t>
                    </m:r>
                    <m:r>
                      <a:rPr lang="en-US" altLang="ja-JP" b="0" i="0" kern="0" dirty="0" smtClean="0">
                        <a:latin typeface="Cambria Math" panose="02040503050406030204" pitchFamily="18" charset="0"/>
                      </a:rPr>
                      <m:t> </m:t>
                    </m:r>
                  </m:oMath>
                </a14:m>
                <a:r>
                  <a:rPr lang="ja-JP" altLang="en-US" kern="0" dirty="0"/>
                  <a:t>の内容を出し続ける</a:t>
                </a:r>
                <a:endParaRPr lang="en-US" altLang="ja-JP" kern="0" dirty="0"/>
              </a:p>
              <a:p>
                <a:r>
                  <a:rPr lang="ja-JP" altLang="en-US" kern="0" dirty="0"/>
                  <a:t>右側のループ：</a:t>
                </a:r>
                <a:endParaRPr lang="en-US" altLang="ja-JP" kern="0" dirty="0"/>
              </a:p>
              <a:p>
                <a:pPr lvl="1"/>
                <a:r>
                  <a:rPr lang="ja-JP" altLang="en-US" kern="0" dirty="0"/>
                  <a:t>左側のループの出力を反転して </a:t>
                </a:r>
                <a14:m>
                  <m:oMath xmlns:m="http://schemas.openxmlformats.org/officeDocument/2006/math">
                    <m:r>
                      <a:rPr lang="en-US" altLang="ja-JP" i="1" kern="0" dirty="0" smtClean="0">
                        <a:latin typeface="Cambria Math" panose="02040503050406030204" pitchFamily="18" charset="0"/>
                      </a:rPr>
                      <m:t>𝑞</m:t>
                    </m:r>
                  </m:oMath>
                </a14:m>
                <a:r>
                  <a:rPr lang="en-US" altLang="ja-JP" kern="0" dirty="0"/>
                  <a:t> </a:t>
                </a:r>
                <a:r>
                  <a:rPr lang="ja-JP" altLang="en-US" kern="0" dirty="0"/>
                  <a:t>に出力</a:t>
                </a:r>
                <a:endParaRPr lang="en-US" altLang="ja-JP" kern="0" dirty="0"/>
              </a:p>
            </p:txBody>
          </p:sp>
        </mc:Choice>
        <mc:Fallback xmlns="">
          <p:sp>
            <p:nvSpPr>
              <p:cNvPr id="75" name="Rectangle 5"/>
              <p:cNvSpPr txBox="1">
                <a:spLocks noRot="1" noChangeAspect="1" noMove="1" noResize="1" noEditPoints="1" noAdjustHandles="1" noChangeArrowheads="1" noChangeShapeType="1" noTextEdit="1"/>
              </p:cNvSpPr>
              <p:nvPr/>
            </p:nvSpPr>
            <p:spPr>
              <a:xfrm>
                <a:off x="862781" y="4149008"/>
                <a:ext cx="8281219" cy="2070860"/>
              </a:xfrm>
              <a:prstGeom prst="rect">
                <a:avLst/>
              </a:prstGeom>
              <a:blipFill rotWithShape="0">
                <a:blip r:embed="rId4"/>
                <a:stretch>
                  <a:fillRect l="-663" t="-885" b="-3835"/>
                </a:stretch>
              </a:blipFill>
            </p:spPr>
            <p:txBody>
              <a:bodyPr/>
              <a:lstStyle/>
              <a:p>
                <a:r>
                  <a:rPr lang="ja-JP" altLang="en-US">
                    <a:noFill/>
                  </a:rPr>
                  <a:t> </a:t>
                </a:r>
              </a:p>
            </p:txBody>
          </p:sp>
        </mc:Fallback>
      </mc:AlternateContent>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38100" cap="rnd">
            <a:solidFill>
              <a:schemeClr val="accent5"/>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265705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非構造ハザード</a:t>
            </a:r>
            <a:endParaRPr kumimoji="1" lang="ja-JP" altLang="en-US" dirty="0"/>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構造ハザード：ハード資源の不足に起因（前回講義）</a:t>
            </a:r>
            <a:endParaRPr lang="en-US" altLang="ja-JP" dirty="0"/>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338093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④ クロック信号の立ち下がり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571999" y="3248997"/>
            <a:ext cx="358620" cy="18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50</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ループが解除される</a:t>
            </a:r>
            <a:endParaRPr lang="en-US" altLang="ja-JP" kern="0" dirty="0"/>
          </a:p>
          <a:p>
            <a:r>
              <a:rPr lang="ja-JP" altLang="en-US" kern="0" dirty="0"/>
              <a:t>右側のループ：</a:t>
            </a:r>
            <a:endParaRPr lang="en-US" altLang="ja-JP" kern="0" dirty="0"/>
          </a:p>
          <a:p>
            <a:pPr lvl="1"/>
            <a:r>
              <a:rPr lang="ja-JP" altLang="en-US" kern="0" dirty="0"/>
              <a:t>左側のループと遮断され，ループが形成される</a:t>
            </a:r>
            <a:endParaRPr lang="en-US" altLang="ja-JP" kern="0" dirty="0"/>
          </a:p>
          <a:p>
            <a:pPr lvl="1"/>
            <a:r>
              <a:rPr lang="ja-JP" altLang="en-US" kern="0" dirty="0"/>
              <a:t>それまで左側から入力された内容を出し続ける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38100" cap="rnd">
            <a:solidFill>
              <a:schemeClr val="accent5"/>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４</a:t>
            </a:r>
          </a:p>
        </p:txBody>
      </p:sp>
      <p:sp>
        <p:nvSpPr>
          <p:cNvPr id="3" name="円弧 2"/>
          <p:cNvSpPr/>
          <p:nvPr/>
        </p:nvSpPr>
        <p:spPr bwMode="auto">
          <a:xfrm>
            <a:off x="4572000"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2501978" y="2978995"/>
            <a:ext cx="450005" cy="450006"/>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2724786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D-FF </a:t>
            </a:r>
            <a:r>
              <a:rPr kumimoji="1" lang="ja-JP" altLang="en-US" dirty="0"/>
              <a:t>の遅延</a:t>
            </a:r>
          </a:p>
        </p:txBody>
      </p:sp>
      <p:sp>
        <p:nvSpPr>
          <p:cNvPr id="4" name="テキスト プレースホルダー 3"/>
          <p:cNvSpPr>
            <a:spLocks noGrp="1"/>
          </p:cNvSpPr>
          <p:nvPr>
            <p:ph type="body" sz="quarter" idx="10"/>
          </p:nvPr>
        </p:nvSpPr>
        <p:spPr/>
        <p:txBody>
          <a:bodyPr/>
          <a:lstStyle/>
          <a:p>
            <a:r>
              <a:rPr kumimoji="1" lang="en-US" altLang="ja-JP" dirty="0"/>
              <a:t>D-FF </a:t>
            </a:r>
            <a:r>
              <a:rPr kumimoji="1" lang="ja-JP" altLang="en-US" dirty="0"/>
              <a:t>の遅延：これまでの４フェーズの動作の遅延</a:t>
            </a:r>
            <a:endParaRPr kumimoji="1" lang="en-US" altLang="ja-JP" dirty="0"/>
          </a:p>
          <a:p>
            <a:pPr lvl="1"/>
            <a:r>
              <a:rPr kumimoji="1" lang="ja-JP" altLang="en-US" dirty="0"/>
              <a:t>スイッチが切り替わるまでの遅延</a:t>
            </a:r>
            <a:endParaRPr kumimoji="1" lang="en-US" altLang="ja-JP" dirty="0"/>
          </a:p>
          <a:p>
            <a:pPr lvl="1"/>
            <a:r>
              <a:rPr kumimoji="1" lang="ja-JP" altLang="en-US" dirty="0"/>
              <a:t>スイッチが切り替わった後，</a:t>
            </a:r>
            <a:br>
              <a:rPr kumimoji="1" lang="en-US" altLang="ja-JP" dirty="0"/>
            </a:br>
            <a:r>
              <a:rPr kumimoji="1" lang="ja-JP" altLang="en-US" dirty="0"/>
              <a:t>インバータの入力に応じて出力が変化するまでの遅延</a:t>
            </a:r>
            <a:endParaRPr kumimoji="1" lang="en-US" altLang="ja-JP" dirty="0"/>
          </a:p>
          <a:p>
            <a:r>
              <a:rPr kumimoji="1" lang="ja-JP" altLang="en-US" dirty="0"/>
              <a:t>クロック周波数を上げすぎると，これらの限界にぶつかる</a:t>
            </a:r>
            <a:endParaRPr kumimoji="1" lang="en-US" altLang="ja-JP" dirty="0"/>
          </a:p>
          <a:p>
            <a:pPr lvl="1"/>
            <a:r>
              <a:rPr kumimoji="1" lang="ja-JP" altLang="en-US" dirty="0"/>
              <a:t>１ステージ内の組み合わせ回路の遅延：</a:t>
            </a:r>
            <a:br>
              <a:rPr kumimoji="1" lang="en-US" altLang="ja-JP" dirty="0"/>
            </a:br>
            <a:r>
              <a:rPr kumimoji="1" lang="ja-JP" altLang="en-US" dirty="0"/>
              <a:t>インバータ換算で通常１０から２０段分ぐらい</a:t>
            </a:r>
            <a:endParaRPr kumimoji="1" lang="en-US" altLang="ja-JP" dirty="0"/>
          </a:p>
          <a:p>
            <a:pPr lvl="1"/>
            <a:r>
              <a:rPr kumimoji="1" lang="ja-JP" altLang="en-US" dirty="0"/>
              <a:t>なので，</a:t>
            </a:r>
            <a:r>
              <a:rPr kumimoji="1" lang="en-US" altLang="ja-JP" dirty="0"/>
              <a:t>D-FF </a:t>
            </a:r>
            <a:r>
              <a:rPr kumimoji="1" lang="ja-JP" altLang="en-US" dirty="0"/>
              <a:t>自体の遅延は意外とバカにならない</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51</a:t>
            </a:fld>
            <a:endParaRPr kumimoji="1" lang="ja-JP" altLang="en-US" dirty="0"/>
          </a:p>
        </p:txBody>
      </p:sp>
    </p:spTree>
    <p:extLst>
      <p:ext uri="{BB962C8B-B14F-4D97-AF65-F5344CB8AC3E}">
        <p14:creationId xmlns:p14="http://schemas.microsoft.com/office/powerpoint/2010/main" val="41095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理由２：消費電力と熱</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クロック周波数を上げる</a:t>
            </a:r>
            <a:endParaRPr kumimoji="1" lang="en-US" altLang="ja-JP" dirty="0"/>
          </a:p>
          <a:p>
            <a:pPr lvl="1"/>
            <a:r>
              <a:rPr kumimoji="1" lang="ja-JP" altLang="en-US" dirty="0"/>
              <a:t>→ 単位時間あたりの回路全体の充放電の回数が増える</a:t>
            </a:r>
            <a:endParaRPr kumimoji="1" lang="en-US" altLang="ja-JP" dirty="0"/>
          </a:p>
          <a:p>
            <a:pPr lvl="1"/>
            <a:r>
              <a:rPr kumimoji="1" lang="ja-JP" altLang="en-US" dirty="0"/>
              <a:t>→ 消費電力と，それによって発生する熱がそれだけ増える</a:t>
            </a:r>
            <a:endParaRPr kumimoji="1" lang="en-US" altLang="ja-JP" dirty="0"/>
          </a:p>
          <a:p>
            <a:pPr marL="457200" indent="-457200">
              <a:buFont typeface="+mj-lt"/>
              <a:buAutoNum type="arabicPeriod"/>
            </a:pPr>
            <a:r>
              <a:rPr kumimoji="1" lang="ja-JP" altLang="en-US" dirty="0"/>
              <a:t>電力供給の限界</a:t>
            </a:r>
            <a:endParaRPr lang="en-US" altLang="ja-JP" dirty="0"/>
          </a:p>
          <a:p>
            <a:pPr lvl="1"/>
            <a:r>
              <a:rPr kumimoji="1" lang="en-US" altLang="ja-JP" dirty="0"/>
              <a:t>CPU </a:t>
            </a:r>
            <a:r>
              <a:rPr kumimoji="1" lang="ja-JP" altLang="en-US" dirty="0"/>
              <a:t>のチップの端子から流し込める電流の限界</a:t>
            </a:r>
            <a:endParaRPr kumimoji="1" lang="en-US" altLang="ja-JP" dirty="0"/>
          </a:p>
          <a:p>
            <a:pPr lvl="1"/>
            <a:r>
              <a:rPr lang="ja-JP" altLang="en-US" i="1" dirty="0"/>
              <a:t>オームの法則：</a:t>
            </a:r>
            <a:r>
              <a:rPr lang="en-US" altLang="ja-JP" i="1" dirty="0"/>
              <a:t>V=IR</a:t>
            </a:r>
          </a:p>
          <a:p>
            <a:pPr lvl="2"/>
            <a:r>
              <a:rPr kumimoji="1" lang="ja-JP" altLang="en-US" i="1" dirty="0"/>
              <a:t>端子のピンの数で </a:t>
            </a:r>
            <a:r>
              <a:rPr kumimoji="1" lang="en-US" altLang="ja-JP" i="1" dirty="0"/>
              <a:t>R </a:t>
            </a:r>
            <a:r>
              <a:rPr kumimoji="1" lang="ja-JP" altLang="en-US" i="1" dirty="0"/>
              <a:t>が決まる</a:t>
            </a:r>
            <a:endParaRPr kumimoji="1" lang="en-US" altLang="ja-JP" i="1" dirty="0"/>
          </a:p>
          <a:p>
            <a:pPr marL="457200" indent="-457200">
              <a:buFont typeface="+mj-lt"/>
              <a:buAutoNum type="arabicPeriod"/>
            </a:pPr>
            <a:r>
              <a:rPr kumimoji="1" lang="ja-JP" altLang="en-US" dirty="0"/>
              <a:t>放熱の限界</a:t>
            </a:r>
            <a:endParaRPr kumimoji="1" lang="en-US" altLang="ja-JP" dirty="0"/>
          </a:p>
          <a:p>
            <a:pPr lvl="1"/>
            <a:r>
              <a:rPr kumimoji="1" lang="ja-JP" altLang="en-US" dirty="0"/>
              <a:t>温度の上昇に，放熱が追いつかない</a:t>
            </a:r>
            <a:endParaRPr kumimoji="1" lang="en-US" altLang="ja-JP" dirty="0"/>
          </a:p>
        </p:txBody>
      </p:sp>
    </p:spTree>
    <p:extLst>
      <p:ext uri="{BB962C8B-B14F-4D97-AF65-F5344CB8AC3E}">
        <p14:creationId xmlns:p14="http://schemas.microsoft.com/office/powerpoint/2010/main" val="385786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marL="817200" lvl="1" indent="-457200">
              <a:buFont typeface="+mj-lt"/>
              <a:buAutoNum type="arabicPeriod"/>
            </a:pPr>
            <a:r>
              <a:rPr lang="ja-JP" altLang="en-US" dirty="0"/>
              <a:t>回路的な理由による周波数向上の限界</a:t>
            </a:r>
            <a:endParaRPr lang="en-US" altLang="ja-JP" dirty="0"/>
          </a:p>
          <a:p>
            <a:pPr marL="817200" lvl="1" indent="-457200">
              <a:buFont typeface="+mj-lt"/>
              <a:buAutoNum type="arabicPeriod"/>
            </a:pPr>
            <a:r>
              <a:rPr lang="ja-JP" altLang="en-US" b="1" dirty="0">
                <a:solidFill>
                  <a:schemeClr val="accent5"/>
                </a:solidFill>
              </a:rPr>
              <a:t>アーキテクチャ的な理由による実効性能の限界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バックエッジがないパイプライン</a:t>
            </a:r>
            <a:endParaRPr kumimoji="1" lang="en-US" altLang="ja-JP" dirty="0"/>
          </a:p>
          <a:p>
            <a:pPr lvl="1"/>
            <a:r>
              <a:rPr kumimoji="1" lang="ja-JP" altLang="en-US" dirty="0"/>
              <a:t>（回路的な限界にあたるまでは</a:t>
            </a:r>
            <a:endParaRPr kumimoji="1" lang="en-US" altLang="ja-JP" dirty="0"/>
          </a:p>
          <a:p>
            <a:pPr lvl="1"/>
            <a:r>
              <a:rPr kumimoji="1" lang="ja-JP" altLang="en-US" dirty="0"/>
              <a:t>パイプライン段数を増やせば増やすほど性能（周波数）が上がる</a:t>
            </a:r>
            <a:endParaRPr kumimoji="1" lang="en-US" altLang="ja-JP" dirty="0"/>
          </a:p>
          <a:p>
            <a:r>
              <a:rPr kumimoji="1" lang="ja-JP" altLang="en-US" dirty="0"/>
              <a:t>バックエッジがあるパイプライン</a:t>
            </a:r>
            <a:endParaRPr kumimoji="1" lang="en-US" altLang="ja-JP" dirty="0"/>
          </a:p>
          <a:p>
            <a:pPr lvl="1"/>
            <a:r>
              <a:rPr kumimoji="1" lang="ja-JP" altLang="en-US" dirty="0"/>
              <a:t>パイプライン段数を増やすと，</a:t>
            </a:r>
            <a:endParaRPr kumimoji="1" lang="en-US" altLang="ja-JP" dirty="0"/>
          </a:p>
          <a:p>
            <a:pPr lvl="2"/>
            <a:r>
              <a:rPr lang="ja-JP" altLang="en-US" dirty="0"/>
              <a:t>周波数そのものは上がる・・・が，</a:t>
            </a:r>
            <a:endParaRPr lang="en-US" altLang="ja-JP" dirty="0"/>
          </a:p>
          <a:p>
            <a:pPr lvl="2"/>
            <a:r>
              <a:rPr kumimoji="1" lang="ja-JP" altLang="en-US" dirty="0"/>
              <a:t>場合によって，命令を処理できる実効的な速度が落ちる</a:t>
            </a:r>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879005"/>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3.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　 制御ハザードの原因</a:t>
            </a:r>
          </a:p>
        </p:txBody>
      </p:sp>
      <p:sp>
        <p:nvSpPr>
          <p:cNvPr id="49" name="正方形/長方形 48"/>
          <p:cNvSpPr/>
          <p:nvPr/>
        </p:nvSpPr>
        <p:spPr bwMode="auto">
          <a:xfrm>
            <a:off x="3041983" y="216898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　データハザードの原因</a:t>
            </a:r>
          </a:p>
        </p:txBody>
      </p:sp>
      <p:sp>
        <p:nvSpPr>
          <p:cNvPr id="50" name="正方形/長方形 49"/>
          <p:cNvSpPr/>
          <p:nvPr/>
        </p:nvSpPr>
        <p:spPr bwMode="auto">
          <a:xfrm>
            <a:off x="4662001"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演算器自体への</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フォワーディング</a:t>
            </a:r>
          </a:p>
        </p:txBody>
      </p:sp>
      <p:cxnSp>
        <p:nvCxnSpPr>
          <p:cNvPr id="51" name="直線矢印コネクタ 50"/>
          <p:cNvCxnSpPr/>
          <p:nvPr/>
        </p:nvCxnSpPr>
        <p:spPr bwMode="auto">
          <a:xfrm flipV="1">
            <a:off x="4932004" y="3789004"/>
            <a:ext cx="360004" cy="2"/>
          </a:xfrm>
          <a:prstGeom prst="straightConnector1">
            <a:avLst/>
          </a:prstGeom>
          <a:noFill/>
          <a:ln w="31750" cap="flat" cmpd="sng" algn="ctr">
            <a:solidFill>
              <a:schemeClr val="accent6"/>
            </a:solidFill>
            <a:prstDash val="solid"/>
            <a:round/>
            <a:headEnd type="none" w="sm" len="sm"/>
            <a:tailEnd type="triangle"/>
          </a:ln>
          <a:effectLst/>
        </p:spPr>
      </p:cxnSp>
      <p:cxnSp>
        <p:nvCxnSpPr>
          <p:cNvPr id="52" name="直線矢印コネクタ 51"/>
          <p:cNvCxnSpPr/>
          <p:nvPr/>
        </p:nvCxnSpPr>
        <p:spPr bwMode="auto">
          <a:xfrm flipV="1">
            <a:off x="4932004" y="4599013"/>
            <a:ext cx="360004" cy="2"/>
          </a:xfrm>
          <a:prstGeom prst="straightConnector1">
            <a:avLst/>
          </a:prstGeom>
          <a:noFill/>
          <a:ln w="31750" cap="flat" cmpd="sng" algn="ctr">
            <a:solidFill>
              <a:schemeClr val="accent6"/>
            </a:solidFill>
            <a:prstDash val="solid"/>
            <a:round/>
            <a:headEnd type="none" w="sm" len="sm"/>
            <a:tailEnd type="triangle"/>
          </a:ln>
          <a:effectLst/>
        </p:spPr>
      </p:cxnSp>
      <p:sp>
        <p:nvSpPr>
          <p:cNvPr id="53" name="Freeform 10"/>
          <p:cNvSpPr>
            <a:spLocks/>
          </p:cNvSpPr>
          <p:nvPr/>
        </p:nvSpPr>
        <p:spPr bwMode="auto">
          <a:xfrm flipH="1" flipV="1">
            <a:off x="4662001" y="3338998"/>
            <a:ext cx="1620018"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932004" y="4419013"/>
            <a:ext cx="0" cy="360004"/>
          </a:xfrm>
          <a:prstGeom prst="straightConnector1">
            <a:avLst/>
          </a:prstGeom>
          <a:noFill/>
          <a:ln w="31750" cap="flat" cmpd="sng" algn="ctr">
            <a:solidFill>
              <a:schemeClr val="accent6"/>
            </a:solidFill>
            <a:prstDash val="solid"/>
            <a:round/>
            <a:headEnd type="none" w="sm" len="sm"/>
            <a:tailEnd type="none"/>
          </a:ln>
          <a:effectLst/>
        </p:spPr>
      </p:cxnSp>
      <p:sp>
        <p:nvSpPr>
          <p:cNvPr id="55" name="Freeform 10"/>
          <p:cNvSpPr>
            <a:spLocks/>
          </p:cNvSpPr>
          <p:nvPr/>
        </p:nvSpPr>
        <p:spPr bwMode="auto">
          <a:xfrm rot="10800000" flipH="1" flipV="1">
            <a:off x="4662001" y="3338998"/>
            <a:ext cx="270003" cy="36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6" name="Freeform 10"/>
          <p:cNvSpPr>
            <a:spLocks/>
          </p:cNvSpPr>
          <p:nvPr/>
        </p:nvSpPr>
        <p:spPr bwMode="auto">
          <a:xfrm rot="10800000" flipH="1" flipV="1">
            <a:off x="4662001" y="369900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9" name="直線矢印コネクタ 58"/>
          <p:cNvCxnSpPr/>
          <p:nvPr/>
        </p:nvCxnSpPr>
        <p:spPr bwMode="auto">
          <a:xfrm>
            <a:off x="4932004" y="3609002"/>
            <a:ext cx="0" cy="360004"/>
          </a:xfrm>
          <a:prstGeom prst="straightConnector1">
            <a:avLst/>
          </a:prstGeom>
          <a:noFill/>
          <a:ln w="31750" cap="flat" cmpd="sng" algn="ctr">
            <a:solidFill>
              <a:schemeClr val="accent6"/>
            </a:solidFill>
            <a:prstDash val="solid"/>
            <a:round/>
            <a:headEnd type="none" w="sm" len="sm"/>
            <a:tailEnd type="none"/>
          </a:ln>
          <a:effectLst/>
        </p:spPr>
      </p:cxnSp>
    </p:spTree>
    <p:extLst>
      <p:ext uri="{BB962C8B-B14F-4D97-AF65-F5344CB8AC3E}">
        <p14:creationId xmlns:p14="http://schemas.microsoft.com/office/powerpoint/2010/main" val="757578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34995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ここは結構遅延が長い</a:t>
            </a:r>
            <a:endParaRPr kumimoji="1" lang="en-US" altLang="ja-JP" dirty="0"/>
          </a:p>
          <a:p>
            <a:pPr lvl="1"/>
            <a:r>
              <a:rPr kumimoji="1" lang="ja-JP" altLang="en-US" dirty="0"/>
              <a:t>クロック周波数の低下につながるのでパイプライン化したくなる</a:t>
            </a:r>
            <a:endParaRPr kumimoji="1" lang="en-US" altLang="ja-JP" dirty="0"/>
          </a:p>
        </p:txBody>
      </p:sp>
      <p:sp>
        <p:nvSpPr>
          <p:cNvPr id="4" name="フリーフォーム 3"/>
          <p:cNvSpPr>
            <a:spLocks noChangeArrowheads="1"/>
          </p:cNvSpPr>
          <p:nvPr/>
        </p:nvSpPr>
        <p:spPr bwMode="auto">
          <a:xfrm rot="-5400000">
            <a:off x="596701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5562011"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5562011"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574201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578661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292008"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5562011"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5562011"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292008"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292008"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112006"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112006"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6822025"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272030"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Tree>
    <p:extLst>
      <p:ext uri="{BB962C8B-B14F-4D97-AF65-F5344CB8AC3E}">
        <p14:creationId xmlns:p14="http://schemas.microsoft.com/office/powerpoint/2010/main" val="110608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演算器のパイプライン化</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演算器のパイプライン化</a:t>
            </a:r>
            <a:endParaRPr kumimoji="1" lang="en-US" altLang="ja-JP" dirty="0"/>
          </a:p>
          <a:p>
            <a:pPr lvl="1"/>
            <a:r>
              <a:rPr kumimoji="1" lang="ja-JP" altLang="en-US" dirty="0"/>
              <a:t>たとえば加算を，下位３２ビットと上位３２ビットを</a:t>
            </a:r>
            <a:br>
              <a:rPr kumimoji="1" lang="en-US" altLang="ja-JP" dirty="0"/>
            </a:br>
            <a:r>
              <a:rPr kumimoji="1" lang="ja-JP" altLang="en-US" dirty="0"/>
              <a:t>２ステージかけてやる</a:t>
            </a:r>
            <a:endParaRPr kumimoji="1" lang="en-US" altLang="ja-JP" dirty="0"/>
          </a:p>
          <a:p>
            <a:pPr lvl="1"/>
            <a:r>
              <a:rPr kumimoji="1" lang="ja-JP" altLang="en-US" dirty="0"/>
              <a:t>１ステージあたりの遅延は半分になる</a:t>
            </a:r>
            <a:endParaRPr kumimoji="1" lang="en-US" altLang="ja-JP" dirty="0"/>
          </a:p>
        </p:txBody>
      </p:sp>
      <p:sp>
        <p:nvSpPr>
          <p:cNvPr id="4" name="フリーフォーム 3"/>
          <p:cNvSpPr>
            <a:spLocks noChangeArrowheads="1"/>
          </p:cNvSpPr>
          <p:nvPr/>
        </p:nvSpPr>
        <p:spPr bwMode="auto">
          <a:xfrm rot="-5400000">
            <a:off x="1646968"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1241963"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1241963"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142196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146656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971960"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124196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124196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97196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97196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79195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791958"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2501977"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295198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フリーフォーム 26"/>
          <p:cNvSpPr>
            <a:spLocks noChangeArrowheads="1"/>
          </p:cNvSpPr>
          <p:nvPr/>
        </p:nvSpPr>
        <p:spPr bwMode="auto">
          <a:xfrm rot="-5400000">
            <a:off x="5292009"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28" name="直線矢印コネクタ 27"/>
          <p:cNvCxnSpPr/>
          <p:nvPr/>
        </p:nvCxnSpPr>
        <p:spPr bwMode="auto">
          <a:xfrm flipV="1">
            <a:off x="4842003" y="2078985"/>
            <a:ext cx="990011" cy="2"/>
          </a:xfrm>
          <a:prstGeom prst="straightConnector1">
            <a:avLst/>
          </a:prstGeom>
          <a:noFill/>
          <a:ln w="31750" cap="flat" cmpd="sng" algn="ctr">
            <a:solidFill>
              <a:schemeClr val="accent5"/>
            </a:solidFill>
            <a:prstDash val="solid"/>
            <a:round/>
            <a:headEnd type="none" w="sm" len="sm"/>
            <a:tailEnd type="triangle"/>
          </a:ln>
          <a:effectLst/>
        </p:spPr>
      </p:cxnSp>
      <p:cxnSp>
        <p:nvCxnSpPr>
          <p:cNvPr id="29" name="直線矢印コネクタ 28"/>
          <p:cNvCxnSpPr/>
          <p:nvPr/>
        </p:nvCxnSpPr>
        <p:spPr bwMode="auto">
          <a:xfrm flipV="1">
            <a:off x="4842003" y="2888994"/>
            <a:ext cx="990011" cy="2"/>
          </a:xfrm>
          <a:prstGeom prst="straightConnector1">
            <a:avLst/>
          </a:prstGeom>
          <a:noFill/>
          <a:ln w="31750" cap="flat" cmpd="sng" algn="ctr">
            <a:solidFill>
              <a:schemeClr val="accent5"/>
            </a:solidFill>
            <a:prstDash val="solid"/>
            <a:round/>
            <a:headEnd type="none" w="sm" len="sm"/>
            <a:tailEnd type="triangle"/>
          </a:ln>
          <a:effectLst/>
        </p:spPr>
      </p:cxnSp>
      <p:sp>
        <p:nvSpPr>
          <p:cNvPr id="30" name="正方形/長方形 29"/>
          <p:cNvSpPr/>
          <p:nvPr/>
        </p:nvSpPr>
        <p:spPr bwMode="auto">
          <a:xfrm>
            <a:off x="502200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1" name="二等辺三角形 30"/>
          <p:cNvSpPr/>
          <p:nvPr/>
        </p:nvSpPr>
        <p:spPr bwMode="auto">
          <a:xfrm>
            <a:off x="506660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Freeform 10"/>
          <p:cNvSpPr>
            <a:spLocks/>
          </p:cNvSpPr>
          <p:nvPr/>
        </p:nvSpPr>
        <p:spPr bwMode="auto">
          <a:xfrm flipH="1" flipV="1">
            <a:off x="4571998" y="1268974"/>
            <a:ext cx="3240037"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3" name="直線矢印コネクタ 32"/>
          <p:cNvCxnSpPr/>
          <p:nvPr/>
        </p:nvCxnSpPr>
        <p:spPr bwMode="auto">
          <a:xfrm>
            <a:off x="484200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34" name="直線矢印コネクタ 33"/>
          <p:cNvCxnSpPr/>
          <p:nvPr/>
        </p:nvCxnSpPr>
        <p:spPr bwMode="auto">
          <a:xfrm>
            <a:off x="484200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35" name="Freeform 10"/>
          <p:cNvSpPr>
            <a:spLocks/>
          </p:cNvSpPr>
          <p:nvPr/>
        </p:nvSpPr>
        <p:spPr bwMode="auto">
          <a:xfrm rot="10800000" flipH="1" flipV="1">
            <a:off x="457200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rot="10800000" flipH="1" flipV="1">
            <a:off x="457200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7" name="直線矢印コネクタ 36"/>
          <p:cNvCxnSpPr/>
          <p:nvPr/>
        </p:nvCxnSpPr>
        <p:spPr bwMode="auto">
          <a:xfrm>
            <a:off x="439199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38" name="直線矢印コネクタ 37"/>
          <p:cNvCxnSpPr/>
          <p:nvPr/>
        </p:nvCxnSpPr>
        <p:spPr bwMode="auto">
          <a:xfrm>
            <a:off x="4391998" y="297899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46" name="フリーフォーム 45"/>
          <p:cNvSpPr>
            <a:spLocks noChangeArrowheads="1"/>
          </p:cNvSpPr>
          <p:nvPr/>
        </p:nvSpPr>
        <p:spPr bwMode="auto">
          <a:xfrm rot="-5400000">
            <a:off x="6642024"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7" name="直線矢印コネクタ 46"/>
          <p:cNvCxnSpPr/>
          <p:nvPr/>
        </p:nvCxnSpPr>
        <p:spPr bwMode="auto">
          <a:xfrm>
            <a:off x="6012016" y="2078985"/>
            <a:ext cx="1170013" cy="0"/>
          </a:xfrm>
          <a:prstGeom prst="straightConnector1">
            <a:avLst/>
          </a:prstGeom>
          <a:noFill/>
          <a:ln w="31750" cap="flat" cmpd="sng" algn="ctr">
            <a:solidFill>
              <a:schemeClr val="accent5"/>
            </a:solidFill>
            <a:prstDash val="solid"/>
            <a:round/>
            <a:headEnd type="none" w="sm" len="sm"/>
            <a:tailEnd type="triangle"/>
          </a:ln>
          <a:effectLst/>
        </p:spPr>
      </p:cxnSp>
      <p:cxnSp>
        <p:nvCxnSpPr>
          <p:cNvPr id="48" name="直線矢印コネクタ 47"/>
          <p:cNvCxnSpPr/>
          <p:nvPr/>
        </p:nvCxnSpPr>
        <p:spPr bwMode="auto">
          <a:xfrm>
            <a:off x="5922015" y="2888994"/>
            <a:ext cx="1260014" cy="0"/>
          </a:xfrm>
          <a:prstGeom prst="straightConnector1">
            <a:avLst/>
          </a:prstGeom>
          <a:noFill/>
          <a:ln w="31750" cap="flat" cmpd="sng" algn="ctr">
            <a:solidFill>
              <a:schemeClr val="accent5"/>
            </a:solidFill>
            <a:prstDash val="solid"/>
            <a:round/>
            <a:headEnd type="none" w="sm" len="sm"/>
            <a:tailEnd type="triangle"/>
          </a:ln>
          <a:effectLst/>
        </p:spPr>
      </p:cxnSp>
      <p:cxnSp>
        <p:nvCxnSpPr>
          <p:cNvPr id="51" name="直線矢印コネクタ 50"/>
          <p:cNvCxnSpPr/>
          <p:nvPr/>
        </p:nvCxnSpPr>
        <p:spPr bwMode="auto">
          <a:xfrm>
            <a:off x="7362031" y="2438989"/>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5" name="正方形/長方形 44"/>
          <p:cNvSpPr/>
          <p:nvPr/>
        </p:nvSpPr>
        <p:spPr bwMode="auto">
          <a:xfrm>
            <a:off x="655202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58204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演算器をパイプライン化</a:t>
            </a:r>
            <a:r>
              <a:rPr kumimoji="1" lang="ja-JP" altLang="en-US" dirty="0"/>
              <a:t>した場合の問題</a:t>
            </a:r>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a:t>依存関係にある命令を連続して実行できなくなる</a:t>
            </a:r>
            <a:endParaRPr kumimoji="1" lang="en-US" altLang="ja-JP" dirty="0"/>
          </a:p>
          <a:p>
            <a:pPr lvl="1"/>
            <a:r>
              <a:rPr lang="en-US" altLang="ja-JP" b="1" dirty="0">
                <a:latin typeface="Courier New" panose="02070309020205020404" pitchFamily="49" charset="0"/>
                <a:cs typeface="Courier New" panose="02070309020205020404" pitchFamily="49" charset="0"/>
              </a:rPr>
              <a:t>I0 </a:t>
            </a:r>
            <a:r>
              <a:rPr lang="ja-JP" altLang="en-US" dirty="0">
                <a:cs typeface="Courier New" panose="02070309020205020404" pitchFamily="49" charset="0"/>
              </a:rPr>
              <a:t>の </a:t>
            </a:r>
            <a:r>
              <a:rPr lang="en-US" altLang="ja-JP" dirty="0">
                <a:cs typeface="Courier New" panose="02070309020205020404" pitchFamily="49" charset="0"/>
              </a:rPr>
              <a:t>EX2 </a:t>
            </a:r>
            <a:r>
              <a:rPr lang="ja-JP" altLang="en-US" dirty="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a:latin typeface="Courier New" panose="02070309020205020404" pitchFamily="49" charset="0"/>
                <a:cs typeface="Courier New" panose="02070309020205020404" pitchFamily="49" charset="0"/>
              </a:rPr>
              <a:t>の </a:t>
            </a:r>
            <a:r>
              <a:rPr lang="en-US" altLang="ja-JP" dirty="0">
                <a:cs typeface="Courier New" panose="02070309020205020404" pitchFamily="49" charset="0"/>
              </a:rPr>
              <a:t>EX1 </a:t>
            </a:r>
            <a:r>
              <a:rPr lang="ja-JP" altLang="en-US" dirty="0">
                <a:cs typeface="Courier New" panose="02070309020205020404" pitchFamily="49" charset="0"/>
              </a:rPr>
              <a:t>が始まる</a:t>
            </a:r>
            <a:endParaRPr lang="en-US" altLang="ja-JP" dirty="0">
              <a:cs typeface="Courier New" panose="02070309020205020404" pitchFamily="49" charset="0"/>
            </a:endParaRPr>
          </a:p>
          <a:p>
            <a:pPr lvl="1"/>
            <a:r>
              <a:rPr kumimoji="1" lang="ja-JP" altLang="en-US" dirty="0">
                <a:cs typeface="Courier New" panose="02070309020205020404" pitchFamily="49" charset="0"/>
              </a:rPr>
              <a:t>もし，他に実行するべき命令がおけなければ，遊ばせとくしかない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場合によっては性能が返って下がる</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周波数が上がったが，２サイクルに１回しか命令が実行できない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基本的な整数演算はパイプライン化せず１ステージを死守するのが普通</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乗除算や，浮動小数点演算はあきらめてパイプライン化</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ロードによるデータ・メモリの読み出し</a:t>
            </a:r>
            <a:endParaRPr lang="en-US" altLang="ja-JP" b="1"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1123241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251952" y="3609002"/>
            <a:ext cx="8820098" cy="2790031"/>
          </a:xfrm>
        </p:spPr>
        <p:txBody>
          <a:bodyPr/>
          <a:lstStyle/>
          <a:p>
            <a:r>
              <a:rPr kumimoji="1" lang="ja-JP" altLang="en-US" dirty="0">
                <a:cs typeface="Courier New" panose="02070309020205020404" pitchFamily="49" charset="0"/>
              </a:rPr>
              <a:t>演算器の場合とほぼ同様</a:t>
            </a:r>
            <a:endParaRPr kumimoji="1" lang="en-US" altLang="ja-JP" dirty="0">
              <a:cs typeface="Courier New" panose="02070309020205020404" pitchFamily="49" charset="0"/>
            </a:endParaRPr>
          </a:p>
          <a:p>
            <a:pPr lvl="1"/>
            <a:r>
              <a:rPr lang="ja-JP" altLang="en-US" dirty="0">
                <a:cs typeface="Courier New" panose="02070309020205020404" pitchFamily="49" charset="0"/>
              </a:rPr>
              <a:t>上は，</a:t>
            </a:r>
            <a:r>
              <a:rPr lang="en-US" altLang="ja-JP" dirty="0">
                <a:cs typeface="Courier New" panose="02070309020205020404" pitchFamily="49" charset="0"/>
              </a:rPr>
              <a:t>MEM </a:t>
            </a:r>
            <a:r>
              <a:rPr lang="ja-JP" altLang="en-US" dirty="0">
                <a:cs typeface="Courier New" panose="02070309020205020404" pitchFamily="49" charset="0"/>
              </a:rPr>
              <a:t>が </a:t>
            </a:r>
            <a:r>
              <a:rPr lang="en-US" altLang="ja-JP" dirty="0">
                <a:cs typeface="Courier New" panose="02070309020205020404" pitchFamily="49" charset="0"/>
              </a:rPr>
              <a:t>M1 </a:t>
            </a:r>
            <a:r>
              <a:rPr lang="ja-JP" altLang="en-US" dirty="0">
                <a:cs typeface="Courier New" panose="02070309020205020404" pitchFamily="49" charset="0"/>
              </a:rPr>
              <a:t>と </a:t>
            </a:r>
            <a:r>
              <a:rPr lang="en-US" altLang="ja-JP" dirty="0">
                <a:cs typeface="Courier New" panose="02070309020205020404" pitchFamily="49" charset="0"/>
              </a:rPr>
              <a:t>M2 </a:t>
            </a:r>
            <a:r>
              <a:rPr lang="ja-JP" altLang="en-US" dirty="0">
                <a:cs typeface="Courier New" panose="02070309020205020404" pitchFamily="49" charset="0"/>
              </a:rPr>
              <a:t>にパイプライン化された場合</a:t>
            </a:r>
            <a:endParaRPr lang="en-US" altLang="ja-JP" dirty="0">
              <a:cs typeface="Courier New" panose="02070309020205020404" pitchFamily="49" charset="0"/>
            </a:endParaRPr>
          </a:p>
          <a:p>
            <a:pPr lvl="2"/>
            <a:r>
              <a:rPr kumimoji="1" lang="en-US" altLang="ja-JP" dirty="0">
                <a:cs typeface="Courier New" panose="02070309020205020404" pitchFamily="49" charset="0"/>
              </a:rPr>
              <a:t>I1 </a:t>
            </a:r>
            <a:r>
              <a:rPr kumimoji="1" lang="ja-JP" altLang="en-US" dirty="0">
                <a:cs typeface="Courier New" panose="02070309020205020404" pitchFamily="49" charset="0"/>
              </a:rPr>
              <a:t>と </a:t>
            </a:r>
            <a:r>
              <a:rPr kumimoji="1" lang="en-US" altLang="ja-JP" dirty="0">
                <a:cs typeface="Courier New" panose="02070309020205020404" pitchFamily="49" charset="0"/>
              </a:rPr>
              <a:t>I2 </a:t>
            </a:r>
            <a:r>
              <a:rPr kumimoji="1" lang="ja-JP" altLang="en-US" dirty="0">
                <a:cs typeface="Courier New" panose="02070309020205020404" pitchFamily="49" charset="0"/>
              </a:rPr>
              <a:t>は，</a:t>
            </a:r>
            <a:r>
              <a:rPr kumimoji="1" lang="en-US" altLang="ja-JP" dirty="0">
                <a:cs typeface="Courier New" panose="02070309020205020404" pitchFamily="49" charset="0"/>
              </a:rPr>
              <a:t>I0 </a:t>
            </a:r>
            <a:r>
              <a:rPr kumimoji="1" lang="ja-JP" altLang="en-US" dirty="0">
                <a:cs typeface="Courier New" panose="02070309020205020404" pitchFamily="49" charset="0"/>
              </a:rPr>
              <a:t>の結果を使えない</a:t>
            </a:r>
            <a:endParaRPr kumimoji="1" lang="en-US" altLang="ja-JP" dirty="0">
              <a:cs typeface="Courier New" panose="02070309020205020404" pitchFamily="49" charset="0"/>
            </a:endParaRPr>
          </a:p>
          <a:p>
            <a:pPr lvl="1"/>
            <a:r>
              <a:rPr kumimoji="1" lang="en-US" altLang="ja-JP" dirty="0">
                <a:cs typeface="Courier New" panose="02070309020205020404" pitchFamily="49" charset="0"/>
              </a:rPr>
              <a:t>MEM </a:t>
            </a:r>
            <a:r>
              <a:rPr kumimoji="1" lang="ja-JP" altLang="en-US" dirty="0">
                <a:cs typeface="Courier New" panose="02070309020205020404" pitchFamily="49" charset="0"/>
              </a:rPr>
              <a:t>ステージをパイプライン化すると，この部分が長くなる</a:t>
            </a:r>
            <a:endParaRPr kumimoji="1" lang="en-US" altLang="ja-JP" dirty="0">
              <a:cs typeface="Courier New" panose="02070309020205020404" pitchFamily="49" charset="0"/>
            </a:endParaRPr>
          </a:p>
          <a:p>
            <a:r>
              <a:rPr kumimoji="1" lang="ja-JP" altLang="en-US" dirty="0">
                <a:cs typeface="Courier New" panose="02070309020205020404" pitchFamily="49" charset="0"/>
              </a:rPr>
              <a:t>しかし，この部分をパイプライン化することはよくある</a:t>
            </a:r>
            <a:endParaRPr kumimoji="1" lang="en-US" altLang="ja-JP" dirty="0">
              <a:cs typeface="Courier New" panose="02070309020205020404" pitchFamily="49" charset="0"/>
            </a:endParaRPr>
          </a:p>
          <a:p>
            <a:pPr lvl="1"/>
            <a:r>
              <a:rPr lang="ja-JP" altLang="en-US" dirty="0">
                <a:cs typeface="Courier New" panose="02070309020205020404" pitchFamily="49" charset="0"/>
              </a:rPr>
              <a:t>ロードは演算よりは出現頻度が低い</a:t>
            </a:r>
            <a:endParaRPr lang="en-US" altLang="ja-JP" dirty="0">
              <a:cs typeface="Courier New" panose="02070309020205020404" pitchFamily="49" charset="0"/>
            </a:endParaRPr>
          </a:p>
          <a:p>
            <a:pPr lvl="1"/>
            <a:r>
              <a:rPr kumimoji="1" lang="ja-JP" altLang="en-US" dirty="0">
                <a:cs typeface="Courier New" panose="02070309020205020404" pitchFamily="49" charset="0"/>
              </a:rPr>
              <a:t>メモリ（キャッシュ）のレイテンシは演算器よりかなり長くなることが多いためしかたない</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2411976"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286198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31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3761991"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21" name="Rectangle 69"/>
          <p:cNvSpPr>
            <a:spLocks noChangeArrowheads="1"/>
          </p:cNvSpPr>
          <p:nvPr/>
        </p:nvSpPr>
        <p:spPr bwMode="auto">
          <a:xfrm>
            <a:off x="2861981"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331198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3761991"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5" name="Rectangle 73"/>
          <p:cNvSpPr>
            <a:spLocks noChangeArrowheads="1"/>
          </p:cNvSpPr>
          <p:nvPr/>
        </p:nvSpPr>
        <p:spPr bwMode="auto">
          <a:xfrm>
            <a:off x="511200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466200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69"/>
          <p:cNvSpPr>
            <a:spLocks noChangeArrowheads="1"/>
          </p:cNvSpPr>
          <p:nvPr/>
        </p:nvSpPr>
        <p:spPr bwMode="auto">
          <a:xfrm>
            <a:off x="3311986"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376199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4211996"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3" name="Rectangle 73"/>
          <p:cNvSpPr>
            <a:spLocks noChangeArrowheads="1"/>
          </p:cNvSpPr>
          <p:nvPr/>
        </p:nvSpPr>
        <p:spPr bwMode="auto">
          <a:xfrm>
            <a:off x="556201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0" name="直線コネクタ 49"/>
          <p:cNvCxnSpPr>
            <a:stCxn id="51" idx="3"/>
            <a:endCxn id="17" idx="1"/>
          </p:cNvCxnSpPr>
          <p:nvPr/>
        </p:nvCxnSpPr>
        <p:spPr bwMode="auto">
          <a:xfrm flipV="1">
            <a:off x="2124268"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1691968"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1691968" y="1718981"/>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1691968" y="2168986"/>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2141973"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2124268" y="2348986"/>
            <a:ext cx="1187718" cy="2"/>
          </a:xfrm>
          <a:prstGeom prst="line">
            <a:avLst/>
          </a:prstGeom>
          <a:noFill/>
          <a:ln w="9525" cap="flat" cmpd="sng" algn="ctr">
            <a:solidFill>
              <a:schemeClr val="tx1"/>
            </a:solidFill>
            <a:prstDash val="dash"/>
            <a:round/>
            <a:headEnd type="none" w="med" len="med"/>
            <a:tailEnd type="none" w="med" len="med"/>
          </a:ln>
          <a:effectLst/>
        </p:spPr>
      </p:cxnSp>
      <p:sp>
        <p:nvSpPr>
          <p:cNvPr id="62" name="Rectangle 72"/>
          <p:cNvSpPr>
            <a:spLocks noChangeArrowheads="1"/>
          </p:cNvSpPr>
          <p:nvPr/>
        </p:nvSpPr>
        <p:spPr bwMode="auto">
          <a:xfrm>
            <a:off x="4211996"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5" name="Rectangle 72"/>
          <p:cNvSpPr>
            <a:spLocks noChangeArrowheads="1"/>
          </p:cNvSpPr>
          <p:nvPr/>
        </p:nvSpPr>
        <p:spPr bwMode="auto">
          <a:xfrm>
            <a:off x="4211996"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6" name="Rectangle 72"/>
          <p:cNvSpPr>
            <a:spLocks noChangeArrowheads="1"/>
          </p:cNvSpPr>
          <p:nvPr/>
        </p:nvSpPr>
        <p:spPr bwMode="auto">
          <a:xfrm>
            <a:off x="4662001"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7" name="Rectangle 72"/>
          <p:cNvSpPr>
            <a:spLocks noChangeArrowheads="1"/>
          </p:cNvSpPr>
          <p:nvPr/>
        </p:nvSpPr>
        <p:spPr bwMode="auto">
          <a:xfrm>
            <a:off x="4662001"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8" name="Rectangle 72"/>
          <p:cNvSpPr>
            <a:spLocks noChangeArrowheads="1"/>
          </p:cNvSpPr>
          <p:nvPr/>
        </p:nvSpPr>
        <p:spPr bwMode="auto">
          <a:xfrm>
            <a:off x="5112006"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9" name="Rectangle 69"/>
          <p:cNvSpPr>
            <a:spLocks noChangeArrowheads="1"/>
          </p:cNvSpPr>
          <p:nvPr/>
        </p:nvSpPr>
        <p:spPr bwMode="auto">
          <a:xfrm>
            <a:off x="3761991"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0" name="Rectangle 70"/>
          <p:cNvSpPr>
            <a:spLocks noChangeArrowheads="1"/>
          </p:cNvSpPr>
          <p:nvPr/>
        </p:nvSpPr>
        <p:spPr bwMode="auto">
          <a:xfrm>
            <a:off x="421199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1" name="Rectangle 71"/>
          <p:cNvSpPr>
            <a:spLocks noChangeArrowheads="1"/>
          </p:cNvSpPr>
          <p:nvPr/>
        </p:nvSpPr>
        <p:spPr bwMode="auto">
          <a:xfrm>
            <a:off x="4662001"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2" name="Rectangle 73"/>
          <p:cNvSpPr>
            <a:spLocks noChangeArrowheads="1"/>
          </p:cNvSpPr>
          <p:nvPr/>
        </p:nvSpPr>
        <p:spPr bwMode="auto">
          <a:xfrm>
            <a:off x="601201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3" name="角丸四角形 72"/>
          <p:cNvSpPr/>
          <p:nvPr/>
        </p:nvSpPr>
        <p:spPr bwMode="auto">
          <a:xfrm>
            <a:off x="1691968" y="261899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I3</a:t>
            </a:r>
            <a:endParaRPr kumimoji="1" lang="ja-JP" altLang="en-US" b="1" dirty="0">
              <a:latin typeface="Courier New" panose="02070309020205020404" pitchFamily="49" charset="0"/>
              <a:cs typeface="Courier New" panose="02070309020205020404" pitchFamily="49" charset="0"/>
            </a:endParaRPr>
          </a:p>
        </p:txBody>
      </p:sp>
      <p:cxnSp>
        <p:nvCxnSpPr>
          <p:cNvPr id="74" name="直線コネクタ 73"/>
          <p:cNvCxnSpPr>
            <a:stCxn id="73" idx="3"/>
            <a:endCxn id="69" idx="1"/>
          </p:cNvCxnSpPr>
          <p:nvPr/>
        </p:nvCxnSpPr>
        <p:spPr bwMode="auto">
          <a:xfrm flipV="1">
            <a:off x="2124268" y="2798991"/>
            <a:ext cx="1637723" cy="2"/>
          </a:xfrm>
          <a:prstGeom prst="line">
            <a:avLst/>
          </a:prstGeom>
          <a:noFill/>
          <a:ln w="9525" cap="flat" cmpd="sng" algn="ctr">
            <a:solidFill>
              <a:schemeClr val="tx1"/>
            </a:solidFill>
            <a:prstDash val="dash"/>
            <a:round/>
            <a:headEnd type="none" w="med" len="med"/>
            <a:tailEnd type="none" w="med" len="med"/>
          </a:ln>
          <a:effectLst/>
        </p:spPr>
      </p:cxnSp>
      <p:sp>
        <p:nvSpPr>
          <p:cNvPr id="75" name="Rectangle 72"/>
          <p:cNvSpPr>
            <a:spLocks noChangeArrowheads="1"/>
          </p:cNvSpPr>
          <p:nvPr/>
        </p:nvSpPr>
        <p:spPr bwMode="auto">
          <a:xfrm>
            <a:off x="5112006"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76" name="Rectangle 72"/>
          <p:cNvSpPr>
            <a:spLocks noChangeArrowheads="1"/>
          </p:cNvSpPr>
          <p:nvPr/>
        </p:nvSpPr>
        <p:spPr bwMode="auto">
          <a:xfrm>
            <a:off x="5562011"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Tree>
    <p:extLst>
      <p:ext uri="{BB962C8B-B14F-4D97-AF65-F5344CB8AC3E}">
        <p14:creationId xmlns:p14="http://schemas.microsoft.com/office/powerpoint/2010/main" val="754944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分岐結果の </a:t>
            </a:r>
            <a:r>
              <a:rPr lang="en-US" altLang="ja-JP" b="1" dirty="0">
                <a:latin typeface="メイリオ" panose="020B0604030504040204" pitchFamily="50" charset="-128"/>
              </a:rPr>
              <a:t>PC </a:t>
            </a:r>
            <a:r>
              <a:rPr lang="ja-JP" altLang="en-US" b="1" dirty="0" err="1">
                <a:latin typeface="メイリオ" panose="020B0604030504040204" pitchFamily="50" charset="-128"/>
              </a:rPr>
              <a:t>への</a:t>
            </a:r>
            <a:r>
              <a:rPr lang="ja-JP" altLang="en-US" b="1" dirty="0">
                <a:latin typeface="メイリオ" panose="020B0604030504040204" pitchFamily="50" charset="-128"/>
              </a:rPr>
              <a:t>反映</a:t>
            </a:r>
            <a:endParaRPr kumimoji="1" lang="ja-JP" altLang="en-US" b="1" dirty="0"/>
          </a:p>
        </p:txBody>
      </p:sp>
    </p:spTree>
    <p:extLst>
      <p:ext uri="{BB962C8B-B14F-4D97-AF65-F5344CB8AC3E}">
        <p14:creationId xmlns:p14="http://schemas.microsoft.com/office/powerpoint/2010/main" val="2802984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1000364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1136484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分岐予測ペナルティの大きさ</a:t>
            </a:r>
          </a:p>
        </p:txBody>
      </p:sp>
      <p:sp>
        <p:nvSpPr>
          <p:cNvPr id="3" name="テキスト プレースホルダー 2"/>
          <p:cNvSpPr>
            <a:spLocks noGrp="1"/>
          </p:cNvSpPr>
          <p:nvPr>
            <p:ph type="body" sz="quarter" idx="10"/>
          </p:nvPr>
        </p:nvSpPr>
        <p:spPr>
          <a:xfrm>
            <a:off x="611956" y="3789004"/>
            <a:ext cx="8280092" cy="2519721"/>
          </a:xfrm>
        </p:spPr>
        <p:txBody>
          <a:bodyPr/>
          <a:lstStyle/>
          <a:p>
            <a:r>
              <a:rPr kumimoji="1" lang="ja-JP" altLang="en-US" dirty="0"/>
              <a:t>パイプラインを深くすると，</a:t>
            </a:r>
            <a:endParaRPr kumimoji="1" lang="en-US" altLang="ja-JP" dirty="0"/>
          </a:p>
          <a:p>
            <a:pPr lvl="1"/>
            <a:r>
              <a:rPr kumimoji="1" lang="en-US" altLang="ja-JP" dirty="0"/>
              <a:t>= if </a:t>
            </a:r>
            <a:r>
              <a:rPr kumimoji="1" lang="ja-JP" altLang="en-US" dirty="0"/>
              <a:t>が右に到達してミスが判明するまでのステージが増える</a:t>
            </a:r>
            <a:endParaRPr kumimoji="1" lang="en-US" altLang="ja-JP" dirty="0"/>
          </a:p>
          <a:p>
            <a:pPr lvl="1"/>
            <a:r>
              <a:rPr kumimoji="1" lang="en-US" altLang="ja-JP" dirty="0">
                <a:solidFill>
                  <a:schemeClr val="accent5"/>
                </a:solidFill>
              </a:rPr>
              <a:t>= </a:t>
            </a:r>
            <a:r>
              <a:rPr kumimoji="1" lang="ja-JP" altLang="en-US" dirty="0">
                <a:solidFill>
                  <a:schemeClr val="accent5"/>
                </a:solidFill>
              </a:rPr>
              <a:t>予測ミス時に取り消される命令数が大きくなる</a:t>
            </a:r>
            <a:endParaRPr kumimoji="1" lang="en-US" altLang="ja-JP" dirty="0">
              <a:solidFill>
                <a:schemeClr val="accent5"/>
              </a:solidFill>
            </a:endParaRPr>
          </a:p>
          <a:p>
            <a:pPr lvl="2"/>
            <a:r>
              <a:rPr kumimoji="1" lang="ja-JP" altLang="en-US" dirty="0"/>
              <a:t>一瞬で全員を消せず，取り消す命令数に応じた時間がかかる</a:t>
            </a:r>
            <a:endParaRPr kumimoji="1" lang="en-US" altLang="ja-JP" dirty="0"/>
          </a:p>
          <a:p>
            <a:r>
              <a:rPr kumimoji="1" lang="ja-JP" altLang="en-US" dirty="0"/>
              <a:t>実時間が伸びているわけではないことに注意</a:t>
            </a:r>
            <a:endParaRPr kumimoji="1" lang="en-US" altLang="ja-JP" dirty="0"/>
          </a:p>
          <a:p>
            <a:pPr lvl="1"/>
            <a:r>
              <a:rPr kumimoji="1" lang="en-US" altLang="ja-JP" dirty="0"/>
              <a:t>if </a:t>
            </a:r>
            <a:r>
              <a:rPr kumimoji="1" lang="ja-JP" altLang="en-US" dirty="0"/>
              <a:t>が右に到達するまでの</a:t>
            </a:r>
            <a:r>
              <a:rPr lang="ja-JP" altLang="en-US" dirty="0"/>
              <a:t>実</a:t>
            </a:r>
            <a:r>
              <a:rPr kumimoji="1" lang="ja-JP" altLang="en-US" dirty="0"/>
              <a:t>時間は変わってない</a:t>
            </a:r>
            <a:endParaRPr lang="en-US" altLang="ja-JP" dirty="0"/>
          </a:p>
          <a:p>
            <a:pPr lvl="1"/>
            <a:r>
              <a:rPr kumimoji="1" lang="ja-JP" altLang="en-US" dirty="0"/>
              <a:t>矢印が伸びるアニメーションを思い出してほしい</a:t>
            </a:r>
          </a:p>
        </p:txBody>
      </p:sp>
      <p:grpSp>
        <p:nvGrpSpPr>
          <p:cNvPr id="4" name="グループ化 3"/>
          <p:cNvGrpSpPr/>
          <p:nvPr/>
        </p:nvGrpSpPr>
        <p:grpSpPr>
          <a:xfrm>
            <a:off x="1691968" y="171898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132128" y="171898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572288" y="171898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012448" y="171898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653807" y="85443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 20"/>
          <p:cNvSpPr/>
          <p:nvPr/>
        </p:nvSpPr>
        <p:spPr bwMode="auto">
          <a:xfrm>
            <a:off x="6822025" y="153897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24" name="角丸四角形 23"/>
          <p:cNvSpPr/>
          <p:nvPr/>
        </p:nvSpPr>
        <p:spPr bwMode="auto">
          <a:xfrm>
            <a:off x="5472010"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25" name="角丸四角形 24"/>
          <p:cNvSpPr/>
          <p:nvPr/>
        </p:nvSpPr>
        <p:spPr bwMode="auto">
          <a:xfrm>
            <a:off x="4031994"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6" name="角丸四角形 25"/>
          <p:cNvSpPr/>
          <p:nvPr/>
        </p:nvSpPr>
        <p:spPr bwMode="auto">
          <a:xfrm>
            <a:off x="2591978"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29" name="グループ化 28"/>
          <p:cNvGrpSpPr/>
          <p:nvPr/>
        </p:nvGrpSpPr>
        <p:grpSpPr>
          <a:xfrm>
            <a:off x="1691968" y="2798993"/>
            <a:ext cx="810009"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 name="グループ化 31"/>
          <p:cNvGrpSpPr/>
          <p:nvPr/>
        </p:nvGrpSpPr>
        <p:grpSpPr>
          <a:xfrm>
            <a:off x="3132128" y="2798993"/>
            <a:ext cx="809865"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p:cNvGrpSpPr/>
          <p:nvPr/>
        </p:nvGrpSpPr>
        <p:grpSpPr>
          <a:xfrm>
            <a:off x="4572288" y="2798993"/>
            <a:ext cx="809721" cy="576064"/>
            <a:chOff x="971600" y="5445224"/>
            <a:chExt cx="7200800" cy="576064"/>
          </a:xfrm>
        </p:grpSpPr>
        <p:sp>
          <p:nvSpPr>
            <p:cNvPr id="36" name="平行四辺形 35"/>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6012448" y="2798993"/>
            <a:ext cx="809577"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2411976" y="2798993"/>
            <a:ext cx="810009"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3851992" y="2798993"/>
            <a:ext cx="809865"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 name="グループ化 46"/>
          <p:cNvGrpSpPr/>
          <p:nvPr/>
        </p:nvGrpSpPr>
        <p:grpSpPr>
          <a:xfrm>
            <a:off x="5292008" y="2798993"/>
            <a:ext cx="809721" cy="576064"/>
            <a:chOff x="971600" y="5445224"/>
            <a:chExt cx="7200800" cy="576064"/>
          </a:xfrm>
        </p:grpSpPr>
        <p:sp>
          <p:nvSpPr>
            <p:cNvPr id="48" name="平行四辺形 47"/>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 name="平行四辺形 4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p:cNvGrpSpPr/>
          <p:nvPr/>
        </p:nvGrpSpPr>
        <p:grpSpPr>
          <a:xfrm>
            <a:off x="6732024" y="2798993"/>
            <a:ext cx="809577" cy="576064"/>
            <a:chOff x="971600" y="5445224"/>
            <a:chExt cx="7200800" cy="576064"/>
          </a:xfrm>
        </p:grpSpPr>
        <p:sp>
          <p:nvSpPr>
            <p:cNvPr id="51" name="平行四辺形 5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53" name="角丸四角形 52"/>
          <p:cNvSpPr/>
          <p:nvPr/>
        </p:nvSpPr>
        <p:spPr bwMode="auto">
          <a:xfrm>
            <a:off x="6822025" y="2708992"/>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54" name="角丸四角形 53"/>
          <p:cNvSpPr/>
          <p:nvPr/>
        </p:nvSpPr>
        <p:spPr bwMode="auto">
          <a:xfrm>
            <a:off x="547201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5" name="角丸四角形 54"/>
          <p:cNvSpPr/>
          <p:nvPr/>
        </p:nvSpPr>
        <p:spPr bwMode="auto">
          <a:xfrm>
            <a:off x="4031994"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6" name="角丸四角形 55"/>
          <p:cNvSpPr/>
          <p:nvPr/>
        </p:nvSpPr>
        <p:spPr bwMode="auto">
          <a:xfrm>
            <a:off x="259197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7" name="角丸四角形 56"/>
          <p:cNvSpPr/>
          <p:nvPr/>
        </p:nvSpPr>
        <p:spPr bwMode="auto">
          <a:xfrm>
            <a:off x="4752002"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8" name="角丸四角形 57"/>
          <p:cNvSpPr/>
          <p:nvPr/>
        </p:nvSpPr>
        <p:spPr bwMode="auto">
          <a:xfrm>
            <a:off x="3311986"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9" name="角丸四角形 58"/>
          <p:cNvSpPr/>
          <p:nvPr/>
        </p:nvSpPr>
        <p:spPr bwMode="auto">
          <a:xfrm>
            <a:off x="187197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0" name="角丸四角形 59"/>
          <p:cNvSpPr/>
          <p:nvPr/>
        </p:nvSpPr>
        <p:spPr bwMode="auto">
          <a:xfrm>
            <a:off x="619201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Tree>
    <p:extLst>
      <p:ext uri="{BB962C8B-B14F-4D97-AF65-F5344CB8AC3E}">
        <p14:creationId xmlns:p14="http://schemas.microsoft.com/office/powerpoint/2010/main" val="616950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パイプライン化の限界のまとめ</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endParaRPr lang="en-US" altLang="ja-JP" dirty="0"/>
          </a:p>
          <a:p>
            <a:pPr lvl="2"/>
            <a:r>
              <a:rPr lang="ja-JP" altLang="en-US" dirty="0"/>
              <a:t>（今日話した話題意外に，スーパスカラ固有の性能低下も</a:t>
            </a:r>
          </a:p>
        </p:txBody>
      </p:sp>
    </p:spTree>
    <p:extLst>
      <p:ext uri="{BB962C8B-B14F-4D97-AF65-F5344CB8AC3E}">
        <p14:creationId xmlns:p14="http://schemas.microsoft.com/office/powerpoint/2010/main" val="3912106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現在は大体１５～２０段</a:t>
            </a:r>
            <a:endParaRPr lang="en-US" altLang="ja-JP" dirty="0"/>
          </a:p>
          <a:p>
            <a:r>
              <a:rPr lang="en-US" altLang="ja-JP" dirty="0"/>
              <a:t>Intel Pentium4 </a:t>
            </a:r>
            <a:r>
              <a:rPr lang="ja-JP" altLang="en-US" dirty="0"/>
              <a:t>（</a:t>
            </a:r>
            <a:r>
              <a:rPr lang="en-US" altLang="ja-JP" dirty="0"/>
              <a:t>Prescott</a:t>
            </a:r>
            <a:r>
              <a:rPr lang="ja-JP" altLang="en-US" dirty="0"/>
              <a:t>）３１段</a:t>
            </a:r>
            <a:endParaRPr lang="en-US" altLang="ja-JP" dirty="0"/>
          </a:p>
          <a:p>
            <a:pPr lvl="1"/>
            <a:r>
              <a:rPr lang="en-US" altLang="ja-JP" dirty="0"/>
              <a:t>2004</a:t>
            </a:r>
            <a:r>
              <a:rPr lang="ja-JP" altLang="en-US" dirty="0"/>
              <a:t>年発売で </a:t>
            </a:r>
            <a:r>
              <a:rPr lang="en-US" altLang="ja-JP" dirty="0"/>
              <a:t>3.8 GHz</a:t>
            </a:r>
          </a:p>
          <a:p>
            <a:pPr lvl="1"/>
            <a:r>
              <a:rPr lang="ja-JP" altLang="en-US" dirty="0"/>
              <a:t>おそらく，歴史上最大の段数</a:t>
            </a:r>
            <a:endParaRPr lang="en-US" altLang="ja-JP" dirty="0"/>
          </a:p>
          <a:p>
            <a:pPr lvl="2"/>
            <a:r>
              <a:rPr lang="ja-JP" altLang="en-US" dirty="0"/>
              <a:t>熱くなりすぎ </a:t>
            </a:r>
            <a:r>
              <a:rPr lang="en-US" altLang="ja-JP" dirty="0"/>
              <a:t>&amp; </a:t>
            </a:r>
            <a:r>
              <a:rPr lang="ja-JP" altLang="en-US" dirty="0"/>
              <a:t>性能が出ずで，この後ステージ数は減少</a:t>
            </a:r>
            <a:endParaRPr lang="en-US" altLang="ja-JP" dirty="0"/>
          </a:p>
          <a:p>
            <a:r>
              <a:rPr lang="en-US" altLang="ja-JP" dirty="0"/>
              <a:t>AMD Zen</a:t>
            </a:r>
            <a:r>
              <a:rPr lang="ja-JP" altLang="en-US" dirty="0"/>
              <a:t>：１９段</a:t>
            </a:r>
            <a:endParaRPr lang="en-US" altLang="ja-JP" dirty="0"/>
          </a:p>
          <a:p>
            <a:pPr lvl="1"/>
            <a:r>
              <a:rPr lang="en-US" altLang="ja-JP" dirty="0"/>
              <a:t>2017</a:t>
            </a:r>
            <a:r>
              <a:rPr lang="ja-JP" altLang="en-US" dirty="0"/>
              <a:t>年発売で </a:t>
            </a:r>
            <a:r>
              <a:rPr lang="en-US" altLang="ja-JP" dirty="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br>
              <a:rPr lang="en-US" altLang="ja-JP" dirty="0"/>
            </a:br>
            <a:r>
              <a:rPr lang="en-US" altLang="ja-JP" sz="1600" dirty="0"/>
              <a:t>Exploring the Design of the Cortex-A15 Processor</a:t>
            </a:r>
            <a:br>
              <a:rPr lang="en-US" altLang="ja-JP" sz="1600" dirty="0"/>
            </a:br>
            <a:r>
              <a:rPr lang="en-US" altLang="ja-JP" sz="1600" dirty="0"/>
              <a:t>ARM’s next generation mobile applications processor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分岐予測</a:t>
            </a:r>
            <a:endParaRPr kumimoji="1" lang="en-US" altLang="ja-JP" b="1" dirty="0"/>
          </a:p>
        </p:txBody>
      </p:sp>
    </p:spTree>
    <p:extLst>
      <p:ext uri="{BB962C8B-B14F-4D97-AF65-F5344CB8AC3E}">
        <p14:creationId xmlns:p14="http://schemas.microsoft.com/office/powerpoint/2010/main" val="38289131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非構造ハザード</a:t>
            </a:r>
            <a:endParaRPr kumimoji="1"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b="1" dirty="0"/>
              <a:t>分岐予測</a:t>
            </a:r>
            <a:endParaRPr kumimoji="1" lang="en-US" altLang="ja-JP" b="1" dirty="0"/>
          </a:p>
          <a:p>
            <a:pPr lvl="1"/>
            <a:r>
              <a:rPr lang="ja-JP" altLang="en-US" b="1" dirty="0"/>
              <a:t>用語の定義からはじめる</a:t>
            </a:r>
            <a:endParaRPr lang="en-US" altLang="ja-JP" b="1" dirty="0"/>
          </a:p>
        </p:txBody>
      </p:sp>
    </p:spTree>
    <p:extLst>
      <p:ext uri="{BB962C8B-B14F-4D97-AF65-F5344CB8AC3E}">
        <p14:creationId xmlns:p14="http://schemas.microsoft.com/office/powerpoint/2010/main" val="3165425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による予測（分岐命令の場合）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0x4008 </a:t>
            </a:r>
            <a:r>
              <a:rPr kumimoji="1" lang="ja-JP" altLang="en-US" dirty="0"/>
              <a:t>にある </a:t>
            </a:r>
            <a:r>
              <a:rPr kumimoji="1" lang="en-US" altLang="ja-JP" dirty="0" err="1"/>
              <a:t>bne</a:t>
            </a:r>
            <a:r>
              <a:rPr kumimoji="1" lang="en-US" altLang="ja-JP" dirty="0"/>
              <a:t>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0x4008 </a:t>
            </a:r>
            <a:r>
              <a:rPr kumimoji="1" lang="ja-JP" altLang="en-US" dirty="0"/>
              <a:t>の下位の </a:t>
            </a:r>
            <a:r>
              <a:rPr kumimoji="1" lang="en-US" altLang="ja-JP" dirty="0"/>
              <a:t>8 </a:t>
            </a:r>
            <a:r>
              <a:rPr kumimoji="1" lang="ja-JP" altLang="en-US" dirty="0"/>
              <a:t>を取り出し，</a:t>
            </a:r>
            <a:r>
              <a:rPr kumimoji="1" lang="en-US" altLang="ja-JP" dirty="0"/>
              <a:t>BTB </a:t>
            </a:r>
            <a:r>
              <a:rPr kumimoji="1" lang="ja-JP" altLang="en-US" dirty="0"/>
              <a:t>の８番エントリにアクセス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の上位の </a:t>
            </a:r>
            <a:r>
              <a:rPr kumimoji="1" lang="en-US" altLang="ja-JP" dirty="0"/>
              <a:t>0x400 </a:t>
            </a:r>
            <a:r>
              <a:rPr kumimoji="1" lang="ja-JP" altLang="en-US" dirty="0"/>
              <a:t>が一致したのでヒット</a:t>
            </a:r>
            <a:endParaRPr kumimoji="1" lang="en-US" altLang="ja-JP" dirty="0"/>
          </a:p>
          <a:p>
            <a:pPr marL="817200" lvl="1" indent="-457200">
              <a:buFont typeface="+mj-lt"/>
              <a:buAutoNum type="arabicPeriod"/>
            </a:pPr>
            <a:r>
              <a:rPr kumimoji="1" lang="en-US" altLang="ja-JP" dirty="0"/>
              <a:t>0x4008 </a:t>
            </a:r>
            <a:r>
              <a:rPr kumimoji="1" lang="ja-JP" altLang="en-US" dirty="0"/>
              <a:t>は分岐命令で，そのターゲットは </a:t>
            </a:r>
            <a:r>
              <a:rPr kumimoji="1" lang="en-US" altLang="ja-JP" dirty="0"/>
              <a:t>0x4180 </a:t>
            </a:r>
            <a:r>
              <a:rPr kumimoji="1" lang="ja-JP" altLang="en-US" dirty="0"/>
              <a:t>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8</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2"/>
                </a:solidFill>
                <a:latin typeface="MeiryoKe_PGothic" pitchFamily="50" charset="-128"/>
                <a:ea typeface="MeiryoKe_PGothic" pitchFamily="50" charset="-128"/>
              </a:rPr>
              <a:t>4180</a:t>
            </a:r>
            <a:endParaRPr lang="ja-JP" altLang="en-US" b="1" dirty="0">
              <a:solidFill>
                <a:schemeClr val="accent2"/>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951982"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hit!</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4180</a:t>
            </a:r>
          </a:p>
        </p:txBody>
      </p:sp>
      <p:sp>
        <p:nvSpPr>
          <p:cNvPr id="36" name="正方形/長方形 35"/>
          <p:cNvSpPr/>
          <p:nvPr/>
        </p:nvSpPr>
        <p:spPr bwMode="auto">
          <a:xfrm>
            <a:off x="10268" y="2438989"/>
            <a:ext cx="1260014" cy="1710019"/>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8</a:t>
            </a: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a:t>
            </a:r>
            <a:r>
              <a:rPr lang="en-US" altLang="ja-JP" b="1" dirty="0">
                <a:solidFill>
                  <a:schemeClr val="accent2"/>
                </a:solidFill>
                <a:latin typeface="Arial Narrow" panose="020B0606020202030204" pitchFamily="34" charset="0"/>
              </a:rPr>
              <a:t>0x4180</a:t>
            </a:r>
          </a:p>
          <a:p>
            <a:pPr>
              <a:lnSpc>
                <a:spcPct val="80000"/>
              </a:lnSpc>
            </a:pPr>
            <a:r>
              <a:rPr lang="en-US" altLang="ja-JP" dirty="0">
                <a:solidFill>
                  <a:schemeClr val="tx1">
                    <a:lumMod val="75000"/>
                    <a:lumOff val="25000"/>
                  </a:schemeClr>
                </a:solidFill>
                <a:latin typeface="Arial Narrow" panose="020B0606020202030204" pitchFamily="34" charset="0"/>
              </a:rPr>
              <a:t>0x400c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accent2"/>
                </a:solidFill>
                <a:latin typeface="Arial Narrow" panose="020B0606020202030204" pitchFamily="34" charset="0"/>
              </a:rPr>
              <a:t>0x4180</a:t>
            </a: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2673801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による予測（分岐以外の場合）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0x400c </a:t>
            </a:r>
            <a:r>
              <a:rPr kumimoji="1" lang="ja-JP" altLang="en-US" dirty="0"/>
              <a:t>にある </a:t>
            </a:r>
            <a:r>
              <a:rPr kumimoji="1" lang="en-US" altLang="ja-JP" dirty="0"/>
              <a:t>add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0x400c </a:t>
            </a:r>
            <a:r>
              <a:rPr kumimoji="1" lang="ja-JP" altLang="en-US" dirty="0"/>
              <a:t>の下位の </a:t>
            </a:r>
            <a:r>
              <a:rPr kumimoji="1" lang="en-US" altLang="ja-JP" dirty="0"/>
              <a:t>c </a:t>
            </a:r>
            <a:r>
              <a:rPr kumimoji="1" lang="ja-JP" altLang="en-US" dirty="0"/>
              <a:t>を取り出し，</a:t>
            </a:r>
            <a:r>
              <a:rPr kumimoji="1" lang="en-US" altLang="ja-JP" dirty="0"/>
              <a:t>BTB </a:t>
            </a:r>
            <a:r>
              <a:rPr kumimoji="1" lang="ja-JP" altLang="en-US" dirty="0"/>
              <a:t>の </a:t>
            </a:r>
            <a:r>
              <a:rPr kumimoji="1" lang="en-US" altLang="ja-JP" dirty="0"/>
              <a:t>c </a:t>
            </a:r>
            <a:r>
              <a:rPr kumimoji="1" lang="ja-JP" altLang="en-US" dirty="0"/>
              <a:t>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の上位が不一致なのでミス</a:t>
            </a:r>
            <a:endParaRPr kumimoji="1" lang="en-US" altLang="ja-JP" dirty="0"/>
          </a:p>
          <a:p>
            <a:pPr marL="817200" lvl="1" indent="-457200">
              <a:buFont typeface="+mj-lt"/>
              <a:buAutoNum type="arabicPeriod"/>
            </a:pPr>
            <a:r>
              <a:rPr kumimoji="1" lang="en-US" altLang="ja-JP" dirty="0"/>
              <a:t>0x400c </a:t>
            </a:r>
            <a:r>
              <a:rPr kumimoji="1" lang="ja-JP" altLang="en-US" dirty="0"/>
              <a:t>は分岐命令ではないと予測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C</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400</a:t>
            </a:r>
            <a:endParaRPr lang="ja-JP" altLang="en-US" dirty="0">
              <a:solidFill>
                <a:schemeClr val="tx1">
                  <a:lumMod val="75000"/>
                  <a:lumOff val="25000"/>
                </a:schemeClr>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4180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861981"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miss</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ff80</a:t>
            </a:r>
          </a:p>
        </p:txBody>
      </p:sp>
      <p:sp>
        <p:nvSpPr>
          <p:cNvPr id="36" name="正方形/長方形 35"/>
          <p:cNvSpPr/>
          <p:nvPr/>
        </p:nvSpPr>
        <p:spPr bwMode="auto">
          <a:xfrm>
            <a:off x="10267" y="2438990"/>
            <a:ext cx="2491709" cy="1080012"/>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0x4008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x1,x2,0x4180</a:t>
            </a:r>
          </a:p>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c</a:t>
            </a: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tx1">
                    <a:lumMod val="75000"/>
                    <a:lumOff val="25000"/>
                  </a:schemeClr>
                </a:solidFill>
                <a:latin typeface="Arial Narrow" panose="020B0606020202030204" pitchFamily="34" charset="0"/>
              </a:rPr>
              <a:t>0x4180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4276480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 </a:t>
            </a:r>
            <a:r>
              <a:rPr lang="ja-JP" altLang="en-US" dirty="0"/>
              <a:t>の特徴</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高速にアクセスする必要がある</a:t>
            </a:r>
            <a:endParaRPr lang="en-US" altLang="ja-JP" dirty="0"/>
          </a:p>
          <a:p>
            <a:pPr lvl="1"/>
            <a:r>
              <a:rPr lang="ja-JP" altLang="en-US" dirty="0"/>
              <a:t>１サイクル以内に処理が完結する必要がある</a:t>
            </a:r>
            <a:endParaRPr lang="en-US" altLang="ja-JP" dirty="0"/>
          </a:p>
          <a:p>
            <a:pPr lvl="1"/>
            <a:r>
              <a:rPr lang="ja-JP" altLang="en-US" dirty="0"/>
              <a:t>そうしないと，毎サイクル命令フェッチができない</a:t>
            </a:r>
            <a:endParaRPr lang="en-US" altLang="ja-JP" dirty="0"/>
          </a:p>
          <a:p>
            <a:pPr marL="457200" indent="-457200">
              <a:buFont typeface="+mj-lt"/>
              <a:buAutoNum type="arabicPeriod"/>
            </a:pPr>
            <a:r>
              <a:rPr lang="ja-JP" altLang="en-US" dirty="0"/>
              <a:t>エントリ数は比較的小さい</a:t>
            </a:r>
            <a:endParaRPr lang="en-US" altLang="ja-JP" dirty="0"/>
          </a:p>
          <a:p>
            <a:pPr lvl="1"/>
            <a:r>
              <a:rPr lang="ja-JP" altLang="en-US" dirty="0"/>
              <a:t>最大でも数</a:t>
            </a:r>
            <a:r>
              <a:rPr lang="en-US" altLang="ja-JP" dirty="0"/>
              <a:t>K</a:t>
            </a:r>
            <a:r>
              <a:rPr lang="ja-JP" altLang="en-US" dirty="0"/>
              <a:t>エントリ程度</a:t>
            </a:r>
            <a:endParaRPr lang="en-US" altLang="ja-JP" dirty="0"/>
          </a:p>
          <a:p>
            <a:pPr lvl="1"/>
            <a:r>
              <a:rPr lang="ja-JP" altLang="en-US" dirty="0"/>
              <a:t>最近はそうでもなくなってきた（後述</a:t>
            </a:r>
            <a:endParaRPr lang="en-US" altLang="ja-JP" dirty="0"/>
          </a:p>
          <a:p>
            <a:pPr marL="457200" indent="-457200">
              <a:buFont typeface="+mj-lt"/>
              <a:buAutoNum type="arabicPeriod"/>
            </a:pPr>
            <a:r>
              <a:rPr kumimoji="1" lang="ja-JP" altLang="en-US" dirty="0"/>
              <a:t>ハッシュ表としては，かなり単純な構造を持つ</a:t>
            </a:r>
            <a:endParaRPr kumimoji="1" lang="en-US" altLang="ja-JP" dirty="0"/>
          </a:p>
          <a:p>
            <a:pPr lvl="1"/>
            <a:r>
              <a:rPr kumimoji="1" lang="ja-JP" altLang="en-US" dirty="0"/>
              <a:t>ハッシュ関数は，アドレスの一部を切り出してそのまま使う</a:t>
            </a:r>
            <a:endParaRPr kumimoji="1" lang="en-US" altLang="ja-JP" dirty="0"/>
          </a:p>
          <a:p>
            <a:pPr lvl="1"/>
            <a:r>
              <a:rPr kumimoji="1" lang="ja-JP" altLang="en-US" dirty="0"/>
              <a:t>表の各エントリは固定長（古いものは上書きされる）</a:t>
            </a:r>
            <a:endParaRPr kumimoji="1" lang="en-US" altLang="ja-JP" dirty="0"/>
          </a:p>
        </p:txBody>
      </p:sp>
    </p:spTree>
    <p:extLst>
      <p:ext uri="{BB962C8B-B14F-4D97-AF65-F5344CB8AC3E}">
        <p14:creationId xmlns:p14="http://schemas.microsoft.com/office/powerpoint/2010/main" val="338799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の詳細</a:t>
            </a:r>
          </a:p>
        </p:txBody>
      </p:sp>
      <p:sp>
        <p:nvSpPr>
          <p:cNvPr id="3" name="テキスト プレースホルダー 2"/>
          <p:cNvSpPr>
            <a:spLocks noGrp="1"/>
          </p:cNvSpPr>
          <p:nvPr>
            <p:ph type="body" sz="quarter" idx="10"/>
          </p:nvPr>
        </p:nvSpPr>
        <p:spPr/>
        <p:txBody>
          <a:bodyPr/>
          <a:lstStyle/>
          <a:p>
            <a:r>
              <a:rPr kumimoji="1" lang="ja-JP" altLang="en-US" dirty="0"/>
              <a:t>階層化された </a:t>
            </a:r>
            <a:r>
              <a:rPr kumimoji="1" lang="en-US" altLang="ja-JP" dirty="0"/>
              <a:t>BTB </a:t>
            </a:r>
            <a:r>
              <a:rPr kumimoji="1" lang="ja-JP" altLang="en-US" dirty="0"/>
              <a:t>を持つ場合もある</a:t>
            </a:r>
            <a:endParaRPr kumimoji="1" lang="en-US" altLang="ja-JP" dirty="0"/>
          </a:p>
          <a:p>
            <a:pPr lvl="1"/>
            <a:r>
              <a:rPr kumimoji="1" lang="en-US" altLang="ja-JP" dirty="0"/>
              <a:t>AMD Zen</a:t>
            </a:r>
            <a:r>
              <a:rPr kumimoji="1" lang="ja-JP" altLang="en-US" dirty="0"/>
              <a:t>：</a:t>
            </a:r>
            <a:r>
              <a:rPr kumimoji="1" lang="en-US" altLang="ja-JP" dirty="0"/>
              <a:t>L1+L2 BTB</a:t>
            </a:r>
          </a:p>
          <a:p>
            <a:pPr lvl="1"/>
            <a:r>
              <a:rPr lang="en-US" altLang="ja-JP" dirty="0"/>
              <a:t>ARM Cortex A72</a:t>
            </a:r>
            <a:r>
              <a:rPr lang="ja-JP" altLang="en-US" dirty="0"/>
              <a:t>：</a:t>
            </a:r>
            <a:r>
              <a:rPr lang="en-US" altLang="ja-JP" dirty="0"/>
              <a:t>64</a:t>
            </a:r>
            <a:r>
              <a:rPr lang="ja-JP" altLang="en-US" dirty="0"/>
              <a:t>エントリ</a:t>
            </a:r>
            <a:r>
              <a:rPr lang="en-US" altLang="ja-JP" dirty="0"/>
              <a:t>L1 + 2K</a:t>
            </a:r>
            <a:r>
              <a:rPr lang="ja-JP" altLang="en-US" dirty="0"/>
              <a:t>エントリ</a:t>
            </a:r>
            <a:r>
              <a:rPr lang="en-US" altLang="ja-JP" dirty="0"/>
              <a:t>L2 BTB</a:t>
            </a:r>
          </a:p>
          <a:p>
            <a:r>
              <a:rPr kumimoji="1" lang="en-US" altLang="ja-JP" dirty="0"/>
              <a:t>L2 BTB </a:t>
            </a:r>
            <a:r>
              <a:rPr kumimoji="1" lang="ja-JP" altLang="en-US" dirty="0"/>
              <a:t>アクセスには数サイクルかかる</a:t>
            </a:r>
            <a:endParaRPr kumimoji="1" lang="en-US" altLang="ja-JP" dirty="0"/>
          </a:p>
          <a:p>
            <a:pPr lvl="1"/>
            <a:r>
              <a:rPr kumimoji="1" lang="en-US" altLang="ja-JP" dirty="0"/>
              <a:t>L2 BTB </a:t>
            </a:r>
            <a:r>
              <a:rPr kumimoji="1" lang="ja-JP" altLang="en-US" dirty="0"/>
              <a:t>により分岐が判明した場合，予測ミスからの回復が行われる</a:t>
            </a:r>
          </a:p>
        </p:txBody>
      </p:sp>
    </p:spTree>
    <p:extLst>
      <p:ext uri="{BB962C8B-B14F-4D97-AF65-F5344CB8AC3E}">
        <p14:creationId xmlns:p14="http://schemas.microsoft.com/office/powerpoint/2010/main" val="2590591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分岐かどうか</a:t>
            </a:r>
            <a:r>
              <a:rPr kumimoji="1" lang="en-US" altLang="ja-JP" dirty="0"/>
              <a:t>&amp;</a:t>
            </a:r>
            <a:r>
              <a:rPr kumimoji="1" lang="ja-JP" altLang="en-US" dirty="0"/>
              <a:t>分岐先ターゲット予測のまとめ</a:t>
            </a:r>
          </a:p>
        </p:txBody>
      </p:sp>
      <p:sp>
        <p:nvSpPr>
          <p:cNvPr id="3" name="テキスト プレースホルダー 2"/>
          <p:cNvSpPr>
            <a:spLocks noGrp="1"/>
          </p:cNvSpPr>
          <p:nvPr>
            <p:ph type="body" sz="quarter" idx="10"/>
          </p:nvPr>
        </p:nvSpPr>
        <p:spPr/>
        <p:txBody>
          <a:bodyPr/>
          <a:lstStyle/>
          <a:p>
            <a:r>
              <a:rPr kumimoji="1" lang="ja-JP" altLang="en-US" dirty="0"/>
              <a:t>分岐かどうか </a:t>
            </a:r>
            <a:r>
              <a:rPr kumimoji="1" lang="en-US" altLang="ja-JP" dirty="0"/>
              <a:t>&amp; </a:t>
            </a:r>
            <a:r>
              <a:rPr kumimoji="1" lang="ja-JP" altLang="en-US" dirty="0"/>
              <a:t>分岐先ターゲットを予測する必要がある</a:t>
            </a:r>
            <a:endParaRPr kumimoji="1" lang="en-US" altLang="ja-JP" dirty="0"/>
          </a:p>
          <a:p>
            <a:pPr lvl="1"/>
            <a:r>
              <a:rPr kumimoji="1" lang="ja-JP" altLang="en-US" dirty="0"/>
              <a:t>命令をデコードするまでは，それらがわからない</a:t>
            </a:r>
            <a:endParaRPr kumimoji="1" lang="en-US" altLang="ja-JP" dirty="0"/>
          </a:p>
          <a:p>
            <a:r>
              <a:rPr kumimoji="1" lang="en-US" altLang="ja-JP" dirty="0"/>
              <a:t>BTB </a:t>
            </a:r>
            <a:r>
              <a:rPr kumimoji="1" lang="ja-JP" altLang="en-US" dirty="0"/>
              <a:t>を使った予測</a:t>
            </a:r>
            <a:endParaRPr kumimoji="1" lang="en-US" altLang="ja-JP" dirty="0"/>
          </a:p>
          <a:p>
            <a:pPr lvl="1"/>
            <a:r>
              <a:rPr lang="en-US" altLang="ja-JP" dirty="0"/>
              <a:t>BTB</a:t>
            </a:r>
            <a:r>
              <a:rPr lang="ja-JP" altLang="en-US" dirty="0"/>
              <a:t>：機能的にはハッシュ表</a:t>
            </a:r>
            <a:endParaRPr lang="en-US" altLang="ja-JP" dirty="0"/>
          </a:p>
          <a:p>
            <a:pPr lvl="2"/>
            <a:r>
              <a:rPr lang="ja-JP" altLang="en-US" dirty="0"/>
              <a:t>入力：予測対象の </a:t>
            </a:r>
            <a:r>
              <a:rPr lang="en-US" altLang="ja-JP" dirty="0"/>
              <a:t>PC </a:t>
            </a:r>
          </a:p>
          <a:p>
            <a:pPr lvl="2"/>
            <a:r>
              <a:rPr lang="ja-JP" altLang="en-US" dirty="0"/>
              <a:t>中身：分岐先ターゲット</a:t>
            </a:r>
            <a:endParaRPr lang="en-US" altLang="ja-JP" dirty="0"/>
          </a:p>
          <a:p>
            <a:pPr lvl="1"/>
            <a:r>
              <a:rPr lang="ja-JP" altLang="en-US" dirty="0"/>
              <a:t>フェッチ時は，まず </a:t>
            </a:r>
            <a:r>
              <a:rPr lang="en-US" altLang="ja-JP" dirty="0"/>
              <a:t>BTB </a:t>
            </a:r>
            <a:r>
              <a:rPr lang="ja-JP" altLang="en-US" dirty="0"/>
              <a:t>にアクセスして分岐かどうかとターゲットを予測</a:t>
            </a:r>
          </a:p>
        </p:txBody>
      </p:sp>
    </p:spTree>
    <p:extLst>
      <p:ext uri="{BB962C8B-B14F-4D97-AF65-F5344CB8AC3E}">
        <p14:creationId xmlns:p14="http://schemas.microsoft.com/office/powerpoint/2010/main" val="3111368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a:t>
            </a:r>
            <a:endParaRPr kumimoji="1" lang="en-US" altLang="ja-JP" dirty="0"/>
          </a:p>
          <a:p>
            <a:pPr marL="817200" lvl="1" indent="-457200">
              <a:buFont typeface="+mj-lt"/>
              <a:buAutoNum type="arabicPeriod"/>
            </a:pPr>
            <a:r>
              <a:rPr kumimoji="1" lang="ja-JP" altLang="en-US" dirty="0"/>
              <a:t>分岐命令かどうか予測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b="1" dirty="0"/>
              <a:t>分岐</a:t>
            </a:r>
            <a:r>
              <a:rPr kumimoji="1" lang="ja-JP" altLang="en-US" b="1"/>
              <a:t>方向予測（次回）</a:t>
            </a:r>
            <a:endParaRPr kumimoji="1" lang="en-US" altLang="ja-JP" b="1" dirty="0"/>
          </a:p>
        </p:txBody>
      </p:sp>
    </p:spTree>
    <p:extLst>
      <p:ext uri="{BB962C8B-B14F-4D97-AF65-F5344CB8AC3E}">
        <p14:creationId xmlns:p14="http://schemas.microsoft.com/office/powerpoint/2010/main" val="1803925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5BA461-EB4B-6344-0363-EBCE1294355D}"/>
              </a:ext>
            </a:extLst>
          </p:cNvPr>
          <p:cNvSpPr>
            <a:spLocks noGrp="1"/>
          </p:cNvSpPr>
          <p:nvPr>
            <p:ph type="ctrTitle"/>
          </p:nvPr>
        </p:nvSpPr>
        <p:spPr>
          <a:xfrm>
            <a:off x="701957" y="2078985"/>
            <a:ext cx="7920088" cy="540006"/>
          </a:xfrm>
        </p:spPr>
        <p:txBody>
          <a:bodyPr/>
          <a:lstStyle/>
          <a:p>
            <a:r>
              <a:rPr lang="ja-JP" altLang="en-US" dirty="0"/>
              <a:t>質問や感想</a:t>
            </a:r>
            <a:endParaRPr lang="en-US" dirty="0"/>
          </a:p>
        </p:txBody>
      </p:sp>
      <p:sp>
        <p:nvSpPr>
          <p:cNvPr id="5" name="字幕 4">
            <a:extLst>
              <a:ext uri="{FF2B5EF4-FFF2-40B4-BE49-F238E27FC236}">
                <a16:creationId xmlns:a16="http://schemas.microsoft.com/office/drawing/2014/main" id="{ED090A9F-2FB3-DADA-E31B-D2E1712125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17258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パイプラインの所で、</a:t>
            </a:r>
            <a:r>
              <a:rPr kumimoji="1" lang="en-US" altLang="ja-JP" dirty="0"/>
              <a:t>IF, ID, EX, MEM, WB</a:t>
            </a:r>
            <a:r>
              <a:rPr kumimoji="1" lang="ja-JP" altLang="en-US" dirty="0"/>
              <a:t>の流れがありましたが、これはハードウェアに値する部分なのか、ソフトウェア的な概念なのかどちらなのでしょうか？</a:t>
            </a:r>
            <a:endParaRPr kumimoji="1" lang="en-US" altLang="ja-JP" dirty="0"/>
          </a:p>
          <a:p>
            <a:r>
              <a:rPr kumimoji="1" lang="ja-JP" altLang="en-US" dirty="0"/>
              <a:t>ハードウェアとソフトウェアの境目が理解できていません。境目にあるものとして、どのようなものが挙げれれますか？</a:t>
            </a:r>
            <a:r>
              <a:rPr kumimoji="1" lang="en-US" altLang="ja-JP" dirty="0"/>
              <a:t>"</a:t>
            </a:r>
          </a:p>
          <a:p>
            <a:endParaRPr kumimoji="1" lang="ja-JP" altLang="en-US" dirty="0"/>
          </a:p>
        </p:txBody>
      </p:sp>
    </p:spTree>
    <p:extLst>
      <p:ext uri="{BB962C8B-B14F-4D97-AF65-F5344CB8AC3E}">
        <p14:creationId xmlns:p14="http://schemas.microsoft.com/office/powerpoint/2010/main" val="1688462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構造ハザードについてですが、マイクロ命令に分割するなどの対処をとる場合、命令セットを実行するためにハードウェアだけでなくコンパイラも工夫する必要があると思いますが、命令セット、ハードの実現、コンパイラなどはどれを主軸にして設計がスタートするものなのでしょうか？</a:t>
            </a:r>
          </a:p>
          <a:p>
            <a:pPr lvl="1"/>
            <a:endParaRPr kumimoji="1" lang="en-US" altLang="ja-JP" dirty="0"/>
          </a:p>
          <a:p>
            <a:pPr lvl="1"/>
            <a:r>
              <a:rPr kumimoji="1" lang="ja-JP" altLang="en-US" dirty="0"/>
              <a:t>分割はハードがやるので（なのでソフトの互換性が保たれる），コンパイラは関係ないです</a:t>
            </a:r>
          </a:p>
        </p:txBody>
      </p:sp>
    </p:spTree>
    <p:extLst>
      <p:ext uri="{BB962C8B-B14F-4D97-AF65-F5344CB8AC3E}">
        <p14:creationId xmlns:p14="http://schemas.microsoft.com/office/powerpoint/2010/main" val="2982384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ハードウェアで複雑な命令セットをデコードするなんて正気じゃないと思った</a:t>
            </a:r>
          </a:p>
          <a:p>
            <a:r>
              <a:rPr kumimoji="1" lang="ja-JP" altLang="en-US" dirty="0"/>
              <a:t>そういう意味でも</a:t>
            </a:r>
            <a:r>
              <a:rPr kumimoji="1" lang="en-US" altLang="ja-JP" dirty="0"/>
              <a:t>RISC-V</a:t>
            </a:r>
            <a:r>
              <a:rPr kumimoji="1" lang="ja-JP" altLang="en-US" dirty="0"/>
              <a:t>でいろいろ実装できるようになったのはありがたいんだろうなと感じた</a:t>
            </a:r>
          </a:p>
        </p:txBody>
      </p:sp>
    </p:spTree>
    <p:extLst>
      <p:ext uri="{BB962C8B-B14F-4D97-AF65-F5344CB8AC3E}">
        <p14:creationId xmlns:p14="http://schemas.microsoft.com/office/powerpoint/2010/main" val="3145351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kumimoji="1" lang="ja-JP" altLang="en-US" dirty="0"/>
              <a:t>マイクロ命令の分解の例</a:t>
            </a:r>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a:xfrm>
            <a:off x="611956" y="1088975"/>
            <a:ext cx="8280092" cy="2880031"/>
          </a:xfrm>
        </p:spPr>
        <p:txBody>
          <a:bodyPr/>
          <a:lstStyle/>
          <a:p>
            <a:r>
              <a:rPr kumimoji="1" lang="ja-JP" altLang="en-US" dirty="0"/>
              <a:t>解析結果をまとめているサイトも</a:t>
            </a:r>
            <a:br>
              <a:rPr kumimoji="1" lang="en-US" altLang="ja-JP" dirty="0"/>
            </a:br>
            <a:r>
              <a:rPr kumimoji="1" lang="en-US" altLang="ja-JP" dirty="0">
                <a:hlinkClick r:id="rId2"/>
              </a:rPr>
              <a:t>https://uops.info/table.html</a:t>
            </a:r>
            <a:br>
              <a:rPr kumimoji="1" lang="en-US" altLang="ja-JP" dirty="0"/>
            </a:br>
            <a:r>
              <a:rPr kumimoji="1" lang="ja-JP" altLang="en-US" dirty="0"/>
              <a:t>下の例は，</a:t>
            </a:r>
            <a:r>
              <a:rPr kumimoji="1" lang="en-US" altLang="ja-JP" dirty="0"/>
              <a:t>x86-64 </a:t>
            </a:r>
            <a:r>
              <a:rPr kumimoji="1" lang="ja-JP" altLang="en-US" dirty="0"/>
              <a:t>の </a:t>
            </a:r>
            <a:r>
              <a:rPr kumimoji="1" lang="en-US" altLang="ja-JP" dirty="0"/>
              <a:t>CMOVBE </a:t>
            </a:r>
            <a:r>
              <a:rPr kumimoji="1" lang="ja-JP" altLang="en-US" dirty="0"/>
              <a:t>命令の </a:t>
            </a:r>
            <a:r>
              <a:rPr kumimoji="1" lang="en-US" altLang="ja-JP" dirty="0"/>
              <a:t>Alder Lake </a:t>
            </a:r>
            <a:r>
              <a:rPr kumimoji="1" lang="ja-JP" altLang="en-US" dirty="0"/>
              <a:t>大きいコアでの</a:t>
            </a:r>
            <a:br>
              <a:rPr kumimoji="1" lang="en-US" altLang="ja-JP" dirty="0"/>
            </a:br>
            <a:r>
              <a:rPr kumimoji="1" lang="ja-JP" altLang="en-US" dirty="0"/>
              <a:t>分解の説明</a:t>
            </a:r>
          </a:p>
        </p:txBody>
      </p:sp>
      <p:pic>
        <p:nvPicPr>
          <p:cNvPr id="5" name="図 4">
            <a:extLst>
              <a:ext uri="{FF2B5EF4-FFF2-40B4-BE49-F238E27FC236}">
                <a16:creationId xmlns:a16="http://schemas.microsoft.com/office/drawing/2014/main" id="{3DFAE755-09E6-10D2-489A-63C11B060A22}"/>
              </a:ext>
            </a:extLst>
          </p:cNvPr>
          <p:cNvPicPr>
            <a:picLocks noChangeAspect="1"/>
          </p:cNvPicPr>
          <p:nvPr/>
        </p:nvPicPr>
        <p:blipFill>
          <a:blip r:embed="rId3"/>
          <a:stretch>
            <a:fillRect/>
          </a:stretch>
        </p:blipFill>
        <p:spPr>
          <a:xfrm>
            <a:off x="4004477" y="3429000"/>
            <a:ext cx="5112006" cy="2534214"/>
          </a:xfrm>
          <a:prstGeom prst="rect">
            <a:avLst/>
          </a:prstGeom>
        </p:spPr>
      </p:pic>
      <p:pic>
        <p:nvPicPr>
          <p:cNvPr id="7" name="図 6">
            <a:extLst>
              <a:ext uri="{FF2B5EF4-FFF2-40B4-BE49-F238E27FC236}">
                <a16:creationId xmlns:a16="http://schemas.microsoft.com/office/drawing/2014/main" id="{6912A4B5-19E4-75AF-8FE0-CD7B92ED4920}"/>
              </a:ext>
            </a:extLst>
          </p:cNvPr>
          <p:cNvPicPr>
            <a:picLocks noChangeAspect="1"/>
          </p:cNvPicPr>
          <p:nvPr/>
        </p:nvPicPr>
        <p:blipFill>
          <a:blip r:embed="rId4"/>
          <a:stretch>
            <a:fillRect/>
          </a:stretch>
        </p:blipFill>
        <p:spPr>
          <a:xfrm>
            <a:off x="329998" y="3429000"/>
            <a:ext cx="3561998" cy="2539271"/>
          </a:xfrm>
          <a:prstGeom prst="rect">
            <a:avLst/>
          </a:prstGeom>
        </p:spPr>
      </p:pic>
    </p:spTree>
    <p:extLst>
      <p:ext uri="{BB962C8B-B14F-4D97-AF65-F5344CB8AC3E}">
        <p14:creationId xmlns:p14="http://schemas.microsoft.com/office/powerpoint/2010/main" val="625349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x86</a:t>
            </a:r>
            <a:r>
              <a:rPr kumimoji="1" lang="ja-JP" altLang="en-US" dirty="0"/>
              <a:t>や</a:t>
            </a:r>
            <a:r>
              <a:rPr kumimoji="1" lang="en-US" altLang="ja-JP" dirty="0"/>
              <a:t>ARM</a:t>
            </a:r>
            <a:r>
              <a:rPr kumimoji="1" lang="ja-JP" altLang="en-US" dirty="0"/>
              <a:t>についてマイクロ命令に分解することによる商業的意義の点についてもう少し詳しく聞きたいです。（自分が聞き逃した部分もあるかもしれません）</a:t>
            </a:r>
          </a:p>
          <a:p>
            <a:endParaRPr kumimoji="1" lang="ja-JP" altLang="en-US" dirty="0"/>
          </a:p>
        </p:txBody>
      </p:sp>
    </p:spTree>
    <p:extLst>
      <p:ext uri="{BB962C8B-B14F-4D97-AF65-F5344CB8AC3E}">
        <p14:creationId xmlns:p14="http://schemas.microsoft.com/office/powerpoint/2010/main" val="3384832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マイクロ命令の見直し（更新）ってどのように行われているのでしょうか？ハードウェアでの増強の限界ってどれくらいなんでしょうか？</a:t>
            </a:r>
          </a:p>
        </p:txBody>
      </p:sp>
    </p:spTree>
    <p:extLst>
      <p:ext uri="{BB962C8B-B14F-4D97-AF65-F5344CB8AC3E}">
        <p14:creationId xmlns:p14="http://schemas.microsoft.com/office/powerpoint/2010/main" val="2013945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構造ハザードが起きないようにマイクロ命令を作るのが非常に難しいのではないかと感じたが、各メーカーはマイクロ命令の設計と分解にどれほどの労力を費やしたのでしょうか？</a:t>
            </a:r>
          </a:p>
        </p:txBody>
      </p:sp>
    </p:spTree>
    <p:extLst>
      <p:ext uri="{BB962C8B-B14F-4D97-AF65-F5344CB8AC3E}">
        <p14:creationId xmlns:p14="http://schemas.microsoft.com/office/powerpoint/2010/main" val="2805751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ちらっと</a:t>
            </a:r>
            <a:r>
              <a:rPr kumimoji="1" lang="en-US" altLang="ja-JP" dirty="0"/>
              <a:t>RISCV CPU RSD</a:t>
            </a:r>
            <a:r>
              <a:rPr kumimoji="1" lang="ja-JP" altLang="en-US" dirty="0"/>
              <a:t>のお話があって見てみたのですが、ソフトプロセッサとは</a:t>
            </a:r>
            <a:r>
              <a:rPr kumimoji="1" lang="en-US" altLang="ja-JP" dirty="0"/>
              <a:t>FPGA</a:t>
            </a:r>
            <a:r>
              <a:rPr kumimoji="1" lang="ja-JP" altLang="en-US" dirty="0"/>
              <a:t>上で再現されるプロセッサの名称なのでしょうか？普通の</a:t>
            </a:r>
            <a:r>
              <a:rPr kumimoji="1" lang="en-US" altLang="ja-JP" dirty="0"/>
              <a:t>CPU</a:t>
            </a:r>
            <a:r>
              <a:rPr kumimoji="1" lang="ja-JP" altLang="en-US" dirty="0"/>
              <a:t>などとソフトコア</a:t>
            </a:r>
            <a:r>
              <a:rPr kumimoji="1" lang="en-US" altLang="ja-JP" dirty="0"/>
              <a:t>CPU(?)</a:t>
            </a:r>
            <a:r>
              <a:rPr kumimoji="1" lang="ja-JP" altLang="en-US" dirty="0"/>
              <a:t>の違いやソフトプロセッサである意味などが知りたいです。</a:t>
            </a:r>
          </a:p>
        </p:txBody>
      </p:sp>
    </p:spTree>
    <p:extLst>
      <p:ext uri="{BB962C8B-B14F-4D97-AF65-F5344CB8AC3E}">
        <p14:creationId xmlns:p14="http://schemas.microsoft.com/office/powerpoint/2010/main" val="3489098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ストールは少なければ少ないほどよい？というよりはどこで止めるかの判断が難しいのか，だからストール考える場所を限定できるマイクロ命令が熱いということですかね</a:t>
            </a:r>
          </a:p>
          <a:p>
            <a:endParaRPr kumimoji="1" lang="ja-JP" altLang="en-US" dirty="0"/>
          </a:p>
        </p:txBody>
      </p:sp>
    </p:spTree>
    <p:extLst>
      <p:ext uri="{BB962C8B-B14F-4D97-AF65-F5344CB8AC3E}">
        <p14:creationId xmlns:p14="http://schemas.microsoft.com/office/powerpoint/2010/main" val="1274658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また、余談にあったように、実際に非同期で動いているパイプラインの例はあるのでしょうか？</a:t>
            </a:r>
          </a:p>
          <a:p>
            <a:endParaRPr kumimoji="1" lang="ja-JP" altLang="en-US" dirty="0"/>
          </a:p>
        </p:txBody>
      </p:sp>
    </p:spTree>
    <p:extLst>
      <p:ext uri="{BB962C8B-B14F-4D97-AF65-F5344CB8AC3E}">
        <p14:creationId xmlns:p14="http://schemas.microsoft.com/office/powerpoint/2010/main" val="697903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RISC-V</a:t>
            </a:r>
            <a:r>
              <a:rPr kumimoji="1" lang="ja-JP" altLang="en-US" dirty="0"/>
              <a:t>はここまでの話</a:t>
            </a:r>
            <a:r>
              <a:rPr kumimoji="1" lang="en-US" altLang="ja-JP" dirty="0"/>
              <a:t>(</a:t>
            </a:r>
            <a:r>
              <a:rPr kumimoji="1" lang="ja-JP" altLang="en-US" dirty="0"/>
              <a:t>パイプライン実行や、オープンソースであること</a:t>
            </a:r>
            <a:r>
              <a:rPr kumimoji="1" lang="en-US" altLang="ja-JP" dirty="0"/>
              <a:t>)</a:t>
            </a:r>
            <a:r>
              <a:rPr kumimoji="1" lang="ja-JP" altLang="en-US" dirty="0"/>
              <a:t>を聞く限り</a:t>
            </a:r>
            <a:r>
              <a:rPr kumimoji="1" lang="en-US" altLang="ja-JP" dirty="0"/>
              <a:t>x86</a:t>
            </a:r>
            <a:r>
              <a:rPr kumimoji="1" lang="ja-JP" altLang="en-US" dirty="0"/>
              <a:t>や</a:t>
            </a:r>
            <a:r>
              <a:rPr kumimoji="1" lang="en-US" altLang="ja-JP" dirty="0"/>
              <a:t>arm</a:t>
            </a:r>
            <a:r>
              <a:rPr kumimoji="1" lang="ja-JP" altLang="en-US" dirty="0"/>
              <a:t>に比べて後発な分優位性があるように感じられますが、性能が低いのはアーキテクチャの熟成</a:t>
            </a:r>
            <a:r>
              <a:rPr kumimoji="1" lang="en-US" altLang="ja-JP" dirty="0"/>
              <a:t>(?)</a:t>
            </a:r>
            <a:r>
              <a:rPr kumimoji="1" lang="ja-JP" altLang="en-US" dirty="0"/>
              <a:t>が足りないってことなのでしょうか。それとももともと</a:t>
            </a:r>
            <a:r>
              <a:rPr kumimoji="1" lang="en-US" altLang="ja-JP" dirty="0"/>
              <a:t>x86</a:t>
            </a:r>
            <a:r>
              <a:rPr kumimoji="1" lang="ja-JP" altLang="en-US" dirty="0"/>
              <a:t>や</a:t>
            </a:r>
            <a:r>
              <a:rPr kumimoji="1" lang="en-US" altLang="ja-JP" dirty="0"/>
              <a:t>arm</a:t>
            </a:r>
            <a:r>
              <a:rPr kumimoji="1" lang="ja-JP" altLang="en-US" dirty="0"/>
              <a:t>とは求められている点が異なるのでしょうか。</a:t>
            </a:r>
          </a:p>
          <a:p>
            <a:endParaRPr kumimoji="1" lang="ja-JP" altLang="en-US" dirty="0"/>
          </a:p>
        </p:txBody>
      </p:sp>
    </p:spTree>
    <p:extLst>
      <p:ext uri="{BB962C8B-B14F-4D97-AF65-F5344CB8AC3E}">
        <p14:creationId xmlns:p14="http://schemas.microsoft.com/office/powerpoint/2010/main" val="3625487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57967</TotalTime>
  <Words>6628</Words>
  <Application>Microsoft Office PowerPoint</Application>
  <PresentationFormat>画面に合わせる (4:3)</PresentationFormat>
  <Paragraphs>1416</Paragraphs>
  <Slides>108</Slides>
  <Notes>16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108</vt:i4>
      </vt:variant>
    </vt:vector>
  </HeadingPairs>
  <TitlesOfParts>
    <vt:vector size="121" baseType="lpstr">
      <vt:lpstr>HG丸ｺﾞｼｯｸM-PRO</vt:lpstr>
      <vt:lpstr>MeiryoKe_PGothic</vt:lpstr>
      <vt:lpstr>ＭＳ Ｐゴシック</vt:lpstr>
      <vt:lpstr>メイリオ</vt:lpstr>
      <vt:lpstr>Arial Narrow</vt:lpstr>
      <vt:lpstr>Calibri</vt:lpstr>
      <vt:lpstr>Cambria Math</vt:lpstr>
      <vt:lpstr>Consolas</vt:lpstr>
      <vt:lpstr>Courier New</vt:lpstr>
      <vt:lpstr>Segoe UI</vt:lpstr>
      <vt:lpstr>Verdana</vt:lpstr>
      <vt:lpstr>Wingdings</vt:lpstr>
      <vt:lpstr>cerulean</vt:lpstr>
      <vt:lpstr>先進計算機構成論 05</vt:lpstr>
      <vt:lpstr>前回の内容</vt:lpstr>
      <vt:lpstr>今日の内容</vt:lpstr>
      <vt:lpstr>非構造ハザード</vt:lpstr>
      <vt:lpstr>非構造ハザード</vt:lpstr>
      <vt:lpstr>バックエッジとは：逆方向（右から左）にいく信号</vt:lpstr>
      <vt:lpstr>データ・ハザード</vt:lpstr>
      <vt:lpstr>データ・ハザード</vt:lpstr>
      <vt:lpstr>データ・ハザード</vt:lpstr>
      <vt:lpstr>データ・ハザードの解消方法</vt:lpstr>
      <vt:lpstr>１．ストールさせる</vt:lpstr>
      <vt:lpstr>2. 遅延スロット（=ハードではなにもしない）</vt:lpstr>
      <vt:lpstr>2. 遅延スロット（=ハードではなにもしない）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フォワーディングの問題</vt:lpstr>
      <vt:lpstr>フォワーディングの問題</vt:lpstr>
      <vt:lpstr>ロードについては，完全に解決はできない</vt:lpstr>
      <vt:lpstr>データ・ハザードの解消方法</vt:lpstr>
      <vt:lpstr>マルチスレッディング（MT: Multi threading）</vt:lpstr>
      <vt:lpstr>マルチスレッディング</vt:lpstr>
      <vt:lpstr>マルチスレッディングの利点と欠点</vt:lpstr>
      <vt:lpstr>データ・ハザードのまとめ</vt:lpstr>
      <vt:lpstr>制御ハザード</vt:lpstr>
      <vt:lpstr>分岐命令の処理と制御ハザード</vt:lpstr>
      <vt:lpstr>制御ハザードの解消方法</vt:lpstr>
      <vt:lpstr>分岐予測</vt:lpstr>
      <vt:lpstr>分岐予測ペナルティ</vt:lpstr>
      <vt:lpstr>大規模な高性能プロセッサの場合</vt:lpstr>
      <vt:lpstr>命令パイプラインと性能</vt:lpstr>
      <vt:lpstr>もくじ</vt:lpstr>
      <vt:lpstr>パイプライン化によるスループット向上</vt:lpstr>
      <vt:lpstr>パイプライン化の意味</vt:lpstr>
      <vt:lpstr>パイプライン化によるクロック周期の短縮 クロックの立ち上がりごとに，１命令が処理</vt:lpstr>
      <vt:lpstr>ステージ内の信号の伝播を考える</vt:lpstr>
      <vt:lpstr>２段にパイプライン化した場合</vt:lpstr>
      <vt:lpstr>4段にパイプライン化した場合</vt:lpstr>
      <vt:lpstr>パイプライン化の限界</vt:lpstr>
      <vt:lpstr>回路的な理由</vt:lpstr>
      <vt:lpstr>D-FF の回路</vt:lpstr>
      <vt:lpstr>D-FF の動作 ① クロック信号が Low にあるとき</vt:lpstr>
      <vt:lpstr>D-FF の動作 ② クロック信号の立ち上がり</vt:lpstr>
      <vt:lpstr>D-FF の動作 ③ クロック信号が High</vt:lpstr>
      <vt:lpstr>D-FF の動作 ④ クロック信号の立ち下がり</vt:lpstr>
      <vt:lpstr>D-FF の遅延</vt:lpstr>
      <vt:lpstr>理由２：消費電力と熱</vt:lpstr>
      <vt:lpstr>パイプライン化の限界</vt:lpstr>
      <vt:lpstr>アーキテクチャ的な理由による実効性能の限界</vt:lpstr>
      <vt:lpstr>バックエッジ：逆方向（右から左）にいく信号</vt:lpstr>
      <vt:lpstr>問題となるバックエッジ</vt:lpstr>
      <vt:lpstr>演算器のフォワーディング</vt:lpstr>
      <vt:lpstr>演算器のパイプライン化</vt:lpstr>
      <vt:lpstr>演算器をパイプライン化した場合の問題</vt:lpstr>
      <vt:lpstr>問題となるバックエッジ</vt:lpstr>
      <vt:lpstr>ロードによるデータ・メモリの読み出し</vt:lpstr>
      <vt:lpstr>問題となるバックエッジ</vt:lpstr>
      <vt:lpstr>分岐予測</vt:lpstr>
      <vt:lpstr>分岐予測ペナルティ</vt:lpstr>
      <vt:lpstr>分岐予測ペナルティの大きさ</vt:lpstr>
      <vt:lpstr>パイプライン化の限界のまとめ</vt:lpstr>
      <vt:lpstr>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分岐予測</vt:lpstr>
      <vt:lpstr>もくじ</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BTB による予測（分岐命令の場合）</vt:lpstr>
      <vt:lpstr>BTB による予測（分岐以外の場合）</vt:lpstr>
      <vt:lpstr>BTB の特徴</vt:lpstr>
      <vt:lpstr>BTB の詳細</vt:lpstr>
      <vt:lpstr>分岐かどうか&amp;分岐先ターゲット予測のまとめ</vt:lpstr>
      <vt:lpstr>分岐予測</vt:lpstr>
      <vt:lpstr>出欠と感想</vt:lpstr>
      <vt:lpstr>質問や感想</vt:lpstr>
      <vt:lpstr>質問とか回答など</vt:lpstr>
      <vt:lpstr>質問とか回答など</vt:lpstr>
      <vt:lpstr>質問とか回答など</vt:lpstr>
      <vt:lpstr>マイクロ命令の分解の例</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AMD Bulldozer のチップ写真</vt:lpstr>
      <vt:lpstr>質問とか回答など</vt:lpstr>
      <vt:lpstr>質問とか回答など</vt:lpstr>
      <vt:lpstr>質問とか回答など</vt:lpstr>
      <vt:lpstr>質問とか回答など</vt:lpstr>
      <vt:lpstr>質問とか回答など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12313</cp:revision>
  <cp:lastPrinted>2014-12-10T13:40:48Z</cp:lastPrinted>
  <dcterms:created xsi:type="dcterms:W3CDTF">2014-11-17T10:53:59Z</dcterms:created>
  <dcterms:modified xsi:type="dcterms:W3CDTF">2024-06-03T05:41:12Z</dcterms:modified>
</cp:coreProperties>
</file>