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9"/>
  </p:notesMasterIdLst>
  <p:sldIdLst>
    <p:sldId id="440" r:id="rId2"/>
    <p:sldId id="714" r:id="rId3"/>
    <p:sldId id="672" r:id="rId4"/>
    <p:sldId id="722" r:id="rId5"/>
    <p:sldId id="715" r:id="rId6"/>
    <p:sldId id="716" r:id="rId7"/>
    <p:sldId id="718" r:id="rId8"/>
    <p:sldId id="719" r:id="rId9"/>
    <p:sldId id="728" r:id="rId10"/>
    <p:sldId id="720" r:id="rId11"/>
    <p:sldId id="729" r:id="rId12"/>
    <p:sldId id="721" r:id="rId13"/>
    <p:sldId id="725" r:id="rId14"/>
    <p:sldId id="737" r:id="rId15"/>
    <p:sldId id="738" r:id="rId16"/>
    <p:sldId id="739" r:id="rId17"/>
    <p:sldId id="558" r:id="rId18"/>
    <p:sldId id="448" r:id="rId19"/>
    <p:sldId id="724" r:id="rId20"/>
    <p:sldId id="740" r:id="rId21"/>
    <p:sldId id="741" r:id="rId22"/>
    <p:sldId id="726" r:id="rId23"/>
    <p:sldId id="371" r:id="rId24"/>
    <p:sldId id="727" r:id="rId25"/>
    <p:sldId id="717" r:id="rId26"/>
    <p:sldId id="518" r:id="rId27"/>
    <p:sldId id="573" r:id="rId28"/>
    <p:sldId id="576" r:id="rId29"/>
    <p:sldId id="577" r:id="rId30"/>
    <p:sldId id="578" r:id="rId31"/>
    <p:sldId id="579" r:id="rId32"/>
    <p:sldId id="580" r:id="rId33"/>
    <p:sldId id="582" r:id="rId34"/>
    <p:sldId id="583" r:id="rId35"/>
    <p:sldId id="589" r:id="rId36"/>
    <p:sldId id="593" r:id="rId37"/>
    <p:sldId id="586" r:id="rId38"/>
    <p:sldId id="585" r:id="rId39"/>
    <p:sldId id="587" r:id="rId40"/>
    <p:sldId id="588" r:id="rId41"/>
    <p:sldId id="592" r:id="rId42"/>
    <p:sldId id="591" r:id="rId43"/>
    <p:sldId id="584" r:id="rId44"/>
    <p:sldId id="590" r:id="rId45"/>
    <p:sldId id="594" r:id="rId46"/>
    <p:sldId id="595" r:id="rId47"/>
    <p:sldId id="596" r:id="rId48"/>
    <p:sldId id="597" r:id="rId49"/>
    <p:sldId id="598" r:id="rId50"/>
    <p:sldId id="600" r:id="rId51"/>
    <p:sldId id="602" r:id="rId52"/>
    <p:sldId id="601" r:id="rId53"/>
    <p:sldId id="603" r:id="rId54"/>
    <p:sldId id="605" r:id="rId55"/>
    <p:sldId id="604" r:id="rId56"/>
    <p:sldId id="606" r:id="rId57"/>
    <p:sldId id="607" r:id="rId58"/>
    <p:sldId id="609" r:id="rId59"/>
    <p:sldId id="608" r:id="rId60"/>
    <p:sldId id="610" r:id="rId61"/>
    <p:sldId id="615" r:id="rId62"/>
    <p:sldId id="612" r:id="rId63"/>
    <p:sldId id="611" r:id="rId64"/>
    <p:sldId id="619" r:id="rId65"/>
    <p:sldId id="613" r:id="rId66"/>
    <p:sldId id="614" r:id="rId67"/>
    <p:sldId id="617" r:id="rId68"/>
    <p:sldId id="618" r:id="rId69"/>
    <p:sldId id="620" r:id="rId70"/>
    <p:sldId id="621" r:id="rId71"/>
    <p:sldId id="622" r:id="rId72"/>
    <p:sldId id="623" r:id="rId73"/>
    <p:sldId id="626" r:id="rId74"/>
    <p:sldId id="627" r:id="rId75"/>
    <p:sldId id="625" r:id="rId76"/>
    <p:sldId id="628" r:id="rId77"/>
    <p:sldId id="654" r:id="rId78"/>
    <p:sldId id="653" r:id="rId79"/>
    <p:sldId id="631" r:id="rId80"/>
    <p:sldId id="668" r:id="rId81"/>
    <p:sldId id="630" r:id="rId82"/>
    <p:sldId id="669" r:id="rId83"/>
    <p:sldId id="649" r:id="rId84"/>
    <p:sldId id="711" r:id="rId85"/>
    <p:sldId id="713" r:id="rId86"/>
    <p:sldId id="712" r:id="rId87"/>
    <p:sldId id="689" r:id="rId8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57" d="100"/>
          <a:sy n="157" d="100"/>
        </p:scale>
        <p:origin x="1268"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2022/7/4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418760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iscaconf.org/isca2022/program/" TargetMode="External"/><Relationship Id="rId2" Type="http://schemas.openxmlformats.org/officeDocument/2006/relationships/hyperlink" Target="https://www.microarch.org/micro54/progra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jilp.org/cbp2016/framework.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team.inria.fr/pacap/members/pierre-michaud/" TargetMode="External"/><Relationship Id="rId2" Type="http://schemas.openxmlformats.org/officeDocument/2006/relationships/hyperlink" Target="https://jilp.org/cbp2016/program.html" TargetMode="External"/><Relationship Id="rId1" Type="http://schemas.openxmlformats.org/officeDocument/2006/relationships/slideLayout" Target="../slideLayouts/slideLayout2.xml"/><Relationship Id="rId4" Type="http://schemas.openxmlformats.org/officeDocument/2006/relationships/hyperlink" Target="https://github.com/ChampSim/ChampSim/blob/master/branch/hashed_perceptron/hashed_perceptron.cc"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10</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連想検索の話で、ソースオペランドの番号と一致すると真の依存が満たされるというところがよくわかりませんでした</a:t>
            </a:r>
            <a:r>
              <a:rPr kumimoji="1" lang="en-US" altLang="ja-JP" dirty="0"/>
              <a:t>…</a:t>
            </a:r>
            <a:r>
              <a:rPr kumimoji="1" lang="ja-JP" altLang="en-US" dirty="0"/>
              <a:t>。</a:t>
            </a:r>
          </a:p>
          <a:p>
            <a:endParaRPr kumimoji="1" lang="ja-JP" altLang="en-US" dirty="0"/>
          </a:p>
        </p:txBody>
      </p:sp>
    </p:spTree>
    <p:extLst>
      <p:ext uri="{BB962C8B-B14F-4D97-AF65-F5344CB8AC3E}">
        <p14:creationId xmlns:p14="http://schemas.microsoft.com/office/powerpoint/2010/main" val="2681257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発行キューの動作（２）：</a:t>
            </a:r>
            <a:r>
              <a:rPr kumimoji="1" lang="en-US" altLang="ja-JP" dirty="0"/>
              <a:t>Wakeup</a:t>
            </a:r>
            <a:endParaRPr kumimoji="1" lang="ja-JP" altLang="en-US" dirty="0"/>
          </a:p>
        </p:txBody>
      </p:sp>
      <p:sp>
        <p:nvSpPr>
          <p:cNvPr id="3" name="テキスト プレースホルダー 2"/>
          <p:cNvSpPr>
            <a:spLocks noGrp="1"/>
          </p:cNvSpPr>
          <p:nvPr>
            <p:ph type="body" sz="quarter" idx="10"/>
          </p:nvPr>
        </p:nvSpPr>
        <p:spPr>
          <a:xfrm>
            <a:off x="611956" y="4959324"/>
            <a:ext cx="8280092" cy="1439709"/>
          </a:xfrm>
        </p:spPr>
        <p:txBody>
          <a:bodyPr/>
          <a:lstStyle/>
          <a:p>
            <a:r>
              <a:rPr kumimoji="1" lang="en-US" altLang="ja-JP" dirty="0"/>
              <a:t>Select </a:t>
            </a:r>
            <a:r>
              <a:rPr kumimoji="1" lang="ja-JP" altLang="en-US" dirty="0"/>
              <a:t>して発行した命令のディスティネーション番号を</a:t>
            </a:r>
            <a:br>
              <a:rPr kumimoji="1" lang="en-US" altLang="ja-JP" dirty="0"/>
            </a:br>
            <a:r>
              <a:rPr kumimoji="1" lang="ja-JP" altLang="en-US" dirty="0"/>
              <a:t> </a:t>
            </a:r>
            <a:r>
              <a:rPr kumimoji="1" lang="en-US" altLang="ja-JP" dirty="0"/>
              <a:t>Wakeup Logic </a:t>
            </a:r>
            <a:r>
              <a:rPr kumimoji="1" lang="ja-JP" altLang="en-US" dirty="0"/>
              <a:t>全体にブロードキャスト</a:t>
            </a:r>
            <a:endParaRPr kumimoji="1" lang="en-US" altLang="ja-JP" dirty="0"/>
          </a:p>
          <a:p>
            <a:pPr lvl="1"/>
            <a:r>
              <a:rPr kumimoji="1" lang="ja-JP" altLang="en-US" dirty="0"/>
              <a:t>各エントリのソースオペランドの番号と一致比較を行う</a:t>
            </a:r>
            <a:endParaRPr kumimoji="1" lang="en-US" altLang="ja-JP" dirty="0"/>
          </a:p>
          <a:p>
            <a:pPr lvl="1"/>
            <a:r>
              <a:rPr kumimoji="1" lang="ja-JP" altLang="en-US" dirty="0"/>
              <a:t>一致した場合は真の依存が満たされた</a:t>
            </a:r>
            <a:r>
              <a:rPr lang="en-US" altLang="ja-JP" dirty="0"/>
              <a:t> =</a:t>
            </a:r>
            <a:r>
              <a:rPr kumimoji="1" lang="ja-JP" altLang="en-US" dirty="0"/>
              <a:t> </a:t>
            </a:r>
            <a:r>
              <a:rPr kumimoji="1" lang="en-US" altLang="ja-JP" dirty="0" err="1"/>
              <a:t>Rdy</a:t>
            </a:r>
            <a:r>
              <a:rPr kumimoji="1" lang="en-US" altLang="ja-JP" dirty="0"/>
              <a:t> </a:t>
            </a:r>
            <a:r>
              <a:rPr kumimoji="1" lang="ja-JP" altLang="en-US" dirty="0"/>
              <a:t>を </a:t>
            </a:r>
            <a:r>
              <a:rPr kumimoji="1" lang="en-US" altLang="ja-JP" dirty="0"/>
              <a:t>1</a:t>
            </a:r>
            <a:r>
              <a:rPr kumimoji="1" lang="ja-JP" altLang="en-US" dirty="0"/>
              <a:t>に（</a:t>
            </a:r>
            <a:r>
              <a:rPr kumimoji="1" lang="en-US" altLang="ja-JP" dirty="0"/>
              <a:t>wakeup</a:t>
            </a:r>
            <a:r>
              <a:rPr kumimoji="1" lang="ja-JP" altLang="en-US" dirty="0"/>
              <a:t>）</a:t>
            </a:r>
          </a:p>
        </p:txBody>
      </p:sp>
      <p:sp>
        <p:nvSpPr>
          <p:cNvPr id="2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Dst</a:t>
            </a:r>
            <a:endParaRPr lang="ja-JP" altLang="en-US" sz="1600" dirty="0">
              <a:solidFill>
                <a:schemeClr val="tx1">
                  <a:lumMod val="75000"/>
                  <a:lumOff val="25000"/>
                </a:schemeClr>
              </a:solidFill>
              <a:latin typeface="+mn-ea"/>
              <a:ea typeface="+mn-ea"/>
            </a:endParaRPr>
          </a:p>
        </p:txBody>
      </p:sp>
      <p:sp>
        <p:nvSpPr>
          <p:cNvPr id="2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432901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Src</a:t>
            </a:r>
            <a:endParaRPr lang="ja-JP" altLang="en-US" sz="1600" dirty="0">
              <a:solidFill>
                <a:schemeClr val="tx1">
                  <a:lumMod val="75000"/>
                  <a:lumOff val="25000"/>
                </a:schemeClr>
              </a:solidFill>
              <a:latin typeface="+mn-ea"/>
              <a:ea typeface="+mn-ea"/>
            </a:endParaRPr>
          </a:p>
        </p:txBody>
      </p:sp>
      <p:sp>
        <p:nvSpPr>
          <p:cNvPr id="2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4329010"/>
            <a:ext cx="360004"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err="1">
                <a:solidFill>
                  <a:schemeClr val="tx1">
                    <a:lumMod val="75000"/>
                    <a:lumOff val="25000"/>
                  </a:schemeClr>
                </a:solidFill>
                <a:latin typeface="+mn-ea"/>
                <a:ea typeface="+mn-ea"/>
              </a:rPr>
              <a:t>Rdy</a:t>
            </a:r>
            <a:endParaRPr lang="ja-JP" altLang="en-US" sz="1600" dirty="0">
              <a:solidFill>
                <a:schemeClr val="tx1">
                  <a:lumMod val="75000"/>
                  <a:lumOff val="25000"/>
                </a:schemeClr>
              </a:solidFill>
              <a:latin typeface="+mn-ea"/>
              <a:ea typeface="+mn-ea"/>
            </a:endParaRPr>
          </a:p>
        </p:txBody>
      </p:sp>
      <p:sp>
        <p:nvSpPr>
          <p:cNvPr id="27" name="フローチャート: 手作業 26"/>
          <p:cNvSpPr/>
          <p:nvPr/>
        </p:nvSpPr>
        <p:spPr bwMode="auto">
          <a:xfrm rot="16200000">
            <a:off x="3401989" y="2978993"/>
            <a:ext cx="2520028" cy="180003"/>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Freeform 10"/>
          <p:cNvSpPr>
            <a:spLocks/>
          </p:cNvSpPr>
          <p:nvPr/>
        </p:nvSpPr>
        <p:spPr bwMode="auto">
          <a:xfrm rot="16200000">
            <a:off x="3941994" y="1898982"/>
            <a:ext cx="1980022"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sm" len="sm"/>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9" name="直線矢印コネクタ 28"/>
          <p:cNvCxnSpPr/>
          <p:nvPr/>
        </p:nvCxnSpPr>
        <p:spPr bwMode="auto">
          <a:xfrm>
            <a:off x="3491988" y="1088974"/>
            <a:ext cx="1620018" cy="0"/>
          </a:xfrm>
          <a:prstGeom prst="straightConnector1">
            <a:avLst/>
          </a:prstGeom>
          <a:ln>
            <a:headEnd type="none" w="sm" len="sm"/>
            <a:tailEnd type="none"/>
          </a:ln>
        </p:spPr>
        <p:style>
          <a:lnRef idx="2">
            <a:schemeClr val="accent5"/>
          </a:lnRef>
          <a:fillRef idx="0">
            <a:schemeClr val="accent5"/>
          </a:fillRef>
          <a:effectRef idx="1">
            <a:schemeClr val="accent5"/>
          </a:effectRef>
          <a:fontRef idx="minor">
            <a:schemeClr val="tx1"/>
          </a:fontRef>
        </p:style>
      </p:cxnSp>
      <p:cxnSp>
        <p:nvCxnSpPr>
          <p:cNvPr id="30" name="直線矢印コネクタ 29"/>
          <p:cNvCxnSpPr/>
          <p:nvPr/>
        </p:nvCxnSpPr>
        <p:spPr bwMode="auto">
          <a:xfrm>
            <a:off x="5112006" y="3068996"/>
            <a:ext cx="900010"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1" name="直線矢印コネクタ 30"/>
          <p:cNvCxnSpPr/>
          <p:nvPr/>
        </p:nvCxnSpPr>
        <p:spPr bwMode="auto">
          <a:xfrm>
            <a:off x="3491988" y="1088974"/>
            <a:ext cx="0" cy="540006"/>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2" name="直線矢印コネクタ 31"/>
          <p:cNvCxnSpPr/>
          <p:nvPr/>
        </p:nvCxnSpPr>
        <p:spPr bwMode="auto">
          <a:xfrm>
            <a:off x="4211996" y="198898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3" name="直線矢印コネクタ 32"/>
          <p:cNvCxnSpPr/>
          <p:nvPr/>
        </p:nvCxnSpPr>
        <p:spPr bwMode="auto">
          <a:xfrm>
            <a:off x="4211996" y="234898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4" name="直線矢印コネクタ 33"/>
          <p:cNvCxnSpPr/>
          <p:nvPr/>
        </p:nvCxnSpPr>
        <p:spPr bwMode="auto">
          <a:xfrm>
            <a:off x="4211996" y="2708992"/>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4211996" y="3068996"/>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6" name="直線矢印コネクタ 35"/>
          <p:cNvCxnSpPr/>
          <p:nvPr/>
        </p:nvCxnSpPr>
        <p:spPr bwMode="auto">
          <a:xfrm>
            <a:off x="4211996" y="3429000"/>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7" name="直線矢印コネクタ 36"/>
          <p:cNvCxnSpPr/>
          <p:nvPr/>
        </p:nvCxnSpPr>
        <p:spPr bwMode="auto">
          <a:xfrm>
            <a:off x="4211996" y="3789004"/>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cxnSp>
        <p:nvCxnSpPr>
          <p:cNvPr id="38" name="直線矢印コネクタ 37"/>
          <p:cNvCxnSpPr/>
          <p:nvPr/>
        </p:nvCxnSpPr>
        <p:spPr bwMode="auto">
          <a:xfrm>
            <a:off x="4211996" y="4149008"/>
            <a:ext cx="360004" cy="0"/>
          </a:xfrm>
          <a:prstGeom prst="straightConnector1">
            <a:avLst/>
          </a:prstGeom>
          <a:ln>
            <a:headEnd type="none" w="sm" len="sm"/>
            <a:tailEnd type="triangle"/>
          </a:ln>
        </p:spPr>
        <p:style>
          <a:lnRef idx="2">
            <a:schemeClr val="accent5"/>
          </a:lnRef>
          <a:fillRef idx="0">
            <a:schemeClr val="accent5"/>
          </a:fillRef>
          <a:effectRef idx="1">
            <a:schemeClr val="accent5"/>
          </a:effectRef>
          <a:fontRef idx="minor">
            <a:schemeClr val="tx1"/>
          </a:fontRef>
        </p:style>
      </p:cxnSp>
      <p:sp>
        <p:nvSpPr>
          <p:cNvPr id="4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871970" y="1358977"/>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Wakeup Logic</a:t>
            </a:r>
            <a:endParaRPr lang="ja-JP" altLang="en-US" sz="1600" dirty="0">
              <a:solidFill>
                <a:schemeClr val="tx1">
                  <a:lumMod val="75000"/>
                  <a:lumOff val="25000"/>
                </a:schemeClr>
              </a:solidFill>
              <a:latin typeface="+mn-ea"/>
              <a:ea typeface="+mn-ea"/>
            </a:endParaRPr>
          </a:p>
        </p:txBody>
      </p:sp>
      <p:sp>
        <p:nvSpPr>
          <p:cNvPr id="4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5022005" y="3879005"/>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sz="1600" dirty="0">
                <a:solidFill>
                  <a:schemeClr val="tx1">
                    <a:lumMod val="75000"/>
                    <a:lumOff val="25000"/>
                  </a:schemeClr>
                </a:solidFill>
                <a:latin typeface="+mn-ea"/>
                <a:ea typeface="+mn-ea"/>
              </a:rPr>
              <a:t>Select Logic</a:t>
            </a:r>
            <a:endParaRPr lang="ja-JP" altLang="en-US" sz="1600" dirty="0">
              <a:solidFill>
                <a:schemeClr val="tx1">
                  <a:lumMod val="75000"/>
                  <a:lumOff val="25000"/>
                </a:schemeClr>
              </a:solidFill>
              <a:latin typeface="+mn-ea"/>
              <a:ea typeface="+mn-ea"/>
            </a:endParaRPr>
          </a:p>
        </p:txBody>
      </p:sp>
      <p:sp>
        <p:nvSpPr>
          <p:cNvPr id="4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1808982"/>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0</a:t>
            </a:r>
            <a:endParaRPr lang="ja-JP" altLang="en-US" sz="1600" dirty="0">
              <a:solidFill>
                <a:schemeClr val="tx1">
                  <a:lumMod val="75000"/>
                  <a:lumOff val="25000"/>
                </a:schemeClr>
              </a:solidFill>
              <a:latin typeface="+mn-ea"/>
              <a:ea typeface="+mn-ea"/>
            </a:endParaRPr>
          </a:p>
        </p:txBody>
      </p:sp>
      <p:sp>
        <p:nvSpPr>
          <p:cNvPr id="4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168986"/>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1</a:t>
            </a:r>
            <a:endParaRPr lang="ja-JP" altLang="en-US" sz="1600" dirty="0">
              <a:solidFill>
                <a:schemeClr val="tx1">
                  <a:lumMod val="75000"/>
                  <a:lumOff val="25000"/>
                </a:schemeClr>
              </a:solidFill>
              <a:latin typeface="+mn-ea"/>
              <a:ea typeface="+mn-ea"/>
            </a:endParaRPr>
          </a:p>
        </p:txBody>
      </p:sp>
      <p:sp>
        <p:nvSpPr>
          <p:cNvPr id="4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528990"/>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2</a:t>
            </a:r>
            <a:endParaRPr lang="ja-JP" altLang="en-US" sz="1600" dirty="0">
              <a:solidFill>
                <a:schemeClr val="tx1">
                  <a:lumMod val="75000"/>
                  <a:lumOff val="25000"/>
                </a:schemeClr>
              </a:solidFill>
              <a:latin typeface="+mn-ea"/>
              <a:ea typeface="+mn-ea"/>
            </a:endParaRPr>
          </a:p>
        </p:txBody>
      </p:sp>
      <p:sp>
        <p:nvSpPr>
          <p:cNvPr id="4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2888994"/>
            <a:ext cx="720008" cy="360004"/>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sz="1600" dirty="0">
                <a:solidFill>
                  <a:schemeClr val="tx1">
                    <a:lumMod val="75000"/>
                    <a:lumOff val="25000"/>
                  </a:schemeClr>
                </a:solidFill>
                <a:latin typeface="+mn-ea"/>
                <a:ea typeface="+mn-ea"/>
              </a:rPr>
              <a:t>3</a:t>
            </a:r>
            <a:endParaRPr lang="ja-JP" altLang="en-US" sz="1600" dirty="0">
              <a:solidFill>
                <a:schemeClr val="tx1">
                  <a:lumMod val="75000"/>
                  <a:lumOff val="25000"/>
                </a:schemeClr>
              </a:solidFill>
              <a:latin typeface="+mn-ea"/>
              <a:ea typeface="+mn-ea"/>
            </a:endParaRPr>
          </a:p>
        </p:txBody>
      </p:sp>
      <p:sp>
        <p:nvSpPr>
          <p:cNvPr id="49" name="正方形/長方形 48"/>
          <p:cNvSpPr/>
          <p:nvPr/>
        </p:nvSpPr>
        <p:spPr bwMode="auto">
          <a:xfrm>
            <a:off x="2411976" y="1808983"/>
            <a:ext cx="1800020" cy="252002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
        <p:nvSpPr>
          <p:cNvPr id="5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a typeface="+mn-ea"/>
            </a:endParaRPr>
          </a:p>
        </p:txBody>
      </p:sp>
      <p:sp>
        <p:nvSpPr>
          <p:cNvPr id="5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1808982"/>
            <a:ext cx="720008"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p12</a:t>
            </a:r>
            <a:endParaRPr lang="ja-JP" altLang="en-US" sz="1600" dirty="0">
              <a:solidFill>
                <a:schemeClr val="tx1">
                  <a:lumMod val="75000"/>
                  <a:lumOff val="25000"/>
                </a:schemeClr>
              </a:solidFill>
              <a:latin typeface="+mn-ea"/>
            </a:endParaRPr>
          </a:p>
        </p:txBody>
      </p:sp>
      <p:sp>
        <p:nvSpPr>
          <p:cNvPr id="5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168986"/>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p24</a:t>
            </a:r>
            <a:endParaRPr lang="ja-JP" altLang="en-US" sz="1600" dirty="0">
              <a:solidFill>
                <a:schemeClr val="tx1">
                  <a:lumMod val="75000"/>
                  <a:lumOff val="25000"/>
                </a:schemeClr>
              </a:solidFill>
              <a:latin typeface="+mn-ea"/>
              <a:ea typeface="+mn-ea"/>
            </a:endParaRPr>
          </a:p>
        </p:txBody>
      </p:sp>
      <p:sp>
        <p:nvSpPr>
          <p:cNvPr id="5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16898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5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3" y="1808982"/>
            <a:ext cx="360004" cy="360004"/>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0</a:t>
            </a:r>
            <a:endParaRPr lang="ja-JP" altLang="en-US" sz="1600" dirty="0">
              <a:solidFill>
                <a:schemeClr val="tx1">
                  <a:lumMod val="75000"/>
                  <a:lumOff val="25000"/>
                </a:schemeClr>
              </a:solidFill>
              <a:latin typeface="+mn-ea"/>
            </a:endParaRPr>
          </a:p>
        </p:txBody>
      </p:sp>
      <p:sp>
        <p:nvSpPr>
          <p:cNvPr id="5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168986"/>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5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528990"/>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p32</a:t>
            </a:r>
            <a:endParaRPr lang="ja-JP" altLang="en-US" sz="1600" dirty="0">
              <a:solidFill>
                <a:schemeClr val="tx1">
                  <a:lumMod val="75000"/>
                  <a:lumOff val="25000"/>
                </a:schemeClr>
              </a:solidFill>
              <a:latin typeface="+mn-ea"/>
              <a:ea typeface="+mn-ea"/>
            </a:endParaRPr>
          </a:p>
        </p:txBody>
      </p:sp>
      <p:sp>
        <p:nvSpPr>
          <p:cNvPr id="5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528990"/>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p15</a:t>
            </a:r>
            <a:endParaRPr lang="ja-JP" altLang="en-US" sz="1600" dirty="0">
              <a:solidFill>
                <a:schemeClr val="tx1">
                  <a:lumMod val="75000"/>
                  <a:lumOff val="25000"/>
                </a:schemeClr>
              </a:solidFill>
              <a:latin typeface="+mn-ea"/>
            </a:endParaRPr>
          </a:p>
        </p:txBody>
      </p:sp>
      <p:sp>
        <p:nvSpPr>
          <p:cNvPr id="5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528990"/>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latin typeface="+mn-ea"/>
            </a:endParaRPr>
          </a:p>
        </p:txBody>
      </p:sp>
      <p:sp>
        <p:nvSpPr>
          <p:cNvPr id="5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248998"/>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3"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248998"/>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248998"/>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5"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3609002"/>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a typeface="+mn-ea"/>
            </a:endParaRPr>
          </a:p>
        </p:txBody>
      </p:sp>
      <p:sp>
        <p:nvSpPr>
          <p:cNvPr id="6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609002"/>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3609002"/>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3969006"/>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sz="1600" dirty="0">
              <a:solidFill>
                <a:schemeClr val="tx1">
                  <a:lumMod val="75000"/>
                  <a:lumOff val="25000"/>
                </a:schemeClr>
              </a:solidFill>
              <a:latin typeface="+mn-ea"/>
            </a:endParaRPr>
          </a:p>
        </p:txBody>
      </p:sp>
      <p:sp>
        <p:nvSpPr>
          <p:cNvPr id="6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411976" y="2888994"/>
            <a:ext cx="720008"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tx1">
                    <a:lumMod val="75000"/>
                    <a:lumOff val="25000"/>
                  </a:schemeClr>
                </a:solidFill>
                <a:latin typeface="Consolas" panose="020B0609020204030204" pitchFamily="49" charset="0"/>
              </a:rPr>
              <a:t>p45</a:t>
            </a:r>
            <a:endParaRPr lang="ja-JP" altLang="en-US" sz="1600" dirty="0">
              <a:solidFill>
                <a:schemeClr val="tx1">
                  <a:lumMod val="75000"/>
                  <a:lumOff val="25000"/>
                </a:schemeClr>
              </a:solidFill>
              <a:latin typeface="+mn-ea"/>
              <a:ea typeface="+mn-ea"/>
            </a:endParaRPr>
          </a:p>
        </p:txBody>
      </p:sp>
      <p:sp>
        <p:nvSpPr>
          <p:cNvPr id="70"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1984" y="2888994"/>
            <a:ext cx="720008" cy="360004"/>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1"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851992" y="2888994"/>
            <a:ext cx="360004" cy="360004"/>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b="1" dirty="0">
                <a:solidFill>
                  <a:schemeClr val="accent6"/>
                </a:solidFill>
                <a:latin typeface="Consolas" panose="020B0609020204030204" pitchFamily="49" charset="0"/>
              </a:rPr>
              <a:t>1</a:t>
            </a:r>
            <a:endParaRPr lang="ja-JP" altLang="en-US" sz="1600" b="1" dirty="0">
              <a:solidFill>
                <a:schemeClr val="accent6"/>
              </a:solidFill>
              <a:latin typeface="+mn-ea"/>
            </a:endParaRPr>
          </a:p>
        </p:txBody>
      </p:sp>
      <p:sp>
        <p:nvSpPr>
          <p:cNvPr id="7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491988" y="1268976"/>
            <a:ext cx="720008" cy="360004"/>
          </a:xfrm>
          <a:prstGeom prst="rect">
            <a:avLst/>
          </a:prstGeom>
          <a:noFill/>
          <a:ln>
            <a:noFill/>
            <a:headEnd/>
            <a:tailEnd/>
          </a:ln>
          <a:effectLst/>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en-US" altLang="ja-JP" sz="1600" dirty="0">
                <a:solidFill>
                  <a:schemeClr val="accent6"/>
                </a:solidFill>
                <a:latin typeface="Consolas" panose="020B0609020204030204" pitchFamily="49" charset="0"/>
              </a:rPr>
              <a:t>p20</a:t>
            </a:r>
            <a:endParaRPr lang="ja-JP" altLang="en-US" sz="1600" dirty="0">
              <a:solidFill>
                <a:schemeClr val="accent6"/>
              </a:solidFill>
              <a:latin typeface="+mn-ea"/>
            </a:endParaRPr>
          </a:p>
        </p:txBody>
      </p:sp>
      <p:sp>
        <p:nvSpPr>
          <p:cNvPr id="73" name="下矢印 72"/>
          <p:cNvSpPr/>
          <p:nvPr/>
        </p:nvSpPr>
        <p:spPr bwMode="auto">
          <a:xfrm>
            <a:off x="3491988" y="1628981"/>
            <a:ext cx="360004" cy="2520028"/>
          </a:xfrm>
          <a:prstGeom prst="downArrow">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フリーフォーム 73"/>
          <p:cNvSpPr>
            <a:spLocks noChangeArrowheads="1"/>
          </p:cNvSpPr>
          <p:nvPr/>
        </p:nvSpPr>
        <p:spPr bwMode="auto">
          <a:xfrm rot="-5400000">
            <a:off x="6732025" y="2708991"/>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vert="eaVert" wrap="square" anchor="ctr">
            <a:noAutofit/>
          </a:bodyPr>
          <a:lstStyle/>
          <a:p>
            <a:pPr algn="ctr"/>
            <a:r>
              <a:rPr lang="ja-JP" altLang="en-US" sz="1600" dirty="0">
                <a:latin typeface="Arial Narrow" pitchFamily="34" charset="0"/>
                <a:cs typeface="Times New Roman" pitchFamily="18" charset="0"/>
              </a:rPr>
              <a:t>演算器</a:t>
            </a:r>
          </a:p>
        </p:txBody>
      </p:sp>
      <p:sp>
        <p:nvSpPr>
          <p:cNvPr id="75" name="Freeform 25"/>
          <p:cNvSpPr>
            <a:spLocks/>
          </p:cNvSpPr>
          <p:nvPr/>
        </p:nvSpPr>
        <p:spPr bwMode="auto">
          <a:xfrm>
            <a:off x="6192018" y="1718981"/>
            <a:ext cx="2502431"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Tree>
    <p:extLst>
      <p:ext uri="{BB962C8B-B14F-4D97-AF65-F5344CB8AC3E}">
        <p14:creationId xmlns:p14="http://schemas.microsoft.com/office/powerpoint/2010/main" val="3538679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out of order</a:t>
            </a:r>
            <a:r>
              <a:rPr kumimoji="1" lang="ja-JP" altLang="en-US" dirty="0"/>
              <a:t>で実行させすぎると、並列計算などをさせた時に変な挙動になったりしないのですか？</a:t>
            </a:r>
          </a:p>
          <a:p>
            <a:endParaRPr kumimoji="1" lang="ja-JP" altLang="en-US" dirty="0"/>
          </a:p>
        </p:txBody>
      </p:sp>
    </p:spTree>
    <p:extLst>
      <p:ext uri="{BB962C8B-B14F-4D97-AF65-F5344CB8AC3E}">
        <p14:creationId xmlns:p14="http://schemas.microsoft.com/office/powerpoint/2010/main" val="463796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CPU</a:t>
            </a:r>
            <a:r>
              <a:rPr kumimoji="1" lang="ja-JP" altLang="en-US" dirty="0"/>
              <a:t>実験で、コア係の子が並列実行周りを頑張っていたのを思い出しました。自分はついて行けませんでしたが</a:t>
            </a:r>
            <a:r>
              <a:rPr kumimoji="1" lang="en-US" altLang="ja-JP" dirty="0"/>
              <a:t>…</a:t>
            </a:r>
          </a:p>
          <a:p>
            <a:endParaRPr kumimoji="1" lang="ja-JP" altLang="en-US" dirty="0"/>
          </a:p>
        </p:txBody>
      </p:sp>
    </p:spTree>
    <p:extLst>
      <p:ext uri="{BB962C8B-B14F-4D97-AF65-F5344CB8AC3E}">
        <p14:creationId xmlns:p14="http://schemas.microsoft.com/office/powerpoint/2010/main" val="2634092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素人からすると、プログラムの最適な実行順を考える問題は当時も今も変わらず重要な問題であるため、研究し尽くされているのではないかと思ってしまいます。現在でもこの問題に関する研究の進展はあるのでしょうか。</a:t>
            </a:r>
          </a:p>
        </p:txBody>
      </p:sp>
    </p:spTree>
    <p:extLst>
      <p:ext uri="{BB962C8B-B14F-4D97-AF65-F5344CB8AC3E}">
        <p14:creationId xmlns:p14="http://schemas.microsoft.com/office/powerpoint/2010/main" val="1817663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コンパイルする過程ではたぶん静的単一代入方式とかになっていて偽の依存はなさそうなのに、機械語にした結果レジスタが被って、実行するときにまたそれを取り除いて</a:t>
            </a:r>
            <a:r>
              <a:rPr kumimoji="1" lang="en-US" altLang="ja-JP" dirty="0"/>
              <a:t>……</a:t>
            </a:r>
            <a:r>
              <a:rPr kumimoji="1" lang="ja-JP" altLang="en-US" dirty="0"/>
              <a:t>とやっているのはかなり無駄に感じてしまいます。</a:t>
            </a:r>
          </a:p>
          <a:p>
            <a:r>
              <a:rPr kumimoji="1" lang="ja-JP" altLang="en-US" dirty="0"/>
              <a:t>それをなくそうとしているのが </a:t>
            </a:r>
            <a:r>
              <a:rPr kumimoji="1" lang="en-US" altLang="ja-JP" dirty="0"/>
              <a:t>STRAIGHT</a:t>
            </a:r>
            <a:r>
              <a:rPr kumimoji="1" lang="ja-JP" altLang="en-US" dirty="0"/>
              <a:t>？</a:t>
            </a:r>
            <a:endParaRPr kumimoji="1" lang="en-US" altLang="ja-JP" dirty="0"/>
          </a:p>
        </p:txBody>
      </p:sp>
    </p:spTree>
    <p:extLst>
      <p:ext uri="{BB962C8B-B14F-4D97-AF65-F5344CB8AC3E}">
        <p14:creationId xmlns:p14="http://schemas.microsoft.com/office/powerpoint/2010/main" val="4157715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5"/>
            <a:ext cx="8280092" cy="2340026"/>
          </a:xfrm>
        </p:spPr>
        <p:txBody>
          <a:bodyPr/>
          <a:lstStyle/>
          <a:p>
            <a:r>
              <a:rPr kumimoji="1" lang="en-US" altLang="ja-JP" dirty="0"/>
              <a:t>InO</a:t>
            </a:r>
            <a:r>
              <a:rPr kumimoji="1" lang="ja-JP" altLang="en-US" dirty="0"/>
              <a:t>発行の性能が</a:t>
            </a:r>
            <a:r>
              <a:rPr kumimoji="1" lang="en-US" altLang="ja-JP" dirty="0"/>
              <a:t>OoO</a:t>
            </a:r>
            <a:r>
              <a:rPr kumimoji="1" lang="ja-JP" altLang="en-US" dirty="0"/>
              <a:t>発行の</a:t>
            </a:r>
            <a:r>
              <a:rPr kumimoji="1" lang="en-US" altLang="ja-JP" dirty="0"/>
              <a:t>6</a:t>
            </a:r>
            <a:r>
              <a:rPr kumimoji="1" lang="ja-JP" altLang="en-US" dirty="0"/>
              <a:t>割ほどとのことですが、トランジスタ数や消費電力などはどのくらい差があるのでしょうか</a:t>
            </a:r>
            <a:r>
              <a:rPr kumimoji="1" lang="en-US" altLang="ja-JP" dirty="0"/>
              <a:t>"</a:t>
            </a:r>
          </a:p>
          <a:p>
            <a:r>
              <a:rPr kumimoji="1" lang="ja-JP" altLang="en-US" dirty="0"/>
              <a:t>連想キューとマトリクススケジューラの比較のところで「</a:t>
            </a:r>
            <a:r>
              <a:rPr kumimoji="1" lang="en-US" altLang="ja-JP" dirty="0"/>
              <a:t>(</a:t>
            </a:r>
            <a:r>
              <a:rPr kumimoji="1" lang="ja-JP" altLang="en-US" dirty="0"/>
              <a:t>連想キューは</a:t>
            </a:r>
            <a:r>
              <a:rPr kumimoji="1" lang="en-US" altLang="ja-JP" dirty="0"/>
              <a:t>)</a:t>
            </a:r>
            <a:r>
              <a:rPr kumimoji="1" lang="ja-JP" altLang="en-US" dirty="0"/>
              <a:t>消費電力が大きい」という話があったが、</a:t>
            </a:r>
            <a:r>
              <a:rPr kumimoji="1" lang="en-US" altLang="ja-JP" dirty="0"/>
              <a:t>CPU</a:t>
            </a:r>
            <a:r>
              <a:rPr kumimoji="1" lang="ja-JP" altLang="en-US" dirty="0"/>
              <a:t>全体の中で発行キューはどの位大きな消費電力を占めているのだろうか？</a:t>
            </a:r>
          </a:p>
        </p:txBody>
      </p:sp>
    </p:spTree>
    <p:extLst>
      <p:ext uri="{BB962C8B-B14F-4D97-AF65-F5344CB8AC3E}">
        <p14:creationId xmlns:p14="http://schemas.microsoft.com/office/powerpoint/2010/main" val="2749018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r>
              <a:rPr lang="ja-JP" altLang="en-US" dirty="0"/>
              <a:t>の消費電力の割合</a:t>
            </a:r>
            <a:endParaRPr kumimoji="1" lang="ja-JP" altLang="en-US" dirty="0"/>
          </a:p>
        </p:txBody>
      </p:sp>
      <p:sp>
        <p:nvSpPr>
          <p:cNvPr id="3" name="テキスト プレースホルダー 2"/>
          <p:cNvSpPr>
            <a:spLocks noGrp="1"/>
          </p:cNvSpPr>
          <p:nvPr>
            <p:ph type="body" sz="quarter" idx="10"/>
          </p:nvPr>
        </p:nvSpPr>
        <p:spPr>
          <a:xfrm>
            <a:off x="701956" y="5589024"/>
            <a:ext cx="8190091" cy="719701"/>
          </a:xfrm>
        </p:spPr>
        <p:txBody>
          <a:bodyPr/>
          <a:lstStyle/>
          <a:p>
            <a:r>
              <a:rPr lang="en-US" altLang="ja-JP" sz="1200" dirty="0"/>
              <a:t>NVIDIA </a:t>
            </a:r>
            <a:r>
              <a:rPr lang="en-US" altLang="ja-JP" sz="1200" dirty="0" err="1"/>
              <a:t>Tegra</a:t>
            </a:r>
            <a:r>
              <a:rPr lang="en-US" altLang="ja-JP" sz="1200" dirty="0"/>
              <a:t> 4 Family CPU Architecture </a:t>
            </a:r>
            <a:r>
              <a:rPr lang="ja-JP" altLang="en-US" sz="1200" dirty="0"/>
              <a:t>より</a:t>
            </a:r>
            <a:endParaRPr lang="en-US" altLang="ja-JP" sz="1200" dirty="0"/>
          </a:p>
        </p:txBody>
      </p:sp>
      <p:pic>
        <p:nvPicPr>
          <p:cNvPr id="5" name="図 4"/>
          <p:cNvPicPr>
            <a:picLocks noChangeAspect="1"/>
          </p:cNvPicPr>
          <p:nvPr/>
        </p:nvPicPr>
        <p:blipFill>
          <a:blip r:embed="rId2"/>
          <a:stretch>
            <a:fillRect/>
          </a:stretch>
        </p:blipFill>
        <p:spPr>
          <a:xfrm>
            <a:off x="1871970" y="1178975"/>
            <a:ext cx="5401429" cy="4267796"/>
          </a:xfrm>
          <a:prstGeom prst="rect">
            <a:avLst/>
          </a:prstGeom>
        </p:spPr>
      </p:pic>
    </p:spTree>
    <p:extLst>
      <p:ext uri="{BB962C8B-B14F-4D97-AF65-F5344CB8AC3E}">
        <p14:creationId xmlns:p14="http://schemas.microsoft.com/office/powerpoint/2010/main" val="1617345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t="3022"/>
          <a:stretch/>
        </p:blipFill>
        <p:spPr>
          <a:xfrm>
            <a:off x="521955" y="965417"/>
            <a:ext cx="8370094" cy="5892583"/>
          </a:xfrm>
          <a:prstGeom prst="rect">
            <a:avLst/>
          </a:prstGeom>
        </p:spPr>
      </p:pic>
      <p:sp>
        <p:nvSpPr>
          <p:cNvPr id="5" name="円/楕円 4"/>
          <p:cNvSpPr/>
          <p:nvPr/>
        </p:nvSpPr>
        <p:spPr bwMode="auto">
          <a:xfrm>
            <a:off x="7722036" y="2258986"/>
            <a:ext cx="720008" cy="450005"/>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円/楕円 5"/>
          <p:cNvSpPr/>
          <p:nvPr/>
        </p:nvSpPr>
        <p:spPr bwMode="auto">
          <a:xfrm>
            <a:off x="1691967" y="4059007"/>
            <a:ext cx="990011" cy="810009"/>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7722035" y="4779015"/>
            <a:ext cx="720008" cy="360004"/>
          </a:xfrm>
          <a:prstGeom prst="ellipse">
            <a:avLst/>
          </a:prstGeom>
          <a:noFill/>
          <a:ln w="41275">
            <a:solidFill>
              <a:srgbClr val="FF0000"/>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タイトル 7"/>
          <p:cNvSpPr>
            <a:spLocks noGrp="1"/>
          </p:cNvSpPr>
          <p:nvPr>
            <p:ph type="title"/>
          </p:nvPr>
        </p:nvSpPr>
        <p:spPr/>
        <p:txBody>
          <a:bodyPr/>
          <a:lstStyle/>
          <a:p>
            <a:r>
              <a:rPr lang="en-US" altLang="ja-JP" dirty="0"/>
              <a:t>AMD </a:t>
            </a:r>
            <a:r>
              <a:rPr lang="ja-JP" altLang="ja-JP" dirty="0"/>
              <a:t>Steamroller </a:t>
            </a:r>
            <a:r>
              <a:rPr lang="ja-JP" altLang="en-US" dirty="0"/>
              <a:t>の消費電力のうちわけ</a:t>
            </a:r>
            <a:endParaRPr kumimoji="1" lang="ja-JP" altLang="en-US" sz="2000" dirty="0"/>
          </a:p>
        </p:txBody>
      </p:sp>
    </p:spTree>
    <p:extLst>
      <p:ext uri="{BB962C8B-B14F-4D97-AF65-F5344CB8AC3E}">
        <p14:creationId xmlns:p14="http://schemas.microsoft.com/office/powerpoint/2010/main" val="11861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a:xfrm>
            <a:off x="611956" y="1088974"/>
            <a:ext cx="8280092" cy="2250025"/>
          </a:xfrm>
        </p:spPr>
        <p:txBody>
          <a:bodyPr/>
          <a:lstStyle/>
          <a:p>
            <a:r>
              <a:rPr kumimoji="1" lang="ja-JP" altLang="en-US" dirty="0"/>
              <a:t>また、後半のパイプライン図ではステージ数が</a:t>
            </a:r>
            <a:r>
              <a:rPr kumimoji="1" lang="en-US" altLang="ja-JP" dirty="0"/>
              <a:t>7(IF,ID,RN,WU/SC,IS,EX,WB)</a:t>
            </a:r>
            <a:r>
              <a:rPr kumimoji="1" lang="ja-JP" altLang="en-US" dirty="0"/>
              <a:t>になっていたが、今市販されている</a:t>
            </a:r>
            <a:r>
              <a:rPr kumimoji="1" lang="en-US" altLang="ja-JP" dirty="0"/>
              <a:t>CPU</a:t>
            </a:r>
            <a:r>
              <a:rPr kumimoji="1" lang="ja-JP" altLang="en-US" dirty="0"/>
              <a:t>のステージ数もこのくらいなのだろうか？</a:t>
            </a:r>
            <a:endParaRPr lang="en-US" altLang="ja-JP" dirty="0"/>
          </a:p>
          <a:p>
            <a:pPr lvl="1"/>
            <a:endParaRPr kumimoji="1" lang="en-US" altLang="ja-JP" dirty="0"/>
          </a:p>
          <a:p>
            <a:endParaRPr kumimoji="1" lang="ja-JP" altLang="en-US" dirty="0"/>
          </a:p>
        </p:txBody>
      </p:sp>
      <p:pic>
        <p:nvPicPr>
          <p:cNvPr id="5" name="図 4">
            <a:extLst>
              <a:ext uri="{FF2B5EF4-FFF2-40B4-BE49-F238E27FC236}">
                <a16:creationId xmlns:a16="http://schemas.microsoft.com/office/drawing/2014/main" id="{A8107234-9E78-0373-8C7E-9F4C96F3E06B}"/>
              </a:ext>
            </a:extLst>
          </p:cNvPr>
          <p:cNvPicPr>
            <a:picLocks noChangeAspect="1"/>
          </p:cNvPicPr>
          <p:nvPr/>
        </p:nvPicPr>
        <p:blipFill>
          <a:blip r:embed="rId2"/>
          <a:stretch>
            <a:fillRect/>
          </a:stretch>
        </p:blipFill>
        <p:spPr>
          <a:xfrm>
            <a:off x="2681979" y="2264431"/>
            <a:ext cx="3905033" cy="4593569"/>
          </a:xfrm>
          <a:prstGeom prst="rect">
            <a:avLst/>
          </a:prstGeom>
        </p:spPr>
      </p:pic>
      <p:sp>
        <p:nvSpPr>
          <p:cNvPr id="7" name="テキスト ボックス 6">
            <a:extLst>
              <a:ext uri="{FF2B5EF4-FFF2-40B4-BE49-F238E27FC236}">
                <a16:creationId xmlns:a16="http://schemas.microsoft.com/office/drawing/2014/main" id="{0D16A549-7EE6-B72F-0A5A-DEFF7F92408F}"/>
              </a:ext>
            </a:extLst>
          </p:cNvPr>
          <p:cNvSpPr txBox="1"/>
          <p:nvPr/>
        </p:nvSpPr>
        <p:spPr>
          <a:xfrm>
            <a:off x="6372020" y="5319021"/>
            <a:ext cx="2610029" cy="646331"/>
          </a:xfrm>
          <a:prstGeom prst="rect">
            <a:avLst/>
          </a:prstGeom>
          <a:noFill/>
        </p:spPr>
        <p:txBody>
          <a:bodyPr wrap="square">
            <a:spAutoFit/>
          </a:bodyPr>
          <a:lstStyle/>
          <a:p>
            <a:r>
              <a:rPr lang="en-US" altLang="ja-JP" dirty="0"/>
              <a:t>IBM POWER9 processor core </a:t>
            </a:r>
            <a:r>
              <a:rPr lang="ja-JP" altLang="en-US" dirty="0"/>
              <a:t>より</a:t>
            </a:r>
          </a:p>
        </p:txBody>
      </p:sp>
    </p:spTree>
    <p:extLst>
      <p:ext uri="{BB962C8B-B14F-4D97-AF65-F5344CB8AC3E}">
        <p14:creationId xmlns:p14="http://schemas.microsoft.com/office/powerpoint/2010/main" val="3676211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CPU</a:t>
            </a:r>
            <a:r>
              <a:rPr kumimoji="1" lang="ja-JP" altLang="en-US" dirty="0"/>
              <a:t>の内部設計が社外秘ということを考えると，この分野を研究したい方は大学で研究者を目指すよりも，やっぱり</a:t>
            </a:r>
            <a:r>
              <a:rPr kumimoji="1" lang="en-US" altLang="ja-JP" dirty="0"/>
              <a:t>intel</a:t>
            </a:r>
            <a:r>
              <a:rPr kumimoji="1" lang="ja-JP" altLang="en-US" dirty="0"/>
              <a:t>みたいなベンダに行って企業内で研究したいと思ってるんでしょうか．</a:t>
            </a:r>
          </a:p>
          <a:p>
            <a:pPr marL="0" indent="0">
              <a:buNone/>
            </a:pPr>
            <a:endParaRPr kumimoji="1" lang="ja-JP" altLang="en-US" dirty="0"/>
          </a:p>
        </p:txBody>
      </p:sp>
    </p:spTree>
    <p:extLst>
      <p:ext uri="{BB962C8B-B14F-4D97-AF65-F5344CB8AC3E}">
        <p14:creationId xmlns:p14="http://schemas.microsoft.com/office/powerpoint/2010/main" val="343433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分岐予測と動的スケジューリングの両方同時におこなっていると考えると何をやってるのかわからなくなってきました。</a:t>
            </a:r>
          </a:p>
          <a:p>
            <a:endParaRPr kumimoji="1" lang="ja-JP" altLang="en-US" dirty="0"/>
          </a:p>
        </p:txBody>
      </p:sp>
    </p:spTree>
    <p:extLst>
      <p:ext uri="{BB962C8B-B14F-4D97-AF65-F5344CB8AC3E}">
        <p14:creationId xmlns:p14="http://schemas.microsoft.com/office/powerpoint/2010/main" val="812553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トマスロ方式と物理レジスタ方式は文献には詳しく書かれていないが構造が大きく異なるとのことでしたが、そのような知識はやはり論文から得るのでしょうか？</a:t>
            </a:r>
          </a:p>
        </p:txBody>
      </p:sp>
    </p:spTree>
    <p:extLst>
      <p:ext uri="{BB962C8B-B14F-4D97-AF65-F5344CB8AC3E}">
        <p14:creationId xmlns:p14="http://schemas.microsoft.com/office/powerpoint/2010/main" val="3658752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この授業の復習に最適な参考書はありますか</a:t>
            </a:r>
            <a:endParaRPr kumimoji="1" lang="en-US" altLang="ja-JP" dirty="0"/>
          </a:p>
          <a:p>
            <a:pPr lvl="1"/>
            <a:endParaRPr lang="en-US" altLang="ja-JP" dirty="0"/>
          </a:p>
          <a:p>
            <a:pPr lvl="1"/>
            <a:endParaRPr kumimoji="1" lang="ja-JP" altLang="en-US" dirty="0"/>
          </a:p>
        </p:txBody>
      </p:sp>
    </p:spTree>
    <p:extLst>
      <p:ext uri="{BB962C8B-B14F-4D97-AF65-F5344CB8AC3E}">
        <p14:creationId xmlns:p14="http://schemas.microsoft.com/office/powerpoint/2010/main" val="3562019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F382D1A-75A6-42FA-A5FD-2C3977DEE3C2}"/>
              </a:ext>
            </a:extLst>
          </p:cNvPr>
          <p:cNvSpPr>
            <a:spLocks noGrp="1"/>
          </p:cNvSpPr>
          <p:nvPr>
            <p:ph type="title"/>
          </p:nvPr>
        </p:nvSpPr>
        <p:spPr/>
        <p:txBody>
          <a:bodyPr/>
          <a:lstStyle/>
          <a:p>
            <a:r>
              <a:rPr lang="ja-JP" altLang="en-US" dirty="0"/>
              <a:t>参考図書など</a:t>
            </a:r>
          </a:p>
        </p:txBody>
      </p:sp>
      <p:sp>
        <p:nvSpPr>
          <p:cNvPr id="5" name="テキスト プレースホルダー 4">
            <a:extLst>
              <a:ext uri="{FF2B5EF4-FFF2-40B4-BE49-F238E27FC236}">
                <a16:creationId xmlns:a16="http://schemas.microsoft.com/office/drawing/2014/main" id="{583A6225-977F-46CE-9963-768DD30F9FFC}"/>
              </a:ext>
            </a:extLst>
          </p:cNvPr>
          <p:cNvSpPr>
            <a:spLocks noGrp="1"/>
          </p:cNvSpPr>
          <p:nvPr>
            <p:ph type="body" sz="quarter" idx="10"/>
          </p:nvPr>
        </p:nvSpPr>
        <p:spPr/>
        <p:txBody>
          <a:bodyPr/>
          <a:lstStyle/>
          <a:p>
            <a:pPr algn="l"/>
            <a:r>
              <a:rPr lang="ja-JP" altLang="en-US" b="0" i="0" u="none" strike="noStrike" dirty="0">
                <a:solidFill>
                  <a:srgbClr val="0F1111"/>
                </a:solidFill>
                <a:effectLst/>
                <a:latin typeface="Hiragino Kaku Gothic ProN"/>
              </a:rPr>
              <a:t>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パターソン，ジョン Ｌ ヘネシー：</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「コンピュータの構成と設計 」</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通称「パタヘネ」</a:t>
            </a:r>
            <a:endParaRPr lang="en-US" altLang="ja-JP" b="0" i="0" u="none" strike="noStrike" dirty="0">
              <a:solidFill>
                <a:srgbClr val="0F1111"/>
              </a:solidFill>
              <a:effectLst/>
              <a:latin typeface="Hiragino Kaku Gothic ProN"/>
            </a:endParaRPr>
          </a:p>
          <a:p>
            <a:r>
              <a:rPr lang="ja-JP" altLang="en-US" b="0" i="0" u="none" strike="noStrike" dirty="0">
                <a:solidFill>
                  <a:srgbClr val="0F1111"/>
                </a:solidFill>
                <a:effectLst/>
                <a:latin typeface="Hiragino Kaku Gothic ProN"/>
              </a:rPr>
              <a:t>ジョン Ｌ ヘネシー，デイビッド </a:t>
            </a:r>
            <a:r>
              <a:rPr lang="en-US" altLang="ja-JP" b="0" i="0" u="none" strike="noStrike" dirty="0">
                <a:solidFill>
                  <a:srgbClr val="0F1111"/>
                </a:solidFill>
                <a:effectLst/>
                <a:latin typeface="Hiragino Kaku Gothic ProN"/>
              </a:rPr>
              <a:t>A </a:t>
            </a:r>
            <a:r>
              <a:rPr lang="ja-JP" altLang="en-US" b="0" i="0" u="none" strike="noStrike" dirty="0">
                <a:solidFill>
                  <a:srgbClr val="0F1111"/>
                </a:solidFill>
                <a:effectLst/>
                <a:latin typeface="Hiragino Kaku Gothic ProN"/>
              </a:rPr>
              <a:t>パターソン：</a:t>
            </a:r>
            <a:br>
              <a:rPr lang="en-US" altLang="ja-JP" b="0" i="0" u="none" strike="noStrike" dirty="0">
                <a:solidFill>
                  <a:srgbClr val="0F1111"/>
                </a:solidFill>
                <a:effectLst/>
                <a:latin typeface="Hiragino Kaku Gothic ProN"/>
              </a:rPr>
            </a:br>
            <a:r>
              <a:rPr lang="ja-JP" altLang="en-US" b="0" i="0" u="none" strike="noStrike" dirty="0">
                <a:solidFill>
                  <a:srgbClr val="0F1111"/>
                </a:solidFill>
                <a:effectLst/>
                <a:latin typeface="Hiragino Kaku Gothic ProN"/>
              </a:rPr>
              <a:t>「コンピュータアーキテクチャ 定量的アプローチ」</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通称「ヘネパタ」（著者順が逆）</a:t>
            </a:r>
            <a:endParaRPr lang="en-US" altLang="ja-JP" b="0" i="0" u="none" strike="noStrike" dirty="0">
              <a:solidFill>
                <a:srgbClr val="0F1111"/>
              </a:solidFill>
              <a:effectLst/>
              <a:latin typeface="Hiragino Kaku Gothic ProN"/>
            </a:endParaRPr>
          </a:p>
          <a:p>
            <a:pPr lvl="1"/>
            <a:r>
              <a:rPr lang="ja-JP" altLang="en-US" b="0" i="0" u="none" strike="noStrike" dirty="0">
                <a:solidFill>
                  <a:srgbClr val="0F1111"/>
                </a:solidFill>
                <a:effectLst/>
                <a:latin typeface="Hiragino Kaku Gothic ProN"/>
              </a:rPr>
              <a:t>こっちの方が発展的内容</a:t>
            </a:r>
          </a:p>
          <a:p>
            <a:r>
              <a:rPr lang="ja-JP" altLang="en-US" b="0" i="0" dirty="0">
                <a:solidFill>
                  <a:srgbClr val="0F1111"/>
                </a:solidFill>
                <a:effectLst/>
                <a:latin typeface="Hiragino Kaku Gothic ProN"/>
              </a:rPr>
              <a:t>安藤秀樹：</a:t>
            </a:r>
            <a:br>
              <a:rPr lang="en-US" altLang="ja-JP" b="0" i="0" dirty="0">
                <a:solidFill>
                  <a:srgbClr val="0F1111"/>
                </a:solidFill>
                <a:effectLst/>
                <a:latin typeface="Hiragino Kaku Gothic ProN"/>
              </a:rPr>
            </a:br>
            <a:r>
              <a:rPr lang="ja-JP" altLang="en-US" b="0" i="0" dirty="0">
                <a:solidFill>
                  <a:srgbClr val="0F1111"/>
                </a:solidFill>
                <a:effectLst/>
                <a:latin typeface="Hiragino Kaku Gothic ProN"/>
              </a:rPr>
              <a:t>「</a:t>
            </a:r>
            <a:r>
              <a:rPr lang="ja-JP" altLang="en-US" dirty="0"/>
              <a:t>命令レベル並列処理</a:t>
            </a:r>
            <a:r>
              <a:rPr lang="en-US" altLang="ja-JP" dirty="0"/>
              <a:t>―</a:t>
            </a:r>
            <a:r>
              <a:rPr lang="ja-JP" altLang="en-US" dirty="0"/>
              <a:t>プロセッサアーキテクチャとコンパイラ</a:t>
            </a:r>
            <a:br>
              <a:rPr lang="en-US" altLang="ja-JP" dirty="0"/>
            </a:br>
            <a:r>
              <a:rPr lang="ja-JP" altLang="en-US" dirty="0"/>
              <a:t>　 </a:t>
            </a:r>
            <a:r>
              <a:rPr lang="en-US" altLang="ja-JP" dirty="0"/>
              <a:t>(</a:t>
            </a:r>
            <a:r>
              <a:rPr lang="ja-JP" altLang="en-US" dirty="0"/>
              <a:t>並列処理シリーズ</a:t>
            </a:r>
            <a:r>
              <a:rPr lang="en-US" altLang="ja-JP" dirty="0"/>
              <a:t>)</a:t>
            </a:r>
            <a:r>
              <a:rPr lang="ja-JP" altLang="en-US" dirty="0"/>
              <a:t>」</a:t>
            </a:r>
            <a:endParaRPr lang="en-US" altLang="ja-JP" dirty="0"/>
          </a:p>
          <a:p>
            <a:pPr lvl="1"/>
            <a:r>
              <a:rPr lang="ja-JP" altLang="en-US" dirty="0"/>
              <a:t>主にスーパスカラプロセッサと </a:t>
            </a:r>
            <a:r>
              <a:rPr lang="en-US" altLang="ja-JP" dirty="0"/>
              <a:t>VLIW </a:t>
            </a:r>
            <a:r>
              <a:rPr lang="ja-JP" altLang="en-US" dirty="0"/>
              <a:t>を扱う</a:t>
            </a:r>
            <a:endParaRPr lang="en-US" altLang="ja-JP" dirty="0"/>
          </a:p>
        </p:txBody>
      </p:sp>
      <p:sp>
        <p:nvSpPr>
          <p:cNvPr id="2" name="スライド番号プレースホルダー 1">
            <a:extLst>
              <a:ext uri="{FF2B5EF4-FFF2-40B4-BE49-F238E27FC236}">
                <a16:creationId xmlns:a16="http://schemas.microsoft.com/office/drawing/2014/main" id="{61762442-D481-40B2-9F5F-0639038B1C4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353136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登場要素も増えてえ来て、</a:t>
            </a:r>
            <a:r>
              <a:rPr kumimoji="1" lang="en-US" altLang="ja-JP" dirty="0"/>
              <a:t>OoO</a:t>
            </a:r>
            <a:r>
              <a:rPr kumimoji="1" lang="ja-JP" altLang="en-US" dirty="0"/>
              <a:t>と依存の種類の間の関係をパッと言えと言われると、難しくなってきました</a:t>
            </a:r>
            <a:r>
              <a:rPr kumimoji="1" lang="en-US" altLang="ja-JP" dirty="0"/>
              <a:t>...</a:t>
            </a:r>
            <a:r>
              <a:rPr kumimoji="1" lang="ja-JP" altLang="en-US" dirty="0"/>
              <a:t>。復習しておきます</a:t>
            </a:r>
          </a:p>
          <a:p>
            <a:r>
              <a:rPr kumimoji="1" lang="ja-JP" altLang="en-US" dirty="0"/>
              <a:t>発行キューのところから少しついていけなかったのですが頑張って復習します．</a:t>
            </a:r>
          </a:p>
          <a:p>
            <a:r>
              <a:rPr kumimoji="1" lang="ja-JP" altLang="en-US" dirty="0"/>
              <a:t>すごい細かい内容まで入り込んできていて正直おいて行かれています。資料読み直して出直してきます</a:t>
            </a:r>
            <a:endParaRPr kumimoji="1" lang="en-US" altLang="ja-JP" dirty="0"/>
          </a:p>
          <a:p>
            <a:pPr lvl="1"/>
            <a:endParaRPr lang="en-US" altLang="ja-JP" dirty="0"/>
          </a:p>
          <a:p>
            <a:pPr lvl="1"/>
            <a:r>
              <a:rPr kumimoji="1" lang="ja-JP" altLang="en-US" dirty="0"/>
              <a:t>細かい部分はわからなくても良いと思う</a:t>
            </a:r>
          </a:p>
          <a:p>
            <a:endParaRPr kumimoji="1" lang="ja-JP" altLang="en-US" dirty="0"/>
          </a:p>
        </p:txBody>
      </p:sp>
    </p:spTree>
    <p:extLst>
      <p:ext uri="{BB962C8B-B14F-4D97-AF65-F5344CB8AC3E}">
        <p14:creationId xmlns:p14="http://schemas.microsoft.com/office/powerpoint/2010/main" val="1384884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これまで何度か感想、質問を書かずに出席送信だけを行ったんですけどこの場合、出席にカウントされているんですか</a:t>
            </a:r>
            <a:r>
              <a:rPr kumimoji="1" lang="en-US" altLang="ja-JP" dirty="0"/>
              <a:t>?</a:t>
            </a:r>
          </a:p>
        </p:txBody>
      </p:sp>
    </p:spTree>
    <p:extLst>
      <p:ext uri="{BB962C8B-B14F-4D97-AF65-F5344CB8AC3E}">
        <p14:creationId xmlns:p14="http://schemas.microsoft.com/office/powerpoint/2010/main" val="3987872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r>
              <a:rPr lang="ja-JP" altLang="en-US" dirty="0"/>
              <a:t>動的スケジューリングの詳細</a:t>
            </a:r>
            <a:endParaRPr lang="en-US" altLang="ja-JP" dirty="0"/>
          </a:p>
          <a:p>
            <a:pPr lvl="1"/>
            <a:endParaRPr lang="ja-JP" altLang="en-US"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動的スケジューリングの詳細続き</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dirty="0"/>
              <a:t>ロード・ストアへの対応</a:t>
            </a:r>
            <a:endParaRPr lang="en-US" altLang="ja-JP" dirty="0"/>
          </a:p>
        </p:txBody>
      </p:sp>
    </p:spTree>
    <p:extLst>
      <p:ext uri="{BB962C8B-B14F-4D97-AF65-F5344CB8AC3E}">
        <p14:creationId xmlns:p14="http://schemas.microsoft.com/office/powerpoint/2010/main" val="1911908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前回までの動的スケジューリングの説明</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モチベーション：</a:t>
            </a:r>
            <a:br>
              <a:rPr lang="en-US" altLang="ja-JP" dirty="0"/>
            </a:br>
            <a:r>
              <a:rPr lang="en-US" altLang="ja-JP" dirty="0"/>
              <a:t>in-order </a:t>
            </a:r>
            <a:r>
              <a:rPr lang="ja-JP" altLang="en-US" dirty="0"/>
              <a:t>発行</a:t>
            </a:r>
            <a:r>
              <a:rPr lang="en-US" altLang="ja-JP" dirty="0"/>
              <a:t>/ out-of-order </a:t>
            </a:r>
            <a:r>
              <a:rPr lang="ja-JP" altLang="en-US" dirty="0"/>
              <a:t>完了による，下記をなんとかしたい</a:t>
            </a:r>
            <a:endParaRPr lang="en-US" altLang="ja-JP" dirty="0"/>
          </a:p>
          <a:p>
            <a:pPr marL="817200" lvl="1" indent="-457200">
              <a:buFont typeface="+mj-lt"/>
              <a:buAutoNum type="arabicPeriod"/>
            </a:pPr>
            <a:r>
              <a:rPr lang="ja-JP" altLang="en-US" dirty="0"/>
              <a:t>出力依存（</a:t>
            </a:r>
            <a:r>
              <a:rPr lang="en-US" altLang="ja-JP" dirty="0"/>
              <a:t>WAW</a:t>
            </a:r>
            <a:r>
              <a:rPr lang="ja-JP" altLang="en-US" dirty="0"/>
              <a:t>）があると止まってしまう</a:t>
            </a:r>
            <a:endParaRPr lang="en-US" altLang="ja-JP" dirty="0"/>
          </a:p>
          <a:p>
            <a:pPr marL="817200" lvl="1" indent="-457200">
              <a:buFont typeface="+mj-lt"/>
              <a:buAutoNum type="arabicPeriod"/>
            </a:pPr>
            <a:r>
              <a:rPr lang="ja-JP" altLang="en-US" dirty="0"/>
              <a:t>依存がある命令があるとそこで</a:t>
            </a:r>
            <a:br>
              <a:rPr lang="en-US" altLang="ja-JP" dirty="0"/>
            </a:br>
            <a:r>
              <a:rPr lang="ja-JP" altLang="en-US" dirty="0"/>
              <a:t>パイプラインが完全に止まってしまう</a:t>
            </a:r>
            <a:endParaRPr lang="en-US" altLang="ja-JP" dirty="0"/>
          </a:p>
          <a:p>
            <a:r>
              <a:rPr kumimoji="1" lang="ja-JP" altLang="en-US" dirty="0"/>
              <a:t>動的スケジューリング</a:t>
            </a:r>
            <a:endParaRPr kumimoji="1" lang="en-US" altLang="ja-JP" dirty="0"/>
          </a:p>
          <a:p>
            <a:pPr marL="817200" lvl="1" indent="-457200">
              <a:buFont typeface="+mj-lt"/>
              <a:buAutoNum type="arabicPeriod"/>
            </a:pPr>
            <a:r>
              <a:rPr kumimoji="1" lang="ja-JP" altLang="en-US" dirty="0"/>
              <a:t>レジスタ・リネームにより偽の依存を取り除く</a:t>
            </a:r>
            <a:endParaRPr kumimoji="1" lang="en-US" altLang="ja-JP" dirty="0"/>
          </a:p>
          <a:p>
            <a:pPr marL="817200" lvl="1" indent="-457200">
              <a:buFont typeface="+mj-lt"/>
              <a:buAutoNum type="arabicPeriod"/>
            </a:pPr>
            <a:r>
              <a:rPr lang="ja-JP" altLang="en-US" dirty="0"/>
              <a:t>プログラム順ではなく，</a:t>
            </a:r>
            <a:r>
              <a:rPr kumimoji="1" lang="ja-JP" altLang="en-US" dirty="0"/>
              <a:t>真に依存が満たされた順に命令を発行</a:t>
            </a:r>
          </a:p>
        </p:txBody>
      </p:sp>
    </p:spTree>
    <p:extLst>
      <p:ext uri="{BB962C8B-B14F-4D97-AF65-F5344CB8AC3E}">
        <p14:creationId xmlns:p14="http://schemas.microsoft.com/office/powerpoint/2010/main" val="377025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358977"/>
            <a:ext cx="8280092" cy="3150035"/>
          </a:xfrm>
        </p:spPr>
        <p:txBody>
          <a:bodyPr/>
          <a:lstStyle/>
          <a:p>
            <a:r>
              <a:rPr kumimoji="1" lang="ja-JP" altLang="en-US" dirty="0"/>
              <a:t>目的：出力依存と逆依存を取り除く</a:t>
            </a:r>
            <a:endParaRPr kumimoji="1" lang="en-US" altLang="ja-JP" dirty="0"/>
          </a:p>
          <a:p>
            <a:pPr lvl="1"/>
            <a:r>
              <a:rPr kumimoji="1" lang="ja-JP" altLang="en-US" dirty="0"/>
              <a:t>真の依存にのみ従って発行を行う</a:t>
            </a:r>
            <a:endParaRPr kumimoji="1" lang="en-US" altLang="ja-JP" dirty="0"/>
          </a:p>
          <a:p>
            <a:r>
              <a:rPr lang="ja-JP" altLang="en-US" dirty="0"/>
              <a:t>方針：レジスタの名前を付け替える</a:t>
            </a:r>
            <a:endParaRPr lang="en-US" altLang="ja-JP" dirty="0"/>
          </a:p>
          <a:p>
            <a:pPr lvl="1"/>
            <a:r>
              <a:rPr kumimoji="1" lang="ja-JP" altLang="en-US" dirty="0"/>
              <a:t>偽の依存の原因 </a:t>
            </a:r>
            <a:r>
              <a:rPr kumimoji="1" lang="en-US" altLang="ja-JP" dirty="0"/>
              <a:t>= </a:t>
            </a:r>
            <a:r>
              <a:rPr kumimoji="1" lang="ja-JP" altLang="en-US" dirty="0"/>
              <a:t>同じレジスタの使い回し</a:t>
            </a:r>
            <a:endParaRPr kumimoji="1" lang="en-US" altLang="ja-JP" dirty="0"/>
          </a:p>
          <a:p>
            <a:r>
              <a:rPr kumimoji="1" lang="ja-JP" altLang="en-US" dirty="0"/>
              <a:t>各命令のディスティネーションに専用のレジスタを与える</a:t>
            </a:r>
            <a:endParaRPr kumimoji="1" lang="en-US" altLang="ja-JP" dirty="0"/>
          </a:p>
          <a:p>
            <a:pPr lvl="1"/>
            <a:r>
              <a:rPr kumimoji="1" lang="ja-JP" altLang="en-US" dirty="0"/>
              <a:t>レジスタ番号がかぶらないので，</a:t>
            </a:r>
            <a:br>
              <a:rPr kumimoji="1" lang="en-US" altLang="ja-JP" dirty="0"/>
            </a:br>
            <a:r>
              <a:rPr kumimoji="1" lang="ja-JP" altLang="en-US" dirty="0"/>
              <a:t>他の命令との間で</a:t>
            </a:r>
            <a:r>
              <a:rPr lang="ja-JP" altLang="en-US" dirty="0"/>
              <a:t>出力依存や逆依存は生じなくなる</a:t>
            </a:r>
            <a:endParaRPr lang="en-US" altLang="ja-JP" dirty="0"/>
          </a:p>
          <a:p>
            <a:pPr lvl="2"/>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4"/>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4"/>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b="1" dirty="0">
                <a:solidFill>
                  <a:schemeClr val="accent5"/>
                </a:solidFill>
                <a:latin typeface="Consolas" panose="020B0609020204030204" pitchFamily="49" charset="0"/>
              </a:rPr>
              <a:t>p11</a:t>
            </a:r>
            <a:r>
              <a:rPr lang="en-US" altLang="ja-JP" sz="1600" dirty="0">
                <a:solidFill>
                  <a:schemeClr val="tx1">
                    <a:lumMod val="75000"/>
                    <a:lumOff val="25000"/>
                  </a:schemeClr>
                </a:solidFill>
                <a:latin typeface="Consolas" panose="020B0609020204030204" pitchFamily="49" charset="0"/>
              </a:rPr>
              <a:t>+1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5"/>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tx1">
                    <a:lumMod val="75000"/>
                    <a:lumOff val="25000"/>
                  </a:schemeClr>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718245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トマスロ方式のタグというのは、論理レジスタにタグ専用の場所を用意して</a:t>
            </a:r>
            <a:r>
              <a:rPr kumimoji="1" lang="en-US" altLang="ja-JP" dirty="0"/>
              <a:t>0,1</a:t>
            </a:r>
            <a:r>
              <a:rPr kumimoji="1" lang="ja-JP" altLang="en-US" dirty="0"/>
              <a:t>で記憶しておくということでしょうか。この場合、レジスタの仕様自体は変わりますか</a:t>
            </a:r>
            <a:r>
              <a:rPr kumimoji="1" lang="en-US" altLang="ja-JP" dirty="0"/>
              <a:t>?</a:t>
            </a:r>
          </a:p>
          <a:p>
            <a:pPr lvl="1"/>
            <a:endParaRPr kumimoji="1" lang="en-US" altLang="ja-JP" dirty="0"/>
          </a:p>
          <a:p>
            <a:pPr lvl="1"/>
            <a:r>
              <a:rPr kumimoji="1" lang="ja-JP" altLang="en-US" dirty="0"/>
              <a:t>レジスタとタグが同時に入ることはないため，同じ場所にどちらかが入る</a:t>
            </a:r>
          </a:p>
        </p:txBody>
      </p:sp>
    </p:spTree>
    <p:extLst>
      <p:ext uri="{BB962C8B-B14F-4D97-AF65-F5344CB8AC3E}">
        <p14:creationId xmlns:p14="http://schemas.microsoft.com/office/powerpoint/2010/main" val="3834306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レジスタ・リネーム（復習）</a:t>
            </a:r>
          </a:p>
        </p:txBody>
      </p:sp>
      <p:sp>
        <p:nvSpPr>
          <p:cNvPr id="3" name="テキスト プレースホルダー 2"/>
          <p:cNvSpPr>
            <a:spLocks noGrp="1"/>
          </p:cNvSpPr>
          <p:nvPr>
            <p:ph type="body" sz="quarter" idx="10"/>
          </p:nvPr>
        </p:nvSpPr>
        <p:spPr>
          <a:xfrm>
            <a:off x="611956" y="1088974"/>
            <a:ext cx="8280092" cy="3150035"/>
          </a:xfrm>
        </p:spPr>
        <p:txBody>
          <a:bodyPr/>
          <a:lstStyle/>
          <a:p>
            <a:r>
              <a:rPr kumimoji="1" lang="ja-JP" altLang="en-US" dirty="0"/>
              <a:t>論理レジスタ：</a:t>
            </a:r>
            <a:endParaRPr kumimoji="1" lang="en-US" altLang="ja-JP" dirty="0"/>
          </a:p>
          <a:p>
            <a:pPr lvl="1"/>
            <a:r>
              <a:rPr lang="ja-JP" altLang="en-US" dirty="0"/>
              <a:t>命令セットで定義されているレジスタ</a:t>
            </a:r>
            <a:endParaRPr lang="en-US" altLang="ja-JP" dirty="0"/>
          </a:p>
          <a:p>
            <a:pPr lvl="1"/>
            <a:r>
              <a:rPr lang="ja-JP" altLang="en-US" dirty="0"/>
              <a:t>プログラマから見える</a:t>
            </a:r>
            <a:endParaRPr lang="en-US" altLang="ja-JP" dirty="0"/>
          </a:p>
          <a:p>
            <a:r>
              <a:rPr lang="ja-JP" altLang="en-US" dirty="0"/>
              <a:t>物理レジスタ：</a:t>
            </a:r>
            <a:endParaRPr lang="en-US" altLang="ja-JP" dirty="0"/>
          </a:p>
          <a:p>
            <a:pPr lvl="1"/>
            <a:r>
              <a:rPr lang="ja-JP" altLang="en-US" dirty="0"/>
              <a:t>レジスタ・リネームによって割り当てられる内部のレジスタ</a:t>
            </a:r>
            <a:endParaRPr lang="en-US" altLang="ja-JP" dirty="0"/>
          </a:p>
          <a:p>
            <a:pPr lvl="1"/>
            <a:r>
              <a:rPr lang="ja-JP" altLang="en-US" dirty="0"/>
              <a:t>通常論理レジスタの数倍程度の数を用意する</a:t>
            </a:r>
            <a:endParaRPr lang="en-US" altLang="ja-JP" dirty="0"/>
          </a:p>
          <a:p>
            <a:pPr lvl="1"/>
            <a:r>
              <a:rPr lang="ja-JP" altLang="en-US" dirty="0"/>
              <a:t>プログラマからは見えない</a:t>
            </a:r>
            <a:endParaRPr lang="en-US" altLang="ja-JP" dirty="0"/>
          </a:p>
        </p:txBody>
      </p:sp>
      <p:sp>
        <p:nvSpPr>
          <p:cNvPr id="4" name="正方形/長方形 3"/>
          <p:cNvSpPr/>
          <p:nvPr/>
        </p:nvSpPr>
        <p:spPr bwMode="auto">
          <a:xfrm>
            <a:off x="2411976"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 name="正方形/長方形 4"/>
          <p:cNvSpPr/>
          <p:nvPr/>
        </p:nvSpPr>
        <p:spPr bwMode="auto">
          <a:xfrm>
            <a:off x="2411976"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b="1" dirty="0">
                <a:solidFill>
                  <a:schemeClr val="accent4"/>
                </a:solidFill>
                <a:latin typeface="Consolas" panose="020B0609020204030204" pitchFamily="49" charset="0"/>
              </a:rPr>
              <a:t>x3</a:t>
            </a:r>
            <a:r>
              <a:rPr lang="ja-JP" altLang="en-US" sz="1600" dirty="0">
                <a:latin typeface="Consolas" panose="020B0609020204030204" pitchFamily="49" charset="0"/>
              </a:rPr>
              <a:t>←</a:t>
            </a:r>
            <a:r>
              <a:rPr lang="en-US" altLang="ja-JP" sz="1600" b="1"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lang="ja-JP" altLang="en-US" sz="1600" dirty="0"/>
          </a:p>
        </p:txBody>
      </p:sp>
      <p:sp>
        <p:nvSpPr>
          <p:cNvPr id="6" name="正方形/長方形 5"/>
          <p:cNvSpPr/>
          <p:nvPr/>
        </p:nvSpPr>
        <p:spPr bwMode="auto">
          <a:xfrm>
            <a:off x="2411976"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b="1"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x5-1</a:t>
            </a:r>
            <a:endParaRPr lang="ja-JP" altLang="en-US" sz="1600" dirty="0"/>
          </a:p>
        </p:txBody>
      </p:sp>
      <p:sp>
        <p:nvSpPr>
          <p:cNvPr id="7" name="正方形/長方形 6"/>
          <p:cNvSpPr/>
          <p:nvPr/>
        </p:nvSpPr>
        <p:spPr bwMode="auto">
          <a:xfrm>
            <a:off x="2411976"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I4: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
        <p:nvSpPr>
          <p:cNvPr id="8" name="右矢印 7"/>
          <p:cNvSpPr/>
          <p:nvPr/>
        </p:nvSpPr>
        <p:spPr bwMode="auto">
          <a:xfrm>
            <a:off x="3671990" y="5229020"/>
            <a:ext cx="720008" cy="630007"/>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6102017"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a:t>
            </a:r>
            <a:r>
              <a:rPr lang="en-US" altLang="ja-JP" sz="1600" b="1" dirty="0">
                <a:solidFill>
                  <a:schemeClr val="accent6"/>
                </a:solidFill>
                <a:latin typeface="Consolas" panose="020B0609020204030204" pitchFamily="49" charset="0"/>
              </a:rPr>
              <a:t>p20</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0" name="正方形/長方形 9"/>
          <p:cNvSpPr/>
          <p:nvPr/>
        </p:nvSpPr>
        <p:spPr bwMode="auto">
          <a:xfrm>
            <a:off x="6102017"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a:t>
            </a:r>
            <a:r>
              <a:rPr lang="en-US" altLang="ja-JP" sz="1600" b="1" dirty="0">
                <a:solidFill>
                  <a:schemeClr val="accent6"/>
                </a:solidFill>
                <a:latin typeface="Consolas" panose="020B0609020204030204" pitchFamily="49" charset="0"/>
              </a:rPr>
              <a:t>p21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x11+1</a:t>
            </a:r>
            <a:endParaRPr lang="ja-JP" altLang="en-US" sz="1600" dirty="0">
              <a:solidFill>
                <a:schemeClr val="tx1">
                  <a:lumMod val="75000"/>
                  <a:lumOff val="25000"/>
                </a:schemeClr>
              </a:solidFill>
            </a:endParaRPr>
          </a:p>
        </p:txBody>
      </p:sp>
      <p:sp>
        <p:nvSpPr>
          <p:cNvPr id="11" name="正方形/長方形 10"/>
          <p:cNvSpPr/>
          <p:nvPr/>
        </p:nvSpPr>
        <p:spPr bwMode="auto">
          <a:xfrm>
            <a:off x="6102017"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a:t>
            </a:r>
            <a:r>
              <a:rPr lang="en-US" altLang="ja-JP" sz="1600" b="1" dirty="0">
                <a:solidFill>
                  <a:schemeClr val="accent6"/>
                </a:solidFill>
                <a:latin typeface="Consolas" panose="020B0609020204030204" pitchFamily="49" charset="0"/>
              </a:rPr>
              <a:t>p22</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p15-1</a:t>
            </a:r>
            <a:endParaRPr lang="ja-JP" altLang="en-US" sz="1600" dirty="0">
              <a:solidFill>
                <a:schemeClr val="tx1">
                  <a:lumMod val="75000"/>
                  <a:lumOff val="25000"/>
                </a:schemeClr>
              </a:solidFill>
            </a:endParaRPr>
          </a:p>
        </p:txBody>
      </p:sp>
      <p:sp>
        <p:nvSpPr>
          <p:cNvPr id="12" name="正方形/長方形 11"/>
          <p:cNvSpPr/>
          <p:nvPr/>
        </p:nvSpPr>
        <p:spPr bwMode="auto">
          <a:xfrm>
            <a:off x="6102017"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 </a:t>
            </a:r>
            <a:r>
              <a:rPr lang="en-US" altLang="ja-JP" sz="1600" b="1" dirty="0">
                <a:solidFill>
                  <a:schemeClr val="accent6"/>
                </a:solidFill>
                <a:latin typeface="Consolas" panose="020B0609020204030204" pitchFamily="49" charset="0"/>
              </a:rPr>
              <a:t>p23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p17&amp;1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1523741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発行を行う </a:t>
            </a:r>
            <a:r>
              <a:rPr lang="en-US" altLang="ja-JP" dirty="0"/>
              <a:t>CPU </a:t>
            </a:r>
            <a:r>
              <a:rPr lang="ja-JP" altLang="en-US" dirty="0"/>
              <a:t>の構造（復習）</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命令をフェッチ，リネーム</a:t>
            </a:r>
            <a:endParaRPr kumimoji="1" lang="en-US" altLang="ja-JP" dirty="0"/>
          </a:p>
          <a:p>
            <a:pPr marL="817200" lvl="1" indent="-457200">
              <a:buFont typeface="+mj-lt"/>
              <a:buAutoNum type="arabicPeriod"/>
            </a:pPr>
            <a:r>
              <a:rPr kumimoji="1" lang="ja-JP" altLang="en-US" dirty="0">
                <a:solidFill>
                  <a:schemeClr val="accent5"/>
                </a:solidFill>
              </a:rPr>
              <a:t>発行キュー：</a:t>
            </a:r>
            <a:r>
              <a:rPr kumimoji="1" lang="en-US" altLang="ja-JP" dirty="0">
                <a:solidFill>
                  <a:schemeClr val="accent5"/>
                </a:solidFill>
              </a:rPr>
              <a:t>		</a:t>
            </a:r>
            <a:r>
              <a:rPr kumimoji="1" lang="ja-JP" altLang="en-US" dirty="0">
                <a:solidFill>
                  <a:schemeClr val="accent5"/>
                </a:solidFill>
              </a:rPr>
              <a:t>発行待ち命令の待ち合わせのバッファ</a:t>
            </a:r>
            <a:endParaRPr kumimoji="1" lang="en-US" altLang="ja-JP" dirty="0">
              <a:solidFill>
                <a:schemeClr val="accent5"/>
              </a:solidFill>
            </a:endParaRPr>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323262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大ざっぱな動作（復習）</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フロントエンドで命令を順にフェッチしてリネーム</a:t>
            </a:r>
            <a:endParaRPr kumimoji="1" lang="en-US" altLang="ja-JP" dirty="0"/>
          </a:p>
          <a:p>
            <a:pPr marL="817200" lvl="1" indent="-457200">
              <a:buFont typeface="+mj-lt"/>
              <a:buAutoNum type="arabicPeriod"/>
            </a:pPr>
            <a:r>
              <a:rPr kumimoji="1" lang="ja-JP" altLang="en-US" dirty="0"/>
              <a:t>発行キューにディスパッチ</a:t>
            </a:r>
            <a:endParaRPr kumimoji="1" lang="en-US" altLang="ja-JP" dirty="0"/>
          </a:p>
          <a:p>
            <a:pPr marL="817200" lvl="1" indent="-457200">
              <a:buFont typeface="+mj-lt"/>
              <a:buAutoNum type="arabicPeriod"/>
            </a:pPr>
            <a:r>
              <a:rPr kumimoji="1" lang="ja-JP" altLang="en-US" dirty="0"/>
              <a:t>発行可能なものから順にバックエンドに命令を発行</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039142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b="1" dirty="0"/>
              <a:t>例外への対応</a:t>
            </a:r>
            <a:endParaRPr lang="en-US" altLang="ja-JP" b="1" dirty="0"/>
          </a:p>
          <a:p>
            <a:pPr marL="817200" lvl="1" indent="-457200">
              <a:buFont typeface="+mj-lt"/>
              <a:buAutoNum type="arabicPeriod"/>
            </a:pPr>
            <a:r>
              <a:rPr lang="ja-JP" altLang="en-US" dirty="0"/>
              <a:t>ロード・ストアへの対応</a:t>
            </a:r>
            <a:endParaRPr lang="en-US" altLang="ja-JP"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207579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a:t>
            </a:r>
          </a:p>
        </p:txBody>
      </p:sp>
      <p:sp>
        <p:nvSpPr>
          <p:cNvPr id="3" name="テキスト プレースホルダー 2"/>
          <p:cNvSpPr>
            <a:spLocks noGrp="1"/>
          </p:cNvSpPr>
          <p:nvPr>
            <p:ph type="body" sz="quarter" idx="10"/>
          </p:nvPr>
        </p:nvSpPr>
        <p:spPr/>
        <p:txBody>
          <a:bodyPr/>
          <a:lstStyle/>
          <a:p>
            <a:r>
              <a:rPr lang="ja-JP" altLang="en-US" dirty="0"/>
              <a:t>制御フロー：</a:t>
            </a:r>
            <a:endParaRPr lang="en-US" altLang="ja-JP" dirty="0"/>
          </a:p>
          <a:p>
            <a:pPr lvl="1"/>
            <a:r>
              <a:rPr lang="ja-JP" altLang="en-US" dirty="0"/>
              <a:t>命令がどのように実行されていくか</a:t>
            </a:r>
            <a:br>
              <a:rPr lang="en-US" altLang="ja-JP" dirty="0"/>
            </a:br>
            <a:r>
              <a:rPr lang="en-US" altLang="ja-JP" dirty="0"/>
              <a:t>= PC </a:t>
            </a:r>
            <a:r>
              <a:rPr lang="ja-JP" altLang="en-US" dirty="0"/>
              <a:t>がどのように変化するか の流れ</a:t>
            </a:r>
            <a:endParaRPr lang="en-US" altLang="ja-JP" dirty="0"/>
          </a:p>
          <a:p>
            <a:pPr lvl="1"/>
            <a:r>
              <a:rPr lang="ja-JP" altLang="en-US" dirty="0"/>
              <a:t>通常は </a:t>
            </a:r>
            <a:r>
              <a:rPr lang="en-US" altLang="ja-JP" dirty="0"/>
              <a:t>+4 </a:t>
            </a:r>
            <a:r>
              <a:rPr lang="ja-JP" altLang="en-US" dirty="0"/>
              <a:t>されていき，分岐によってたまに離れたところに飛ぶ</a:t>
            </a:r>
            <a:endParaRPr lang="en-US" altLang="ja-JP" dirty="0"/>
          </a:p>
          <a:p>
            <a:pPr lvl="2"/>
            <a:r>
              <a:rPr lang="ja-JP" altLang="en-US" dirty="0"/>
              <a:t>（命令サイズが４バイト固定の場合）</a:t>
            </a:r>
            <a:endParaRPr lang="en-US" altLang="ja-JP" dirty="0"/>
          </a:p>
          <a:p>
            <a:r>
              <a:rPr kumimoji="1" lang="ja-JP" altLang="en-US" dirty="0"/>
              <a:t>例外とは，例外的な制御フローのこと</a:t>
            </a:r>
            <a:endParaRPr kumimoji="1" lang="en-US" altLang="ja-JP" dirty="0"/>
          </a:p>
          <a:p>
            <a:pPr lvl="1"/>
            <a:r>
              <a:rPr kumimoji="1" lang="ja-JP" altLang="en-US" dirty="0"/>
              <a:t>例外イベントが起きると，</a:t>
            </a:r>
            <a:br>
              <a:rPr kumimoji="1" lang="en-US" altLang="ja-JP" dirty="0"/>
            </a:br>
            <a:r>
              <a:rPr kumimoji="1" lang="ja-JP" altLang="en-US" dirty="0"/>
              <a:t>あらかじめ設定された場所に </a:t>
            </a:r>
            <a:r>
              <a:rPr kumimoji="1" lang="en-US" altLang="ja-JP" dirty="0"/>
              <a:t>PC </a:t>
            </a:r>
            <a:r>
              <a:rPr kumimoji="1" lang="ja-JP" altLang="en-US" dirty="0"/>
              <a:t>が飛ぶ</a:t>
            </a:r>
            <a:endParaRPr kumimoji="1" lang="en-US" altLang="ja-JP" dirty="0"/>
          </a:p>
        </p:txBody>
      </p:sp>
    </p:spTree>
    <p:extLst>
      <p:ext uri="{BB962C8B-B14F-4D97-AF65-F5344CB8AC3E}">
        <p14:creationId xmlns:p14="http://schemas.microsoft.com/office/powerpoint/2010/main" val="4258907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ソフトウェア例外とハードウェア例外</a:t>
            </a:r>
          </a:p>
        </p:txBody>
      </p:sp>
      <p:sp>
        <p:nvSpPr>
          <p:cNvPr id="3" name="テキスト プレースホルダー 2"/>
          <p:cNvSpPr>
            <a:spLocks noGrp="1"/>
          </p:cNvSpPr>
          <p:nvPr>
            <p:ph type="body" sz="quarter" idx="10"/>
          </p:nvPr>
        </p:nvSpPr>
        <p:spPr/>
        <p:txBody>
          <a:bodyPr/>
          <a:lstStyle/>
          <a:p>
            <a:r>
              <a:rPr kumimoji="1" lang="ja-JP" altLang="en-US" dirty="0"/>
              <a:t>「例外（</a:t>
            </a:r>
            <a:r>
              <a:rPr kumimoji="1" lang="en-US" altLang="ja-JP" dirty="0"/>
              <a:t>exception</a:t>
            </a:r>
            <a:r>
              <a:rPr kumimoji="1" lang="ja-JP" altLang="en-US" dirty="0"/>
              <a:t>）」がさすもの：</a:t>
            </a:r>
            <a:endParaRPr kumimoji="1" lang="en-US" altLang="ja-JP" dirty="0"/>
          </a:p>
          <a:p>
            <a:pPr marL="817200" lvl="1" indent="-457200">
              <a:buFont typeface="+mj-lt"/>
              <a:buAutoNum type="arabicPeriod"/>
            </a:pPr>
            <a:r>
              <a:rPr kumimoji="1" lang="ja-JP" altLang="en-US" dirty="0"/>
              <a:t>ソフトウェアの例外</a:t>
            </a:r>
            <a:endParaRPr kumimoji="1" lang="en-US" altLang="ja-JP" dirty="0"/>
          </a:p>
          <a:p>
            <a:pPr lvl="2"/>
            <a:r>
              <a:rPr lang="en-US" altLang="ja-JP" dirty="0">
                <a:latin typeface="Consolas" panose="020B0609020204030204" pitchFamily="49" charset="0"/>
              </a:rPr>
              <a:t>try {...</a:t>
            </a:r>
            <a:r>
              <a:rPr kumimoji="1" lang="en-US" altLang="ja-JP" dirty="0">
                <a:latin typeface="Consolas" panose="020B0609020204030204" pitchFamily="49" charset="0"/>
              </a:rPr>
              <a:t>}</a:t>
            </a:r>
            <a:br>
              <a:rPr kumimoji="1" lang="en-US" altLang="ja-JP" dirty="0">
                <a:latin typeface="Consolas" panose="020B0609020204030204" pitchFamily="49" charset="0"/>
              </a:rPr>
            </a:br>
            <a:r>
              <a:rPr kumimoji="1" lang="en-US" altLang="ja-JP" dirty="0">
                <a:latin typeface="Consolas" panose="020B0609020204030204" pitchFamily="49" charset="0"/>
              </a:rPr>
              <a:t>catch {...}</a:t>
            </a:r>
          </a:p>
          <a:p>
            <a:pPr marL="817200" lvl="1" indent="-457200">
              <a:buFont typeface="+mj-lt"/>
              <a:buAutoNum type="arabicPeriod"/>
            </a:pPr>
            <a:r>
              <a:rPr kumimoji="1" lang="ja-JP" altLang="en-US" dirty="0">
                <a:latin typeface="Consolas" panose="020B0609020204030204" pitchFamily="49" charset="0"/>
              </a:rPr>
              <a:t>ハードウェアの例外</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ゼロ除算</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メモリ・アクセス違反</a:t>
            </a:r>
            <a:endParaRPr kumimoji="1" lang="en-US" altLang="ja-JP" dirty="0">
              <a:latin typeface="Consolas" panose="020B0609020204030204" pitchFamily="49" charset="0"/>
            </a:endParaRPr>
          </a:p>
          <a:p>
            <a:r>
              <a:rPr kumimoji="1" lang="ja-JP" altLang="en-US" dirty="0">
                <a:solidFill>
                  <a:schemeClr val="accent5"/>
                </a:solidFill>
              </a:rPr>
              <a:t>今回の講義では例外と言ったら，ハード例外をさすことに</a:t>
            </a:r>
          </a:p>
        </p:txBody>
      </p:sp>
    </p:spTree>
    <p:extLst>
      <p:ext uri="{BB962C8B-B14F-4D97-AF65-F5344CB8AC3E}">
        <p14:creationId xmlns:p14="http://schemas.microsoft.com/office/powerpoint/2010/main" val="803658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例外ハンドラ：</a:t>
            </a:r>
            <a:endParaRPr lang="en-US" altLang="ja-JP" dirty="0"/>
          </a:p>
          <a:p>
            <a:pPr lvl="1"/>
            <a:r>
              <a:rPr lang="ja-JP" altLang="en-US" dirty="0"/>
              <a:t>特別なレジスタに，例外発生時の飛び先アドレスを登録しておく</a:t>
            </a:r>
            <a:endParaRPr lang="en-US" altLang="ja-JP" dirty="0"/>
          </a:p>
          <a:p>
            <a:pPr lvl="2"/>
            <a:r>
              <a:rPr lang="ja-JP" altLang="en-US" dirty="0"/>
              <a:t>例外が起きると強制的にそのアドレスに分岐してくる</a:t>
            </a:r>
            <a:endParaRPr lang="en-US" altLang="ja-JP" dirty="0"/>
          </a:p>
          <a:p>
            <a:pPr lvl="1"/>
            <a:r>
              <a:rPr lang="ja-JP" altLang="en-US" dirty="0"/>
              <a:t>そこに例外への対応コード（例外ハンドラ）を用意しておく</a:t>
            </a:r>
            <a:endParaRPr kumimoji="1" lang="ja-JP" altLang="en-US" dirty="0"/>
          </a:p>
        </p:txBody>
      </p:sp>
    </p:spTree>
    <p:extLst>
      <p:ext uri="{BB962C8B-B14F-4D97-AF65-F5344CB8AC3E}">
        <p14:creationId xmlns:p14="http://schemas.microsoft.com/office/powerpoint/2010/main" val="343635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例外ハンドラ：</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例外ハンドラの中身</a:t>
            </a:r>
            <a:endParaRPr kumimoji="1" lang="en-US" altLang="ja-JP" dirty="0"/>
          </a:p>
          <a:p>
            <a:pPr marL="817200" lvl="1" indent="-457200">
              <a:buFont typeface="+mj-lt"/>
              <a:buAutoNum type="arabicPeriod"/>
            </a:pPr>
            <a:r>
              <a:rPr kumimoji="1" lang="ja-JP" altLang="en-US" dirty="0"/>
              <a:t>回復不能な場合</a:t>
            </a:r>
            <a:endParaRPr kumimoji="1" lang="en-US" altLang="ja-JP" dirty="0"/>
          </a:p>
          <a:p>
            <a:pPr lvl="2"/>
            <a:r>
              <a:rPr lang="ja-JP" altLang="en-US" dirty="0"/>
              <a:t>ゼロ除算，</a:t>
            </a:r>
            <a:r>
              <a:rPr lang="en-US" altLang="ja-JP" dirty="0"/>
              <a:t>NULL </a:t>
            </a:r>
            <a:r>
              <a:rPr lang="ja-JP" altLang="en-US" dirty="0"/>
              <a:t>ポインタ・アクセスなど</a:t>
            </a:r>
            <a:endParaRPr lang="en-US" altLang="ja-JP" dirty="0"/>
          </a:p>
          <a:p>
            <a:pPr lvl="2"/>
            <a:r>
              <a:rPr kumimoji="1" lang="ja-JP" altLang="en-US" dirty="0"/>
              <a:t>プログラムの実行を終了させて，エラー・メッセージを表示</a:t>
            </a:r>
            <a:endParaRPr kumimoji="1" lang="en-US" altLang="ja-JP" dirty="0"/>
          </a:p>
          <a:p>
            <a:pPr lvl="3"/>
            <a:r>
              <a:rPr kumimoji="1" lang="ja-JP" altLang="en-US" dirty="0"/>
              <a:t>「一般保護違反」「</a:t>
            </a:r>
            <a:r>
              <a:rPr kumimoji="1" lang="en-US" altLang="ja-JP" dirty="0"/>
              <a:t>Segmentation fault</a:t>
            </a:r>
            <a:r>
              <a:rPr kumimoji="1" lang="ja-JP" altLang="en-US" dirty="0"/>
              <a:t>」</a:t>
            </a:r>
            <a:endParaRPr kumimoji="1" lang="en-US" altLang="ja-JP" dirty="0"/>
          </a:p>
          <a:p>
            <a:pPr lvl="2"/>
            <a:endParaRPr kumimoji="1" lang="en-US" altLang="ja-JP" dirty="0"/>
          </a:p>
          <a:p>
            <a:pPr marL="817200" lvl="1" indent="-457200">
              <a:buFont typeface="+mj-lt"/>
              <a:buAutoNum type="arabicPeriod"/>
            </a:pPr>
            <a:r>
              <a:rPr kumimoji="1" lang="ja-JP" altLang="en-US" dirty="0"/>
              <a:t>回復可能な場合</a:t>
            </a:r>
            <a:endParaRPr kumimoji="1" lang="en-US" altLang="ja-JP" dirty="0"/>
          </a:p>
          <a:p>
            <a:pPr lvl="2"/>
            <a:r>
              <a:rPr lang="ja-JP" altLang="en-US" dirty="0"/>
              <a:t>スワップアウトされたメモリへのアクセスなど</a:t>
            </a:r>
            <a:endParaRPr kumimoji="1" lang="en-US" altLang="ja-JP" dirty="0"/>
          </a:p>
          <a:p>
            <a:pPr lvl="2"/>
            <a:r>
              <a:rPr kumimoji="1" lang="ja-JP" altLang="en-US" dirty="0"/>
              <a:t>スワップからのデータの読み出しなどを行ってから，</a:t>
            </a:r>
            <a:br>
              <a:rPr kumimoji="1" lang="en-US" altLang="ja-JP" dirty="0"/>
            </a:br>
            <a:r>
              <a:rPr kumimoji="1" lang="ja-JP" altLang="en-US" dirty="0"/>
              <a:t>元の命令を再実行</a:t>
            </a:r>
          </a:p>
        </p:txBody>
      </p:sp>
    </p:spTree>
    <p:extLst>
      <p:ext uri="{BB962C8B-B14F-4D97-AF65-F5344CB8AC3E}">
        <p14:creationId xmlns:p14="http://schemas.microsoft.com/office/powerpoint/2010/main" val="336620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例外の例１</a:t>
            </a:r>
            <a:br>
              <a:rPr kumimoji="1" lang="en-US" altLang="ja-JP" dirty="0"/>
            </a:br>
            <a:r>
              <a:rPr kumimoji="1" lang="ja-JP" altLang="en-US" sz="1600" dirty="0"/>
              <a:t>（注：実際の </a:t>
            </a:r>
            <a:r>
              <a:rPr kumimoji="1" lang="en-US" altLang="ja-JP" sz="1600" dirty="0"/>
              <a:t>RISC-V </a:t>
            </a:r>
            <a:r>
              <a:rPr kumimoji="1" lang="ja-JP" altLang="en-US" sz="1600" dirty="0"/>
              <a:t>ではゼロ除算例外は存在しない）</a:t>
            </a:r>
          </a:p>
        </p:txBody>
      </p:sp>
      <p:sp>
        <p:nvSpPr>
          <p:cNvPr id="3" name="テキスト プレースホルダー 2"/>
          <p:cNvSpPr>
            <a:spLocks noGrp="1"/>
          </p:cNvSpPr>
          <p:nvPr>
            <p:ph type="body" sz="quarter" idx="10"/>
          </p:nvPr>
        </p:nvSpPr>
        <p:spPr/>
        <p:txBody>
          <a:bodyPr/>
          <a:lstStyle/>
          <a:p>
            <a:r>
              <a:rPr kumimoji="1" lang="ja-JP" altLang="en-US" dirty="0"/>
              <a:t>ゼロ除算例外の場合：</a:t>
            </a:r>
            <a:br>
              <a:rPr kumimoji="1" lang="en-US" altLang="ja-JP" dirty="0"/>
            </a:b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csrw</a:t>
            </a:r>
            <a:r>
              <a:rPr lang="en-US" altLang="ja-JP" dirty="0">
                <a:latin typeface="Consolas" panose="020B0609020204030204" pitchFamily="49" charset="0"/>
              </a:rPr>
              <a:t> </a:t>
            </a:r>
            <a:r>
              <a:rPr lang="en-US" altLang="ja-JP" dirty="0" err="1">
                <a:latin typeface="Consolas" panose="020B0609020204030204" pitchFamily="49" charset="0"/>
              </a:rPr>
              <a:t>mtvec</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例外ハンドラを設定</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div x1 </a:t>
            </a:r>
            <a:r>
              <a:rPr lang="ja-JP" altLang="en-US" dirty="0">
                <a:latin typeface="Consolas" panose="020B0609020204030204" pitchFamily="49" charset="0"/>
              </a:rPr>
              <a:t>←</a:t>
            </a:r>
            <a:r>
              <a:rPr lang="en-US" altLang="ja-JP" dirty="0">
                <a:latin typeface="Consolas" panose="020B0609020204030204" pitchFamily="49" charset="0"/>
              </a:rPr>
              <a:t> x2 / 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ゼロ除算実行</a:t>
            </a:r>
            <a:br>
              <a:rPr lang="en-US" altLang="ja-JP" dirty="0">
                <a:latin typeface="Consolas" panose="020B0609020204030204" pitchFamily="49" charset="0"/>
              </a:rPr>
            </a:br>
            <a:r>
              <a:rPr lang="en-US" altLang="ja-JP" dirty="0">
                <a:latin typeface="Consolas" panose="020B0609020204030204" pitchFamily="49" charset="0"/>
              </a:rPr>
              <a:t>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ゼロ除算が起きると，ここに飛ばされる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（この場合はエラーを表示してプログラムを落とす）</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PRINT_ERROR_MSG</a:t>
            </a:r>
            <a:br>
              <a:rPr lang="en-US" altLang="ja-JP" dirty="0">
                <a:latin typeface="Consolas" panose="020B0609020204030204" pitchFamily="49" charset="0"/>
              </a:rPr>
            </a:br>
            <a:r>
              <a:rPr lang="en-US" altLang="ja-JP" dirty="0">
                <a:latin typeface="Consolas" panose="020B0609020204030204" pitchFamily="49" charset="0"/>
              </a:rPr>
              <a:t>    call EXIT</a:t>
            </a:r>
            <a:br>
              <a:rPr lang="en-US" altLang="ja-JP" dirty="0">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825657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例外の例２</a:t>
            </a:r>
          </a:p>
        </p:txBody>
      </p:sp>
      <p:sp>
        <p:nvSpPr>
          <p:cNvPr id="3" name="テキスト プレースホルダー 2"/>
          <p:cNvSpPr>
            <a:spLocks noGrp="1"/>
          </p:cNvSpPr>
          <p:nvPr>
            <p:ph type="body" sz="quarter" idx="10"/>
          </p:nvPr>
        </p:nvSpPr>
        <p:spPr/>
        <p:txBody>
          <a:bodyPr/>
          <a:lstStyle/>
          <a:p>
            <a:r>
              <a:rPr kumimoji="1" lang="ja-JP" altLang="en-US" dirty="0"/>
              <a:t>スワップからの回復</a:t>
            </a:r>
            <a:br>
              <a:rPr kumimoji="1" lang="en-US" altLang="ja-JP" dirty="0"/>
            </a:br>
            <a:r>
              <a:rPr lang="en-US" altLang="ja-JP" dirty="0">
                <a:latin typeface="Consolas" panose="020B0609020204030204" pitchFamily="49" charset="0"/>
              </a:rPr>
              <a:t>    ...</a:t>
            </a:r>
            <a:br>
              <a:rPr kumimoji="1" lang="en-US" altLang="ja-JP" dirty="0"/>
            </a:br>
            <a:r>
              <a:rPr lang="en-US" altLang="ja-JP" dirty="0">
                <a:latin typeface="Consolas" panose="020B0609020204030204" pitchFamily="49" charset="0"/>
              </a:rPr>
              <a:t>    </a:t>
            </a:r>
            <a:r>
              <a:rPr lang="en-US" altLang="ja-JP" dirty="0" err="1">
                <a:latin typeface="Consolas" panose="020B0609020204030204" pitchFamily="49" charset="0"/>
              </a:rPr>
              <a:t>ld</a:t>
            </a:r>
            <a:r>
              <a:rPr lang="en-US" altLang="ja-JP" dirty="0">
                <a:latin typeface="Consolas" panose="020B0609020204030204" pitchFamily="49" charset="0"/>
              </a:rPr>
              <a:t> x1 </a:t>
            </a:r>
            <a:r>
              <a:rPr lang="ja-JP" altLang="en-US" dirty="0">
                <a:latin typeface="Consolas" panose="020B0609020204030204" pitchFamily="49" charset="0"/>
              </a:rPr>
              <a:t>←</a:t>
            </a:r>
            <a:r>
              <a:rPr lang="en-US" altLang="ja-JP" dirty="0">
                <a:latin typeface="Consolas" panose="020B0609020204030204" pitchFamily="49" charset="0"/>
              </a:rPr>
              <a:t> [x2]       </a:t>
            </a:r>
            <a:r>
              <a:rPr lang="en-US" altLang="ja-JP" dirty="0">
                <a:solidFill>
                  <a:schemeClr val="accent3">
                    <a:lumMod val="75000"/>
                  </a:schemeClr>
                </a:solidFill>
                <a:latin typeface="Consolas" panose="020B0609020204030204" pitchFamily="49" charset="0"/>
              </a:rPr>
              <a:t>// x2 </a:t>
            </a:r>
            <a:r>
              <a:rPr lang="ja-JP" altLang="en-US" dirty="0">
                <a:solidFill>
                  <a:schemeClr val="accent3">
                    <a:lumMod val="75000"/>
                  </a:schemeClr>
                </a:solidFill>
                <a:latin typeface="Consolas" panose="020B0609020204030204" pitchFamily="49" charset="0"/>
              </a:rPr>
              <a:t>のアドレスのデータは</a:t>
            </a:r>
            <a:br>
              <a:rPr lang="en-US" altLang="ja-JP" dirty="0">
                <a:latin typeface="Consolas" panose="020B0609020204030204" pitchFamily="49" charset="0"/>
              </a:rPr>
            </a:br>
            <a:r>
              <a:rPr lang="en-US" altLang="ja-JP" dirty="0">
                <a:latin typeface="Consolas" panose="020B0609020204030204" pitchFamily="49" charset="0"/>
              </a:rPr>
              <a:t>    ...                </a:t>
            </a:r>
            <a:r>
              <a:rPr lang="en-US" altLang="ja-JP" dirty="0">
                <a:solidFill>
                  <a:schemeClr val="accent3">
                    <a:lumMod val="75000"/>
                  </a:schemeClr>
                </a:solidFill>
                <a:latin typeface="Consolas" panose="020B0609020204030204" pitchFamily="49" charset="0"/>
              </a:rPr>
              <a:t>//</a:t>
            </a:r>
            <a:r>
              <a:rPr lang="en-US" altLang="ja-JP" dirty="0">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メモリ不足により</a:t>
            </a:r>
            <a:br>
              <a:rPr lang="en-US" altLang="ja-JP" dirty="0">
                <a:solidFill>
                  <a:schemeClr val="accent3">
                    <a:lumMod val="75000"/>
                  </a:schemeClr>
                </a:solidFill>
                <a:latin typeface="Consolas" panose="020B0609020204030204" pitchFamily="49" charset="0"/>
              </a:rPr>
            </a:br>
            <a:r>
              <a:rPr lang="ja-JP" altLang="en-US" dirty="0">
                <a:solidFill>
                  <a:schemeClr val="accent3">
                    <a:lumMod val="75000"/>
                  </a:schemeClr>
                </a:solidFill>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現在スワップされて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にある</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スワップ領域へのアクセスが起きると，ここに飛ばされる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OS </a:t>
            </a:r>
            <a:r>
              <a:rPr lang="ja-JP" altLang="en-US" dirty="0">
                <a:solidFill>
                  <a:schemeClr val="accent3">
                    <a:lumMod val="75000"/>
                  </a:schemeClr>
                </a:solidFill>
                <a:latin typeface="Consolas" panose="020B0609020204030204" pitchFamily="49" charset="0"/>
              </a:rPr>
              <a:t>が用意した例外ハンドラよって必要な処置が行われる</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 </a:t>
            </a:r>
            <a:r>
              <a:rPr lang="ja-JP" altLang="en-US" dirty="0">
                <a:solidFill>
                  <a:schemeClr val="accent3">
                    <a:lumMod val="75000"/>
                  </a:schemeClr>
                </a:solidFill>
                <a:latin typeface="Consolas" panose="020B0609020204030204" pitchFamily="49" charset="0"/>
              </a:rPr>
              <a:t>（この場合は </a:t>
            </a:r>
            <a:r>
              <a:rPr lang="en-US" altLang="ja-JP" dirty="0">
                <a:solidFill>
                  <a:schemeClr val="accent3">
                    <a:lumMod val="75000"/>
                  </a:schemeClr>
                </a:solidFill>
                <a:latin typeface="Consolas" panose="020B0609020204030204" pitchFamily="49" charset="0"/>
              </a:rPr>
              <a:t>HDD </a:t>
            </a:r>
            <a:r>
              <a:rPr lang="ja-JP" altLang="en-US" dirty="0">
                <a:solidFill>
                  <a:schemeClr val="accent3">
                    <a:lumMod val="75000"/>
                  </a:schemeClr>
                </a:solidFill>
                <a:latin typeface="Consolas" panose="020B0609020204030204" pitchFamily="49" charset="0"/>
              </a:rPr>
              <a:t>から必要なデータを呼んでくる）</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HANDLER</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a:latin typeface="Consolas" panose="020B0609020204030204" pitchFamily="49" charset="0"/>
              </a:rPr>
              <a:t>call RECOVER_SWAP</a:t>
            </a:r>
            <a:br>
              <a:rPr lang="en-US" altLang="ja-JP" dirty="0">
                <a:solidFill>
                  <a:schemeClr val="accent3">
                    <a:lumMod val="75000"/>
                  </a:schemeClr>
                </a:solidFill>
                <a:latin typeface="Consolas" panose="020B0609020204030204" pitchFamily="49" charset="0"/>
              </a:rPr>
            </a:br>
            <a:r>
              <a:rPr lang="en-US" altLang="ja-JP" dirty="0">
                <a:solidFill>
                  <a:schemeClr val="accent3">
                    <a:lumMod val="75000"/>
                  </a:schemeClr>
                </a:solidFill>
                <a:latin typeface="Consolas" panose="020B0609020204030204" pitchFamily="49" charset="0"/>
              </a:rPr>
              <a:t>    </a:t>
            </a:r>
            <a:r>
              <a:rPr lang="en-US" altLang="ja-JP" dirty="0" err="1">
                <a:latin typeface="Consolas" panose="020B0609020204030204" pitchFamily="49" charset="0"/>
              </a:rPr>
              <a:t>mret</a:t>
            </a:r>
            <a:r>
              <a:rPr lang="en-US" altLang="ja-JP" dirty="0">
                <a:latin typeface="Consolas" panose="020B0609020204030204" pitchFamily="49" charset="0"/>
              </a:rPr>
              <a:t> </a:t>
            </a:r>
            <a:r>
              <a:rPr lang="en-US" altLang="ja-JP" dirty="0">
                <a:solidFill>
                  <a:schemeClr val="accent3">
                    <a:lumMod val="75000"/>
                  </a:schemeClr>
                </a:solidFill>
                <a:latin typeface="Consolas" panose="020B0609020204030204" pitchFamily="49" charset="0"/>
              </a:rPr>
              <a:t>// </a:t>
            </a:r>
            <a:r>
              <a:rPr lang="en-US" altLang="ja-JP" dirty="0" err="1">
                <a:solidFill>
                  <a:schemeClr val="accent3">
                    <a:lumMod val="75000"/>
                  </a:schemeClr>
                </a:solidFill>
                <a:latin typeface="Consolas" panose="020B0609020204030204" pitchFamily="49" charset="0"/>
              </a:rPr>
              <a:t>ld</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に戻ってやり直す</a:t>
            </a:r>
            <a:endParaRPr kumimoji="1" lang="ja-JP" altLang="en-US"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89180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マトリックススケジューラのデメリットとしてはどんなことが挙げられるのでしょうか。</a:t>
            </a:r>
          </a:p>
          <a:p>
            <a:pPr lvl="1"/>
            <a:endParaRPr kumimoji="1" lang="en-US" altLang="ja-JP" dirty="0"/>
          </a:p>
          <a:p>
            <a:pPr lvl="1"/>
            <a:r>
              <a:rPr kumimoji="1" lang="ja-JP" altLang="en-US" dirty="0"/>
              <a:t>行列の縦と横のサイズがそれぞれ格納命令数に比例するので，全体が </a:t>
            </a:r>
            <a:r>
              <a:rPr kumimoji="1" lang="en-US" altLang="ja-JP" dirty="0"/>
              <a:t>N^2 </a:t>
            </a:r>
            <a:r>
              <a:rPr kumimoji="1" lang="ja-JP" altLang="en-US"/>
              <a:t>で大きくなる</a:t>
            </a:r>
            <a:endParaRPr kumimoji="1" lang="ja-JP" altLang="en-US" dirty="0"/>
          </a:p>
        </p:txBody>
      </p:sp>
    </p:spTree>
    <p:extLst>
      <p:ext uri="{BB962C8B-B14F-4D97-AF65-F5344CB8AC3E}">
        <p14:creationId xmlns:p14="http://schemas.microsoft.com/office/powerpoint/2010/main" val="4287415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例外の例３</a:t>
            </a:r>
          </a:p>
        </p:txBody>
      </p:sp>
      <p:sp>
        <p:nvSpPr>
          <p:cNvPr id="3" name="テキスト プレースホルダー 2"/>
          <p:cNvSpPr>
            <a:spLocks noGrp="1"/>
          </p:cNvSpPr>
          <p:nvPr>
            <p:ph type="body" sz="quarter" idx="10"/>
          </p:nvPr>
        </p:nvSpPr>
        <p:spPr>
          <a:xfrm>
            <a:off x="611956" y="1088974"/>
            <a:ext cx="8532044" cy="5219751"/>
          </a:xfrm>
        </p:spPr>
        <p:txBody>
          <a:bodyPr/>
          <a:lstStyle/>
          <a:p>
            <a:r>
              <a:rPr kumimoji="1" lang="ja-JP" altLang="en-US" dirty="0"/>
              <a:t>ブレーク・ポイントの実装</a:t>
            </a:r>
            <a:endParaRPr kumimoji="1" lang="en-US" altLang="ja-JP" dirty="0"/>
          </a:p>
          <a:p>
            <a:pPr lvl="1"/>
            <a:r>
              <a:rPr kumimoji="1" lang="ja-JP" altLang="en-US" dirty="0">
                <a:latin typeface="Consolas" panose="020B0609020204030204" pitchFamily="49" charset="0"/>
              </a:rPr>
              <a:t>デバッガのブレーク・ポイント機能も例外を使って実装される</a:t>
            </a:r>
            <a:endParaRPr kumimoji="1" lang="en-US" altLang="ja-JP" dirty="0">
              <a:latin typeface="Consolas" panose="020B0609020204030204" pitchFamily="49" charset="0"/>
            </a:endParaRPr>
          </a:p>
          <a:p>
            <a:r>
              <a:rPr lang="ja-JP" altLang="en-US" dirty="0">
                <a:latin typeface="Consolas" panose="020B0609020204030204" pitchFamily="49" charset="0"/>
              </a:rPr>
              <a:t>たとえば，</a:t>
            </a:r>
            <a:r>
              <a:rPr lang="en-US" altLang="ja-JP" dirty="0">
                <a:latin typeface="Consolas" panose="020B0609020204030204" pitchFamily="49" charset="0"/>
              </a:rPr>
              <a:t>C </a:t>
            </a:r>
            <a:r>
              <a:rPr lang="ja-JP" altLang="en-US" dirty="0">
                <a:latin typeface="Consolas" panose="020B0609020204030204" pitchFamily="49" charset="0"/>
              </a:rPr>
              <a:t>言語の加算の文を考える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その文に対応するコンパイル結果の </a:t>
            </a:r>
            <a:r>
              <a:rPr lang="en-US" altLang="ja-JP" dirty="0">
                <a:latin typeface="Consolas" panose="020B0609020204030204" pitchFamily="49" charset="0"/>
              </a:rPr>
              <a:t>add </a:t>
            </a:r>
            <a:r>
              <a:rPr lang="ja-JP" altLang="en-US" dirty="0">
                <a:latin typeface="Consolas" panose="020B0609020204030204" pitchFamily="49" charset="0"/>
              </a:rPr>
              <a:t>命令がどこかにある</a:t>
            </a:r>
            <a:br>
              <a:rPr lang="en-US" altLang="ja-JP" dirty="0">
                <a:latin typeface="Consolas" panose="020B0609020204030204" pitchFamily="49" charset="0"/>
              </a:rPr>
            </a:br>
            <a:r>
              <a:rPr lang="ja-JP" altLang="en-US" dirty="0">
                <a:latin typeface="Consolas" panose="020B0609020204030204" pitchFamily="49" charset="0"/>
              </a:rPr>
              <a:t>（</a:t>
            </a:r>
            <a:r>
              <a:rPr lang="en-US" altLang="ja-JP" dirty="0" err="1">
                <a:latin typeface="Consolas" panose="020B0609020204030204" pitchFamily="49" charset="0"/>
              </a:rPr>
              <a:t>gcc</a:t>
            </a:r>
            <a:r>
              <a:rPr lang="en-US" altLang="ja-JP" dirty="0">
                <a:latin typeface="Consolas" panose="020B0609020204030204" pitchFamily="49" charset="0"/>
              </a:rPr>
              <a:t> </a:t>
            </a:r>
            <a:r>
              <a:rPr lang="ja-JP" altLang="en-US" dirty="0">
                <a:latin typeface="Consolas" panose="020B0609020204030204" pitchFamily="49" charset="0"/>
              </a:rPr>
              <a:t>なら </a:t>
            </a:r>
            <a:r>
              <a:rPr lang="en-US" altLang="ja-JP" dirty="0">
                <a:latin typeface="Consolas" panose="020B0609020204030204" pitchFamily="49" charset="0"/>
              </a:rPr>
              <a:t>-g </a:t>
            </a:r>
            <a:r>
              <a:rPr lang="ja-JP" altLang="en-US" dirty="0">
                <a:latin typeface="Consolas" panose="020B0609020204030204" pitchFamily="49" charset="0"/>
              </a:rPr>
              <a:t>をつけると両者の対応がバイナリに埋め込まれる</a:t>
            </a:r>
            <a:br>
              <a:rPr lang="en-US" altLang="ja-JP" dirty="0">
                <a:latin typeface="Consolas" panose="020B0609020204030204" pitchFamily="49" charset="0"/>
              </a:rPr>
            </a:b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  </a:t>
            </a:r>
            <a:r>
              <a:rPr lang="ja-JP" altLang="en-US" dirty="0">
                <a:latin typeface="Consolas" panose="020B0609020204030204" pitchFamily="49" charset="0"/>
              </a:rPr>
              <a:t>→  </a:t>
            </a:r>
            <a:r>
              <a:rPr lang="en-US" altLang="ja-JP" dirty="0">
                <a:latin typeface="Consolas" panose="020B0609020204030204" pitchFamily="49" charset="0"/>
              </a:rPr>
              <a:t>add x1, x1, 1</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この </a:t>
            </a:r>
            <a:r>
              <a:rPr kumimoji="1" lang="en-US" altLang="ja-JP" dirty="0">
                <a:latin typeface="Consolas" panose="020B0609020204030204" pitchFamily="49" charset="0"/>
              </a:rPr>
              <a:t>add </a:t>
            </a:r>
            <a:r>
              <a:rPr kumimoji="1" lang="ja-JP" altLang="en-US" dirty="0">
                <a:latin typeface="Consolas" panose="020B0609020204030204" pitchFamily="49" charset="0"/>
              </a:rPr>
              <a:t>命令を一時的に例外を発生させる命令に書き換える</a:t>
            </a:r>
            <a:br>
              <a:rPr kumimoji="1" lang="en-US" altLang="ja-JP" dirty="0">
                <a:latin typeface="Consolas" panose="020B0609020204030204" pitchFamily="49" charset="0"/>
              </a:rPr>
            </a:br>
            <a:r>
              <a:rPr lang="en-US" altLang="ja-JP" dirty="0">
                <a:latin typeface="Consolas" panose="020B0609020204030204" pitchFamily="49" charset="0"/>
              </a:rPr>
              <a:t>add x1, x1, 1 </a:t>
            </a:r>
            <a:r>
              <a:rPr lang="ja-JP" altLang="en-US" dirty="0">
                <a:latin typeface="Consolas" panose="020B0609020204030204" pitchFamily="49" charset="0"/>
              </a:rPr>
              <a:t>→ </a:t>
            </a:r>
            <a:r>
              <a:rPr lang="en-US" altLang="ja-JP" dirty="0" err="1">
                <a:latin typeface="Consolas" panose="020B0609020204030204" pitchFamily="49" charset="0"/>
              </a:rPr>
              <a:t>ebreak</a:t>
            </a:r>
            <a:br>
              <a:rPr lang="en-US" altLang="ja-JP" dirty="0">
                <a:latin typeface="Consolas" panose="020B0609020204030204" pitchFamily="49" charset="0"/>
              </a:rPr>
            </a:br>
            <a:endParaRPr lang="en-US" altLang="ja-JP" dirty="0">
              <a:latin typeface="Consolas" panose="020B0609020204030204" pitchFamily="49" charset="0"/>
            </a:endParaRPr>
          </a:p>
          <a:p>
            <a:pPr marL="817200" lvl="1" indent="-457200">
              <a:buFont typeface="+mj-lt"/>
              <a:buAutoNum type="arabicPeriod"/>
            </a:pPr>
            <a:r>
              <a:rPr kumimoji="1" lang="en-US" altLang="ja-JP" dirty="0" err="1">
                <a:latin typeface="Consolas" panose="020B0609020204030204" pitchFamily="49" charset="0"/>
              </a:rPr>
              <a:t>ebreak</a:t>
            </a:r>
            <a:r>
              <a:rPr kumimoji="1" lang="en-US" altLang="ja-JP" dirty="0">
                <a:latin typeface="Consolas" panose="020B0609020204030204" pitchFamily="49" charset="0"/>
              </a:rPr>
              <a:t> </a:t>
            </a:r>
            <a:r>
              <a:rPr kumimoji="1" lang="ja-JP" altLang="en-US" dirty="0">
                <a:latin typeface="Consolas" panose="020B0609020204030204" pitchFamily="49" charset="0"/>
              </a:rPr>
              <a:t>命令が実行されると例外ハンドラに飛ぶ</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デバッガにブレーク・ポイントに到達したことを通知</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命令実行毎にブレーク・ポイントを見張る必要がなく高速</a:t>
            </a:r>
          </a:p>
        </p:txBody>
      </p:sp>
    </p:spTree>
    <p:extLst>
      <p:ext uri="{BB962C8B-B14F-4D97-AF65-F5344CB8AC3E}">
        <p14:creationId xmlns:p14="http://schemas.microsoft.com/office/powerpoint/2010/main" val="2631687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例外への対応：単純なパイプラインの場合</a:t>
            </a:r>
          </a:p>
        </p:txBody>
      </p:sp>
      <p:sp>
        <p:nvSpPr>
          <p:cNvPr id="3" name="テキスト プレースホルダー 2"/>
          <p:cNvSpPr>
            <a:spLocks noGrp="1"/>
          </p:cNvSpPr>
          <p:nvPr>
            <p:ph type="body" sz="quarter" idx="10"/>
          </p:nvPr>
        </p:nvSpPr>
        <p:spPr>
          <a:xfrm>
            <a:off x="611956" y="1088974"/>
            <a:ext cx="8280092" cy="2070023"/>
          </a:xfrm>
        </p:spPr>
        <p:txBody>
          <a:bodyPr/>
          <a:lstStyle/>
          <a:p>
            <a:r>
              <a:rPr lang="ja-JP" altLang="en-US" dirty="0"/>
              <a:t>本質的には分岐予測ミス時の対処と同じ</a:t>
            </a:r>
            <a:endParaRPr lang="en-US" altLang="ja-JP" dirty="0"/>
          </a:p>
          <a:p>
            <a:pPr lvl="1"/>
            <a:r>
              <a:rPr kumimoji="1" lang="ja-JP" altLang="en-US" dirty="0">
                <a:latin typeface="Consolas" panose="020B0609020204030204" pitchFamily="49" charset="0"/>
              </a:rPr>
              <a:t>例外を起こした命令以降を取り消し</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を例外ハンドラに設定して，やりなおす</a:t>
            </a:r>
          </a:p>
        </p:txBody>
      </p:sp>
      <p:grpSp>
        <p:nvGrpSpPr>
          <p:cNvPr id="32" name="グループ化 31"/>
          <p:cNvGrpSpPr/>
          <p:nvPr/>
        </p:nvGrpSpPr>
        <p:grpSpPr>
          <a:xfrm>
            <a:off x="1781969" y="5229020"/>
            <a:ext cx="1562400" cy="576064"/>
            <a:chOff x="971600" y="5445224"/>
            <a:chExt cx="7200800" cy="576064"/>
          </a:xfrm>
        </p:grpSpPr>
        <p:sp>
          <p:nvSpPr>
            <p:cNvPr id="34" name="平行四辺形 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222129" y="5229020"/>
            <a:ext cx="1562400"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4662289" y="5229020"/>
            <a:ext cx="1562400"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6102449" y="5229020"/>
            <a:ext cx="1584176"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7" name="正方形/長方形 46"/>
          <p:cNvSpPr/>
          <p:nvPr/>
        </p:nvSpPr>
        <p:spPr>
          <a:xfrm>
            <a:off x="1743808" y="436447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8" name="正方形/長方形 47"/>
          <p:cNvSpPr/>
          <p:nvPr/>
        </p:nvSpPr>
        <p:spPr>
          <a:xfrm>
            <a:off x="3183968" y="4364477"/>
            <a:ext cx="129803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ｶﾞｯ</a:t>
            </a:r>
            <a:b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626015" y="438306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0" name="正方形/長方形 49"/>
          <p:cNvSpPr/>
          <p:nvPr/>
        </p:nvSpPr>
        <p:spPr>
          <a:xfrm>
            <a:off x="6066175" y="4383061"/>
            <a:ext cx="1385857"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ﾇﾙﾎﾟ</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51" name="直線矢印コネクタ 50"/>
          <p:cNvCxnSpPr/>
          <p:nvPr/>
        </p:nvCxnSpPr>
        <p:spPr bwMode="auto">
          <a:xfrm>
            <a:off x="1781969" y="6039029"/>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2" name="角丸四角形 51"/>
          <p:cNvSpPr/>
          <p:nvPr/>
        </p:nvSpPr>
        <p:spPr bwMode="auto">
          <a:xfrm>
            <a:off x="6552022" y="5049018"/>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r>
              <a:rPr kumimoji="1" lang="en-US" altLang="ja-JP" dirty="0" err="1">
                <a:latin typeface="Arial Narrow" panose="020B0606020202030204" pitchFamily="34" charset="0"/>
              </a:rPr>
              <a:t>ptr</a:t>
            </a:r>
            <a:endParaRPr kumimoji="1" lang="ja-JP" altLang="en-US" dirty="0">
              <a:latin typeface="Arial Narrow" panose="020B0606020202030204" pitchFamily="34" charset="0"/>
            </a:endParaRPr>
          </a:p>
        </p:txBody>
      </p:sp>
      <p:sp>
        <p:nvSpPr>
          <p:cNvPr id="53" name="正方形/長方形 52"/>
          <p:cNvSpPr/>
          <p:nvPr/>
        </p:nvSpPr>
        <p:spPr bwMode="auto">
          <a:xfrm>
            <a:off x="251952" y="4509012"/>
            <a:ext cx="1440016"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NULL;</a:t>
            </a:r>
          </a:p>
          <a:p>
            <a:pPr>
              <a:lnSpc>
                <a:spcPct val="80000"/>
              </a:lnSpc>
            </a:pPr>
            <a:r>
              <a:rPr lang="en-US" altLang="ja-JP" sz="2400" dirty="0">
                <a:solidFill>
                  <a:schemeClr val="bg1"/>
                </a:solidFill>
                <a:latin typeface="Arial Narrow" panose="020B0606020202030204" pitchFamily="34" charset="0"/>
              </a:rPr>
              <a:t>*</a:t>
            </a:r>
            <a:r>
              <a:rPr lang="en-US" altLang="ja-JP" sz="2400" dirty="0" err="1">
                <a:solidFill>
                  <a:schemeClr val="bg1"/>
                </a:solidFill>
                <a:latin typeface="Arial Narrow" panose="020B0606020202030204" pitchFamily="34" charset="0"/>
              </a:rPr>
              <a:t>ptr</a:t>
            </a:r>
            <a:r>
              <a:rPr lang="en-US" altLang="ja-JP" sz="2400" dirty="0">
                <a:solidFill>
                  <a:schemeClr val="bg1"/>
                </a:solidFill>
                <a:latin typeface="Arial Narrow" panose="020B0606020202030204" pitchFamily="34" charset="0"/>
              </a:rPr>
              <a:t> = 0;</a:t>
            </a:r>
          </a:p>
          <a:p>
            <a:pPr>
              <a:lnSpc>
                <a:spcPct val="80000"/>
              </a:lnSpc>
            </a:pPr>
            <a:r>
              <a:rPr lang="en-US" altLang="ja-JP" sz="2400" dirty="0">
                <a:solidFill>
                  <a:schemeClr val="bg1"/>
                </a:solidFill>
                <a:latin typeface="Arial Narrow" panose="020B0606020202030204" pitchFamily="34" charset="0"/>
              </a:rPr>
              <a:t>a=a+1</a:t>
            </a:r>
          </a:p>
          <a:p>
            <a:pPr>
              <a:lnSpc>
                <a:spcPct val="80000"/>
              </a:lnSpc>
            </a:pPr>
            <a:br>
              <a:rPr lang="en-US" altLang="ja-JP" sz="2000" dirty="0">
                <a:solidFill>
                  <a:schemeClr val="bg1"/>
                </a:solidFill>
                <a:latin typeface="Arial Narrow" panose="020B0606020202030204" pitchFamily="34" charset="0"/>
              </a:rPr>
            </a:br>
            <a:br>
              <a:rPr lang="en-US" altLang="ja-JP" sz="2000" dirty="0">
                <a:solidFill>
                  <a:schemeClr val="bg1"/>
                </a:solidFill>
                <a:latin typeface="Arial Narrow" panose="020B0606020202030204" pitchFamily="34" charset="0"/>
              </a:rPr>
            </a:br>
            <a:r>
              <a:rPr lang="en-US" altLang="ja-JP" sz="2000" dirty="0">
                <a:solidFill>
                  <a:schemeClr val="bg1"/>
                </a:solidFill>
                <a:latin typeface="Arial Narrow" panose="020B0606020202030204" pitchFamily="34" charset="0"/>
              </a:rPr>
              <a:t>HANDLER:</a:t>
            </a:r>
            <a:r>
              <a:rPr lang="ja-JP" altLang="en-US" sz="2000" dirty="0">
                <a:solidFill>
                  <a:schemeClr val="bg1"/>
                </a:solidFill>
                <a:latin typeface="Arial Narrow" panose="020B0606020202030204" pitchFamily="34" charset="0"/>
              </a:rPr>
              <a:t>  </a:t>
            </a:r>
          </a:p>
        </p:txBody>
      </p:sp>
      <p:sp>
        <p:nvSpPr>
          <p:cNvPr id="54" name="正方形/長方形 53"/>
          <p:cNvSpPr/>
          <p:nvPr/>
        </p:nvSpPr>
        <p:spPr bwMode="auto">
          <a:xfrm>
            <a:off x="611956"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55" name="角丸四角形 54"/>
          <p:cNvSpPr/>
          <p:nvPr/>
        </p:nvSpPr>
        <p:spPr bwMode="auto">
          <a:xfrm>
            <a:off x="5112006"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56" name="角丸四角形吹き出し 55"/>
          <p:cNvSpPr/>
          <p:nvPr/>
        </p:nvSpPr>
        <p:spPr bwMode="auto">
          <a:xfrm>
            <a:off x="2051972" y="3429000"/>
            <a:ext cx="2160024"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例外ハンドラから</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やりなおしやな！</a:t>
            </a:r>
          </a:p>
        </p:txBody>
      </p:sp>
      <p:sp>
        <p:nvSpPr>
          <p:cNvPr id="57" name="角丸四角形吹き出し 56"/>
          <p:cNvSpPr/>
          <p:nvPr/>
        </p:nvSpPr>
        <p:spPr bwMode="auto">
          <a:xfrm>
            <a:off x="6732024" y="3429000"/>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メモリ保護違反</a:t>
            </a:r>
            <a:br>
              <a:rPr kumimoji="1" lang="en-US" altLang="ja-JP" dirty="0">
                <a:solidFill>
                  <a:schemeClr val="tx1">
                    <a:lumMod val="65000"/>
                    <a:lumOff val="35000"/>
                  </a:schemeClr>
                </a:solidFill>
                <a:latin typeface="Arial Narrow" panose="020B0606020202030204" pitchFamily="34" charset="0"/>
              </a:rPr>
            </a:br>
            <a:r>
              <a:rPr kumimoji="1" lang="ja-JP" altLang="en-US" dirty="0" err="1">
                <a:solidFill>
                  <a:schemeClr val="tx1">
                    <a:lumMod val="65000"/>
                    <a:lumOff val="35000"/>
                  </a:schemeClr>
                </a:solidFill>
                <a:latin typeface="Arial Narrow" panose="020B0606020202030204" pitchFamily="34" charset="0"/>
              </a:rPr>
              <a:t>じゃん</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58" name="角丸四角形 57"/>
          <p:cNvSpPr/>
          <p:nvPr/>
        </p:nvSpPr>
        <p:spPr bwMode="auto">
          <a:xfrm>
            <a:off x="3671990"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 58"/>
          <p:cNvSpPr/>
          <p:nvPr/>
        </p:nvSpPr>
        <p:spPr bwMode="auto">
          <a:xfrm>
            <a:off x="2231974" y="5049018"/>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5130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5"/>
                                        </p:tgtEl>
                                      </p:cBhvr>
                                    </p:animEffect>
                                    <p:anim calcmode="lin" valueType="num">
                                      <p:cBhvr>
                                        <p:cTn id="7" dur="1000"/>
                                        <p:tgtEl>
                                          <p:spTgt spid="55"/>
                                        </p:tgtEl>
                                        <p:attrNameLst>
                                          <p:attrName>ppt_x</p:attrName>
                                        </p:attrNameLst>
                                      </p:cBhvr>
                                      <p:tavLst>
                                        <p:tav tm="0">
                                          <p:val>
                                            <p:strVal val="ppt_x"/>
                                          </p:val>
                                        </p:tav>
                                        <p:tav tm="100000">
                                          <p:val>
                                            <p:strVal val="ppt_x"/>
                                          </p:val>
                                        </p:tav>
                                      </p:tavLst>
                                    </p:anim>
                                    <p:anim calcmode="lin" valueType="num">
                                      <p:cBhvr>
                                        <p:cTn id="8" dur="1000"/>
                                        <p:tgtEl>
                                          <p:spTgt spid="55"/>
                                        </p:tgtEl>
                                        <p:attrNameLst>
                                          <p:attrName>ppt_y</p:attrName>
                                        </p:attrNameLst>
                                      </p:cBhvr>
                                      <p:tavLst>
                                        <p:tav tm="0">
                                          <p:val>
                                            <p:strVal val="ppt_y"/>
                                          </p:val>
                                        </p:tav>
                                        <p:tav tm="100000">
                                          <p:val>
                                            <p:strVal val="ppt_y+.1"/>
                                          </p:val>
                                        </p:tav>
                                      </p:tavLst>
                                    </p:anim>
                                    <p:set>
                                      <p:cBhvr>
                                        <p:cTn id="9" dur="1" fill="hold">
                                          <p:stCondLst>
                                            <p:cond delay="999"/>
                                          </p:stCondLst>
                                        </p:cTn>
                                        <p:tgtEl>
                                          <p:spTgt spid="55"/>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58"/>
                                        </p:tgtEl>
                                      </p:cBhvr>
                                    </p:animEffect>
                                    <p:anim calcmode="lin" valueType="num">
                                      <p:cBhvr>
                                        <p:cTn id="12" dur="1000"/>
                                        <p:tgtEl>
                                          <p:spTgt spid="58"/>
                                        </p:tgtEl>
                                        <p:attrNameLst>
                                          <p:attrName>ppt_x</p:attrName>
                                        </p:attrNameLst>
                                      </p:cBhvr>
                                      <p:tavLst>
                                        <p:tav tm="0">
                                          <p:val>
                                            <p:strVal val="ppt_x"/>
                                          </p:val>
                                        </p:tav>
                                        <p:tav tm="100000">
                                          <p:val>
                                            <p:strVal val="ppt_x"/>
                                          </p:val>
                                        </p:tav>
                                      </p:tavLst>
                                    </p:anim>
                                    <p:anim calcmode="lin" valueType="num">
                                      <p:cBhvr>
                                        <p:cTn id="13" dur="1000"/>
                                        <p:tgtEl>
                                          <p:spTgt spid="58"/>
                                        </p:tgtEl>
                                        <p:attrNameLst>
                                          <p:attrName>ppt_y</p:attrName>
                                        </p:attrNameLst>
                                      </p:cBhvr>
                                      <p:tavLst>
                                        <p:tav tm="0">
                                          <p:val>
                                            <p:strVal val="ppt_y"/>
                                          </p:val>
                                        </p:tav>
                                        <p:tav tm="100000">
                                          <p:val>
                                            <p:strVal val="ppt_y+.1"/>
                                          </p:val>
                                        </p:tav>
                                      </p:tavLst>
                                    </p:anim>
                                    <p:set>
                                      <p:cBhvr>
                                        <p:cTn id="14" dur="1" fill="hold">
                                          <p:stCondLst>
                                            <p:cond delay="999"/>
                                          </p:stCondLst>
                                        </p:cTn>
                                        <p:tgtEl>
                                          <p:spTgt spid="5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59"/>
                                        </p:tgtEl>
                                      </p:cBhvr>
                                    </p:animEffect>
                                    <p:anim calcmode="lin" valueType="num">
                                      <p:cBhvr>
                                        <p:cTn id="17" dur="1000"/>
                                        <p:tgtEl>
                                          <p:spTgt spid="59"/>
                                        </p:tgtEl>
                                        <p:attrNameLst>
                                          <p:attrName>ppt_x</p:attrName>
                                        </p:attrNameLst>
                                      </p:cBhvr>
                                      <p:tavLst>
                                        <p:tav tm="0">
                                          <p:val>
                                            <p:strVal val="ppt_x"/>
                                          </p:val>
                                        </p:tav>
                                        <p:tav tm="100000">
                                          <p:val>
                                            <p:strVal val="ppt_x"/>
                                          </p:val>
                                        </p:tav>
                                      </p:tavLst>
                                    </p:anim>
                                    <p:anim calcmode="lin" valueType="num">
                                      <p:cBhvr>
                                        <p:cTn id="18" dur="1000"/>
                                        <p:tgtEl>
                                          <p:spTgt spid="59"/>
                                        </p:tgtEl>
                                        <p:attrNameLst>
                                          <p:attrName>ppt_y</p:attrName>
                                        </p:attrNameLst>
                                      </p:cBhvr>
                                      <p:tavLst>
                                        <p:tav tm="0">
                                          <p:val>
                                            <p:strVal val="ppt_y"/>
                                          </p:val>
                                        </p:tav>
                                        <p:tav tm="100000">
                                          <p:val>
                                            <p:strVal val="ppt_y+.1"/>
                                          </p:val>
                                        </p:tav>
                                      </p:tavLst>
                                    </p:anim>
                                    <p:set>
                                      <p:cBhvr>
                                        <p:cTn id="19" dur="1" fill="hold">
                                          <p:stCondLst>
                                            <p:cond delay="9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881959" y="2438989"/>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2322119" y="2438989"/>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3762279" y="2438989"/>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472009" y="1718981"/>
            <a:ext cx="2610029"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843798" y="157444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2283958" y="157444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3726005" y="1593030"/>
            <a:ext cx="1476002"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32014" y="908972"/>
            <a:ext cx="1260014"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58" name="コンテンツ プレースホルダー 57"/>
          <p:cNvSpPr>
            <a:spLocks noGrp="1"/>
          </p:cNvSpPr>
          <p:nvPr>
            <p:ph idx="4294967295"/>
          </p:nvPr>
        </p:nvSpPr>
        <p:spPr>
          <a:xfrm>
            <a:off x="341953" y="4509013"/>
            <a:ext cx="8640096" cy="1999168"/>
          </a:xfrm>
          <a:prstGeom prst="rect">
            <a:avLst/>
          </a:prstGeom>
        </p:spPr>
        <p:txBody>
          <a:bodyPr/>
          <a:lstStyle/>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IS</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（発行）</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までは左側からプログラム順に命令が流れてく</a:t>
            </a:r>
            <a:endParaRPr lang="en-US" altLang="ja-JP" dirty="0">
              <a:latin typeface="Consolas" panose="020B0609020204030204" pitchFamily="49" charset="0"/>
            </a:endParaRPr>
          </a:p>
          <a:p>
            <a:pPr lvl="1"/>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t>`  </a:t>
            </a:r>
            <a:r>
              <a:rPr lang="el-GR"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EX</a:t>
            </a:r>
            <a:r>
              <a:rPr lang="ja-JP" altLang="en-US"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（実行）</a:t>
            </a:r>
            <a:r>
              <a:rPr lang="en-US" altLang="ja-JP"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latin typeface="Consolas" panose="020B0609020204030204" pitchFamily="49" charset="0"/>
              </a:rPr>
              <a:t>は開始地点は同じだが，終わるまでの長さが違う</a:t>
            </a:r>
            <a:endParaRPr lang="en-US" altLang="ja-JP" dirty="0">
              <a:latin typeface="Consolas" panose="020B0609020204030204" pitchFamily="49" charset="0"/>
            </a:endParaRPr>
          </a:p>
          <a:p>
            <a:pPr lvl="1"/>
            <a:r>
              <a:rPr lang="ja-JP" altLang="en-US" dirty="0">
                <a:latin typeface="Consolas" panose="020B0609020204030204" pitchFamily="49" charset="0"/>
              </a:rPr>
              <a:t>論理演算は１サイクルでおわるが，乗算は時間がかかる</a:t>
            </a:r>
            <a:r>
              <a:rPr lang="en-US" altLang="ja-JP" dirty="0">
                <a:latin typeface="Consolas" panose="020B0609020204030204" pitchFamily="49" charset="0"/>
              </a:rPr>
              <a:t>… </a:t>
            </a:r>
            <a:r>
              <a:rPr lang="ja-JP" altLang="en-US" dirty="0">
                <a:latin typeface="Consolas" panose="020B0609020204030204" pitchFamily="49" charset="0"/>
              </a:rPr>
              <a:t>など</a:t>
            </a:r>
            <a:endParaRPr lang="en-US" altLang="ja-JP" dirty="0">
              <a:latin typeface="Consolas" panose="020B0609020204030204" pitchFamily="49" charset="0"/>
            </a:endParaRPr>
          </a:p>
          <a:p>
            <a:r>
              <a:rPr lang="en-US" altLang="ja-JP" dirty="0"/>
              <a:t>EX </a:t>
            </a:r>
            <a:r>
              <a:rPr lang="ja-JP" altLang="en-US" dirty="0"/>
              <a:t>の先頭で例外の検出を行えば，左側を全て消すだけで良い</a:t>
            </a:r>
            <a:endParaRPr lang="en-US" altLang="ja-JP" dirty="0"/>
          </a:p>
          <a:p>
            <a:pPr lvl="1"/>
            <a:r>
              <a:rPr lang="ja-JP" altLang="en-US" dirty="0"/>
              <a:t>ここを通過した命令は実行が確定される</a:t>
            </a:r>
            <a:endParaRPr lang="en-US" altLang="ja-JP" dirty="0"/>
          </a:p>
          <a:p>
            <a:pPr lvl="1"/>
            <a:r>
              <a:rPr lang="en-US" altLang="ja-JP" dirty="0"/>
              <a:t>EX</a:t>
            </a:r>
            <a:r>
              <a:rPr lang="ja-JP" altLang="en-US" dirty="0"/>
              <a:t> 先頭より後ろでは例外が発生してはならない</a:t>
            </a:r>
            <a:endParaRPr lang="en-US" altLang="ja-JP" dirty="0"/>
          </a:p>
        </p:txBody>
      </p:sp>
      <p:cxnSp>
        <p:nvCxnSpPr>
          <p:cNvPr id="67" name="直線矢印コネクタ 66"/>
          <p:cNvCxnSpPr/>
          <p:nvPr/>
        </p:nvCxnSpPr>
        <p:spPr bwMode="auto">
          <a:xfrm>
            <a:off x="881959" y="3879005"/>
            <a:ext cx="8010089"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32" name="グループ化 31"/>
          <p:cNvGrpSpPr/>
          <p:nvPr/>
        </p:nvGrpSpPr>
        <p:grpSpPr>
          <a:xfrm>
            <a:off x="5382009" y="2438989"/>
            <a:ext cx="3870043"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終わるまでの長さが違う</a:t>
              </a:r>
            </a:p>
          </p:txBody>
        </p:sp>
      </p:grpSp>
      <p:grpSp>
        <p:nvGrpSpPr>
          <p:cNvPr id="40" name="グループ化 39"/>
          <p:cNvGrpSpPr/>
          <p:nvPr/>
        </p:nvGrpSpPr>
        <p:grpSpPr>
          <a:xfrm>
            <a:off x="5382009" y="3158997"/>
            <a:ext cx="1584176" cy="576064"/>
            <a:chOff x="971600" y="5445224"/>
            <a:chExt cx="7200800" cy="576064"/>
          </a:xfrm>
        </p:grpSpPr>
        <p:sp>
          <p:nvSpPr>
            <p:cNvPr id="41" name="平行四辺形 40"/>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平行四辺形 4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43" name="角丸四角形 42"/>
          <p:cNvSpPr/>
          <p:nvPr/>
        </p:nvSpPr>
        <p:spPr bwMode="auto">
          <a:xfrm>
            <a:off x="421199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4" name="角丸四角形 43"/>
          <p:cNvSpPr/>
          <p:nvPr/>
        </p:nvSpPr>
        <p:spPr bwMode="auto">
          <a:xfrm>
            <a:off x="2861981"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45" name="角丸四角形 44"/>
          <p:cNvSpPr/>
          <p:nvPr/>
        </p:nvSpPr>
        <p:spPr bwMode="auto">
          <a:xfrm>
            <a:off x="1511966" y="2348988"/>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命令</a:t>
            </a:r>
          </a:p>
        </p:txBody>
      </p:sp>
      <p:sp>
        <p:nvSpPr>
          <p:cNvPr id="6" name="角丸四角形 5"/>
          <p:cNvSpPr/>
          <p:nvPr/>
        </p:nvSpPr>
        <p:spPr bwMode="auto">
          <a:xfrm>
            <a:off x="5292008" y="1538979"/>
            <a:ext cx="900010" cy="2520028"/>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p:cNvSpPr/>
          <p:nvPr/>
        </p:nvSpPr>
        <p:spPr bwMode="auto">
          <a:xfrm>
            <a:off x="4031994"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ja-JP" altLang="en-US" sz="1600" dirty="0">
                <a:solidFill>
                  <a:schemeClr val="tx1">
                    <a:lumMod val="75000"/>
                    <a:lumOff val="25000"/>
                  </a:schemeClr>
                </a:solidFill>
              </a:rPr>
              <a:t>このタイミングで</a:t>
            </a:r>
            <a:endParaRPr lang="en-US" altLang="ja-JP" sz="1600" dirty="0">
              <a:solidFill>
                <a:schemeClr val="tx1">
                  <a:lumMod val="75000"/>
                  <a:lumOff val="25000"/>
                </a:schemeClr>
              </a:solidFill>
            </a:endParaRPr>
          </a:p>
          <a:p>
            <a:r>
              <a:rPr lang="ja-JP" altLang="en-US" sz="1600" dirty="0">
                <a:solidFill>
                  <a:schemeClr val="tx1">
                    <a:lumMod val="75000"/>
                    <a:lumOff val="25000"/>
                  </a:schemeClr>
                </a:solidFill>
              </a:rPr>
              <a:t>例外をチェック</a:t>
            </a:r>
          </a:p>
        </p:txBody>
      </p:sp>
    </p:spTree>
    <p:extLst>
      <p:ext uri="{BB962C8B-B14F-4D97-AF65-F5344CB8AC3E}">
        <p14:creationId xmlns:p14="http://schemas.microsoft.com/office/powerpoint/2010/main" val="3127957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完了の場合</a:t>
            </a:r>
            <a:endParaRPr kumimoji="1" lang="ja-JP" altLang="en-US"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en-US" altLang="ja-JP" dirty="0"/>
              <a:t>in-order </a:t>
            </a:r>
            <a:r>
              <a:rPr lang="ja-JP" altLang="en-US" dirty="0"/>
              <a:t>発行</a:t>
            </a:r>
            <a:r>
              <a:rPr lang="en-US" altLang="ja-JP" dirty="0"/>
              <a:t>/out-of-order </a:t>
            </a:r>
            <a:r>
              <a:rPr lang="ja-JP" altLang="en-US" dirty="0"/>
              <a:t>完了の場合</a:t>
            </a:r>
            <a:endParaRPr lang="en-US" altLang="ja-JP" dirty="0"/>
          </a:p>
          <a:p>
            <a:pPr lvl="1"/>
            <a:r>
              <a:rPr kumimoji="1" lang="ja-JP" altLang="en-US" dirty="0"/>
              <a:t>発行は </a:t>
            </a:r>
            <a:r>
              <a:rPr kumimoji="1" lang="en-US" altLang="ja-JP" dirty="0"/>
              <a:t>i</a:t>
            </a:r>
            <a:r>
              <a:rPr lang="en-US" altLang="ja-JP" dirty="0"/>
              <a:t>n-order </a:t>
            </a:r>
            <a:r>
              <a:rPr lang="ja-JP" altLang="en-US" dirty="0"/>
              <a:t>なので，実行（</a:t>
            </a:r>
            <a:r>
              <a:rPr lang="en-US" altLang="ja-JP" dirty="0"/>
              <a:t>EX</a:t>
            </a:r>
            <a:r>
              <a:rPr lang="ja-JP" altLang="en-US" dirty="0"/>
              <a:t>）の開始も </a:t>
            </a:r>
            <a:r>
              <a:rPr lang="en-US" altLang="ja-JP" dirty="0"/>
              <a:t>in-order</a:t>
            </a:r>
            <a:endParaRPr kumimoji="1" lang="en-US" altLang="ja-JP" dirty="0"/>
          </a:p>
          <a:p>
            <a:pPr lvl="1"/>
            <a:r>
              <a:rPr kumimoji="1" lang="ja-JP" altLang="en-US" dirty="0"/>
              <a:t>単純にパイプライン上流を消せば良い</a:t>
            </a:r>
            <a:endParaRPr kumimoji="1" lang="en-US" altLang="ja-JP" dirty="0"/>
          </a:p>
          <a:p>
            <a:r>
              <a:rPr lang="en-US" altLang="ja-JP" dirty="0">
                <a:latin typeface="Consolas" panose="020B0609020204030204" pitchFamily="49" charset="0"/>
              </a:rPr>
              <a:t>I2 </a:t>
            </a:r>
            <a:r>
              <a:rPr lang="ja-JP" altLang="en-US" dirty="0">
                <a:latin typeface="Consolas" panose="020B0609020204030204" pitchFamily="49" charset="0"/>
              </a:rPr>
              <a:t>で例外が発生した場合，</a:t>
            </a:r>
            <a:r>
              <a:rPr lang="en-US" altLang="ja-JP" dirty="0">
                <a:latin typeface="Consolas" panose="020B0609020204030204" pitchFamily="49" charset="0"/>
              </a:rPr>
              <a:t>I3 </a:t>
            </a:r>
            <a:r>
              <a:rPr lang="ja-JP" altLang="en-US" dirty="0">
                <a:latin typeface="Consolas" panose="020B0609020204030204" pitchFamily="49" charset="0"/>
              </a:rPr>
              <a:t>と </a:t>
            </a:r>
            <a:r>
              <a:rPr lang="en-US" altLang="ja-JP" dirty="0">
                <a:latin typeface="Consolas" panose="020B0609020204030204" pitchFamily="49" charset="0"/>
              </a:rPr>
              <a:t>I4 </a:t>
            </a:r>
            <a:r>
              <a:rPr lang="ja-JP" altLang="en-US" dirty="0">
                <a:latin typeface="Consolas" panose="020B0609020204030204" pitchFamily="49" charset="0"/>
              </a:rPr>
              <a:t>を取り消す</a:t>
            </a:r>
            <a:endParaRPr lang="en-US" altLang="ja-JP" dirty="0">
              <a:latin typeface="Consolas" panose="020B0609020204030204" pitchFamily="49" charset="0"/>
            </a:endParaRPr>
          </a:p>
          <a:p>
            <a:pPr lvl="1"/>
            <a:r>
              <a:rPr lang="ja-JP" altLang="en-US" dirty="0">
                <a:latin typeface="Consolas" panose="020B0609020204030204" pitchFamily="49" charset="0"/>
              </a:rPr>
              <a:t>分岐予測ミス時のフラッシュと同じ</a:t>
            </a:r>
            <a:endParaRPr kumimoji="1" lang="ja-JP" altLang="en-US" dirty="0">
              <a:latin typeface="Consolas" panose="020B0609020204030204" pitchFamily="49" charset="0"/>
            </a:endParaRPr>
          </a:p>
        </p:txBody>
      </p:sp>
      <p:cxnSp>
        <p:nvCxnSpPr>
          <p:cNvPr id="4" name="直線コネクタ 3"/>
          <p:cNvCxnSpPr>
            <a:endCxn id="9" idx="1"/>
          </p:cNvCxnSpPr>
          <p:nvPr/>
        </p:nvCxnSpPr>
        <p:spPr bwMode="auto">
          <a:xfrm flipV="1">
            <a:off x="2591978" y="5139017"/>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468901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450901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48200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58198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031998" y="495901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4932008" y="4959017"/>
            <a:ext cx="360000" cy="360000"/>
          </a:xfrm>
          <a:prstGeom prst="rect">
            <a:avLst/>
          </a:prstGeom>
          <a:ln w="57150">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2" name="Rectangle 73"/>
          <p:cNvSpPr>
            <a:spLocks noChangeArrowheads="1"/>
          </p:cNvSpPr>
          <p:nvPr/>
        </p:nvSpPr>
        <p:spPr bwMode="auto">
          <a:xfrm>
            <a:off x="5382013" y="4959017"/>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4031998"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4481999" y="540902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cxnSp>
        <p:nvCxnSpPr>
          <p:cNvPr id="17" name="直線コネクタ 16"/>
          <p:cNvCxnSpPr>
            <a:endCxn id="13" idx="1"/>
          </p:cNvCxnSpPr>
          <p:nvPr/>
        </p:nvCxnSpPr>
        <p:spPr bwMode="auto">
          <a:xfrm flipV="1">
            <a:off x="2591978" y="5589022"/>
            <a:ext cx="1440020" cy="2"/>
          </a:xfrm>
          <a:prstGeom prst="line">
            <a:avLst/>
          </a:prstGeom>
          <a:noFill/>
          <a:ln w="9525" cap="flat" cmpd="sng" algn="ctr">
            <a:solidFill>
              <a:schemeClr val="tx1"/>
            </a:solidFill>
            <a:prstDash val="dash"/>
            <a:round/>
            <a:headEnd type="none" w="med" len="med"/>
            <a:tailEnd type="none" w="med" len="med"/>
          </a:ln>
          <a:effectLst/>
        </p:spPr>
      </p:cxnSp>
      <p:sp>
        <p:nvSpPr>
          <p:cNvPr id="18" name="Rectangle 73"/>
          <p:cNvSpPr>
            <a:spLocks noChangeArrowheads="1"/>
          </p:cNvSpPr>
          <p:nvPr/>
        </p:nvSpPr>
        <p:spPr bwMode="auto">
          <a:xfrm>
            <a:off x="6282023" y="4509012"/>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93200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5382013"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832018" y="4509012"/>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0"/>
          <p:cNvSpPr>
            <a:spLocks noChangeArrowheads="1"/>
          </p:cNvSpPr>
          <p:nvPr/>
        </p:nvSpPr>
        <p:spPr bwMode="auto">
          <a:xfrm>
            <a:off x="4031994" y="4509012"/>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3" name="Rectangle 70"/>
          <p:cNvSpPr>
            <a:spLocks noChangeArrowheads="1"/>
          </p:cNvSpPr>
          <p:nvPr/>
        </p:nvSpPr>
        <p:spPr bwMode="auto">
          <a:xfrm>
            <a:off x="4481999" y="4959017"/>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4932004" y="5409022"/>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sp>
        <p:nvSpPr>
          <p:cNvPr id="26" name="正方形/長方形 25"/>
          <p:cNvSpPr/>
          <p:nvPr/>
        </p:nvSpPr>
        <p:spPr bwMode="auto">
          <a:xfrm>
            <a:off x="1871970" y="450901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add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7" name="正方形/長方形 26"/>
          <p:cNvSpPr/>
          <p:nvPr/>
        </p:nvSpPr>
        <p:spPr bwMode="auto">
          <a:xfrm>
            <a:off x="1871970" y="495901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8" name="正方形/長方形 27"/>
          <p:cNvSpPr/>
          <p:nvPr/>
        </p:nvSpPr>
        <p:spPr bwMode="auto">
          <a:xfrm>
            <a:off x="1871970" y="540902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29" name="Rectangle 69"/>
          <p:cNvSpPr>
            <a:spLocks noChangeArrowheads="1"/>
          </p:cNvSpPr>
          <p:nvPr/>
        </p:nvSpPr>
        <p:spPr bwMode="auto">
          <a:xfrm>
            <a:off x="4481999"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0" name="Rectangle 70"/>
          <p:cNvSpPr>
            <a:spLocks noChangeArrowheads="1"/>
          </p:cNvSpPr>
          <p:nvPr/>
        </p:nvSpPr>
        <p:spPr bwMode="auto">
          <a:xfrm>
            <a:off x="4932000" y="5859027"/>
            <a:ext cx="360000" cy="360000"/>
          </a:xfrm>
          <a:prstGeom prst="rect">
            <a:avLst/>
          </a:prstGeom>
          <a:ln>
            <a:headEnd/>
            <a:tailEnd type="none" w="med" len="lg"/>
          </a:ln>
        </p:spPr>
        <p:style>
          <a:lnRef idx="2">
            <a:schemeClr val="dk1"/>
          </a:lnRef>
          <a:fillRef idx="1">
            <a:schemeClr val="lt1"/>
          </a:fillRef>
          <a:effectRef idx="0">
            <a:schemeClr val="dk1"/>
          </a:effectRef>
          <a:fontRef idx="minor">
            <a:schemeClr val="dk1"/>
          </a:fontRef>
        </p:style>
        <p:txBody>
          <a:bodyPr wrap="none" lIns="93600" tIns="46800" rIns="93600" bIns="46800" anchor="ctr"/>
          <a:lstStyle/>
          <a:p>
            <a:pPr algn="ctr"/>
            <a:endParaRPr lang="en-US" altLang="ja-JP" sz="1600" dirty="0">
              <a:latin typeface="+mn-lt"/>
              <a:ea typeface="+mn-ea"/>
            </a:endParaRPr>
          </a:p>
        </p:txBody>
      </p:sp>
      <p:cxnSp>
        <p:nvCxnSpPr>
          <p:cNvPr id="33" name="直線コネクタ 32"/>
          <p:cNvCxnSpPr>
            <a:stCxn id="35" idx="3"/>
            <a:endCxn id="29" idx="1"/>
          </p:cNvCxnSpPr>
          <p:nvPr/>
        </p:nvCxnSpPr>
        <p:spPr bwMode="auto">
          <a:xfrm flipV="1">
            <a:off x="2591978" y="603902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871970" y="585902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I4: and</a:t>
            </a:r>
            <a:endParaRPr lang="ja-JP" altLang="en-US" sz="1600" dirty="0">
              <a:solidFill>
                <a:schemeClr val="tx1">
                  <a:lumMod val="75000"/>
                  <a:lumOff val="25000"/>
                </a:schemeClr>
              </a:solidFill>
            </a:endParaRPr>
          </a:p>
        </p:txBody>
      </p:sp>
      <p:sp>
        <p:nvSpPr>
          <p:cNvPr id="36" name="下矢印 35"/>
          <p:cNvSpPr/>
          <p:nvPr/>
        </p:nvSpPr>
        <p:spPr bwMode="auto">
          <a:xfrm>
            <a:off x="5562011" y="5499023"/>
            <a:ext cx="630007" cy="1080012"/>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フラッシュ</a:t>
            </a:r>
          </a:p>
        </p:txBody>
      </p:sp>
    </p:spTree>
    <p:extLst>
      <p:ext uri="{BB962C8B-B14F-4D97-AF65-F5344CB8AC3E}">
        <p14:creationId xmlns:p14="http://schemas.microsoft.com/office/powerpoint/2010/main" val="36254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out-of-order </a:t>
            </a:r>
            <a:r>
              <a:rPr kumimoji="1" lang="ja-JP" altLang="en-US" dirty="0"/>
              <a:t>発行</a:t>
            </a:r>
            <a:r>
              <a:rPr kumimoji="1" lang="en-US" altLang="ja-JP" dirty="0"/>
              <a:t>/out-of-order </a:t>
            </a:r>
            <a:r>
              <a:rPr kumimoji="1" lang="ja-JP" altLang="en-US" dirty="0"/>
              <a:t>完了の場合</a:t>
            </a:r>
          </a:p>
        </p:txBody>
      </p:sp>
      <p:sp>
        <p:nvSpPr>
          <p:cNvPr id="4" name="テキスト プレースホルダー 3"/>
          <p:cNvSpPr>
            <a:spLocks noGrp="1"/>
          </p:cNvSpPr>
          <p:nvPr>
            <p:ph type="body" sz="quarter" idx="10"/>
          </p:nvPr>
        </p:nvSpPr>
        <p:spPr>
          <a:xfrm>
            <a:off x="611956" y="1088974"/>
            <a:ext cx="8280092" cy="3600039"/>
          </a:xfrm>
        </p:spPr>
        <p:txBody>
          <a:bodyPr/>
          <a:lstStyle/>
          <a:p>
            <a:r>
              <a:rPr kumimoji="1" lang="ja-JP" altLang="en-US" dirty="0"/>
              <a:t>命令の実行順序はプログラム順とは無関係</a:t>
            </a:r>
            <a:endParaRPr kumimoji="1" lang="en-US" altLang="ja-JP" dirty="0"/>
          </a:p>
          <a:p>
            <a:pPr lvl="1"/>
            <a:r>
              <a:rPr lang="ja-JP" altLang="en-US" dirty="0">
                <a:latin typeface="Consolas" panose="020B0609020204030204" pitchFamily="49" charset="0"/>
              </a:rPr>
              <a:t>下の場合，</a:t>
            </a:r>
            <a:r>
              <a:rPr lang="en-US" altLang="ja-JP" dirty="0">
                <a:latin typeface="Consolas" panose="020B0609020204030204" pitchFamily="49" charset="0"/>
              </a:rPr>
              <a:t>I1 </a:t>
            </a:r>
            <a:r>
              <a:rPr lang="ja-JP" altLang="en-US" dirty="0">
                <a:latin typeface="Consolas" panose="020B0609020204030204" pitchFamily="49" charset="0"/>
              </a:rPr>
              <a:t>→ </a:t>
            </a:r>
            <a:r>
              <a:rPr lang="en-US" altLang="ja-JP" dirty="0">
                <a:latin typeface="Consolas" panose="020B0609020204030204" pitchFamily="49" charset="0"/>
              </a:rPr>
              <a:t>I3 </a:t>
            </a:r>
            <a:r>
              <a:rPr lang="ja-JP" altLang="en-US" dirty="0">
                <a:latin typeface="Consolas" panose="020B0609020204030204" pitchFamily="49" charset="0"/>
              </a:rPr>
              <a:t>→ </a:t>
            </a:r>
            <a:r>
              <a:rPr lang="en-US" altLang="ja-JP" dirty="0">
                <a:latin typeface="Consolas" panose="020B0609020204030204" pitchFamily="49" charset="0"/>
              </a:rPr>
              <a:t>I2 </a:t>
            </a:r>
            <a:r>
              <a:rPr lang="ja-JP" altLang="en-US" dirty="0">
                <a:latin typeface="Consolas" panose="020B0609020204030204" pitchFamily="49" charset="0"/>
              </a:rPr>
              <a:t>の順で実行</a:t>
            </a:r>
            <a:endParaRPr lang="en-US" altLang="ja-JP" dirty="0">
              <a:latin typeface="Consolas" panose="020B0609020204030204" pitchFamily="49" charset="0"/>
            </a:endParaRPr>
          </a:p>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がそれぞれ例外を発生させた場合，どうなるのか？</a:t>
            </a:r>
            <a:endParaRPr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で例外ハンドラに飛ぶべき</a:t>
            </a:r>
            <a:endParaRPr kumimoji="1" lang="en-US" altLang="ja-JP" dirty="0">
              <a:latin typeface="Consolas" panose="020B0609020204030204" pitchFamily="49" charset="0"/>
            </a:endParaRPr>
          </a:p>
          <a:p>
            <a:pPr lvl="1"/>
            <a:r>
              <a:rPr kumimoji="1" lang="ja-JP" altLang="en-US" dirty="0"/>
              <a:t>しかしそれは </a:t>
            </a:r>
            <a:r>
              <a:rPr lang="en-US" altLang="ja-JP" dirty="0">
                <a:latin typeface="Consolas" panose="020B0609020204030204" pitchFamily="49" charset="0"/>
              </a:rPr>
              <a:t>I3 </a:t>
            </a:r>
            <a:r>
              <a:rPr lang="ja-JP" altLang="en-US" dirty="0">
                <a:latin typeface="Consolas" panose="020B0609020204030204" pitchFamily="49" charset="0"/>
              </a:rPr>
              <a:t>実行のタイミングではわからない</a:t>
            </a:r>
            <a:endParaRPr lang="en-US" altLang="ja-JP" dirty="0">
              <a:latin typeface="Consolas" panose="020B0609020204030204" pitchFamily="49" charset="0"/>
            </a:endParaRPr>
          </a:p>
          <a:p>
            <a:pPr lvl="1"/>
            <a:r>
              <a:rPr kumimoji="1" lang="ja-JP" altLang="en-US" dirty="0"/>
              <a:t>プログラム順に実行したときと同じ結果になる必要がある</a:t>
            </a:r>
          </a:p>
        </p:txBody>
      </p:sp>
      <p:cxnSp>
        <p:nvCxnSpPr>
          <p:cNvPr id="5" name="直線コネクタ 4"/>
          <p:cNvCxnSpPr>
            <a:endCxn id="10" idx="1"/>
          </p:cNvCxnSpPr>
          <p:nvPr/>
        </p:nvCxnSpPr>
        <p:spPr bwMode="auto">
          <a:xfrm flipV="1">
            <a:off x="2771976" y="5679025"/>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6" name="直線コネクタ 5"/>
          <p:cNvCxnSpPr/>
          <p:nvPr/>
        </p:nvCxnSpPr>
        <p:spPr bwMode="auto">
          <a:xfrm>
            <a:off x="2771976" y="5229022"/>
            <a:ext cx="720080" cy="0"/>
          </a:xfrm>
          <a:prstGeom prst="line">
            <a:avLst/>
          </a:prstGeom>
          <a:noFill/>
          <a:ln w="9525" cap="flat" cmpd="sng" algn="ctr">
            <a:solidFill>
              <a:schemeClr val="tx1"/>
            </a:solidFill>
            <a:prstDash val="dash"/>
            <a:round/>
            <a:headEnd type="none" w="med" len="med"/>
            <a:tailEnd type="none" w="med" len="med"/>
          </a:ln>
          <a:effectLst/>
        </p:spPr>
      </p:cxnSp>
      <p:sp>
        <p:nvSpPr>
          <p:cNvPr id="7" name="Rectangle 69"/>
          <p:cNvSpPr>
            <a:spLocks noChangeArrowheads="1"/>
          </p:cNvSpPr>
          <p:nvPr/>
        </p:nvSpPr>
        <p:spPr bwMode="auto">
          <a:xfrm>
            <a:off x="3311982" y="504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 name="Rectangle 70"/>
          <p:cNvSpPr>
            <a:spLocks noChangeArrowheads="1"/>
          </p:cNvSpPr>
          <p:nvPr/>
        </p:nvSpPr>
        <p:spPr bwMode="auto">
          <a:xfrm>
            <a:off x="3761987" y="5049020"/>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 name="Rectangle 71"/>
          <p:cNvSpPr>
            <a:spLocks noChangeArrowheads="1"/>
          </p:cNvSpPr>
          <p:nvPr/>
        </p:nvSpPr>
        <p:spPr bwMode="auto">
          <a:xfrm>
            <a:off x="466200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10" name="Rectangle 69"/>
          <p:cNvSpPr>
            <a:spLocks noChangeArrowheads="1"/>
          </p:cNvSpPr>
          <p:nvPr/>
        </p:nvSpPr>
        <p:spPr bwMode="auto">
          <a:xfrm>
            <a:off x="3761987" y="549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4211996" y="5499025"/>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2" name="Rectangle 71"/>
          <p:cNvSpPr>
            <a:spLocks noChangeArrowheads="1"/>
          </p:cNvSpPr>
          <p:nvPr/>
        </p:nvSpPr>
        <p:spPr bwMode="auto">
          <a:xfrm>
            <a:off x="6462021" y="5499025"/>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3"/>
          <p:cNvSpPr>
            <a:spLocks noChangeArrowheads="1"/>
          </p:cNvSpPr>
          <p:nvPr/>
        </p:nvSpPr>
        <p:spPr bwMode="auto">
          <a:xfrm>
            <a:off x="6912026" y="5499025"/>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4" name="Rectangle 69"/>
          <p:cNvSpPr>
            <a:spLocks noChangeArrowheads="1"/>
          </p:cNvSpPr>
          <p:nvPr/>
        </p:nvSpPr>
        <p:spPr bwMode="auto">
          <a:xfrm>
            <a:off x="4211996" y="594903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 name="Rectangle 70"/>
          <p:cNvSpPr>
            <a:spLocks noChangeArrowheads="1"/>
          </p:cNvSpPr>
          <p:nvPr/>
        </p:nvSpPr>
        <p:spPr bwMode="auto">
          <a:xfrm>
            <a:off x="4661997" y="594902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 name="Rectangle 71"/>
          <p:cNvSpPr>
            <a:spLocks noChangeArrowheads="1"/>
          </p:cNvSpPr>
          <p:nvPr/>
        </p:nvSpPr>
        <p:spPr bwMode="auto">
          <a:xfrm>
            <a:off x="5562011" y="594902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7" name="Rectangle 73"/>
          <p:cNvSpPr>
            <a:spLocks noChangeArrowheads="1"/>
          </p:cNvSpPr>
          <p:nvPr/>
        </p:nvSpPr>
        <p:spPr bwMode="auto">
          <a:xfrm>
            <a:off x="6012016" y="5949028"/>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8" name="直線コネクタ 17"/>
          <p:cNvCxnSpPr>
            <a:endCxn id="14" idx="1"/>
          </p:cNvCxnSpPr>
          <p:nvPr/>
        </p:nvCxnSpPr>
        <p:spPr bwMode="auto">
          <a:xfrm flipV="1">
            <a:off x="2771976" y="6129030"/>
            <a:ext cx="1440020" cy="2"/>
          </a:xfrm>
          <a:prstGeom prst="line">
            <a:avLst/>
          </a:prstGeom>
          <a:noFill/>
          <a:ln w="9525" cap="flat" cmpd="sng" algn="ctr">
            <a:solidFill>
              <a:schemeClr val="tx1"/>
            </a:solidFill>
            <a:prstDash val="dash"/>
            <a:round/>
            <a:headEnd type="none" w="med" len="med"/>
            <a:tailEnd type="none" w="med" len="med"/>
          </a:ln>
          <a:effectLst/>
        </p:spPr>
      </p:cxnSp>
      <p:sp>
        <p:nvSpPr>
          <p:cNvPr id="19" name="Rectangle 73"/>
          <p:cNvSpPr>
            <a:spLocks noChangeArrowheads="1"/>
          </p:cNvSpPr>
          <p:nvPr/>
        </p:nvSpPr>
        <p:spPr bwMode="auto">
          <a:xfrm>
            <a:off x="6462021" y="5049020"/>
            <a:ext cx="360000" cy="3600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71"/>
          <p:cNvSpPr>
            <a:spLocks noChangeArrowheads="1"/>
          </p:cNvSpPr>
          <p:nvPr/>
        </p:nvSpPr>
        <p:spPr bwMode="auto">
          <a:xfrm>
            <a:off x="511200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562011"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2" name="Rectangle 71"/>
          <p:cNvSpPr>
            <a:spLocks noChangeArrowheads="1"/>
          </p:cNvSpPr>
          <p:nvPr/>
        </p:nvSpPr>
        <p:spPr bwMode="auto">
          <a:xfrm>
            <a:off x="6012016" y="5049020"/>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0"/>
          <p:cNvSpPr>
            <a:spLocks noChangeArrowheads="1"/>
          </p:cNvSpPr>
          <p:nvPr/>
        </p:nvSpPr>
        <p:spPr bwMode="auto">
          <a:xfrm>
            <a:off x="4211992" y="5049020"/>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4" name="Rectangle 70"/>
          <p:cNvSpPr>
            <a:spLocks noChangeArrowheads="1"/>
          </p:cNvSpPr>
          <p:nvPr/>
        </p:nvSpPr>
        <p:spPr bwMode="auto">
          <a:xfrm>
            <a:off x="6012012" y="5499025"/>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5" name="Rectangle 70"/>
          <p:cNvSpPr>
            <a:spLocks noChangeArrowheads="1"/>
          </p:cNvSpPr>
          <p:nvPr/>
        </p:nvSpPr>
        <p:spPr bwMode="auto">
          <a:xfrm>
            <a:off x="5112002" y="5949028"/>
            <a:ext cx="360000" cy="3600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6" name="Rectangle 73"/>
          <p:cNvSpPr>
            <a:spLocks noChangeArrowheads="1"/>
          </p:cNvSpPr>
          <p:nvPr/>
        </p:nvSpPr>
        <p:spPr bwMode="auto">
          <a:xfrm>
            <a:off x="466200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112006"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5562011" y="549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正方形/長方形 28"/>
          <p:cNvSpPr/>
          <p:nvPr/>
        </p:nvSpPr>
        <p:spPr bwMode="auto">
          <a:xfrm>
            <a:off x="2051968" y="504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ld</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0" name="正方形/長方形 29"/>
          <p:cNvSpPr/>
          <p:nvPr/>
        </p:nvSpPr>
        <p:spPr bwMode="auto">
          <a:xfrm>
            <a:off x="2051968" y="549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
        <p:nvSpPr>
          <p:cNvPr id="31" name="正方形/長方形 30"/>
          <p:cNvSpPr/>
          <p:nvPr/>
        </p:nvSpPr>
        <p:spPr bwMode="auto">
          <a:xfrm>
            <a:off x="2051968" y="594903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a:t>
            </a:r>
            <a:r>
              <a:rPr lang="en-US" altLang="ja-JP" sz="1600" dirty="0" err="1">
                <a:solidFill>
                  <a:schemeClr val="tx1">
                    <a:lumMod val="75000"/>
                    <a:lumOff val="25000"/>
                  </a:schemeClr>
                </a:solidFill>
                <a:latin typeface="Consolas" panose="020B0609020204030204" pitchFamily="49" charset="0"/>
              </a:rPr>
              <a:t>ld</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830682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リオーダ・バッファ（</a:t>
            </a:r>
            <a:r>
              <a:rPr kumimoji="1" lang="en-US" altLang="ja-JP" dirty="0"/>
              <a:t>ROB: re-order buffer</a:t>
            </a:r>
            <a:r>
              <a:rPr kumimoji="1" lang="ja-JP" altLang="en-US" dirty="0"/>
              <a:t>）</a:t>
            </a:r>
          </a:p>
        </p:txBody>
      </p:sp>
      <p:sp>
        <p:nvSpPr>
          <p:cNvPr id="3" name="テキスト プレースホルダー 2"/>
          <p:cNvSpPr>
            <a:spLocks noGrp="1"/>
          </p:cNvSpPr>
          <p:nvPr>
            <p:ph type="body" sz="quarter" idx="10"/>
          </p:nvPr>
        </p:nvSpPr>
        <p:spPr>
          <a:xfrm>
            <a:off x="611956" y="4779015"/>
            <a:ext cx="8280092" cy="1439709"/>
          </a:xfrm>
        </p:spPr>
        <p:txBody>
          <a:bodyPr/>
          <a:lstStyle/>
          <a:p>
            <a:r>
              <a:rPr kumimoji="1" lang="ja-JP" altLang="en-US" dirty="0"/>
              <a:t>バックエンドの後ろにリオーダ・バッファ（</a:t>
            </a:r>
            <a:r>
              <a:rPr kumimoji="1" lang="en-US" altLang="ja-JP" dirty="0"/>
              <a:t>ROB</a:t>
            </a:r>
            <a:r>
              <a:rPr kumimoji="1" lang="ja-JP" altLang="en-US" dirty="0"/>
              <a:t>）を追加</a:t>
            </a:r>
            <a:endParaRPr kumimoji="1" lang="en-US" altLang="ja-JP" dirty="0"/>
          </a:p>
          <a:p>
            <a:pPr lvl="1"/>
            <a:r>
              <a:rPr lang="ja-JP" altLang="en-US" dirty="0"/>
              <a:t>バックエンドで完了した命令は </a:t>
            </a:r>
            <a:r>
              <a:rPr lang="en-US" altLang="ja-JP" dirty="0"/>
              <a:t>ROB </a:t>
            </a:r>
            <a:r>
              <a:rPr lang="ja-JP" altLang="en-US" dirty="0" err="1"/>
              <a:t>に完</a:t>
            </a:r>
            <a:r>
              <a:rPr lang="ja-JP" altLang="en-US" dirty="0"/>
              <a:t>了した印をつけていく</a:t>
            </a:r>
            <a:endParaRPr lang="en-US" altLang="ja-JP" dirty="0"/>
          </a:p>
          <a:p>
            <a:pPr lvl="1"/>
            <a:r>
              <a:rPr kumimoji="1" lang="ja-JP" altLang="en-US" dirty="0"/>
              <a:t>コミット・パイプで </a:t>
            </a:r>
            <a:r>
              <a:rPr kumimoji="1" lang="en-US" altLang="ja-JP" dirty="0"/>
              <a:t>in-order </a:t>
            </a:r>
            <a:r>
              <a:rPr kumimoji="1" lang="ja-JP" altLang="en-US" dirty="0"/>
              <a:t>に印を読み出し，例外を反映</a:t>
            </a:r>
            <a:endParaRPr kumimoji="1" lang="en-US" altLang="ja-JP" dirty="0"/>
          </a:p>
          <a:p>
            <a:pPr lvl="1"/>
            <a:r>
              <a:rPr lang="ja-JP" altLang="en-US" dirty="0"/>
              <a:t>（上記のバックエンド</a:t>
            </a:r>
            <a:r>
              <a:rPr lang="en-US" altLang="ja-JP" dirty="0"/>
              <a:t>/</a:t>
            </a:r>
            <a:r>
              <a:rPr lang="ja-JP" altLang="en-US" dirty="0"/>
              <a:t>コミット・パイプをそれぞれ</a:t>
            </a:r>
            <a:br>
              <a:rPr lang="en-US" altLang="ja-JP" dirty="0"/>
            </a:br>
            <a:r>
              <a:rPr lang="ja-JP" altLang="en-US" dirty="0"/>
              <a:t>　実行コア</a:t>
            </a:r>
            <a:r>
              <a:rPr lang="en-US" altLang="ja-JP" dirty="0"/>
              <a:t>/</a:t>
            </a:r>
            <a:r>
              <a:rPr lang="ja-JP" altLang="en-US" dirty="0"/>
              <a:t>バックエンド と呼ぶ文献もある）</a:t>
            </a:r>
            <a:endParaRPr kumimoji="1" lang="en-US" altLang="ja-JP" dirty="0"/>
          </a:p>
          <a:p>
            <a:r>
              <a:rPr kumimoji="1" lang="ja-JP" altLang="en-US" dirty="0">
                <a:solidFill>
                  <a:schemeClr val="accent5"/>
                </a:solidFill>
              </a:rPr>
              <a:t>コミット（</a:t>
            </a:r>
            <a:r>
              <a:rPr kumimoji="1" lang="en-US" altLang="ja-JP" dirty="0">
                <a:solidFill>
                  <a:schemeClr val="accent5"/>
                </a:solidFill>
              </a:rPr>
              <a:t>commit</a:t>
            </a:r>
            <a:r>
              <a:rPr kumimoji="1" lang="ja-JP" altLang="en-US" dirty="0">
                <a:solidFill>
                  <a:schemeClr val="accent5"/>
                </a:solidFill>
              </a:rPr>
              <a:t>）：実行を確定させる操作</a:t>
            </a:r>
            <a:endParaRPr kumimoji="1" lang="en-US" altLang="ja-JP" dirty="0">
              <a:solidFill>
                <a:schemeClr val="accent5"/>
              </a:solidFill>
            </a:endParaRPr>
          </a:p>
          <a:p>
            <a:pPr lvl="1"/>
            <a:endParaRPr kumimoji="1" lang="ja-JP" altLang="en-US" dirty="0"/>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endParaRPr kumimoji="1" lang="en-US" altLang="ja-JP" dirty="0">
              <a:solidFill>
                <a:schemeClr val="accent5"/>
              </a:solidFill>
              <a:latin typeface="Arial Narrow" panose="020B0606020202030204" pitchFamily="34" charset="0"/>
            </a:endParaRPr>
          </a:p>
          <a:p>
            <a:r>
              <a:rPr lang="en-US" altLang="ja-JP" dirty="0">
                <a:solidFill>
                  <a:schemeClr val="accent5"/>
                </a:solidFill>
              </a:rPr>
              <a:t>in-order</a:t>
            </a:r>
            <a:endParaRPr kumimoji="1" lang="ja-JP" altLang="en-US" dirty="0">
              <a:solidFill>
                <a:schemeClr val="accent5"/>
              </a:solidFill>
            </a:endParaRPr>
          </a:p>
        </p:txBody>
      </p:sp>
      <p:cxnSp>
        <p:nvCxnSpPr>
          <p:cNvPr id="23" name="直線矢印コネクタ 22"/>
          <p:cNvCxnSpPr/>
          <p:nvPr/>
        </p:nvCxnSpPr>
        <p:spPr bwMode="auto">
          <a:xfrm flipH="1">
            <a:off x="2861838" y="3068996"/>
            <a:ext cx="2880175"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バックエンド</a:t>
            </a:r>
            <a:br>
              <a:rPr kumimoji="1" lang="en-US" altLang="ja-JP" dirty="0">
                <a:solidFill>
                  <a:schemeClr val="accent5"/>
                </a:solidFill>
              </a:rPr>
            </a:br>
            <a:r>
              <a:rPr kumimoji="1" lang="en-US" altLang="ja-JP" dirty="0">
                <a:solidFill>
                  <a:schemeClr val="accent5"/>
                </a:solidFill>
              </a:rPr>
              <a:t>out-of-order</a:t>
            </a:r>
            <a:endParaRPr kumimoji="1" lang="ja-JP" altLang="en-US" dirty="0">
              <a:solidFill>
                <a:schemeClr val="accent5"/>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正方形/長方形 30"/>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6"/>
                </a:solidFill>
                <a:latin typeface="+mn-ea"/>
              </a:rPr>
              <a:t>ROB</a:t>
            </a:r>
            <a:endParaRPr kumimoji="1" lang="ja-JP" altLang="en-US" b="1" dirty="0">
              <a:solidFill>
                <a:schemeClr val="accent6"/>
              </a:solidFill>
              <a:latin typeface="+mn-ea"/>
            </a:endParaRPr>
          </a:p>
        </p:txBody>
      </p:sp>
      <p:cxnSp>
        <p:nvCxnSpPr>
          <p:cNvPr id="32" name="直線矢印コネクタ 31"/>
          <p:cNvCxnSpPr/>
          <p:nvPr/>
        </p:nvCxnSpPr>
        <p:spPr bwMode="auto">
          <a:xfrm flipH="1">
            <a:off x="6822027" y="3068996"/>
            <a:ext cx="1710017"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3" name="角丸四角形吹き出し 32"/>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accent5"/>
                </a:solidFill>
              </a:rPr>
              <a:t>コミット・パイプ</a:t>
            </a:r>
            <a:br>
              <a:rPr kumimoji="1" lang="en-US" altLang="ja-JP" dirty="0">
                <a:solidFill>
                  <a:schemeClr val="accent5"/>
                </a:solidFill>
              </a:rPr>
            </a:br>
            <a:r>
              <a:rPr kumimoji="1" lang="en-US" altLang="ja-JP" dirty="0">
                <a:solidFill>
                  <a:schemeClr val="accent5"/>
                </a:solidFill>
              </a:rPr>
              <a:t>in-order</a:t>
            </a:r>
            <a:endParaRPr kumimoji="1" lang="ja-JP" altLang="en-US" dirty="0">
              <a:solidFill>
                <a:schemeClr val="accent5"/>
              </a:solidFill>
            </a:endParaRPr>
          </a:p>
        </p:txBody>
      </p:sp>
      <p:sp>
        <p:nvSpPr>
          <p:cNvPr id="35" name="角丸四角形 34"/>
          <p:cNvSpPr/>
          <p:nvPr/>
        </p:nvSpPr>
        <p:spPr bwMode="auto">
          <a:xfrm>
            <a:off x="4752002"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36" name="角丸四角形 35"/>
          <p:cNvSpPr/>
          <p:nvPr/>
        </p:nvSpPr>
        <p:spPr bwMode="auto">
          <a:xfrm>
            <a:off x="3401987" y="216898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37" name="角丸四角形 36"/>
          <p:cNvSpPr/>
          <p:nvPr/>
        </p:nvSpPr>
        <p:spPr bwMode="auto">
          <a:xfrm>
            <a:off x="2141973" y="2438989"/>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405020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の中身</a:t>
            </a:r>
          </a:p>
        </p:txBody>
      </p:sp>
      <p:sp>
        <p:nvSpPr>
          <p:cNvPr id="3" name="テキスト プレースホルダー 2"/>
          <p:cNvSpPr>
            <a:spLocks noGrp="1"/>
          </p:cNvSpPr>
          <p:nvPr>
            <p:ph type="body" sz="quarter" idx="10"/>
          </p:nvPr>
        </p:nvSpPr>
        <p:spPr/>
        <p:txBody>
          <a:bodyPr/>
          <a:lstStyle/>
          <a:p>
            <a:r>
              <a:rPr kumimoji="1" lang="en-US" altLang="ja-JP" dirty="0"/>
              <a:t>ROB</a:t>
            </a:r>
            <a:r>
              <a:rPr kumimoji="1" lang="ja-JP" altLang="en-US" dirty="0"/>
              <a:t>：</a:t>
            </a:r>
            <a:endParaRPr kumimoji="1" lang="en-US" altLang="ja-JP" dirty="0"/>
          </a:p>
          <a:p>
            <a:pPr lvl="1"/>
            <a:r>
              <a:rPr kumimoji="1" lang="ja-JP" altLang="en-US" dirty="0"/>
              <a:t>プログラム順にエントリが確保される </a:t>
            </a:r>
            <a:r>
              <a:rPr kumimoji="1" lang="en-US" altLang="ja-JP" dirty="0"/>
              <a:t>FIFO</a:t>
            </a:r>
          </a:p>
          <a:p>
            <a:r>
              <a:rPr kumimoji="1" lang="ja-JP" altLang="en-US" dirty="0"/>
              <a:t>内部にあるフィールド</a:t>
            </a:r>
            <a:endParaRPr kumimoji="1"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kumimoji="1" lang="ja-JP" altLang="en-US" dirty="0"/>
              <a:t>例外コード</a:t>
            </a:r>
            <a:endParaRPr kumimoji="1" lang="en-US" altLang="ja-JP" dirty="0"/>
          </a:p>
          <a:p>
            <a:pPr lvl="2"/>
            <a:r>
              <a:rPr kumimoji="1" lang="ja-JP" altLang="en-US" dirty="0"/>
              <a:t>例外を発生させた場合は，その種類を書く</a:t>
            </a:r>
            <a:endParaRPr kumimoji="1" lang="en-US" altLang="ja-JP" dirty="0"/>
          </a:p>
          <a:p>
            <a:pPr marL="817200" lvl="1" indent="-457200">
              <a:buFont typeface="+mj-lt"/>
              <a:buAutoNum type="arabicPeriod"/>
            </a:pPr>
            <a:r>
              <a:rPr kumimoji="1" lang="ja-JP" altLang="en-US" dirty="0"/>
              <a:t>その命令の</a:t>
            </a:r>
            <a:r>
              <a:rPr kumimoji="1" lang="en-US" altLang="ja-JP" dirty="0"/>
              <a:t>PC or </a:t>
            </a:r>
            <a:r>
              <a:rPr kumimoji="1" lang="ja-JP" altLang="en-US" dirty="0"/>
              <a:t>分岐先ターゲット</a:t>
            </a:r>
            <a:endParaRPr kumimoji="1" lang="en-US" altLang="ja-JP" dirty="0"/>
          </a:p>
          <a:p>
            <a:pPr lvl="2"/>
            <a:r>
              <a:rPr lang="ja-JP" altLang="en-US" dirty="0"/>
              <a:t>どっちを入れるかは例外の種類次第</a:t>
            </a:r>
            <a:endParaRPr kumimoji="1" lang="ja-JP" altLang="en-US" dirty="0"/>
          </a:p>
        </p:txBody>
      </p:sp>
    </p:spTree>
    <p:extLst>
      <p:ext uri="{BB962C8B-B14F-4D97-AF65-F5344CB8AC3E}">
        <p14:creationId xmlns:p14="http://schemas.microsoft.com/office/powerpoint/2010/main" val="1003305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の動作（１）</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a:t>バックエンド側</a:t>
            </a:r>
            <a:endParaRPr kumimoji="1" lang="en-US" altLang="ja-JP" dirty="0"/>
          </a:p>
          <a:p>
            <a:pPr lvl="1"/>
            <a:r>
              <a:rPr lang="ja-JP" altLang="en-US" dirty="0"/>
              <a:t>各命令はプログラム順に </a:t>
            </a:r>
            <a:r>
              <a:rPr kumimoji="1" lang="en-US" altLang="ja-JP" dirty="0"/>
              <a:t>ROB </a:t>
            </a:r>
            <a:r>
              <a:rPr kumimoji="1" lang="ja-JP" altLang="en-US" dirty="0"/>
              <a:t>のエントリを確保</a:t>
            </a:r>
            <a:endParaRPr kumimoji="1" lang="en-US" altLang="ja-JP" dirty="0"/>
          </a:p>
          <a:p>
            <a:pPr lvl="1"/>
            <a:r>
              <a:rPr kumimoji="1" lang="ja-JP" altLang="en-US" dirty="0"/>
              <a:t>バックエンドで完了した命令は </a:t>
            </a:r>
            <a:r>
              <a:rPr kumimoji="1" lang="en-US" altLang="ja-JP" dirty="0"/>
              <a:t>out-of-order </a:t>
            </a:r>
            <a:r>
              <a:rPr kumimoji="1" lang="ja-JP" altLang="en-US" dirty="0"/>
              <a:t>に </a:t>
            </a:r>
            <a:r>
              <a:rPr kumimoji="1" lang="en-US" altLang="ja-JP" dirty="0"/>
              <a:t>ROB </a:t>
            </a:r>
            <a:r>
              <a:rPr kumimoji="1" lang="ja-JP" altLang="en-US" dirty="0"/>
              <a:t>に書き込む</a:t>
            </a:r>
            <a:endParaRPr kumimoji="1" lang="en-US" altLang="ja-JP" dirty="0"/>
          </a:p>
          <a:p>
            <a:r>
              <a:rPr kumimoji="1" lang="ja-JP" altLang="en-US" dirty="0"/>
              <a:t>コミット・パイプ側</a:t>
            </a:r>
            <a:endParaRPr kumimoji="1"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I1</a:t>
            </a:r>
            <a:endParaRPr kumimoji="1" lang="ja-JP" altLang="en-US" sz="1600" b="1"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I2</a:t>
            </a:r>
            <a:endParaRPr kumimoji="1" lang="ja-JP" altLang="en-US" sz="1600" b="1"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I3</a:t>
            </a:r>
            <a:endParaRPr kumimoji="1" lang="ja-JP" altLang="en-US" sz="1600" b="1"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a:extLst>
              <a:ext uri="{FF2B5EF4-FFF2-40B4-BE49-F238E27FC236}">
                <a16:creationId xmlns:a16="http://schemas.microsoft.com/office/drawing/2014/main" id="{1CC4A9BC-E3D7-4A56-A4F1-5B666DB32459}"/>
              </a:ext>
            </a:extLst>
          </p:cNvPr>
          <p:cNvSpPr/>
          <p:nvPr/>
        </p:nvSpPr>
        <p:spPr bwMode="auto">
          <a:xfrm>
            <a:off x="1511966" y="2258987"/>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6"/>
                </a:solidFill>
                <a:latin typeface="+mn-ea"/>
              </a:rPr>
              <a:t>プログラム順</a:t>
            </a:r>
          </a:p>
        </p:txBody>
      </p:sp>
    </p:spTree>
    <p:extLst>
      <p:ext uri="{BB962C8B-B14F-4D97-AF65-F5344CB8AC3E}">
        <p14:creationId xmlns:p14="http://schemas.microsoft.com/office/powerpoint/2010/main" val="3106629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の動作（２）</a:t>
            </a:r>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en-US" altLang="ja-JP" dirty="0">
                <a:latin typeface="Consolas" panose="020B0609020204030204" pitchFamily="49" charset="0"/>
              </a:rPr>
              <a:t>I1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正常完了したので，完了フラグに１を書く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1746934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の動作（３）</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I3 </a:t>
            </a:r>
            <a:r>
              <a:rPr kumimoji="1" lang="ja-JP" altLang="en-US" dirty="0" err="1">
                <a:latin typeface="Consolas" panose="020B0609020204030204" pitchFamily="49" charset="0"/>
              </a:rPr>
              <a:t>が完</a:t>
            </a:r>
            <a:r>
              <a:rPr kumimoji="1" lang="ja-JP" altLang="en-US" dirty="0">
                <a:latin typeface="Consolas" panose="020B0609020204030204" pitchFamily="49" charset="0"/>
              </a:rPr>
              <a:t>了したので，</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に書き込みを行う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完了フラグに１を書く</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例外を発生させていたので，その種類と自分の </a:t>
            </a:r>
            <a:r>
              <a:rPr kumimoji="1" lang="en-US" altLang="ja-JP" dirty="0">
                <a:latin typeface="Consolas" panose="020B0609020204030204" pitchFamily="49" charset="0"/>
              </a:rPr>
              <a:t>PC </a:t>
            </a:r>
            <a:r>
              <a:rPr kumimoji="1" lang="ja-JP" altLang="en-US" dirty="0">
                <a:latin typeface="Consolas" panose="020B0609020204030204" pitchFamily="49" charset="0"/>
              </a:rPr>
              <a:t>も書く</a:t>
            </a:r>
            <a:endParaRPr kumimoji="1" lang="en-US" altLang="ja-JP" dirty="0">
              <a:latin typeface="Consolas" panose="020B0609020204030204" pitchFamily="49" charset="0"/>
            </a:endParaRPr>
          </a:p>
          <a:p>
            <a:pPr lvl="1"/>
            <a:endParaRPr kumimoji="1" lang="ja-JP" altLang="en-US"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132600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ﾚｲｶﾞｲﾈ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6"/>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br>
              <a:rPr kumimoji="1" lang="en-US" altLang="ja-JP" sz="1100" b="1" dirty="0">
                <a:solidFill>
                  <a:schemeClr val="accent6"/>
                </a:solidFill>
                <a:latin typeface="+mn-ea"/>
              </a:rPr>
            </a:br>
            <a:r>
              <a:rPr kumimoji="1" lang="ja-JP" altLang="en-US" sz="1100" b="1" dirty="0">
                <a:solidFill>
                  <a:schemeClr val="accent6"/>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6"/>
                </a:solidFill>
                <a:latin typeface="+mn-ea"/>
              </a:rPr>
              <a:t>I3 </a:t>
            </a:r>
            <a:r>
              <a:rPr kumimoji="1" lang="ja-JP" altLang="en-US" sz="1400" b="1" dirty="0">
                <a:solidFill>
                  <a:schemeClr val="accent6"/>
                </a:solidFill>
                <a:latin typeface="+mn-ea"/>
              </a:rPr>
              <a:t>の </a:t>
            </a:r>
            <a:r>
              <a:rPr kumimoji="1" lang="en-US" altLang="ja-JP" sz="1400" b="1" dirty="0">
                <a:solidFill>
                  <a:schemeClr val="accent6"/>
                </a:solidFill>
                <a:latin typeface="+mn-ea"/>
              </a:rPr>
              <a:t>PC</a:t>
            </a:r>
            <a:endParaRPr kumimoji="1" lang="ja-JP" altLang="en-US" sz="1400" b="1" dirty="0">
              <a:solidFill>
                <a:schemeClr val="accent6"/>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3051998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wakeup-select</a:t>
            </a:r>
            <a:r>
              <a:rPr kumimoji="1" lang="ja-JP" altLang="en-US" dirty="0"/>
              <a:t>や行列による発行キューの挙動はよく理解できた。聞き逃していたら大変申し訳ないのですが、現在広く使われている発行キューはどの動作方式が一番多いのでしょうか。</a:t>
            </a:r>
          </a:p>
          <a:p>
            <a:pPr lvl="1"/>
            <a:endParaRPr kumimoji="1" lang="en-US" altLang="ja-JP" dirty="0"/>
          </a:p>
          <a:p>
            <a:pPr lvl="1"/>
            <a:r>
              <a:rPr kumimoji="1" lang="ja-JP" altLang="en-US" dirty="0"/>
              <a:t>インテルと </a:t>
            </a:r>
            <a:r>
              <a:rPr kumimoji="1" lang="en-US" altLang="ja-JP" dirty="0"/>
              <a:t>IBM </a:t>
            </a:r>
            <a:r>
              <a:rPr kumimoji="1" lang="ja-JP" altLang="en-US" dirty="0"/>
              <a:t>は </a:t>
            </a:r>
            <a:r>
              <a:rPr kumimoji="1" lang="en-US" altLang="ja-JP" dirty="0"/>
              <a:t>Matrix</a:t>
            </a:r>
          </a:p>
          <a:p>
            <a:pPr lvl="1"/>
            <a:r>
              <a:rPr kumimoji="1" lang="ja-JP" altLang="en-US" dirty="0"/>
              <a:t>他はあまりわからないが，</a:t>
            </a:r>
            <a:r>
              <a:rPr kumimoji="1" lang="en-US" altLang="ja-JP" dirty="0"/>
              <a:t>Apple </a:t>
            </a:r>
            <a:r>
              <a:rPr kumimoji="1" lang="ja-JP" altLang="en-US" dirty="0"/>
              <a:t>は </a:t>
            </a:r>
            <a:r>
              <a:rPr kumimoji="1" lang="en-US" altLang="ja-JP" dirty="0"/>
              <a:t>CAM </a:t>
            </a:r>
            <a:r>
              <a:rPr kumimoji="1" lang="ja-JP" altLang="en-US" dirty="0"/>
              <a:t>の変形の特許をとっていたりする</a:t>
            </a:r>
            <a:endParaRPr kumimoji="1" lang="en-US" altLang="ja-JP" dirty="0"/>
          </a:p>
          <a:p>
            <a:pPr lvl="2"/>
            <a:r>
              <a:rPr lang="en-US" altLang="ja-JP" dirty="0"/>
              <a:t>Matrix </a:t>
            </a:r>
            <a:r>
              <a:rPr lang="ja-JP" altLang="en-US" dirty="0"/>
              <a:t>は回路量のオーダーが悪いので，巨大なスケジューラでは </a:t>
            </a:r>
            <a:r>
              <a:rPr lang="en-US" altLang="ja-JP" dirty="0"/>
              <a:t>CAM </a:t>
            </a:r>
            <a:r>
              <a:rPr lang="ja-JP" altLang="en-US" dirty="0"/>
              <a:t>が復権する可能性もあるかもしれない</a:t>
            </a:r>
            <a:endParaRPr lang="en-US" altLang="ja-JP" dirty="0"/>
          </a:p>
        </p:txBody>
      </p:sp>
    </p:spTree>
    <p:extLst>
      <p:ext uri="{BB962C8B-B14F-4D97-AF65-F5344CB8AC3E}">
        <p14:creationId xmlns:p14="http://schemas.microsoft.com/office/powerpoint/2010/main" val="80394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の動作（４）</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I1 </a:t>
            </a:r>
            <a:r>
              <a:rPr kumimoji="1" lang="ja-JP" altLang="en-US" dirty="0">
                <a:latin typeface="Consolas" panose="020B0609020204030204" pitchFamily="49" charset="0"/>
              </a:rPr>
              <a:t>に移動してきた</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直前の命令のコミットが終わった</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の完了フラグが１であるため，</a:t>
            </a:r>
            <a:r>
              <a:rPr lang="en-US" altLang="ja-JP" dirty="0">
                <a:latin typeface="Consolas" panose="020B0609020204030204" pitchFamily="49" charset="0"/>
              </a:rPr>
              <a:t>I1 </a:t>
            </a:r>
            <a:r>
              <a:rPr lang="ja-JP" altLang="en-US" dirty="0">
                <a:latin typeface="Consolas" panose="020B0609020204030204" pitchFamily="49" charset="0"/>
              </a:rPr>
              <a:t>をコミット</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a:t>
            </a:r>
            <a:r>
              <a:rPr kumimoji="1" lang="ja-JP" altLang="en-US" dirty="0">
                <a:latin typeface="Consolas" panose="020B0609020204030204" pitchFamily="49" charset="0"/>
              </a:rPr>
              <a:t>はバックエンドとは独立して並列に動作</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6" name="角丸四角形 15"/>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I3 </a:t>
            </a:r>
            <a:r>
              <a:rPr kumimoji="1" lang="ja-JP" altLang="en-US" sz="1600" dirty="0">
                <a:solidFill>
                  <a:schemeClr val="tx1">
                    <a:lumMod val="75000"/>
                    <a:lumOff val="25000"/>
                  </a:schemeClr>
                </a:solidFill>
                <a:latin typeface="+mn-ea"/>
              </a:rPr>
              <a:t>の</a:t>
            </a: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角丸四角形 46"/>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23394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コミット・パイプの監視ポイントが </a:t>
            </a:r>
            <a:r>
              <a:rPr kumimoji="1" lang="en-US" altLang="ja-JP" dirty="0">
                <a:latin typeface="Consolas" panose="020B0609020204030204" pitchFamily="49" charset="0"/>
              </a:rPr>
              <a:t>I2 </a:t>
            </a:r>
            <a:r>
              <a:rPr kumimoji="1" lang="ja-JP" altLang="en-US" dirty="0">
                <a:latin typeface="Consolas" panose="020B0609020204030204" pitchFamily="49" charset="0"/>
              </a:rPr>
              <a:t>に移動</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の完了フラグはまだ </a:t>
            </a:r>
            <a:r>
              <a:rPr lang="en-US" altLang="ja-JP" dirty="0">
                <a:latin typeface="Consolas" panose="020B0609020204030204" pitchFamily="49" charset="0"/>
              </a:rPr>
              <a:t>0 </a:t>
            </a:r>
            <a:r>
              <a:rPr lang="ja-JP" altLang="en-US" dirty="0" err="1">
                <a:latin typeface="Consolas" panose="020B0609020204030204" pitchFamily="49" charset="0"/>
              </a:rPr>
              <a:t>なので</a:t>
            </a:r>
            <a:r>
              <a:rPr lang="ja-JP" altLang="en-US" dirty="0">
                <a:latin typeface="Consolas" panose="020B0609020204030204" pitchFamily="49" charset="0"/>
              </a:rPr>
              <a:t>コミットはしない</a:t>
            </a:r>
            <a:endParaRPr kumimoji="1" lang="en-US" altLang="ja-JP" dirty="0">
              <a:latin typeface="Consolas" panose="020B0609020204030204" pitchFamily="49" charset="0"/>
            </a:endParaRPr>
          </a:p>
          <a:p>
            <a:pPr lvl="1"/>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7" name="正方形/長方形 46"/>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4543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の動作（５）</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en-US" altLang="ja-JP" dirty="0">
                <a:latin typeface="Consolas" panose="020B0609020204030204" pitchFamily="49" charset="0"/>
              </a:rPr>
              <a:t>I2 </a:t>
            </a:r>
            <a:r>
              <a:rPr kumimoji="1" lang="ja-JP" altLang="en-US" dirty="0">
                <a:latin typeface="Consolas" panose="020B0609020204030204" pitchFamily="49" charset="0"/>
              </a:rPr>
              <a:t>が完了</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例外を発生させていたので，それを </a:t>
            </a:r>
            <a:r>
              <a:rPr kumimoji="1" lang="en-US" altLang="ja-JP" dirty="0">
                <a:latin typeface="Consolas" panose="020B0609020204030204" pitchFamily="49" charset="0"/>
              </a:rPr>
              <a:t>ROB </a:t>
            </a:r>
            <a:r>
              <a:rPr kumimoji="1" lang="ja-JP" altLang="en-US" dirty="0">
                <a:latin typeface="Consolas" panose="020B0609020204030204" pitchFamily="49" charset="0"/>
              </a:rPr>
              <a:t>に書き込む</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mn-ea"/>
              </a:rPr>
              <a:t>I3 </a:t>
            </a:r>
            <a:r>
              <a:rPr lang="ja-JP" altLang="en-US" sz="1400" dirty="0">
                <a:solidFill>
                  <a:schemeClr val="tx1">
                    <a:lumMod val="75000"/>
                    <a:lumOff val="25000"/>
                  </a:schemeClr>
                </a:solidFill>
                <a:latin typeface="+mn-ea"/>
              </a:rPr>
              <a:t>の</a:t>
            </a:r>
            <a:r>
              <a:rPr lang="en-US" altLang="ja-JP" sz="1400" dirty="0">
                <a:solidFill>
                  <a:schemeClr val="tx1">
                    <a:lumMod val="75000"/>
                    <a:lumOff val="25000"/>
                  </a:schemeClr>
                </a:solidFill>
                <a:latin typeface="+mn-ea"/>
              </a:rPr>
              <a:t>PC</a:t>
            </a:r>
            <a:endParaRPr lang="ja-JP" altLang="en-US" sz="1400"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8" name="角丸四角形 47"/>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3873511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の動作（６）</a:t>
            </a:r>
          </a:p>
        </p:txBody>
      </p:sp>
      <p:sp>
        <p:nvSpPr>
          <p:cNvPr id="3" name="テキスト プレースホルダー 2"/>
          <p:cNvSpPr>
            <a:spLocks noGrp="1"/>
          </p:cNvSpPr>
          <p:nvPr>
            <p:ph type="body" sz="quarter" idx="10"/>
          </p:nvPr>
        </p:nvSpPr>
        <p:spPr>
          <a:xfrm>
            <a:off x="611956" y="5049018"/>
            <a:ext cx="8280092" cy="1439709"/>
          </a:xfrm>
        </p:spPr>
        <p:txBody>
          <a:bodyPr/>
          <a:lstStyle/>
          <a:p>
            <a:r>
              <a:rPr kumimoji="1" lang="ja-JP" altLang="en-US" dirty="0">
                <a:latin typeface="Consolas" panose="020B0609020204030204" pitchFamily="49" charset="0"/>
              </a:rPr>
              <a:t>監視対象の </a:t>
            </a:r>
            <a:r>
              <a:rPr kumimoji="1" lang="en-US" altLang="ja-JP" dirty="0">
                <a:latin typeface="Consolas" panose="020B0609020204030204" pitchFamily="49" charset="0"/>
              </a:rPr>
              <a:t>I2 </a:t>
            </a:r>
            <a:r>
              <a:rPr kumimoji="1" lang="ja-JP" altLang="en-US" dirty="0">
                <a:latin typeface="Consolas" panose="020B0609020204030204" pitchFamily="49" charset="0"/>
              </a:rPr>
              <a:t>のエントリが完了</a:t>
            </a:r>
            <a:r>
              <a:rPr lang="ja-JP" altLang="en-US" dirty="0">
                <a:latin typeface="Consolas" panose="020B0609020204030204" pitchFamily="49" charset="0"/>
              </a:rPr>
              <a:t>している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例外コードが記録されているので例外の処理を行う</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PC </a:t>
            </a:r>
            <a:r>
              <a:rPr kumimoji="1" lang="ja-JP" altLang="en-US" dirty="0">
                <a:latin typeface="Consolas" panose="020B0609020204030204" pitchFamily="49" charset="0"/>
              </a:rPr>
              <a:t>を例外ハンドラのアドレスに書き換え</a:t>
            </a:r>
            <a:endParaRPr kumimoji="1" lang="en-US" altLang="ja-JP" dirty="0">
              <a:latin typeface="Consolas" panose="020B0609020204030204" pitchFamily="49" charset="0"/>
            </a:endParaRPr>
          </a:p>
          <a:p>
            <a:pPr lvl="2"/>
            <a:r>
              <a:rPr kumimoji="1" lang="ja-JP" altLang="en-US" dirty="0">
                <a:latin typeface="Consolas" panose="020B0609020204030204" pitchFamily="49" charset="0"/>
              </a:rPr>
              <a:t>後で戻ってこれるように </a:t>
            </a:r>
            <a:r>
              <a:rPr kumimoji="1" lang="en-US" altLang="ja-JP" dirty="0">
                <a:latin typeface="Consolas" panose="020B0609020204030204" pitchFamily="49" charset="0"/>
              </a:rPr>
              <a:t>I2 </a:t>
            </a:r>
            <a:r>
              <a:rPr kumimoji="1" lang="ja-JP" altLang="en-US" dirty="0">
                <a:latin typeface="Consolas" panose="020B0609020204030204" pitchFamily="49" charset="0"/>
              </a:rPr>
              <a:t>の </a:t>
            </a:r>
            <a:r>
              <a:rPr kumimoji="1" lang="en-US" altLang="ja-JP" dirty="0">
                <a:latin typeface="Consolas" panose="020B0609020204030204" pitchFamily="49" charset="0"/>
              </a:rPr>
              <a:t>PC </a:t>
            </a:r>
            <a:r>
              <a:rPr kumimoji="1" lang="ja-JP" altLang="en-US" dirty="0">
                <a:latin typeface="Consolas" panose="020B0609020204030204" pitchFamily="49" charset="0"/>
              </a:rPr>
              <a:t>を特別なレジスタに保存</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I3 </a:t>
            </a:r>
            <a:r>
              <a:rPr kumimoji="1" lang="ja-JP" altLang="en-US" dirty="0">
                <a:latin typeface="Consolas" panose="020B0609020204030204" pitchFamily="49" charset="0"/>
              </a:rPr>
              <a:t>以降を全部取り消し</a:t>
            </a:r>
            <a:endParaRPr kumimoji="1"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 name="正方形/長方形 11"/>
          <p:cNvSpPr/>
          <p:nvPr/>
        </p:nvSpPr>
        <p:spPr>
          <a:xfrm>
            <a:off x="412199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吹き出し 14"/>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8" name="角丸四角形吹き出し 17"/>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9" name="正方形/長方形 18"/>
          <p:cNvSpPr/>
          <p:nvPr/>
        </p:nvSpPr>
        <p:spPr bwMode="auto">
          <a:xfrm>
            <a:off x="3131984"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3851992" y="216898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4572000" y="216898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3" name="正方形/長方形 22"/>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例外</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コード</a:t>
            </a:r>
          </a:p>
        </p:txBody>
      </p:sp>
      <p:sp>
        <p:nvSpPr>
          <p:cNvPr id="24" name="正方形/長方形 23"/>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PC</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131984"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252899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4572000" y="252899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8" name="正方形/長方形 27"/>
          <p:cNvSpPr/>
          <p:nvPr/>
        </p:nvSpPr>
        <p:spPr bwMode="auto">
          <a:xfrm>
            <a:off x="3131984"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mn-ea"/>
              </a:rPr>
              <a:t>1</a:t>
            </a:r>
            <a:endParaRPr kumimoji="1" lang="ja-JP" altLang="en-US" b="1" dirty="0">
              <a:solidFill>
                <a:schemeClr val="accent6"/>
              </a:solidFill>
              <a:latin typeface="+mn-ea"/>
            </a:endParaRPr>
          </a:p>
        </p:txBody>
      </p:sp>
      <p:sp>
        <p:nvSpPr>
          <p:cNvPr id="29" name="正方形/長方形 28"/>
          <p:cNvSpPr/>
          <p:nvPr/>
        </p:nvSpPr>
        <p:spPr bwMode="auto">
          <a:xfrm>
            <a:off x="3851992" y="2888994"/>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b="1" dirty="0">
                <a:solidFill>
                  <a:schemeClr val="accent6"/>
                </a:solidFill>
                <a:latin typeface="+mn-ea"/>
              </a:rPr>
              <a:t>メモリ</a:t>
            </a:r>
            <a:endParaRPr kumimoji="1" lang="en-US" altLang="ja-JP" sz="1100" b="1" dirty="0">
              <a:solidFill>
                <a:schemeClr val="accent6"/>
              </a:solidFill>
              <a:latin typeface="+mn-ea"/>
            </a:endParaRPr>
          </a:p>
          <a:p>
            <a:pPr algn="ctr"/>
            <a:r>
              <a:rPr kumimoji="1" lang="ja-JP" altLang="en-US" sz="1100" b="1" dirty="0">
                <a:solidFill>
                  <a:schemeClr val="accent6"/>
                </a:solidFill>
                <a:latin typeface="+mn-ea"/>
              </a:rPr>
              <a:t>保護違反</a:t>
            </a:r>
          </a:p>
        </p:txBody>
      </p:sp>
      <p:sp>
        <p:nvSpPr>
          <p:cNvPr id="30" name="正方形/長方形 29"/>
          <p:cNvSpPr/>
          <p:nvPr/>
        </p:nvSpPr>
        <p:spPr bwMode="auto">
          <a:xfrm>
            <a:off x="4572000" y="2888994"/>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accent6"/>
                </a:solidFill>
                <a:latin typeface="+mn-ea"/>
              </a:rPr>
              <a:t>I2 </a:t>
            </a:r>
            <a:r>
              <a:rPr lang="ja-JP" altLang="en-US" sz="1400" b="1" dirty="0">
                <a:solidFill>
                  <a:schemeClr val="accent6"/>
                </a:solidFill>
                <a:latin typeface="+mn-ea"/>
              </a:rPr>
              <a:t>の</a:t>
            </a:r>
            <a:r>
              <a:rPr lang="en-US" altLang="ja-JP" sz="1400" b="1" dirty="0">
                <a:solidFill>
                  <a:schemeClr val="accent6"/>
                </a:solidFill>
                <a:latin typeface="+mn-ea"/>
              </a:rPr>
              <a:t>PC</a:t>
            </a:r>
            <a:endParaRPr lang="ja-JP" altLang="en-US" sz="1400" b="1" dirty="0">
              <a:solidFill>
                <a:schemeClr val="accent6"/>
              </a:solidFill>
              <a:latin typeface="+mn-ea"/>
            </a:endParaRPr>
          </a:p>
        </p:txBody>
      </p:sp>
      <p:sp>
        <p:nvSpPr>
          <p:cNvPr id="31" name="正方形/長方形 30"/>
          <p:cNvSpPr/>
          <p:nvPr/>
        </p:nvSpPr>
        <p:spPr bwMode="auto">
          <a:xfrm>
            <a:off x="3131984"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a:t>
            </a:r>
          </a:p>
        </p:txBody>
      </p:sp>
      <p:sp>
        <p:nvSpPr>
          <p:cNvPr id="32" name="正方形/長方形 31"/>
          <p:cNvSpPr/>
          <p:nvPr/>
        </p:nvSpPr>
        <p:spPr bwMode="auto">
          <a:xfrm>
            <a:off x="3851992" y="3248998"/>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a:solidFill>
                  <a:schemeClr val="tx1">
                    <a:lumMod val="75000"/>
                    <a:lumOff val="25000"/>
                  </a:schemeClr>
                </a:solidFill>
                <a:latin typeface="+mn-ea"/>
              </a:rPr>
              <a:t>メモリ</a:t>
            </a:r>
            <a:br>
              <a:rPr kumimoji="1" lang="en-US" altLang="ja-JP" sz="1100" dirty="0">
                <a:solidFill>
                  <a:schemeClr val="tx1">
                    <a:lumMod val="75000"/>
                    <a:lumOff val="25000"/>
                  </a:schemeClr>
                </a:solidFill>
                <a:latin typeface="+mn-ea"/>
              </a:rPr>
            </a:br>
            <a:r>
              <a:rPr kumimoji="1" lang="ja-JP" altLang="en-US" sz="1100" dirty="0">
                <a:solidFill>
                  <a:schemeClr val="tx1">
                    <a:lumMod val="75000"/>
                    <a:lumOff val="25000"/>
                  </a:schemeClr>
                </a:solidFill>
                <a:latin typeface="+mn-ea"/>
              </a:rPr>
              <a:t>保護違反</a:t>
            </a:r>
          </a:p>
        </p:txBody>
      </p:sp>
      <p:sp>
        <p:nvSpPr>
          <p:cNvPr id="33" name="正方形/長方形 32"/>
          <p:cNvSpPr/>
          <p:nvPr/>
        </p:nvSpPr>
        <p:spPr bwMode="auto">
          <a:xfrm>
            <a:off x="4572000" y="3248998"/>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4" name="正方形/長方形 33"/>
          <p:cNvSpPr/>
          <p:nvPr/>
        </p:nvSpPr>
        <p:spPr bwMode="auto">
          <a:xfrm>
            <a:off x="3131984"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5" name="正方形/長方形 34"/>
          <p:cNvSpPr/>
          <p:nvPr/>
        </p:nvSpPr>
        <p:spPr bwMode="auto">
          <a:xfrm>
            <a:off x="3851992" y="3609002"/>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6" name="正方形/長方形 35"/>
          <p:cNvSpPr/>
          <p:nvPr/>
        </p:nvSpPr>
        <p:spPr bwMode="auto">
          <a:xfrm>
            <a:off x="4572000" y="3609002"/>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7" name="正方形/長方形 36"/>
          <p:cNvSpPr/>
          <p:nvPr/>
        </p:nvSpPr>
        <p:spPr bwMode="auto">
          <a:xfrm>
            <a:off x="3131984"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8" name="正方形/長方形 37"/>
          <p:cNvSpPr/>
          <p:nvPr/>
        </p:nvSpPr>
        <p:spPr bwMode="auto">
          <a:xfrm>
            <a:off x="3851992" y="3969006"/>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39" name="正方形/長方形 38"/>
          <p:cNvSpPr/>
          <p:nvPr/>
        </p:nvSpPr>
        <p:spPr bwMode="auto">
          <a:xfrm>
            <a:off x="4572000" y="3969006"/>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3131984"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3851992" y="4329010"/>
            <a:ext cx="720008"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2" name="正方形/長方形 41"/>
          <p:cNvSpPr/>
          <p:nvPr/>
        </p:nvSpPr>
        <p:spPr bwMode="auto">
          <a:xfrm>
            <a:off x="4572000" y="4329010"/>
            <a:ext cx="1440016" cy="360004"/>
          </a:xfrm>
          <a:prstGeom prst="rect">
            <a:avLst/>
          </a:prstGeom>
          <a:noFill/>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3" name="正方形/長方形 42"/>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I1</a:t>
            </a:r>
            <a:endParaRPr kumimoji="1" lang="ja-JP" altLang="en-US" sz="1600" dirty="0">
              <a:solidFill>
                <a:schemeClr val="accent6"/>
              </a:solidFill>
              <a:latin typeface="+mn-ea"/>
            </a:endParaRPr>
          </a:p>
        </p:txBody>
      </p:sp>
      <p:sp>
        <p:nvSpPr>
          <p:cNvPr id="44" name="正方形/長方形 43"/>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I2</a:t>
            </a:r>
            <a:endParaRPr kumimoji="1" lang="ja-JP" altLang="en-US" sz="1600" dirty="0">
              <a:solidFill>
                <a:schemeClr val="accent6"/>
              </a:solidFill>
              <a:latin typeface="+mn-ea"/>
            </a:endParaRPr>
          </a:p>
        </p:txBody>
      </p:sp>
      <p:sp>
        <p:nvSpPr>
          <p:cNvPr id="45" name="正方形/長方形 44"/>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6"/>
                </a:solidFill>
                <a:latin typeface="Consolas" panose="020B0609020204030204" pitchFamily="49" charset="0"/>
              </a:rPr>
              <a:t>I3</a:t>
            </a:r>
            <a:endParaRPr kumimoji="1" lang="ja-JP" altLang="en-US" sz="1600" dirty="0">
              <a:solidFill>
                <a:schemeClr val="accent6"/>
              </a:solidFill>
              <a:latin typeface="+mn-ea"/>
            </a:endParaRPr>
          </a:p>
        </p:txBody>
      </p:sp>
      <p:sp>
        <p:nvSpPr>
          <p:cNvPr id="46" name="右矢印 45"/>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Tree>
    <p:extLst>
      <p:ext uri="{BB962C8B-B14F-4D97-AF65-F5344CB8AC3E}">
        <p14:creationId xmlns:p14="http://schemas.microsoft.com/office/powerpoint/2010/main" val="783676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分岐予測ミスへの対処</a:t>
            </a:r>
          </a:p>
        </p:txBody>
      </p:sp>
      <p:sp>
        <p:nvSpPr>
          <p:cNvPr id="3" name="テキスト プレースホルダー 2"/>
          <p:cNvSpPr>
            <a:spLocks noGrp="1"/>
          </p:cNvSpPr>
          <p:nvPr>
            <p:ph type="body" sz="quarter" idx="10"/>
          </p:nvPr>
        </p:nvSpPr>
        <p:spPr/>
        <p:txBody>
          <a:bodyPr/>
          <a:lstStyle/>
          <a:p>
            <a:r>
              <a:rPr lang="ja-JP" altLang="en-US" dirty="0"/>
              <a:t>分岐予測ミスもこれと同様に回復可能</a:t>
            </a:r>
            <a:endParaRPr lang="en-US" altLang="ja-JP" dirty="0"/>
          </a:p>
          <a:p>
            <a:pPr lvl="1"/>
            <a:r>
              <a:rPr lang="en-US" altLang="ja-JP" dirty="0"/>
              <a:t>ROB </a:t>
            </a:r>
            <a:r>
              <a:rPr lang="ja-JP" altLang="en-US" dirty="0"/>
              <a:t>に分岐予測がミスであったことと，</a:t>
            </a:r>
            <a:r>
              <a:rPr lang="ja-JP" altLang="en-US" dirty="0">
                <a:solidFill>
                  <a:schemeClr val="accent5"/>
                </a:solidFill>
              </a:rPr>
              <a:t>正しい飛び先</a:t>
            </a:r>
            <a:r>
              <a:rPr lang="ja-JP" altLang="en-US" dirty="0"/>
              <a:t>を格納</a:t>
            </a:r>
            <a:endParaRPr lang="en-US" altLang="ja-JP" dirty="0"/>
          </a:p>
          <a:p>
            <a:pPr lvl="2"/>
            <a:r>
              <a:rPr lang="ja-JP" altLang="en-US" dirty="0"/>
              <a:t>メモリ保護違反では，その命令の </a:t>
            </a:r>
            <a:r>
              <a:rPr lang="en-US" altLang="ja-JP" dirty="0"/>
              <a:t>PC </a:t>
            </a:r>
            <a:r>
              <a:rPr lang="ja-JP" altLang="en-US" dirty="0"/>
              <a:t>を格納していた</a:t>
            </a:r>
          </a:p>
          <a:p>
            <a:pPr lvl="1"/>
            <a:r>
              <a:rPr kumimoji="1" lang="ja-JP" altLang="en-US" dirty="0"/>
              <a:t>「予測がミスであった」という例外コードを書く</a:t>
            </a:r>
            <a:endParaRPr kumimoji="1" lang="en-US" altLang="ja-JP" dirty="0"/>
          </a:p>
          <a:p>
            <a:pPr lvl="1"/>
            <a:r>
              <a:rPr lang="ja-JP" altLang="en-US" dirty="0"/>
              <a:t>コミット・パイプで </a:t>
            </a:r>
            <a:r>
              <a:rPr lang="en-US" altLang="ja-JP" dirty="0"/>
              <a:t>PC </a:t>
            </a:r>
            <a:r>
              <a:rPr lang="ja-JP" altLang="en-US" dirty="0"/>
              <a:t>を正しい飛び先に更新</a:t>
            </a:r>
            <a:endParaRPr lang="en-US" altLang="ja-JP" dirty="0"/>
          </a:p>
          <a:p>
            <a:r>
              <a:rPr kumimoji="1" lang="ja-JP" altLang="en-US" dirty="0"/>
              <a:t>コミット時までまってから回復だと遅いため，</a:t>
            </a:r>
            <a:br>
              <a:rPr kumimoji="1" lang="en-US" altLang="ja-JP" dirty="0"/>
            </a:br>
            <a:r>
              <a:rPr kumimoji="1" lang="ja-JP" altLang="en-US" dirty="0"/>
              <a:t>命令の完了時に </a:t>
            </a:r>
            <a:r>
              <a:rPr kumimoji="1" lang="en-US" altLang="ja-JP" dirty="0"/>
              <a:t>out-of-order </a:t>
            </a:r>
            <a:r>
              <a:rPr kumimoji="1" lang="ja-JP" altLang="en-US" dirty="0"/>
              <a:t>に回復を行うこともある</a:t>
            </a:r>
            <a:endParaRPr kumimoji="1" lang="en-US" altLang="ja-JP" dirty="0"/>
          </a:p>
          <a:p>
            <a:pPr lvl="1"/>
            <a:r>
              <a:rPr kumimoji="1" lang="ja-JP" altLang="en-US" dirty="0"/>
              <a:t>すべての予測ミスの回復を行えば，最終的に辻褄はあう</a:t>
            </a:r>
          </a:p>
        </p:txBody>
      </p:sp>
    </p:spTree>
    <p:extLst>
      <p:ext uri="{BB962C8B-B14F-4D97-AF65-F5344CB8AC3E}">
        <p14:creationId xmlns:p14="http://schemas.microsoft.com/office/powerpoint/2010/main" val="150177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ROB </a:t>
            </a:r>
            <a:r>
              <a:rPr kumimoji="1" lang="ja-JP" altLang="en-US" dirty="0"/>
              <a:t>のまとめ</a:t>
            </a:r>
          </a:p>
        </p:txBody>
      </p:sp>
      <p:sp>
        <p:nvSpPr>
          <p:cNvPr id="3" name="テキスト プレースホルダー 2"/>
          <p:cNvSpPr>
            <a:spLocks noGrp="1"/>
          </p:cNvSpPr>
          <p:nvPr>
            <p:ph type="body" sz="quarter" idx="10"/>
          </p:nvPr>
        </p:nvSpPr>
        <p:spPr>
          <a:xfrm>
            <a:off x="611956" y="4059314"/>
            <a:ext cx="8280092" cy="2339719"/>
          </a:xfrm>
        </p:spPr>
        <p:txBody>
          <a:bodyPr/>
          <a:lstStyle/>
          <a:p>
            <a:r>
              <a:rPr kumimoji="1" lang="en-US" altLang="ja-JP" dirty="0"/>
              <a:t>ROB </a:t>
            </a:r>
            <a:r>
              <a:rPr kumimoji="1" lang="ja-JP" altLang="en-US" dirty="0"/>
              <a:t>の動作</a:t>
            </a:r>
            <a:endParaRPr kumimoji="1" lang="en-US" altLang="ja-JP" dirty="0"/>
          </a:p>
          <a:p>
            <a:pPr lvl="1"/>
            <a:r>
              <a:rPr kumimoji="1" lang="ja-JP" altLang="en-US" dirty="0"/>
              <a:t>バックエンドから </a:t>
            </a:r>
            <a:r>
              <a:rPr kumimoji="1" lang="en-US" altLang="ja-JP" dirty="0"/>
              <a:t>out-of-order </a:t>
            </a:r>
            <a:r>
              <a:rPr kumimoji="1" lang="ja-JP" altLang="en-US" dirty="0"/>
              <a:t>に完了状態を書き込み</a:t>
            </a:r>
            <a:endParaRPr kumimoji="1" lang="en-US" altLang="ja-JP" dirty="0"/>
          </a:p>
          <a:p>
            <a:pPr lvl="1"/>
            <a:r>
              <a:rPr kumimoji="1" lang="ja-JP" altLang="en-US" dirty="0"/>
              <a:t>コミット・パイプで </a:t>
            </a:r>
            <a:r>
              <a:rPr kumimoji="1" lang="en-US" altLang="ja-JP" dirty="0"/>
              <a:t>in-order </a:t>
            </a:r>
            <a:r>
              <a:rPr kumimoji="1" lang="ja-JP" altLang="en-US" dirty="0"/>
              <a:t>に読み出す</a:t>
            </a:r>
            <a:endParaRPr kumimoji="1" lang="en-US" altLang="ja-JP" dirty="0"/>
          </a:p>
          <a:p>
            <a:pPr lvl="2"/>
            <a:r>
              <a:rPr kumimoji="1" lang="ja-JP" altLang="en-US" dirty="0"/>
              <a:t>元のプログラム順に実行したときの状態を再現</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1268976"/>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988984"/>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1942338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動的スケジューリングの詳細</a:t>
            </a:r>
            <a:endParaRPr lang="en-US" altLang="ja-JP" dirty="0"/>
          </a:p>
          <a:p>
            <a:pPr marL="817200" lvl="1" indent="-457200">
              <a:buFont typeface="+mj-lt"/>
              <a:buAutoNum type="arabicPeriod"/>
            </a:pPr>
            <a:r>
              <a:rPr lang="ja-JP" altLang="en-US" dirty="0"/>
              <a:t>例外への対応</a:t>
            </a:r>
            <a:endParaRPr lang="en-US" altLang="ja-JP" dirty="0"/>
          </a:p>
          <a:p>
            <a:pPr marL="817200" lvl="1" indent="-457200">
              <a:buFont typeface="+mj-lt"/>
              <a:buAutoNum type="arabicPeriod"/>
            </a:pPr>
            <a:r>
              <a:rPr lang="ja-JP" altLang="en-US" b="1" dirty="0"/>
              <a:t>ロード・ストアへの対応</a:t>
            </a:r>
            <a:endParaRPr lang="en-US" altLang="ja-JP" b="1" dirty="0"/>
          </a:p>
          <a:p>
            <a:pPr marL="457200" indent="-457200">
              <a:buFont typeface="+mj-lt"/>
              <a:buAutoNum type="arabicPeriod"/>
            </a:pPr>
            <a:r>
              <a:rPr lang="en-US" altLang="ja-JP" dirty="0"/>
              <a:t>GPU </a:t>
            </a:r>
            <a:r>
              <a:rPr lang="ja-JP" altLang="en-US" dirty="0"/>
              <a:t>のアーキテクチャ概要</a:t>
            </a:r>
          </a:p>
        </p:txBody>
      </p:sp>
    </p:spTree>
    <p:extLst>
      <p:ext uri="{BB962C8B-B14F-4D97-AF65-F5344CB8AC3E}">
        <p14:creationId xmlns:p14="http://schemas.microsoft.com/office/powerpoint/2010/main" val="1605244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ロード・ストアへの対応</a:t>
            </a:r>
          </a:p>
        </p:txBody>
      </p:sp>
      <p:sp>
        <p:nvSpPr>
          <p:cNvPr id="3" name="テキスト プレースホルダー 2"/>
          <p:cNvSpPr>
            <a:spLocks noGrp="1"/>
          </p:cNvSpPr>
          <p:nvPr>
            <p:ph type="body" sz="quarter" idx="10"/>
          </p:nvPr>
        </p:nvSpPr>
        <p:spPr/>
        <p:txBody>
          <a:bodyPr/>
          <a:lstStyle/>
          <a:p>
            <a:r>
              <a:rPr kumimoji="1" lang="ja-JP" altLang="en-US" dirty="0"/>
              <a:t>命令の発行が </a:t>
            </a:r>
            <a:r>
              <a:rPr kumimoji="1" lang="en-US" altLang="ja-JP" dirty="0"/>
              <a:t>out-of-order </a:t>
            </a:r>
          </a:p>
          <a:p>
            <a:pPr lvl="1"/>
            <a:r>
              <a:rPr kumimoji="1" lang="ja-JP" altLang="en-US" dirty="0"/>
              <a:t>発行の順序はレジスタによる真の依存のみを守る</a:t>
            </a:r>
            <a:endParaRPr kumimoji="1" lang="en-US" altLang="ja-JP" dirty="0"/>
          </a:p>
          <a:p>
            <a:pPr lvl="1"/>
            <a:r>
              <a:rPr kumimoji="1" lang="ja-JP" altLang="en-US" dirty="0"/>
              <a:t>ロードやストアのアクセス先アドレスは関知しない</a:t>
            </a:r>
            <a:br>
              <a:rPr kumimoji="1" lang="en-US" altLang="ja-JP" dirty="0"/>
            </a:br>
            <a:r>
              <a:rPr kumimoji="1" lang="en-US" altLang="ja-JP" dirty="0"/>
              <a:t>= </a:t>
            </a:r>
            <a:r>
              <a:rPr kumimoji="1" lang="ja-JP" altLang="en-US" dirty="0"/>
              <a:t>実行の正しさが保たれない場合がある</a:t>
            </a:r>
          </a:p>
        </p:txBody>
      </p:sp>
    </p:spTree>
    <p:extLst>
      <p:ext uri="{BB962C8B-B14F-4D97-AF65-F5344CB8AC3E}">
        <p14:creationId xmlns:p14="http://schemas.microsoft.com/office/powerpoint/2010/main" val="249972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ストア→ロード間の順序の違反</a:t>
            </a:r>
            <a:endParaRPr lang="en-US" altLang="ja-JP" dirty="0"/>
          </a:p>
          <a:p>
            <a:pPr lvl="1"/>
            <a:r>
              <a:rPr lang="ja-JP" altLang="en-US" dirty="0"/>
              <a:t>同じアドレスに対するストアとロードの順序が変わる場合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が書かれる前の値が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457200" indent="-457200">
              <a:buFont typeface="+mj-lt"/>
              <a:buAutoNum type="arabicPeriod"/>
            </a:pPr>
            <a:r>
              <a:rPr lang="ja-JP" altLang="en-US" dirty="0"/>
              <a:t>ロード→ストア間の順序の違反</a:t>
            </a:r>
            <a:endParaRPr lang="en-US" altLang="ja-JP" dirty="0"/>
          </a:p>
          <a:p>
            <a:pPr lvl="1"/>
            <a:r>
              <a:rPr lang="ja-JP" altLang="en-US" dirty="0"/>
              <a:t>同じアドレスに対するロードとストアの順序が変わる場合</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solidFill>
                  <a:schemeClr val="accent5"/>
                </a:solidFill>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solidFill>
                  <a:schemeClr val="accent5"/>
                </a:solidFill>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301519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3"/>
            </a:pPr>
            <a:r>
              <a:rPr kumimoji="1" lang="ja-JP" altLang="en-US" dirty="0"/>
              <a:t>ストア間の順序の違反</a:t>
            </a:r>
            <a:endParaRPr kumimoji="1" lang="en-US" altLang="ja-JP" dirty="0"/>
          </a:p>
          <a:p>
            <a:pPr lvl="1"/>
            <a:r>
              <a:rPr lang="ja-JP" altLang="en-US" dirty="0">
                <a:latin typeface="Consolas" panose="020B0609020204030204" pitchFamily="49" charset="0"/>
              </a:rPr>
              <a:t>同じアドレスに対する複数のストアの順序が変わる場合</a:t>
            </a:r>
            <a:endParaRPr lang="en-US" altLang="ja-JP" dirty="0">
              <a:latin typeface="Consolas" panose="020B0609020204030204" pitchFamily="49" charset="0"/>
            </a:endParaRPr>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a:t>
            </a:r>
            <a:r>
              <a:rPr lang="en-US" altLang="ja-JP" dirty="0">
                <a:solidFill>
                  <a:schemeClr val="accent5"/>
                </a:solidFill>
                <a:latin typeface="Consolas" panose="020B0609020204030204" pitchFamily="49" charset="0"/>
              </a:rPr>
              <a:t>0x1000</a:t>
            </a:r>
            <a:r>
              <a:rPr lang="en-US" altLang="ja-JP" dirty="0">
                <a:latin typeface="Consolas" panose="020B0609020204030204" pitchFamily="49" charset="0"/>
              </a:rPr>
              <a:t>)</a:t>
            </a:r>
          </a:p>
          <a:p>
            <a:endParaRPr kumimoji="1" lang="ja-JP" altLang="en-US" dirty="0"/>
          </a:p>
        </p:txBody>
      </p:sp>
    </p:spTree>
    <p:extLst>
      <p:ext uri="{BB962C8B-B14F-4D97-AF65-F5344CB8AC3E}">
        <p14:creationId xmlns:p14="http://schemas.microsoft.com/office/powerpoint/2010/main" val="140588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本質と違う質問で恐縮ですが、行列を使った方式のところでの連想検索を使った方式の問題とは具体的にどういったものなのでしょうか？</a:t>
            </a:r>
            <a:endParaRPr kumimoji="1" lang="en-US" altLang="ja-JP" dirty="0"/>
          </a:p>
          <a:p>
            <a:endParaRPr kumimoji="1" lang="en-US" altLang="ja-JP" dirty="0"/>
          </a:p>
          <a:p>
            <a:pPr lvl="1"/>
            <a:r>
              <a:rPr lang="ja-JP" altLang="en-US" dirty="0"/>
              <a:t>遅延が大きい</a:t>
            </a:r>
            <a:endParaRPr lang="en-US" altLang="ja-JP" dirty="0"/>
          </a:p>
          <a:p>
            <a:pPr lvl="2"/>
            <a:r>
              <a:rPr lang="ja-JP" altLang="en-US" dirty="0"/>
              <a:t>命令のセレクト後に物理レジスタ番号を読み出す必要がある</a:t>
            </a:r>
            <a:endParaRPr lang="en-US" altLang="ja-JP" dirty="0"/>
          </a:p>
          <a:p>
            <a:pPr lvl="1"/>
            <a:r>
              <a:rPr lang="ja-JP" altLang="en-US" dirty="0"/>
              <a:t>消費電力が大きい</a:t>
            </a:r>
            <a:endParaRPr lang="en-US" altLang="ja-JP" dirty="0"/>
          </a:p>
          <a:p>
            <a:pPr lvl="2"/>
            <a:r>
              <a:rPr kumimoji="1" lang="ja-JP" altLang="en-US" dirty="0"/>
              <a:t>ものすごい数の比較器が同時に稼働している</a:t>
            </a:r>
          </a:p>
        </p:txBody>
      </p:sp>
    </p:spTree>
    <p:extLst>
      <p:ext uri="{BB962C8B-B14F-4D97-AF65-F5344CB8AC3E}">
        <p14:creationId xmlns:p14="http://schemas.microsoft.com/office/powerpoint/2010/main" val="120532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ロード・ストア・キュー（</a:t>
            </a:r>
            <a:r>
              <a:rPr kumimoji="1" lang="en-US" altLang="ja-JP" dirty="0"/>
              <a:t>LSQ: Load Store Queue</a:t>
            </a:r>
            <a:r>
              <a:rPr kumimoji="1" lang="ja-JP" altLang="en-US" dirty="0"/>
              <a:t>）</a:t>
            </a:r>
          </a:p>
        </p:txBody>
      </p:sp>
      <p:sp>
        <p:nvSpPr>
          <p:cNvPr id="3" name="テキスト プレースホルダー 2"/>
          <p:cNvSpPr>
            <a:spLocks noGrp="1"/>
          </p:cNvSpPr>
          <p:nvPr>
            <p:ph type="body" sz="quarter" idx="10"/>
          </p:nvPr>
        </p:nvSpPr>
        <p:spPr>
          <a:xfrm>
            <a:off x="611956" y="4689321"/>
            <a:ext cx="8280092" cy="1709712"/>
          </a:xfrm>
        </p:spPr>
        <p:txBody>
          <a:bodyPr/>
          <a:lstStyle/>
          <a:p>
            <a:r>
              <a:rPr lang="en-US" altLang="ja-JP" dirty="0"/>
              <a:t>LSQ</a:t>
            </a:r>
            <a:r>
              <a:rPr lang="ja-JP" altLang="en-US" dirty="0"/>
              <a:t>：</a:t>
            </a:r>
            <a:endParaRPr lang="en-US" altLang="ja-JP" dirty="0"/>
          </a:p>
          <a:p>
            <a:pPr lvl="1"/>
            <a:r>
              <a:rPr kumimoji="1" lang="ja-JP" altLang="en-US" dirty="0"/>
              <a:t>ロードやストアの実行結果を完了時に書き込むバッファ</a:t>
            </a:r>
            <a:endParaRPr kumimoji="1" lang="en-US" altLang="ja-JP" dirty="0"/>
          </a:p>
          <a:p>
            <a:pPr lvl="1"/>
            <a:r>
              <a:rPr kumimoji="1" lang="ja-JP" altLang="en-US" dirty="0"/>
              <a:t>バックエンドとコミット・パイプ（とメモリ）の間にある</a:t>
            </a:r>
          </a:p>
        </p:txBody>
      </p:sp>
      <p:grpSp>
        <p:nvGrpSpPr>
          <p:cNvPr id="4" name="グループ化 3"/>
          <p:cNvGrpSpPr/>
          <p:nvPr/>
        </p:nvGrpSpPr>
        <p:grpSpPr>
          <a:xfrm>
            <a:off x="431954" y="234898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861981" y="234898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02141" y="234898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025" y="234898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393793" y="148444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23820" y="148444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265867" y="150302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72030"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141972" y="1988984"/>
            <a:ext cx="630007"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vert"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p:cNvCxnSpPr/>
          <p:nvPr/>
        </p:nvCxnSpPr>
        <p:spPr bwMode="auto">
          <a:xfrm flipH="1">
            <a:off x="431954" y="3086355"/>
            <a:ext cx="1530017" cy="0"/>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21"/>
          <p:cNvSpPr/>
          <p:nvPr/>
        </p:nvSpPr>
        <p:spPr bwMode="auto">
          <a:xfrm>
            <a:off x="341953" y="3176356"/>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latin typeface="Arial Narrow" panose="020B0606020202030204" pitchFamily="34" charset="0"/>
              </a:rPr>
              <a:t>フロントエンド</a:t>
            </a:r>
            <a:endParaRPr kumimoji="1" lang="en-US" altLang="ja-JP" dirty="0">
              <a:solidFill>
                <a:schemeClr val="tx1">
                  <a:lumMod val="75000"/>
                  <a:lumOff val="25000"/>
                </a:schemeClr>
              </a:solidFill>
              <a:latin typeface="Arial Narrow" panose="020B0606020202030204" pitchFamily="34" charset="0"/>
            </a:endParaRPr>
          </a:p>
          <a:p>
            <a:r>
              <a:rPr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cxnSp>
        <p:nvCxnSpPr>
          <p:cNvPr id="23" name="直線矢印コネクタ 22"/>
          <p:cNvCxnSpPr/>
          <p:nvPr/>
        </p:nvCxnSpPr>
        <p:spPr bwMode="auto">
          <a:xfrm flipH="1">
            <a:off x="2861838" y="3068996"/>
            <a:ext cx="2880175"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23"/>
          <p:cNvSpPr/>
          <p:nvPr/>
        </p:nvSpPr>
        <p:spPr bwMode="auto">
          <a:xfrm>
            <a:off x="3401843"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out-of-order</a:t>
            </a:r>
            <a:endParaRPr kumimoji="1" lang="ja-JP" altLang="en-US" dirty="0">
              <a:solidFill>
                <a:schemeClr val="tx1">
                  <a:lumMod val="75000"/>
                  <a:lumOff val="25000"/>
                </a:schemeClr>
              </a:solidFill>
            </a:endParaRPr>
          </a:p>
        </p:txBody>
      </p:sp>
      <p:sp>
        <p:nvSpPr>
          <p:cNvPr id="25" name="正方形/長方形 24"/>
          <p:cNvSpPr/>
          <p:nvPr/>
        </p:nvSpPr>
        <p:spPr>
          <a:xfrm>
            <a:off x="2051972" y="1268976"/>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6" name="正方形/長方形 25"/>
          <p:cNvSpPr/>
          <p:nvPr/>
        </p:nvSpPr>
        <p:spPr>
          <a:xfrm>
            <a:off x="5922015" y="818971"/>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7" name="正方形/長方形 26"/>
          <p:cNvSpPr/>
          <p:nvPr/>
        </p:nvSpPr>
        <p:spPr bwMode="auto">
          <a:xfrm>
            <a:off x="6012016" y="1538980"/>
            <a:ext cx="630007" cy="1080012"/>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cxnSp>
        <p:nvCxnSpPr>
          <p:cNvPr id="28" name="直線矢印コネクタ 27"/>
          <p:cNvCxnSpPr/>
          <p:nvPr/>
        </p:nvCxnSpPr>
        <p:spPr bwMode="auto">
          <a:xfrm flipH="1">
            <a:off x="6822027" y="3068996"/>
            <a:ext cx="1710017" cy="17359"/>
          </a:xfrm>
          <a:prstGeom prst="straightConnector1">
            <a:avLst/>
          </a:prstGeom>
          <a:ln>
            <a:solidFill>
              <a:schemeClr val="tx1">
                <a:lumMod val="75000"/>
                <a:lumOff val="25000"/>
              </a:schemeClr>
            </a:solidFill>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9" name="角丸四角形吹き出し 28"/>
          <p:cNvSpPr/>
          <p:nvPr/>
        </p:nvSpPr>
        <p:spPr bwMode="auto">
          <a:xfrm>
            <a:off x="6732024" y="315899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br>
              <a:rPr kumimoji="1" lang="en-US" altLang="ja-JP" dirty="0">
                <a:solidFill>
                  <a:schemeClr val="tx1">
                    <a:lumMod val="75000"/>
                    <a:lumOff val="25000"/>
                  </a:schemeClr>
                </a:solidFill>
              </a:rPr>
            </a:br>
            <a:r>
              <a:rPr kumimoji="1" lang="en-US" altLang="ja-JP" dirty="0">
                <a:solidFill>
                  <a:schemeClr val="tx1">
                    <a:lumMod val="75000"/>
                    <a:lumOff val="25000"/>
                  </a:schemeClr>
                </a:solidFill>
              </a:rPr>
              <a:t>in-order</a:t>
            </a:r>
            <a:endParaRPr kumimoji="1" lang="ja-JP" altLang="en-US" dirty="0">
              <a:solidFill>
                <a:schemeClr val="tx1">
                  <a:lumMod val="75000"/>
                  <a:lumOff val="25000"/>
                </a:schemeClr>
              </a:solidFill>
            </a:endParaRPr>
          </a:p>
        </p:txBody>
      </p:sp>
      <p:sp>
        <p:nvSpPr>
          <p:cNvPr id="30" name="正方形/長方形 29"/>
          <p:cNvSpPr/>
          <p:nvPr/>
        </p:nvSpPr>
        <p:spPr bwMode="auto">
          <a:xfrm>
            <a:off x="6012016" y="2798993"/>
            <a:ext cx="630007" cy="108001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b="1" dirty="0">
                <a:solidFill>
                  <a:schemeClr val="accent1"/>
                </a:solidFill>
                <a:latin typeface="+mn-ea"/>
              </a:rPr>
              <a:t>ＬＳＱ</a:t>
            </a:r>
            <a:endParaRPr kumimoji="1" lang="ja-JP" altLang="en-US" b="1" dirty="0">
              <a:solidFill>
                <a:schemeClr val="accent1"/>
              </a:solidFill>
              <a:latin typeface="+mn-ea"/>
            </a:endParaRPr>
          </a:p>
        </p:txBody>
      </p:sp>
      <p:sp>
        <p:nvSpPr>
          <p:cNvPr id="31" name="正方形/長方形 30"/>
          <p:cNvSpPr/>
          <p:nvPr/>
        </p:nvSpPr>
        <p:spPr>
          <a:xfrm>
            <a:off x="5884034" y="3879005"/>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2434747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の役割</a:t>
            </a:r>
          </a:p>
        </p:txBody>
      </p:sp>
      <p:sp>
        <p:nvSpPr>
          <p:cNvPr id="3" name="テキスト プレースホルダー 2"/>
          <p:cNvSpPr>
            <a:spLocks noGrp="1"/>
          </p:cNvSpPr>
          <p:nvPr>
            <p:ph type="body" sz="quarter" idx="10"/>
          </p:nvPr>
        </p:nvSpPr>
        <p:spPr>
          <a:xfrm>
            <a:off x="251952" y="1088974"/>
            <a:ext cx="8640096" cy="5219751"/>
          </a:xfrm>
        </p:spPr>
        <p:txBody>
          <a:bodyPr/>
          <a:lstStyle/>
          <a:p>
            <a:pPr marL="457200" indent="-457200">
              <a:buFont typeface="+mj-lt"/>
              <a:buAutoNum type="arabicPeriod"/>
            </a:pPr>
            <a:r>
              <a:rPr lang="ja-JP" altLang="en-US" dirty="0"/>
              <a:t>ストアの整列</a:t>
            </a:r>
            <a:endParaRPr lang="en-US" altLang="ja-JP" dirty="0"/>
          </a:p>
          <a:p>
            <a:pPr lvl="1"/>
            <a:r>
              <a:rPr lang="ja-JP" altLang="en-US" dirty="0"/>
              <a:t>複数のストアのデータを保持し，プログラム順にメモリに書き込む</a:t>
            </a:r>
            <a:endParaRPr lang="en-US" altLang="ja-JP" dirty="0"/>
          </a:p>
          <a:p>
            <a:pPr lvl="1"/>
            <a:r>
              <a:rPr lang="ja-JP" altLang="en-US" dirty="0"/>
              <a:t>ストアからロードへのフォワーディング</a:t>
            </a:r>
            <a:endParaRPr lang="en-US" altLang="ja-JP" dirty="0"/>
          </a:p>
          <a:p>
            <a:pPr marL="457200" indent="-457200">
              <a:buFont typeface="+mj-lt"/>
              <a:buAutoNum type="arabicPeriod"/>
            </a:pPr>
            <a:r>
              <a:rPr lang="ja-JP" altLang="en-US" dirty="0"/>
              <a:t>順序違反の検出</a:t>
            </a:r>
          </a:p>
          <a:p>
            <a:pPr lvl="1"/>
            <a:r>
              <a:rPr kumimoji="1" lang="ja-JP" altLang="en-US" dirty="0"/>
              <a:t>プログラムの意味が保たれない順序でアクセスがあった場合に，それを検出</a:t>
            </a:r>
            <a:endParaRPr kumimoji="1" lang="en-US" altLang="ja-JP" dirty="0"/>
          </a:p>
          <a:p>
            <a:pPr lvl="1"/>
            <a:r>
              <a:rPr kumimoji="1" lang="ja-JP" altLang="en-US" dirty="0"/>
              <a:t>検出時は分岐予測時と同様にフラッシュしてやりなおす</a:t>
            </a:r>
          </a:p>
        </p:txBody>
      </p:sp>
    </p:spTree>
    <p:extLst>
      <p:ext uri="{BB962C8B-B14F-4D97-AF65-F5344CB8AC3E}">
        <p14:creationId xmlns:p14="http://schemas.microsoft.com/office/powerpoint/2010/main" val="351084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の内容</a:t>
            </a:r>
          </a:p>
        </p:txBody>
      </p:sp>
      <p:sp>
        <p:nvSpPr>
          <p:cNvPr id="3" name="テキスト プレースホルダー 2"/>
          <p:cNvSpPr>
            <a:spLocks noGrp="1"/>
          </p:cNvSpPr>
          <p:nvPr>
            <p:ph type="body" sz="quarter" idx="10"/>
          </p:nvPr>
        </p:nvSpPr>
        <p:spPr/>
        <p:txBody>
          <a:bodyPr/>
          <a:lstStyle/>
          <a:p>
            <a:r>
              <a:rPr lang="en-US" altLang="ja-JP" dirty="0"/>
              <a:t>LSQ</a:t>
            </a:r>
            <a:r>
              <a:rPr lang="ja-JP" altLang="en-US" dirty="0"/>
              <a:t>：</a:t>
            </a:r>
            <a:endParaRPr lang="en-US" altLang="ja-JP" dirty="0"/>
          </a:p>
          <a:p>
            <a:pPr lvl="1"/>
            <a:r>
              <a:rPr lang="ja-JP" altLang="en-US" dirty="0"/>
              <a:t>プログラム順にエントリが確保される </a:t>
            </a:r>
            <a:r>
              <a:rPr lang="en-US" altLang="ja-JP" dirty="0"/>
              <a:t>FIFO</a:t>
            </a:r>
          </a:p>
          <a:p>
            <a:pPr lvl="1"/>
            <a:r>
              <a:rPr lang="en-US" altLang="ja-JP" dirty="0"/>
              <a:t>ROB </a:t>
            </a:r>
            <a:r>
              <a:rPr lang="ja-JP" altLang="en-US" dirty="0"/>
              <a:t>と違い，ロードとストアにのみ割り当てられる</a:t>
            </a:r>
            <a:endParaRPr lang="en-US" altLang="ja-JP" dirty="0"/>
          </a:p>
          <a:p>
            <a:pPr lvl="2"/>
            <a:r>
              <a:rPr lang="ja-JP" altLang="en-US" dirty="0"/>
              <a:t>ロードとストアのために </a:t>
            </a:r>
            <a:r>
              <a:rPr lang="en-US" altLang="ja-JP" dirty="0"/>
              <a:t>ROB </a:t>
            </a:r>
            <a:r>
              <a:rPr lang="ja-JP" altLang="en-US" dirty="0"/>
              <a:t>を拡張したものとも言える</a:t>
            </a:r>
            <a:endParaRPr lang="en-US" altLang="ja-JP" dirty="0"/>
          </a:p>
          <a:p>
            <a:r>
              <a:rPr lang="ja-JP" altLang="en-US" dirty="0"/>
              <a:t>内部にあるフィールド：</a:t>
            </a:r>
            <a:endParaRPr lang="en-US" altLang="ja-JP" dirty="0"/>
          </a:p>
          <a:p>
            <a:pPr marL="817200" lvl="1" indent="-457200">
              <a:buFont typeface="+mj-lt"/>
              <a:buAutoNum type="arabicPeriod"/>
            </a:pPr>
            <a:r>
              <a:rPr lang="ja-JP" altLang="en-US" dirty="0"/>
              <a:t>完了フラグ：</a:t>
            </a:r>
            <a:endParaRPr lang="en-US" altLang="ja-JP" dirty="0"/>
          </a:p>
          <a:p>
            <a:pPr lvl="2"/>
            <a:r>
              <a:rPr lang="ja-JP" altLang="en-US" dirty="0"/>
              <a:t>完了した命令は１を書き込む</a:t>
            </a:r>
            <a:endParaRPr lang="en-US" altLang="ja-JP" dirty="0"/>
          </a:p>
          <a:p>
            <a:pPr marL="817200" lvl="1" indent="-457200">
              <a:buFont typeface="+mj-lt"/>
              <a:buAutoNum type="arabicPeriod"/>
            </a:pPr>
            <a:r>
              <a:rPr lang="ja-JP" altLang="en-US" dirty="0"/>
              <a:t>ロード </a:t>
            </a:r>
            <a:r>
              <a:rPr lang="en-US" altLang="ja-JP" dirty="0"/>
              <a:t>or </a:t>
            </a:r>
            <a:r>
              <a:rPr lang="ja-JP" altLang="en-US" dirty="0"/>
              <a:t>ストア識別のフラグ</a:t>
            </a:r>
            <a:endParaRPr lang="en-US" altLang="ja-JP" dirty="0"/>
          </a:p>
          <a:p>
            <a:pPr marL="817200" lvl="1" indent="-457200">
              <a:buFont typeface="+mj-lt"/>
              <a:buAutoNum type="arabicPeriod"/>
            </a:pPr>
            <a:r>
              <a:rPr lang="ja-JP" altLang="en-US" dirty="0"/>
              <a:t>アドレス</a:t>
            </a:r>
            <a:endParaRPr lang="en-US" altLang="ja-JP" dirty="0"/>
          </a:p>
          <a:p>
            <a:pPr marL="817200" lvl="1" indent="-457200">
              <a:buFont typeface="+mj-lt"/>
              <a:buAutoNum type="arabicPeriod"/>
            </a:pPr>
            <a:r>
              <a:rPr lang="ja-JP" altLang="en-US" dirty="0"/>
              <a:t>データ</a:t>
            </a:r>
            <a:endParaRPr lang="en-US" altLang="ja-JP" dirty="0"/>
          </a:p>
        </p:txBody>
      </p:sp>
    </p:spTree>
    <p:extLst>
      <p:ext uri="{BB962C8B-B14F-4D97-AF65-F5344CB8AC3E}">
        <p14:creationId xmlns:p14="http://schemas.microsoft.com/office/powerpoint/2010/main" val="3642768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LSQ </a:t>
            </a:r>
            <a:r>
              <a:rPr lang="ja-JP" altLang="en-US" dirty="0"/>
              <a:t>の動作</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バックエンド側</a:t>
            </a:r>
            <a:endParaRPr lang="en-US" altLang="ja-JP" dirty="0"/>
          </a:p>
          <a:p>
            <a:pPr lvl="1"/>
            <a:r>
              <a:rPr lang="en-US" altLang="ja-JP" dirty="0"/>
              <a:t>LSQ </a:t>
            </a:r>
            <a:r>
              <a:rPr lang="ja-JP" altLang="en-US" dirty="0"/>
              <a:t>に </a:t>
            </a:r>
            <a:r>
              <a:rPr lang="en-US" altLang="ja-JP" dirty="0"/>
              <a:t>in-order </a:t>
            </a:r>
            <a:r>
              <a:rPr lang="ja-JP" altLang="en-US" dirty="0"/>
              <a:t>に命令ごとにエントリを確保</a:t>
            </a:r>
            <a:endParaRPr lang="en-US" altLang="ja-JP" dirty="0"/>
          </a:p>
          <a:p>
            <a:pPr lvl="1"/>
            <a:r>
              <a:rPr lang="ja-JP" altLang="en-US" dirty="0"/>
              <a:t>バックエンドで完了した命令は </a:t>
            </a:r>
            <a:r>
              <a:rPr lang="en-US" altLang="ja-JP" dirty="0"/>
              <a:t>out-of-order </a:t>
            </a:r>
            <a:r>
              <a:rPr lang="ja-JP" altLang="en-US" dirty="0"/>
              <a:t>に書き込みを行う</a:t>
            </a:r>
            <a:endParaRPr lang="en-US" altLang="ja-JP" dirty="0"/>
          </a:p>
          <a:p>
            <a:r>
              <a:rPr lang="ja-JP" altLang="en-US" dirty="0"/>
              <a:t>コミット・パイプ側</a:t>
            </a:r>
            <a:endParaRPr lang="en-US" altLang="ja-JP" dirty="0"/>
          </a:p>
          <a:p>
            <a:pPr lvl="1"/>
            <a:r>
              <a:rPr lang="en-US" altLang="ja-JP" dirty="0"/>
              <a:t>in-order </a:t>
            </a:r>
            <a:r>
              <a:rPr lang="ja-JP" altLang="en-US" dirty="0"/>
              <a:t>に「ここまで完了した」部分を監視</a:t>
            </a:r>
            <a:endParaRPr kumimoji="1" lang="ja-JP" altLang="en-US"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曲折矢印 70"/>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Tree>
    <p:extLst>
      <p:ext uri="{BB962C8B-B14F-4D97-AF65-F5344CB8AC3E}">
        <p14:creationId xmlns:p14="http://schemas.microsoft.com/office/powerpoint/2010/main" val="87519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以下の動作を順に説明</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1177200" lvl="2" indent="-457200">
              <a:buFont typeface="+mj-lt"/>
              <a:buAutoNum type="arabicPeriod"/>
            </a:pPr>
            <a:r>
              <a:rPr kumimoji="1" lang="ja-JP" altLang="en-US"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69868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ストアの整列（１）</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ja-JP" altLang="en-US" dirty="0"/>
              <a:t>ストア実行時</a:t>
            </a:r>
            <a:endParaRPr lang="en-US" altLang="ja-JP" dirty="0"/>
          </a:p>
          <a:p>
            <a:pPr lvl="1"/>
            <a:r>
              <a:rPr lang="ja-JP" altLang="en-US" dirty="0"/>
              <a:t>バックエンドから </a:t>
            </a:r>
            <a:r>
              <a:rPr lang="en-US" altLang="ja-JP" dirty="0"/>
              <a:t>LSQ </a:t>
            </a:r>
            <a:r>
              <a:rPr lang="ja-JP" altLang="en-US" dirty="0"/>
              <a:t>にアドレスとデータを書き込む</a:t>
            </a:r>
            <a:endParaRPr lang="en-US" altLang="ja-JP" dirty="0"/>
          </a:p>
          <a:p>
            <a:pPr lvl="1"/>
            <a:r>
              <a:rPr lang="ja-JP" altLang="en-US" dirty="0">
                <a:solidFill>
                  <a:schemeClr val="accent5"/>
                </a:solidFill>
              </a:rPr>
              <a:t>バックエンドからはメモリには書き込まない</a:t>
            </a:r>
            <a:endParaRPr lang="en-US" altLang="ja-JP" dirty="0">
              <a:solidFill>
                <a:schemeClr val="accent5"/>
              </a:solidFill>
            </a:endParaRPr>
          </a:p>
          <a:p>
            <a:r>
              <a:rPr lang="en-US" altLang="ja-JP" dirty="0">
                <a:latin typeface="Consolas" panose="020B0609020204030204" pitchFamily="49" charset="0"/>
              </a:rPr>
              <a:t>I1:SW x1</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489612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（２）</a:t>
            </a:r>
          </a:p>
        </p:txBody>
      </p:sp>
      <p:sp>
        <p:nvSpPr>
          <p:cNvPr id="3" name="テキスト プレースホルダー 2"/>
          <p:cNvSpPr>
            <a:spLocks noGrp="1"/>
          </p:cNvSpPr>
          <p:nvPr>
            <p:ph type="body" sz="quarter" idx="10"/>
          </p:nvPr>
        </p:nvSpPr>
        <p:spPr>
          <a:xfrm>
            <a:off x="611956" y="5229020"/>
            <a:ext cx="8280092" cy="899703"/>
          </a:xfrm>
        </p:spPr>
        <p:txBody>
          <a:bodyPr/>
          <a:lstStyle/>
          <a:p>
            <a:r>
              <a:rPr lang="en-US" altLang="ja-JP" dirty="0">
                <a:latin typeface="Consolas" panose="020B0609020204030204" pitchFamily="49" charset="0"/>
              </a:rPr>
              <a:t>I3:SW x2</a:t>
            </a:r>
            <a:r>
              <a:rPr lang="ja-JP" altLang="en-US" dirty="0">
                <a:latin typeface="Consolas" panose="020B0609020204030204" pitchFamily="49" charset="0"/>
              </a:rPr>
              <a:t>→</a:t>
            </a:r>
            <a:r>
              <a:rPr lang="en-US" altLang="ja-JP" dirty="0">
                <a:latin typeface="Consolas" panose="020B0609020204030204" pitchFamily="49" charset="0"/>
              </a:rPr>
              <a:t>(0x100) </a:t>
            </a:r>
            <a:r>
              <a:rPr lang="ja-JP" altLang="en-US" dirty="0">
                <a:latin typeface="Consolas" panose="020B0609020204030204" pitchFamily="49" charset="0"/>
              </a:rPr>
              <a:t>が完了</a:t>
            </a:r>
            <a:endParaRPr lang="en-US" altLang="ja-JP" dirty="0">
              <a:latin typeface="Consolas" panose="020B0609020204030204" pitchFamily="49" charset="0"/>
            </a:endParaRPr>
          </a:p>
          <a:p>
            <a:pPr lvl="1"/>
            <a:r>
              <a:rPr lang="ja-JP" altLang="en-US" dirty="0"/>
              <a:t>対応するエントリに同様に書き込む</a:t>
            </a:r>
            <a:endParaRPr lang="en-US" altLang="ja-JP" dirty="0"/>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0x123</a:t>
            </a:r>
            <a:endParaRPr kumimoji="1" lang="ja-JP" altLang="en-US" sz="1400"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078985"/>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1241819" y="2996354"/>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I3</a:t>
            </a:r>
            <a:endParaRPr kumimoji="1" lang="ja-JP" altLang="en-US" dirty="0">
              <a:latin typeface="Consolas" panose="020B0609020204030204" pitchFamily="49" charset="0"/>
            </a:endParaRPr>
          </a:p>
        </p:txBody>
      </p:sp>
      <p:sp>
        <p:nvSpPr>
          <p:cNvPr id="70" name="正方形/長方形 6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71" name="正方形/長方形 7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3" name="正方形/長方形 72"/>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0x456</a:t>
            </a:r>
            <a:endParaRPr kumimoji="1" lang="ja-JP" altLang="en-US" sz="1400" b="1" dirty="0">
              <a:solidFill>
                <a:schemeClr val="accent1"/>
              </a:solidFill>
              <a:latin typeface="+mn-ea"/>
            </a:endParaRPr>
          </a:p>
        </p:txBody>
      </p:sp>
      <p:sp>
        <p:nvSpPr>
          <p:cNvPr id="74" name="正方形/長方形 73"/>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Tree>
    <p:extLst>
      <p:ext uri="{BB962C8B-B14F-4D97-AF65-F5344CB8AC3E}">
        <p14:creationId xmlns:p14="http://schemas.microsoft.com/office/powerpoint/2010/main" val="212554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（３）</a:t>
            </a:r>
          </a:p>
        </p:txBody>
      </p:sp>
      <p:sp>
        <p:nvSpPr>
          <p:cNvPr id="3" name="テキスト プレースホルダー 2"/>
          <p:cNvSpPr>
            <a:spLocks noGrp="1"/>
          </p:cNvSpPr>
          <p:nvPr>
            <p:ph type="body" sz="quarter" idx="10"/>
          </p:nvPr>
        </p:nvSpPr>
        <p:spPr>
          <a:xfrm>
            <a:off x="611956" y="5319021"/>
            <a:ext cx="8280092" cy="899703"/>
          </a:xfrm>
        </p:spPr>
        <p:txBody>
          <a:bodyPr/>
          <a:lstStyle/>
          <a:p>
            <a:r>
              <a:rPr lang="ja-JP" altLang="en-US" dirty="0">
                <a:latin typeface="Consolas" panose="020B0609020204030204" pitchFamily="49" charset="0"/>
              </a:rPr>
              <a:t>監視対象が </a:t>
            </a:r>
            <a:r>
              <a:rPr lang="en-US" altLang="ja-JP" dirty="0">
                <a:latin typeface="Consolas" panose="020B0609020204030204" pitchFamily="49" charset="0"/>
              </a:rPr>
              <a:t>I1 </a:t>
            </a:r>
            <a:r>
              <a:rPr lang="ja-JP" altLang="en-US" dirty="0">
                <a:latin typeface="Consolas" panose="020B0609020204030204" pitchFamily="49" charset="0"/>
              </a:rPr>
              <a:t>に移り，完了していることを検出</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コミット・パイプからメモリにデータを書き込む</a:t>
            </a:r>
            <a:endParaRPr lang="en-US" altLang="ja-JP" dirty="0">
              <a:latin typeface="Consolas" panose="020B0609020204030204" pitchFamily="49" charset="0"/>
            </a:endParaRPr>
          </a:p>
          <a:p>
            <a:r>
              <a:rPr lang="ja-JP" altLang="en-US" dirty="0">
                <a:latin typeface="Consolas" panose="020B0609020204030204" pitchFamily="49" charset="0"/>
              </a:rPr>
              <a:t>監視ポイントがプログラム順に下に移動していく </a:t>
            </a:r>
            <a:r>
              <a:rPr lang="en-US" altLang="ja-JP" dirty="0">
                <a:latin typeface="Consolas" panose="020B0609020204030204" pitchFamily="49" charset="0"/>
              </a:rPr>
              <a:t>= </a:t>
            </a:r>
            <a:r>
              <a:rPr lang="ja-JP" altLang="en-US" dirty="0">
                <a:solidFill>
                  <a:schemeClr val="accent5"/>
                </a:solidFill>
                <a:latin typeface="Consolas" panose="020B0609020204030204" pitchFamily="49" charset="0"/>
              </a:rPr>
              <a:t>ストアの整列</a:t>
            </a:r>
            <a:endParaRPr lang="en-US" altLang="ja-JP" dirty="0">
              <a:solidFill>
                <a:schemeClr val="accent5"/>
              </a:solidFill>
              <a:latin typeface="Consolas" panose="020B0609020204030204" pitchFamily="49" charset="0"/>
            </a:endParaRPr>
          </a:p>
          <a:p>
            <a:pPr lvl="1"/>
            <a:r>
              <a:rPr lang="ja-JP" altLang="en-US" dirty="0">
                <a:latin typeface="Consolas" panose="020B0609020204030204" pitchFamily="49" charset="0"/>
              </a:rPr>
              <a:t>元のプログラム順でメモリに対してデータが書き込まれる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2" name="角丸四角形 71"/>
          <p:cNvSpPr/>
          <p:nvPr/>
        </p:nvSpPr>
        <p:spPr bwMode="auto">
          <a:xfrm>
            <a:off x="7092028" y="2978995"/>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70" name="曲折矢印 69"/>
          <p:cNvSpPr/>
          <p:nvPr/>
        </p:nvSpPr>
        <p:spPr bwMode="auto">
          <a:xfrm flipH="1">
            <a:off x="6192016" y="818971"/>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書き込み</a:t>
            </a:r>
          </a:p>
        </p:txBody>
      </p:sp>
      <p:sp>
        <p:nvSpPr>
          <p:cNvPr id="71" name="正方形/長方形 70"/>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5" name="正方形/長方形 74"/>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3026321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ストアの整列</a:t>
            </a:r>
            <a:r>
              <a:rPr kumimoji="1" lang="ja-JP" altLang="en-US" dirty="0"/>
              <a:t>（４）</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ロードの実行時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err="1">
                <a:latin typeface="Consolas" panose="020B0609020204030204" pitchFamily="49" charset="0"/>
              </a:rPr>
              <a:t>とメ</a:t>
            </a:r>
            <a:r>
              <a:rPr lang="ja-JP" altLang="en-US" dirty="0">
                <a:latin typeface="Consolas" panose="020B0609020204030204" pitchFamily="49" charset="0"/>
              </a:rPr>
              <a:t>モリの双方にアクセス</a:t>
            </a:r>
            <a:endParaRPr lang="en-US" altLang="ja-JP" dirty="0">
              <a:latin typeface="Consolas" panose="020B0609020204030204" pitchFamily="49" charset="0"/>
            </a:endParaRPr>
          </a:p>
          <a:p>
            <a:r>
              <a:rPr lang="en-US" altLang="ja-JP" dirty="0">
                <a:latin typeface="Consolas" panose="020B0609020204030204" pitchFamily="49" charset="0"/>
              </a:rPr>
              <a:t>LSQ </a:t>
            </a:r>
            <a:r>
              <a:rPr lang="ja-JP" altLang="en-US" dirty="0">
                <a:latin typeface="Consolas" panose="020B0609020204030204" pitchFamily="49" charset="0"/>
              </a:rPr>
              <a:t>の自身のエントリより前の部分をアドレスで検索</a:t>
            </a:r>
            <a:endParaRPr lang="en-US" altLang="ja-JP" dirty="0">
              <a:latin typeface="Consolas" panose="020B0609020204030204" pitchFamily="49" charset="0"/>
            </a:endParaRPr>
          </a:p>
          <a:p>
            <a:pPr lvl="1"/>
            <a:r>
              <a:rPr lang="ja-JP" altLang="en-US" dirty="0">
                <a:latin typeface="Consolas" panose="020B0609020204030204" pitchFamily="49" charset="0"/>
              </a:rPr>
              <a:t>ヒットした場合，そこにあるストアの値を読み出して使う</a:t>
            </a:r>
            <a:endParaRPr lang="en-US" altLang="ja-JP" dirty="0">
              <a:latin typeface="Consolas" panose="020B0609020204030204" pitchFamily="49" charset="0"/>
            </a:endParaRPr>
          </a:p>
          <a:p>
            <a:pPr lvl="1"/>
            <a:r>
              <a:rPr lang="ja-JP" altLang="en-US" dirty="0">
                <a:latin typeface="Consolas" panose="020B0609020204030204" pitchFamily="49" charset="0"/>
              </a:rPr>
              <a:t>ヒットしなかった場合，メモリからとれた値を使う</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2"/>
                </a:solidFill>
                <a:latin typeface="+mn-ea"/>
              </a:rPr>
              <a:t>0x123</a:t>
            </a: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73" name="正方形/長方形 7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1</a:t>
            </a: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ST</a:t>
            </a: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0x456</a:t>
            </a:r>
            <a:endParaRPr kumimoji="1" lang="ja-JP" altLang="en-US" sz="1400" dirty="0">
              <a:solidFill>
                <a:schemeClr val="tx1">
                  <a:lumMod val="75000"/>
                  <a:lumOff val="25000"/>
                </a:schemeClr>
              </a:solidFill>
              <a:latin typeface="+mn-ea"/>
            </a:endParaRPr>
          </a:p>
        </p:txBody>
      </p:sp>
      <p:sp>
        <p:nvSpPr>
          <p:cNvPr id="76" name="正方形/長方形 7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0x100</a:t>
            </a:r>
            <a:endParaRPr kumimoji="1" lang="ja-JP" altLang="en-US" sz="1400" dirty="0">
              <a:solidFill>
                <a:schemeClr val="tx1">
                  <a:lumMod val="75000"/>
                  <a:lumOff val="25000"/>
                </a:schemeClr>
              </a:solidFill>
              <a:latin typeface="+mn-ea"/>
            </a:endParaRPr>
          </a:p>
        </p:txBody>
      </p:sp>
      <p:sp>
        <p:nvSpPr>
          <p:cNvPr id="77" name="曲折矢印 76"/>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25" name="左矢印 24"/>
          <p:cNvSpPr/>
          <p:nvPr/>
        </p:nvSpPr>
        <p:spPr bwMode="auto">
          <a:xfrm>
            <a:off x="2591978" y="2348988"/>
            <a:ext cx="2610029" cy="540006"/>
          </a:xfrm>
          <a:prstGeom prst="left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読み出し</a:t>
            </a:r>
          </a:p>
        </p:txBody>
      </p:sp>
      <p:sp>
        <p:nvSpPr>
          <p:cNvPr id="12" name="上矢印 11"/>
          <p:cNvSpPr/>
          <p:nvPr/>
        </p:nvSpPr>
        <p:spPr bwMode="auto">
          <a:xfrm>
            <a:off x="4662001" y="1988984"/>
            <a:ext cx="540006" cy="900011"/>
          </a:xfrm>
          <a:prstGeom prst="up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3725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動作例を使った説明</a:t>
            </a:r>
            <a:endParaRPr kumimoji="1" lang="ja-JP" altLang="en-US" dirty="0"/>
          </a:p>
        </p:txBody>
      </p:sp>
      <p:sp>
        <p:nvSpPr>
          <p:cNvPr id="3" name="テキスト プレースホルダー 2"/>
          <p:cNvSpPr>
            <a:spLocks noGrp="1"/>
          </p:cNvSpPr>
          <p:nvPr>
            <p:ph type="body" sz="quarter" idx="10"/>
          </p:nvPr>
        </p:nvSpPr>
        <p:spPr>
          <a:xfrm>
            <a:off x="611956" y="5229020"/>
            <a:ext cx="8280092" cy="899703"/>
          </a:xfrm>
        </p:spPr>
        <p:txBody>
          <a:bodyPr/>
          <a:lstStyle/>
          <a:p>
            <a:r>
              <a:rPr kumimoji="1" lang="en-US" altLang="ja-JP" dirty="0">
                <a:latin typeface="Consolas" panose="020B0609020204030204" pitchFamily="49" charset="0"/>
              </a:rPr>
              <a:t>I1,I2,I3 </a:t>
            </a:r>
            <a:r>
              <a:rPr kumimoji="1" lang="ja-JP" altLang="en-US" dirty="0">
                <a:latin typeface="Consolas" panose="020B0609020204030204" pitchFamily="49" charset="0"/>
              </a:rPr>
              <a:t>は同じアドレス </a:t>
            </a:r>
            <a:r>
              <a:rPr kumimoji="1" lang="en-US" altLang="ja-JP" dirty="0">
                <a:latin typeface="Consolas" panose="020B0609020204030204" pitchFamily="49" charset="0"/>
              </a:rPr>
              <a:t>0x100 </a:t>
            </a:r>
            <a:r>
              <a:rPr kumimoji="1" lang="ja-JP" altLang="en-US" dirty="0">
                <a:latin typeface="Consolas" panose="020B0609020204030204" pitchFamily="49" charset="0"/>
              </a:rPr>
              <a:t>に対してアクセスを行う命令</a:t>
            </a:r>
            <a:endParaRPr kumimoji="1"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ストアの整列</a:t>
            </a:r>
            <a:endParaRPr kumimoji="1" lang="en-US" altLang="ja-JP" dirty="0">
              <a:latin typeface="Consolas" panose="020B0609020204030204" pitchFamily="49" charset="0"/>
            </a:endParaRPr>
          </a:p>
          <a:p>
            <a:pPr marL="817200" lvl="1" indent="-457200">
              <a:buFont typeface="+mj-lt"/>
              <a:buAutoNum type="arabicPeriod"/>
            </a:pPr>
            <a:r>
              <a:rPr kumimoji="1" lang="ja-JP" altLang="en-US" b="1" dirty="0">
                <a:latin typeface="Consolas" panose="020B0609020204030204" pitchFamily="49" charset="0"/>
              </a:rPr>
              <a:t>順序違反の検出</a:t>
            </a: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798993"/>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8" name="正方形/長方形 4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3" name="正方形/長方形 52"/>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4" name="正方形/長方形 53"/>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5" name="正方形/長方形 54"/>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6" name="正方形/長方形 55"/>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50368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ja-JP" altLang="en-US" dirty="0"/>
              <a:t>バックエンドとフロントエンドの話で聞き逃したかもしれませんが、フロントエンドにはどのような値のデータを入れておくのですか？</a:t>
            </a:r>
          </a:p>
          <a:p>
            <a:endParaRPr kumimoji="1" lang="ja-JP" altLang="en-US" dirty="0"/>
          </a:p>
        </p:txBody>
      </p:sp>
    </p:spTree>
    <p:extLst>
      <p:ext uri="{BB962C8B-B14F-4D97-AF65-F5344CB8AC3E}">
        <p14:creationId xmlns:p14="http://schemas.microsoft.com/office/powerpoint/2010/main" val="4220184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順序違反の検出（１）</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ja-JP" altLang="en-US" dirty="0">
                <a:latin typeface="Consolas" panose="020B0609020204030204" pitchFamily="49" charset="0"/>
              </a:rPr>
              <a:t>ロードの完了時</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に完了フラグやアドレスを書き込む</a:t>
            </a:r>
            <a:endParaRPr lang="en-US" altLang="ja-JP" dirty="0">
              <a:latin typeface="Consolas" panose="020B0609020204030204" pitchFamily="49" charset="0"/>
            </a:endParaRPr>
          </a:p>
          <a:p>
            <a:r>
              <a:rPr lang="ja-JP" altLang="en-US" dirty="0">
                <a:latin typeface="Consolas" panose="020B0609020204030204" pitchFamily="49" charset="0"/>
              </a:rPr>
              <a:t>上では </a:t>
            </a:r>
            <a:r>
              <a:rPr lang="en-US" altLang="ja-JP" dirty="0">
                <a:latin typeface="Consolas" panose="020B0609020204030204" pitchFamily="49" charset="0"/>
              </a:rPr>
              <a:t>I2 </a:t>
            </a:r>
            <a:r>
              <a:rPr lang="ja-JP" altLang="en-US" dirty="0">
                <a:latin typeface="Consolas" panose="020B0609020204030204" pitchFamily="49" charset="0"/>
              </a:rPr>
              <a:t>のロードが </a:t>
            </a:r>
            <a:r>
              <a:rPr lang="en-US" altLang="ja-JP" dirty="0">
                <a:latin typeface="Consolas" panose="020B0609020204030204" pitchFamily="49" charset="0"/>
              </a:rPr>
              <a:t>I1 </a:t>
            </a:r>
            <a:r>
              <a:rPr lang="ja-JP" altLang="en-US" dirty="0">
                <a:latin typeface="Consolas" panose="020B0609020204030204" pitchFamily="49" charset="0"/>
              </a:rPr>
              <a:t>よりも先に実行</a:t>
            </a:r>
            <a:endParaRPr lang="en-US" altLang="ja-JP" dirty="0">
              <a:latin typeface="Consolas" panose="020B0609020204030204" pitchFamily="49" charset="0"/>
            </a:endParaRPr>
          </a:p>
          <a:p>
            <a:pPr lvl="1"/>
            <a:r>
              <a:rPr lang="en-US" altLang="ja-JP" dirty="0">
                <a:latin typeface="Consolas" panose="020B0609020204030204" pitchFamily="49" charset="0"/>
              </a:rPr>
              <a:t>LSQ </a:t>
            </a:r>
            <a:r>
              <a:rPr lang="ja-JP" altLang="en-US" dirty="0">
                <a:latin typeface="Consolas" panose="020B0609020204030204" pitchFamily="49" charset="0"/>
              </a:rPr>
              <a:t>内には検索しても </a:t>
            </a:r>
            <a:r>
              <a:rPr lang="en-US" altLang="ja-JP" dirty="0">
                <a:latin typeface="Consolas" panose="020B0609020204030204" pitchFamily="49" charset="0"/>
              </a:rPr>
              <a:t>0x100 </a:t>
            </a:r>
            <a:r>
              <a:rPr lang="ja-JP" altLang="en-US" dirty="0">
                <a:latin typeface="Consolas" panose="020B0609020204030204" pitchFamily="49" charset="0"/>
              </a:rPr>
              <a:t>に該当するものはない</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メモリからは </a:t>
            </a:r>
            <a:r>
              <a:rPr lang="en-US" altLang="ja-JP" dirty="0">
                <a:latin typeface="Consolas" panose="020B0609020204030204" pitchFamily="49" charset="0"/>
              </a:rPr>
              <a:t>0x777 </a:t>
            </a:r>
            <a:r>
              <a:rPr lang="ja-JP" altLang="en-US" dirty="0">
                <a:latin typeface="Consolas" panose="020B0609020204030204" pitchFamily="49" charset="0"/>
              </a:rPr>
              <a:t>がとれたので，これを使用する</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I2</a:t>
            </a:r>
            <a:endParaRPr kumimoji="1" lang="ja-JP" altLang="en-US" dirty="0">
              <a:latin typeface="Consolas" panose="020B0609020204030204" pitchFamily="49" charset="0"/>
            </a:endParaRPr>
          </a:p>
        </p:txBody>
      </p:sp>
      <p:sp>
        <p:nvSpPr>
          <p:cNvPr id="56" name="正方形/長方形 55"/>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2" name="正方形/長方形 71"/>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8" name="正方形/長方形 77"/>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79" name="正方形/長方形 78"/>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0" name="正方形/長方形 79"/>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曲折矢印 82"/>
          <p:cNvSpPr/>
          <p:nvPr/>
        </p:nvSpPr>
        <p:spPr bwMode="auto">
          <a:xfrm rot="16200000" flipH="1">
            <a:off x="1466966" y="953972"/>
            <a:ext cx="1260013" cy="1350015"/>
          </a:xfrm>
          <a:prstGeom prst="bentArrow">
            <a:avLst>
              <a:gd name="adj1" fmla="val 20870"/>
              <a:gd name="adj2" fmla="val 25000"/>
              <a:gd name="adj3" fmla="val 23230"/>
              <a:gd name="adj4" fmla="val 43750"/>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0x777</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527528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順序違反の検出（２）</a:t>
            </a:r>
          </a:p>
        </p:txBody>
      </p:sp>
      <p:sp>
        <p:nvSpPr>
          <p:cNvPr id="3" name="テキスト プレースホルダー 2"/>
          <p:cNvSpPr>
            <a:spLocks noGrp="1"/>
          </p:cNvSpPr>
          <p:nvPr>
            <p:ph type="body" sz="quarter" idx="10"/>
          </p:nvPr>
        </p:nvSpPr>
        <p:spPr>
          <a:xfrm>
            <a:off x="611956" y="5139019"/>
            <a:ext cx="8280092" cy="899703"/>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の後に </a:t>
            </a:r>
            <a:r>
              <a:rPr lang="en-US" altLang="ja-JP" dirty="0">
                <a:latin typeface="Consolas" panose="020B0609020204030204" pitchFamily="49" charset="0"/>
              </a:rPr>
              <a:t>I1 </a:t>
            </a:r>
            <a:r>
              <a:rPr lang="ja-JP" altLang="en-US" dirty="0">
                <a:latin typeface="Consolas" panose="020B0609020204030204" pitchFamily="49" charset="0"/>
              </a:rPr>
              <a:t>が実行</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と同じアドレスであった</a:t>
            </a:r>
            <a:endParaRPr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I2 </a:t>
            </a:r>
            <a:r>
              <a:rPr lang="ja-JP" altLang="en-US" dirty="0">
                <a:solidFill>
                  <a:schemeClr val="accent5"/>
                </a:solidFill>
                <a:latin typeface="Consolas" panose="020B0609020204030204" pitchFamily="49" charset="0"/>
              </a:rPr>
              <a:t>は本当は </a:t>
            </a:r>
            <a:r>
              <a:rPr lang="en-US" altLang="ja-JP" dirty="0">
                <a:solidFill>
                  <a:schemeClr val="accent5"/>
                </a:solidFill>
                <a:latin typeface="Consolas" panose="020B0609020204030204" pitchFamily="49" charset="0"/>
              </a:rPr>
              <a:t>0x777 </a:t>
            </a:r>
            <a:r>
              <a:rPr lang="ja-JP" altLang="en-US" dirty="0">
                <a:solidFill>
                  <a:schemeClr val="accent5"/>
                </a:solidFill>
                <a:latin typeface="Consolas" panose="020B0609020204030204" pitchFamily="49" charset="0"/>
              </a:rPr>
              <a:t>ではなく </a:t>
            </a:r>
            <a:r>
              <a:rPr lang="en-US" altLang="ja-JP" dirty="0">
                <a:solidFill>
                  <a:schemeClr val="accent5"/>
                </a:solidFill>
                <a:latin typeface="Consolas" panose="020B0609020204030204" pitchFamily="49" charset="0"/>
              </a:rPr>
              <a:t>0x123</a:t>
            </a:r>
            <a:r>
              <a:rPr lang="ja-JP" altLang="en-US" dirty="0">
                <a:solidFill>
                  <a:schemeClr val="accent5"/>
                </a:solidFill>
                <a:latin typeface="Consolas" panose="020B0609020204030204" pitchFamily="49" charset="0"/>
              </a:rPr>
              <a:t> を読まなければならなかった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順序違反</a:t>
            </a:r>
            <a:endParaRPr lang="en-US" altLang="ja-JP" dirty="0">
              <a:solidFill>
                <a:schemeClr val="accent5"/>
              </a:solidFill>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8888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順序違反の検出（３）</a:t>
            </a:r>
          </a:p>
        </p:txBody>
      </p:sp>
      <p:sp>
        <p:nvSpPr>
          <p:cNvPr id="3" name="テキスト プレースホルダー 2"/>
          <p:cNvSpPr>
            <a:spLocks noGrp="1"/>
          </p:cNvSpPr>
          <p:nvPr>
            <p:ph type="body" sz="quarter" idx="10"/>
          </p:nvPr>
        </p:nvSpPr>
        <p:spPr>
          <a:xfrm>
            <a:off x="431954" y="5139019"/>
            <a:ext cx="8280092" cy="899703"/>
          </a:xfrm>
        </p:spPr>
        <p:txBody>
          <a:bodyPr/>
          <a:lstStyle/>
          <a:p>
            <a:r>
              <a:rPr lang="ja-JP" altLang="en-US" dirty="0">
                <a:latin typeface="Consolas" panose="020B0609020204030204" pitchFamily="49" charset="0"/>
              </a:rPr>
              <a:t>順序違反の検出</a:t>
            </a:r>
            <a:endParaRPr lang="en-US" altLang="ja-JP" dirty="0">
              <a:latin typeface="Consolas" panose="020B0609020204030204" pitchFamily="49" charset="0"/>
            </a:endParaRPr>
          </a:p>
          <a:p>
            <a:pPr lvl="1"/>
            <a:r>
              <a:rPr lang="ja-JP" altLang="en-US" dirty="0">
                <a:latin typeface="Consolas" panose="020B0609020204030204" pitchFamily="49" charset="0"/>
              </a:rPr>
              <a:t>ストアの完了時に，自分より後ろのロードのアドレスを検索</a:t>
            </a:r>
            <a:endParaRPr lang="en-US" altLang="ja-JP" dirty="0">
              <a:latin typeface="Consolas" panose="020B0609020204030204" pitchFamily="49" charset="0"/>
            </a:endParaRPr>
          </a:p>
          <a:p>
            <a:pPr lvl="1"/>
            <a:r>
              <a:rPr lang="ja-JP" altLang="en-US" dirty="0">
                <a:latin typeface="Consolas" panose="020B0609020204030204" pitchFamily="49" charset="0"/>
              </a:rPr>
              <a:t>すでに完了しているロードでアドレスがヒットした場合</a:t>
            </a:r>
            <a:endParaRPr lang="en-US" altLang="ja-JP" dirty="0">
              <a:latin typeface="Consolas" panose="020B0609020204030204" pitchFamily="49" charset="0"/>
            </a:endParaRPr>
          </a:p>
          <a:p>
            <a:pPr lvl="2"/>
            <a:r>
              <a:rPr lang="ja-JP" altLang="en-US" dirty="0">
                <a:latin typeface="Consolas" panose="020B0609020204030204" pitchFamily="49" charset="0"/>
              </a:rPr>
              <a:t>本来はそのロードはそのストアのデータを読むべきであった</a:t>
            </a:r>
            <a:endParaRPr lang="en-US" altLang="ja-JP" dirty="0">
              <a:latin typeface="Consolas" panose="020B0609020204030204" pitchFamily="49" charset="0"/>
            </a:endParaRPr>
          </a:p>
          <a:p>
            <a:pPr lvl="2"/>
            <a:r>
              <a:rPr lang="ja-JP" altLang="en-US" dirty="0">
                <a:latin typeface="Consolas" panose="020B0609020204030204" pitchFamily="49" charset="0"/>
              </a:rPr>
              <a:t>順序違反として検出し，自分より後ろを全部消してやり直す</a:t>
            </a:r>
            <a:endParaRPr lang="en-US" altLang="ja-JP" dirty="0">
              <a:latin typeface="Consolas" panose="020B0609020204030204" pitchFamily="49" charset="0"/>
            </a:endParaRPr>
          </a:p>
        </p:txBody>
      </p:sp>
      <p:grpSp>
        <p:nvGrpSpPr>
          <p:cNvPr id="4" name="グループ化 3"/>
          <p:cNvGrpSpPr/>
          <p:nvPr/>
        </p:nvGrpSpPr>
        <p:grpSpPr>
          <a:xfrm>
            <a:off x="791958" y="3176356"/>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6552022" y="3158997"/>
            <a:ext cx="1584176"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0" name="正方形/長方形 9"/>
          <p:cNvSpPr/>
          <p:nvPr/>
        </p:nvSpPr>
        <p:spPr>
          <a:xfrm>
            <a:off x="755684" y="233039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1" name="正方形/長方形 10"/>
          <p:cNvSpPr/>
          <p:nvPr/>
        </p:nvSpPr>
        <p:spPr>
          <a:xfrm>
            <a:off x="7002027" y="234898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3131984" y="2168986"/>
            <a:ext cx="2879888" cy="2520028"/>
          </a:xfrm>
          <a:prstGeom prst="rect">
            <a:avLst/>
          </a:prstGeom>
          <a:ln>
            <a:solidFill>
              <a:schemeClr val="accent1"/>
            </a:solidFill>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吹き出し 13"/>
          <p:cNvSpPr/>
          <p:nvPr/>
        </p:nvSpPr>
        <p:spPr bwMode="auto">
          <a:xfrm>
            <a:off x="6462021"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コミット・パイプ</a:t>
            </a:r>
            <a:endParaRPr kumimoji="1" lang="ja-JP" altLang="en-US" dirty="0">
              <a:solidFill>
                <a:schemeClr val="accent5"/>
              </a:solidFill>
            </a:endParaRPr>
          </a:p>
        </p:txBody>
      </p:sp>
      <p:sp>
        <p:nvSpPr>
          <p:cNvPr id="15" name="角丸四角形吹き出し 14"/>
          <p:cNvSpPr/>
          <p:nvPr/>
        </p:nvSpPr>
        <p:spPr bwMode="auto">
          <a:xfrm>
            <a:off x="791958" y="3806363"/>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ja-JP" altLang="en-US" dirty="0">
                <a:solidFill>
                  <a:schemeClr val="tx1">
                    <a:lumMod val="75000"/>
                    <a:lumOff val="25000"/>
                  </a:schemeClr>
                </a:solidFill>
              </a:rPr>
              <a:t>バックエンド</a:t>
            </a:r>
          </a:p>
        </p:txBody>
      </p:sp>
      <p:sp>
        <p:nvSpPr>
          <p:cNvPr id="16" name="正方形/長方形 15"/>
          <p:cNvSpPr/>
          <p:nvPr/>
        </p:nvSpPr>
        <p:spPr bwMode="auto">
          <a:xfrm>
            <a:off x="3131984"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3851992"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3041983"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完了</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フラグ</a:t>
            </a:r>
          </a:p>
        </p:txBody>
      </p:sp>
      <p:sp>
        <p:nvSpPr>
          <p:cNvPr id="20" name="正方形/長方形 19"/>
          <p:cNvSpPr/>
          <p:nvPr/>
        </p:nvSpPr>
        <p:spPr bwMode="auto">
          <a:xfrm>
            <a:off x="3761991"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LD/</a:t>
            </a:r>
            <a:r>
              <a:rPr kumimoji="1" lang="en-US" altLang="ja-JP" sz="1600" dirty="0">
                <a:solidFill>
                  <a:schemeClr val="tx1">
                    <a:lumMod val="75000"/>
                    <a:lumOff val="25000"/>
                  </a:schemeClr>
                </a:solidFill>
                <a:latin typeface="+mn-ea"/>
              </a:rPr>
              <a:t>ST</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572000"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chemeClr val="tx1">
                    <a:lumMod val="75000"/>
                    <a:lumOff val="25000"/>
                  </a:schemeClr>
                </a:solidFill>
                <a:latin typeface="+mn-ea"/>
              </a:rPr>
              <a:t>Addr</a:t>
            </a:r>
            <a:r>
              <a:rPr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2"/>
              </a:solidFill>
              <a:latin typeface="+mn-ea"/>
            </a:endParaRPr>
          </a:p>
        </p:txBody>
      </p:sp>
      <p:sp>
        <p:nvSpPr>
          <p:cNvPr id="40" name="正方形/長方形 39"/>
          <p:cNvSpPr/>
          <p:nvPr/>
        </p:nvSpPr>
        <p:spPr bwMode="auto">
          <a:xfrm>
            <a:off x="2681979" y="2528990"/>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I1</a:t>
            </a:r>
            <a:endParaRPr kumimoji="1" lang="ja-JP" altLang="en-US" sz="1600" dirty="0">
              <a:solidFill>
                <a:schemeClr val="accent1"/>
              </a:solidFill>
              <a:latin typeface="+mn-ea"/>
            </a:endParaRPr>
          </a:p>
        </p:txBody>
      </p:sp>
      <p:sp>
        <p:nvSpPr>
          <p:cNvPr id="41" name="正方形/長方形 40"/>
          <p:cNvSpPr/>
          <p:nvPr/>
        </p:nvSpPr>
        <p:spPr bwMode="auto">
          <a:xfrm>
            <a:off x="2681979" y="2888994"/>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I2</a:t>
            </a:r>
            <a:endParaRPr kumimoji="1" lang="ja-JP" altLang="en-US" sz="1600" dirty="0">
              <a:solidFill>
                <a:schemeClr val="accent1"/>
              </a:solidFill>
              <a:latin typeface="+mn-ea"/>
            </a:endParaRPr>
          </a:p>
        </p:txBody>
      </p:sp>
      <p:sp>
        <p:nvSpPr>
          <p:cNvPr id="42" name="正方形/長方形 41"/>
          <p:cNvSpPr/>
          <p:nvPr/>
        </p:nvSpPr>
        <p:spPr bwMode="auto">
          <a:xfrm>
            <a:off x="2681979" y="3248998"/>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1"/>
                </a:solidFill>
                <a:latin typeface="Consolas" panose="020B0609020204030204" pitchFamily="49" charset="0"/>
              </a:rPr>
              <a:t>I3</a:t>
            </a:r>
            <a:endParaRPr kumimoji="1" lang="ja-JP" altLang="en-US" sz="1600" dirty="0">
              <a:solidFill>
                <a:schemeClr val="accent1"/>
              </a:solidFill>
              <a:latin typeface="+mn-ea"/>
            </a:endParaRPr>
          </a:p>
        </p:txBody>
      </p:sp>
      <p:sp>
        <p:nvSpPr>
          <p:cNvPr id="43" name="右矢印 42"/>
          <p:cNvSpPr/>
          <p:nvPr/>
        </p:nvSpPr>
        <p:spPr bwMode="auto">
          <a:xfrm rot="10800000" flipV="1">
            <a:off x="6102017" y="2438989"/>
            <a:ext cx="900010" cy="540006"/>
          </a:xfrm>
          <a:prstGeom prst="rightArrow">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監視</a:t>
            </a:r>
          </a:p>
        </p:txBody>
      </p:sp>
      <p:sp>
        <p:nvSpPr>
          <p:cNvPr id="45" name="正方形/長方形 44"/>
          <p:cNvSpPr/>
          <p:nvPr/>
        </p:nvSpPr>
        <p:spPr bwMode="auto">
          <a:xfrm>
            <a:off x="4572000" y="216898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7" name="正方形/長方形 46"/>
          <p:cNvSpPr/>
          <p:nvPr/>
        </p:nvSpPr>
        <p:spPr bwMode="auto">
          <a:xfrm>
            <a:off x="5292008" y="171898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mn-ea"/>
              </a:rPr>
              <a:t>Data</a:t>
            </a:r>
            <a:endParaRPr kumimoji="1" lang="ja-JP" altLang="en-US" sz="1600" dirty="0">
              <a:solidFill>
                <a:schemeClr val="tx1">
                  <a:lumMod val="75000"/>
                  <a:lumOff val="25000"/>
                </a:schemeClr>
              </a:solidFill>
              <a:latin typeface="+mn-ea"/>
            </a:endParaRPr>
          </a:p>
        </p:txBody>
      </p:sp>
      <p:sp>
        <p:nvSpPr>
          <p:cNvPr id="49" name="正方形/長方形 48"/>
          <p:cNvSpPr/>
          <p:nvPr/>
        </p:nvSpPr>
        <p:spPr bwMode="auto">
          <a:xfrm>
            <a:off x="3131984"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1</a:t>
            </a:r>
            <a:endParaRPr kumimoji="1" lang="ja-JP" altLang="en-US" b="1" dirty="0">
              <a:solidFill>
                <a:schemeClr val="accent1"/>
              </a:solidFill>
              <a:latin typeface="+mn-ea"/>
            </a:endParaRPr>
          </a:p>
        </p:txBody>
      </p:sp>
      <p:sp>
        <p:nvSpPr>
          <p:cNvPr id="50" name="正方形/長方形 49"/>
          <p:cNvSpPr/>
          <p:nvPr/>
        </p:nvSpPr>
        <p:spPr bwMode="auto">
          <a:xfrm>
            <a:off x="3851992"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LD</a:t>
            </a:r>
            <a:endParaRPr kumimoji="1" lang="ja-JP" altLang="en-US" b="1" dirty="0">
              <a:solidFill>
                <a:schemeClr val="accent1"/>
              </a:solidFill>
              <a:latin typeface="+mn-ea"/>
            </a:endParaRPr>
          </a:p>
        </p:txBody>
      </p:sp>
      <p:sp>
        <p:nvSpPr>
          <p:cNvPr id="51" name="正方形/長方形 50"/>
          <p:cNvSpPr/>
          <p:nvPr/>
        </p:nvSpPr>
        <p:spPr bwMode="auto">
          <a:xfrm>
            <a:off x="5292008"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a:t>
            </a:r>
            <a:endParaRPr kumimoji="1" lang="ja-JP" altLang="en-US" b="1" dirty="0">
              <a:solidFill>
                <a:schemeClr val="accent1"/>
              </a:solidFill>
              <a:latin typeface="+mn-ea"/>
            </a:endParaRPr>
          </a:p>
        </p:txBody>
      </p:sp>
      <p:sp>
        <p:nvSpPr>
          <p:cNvPr id="52" name="正方形/長方形 51"/>
          <p:cNvSpPr/>
          <p:nvPr/>
        </p:nvSpPr>
        <p:spPr bwMode="auto">
          <a:xfrm>
            <a:off x="4572000" y="2888994"/>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57" name="正方形/長方形 56"/>
          <p:cNvSpPr/>
          <p:nvPr/>
        </p:nvSpPr>
        <p:spPr bwMode="auto">
          <a:xfrm>
            <a:off x="3131984"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8" name="正方形/長方形 57"/>
          <p:cNvSpPr/>
          <p:nvPr/>
        </p:nvSpPr>
        <p:spPr bwMode="auto">
          <a:xfrm>
            <a:off x="3851992"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59" name="正方形/長方形 58"/>
          <p:cNvSpPr/>
          <p:nvPr/>
        </p:nvSpPr>
        <p:spPr bwMode="auto">
          <a:xfrm>
            <a:off x="5292008"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4572000" y="3609002"/>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3131984"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2" name="正方形/長方形 61"/>
          <p:cNvSpPr/>
          <p:nvPr/>
        </p:nvSpPr>
        <p:spPr bwMode="auto">
          <a:xfrm>
            <a:off x="3851992"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92008"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572000" y="3969006"/>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5" name="正方形/長方形 64"/>
          <p:cNvSpPr/>
          <p:nvPr/>
        </p:nvSpPr>
        <p:spPr bwMode="auto">
          <a:xfrm>
            <a:off x="3131984"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3851992"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292008"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572000" y="432901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3131984" y="818971"/>
            <a:ext cx="2880032"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71" name="角丸四角形 70"/>
          <p:cNvSpPr/>
          <p:nvPr/>
        </p:nvSpPr>
        <p:spPr bwMode="auto">
          <a:xfrm>
            <a:off x="1331964" y="3068996"/>
            <a:ext cx="540006"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Consolas" panose="020B0609020204030204" pitchFamily="49" charset="0"/>
              </a:rPr>
              <a:t>I1</a:t>
            </a:r>
            <a:endParaRPr kumimoji="1" lang="ja-JP" altLang="en-US" dirty="0">
              <a:latin typeface="Consolas" panose="020B0609020204030204" pitchFamily="49" charset="0"/>
            </a:endParaRPr>
          </a:p>
        </p:txBody>
      </p:sp>
      <p:sp>
        <p:nvSpPr>
          <p:cNvPr id="54" name="正方形/長方形 53"/>
          <p:cNvSpPr/>
          <p:nvPr/>
        </p:nvSpPr>
        <p:spPr bwMode="auto">
          <a:xfrm>
            <a:off x="3131984"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accent1"/>
                </a:solidFill>
                <a:latin typeface="+mn-ea"/>
              </a:rPr>
              <a:t>1</a:t>
            </a:r>
            <a:endParaRPr kumimoji="1" lang="ja-JP" altLang="en-US" b="1" dirty="0">
              <a:solidFill>
                <a:schemeClr val="accent1"/>
              </a:solidFill>
              <a:latin typeface="+mn-ea"/>
            </a:endParaRPr>
          </a:p>
        </p:txBody>
      </p:sp>
      <p:sp>
        <p:nvSpPr>
          <p:cNvPr id="55" name="正方形/長方形 54"/>
          <p:cNvSpPr/>
          <p:nvPr/>
        </p:nvSpPr>
        <p:spPr bwMode="auto">
          <a:xfrm>
            <a:off x="3851992"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1"/>
                </a:solidFill>
                <a:latin typeface="+mn-ea"/>
              </a:rPr>
              <a:t>ST</a:t>
            </a:r>
            <a:endParaRPr kumimoji="1" lang="ja-JP" altLang="en-US" b="1" dirty="0">
              <a:solidFill>
                <a:schemeClr val="accent1"/>
              </a:solidFill>
              <a:latin typeface="+mn-ea"/>
            </a:endParaRPr>
          </a:p>
        </p:txBody>
      </p:sp>
      <p:sp>
        <p:nvSpPr>
          <p:cNvPr id="77" name="正方形/長方形 76"/>
          <p:cNvSpPr/>
          <p:nvPr/>
        </p:nvSpPr>
        <p:spPr bwMode="auto">
          <a:xfrm>
            <a:off x="5292008"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0x123</a:t>
            </a:r>
            <a:endParaRPr kumimoji="1" lang="ja-JP" altLang="en-US" sz="1400" b="1" dirty="0">
              <a:solidFill>
                <a:schemeClr val="accent1"/>
              </a:solidFill>
              <a:latin typeface="+mn-ea"/>
            </a:endParaRPr>
          </a:p>
        </p:txBody>
      </p:sp>
      <p:sp>
        <p:nvSpPr>
          <p:cNvPr id="79" name="正方形/長方形 78"/>
          <p:cNvSpPr/>
          <p:nvPr/>
        </p:nvSpPr>
        <p:spPr bwMode="auto">
          <a:xfrm>
            <a:off x="4572000" y="2528990"/>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accent1"/>
                </a:solidFill>
                <a:latin typeface="+mn-ea"/>
              </a:rPr>
              <a:t>0x100</a:t>
            </a:r>
            <a:endParaRPr kumimoji="1" lang="ja-JP" altLang="en-US" sz="1400" b="1" dirty="0">
              <a:solidFill>
                <a:schemeClr val="accent1"/>
              </a:solidFill>
              <a:latin typeface="+mn-ea"/>
            </a:endParaRPr>
          </a:p>
        </p:txBody>
      </p:sp>
      <p:sp>
        <p:nvSpPr>
          <p:cNvPr id="80" name="正方形/長方形 79"/>
          <p:cNvSpPr/>
          <p:nvPr/>
        </p:nvSpPr>
        <p:spPr bwMode="auto">
          <a:xfrm>
            <a:off x="3131984"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1" name="正方形/長方形 80"/>
          <p:cNvSpPr/>
          <p:nvPr/>
        </p:nvSpPr>
        <p:spPr bwMode="auto">
          <a:xfrm>
            <a:off x="3851992"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2" name="正方形/長方形 81"/>
          <p:cNvSpPr/>
          <p:nvPr/>
        </p:nvSpPr>
        <p:spPr bwMode="auto">
          <a:xfrm>
            <a:off x="5292008"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83" name="正方形/長方形 82"/>
          <p:cNvSpPr/>
          <p:nvPr/>
        </p:nvSpPr>
        <p:spPr bwMode="auto">
          <a:xfrm>
            <a:off x="4572000" y="3248998"/>
            <a:ext cx="720008" cy="360004"/>
          </a:xfrm>
          <a:prstGeom prst="rect">
            <a:avLst/>
          </a:prstGeom>
          <a:noFill/>
          <a:ln>
            <a:solidFill>
              <a:schemeClr val="accent1"/>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2" name="下矢印 21"/>
          <p:cNvSpPr/>
          <p:nvPr/>
        </p:nvSpPr>
        <p:spPr bwMode="auto">
          <a:xfrm>
            <a:off x="4572000" y="2888994"/>
            <a:ext cx="720008" cy="990011"/>
          </a:xfrm>
          <a:prstGeom prst="downArrow">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検索</a:t>
            </a:r>
          </a:p>
        </p:txBody>
      </p:sp>
    </p:spTree>
    <p:extLst>
      <p:ext uri="{BB962C8B-B14F-4D97-AF65-F5344CB8AC3E}">
        <p14:creationId xmlns:p14="http://schemas.microsoft.com/office/powerpoint/2010/main" val="3208797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実行結果がおかしくなる例の解決（１）</a:t>
            </a:r>
          </a:p>
        </p:txBody>
      </p:sp>
      <p:sp>
        <p:nvSpPr>
          <p:cNvPr id="3" name="テキスト プレースホルダー 2"/>
          <p:cNvSpPr>
            <a:spLocks noGrp="1"/>
          </p:cNvSpPr>
          <p:nvPr>
            <p:ph type="body" sz="quarter" idx="10"/>
          </p:nvPr>
        </p:nvSpPr>
        <p:spPr/>
        <p:txBody>
          <a:bodyPr/>
          <a:lstStyle/>
          <a:p>
            <a:r>
              <a:rPr lang="ja-JP" altLang="en-US" dirty="0"/>
              <a:t>ストア→ロード間の順序の違反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の順で発行される場合</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動作：ロードを取り消してやり直す</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I1 </a:t>
            </a:r>
            <a:r>
              <a:rPr kumimoji="1" lang="ja-JP" altLang="en-US" dirty="0">
                <a:latin typeface="Consolas" panose="020B0609020204030204" pitchFamily="49" charset="0"/>
              </a:rPr>
              <a:t>実行時に自分より後ろを </a:t>
            </a:r>
            <a:r>
              <a:rPr kumimoji="1" lang="en-US" altLang="ja-JP" dirty="0">
                <a:latin typeface="Consolas" panose="020B0609020204030204" pitchFamily="49" charset="0"/>
              </a:rPr>
              <a:t>LSQ </a:t>
            </a:r>
            <a:r>
              <a:rPr kumimoji="1" lang="ja-JP" altLang="en-US" dirty="0">
                <a:latin typeface="Consolas" panose="020B0609020204030204" pitchFamily="49" charset="0"/>
              </a:rPr>
              <a:t>から検索すると </a:t>
            </a:r>
            <a:r>
              <a:rPr kumimoji="1" lang="en-US" altLang="ja-JP" dirty="0">
                <a:latin typeface="Consolas" panose="020B0609020204030204" pitchFamily="49" charset="0"/>
              </a:rPr>
              <a:t>I2 </a:t>
            </a:r>
            <a:r>
              <a:rPr kumimoji="1" lang="ja-JP" altLang="en-US" dirty="0">
                <a:latin typeface="Consolas" panose="020B0609020204030204" pitchFamily="49" charset="0"/>
              </a:rPr>
              <a:t>がヒット</a:t>
            </a:r>
            <a:endParaRPr kumimoji="1"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を再実行することにより，ロードで正しい値を得る</a:t>
            </a:r>
            <a:endParaRPr kumimoji="1" lang="ja-JP" altLang="en-US" dirty="0"/>
          </a:p>
        </p:txBody>
      </p:sp>
    </p:spTree>
    <p:extLst>
      <p:ext uri="{BB962C8B-B14F-4D97-AF65-F5344CB8AC3E}">
        <p14:creationId xmlns:p14="http://schemas.microsoft.com/office/powerpoint/2010/main" val="230645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実行結果がおかしくなる例の解決（２）</a:t>
            </a:r>
          </a:p>
        </p:txBody>
      </p:sp>
      <p:sp>
        <p:nvSpPr>
          <p:cNvPr id="3" name="テキスト プレースホルダー 2"/>
          <p:cNvSpPr>
            <a:spLocks noGrp="1"/>
          </p:cNvSpPr>
          <p:nvPr>
            <p:ph type="body" sz="quarter" idx="10"/>
          </p:nvPr>
        </p:nvSpPr>
        <p:spPr/>
        <p:txBody>
          <a:bodyPr/>
          <a:lstStyle/>
          <a:p>
            <a:r>
              <a:rPr lang="ja-JP" altLang="en-US" dirty="0"/>
              <a:t>ロード→ストア間の順序の違反</a:t>
            </a:r>
            <a:endParaRPr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a:t>
            </a:r>
            <a:r>
              <a:rPr lang="en-US" altLang="ja-JP" dirty="0">
                <a:latin typeface="Consolas" panose="020B0609020204030204" pitchFamily="49" charset="0"/>
              </a:rPr>
              <a:t>x1 </a:t>
            </a:r>
            <a:r>
              <a:rPr lang="ja-JP" altLang="en-US" dirty="0">
                <a:latin typeface="Consolas" panose="020B0609020204030204" pitchFamily="49" charset="0"/>
              </a:rPr>
              <a:t>が書かれた後の値が </a:t>
            </a:r>
            <a:r>
              <a:rPr lang="en-US" altLang="ja-JP" dirty="0">
                <a:latin typeface="Consolas" panose="020B0609020204030204" pitchFamily="49" charset="0"/>
              </a:rPr>
              <a:t>x2 </a:t>
            </a:r>
            <a:r>
              <a:rPr lang="ja-JP" altLang="en-US" dirty="0">
                <a:latin typeface="Consolas" panose="020B0609020204030204" pitchFamily="49" charset="0"/>
              </a:rPr>
              <a:t>に</a:t>
            </a:r>
            <a:endParaRPr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lw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r>
              <a:rPr kumimoji="1" lang="ja-JP" altLang="en-US" dirty="0">
                <a:latin typeface="Consolas" panose="020B0609020204030204" pitchFamily="49" charset="0"/>
              </a:rPr>
              <a:t>動作：</a:t>
            </a:r>
            <a:r>
              <a:rPr kumimoji="1" lang="en-US" altLang="ja-JP" dirty="0">
                <a:latin typeface="Consolas" panose="020B0609020204030204" pitchFamily="49" charset="0"/>
              </a:rPr>
              <a:t>LSQ </a:t>
            </a:r>
            <a:r>
              <a:rPr kumimoji="1" lang="ja-JP" altLang="en-US" dirty="0">
                <a:latin typeface="Consolas" panose="020B0609020204030204" pitchFamily="49" charset="0"/>
              </a:rPr>
              <a:t>からフォワーディングはされない</a:t>
            </a:r>
            <a:endParaRPr kumimoji="1" lang="en-US" altLang="ja-JP" dirty="0">
              <a:latin typeface="Consolas" panose="020B0609020204030204" pitchFamily="49" charset="0"/>
            </a:endParaRPr>
          </a:p>
          <a:p>
            <a:pPr lvl="1"/>
            <a:r>
              <a:rPr kumimoji="1" lang="en-US" altLang="ja-JP" dirty="0">
                <a:latin typeface="Consolas" panose="020B0609020204030204" pitchFamily="49" charset="0"/>
              </a:rPr>
              <a:t>I2 </a:t>
            </a:r>
            <a:r>
              <a:rPr kumimoji="1" lang="ja-JP" altLang="en-US" dirty="0">
                <a:latin typeface="Consolas" panose="020B0609020204030204" pitchFamily="49" charset="0"/>
              </a:rPr>
              <a:t>実行時にはメモリではなく </a:t>
            </a:r>
            <a:r>
              <a:rPr kumimoji="1" lang="en-US" altLang="ja-JP" dirty="0">
                <a:latin typeface="Consolas" panose="020B0609020204030204" pitchFamily="49" charset="0"/>
              </a:rPr>
              <a:t>LSQ </a:t>
            </a:r>
            <a:r>
              <a:rPr kumimoji="1" lang="ja-JP" altLang="en-US" dirty="0">
                <a:latin typeface="Consolas" panose="020B0609020204030204" pitchFamily="49" charset="0"/>
              </a:rPr>
              <a:t>に値が書き込まれる</a:t>
            </a:r>
            <a:endParaRPr kumimoji="1"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err="1">
                <a:latin typeface="Consolas" panose="020B0609020204030204" pitchFamily="49" charset="0"/>
              </a:rPr>
              <a:t>はメ</a:t>
            </a:r>
            <a:r>
              <a:rPr lang="ja-JP" altLang="en-US" dirty="0">
                <a:latin typeface="Consolas" panose="020B0609020204030204" pitchFamily="49" charset="0"/>
              </a:rPr>
              <a:t>モリと，</a:t>
            </a:r>
            <a:r>
              <a:rPr lang="en-US" altLang="ja-JP" dirty="0">
                <a:latin typeface="Consolas" panose="020B0609020204030204" pitchFamily="49" charset="0"/>
              </a:rPr>
              <a:t>LSQ </a:t>
            </a:r>
            <a:r>
              <a:rPr lang="ja-JP" altLang="en-US" dirty="0">
                <a:latin typeface="Consolas" panose="020B0609020204030204" pitchFamily="49" charset="0"/>
              </a:rPr>
              <a:t>の自分より前の部分を検索</a:t>
            </a:r>
            <a:endParaRPr lang="en-US" altLang="ja-JP" dirty="0">
              <a:latin typeface="Consolas" panose="020B0609020204030204" pitchFamily="49" charset="0"/>
            </a:endParaRPr>
          </a:p>
          <a:p>
            <a:pPr lvl="2"/>
            <a:r>
              <a:rPr kumimoji="1" lang="en-US" altLang="ja-JP" dirty="0">
                <a:latin typeface="Consolas" panose="020B0609020204030204" pitchFamily="49" charset="0"/>
              </a:rPr>
              <a:t>I2 </a:t>
            </a:r>
            <a:r>
              <a:rPr kumimoji="1" lang="ja-JP" altLang="en-US" dirty="0">
                <a:latin typeface="Consolas" panose="020B0609020204030204" pitchFamily="49" charset="0"/>
              </a:rPr>
              <a:t>は自分より後ろのエントリにある</a:t>
            </a:r>
            <a:endParaRPr kumimoji="1" lang="en-US" altLang="ja-JP" dirty="0">
              <a:latin typeface="Consolas" panose="020B0609020204030204" pitchFamily="49" charset="0"/>
            </a:endParaRPr>
          </a:p>
          <a:p>
            <a:pPr lvl="2"/>
            <a:r>
              <a:rPr kumimoji="1" lang="ja-JP" altLang="en-US" dirty="0"/>
              <a:t>検索対象とならずヒットしない </a:t>
            </a:r>
            <a:r>
              <a:rPr kumimoji="1" lang="en-US" altLang="ja-JP" dirty="0"/>
              <a:t>= </a:t>
            </a:r>
            <a:r>
              <a:rPr kumimoji="1" lang="ja-JP" altLang="en-US" dirty="0"/>
              <a:t>メモリから値が読まれる</a:t>
            </a:r>
          </a:p>
        </p:txBody>
      </p:sp>
    </p:spTree>
    <p:extLst>
      <p:ext uri="{BB962C8B-B14F-4D97-AF65-F5344CB8AC3E}">
        <p14:creationId xmlns:p14="http://schemas.microsoft.com/office/powerpoint/2010/main" val="153285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実行結果がおかしくなる例の解決（３）</a:t>
            </a:r>
          </a:p>
        </p:txBody>
      </p:sp>
      <p:sp>
        <p:nvSpPr>
          <p:cNvPr id="3" name="テキスト プレースホルダー 2"/>
          <p:cNvSpPr>
            <a:spLocks noGrp="1"/>
          </p:cNvSpPr>
          <p:nvPr>
            <p:ph type="body" sz="quarter" idx="10"/>
          </p:nvPr>
        </p:nvSpPr>
        <p:spPr/>
        <p:txBody>
          <a:bodyPr/>
          <a:lstStyle/>
          <a:p>
            <a:r>
              <a:rPr kumimoji="1" lang="ja-JP" altLang="en-US" dirty="0"/>
              <a:t>ストア間の順序の違反</a:t>
            </a:r>
            <a:endParaRPr kumimoji="1" lang="en-US" altLang="ja-JP" dirty="0"/>
          </a:p>
          <a:p>
            <a:pPr lvl="1"/>
            <a:r>
              <a:rPr lang="en-US" altLang="ja-JP" dirty="0">
                <a:latin typeface="Consolas" panose="020B0609020204030204" pitchFamily="49" charset="0"/>
              </a:rPr>
              <a:t>I2</a:t>
            </a:r>
            <a:r>
              <a:rPr lang="ja-JP" altLang="en-US" dirty="0">
                <a:latin typeface="Consolas" panose="020B0609020204030204" pitchFamily="49" charset="0"/>
              </a:rPr>
              <a:t>→</a:t>
            </a:r>
            <a:r>
              <a:rPr lang="en-US" altLang="ja-JP" dirty="0">
                <a:latin typeface="Consolas" panose="020B0609020204030204" pitchFamily="49" charset="0"/>
              </a:rPr>
              <a:t>I1 </a:t>
            </a:r>
            <a:r>
              <a:rPr lang="ja-JP" altLang="en-US" dirty="0">
                <a:latin typeface="Consolas" panose="020B0609020204030204" pitchFamily="49" charset="0"/>
              </a:rPr>
              <a:t>の順で発行されると，アドレス </a:t>
            </a:r>
            <a:r>
              <a:rPr lang="en-US" altLang="ja-JP" dirty="0">
                <a:latin typeface="Consolas" panose="020B0609020204030204" pitchFamily="49" charset="0"/>
              </a:rPr>
              <a:t>0x1000 </a:t>
            </a:r>
            <a:r>
              <a:rPr lang="ja-JP" altLang="en-US" dirty="0">
                <a:latin typeface="Consolas" panose="020B0609020204030204" pitchFamily="49" charset="0"/>
              </a:rPr>
              <a:t>に </a:t>
            </a:r>
            <a:r>
              <a:rPr lang="en-US" altLang="ja-JP" dirty="0">
                <a:latin typeface="Consolas" panose="020B0609020204030204" pitchFamily="49" charset="0"/>
              </a:rPr>
              <a:t>x1 </a:t>
            </a:r>
            <a:r>
              <a:rPr lang="ja-JP" altLang="en-US" dirty="0">
                <a:latin typeface="Consolas" panose="020B0609020204030204" pitchFamily="49" charset="0"/>
              </a:rPr>
              <a:t>が残る</a:t>
            </a:r>
            <a:endParaRPr kumimoji="1" lang="en-US" altLang="ja-JP" dirty="0"/>
          </a:p>
          <a:p>
            <a:pPr marL="720000" lvl="2" indent="0">
              <a:buNone/>
            </a:pPr>
            <a:r>
              <a:rPr lang="en-US" altLang="ja-JP" dirty="0">
                <a:latin typeface="Consolas" panose="020B0609020204030204" pitchFamily="49" charset="0"/>
              </a:rPr>
              <a:t>I1: </a:t>
            </a:r>
            <a:r>
              <a:rPr lang="en-US" altLang="ja-JP" dirty="0" err="1">
                <a:latin typeface="Consolas" panose="020B0609020204030204" pitchFamily="49" charset="0"/>
              </a:rPr>
              <a:t>sw</a:t>
            </a:r>
            <a:r>
              <a:rPr lang="en-US" altLang="ja-JP" dirty="0">
                <a:latin typeface="Consolas" panose="020B0609020204030204" pitchFamily="49" charset="0"/>
              </a:rPr>
              <a:t> x1</a:t>
            </a:r>
            <a:r>
              <a:rPr lang="ja-JP" altLang="en-US" dirty="0">
                <a:latin typeface="Consolas" panose="020B0609020204030204" pitchFamily="49" charset="0"/>
              </a:rPr>
              <a:t>→</a:t>
            </a:r>
            <a:r>
              <a:rPr lang="en-US" altLang="ja-JP" dirty="0">
                <a:latin typeface="Consolas" panose="020B0609020204030204" pitchFamily="49" charset="0"/>
              </a:rPr>
              <a:t>(0x1000)</a:t>
            </a:r>
          </a:p>
          <a:p>
            <a:pPr marL="720000" lvl="2" indent="0">
              <a:buNone/>
            </a:pPr>
            <a:r>
              <a:rPr lang="en-US" altLang="ja-JP" dirty="0">
                <a:latin typeface="Consolas" panose="020B0609020204030204" pitchFamily="49" charset="0"/>
              </a:rPr>
              <a:t>I2: </a:t>
            </a:r>
            <a:r>
              <a:rPr lang="en-US" altLang="ja-JP" dirty="0" err="1">
                <a:latin typeface="Consolas" panose="020B0609020204030204" pitchFamily="49" charset="0"/>
              </a:rPr>
              <a:t>sw</a:t>
            </a:r>
            <a:r>
              <a:rPr lang="en-US" altLang="ja-JP" dirty="0">
                <a:latin typeface="Consolas" panose="020B0609020204030204" pitchFamily="49" charset="0"/>
              </a:rPr>
              <a:t> x2</a:t>
            </a:r>
            <a:r>
              <a:rPr lang="ja-JP" altLang="en-US" dirty="0">
                <a:latin typeface="Consolas" panose="020B0609020204030204" pitchFamily="49" charset="0"/>
              </a:rPr>
              <a:t>→</a:t>
            </a:r>
            <a:r>
              <a:rPr lang="en-US" altLang="ja-JP" dirty="0">
                <a:latin typeface="Consolas" panose="020B0609020204030204" pitchFamily="49" charset="0"/>
              </a:rPr>
              <a:t>(0x1000)</a:t>
            </a:r>
          </a:p>
          <a:p>
            <a:r>
              <a:rPr lang="ja-JP" altLang="en-US" dirty="0">
                <a:latin typeface="Consolas" panose="020B0609020204030204" pitchFamily="49" charset="0"/>
              </a:rPr>
              <a:t>動作：</a:t>
            </a:r>
            <a:r>
              <a:rPr lang="en-US" altLang="ja-JP" dirty="0">
                <a:latin typeface="Consolas" panose="020B0609020204030204" pitchFamily="49" charset="0"/>
              </a:rPr>
              <a:t>SQ </a:t>
            </a:r>
            <a:r>
              <a:rPr lang="ja-JP" altLang="en-US" dirty="0">
                <a:latin typeface="Consolas" panose="020B0609020204030204" pitchFamily="49" charset="0"/>
              </a:rPr>
              <a:t>から </a:t>
            </a:r>
            <a:r>
              <a:rPr lang="en-US" altLang="ja-JP" dirty="0">
                <a:latin typeface="Consolas" panose="020B0609020204030204" pitchFamily="49" charset="0"/>
              </a:rPr>
              <a:t>in-order </a:t>
            </a:r>
            <a:r>
              <a:rPr lang="ja-JP" altLang="en-US" dirty="0">
                <a:latin typeface="Consolas" panose="020B0609020204030204" pitchFamily="49" charset="0"/>
              </a:rPr>
              <a:t>にメモリに書き込み</a:t>
            </a:r>
            <a:endParaRPr lang="en-US" altLang="ja-JP" dirty="0">
              <a:latin typeface="Consolas" panose="020B0609020204030204" pitchFamily="49" charset="0"/>
            </a:endParaRPr>
          </a:p>
          <a:p>
            <a:pPr lvl="1"/>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I1 </a:t>
            </a:r>
            <a:r>
              <a:rPr lang="ja-JP" altLang="en-US" dirty="0">
                <a:latin typeface="Consolas" panose="020B0609020204030204" pitchFamily="49" charset="0"/>
              </a:rPr>
              <a:t>の順で </a:t>
            </a:r>
            <a:r>
              <a:rPr lang="en-US" altLang="ja-JP" dirty="0">
                <a:latin typeface="Consolas" panose="020B0609020204030204" pitchFamily="49" charset="0"/>
              </a:rPr>
              <a:t>LSQ </a:t>
            </a:r>
            <a:r>
              <a:rPr lang="ja-JP" altLang="en-US" dirty="0">
                <a:latin typeface="Consolas" panose="020B0609020204030204" pitchFamily="49" charset="0"/>
              </a:rPr>
              <a:t>にアドレスとデータが書き込まれる</a:t>
            </a:r>
            <a:endParaRPr lang="en-US" altLang="ja-JP" dirty="0">
              <a:latin typeface="Consolas" panose="020B0609020204030204" pitchFamily="49" charset="0"/>
            </a:endParaRPr>
          </a:p>
          <a:p>
            <a:pPr lvl="1"/>
            <a:r>
              <a:rPr lang="ja-JP" altLang="en-US" dirty="0">
                <a:latin typeface="Consolas" panose="020B0609020204030204" pitchFamily="49" charset="0"/>
              </a:rPr>
              <a:t>コミット・パイプが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の順でアドレスとデータを読み出し，メモリに書き込む</a:t>
            </a:r>
            <a:endParaRPr lang="en-US" altLang="ja-JP"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888309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LSQ </a:t>
            </a:r>
            <a:r>
              <a:rPr kumimoji="1" lang="ja-JP" altLang="en-US" dirty="0"/>
              <a:t>のまとめ</a:t>
            </a:r>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にロードとストアが実行されてもプログラムの正しさを保つ必要がある</a:t>
            </a:r>
            <a:endParaRPr lang="en-US" altLang="ja-JP" dirty="0"/>
          </a:p>
          <a:p>
            <a:r>
              <a:rPr kumimoji="1" lang="en-US" altLang="ja-JP" dirty="0"/>
              <a:t>LSQ</a:t>
            </a:r>
            <a:r>
              <a:rPr kumimoji="1" lang="ja-JP" altLang="en-US" dirty="0"/>
              <a:t>：ロードとストアの結果を保持するバッファ</a:t>
            </a:r>
            <a:endParaRPr kumimoji="1" lang="en-US" altLang="ja-JP" dirty="0"/>
          </a:p>
          <a:p>
            <a:pPr lvl="1"/>
            <a:r>
              <a:rPr kumimoji="1" lang="ja-JP" altLang="en-US" dirty="0"/>
              <a:t>ストアの整列</a:t>
            </a:r>
            <a:endParaRPr kumimoji="1" lang="en-US" altLang="ja-JP" dirty="0"/>
          </a:p>
          <a:p>
            <a:pPr lvl="1"/>
            <a:r>
              <a:rPr kumimoji="1" lang="ja-JP" altLang="en-US" dirty="0"/>
              <a:t>順序違反の検出</a:t>
            </a:r>
          </a:p>
        </p:txBody>
      </p:sp>
    </p:spTree>
    <p:extLst>
      <p:ext uri="{BB962C8B-B14F-4D97-AF65-F5344CB8AC3E}">
        <p14:creationId xmlns:p14="http://schemas.microsoft.com/office/powerpoint/2010/main" val="300791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メモリ依存予測</a:t>
            </a:r>
          </a:p>
        </p:txBody>
      </p:sp>
      <p:sp>
        <p:nvSpPr>
          <p:cNvPr id="3" name="テキスト プレースホルダー 2"/>
          <p:cNvSpPr>
            <a:spLocks noGrp="1"/>
          </p:cNvSpPr>
          <p:nvPr>
            <p:ph type="body" sz="quarter" idx="10"/>
          </p:nvPr>
        </p:nvSpPr>
        <p:spPr/>
        <p:txBody>
          <a:bodyPr/>
          <a:lstStyle/>
          <a:p>
            <a:r>
              <a:rPr kumimoji="1" lang="ja-JP" altLang="en-US" dirty="0"/>
              <a:t>ここまでの例：</a:t>
            </a:r>
            <a:endParaRPr kumimoji="1" lang="en-US" altLang="ja-JP" dirty="0"/>
          </a:p>
          <a:p>
            <a:pPr lvl="1"/>
            <a:r>
              <a:rPr kumimoji="1" lang="ja-JP" altLang="en-US" dirty="0"/>
              <a:t>ロードやストアは，レジスタの依存が解決し次第実行</a:t>
            </a:r>
            <a:endParaRPr kumimoji="1" lang="en-US" altLang="ja-JP" dirty="0"/>
          </a:p>
          <a:p>
            <a:pPr lvl="1"/>
            <a:r>
              <a:rPr kumimoji="1" lang="ja-JP" altLang="en-US" dirty="0"/>
              <a:t>大概，各ストアとロードはアドレスが違うので問題ない</a:t>
            </a:r>
            <a:endParaRPr kumimoji="1" lang="en-US" altLang="ja-JP" dirty="0"/>
          </a:p>
          <a:p>
            <a:r>
              <a:rPr kumimoji="1" lang="ja-JP" altLang="en-US" dirty="0"/>
              <a:t>より高い性能を得たい場合</a:t>
            </a:r>
            <a:endParaRPr kumimoji="1" lang="en-US" altLang="ja-JP" dirty="0"/>
          </a:p>
          <a:p>
            <a:pPr lvl="1"/>
            <a:r>
              <a:rPr kumimoji="1" lang="ja-JP" altLang="en-US" dirty="0"/>
              <a:t>一部状況では，順序違反が頻発する</a:t>
            </a:r>
            <a:endParaRPr kumimoji="1" lang="en-US" altLang="ja-JP" dirty="0"/>
          </a:p>
          <a:p>
            <a:pPr lvl="1"/>
            <a:r>
              <a:rPr kumimoji="1" lang="ja-JP" altLang="en-US" dirty="0"/>
              <a:t>ロードとストア間で依存関係の予測を行う</a:t>
            </a:r>
            <a:endParaRPr kumimoji="1" lang="en-US" altLang="ja-JP" dirty="0"/>
          </a:p>
          <a:p>
            <a:pPr lvl="2"/>
            <a:r>
              <a:rPr kumimoji="1" lang="ja-JP" altLang="en-US" dirty="0"/>
              <a:t>依存元のストアが実行されるまでロードの実行を遅らせる</a:t>
            </a:r>
            <a:endParaRPr kumimoji="1" lang="en-US" altLang="ja-JP" dirty="0"/>
          </a:p>
          <a:p>
            <a:r>
              <a:rPr kumimoji="1" lang="ja-JP" altLang="en-US" dirty="0"/>
              <a:t>メモリ依存予測</a:t>
            </a:r>
            <a:endParaRPr kumimoji="1" lang="en-US" altLang="ja-JP" dirty="0"/>
          </a:p>
          <a:p>
            <a:pPr lvl="1"/>
            <a:r>
              <a:rPr kumimoji="1" lang="ja-JP" altLang="en-US" dirty="0"/>
              <a:t>ロードが依存するストアの集合を予測</a:t>
            </a:r>
            <a:endParaRPr kumimoji="1" lang="en-US" altLang="ja-JP" dirty="0"/>
          </a:p>
          <a:p>
            <a:pPr lvl="1"/>
            <a:r>
              <a:rPr kumimoji="1" lang="ja-JP" altLang="en-US" dirty="0"/>
              <a:t>ストア・セット予測器という予測方式が提案されている</a:t>
            </a:r>
            <a:endParaRPr kumimoji="1" lang="en-US" altLang="ja-JP" dirty="0"/>
          </a:p>
          <a:p>
            <a:pPr lvl="2"/>
            <a:r>
              <a:rPr kumimoji="1" lang="ja-JP" altLang="en-US" dirty="0"/>
              <a:t>理想的な予測を行った場合とほぼ同等の性能がでる</a:t>
            </a:r>
          </a:p>
        </p:txBody>
      </p:sp>
    </p:spTree>
    <p:extLst>
      <p:ext uri="{BB962C8B-B14F-4D97-AF65-F5344CB8AC3E}">
        <p14:creationId xmlns:p14="http://schemas.microsoft.com/office/powerpoint/2010/main" val="1193884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投機的なロード・ストアの発行</a:t>
            </a:r>
          </a:p>
        </p:txBody>
      </p:sp>
      <p:sp>
        <p:nvSpPr>
          <p:cNvPr id="3" name="テキスト プレースホルダー 2"/>
          <p:cNvSpPr>
            <a:spLocks noGrp="1"/>
          </p:cNvSpPr>
          <p:nvPr>
            <p:ph type="body" sz="quarter" idx="10"/>
          </p:nvPr>
        </p:nvSpPr>
        <p:spPr/>
        <p:txBody>
          <a:bodyPr/>
          <a:lstStyle/>
          <a:p>
            <a:r>
              <a:rPr lang="ja-JP" altLang="en-US" dirty="0"/>
              <a:t>この講義で説明したのは投機的にロード・ストアを発行する方法</a:t>
            </a:r>
            <a:endParaRPr lang="en-US" altLang="ja-JP" dirty="0"/>
          </a:p>
          <a:p>
            <a:pPr lvl="1"/>
            <a:r>
              <a:rPr lang="ja-JP" altLang="en-US" dirty="0"/>
              <a:t>現在の </a:t>
            </a:r>
            <a:r>
              <a:rPr lang="en-US" altLang="ja-JP" dirty="0"/>
              <a:t>CPU </a:t>
            </a:r>
            <a:r>
              <a:rPr lang="ja-JP" altLang="en-US" dirty="0"/>
              <a:t>では主流</a:t>
            </a:r>
            <a:endParaRPr lang="en-US" altLang="ja-JP" dirty="0"/>
          </a:p>
          <a:p>
            <a:pPr lvl="1"/>
            <a:r>
              <a:rPr kumimoji="1" lang="ja-JP" altLang="en-US" dirty="0"/>
              <a:t>教科書にはあまり書かれていないので注意</a:t>
            </a:r>
            <a:endParaRPr kumimoji="1" lang="en-US" altLang="ja-JP" dirty="0"/>
          </a:p>
          <a:p>
            <a:r>
              <a:rPr kumimoji="1" lang="ja-JP" altLang="en-US" dirty="0"/>
              <a:t>よく教科書に「メモリ曖昧性除去（</a:t>
            </a:r>
            <a:r>
              <a:rPr kumimoji="1" lang="en-US" altLang="ja-JP" dirty="0"/>
              <a:t>memory disambiguation</a:t>
            </a:r>
            <a:r>
              <a:rPr kumimoji="1" lang="ja-JP" altLang="en-US" dirty="0"/>
              <a:t>）」として書いてある別の方法：</a:t>
            </a:r>
            <a:endParaRPr kumimoji="1" lang="en-US" altLang="ja-JP" dirty="0"/>
          </a:p>
          <a:p>
            <a:pPr marL="817200" lvl="1" indent="-457200">
              <a:buFont typeface="+mj-lt"/>
              <a:buAutoNum type="arabicPeriod"/>
            </a:pPr>
            <a:r>
              <a:rPr kumimoji="1" lang="ja-JP" altLang="en-US" dirty="0"/>
              <a:t>ロードやストアを，アドレス計算とメモリ・アクセスに分離</a:t>
            </a:r>
            <a:endParaRPr kumimoji="1" lang="en-US" altLang="ja-JP" dirty="0"/>
          </a:p>
          <a:p>
            <a:pPr marL="817200" lvl="1" indent="-457200">
              <a:buFont typeface="+mj-lt"/>
              <a:buAutoNum type="arabicPeriod"/>
            </a:pPr>
            <a:r>
              <a:rPr lang="ja-JP" altLang="en-US" dirty="0"/>
              <a:t>アドレス計算だけとりあえず先にやる</a:t>
            </a:r>
            <a:endParaRPr lang="en-US" altLang="ja-JP" dirty="0"/>
          </a:p>
          <a:p>
            <a:pPr marL="817200" lvl="1" indent="-457200">
              <a:buFont typeface="+mj-lt"/>
              <a:buAutoNum type="arabicPeriod"/>
            </a:pPr>
            <a:r>
              <a:rPr kumimoji="1" lang="ja-JP" altLang="en-US" dirty="0"/>
              <a:t>ロードは自分よりプログラム順で前にあるストアのアドレス計算が全部終わっていたら発行</a:t>
            </a:r>
            <a:endParaRPr kumimoji="1" lang="en-US" altLang="ja-JP" dirty="0"/>
          </a:p>
          <a:p>
            <a:r>
              <a:rPr lang="ja-JP" altLang="en-US" dirty="0"/>
              <a:t>上記の方法より，この講義で説明した投機的に発行する方法の方が速い</a:t>
            </a:r>
            <a:endParaRPr lang="en-US" altLang="ja-JP" dirty="0"/>
          </a:p>
          <a:p>
            <a:pPr lvl="1"/>
            <a:r>
              <a:rPr kumimoji="1" lang="ja-JP" altLang="en-US" dirty="0"/>
              <a:t>ストアのアドレスの確定を待たなくても良いため</a:t>
            </a:r>
          </a:p>
        </p:txBody>
      </p:sp>
    </p:spTree>
    <p:extLst>
      <p:ext uri="{BB962C8B-B14F-4D97-AF65-F5344CB8AC3E}">
        <p14:creationId xmlns:p14="http://schemas.microsoft.com/office/powerpoint/2010/main" val="62727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今回省いた話題：物理レジスタの解放方法</a:t>
            </a:r>
            <a:endParaRPr kumimoji="1" lang="en-US" altLang="ja-JP" dirty="0"/>
          </a:p>
          <a:p>
            <a:pPr lvl="1"/>
            <a:r>
              <a:rPr kumimoji="1" lang="ja-JP" altLang="en-US" dirty="0"/>
              <a:t>方法１：参照カウンタを使ってカウンタが０になったところで解放する</a:t>
            </a:r>
            <a:endParaRPr kumimoji="1" lang="en-US" altLang="ja-JP" dirty="0"/>
          </a:p>
          <a:p>
            <a:pPr lvl="2"/>
            <a:r>
              <a:rPr lang="ja-JP" altLang="en-US" dirty="0"/>
              <a:t>ハードが複雑になりがち</a:t>
            </a:r>
            <a:endParaRPr kumimoji="1" lang="ja-JP" altLang="en-US" dirty="0"/>
          </a:p>
          <a:p>
            <a:pPr lvl="1"/>
            <a:r>
              <a:rPr kumimoji="1" lang="ja-JP" altLang="en-US" dirty="0"/>
              <a:t>方法２：論理的にアクセスされないことが確定したタイミングで解放する</a:t>
            </a:r>
            <a:endParaRPr kumimoji="1" lang="en-US" altLang="ja-JP" dirty="0"/>
          </a:p>
          <a:p>
            <a:pPr lvl="2"/>
            <a:r>
              <a:rPr lang="ja-JP" altLang="en-US" dirty="0"/>
              <a:t>こっちが主流</a:t>
            </a:r>
            <a:endParaRPr kumimoji="1" lang="en-US" altLang="ja-JP" dirty="0"/>
          </a:p>
        </p:txBody>
      </p:sp>
    </p:spTree>
    <p:extLst>
      <p:ext uri="{BB962C8B-B14F-4D97-AF65-F5344CB8AC3E}">
        <p14:creationId xmlns:p14="http://schemas.microsoft.com/office/powerpoint/2010/main" val="470905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3596F-3513-E0C8-95DF-798F084EACFF}"/>
              </a:ext>
            </a:extLst>
          </p:cNvPr>
          <p:cNvSpPr>
            <a:spLocks noGrp="1"/>
          </p:cNvSpPr>
          <p:nvPr>
            <p:ph type="title"/>
          </p:nvPr>
        </p:nvSpPr>
        <p:spPr/>
        <p:txBody>
          <a:bodyPr/>
          <a:lstStyle/>
          <a:p>
            <a:r>
              <a:rPr kumimoji="1" lang="ja-JP" altLang="en-US" dirty="0"/>
              <a:t>質問と感想</a:t>
            </a:r>
          </a:p>
        </p:txBody>
      </p:sp>
      <p:sp>
        <p:nvSpPr>
          <p:cNvPr id="3" name="テキスト プレースホルダー 2">
            <a:extLst>
              <a:ext uri="{FF2B5EF4-FFF2-40B4-BE49-F238E27FC236}">
                <a16:creationId xmlns:a16="http://schemas.microsoft.com/office/drawing/2014/main" id="{E5F93859-6A8A-A1C7-6495-6145B85421EA}"/>
              </a:ext>
            </a:extLst>
          </p:cNvPr>
          <p:cNvSpPr>
            <a:spLocks noGrp="1"/>
          </p:cNvSpPr>
          <p:nvPr>
            <p:ph type="body" sz="quarter" idx="10"/>
          </p:nvPr>
        </p:nvSpPr>
        <p:spPr/>
        <p:txBody>
          <a:bodyPr/>
          <a:lstStyle/>
          <a:p>
            <a:r>
              <a:rPr kumimoji="1" lang="en-US" altLang="ja-JP" dirty="0"/>
              <a:t>in of order</a:t>
            </a:r>
            <a:r>
              <a:rPr kumimoji="1" lang="ja-JP" altLang="en-US" dirty="0"/>
              <a:t>発行で逆依存の問題が起きないという部分が理解できなかった</a:t>
            </a:r>
          </a:p>
          <a:p>
            <a:endParaRPr kumimoji="1" lang="ja-JP" altLang="en-US" dirty="0"/>
          </a:p>
        </p:txBody>
      </p:sp>
    </p:spTree>
    <p:extLst>
      <p:ext uri="{BB962C8B-B14F-4D97-AF65-F5344CB8AC3E}">
        <p14:creationId xmlns:p14="http://schemas.microsoft.com/office/powerpoint/2010/main" val="1285490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35A1E5-E28C-4F8F-A867-AC995E41454B}"/>
              </a:ext>
            </a:extLst>
          </p:cNvPr>
          <p:cNvSpPr>
            <a:spLocks noGrp="1"/>
          </p:cNvSpPr>
          <p:nvPr>
            <p:ph type="title"/>
          </p:nvPr>
        </p:nvSpPr>
        <p:spPr/>
        <p:txBody>
          <a:bodyPr/>
          <a:lstStyle/>
          <a:p>
            <a:r>
              <a:rPr kumimoji="1" lang="ja-JP" altLang="en-US" dirty="0"/>
              <a:t>論理的にアクセスされないことが確定したタイミングで解放する</a:t>
            </a:r>
          </a:p>
        </p:txBody>
      </p:sp>
      <p:sp>
        <p:nvSpPr>
          <p:cNvPr id="3" name="テキスト プレースホルダー 2">
            <a:extLst>
              <a:ext uri="{FF2B5EF4-FFF2-40B4-BE49-F238E27FC236}">
                <a16:creationId xmlns:a16="http://schemas.microsoft.com/office/drawing/2014/main" id="{77D72D6D-23B7-4BFA-A1EB-B312D59F856C}"/>
              </a:ext>
            </a:extLst>
          </p:cNvPr>
          <p:cNvSpPr>
            <a:spLocks noGrp="1"/>
          </p:cNvSpPr>
          <p:nvPr>
            <p:ph type="body" sz="quarter" idx="10"/>
          </p:nvPr>
        </p:nvSpPr>
        <p:spPr>
          <a:xfrm>
            <a:off x="611956" y="1628980"/>
            <a:ext cx="8280092" cy="3239729"/>
          </a:xfrm>
        </p:spPr>
        <p:txBody>
          <a:bodyPr/>
          <a:lstStyle/>
          <a:p>
            <a:r>
              <a:rPr kumimoji="1" lang="ja-JP" altLang="en-US" dirty="0"/>
              <a:t>あるレジスタ </a:t>
            </a:r>
            <a:r>
              <a:rPr kumimoji="1" lang="en-US" altLang="ja-JP" dirty="0"/>
              <a:t>r </a:t>
            </a:r>
            <a:r>
              <a:rPr kumimoji="1" lang="ja-JP" altLang="en-US" dirty="0"/>
              <a:t>に書き込む命令がコミットした際に，</a:t>
            </a:r>
            <a:br>
              <a:rPr kumimoji="1" lang="en-US" altLang="ja-JP" dirty="0"/>
            </a:br>
            <a:r>
              <a:rPr kumimoji="1" lang="ja-JP" altLang="en-US" dirty="0"/>
              <a:t>そのレジスタ </a:t>
            </a:r>
            <a:r>
              <a:rPr kumimoji="1" lang="en-US" altLang="ja-JP" dirty="0"/>
              <a:t>r </a:t>
            </a:r>
            <a:r>
              <a:rPr kumimoji="1" lang="ja-JP" altLang="en-US" dirty="0"/>
              <a:t>に前回書き込んだ命令に割り当てられた物理レジスタを解放</a:t>
            </a:r>
            <a:endParaRPr kumimoji="1" lang="en-US" altLang="ja-JP" dirty="0"/>
          </a:p>
          <a:p>
            <a:r>
              <a:rPr lang="ja-JP" altLang="en-US" dirty="0"/>
              <a:t>下記の例：</a:t>
            </a:r>
            <a:r>
              <a:rPr lang="en-US" altLang="ja-JP" dirty="0"/>
              <a:t>	</a:t>
            </a:r>
          </a:p>
          <a:p>
            <a:pPr lvl="1"/>
            <a:r>
              <a:rPr kumimoji="1" lang="en-US" altLang="ja-JP" dirty="0"/>
              <a:t>i1 </a:t>
            </a:r>
            <a:r>
              <a:rPr kumimoji="1" lang="ja-JP" altLang="en-US" dirty="0"/>
              <a:t>と </a:t>
            </a:r>
            <a:r>
              <a:rPr kumimoji="1" lang="en-US" altLang="ja-JP" dirty="0"/>
              <a:t>i2 </a:t>
            </a:r>
            <a:r>
              <a:rPr kumimoji="1" lang="ja-JP" altLang="en-US" dirty="0"/>
              <a:t>は同じ論理レジスタ </a:t>
            </a:r>
            <a:r>
              <a:rPr kumimoji="1" lang="en-US" altLang="ja-JP" dirty="0"/>
              <a:t>x1 </a:t>
            </a:r>
            <a:r>
              <a:rPr kumimoji="1" lang="ja-JP" altLang="en-US" dirty="0"/>
              <a:t>に書き込んでいる</a:t>
            </a:r>
            <a:endParaRPr kumimoji="1" lang="en-US" altLang="ja-JP" dirty="0"/>
          </a:p>
          <a:p>
            <a:pPr lvl="2"/>
            <a:r>
              <a:rPr lang="en-US" altLang="ja-JP" dirty="0"/>
              <a:t>i1 </a:t>
            </a:r>
            <a:r>
              <a:rPr lang="ja-JP" altLang="en-US" dirty="0"/>
              <a:t>では </a:t>
            </a:r>
            <a:r>
              <a:rPr lang="en-US" altLang="ja-JP" dirty="0"/>
              <a:t>p37 </a:t>
            </a:r>
            <a:r>
              <a:rPr lang="ja-JP" altLang="en-US" dirty="0"/>
              <a:t>に，</a:t>
            </a:r>
            <a:r>
              <a:rPr lang="en-US" altLang="ja-JP" dirty="0"/>
              <a:t>i2 </a:t>
            </a:r>
            <a:r>
              <a:rPr lang="ja-JP" altLang="en-US" dirty="0"/>
              <a:t>では </a:t>
            </a:r>
            <a:r>
              <a:rPr lang="en-US" altLang="ja-JP" dirty="0"/>
              <a:t>p48 </a:t>
            </a:r>
            <a:r>
              <a:rPr lang="ja-JP" altLang="en-US" dirty="0"/>
              <a:t>に物理レジスタを割り当て</a:t>
            </a:r>
            <a:endParaRPr kumimoji="1" lang="en-US" altLang="ja-JP" dirty="0"/>
          </a:p>
          <a:p>
            <a:pPr lvl="1"/>
            <a:r>
              <a:rPr kumimoji="1" lang="en-US" altLang="ja-JP" dirty="0"/>
              <a:t>i2 </a:t>
            </a:r>
            <a:r>
              <a:rPr kumimoji="1" lang="ja-JP" altLang="en-US" dirty="0"/>
              <a:t>のコミット時に，</a:t>
            </a:r>
            <a:r>
              <a:rPr kumimoji="1" lang="en-US" altLang="ja-JP" dirty="0"/>
              <a:t>i1 </a:t>
            </a:r>
            <a:r>
              <a:rPr kumimoji="1" lang="ja-JP" altLang="en-US" dirty="0"/>
              <a:t>に割り当てられた </a:t>
            </a:r>
            <a:r>
              <a:rPr kumimoji="1" lang="en-US" altLang="ja-JP" dirty="0"/>
              <a:t>p37 </a:t>
            </a:r>
            <a:r>
              <a:rPr kumimoji="1" lang="ja-JP" altLang="en-US" dirty="0"/>
              <a:t>を解放</a:t>
            </a:r>
            <a:endParaRPr kumimoji="1" lang="en-US" altLang="ja-JP" dirty="0"/>
          </a:p>
          <a:p>
            <a:pPr lvl="1"/>
            <a:r>
              <a:rPr kumimoji="1" lang="en-US" altLang="ja-JP" dirty="0"/>
              <a:t>i2 </a:t>
            </a:r>
            <a:r>
              <a:rPr kumimoji="1" lang="ja-JP" altLang="en-US" dirty="0"/>
              <a:t>がコミットされるということは，</a:t>
            </a:r>
            <a:endParaRPr kumimoji="1" lang="en-US" altLang="ja-JP" dirty="0"/>
          </a:p>
          <a:p>
            <a:pPr lvl="2"/>
            <a:r>
              <a:rPr kumimoji="1" lang="ja-JP" altLang="en-US" dirty="0"/>
              <a:t>そこより左にある命令は全て実行済み</a:t>
            </a:r>
            <a:endParaRPr kumimoji="1" lang="en-US" altLang="ja-JP" dirty="0"/>
          </a:p>
          <a:p>
            <a:pPr lvl="2"/>
            <a:r>
              <a:rPr lang="ja-JP" altLang="en-US" dirty="0"/>
              <a:t>そこより右にある命令は </a:t>
            </a:r>
            <a:r>
              <a:rPr lang="en-US" altLang="ja-JP" dirty="0"/>
              <a:t>x1 </a:t>
            </a:r>
            <a:r>
              <a:rPr lang="ja-JP" altLang="en-US" dirty="0"/>
              <a:t>を参照すると </a:t>
            </a:r>
            <a:r>
              <a:rPr lang="en-US" altLang="ja-JP" dirty="0"/>
              <a:t>p48 </a:t>
            </a:r>
            <a:r>
              <a:rPr lang="ja-JP" altLang="en-US" dirty="0"/>
              <a:t>が見えるので，左側の </a:t>
            </a:r>
            <a:r>
              <a:rPr lang="en-US" altLang="ja-JP" dirty="0"/>
              <a:t>p37 </a:t>
            </a:r>
            <a:r>
              <a:rPr lang="ja-JP" altLang="en-US" dirty="0"/>
              <a:t>が参照されることはもうない </a:t>
            </a:r>
            <a:endParaRPr kumimoji="1" lang="ja-JP" altLang="en-US" dirty="0"/>
          </a:p>
        </p:txBody>
      </p:sp>
      <p:cxnSp>
        <p:nvCxnSpPr>
          <p:cNvPr id="13" name="直線矢印コネクタ 12">
            <a:extLst>
              <a:ext uri="{FF2B5EF4-FFF2-40B4-BE49-F238E27FC236}">
                <a16:creationId xmlns:a16="http://schemas.microsoft.com/office/drawing/2014/main" id="{4B99C305-D376-430C-BDC6-CA249D8354DB}"/>
              </a:ext>
            </a:extLst>
          </p:cNvPr>
          <p:cNvCxnSpPr/>
          <p:nvPr/>
        </p:nvCxnSpPr>
        <p:spPr bwMode="auto">
          <a:xfrm>
            <a:off x="791958" y="5679025"/>
            <a:ext cx="7920088"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4" name="直線矢印コネクタ 13">
            <a:extLst>
              <a:ext uri="{FF2B5EF4-FFF2-40B4-BE49-F238E27FC236}">
                <a16:creationId xmlns:a16="http://schemas.microsoft.com/office/drawing/2014/main" id="{59655AC8-5C3B-45F7-A8DE-A0054EB45CC5}"/>
              </a:ext>
            </a:extLst>
          </p:cNvPr>
          <p:cNvCxnSpPr>
            <a:cxnSpLocks/>
          </p:cNvCxnSpPr>
          <p:nvPr/>
        </p:nvCxnSpPr>
        <p:spPr bwMode="auto">
          <a:xfrm flipV="1">
            <a:off x="3851992"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5" name="直線矢印コネクタ 14">
            <a:extLst>
              <a:ext uri="{FF2B5EF4-FFF2-40B4-BE49-F238E27FC236}">
                <a16:creationId xmlns:a16="http://schemas.microsoft.com/office/drawing/2014/main" id="{137F7C9A-1F67-48DC-8694-75FDA7851F7B}"/>
              </a:ext>
            </a:extLst>
          </p:cNvPr>
          <p:cNvCxnSpPr>
            <a:cxnSpLocks/>
          </p:cNvCxnSpPr>
          <p:nvPr/>
        </p:nvCxnSpPr>
        <p:spPr bwMode="auto">
          <a:xfrm flipV="1">
            <a:off x="5922015" y="5679025"/>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正方形/長方形 15">
            <a:extLst>
              <a:ext uri="{FF2B5EF4-FFF2-40B4-BE49-F238E27FC236}">
                <a16:creationId xmlns:a16="http://schemas.microsoft.com/office/drawing/2014/main" id="{291AD7A1-5B5B-4132-B835-E4591CE50A51}"/>
              </a:ext>
            </a:extLst>
          </p:cNvPr>
          <p:cNvSpPr/>
          <p:nvPr/>
        </p:nvSpPr>
        <p:spPr bwMode="auto">
          <a:xfrm>
            <a:off x="3491988"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1: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p37 </a:t>
            </a:r>
            <a:r>
              <a:rPr kumimoji="1" lang="ja-JP" altLang="en-US" sz="1600" dirty="0">
                <a:solidFill>
                  <a:schemeClr val="tx1">
                    <a:lumMod val="75000"/>
                    <a:lumOff val="25000"/>
                  </a:schemeClr>
                </a:solidFill>
                <a:latin typeface="+mn-ea"/>
              </a:rPr>
              <a:t>←  </a:t>
            </a:r>
          </a:p>
        </p:txBody>
      </p:sp>
      <p:sp>
        <p:nvSpPr>
          <p:cNvPr id="17" name="正方形/長方形 16">
            <a:extLst>
              <a:ext uri="{FF2B5EF4-FFF2-40B4-BE49-F238E27FC236}">
                <a16:creationId xmlns:a16="http://schemas.microsoft.com/office/drawing/2014/main" id="{0D2F1111-0CAC-4011-8BE8-910B186A04BB}"/>
              </a:ext>
            </a:extLst>
          </p:cNvPr>
          <p:cNvSpPr/>
          <p:nvPr/>
        </p:nvSpPr>
        <p:spPr bwMode="auto">
          <a:xfrm>
            <a:off x="5562011" y="6219031"/>
            <a:ext cx="450005" cy="360004"/>
          </a:xfrm>
          <a:prstGeom prst="rect">
            <a:avLst/>
          </a:prstGeom>
          <a:noFill/>
          <a:ln>
            <a:no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1600" dirty="0">
                <a:solidFill>
                  <a:schemeClr val="tx1">
                    <a:lumMod val="75000"/>
                    <a:lumOff val="25000"/>
                  </a:schemeClr>
                </a:solidFill>
                <a:latin typeface="+mn-ea"/>
              </a:rPr>
              <a:t>i</a:t>
            </a:r>
            <a:r>
              <a:rPr kumimoji="1" lang="en-US" altLang="ja-JP" sz="1600" dirty="0">
                <a:solidFill>
                  <a:schemeClr val="tx1">
                    <a:lumMod val="75000"/>
                    <a:lumOff val="25000"/>
                  </a:schemeClr>
                </a:solidFill>
                <a:latin typeface="+mn-ea"/>
              </a:rPr>
              <a:t>2: x1 </a:t>
            </a:r>
            <a:r>
              <a:rPr kumimoji="1" lang="ja-JP" altLang="en-US" sz="1600" dirty="0">
                <a:solidFill>
                  <a:schemeClr val="tx1">
                    <a:lumMod val="75000"/>
                    <a:lumOff val="25000"/>
                  </a:schemeClr>
                </a:solidFill>
                <a:latin typeface="+mn-ea"/>
              </a:rPr>
              <a:t>←</a:t>
            </a:r>
            <a:br>
              <a:rPr kumimoji="1" lang="en-US" altLang="ja-JP" sz="1600" dirty="0">
                <a:solidFill>
                  <a:schemeClr val="tx1">
                    <a:lumMod val="75000"/>
                    <a:lumOff val="25000"/>
                  </a:schemeClr>
                </a:solidFill>
                <a:latin typeface="+mn-ea"/>
              </a:rPr>
            </a:br>
            <a:r>
              <a:rPr kumimoji="1" lang="en-US" altLang="ja-JP" sz="1600" dirty="0">
                <a:solidFill>
                  <a:schemeClr val="tx1">
                    <a:lumMod val="75000"/>
                    <a:lumOff val="25000"/>
                  </a:schemeClr>
                </a:solidFill>
                <a:latin typeface="+mn-ea"/>
              </a:rPr>
              <a:t>     p48 </a:t>
            </a:r>
            <a:r>
              <a:rPr kumimoji="1" lang="ja-JP" altLang="en-US" sz="1600" dirty="0">
                <a:solidFill>
                  <a:schemeClr val="tx1">
                    <a:lumMod val="75000"/>
                    <a:lumOff val="25000"/>
                  </a:schemeClr>
                </a:solidFill>
                <a:latin typeface="+mn-ea"/>
              </a:rPr>
              <a:t>←  </a:t>
            </a:r>
          </a:p>
        </p:txBody>
      </p:sp>
    </p:spTree>
    <p:extLst>
      <p:ext uri="{BB962C8B-B14F-4D97-AF65-F5344CB8AC3E}">
        <p14:creationId xmlns:p14="http://schemas.microsoft.com/office/powerpoint/2010/main" val="36370679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動的命令スケジューリングについての補足</a:t>
            </a:r>
          </a:p>
        </p:txBody>
      </p:sp>
      <p:sp>
        <p:nvSpPr>
          <p:cNvPr id="3" name="テキスト プレースホルダー 2"/>
          <p:cNvSpPr>
            <a:spLocks noGrp="1"/>
          </p:cNvSpPr>
          <p:nvPr>
            <p:ph type="body" sz="quarter" idx="10"/>
          </p:nvPr>
        </p:nvSpPr>
        <p:spPr/>
        <p:txBody>
          <a:bodyPr/>
          <a:lstStyle/>
          <a:p>
            <a:r>
              <a:rPr kumimoji="1" lang="ja-JP" altLang="en-US" dirty="0"/>
              <a:t>この講義で扱った </a:t>
            </a:r>
            <a:r>
              <a:rPr kumimoji="1" lang="en-US" altLang="ja-JP" dirty="0"/>
              <a:t>out-of-order </a:t>
            </a:r>
            <a:r>
              <a:rPr kumimoji="1" lang="ja-JP" altLang="en-US" dirty="0"/>
              <a:t>の方式：</a:t>
            </a:r>
            <a:r>
              <a:rPr kumimoji="1" lang="en-US" altLang="ja-JP" dirty="0"/>
              <a:t>Alpha 21264 </a:t>
            </a:r>
            <a:r>
              <a:rPr kumimoji="1" lang="ja-JP" altLang="en-US" dirty="0"/>
              <a:t>のもの</a:t>
            </a:r>
            <a:endParaRPr kumimoji="1" lang="en-US" altLang="ja-JP" dirty="0"/>
          </a:p>
          <a:p>
            <a:pPr lvl="1"/>
            <a:r>
              <a:rPr kumimoji="1" lang="ja-JP" altLang="en-US" dirty="0"/>
              <a:t>古典的な「トマスロのアルゴリズム」とは少し違うので注意</a:t>
            </a:r>
            <a:endParaRPr kumimoji="1" lang="en-US" altLang="ja-JP" dirty="0"/>
          </a:p>
          <a:p>
            <a:pPr lvl="2"/>
            <a:r>
              <a:rPr kumimoji="1" lang="ja-JP" altLang="en-US" dirty="0"/>
              <a:t>単一の物理レジスタ・ファイルと </a:t>
            </a:r>
            <a:r>
              <a:rPr lang="en-US" altLang="ja-JP" dirty="0"/>
              <a:t>RMT </a:t>
            </a:r>
            <a:r>
              <a:rPr lang="ja-JP" altLang="en-US" dirty="0"/>
              <a:t>によるリネーム</a:t>
            </a:r>
            <a:endParaRPr kumimoji="1" lang="en-US" altLang="ja-JP" dirty="0"/>
          </a:p>
          <a:p>
            <a:pPr lvl="2"/>
            <a:r>
              <a:rPr kumimoji="1" lang="ja-JP" altLang="en-US" dirty="0"/>
              <a:t>値は </a:t>
            </a:r>
            <a:r>
              <a:rPr kumimoji="1" lang="en-US" altLang="ja-JP" dirty="0"/>
              <a:t>ROB </a:t>
            </a:r>
            <a:r>
              <a:rPr kumimoji="1" lang="ja-JP" altLang="en-US" dirty="0"/>
              <a:t>に書き込まず，ブロードキャストもしない</a:t>
            </a:r>
            <a:endParaRPr kumimoji="1" lang="en-US" altLang="ja-JP" dirty="0"/>
          </a:p>
          <a:p>
            <a:pPr lvl="2"/>
            <a:r>
              <a:rPr kumimoji="1" lang="ja-JP" altLang="en-US" dirty="0"/>
              <a:t>ロードやストアは投機的に実行され，順序違反を検出</a:t>
            </a:r>
            <a:endParaRPr kumimoji="1" lang="en-US" altLang="ja-JP" dirty="0"/>
          </a:p>
          <a:p>
            <a:r>
              <a:rPr lang="en-US" altLang="ja-JP" dirty="0"/>
              <a:t>Intel Core i7 </a:t>
            </a:r>
            <a:r>
              <a:rPr lang="ja-JP" altLang="en-US" dirty="0"/>
              <a:t>の後期や </a:t>
            </a:r>
            <a:r>
              <a:rPr lang="en-US" altLang="ja-JP" dirty="0"/>
              <a:t>AMD Ryzen </a:t>
            </a:r>
            <a:r>
              <a:rPr lang="ja-JP" altLang="en-US" dirty="0"/>
              <a:t>もこれと同等</a:t>
            </a:r>
            <a:endParaRPr lang="en-US" altLang="ja-JP" dirty="0"/>
          </a:p>
          <a:p>
            <a:pPr lvl="1"/>
            <a:r>
              <a:rPr lang="ja-JP" altLang="en-US" dirty="0"/>
              <a:t>ほぼすべての </a:t>
            </a:r>
            <a:r>
              <a:rPr lang="en-US" altLang="ja-JP" dirty="0"/>
              <a:t>CPU </a:t>
            </a:r>
            <a:r>
              <a:rPr lang="ja-JP" altLang="en-US" dirty="0"/>
              <a:t>がこのやり方に収斂した</a:t>
            </a:r>
            <a:endParaRPr lang="en-US" altLang="ja-JP" dirty="0"/>
          </a:p>
          <a:p>
            <a:r>
              <a:rPr kumimoji="1" lang="ja-JP" altLang="en-US" dirty="0"/>
              <a:t>教科書等とやりかたが何か違う？と思った場合は，実際違う</a:t>
            </a:r>
            <a:endParaRPr kumimoji="1" lang="en-US" altLang="ja-JP" dirty="0"/>
          </a:p>
          <a:p>
            <a:pPr lvl="1"/>
            <a:r>
              <a:rPr kumimoji="1" lang="ja-JP" altLang="en-US" dirty="0"/>
              <a:t>この講義で書いたやり方ベースで書かれた教科書は</a:t>
            </a:r>
            <a:br>
              <a:rPr kumimoji="1" lang="en-US" altLang="ja-JP" dirty="0"/>
            </a:br>
            <a:r>
              <a:rPr kumimoji="1" lang="ja-JP" altLang="en-US" dirty="0"/>
              <a:t>たぶんまだない</a:t>
            </a:r>
          </a:p>
        </p:txBody>
      </p:sp>
    </p:spTree>
    <p:extLst>
      <p:ext uri="{BB962C8B-B14F-4D97-AF65-F5344CB8AC3E}">
        <p14:creationId xmlns:p14="http://schemas.microsoft.com/office/powerpoint/2010/main" val="29098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ja-JP" altLang="en-US" dirty="0"/>
              <a:t>後述する以下の</a:t>
            </a:r>
            <a:r>
              <a:rPr lang="ja-JP" altLang="en-US" dirty="0">
                <a:solidFill>
                  <a:schemeClr val="accent5"/>
                </a:solidFill>
              </a:rPr>
              <a:t>いずれか</a:t>
            </a:r>
            <a:r>
              <a:rPr lang="ja-JP" altLang="en-US" dirty="0"/>
              <a:t>を選択して提出</a:t>
            </a:r>
            <a:endParaRPr lang="en-US" altLang="ja-JP" dirty="0"/>
          </a:p>
          <a:p>
            <a:pPr marL="817200" lvl="1" indent="-457200">
              <a:buFont typeface="+mj-lt"/>
              <a:buAutoNum type="arabicPeriod"/>
            </a:pPr>
            <a:r>
              <a:rPr lang="ja-JP" altLang="en-US" dirty="0"/>
              <a:t>指定した論文を１つ選び読んでレポートにまとめる</a:t>
            </a:r>
            <a:endParaRPr lang="en-US" altLang="ja-JP" dirty="0"/>
          </a:p>
          <a:p>
            <a:pPr marL="817200" lvl="1" indent="-457200">
              <a:buFont typeface="+mj-lt"/>
              <a:buAutoNum type="arabicPeriod"/>
            </a:pPr>
            <a:r>
              <a:rPr lang="ja-JP" altLang="en-US" dirty="0"/>
              <a:t>分岐予測器について解析しレポートにまとめる</a:t>
            </a:r>
            <a:endParaRPr lang="en-US" altLang="ja-JP" dirty="0"/>
          </a:p>
          <a:p>
            <a:r>
              <a:rPr lang="ja-JP" altLang="en-US" dirty="0"/>
              <a:t>提出方法：</a:t>
            </a:r>
            <a:endParaRPr lang="en-US" altLang="ja-JP" dirty="0"/>
          </a:p>
          <a:p>
            <a:pPr lvl="1"/>
            <a:r>
              <a:rPr lang="en-US" altLang="ja-JP" dirty="0"/>
              <a:t>shioya@ci.i.u-tokyo.ac.jp </a:t>
            </a:r>
            <a:r>
              <a:rPr lang="ja-JP" altLang="en-US" dirty="0"/>
              <a:t>にメールで提出</a:t>
            </a:r>
            <a:endParaRPr lang="en-US" altLang="ja-JP" dirty="0"/>
          </a:p>
          <a:p>
            <a:pPr lvl="1"/>
            <a:r>
              <a:rPr lang="ja-JP" altLang="en-US" dirty="0">
                <a:solidFill>
                  <a:schemeClr val="accent5"/>
                </a:solidFill>
              </a:rPr>
              <a:t>タイトルを「先進計算機構成論レポート </a:t>
            </a:r>
            <a:r>
              <a:rPr lang="en-US" altLang="ja-JP" dirty="0">
                <a:solidFill>
                  <a:schemeClr val="accent5"/>
                </a:solidFill>
              </a:rPr>
              <a:t>(</a:t>
            </a:r>
            <a:r>
              <a:rPr lang="ja-JP" altLang="en-US" dirty="0">
                <a:solidFill>
                  <a:schemeClr val="accent5"/>
                </a:solidFill>
              </a:rPr>
              <a:t>学籍番号</a:t>
            </a:r>
            <a:r>
              <a:rPr lang="en-US" altLang="ja-JP" dirty="0">
                <a:solidFill>
                  <a:schemeClr val="accent5"/>
                </a:solidFill>
              </a:rPr>
              <a:t>)</a:t>
            </a:r>
            <a:r>
              <a:rPr lang="ja-JP" altLang="en-US" dirty="0">
                <a:solidFill>
                  <a:schemeClr val="accent5"/>
                </a:solidFill>
              </a:rPr>
              <a:t>」とすること</a:t>
            </a:r>
            <a:endParaRPr lang="en-US" altLang="ja-JP" dirty="0">
              <a:solidFill>
                <a:schemeClr val="accent5"/>
              </a:solidFill>
            </a:endParaRPr>
          </a:p>
          <a:p>
            <a:r>
              <a:rPr kumimoji="1" lang="ja-JP" altLang="en-US" dirty="0"/>
              <a:t>締め切り：</a:t>
            </a:r>
            <a:r>
              <a:rPr lang="en-US" altLang="ja-JP" dirty="0"/>
              <a:t>8</a:t>
            </a:r>
            <a:r>
              <a:rPr lang="ja-JP" altLang="en-US" dirty="0"/>
              <a:t>月</a:t>
            </a:r>
            <a:r>
              <a:rPr lang="en-US" altLang="ja-JP" dirty="0"/>
              <a:t>10</a:t>
            </a:r>
            <a:r>
              <a:rPr lang="ja-JP" altLang="en-US" dirty="0"/>
              <a:t>日</a:t>
            </a:r>
            <a:endParaRPr kumimoji="1" lang="ja-JP" altLang="en-US" dirty="0"/>
          </a:p>
        </p:txBody>
      </p:sp>
    </p:spTree>
    <p:extLst>
      <p:ext uri="{BB962C8B-B14F-4D97-AF65-F5344CB8AC3E}">
        <p14:creationId xmlns:p14="http://schemas.microsoft.com/office/powerpoint/2010/main" val="2484951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レポート課題１</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en-US" altLang="ja-JP" dirty="0"/>
              <a:t>MICRO2021/ISCA2022</a:t>
            </a:r>
            <a:r>
              <a:rPr lang="ja-JP" altLang="en-US" dirty="0"/>
              <a:t>，ないしはこの講義で出てきた何らかの論文を１つ選び読んでまとめる</a:t>
            </a:r>
            <a:endParaRPr lang="en-US" altLang="ja-JP" dirty="0"/>
          </a:p>
          <a:p>
            <a:pPr lvl="1"/>
            <a:r>
              <a:rPr lang="ja-JP" altLang="en-US" dirty="0"/>
              <a:t>分量は，日本語なら</a:t>
            </a:r>
            <a:r>
              <a:rPr lang="en-US" altLang="ja-JP" dirty="0"/>
              <a:t>3000</a:t>
            </a:r>
            <a:r>
              <a:rPr lang="ja-JP" altLang="en-US" dirty="0"/>
              <a:t>文字，英語なら</a:t>
            </a:r>
            <a:r>
              <a:rPr lang="en-US" altLang="ja-JP" dirty="0"/>
              <a:t>1500</a:t>
            </a:r>
            <a:r>
              <a:rPr lang="ja-JP" altLang="en-US" dirty="0"/>
              <a:t>ワード程度を目安</a:t>
            </a:r>
            <a:endParaRPr lang="en-US" altLang="ja-JP" dirty="0"/>
          </a:p>
          <a:p>
            <a:pPr lvl="2"/>
            <a:r>
              <a:rPr lang="ja-JP" altLang="en-US" dirty="0"/>
              <a:t>極端に少ない場合は不可です</a:t>
            </a:r>
            <a:br>
              <a:rPr lang="en-US" altLang="ja-JP" dirty="0"/>
            </a:br>
            <a:endParaRPr lang="en-US" altLang="ja-JP" dirty="0"/>
          </a:p>
          <a:p>
            <a:pPr lvl="1"/>
            <a:r>
              <a:rPr kumimoji="1" lang="en-US" altLang="ja-JP" dirty="0"/>
              <a:t>MICRO 2021</a:t>
            </a:r>
          </a:p>
          <a:p>
            <a:pPr lvl="2"/>
            <a:r>
              <a:rPr lang="en-US" altLang="ja-JP" dirty="0">
                <a:hlinkClick r:id="rId2"/>
              </a:rPr>
              <a:t>https://www.microarch.org/micro54/program/</a:t>
            </a:r>
            <a:endParaRPr lang="en-US" altLang="ja-JP" dirty="0"/>
          </a:p>
          <a:p>
            <a:pPr lvl="1"/>
            <a:r>
              <a:rPr kumimoji="1" lang="en-US" altLang="ja-JP" dirty="0"/>
              <a:t>ISCA 2022</a:t>
            </a:r>
          </a:p>
          <a:p>
            <a:pPr lvl="2"/>
            <a:r>
              <a:rPr lang="en-US" altLang="ja-JP" dirty="0">
                <a:hlinkClick r:id="rId3"/>
              </a:rPr>
              <a:t>https://www.iscaconf.org/isca2022/program/</a:t>
            </a:r>
            <a:endParaRPr kumimoji="1" lang="ja-JP" altLang="en-US" dirty="0"/>
          </a:p>
        </p:txBody>
      </p:sp>
    </p:spTree>
    <p:extLst>
      <p:ext uri="{BB962C8B-B14F-4D97-AF65-F5344CB8AC3E}">
        <p14:creationId xmlns:p14="http://schemas.microsoft.com/office/powerpoint/2010/main" val="1826571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kumimoji="1" lang="en-US" altLang="ja-JP" dirty="0"/>
              <a:t>CBP </a:t>
            </a:r>
            <a:r>
              <a:rPr kumimoji="1" lang="ja-JP" altLang="en-US" dirty="0"/>
              <a:t>シミュレータを用いて最新の分岐予測器について解析しまとめる</a:t>
            </a:r>
            <a:endParaRPr kumimoji="1" lang="en-US" altLang="ja-JP" dirty="0"/>
          </a:p>
          <a:p>
            <a:pPr lvl="1"/>
            <a:r>
              <a:rPr lang="en-US" altLang="ja-JP" dirty="0"/>
              <a:t>A4</a:t>
            </a:r>
            <a:r>
              <a:rPr lang="ja-JP" altLang="en-US" dirty="0"/>
              <a:t> で </a:t>
            </a:r>
            <a:r>
              <a:rPr lang="en-US" altLang="ja-JP" dirty="0"/>
              <a:t>4~5</a:t>
            </a:r>
            <a:r>
              <a:rPr lang="ja-JP" altLang="en-US" dirty="0"/>
              <a:t>ページ程度（極端に少ない場合は不可です</a:t>
            </a:r>
            <a:endParaRPr kumimoji="1" lang="en-US" altLang="ja-JP" dirty="0"/>
          </a:p>
          <a:p>
            <a:r>
              <a:rPr kumimoji="1" lang="ja-JP" altLang="en-US" dirty="0"/>
              <a:t>解析内容は自由だが，たとえば</a:t>
            </a:r>
            <a:endParaRPr kumimoji="1" lang="en-US" altLang="ja-JP" dirty="0"/>
          </a:p>
          <a:p>
            <a:pPr lvl="1"/>
            <a:r>
              <a:rPr kumimoji="1" lang="ja-JP" altLang="en-US" dirty="0"/>
              <a:t>予測困難な分岐命令はどのようなものか</a:t>
            </a:r>
            <a:endParaRPr kumimoji="1" lang="en-US" altLang="ja-JP" dirty="0"/>
          </a:p>
          <a:p>
            <a:pPr lvl="1"/>
            <a:r>
              <a:rPr kumimoji="1" lang="ja-JP" altLang="en-US" dirty="0"/>
              <a:t>予測困難な分岐命令と相関がある分岐命令はどのようなものがあるか</a:t>
            </a:r>
            <a:endParaRPr kumimoji="1" lang="en-US" altLang="ja-JP" dirty="0"/>
          </a:p>
          <a:p>
            <a:pPr lvl="1"/>
            <a:r>
              <a:rPr kumimoji="1" lang="ja-JP" altLang="en-US" dirty="0"/>
              <a:t>機械学習でなんかわからないか</a:t>
            </a:r>
          </a:p>
        </p:txBody>
      </p:sp>
    </p:spTree>
    <p:extLst>
      <p:ext uri="{BB962C8B-B14F-4D97-AF65-F5344CB8AC3E}">
        <p14:creationId xmlns:p14="http://schemas.microsoft.com/office/powerpoint/2010/main" val="201006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lang="en-US" altLang="ja-JP" i="0" dirty="0">
                <a:effectLst/>
                <a:latin typeface="Meiryo" panose="020B0604030504040204" pitchFamily="50" charset="-128"/>
                <a:ea typeface="Meiryo" panose="020B0604030504040204" pitchFamily="50" charset="-128"/>
              </a:rPr>
              <a:t>CBP </a:t>
            </a:r>
            <a:r>
              <a:rPr lang="ja-JP" altLang="en-US" i="0" dirty="0">
                <a:effectLst/>
                <a:latin typeface="Meiryo" panose="020B0604030504040204" pitchFamily="50" charset="-128"/>
                <a:ea typeface="Meiryo" panose="020B0604030504040204" pitchFamily="50" charset="-128"/>
              </a:rPr>
              <a:t>シミュレータ</a:t>
            </a:r>
            <a:endParaRPr lang="en-US" altLang="ja-JP" i="0" dirty="0">
              <a:effectLst/>
              <a:latin typeface="Meiryo" panose="020B0604030504040204" pitchFamily="50" charset="-128"/>
              <a:ea typeface="Meiryo" panose="020B0604030504040204" pitchFamily="50" charset="-128"/>
            </a:endParaRPr>
          </a:p>
          <a:p>
            <a:pPr lvl="1"/>
            <a:r>
              <a:rPr kumimoji="1" lang="en-US" altLang="ja-JP" dirty="0">
                <a:hlinkClick r:id="rId2"/>
              </a:rPr>
              <a:t>https://jilp.org/cbp2016/framework.html</a:t>
            </a:r>
            <a:endParaRPr kumimoji="1" lang="en-US" altLang="ja-JP" dirty="0"/>
          </a:p>
          <a:p>
            <a:pPr lvl="1"/>
            <a:r>
              <a:rPr kumimoji="1" lang="en-US" altLang="ja-JP" dirty="0"/>
              <a:t>sim/</a:t>
            </a:r>
            <a:r>
              <a:rPr kumimoji="1" lang="en-US" altLang="ja-JP" dirty="0" err="1"/>
              <a:t>predictor_gshare</a:t>
            </a:r>
            <a:r>
              <a:rPr kumimoji="1" lang="en-US" altLang="ja-JP" dirty="0"/>
              <a:t> </a:t>
            </a:r>
            <a:r>
              <a:rPr kumimoji="1" lang="ja-JP" altLang="en-US" dirty="0"/>
              <a:t>に </a:t>
            </a:r>
            <a:r>
              <a:rPr kumimoji="1" lang="en-US" altLang="ja-JP" dirty="0"/>
              <a:t>g-share </a:t>
            </a:r>
            <a:r>
              <a:rPr kumimoji="1" lang="ja-JP" altLang="en-US" dirty="0"/>
              <a:t>予測器の実装がある</a:t>
            </a:r>
            <a:endParaRPr kumimoji="1" lang="en-US" altLang="ja-JP" dirty="0"/>
          </a:p>
        </p:txBody>
      </p:sp>
    </p:spTree>
    <p:extLst>
      <p:ext uri="{BB962C8B-B14F-4D97-AF65-F5344CB8AC3E}">
        <p14:creationId xmlns:p14="http://schemas.microsoft.com/office/powerpoint/2010/main" val="3268956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4AD97-AEA6-C303-1343-DD8A557FEA23}"/>
              </a:ext>
            </a:extLst>
          </p:cNvPr>
          <p:cNvSpPr>
            <a:spLocks noGrp="1"/>
          </p:cNvSpPr>
          <p:nvPr>
            <p:ph type="title"/>
          </p:nvPr>
        </p:nvSpPr>
        <p:spPr/>
        <p:txBody>
          <a:bodyPr/>
          <a:lstStyle/>
          <a:p>
            <a:r>
              <a:rPr kumimoji="1" lang="ja-JP" altLang="en-US" dirty="0"/>
              <a:t>レポート課題２</a:t>
            </a:r>
          </a:p>
        </p:txBody>
      </p:sp>
      <p:sp>
        <p:nvSpPr>
          <p:cNvPr id="3" name="テキスト プレースホルダー 2">
            <a:extLst>
              <a:ext uri="{FF2B5EF4-FFF2-40B4-BE49-F238E27FC236}">
                <a16:creationId xmlns:a16="http://schemas.microsoft.com/office/drawing/2014/main" id="{B09E2511-C1A8-9A8F-2AE9-AF6F77209543}"/>
              </a:ext>
            </a:extLst>
          </p:cNvPr>
          <p:cNvSpPr>
            <a:spLocks noGrp="1"/>
          </p:cNvSpPr>
          <p:nvPr>
            <p:ph type="body" sz="quarter" idx="10"/>
          </p:nvPr>
        </p:nvSpPr>
        <p:spPr/>
        <p:txBody>
          <a:bodyPr/>
          <a:lstStyle/>
          <a:p>
            <a:r>
              <a:rPr kumimoji="1" lang="ja-JP" altLang="en-US" dirty="0"/>
              <a:t>対象とする予測器の例：</a:t>
            </a:r>
            <a:endParaRPr kumimoji="1" lang="en-US" altLang="ja-JP" dirty="0"/>
          </a:p>
          <a:p>
            <a:pPr lvl="1"/>
            <a:r>
              <a:rPr kumimoji="1" lang="en-US" altLang="ja-JP" dirty="0"/>
              <a:t>TAGE-SC-L </a:t>
            </a:r>
            <a:r>
              <a:rPr kumimoji="1" lang="ja-JP" altLang="en-US" dirty="0"/>
              <a:t>ほか</a:t>
            </a:r>
            <a:endParaRPr lang="en-US" altLang="ja-JP" dirty="0">
              <a:hlinkClick r:id="rId2"/>
            </a:endParaRPr>
          </a:p>
          <a:p>
            <a:pPr lvl="2"/>
            <a:r>
              <a:rPr lang="en-US" altLang="ja-JP" dirty="0">
                <a:hlinkClick r:id="rId2"/>
              </a:rPr>
              <a:t>https://jilp.org/cbp2016/program.html</a:t>
            </a:r>
            <a:endParaRPr lang="en-US" altLang="ja-JP" dirty="0"/>
          </a:p>
          <a:p>
            <a:pPr lvl="1"/>
            <a:r>
              <a:rPr lang="en-US" altLang="ja-JP" dirty="0"/>
              <a:t>BATAGE</a:t>
            </a:r>
          </a:p>
          <a:p>
            <a:pPr lvl="2"/>
            <a:r>
              <a:rPr lang="en-US" altLang="ja-JP" dirty="0">
                <a:hlinkClick r:id="rId3"/>
              </a:rPr>
              <a:t>https://team.inria.fr/pacap/members/pierre-michaud/</a:t>
            </a:r>
            <a:endParaRPr lang="en-US" altLang="ja-JP" dirty="0"/>
          </a:p>
          <a:p>
            <a:pPr lvl="1"/>
            <a:r>
              <a:rPr lang="en-US" altLang="ja-JP" dirty="0"/>
              <a:t>Hash Perceptron</a:t>
            </a:r>
          </a:p>
          <a:p>
            <a:pPr lvl="2"/>
            <a:r>
              <a:rPr lang="en-US" altLang="ja-JP" dirty="0">
                <a:hlinkClick r:id="rId4"/>
              </a:rPr>
              <a:t>https://github.com/ChampSim/ChampSim/blob/master/branch/hashed_perceptron/hashed_perceptron.cc</a:t>
            </a:r>
            <a:endParaRPr lang="en-US" altLang="ja-JP" dirty="0"/>
          </a:p>
          <a:p>
            <a:pPr lvl="2"/>
            <a:r>
              <a:rPr lang="ja-JP" altLang="en-US" dirty="0"/>
              <a:t>そのままでは使えないが，比較的簡単に移植できるはず</a:t>
            </a:r>
            <a:endParaRPr lang="en-US" altLang="ja-JP" dirty="0"/>
          </a:p>
          <a:p>
            <a:pPr lvl="2"/>
            <a:r>
              <a:rPr lang="ja-JP" altLang="en-US" dirty="0"/>
              <a:t>こいつが一番単純</a:t>
            </a:r>
            <a:endParaRPr lang="en-US" altLang="ja-JP" dirty="0"/>
          </a:p>
        </p:txBody>
      </p:sp>
    </p:spTree>
    <p:extLst>
      <p:ext uri="{BB962C8B-B14F-4D97-AF65-F5344CB8AC3E}">
        <p14:creationId xmlns:p14="http://schemas.microsoft.com/office/powerpoint/2010/main" val="221764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a:t> </a:t>
            </a:r>
            <a:endParaRPr lang="en-US" altLang="ja-JP" dirty="0"/>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in-order </a:t>
            </a:r>
            <a:r>
              <a:rPr lang="ja-JP" altLang="en-US" dirty="0"/>
              <a:t>発行</a:t>
            </a:r>
            <a:r>
              <a:rPr lang="en-US" altLang="ja-JP" dirty="0"/>
              <a:t>/out-of-order </a:t>
            </a:r>
            <a:r>
              <a:rPr lang="ja-JP" altLang="en-US" dirty="0"/>
              <a:t>完了</a:t>
            </a:r>
          </a:p>
        </p:txBody>
      </p:sp>
      <p:sp>
        <p:nvSpPr>
          <p:cNvPr id="3" name="テキスト プレースホルダー 2"/>
          <p:cNvSpPr>
            <a:spLocks noGrp="1"/>
          </p:cNvSpPr>
          <p:nvPr>
            <p:ph type="body" sz="quarter" idx="10"/>
          </p:nvPr>
        </p:nvSpPr>
        <p:spPr>
          <a:xfrm>
            <a:off x="611956" y="1088974"/>
            <a:ext cx="8280092" cy="450005"/>
          </a:xfrm>
        </p:spPr>
        <p:txBody>
          <a:bodyPr anchor="t"/>
          <a:lstStyle/>
          <a:p>
            <a:r>
              <a:rPr kumimoji="1" lang="ja-JP" altLang="en-US" dirty="0"/>
              <a:t>発行が </a:t>
            </a:r>
            <a:r>
              <a:rPr kumimoji="1" lang="en-US" altLang="ja-JP" dirty="0"/>
              <a:t>in-order </a:t>
            </a:r>
            <a:r>
              <a:rPr kumimoji="1" lang="ja-JP" altLang="en-US" dirty="0"/>
              <a:t>：</a:t>
            </a:r>
            <a:endParaRPr kumimoji="1" lang="en-US" altLang="ja-JP" dirty="0"/>
          </a:p>
          <a:p>
            <a:pPr lvl="1"/>
            <a:r>
              <a:rPr kumimoji="1" lang="ja-JP" altLang="en-US" dirty="0"/>
              <a:t>偽を含めて何らかの依存があると，パイプライン全体をストール</a:t>
            </a:r>
            <a:endParaRPr kumimoji="1" lang="en-US" altLang="ja-JP" dirty="0"/>
          </a:p>
          <a:p>
            <a:pPr lvl="2"/>
            <a:r>
              <a:rPr kumimoji="1" lang="ja-JP" altLang="en-US" dirty="0"/>
              <a:t>ある命令の発行は，前の命令の発行を追い越せない</a:t>
            </a:r>
            <a:endParaRPr kumimoji="1" lang="en-US" altLang="ja-JP" dirty="0"/>
          </a:p>
          <a:p>
            <a:pPr lvl="1"/>
            <a:r>
              <a:rPr kumimoji="1" lang="ja-JP" altLang="en-US" dirty="0"/>
              <a:t>下図では，</a:t>
            </a:r>
            <a:r>
              <a:rPr kumimoji="1" lang="en-US" altLang="ja-JP" dirty="0"/>
              <a:t>IS </a:t>
            </a:r>
            <a:r>
              <a:rPr kumimoji="1" lang="ja-JP" altLang="en-US" dirty="0"/>
              <a:t>は必ず右下に伸びる</a:t>
            </a:r>
            <a:endParaRPr kumimoji="1" lang="en-US" altLang="ja-JP" dirty="0"/>
          </a:p>
          <a:p>
            <a:r>
              <a:rPr kumimoji="1" lang="ja-JP" altLang="en-US" dirty="0"/>
              <a:t>これにより，逆依存は常に守られる</a:t>
            </a:r>
            <a:endParaRPr kumimoji="1" lang="en-US" altLang="ja-JP" dirty="0"/>
          </a:p>
          <a:p>
            <a:pPr lvl="1"/>
            <a:r>
              <a:rPr lang="en-US" altLang="ja-JP" dirty="0"/>
              <a:t>IS </a:t>
            </a:r>
            <a:r>
              <a:rPr lang="ja-JP" altLang="en-US" dirty="0"/>
              <a:t>と次の命令の </a:t>
            </a:r>
            <a:r>
              <a:rPr lang="en-US" altLang="ja-JP" dirty="0"/>
              <a:t>IS </a:t>
            </a:r>
            <a:r>
              <a:rPr lang="ja-JP" altLang="en-US" dirty="0"/>
              <a:t>が </a:t>
            </a:r>
            <a:r>
              <a:rPr lang="en-US" altLang="ja-JP" dirty="0"/>
              <a:t>in-order </a:t>
            </a:r>
          </a:p>
          <a:p>
            <a:pPr lvl="1"/>
            <a:r>
              <a:rPr lang="en-US" altLang="ja-JP" dirty="0"/>
              <a:t>= IS </a:t>
            </a:r>
            <a:r>
              <a:rPr lang="ja-JP" altLang="en-US" dirty="0"/>
              <a:t>と次の命令の </a:t>
            </a:r>
            <a:r>
              <a:rPr lang="en-US" altLang="ja-JP" dirty="0"/>
              <a:t>WB </a:t>
            </a:r>
            <a:r>
              <a:rPr lang="ja-JP" altLang="en-US" dirty="0"/>
              <a:t>も </a:t>
            </a:r>
            <a:r>
              <a:rPr lang="en-US" altLang="ja-JP" dirty="0"/>
              <a:t>in-order </a:t>
            </a:r>
            <a:endParaRPr kumimoji="1" lang="en-US" altLang="ja-JP" dirty="0"/>
          </a:p>
        </p:txBody>
      </p:sp>
      <p:cxnSp>
        <p:nvCxnSpPr>
          <p:cNvPr id="38" name="直線コネクタ 37"/>
          <p:cNvCxnSpPr>
            <a:endCxn id="54" idx="1"/>
          </p:cNvCxnSpPr>
          <p:nvPr/>
        </p:nvCxnSpPr>
        <p:spPr bwMode="auto">
          <a:xfrm flipV="1">
            <a:off x="2591978" y="5319019"/>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39" name="直線コネクタ 38"/>
          <p:cNvCxnSpPr/>
          <p:nvPr/>
        </p:nvCxnSpPr>
        <p:spPr bwMode="auto">
          <a:xfrm>
            <a:off x="2591978" y="4869016"/>
            <a:ext cx="720080" cy="0"/>
          </a:xfrm>
          <a:prstGeom prst="line">
            <a:avLst/>
          </a:prstGeom>
          <a:noFill/>
          <a:ln w="9525" cap="flat" cmpd="sng" algn="ctr">
            <a:solidFill>
              <a:schemeClr val="tx1"/>
            </a:solidFill>
            <a:prstDash val="dash"/>
            <a:round/>
            <a:headEnd type="none" w="med" len="med"/>
            <a:tailEnd type="none" w="med" len="med"/>
          </a:ln>
          <a:effectLst/>
        </p:spPr>
      </p:cxnSp>
      <p:sp>
        <p:nvSpPr>
          <p:cNvPr id="40" name="Rectangle 69"/>
          <p:cNvSpPr>
            <a:spLocks noChangeArrowheads="1"/>
          </p:cNvSpPr>
          <p:nvPr/>
        </p:nvSpPr>
        <p:spPr bwMode="auto">
          <a:xfrm>
            <a:off x="313198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1" name="Rectangle 70"/>
          <p:cNvSpPr>
            <a:spLocks noChangeArrowheads="1"/>
          </p:cNvSpPr>
          <p:nvPr/>
        </p:nvSpPr>
        <p:spPr bwMode="auto">
          <a:xfrm>
            <a:off x="358198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448200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4" name="Rectangle 69"/>
          <p:cNvSpPr>
            <a:spLocks noChangeArrowheads="1"/>
          </p:cNvSpPr>
          <p:nvPr/>
        </p:nvSpPr>
        <p:spPr bwMode="auto">
          <a:xfrm>
            <a:off x="3581989"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4031998"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60" name="Rectangle 71"/>
          <p:cNvSpPr>
            <a:spLocks noChangeArrowheads="1"/>
          </p:cNvSpPr>
          <p:nvPr/>
        </p:nvSpPr>
        <p:spPr bwMode="auto">
          <a:xfrm>
            <a:off x="6282023" y="513901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3"/>
          <p:cNvSpPr>
            <a:spLocks noChangeArrowheads="1"/>
          </p:cNvSpPr>
          <p:nvPr/>
        </p:nvSpPr>
        <p:spPr bwMode="auto">
          <a:xfrm>
            <a:off x="6732028" y="513901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69"/>
          <p:cNvSpPr>
            <a:spLocks noChangeArrowheads="1"/>
          </p:cNvSpPr>
          <p:nvPr/>
        </p:nvSpPr>
        <p:spPr bwMode="auto">
          <a:xfrm>
            <a:off x="4031998"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4" name="Rectangle 70"/>
          <p:cNvSpPr>
            <a:spLocks noChangeArrowheads="1"/>
          </p:cNvSpPr>
          <p:nvPr/>
        </p:nvSpPr>
        <p:spPr bwMode="auto">
          <a:xfrm>
            <a:off x="5832014" y="558902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5" name="Rectangle 71"/>
          <p:cNvSpPr>
            <a:spLocks noChangeArrowheads="1"/>
          </p:cNvSpPr>
          <p:nvPr/>
        </p:nvSpPr>
        <p:spPr bwMode="auto">
          <a:xfrm>
            <a:off x="6732028" y="558902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6" name="Rectangle 73"/>
          <p:cNvSpPr>
            <a:spLocks noChangeArrowheads="1"/>
          </p:cNvSpPr>
          <p:nvPr/>
        </p:nvSpPr>
        <p:spPr bwMode="auto">
          <a:xfrm>
            <a:off x="7182033" y="558902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7" name="直線コネクタ 66"/>
          <p:cNvCxnSpPr>
            <a:endCxn id="62" idx="1"/>
          </p:cNvCxnSpPr>
          <p:nvPr/>
        </p:nvCxnSpPr>
        <p:spPr bwMode="auto">
          <a:xfrm flipV="1">
            <a:off x="2591978" y="5769024"/>
            <a:ext cx="1440020" cy="2"/>
          </a:xfrm>
          <a:prstGeom prst="line">
            <a:avLst/>
          </a:prstGeom>
          <a:noFill/>
          <a:ln w="9525" cap="flat" cmpd="sng" algn="ctr">
            <a:solidFill>
              <a:schemeClr val="tx1"/>
            </a:solidFill>
            <a:prstDash val="dash"/>
            <a:round/>
            <a:headEnd type="none" w="med" len="med"/>
            <a:tailEnd type="none" w="med" len="med"/>
          </a:ln>
          <a:effectLst/>
        </p:spPr>
      </p:cxnSp>
      <p:sp>
        <p:nvSpPr>
          <p:cNvPr id="68" name="Rectangle 73"/>
          <p:cNvSpPr>
            <a:spLocks noChangeArrowheads="1"/>
          </p:cNvSpPr>
          <p:nvPr/>
        </p:nvSpPr>
        <p:spPr bwMode="auto">
          <a:xfrm>
            <a:off x="6282023" y="4689014"/>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9" name="Rectangle 71"/>
          <p:cNvSpPr>
            <a:spLocks noChangeArrowheads="1"/>
          </p:cNvSpPr>
          <p:nvPr/>
        </p:nvSpPr>
        <p:spPr bwMode="auto">
          <a:xfrm>
            <a:off x="493200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0" name="Rectangle 71"/>
          <p:cNvSpPr>
            <a:spLocks noChangeArrowheads="1"/>
          </p:cNvSpPr>
          <p:nvPr/>
        </p:nvSpPr>
        <p:spPr bwMode="auto">
          <a:xfrm>
            <a:off x="5382013"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71" name="Rectangle 71"/>
          <p:cNvSpPr>
            <a:spLocks noChangeArrowheads="1"/>
          </p:cNvSpPr>
          <p:nvPr/>
        </p:nvSpPr>
        <p:spPr bwMode="auto">
          <a:xfrm>
            <a:off x="5832018"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82" name="Rectangle 70"/>
          <p:cNvSpPr>
            <a:spLocks noChangeArrowheads="1"/>
          </p:cNvSpPr>
          <p:nvPr/>
        </p:nvSpPr>
        <p:spPr bwMode="auto">
          <a:xfrm>
            <a:off x="4031994" y="468901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3" name="Rectangle 70"/>
          <p:cNvSpPr>
            <a:spLocks noChangeArrowheads="1"/>
          </p:cNvSpPr>
          <p:nvPr/>
        </p:nvSpPr>
        <p:spPr bwMode="auto">
          <a:xfrm>
            <a:off x="5832014" y="513901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4" name="Rectangle 70"/>
          <p:cNvSpPr>
            <a:spLocks noChangeArrowheads="1"/>
          </p:cNvSpPr>
          <p:nvPr/>
        </p:nvSpPr>
        <p:spPr bwMode="auto">
          <a:xfrm>
            <a:off x="6282019" y="5589024"/>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5" name="Rectangle 73"/>
          <p:cNvSpPr>
            <a:spLocks noChangeArrowheads="1"/>
          </p:cNvSpPr>
          <p:nvPr/>
        </p:nvSpPr>
        <p:spPr bwMode="auto">
          <a:xfrm>
            <a:off x="448200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6" name="Rectangle 73"/>
          <p:cNvSpPr>
            <a:spLocks noChangeArrowheads="1"/>
          </p:cNvSpPr>
          <p:nvPr/>
        </p:nvSpPr>
        <p:spPr bwMode="auto">
          <a:xfrm>
            <a:off x="4932008"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7" name="Rectangle 73"/>
          <p:cNvSpPr>
            <a:spLocks noChangeArrowheads="1"/>
          </p:cNvSpPr>
          <p:nvPr/>
        </p:nvSpPr>
        <p:spPr bwMode="auto">
          <a:xfrm>
            <a:off x="5382013"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8" name="Rectangle 73"/>
          <p:cNvSpPr>
            <a:spLocks noChangeArrowheads="1"/>
          </p:cNvSpPr>
          <p:nvPr/>
        </p:nvSpPr>
        <p:spPr bwMode="auto">
          <a:xfrm>
            <a:off x="448200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89" name="Rectangle 73"/>
          <p:cNvSpPr>
            <a:spLocks noChangeArrowheads="1"/>
          </p:cNvSpPr>
          <p:nvPr/>
        </p:nvSpPr>
        <p:spPr bwMode="auto">
          <a:xfrm>
            <a:off x="4932008"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0" name="Rectangle 73"/>
          <p:cNvSpPr>
            <a:spLocks noChangeArrowheads="1"/>
          </p:cNvSpPr>
          <p:nvPr/>
        </p:nvSpPr>
        <p:spPr bwMode="auto">
          <a:xfrm>
            <a:off x="5382013" y="558902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91" name="正方形/長方形 90"/>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t>
            </a:r>
            <a:r>
              <a:rPr lang="en-US" altLang="ja-JP" sz="1600" dirty="0" err="1">
                <a:latin typeface="Consolas" panose="020B0609020204030204" pitchFamily="49" charset="0"/>
              </a:rPr>
              <a:t>mul</a:t>
            </a:r>
            <a:r>
              <a:rPr lang="en-US" altLang="ja-JP" sz="1600" dirty="0">
                <a:latin typeface="Consolas" panose="020B0609020204030204" pitchFamily="49" charset="0"/>
              </a:rPr>
              <a:t>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2" name="正方形/長方形 91"/>
          <p:cNvSpPr/>
          <p:nvPr/>
        </p:nvSpPr>
        <p:spPr bwMode="auto">
          <a:xfrm>
            <a:off x="1871970" y="513901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a:t>
            </a:r>
            <a:r>
              <a:rPr lang="en-US" altLang="ja-JP" sz="1600" dirty="0">
                <a:solidFill>
                  <a:schemeClr val="accent4"/>
                </a:solidFill>
                <a:latin typeface="Consolas" panose="020B0609020204030204" pitchFamily="49" charset="0"/>
              </a:rPr>
              <a:t>x1</a:t>
            </a:r>
            <a:r>
              <a:rPr lang="ja-JP" altLang="en-US" sz="1600" dirty="0">
                <a:latin typeface="Consolas" panose="020B0609020204030204" pitchFamily="49" charset="0"/>
              </a:rPr>
              <a:t>←</a:t>
            </a:r>
            <a:r>
              <a:rPr lang="en-US" altLang="ja-JP" sz="1600" dirty="0">
                <a:solidFill>
                  <a:schemeClr val="accent3">
                    <a:lumMod val="75000"/>
                  </a:schemeClr>
                </a:solidFill>
                <a:latin typeface="Consolas" panose="020B0609020204030204" pitchFamily="49" charset="0"/>
              </a:rPr>
              <a:t>x3</a:t>
            </a:r>
            <a:r>
              <a:rPr lang="en-US" altLang="ja-JP" sz="1600" dirty="0">
                <a:latin typeface="Consolas" panose="020B0609020204030204" pitchFamily="49" charset="0"/>
              </a:rPr>
              <a:t>+1</a:t>
            </a:r>
            <a:endParaRPr lang="ja-JP" altLang="en-US" sz="1600" dirty="0"/>
          </a:p>
        </p:txBody>
      </p:sp>
      <p:sp>
        <p:nvSpPr>
          <p:cNvPr id="93" name="正方形/長方形 92"/>
          <p:cNvSpPr/>
          <p:nvPr/>
        </p:nvSpPr>
        <p:spPr bwMode="auto">
          <a:xfrm>
            <a:off x="1871970" y="558902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a:t>
            </a:r>
            <a:r>
              <a:rPr lang="en-US" altLang="ja-JP" sz="1600" dirty="0">
                <a:solidFill>
                  <a:schemeClr val="accent3">
                    <a:lumMod val="75000"/>
                  </a:schemeClr>
                </a:solidFill>
                <a:latin typeface="Consolas" panose="020B0609020204030204" pitchFamily="49" charset="0"/>
              </a:rPr>
              <a:t>x3</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lang="ja-JP" altLang="en-US" sz="1600" dirty="0"/>
          </a:p>
        </p:txBody>
      </p:sp>
      <p:sp>
        <p:nvSpPr>
          <p:cNvPr id="94" name="Rectangle 69"/>
          <p:cNvSpPr>
            <a:spLocks noChangeArrowheads="1"/>
          </p:cNvSpPr>
          <p:nvPr/>
        </p:nvSpPr>
        <p:spPr bwMode="auto">
          <a:xfrm>
            <a:off x="5832014"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5" name="Rectangle 70"/>
          <p:cNvSpPr>
            <a:spLocks noChangeArrowheads="1"/>
          </p:cNvSpPr>
          <p:nvPr/>
        </p:nvSpPr>
        <p:spPr bwMode="auto">
          <a:xfrm>
            <a:off x="6282015" y="603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96" name="Rectangle 71"/>
          <p:cNvSpPr>
            <a:spLocks noChangeArrowheads="1"/>
          </p:cNvSpPr>
          <p:nvPr/>
        </p:nvSpPr>
        <p:spPr bwMode="auto">
          <a:xfrm>
            <a:off x="7182029" y="603902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7" name="Rectangle 73"/>
          <p:cNvSpPr>
            <a:spLocks noChangeArrowheads="1"/>
          </p:cNvSpPr>
          <p:nvPr/>
        </p:nvSpPr>
        <p:spPr bwMode="auto">
          <a:xfrm>
            <a:off x="7632034" y="603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98" name="直線コネクタ 97"/>
          <p:cNvCxnSpPr>
            <a:stCxn id="100" idx="3"/>
            <a:endCxn id="94" idx="1"/>
          </p:cNvCxnSpPr>
          <p:nvPr/>
        </p:nvCxnSpPr>
        <p:spPr bwMode="auto">
          <a:xfrm flipV="1">
            <a:off x="2591978" y="6219029"/>
            <a:ext cx="3240036" cy="2"/>
          </a:xfrm>
          <a:prstGeom prst="line">
            <a:avLst/>
          </a:prstGeom>
          <a:noFill/>
          <a:ln w="9525" cap="flat" cmpd="sng" algn="ctr">
            <a:solidFill>
              <a:schemeClr val="tx1"/>
            </a:solidFill>
            <a:prstDash val="dash"/>
            <a:round/>
            <a:headEnd type="none" w="med" len="med"/>
            <a:tailEnd type="none" w="med" len="med"/>
          </a:ln>
          <a:effectLst/>
        </p:spPr>
      </p:cxnSp>
      <p:sp>
        <p:nvSpPr>
          <p:cNvPr id="99" name="Rectangle 70"/>
          <p:cNvSpPr>
            <a:spLocks noChangeArrowheads="1"/>
          </p:cNvSpPr>
          <p:nvPr/>
        </p:nvSpPr>
        <p:spPr bwMode="auto">
          <a:xfrm>
            <a:off x="6732020" y="603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00" name="正方形/長方形 99"/>
          <p:cNvSpPr/>
          <p:nvPr/>
        </p:nvSpPr>
        <p:spPr bwMode="auto">
          <a:xfrm>
            <a:off x="1871970" y="603902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and </a:t>
            </a:r>
            <a:r>
              <a:rPr lang="en-US" altLang="ja-JP" sz="1600" dirty="0">
                <a:solidFill>
                  <a:schemeClr val="tx1">
                    <a:lumMod val="75000"/>
                    <a:lumOff val="25000"/>
                  </a:schemeClr>
                </a:solidFill>
                <a:latin typeface="Consolas" panose="020B0609020204030204" pitchFamily="49" charset="0"/>
              </a:rPr>
              <a:t>x6</a:t>
            </a:r>
            <a:r>
              <a:rPr lang="ja-JP" altLang="en-US" sz="1600" dirty="0">
                <a:latin typeface="Consolas" panose="020B0609020204030204" pitchFamily="49" charset="0"/>
              </a:rPr>
              <a:t>←</a:t>
            </a:r>
            <a:r>
              <a:rPr lang="en-US" altLang="ja-JP" sz="1600" dirty="0">
                <a:latin typeface="Consolas" panose="020B0609020204030204" pitchFamily="49" charset="0"/>
              </a:rPr>
              <a:t>x7&amp;1</a:t>
            </a:r>
            <a:endParaRPr lang="ja-JP" altLang="en-US" sz="1600" dirty="0"/>
          </a:p>
        </p:txBody>
      </p:sp>
    </p:spTree>
    <p:extLst>
      <p:ext uri="{BB962C8B-B14F-4D97-AF65-F5344CB8AC3E}">
        <p14:creationId xmlns:p14="http://schemas.microsoft.com/office/powerpoint/2010/main" val="297645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64456</TotalTime>
  <Words>7026</Words>
  <Application>Microsoft Office PowerPoint</Application>
  <PresentationFormat>画面に合わせる (4:3)</PresentationFormat>
  <Paragraphs>1475</Paragraphs>
  <Slides>87</Slides>
  <Notes>2</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87</vt:i4>
      </vt:variant>
    </vt:vector>
  </HeadingPairs>
  <TitlesOfParts>
    <vt:vector size="99" baseType="lpstr">
      <vt:lpstr>HG丸ｺﾞｼｯｸM-PRO</vt:lpstr>
      <vt:lpstr>Hiragino Kaku Gothic ProN</vt:lpstr>
      <vt:lpstr>MeiryoKe_PGothic</vt:lpstr>
      <vt:lpstr>ＭＳ Ｐゴシック</vt:lpstr>
      <vt:lpstr>メイリオ</vt:lpstr>
      <vt:lpstr>メイリオ</vt:lpstr>
      <vt:lpstr>Arial Narrow</vt:lpstr>
      <vt:lpstr>Calibri</vt:lpstr>
      <vt:lpstr>Consolas</vt:lpstr>
      <vt:lpstr>Segoe UI</vt:lpstr>
      <vt:lpstr>Wingdings</vt:lpstr>
      <vt:lpstr>cerulean</vt:lpstr>
      <vt:lpstr>先進計算機構成論 10</vt:lpstr>
      <vt:lpstr>質問と感想</vt:lpstr>
      <vt:lpstr>質問と感想</vt:lpstr>
      <vt:lpstr>質問と感想</vt:lpstr>
      <vt:lpstr>質問と感想</vt:lpstr>
      <vt:lpstr>質問と感想</vt:lpstr>
      <vt:lpstr>質問と感想</vt:lpstr>
      <vt:lpstr>質問と感想</vt:lpstr>
      <vt:lpstr>in-order 発行/out-of-order 完了</vt:lpstr>
      <vt:lpstr>質問と感想</vt:lpstr>
      <vt:lpstr>発行キューの動作（２）：Wakeup</vt:lpstr>
      <vt:lpstr>質問と感想</vt:lpstr>
      <vt:lpstr>質問と感想</vt:lpstr>
      <vt:lpstr>質問と感想</vt:lpstr>
      <vt:lpstr>質問と感想</vt:lpstr>
      <vt:lpstr>質問と感想</vt:lpstr>
      <vt:lpstr>ARM Cortex-A15 の消費電力の割合</vt:lpstr>
      <vt:lpstr>AMD Steamroller の消費電力のうちわけ</vt:lpstr>
      <vt:lpstr>質問と感想</vt:lpstr>
      <vt:lpstr>質問と感想</vt:lpstr>
      <vt:lpstr>質問と感想</vt:lpstr>
      <vt:lpstr>質問と感想</vt:lpstr>
      <vt:lpstr>参考図書など</vt:lpstr>
      <vt:lpstr>質問と感想</vt:lpstr>
      <vt:lpstr>質問と感想</vt:lpstr>
      <vt:lpstr>前回の内容</vt:lpstr>
      <vt:lpstr>今回の内容</vt:lpstr>
      <vt:lpstr>前回までの動的スケジューリングの説明</vt:lpstr>
      <vt:lpstr>レジスタ・リネーム（復習）</vt:lpstr>
      <vt:lpstr>レジスタ・リネーム（復習）</vt:lpstr>
      <vt:lpstr>out-of-order 発行を行う CPU の構造（復習）</vt:lpstr>
      <vt:lpstr>大ざっぱな動作（復習）</vt:lpstr>
      <vt:lpstr>今回の内容</vt:lpstr>
      <vt:lpstr>例外</vt:lpstr>
      <vt:lpstr>ソフトウェア例外とハードウェア例外</vt:lpstr>
      <vt:lpstr>例外ハンドラ：</vt:lpstr>
      <vt:lpstr>例外ハンドラ：</vt:lpstr>
      <vt:lpstr>例外の例１ （注：実際の RISC-V ではゼロ除算例外は存在しない）</vt:lpstr>
      <vt:lpstr>例外の例２</vt:lpstr>
      <vt:lpstr>例外の例３</vt:lpstr>
      <vt:lpstr>例外への対応：単純なパイプラインの場合</vt:lpstr>
      <vt:lpstr>in-order 発行/out-of-order 完了の場合</vt:lpstr>
      <vt:lpstr>in-order 発行/out-of-order 完了の場合</vt:lpstr>
      <vt:lpstr>out-of-order 発行/out-of-order 完了の場合</vt:lpstr>
      <vt:lpstr>リオーダ・バッファ（ROB: re-order buffer）</vt:lpstr>
      <vt:lpstr>ROB の中身</vt:lpstr>
      <vt:lpstr>ROB の動作（１）</vt:lpstr>
      <vt:lpstr>ROB の動作（２）</vt:lpstr>
      <vt:lpstr>ROB の動作（３）</vt:lpstr>
      <vt:lpstr>ROB の動作（４）</vt:lpstr>
      <vt:lpstr>ROB の動作（５）</vt:lpstr>
      <vt:lpstr>ROB の動作（５）</vt:lpstr>
      <vt:lpstr>ROB の動作（６）</vt:lpstr>
      <vt:lpstr>分岐予測ミスへの対処</vt:lpstr>
      <vt:lpstr>ROB のまとめ</vt:lpstr>
      <vt:lpstr>今回の内容</vt:lpstr>
      <vt:lpstr>ロード・ストアへの対応</vt:lpstr>
      <vt:lpstr>実行結果がおかしくなる例</vt:lpstr>
      <vt:lpstr>実行結果がおかしくなる例</vt:lpstr>
      <vt:lpstr>ロード・ストア・キュー（LSQ: Load Store Queue）</vt:lpstr>
      <vt:lpstr>LSQ の役割</vt:lpstr>
      <vt:lpstr>LSQ の内容</vt:lpstr>
      <vt:lpstr>LSQ の動作</vt:lpstr>
      <vt:lpstr>動作例を使った説明</vt:lpstr>
      <vt:lpstr>ストアの整列（１）</vt:lpstr>
      <vt:lpstr>ストアの整列（２）</vt:lpstr>
      <vt:lpstr>ストアの整列（３）</vt:lpstr>
      <vt:lpstr>ストアの整列（４）</vt:lpstr>
      <vt:lpstr>動作例を使った説明</vt:lpstr>
      <vt:lpstr>順序違反の検出（１）</vt:lpstr>
      <vt:lpstr>順序違反の検出（２）</vt:lpstr>
      <vt:lpstr>順序違反の検出（３）</vt:lpstr>
      <vt:lpstr>実行結果がおかしくなる例の解決（１）</vt:lpstr>
      <vt:lpstr>実行結果がおかしくなる例の解決（２）</vt:lpstr>
      <vt:lpstr>実行結果がおかしくなる例の解決（３）</vt:lpstr>
      <vt:lpstr>LSQ のまとめ</vt:lpstr>
      <vt:lpstr>メモリ依存予測</vt:lpstr>
      <vt:lpstr>投機的なロード・ストアの発行</vt:lpstr>
      <vt:lpstr>動的命令スケジューリングについての補足</vt:lpstr>
      <vt:lpstr>論理的にアクセスされないことが確定したタイミングで解放する</vt:lpstr>
      <vt:lpstr>動的命令スケジューリングについての補足</vt:lpstr>
      <vt:lpstr>レポート課題</vt:lpstr>
      <vt:lpstr>レポート課題１</vt:lpstr>
      <vt:lpstr>レポート課題２</vt:lpstr>
      <vt:lpstr>レポート課題２</vt:lpstr>
      <vt:lpstr>レポート課題２</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15649</cp:revision>
  <cp:lastPrinted>2014-12-10T13:40:48Z</cp:lastPrinted>
  <dcterms:created xsi:type="dcterms:W3CDTF">2014-11-17T10:53:59Z</dcterms:created>
  <dcterms:modified xsi:type="dcterms:W3CDTF">2022-07-04T05:53:41Z</dcterms:modified>
</cp:coreProperties>
</file>