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49"/>
  </p:notesMasterIdLst>
  <p:sldIdLst>
    <p:sldId id="618" r:id="rId2"/>
    <p:sldId id="592" r:id="rId3"/>
    <p:sldId id="650" r:id="rId4"/>
    <p:sldId id="626" r:id="rId5"/>
    <p:sldId id="605" r:id="rId6"/>
    <p:sldId id="606" r:id="rId7"/>
    <p:sldId id="604" r:id="rId8"/>
    <p:sldId id="607" r:id="rId9"/>
    <p:sldId id="603" r:id="rId10"/>
    <p:sldId id="627" r:id="rId11"/>
    <p:sldId id="608" r:id="rId12"/>
    <p:sldId id="615" r:id="rId13"/>
    <p:sldId id="647" r:id="rId14"/>
    <p:sldId id="631" r:id="rId15"/>
    <p:sldId id="633" r:id="rId16"/>
    <p:sldId id="632" r:id="rId17"/>
    <p:sldId id="634" r:id="rId18"/>
    <p:sldId id="635" r:id="rId19"/>
    <p:sldId id="649" r:id="rId20"/>
    <p:sldId id="639" r:id="rId21"/>
    <p:sldId id="655" r:id="rId22"/>
    <p:sldId id="640" r:id="rId23"/>
    <p:sldId id="654" r:id="rId24"/>
    <p:sldId id="643" r:id="rId25"/>
    <p:sldId id="646" r:id="rId26"/>
    <p:sldId id="641" r:id="rId27"/>
    <p:sldId id="645" r:id="rId28"/>
    <p:sldId id="653" r:id="rId29"/>
    <p:sldId id="257" r:id="rId30"/>
    <p:sldId id="258" r:id="rId31"/>
    <p:sldId id="259" r:id="rId32"/>
    <p:sldId id="656" r:id="rId33"/>
    <p:sldId id="630" r:id="rId34"/>
    <p:sldId id="636" r:id="rId35"/>
    <p:sldId id="623" r:id="rId36"/>
    <p:sldId id="599" r:id="rId37"/>
    <p:sldId id="610" r:id="rId38"/>
    <p:sldId id="609" r:id="rId39"/>
    <p:sldId id="624" r:id="rId40"/>
    <p:sldId id="625" r:id="rId41"/>
    <p:sldId id="628" r:id="rId42"/>
    <p:sldId id="597" r:id="rId43"/>
    <p:sldId id="651" r:id="rId44"/>
    <p:sldId id="638" r:id="rId45"/>
    <p:sldId id="652" r:id="rId46"/>
    <p:sldId id="637" r:id="rId47"/>
    <p:sldId id="629" r:id="rId4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FF"/>
    <a:srgbClr val="FF9900"/>
    <a:srgbClr val="009999"/>
    <a:srgbClr val="4E4EF6"/>
    <a:srgbClr val="006699"/>
    <a:srgbClr val="FFFFFF"/>
    <a:srgbClr val="31869D"/>
    <a:srgbClr val="4444E8"/>
    <a:srgbClr val="5555FF"/>
    <a:srgbClr val="414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4" autoAdjust="0"/>
    <p:restoredTop sz="96302" autoAdjust="0"/>
  </p:normalViewPr>
  <p:slideViewPr>
    <p:cSldViewPr>
      <p:cViewPr varScale="1">
        <p:scale>
          <a:sx n="105" d="100"/>
          <a:sy n="105" d="100"/>
        </p:scale>
        <p:origin x="490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44EA6-2ADC-2377-55FA-664A2C8D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3E5CE5-8DDD-51C4-5658-C9296266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FBF102-A46B-EA4E-DA6A-B01622B8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D817-E351-4486-A0B5-730E3DB2C849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C5C4CD-D8E4-3AAB-DCDE-05EE30E1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68DB0-A0FE-1CF5-5E6A-6C3D4475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1615-28E3-4B65-9D60-D68A0F358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8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010089" cy="521975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03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7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7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251425" y="1268712"/>
            <a:ext cx="4320576" cy="549116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8712552" y="6399396"/>
            <a:ext cx="360048" cy="360048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lvl1pPr algn="r"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fld id="{AB25FED9-6C1E-4BAE-9892-C02CADA97A8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89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62" r:id="rId6"/>
    <p:sldLayoutId id="2147483667" r:id="rId7"/>
    <p:sldLayoutId id="2147483668" r:id="rId8"/>
    <p:sldLayoutId id="2147483677" r:id="rId9"/>
    <p:sldLayoutId id="214748367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wmf"/><Relationship Id="rId21" Type="http://schemas.openxmlformats.org/officeDocument/2006/relationships/image" Target="../media/image13.wmf"/><Relationship Id="rId7" Type="http://schemas.openxmlformats.org/officeDocument/2006/relationships/image" Target="../media/image11.wmf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image" Target="../media/image15.png"/><Relationship Id="rId5" Type="http://schemas.openxmlformats.org/officeDocument/2006/relationships/image" Target="../media/image9.wmf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wmf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1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8.png"/><Relationship Id="rId7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2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redirect.cs.umbc.edu/~phatak/645/supl/lza/lza-survey-arith01.pdf" TargetMode="External"/><Relationship Id="rId3" Type="http://schemas.openxmlformats.org/officeDocument/2006/relationships/hyperlink" Target="https://patents.google.com/patent/US7024439B2/en" TargetMode="External"/><Relationship Id="rId7" Type="http://schemas.openxmlformats.org/officeDocument/2006/relationships/hyperlink" Target="https://link.springer.com/book/10.1007/978-0-387-34047-0" TargetMode="External"/><Relationship Id="rId2" Type="http://schemas.openxmlformats.org/officeDocument/2006/relationships/hyperlink" Target="https://www.maruzen-publishing.co.jp/item/?book_no=2944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book/10.1007/978-3-319-76526-6" TargetMode="External"/><Relationship Id="rId5" Type="http://schemas.openxmlformats.org/officeDocument/2006/relationships/hyperlink" Target="https://ieeexplore.ieee.org/abstract/document/8335443" TargetMode="External"/><Relationship Id="rId10" Type="http://schemas.openxmlformats.org/officeDocument/2006/relationships/hyperlink" Target="https://arith2023.arithsymposium.org/slides/S8_JongwookSohn_EnhancedFloatingPointMultiplyAddWithFullDenormalSupport.pdf" TargetMode="External"/><Relationship Id="rId4" Type="http://schemas.openxmlformats.org/officeDocument/2006/relationships/hyperlink" Target="http://www.transputer.net/fbooks/t9000/t9kfpdsn.pdf" TargetMode="External"/><Relationship Id="rId9" Type="http://schemas.openxmlformats.org/officeDocument/2006/relationships/hyperlink" Target="https://arith2023.arithsymposium.org/papers/Enhanced%20Floating-Point%20Multiply-Add%20with%20Full%20Denormal%20Suppor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7E388-8007-FC61-F6E4-AFBCC18E8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57" y="2168986"/>
            <a:ext cx="7920088" cy="450004"/>
          </a:xfrm>
        </p:spPr>
        <p:txBody>
          <a:bodyPr/>
          <a:lstStyle/>
          <a:p>
            <a:r>
              <a:rPr kumimoji="1" lang="ja-JP" altLang="en-US" dirty="0"/>
              <a:t>浮動小数点演算器の高速化 </a:t>
            </a:r>
            <a:r>
              <a:rPr kumimoji="1" lang="en-US" altLang="ja-JP" dirty="0"/>
              <a:t>v</a:t>
            </a:r>
            <a:r>
              <a:rPr lang="en-US" altLang="ja-JP" dirty="0"/>
              <a:t>6</a:t>
            </a:r>
            <a:endParaRPr kumimoji="1" 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D2101D-4AFD-405B-C55C-32B0CF820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959" y="3158997"/>
            <a:ext cx="7740086" cy="990011"/>
          </a:xfrm>
        </p:spPr>
        <p:txBody>
          <a:bodyPr/>
          <a:lstStyle/>
          <a:p>
            <a:pPr algn="ctr"/>
            <a:r>
              <a:rPr lang="ja-JP" altLang="en-US" sz="2000" b="0" dirty="0"/>
              <a:t>塩谷 亮太 </a:t>
            </a:r>
            <a:r>
              <a:rPr lang="en-US" altLang="ja-JP" sz="2000" b="0" dirty="0"/>
              <a:t>(shioya@ci.i.u-tokyo.ac.jp)</a:t>
            </a:r>
            <a:br>
              <a:rPr lang="en-US" altLang="ja-JP" sz="2000" b="0" dirty="0"/>
            </a:br>
            <a:r>
              <a:rPr lang="ja-JP" altLang="en-US" sz="2000" b="0" dirty="0"/>
              <a:t>東京大学大学院情報理工学系研究科 創造情報学専攻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97027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LZA: </a:t>
            </a:r>
            <a:r>
              <a:rPr kumimoji="1" lang="en-US" altLang="ja-JP" b="1" dirty="0"/>
              <a:t>Leading Zero Anticipation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466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5ACF2-0003-96E7-49EE-17A293C8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CFAE-04C3-B062-FB03-77928891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Leading Zero Count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Leading Zero Anticipation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5A98D-A5F3-7E78-EA80-B52239FE7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LZC: Leading Zero Count</a:t>
            </a:r>
          </a:p>
          <a:p>
            <a:pPr lvl="1"/>
            <a:r>
              <a:rPr kumimoji="1" lang="ja-JP" altLang="en-US" dirty="0"/>
              <a:t>最上位の連続したゼロの数を数える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浮動小数点数の正規化で使う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減算でできる上位のゼロの部分をシフトで埋める</a:t>
            </a:r>
            <a:endParaRPr kumimoji="1" lang="en-US" altLang="ja-JP" dirty="0"/>
          </a:p>
          <a:p>
            <a:r>
              <a:rPr lang="en-US" dirty="0"/>
              <a:t>LZA: Leading Zero </a:t>
            </a:r>
            <a:r>
              <a:rPr lang="en-US" dirty="0">
                <a:solidFill>
                  <a:schemeClr val="accent5"/>
                </a:solidFill>
              </a:rPr>
              <a:t>Anticipation</a:t>
            </a:r>
          </a:p>
          <a:p>
            <a:pPr lvl="1"/>
            <a:r>
              <a:rPr lang="ja-JP" altLang="en-US" dirty="0"/>
              <a:t>乗算の最後の桁上げ加算と並行して，ゼロの数を予測する</a:t>
            </a:r>
            <a:endParaRPr lang="en-US" altLang="ja-JP" dirty="0"/>
          </a:p>
          <a:p>
            <a:pPr lvl="2"/>
            <a:r>
              <a:rPr lang="en-US" altLang="ja-JP" dirty="0" err="1"/>
              <a:t>c+s</a:t>
            </a:r>
            <a:r>
              <a:rPr lang="en-US" altLang="ja-JP" dirty="0"/>
              <a:t> </a:t>
            </a:r>
            <a:r>
              <a:rPr lang="ja-JP" altLang="en-US" dirty="0"/>
              <a:t>を計算してる間に </a:t>
            </a:r>
            <a:r>
              <a:rPr lang="en-US" altLang="ja-JP" dirty="0"/>
              <a:t>LZA(c, s) </a:t>
            </a:r>
            <a:r>
              <a:rPr lang="ja-JP" altLang="en-US" dirty="0"/>
              <a:t>により，</a:t>
            </a:r>
            <a:r>
              <a:rPr lang="en-US" altLang="ja-JP" dirty="0" err="1"/>
              <a:t>c+s</a:t>
            </a:r>
            <a:r>
              <a:rPr lang="en-US" altLang="ja-JP" dirty="0"/>
              <a:t> </a:t>
            </a:r>
            <a:r>
              <a:rPr lang="ja-JP" altLang="en-US" dirty="0"/>
              <a:t>の結果のゼロの数を予測する</a:t>
            </a:r>
            <a:endParaRPr lang="en-US" altLang="ja-JP" dirty="0"/>
          </a:p>
          <a:p>
            <a:pPr lvl="1"/>
            <a:r>
              <a:rPr lang="ja-JP" altLang="en-US" dirty="0"/>
              <a:t>真のゼロの数から１ずれる可能性がある</a:t>
            </a:r>
            <a:endParaRPr lang="en-US" altLang="ja-JP" dirty="0"/>
          </a:p>
          <a:p>
            <a:pPr lvl="2"/>
            <a:r>
              <a:rPr lang="ja-JP" altLang="en-US" dirty="0"/>
              <a:t>シフトした結果の </a:t>
            </a:r>
            <a:r>
              <a:rPr lang="en-US" altLang="ja-JP" dirty="0"/>
              <a:t>MSB </a:t>
            </a:r>
            <a:r>
              <a:rPr lang="ja-JP" altLang="en-US" dirty="0"/>
              <a:t>をみて補正する</a:t>
            </a:r>
          </a:p>
          <a:p>
            <a:pPr lvl="1"/>
            <a:r>
              <a:rPr lang="ja-JP" altLang="en-US" dirty="0"/>
              <a:t>結果が符号付きでもできる（後述）</a:t>
            </a:r>
            <a:endParaRPr kumimoji="1"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0357-7B47-8166-AF65-C046A6C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FMA </a:t>
            </a:r>
            <a:r>
              <a:rPr kumimoji="1" lang="ja-JP" altLang="en-US" dirty="0"/>
              <a:t>演算器のブロック図：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1B5DC3-0974-25BE-8B68-A04CB235B54E}"/>
              </a:ext>
            </a:extLst>
          </p:cNvPr>
          <p:cNvSpPr/>
          <p:nvPr/>
        </p:nvSpPr>
        <p:spPr bwMode="auto">
          <a:xfrm>
            <a:off x="1691968" y="1988984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D7E49E-169B-966E-881A-0826B8945643}"/>
              </a:ext>
            </a:extLst>
          </p:cNvPr>
          <p:cNvSpPr/>
          <p:nvPr/>
        </p:nvSpPr>
        <p:spPr bwMode="auto">
          <a:xfrm>
            <a:off x="611956" y="252899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24D3-F95C-4F59-9D76-B919766A5D58}"/>
              </a:ext>
            </a:extLst>
          </p:cNvPr>
          <p:cNvCxnSpPr/>
          <p:nvPr/>
        </p:nvCxnSpPr>
        <p:spPr bwMode="auto">
          <a:xfrm>
            <a:off x="971960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08EB8B-77A2-3AB4-1990-F5B1E9943E9B}"/>
              </a:ext>
            </a:extLst>
          </p:cNvPr>
          <p:cNvCxnSpPr/>
          <p:nvPr/>
        </p:nvCxnSpPr>
        <p:spPr bwMode="auto">
          <a:xfrm>
            <a:off x="2051972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F931098-1A59-5241-B0FD-D3B1A20A2EB6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DE3028B-B719-00BC-181E-F0C3499DCFDA}"/>
              </a:ext>
            </a:extLst>
          </p:cNvPr>
          <p:cNvCxnSpPr>
            <a:cxnSpLocks/>
          </p:cNvCxnSpPr>
          <p:nvPr/>
        </p:nvCxnSpPr>
        <p:spPr bwMode="auto">
          <a:xfrm>
            <a:off x="1961971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6EE46C-E9BD-1126-CCA5-4393474DCA91}"/>
              </a:ext>
            </a:extLst>
          </p:cNvPr>
          <p:cNvSpPr/>
          <p:nvPr/>
        </p:nvSpPr>
        <p:spPr bwMode="auto">
          <a:xfrm>
            <a:off x="611956" y="3429001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57051C6-7C45-053C-5F63-28172EF47F0D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 bwMode="auto">
          <a:xfrm>
            <a:off x="1691968" y="4509013"/>
            <a:ext cx="0" cy="14400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5559096-D248-D5D8-5FFB-8A7AEF17F1D6}"/>
              </a:ext>
            </a:extLst>
          </p:cNvPr>
          <p:cNvSpPr/>
          <p:nvPr/>
        </p:nvSpPr>
        <p:spPr bwMode="auto">
          <a:xfrm>
            <a:off x="3131984" y="4869016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3EF7B9C-B0B8-96D1-E132-29BADEC86D85}"/>
              </a:ext>
            </a:extLst>
          </p:cNvPr>
          <p:cNvCxnSpPr/>
          <p:nvPr/>
        </p:nvCxnSpPr>
        <p:spPr bwMode="auto">
          <a:xfrm>
            <a:off x="2051972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A056BA7-AA30-864F-4D9C-BB80BC7D9BC5}"/>
              </a:ext>
            </a:extLst>
          </p:cNvPr>
          <p:cNvCxnSpPr/>
          <p:nvPr/>
        </p:nvCxnSpPr>
        <p:spPr bwMode="auto">
          <a:xfrm>
            <a:off x="313198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AC20F0-81E4-C983-37CA-015964BB351A}"/>
              </a:ext>
            </a:extLst>
          </p:cNvPr>
          <p:cNvSpPr/>
          <p:nvPr/>
        </p:nvSpPr>
        <p:spPr bwMode="auto">
          <a:xfrm>
            <a:off x="611956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D71A18-3B2B-F0A5-7133-A996CA85ACE2}"/>
              </a:ext>
            </a:extLst>
          </p:cNvPr>
          <p:cNvSpPr/>
          <p:nvPr/>
        </p:nvSpPr>
        <p:spPr bwMode="auto">
          <a:xfrm>
            <a:off x="1691968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DE070FE-B8F0-E128-DDC8-81592CB43733}"/>
              </a:ext>
            </a:extLst>
          </p:cNvPr>
          <p:cNvSpPr/>
          <p:nvPr/>
        </p:nvSpPr>
        <p:spPr bwMode="auto">
          <a:xfrm>
            <a:off x="2771980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765EAD6-4CFA-5FA8-F4A4-F675757B1717}"/>
              </a:ext>
            </a:extLst>
          </p:cNvPr>
          <p:cNvSpPr/>
          <p:nvPr/>
        </p:nvSpPr>
        <p:spPr bwMode="auto">
          <a:xfrm>
            <a:off x="611956" y="1988984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AB6985A-A6B4-4B46-5779-3B4140DC4FED}"/>
              </a:ext>
            </a:extLst>
          </p:cNvPr>
          <p:cNvCxnSpPr/>
          <p:nvPr/>
        </p:nvCxnSpPr>
        <p:spPr bwMode="auto">
          <a:xfrm>
            <a:off x="971960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4B4A3A2-F6D0-52E9-A7F9-E49AEF3FDA8E}"/>
              </a:ext>
            </a:extLst>
          </p:cNvPr>
          <p:cNvSpPr/>
          <p:nvPr/>
        </p:nvSpPr>
        <p:spPr bwMode="auto">
          <a:xfrm>
            <a:off x="611956" y="5949028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15DF23F-5B76-7A43-74B2-C3245B1E2A7E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58902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4616064-AE37-72B6-C3F8-CCF82C154BC1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>
            <a:off x="3491988" y="4599013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AE36101-2A5A-A7E4-F5A8-2FCA9C64D693}"/>
              </a:ext>
            </a:extLst>
          </p:cNvPr>
          <p:cNvCxnSpPr/>
          <p:nvPr/>
        </p:nvCxnSpPr>
        <p:spPr bwMode="auto">
          <a:xfrm>
            <a:off x="2501977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76B3EA-8EAB-A1A5-1333-A3E3B77A55EF}"/>
              </a:ext>
            </a:extLst>
          </p:cNvPr>
          <p:cNvSpPr/>
          <p:nvPr/>
        </p:nvSpPr>
        <p:spPr bwMode="auto">
          <a:xfrm>
            <a:off x="5652012" y="1988984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859DA8-FA67-4228-2272-969372DFCF29}"/>
              </a:ext>
            </a:extLst>
          </p:cNvPr>
          <p:cNvSpPr/>
          <p:nvPr/>
        </p:nvSpPr>
        <p:spPr bwMode="auto">
          <a:xfrm>
            <a:off x="4572000" y="252899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873DD5-856B-0C61-162B-48DFBEF192D5}"/>
              </a:ext>
            </a:extLst>
          </p:cNvPr>
          <p:cNvCxnSpPr/>
          <p:nvPr/>
        </p:nvCxnSpPr>
        <p:spPr bwMode="auto">
          <a:xfrm>
            <a:off x="4932004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9CC945-4CB5-F1D4-0F5E-089E3C8D5A30}"/>
              </a:ext>
            </a:extLst>
          </p:cNvPr>
          <p:cNvCxnSpPr/>
          <p:nvPr/>
        </p:nvCxnSpPr>
        <p:spPr bwMode="auto">
          <a:xfrm>
            <a:off x="6012016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38AD9E-34DF-CE9D-BAFF-28DEBDBF1BA5}"/>
              </a:ext>
            </a:extLst>
          </p:cNvPr>
          <p:cNvCxnSpPr>
            <a:cxnSpLocks/>
          </p:cNvCxnSpPr>
          <p:nvPr/>
        </p:nvCxnSpPr>
        <p:spPr bwMode="auto">
          <a:xfrm>
            <a:off x="5382009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198525F-6287-1E1D-BEFF-458964A807B5}"/>
              </a:ext>
            </a:extLst>
          </p:cNvPr>
          <p:cNvCxnSpPr>
            <a:cxnSpLocks/>
          </p:cNvCxnSpPr>
          <p:nvPr/>
        </p:nvCxnSpPr>
        <p:spPr bwMode="auto">
          <a:xfrm>
            <a:off x="5922015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E6BED64-AA60-24AF-8171-A06F0855DC41}"/>
              </a:ext>
            </a:extLst>
          </p:cNvPr>
          <p:cNvSpPr/>
          <p:nvPr/>
        </p:nvSpPr>
        <p:spPr bwMode="auto">
          <a:xfrm>
            <a:off x="4572000" y="3429001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A7870B6-3942-B56C-028B-2AB002B08F82}"/>
              </a:ext>
            </a:extLst>
          </p:cNvPr>
          <p:cNvCxnSpPr/>
          <p:nvPr/>
        </p:nvCxnSpPr>
        <p:spPr bwMode="auto">
          <a:xfrm>
            <a:off x="5652012" y="450901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5356D96-0600-7EB2-115C-B1593DCFFD4C}"/>
              </a:ext>
            </a:extLst>
          </p:cNvPr>
          <p:cNvSpPr/>
          <p:nvPr/>
        </p:nvSpPr>
        <p:spPr bwMode="auto">
          <a:xfrm>
            <a:off x="7092028" y="3429000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647111-98C8-8508-4C0E-3FBBF64DD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2009" y="3068996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BC3CECC-EA36-3D5E-69A8-2E0212CBD646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2015" y="3248998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6F8F5D3-CFC4-DD78-B27D-9CDEB37B070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068996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A22C0F7-B465-6060-90BD-402E755C6448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24899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6146F6-510D-C1E2-C96A-2424203EC95F}"/>
              </a:ext>
            </a:extLst>
          </p:cNvPr>
          <p:cNvCxnSpPr/>
          <p:nvPr/>
        </p:nvCxnSpPr>
        <p:spPr bwMode="auto">
          <a:xfrm>
            <a:off x="6012016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E07FC9-7F60-9D96-1413-4FEA44A3CFAA}"/>
              </a:ext>
            </a:extLst>
          </p:cNvPr>
          <p:cNvCxnSpPr/>
          <p:nvPr/>
        </p:nvCxnSpPr>
        <p:spPr bwMode="auto">
          <a:xfrm>
            <a:off x="7092028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5E76029-F81C-AE95-DB62-7BDA7E71595C}"/>
              </a:ext>
            </a:extLst>
          </p:cNvPr>
          <p:cNvSpPr/>
          <p:nvPr/>
        </p:nvSpPr>
        <p:spPr bwMode="auto">
          <a:xfrm>
            <a:off x="4572000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70A63ED-00E1-851A-5576-1E80E253EA1D}"/>
              </a:ext>
            </a:extLst>
          </p:cNvPr>
          <p:cNvSpPr/>
          <p:nvPr/>
        </p:nvSpPr>
        <p:spPr bwMode="auto">
          <a:xfrm>
            <a:off x="5652012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D0CFB4F-AB4E-C8B8-A67E-072EA999B3FA}"/>
              </a:ext>
            </a:extLst>
          </p:cNvPr>
          <p:cNvSpPr/>
          <p:nvPr/>
        </p:nvSpPr>
        <p:spPr bwMode="auto">
          <a:xfrm>
            <a:off x="6732024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51C98C-9188-F407-3C63-E67DE75FDFAB}"/>
              </a:ext>
            </a:extLst>
          </p:cNvPr>
          <p:cNvSpPr/>
          <p:nvPr/>
        </p:nvSpPr>
        <p:spPr bwMode="auto">
          <a:xfrm>
            <a:off x="4572000" y="1988984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D6D9266-9621-C7B3-7EA2-DA43393C0E4D}"/>
              </a:ext>
            </a:extLst>
          </p:cNvPr>
          <p:cNvCxnSpPr/>
          <p:nvPr/>
        </p:nvCxnSpPr>
        <p:spPr bwMode="auto">
          <a:xfrm>
            <a:off x="493200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4572000" y="468901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3E6C05-4BCA-FAF3-4472-7617819D9F5E}"/>
              </a:ext>
            </a:extLst>
          </p:cNvPr>
          <p:cNvCxnSpPr>
            <a:cxnSpLocks/>
            <a:stCxn id="76" idx="2"/>
          </p:cNvCxnSpPr>
          <p:nvPr/>
        </p:nvCxnSpPr>
        <p:spPr bwMode="auto">
          <a:xfrm>
            <a:off x="7452032" y="4149008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9204E-4C5A-54B7-1A8D-6DBB4674818D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 flipH="1">
            <a:off x="6732024" y="4869016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6629468-00B7-283B-D797-B99165B351E5}"/>
              </a:ext>
            </a:extLst>
          </p:cNvPr>
          <p:cNvCxnSpPr/>
          <p:nvPr/>
        </p:nvCxnSpPr>
        <p:spPr bwMode="auto">
          <a:xfrm>
            <a:off x="6462021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011AC93-543D-97AF-27E4-CE090D60D3B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6129030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697EFF7F-D7AD-B1E3-5408-E8A7A81C08A4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968" y="4599013"/>
            <a:ext cx="18000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92408CC5-1CB4-4A61-4DC6-05AAFDDEF47A}"/>
              </a:ext>
            </a:extLst>
          </p:cNvPr>
          <p:cNvSpPr/>
          <p:nvPr/>
        </p:nvSpPr>
        <p:spPr bwMode="auto">
          <a:xfrm>
            <a:off x="4572000" y="522902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/>
          <p:nvPr/>
        </p:nvCxnSpPr>
        <p:spPr bwMode="auto">
          <a:xfrm>
            <a:off x="5652012" y="504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30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8ECC0-663F-AC12-90B0-3050144F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のやりかた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D18BD2-7027-FB88-74E7-61244197D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方針：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推定ビット列 </a:t>
            </a:r>
            <a:r>
              <a:rPr kumimoji="1" lang="en-US" altLang="ja-JP" dirty="0"/>
              <a:t>L </a:t>
            </a:r>
            <a:r>
              <a:rPr kumimoji="1" lang="ja-JP" altLang="en-US" dirty="0"/>
              <a:t>を作る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A+B </a:t>
            </a:r>
            <a:r>
              <a:rPr kumimoji="1" lang="ja-JP" altLang="en-US" dirty="0"/>
              <a:t>の真の結果に対し，上位の連続ゼロの個数が</a:t>
            </a:r>
            <a:br>
              <a:rPr kumimoji="1" lang="en-US" altLang="ja-JP" dirty="0"/>
            </a:br>
            <a:r>
              <a:rPr kumimoji="1" lang="ja-JP" altLang="en-US" dirty="0"/>
              <a:t>同じになるビット列を推定により作る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実際には真の結果から１ずれる場合がある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dirty="0"/>
              <a:t>L </a:t>
            </a:r>
            <a:r>
              <a:rPr kumimoji="1" lang="ja-JP" altLang="en-US" dirty="0"/>
              <a:t>に対して通常の 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を行いゼロの数を数える</a:t>
            </a:r>
            <a:endParaRPr kumimoji="1" lang="en-US" altLang="ja-JP" dirty="0"/>
          </a:p>
          <a:p>
            <a:r>
              <a:rPr kumimoji="1" lang="ja-JP" altLang="en-US" dirty="0"/>
              <a:t>例：</a:t>
            </a:r>
            <a:endParaRPr kumimoji="1" lang="en-US" altLang="ja-JP" dirty="0"/>
          </a:p>
          <a:p>
            <a:pPr lvl="1"/>
            <a:r>
              <a:rPr kumimoji="1" lang="en-US" dirty="0"/>
              <a:t>A+B </a:t>
            </a:r>
            <a:r>
              <a:rPr kumimoji="1" lang="ja-JP" altLang="en-US" dirty="0"/>
              <a:t>の真の結果：</a:t>
            </a:r>
            <a:r>
              <a:rPr kumimoji="1" lang="en-US" altLang="ja-JP" dirty="0"/>
              <a:t>	0b</a:t>
            </a:r>
            <a:r>
              <a:rPr kumimoji="1" lang="en-US" altLang="ja-JP" dirty="0">
                <a:solidFill>
                  <a:schemeClr val="accent5"/>
                </a:solidFill>
              </a:rPr>
              <a:t>0000</a:t>
            </a:r>
            <a:r>
              <a:rPr kumimoji="1" lang="en-US" altLang="ja-JP" dirty="0"/>
              <a:t>_1000</a:t>
            </a:r>
          </a:p>
          <a:p>
            <a:pPr lvl="1"/>
            <a:r>
              <a:rPr lang="en-US" altLang="ja-JP" dirty="0"/>
              <a:t>L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		0b</a:t>
            </a:r>
            <a:r>
              <a:rPr kumimoji="1" lang="en-US" altLang="ja-JP" dirty="0">
                <a:solidFill>
                  <a:schemeClr val="accent5"/>
                </a:solidFill>
              </a:rPr>
              <a:t>000</a:t>
            </a:r>
            <a:r>
              <a:rPr kumimoji="1" lang="en-US" altLang="ja-JP" dirty="0"/>
              <a:t>1_1011</a:t>
            </a:r>
          </a:p>
          <a:p>
            <a:pPr lvl="2"/>
            <a:r>
              <a:rPr kumimoji="1" lang="ja-JP" altLang="en-US" dirty="0"/>
              <a:t>上位の連続ゼロ個数が１つ少ない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そこより下位はどうなってても良い</a:t>
            </a:r>
            <a:r>
              <a:rPr kumimoji="1" lang="en-US" altLang="ja-JP" dirty="0"/>
              <a:t> 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7650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b="0" i="0" dirty="0">
                <a:effectLst/>
                <a:highlight>
                  <a:srgbClr val="FFFFFF"/>
                </a:highlight>
                <a:latin typeface="NotoSansJP"/>
              </a:rPr>
              <a:t>A+B </a:t>
            </a:r>
            <a:r>
              <a:rPr lang="ja-JP" altLang="en-US" b="0" i="0" dirty="0">
                <a:effectLst/>
                <a:highlight>
                  <a:srgbClr val="FFFFFF"/>
                </a:highlight>
                <a:latin typeface="NotoSansJP"/>
              </a:rPr>
              <a:t>が負になる場合に対応する必要がある</a:t>
            </a:r>
            <a:endParaRPr lang="en-US" altLang="ja-JP" b="0" i="0" dirty="0">
              <a:effectLst/>
              <a:highlight>
                <a:srgbClr val="FFFFFF"/>
              </a:highlight>
              <a:latin typeface="NotoSansJP"/>
            </a:endParaRPr>
          </a:p>
          <a:p>
            <a:pPr lvl="1"/>
            <a:r>
              <a:rPr kumimoji="1" lang="ja-JP" altLang="en-US" dirty="0"/>
              <a:t>結果が負の場合，符号反転して絶対値がとられる</a:t>
            </a:r>
            <a:endParaRPr kumimoji="1" lang="en-US" dirty="0"/>
          </a:p>
          <a:p>
            <a:r>
              <a:rPr kumimoji="1" lang="ja-JP" altLang="en-US" dirty="0"/>
              <a:t>結果が負の場合に対応するため以下の予測を行う</a:t>
            </a:r>
            <a:br>
              <a:rPr kumimoji="1" lang="en-US" altLang="ja-JP" dirty="0"/>
            </a:br>
            <a:r>
              <a:rPr kumimoji="1" lang="ja-JP" altLang="en-US" dirty="0"/>
              <a:t>（両者は意味的に等価）</a:t>
            </a:r>
          </a:p>
          <a:p>
            <a:pPr lvl="1"/>
            <a:r>
              <a:rPr kumimoji="1" lang="en-US" dirty="0"/>
              <a:t>abs(A+B+1) </a:t>
            </a:r>
            <a:r>
              <a:rPr kumimoji="1" lang="ja-JP" altLang="en-US" dirty="0"/>
              <a:t>の </a:t>
            </a:r>
            <a:r>
              <a:rPr kumimoji="1" lang="en-US" dirty="0"/>
              <a:t>leading zero count</a:t>
            </a:r>
          </a:p>
          <a:p>
            <a:pPr lvl="1"/>
            <a:r>
              <a:rPr kumimoji="1" lang="en-US" dirty="0"/>
              <a:t>A+B </a:t>
            </a:r>
            <a:r>
              <a:rPr kumimoji="1" lang="ja-JP" altLang="en-US" dirty="0"/>
              <a:t>の </a:t>
            </a:r>
            <a:r>
              <a:rPr kumimoji="1" lang="en-US" dirty="0"/>
              <a:t>leading *sign* count</a:t>
            </a:r>
          </a:p>
        </p:txBody>
      </p:sp>
    </p:spTree>
    <p:extLst>
      <p:ext uri="{BB962C8B-B14F-4D97-AF65-F5344CB8AC3E}">
        <p14:creationId xmlns:p14="http://schemas.microsoft.com/office/powerpoint/2010/main" val="37618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3870043" cy="5219751"/>
          </a:xfrm>
        </p:spPr>
        <p:txBody>
          <a:bodyPr/>
          <a:lstStyle/>
          <a:p>
            <a:r>
              <a:rPr kumimoji="1" lang="en-US" altLang="ja-JP" dirty="0"/>
              <a:t>[</a:t>
            </a:r>
            <a:r>
              <a:rPr lang="en-US" altLang="ja-JP" sz="2000" dirty="0"/>
              <a:t>Knowles1991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の</a:t>
            </a:r>
            <a:br>
              <a:rPr kumimoji="1" lang="en-US" altLang="ja-JP" dirty="0"/>
            </a:br>
            <a:r>
              <a:rPr kumimoji="1" lang="ja-JP" altLang="en-US" dirty="0"/>
              <a:t> </a:t>
            </a:r>
            <a:r>
              <a:rPr kumimoji="1" lang="en-US" altLang="ja-JP" dirty="0"/>
              <a:t>Fig.4 </a:t>
            </a:r>
            <a:r>
              <a:rPr kumimoji="1" lang="ja-JP" altLang="en-US" dirty="0"/>
              <a:t>に真理値表がある</a:t>
            </a:r>
            <a:endParaRPr kumimoji="1" lang="en-US" altLang="ja-JP" dirty="0"/>
          </a:p>
          <a:p>
            <a:r>
              <a:rPr kumimoji="1" lang="en-US" altLang="ja-JP" dirty="0"/>
              <a:t>kill</a:t>
            </a:r>
            <a:r>
              <a:rPr lang="en-US" altLang="ja-JP" dirty="0"/>
              <a:t>, propagate, generate </a:t>
            </a:r>
            <a:r>
              <a:rPr lang="ja-JP" altLang="en-US" dirty="0"/>
              <a:t>から最初に </a:t>
            </a:r>
            <a:r>
              <a:rPr lang="en-US" altLang="ja-JP" dirty="0"/>
              <a:t>sign </a:t>
            </a:r>
            <a:r>
              <a:rPr lang="ja-JP" altLang="en-US" dirty="0"/>
              <a:t>が途切れるパターンを検出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493DE8-2B3D-3E1B-DFA5-668BD0AB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549" y="0"/>
            <a:ext cx="4754451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A41852D-3055-0FD5-CB9D-9D61A5A6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2" y="5499023"/>
            <a:ext cx="4662001" cy="91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 </a:t>
            </a:r>
            <a:r>
              <a:rPr kumimoji="1" lang="ja-JP" altLang="en-US" dirty="0"/>
              <a:t>の実装例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以降の実装で </a:t>
            </a:r>
            <a:r>
              <a:rPr kumimoji="1" lang="en-US" altLang="ja-JP" dirty="0"/>
              <a:t>L()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L2() </a:t>
            </a:r>
            <a:r>
              <a:rPr kumimoji="1" lang="ja-JP" altLang="en-US" dirty="0"/>
              <a:t>に対して 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を行うと，</a:t>
            </a:r>
            <a:br>
              <a:rPr kumimoji="1" lang="en-US" altLang="ja-JP" dirty="0"/>
            </a:br>
            <a:r>
              <a:rPr kumimoji="1" lang="ja-JP" altLang="en-US" dirty="0"/>
              <a:t>絶対値を取った後のゼロの数に対して </a:t>
            </a:r>
            <a:r>
              <a:rPr kumimoji="1" lang="en-US" altLang="ja-JP" dirty="0"/>
              <a:t>+0 or -1 </a:t>
            </a:r>
            <a:r>
              <a:rPr kumimoji="1" lang="ja-JP" altLang="en-US" dirty="0"/>
              <a:t>の予測が得られる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シミュレーションにより全数で確認済み</a:t>
            </a:r>
            <a:endParaRPr kumimoji="1" lang="en-US" altLang="ja-JP" dirty="0"/>
          </a:p>
          <a:p>
            <a:r>
              <a:rPr kumimoji="1" lang="ja-JP" altLang="en-US" dirty="0"/>
              <a:t>これらの実装の違いは，</a:t>
            </a:r>
            <a:br>
              <a:rPr kumimoji="1" lang="en-US" altLang="ja-JP" dirty="0"/>
            </a:br>
            <a:r>
              <a:rPr kumimoji="1" lang="en-US" altLang="ja-JP" dirty="0"/>
              <a:t>[</a:t>
            </a:r>
            <a:r>
              <a:rPr lang="en-US" altLang="ja-JP" sz="2000" dirty="0"/>
              <a:t>Knowles1991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の真理値表の </a:t>
            </a:r>
            <a:r>
              <a:rPr kumimoji="1" lang="en-US" altLang="ja-JP" dirty="0"/>
              <a:t>x </a:t>
            </a:r>
            <a:r>
              <a:rPr kumimoji="1" lang="ja-JP" altLang="en-US" dirty="0"/>
              <a:t>の部分への対応が違うだけ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75923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実装例１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611956" y="2348988"/>
            <a:ext cx="3690041" cy="2700030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[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Schmooklerl2001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]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Eq.1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より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localparam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W = 8;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automatic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L(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a,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b);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H, HC, Z, ZC, G, GC;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{a[W-1], a};  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上までみるので符号拡張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sb = {b[W-1], b};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^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HC = ~H;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 = ~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~sb;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ZC = ~Z;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GC = ~G;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一番下のビットは常に 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でも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LZA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の性質的に大丈夫（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+0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or -1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を予測するので）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(HC&gt;&gt;1 &amp; Z &amp; ZC&lt;&lt;1) | (HC&gt;&gt;1 &amp; G &amp; GC&lt;&lt;1) | 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(H&gt;&gt;1 &amp; G &amp; ZC&lt;&lt;1) | (H&gt;&gt;1 &amp; Z &amp; GC&lt;&lt;1) | 1;</a:t>
            </a:r>
          </a:p>
          <a:p>
            <a:r>
              <a:rPr kumimoji="1" lang="en-US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  <a:endParaRPr kumimoji="1" 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実装例２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611956" y="2348988"/>
            <a:ext cx="3690041" cy="2700030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[Hoskote2002]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より．インテルの特許だが期限切れ（そもそも多分成立していない）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localparam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W = 8;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 automatic 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L2(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 logic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[W-1:0] a,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 logic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[W-1:0] b);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P, X, G, N, O, Z;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n, o, L;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{a[W-1], a};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sb = {b[W-1], b};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^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X = ~P;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~G;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O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|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 = ~O;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N | (N&lt;&lt;1);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o = O | (O&lt;&lt;1);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 = (X&gt;&gt;1) &amp; n &amp; o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| (P&gt;&gt;1) &amp; G &amp; (O&lt;&lt;1)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| (P&gt;&gt;1) &amp; Z &amp; (N&lt;&lt;1);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L | 1;</a:t>
            </a:r>
          </a:p>
          <a:p>
            <a:r>
              <a:rPr kumimoji="1" lang="en-US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  <a:endParaRPr kumimoji="1" 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FE410-54AA-65D3-8EEF-57FD7917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備考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D85C4-0074-B3AF-D0FA-A32730845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2000" dirty="0"/>
              <a:t>多くの文献では </a:t>
            </a:r>
            <a:r>
              <a:rPr lang="en-US" altLang="ja-JP" sz="2000" dirty="0"/>
              <a:t>LZA </a:t>
            </a:r>
            <a:r>
              <a:rPr lang="ja-JP" altLang="en-US" sz="2000" dirty="0"/>
              <a:t>は </a:t>
            </a:r>
            <a:r>
              <a:rPr lang="en-US" altLang="ja-JP" sz="2000" dirty="0"/>
              <a:t>+0 or +1 </a:t>
            </a:r>
            <a:r>
              <a:rPr lang="ja-JP" altLang="en-US" sz="2000" dirty="0"/>
              <a:t>を予測すると記述されている</a:t>
            </a:r>
            <a:endParaRPr lang="en-US" altLang="ja-JP" sz="2000" dirty="0"/>
          </a:p>
          <a:p>
            <a:pPr lvl="1"/>
            <a:r>
              <a:rPr lang="ja-JP" altLang="en-US" dirty="0"/>
              <a:t>本稿では既存の </a:t>
            </a:r>
            <a:r>
              <a:rPr lang="en-US" altLang="ja-JP" dirty="0"/>
              <a:t>LZC </a:t>
            </a:r>
            <a:r>
              <a:rPr lang="ja-JP" altLang="en-US" dirty="0"/>
              <a:t>やシフタの回路との </a:t>
            </a:r>
            <a:r>
              <a:rPr lang="en-US" altLang="ja-JP" dirty="0"/>
              <a:t>RTL </a:t>
            </a:r>
            <a:r>
              <a:rPr lang="ja-JP" altLang="en-US" dirty="0"/>
              <a:t>上の記述の</a:t>
            </a:r>
            <a:br>
              <a:rPr lang="en-US" altLang="ja-JP" dirty="0"/>
            </a:br>
            <a:r>
              <a:rPr lang="ja-JP" altLang="en-US" dirty="0"/>
              <a:t>互換性をたもちやすくするために，</a:t>
            </a:r>
            <a:r>
              <a:rPr lang="en-US" altLang="ja-JP" dirty="0"/>
              <a:t>+0 or -1 </a:t>
            </a:r>
            <a:r>
              <a:rPr lang="ja-JP" altLang="en-US" dirty="0"/>
              <a:t>として説明した</a:t>
            </a:r>
            <a:endParaRPr lang="en-US" altLang="ja-JP" dirty="0"/>
          </a:p>
          <a:p>
            <a:pPr lvl="1"/>
            <a:r>
              <a:rPr lang="ja-JP" altLang="en-US" dirty="0"/>
              <a:t>推定値 </a:t>
            </a:r>
            <a:r>
              <a:rPr lang="en-US" altLang="ja-JP" dirty="0"/>
              <a:t>L </a:t>
            </a:r>
            <a:r>
              <a:rPr lang="ja-JP" altLang="en-US" dirty="0"/>
              <a:t>の左端のビットを増減することで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sz="2000" dirty="0"/>
              <a:t>+0 or +1</a:t>
            </a:r>
            <a:r>
              <a:rPr lang="ja-JP" altLang="en-US" dirty="0"/>
              <a:t>」か「</a:t>
            </a:r>
            <a:r>
              <a:rPr lang="en-US" altLang="ja-JP" sz="2000" dirty="0"/>
              <a:t>-1 or +0</a:t>
            </a:r>
            <a:r>
              <a:rPr lang="ja-JP" altLang="en-US" dirty="0"/>
              <a:t>」は調整可能</a:t>
            </a:r>
            <a:endParaRPr lang="en-US" altLang="ja-JP" dirty="0"/>
          </a:p>
          <a:p>
            <a:r>
              <a:rPr lang="ja-JP" altLang="en-US" sz="2000" dirty="0"/>
              <a:t>符号付き </a:t>
            </a:r>
            <a:r>
              <a:rPr lang="en-US" altLang="ja-JP" sz="2000" dirty="0"/>
              <a:t>LZA </a:t>
            </a:r>
            <a:r>
              <a:rPr lang="ja-JP" altLang="en-US" sz="2000" dirty="0"/>
              <a:t>は </a:t>
            </a:r>
            <a:r>
              <a:rPr lang="en-US" altLang="ja-JP" dirty="0"/>
              <a:t>K,P,G </a:t>
            </a:r>
            <a:r>
              <a:rPr lang="ja-JP" altLang="en-US" dirty="0"/>
              <a:t>の３ビットをみて推定値 </a:t>
            </a:r>
            <a:r>
              <a:rPr lang="en-US" altLang="ja-JP" dirty="0"/>
              <a:t>L </a:t>
            </a:r>
            <a:r>
              <a:rPr lang="ja-JP" altLang="en-US" dirty="0"/>
              <a:t>を作っている</a:t>
            </a:r>
            <a:endParaRPr lang="en-US" altLang="ja-JP" sz="2000" dirty="0"/>
          </a:p>
          <a:p>
            <a:pPr lvl="1"/>
            <a:r>
              <a:rPr lang="ja-JP" altLang="en-US" dirty="0"/>
              <a:t>最上位の連続した </a:t>
            </a:r>
            <a:r>
              <a:rPr lang="en-US" altLang="ja-JP" dirty="0"/>
              <a:t>0 </a:t>
            </a:r>
            <a:r>
              <a:rPr lang="ja-JP" altLang="en-US" dirty="0"/>
              <a:t>や </a:t>
            </a:r>
            <a:r>
              <a:rPr lang="en-US" altLang="ja-JP" dirty="0"/>
              <a:t>1 </a:t>
            </a:r>
            <a:r>
              <a:rPr lang="ja-JP" altLang="en-US" dirty="0"/>
              <a:t>が，</a:t>
            </a:r>
            <a:r>
              <a:rPr lang="en-US" altLang="ja-JP" dirty="0"/>
              <a:t>K,P,G </a:t>
            </a:r>
            <a:r>
              <a:rPr lang="ja-JP" altLang="en-US" dirty="0"/>
              <a:t>がどのように現れると途切れるのかを全通り考えると説明できる</a:t>
            </a:r>
            <a:endParaRPr lang="en-US" altLang="ja-JP" dirty="0"/>
          </a:p>
          <a:p>
            <a:pPr lvl="1"/>
            <a:r>
              <a:rPr lang="ja-JP" altLang="en-US" dirty="0"/>
              <a:t> </a:t>
            </a:r>
            <a:r>
              <a:rPr lang="en-US" altLang="ja-JP" dirty="0"/>
              <a:t>[HPEEMD2006] P.201 </a:t>
            </a:r>
            <a:r>
              <a:rPr lang="ja-JP" altLang="en-US" dirty="0"/>
              <a:t>に場合分けによる具体的な説明がある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8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820D0-3753-6EFB-0DEA-D286FC83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浮動小数点演算器の高速化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A5F7CE-39C2-9318-BADA-B6056EFF5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内容：</a:t>
            </a:r>
            <a:endParaRPr lang="en-US" altLang="ja-JP" dirty="0"/>
          </a:p>
          <a:p>
            <a:pPr lvl="1"/>
            <a:r>
              <a:rPr lang="ja-JP" altLang="en-US" dirty="0"/>
              <a:t>背景：冗長表現と乗算器</a:t>
            </a:r>
            <a:endParaRPr lang="en-US" altLang="ja-JP" dirty="0"/>
          </a:p>
          <a:p>
            <a:pPr lvl="1"/>
            <a:r>
              <a:rPr lang="en-US" altLang="ja-JP" dirty="0"/>
              <a:t>LZA: </a:t>
            </a:r>
            <a:r>
              <a:rPr kumimoji="1" lang="en-US" altLang="ja-JP" dirty="0"/>
              <a:t>Leading Zero Anticipation</a:t>
            </a:r>
          </a:p>
          <a:p>
            <a:pPr lvl="1"/>
            <a:r>
              <a:rPr lang="en-US" altLang="ja-JP" dirty="0"/>
              <a:t>LZA </a:t>
            </a:r>
            <a:r>
              <a:rPr lang="ja-JP" altLang="en-US" dirty="0"/>
              <a:t>補正の高速化</a:t>
            </a:r>
            <a:r>
              <a:rPr lang="en-US" altLang="ja-JP" dirty="0"/>
              <a:t>: </a:t>
            </a:r>
          </a:p>
          <a:p>
            <a:pPr lvl="2"/>
            <a:r>
              <a:rPr lang="ja-JP" altLang="en-US" dirty="0"/>
              <a:t>マスクを使う方法</a:t>
            </a:r>
            <a:endParaRPr lang="en-US" altLang="ja-JP" dirty="0"/>
          </a:p>
          <a:p>
            <a:pPr lvl="2"/>
            <a:r>
              <a:rPr lang="ja-JP" altLang="en-US" dirty="0"/>
              <a:t>丸めの加算を補正の前に始める方法</a:t>
            </a:r>
            <a:endParaRPr lang="en-US" altLang="ja-JP" dirty="0"/>
          </a:p>
          <a:p>
            <a:pPr lvl="1"/>
            <a:r>
              <a:rPr lang="ja-JP" altLang="en-US" dirty="0"/>
              <a:t>絶対値を取る工夫</a:t>
            </a:r>
            <a:endParaRPr lang="en-US" altLang="ja-JP" dirty="0"/>
          </a:p>
          <a:p>
            <a:pPr lvl="2"/>
            <a:r>
              <a:rPr lang="en-US" altLang="ja-JP" dirty="0"/>
              <a:t>End-around-carry adder</a:t>
            </a:r>
          </a:p>
          <a:p>
            <a:pPr lvl="2"/>
            <a:r>
              <a:rPr kumimoji="1" lang="ja-JP" altLang="en-US" dirty="0"/>
              <a:t>丸めによる加算との統合</a:t>
            </a:r>
            <a:endParaRPr lang="en-US" altLang="ja-JP" dirty="0"/>
          </a:p>
          <a:p>
            <a:pPr lvl="1"/>
            <a:r>
              <a:rPr lang="ja-JP" altLang="en-US" dirty="0"/>
              <a:t>ウォレス木の厚みを意識した加算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9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補正の高速化</a:t>
            </a:r>
            <a:r>
              <a:rPr lang="en-US" altLang="ja-JP" b="1" dirty="0"/>
              <a:t>: </a:t>
            </a:r>
            <a:r>
              <a:rPr lang="ja-JP" altLang="en-US" b="1" dirty="0"/>
              <a:t>マスクを使う方法</a:t>
            </a:r>
          </a:p>
        </p:txBody>
      </p:sp>
    </p:spTree>
    <p:extLst>
      <p:ext uri="{BB962C8B-B14F-4D97-AF65-F5344CB8AC3E}">
        <p14:creationId xmlns:p14="http://schemas.microsoft.com/office/powerpoint/2010/main" val="10588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470EF6D-D694-5F5C-4865-9BF2D700EF06}"/>
              </a:ext>
            </a:extLst>
          </p:cNvPr>
          <p:cNvCxnSpPr>
            <a:cxnSpLocks/>
          </p:cNvCxnSpPr>
          <p:nvPr/>
        </p:nvCxnSpPr>
        <p:spPr bwMode="auto">
          <a:xfrm flipH="1">
            <a:off x="971960" y="4419011"/>
            <a:ext cx="7110079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26244D83-4A0D-05CB-9145-7B86FF7BA182}"/>
              </a:ext>
            </a:extLst>
          </p:cNvPr>
          <p:cNvGrpSpPr/>
          <p:nvPr/>
        </p:nvGrpSpPr>
        <p:grpSpPr>
          <a:xfrm>
            <a:off x="7362031" y="4149008"/>
            <a:ext cx="360004" cy="540006"/>
            <a:chOff x="971960" y="2708992"/>
            <a:chExt cx="360004" cy="540006"/>
          </a:xfrm>
        </p:grpSpPr>
        <p:sp>
          <p:nvSpPr>
            <p:cNvPr id="69" name="台形 68">
              <a:extLst>
                <a:ext uri="{FF2B5EF4-FFF2-40B4-BE49-F238E27FC236}">
                  <a16:creationId xmlns:a16="http://schemas.microsoft.com/office/drawing/2014/main" id="{1AF552FC-9B11-DB4C-3BBC-3F859776D21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6485CCD5-CE0F-EC7B-A34C-AEEC27C999A9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CFF96419-3D0D-FC97-2FC2-F4CFAB299F77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3E1A6DED-0635-3590-2DA1-4E687D5A5B85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の補正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448978"/>
            <a:ext cx="8280092" cy="1980022"/>
          </a:xfrm>
        </p:spPr>
        <p:txBody>
          <a:bodyPr/>
          <a:lstStyle/>
          <a:p>
            <a:r>
              <a:rPr lang="en-US" altLang="ja-JP" sz="1800" dirty="0"/>
              <a:t>LZA </a:t>
            </a:r>
            <a:r>
              <a:rPr lang="ja-JP" altLang="en-US" sz="1800" dirty="0"/>
              <a:t>はシフト量を </a:t>
            </a:r>
            <a:r>
              <a:rPr lang="en-US" altLang="ja-JP" sz="1800" dirty="0"/>
              <a:t>+0 or –1 </a:t>
            </a:r>
            <a:r>
              <a:rPr lang="ja-JP" altLang="en-US" sz="1800" dirty="0"/>
              <a:t>で予測する</a:t>
            </a:r>
            <a:endParaRPr lang="en-US" altLang="ja-JP" sz="1800" dirty="0"/>
          </a:p>
          <a:p>
            <a:pPr lvl="1"/>
            <a:r>
              <a:rPr lang="ja-JP" altLang="en-US" sz="1800" dirty="0"/>
              <a:t>正規化後の </a:t>
            </a:r>
            <a:r>
              <a:rPr lang="en-US" altLang="ja-JP" sz="1800" dirty="0"/>
              <a:t>MSB </a:t>
            </a:r>
            <a:r>
              <a:rPr lang="ja-JP" altLang="en-US" sz="1800" dirty="0"/>
              <a:t>を見て，</a:t>
            </a:r>
            <a:r>
              <a:rPr lang="en-US" altLang="ja-JP" sz="1800" dirty="0"/>
              <a:t>0 </a:t>
            </a:r>
            <a:r>
              <a:rPr lang="ja-JP" altLang="en-US" sz="1800" dirty="0"/>
              <a:t>ならもう </a:t>
            </a:r>
            <a:r>
              <a:rPr lang="en-US" altLang="ja-JP" sz="1800" dirty="0"/>
              <a:t>1 </a:t>
            </a:r>
            <a:r>
              <a:rPr lang="ja-JP" altLang="en-US" sz="1800" dirty="0"/>
              <a:t>ビット左シフト</a:t>
            </a:r>
            <a:endParaRPr lang="en-US" altLang="ja-JP" sz="1800" dirty="0"/>
          </a:p>
          <a:p>
            <a:pPr lvl="1"/>
            <a:r>
              <a:rPr lang="ja-JP" altLang="en-US" sz="1800" dirty="0"/>
              <a:t>仮数部のビット幅分だけの </a:t>
            </a:r>
            <a:r>
              <a:rPr lang="en-US" altLang="ja-JP" sz="1800" dirty="0"/>
              <a:t>2:1 </a:t>
            </a:r>
            <a:r>
              <a:rPr lang="ja-JP" altLang="en-US" sz="1800" dirty="0"/>
              <a:t>マルチプレクサとなる</a:t>
            </a:r>
            <a:endParaRPr lang="en-US" altLang="ja-JP" sz="1800" dirty="0"/>
          </a:p>
          <a:p>
            <a:r>
              <a:rPr lang="ja-JP" altLang="en-US" sz="1800" dirty="0"/>
              <a:t>選択信号の </a:t>
            </a:r>
            <a:r>
              <a:rPr lang="en-US" altLang="ja-JP" sz="1800" dirty="0"/>
              <a:t>fanout </a:t>
            </a:r>
            <a:r>
              <a:rPr lang="ja-JP" altLang="en-US" sz="1800" dirty="0"/>
              <a:t>が非常に大きく遅い</a:t>
            </a:r>
            <a:endParaRPr lang="en-US" altLang="ja-JP" sz="1800" dirty="0"/>
          </a:p>
          <a:p>
            <a:pPr lvl="1"/>
            <a:r>
              <a:rPr lang="en-US" altLang="ja-JP" sz="1800" dirty="0"/>
              <a:t>MSB </a:t>
            </a:r>
            <a:r>
              <a:rPr lang="ja-JP" altLang="en-US" sz="1800" dirty="0"/>
              <a:t>から選択信号への経路はクリティカルパス</a:t>
            </a:r>
          </a:p>
          <a:p>
            <a:pPr lvl="1"/>
            <a:r>
              <a:rPr lang="en-US" altLang="ja-JP" sz="1800" dirty="0"/>
              <a:t>Fanout 4 </a:t>
            </a:r>
            <a:r>
              <a:rPr lang="ja-JP" altLang="en-US" sz="1800" dirty="0"/>
              <a:t>のドライバのツリーで駆動した場合，</a:t>
            </a:r>
            <a:br>
              <a:rPr lang="en-US" altLang="ja-JP" sz="1800" dirty="0"/>
            </a:br>
            <a:r>
              <a:rPr lang="ja-JP" altLang="en-US" sz="1800" dirty="0"/>
              <a:t>仮数部 </a:t>
            </a:r>
            <a:r>
              <a:rPr lang="en-US" altLang="ja-JP" sz="1800" dirty="0"/>
              <a:t>53 bit </a:t>
            </a:r>
            <a:r>
              <a:rPr lang="ja-JP" altLang="en-US" sz="1800" dirty="0"/>
              <a:t>だと </a:t>
            </a:r>
            <a:r>
              <a:rPr lang="en-US" altLang="ja-JP" sz="1800" dirty="0"/>
              <a:t>log4(64)=3 </a:t>
            </a:r>
            <a:r>
              <a:rPr lang="ja-JP" altLang="en-US" sz="1800" dirty="0"/>
              <a:t>より３段程度？</a:t>
            </a:r>
            <a:endParaRPr lang="en-US" altLang="ja-JP" sz="18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4D7BAE-8DF5-0AE0-D4A4-F59E9C6CF5E1}"/>
              </a:ext>
            </a:extLst>
          </p:cNvPr>
          <p:cNvGrpSpPr/>
          <p:nvPr/>
        </p:nvGrpSpPr>
        <p:grpSpPr>
          <a:xfrm>
            <a:off x="1331964" y="4149008"/>
            <a:ext cx="360004" cy="540006"/>
            <a:chOff x="971960" y="2708992"/>
            <a:chExt cx="360004" cy="540006"/>
          </a:xfrm>
        </p:grpSpPr>
        <p:sp>
          <p:nvSpPr>
            <p:cNvPr id="2" name="台形 1">
              <a:extLst>
                <a:ext uri="{FF2B5EF4-FFF2-40B4-BE49-F238E27FC236}">
                  <a16:creationId xmlns:a16="http://schemas.microsoft.com/office/drawing/2014/main" id="{2DA38CB0-5CA7-FEA9-250E-46EBB49B6C5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CE0BFD39-BF25-D452-276A-AF0340B1898A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3FCDE15-64C8-34F0-2199-566B1A30CA33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A52CCC5C-E936-115E-B4B5-3DF91329545B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C938F42-23DA-3BEA-54B7-8903AE8B7143}"/>
              </a:ext>
            </a:extLst>
          </p:cNvPr>
          <p:cNvGrpSpPr/>
          <p:nvPr/>
        </p:nvGrpSpPr>
        <p:grpSpPr>
          <a:xfrm>
            <a:off x="1781969" y="4149008"/>
            <a:ext cx="360004" cy="540006"/>
            <a:chOff x="971960" y="2708992"/>
            <a:chExt cx="360004" cy="540006"/>
          </a:xfrm>
        </p:grpSpPr>
        <p:sp>
          <p:nvSpPr>
            <p:cNvPr id="10" name="台形 9">
              <a:extLst>
                <a:ext uri="{FF2B5EF4-FFF2-40B4-BE49-F238E27FC236}">
                  <a16:creationId xmlns:a16="http://schemas.microsoft.com/office/drawing/2014/main" id="{EBA8528C-303D-67EB-C0AC-AA71A17E86EC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F069874-DF25-5DCC-1D96-5CA13EF14506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E4052DF4-74EC-ABB9-1BE3-A8B811547B4F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B8230D8A-CBDB-9DCE-D54A-7E3AD8B33CE9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AB508EA-A21D-2EE2-844C-D475BB56B079}"/>
              </a:ext>
            </a:extLst>
          </p:cNvPr>
          <p:cNvGrpSpPr/>
          <p:nvPr/>
        </p:nvGrpSpPr>
        <p:grpSpPr>
          <a:xfrm>
            <a:off x="2231974" y="4149008"/>
            <a:ext cx="360004" cy="540006"/>
            <a:chOff x="971960" y="2708992"/>
            <a:chExt cx="360004" cy="540006"/>
          </a:xfrm>
        </p:grpSpPr>
        <p:sp>
          <p:nvSpPr>
            <p:cNvPr id="15" name="台形 14">
              <a:extLst>
                <a:ext uri="{FF2B5EF4-FFF2-40B4-BE49-F238E27FC236}">
                  <a16:creationId xmlns:a16="http://schemas.microsoft.com/office/drawing/2014/main" id="{71706D4E-F887-6E57-2658-A4F090AA6A4E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0DE0FE74-ADC5-EA51-1BA6-E7F1763C0502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CFD4B5D5-4C3A-B621-AB3B-C46B9A3B618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7750D55-AD01-27EC-B025-AAEC4BB35032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A396BF2-AF40-6DC6-9000-296E13D4A0A5}"/>
              </a:ext>
            </a:extLst>
          </p:cNvPr>
          <p:cNvGrpSpPr/>
          <p:nvPr/>
        </p:nvGrpSpPr>
        <p:grpSpPr>
          <a:xfrm>
            <a:off x="2681979" y="4149008"/>
            <a:ext cx="360004" cy="540006"/>
            <a:chOff x="971960" y="2708992"/>
            <a:chExt cx="360004" cy="540006"/>
          </a:xfrm>
        </p:grpSpPr>
        <p:sp>
          <p:nvSpPr>
            <p:cNvPr id="20" name="台形 19">
              <a:extLst>
                <a:ext uri="{FF2B5EF4-FFF2-40B4-BE49-F238E27FC236}">
                  <a16:creationId xmlns:a16="http://schemas.microsoft.com/office/drawing/2014/main" id="{4DD40ADC-0479-72F1-B070-270CC772F570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9512A648-E462-09DB-7AFA-004302204C2B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75E8A02-A542-B126-8441-2CE6C1D06317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F72E34C8-6C86-AD40-E1D1-BBDF2405E791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3CFCBED-D9C7-79F6-CEED-7F218990E527}"/>
              </a:ext>
            </a:extLst>
          </p:cNvPr>
          <p:cNvGrpSpPr/>
          <p:nvPr/>
        </p:nvGrpSpPr>
        <p:grpSpPr>
          <a:xfrm>
            <a:off x="3131984" y="4149008"/>
            <a:ext cx="360004" cy="540006"/>
            <a:chOff x="971960" y="2708992"/>
            <a:chExt cx="360004" cy="540006"/>
          </a:xfrm>
        </p:grpSpPr>
        <p:sp>
          <p:nvSpPr>
            <p:cNvPr id="25" name="台形 24">
              <a:extLst>
                <a:ext uri="{FF2B5EF4-FFF2-40B4-BE49-F238E27FC236}">
                  <a16:creationId xmlns:a16="http://schemas.microsoft.com/office/drawing/2014/main" id="{7FC9BC59-F7C2-FF0D-D70E-A6866B39D11C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0B5EBBD-B3BC-885E-0157-0C4FBDDD7DAA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F7C69B2-7713-A5A0-0737-D8D06330C5A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47A09A75-70D3-AEC9-0D76-0577434D93A8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40D5E03-038D-B806-20EF-B437EF981171}"/>
              </a:ext>
            </a:extLst>
          </p:cNvPr>
          <p:cNvGrpSpPr/>
          <p:nvPr/>
        </p:nvGrpSpPr>
        <p:grpSpPr>
          <a:xfrm>
            <a:off x="3581989" y="4149008"/>
            <a:ext cx="360004" cy="540006"/>
            <a:chOff x="971960" y="2708992"/>
            <a:chExt cx="360004" cy="540006"/>
          </a:xfrm>
        </p:grpSpPr>
        <p:sp>
          <p:nvSpPr>
            <p:cNvPr id="30" name="台形 29">
              <a:extLst>
                <a:ext uri="{FF2B5EF4-FFF2-40B4-BE49-F238E27FC236}">
                  <a16:creationId xmlns:a16="http://schemas.microsoft.com/office/drawing/2014/main" id="{334C6DAE-FD8B-4D6D-3B9E-455AC76F85F4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45DDE07-39C3-AA9D-8FF7-0ACC4F9D0A06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CFD2F8C4-E766-6505-DD90-9D2144B7B2F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070FE77D-B624-96A9-FACB-D0AD29CD7E06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8072539-F95C-7CDA-EA82-B8A68909976B}"/>
              </a:ext>
            </a:extLst>
          </p:cNvPr>
          <p:cNvGrpSpPr/>
          <p:nvPr/>
        </p:nvGrpSpPr>
        <p:grpSpPr>
          <a:xfrm>
            <a:off x="4031994" y="4149008"/>
            <a:ext cx="360004" cy="540006"/>
            <a:chOff x="971960" y="2708992"/>
            <a:chExt cx="360004" cy="540006"/>
          </a:xfrm>
        </p:grpSpPr>
        <p:sp>
          <p:nvSpPr>
            <p:cNvPr id="35" name="台形 34">
              <a:extLst>
                <a:ext uri="{FF2B5EF4-FFF2-40B4-BE49-F238E27FC236}">
                  <a16:creationId xmlns:a16="http://schemas.microsoft.com/office/drawing/2014/main" id="{1CD095F0-329D-2D3B-0915-4F5E6DEFFEE7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253E462D-107F-F8AE-D57A-AB9384F5453F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65FBAB9A-29D0-5991-7C93-67A334EA24DC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35C7400E-BE27-02EA-5EA8-61F0ECAB665A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364D827-9291-C77E-F05B-1CA40F021DAA}"/>
              </a:ext>
            </a:extLst>
          </p:cNvPr>
          <p:cNvGrpSpPr/>
          <p:nvPr/>
        </p:nvGrpSpPr>
        <p:grpSpPr>
          <a:xfrm>
            <a:off x="4481999" y="4149008"/>
            <a:ext cx="360004" cy="540006"/>
            <a:chOff x="971960" y="2708992"/>
            <a:chExt cx="360004" cy="540006"/>
          </a:xfrm>
        </p:grpSpPr>
        <p:sp>
          <p:nvSpPr>
            <p:cNvPr id="40" name="台形 39">
              <a:extLst>
                <a:ext uri="{FF2B5EF4-FFF2-40B4-BE49-F238E27FC236}">
                  <a16:creationId xmlns:a16="http://schemas.microsoft.com/office/drawing/2014/main" id="{ED0C879E-5742-17D1-9A35-1A9576CE7380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156AC392-D0C6-2ABB-5C93-12E59E18180F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E71C1D11-AD19-047C-81C8-783363176AE6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90FF267D-9B38-14F3-427D-680A358519B3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4A1651F-62AC-D45E-7CF2-54C6963E59B0}"/>
              </a:ext>
            </a:extLst>
          </p:cNvPr>
          <p:cNvGrpSpPr/>
          <p:nvPr/>
        </p:nvGrpSpPr>
        <p:grpSpPr>
          <a:xfrm>
            <a:off x="4932004" y="4149008"/>
            <a:ext cx="360004" cy="540006"/>
            <a:chOff x="971960" y="2708992"/>
            <a:chExt cx="360004" cy="540006"/>
          </a:xfrm>
        </p:grpSpPr>
        <p:sp>
          <p:nvSpPr>
            <p:cNvPr id="45" name="台形 44">
              <a:extLst>
                <a:ext uri="{FF2B5EF4-FFF2-40B4-BE49-F238E27FC236}">
                  <a16:creationId xmlns:a16="http://schemas.microsoft.com/office/drawing/2014/main" id="{C1D220A9-343D-7850-F683-3FA31E7A4505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D715B3D1-9EF3-F175-5C47-854310472665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C0C12D0-E7FB-0236-F671-956C4865370C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391BB666-C00F-88F3-37E5-20B01125C757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53CDD77-ADC7-2F5F-AC5F-CA4F02850641}"/>
              </a:ext>
            </a:extLst>
          </p:cNvPr>
          <p:cNvGrpSpPr/>
          <p:nvPr/>
        </p:nvGrpSpPr>
        <p:grpSpPr>
          <a:xfrm>
            <a:off x="5382009" y="4149008"/>
            <a:ext cx="360004" cy="540006"/>
            <a:chOff x="971960" y="2708992"/>
            <a:chExt cx="360004" cy="540006"/>
          </a:xfrm>
        </p:grpSpPr>
        <p:sp>
          <p:nvSpPr>
            <p:cNvPr id="50" name="台形 49">
              <a:extLst>
                <a:ext uri="{FF2B5EF4-FFF2-40B4-BE49-F238E27FC236}">
                  <a16:creationId xmlns:a16="http://schemas.microsoft.com/office/drawing/2014/main" id="{C081F0E2-6554-4890-5467-26B2137FC94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5AF8D795-F670-2260-F4B9-90DB1027A579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DF4CE1EE-5C97-D4B3-7491-AC6D6F849D1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F7424704-8505-0ED8-5231-DBCBFF5839D2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57648EE-45E7-AFB9-BDB2-B713CA618772}"/>
              </a:ext>
            </a:extLst>
          </p:cNvPr>
          <p:cNvGrpSpPr/>
          <p:nvPr/>
        </p:nvGrpSpPr>
        <p:grpSpPr>
          <a:xfrm>
            <a:off x="5832014" y="4149008"/>
            <a:ext cx="360004" cy="540006"/>
            <a:chOff x="971960" y="2708992"/>
            <a:chExt cx="360004" cy="540006"/>
          </a:xfrm>
        </p:grpSpPr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37979FFA-6DCF-45E3-ACC9-DBCCEF97E7BE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F68ED11-63DF-4516-0915-E5C12E79EC9B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9734FAC4-DF17-E5FB-5DDB-495E41F1E42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C2F76F4C-43FE-C246-0AF9-EE4B6A75C8D1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A14D2E8-ACD9-C34A-0895-37E8E3036AD1}"/>
              </a:ext>
            </a:extLst>
          </p:cNvPr>
          <p:cNvGrpSpPr/>
          <p:nvPr/>
        </p:nvGrpSpPr>
        <p:grpSpPr>
          <a:xfrm>
            <a:off x="6282019" y="4149008"/>
            <a:ext cx="360004" cy="540006"/>
            <a:chOff x="971960" y="2708992"/>
            <a:chExt cx="360004" cy="540006"/>
          </a:xfrm>
        </p:grpSpPr>
        <p:sp>
          <p:nvSpPr>
            <p:cNvPr id="60" name="台形 59">
              <a:extLst>
                <a:ext uri="{FF2B5EF4-FFF2-40B4-BE49-F238E27FC236}">
                  <a16:creationId xmlns:a16="http://schemas.microsoft.com/office/drawing/2014/main" id="{8E9CAE95-D421-5133-5C76-0B5ADF115693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1F9F1A01-0E39-1161-115E-EB4FFB3AE4F5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6598B8C-B074-CE17-A69D-5F004D555CC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A5C73292-B329-90E3-247E-BACD779E95A6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86240EE-E256-0E3E-7054-E76E648AE135}"/>
              </a:ext>
            </a:extLst>
          </p:cNvPr>
          <p:cNvSpPr/>
          <p:nvPr/>
        </p:nvSpPr>
        <p:spPr bwMode="auto">
          <a:xfrm>
            <a:off x="6642023" y="4419011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endParaRPr kumimoji="1"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2A5110BD-0283-1A9C-5308-B8F5EEBFE34D}"/>
              </a:ext>
            </a:extLst>
          </p:cNvPr>
          <p:cNvSpPr/>
          <p:nvPr/>
        </p:nvSpPr>
        <p:spPr bwMode="auto">
          <a:xfrm rot="16200000" flipV="1">
            <a:off x="1331964" y="5589024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E10911C-5CF0-7D96-D2CB-5E4C3DBB707E}"/>
              </a:ext>
            </a:extLst>
          </p:cNvPr>
          <p:cNvCxnSpPr>
            <a:cxnSpLocks/>
          </p:cNvCxnSpPr>
          <p:nvPr/>
        </p:nvCxnSpPr>
        <p:spPr bwMode="auto">
          <a:xfrm>
            <a:off x="971960" y="5769026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1C1A5972-798C-BE8A-CFD7-710FCDCFAB35}"/>
              </a:ext>
            </a:extLst>
          </p:cNvPr>
          <p:cNvCxnSpPr>
            <a:cxnSpLocks/>
          </p:cNvCxnSpPr>
          <p:nvPr/>
        </p:nvCxnSpPr>
        <p:spPr bwMode="auto">
          <a:xfrm>
            <a:off x="1691968" y="5769026"/>
            <a:ext cx="360004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二等辺三角形 86">
            <a:extLst>
              <a:ext uri="{FF2B5EF4-FFF2-40B4-BE49-F238E27FC236}">
                <a16:creationId xmlns:a16="http://schemas.microsoft.com/office/drawing/2014/main" id="{0878E872-77D4-4527-713A-261CCDDBE5ED}"/>
              </a:ext>
            </a:extLst>
          </p:cNvPr>
          <p:cNvSpPr/>
          <p:nvPr/>
        </p:nvSpPr>
        <p:spPr bwMode="auto">
          <a:xfrm rot="16200000" flipV="1">
            <a:off x="2411976" y="4869016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二等辺三角形 87">
            <a:extLst>
              <a:ext uri="{FF2B5EF4-FFF2-40B4-BE49-F238E27FC236}">
                <a16:creationId xmlns:a16="http://schemas.microsoft.com/office/drawing/2014/main" id="{F5D93677-9441-D138-2320-21F9DD8D9324}"/>
              </a:ext>
            </a:extLst>
          </p:cNvPr>
          <p:cNvSpPr/>
          <p:nvPr/>
        </p:nvSpPr>
        <p:spPr bwMode="auto">
          <a:xfrm rot="16200000" flipV="1">
            <a:off x="2411976" y="5319021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二等辺三角形 88">
            <a:extLst>
              <a:ext uri="{FF2B5EF4-FFF2-40B4-BE49-F238E27FC236}">
                <a16:creationId xmlns:a16="http://schemas.microsoft.com/office/drawing/2014/main" id="{EF5FEEFF-0BAE-603B-4123-3C82A627FB02}"/>
              </a:ext>
            </a:extLst>
          </p:cNvPr>
          <p:cNvSpPr/>
          <p:nvPr/>
        </p:nvSpPr>
        <p:spPr bwMode="auto">
          <a:xfrm rot="16200000" flipV="1">
            <a:off x="2411976" y="5859027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二等辺三角形 89">
            <a:extLst>
              <a:ext uri="{FF2B5EF4-FFF2-40B4-BE49-F238E27FC236}">
                <a16:creationId xmlns:a16="http://schemas.microsoft.com/office/drawing/2014/main" id="{1A87EC56-BC9D-714E-1A25-7E8E47C42A6B}"/>
              </a:ext>
            </a:extLst>
          </p:cNvPr>
          <p:cNvSpPr/>
          <p:nvPr/>
        </p:nvSpPr>
        <p:spPr bwMode="auto">
          <a:xfrm rot="16200000" flipV="1">
            <a:off x="2411976" y="6309032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5B84115A-152C-4A66-6CEE-08A1D4976990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1972" y="5049018"/>
            <a:ext cx="0" cy="1440016"/>
          </a:xfrm>
          <a:prstGeom prst="straightConnector1">
            <a:avLst/>
          </a:prstGeom>
          <a:ln>
            <a:headEnd type="none" w="med" len="med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3892113-E0AD-D590-3E45-0975DC9E4C6C}"/>
              </a:ext>
            </a:extLst>
          </p:cNvPr>
          <p:cNvCxnSpPr>
            <a:cxnSpLocks/>
            <a:endCxn id="87" idx="3"/>
          </p:cNvCxnSpPr>
          <p:nvPr/>
        </p:nvCxnSpPr>
        <p:spPr bwMode="auto">
          <a:xfrm>
            <a:off x="2051972" y="5049018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4FAFAC7-ECBE-4382-7CF2-A870DA56D6E7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>
            <a:off x="2051972" y="5499023"/>
            <a:ext cx="360004" cy="0"/>
          </a:xfrm>
          <a:prstGeom prst="straightConnector1">
            <a:avLst/>
          </a:prstGeom>
          <a:ln>
            <a:headEnd type="oval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42543435-5729-37A7-533F-F4DDC36DAF62}"/>
              </a:ext>
            </a:extLst>
          </p:cNvPr>
          <p:cNvCxnSpPr>
            <a:cxnSpLocks/>
            <a:endCxn id="89" idx="3"/>
          </p:cNvCxnSpPr>
          <p:nvPr/>
        </p:nvCxnSpPr>
        <p:spPr bwMode="auto">
          <a:xfrm>
            <a:off x="2051972" y="6039029"/>
            <a:ext cx="360004" cy="0"/>
          </a:xfrm>
          <a:prstGeom prst="straightConnector1">
            <a:avLst/>
          </a:prstGeom>
          <a:ln>
            <a:headEnd type="oval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345129D-DFCD-09F4-7FF3-C23266E3FC25}"/>
              </a:ext>
            </a:extLst>
          </p:cNvPr>
          <p:cNvCxnSpPr>
            <a:cxnSpLocks/>
          </p:cNvCxnSpPr>
          <p:nvPr/>
        </p:nvCxnSpPr>
        <p:spPr bwMode="auto">
          <a:xfrm>
            <a:off x="2051972" y="6489034"/>
            <a:ext cx="391203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15C223FE-D930-93A7-7E6D-F4331C67E761}"/>
              </a:ext>
            </a:extLst>
          </p:cNvPr>
          <p:cNvCxnSpPr>
            <a:cxnSpLocks/>
          </p:cNvCxnSpPr>
          <p:nvPr/>
        </p:nvCxnSpPr>
        <p:spPr bwMode="auto">
          <a:xfrm>
            <a:off x="2771980" y="5049018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53201B0F-F4BE-20A9-A908-AAC09612578F}"/>
              </a:ext>
            </a:extLst>
          </p:cNvPr>
          <p:cNvCxnSpPr>
            <a:cxnSpLocks/>
          </p:cNvCxnSpPr>
          <p:nvPr/>
        </p:nvCxnSpPr>
        <p:spPr bwMode="auto">
          <a:xfrm>
            <a:off x="2771980" y="5499023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1F41AD9-6AF0-C236-51D1-67836B1FBE8C}"/>
              </a:ext>
            </a:extLst>
          </p:cNvPr>
          <p:cNvCxnSpPr>
            <a:cxnSpLocks/>
          </p:cNvCxnSpPr>
          <p:nvPr/>
        </p:nvCxnSpPr>
        <p:spPr bwMode="auto">
          <a:xfrm>
            <a:off x="2771980" y="6039029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E6745CE-4F79-94B3-A30D-47C12EF3ED51}"/>
              </a:ext>
            </a:extLst>
          </p:cNvPr>
          <p:cNvCxnSpPr>
            <a:cxnSpLocks/>
          </p:cNvCxnSpPr>
          <p:nvPr/>
        </p:nvCxnSpPr>
        <p:spPr bwMode="auto">
          <a:xfrm>
            <a:off x="2771980" y="6489034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780E4D9-2CFA-2419-27D2-068D50C6E3E1}"/>
              </a:ext>
            </a:extLst>
          </p:cNvPr>
          <p:cNvSpPr txBox="1"/>
          <p:nvPr/>
        </p:nvSpPr>
        <p:spPr>
          <a:xfrm>
            <a:off x="3221985" y="5499023"/>
            <a:ext cx="52200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一つのトランジスタで一気に </a:t>
            </a:r>
            <a:r>
              <a:rPr lang="en-US" altLang="ja-JP" sz="1350" dirty="0"/>
              <a:t>53 </a:t>
            </a:r>
            <a:r>
              <a:rPr lang="ja-JP" altLang="en-US" sz="1350" dirty="0"/>
              <a:t>個の </a:t>
            </a:r>
            <a:r>
              <a:rPr lang="en-US" altLang="ja-JP" sz="1350" dirty="0"/>
              <a:t>MUX </a:t>
            </a:r>
            <a:r>
              <a:rPr lang="ja-JP" altLang="en-US" sz="1350" dirty="0"/>
              <a:t>を</a:t>
            </a:r>
            <a:br>
              <a:rPr lang="en-US" altLang="ja-JP" sz="1350" dirty="0"/>
            </a:br>
            <a:r>
              <a:rPr lang="ja-JP" altLang="en-US" sz="1350" dirty="0"/>
              <a:t>駆動すると遅いので，倍づつに増幅していく</a:t>
            </a:r>
          </a:p>
        </p:txBody>
      </p:sp>
    </p:spTree>
    <p:extLst>
      <p:ext uri="{BB962C8B-B14F-4D97-AF65-F5344CB8AC3E}">
        <p14:creationId xmlns:p14="http://schemas.microsoft.com/office/powerpoint/2010/main" val="8787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LZA </a:t>
            </a:r>
            <a:r>
              <a:rPr lang="ja-JP" altLang="en-US" dirty="0"/>
              <a:t>のエラーの早期検出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/>
          <a:p>
            <a:r>
              <a:rPr lang="en-US" altLang="ja-JP" dirty="0"/>
              <a:t>[Lutz2017] LZA </a:t>
            </a:r>
            <a:r>
              <a:rPr lang="ja-JP" altLang="en-US" dirty="0"/>
              <a:t>のエラーを正規化のシフトと並列になるべく早く検出する </a:t>
            </a:r>
            <a:endParaRPr lang="en-US" altLang="ja-JP" dirty="0"/>
          </a:p>
          <a:p>
            <a:pPr lvl="1"/>
            <a:r>
              <a:rPr lang="ja-JP" altLang="en-US" dirty="0"/>
              <a:t>正規化シフト後の </a:t>
            </a:r>
            <a:r>
              <a:rPr lang="en-US" altLang="ja-JP" dirty="0"/>
              <a:t>MSB </a:t>
            </a:r>
            <a:r>
              <a:rPr lang="ja-JP" altLang="en-US" dirty="0"/>
              <a:t>にあたるビットをマスクにより抽出，</a:t>
            </a:r>
            <a:endParaRPr lang="en-US" altLang="ja-JP" dirty="0"/>
          </a:p>
          <a:p>
            <a:pPr lvl="1"/>
            <a:r>
              <a:rPr lang="en-US" altLang="ja-JP" dirty="0"/>
              <a:t>OR </a:t>
            </a:r>
            <a:r>
              <a:rPr lang="ja-JP" altLang="en-US" dirty="0"/>
              <a:t>でかき集めて高速に得る</a:t>
            </a:r>
          </a:p>
          <a:p>
            <a:pPr lvl="2"/>
            <a:r>
              <a:rPr lang="ja-JP" altLang="en-US" dirty="0"/>
              <a:t>シフタよりも </a:t>
            </a:r>
            <a:r>
              <a:rPr lang="en-US" altLang="ja-JP" dirty="0"/>
              <a:t>OR </a:t>
            </a:r>
            <a:r>
              <a:rPr lang="ja-JP" altLang="en-US" dirty="0"/>
              <a:t>ツリーの方が速い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75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0357-7B47-8166-AF65-C046A6C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>
                <a:latin typeface="+mn-ea"/>
              </a:rPr>
              <a:t>Lutz’s mask </a:t>
            </a:r>
            <a:r>
              <a:rPr kumimoji="1" lang="ja-JP" altLang="en-US" sz="2800" dirty="0">
                <a:latin typeface="+mn-ea"/>
              </a:rPr>
              <a:t>による補正検出</a:t>
            </a:r>
            <a:endParaRPr kumimoji="1" 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76B3EA-8EAB-A1A5-1333-A3E3B77A55EF}"/>
              </a:ext>
            </a:extLst>
          </p:cNvPr>
          <p:cNvSpPr/>
          <p:nvPr/>
        </p:nvSpPr>
        <p:spPr bwMode="auto">
          <a:xfrm>
            <a:off x="1691968" y="1448978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859DA8-FA67-4228-2272-969372DFCF29}"/>
              </a:ext>
            </a:extLst>
          </p:cNvPr>
          <p:cNvSpPr/>
          <p:nvPr/>
        </p:nvSpPr>
        <p:spPr bwMode="auto">
          <a:xfrm>
            <a:off x="611956" y="198898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873DD5-856B-0C61-162B-48DFBEF192D5}"/>
              </a:ext>
            </a:extLst>
          </p:cNvPr>
          <p:cNvCxnSpPr/>
          <p:nvPr/>
        </p:nvCxnSpPr>
        <p:spPr bwMode="auto">
          <a:xfrm>
            <a:off x="971960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9CC945-4CB5-F1D4-0F5E-089E3C8D5A30}"/>
              </a:ext>
            </a:extLst>
          </p:cNvPr>
          <p:cNvCxnSpPr/>
          <p:nvPr/>
        </p:nvCxnSpPr>
        <p:spPr bwMode="auto">
          <a:xfrm>
            <a:off x="2051972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38AD9E-34DF-CE9D-BAFF-28DEBDBF1BA5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198525F-6287-1E1D-BEFF-458964A807B5}"/>
              </a:ext>
            </a:extLst>
          </p:cNvPr>
          <p:cNvCxnSpPr>
            <a:cxnSpLocks/>
          </p:cNvCxnSpPr>
          <p:nvPr/>
        </p:nvCxnSpPr>
        <p:spPr bwMode="auto">
          <a:xfrm>
            <a:off x="1961971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E6BED64-AA60-24AF-8171-A06F0855DC41}"/>
              </a:ext>
            </a:extLst>
          </p:cNvPr>
          <p:cNvSpPr/>
          <p:nvPr/>
        </p:nvSpPr>
        <p:spPr bwMode="auto">
          <a:xfrm>
            <a:off x="611956" y="2888995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A7870B6-3942-B56C-028B-2AB002B08F82}"/>
              </a:ext>
            </a:extLst>
          </p:cNvPr>
          <p:cNvCxnSpPr>
            <a:cxnSpLocks/>
            <a:endCxn id="88" idx="0"/>
          </p:cNvCxnSpPr>
          <p:nvPr/>
        </p:nvCxnSpPr>
        <p:spPr bwMode="auto">
          <a:xfrm>
            <a:off x="1691968" y="396900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5356D96-0600-7EB2-115C-B1593DCFFD4C}"/>
              </a:ext>
            </a:extLst>
          </p:cNvPr>
          <p:cNvSpPr/>
          <p:nvPr/>
        </p:nvSpPr>
        <p:spPr bwMode="auto">
          <a:xfrm>
            <a:off x="3131984" y="2888994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647111-98C8-8508-4C0E-3FBBF64DD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1421965" y="2528990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BC3CECC-EA36-3D5E-69A8-2E0212CBD646}"/>
              </a:ext>
            </a:extLst>
          </p:cNvPr>
          <p:cNvCxnSpPr>
            <a:cxnSpLocks/>
          </p:cNvCxnSpPr>
          <p:nvPr/>
        </p:nvCxnSpPr>
        <p:spPr bwMode="auto">
          <a:xfrm flipH="1">
            <a:off x="1961971" y="2708992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6F8F5D3-CFC4-DD78-B27D-9CDEB37B0702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52899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A22C0F7-B465-6060-90BD-402E755C6448}"/>
              </a:ext>
            </a:extLst>
          </p:cNvPr>
          <p:cNvCxnSpPr>
            <a:cxnSpLocks/>
          </p:cNvCxnSpPr>
          <p:nvPr/>
        </p:nvCxnSpPr>
        <p:spPr bwMode="auto">
          <a:xfrm>
            <a:off x="3671990" y="270899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6146F6-510D-C1E2-C96A-2424203EC95F}"/>
              </a:ext>
            </a:extLst>
          </p:cNvPr>
          <p:cNvCxnSpPr/>
          <p:nvPr/>
        </p:nvCxnSpPr>
        <p:spPr bwMode="auto">
          <a:xfrm>
            <a:off x="2051972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E07FC9-7F60-9D96-1413-4FEA44A3CFAA}"/>
              </a:ext>
            </a:extLst>
          </p:cNvPr>
          <p:cNvCxnSpPr/>
          <p:nvPr/>
        </p:nvCxnSpPr>
        <p:spPr bwMode="auto">
          <a:xfrm>
            <a:off x="3131984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5E76029-F81C-AE95-DB62-7BDA7E71595C}"/>
              </a:ext>
            </a:extLst>
          </p:cNvPr>
          <p:cNvSpPr/>
          <p:nvPr/>
        </p:nvSpPr>
        <p:spPr bwMode="auto">
          <a:xfrm>
            <a:off x="611956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70A63ED-00E1-851A-5576-1E80E253EA1D}"/>
              </a:ext>
            </a:extLst>
          </p:cNvPr>
          <p:cNvSpPr/>
          <p:nvPr/>
        </p:nvSpPr>
        <p:spPr bwMode="auto">
          <a:xfrm>
            <a:off x="1691968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D0CFB4F-AB4E-C8B8-A67E-072EA999B3FA}"/>
              </a:ext>
            </a:extLst>
          </p:cNvPr>
          <p:cNvSpPr/>
          <p:nvPr/>
        </p:nvSpPr>
        <p:spPr bwMode="auto">
          <a:xfrm>
            <a:off x="2771980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51C98C-9188-F407-3C63-E67DE75FDFAB}"/>
              </a:ext>
            </a:extLst>
          </p:cNvPr>
          <p:cNvSpPr/>
          <p:nvPr/>
        </p:nvSpPr>
        <p:spPr bwMode="auto">
          <a:xfrm>
            <a:off x="611956" y="1448978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D6D9266-9621-C7B3-7EA2-DA43393C0E4D}"/>
              </a:ext>
            </a:extLst>
          </p:cNvPr>
          <p:cNvCxnSpPr/>
          <p:nvPr/>
        </p:nvCxnSpPr>
        <p:spPr bwMode="auto">
          <a:xfrm>
            <a:off x="971960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611956" y="4239009"/>
            <a:ext cx="2160024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3E6C05-4BCA-FAF3-4472-7617819D9F5E}"/>
              </a:ext>
            </a:extLst>
          </p:cNvPr>
          <p:cNvCxnSpPr>
            <a:cxnSpLocks/>
            <a:stCxn id="76" idx="2"/>
          </p:cNvCxnSpPr>
          <p:nvPr/>
        </p:nvCxnSpPr>
        <p:spPr bwMode="auto">
          <a:xfrm>
            <a:off x="3491988" y="3609002"/>
            <a:ext cx="0" cy="99001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9204E-4C5A-54B7-1A8D-6DBB4674818D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 flipH="1">
            <a:off x="2771980" y="4599013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6629468-00B7-283B-D797-B99165B351E5}"/>
              </a:ext>
            </a:extLst>
          </p:cNvPr>
          <p:cNvCxnSpPr/>
          <p:nvPr/>
        </p:nvCxnSpPr>
        <p:spPr bwMode="auto">
          <a:xfrm>
            <a:off x="2501977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>
            <a:cxnSpLocks/>
            <a:stCxn id="88" idx="2"/>
            <a:endCxn id="3" idx="0"/>
          </p:cNvCxnSpPr>
          <p:nvPr/>
        </p:nvCxnSpPr>
        <p:spPr bwMode="auto">
          <a:xfrm>
            <a:off x="1691968" y="4959017"/>
            <a:ext cx="0" cy="14400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4FD6C5-B380-D890-A6F5-41932D177190}"/>
              </a:ext>
            </a:extLst>
          </p:cNvPr>
          <p:cNvSpPr/>
          <p:nvPr/>
        </p:nvSpPr>
        <p:spPr bwMode="auto">
          <a:xfrm>
            <a:off x="611956" y="6399033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7C3E5D9-0862-8468-B368-C315E0329A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968" y="5049018"/>
            <a:ext cx="1800020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F396783-C546-CE94-11BA-B8A8C18B889A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049018"/>
            <a:ext cx="0" cy="1530017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4C9217A-E541-E9CB-9EF2-2BCB87D0D0B0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6579035"/>
            <a:ext cx="72000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CA68CC4-3796-8FB3-9DBF-42260796329D}"/>
              </a:ext>
            </a:extLst>
          </p:cNvPr>
          <p:cNvSpPr/>
          <p:nvPr/>
        </p:nvSpPr>
        <p:spPr bwMode="auto">
          <a:xfrm>
            <a:off x="5652012" y="1448978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0BB403E-F5B9-4A0A-C54E-2A24F9649F5D}"/>
              </a:ext>
            </a:extLst>
          </p:cNvPr>
          <p:cNvSpPr/>
          <p:nvPr/>
        </p:nvSpPr>
        <p:spPr bwMode="auto">
          <a:xfrm>
            <a:off x="4572000" y="198898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901C39B-78CE-21E1-EB85-E499FAF6D280}"/>
              </a:ext>
            </a:extLst>
          </p:cNvPr>
          <p:cNvCxnSpPr/>
          <p:nvPr/>
        </p:nvCxnSpPr>
        <p:spPr bwMode="auto">
          <a:xfrm>
            <a:off x="493200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A3C286B-054B-3A59-CA98-E82AAC752E36}"/>
              </a:ext>
            </a:extLst>
          </p:cNvPr>
          <p:cNvCxnSpPr/>
          <p:nvPr/>
        </p:nvCxnSpPr>
        <p:spPr bwMode="auto">
          <a:xfrm>
            <a:off x="6012016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88385E8-43E4-E043-08C1-090CB021AD05}"/>
              </a:ext>
            </a:extLst>
          </p:cNvPr>
          <p:cNvCxnSpPr>
            <a:cxnSpLocks/>
          </p:cNvCxnSpPr>
          <p:nvPr/>
        </p:nvCxnSpPr>
        <p:spPr bwMode="auto">
          <a:xfrm>
            <a:off x="5382009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A20C5DA-D990-1CFE-3DAC-43AB2FEA4FE7}"/>
              </a:ext>
            </a:extLst>
          </p:cNvPr>
          <p:cNvCxnSpPr>
            <a:cxnSpLocks/>
          </p:cNvCxnSpPr>
          <p:nvPr/>
        </p:nvCxnSpPr>
        <p:spPr bwMode="auto">
          <a:xfrm>
            <a:off x="5922015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B94F683C-3E3C-9360-21BB-3BB7F5D36339}"/>
              </a:ext>
            </a:extLst>
          </p:cNvPr>
          <p:cNvSpPr/>
          <p:nvPr/>
        </p:nvSpPr>
        <p:spPr bwMode="auto">
          <a:xfrm>
            <a:off x="4572000" y="2888995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B401E066-7C3C-1A4A-D898-DDEC748F9F35}"/>
              </a:ext>
            </a:extLst>
          </p:cNvPr>
          <p:cNvCxnSpPr>
            <a:cxnSpLocks/>
            <a:endCxn id="112" idx="0"/>
          </p:cNvCxnSpPr>
          <p:nvPr/>
        </p:nvCxnSpPr>
        <p:spPr bwMode="auto">
          <a:xfrm>
            <a:off x="5652012" y="396900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1287778-C8DD-D617-A655-DFAE718C5016}"/>
              </a:ext>
            </a:extLst>
          </p:cNvPr>
          <p:cNvSpPr/>
          <p:nvPr/>
        </p:nvSpPr>
        <p:spPr bwMode="auto">
          <a:xfrm>
            <a:off x="7092028" y="2888994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591A0203-0A9D-1BE8-1E8F-4CE32F0FC2AC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2009" y="2528990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3766D0E8-57E9-A5D8-44E3-09D19B80B53E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2015" y="2708992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F5B9C21E-86D0-5BDB-ADBC-5098456B2CE4}"/>
              </a:ext>
            </a:extLst>
          </p:cNvPr>
          <p:cNvCxnSpPr>
            <a:cxnSpLocks/>
          </p:cNvCxnSpPr>
          <p:nvPr/>
        </p:nvCxnSpPr>
        <p:spPr bwMode="auto">
          <a:xfrm>
            <a:off x="7272030" y="252899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A8ABD434-3C46-EE66-6922-5E4A04338E64}"/>
              </a:ext>
            </a:extLst>
          </p:cNvPr>
          <p:cNvCxnSpPr>
            <a:cxnSpLocks/>
          </p:cNvCxnSpPr>
          <p:nvPr/>
        </p:nvCxnSpPr>
        <p:spPr bwMode="auto">
          <a:xfrm>
            <a:off x="7632034" y="270899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338871D-9A35-442F-D157-1522070F8B70}"/>
              </a:ext>
            </a:extLst>
          </p:cNvPr>
          <p:cNvCxnSpPr/>
          <p:nvPr/>
        </p:nvCxnSpPr>
        <p:spPr bwMode="auto">
          <a:xfrm>
            <a:off x="6012016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578FAEA-6118-5DC1-7043-997B0BBF198F}"/>
              </a:ext>
            </a:extLst>
          </p:cNvPr>
          <p:cNvCxnSpPr/>
          <p:nvPr/>
        </p:nvCxnSpPr>
        <p:spPr bwMode="auto">
          <a:xfrm>
            <a:off x="7092028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43995553-7943-C76E-B2E5-15E07C5A9A09}"/>
              </a:ext>
            </a:extLst>
          </p:cNvPr>
          <p:cNvSpPr/>
          <p:nvPr/>
        </p:nvSpPr>
        <p:spPr bwMode="auto">
          <a:xfrm>
            <a:off x="4572000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5D39514-54CF-C492-725F-5045DAE7A462}"/>
              </a:ext>
            </a:extLst>
          </p:cNvPr>
          <p:cNvSpPr/>
          <p:nvPr/>
        </p:nvSpPr>
        <p:spPr bwMode="auto">
          <a:xfrm>
            <a:off x="5652012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7C22480-BE66-2214-E441-C4276195F38D}"/>
              </a:ext>
            </a:extLst>
          </p:cNvPr>
          <p:cNvSpPr/>
          <p:nvPr/>
        </p:nvSpPr>
        <p:spPr bwMode="auto">
          <a:xfrm>
            <a:off x="6732024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F53C878-62CB-2395-A630-EB617AEDC7FB}"/>
              </a:ext>
            </a:extLst>
          </p:cNvPr>
          <p:cNvSpPr/>
          <p:nvPr/>
        </p:nvSpPr>
        <p:spPr bwMode="auto">
          <a:xfrm>
            <a:off x="4572000" y="1448978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3FC64448-1866-700A-601C-34F4BAD64D99}"/>
              </a:ext>
            </a:extLst>
          </p:cNvPr>
          <p:cNvCxnSpPr/>
          <p:nvPr/>
        </p:nvCxnSpPr>
        <p:spPr bwMode="auto">
          <a:xfrm>
            <a:off x="4932004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D90934D7-DA0D-1FAD-F26D-2D8927EE46DF}"/>
              </a:ext>
            </a:extLst>
          </p:cNvPr>
          <p:cNvSpPr/>
          <p:nvPr/>
        </p:nvSpPr>
        <p:spPr bwMode="auto">
          <a:xfrm>
            <a:off x="4572000" y="4239009"/>
            <a:ext cx="2160024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02DE1EAB-C0EA-5A92-8453-5365B9BEDC3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609002"/>
            <a:ext cx="0" cy="99001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E64D414-0F85-BB53-AF3E-4737A662E925}"/>
              </a:ext>
            </a:extLst>
          </p:cNvPr>
          <p:cNvCxnSpPr>
            <a:cxnSpLocks/>
            <a:endCxn id="112" idx="3"/>
          </p:cNvCxnSpPr>
          <p:nvPr/>
        </p:nvCxnSpPr>
        <p:spPr bwMode="auto">
          <a:xfrm flipH="1">
            <a:off x="6732024" y="4599013"/>
            <a:ext cx="54000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CBF7AD7E-D0A6-CE42-24ED-97452F3F3E62}"/>
              </a:ext>
            </a:extLst>
          </p:cNvPr>
          <p:cNvCxnSpPr/>
          <p:nvPr/>
        </p:nvCxnSpPr>
        <p:spPr bwMode="auto">
          <a:xfrm>
            <a:off x="6462021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73D50C7-1EB7-5FE8-8B96-5D923DD895D7}"/>
              </a:ext>
            </a:extLst>
          </p:cNvPr>
          <p:cNvCxnSpPr>
            <a:cxnSpLocks/>
            <a:endCxn id="117" idx="0"/>
          </p:cNvCxnSpPr>
          <p:nvPr/>
        </p:nvCxnSpPr>
        <p:spPr bwMode="auto">
          <a:xfrm>
            <a:off x="5652012" y="4959017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24869CBC-F6FF-CADB-C65E-C29DD8D52DCC}"/>
              </a:ext>
            </a:extLst>
          </p:cNvPr>
          <p:cNvSpPr/>
          <p:nvPr/>
        </p:nvSpPr>
        <p:spPr bwMode="auto">
          <a:xfrm>
            <a:off x="4572000" y="522902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25905296-44C5-A3DC-FE77-88512188A5B7}"/>
              </a:ext>
            </a:extLst>
          </p:cNvPr>
          <p:cNvCxnSpPr>
            <a:cxnSpLocks/>
          </p:cNvCxnSpPr>
          <p:nvPr/>
        </p:nvCxnSpPr>
        <p:spPr bwMode="auto">
          <a:xfrm>
            <a:off x="7992038" y="4689014"/>
            <a:ext cx="0" cy="720008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83E0EC8F-9F5D-05E0-F2A9-0817B1B880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2024" y="5409022"/>
            <a:ext cx="126001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AA00CB12-016F-A21E-B324-1470DF9CF1E3}"/>
              </a:ext>
            </a:extLst>
          </p:cNvPr>
          <p:cNvCxnSpPr>
            <a:cxnSpLocks/>
          </p:cNvCxnSpPr>
          <p:nvPr/>
        </p:nvCxnSpPr>
        <p:spPr bwMode="auto">
          <a:xfrm>
            <a:off x="5652012" y="4059007"/>
            <a:ext cx="18000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10EA2261-66AD-B9C7-51D5-6AFF1E49791A}"/>
              </a:ext>
            </a:extLst>
          </p:cNvPr>
          <p:cNvSpPr/>
          <p:nvPr/>
        </p:nvSpPr>
        <p:spPr bwMode="auto">
          <a:xfrm>
            <a:off x="7362031" y="4239009"/>
            <a:ext cx="1170013" cy="450005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Lutz’s mask</a:t>
            </a: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による補正検出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8BA7DAF-27BD-BF54-3822-E35D31B7D53B}"/>
              </a:ext>
            </a:extLst>
          </p:cNvPr>
          <p:cNvCxnSpPr>
            <a:cxnSpLocks/>
          </p:cNvCxnSpPr>
          <p:nvPr/>
        </p:nvCxnSpPr>
        <p:spPr bwMode="auto">
          <a:xfrm>
            <a:off x="7452032" y="405900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2B7A4CE6-E5F6-57CB-8AA8-6F01F7429C6B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609002"/>
            <a:ext cx="0" cy="6300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522AF64F-C870-FA7E-64A5-34E248C79D4B}"/>
              </a:ext>
            </a:extLst>
          </p:cNvPr>
          <p:cNvSpPr/>
          <p:nvPr/>
        </p:nvSpPr>
        <p:spPr bwMode="auto">
          <a:xfrm flipV="1">
            <a:off x="3311986" y="522902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3405288-9156-3F3A-AA7C-5DCC243CE0DE}"/>
              </a:ext>
            </a:extLst>
          </p:cNvPr>
          <p:cNvSpPr/>
          <p:nvPr/>
        </p:nvSpPr>
        <p:spPr bwMode="auto">
          <a:xfrm flipV="1">
            <a:off x="3311986" y="567902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578BD7CA-BC96-3810-C325-F380675257EB}"/>
              </a:ext>
            </a:extLst>
          </p:cNvPr>
          <p:cNvSpPr/>
          <p:nvPr/>
        </p:nvSpPr>
        <p:spPr bwMode="auto">
          <a:xfrm flipV="1">
            <a:off x="3311986" y="612903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53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補正の必要性判定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の補正結果の取得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altLang="ja-JP" dirty="0"/>
              <a:t>A+B </a:t>
            </a:r>
            <a:r>
              <a:rPr kumimoji="1" lang="ja-JP" altLang="en-US" dirty="0"/>
              <a:t>による桁上げ加算の結果と </a:t>
            </a:r>
            <a:r>
              <a:rPr kumimoji="1" lang="en-US" altLang="ja-JP" dirty="0"/>
              <a:t>Lutz’s mask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AND </a:t>
            </a:r>
            <a:r>
              <a:rPr kumimoji="1" lang="ja-JP" altLang="en-US" dirty="0"/>
              <a:t>演算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その結果の全ビットを </a:t>
            </a:r>
            <a:r>
              <a:rPr kumimoji="1" lang="en-US" altLang="ja-JP" dirty="0"/>
              <a:t>OR 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この結果が 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なら，追加で </a:t>
            </a:r>
            <a:r>
              <a:rPr kumimoji="1" lang="en-US" altLang="ja-JP" dirty="0"/>
              <a:t>1 </a:t>
            </a:r>
            <a:r>
              <a:rPr kumimoji="1" lang="ja-JP" altLang="en-US" dirty="0"/>
              <a:t>ビットシフトが必要</a:t>
            </a:r>
            <a:endParaRPr kumimoji="1" lang="en-US" altLang="ja-JP" dirty="0"/>
          </a:p>
          <a:p>
            <a:r>
              <a:rPr lang="ja-JP" altLang="en-US" sz="1800" dirty="0"/>
              <a:t>例：</a:t>
            </a:r>
            <a:endParaRPr lang="en-US" altLang="ja-JP" sz="1800" dirty="0"/>
          </a:p>
          <a:p>
            <a:pPr lvl="1"/>
            <a:r>
              <a:rPr kumimoji="1" lang="en-US" altLang="ja-JP" sz="1800" dirty="0">
                <a:latin typeface="Consolas" panose="020B0609020204030204" pitchFamily="49" charset="0"/>
              </a:rPr>
              <a:t>LZA </a:t>
            </a:r>
            <a:r>
              <a:rPr lang="en-US" altLang="ja-JP" sz="1800" dirty="0">
                <a:latin typeface="Consolas" panose="020B0609020204030204" pitchFamily="49" charset="0"/>
              </a:rPr>
              <a:t>L:         0b0110_1001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endParaRPr lang="en-US" altLang="ja-JP" sz="1800" dirty="0"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r>
              <a:rPr kumimoji="1" lang="en-US" altLang="ja-JP" sz="1800" dirty="0">
                <a:latin typeface="Consolas" panose="020B0609020204030204" pitchFamily="49" charset="0"/>
              </a:rPr>
              <a:t>Lutz’s mask:   </a:t>
            </a:r>
            <a:r>
              <a:rPr lang="en-US" altLang="ja-JP" sz="1800" dirty="0">
                <a:latin typeface="Consolas" panose="020B0609020204030204" pitchFamily="49" charset="0"/>
              </a:rPr>
              <a:t>0b0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800" dirty="0">
                <a:latin typeface="Consolas" panose="020B0609020204030204" pitchFamily="49" charset="0"/>
              </a:rPr>
              <a:t>00_0000</a:t>
            </a:r>
          </a:p>
          <a:p>
            <a:pPr lvl="1">
              <a:buFont typeface="+mj-lt"/>
              <a:buAutoNum type="arabicPeriod"/>
            </a:pPr>
            <a:r>
              <a:rPr lang="en-US" altLang="ja-JP" sz="1800" dirty="0">
                <a:latin typeface="Consolas" panose="020B0609020204030204" pitchFamily="49" charset="0"/>
              </a:rPr>
              <a:t>A+B: </a:t>
            </a:r>
            <a:r>
              <a:rPr lang="ja-JP" altLang="en-US" sz="1800" dirty="0">
                <a:latin typeface="Consolas" panose="020B0609020204030204" pitchFamily="49" charset="0"/>
              </a:rPr>
              <a:t>          </a:t>
            </a:r>
            <a:r>
              <a:rPr lang="en-US" altLang="ja-JP" sz="1800" dirty="0">
                <a:latin typeface="Consolas" panose="020B0609020204030204" pitchFamily="49" charset="0"/>
              </a:rPr>
              <a:t>0b0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800" dirty="0">
                <a:latin typeface="Consolas" panose="020B0609020204030204" pitchFamily="49" charset="0"/>
              </a:rPr>
              <a:t>11_1010</a:t>
            </a:r>
          </a:p>
          <a:p>
            <a:pPr lvl="1">
              <a:buFont typeface="+mj-lt"/>
              <a:buAutoNum type="arabicPeriod"/>
            </a:pPr>
            <a:r>
              <a:rPr lang="en-US" altLang="ja-JP" sz="1800" dirty="0">
                <a:latin typeface="Consolas" panose="020B0609020204030204" pitchFamily="49" charset="0"/>
              </a:rPr>
              <a:t>|((A+B)&amp;mask): 0b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8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ja-JP" altLang="en-US" sz="1800" dirty="0">
                <a:latin typeface="Consolas" panose="020B0609020204030204" pitchFamily="49" charset="0"/>
              </a:rPr>
              <a:t>→</a:t>
            </a:r>
            <a:r>
              <a:rPr lang="en-US" altLang="ja-JP" sz="1800" dirty="0">
                <a:latin typeface="Consolas" panose="020B0609020204030204" pitchFamily="49" charset="0"/>
              </a:rPr>
              <a:t> LZA </a:t>
            </a:r>
            <a:r>
              <a:rPr lang="ja-JP" altLang="en-US" sz="1800" dirty="0">
                <a:latin typeface="Consolas" panose="020B0609020204030204" pitchFamily="49" charset="0"/>
              </a:rPr>
              <a:t>に従ったシフト後の最上位が </a:t>
            </a:r>
            <a:r>
              <a:rPr lang="en-US" altLang="ja-JP" sz="1800" dirty="0">
                <a:latin typeface="Consolas" panose="020B0609020204030204" pitchFamily="49" charset="0"/>
              </a:rPr>
              <a:t>0 </a:t>
            </a:r>
            <a:r>
              <a:rPr lang="ja-JP" altLang="en-US" sz="1800" dirty="0">
                <a:latin typeface="Consolas" panose="020B0609020204030204" pitchFamily="49" charset="0"/>
              </a:rPr>
              <a:t>→</a:t>
            </a:r>
            <a:r>
              <a:rPr lang="en-US" altLang="ja-JP" sz="1800" dirty="0">
                <a:latin typeface="Consolas" panose="020B0609020204030204" pitchFamily="49" charset="0"/>
              </a:rPr>
              <a:t> </a:t>
            </a:r>
            <a:r>
              <a:rPr lang="ja-JP" altLang="en-US" sz="1800" dirty="0">
                <a:latin typeface="Consolas" panose="020B0609020204030204" pitchFamily="49" charset="0"/>
              </a:rPr>
              <a:t>補正が必要</a:t>
            </a:r>
            <a:endParaRPr kumimoji="1" lang="ja-JP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88F2BF6-38B4-7D10-7CAF-0F0DCE9A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08" y="1164685"/>
            <a:ext cx="3171022" cy="569331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Lutz’s mask </a:t>
            </a:r>
            <a:r>
              <a:rPr lang="en-US" altLang="ja-JP" sz="3200" dirty="0"/>
              <a:t>[</a:t>
            </a:r>
            <a:r>
              <a:rPr lang="en-US" altLang="ja-JP" sz="2800" dirty="0"/>
              <a:t>Lutz2017</a:t>
            </a:r>
            <a:r>
              <a:rPr lang="en-US" altLang="ja-JP" sz="3200" dirty="0"/>
              <a:t>] 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908972"/>
            <a:ext cx="8280092" cy="1980022"/>
          </a:xfrm>
        </p:spPr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の推定値 </a:t>
            </a:r>
            <a:r>
              <a:rPr kumimoji="1" lang="en-US" altLang="ja-JP" dirty="0"/>
              <a:t>L </a:t>
            </a:r>
            <a:r>
              <a:rPr kumimoji="1" lang="ja-JP" altLang="en-US" dirty="0"/>
              <a:t>から，最も上位の </a:t>
            </a:r>
            <a:r>
              <a:rPr kumimoji="1" lang="en-US" altLang="ja-JP" dirty="0"/>
              <a:t>1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 dirty="0"/>
              <a:t>だけが立ったマスクを作る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    L=0b0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001110 </a:t>
            </a:r>
            <a:r>
              <a:rPr lang="ja-JP" altLang="en-US" dirty="0">
                <a:latin typeface="Consolas" panose="020B0609020204030204" pitchFamily="49" charset="0"/>
              </a:rPr>
              <a:t>の場合，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 mask=0b0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000000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F8AACC-A90A-8DD5-036B-08203FCF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69" y="2874704"/>
            <a:ext cx="3454404" cy="39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Lutz’s mask </a:t>
            </a:r>
            <a:r>
              <a:rPr kumimoji="1" lang="ja-JP" altLang="en-US" dirty="0"/>
              <a:t>の別の作り方？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作り方：</a:t>
            </a:r>
            <a:endParaRPr lang="en-US" altLang="ja-JP" dirty="0"/>
          </a:p>
          <a:p>
            <a:pPr lvl="1"/>
            <a:r>
              <a:rPr lang="en-US" altLang="ja-JP" dirty="0"/>
              <a:t>L </a:t>
            </a:r>
            <a:r>
              <a:rPr lang="ja-JP" altLang="en-US" dirty="0"/>
              <a:t>を温度計エンコーディング </a:t>
            </a:r>
            <a:r>
              <a:rPr lang="en-US" altLang="ja-JP" dirty="0"/>
              <a:t>T </a:t>
            </a:r>
            <a:r>
              <a:rPr lang="ja-JP" altLang="en-US" dirty="0"/>
              <a:t>に変換</a:t>
            </a:r>
            <a:endParaRPr lang="en-US" altLang="ja-JP" dirty="0"/>
          </a:p>
          <a:p>
            <a:pPr lvl="2"/>
            <a:r>
              <a:rPr lang="en-US" altLang="ja-JP" dirty="0"/>
              <a:t>L </a:t>
            </a:r>
            <a:r>
              <a:rPr lang="ja-JP" altLang="en-US" dirty="0"/>
              <a:t>の各ビットに対し，自身より上位に </a:t>
            </a:r>
            <a:r>
              <a:rPr lang="en-US" altLang="ja-JP" dirty="0"/>
              <a:t>1 </a:t>
            </a:r>
            <a:r>
              <a:rPr lang="ja-JP" altLang="en-US" dirty="0"/>
              <a:t>がいたら </a:t>
            </a:r>
            <a:r>
              <a:rPr lang="en-US" altLang="ja-JP" dirty="0"/>
              <a:t>1 </a:t>
            </a:r>
            <a:r>
              <a:rPr lang="ja-JP" altLang="en-US" dirty="0"/>
              <a:t>が立つよう </a:t>
            </a:r>
            <a:r>
              <a:rPr lang="en-US" altLang="ja-JP" dirty="0"/>
              <a:t>OR </a:t>
            </a:r>
            <a:r>
              <a:rPr lang="ja-JP" altLang="en-US" dirty="0"/>
              <a:t>のネットワークを組む</a:t>
            </a:r>
            <a:endParaRPr lang="en-US" altLang="ja-JP" dirty="0"/>
          </a:p>
          <a:p>
            <a:pPr lvl="2"/>
            <a:r>
              <a:rPr kumimoji="1" lang="en-US" altLang="ja-JP" dirty="0"/>
              <a:t>PPA </a:t>
            </a:r>
            <a:r>
              <a:rPr kumimoji="1" lang="ja-JP" altLang="en-US" dirty="0"/>
              <a:t>と同様のプリフィクス演算になる </a:t>
            </a:r>
            <a:endParaRPr kumimoji="1" lang="en-US" altLang="ja-JP" dirty="0"/>
          </a:p>
          <a:p>
            <a:pPr lvl="3"/>
            <a:r>
              <a:rPr kumimoji="1" lang="en-US" altLang="ja-JP" dirty="0"/>
              <a:t>[CMOSVLSI2014] P.668 </a:t>
            </a:r>
            <a:r>
              <a:rPr kumimoji="1" lang="ja-JP" altLang="en-US" dirty="0"/>
              <a:t>参照</a:t>
            </a:r>
            <a:endParaRPr kumimoji="1" lang="en-US" altLang="ja-JP" dirty="0"/>
          </a:p>
          <a:p>
            <a:pPr lvl="1"/>
            <a:r>
              <a:rPr lang="en-US" altLang="ja-JP" dirty="0"/>
              <a:t>T</a:t>
            </a:r>
            <a:r>
              <a:rPr lang="ja-JP" altLang="en-US" dirty="0"/>
              <a:t> をビット反転し，右に１ビットシフトしてから </a:t>
            </a:r>
            <a:r>
              <a:rPr lang="en-US" altLang="ja-JP" dirty="0"/>
              <a:t>T </a:t>
            </a:r>
            <a:r>
              <a:rPr lang="ja-JP" altLang="en-US" dirty="0"/>
              <a:t>と </a:t>
            </a:r>
            <a:r>
              <a:rPr lang="en-US" altLang="ja-JP" dirty="0"/>
              <a:t>AND</a:t>
            </a:r>
          </a:p>
          <a:p>
            <a:r>
              <a:rPr lang="ja-JP" altLang="en-US" dirty="0"/>
              <a:t>例：</a:t>
            </a:r>
            <a:r>
              <a:rPr lang="en-US" altLang="ja-JP" dirty="0">
                <a:latin typeface="Consolas" panose="020B0609020204030204" pitchFamily="49" charset="0"/>
              </a:rPr>
              <a:t>L=0b0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001110 </a:t>
            </a:r>
            <a:r>
              <a:rPr lang="ja-JP" altLang="en-US" dirty="0">
                <a:latin typeface="Consolas" panose="020B0609020204030204" pitchFamily="49" charset="0"/>
              </a:rPr>
              <a:t>の場合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 T=0b0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1111111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mask=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(~T&gt;&gt;1) &amp; T=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(0b10000000&gt;&gt;1) &amp; 0b01111111 = 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9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応用</a:t>
            </a:r>
            <a:r>
              <a:rPr lang="en-US" altLang="ja-JP" dirty="0"/>
              <a:t>: guard </a:t>
            </a:r>
            <a:r>
              <a:rPr lang="ja-JP" altLang="en-US" dirty="0"/>
              <a:t>や </a:t>
            </a:r>
            <a:r>
              <a:rPr lang="en-US" altLang="ja-JP" dirty="0"/>
              <a:t>sticky </a:t>
            </a:r>
            <a:r>
              <a:rPr lang="ja-JP" altLang="en-US" dirty="0"/>
              <a:t>ビットの早期取得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/>
          <a:p>
            <a:r>
              <a:rPr lang="en-US" altLang="ja-JP" dirty="0"/>
              <a:t>Lutz’s mask </a:t>
            </a:r>
            <a:r>
              <a:rPr lang="ja-JP" altLang="en-US" dirty="0"/>
              <a:t>の応用で正規化前にわかる</a:t>
            </a:r>
            <a:endParaRPr lang="en-US" altLang="ja-JP" dirty="0"/>
          </a:p>
          <a:p>
            <a:pPr lvl="1"/>
            <a:r>
              <a:rPr lang="ja-JP" altLang="en-US" dirty="0"/>
              <a:t>仮数部の幅（</a:t>
            </a:r>
            <a:r>
              <a:rPr lang="en-US" altLang="ja-JP" dirty="0"/>
              <a:t>+α</a:t>
            </a:r>
            <a:r>
              <a:rPr lang="ja-JP" altLang="en-US" dirty="0"/>
              <a:t>）だけずらせば，</a:t>
            </a:r>
            <a:r>
              <a:rPr lang="en-US" altLang="ja-JP" dirty="0"/>
              <a:t>guard bit </a:t>
            </a:r>
            <a:r>
              <a:rPr lang="ja-JP" altLang="en-US" dirty="0"/>
              <a:t>を取り出せる</a:t>
            </a:r>
            <a:endParaRPr lang="en-US" altLang="ja-JP" dirty="0"/>
          </a:p>
          <a:p>
            <a:pPr lvl="1"/>
            <a:r>
              <a:rPr lang="en-US" altLang="ja-JP" dirty="0"/>
              <a:t>sticky bit </a:t>
            </a:r>
            <a:r>
              <a:rPr lang="ja-JP" altLang="en-US" dirty="0"/>
              <a:t>では温度計エンコーディングの時点のマスクを使えば良い</a:t>
            </a:r>
          </a:p>
        </p:txBody>
      </p:sp>
    </p:spTree>
    <p:extLst>
      <p:ext uri="{BB962C8B-B14F-4D97-AF65-F5344CB8AC3E}">
        <p14:creationId xmlns:p14="http://schemas.microsoft.com/office/powerpoint/2010/main" val="25985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補正の高速化</a:t>
            </a:r>
            <a:r>
              <a:rPr lang="ja-JP" altLang="en-US" dirty="0"/>
              <a:t>：</a:t>
            </a:r>
            <a:br>
              <a:rPr lang="en-US" altLang="ja-JP" dirty="0"/>
            </a:br>
            <a:r>
              <a:rPr lang="ja-JP" altLang="en-US" dirty="0"/>
              <a:t>丸めの加算を補正の前に始める方法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5301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64DD9-FC8C-0E08-4729-45E50A98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LZA</a:t>
            </a:r>
            <a:r>
              <a:rPr kumimoji="1" lang="ja-JP" altLang="en-US" dirty="0"/>
              <a:t>補正前のインクリメント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A14ED1-C1FD-A1C3-E03B-181CC889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素直な実装だと、</a:t>
            </a:r>
            <a:r>
              <a:rPr lang="en-US" altLang="ja-JP" dirty="0"/>
              <a:t>LZA</a:t>
            </a:r>
            <a:r>
              <a:rPr lang="ja-JP" altLang="en-US" dirty="0"/>
              <a:t>の誤差を補正する</a:t>
            </a:r>
            <a:r>
              <a:rPr lang="en-US" altLang="ja-JP" dirty="0"/>
              <a:t>1bit</a:t>
            </a:r>
            <a:r>
              <a:rPr lang="ja-JP" altLang="en-US" dirty="0"/>
              <a:t>シフト</a:t>
            </a:r>
            <a:r>
              <a:rPr lang="en-US" altLang="ja-JP" dirty="0"/>
              <a:t>→</a:t>
            </a:r>
            <a:r>
              <a:rPr lang="ja-JP" altLang="en-US" dirty="0"/>
              <a:t>丸めの判定</a:t>
            </a:r>
            <a:r>
              <a:rPr lang="en-US" altLang="ja-JP" dirty="0"/>
              <a:t>→</a:t>
            </a:r>
            <a:r>
              <a:rPr lang="ja-JP" altLang="en-US" dirty="0"/>
              <a:t>インクリメント</a:t>
            </a:r>
            <a:endParaRPr lang="en-US" altLang="ja-JP" dirty="0"/>
          </a:p>
          <a:p>
            <a:pPr lvl="1"/>
            <a:r>
              <a:rPr lang="ja-JP" altLang="en-US" dirty="0"/>
              <a:t>これだと、</a:t>
            </a:r>
            <a:r>
              <a:rPr lang="en-US" altLang="ja-JP" dirty="0"/>
              <a:t>LZA</a:t>
            </a:r>
            <a:r>
              <a:rPr lang="ja-JP" altLang="en-US" dirty="0"/>
              <a:t>の誤差を補正する</a:t>
            </a:r>
            <a:r>
              <a:rPr lang="en-US" altLang="ja-JP" dirty="0"/>
              <a:t>1bit</a:t>
            </a:r>
            <a:r>
              <a:rPr lang="ja-JP" altLang="en-US" dirty="0"/>
              <a:t>シフトのシフト量入力を</a:t>
            </a:r>
            <a:r>
              <a:rPr lang="en-US" altLang="ja-JP" dirty="0"/>
              <a:t>53</a:t>
            </a:r>
            <a:r>
              <a:rPr lang="ja-JP" altLang="en-US" dirty="0"/>
              <a:t>か所に配るのが結構大変（なので</a:t>
            </a:r>
            <a:r>
              <a:rPr lang="en-US" altLang="ja-JP" dirty="0"/>
              <a:t>Lutz’s mask</a:t>
            </a:r>
            <a:r>
              <a:rPr lang="ja-JP" altLang="en-US" dirty="0"/>
              <a:t>を使ったりする）</a:t>
            </a:r>
            <a:endParaRPr lang="en-US" altLang="ja-JP" dirty="0"/>
          </a:p>
          <a:p>
            <a:r>
              <a:rPr kumimoji="1" lang="ja-JP" altLang="en-US" dirty="0"/>
              <a:t>実は、「とりあえず＋</a:t>
            </a:r>
            <a:r>
              <a:rPr lang="ja-JP" altLang="en-US" dirty="0"/>
              <a:t>１</a:t>
            </a:r>
            <a:r>
              <a:rPr kumimoji="1" lang="ja-JP" altLang="en-US" dirty="0"/>
              <a:t>」</a:t>
            </a:r>
            <a:r>
              <a:rPr lang="ja-JP" altLang="en-US" dirty="0"/>
              <a:t>を先に計算し始めておいて、その裏で</a:t>
            </a:r>
            <a:r>
              <a:rPr lang="en-US" altLang="ja-JP" dirty="0"/>
              <a:t>LZA</a:t>
            </a:r>
            <a:r>
              <a:rPr lang="ja-JP" altLang="en-US" dirty="0"/>
              <a:t>の誤差を補正する</a:t>
            </a:r>
            <a:r>
              <a:rPr lang="en-US" altLang="ja-JP" dirty="0"/>
              <a:t>1bit</a:t>
            </a:r>
            <a:r>
              <a:rPr lang="ja-JP" altLang="en-US" dirty="0"/>
              <a:t>シフトのシフト量入力を</a:t>
            </a:r>
            <a:r>
              <a:rPr lang="en-US" altLang="ja-JP" dirty="0"/>
              <a:t>53</a:t>
            </a:r>
            <a:r>
              <a:rPr lang="ja-JP" altLang="en-US" dirty="0"/>
              <a:t>か所に配る＋丸めの判定を</a:t>
            </a:r>
            <a:r>
              <a:rPr lang="en-US" altLang="ja-JP" dirty="0"/>
              <a:t>53</a:t>
            </a:r>
            <a:r>
              <a:rPr lang="ja-JP" altLang="en-US" dirty="0"/>
              <a:t>か所に配る、としても回路規模とレイテンシはほぼ増えない</a:t>
            </a:r>
            <a:endParaRPr lang="en-US" altLang="ja-JP" dirty="0"/>
          </a:p>
          <a:p>
            <a:pPr lvl="1"/>
            <a:r>
              <a:rPr kumimoji="1" lang="ja-JP" altLang="en-US" dirty="0"/>
              <a:t>次のページで説明</a:t>
            </a:r>
          </a:p>
        </p:txBody>
      </p:sp>
    </p:spTree>
    <p:extLst>
      <p:ext uri="{BB962C8B-B14F-4D97-AF65-F5344CB8AC3E}">
        <p14:creationId xmlns:p14="http://schemas.microsoft.com/office/powerpoint/2010/main" val="311230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7C6D-90D0-FEF4-F4E5-C002DA3E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前提知識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FB5570-F084-B032-9287-3298D773E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956" y="1088974"/>
            <a:ext cx="8190091" cy="5219751"/>
          </a:xfrm>
        </p:spPr>
        <p:txBody>
          <a:bodyPr/>
          <a:lstStyle/>
          <a:p>
            <a:r>
              <a:rPr lang="en-US" altLang="ja-JP" sz="2000" dirty="0"/>
              <a:t>[CMOSVLSI2014]</a:t>
            </a:r>
          </a:p>
          <a:p>
            <a:pPr lvl="1"/>
            <a:r>
              <a:rPr lang="ja-JP" altLang="en-US" dirty="0"/>
              <a:t>整数の加算器や乗算器の作り方が良くまとまっている</a:t>
            </a:r>
            <a:endParaRPr lang="en-US" altLang="ja-JP" dirty="0"/>
          </a:p>
          <a:p>
            <a:pPr lvl="2"/>
            <a:r>
              <a:rPr lang="en-US" altLang="ja-JP" dirty="0"/>
              <a:t>PPA </a:t>
            </a:r>
            <a:r>
              <a:rPr lang="ja-JP" altLang="en-US" dirty="0"/>
              <a:t>の各種トポロジ，</a:t>
            </a:r>
            <a:r>
              <a:rPr lang="en-US" altLang="ja-JP" dirty="0"/>
              <a:t>Booth </a:t>
            </a:r>
            <a:r>
              <a:rPr lang="ja-JP" altLang="en-US" dirty="0"/>
              <a:t>エンコーダなど</a:t>
            </a:r>
            <a:endParaRPr lang="en-US" altLang="ja-JP" dirty="0"/>
          </a:p>
          <a:p>
            <a:pPr lvl="1"/>
            <a:r>
              <a:rPr lang="ja-JP" altLang="en-US" dirty="0"/>
              <a:t>色々みた中ではこの本の説明が最もわかりやすかった</a:t>
            </a:r>
            <a:endParaRPr lang="en-US" altLang="ja-JP" dirty="0"/>
          </a:p>
          <a:p>
            <a:r>
              <a:rPr lang="en-US" altLang="ja-JP" dirty="0"/>
              <a:t>[HFPA2018]</a:t>
            </a:r>
          </a:p>
          <a:p>
            <a:pPr lvl="1"/>
            <a:r>
              <a:rPr kumimoji="1" lang="ja-JP" altLang="en-US" dirty="0"/>
              <a:t>浮動小数点演算（ハードに限らず）全般が良くまとまっている</a:t>
            </a:r>
            <a:endParaRPr kumimoji="1" lang="en-US" altLang="ja-JP" dirty="0"/>
          </a:p>
          <a:p>
            <a:pPr lvl="1"/>
            <a:r>
              <a:rPr lang="en-US" dirty="0"/>
              <a:t>FP </a:t>
            </a:r>
            <a:r>
              <a:rPr lang="ja-JP" altLang="en-US" dirty="0"/>
              <a:t>加算器や </a:t>
            </a:r>
            <a:r>
              <a:rPr lang="en-US" altLang="ja-JP" dirty="0"/>
              <a:t>FMA </a:t>
            </a:r>
            <a:r>
              <a:rPr lang="ja-JP" altLang="en-US" dirty="0"/>
              <a:t>の基本的な実装から各種最適化まで書かれている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377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DBD0C-7DDA-62C0-97F1-AF6E63EF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何が必要なのか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29CB4-29AA-FEDC-E056-A42EDE90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シフタを通過後のビット列は以下に分類可能</a:t>
            </a:r>
            <a:endParaRPr kumimoji="1" lang="en-US" altLang="ja-JP" dirty="0"/>
          </a:p>
          <a:p>
            <a:r>
              <a:rPr lang="en-US" altLang="ja-JP" dirty="0"/>
              <a:t>0xxxxxxxx...</a:t>
            </a:r>
            <a:r>
              <a:rPr lang="en-US" altLang="ja-JP" dirty="0" err="1"/>
              <a:t>xxxxxxxRGS</a:t>
            </a:r>
            <a:endParaRPr lang="en-US" altLang="ja-JP" dirty="0"/>
          </a:p>
          <a:p>
            <a:pPr lvl="1"/>
            <a:r>
              <a:rPr lang="ja-JP" altLang="en-US" dirty="0"/>
              <a:t>非正規化数 </a:t>
            </a:r>
            <a:r>
              <a:rPr lang="en-US" altLang="ja-JP" dirty="0"/>
              <a:t>or </a:t>
            </a:r>
            <a:r>
              <a:rPr lang="ja-JP" altLang="en-US" dirty="0"/>
              <a:t>正規化数だが</a:t>
            </a:r>
            <a:r>
              <a:rPr kumimoji="1" lang="en-US" altLang="ja-JP" dirty="0"/>
              <a:t>LZA</a:t>
            </a:r>
            <a:r>
              <a:rPr kumimoji="1" lang="ja-JP" altLang="en-US" dirty="0"/>
              <a:t>に誤差があったパターン</a:t>
            </a:r>
            <a:endParaRPr kumimoji="1" lang="en-US" altLang="ja-JP" dirty="0"/>
          </a:p>
          <a:p>
            <a:pPr lvl="1"/>
            <a:r>
              <a:rPr lang="ja-JP" altLang="en-US" dirty="0"/>
              <a:t>丸めの方向によっては、</a:t>
            </a:r>
            <a:r>
              <a:rPr lang="en-US" altLang="ja-JP" dirty="0" err="1"/>
              <a:t>xxxxxxxx</a:t>
            </a:r>
            <a:r>
              <a:rPr lang="en-US" altLang="ja-JP" dirty="0"/>
              <a:t>...xxxxxxxxR+1</a:t>
            </a:r>
            <a:r>
              <a:rPr lang="ja-JP" altLang="en-US" dirty="0"/>
              <a:t>が必要になる</a:t>
            </a:r>
            <a:endParaRPr lang="en-US" altLang="ja-JP" dirty="0"/>
          </a:p>
          <a:p>
            <a:pPr lvl="2"/>
            <a:r>
              <a:rPr lang="en-US" altLang="ja-JP" dirty="0"/>
              <a:t>R=0</a:t>
            </a:r>
            <a:r>
              <a:rPr lang="ja-JP" altLang="en-US" dirty="0"/>
              <a:t>なら、</a:t>
            </a:r>
            <a:r>
              <a:rPr lang="en-US" altLang="ja-JP" dirty="0" err="1"/>
              <a:t>xxxxxxxx</a:t>
            </a:r>
            <a:r>
              <a:rPr lang="en-US" altLang="ja-JP" dirty="0"/>
              <a:t>...</a:t>
            </a:r>
            <a:r>
              <a:rPr lang="en-US" altLang="ja-JP" dirty="0" err="1"/>
              <a:t>xxxxxxxx</a:t>
            </a:r>
            <a:r>
              <a:rPr lang="en-US" altLang="ja-JP" dirty="0"/>
              <a:t> </a:t>
            </a:r>
            <a:r>
              <a:rPr lang="ja-JP" altLang="en-US" dirty="0"/>
              <a:t>部分に繰り上がらないので簡単</a:t>
            </a:r>
            <a:endParaRPr lang="en-US" altLang="ja-JP" dirty="0"/>
          </a:p>
          <a:p>
            <a:pPr lvl="2"/>
            <a:r>
              <a:rPr lang="en-US" altLang="ja-JP" dirty="0"/>
              <a:t>R=1</a:t>
            </a:r>
            <a:r>
              <a:rPr lang="ja-JP" altLang="en-US" dirty="0"/>
              <a:t>なら、繰り上がりが生じるので、</a:t>
            </a:r>
            <a:r>
              <a:rPr lang="en-US" altLang="ja-JP" dirty="0" err="1"/>
              <a:t>xxxxxxxx</a:t>
            </a:r>
            <a:r>
              <a:rPr lang="en-US" altLang="ja-JP" dirty="0"/>
              <a:t>...xxxxxxxx+1 </a:t>
            </a:r>
            <a:r>
              <a:rPr lang="ja-JP" altLang="en-US" dirty="0"/>
              <a:t>の計算が必要</a:t>
            </a:r>
            <a:endParaRPr lang="en-US" altLang="ja-JP" dirty="0"/>
          </a:p>
          <a:p>
            <a:r>
              <a:rPr lang="en-US" altLang="ja-JP" dirty="0"/>
              <a:t>1xxxxxxxx...</a:t>
            </a:r>
            <a:r>
              <a:rPr lang="en-US" altLang="ja-JP" dirty="0" err="1"/>
              <a:t>xxxxxxxxRGS</a:t>
            </a:r>
            <a:endParaRPr lang="en-US" altLang="ja-JP" dirty="0"/>
          </a:p>
          <a:p>
            <a:pPr lvl="1"/>
            <a:r>
              <a:rPr lang="ja-JP" altLang="en-US" dirty="0"/>
              <a:t>正規化数で</a:t>
            </a:r>
            <a:r>
              <a:rPr lang="en-US" altLang="ja-JP" dirty="0"/>
              <a:t>LZA</a:t>
            </a:r>
            <a:r>
              <a:rPr lang="ja-JP" altLang="en-US" dirty="0"/>
              <a:t>に誤差がなかったパターン</a:t>
            </a:r>
            <a:endParaRPr lang="en-US" altLang="ja-JP" dirty="0"/>
          </a:p>
          <a:p>
            <a:pPr lvl="1"/>
            <a:r>
              <a:rPr lang="ja-JP" altLang="en-US" dirty="0"/>
              <a:t>丸めの方向によっては、</a:t>
            </a:r>
            <a:r>
              <a:rPr lang="en-US" altLang="ja-JP" dirty="0"/>
              <a:t>1xxxxxxxx...xxxxxxxx+1</a:t>
            </a:r>
            <a:r>
              <a:rPr lang="ja-JP" altLang="en-US" dirty="0"/>
              <a:t>が必要になる</a:t>
            </a:r>
            <a:endParaRPr lang="en-US" altLang="ja-JP" dirty="0"/>
          </a:p>
          <a:p>
            <a:r>
              <a:rPr lang="ja-JP" altLang="en-US" dirty="0"/>
              <a:t>結局、</a:t>
            </a:r>
            <a:r>
              <a:rPr lang="en-US" altLang="ja-JP" dirty="0"/>
              <a:t>LZA</a:t>
            </a:r>
            <a:r>
              <a:rPr lang="ja-JP" altLang="en-US" dirty="0"/>
              <a:t>の誤差によらず、</a:t>
            </a:r>
            <a:r>
              <a:rPr lang="en-US" altLang="ja-JP" dirty="0" err="1"/>
              <a:t>xxxxxxxx</a:t>
            </a:r>
            <a:r>
              <a:rPr lang="en-US" altLang="ja-JP" dirty="0"/>
              <a:t>...xxxxxxxx+1</a:t>
            </a:r>
            <a:r>
              <a:rPr lang="ja-JP" altLang="en-US" dirty="0"/>
              <a:t>を計算しておく必要があり、かつそれで十分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869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BCFC3D3-A726-FDC1-1601-33FA3218D64B}"/>
              </a:ext>
            </a:extLst>
          </p:cNvPr>
          <p:cNvCxnSpPr>
            <a:cxnSpLocks/>
            <a:stCxn id="57" idx="3"/>
            <a:endCxn id="57" idx="1"/>
          </p:cNvCxnSpPr>
          <p:nvPr/>
        </p:nvCxnSpPr>
        <p:spPr>
          <a:xfrm flipH="1">
            <a:off x="3070125" y="3597750"/>
            <a:ext cx="675000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F3A8EA7-0DBC-D125-7A0F-5FAF8E85A574}"/>
              </a:ext>
            </a:extLst>
          </p:cNvPr>
          <p:cNvCxnSpPr>
            <a:cxnSpLocks/>
            <a:stCxn id="47" idx="2"/>
            <a:endCxn id="47" idx="0"/>
          </p:cNvCxnSpPr>
          <p:nvPr/>
        </p:nvCxnSpPr>
        <p:spPr>
          <a:xfrm>
            <a:off x="2957132" y="4070250"/>
            <a:ext cx="1063125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B389DFE1-9230-00B7-96BC-0A9B04F3FBB8}"/>
              </a:ext>
            </a:extLst>
          </p:cNvPr>
          <p:cNvCxnSpPr>
            <a:cxnSpLocks/>
            <a:stCxn id="28" idx="3"/>
            <a:endCxn id="28" idx="1"/>
          </p:cNvCxnSpPr>
          <p:nvPr/>
        </p:nvCxnSpPr>
        <p:spPr>
          <a:xfrm flipH="1">
            <a:off x="876375" y="4340250"/>
            <a:ext cx="675000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C6767633-6138-D106-4B3A-E70F9360240D}"/>
              </a:ext>
            </a:extLst>
          </p:cNvPr>
          <p:cNvCxnSpPr>
            <a:stCxn id="5" idx="2"/>
            <a:endCxn id="5" idx="0"/>
          </p:cNvCxnSpPr>
          <p:nvPr/>
        </p:nvCxnSpPr>
        <p:spPr>
          <a:xfrm>
            <a:off x="792000" y="2889000"/>
            <a:ext cx="1063125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手操作入力 3">
            <a:extLst>
              <a:ext uri="{FF2B5EF4-FFF2-40B4-BE49-F238E27FC236}">
                <a16:creationId xmlns:a16="http://schemas.microsoft.com/office/drawing/2014/main" id="{54B9CDF0-A76A-4B47-D688-04885BC19FE3}"/>
              </a:ext>
            </a:extLst>
          </p:cNvPr>
          <p:cNvSpPr/>
          <p:nvPr/>
        </p:nvSpPr>
        <p:spPr>
          <a:xfrm rot="5400000" flipH="1">
            <a:off x="994500" y="1066500"/>
            <a:ext cx="1080000" cy="1485000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ja-JP" sz="1350" dirty="0"/>
              <a:t>N-bit shift</a:t>
            </a:r>
            <a:endParaRPr lang="ja-JP" altLang="en-US" sz="1350" dirty="0"/>
          </a:p>
        </p:txBody>
      </p:sp>
      <p:sp>
        <p:nvSpPr>
          <p:cNvPr id="5" name="フローチャート: 手操作入力 4">
            <a:extLst>
              <a:ext uri="{FF2B5EF4-FFF2-40B4-BE49-F238E27FC236}">
                <a16:creationId xmlns:a16="http://schemas.microsoft.com/office/drawing/2014/main" id="{8B39494A-5E11-F39B-D5DA-28338B707BFC}"/>
              </a:ext>
            </a:extLst>
          </p:cNvPr>
          <p:cNvSpPr/>
          <p:nvPr/>
        </p:nvSpPr>
        <p:spPr>
          <a:xfrm rot="5400000" flipH="1">
            <a:off x="1112625" y="2298375"/>
            <a:ext cx="540000" cy="1181250"/>
          </a:xfrm>
          <a:prstGeom prst="flowChartManualIn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ja-JP" sz="1350" dirty="0"/>
              <a:t>1-bit shift</a:t>
            </a:r>
            <a:endParaRPr lang="ja-JP" altLang="en-US" sz="1350" dirty="0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519D26E2-AD7E-BD72-978D-BE2C22054BA9}"/>
              </a:ext>
            </a:extLst>
          </p:cNvPr>
          <p:cNvCxnSpPr>
            <a:cxnSpLocks/>
          </p:cNvCxnSpPr>
          <p:nvPr/>
        </p:nvCxnSpPr>
        <p:spPr>
          <a:xfrm rot="5400000">
            <a:off x="538875" y="2602125"/>
            <a:ext cx="540000" cy="33750"/>
          </a:xfrm>
          <a:prstGeom prst="curvedConnector4">
            <a:avLst>
              <a:gd name="adj1" fmla="val 46875"/>
              <a:gd name="adj2" fmla="val 608000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8E9D1A8-418F-AA53-C61B-DB8A1081C088}"/>
              </a:ext>
            </a:extLst>
          </p:cNvPr>
          <p:cNvCxnSpPr>
            <a:cxnSpLocks/>
          </p:cNvCxnSpPr>
          <p:nvPr/>
        </p:nvCxnSpPr>
        <p:spPr>
          <a:xfrm>
            <a:off x="1332000" y="2349000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8DD9EBF-4193-162C-CA61-8596FC575D37}"/>
              </a:ext>
            </a:extLst>
          </p:cNvPr>
          <p:cNvCxnSpPr/>
          <p:nvPr/>
        </p:nvCxnSpPr>
        <p:spPr>
          <a:xfrm>
            <a:off x="1264500" y="2450250"/>
            <a:ext cx="135000" cy="67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E65FDC5-CA4C-58A9-50AC-BB1E51A78711}"/>
              </a:ext>
            </a:extLst>
          </p:cNvPr>
          <p:cNvSpPr/>
          <p:nvPr/>
        </p:nvSpPr>
        <p:spPr>
          <a:xfrm>
            <a:off x="1635750" y="3429000"/>
            <a:ext cx="641250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350" dirty="0"/>
              <a:t>round?</a:t>
            </a:r>
            <a:endParaRPr lang="ja-JP" altLang="en-US" sz="1350" dirty="0"/>
          </a:p>
        </p:txBody>
      </p:sp>
      <p:cxnSp>
        <p:nvCxnSpPr>
          <p:cNvPr id="23" name="コネクタ: 曲線 22">
            <a:extLst>
              <a:ext uri="{FF2B5EF4-FFF2-40B4-BE49-F238E27FC236}">
                <a16:creationId xmlns:a16="http://schemas.microsoft.com/office/drawing/2014/main" id="{1B16CEE1-C2DF-09BE-DA51-68CBF7830D13}"/>
              </a:ext>
            </a:extLst>
          </p:cNvPr>
          <p:cNvCxnSpPr>
            <a:stCxn id="5" idx="0"/>
            <a:endCxn id="21" idx="0"/>
          </p:cNvCxnSpPr>
          <p:nvPr/>
        </p:nvCxnSpPr>
        <p:spPr>
          <a:xfrm>
            <a:off x="1855125" y="2889000"/>
            <a:ext cx="101250" cy="5400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74E92B7-A62B-C11E-40DC-FCAE8AD1D014}"/>
              </a:ext>
            </a:extLst>
          </p:cNvPr>
          <p:cNvCxnSpPr>
            <a:cxnSpLocks/>
          </p:cNvCxnSpPr>
          <p:nvPr/>
        </p:nvCxnSpPr>
        <p:spPr>
          <a:xfrm>
            <a:off x="1703250" y="3159000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B36C44E-9A68-71DB-662D-604113EADA45}"/>
              </a:ext>
            </a:extLst>
          </p:cNvPr>
          <p:cNvSpPr/>
          <p:nvPr/>
        </p:nvSpPr>
        <p:spPr>
          <a:xfrm>
            <a:off x="792000" y="3429000"/>
            <a:ext cx="843750" cy="50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350" dirty="0"/>
              <a:t>+1</a:t>
            </a:r>
            <a:endParaRPr lang="ja-JP" altLang="en-US" sz="135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0D87C35-3DA5-3429-6A73-FF8782D6B3B4}"/>
              </a:ext>
            </a:extLst>
          </p:cNvPr>
          <p:cNvCxnSpPr>
            <a:cxnSpLocks/>
          </p:cNvCxnSpPr>
          <p:nvPr/>
        </p:nvCxnSpPr>
        <p:spPr>
          <a:xfrm>
            <a:off x="1230750" y="3159000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B48C3A5-6027-BD1B-EF50-4063CA4CA6A8}"/>
              </a:ext>
            </a:extLst>
          </p:cNvPr>
          <p:cNvCxnSpPr/>
          <p:nvPr/>
        </p:nvCxnSpPr>
        <p:spPr>
          <a:xfrm>
            <a:off x="1163250" y="3192750"/>
            <a:ext cx="135000" cy="67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フローチャート: 手作業 27">
            <a:extLst>
              <a:ext uri="{FF2B5EF4-FFF2-40B4-BE49-F238E27FC236}">
                <a16:creationId xmlns:a16="http://schemas.microsoft.com/office/drawing/2014/main" id="{A00DB528-913C-BBBB-0C87-DA59FB3B69B7}"/>
              </a:ext>
            </a:extLst>
          </p:cNvPr>
          <p:cNvSpPr/>
          <p:nvPr/>
        </p:nvSpPr>
        <p:spPr>
          <a:xfrm>
            <a:off x="792000" y="4205250"/>
            <a:ext cx="843750" cy="270000"/>
          </a:xfrm>
          <a:prstGeom prst="flowChartManualOperat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350" dirty="0"/>
              <a:t>SEL</a:t>
            </a:r>
            <a:endParaRPr lang="ja-JP" altLang="en-US" sz="135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844644B-90F7-39B4-3A42-A8FD06520E36}"/>
              </a:ext>
            </a:extLst>
          </p:cNvPr>
          <p:cNvCxnSpPr>
            <a:cxnSpLocks/>
          </p:cNvCxnSpPr>
          <p:nvPr/>
        </p:nvCxnSpPr>
        <p:spPr>
          <a:xfrm>
            <a:off x="1332000" y="3935250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20E2028-6E82-133C-6F33-92F1792AEDA9}"/>
              </a:ext>
            </a:extLst>
          </p:cNvPr>
          <p:cNvCxnSpPr/>
          <p:nvPr/>
        </p:nvCxnSpPr>
        <p:spPr>
          <a:xfrm>
            <a:off x="1264500" y="4036500"/>
            <a:ext cx="135000" cy="67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9C242B3A-C880-BEF3-4784-F0B29FDC21F4}"/>
              </a:ext>
            </a:extLst>
          </p:cNvPr>
          <p:cNvCxnSpPr>
            <a:cxnSpLocks/>
            <a:stCxn id="21" idx="2"/>
            <a:endCxn id="28" idx="3"/>
          </p:cNvCxnSpPr>
          <p:nvPr/>
        </p:nvCxnSpPr>
        <p:spPr>
          <a:xfrm rot="5400000">
            <a:off x="1433250" y="3817125"/>
            <a:ext cx="641250" cy="405000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F2E7ED7-5631-E6E9-62D8-F127240A6C7A}"/>
              </a:ext>
            </a:extLst>
          </p:cNvPr>
          <p:cNvCxnSpPr>
            <a:cxnSpLocks/>
          </p:cNvCxnSpPr>
          <p:nvPr/>
        </p:nvCxnSpPr>
        <p:spPr>
          <a:xfrm>
            <a:off x="1062000" y="4036500"/>
            <a:ext cx="0" cy="168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5CE60C2-FDF8-23CD-7310-2452E3E015B3}"/>
              </a:ext>
            </a:extLst>
          </p:cNvPr>
          <p:cNvCxnSpPr>
            <a:cxnSpLocks/>
          </p:cNvCxnSpPr>
          <p:nvPr/>
        </p:nvCxnSpPr>
        <p:spPr>
          <a:xfrm>
            <a:off x="994500" y="4070250"/>
            <a:ext cx="135000" cy="67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904C7A5-BF2D-1EE5-37DE-B4F2947C4003}"/>
              </a:ext>
            </a:extLst>
          </p:cNvPr>
          <p:cNvCxnSpPr/>
          <p:nvPr/>
        </p:nvCxnSpPr>
        <p:spPr>
          <a:xfrm flipH="1">
            <a:off x="657000" y="4036500"/>
            <a:ext cx="405000" cy="0"/>
          </a:xfrm>
          <a:prstGeom prst="line">
            <a:avLst/>
          </a:prstGeom>
          <a:ln cap="rnd"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537AB08-A40D-ECC4-D24D-058B9986BFDC}"/>
              </a:ext>
            </a:extLst>
          </p:cNvPr>
          <p:cNvCxnSpPr>
            <a:cxnSpLocks/>
          </p:cNvCxnSpPr>
          <p:nvPr/>
        </p:nvCxnSpPr>
        <p:spPr>
          <a:xfrm flipH="1">
            <a:off x="657000" y="3294000"/>
            <a:ext cx="573750" cy="0"/>
          </a:xfrm>
          <a:prstGeom prst="line">
            <a:avLst/>
          </a:prstGeom>
          <a:ln cap="rnd"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64BFCE1-D721-785D-E572-60F1071FA7F6}"/>
              </a:ext>
            </a:extLst>
          </p:cNvPr>
          <p:cNvCxnSpPr>
            <a:cxnSpLocks/>
          </p:cNvCxnSpPr>
          <p:nvPr/>
        </p:nvCxnSpPr>
        <p:spPr>
          <a:xfrm flipV="1">
            <a:off x="657000" y="3294000"/>
            <a:ext cx="0" cy="742500"/>
          </a:xfrm>
          <a:prstGeom prst="line">
            <a:avLst/>
          </a:prstGeom>
          <a:ln cap="rnd"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手操作入力 45">
            <a:extLst>
              <a:ext uri="{FF2B5EF4-FFF2-40B4-BE49-F238E27FC236}">
                <a16:creationId xmlns:a16="http://schemas.microsoft.com/office/drawing/2014/main" id="{B1532F46-9CAD-958F-0CDB-70F23ECA0E8A}"/>
              </a:ext>
            </a:extLst>
          </p:cNvPr>
          <p:cNvSpPr/>
          <p:nvPr/>
        </p:nvSpPr>
        <p:spPr>
          <a:xfrm rot="5400000" flipH="1">
            <a:off x="3154500" y="1066500"/>
            <a:ext cx="1080000" cy="1485000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ja-JP" sz="1350" dirty="0"/>
              <a:t>N-bit shift</a:t>
            </a:r>
            <a:endParaRPr lang="ja-JP" altLang="en-US" sz="1350" dirty="0"/>
          </a:p>
        </p:txBody>
      </p:sp>
      <p:sp>
        <p:nvSpPr>
          <p:cNvPr id="47" name="フローチャート: 手操作入力 46">
            <a:extLst>
              <a:ext uri="{FF2B5EF4-FFF2-40B4-BE49-F238E27FC236}">
                <a16:creationId xmlns:a16="http://schemas.microsoft.com/office/drawing/2014/main" id="{8FE6DA63-B2F8-C38C-F4E1-1EAC8E801DCE}"/>
              </a:ext>
            </a:extLst>
          </p:cNvPr>
          <p:cNvSpPr/>
          <p:nvPr/>
        </p:nvSpPr>
        <p:spPr>
          <a:xfrm rot="5400000" flipH="1">
            <a:off x="3412757" y="3479625"/>
            <a:ext cx="270000" cy="1181250"/>
          </a:xfrm>
          <a:prstGeom prst="flowChartManualInpu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ja-JP" sz="1350" dirty="0"/>
              <a:t>1-bit shift</a:t>
            </a:r>
            <a:endParaRPr lang="ja-JP" altLang="en-US" sz="1350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B5919E9-2CE0-B473-02CB-F6ABFEF6C0CA}"/>
              </a:ext>
            </a:extLst>
          </p:cNvPr>
          <p:cNvCxnSpPr>
            <a:cxnSpLocks/>
          </p:cNvCxnSpPr>
          <p:nvPr/>
        </p:nvCxnSpPr>
        <p:spPr>
          <a:xfrm>
            <a:off x="3492000" y="2349000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A08660AA-1FBC-3251-0680-54A254D8B23B}"/>
              </a:ext>
            </a:extLst>
          </p:cNvPr>
          <p:cNvCxnSpPr/>
          <p:nvPr/>
        </p:nvCxnSpPr>
        <p:spPr>
          <a:xfrm>
            <a:off x="3424500" y="2382750"/>
            <a:ext cx="135000" cy="67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6064C90-B6AE-0958-9610-F5329C687937}"/>
              </a:ext>
            </a:extLst>
          </p:cNvPr>
          <p:cNvSpPr/>
          <p:nvPr/>
        </p:nvSpPr>
        <p:spPr>
          <a:xfrm>
            <a:off x="3829500" y="2619000"/>
            <a:ext cx="641250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350" dirty="0"/>
              <a:t>round?</a:t>
            </a:r>
            <a:endParaRPr lang="ja-JP" altLang="en-US" sz="135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AFDDC0A-F55E-2541-6EA5-E21FEAD93F83}"/>
              </a:ext>
            </a:extLst>
          </p:cNvPr>
          <p:cNvCxnSpPr>
            <a:cxnSpLocks/>
          </p:cNvCxnSpPr>
          <p:nvPr/>
        </p:nvCxnSpPr>
        <p:spPr>
          <a:xfrm>
            <a:off x="4065750" y="2349000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FC327DB-D027-6301-A76C-0CB01951C345}"/>
              </a:ext>
            </a:extLst>
          </p:cNvPr>
          <p:cNvSpPr/>
          <p:nvPr/>
        </p:nvSpPr>
        <p:spPr>
          <a:xfrm>
            <a:off x="2985750" y="2619000"/>
            <a:ext cx="843750" cy="506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350" dirty="0"/>
              <a:t>+1</a:t>
            </a:r>
            <a:endParaRPr lang="ja-JP" altLang="en-US" sz="1350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E2B8EE4C-6950-89FD-D8C5-A31ECAED153A}"/>
              </a:ext>
            </a:extLst>
          </p:cNvPr>
          <p:cNvCxnSpPr>
            <a:cxnSpLocks/>
          </p:cNvCxnSpPr>
          <p:nvPr/>
        </p:nvCxnSpPr>
        <p:spPr>
          <a:xfrm>
            <a:off x="3492000" y="3125250"/>
            <a:ext cx="0" cy="337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フローチャート: 手作業 56">
            <a:extLst>
              <a:ext uri="{FF2B5EF4-FFF2-40B4-BE49-F238E27FC236}">
                <a16:creationId xmlns:a16="http://schemas.microsoft.com/office/drawing/2014/main" id="{94EBA518-8798-FF4C-2B6C-6B433A9882A3}"/>
              </a:ext>
            </a:extLst>
          </p:cNvPr>
          <p:cNvSpPr/>
          <p:nvPr/>
        </p:nvSpPr>
        <p:spPr>
          <a:xfrm>
            <a:off x="2985750" y="3462750"/>
            <a:ext cx="843750" cy="270000"/>
          </a:xfrm>
          <a:prstGeom prst="flowChartManualOperat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350" dirty="0"/>
              <a:t>SEL</a:t>
            </a:r>
            <a:endParaRPr lang="ja-JP" altLang="en-US" sz="1350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947B1FA-29ED-0514-6D96-509DEEC800F6}"/>
              </a:ext>
            </a:extLst>
          </p:cNvPr>
          <p:cNvCxnSpPr>
            <a:cxnSpLocks/>
          </p:cNvCxnSpPr>
          <p:nvPr/>
        </p:nvCxnSpPr>
        <p:spPr>
          <a:xfrm>
            <a:off x="3424500" y="3732750"/>
            <a:ext cx="0" cy="202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7996BBE-D0B4-8EE6-3216-E14C741B4EFA}"/>
              </a:ext>
            </a:extLst>
          </p:cNvPr>
          <p:cNvCxnSpPr/>
          <p:nvPr/>
        </p:nvCxnSpPr>
        <p:spPr>
          <a:xfrm>
            <a:off x="3357000" y="3766500"/>
            <a:ext cx="135000" cy="67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コネクタ: 曲線 59">
            <a:extLst>
              <a:ext uri="{FF2B5EF4-FFF2-40B4-BE49-F238E27FC236}">
                <a16:creationId xmlns:a16="http://schemas.microsoft.com/office/drawing/2014/main" id="{58F363E1-90C7-E723-B16E-892075BFD8FC}"/>
              </a:ext>
            </a:extLst>
          </p:cNvPr>
          <p:cNvCxnSpPr>
            <a:cxnSpLocks/>
            <a:stCxn id="84" idx="2"/>
            <a:endCxn id="57" idx="3"/>
          </p:cNvCxnSpPr>
          <p:nvPr/>
        </p:nvCxnSpPr>
        <p:spPr>
          <a:xfrm rot="5400000">
            <a:off x="3812625" y="3260250"/>
            <a:ext cx="270000" cy="405000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38A7B23-061D-5DBD-C066-4D9ADA6A493D}"/>
              </a:ext>
            </a:extLst>
          </p:cNvPr>
          <p:cNvCxnSpPr>
            <a:cxnSpLocks/>
          </p:cNvCxnSpPr>
          <p:nvPr/>
        </p:nvCxnSpPr>
        <p:spPr>
          <a:xfrm>
            <a:off x="3323250" y="3294000"/>
            <a:ext cx="0" cy="168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8E56BAF5-1726-DAE0-F28C-7504CCBD7574}"/>
              </a:ext>
            </a:extLst>
          </p:cNvPr>
          <p:cNvCxnSpPr>
            <a:cxnSpLocks/>
          </p:cNvCxnSpPr>
          <p:nvPr/>
        </p:nvCxnSpPr>
        <p:spPr>
          <a:xfrm>
            <a:off x="3255750" y="3327750"/>
            <a:ext cx="135000" cy="67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DE6F859-76A8-9AD7-850A-3E11D36BBDAB}"/>
              </a:ext>
            </a:extLst>
          </p:cNvPr>
          <p:cNvCxnSpPr/>
          <p:nvPr/>
        </p:nvCxnSpPr>
        <p:spPr>
          <a:xfrm flipH="1">
            <a:off x="2918250" y="3294000"/>
            <a:ext cx="405000" cy="0"/>
          </a:xfrm>
          <a:prstGeom prst="line">
            <a:avLst/>
          </a:prstGeom>
          <a:ln cap="rnd"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350C0AC-A2DA-B8D7-C74A-DD4A79C189F5}"/>
              </a:ext>
            </a:extLst>
          </p:cNvPr>
          <p:cNvCxnSpPr>
            <a:cxnSpLocks/>
          </p:cNvCxnSpPr>
          <p:nvPr/>
        </p:nvCxnSpPr>
        <p:spPr>
          <a:xfrm flipH="1">
            <a:off x="2918250" y="2484000"/>
            <a:ext cx="573750" cy="0"/>
          </a:xfrm>
          <a:prstGeom prst="line">
            <a:avLst/>
          </a:prstGeom>
          <a:ln cap="rnd"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C0A2B74A-603D-AEA9-69C8-58BECA3EDB7D}"/>
              </a:ext>
            </a:extLst>
          </p:cNvPr>
          <p:cNvCxnSpPr>
            <a:cxnSpLocks/>
          </p:cNvCxnSpPr>
          <p:nvPr/>
        </p:nvCxnSpPr>
        <p:spPr>
          <a:xfrm flipV="1">
            <a:off x="2918250" y="2484000"/>
            <a:ext cx="0" cy="810000"/>
          </a:xfrm>
          <a:prstGeom prst="line">
            <a:avLst/>
          </a:prstGeom>
          <a:ln cap="rnd"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506DE47-8872-FC85-36D2-7A7697954155}"/>
              </a:ext>
            </a:extLst>
          </p:cNvPr>
          <p:cNvCxnSpPr>
            <a:cxnSpLocks/>
          </p:cNvCxnSpPr>
          <p:nvPr/>
        </p:nvCxnSpPr>
        <p:spPr>
          <a:xfrm>
            <a:off x="3424500" y="3327750"/>
            <a:ext cx="135000" cy="67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コネクタ: 曲線 79">
            <a:extLst>
              <a:ext uri="{FF2B5EF4-FFF2-40B4-BE49-F238E27FC236}">
                <a16:creationId xmlns:a16="http://schemas.microsoft.com/office/drawing/2014/main" id="{982C2504-096C-AA3B-3F15-E4D1142FBBDB}"/>
              </a:ext>
            </a:extLst>
          </p:cNvPr>
          <p:cNvCxnSpPr>
            <a:cxnSpLocks/>
          </p:cNvCxnSpPr>
          <p:nvPr/>
        </p:nvCxnSpPr>
        <p:spPr>
          <a:xfrm rot="5400000">
            <a:off x="2108250" y="3192750"/>
            <a:ext cx="1721250" cy="33750"/>
          </a:xfrm>
          <a:prstGeom prst="curvedConnector4">
            <a:avLst>
              <a:gd name="adj1" fmla="val 4814"/>
              <a:gd name="adj2" fmla="val 608000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フローチャート: 手作業 83">
            <a:extLst>
              <a:ext uri="{FF2B5EF4-FFF2-40B4-BE49-F238E27FC236}">
                <a16:creationId xmlns:a16="http://schemas.microsoft.com/office/drawing/2014/main" id="{AE845D32-6EDB-7AAA-7BC2-6DC88C1F335E}"/>
              </a:ext>
            </a:extLst>
          </p:cNvPr>
          <p:cNvSpPr/>
          <p:nvPr/>
        </p:nvSpPr>
        <p:spPr>
          <a:xfrm>
            <a:off x="3829500" y="3057750"/>
            <a:ext cx="641250" cy="270000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350" dirty="0"/>
              <a:t>SEL</a:t>
            </a:r>
            <a:endParaRPr lang="ja-JP" altLang="en-US" sz="1350" dirty="0"/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CF31CD1A-6F1D-FC3D-DC7A-D93ECB159F7B}"/>
              </a:ext>
            </a:extLst>
          </p:cNvPr>
          <p:cNvCxnSpPr>
            <a:cxnSpLocks/>
          </p:cNvCxnSpPr>
          <p:nvPr/>
        </p:nvCxnSpPr>
        <p:spPr>
          <a:xfrm>
            <a:off x="4032000" y="2889000"/>
            <a:ext cx="0" cy="168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A580D10E-2D50-7B8A-779F-2DD309681A4C}"/>
              </a:ext>
            </a:extLst>
          </p:cNvPr>
          <p:cNvCxnSpPr>
            <a:cxnSpLocks/>
          </p:cNvCxnSpPr>
          <p:nvPr/>
        </p:nvCxnSpPr>
        <p:spPr>
          <a:xfrm>
            <a:off x="4268250" y="2889000"/>
            <a:ext cx="0" cy="168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114975B3-CA57-51A0-A1A5-3DEA625C5C77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2783250" y="3192750"/>
            <a:ext cx="1110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9189A4F-5A20-ADF2-6AEF-1B4195161174}"/>
              </a:ext>
            </a:extLst>
          </p:cNvPr>
          <p:cNvCxnSpPr/>
          <p:nvPr/>
        </p:nvCxnSpPr>
        <p:spPr>
          <a:xfrm>
            <a:off x="825750" y="4812750"/>
            <a:ext cx="1063125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CD448264-BC48-A731-1A05-6289D4DE239B}"/>
              </a:ext>
            </a:extLst>
          </p:cNvPr>
          <p:cNvSpPr txBox="1"/>
          <p:nvPr/>
        </p:nvSpPr>
        <p:spPr>
          <a:xfrm>
            <a:off x="1872000" y="4711501"/>
            <a:ext cx="2531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ファンアウトが多い信号</a:t>
            </a:r>
            <a:endParaRPr lang="en-US" altLang="ja-JP" sz="1350" dirty="0"/>
          </a:p>
          <a:p>
            <a:r>
              <a:rPr lang="ja-JP" altLang="en-US" sz="1350" dirty="0"/>
              <a:t>（配るのに時間がかかる）</a:t>
            </a: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296DAAD7-1929-90AA-A456-15015728FC8F}"/>
              </a:ext>
            </a:extLst>
          </p:cNvPr>
          <p:cNvCxnSpPr>
            <a:cxnSpLocks/>
          </p:cNvCxnSpPr>
          <p:nvPr/>
        </p:nvCxnSpPr>
        <p:spPr>
          <a:xfrm>
            <a:off x="3424500" y="4205250"/>
            <a:ext cx="0" cy="202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7B2AD044-7366-AC85-48FB-A74C6E8CFA61}"/>
              </a:ext>
            </a:extLst>
          </p:cNvPr>
          <p:cNvCxnSpPr/>
          <p:nvPr/>
        </p:nvCxnSpPr>
        <p:spPr>
          <a:xfrm>
            <a:off x="3357000" y="4239000"/>
            <a:ext cx="135000" cy="67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AA434A24-3696-0A8D-303E-3DDFED50F269}"/>
              </a:ext>
            </a:extLst>
          </p:cNvPr>
          <p:cNvCxnSpPr>
            <a:cxnSpLocks/>
          </p:cNvCxnSpPr>
          <p:nvPr/>
        </p:nvCxnSpPr>
        <p:spPr>
          <a:xfrm>
            <a:off x="1197000" y="4475250"/>
            <a:ext cx="0" cy="202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4CEB464-34CB-06AE-6E5A-1453FF14D09B}"/>
              </a:ext>
            </a:extLst>
          </p:cNvPr>
          <p:cNvCxnSpPr/>
          <p:nvPr/>
        </p:nvCxnSpPr>
        <p:spPr>
          <a:xfrm>
            <a:off x="1129500" y="4509000"/>
            <a:ext cx="135000" cy="67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1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D1D1CAE0-60C9-F141-BAF3-C5F5D82C7F89}"/>
              </a:ext>
            </a:extLst>
          </p:cNvPr>
          <p:cNvSpPr/>
          <p:nvPr/>
        </p:nvSpPr>
        <p:spPr bwMode="auto">
          <a:xfrm>
            <a:off x="6462021" y="818971"/>
            <a:ext cx="990010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251952" y="188965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>
            <a:cxnSpLocks/>
            <a:stCxn id="88" idx="2"/>
            <a:endCxn id="3" idx="0"/>
          </p:cNvCxnSpPr>
          <p:nvPr/>
        </p:nvCxnSpPr>
        <p:spPr bwMode="auto">
          <a:xfrm>
            <a:off x="971960" y="548969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4FD6C5-B380-D890-A6F5-41932D177190}"/>
              </a:ext>
            </a:extLst>
          </p:cNvPr>
          <p:cNvSpPr/>
          <p:nvPr/>
        </p:nvSpPr>
        <p:spPr bwMode="auto">
          <a:xfrm>
            <a:off x="251952" y="1628981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7C3E5D9-0862-8468-B368-C315E0329A43}"/>
              </a:ext>
            </a:extLst>
          </p:cNvPr>
          <p:cNvCxnSpPr>
            <a:cxnSpLocks/>
          </p:cNvCxnSpPr>
          <p:nvPr/>
        </p:nvCxnSpPr>
        <p:spPr bwMode="auto">
          <a:xfrm flipH="1">
            <a:off x="971960" y="638970"/>
            <a:ext cx="1080012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F396783-C546-CE94-11BA-B8A8C18B889A}"/>
              </a:ext>
            </a:extLst>
          </p:cNvPr>
          <p:cNvCxnSpPr>
            <a:cxnSpLocks/>
          </p:cNvCxnSpPr>
          <p:nvPr/>
        </p:nvCxnSpPr>
        <p:spPr bwMode="auto">
          <a:xfrm>
            <a:off x="2051972" y="638970"/>
            <a:ext cx="0" cy="1170012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4C9217A-E541-E9CB-9EF2-2BCB87D0D0B0}"/>
              </a:ext>
            </a:extLst>
          </p:cNvPr>
          <p:cNvCxnSpPr>
            <a:cxnSpLocks/>
            <a:endCxn id="3" idx="3"/>
          </p:cNvCxnSpPr>
          <p:nvPr/>
        </p:nvCxnSpPr>
        <p:spPr bwMode="auto">
          <a:xfrm flipH="1">
            <a:off x="1691968" y="1808983"/>
            <a:ext cx="36000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522AF64F-C870-FA7E-64A5-34E248C79D4B}"/>
              </a:ext>
            </a:extLst>
          </p:cNvPr>
          <p:cNvSpPr/>
          <p:nvPr/>
        </p:nvSpPr>
        <p:spPr bwMode="auto">
          <a:xfrm flipV="1">
            <a:off x="1871970" y="818972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3405288-9156-3F3A-AA7C-5DCC243CE0DE}"/>
              </a:ext>
            </a:extLst>
          </p:cNvPr>
          <p:cNvSpPr/>
          <p:nvPr/>
        </p:nvSpPr>
        <p:spPr bwMode="auto">
          <a:xfrm flipV="1">
            <a:off x="1871970" y="1088974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578BD7CA-BC96-3810-C325-F380675257EB}"/>
              </a:ext>
            </a:extLst>
          </p:cNvPr>
          <p:cNvSpPr/>
          <p:nvPr/>
        </p:nvSpPr>
        <p:spPr bwMode="auto">
          <a:xfrm flipV="1">
            <a:off x="1871970" y="135897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203AD1C-41C1-192F-F796-F3B4FDAFFB76}"/>
              </a:ext>
            </a:extLst>
          </p:cNvPr>
          <p:cNvSpPr/>
          <p:nvPr/>
        </p:nvSpPr>
        <p:spPr bwMode="auto">
          <a:xfrm>
            <a:off x="701957" y="3248998"/>
            <a:ext cx="990011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86E46C5-1886-3288-91C5-94CEA3D166C4}"/>
              </a:ext>
            </a:extLst>
          </p:cNvPr>
          <p:cNvCxnSpPr>
            <a:cxnSpLocks/>
          </p:cNvCxnSpPr>
          <p:nvPr/>
        </p:nvCxnSpPr>
        <p:spPr bwMode="auto">
          <a:xfrm>
            <a:off x="971960" y="1988985"/>
            <a:ext cx="0" cy="12600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3895D61-56C1-F816-369D-B4A33F438658}"/>
              </a:ext>
            </a:extLst>
          </p:cNvPr>
          <p:cNvCxnSpPr>
            <a:cxnSpLocks/>
          </p:cNvCxnSpPr>
          <p:nvPr/>
        </p:nvCxnSpPr>
        <p:spPr bwMode="auto">
          <a:xfrm flipH="1">
            <a:off x="971960" y="2168987"/>
            <a:ext cx="450005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3D5249A-4F32-380E-5382-B38D3A0C2DFC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168987"/>
            <a:ext cx="0" cy="10800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355A9B-FF55-9B36-3E84-F51F61A96B92}"/>
              </a:ext>
            </a:extLst>
          </p:cNvPr>
          <p:cNvSpPr/>
          <p:nvPr/>
        </p:nvSpPr>
        <p:spPr bwMode="auto">
          <a:xfrm>
            <a:off x="1151962" y="2348988"/>
            <a:ext cx="54000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061F908-15EF-DFED-DFD1-3F9DEB7F0458}"/>
              </a:ext>
            </a:extLst>
          </p:cNvPr>
          <p:cNvSpPr/>
          <p:nvPr/>
        </p:nvSpPr>
        <p:spPr bwMode="auto">
          <a:xfrm>
            <a:off x="3221985" y="2348987"/>
            <a:ext cx="990010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9900599-8A19-148E-39A4-F32631DC012D}"/>
              </a:ext>
            </a:extLst>
          </p:cNvPr>
          <p:cNvCxnSpPr>
            <a:cxnSpLocks/>
          </p:cNvCxnSpPr>
          <p:nvPr/>
        </p:nvCxnSpPr>
        <p:spPr bwMode="auto">
          <a:xfrm>
            <a:off x="3491988" y="1988984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1540CB4-9741-0F19-1554-9AE074A02740}"/>
              </a:ext>
            </a:extLst>
          </p:cNvPr>
          <p:cNvCxnSpPr>
            <a:cxnSpLocks/>
          </p:cNvCxnSpPr>
          <p:nvPr/>
        </p:nvCxnSpPr>
        <p:spPr bwMode="auto">
          <a:xfrm flipH="1">
            <a:off x="3491988" y="2168986"/>
            <a:ext cx="1170013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EC2C827-3A60-6F81-8361-52B6B38EAA84}"/>
              </a:ext>
            </a:extLst>
          </p:cNvPr>
          <p:cNvCxnSpPr>
            <a:cxnSpLocks/>
          </p:cNvCxnSpPr>
          <p:nvPr/>
        </p:nvCxnSpPr>
        <p:spPr bwMode="auto">
          <a:xfrm>
            <a:off x="4662001" y="2168986"/>
            <a:ext cx="0" cy="270003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CD7D244-1037-59D3-44DB-CA0C0744D1E2}"/>
              </a:ext>
            </a:extLst>
          </p:cNvPr>
          <p:cNvSpPr/>
          <p:nvPr/>
        </p:nvSpPr>
        <p:spPr bwMode="auto">
          <a:xfrm>
            <a:off x="4391998" y="2348987"/>
            <a:ext cx="540006" cy="81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F0214F2-DB38-D7D3-4BB5-B2A6486F792C}"/>
              </a:ext>
            </a:extLst>
          </p:cNvPr>
          <p:cNvCxnSpPr>
            <a:cxnSpLocks/>
          </p:cNvCxnSpPr>
          <p:nvPr/>
        </p:nvCxnSpPr>
        <p:spPr bwMode="auto">
          <a:xfrm>
            <a:off x="2951982" y="1988984"/>
            <a:ext cx="0" cy="27000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E02D52C-A9CA-32CE-663A-A3EBB412BD60}"/>
              </a:ext>
            </a:extLst>
          </p:cNvPr>
          <p:cNvSpPr/>
          <p:nvPr/>
        </p:nvSpPr>
        <p:spPr bwMode="auto">
          <a:xfrm>
            <a:off x="2771980" y="4689014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2:1 MUX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B9BC65-3126-3398-7240-FBC968F8E64F}"/>
              </a:ext>
            </a:extLst>
          </p:cNvPr>
          <p:cNvCxnSpPr>
            <a:cxnSpLocks/>
            <a:endCxn id="57" idx="3"/>
          </p:cNvCxnSpPr>
          <p:nvPr/>
        </p:nvCxnSpPr>
        <p:spPr bwMode="auto">
          <a:xfrm flipH="1">
            <a:off x="4211996" y="4869016"/>
            <a:ext cx="45000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AFF312CA-9340-F633-E176-B453C9BFAC0C}"/>
              </a:ext>
            </a:extLst>
          </p:cNvPr>
          <p:cNvSpPr/>
          <p:nvPr/>
        </p:nvSpPr>
        <p:spPr bwMode="auto">
          <a:xfrm flipV="1">
            <a:off x="4481999" y="3338999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二等辺三角形 59">
            <a:extLst>
              <a:ext uri="{FF2B5EF4-FFF2-40B4-BE49-F238E27FC236}">
                <a16:creationId xmlns:a16="http://schemas.microsoft.com/office/drawing/2014/main" id="{3AAE8305-F134-6684-41D3-7BEBC96DC631}"/>
              </a:ext>
            </a:extLst>
          </p:cNvPr>
          <p:cNvSpPr/>
          <p:nvPr/>
        </p:nvSpPr>
        <p:spPr bwMode="auto">
          <a:xfrm flipV="1">
            <a:off x="4481998" y="3609001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37E7FB90-9964-6EB5-CE90-0F24E8EAB39F}"/>
              </a:ext>
            </a:extLst>
          </p:cNvPr>
          <p:cNvSpPr/>
          <p:nvPr/>
        </p:nvSpPr>
        <p:spPr bwMode="auto">
          <a:xfrm flipV="1">
            <a:off x="4481999" y="387900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4DD8599-40B8-9E0E-079D-8034A25ADFF3}"/>
              </a:ext>
            </a:extLst>
          </p:cNvPr>
          <p:cNvCxnSpPr>
            <a:cxnSpLocks/>
            <a:endCxn id="57" idx="0"/>
          </p:cNvCxnSpPr>
          <p:nvPr/>
        </p:nvCxnSpPr>
        <p:spPr bwMode="auto">
          <a:xfrm>
            <a:off x="3491988" y="450901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D903359-3CD2-2BBF-4827-9268097EA304}"/>
              </a:ext>
            </a:extLst>
          </p:cNvPr>
          <p:cNvCxnSpPr>
            <a:cxnSpLocks/>
          </p:cNvCxnSpPr>
          <p:nvPr/>
        </p:nvCxnSpPr>
        <p:spPr bwMode="auto">
          <a:xfrm>
            <a:off x="971960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BAB70D2-2BF6-D819-B5A1-58CD7301A220}"/>
              </a:ext>
            </a:extLst>
          </p:cNvPr>
          <p:cNvSpPr/>
          <p:nvPr/>
        </p:nvSpPr>
        <p:spPr bwMode="auto">
          <a:xfrm>
            <a:off x="2771980" y="188964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63232812-4B42-EA8B-5963-909268B95CC1}"/>
              </a:ext>
            </a:extLst>
          </p:cNvPr>
          <p:cNvCxnSpPr>
            <a:cxnSpLocks/>
            <a:stCxn id="136" idx="2"/>
            <a:endCxn id="138" idx="0"/>
          </p:cNvCxnSpPr>
          <p:nvPr/>
        </p:nvCxnSpPr>
        <p:spPr bwMode="auto">
          <a:xfrm>
            <a:off x="3491988" y="548968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4581811B-3587-E76A-2144-FE4442F86C55}"/>
              </a:ext>
            </a:extLst>
          </p:cNvPr>
          <p:cNvSpPr/>
          <p:nvPr/>
        </p:nvSpPr>
        <p:spPr bwMode="auto">
          <a:xfrm>
            <a:off x="2771980" y="1628980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AAFBAFFF-9D96-4253-BDF1-4BD440CFA4F2}"/>
              </a:ext>
            </a:extLst>
          </p:cNvPr>
          <p:cNvCxnSpPr>
            <a:cxnSpLocks/>
          </p:cNvCxnSpPr>
          <p:nvPr/>
        </p:nvCxnSpPr>
        <p:spPr bwMode="auto">
          <a:xfrm flipH="1">
            <a:off x="3491988" y="638969"/>
            <a:ext cx="1080012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7E369B41-BA19-7256-6E2A-CCAD1B2D4745}"/>
              </a:ext>
            </a:extLst>
          </p:cNvPr>
          <p:cNvCxnSpPr>
            <a:cxnSpLocks/>
          </p:cNvCxnSpPr>
          <p:nvPr/>
        </p:nvCxnSpPr>
        <p:spPr bwMode="auto">
          <a:xfrm>
            <a:off x="4572000" y="638969"/>
            <a:ext cx="0" cy="1170012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BC82003D-F69B-D2EF-925F-33838770870F}"/>
              </a:ext>
            </a:extLst>
          </p:cNvPr>
          <p:cNvCxnSpPr>
            <a:cxnSpLocks/>
            <a:endCxn id="138" idx="3"/>
          </p:cNvCxnSpPr>
          <p:nvPr/>
        </p:nvCxnSpPr>
        <p:spPr bwMode="auto">
          <a:xfrm flipH="1">
            <a:off x="4211996" y="1808982"/>
            <a:ext cx="36000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3" name="二等辺三角形 142">
            <a:extLst>
              <a:ext uri="{FF2B5EF4-FFF2-40B4-BE49-F238E27FC236}">
                <a16:creationId xmlns:a16="http://schemas.microsoft.com/office/drawing/2014/main" id="{0E4A22CA-37E8-37D7-B437-D4E1FF030536}"/>
              </a:ext>
            </a:extLst>
          </p:cNvPr>
          <p:cNvSpPr/>
          <p:nvPr/>
        </p:nvSpPr>
        <p:spPr bwMode="auto">
          <a:xfrm flipV="1">
            <a:off x="4391998" y="818971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4" name="二等辺三角形 143">
            <a:extLst>
              <a:ext uri="{FF2B5EF4-FFF2-40B4-BE49-F238E27FC236}">
                <a16:creationId xmlns:a16="http://schemas.microsoft.com/office/drawing/2014/main" id="{FD274A2C-2F41-4F25-BE92-136991B0FAE3}"/>
              </a:ext>
            </a:extLst>
          </p:cNvPr>
          <p:cNvSpPr/>
          <p:nvPr/>
        </p:nvSpPr>
        <p:spPr bwMode="auto">
          <a:xfrm flipV="1">
            <a:off x="4391998" y="1088973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5" name="二等辺三角形 144">
            <a:extLst>
              <a:ext uri="{FF2B5EF4-FFF2-40B4-BE49-F238E27FC236}">
                <a16:creationId xmlns:a16="http://schemas.microsoft.com/office/drawing/2014/main" id="{FACD0779-F799-C667-47A1-39502CE2970B}"/>
              </a:ext>
            </a:extLst>
          </p:cNvPr>
          <p:cNvSpPr/>
          <p:nvPr/>
        </p:nvSpPr>
        <p:spPr bwMode="auto">
          <a:xfrm flipV="1">
            <a:off x="4391998" y="1358976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55AF9607-DA39-1EC0-4E49-ACF73B0C131B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049018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BC8CA513-34C7-88A4-F17A-B390BC362F33}"/>
              </a:ext>
            </a:extLst>
          </p:cNvPr>
          <p:cNvSpPr/>
          <p:nvPr/>
        </p:nvSpPr>
        <p:spPr bwMode="auto">
          <a:xfrm>
            <a:off x="6012016" y="188964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186C778E-5F62-3345-4E75-83E1014DABDB}"/>
              </a:ext>
            </a:extLst>
          </p:cNvPr>
          <p:cNvCxnSpPr>
            <a:cxnSpLocks/>
            <a:stCxn id="164" idx="2"/>
          </p:cNvCxnSpPr>
          <p:nvPr/>
        </p:nvCxnSpPr>
        <p:spPr bwMode="auto">
          <a:xfrm>
            <a:off x="6732024" y="548968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7F35C64-A853-7B6A-98AF-A08742491BC4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2024" y="638970"/>
            <a:ext cx="1170013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0DD53CAF-D520-7FE0-8BB3-996B4D60B451}"/>
              </a:ext>
            </a:extLst>
          </p:cNvPr>
          <p:cNvCxnSpPr>
            <a:cxnSpLocks/>
          </p:cNvCxnSpPr>
          <p:nvPr/>
        </p:nvCxnSpPr>
        <p:spPr bwMode="auto">
          <a:xfrm>
            <a:off x="7902037" y="638970"/>
            <a:ext cx="0" cy="270003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0B14940E-B0D9-0810-6C4B-70B2ACBDECD5}"/>
              </a:ext>
            </a:extLst>
          </p:cNvPr>
          <p:cNvSpPr/>
          <p:nvPr/>
        </p:nvSpPr>
        <p:spPr bwMode="auto">
          <a:xfrm>
            <a:off x="7632034" y="818971"/>
            <a:ext cx="540006" cy="81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9C2621DD-A0CF-99E6-5036-603CB8BCB2C4}"/>
              </a:ext>
            </a:extLst>
          </p:cNvPr>
          <p:cNvCxnSpPr>
            <a:cxnSpLocks/>
          </p:cNvCxnSpPr>
          <p:nvPr/>
        </p:nvCxnSpPr>
        <p:spPr bwMode="auto">
          <a:xfrm>
            <a:off x="6282019" y="548968"/>
            <a:ext cx="0" cy="261002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4CB5FAAF-9669-18A4-B40D-37618B26B6DE}"/>
              </a:ext>
            </a:extLst>
          </p:cNvPr>
          <p:cNvCxnSpPr>
            <a:cxnSpLocks/>
          </p:cNvCxnSpPr>
          <p:nvPr/>
        </p:nvCxnSpPr>
        <p:spPr bwMode="auto">
          <a:xfrm>
            <a:off x="6732024" y="297899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746C5F72-99D4-E40C-FD80-3051281123D5}"/>
              </a:ext>
            </a:extLst>
          </p:cNvPr>
          <p:cNvSpPr/>
          <p:nvPr/>
        </p:nvSpPr>
        <p:spPr bwMode="auto">
          <a:xfrm>
            <a:off x="6102017" y="3158997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2:1 MUX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4" name="二等辺三角形 183">
            <a:extLst>
              <a:ext uri="{FF2B5EF4-FFF2-40B4-BE49-F238E27FC236}">
                <a16:creationId xmlns:a16="http://schemas.microsoft.com/office/drawing/2014/main" id="{E055E2DC-D7A8-ED0A-FC28-CA32ADF5552B}"/>
              </a:ext>
            </a:extLst>
          </p:cNvPr>
          <p:cNvSpPr/>
          <p:nvPr/>
        </p:nvSpPr>
        <p:spPr bwMode="auto">
          <a:xfrm flipV="1">
            <a:off x="7722035" y="1808982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5" name="二等辺三角形 184">
            <a:extLst>
              <a:ext uri="{FF2B5EF4-FFF2-40B4-BE49-F238E27FC236}">
                <a16:creationId xmlns:a16="http://schemas.microsoft.com/office/drawing/2014/main" id="{C811CA37-4433-109D-9732-91A67D646D7A}"/>
              </a:ext>
            </a:extLst>
          </p:cNvPr>
          <p:cNvSpPr/>
          <p:nvPr/>
        </p:nvSpPr>
        <p:spPr bwMode="auto">
          <a:xfrm flipV="1">
            <a:off x="7722034" y="2078984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6" name="二等辺三角形 185">
            <a:extLst>
              <a:ext uri="{FF2B5EF4-FFF2-40B4-BE49-F238E27FC236}">
                <a16:creationId xmlns:a16="http://schemas.microsoft.com/office/drawing/2014/main" id="{194A307B-C1FB-F829-DF4D-907018429574}"/>
              </a:ext>
            </a:extLst>
          </p:cNvPr>
          <p:cNvSpPr/>
          <p:nvPr/>
        </p:nvSpPr>
        <p:spPr bwMode="auto">
          <a:xfrm flipV="1">
            <a:off x="7722035" y="2348988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3A569C01-3ECF-36F8-C9B1-ABF0E764EA67}"/>
              </a:ext>
            </a:extLst>
          </p:cNvPr>
          <p:cNvCxnSpPr>
            <a:cxnSpLocks/>
          </p:cNvCxnSpPr>
          <p:nvPr/>
        </p:nvCxnSpPr>
        <p:spPr bwMode="auto">
          <a:xfrm flipH="1">
            <a:off x="7542033" y="3338999"/>
            <a:ext cx="36000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7DA7A0AF-4F3D-5E51-F485-1BE8965A6B02}"/>
              </a:ext>
            </a:extLst>
          </p:cNvPr>
          <p:cNvCxnSpPr>
            <a:cxnSpLocks/>
          </p:cNvCxnSpPr>
          <p:nvPr/>
        </p:nvCxnSpPr>
        <p:spPr bwMode="auto">
          <a:xfrm flipH="1">
            <a:off x="5742013" y="638969"/>
            <a:ext cx="540006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ACB75FA6-F8EE-0C10-C3DB-E7FA74CDC0EF}"/>
              </a:ext>
            </a:extLst>
          </p:cNvPr>
          <p:cNvCxnSpPr>
            <a:cxnSpLocks/>
          </p:cNvCxnSpPr>
          <p:nvPr/>
        </p:nvCxnSpPr>
        <p:spPr bwMode="auto">
          <a:xfrm>
            <a:off x="5742013" y="638969"/>
            <a:ext cx="0" cy="3240036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2FD4A828-A23C-5206-7748-4E0D8CF9556C}"/>
              </a:ext>
            </a:extLst>
          </p:cNvPr>
          <p:cNvCxnSpPr>
            <a:cxnSpLocks/>
          </p:cNvCxnSpPr>
          <p:nvPr/>
        </p:nvCxnSpPr>
        <p:spPr bwMode="auto">
          <a:xfrm>
            <a:off x="5742013" y="3879005"/>
            <a:ext cx="36000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3" name="二等辺三角形 192">
            <a:extLst>
              <a:ext uri="{FF2B5EF4-FFF2-40B4-BE49-F238E27FC236}">
                <a16:creationId xmlns:a16="http://schemas.microsoft.com/office/drawing/2014/main" id="{372457BC-6D15-D5AA-F8FF-43192AF51FF6}"/>
              </a:ext>
            </a:extLst>
          </p:cNvPr>
          <p:cNvSpPr/>
          <p:nvPr/>
        </p:nvSpPr>
        <p:spPr bwMode="auto">
          <a:xfrm flipV="1">
            <a:off x="5562011" y="818971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4" name="二等辺三角形 193">
            <a:extLst>
              <a:ext uri="{FF2B5EF4-FFF2-40B4-BE49-F238E27FC236}">
                <a16:creationId xmlns:a16="http://schemas.microsoft.com/office/drawing/2014/main" id="{AFF4F68E-7F8D-99C8-BE64-F8369FB4656C}"/>
              </a:ext>
            </a:extLst>
          </p:cNvPr>
          <p:cNvSpPr/>
          <p:nvPr/>
        </p:nvSpPr>
        <p:spPr bwMode="auto">
          <a:xfrm flipV="1">
            <a:off x="5562011" y="1088973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5" name="二等辺三角形 194">
            <a:extLst>
              <a:ext uri="{FF2B5EF4-FFF2-40B4-BE49-F238E27FC236}">
                <a16:creationId xmlns:a16="http://schemas.microsoft.com/office/drawing/2014/main" id="{1BB12535-9D18-501D-4175-1200B90F0025}"/>
              </a:ext>
            </a:extLst>
          </p:cNvPr>
          <p:cNvSpPr/>
          <p:nvPr/>
        </p:nvSpPr>
        <p:spPr bwMode="auto">
          <a:xfrm flipV="1">
            <a:off x="5562011" y="1358976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D9C07406-A19A-5AA5-0F0C-A234A119CBEB}"/>
              </a:ext>
            </a:extLst>
          </p:cNvPr>
          <p:cNvSpPr/>
          <p:nvPr/>
        </p:nvSpPr>
        <p:spPr bwMode="auto">
          <a:xfrm>
            <a:off x="6102017" y="3699003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05DC1C80-84A7-A852-E0AF-A7308EA1F1B9}"/>
              </a:ext>
            </a:extLst>
          </p:cNvPr>
          <p:cNvCxnSpPr>
            <a:cxnSpLocks/>
          </p:cNvCxnSpPr>
          <p:nvPr/>
        </p:nvCxnSpPr>
        <p:spPr bwMode="auto">
          <a:xfrm>
            <a:off x="6732024" y="3519001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6892890D-DF5C-EA6C-F7E0-314AB0E000E1}"/>
              </a:ext>
            </a:extLst>
          </p:cNvPr>
          <p:cNvCxnSpPr>
            <a:cxnSpLocks/>
          </p:cNvCxnSpPr>
          <p:nvPr/>
        </p:nvCxnSpPr>
        <p:spPr bwMode="auto">
          <a:xfrm>
            <a:off x="6732024" y="4059007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98632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絶対値を取る工夫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6722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絶対値を取る工夫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sz="1800" dirty="0"/>
              <a:t>FP</a:t>
            </a:r>
            <a:r>
              <a:rPr lang="ja-JP" altLang="en-US" sz="1800" dirty="0"/>
              <a:t> では計算結果の仮数から絶対値を取る必要がある</a:t>
            </a:r>
            <a:endParaRPr lang="en-US" altLang="ja-JP" sz="1800" dirty="0"/>
          </a:p>
          <a:p>
            <a:pPr lvl="1"/>
            <a:r>
              <a:rPr lang="ja-JP" altLang="en-US" sz="1800" dirty="0"/>
              <a:t>減算の場合は必要に応じて符号反転を行う</a:t>
            </a:r>
            <a:endParaRPr lang="en-US" altLang="ja-JP" sz="1800" dirty="0"/>
          </a:p>
          <a:p>
            <a:pPr lvl="1"/>
            <a:r>
              <a:rPr lang="ja-JP" altLang="en-US" sz="1800" dirty="0"/>
              <a:t>符号をみて </a:t>
            </a:r>
            <a:r>
              <a:rPr lang="en-US" altLang="ja-JP" sz="1800" dirty="0"/>
              <a:t>+1 or </a:t>
            </a:r>
            <a:r>
              <a:rPr lang="ja-JP" altLang="en-US" sz="1800" dirty="0"/>
              <a:t>ビット反転で実現</a:t>
            </a:r>
            <a:endParaRPr lang="en-US" altLang="ja-JP" sz="1800" dirty="0"/>
          </a:p>
          <a:p>
            <a:r>
              <a:rPr kumimoji="1" lang="en-US" altLang="ja-JP" sz="1800" dirty="0"/>
              <a:t>|A-B|: A+~B </a:t>
            </a:r>
            <a:r>
              <a:rPr kumimoji="1" lang="ja-JP" altLang="en-US" sz="1800" dirty="0"/>
              <a:t>を計算して，</a:t>
            </a:r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結果が正なら結果に </a:t>
            </a:r>
            <a:r>
              <a:rPr kumimoji="1" lang="en-US" altLang="ja-JP" sz="1800" dirty="0">
                <a:solidFill>
                  <a:schemeClr val="accent5"/>
                </a:solidFill>
              </a:rPr>
              <a:t>+1:</a:t>
            </a:r>
          </a:p>
          <a:p>
            <a:pPr lvl="2"/>
            <a:r>
              <a:rPr kumimoji="1" lang="en-US" altLang="ja-JP" sz="1800" dirty="0"/>
              <a:t> (A+~B)+1 = A-B-1+1 = A-B</a:t>
            </a:r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結果が負なら結果をビット反転</a:t>
            </a:r>
            <a:r>
              <a:rPr kumimoji="1" lang="en-US" altLang="ja-JP" sz="1800" dirty="0">
                <a:solidFill>
                  <a:schemeClr val="accent5"/>
                </a:solidFill>
              </a:rPr>
              <a:t>:   	</a:t>
            </a:r>
          </a:p>
          <a:p>
            <a:pPr lvl="2"/>
            <a:r>
              <a:rPr kumimoji="1" lang="en-US" altLang="ja-JP" sz="1800" dirty="0"/>
              <a:t>~(A+~B) = -(A+~B)-1 = -A-~B-1 = -A+B</a:t>
            </a:r>
            <a:br>
              <a:rPr kumimoji="1" lang="en-US" altLang="ja-JP" sz="1800" dirty="0"/>
            </a:br>
            <a:endParaRPr kumimoji="1" lang="en-US" altLang="ja-JP" sz="1800" dirty="0"/>
          </a:p>
          <a:p>
            <a:pPr lvl="1"/>
            <a:r>
              <a:rPr lang="ja-JP" altLang="en-US" sz="1800" dirty="0"/>
              <a:t>備考：</a:t>
            </a:r>
            <a:r>
              <a:rPr kumimoji="1" lang="en-US" altLang="ja-JP" sz="1800" dirty="0"/>
              <a:t>-B=~B+1 </a:t>
            </a:r>
            <a:r>
              <a:rPr kumimoji="1" lang="ja-JP" altLang="en-US" sz="1800" dirty="0"/>
              <a:t>→</a:t>
            </a:r>
            <a:r>
              <a:rPr kumimoji="1" lang="en-US" altLang="ja-JP" sz="1800" dirty="0"/>
              <a:t> ~B = -B – 1</a:t>
            </a:r>
            <a:endParaRPr lang="en-US" altLang="ja-JP" sz="18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6882D0-EC82-202C-A670-8DB5AC254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753AB-9C1B-9B9A-1D07-C17FB118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lang="en-US" altLang="ja-JP" dirty="0"/>
              <a:t>Sohn2023</a:t>
            </a:r>
            <a:r>
              <a:rPr kumimoji="1" lang="en-US" altLang="ja-JP" dirty="0"/>
              <a:t>] </a:t>
            </a:r>
            <a:r>
              <a:rPr kumimoji="1" lang="ja-JP" altLang="en-US" dirty="0"/>
              <a:t>より</a:t>
            </a:r>
            <a:endParaRPr kumimoji="1"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A6C4E9-96F3-4DE3-AA74-5BD9973E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91" y="0"/>
            <a:ext cx="5470916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27E1B2-B9A4-B84B-060E-C7E50521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0" y="908972"/>
            <a:ext cx="4214623" cy="27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9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CD9E3-085F-919D-D3F4-5FC2D072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加算と絶対値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54B7E6-2C9B-64AD-8B15-E65256DB1C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8532044" cy="5219751"/>
          </a:xfrm>
        </p:spPr>
        <p:txBody>
          <a:bodyPr/>
          <a:lstStyle/>
          <a:p>
            <a:r>
              <a:rPr kumimoji="1" lang="ja-JP" altLang="en-US" dirty="0"/>
              <a:t>「結果が正なら結果に </a:t>
            </a:r>
            <a:r>
              <a:rPr kumimoji="1" lang="en-US" altLang="ja-JP" dirty="0"/>
              <a:t>+1</a:t>
            </a:r>
            <a:r>
              <a:rPr kumimoji="1" lang="ja-JP" altLang="en-US" dirty="0"/>
              <a:t>」を実現するためには，</a:t>
            </a:r>
            <a:br>
              <a:rPr kumimoji="1" lang="en-US" altLang="ja-JP" dirty="0"/>
            </a:br>
            <a:r>
              <a:rPr kumimoji="1" lang="ja-JP" altLang="en-US" dirty="0"/>
              <a:t>符号を知るために一度桁上げ加算をしないといけない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そのままでは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のための桁上げ加算がその後に直列に行われる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遅延が伸びるのでなんとかしたい</a:t>
            </a:r>
            <a:endParaRPr kumimoji="1" lang="en-US" altLang="ja-JP" dirty="0"/>
          </a:p>
          <a:p>
            <a:r>
              <a:rPr kumimoji="1" lang="ja-JP" altLang="en-US" dirty="0"/>
              <a:t>解決方法：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/>
              <a:t>End-around-carry adder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丸めによる加算との統合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07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5CEE-15B5-A1E2-0EFA-29702D8F1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87BB-7CAA-7F13-73B1-17C15E5B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Parallel Prefix Adder (PPA)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プレースホルダー 6">
                <a:extLst>
                  <a:ext uri="{FF2B5EF4-FFF2-40B4-BE49-F238E27FC236}">
                    <a16:creationId xmlns:a16="http://schemas.microsoft.com/office/drawing/2014/main" id="{D8F4D7A4-2D6B-7081-A58E-B152313DA4F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956" y="1088974"/>
                <a:ext cx="8280092" cy="1709712"/>
              </a:xfrm>
            </p:spPr>
            <p:txBody>
              <a:bodyPr/>
              <a:lstStyle/>
              <a:p>
                <a:r>
                  <a:rPr lang="ja-JP" altLang="en-US" sz="1800" dirty="0"/>
                  <a:t>自分より先行する（下位全体の） </a:t>
                </a:r>
                <a:r>
                  <a:rPr lang="en-US" altLang="ja-JP" sz="1800" dirty="0"/>
                  <a:t>P </a:t>
                </a:r>
                <a:r>
                  <a:rPr lang="ja-JP" altLang="en-US" sz="1800" dirty="0"/>
                  <a:t>と </a:t>
                </a:r>
                <a:r>
                  <a:rPr lang="en-US" altLang="ja-JP" sz="1800" dirty="0"/>
                  <a:t>G </a:t>
                </a:r>
                <a:r>
                  <a:rPr lang="ja-JP" altLang="en-US" sz="1800" dirty="0"/>
                  <a:t>を並列に計算して加算を行う</a:t>
                </a:r>
                <a:endParaRPr lang="en-US" altLang="ja-JP" sz="1800" dirty="0"/>
              </a:p>
              <a:p>
                <a:pPr lvl="1"/>
                <a:r>
                  <a:rPr lang="ja-JP" altLang="en-US" sz="1800" i="0" dirty="0">
                    <a:latin typeface="+mj-lt"/>
                  </a:rPr>
                  <a:t>グループキャリー生成：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−1: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ja-JP" sz="1800" dirty="0"/>
              </a:p>
              <a:p>
                <a:pPr lvl="1"/>
                <a:r>
                  <a:rPr lang="ja-JP" altLang="en-US" sz="1800" dirty="0"/>
                  <a:t>グループキャリー伝搬：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−1: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テキスト プレースホルダー 6">
                <a:extLst>
                  <a:ext uri="{FF2B5EF4-FFF2-40B4-BE49-F238E27FC236}">
                    <a16:creationId xmlns:a16="http://schemas.microsoft.com/office/drawing/2014/main" id="{D8F4D7A4-2D6B-7081-A58E-B152313DA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956" y="1088974"/>
                <a:ext cx="8280092" cy="1709712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83" descr="NAND">
            <a:extLst>
              <a:ext uri="{FF2B5EF4-FFF2-40B4-BE49-F238E27FC236}">
                <a16:creationId xmlns:a16="http://schemas.microsoft.com/office/drawing/2014/main" id="{84F93F59-CCD4-26C9-44F9-E7705182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2051" y="3879005"/>
            <a:ext cx="1079500" cy="720725"/>
          </a:xfrm>
          <a:prstGeom prst="rect">
            <a:avLst/>
          </a:prstGeom>
          <a:noFill/>
        </p:spPr>
      </p:pic>
      <p:pic>
        <p:nvPicPr>
          <p:cNvPr id="13" name="Picture 84" descr="NOR">
            <a:extLst>
              <a:ext uri="{FF2B5EF4-FFF2-40B4-BE49-F238E27FC236}">
                <a16:creationId xmlns:a16="http://schemas.microsoft.com/office/drawing/2014/main" id="{515A6D3A-54B6-2F7A-9C66-1ABADFFA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0" y="2438989"/>
            <a:ext cx="1079500" cy="717550"/>
          </a:xfrm>
          <a:prstGeom prst="rect">
            <a:avLst/>
          </a:prstGeom>
          <a:noFill/>
        </p:spPr>
      </p:pic>
      <p:pic>
        <p:nvPicPr>
          <p:cNvPr id="14" name="Picture 85" descr="BUF">
            <a:extLst>
              <a:ext uri="{FF2B5EF4-FFF2-40B4-BE49-F238E27FC236}">
                <a16:creationId xmlns:a16="http://schemas.microsoft.com/office/drawing/2014/main" id="{FAA15E55-8CA5-03A2-4621-3B8877BA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52062" y="2438989"/>
            <a:ext cx="717550" cy="720725"/>
          </a:xfrm>
          <a:prstGeom prst="rect">
            <a:avLst/>
          </a:prstGeom>
          <a:noFill/>
        </p:spPr>
      </p:pic>
      <p:pic>
        <p:nvPicPr>
          <p:cNvPr id="15" name="Picture 7" descr="OR">
            <a:extLst>
              <a:ext uri="{FF2B5EF4-FFF2-40B4-BE49-F238E27FC236}">
                <a16:creationId xmlns:a16="http://schemas.microsoft.com/office/drawing/2014/main" id="{F8F5EF4C-BA5D-FA07-CC51-C5B8A55A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57476" y="3158997"/>
            <a:ext cx="1079500" cy="717550"/>
          </a:xfrm>
          <a:prstGeom prst="rect">
            <a:avLst/>
          </a:prstGeom>
          <a:noFill/>
        </p:spPr>
      </p:pic>
      <p:pic>
        <p:nvPicPr>
          <p:cNvPr id="16" name="Picture 28" descr="NOT">
            <a:extLst>
              <a:ext uri="{FF2B5EF4-FFF2-40B4-BE49-F238E27FC236}">
                <a16:creationId xmlns:a16="http://schemas.microsoft.com/office/drawing/2014/main" id="{D5E8EAF5-7765-D69E-56AA-33C3551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52062" y="3158997"/>
            <a:ext cx="717550" cy="720725"/>
          </a:xfrm>
          <a:prstGeom prst="rect">
            <a:avLst/>
          </a:prstGeom>
          <a:noFill/>
        </p:spPr>
      </p:pic>
      <p:pic>
        <p:nvPicPr>
          <p:cNvPr id="17" name="Picture 6" descr="AND">
            <a:extLst>
              <a:ext uri="{FF2B5EF4-FFF2-40B4-BE49-F238E27FC236}">
                <a16:creationId xmlns:a16="http://schemas.microsoft.com/office/drawing/2014/main" id="{D79DAD70-3BCE-1E2B-B0C8-9A5A7FD23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0" y="4599013"/>
            <a:ext cx="1079500" cy="720725"/>
          </a:xfrm>
          <a:prstGeom prst="rect">
            <a:avLst/>
          </a:prstGeom>
          <a:noFill/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69AFC00-F047-0DFC-9ABF-5E95BD1C3B55}"/>
              </a:ext>
            </a:extLst>
          </p:cNvPr>
          <p:cNvSpPr/>
          <p:nvPr/>
        </p:nvSpPr>
        <p:spPr bwMode="auto">
          <a:xfrm>
            <a:off x="2051972" y="3789004"/>
            <a:ext cx="4590051" cy="1620018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グループ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ここは色々なツリーの組み方がある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e.g.,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Kogge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Stone,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Sklansky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1801173-0501-A810-741D-CC35726F5839}"/>
              </a:ext>
            </a:extLst>
          </p:cNvPr>
          <p:cNvCxnSpPr>
            <a:cxnSpLocks/>
          </p:cNvCxnSpPr>
          <p:nvPr/>
        </p:nvCxnSpPr>
        <p:spPr bwMode="auto">
          <a:xfrm>
            <a:off x="5832014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2A20337-C0B1-2B50-6958-74387C4FDD9C}"/>
              </a:ext>
            </a:extLst>
          </p:cNvPr>
          <p:cNvCxnSpPr>
            <a:cxnSpLocks/>
          </p:cNvCxnSpPr>
          <p:nvPr/>
        </p:nvCxnSpPr>
        <p:spPr bwMode="auto">
          <a:xfrm>
            <a:off x="6192018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A55C38E-199A-83AC-709C-F24EFF85D2DB}"/>
              </a:ext>
            </a:extLst>
          </p:cNvPr>
          <p:cNvCxnSpPr>
            <a:cxnSpLocks/>
          </p:cNvCxnSpPr>
          <p:nvPr/>
        </p:nvCxnSpPr>
        <p:spPr bwMode="auto">
          <a:xfrm>
            <a:off x="4752002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7309F5F-B03D-CBDD-073C-C1144B6276C2}"/>
              </a:ext>
            </a:extLst>
          </p:cNvPr>
          <p:cNvCxnSpPr>
            <a:cxnSpLocks/>
          </p:cNvCxnSpPr>
          <p:nvPr/>
        </p:nvCxnSpPr>
        <p:spPr bwMode="auto">
          <a:xfrm>
            <a:off x="5112006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D8A1528-D84A-6156-69C5-1DD9AE0A11F6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5EF0FF3-B381-EB75-99E7-4397D085E0AF}"/>
              </a:ext>
            </a:extLst>
          </p:cNvPr>
          <p:cNvCxnSpPr>
            <a:cxnSpLocks/>
          </p:cNvCxnSpPr>
          <p:nvPr/>
        </p:nvCxnSpPr>
        <p:spPr bwMode="auto">
          <a:xfrm>
            <a:off x="4031994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9B27C4F-81B6-D6AB-1403-BABA28174A66}"/>
              </a:ext>
            </a:extLst>
          </p:cNvPr>
          <p:cNvCxnSpPr>
            <a:cxnSpLocks/>
          </p:cNvCxnSpPr>
          <p:nvPr/>
        </p:nvCxnSpPr>
        <p:spPr bwMode="auto">
          <a:xfrm>
            <a:off x="2591978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05BFCFF-54FE-F6F0-7041-8095C48A5B80}"/>
              </a:ext>
            </a:extLst>
          </p:cNvPr>
          <p:cNvCxnSpPr>
            <a:cxnSpLocks/>
          </p:cNvCxnSpPr>
          <p:nvPr/>
        </p:nvCxnSpPr>
        <p:spPr bwMode="auto">
          <a:xfrm>
            <a:off x="2951982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98DEC7B-199B-D3B4-D364-F2D7FC949BD2}"/>
                  </a:ext>
                </a:extLst>
              </p:cNvPr>
              <p:cNvSpPr/>
              <p:nvPr/>
            </p:nvSpPr>
            <p:spPr bwMode="auto">
              <a:xfrm>
                <a:off x="2681979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98DEC7B-199B-D3B4-D364-F2D7FC949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979" y="5049018"/>
                <a:ext cx="540006" cy="360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5A3099-52F3-45DA-79D2-A26E710363B1}"/>
                  </a:ext>
                </a:extLst>
              </p:cNvPr>
              <p:cNvSpPr/>
              <p:nvPr/>
            </p:nvSpPr>
            <p:spPr bwMode="auto">
              <a:xfrm>
                <a:off x="3761991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5A3099-52F3-45DA-79D2-A26E71036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1991" y="5049018"/>
                <a:ext cx="540006" cy="360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E56532D-CFE4-6975-7CAA-29EF92C9C18A}"/>
                  </a:ext>
                </a:extLst>
              </p:cNvPr>
              <p:cNvSpPr/>
              <p:nvPr/>
            </p:nvSpPr>
            <p:spPr bwMode="auto">
              <a:xfrm>
                <a:off x="4842003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E56532D-CFE4-6975-7CAA-29EF92C9C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003" y="5049018"/>
                <a:ext cx="540006" cy="3600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FCA48EA-0E38-CF34-3E01-E7157BA44869}"/>
                  </a:ext>
                </a:extLst>
              </p:cNvPr>
              <p:cNvSpPr/>
              <p:nvPr/>
            </p:nvSpPr>
            <p:spPr bwMode="auto">
              <a:xfrm>
                <a:off x="5922015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FCA48EA-0E38-CF34-3E01-E7157BA44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015" y="5049018"/>
                <a:ext cx="540006" cy="3600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3F55116-7528-3429-CD4A-28725A6160E6}"/>
              </a:ext>
            </a:extLst>
          </p:cNvPr>
          <p:cNvCxnSpPr>
            <a:cxnSpLocks/>
          </p:cNvCxnSpPr>
          <p:nvPr/>
        </p:nvCxnSpPr>
        <p:spPr bwMode="auto">
          <a:xfrm>
            <a:off x="6192018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6025B57-CC67-15EA-1343-4E210D86AD67}"/>
              </a:ext>
            </a:extLst>
          </p:cNvPr>
          <p:cNvCxnSpPr>
            <a:cxnSpLocks/>
          </p:cNvCxnSpPr>
          <p:nvPr/>
        </p:nvCxnSpPr>
        <p:spPr bwMode="auto">
          <a:xfrm>
            <a:off x="5112006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1F7508A-21E0-8A84-2E71-CB1462918FD6}"/>
              </a:ext>
            </a:extLst>
          </p:cNvPr>
          <p:cNvCxnSpPr>
            <a:cxnSpLocks/>
          </p:cNvCxnSpPr>
          <p:nvPr/>
        </p:nvCxnSpPr>
        <p:spPr bwMode="auto">
          <a:xfrm>
            <a:off x="4031994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8FE6C51-5923-FEA6-137A-41254426089C}"/>
              </a:ext>
            </a:extLst>
          </p:cNvPr>
          <p:cNvCxnSpPr>
            <a:cxnSpLocks/>
          </p:cNvCxnSpPr>
          <p:nvPr/>
        </p:nvCxnSpPr>
        <p:spPr bwMode="auto">
          <a:xfrm>
            <a:off x="2951982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C7D5A5A-A2B6-2331-035C-14F771DF9657}"/>
                  </a:ext>
                </a:extLst>
              </p:cNvPr>
              <p:cNvSpPr/>
              <p:nvPr/>
            </p:nvSpPr>
            <p:spPr bwMode="auto">
              <a:xfrm>
                <a:off x="5652012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C7D5A5A-A2B6-2331-035C-14F771DF9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012" y="3429000"/>
                <a:ext cx="540006" cy="3600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EE26AC65-98A9-1308-294C-F4DB832C91FC}"/>
                  </a:ext>
                </a:extLst>
              </p:cNvPr>
              <p:cNvSpPr/>
              <p:nvPr/>
            </p:nvSpPr>
            <p:spPr bwMode="auto">
              <a:xfrm>
                <a:off x="4572000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EE26AC65-98A9-1308-294C-F4DB832C9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429000"/>
                <a:ext cx="540006" cy="3600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8C911DE-2D38-080F-24BC-262B93ED9269}"/>
                  </a:ext>
                </a:extLst>
              </p:cNvPr>
              <p:cNvSpPr/>
              <p:nvPr/>
            </p:nvSpPr>
            <p:spPr bwMode="auto">
              <a:xfrm>
                <a:off x="3491988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8C911DE-2D38-080F-24BC-262B93ED9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988" y="3429000"/>
                <a:ext cx="540006" cy="3600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E922E0C-3533-E84C-B64B-CDD8005D0C34}"/>
                  </a:ext>
                </a:extLst>
              </p:cNvPr>
              <p:cNvSpPr/>
              <p:nvPr/>
            </p:nvSpPr>
            <p:spPr bwMode="auto">
              <a:xfrm>
                <a:off x="2411976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E922E0C-3533-E84C-B64B-CDD8005D0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976" y="3429000"/>
                <a:ext cx="540006" cy="3600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B28A2DB-ED74-4105-FA0E-AFFE2E80FE7B}"/>
                  </a:ext>
                </a:extLst>
              </p:cNvPr>
              <p:cNvSpPr/>
              <p:nvPr/>
            </p:nvSpPr>
            <p:spPr bwMode="auto">
              <a:xfrm>
                <a:off x="6012016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B28A2DB-ED74-4105-FA0E-AFFE2E80F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016" y="3429000"/>
                <a:ext cx="540006" cy="3600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FC7CFFD-668D-25B0-DFCC-A798033FAD7F}"/>
                  </a:ext>
                </a:extLst>
              </p:cNvPr>
              <p:cNvSpPr/>
              <p:nvPr/>
            </p:nvSpPr>
            <p:spPr bwMode="auto">
              <a:xfrm>
                <a:off x="4932004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FC7CFFD-668D-25B0-DFCC-A798033FA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04" y="3429000"/>
                <a:ext cx="540006" cy="3600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0730B14-2154-2D6F-02BA-D999BD8F219D}"/>
                  </a:ext>
                </a:extLst>
              </p:cNvPr>
              <p:cNvSpPr/>
              <p:nvPr/>
            </p:nvSpPr>
            <p:spPr bwMode="auto">
              <a:xfrm>
                <a:off x="3851992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0730B14-2154-2D6F-02BA-D999BD8F2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92" y="3429000"/>
                <a:ext cx="540006" cy="3600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627AAAE-9097-AD2F-EC33-6EFC4E9E26F6}"/>
                  </a:ext>
                </a:extLst>
              </p:cNvPr>
              <p:cNvSpPr/>
              <p:nvPr/>
            </p:nvSpPr>
            <p:spPr bwMode="auto">
              <a:xfrm>
                <a:off x="2771980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627AAAE-9097-AD2F-EC33-6EFC4E9E2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980" y="3429000"/>
                <a:ext cx="540006" cy="3600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90" descr="XNOR">
            <a:extLst>
              <a:ext uri="{FF2B5EF4-FFF2-40B4-BE49-F238E27FC236}">
                <a16:creationId xmlns:a16="http://schemas.microsoft.com/office/drawing/2014/main" id="{EBC67F6F-B219-989B-9AFD-FD84DF81D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 rot="5400000">
            <a:off x="10061088" y="4149981"/>
            <a:ext cx="1079500" cy="717550"/>
          </a:xfrm>
          <a:prstGeom prst="rect">
            <a:avLst/>
          </a:prstGeom>
          <a:noFill/>
        </p:spPr>
      </p:pic>
      <p:pic>
        <p:nvPicPr>
          <p:cNvPr id="52" name="Picture 85" descr="XOR">
            <a:extLst>
              <a:ext uri="{FF2B5EF4-FFF2-40B4-BE49-F238E27FC236}">
                <a16:creationId xmlns:a16="http://schemas.microsoft.com/office/drawing/2014/main" id="{2A480CEA-234D-5B95-585F-0ACF9A0B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2231001" y="5860000"/>
            <a:ext cx="1079500" cy="717550"/>
          </a:xfrm>
          <a:prstGeom prst="rect">
            <a:avLst/>
          </a:prstGeom>
          <a:noFill/>
        </p:spPr>
      </p:pic>
      <p:pic>
        <p:nvPicPr>
          <p:cNvPr id="53" name="Picture 85" descr="XOR">
            <a:extLst>
              <a:ext uri="{FF2B5EF4-FFF2-40B4-BE49-F238E27FC236}">
                <a16:creationId xmlns:a16="http://schemas.microsoft.com/office/drawing/2014/main" id="{7CE365AF-3B60-93D9-3922-AEFC65C6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3311013" y="5860000"/>
            <a:ext cx="1079500" cy="717550"/>
          </a:xfrm>
          <a:prstGeom prst="rect">
            <a:avLst/>
          </a:prstGeom>
          <a:noFill/>
        </p:spPr>
      </p:pic>
      <p:pic>
        <p:nvPicPr>
          <p:cNvPr id="54" name="Picture 85" descr="XOR">
            <a:extLst>
              <a:ext uri="{FF2B5EF4-FFF2-40B4-BE49-F238E27FC236}">
                <a16:creationId xmlns:a16="http://schemas.microsoft.com/office/drawing/2014/main" id="{6D81B6AE-A7D1-6C81-CA40-AEFDCEAA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4391025" y="5860000"/>
            <a:ext cx="1079500" cy="717550"/>
          </a:xfrm>
          <a:prstGeom prst="rect">
            <a:avLst/>
          </a:prstGeom>
          <a:noFill/>
        </p:spPr>
      </p:pic>
      <p:pic>
        <p:nvPicPr>
          <p:cNvPr id="55" name="Picture 85" descr="XOR">
            <a:extLst>
              <a:ext uri="{FF2B5EF4-FFF2-40B4-BE49-F238E27FC236}">
                <a16:creationId xmlns:a16="http://schemas.microsoft.com/office/drawing/2014/main" id="{636FA6B8-9F2F-6353-E727-A0F2B11C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5471037" y="5860000"/>
            <a:ext cx="1079500" cy="717550"/>
          </a:xfrm>
          <a:prstGeom prst="rect">
            <a:avLst/>
          </a:prstGeom>
          <a:noFill/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6D295E4-252F-452B-DE70-EF5CBD52F03D}"/>
              </a:ext>
            </a:extLst>
          </p:cNvPr>
          <p:cNvGrpSpPr/>
          <p:nvPr/>
        </p:nvGrpSpPr>
        <p:grpSpPr>
          <a:xfrm>
            <a:off x="2771980" y="3068996"/>
            <a:ext cx="3600040" cy="539724"/>
            <a:chOff x="2411976" y="3068996"/>
            <a:chExt cx="3600040" cy="539724"/>
          </a:xfrm>
        </p:grpSpPr>
        <p:pic>
          <p:nvPicPr>
            <p:cNvPr id="57" name="Picture 6" descr="AND">
              <a:extLst>
                <a:ext uri="{FF2B5EF4-FFF2-40B4-BE49-F238E27FC236}">
                  <a16:creationId xmlns:a16="http://schemas.microsoft.com/office/drawing/2014/main" id="{3BA1D27F-5A47-5497-9ED2-A2CBB7C20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5562407" y="3158601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59" name="Picture 6" descr="AND">
              <a:extLst>
                <a:ext uri="{FF2B5EF4-FFF2-40B4-BE49-F238E27FC236}">
                  <a16:creationId xmlns:a16="http://schemas.microsoft.com/office/drawing/2014/main" id="{D3AD03A8-869E-FED1-BC03-A62035383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4482395" y="3159112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61" name="Picture 6" descr="AND">
              <a:extLst>
                <a:ext uri="{FF2B5EF4-FFF2-40B4-BE49-F238E27FC236}">
                  <a16:creationId xmlns:a16="http://schemas.microsoft.com/office/drawing/2014/main" id="{9B9103CB-5661-FD7A-3360-06557C310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3402383" y="3158601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63" name="Picture 6" descr="AND">
              <a:extLst>
                <a:ext uri="{FF2B5EF4-FFF2-40B4-BE49-F238E27FC236}">
                  <a16:creationId xmlns:a16="http://schemas.microsoft.com/office/drawing/2014/main" id="{B84441B7-3062-5F3B-C06F-B3B20DD18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2322371" y="3159112"/>
              <a:ext cx="539213" cy="360004"/>
            </a:xfrm>
            <a:prstGeom prst="rect">
              <a:avLst/>
            </a:prstGeom>
            <a:noFill/>
          </p:spPr>
        </p:pic>
      </p:grp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B2A0451-44B7-4609-9633-52C1594D3FB8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B0AF713-B3E2-6706-8E15-7E48DE89E9D4}"/>
              </a:ext>
            </a:extLst>
          </p:cNvPr>
          <p:cNvCxnSpPr>
            <a:cxnSpLocks/>
          </p:cNvCxnSpPr>
          <p:nvPr/>
        </p:nvCxnSpPr>
        <p:spPr bwMode="auto">
          <a:xfrm>
            <a:off x="2591978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3FD8889-ECE2-6FBB-19BF-B962F8A92ABF}"/>
              </a:ext>
            </a:extLst>
          </p:cNvPr>
          <p:cNvCxnSpPr>
            <a:cxnSpLocks/>
          </p:cNvCxnSpPr>
          <p:nvPr/>
        </p:nvCxnSpPr>
        <p:spPr bwMode="auto">
          <a:xfrm>
            <a:off x="4752002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B2B80CE-9DE8-24C1-2E15-3E6B03336B0B}"/>
              </a:ext>
            </a:extLst>
          </p:cNvPr>
          <p:cNvCxnSpPr>
            <a:cxnSpLocks/>
          </p:cNvCxnSpPr>
          <p:nvPr/>
        </p:nvCxnSpPr>
        <p:spPr bwMode="auto">
          <a:xfrm>
            <a:off x="5832014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5ED146B-DAC1-BC14-67E4-40411B8A4911}"/>
              </a:ext>
            </a:extLst>
          </p:cNvPr>
          <p:cNvGrpSpPr/>
          <p:nvPr/>
        </p:nvGrpSpPr>
        <p:grpSpPr>
          <a:xfrm>
            <a:off x="2411976" y="3068996"/>
            <a:ext cx="3598641" cy="540005"/>
            <a:chOff x="2771979" y="3068997"/>
            <a:chExt cx="3598641" cy="540005"/>
          </a:xfrm>
        </p:grpSpPr>
        <p:pic>
          <p:nvPicPr>
            <p:cNvPr id="56" name="Picture 85" descr="XOR">
              <a:extLst>
                <a:ext uri="{FF2B5EF4-FFF2-40B4-BE49-F238E27FC236}">
                  <a16:creationId xmlns:a16="http://schemas.microsoft.com/office/drawing/2014/main" id="{BAE7CC6A-3AC1-DD4C-A5F0-B96D9EC7E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5921571" y="3159441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58" name="Picture 85" descr="XOR">
              <a:extLst>
                <a:ext uri="{FF2B5EF4-FFF2-40B4-BE49-F238E27FC236}">
                  <a16:creationId xmlns:a16="http://schemas.microsoft.com/office/drawing/2014/main" id="{BE572611-2F0A-2248-6966-BEB6B6FBF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4841559" y="3159952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60" name="Picture 85" descr="XOR">
              <a:extLst>
                <a:ext uri="{FF2B5EF4-FFF2-40B4-BE49-F238E27FC236}">
                  <a16:creationId xmlns:a16="http://schemas.microsoft.com/office/drawing/2014/main" id="{12F4264D-16F6-382D-0EE4-D35733852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3761547" y="3159441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62" name="Picture 85" descr="XOR">
              <a:extLst>
                <a:ext uri="{FF2B5EF4-FFF2-40B4-BE49-F238E27FC236}">
                  <a16:creationId xmlns:a16="http://schemas.microsoft.com/office/drawing/2014/main" id="{403F0C5A-1E2A-496D-76EB-96F89814D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2681535" y="3159952"/>
              <a:ext cx="539494" cy="35860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2073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DE28A-DE01-2A95-9BEB-D2E8DDEC5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90E26-BD81-7F59-7181-CD1916B3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End-around-carry adder / Flagged adder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プレースホルダー 45">
                <a:extLst>
                  <a:ext uri="{FF2B5EF4-FFF2-40B4-BE49-F238E27FC236}">
                    <a16:creationId xmlns:a16="http://schemas.microsoft.com/office/drawing/2014/main" id="{A7DDAE71-4A7C-123C-D4CD-74A664D138C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956" y="998973"/>
                <a:ext cx="8280092" cy="3150035"/>
              </a:xfrm>
            </p:spPr>
            <p:txBody>
              <a:bodyPr/>
              <a:lstStyle/>
              <a:p>
                <a:r>
                  <a:rPr lang="ja-JP" altLang="en-US" sz="1800" dirty="0"/>
                  <a:t>グループ </a:t>
                </a:r>
                <a:r>
                  <a:rPr lang="en-US" altLang="ja-JP" sz="1800" dirty="0"/>
                  <a:t>PG </a:t>
                </a:r>
                <a:r>
                  <a:rPr lang="ja-JP" altLang="en-US" sz="1800" dirty="0"/>
                  <a:t>論理は，各桁毎にそこまでのキャリー伝搬の有無を算出する</a:t>
                </a:r>
                <a:endParaRPr lang="en-US" altLang="ja-JP" sz="1800" dirty="0"/>
              </a:p>
              <a:p>
                <a:pPr lvl="1"/>
                <a:r>
                  <a:rPr lang="ja-JP" altLang="en-US" sz="1800" dirty="0"/>
                  <a:t>キャリー伝搬の情報から，最後に</a:t>
                </a:r>
                <a:r>
                  <a:rPr lang="en-US" altLang="ja-JP" sz="1800" dirty="0"/>
                  <a:t>1</a:t>
                </a:r>
                <a:r>
                  <a:rPr lang="ja-JP" altLang="en-US" sz="1800" dirty="0"/>
                  <a:t>回だけ追加 </a:t>
                </a:r>
                <a:r>
                  <a:rPr lang="en-US" altLang="ja-JP" sz="1800" dirty="0"/>
                  <a:t>+1 </a:t>
                </a:r>
                <a:r>
                  <a:rPr lang="ja-JP" altLang="en-US" sz="1800" dirty="0"/>
                  <a:t>ができる</a:t>
                </a:r>
                <a:endParaRPr lang="en-US" altLang="ja-JP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𝑖𝑛𝑐</m:t>
                    </m:r>
                  </m:oMath>
                </a14:m>
                <a:endParaRPr lang="en-US" altLang="ja-JP" sz="1800" b="0" dirty="0"/>
              </a:p>
              <a:p>
                <a:pPr lvl="1"/>
                <a:r>
                  <a:rPr lang="en-US" altLang="ja-JP" sz="1800" dirty="0"/>
                  <a:t>A+B </a:t>
                </a:r>
                <a:r>
                  <a:rPr lang="ja-JP" altLang="en-US" sz="1800" dirty="0"/>
                  <a:t>の結果の符号をみて，結果に応じてさらに </a:t>
                </a:r>
                <a:r>
                  <a:rPr lang="en-US" altLang="ja-JP" sz="1800" dirty="0"/>
                  <a:t>+1 </a:t>
                </a:r>
                <a:r>
                  <a:rPr lang="ja-JP" altLang="en-US" sz="1800" dirty="0"/>
                  <a:t>をする事ができる</a:t>
                </a:r>
                <a:endParaRPr lang="en-US" altLang="ja-JP" sz="1800" dirty="0"/>
              </a:p>
              <a:p>
                <a:pPr lvl="2"/>
                <a:r>
                  <a:rPr lang="ja-JP" altLang="en-US" sz="1800" dirty="0">
                    <a:solidFill>
                      <a:schemeClr val="accent5"/>
                    </a:solidFill>
                  </a:rPr>
                  <a:t>うまく使うと </a:t>
                </a:r>
                <a:r>
                  <a:rPr lang="en-US" altLang="ja-JP" sz="1800" dirty="0">
                    <a:solidFill>
                      <a:schemeClr val="accent5"/>
                    </a:solidFill>
                  </a:rPr>
                  <a:t>abs(A-B) </a:t>
                </a:r>
                <a:r>
                  <a:rPr lang="ja-JP" altLang="en-US" sz="1800" dirty="0">
                    <a:solidFill>
                      <a:schemeClr val="accent5"/>
                    </a:solidFill>
                  </a:rPr>
                  <a:t>が</a:t>
                </a:r>
                <a:r>
                  <a:rPr lang="en-US" altLang="ja-JP" sz="1800" dirty="0">
                    <a:solidFill>
                      <a:schemeClr val="accent5"/>
                    </a:solidFill>
                  </a:rPr>
                  <a:t>1</a:t>
                </a:r>
                <a:r>
                  <a:rPr lang="ja-JP" altLang="en-US" sz="1800" dirty="0">
                    <a:solidFill>
                      <a:schemeClr val="accent5"/>
                    </a:solidFill>
                  </a:rPr>
                  <a:t>つの桁上げ加算でできる</a:t>
                </a:r>
                <a:endParaRPr lang="en-US" altLang="ja-JP" sz="1800" dirty="0">
                  <a:solidFill>
                    <a:schemeClr val="accent5"/>
                  </a:solidFill>
                </a:endParaRPr>
              </a:p>
              <a:p>
                <a:r>
                  <a:rPr lang="en-US" altLang="ja-JP" sz="1800" dirty="0"/>
                  <a:t>[CMOSVLSI2014] P.626, [HPEEMD2006] P.199 </a:t>
                </a:r>
                <a:r>
                  <a:rPr lang="ja-JP" altLang="en-US" sz="1800" dirty="0"/>
                  <a:t>に説明あり</a:t>
                </a:r>
                <a:endParaRPr lang="en-US" altLang="ja-JP" sz="1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6" name="テキスト プレースホルダー 45">
                <a:extLst>
                  <a:ext uri="{FF2B5EF4-FFF2-40B4-BE49-F238E27FC236}">
                    <a16:creationId xmlns:a16="http://schemas.microsoft.com/office/drawing/2014/main" id="{A7DDAE71-4A7C-123C-D4CD-74A664D13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956" y="998973"/>
                <a:ext cx="8280092" cy="3150035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9A53B1A-395C-E579-8BD1-BE2F60F8229E}"/>
              </a:ext>
            </a:extLst>
          </p:cNvPr>
          <p:cNvSpPr/>
          <p:nvPr/>
        </p:nvSpPr>
        <p:spPr bwMode="auto">
          <a:xfrm>
            <a:off x="2051972" y="4689014"/>
            <a:ext cx="4590051" cy="1620018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グループ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F85428-EECC-A5EA-4AAD-9E364F479D0D}"/>
              </a:ext>
            </a:extLst>
          </p:cNvPr>
          <p:cNvCxnSpPr>
            <a:cxnSpLocks/>
          </p:cNvCxnSpPr>
          <p:nvPr/>
        </p:nvCxnSpPr>
        <p:spPr bwMode="auto">
          <a:xfrm>
            <a:off x="6192018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AFD3F48-F8B9-76C7-E8A2-10249EDFFF50}"/>
              </a:ext>
            </a:extLst>
          </p:cNvPr>
          <p:cNvCxnSpPr>
            <a:cxnSpLocks/>
          </p:cNvCxnSpPr>
          <p:nvPr/>
        </p:nvCxnSpPr>
        <p:spPr bwMode="auto">
          <a:xfrm>
            <a:off x="5112006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5826CED-9101-3DBA-E6B3-96C59642D456}"/>
              </a:ext>
            </a:extLst>
          </p:cNvPr>
          <p:cNvCxnSpPr>
            <a:cxnSpLocks/>
          </p:cNvCxnSpPr>
          <p:nvPr/>
        </p:nvCxnSpPr>
        <p:spPr bwMode="auto">
          <a:xfrm>
            <a:off x="4031994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B9AF857-7C47-7BF5-98A9-76EA2720A351}"/>
              </a:ext>
            </a:extLst>
          </p:cNvPr>
          <p:cNvCxnSpPr>
            <a:cxnSpLocks/>
          </p:cNvCxnSpPr>
          <p:nvPr/>
        </p:nvCxnSpPr>
        <p:spPr bwMode="auto">
          <a:xfrm>
            <a:off x="2951982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AE4F59-7D86-C41C-8595-998086BAD83D}"/>
                  </a:ext>
                </a:extLst>
              </p:cNvPr>
              <p:cNvSpPr/>
              <p:nvPr/>
            </p:nvSpPr>
            <p:spPr bwMode="auto">
              <a:xfrm>
                <a:off x="2681979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AE4F59-7D86-C41C-8595-998086BAD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979" y="5949028"/>
                <a:ext cx="540006" cy="360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023FB0-AC8B-FE4F-0A7F-E95222D29E97}"/>
                  </a:ext>
                </a:extLst>
              </p:cNvPr>
              <p:cNvSpPr/>
              <p:nvPr/>
            </p:nvSpPr>
            <p:spPr bwMode="auto">
              <a:xfrm>
                <a:off x="3761991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023FB0-AC8B-FE4F-0A7F-E95222D29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1991" y="5949028"/>
                <a:ext cx="540006" cy="360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79CA2A9-F394-B083-D6C4-AEE35CF8F4E0}"/>
                  </a:ext>
                </a:extLst>
              </p:cNvPr>
              <p:cNvSpPr/>
              <p:nvPr/>
            </p:nvSpPr>
            <p:spPr bwMode="auto">
              <a:xfrm>
                <a:off x="4842003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79CA2A9-F394-B083-D6C4-AEE35CF8F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003" y="5949028"/>
                <a:ext cx="540006" cy="360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EA21232-6CE8-3EA2-26DF-0C89837F0A1F}"/>
                  </a:ext>
                </a:extLst>
              </p:cNvPr>
              <p:cNvSpPr/>
              <p:nvPr/>
            </p:nvSpPr>
            <p:spPr bwMode="auto">
              <a:xfrm>
                <a:off x="5922015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EA21232-6CE8-3EA2-26DF-0C89837F0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015" y="5949028"/>
                <a:ext cx="540006" cy="3600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B02CE62-DBF2-EBD2-64C1-E9C8DD69EFB2}"/>
              </a:ext>
            </a:extLst>
          </p:cNvPr>
          <p:cNvCxnSpPr>
            <a:cxnSpLocks/>
          </p:cNvCxnSpPr>
          <p:nvPr/>
        </p:nvCxnSpPr>
        <p:spPr bwMode="auto">
          <a:xfrm>
            <a:off x="5742013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77EABDD-E45D-7E28-6460-8AA9889B5777}"/>
              </a:ext>
            </a:extLst>
          </p:cNvPr>
          <p:cNvCxnSpPr>
            <a:cxnSpLocks/>
          </p:cNvCxnSpPr>
          <p:nvPr/>
        </p:nvCxnSpPr>
        <p:spPr bwMode="auto">
          <a:xfrm>
            <a:off x="4662001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D92D979-EFC1-C6DA-3439-066B5A231884}"/>
              </a:ext>
            </a:extLst>
          </p:cNvPr>
          <p:cNvCxnSpPr>
            <a:cxnSpLocks/>
          </p:cNvCxnSpPr>
          <p:nvPr/>
        </p:nvCxnSpPr>
        <p:spPr bwMode="auto">
          <a:xfrm>
            <a:off x="3581989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4D150B4-DBB9-E123-BDA8-30694601CB99}"/>
              </a:ext>
            </a:extLst>
          </p:cNvPr>
          <p:cNvCxnSpPr>
            <a:cxnSpLocks/>
          </p:cNvCxnSpPr>
          <p:nvPr/>
        </p:nvCxnSpPr>
        <p:spPr bwMode="auto">
          <a:xfrm>
            <a:off x="2501977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0073636-7946-E74F-22D1-24D29BF4A0CA}"/>
                  </a:ext>
                </a:extLst>
              </p:cNvPr>
              <p:cNvSpPr/>
              <p:nvPr/>
            </p:nvSpPr>
            <p:spPr bwMode="auto">
              <a:xfrm>
                <a:off x="2231974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0073636-7946-E74F-22D1-24D29BF4A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1974" y="5949028"/>
                <a:ext cx="540006" cy="3600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9900D2C-5BCE-DFA9-6700-B04502A4A791}"/>
                  </a:ext>
                </a:extLst>
              </p:cNvPr>
              <p:cNvSpPr/>
              <p:nvPr/>
            </p:nvSpPr>
            <p:spPr bwMode="auto">
              <a:xfrm>
                <a:off x="3311986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9900D2C-5BCE-DFA9-6700-B04502A4A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1986" y="5949028"/>
                <a:ext cx="540006" cy="3600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10D340F-DF44-BE55-AFBD-E98BFE19143C}"/>
                  </a:ext>
                </a:extLst>
              </p:cNvPr>
              <p:cNvSpPr/>
              <p:nvPr/>
            </p:nvSpPr>
            <p:spPr bwMode="auto">
              <a:xfrm>
                <a:off x="4391998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10D340F-DF44-BE55-AFBD-E98BFE191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1998" y="5949028"/>
                <a:ext cx="540006" cy="360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5651D9-9D16-1646-798D-1415A5AB2ED9}"/>
                  </a:ext>
                </a:extLst>
              </p:cNvPr>
              <p:cNvSpPr/>
              <p:nvPr/>
            </p:nvSpPr>
            <p:spPr bwMode="auto">
              <a:xfrm>
                <a:off x="5472010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5651D9-9D16-1646-798D-1415A5AB2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2010" y="5949028"/>
                <a:ext cx="540006" cy="360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E399F3D-F283-5D2B-CCEE-AD2FFD1A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61" y="4329010"/>
            <a:ext cx="6713973" cy="239897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DDD100-8302-6D3D-1931-52C7210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補数を取るインクリメントと </a:t>
            </a:r>
            <a:r>
              <a:rPr lang="en-US" altLang="ja-JP" dirty="0"/>
              <a:t>round away </a:t>
            </a:r>
            <a:r>
              <a:rPr lang="ja-JP" altLang="en-US" dirty="0"/>
              <a:t>の統合</a:t>
            </a:r>
            <a:br>
              <a:rPr lang="en-US" altLang="ja-JP" dirty="0"/>
            </a:br>
            <a:r>
              <a:rPr kumimoji="1" lang="en-US" altLang="ja-JP" dirty="0"/>
              <a:t>[</a:t>
            </a:r>
            <a:r>
              <a:rPr lang="en-US" altLang="ja-JP" dirty="0"/>
              <a:t>Sohn2023</a:t>
            </a:r>
            <a:r>
              <a:rPr kumimoji="1" lang="en-US" altLang="ja-JP" dirty="0"/>
              <a:t>] </a:t>
            </a:r>
            <a:r>
              <a:rPr kumimoji="1" lang="ja-JP" altLang="en-US" dirty="0"/>
              <a:t>より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FF869-CDD3-3070-A6A4-F2ED66833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448978"/>
            <a:ext cx="8280092" cy="2520028"/>
          </a:xfrm>
        </p:spPr>
        <p:txBody>
          <a:bodyPr/>
          <a:lstStyle/>
          <a:p>
            <a:r>
              <a:rPr kumimoji="1" lang="ja-JP" altLang="en-US" sz="1800" dirty="0"/>
              <a:t>正規化前の </a:t>
            </a:r>
            <a:r>
              <a:rPr kumimoji="1" lang="en-US" altLang="ja-JP" sz="1800" dirty="0"/>
              <a:t>LSB </a:t>
            </a:r>
            <a:r>
              <a:rPr kumimoji="1" lang="ja-JP" altLang="en-US" sz="1800" dirty="0"/>
              <a:t>への </a:t>
            </a:r>
            <a:r>
              <a:rPr lang="en-US" altLang="ja-JP" sz="1800" dirty="0"/>
              <a:t>+1 </a:t>
            </a:r>
            <a:r>
              <a:rPr lang="ja-JP" altLang="en-US" sz="1800" dirty="0"/>
              <a:t>が，</a:t>
            </a:r>
            <a:br>
              <a:rPr lang="en-US" altLang="ja-JP" sz="1800" dirty="0"/>
            </a:br>
            <a:r>
              <a:rPr lang="ja-JP" altLang="en-US" sz="1800" dirty="0"/>
              <a:t>正規化後に影響を与えるのは（正規化後 </a:t>
            </a:r>
            <a:r>
              <a:rPr lang="en-US" altLang="ja-JP" sz="1800" dirty="0"/>
              <a:t>LSB </a:t>
            </a:r>
            <a:r>
              <a:rPr lang="ja-JP" altLang="en-US" sz="1800" dirty="0"/>
              <a:t>に繰り上がるのは），</a:t>
            </a:r>
            <a:br>
              <a:rPr lang="en-US" altLang="ja-JP" sz="1800" dirty="0"/>
            </a:br>
            <a:r>
              <a:rPr kumimoji="1" lang="ja-JP" altLang="en-US" sz="1800" dirty="0"/>
              <a:t>正規化前の</a:t>
            </a:r>
            <a:r>
              <a:rPr lang="ja-JP" altLang="en-US" sz="1800" dirty="0"/>
              <a:t>下位ビット（</a:t>
            </a:r>
            <a:r>
              <a:rPr lang="en-US" altLang="ja-JP" sz="1800" dirty="0"/>
              <a:t>sticky bit </a:t>
            </a:r>
            <a:r>
              <a:rPr lang="ja-JP" altLang="en-US" sz="1800" dirty="0"/>
              <a:t>相当分）が全部１のときのみ</a:t>
            </a:r>
            <a:endParaRPr lang="en-US" altLang="ja-JP" sz="1800" dirty="0"/>
          </a:p>
          <a:p>
            <a:pPr lvl="1"/>
            <a:r>
              <a:rPr lang="en-US" altLang="ja-JP" sz="1800" dirty="0"/>
              <a:t>sticky bit </a:t>
            </a:r>
            <a:r>
              <a:rPr lang="ja-JP" altLang="en-US" sz="1800" dirty="0"/>
              <a:t>相当分が全部１だったかを正規化と並列して検出できる</a:t>
            </a:r>
            <a:endParaRPr lang="en-US" altLang="ja-JP" sz="1800" dirty="0"/>
          </a:p>
          <a:p>
            <a:r>
              <a:rPr lang="ja-JP" altLang="en-US" sz="1800" dirty="0"/>
              <a:t>繰り上がりが起きた場合，結果の下位ビットは全てゼロなので，</a:t>
            </a:r>
            <a:br>
              <a:rPr lang="en-US" altLang="ja-JP" sz="1800" dirty="0"/>
            </a:br>
            <a:r>
              <a:rPr lang="ja-JP" altLang="en-US" sz="1800" dirty="0"/>
              <a:t>そこからさらに切り上がることはない</a:t>
            </a:r>
            <a:endParaRPr lang="en-US" altLang="ja-JP" sz="1800" dirty="0"/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正規化前の </a:t>
            </a:r>
            <a:r>
              <a:rPr kumimoji="1" lang="en-US" altLang="ja-JP" sz="1800" dirty="0">
                <a:solidFill>
                  <a:schemeClr val="accent5"/>
                </a:solidFill>
              </a:rPr>
              <a:t>LSB </a:t>
            </a:r>
            <a:r>
              <a:rPr kumimoji="1" lang="ja-JP" altLang="en-US" sz="1800" dirty="0">
                <a:solidFill>
                  <a:schemeClr val="accent5"/>
                </a:solidFill>
              </a:rPr>
              <a:t>への </a:t>
            </a:r>
            <a:r>
              <a:rPr lang="en-US" altLang="ja-JP" sz="1800" dirty="0">
                <a:solidFill>
                  <a:schemeClr val="accent5"/>
                </a:solidFill>
              </a:rPr>
              <a:t>+1 </a:t>
            </a:r>
            <a:r>
              <a:rPr lang="ja-JP" altLang="en-US" sz="1800" dirty="0">
                <a:solidFill>
                  <a:schemeClr val="accent5"/>
                </a:solidFill>
              </a:rPr>
              <a:t>と，丸めの切り上げ時の</a:t>
            </a:r>
            <a:r>
              <a:rPr lang="en-US" altLang="ja-JP" sz="1800" dirty="0">
                <a:solidFill>
                  <a:schemeClr val="accent5"/>
                </a:solidFill>
              </a:rPr>
              <a:t>+1</a:t>
            </a:r>
            <a:r>
              <a:rPr lang="ja-JP" altLang="en-US" sz="1800" dirty="0">
                <a:solidFill>
                  <a:schemeClr val="accent5"/>
                </a:solidFill>
              </a:rPr>
              <a:t>は排他で起きる</a:t>
            </a:r>
            <a:endParaRPr lang="en-US" altLang="ja-JP" sz="1800" dirty="0">
              <a:solidFill>
                <a:schemeClr val="accent5"/>
              </a:solidFill>
            </a:endParaRPr>
          </a:p>
          <a:p>
            <a:pPr lvl="1"/>
            <a:r>
              <a:rPr lang="en-US" altLang="ja-JP" sz="1800" dirty="0"/>
              <a:t>+1 </a:t>
            </a:r>
            <a:r>
              <a:rPr lang="ja-JP" altLang="en-US" sz="1800" dirty="0"/>
              <a:t>する回路は丸めのところの１つでよい</a:t>
            </a:r>
            <a:endParaRPr lang="en-US" altLang="ja-JP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背景：冗長表現と乗算器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55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91F3C-774E-0E73-1B4C-425C8C60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End-around-carry </a:t>
            </a:r>
            <a:r>
              <a:rPr kumimoji="1" lang="ja-JP" altLang="en-US" dirty="0"/>
              <a:t>との比較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6E89CB-A4D7-D3B0-EEFC-FF1A9887F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End-around-carry adder </a:t>
            </a:r>
            <a:r>
              <a:rPr kumimoji="1" lang="ja-JP" altLang="en-US" dirty="0"/>
              <a:t>を使うと，</a:t>
            </a:r>
            <a:r>
              <a:rPr lang="en-US" altLang="ja-JP" dirty="0" err="1"/>
              <a:t>a+b</a:t>
            </a:r>
            <a:r>
              <a:rPr lang="en-US" altLang="ja-JP" dirty="0"/>
              <a:t> </a:t>
            </a:r>
            <a:r>
              <a:rPr lang="ja-JP" altLang="en-US" dirty="0"/>
              <a:t>と </a:t>
            </a:r>
            <a:r>
              <a:rPr lang="en-US" altLang="ja-JP" dirty="0"/>
              <a:t>a+b+1 </a:t>
            </a:r>
            <a:r>
              <a:rPr lang="ja-JP" altLang="en-US" dirty="0"/>
              <a:t>を同時に求められる</a:t>
            </a:r>
            <a:endParaRPr lang="en-US" altLang="ja-JP" dirty="0"/>
          </a:p>
          <a:p>
            <a:pPr lvl="1"/>
            <a:r>
              <a:rPr kumimoji="1" lang="ja-JP" altLang="en-US" dirty="0"/>
              <a:t>結果の符号ビットをみてから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側を選択できる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欠点：ただし，この加算器を手書きで作らないといけない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自動合成させられない</a:t>
            </a:r>
            <a:endParaRPr kumimoji="1" lang="en-US" altLang="ja-JP" dirty="0"/>
          </a:p>
          <a:p>
            <a:r>
              <a:rPr kumimoji="1" lang="ja-JP" altLang="en-US" dirty="0"/>
              <a:t>丸めへの統合だと上記は必要ない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インクリメントはただの加算として記述できる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利点：自分で桁上げ加算器を作る必要がない</a:t>
            </a:r>
            <a:endParaRPr kumimoji="1" lang="en-US" altLang="ja-JP" dirty="0"/>
          </a:p>
          <a:p>
            <a:pPr lvl="1"/>
            <a:r>
              <a:rPr lang="ja-JP" altLang="en-US" dirty="0"/>
              <a:t>欠点：</a:t>
            </a:r>
            <a:r>
              <a:rPr lang="en-US" altLang="ja-JP" dirty="0"/>
              <a:t>all-zero detector </a:t>
            </a:r>
            <a:r>
              <a:rPr lang="ja-JP" altLang="en-US" dirty="0"/>
              <a:t>が追加で必要（それほど大きくない）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035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ウォレス木の厚みを意識した加算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731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F8418-8A75-1E25-B604-A078C5B7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ウォレス木と加算器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97D18-BFFA-FCA4-1717-DA303353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1890021"/>
          </a:xfrm>
        </p:spPr>
        <p:txBody>
          <a:bodyPr/>
          <a:lstStyle/>
          <a:p>
            <a:r>
              <a:rPr lang="ja-JP" altLang="en-US" dirty="0"/>
              <a:t>ウォレス木では中央部分の </a:t>
            </a:r>
            <a:r>
              <a:rPr lang="en-US" altLang="ja-JP" dirty="0"/>
              <a:t>CSA </a:t>
            </a:r>
            <a:r>
              <a:rPr lang="ja-JP" altLang="en-US" dirty="0"/>
              <a:t>の段数が厚く，左右が薄い</a:t>
            </a:r>
            <a:endParaRPr lang="en-US" altLang="ja-JP" dirty="0"/>
          </a:p>
          <a:p>
            <a:pPr lvl="1"/>
            <a:r>
              <a:rPr lang="ja-JP" altLang="en-US" dirty="0"/>
              <a:t>これを利用した桁上げ加算器が使える</a:t>
            </a:r>
            <a:endParaRPr lang="en-US" altLang="ja-JP" dirty="0"/>
          </a:p>
          <a:p>
            <a:pPr lvl="1"/>
            <a:r>
              <a:rPr lang="ja-JP" altLang="en-US" dirty="0"/>
              <a:t>特に下位側はツリーではなく直列になっており，軽い</a:t>
            </a:r>
            <a:endParaRPr lang="en-US" altLang="ja-JP" dirty="0"/>
          </a:p>
          <a:p>
            <a:pPr lvl="1"/>
            <a:r>
              <a:rPr lang="en-US" altLang="ja-JP" dirty="0"/>
              <a:t>[CMOSVLSI2014] P.667 </a:t>
            </a:r>
            <a:r>
              <a:rPr lang="ja-JP" altLang="en-US" dirty="0"/>
              <a:t>にもう少し詳しい記述あり</a:t>
            </a:r>
            <a:endParaRPr lang="en-US" altLang="ja-JP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FD34CAE-4914-6140-AED5-5AD3023442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0065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B1EF0B0-69FB-E21A-CA92-CF0C4A270C7C}"/>
              </a:ext>
            </a:extLst>
          </p:cNvPr>
          <p:cNvSpPr/>
          <p:nvPr/>
        </p:nvSpPr>
        <p:spPr bwMode="auto">
          <a:xfrm rot="10800000">
            <a:off x="2051383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B5DFFC3-CC2F-3ABD-3633-30DB5829449D}"/>
              </a:ext>
            </a:extLst>
          </p:cNvPr>
          <p:cNvSpPr/>
          <p:nvPr/>
        </p:nvSpPr>
        <p:spPr bwMode="auto">
          <a:xfrm rot="10800000">
            <a:off x="2411387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43527F8-A7CF-3A73-EB4A-668F03EEAC5A}"/>
              </a:ext>
            </a:extLst>
          </p:cNvPr>
          <p:cNvSpPr/>
          <p:nvPr/>
        </p:nvSpPr>
        <p:spPr bwMode="auto">
          <a:xfrm rot="10800000">
            <a:off x="2861392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87E71C7-153F-8887-DB3A-602D416EE261}"/>
              </a:ext>
            </a:extLst>
          </p:cNvPr>
          <p:cNvSpPr/>
          <p:nvPr/>
        </p:nvSpPr>
        <p:spPr bwMode="auto">
          <a:xfrm rot="10800000">
            <a:off x="3311986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0FD0309-A1A6-F7B3-49AF-6DACBB652927}"/>
              </a:ext>
            </a:extLst>
          </p:cNvPr>
          <p:cNvSpPr/>
          <p:nvPr/>
        </p:nvSpPr>
        <p:spPr bwMode="auto">
          <a:xfrm rot="10800000">
            <a:off x="2411387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9285D5A-4D1E-7D3D-1348-8057E66A1C7C}"/>
              </a:ext>
            </a:extLst>
          </p:cNvPr>
          <p:cNvSpPr/>
          <p:nvPr/>
        </p:nvSpPr>
        <p:spPr bwMode="auto">
          <a:xfrm rot="10800000">
            <a:off x="2861392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2E6A74A-8455-29B7-433D-768BAB7DE55C}"/>
              </a:ext>
            </a:extLst>
          </p:cNvPr>
          <p:cNvSpPr/>
          <p:nvPr/>
        </p:nvSpPr>
        <p:spPr bwMode="auto">
          <a:xfrm rot="10800000">
            <a:off x="331198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4CAC0EF-8A6C-CC06-00B0-9767F43DD656}"/>
              </a:ext>
            </a:extLst>
          </p:cNvPr>
          <p:cNvSpPr/>
          <p:nvPr/>
        </p:nvSpPr>
        <p:spPr bwMode="auto">
          <a:xfrm rot="10800000">
            <a:off x="3761991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A31CAA3-2760-CA60-DB50-9609E7E94A1F}"/>
              </a:ext>
            </a:extLst>
          </p:cNvPr>
          <p:cNvSpPr/>
          <p:nvPr/>
        </p:nvSpPr>
        <p:spPr bwMode="auto">
          <a:xfrm rot="10800000">
            <a:off x="2861392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8D0BE8-B112-EAC6-D28C-D31CDAAE017E}"/>
              </a:ext>
            </a:extLst>
          </p:cNvPr>
          <p:cNvSpPr/>
          <p:nvPr/>
        </p:nvSpPr>
        <p:spPr bwMode="auto">
          <a:xfrm rot="10800000">
            <a:off x="331198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84722E9-64D4-5F5B-BA32-A56A1D8A1543}"/>
              </a:ext>
            </a:extLst>
          </p:cNvPr>
          <p:cNvSpPr/>
          <p:nvPr/>
        </p:nvSpPr>
        <p:spPr bwMode="auto">
          <a:xfrm rot="10800000">
            <a:off x="3761991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BAD89AE-F009-40BD-FA8D-4C330048906A}"/>
              </a:ext>
            </a:extLst>
          </p:cNvPr>
          <p:cNvSpPr/>
          <p:nvPr/>
        </p:nvSpPr>
        <p:spPr bwMode="auto">
          <a:xfrm rot="10800000">
            <a:off x="421199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FAA3F08-CA41-92AD-F4A2-FD83C149DF72}"/>
              </a:ext>
            </a:extLst>
          </p:cNvPr>
          <p:cNvSpPr/>
          <p:nvPr/>
        </p:nvSpPr>
        <p:spPr bwMode="auto">
          <a:xfrm rot="10800000">
            <a:off x="331198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D71094C-003F-281E-11E6-5387EEA0426E}"/>
              </a:ext>
            </a:extLst>
          </p:cNvPr>
          <p:cNvSpPr/>
          <p:nvPr/>
        </p:nvSpPr>
        <p:spPr bwMode="auto">
          <a:xfrm rot="10800000">
            <a:off x="376199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CC44737-1B49-3B2A-9DB4-719E8F996CAC}"/>
              </a:ext>
            </a:extLst>
          </p:cNvPr>
          <p:cNvSpPr/>
          <p:nvPr/>
        </p:nvSpPr>
        <p:spPr bwMode="auto">
          <a:xfrm rot="10800000">
            <a:off x="4211407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C2909FD-1D07-A67E-375B-E4403CD2537B}"/>
              </a:ext>
            </a:extLst>
          </p:cNvPr>
          <p:cNvSpPr/>
          <p:nvPr/>
        </p:nvSpPr>
        <p:spPr bwMode="auto">
          <a:xfrm rot="10800000">
            <a:off x="4662001" y="324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14C4B9A-E3B0-627F-729C-A5ADB6F0A20C}"/>
              </a:ext>
            </a:extLst>
          </p:cNvPr>
          <p:cNvSpPr/>
          <p:nvPr/>
        </p:nvSpPr>
        <p:spPr bwMode="auto">
          <a:xfrm rot="10800000">
            <a:off x="376199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D05A8AF-F8B4-9E8E-646F-70CB499330E7}"/>
              </a:ext>
            </a:extLst>
          </p:cNvPr>
          <p:cNvSpPr/>
          <p:nvPr/>
        </p:nvSpPr>
        <p:spPr bwMode="auto">
          <a:xfrm rot="10800000">
            <a:off x="4211407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7350418-C9C9-B13C-836E-5C01A330CACF}"/>
              </a:ext>
            </a:extLst>
          </p:cNvPr>
          <p:cNvSpPr/>
          <p:nvPr/>
        </p:nvSpPr>
        <p:spPr bwMode="auto">
          <a:xfrm rot="10800000">
            <a:off x="466200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25582F1-F6A8-4914-D7C1-E86134E1BA23}"/>
              </a:ext>
            </a:extLst>
          </p:cNvPr>
          <p:cNvSpPr/>
          <p:nvPr/>
        </p:nvSpPr>
        <p:spPr bwMode="auto">
          <a:xfrm rot="10800000">
            <a:off x="511200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6725584-CA92-106D-4D19-01E923759E49}"/>
              </a:ext>
            </a:extLst>
          </p:cNvPr>
          <p:cNvSpPr/>
          <p:nvPr/>
        </p:nvSpPr>
        <p:spPr bwMode="auto">
          <a:xfrm rot="10800000">
            <a:off x="2771391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1A848C5-1A30-3380-DC4E-DB93223F1D8E}"/>
              </a:ext>
            </a:extLst>
          </p:cNvPr>
          <p:cNvSpPr/>
          <p:nvPr/>
        </p:nvSpPr>
        <p:spPr bwMode="auto">
          <a:xfrm rot="10800000">
            <a:off x="322198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9E51AAA-12F2-D802-C103-0C0D69D39D36}"/>
              </a:ext>
            </a:extLst>
          </p:cNvPr>
          <p:cNvSpPr/>
          <p:nvPr/>
        </p:nvSpPr>
        <p:spPr bwMode="auto">
          <a:xfrm rot="10800000">
            <a:off x="3671990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F7C5E8C-B89F-82A1-F4CB-6E5A16ACE8F5}"/>
              </a:ext>
            </a:extLst>
          </p:cNvPr>
          <p:cNvSpPr/>
          <p:nvPr/>
        </p:nvSpPr>
        <p:spPr bwMode="auto">
          <a:xfrm rot="10800000">
            <a:off x="412199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1903F4E-C0C8-CE36-C10E-195882A00270}"/>
              </a:ext>
            </a:extLst>
          </p:cNvPr>
          <p:cNvSpPr/>
          <p:nvPr/>
        </p:nvSpPr>
        <p:spPr bwMode="auto">
          <a:xfrm rot="10800000">
            <a:off x="3761991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5760F2D-0ECD-E7DD-3810-60D708F7D485}"/>
              </a:ext>
            </a:extLst>
          </p:cNvPr>
          <p:cNvSpPr/>
          <p:nvPr/>
        </p:nvSpPr>
        <p:spPr bwMode="auto">
          <a:xfrm rot="10800000">
            <a:off x="421199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E20E9D6-8821-629C-EE9E-B301415EE716}"/>
              </a:ext>
            </a:extLst>
          </p:cNvPr>
          <p:cNvSpPr/>
          <p:nvPr/>
        </p:nvSpPr>
        <p:spPr bwMode="auto">
          <a:xfrm rot="10800000">
            <a:off x="421199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640D596-C0DA-893C-1AB3-C0589CBE241F}"/>
              </a:ext>
            </a:extLst>
          </p:cNvPr>
          <p:cNvSpPr/>
          <p:nvPr/>
        </p:nvSpPr>
        <p:spPr bwMode="auto">
          <a:xfrm rot="10800000">
            <a:off x="4662001" y="396900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F04BDC03-338E-D9DD-1634-5D06B59745CB}"/>
              </a:ext>
            </a:extLst>
          </p:cNvPr>
          <p:cNvSpPr/>
          <p:nvPr/>
        </p:nvSpPr>
        <p:spPr bwMode="auto">
          <a:xfrm rot="10800000">
            <a:off x="4662001" y="360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32514A8-A21A-AEA4-A0AE-C4ED9D1635AC}"/>
              </a:ext>
            </a:extLst>
          </p:cNvPr>
          <p:cNvSpPr/>
          <p:nvPr/>
        </p:nvSpPr>
        <p:spPr bwMode="auto">
          <a:xfrm rot="10800000">
            <a:off x="5112006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5A5DBFF-909A-6B7B-A538-6EC7BD38F1B8}"/>
              </a:ext>
            </a:extLst>
          </p:cNvPr>
          <p:cNvSpPr/>
          <p:nvPr/>
        </p:nvSpPr>
        <p:spPr bwMode="auto">
          <a:xfrm rot="10800000">
            <a:off x="511200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2E7297B-876A-C605-B30E-44817636B91A}"/>
              </a:ext>
            </a:extLst>
          </p:cNvPr>
          <p:cNvSpPr/>
          <p:nvPr/>
        </p:nvSpPr>
        <p:spPr bwMode="auto">
          <a:xfrm rot="10800000">
            <a:off x="5561422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A5B57DC-8E66-227E-4024-4B0F06343B4B}"/>
              </a:ext>
            </a:extLst>
          </p:cNvPr>
          <p:cNvSpPr/>
          <p:nvPr/>
        </p:nvSpPr>
        <p:spPr bwMode="auto">
          <a:xfrm rot="10800000">
            <a:off x="5562011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9C1D348-90D8-C788-41F4-D8B554E6C5D8}"/>
              </a:ext>
            </a:extLst>
          </p:cNvPr>
          <p:cNvSpPr/>
          <p:nvPr/>
        </p:nvSpPr>
        <p:spPr bwMode="auto">
          <a:xfrm rot="10800000">
            <a:off x="601201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BC3C7D22-82A6-0C31-7579-D82AB6391B5D}"/>
              </a:ext>
            </a:extLst>
          </p:cNvPr>
          <p:cNvSpPr/>
          <p:nvPr/>
        </p:nvSpPr>
        <p:spPr bwMode="auto">
          <a:xfrm rot="10800000">
            <a:off x="412199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B419E061-EB42-9B86-8CA4-5104D43F3167}"/>
              </a:ext>
            </a:extLst>
          </p:cNvPr>
          <p:cNvSpPr/>
          <p:nvPr/>
        </p:nvSpPr>
        <p:spPr bwMode="auto">
          <a:xfrm rot="10800000">
            <a:off x="4211407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628CB740-EF4D-ED3E-CA45-B121682D82BD}"/>
              </a:ext>
            </a:extLst>
          </p:cNvPr>
          <p:cNvSpPr/>
          <p:nvPr/>
        </p:nvSpPr>
        <p:spPr bwMode="auto">
          <a:xfrm rot="10800000">
            <a:off x="466200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4019FD50-B821-EC29-AD80-84CCA1887CEF}"/>
              </a:ext>
            </a:extLst>
          </p:cNvPr>
          <p:cNvSpPr/>
          <p:nvPr/>
        </p:nvSpPr>
        <p:spPr bwMode="auto">
          <a:xfrm rot="10800000">
            <a:off x="511200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B200ACC-44AB-A633-D8CB-B85FFF3E2BBE}"/>
              </a:ext>
            </a:extLst>
          </p:cNvPr>
          <p:cNvSpPr/>
          <p:nvPr/>
        </p:nvSpPr>
        <p:spPr bwMode="auto">
          <a:xfrm rot="10800000">
            <a:off x="5561422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A142F2CC-65BB-1B65-1A66-58CB73637ADF}"/>
              </a:ext>
            </a:extLst>
          </p:cNvPr>
          <p:cNvSpPr/>
          <p:nvPr/>
        </p:nvSpPr>
        <p:spPr bwMode="auto">
          <a:xfrm rot="10800000">
            <a:off x="601201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13B040E5-62DA-567C-34A5-3DE840FBF2A5}"/>
              </a:ext>
            </a:extLst>
          </p:cNvPr>
          <p:cNvSpPr/>
          <p:nvPr/>
        </p:nvSpPr>
        <p:spPr bwMode="auto">
          <a:xfrm rot="10800000">
            <a:off x="6462021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89819870-4A49-0C43-7848-11BC8FBB2943}"/>
              </a:ext>
            </a:extLst>
          </p:cNvPr>
          <p:cNvSpPr/>
          <p:nvPr/>
        </p:nvSpPr>
        <p:spPr bwMode="auto">
          <a:xfrm rot="10800000">
            <a:off x="4572000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C687BAF-D125-4C44-9B2D-46D6197149CC}"/>
              </a:ext>
            </a:extLst>
          </p:cNvPr>
          <p:cNvSpPr/>
          <p:nvPr/>
        </p:nvSpPr>
        <p:spPr bwMode="auto">
          <a:xfrm rot="10800000">
            <a:off x="502200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CE56B29-1FEE-D3E8-13EC-48CE7CE72332}"/>
              </a:ext>
            </a:extLst>
          </p:cNvPr>
          <p:cNvSpPr/>
          <p:nvPr/>
        </p:nvSpPr>
        <p:spPr bwMode="auto">
          <a:xfrm rot="10800000">
            <a:off x="5471421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F8BA25F-A49F-A745-5D51-205D3B6599C6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018" y="369900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D19B908-6DA2-B615-B8A5-D8B967AB5B5F}"/>
              </a:ext>
            </a:extLst>
          </p:cNvPr>
          <p:cNvCxnSpPr/>
          <p:nvPr/>
        </p:nvCxnSpPr>
        <p:spPr bwMode="auto">
          <a:xfrm flipH="1">
            <a:off x="5742013" y="4149008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4667E3F-D026-B6FD-2265-9924111382A9}"/>
              </a:ext>
            </a:extLst>
          </p:cNvPr>
          <p:cNvCxnSpPr/>
          <p:nvPr/>
        </p:nvCxnSpPr>
        <p:spPr bwMode="auto">
          <a:xfrm flipH="1">
            <a:off x="5292008" y="459901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32A433D-8AAF-69CF-BD2E-9FDD2EEA8E92}"/>
              </a:ext>
            </a:extLst>
          </p:cNvPr>
          <p:cNvCxnSpPr/>
          <p:nvPr/>
        </p:nvCxnSpPr>
        <p:spPr bwMode="auto">
          <a:xfrm flipH="1">
            <a:off x="4842592" y="5049018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0B90FF6-252D-D7AF-876B-0FB7F9EAE5F3}"/>
              </a:ext>
            </a:extLst>
          </p:cNvPr>
          <p:cNvCxnSpPr/>
          <p:nvPr/>
        </p:nvCxnSpPr>
        <p:spPr bwMode="auto">
          <a:xfrm flipH="1">
            <a:off x="4392587" y="549902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8CD1CF1-62D7-8F29-84CF-6A30E965BEFE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5949028"/>
            <a:ext cx="540006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CEBF5FF-87A5-D62A-E3B6-53F811087B67}"/>
              </a:ext>
            </a:extLst>
          </p:cNvPr>
          <p:cNvCxnSpPr>
            <a:cxnSpLocks/>
          </p:cNvCxnSpPr>
          <p:nvPr/>
        </p:nvCxnSpPr>
        <p:spPr bwMode="auto">
          <a:xfrm flipH="1">
            <a:off x="3401987" y="5949028"/>
            <a:ext cx="990011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EA280C7-E539-EBD9-034F-2BB61BF64CD1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1983" y="5949028"/>
            <a:ext cx="135001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A848430-CC3E-A87A-6CEB-AB5987C1952F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1978" y="5949028"/>
            <a:ext cx="1800020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8C59588-4AE8-B22E-2183-651C16D43960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1974" y="5949028"/>
            <a:ext cx="2160024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1A9EF505-9F09-CF20-DD0F-C9AA35910E80}"/>
              </a:ext>
            </a:extLst>
          </p:cNvPr>
          <p:cNvSpPr/>
          <p:nvPr/>
        </p:nvSpPr>
        <p:spPr bwMode="auto">
          <a:xfrm>
            <a:off x="5742013" y="504901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下位のこのあたりは早く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結果が出てくるため，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リプルキャリーぽく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を計算してもよい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AED79D6-E230-017D-FFC0-07C913E91226}"/>
              </a:ext>
            </a:extLst>
          </p:cNvPr>
          <p:cNvSpPr/>
          <p:nvPr/>
        </p:nvSpPr>
        <p:spPr bwMode="auto">
          <a:xfrm>
            <a:off x="4211996" y="6219031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中央の結果は高速に配る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34DA502-A2F6-E472-C18B-26B5F5C75123}"/>
              </a:ext>
            </a:extLst>
          </p:cNvPr>
          <p:cNvSpPr/>
          <p:nvPr/>
        </p:nvSpPr>
        <p:spPr bwMode="auto">
          <a:xfrm>
            <a:off x="611956" y="4779015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このあたりも比較的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ゆっくり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計算できる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91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F8418-8A75-1E25-B604-A078C5B7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dirty="0"/>
              <a:t>Radix-4 Booth 11bit </a:t>
            </a:r>
            <a:r>
              <a:rPr lang="en-US" altLang="ja-JP" dirty="0"/>
              <a:t>×</a:t>
            </a:r>
            <a:r>
              <a:rPr lang="en-US" dirty="0"/>
              <a:t> 11bit </a:t>
            </a:r>
            <a:r>
              <a:rPr lang="ja-JP" altLang="en-US" dirty="0"/>
              <a:t>乗算器の例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97D18-BFFA-FCA4-1717-DA303353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4779015"/>
            <a:ext cx="8280092" cy="1890021"/>
          </a:xfrm>
        </p:spPr>
        <p:txBody>
          <a:bodyPr/>
          <a:lstStyle/>
          <a:p>
            <a:r>
              <a:rPr lang="en-US" altLang="ja-JP" dirty="0"/>
              <a:t>PG </a:t>
            </a:r>
            <a:r>
              <a:rPr lang="ja-JP" altLang="en-US" dirty="0"/>
              <a:t>から下が </a:t>
            </a:r>
            <a:r>
              <a:rPr lang="en-US" altLang="ja-JP" dirty="0"/>
              <a:t>PPA </a:t>
            </a:r>
            <a:r>
              <a:rPr lang="ja-JP" altLang="en-US" dirty="0"/>
              <a:t>になっている</a:t>
            </a:r>
            <a:endParaRPr lang="en-US" altLang="ja-JP" dirty="0"/>
          </a:p>
          <a:p>
            <a:r>
              <a:rPr lang="en-US" altLang="ja-JP" dirty="0"/>
              <a:t>11bit </a:t>
            </a:r>
            <a:r>
              <a:rPr lang="ja-JP" altLang="en-US" dirty="0"/>
              <a:t>程度だとあまり中央が厚くないが，ビット幅が広がるとより不均質さが増す</a:t>
            </a:r>
            <a:endParaRPr lang="en-US" altLang="ja-JP" dirty="0"/>
          </a:p>
        </p:txBody>
      </p:sp>
      <p:grpSp>
        <p:nvGrpSpPr>
          <p:cNvPr id="442" name="グループ化 441">
            <a:extLst>
              <a:ext uri="{FF2B5EF4-FFF2-40B4-BE49-F238E27FC236}">
                <a16:creationId xmlns:a16="http://schemas.microsoft.com/office/drawing/2014/main" id="{D1A61A3F-D2DD-D581-ECA8-8DD830CCDFBF}"/>
              </a:ext>
            </a:extLst>
          </p:cNvPr>
          <p:cNvGrpSpPr/>
          <p:nvPr/>
        </p:nvGrpSpPr>
        <p:grpSpPr>
          <a:xfrm>
            <a:off x="701957" y="1088974"/>
            <a:ext cx="7650000" cy="3600000"/>
            <a:chOff x="702042" y="3069000"/>
            <a:chExt cx="7650000" cy="3600000"/>
          </a:xfrm>
        </p:grpSpPr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FD24E19C-6C05-D146-08D9-DB7CC8315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42" y="4194000"/>
              <a:ext cx="22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BA2F4CA8-AF80-2D44-E6C5-5C3ADD14A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E76759F2-9AA9-A642-182A-7E1A76DFC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428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D3852CC9-5947-0ACF-0A83-5204E99D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1298669-76DB-FD45-7238-5441FBF17C1E}"/>
                </a:ext>
              </a:extLst>
            </p:cNvPr>
            <p:cNvCxnSpPr>
              <a:cxnSpLocks/>
            </p:cNvCxnSpPr>
            <p:nvPr/>
          </p:nvCxnSpPr>
          <p:spPr>
            <a:xfrm>
              <a:off x="792042" y="4734000"/>
              <a:ext cx="0" cy="193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600F3B-58EB-5C40-6C49-2869F0DB0B3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9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5C1964E6-0D94-4D50-8F64-FD187E969050}"/>
                </a:ext>
              </a:extLst>
            </p:cNvPr>
            <p:cNvCxnSpPr>
              <a:cxnSpLocks/>
            </p:cNvCxnSpPr>
            <p:nvPr/>
          </p:nvCxnSpPr>
          <p:spPr>
            <a:xfrm>
              <a:off x="1512042" y="5094000"/>
              <a:ext cx="0" cy="157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562E425C-307A-AE86-498B-7EDB282B27E3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2" y="5184000"/>
              <a:ext cx="0" cy="14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9F6E54BC-A929-EE74-A266-510980738B00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07539E40-8EED-2D09-1B44-2267883DDC8D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5AF65115-2E42-A0CE-BD47-0368F3FFA8F6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06CC8D3F-5D6D-2F5F-2C4E-2F2B1D2A9DB4}"/>
                </a:ext>
              </a:extLst>
            </p:cNvPr>
            <p:cNvCxnSpPr>
              <a:cxnSpLocks/>
            </p:cNvCxnSpPr>
            <p:nvPr/>
          </p:nvCxnSpPr>
          <p:spPr>
            <a:xfrm>
              <a:off x="331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A6546526-F495-9809-3E09-8F8B4921320B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7A8EB821-37DF-E043-DDF1-B31356548956}"/>
                </a:ext>
              </a:extLst>
            </p:cNvPr>
            <p:cNvCxnSpPr>
              <a:cxnSpLocks/>
            </p:cNvCxnSpPr>
            <p:nvPr/>
          </p:nvCxnSpPr>
          <p:spPr>
            <a:xfrm>
              <a:off x="403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5AE8A9AC-982D-7F2B-BD0D-1AB37A9F6FC0}"/>
                </a:ext>
              </a:extLst>
            </p:cNvPr>
            <p:cNvCxnSpPr>
              <a:cxnSpLocks/>
            </p:cNvCxnSpPr>
            <p:nvPr/>
          </p:nvCxnSpPr>
          <p:spPr>
            <a:xfrm>
              <a:off x="439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89B6661-1A1E-1114-E671-5F5F9E5E37D0}"/>
                </a:ext>
              </a:extLst>
            </p:cNvPr>
            <p:cNvCxnSpPr>
              <a:cxnSpLocks/>
            </p:cNvCxnSpPr>
            <p:nvPr/>
          </p:nvCxnSpPr>
          <p:spPr>
            <a:xfrm>
              <a:off x="475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2631B38E-8EDD-7ADF-0209-7CAE66CB7E0E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30F516BE-1049-771B-A067-F15764CC1FAE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7744D5F1-CA7A-2CB2-8E6E-A389D8646257}"/>
                </a:ext>
              </a:extLst>
            </p:cNvPr>
            <p:cNvCxnSpPr>
              <a:cxnSpLocks/>
            </p:cNvCxnSpPr>
            <p:nvPr/>
          </p:nvCxnSpPr>
          <p:spPr>
            <a:xfrm>
              <a:off x="583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54A1DB87-53F1-2F3C-7BD8-1AC0EBA6D854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4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E22EAF9B-4589-29BB-DD2E-65C2A33E6C99}"/>
                </a:ext>
              </a:extLst>
            </p:cNvPr>
            <p:cNvCxnSpPr>
              <a:cxnSpLocks/>
            </p:cNvCxnSpPr>
            <p:nvPr/>
          </p:nvCxnSpPr>
          <p:spPr>
            <a:xfrm>
              <a:off x="655204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C4861F7C-E07F-1777-0F87-B5F1AC1B6846}"/>
                </a:ext>
              </a:extLst>
            </p:cNvPr>
            <p:cNvCxnSpPr>
              <a:cxnSpLocks/>
            </p:cNvCxnSpPr>
            <p:nvPr/>
          </p:nvCxnSpPr>
          <p:spPr>
            <a:xfrm>
              <a:off x="691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072130DE-3CF7-5141-9DA5-9F2075C347B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D5E1C8A6-98E6-2149-B03F-EE4BC132B3C4}"/>
                </a:ext>
              </a:extLst>
            </p:cNvPr>
            <p:cNvCxnSpPr>
              <a:cxnSpLocks/>
            </p:cNvCxnSpPr>
            <p:nvPr/>
          </p:nvCxnSpPr>
          <p:spPr>
            <a:xfrm>
              <a:off x="763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06118185-2970-6B2E-2A40-C39E1A200AA7}"/>
                </a:ext>
              </a:extLst>
            </p:cNvPr>
            <p:cNvCxnSpPr>
              <a:cxnSpLocks/>
            </p:cNvCxnSpPr>
            <p:nvPr/>
          </p:nvCxnSpPr>
          <p:spPr>
            <a:xfrm>
              <a:off x="7992042" y="3744000"/>
              <a:ext cx="2310" cy="292137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681688EC-D470-7D4B-D5B4-C453C476C11A}"/>
                </a:ext>
              </a:extLst>
            </p:cNvPr>
            <p:cNvCxnSpPr>
              <a:cxnSpLocks/>
            </p:cNvCxnSpPr>
            <p:nvPr/>
          </p:nvCxnSpPr>
          <p:spPr>
            <a:xfrm>
              <a:off x="8352042" y="3429000"/>
              <a:ext cx="0" cy="3240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D5014F1E-AB07-3380-5788-71C2A3D1D6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042" y="43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DF343CDB-DBCE-8A10-2F12-4BAE5BE1C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2042" y="45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0F256243-9BFA-A855-C915-DC456B8FD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2042" y="47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B2C449BD-3ED6-DF54-F273-A59F27C314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50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90992811-50C4-74E2-ED40-56DA448D3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042" y="52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D1671D6-1AB4-0AC1-7D32-B94484DDB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74FCA33F-59A3-BDE0-93E7-78F5F460C529}"/>
                </a:ext>
              </a:extLst>
            </p:cNvPr>
            <p:cNvCxnSpPr/>
            <p:nvPr/>
          </p:nvCxnSpPr>
          <p:spPr>
            <a:xfrm>
              <a:off x="8352042" y="30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A6EA2C60-B86C-8BD6-BB8E-489EE1CA26A0}"/>
                </a:ext>
              </a:extLst>
            </p:cNvPr>
            <p:cNvGrpSpPr/>
            <p:nvPr/>
          </p:nvGrpSpPr>
          <p:grpSpPr>
            <a:xfrm>
              <a:off x="7947042" y="3069000"/>
              <a:ext cx="45000" cy="360000"/>
              <a:chOff x="10416000" y="549000"/>
              <a:chExt cx="45000" cy="360000"/>
            </a:xfrm>
          </p:grpSpPr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B40827FB-5C4D-4604-7F1F-F268BE39D7D9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6A0515A8-42CF-BDF1-6308-74467B79E53D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20AFDFF6-4E68-2E64-3C7E-7503DB375DF4}"/>
                </a:ext>
              </a:extLst>
            </p:cNvPr>
            <p:cNvGrpSpPr/>
            <p:nvPr/>
          </p:nvGrpSpPr>
          <p:grpSpPr>
            <a:xfrm>
              <a:off x="722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F67E18B-0C9E-3500-AD0B-C938384ED8E8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FB7C17CD-73C0-D1B1-EBBC-D572E54C2AEB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775A21DA-94C8-8BE8-EFA1-982CFC15917D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6A2CD79F-AB40-7314-43B1-0082B652226C}"/>
                </a:ext>
              </a:extLst>
            </p:cNvPr>
            <p:cNvGrpSpPr/>
            <p:nvPr/>
          </p:nvGrpSpPr>
          <p:grpSpPr>
            <a:xfrm>
              <a:off x="7587042" y="3069000"/>
              <a:ext cx="45000" cy="360000"/>
              <a:chOff x="10416000" y="549000"/>
              <a:chExt cx="45000" cy="360000"/>
            </a:xfrm>
          </p:grpSpPr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893AC58-E12E-A13B-7BB5-4A7D314877B7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330446E4-2AE0-80D2-BE05-6F67841A723B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B3E3352F-9318-8199-258B-EF702A868FD8}"/>
                </a:ext>
              </a:extLst>
            </p:cNvPr>
            <p:cNvGrpSpPr/>
            <p:nvPr/>
          </p:nvGrpSpPr>
          <p:grpSpPr>
            <a:xfrm>
              <a:off x="686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C854119D-E19B-91B6-9807-708D000BB5D2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044AAC37-FBE5-804C-13DC-ABD0F0751082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71B1BECF-9E0B-ABF6-6258-46D7AF9F84F3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2282086-45B4-951F-979D-A68BA9CD68ED}"/>
                </a:ext>
              </a:extLst>
            </p:cNvPr>
            <p:cNvGrpSpPr/>
            <p:nvPr/>
          </p:nvGrpSpPr>
          <p:grpSpPr>
            <a:xfrm>
              <a:off x="650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2073A8D3-06EC-B840-6393-8AF09E91EF40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4280A627-1CC8-FDE4-F518-DCA19131CD2F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49058F46-04AA-7630-0CC8-3B6D833F486C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39C7112-E8F2-7B95-2387-D2F50F4AC24E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0C0292D3-7BF2-791A-129B-2E62FE0090F8}"/>
                </a:ext>
              </a:extLst>
            </p:cNvPr>
            <p:cNvGrpSpPr/>
            <p:nvPr/>
          </p:nvGrpSpPr>
          <p:grpSpPr>
            <a:xfrm>
              <a:off x="5787042" y="3069000"/>
              <a:ext cx="180000" cy="360000"/>
              <a:chOff x="6006000" y="549000"/>
              <a:chExt cx="180000" cy="360000"/>
            </a:xfrm>
          </p:grpSpPr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D66C0370-F36D-53D9-9C08-1B7DF0EF2A2E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CCEF7930-E565-C34C-4E1F-5A41E7995232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44653469-7F98-BDCE-5707-A8904409FF81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ACDAE6AF-E4FE-6E11-3104-A0B8382840B8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3F01D616-3A40-EFA7-ABFA-BA2E083BEDD3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236A95D6-93BF-A375-7979-18F5A4B50C18}"/>
                </a:ext>
              </a:extLst>
            </p:cNvPr>
            <p:cNvGrpSpPr/>
            <p:nvPr/>
          </p:nvGrpSpPr>
          <p:grpSpPr>
            <a:xfrm>
              <a:off x="614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E1B8AFAA-11AD-FC9A-815D-820969363ABC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EE4E8EC0-6881-6791-10E3-8FF08D23AB9F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B6934F19-F694-C55B-F321-21B8513425AA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84BDA19F-3983-D772-7488-77208BE95D84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6AAE8D29-35F8-A605-CB71-71CB0CB3B6BE}"/>
                </a:ext>
              </a:extLst>
            </p:cNvPr>
            <p:cNvGrpSpPr/>
            <p:nvPr/>
          </p:nvGrpSpPr>
          <p:grpSpPr>
            <a:xfrm>
              <a:off x="5427042" y="3069000"/>
              <a:ext cx="180000" cy="360000"/>
              <a:chOff x="6006000" y="549000"/>
              <a:chExt cx="180000" cy="360000"/>
            </a:xfrm>
          </p:grpSpPr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BE4FAB72-43ED-124F-E106-E9092DDCBE0D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05F93C32-FEA1-7E64-7C8F-842426DDF68C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A82DB5C6-7EBA-7B27-28C7-91D7B3F887C9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68A8004B-3FC5-693D-CAD5-C497E4397EAE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53D19514-AC16-9801-5E08-094ADB0B7081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4FECDE5A-BBF4-EA2D-5286-CB3DA722BD78}"/>
                </a:ext>
              </a:extLst>
            </p:cNvPr>
            <p:cNvGrpSpPr/>
            <p:nvPr/>
          </p:nvGrpSpPr>
          <p:grpSpPr>
            <a:xfrm>
              <a:off x="502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02518091-9765-30CA-EB8D-3E9012F690F3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830F2AA4-568E-9F64-7FAE-D4549665EDEF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BB127421-6D01-D708-1837-AFF44FC6792B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0A85532A-D1DD-154D-A888-AB5AEE4AC84B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9087936C-2D92-B00A-EB6A-6A70DE3EC86F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F3AD4459-4C78-137B-80DC-2C7EC8DE7DE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6B20AAE4-4423-8005-4406-F99777AC1374}"/>
                </a:ext>
              </a:extLst>
            </p:cNvPr>
            <p:cNvGrpSpPr/>
            <p:nvPr/>
          </p:nvGrpSpPr>
          <p:grpSpPr>
            <a:xfrm>
              <a:off x="466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EC92C46E-2225-A0A2-F31F-BA34BE78B476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A41FC75A-2E25-9624-C97E-0C1CA9DCECE0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2E634092-1856-1170-C355-BE933228DA36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C50977CB-82AA-5FBE-7E4E-DD54DB9CFCA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1F9D0275-1F92-1437-7CA0-2A36B54261AE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3E5C4B64-AD5A-792E-C787-E32B57F44E47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8744A831-8981-5205-AE05-E1B3E0198BC6}"/>
                </a:ext>
              </a:extLst>
            </p:cNvPr>
            <p:cNvGrpSpPr/>
            <p:nvPr/>
          </p:nvGrpSpPr>
          <p:grpSpPr>
            <a:xfrm>
              <a:off x="430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601966FB-D364-DFCA-FD55-49B3F0599896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B47B1135-E209-0BF4-30CD-8FA6AE14BB03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61031E30-62BB-E1BF-A50A-43D99E1E972C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8C44BB7A-97CF-3574-B947-AD06ECD8A39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EB6314AF-5423-5C2A-DA5F-AE79A16EB90E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8E22C9A8-8977-5BBF-7F4C-9F4C19E9EB00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96F536A6-1747-475E-A419-F992A4A8EEAC}"/>
                </a:ext>
              </a:extLst>
            </p:cNvPr>
            <p:cNvGrpSpPr/>
            <p:nvPr/>
          </p:nvGrpSpPr>
          <p:grpSpPr>
            <a:xfrm>
              <a:off x="394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53" name="直線コネクタ 152">
                <a:extLst>
                  <a:ext uri="{FF2B5EF4-FFF2-40B4-BE49-F238E27FC236}">
                    <a16:creationId xmlns:a16="http://schemas.microsoft.com/office/drawing/2014/main" id="{92B72B92-6057-F002-C060-10721A4EF2E2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7B54E306-E171-F077-23B9-80F12C5D58D5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55DF5615-D33D-83DF-84BB-970DC0001EF1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D57D79A5-E430-288F-9953-FC3981BDF752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58E25B63-3884-6270-F89D-831810F39DE7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744E70D2-CF3F-8ED2-9022-4166063DD6E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BE1E3C05-08D1-7939-ECB7-E459659E28D0}"/>
                </a:ext>
              </a:extLst>
            </p:cNvPr>
            <p:cNvGrpSpPr/>
            <p:nvPr/>
          </p:nvGrpSpPr>
          <p:grpSpPr>
            <a:xfrm>
              <a:off x="358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60" name="直線コネクタ 159">
                <a:extLst>
                  <a:ext uri="{FF2B5EF4-FFF2-40B4-BE49-F238E27FC236}">
                    <a16:creationId xmlns:a16="http://schemas.microsoft.com/office/drawing/2014/main" id="{0B6C9801-A80B-E630-21F7-75F0B2B1A56F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13EFC10B-25CA-C4C8-2071-7C4F832E83F8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68FBE889-5A65-4088-E618-B7FE6951F6F6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73B6C15B-4BD8-8738-019F-1E4A7CE5522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2B96C01C-E5BB-8E27-E262-5E42F55672AC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7788785B-2A7C-0D60-F5C1-A6645C5DFBB7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A8B1D249-135E-876A-A6EA-5E8C11276E14}"/>
                </a:ext>
              </a:extLst>
            </p:cNvPr>
            <p:cNvGrpSpPr/>
            <p:nvPr/>
          </p:nvGrpSpPr>
          <p:grpSpPr>
            <a:xfrm>
              <a:off x="322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1347954A-E71B-3432-48E3-D8EF5A010B79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D9B5E788-EA84-A59D-0223-AC15BE06D2D1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259BA3B1-39E0-9E24-3660-464D374F6A4F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E1115DFC-F643-742A-35A9-26659A09798C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5811E613-F75D-BDBE-C94C-8A70A1FB6195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B91077A3-8030-A758-077B-57AA11FF9B5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6244737C-F8A7-C56A-C4AE-3E8DA886C703}"/>
                </a:ext>
              </a:extLst>
            </p:cNvPr>
            <p:cNvGrpSpPr/>
            <p:nvPr/>
          </p:nvGrpSpPr>
          <p:grpSpPr>
            <a:xfrm>
              <a:off x="2907042" y="3069000"/>
              <a:ext cx="180000" cy="405000"/>
              <a:chOff x="6006000" y="549000"/>
              <a:chExt cx="180000" cy="360000"/>
            </a:xfrm>
          </p:grpSpPr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FA8F766B-D08A-FA9E-ED6B-D1D264F2E436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33C4F935-3011-4AE9-E414-102E886317AD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C6B503A0-B4B3-750D-6831-03D189A42B1C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1BBC2D63-34EB-F3D1-4BD2-63B09B289D6B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5BA3E8FF-179A-BA83-D84E-6479FBFE3703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639F0B08-9A0D-B88A-1FD9-756B6FACED18}"/>
                </a:ext>
              </a:extLst>
            </p:cNvPr>
            <p:cNvGrpSpPr/>
            <p:nvPr/>
          </p:nvGrpSpPr>
          <p:grpSpPr>
            <a:xfrm>
              <a:off x="254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2B733E52-C39C-DD8F-1A2D-071A94A9D4B8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05FC1F6D-5D0A-6378-9A49-9A95A492B11A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8CD3F0ED-D1D0-0552-6B62-3735FFD3D338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EE146132-FFE8-8EA5-0CC4-608B6FC0FAD5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5668F257-3F04-0DF6-0D8D-5ABDB8D7F8E3}"/>
                </a:ext>
              </a:extLst>
            </p:cNvPr>
            <p:cNvGrpSpPr/>
            <p:nvPr/>
          </p:nvGrpSpPr>
          <p:grpSpPr>
            <a:xfrm>
              <a:off x="218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FAA6054C-60A5-CE86-3371-AB0E38FF7394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>
                <a:extLst>
                  <a:ext uri="{FF2B5EF4-FFF2-40B4-BE49-F238E27FC236}">
                    <a16:creationId xmlns:a16="http://schemas.microsoft.com/office/drawing/2014/main" id="{C5934119-99E6-BC3A-0F85-B6DF934881DC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3A60EEB0-CD0C-80AE-1EAF-BC75D1015A9C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735FDF12-CC34-CA5D-342B-6E56E9E97A33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E158F880-438B-ED00-683C-2D10ABCAB275}"/>
                </a:ext>
              </a:extLst>
            </p:cNvPr>
            <p:cNvGrpSpPr/>
            <p:nvPr/>
          </p:nvGrpSpPr>
          <p:grpSpPr>
            <a:xfrm>
              <a:off x="182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35D02629-0761-292E-98F4-ED16ECBED001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2C18C38E-DE02-07F3-B9B6-8A949D32EA20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1684CEEE-E456-B301-C1C6-CF4884DAA91B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8E362FCD-9ACC-A6DD-579A-8742CAF8F270}"/>
                </a:ext>
              </a:extLst>
            </p:cNvPr>
            <p:cNvGrpSpPr/>
            <p:nvPr/>
          </p:nvGrpSpPr>
          <p:grpSpPr>
            <a:xfrm>
              <a:off x="146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3F9AE191-050F-C5D9-8EDC-369A37D4CBE6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929016A2-BC6C-D8C1-9A10-13811BC22E9B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>
                <a:extLst>
                  <a:ext uri="{FF2B5EF4-FFF2-40B4-BE49-F238E27FC236}">
                    <a16:creationId xmlns:a16="http://schemas.microsoft.com/office/drawing/2014/main" id="{1F0C8CC8-BF6C-03C1-79C5-87A6BCE52A46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D354D318-5AD2-42DB-5519-26A29D7C375A}"/>
                </a:ext>
              </a:extLst>
            </p:cNvPr>
            <p:cNvGrpSpPr/>
            <p:nvPr/>
          </p:nvGrpSpPr>
          <p:grpSpPr>
            <a:xfrm flipH="1">
              <a:off x="1106322" y="3069000"/>
              <a:ext cx="45719" cy="810000"/>
              <a:chOff x="10416000" y="549000"/>
              <a:chExt cx="45000" cy="360000"/>
            </a:xfrm>
          </p:grpSpPr>
          <p:cxnSp>
            <p:nvCxnSpPr>
              <p:cNvPr id="198" name="直線コネクタ 197">
                <a:extLst>
                  <a:ext uri="{FF2B5EF4-FFF2-40B4-BE49-F238E27FC236}">
                    <a16:creationId xmlns:a16="http://schemas.microsoft.com/office/drawing/2014/main" id="{CC3FB3BC-1ABC-6C04-410C-3081EDF2C55A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>
                <a:extLst>
                  <a:ext uri="{FF2B5EF4-FFF2-40B4-BE49-F238E27FC236}">
                    <a16:creationId xmlns:a16="http://schemas.microsoft.com/office/drawing/2014/main" id="{7C164789-9728-E46B-FEF2-6E1283E849C2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グループ化 199">
              <a:extLst>
                <a:ext uri="{FF2B5EF4-FFF2-40B4-BE49-F238E27FC236}">
                  <a16:creationId xmlns:a16="http://schemas.microsoft.com/office/drawing/2014/main" id="{822FD166-CCA4-279A-8AF0-719B0EB7BF97}"/>
                </a:ext>
              </a:extLst>
            </p:cNvPr>
            <p:cNvGrpSpPr/>
            <p:nvPr/>
          </p:nvGrpSpPr>
          <p:grpSpPr>
            <a:xfrm flipH="1">
              <a:off x="792040" y="3069000"/>
              <a:ext cx="45719" cy="360000"/>
              <a:chOff x="10416000" y="549000"/>
              <a:chExt cx="45000" cy="360000"/>
            </a:xfrm>
          </p:grpSpPr>
          <p:cxnSp>
            <p:nvCxnSpPr>
              <p:cNvPr id="201" name="直線コネクタ 200">
                <a:extLst>
                  <a:ext uri="{FF2B5EF4-FFF2-40B4-BE49-F238E27FC236}">
                    <a16:creationId xmlns:a16="http://schemas.microsoft.com/office/drawing/2014/main" id="{C1EB7D91-8EEC-C4A0-7443-D0456F944C47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474D5966-A05F-E2B0-0ED0-C8961E43880E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B2089403-4559-6F03-1598-466708A30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FA8F0E87-92B9-A555-BB74-2A94E2A4B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51D52B45-588E-1F9B-037A-B5E7A520E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6547CFCA-A993-2E99-FCDB-6767AA752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042" y="3744000"/>
              <a:ext cx="4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9A489A59-4798-C783-06A2-15B43D2BE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6513BE9B-7BC1-DDA2-53D0-9A82D6E67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1EF7D015-C508-F140-6A86-F392E37F5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C6B5A82F-9573-C387-A97C-126FE0FDB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B5C3CEA6-D63E-FBBA-C845-AB437A441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A267910D-514C-0C45-A695-06A34D2D96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35B41158-1ABC-BFA2-4448-2E2183C29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D0FFCC48-4FA0-2C7A-BFE4-7E7474A4D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4AEF9F3A-6225-0A92-2DB3-0F9B0AE6D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線コネクタ 215">
              <a:extLst>
                <a:ext uri="{FF2B5EF4-FFF2-40B4-BE49-F238E27FC236}">
                  <a16:creationId xmlns:a16="http://schemas.microsoft.com/office/drawing/2014/main" id="{ABF60D73-3DEF-2391-24C2-4AB485D3B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AA69E6C6-8730-306B-EDEE-030E24BE5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042" y="3744000"/>
              <a:ext cx="9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8DA982CC-1F3D-15D9-FEA2-4517F4C38A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78A9E38F-65C8-6297-9C46-4ED77BE81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0AFE416D-D07E-16AC-7A2D-F47048136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574237CE-C968-3F9B-AF29-44DE697A7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6640CA06-383F-6DAE-E5E2-6D42EAEB7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B0D01884-E76A-B45C-4042-135BCDD2A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F4076A13-1C4D-987D-FB26-33EE13C46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535A3193-7670-C639-1547-E12E4D633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0B1EAAAF-2C9F-DE4E-A978-6280C69FF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11BCB5F8-6A62-ED64-4F60-CBF19E3C9B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15EC2F6A-54FE-40E5-725F-521262E881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6A9BB1E0-C527-E56B-FE17-DA132895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線コネクタ 229">
              <a:extLst>
                <a:ext uri="{FF2B5EF4-FFF2-40B4-BE49-F238E27FC236}">
                  <a16:creationId xmlns:a16="http://schemas.microsoft.com/office/drawing/2014/main" id="{B5848C2C-DA14-0E49-C948-CC3D9058E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B1BCBDCB-0C2B-B8CB-576E-07FD38C42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BC7282C0-1E84-470D-B84D-043C0993C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B443BC23-CF2D-2A03-C369-574D76DEA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>
              <a:extLst>
                <a:ext uri="{FF2B5EF4-FFF2-40B4-BE49-F238E27FC236}">
                  <a16:creationId xmlns:a16="http://schemas.microsoft.com/office/drawing/2014/main" id="{ACFD8B05-2F50-D5D2-117D-E0019FC77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486A6976-48E4-FE62-D8AF-C8526FA6C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73AD7FF0-BB40-53CC-AE61-55F95D471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8BF90F4E-A444-87EB-9C1B-4B2BDB9445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37C63334-9108-61BB-CDDB-1530647E2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54310058-0E2D-6E65-9EF2-46305D1942F6}"/>
                </a:ext>
              </a:extLst>
            </p:cNvPr>
            <p:cNvCxnSpPr>
              <a:cxnSpLocks/>
              <a:endCxn id="366" idx="0"/>
            </p:cNvCxnSpPr>
            <p:nvPr/>
          </p:nvCxnSpPr>
          <p:spPr>
            <a:xfrm flipH="1">
              <a:off x="6552042" y="378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線コネクタ 239">
              <a:extLst>
                <a:ext uri="{FF2B5EF4-FFF2-40B4-BE49-F238E27FC236}">
                  <a16:creationId xmlns:a16="http://schemas.microsoft.com/office/drawing/2014/main" id="{2D36E007-D31F-E9C8-5810-9CAB386EA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378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ABFDE080-2F48-5409-1C59-942014C57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線コネクタ 241">
              <a:extLst>
                <a:ext uri="{FF2B5EF4-FFF2-40B4-BE49-F238E27FC236}">
                  <a16:creationId xmlns:a16="http://schemas.microsoft.com/office/drawing/2014/main" id="{601C0EFD-4CC9-C356-9873-6E17BBEB6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2A4707D4-C3DD-D4D0-BCF6-52558F650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A0AD21F6-884D-0970-9394-AA9E1F112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線コネクタ 244">
              <a:extLst>
                <a:ext uri="{FF2B5EF4-FFF2-40B4-BE49-F238E27FC236}">
                  <a16:creationId xmlns:a16="http://schemas.microsoft.com/office/drawing/2014/main" id="{9A2BF02B-FDE4-605F-485F-AE384C7B2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1B72E137-F4F3-2EB7-ACD8-B0740C4B7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線コネクタ 246">
              <a:extLst>
                <a:ext uri="{FF2B5EF4-FFF2-40B4-BE49-F238E27FC236}">
                  <a16:creationId xmlns:a16="http://schemas.microsoft.com/office/drawing/2014/main" id="{AC554652-8014-DBFF-8ADF-B425BE829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151273FB-1BCE-865A-56EA-1ED4DD5D16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線コネクタ 248">
              <a:extLst>
                <a:ext uri="{FF2B5EF4-FFF2-40B4-BE49-F238E27FC236}">
                  <a16:creationId xmlns:a16="http://schemas.microsoft.com/office/drawing/2014/main" id="{ECABD70B-E1D1-FEDA-B0B1-B1C6747741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42" y="3744000"/>
              <a:ext cx="13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94C898C9-B4A4-B6FC-5B9B-0FE161C1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3744000"/>
              <a:ext cx="31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線コネクタ 250">
              <a:extLst>
                <a:ext uri="{FF2B5EF4-FFF2-40B4-BE49-F238E27FC236}">
                  <a16:creationId xmlns:a16="http://schemas.microsoft.com/office/drawing/2014/main" id="{3E8B6DEE-17BF-1A75-7406-3E45A557E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37EFE51D-E328-DC00-EB5B-F0A187AC1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042" y="374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線コネクタ 252">
              <a:extLst>
                <a:ext uri="{FF2B5EF4-FFF2-40B4-BE49-F238E27FC236}">
                  <a16:creationId xmlns:a16="http://schemas.microsoft.com/office/drawing/2014/main" id="{1DD3FCDF-B7C0-C606-641C-76B54AF4EE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E996599F-B35B-3AFE-AAAF-4E5AC62D7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ADB0FF56-048B-F27D-5C93-83C429D57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428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コネクタ 255">
              <a:extLst>
                <a:ext uri="{FF2B5EF4-FFF2-40B4-BE49-F238E27FC236}">
                  <a16:creationId xmlns:a16="http://schemas.microsoft.com/office/drawing/2014/main" id="{7E62E23B-B5D1-07AA-E29D-06469118ADC9}"/>
                </a:ext>
              </a:extLst>
            </p:cNvPr>
            <p:cNvCxnSpPr>
              <a:cxnSpLocks/>
              <a:endCxn id="428" idx="0"/>
            </p:cNvCxnSpPr>
            <p:nvPr/>
          </p:nvCxnSpPr>
          <p:spPr>
            <a:xfrm flipH="1">
              <a:off x="583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57E0AC9F-0E8D-2CEF-70C2-E8817062C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4194000"/>
              <a:ext cx="225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113BB5F0-5EC3-3DF9-66DA-B459B1928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428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線コネクタ 258">
              <a:extLst>
                <a:ext uri="{FF2B5EF4-FFF2-40B4-BE49-F238E27FC236}">
                  <a16:creationId xmlns:a16="http://schemas.microsoft.com/office/drawing/2014/main" id="{2EF08656-BB75-9127-79E0-3D2B02E7B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直線コネクタ 259">
              <a:extLst>
                <a:ext uri="{FF2B5EF4-FFF2-40B4-BE49-F238E27FC236}">
                  <a16:creationId xmlns:a16="http://schemas.microsoft.com/office/drawing/2014/main" id="{1856B351-CC3B-623C-31AE-227EC17FE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線コネクタ 260">
              <a:extLst>
                <a:ext uri="{FF2B5EF4-FFF2-40B4-BE49-F238E27FC236}">
                  <a16:creationId xmlns:a16="http://schemas.microsoft.com/office/drawing/2014/main" id="{FAC8CC51-7180-845E-EA19-AD038754A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線コネクタ 261">
              <a:extLst>
                <a:ext uri="{FF2B5EF4-FFF2-40B4-BE49-F238E27FC236}">
                  <a16:creationId xmlns:a16="http://schemas.microsoft.com/office/drawing/2014/main" id="{4AF6E848-9A50-0710-77CF-7D8BEC256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線コネクタ 262">
              <a:extLst>
                <a:ext uri="{FF2B5EF4-FFF2-40B4-BE49-F238E27FC236}">
                  <a16:creationId xmlns:a16="http://schemas.microsoft.com/office/drawing/2014/main" id="{4A5BD7DB-28DC-D814-5EF8-72F559D14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99350B17-667A-9D33-2703-74A75C36D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30170417-5207-893E-3DB2-013749949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84F60F74-4C8A-783D-3750-F19A74EC7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A266B14B-9071-F5BC-4D32-660151BF5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CE420803-67F6-06EA-AB1F-C09C60F2F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2576EE8A-5B75-61A2-DF16-558B7FD4A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直線コネクタ 269">
              <a:extLst>
                <a:ext uri="{FF2B5EF4-FFF2-40B4-BE49-F238E27FC236}">
                  <a16:creationId xmlns:a16="http://schemas.microsoft.com/office/drawing/2014/main" id="{15FDED30-1359-F31F-B89C-1AB230DCF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7042" y="4194000"/>
              <a:ext cx="9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56408A8E-F18B-BB92-333C-04C7B8E22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042" y="419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8B7749E5-BD4B-6EF7-5160-C80D6FE40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3439B62B-0FA1-1AB0-C9B8-C1F91C019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2B70C64E-9096-C190-D786-25095F255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5A3E0D45-45C4-995B-4609-C060DBDAA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線コネクタ 275">
              <a:extLst>
                <a:ext uri="{FF2B5EF4-FFF2-40B4-BE49-F238E27FC236}">
                  <a16:creationId xmlns:a16="http://schemas.microsoft.com/office/drawing/2014/main" id="{0786C0C4-CD55-02E9-D53E-3E62E1B63FD0}"/>
                </a:ext>
              </a:extLst>
            </p:cNvPr>
            <p:cNvCxnSpPr>
              <a:cxnSpLocks/>
              <a:endCxn id="431" idx="0"/>
            </p:cNvCxnSpPr>
            <p:nvPr/>
          </p:nvCxnSpPr>
          <p:spPr>
            <a:xfrm flipH="1">
              <a:off x="259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6965A335-B48F-B35C-9C62-98C3E1B83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FEF3DEF5-F7E2-1053-6670-FFFE4295C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5FD2EB3C-F054-C0B9-0495-C1D2E7FDA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A934DC8A-67EC-FDC5-D3B7-ED5008C25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9776CBC6-6C06-3C36-06F0-09D4E529F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直線コネクタ 281">
              <a:extLst>
                <a:ext uri="{FF2B5EF4-FFF2-40B4-BE49-F238E27FC236}">
                  <a16:creationId xmlns:a16="http://schemas.microsoft.com/office/drawing/2014/main" id="{D75551A5-78FE-D701-906C-47D10ED0E6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49E2642E-7570-C374-11D6-B2240B851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CC411546-455D-2AF3-3DBC-8B441A5D0F27}"/>
                </a:ext>
              </a:extLst>
            </p:cNvPr>
            <p:cNvCxnSpPr>
              <a:cxnSpLocks/>
            </p:cNvCxnSpPr>
            <p:nvPr/>
          </p:nvCxnSpPr>
          <p:spPr>
            <a:xfrm>
              <a:off x="1827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08CDD112-1581-A2D7-452C-CA5A132392B8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81984CF6-22BD-8BA4-07EF-6899A9825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042" y="419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直線コネクタ 286">
              <a:extLst>
                <a:ext uri="{FF2B5EF4-FFF2-40B4-BE49-F238E27FC236}">
                  <a16:creationId xmlns:a16="http://schemas.microsoft.com/office/drawing/2014/main" id="{313CD0EC-07F2-2148-ECB1-BD18711B4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直線コネクタ 287">
              <a:extLst>
                <a:ext uri="{FF2B5EF4-FFF2-40B4-BE49-F238E27FC236}">
                  <a16:creationId xmlns:a16="http://schemas.microsoft.com/office/drawing/2014/main" id="{92A44C7D-BB1F-F623-9C84-861448BE6A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473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4D817CC6-09D2-C612-EBC7-666C1AD53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直線コネクタ 289">
              <a:extLst>
                <a:ext uri="{FF2B5EF4-FFF2-40B4-BE49-F238E27FC236}">
                  <a16:creationId xmlns:a16="http://schemas.microsoft.com/office/drawing/2014/main" id="{8111CE18-ABA2-C13C-F7AE-724DA253F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4734000"/>
              <a:ext cx="27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BED5CC2C-9587-2945-56D8-C963FC91B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066F7235-7154-F194-2662-382F60FCC5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直線コネクタ 292">
              <a:extLst>
                <a:ext uri="{FF2B5EF4-FFF2-40B4-BE49-F238E27FC236}">
                  <a16:creationId xmlns:a16="http://schemas.microsoft.com/office/drawing/2014/main" id="{04383A9C-9456-1CB9-6CEC-468DA6187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線コネクタ 293">
              <a:extLst>
                <a:ext uri="{FF2B5EF4-FFF2-40B4-BE49-F238E27FC236}">
                  <a16:creationId xmlns:a16="http://schemas.microsoft.com/office/drawing/2014/main" id="{2D332D97-0CB7-D924-D837-2A5312CE6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73B537F6-D1CE-07AC-A152-25E581149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2718BDFD-2294-897D-1C44-D9A5078E9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49FDA704-4343-D494-7331-B9D322B6A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44BE50A8-94ED-7447-F4B7-22B482DCE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C620CC64-9ABA-4CB1-B24E-57F05AFD5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90ACA057-6694-46F7-FF19-BF4C36573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F5CA0154-52E3-0EB9-7D43-2A00DC2F3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C3F6D4B9-F0B8-065F-0E2C-72DBF6BF6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F31CB4E3-13E2-F98C-D017-7194DA3E2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AE53B1A4-1042-D20E-670F-CEC28C4F36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線コネクタ 304">
              <a:extLst>
                <a:ext uri="{FF2B5EF4-FFF2-40B4-BE49-F238E27FC236}">
                  <a16:creationId xmlns:a16="http://schemas.microsoft.com/office/drawing/2014/main" id="{496C3799-EA2D-FA68-4431-25999EEEF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042" y="4734000"/>
              <a:ext cx="9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線コネクタ 305">
              <a:extLst>
                <a:ext uri="{FF2B5EF4-FFF2-40B4-BE49-F238E27FC236}">
                  <a16:creationId xmlns:a16="http://schemas.microsoft.com/office/drawing/2014/main" id="{DD19F2CD-EFE7-F858-297F-F0CE2B923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42" y="473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D50BA135-072E-2F2E-12C5-32D2C09B6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2EDD65D2-A22B-B649-A3E3-4C16EF076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042" y="473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直線コネクタ 308">
              <a:extLst>
                <a:ext uri="{FF2B5EF4-FFF2-40B4-BE49-F238E27FC236}">
                  <a16:creationId xmlns:a16="http://schemas.microsoft.com/office/drawing/2014/main" id="{B1B94968-3345-1013-11E9-21FFAF0AC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042" y="46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AEEBBEEC-EE74-F5E3-9EC7-0AE5C40587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042" y="464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線コネクタ 310">
              <a:extLst>
                <a:ext uri="{FF2B5EF4-FFF2-40B4-BE49-F238E27FC236}">
                  <a16:creationId xmlns:a16="http://schemas.microsoft.com/office/drawing/2014/main" id="{2E71946F-0B56-9392-D431-ECF102D12CD3}"/>
                </a:ext>
              </a:extLst>
            </p:cNvPr>
            <p:cNvCxnSpPr>
              <a:cxnSpLocks/>
            </p:cNvCxnSpPr>
            <p:nvPr/>
          </p:nvCxnSpPr>
          <p:spPr>
            <a:xfrm>
              <a:off x="1467042" y="4509000"/>
              <a:ext cx="0" cy="27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線コネクタ 311">
              <a:extLst>
                <a:ext uri="{FF2B5EF4-FFF2-40B4-BE49-F238E27FC236}">
                  <a16:creationId xmlns:a16="http://schemas.microsoft.com/office/drawing/2014/main" id="{1F6156B8-588A-AFF3-02F3-30EE14E11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042" y="3744000"/>
              <a:ext cx="90000" cy="67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68840BA9-ED44-D096-4237-42B61CA9A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042" y="419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2E5D69E0-DABA-A4D5-3CF1-EB92D7745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A3D5BB94-E7B1-1C3A-5F18-F14CE4A5C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線コネクタ 315">
              <a:extLst>
                <a:ext uri="{FF2B5EF4-FFF2-40B4-BE49-F238E27FC236}">
                  <a16:creationId xmlns:a16="http://schemas.microsoft.com/office/drawing/2014/main" id="{40975C17-49EB-A93F-43C8-34E27A043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4194000"/>
              <a:ext cx="22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線コネクタ 316">
              <a:extLst>
                <a:ext uri="{FF2B5EF4-FFF2-40B4-BE49-F238E27FC236}">
                  <a16:creationId xmlns:a16="http://schemas.microsoft.com/office/drawing/2014/main" id="{C7DD3DF6-FF41-61FB-3A9B-C68FDD37E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線コネクタ 317">
              <a:extLst>
                <a:ext uri="{FF2B5EF4-FFF2-40B4-BE49-F238E27FC236}">
                  <a16:creationId xmlns:a16="http://schemas.microsoft.com/office/drawing/2014/main" id="{D3E98A40-B986-D63C-7C45-293D8B476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042" y="3744000"/>
              <a:ext cx="9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線コネクタ 318">
              <a:extLst>
                <a:ext uri="{FF2B5EF4-FFF2-40B4-BE49-F238E27FC236}">
                  <a16:creationId xmlns:a16="http://schemas.microsoft.com/office/drawing/2014/main" id="{82B6A6BE-89D1-BC67-1507-98774AD38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線コネクタ 319">
              <a:extLst>
                <a:ext uri="{FF2B5EF4-FFF2-40B4-BE49-F238E27FC236}">
                  <a16:creationId xmlns:a16="http://schemas.microsoft.com/office/drawing/2014/main" id="{A7A2F336-04A3-D632-7248-1308D7A95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線コネクタ 320">
              <a:extLst>
                <a:ext uri="{FF2B5EF4-FFF2-40B4-BE49-F238E27FC236}">
                  <a16:creationId xmlns:a16="http://schemas.microsoft.com/office/drawing/2014/main" id="{499E6EB9-FAC9-8E48-ACFF-03A31F194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042" y="428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線矢印コネクタ 321">
              <a:extLst>
                <a:ext uri="{FF2B5EF4-FFF2-40B4-BE49-F238E27FC236}">
                  <a16:creationId xmlns:a16="http://schemas.microsoft.com/office/drawing/2014/main" id="{9B683F0C-CA69-81F2-E893-83BBEA771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3" name="直線矢印コネクタ 322">
              <a:extLst>
                <a:ext uri="{FF2B5EF4-FFF2-40B4-BE49-F238E27FC236}">
                  <a16:creationId xmlns:a16="http://schemas.microsoft.com/office/drawing/2014/main" id="{61058859-7364-64C4-374F-48EAAC736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4" name="直線矢印コネクタ 323">
              <a:extLst>
                <a:ext uri="{FF2B5EF4-FFF2-40B4-BE49-F238E27FC236}">
                  <a16:creationId xmlns:a16="http://schemas.microsoft.com/office/drawing/2014/main" id="{BDF8A0CD-AC83-D246-C247-ED2FC776E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5" name="直線矢印コネクタ 324">
              <a:extLst>
                <a:ext uri="{FF2B5EF4-FFF2-40B4-BE49-F238E27FC236}">
                  <a16:creationId xmlns:a16="http://schemas.microsoft.com/office/drawing/2014/main" id="{6F857967-FF26-B509-A5FF-00165FB0C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6" name="直線矢印コネクタ 325">
              <a:extLst>
                <a:ext uri="{FF2B5EF4-FFF2-40B4-BE49-F238E27FC236}">
                  <a16:creationId xmlns:a16="http://schemas.microsoft.com/office/drawing/2014/main" id="{AA92E76C-32DE-94CB-24A3-9FDEE4277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2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7" name="直線矢印コネクタ 326">
              <a:extLst>
                <a:ext uri="{FF2B5EF4-FFF2-40B4-BE49-F238E27FC236}">
                  <a16:creationId xmlns:a16="http://schemas.microsoft.com/office/drawing/2014/main" id="{CF902252-1275-9B05-C05D-E3388CC6E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567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8" name="直線矢印コネクタ 327">
              <a:extLst>
                <a:ext uri="{FF2B5EF4-FFF2-40B4-BE49-F238E27FC236}">
                  <a16:creationId xmlns:a16="http://schemas.microsoft.com/office/drawing/2014/main" id="{F78B83E1-154B-A809-D6CA-560CDDEAB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67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9" name="直線矢印コネクタ 328">
              <a:extLst>
                <a:ext uri="{FF2B5EF4-FFF2-40B4-BE49-F238E27FC236}">
                  <a16:creationId xmlns:a16="http://schemas.microsoft.com/office/drawing/2014/main" id="{F5C7BBC2-6C60-C906-A5F0-C7CD5E3CA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904000"/>
              <a:ext cx="144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0" name="直線矢印コネクタ 329">
              <a:extLst>
                <a:ext uri="{FF2B5EF4-FFF2-40B4-BE49-F238E27FC236}">
                  <a16:creationId xmlns:a16="http://schemas.microsoft.com/office/drawing/2014/main" id="{64114FCE-D754-43FE-935C-2838CC4B4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61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1" name="直線矢印コネクタ 330">
              <a:extLst>
                <a:ext uri="{FF2B5EF4-FFF2-40B4-BE49-F238E27FC236}">
                  <a16:creationId xmlns:a16="http://schemas.microsoft.com/office/drawing/2014/main" id="{A382B9E4-5650-7CDF-A605-A6CE1817E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2" name="直線矢印コネクタ 331">
              <a:extLst>
                <a:ext uri="{FF2B5EF4-FFF2-40B4-BE49-F238E27FC236}">
                  <a16:creationId xmlns:a16="http://schemas.microsoft.com/office/drawing/2014/main" id="{AE95CA82-A480-3425-6A81-5B146A3DB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6129000"/>
              <a:ext cx="25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3" name="直線矢印コネクタ 332">
              <a:extLst>
                <a:ext uri="{FF2B5EF4-FFF2-40B4-BE49-F238E27FC236}">
                  <a16:creationId xmlns:a16="http://schemas.microsoft.com/office/drawing/2014/main" id="{70BF7B54-F318-1127-244E-4F31F7290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042" y="6129000"/>
              <a:ext cx="21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4" name="直線矢印コネクタ 333">
              <a:extLst>
                <a:ext uri="{FF2B5EF4-FFF2-40B4-BE49-F238E27FC236}">
                  <a16:creationId xmlns:a16="http://schemas.microsoft.com/office/drawing/2014/main" id="{D788D879-D638-3BD9-1034-BFA9005A6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6129000"/>
              <a:ext cx="180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5" name="直線矢印コネクタ 334">
              <a:extLst>
                <a:ext uri="{FF2B5EF4-FFF2-40B4-BE49-F238E27FC236}">
                  <a16:creationId xmlns:a16="http://schemas.microsoft.com/office/drawing/2014/main" id="{276299CD-6C35-247A-559A-CDA8E83580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6129000"/>
              <a:ext cx="144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6" name="直線矢印コネクタ 335">
              <a:extLst>
                <a:ext uri="{FF2B5EF4-FFF2-40B4-BE49-F238E27FC236}">
                  <a16:creationId xmlns:a16="http://schemas.microsoft.com/office/drawing/2014/main" id="{0464D61E-835E-607C-C4E0-2A4BBF395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6129000"/>
              <a:ext cx="108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7" name="直線矢印コネクタ 336">
              <a:extLst>
                <a:ext uri="{FF2B5EF4-FFF2-40B4-BE49-F238E27FC236}">
                  <a16:creationId xmlns:a16="http://schemas.microsoft.com/office/drawing/2014/main" id="{382D3436-929E-4FC4-6463-B080BD738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612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8" name="直線矢印コネクタ 337">
              <a:extLst>
                <a:ext uri="{FF2B5EF4-FFF2-40B4-BE49-F238E27FC236}">
                  <a16:creationId xmlns:a16="http://schemas.microsoft.com/office/drawing/2014/main" id="{324715CC-2F83-7E86-43A5-3D3043143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61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9" name="直線矢印コネクタ 338">
              <a:extLst>
                <a:ext uri="{FF2B5EF4-FFF2-40B4-BE49-F238E27FC236}">
                  <a16:creationId xmlns:a16="http://schemas.microsoft.com/office/drawing/2014/main" id="{CFE76B57-97B7-90EE-ACB7-71D37A601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0" name="直線矢印コネクタ 339">
              <a:extLst>
                <a:ext uri="{FF2B5EF4-FFF2-40B4-BE49-F238E27FC236}">
                  <a16:creationId xmlns:a16="http://schemas.microsoft.com/office/drawing/2014/main" id="{52F3A7BE-E486-F388-3D68-023201B44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1" name="直線矢印コネクタ 340">
              <a:extLst>
                <a:ext uri="{FF2B5EF4-FFF2-40B4-BE49-F238E27FC236}">
                  <a16:creationId xmlns:a16="http://schemas.microsoft.com/office/drawing/2014/main" id="{562A7720-CE9C-9E39-315C-C60E1ACBC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590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2" name="直線矢印コネクタ 341">
              <a:extLst>
                <a:ext uri="{FF2B5EF4-FFF2-40B4-BE49-F238E27FC236}">
                  <a16:creationId xmlns:a16="http://schemas.microsoft.com/office/drawing/2014/main" id="{7865E758-9509-9DEE-502E-4953EAC0A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590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87E0E96B-2016-6FC8-0630-1CF581B21B86}"/>
                </a:ext>
              </a:extLst>
            </p:cNvPr>
            <p:cNvSpPr/>
            <p:nvPr/>
          </p:nvSpPr>
          <p:spPr>
            <a:xfrm>
              <a:off x="28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768E5DC9-DC46-D9DA-5FE3-4A0C18F22EC0}"/>
                </a:ext>
              </a:extLst>
            </p:cNvPr>
            <p:cNvSpPr/>
            <p:nvPr/>
          </p:nvSpPr>
          <p:spPr>
            <a:xfrm>
              <a:off x="71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2951AB34-495A-7A97-A7C7-B300E610DBFE}"/>
                </a:ext>
              </a:extLst>
            </p:cNvPr>
            <p:cNvSpPr/>
            <p:nvPr/>
          </p:nvSpPr>
          <p:spPr>
            <a:xfrm>
              <a:off x="67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35E7E2E1-0570-88E5-2DCE-C7EF9AF5B333}"/>
                </a:ext>
              </a:extLst>
            </p:cNvPr>
            <p:cNvSpPr/>
            <p:nvPr/>
          </p:nvSpPr>
          <p:spPr>
            <a:xfrm>
              <a:off x="64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0F251862-7D7C-A809-BFA5-C17E9FD27C69}"/>
                </a:ext>
              </a:extLst>
            </p:cNvPr>
            <p:cNvSpPr/>
            <p:nvPr/>
          </p:nvSpPr>
          <p:spPr>
            <a:xfrm>
              <a:off x="60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6892E3AB-6F26-2A50-5DC0-29FF474DB6CA}"/>
                </a:ext>
              </a:extLst>
            </p:cNvPr>
            <p:cNvSpPr/>
            <p:nvPr/>
          </p:nvSpPr>
          <p:spPr>
            <a:xfrm>
              <a:off x="56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7F5F8B1F-EA60-A751-9552-D475951C04A7}"/>
                </a:ext>
              </a:extLst>
            </p:cNvPr>
            <p:cNvSpPr/>
            <p:nvPr/>
          </p:nvSpPr>
          <p:spPr>
            <a:xfrm>
              <a:off x="53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2186A6B6-32BC-7C9D-9EF1-5F09CAD77320}"/>
                </a:ext>
              </a:extLst>
            </p:cNvPr>
            <p:cNvSpPr/>
            <p:nvPr/>
          </p:nvSpPr>
          <p:spPr>
            <a:xfrm>
              <a:off x="49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09354E82-61F2-4669-EC9B-E94C760D011C}"/>
                </a:ext>
              </a:extLst>
            </p:cNvPr>
            <p:cNvSpPr/>
            <p:nvPr/>
          </p:nvSpPr>
          <p:spPr>
            <a:xfrm>
              <a:off x="46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3A10017E-8E08-792A-B61D-883A8C519AE2}"/>
                </a:ext>
              </a:extLst>
            </p:cNvPr>
            <p:cNvSpPr/>
            <p:nvPr/>
          </p:nvSpPr>
          <p:spPr>
            <a:xfrm>
              <a:off x="42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F0684E99-ED02-79B4-8823-993BC7F7EB54}"/>
                </a:ext>
              </a:extLst>
            </p:cNvPr>
            <p:cNvSpPr/>
            <p:nvPr/>
          </p:nvSpPr>
          <p:spPr>
            <a:xfrm>
              <a:off x="38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D5534BE7-1F08-4F80-169B-D23A6F25D789}"/>
                </a:ext>
              </a:extLst>
            </p:cNvPr>
            <p:cNvSpPr/>
            <p:nvPr/>
          </p:nvSpPr>
          <p:spPr>
            <a:xfrm>
              <a:off x="35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41ED198A-DE73-4A20-797C-97E3965F99ED}"/>
                </a:ext>
              </a:extLst>
            </p:cNvPr>
            <p:cNvSpPr/>
            <p:nvPr/>
          </p:nvSpPr>
          <p:spPr>
            <a:xfrm>
              <a:off x="31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8FC92C2E-E177-13B4-A1B1-93F1E141C9CC}"/>
                </a:ext>
              </a:extLst>
            </p:cNvPr>
            <p:cNvSpPr/>
            <p:nvPr/>
          </p:nvSpPr>
          <p:spPr>
            <a:xfrm>
              <a:off x="24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F67CCD2A-F100-F95C-881A-E49CD450A792}"/>
                </a:ext>
              </a:extLst>
            </p:cNvPr>
            <p:cNvSpPr/>
            <p:nvPr/>
          </p:nvSpPr>
          <p:spPr>
            <a:xfrm>
              <a:off x="20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2CD11668-2B74-B310-C56A-16A75C3A7680}"/>
                </a:ext>
              </a:extLst>
            </p:cNvPr>
            <p:cNvSpPr/>
            <p:nvPr/>
          </p:nvSpPr>
          <p:spPr>
            <a:xfrm>
              <a:off x="17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1C60270B-AE88-ACF0-3B62-0860E2B3DD19}"/>
                </a:ext>
              </a:extLst>
            </p:cNvPr>
            <p:cNvSpPr/>
            <p:nvPr/>
          </p:nvSpPr>
          <p:spPr>
            <a:xfrm>
              <a:off x="13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DEE6AC0B-F998-A214-0276-7DA749BBC880}"/>
                </a:ext>
              </a:extLst>
            </p:cNvPr>
            <p:cNvSpPr/>
            <p:nvPr/>
          </p:nvSpPr>
          <p:spPr>
            <a:xfrm>
              <a:off x="322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4E246C2A-17F0-D3E6-4857-F776DE30F311}"/>
                </a:ext>
              </a:extLst>
            </p:cNvPr>
            <p:cNvSpPr/>
            <p:nvPr/>
          </p:nvSpPr>
          <p:spPr>
            <a:xfrm>
              <a:off x="358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F119BC11-D4AF-EB72-B271-2E47227A8ADA}"/>
                </a:ext>
              </a:extLst>
            </p:cNvPr>
            <p:cNvSpPr/>
            <p:nvPr/>
          </p:nvSpPr>
          <p:spPr>
            <a:xfrm>
              <a:off x="394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DEF3480D-9778-5222-4D53-AB545F0C715D}"/>
                </a:ext>
              </a:extLst>
            </p:cNvPr>
            <p:cNvSpPr/>
            <p:nvPr/>
          </p:nvSpPr>
          <p:spPr>
            <a:xfrm>
              <a:off x="430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46445DAA-69D0-FC13-015F-4FB6EF3BC920}"/>
                </a:ext>
              </a:extLst>
            </p:cNvPr>
            <p:cNvSpPr/>
            <p:nvPr/>
          </p:nvSpPr>
          <p:spPr>
            <a:xfrm>
              <a:off x="466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A816A450-C600-B973-6C60-4272F6897214}"/>
                </a:ext>
              </a:extLst>
            </p:cNvPr>
            <p:cNvSpPr/>
            <p:nvPr/>
          </p:nvSpPr>
          <p:spPr>
            <a:xfrm>
              <a:off x="502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1F53964B-B81D-BF78-F3A6-95887E0BEE38}"/>
                </a:ext>
              </a:extLst>
            </p:cNvPr>
            <p:cNvSpPr/>
            <p:nvPr/>
          </p:nvSpPr>
          <p:spPr>
            <a:xfrm>
              <a:off x="64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62E4FF64-6A1F-3F90-EB2E-950AC44AF697}"/>
                </a:ext>
              </a:extLst>
            </p:cNvPr>
            <p:cNvSpPr/>
            <p:nvPr/>
          </p:nvSpPr>
          <p:spPr>
            <a:xfrm>
              <a:off x="605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C1680528-CEE7-6BA3-75F3-32DB5FC1B3A0}"/>
                </a:ext>
              </a:extLst>
            </p:cNvPr>
            <p:cNvSpPr/>
            <p:nvPr/>
          </p:nvSpPr>
          <p:spPr>
            <a:xfrm>
              <a:off x="497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975F2DF1-FD23-FD8B-381E-EBF06DFDAFD6}"/>
                </a:ext>
              </a:extLst>
            </p:cNvPr>
            <p:cNvSpPr/>
            <p:nvPr/>
          </p:nvSpPr>
          <p:spPr>
            <a:xfrm>
              <a:off x="46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8F5DF09E-F9F6-405A-146F-30F10A892976}"/>
                </a:ext>
              </a:extLst>
            </p:cNvPr>
            <p:cNvSpPr/>
            <p:nvPr/>
          </p:nvSpPr>
          <p:spPr>
            <a:xfrm>
              <a:off x="425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150026B7-8E4B-E7B4-6255-672B58ED17AE}"/>
                </a:ext>
              </a:extLst>
            </p:cNvPr>
            <p:cNvSpPr/>
            <p:nvPr/>
          </p:nvSpPr>
          <p:spPr>
            <a:xfrm>
              <a:off x="389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B5E8CD28-88B9-307E-1D58-DC56F5108356}"/>
                </a:ext>
              </a:extLst>
            </p:cNvPr>
            <p:cNvSpPr/>
            <p:nvPr/>
          </p:nvSpPr>
          <p:spPr>
            <a:xfrm>
              <a:off x="353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3" name="正方形/長方形 372">
              <a:extLst>
                <a:ext uri="{FF2B5EF4-FFF2-40B4-BE49-F238E27FC236}">
                  <a16:creationId xmlns:a16="http://schemas.microsoft.com/office/drawing/2014/main" id="{EF907E3C-38BA-7A83-6E34-70DF7569DE95}"/>
                </a:ext>
              </a:extLst>
            </p:cNvPr>
            <p:cNvSpPr/>
            <p:nvPr/>
          </p:nvSpPr>
          <p:spPr>
            <a:xfrm>
              <a:off x="317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8C7E3A93-99C0-035A-0486-12FE8917376D}"/>
                </a:ext>
              </a:extLst>
            </p:cNvPr>
            <p:cNvSpPr/>
            <p:nvPr/>
          </p:nvSpPr>
          <p:spPr>
            <a:xfrm>
              <a:off x="461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66AAA0E4-2962-E3DB-C131-100C3C19688E}"/>
                </a:ext>
              </a:extLst>
            </p:cNvPr>
            <p:cNvSpPr/>
            <p:nvPr/>
          </p:nvSpPr>
          <p:spPr>
            <a:xfrm>
              <a:off x="425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3B353037-C83A-3FD8-B8A8-AFC7E42D5A1F}"/>
                </a:ext>
              </a:extLst>
            </p:cNvPr>
            <p:cNvSpPr/>
            <p:nvPr/>
          </p:nvSpPr>
          <p:spPr>
            <a:xfrm>
              <a:off x="389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79C85B14-A82E-B0BB-B715-1F56B4970F91}"/>
                </a:ext>
              </a:extLst>
            </p:cNvPr>
            <p:cNvSpPr/>
            <p:nvPr/>
          </p:nvSpPr>
          <p:spPr>
            <a:xfrm>
              <a:off x="353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6659AB4F-FBBE-932E-2BFB-13952CCD1720}"/>
                </a:ext>
              </a:extLst>
            </p:cNvPr>
            <p:cNvSpPr/>
            <p:nvPr/>
          </p:nvSpPr>
          <p:spPr>
            <a:xfrm>
              <a:off x="317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39F18619-A4A8-1F46-7ADF-DFC079AD5F05}"/>
                </a:ext>
              </a:extLst>
            </p:cNvPr>
            <p:cNvSpPr/>
            <p:nvPr/>
          </p:nvSpPr>
          <p:spPr>
            <a:xfrm>
              <a:off x="281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8AC8C790-4AB1-DEE6-9247-5AF86A5C6845}"/>
                </a:ext>
              </a:extLst>
            </p:cNvPr>
            <p:cNvSpPr/>
            <p:nvPr/>
          </p:nvSpPr>
          <p:spPr>
            <a:xfrm>
              <a:off x="502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90BD9E33-543D-8B1D-CDBB-0101BC1CEFB4}"/>
                </a:ext>
              </a:extLst>
            </p:cNvPr>
            <p:cNvSpPr/>
            <p:nvPr/>
          </p:nvSpPr>
          <p:spPr>
            <a:xfrm>
              <a:off x="2142042" y="387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0EC55FB7-2CED-22D3-762E-401A8CF38725}"/>
                </a:ext>
              </a:extLst>
            </p:cNvPr>
            <p:cNvSpPr/>
            <p:nvPr/>
          </p:nvSpPr>
          <p:spPr>
            <a:xfrm>
              <a:off x="142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3" name="正方形/長方形 382">
              <a:extLst>
                <a:ext uri="{FF2B5EF4-FFF2-40B4-BE49-F238E27FC236}">
                  <a16:creationId xmlns:a16="http://schemas.microsoft.com/office/drawing/2014/main" id="{ED77190D-1A46-DC8E-73A8-F74CE48AEC1A}"/>
                </a:ext>
              </a:extLst>
            </p:cNvPr>
            <p:cNvSpPr/>
            <p:nvPr/>
          </p:nvSpPr>
          <p:spPr>
            <a:xfrm>
              <a:off x="754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432EC468-075D-9E09-90AD-E478E6E9BE3F}"/>
                </a:ext>
              </a:extLst>
            </p:cNvPr>
            <p:cNvSpPr/>
            <p:nvPr/>
          </p:nvSpPr>
          <p:spPr>
            <a:xfrm>
              <a:off x="718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833496E3-C716-9F09-D416-3F29ED6D5747}"/>
                </a:ext>
              </a:extLst>
            </p:cNvPr>
            <p:cNvSpPr/>
            <p:nvPr/>
          </p:nvSpPr>
          <p:spPr>
            <a:xfrm>
              <a:off x="682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54B57C5C-0F12-A63A-8B0C-E6EA34106DB2}"/>
                </a:ext>
              </a:extLst>
            </p:cNvPr>
            <p:cNvSpPr/>
            <p:nvPr/>
          </p:nvSpPr>
          <p:spPr>
            <a:xfrm>
              <a:off x="610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F8690C09-930B-1F68-DE40-69C15D207344}"/>
                </a:ext>
              </a:extLst>
            </p:cNvPr>
            <p:cNvSpPr/>
            <p:nvPr/>
          </p:nvSpPr>
          <p:spPr>
            <a:xfrm>
              <a:off x="646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F1C1D17F-39CE-2FD4-B135-33452AEB514B}"/>
                </a:ext>
              </a:extLst>
            </p:cNvPr>
            <p:cNvSpPr/>
            <p:nvPr/>
          </p:nvSpPr>
          <p:spPr>
            <a:xfrm>
              <a:off x="28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9" name="正方形/長方形 388">
              <a:extLst>
                <a:ext uri="{FF2B5EF4-FFF2-40B4-BE49-F238E27FC236}">
                  <a16:creationId xmlns:a16="http://schemas.microsoft.com/office/drawing/2014/main" id="{F39F0E74-D047-A3DC-76B6-F27A664FC342}"/>
                </a:ext>
              </a:extLst>
            </p:cNvPr>
            <p:cNvSpPr/>
            <p:nvPr/>
          </p:nvSpPr>
          <p:spPr>
            <a:xfrm>
              <a:off x="2907042" y="3474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AB7CA90F-AD7F-8AD0-55D7-A66BC92F5C20}"/>
                </a:ext>
              </a:extLst>
            </p:cNvPr>
            <p:cNvSpPr/>
            <p:nvPr/>
          </p:nvSpPr>
          <p:spPr>
            <a:xfrm>
              <a:off x="574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A1101A5D-5E20-5247-7940-DAEEA0985671}"/>
                </a:ext>
              </a:extLst>
            </p:cNvPr>
            <p:cNvSpPr/>
            <p:nvPr/>
          </p:nvSpPr>
          <p:spPr>
            <a:xfrm>
              <a:off x="538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FC10CA84-613B-7C6D-025E-D492BE912D60}"/>
                </a:ext>
              </a:extLst>
            </p:cNvPr>
            <p:cNvSpPr/>
            <p:nvPr/>
          </p:nvSpPr>
          <p:spPr>
            <a:xfrm>
              <a:off x="502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15F882D5-7758-50B7-4668-16434CA9CD07}"/>
                </a:ext>
              </a:extLst>
            </p:cNvPr>
            <p:cNvSpPr/>
            <p:nvPr/>
          </p:nvSpPr>
          <p:spPr>
            <a:xfrm>
              <a:off x="466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25B724A4-F92C-A526-C915-3841FE30FA4B}"/>
                </a:ext>
              </a:extLst>
            </p:cNvPr>
            <p:cNvSpPr/>
            <p:nvPr/>
          </p:nvSpPr>
          <p:spPr>
            <a:xfrm>
              <a:off x="430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1AAEF997-5DC8-626E-8C9C-B9A593602BE7}"/>
                </a:ext>
              </a:extLst>
            </p:cNvPr>
            <p:cNvSpPr/>
            <p:nvPr/>
          </p:nvSpPr>
          <p:spPr>
            <a:xfrm>
              <a:off x="394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6" name="正方形/長方形 395">
              <a:extLst>
                <a:ext uri="{FF2B5EF4-FFF2-40B4-BE49-F238E27FC236}">
                  <a16:creationId xmlns:a16="http://schemas.microsoft.com/office/drawing/2014/main" id="{72AA66CE-7D99-8019-3221-C6CAAEEF6E52}"/>
                </a:ext>
              </a:extLst>
            </p:cNvPr>
            <p:cNvSpPr/>
            <p:nvPr/>
          </p:nvSpPr>
          <p:spPr>
            <a:xfrm>
              <a:off x="358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7" name="正方形/長方形 396">
              <a:extLst>
                <a:ext uri="{FF2B5EF4-FFF2-40B4-BE49-F238E27FC236}">
                  <a16:creationId xmlns:a16="http://schemas.microsoft.com/office/drawing/2014/main" id="{67837B92-9E55-97D2-04B0-B41CC3DAE882}"/>
                </a:ext>
              </a:extLst>
            </p:cNvPr>
            <p:cNvSpPr/>
            <p:nvPr/>
          </p:nvSpPr>
          <p:spPr>
            <a:xfrm>
              <a:off x="322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2E7F1AB3-B8A6-0BF2-1A7E-2C6B37485C3F}"/>
                </a:ext>
              </a:extLst>
            </p:cNvPr>
            <p:cNvSpPr/>
            <p:nvPr/>
          </p:nvSpPr>
          <p:spPr>
            <a:xfrm>
              <a:off x="286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D519A276-149C-6EE5-619E-392B872C33FD}"/>
                </a:ext>
              </a:extLst>
            </p:cNvPr>
            <p:cNvSpPr/>
            <p:nvPr/>
          </p:nvSpPr>
          <p:spPr>
            <a:xfrm>
              <a:off x="250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DB7E342B-9EF6-F610-4CCE-EF5417736254}"/>
                </a:ext>
              </a:extLst>
            </p:cNvPr>
            <p:cNvSpPr/>
            <p:nvPr/>
          </p:nvSpPr>
          <p:spPr>
            <a:xfrm>
              <a:off x="214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1" name="正方形/長方形 400">
              <a:extLst>
                <a:ext uri="{FF2B5EF4-FFF2-40B4-BE49-F238E27FC236}">
                  <a16:creationId xmlns:a16="http://schemas.microsoft.com/office/drawing/2014/main" id="{4B2407DB-3324-37A1-E31B-A83D24B484EE}"/>
                </a:ext>
              </a:extLst>
            </p:cNvPr>
            <p:cNvSpPr/>
            <p:nvPr/>
          </p:nvSpPr>
          <p:spPr>
            <a:xfrm>
              <a:off x="106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2" name="正方形/長方形 401">
              <a:extLst>
                <a:ext uri="{FF2B5EF4-FFF2-40B4-BE49-F238E27FC236}">
                  <a16:creationId xmlns:a16="http://schemas.microsoft.com/office/drawing/2014/main" id="{F2610CD2-3A13-6EEC-7831-7B39D8119FDA}"/>
                </a:ext>
              </a:extLst>
            </p:cNvPr>
            <p:cNvSpPr/>
            <p:nvPr/>
          </p:nvSpPr>
          <p:spPr>
            <a:xfrm>
              <a:off x="702042" y="441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3" name="正方形/長方形 402">
              <a:extLst>
                <a:ext uri="{FF2B5EF4-FFF2-40B4-BE49-F238E27FC236}">
                  <a16:creationId xmlns:a16="http://schemas.microsoft.com/office/drawing/2014/main" id="{26B18335-661D-9903-C843-8D268F205C79}"/>
                </a:ext>
              </a:extLst>
            </p:cNvPr>
            <p:cNvSpPr/>
            <p:nvPr/>
          </p:nvSpPr>
          <p:spPr>
            <a:xfrm>
              <a:off x="7857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FD3F7217-83A5-ED44-992E-291D7AFCFF24}"/>
                </a:ext>
              </a:extLst>
            </p:cNvPr>
            <p:cNvSpPr/>
            <p:nvPr/>
          </p:nvSpPr>
          <p:spPr>
            <a:xfrm>
              <a:off x="7497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C46E26D3-C115-39D0-DC30-B0CB90CF8F89}"/>
                </a:ext>
              </a:extLst>
            </p:cNvPr>
            <p:cNvSpPr/>
            <p:nvPr/>
          </p:nvSpPr>
          <p:spPr>
            <a:xfrm>
              <a:off x="533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3F7F173A-3B53-4B44-B172-142FBEB54B31}"/>
                </a:ext>
              </a:extLst>
            </p:cNvPr>
            <p:cNvSpPr/>
            <p:nvPr/>
          </p:nvSpPr>
          <p:spPr>
            <a:xfrm>
              <a:off x="1737042" y="43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7" name="正方形/長方形 406">
              <a:extLst>
                <a:ext uri="{FF2B5EF4-FFF2-40B4-BE49-F238E27FC236}">
                  <a16:creationId xmlns:a16="http://schemas.microsoft.com/office/drawing/2014/main" id="{BACEFDE6-BCDC-2EBC-7E87-8AAA6014A8FC}"/>
                </a:ext>
              </a:extLst>
            </p:cNvPr>
            <p:cNvSpPr/>
            <p:nvPr/>
          </p:nvSpPr>
          <p:spPr>
            <a:xfrm>
              <a:off x="702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D9397891-A370-3203-28D3-D87F8B14A698}"/>
                </a:ext>
              </a:extLst>
            </p:cNvPr>
            <p:cNvSpPr/>
            <p:nvPr/>
          </p:nvSpPr>
          <p:spPr>
            <a:xfrm>
              <a:off x="101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78D3C1B1-5CD3-EB4F-3769-EEE9001D2446}"/>
                </a:ext>
              </a:extLst>
            </p:cNvPr>
            <p:cNvSpPr/>
            <p:nvPr/>
          </p:nvSpPr>
          <p:spPr>
            <a:xfrm>
              <a:off x="569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BF037D8B-87B9-5668-E875-1C8315D236D7}"/>
                </a:ext>
              </a:extLst>
            </p:cNvPr>
            <p:cNvSpPr/>
            <p:nvPr/>
          </p:nvSpPr>
          <p:spPr>
            <a:xfrm>
              <a:off x="1422042" y="477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411" name="直線コネクタ 410">
              <a:extLst>
                <a:ext uri="{FF2B5EF4-FFF2-40B4-BE49-F238E27FC236}">
                  <a16:creationId xmlns:a16="http://schemas.microsoft.com/office/drawing/2014/main" id="{328BE42A-23EB-88DE-F436-E21857FF95B4}"/>
                </a:ext>
              </a:extLst>
            </p:cNvPr>
            <p:cNvCxnSpPr>
              <a:cxnSpLocks/>
            </p:cNvCxnSpPr>
            <p:nvPr/>
          </p:nvCxnSpPr>
          <p:spPr>
            <a:xfrm>
              <a:off x="664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線コネクタ 411">
              <a:extLst>
                <a:ext uri="{FF2B5EF4-FFF2-40B4-BE49-F238E27FC236}">
                  <a16:creationId xmlns:a16="http://schemas.microsoft.com/office/drawing/2014/main" id="{3A518102-EB22-3B99-B099-FBA753722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8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線コネクタ 412">
              <a:extLst>
                <a:ext uri="{FF2B5EF4-FFF2-40B4-BE49-F238E27FC236}">
                  <a16:creationId xmlns:a16="http://schemas.microsoft.com/office/drawing/2014/main" id="{56D66702-C0C7-2EC3-090F-54A0F20CA925}"/>
                </a:ext>
              </a:extLst>
            </p:cNvPr>
            <p:cNvCxnSpPr>
              <a:cxnSpLocks/>
            </p:cNvCxnSpPr>
            <p:nvPr/>
          </p:nvCxnSpPr>
          <p:spPr>
            <a:xfrm>
              <a:off x="592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線コネクタ 413">
              <a:extLst>
                <a:ext uri="{FF2B5EF4-FFF2-40B4-BE49-F238E27FC236}">
                  <a16:creationId xmlns:a16="http://schemas.microsoft.com/office/drawing/2014/main" id="{8F26B6AF-5B93-4F10-F726-198606689F0A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線コネクタ 414">
              <a:extLst>
                <a:ext uri="{FF2B5EF4-FFF2-40B4-BE49-F238E27FC236}">
                  <a16:creationId xmlns:a16="http://schemas.microsoft.com/office/drawing/2014/main" id="{64194D6D-7A0D-0348-B30E-2DC0633EB7F9}"/>
                </a:ext>
              </a:extLst>
            </p:cNvPr>
            <p:cNvCxnSpPr>
              <a:cxnSpLocks/>
            </p:cNvCxnSpPr>
            <p:nvPr/>
          </p:nvCxnSpPr>
          <p:spPr>
            <a:xfrm>
              <a:off x="556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線コネクタ 415">
              <a:extLst>
                <a:ext uri="{FF2B5EF4-FFF2-40B4-BE49-F238E27FC236}">
                  <a16:creationId xmlns:a16="http://schemas.microsoft.com/office/drawing/2014/main" id="{C1DDD572-D212-AB8C-FA95-FC12C0DF7094}"/>
                </a:ext>
              </a:extLst>
            </p:cNvPr>
            <p:cNvCxnSpPr>
              <a:cxnSpLocks/>
            </p:cNvCxnSpPr>
            <p:nvPr/>
          </p:nvCxnSpPr>
          <p:spPr>
            <a:xfrm>
              <a:off x="5607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直線コネクタ 416">
              <a:extLst>
                <a:ext uri="{FF2B5EF4-FFF2-40B4-BE49-F238E27FC236}">
                  <a16:creationId xmlns:a16="http://schemas.microsoft.com/office/drawing/2014/main" id="{7C845ADE-1915-B777-CF33-91A049B541DE}"/>
                </a:ext>
              </a:extLst>
            </p:cNvPr>
            <p:cNvCxnSpPr>
              <a:cxnSpLocks/>
            </p:cNvCxnSpPr>
            <p:nvPr/>
          </p:nvCxnSpPr>
          <p:spPr>
            <a:xfrm>
              <a:off x="268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直線コネクタ 417">
              <a:extLst>
                <a:ext uri="{FF2B5EF4-FFF2-40B4-BE49-F238E27FC236}">
                  <a16:creationId xmlns:a16="http://schemas.microsoft.com/office/drawing/2014/main" id="{B64E2D60-461A-9DBB-31F2-CD2D53FE6394}"/>
                </a:ext>
              </a:extLst>
            </p:cNvPr>
            <p:cNvCxnSpPr>
              <a:cxnSpLocks/>
            </p:cNvCxnSpPr>
            <p:nvPr/>
          </p:nvCxnSpPr>
          <p:spPr>
            <a:xfrm>
              <a:off x="232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線コネクタ 418">
              <a:extLst>
                <a:ext uri="{FF2B5EF4-FFF2-40B4-BE49-F238E27FC236}">
                  <a16:creationId xmlns:a16="http://schemas.microsoft.com/office/drawing/2014/main" id="{AF5B1DA0-C385-8593-F818-4DC95FFC62A6}"/>
                </a:ext>
              </a:extLst>
            </p:cNvPr>
            <p:cNvCxnSpPr>
              <a:cxnSpLocks/>
            </p:cNvCxnSpPr>
            <p:nvPr/>
          </p:nvCxnSpPr>
          <p:spPr>
            <a:xfrm>
              <a:off x="542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直線コネクタ 419">
              <a:extLst>
                <a:ext uri="{FF2B5EF4-FFF2-40B4-BE49-F238E27FC236}">
                  <a16:creationId xmlns:a16="http://schemas.microsoft.com/office/drawing/2014/main" id="{F39B092F-72AA-5FAF-1709-71773C273903}"/>
                </a:ext>
              </a:extLst>
            </p:cNvPr>
            <p:cNvCxnSpPr>
              <a:cxnSpLocks/>
            </p:cNvCxnSpPr>
            <p:nvPr/>
          </p:nvCxnSpPr>
          <p:spPr>
            <a:xfrm>
              <a:off x="578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線コネクタ 420">
              <a:extLst>
                <a:ext uri="{FF2B5EF4-FFF2-40B4-BE49-F238E27FC236}">
                  <a16:creationId xmlns:a16="http://schemas.microsoft.com/office/drawing/2014/main" id="{DB55FD74-6650-8287-F934-942B47AD8DF6}"/>
                </a:ext>
              </a:extLst>
            </p:cNvPr>
            <p:cNvCxnSpPr>
              <a:cxnSpLocks/>
            </p:cNvCxnSpPr>
            <p:nvPr/>
          </p:nvCxnSpPr>
          <p:spPr>
            <a:xfrm>
              <a:off x="484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線コネクタ 421">
              <a:extLst>
                <a:ext uri="{FF2B5EF4-FFF2-40B4-BE49-F238E27FC236}">
                  <a16:creationId xmlns:a16="http://schemas.microsoft.com/office/drawing/2014/main" id="{9C4A2AED-E1D9-8374-8AD7-085A764C2FB5}"/>
                </a:ext>
              </a:extLst>
            </p:cNvPr>
            <p:cNvCxnSpPr>
              <a:cxnSpLocks/>
            </p:cNvCxnSpPr>
            <p:nvPr/>
          </p:nvCxnSpPr>
          <p:spPr>
            <a:xfrm>
              <a:off x="448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線コネクタ 422">
              <a:extLst>
                <a:ext uri="{FF2B5EF4-FFF2-40B4-BE49-F238E27FC236}">
                  <a16:creationId xmlns:a16="http://schemas.microsoft.com/office/drawing/2014/main" id="{F302ECCE-0A65-E073-4DAB-10DD923B732C}"/>
                </a:ext>
              </a:extLst>
            </p:cNvPr>
            <p:cNvCxnSpPr>
              <a:cxnSpLocks/>
            </p:cNvCxnSpPr>
            <p:nvPr/>
          </p:nvCxnSpPr>
          <p:spPr>
            <a:xfrm>
              <a:off x="412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線コネクタ 423">
              <a:extLst>
                <a:ext uri="{FF2B5EF4-FFF2-40B4-BE49-F238E27FC236}">
                  <a16:creationId xmlns:a16="http://schemas.microsoft.com/office/drawing/2014/main" id="{9BD3C115-4EEF-BC7B-E2BD-34240961BF71}"/>
                </a:ext>
              </a:extLst>
            </p:cNvPr>
            <p:cNvCxnSpPr>
              <a:cxnSpLocks/>
            </p:cNvCxnSpPr>
            <p:nvPr/>
          </p:nvCxnSpPr>
          <p:spPr>
            <a:xfrm>
              <a:off x="376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線コネクタ 424">
              <a:extLst>
                <a:ext uri="{FF2B5EF4-FFF2-40B4-BE49-F238E27FC236}">
                  <a16:creationId xmlns:a16="http://schemas.microsoft.com/office/drawing/2014/main" id="{4C5631DD-D582-A0A7-F656-CEDDDC2F3F00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線コネクタ 425">
              <a:extLst>
                <a:ext uri="{FF2B5EF4-FFF2-40B4-BE49-F238E27FC236}">
                  <a16:creationId xmlns:a16="http://schemas.microsoft.com/office/drawing/2014/main" id="{E476EB83-9E11-518F-82EE-BDD67BB97D45}"/>
                </a:ext>
              </a:extLst>
            </p:cNvPr>
            <p:cNvCxnSpPr>
              <a:cxnSpLocks/>
            </p:cNvCxnSpPr>
            <p:nvPr/>
          </p:nvCxnSpPr>
          <p:spPr>
            <a:xfrm>
              <a:off x="304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7" name="正方形/長方形 426">
              <a:extLst>
                <a:ext uri="{FF2B5EF4-FFF2-40B4-BE49-F238E27FC236}">
                  <a16:creationId xmlns:a16="http://schemas.microsoft.com/office/drawing/2014/main" id="{1A257CF9-1903-201F-A43B-197FFEC4DA2C}"/>
                </a:ext>
              </a:extLst>
            </p:cNvPr>
            <p:cNvSpPr/>
            <p:nvPr/>
          </p:nvSpPr>
          <p:spPr>
            <a:xfrm>
              <a:off x="533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28" name="正方形/長方形 427">
              <a:extLst>
                <a:ext uri="{FF2B5EF4-FFF2-40B4-BE49-F238E27FC236}">
                  <a16:creationId xmlns:a16="http://schemas.microsoft.com/office/drawing/2014/main" id="{7B5508E2-8EE4-BCFF-A8EE-9EDA0934FD41}"/>
                </a:ext>
              </a:extLst>
            </p:cNvPr>
            <p:cNvSpPr/>
            <p:nvPr/>
          </p:nvSpPr>
          <p:spPr>
            <a:xfrm>
              <a:off x="569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9DF0CE14-64B7-CAC4-A132-7BD03B498F5F}"/>
                </a:ext>
              </a:extLst>
            </p:cNvPr>
            <p:cNvSpPr/>
            <p:nvPr/>
          </p:nvSpPr>
          <p:spPr>
            <a:xfrm>
              <a:off x="245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cxnSp>
          <p:nvCxnSpPr>
            <p:cNvPr id="430" name="直線コネクタ 429">
              <a:extLst>
                <a:ext uri="{FF2B5EF4-FFF2-40B4-BE49-F238E27FC236}">
                  <a16:creationId xmlns:a16="http://schemas.microsoft.com/office/drawing/2014/main" id="{39B29B1C-8628-8DEE-53B4-72BF783C3F01}"/>
                </a:ext>
              </a:extLst>
            </p:cNvPr>
            <p:cNvCxnSpPr>
              <a:cxnSpLocks/>
            </p:cNvCxnSpPr>
            <p:nvPr/>
          </p:nvCxnSpPr>
          <p:spPr>
            <a:xfrm>
              <a:off x="254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1" name="正方形/長方形 430">
              <a:extLst>
                <a:ext uri="{FF2B5EF4-FFF2-40B4-BE49-F238E27FC236}">
                  <a16:creationId xmlns:a16="http://schemas.microsoft.com/office/drawing/2014/main" id="{DE3FC764-E2C7-0F76-14F9-083CEA1C8039}"/>
                </a:ext>
              </a:extLst>
            </p:cNvPr>
            <p:cNvSpPr/>
            <p:nvPr/>
          </p:nvSpPr>
          <p:spPr>
            <a:xfrm>
              <a:off x="245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cxnSp>
          <p:nvCxnSpPr>
            <p:cNvPr id="432" name="直線コネクタ 431">
              <a:extLst>
                <a:ext uri="{FF2B5EF4-FFF2-40B4-BE49-F238E27FC236}">
                  <a16:creationId xmlns:a16="http://schemas.microsoft.com/office/drawing/2014/main" id="{5680E408-425A-10B2-3EC0-E1139F2A15FB}"/>
                </a:ext>
              </a:extLst>
            </p:cNvPr>
            <p:cNvCxnSpPr>
              <a:cxnSpLocks/>
            </p:cNvCxnSpPr>
            <p:nvPr/>
          </p:nvCxnSpPr>
          <p:spPr>
            <a:xfrm>
              <a:off x="2142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3" name="正方形/長方形 432">
              <a:extLst>
                <a:ext uri="{FF2B5EF4-FFF2-40B4-BE49-F238E27FC236}">
                  <a16:creationId xmlns:a16="http://schemas.microsoft.com/office/drawing/2014/main" id="{D0BC1ABC-90DE-6CBA-53C9-2AD40C4456E3}"/>
                </a:ext>
              </a:extLst>
            </p:cNvPr>
            <p:cNvSpPr/>
            <p:nvPr/>
          </p:nvSpPr>
          <p:spPr>
            <a:xfrm>
              <a:off x="209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34" name="正方形/長方形 433">
              <a:extLst>
                <a:ext uri="{FF2B5EF4-FFF2-40B4-BE49-F238E27FC236}">
                  <a16:creationId xmlns:a16="http://schemas.microsoft.com/office/drawing/2014/main" id="{527D300C-AFD0-A9EF-51F3-822934546B9C}"/>
                </a:ext>
              </a:extLst>
            </p:cNvPr>
            <p:cNvSpPr/>
            <p:nvPr/>
          </p:nvSpPr>
          <p:spPr>
            <a:xfrm>
              <a:off x="1782042" y="48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435" name="直線矢印コネクタ 434">
              <a:extLst>
                <a:ext uri="{FF2B5EF4-FFF2-40B4-BE49-F238E27FC236}">
                  <a16:creationId xmlns:a16="http://schemas.microsoft.com/office/drawing/2014/main" id="{5D664436-6A3B-7A65-FDBD-E663DFF56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679000"/>
              <a:ext cx="108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6" name="直線矢印コネクタ 435">
              <a:extLst>
                <a:ext uri="{FF2B5EF4-FFF2-40B4-BE49-F238E27FC236}">
                  <a16:creationId xmlns:a16="http://schemas.microsoft.com/office/drawing/2014/main" id="{F8C6CD44-0A38-9E27-1A6E-3333EAFC4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7" name="直線矢印コネクタ 436">
              <a:extLst>
                <a:ext uri="{FF2B5EF4-FFF2-40B4-BE49-F238E27FC236}">
                  <a16:creationId xmlns:a16="http://schemas.microsoft.com/office/drawing/2014/main" id="{1C6E1A14-F0A3-A7D9-1058-D638C196F8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8" name="直線矢印コネクタ 437">
              <a:extLst>
                <a:ext uri="{FF2B5EF4-FFF2-40B4-BE49-F238E27FC236}">
                  <a16:creationId xmlns:a16="http://schemas.microsoft.com/office/drawing/2014/main" id="{64688179-4C5C-7E4C-3E01-B45C02554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45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9" name="直線矢印コネクタ 438">
              <a:extLst>
                <a:ext uri="{FF2B5EF4-FFF2-40B4-BE49-F238E27FC236}">
                  <a16:creationId xmlns:a16="http://schemas.microsoft.com/office/drawing/2014/main" id="{DA23256C-6AC2-E58D-DF07-736C17B22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1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EA65E-1AD3-1131-B337-069B9385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桁上げ加算器の自動合成を使う場合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6E7209-B0F2-5635-308E-813028E15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前提：合成系による自動合成に頼れるなら頼るのが一番良い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/>
              <a:t>A*B+C</a:t>
            </a:r>
            <a:r>
              <a:rPr kumimoji="1" lang="ja-JP" altLang="en-US" dirty="0"/>
              <a:t>」のように書けば合成系が自動で合成をしてくれる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メンテナンスコストが低いし，典型的にはかなり高速</a:t>
            </a:r>
            <a:endParaRPr kumimoji="1" lang="en-US" altLang="ja-JP" dirty="0"/>
          </a:p>
          <a:p>
            <a:r>
              <a:rPr kumimoji="1" lang="ja-JP" altLang="en-US" dirty="0"/>
              <a:t>前ページのような工夫を，自動合成で実現することを考える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上位，中位，下位で分けて加算を記述するのが良いかもしれない</a:t>
            </a:r>
          </a:p>
          <a:p>
            <a:pPr lvl="1"/>
            <a:r>
              <a:rPr kumimoji="1" lang="ja-JP" altLang="en-US" dirty="0"/>
              <a:t>下位は時間に余裕があるので，勝手にリプルキャリーぽくなることを期待</a:t>
            </a:r>
          </a:p>
          <a:p>
            <a:pPr lvl="1"/>
            <a:r>
              <a:rPr kumimoji="1" lang="ja-JP" altLang="en-US" dirty="0"/>
              <a:t>上位は，下から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が来る場合も計算しといて選択するなど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06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ADAE9-E99D-8BD3-A30A-254D7464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効果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787843-8044-B7CB-0E13-1D10AF711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特に下位側は遅延を伸ばさずに加算部分の回路を単純化できる</a:t>
            </a:r>
            <a:endParaRPr kumimoji="1" lang="en-US" altLang="ja-JP" dirty="0"/>
          </a:p>
          <a:p>
            <a:r>
              <a:rPr kumimoji="1" lang="ja-JP" altLang="en-US" dirty="0"/>
              <a:t>全体にも遅延が少し短くできる</a:t>
            </a:r>
            <a:endParaRPr kumimoji="1" lang="en-US" altLang="ja-JP" dirty="0"/>
          </a:p>
          <a:p>
            <a:r>
              <a:rPr kumimoji="1" lang="ja-JP" altLang="en-US" dirty="0"/>
              <a:t>パイプライン化の際の </a:t>
            </a:r>
            <a:r>
              <a:rPr kumimoji="1" lang="en-US" altLang="ja-JP" dirty="0"/>
              <a:t>FF </a:t>
            </a:r>
            <a:r>
              <a:rPr kumimoji="1" lang="ja-JP" altLang="en-US" dirty="0"/>
              <a:t>も削減できる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桁上げ加算を早めに始めておくと信号の数が減るため</a:t>
            </a:r>
          </a:p>
        </p:txBody>
      </p:sp>
    </p:spTree>
    <p:extLst>
      <p:ext uri="{BB962C8B-B14F-4D97-AF65-F5344CB8AC3E}">
        <p14:creationId xmlns:p14="http://schemas.microsoft.com/office/powerpoint/2010/main" val="411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参考資料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492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7934B-BFE6-655A-089A-F99CA4D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EFEACC-C7C5-36D4-5F04-AD11F7295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52" y="998973"/>
            <a:ext cx="8550095" cy="5759757"/>
          </a:xfrm>
        </p:spPr>
        <p:txBody>
          <a:bodyPr anchor="t"/>
          <a:lstStyle/>
          <a:p>
            <a:pPr lvl="1">
              <a:lnSpc>
                <a:spcPct val="100000"/>
              </a:lnSpc>
            </a:pPr>
            <a:r>
              <a:rPr kumimoji="1" lang="en-US" altLang="ja-JP" sz="1100" dirty="0"/>
              <a:t>[CMOSVLSI2014] </a:t>
            </a:r>
            <a:r>
              <a:rPr kumimoji="1" lang="ja-JP" altLang="en-US" sz="1100" dirty="0"/>
              <a:t>ウェスト</a:t>
            </a:r>
            <a:r>
              <a:rPr kumimoji="1" lang="en-US" altLang="ja-JP" sz="1100" dirty="0"/>
              <a:t>&amp;</a:t>
            </a:r>
            <a:r>
              <a:rPr kumimoji="1" lang="ja-JP" altLang="en-US" sz="1100" dirty="0"/>
              <a:t>ハリス </a:t>
            </a:r>
            <a:r>
              <a:rPr kumimoji="1" lang="en-US" altLang="ja-JP" sz="1100" dirty="0"/>
              <a:t>CMOS VLSI </a:t>
            </a:r>
            <a:r>
              <a:rPr kumimoji="1" lang="ja-JP" altLang="en-US" sz="1100" dirty="0"/>
              <a:t>回路設計 応用編</a:t>
            </a:r>
            <a:r>
              <a:rPr kumimoji="1" lang="en-US" altLang="ja-JP" sz="1100" dirty="0"/>
              <a:t>:</a:t>
            </a:r>
            <a:br>
              <a:rPr kumimoji="1" lang="en-US" altLang="ja-JP" sz="1100" dirty="0"/>
            </a:br>
            <a:r>
              <a:rPr kumimoji="1" lang="en-US" altLang="ja-JP" sz="1100" dirty="0">
                <a:hlinkClick r:id="rId2"/>
              </a:rPr>
              <a:t>https://www.maruzen-publishing.co.jp/item/?book_no=294477</a:t>
            </a: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[Hoskote2002] Yatin </a:t>
            </a:r>
            <a:r>
              <a:rPr lang="en-US" altLang="ja-JP" sz="1100" dirty="0" err="1"/>
              <a:t>Hoskote</a:t>
            </a:r>
            <a:r>
              <a:rPr lang="en-US" altLang="ja-JP" sz="1100" dirty="0"/>
              <a:t> Intel Corp: </a:t>
            </a:r>
            <a:br>
              <a:rPr lang="en-US" altLang="ja-JP" sz="1100" dirty="0"/>
            </a:br>
            <a:r>
              <a:rPr lang="en-US" altLang="ja-JP" sz="1100" dirty="0"/>
              <a:t>Leading Zero Anticipatory (LZA) algorithm and logic for high speed arithmetic units (</a:t>
            </a:r>
            <a:r>
              <a:rPr lang="ja-JP" altLang="en-US" sz="1100" dirty="0"/>
              <a:t>期限切れ特許</a:t>
            </a:r>
            <a:br>
              <a:rPr lang="en-US" altLang="ja-JP" sz="1100" dirty="0"/>
            </a:br>
            <a:r>
              <a:rPr lang="en-US" altLang="ja-JP" sz="1100" dirty="0">
                <a:hlinkClick r:id="rId3"/>
              </a:rPr>
              <a:t>https://patents.google.com/patent/US7024439B2/en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[Knowles1991] Simon Knowles: </a:t>
            </a:r>
            <a:br>
              <a:rPr lang="en-US" altLang="ja-JP" sz="1100" dirty="0"/>
            </a:br>
            <a:r>
              <a:rPr lang="en-US" altLang="ja-JP" sz="1100" dirty="0"/>
              <a:t>Arithmetic Processor Design for the T9000 Transputer</a:t>
            </a:r>
            <a:br>
              <a:rPr lang="en-US" altLang="ja-JP" sz="1100" dirty="0"/>
            </a:br>
            <a:r>
              <a:rPr lang="en-US" altLang="ja-JP" sz="1100" dirty="0">
                <a:hlinkClick r:id="rId4"/>
              </a:rPr>
              <a:t>http://www.transputer.net/fbooks/t9000/t9kfpdsn.pdf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[Lutz2017] David R. Lutz:</a:t>
            </a:r>
            <a:br>
              <a:rPr lang="en-US" altLang="ja-JP" sz="1100" dirty="0"/>
            </a:br>
            <a:r>
              <a:rPr lang="en-US" altLang="ja-JP" sz="1100" dirty="0"/>
              <a:t>Optimized Leading Zero Anticipators for Faster Fused Multiply-Adds</a:t>
            </a:r>
            <a:br>
              <a:rPr lang="en-US" altLang="ja-JP" sz="1100" dirty="0"/>
            </a:br>
            <a:r>
              <a:rPr lang="en-US" altLang="ja-JP" sz="1100" dirty="0">
                <a:hlinkClick r:id="rId5"/>
              </a:rPr>
              <a:t>https://ieeexplore.ieee.org/abstract/document/8335443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[HFPA2018] Jean-Michel Muller , Nicolas </a:t>
            </a:r>
            <a:r>
              <a:rPr lang="en-US" altLang="ja-JP" sz="1100" dirty="0" err="1"/>
              <a:t>Brunie</a:t>
            </a:r>
            <a:r>
              <a:rPr lang="en-US" altLang="ja-JP" sz="1100" dirty="0"/>
              <a:t> , Florent de </a:t>
            </a:r>
            <a:r>
              <a:rPr lang="en-US" altLang="ja-JP" sz="1100" dirty="0" err="1"/>
              <a:t>Dinechin</a:t>
            </a:r>
            <a:r>
              <a:rPr lang="en-US" altLang="ja-JP" sz="1100" dirty="0"/>
              <a:t> , Claude-Pierre </a:t>
            </a:r>
            <a:r>
              <a:rPr lang="en-US" altLang="ja-JP" sz="1100" dirty="0" err="1"/>
              <a:t>Jeannerod</a:t>
            </a:r>
            <a:r>
              <a:rPr lang="en-US" altLang="ja-JP" sz="1100" dirty="0"/>
              <a:t> , </a:t>
            </a:r>
            <a:r>
              <a:rPr lang="en-US" altLang="ja-JP" sz="1100" dirty="0" err="1"/>
              <a:t>Mioara</a:t>
            </a:r>
            <a:r>
              <a:rPr lang="en-US" altLang="ja-JP" sz="1100" dirty="0"/>
              <a:t> </a:t>
            </a:r>
            <a:r>
              <a:rPr lang="en-US" altLang="ja-JP" sz="1100" dirty="0" err="1"/>
              <a:t>Joldes</a:t>
            </a:r>
            <a:r>
              <a:rPr lang="en-US" altLang="ja-JP" sz="1100" dirty="0"/>
              <a:t> , Vincent </a:t>
            </a:r>
            <a:r>
              <a:rPr lang="en-US" altLang="ja-JP" sz="1100" dirty="0" err="1"/>
              <a:t>Lefèvre</a:t>
            </a:r>
            <a:r>
              <a:rPr lang="en-US" altLang="ja-JP" sz="1100" dirty="0"/>
              <a:t> , Guillaume </a:t>
            </a:r>
            <a:r>
              <a:rPr lang="en-US" altLang="ja-JP" sz="1100" dirty="0" err="1"/>
              <a:t>Melquiond</a:t>
            </a:r>
            <a:r>
              <a:rPr lang="en-US" altLang="ja-JP" sz="1100" dirty="0"/>
              <a:t> , Nathalie </a:t>
            </a:r>
            <a:r>
              <a:rPr lang="en-US" altLang="ja-JP" sz="1100" dirty="0" err="1"/>
              <a:t>Revol</a:t>
            </a:r>
            <a:r>
              <a:rPr lang="en-US" altLang="ja-JP" sz="1100" dirty="0"/>
              <a:t> , Serge Torres:</a:t>
            </a:r>
            <a:br>
              <a:rPr lang="en-US" altLang="ja-JP" sz="1100" dirty="0"/>
            </a:br>
            <a:r>
              <a:rPr lang="en-US" altLang="ja-JP" sz="1100" dirty="0"/>
              <a:t>Handbook of Floating-Point Arithmetic</a:t>
            </a:r>
            <a:br>
              <a:rPr lang="en-US" altLang="ja-JP" sz="1100" dirty="0"/>
            </a:br>
            <a:r>
              <a:rPr lang="en-US" altLang="ja-JP" sz="1100" dirty="0">
                <a:hlinkClick r:id="rId6"/>
              </a:rPr>
              <a:t>https://link.springer.com/book/10.1007/978-3-319-76526-6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[HPEEMD2006] </a:t>
            </a:r>
            <a:r>
              <a:rPr lang="nn-NO" altLang="ja-JP" sz="1100" dirty="0"/>
              <a:t>Vojin G. Oklobdzija, Ram K. Krishnamurthy</a:t>
            </a:r>
            <a:r>
              <a:rPr lang="en-US" altLang="ja-JP" sz="1100" dirty="0"/>
              <a:t>:</a:t>
            </a:r>
            <a:br>
              <a:rPr lang="en-US" altLang="ja-JP" sz="1100" dirty="0"/>
            </a:br>
            <a:r>
              <a:rPr lang="en-US" altLang="ja-JP" sz="1100" dirty="0"/>
              <a:t>High-Performance Energy-Efficient Microprocessor Design</a:t>
            </a:r>
            <a:br>
              <a:rPr lang="en-US" altLang="ja-JP" sz="1100" dirty="0"/>
            </a:br>
            <a:r>
              <a:rPr lang="en-US" altLang="ja-JP" sz="1100" dirty="0">
                <a:hlinkClick r:id="rId7"/>
              </a:rPr>
              <a:t>https://link.springer.com/book/10.1007/978-0-387-34047-0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[Schmooklerl2001] Martin S. </a:t>
            </a:r>
            <a:r>
              <a:rPr lang="en-US" altLang="ja-JP" sz="1100" dirty="0" err="1"/>
              <a:t>Schmooklerl</a:t>
            </a:r>
            <a:r>
              <a:rPr lang="en-US" altLang="ja-JP" sz="1100" dirty="0"/>
              <a:t> and Kevin J. Nowka2:  </a:t>
            </a:r>
            <a:br>
              <a:rPr lang="en-US" altLang="ja-JP" sz="1100" dirty="0"/>
            </a:br>
            <a:r>
              <a:rPr lang="en-US" altLang="ja-JP" sz="1100" dirty="0"/>
              <a:t>Leading Zero Anticipation and Detection -- A Comparison of Methods</a:t>
            </a:r>
            <a:br>
              <a:rPr lang="en-US" altLang="ja-JP" sz="1100" dirty="0"/>
            </a:br>
            <a:r>
              <a:rPr lang="en-US" altLang="ja-JP" sz="1100" dirty="0">
                <a:hlinkClick r:id="rId8"/>
              </a:rPr>
              <a:t>https://redirect.cs.umbc.edu/~phatak/645/supl/lza/lza-survey-arith01.pdf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[Sohn2023] </a:t>
            </a:r>
            <a:r>
              <a:rPr lang="en-US" altLang="ja-JP" sz="1100" dirty="0" err="1"/>
              <a:t>Jongwook</a:t>
            </a:r>
            <a:r>
              <a:rPr lang="en-US" altLang="ja-JP" sz="1100" dirty="0"/>
              <a:t> Sohn, David K. Dean, Eric </a:t>
            </a:r>
            <a:r>
              <a:rPr lang="en-US" altLang="ja-JP" sz="1100" dirty="0" err="1"/>
              <a:t>Quintana</a:t>
            </a:r>
            <a:r>
              <a:rPr lang="en-US" altLang="ja-JP" sz="1100" dirty="0"/>
              <a:t> and Wing Shek Wong: </a:t>
            </a:r>
            <a:br>
              <a:rPr lang="en-US" altLang="ja-JP" sz="1100" dirty="0"/>
            </a:br>
            <a:r>
              <a:rPr lang="en-US" altLang="ja-JP" sz="1100" dirty="0"/>
              <a:t>Enhanced Floating-Point Multiply-Add with Full Denormal Support </a:t>
            </a:r>
            <a:r>
              <a:rPr lang="ja-JP" altLang="en-US" sz="1100" dirty="0"/>
              <a:t>（二つ目はスライド</a:t>
            </a:r>
            <a:br>
              <a:rPr lang="en-US" altLang="ja-JP" sz="1100" dirty="0"/>
            </a:br>
            <a:r>
              <a:rPr kumimoji="1" lang="en-US" altLang="ja-JP" sz="1100" dirty="0">
                <a:hlinkClick r:id="rId9"/>
              </a:rPr>
              <a:t>https://arith2023.arithsymposium.org/papers/Enhanced%20Floating-Point%20Multiply-Add%20with%20Full%20Denormal%20Support.pdf</a:t>
            </a:r>
            <a:br>
              <a:rPr kumimoji="1" lang="en-US" altLang="ja-JP" sz="1100" dirty="0"/>
            </a:br>
            <a:r>
              <a:rPr kumimoji="1" lang="en-US" altLang="ja-JP" sz="1100" dirty="0">
                <a:hlinkClick r:id="rId10"/>
              </a:rPr>
              <a:t>https://arith2023.arithsymposium.org/slides/S8_JongwookSohn_EnhancedFloatingPointMultiplyAddWithFullDenormalSupport.pdf</a:t>
            </a: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4498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BA5A8-0FCB-0EDC-BCA2-2D537BD00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2EE3-5B49-DD95-3F60-28AFD6AA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バイナリと </a:t>
            </a:r>
            <a:r>
              <a:rPr kumimoji="1" lang="en-US" altLang="ja-JP" dirty="0"/>
              <a:t>Carry save </a:t>
            </a:r>
            <a:r>
              <a:rPr kumimoji="1" lang="ja-JP" altLang="en-US" dirty="0"/>
              <a:t>表現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841644-2290-5901-E3B0-A1FA2F0B9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088974"/>
            <a:ext cx="8370093" cy="5219751"/>
          </a:xfrm>
        </p:spPr>
        <p:txBody>
          <a:bodyPr/>
          <a:lstStyle/>
          <a:p>
            <a:r>
              <a:rPr kumimoji="1" lang="ja-JP" altLang="en-US" dirty="0"/>
              <a:t>バイナリ表現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通常の２進数の値の表現の事</a:t>
            </a:r>
            <a:endParaRPr kumimoji="1" lang="en-US" altLang="ja-JP" dirty="0"/>
          </a:p>
          <a:p>
            <a:r>
              <a:rPr kumimoji="1" lang="en-US" altLang="ja-JP" dirty="0"/>
              <a:t>Carry save </a:t>
            </a:r>
            <a:r>
              <a:rPr kumimoji="1" lang="ja-JP" altLang="en-US" dirty="0"/>
              <a:t>表現（冗長表現）</a:t>
            </a:r>
            <a:endParaRPr kumimoji="1" lang="en-US" altLang="ja-JP" dirty="0"/>
          </a:p>
          <a:p>
            <a:pPr lvl="1"/>
            <a:r>
              <a:rPr lang="ja-JP" altLang="en-US" dirty="0"/>
              <a:t>１つの数値を </a:t>
            </a:r>
            <a:r>
              <a:rPr lang="en-US" dirty="0"/>
              <a:t>s </a:t>
            </a:r>
            <a:r>
              <a:rPr lang="ja-JP" altLang="en-US" dirty="0"/>
              <a:t>と </a:t>
            </a:r>
            <a:r>
              <a:rPr lang="en-US" altLang="ja-JP" dirty="0"/>
              <a:t>c </a:t>
            </a:r>
            <a:r>
              <a:rPr lang="ja-JP" altLang="en-US" dirty="0"/>
              <a:t>の２組の和で表す</a:t>
            </a:r>
            <a:endParaRPr lang="en-US" altLang="ja-JP" dirty="0"/>
          </a:p>
          <a:p>
            <a:pPr lvl="2"/>
            <a:r>
              <a:rPr lang="en-US" altLang="ja-JP" dirty="0" err="1"/>
              <a:t>s+c</a:t>
            </a:r>
            <a:r>
              <a:rPr lang="en-US" altLang="ja-JP" dirty="0"/>
              <a:t> </a:t>
            </a:r>
            <a:r>
              <a:rPr lang="ja-JP" altLang="en-US" dirty="0"/>
              <a:t>がバイナリ表現になる</a:t>
            </a:r>
            <a:endParaRPr lang="en-US" altLang="ja-JP" dirty="0"/>
          </a:p>
          <a:p>
            <a:pPr lvl="2"/>
            <a:r>
              <a:rPr lang="en-US" altLang="ja-JP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NotoSansJP"/>
              </a:rPr>
              <a:t>=Carry save </a:t>
            </a:r>
            <a:r>
              <a:rPr lang="ja-JP" altLang="en-US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NotoSansJP"/>
              </a:rPr>
              <a:t>表現では，ある１つの数を表す方法が複数存在する</a:t>
            </a:r>
            <a:endParaRPr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同じ数値を表す例：</a:t>
            </a:r>
            <a:endParaRPr kumimoji="1" lang="en-US" dirty="0"/>
          </a:p>
          <a:p>
            <a:pPr lvl="2"/>
            <a:r>
              <a:rPr kumimoji="1" lang="ja-JP" altLang="en-US" dirty="0"/>
              <a:t>バイナリ表現：</a:t>
            </a:r>
            <a:r>
              <a:rPr kumimoji="1" lang="en-US" altLang="ja-JP" dirty="0"/>
              <a:t>	v=</a:t>
            </a:r>
            <a:r>
              <a:rPr kumimoji="1" lang="en-US" dirty="0"/>
              <a:t>4b’1110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carry save </a:t>
            </a:r>
            <a:r>
              <a:rPr kumimoji="1" lang="ja-JP" altLang="en-US" dirty="0"/>
              <a:t>表現：</a:t>
            </a:r>
            <a:r>
              <a:rPr kumimoji="1" lang="en-US" altLang="ja-JP" dirty="0"/>
              <a:t>	s=4b’1001, c=4b’0101 </a:t>
            </a:r>
            <a:br>
              <a:rPr kumimoji="1" lang="en-US" altLang="ja-JP" dirty="0"/>
            </a:br>
            <a:r>
              <a:rPr kumimoji="1" lang="en-US" altLang="ja-JP" dirty="0"/>
              <a:t>			s=4b’1100, c=4b’0010... </a:t>
            </a:r>
          </a:p>
          <a:p>
            <a:pPr lvl="1"/>
            <a:r>
              <a:rPr kumimoji="1" lang="ja-JP" altLang="en-US" dirty="0"/>
              <a:t>以下のようにも呼ばれる</a:t>
            </a:r>
            <a:endParaRPr kumimoji="1" lang="en-US" altLang="ja-JP" dirty="0"/>
          </a:p>
          <a:p>
            <a:pPr lvl="2"/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「</a:t>
            </a:r>
            <a:r>
              <a:rPr lang="en-US" altLang="ja-JP" i="0" dirty="0">
                <a:solidFill>
                  <a:srgbClr val="4E4E4E"/>
                </a:solidFill>
                <a:effectLst/>
                <a:latin typeface="Lucida Grande"/>
              </a:rPr>
              <a:t>redundant representations</a:t>
            </a:r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」</a:t>
            </a:r>
            <a:r>
              <a:rPr lang="ja-JP" altLang="en-US" b="0" i="0" dirty="0">
                <a:solidFill>
                  <a:srgbClr val="4E4E4E"/>
                </a:solidFill>
                <a:effectLst/>
                <a:latin typeface="Lucida Grande"/>
              </a:rPr>
              <a:t>「</a:t>
            </a:r>
            <a:r>
              <a:rPr lang="en-US" altLang="ja-JP" b="0" i="0" dirty="0">
                <a:solidFill>
                  <a:srgbClr val="4E4E4E"/>
                </a:solidFill>
                <a:effectLst/>
                <a:latin typeface="Lucida Grande"/>
              </a:rPr>
              <a:t>partial-product</a:t>
            </a:r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」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41611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C3B76-4EC4-036C-41A1-BBBCA09E1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E5CE0-FC87-A757-A4E5-0085CFEC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CSA </a:t>
            </a:r>
            <a:r>
              <a:rPr kumimoji="1" lang="ja-JP" altLang="en-US" dirty="0"/>
              <a:t>と桁上げ加算器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A61479-E30C-DE31-5AF7-C7D031BD3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1268976"/>
            <a:ext cx="8280092" cy="5040056"/>
          </a:xfrm>
        </p:spPr>
        <p:txBody>
          <a:bodyPr anchor="t"/>
          <a:lstStyle/>
          <a:p>
            <a:r>
              <a:rPr kumimoji="1" lang="en-US" altLang="ja-JP" sz="1600" dirty="0"/>
              <a:t>CSA: Carry Saved Adder</a:t>
            </a:r>
          </a:p>
          <a:p>
            <a:pPr lvl="1"/>
            <a:r>
              <a:rPr kumimoji="1" lang="en-US" altLang="ja-JP" sz="1600" dirty="0"/>
              <a:t>Carry save </a:t>
            </a:r>
            <a:r>
              <a:rPr kumimoji="1" lang="ja-JP" altLang="en-US" sz="1600" dirty="0"/>
              <a:t>表現での加算を行う加算器</a:t>
            </a:r>
            <a:endParaRPr kumimoji="1" lang="en-US" altLang="ja-JP" sz="1600" dirty="0"/>
          </a:p>
          <a:p>
            <a:pPr lvl="2"/>
            <a:r>
              <a:rPr kumimoji="1" lang="ja-JP" altLang="en-US" sz="1600" dirty="0"/>
              <a:t>全加算器を並列に並べたもの</a:t>
            </a:r>
            <a:endParaRPr kumimoji="1" lang="en-US" altLang="ja-JP" sz="1600" dirty="0"/>
          </a:p>
          <a:p>
            <a:pPr lvl="1"/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回路規模が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Θ(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W), 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遅延が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Θ(1)</a:t>
            </a:r>
            <a:endParaRPr lang="en-US" altLang="ja-JP" sz="1600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NotoSansJP"/>
            </a:endParaRPr>
          </a:p>
          <a:p>
            <a:pPr lvl="2"/>
            <a:r>
              <a:rPr kumimoji="1" lang="ja-JP" altLang="en-US" sz="1600" dirty="0"/>
              <a:t>回路規模はトランジスタ数を想定</a:t>
            </a:r>
            <a:br>
              <a:rPr kumimoji="1" lang="en-US" altLang="ja-JP" sz="1600" dirty="0"/>
            </a:br>
            <a:br>
              <a:rPr kumimoji="1" lang="en-US" altLang="ja-JP" sz="1600" dirty="0"/>
            </a:br>
            <a:br>
              <a:rPr kumimoji="1" lang="en-US" altLang="ja-JP" sz="1600" dirty="0"/>
            </a:br>
            <a:endParaRPr lang="en-US" altLang="ja-JP" sz="1600" dirty="0">
              <a:solidFill>
                <a:schemeClr val="accent5"/>
              </a:solidFill>
            </a:endParaRPr>
          </a:p>
          <a:p>
            <a:r>
              <a:rPr kumimoji="1" lang="en-US" altLang="ja-JP" sz="1600" dirty="0"/>
              <a:t>CPA: Carry Propagation Adder, </a:t>
            </a:r>
            <a:r>
              <a:rPr kumimoji="1" lang="ja-JP" altLang="en-US" sz="1600" dirty="0"/>
              <a:t>桁上げ加算器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いわゆる通常の加算器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右図はリプルキャリーだが，</a:t>
            </a:r>
            <a:br>
              <a:rPr kumimoji="1" lang="en-US" altLang="ja-JP" sz="1600" dirty="0"/>
            </a:br>
            <a:r>
              <a:rPr kumimoji="1" lang="ja-JP" altLang="en-US" sz="1600" dirty="0"/>
              <a:t>普通は </a:t>
            </a:r>
            <a:r>
              <a:rPr kumimoji="1" lang="en-US" altLang="ja-JP" sz="1600" dirty="0">
                <a:solidFill>
                  <a:schemeClr val="accent5"/>
                </a:solidFill>
              </a:rPr>
              <a:t>Parallel Prefix Adder (PPA) </a:t>
            </a:r>
            <a:r>
              <a:rPr kumimoji="1" lang="ja-JP" altLang="en-US" sz="1600" dirty="0"/>
              <a:t>が使われる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PPA </a:t>
            </a:r>
            <a:r>
              <a:rPr kumimoji="1" lang="ja-JP" altLang="en-US" sz="1600" dirty="0"/>
              <a:t>には色々組み方がある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おおよそ</a:t>
            </a:r>
            <a:br>
              <a:rPr kumimoji="1" lang="en-US" altLang="ja-JP" sz="1600" dirty="0"/>
            </a:br>
            <a:r>
              <a:rPr kumimoji="1" lang="ja-JP" altLang="en-US" sz="1600" dirty="0"/>
              <a:t>回路規模が 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Ω(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W)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～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O(</a:t>
            </a:r>
            <a:r>
              <a:rPr lang="en-US" altLang="ja-JP" sz="1600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WlogW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)</a:t>
            </a:r>
            <a:r>
              <a:rPr kumimoji="1" lang="ja-JP" altLang="en-US" sz="1600" dirty="0"/>
              <a:t>，遅延が 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Ω(</a:t>
            </a:r>
            <a:r>
              <a:rPr lang="en-US" altLang="ja-JP" sz="16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logW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)</a:t>
            </a:r>
            <a:endParaRPr kumimoji="1" lang="en-US" altLang="ja-JP" sz="16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47C8397-4A0E-410B-15B2-D0F8049AB2EA}"/>
              </a:ext>
            </a:extLst>
          </p:cNvPr>
          <p:cNvSpPr/>
          <p:nvPr/>
        </p:nvSpPr>
        <p:spPr bwMode="auto">
          <a:xfrm>
            <a:off x="7952497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C6053FA-1759-B6E1-4138-D361514C21D4}"/>
              </a:ext>
            </a:extLst>
          </p:cNvPr>
          <p:cNvSpPr/>
          <p:nvPr/>
        </p:nvSpPr>
        <p:spPr bwMode="auto">
          <a:xfrm>
            <a:off x="8132499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6D41A99-3284-65F2-D146-74361B6395D1}"/>
              </a:ext>
            </a:extLst>
          </p:cNvPr>
          <p:cNvSpPr/>
          <p:nvPr/>
        </p:nvSpPr>
        <p:spPr bwMode="auto">
          <a:xfrm>
            <a:off x="8312501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k0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059A65D-F881-5CF5-94DD-FC3C4D47FCAB}"/>
              </a:ext>
            </a:extLst>
          </p:cNvPr>
          <p:cNvSpPr/>
          <p:nvPr/>
        </p:nvSpPr>
        <p:spPr bwMode="auto">
          <a:xfrm>
            <a:off x="7052487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38A7EC7-48EF-403D-CCC3-37411FFE3C34}"/>
              </a:ext>
            </a:extLst>
          </p:cNvPr>
          <p:cNvSpPr/>
          <p:nvPr/>
        </p:nvSpPr>
        <p:spPr bwMode="auto">
          <a:xfrm>
            <a:off x="8222500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8FF825C-3437-FDF3-028B-167A52C2CE99}"/>
              </a:ext>
            </a:extLst>
          </p:cNvPr>
          <p:cNvSpPr/>
          <p:nvPr/>
        </p:nvSpPr>
        <p:spPr bwMode="auto">
          <a:xfrm>
            <a:off x="7052487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c1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0986659A-BAC2-70AC-2E5A-8483328EC1F4}"/>
              </a:ext>
            </a:extLst>
          </p:cNvPr>
          <p:cNvSpPr/>
          <p:nvPr/>
        </p:nvSpPr>
        <p:spPr bwMode="auto">
          <a:xfrm>
            <a:off x="8222500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c0</a:t>
            </a:r>
          </a:p>
        </p:txBody>
      </p:sp>
      <p:sp>
        <p:nvSpPr>
          <p:cNvPr id="52" name="フローチャート: 手作業 51">
            <a:extLst>
              <a:ext uri="{FF2B5EF4-FFF2-40B4-BE49-F238E27FC236}">
                <a16:creationId xmlns:a16="http://schemas.microsoft.com/office/drawing/2014/main" id="{C1C6348B-0C95-BF9B-7E5E-8301110E3355}"/>
              </a:ext>
            </a:extLst>
          </p:cNvPr>
          <p:cNvSpPr/>
          <p:nvPr/>
        </p:nvSpPr>
        <p:spPr bwMode="auto">
          <a:xfrm>
            <a:off x="7862496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フローチャート: 手作業 52">
            <a:extLst>
              <a:ext uri="{FF2B5EF4-FFF2-40B4-BE49-F238E27FC236}">
                <a16:creationId xmlns:a16="http://schemas.microsoft.com/office/drawing/2014/main" id="{58743F69-078A-0050-3F69-EF1B678FE433}"/>
              </a:ext>
            </a:extLst>
          </p:cNvPr>
          <p:cNvSpPr/>
          <p:nvPr/>
        </p:nvSpPr>
        <p:spPr bwMode="auto">
          <a:xfrm>
            <a:off x="6782484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75136CB-9B23-2919-8046-60D675CA325C}"/>
              </a:ext>
            </a:extLst>
          </p:cNvPr>
          <p:cNvCxnSpPr>
            <a:cxnSpLocks/>
          </p:cNvCxnSpPr>
          <p:nvPr/>
        </p:nvCxnSpPr>
        <p:spPr bwMode="auto">
          <a:xfrm>
            <a:off x="8042498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5F9162-BE06-AE9C-F40A-4AC87D2CA613}"/>
              </a:ext>
            </a:extLst>
          </p:cNvPr>
          <p:cNvCxnSpPr>
            <a:cxnSpLocks/>
            <a:endCxn id="52" idx="0"/>
          </p:cNvCxnSpPr>
          <p:nvPr/>
        </p:nvCxnSpPr>
        <p:spPr bwMode="auto">
          <a:xfrm>
            <a:off x="8222500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9E733B2-FE8A-15A0-4094-287C03BB4C8A}"/>
              </a:ext>
            </a:extLst>
          </p:cNvPr>
          <p:cNvCxnSpPr>
            <a:cxnSpLocks/>
          </p:cNvCxnSpPr>
          <p:nvPr/>
        </p:nvCxnSpPr>
        <p:spPr bwMode="auto">
          <a:xfrm>
            <a:off x="8402502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BD6C619-ABA8-760A-783F-AD67967C76BC}"/>
              </a:ext>
            </a:extLst>
          </p:cNvPr>
          <p:cNvCxnSpPr>
            <a:cxnSpLocks/>
          </p:cNvCxnSpPr>
          <p:nvPr/>
        </p:nvCxnSpPr>
        <p:spPr bwMode="auto">
          <a:xfrm>
            <a:off x="8312501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F68B2BE-9654-2D47-7005-5CCCF833480C}"/>
              </a:ext>
            </a:extLst>
          </p:cNvPr>
          <p:cNvCxnSpPr>
            <a:cxnSpLocks/>
            <a:endCxn id="42" idx="7"/>
          </p:cNvCxnSpPr>
          <p:nvPr/>
        </p:nvCxnSpPr>
        <p:spPr bwMode="auto">
          <a:xfrm flipH="1">
            <a:off x="7282949" y="2888994"/>
            <a:ext cx="849550" cy="6695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9B9FCC8-3A41-B436-D4E7-A21957D6F868}"/>
              </a:ext>
            </a:extLst>
          </p:cNvPr>
          <p:cNvCxnSpPr>
            <a:cxnSpLocks/>
          </p:cNvCxnSpPr>
          <p:nvPr/>
        </p:nvCxnSpPr>
        <p:spPr bwMode="auto">
          <a:xfrm>
            <a:off x="7142488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53B270B7-AAA8-4829-7893-1A766F816A17}"/>
              </a:ext>
            </a:extLst>
          </p:cNvPr>
          <p:cNvSpPr/>
          <p:nvPr/>
        </p:nvSpPr>
        <p:spPr bwMode="auto">
          <a:xfrm>
            <a:off x="6872485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1DEC38D9-7DFC-90A8-F48D-BC9982E0C26A}"/>
              </a:ext>
            </a:extLst>
          </p:cNvPr>
          <p:cNvSpPr/>
          <p:nvPr/>
        </p:nvSpPr>
        <p:spPr bwMode="auto">
          <a:xfrm>
            <a:off x="7052487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805DDF9A-CA9E-51C7-7F77-06C6B3713637}"/>
              </a:ext>
            </a:extLst>
          </p:cNvPr>
          <p:cNvSpPr/>
          <p:nvPr/>
        </p:nvSpPr>
        <p:spPr bwMode="auto">
          <a:xfrm>
            <a:off x="7232489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k1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226BC8C-58B6-5901-E8FC-08886D97E08D}"/>
              </a:ext>
            </a:extLst>
          </p:cNvPr>
          <p:cNvCxnSpPr>
            <a:cxnSpLocks/>
          </p:cNvCxnSpPr>
          <p:nvPr/>
        </p:nvCxnSpPr>
        <p:spPr bwMode="auto">
          <a:xfrm>
            <a:off x="6962486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BC07991-FB0D-0BBD-0BA8-CC02FA8A904C}"/>
              </a:ext>
            </a:extLst>
          </p:cNvPr>
          <p:cNvCxnSpPr>
            <a:cxnSpLocks/>
          </p:cNvCxnSpPr>
          <p:nvPr/>
        </p:nvCxnSpPr>
        <p:spPr bwMode="auto">
          <a:xfrm>
            <a:off x="7142488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63DCC38-F7B1-359C-0E87-4C93E023E5E3}"/>
              </a:ext>
            </a:extLst>
          </p:cNvPr>
          <p:cNvCxnSpPr>
            <a:cxnSpLocks/>
          </p:cNvCxnSpPr>
          <p:nvPr/>
        </p:nvCxnSpPr>
        <p:spPr bwMode="auto">
          <a:xfrm>
            <a:off x="7322490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D698165B-1F28-0836-A1C5-BBF6479517AD}"/>
              </a:ext>
            </a:extLst>
          </p:cNvPr>
          <p:cNvSpPr/>
          <p:nvPr/>
        </p:nvSpPr>
        <p:spPr bwMode="auto">
          <a:xfrm>
            <a:off x="5922015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22460D13-E080-7D7C-1A38-D4EBE0645BE4}"/>
              </a:ext>
            </a:extLst>
          </p:cNvPr>
          <p:cNvSpPr/>
          <p:nvPr/>
        </p:nvSpPr>
        <p:spPr bwMode="auto">
          <a:xfrm>
            <a:off x="5922015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c1</a:t>
            </a:r>
          </a:p>
        </p:txBody>
      </p:sp>
      <p:sp>
        <p:nvSpPr>
          <p:cNvPr id="79" name="フローチャート: 手作業 78">
            <a:extLst>
              <a:ext uri="{FF2B5EF4-FFF2-40B4-BE49-F238E27FC236}">
                <a16:creationId xmlns:a16="http://schemas.microsoft.com/office/drawing/2014/main" id="{50D948BA-FC89-31C9-B026-5C86B41D0A3E}"/>
              </a:ext>
            </a:extLst>
          </p:cNvPr>
          <p:cNvSpPr/>
          <p:nvPr/>
        </p:nvSpPr>
        <p:spPr bwMode="auto">
          <a:xfrm>
            <a:off x="5652012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8BC016D-11D2-8C78-20A1-B987A1DAD44D}"/>
              </a:ext>
            </a:extLst>
          </p:cNvPr>
          <p:cNvCxnSpPr>
            <a:cxnSpLocks/>
            <a:endCxn id="78" idx="7"/>
          </p:cNvCxnSpPr>
          <p:nvPr/>
        </p:nvCxnSpPr>
        <p:spPr bwMode="auto">
          <a:xfrm flipH="1">
            <a:off x="6152477" y="2888994"/>
            <a:ext cx="849550" cy="6695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B551806-AE92-756C-4516-2662625740CE}"/>
              </a:ext>
            </a:extLst>
          </p:cNvPr>
          <p:cNvCxnSpPr>
            <a:cxnSpLocks/>
          </p:cNvCxnSpPr>
          <p:nvPr/>
        </p:nvCxnSpPr>
        <p:spPr bwMode="auto">
          <a:xfrm>
            <a:off x="6012016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1770047-09FA-C092-9D8F-07FE13A1788A}"/>
              </a:ext>
            </a:extLst>
          </p:cNvPr>
          <p:cNvSpPr/>
          <p:nvPr/>
        </p:nvSpPr>
        <p:spPr bwMode="auto">
          <a:xfrm>
            <a:off x="5742013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BF343F9C-4E8C-F92D-C4AD-1AD2C8921A1C}"/>
              </a:ext>
            </a:extLst>
          </p:cNvPr>
          <p:cNvSpPr/>
          <p:nvPr/>
        </p:nvSpPr>
        <p:spPr bwMode="auto">
          <a:xfrm>
            <a:off x="5922015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72F2E403-D042-C6CF-1BF6-85BEF12F0401}"/>
              </a:ext>
            </a:extLst>
          </p:cNvPr>
          <p:cNvSpPr/>
          <p:nvPr/>
        </p:nvSpPr>
        <p:spPr bwMode="auto">
          <a:xfrm>
            <a:off x="6102017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k1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0ADAD71-639C-5664-089D-23A85AD4CE2A}"/>
              </a:ext>
            </a:extLst>
          </p:cNvPr>
          <p:cNvCxnSpPr>
            <a:cxnSpLocks/>
          </p:cNvCxnSpPr>
          <p:nvPr/>
        </p:nvCxnSpPr>
        <p:spPr bwMode="auto">
          <a:xfrm>
            <a:off x="5832014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4B29F0A5-44D1-5D5C-8A27-B4BEF3F71CA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F93F4121-3034-3D47-4031-96D4A4BEC042}"/>
              </a:ext>
            </a:extLst>
          </p:cNvPr>
          <p:cNvCxnSpPr>
            <a:cxnSpLocks/>
          </p:cNvCxnSpPr>
          <p:nvPr/>
        </p:nvCxnSpPr>
        <p:spPr bwMode="auto">
          <a:xfrm>
            <a:off x="6192018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5791A85-F9BF-2C96-A7D5-CBE42B9ED481}"/>
              </a:ext>
            </a:extLst>
          </p:cNvPr>
          <p:cNvSpPr/>
          <p:nvPr/>
        </p:nvSpPr>
        <p:spPr bwMode="auto">
          <a:xfrm>
            <a:off x="7952497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89DDD1E-2CA0-F439-7C06-97B0818CCCFF}"/>
              </a:ext>
            </a:extLst>
          </p:cNvPr>
          <p:cNvSpPr/>
          <p:nvPr/>
        </p:nvSpPr>
        <p:spPr bwMode="auto">
          <a:xfrm>
            <a:off x="8132499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37D0462-B92E-47BD-CAE4-3DBE6026F3C4}"/>
              </a:ext>
            </a:extLst>
          </p:cNvPr>
          <p:cNvSpPr/>
          <p:nvPr/>
        </p:nvSpPr>
        <p:spPr bwMode="auto">
          <a:xfrm>
            <a:off x="7052487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D8C8AF-F690-1278-4F8D-ABF26EC6DC5E}"/>
              </a:ext>
            </a:extLst>
          </p:cNvPr>
          <p:cNvSpPr/>
          <p:nvPr/>
        </p:nvSpPr>
        <p:spPr bwMode="auto">
          <a:xfrm>
            <a:off x="8222500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A57CDABB-4C5D-F4C9-B81E-E46FBC19DEC7}"/>
              </a:ext>
            </a:extLst>
          </p:cNvPr>
          <p:cNvSpPr/>
          <p:nvPr/>
        </p:nvSpPr>
        <p:spPr bwMode="auto">
          <a:xfrm>
            <a:off x="7862496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フローチャート: 手作業 12">
            <a:extLst>
              <a:ext uri="{FF2B5EF4-FFF2-40B4-BE49-F238E27FC236}">
                <a16:creationId xmlns:a16="http://schemas.microsoft.com/office/drawing/2014/main" id="{19D30995-A78C-B922-68F3-A3E58A10CBE7}"/>
              </a:ext>
            </a:extLst>
          </p:cNvPr>
          <p:cNvSpPr/>
          <p:nvPr/>
        </p:nvSpPr>
        <p:spPr bwMode="auto">
          <a:xfrm>
            <a:off x="6782484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137C9DD-146B-3DE7-5D2A-863D7827168F}"/>
              </a:ext>
            </a:extLst>
          </p:cNvPr>
          <p:cNvCxnSpPr>
            <a:cxnSpLocks/>
          </p:cNvCxnSpPr>
          <p:nvPr/>
        </p:nvCxnSpPr>
        <p:spPr bwMode="auto">
          <a:xfrm>
            <a:off x="8042498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57B2C65-D772-2B84-5985-804AD6EAC79D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8222500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2E889E4-A93F-79D7-86B0-4B809D2809FB}"/>
              </a:ext>
            </a:extLst>
          </p:cNvPr>
          <p:cNvCxnSpPr>
            <a:cxnSpLocks/>
          </p:cNvCxnSpPr>
          <p:nvPr/>
        </p:nvCxnSpPr>
        <p:spPr bwMode="auto">
          <a:xfrm>
            <a:off x="8312501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B463B25-665B-1F6C-08A0-51B0F2B6925D}"/>
              </a:ext>
            </a:extLst>
          </p:cNvPr>
          <p:cNvCxnSpPr>
            <a:cxnSpLocks/>
          </p:cNvCxnSpPr>
          <p:nvPr/>
        </p:nvCxnSpPr>
        <p:spPr bwMode="auto">
          <a:xfrm>
            <a:off x="7142488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1891CFC6-6156-DB10-49C9-FFBE2F9A4B39}"/>
              </a:ext>
            </a:extLst>
          </p:cNvPr>
          <p:cNvSpPr/>
          <p:nvPr/>
        </p:nvSpPr>
        <p:spPr bwMode="auto">
          <a:xfrm>
            <a:off x="6872485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D08E22B-9BCD-0543-CA2F-7D56CE4B4812}"/>
              </a:ext>
            </a:extLst>
          </p:cNvPr>
          <p:cNvSpPr/>
          <p:nvPr/>
        </p:nvSpPr>
        <p:spPr bwMode="auto">
          <a:xfrm>
            <a:off x="7052487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B2191E9-DB76-5CFA-6625-A48D7FF99AB7}"/>
              </a:ext>
            </a:extLst>
          </p:cNvPr>
          <p:cNvCxnSpPr>
            <a:cxnSpLocks/>
          </p:cNvCxnSpPr>
          <p:nvPr/>
        </p:nvCxnSpPr>
        <p:spPr bwMode="auto">
          <a:xfrm>
            <a:off x="6962486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AC5B025-7C88-AF9B-C205-39F6D7B9E22F}"/>
              </a:ext>
            </a:extLst>
          </p:cNvPr>
          <p:cNvCxnSpPr>
            <a:cxnSpLocks/>
          </p:cNvCxnSpPr>
          <p:nvPr/>
        </p:nvCxnSpPr>
        <p:spPr bwMode="auto">
          <a:xfrm>
            <a:off x="7142488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44DF92B9-2130-36E5-1306-FDF5D1189153}"/>
              </a:ext>
            </a:extLst>
          </p:cNvPr>
          <p:cNvSpPr/>
          <p:nvPr/>
        </p:nvSpPr>
        <p:spPr bwMode="auto">
          <a:xfrm>
            <a:off x="5922015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30" name="フローチャート: 手作業 29">
            <a:extLst>
              <a:ext uri="{FF2B5EF4-FFF2-40B4-BE49-F238E27FC236}">
                <a16:creationId xmlns:a16="http://schemas.microsoft.com/office/drawing/2014/main" id="{F9386221-847B-CBD7-B1E6-700321D209EA}"/>
              </a:ext>
            </a:extLst>
          </p:cNvPr>
          <p:cNvSpPr/>
          <p:nvPr/>
        </p:nvSpPr>
        <p:spPr bwMode="auto">
          <a:xfrm>
            <a:off x="5652012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A07C923-29C0-629D-F36A-C08191D3346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2023" y="5859027"/>
            <a:ext cx="3600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595172C-8938-3302-783B-1DB2DB84F30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9C6FB32B-7F2A-B374-E28B-F0ABA7F045E2}"/>
              </a:ext>
            </a:extLst>
          </p:cNvPr>
          <p:cNvSpPr/>
          <p:nvPr/>
        </p:nvSpPr>
        <p:spPr bwMode="auto">
          <a:xfrm>
            <a:off x="5742013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E84C202-8410-7DC9-1B7C-C709122AEFBA}"/>
              </a:ext>
            </a:extLst>
          </p:cNvPr>
          <p:cNvSpPr/>
          <p:nvPr/>
        </p:nvSpPr>
        <p:spPr bwMode="auto">
          <a:xfrm>
            <a:off x="5922015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370EC2-A646-61A2-9B16-8EE514319F04}"/>
              </a:ext>
            </a:extLst>
          </p:cNvPr>
          <p:cNvCxnSpPr>
            <a:cxnSpLocks/>
          </p:cNvCxnSpPr>
          <p:nvPr/>
        </p:nvCxnSpPr>
        <p:spPr bwMode="auto">
          <a:xfrm>
            <a:off x="5832014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FB2DE87-4B19-60CB-868A-1FF4749290B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4E14047-31F3-D570-B13F-AADAB9D4A691}"/>
              </a:ext>
            </a:extLst>
          </p:cNvPr>
          <p:cNvCxnSpPr>
            <a:cxnSpLocks/>
          </p:cNvCxnSpPr>
          <p:nvPr/>
        </p:nvCxnSpPr>
        <p:spPr bwMode="auto">
          <a:xfrm flipV="1">
            <a:off x="6642023" y="5139019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7530151-B011-FA20-5037-0D687E9508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018" y="5139019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49FF5ED-D33B-77E6-7A92-09680F47B3C1}"/>
              </a:ext>
            </a:extLst>
          </p:cNvPr>
          <p:cNvCxnSpPr>
            <a:cxnSpLocks/>
          </p:cNvCxnSpPr>
          <p:nvPr/>
        </p:nvCxnSpPr>
        <p:spPr bwMode="auto">
          <a:xfrm>
            <a:off x="6192018" y="513901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E7E136-5D85-04B9-55C8-3C00137700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002027" y="5769026"/>
            <a:ext cx="0" cy="90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2C85E7-D1E5-0CAB-6530-5BB128A2FD3B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2036" y="5859027"/>
            <a:ext cx="3600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3C06382C-E271-BD65-1834-70CA637B52AC}"/>
              </a:ext>
            </a:extLst>
          </p:cNvPr>
          <p:cNvCxnSpPr>
            <a:cxnSpLocks/>
          </p:cNvCxnSpPr>
          <p:nvPr/>
        </p:nvCxnSpPr>
        <p:spPr bwMode="auto">
          <a:xfrm flipV="1">
            <a:off x="7812036" y="5139019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531DFEC-4828-9D60-A198-D41D0E6AA37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62031" y="5139019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1E11E20-7400-0482-7110-6204849A28A0}"/>
              </a:ext>
            </a:extLst>
          </p:cNvPr>
          <p:cNvCxnSpPr>
            <a:cxnSpLocks/>
          </p:cNvCxnSpPr>
          <p:nvPr/>
        </p:nvCxnSpPr>
        <p:spPr bwMode="auto">
          <a:xfrm>
            <a:off x="7362031" y="513901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342AAC0-6E16-BB8F-99F8-AE142C0334DE}"/>
              </a:ext>
            </a:extLst>
          </p:cNvPr>
          <p:cNvCxnSpPr>
            <a:cxnSpLocks/>
          </p:cNvCxnSpPr>
          <p:nvPr/>
        </p:nvCxnSpPr>
        <p:spPr bwMode="auto">
          <a:xfrm flipV="1">
            <a:off x="8172040" y="5769026"/>
            <a:ext cx="0" cy="90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931F9E5-B99F-3AA4-4778-3F2C4F0543BB}"/>
              </a:ext>
            </a:extLst>
          </p:cNvPr>
          <p:cNvSpPr/>
          <p:nvPr/>
        </p:nvSpPr>
        <p:spPr bwMode="auto">
          <a:xfrm>
            <a:off x="8262041" y="2798993"/>
            <a:ext cx="54000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sum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39745473-920C-6680-1C71-6C20AAE4B17A}"/>
              </a:ext>
            </a:extLst>
          </p:cNvPr>
          <p:cNvSpPr/>
          <p:nvPr/>
        </p:nvSpPr>
        <p:spPr bwMode="auto">
          <a:xfrm>
            <a:off x="7452032" y="2798993"/>
            <a:ext cx="54000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carry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638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A0CAE-5118-2870-AB6E-0F09FD316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6F6D1-B52F-15D4-8295-96B55F38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CSA </a:t>
            </a:r>
            <a:r>
              <a:rPr kumimoji="1" lang="ja-JP" altLang="en-US" dirty="0"/>
              <a:t>による加算のチェーンは非常に軽い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E34A15-8BAC-4E31-877A-DC7ABB94D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2430027"/>
          </a:xfrm>
        </p:spPr>
        <p:txBody>
          <a:bodyPr/>
          <a:lstStyle/>
          <a:p>
            <a:r>
              <a:rPr kumimoji="1" lang="en-US" altLang="ja-JP" sz="1600" dirty="0"/>
              <a:t>A+B+C+D... </a:t>
            </a:r>
            <a:r>
              <a:rPr kumimoji="1" lang="ja-JP" altLang="en-US" sz="1600" dirty="0"/>
              <a:t>みたいなものは，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CSA </a:t>
            </a:r>
            <a:r>
              <a:rPr kumimoji="1" lang="ja-JP" altLang="en-US" sz="1600" dirty="0"/>
              <a:t>で２つの値になるまで足し切ってから，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最後に１回だけ桁上げ加算器で加算を行ってバイナリ表現にすれば良い</a:t>
            </a:r>
            <a:endParaRPr kumimoji="1" lang="en-US" altLang="ja-JP" sz="16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D6011D24-959A-9AC7-7389-E22377FA1EB8}"/>
              </a:ext>
            </a:extLst>
          </p:cNvPr>
          <p:cNvCxnSpPr/>
          <p:nvPr/>
        </p:nvCxnSpPr>
        <p:spPr bwMode="auto">
          <a:xfrm>
            <a:off x="2321975" y="495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0C120FDC-8E57-35A6-C45E-CBF7CA241F50}"/>
              </a:ext>
            </a:extLst>
          </p:cNvPr>
          <p:cNvCxnSpPr/>
          <p:nvPr/>
        </p:nvCxnSpPr>
        <p:spPr bwMode="auto">
          <a:xfrm>
            <a:off x="2861981" y="495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D9B8B575-392B-E711-C729-6A44EE7A93B7}"/>
              </a:ext>
            </a:extLst>
          </p:cNvPr>
          <p:cNvSpPr/>
          <p:nvPr/>
        </p:nvSpPr>
        <p:spPr bwMode="auto">
          <a:xfrm>
            <a:off x="1511966" y="5139019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8A4EC325-F2DB-393B-C99F-F648C2E404EB}"/>
              </a:ext>
            </a:extLst>
          </p:cNvPr>
          <p:cNvCxnSpPr/>
          <p:nvPr/>
        </p:nvCxnSpPr>
        <p:spPr bwMode="auto">
          <a:xfrm>
            <a:off x="2591978" y="630903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3FCB4A5-CF92-2901-C543-2824B07153F8}"/>
              </a:ext>
            </a:extLst>
          </p:cNvPr>
          <p:cNvCxnSpPr/>
          <p:nvPr/>
        </p:nvCxnSpPr>
        <p:spPr bwMode="auto">
          <a:xfrm>
            <a:off x="1061961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AA8111FD-EEE8-5F48-1AC9-6784F2EC9E02}"/>
              </a:ext>
            </a:extLst>
          </p:cNvPr>
          <p:cNvCxnSpPr/>
          <p:nvPr/>
        </p:nvCxnSpPr>
        <p:spPr bwMode="auto">
          <a:xfrm>
            <a:off x="1601967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07A6F0CB-E282-A035-784F-BCB9F6C2BEAD}"/>
              </a:ext>
            </a:extLst>
          </p:cNvPr>
          <p:cNvSpPr/>
          <p:nvPr/>
        </p:nvSpPr>
        <p:spPr bwMode="auto">
          <a:xfrm>
            <a:off x="251952" y="3789004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62FB45AE-885D-A043-F49E-88012748F9FB}"/>
              </a:ext>
            </a:extLst>
          </p:cNvPr>
          <p:cNvCxnSpPr/>
          <p:nvPr/>
        </p:nvCxnSpPr>
        <p:spPr bwMode="auto">
          <a:xfrm>
            <a:off x="3401987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2FFEA642-C12E-5702-A245-C3FDB5FE6B85}"/>
              </a:ext>
            </a:extLst>
          </p:cNvPr>
          <p:cNvCxnSpPr/>
          <p:nvPr/>
        </p:nvCxnSpPr>
        <p:spPr bwMode="auto">
          <a:xfrm>
            <a:off x="3941993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D8D1224-5634-A5ED-6F5A-4988216FABF0}"/>
              </a:ext>
            </a:extLst>
          </p:cNvPr>
          <p:cNvSpPr/>
          <p:nvPr/>
        </p:nvSpPr>
        <p:spPr bwMode="auto">
          <a:xfrm>
            <a:off x="2591978" y="3789004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04CE0CD2-48F9-8ACF-A1A7-A4A80729B2CC}"/>
              </a:ext>
            </a:extLst>
          </p:cNvPr>
          <p:cNvSpPr/>
          <p:nvPr/>
        </p:nvSpPr>
        <p:spPr bwMode="auto">
          <a:xfrm>
            <a:off x="5292008" y="3789005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8BBA8B-1D51-BBAF-DD1A-189991143448}"/>
              </a:ext>
            </a:extLst>
          </p:cNvPr>
          <p:cNvCxnSpPr/>
          <p:nvPr/>
        </p:nvCxnSpPr>
        <p:spPr bwMode="auto">
          <a:xfrm>
            <a:off x="5652012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824637C-811C-8793-4BD7-08BC8BE23A93}"/>
              </a:ext>
            </a:extLst>
          </p:cNvPr>
          <p:cNvSpPr/>
          <p:nvPr/>
        </p:nvSpPr>
        <p:spPr bwMode="auto">
          <a:xfrm>
            <a:off x="6012016" y="4329011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75617176-8E93-22BF-D81C-B5FFD2274EAC}"/>
              </a:ext>
            </a:extLst>
          </p:cNvPr>
          <p:cNvCxnSpPr/>
          <p:nvPr/>
        </p:nvCxnSpPr>
        <p:spPr bwMode="auto">
          <a:xfrm>
            <a:off x="6462021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E18F781-3596-DA86-C172-643789708733}"/>
              </a:ext>
            </a:extLst>
          </p:cNvPr>
          <p:cNvCxnSpPr/>
          <p:nvPr/>
        </p:nvCxnSpPr>
        <p:spPr bwMode="auto">
          <a:xfrm>
            <a:off x="7182029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97C612D1-29C1-7294-C1D0-BCF07D78395B}"/>
              </a:ext>
            </a:extLst>
          </p:cNvPr>
          <p:cNvCxnSpPr/>
          <p:nvPr/>
        </p:nvCxnSpPr>
        <p:spPr bwMode="auto">
          <a:xfrm>
            <a:off x="6372020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5BB3AEAB-0780-7C25-E306-96E8665CC333}"/>
              </a:ext>
            </a:extLst>
          </p:cNvPr>
          <p:cNvCxnSpPr/>
          <p:nvPr/>
        </p:nvCxnSpPr>
        <p:spPr bwMode="auto">
          <a:xfrm>
            <a:off x="7002027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7D891A6F-6CE6-FC5A-9491-76CA3E83EE15}"/>
              </a:ext>
            </a:extLst>
          </p:cNvPr>
          <p:cNvCxnSpPr/>
          <p:nvPr/>
        </p:nvCxnSpPr>
        <p:spPr bwMode="auto">
          <a:xfrm>
            <a:off x="7902037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FA0833DB-2FD8-B302-4D84-AF71196C3B65}"/>
              </a:ext>
            </a:extLst>
          </p:cNvPr>
          <p:cNvCxnSpPr/>
          <p:nvPr/>
        </p:nvCxnSpPr>
        <p:spPr bwMode="auto">
          <a:xfrm>
            <a:off x="6822025" y="468901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FCD512D3-C609-B3C5-ED81-7B06A46A57F7}"/>
              </a:ext>
            </a:extLst>
          </p:cNvPr>
          <p:cNvCxnSpPr/>
          <p:nvPr/>
        </p:nvCxnSpPr>
        <p:spPr bwMode="auto">
          <a:xfrm>
            <a:off x="7362031" y="468901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305E6C2-3010-B761-18BD-94E31B7AE6CA}"/>
              </a:ext>
            </a:extLst>
          </p:cNvPr>
          <p:cNvSpPr/>
          <p:nvPr/>
        </p:nvSpPr>
        <p:spPr bwMode="auto">
          <a:xfrm>
            <a:off x="6012016" y="4869016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BBBBADF-6D90-A87F-DBDD-5A5866660866}"/>
              </a:ext>
            </a:extLst>
          </p:cNvPr>
          <p:cNvCxnSpPr/>
          <p:nvPr/>
        </p:nvCxnSpPr>
        <p:spPr bwMode="auto">
          <a:xfrm>
            <a:off x="7092028" y="603903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184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055E-2971-3262-07EF-7F2BDC16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665AB-49D0-A53E-F2CA-86404CA9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lang="en-US" altLang="ja-JP" dirty="0"/>
              <a:t>SA</a:t>
            </a:r>
            <a:r>
              <a:rPr lang="ja-JP" altLang="en-US" dirty="0"/>
              <a:t> を使った乗算器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AA927-6AC5-536D-CD9C-7582902BB8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2430027"/>
          </a:xfrm>
        </p:spPr>
        <p:txBody>
          <a:bodyPr/>
          <a:lstStyle/>
          <a:p>
            <a:r>
              <a:rPr kumimoji="1" lang="ja-JP" altLang="en-US" sz="1600" dirty="0"/>
              <a:t>２進数の乗算は，基本的には筆算と同様に行う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筆算で各桁を足し込んでいくのを </a:t>
            </a:r>
            <a:r>
              <a:rPr lang="en-US" altLang="ja-JP" sz="1600" dirty="0"/>
              <a:t>CSA </a:t>
            </a:r>
            <a:r>
              <a:rPr lang="ja-JP" altLang="en-US" sz="1600" dirty="0"/>
              <a:t>で行うので軽い</a:t>
            </a:r>
            <a:endParaRPr lang="en-US" altLang="ja-JP" sz="1600" dirty="0"/>
          </a:p>
          <a:p>
            <a:pPr lvl="1"/>
            <a:r>
              <a:rPr kumimoji="1" lang="ja-JP" altLang="en-US" sz="1600" dirty="0"/>
              <a:t>筆算の各桁を３入力２出力 </a:t>
            </a:r>
            <a:r>
              <a:rPr kumimoji="1" lang="en-US" altLang="ja-JP" sz="1600" dirty="0"/>
              <a:t>CSA </a:t>
            </a:r>
            <a:r>
              <a:rPr kumimoji="1" lang="ja-JP" altLang="en-US" sz="1600" dirty="0"/>
              <a:t>でドンドン足していき，２つになるまで潰す</a:t>
            </a:r>
            <a:endParaRPr kumimoji="1" lang="en-US" altLang="ja-JP" sz="1600" dirty="0"/>
          </a:p>
          <a:p>
            <a:r>
              <a:rPr lang="en-US" altLang="ja-JP" sz="1600" dirty="0"/>
              <a:t>Wallace </a:t>
            </a:r>
            <a:r>
              <a:rPr lang="ja-JP" altLang="en-US" sz="1600" dirty="0"/>
              <a:t>木</a:t>
            </a:r>
            <a:endParaRPr lang="en-US" altLang="ja-JP" sz="1600" dirty="0"/>
          </a:p>
          <a:p>
            <a:pPr lvl="1"/>
            <a:r>
              <a:rPr kumimoji="1" lang="ja-JP" altLang="en-US" sz="1600" dirty="0"/>
              <a:t>この </a:t>
            </a:r>
            <a:r>
              <a:rPr kumimoji="1" lang="en-US" altLang="ja-JP" sz="1600" dirty="0"/>
              <a:t>CSA </a:t>
            </a:r>
            <a:r>
              <a:rPr kumimoji="1" lang="ja-JP" altLang="en-US" sz="1600" dirty="0"/>
              <a:t>による加算をツリー状に組んだもの</a:t>
            </a:r>
            <a:endParaRPr kumimoji="1" lang="en-US" altLang="ja-JP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484F29D-A384-8B35-506B-8EA3560B3552}"/>
              </a:ext>
            </a:extLst>
          </p:cNvPr>
          <p:cNvSpPr/>
          <p:nvPr/>
        </p:nvSpPr>
        <p:spPr bwMode="auto">
          <a:xfrm>
            <a:off x="4662001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20CE31A-9441-D870-1113-4A1B28C457F7}"/>
              </a:ext>
            </a:extLst>
          </p:cNvPr>
          <p:cNvSpPr/>
          <p:nvPr/>
        </p:nvSpPr>
        <p:spPr bwMode="auto">
          <a:xfrm>
            <a:off x="430199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4819405-E822-0B02-4048-D6C2F59AE073}"/>
              </a:ext>
            </a:extLst>
          </p:cNvPr>
          <p:cNvSpPr/>
          <p:nvPr/>
        </p:nvSpPr>
        <p:spPr bwMode="auto">
          <a:xfrm>
            <a:off x="3851992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2E2D472-3384-403A-2C1F-38B0B6CB4644}"/>
              </a:ext>
            </a:extLst>
          </p:cNvPr>
          <p:cNvSpPr/>
          <p:nvPr/>
        </p:nvSpPr>
        <p:spPr bwMode="auto">
          <a:xfrm>
            <a:off x="340198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5DB9778-F8E5-9E11-7E3A-967301748C60}"/>
              </a:ext>
            </a:extLst>
          </p:cNvPr>
          <p:cNvSpPr/>
          <p:nvPr/>
        </p:nvSpPr>
        <p:spPr bwMode="auto">
          <a:xfrm>
            <a:off x="430199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C829464-79DC-4403-7506-40B907602D6B}"/>
              </a:ext>
            </a:extLst>
          </p:cNvPr>
          <p:cNvSpPr/>
          <p:nvPr/>
        </p:nvSpPr>
        <p:spPr bwMode="auto">
          <a:xfrm>
            <a:off x="385199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DBE0E61-1CB9-34E8-6712-869324EA40C7}"/>
              </a:ext>
            </a:extLst>
          </p:cNvPr>
          <p:cNvSpPr/>
          <p:nvPr/>
        </p:nvSpPr>
        <p:spPr bwMode="auto">
          <a:xfrm>
            <a:off x="340198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11B42F3-06ED-5A72-4CA2-9EE3E355A722}"/>
              </a:ext>
            </a:extLst>
          </p:cNvPr>
          <p:cNvSpPr/>
          <p:nvPr/>
        </p:nvSpPr>
        <p:spPr bwMode="auto">
          <a:xfrm>
            <a:off x="295198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BF0EBB1-C026-DA33-5D9C-BAE1651B6B7D}"/>
              </a:ext>
            </a:extLst>
          </p:cNvPr>
          <p:cNvSpPr/>
          <p:nvPr/>
        </p:nvSpPr>
        <p:spPr bwMode="auto">
          <a:xfrm>
            <a:off x="385199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DC5FFA2-EF2B-B11E-D7B2-A6359A82A82C}"/>
              </a:ext>
            </a:extLst>
          </p:cNvPr>
          <p:cNvSpPr/>
          <p:nvPr/>
        </p:nvSpPr>
        <p:spPr bwMode="auto">
          <a:xfrm>
            <a:off x="340198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87941C-A14A-0EAE-AE9F-5D8E51E83016}"/>
              </a:ext>
            </a:extLst>
          </p:cNvPr>
          <p:cNvSpPr/>
          <p:nvPr/>
        </p:nvSpPr>
        <p:spPr bwMode="auto">
          <a:xfrm>
            <a:off x="295198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B357E123-72DB-DBB6-C20F-3D7DFD7237BA}"/>
              </a:ext>
            </a:extLst>
          </p:cNvPr>
          <p:cNvSpPr/>
          <p:nvPr/>
        </p:nvSpPr>
        <p:spPr bwMode="auto">
          <a:xfrm>
            <a:off x="250197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19B0A54-3E44-6A8A-E8E4-AF724ACABCBD}"/>
              </a:ext>
            </a:extLst>
          </p:cNvPr>
          <p:cNvSpPr/>
          <p:nvPr/>
        </p:nvSpPr>
        <p:spPr bwMode="auto">
          <a:xfrm>
            <a:off x="340198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29CE7B6-B19E-3919-B3FB-F79D54A3975C}"/>
              </a:ext>
            </a:extLst>
          </p:cNvPr>
          <p:cNvSpPr/>
          <p:nvPr/>
        </p:nvSpPr>
        <p:spPr bwMode="auto">
          <a:xfrm>
            <a:off x="295198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9FF7FC1-CDBE-3388-D8DA-4D08FEEAA26D}"/>
              </a:ext>
            </a:extLst>
          </p:cNvPr>
          <p:cNvSpPr/>
          <p:nvPr/>
        </p:nvSpPr>
        <p:spPr bwMode="auto">
          <a:xfrm>
            <a:off x="250197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63265711-5FC0-4F75-599C-C903AA9E97FB}"/>
              </a:ext>
            </a:extLst>
          </p:cNvPr>
          <p:cNvSpPr/>
          <p:nvPr/>
        </p:nvSpPr>
        <p:spPr bwMode="auto">
          <a:xfrm>
            <a:off x="205197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309FD61-8D80-BA60-31D9-8E7C4AA8FC06}"/>
              </a:ext>
            </a:extLst>
          </p:cNvPr>
          <p:cNvSpPr/>
          <p:nvPr/>
        </p:nvSpPr>
        <p:spPr bwMode="auto">
          <a:xfrm>
            <a:off x="295198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E4DC697-04BC-7E4F-7BD0-5F3F4DA3AB95}"/>
              </a:ext>
            </a:extLst>
          </p:cNvPr>
          <p:cNvSpPr/>
          <p:nvPr/>
        </p:nvSpPr>
        <p:spPr bwMode="auto">
          <a:xfrm>
            <a:off x="250197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D6BC10-9DAC-7052-B968-82079ED5E555}"/>
              </a:ext>
            </a:extLst>
          </p:cNvPr>
          <p:cNvSpPr/>
          <p:nvPr/>
        </p:nvSpPr>
        <p:spPr bwMode="auto">
          <a:xfrm>
            <a:off x="205197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1DBA564-A642-D45E-642E-37F2886B7830}"/>
              </a:ext>
            </a:extLst>
          </p:cNvPr>
          <p:cNvSpPr/>
          <p:nvPr/>
        </p:nvSpPr>
        <p:spPr bwMode="auto">
          <a:xfrm>
            <a:off x="160196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6236A69-9A2E-ED5C-A8A0-0DCF386B3413}"/>
              </a:ext>
            </a:extLst>
          </p:cNvPr>
          <p:cNvSpPr/>
          <p:nvPr/>
        </p:nvSpPr>
        <p:spPr bwMode="auto">
          <a:xfrm>
            <a:off x="3761991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4E6291E-891C-C22C-3571-25B76901D66C}"/>
              </a:ext>
            </a:extLst>
          </p:cNvPr>
          <p:cNvSpPr/>
          <p:nvPr/>
        </p:nvSpPr>
        <p:spPr bwMode="auto">
          <a:xfrm>
            <a:off x="3311986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CA77D85-C301-8CC8-9214-D9F8FBB7F237}"/>
              </a:ext>
            </a:extLst>
          </p:cNvPr>
          <p:cNvSpPr/>
          <p:nvPr/>
        </p:nvSpPr>
        <p:spPr bwMode="auto">
          <a:xfrm>
            <a:off x="2861981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271D813-48CF-E758-378F-13E6A789B37F}"/>
              </a:ext>
            </a:extLst>
          </p:cNvPr>
          <p:cNvSpPr/>
          <p:nvPr/>
        </p:nvSpPr>
        <p:spPr bwMode="auto">
          <a:xfrm>
            <a:off x="2411976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2B899E7-90B7-9544-50DE-0B4C52F5EF58}"/>
              </a:ext>
            </a:extLst>
          </p:cNvPr>
          <p:cNvSpPr/>
          <p:nvPr/>
        </p:nvSpPr>
        <p:spPr bwMode="auto">
          <a:xfrm>
            <a:off x="2951982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2A62FBC-53DC-3779-8730-6E99325E98B2}"/>
              </a:ext>
            </a:extLst>
          </p:cNvPr>
          <p:cNvSpPr/>
          <p:nvPr/>
        </p:nvSpPr>
        <p:spPr bwMode="auto">
          <a:xfrm>
            <a:off x="250197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0E69A5A-9481-39C9-AB11-3C6078E2B324}"/>
              </a:ext>
            </a:extLst>
          </p:cNvPr>
          <p:cNvSpPr/>
          <p:nvPr/>
        </p:nvSpPr>
        <p:spPr bwMode="auto">
          <a:xfrm>
            <a:off x="250197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E528B4E-E555-B659-9F61-B33D8E4B8056}"/>
              </a:ext>
            </a:extLst>
          </p:cNvPr>
          <p:cNvSpPr/>
          <p:nvPr/>
        </p:nvSpPr>
        <p:spPr bwMode="auto">
          <a:xfrm>
            <a:off x="205197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3ADDE76-4F1C-0D56-CFA5-BFAE2E5CD54E}"/>
              </a:ext>
            </a:extLst>
          </p:cNvPr>
          <p:cNvSpPr/>
          <p:nvPr/>
        </p:nvSpPr>
        <p:spPr bwMode="auto">
          <a:xfrm>
            <a:off x="205197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87B6F2C-FC9B-A0B7-1673-FE68CE1253D1}"/>
              </a:ext>
            </a:extLst>
          </p:cNvPr>
          <p:cNvSpPr/>
          <p:nvPr/>
        </p:nvSpPr>
        <p:spPr bwMode="auto">
          <a:xfrm>
            <a:off x="160196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8EC1304-EC19-6CEB-BD05-4B691140CDFB}"/>
              </a:ext>
            </a:extLst>
          </p:cNvPr>
          <p:cNvSpPr/>
          <p:nvPr/>
        </p:nvSpPr>
        <p:spPr bwMode="auto">
          <a:xfrm>
            <a:off x="160196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9E7E12E9-711F-6A46-EBFB-F15C48E5E31D}"/>
              </a:ext>
            </a:extLst>
          </p:cNvPr>
          <p:cNvSpPr/>
          <p:nvPr/>
        </p:nvSpPr>
        <p:spPr bwMode="auto">
          <a:xfrm>
            <a:off x="115196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6AB81AC-E714-55CD-3E50-75D896A54E21}"/>
              </a:ext>
            </a:extLst>
          </p:cNvPr>
          <p:cNvSpPr/>
          <p:nvPr/>
        </p:nvSpPr>
        <p:spPr bwMode="auto">
          <a:xfrm>
            <a:off x="1151373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742A291-F410-5537-D10E-3BCA2180F8CA}"/>
              </a:ext>
            </a:extLst>
          </p:cNvPr>
          <p:cNvSpPr/>
          <p:nvPr/>
        </p:nvSpPr>
        <p:spPr bwMode="auto">
          <a:xfrm>
            <a:off x="701368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D7C34AEC-CA27-4052-E362-7D48D19FE640}"/>
              </a:ext>
            </a:extLst>
          </p:cNvPr>
          <p:cNvSpPr/>
          <p:nvPr/>
        </p:nvSpPr>
        <p:spPr bwMode="auto">
          <a:xfrm>
            <a:off x="2411976" y="5139019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C057C64-A7E0-4017-E538-9F7BA384339C}"/>
              </a:ext>
            </a:extLst>
          </p:cNvPr>
          <p:cNvSpPr/>
          <p:nvPr/>
        </p:nvSpPr>
        <p:spPr bwMode="auto">
          <a:xfrm>
            <a:off x="250197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33CC2499-9A30-B713-244A-F00007B94B31}"/>
              </a:ext>
            </a:extLst>
          </p:cNvPr>
          <p:cNvSpPr/>
          <p:nvPr/>
        </p:nvSpPr>
        <p:spPr bwMode="auto">
          <a:xfrm>
            <a:off x="205197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079F7E29-CC89-1B3E-304E-E5D65D58D7E5}"/>
              </a:ext>
            </a:extLst>
          </p:cNvPr>
          <p:cNvSpPr/>
          <p:nvPr/>
        </p:nvSpPr>
        <p:spPr bwMode="auto">
          <a:xfrm>
            <a:off x="160196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00518AF-1B43-2B68-65EE-D2AC602BB4E7}"/>
              </a:ext>
            </a:extLst>
          </p:cNvPr>
          <p:cNvSpPr/>
          <p:nvPr/>
        </p:nvSpPr>
        <p:spPr bwMode="auto">
          <a:xfrm>
            <a:off x="115196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3E82DA8-1C8E-7C1B-B6E5-77090A224FB1}"/>
              </a:ext>
            </a:extLst>
          </p:cNvPr>
          <p:cNvSpPr/>
          <p:nvPr/>
        </p:nvSpPr>
        <p:spPr bwMode="auto">
          <a:xfrm>
            <a:off x="701368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703792C0-1930-9619-C095-A80F38260FA4}"/>
              </a:ext>
            </a:extLst>
          </p:cNvPr>
          <p:cNvSpPr/>
          <p:nvPr/>
        </p:nvSpPr>
        <p:spPr bwMode="auto">
          <a:xfrm>
            <a:off x="251363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3D5510D9-3214-7E51-15BD-2E4D1B208245}"/>
              </a:ext>
            </a:extLst>
          </p:cNvPr>
          <p:cNvSpPr/>
          <p:nvPr/>
        </p:nvSpPr>
        <p:spPr bwMode="auto">
          <a:xfrm>
            <a:off x="1961971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32DB4660-0FED-8E98-3030-1500C1371CDB}"/>
              </a:ext>
            </a:extLst>
          </p:cNvPr>
          <p:cNvSpPr/>
          <p:nvPr/>
        </p:nvSpPr>
        <p:spPr bwMode="auto">
          <a:xfrm>
            <a:off x="1511966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928E305-2E24-7AA8-CC81-8464457A6489}"/>
              </a:ext>
            </a:extLst>
          </p:cNvPr>
          <p:cNvSpPr/>
          <p:nvPr/>
        </p:nvSpPr>
        <p:spPr bwMode="auto">
          <a:xfrm>
            <a:off x="1061961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AA1E8578-CAC4-9761-82BC-F59441CF7536}"/>
              </a:ext>
            </a:extLst>
          </p:cNvPr>
          <p:cNvSpPr/>
          <p:nvPr/>
        </p:nvSpPr>
        <p:spPr bwMode="auto">
          <a:xfrm>
            <a:off x="8622045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0658D2-BDFB-28B1-1458-9928BE2A420C}"/>
              </a:ext>
            </a:extLst>
          </p:cNvPr>
          <p:cNvSpPr/>
          <p:nvPr/>
        </p:nvSpPr>
        <p:spPr bwMode="auto">
          <a:xfrm>
            <a:off x="826204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4B0ADB4-5497-498C-6074-1DCF3A92E307}"/>
              </a:ext>
            </a:extLst>
          </p:cNvPr>
          <p:cNvSpPr/>
          <p:nvPr/>
        </p:nvSpPr>
        <p:spPr bwMode="auto">
          <a:xfrm>
            <a:off x="781203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7A81A5E7-0566-F1B4-E322-FBAF135378D4}"/>
              </a:ext>
            </a:extLst>
          </p:cNvPr>
          <p:cNvSpPr/>
          <p:nvPr/>
        </p:nvSpPr>
        <p:spPr bwMode="auto">
          <a:xfrm>
            <a:off x="736203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F71F112-5F05-2BDA-7394-84E1E94D0DBF}"/>
              </a:ext>
            </a:extLst>
          </p:cNvPr>
          <p:cNvSpPr/>
          <p:nvPr/>
        </p:nvSpPr>
        <p:spPr bwMode="auto">
          <a:xfrm>
            <a:off x="826204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5F51CE1-3497-8932-2701-A2E25FB62D95}"/>
              </a:ext>
            </a:extLst>
          </p:cNvPr>
          <p:cNvSpPr/>
          <p:nvPr/>
        </p:nvSpPr>
        <p:spPr bwMode="auto">
          <a:xfrm>
            <a:off x="781203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C0C3C3B-6448-8FB4-483C-233FA5336B0F}"/>
              </a:ext>
            </a:extLst>
          </p:cNvPr>
          <p:cNvSpPr/>
          <p:nvPr/>
        </p:nvSpPr>
        <p:spPr bwMode="auto">
          <a:xfrm>
            <a:off x="736203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A5DF8F6C-A15B-67CE-A729-51F49ADDC320}"/>
              </a:ext>
            </a:extLst>
          </p:cNvPr>
          <p:cNvSpPr/>
          <p:nvPr/>
        </p:nvSpPr>
        <p:spPr bwMode="auto">
          <a:xfrm>
            <a:off x="691202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5CABC49-671F-CDC9-6711-F16081F64D89}"/>
              </a:ext>
            </a:extLst>
          </p:cNvPr>
          <p:cNvSpPr/>
          <p:nvPr/>
        </p:nvSpPr>
        <p:spPr bwMode="auto">
          <a:xfrm>
            <a:off x="781203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BFA448E8-A979-F70A-2C95-9E88578C1EDF}"/>
              </a:ext>
            </a:extLst>
          </p:cNvPr>
          <p:cNvSpPr/>
          <p:nvPr/>
        </p:nvSpPr>
        <p:spPr bwMode="auto">
          <a:xfrm>
            <a:off x="736203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F7FE444F-BAC1-6077-DFC4-16943BC8B6C2}"/>
              </a:ext>
            </a:extLst>
          </p:cNvPr>
          <p:cNvSpPr/>
          <p:nvPr/>
        </p:nvSpPr>
        <p:spPr bwMode="auto">
          <a:xfrm>
            <a:off x="691202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78697CDB-7E57-05A2-99A7-DAB5704736A8}"/>
              </a:ext>
            </a:extLst>
          </p:cNvPr>
          <p:cNvSpPr/>
          <p:nvPr/>
        </p:nvSpPr>
        <p:spPr bwMode="auto">
          <a:xfrm>
            <a:off x="646202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03470968-C539-6B6B-8FBC-A70B8595FB77}"/>
              </a:ext>
            </a:extLst>
          </p:cNvPr>
          <p:cNvSpPr/>
          <p:nvPr/>
        </p:nvSpPr>
        <p:spPr bwMode="auto">
          <a:xfrm>
            <a:off x="736203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305FCC8D-0C10-3977-FF6B-BF2EB00EC3F6}"/>
              </a:ext>
            </a:extLst>
          </p:cNvPr>
          <p:cNvSpPr/>
          <p:nvPr/>
        </p:nvSpPr>
        <p:spPr bwMode="auto">
          <a:xfrm>
            <a:off x="691202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999D000-84AC-E3FF-F0ED-F85CE9E62B22}"/>
              </a:ext>
            </a:extLst>
          </p:cNvPr>
          <p:cNvSpPr/>
          <p:nvPr/>
        </p:nvSpPr>
        <p:spPr bwMode="auto">
          <a:xfrm>
            <a:off x="646202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FA5CCDA-6798-7E79-B4B3-49B2C4173A65}"/>
              </a:ext>
            </a:extLst>
          </p:cNvPr>
          <p:cNvSpPr/>
          <p:nvPr/>
        </p:nvSpPr>
        <p:spPr bwMode="auto">
          <a:xfrm>
            <a:off x="601201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575DB64F-2CFE-1B4E-F319-37D75B97071A}"/>
              </a:ext>
            </a:extLst>
          </p:cNvPr>
          <p:cNvSpPr/>
          <p:nvPr/>
        </p:nvSpPr>
        <p:spPr bwMode="auto">
          <a:xfrm>
            <a:off x="691202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058B543D-CFB1-677F-675E-BF3CA65A34AE}"/>
              </a:ext>
            </a:extLst>
          </p:cNvPr>
          <p:cNvSpPr/>
          <p:nvPr/>
        </p:nvSpPr>
        <p:spPr bwMode="auto">
          <a:xfrm>
            <a:off x="646202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ED818F96-B0F8-AD41-6F20-D0F9666F59A8}"/>
              </a:ext>
            </a:extLst>
          </p:cNvPr>
          <p:cNvSpPr/>
          <p:nvPr/>
        </p:nvSpPr>
        <p:spPr bwMode="auto">
          <a:xfrm>
            <a:off x="601201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E051950-E0CE-FB2C-EFC5-E6139F05E8F3}"/>
              </a:ext>
            </a:extLst>
          </p:cNvPr>
          <p:cNvSpPr/>
          <p:nvPr/>
        </p:nvSpPr>
        <p:spPr bwMode="auto">
          <a:xfrm>
            <a:off x="556201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BF616124-C495-4677-BF17-9E8DAFD5A2AF}"/>
              </a:ext>
            </a:extLst>
          </p:cNvPr>
          <p:cNvSpPr/>
          <p:nvPr/>
        </p:nvSpPr>
        <p:spPr bwMode="auto">
          <a:xfrm>
            <a:off x="7722035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C5370637-6563-D6D4-4864-A76F1F2EAD6B}"/>
              </a:ext>
            </a:extLst>
          </p:cNvPr>
          <p:cNvSpPr/>
          <p:nvPr/>
        </p:nvSpPr>
        <p:spPr bwMode="auto">
          <a:xfrm>
            <a:off x="7272030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B37A1902-B001-C4A7-4FAB-A25FF50513B7}"/>
              </a:ext>
            </a:extLst>
          </p:cNvPr>
          <p:cNvSpPr/>
          <p:nvPr/>
        </p:nvSpPr>
        <p:spPr bwMode="auto">
          <a:xfrm>
            <a:off x="682202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E1B4B0AB-7CC3-307B-3A1C-6201030CC82E}"/>
              </a:ext>
            </a:extLst>
          </p:cNvPr>
          <p:cNvSpPr/>
          <p:nvPr/>
        </p:nvSpPr>
        <p:spPr bwMode="auto">
          <a:xfrm>
            <a:off x="6372020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BF05959A-8B41-DDDF-E1C0-361919EC36BB}"/>
              </a:ext>
            </a:extLst>
          </p:cNvPr>
          <p:cNvSpPr/>
          <p:nvPr/>
        </p:nvSpPr>
        <p:spPr bwMode="auto">
          <a:xfrm>
            <a:off x="691202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EE6C0F8-25ED-5528-B2BB-BE3924CB7BF3}"/>
              </a:ext>
            </a:extLst>
          </p:cNvPr>
          <p:cNvSpPr/>
          <p:nvPr/>
        </p:nvSpPr>
        <p:spPr bwMode="auto">
          <a:xfrm>
            <a:off x="6462021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105BBEF2-1405-90FE-1E4A-6CF1053D1CFD}"/>
              </a:ext>
            </a:extLst>
          </p:cNvPr>
          <p:cNvSpPr/>
          <p:nvPr/>
        </p:nvSpPr>
        <p:spPr bwMode="auto">
          <a:xfrm>
            <a:off x="646202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697A1B38-51B6-0623-8E0C-AE25A86D378C}"/>
              </a:ext>
            </a:extLst>
          </p:cNvPr>
          <p:cNvSpPr/>
          <p:nvPr/>
        </p:nvSpPr>
        <p:spPr bwMode="auto">
          <a:xfrm>
            <a:off x="601201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3705FB5F-7C93-956C-8F95-D3D80A713381}"/>
              </a:ext>
            </a:extLst>
          </p:cNvPr>
          <p:cNvSpPr/>
          <p:nvPr/>
        </p:nvSpPr>
        <p:spPr bwMode="auto">
          <a:xfrm>
            <a:off x="601201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59730299-1C77-E20F-148C-97E65A86569E}"/>
              </a:ext>
            </a:extLst>
          </p:cNvPr>
          <p:cNvSpPr/>
          <p:nvPr/>
        </p:nvSpPr>
        <p:spPr bwMode="auto">
          <a:xfrm>
            <a:off x="556201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F09056F0-C535-6E9F-FAA2-462641653689}"/>
              </a:ext>
            </a:extLst>
          </p:cNvPr>
          <p:cNvSpPr/>
          <p:nvPr/>
        </p:nvSpPr>
        <p:spPr bwMode="auto">
          <a:xfrm>
            <a:off x="556201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D9ADBE9-3080-D65B-B959-F87F54CFC68B}"/>
              </a:ext>
            </a:extLst>
          </p:cNvPr>
          <p:cNvSpPr/>
          <p:nvPr/>
        </p:nvSpPr>
        <p:spPr bwMode="auto">
          <a:xfrm>
            <a:off x="511200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C75391FD-F34A-1930-3994-52C896787D66}"/>
              </a:ext>
            </a:extLst>
          </p:cNvPr>
          <p:cNvSpPr/>
          <p:nvPr/>
        </p:nvSpPr>
        <p:spPr bwMode="auto">
          <a:xfrm>
            <a:off x="511141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7CBBB9F-5A5A-05DD-6B7F-CEB454C82180}"/>
              </a:ext>
            </a:extLst>
          </p:cNvPr>
          <p:cNvSpPr/>
          <p:nvPr/>
        </p:nvSpPr>
        <p:spPr bwMode="auto">
          <a:xfrm>
            <a:off x="466141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7F123D13-5745-0EAF-96C0-FBDCD257DA37}"/>
              </a:ext>
            </a:extLst>
          </p:cNvPr>
          <p:cNvSpPr/>
          <p:nvPr/>
        </p:nvSpPr>
        <p:spPr bwMode="auto">
          <a:xfrm>
            <a:off x="6372020" y="5139019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E0A32AD-A89F-2727-5EB7-DD607369479C}"/>
              </a:ext>
            </a:extLst>
          </p:cNvPr>
          <p:cNvSpPr/>
          <p:nvPr/>
        </p:nvSpPr>
        <p:spPr bwMode="auto">
          <a:xfrm>
            <a:off x="646202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4AAED130-2186-7B4E-D126-F431B33C38BF}"/>
              </a:ext>
            </a:extLst>
          </p:cNvPr>
          <p:cNvSpPr/>
          <p:nvPr/>
        </p:nvSpPr>
        <p:spPr bwMode="auto">
          <a:xfrm>
            <a:off x="601201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1605A54-27A1-9783-B614-73229086A9C8}"/>
              </a:ext>
            </a:extLst>
          </p:cNvPr>
          <p:cNvSpPr/>
          <p:nvPr/>
        </p:nvSpPr>
        <p:spPr bwMode="auto">
          <a:xfrm>
            <a:off x="556201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3843ED3-EC20-2585-7652-78752FF0D5D4}"/>
              </a:ext>
            </a:extLst>
          </p:cNvPr>
          <p:cNvSpPr/>
          <p:nvPr/>
        </p:nvSpPr>
        <p:spPr bwMode="auto">
          <a:xfrm>
            <a:off x="511200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D11911B0-FA93-A0C0-24E1-156701B4A0F5}"/>
              </a:ext>
            </a:extLst>
          </p:cNvPr>
          <p:cNvSpPr/>
          <p:nvPr/>
        </p:nvSpPr>
        <p:spPr bwMode="auto">
          <a:xfrm>
            <a:off x="466141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F01A51B3-496D-E1DD-6460-403191C3F499}"/>
              </a:ext>
            </a:extLst>
          </p:cNvPr>
          <p:cNvSpPr/>
          <p:nvPr/>
        </p:nvSpPr>
        <p:spPr bwMode="auto">
          <a:xfrm>
            <a:off x="421140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2421DAA1-07A2-5242-C991-1264F7D0047E}"/>
              </a:ext>
            </a:extLst>
          </p:cNvPr>
          <p:cNvSpPr/>
          <p:nvPr/>
        </p:nvSpPr>
        <p:spPr bwMode="auto">
          <a:xfrm>
            <a:off x="592201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DFFDA30-5B13-0C8D-00B2-0B501A1106AD}"/>
              </a:ext>
            </a:extLst>
          </p:cNvPr>
          <p:cNvSpPr/>
          <p:nvPr/>
        </p:nvSpPr>
        <p:spPr bwMode="auto">
          <a:xfrm>
            <a:off x="5472010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FECEFE3D-3D7A-877D-D875-06911A87D8CA}"/>
              </a:ext>
            </a:extLst>
          </p:cNvPr>
          <p:cNvSpPr/>
          <p:nvPr/>
        </p:nvSpPr>
        <p:spPr bwMode="auto">
          <a:xfrm>
            <a:off x="5022005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607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ED581-DAB7-BFDD-D860-90BAED4B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Booth </a:t>
            </a:r>
            <a:r>
              <a:rPr kumimoji="1" lang="ja-JP" altLang="en-US" dirty="0"/>
              <a:t>エンコーディング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FA7EFB-D366-FCB9-EC2C-0533AF82E5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Booth </a:t>
            </a:r>
            <a:r>
              <a:rPr kumimoji="1" lang="ja-JP" altLang="en-US" dirty="0"/>
              <a:t>エンコーディング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入力を冗長表現的なものに変換してから乗算する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部分積の数が半分になる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２進に比べると１０進でやると筆算の桁数がへるようなもの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基数４（冗長な４進表現）がよく使われる</a:t>
            </a:r>
            <a:endParaRPr kumimoji="1" lang="en-US" altLang="ja-JP" dirty="0"/>
          </a:p>
          <a:p>
            <a:pPr lvl="2"/>
            <a:r>
              <a:rPr lang="en-US" dirty="0"/>
              <a:t>-2,-1,0,1,2 </a:t>
            </a:r>
            <a:r>
              <a:rPr lang="ja-JP" altLang="en-US" dirty="0"/>
              <a:t>倍の組み合わせに変換する</a:t>
            </a:r>
            <a:endParaRPr lang="en-US" altLang="ja-JP" dirty="0"/>
          </a:p>
          <a:p>
            <a:pPr lvl="2"/>
            <a:r>
              <a:rPr kumimoji="1" lang="ja-JP" altLang="en-US" dirty="0"/>
              <a:t>これらはシフトとビット反転だけで作れる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9250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erulean">
  <a:themeElements>
    <a:clrScheme name="ユーザー定義 8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89AC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70879</TotalTime>
  <Words>3721</Words>
  <Application>Microsoft Office PowerPoint</Application>
  <PresentationFormat>画面に合わせる (4:3)</PresentationFormat>
  <Paragraphs>502</Paragraphs>
  <Slides>47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9" baseType="lpstr">
      <vt:lpstr>HG丸ｺﾞｼｯｸM-PRO</vt:lpstr>
      <vt:lpstr>Lucida Grande</vt:lpstr>
      <vt:lpstr>MeiryoKe_PGothic</vt:lpstr>
      <vt:lpstr>NotoSansJP</vt:lpstr>
      <vt:lpstr>メイリオ</vt:lpstr>
      <vt:lpstr>Aptos</vt:lpstr>
      <vt:lpstr>Calibri</vt:lpstr>
      <vt:lpstr>Cambria Math</vt:lpstr>
      <vt:lpstr>Consolas</vt:lpstr>
      <vt:lpstr>Segoe UI</vt:lpstr>
      <vt:lpstr>Wingdings</vt:lpstr>
      <vt:lpstr>cerulean</vt:lpstr>
      <vt:lpstr>浮動小数点演算器の高速化 v6</vt:lpstr>
      <vt:lpstr>浮動小数点演算器の高速化</vt:lpstr>
      <vt:lpstr>前提知識</vt:lpstr>
      <vt:lpstr>背景：冗長表現と乗算器</vt:lpstr>
      <vt:lpstr>バイナリと Carry save 表現</vt:lpstr>
      <vt:lpstr>CSA と桁上げ加算器</vt:lpstr>
      <vt:lpstr>CSA による加算のチェーンは非常に軽い</vt:lpstr>
      <vt:lpstr>CSA を使った乗算器</vt:lpstr>
      <vt:lpstr>Booth エンコーディング</vt:lpstr>
      <vt:lpstr>LZA: Leading Zero Anticipation</vt:lpstr>
      <vt:lpstr>Leading Zero Count と Leading Zero Anticipation</vt:lpstr>
      <vt:lpstr>FMA 演算器のブロック図：LZC と LZA</vt:lpstr>
      <vt:lpstr>LZA のやりかた</vt:lpstr>
      <vt:lpstr>符号付き加算の LZA</vt:lpstr>
      <vt:lpstr>符号付き加算の LZA</vt:lpstr>
      <vt:lpstr>符号付き加算の LZA の実装例</vt:lpstr>
      <vt:lpstr>実装例１</vt:lpstr>
      <vt:lpstr>実装例２</vt:lpstr>
      <vt:lpstr>備考</vt:lpstr>
      <vt:lpstr>LZA 補正の高速化: マスクを使う方法</vt:lpstr>
      <vt:lpstr>LZA の補正</vt:lpstr>
      <vt:lpstr>LZA のエラーの早期検出</vt:lpstr>
      <vt:lpstr>Lutz’s mask による補正検出</vt:lpstr>
      <vt:lpstr>補正の必要性判定</vt:lpstr>
      <vt:lpstr>Lutz’s mask [Lutz2017] </vt:lpstr>
      <vt:lpstr>Lutz’s mask の別の作り方？</vt:lpstr>
      <vt:lpstr>応用: guard や sticky ビットの早期取得</vt:lpstr>
      <vt:lpstr>LZA 補正の高速化： 丸めの加算を補正の前に始める方法</vt:lpstr>
      <vt:lpstr>LZA補正前のインクリメント</vt:lpstr>
      <vt:lpstr>何が必要なのか</vt:lpstr>
      <vt:lpstr>PowerPoint プレゼンテーション</vt:lpstr>
      <vt:lpstr>PowerPoint プレゼンテーション</vt:lpstr>
      <vt:lpstr>絶対値を取る工夫</vt:lpstr>
      <vt:lpstr>絶対値を取る工夫</vt:lpstr>
      <vt:lpstr>[Sohn2023] より</vt:lpstr>
      <vt:lpstr>加算と絶対値</vt:lpstr>
      <vt:lpstr>Parallel Prefix Adder (PPA) </vt:lpstr>
      <vt:lpstr>End-around-carry adder / Flagged adder</vt:lpstr>
      <vt:lpstr>補数を取るインクリメントと round away の統合 [Sohn2023] より</vt:lpstr>
      <vt:lpstr>End-around-carry との比較</vt:lpstr>
      <vt:lpstr>ウォレス木の厚みを意識した加算</vt:lpstr>
      <vt:lpstr>ウォレス木と加算器</vt:lpstr>
      <vt:lpstr>Radix-4 Booth 11bit × 11bit 乗算器の例</vt:lpstr>
      <vt:lpstr>桁上げ加算器の自動合成を使う場合</vt:lpstr>
      <vt:lpstr>効果</vt:lpstr>
      <vt:lpstr>参考資料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塩谷　亮太</cp:lastModifiedBy>
  <cp:revision>16110</cp:revision>
  <cp:lastPrinted>2014-12-10T13:40:48Z</cp:lastPrinted>
  <dcterms:created xsi:type="dcterms:W3CDTF">2014-11-17T10:53:59Z</dcterms:created>
  <dcterms:modified xsi:type="dcterms:W3CDTF">2024-06-14T03:35:24Z</dcterms:modified>
</cp:coreProperties>
</file>