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5"/>
  </p:notesMasterIdLst>
  <p:sldIdLst>
    <p:sldId id="440" r:id="rId2"/>
    <p:sldId id="630" r:id="rId3"/>
    <p:sldId id="554" r:id="rId4"/>
    <p:sldId id="555" r:id="rId5"/>
    <p:sldId id="553" r:id="rId6"/>
    <p:sldId id="552" r:id="rId7"/>
    <p:sldId id="551" r:id="rId8"/>
    <p:sldId id="556" r:id="rId9"/>
    <p:sldId id="557" r:id="rId10"/>
    <p:sldId id="550" r:id="rId11"/>
    <p:sldId id="564" r:id="rId12"/>
    <p:sldId id="565" r:id="rId13"/>
    <p:sldId id="559" r:id="rId14"/>
    <p:sldId id="566" r:id="rId15"/>
    <p:sldId id="567" r:id="rId16"/>
    <p:sldId id="652" r:id="rId17"/>
    <p:sldId id="570" r:id="rId18"/>
    <p:sldId id="653" r:id="rId19"/>
    <p:sldId id="571" r:id="rId20"/>
    <p:sldId id="631" r:id="rId21"/>
    <p:sldId id="654" r:id="rId22"/>
    <p:sldId id="655" r:id="rId23"/>
    <p:sldId id="656" r:id="rId24"/>
    <p:sldId id="657" r:id="rId25"/>
    <p:sldId id="658" r:id="rId26"/>
    <p:sldId id="659" r:id="rId27"/>
    <p:sldId id="572" r:id="rId28"/>
    <p:sldId id="573" r:id="rId29"/>
    <p:sldId id="574" r:id="rId30"/>
    <p:sldId id="575" r:id="rId31"/>
    <p:sldId id="576" r:id="rId32"/>
    <p:sldId id="577" r:id="rId33"/>
    <p:sldId id="568" r:id="rId34"/>
    <p:sldId id="589" r:id="rId35"/>
    <p:sldId id="582" r:id="rId36"/>
    <p:sldId id="583" r:id="rId37"/>
    <p:sldId id="586" r:id="rId38"/>
    <p:sldId id="584" r:id="rId39"/>
    <p:sldId id="587" r:id="rId40"/>
    <p:sldId id="588" r:id="rId41"/>
    <p:sldId id="585" r:id="rId42"/>
    <p:sldId id="591" r:id="rId43"/>
    <p:sldId id="590" r:id="rId44"/>
    <p:sldId id="592" r:id="rId45"/>
    <p:sldId id="593" r:id="rId46"/>
    <p:sldId id="594" r:id="rId47"/>
    <p:sldId id="595" r:id="rId48"/>
    <p:sldId id="599" r:id="rId49"/>
    <p:sldId id="600" r:id="rId50"/>
    <p:sldId id="602" r:id="rId51"/>
    <p:sldId id="601" r:id="rId52"/>
    <p:sldId id="596" r:id="rId53"/>
    <p:sldId id="597" r:id="rId54"/>
    <p:sldId id="603" r:id="rId55"/>
    <p:sldId id="604" r:id="rId56"/>
    <p:sldId id="605" r:id="rId57"/>
    <p:sldId id="606" r:id="rId58"/>
    <p:sldId id="609" r:id="rId59"/>
    <p:sldId id="608" r:id="rId60"/>
    <p:sldId id="612" r:id="rId61"/>
    <p:sldId id="682" r:id="rId62"/>
    <p:sldId id="613" r:id="rId63"/>
    <p:sldId id="611" r:id="rId64"/>
    <p:sldId id="614" r:id="rId65"/>
    <p:sldId id="615" r:id="rId66"/>
    <p:sldId id="616" r:id="rId67"/>
    <p:sldId id="619" r:id="rId68"/>
    <p:sldId id="617" r:id="rId69"/>
    <p:sldId id="620" r:id="rId70"/>
    <p:sldId id="621" r:id="rId71"/>
    <p:sldId id="633" r:id="rId72"/>
    <p:sldId id="632" r:id="rId73"/>
    <p:sldId id="635" r:id="rId74"/>
    <p:sldId id="636" r:id="rId75"/>
    <p:sldId id="637" r:id="rId76"/>
    <p:sldId id="629" r:id="rId77"/>
    <p:sldId id="558" r:id="rId78"/>
    <p:sldId id="672" r:id="rId79"/>
    <p:sldId id="683" r:id="rId80"/>
    <p:sldId id="684" r:id="rId81"/>
    <p:sldId id="685" r:id="rId82"/>
    <p:sldId id="686" r:id="rId83"/>
    <p:sldId id="687" r:id="rId84"/>
    <p:sldId id="688" r:id="rId85"/>
    <p:sldId id="689" r:id="rId86"/>
    <p:sldId id="690" r:id="rId87"/>
    <p:sldId id="691" r:id="rId88"/>
    <p:sldId id="692" r:id="rId89"/>
    <p:sldId id="693" r:id="rId90"/>
    <p:sldId id="694" r:id="rId91"/>
    <p:sldId id="695" r:id="rId92"/>
    <p:sldId id="696" r:id="rId93"/>
    <p:sldId id="697" r:id="rId9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30</a:t>
            </a:fld>
            <a:endParaRPr kumimoji="1" lang="ja-JP" altLang="en-US"/>
          </a:p>
        </p:txBody>
      </p:sp>
    </p:spTree>
    <p:extLst>
      <p:ext uri="{BB962C8B-B14F-4D97-AF65-F5344CB8AC3E}">
        <p14:creationId xmlns:p14="http://schemas.microsoft.com/office/powerpoint/2010/main" val="146283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13</a:t>
            </a:fld>
            <a:endParaRPr kumimoji="1" lang="ja-JP" altLang="en-US"/>
          </a:p>
        </p:txBody>
      </p:sp>
    </p:spTree>
    <p:extLst>
      <p:ext uri="{BB962C8B-B14F-4D97-AF65-F5344CB8AC3E}">
        <p14:creationId xmlns:p14="http://schemas.microsoft.com/office/powerpoint/2010/main" val="1598357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14</a:t>
            </a:fld>
            <a:endParaRPr kumimoji="1" lang="ja-JP" altLang="en-US"/>
          </a:p>
        </p:txBody>
      </p:sp>
    </p:spTree>
    <p:extLst>
      <p:ext uri="{BB962C8B-B14F-4D97-AF65-F5344CB8AC3E}">
        <p14:creationId xmlns:p14="http://schemas.microsoft.com/office/powerpoint/2010/main" val="118127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15</a:t>
            </a:fld>
            <a:endParaRPr kumimoji="1" lang="ja-JP" altLang="en-US"/>
          </a:p>
        </p:txBody>
      </p:sp>
    </p:spTree>
    <p:extLst>
      <p:ext uri="{BB962C8B-B14F-4D97-AF65-F5344CB8AC3E}">
        <p14:creationId xmlns:p14="http://schemas.microsoft.com/office/powerpoint/2010/main" val="365777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16</a:t>
            </a:fld>
            <a:endParaRPr kumimoji="1" lang="ja-JP" altLang="en-US"/>
          </a:p>
        </p:txBody>
      </p:sp>
    </p:spTree>
    <p:extLst>
      <p:ext uri="{BB962C8B-B14F-4D97-AF65-F5344CB8AC3E}">
        <p14:creationId xmlns:p14="http://schemas.microsoft.com/office/powerpoint/2010/main" val="138215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18</a:t>
            </a:fld>
            <a:endParaRPr kumimoji="1" lang="ja-JP" altLang="en-US"/>
          </a:p>
        </p:txBody>
      </p:sp>
    </p:spTree>
    <p:extLst>
      <p:ext uri="{BB962C8B-B14F-4D97-AF65-F5344CB8AC3E}">
        <p14:creationId xmlns:p14="http://schemas.microsoft.com/office/powerpoint/2010/main" val="13385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19</a:t>
            </a:fld>
            <a:endParaRPr kumimoji="1" lang="ja-JP" altLang="en-US"/>
          </a:p>
        </p:txBody>
      </p:sp>
    </p:spTree>
    <p:extLst>
      <p:ext uri="{BB962C8B-B14F-4D97-AF65-F5344CB8AC3E}">
        <p14:creationId xmlns:p14="http://schemas.microsoft.com/office/powerpoint/2010/main" val="402780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github.com/shioya-lab/cpu-exercise"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a:t>先進計算機構成論</a:t>
            </a:r>
            <a:r>
              <a:rPr lang="ja-JP" altLang="en-US" sz="2800"/>
              <a:t> </a:t>
            </a:r>
            <a:r>
              <a:rPr lang="en-US" altLang="ja-JP" sz="2800" dirty="0"/>
              <a:t>06</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a:t>
            </a:r>
            <a:r>
              <a:rPr kumimoji="1" lang="ja-JP" altLang="en-US" dirty="0"/>
              <a:t>（</a:t>
            </a:r>
            <a:r>
              <a:rPr kumimoji="1" lang="en-US" altLang="ja-JP" dirty="0"/>
              <a:t>Branch Target Buffer</a:t>
            </a:r>
            <a:r>
              <a:rPr kumimoji="1" lang="ja-JP" altLang="en-US" dirty="0"/>
              <a:t>）による予測</a:t>
            </a:r>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a:t>分岐かどうかと，分岐先ターゲットを同時に予測</a:t>
            </a:r>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dirty="0">
                <a:latin typeface="MeiryoKe_PGothic" pitchFamily="50" charset="-128"/>
                <a:ea typeface="MeiryoKe_PGothic" pitchFamily="50" charset="-128"/>
              </a:rPr>
              <a:t>index</a:t>
            </a:r>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dirty="0">
                <a:latin typeface="MeiryoKe_PGothic" pitchFamily="50" charset="-128"/>
                <a:ea typeface="MeiryoKe_PGothic" pitchFamily="50" charset="-128"/>
              </a:rPr>
              <a:t>tag</a:t>
            </a:r>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hit or miss</a:t>
            </a: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a:t>
            </a: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分岐予測の補足</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dirty="0"/>
              <a:t>パイプラインとしての動作</a:t>
            </a:r>
          </a:p>
        </p:txBody>
      </p:sp>
    </p:spTree>
    <p:extLst>
      <p:ext uri="{BB962C8B-B14F-4D97-AF65-F5344CB8AC3E}">
        <p14:creationId xmlns:p14="http://schemas.microsoft.com/office/powerpoint/2010/main" val="195350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分岐予測器の全体構造</a:t>
            </a:r>
            <a:endParaRPr kumimoji="1" lang="ja-JP" altLang="en-US" dirty="0"/>
          </a:p>
        </p:txBody>
      </p:sp>
      <p:sp>
        <p:nvSpPr>
          <p:cNvPr id="3" name="テキスト プレースホルダー 2"/>
          <p:cNvSpPr>
            <a:spLocks noGrp="1"/>
          </p:cNvSpPr>
          <p:nvPr>
            <p:ph type="body" sz="quarter" idx="10"/>
          </p:nvPr>
        </p:nvSpPr>
        <p:spPr>
          <a:xfrm>
            <a:off x="611956" y="1628980"/>
            <a:ext cx="8280092" cy="1350015"/>
          </a:xfrm>
        </p:spPr>
        <p:txBody>
          <a:bodyPr anchor="t"/>
          <a:lstStyle/>
          <a:p>
            <a:r>
              <a:rPr kumimoji="1" lang="ja-JP" altLang="en-US" dirty="0"/>
              <a:t>分岐予測器全体の仕事：</a:t>
            </a:r>
            <a:endParaRPr kumimoji="1" lang="en-US" altLang="ja-JP" dirty="0"/>
          </a:p>
          <a:p>
            <a:pPr lvl="1"/>
            <a:r>
              <a:rPr kumimoji="1" lang="ja-JP" altLang="en-US" dirty="0"/>
              <a:t>現在の </a:t>
            </a:r>
            <a:r>
              <a:rPr kumimoji="1" lang="en-US" altLang="ja-JP" dirty="0"/>
              <a:t>PC </a:t>
            </a:r>
            <a:r>
              <a:rPr kumimoji="1" lang="ja-JP" altLang="en-US" dirty="0"/>
              <a:t>から次の </a:t>
            </a:r>
            <a:r>
              <a:rPr kumimoji="1" lang="en-US" altLang="ja-JP" dirty="0"/>
              <a:t>PC </a:t>
            </a:r>
            <a:r>
              <a:rPr kumimoji="1" lang="ja-JP" altLang="en-US" dirty="0"/>
              <a:t>を予測する</a:t>
            </a:r>
            <a:endParaRPr kumimoji="1" lang="en-US" altLang="ja-JP" dirty="0"/>
          </a:p>
          <a:p>
            <a:pPr lvl="1"/>
            <a:r>
              <a:rPr kumimoji="1" lang="ja-JP" altLang="en-US" dirty="0"/>
              <a:t>読み出された命令が実行されて次の </a:t>
            </a:r>
            <a:r>
              <a:rPr kumimoji="1" lang="en-US" altLang="ja-JP" dirty="0"/>
              <a:t>PC </a:t>
            </a:r>
            <a:r>
              <a:rPr kumimoji="1" lang="ja-JP" altLang="en-US" dirty="0"/>
              <a:t>が確定するのを待たずに</a:t>
            </a:r>
            <a:br>
              <a:rPr kumimoji="1" lang="en-US" altLang="ja-JP" dirty="0"/>
            </a:br>
            <a:r>
              <a:rPr kumimoji="1" lang="ja-JP" altLang="en-US" dirty="0"/>
              <a:t>次の </a:t>
            </a:r>
            <a:r>
              <a:rPr kumimoji="1" lang="en-US" altLang="ja-JP" dirty="0"/>
              <a:t>PC </a:t>
            </a:r>
            <a:r>
              <a:rPr kumimoji="1" lang="ja-JP" altLang="en-US" dirty="0"/>
              <a:t>を予測で決定する</a:t>
            </a:r>
          </a:p>
        </p:txBody>
      </p:sp>
      <p:sp>
        <p:nvSpPr>
          <p:cNvPr id="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251952" y="415412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5" name="直線矢印コネクタ 4">
            <a:extLst>
              <a:ext uri="{FF2B5EF4-FFF2-40B4-BE49-F238E27FC236}">
                <a16:creationId xmlns:a16="http://schemas.microsoft.com/office/drawing/2014/main" id="{52359309-6823-42AD-A91D-F3B7B4D5954B}"/>
              </a:ext>
            </a:extLst>
          </p:cNvPr>
          <p:cNvCxnSpPr>
            <a:cxnSpLocks/>
            <a:stCxn id="14" idx="0"/>
            <a:endCxn id="4" idx="0"/>
          </p:cNvCxnSpPr>
          <p:nvPr/>
        </p:nvCxnSpPr>
        <p:spPr bwMode="auto">
          <a:xfrm>
            <a:off x="611958" y="3609005"/>
            <a:ext cx="357" cy="54512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6" name="直線矢印コネクタ 5">
            <a:extLst>
              <a:ext uri="{FF2B5EF4-FFF2-40B4-BE49-F238E27FC236}">
                <a16:creationId xmlns:a16="http://schemas.microsoft.com/office/drawing/2014/main" id="{52359309-6823-42AD-A91D-F3B7B4D5954B}"/>
              </a:ext>
            </a:extLst>
          </p:cNvPr>
          <p:cNvCxnSpPr>
            <a:cxnSpLocks/>
          </p:cNvCxnSpPr>
          <p:nvPr/>
        </p:nvCxnSpPr>
        <p:spPr bwMode="auto">
          <a:xfrm>
            <a:off x="971960" y="4329010"/>
            <a:ext cx="720008"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5229020"/>
            <a:ext cx="1440016"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命令メモリ</a:t>
            </a:r>
          </a:p>
        </p:txBody>
      </p:sp>
      <p:cxnSp>
        <p:nvCxnSpPr>
          <p:cNvPr id="8" name="直線矢印コネクタ 7">
            <a:extLst>
              <a:ext uri="{FF2B5EF4-FFF2-40B4-BE49-F238E27FC236}">
                <a16:creationId xmlns:a16="http://schemas.microsoft.com/office/drawing/2014/main" id="{52359309-6823-42AD-A91D-F3B7B4D5954B}"/>
              </a:ext>
            </a:extLst>
          </p:cNvPr>
          <p:cNvCxnSpPr>
            <a:cxnSpLocks/>
          </p:cNvCxnSpPr>
          <p:nvPr/>
        </p:nvCxnSpPr>
        <p:spPr bwMode="auto">
          <a:xfrm>
            <a:off x="3131984" y="4329010"/>
            <a:ext cx="720008" cy="0"/>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1" name="Freeform 10">
            <a:extLst>
              <a:ext uri="{FF2B5EF4-FFF2-40B4-BE49-F238E27FC236}">
                <a16:creationId xmlns:a16="http://schemas.microsoft.com/office/drawing/2014/main" id="{594994CD-2E8A-4F58-A850-5DAC43A07B36}"/>
              </a:ext>
            </a:extLst>
          </p:cNvPr>
          <p:cNvSpPr>
            <a:spLocks/>
          </p:cNvSpPr>
          <p:nvPr/>
        </p:nvSpPr>
        <p:spPr bwMode="auto">
          <a:xfrm rot="16200000" flipV="1">
            <a:off x="611954" y="4509013"/>
            <a:ext cx="1080012" cy="108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3969006"/>
            <a:ext cx="1440016" cy="7200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分岐予測器</a:t>
            </a:r>
          </a:p>
        </p:txBody>
      </p:sp>
      <p:sp>
        <p:nvSpPr>
          <p:cNvPr id="14" name="Freeform 10">
            <a:extLst>
              <a:ext uri="{FF2B5EF4-FFF2-40B4-BE49-F238E27FC236}">
                <a16:creationId xmlns:a16="http://schemas.microsoft.com/office/drawing/2014/main" id="{594994CD-2E8A-4F58-A850-5DAC43A07B36}"/>
              </a:ext>
            </a:extLst>
          </p:cNvPr>
          <p:cNvSpPr>
            <a:spLocks/>
          </p:cNvSpPr>
          <p:nvPr/>
        </p:nvSpPr>
        <p:spPr bwMode="auto">
          <a:xfrm rot="5400000" flipV="1">
            <a:off x="1871971" y="2348992"/>
            <a:ext cx="720010" cy="324003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15" name="直線矢印コネクタ 14">
            <a:extLst>
              <a:ext uri="{FF2B5EF4-FFF2-40B4-BE49-F238E27FC236}">
                <a16:creationId xmlns:a16="http://schemas.microsoft.com/office/drawing/2014/main" id="{52359309-6823-42AD-A91D-F3B7B4D5954B}"/>
              </a:ext>
            </a:extLst>
          </p:cNvPr>
          <p:cNvCxnSpPr>
            <a:cxnSpLocks/>
          </p:cNvCxnSpPr>
          <p:nvPr/>
        </p:nvCxnSpPr>
        <p:spPr bwMode="auto">
          <a:xfrm>
            <a:off x="3131984" y="5589024"/>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3879005"/>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予測された次の </a:t>
            </a:r>
            <a:r>
              <a:rPr lang="en-US" altLang="ja-JP" dirty="0">
                <a:solidFill>
                  <a:schemeClr val="tx1">
                    <a:lumMod val="75000"/>
                    <a:lumOff val="25000"/>
                  </a:schemeClr>
                </a:solidFill>
                <a:latin typeface="+mn-ea"/>
                <a:ea typeface="+mn-ea"/>
              </a:rPr>
              <a:t>PC </a:t>
            </a:r>
          </a:p>
        </p:txBody>
      </p:sp>
      <p:sp>
        <p:nvSpPr>
          <p:cNvPr id="17"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20" name="直線矢印コネクタ 19">
            <a:extLst>
              <a:ext uri="{FF2B5EF4-FFF2-40B4-BE49-F238E27FC236}">
                <a16:creationId xmlns:a16="http://schemas.microsoft.com/office/drawing/2014/main" id="{52359309-6823-42AD-A91D-F3B7B4D5954B}"/>
              </a:ext>
            </a:extLst>
          </p:cNvPr>
          <p:cNvCxnSpPr>
            <a:cxnSpLocks/>
          </p:cNvCxnSpPr>
          <p:nvPr/>
        </p:nvCxnSpPr>
        <p:spPr bwMode="auto">
          <a:xfrm>
            <a:off x="4572000"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7812036" y="5409022"/>
            <a:ext cx="106196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a:t>
            </a:r>
            <a:r>
              <a:rPr lang="en-US" altLang="ja-JP" dirty="0">
                <a:solidFill>
                  <a:schemeClr val="tx1">
                    <a:lumMod val="75000"/>
                    <a:lumOff val="25000"/>
                  </a:schemeClr>
                </a:solidFill>
                <a:latin typeface="+mn-ea"/>
                <a:ea typeface="+mn-ea"/>
              </a:rPr>
              <a:t>PC</a:t>
            </a:r>
          </a:p>
        </p:txBody>
      </p:sp>
      <p:cxnSp>
        <p:nvCxnSpPr>
          <p:cNvPr id="23" name="直線矢印コネクタ 22">
            <a:extLst>
              <a:ext uri="{FF2B5EF4-FFF2-40B4-BE49-F238E27FC236}">
                <a16:creationId xmlns:a16="http://schemas.microsoft.com/office/drawing/2014/main" id="{52359309-6823-42AD-A91D-F3B7B4D5954B}"/>
              </a:ext>
            </a:extLst>
          </p:cNvPr>
          <p:cNvCxnSpPr>
            <a:cxnSpLocks/>
          </p:cNvCxnSpPr>
          <p:nvPr/>
        </p:nvCxnSpPr>
        <p:spPr bwMode="auto">
          <a:xfrm>
            <a:off x="7182029"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4"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112006"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（パイプライン）</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84358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分岐予測器の全体構造</a:t>
            </a: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5139019"/>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3293997"/>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589023"/>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434194"/>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5319021"/>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699000"/>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698998"/>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519000"/>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5049017"/>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509012"/>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3" name="直線矢印コネクタ 42">
            <a:extLst>
              <a:ext uri="{FF2B5EF4-FFF2-40B4-BE49-F238E27FC236}">
                <a16:creationId xmlns:a16="http://schemas.microsoft.com/office/drawing/2014/main" id="{52359309-6823-42AD-A91D-F3B7B4D5954B}"/>
              </a:ext>
            </a:extLst>
          </p:cNvPr>
          <p:cNvCxnSpPr>
            <a:cxnSpLocks/>
            <a:stCxn id="8" idx="2"/>
          </p:cNvCxnSpPr>
          <p:nvPr/>
        </p:nvCxnSpPr>
        <p:spPr bwMode="auto">
          <a:xfrm>
            <a:off x="4662001" y="5139018"/>
            <a:ext cx="2790031" cy="1"/>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969006"/>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sp>
        <p:nvSpPr>
          <p:cNvPr id="51" name="Freeform 10">
            <a:extLst>
              <a:ext uri="{FF2B5EF4-FFF2-40B4-BE49-F238E27FC236}">
                <a16:creationId xmlns:a16="http://schemas.microsoft.com/office/drawing/2014/main" id="{594994CD-2E8A-4F58-A850-5DAC43A07B36}"/>
              </a:ext>
            </a:extLst>
          </p:cNvPr>
          <p:cNvSpPr>
            <a:spLocks/>
          </p:cNvSpPr>
          <p:nvPr/>
        </p:nvSpPr>
        <p:spPr bwMode="auto">
          <a:xfrm rot="5400000" flipV="1">
            <a:off x="2369536" y="56521"/>
            <a:ext cx="4044929" cy="612007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52" name="直線矢印コネクタ 51">
            <a:extLst>
              <a:ext uri="{FF2B5EF4-FFF2-40B4-BE49-F238E27FC236}">
                <a16:creationId xmlns:a16="http://schemas.microsoft.com/office/drawing/2014/main" id="{52359309-6823-42AD-A91D-F3B7B4D5954B}"/>
              </a:ext>
            </a:extLst>
          </p:cNvPr>
          <p:cNvCxnSpPr>
            <a:cxnSpLocks/>
            <a:endCxn id="110" idx="0"/>
          </p:cNvCxnSpPr>
          <p:nvPr/>
        </p:nvCxnSpPr>
        <p:spPr bwMode="auto">
          <a:xfrm>
            <a:off x="1331963" y="1094090"/>
            <a:ext cx="360" cy="36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a:extLst>
              <a:ext uri="{FF2B5EF4-FFF2-40B4-BE49-F238E27FC236}">
                <a16:creationId xmlns:a16="http://schemas.microsoft.com/office/drawing/2014/main" id="{594994CD-2E8A-4F58-A850-5DAC43A07B36}"/>
              </a:ext>
            </a:extLst>
          </p:cNvPr>
          <p:cNvSpPr>
            <a:spLocks/>
          </p:cNvSpPr>
          <p:nvPr/>
        </p:nvSpPr>
        <p:spPr bwMode="auto">
          <a:xfrm rot="16200000" flipV="1">
            <a:off x="701954" y="4509010"/>
            <a:ext cx="2430030"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949028"/>
            <a:ext cx="1710019"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dirty="0">
                <a:solidFill>
                  <a:schemeClr val="tx1">
                    <a:lumMod val="75000"/>
                    <a:lumOff val="25000"/>
                  </a:schemeClr>
                </a:solidFill>
                <a:latin typeface="+mn-ea"/>
                <a:ea typeface="+mn-ea"/>
              </a:rPr>
              <a:t>命令メモリ</a:t>
            </a:r>
          </a:p>
        </p:txBody>
      </p:sp>
      <p:cxnSp>
        <p:nvCxnSpPr>
          <p:cNvPr id="65" name="直線矢印コネクタ 64">
            <a:extLst>
              <a:ext uri="{FF2B5EF4-FFF2-40B4-BE49-F238E27FC236}">
                <a16:creationId xmlns:a16="http://schemas.microsoft.com/office/drawing/2014/main" id="{52359309-6823-42AD-A91D-F3B7B4D5954B}"/>
              </a:ext>
            </a:extLst>
          </p:cNvPr>
          <p:cNvCxnSpPr>
            <a:cxnSpLocks/>
          </p:cNvCxnSpPr>
          <p:nvPr/>
        </p:nvCxnSpPr>
        <p:spPr bwMode="auto">
          <a:xfrm>
            <a:off x="4211996" y="6309032"/>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6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4932004" y="612903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556032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分岐予測器の動作（１）</a:t>
            </a:r>
            <a:br>
              <a:rPr lang="en-US" altLang="ja-JP" dirty="0">
                <a:latin typeface="+mn-ea"/>
                <a:ea typeface="+mn-ea"/>
              </a:rPr>
            </a:br>
            <a:r>
              <a:rPr lang="en-US" altLang="ja-JP" dirty="0">
                <a:latin typeface="+mn-ea"/>
                <a:ea typeface="+mn-ea"/>
              </a:rPr>
              <a:t>BTB </a:t>
            </a:r>
            <a:r>
              <a:rPr lang="ja-JP" altLang="en-US" dirty="0">
                <a:latin typeface="+mn-ea"/>
                <a:ea typeface="+mn-ea"/>
              </a:rPr>
              <a:t>による分岐ターゲットと分岐かどうかの予測</a:t>
            </a:r>
          </a:p>
        </p:txBody>
      </p:sp>
      <p:sp>
        <p:nvSpPr>
          <p:cNvPr id="4" name="テキスト プレースホルダー 3"/>
          <p:cNvSpPr>
            <a:spLocks noGrp="1"/>
          </p:cNvSpPr>
          <p:nvPr>
            <p:ph type="body" sz="quarter" idx="10"/>
          </p:nvPr>
        </p:nvSpPr>
        <p:spPr>
          <a:xfrm>
            <a:off x="611956" y="5589024"/>
            <a:ext cx="8280092" cy="719701"/>
          </a:xfrm>
        </p:spPr>
        <p:txBody>
          <a:bodyPr/>
          <a:lstStyle/>
          <a:p>
            <a:r>
              <a:rPr kumimoji="1" lang="en-US" altLang="ja-JP" dirty="0"/>
              <a:t>BTB </a:t>
            </a:r>
            <a:r>
              <a:rPr kumimoji="1" lang="ja-JP" altLang="en-US" dirty="0"/>
              <a:t>により以下を予測</a:t>
            </a:r>
            <a:endParaRPr kumimoji="1" lang="en-US" altLang="ja-JP" dirty="0"/>
          </a:p>
          <a:p>
            <a:pPr lvl="1"/>
            <a:r>
              <a:rPr kumimoji="1" lang="ja-JP" altLang="en-US" dirty="0"/>
              <a:t>分岐の飛び先（ターゲット・アドレス）</a:t>
            </a:r>
            <a:endParaRPr kumimoji="1" lang="en-US" altLang="ja-JP" dirty="0"/>
          </a:p>
          <a:p>
            <a:pPr lvl="1"/>
            <a:r>
              <a:rPr lang="ja-JP" altLang="en-US" dirty="0"/>
              <a:t>分岐かどうか</a:t>
            </a:r>
            <a:endParaRPr kumimoji="1" lang="ja-JP" altLang="en-US" dirty="0"/>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34" name="直線矢印コネクタ 33">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37" name="直線矢印コネクタ 36">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003829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分岐予測器の動作（２）</a:t>
            </a:r>
            <a:br>
              <a:rPr lang="en-US" altLang="ja-JP" dirty="0">
                <a:latin typeface="+mn-ea"/>
              </a:rPr>
            </a:br>
            <a:r>
              <a:rPr lang="ja-JP" altLang="en-US" dirty="0">
                <a:latin typeface="+mn-ea"/>
              </a:rPr>
              <a:t>方向予測器による分岐方向の予測</a:t>
            </a:r>
            <a:endParaRPr lang="ja-JP" altLang="en-US" dirty="0">
              <a:latin typeface="+mn-ea"/>
              <a:ea typeface="+mn-ea"/>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35"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37"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39"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4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42" name="直線矢印コネクタ 41">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4" name="直線矢印コネクタ 43">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5" name="直線矢印コネクタ 44">
            <a:extLst>
              <a:ext uri="{FF2B5EF4-FFF2-40B4-BE49-F238E27FC236}">
                <a16:creationId xmlns:a16="http://schemas.microsoft.com/office/drawing/2014/main" id="{52359309-6823-42AD-A91D-F3B7B4D5954B}"/>
              </a:ext>
            </a:extLst>
          </p:cNvPr>
          <p:cNvCxnSpPr>
            <a:cxnSpLocks/>
          </p:cNvCxnSpPr>
          <p:nvPr/>
        </p:nvCxnSpPr>
        <p:spPr bwMode="auto">
          <a:xfrm>
            <a:off x="5652012"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6" name="テキスト プレースホルダー 3"/>
          <p:cNvSpPr>
            <a:spLocks noGrp="1"/>
          </p:cNvSpPr>
          <p:nvPr>
            <p:ph type="body" sz="quarter" idx="10"/>
          </p:nvPr>
        </p:nvSpPr>
        <p:spPr>
          <a:xfrm>
            <a:off x="611956" y="5589024"/>
            <a:ext cx="8280092" cy="719701"/>
          </a:xfrm>
        </p:spPr>
        <p:txBody>
          <a:bodyPr/>
          <a:lstStyle/>
          <a:p>
            <a:r>
              <a:rPr kumimoji="1" lang="ja-JP" altLang="en-US" dirty="0"/>
              <a:t>方向予測器により，分岐の方向を予測</a:t>
            </a:r>
            <a:endParaRPr kumimoji="1" lang="en-US" altLang="ja-JP" dirty="0"/>
          </a:p>
        </p:txBody>
      </p:sp>
    </p:spTree>
    <p:extLst>
      <p:ext uri="{BB962C8B-B14F-4D97-AF65-F5344CB8AC3E}">
        <p14:creationId xmlns:p14="http://schemas.microsoft.com/office/powerpoint/2010/main" val="2824999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分岐予測器の動作（３）</a:t>
            </a:r>
            <a:br>
              <a:rPr lang="en-US" altLang="ja-JP" dirty="0">
                <a:latin typeface="+mn-ea"/>
              </a:rPr>
            </a:br>
            <a:r>
              <a:rPr lang="ja-JP" altLang="en-US" dirty="0">
                <a:latin typeface="+mn-ea"/>
              </a:rPr>
              <a:t>次の </a:t>
            </a:r>
            <a:r>
              <a:rPr lang="en-US" altLang="ja-JP" dirty="0">
                <a:latin typeface="+mn-ea"/>
              </a:rPr>
              <a:t>PC </a:t>
            </a:r>
            <a:r>
              <a:rPr lang="ja-JP" altLang="en-US" dirty="0">
                <a:latin typeface="+mn-ea"/>
              </a:rPr>
              <a:t>の予測</a:t>
            </a:r>
            <a:endParaRPr lang="ja-JP" altLang="en-US" dirty="0">
              <a:latin typeface="+mn-ea"/>
              <a:ea typeface="+mn-ea"/>
            </a:endParaRP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088974"/>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993855"/>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1893866"/>
            <a:ext cx="718369" cy="98489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1653624"/>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263859"/>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343871"/>
            <a:ext cx="690295" cy="0"/>
          </a:xfrm>
          <a:prstGeom prst="straightConnector1">
            <a:avLst/>
          </a:prstGeom>
          <a:ln>
            <a:solidFill>
              <a:schemeClr val="tx1">
                <a:lumMod val="75000"/>
                <a:lumOff val="25000"/>
              </a:schemeClr>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1653624"/>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1893866"/>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2973878"/>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477389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2928876"/>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223902"/>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069073"/>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4953900"/>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2973878"/>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333879"/>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333877"/>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2973878"/>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153879"/>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4683896"/>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143891"/>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603885"/>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cxnSp>
        <p:nvCxnSpPr>
          <p:cNvPr id="34" name="直線矢印コネクタ 33">
            <a:extLst>
              <a:ext uri="{FF2B5EF4-FFF2-40B4-BE49-F238E27FC236}">
                <a16:creationId xmlns:a16="http://schemas.microsoft.com/office/drawing/2014/main" id="{3CE44858-6285-44F6-AFC4-780D2A5B8561}"/>
              </a:ext>
            </a:extLst>
          </p:cNvPr>
          <p:cNvCxnSpPr>
            <a:cxnSpLocks/>
          </p:cNvCxnSpPr>
          <p:nvPr/>
        </p:nvCxnSpPr>
        <p:spPr bwMode="auto">
          <a:xfrm>
            <a:off x="4662001" y="4773898"/>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37"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5292008" y="4593896"/>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 </a:t>
            </a:r>
            <a:r>
              <a:rPr lang="en-US" altLang="ja-JP" dirty="0">
                <a:solidFill>
                  <a:schemeClr val="tx1">
                    <a:lumMod val="75000"/>
                    <a:lumOff val="25000"/>
                  </a:schemeClr>
                </a:solidFill>
                <a:latin typeface="+mn-ea"/>
                <a:ea typeface="+mn-ea"/>
              </a:rPr>
              <a:t>PC </a:t>
            </a:r>
          </a:p>
        </p:txBody>
      </p:sp>
      <p:sp>
        <p:nvSpPr>
          <p:cNvPr id="38" name="テキスト プレースホルダー 3"/>
          <p:cNvSpPr>
            <a:spLocks noGrp="1"/>
          </p:cNvSpPr>
          <p:nvPr>
            <p:ph type="body" sz="quarter" idx="10"/>
          </p:nvPr>
        </p:nvSpPr>
        <p:spPr>
          <a:xfrm>
            <a:off x="611956" y="5859027"/>
            <a:ext cx="8280092" cy="719701"/>
          </a:xfrm>
        </p:spPr>
        <p:txBody>
          <a:bodyPr/>
          <a:lstStyle/>
          <a:p>
            <a:r>
              <a:rPr kumimoji="1" lang="ja-JP" altLang="en-US" dirty="0"/>
              <a:t>次の </a:t>
            </a:r>
            <a:r>
              <a:rPr kumimoji="1" lang="en-US" altLang="ja-JP" dirty="0"/>
              <a:t>PC </a:t>
            </a:r>
            <a:r>
              <a:rPr kumimoji="1" lang="ja-JP" altLang="en-US" dirty="0"/>
              <a:t>をマルチプレクサにより選択</a:t>
            </a:r>
            <a:endParaRPr kumimoji="1" lang="en-US" altLang="ja-JP" dirty="0"/>
          </a:p>
          <a:p>
            <a:pPr lvl="1"/>
            <a:r>
              <a:rPr kumimoji="1" lang="ja-JP" altLang="en-US" dirty="0"/>
              <a:t>分岐命令かつ分岐が成立なら，ターゲット・アドレスを選択</a:t>
            </a:r>
            <a:endParaRPr kumimoji="1" lang="en-US" altLang="ja-JP" dirty="0"/>
          </a:p>
          <a:p>
            <a:pPr lvl="1"/>
            <a:r>
              <a:rPr kumimoji="1" lang="ja-JP" altLang="en-US" dirty="0"/>
              <a:t>そうでなければ </a:t>
            </a:r>
            <a:r>
              <a:rPr kumimoji="1" lang="en-US" altLang="ja-JP" dirty="0"/>
              <a:t>PC + 4 </a:t>
            </a:r>
            <a:r>
              <a:rPr lang="ja-JP" altLang="en-US" dirty="0"/>
              <a:t>を選択</a:t>
            </a:r>
            <a:endParaRPr kumimoji="1" lang="en-US" altLang="ja-JP" dirty="0"/>
          </a:p>
        </p:txBody>
      </p:sp>
    </p:spTree>
    <p:extLst>
      <p:ext uri="{BB962C8B-B14F-4D97-AF65-F5344CB8AC3E}">
        <p14:creationId xmlns:p14="http://schemas.microsoft.com/office/powerpoint/2010/main" val="314569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分岐予測の続き</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b="1" dirty="0"/>
              <a:t>パイプラインとしての動作</a:t>
            </a:r>
            <a:endParaRPr kumimoji="1" lang="en-US" altLang="ja-JP" b="1" dirty="0"/>
          </a:p>
          <a:p>
            <a:pPr marL="457200" indent="-457200">
              <a:buFont typeface="+mj-lt"/>
              <a:buAutoNum type="arabicPeriod"/>
            </a:pPr>
            <a:r>
              <a:rPr lang="ja-JP" altLang="en-US" dirty="0"/>
              <a:t>間接分岐予測</a:t>
            </a:r>
            <a:endParaRPr lang="en-US" altLang="ja-JP" dirty="0"/>
          </a:p>
          <a:p>
            <a:pPr marL="457200" indent="-457200">
              <a:buFont typeface="+mj-lt"/>
              <a:buAutoNum type="arabicPeriod"/>
            </a:pPr>
            <a:endParaRPr kumimoji="1" lang="ja-JP" altLang="en-US" dirty="0"/>
          </a:p>
        </p:txBody>
      </p:sp>
    </p:spTree>
    <p:extLst>
      <p:ext uri="{BB962C8B-B14F-4D97-AF65-F5344CB8AC3E}">
        <p14:creationId xmlns:p14="http://schemas.microsoft.com/office/powerpoint/2010/main" val="48875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パイプラインとしての動作（１）</a:t>
            </a:r>
            <a:br>
              <a:rPr lang="en-US" altLang="ja-JP" dirty="0"/>
            </a:br>
            <a:r>
              <a:rPr lang="ja-JP" altLang="en-US" dirty="0"/>
              <a:t>予測結果の </a:t>
            </a:r>
            <a:r>
              <a:rPr lang="en-US" altLang="ja-JP" dirty="0"/>
              <a:t>PC </a:t>
            </a:r>
            <a:r>
              <a:rPr lang="ja-JP" altLang="en-US" dirty="0"/>
              <a:t>や方向をパイプラインに流す</a:t>
            </a:r>
            <a:endParaRPr lang="en-US" altLang="ja-JP" dirty="0"/>
          </a:p>
        </p:txBody>
      </p:sp>
      <p:sp>
        <p:nvSpPr>
          <p:cNvPr id="24" name="角丸四角形 23"/>
          <p:cNvSpPr/>
          <p:nvPr/>
        </p:nvSpPr>
        <p:spPr bwMode="auto">
          <a:xfrm>
            <a:off x="1961970"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stCxn id="80" idx="0"/>
            <a:endCxn id="58" idx="0"/>
          </p:cNvCxnSpPr>
          <p:nvPr/>
        </p:nvCxnSpPr>
        <p:spPr bwMode="auto">
          <a:xfrm>
            <a:off x="701959" y="1088977"/>
            <a:ext cx="357" cy="545120"/>
          </a:xfrm>
          <a:prstGeom prst="straightConnector1">
            <a:avLst/>
          </a:prstGeom>
          <a:ln>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cxnSp>
        <p:nvCxnSpPr>
          <p:cNvPr id="77" name="直線矢印コネクタ 76">
            <a:extLst>
              <a:ext uri="{FF2B5EF4-FFF2-40B4-BE49-F238E27FC236}">
                <a16:creationId xmlns:a16="http://schemas.microsoft.com/office/drawing/2014/main" id="{52359309-6823-42AD-A91D-F3B7B4D5954B}"/>
              </a:ext>
            </a:extLst>
          </p:cNvPr>
          <p:cNvCxnSpPr>
            <a:cxnSpLocks/>
          </p:cNvCxnSpPr>
          <p:nvPr/>
        </p:nvCxnSpPr>
        <p:spPr bwMode="auto">
          <a:xfrm>
            <a:off x="2411976" y="1808982"/>
            <a:ext cx="450005" cy="0"/>
          </a:xfrm>
          <a:prstGeom prst="straightConnector1">
            <a:avLst/>
          </a:prstGeom>
          <a:ln>
            <a:solidFill>
              <a:schemeClr val="accent1"/>
            </a:solidFill>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sp>
        <p:nvSpPr>
          <p:cNvPr id="80" name="Freeform 10">
            <a:extLst>
              <a:ext uri="{FF2B5EF4-FFF2-40B4-BE49-F238E27FC236}">
                <a16:creationId xmlns:a16="http://schemas.microsoft.com/office/drawing/2014/main" id="{594994CD-2E8A-4F58-A850-5DAC43A07B36}"/>
              </a:ext>
            </a:extLst>
          </p:cNvPr>
          <p:cNvSpPr>
            <a:spLocks/>
          </p:cNvSpPr>
          <p:nvPr/>
        </p:nvSpPr>
        <p:spPr bwMode="auto">
          <a:xfrm rot="5400000" flipV="1">
            <a:off x="1421965" y="368971"/>
            <a:ext cx="720010" cy="216002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2"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162898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 </a:t>
            </a:r>
            <a:r>
              <a:rPr lang="en-US" altLang="ja-JP" dirty="0">
                <a:solidFill>
                  <a:schemeClr val="tx1">
                    <a:lumMod val="75000"/>
                    <a:lumOff val="25000"/>
                  </a:schemeClr>
                </a:solidFill>
                <a:latin typeface="+mn-ea"/>
                <a:ea typeface="+mn-ea"/>
              </a:rPr>
              <a:t>PC</a:t>
            </a:r>
            <a:r>
              <a:rPr lang="ja-JP" altLang="en-US" dirty="0" err="1">
                <a:solidFill>
                  <a:schemeClr val="tx1">
                    <a:lumMod val="75000"/>
                    <a:lumOff val="25000"/>
                  </a:schemeClr>
                </a:solidFill>
                <a:latin typeface="+mn-ea"/>
                <a:ea typeface="+mn-ea"/>
              </a:rPr>
              <a:t>，</a:t>
            </a:r>
            <a:r>
              <a:rPr lang="ja-JP" altLang="en-US" dirty="0">
                <a:solidFill>
                  <a:schemeClr val="tx1">
                    <a:lumMod val="75000"/>
                    <a:lumOff val="25000"/>
                  </a:schemeClr>
                </a:solidFill>
                <a:latin typeface="+mn-ea"/>
                <a:ea typeface="+mn-ea"/>
              </a:rPr>
              <a:t>方向</a:t>
            </a:r>
            <a:r>
              <a:rPr lang="en-US" altLang="ja-JP" dirty="0">
                <a:solidFill>
                  <a:schemeClr val="tx1">
                    <a:lumMod val="75000"/>
                    <a:lumOff val="25000"/>
                  </a:schemeClr>
                </a:solidFill>
                <a:latin typeface="+mn-ea"/>
                <a:ea typeface="+mn-ea"/>
              </a:rPr>
              <a:t> (</a:t>
            </a:r>
            <a:r>
              <a:rPr lang="ja-JP" altLang="en-US" dirty="0">
                <a:solidFill>
                  <a:schemeClr val="tx1">
                    <a:lumMod val="75000"/>
                    <a:lumOff val="25000"/>
                  </a:schemeClr>
                </a:solidFill>
                <a:latin typeface="+mn-ea"/>
                <a:ea typeface="+mn-ea"/>
              </a:rPr>
              <a:t>予測</a:t>
            </a:r>
            <a:r>
              <a:rPr lang="en-US" altLang="ja-JP" dirty="0">
                <a:solidFill>
                  <a:schemeClr val="tx1">
                    <a:lumMod val="75000"/>
                    <a:lumOff val="25000"/>
                  </a:schemeClr>
                </a:solidFill>
                <a:latin typeface="+mn-ea"/>
                <a:ea typeface="+mn-ea"/>
              </a:rPr>
              <a:t>)</a:t>
            </a:r>
          </a:p>
        </p:txBody>
      </p: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2978996"/>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84" name="直線矢印コネクタ 83">
            <a:extLst>
              <a:ext uri="{FF2B5EF4-FFF2-40B4-BE49-F238E27FC236}">
                <a16:creationId xmlns:a16="http://schemas.microsoft.com/office/drawing/2014/main" id="{52359309-6823-42AD-A91D-F3B7B4D5954B}"/>
              </a:ext>
            </a:extLst>
          </p:cNvPr>
          <p:cNvCxnSpPr>
            <a:cxnSpLocks/>
          </p:cNvCxnSpPr>
          <p:nvPr/>
        </p:nvCxnSpPr>
        <p:spPr bwMode="auto">
          <a:xfrm>
            <a:off x="2861981" y="1808982"/>
            <a:ext cx="270003"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0" name="角丸四角形吹き出し 9"/>
          <p:cNvSpPr/>
          <p:nvPr/>
        </p:nvSpPr>
        <p:spPr bwMode="auto">
          <a:xfrm>
            <a:off x="1061960" y="5229021"/>
            <a:ext cx="2970033" cy="900009"/>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念のため予測した </a:t>
            </a:r>
            <a:r>
              <a:rPr kumimoji="1" lang="en-US" altLang="ja-JP" dirty="0">
                <a:solidFill>
                  <a:schemeClr val="tx1">
                    <a:lumMod val="75000"/>
                    <a:lumOff val="25000"/>
                  </a:schemeClr>
                </a:solidFill>
                <a:latin typeface="+mn-ea"/>
              </a:rPr>
              <a:t>PC </a:t>
            </a:r>
            <a:r>
              <a:rPr kumimoji="1" lang="ja-JP" altLang="en-US" dirty="0">
                <a:solidFill>
                  <a:schemeClr val="tx1">
                    <a:lumMod val="75000"/>
                    <a:lumOff val="25000"/>
                  </a:schemeClr>
                </a:solidFill>
                <a:latin typeface="+mn-ea"/>
              </a:rPr>
              <a:t>も</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入れておくから検証</a:t>
            </a:r>
            <a:r>
              <a:rPr kumimoji="1" lang="ja-JP" altLang="en-US" dirty="0" err="1">
                <a:solidFill>
                  <a:schemeClr val="tx1">
                    <a:lumMod val="75000"/>
                    <a:lumOff val="25000"/>
                  </a:schemeClr>
                </a:solidFill>
                <a:latin typeface="+mn-ea"/>
              </a:rPr>
              <a:t>よろ</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8" y="5229021"/>
            <a:ext cx="2520028" cy="900009"/>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検証はまかせろー</a:t>
            </a:r>
            <a:br>
              <a:rPr kumimoji="1" lang="en-US" altLang="ja-JP" dirty="0">
                <a:solidFill>
                  <a:schemeClr val="tx1">
                    <a:lumMod val="75000"/>
                    <a:lumOff val="25000"/>
                  </a:schemeClr>
                </a:solidFill>
                <a:latin typeface="+mn-ea"/>
              </a:rPr>
            </a:b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95142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パイプラインとしての動作（２）</a:t>
            </a:r>
            <a:br>
              <a:rPr lang="en-US" altLang="ja-JP" dirty="0"/>
            </a:br>
            <a:r>
              <a:rPr lang="ja-JP" altLang="en-US" dirty="0"/>
              <a:t>予測ミス判明時に予測器や </a:t>
            </a:r>
            <a:r>
              <a:rPr lang="en-US" altLang="ja-JP" dirty="0"/>
              <a:t>PC </a:t>
            </a:r>
            <a:r>
              <a:rPr lang="ja-JP" altLang="en-US" dirty="0"/>
              <a:t>を学習</a:t>
            </a:r>
            <a:endParaRPr lang="en-US" altLang="ja-JP" dirty="0"/>
          </a:p>
        </p:txBody>
      </p:sp>
      <p:sp>
        <p:nvSpPr>
          <p:cNvPr id="24" name="角丸四角形 23"/>
          <p:cNvSpPr/>
          <p:nvPr/>
        </p:nvSpPr>
        <p:spPr bwMode="auto">
          <a:xfrm>
            <a:off x="6192018"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endCxn id="58" idx="0"/>
          </p:cNvCxnSpPr>
          <p:nvPr/>
        </p:nvCxnSpPr>
        <p:spPr bwMode="auto">
          <a:xfrm>
            <a:off x="701959" y="1088977"/>
            <a:ext cx="357" cy="545120"/>
          </a:xfrm>
          <a:prstGeom prst="straightConnector1">
            <a:avLst/>
          </a:prstGeom>
          <a:ln>
            <a:solidFill>
              <a:schemeClr val="accent2"/>
            </a:solidFill>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6372020" y="2258987"/>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正しい</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分岐先ターゲット</a:t>
            </a:r>
            <a:endParaRPr lang="en-US" altLang="ja-JP" dirty="0">
              <a:solidFill>
                <a:schemeClr val="tx1">
                  <a:lumMod val="75000"/>
                  <a:lumOff val="25000"/>
                </a:schemeClr>
              </a:solidFill>
              <a:latin typeface="+mn-ea"/>
              <a:ea typeface="+mn-ea"/>
            </a:endParaRPr>
          </a:p>
        </p:txBody>
      </p:sp>
      <p:sp>
        <p:nvSpPr>
          <p:cNvPr id="10" name="角丸四角形吹き出し 9"/>
          <p:cNvSpPr/>
          <p:nvPr/>
        </p:nvSpPr>
        <p:spPr bwMode="auto">
          <a:xfrm>
            <a:off x="1061960" y="5229021"/>
            <a:ext cx="2970033" cy="1170012"/>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テヘペロで</a:t>
            </a:r>
            <a:r>
              <a:rPr kumimoji="1" lang="ja-JP" altLang="en-US" dirty="0" err="1">
                <a:solidFill>
                  <a:schemeClr val="tx1">
                    <a:lumMod val="75000"/>
                    <a:lumOff val="25000"/>
                  </a:schemeClr>
                </a:solidFill>
                <a:latin typeface="+mn-ea"/>
              </a:rPr>
              <a:t>やんす</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7" y="5229021"/>
            <a:ext cx="3150035" cy="1170012"/>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まちがってる</a:t>
            </a:r>
            <a:r>
              <a:rPr kumimoji="1" lang="ja-JP" altLang="en-US" dirty="0" err="1">
                <a:solidFill>
                  <a:schemeClr val="tx1">
                    <a:lumMod val="75000"/>
                    <a:lumOff val="25000"/>
                  </a:schemeClr>
                </a:solidFill>
                <a:latin typeface="+mn-ea"/>
              </a:rPr>
              <a:t>じゃん</a:t>
            </a:r>
            <a:r>
              <a:rPr kumimoji="1" lang="en-US" altLang="ja-JP" dirty="0">
                <a:solidFill>
                  <a:schemeClr val="tx1">
                    <a:lumMod val="75000"/>
                    <a:lumOff val="25000"/>
                  </a:schemeClr>
                </a:solidFill>
                <a:latin typeface="+mn-ea"/>
              </a:rPr>
              <a:t>…</a:t>
            </a:r>
          </a:p>
          <a:p>
            <a:r>
              <a:rPr kumimoji="1" lang="en-US" altLang="ja-JP" dirty="0">
                <a:solidFill>
                  <a:schemeClr val="tx1">
                    <a:lumMod val="75000"/>
                    <a:lumOff val="25000"/>
                  </a:schemeClr>
                </a:solidFill>
                <a:latin typeface="+mn-ea"/>
              </a:rPr>
              <a:t>PC</a:t>
            </a:r>
            <a:r>
              <a:rPr kumimoji="1" lang="ja-JP" altLang="en-US" dirty="0" err="1">
                <a:solidFill>
                  <a:schemeClr val="tx1">
                    <a:lumMod val="75000"/>
                    <a:lumOff val="25000"/>
                  </a:schemeClr>
                </a:solidFill>
                <a:latin typeface="+mn-ea"/>
              </a:rPr>
              <a:t>，</a:t>
            </a:r>
            <a:r>
              <a:rPr kumimoji="1" lang="en-US" altLang="ja-JP" dirty="0">
                <a:solidFill>
                  <a:schemeClr val="tx1">
                    <a:lumMod val="75000"/>
                    <a:lumOff val="25000"/>
                  </a:schemeClr>
                </a:solidFill>
                <a:latin typeface="+mn-ea"/>
              </a:rPr>
              <a:t>BTB</a:t>
            </a:r>
            <a:r>
              <a:rPr kumimoji="1" lang="ja-JP" altLang="en-US" dirty="0" err="1">
                <a:solidFill>
                  <a:schemeClr val="tx1">
                    <a:lumMod val="75000"/>
                    <a:lumOff val="25000"/>
                  </a:schemeClr>
                </a:solidFill>
                <a:latin typeface="+mn-ea"/>
              </a:rPr>
              <a:t>，</a:t>
            </a:r>
            <a:r>
              <a:rPr kumimoji="1" lang="ja-JP" altLang="en-US" dirty="0">
                <a:solidFill>
                  <a:schemeClr val="tx1">
                    <a:lumMod val="75000"/>
                    <a:lumOff val="25000"/>
                  </a:schemeClr>
                </a:solidFill>
                <a:latin typeface="+mn-ea"/>
              </a:rPr>
              <a:t>方向予測器を</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更新しとくよ</a:t>
            </a:r>
          </a:p>
        </p:txBody>
      </p:sp>
      <p:sp>
        <p:nvSpPr>
          <p:cNvPr id="39" name="角丸四角形 38"/>
          <p:cNvSpPr/>
          <p:nvPr/>
        </p:nvSpPr>
        <p:spPr bwMode="auto">
          <a:xfrm>
            <a:off x="4752002"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0" name="角丸四角形 39"/>
          <p:cNvSpPr/>
          <p:nvPr/>
        </p:nvSpPr>
        <p:spPr bwMode="auto">
          <a:xfrm>
            <a:off x="3311986"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1" name="角丸四角形 40"/>
          <p:cNvSpPr/>
          <p:nvPr/>
        </p:nvSpPr>
        <p:spPr bwMode="auto">
          <a:xfrm>
            <a:off x="1961971"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2" name="Freeform 10">
            <a:extLst>
              <a:ext uri="{FF2B5EF4-FFF2-40B4-BE49-F238E27FC236}">
                <a16:creationId xmlns:a16="http://schemas.microsoft.com/office/drawing/2014/main" id="{594994CD-2E8A-4F58-A850-5DAC43A07B36}"/>
              </a:ext>
            </a:extLst>
          </p:cNvPr>
          <p:cNvSpPr>
            <a:spLocks/>
          </p:cNvSpPr>
          <p:nvPr/>
        </p:nvSpPr>
        <p:spPr bwMode="auto">
          <a:xfrm rot="5400000" flipV="1">
            <a:off x="3671992" y="728973"/>
            <a:ext cx="1620018" cy="378004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43" name="Freeform 10">
            <a:extLst>
              <a:ext uri="{FF2B5EF4-FFF2-40B4-BE49-F238E27FC236}">
                <a16:creationId xmlns:a16="http://schemas.microsoft.com/office/drawing/2014/main" id="{594994CD-2E8A-4F58-A850-5DAC43A07B36}"/>
              </a:ext>
            </a:extLst>
          </p:cNvPr>
          <p:cNvSpPr>
            <a:spLocks/>
          </p:cNvSpPr>
          <p:nvPr/>
        </p:nvSpPr>
        <p:spPr bwMode="auto">
          <a:xfrm rot="5400000" flipV="1">
            <a:off x="3176985" y="-1386054"/>
            <a:ext cx="720008" cy="567006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Tree>
    <p:extLst>
      <p:ext uri="{BB962C8B-B14F-4D97-AF65-F5344CB8AC3E}">
        <p14:creationId xmlns:p14="http://schemas.microsoft.com/office/powerpoint/2010/main" val="23279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F7EE0-3D1C-49CC-9C90-373BADDBCBA1}"/>
              </a:ext>
            </a:extLst>
          </p:cNvPr>
          <p:cNvSpPr>
            <a:spLocks noGrp="1"/>
          </p:cNvSpPr>
          <p:nvPr>
            <p:ph type="title"/>
          </p:nvPr>
        </p:nvSpPr>
        <p:spPr/>
        <p:txBody>
          <a:bodyPr/>
          <a:lstStyle/>
          <a:p>
            <a:r>
              <a:rPr lang="ja-JP" altLang="en-US" dirty="0"/>
              <a:t>前回のおさらい</a:t>
            </a:r>
            <a:endParaRPr kumimoji="1" lang="ja-JP" altLang="en-US" dirty="0"/>
          </a:p>
        </p:txBody>
      </p:sp>
      <p:sp>
        <p:nvSpPr>
          <p:cNvPr id="3" name="テキスト プレースホルダー 2">
            <a:extLst>
              <a:ext uri="{FF2B5EF4-FFF2-40B4-BE49-F238E27FC236}">
                <a16:creationId xmlns:a16="http://schemas.microsoft.com/office/drawing/2014/main" id="{3936A7C7-1880-4E38-AE19-31EF4C213A6C}"/>
              </a:ext>
            </a:extLst>
          </p:cNvPr>
          <p:cNvSpPr>
            <a:spLocks noGrp="1"/>
          </p:cNvSpPr>
          <p:nvPr>
            <p:ph type="body" sz="quarter" idx="10"/>
          </p:nvPr>
        </p:nvSpPr>
        <p:spPr/>
        <p:txBody>
          <a:bodyPr/>
          <a:lstStyle/>
          <a:p>
            <a:pPr marL="457200" indent="-457200">
              <a:buFont typeface="+mj-lt"/>
              <a:buAutoNum type="arabicPeriod"/>
            </a:pPr>
            <a:r>
              <a:rPr lang="ja-JP" altLang="en-US" dirty="0"/>
              <a:t>命令パイプラインと性能</a:t>
            </a:r>
            <a:endParaRPr lang="en-US" altLang="ja-JP" dirty="0"/>
          </a:p>
          <a:p>
            <a:pPr marL="457200" indent="-457200">
              <a:buFont typeface="+mj-lt"/>
              <a:buAutoNum type="arabicPeriod"/>
            </a:pPr>
            <a:r>
              <a:rPr lang="ja-JP" altLang="en-US" dirty="0"/>
              <a:t>分岐予測（前編）</a:t>
            </a:r>
            <a:endParaRPr lang="en-US" altLang="ja-JP" dirty="0"/>
          </a:p>
          <a:p>
            <a:pPr marL="817200" lvl="1" indent="-457200">
              <a:buFont typeface="+mj-lt"/>
              <a:buAutoNum type="arabicPeriod"/>
            </a:pPr>
            <a:r>
              <a:rPr lang="ja-JP" altLang="en-US" dirty="0"/>
              <a:t>分岐命令かどうか予測（分岐種別の予測）</a:t>
            </a:r>
            <a:endParaRPr lang="en-US" altLang="ja-JP" dirty="0"/>
          </a:p>
          <a:p>
            <a:pPr marL="817200" lvl="1" indent="-457200">
              <a:buFont typeface="+mj-lt"/>
              <a:buAutoNum type="arabicPeriod"/>
            </a:pPr>
            <a:r>
              <a:rPr lang="ja-JP" altLang="en-US" dirty="0"/>
              <a:t>分岐先ターゲット予測（前回はここまで）</a:t>
            </a:r>
            <a:endParaRPr lang="en-US" altLang="ja-JP" dirty="0"/>
          </a:p>
          <a:p>
            <a:pPr marL="817200" lvl="1" indent="-457200">
              <a:buFont typeface="+mj-lt"/>
              <a:buAutoNum type="arabicPeriod"/>
            </a:pPr>
            <a:r>
              <a:rPr lang="ja-JP" altLang="en-US" dirty="0"/>
              <a:t>分岐方向予測</a:t>
            </a:r>
            <a:endParaRPr lang="en-US" altLang="ja-JP" dirty="0"/>
          </a:p>
          <a:p>
            <a:pPr marL="1177200" lvl="2" indent="-457200">
              <a:buFont typeface="+mj-lt"/>
              <a:buAutoNum type="arabicPeriod"/>
            </a:pPr>
            <a:r>
              <a:rPr lang="ja-JP" altLang="en-US" dirty="0"/>
              <a:t>静的予測</a:t>
            </a:r>
            <a:endParaRPr lang="en-US" altLang="ja-JP" dirty="0"/>
          </a:p>
          <a:p>
            <a:pPr marL="1177200" lvl="2" indent="-457200">
              <a:buFont typeface="+mj-lt"/>
              <a:buAutoNum type="arabicPeriod"/>
            </a:pPr>
            <a:r>
              <a:rPr lang="ja-JP" altLang="en-US" dirty="0">
                <a:solidFill>
                  <a:schemeClr val="bg1">
                    <a:lumMod val="50000"/>
                  </a:schemeClr>
                </a:solidFill>
              </a:rPr>
              <a:t>動的予測</a:t>
            </a:r>
            <a:endParaRPr lang="en-US" altLang="ja-JP" dirty="0">
              <a:solidFill>
                <a:schemeClr val="bg1">
                  <a:lumMod val="50000"/>
                </a:schemeClr>
              </a:solidFill>
            </a:endParaRPr>
          </a:p>
        </p:txBody>
      </p:sp>
    </p:spTree>
    <p:extLst>
      <p:ext uri="{BB962C8B-B14F-4D97-AF65-F5344CB8AC3E}">
        <p14:creationId xmlns:p14="http://schemas.microsoft.com/office/powerpoint/2010/main" val="3651358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558B6-0F2A-496A-88A0-6A608A4914A2}"/>
              </a:ext>
            </a:extLst>
          </p:cNvPr>
          <p:cNvSpPr>
            <a:spLocks noGrp="1"/>
          </p:cNvSpPr>
          <p:nvPr>
            <p:ph type="title"/>
          </p:nvPr>
        </p:nvSpPr>
        <p:spPr/>
        <p:txBody>
          <a:bodyPr/>
          <a:lstStyle/>
          <a:p>
            <a:r>
              <a:rPr kumimoji="1" lang="ja-JP" altLang="en-US" dirty="0"/>
              <a:t>今日の内容</a:t>
            </a:r>
          </a:p>
        </p:txBody>
      </p:sp>
      <p:sp>
        <p:nvSpPr>
          <p:cNvPr id="3" name="テキスト プレースホルダー 2">
            <a:extLst>
              <a:ext uri="{FF2B5EF4-FFF2-40B4-BE49-F238E27FC236}">
                <a16:creationId xmlns:a16="http://schemas.microsoft.com/office/drawing/2014/main" id="{2EC3485E-1C59-4BE2-9E5C-F981A25526EB}"/>
              </a:ext>
            </a:extLst>
          </p:cNvPr>
          <p:cNvSpPr>
            <a:spLocks noGrp="1"/>
          </p:cNvSpPr>
          <p:nvPr>
            <p:ph type="body" sz="quarter" idx="10"/>
          </p:nvPr>
        </p:nvSpPr>
        <p:spPr/>
        <p:txBody>
          <a:bodyPr/>
          <a:lstStyle/>
          <a:p>
            <a:pPr marL="457200" indent="-457200">
              <a:buFont typeface="+mj-lt"/>
              <a:buAutoNum type="arabicPeriod"/>
            </a:pPr>
            <a:r>
              <a:rPr lang="ja-JP" altLang="en-US" dirty="0"/>
              <a:t>分岐予測（後編）</a:t>
            </a:r>
            <a:endParaRPr lang="en-US" altLang="ja-JP" dirty="0"/>
          </a:p>
          <a:p>
            <a:pPr marL="817200" lvl="1" indent="-457200">
              <a:buFont typeface="+mj-lt"/>
              <a:buAutoNum type="arabicPeriod"/>
            </a:pPr>
            <a:r>
              <a:rPr lang="ja-JP" altLang="en-US" dirty="0"/>
              <a:t>静的分岐予測</a:t>
            </a:r>
            <a:endParaRPr lang="en-US" altLang="ja-JP" dirty="0"/>
          </a:p>
          <a:p>
            <a:pPr marL="817200" lvl="1" indent="-457200">
              <a:buFont typeface="+mj-lt"/>
              <a:buAutoNum type="arabicPeriod"/>
            </a:pPr>
            <a:r>
              <a:rPr lang="ja-JP" altLang="en-US" dirty="0"/>
              <a:t>動的分岐予測</a:t>
            </a:r>
            <a:endParaRPr lang="en-US" altLang="ja-JP" dirty="0"/>
          </a:p>
        </p:txBody>
      </p:sp>
    </p:spTree>
    <p:extLst>
      <p:ext uri="{BB962C8B-B14F-4D97-AF65-F5344CB8AC3E}">
        <p14:creationId xmlns:p14="http://schemas.microsoft.com/office/powerpoint/2010/main" val="2039404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kumimoji="1" lang="ja-JP" altLang="en-US" dirty="0"/>
              <a:t>以降，「分岐予測」と言った場合は「分岐方向予測」の意味に</a:t>
            </a:r>
            <a:endParaRPr kumimoji="1" lang="en-US" altLang="ja-JP" dirty="0"/>
          </a:p>
          <a:p>
            <a:r>
              <a:rPr kumimoji="1" lang="ja-JP" altLang="en-US" dirty="0"/>
              <a:t>以下の</a:t>
            </a:r>
            <a:r>
              <a:rPr kumimoji="1" lang="en-US" altLang="ja-JP" dirty="0"/>
              <a:t>2</a:t>
            </a:r>
            <a:r>
              <a:rPr kumimoji="1" lang="ja-JP" altLang="en-US" dirty="0" err="1"/>
              <a:t>つに</a:t>
            </a:r>
            <a:r>
              <a:rPr kumimoji="1"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97256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静的分岐と動的分岐</a:t>
            </a:r>
          </a:p>
        </p:txBody>
      </p:sp>
      <p:sp>
        <p:nvSpPr>
          <p:cNvPr id="3" name="テキスト プレースホルダー 2"/>
          <p:cNvSpPr>
            <a:spLocks noGrp="1"/>
          </p:cNvSpPr>
          <p:nvPr>
            <p:ph type="body" sz="quarter" idx="10"/>
          </p:nvPr>
        </p:nvSpPr>
        <p:spPr>
          <a:xfrm>
            <a:off x="611956" y="2888994"/>
            <a:ext cx="8280092" cy="3419731"/>
          </a:xfrm>
        </p:spPr>
        <p:txBody>
          <a:bodyPr/>
          <a:lstStyle/>
          <a:p>
            <a:r>
              <a:rPr kumimoji="1" lang="ja-JP" altLang="en-US" dirty="0"/>
              <a:t>静的分岐：</a:t>
            </a:r>
            <a:endParaRPr kumimoji="1" lang="en-US" altLang="ja-JP" dirty="0"/>
          </a:p>
          <a:p>
            <a:pPr lvl="1"/>
            <a:r>
              <a:rPr kumimoji="1" lang="ja-JP" altLang="en-US" dirty="0"/>
              <a:t>プログラム内に書かれている分岐命令のこと</a:t>
            </a:r>
            <a:endParaRPr kumimoji="1" lang="en-US" altLang="ja-JP" dirty="0"/>
          </a:p>
          <a:p>
            <a:pPr lvl="1"/>
            <a:r>
              <a:rPr kumimoji="1" lang="ja-JP" altLang="en-US" dirty="0"/>
              <a:t>上のコードでは，１つの静的分岐（</a:t>
            </a:r>
            <a:r>
              <a:rPr kumimoji="1" lang="en-US" altLang="ja-JP" dirty="0"/>
              <a:t>i3</a:t>
            </a:r>
            <a:r>
              <a:rPr kumimoji="1" lang="ja-JP" altLang="en-US" dirty="0"/>
              <a:t>）がある</a:t>
            </a:r>
            <a:endParaRPr kumimoji="1" lang="en-US" altLang="ja-JP" dirty="0"/>
          </a:p>
          <a:p>
            <a:r>
              <a:rPr kumimoji="1" lang="ja-JP" altLang="en-US" dirty="0"/>
              <a:t>動的分岐：</a:t>
            </a:r>
            <a:endParaRPr kumimoji="1" lang="en-US" altLang="ja-JP" dirty="0"/>
          </a:p>
          <a:p>
            <a:pPr lvl="1"/>
            <a:r>
              <a:rPr kumimoji="1" lang="ja-JP" altLang="en-US" dirty="0"/>
              <a:t>実行中に現れる分岐命令のこと</a:t>
            </a:r>
            <a:endParaRPr kumimoji="1" lang="en-US" altLang="ja-JP" dirty="0"/>
          </a:p>
          <a:p>
            <a:pPr lvl="1"/>
            <a:r>
              <a:rPr kumimoji="1" lang="ja-JP" altLang="en-US" dirty="0"/>
              <a:t>上のコードが実行された場合，</a:t>
            </a:r>
            <a:r>
              <a:rPr kumimoji="1" lang="en-US" altLang="ja-JP" dirty="0"/>
              <a:t>i3 </a:t>
            </a:r>
            <a:r>
              <a:rPr kumimoji="1" lang="ja-JP" altLang="en-US" dirty="0"/>
              <a:t>は </a:t>
            </a:r>
            <a:r>
              <a:rPr kumimoji="1" lang="en-US" altLang="ja-JP" dirty="0"/>
              <a:t>10 </a:t>
            </a:r>
            <a:r>
              <a:rPr kumimoji="1" lang="ja-JP" altLang="en-US" dirty="0"/>
              <a:t>回実行される</a:t>
            </a:r>
            <a:endParaRPr kumimoji="1" lang="en-US" altLang="ja-JP" dirty="0"/>
          </a:p>
          <a:p>
            <a:pPr lvl="1"/>
            <a:r>
              <a:rPr lang="en-US" altLang="ja-JP" dirty="0"/>
              <a:t>= </a:t>
            </a:r>
            <a:r>
              <a:rPr kumimoji="1" lang="en-US" altLang="ja-JP" dirty="0"/>
              <a:t>10</a:t>
            </a:r>
            <a:r>
              <a:rPr kumimoji="1" lang="ja-JP" altLang="en-US" dirty="0"/>
              <a:t>個の動的分岐がある</a:t>
            </a:r>
            <a:endParaRPr kumimoji="1" lang="en-US" altLang="ja-JP" dirty="0"/>
          </a:p>
          <a:p>
            <a:r>
              <a:rPr kumimoji="1" lang="ja-JP" altLang="en-US" dirty="0"/>
              <a:t>同様に，静的命令や動的命令という場合もある</a:t>
            </a:r>
          </a:p>
        </p:txBody>
      </p:sp>
      <p:sp>
        <p:nvSpPr>
          <p:cNvPr id="4" name="正方形/長方形 3"/>
          <p:cNvSpPr/>
          <p:nvPr/>
        </p:nvSpPr>
        <p:spPr bwMode="auto">
          <a:xfrm>
            <a:off x="1061961" y="1178975"/>
            <a:ext cx="5220058" cy="1440016"/>
          </a:xfrm>
          <a:prstGeom prst="rect">
            <a:avLst/>
          </a:prstGeom>
          <a:solidFill>
            <a:schemeClr val="bg1"/>
          </a:solidFill>
          <a:ln w="1270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000" dirty="0">
                <a:solidFill>
                  <a:schemeClr val="accent3">
                    <a:lumMod val="75000"/>
                  </a:schemeClr>
                </a:solidFill>
                <a:latin typeface="Consolas" panose="020B0609020204030204" pitchFamily="49" charset="0"/>
              </a:rPr>
              <a:t>// 10</a:t>
            </a:r>
            <a:r>
              <a:rPr lang="ja-JP" altLang="en-US" sz="2000" dirty="0">
                <a:solidFill>
                  <a:schemeClr val="accent3">
                    <a:lumMod val="75000"/>
                  </a:schemeClr>
                </a:solidFill>
                <a:latin typeface="Consolas" panose="020B0609020204030204" pitchFamily="49" charset="0"/>
              </a:rPr>
              <a:t>回まわるループ</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a:solidFill>
                  <a:schemeClr val="accent1"/>
                </a:solidFill>
                <a:latin typeface="Consolas" panose="020B0609020204030204" pitchFamily="49" charset="0"/>
              </a:rPr>
              <a:t>i1:     </a:t>
            </a:r>
            <a:r>
              <a:rPr lang="en-US" altLang="ja-JP" sz="2000" dirty="0">
                <a:solidFill>
                  <a:schemeClr val="tx1">
                    <a:lumMod val="75000"/>
                    <a:lumOff val="25000"/>
                  </a:schemeClr>
                </a:solidFill>
                <a:latin typeface="Consolas" panose="020B0609020204030204" pitchFamily="49" charset="0"/>
              </a:rPr>
              <a:t>li  x1 </a:t>
            </a:r>
            <a:r>
              <a:rPr lang="ja-JP" altLang="en-US" sz="2000" dirty="0">
                <a:solidFill>
                  <a:schemeClr val="tx1">
                    <a:lumMod val="75000"/>
                    <a:lumOff val="25000"/>
                  </a:schemeClr>
                </a:solidFill>
                <a:latin typeface="Consolas" panose="020B0609020204030204" pitchFamily="49" charset="0"/>
              </a:rPr>
              <a:t>←</a:t>
            </a:r>
            <a:r>
              <a:rPr lang="en-US" altLang="ja-JP" sz="2000" dirty="0">
                <a:solidFill>
                  <a:schemeClr val="tx1">
                    <a:lumMod val="75000"/>
                    <a:lumOff val="25000"/>
                  </a:schemeClr>
                </a:solidFill>
                <a:latin typeface="Consolas" panose="020B0609020204030204" pitchFamily="49" charset="0"/>
              </a:rPr>
              <a:t> 0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を </a:t>
            </a:r>
            <a:r>
              <a:rPr lang="en-US" altLang="ja-JP" sz="2000" dirty="0">
                <a:solidFill>
                  <a:schemeClr val="accent3">
                    <a:lumMod val="75000"/>
                  </a:schemeClr>
                </a:solidFill>
                <a:latin typeface="Consolas" panose="020B0609020204030204" pitchFamily="49" charset="0"/>
              </a:rPr>
              <a:t>0 </a:t>
            </a:r>
            <a:r>
              <a:rPr lang="ja-JP" altLang="en-US" sz="2000" dirty="0">
                <a:solidFill>
                  <a:schemeClr val="accent3">
                    <a:lumMod val="75000"/>
                  </a:schemeClr>
                </a:solidFill>
                <a:latin typeface="Consolas" panose="020B0609020204030204" pitchFamily="49" charset="0"/>
              </a:rPr>
              <a:t>に初期化</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a:solidFill>
                  <a:schemeClr val="accent1"/>
                </a:solidFill>
                <a:latin typeface="Consolas" panose="020B0609020204030204" pitchFamily="49" charset="0"/>
              </a:rPr>
              <a:t>    </a:t>
            </a:r>
            <a:r>
              <a:rPr lang="en-US" altLang="ja-JP" sz="2000" dirty="0">
                <a:solidFill>
                  <a:schemeClr val="tx1">
                    <a:lumMod val="75000"/>
                    <a:lumOff val="25000"/>
                  </a:schemeClr>
                </a:solidFill>
                <a:latin typeface="Consolas" panose="020B0609020204030204" pitchFamily="49" charset="0"/>
              </a:rPr>
              <a:t>L:</a:t>
            </a:r>
          </a:p>
          <a:p>
            <a:pPr>
              <a:lnSpc>
                <a:spcPct val="80000"/>
              </a:lnSpc>
            </a:pPr>
            <a:r>
              <a:rPr lang="en-US" altLang="ja-JP" sz="2000" dirty="0">
                <a:solidFill>
                  <a:schemeClr val="accent1"/>
                </a:solidFill>
                <a:latin typeface="Consolas" panose="020B0609020204030204" pitchFamily="49" charset="0"/>
              </a:rPr>
              <a:t>i2:     </a:t>
            </a:r>
            <a:r>
              <a:rPr lang="en-US" altLang="ja-JP" sz="2000" dirty="0">
                <a:solidFill>
                  <a:schemeClr val="tx1">
                    <a:lumMod val="75000"/>
                    <a:lumOff val="25000"/>
                  </a:schemeClr>
                </a:solidFill>
                <a:latin typeface="Consolas" panose="020B0609020204030204" pitchFamily="49" charset="0"/>
              </a:rPr>
              <a:t>add x1 </a:t>
            </a:r>
            <a:r>
              <a:rPr lang="ja-JP" altLang="en-US" sz="2000" dirty="0">
                <a:solidFill>
                  <a:schemeClr val="tx1">
                    <a:lumMod val="75000"/>
                    <a:lumOff val="25000"/>
                  </a:schemeClr>
                </a:solidFill>
                <a:latin typeface="Consolas" panose="020B0609020204030204" pitchFamily="49" charset="0"/>
              </a:rPr>
              <a:t>←</a:t>
            </a:r>
            <a:r>
              <a:rPr lang="en-US" altLang="ja-JP" sz="2000" dirty="0">
                <a:solidFill>
                  <a:schemeClr val="tx1">
                    <a:lumMod val="75000"/>
                    <a:lumOff val="25000"/>
                  </a:schemeClr>
                </a:solidFill>
                <a:latin typeface="Consolas" panose="020B0609020204030204" pitchFamily="49" charset="0"/>
              </a:rPr>
              <a:t> x1 + 1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をインクリメント</a:t>
            </a:r>
            <a:r>
              <a:rPr lang="en-US" altLang="ja-JP" sz="2000" dirty="0">
                <a:solidFill>
                  <a:schemeClr val="accent3">
                    <a:lumMod val="75000"/>
                  </a:schemeClr>
                </a:solidFill>
                <a:latin typeface="Consolas" panose="020B0609020204030204" pitchFamily="49" charset="0"/>
              </a:rPr>
              <a:t> </a:t>
            </a:r>
          </a:p>
          <a:p>
            <a:pPr>
              <a:lnSpc>
                <a:spcPct val="80000"/>
              </a:lnSpc>
            </a:pPr>
            <a:r>
              <a:rPr lang="en-US" altLang="ja-JP" sz="2000" dirty="0">
                <a:solidFill>
                  <a:schemeClr val="accent1"/>
                </a:solidFill>
                <a:latin typeface="Consolas" panose="020B0609020204030204" pitchFamily="49" charset="0"/>
              </a:rPr>
              <a:t>i3:</a:t>
            </a:r>
            <a:r>
              <a:rPr lang="en-US" altLang="ja-JP" sz="2000" dirty="0">
                <a:solidFill>
                  <a:schemeClr val="tx1">
                    <a:lumMod val="75000"/>
                    <a:lumOff val="25000"/>
                  </a:schemeClr>
                </a:solidFill>
                <a:latin typeface="Consolas" panose="020B0609020204030204" pitchFamily="49" charset="0"/>
              </a:rPr>
              <a:t>     </a:t>
            </a:r>
            <a:r>
              <a:rPr lang="en-US" altLang="ja-JP" sz="2000" dirty="0" err="1">
                <a:solidFill>
                  <a:schemeClr val="tx1">
                    <a:lumMod val="75000"/>
                    <a:lumOff val="25000"/>
                  </a:schemeClr>
                </a:solidFill>
                <a:latin typeface="Consolas" panose="020B0609020204030204" pitchFamily="49" charset="0"/>
              </a:rPr>
              <a:t>bne</a:t>
            </a:r>
            <a:r>
              <a:rPr lang="en-US" altLang="ja-JP" sz="2000" dirty="0">
                <a:solidFill>
                  <a:schemeClr val="tx1">
                    <a:lumMod val="75000"/>
                    <a:lumOff val="25000"/>
                  </a:schemeClr>
                </a:solidFill>
                <a:latin typeface="Consolas" panose="020B0609020204030204" pitchFamily="49" charset="0"/>
              </a:rPr>
              <a:t> x1 != 10, L   </a:t>
            </a:r>
            <a:r>
              <a:rPr lang="en-US" altLang="ja-JP" sz="2000" dirty="0">
                <a:solidFill>
                  <a:schemeClr val="accent3">
                    <a:lumMod val="75000"/>
                  </a:schemeClr>
                </a:solidFill>
                <a:latin typeface="Consolas" panose="020B0609020204030204" pitchFamily="49" charset="0"/>
              </a:rPr>
              <a:t>// x1 </a:t>
            </a:r>
            <a:r>
              <a:rPr lang="ja-JP" altLang="en-US" sz="2000" dirty="0">
                <a:solidFill>
                  <a:schemeClr val="accent3">
                    <a:lumMod val="75000"/>
                  </a:schemeClr>
                </a:solidFill>
                <a:latin typeface="Consolas" panose="020B0609020204030204" pitchFamily="49" charset="0"/>
              </a:rPr>
              <a:t>が </a:t>
            </a:r>
            <a:r>
              <a:rPr lang="en-US" altLang="ja-JP" sz="2000" dirty="0">
                <a:solidFill>
                  <a:schemeClr val="accent3">
                    <a:lumMod val="75000"/>
                  </a:schemeClr>
                </a:solidFill>
                <a:latin typeface="Consolas" panose="020B0609020204030204" pitchFamily="49" charset="0"/>
              </a:rPr>
              <a:t>10 </a:t>
            </a:r>
            <a:r>
              <a:rPr lang="ja-JP" altLang="en-US" sz="2000" dirty="0">
                <a:solidFill>
                  <a:schemeClr val="accent3">
                    <a:lumMod val="75000"/>
                  </a:schemeClr>
                </a:solidFill>
                <a:latin typeface="Consolas" panose="020B0609020204030204" pitchFamily="49" charset="0"/>
              </a:rPr>
              <a:t>でなければ </a:t>
            </a:r>
            <a:r>
              <a:rPr lang="en-US" altLang="ja-JP" sz="2000" dirty="0">
                <a:solidFill>
                  <a:schemeClr val="accent3">
                    <a:lumMod val="75000"/>
                  </a:schemeClr>
                </a:solidFill>
                <a:latin typeface="Consolas" panose="020B0609020204030204" pitchFamily="49" charset="0"/>
              </a:rPr>
              <a:t>L </a:t>
            </a:r>
            <a:r>
              <a:rPr lang="ja-JP" altLang="en-US" sz="2000" dirty="0">
                <a:solidFill>
                  <a:schemeClr val="accent3">
                    <a:lumMod val="75000"/>
                  </a:schemeClr>
                </a:solidFill>
                <a:latin typeface="Consolas" panose="020B0609020204030204" pitchFamily="49" charset="0"/>
              </a:rPr>
              <a:t>に飛ぶ</a:t>
            </a:r>
            <a:endParaRPr lang="en-US" altLang="ja-JP" sz="200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792938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a:t>つに大きく分けられる</a:t>
            </a:r>
            <a:br>
              <a:rPr lang="en-US" altLang="ja-JP" dirty="0"/>
            </a:b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br>
              <a:rPr kumimoji="1" lang="en-US" altLang="ja-JP" dirty="0"/>
            </a:br>
            <a:endParaRPr kumimoji="1" lang="en-US" altLang="ja-JP" dirty="0"/>
          </a:p>
          <a:p>
            <a:pPr marL="817200" lvl="1" indent="-457200">
              <a:buFont typeface="+mj-lt"/>
              <a:buAutoNum type="arabicPeriod"/>
            </a:pPr>
            <a:r>
              <a:rPr kumimoji="1" lang="ja-JP" altLang="en-US" dirty="0"/>
              <a:t>動的分岐予測</a:t>
            </a:r>
            <a:endParaRPr kumimoji="1" lang="en-US" altLang="ja-JP"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423006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分岐予測</a:t>
            </a:r>
            <a:br>
              <a:rPr lang="en-US" altLang="ja-JP" dirty="0"/>
            </a:br>
            <a:endParaRPr lang="en-US" altLang="ja-JP" dirty="0"/>
          </a:p>
          <a:p>
            <a:pPr marL="817200" lvl="1" indent="-457200">
              <a:buFont typeface="+mj-lt"/>
              <a:buAutoNum type="arabicPeriod"/>
            </a:pPr>
            <a:r>
              <a:rPr kumimoji="1" lang="ja-JP" altLang="en-US" b="1" dirty="0"/>
              <a:t>静的分岐予測</a:t>
            </a:r>
            <a:endParaRPr kumimoji="1" lang="en-US" altLang="ja-JP" b="1" dirty="0"/>
          </a:p>
          <a:p>
            <a:pPr marL="1177200" lvl="2" indent="-457200">
              <a:buFont typeface="+mj-lt"/>
              <a:buAutoNum type="arabicPeriod"/>
            </a:pPr>
            <a:r>
              <a:rPr kumimoji="1" lang="ja-JP" altLang="en-US" dirty="0"/>
              <a:t>常に不成立と予測</a:t>
            </a:r>
            <a:endParaRPr kumimoji="1" lang="en-US" altLang="ja-JP" dirty="0"/>
          </a:p>
          <a:p>
            <a:pPr marL="1177200" lvl="2" indent="-457200">
              <a:buFont typeface="+mj-lt"/>
              <a:buAutoNum type="arabicPeriod"/>
            </a:pPr>
            <a:r>
              <a:rPr lang="ja-JP" altLang="en-US" dirty="0"/>
              <a:t>前方分岐を不成立</a:t>
            </a:r>
            <a:r>
              <a:rPr lang="en-US" altLang="ja-JP" dirty="0"/>
              <a:t>/</a:t>
            </a:r>
            <a:r>
              <a:rPr lang="ja-JP" altLang="en-US" dirty="0"/>
              <a:t>後方分岐を成立と予測</a:t>
            </a:r>
            <a:endParaRPr lang="en-US" altLang="ja-JP" dirty="0"/>
          </a:p>
          <a:p>
            <a:pPr marL="1177200" lvl="2" indent="-457200">
              <a:buFont typeface="+mj-lt"/>
              <a:buAutoNum type="arabicPeriod"/>
            </a:pPr>
            <a:r>
              <a:rPr kumimoji="1" lang="ja-JP" altLang="en-US" dirty="0"/>
              <a:t>プロファイルによる予測</a:t>
            </a:r>
            <a:br>
              <a:rPr kumimoji="1" lang="en-US" altLang="ja-JP" dirty="0"/>
            </a:b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3438820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常に不成立と予測</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今の </a:t>
            </a:r>
            <a:r>
              <a:rPr kumimoji="1" lang="en-US" altLang="ja-JP" dirty="0"/>
              <a:t>PC </a:t>
            </a:r>
            <a:r>
              <a:rPr kumimoji="1" lang="ja-JP" altLang="en-US" dirty="0"/>
              <a:t>に対し，次の </a:t>
            </a:r>
            <a:r>
              <a:rPr kumimoji="1" lang="en-US" altLang="ja-JP" dirty="0"/>
              <a:t>PC </a:t>
            </a:r>
            <a:r>
              <a:rPr kumimoji="1" lang="ja-JP" altLang="en-US" dirty="0"/>
              <a:t>を常に読む</a:t>
            </a:r>
            <a:endParaRPr kumimoji="1" lang="en-US" altLang="ja-JP" dirty="0"/>
          </a:p>
          <a:p>
            <a:r>
              <a:rPr kumimoji="1" lang="ja-JP" altLang="en-US" dirty="0"/>
              <a:t>あまり精度は良くない</a:t>
            </a:r>
            <a:endParaRPr kumimoji="1" lang="en-US" altLang="ja-JP" dirty="0"/>
          </a:p>
          <a:p>
            <a:pPr lvl="1"/>
            <a:r>
              <a:rPr kumimoji="1" lang="ja-JP" altLang="en-US" dirty="0"/>
              <a:t>統計的に，大体 </a:t>
            </a:r>
            <a:r>
              <a:rPr kumimoji="1" lang="en-US" altLang="ja-JP" dirty="0"/>
              <a:t>70% </a:t>
            </a:r>
            <a:r>
              <a:rPr kumimoji="1" lang="ja-JP" altLang="en-US" dirty="0" err="1"/>
              <a:t>ぐらいの</a:t>
            </a:r>
            <a:r>
              <a:rPr kumimoji="1" lang="ja-JP" altLang="en-US" dirty="0"/>
              <a:t>分岐命令は成立する</a:t>
            </a:r>
            <a:endParaRPr kumimoji="1" lang="en-US" altLang="ja-JP" dirty="0"/>
          </a:p>
          <a:p>
            <a:pPr lvl="1"/>
            <a:r>
              <a:rPr kumimoji="1" lang="ja-JP" altLang="en-US" dirty="0"/>
              <a:t>したがって，予測ヒット率は </a:t>
            </a:r>
            <a:r>
              <a:rPr kumimoji="1" lang="en-US" altLang="ja-JP" dirty="0"/>
              <a:t>30% </a:t>
            </a:r>
            <a:r>
              <a:rPr kumimoji="1" lang="ja-JP" altLang="en-US" dirty="0" err="1"/>
              <a:t>ぐらい</a:t>
            </a:r>
            <a:endParaRPr kumimoji="1" lang="en-US" altLang="ja-JP" dirty="0"/>
          </a:p>
          <a:p>
            <a:r>
              <a:rPr lang="ja-JP" altLang="en-US" dirty="0"/>
              <a:t>最も単純で，予測のために特に追加のハードを必要としない</a:t>
            </a:r>
            <a:endParaRPr lang="en-US" altLang="ja-JP" dirty="0"/>
          </a:p>
          <a:p>
            <a:pPr lvl="1"/>
            <a:r>
              <a:rPr lang="ja-JP" altLang="en-US" dirty="0"/>
              <a:t>古い </a:t>
            </a:r>
            <a:r>
              <a:rPr lang="en-US" altLang="ja-JP" dirty="0"/>
              <a:t>CPU </a:t>
            </a:r>
            <a:r>
              <a:rPr lang="ja-JP" altLang="en-US" dirty="0"/>
              <a:t>では実際にこれを搭載していたものも結構ある</a:t>
            </a:r>
            <a:endParaRPr kumimoji="1" lang="ja-JP" altLang="en-US" dirty="0"/>
          </a:p>
        </p:txBody>
      </p:sp>
    </p:spTree>
    <p:extLst>
      <p:ext uri="{BB962C8B-B14F-4D97-AF65-F5344CB8AC3E}">
        <p14:creationId xmlns:p14="http://schemas.microsoft.com/office/powerpoint/2010/main" val="2267091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前方分岐を不成立</a:t>
            </a:r>
            <a:r>
              <a:rPr lang="en-US" altLang="ja-JP" dirty="0"/>
              <a:t>/</a:t>
            </a:r>
            <a:r>
              <a:rPr lang="ja-JP" altLang="en-US" dirty="0"/>
              <a:t>後方分岐を成立と予測</a:t>
            </a:r>
            <a:endParaRPr kumimoji="1" lang="ja-JP" altLang="en-US" dirty="0"/>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統計的に，後方分岐は成立することが多い</a:t>
            </a:r>
            <a:endParaRPr kumimoji="1" lang="en-US" altLang="ja-JP" dirty="0"/>
          </a:p>
          <a:p>
            <a:pPr lvl="1"/>
            <a:r>
              <a:rPr kumimoji="1" lang="ja-JP" altLang="en-US" dirty="0"/>
              <a:t>ループを構成することが多く，繰り返し実行される</a:t>
            </a:r>
            <a:endParaRPr kumimoji="1" lang="en-US" altLang="ja-JP" dirty="0"/>
          </a:p>
          <a:p>
            <a:pPr lvl="1"/>
            <a:r>
              <a:rPr kumimoji="1" lang="ja-JP" altLang="en-US" dirty="0"/>
              <a:t>典型的には </a:t>
            </a:r>
            <a:r>
              <a:rPr kumimoji="1" lang="en-US" altLang="ja-JP" dirty="0"/>
              <a:t>80% </a:t>
            </a:r>
            <a:r>
              <a:rPr kumimoji="1" lang="ja-JP" altLang="en-US" dirty="0"/>
              <a:t>以上が成立</a:t>
            </a:r>
            <a:endParaRPr kumimoji="1" lang="en-US" altLang="ja-JP" dirty="0"/>
          </a:p>
          <a:p>
            <a:r>
              <a:rPr lang="ja-JP" altLang="en-US" dirty="0"/>
              <a:t>前方分岐を不成立</a:t>
            </a:r>
            <a:r>
              <a:rPr lang="en-US" altLang="ja-JP" dirty="0"/>
              <a:t>/</a:t>
            </a:r>
            <a:r>
              <a:rPr lang="ja-JP" altLang="en-US" dirty="0"/>
              <a:t>後方分岐を成立</a:t>
            </a:r>
            <a:endParaRPr lang="en-US" altLang="ja-JP" dirty="0"/>
          </a:p>
          <a:p>
            <a:pPr lvl="1"/>
            <a:r>
              <a:rPr kumimoji="1" lang="ja-JP" altLang="en-US" dirty="0"/>
              <a:t>前方分岐はコストを重視して，常に不成立と予測</a:t>
            </a:r>
            <a:endParaRPr kumimoji="1" lang="en-US" altLang="ja-JP" dirty="0"/>
          </a:p>
          <a:p>
            <a:pPr lvl="1"/>
            <a:r>
              <a:rPr kumimoji="1" lang="ja-JP" altLang="en-US" dirty="0"/>
              <a:t>後方分岐は常に成立と予測</a:t>
            </a:r>
            <a:endParaRPr kumimoji="1" lang="en-US" altLang="ja-JP" dirty="0"/>
          </a:p>
        </p:txBody>
      </p:sp>
      <p:sp>
        <p:nvSpPr>
          <p:cNvPr id="4" name="正方形/長方形 3"/>
          <p:cNvSpPr/>
          <p:nvPr/>
        </p:nvSpPr>
        <p:spPr>
          <a:xfrm>
            <a:off x="1781969" y="1358977"/>
            <a:ext cx="7254106"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10</a:t>
            </a:r>
            <a:r>
              <a:rPr lang="ja-JP" altLang="en-US" dirty="0">
                <a:solidFill>
                  <a:schemeClr val="accent3">
                    <a:lumMod val="75000"/>
                  </a:schemeClr>
                </a:solidFill>
                <a:latin typeface="Consolas" panose="020B0609020204030204" pitchFamily="49" charset="0"/>
              </a:rPr>
              <a:t>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i1: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i2: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i3:</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10,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10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8" name="円弧 7"/>
          <p:cNvSpPr/>
          <p:nvPr/>
        </p:nvSpPr>
        <p:spPr bwMode="auto">
          <a:xfrm>
            <a:off x="1421965" y="1898983"/>
            <a:ext cx="630007" cy="450005"/>
          </a:xfrm>
          <a:prstGeom prst="arc">
            <a:avLst>
              <a:gd name="adj1" fmla="val 5389243"/>
              <a:gd name="adj2" fmla="val 16517527"/>
            </a:avLst>
          </a:prstGeom>
          <a:noFill/>
          <a:ln w="25400" cap="flat" cmpd="sng" algn="ctr">
            <a:solidFill>
              <a:schemeClr val="accent5"/>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9" name="正方形/長方形 8"/>
          <p:cNvSpPr/>
          <p:nvPr/>
        </p:nvSpPr>
        <p:spPr>
          <a:xfrm>
            <a:off x="305978" y="1718981"/>
            <a:ext cx="1170013" cy="327782"/>
          </a:xfrm>
          <a:prstGeom prst="rect">
            <a:avLst/>
          </a:prstGeom>
        </p:spPr>
        <p:txBody>
          <a:bodyPr wrap="square">
            <a:spAutoFit/>
          </a:bodyPr>
          <a:lstStyle/>
          <a:p>
            <a:pPr>
              <a:lnSpc>
                <a:spcPct val="80000"/>
              </a:lnSpc>
            </a:pPr>
            <a:r>
              <a:rPr lang="ja-JP" altLang="en-US" dirty="0">
                <a:solidFill>
                  <a:schemeClr val="accent5"/>
                </a:solidFill>
                <a:latin typeface="Consolas" panose="020B0609020204030204" pitchFamily="49" charset="0"/>
              </a:rPr>
              <a:t>後方分岐</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826777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プロファイルによる予測</a:t>
            </a:r>
          </a:p>
        </p:txBody>
      </p:sp>
      <p:sp>
        <p:nvSpPr>
          <p:cNvPr id="3" name="テキスト プレースホルダー 2"/>
          <p:cNvSpPr>
            <a:spLocks noGrp="1"/>
          </p:cNvSpPr>
          <p:nvPr>
            <p:ph type="body" sz="quarter" idx="10"/>
          </p:nvPr>
        </p:nvSpPr>
        <p:spPr/>
        <p:txBody>
          <a:bodyPr/>
          <a:lstStyle/>
          <a:p>
            <a:r>
              <a:rPr kumimoji="1" lang="ja-JP" altLang="en-US" dirty="0"/>
              <a:t>予測方法</a:t>
            </a:r>
            <a:endParaRPr kumimoji="1" lang="en-US" altLang="ja-JP" dirty="0"/>
          </a:p>
          <a:p>
            <a:pPr marL="817200" lvl="1" indent="-457200">
              <a:buFont typeface="+mj-lt"/>
              <a:buAutoNum type="arabicPeriod"/>
            </a:pPr>
            <a:r>
              <a:rPr kumimoji="1" lang="ja-JP" altLang="en-US" dirty="0"/>
              <a:t>分岐方向のプロファイルをとる</a:t>
            </a:r>
            <a:endParaRPr kumimoji="1" lang="en-US" altLang="ja-JP" dirty="0"/>
          </a:p>
          <a:p>
            <a:pPr lvl="2"/>
            <a:r>
              <a:rPr kumimoji="1" lang="ja-JP" altLang="en-US" dirty="0"/>
              <a:t>事前にプログラムを実行して，静的分岐の方向の統計をとる</a:t>
            </a:r>
            <a:endParaRPr kumimoji="1" lang="en-US" altLang="ja-JP" dirty="0"/>
          </a:p>
          <a:p>
            <a:pPr lvl="2"/>
            <a:r>
              <a:rPr kumimoji="1" lang="ja-JP" altLang="en-US" dirty="0"/>
              <a:t>「このアドレスの分岐命令は，大概成立 </a:t>
            </a:r>
            <a:r>
              <a:rPr kumimoji="1" lang="en-US" altLang="ja-JP" dirty="0"/>
              <a:t>or </a:t>
            </a:r>
            <a:r>
              <a:rPr kumimoji="1" lang="ja-JP" altLang="en-US" dirty="0"/>
              <a:t>不成立」</a:t>
            </a:r>
            <a:endParaRPr kumimoji="1" lang="en-US" altLang="ja-JP" dirty="0"/>
          </a:p>
          <a:p>
            <a:pPr lvl="2"/>
            <a:endParaRPr kumimoji="1" lang="en-US" altLang="ja-JP" dirty="0"/>
          </a:p>
          <a:p>
            <a:pPr marL="817200" lvl="1" indent="-457200">
              <a:buFont typeface="+mj-lt"/>
              <a:buAutoNum type="arabicPeriod"/>
            </a:pPr>
            <a:r>
              <a:rPr kumimoji="1" lang="ja-JP" altLang="en-US" dirty="0"/>
              <a:t>プロファイル結果に基づき，命令にヒントを埋め込む</a:t>
            </a:r>
            <a:endParaRPr kumimoji="1" lang="en-US" altLang="ja-JP" dirty="0"/>
          </a:p>
          <a:p>
            <a:pPr lvl="2"/>
            <a:r>
              <a:rPr kumimoji="1" lang="ja-JP" altLang="en-US" dirty="0"/>
              <a:t>成立 </a:t>
            </a:r>
            <a:r>
              <a:rPr kumimoji="1" lang="en-US" altLang="ja-JP" dirty="0"/>
              <a:t>or </a:t>
            </a:r>
            <a:r>
              <a:rPr kumimoji="1" lang="ja-JP" altLang="en-US" dirty="0"/>
              <a:t>不成立 の傾向を命令コードに埋め込んでおく</a:t>
            </a:r>
            <a:endParaRPr kumimoji="1" lang="en-US" altLang="ja-JP" dirty="0"/>
          </a:p>
          <a:p>
            <a:pPr lvl="2"/>
            <a:r>
              <a:rPr lang="ja-JP" altLang="en-US" dirty="0"/>
              <a:t>コンパイラにより行う</a:t>
            </a:r>
            <a:endParaRPr lang="en-US" altLang="ja-JP" dirty="0"/>
          </a:p>
          <a:p>
            <a:pPr lvl="2"/>
            <a:r>
              <a:rPr kumimoji="1" lang="ja-JP" altLang="en-US" dirty="0"/>
              <a:t>命令セットのレベルで対応が必要</a:t>
            </a:r>
            <a:endParaRPr kumimoji="1" lang="en-US" altLang="ja-JP" dirty="0"/>
          </a:p>
          <a:p>
            <a:pPr lvl="2"/>
            <a:endParaRPr kumimoji="1" lang="en-US" altLang="ja-JP" dirty="0"/>
          </a:p>
          <a:p>
            <a:pPr marL="817200" lvl="1" indent="-457200">
              <a:buFont typeface="+mj-lt"/>
              <a:buAutoNum type="arabicPeriod"/>
            </a:pPr>
            <a:r>
              <a:rPr kumimoji="1" lang="en-US" altLang="ja-JP" dirty="0"/>
              <a:t>CPU </a:t>
            </a:r>
            <a:r>
              <a:rPr kumimoji="1" lang="ja-JP" altLang="en-US" dirty="0"/>
              <a:t>は命令内に埋め込まれたヒントに基づき予測</a:t>
            </a:r>
            <a:endParaRPr kumimoji="1" lang="en-US" altLang="ja-JP" dirty="0"/>
          </a:p>
        </p:txBody>
      </p:sp>
    </p:spTree>
    <p:extLst>
      <p:ext uri="{BB962C8B-B14F-4D97-AF65-F5344CB8AC3E}">
        <p14:creationId xmlns:p14="http://schemas.microsoft.com/office/powerpoint/2010/main" val="1738659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プロファイルによる予測</a:t>
            </a:r>
          </a:p>
        </p:txBody>
      </p:sp>
      <p:sp>
        <p:nvSpPr>
          <p:cNvPr id="3" name="テキスト プレースホルダー 2"/>
          <p:cNvSpPr>
            <a:spLocks noGrp="1"/>
          </p:cNvSpPr>
          <p:nvPr>
            <p:ph type="body" sz="quarter" idx="10"/>
          </p:nvPr>
        </p:nvSpPr>
        <p:spPr/>
        <p:txBody>
          <a:bodyPr/>
          <a:lstStyle/>
          <a:p>
            <a:r>
              <a:rPr kumimoji="1" lang="ja-JP" altLang="en-US" dirty="0" err="1"/>
              <a:t>そこそこ</a:t>
            </a:r>
            <a:r>
              <a:rPr kumimoji="1" lang="ja-JP" altLang="en-US" dirty="0"/>
              <a:t>の精度が出る</a:t>
            </a:r>
            <a:endParaRPr kumimoji="1" lang="en-US" altLang="ja-JP" dirty="0"/>
          </a:p>
          <a:p>
            <a:pPr lvl="1"/>
            <a:r>
              <a:rPr kumimoji="1" lang="ja-JP" altLang="en-US" dirty="0"/>
              <a:t>静的分岐命令１つ１つの傾向が反映できる</a:t>
            </a:r>
            <a:endParaRPr kumimoji="1" lang="en-US" altLang="ja-JP" dirty="0"/>
          </a:p>
          <a:p>
            <a:pPr lvl="2"/>
            <a:r>
              <a:rPr kumimoji="1" lang="ja-JP" altLang="en-US" dirty="0"/>
              <a:t>後方分岐だけど不成立が多い</a:t>
            </a:r>
            <a:r>
              <a:rPr kumimoji="1" lang="en-US" altLang="ja-JP" dirty="0"/>
              <a:t>… </a:t>
            </a:r>
            <a:r>
              <a:rPr kumimoji="1" lang="ja-JP" altLang="en-US" dirty="0"/>
              <a:t>とかに対応できる</a:t>
            </a:r>
            <a:endParaRPr kumimoji="1" lang="en-US" altLang="ja-JP" dirty="0"/>
          </a:p>
          <a:p>
            <a:pPr lvl="1"/>
            <a:r>
              <a:rPr kumimoji="1" lang="ja-JP" altLang="en-US" dirty="0"/>
              <a:t>予測精度はだいたい </a:t>
            </a:r>
            <a:r>
              <a:rPr kumimoji="1" lang="en-US" altLang="ja-JP" dirty="0"/>
              <a:t>80% </a:t>
            </a:r>
            <a:r>
              <a:rPr kumimoji="1" lang="ja-JP" altLang="en-US" dirty="0"/>
              <a:t>から </a:t>
            </a:r>
            <a:r>
              <a:rPr kumimoji="1" lang="en-US" altLang="ja-JP" dirty="0"/>
              <a:t>90% </a:t>
            </a:r>
            <a:r>
              <a:rPr kumimoji="1" lang="ja-JP" altLang="en-US" dirty="0" err="1"/>
              <a:t>ぐらい</a:t>
            </a:r>
            <a:endParaRPr kumimoji="1" lang="en-US" altLang="ja-JP" dirty="0"/>
          </a:p>
        </p:txBody>
      </p:sp>
    </p:spTree>
    <p:extLst>
      <p:ext uri="{BB962C8B-B14F-4D97-AF65-F5344CB8AC3E}">
        <p14:creationId xmlns:p14="http://schemas.microsoft.com/office/powerpoint/2010/main" val="2366442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静的分岐予測の欠点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分岐方向が毎回変わるようなものには本質的に対応できない</a:t>
            </a:r>
            <a:endParaRPr kumimoji="1" lang="en-US" altLang="ja-JP" dirty="0"/>
          </a:p>
          <a:p>
            <a:pPr lvl="1"/>
            <a:r>
              <a:rPr kumimoji="1" lang="ja-JP" altLang="en-US" dirty="0"/>
              <a:t>例：同じ静的分岐で成立と不成立が交互に起きる</a:t>
            </a:r>
            <a:endParaRPr kumimoji="1" lang="en-US" altLang="ja-JP" dirty="0"/>
          </a:p>
          <a:p>
            <a:pPr marL="457200" indent="-457200">
              <a:buFont typeface="+mj-lt"/>
              <a:buAutoNum type="arabicPeriod"/>
            </a:pPr>
            <a:r>
              <a:rPr kumimoji="1" lang="ja-JP" altLang="en-US" dirty="0"/>
              <a:t>プロファイル時と挙動が異なる場合に対応出来ない</a:t>
            </a:r>
            <a:endParaRPr kumimoji="1" lang="en-US" altLang="ja-JP" dirty="0"/>
          </a:p>
          <a:p>
            <a:pPr lvl="1"/>
            <a:r>
              <a:rPr kumimoji="1" lang="ja-JP" altLang="en-US" dirty="0"/>
              <a:t>オプションや入力に応じてプログラムの挙動が大きく場合など</a:t>
            </a:r>
            <a:endParaRPr kumimoji="1" lang="en-US" altLang="ja-JP" dirty="0"/>
          </a:p>
          <a:p>
            <a:pPr marL="457200" indent="-457200">
              <a:buFont typeface="+mj-lt"/>
              <a:buAutoNum type="arabicPeriod"/>
            </a:pPr>
            <a:r>
              <a:rPr kumimoji="1" lang="ja-JP" altLang="en-US" dirty="0">
                <a:solidFill>
                  <a:schemeClr val="accent5"/>
                </a:solidFill>
              </a:rPr>
              <a:t>意外とハードウェア・コストが安くない</a:t>
            </a:r>
            <a:endParaRPr kumimoji="1" lang="en-US" altLang="ja-JP" dirty="0">
              <a:solidFill>
                <a:schemeClr val="accent5"/>
              </a:solidFill>
            </a:endParaRPr>
          </a:p>
          <a:p>
            <a:pPr lvl="1"/>
            <a:r>
              <a:rPr kumimoji="1" lang="ja-JP" altLang="en-US" dirty="0"/>
              <a:t>方向そのものの予測にはハードは必要がない</a:t>
            </a:r>
            <a:endParaRPr kumimoji="1" lang="en-US" altLang="ja-JP" dirty="0"/>
          </a:p>
          <a:p>
            <a:pPr lvl="1"/>
            <a:r>
              <a:rPr kumimoji="1" lang="ja-JP" altLang="en-US" dirty="0"/>
              <a:t>成立すると予測する場合，</a:t>
            </a:r>
            <a:r>
              <a:rPr kumimoji="1" lang="en-US" altLang="ja-JP" dirty="0"/>
              <a:t>BTB </a:t>
            </a:r>
            <a:r>
              <a:rPr kumimoji="1" lang="ja-JP" altLang="en-US" dirty="0"/>
              <a:t>が別途いる</a:t>
            </a:r>
            <a:endParaRPr kumimoji="1" lang="en-US" altLang="ja-JP" dirty="0"/>
          </a:p>
          <a:p>
            <a:pPr lvl="2"/>
            <a:r>
              <a:rPr kumimoji="1" lang="ja-JP" altLang="en-US" dirty="0"/>
              <a:t>分岐かどうか </a:t>
            </a:r>
            <a:r>
              <a:rPr kumimoji="1" lang="en-US" altLang="ja-JP" dirty="0"/>
              <a:t>&amp; </a:t>
            </a:r>
            <a:r>
              <a:rPr kumimoji="1" lang="ja-JP" altLang="en-US" dirty="0"/>
              <a:t>先ターゲット予測は必要</a:t>
            </a:r>
            <a:endParaRPr kumimoji="1" lang="en-US" altLang="ja-JP" dirty="0"/>
          </a:p>
          <a:p>
            <a:pPr lvl="1"/>
            <a:r>
              <a:rPr kumimoji="1" lang="ja-JP" altLang="en-US" dirty="0"/>
              <a:t>「後方分岐かどうか」の予測や，</a:t>
            </a:r>
            <a:br>
              <a:rPr kumimoji="1" lang="en-US" altLang="ja-JP" dirty="0"/>
            </a:br>
            <a:r>
              <a:rPr kumimoji="1" lang="ja-JP" altLang="en-US" dirty="0"/>
              <a:t>「成立</a:t>
            </a:r>
            <a:r>
              <a:rPr kumimoji="1" lang="en-US" altLang="ja-JP" dirty="0"/>
              <a:t>/</a:t>
            </a:r>
            <a:r>
              <a:rPr kumimoji="1" lang="ja-JP" altLang="en-US" dirty="0"/>
              <a:t>不成立のヒント」の予測を行う必要がある</a:t>
            </a:r>
          </a:p>
        </p:txBody>
      </p:sp>
    </p:spTree>
    <p:extLst>
      <p:ext uri="{BB962C8B-B14F-4D97-AF65-F5344CB8AC3E}">
        <p14:creationId xmlns:p14="http://schemas.microsoft.com/office/powerpoint/2010/main" val="4204784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用語の定義（１）</a:t>
            </a:r>
          </a:p>
        </p:txBody>
      </p:sp>
      <p:sp>
        <p:nvSpPr>
          <p:cNvPr id="3" name="テキスト プレースホルダー 2"/>
          <p:cNvSpPr>
            <a:spLocks noGrp="1"/>
          </p:cNvSpPr>
          <p:nvPr>
            <p:ph type="body" sz="quarter" idx="10"/>
          </p:nvPr>
        </p:nvSpPr>
        <p:spPr/>
        <p:txBody>
          <a:bodyPr/>
          <a:lstStyle/>
          <a:p>
            <a:r>
              <a:rPr lang="ja-JP" altLang="en-US" dirty="0"/>
              <a:t>方向分岐</a:t>
            </a:r>
            <a:endParaRPr lang="en-US" altLang="ja-JP" dirty="0"/>
          </a:p>
          <a:p>
            <a:pPr lvl="1"/>
            <a:r>
              <a:rPr lang="en-US" altLang="ja-JP" dirty="0"/>
              <a:t>if </a:t>
            </a:r>
            <a:r>
              <a:rPr lang="ja-JP" altLang="en-US" dirty="0"/>
              <a:t>文のように，２方向に分岐する分岐命令</a:t>
            </a:r>
            <a:endParaRPr lang="en-US" altLang="ja-JP" dirty="0"/>
          </a:p>
          <a:p>
            <a:r>
              <a:rPr lang="ja-JP" altLang="en-US" dirty="0"/>
              <a:t>間接分岐</a:t>
            </a:r>
            <a:endParaRPr lang="en-US" altLang="ja-JP" dirty="0"/>
          </a:p>
          <a:p>
            <a:pPr lvl="1"/>
            <a:r>
              <a:rPr lang="ja-JP" altLang="en-US" dirty="0"/>
              <a:t>レジスタに格納されている値のアドレスに飛ぶ分岐命令</a:t>
            </a:r>
            <a:endParaRPr lang="en-US" altLang="ja-JP" dirty="0"/>
          </a:p>
          <a:p>
            <a:pPr lvl="1"/>
            <a:r>
              <a:rPr lang="ja-JP" altLang="en-US" dirty="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951982"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4392142"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832302"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7272462"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913821"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4353981"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796028"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7236188"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「後方分岐かどうか」</a:t>
            </a:r>
            <a:br>
              <a:rPr lang="en-US" altLang="ja-JP" dirty="0"/>
            </a:br>
            <a:r>
              <a:rPr lang="ja-JP" altLang="en-US" dirty="0"/>
              <a:t>「成立</a:t>
            </a:r>
            <a:r>
              <a:rPr lang="en-US" altLang="ja-JP" dirty="0"/>
              <a:t>/</a:t>
            </a:r>
            <a:r>
              <a:rPr lang="ja-JP" altLang="en-US" dirty="0"/>
              <a:t>不成立のヒント」の予測</a:t>
            </a:r>
            <a:endParaRPr kumimoji="1" lang="ja-JP" altLang="en-US" dirty="0"/>
          </a:p>
        </p:txBody>
      </p:sp>
      <p:sp>
        <p:nvSpPr>
          <p:cNvPr id="58" name="コンテンツ プレースホルダー 57"/>
          <p:cNvSpPr>
            <a:spLocks noGrp="1"/>
          </p:cNvSpPr>
          <p:nvPr>
            <p:ph idx="4294967295"/>
          </p:nvPr>
        </p:nvSpPr>
        <p:spPr>
          <a:xfrm>
            <a:off x="431954" y="5139019"/>
            <a:ext cx="8550095" cy="469151"/>
          </a:xfrm>
          <a:prstGeom prst="rect">
            <a:avLst/>
          </a:prstGeom>
        </p:spPr>
        <p:txBody>
          <a:bodyPr/>
          <a:lstStyle/>
          <a:p>
            <a:r>
              <a:rPr lang="ja-JP" altLang="en-US" dirty="0"/>
              <a:t>フェッチされた命令は，デコードするまでは以下がわからない</a:t>
            </a:r>
            <a:endParaRPr lang="en-US" altLang="ja-JP" dirty="0"/>
          </a:p>
          <a:p>
            <a:pPr marL="817200" lvl="1" indent="-457200">
              <a:buFont typeface="+mj-lt"/>
              <a:buAutoNum type="arabicPeriod"/>
            </a:pPr>
            <a:r>
              <a:rPr lang="ja-JP" altLang="en-US" dirty="0"/>
              <a:t>分岐命令かどうか？</a:t>
            </a:r>
            <a:endParaRPr lang="en-US" altLang="ja-JP" dirty="0"/>
          </a:p>
          <a:p>
            <a:pPr marL="817200" lvl="1" indent="-457200">
              <a:buFont typeface="+mj-lt"/>
              <a:buAutoNum type="arabicPeriod"/>
            </a:pPr>
            <a:r>
              <a:rPr lang="ja-JP" altLang="en-US" dirty="0"/>
              <a:t>分岐ターゲットはどこか？</a:t>
            </a:r>
            <a:endParaRPr lang="en-US" altLang="ja-JP" dirty="0"/>
          </a:p>
          <a:p>
            <a:r>
              <a:rPr lang="ja-JP" altLang="en-US" dirty="0"/>
              <a:t>同様に，</a:t>
            </a:r>
            <a:endParaRPr lang="en-US" altLang="ja-JP" dirty="0"/>
          </a:p>
          <a:p>
            <a:pPr lvl="1"/>
            <a:r>
              <a:rPr lang="ja-JP" altLang="en-US" dirty="0"/>
              <a:t>「後方分岐かどうか」「成立</a:t>
            </a:r>
            <a:r>
              <a:rPr lang="en-US" altLang="ja-JP" dirty="0"/>
              <a:t>/</a:t>
            </a:r>
            <a:r>
              <a:rPr lang="ja-JP" altLang="en-US" dirty="0"/>
              <a:t>不成立のヒント」もわからない</a:t>
            </a:r>
            <a:endParaRPr lang="en-US" altLang="ja-JP" dirty="0"/>
          </a:p>
        </p:txBody>
      </p:sp>
      <p:cxnSp>
        <p:nvCxnSpPr>
          <p:cNvPr id="67" name="直線矢印コネクタ 66"/>
          <p:cNvCxnSpPr/>
          <p:nvPr/>
        </p:nvCxnSpPr>
        <p:spPr bwMode="auto">
          <a:xfrm>
            <a:off x="2951982"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4842003"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1601966" y="2168986"/>
            <a:ext cx="1350015" cy="1710019"/>
          </a:xfrm>
          <a:prstGeom prst="rect">
            <a:avLst/>
          </a:prstGeom>
          <a:solidFill>
            <a:schemeClr val="bg1"/>
          </a:solidFill>
          <a:ln w="12700">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tx1">
                    <a:lumMod val="75000"/>
                    <a:lumOff val="25000"/>
                  </a:schemeClr>
                </a:solidFill>
                <a:latin typeface="Arial Narrow" panose="020B0606020202030204" pitchFamily="34" charset="0"/>
              </a:rPr>
              <a:t>  </a:t>
            </a:r>
            <a:r>
              <a:rPr lang="en-US" altLang="ja-JP" dirty="0" err="1">
                <a:solidFill>
                  <a:schemeClr val="accent5"/>
                </a:solidFill>
                <a:latin typeface="Arial Narrow" panose="020B0606020202030204" pitchFamily="34" charset="0"/>
              </a:rPr>
              <a:t>bne</a:t>
            </a:r>
            <a:r>
              <a:rPr lang="en-US" altLang="ja-JP" dirty="0">
                <a:solidFill>
                  <a:schemeClr val="accent5"/>
                </a:solidFill>
                <a:latin typeface="Arial Narrow" panose="020B0606020202030204" pitchFamily="34" charset="0"/>
              </a:rPr>
              <a:t> </a:t>
            </a:r>
            <a:r>
              <a:rPr lang="en-US" altLang="ja-JP" dirty="0">
                <a:solidFill>
                  <a:schemeClr val="tx1">
                    <a:lumMod val="75000"/>
                    <a:lumOff val="25000"/>
                  </a:schemeClr>
                </a:solidFill>
                <a:latin typeface="Arial Narrow" panose="020B0606020202030204" pitchFamily="34" charset="0"/>
              </a:rPr>
              <a:t>+ </a:t>
            </a:r>
            <a:r>
              <a:rPr lang="en-US" altLang="ja-JP" b="1" dirty="0">
                <a:solidFill>
                  <a:schemeClr val="accent5"/>
                </a:solidFill>
                <a:latin typeface="Arial Narrow" panose="020B0606020202030204" pitchFamily="34" charset="0"/>
              </a:rPr>
              <a:t>hint</a:t>
            </a:r>
          </a:p>
          <a:p>
            <a:pPr>
              <a:lnSpc>
                <a:spcPct val="80000"/>
              </a:lnSpc>
            </a:pPr>
            <a:r>
              <a:rPr lang="en-US" altLang="ja-JP" dirty="0">
                <a:solidFill>
                  <a:schemeClr val="tx1">
                    <a:lumMod val="75000"/>
                    <a:lumOff val="25000"/>
                  </a:schemeClr>
                </a:solidFill>
                <a:latin typeface="Arial Narrow" panose="020B0606020202030204" pitchFamily="34" charset="0"/>
              </a:rPr>
              <a:t>  add ...</a:t>
            </a:r>
          </a:p>
          <a:p>
            <a:pPr>
              <a:lnSpc>
                <a:spcPct val="80000"/>
              </a:lnSpc>
            </a:pPr>
            <a:r>
              <a:rPr lang="en-US" altLang="ja-JP" dirty="0">
                <a:solidFill>
                  <a:schemeClr val="tx1">
                    <a:lumMod val="75000"/>
                    <a:lumOff val="25000"/>
                  </a:schemeClr>
                </a:solidFill>
                <a:latin typeface="Arial Narrow" panose="020B0606020202030204" pitchFamily="34" charset="0"/>
              </a:rPr>
              <a:t>  ...</a:t>
            </a:r>
          </a:p>
          <a:p>
            <a:pPr>
              <a:lnSpc>
                <a:spcPct val="80000"/>
              </a:lnSpc>
            </a:pPr>
            <a:r>
              <a:rPr lang="en-US" altLang="ja-JP" b="1" dirty="0">
                <a:solidFill>
                  <a:schemeClr val="accent5"/>
                </a:solidFill>
                <a:latin typeface="Arial Narrow" panose="020B0606020202030204" pitchFamily="34" charset="0"/>
              </a:rPr>
              <a:t>L</a:t>
            </a:r>
            <a:r>
              <a:rPr lang="en-US" altLang="ja-JP" dirty="0">
                <a:solidFill>
                  <a:schemeClr val="tx1">
                    <a:lumMod val="75000"/>
                    <a:lumOff val="25000"/>
                  </a:schemeClr>
                </a:solidFill>
                <a:latin typeface="Arial Narrow" panose="020B0606020202030204" pitchFamily="34" charset="0"/>
              </a:rPr>
              <a:t>:</a:t>
            </a:r>
          </a:p>
          <a:p>
            <a:pPr>
              <a:lnSpc>
                <a:spcPct val="80000"/>
              </a:lnSpc>
            </a:pPr>
            <a:r>
              <a:rPr lang="en-US" altLang="ja-JP" dirty="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97" name="正方形/長方形 96"/>
          <p:cNvSpPr/>
          <p:nvPr/>
        </p:nvSpPr>
        <p:spPr bwMode="auto">
          <a:xfrm>
            <a:off x="1871970"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3401987"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27" name="角丸四角形 26"/>
          <p:cNvSpPr/>
          <p:nvPr/>
        </p:nvSpPr>
        <p:spPr bwMode="auto">
          <a:xfrm>
            <a:off x="6282019"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9" name="角丸四角形 28"/>
          <p:cNvSpPr/>
          <p:nvPr/>
        </p:nvSpPr>
        <p:spPr bwMode="auto">
          <a:xfrm>
            <a:off x="7722035"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8" name="角丸四角形吹き出し 27"/>
          <p:cNvSpPr/>
          <p:nvPr/>
        </p:nvSpPr>
        <p:spPr bwMode="auto">
          <a:xfrm>
            <a:off x="3581989" y="1358977"/>
            <a:ext cx="2880032" cy="630008"/>
          </a:xfrm>
          <a:prstGeom prst="wedgeRoundRectCallout">
            <a:avLst>
              <a:gd name="adj1" fmla="val -50527"/>
              <a:gd name="adj2" fmla="val 100108"/>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65000"/>
                    <a:lumOff val="35000"/>
                  </a:schemeClr>
                </a:solidFill>
                <a:latin typeface="Arial Narrow" panose="020B0606020202030204" pitchFamily="34" charset="0"/>
              </a:rPr>
              <a:t>いやその，ここではまだ</a:t>
            </a:r>
            <a:endParaRPr kumimoji="1" lang="en-US" altLang="ja-JP" sz="1600" dirty="0">
              <a:solidFill>
                <a:schemeClr val="tx1">
                  <a:lumMod val="65000"/>
                  <a:lumOff val="35000"/>
                </a:schemeClr>
              </a:solidFill>
              <a:latin typeface="Arial Narrow" panose="020B0606020202030204" pitchFamily="34" charset="0"/>
            </a:endParaRPr>
          </a:p>
          <a:p>
            <a:r>
              <a:rPr kumimoji="1" lang="ja-JP" altLang="en-US" sz="1600" dirty="0">
                <a:solidFill>
                  <a:schemeClr val="tx1">
                    <a:lumMod val="65000"/>
                    <a:lumOff val="35000"/>
                  </a:schemeClr>
                </a:solidFill>
                <a:latin typeface="Arial Narrow" panose="020B0606020202030204" pitchFamily="34" charset="0"/>
              </a:rPr>
              <a:t>中身</a:t>
            </a:r>
            <a:r>
              <a:rPr kumimoji="1" lang="ja-JP" altLang="en-US" sz="1600" dirty="0" err="1">
                <a:solidFill>
                  <a:schemeClr val="tx1">
                    <a:lumMod val="65000"/>
                    <a:lumOff val="35000"/>
                  </a:schemeClr>
                </a:solidFill>
                <a:latin typeface="Arial Narrow" panose="020B0606020202030204" pitchFamily="34" charset="0"/>
              </a:rPr>
              <a:t>わ</a:t>
            </a:r>
            <a:r>
              <a:rPr kumimoji="1" lang="ja-JP" altLang="en-US" sz="1600" dirty="0">
                <a:solidFill>
                  <a:schemeClr val="tx1">
                    <a:lumMod val="65000"/>
                    <a:lumOff val="35000"/>
                  </a:schemeClr>
                </a:solidFill>
                <a:latin typeface="Arial Narrow" panose="020B0606020202030204" pitchFamily="34" charset="0"/>
              </a:rPr>
              <a:t>からないんすけど･･･</a:t>
            </a:r>
            <a:endParaRPr kumimoji="1" lang="en-US" altLang="ja-JP" sz="1600" dirty="0">
              <a:solidFill>
                <a:schemeClr val="tx1">
                  <a:lumMod val="65000"/>
                  <a:lumOff val="35000"/>
                </a:schemeClr>
              </a:solidFill>
              <a:latin typeface="Arial Narrow" panose="020B0606020202030204" pitchFamily="34" charset="0"/>
            </a:endParaRPr>
          </a:p>
        </p:txBody>
      </p:sp>
      <p:sp>
        <p:nvSpPr>
          <p:cNvPr id="30" name="正方形/長方形 29"/>
          <p:cNvSpPr/>
          <p:nvPr/>
        </p:nvSpPr>
        <p:spPr>
          <a:xfrm>
            <a:off x="71950" y="1718981"/>
            <a:ext cx="1620018" cy="1384995"/>
          </a:xfrm>
          <a:prstGeom prst="rect">
            <a:avLst/>
          </a:prstGeom>
        </p:spPr>
        <p:txBody>
          <a:bodyPr wrap="square">
            <a:spAutoFit/>
          </a:bodyPr>
          <a:lstStyle/>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31" name="角丸四角形吹き出し 30"/>
          <p:cNvSpPr/>
          <p:nvPr/>
        </p:nvSpPr>
        <p:spPr bwMode="auto">
          <a:xfrm>
            <a:off x="1151962" y="998973"/>
            <a:ext cx="234002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ヒントをうめておいたので</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これでヨシ！</a:t>
            </a:r>
          </a:p>
        </p:txBody>
      </p:sp>
    </p:spTree>
    <p:extLst>
      <p:ext uri="{BB962C8B-B14F-4D97-AF65-F5344CB8AC3E}">
        <p14:creationId xmlns:p14="http://schemas.microsoft.com/office/powerpoint/2010/main" val="3349661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別途ハードウェアが必要</a:t>
            </a:r>
          </a:p>
        </p:txBody>
      </p:sp>
      <p:sp>
        <p:nvSpPr>
          <p:cNvPr id="3" name="テキスト プレースホルダー 2"/>
          <p:cNvSpPr>
            <a:spLocks noGrp="1"/>
          </p:cNvSpPr>
          <p:nvPr>
            <p:ph type="body" sz="quarter" idx="10"/>
          </p:nvPr>
        </p:nvSpPr>
        <p:spPr/>
        <p:txBody>
          <a:bodyPr/>
          <a:lstStyle/>
          <a:p>
            <a:r>
              <a:rPr lang="ja-JP" altLang="en-US" dirty="0"/>
              <a:t>「後方分岐かどうか」「成立</a:t>
            </a:r>
            <a:r>
              <a:rPr lang="en-US" altLang="ja-JP" dirty="0"/>
              <a:t>/</a:t>
            </a:r>
            <a:r>
              <a:rPr lang="ja-JP" altLang="en-US" dirty="0"/>
              <a:t>不成立のヒント」もわからない</a:t>
            </a:r>
            <a:endParaRPr lang="en-US" altLang="ja-JP" dirty="0"/>
          </a:p>
          <a:p>
            <a:pPr lvl="1"/>
            <a:r>
              <a:rPr lang="ja-JP" altLang="en-US" dirty="0"/>
              <a:t>方向そのものを直接は予測しない</a:t>
            </a:r>
            <a:endParaRPr lang="en-US" altLang="ja-JP" dirty="0"/>
          </a:p>
          <a:p>
            <a:pPr lvl="1"/>
            <a:r>
              <a:rPr lang="ja-JP" altLang="en-US" dirty="0"/>
              <a:t>しかし，かわりに「後方分岐かどうか」等を予測する必要がある</a:t>
            </a:r>
            <a:endParaRPr lang="en-US" altLang="ja-JP" dirty="0"/>
          </a:p>
          <a:p>
            <a:r>
              <a:rPr lang="ja-JP" altLang="en-US" dirty="0"/>
              <a:t>別途それらを表に学習する？</a:t>
            </a:r>
            <a:endParaRPr lang="en-US" altLang="ja-JP" dirty="0"/>
          </a:p>
          <a:p>
            <a:pPr lvl="1"/>
            <a:r>
              <a:rPr lang="ja-JP" altLang="en-US" dirty="0"/>
              <a:t>後述の動的分岐予測とあまりかわらない機構が必要</a:t>
            </a:r>
            <a:endParaRPr kumimoji="1" lang="ja-JP" altLang="en-US" dirty="0"/>
          </a:p>
        </p:txBody>
      </p:sp>
    </p:spTree>
    <p:extLst>
      <p:ext uri="{BB962C8B-B14F-4D97-AF65-F5344CB8AC3E}">
        <p14:creationId xmlns:p14="http://schemas.microsoft.com/office/powerpoint/2010/main" val="3401244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静的分岐予測のまとめ</a:t>
            </a:r>
          </a:p>
        </p:txBody>
      </p:sp>
      <p:sp>
        <p:nvSpPr>
          <p:cNvPr id="3" name="テキスト プレースホルダー 2"/>
          <p:cNvSpPr>
            <a:spLocks noGrp="1"/>
          </p:cNvSpPr>
          <p:nvPr>
            <p:ph type="body" sz="quarter" idx="10"/>
          </p:nvPr>
        </p:nvSpPr>
        <p:spPr/>
        <p:txBody>
          <a:bodyPr/>
          <a:lstStyle/>
          <a:p>
            <a:r>
              <a:rPr lang="ja-JP" altLang="en-US" dirty="0"/>
              <a:t>静的な命令に対してあらかじめ予測</a:t>
            </a:r>
            <a:endParaRPr lang="en-US" altLang="ja-JP" dirty="0"/>
          </a:p>
          <a:p>
            <a:r>
              <a:rPr lang="ja-JP" altLang="en-US" dirty="0"/>
              <a:t>基本的に，今の </a:t>
            </a:r>
            <a:r>
              <a:rPr lang="en-US" altLang="ja-JP" dirty="0"/>
              <a:t>CPU </a:t>
            </a:r>
            <a:r>
              <a:rPr lang="ja-JP" altLang="en-US" dirty="0"/>
              <a:t>では使われていない</a:t>
            </a:r>
            <a:endParaRPr lang="en-US" altLang="ja-JP" dirty="0"/>
          </a:p>
          <a:p>
            <a:pPr lvl="1"/>
            <a:r>
              <a:rPr lang="ja-JP" altLang="en-US" dirty="0"/>
              <a:t>予測精度の上限に限界がある</a:t>
            </a:r>
            <a:endParaRPr lang="en-US" altLang="ja-JP" dirty="0"/>
          </a:p>
          <a:p>
            <a:pPr lvl="1"/>
            <a:r>
              <a:rPr kumimoji="1" lang="ja-JP" altLang="en-US" dirty="0"/>
              <a:t>意外とハードウェア・コストが安くない</a:t>
            </a:r>
            <a:endParaRPr kumimoji="1" lang="en-US" altLang="ja-JP" dirty="0"/>
          </a:p>
        </p:txBody>
      </p:sp>
    </p:spTree>
    <p:extLst>
      <p:ext uri="{BB962C8B-B14F-4D97-AF65-F5344CB8AC3E}">
        <p14:creationId xmlns:p14="http://schemas.microsoft.com/office/powerpoint/2010/main" val="1388090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a:t>つに大きく分けられる</a:t>
            </a:r>
            <a:br>
              <a:rPr lang="en-US" altLang="ja-JP" dirty="0"/>
            </a:b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br>
              <a:rPr kumimoji="1" lang="en-US" altLang="ja-JP" dirty="0"/>
            </a:br>
            <a:endParaRPr kumimoji="1" lang="en-US" altLang="ja-JP" dirty="0"/>
          </a:p>
          <a:p>
            <a:pPr marL="817200" lvl="1" indent="-457200">
              <a:buFont typeface="+mj-lt"/>
              <a:buAutoNum type="arabicPeriod"/>
            </a:pPr>
            <a:r>
              <a:rPr kumimoji="1" lang="ja-JP" altLang="en-US" b="1" dirty="0"/>
              <a:t>動的分岐予測</a:t>
            </a:r>
            <a:endParaRPr kumimoji="1" lang="en-US" altLang="ja-JP" b="1"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3094399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動的分岐予測</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さまざまな予測手法を紹介</a:t>
            </a:r>
            <a:endParaRPr lang="en-US" altLang="ja-JP" dirty="0"/>
          </a:p>
          <a:p>
            <a:pPr marL="817200" lvl="1" indent="-457200">
              <a:buFont typeface="+mj-lt"/>
              <a:buAutoNum type="arabicPeriod"/>
            </a:pPr>
            <a:r>
              <a:rPr lang="en-US" altLang="ja-JP" dirty="0"/>
              <a:t>n </a:t>
            </a:r>
            <a:r>
              <a:rPr lang="ja-JP" altLang="en-US" dirty="0"/>
              <a:t>ビット・カウンタ</a:t>
            </a:r>
            <a:endParaRPr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lang="en-US" altLang="ja-JP" dirty="0"/>
              <a:t>2</a:t>
            </a:r>
            <a:r>
              <a:rPr lang="ja-JP" altLang="en-US" dirty="0"/>
              <a:t>ビット・カウンタ予測器</a:t>
            </a:r>
            <a:endParaRPr lang="en-US" altLang="ja-JP" dirty="0"/>
          </a:p>
          <a:p>
            <a:pPr marL="817200" lvl="1" indent="-457200">
              <a:buFont typeface="+mj-lt"/>
              <a:buAutoNum type="arabicPeriod"/>
            </a:pPr>
            <a:r>
              <a:rPr lang="ja-JP" altLang="en-US" dirty="0"/>
              <a:t>履歴を用いたもの</a:t>
            </a:r>
            <a:endParaRPr lang="en-US" altLang="ja-JP" dirty="0"/>
          </a:p>
          <a:p>
            <a:pPr marL="1177200" lvl="2" indent="-457200">
              <a:buFont typeface="+mj-lt"/>
              <a:buAutoNum type="arabicPeriod"/>
            </a:pPr>
            <a:r>
              <a:rPr lang="ja-JP" altLang="en-US" dirty="0"/>
              <a:t>ローカル履歴予測器</a:t>
            </a:r>
            <a:endParaRPr lang="en-US" altLang="ja-JP" dirty="0"/>
          </a:p>
          <a:p>
            <a:pPr marL="1177200" lvl="2" indent="-457200">
              <a:buFont typeface="+mj-lt"/>
              <a:buAutoNum type="arabicPeriod"/>
            </a:pPr>
            <a:r>
              <a:rPr lang="ja-JP" altLang="en-US" dirty="0"/>
              <a:t>グローバル履歴予測器</a:t>
            </a:r>
            <a:endParaRPr lang="en-US" altLang="ja-JP" dirty="0"/>
          </a:p>
          <a:p>
            <a:pPr marL="1177200" lvl="2" indent="-457200">
              <a:buFont typeface="+mj-lt"/>
              <a:buAutoNum type="arabicPeriod"/>
            </a:pPr>
            <a:r>
              <a:rPr lang="ja-JP" altLang="en-US" dirty="0"/>
              <a:t>より高度な予測器</a:t>
            </a:r>
            <a:endParaRPr lang="en-US" altLang="ja-JP" dirty="0"/>
          </a:p>
          <a:p>
            <a:r>
              <a:rPr kumimoji="1" lang="ja-JP" altLang="en-US" dirty="0"/>
              <a:t>下に行くほど先進的</a:t>
            </a:r>
            <a:endParaRPr kumimoji="1" lang="en-US" altLang="ja-JP" dirty="0"/>
          </a:p>
          <a:p>
            <a:pPr lvl="1"/>
            <a:r>
              <a:rPr kumimoji="1" lang="ja-JP" altLang="en-US" dirty="0"/>
              <a:t>それぞれ上にあるものを下敷きとしているので，順に説明</a:t>
            </a:r>
          </a:p>
        </p:txBody>
      </p:sp>
    </p:spTree>
    <p:extLst>
      <p:ext uri="{BB962C8B-B14F-4D97-AF65-F5344CB8AC3E}">
        <p14:creationId xmlns:p14="http://schemas.microsoft.com/office/powerpoint/2010/main" val="89301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701957" y="5139019"/>
                <a:ext cx="8280092" cy="719701"/>
              </a:xfrm>
            </p:spPr>
            <p:txBody>
              <a:bodyPr/>
              <a:lstStyle/>
              <a:p>
                <a:r>
                  <a:rPr kumimoji="1" lang="ja-JP" altLang="en-US" dirty="0"/>
                  <a:t>構成：</a:t>
                </a:r>
                <a:endParaRPr kumimoji="1" lang="en-US" altLang="ja-JP" dirty="0"/>
              </a:p>
              <a:p>
                <a:pPr lvl="1"/>
                <a:r>
                  <a:rPr lang="en-US" altLang="ja-JP" dirty="0"/>
                  <a:t>PC </a:t>
                </a:r>
                <a:r>
                  <a:rPr lang="ja-JP" altLang="en-US" dirty="0"/>
                  <a:t>の下位 </a:t>
                </a:r>
                <a:r>
                  <a:rPr lang="en-US" altLang="ja-JP" dirty="0"/>
                  <a:t>n </a:t>
                </a:r>
                <a:r>
                  <a:rPr lang="ja-JP" altLang="en-US" dirty="0"/>
                  <a:t>ビットをインデクスとしてアクセス</a:t>
                </a:r>
                <a:endParaRPr lang="en-US" altLang="ja-JP" dirty="0"/>
              </a:p>
              <a:p>
                <a:pPr lvl="2"/>
                <a:r>
                  <a:rPr lang="ja-JP" altLang="en-US" dirty="0"/>
                  <a:t>エントリ数は </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a:rPr lang="en-US" altLang="ja-JP" i="1" dirty="0">
                            <a:solidFill>
                              <a:schemeClr val="accent5"/>
                            </a:solidFill>
                            <a:latin typeface="Cambria Math" panose="02040503050406030204" pitchFamily="18" charset="0"/>
                          </a:rPr>
                          <m:t>2</m:t>
                        </m:r>
                      </m:e>
                      <m:sup>
                        <m:r>
                          <a:rPr lang="en-US" altLang="ja-JP" i="1" dirty="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 </a:t>
                </a:r>
                <a:r>
                  <a:rPr lang="ja-JP" altLang="en-US" dirty="0">
                    <a:latin typeface="Arial Narrow" panose="020B0606020202030204" pitchFamily="34" charset="0"/>
                  </a:rPr>
                  <a:t>エントリ</a:t>
                </a:r>
                <a:endParaRPr lang="en-US" altLang="ja-JP" dirty="0"/>
              </a:p>
              <a:p>
                <a:pPr lvl="1"/>
                <a:r>
                  <a:rPr kumimoji="1" lang="ja-JP" altLang="en-US" dirty="0"/>
                  <a:t>各エントリは１ビットの</a:t>
                </a:r>
                <a:r>
                  <a:rPr kumimoji="1" lang="ja-JP" altLang="en-US" dirty="0">
                    <a:solidFill>
                      <a:schemeClr val="accent5"/>
                    </a:solidFill>
                  </a:rPr>
                  <a:t>飽和型カウンタ</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701957" y="5139019"/>
                <a:ext cx="8280092" cy="719701"/>
              </a:xfrm>
              <a:blipFill rotWithShape="0">
                <a:blip r:embed="rId2"/>
                <a:stretch>
                  <a:fillRect l="-663" t="-68644" b="-86441"/>
                </a:stretch>
              </a:blipFill>
            </p:spPr>
            <p:txBody>
              <a:bodyPr/>
              <a:lstStyle/>
              <a:p>
                <a:r>
                  <a:rPr lang="ja-JP" altLang="en-US">
                    <a:noFill/>
                  </a:rPr>
                  <a:t> </a:t>
                </a:r>
              </a:p>
            </p:txBody>
          </p:sp>
        </mc:Fallback>
      </mc:AlternateContent>
      <p:sp>
        <p:nvSpPr>
          <p:cNvPr id="5"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6"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4"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8"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9"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0"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3" name="正方形/長方形 12"/>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3" name="正方形/長方形 22"/>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8" name="正方形/長方形 27"/>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28" name="正方形/長方形 27"/>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3"/>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32"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34" name="直線コネクタ 33"/>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35" name="正方形/長方形 34"/>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36" name="正方形/長方形 35"/>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38" name="直線矢印コネクタ 37"/>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1"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Tree>
    <p:extLst>
      <p:ext uri="{BB962C8B-B14F-4D97-AF65-F5344CB8AC3E}">
        <p14:creationId xmlns:p14="http://schemas.microsoft.com/office/powerpoint/2010/main" val="1747919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419011"/>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1</m:t>
                    </m:r>
                  </m:oMath>
                </a14:m>
                <a:r>
                  <a:rPr kumimoji="1" lang="en-US" altLang="ja-JP" dirty="0"/>
                  <a:t> </a:t>
                </a:r>
                <a:r>
                  <a:rPr kumimoji="1" lang="ja-JP" altLang="en-US" dirty="0"/>
                  <a:t>を超えたら</a:t>
                </a:r>
                <a14:m>
                  <m:oMath xmlns:m="http://schemas.openxmlformats.org/officeDocument/2006/math">
                    <m:r>
                      <a:rPr kumimoji="1" lang="en-US" altLang="ja-JP" i="1" dirty="0" smtClean="0">
                        <a:latin typeface="Cambria Math" panose="02040503050406030204" pitchFamily="18" charset="0"/>
                      </a:rPr>
                      <m:t>1</m:t>
                    </m:r>
                  </m:oMath>
                </a14:m>
                <a:r>
                  <a:rPr kumimoji="1" lang="ja-JP" altLang="en-US" dirty="0" err="1"/>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を下回ったら</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419011"/>
                <a:ext cx="8280092" cy="1439709"/>
              </a:xfrm>
              <a:blipFill rotWithShape="0">
                <a:blip r:embed="rId2"/>
                <a:stretch>
                  <a:fillRect l="-662" t="-35169" b="-44068"/>
                </a:stretch>
              </a:blipFill>
            </p:spPr>
            <p:txBody>
              <a:bodyPr/>
              <a:lstStyle/>
              <a:p>
                <a:r>
                  <a:rPr lang="ja-JP" altLang="en-US">
                    <a:noFill/>
                  </a:rPr>
                  <a:t> </a:t>
                </a:r>
              </a:p>
            </p:txBody>
          </p:sp>
        </mc:Fallback>
      </mc:AlternateContent>
      <p:sp>
        <p:nvSpPr>
          <p:cNvPr id="4" name="円/楕円 3"/>
          <p:cNvSpPr/>
          <p:nvPr/>
        </p:nvSpPr>
        <p:spPr bwMode="auto">
          <a:xfrm>
            <a:off x="2501977"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成立と予測</a:t>
            </a:r>
          </a:p>
        </p:txBody>
      </p:sp>
      <p:sp>
        <p:nvSpPr>
          <p:cNvPr id="5" name="円/楕円 4"/>
          <p:cNvSpPr/>
          <p:nvPr/>
        </p:nvSpPr>
        <p:spPr bwMode="auto">
          <a:xfrm>
            <a:off x="4662001"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3941993"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2951982"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511200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a:t>
            </a:r>
            <a:endParaRPr lang="ja-JP" altLang="en-US" sz="2800" b="1" dirty="0">
              <a:solidFill>
                <a:schemeClr val="accent6"/>
              </a:solidFill>
              <a:latin typeface="Arial Narrow" panose="020B0606020202030204" pitchFamily="34" charset="0"/>
            </a:endParaRPr>
          </a:p>
        </p:txBody>
      </p:sp>
      <p:sp>
        <p:nvSpPr>
          <p:cNvPr id="12" name="円弧 11"/>
          <p:cNvSpPr/>
          <p:nvPr/>
        </p:nvSpPr>
        <p:spPr bwMode="auto">
          <a:xfrm flipH="1" flipV="1">
            <a:off x="1511966"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3" name="円弧 12"/>
          <p:cNvSpPr/>
          <p:nvPr/>
        </p:nvSpPr>
        <p:spPr bwMode="auto">
          <a:xfrm>
            <a:off x="6012016"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4" name="正方形/長方形 13"/>
          <p:cNvSpPr/>
          <p:nvPr/>
        </p:nvSpPr>
        <p:spPr bwMode="auto">
          <a:xfrm>
            <a:off x="7542033"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791958"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44592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ビット・カウンタ予測器の意味</a:t>
            </a:r>
          </a:p>
        </p:txBody>
      </p:sp>
      <p:sp>
        <p:nvSpPr>
          <p:cNvPr id="3" name="テキスト プレースホルダー 2"/>
          <p:cNvSpPr>
            <a:spLocks noGrp="1"/>
          </p:cNvSpPr>
          <p:nvPr>
            <p:ph type="body" sz="quarter" idx="10"/>
          </p:nvPr>
        </p:nvSpPr>
        <p:spPr/>
        <p:txBody>
          <a:bodyPr/>
          <a:lstStyle/>
          <a:p>
            <a:r>
              <a:rPr kumimoji="1" lang="ja-JP" altLang="en-US" dirty="0"/>
              <a:t>動作：</a:t>
            </a:r>
            <a:r>
              <a:rPr lang="ja-JP" altLang="en-US" dirty="0"/>
              <a:t>静的分岐 の </a:t>
            </a:r>
            <a:r>
              <a:rPr kumimoji="1" lang="en-US" altLang="ja-JP" dirty="0"/>
              <a:t>PC </a:t>
            </a:r>
            <a:r>
              <a:rPr kumimoji="1" lang="ja-JP" altLang="en-US" dirty="0"/>
              <a:t>ごとに，前回の動的分岐の結果を再現</a:t>
            </a:r>
            <a:endParaRPr kumimoji="1" lang="en-US" altLang="ja-JP" dirty="0"/>
          </a:p>
          <a:p>
            <a:pPr lvl="1"/>
            <a:r>
              <a:rPr lang="ja-JP" altLang="en-US" dirty="0"/>
              <a:t>分岐が成立 　→ カウンタが１に → 次回は成立と予測</a:t>
            </a:r>
            <a:endParaRPr lang="en-US" altLang="ja-JP" dirty="0"/>
          </a:p>
          <a:p>
            <a:pPr lvl="1"/>
            <a:r>
              <a:rPr lang="ja-JP" altLang="en-US" dirty="0"/>
              <a:t>分岐が不成立 → カウンタが０に → 次回は不成立と予測</a:t>
            </a:r>
            <a:endParaRPr lang="en-US" altLang="ja-JP" dirty="0"/>
          </a:p>
        </p:txBody>
      </p:sp>
    </p:spTree>
    <p:extLst>
      <p:ext uri="{BB962C8B-B14F-4D97-AF65-F5344CB8AC3E}">
        <p14:creationId xmlns:p14="http://schemas.microsoft.com/office/powerpoint/2010/main" val="1175176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ビット・カウンタ予測器の利点</a:t>
            </a:r>
          </a:p>
        </p:txBody>
      </p:sp>
      <p:sp>
        <p:nvSpPr>
          <p:cNvPr id="3" name="テキスト プレースホルダー 2"/>
          <p:cNvSpPr>
            <a:spLocks noGrp="1"/>
          </p:cNvSpPr>
          <p:nvPr>
            <p:ph type="body" sz="quarter" idx="10"/>
          </p:nvPr>
        </p:nvSpPr>
        <p:spPr/>
        <p:txBody>
          <a:bodyPr/>
          <a:lstStyle/>
          <a:p>
            <a:r>
              <a:rPr lang="ja-JP" altLang="en-US" dirty="0"/>
              <a:t>静的な分岐命令の分岐方向に偏りがある場合に有効に働く</a:t>
            </a:r>
            <a:endParaRPr lang="en-US" altLang="ja-JP" dirty="0"/>
          </a:p>
          <a:p>
            <a:pPr lvl="1"/>
            <a:r>
              <a:rPr lang="ja-JP" altLang="en-US" dirty="0"/>
              <a:t>例：ソースコード～行目の </a:t>
            </a:r>
            <a:r>
              <a:rPr lang="en-US" altLang="ja-JP" dirty="0"/>
              <a:t>if </a:t>
            </a:r>
            <a:r>
              <a:rPr lang="ja-JP" altLang="en-US" dirty="0"/>
              <a:t>は大体こっちに行く</a:t>
            </a:r>
            <a:endParaRPr lang="en-US" altLang="ja-JP" dirty="0"/>
          </a:p>
          <a:p>
            <a:r>
              <a:rPr lang="ja-JP" altLang="en-US" dirty="0"/>
              <a:t>静的分岐予測では対応不能な場合にも対応出来る</a:t>
            </a:r>
            <a:endParaRPr lang="en-US" altLang="ja-JP" dirty="0"/>
          </a:p>
          <a:p>
            <a:pPr lvl="1"/>
            <a:r>
              <a:rPr lang="ja-JP" altLang="en-US" dirty="0"/>
              <a:t>偏りはあっても，コンパイル時には決定できない場合</a:t>
            </a:r>
            <a:endParaRPr lang="en-US" altLang="ja-JP" dirty="0"/>
          </a:p>
          <a:p>
            <a:pPr lvl="1"/>
            <a:r>
              <a:rPr lang="ja-JP" altLang="en-US" dirty="0"/>
              <a:t>例：コマンドライン・オプションによる分岐</a:t>
            </a:r>
            <a:endParaRPr lang="en-US" altLang="ja-JP" dirty="0"/>
          </a:p>
          <a:p>
            <a:pPr lvl="2"/>
            <a:r>
              <a:rPr lang="en-US" altLang="ja-JP" dirty="0"/>
              <a:t>-</a:t>
            </a:r>
            <a:r>
              <a:rPr lang="en-US" altLang="ja-JP" dirty="0" err="1"/>
              <a:t>hoge</a:t>
            </a:r>
            <a:r>
              <a:rPr lang="en-US" altLang="ja-JP" dirty="0"/>
              <a:t> </a:t>
            </a:r>
            <a:r>
              <a:rPr lang="ja-JP" altLang="en-US" dirty="0"/>
              <a:t>の時はこの分岐は常に不成立</a:t>
            </a:r>
            <a:endParaRPr lang="en-US" altLang="ja-JP" dirty="0"/>
          </a:p>
          <a:p>
            <a:pPr lvl="2"/>
            <a:r>
              <a:rPr lang="en-US" altLang="ja-JP" dirty="0"/>
              <a:t>-</a:t>
            </a:r>
            <a:r>
              <a:rPr lang="en-US" altLang="ja-JP" dirty="0" err="1"/>
              <a:t>fuga</a:t>
            </a:r>
            <a:r>
              <a:rPr lang="en-US" altLang="ja-JP" dirty="0"/>
              <a:t> </a:t>
            </a:r>
            <a:r>
              <a:rPr lang="ja-JP" altLang="en-US" dirty="0"/>
              <a:t>の時は常に成立</a:t>
            </a:r>
          </a:p>
        </p:txBody>
      </p:sp>
    </p:spTree>
    <p:extLst>
      <p:ext uri="{BB962C8B-B14F-4D97-AF65-F5344CB8AC3E}">
        <p14:creationId xmlns:p14="http://schemas.microsoft.com/office/powerpoint/2010/main" val="3344825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エントリの競合</a:t>
            </a:r>
          </a:p>
        </p:txBody>
      </p:sp>
      <p:sp>
        <p:nvSpPr>
          <p:cNvPr id="3" name="テキスト プレースホルダー 2"/>
          <p:cNvSpPr>
            <a:spLocks noGrp="1"/>
          </p:cNvSpPr>
          <p:nvPr>
            <p:ph type="body" sz="quarter" idx="10"/>
          </p:nvPr>
        </p:nvSpPr>
        <p:spPr>
          <a:xfrm>
            <a:off x="341953" y="5229020"/>
            <a:ext cx="8550095" cy="1079705"/>
          </a:xfrm>
        </p:spPr>
        <p:txBody>
          <a:bodyPr/>
          <a:lstStyle/>
          <a:p>
            <a:r>
              <a:rPr kumimoji="1" lang="ja-JP" altLang="en-US" dirty="0"/>
              <a:t>エントリの競合</a:t>
            </a:r>
            <a:endParaRPr kumimoji="1" lang="en-US" altLang="ja-JP" dirty="0"/>
          </a:p>
          <a:p>
            <a:pPr lvl="1"/>
            <a:r>
              <a:rPr kumimoji="1" lang="ja-JP" altLang="en-US" dirty="0"/>
              <a:t>下位ビットがかぶると，異なるアドレスの分岐が</a:t>
            </a:r>
            <a:br>
              <a:rPr kumimoji="1" lang="en-US" altLang="ja-JP" dirty="0"/>
            </a:br>
            <a:r>
              <a:rPr kumimoji="1" lang="ja-JP" altLang="en-US" dirty="0"/>
              <a:t>同じエントリを使ってしまう</a:t>
            </a:r>
            <a:endParaRPr kumimoji="1" lang="en-US" altLang="ja-JP" dirty="0"/>
          </a:p>
          <a:p>
            <a:pPr lvl="1"/>
            <a:r>
              <a:rPr kumimoji="1" lang="ja-JP" altLang="en-US" dirty="0"/>
              <a:t>偏りが逆方向だと，予測精度を落とす</a:t>
            </a:r>
            <a:endParaRPr kumimoji="1" lang="en-US" altLang="ja-JP" dirty="0"/>
          </a:p>
          <a:p>
            <a:pPr lvl="1"/>
            <a:r>
              <a:rPr kumimoji="1" lang="ja-JP" altLang="en-US" dirty="0"/>
              <a:t>エントリ数を増やす事で解消可能</a:t>
            </a:r>
          </a:p>
        </p:txBody>
      </p:sp>
      <p:sp>
        <p:nvSpPr>
          <p:cNvPr id="4"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0x4000</a:t>
            </a:r>
            <a:endParaRPr lang="ja-JP" altLang="en-US" b="1" dirty="0">
              <a:solidFill>
                <a:schemeClr val="accent6"/>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16" name="正方形/長方形 15"/>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16" name="正方形/長方形 15"/>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2"/>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17"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05197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3"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
        <p:nvSpPr>
          <p:cNvPr id="24" name="Rectangle 89"/>
          <p:cNvSpPr>
            <a:spLocks noChangeArrowheads="1"/>
          </p:cNvSpPr>
          <p:nvPr/>
        </p:nvSpPr>
        <p:spPr bwMode="auto">
          <a:xfrm>
            <a:off x="1692121" y="4149008"/>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0x8000</a:t>
            </a:r>
            <a:endParaRPr lang="ja-JP" altLang="en-US" b="1" dirty="0">
              <a:solidFill>
                <a:schemeClr val="accent6"/>
              </a:solidFill>
              <a:latin typeface="MeiryoKe_PGothic" pitchFamily="50" charset="-128"/>
              <a:ea typeface="MeiryoKe_PGothic" pitchFamily="50" charset="-128"/>
            </a:endParaRPr>
          </a:p>
        </p:txBody>
      </p:sp>
      <p:sp>
        <p:nvSpPr>
          <p:cNvPr id="25" name="Rectangle 13"/>
          <p:cNvSpPr>
            <a:spLocks noChangeArrowheads="1"/>
          </p:cNvSpPr>
          <p:nvPr/>
        </p:nvSpPr>
        <p:spPr bwMode="auto">
          <a:xfrm>
            <a:off x="3131984" y="4149008"/>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6" name="Freeform 10"/>
          <p:cNvSpPr>
            <a:spLocks/>
          </p:cNvSpPr>
          <p:nvPr/>
        </p:nvSpPr>
        <p:spPr bwMode="auto">
          <a:xfrm rot="16200000" flipH="1" flipV="1">
            <a:off x="3896992" y="2753992"/>
            <a:ext cx="90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7" name="直線コネクタ 26"/>
          <p:cNvCxnSpPr/>
          <p:nvPr/>
        </p:nvCxnSpPr>
        <p:spPr bwMode="auto">
          <a:xfrm>
            <a:off x="3131984" y="4059007"/>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8" name="Rectangle 128"/>
          <p:cNvSpPr>
            <a:spLocks noChangeArrowheads="1"/>
          </p:cNvSpPr>
          <p:nvPr/>
        </p:nvSpPr>
        <p:spPr bwMode="auto">
          <a:xfrm>
            <a:off x="1691968" y="3789004"/>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Tree>
    <p:extLst>
      <p:ext uri="{BB962C8B-B14F-4D97-AF65-F5344CB8AC3E}">
        <p14:creationId xmlns:p14="http://schemas.microsoft.com/office/powerpoint/2010/main" val="3513459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用語の定義（２）</a:t>
            </a:r>
          </a:p>
        </p:txBody>
      </p:sp>
      <p:sp>
        <p:nvSpPr>
          <p:cNvPr id="3" name="テキスト プレースホルダー 2"/>
          <p:cNvSpPr>
            <a:spLocks noGrp="1"/>
          </p:cNvSpPr>
          <p:nvPr>
            <p:ph type="body" sz="quarter" idx="10"/>
          </p:nvPr>
        </p:nvSpPr>
        <p:spPr/>
        <p:txBody>
          <a:bodyPr/>
          <a:lstStyle/>
          <a:p>
            <a:r>
              <a:rPr kumimoji="1" lang="ja-JP" altLang="en-US" dirty="0"/>
              <a:t>分岐の成立</a:t>
            </a:r>
            <a:r>
              <a:rPr kumimoji="1" lang="en-US" altLang="ja-JP" dirty="0"/>
              <a:t>/</a:t>
            </a:r>
            <a:r>
              <a:rPr kumimoji="1" lang="ja-JP" altLang="en-US" dirty="0"/>
              <a:t>不成立</a:t>
            </a:r>
            <a:endParaRPr kumimoji="1" lang="en-US" altLang="ja-JP" dirty="0"/>
          </a:p>
          <a:p>
            <a:pPr lvl="1"/>
            <a:r>
              <a:rPr kumimoji="1" lang="ja-JP" altLang="en-US" dirty="0"/>
              <a:t>条件が成立（</a:t>
            </a:r>
            <a:r>
              <a:rPr kumimoji="1" lang="en-US" altLang="ja-JP" dirty="0"/>
              <a:t>taken</a:t>
            </a:r>
            <a:r>
              <a:rPr kumimoji="1" lang="ja-JP" altLang="en-US" dirty="0"/>
              <a:t>）：　　指定されたアドレスへジャンプ</a:t>
            </a:r>
            <a:endParaRPr kumimoji="1" lang="en-US" altLang="ja-JP" dirty="0"/>
          </a:p>
          <a:p>
            <a:pPr lvl="1"/>
            <a:r>
              <a:rPr kumimoji="1" lang="ja-JP" altLang="en-US" dirty="0"/>
              <a:t>条件が不成立（</a:t>
            </a:r>
            <a:r>
              <a:rPr kumimoji="1" lang="en-US" altLang="ja-JP" dirty="0"/>
              <a:t>untaken</a:t>
            </a:r>
            <a:r>
              <a:rPr kumimoji="1" lang="ja-JP" altLang="en-US" dirty="0"/>
              <a:t>）：次の命令（</a:t>
            </a:r>
            <a:r>
              <a:rPr kumimoji="1" lang="en-US" altLang="ja-JP" dirty="0"/>
              <a:t>PC+</a:t>
            </a:r>
            <a:r>
              <a:rPr kumimoji="1" lang="ja-JP" altLang="en-US" dirty="0"/>
              <a:t>４）に移る</a:t>
            </a:r>
            <a:endParaRPr kumimoji="1" lang="en-US" altLang="ja-JP" dirty="0"/>
          </a:p>
          <a:p>
            <a:r>
              <a:rPr lang="ja-JP" altLang="en-US" dirty="0"/>
              <a:t>例：</a:t>
            </a:r>
            <a:r>
              <a:rPr lang="en-US" altLang="ja-JP" dirty="0" err="1"/>
              <a:t>bne</a:t>
            </a:r>
            <a:r>
              <a:rPr lang="en-US" altLang="ja-JP" dirty="0"/>
              <a:t> x1, x2, TARGET</a:t>
            </a:r>
          </a:p>
          <a:p>
            <a:pPr lvl="1"/>
            <a:r>
              <a:rPr lang="ja-JP" altLang="en-US" dirty="0"/>
              <a:t>成立：　</a:t>
            </a:r>
            <a:r>
              <a:rPr lang="en-US" altLang="ja-JP" dirty="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の値が同じ場合は，次の </a:t>
            </a:r>
            <a:r>
              <a:rPr lang="en-US" altLang="ja-JP" dirty="0"/>
              <a:t>PC </a:t>
            </a:r>
            <a:r>
              <a:rPr lang="ja-JP" altLang="en-US" dirty="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solidFill>
                  <a:schemeClr val="accent5"/>
                </a:solidFill>
              </a:rPr>
              <a:t>2</a:t>
            </a:r>
            <a:r>
              <a:rPr kumimoji="1" lang="ja-JP" altLang="en-US" dirty="0">
                <a:solidFill>
                  <a:schemeClr val="accent5"/>
                </a:solidFill>
              </a:rPr>
              <a:t>ビット・カウンタ</a:t>
            </a:r>
            <a:r>
              <a:rPr lang="ja-JP" altLang="en-US" dirty="0">
                <a:solidFill>
                  <a:schemeClr val="accent5"/>
                </a:solidFill>
              </a:rPr>
              <a:t>予測器</a:t>
            </a:r>
            <a:endParaRPr lang="en-US" altLang="ja-JP" dirty="0">
              <a:solidFill>
                <a:schemeClr val="accent5"/>
              </a:solidFill>
            </a:endParaRPr>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t>より高度な予測器</a:t>
            </a:r>
            <a:endParaRPr kumimoji="1" lang="en-US" altLang="ja-JP" dirty="0"/>
          </a:p>
        </p:txBody>
      </p:sp>
    </p:spTree>
    <p:extLst>
      <p:ext uri="{BB962C8B-B14F-4D97-AF65-F5344CB8AC3E}">
        <p14:creationId xmlns:p14="http://schemas.microsoft.com/office/powerpoint/2010/main" val="60212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ビット・カウンタ予測器の問題点：無駄な遷移</a:t>
            </a:r>
          </a:p>
        </p:txBody>
      </p:sp>
      <p:sp>
        <p:nvSpPr>
          <p:cNvPr id="3" name="テキスト プレースホルダー 2"/>
          <p:cNvSpPr>
            <a:spLocks noGrp="1"/>
          </p:cNvSpPr>
          <p:nvPr>
            <p:ph type="body" sz="quarter" idx="10"/>
          </p:nvPr>
        </p:nvSpPr>
        <p:spPr/>
        <p:txBody>
          <a:bodyPr/>
          <a:lstStyle/>
          <a:p>
            <a:r>
              <a:rPr kumimoji="1" lang="ja-JP" altLang="en-US" dirty="0"/>
              <a:t>偏りがある場合に，無駄な状態遷移を起こす</a:t>
            </a:r>
            <a:endParaRPr kumimoji="1" lang="en-US" altLang="ja-JP" dirty="0"/>
          </a:p>
          <a:p>
            <a:pPr lvl="1"/>
            <a:r>
              <a:rPr kumimoji="1" lang="ja-JP" altLang="en-US" dirty="0"/>
              <a:t>たまに偏りと逆の方向に行った時に，戻ってくる時も必ず外す</a:t>
            </a:r>
            <a:endParaRPr kumimoji="1" lang="en-US" altLang="ja-JP" dirty="0"/>
          </a:p>
          <a:p>
            <a:pPr lvl="1"/>
            <a:r>
              <a:rPr kumimoji="1" lang="ja-JP" altLang="en-US" dirty="0"/>
              <a:t>静的分岐予測で正しく偏りが拾えている場合，これは起きない</a:t>
            </a:r>
            <a:endParaRPr kumimoji="1" lang="en-US" altLang="ja-JP" dirty="0"/>
          </a:p>
          <a:p>
            <a:r>
              <a:rPr kumimoji="1" lang="ja-JP" altLang="en-US" dirty="0"/>
              <a:t>例：　成立：</a:t>
            </a:r>
            <a:r>
              <a:rPr kumimoji="1" lang="en-US" altLang="ja-JP" dirty="0"/>
              <a:t>T</a:t>
            </a:r>
            <a:r>
              <a:rPr kumimoji="1" lang="ja-JP" altLang="en-US" dirty="0" err="1"/>
              <a:t>，</a:t>
            </a:r>
            <a:r>
              <a:rPr kumimoji="1" lang="ja-JP" altLang="en-US" dirty="0"/>
              <a:t>不成立：</a:t>
            </a:r>
            <a:r>
              <a:rPr kumimoji="1" lang="en-US" altLang="ja-JP" dirty="0"/>
              <a:t>F </a:t>
            </a:r>
            <a:r>
              <a:rPr kumimoji="1" lang="ja-JP" altLang="en-US" dirty="0"/>
              <a:t>とした場合，</a:t>
            </a:r>
            <a:endParaRPr kumimoji="1" lang="en-US" altLang="ja-JP" dirty="0"/>
          </a:p>
          <a:p>
            <a:pPr lvl="1"/>
            <a:r>
              <a:rPr kumimoji="1" lang="ja-JP" altLang="en-US" dirty="0">
                <a:latin typeface="Consolas" panose="020B0609020204030204" pitchFamily="49" charset="0"/>
              </a:rPr>
              <a:t>カウンタ　：</a:t>
            </a:r>
            <a:r>
              <a:rPr kumimoji="1" lang="en-US" altLang="ja-JP" dirty="0">
                <a:latin typeface="Consolas" panose="020B0609020204030204" pitchFamily="49" charset="0"/>
              </a:rPr>
              <a:t>1 1 1 </a:t>
            </a:r>
            <a:r>
              <a:rPr kumimoji="1" lang="en-US" altLang="ja-JP" b="1" dirty="0">
                <a:solidFill>
                  <a:schemeClr val="accent5"/>
                </a:solidFill>
                <a:latin typeface="Consolas" panose="020B0609020204030204" pitchFamily="49" charset="0"/>
              </a:rPr>
              <a:t>1 0</a:t>
            </a:r>
            <a:r>
              <a:rPr kumimoji="1" lang="en-US" altLang="ja-JP" dirty="0">
                <a:solidFill>
                  <a:schemeClr val="accent5"/>
                </a:solidFill>
                <a:latin typeface="Consolas" panose="020B0609020204030204" pitchFamily="49" charset="0"/>
              </a:rPr>
              <a:t> </a:t>
            </a:r>
            <a:r>
              <a:rPr kumimoji="1" lang="en-US" altLang="ja-JP" dirty="0">
                <a:latin typeface="Consolas" panose="020B0609020204030204" pitchFamily="49" charset="0"/>
              </a:rPr>
              <a:t>1 1 1 1 </a:t>
            </a:r>
            <a:r>
              <a:rPr kumimoji="1" lang="en-US" altLang="ja-JP" b="1" dirty="0">
                <a:solidFill>
                  <a:schemeClr val="accent5"/>
                </a:solidFill>
                <a:latin typeface="Consolas" panose="020B0609020204030204" pitchFamily="49" charset="0"/>
              </a:rPr>
              <a:t>1 0</a:t>
            </a:r>
            <a:r>
              <a:rPr kumimoji="1" lang="en-US" altLang="ja-JP" dirty="0">
                <a:solidFill>
                  <a:schemeClr val="accent5"/>
                </a:solidFill>
                <a:latin typeface="Consolas" panose="020B0609020204030204" pitchFamily="49" charset="0"/>
              </a:rPr>
              <a:t> </a:t>
            </a:r>
            <a:r>
              <a:rPr kumimoji="1" lang="en-US" altLang="ja-JP" dirty="0">
                <a:latin typeface="Consolas" panose="020B0609020204030204" pitchFamily="49" charset="0"/>
              </a:rPr>
              <a:t>1 1 1 1</a:t>
            </a:r>
          </a:p>
          <a:p>
            <a:pPr lvl="1"/>
            <a:r>
              <a:rPr kumimoji="1" lang="ja-JP" altLang="en-US" dirty="0">
                <a:latin typeface="Consolas" panose="020B0609020204030204" pitchFamily="49" charset="0"/>
              </a:rPr>
              <a:t>予測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b="1" dirty="0" err="1">
                <a:solidFill>
                  <a:schemeClr val="accent5"/>
                </a:solidFill>
                <a:latin typeface="Consolas" panose="020B0609020204030204" pitchFamily="49" charset="0"/>
              </a:rPr>
              <a:t>T</a:t>
            </a:r>
            <a:r>
              <a:rPr lang="en-US" altLang="ja-JP" b="1" dirty="0">
                <a:solidFill>
                  <a:schemeClr val="accent5"/>
                </a:solidFill>
                <a:latin typeface="Consolas" panose="020B0609020204030204" pitchFamily="49" charset="0"/>
              </a:rPr>
              <a:t> F</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b="1" dirty="0" err="1">
                <a:solidFill>
                  <a:schemeClr val="accent5"/>
                </a:solidFill>
                <a:latin typeface="Consolas" panose="020B0609020204030204" pitchFamily="49" charset="0"/>
              </a:rPr>
              <a:t>T</a:t>
            </a:r>
            <a:r>
              <a:rPr lang="en-US" altLang="ja-JP" b="1" dirty="0">
                <a:solidFill>
                  <a:schemeClr val="accent5"/>
                </a:solidFill>
                <a:latin typeface="Consolas" panose="020B0609020204030204" pitchFamily="49" charset="0"/>
              </a:rPr>
              <a:t> F</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b="1" dirty="0">
                <a:solidFill>
                  <a:schemeClr val="accent6"/>
                </a:solidFill>
                <a:latin typeface="Consolas" panose="020B0609020204030204" pitchFamily="49" charset="0"/>
              </a:rPr>
              <a:t>F</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T</a:t>
            </a:r>
            <a:r>
              <a:rPr lang="en-US" altLang="ja-JP" dirty="0">
                <a:solidFill>
                  <a:schemeClr val="accent5"/>
                </a:solidFill>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b="1" dirty="0">
                <a:solidFill>
                  <a:schemeClr val="accent6"/>
                </a:solidFill>
                <a:latin typeface="Consolas" panose="020B0609020204030204" pitchFamily="49" charset="0"/>
              </a:rPr>
              <a:t>F</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T</a:t>
            </a:r>
            <a:r>
              <a:rPr lang="en-US" altLang="ja-JP" dirty="0">
                <a:solidFill>
                  <a:schemeClr val="accent5"/>
                </a:solidFill>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t>（不成立は２回だが，予測は４回はずしている</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991580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en-US" altLang="ja-JP" dirty="0"/>
              <a:t>1</a:t>
            </a:r>
            <a:r>
              <a:rPr lang="ja-JP" altLang="en-US" dirty="0"/>
              <a:t>ビット・カウンタ予測器のカウンタを２ビットにする</a:t>
            </a:r>
            <a:endParaRPr lang="en-US" altLang="ja-JP" dirty="0"/>
          </a:p>
          <a:p>
            <a:pPr lvl="1"/>
            <a:r>
              <a:rPr kumimoji="1" lang="ja-JP" altLang="en-US" dirty="0"/>
              <a:t>１回反対方向に行っても，次回も元の方向を予測することができる</a:t>
            </a:r>
          </a:p>
        </p:txBody>
      </p:sp>
    </p:spTree>
    <p:extLst>
      <p:ext uri="{BB962C8B-B14F-4D97-AF65-F5344CB8AC3E}">
        <p14:creationId xmlns:p14="http://schemas.microsoft.com/office/powerpoint/2010/main" val="2769707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689014"/>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r>
                  <a:rPr kumimoji="1" lang="en-US" altLang="ja-JP" dirty="0"/>
                  <a:t>11(2</a:t>
                </a:r>
                <a:r>
                  <a:rPr kumimoji="1" lang="ja-JP" altLang="en-US" dirty="0"/>
                  <a:t>進</a:t>
                </a:r>
                <a:r>
                  <a:rPr kumimoji="1" lang="en-US" altLang="ja-JP" dirty="0"/>
                  <a:t>)</a:t>
                </a:r>
                <a:r>
                  <a:rPr kumimoji="1" lang="ja-JP" altLang="en-US" dirty="0"/>
                  <a:t>を超えたら</a:t>
                </a:r>
                <a:r>
                  <a:rPr kumimoji="1" lang="en-US" altLang="ja-JP" dirty="0"/>
                  <a:t>11</a:t>
                </a:r>
                <a:r>
                  <a:rPr kumimoji="1" lang="ja-JP" altLang="en-US" dirty="0"/>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 を下回ったら </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689014"/>
                <a:ext cx="8280092" cy="1439709"/>
              </a:xfrm>
              <a:blipFill rotWithShape="0">
                <a:blip r:embed="rId2"/>
                <a:stretch>
                  <a:fillRect l="-662" t="-35169" b="-44492"/>
                </a:stretch>
              </a:blipFill>
            </p:spPr>
            <p:txBody>
              <a:bodyPr/>
              <a:lstStyle/>
              <a:p>
                <a:r>
                  <a:rPr lang="ja-JP" altLang="en-US">
                    <a:noFill/>
                  </a:rPr>
                  <a:t> </a:t>
                </a:r>
              </a:p>
            </p:txBody>
          </p:sp>
        </mc:Fallback>
      </mc:AlternateContent>
      <p:sp>
        <p:nvSpPr>
          <p:cNvPr id="4" name="円/楕円 3"/>
          <p:cNvSpPr/>
          <p:nvPr/>
        </p:nvSpPr>
        <p:spPr bwMode="auto">
          <a:xfrm>
            <a:off x="2681979"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4031994"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313198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10</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484200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01</a:t>
            </a:r>
            <a:endParaRPr lang="ja-JP" altLang="en-US" sz="2800" b="1" dirty="0">
              <a:solidFill>
                <a:schemeClr val="accent6"/>
              </a:solidFill>
              <a:latin typeface="Arial Narrow" panose="020B0606020202030204" pitchFamily="34" charset="0"/>
            </a:endParaRPr>
          </a:p>
        </p:txBody>
      </p:sp>
      <p:sp>
        <p:nvSpPr>
          <p:cNvPr id="13" name="円弧 12"/>
          <p:cNvSpPr/>
          <p:nvPr/>
        </p:nvSpPr>
        <p:spPr bwMode="auto">
          <a:xfrm>
            <a:off x="7272030"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6" name="円/楕円 15"/>
          <p:cNvSpPr/>
          <p:nvPr/>
        </p:nvSpPr>
        <p:spPr bwMode="auto">
          <a:xfrm>
            <a:off x="1241963"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18" name="円弧 17"/>
          <p:cNvSpPr/>
          <p:nvPr/>
        </p:nvSpPr>
        <p:spPr bwMode="auto">
          <a:xfrm flipH="1" flipV="1">
            <a:off x="251952"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9" name="正方形/長方形 18"/>
          <p:cNvSpPr/>
          <p:nvPr/>
        </p:nvSpPr>
        <p:spPr bwMode="auto">
          <a:xfrm>
            <a:off x="1691968"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11</a:t>
            </a:r>
            <a:endParaRPr lang="ja-JP" altLang="en-US" sz="2800" b="1" dirty="0">
              <a:solidFill>
                <a:schemeClr val="accent5"/>
              </a:solidFill>
              <a:latin typeface="Arial Narrow" panose="020B0606020202030204" pitchFamily="34" charset="0"/>
            </a:endParaRPr>
          </a:p>
        </p:txBody>
      </p:sp>
      <p:sp>
        <p:nvSpPr>
          <p:cNvPr id="20" name="円/楕円 19"/>
          <p:cNvSpPr/>
          <p:nvPr/>
        </p:nvSpPr>
        <p:spPr bwMode="auto">
          <a:xfrm>
            <a:off x="5922015"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21" name="円弧 20"/>
          <p:cNvSpPr/>
          <p:nvPr/>
        </p:nvSpPr>
        <p:spPr bwMode="auto">
          <a:xfrm>
            <a:off x="5292008"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2" name="円弧 21"/>
          <p:cNvSpPr/>
          <p:nvPr/>
        </p:nvSpPr>
        <p:spPr bwMode="auto">
          <a:xfrm flipH="1" flipV="1">
            <a:off x="5292008"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3" name="正方形/長方形 22"/>
          <p:cNvSpPr/>
          <p:nvPr/>
        </p:nvSpPr>
        <p:spPr bwMode="auto">
          <a:xfrm>
            <a:off x="556201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4" name="正方形/長方形 23"/>
          <p:cNvSpPr/>
          <p:nvPr/>
        </p:nvSpPr>
        <p:spPr bwMode="auto">
          <a:xfrm>
            <a:off x="5562011"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5" name="正方形/長方形 24"/>
          <p:cNvSpPr/>
          <p:nvPr/>
        </p:nvSpPr>
        <p:spPr bwMode="auto">
          <a:xfrm>
            <a:off x="637202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00</a:t>
            </a:r>
            <a:endParaRPr lang="ja-JP" altLang="en-US" sz="2800" b="1" dirty="0">
              <a:solidFill>
                <a:schemeClr val="accent6"/>
              </a:solidFill>
              <a:latin typeface="Arial Narrow" panose="020B0606020202030204" pitchFamily="34" charset="0"/>
            </a:endParaRPr>
          </a:p>
        </p:txBody>
      </p:sp>
      <p:sp>
        <p:nvSpPr>
          <p:cNvPr id="26" name="円弧 25"/>
          <p:cNvSpPr/>
          <p:nvPr/>
        </p:nvSpPr>
        <p:spPr bwMode="auto">
          <a:xfrm flipH="1" flipV="1">
            <a:off x="2141973"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7" name="正方形/長方形 26"/>
          <p:cNvSpPr/>
          <p:nvPr/>
        </p:nvSpPr>
        <p:spPr bwMode="auto">
          <a:xfrm>
            <a:off x="2501977"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8" name="円/楕円 27"/>
          <p:cNvSpPr/>
          <p:nvPr/>
        </p:nvSpPr>
        <p:spPr bwMode="auto">
          <a:xfrm>
            <a:off x="4391998"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29" name="円弧 28"/>
          <p:cNvSpPr/>
          <p:nvPr/>
        </p:nvSpPr>
        <p:spPr bwMode="auto">
          <a:xfrm>
            <a:off x="2141973"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30" name="正方形/長方形 29"/>
          <p:cNvSpPr/>
          <p:nvPr/>
        </p:nvSpPr>
        <p:spPr bwMode="auto">
          <a:xfrm>
            <a:off x="2501977"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11956" y="360900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5420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192747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２ビット・カウンタ予測器の動作</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カウンタが </a:t>
            </a:r>
            <a:r>
              <a:rPr lang="en-US" altLang="ja-JP" dirty="0"/>
              <a:t>2 </a:t>
            </a:r>
            <a:r>
              <a:rPr lang="ja-JP" altLang="en-US" dirty="0"/>
              <a:t>以上なら成立と予測，そうでなければ不成立と予測</a:t>
            </a:r>
            <a:endParaRPr lang="en-US" altLang="ja-JP" dirty="0"/>
          </a:p>
          <a:p>
            <a:r>
              <a:rPr lang="ja-JP" altLang="en-US" dirty="0"/>
              <a:t>例：　成立：</a:t>
            </a:r>
            <a:r>
              <a:rPr lang="en-US" altLang="ja-JP" dirty="0"/>
              <a:t>T</a:t>
            </a:r>
            <a:r>
              <a:rPr lang="ja-JP" altLang="en-US" dirty="0" err="1"/>
              <a:t>，</a:t>
            </a:r>
            <a:r>
              <a:rPr lang="ja-JP" altLang="en-US" dirty="0"/>
              <a:t>不成立：</a:t>
            </a:r>
            <a:r>
              <a:rPr lang="en-US" altLang="ja-JP" dirty="0"/>
              <a:t>F </a:t>
            </a:r>
            <a:r>
              <a:rPr lang="ja-JP" altLang="en-US" dirty="0"/>
              <a:t>とした場合，</a:t>
            </a:r>
            <a:endParaRPr lang="en-US" altLang="ja-JP" dirty="0"/>
          </a:p>
          <a:p>
            <a:pPr lvl="1"/>
            <a:r>
              <a:rPr lang="ja-JP" altLang="en-US" dirty="0">
                <a:latin typeface="Consolas" panose="020B0609020204030204" pitchFamily="49" charset="0"/>
              </a:rPr>
              <a:t>カウンタ</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11 11 11 </a:t>
            </a:r>
            <a:r>
              <a:rPr lang="en-US" altLang="ja-JP" dirty="0">
                <a:solidFill>
                  <a:schemeClr val="accent5"/>
                </a:solidFill>
                <a:latin typeface="Consolas" panose="020B0609020204030204" pitchFamily="49" charset="0"/>
              </a:rPr>
              <a:t>10</a:t>
            </a:r>
            <a:r>
              <a:rPr lang="en-US" altLang="ja-JP" dirty="0">
                <a:latin typeface="Consolas" panose="020B0609020204030204" pitchFamily="49" charset="0"/>
              </a:rPr>
              <a:t> 11 11 11</a:t>
            </a:r>
          </a:p>
          <a:p>
            <a:pPr marL="360000" lvl="1" indent="0">
              <a:buNone/>
            </a:pPr>
            <a:r>
              <a:rPr lang="ja-JP" altLang="en-US" dirty="0">
                <a:latin typeface="Consolas" panose="020B0609020204030204" pitchFamily="49" charset="0"/>
              </a:rPr>
              <a:t>　（</a:t>
            </a:r>
            <a:r>
              <a:rPr lang="en-US" altLang="ja-JP" dirty="0">
                <a:latin typeface="Consolas" panose="020B0609020204030204" pitchFamily="49" charset="0"/>
              </a:rPr>
              <a:t>10</a:t>
            </a:r>
            <a:r>
              <a:rPr lang="ja-JP" altLang="en-US" dirty="0">
                <a:latin typeface="Consolas" panose="020B0609020204030204" pitchFamily="49" charset="0"/>
              </a:rPr>
              <a:t>進表記</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3  3  3  </a:t>
            </a:r>
            <a:r>
              <a:rPr lang="en-US" altLang="ja-JP" dirty="0">
                <a:solidFill>
                  <a:schemeClr val="accent5"/>
                </a:solidFill>
                <a:latin typeface="Consolas" panose="020B0609020204030204" pitchFamily="49" charset="0"/>
              </a:rPr>
              <a:t>2</a:t>
            </a:r>
            <a:r>
              <a:rPr lang="en-US" altLang="ja-JP" dirty="0">
                <a:latin typeface="Consolas" panose="020B0609020204030204" pitchFamily="49" charset="0"/>
              </a:rPr>
              <a:t>  3  3  3</a:t>
            </a:r>
          </a:p>
          <a:p>
            <a:pPr lvl="1"/>
            <a:r>
              <a:rPr lang="ja-JP" altLang="en-US" dirty="0">
                <a:latin typeface="Consolas" panose="020B0609020204030204" pitchFamily="49" charset="0"/>
              </a:rPr>
              <a:t>予測　　</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b="1" dirty="0">
                <a:solidFill>
                  <a:schemeClr val="accent2"/>
                </a:solidFill>
                <a:latin typeface="Consolas" panose="020B0609020204030204" pitchFamily="49" charset="0"/>
              </a:rPr>
              <a:t>F</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T</a:t>
            </a:r>
            <a:r>
              <a:rPr lang="en-US" altLang="ja-JP" dirty="0">
                <a:solidFill>
                  <a:schemeClr val="accent5"/>
                </a:solidFill>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endParaRPr lang="en-US" altLang="ja-JP" dirty="0"/>
          </a:p>
          <a:p>
            <a:pPr lvl="1"/>
            <a:r>
              <a:rPr lang="ja-JP" altLang="en-US" dirty="0"/>
              <a:t>不成立は１回であり，予測ミスも１回</a:t>
            </a:r>
            <a:endParaRPr lang="ja-JP" altLang="en-US" dirty="0">
              <a:latin typeface="Consolas" panose="020B0609020204030204" pitchFamily="49" charset="0"/>
            </a:endParaRPr>
          </a:p>
          <a:p>
            <a:pPr lvl="1"/>
            <a:endParaRPr kumimoji="1" lang="ja-JP" altLang="en-US" dirty="0"/>
          </a:p>
        </p:txBody>
      </p:sp>
    </p:spTree>
    <p:extLst>
      <p:ext uri="{BB962C8B-B14F-4D97-AF65-F5344CB8AC3E}">
        <p14:creationId xmlns:p14="http://schemas.microsoft.com/office/powerpoint/2010/main" val="341451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予測精度とカウンタの幅</a:t>
            </a:r>
          </a:p>
        </p:txBody>
      </p:sp>
      <p:sp>
        <p:nvSpPr>
          <p:cNvPr id="3" name="テキスト プレースホルダー 2"/>
          <p:cNvSpPr>
            <a:spLocks noGrp="1"/>
          </p:cNvSpPr>
          <p:nvPr>
            <p:ph type="body" sz="quarter" idx="10"/>
          </p:nvPr>
        </p:nvSpPr>
        <p:spPr/>
        <p:txBody>
          <a:bodyPr/>
          <a:lstStyle/>
          <a:p>
            <a:r>
              <a:rPr kumimoji="1" lang="ja-JP" altLang="en-US" dirty="0"/>
              <a:t>一般に，１ビット・カウンタ予測器より性能が高いと言われる</a:t>
            </a:r>
            <a:endParaRPr kumimoji="1" lang="en-US" altLang="ja-JP" dirty="0"/>
          </a:p>
          <a:p>
            <a:pPr lvl="1"/>
            <a:r>
              <a:rPr kumimoji="1" lang="ja-JP" altLang="en-US" dirty="0"/>
              <a:t>実際に </a:t>
            </a:r>
            <a:r>
              <a:rPr kumimoji="1" lang="en-US" altLang="ja-JP" dirty="0"/>
              <a:t>Intel Pentium</a:t>
            </a:r>
            <a:r>
              <a:rPr kumimoji="1" lang="ja-JP" altLang="en-US" dirty="0" err="1"/>
              <a:t>，</a:t>
            </a:r>
            <a:r>
              <a:rPr kumimoji="1" lang="en-US" altLang="ja-JP" dirty="0"/>
              <a:t>MIPS R10000 </a:t>
            </a:r>
            <a:r>
              <a:rPr kumimoji="1" lang="ja-JP" altLang="en-US" dirty="0"/>
              <a:t>などの </a:t>
            </a:r>
            <a:r>
              <a:rPr kumimoji="1" lang="en-US" altLang="ja-JP" dirty="0"/>
              <a:t>CPU </a:t>
            </a:r>
            <a:r>
              <a:rPr kumimoji="1" lang="ja-JP" altLang="en-US" dirty="0"/>
              <a:t>に搭載</a:t>
            </a:r>
            <a:endParaRPr kumimoji="1" lang="en-US" altLang="ja-JP" dirty="0"/>
          </a:p>
          <a:p>
            <a:r>
              <a:rPr kumimoji="1" lang="ja-JP" altLang="en-US" dirty="0"/>
              <a:t>カウンタのビット数を３ビット以上にすることは通常ない</a:t>
            </a:r>
            <a:endParaRPr kumimoji="1" lang="en-US" altLang="ja-JP" dirty="0"/>
          </a:p>
          <a:p>
            <a:pPr lvl="1"/>
            <a:r>
              <a:rPr kumimoji="1" lang="ja-JP" altLang="en-US" dirty="0"/>
              <a:t>特に性能が向上しないことが知られている</a:t>
            </a:r>
            <a:endParaRPr kumimoji="1" lang="en-US" altLang="ja-JP" dirty="0"/>
          </a:p>
          <a:p>
            <a:pPr lvl="1"/>
            <a:r>
              <a:rPr kumimoji="1" lang="ja-JP" altLang="en-US" dirty="0"/>
              <a:t>場合によっては，精度が落ちる</a:t>
            </a:r>
            <a:endParaRPr kumimoji="1" lang="en-US" altLang="ja-JP" dirty="0"/>
          </a:p>
          <a:p>
            <a:pPr lvl="2"/>
            <a:r>
              <a:rPr kumimoji="1" lang="ja-JP" altLang="en-US" dirty="0"/>
              <a:t>分岐の傾向が変わった時に，学習結果の反映が遅れると言われている</a:t>
            </a:r>
            <a:endParaRPr kumimoji="1" lang="en-US" altLang="ja-JP" dirty="0"/>
          </a:p>
        </p:txBody>
      </p:sp>
    </p:spTree>
    <p:extLst>
      <p:ext uri="{BB962C8B-B14F-4D97-AF65-F5344CB8AC3E}">
        <p14:creationId xmlns:p14="http://schemas.microsoft.com/office/powerpoint/2010/main" val="22136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solidFill>
                  <a:schemeClr val="accent5"/>
                </a:solidFill>
              </a:rPr>
              <a:t>履歴を用いたもの</a:t>
            </a:r>
            <a:endParaRPr kumimoji="1" lang="en-US" altLang="ja-JP" dirty="0">
              <a:solidFill>
                <a:schemeClr val="accent5"/>
              </a:solidFill>
            </a:endParaRPr>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en-US" altLang="ja-JP" dirty="0"/>
              <a:t>TAGE </a:t>
            </a:r>
            <a:r>
              <a:rPr lang="ja-JP" altLang="en-US" dirty="0"/>
              <a:t>予測器</a:t>
            </a:r>
            <a:endParaRPr kumimoji="1" lang="en-US" altLang="ja-JP" dirty="0"/>
          </a:p>
        </p:txBody>
      </p:sp>
    </p:spTree>
    <p:extLst>
      <p:ext uri="{BB962C8B-B14F-4D97-AF65-F5344CB8AC3E}">
        <p14:creationId xmlns:p14="http://schemas.microsoft.com/office/powerpoint/2010/main" val="542013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 </a:t>
            </a:r>
            <a:r>
              <a:rPr kumimoji="1" lang="ja-JP" altLang="en-US" dirty="0"/>
              <a:t>ビット・カウンタ予測器の問題</a:t>
            </a:r>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動的に分岐の方向が頻繁に変わるものに対応できない</a:t>
            </a:r>
            <a:endParaRPr kumimoji="1" lang="en-US" altLang="ja-JP" dirty="0"/>
          </a:p>
          <a:p>
            <a:r>
              <a:rPr kumimoji="1" lang="ja-JP" altLang="en-US" dirty="0"/>
              <a:t>例：</a:t>
            </a:r>
            <a:r>
              <a:rPr kumimoji="1" lang="en-US" altLang="ja-JP" dirty="0"/>
              <a:t>4</a:t>
            </a:r>
            <a:r>
              <a:rPr kumimoji="1" lang="ja-JP" altLang="en-US" dirty="0"/>
              <a:t>回まわる </a:t>
            </a:r>
            <a:r>
              <a:rPr kumimoji="1" lang="en-US" altLang="ja-JP" dirty="0"/>
              <a:t>for </a:t>
            </a:r>
            <a:r>
              <a:rPr kumimoji="1" lang="ja-JP" altLang="en-US" dirty="0"/>
              <a:t>ループ</a:t>
            </a:r>
            <a:endParaRPr kumimoji="1" lang="en-US" altLang="ja-JP" dirty="0"/>
          </a:p>
          <a:p>
            <a:pPr lvl="1"/>
            <a:r>
              <a:rPr lang="en-US" altLang="ja-JP" dirty="0"/>
              <a:t>4 </a:t>
            </a:r>
            <a:r>
              <a:rPr lang="ja-JP" altLang="en-US" dirty="0"/>
              <a:t>回のうち３回は成立，１回が不成立となる</a:t>
            </a:r>
            <a:endParaRPr kumimoji="1" lang="en-US" altLang="ja-JP" dirty="0"/>
          </a:p>
          <a:p>
            <a:pPr lvl="1"/>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p>
          <a:p>
            <a:pPr lvl="1"/>
            <a:r>
              <a:rPr kumimoji="1" lang="ja-JP" altLang="en-US" dirty="0"/>
              <a:t>２ビット・カウンタ予測器の精度は </a:t>
            </a:r>
            <a:r>
              <a:rPr kumimoji="1" lang="en-US" altLang="ja-JP" dirty="0"/>
              <a:t>3/4 = 75% </a:t>
            </a:r>
            <a:r>
              <a:rPr kumimoji="1" lang="ja-JP" altLang="en-US" dirty="0"/>
              <a:t>に</a:t>
            </a:r>
            <a:endParaRPr kumimoji="1" lang="en-US" altLang="ja-JP" dirty="0"/>
          </a:p>
          <a:p>
            <a:r>
              <a:rPr kumimoji="1" lang="ja-JP" altLang="en-US" dirty="0"/>
              <a:t>モチベーション：</a:t>
            </a:r>
            <a:endParaRPr kumimoji="1" lang="en-US" altLang="ja-JP" dirty="0"/>
          </a:p>
          <a:p>
            <a:pPr lvl="1"/>
            <a:r>
              <a:rPr kumimoji="1" lang="ja-JP" altLang="en-US" dirty="0"/>
              <a:t>しかし明らかに規則性があるので，なんとか予測できないか</a:t>
            </a:r>
          </a:p>
        </p:txBody>
      </p:sp>
      <p:sp>
        <p:nvSpPr>
          <p:cNvPr id="4" name="正方形/長方形 3"/>
          <p:cNvSpPr/>
          <p:nvPr/>
        </p:nvSpPr>
        <p:spPr>
          <a:xfrm>
            <a:off x="2591978" y="1808982"/>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2412637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bwMode="auto">
          <a:xfrm>
            <a:off x="6282019" y="5949028"/>
            <a:ext cx="720008"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00</a:t>
            </a:r>
            <a:endParaRPr kumimoji="1" lang="ja-JP" altLang="en-US" dirty="0">
              <a:solidFill>
                <a:schemeClr val="tx1">
                  <a:lumMod val="65000"/>
                  <a:lumOff val="35000"/>
                </a:schemeClr>
              </a:solidFill>
              <a:latin typeface="+mn-ea"/>
            </a:endParaRPr>
          </a:p>
        </p:txBody>
      </p:sp>
      <p:sp>
        <p:nvSpPr>
          <p:cNvPr id="23" name="正方形/長方形 22"/>
          <p:cNvSpPr/>
          <p:nvPr/>
        </p:nvSpPr>
        <p:spPr bwMode="auto">
          <a:xfrm>
            <a:off x="4842003" y="4298528"/>
            <a:ext cx="1200495"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2411977"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241963" y="4298528"/>
            <a:ext cx="1170014"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「履歴（</a:t>
            </a:r>
            <a:r>
              <a:rPr lang="en-US" altLang="ja-JP" dirty="0"/>
              <a:t>history</a:t>
            </a:r>
            <a:r>
              <a:rPr lang="ja-JP" altLang="en-US" dirty="0"/>
              <a:t>）」を用いた予測器</a:t>
            </a:r>
            <a:endParaRPr lang="en-US" altLang="ja-JP" dirty="0"/>
          </a:p>
        </p:txBody>
      </p:sp>
      <p:sp>
        <p:nvSpPr>
          <p:cNvPr id="4" name="正方形/長方形 3"/>
          <p:cNvSpPr/>
          <p:nvPr/>
        </p:nvSpPr>
        <p:spPr bwMode="auto">
          <a:xfrm>
            <a:off x="521955" y="4298528"/>
            <a:ext cx="7110079"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2400" dirty="0">
                <a:solidFill>
                  <a:schemeClr val="tx1">
                    <a:lumMod val="65000"/>
                    <a:lumOff val="35000"/>
                  </a:schemeClr>
                </a:solidFill>
                <a:latin typeface="+mn-ea"/>
              </a:rPr>
              <a:t>１０００１１０１００１１１００</a:t>
            </a:r>
            <a:r>
              <a:rPr lang="en-US" altLang="ja-JP" sz="2400" dirty="0">
                <a:solidFill>
                  <a:schemeClr val="tx1">
                    <a:lumMod val="65000"/>
                    <a:lumOff val="35000"/>
                  </a:schemeClr>
                </a:solidFill>
                <a:latin typeface="+mn-ea"/>
              </a:rPr>
              <a:t>0</a:t>
            </a:r>
            <a:r>
              <a:rPr lang="ja-JP" altLang="en-US" sz="2400" dirty="0">
                <a:solidFill>
                  <a:schemeClr val="tx1">
                    <a:lumMod val="65000"/>
                    <a:lumOff val="35000"/>
                  </a:schemeClr>
                </a:solidFill>
                <a:latin typeface="+mn-ea"/>
              </a:rPr>
              <a:t>１１</a:t>
            </a:r>
            <a:endParaRPr kumimoji="1" lang="ja-JP" altLang="en-US" sz="2400" dirty="0">
              <a:solidFill>
                <a:schemeClr val="tx1">
                  <a:lumMod val="65000"/>
                  <a:lumOff val="35000"/>
                </a:schemeClr>
              </a:solidFill>
              <a:latin typeface="+mn-ea"/>
            </a:endParaRPr>
          </a:p>
        </p:txBody>
      </p:sp>
      <p:sp>
        <p:nvSpPr>
          <p:cNvPr id="7" name="角丸四角形 6"/>
          <p:cNvSpPr/>
          <p:nvPr/>
        </p:nvSpPr>
        <p:spPr bwMode="auto">
          <a:xfrm>
            <a:off x="521955" y="3668521"/>
            <a:ext cx="4680052" cy="360004"/>
          </a:xfrm>
          <a:prstGeom prst="roundRect">
            <a:avLst/>
          </a:prstGeom>
          <a:noFill/>
          <a:ln>
            <a:noFill/>
            <a:headEnd/>
            <a:tailEnd type="triangle" w="sm" len="med"/>
          </a:ln>
          <a:effectLst/>
        </p:spPr>
        <p:style>
          <a:lnRef idx="3">
            <a:schemeClr val="lt1"/>
          </a:lnRef>
          <a:fillRef idx="1">
            <a:schemeClr val="accent5"/>
          </a:fillRef>
          <a:effectRef idx="1">
            <a:schemeClr val="accent5"/>
          </a:effectRef>
          <a:fontRef idx="minor">
            <a:schemeClr val="lt1"/>
          </a:fontRef>
        </p:style>
        <p:txBody>
          <a:bodyPr wrap="none" rtlCol="0" anchor="ctr"/>
          <a:lstStyle/>
          <a:p>
            <a:r>
              <a:rPr lang="ja-JP" altLang="en-US" sz="2000" dirty="0">
                <a:solidFill>
                  <a:schemeClr val="tx1">
                    <a:lumMod val="75000"/>
                    <a:lumOff val="25000"/>
                  </a:schemeClr>
                </a:solidFill>
                <a:latin typeface="+mn-ea"/>
              </a:rPr>
              <a:t>履歴　成立：１　不成立</a:t>
            </a:r>
            <a:r>
              <a:rPr lang="en-US" altLang="ja-JP" sz="2000" dirty="0">
                <a:solidFill>
                  <a:schemeClr val="tx1">
                    <a:lumMod val="75000"/>
                    <a:lumOff val="25000"/>
                  </a:schemeClr>
                </a:solidFill>
                <a:latin typeface="+mn-ea"/>
              </a:rPr>
              <a:t>:</a:t>
            </a:r>
            <a:r>
              <a:rPr lang="ja-JP" altLang="en-US" sz="2000" dirty="0">
                <a:solidFill>
                  <a:schemeClr val="tx1">
                    <a:lumMod val="75000"/>
                    <a:lumOff val="25000"/>
                  </a:schemeClr>
                </a:solidFill>
                <a:latin typeface="+mn-ea"/>
              </a:rPr>
              <a:t>０</a:t>
            </a:r>
            <a:endParaRPr kumimoji="1" lang="ja-JP" altLang="en-US" sz="2000" dirty="0">
              <a:solidFill>
                <a:schemeClr val="tx1">
                  <a:lumMod val="75000"/>
                  <a:lumOff val="25000"/>
                </a:schemeClr>
              </a:solidFill>
              <a:latin typeface="+mn-ea"/>
            </a:endParaRPr>
          </a:p>
        </p:txBody>
      </p:sp>
      <p:sp>
        <p:nvSpPr>
          <p:cNvPr id="5" name="テキスト プレースホルダー 4"/>
          <p:cNvSpPr>
            <a:spLocks noGrp="1"/>
          </p:cNvSpPr>
          <p:nvPr>
            <p:ph type="body" sz="quarter" idx="10"/>
          </p:nvPr>
        </p:nvSpPr>
        <p:spPr>
          <a:xfrm>
            <a:off x="611956" y="1538980"/>
            <a:ext cx="8010089" cy="1260013"/>
          </a:xfrm>
        </p:spPr>
        <p:txBody>
          <a:bodyPr/>
          <a:lstStyle/>
          <a:p>
            <a:r>
              <a:rPr lang="ja-JP" altLang="en-US" sz="2000" dirty="0"/>
              <a:t>基本的なアイデア：</a:t>
            </a:r>
            <a:r>
              <a:rPr lang="ja-JP" altLang="en-US" sz="2000" dirty="0">
                <a:solidFill>
                  <a:schemeClr val="accent5"/>
                </a:solidFill>
              </a:rPr>
              <a:t>分岐方向の履歴をビット列で表す</a:t>
            </a:r>
            <a:endParaRPr lang="en-US" altLang="ja-JP" sz="2000" dirty="0">
              <a:solidFill>
                <a:schemeClr val="accent5"/>
              </a:solidFill>
            </a:endParaRPr>
          </a:p>
          <a:p>
            <a:pPr lvl="1"/>
            <a:r>
              <a:rPr kumimoji="1" lang="ja-JP" altLang="en-US" sz="2000" dirty="0">
                <a:solidFill>
                  <a:schemeClr val="accent5"/>
                </a:solidFill>
              </a:rPr>
              <a:t>履歴のビット列をインデクスとして</a:t>
            </a:r>
            <a:r>
              <a:rPr kumimoji="1" lang="ja-JP" altLang="en-US" sz="2000" dirty="0"/>
              <a:t>テーブルにアクセス</a:t>
            </a:r>
            <a:endParaRPr kumimoji="1" lang="en-US" altLang="ja-JP" sz="2000" dirty="0"/>
          </a:p>
          <a:p>
            <a:pPr lvl="2"/>
            <a:r>
              <a:rPr kumimoji="1" lang="ja-JP" altLang="en-US" dirty="0"/>
              <a:t>テーブル自体は，２ビットカウンタ</a:t>
            </a:r>
            <a:endParaRPr kumimoji="1" lang="en-US" altLang="ja-JP" dirty="0"/>
          </a:p>
          <a:p>
            <a:pPr lvl="1"/>
            <a:r>
              <a:rPr lang="ja-JP" altLang="en-US" sz="2000" dirty="0"/>
              <a:t>直前の履歴でテーブルをひく</a:t>
            </a:r>
            <a:endParaRPr lang="en-US" altLang="ja-JP" sz="2000" dirty="0"/>
          </a:p>
          <a:p>
            <a:pPr lvl="2"/>
            <a:r>
              <a:rPr lang="ja-JP" altLang="en-US" dirty="0"/>
              <a:t>直前に同じパターンがくると，同じエントリにアクセス</a:t>
            </a:r>
            <a:endParaRPr lang="en-US" altLang="ja-JP" dirty="0"/>
          </a:p>
          <a:p>
            <a:pPr lvl="2"/>
            <a:r>
              <a:rPr kumimoji="1" lang="ja-JP" altLang="en-US" dirty="0"/>
              <a:t>二進数で </a:t>
            </a:r>
            <a:r>
              <a:rPr kumimoji="1" lang="en-US" altLang="ja-JP" dirty="0"/>
              <a:t>0011 = </a:t>
            </a:r>
            <a:r>
              <a:rPr kumimoji="1" lang="ja-JP" altLang="en-US" dirty="0"/>
              <a:t>表の</a:t>
            </a:r>
            <a:r>
              <a:rPr kumimoji="1" lang="en-US" altLang="ja-JP" dirty="0"/>
              <a:t>3</a:t>
            </a:r>
            <a:r>
              <a:rPr kumimoji="1" lang="ja-JP" altLang="en-US" dirty="0"/>
              <a:t>番目のエントリ</a:t>
            </a:r>
          </a:p>
        </p:txBody>
      </p:sp>
      <p:cxnSp>
        <p:nvCxnSpPr>
          <p:cNvPr id="20" name="直線矢印コネクタ 19"/>
          <p:cNvCxnSpPr/>
          <p:nvPr/>
        </p:nvCxnSpPr>
        <p:spPr bwMode="auto">
          <a:xfrm>
            <a:off x="611956" y="4118526"/>
            <a:ext cx="540006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4" name="正方形/長方形 23"/>
          <p:cNvSpPr/>
          <p:nvPr/>
        </p:nvSpPr>
        <p:spPr bwMode="auto">
          <a:xfrm>
            <a:off x="6050116"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6282019" y="5139017"/>
            <a:ext cx="720008" cy="270003"/>
          </a:xfrm>
          <a:prstGeom prst="rect">
            <a:avLst/>
          </a:prstGeom>
          <a:ln w="6350">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10</a:t>
            </a:r>
            <a:endParaRPr kumimoji="1" lang="ja-JP" altLang="en-US" dirty="0">
              <a:solidFill>
                <a:schemeClr val="tx1">
                  <a:lumMod val="65000"/>
                  <a:lumOff val="35000"/>
                </a:schemeClr>
              </a:solidFill>
              <a:latin typeface="+mn-ea"/>
            </a:endParaRPr>
          </a:p>
        </p:txBody>
      </p:sp>
      <p:sp>
        <p:nvSpPr>
          <p:cNvPr id="28" name="正方形/長方形 27"/>
          <p:cNvSpPr/>
          <p:nvPr/>
        </p:nvSpPr>
        <p:spPr bwMode="auto">
          <a:xfrm>
            <a:off x="6282019" y="5679023"/>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31" name="フリーフォーム 30"/>
          <p:cNvSpPr/>
          <p:nvPr/>
        </p:nvSpPr>
        <p:spPr bwMode="auto">
          <a:xfrm rot="5400000" flipV="1">
            <a:off x="5067006" y="5274021"/>
            <a:ext cx="1260014" cy="450004"/>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a:headEnd type="none" w="sm" len="sm"/>
            <a:tailEnd type="arrow" w="sm" len="sm"/>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lumMod val="65000"/>
                  <a:lumOff val="35000"/>
                </a:schemeClr>
              </a:solidFill>
              <a:effectLst/>
              <a:latin typeface="Arial Narrow" pitchFamily="34" charset="0"/>
              <a:ea typeface="メイリオ" pitchFamily="50" charset="-128"/>
            </a:endParaRPr>
          </a:p>
        </p:txBody>
      </p:sp>
      <p:cxnSp>
        <p:nvCxnSpPr>
          <p:cNvPr id="32" name="直線矢印コネクタ 31"/>
          <p:cNvCxnSpPr/>
          <p:nvPr/>
        </p:nvCxnSpPr>
        <p:spPr bwMode="auto">
          <a:xfrm>
            <a:off x="4842003" y="4869016"/>
            <a:ext cx="1170013" cy="0"/>
          </a:xfrm>
          <a:prstGeom prst="straightConnector1">
            <a:avLst/>
          </a:prstGeom>
          <a:ln>
            <a:headEnd type="none" w="med" len="med"/>
            <a:tailEnd type="non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7092028" y="6129031"/>
            <a:ext cx="540006" cy="0"/>
          </a:xfrm>
          <a:prstGeom prst="straightConnector1">
            <a:avLst/>
          </a:prstGeom>
          <a:ln w="12700" cap="rnd">
            <a:solidFill>
              <a:schemeClr val="tx1">
                <a:lumMod val="65000"/>
                <a:lumOff val="35000"/>
              </a:schemeClr>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6" name="正方形/長方形 35"/>
          <p:cNvSpPr/>
          <p:nvPr/>
        </p:nvSpPr>
        <p:spPr>
          <a:xfrm>
            <a:off x="8082039" y="5949028"/>
            <a:ext cx="424189" cy="400110"/>
          </a:xfrm>
          <a:prstGeom prst="rect">
            <a:avLst/>
          </a:prstGeom>
        </p:spPr>
        <p:txBody>
          <a:bodyPr wrap="none">
            <a:noAutofit/>
          </a:bodyPr>
          <a:lstStyle/>
          <a:p>
            <a:pPr marL="0" lvl="1" algn="ctr"/>
            <a:r>
              <a:rPr lang="ja-JP" altLang="en-US" sz="2000" dirty="0">
                <a:solidFill>
                  <a:schemeClr val="tx1">
                    <a:lumMod val="65000"/>
                    <a:lumOff val="35000"/>
                  </a:schemeClr>
                </a:solidFill>
              </a:rPr>
              <a:t>予測結果</a:t>
            </a:r>
          </a:p>
        </p:txBody>
      </p:sp>
      <p:sp>
        <p:nvSpPr>
          <p:cNvPr id="37" name="正方形/長方形 36"/>
          <p:cNvSpPr/>
          <p:nvPr/>
        </p:nvSpPr>
        <p:spPr>
          <a:xfrm>
            <a:off x="3221985" y="5728920"/>
            <a:ext cx="424189" cy="400110"/>
          </a:xfrm>
          <a:prstGeom prst="rect">
            <a:avLst/>
          </a:prstGeom>
        </p:spPr>
        <p:txBody>
          <a:bodyPr wrap="none">
            <a:noAutofit/>
          </a:bodyPr>
          <a:lstStyle/>
          <a:p>
            <a:pPr marL="0" lvl="1" algn="ctr"/>
            <a:r>
              <a:rPr lang="ja-JP" altLang="en-US" sz="2000" dirty="0">
                <a:solidFill>
                  <a:schemeClr val="accent5"/>
                </a:solidFill>
              </a:rPr>
              <a:t>同じパターン</a:t>
            </a:r>
          </a:p>
        </p:txBody>
      </p:sp>
      <p:cxnSp>
        <p:nvCxnSpPr>
          <p:cNvPr id="38" name="直線矢印コネクタ 37"/>
          <p:cNvCxnSpPr/>
          <p:nvPr/>
        </p:nvCxnSpPr>
        <p:spPr bwMode="auto">
          <a:xfrm flipH="1" flipV="1">
            <a:off x="2051972"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cxnSp>
        <p:nvCxnSpPr>
          <p:cNvPr id="40" name="直線矢印コネクタ 39"/>
          <p:cNvCxnSpPr/>
          <p:nvPr/>
        </p:nvCxnSpPr>
        <p:spPr bwMode="auto">
          <a:xfrm flipV="1">
            <a:off x="4121995"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sp>
        <p:nvSpPr>
          <p:cNvPr id="46" name="正方形/長方形 45"/>
          <p:cNvSpPr/>
          <p:nvPr/>
        </p:nvSpPr>
        <p:spPr>
          <a:xfrm>
            <a:off x="6642023" y="4329010"/>
            <a:ext cx="424189" cy="400110"/>
          </a:xfrm>
          <a:prstGeom prst="rect">
            <a:avLst/>
          </a:prstGeom>
        </p:spPr>
        <p:txBody>
          <a:bodyPr wrap="none">
            <a:noAutofit/>
          </a:bodyPr>
          <a:lstStyle/>
          <a:p>
            <a:pPr marL="0" lvl="1" algn="ctr"/>
            <a:r>
              <a:rPr lang="en-US" altLang="ja-JP" sz="2000" b="1" dirty="0">
                <a:solidFill>
                  <a:schemeClr val="accent6"/>
                </a:solidFill>
              </a:rPr>
              <a:t>0 or 1 ?</a:t>
            </a:r>
            <a:endParaRPr lang="ja-JP" altLang="en-US" sz="2000" b="1" dirty="0">
              <a:solidFill>
                <a:schemeClr val="accent6"/>
              </a:solidFill>
            </a:endParaRPr>
          </a:p>
        </p:txBody>
      </p:sp>
      <p:sp>
        <p:nvSpPr>
          <p:cNvPr id="30" name="正方形/長方形 29"/>
          <p:cNvSpPr/>
          <p:nvPr/>
        </p:nvSpPr>
        <p:spPr bwMode="auto">
          <a:xfrm>
            <a:off x="6282019" y="5409022"/>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11</a:t>
            </a:r>
            <a:endParaRPr kumimoji="1" lang="ja-JP" altLang="en-US" dirty="0">
              <a:solidFill>
                <a:schemeClr val="tx1">
                  <a:lumMod val="65000"/>
                  <a:lumOff val="35000"/>
                </a:schemeClr>
              </a:solidFill>
              <a:latin typeface="+mn-ea"/>
            </a:endParaRPr>
          </a:p>
        </p:txBody>
      </p:sp>
      <p:sp>
        <p:nvSpPr>
          <p:cNvPr id="25" name="正方形/長方形 24"/>
          <p:cNvSpPr/>
          <p:nvPr/>
        </p:nvSpPr>
        <p:spPr bwMode="auto">
          <a:xfrm>
            <a:off x="6282019" y="5139019"/>
            <a:ext cx="720008" cy="1620018"/>
          </a:xfrm>
          <a:prstGeom prst="rect">
            <a:avLst/>
          </a:prstGeom>
          <a:noFill/>
          <a:ln>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3600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65000"/>
                  <a:lumOff val="35000"/>
                </a:schemeClr>
              </a:solidFill>
              <a:latin typeface="+mn-ea"/>
            </a:endParaRPr>
          </a:p>
        </p:txBody>
      </p:sp>
      <p:sp>
        <p:nvSpPr>
          <p:cNvPr id="33" name="正方形/長方形 32">
            <a:extLst>
              <a:ext uri="{FF2B5EF4-FFF2-40B4-BE49-F238E27FC236}">
                <a16:creationId xmlns:a16="http://schemas.microsoft.com/office/drawing/2014/main" id="{9AC8BDE6-6E24-40F2-9C1F-6D34C968DCEF}"/>
              </a:ext>
            </a:extLst>
          </p:cNvPr>
          <p:cNvSpPr/>
          <p:nvPr/>
        </p:nvSpPr>
        <p:spPr bwMode="auto">
          <a:xfrm>
            <a:off x="5922015" y="5139019"/>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a:solidFill>
                  <a:schemeClr val="tx1">
                    <a:lumMod val="65000"/>
                    <a:lumOff val="35000"/>
                  </a:schemeClr>
                </a:solidFill>
                <a:latin typeface="+mn-ea"/>
              </a:rPr>
              <a:t>０</a:t>
            </a:r>
            <a:endParaRPr kumimoji="1" lang="ja-JP" altLang="en-US" dirty="0">
              <a:solidFill>
                <a:schemeClr val="tx1">
                  <a:lumMod val="65000"/>
                  <a:lumOff val="35000"/>
                </a:schemeClr>
              </a:solidFill>
              <a:latin typeface="+mn-ea"/>
            </a:endParaRPr>
          </a:p>
        </p:txBody>
      </p:sp>
      <p:sp>
        <p:nvSpPr>
          <p:cNvPr id="34" name="正方形/長方形 33">
            <a:extLst>
              <a:ext uri="{FF2B5EF4-FFF2-40B4-BE49-F238E27FC236}">
                <a16:creationId xmlns:a16="http://schemas.microsoft.com/office/drawing/2014/main" id="{EF2E63EE-047F-4E0C-AD0F-706242BE3FF4}"/>
              </a:ext>
            </a:extLst>
          </p:cNvPr>
          <p:cNvSpPr/>
          <p:nvPr/>
        </p:nvSpPr>
        <p:spPr bwMode="auto">
          <a:xfrm>
            <a:off x="5922015" y="5409022"/>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dirty="0">
                <a:solidFill>
                  <a:schemeClr val="tx1">
                    <a:lumMod val="65000"/>
                    <a:lumOff val="35000"/>
                  </a:schemeClr>
                </a:solidFill>
                <a:latin typeface="+mn-ea"/>
              </a:rPr>
              <a:t>１</a:t>
            </a:r>
            <a:endParaRPr kumimoji="1" lang="ja-JP" altLang="en-US" dirty="0">
              <a:solidFill>
                <a:schemeClr val="tx1">
                  <a:lumMod val="65000"/>
                  <a:lumOff val="35000"/>
                </a:schemeClr>
              </a:solidFill>
              <a:latin typeface="+mn-ea"/>
            </a:endParaRPr>
          </a:p>
        </p:txBody>
      </p:sp>
      <p:sp>
        <p:nvSpPr>
          <p:cNvPr id="39" name="正方形/長方形 38">
            <a:extLst>
              <a:ext uri="{FF2B5EF4-FFF2-40B4-BE49-F238E27FC236}">
                <a16:creationId xmlns:a16="http://schemas.microsoft.com/office/drawing/2014/main" id="{5DD235B6-9586-46BC-B8EF-85F47F270516}"/>
              </a:ext>
            </a:extLst>
          </p:cNvPr>
          <p:cNvSpPr/>
          <p:nvPr/>
        </p:nvSpPr>
        <p:spPr bwMode="auto">
          <a:xfrm>
            <a:off x="5922015" y="5679025"/>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2</a:t>
            </a:r>
            <a:endParaRPr kumimoji="1" lang="ja-JP" altLang="en-US" dirty="0">
              <a:solidFill>
                <a:schemeClr val="tx1">
                  <a:lumMod val="65000"/>
                  <a:lumOff val="35000"/>
                </a:schemeClr>
              </a:solidFill>
              <a:latin typeface="+mn-ea"/>
            </a:endParaRPr>
          </a:p>
        </p:txBody>
      </p:sp>
      <p:sp>
        <p:nvSpPr>
          <p:cNvPr id="41" name="正方形/長方形 40">
            <a:extLst>
              <a:ext uri="{FF2B5EF4-FFF2-40B4-BE49-F238E27FC236}">
                <a16:creationId xmlns:a16="http://schemas.microsoft.com/office/drawing/2014/main" id="{D20DD2FB-B26F-4B5D-8DAD-D21C1049C619}"/>
              </a:ext>
            </a:extLst>
          </p:cNvPr>
          <p:cNvSpPr/>
          <p:nvPr/>
        </p:nvSpPr>
        <p:spPr bwMode="auto">
          <a:xfrm>
            <a:off x="5922015" y="5949028"/>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3</a:t>
            </a:r>
            <a:endParaRPr kumimoji="1" lang="ja-JP" altLang="en-US" dirty="0">
              <a:solidFill>
                <a:schemeClr val="tx1">
                  <a:lumMod val="65000"/>
                  <a:lumOff val="35000"/>
                </a:schemeClr>
              </a:solidFill>
              <a:latin typeface="+mn-ea"/>
            </a:endParaRPr>
          </a:p>
        </p:txBody>
      </p:sp>
      <p:sp>
        <p:nvSpPr>
          <p:cNvPr id="42" name="正方形/長方形 41">
            <a:extLst>
              <a:ext uri="{FF2B5EF4-FFF2-40B4-BE49-F238E27FC236}">
                <a16:creationId xmlns:a16="http://schemas.microsoft.com/office/drawing/2014/main" id="{5E124DB2-CEA1-4BE9-B038-C69C9099D764}"/>
              </a:ext>
            </a:extLst>
          </p:cNvPr>
          <p:cNvSpPr/>
          <p:nvPr/>
        </p:nvSpPr>
        <p:spPr bwMode="auto">
          <a:xfrm>
            <a:off x="6282019" y="6219031"/>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43" name="正方形/長方形 42">
            <a:extLst>
              <a:ext uri="{FF2B5EF4-FFF2-40B4-BE49-F238E27FC236}">
                <a16:creationId xmlns:a16="http://schemas.microsoft.com/office/drawing/2014/main" id="{A331DA28-855B-4023-84B0-CB874947CA2F}"/>
              </a:ext>
            </a:extLst>
          </p:cNvPr>
          <p:cNvSpPr/>
          <p:nvPr/>
        </p:nvSpPr>
        <p:spPr bwMode="auto">
          <a:xfrm>
            <a:off x="5922015" y="6219031"/>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4</a:t>
            </a:r>
            <a:endParaRPr kumimoji="1" lang="ja-JP" altLang="en-US" dirty="0">
              <a:solidFill>
                <a:schemeClr val="tx1">
                  <a:lumMod val="65000"/>
                  <a:lumOff val="35000"/>
                </a:schemeClr>
              </a:solidFill>
              <a:latin typeface="+mn-ea"/>
            </a:endParaRPr>
          </a:p>
        </p:txBody>
      </p:sp>
    </p:spTree>
    <p:extLst>
      <p:ext uri="{BB962C8B-B14F-4D97-AF65-F5344CB8AC3E}">
        <p14:creationId xmlns:p14="http://schemas.microsoft.com/office/powerpoint/2010/main" val="171663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履歴とエントリの対応</a:t>
            </a:r>
          </a:p>
        </p:txBody>
      </p:sp>
      <p:sp>
        <p:nvSpPr>
          <p:cNvPr id="3" name="テキスト プレースホルダー 2"/>
          <p:cNvSpPr>
            <a:spLocks noGrp="1"/>
          </p:cNvSpPr>
          <p:nvPr>
            <p:ph type="body" sz="quarter" idx="10"/>
          </p:nvPr>
        </p:nvSpPr>
        <p:spPr>
          <a:xfrm>
            <a:off x="611956" y="5319021"/>
            <a:ext cx="8280092" cy="719701"/>
          </a:xfrm>
        </p:spPr>
        <p:txBody>
          <a:bodyPr/>
          <a:lstStyle/>
          <a:p>
            <a:r>
              <a:rPr kumimoji="1" lang="ja-JP" altLang="en-US" dirty="0"/>
              <a:t>直前の履歴ごとに，異なる </a:t>
            </a:r>
            <a:r>
              <a:rPr kumimoji="1" lang="en-US" altLang="ja-JP" dirty="0"/>
              <a:t>PHT </a:t>
            </a:r>
            <a:r>
              <a:rPr kumimoji="1" lang="ja-JP" altLang="en-US" dirty="0"/>
              <a:t>のエントリが割り当てられる</a:t>
            </a:r>
            <a:endParaRPr kumimoji="1" lang="en-US" altLang="ja-JP" dirty="0"/>
          </a:p>
          <a:p>
            <a:pPr lvl="1"/>
            <a:r>
              <a:rPr lang="en-US" altLang="ja-JP" dirty="0">
                <a:solidFill>
                  <a:schemeClr val="accent5"/>
                </a:solidFill>
              </a:rPr>
              <a:t>0001</a:t>
            </a:r>
            <a:r>
              <a:rPr lang="ja-JP" altLang="en-US" dirty="0"/>
              <a:t>：カウンタが </a:t>
            </a:r>
            <a:r>
              <a:rPr lang="en-US" altLang="ja-JP" dirty="0"/>
              <a:t>11 </a:t>
            </a:r>
            <a:r>
              <a:rPr lang="ja-JP" altLang="en-US" dirty="0"/>
              <a:t>なので，このパターンは次は１</a:t>
            </a:r>
            <a:endParaRPr lang="en-US" altLang="ja-JP" dirty="0"/>
          </a:p>
          <a:p>
            <a:pPr lvl="1"/>
            <a:r>
              <a:rPr lang="en-US" altLang="ja-JP" dirty="0">
                <a:solidFill>
                  <a:schemeClr val="accent6"/>
                </a:solidFill>
              </a:rPr>
              <a:t>1010</a:t>
            </a:r>
            <a:r>
              <a:rPr lang="ja-JP" altLang="en-US" dirty="0"/>
              <a:t>：カウンタが </a:t>
            </a:r>
            <a:r>
              <a:rPr lang="en-US" altLang="ja-JP" dirty="0"/>
              <a:t>00 </a:t>
            </a:r>
            <a:r>
              <a:rPr lang="ja-JP" altLang="en-US" dirty="0"/>
              <a:t>なので，このパターンは次は </a:t>
            </a:r>
            <a:r>
              <a:rPr lang="en-US" altLang="ja-JP" dirty="0"/>
              <a:t>0</a:t>
            </a:r>
            <a:endParaRPr kumimoji="1" lang="ja-JP" altLang="en-US" dirty="0"/>
          </a:p>
        </p:txBody>
      </p:sp>
      <p:sp>
        <p:nvSpPr>
          <p:cNvPr id="4" name="Rectangle 154"/>
          <p:cNvSpPr>
            <a:spLocks noChangeArrowheads="1"/>
          </p:cNvSpPr>
          <p:nvPr/>
        </p:nvSpPr>
        <p:spPr bwMode="auto">
          <a:xfrm>
            <a:off x="3853631" y="1990571"/>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eiryoKe_PGothic" pitchFamily="50" charset="-128"/>
            </a:endParaRPr>
          </a:p>
        </p:txBody>
      </p:sp>
      <p:sp>
        <p:nvSpPr>
          <p:cNvPr id="6" name="正方形/長方形 5"/>
          <p:cNvSpPr/>
          <p:nvPr/>
        </p:nvSpPr>
        <p:spPr bwMode="auto">
          <a:xfrm>
            <a:off x="3851992"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00</a:t>
            </a:r>
            <a:endParaRPr lang="ja-JP" altLang="en-US" dirty="0">
              <a:solidFill>
                <a:schemeClr val="tx1">
                  <a:lumMod val="75000"/>
                  <a:lumOff val="25000"/>
                </a:schemeClr>
              </a:solidFill>
              <a:latin typeface="Arial Narrow" panose="020B0606020202030204" pitchFamily="34" charset="0"/>
            </a:endParaRPr>
          </a:p>
        </p:txBody>
      </p:sp>
      <p:sp>
        <p:nvSpPr>
          <p:cNvPr id="7" name="正方形/長方形 6"/>
          <p:cNvSpPr/>
          <p:nvPr/>
        </p:nvSpPr>
        <p:spPr bwMode="auto">
          <a:xfrm>
            <a:off x="3851992"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5"/>
                </a:solidFill>
                <a:latin typeface="Arial Narrow" panose="020B0606020202030204" pitchFamily="34" charset="0"/>
              </a:rPr>
              <a:t>11</a:t>
            </a:r>
            <a:endParaRPr lang="ja-JP" altLang="en-US" dirty="0">
              <a:solidFill>
                <a:schemeClr val="accent5"/>
              </a:solidFill>
              <a:latin typeface="Arial Narrow" panose="020B0606020202030204" pitchFamily="34" charset="0"/>
            </a:endParaRPr>
          </a:p>
        </p:txBody>
      </p:sp>
      <p:sp>
        <p:nvSpPr>
          <p:cNvPr id="8" name="正方形/長方形 7"/>
          <p:cNvSpPr/>
          <p:nvPr/>
        </p:nvSpPr>
        <p:spPr bwMode="auto">
          <a:xfrm>
            <a:off x="3311987"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0000</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31198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5"/>
                </a:solidFill>
                <a:latin typeface="Arial Narrow" panose="020B0606020202030204" pitchFamily="34" charset="0"/>
              </a:rPr>
              <a:t>0001</a:t>
            </a:r>
            <a:endParaRPr lang="ja-JP" altLang="en-US" sz="2000" dirty="0">
              <a:solidFill>
                <a:schemeClr val="accent5"/>
              </a:solidFill>
              <a:latin typeface="Arial Narrow" panose="020B0606020202030204" pitchFamily="34" charset="0"/>
            </a:endParaRPr>
          </a:p>
        </p:txBody>
      </p:sp>
      <p:sp>
        <p:nvSpPr>
          <p:cNvPr id="10" name="正方形/長方形 9"/>
          <p:cNvSpPr/>
          <p:nvPr/>
        </p:nvSpPr>
        <p:spPr bwMode="auto">
          <a:xfrm>
            <a:off x="3311986" y="261899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031994" y="3699003"/>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3851992" y="423900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031994"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4" name="Rectangle 133"/>
          <p:cNvSpPr>
            <a:spLocks noChangeArrowheads="1"/>
          </p:cNvSpPr>
          <p:nvPr/>
        </p:nvSpPr>
        <p:spPr bwMode="auto">
          <a:xfrm>
            <a:off x="3761991" y="1448978"/>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r>
              <a:rPr lang="ja-JP" altLang="en-US" dirty="0">
                <a:solidFill>
                  <a:schemeClr val="tx1">
                    <a:lumMod val="75000"/>
                    <a:lumOff val="25000"/>
                  </a:schemeClr>
                </a:solidFill>
                <a:latin typeface="+mn-ea"/>
                <a:ea typeface="+mn-ea"/>
              </a:rPr>
              <a:t> </a:t>
            </a:r>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15" name="Rectangle 133"/>
          <p:cNvSpPr>
            <a:spLocks noChangeArrowheads="1"/>
          </p:cNvSpPr>
          <p:nvPr/>
        </p:nvSpPr>
        <p:spPr bwMode="auto">
          <a:xfrm>
            <a:off x="1601967"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直前の履歴</a:t>
            </a:r>
            <a:endParaRPr lang="en-US" altLang="ja-JP" dirty="0">
              <a:solidFill>
                <a:schemeClr val="tx1">
                  <a:lumMod val="75000"/>
                  <a:lumOff val="25000"/>
                </a:schemeClr>
              </a:solidFill>
              <a:latin typeface="+mn-ea"/>
              <a:ea typeface="+mn-ea"/>
            </a:endParaRPr>
          </a:p>
        </p:txBody>
      </p:sp>
      <p:sp>
        <p:nvSpPr>
          <p:cNvPr id="16" name="正方形/長方形 15"/>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0010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1986"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1992"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11</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311986"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311986" y="342900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6"/>
                </a:solidFill>
                <a:latin typeface="Arial Narrow" panose="020B0606020202030204" pitchFamily="34" charset="0"/>
              </a:rPr>
              <a:t>1010</a:t>
            </a:r>
            <a:endParaRPr lang="ja-JP" altLang="en-US" sz="2000" dirty="0">
              <a:solidFill>
                <a:schemeClr val="accent6"/>
              </a:solidFill>
              <a:latin typeface="Arial Narrow" panose="020B0606020202030204" pitchFamily="34" charset="0"/>
            </a:endParaRPr>
          </a:p>
        </p:txBody>
      </p:sp>
      <p:sp>
        <p:nvSpPr>
          <p:cNvPr id="21" name="正方形/長方形 20"/>
          <p:cNvSpPr/>
          <p:nvPr/>
        </p:nvSpPr>
        <p:spPr bwMode="auto">
          <a:xfrm>
            <a:off x="3851992" y="342900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6"/>
                </a:solidFill>
                <a:latin typeface="Arial Narrow" panose="020B0606020202030204" pitchFamily="34" charset="0"/>
              </a:rPr>
              <a:t>00</a:t>
            </a:r>
            <a:endParaRPr lang="ja-JP" altLang="en-US" dirty="0">
              <a:solidFill>
                <a:schemeClr val="accent6"/>
              </a:solidFill>
              <a:latin typeface="Arial Narrow" panose="020B0606020202030204" pitchFamily="34" charset="0"/>
            </a:endParaRPr>
          </a:p>
        </p:txBody>
      </p:sp>
    </p:spTree>
    <p:extLst>
      <p:ext uri="{BB962C8B-B14F-4D97-AF65-F5344CB8AC3E}">
        <p14:creationId xmlns:p14="http://schemas.microsoft.com/office/powerpoint/2010/main" val="249888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用語の定義（３）</a:t>
            </a:r>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a:t>分岐先 アドレス </a:t>
            </a:r>
            <a:r>
              <a:rPr lang="en-US" altLang="ja-JP" dirty="0"/>
              <a:t>or </a:t>
            </a:r>
            <a:r>
              <a:rPr lang="ja-JP" altLang="en-US" dirty="0"/>
              <a:t>ターゲット</a:t>
            </a:r>
            <a:endParaRPr lang="en-US" altLang="ja-JP" dirty="0"/>
          </a:p>
          <a:p>
            <a:pPr lvl="1"/>
            <a:r>
              <a:rPr lang="ja-JP" altLang="en-US" dirty="0"/>
              <a:t>分岐が成立した際の飛び先のアドレスのこと</a:t>
            </a:r>
            <a:endParaRPr lang="en-US" altLang="ja-JP" dirty="0"/>
          </a:p>
          <a:p>
            <a:r>
              <a:rPr lang="ja-JP" altLang="en-US" dirty="0"/>
              <a:t>前方分岐：</a:t>
            </a:r>
            <a:endParaRPr lang="en-US" altLang="ja-JP" dirty="0"/>
          </a:p>
          <a:p>
            <a:pPr lvl="1"/>
            <a:r>
              <a:rPr lang="ja-JP" altLang="en-US" dirty="0"/>
              <a:t>分岐先ターゲットが分岐自身のアドレスよりも大きい分岐のこと</a:t>
            </a:r>
            <a:endParaRPr lang="en-US" altLang="ja-JP" dirty="0"/>
          </a:p>
          <a:p>
            <a:pPr lvl="1"/>
            <a:r>
              <a:rPr lang="ja-JP" altLang="en-US" dirty="0">
                <a:solidFill>
                  <a:schemeClr val="accent5"/>
                </a:solidFill>
              </a:rPr>
              <a:t>プログラムの進行方向に対して前方に飛ぶことから</a:t>
            </a:r>
            <a:endParaRPr lang="en-US" altLang="ja-JP" dirty="0">
              <a:solidFill>
                <a:schemeClr val="accent5"/>
              </a:solidFill>
            </a:endParaRPr>
          </a:p>
          <a:p>
            <a:r>
              <a:rPr lang="ja-JP" altLang="en-US" dirty="0"/>
              <a:t>後方分岐：</a:t>
            </a:r>
            <a:endParaRPr lang="en-US" altLang="ja-JP" dirty="0"/>
          </a:p>
          <a:p>
            <a:pPr lvl="1"/>
            <a:r>
              <a:rPr lang="ja-JP" altLang="en-US" dirty="0"/>
              <a:t>分岐先ターゲットが分岐自身のアドレスよりも小さい分岐のこと</a:t>
            </a:r>
            <a:endParaRPr lang="en-US" altLang="ja-JP" dirty="0"/>
          </a:p>
          <a:p>
            <a:pPr lvl="1"/>
            <a:r>
              <a:rPr lang="ja-JP" altLang="en-US" dirty="0"/>
              <a:t>後方に飛ぶ </a:t>
            </a:r>
            <a:r>
              <a:rPr lang="en-US" altLang="ja-JP" dirty="0"/>
              <a:t>= </a:t>
            </a:r>
            <a:r>
              <a:rPr lang="ja-JP" altLang="en-US" dirty="0"/>
              <a:t>ループを作る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BACK:</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  branch</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PHT </a:t>
            </a:r>
            <a:r>
              <a:rPr kumimoji="1" lang="ja-JP" altLang="en-US" dirty="0"/>
              <a:t>アクセス時のインデクスの生成は，</a:t>
            </a:r>
            <a:br>
              <a:rPr kumimoji="1" lang="en-US" altLang="ja-JP" dirty="0"/>
            </a:br>
            <a:r>
              <a:rPr kumimoji="1" lang="ja-JP" altLang="en-US" dirty="0"/>
              <a:t>履歴と </a:t>
            </a:r>
            <a:r>
              <a:rPr kumimoji="1" lang="en-US" altLang="ja-JP" dirty="0"/>
              <a:t>PC  </a:t>
            </a:r>
            <a:r>
              <a:rPr kumimoji="1" lang="ja-JP" altLang="en-US" dirty="0"/>
              <a:t>を混ぜる</a:t>
            </a:r>
          </a:p>
        </p:txBody>
      </p:sp>
      <p:sp>
        <p:nvSpPr>
          <p:cNvPr id="3" name="テキスト プレースホルダー 2"/>
          <p:cNvSpPr>
            <a:spLocks noGrp="1"/>
          </p:cNvSpPr>
          <p:nvPr>
            <p:ph type="body" sz="quarter" idx="10"/>
          </p:nvPr>
        </p:nvSpPr>
        <p:spPr>
          <a:xfrm>
            <a:off x="341953" y="1268977"/>
            <a:ext cx="8802047" cy="4769746"/>
          </a:xfrm>
        </p:spPr>
        <p:txBody>
          <a:bodyPr/>
          <a:lstStyle/>
          <a:p>
            <a:r>
              <a:rPr kumimoji="1" lang="ja-JP" altLang="en-US" dirty="0"/>
              <a:t>全てのアドレスの分岐でエントリが共有されてしまう</a:t>
            </a:r>
            <a:endParaRPr kumimoji="1" lang="en-US" altLang="ja-JP" dirty="0"/>
          </a:p>
          <a:p>
            <a:pPr lvl="1"/>
            <a:r>
              <a:rPr kumimoji="1" lang="ja-JP" altLang="en-US" dirty="0"/>
              <a:t>たとえば直前の履歴が同じ </a:t>
            </a:r>
            <a:r>
              <a:rPr kumimoji="1" lang="en-US" altLang="ja-JP" dirty="0"/>
              <a:t>1010 </a:t>
            </a:r>
            <a:r>
              <a:rPr kumimoji="1" lang="ja-JP" altLang="en-US" dirty="0"/>
              <a:t>場合，</a:t>
            </a:r>
            <a:br>
              <a:rPr kumimoji="1" lang="en-US" altLang="ja-JP" dirty="0"/>
            </a:br>
            <a:r>
              <a:rPr kumimoji="1" lang="en-US" altLang="ja-JP" dirty="0"/>
              <a:t>PC </a:t>
            </a:r>
            <a:r>
              <a:rPr kumimoji="1" lang="ja-JP" altLang="en-US" dirty="0"/>
              <a:t>が </a:t>
            </a:r>
            <a:r>
              <a:rPr kumimoji="1" lang="en-US" altLang="ja-JP" dirty="0"/>
              <a:t>0x4000 </a:t>
            </a:r>
            <a:r>
              <a:rPr kumimoji="1" lang="ja-JP" altLang="en-US" dirty="0"/>
              <a:t>の分岐も </a:t>
            </a:r>
            <a:r>
              <a:rPr kumimoji="1" lang="en-US" altLang="ja-JP" dirty="0"/>
              <a:t>0x8044 </a:t>
            </a:r>
            <a:r>
              <a:rPr kumimoji="1" lang="ja-JP" altLang="en-US" dirty="0"/>
              <a:t>の分岐も同じエントリを使ってしまう</a:t>
            </a:r>
            <a:endParaRPr kumimoji="1" lang="en-US" altLang="ja-JP" dirty="0"/>
          </a:p>
          <a:p>
            <a:pPr lvl="2"/>
            <a:r>
              <a:rPr kumimoji="1" lang="ja-JP" altLang="en-US" dirty="0"/>
              <a:t>（</a:t>
            </a:r>
            <a:r>
              <a:rPr kumimoji="1" lang="en-US" altLang="ja-JP" dirty="0"/>
              <a:t>0x4000 </a:t>
            </a:r>
            <a:r>
              <a:rPr kumimoji="1" lang="ja-JP" altLang="en-US" dirty="0"/>
              <a:t>とかは適当で，意味はない</a:t>
            </a:r>
            <a:endParaRPr kumimoji="1" lang="en-US" altLang="ja-JP" dirty="0"/>
          </a:p>
          <a:p>
            <a:r>
              <a:rPr kumimoji="1" lang="ja-JP" altLang="en-US" dirty="0"/>
              <a:t>対策の例：</a:t>
            </a:r>
            <a:r>
              <a:rPr kumimoji="1" lang="en-US" altLang="ja-JP" dirty="0"/>
              <a:t>PC </a:t>
            </a:r>
            <a:r>
              <a:rPr kumimoji="1" lang="ja-JP" altLang="en-US" dirty="0"/>
              <a:t>と履歴をビット結合する</a:t>
            </a:r>
            <a:endParaRPr kumimoji="1" lang="en-US" altLang="ja-JP" dirty="0"/>
          </a:p>
          <a:p>
            <a:pPr lvl="1"/>
            <a:r>
              <a:rPr kumimoji="1" lang="en-US" altLang="ja-JP" dirty="0"/>
              <a:t>0x4000 </a:t>
            </a:r>
            <a:r>
              <a:rPr kumimoji="1" lang="ja-JP" altLang="en-US" dirty="0"/>
              <a:t>と</a:t>
            </a:r>
            <a:r>
              <a:rPr kumimoji="1" lang="en-US" altLang="ja-JP" dirty="0"/>
              <a:t> 0xa </a:t>
            </a:r>
            <a:r>
              <a:rPr lang="en-US" altLang="ja-JP" dirty="0"/>
              <a:t>(2</a:t>
            </a:r>
            <a:r>
              <a:rPr lang="ja-JP" altLang="en-US" dirty="0"/>
              <a:t>進で</a:t>
            </a:r>
            <a:r>
              <a:rPr lang="en-US" altLang="ja-JP" dirty="0"/>
              <a:t>1010=0xa) </a:t>
            </a:r>
            <a:r>
              <a:rPr lang="ja-JP" altLang="en-US" dirty="0"/>
              <a:t>を結合 → </a:t>
            </a:r>
            <a:r>
              <a:rPr lang="en-US" altLang="ja-JP" dirty="0"/>
              <a:t>0x4000a </a:t>
            </a:r>
            <a:r>
              <a:rPr lang="ja-JP" altLang="en-US" dirty="0"/>
              <a:t>をインデクスに</a:t>
            </a:r>
            <a:endParaRPr kumimoji="1" lang="en-US" altLang="ja-JP" dirty="0"/>
          </a:p>
          <a:p>
            <a:pPr lvl="1"/>
            <a:r>
              <a:rPr lang="en-US" altLang="ja-JP" dirty="0"/>
              <a:t>0x8044 </a:t>
            </a:r>
            <a:r>
              <a:rPr lang="ja-JP" altLang="en-US" dirty="0"/>
              <a:t>と</a:t>
            </a:r>
            <a:r>
              <a:rPr lang="en-US" altLang="ja-JP" dirty="0"/>
              <a:t> 0xa (2</a:t>
            </a:r>
            <a:r>
              <a:rPr lang="ja-JP" altLang="en-US" dirty="0"/>
              <a:t>進で</a:t>
            </a:r>
            <a:r>
              <a:rPr lang="en-US" altLang="ja-JP" dirty="0"/>
              <a:t>1010=0xa) </a:t>
            </a:r>
            <a:r>
              <a:rPr lang="ja-JP" altLang="en-US" dirty="0"/>
              <a:t>を結合 → </a:t>
            </a:r>
            <a:r>
              <a:rPr lang="en-US" altLang="ja-JP" dirty="0"/>
              <a:t>0x8044a </a:t>
            </a:r>
            <a:r>
              <a:rPr lang="ja-JP" altLang="en-US" dirty="0"/>
              <a:t>をインデクスに</a:t>
            </a:r>
            <a:endParaRPr lang="en-US" altLang="ja-JP" dirty="0"/>
          </a:p>
        </p:txBody>
      </p:sp>
    </p:spTree>
    <p:extLst>
      <p:ext uri="{BB962C8B-B14F-4D97-AF65-F5344CB8AC3E}">
        <p14:creationId xmlns:p14="http://schemas.microsoft.com/office/powerpoint/2010/main" val="276992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marL="817200" lvl="1" indent="-457200">
              <a:buFont typeface="+mj-lt"/>
              <a:buAutoNum type="arabicPeriod"/>
            </a:pPr>
            <a:endParaRPr lang="en-US" altLang="ja-JP" dirty="0"/>
          </a:p>
          <a:p>
            <a:pPr marL="817200" lvl="1" indent="-457200">
              <a:buFont typeface="+mj-lt"/>
              <a:buAutoNum type="arabicPeriod"/>
            </a:pPr>
            <a:r>
              <a:rPr lang="ja-JP" altLang="en-US" dirty="0"/>
              <a:t>グローバル履歴予測器</a:t>
            </a:r>
            <a:endParaRPr lang="en-US" altLang="ja-JP" dirty="0"/>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25265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a:t>
            </a:r>
          </a:p>
        </p:txBody>
      </p:sp>
      <p:sp>
        <p:nvSpPr>
          <p:cNvPr id="3" name="テキスト プレースホルダー 2"/>
          <p:cNvSpPr>
            <a:spLocks noGrp="1"/>
          </p:cNvSpPr>
          <p:nvPr>
            <p:ph type="body" sz="quarter" idx="10"/>
          </p:nvPr>
        </p:nvSpPr>
        <p:spPr>
          <a:xfrm>
            <a:off x="161951" y="5409022"/>
            <a:ext cx="8280092" cy="989704"/>
          </a:xfrm>
        </p:spPr>
        <p:txBody>
          <a:bodyPr/>
          <a:lstStyle/>
          <a:p>
            <a:r>
              <a:rPr kumimoji="1" lang="ja-JP" altLang="en-US" dirty="0"/>
              <a:t>ローカル履歴表：</a:t>
            </a:r>
            <a:endParaRPr kumimoji="1" lang="en-US" altLang="ja-JP" dirty="0"/>
          </a:p>
          <a:p>
            <a:pPr lvl="1"/>
            <a:r>
              <a:rPr lang="en-US" altLang="ja-JP" dirty="0"/>
              <a:t>PC </a:t>
            </a:r>
            <a:r>
              <a:rPr lang="ja-JP" altLang="en-US" dirty="0"/>
              <a:t>の下位 </a:t>
            </a:r>
            <a:r>
              <a:rPr lang="en-US" altLang="ja-JP" dirty="0"/>
              <a:t>n </a:t>
            </a:r>
            <a:r>
              <a:rPr lang="ja-JP" altLang="en-US" dirty="0"/>
              <a:t>ビットを</a:t>
            </a:r>
            <a:br>
              <a:rPr lang="en-US" altLang="ja-JP" dirty="0"/>
            </a:br>
            <a:r>
              <a:rPr lang="ja-JP" altLang="en-US" dirty="0"/>
              <a:t>インデクスとしてアクセス</a:t>
            </a:r>
            <a:endParaRPr lang="en-US" altLang="ja-JP" dirty="0"/>
          </a:p>
          <a:p>
            <a:pPr lvl="1"/>
            <a:r>
              <a:rPr lang="ja-JP" altLang="en-US" dirty="0"/>
              <a:t>各エントリは複数ビットのシフト・レジスタ</a:t>
            </a:r>
            <a:endParaRPr lang="en-US" altLang="ja-JP" dirty="0"/>
          </a:p>
        </p:txBody>
      </p:sp>
      <p:sp>
        <p:nvSpPr>
          <p:cNvPr id="4" name="Rectangle 89"/>
          <p:cNvSpPr>
            <a:spLocks noChangeArrowheads="1"/>
          </p:cNvSpPr>
          <p:nvPr/>
        </p:nvSpPr>
        <p:spPr bwMode="auto">
          <a:xfrm>
            <a:off x="1692121" y="1268976"/>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152115" y="1268976"/>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984" y="1268976"/>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2861980"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4662001"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4662001"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4660362"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660362"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300359"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300358"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300358"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4840364"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3401987"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ローカル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履歴表</a:t>
            </a:r>
            <a:endParaRPr lang="en-US" altLang="ja-JP" dirty="0">
              <a:solidFill>
                <a:schemeClr val="tx1">
                  <a:lumMod val="75000"/>
                  <a:lumOff val="25000"/>
                </a:schemeClr>
              </a:solidFill>
              <a:latin typeface="+mn-ea"/>
              <a:ea typeface="+mn-ea"/>
            </a:endParaRPr>
          </a:p>
        </p:txBody>
      </p:sp>
      <p:cxnSp>
        <p:nvCxnSpPr>
          <p:cNvPr id="18" name="直線コネクタ 17"/>
          <p:cNvCxnSpPr/>
          <p:nvPr/>
        </p:nvCxnSpPr>
        <p:spPr bwMode="auto">
          <a:xfrm>
            <a:off x="3132137" y="1718981"/>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4660362"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4840364"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020366"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3491987"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6913665"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6912026" y="3429000"/>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6912026"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6912026"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55202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6552022"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655202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7092028"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6912026"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7092028"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5472010" y="5319020"/>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4842003" y="5409022"/>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5337007" y="4644015"/>
            <a:ext cx="2610031"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6552022"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a:p>
            <a:pPr eaLnBrk="0" hangingPunct="0"/>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42" name="Rectangle 133"/>
          <p:cNvSpPr>
            <a:spLocks noChangeArrowheads="1"/>
          </p:cNvSpPr>
          <p:nvPr/>
        </p:nvSpPr>
        <p:spPr bwMode="auto">
          <a:xfrm>
            <a:off x="5472010"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03983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ローカル履歴表</a:t>
            </a:r>
            <a:endParaRPr kumimoji="1" lang="ja-JP" altLang="en-US" dirty="0"/>
          </a:p>
        </p:txBody>
      </p:sp>
      <p:sp>
        <p:nvSpPr>
          <p:cNvPr id="3" name="テキスト プレースホルダー 2"/>
          <p:cNvSpPr>
            <a:spLocks noGrp="1"/>
          </p:cNvSpPr>
          <p:nvPr>
            <p:ph type="body" sz="quarter" idx="10"/>
          </p:nvPr>
        </p:nvSpPr>
        <p:spPr>
          <a:xfrm>
            <a:off x="701957" y="2168986"/>
            <a:ext cx="8280092" cy="719701"/>
          </a:xfrm>
        </p:spPr>
        <p:txBody>
          <a:bodyPr/>
          <a:lstStyle/>
          <a:p>
            <a:r>
              <a:rPr kumimoji="1" lang="ja-JP" altLang="en-US" dirty="0"/>
              <a:t>その </a:t>
            </a:r>
            <a:r>
              <a:rPr kumimoji="1" lang="en-US" altLang="ja-JP" dirty="0"/>
              <a:t>PC </a:t>
            </a:r>
            <a:r>
              <a:rPr kumimoji="1" lang="ja-JP" altLang="en-US" dirty="0"/>
              <a:t>の分岐の，過去の分岐方向のパターンを表す</a:t>
            </a:r>
            <a:endParaRPr kumimoji="1" lang="en-US" altLang="ja-JP" dirty="0"/>
          </a:p>
          <a:p>
            <a:r>
              <a:rPr kumimoji="1" lang="ja-JP" altLang="en-US" dirty="0"/>
              <a:t>分岐が実行されるごとに，</a:t>
            </a:r>
            <a:endParaRPr kumimoji="1" lang="en-US" altLang="ja-JP" dirty="0"/>
          </a:p>
          <a:p>
            <a:pPr lvl="1"/>
            <a:r>
              <a:rPr kumimoji="1" lang="ja-JP" altLang="en-US" dirty="0"/>
              <a:t>全体を左にシフトし</a:t>
            </a:r>
            <a:endParaRPr kumimoji="1" lang="en-US" altLang="ja-JP" dirty="0"/>
          </a:p>
          <a:p>
            <a:pPr lvl="1"/>
            <a:r>
              <a:rPr kumimoji="1" lang="ja-JP" altLang="en-US" dirty="0"/>
              <a:t>右側から新しい結果を挿入</a:t>
            </a:r>
            <a:endParaRPr kumimoji="1" lang="en-US" altLang="ja-JP" dirty="0"/>
          </a:p>
          <a:p>
            <a:r>
              <a:rPr lang="ja-JP" altLang="en-US" dirty="0"/>
              <a:t>下の図の場合は</a:t>
            </a:r>
            <a:r>
              <a:rPr kumimoji="1" lang="ja-JP" altLang="en-US" dirty="0"/>
              <a:t>４回に１回，不成立 </a:t>
            </a:r>
            <a:r>
              <a:rPr kumimoji="1" lang="en-US" altLang="ja-JP" dirty="0"/>
              <a:t>0 </a:t>
            </a:r>
            <a:r>
              <a:rPr kumimoji="1" lang="ja-JP" altLang="en-US" dirty="0"/>
              <a:t>が挿入されている</a:t>
            </a:r>
            <a:endParaRPr lang="en-US" altLang="ja-JP" dirty="0"/>
          </a:p>
          <a:p>
            <a:pPr lvl="1"/>
            <a:r>
              <a:rPr kumimoji="1" lang="ja-JP" altLang="en-US" dirty="0"/>
              <a:t>４回だけ回る </a:t>
            </a:r>
            <a:r>
              <a:rPr kumimoji="1" lang="en-US" altLang="ja-JP" dirty="0"/>
              <a:t>for </a:t>
            </a:r>
            <a:r>
              <a:rPr kumimoji="1" lang="ja-JP" altLang="en-US" dirty="0"/>
              <a:t>ループのパターン</a:t>
            </a:r>
          </a:p>
        </p:txBody>
      </p:sp>
      <p:sp>
        <p:nvSpPr>
          <p:cNvPr id="4" name="Rectangle 195"/>
          <p:cNvSpPr>
            <a:spLocks noChangeArrowheads="1"/>
          </p:cNvSpPr>
          <p:nvPr/>
        </p:nvSpPr>
        <p:spPr bwMode="auto">
          <a:xfrm>
            <a:off x="611956"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0111</a:t>
            </a:r>
            <a:endParaRPr lang="ja-JP" altLang="en-US" b="1" dirty="0">
              <a:solidFill>
                <a:schemeClr val="tx1">
                  <a:lumMod val="75000"/>
                  <a:lumOff val="25000"/>
                </a:schemeClr>
              </a:solidFill>
              <a:latin typeface="MeiryoKe_PGothic" pitchFamily="50" charset="-128"/>
              <a:ea typeface="MeiryoKe_PGothic" pitchFamily="50" charset="-128"/>
            </a:endParaRPr>
          </a:p>
        </p:txBody>
      </p:sp>
      <p:cxnSp>
        <p:nvCxnSpPr>
          <p:cNvPr id="6" name="直線矢印コネクタ 5"/>
          <p:cNvCxnSpPr/>
          <p:nvPr/>
        </p:nvCxnSpPr>
        <p:spPr bwMode="auto">
          <a:xfrm>
            <a:off x="169196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7" name="Rectangle 133"/>
          <p:cNvSpPr>
            <a:spLocks noChangeArrowheads="1"/>
          </p:cNvSpPr>
          <p:nvPr/>
        </p:nvSpPr>
        <p:spPr bwMode="auto">
          <a:xfrm>
            <a:off x="1331964"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不成立：</a:t>
            </a:r>
            <a:r>
              <a:rPr lang="en-US" altLang="ja-JP" dirty="0">
                <a:solidFill>
                  <a:schemeClr val="tx1">
                    <a:lumMod val="75000"/>
                    <a:lumOff val="25000"/>
                  </a:schemeClr>
                </a:solidFill>
                <a:latin typeface="+mn-ea"/>
                <a:ea typeface="+mn-ea"/>
              </a:rPr>
              <a:t>0</a:t>
            </a:r>
          </a:p>
        </p:txBody>
      </p:sp>
      <p:sp>
        <p:nvSpPr>
          <p:cNvPr id="8" name="Rectangle 195"/>
          <p:cNvSpPr>
            <a:spLocks noChangeArrowheads="1"/>
          </p:cNvSpPr>
          <p:nvPr/>
        </p:nvSpPr>
        <p:spPr bwMode="auto">
          <a:xfrm>
            <a:off x="250197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111</a:t>
            </a:r>
            <a:r>
              <a:rPr lang="en-US" altLang="ja-JP" b="1" dirty="0">
                <a:solidFill>
                  <a:schemeClr val="accent5"/>
                </a:solidFill>
                <a:latin typeface="MeiryoKe_PGothic" pitchFamily="50" charset="-128"/>
                <a:ea typeface="MeiryoKe_PGothic" pitchFamily="50" charset="-128"/>
              </a:rPr>
              <a:t>0</a:t>
            </a:r>
            <a:endParaRPr lang="ja-JP" altLang="en-US" b="1" dirty="0">
              <a:solidFill>
                <a:schemeClr val="accent5"/>
              </a:solidFill>
              <a:latin typeface="MeiryoKe_PGothic" pitchFamily="50" charset="-128"/>
              <a:ea typeface="MeiryoKe_PGothic" pitchFamily="50" charset="-128"/>
            </a:endParaRPr>
          </a:p>
        </p:txBody>
      </p:sp>
      <p:cxnSp>
        <p:nvCxnSpPr>
          <p:cNvPr id="9" name="直線矢印コネクタ 8"/>
          <p:cNvCxnSpPr/>
          <p:nvPr/>
        </p:nvCxnSpPr>
        <p:spPr bwMode="auto">
          <a:xfrm>
            <a:off x="349198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0" name="Rectangle 133"/>
          <p:cNvSpPr>
            <a:spLocks noChangeArrowheads="1"/>
          </p:cNvSpPr>
          <p:nvPr/>
        </p:nvSpPr>
        <p:spPr bwMode="auto">
          <a:xfrm>
            <a:off x="3311986"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1" name="Rectangle 195"/>
          <p:cNvSpPr>
            <a:spLocks noChangeArrowheads="1"/>
          </p:cNvSpPr>
          <p:nvPr/>
        </p:nvSpPr>
        <p:spPr bwMode="auto">
          <a:xfrm>
            <a:off x="430199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a:t>
            </a: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cxnSp>
        <p:nvCxnSpPr>
          <p:cNvPr id="12" name="直線矢印コネクタ 11"/>
          <p:cNvCxnSpPr/>
          <p:nvPr/>
        </p:nvCxnSpPr>
        <p:spPr bwMode="auto">
          <a:xfrm>
            <a:off x="529200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3" name="Rectangle 133"/>
          <p:cNvSpPr>
            <a:spLocks noChangeArrowheads="1"/>
          </p:cNvSpPr>
          <p:nvPr/>
        </p:nvSpPr>
        <p:spPr bwMode="auto">
          <a:xfrm>
            <a:off x="502200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4" name="Rectangle 195"/>
          <p:cNvSpPr>
            <a:spLocks noChangeArrowheads="1"/>
          </p:cNvSpPr>
          <p:nvPr/>
        </p:nvSpPr>
        <p:spPr bwMode="auto">
          <a:xfrm>
            <a:off x="610201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a:t>
            </a:r>
            <a:r>
              <a:rPr lang="en-US" altLang="ja-JP" b="1" dirty="0">
                <a:solidFill>
                  <a:schemeClr val="accent5"/>
                </a:solidFill>
                <a:latin typeface="MeiryoKe_PGothic" pitchFamily="50" charset="-128"/>
                <a:ea typeface="MeiryoKe_PGothic" pitchFamily="50" charset="-128"/>
              </a:rPr>
              <a:t>011</a:t>
            </a:r>
            <a:endParaRPr lang="ja-JP" altLang="en-US" b="1" dirty="0">
              <a:solidFill>
                <a:schemeClr val="accent5"/>
              </a:solidFill>
              <a:latin typeface="MeiryoKe_PGothic" pitchFamily="50" charset="-128"/>
              <a:ea typeface="MeiryoKe_PGothic" pitchFamily="50" charset="-128"/>
            </a:endParaRPr>
          </a:p>
        </p:txBody>
      </p:sp>
      <p:cxnSp>
        <p:nvCxnSpPr>
          <p:cNvPr id="15" name="直線矢印コネクタ 14"/>
          <p:cNvCxnSpPr/>
          <p:nvPr/>
        </p:nvCxnSpPr>
        <p:spPr bwMode="auto">
          <a:xfrm>
            <a:off x="7002027"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6" name="Rectangle 133"/>
          <p:cNvSpPr>
            <a:spLocks noChangeArrowheads="1"/>
          </p:cNvSpPr>
          <p:nvPr/>
        </p:nvSpPr>
        <p:spPr bwMode="auto">
          <a:xfrm>
            <a:off x="682202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7" name="Rectangle 195"/>
          <p:cNvSpPr>
            <a:spLocks noChangeArrowheads="1"/>
          </p:cNvSpPr>
          <p:nvPr/>
        </p:nvSpPr>
        <p:spPr bwMode="auto">
          <a:xfrm>
            <a:off x="7722035"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Tree>
    <p:extLst>
      <p:ext uri="{BB962C8B-B14F-4D97-AF65-F5344CB8AC3E}">
        <p14:creationId xmlns:p14="http://schemas.microsoft.com/office/powerpoint/2010/main" val="2088248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ローカル履歴予測器の動作例（１）</a:t>
            </a:r>
          </a:p>
        </p:txBody>
      </p:sp>
      <p:sp>
        <p:nvSpPr>
          <p:cNvPr id="3" name="テキスト プレースホルダー 2"/>
          <p:cNvSpPr>
            <a:spLocks noGrp="1"/>
          </p:cNvSpPr>
          <p:nvPr>
            <p:ph type="body" sz="quarter" idx="10"/>
          </p:nvPr>
        </p:nvSpPr>
        <p:spPr>
          <a:xfrm>
            <a:off x="521955" y="2528991"/>
            <a:ext cx="8190090" cy="4140046"/>
          </a:xfrm>
        </p:spPr>
        <p:txBody>
          <a:bodyPr/>
          <a:lstStyle/>
          <a:p>
            <a:r>
              <a:rPr lang="ja-JP" altLang="en-US" dirty="0"/>
              <a:t>例：</a:t>
            </a:r>
            <a:r>
              <a:rPr lang="en-US" altLang="ja-JP" dirty="0"/>
              <a:t>4</a:t>
            </a:r>
            <a:r>
              <a:rPr lang="ja-JP" altLang="en-US" dirty="0"/>
              <a:t>回まわるループ</a:t>
            </a:r>
            <a:endParaRPr lang="en-US" altLang="ja-JP" dirty="0"/>
          </a:p>
          <a:p>
            <a:pPr lvl="1"/>
            <a:r>
              <a:rPr lang="en-US" altLang="ja-JP" dirty="0"/>
              <a:t>4 </a:t>
            </a:r>
            <a:r>
              <a:rPr lang="ja-JP" altLang="en-US" dirty="0"/>
              <a:t>回のうち３回は成立，１回が不成立</a:t>
            </a:r>
            <a:endParaRPr lang="en-US" altLang="ja-JP" dirty="0"/>
          </a:p>
          <a:p>
            <a:pPr lvl="1"/>
            <a:r>
              <a:rPr lang="ja-JP" altLang="en-US" dirty="0"/>
              <a:t>このループの後方分岐が </a:t>
            </a:r>
            <a:r>
              <a:rPr lang="en-US" altLang="ja-JP" dirty="0"/>
              <a:t>0x804000 </a:t>
            </a:r>
            <a:r>
              <a:rPr lang="ja-JP" altLang="en-US" dirty="0"/>
              <a:t>にあったとする</a:t>
            </a:r>
            <a:endParaRPr lang="en-US" altLang="ja-JP" dirty="0"/>
          </a:p>
        </p:txBody>
      </p:sp>
      <p:sp>
        <p:nvSpPr>
          <p:cNvPr id="43" name="正方形/長方形 42"/>
          <p:cNvSpPr/>
          <p:nvPr/>
        </p:nvSpPr>
        <p:spPr>
          <a:xfrm>
            <a:off x="611956" y="2348988"/>
            <a:ext cx="8010089" cy="1477328"/>
          </a:xfrm>
          <a:prstGeom prst="rect">
            <a:avLst/>
          </a:prstGeom>
        </p:spPr>
        <p:txBody>
          <a:bodyPr wrap="square">
            <a:spAutoFit/>
          </a:bodyPr>
          <a:lstStyle/>
          <a:p>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４回まわるループ</a:t>
            </a:r>
            <a:endParaRPr lang="en-US" altLang="ja-JP" dirty="0">
              <a:solidFill>
                <a:schemeClr val="accent3">
                  <a:lumMod val="75000"/>
                </a:schemeClr>
              </a:solidFill>
              <a:latin typeface="Consolas" panose="020B0609020204030204" pitchFamily="49" charset="0"/>
            </a:endParaRPr>
          </a:p>
          <a:p>
            <a:r>
              <a:rPr lang="en-US" altLang="ja-JP" dirty="0">
                <a:solidFill>
                  <a:schemeClr val="accent1"/>
                </a:solidFill>
                <a:latin typeface="Consolas" panose="020B0609020204030204" pitchFamily="49" charset="0"/>
              </a:rPr>
              <a:t>0x803ff8: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r>
              <a:rPr lang="en-US" altLang="ja-JP" dirty="0">
                <a:solidFill>
                  <a:schemeClr val="accent1"/>
                </a:solidFill>
                <a:latin typeface="Consolas" panose="020B0609020204030204" pitchFamily="49" charset="0"/>
              </a:rPr>
              <a:t>0x803ffc: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r>
              <a:rPr lang="en-US" altLang="ja-JP" dirty="0">
                <a:solidFill>
                  <a:schemeClr val="accent1"/>
                </a:solidFill>
                <a:latin typeface="Consolas" panose="020B0609020204030204" pitchFamily="49" charset="0"/>
              </a:rPr>
              <a:t>0x804000:</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4,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4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44" name="正方形/長方形 43"/>
          <p:cNvSpPr/>
          <p:nvPr/>
        </p:nvSpPr>
        <p:spPr>
          <a:xfrm>
            <a:off x="611956" y="1178975"/>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44340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ローカル履歴予測器の動作例（２）</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1110=0xE</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0x4000E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1110</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0x4000E</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228605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1101=0xD</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0x4000D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a:t>
            </a:r>
            <a:r>
              <a:rPr lang="ja-JP" altLang="en-US" b="1" dirty="0">
                <a:solidFill>
                  <a:schemeClr val="accent5"/>
                </a:solidFill>
                <a:latin typeface="MeiryoKe_PGothic" pitchFamily="50" charset="-128"/>
                <a:ea typeface="MeiryoKe_PGothic" pitchFamily="50" charset="-128"/>
              </a:rPr>
              <a:t>１</a:t>
            </a: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0x4000D</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3538364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動作：（前ページの</a:t>
            </a:r>
            <a:r>
              <a:rPr lang="en-US" altLang="ja-JP" dirty="0"/>
              <a:t>2</a:t>
            </a:r>
            <a:r>
              <a:rPr lang="ja-JP" altLang="en-US" dirty="0"/>
              <a:t>周後）</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0111=0x7</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0x40007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00 </a:t>
            </a:r>
            <a:r>
              <a:rPr lang="ja-JP" altLang="en-US" dirty="0" err="1"/>
              <a:t>なので</a:t>
            </a:r>
            <a:r>
              <a:rPr lang="ja-JP" altLang="en-US" dirty="0"/>
              <a:t>不成立と予測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6"/>
                </a:solidFill>
                <a:latin typeface="MeiryoKe_PGothic" pitchFamily="50" charset="-128"/>
                <a:ea typeface="MeiryoKe_PGothic" pitchFamily="50" charset="-128"/>
              </a:rPr>
              <a:t>00</a:t>
            </a:r>
            <a:endParaRPr lang="ja-JP" altLang="en-US" b="1" dirty="0">
              <a:solidFill>
                <a:schemeClr val="accent6"/>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0x40007</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940429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ローカル履歴予測器のメリット</a:t>
            </a:r>
          </a:p>
        </p:txBody>
      </p:sp>
      <p:sp>
        <p:nvSpPr>
          <p:cNvPr id="3" name="テキスト プレースホルダー 2"/>
          <p:cNvSpPr>
            <a:spLocks noGrp="1"/>
          </p:cNvSpPr>
          <p:nvPr>
            <p:ph type="body" sz="quarter" idx="10"/>
          </p:nvPr>
        </p:nvSpPr>
        <p:spPr/>
        <p:txBody>
          <a:bodyPr/>
          <a:lstStyle/>
          <a:p>
            <a:r>
              <a:rPr kumimoji="1" lang="ja-JP" altLang="en-US" dirty="0"/>
              <a:t>特定の </a:t>
            </a:r>
            <a:r>
              <a:rPr kumimoji="1" lang="en-US" altLang="ja-JP" dirty="0"/>
              <a:t>PC </a:t>
            </a:r>
            <a:r>
              <a:rPr kumimoji="1" lang="ja-JP" altLang="en-US" dirty="0"/>
              <a:t>の分岐方向にパターンがある場合，有効に働く</a:t>
            </a:r>
            <a:endParaRPr kumimoji="1" lang="en-US" altLang="ja-JP" dirty="0"/>
          </a:p>
          <a:p>
            <a:r>
              <a:rPr kumimoji="1" lang="ja-JP" altLang="en-US" dirty="0"/>
              <a:t>たとえば，</a:t>
            </a:r>
            <a:endParaRPr kumimoji="1" lang="en-US" altLang="ja-JP" dirty="0"/>
          </a:p>
          <a:p>
            <a:pPr lvl="1"/>
            <a:r>
              <a:rPr kumimoji="1" lang="ja-JP" altLang="en-US" dirty="0"/>
              <a:t>成立と不成立を交互に繰り返す</a:t>
            </a:r>
            <a:endParaRPr kumimoji="1" lang="en-US" altLang="ja-JP" dirty="0"/>
          </a:p>
          <a:p>
            <a:pPr lvl="1"/>
            <a:r>
              <a:rPr lang="ja-JP" altLang="en-US" dirty="0"/>
              <a:t>短い </a:t>
            </a:r>
            <a:r>
              <a:rPr lang="en-US" altLang="ja-JP" dirty="0"/>
              <a:t>for </a:t>
            </a:r>
            <a:r>
              <a:rPr lang="ja-JP" altLang="en-US" dirty="0"/>
              <a:t>ループ</a:t>
            </a:r>
            <a:endParaRPr kumimoji="1" lang="ja-JP" altLang="en-US" dirty="0"/>
          </a:p>
        </p:txBody>
      </p:sp>
    </p:spTree>
    <p:extLst>
      <p:ext uri="{BB962C8B-B14F-4D97-AF65-F5344CB8AC3E}">
        <p14:creationId xmlns:p14="http://schemas.microsoft.com/office/powerpoint/2010/main" val="305278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lvl="2"/>
            <a:endParaRPr lang="en-US" altLang="ja-JP" dirty="0"/>
          </a:p>
          <a:p>
            <a:pPr marL="817200" lvl="1" indent="-457200">
              <a:buFont typeface="+mj-lt"/>
              <a:buAutoNum type="arabicPeriod"/>
            </a:pPr>
            <a:r>
              <a:rPr lang="ja-JP" altLang="en-US" dirty="0">
                <a:solidFill>
                  <a:schemeClr val="accent5"/>
                </a:solidFill>
              </a:rPr>
              <a:t>グローバル履歴予測器</a:t>
            </a:r>
            <a:endParaRPr lang="en-US" altLang="ja-JP" dirty="0">
              <a:solidFill>
                <a:schemeClr val="accent5"/>
              </a:solidFill>
            </a:endParaRPr>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392150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分岐予測では，以下の３つを全て行う必要がある</a:t>
            </a:r>
            <a:endParaRPr kumimoji="1" lang="en-US" altLang="ja-JP" dirty="0"/>
          </a:p>
          <a:p>
            <a:pPr marL="817200" lvl="1" indent="-457200">
              <a:buFont typeface="+mj-lt"/>
              <a:buAutoNum type="arabicPeriod"/>
            </a:pPr>
            <a:r>
              <a:rPr kumimoji="1" lang="ja-JP" altLang="en-US" dirty="0"/>
              <a:t>分岐命令かどうか予測（分岐種別の予測）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dirty="0"/>
              <a:t>分岐方向予測</a:t>
            </a:r>
            <a:endParaRPr kumimoji="1" lang="en-US" altLang="ja-JP" dirty="0"/>
          </a:p>
          <a:p>
            <a:r>
              <a:rPr lang="en-US" altLang="ja-JP" dirty="0"/>
              <a:t>if-then-else </a:t>
            </a:r>
            <a:r>
              <a:rPr lang="ja-JP" altLang="en-US" dirty="0"/>
              <a:t>の方向だけを予測していれば良いわけではない</a:t>
            </a:r>
            <a:endParaRPr kumimoji="1" lang="en-US" altLang="ja-JP" dirty="0"/>
          </a:p>
          <a:p>
            <a:r>
              <a:rPr kumimoji="1" lang="ja-JP" altLang="en-US" dirty="0"/>
              <a:t>（今は方向分岐のみを扱い，間接分岐は考えない</a:t>
            </a:r>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グローバル履歴予測器のモチベーション</a:t>
            </a:r>
          </a:p>
        </p:txBody>
      </p:sp>
      <p:sp>
        <p:nvSpPr>
          <p:cNvPr id="3" name="テキスト プレースホルダー 2"/>
          <p:cNvSpPr>
            <a:spLocks noGrp="1"/>
          </p:cNvSpPr>
          <p:nvPr>
            <p:ph type="body" sz="quarter" idx="10"/>
          </p:nvPr>
        </p:nvSpPr>
        <p:spPr>
          <a:xfrm>
            <a:off x="431954" y="4059007"/>
            <a:ext cx="8280092" cy="1709712"/>
          </a:xfrm>
        </p:spPr>
        <p:txBody>
          <a:bodyPr/>
          <a:lstStyle/>
          <a:p>
            <a:r>
              <a:rPr kumimoji="1" lang="ja-JP" altLang="en-US" dirty="0"/>
              <a:t>複数の分岐間に相関があることが結構多い</a:t>
            </a:r>
            <a:endParaRPr kumimoji="1" lang="en-US" altLang="ja-JP" dirty="0"/>
          </a:p>
          <a:p>
            <a:pPr lvl="1"/>
            <a:r>
              <a:rPr kumimoji="1" lang="ja-JP" altLang="en-US" dirty="0"/>
              <a:t>ある分岐が成立したら，その後ろにある別の分岐は不成立</a:t>
            </a:r>
            <a:r>
              <a:rPr kumimoji="1" lang="en-US" altLang="ja-JP" dirty="0"/>
              <a:t>… </a:t>
            </a:r>
            <a:r>
              <a:rPr kumimoji="1" lang="ja-JP" altLang="en-US" dirty="0"/>
              <a:t>など</a:t>
            </a:r>
            <a:endParaRPr kumimoji="1" lang="en-US" altLang="ja-JP" dirty="0"/>
          </a:p>
          <a:p>
            <a:r>
              <a:rPr kumimoji="1" lang="ja-JP" altLang="en-US" dirty="0"/>
              <a:t>こう言う相関を拾いたい</a:t>
            </a:r>
          </a:p>
        </p:txBody>
      </p:sp>
      <p:sp>
        <p:nvSpPr>
          <p:cNvPr id="4" name="正方形/長方形 3"/>
          <p:cNvSpPr/>
          <p:nvPr/>
        </p:nvSpPr>
        <p:spPr>
          <a:xfrm>
            <a:off x="2051972" y="1538979"/>
            <a:ext cx="6210069" cy="2529923"/>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上の </a:t>
            </a:r>
            <a:r>
              <a:rPr lang="en-US" altLang="ja-JP" dirty="0">
                <a:solidFill>
                  <a:schemeClr val="accent3">
                    <a:lumMod val="75000"/>
                  </a:schemeClr>
                </a:solidFill>
                <a:latin typeface="Consolas" panose="020B0609020204030204" pitchFamily="49" charset="0"/>
              </a:rPr>
              <a:t>if </a:t>
            </a:r>
            <a:r>
              <a:rPr lang="ja-JP" altLang="en-US" dirty="0">
                <a:solidFill>
                  <a:schemeClr val="accent3">
                    <a:lumMod val="75000"/>
                  </a:schemeClr>
                </a:solidFill>
                <a:latin typeface="Consolas" panose="020B0609020204030204" pitchFamily="49" charset="0"/>
              </a:rPr>
              <a:t>と必ず反対になる</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07137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n-ea"/>
                <a:ea typeface="+mn-ea"/>
              </a:rPr>
              <a:t>グローバル履歴予測器のイメージ</a:t>
            </a:r>
            <a:endParaRPr kumimoji="1" lang="ja-JP" altLang="en-US" dirty="0">
              <a:latin typeface="+mn-ea"/>
              <a:ea typeface="+mn-ea"/>
            </a:endParaRPr>
          </a:p>
        </p:txBody>
      </p:sp>
      <p:sp>
        <p:nvSpPr>
          <p:cNvPr id="3" name="テキスト プレースホルダー 2"/>
          <p:cNvSpPr>
            <a:spLocks noGrp="1"/>
          </p:cNvSpPr>
          <p:nvPr>
            <p:ph type="body" sz="quarter" idx="10"/>
          </p:nvPr>
        </p:nvSpPr>
        <p:spPr>
          <a:xfrm>
            <a:off x="161951" y="6039029"/>
            <a:ext cx="8640096" cy="719701"/>
          </a:xfrm>
        </p:spPr>
        <p:txBody>
          <a:bodyPr/>
          <a:lstStyle/>
          <a:p>
            <a:r>
              <a:rPr kumimoji="1" lang="ja-JP" altLang="en-US" dirty="0">
                <a:latin typeface="+mn-ea"/>
                <a:ea typeface="+mn-ea"/>
              </a:rPr>
              <a:t>「こういうパスを通ってきたときは，成立 </a:t>
            </a:r>
            <a:r>
              <a:rPr kumimoji="1" lang="en-US" altLang="ja-JP" dirty="0">
                <a:latin typeface="+mn-ea"/>
                <a:ea typeface="+mn-ea"/>
              </a:rPr>
              <a:t>or </a:t>
            </a:r>
            <a:r>
              <a:rPr kumimoji="1" lang="ja-JP" altLang="en-US" dirty="0">
                <a:latin typeface="+mn-ea"/>
                <a:ea typeface="+mn-ea"/>
              </a:rPr>
              <a:t>不成立になりやすい」を</a:t>
            </a:r>
            <a:br>
              <a:rPr kumimoji="1" lang="en-US" altLang="ja-JP" dirty="0">
                <a:latin typeface="+mn-ea"/>
                <a:ea typeface="+mn-ea"/>
              </a:rPr>
            </a:br>
            <a:r>
              <a:rPr kumimoji="1" lang="ja-JP" altLang="en-US" dirty="0">
                <a:latin typeface="+mn-ea"/>
                <a:ea typeface="+mn-ea"/>
              </a:rPr>
              <a:t>　うまく予測したい</a:t>
            </a:r>
          </a:p>
        </p:txBody>
      </p:sp>
      <p:sp>
        <p:nvSpPr>
          <p:cNvPr id="13" name="円/楕円 12"/>
          <p:cNvSpPr/>
          <p:nvPr/>
        </p:nvSpPr>
        <p:spPr bwMode="auto">
          <a:xfrm>
            <a:off x="4572000" y="1718981"/>
            <a:ext cx="720008"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15" name="直線矢印コネクタ 14"/>
          <p:cNvCxnSpPr>
            <a:cxnSpLocks/>
            <a:stCxn id="13" idx="3"/>
            <a:endCxn id="4" idx="7"/>
          </p:cNvCxnSpPr>
          <p:nvPr/>
        </p:nvCxnSpPr>
        <p:spPr bwMode="auto">
          <a:xfrm flipH="1">
            <a:off x="4106553" y="2179905"/>
            <a:ext cx="570890" cy="33816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5" name="円/楕円 44"/>
          <p:cNvSpPr/>
          <p:nvPr/>
        </p:nvSpPr>
        <p:spPr bwMode="auto">
          <a:xfrm>
            <a:off x="2411976" y="1721547"/>
            <a:ext cx="720008" cy="537440"/>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46" name="直線矢印コネクタ 45"/>
          <p:cNvCxnSpPr>
            <a:cxnSpLocks/>
            <a:stCxn id="45" idx="5"/>
            <a:endCxn id="4" idx="1"/>
          </p:cNvCxnSpPr>
          <p:nvPr/>
        </p:nvCxnSpPr>
        <p:spPr bwMode="auto">
          <a:xfrm>
            <a:off x="3026541" y="2180281"/>
            <a:ext cx="570890" cy="337790"/>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9" name="直線矢印コネクタ 48"/>
          <p:cNvCxnSpPr>
            <a:cxnSpLocks/>
            <a:endCxn id="13" idx="1"/>
          </p:cNvCxnSpPr>
          <p:nvPr/>
        </p:nvCxnSpPr>
        <p:spPr bwMode="auto">
          <a:xfrm>
            <a:off x="4121995" y="1448978"/>
            <a:ext cx="555448" cy="34908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a:cxnSpLocks/>
            <a:stCxn id="48" idx="3"/>
            <a:endCxn id="45" idx="7"/>
          </p:cNvCxnSpPr>
          <p:nvPr/>
        </p:nvCxnSpPr>
        <p:spPr bwMode="auto">
          <a:xfrm flipH="1">
            <a:off x="3026541" y="1459897"/>
            <a:ext cx="570890" cy="340356"/>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51" name="Rectangle 133"/>
          <p:cNvSpPr>
            <a:spLocks noChangeArrowheads="1"/>
          </p:cNvSpPr>
          <p:nvPr/>
        </p:nvSpPr>
        <p:spPr bwMode="auto">
          <a:xfrm>
            <a:off x="3041983"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400" dirty="0">
                <a:solidFill>
                  <a:schemeClr val="tx1">
                    <a:lumMod val="75000"/>
                    <a:lumOff val="25000"/>
                  </a:schemeClr>
                </a:solidFill>
                <a:latin typeface="+mn-ea"/>
                <a:ea typeface="+mn-ea"/>
              </a:rPr>
              <a:t>0</a:t>
            </a:r>
          </a:p>
        </p:txBody>
      </p:sp>
      <p:sp>
        <p:nvSpPr>
          <p:cNvPr id="52" name="Rectangle 133"/>
          <p:cNvSpPr>
            <a:spLocks noChangeArrowheads="1"/>
          </p:cNvSpPr>
          <p:nvPr/>
        </p:nvSpPr>
        <p:spPr bwMode="auto">
          <a:xfrm>
            <a:off x="4301997"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400" dirty="0">
                <a:solidFill>
                  <a:schemeClr val="tx1">
                    <a:lumMod val="75000"/>
                    <a:lumOff val="25000"/>
                  </a:schemeClr>
                </a:solidFill>
                <a:latin typeface="+mn-ea"/>
                <a:ea typeface="+mn-ea"/>
              </a:rPr>
              <a:t>1</a:t>
            </a:r>
          </a:p>
        </p:txBody>
      </p:sp>
      <p:sp>
        <p:nvSpPr>
          <p:cNvPr id="107" name="Rectangle 133">
            <a:extLst>
              <a:ext uri="{FF2B5EF4-FFF2-40B4-BE49-F238E27FC236}">
                <a16:creationId xmlns:a16="http://schemas.microsoft.com/office/drawing/2014/main" id="{F34CE6C2-B289-4F83-93B4-D24DC211B042}"/>
              </a:ext>
            </a:extLst>
          </p:cNvPr>
          <p:cNvSpPr>
            <a:spLocks noChangeArrowheads="1"/>
          </p:cNvSpPr>
          <p:nvPr/>
        </p:nvSpPr>
        <p:spPr bwMode="auto">
          <a:xfrm>
            <a:off x="2141973" y="4239009"/>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A</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C</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D</a:t>
            </a:r>
            <a:r>
              <a:rPr lang="ja-JP" altLang="en-US" sz="1800" dirty="0">
                <a:solidFill>
                  <a:schemeClr val="tx1">
                    <a:lumMod val="75000"/>
                    <a:lumOff val="25000"/>
                  </a:schemeClr>
                </a:solidFill>
                <a:latin typeface="+mn-ea"/>
                <a:ea typeface="+mn-ea"/>
              </a:rPr>
              <a:t>→</a:t>
            </a:r>
            <a:endParaRPr lang="en-US" altLang="ja-JP" sz="1800" dirty="0">
              <a:solidFill>
                <a:schemeClr val="tx1">
                  <a:lumMod val="75000"/>
                  <a:lumOff val="25000"/>
                </a:schemeClr>
              </a:solidFill>
              <a:latin typeface="+mn-ea"/>
              <a:ea typeface="+mn-ea"/>
            </a:endParaRPr>
          </a:p>
          <a:p>
            <a:pPr eaLnBrk="0" hangingPunct="0"/>
            <a:r>
              <a:rPr lang="en-US" altLang="ja-JP" sz="1800" dirty="0">
                <a:solidFill>
                  <a:schemeClr val="tx1">
                    <a:lumMod val="75000"/>
                    <a:lumOff val="25000"/>
                  </a:schemeClr>
                </a:solidFill>
                <a:latin typeface="+mn-ea"/>
                <a:ea typeface="+mn-ea"/>
              </a:rPr>
              <a:t>E</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F</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G </a:t>
            </a:r>
            <a:r>
              <a:rPr lang="ja-JP" altLang="en-US" sz="1800" dirty="0">
                <a:solidFill>
                  <a:schemeClr val="tx1">
                    <a:lumMod val="75000"/>
                    <a:lumOff val="25000"/>
                  </a:schemeClr>
                </a:solidFill>
                <a:latin typeface="+mn-ea"/>
                <a:ea typeface="+mn-ea"/>
              </a:rPr>
              <a:t>と</a:t>
            </a:r>
            <a:endParaRPr lang="en-US" altLang="ja-JP" sz="1800" dirty="0">
              <a:solidFill>
                <a:schemeClr val="tx1">
                  <a:lumMod val="75000"/>
                  <a:lumOff val="25000"/>
                </a:schemeClr>
              </a:solidFill>
              <a:latin typeface="+mn-ea"/>
              <a:ea typeface="+mn-ea"/>
            </a:endParaRPr>
          </a:p>
          <a:p>
            <a:pPr eaLnBrk="0" hangingPunct="0"/>
            <a:r>
              <a:rPr lang="ja-JP" altLang="en-US" sz="1800" dirty="0">
                <a:solidFill>
                  <a:schemeClr val="tx1">
                    <a:lumMod val="75000"/>
                    <a:lumOff val="25000"/>
                  </a:schemeClr>
                </a:solidFill>
                <a:latin typeface="+mn-ea"/>
                <a:ea typeface="+mn-ea"/>
              </a:rPr>
              <a:t>来た時は右に</a:t>
            </a:r>
            <a:endParaRPr lang="en-US" altLang="ja-JP" sz="1800" dirty="0">
              <a:solidFill>
                <a:schemeClr val="tx1">
                  <a:lumMod val="75000"/>
                  <a:lumOff val="25000"/>
                </a:schemeClr>
              </a:solidFill>
              <a:latin typeface="+mn-ea"/>
              <a:ea typeface="+mn-ea"/>
            </a:endParaRPr>
          </a:p>
        </p:txBody>
      </p:sp>
      <p:sp>
        <p:nvSpPr>
          <p:cNvPr id="48" name="円/楕円 47"/>
          <p:cNvSpPr/>
          <p:nvPr/>
        </p:nvSpPr>
        <p:spPr bwMode="auto">
          <a:xfrm>
            <a:off x="3491988" y="998973"/>
            <a:ext cx="720008"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a:t>
            </a:r>
            <a:endParaRPr kumimoji="1" lang="en-US" altLang="ja-JP" dirty="0">
              <a:solidFill>
                <a:schemeClr val="tx1">
                  <a:lumMod val="75000"/>
                  <a:lumOff val="25000"/>
                </a:schemeClr>
              </a:solidFill>
              <a:latin typeface="+mn-ea"/>
            </a:endParaRPr>
          </a:p>
        </p:txBody>
      </p:sp>
      <p:sp>
        <p:nvSpPr>
          <p:cNvPr id="4" name="円/楕円 70">
            <a:extLst>
              <a:ext uri="{FF2B5EF4-FFF2-40B4-BE49-F238E27FC236}">
                <a16:creationId xmlns:a16="http://schemas.microsoft.com/office/drawing/2014/main" id="{80864F5D-B39B-D36D-3665-8FF14A790C8C}"/>
              </a:ext>
            </a:extLst>
          </p:cNvPr>
          <p:cNvSpPr/>
          <p:nvPr/>
        </p:nvSpPr>
        <p:spPr bwMode="auto">
          <a:xfrm>
            <a:off x="3491988" y="2438989"/>
            <a:ext cx="720008"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sp>
        <p:nvSpPr>
          <p:cNvPr id="30" name="円/楕円 12">
            <a:extLst>
              <a:ext uri="{FF2B5EF4-FFF2-40B4-BE49-F238E27FC236}">
                <a16:creationId xmlns:a16="http://schemas.microsoft.com/office/drawing/2014/main" id="{48EEA393-2C52-0E40-ABCE-4020CC92191E}"/>
              </a:ext>
            </a:extLst>
          </p:cNvPr>
          <p:cNvSpPr/>
          <p:nvPr/>
        </p:nvSpPr>
        <p:spPr bwMode="auto">
          <a:xfrm>
            <a:off x="4572000" y="4149008"/>
            <a:ext cx="720008"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34" name="直線矢印コネクタ 33">
            <a:extLst>
              <a:ext uri="{FF2B5EF4-FFF2-40B4-BE49-F238E27FC236}">
                <a16:creationId xmlns:a16="http://schemas.microsoft.com/office/drawing/2014/main" id="{C9896A4E-7318-78D5-02A9-24AB6CCCFB5B}"/>
              </a:ext>
            </a:extLst>
          </p:cNvPr>
          <p:cNvCxnSpPr>
            <a:cxnSpLocks/>
            <a:stCxn id="30" idx="3"/>
            <a:endCxn id="56" idx="7"/>
          </p:cNvCxnSpPr>
          <p:nvPr/>
        </p:nvCxnSpPr>
        <p:spPr bwMode="auto">
          <a:xfrm flipH="1">
            <a:off x="4106553" y="4609932"/>
            <a:ext cx="570890" cy="33816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a:extLst>
              <a:ext uri="{FF2B5EF4-FFF2-40B4-BE49-F238E27FC236}">
                <a16:creationId xmlns:a16="http://schemas.microsoft.com/office/drawing/2014/main" id="{B8020416-8434-EB72-877A-626852AF1FB2}"/>
              </a:ext>
            </a:extLst>
          </p:cNvPr>
          <p:cNvCxnSpPr>
            <a:cxnSpLocks/>
            <a:endCxn id="30" idx="1"/>
          </p:cNvCxnSpPr>
          <p:nvPr/>
        </p:nvCxnSpPr>
        <p:spPr bwMode="auto">
          <a:xfrm>
            <a:off x="4121995" y="3879005"/>
            <a:ext cx="555448" cy="34908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a:extLst>
              <a:ext uri="{FF2B5EF4-FFF2-40B4-BE49-F238E27FC236}">
                <a16:creationId xmlns:a16="http://schemas.microsoft.com/office/drawing/2014/main" id="{A3517A60-73EC-A726-3470-7A34806B4450}"/>
              </a:ext>
            </a:extLst>
          </p:cNvPr>
          <p:cNvCxnSpPr>
            <a:cxnSpLocks/>
            <a:stCxn id="44" idx="4"/>
            <a:endCxn id="56" idx="0"/>
          </p:cNvCxnSpPr>
          <p:nvPr/>
        </p:nvCxnSpPr>
        <p:spPr bwMode="auto">
          <a:xfrm>
            <a:off x="3851992" y="3969006"/>
            <a:ext cx="0" cy="900010"/>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43" name="Rectangle 133">
            <a:extLst>
              <a:ext uri="{FF2B5EF4-FFF2-40B4-BE49-F238E27FC236}">
                <a16:creationId xmlns:a16="http://schemas.microsoft.com/office/drawing/2014/main" id="{F2F9908D-1EE1-D365-3BA9-E26504F4D7B8}"/>
              </a:ext>
            </a:extLst>
          </p:cNvPr>
          <p:cNvSpPr>
            <a:spLocks noChangeArrowheads="1"/>
          </p:cNvSpPr>
          <p:nvPr/>
        </p:nvSpPr>
        <p:spPr bwMode="auto">
          <a:xfrm>
            <a:off x="4301997" y="369900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400" dirty="0">
                <a:solidFill>
                  <a:schemeClr val="tx1">
                    <a:lumMod val="75000"/>
                    <a:lumOff val="25000"/>
                  </a:schemeClr>
                </a:solidFill>
                <a:latin typeface="+mn-ea"/>
                <a:ea typeface="+mn-ea"/>
              </a:rPr>
              <a:t>1</a:t>
            </a:r>
          </a:p>
        </p:txBody>
      </p:sp>
      <p:sp>
        <p:nvSpPr>
          <p:cNvPr id="44" name="円/楕円 47">
            <a:extLst>
              <a:ext uri="{FF2B5EF4-FFF2-40B4-BE49-F238E27FC236}">
                <a16:creationId xmlns:a16="http://schemas.microsoft.com/office/drawing/2014/main" id="{835CA562-62F9-82EC-4CC7-E3ED5CEC8434}"/>
              </a:ext>
            </a:extLst>
          </p:cNvPr>
          <p:cNvSpPr/>
          <p:nvPr/>
        </p:nvSpPr>
        <p:spPr bwMode="auto">
          <a:xfrm>
            <a:off x="3491988" y="3429000"/>
            <a:ext cx="720008"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E</a:t>
            </a:r>
            <a:endParaRPr kumimoji="1" lang="en-US" altLang="ja-JP" dirty="0">
              <a:solidFill>
                <a:schemeClr val="tx1">
                  <a:lumMod val="75000"/>
                  <a:lumOff val="25000"/>
                </a:schemeClr>
              </a:solidFill>
              <a:latin typeface="+mn-ea"/>
            </a:endParaRPr>
          </a:p>
        </p:txBody>
      </p:sp>
      <p:sp>
        <p:nvSpPr>
          <p:cNvPr id="56" name="円/楕円 70">
            <a:extLst>
              <a:ext uri="{FF2B5EF4-FFF2-40B4-BE49-F238E27FC236}">
                <a16:creationId xmlns:a16="http://schemas.microsoft.com/office/drawing/2014/main" id="{9AE4907F-B06D-97EA-A2BB-D3B941B39D00}"/>
              </a:ext>
            </a:extLst>
          </p:cNvPr>
          <p:cNvSpPr/>
          <p:nvPr/>
        </p:nvSpPr>
        <p:spPr bwMode="auto">
          <a:xfrm>
            <a:off x="3491988" y="4869016"/>
            <a:ext cx="720008" cy="540006"/>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57" name="直線矢印コネクタ 56">
            <a:extLst>
              <a:ext uri="{FF2B5EF4-FFF2-40B4-BE49-F238E27FC236}">
                <a16:creationId xmlns:a16="http://schemas.microsoft.com/office/drawing/2014/main" id="{1522C9E7-A210-DD58-DD6D-7AD85C50BFB4}"/>
              </a:ext>
            </a:extLst>
          </p:cNvPr>
          <p:cNvCxnSpPr>
            <a:cxnSpLocks/>
            <a:endCxn id="44" idx="0"/>
          </p:cNvCxnSpPr>
          <p:nvPr/>
        </p:nvCxnSpPr>
        <p:spPr bwMode="auto">
          <a:xfrm>
            <a:off x="3851992" y="2978995"/>
            <a:ext cx="0" cy="45000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10" name="直線矢印コネクタ 109">
            <a:extLst>
              <a:ext uri="{FF2B5EF4-FFF2-40B4-BE49-F238E27FC236}">
                <a16:creationId xmlns:a16="http://schemas.microsoft.com/office/drawing/2014/main" id="{6AE26C4C-A6A0-011F-5C47-9656261AFA84}"/>
              </a:ext>
            </a:extLst>
          </p:cNvPr>
          <p:cNvCxnSpPr>
            <a:cxnSpLocks/>
          </p:cNvCxnSpPr>
          <p:nvPr/>
        </p:nvCxnSpPr>
        <p:spPr bwMode="auto">
          <a:xfrm>
            <a:off x="4121995" y="5319021"/>
            <a:ext cx="555448" cy="349085"/>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cxnSp>
        <p:nvCxnSpPr>
          <p:cNvPr id="111" name="直線矢印コネクタ 110">
            <a:extLst>
              <a:ext uri="{FF2B5EF4-FFF2-40B4-BE49-F238E27FC236}">
                <a16:creationId xmlns:a16="http://schemas.microsoft.com/office/drawing/2014/main" id="{F7E31FEC-D86D-B2CE-5719-4CECC0F5C1BD}"/>
              </a:ext>
            </a:extLst>
          </p:cNvPr>
          <p:cNvCxnSpPr>
            <a:cxnSpLocks/>
          </p:cNvCxnSpPr>
          <p:nvPr/>
        </p:nvCxnSpPr>
        <p:spPr bwMode="auto">
          <a:xfrm flipH="1">
            <a:off x="3026541" y="5329940"/>
            <a:ext cx="570890" cy="340356"/>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12" name="Rectangle 133">
            <a:extLst>
              <a:ext uri="{FF2B5EF4-FFF2-40B4-BE49-F238E27FC236}">
                <a16:creationId xmlns:a16="http://schemas.microsoft.com/office/drawing/2014/main" id="{304567C2-D3F7-DD57-566C-27B8FB3B3607}"/>
              </a:ext>
            </a:extLst>
          </p:cNvPr>
          <p:cNvSpPr>
            <a:spLocks noChangeArrowheads="1"/>
          </p:cNvSpPr>
          <p:nvPr/>
        </p:nvSpPr>
        <p:spPr bwMode="auto">
          <a:xfrm>
            <a:off x="3491988" y="396900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400" dirty="0">
                <a:solidFill>
                  <a:schemeClr val="tx1">
                    <a:lumMod val="75000"/>
                    <a:lumOff val="25000"/>
                  </a:schemeClr>
                </a:solidFill>
                <a:latin typeface="+mn-ea"/>
                <a:ea typeface="+mn-ea"/>
              </a:rPr>
              <a:t>0</a:t>
            </a:r>
          </a:p>
        </p:txBody>
      </p:sp>
      <p:sp>
        <p:nvSpPr>
          <p:cNvPr id="113" name="円/楕円 12">
            <a:extLst>
              <a:ext uri="{FF2B5EF4-FFF2-40B4-BE49-F238E27FC236}">
                <a16:creationId xmlns:a16="http://schemas.microsoft.com/office/drawing/2014/main" id="{0F4F3BC7-7BAA-E522-28CB-56AEE0C423D6}"/>
              </a:ext>
            </a:extLst>
          </p:cNvPr>
          <p:cNvSpPr/>
          <p:nvPr/>
        </p:nvSpPr>
        <p:spPr bwMode="auto">
          <a:xfrm>
            <a:off x="7992038" y="1716415"/>
            <a:ext cx="720008" cy="540006"/>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114" name="直線矢印コネクタ 113">
            <a:extLst>
              <a:ext uri="{FF2B5EF4-FFF2-40B4-BE49-F238E27FC236}">
                <a16:creationId xmlns:a16="http://schemas.microsoft.com/office/drawing/2014/main" id="{464A64A8-BBA7-47D4-E9AD-5847888C3838}"/>
              </a:ext>
            </a:extLst>
          </p:cNvPr>
          <p:cNvCxnSpPr>
            <a:cxnSpLocks/>
            <a:stCxn id="113" idx="3"/>
            <a:endCxn id="123" idx="7"/>
          </p:cNvCxnSpPr>
          <p:nvPr/>
        </p:nvCxnSpPr>
        <p:spPr bwMode="auto">
          <a:xfrm flipH="1">
            <a:off x="7526591" y="2177339"/>
            <a:ext cx="570890" cy="338166"/>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115" name="円/楕円 44">
            <a:extLst>
              <a:ext uri="{FF2B5EF4-FFF2-40B4-BE49-F238E27FC236}">
                <a16:creationId xmlns:a16="http://schemas.microsoft.com/office/drawing/2014/main" id="{DDBD0A10-38AD-EEA3-4A5F-F36372596971}"/>
              </a:ext>
            </a:extLst>
          </p:cNvPr>
          <p:cNvSpPr/>
          <p:nvPr/>
        </p:nvSpPr>
        <p:spPr bwMode="auto">
          <a:xfrm>
            <a:off x="5832014" y="1718981"/>
            <a:ext cx="720008" cy="53744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116" name="直線矢印コネクタ 115">
            <a:extLst>
              <a:ext uri="{FF2B5EF4-FFF2-40B4-BE49-F238E27FC236}">
                <a16:creationId xmlns:a16="http://schemas.microsoft.com/office/drawing/2014/main" id="{93C1D65A-A7BD-B694-ACAA-254E4E371499}"/>
              </a:ext>
            </a:extLst>
          </p:cNvPr>
          <p:cNvCxnSpPr>
            <a:cxnSpLocks/>
            <a:stCxn id="115" idx="5"/>
            <a:endCxn id="123" idx="1"/>
          </p:cNvCxnSpPr>
          <p:nvPr/>
        </p:nvCxnSpPr>
        <p:spPr bwMode="auto">
          <a:xfrm>
            <a:off x="6446579" y="2177715"/>
            <a:ext cx="570890" cy="33779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17" name="直線矢印コネクタ 116">
            <a:extLst>
              <a:ext uri="{FF2B5EF4-FFF2-40B4-BE49-F238E27FC236}">
                <a16:creationId xmlns:a16="http://schemas.microsoft.com/office/drawing/2014/main" id="{127864B9-D5C0-D39E-4B23-7FAFED9DCFE7}"/>
              </a:ext>
            </a:extLst>
          </p:cNvPr>
          <p:cNvCxnSpPr>
            <a:cxnSpLocks/>
            <a:endCxn id="113" idx="1"/>
          </p:cNvCxnSpPr>
          <p:nvPr/>
        </p:nvCxnSpPr>
        <p:spPr bwMode="auto">
          <a:xfrm>
            <a:off x="7542033" y="1446412"/>
            <a:ext cx="555448" cy="349085"/>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18" name="直線矢印コネクタ 117">
            <a:extLst>
              <a:ext uri="{FF2B5EF4-FFF2-40B4-BE49-F238E27FC236}">
                <a16:creationId xmlns:a16="http://schemas.microsoft.com/office/drawing/2014/main" id="{0391FFB8-D8B0-5AD7-5834-33788BE8968F}"/>
              </a:ext>
            </a:extLst>
          </p:cNvPr>
          <p:cNvCxnSpPr>
            <a:cxnSpLocks/>
            <a:stCxn id="122" idx="3"/>
            <a:endCxn id="115" idx="7"/>
          </p:cNvCxnSpPr>
          <p:nvPr/>
        </p:nvCxnSpPr>
        <p:spPr bwMode="auto">
          <a:xfrm flipH="1">
            <a:off x="6446579" y="1457331"/>
            <a:ext cx="570890" cy="340356"/>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119" name="Rectangle 133">
            <a:extLst>
              <a:ext uri="{FF2B5EF4-FFF2-40B4-BE49-F238E27FC236}">
                <a16:creationId xmlns:a16="http://schemas.microsoft.com/office/drawing/2014/main" id="{5B0170F6-C3E4-36A4-5784-F86ECD0FFB25}"/>
              </a:ext>
            </a:extLst>
          </p:cNvPr>
          <p:cNvSpPr>
            <a:spLocks noChangeArrowheads="1"/>
          </p:cNvSpPr>
          <p:nvPr/>
        </p:nvSpPr>
        <p:spPr bwMode="auto">
          <a:xfrm>
            <a:off x="6462021" y="12664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400" dirty="0">
                <a:solidFill>
                  <a:schemeClr val="tx1">
                    <a:lumMod val="75000"/>
                    <a:lumOff val="25000"/>
                  </a:schemeClr>
                </a:solidFill>
                <a:latin typeface="+mn-ea"/>
                <a:ea typeface="+mn-ea"/>
              </a:rPr>
              <a:t>0</a:t>
            </a:r>
          </a:p>
        </p:txBody>
      </p:sp>
      <p:sp>
        <p:nvSpPr>
          <p:cNvPr id="120" name="Rectangle 133">
            <a:extLst>
              <a:ext uri="{FF2B5EF4-FFF2-40B4-BE49-F238E27FC236}">
                <a16:creationId xmlns:a16="http://schemas.microsoft.com/office/drawing/2014/main" id="{8B7A76CA-C96D-E752-F19E-60C475884B1F}"/>
              </a:ext>
            </a:extLst>
          </p:cNvPr>
          <p:cNvSpPr>
            <a:spLocks noChangeArrowheads="1"/>
          </p:cNvSpPr>
          <p:nvPr/>
        </p:nvSpPr>
        <p:spPr bwMode="auto">
          <a:xfrm>
            <a:off x="7722035" y="12664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400" dirty="0">
                <a:solidFill>
                  <a:schemeClr val="tx1">
                    <a:lumMod val="75000"/>
                    <a:lumOff val="25000"/>
                  </a:schemeClr>
                </a:solidFill>
                <a:latin typeface="+mn-ea"/>
                <a:ea typeface="+mn-ea"/>
              </a:rPr>
              <a:t>1</a:t>
            </a:r>
          </a:p>
        </p:txBody>
      </p:sp>
      <p:sp>
        <p:nvSpPr>
          <p:cNvPr id="121" name="Rectangle 133">
            <a:extLst>
              <a:ext uri="{FF2B5EF4-FFF2-40B4-BE49-F238E27FC236}">
                <a16:creationId xmlns:a16="http://schemas.microsoft.com/office/drawing/2014/main" id="{1D3966FA-25A0-9FB2-D0E8-7265B780B8A0}"/>
              </a:ext>
            </a:extLst>
          </p:cNvPr>
          <p:cNvSpPr>
            <a:spLocks noChangeArrowheads="1"/>
          </p:cNvSpPr>
          <p:nvPr/>
        </p:nvSpPr>
        <p:spPr bwMode="auto">
          <a:xfrm>
            <a:off x="5472010" y="4239009"/>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A</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B</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D</a:t>
            </a:r>
            <a:r>
              <a:rPr lang="ja-JP" altLang="en-US" sz="1800" dirty="0">
                <a:solidFill>
                  <a:schemeClr val="tx1">
                    <a:lumMod val="75000"/>
                    <a:lumOff val="25000"/>
                  </a:schemeClr>
                </a:solidFill>
                <a:latin typeface="+mn-ea"/>
                <a:ea typeface="+mn-ea"/>
              </a:rPr>
              <a:t>→</a:t>
            </a:r>
            <a:endParaRPr lang="en-US" altLang="ja-JP" sz="1800" dirty="0">
              <a:solidFill>
                <a:schemeClr val="tx1">
                  <a:lumMod val="75000"/>
                  <a:lumOff val="25000"/>
                </a:schemeClr>
              </a:solidFill>
              <a:latin typeface="+mn-ea"/>
              <a:ea typeface="+mn-ea"/>
            </a:endParaRPr>
          </a:p>
          <a:p>
            <a:pPr eaLnBrk="0" hangingPunct="0"/>
            <a:r>
              <a:rPr lang="en-US" altLang="ja-JP" sz="1800" dirty="0">
                <a:solidFill>
                  <a:schemeClr val="tx1">
                    <a:lumMod val="75000"/>
                    <a:lumOff val="25000"/>
                  </a:schemeClr>
                </a:solidFill>
                <a:latin typeface="+mn-ea"/>
                <a:ea typeface="+mn-ea"/>
              </a:rPr>
              <a:t>E</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G </a:t>
            </a:r>
            <a:r>
              <a:rPr lang="ja-JP" altLang="en-US" sz="1800" dirty="0">
                <a:solidFill>
                  <a:schemeClr val="tx1">
                    <a:lumMod val="75000"/>
                    <a:lumOff val="25000"/>
                  </a:schemeClr>
                </a:solidFill>
                <a:latin typeface="+mn-ea"/>
                <a:ea typeface="+mn-ea"/>
              </a:rPr>
              <a:t>と</a:t>
            </a:r>
            <a:endParaRPr lang="en-US" altLang="ja-JP" sz="1800" dirty="0">
              <a:solidFill>
                <a:schemeClr val="tx1">
                  <a:lumMod val="75000"/>
                  <a:lumOff val="25000"/>
                </a:schemeClr>
              </a:solidFill>
              <a:latin typeface="+mn-ea"/>
              <a:ea typeface="+mn-ea"/>
            </a:endParaRPr>
          </a:p>
          <a:p>
            <a:pPr eaLnBrk="0" hangingPunct="0"/>
            <a:r>
              <a:rPr lang="ja-JP" altLang="en-US" sz="1800" dirty="0">
                <a:solidFill>
                  <a:schemeClr val="tx1">
                    <a:lumMod val="75000"/>
                    <a:lumOff val="25000"/>
                  </a:schemeClr>
                </a:solidFill>
                <a:latin typeface="+mn-ea"/>
                <a:ea typeface="+mn-ea"/>
              </a:rPr>
              <a:t>来た時は左に</a:t>
            </a:r>
            <a:endParaRPr lang="en-US" altLang="ja-JP" sz="1800" dirty="0">
              <a:solidFill>
                <a:schemeClr val="tx1">
                  <a:lumMod val="75000"/>
                  <a:lumOff val="25000"/>
                </a:schemeClr>
              </a:solidFill>
              <a:latin typeface="+mn-ea"/>
              <a:ea typeface="+mn-ea"/>
            </a:endParaRPr>
          </a:p>
        </p:txBody>
      </p:sp>
      <p:sp>
        <p:nvSpPr>
          <p:cNvPr id="122" name="円/楕円 47">
            <a:extLst>
              <a:ext uri="{FF2B5EF4-FFF2-40B4-BE49-F238E27FC236}">
                <a16:creationId xmlns:a16="http://schemas.microsoft.com/office/drawing/2014/main" id="{A2988893-27A4-4CAF-B69B-6D71B713C32C}"/>
              </a:ext>
            </a:extLst>
          </p:cNvPr>
          <p:cNvSpPr/>
          <p:nvPr/>
        </p:nvSpPr>
        <p:spPr bwMode="auto">
          <a:xfrm>
            <a:off x="6912026" y="996407"/>
            <a:ext cx="720008"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a:t>
            </a:r>
            <a:endParaRPr kumimoji="1" lang="en-US" altLang="ja-JP" dirty="0">
              <a:solidFill>
                <a:schemeClr val="tx1">
                  <a:lumMod val="75000"/>
                  <a:lumOff val="25000"/>
                </a:schemeClr>
              </a:solidFill>
              <a:latin typeface="+mn-ea"/>
            </a:endParaRPr>
          </a:p>
        </p:txBody>
      </p:sp>
      <p:sp>
        <p:nvSpPr>
          <p:cNvPr id="123" name="円/楕円 70">
            <a:extLst>
              <a:ext uri="{FF2B5EF4-FFF2-40B4-BE49-F238E27FC236}">
                <a16:creationId xmlns:a16="http://schemas.microsoft.com/office/drawing/2014/main" id="{8AAA20B7-F698-A083-923C-A68F03366EB2}"/>
              </a:ext>
            </a:extLst>
          </p:cNvPr>
          <p:cNvSpPr/>
          <p:nvPr/>
        </p:nvSpPr>
        <p:spPr bwMode="auto">
          <a:xfrm>
            <a:off x="6912026" y="2436423"/>
            <a:ext cx="720008"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sp>
        <p:nvSpPr>
          <p:cNvPr id="124" name="円/楕円 12">
            <a:extLst>
              <a:ext uri="{FF2B5EF4-FFF2-40B4-BE49-F238E27FC236}">
                <a16:creationId xmlns:a16="http://schemas.microsoft.com/office/drawing/2014/main" id="{F7DD6457-D193-D87C-2FE9-A2607C2937E1}"/>
              </a:ext>
            </a:extLst>
          </p:cNvPr>
          <p:cNvSpPr/>
          <p:nvPr/>
        </p:nvSpPr>
        <p:spPr bwMode="auto">
          <a:xfrm>
            <a:off x="7992038" y="4146442"/>
            <a:ext cx="720008" cy="540006"/>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125" name="直線矢印コネクタ 124">
            <a:extLst>
              <a:ext uri="{FF2B5EF4-FFF2-40B4-BE49-F238E27FC236}">
                <a16:creationId xmlns:a16="http://schemas.microsoft.com/office/drawing/2014/main" id="{E2C2BCD5-1F26-FD3B-1116-ECD6B7B0102D}"/>
              </a:ext>
            </a:extLst>
          </p:cNvPr>
          <p:cNvCxnSpPr>
            <a:cxnSpLocks/>
            <a:stCxn id="124" idx="3"/>
            <a:endCxn id="130" idx="7"/>
          </p:cNvCxnSpPr>
          <p:nvPr/>
        </p:nvCxnSpPr>
        <p:spPr bwMode="auto">
          <a:xfrm flipH="1">
            <a:off x="7526591" y="4607366"/>
            <a:ext cx="570890" cy="338166"/>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26" name="直線矢印コネクタ 125">
            <a:extLst>
              <a:ext uri="{FF2B5EF4-FFF2-40B4-BE49-F238E27FC236}">
                <a16:creationId xmlns:a16="http://schemas.microsoft.com/office/drawing/2014/main" id="{D57F9708-2E22-6277-029C-E6B0563E9034}"/>
              </a:ext>
            </a:extLst>
          </p:cNvPr>
          <p:cNvCxnSpPr>
            <a:cxnSpLocks/>
            <a:endCxn id="124" idx="1"/>
          </p:cNvCxnSpPr>
          <p:nvPr/>
        </p:nvCxnSpPr>
        <p:spPr bwMode="auto">
          <a:xfrm>
            <a:off x="7542033" y="3876439"/>
            <a:ext cx="555448" cy="349085"/>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27" name="直線矢印コネクタ 126">
            <a:extLst>
              <a:ext uri="{FF2B5EF4-FFF2-40B4-BE49-F238E27FC236}">
                <a16:creationId xmlns:a16="http://schemas.microsoft.com/office/drawing/2014/main" id="{FE62BFF0-89AF-A464-89CF-F1267F2D4FA1}"/>
              </a:ext>
            </a:extLst>
          </p:cNvPr>
          <p:cNvCxnSpPr>
            <a:cxnSpLocks/>
            <a:stCxn id="129" idx="4"/>
            <a:endCxn id="130" idx="0"/>
          </p:cNvCxnSpPr>
          <p:nvPr/>
        </p:nvCxnSpPr>
        <p:spPr bwMode="auto">
          <a:xfrm>
            <a:off x="7272030" y="3966440"/>
            <a:ext cx="0" cy="900010"/>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128" name="Rectangle 133">
            <a:extLst>
              <a:ext uri="{FF2B5EF4-FFF2-40B4-BE49-F238E27FC236}">
                <a16:creationId xmlns:a16="http://schemas.microsoft.com/office/drawing/2014/main" id="{7FF309D4-367A-09CF-A70E-924AD20A0430}"/>
              </a:ext>
            </a:extLst>
          </p:cNvPr>
          <p:cNvSpPr>
            <a:spLocks noChangeArrowheads="1"/>
          </p:cNvSpPr>
          <p:nvPr/>
        </p:nvSpPr>
        <p:spPr bwMode="auto">
          <a:xfrm>
            <a:off x="7722035" y="369643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400" dirty="0">
                <a:solidFill>
                  <a:schemeClr val="tx1">
                    <a:lumMod val="75000"/>
                    <a:lumOff val="25000"/>
                  </a:schemeClr>
                </a:solidFill>
                <a:latin typeface="+mn-ea"/>
                <a:ea typeface="+mn-ea"/>
              </a:rPr>
              <a:t>1</a:t>
            </a:r>
          </a:p>
        </p:txBody>
      </p:sp>
      <p:sp>
        <p:nvSpPr>
          <p:cNvPr id="129" name="円/楕円 47">
            <a:extLst>
              <a:ext uri="{FF2B5EF4-FFF2-40B4-BE49-F238E27FC236}">
                <a16:creationId xmlns:a16="http://schemas.microsoft.com/office/drawing/2014/main" id="{E3E052A2-D069-1F32-CF5D-31B6C50F2F9F}"/>
              </a:ext>
            </a:extLst>
          </p:cNvPr>
          <p:cNvSpPr/>
          <p:nvPr/>
        </p:nvSpPr>
        <p:spPr bwMode="auto">
          <a:xfrm>
            <a:off x="6912026" y="3426434"/>
            <a:ext cx="720008"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E</a:t>
            </a:r>
            <a:endParaRPr kumimoji="1" lang="en-US" altLang="ja-JP" dirty="0">
              <a:solidFill>
                <a:schemeClr val="tx1">
                  <a:lumMod val="75000"/>
                  <a:lumOff val="25000"/>
                </a:schemeClr>
              </a:solidFill>
              <a:latin typeface="+mn-ea"/>
            </a:endParaRPr>
          </a:p>
        </p:txBody>
      </p:sp>
      <p:sp>
        <p:nvSpPr>
          <p:cNvPr id="130" name="円/楕円 70">
            <a:extLst>
              <a:ext uri="{FF2B5EF4-FFF2-40B4-BE49-F238E27FC236}">
                <a16:creationId xmlns:a16="http://schemas.microsoft.com/office/drawing/2014/main" id="{4B9D6219-E64B-8BC7-1B23-1221872E2306}"/>
              </a:ext>
            </a:extLst>
          </p:cNvPr>
          <p:cNvSpPr/>
          <p:nvPr/>
        </p:nvSpPr>
        <p:spPr bwMode="auto">
          <a:xfrm>
            <a:off x="6912026" y="4866450"/>
            <a:ext cx="720008" cy="540006"/>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131" name="直線矢印コネクタ 130">
            <a:extLst>
              <a:ext uri="{FF2B5EF4-FFF2-40B4-BE49-F238E27FC236}">
                <a16:creationId xmlns:a16="http://schemas.microsoft.com/office/drawing/2014/main" id="{6CE1D09F-6AE1-95CA-6D2A-2BA8E0D738DA}"/>
              </a:ext>
            </a:extLst>
          </p:cNvPr>
          <p:cNvCxnSpPr>
            <a:cxnSpLocks/>
            <a:endCxn id="129" idx="0"/>
          </p:cNvCxnSpPr>
          <p:nvPr/>
        </p:nvCxnSpPr>
        <p:spPr bwMode="auto">
          <a:xfrm>
            <a:off x="7272030" y="2976429"/>
            <a:ext cx="0" cy="450005"/>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32" name="直線矢印コネクタ 131">
            <a:extLst>
              <a:ext uri="{FF2B5EF4-FFF2-40B4-BE49-F238E27FC236}">
                <a16:creationId xmlns:a16="http://schemas.microsoft.com/office/drawing/2014/main" id="{F5B35CA8-9AA6-A63A-1C0E-2AB314084A4A}"/>
              </a:ext>
            </a:extLst>
          </p:cNvPr>
          <p:cNvCxnSpPr>
            <a:cxnSpLocks/>
          </p:cNvCxnSpPr>
          <p:nvPr/>
        </p:nvCxnSpPr>
        <p:spPr bwMode="auto">
          <a:xfrm>
            <a:off x="7542033" y="5316455"/>
            <a:ext cx="555448" cy="349085"/>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133" name="直線矢印コネクタ 132">
            <a:extLst>
              <a:ext uri="{FF2B5EF4-FFF2-40B4-BE49-F238E27FC236}">
                <a16:creationId xmlns:a16="http://schemas.microsoft.com/office/drawing/2014/main" id="{B7021CE8-6032-95B6-143F-6A2870018039}"/>
              </a:ext>
            </a:extLst>
          </p:cNvPr>
          <p:cNvCxnSpPr>
            <a:cxnSpLocks/>
          </p:cNvCxnSpPr>
          <p:nvPr/>
        </p:nvCxnSpPr>
        <p:spPr bwMode="auto">
          <a:xfrm flipH="1">
            <a:off x="6446579" y="5327374"/>
            <a:ext cx="570890" cy="340356"/>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134" name="Rectangle 133">
            <a:extLst>
              <a:ext uri="{FF2B5EF4-FFF2-40B4-BE49-F238E27FC236}">
                <a16:creationId xmlns:a16="http://schemas.microsoft.com/office/drawing/2014/main" id="{5B61A80B-7DBA-2F2A-C87F-2CCE2E05A3DF}"/>
              </a:ext>
            </a:extLst>
          </p:cNvPr>
          <p:cNvSpPr>
            <a:spLocks noChangeArrowheads="1"/>
          </p:cNvSpPr>
          <p:nvPr/>
        </p:nvSpPr>
        <p:spPr bwMode="auto">
          <a:xfrm>
            <a:off x="6912026" y="396644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400" dirty="0">
                <a:solidFill>
                  <a:schemeClr val="tx1">
                    <a:lumMod val="75000"/>
                    <a:lumOff val="25000"/>
                  </a:schemeClr>
                </a:solidFill>
                <a:latin typeface="+mn-ea"/>
                <a:ea typeface="+mn-ea"/>
              </a:rPr>
              <a:t>0</a:t>
            </a:r>
          </a:p>
        </p:txBody>
      </p:sp>
      <p:sp>
        <p:nvSpPr>
          <p:cNvPr id="135" name="正方形/長方形 134">
            <a:extLst>
              <a:ext uri="{FF2B5EF4-FFF2-40B4-BE49-F238E27FC236}">
                <a16:creationId xmlns:a16="http://schemas.microsoft.com/office/drawing/2014/main" id="{72D69FD9-38D5-DB33-27A8-4F45B122251B}"/>
              </a:ext>
            </a:extLst>
          </p:cNvPr>
          <p:cNvSpPr/>
          <p:nvPr/>
        </p:nvSpPr>
        <p:spPr>
          <a:xfrm>
            <a:off x="341953" y="1628980"/>
            <a:ext cx="1710019" cy="3693319"/>
          </a:xfrm>
          <a:prstGeom prst="rect">
            <a:avLst/>
          </a:prstGeom>
        </p:spPr>
        <p:txBody>
          <a:bodyPr wrap="square">
            <a:spAutoFit/>
          </a:bodyPr>
          <a:lstStyle/>
          <a:p>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(A) {</a:t>
            </a:r>
          </a:p>
          <a:p>
            <a:r>
              <a:rPr lang="en-US" altLang="ja-JP" dirty="0">
                <a:solidFill>
                  <a:schemeClr val="tx1">
                    <a:lumMod val="75000"/>
                    <a:lumOff val="25000"/>
                  </a:schemeClr>
                </a:solidFill>
                <a:latin typeface="Consolas" panose="020B0609020204030204" pitchFamily="49" charset="0"/>
              </a:rPr>
              <a:t>    B...</a:t>
            </a:r>
          </a:p>
          <a:p>
            <a:r>
              <a:rPr lang="en-US" altLang="ja-JP" dirty="0">
                <a:solidFill>
                  <a:schemeClr val="tx1">
                    <a:lumMod val="75000"/>
                    <a:lumOff val="25000"/>
                  </a:schemeClr>
                </a:solidFill>
                <a:latin typeface="Consolas" panose="020B0609020204030204" pitchFamily="49" charset="0"/>
              </a:rPr>
              <a:t>}</a:t>
            </a:r>
          </a:p>
          <a:p>
            <a:r>
              <a:rPr lang="en-US" altLang="ja-JP" dirty="0">
                <a:solidFill>
                  <a:schemeClr val="accent1"/>
                </a:solidFill>
                <a:latin typeface="Consolas" panose="020B0609020204030204" pitchFamily="49" charset="0"/>
              </a:rPr>
              <a:t>else</a:t>
            </a:r>
            <a:r>
              <a:rPr lang="en-US" altLang="ja-JP" dirty="0">
                <a:solidFill>
                  <a:schemeClr val="tx1">
                    <a:lumMod val="75000"/>
                    <a:lumOff val="25000"/>
                  </a:schemeClr>
                </a:solidFill>
                <a:latin typeface="Consolas" panose="020B0609020204030204" pitchFamily="49" charset="0"/>
              </a:rPr>
              <a:t>{</a:t>
            </a:r>
          </a:p>
          <a:p>
            <a:r>
              <a:rPr lang="en-US" altLang="ja-JP" dirty="0">
                <a:solidFill>
                  <a:schemeClr val="tx1">
                    <a:lumMod val="75000"/>
                    <a:lumOff val="25000"/>
                  </a:schemeClr>
                </a:solidFill>
                <a:latin typeface="Consolas" panose="020B0609020204030204" pitchFamily="49" charset="0"/>
              </a:rPr>
              <a:t>    C...</a:t>
            </a:r>
          </a:p>
          <a:p>
            <a:r>
              <a:rPr lang="en-US" altLang="ja-JP" dirty="0">
                <a:solidFill>
                  <a:schemeClr val="tx1">
                    <a:lumMod val="75000"/>
                    <a:lumOff val="25000"/>
                  </a:schemeClr>
                </a:solidFill>
                <a:latin typeface="Consolas" panose="020B0609020204030204" pitchFamily="49" charset="0"/>
              </a:rPr>
              <a:t>}</a:t>
            </a:r>
          </a:p>
          <a:p>
            <a:r>
              <a:rPr lang="en-US" altLang="ja-JP" dirty="0">
                <a:solidFill>
                  <a:schemeClr val="tx1">
                    <a:lumMod val="75000"/>
                    <a:lumOff val="25000"/>
                  </a:schemeClr>
                </a:solidFill>
                <a:latin typeface="Consolas" panose="020B0609020204030204" pitchFamily="49" charset="0"/>
              </a:rPr>
              <a:t>D...</a:t>
            </a:r>
          </a:p>
          <a:p>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(E) {</a:t>
            </a:r>
          </a:p>
          <a:p>
            <a:r>
              <a:rPr lang="en-US" altLang="ja-JP" dirty="0">
                <a:solidFill>
                  <a:schemeClr val="tx1">
                    <a:lumMod val="75000"/>
                    <a:lumOff val="25000"/>
                  </a:schemeClr>
                </a:solidFill>
                <a:latin typeface="Consolas" panose="020B0609020204030204" pitchFamily="49" charset="0"/>
              </a:rPr>
              <a:t>    F...</a:t>
            </a:r>
            <a:br>
              <a:rPr lang="en-US" altLang="ja-JP" dirty="0">
                <a:solidFill>
                  <a:schemeClr val="tx1">
                    <a:lumMod val="75000"/>
                    <a:lumOff val="25000"/>
                  </a:schemeClr>
                </a:solidFill>
                <a:latin typeface="Consolas" panose="020B0609020204030204" pitchFamily="49" charset="0"/>
              </a:rPr>
            </a:br>
            <a:r>
              <a:rPr lang="en-US" altLang="ja-JP" dirty="0">
                <a:solidFill>
                  <a:schemeClr val="tx1">
                    <a:lumMod val="75000"/>
                    <a:lumOff val="25000"/>
                  </a:schemeClr>
                </a:solidFill>
                <a:latin typeface="Consolas" panose="020B0609020204030204" pitchFamily="49" charset="0"/>
              </a:rPr>
              <a:t>}</a:t>
            </a:r>
          </a:p>
          <a:p>
            <a:r>
              <a:rPr lang="en-US" altLang="ja-JP" dirty="0">
                <a:solidFill>
                  <a:schemeClr val="accent6"/>
                </a:solidFill>
                <a:latin typeface="Consolas" panose="020B0609020204030204" pitchFamily="49" charset="0"/>
              </a:rPr>
              <a:t>if (G) {</a:t>
            </a:r>
          </a:p>
          <a:p>
            <a:endParaRPr lang="en-US" altLang="ja-JP" dirty="0">
              <a:solidFill>
                <a:schemeClr val="tx1">
                  <a:lumMod val="75000"/>
                  <a:lumOff val="25000"/>
                </a:schemeClr>
              </a:solidFill>
              <a:latin typeface="Consolas" panose="020B0609020204030204" pitchFamily="49" charset="0"/>
            </a:endParaRPr>
          </a:p>
          <a:p>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646145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ローカル履歴予測器とグローバル履歴予測器</a:t>
            </a:r>
            <a:endParaRPr kumimoji="1" lang="ja-JP" altLang="en-US" dirty="0"/>
          </a:p>
        </p:txBody>
      </p:sp>
      <p:sp>
        <p:nvSpPr>
          <p:cNvPr id="3" name="テキスト プレースホルダー 2"/>
          <p:cNvSpPr>
            <a:spLocks noGrp="1"/>
          </p:cNvSpPr>
          <p:nvPr>
            <p:ph type="body" sz="quarter" idx="10"/>
          </p:nvPr>
        </p:nvSpPr>
        <p:spPr>
          <a:xfrm>
            <a:off x="251952" y="2168986"/>
            <a:ext cx="8550095" cy="2429720"/>
          </a:xfrm>
        </p:spPr>
        <p:txBody>
          <a:bodyPr/>
          <a:lstStyle/>
          <a:p>
            <a:r>
              <a:rPr kumimoji="1" lang="ja-JP" altLang="en-US" dirty="0"/>
              <a:t>ローカル履歴予測器</a:t>
            </a:r>
            <a:endParaRPr kumimoji="1" lang="en-US" altLang="ja-JP" dirty="0"/>
          </a:p>
          <a:p>
            <a:pPr lvl="1"/>
            <a:r>
              <a:rPr kumimoji="1" lang="ja-JP" altLang="en-US" dirty="0"/>
              <a:t>各静的分岐のアドレスごと（</a:t>
            </a:r>
            <a:r>
              <a:rPr kumimoji="1" lang="ja-JP" altLang="en-US" dirty="0">
                <a:solidFill>
                  <a:schemeClr val="accent5"/>
                </a:solidFill>
              </a:rPr>
              <a:t>ローカル</a:t>
            </a:r>
            <a:r>
              <a:rPr kumimoji="1" lang="ja-JP" altLang="en-US" dirty="0"/>
              <a:t>）に，分岐方向の履歴を保持</a:t>
            </a:r>
            <a:endParaRPr kumimoji="1" lang="en-US" altLang="ja-JP" dirty="0"/>
          </a:p>
          <a:p>
            <a:r>
              <a:rPr kumimoji="1" lang="ja-JP" altLang="en-US" dirty="0"/>
              <a:t>グローバル履歴予測器</a:t>
            </a:r>
            <a:endParaRPr kumimoji="1" lang="en-US" altLang="ja-JP" dirty="0"/>
          </a:p>
          <a:p>
            <a:pPr lvl="1"/>
            <a:r>
              <a:rPr lang="ja-JP" altLang="en-US" dirty="0"/>
              <a:t>各静的分岐</a:t>
            </a:r>
            <a:r>
              <a:rPr kumimoji="1" lang="ja-JP" altLang="en-US" dirty="0"/>
              <a:t>を区別せず（</a:t>
            </a:r>
            <a:r>
              <a:rPr kumimoji="1" lang="ja-JP" altLang="en-US" dirty="0">
                <a:solidFill>
                  <a:schemeClr val="accent5"/>
                </a:solidFill>
              </a:rPr>
              <a:t>グローバル</a:t>
            </a:r>
            <a:r>
              <a:rPr kumimoji="1" lang="ja-JP" altLang="en-US" dirty="0"/>
              <a:t>）に</a:t>
            </a:r>
            <a:r>
              <a:rPr lang="ja-JP" altLang="en-US" dirty="0"/>
              <a:t>，分岐方向の履歴を保持</a:t>
            </a:r>
            <a:endParaRPr lang="en-US" altLang="ja-JP" dirty="0"/>
          </a:p>
          <a:p>
            <a:pPr lvl="1"/>
            <a:r>
              <a:rPr kumimoji="1" lang="ja-JP" altLang="en-US" dirty="0"/>
              <a:t>直前に実行した分岐の方向をどんどん保存していく</a:t>
            </a:r>
            <a:endParaRPr kumimoji="1" lang="en-US" altLang="ja-JP" dirty="0"/>
          </a:p>
          <a:p>
            <a:pPr lvl="1"/>
            <a:r>
              <a:rPr kumimoji="1" lang="ja-JP" altLang="en-US" dirty="0"/>
              <a:t>あとはローカル履歴予測器と同じ</a:t>
            </a:r>
            <a:endParaRPr kumimoji="1" lang="en-US" altLang="ja-JP" dirty="0"/>
          </a:p>
        </p:txBody>
      </p:sp>
    </p:spTree>
    <p:extLst>
      <p:ext uri="{BB962C8B-B14F-4D97-AF65-F5344CB8AC3E}">
        <p14:creationId xmlns:p14="http://schemas.microsoft.com/office/powerpoint/2010/main" val="3454592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ローカル履歴予測器とグローバル履歴予測</a:t>
            </a:r>
            <a:r>
              <a:rPr lang="ja-JP" altLang="en-US" dirty="0"/>
              <a:t>器</a:t>
            </a:r>
            <a:endParaRPr kumimoji="1" lang="ja-JP" altLang="en-US" dirty="0"/>
          </a:p>
        </p:txBody>
      </p:sp>
      <p:sp>
        <p:nvSpPr>
          <p:cNvPr id="5" name="Rectangle 128"/>
          <p:cNvSpPr>
            <a:spLocks noChangeArrowheads="1"/>
          </p:cNvSpPr>
          <p:nvPr/>
        </p:nvSpPr>
        <p:spPr bwMode="auto">
          <a:xfrm>
            <a:off x="341605"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6" name="Rectangle 13"/>
          <p:cNvSpPr>
            <a:spLocks noChangeArrowheads="1"/>
          </p:cNvSpPr>
          <p:nvPr/>
        </p:nvSpPr>
        <p:spPr bwMode="auto">
          <a:xfrm>
            <a:off x="251952"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18052"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1781969"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1781969"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1780330"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1780330"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1420327"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1420326"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1420326"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1960332"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521955" y="468901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ローカル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履歴表</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（テーブル）</a:t>
            </a:r>
            <a:endParaRPr lang="en-US" altLang="ja-JP" b="1" dirty="0">
              <a:solidFill>
                <a:schemeClr val="accent5"/>
              </a:solidFill>
              <a:latin typeface="+mn-ea"/>
              <a:ea typeface="+mn-ea"/>
            </a:endParaRPr>
          </a:p>
        </p:txBody>
      </p:sp>
      <p:cxnSp>
        <p:nvCxnSpPr>
          <p:cNvPr id="18" name="直線コネクタ 17"/>
          <p:cNvCxnSpPr/>
          <p:nvPr/>
        </p:nvCxnSpPr>
        <p:spPr bwMode="auto">
          <a:xfrm>
            <a:off x="252105"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正方形/長方形 19"/>
          <p:cNvSpPr/>
          <p:nvPr/>
        </p:nvSpPr>
        <p:spPr bwMode="auto">
          <a:xfrm>
            <a:off x="1780330"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1960332"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2140334"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611955"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3673629"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3671990"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9" name="正方形/長方形 28"/>
          <p:cNvSpPr/>
          <p:nvPr/>
        </p:nvSpPr>
        <p:spPr bwMode="auto">
          <a:xfrm>
            <a:off x="3671990"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3671990"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3311987"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3311986"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3851992"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3671990"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385199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2456977"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1961971"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0" name="Freeform 10"/>
          <p:cNvSpPr>
            <a:spLocks/>
          </p:cNvSpPr>
          <p:nvPr/>
        </p:nvSpPr>
        <p:spPr bwMode="auto">
          <a:xfrm rot="5400000">
            <a:off x="2096971"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3671990"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2" name="Rectangle 133"/>
          <p:cNvSpPr>
            <a:spLocks noChangeArrowheads="1"/>
          </p:cNvSpPr>
          <p:nvPr/>
        </p:nvSpPr>
        <p:spPr bwMode="auto">
          <a:xfrm>
            <a:off x="1781969"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
        <p:nvSpPr>
          <p:cNvPr id="16" name="テキスト プレースホルダー 15"/>
          <p:cNvSpPr>
            <a:spLocks noGrp="1"/>
          </p:cNvSpPr>
          <p:nvPr>
            <p:ph type="body" sz="quarter" idx="10"/>
          </p:nvPr>
        </p:nvSpPr>
        <p:spPr>
          <a:xfrm>
            <a:off x="521955" y="6399033"/>
            <a:ext cx="8280092" cy="359697"/>
          </a:xfrm>
        </p:spPr>
        <p:txBody>
          <a:bodyPr/>
          <a:lstStyle/>
          <a:p>
            <a:r>
              <a:rPr lang="ja-JP" altLang="en-US" dirty="0"/>
              <a:t>１エントリのローカル履歴表を全員で共有しているイメージ</a:t>
            </a:r>
            <a:endParaRPr kumimoji="1" lang="ja-JP" altLang="en-US" dirty="0"/>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4842003"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グローバル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（シフトレジスタ）</a:t>
            </a:r>
            <a:endParaRPr lang="en-US" altLang="ja-JP" b="1"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8231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a:t>
            </a:r>
          </a:p>
        </p:txBody>
      </p:sp>
      <p:sp>
        <p:nvSpPr>
          <p:cNvPr id="16" name="テキスト プレースホルダー 15"/>
          <p:cNvSpPr>
            <a:spLocks noGrp="1"/>
          </p:cNvSpPr>
          <p:nvPr>
            <p:ph type="body" sz="quarter" idx="10"/>
          </p:nvPr>
        </p:nvSpPr>
        <p:spPr>
          <a:xfrm>
            <a:off x="251952" y="3429000"/>
            <a:ext cx="8280092" cy="3329730"/>
          </a:xfrm>
        </p:spPr>
        <p:txBody>
          <a:bodyPr/>
          <a:lstStyle/>
          <a:p>
            <a:r>
              <a:rPr kumimoji="1" lang="ja-JP" altLang="en-US" dirty="0"/>
              <a:t>動作：</a:t>
            </a:r>
            <a:endParaRPr kumimoji="1" lang="en-US" altLang="ja-JP" dirty="0"/>
          </a:p>
          <a:p>
            <a:pPr lvl="1"/>
            <a:r>
              <a:rPr kumimoji="1" lang="ja-JP" altLang="en-US" dirty="0"/>
              <a:t>分岐命令が実行されるたびに，</a:t>
            </a:r>
            <a:br>
              <a:rPr kumimoji="1" lang="en-US" altLang="ja-JP" dirty="0"/>
            </a:br>
            <a:r>
              <a:rPr kumimoji="1" lang="ja-JP" altLang="en-US" dirty="0"/>
              <a:t>分岐方向をグローバル履歴に挿入</a:t>
            </a:r>
            <a:endParaRPr kumimoji="1" lang="en-US" altLang="ja-JP" dirty="0"/>
          </a:p>
          <a:p>
            <a:pPr lvl="1"/>
            <a:r>
              <a:rPr kumimoji="1" lang="ja-JP" altLang="en-US" dirty="0"/>
              <a:t>グローバル履歴と </a:t>
            </a:r>
            <a:r>
              <a:rPr kumimoji="1" lang="en-US" altLang="ja-JP" dirty="0"/>
              <a:t>PC </a:t>
            </a:r>
            <a:r>
              <a:rPr kumimoji="1" lang="ja-JP" altLang="en-US" dirty="0"/>
              <a:t>を連結して</a:t>
            </a:r>
            <a:br>
              <a:rPr kumimoji="1" lang="en-US" altLang="ja-JP" dirty="0"/>
            </a:br>
            <a:r>
              <a:rPr kumimoji="1" lang="en-US" altLang="ja-JP" dirty="0"/>
              <a:t>PHT </a:t>
            </a:r>
            <a:r>
              <a:rPr kumimoji="1" lang="ja-JP" altLang="en-US" dirty="0"/>
              <a:t>にアクセスし，予測</a:t>
            </a:r>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1011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5112006"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グローバル</a:t>
            </a:r>
            <a:endParaRPr lang="en-US" altLang="ja-JP" dirty="0">
              <a:solidFill>
                <a:schemeClr val="accent5"/>
              </a:solidFill>
              <a:latin typeface="+mn-ea"/>
              <a:ea typeface="+mn-ea"/>
            </a:endParaRPr>
          </a:p>
          <a:p>
            <a:pPr eaLnBrk="0" hangingPunct="0"/>
            <a:r>
              <a:rPr lang="ja-JP" altLang="en-US" dirty="0">
                <a:solidFill>
                  <a:schemeClr val="accent5"/>
                </a:solidFill>
                <a:latin typeface="+mn-ea"/>
                <a:ea typeface="+mn-ea"/>
              </a:rPr>
              <a:t>履歴</a:t>
            </a:r>
            <a:endParaRPr lang="en-US" altLang="ja-JP"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75" name="正方形/長方形 74"/>
          <p:cNvSpPr/>
          <p:nvPr/>
        </p:nvSpPr>
        <p:spPr>
          <a:xfrm>
            <a:off x="341953" y="1358977"/>
            <a:ext cx="6210069" cy="2308324"/>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0</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a:t>
            </a: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127046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グローバル予測器の利点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marL="817200" lvl="1" indent="-457200">
              <a:buFont typeface="+mj-lt"/>
              <a:buAutoNum type="arabicPeriod"/>
            </a:pPr>
            <a:r>
              <a:rPr lang="ja-JP" altLang="en-US" dirty="0"/>
              <a:t>異なる静的</a:t>
            </a:r>
            <a:r>
              <a:rPr kumimoji="1" lang="ja-JP" altLang="en-US" dirty="0"/>
              <a:t>分岐の間にある相関を拾える</a:t>
            </a:r>
            <a:endParaRPr kumimoji="1" lang="en-US" altLang="ja-JP" dirty="0"/>
          </a:p>
          <a:p>
            <a:pPr lvl="2"/>
            <a:r>
              <a:rPr lang="ja-JP" altLang="en-US" dirty="0"/>
              <a:t>例：～行目の </a:t>
            </a:r>
            <a:r>
              <a:rPr lang="en-US" altLang="ja-JP" dirty="0"/>
              <a:t>if </a:t>
            </a:r>
            <a:r>
              <a:rPr lang="ja-JP" altLang="en-US" dirty="0"/>
              <a:t>と ～ 行目の </a:t>
            </a:r>
            <a:r>
              <a:rPr lang="en-US" altLang="ja-JP" dirty="0"/>
              <a:t>if </a:t>
            </a:r>
            <a:r>
              <a:rPr lang="ja-JP" altLang="en-US" dirty="0"/>
              <a:t>は常に同じ方向</a:t>
            </a:r>
            <a:endParaRPr lang="en-US" altLang="ja-JP" dirty="0"/>
          </a:p>
          <a:p>
            <a:pPr lvl="2"/>
            <a:r>
              <a:rPr lang="ja-JP" altLang="en-US" dirty="0"/>
              <a:t>ローカル履歴予測器では拾えない</a:t>
            </a:r>
            <a:br>
              <a:rPr lang="en-US" altLang="ja-JP" dirty="0"/>
            </a:br>
            <a:endParaRPr kumimoji="1" lang="en-US" altLang="ja-JP" dirty="0"/>
          </a:p>
          <a:p>
            <a:pPr marL="817200" lvl="1" indent="-457200">
              <a:buFont typeface="+mj-lt"/>
              <a:buAutoNum type="arabicPeriod"/>
            </a:pPr>
            <a:r>
              <a:rPr kumimoji="1" lang="ja-JP" altLang="en-US" dirty="0"/>
              <a:t>ローカル履歴に対応する相関も拾える</a:t>
            </a:r>
            <a:endParaRPr kumimoji="1" lang="en-US" altLang="ja-JP" dirty="0"/>
          </a:p>
          <a:p>
            <a:pPr lvl="2"/>
            <a:r>
              <a:rPr kumimoji="1" lang="ja-JP" altLang="en-US" dirty="0"/>
              <a:t>直前に実行された動的分岐の方向を区別なく使用</a:t>
            </a:r>
            <a:endParaRPr kumimoji="1" lang="en-US" altLang="ja-JP" dirty="0"/>
          </a:p>
          <a:p>
            <a:pPr lvl="2"/>
            <a:r>
              <a:rPr kumimoji="1" lang="ja-JP" altLang="en-US" dirty="0"/>
              <a:t>なのでループのような同じアドレスの分岐も内包している</a:t>
            </a:r>
          </a:p>
        </p:txBody>
      </p:sp>
    </p:spTree>
    <p:extLst>
      <p:ext uri="{BB962C8B-B14F-4D97-AF65-F5344CB8AC3E}">
        <p14:creationId xmlns:p14="http://schemas.microsoft.com/office/powerpoint/2010/main" val="3775195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履歴長と予測精度</a:t>
            </a:r>
          </a:p>
        </p:txBody>
      </p:sp>
      <p:sp>
        <p:nvSpPr>
          <p:cNvPr id="3" name="テキスト プレースホルダー 2"/>
          <p:cNvSpPr>
            <a:spLocks noGrp="1"/>
          </p:cNvSpPr>
          <p:nvPr>
            <p:ph type="body" sz="quarter" idx="10"/>
          </p:nvPr>
        </p:nvSpPr>
        <p:spPr/>
        <p:txBody>
          <a:bodyPr/>
          <a:lstStyle/>
          <a:p>
            <a:r>
              <a:rPr kumimoji="1" lang="ja-JP" altLang="en-US" dirty="0"/>
              <a:t>一般に，グローバル履歴長を長くするほど精度はあがる</a:t>
            </a:r>
            <a:endParaRPr kumimoji="1" lang="en-US" altLang="ja-JP" dirty="0"/>
          </a:p>
          <a:p>
            <a:pPr lvl="1"/>
            <a:r>
              <a:rPr kumimoji="1" lang="ja-JP" altLang="en-US" dirty="0"/>
              <a:t>より遠い分岐の相関が拾えるようになる</a:t>
            </a:r>
            <a:endParaRPr kumimoji="1" lang="en-US" altLang="ja-JP" dirty="0"/>
          </a:p>
          <a:p>
            <a:pPr lvl="1"/>
            <a:r>
              <a:rPr kumimoji="1" lang="ja-JP" altLang="en-US" dirty="0"/>
              <a:t>履歴長が</a:t>
            </a:r>
            <a:r>
              <a:rPr kumimoji="1" lang="en-US" altLang="ja-JP" dirty="0"/>
              <a:t>1000</a:t>
            </a:r>
            <a:r>
              <a:rPr kumimoji="1" lang="ja-JP" altLang="en-US" dirty="0"/>
              <a:t>以上のところに相関がある場合もある</a:t>
            </a:r>
            <a:endParaRPr kumimoji="1" lang="en-US" altLang="ja-JP" dirty="0"/>
          </a:p>
          <a:p>
            <a:pPr lvl="2"/>
            <a:r>
              <a:rPr lang="ja-JP" altLang="en-US" dirty="0"/>
              <a:t>ある関数で分岐した後，色んな所にいってまた来るとか</a:t>
            </a:r>
            <a:endParaRPr kumimoji="1" lang="en-US" altLang="ja-JP" dirty="0"/>
          </a:p>
          <a:p>
            <a:r>
              <a:rPr kumimoji="1" lang="ja-JP" altLang="en-US" dirty="0"/>
              <a:t>実際にはハードウェア（特に </a:t>
            </a:r>
            <a:r>
              <a:rPr kumimoji="1" lang="en-US" altLang="ja-JP" dirty="0"/>
              <a:t>PHT </a:t>
            </a:r>
            <a:r>
              <a:rPr kumimoji="1" lang="ja-JP" altLang="en-US" dirty="0"/>
              <a:t>の大きさ）の制約がある</a:t>
            </a:r>
            <a:endParaRPr kumimoji="1" lang="en-US" altLang="ja-JP" dirty="0"/>
          </a:p>
          <a:p>
            <a:pPr lvl="1"/>
            <a:r>
              <a:rPr kumimoji="1" lang="ja-JP" altLang="en-US" dirty="0"/>
              <a:t>１サイクル内にアクセス可能な大きさに限られる</a:t>
            </a:r>
            <a:endParaRPr kumimoji="1" lang="en-US" altLang="ja-JP" dirty="0"/>
          </a:p>
          <a:p>
            <a:pPr lvl="2"/>
            <a:r>
              <a:rPr kumimoji="1" lang="ja-JP" altLang="en-US" dirty="0"/>
              <a:t>最大数</a:t>
            </a:r>
            <a:r>
              <a:rPr kumimoji="1" lang="en-US" altLang="ja-JP" dirty="0"/>
              <a:t>K </a:t>
            </a:r>
            <a:r>
              <a:rPr kumimoji="1" lang="ja-JP" altLang="en-US" dirty="0"/>
              <a:t>エントリ程度</a:t>
            </a:r>
            <a:endParaRPr kumimoji="1" lang="en-US" altLang="ja-JP" dirty="0"/>
          </a:p>
          <a:p>
            <a:pPr lvl="2"/>
            <a:r>
              <a:rPr lang="ja-JP" altLang="en-US" dirty="0"/>
              <a:t>（最近はもうちょっと大きいかも）</a:t>
            </a:r>
            <a:endParaRPr kumimoji="1" lang="en-US" altLang="ja-JP" dirty="0"/>
          </a:p>
          <a:p>
            <a:pPr lvl="1"/>
            <a:r>
              <a:rPr kumimoji="1" lang="ja-JP" altLang="en-US" dirty="0">
                <a:solidFill>
                  <a:schemeClr val="accent5"/>
                </a:solidFill>
              </a:rPr>
              <a:t>履歴長に対し，２の累乗のオーダーでエントリ数が増加</a:t>
            </a:r>
          </a:p>
        </p:txBody>
      </p:sp>
    </p:spTree>
    <p:extLst>
      <p:ext uri="{BB962C8B-B14F-4D97-AF65-F5344CB8AC3E}">
        <p14:creationId xmlns:p14="http://schemas.microsoft.com/office/powerpoint/2010/main" val="3414093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グローバル履歴予測器の一種</a:t>
            </a:r>
            <a:endParaRPr kumimoji="1" lang="en-US" altLang="ja-JP" dirty="0"/>
          </a:p>
          <a:p>
            <a:pPr lvl="1"/>
            <a:r>
              <a:rPr kumimoji="1" lang="ja-JP" altLang="en-US" dirty="0"/>
              <a:t>より長い履歴長でも，エントリ数が大きくならないようにしたもの</a:t>
            </a:r>
            <a:endParaRPr kumimoji="1" lang="en-US" altLang="ja-JP" dirty="0"/>
          </a:p>
          <a:p>
            <a:r>
              <a:rPr kumimoji="1" lang="ja-JP" altLang="en-US" dirty="0"/>
              <a:t>モチベーション：グローバル履歴のパターン自体に偏りがある</a:t>
            </a:r>
            <a:endParaRPr kumimoji="1" lang="en-US" altLang="ja-JP" dirty="0"/>
          </a:p>
          <a:p>
            <a:pPr lvl="1"/>
            <a:r>
              <a:rPr lang="ja-JP" altLang="en-US" dirty="0"/>
              <a:t>たとえば履歴長が</a:t>
            </a:r>
            <a:r>
              <a:rPr lang="en-US" altLang="ja-JP" dirty="0"/>
              <a:t>16</a:t>
            </a:r>
            <a:r>
              <a:rPr lang="ja-JP" altLang="en-US" dirty="0"/>
              <a:t>ビットだとして，</a:t>
            </a:r>
            <a:r>
              <a:rPr lang="en-US" altLang="ja-JP" dirty="0"/>
              <a:t>2</a:t>
            </a:r>
            <a:r>
              <a:rPr lang="ja-JP" altLang="en-US" dirty="0"/>
              <a:t>の</a:t>
            </a:r>
            <a:r>
              <a:rPr lang="en-US" altLang="ja-JP" dirty="0"/>
              <a:t>16</a:t>
            </a:r>
            <a:r>
              <a:rPr lang="ja-JP" altLang="en-US" dirty="0"/>
              <a:t>乗の全ての</a:t>
            </a:r>
            <a:br>
              <a:rPr lang="en-US" altLang="ja-JP" dirty="0"/>
            </a:br>
            <a:r>
              <a:rPr lang="ja-JP" altLang="en-US" dirty="0"/>
              <a:t>パターンは通常現れない</a:t>
            </a:r>
            <a:endParaRPr lang="en-US" altLang="ja-JP" dirty="0"/>
          </a:p>
          <a:p>
            <a:pPr lvl="1"/>
            <a:r>
              <a:rPr kumimoji="1" lang="ja-JP" altLang="en-US" dirty="0"/>
              <a:t>単純に </a:t>
            </a:r>
            <a:r>
              <a:rPr kumimoji="1" lang="en-US" altLang="ja-JP" dirty="0"/>
              <a:t>PC </a:t>
            </a:r>
            <a:r>
              <a:rPr kumimoji="1" lang="ja-JP" altLang="en-US" dirty="0"/>
              <a:t>と連結すると，使われないエントリの方が圧倒的に多い</a:t>
            </a:r>
            <a:endParaRPr kumimoji="1" lang="en-US" altLang="ja-JP" dirty="0"/>
          </a:p>
          <a:p>
            <a:r>
              <a:rPr kumimoji="1" lang="ja-JP" altLang="en-US" dirty="0"/>
              <a:t>ビット連結ではなく，</a:t>
            </a:r>
            <a:r>
              <a:rPr kumimoji="1" lang="en-US" altLang="ja-JP" dirty="0">
                <a:solidFill>
                  <a:schemeClr val="accent5"/>
                </a:solidFill>
              </a:rPr>
              <a:t>XOR </a:t>
            </a:r>
            <a:r>
              <a:rPr kumimoji="1" lang="ja-JP" altLang="en-US" dirty="0">
                <a:solidFill>
                  <a:schemeClr val="accent5"/>
                </a:solidFill>
              </a:rPr>
              <a:t>演算により結合</a:t>
            </a:r>
            <a:endParaRPr kumimoji="1" lang="en-US" altLang="ja-JP" dirty="0">
              <a:solidFill>
                <a:schemeClr val="accent5"/>
              </a:solidFill>
            </a:endParaRPr>
          </a:p>
          <a:p>
            <a:pPr lvl="1"/>
            <a:r>
              <a:rPr lang="ja-JP" altLang="en-US" dirty="0"/>
              <a:t>ビット連結：</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３２ビット</a:t>
            </a:r>
            <a:endParaRPr lang="en-US" altLang="ja-JP" dirty="0"/>
          </a:p>
          <a:p>
            <a:pPr lvl="1"/>
            <a:r>
              <a:rPr kumimoji="1" lang="ja-JP" altLang="en-US" dirty="0"/>
              <a:t>ＸＯＲ演算：</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１６ビット</a:t>
            </a:r>
            <a:endParaRPr kumimoji="1" lang="en-US" altLang="ja-JP" dirty="0"/>
          </a:p>
        </p:txBody>
      </p:sp>
    </p:spTree>
    <p:extLst>
      <p:ext uri="{BB962C8B-B14F-4D97-AF65-F5344CB8AC3E}">
        <p14:creationId xmlns:p14="http://schemas.microsoft.com/office/powerpoint/2010/main" val="4287133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521955" y="6318301"/>
            <a:ext cx="8280092" cy="539699"/>
          </a:xfrm>
        </p:spPr>
        <p:txBody>
          <a:bodyPr/>
          <a:lstStyle/>
          <a:p>
            <a:r>
              <a:rPr kumimoji="1" lang="ja-JP" altLang="en-US" dirty="0"/>
              <a:t>ビットを単純に連結するかわりに，</a:t>
            </a:r>
            <a:r>
              <a:rPr kumimoji="1" lang="en-US" altLang="ja-JP" dirty="0"/>
              <a:t>XOR </a:t>
            </a:r>
            <a:r>
              <a:rPr kumimoji="1" lang="ja-JP" altLang="en-US" dirty="0"/>
              <a:t>演算して結合</a:t>
            </a:r>
          </a:p>
        </p:txBody>
      </p:sp>
      <p:sp>
        <p:nvSpPr>
          <p:cNvPr id="4" name="Rectangle 128"/>
          <p:cNvSpPr>
            <a:spLocks noChangeArrowheads="1"/>
          </p:cNvSpPr>
          <p:nvPr/>
        </p:nvSpPr>
        <p:spPr bwMode="auto">
          <a:xfrm>
            <a:off x="339966"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p:cNvSpPr>
            <a:spLocks noChangeArrowheads="1"/>
          </p:cNvSpPr>
          <p:nvPr/>
        </p:nvSpPr>
        <p:spPr bwMode="auto">
          <a:xfrm>
            <a:off x="250313"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195"/>
          <p:cNvSpPr>
            <a:spLocks noChangeArrowheads="1"/>
          </p:cNvSpPr>
          <p:nvPr/>
        </p:nvSpPr>
        <p:spPr bwMode="auto">
          <a:xfrm>
            <a:off x="1780330" y="3877418"/>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Rectangle 133"/>
          <p:cNvSpPr>
            <a:spLocks noChangeArrowheads="1"/>
          </p:cNvSpPr>
          <p:nvPr/>
        </p:nvSpPr>
        <p:spPr bwMode="auto">
          <a:xfrm>
            <a:off x="790319" y="45074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8" name="直線コネクタ 7"/>
          <p:cNvCxnSpPr/>
          <p:nvPr/>
        </p:nvCxnSpPr>
        <p:spPr bwMode="auto">
          <a:xfrm>
            <a:off x="250466"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bwMode="auto">
          <a:xfrm flipH="1">
            <a:off x="2140334" y="4237422"/>
            <a:ext cx="1640" cy="1170013"/>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0" name="Freeform 10"/>
          <p:cNvSpPr>
            <a:spLocks/>
          </p:cNvSpPr>
          <p:nvPr/>
        </p:nvSpPr>
        <p:spPr bwMode="auto">
          <a:xfrm rot="10800000">
            <a:off x="610316" y="1987396"/>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11" name="Rectangle 154"/>
          <p:cNvSpPr>
            <a:spLocks noChangeArrowheads="1"/>
          </p:cNvSpPr>
          <p:nvPr/>
        </p:nvSpPr>
        <p:spPr bwMode="auto">
          <a:xfrm>
            <a:off x="3671990"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Rectangle 195"/>
          <p:cNvSpPr>
            <a:spLocks noChangeArrowheads="1"/>
          </p:cNvSpPr>
          <p:nvPr/>
        </p:nvSpPr>
        <p:spPr bwMode="auto">
          <a:xfrm>
            <a:off x="3670351"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13" name="正方形/長方形 12"/>
          <p:cNvSpPr/>
          <p:nvPr/>
        </p:nvSpPr>
        <p:spPr bwMode="auto">
          <a:xfrm>
            <a:off x="3670351"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3670351"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3310348"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3310347"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0347"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0353"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670351"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850353"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1" name="Freeform 10"/>
          <p:cNvSpPr>
            <a:spLocks/>
          </p:cNvSpPr>
          <p:nvPr/>
        </p:nvSpPr>
        <p:spPr bwMode="auto">
          <a:xfrm rot="16200000" flipV="1">
            <a:off x="2455338" y="5452435"/>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2" name="直線コネクタ 21"/>
          <p:cNvCxnSpPr/>
          <p:nvPr/>
        </p:nvCxnSpPr>
        <p:spPr bwMode="auto">
          <a:xfrm>
            <a:off x="1960332" y="5407435"/>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3" name="Freeform 10"/>
          <p:cNvSpPr>
            <a:spLocks/>
          </p:cNvSpPr>
          <p:nvPr/>
        </p:nvSpPr>
        <p:spPr bwMode="auto">
          <a:xfrm rot="5400000">
            <a:off x="2095332"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4" name="Rectangle 133"/>
          <p:cNvSpPr>
            <a:spLocks noChangeArrowheads="1"/>
          </p:cNvSpPr>
          <p:nvPr/>
        </p:nvSpPr>
        <p:spPr bwMode="auto">
          <a:xfrm>
            <a:off x="3670351"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25" name="Rectangle 133"/>
          <p:cNvSpPr>
            <a:spLocks noChangeArrowheads="1"/>
          </p:cNvSpPr>
          <p:nvPr/>
        </p:nvSpPr>
        <p:spPr bwMode="auto">
          <a:xfrm>
            <a:off x="1601967"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連結</a:t>
            </a:r>
            <a:endParaRPr lang="en-US" altLang="ja-JP" dirty="0">
              <a:solidFill>
                <a:schemeClr val="accent5"/>
              </a:solidFill>
              <a:latin typeface="+mn-ea"/>
              <a:ea typeface="+mn-ea"/>
            </a:endParaRPr>
          </a:p>
        </p:txBody>
      </p:sp>
      <p:cxnSp>
        <p:nvCxnSpPr>
          <p:cNvPr id="26" name="直線矢印コネクタ 25"/>
          <p:cNvCxnSpPr/>
          <p:nvPr/>
        </p:nvCxnSpPr>
        <p:spPr bwMode="auto">
          <a:xfrm>
            <a:off x="610317"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27" name="Rectangle 128"/>
          <p:cNvSpPr>
            <a:spLocks noChangeArrowheads="1"/>
          </p:cNvSpPr>
          <p:nvPr/>
        </p:nvSpPr>
        <p:spPr bwMode="auto">
          <a:xfrm>
            <a:off x="4660014"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28" name="Rectangle 13"/>
          <p:cNvSpPr>
            <a:spLocks noChangeArrowheads="1"/>
          </p:cNvSpPr>
          <p:nvPr/>
        </p:nvSpPr>
        <p:spPr bwMode="auto">
          <a:xfrm>
            <a:off x="4570361"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29" name="Rectangle 195"/>
          <p:cNvSpPr>
            <a:spLocks noChangeArrowheads="1"/>
          </p:cNvSpPr>
          <p:nvPr/>
        </p:nvSpPr>
        <p:spPr bwMode="auto">
          <a:xfrm>
            <a:off x="5832014" y="3879005"/>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0" name="Rectangle 133"/>
          <p:cNvSpPr>
            <a:spLocks noChangeArrowheads="1"/>
          </p:cNvSpPr>
          <p:nvPr/>
        </p:nvSpPr>
        <p:spPr bwMode="auto">
          <a:xfrm>
            <a:off x="4842003"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31" name="直線コネクタ 30"/>
          <p:cNvCxnSpPr/>
          <p:nvPr/>
        </p:nvCxnSpPr>
        <p:spPr bwMode="auto">
          <a:xfrm>
            <a:off x="4570514"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3" name="Freeform 10"/>
          <p:cNvSpPr>
            <a:spLocks/>
          </p:cNvSpPr>
          <p:nvPr/>
        </p:nvSpPr>
        <p:spPr bwMode="auto">
          <a:xfrm rot="10800000">
            <a:off x="4930363" y="1987396"/>
            <a:ext cx="2341666"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34" name="Rectangle 154"/>
          <p:cNvSpPr>
            <a:spLocks noChangeArrowheads="1"/>
          </p:cNvSpPr>
          <p:nvPr/>
        </p:nvSpPr>
        <p:spPr bwMode="auto">
          <a:xfrm>
            <a:off x="7992038"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Rectangle 195"/>
          <p:cNvSpPr>
            <a:spLocks noChangeArrowheads="1"/>
          </p:cNvSpPr>
          <p:nvPr/>
        </p:nvSpPr>
        <p:spPr bwMode="auto">
          <a:xfrm>
            <a:off x="7990399"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6" name="正方形/長方形 35"/>
          <p:cNvSpPr/>
          <p:nvPr/>
        </p:nvSpPr>
        <p:spPr bwMode="auto">
          <a:xfrm>
            <a:off x="7990399"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7990399"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8" name="正方形/長方形 37"/>
          <p:cNvSpPr/>
          <p:nvPr/>
        </p:nvSpPr>
        <p:spPr bwMode="auto">
          <a:xfrm>
            <a:off x="7630396"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9" name="正方形/長方形 38"/>
          <p:cNvSpPr/>
          <p:nvPr/>
        </p:nvSpPr>
        <p:spPr bwMode="auto">
          <a:xfrm>
            <a:off x="7630395"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40" name="正方形/長方形 39"/>
          <p:cNvSpPr/>
          <p:nvPr/>
        </p:nvSpPr>
        <p:spPr bwMode="auto">
          <a:xfrm>
            <a:off x="7630395"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1" name="正方形/長方形 40"/>
          <p:cNvSpPr/>
          <p:nvPr/>
        </p:nvSpPr>
        <p:spPr bwMode="auto">
          <a:xfrm>
            <a:off x="8170401"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2" name="正方形/長方形 41"/>
          <p:cNvSpPr/>
          <p:nvPr/>
        </p:nvSpPr>
        <p:spPr bwMode="auto">
          <a:xfrm>
            <a:off x="7990399"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3" name="正方形/長方形 42"/>
          <p:cNvSpPr/>
          <p:nvPr/>
        </p:nvSpPr>
        <p:spPr bwMode="auto">
          <a:xfrm>
            <a:off x="8170401"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4" name="Freeform 10"/>
          <p:cNvSpPr>
            <a:spLocks/>
          </p:cNvSpPr>
          <p:nvPr/>
        </p:nvSpPr>
        <p:spPr bwMode="auto">
          <a:xfrm rot="16200000" flipV="1">
            <a:off x="6957001" y="5634050"/>
            <a:ext cx="358416" cy="80837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6" name="Freeform 10"/>
          <p:cNvSpPr>
            <a:spLocks/>
          </p:cNvSpPr>
          <p:nvPr/>
        </p:nvSpPr>
        <p:spPr bwMode="auto">
          <a:xfrm rot="5400000">
            <a:off x="6415380"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7" name="Rectangle 133"/>
          <p:cNvSpPr>
            <a:spLocks noChangeArrowheads="1"/>
          </p:cNvSpPr>
          <p:nvPr/>
        </p:nvSpPr>
        <p:spPr bwMode="auto">
          <a:xfrm>
            <a:off x="7990399"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8" name="Rectangle 133"/>
          <p:cNvSpPr>
            <a:spLocks noChangeArrowheads="1"/>
          </p:cNvSpPr>
          <p:nvPr/>
        </p:nvSpPr>
        <p:spPr bwMode="auto">
          <a:xfrm>
            <a:off x="5292008"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accent5"/>
                </a:solidFill>
                <a:latin typeface="+mn-ea"/>
                <a:ea typeface="+mn-ea"/>
              </a:rPr>
              <a:t>XOR </a:t>
            </a:r>
            <a:r>
              <a:rPr lang="ja-JP" altLang="en-US" dirty="0">
                <a:solidFill>
                  <a:schemeClr val="accent5"/>
                </a:solidFill>
                <a:latin typeface="+mn-ea"/>
                <a:ea typeface="+mn-ea"/>
              </a:rPr>
              <a:t>演算</a:t>
            </a:r>
            <a:endParaRPr lang="en-US" altLang="ja-JP" dirty="0">
              <a:solidFill>
                <a:schemeClr val="accent5"/>
              </a:solidFill>
              <a:latin typeface="+mn-ea"/>
              <a:ea typeface="+mn-ea"/>
            </a:endParaRPr>
          </a:p>
        </p:txBody>
      </p:sp>
      <p:cxnSp>
        <p:nvCxnSpPr>
          <p:cNvPr id="49" name="直線矢印コネクタ 48"/>
          <p:cNvCxnSpPr/>
          <p:nvPr/>
        </p:nvCxnSpPr>
        <p:spPr bwMode="auto">
          <a:xfrm>
            <a:off x="4930365"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50" name="円/楕円 49"/>
          <p:cNvSpPr/>
          <p:nvPr/>
        </p:nvSpPr>
        <p:spPr bwMode="auto">
          <a:xfrm>
            <a:off x="6462021" y="5319021"/>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2" name="直線コネクタ 51"/>
          <p:cNvCxnSpPr>
            <a:endCxn id="50" idx="6"/>
          </p:cNvCxnSpPr>
          <p:nvPr/>
        </p:nvCxnSpPr>
        <p:spPr bwMode="auto">
          <a:xfrm>
            <a:off x="6462021" y="5589024"/>
            <a:ext cx="540006" cy="0"/>
          </a:xfrm>
          <a:prstGeom prst="line">
            <a:avLst/>
          </a:prstGeom>
          <a:noFill/>
          <a:ln w="28575" cap="flat" cmpd="sng" algn="ctr">
            <a:solidFill>
              <a:schemeClr val="accent5"/>
            </a:solidFill>
            <a:prstDash val="solid"/>
            <a:round/>
            <a:headEnd type="none" w="med" len="med"/>
            <a:tailEnd type="none" w="med" len="med"/>
          </a:ln>
          <a:effectLst/>
        </p:spPr>
      </p:cxnSp>
      <p:cxnSp>
        <p:nvCxnSpPr>
          <p:cNvPr id="53" name="直線コネクタ 52"/>
          <p:cNvCxnSpPr>
            <a:stCxn id="50" idx="0"/>
            <a:endCxn id="50" idx="4"/>
          </p:cNvCxnSpPr>
          <p:nvPr/>
        </p:nvCxnSpPr>
        <p:spPr bwMode="auto">
          <a:xfrm>
            <a:off x="6732024" y="5319021"/>
            <a:ext cx="0" cy="540006"/>
          </a:xfrm>
          <a:prstGeom prst="line">
            <a:avLst/>
          </a:prstGeom>
          <a:noFill/>
          <a:ln w="28575" cap="flat" cmpd="sng" algn="ctr">
            <a:solidFill>
              <a:schemeClr val="accent5"/>
            </a:solidFill>
            <a:prstDash val="solid"/>
            <a:round/>
            <a:headEnd type="none" w="med" len="med"/>
            <a:tailEnd type="none" w="med" len="med"/>
          </a:ln>
          <a:effectLst/>
        </p:spPr>
      </p:cxnSp>
      <p:sp>
        <p:nvSpPr>
          <p:cNvPr id="61" name="Freeform 10"/>
          <p:cNvSpPr>
            <a:spLocks/>
          </p:cNvSpPr>
          <p:nvPr/>
        </p:nvSpPr>
        <p:spPr bwMode="auto">
          <a:xfrm rot="5400000" flipH="1">
            <a:off x="5652011" y="4779014"/>
            <a:ext cx="1350015"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62" name="Freeform 10"/>
          <p:cNvSpPr>
            <a:spLocks/>
          </p:cNvSpPr>
          <p:nvPr/>
        </p:nvSpPr>
        <p:spPr bwMode="auto">
          <a:xfrm rot="5400000" flipH="1" flipV="1">
            <a:off x="7047028" y="5364021"/>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Tree>
    <p:extLst>
      <p:ext uri="{BB962C8B-B14F-4D97-AF65-F5344CB8AC3E}">
        <p14:creationId xmlns:p14="http://schemas.microsoft.com/office/powerpoint/2010/main" val="20176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 </a:t>
            </a:r>
            <a:r>
              <a:rPr kumimoji="1" lang="en-US" altLang="ja-JP" dirty="0"/>
              <a:t>XOR</a:t>
            </a:r>
            <a:r>
              <a:rPr kumimoji="1" lang="ja-JP" altLang="en-US" dirty="0"/>
              <a:t> 演算なのか？</a:t>
            </a:r>
          </a:p>
        </p:txBody>
      </p:sp>
      <p:sp>
        <p:nvSpPr>
          <p:cNvPr id="3" name="テキスト プレースホルダー 2"/>
          <p:cNvSpPr>
            <a:spLocks noGrp="1"/>
          </p:cNvSpPr>
          <p:nvPr>
            <p:ph type="body" sz="quarter" idx="10"/>
          </p:nvPr>
        </p:nvSpPr>
        <p:spPr>
          <a:xfrm>
            <a:off x="701957" y="4779015"/>
            <a:ext cx="8280092" cy="719701"/>
          </a:xfrm>
        </p:spPr>
        <p:txBody>
          <a:bodyPr/>
          <a:lstStyle/>
          <a:p>
            <a:r>
              <a:rPr kumimoji="1" lang="ja-JP" altLang="en-US" dirty="0"/>
              <a:t>要求：</a:t>
            </a:r>
            <a:endParaRPr kumimoji="1" lang="en-US" altLang="ja-JP" dirty="0"/>
          </a:p>
          <a:p>
            <a:pPr lvl="1"/>
            <a:r>
              <a:rPr kumimoji="1" lang="ja-JP" altLang="en-US" dirty="0"/>
              <a:t>軽量な演算であること → 論理演算が良い</a:t>
            </a:r>
            <a:endParaRPr kumimoji="1" lang="en-US" altLang="ja-JP" dirty="0"/>
          </a:p>
          <a:p>
            <a:pPr lvl="1"/>
            <a:r>
              <a:rPr kumimoji="1" lang="ja-JP" altLang="en-US" dirty="0"/>
              <a:t>２つの値がよく混じってくれること</a:t>
            </a:r>
            <a:br>
              <a:rPr kumimoji="1" lang="en-US" altLang="ja-JP" dirty="0"/>
            </a:br>
            <a:r>
              <a:rPr kumimoji="1" lang="ja-JP" altLang="en-US" dirty="0"/>
              <a:t>（０と１が均等に現れること）</a:t>
            </a:r>
            <a:endParaRPr kumimoji="1" lang="en-US" altLang="ja-JP" dirty="0"/>
          </a:p>
          <a:p>
            <a:r>
              <a:rPr lang="ja-JP" altLang="en-US" dirty="0"/>
              <a:t>要求を満たす論理演算は，</a:t>
            </a:r>
            <a:r>
              <a:rPr lang="en-US" altLang="ja-JP" dirty="0"/>
              <a:t>XOR </a:t>
            </a:r>
            <a:r>
              <a:rPr lang="ja-JP" altLang="en-US" dirty="0"/>
              <a:t>か </a:t>
            </a:r>
            <a:r>
              <a:rPr lang="en-US" altLang="ja-JP" dirty="0"/>
              <a:t>XNOR </a:t>
            </a:r>
            <a:r>
              <a:rPr lang="ja-JP" altLang="en-US" dirty="0"/>
              <a:t>しかない</a:t>
            </a:r>
            <a:endParaRPr lang="en-US" altLang="ja-JP" dirty="0"/>
          </a:p>
          <a:p>
            <a:pPr lvl="1"/>
            <a:r>
              <a:rPr lang="en-US" altLang="ja-JP" dirty="0"/>
              <a:t>AND </a:t>
            </a:r>
            <a:r>
              <a:rPr lang="ja-JP" altLang="en-US" dirty="0"/>
              <a:t>や </a:t>
            </a:r>
            <a:r>
              <a:rPr lang="en-US" altLang="ja-JP" dirty="0"/>
              <a:t>OR </a:t>
            </a:r>
            <a:r>
              <a:rPr lang="ja-JP" altLang="en-US" dirty="0"/>
              <a:t>では，結果が０か１に偏る</a:t>
            </a:r>
            <a:endParaRPr lang="en-US" altLang="ja-JP" dirty="0"/>
          </a:p>
          <a:p>
            <a:pPr lvl="1"/>
            <a:r>
              <a:rPr kumimoji="1" lang="ja-JP" altLang="en-US" dirty="0"/>
              <a:t>それ以外は，</a:t>
            </a:r>
            <a:r>
              <a:rPr kumimoji="1" lang="en-US" altLang="ja-JP" dirty="0"/>
              <a:t>a </a:t>
            </a:r>
            <a:r>
              <a:rPr kumimoji="1" lang="ja-JP" altLang="en-US" dirty="0"/>
              <a:t>か </a:t>
            </a:r>
            <a:r>
              <a:rPr kumimoji="1" lang="en-US" altLang="ja-JP" dirty="0"/>
              <a:t>b </a:t>
            </a:r>
            <a:r>
              <a:rPr kumimoji="1" lang="ja-JP" altLang="en-US" dirty="0"/>
              <a:t>そのものか，それらの反転になってしまう</a:t>
            </a:r>
          </a:p>
        </p:txBody>
      </p:sp>
      <p:graphicFrame>
        <p:nvGraphicFramePr>
          <p:cNvPr id="4" name="Group 383"/>
          <p:cNvGraphicFramePr>
            <a:graphicFrameLocks/>
          </p:cNvGraphicFramePr>
          <p:nvPr>
            <p:extLst>
              <p:ext uri="{D42A27DB-BD31-4B8C-83A1-F6EECF244321}">
                <p14:modId xmlns:p14="http://schemas.microsoft.com/office/powerpoint/2010/main" val="2867967311"/>
              </p:ext>
            </p:extLst>
          </p:nvPr>
        </p:nvGraphicFramePr>
        <p:xfrm>
          <a:off x="1691704" y="1447685"/>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145"/>
          <p:cNvSpPr>
            <a:spLocks noChangeArrowheads="1"/>
          </p:cNvSpPr>
          <p:nvPr/>
        </p:nvSpPr>
        <p:spPr bwMode="auto">
          <a:xfrm>
            <a:off x="2051972" y="908972"/>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AND</a:t>
            </a:r>
          </a:p>
        </p:txBody>
      </p:sp>
      <p:sp>
        <p:nvSpPr>
          <p:cNvPr id="6" name="Rectangle 146"/>
          <p:cNvSpPr>
            <a:spLocks noChangeArrowheads="1"/>
          </p:cNvSpPr>
          <p:nvPr/>
        </p:nvSpPr>
        <p:spPr bwMode="auto">
          <a:xfrm>
            <a:off x="4121995" y="908972"/>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OR</a:t>
            </a:r>
          </a:p>
        </p:txBody>
      </p:sp>
      <p:graphicFrame>
        <p:nvGraphicFramePr>
          <p:cNvPr id="8" name="Group 278"/>
          <p:cNvGraphicFramePr>
            <a:graphicFrameLocks noGrp="1"/>
          </p:cNvGraphicFramePr>
          <p:nvPr>
            <p:extLst>
              <p:ext uri="{D42A27DB-BD31-4B8C-83A1-F6EECF244321}">
                <p14:modId xmlns:p14="http://schemas.microsoft.com/office/powerpoint/2010/main" val="3934486406"/>
              </p:ext>
            </p:extLst>
          </p:nvPr>
        </p:nvGraphicFramePr>
        <p:xfrm>
          <a:off x="3851992" y="1416255"/>
          <a:ext cx="1439863" cy="2103120"/>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383"/>
          <p:cNvGraphicFramePr>
            <a:graphicFrameLocks/>
          </p:cNvGraphicFramePr>
          <p:nvPr>
            <p:extLst>
              <p:ext uri="{D42A27DB-BD31-4B8C-83A1-F6EECF244321}">
                <p14:modId xmlns:p14="http://schemas.microsoft.com/office/powerpoint/2010/main" val="4282184024"/>
              </p:ext>
            </p:extLst>
          </p:nvPr>
        </p:nvGraphicFramePr>
        <p:xfrm>
          <a:off x="6011752" y="1447685"/>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Rectangle 145"/>
          <p:cNvSpPr>
            <a:spLocks noChangeArrowheads="1"/>
          </p:cNvSpPr>
          <p:nvPr/>
        </p:nvSpPr>
        <p:spPr bwMode="auto">
          <a:xfrm>
            <a:off x="6372020" y="908972"/>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XOR</a:t>
            </a:r>
          </a:p>
        </p:txBody>
      </p:sp>
    </p:spTree>
    <p:extLst>
      <p:ext uri="{BB962C8B-B14F-4D97-AF65-F5344CB8AC3E}">
        <p14:creationId xmlns:p14="http://schemas.microsoft.com/office/powerpoint/2010/main" val="1838823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１．分岐</a:t>
            </a:r>
            <a:r>
              <a:rPr lang="ja-JP" altLang="en-US" dirty="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a:t>メモリから命令が取れるまでは，それが分岐かどうかはわからない</a:t>
            </a:r>
            <a:endParaRPr lang="en-US" altLang="ja-JP" sz="2000" dirty="0"/>
          </a:p>
          <a:p>
            <a:pPr lvl="1"/>
            <a:r>
              <a:rPr lang="ja-JP" altLang="en-US" dirty="0"/>
              <a:t>命令フェッチは複数段にパイプライン化されていることが多い</a:t>
            </a:r>
            <a:endParaRPr lang="en-US" altLang="ja-JP" dirty="0"/>
          </a:p>
          <a:p>
            <a:pPr lvl="1"/>
            <a:r>
              <a:rPr lang="ja-JP" altLang="en-US" dirty="0"/>
              <a:t>以降のターゲットや方向の予測をすべきかどうかが，わからない</a:t>
            </a:r>
            <a:endParaRPr lang="en-US" altLang="ja-JP" dirty="0"/>
          </a:p>
          <a:p>
            <a:r>
              <a:rPr lang="ja-JP" altLang="en-US" dirty="0"/>
              <a:t>一方パイプライン先頭では即座に次のアドレスを予測しないといけない</a:t>
            </a:r>
            <a:endParaRPr lang="en-US" altLang="ja-JP" dirty="0"/>
          </a:p>
          <a:p>
            <a:pPr lvl="1"/>
            <a:r>
              <a:rPr lang="ja-JP" altLang="en-US" dirty="0"/>
              <a:t>分岐かどうかわかるまでまっていては，バブルができる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中身わからんし</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予測できない</a:t>
            </a:r>
            <a:r>
              <a:rPr kumimoji="1" lang="en-US" altLang="ja-JP" dirty="0">
                <a:solidFill>
                  <a:schemeClr val="tx1">
                    <a:lumMod val="65000"/>
                    <a:lumOff val="35000"/>
                  </a:schemeClr>
                </a:solidFill>
                <a:latin typeface="Arial Narrow" panose="020B0606020202030204" pitchFamily="34" charset="0"/>
              </a:rPr>
              <a:t>ZE</a:t>
            </a: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解析したところ</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これは分岐でした</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solidFill>
                  <a:schemeClr val="accent5"/>
                </a:solidFill>
              </a:rPr>
              <a:t>より高度な予測器</a:t>
            </a:r>
            <a:endParaRPr kumimoji="1" lang="en-US" altLang="ja-JP" dirty="0">
              <a:solidFill>
                <a:schemeClr val="accent5"/>
              </a:solidFill>
            </a:endParaRPr>
          </a:p>
        </p:txBody>
      </p:sp>
    </p:spTree>
    <p:extLst>
      <p:ext uri="{BB962C8B-B14F-4D97-AF65-F5344CB8AC3E}">
        <p14:creationId xmlns:p14="http://schemas.microsoft.com/office/powerpoint/2010/main" val="1576111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27ECB-0A5B-46F0-8B73-5FC613EA78CE}"/>
              </a:ext>
            </a:extLst>
          </p:cNvPr>
          <p:cNvSpPr>
            <a:spLocks noGrp="1"/>
          </p:cNvSpPr>
          <p:nvPr>
            <p:ph type="title"/>
          </p:nvPr>
        </p:nvSpPr>
        <p:spPr/>
        <p:txBody>
          <a:bodyPr/>
          <a:lstStyle/>
          <a:p>
            <a:r>
              <a:rPr kumimoji="1" lang="ja-JP" altLang="en-US" dirty="0"/>
              <a:t>より高度な予測器</a:t>
            </a:r>
          </a:p>
        </p:txBody>
      </p:sp>
      <p:sp>
        <p:nvSpPr>
          <p:cNvPr id="3" name="テキスト プレースホルダー 2">
            <a:extLst>
              <a:ext uri="{FF2B5EF4-FFF2-40B4-BE49-F238E27FC236}">
                <a16:creationId xmlns:a16="http://schemas.microsoft.com/office/drawing/2014/main" id="{2338DB00-E091-475A-92C9-E0DABB402D78}"/>
              </a:ext>
            </a:extLst>
          </p:cNvPr>
          <p:cNvSpPr>
            <a:spLocks noGrp="1"/>
          </p:cNvSpPr>
          <p:nvPr>
            <p:ph type="body" sz="quarter" idx="10"/>
          </p:nvPr>
        </p:nvSpPr>
        <p:spPr/>
        <p:txBody>
          <a:bodyPr/>
          <a:lstStyle/>
          <a:p>
            <a:pPr marL="457200" indent="-457200">
              <a:buFont typeface="+mj-lt"/>
              <a:buAutoNum type="arabicPeriod"/>
            </a:pPr>
            <a:r>
              <a:rPr lang="ja-JP" altLang="en-US" dirty="0"/>
              <a:t>ローカル・グローバルのハイブリッド予測器</a:t>
            </a:r>
            <a:endParaRPr kumimoji="1" lang="en-US" altLang="ja-JP" dirty="0"/>
          </a:p>
          <a:p>
            <a:pPr marL="457200" indent="-457200">
              <a:buFont typeface="+mj-lt"/>
              <a:buAutoNum type="arabicPeriod"/>
            </a:pPr>
            <a:r>
              <a:rPr kumimoji="1" lang="ja-JP" altLang="en-US" dirty="0"/>
              <a:t>パーセプトロン予測器</a:t>
            </a:r>
            <a:endParaRPr kumimoji="1" lang="en-US" altLang="ja-JP" dirty="0"/>
          </a:p>
          <a:p>
            <a:pPr marL="457200" indent="-457200">
              <a:buFont typeface="+mj-lt"/>
              <a:buAutoNum type="arabicPeriod"/>
            </a:pPr>
            <a:r>
              <a:rPr lang="en-US" altLang="ja-JP" dirty="0"/>
              <a:t>TAGE </a:t>
            </a:r>
            <a:r>
              <a:rPr lang="ja-JP" altLang="en-US" dirty="0"/>
              <a:t>予測器</a:t>
            </a:r>
            <a:endParaRPr lang="en-US" altLang="ja-JP" dirty="0"/>
          </a:p>
          <a:p>
            <a:pPr marL="817200" lvl="1" indent="-457200">
              <a:buFont typeface="+mj-lt"/>
              <a:buAutoNum type="arabicPeriod"/>
            </a:pPr>
            <a:endParaRPr kumimoji="1" lang="en-US" altLang="ja-JP" dirty="0"/>
          </a:p>
          <a:p>
            <a:r>
              <a:rPr kumimoji="1" lang="ja-JP" altLang="en-US" dirty="0"/>
              <a:t>パーセプトロンと </a:t>
            </a:r>
            <a:r>
              <a:rPr kumimoji="1" lang="en-US" altLang="ja-JP" dirty="0"/>
              <a:t>TAGE </a:t>
            </a:r>
            <a:r>
              <a:rPr kumimoji="1" lang="ja-JP" altLang="en-US" dirty="0"/>
              <a:t>は基本的にはグローバル予測器が下敷き</a:t>
            </a:r>
            <a:endParaRPr kumimoji="1" lang="en-US" altLang="ja-JP" dirty="0"/>
          </a:p>
          <a:p>
            <a:pPr lvl="1"/>
            <a:r>
              <a:rPr lang="en-US" altLang="ja-JP" dirty="0"/>
              <a:t>XOR </a:t>
            </a:r>
            <a:r>
              <a:rPr lang="ja-JP" altLang="en-US" dirty="0"/>
              <a:t>演算は要素としてよく出てくる</a:t>
            </a:r>
            <a:endParaRPr kumimoji="1" lang="ja-JP" altLang="en-US" dirty="0"/>
          </a:p>
        </p:txBody>
      </p:sp>
    </p:spTree>
    <p:extLst>
      <p:ext uri="{BB962C8B-B14F-4D97-AF65-F5344CB8AC3E}">
        <p14:creationId xmlns:p14="http://schemas.microsoft.com/office/powerpoint/2010/main" val="2920831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1DC89-DB2C-40D0-8D8E-F16892634B4B}"/>
              </a:ext>
            </a:extLst>
          </p:cNvPr>
          <p:cNvSpPr>
            <a:spLocks noGrp="1"/>
          </p:cNvSpPr>
          <p:nvPr>
            <p:ph type="title"/>
          </p:nvPr>
        </p:nvSpPr>
        <p:spPr/>
        <p:txBody>
          <a:bodyPr/>
          <a:lstStyle/>
          <a:p>
            <a:r>
              <a:rPr kumimoji="1" lang="ja-JP" altLang="en-US" dirty="0"/>
              <a:t>予測器の精度</a:t>
            </a:r>
          </a:p>
        </p:txBody>
      </p:sp>
      <p:sp>
        <p:nvSpPr>
          <p:cNvPr id="3" name="テキスト プレースホルダー 2">
            <a:extLst>
              <a:ext uri="{FF2B5EF4-FFF2-40B4-BE49-F238E27FC236}">
                <a16:creationId xmlns:a16="http://schemas.microsoft.com/office/drawing/2014/main" id="{CC721EC2-69FF-47E6-95B3-AA8EC4B0FB4D}"/>
              </a:ext>
            </a:extLst>
          </p:cNvPr>
          <p:cNvSpPr>
            <a:spLocks noGrp="1"/>
          </p:cNvSpPr>
          <p:nvPr>
            <p:ph type="body" sz="quarter" idx="10"/>
          </p:nvPr>
        </p:nvSpPr>
        <p:spPr>
          <a:xfrm>
            <a:off x="611956" y="1088975"/>
            <a:ext cx="8280092" cy="1260014"/>
          </a:xfrm>
        </p:spPr>
        <p:txBody>
          <a:bodyPr/>
          <a:lstStyle/>
          <a:p>
            <a:r>
              <a:rPr kumimoji="1" lang="ja-JP" altLang="en-US" dirty="0"/>
              <a:t>左上が </a:t>
            </a:r>
            <a:r>
              <a:rPr kumimoji="1" lang="en-US" altLang="ja-JP" dirty="0"/>
              <a:t>g-share</a:t>
            </a:r>
            <a:r>
              <a:rPr kumimoji="1" lang="ja-JP" altLang="en-US" dirty="0"/>
              <a:t>，右下が </a:t>
            </a:r>
            <a:r>
              <a:rPr kumimoji="1" lang="en-US" altLang="ja-JP" dirty="0"/>
              <a:t>TAGE </a:t>
            </a:r>
            <a:r>
              <a:rPr kumimoji="1" lang="ja-JP" altLang="en-US" dirty="0"/>
              <a:t>の最新型</a:t>
            </a:r>
          </a:p>
        </p:txBody>
      </p:sp>
      <p:pic>
        <p:nvPicPr>
          <p:cNvPr id="4" name="Picture 4" descr="画像">
            <a:extLst>
              <a:ext uri="{FF2B5EF4-FFF2-40B4-BE49-F238E27FC236}">
                <a16:creationId xmlns:a16="http://schemas.microsoft.com/office/drawing/2014/main" id="{FB89B79F-6C92-4BB6-ACBF-048FD92C5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0" y="2258987"/>
            <a:ext cx="8719331" cy="387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77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ローカル予測器とグローバル予測器のそれぞれが得意な分岐がある</a:t>
            </a:r>
            <a:endParaRPr kumimoji="1" lang="en-US" altLang="ja-JP" dirty="0"/>
          </a:p>
          <a:p>
            <a:pPr lvl="1"/>
            <a:r>
              <a:rPr lang="ja-JP" altLang="en-US" dirty="0"/>
              <a:t>基本的にはグローバルの方が強い</a:t>
            </a:r>
            <a:endParaRPr lang="en-US" altLang="ja-JP" dirty="0"/>
          </a:p>
          <a:p>
            <a:pPr lvl="2"/>
            <a:r>
              <a:rPr lang="ja-JP" altLang="en-US" dirty="0"/>
              <a:t>グローバル予測機はローカルなパータンもうまく予測できる</a:t>
            </a:r>
            <a:endParaRPr lang="en-US" altLang="ja-JP" dirty="0"/>
          </a:p>
          <a:p>
            <a:pPr lvl="1"/>
            <a:r>
              <a:rPr lang="ja-JP" altLang="en-US" dirty="0"/>
              <a:t>ローカルが得意な分岐の例：間隔が長い場合</a:t>
            </a:r>
            <a:endParaRPr kumimoji="1" lang="en-US" altLang="ja-JP" dirty="0"/>
          </a:p>
          <a:p>
            <a:pPr lvl="2"/>
            <a:r>
              <a:rPr kumimoji="1" lang="ja-JP" altLang="en-US" dirty="0"/>
              <a:t>ある関数内の </a:t>
            </a:r>
            <a:r>
              <a:rPr kumimoji="1" lang="en-US" altLang="ja-JP" dirty="0"/>
              <a:t>if </a:t>
            </a:r>
            <a:r>
              <a:rPr kumimoji="1" lang="ja-JP" altLang="en-US" dirty="0"/>
              <a:t>文は成立と不成立を</a:t>
            </a:r>
            <a:r>
              <a:rPr lang="ja-JP" altLang="en-US" dirty="0"/>
              <a:t>交互に繰り返す</a:t>
            </a:r>
            <a:endParaRPr lang="en-US" altLang="ja-JP" dirty="0"/>
          </a:p>
          <a:p>
            <a:pPr lvl="2"/>
            <a:r>
              <a:rPr kumimoji="1" lang="ja-JP" altLang="en-US" dirty="0"/>
              <a:t>その関数はかなり時間をあけて呼ばれる</a:t>
            </a:r>
            <a:endParaRPr kumimoji="1" lang="en-US" altLang="ja-JP" dirty="0"/>
          </a:p>
          <a:p>
            <a:pPr lvl="2"/>
            <a:r>
              <a:rPr kumimoji="1" lang="ja-JP" altLang="en-US" dirty="0"/>
              <a:t>グローバル予測器では相当長い履歴が必要</a:t>
            </a:r>
            <a:endParaRPr kumimoji="1" lang="en-US" altLang="ja-JP" dirty="0"/>
          </a:p>
          <a:p>
            <a:r>
              <a:rPr lang="ja-JP" altLang="en-US" dirty="0"/>
              <a:t>アプローチ</a:t>
            </a:r>
            <a:endParaRPr lang="en-US" altLang="ja-JP" dirty="0"/>
          </a:p>
          <a:p>
            <a:pPr lvl="1"/>
            <a:r>
              <a:rPr lang="ja-JP" altLang="en-US" dirty="0"/>
              <a:t>ローカル予測器とグローバル予測器を両方積んで，使い分ける</a:t>
            </a:r>
            <a:endParaRPr kumimoji="1" lang="en-US" altLang="ja-JP" dirty="0"/>
          </a:p>
        </p:txBody>
      </p:sp>
    </p:spTree>
    <p:extLst>
      <p:ext uri="{BB962C8B-B14F-4D97-AF65-F5344CB8AC3E}">
        <p14:creationId xmlns:p14="http://schemas.microsoft.com/office/powerpoint/2010/main" val="4287587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要素</a:t>
            </a:r>
            <a:endParaRPr kumimoji="1" lang="en-US" altLang="ja-JP" dirty="0"/>
          </a:p>
          <a:p>
            <a:pPr marL="817200" lvl="1" indent="-457200">
              <a:buFont typeface="+mj-lt"/>
              <a:buAutoNum type="arabicPeriod"/>
            </a:pPr>
            <a:r>
              <a:rPr kumimoji="1" lang="ja-JP" altLang="en-US" dirty="0"/>
              <a:t>ローカル予測器</a:t>
            </a:r>
            <a:endParaRPr kumimoji="1" lang="en-US" altLang="ja-JP" dirty="0"/>
          </a:p>
          <a:p>
            <a:pPr marL="817200" lvl="1" indent="-457200">
              <a:buFont typeface="+mj-lt"/>
              <a:buAutoNum type="arabicPeriod"/>
            </a:pPr>
            <a:r>
              <a:rPr lang="ja-JP" altLang="en-US" dirty="0"/>
              <a:t>グローバル予測器</a:t>
            </a:r>
            <a:endParaRPr lang="en-US" altLang="ja-JP" dirty="0"/>
          </a:p>
          <a:p>
            <a:pPr marL="817200" lvl="1" indent="-457200">
              <a:buFont typeface="+mj-lt"/>
              <a:buAutoNum type="arabicPeriod"/>
            </a:pPr>
            <a:r>
              <a:rPr kumimoji="1" lang="ja-JP" altLang="en-US" dirty="0"/>
              <a:t>セレクタ</a:t>
            </a:r>
            <a:endParaRPr kumimoji="1" lang="en-US" altLang="ja-JP" dirty="0"/>
          </a:p>
          <a:p>
            <a:pPr lvl="2"/>
            <a:r>
              <a:rPr kumimoji="1" lang="en-US" altLang="ja-JP" dirty="0"/>
              <a:t>PC </a:t>
            </a:r>
            <a:r>
              <a:rPr kumimoji="1" lang="ja-JP" altLang="en-US" dirty="0"/>
              <a:t>をインデクスとしてアクセスされるカウンタのテーブル</a:t>
            </a:r>
            <a:endParaRPr kumimoji="1" lang="en-US" altLang="ja-JP" dirty="0"/>
          </a:p>
          <a:p>
            <a:r>
              <a:rPr lang="ja-JP" altLang="en-US" dirty="0"/>
              <a:t>学習の動作</a:t>
            </a:r>
            <a:endParaRPr lang="en-US" altLang="ja-JP" dirty="0"/>
          </a:p>
          <a:p>
            <a:pPr lvl="1"/>
            <a:r>
              <a:rPr lang="en-US" altLang="ja-JP" dirty="0"/>
              <a:t>1. </a:t>
            </a:r>
            <a:r>
              <a:rPr kumimoji="1" lang="ja-JP" altLang="en-US" dirty="0"/>
              <a:t>ローカル予測</a:t>
            </a:r>
            <a:r>
              <a:rPr lang="ja-JP" altLang="en-US" dirty="0"/>
              <a:t>器</a:t>
            </a:r>
            <a:r>
              <a:rPr kumimoji="1" lang="ja-JP" altLang="en-US" dirty="0"/>
              <a:t>と </a:t>
            </a:r>
            <a:r>
              <a:rPr lang="en-US" altLang="ja-JP" dirty="0"/>
              <a:t>2. </a:t>
            </a:r>
            <a:r>
              <a:rPr kumimoji="1" lang="ja-JP" altLang="en-US" dirty="0"/>
              <a:t>グローバル予測器で並列に予測</a:t>
            </a:r>
            <a:endParaRPr kumimoji="1" lang="en-US" altLang="ja-JP" dirty="0"/>
          </a:p>
          <a:p>
            <a:pPr lvl="1"/>
            <a:r>
              <a:rPr lang="ja-JP" altLang="en-US" dirty="0"/>
              <a:t>セレクタの更新</a:t>
            </a:r>
            <a:endParaRPr kumimoji="1" lang="en-US" altLang="ja-JP" dirty="0"/>
          </a:p>
          <a:p>
            <a:pPr lvl="2"/>
            <a:r>
              <a:rPr kumimoji="1" lang="en-US" altLang="ja-JP" dirty="0"/>
              <a:t>1. </a:t>
            </a:r>
            <a:r>
              <a:rPr kumimoji="1" lang="ja-JP" altLang="en-US" dirty="0"/>
              <a:t>が当たってたらセレクタの対応エントリをデクリメント</a:t>
            </a:r>
            <a:endParaRPr kumimoji="1" lang="en-US" altLang="ja-JP" dirty="0"/>
          </a:p>
          <a:p>
            <a:pPr lvl="2"/>
            <a:r>
              <a:rPr lang="en-US" altLang="ja-JP" dirty="0"/>
              <a:t>2. </a:t>
            </a:r>
            <a:r>
              <a:rPr lang="ja-JP" altLang="en-US" dirty="0"/>
              <a:t>が当たってたらセレクタの対応エントリをインクリメント</a:t>
            </a:r>
            <a:endParaRPr kumimoji="1" lang="en-US" altLang="ja-JP" dirty="0"/>
          </a:p>
          <a:p>
            <a:r>
              <a:rPr kumimoji="1" lang="ja-JP" altLang="en-US" dirty="0"/>
              <a:t>予測時の動作</a:t>
            </a:r>
            <a:endParaRPr kumimoji="1" lang="en-US" altLang="ja-JP" dirty="0"/>
          </a:p>
          <a:p>
            <a:pPr lvl="1"/>
            <a:r>
              <a:rPr kumimoji="1" lang="ja-JP" altLang="en-US" dirty="0"/>
              <a:t>セレクタの対応エントリと閾値を比較してどっちを使うか決定</a:t>
            </a:r>
            <a:endParaRPr kumimoji="1" lang="en-US" altLang="ja-JP" dirty="0"/>
          </a:p>
        </p:txBody>
      </p:sp>
    </p:spTree>
    <p:extLst>
      <p:ext uri="{BB962C8B-B14F-4D97-AF65-F5344CB8AC3E}">
        <p14:creationId xmlns:p14="http://schemas.microsoft.com/office/powerpoint/2010/main" val="2244287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問題点：</a:t>
            </a:r>
            <a:r>
              <a:rPr lang="ja-JP" altLang="en-US" dirty="0"/>
              <a:t>容量効率が悪い</a:t>
            </a:r>
            <a:endParaRPr lang="en-US" altLang="ja-JP" dirty="0"/>
          </a:p>
          <a:p>
            <a:pPr lvl="1"/>
            <a:r>
              <a:rPr kumimoji="1" lang="ja-JP" altLang="en-US" dirty="0"/>
              <a:t>ローカルとグローバルが二重に存在</a:t>
            </a:r>
            <a:endParaRPr kumimoji="1" lang="en-US" altLang="ja-JP" dirty="0"/>
          </a:p>
          <a:p>
            <a:pPr lvl="1"/>
            <a:r>
              <a:rPr kumimoji="1" lang="ja-JP" altLang="en-US" dirty="0"/>
              <a:t>セレクタが追加される</a:t>
            </a:r>
            <a:endParaRPr kumimoji="1" lang="en-US" altLang="ja-JP" dirty="0"/>
          </a:p>
          <a:p>
            <a:r>
              <a:rPr lang="ja-JP" altLang="en-US" dirty="0"/>
              <a:t>それほど予測精度は改善しない</a:t>
            </a:r>
            <a:endParaRPr lang="en-US" altLang="ja-JP" dirty="0"/>
          </a:p>
          <a:p>
            <a:pPr lvl="1"/>
            <a:r>
              <a:rPr lang="ja-JP" altLang="en-US" dirty="0"/>
              <a:t>しかし機構が割と単純なので結構いろんな </a:t>
            </a:r>
            <a:r>
              <a:rPr lang="en-US" altLang="ja-JP" dirty="0"/>
              <a:t>CPU </a:t>
            </a:r>
            <a:r>
              <a:rPr lang="ja-JP" altLang="en-US" dirty="0"/>
              <a:t>に乗っていた</a:t>
            </a:r>
            <a:endParaRPr kumimoji="1" lang="en-US" altLang="ja-JP" dirty="0"/>
          </a:p>
        </p:txBody>
      </p:sp>
    </p:spTree>
    <p:extLst>
      <p:ext uri="{BB962C8B-B14F-4D97-AF65-F5344CB8AC3E}">
        <p14:creationId xmlns:p14="http://schemas.microsoft.com/office/powerpoint/2010/main" val="52322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方向分岐予測器のまとめ</a:t>
            </a:r>
          </a:p>
        </p:txBody>
      </p:sp>
      <p:sp>
        <p:nvSpPr>
          <p:cNvPr id="3" name="テキスト プレースホルダー 2"/>
          <p:cNvSpPr>
            <a:spLocks noGrp="1"/>
          </p:cNvSpPr>
          <p:nvPr>
            <p:ph type="body" sz="quarter" idx="10"/>
          </p:nvPr>
        </p:nvSpPr>
        <p:spPr/>
        <p:txBody>
          <a:bodyPr/>
          <a:lstStyle/>
          <a:p>
            <a:r>
              <a:rPr kumimoji="1" lang="ja-JP" altLang="en-US" dirty="0"/>
              <a:t>分岐予測器</a:t>
            </a:r>
            <a:endParaRPr kumimoji="1" lang="en-US" altLang="ja-JP" dirty="0"/>
          </a:p>
          <a:p>
            <a:pPr lvl="1"/>
            <a:r>
              <a:rPr kumimoji="1" lang="ja-JP" altLang="en-US" dirty="0"/>
              <a:t>静的予測</a:t>
            </a:r>
            <a:endParaRPr kumimoji="1" lang="en-US" altLang="ja-JP" dirty="0"/>
          </a:p>
          <a:p>
            <a:pPr lvl="1"/>
            <a:r>
              <a:rPr kumimoji="1" lang="ja-JP" altLang="en-US" dirty="0"/>
              <a:t>動的予測</a:t>
            </a:r>
            <a:endParaRPr kumimoji="1" lang="en-US" altLang="ja-JP" dirty="0"/>
          </a:p>
          <a:p>
            <a:r>
              <a:rPr kumimoji="1" lang="ja-JP" altLang="en-US" dirty="0"/>
              <a:t>原始的なものから，最近の </a:t>
            </a:r>
            <a:r>
              <a:rPr kumimoji="1" lang="en-US" altLang="ja-JP" dirty="0"/>
              <a:t>CPU </a:t>
            </a:r>
            <a:r>
              <a:rPr kumimoji="1" lang="ja-JP" altLang="en-US" dirty="0"/>
              <a:t>で使われているものまで紹介</a:t>
            </a:r>
            <a:endParaRPr kumimoji="1" lang="en-US" altLang="ja-JP" dirty="0"/>
          </a:p>
          <a:p>
            <a:r>
              <a:rPr kumimoji="1" lang="ja-JP" altLang="en-US" dirty="0"/>
              <a:t>次回はパーセプトロン予測器と </a:t>
            </a:r>
            <a:r>
              <a:rPr kumimoji="1" lang="en-US" altLang="ja-JP" dirty="0"/>
              <a:t>TAGE </a:t>
            </a:r>
            <a:r>
              <a:rPr kumimoji="1" lang="ja-JP" altLang="en-US" dirty="0"/>
              <a:t>予測器を紹介</a:t>
            </a:r>
          </a:p>
        </p:txBody>
      </p:sp>
    </p:spTree>
    <p:extLst>
      <p:ext uri="{BB962C8B-B14F-4D97-AF65-F5344CB8AC3E}">
        <p14:creationId xmlns:p14="http://schemas.microsoft.com/office/powerpoint/2010/main" val="42024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1954" y="0"/>
            <a:ext cx="8712046" cy="908972"/>
          </a:xfrm>
        </p:spPr>
        <p:txBody>
          <a:bodyPr/>
          <a:lstStyle/>
          <a:p>
            <a:r>
              <a:rPr lang="ja-JP" altLang="en-US" dirty="0"/>
              <a:t>出欠と感想</a:t>
            </a:r>
          </a:p>
        </p:txBody>
      </p:sp>
      <p:sp>
        <p:nvSpPr>
          <p:cNvPr id="3" name="テキスト プレースホルダー 2"/>
          <p:cNvSpPr>
            <a:spLocks noGrp="1"/>
          </p:cNvSpPr>
          <p:nvPr>
            <p:ph type="body" sz="quarter" idx="10"/>
          </p:nvPr>
        </p:nvSpPr>
        <p:spPr>
          <a:xfrm>
            <a:off x="611956" y="1088974"/>
            <a:ext cx="8280092"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endParaRPr lang="en-US" altLang="ja-JP" dirty="0"/>
          </a:p>
          <a:p>
            <a:r>
              <a:rPr lang="ja-JP" altLang="en-US" dirty="0"/>
              <a:t>意見や内容へのリクエストもあったら書いてください</a:t>
            </a: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分岐予測技術は限界に達していると聞いていますが、新しいワークロードの場合に効率を向上させるためには、</a:t>
            </a:r>
            <a:r>
              <a:rPr kumimoji="1" lang="en-US" altLang="ja-JP" dirty="0"/>
              <a:t>hardware software co-design</a:t>
            </a:r>
            <a:r>
              <a:rPr kumimoji="1" lang="ja-JP" altLang="en-US" dirty="0"/>
              <a:t>が必要ではないでしょうか。</a:t>
            </a:r>
          </a:p>
          <a:p>
            <a:endParaRPr kumimoji="1" lang="ja-JP" altLang="en-US" dirty="0"/>
          </a:p>
        </p:txBody>
      </p:sp>
    </p:spTree>
    <p:extLst>
      <p:ext uri="{BB962C8B-B14F-4D97-AF65-F5344CB8AC3E}">
        <p14:creationId xmlns:p14="http://schemas.microsoft.com/office/powerpoint/2010/main" val="2315472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パイプラインの段数を大きくしても高速化には限界があるとの話でしたが、分岐予測ミスによるペナルティが大きくなることによるデメリトはないのかなと思いました</a:t>
            </a:r>
          </a:p>
          <a:p>
            <a:endParaRPr kumimoji="1" lang="ja-JP" altLang="en-US" dirty="0"/>
          </a:p>
        </p:txBody>
      </p:sp>
    </p:spTree>
    <p:extLst>
      <p:ext uri="{BB962C8B-B14F-4D97-AF65-F5344CB8AC3E}">
        <p14:creationId xmlns:p14="http://schemas.microsoft.com/office/powerpoint/2010/main" val="2484848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２．分岐</a:t>
            </a:r>
            <a:r>
              <a:rPr lang="ja-JP" altLang="en-US" dirty="0"/>
              <a:t>先ターゲットの予測の必要性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メモリから命令が取れるまでは，分岐成立時の飛び先の場所もわからない</a:t>
            </a:r>
            <a:endParaRPr lang="en-US" altLang="ja-JP" dirty="0"/>
          </a:p>
          <a:p>
            <a:pPr lvl="1"/>
            <a:r>
              <a:rPr lang="ja-JP" altLang="en-US" dirty="0"/>
              <a:t>いくつ先 </a:t>
            </a:r>
            <a:r>
              <a:rPr lang="en-US" altLang="ja-JP" dirty="0"/>
              <a:t>or </a:t>
            </a:r>
            <a:r>
              <a:rPr lang="ja-JP" altLang="en-US" dirty="0"/>
              <a:t>いくつ前に飛ぶのか？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a:t>
            </a:r>
            <a:r>
              <a:rPr lang="en-US" altLang="ja-JP" b="1" dirty="0">
                <a:solidFill>
                  <a:srgbClr val="FF0000"/>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b="1" dirty="0">
                <a:solidFill>
                  <a:srgbClr val="FF0000"/>
                </a:solidFill>
                <a:latin typeface="Arial Narrow" panose="020B0606020202030204" pitchFamily="34" charset="0"/>
              </a:rPr>
              <a:t>L</a:t>
            </a:r>
            <a:r>
              <a:rPr lang="en-US" altLang="ja-JP" dirty="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成立する</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！するが</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今回まだ飛び先の場所の</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指定まではしていない</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いいから飛び先も</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予測しなされ</a:t>
            </a:r>
            <a:endParaRPr kumimoji="1" lang="en-US" altLang="ja-JP" dirty="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a:solidFill>
                  <a:schemeClr val="accent1"/>
                </a:solidFill>
              </a:rPr>
              <a:t>ﾜﾚﾜﾚｶﾞ</a:t>
            </a:r>
            <a:br>
              <a:rPr lang="en-US" altLang="ja-JP" sz="1400" dirty="0">
                <a:solidFill>
                  <a:schemeClr val="accent1"/>
                </a:solidFill>
              </a:rPr>
            </a:br>
            <a:r>
              <a:rPr lang="ja-JP" altLang="en-US" sz="1400" dirty="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今日の授業を聞いていると投機実行の実現の大変さとペナルティを考えると投機実行を行うメリットが感じられませんでした。実際に投機実行のあるなしでどれくらいスループットが向上するのでしょうか？ あと</a:t>
            </a:r>
            <a:r>
              <a:rPr kumimoji="1" lang="en-US" altLang="ja-JP" dirty="0"/>
              <a:t>CPU</a:t>
            </a:r>
            <a:r>
              <a:rPr kumimoji="1" lang="ja-JP" altLang="en-US" dirty="0"/>
              <a:t>を自作する話に興味があるので演習の資料があれば共有していただけると嬉しいです。</a:t>
            </a:r>
            <a:endParaRPr kumimoji="1" lang="en-US" altLang="ja-JP" dirty="0"/>
          </a:p>
          <a:p>
            <a:endParaRPr kumimoji="1" lang="ja-JP" altLang="en-US" dirty="0"/>
          </a:p>
          <a:p>
            <a:pPr lvl="1"/>
            <a:r>
              <a:rPr lang="en-US" altLang="ja-JP" dirty="0">
                <a:hlinkClick r:id="rId2"/>
              </a:rPr>
              <a:t>https://github.com/shioya-lab/cpu-exercise</a:t>
            </a:r>
            <a:endParaRPr kumimoji="1" lang="ja-JP" altLang="en-US" dirty="0"/>
          </a:p>
        </p:txBody>
      </p:sp>
    </p:spTree>
    <p:extLst>
      <p:ext uri="{BB962C8B-B14F-4D97-AF65-F5344CB8AC3E}">
        <p14:creationId xmlns:p14="http://schemas.microsoft.com/office/powerpoint/2010/main" val="1089102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BTB</a:t>
            </a:r>
            <a:r>
              <a:rPr kumimoji="1" lang="ja-JP" altLang="en-US" dirty="0"/>
              <a:t>は少しキャッシュに似ているという印象を持ちました。</a:t>
            </a:r>
          </a:p>
          <a:p>
            <a:endParaRPr kumimoji="1" lang="ja-JP" altLang="en-US" dirty="0"/>
          </a:p>
        </p:txBody>
      </p:sp>
    </p:spTree>
    <p:extLst>
      <p:ext uri="{BB962C8B-B14F-4D97-AF65-F5344CB8AC3E}">
        <p14:creationId xmlns:p14="http://schemas.microsoft.com/office/powerpoint/2010/main" val="3065114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GPU</a:t>
            </a:r>
            <a:r>
              <a:rPr kumimoji="1" lang="ja-JP" altLang="en-US" dirty="0"/>
              <a:t>のマルチスレッディングについてなのですが、</a:t>
            </a:r>
            <a:r>
              <a:rPr kumimoji="1" lang="en-US" altLang="ja-JP" dirty="0"/>
              <a:t>NVIDIA GPU</a:t>
            </a:r>
            <a:r>
              <a:rPr kumimoji="1" lang="ja-JP" altLang="en-US" dirty="0"/>
              <a:t>のハードウェア用語との対応に混乱しています。例えば</a:t>
            </a:r>
            <a:r>
              <a:rPr kumimoji="1" lang="en-US" altLang="ja-JP" dirty="0"/>
              <a:t>NVIDIA A4090</a:t>
            </a:r>
            <a:r>
              <a:rPr kumimoji="1" lang="ja-JP" altLang="en-US" dirty="0"/>
              <a:t>には</a:t>
            </a:r>
            <a:r>
              <a:rPr kumimoji="1" lang="en-US" altLang="ja-JP" dirty="0"/>
              <a:t>100</a:t>
            </a:r>
            <a:r>
              <a:rPr kumimoji="1" lang="ja-JP" altLang="en-US" dirty="0"/>
              <a:t>個の</a:t>
            </a:r>
            <a:r>
              <a:rPr kumimoji="1" lang="en-US" altLang="ja-JP" dirty="0"/>
              <a:t>Streaming Multiprocessor </a:t>
            </a:r>
            <a:r>
              <a:rPr kumimoji="1" lang="ja-JP" altLang="en-US" dirty="0"/>
              <a:t>があり各</a:t>
            </a:r>
            <a:r>
              <a:rPr kumimoji="1" lang="en-US" altLang="ja-JP" dirty="0"/>
              <a:t>SM</a:t>
            </a:r>
            <a:r>
              <a:rPr kumimoji="1" lang="ja-JP" altLang="en-US" dirty="0"/>
              <a:t>は</a:t>
            </a:r>
            <a:r>
              <a:rPr kumimoji="1" lang="en-US" altLang="ja-JP" dirty="0"/>
              <a:t>64 registers, 96K shared memory, 2048 threads</a:t>
            </a:r>
            <a:r>
              <a:rPr kumimoji="1" lang="ja-JP" altLang="en-US" dirty="0"/>
              <a:t>のリソースを持つという資料を見たのですが、この</a:t>
            </a:r>
            <a:r>
              <a:rPr kumimoji="1" lang="en-US" altLang="ja-JP" dirty="0"/>
              <a:t>2048 threads</a:t>
            </a:r>
            <a:r>
              <a:rPr kumimoji="1" lang="ja-JP" altLang="en-US" dirty="0"/>
              <a:t>というのが授業資料</a:t>
            </a:r>
            <a:r>
              <a:rPr kumimoji="1" lang="en-US" altLang="ja-JP" dirty="0"/>
              <a:t>p27</a:t>
            </a:r>
            <a:r>
              <a:rPr kumimoji="1" lang="ja-JP" altLang="en-US" dirty="0"/>
              <a:t>の</a:t>
            </a:r>
            <a:r>
              <a:rPr kumimoji="1" lang="en-US" altLang="ja-JP" dirty="0"/>
              <a:t>Th0-Th3</a:t>
            </a:r>
            <a:r>
              <a:rPr kumimoji="1" lang="ja-JP" altLang="en-US" dirty="0"/>
              <a:t>に相当するものでしょうか？</a:t>
            </a:r>
          </a:p>
          <a:p>
            <a:pPr lvl="1"/>
            <a:endParaRPr kumimoji="1" lang="en-US" altLang="ja-JP" dirty="0"/>
          </a:p>
          <a:p>
            <a:pPr lvl="1"/>
            <a:r>
              <a:rPr kumimoji="1" lang="en-US" altLang="ja-JP" dirty="0"/>
              <a:t>NVIDIA GPU </a:t>
            </a:r>
            <a:r>
              <a:rPr kumimoji="1" lang="ja-JP" altLang="en-US" dirty="0"/>
              <a:t>におけるスレッドと，前回の講義のスレッドにはちょっと概念のズレがあります</a:t>
            </a:r>
            <a:endParaRPr kumimoji="1" lang="en-US" altLang="ja-JP" dirty="0"/>
          </a:p>
          <a:p>
            <a:pPr lvl="1"/>
            <a:r>
              <a:rPr kumimoji="1" lang="ja-JP" altLang="en-US" dirty="0"/>
              <a:t>上記ページのスレッドは，</a:t>
            </a:r>
            <a:r>
              <a:rPr kumimoji="1" lang="en-US" altLang="ja-JP" dirty="0"/>
              <a:t>NVIDIA</a:t>
            </a:r>
            <a:r>
              <a:rPr lang="ja-JP" altLang="en-US" dirty="0"/>
              <a:t> の </a:t>
            </a:r>
            <a:r>
              <a:rPr lang="en-US" altLang="ja-JP" dirty="0"/>
              <a:t>GPU </a:t>
            </a:r>
            <a:r>
              <a:rPr lang="ja-JP" altLang="en-US" dirty="0"/>
              <a:t>の場合は </a:t>
            </a:r>
            <a:r>
              <a:rPr lang="en-US" altLang="ja-JP" dirty="0"/>
              <a:t>Warp </a:t>
            </a:r>
            <a:r>
              <a:rPr lang="ja-JP" altLang="en-US" dirty="0"/>
              <a:t>と言う単位に概ね対応します</a:t>
            </a:r>
            <a:endParaRPr lang="en-US" altLang="ja-JP" dirty="0"/>
          </a:p>
          <a:p>
            <a:pPr lvl="1"/>
            <a:r>
              <a:rPr kumimoji="1" lang="ja-JP" altLang="en-US" dirty="0"/>
              <a:t>１１回目の講義で説明の予定です</a:t>
            </a:r>
          </a:p>
        </p:txBody>
      </p:sp>
    </p:spTree>
    <p:extLst>
      <p:ext uri="{BB962C8B-B14F-4D97-AF65-F5344CB8AC3E}">
        <p14:creationId xmlns:p14="http://schemas.microsoft.com/office/powerpoint/2010/main" val="3320334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BTB</a:t>
            </a:r>
            <a:r>
              <a:rPr kumimoji="1" lang="ja-JP" altLang="en-US" dirty="0"/>
              <a:t>での分岐予測ってすごく単純に見えるのですが，これが最適なんですか？</a:t>
            </a:r>
          </a:p>
        </p:txBody>
      </p:sp>
    </p:spTree>
    <p:extLst>
      <p:ext uri="{BB962C8B-B14F-4D97-AF65-F5344CB8AC3E}">
        <p14:creationId xmlns:p14="http://schemas.microsoft.com/office/powerpoint/2010/main" val="3294210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FPGA</a:t>
            </a:r>
            <a:r>
              <a:rPr kumimoji="1" lang="ja-JP" altLang="en-US" dirty="0"/>
              <a:t>で</a:t>
            </a:r>
            <a:r>
              <a:rPr kumimoji="1" lang="en-US" altLang="ja-JP" dirty="0"/>
              <a:t>CPU</a:t>
            </a:r>
            <a:r>
              <a:rPr kumimoji="1" lang="ja-JP" altLang="en-US" dirty="0"/>
              <a:t>を実装した時に疑問に思っていたのですが、基本的な整数演算は</a:t>
            </a:r>
            <a:r>
              <a:rPr kumimoji="1" lang="en-US" altLang="ja-JP" dirty="0"/>
              <a:t>1</a:t>
            </a:r>
            <a:r>
              <a:rPr kumimoji="1" lang="ja-JP" altLang="en-US" dirty="0"/>
              <a:t>ステージということは、整数演算にかかる遅延より動作周波数を上げることはできないということでしょうか？　もちろん他に時間がかかる処理があれば別ですが、動作周波数を上げようとするとその部分がボトルネックとなるように思います。</a:t>
            </a:r>
          </a:p>
          <a:p>
            <a:endParaRPr kumimoji="1" lang="ja-JP" altLang="en-US" dirty="0"/>
          </a:p>
        </p:txBody>
      </p:sp>
    </p:spTree>
    <p:extLst>
      <p:ext uri="{BB962C8B-B14F-4D97-AF65-F5344CB8AC3E}">
        <p14:creationId xmlns:p14="http://schemas.microsoft.com/office/powerpoint/2010/main" val="1394588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熱が出るとなんとなくまずそうであることは分かるのですが、</a:t>
            </a:r>
            <a:r>
              <a:rPr kumimoji="1" lang="en-US" altLang="ja-JP" dirty="0"/>
              <a:t>CPU</a:t>
            </a:r>
            <a:r>
              <a:rPr kumimoji="1" lang="ja-JP" altLang="en-US" dirty="0"/>
              <a:t>に対して具体的にどのような影響が起こるのでしょうか。部品が溶ける？熱揺らぎによるビットエラー？</a:t>
            </a:r>
          </a:p>
        </p:txBody>
      </p:sp>
    </p:spTree>
    <p:extLst>
      <p:ext uri="{BB962C8B-B14F-4D97-AF65-F5344CB8AC3E}">
        <p14:creationId xmlns:p14="http://schemas.microsoft.com/office/powerpoint/2010/main" val="4215079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ここで言うマルチスレッドはいわゆる</a:t>
            </a:r>
            <a:r>
              <a:rPr kumimoji="1" lang="en-US" altLang="ja-JP" dirty="0"/>
              <a:t>Intel</a:t>
            </a:r>
            <a:r>
              <a:rPr kumimoji="1" lang="ja-JP" altLang="en-US" dirty="0"/>
              <a:t>とかの</a:t>
            </a:r>
            <a:r>
              <a:rPr kumimoji="1" lang="en-US" altLang="ja-JP" dirty="0"/>
              <a:t>Hyper Threading</a:t>
            </a:r>
            <a:r>
              <a:rPr kumimoji="1" lang="ja-JP" altLang="en-US" dirty="0"/>
              <a:t>と別の概念ですか？</a:t>
            </a:r>
          </a:p>
        </p:txBody>
      </p:sp>
    </p:spTree>
    <p:extLst>
      <p:ext uri="{BB962C8B-B14F-4D97-AF65-F5344CB8AC3E}">
        <p14:creationId xmlns:p14="http://schemas.microsoft.com/office/powerpoint/2010/main" val="1671839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「分岐予測すること」自体にどれほどコストがかかっているのか，知りたいです．過去の実行結果などを参照し，そこから推論することに時間がかかるのかどうか，ということです．</a:t>
            </a:r>
          </a:p>
          <a:p>
            <a:pPr lvl="1"/>
            <a:endParaRPr kumimoji="1" lang="en-US" altLang="ja-JP" dirty="0"/>
          </a:p>
          <a:p>
            <a:pPr lvl="1"/>
            <a:r>
              <a:rPr kumimoji="1" lang="ja-JP" altLang="en-US" dirty="0"/>
              <a:t>１サイクル（</a:t>
            </a:r>
            <a:r>
              <a:rPr kumimoji="1" lang="en-US" altLang="ja-JP" dirty="0"/>
              <a:t>5GHz </a:t>
            </a:r>
            <a:r>
              <a:rPr kumimoji="1" lang="ja-JP" altLang="en-US" dirty="0"/>
              <a:t>で動作する </a:t>
            </a:r>
            <a:r>
              <a:rPr kumimoji="1" lang="en-US" altLang="ja-JP" dirty="0"/>
              <a:t>CPU </a:t>
            </a:r>
            <a:r>
              <a:rPr kumimoji="1" lang="ja-JP" altLang="en-US" dirty="0"/>
              <a:t>なら </a:t>
            </a:r>
            <a:r>
              <a:rPr kumimoji="1" lang="en-US" altLang="ja-JP" dirty="0"/>
              <a:t>0.2 </a:t>
            </a:r>
            <a:r>
              <a:rPr kumimoji="1" lang="ja-JP" altLang="en-US" dirty="0"/>
              <a:t>ナノ秒）～数サイクル以内に予測をしないといけないので，複雑な推論はできないです</a:t>
            </a:r>
          </a:p>
        </p:txBody>
      </p:sp>
    </p:spTree>
    <p:extLst>
      <p:ext uri="{BB962C8B-B14F-4D97-AF65-F5344CB8AC3E}">
        <p14:creationId xmlns:p14="http://schemas.microsoft.com/office/powerpoint/2010/main" val="62597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同じ命令セットを動かそうとした場合、早くしようとすると大体似たようなアーキテクチャになると思うのですが、各社で違いが出やすいところはどこになるのでしょうか？</a:t>
            </a:r>
            <a:r>
              <a:rPr kumimoji="1" lang="en-US" altLang="ja-JP" dirty="0"/>
              <a:t>"</a:t>
            </a:r>
          </a:p>
          <a:p>
            <a:endParaRPr kumimoji="1" lang="ja-JP" altLang="en-US" dirty="0"/>
          </a:p>
        </p:txBody>
      </p:sp>
    </p:spTree>
    <p:extLst>
      <p:ext uri="{BB962C8B-B14F-4D97-AF65-F5344CB8AC3E}">
        <p14:creationId xmlns:p14="http://schemas.microsoft.com/office/powerpoint/2010/main" val="823977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大企業には何十年と蓄積してきたノウハウがあるから簡単には追いつけないという話がありましたが、</a:t>
            </a:r>
            <a:r>
              <a:rPr kumimoji="1" lang="en-US" altLang="ja-JP" dirty="0"/>
              <a:t>Apple</a:t>
            </a:r>
            <a:r>
              <a:rPr kumimoji="1" lang="ja-JP" altLang="en-US" dirty="0"/>
              <a:t>が自社でチップを開発し始めて十年強で高性能なものを作れるようになったのはやはりお金や技術者の引き抜きによるところが大きいのでしょうか</a:t>
            </a:r>
          </a:p>
          <a:p>
            <a:endParaRPr kumimoji="1" lang="ja-JP" altLang="en-US" dirty="0"/>
          </a:p>
        </p:txBody>
      </p:sp>
    </p:spTree>
    <p:extLst>
      <p:ext uri="{BB962C8B-B14F-4D97-AF65-F5344CB8AC3E}">
        <p14:creationId xmlns:p14="http://schemas.microsoft.com/office/powerpoint/2010/main" val="1972241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BTB </a:t>
            </a:r>
            <a:r>
              <a:rPr lang="ja-JP" altLang="en-US" dirty="0"/>
              <a:t>と呼ぶ表を使って以下を予測</a:t>
            </a:r>
            <a:endParaRPr lang="en-US" altLang="ja-JP" dirty="0"/>
          </a:p>
          <a:p>
            <a:pPr marL="817200" lvl="1" indent="-457200">
              <a:buFont typeface="+mj-lt"/>
              <a:buAutoNum type="arabicPeriod"/>
            </a:pPr>
            <a:r>
              <a:rPr lang="ja-JP" altLang="en-US" dirty="0"/>
              <a:t>分岐命令かどうか予測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a:t>BTB</a:t>
            </a:r>
          </a:p>
          <a:p>
            <a:pPr lvl="1"/>
            <a:r>
              <a:rPr kumimoji="1" lang="ja-JP" altLang="en-US" dirty="0"/>
              <a:t>入力：</a:t>
            </a:r>
            <a:r>
              <a:rPr kumimoji="1" lang="en-US" altLang="ja-JP" dirty="0"/>
              <a:t>PC</a:t>
            </a:r>
          </a:p>
          <a:p>
            <a:pPr lvl="1"/>
            <a:r>
              <a:rPr kumimoji="1" lang="ja-JP" altLang="en-US" dirty="0"/>
              <a:t>出力：</a:t>
            </a:r>
            <a:endParaRPr kumimoji="1" lang="en-US" altLang="ja-JP" dirty="0"/>
          </a:p>
          <a:p>
            <a:pPr lvl="2"/>
            <a:r>
              <a:rPr lang="en-US" altLang="ja-JP" dirty="0"/>
              <a:t>hit or miss</a:t>
            </a:r>
          </a:p>
          <a:p>
            <a:pPr lvl="2"/>
            <a:r>
              <a:rPr kumimoji="1" lang="ja-JP" altLang="en-US" dirty="0"/>
              <a:t>ターゲットのアドレス</a:t>
            </a:r>
            <a:endParaRPr kumimoji="1" lang="en-US" altLang="ja-JP" dirty="0"/>
          </a:p>
          <a:p>
            <a:r>
              <a:rPr kumimoji="1" lang="ja-JP" altLang="en-US" dirty="0"/>
              <a:t>分岐命令の実行時に，この表にターゲットを登録しておく</a:t>
            </a:r>
            <a:endParaRPr kumimoji="1" lang="en-US" altLang="ja-JP" dirty="0"/>
          </a:p>
          <a:p>
            <a:pPr lvl="1"/>
            <a:r>
              <a:rPr kumimoji="1" lang="ja-JP" altLang="en-US" dirty="0"/>
              <a:t>次回からは，表をひくとターゲットがとれる</a:t>
            </a:r>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CPU</a:t>
            </a:r>
            <a:r>
              <a:rPr kumimoji="1" lang="ja-JP" altLang="en-US" dirty="0"/>
              <a:t>の命令セットが内部でマイクロ命令に分解されるという関係が、</a:t>
            </a:r>
            <a:r>
              <a:rPr kumimoji="1" lang="en-US" altLang="ja-JP" dirty="0"/>
              <a:t>CUDA</a:t>
            </a:r>
            <a:r>
              <a:rPr kumimoji="1" lang="ja-JP" altLang="en-US" dirty="0"/>
              <a:t>だとユーザーが基本的にいじれるのが</a:t>
            </a:r>
            <a:r>
              <a:rPr kumimoji="1" lang="en-US" altLang="ja-JP" dirty="0"/>
              <a:t>PTX</a:t>
            </a:r>
            <a:r>
              <a:rPr kumimoji="1" lang="ja-JP" altLang="en-US" dirty="0"/>
              <a:t>までで、ドライバの中？で真のハードウェアの命令セットに変換されるという関係ににているなあと感じました</a:t>
            </a:r>
          </a:p>
          <a:p>
            <a:r>
              <a:rPr kumimoji="1" lang="ja-JP" altLang="en-US" dirty="0"/>
              <a:t>こういう感じで、ハードウェアの</a:t>
            </a:r>
            <a:r>
              <a:rPr kumimoji="1" lang="en-US" altLang="ja-JP" dirty="0"/>
              <a:t>(</a:t>
            </a:r>
            <a:r>
              <a:rPr kumimoji="1" lang="ja-JP" altLang="en-US" dirty="0"/>
              <a:t>真の</a:t>
            </a:r>
            <a:r>
              <a:rPr kumimoji="1" lang="en-US" altLang="ja-JP" dirty="0"/>
              <a:t>)</a:t>
            </a:r>
            <a:r>
              <a:rPr kumimoji="1" lang="ja-JP" altLang="en-US" dirty="0"/>
              <a:t>命令セットは</a:t>
            </a:r>
            <a:r>
              <a:rPr kumimoji="1" lang="en-US" altLang="ja-JP" dirty="0"/>
              <a:t>RISC</a:t>
            </a:r>
            <a:r>
              <a:rPr kumimoji="1" lang="ja-JP" altLang="en-US" dirty="0"/>
              <a:t>的にシンプルなパイプラインがし易いものにして、ユーザーが認識できる命令セットはそこそこ複雑なことができるようにして、ハードウェアの代わりにソフトウェアでハードの真の命令セットに変換するみたいなアプローチは</a:t>
            </a:r>
            <a:r>
              <a:rPr kumimoji="1" lang="en-US" altLang="ja-JP" dirty="0"/>
              <a:t>CPU</a:t>
            </a:r>
            <a:r>
              <a:rPr kumimoji="1" lang="ja-JP" altLang="en-US" dirty="0"/>
              <a:t>では取れないのかなと思った</a:t>
            </a:r>
          </a:p>
        </p:txBody>
      </p:sp>
    </p:spTree>
    <p:extLst>
      <p:ext uri="{BB962C8B-B14F-4D97-AF65-F5344CB8AC3E}">
        <p14:creationId xmlns:p14="http://schemas.microsoft.com/office/powerpoint/2010/main" val="2165175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パイプラインの段数を増やせば早くなるかの議論があったが、講義中ではどこまでも段数を増やせないとあったが、一概に段数が多い方が良いのかが気になった。段数が多いと、ストールした際により多くの実行が無駄になったりしないのかとか気になった。</a:t>
            </a:r>
            <a:r>
              <a:rPr kumimoji="1" lang="en-US" altLang="ja-JP" dirty="0"/>
              <a:t>"</a:t>
            </a:r>
          </a:p>
        </p:txBody>
      </p:sp>
    </p:spTree>
    <p:extLst>
      <p:ext uri="{BB962C8B-B14F-4D97-AF65-F5344CB8AC3E}">
        <p14:creationId xmlns:p14="http://schemas.microsoft.com/office/powerpoint/2010/main" val="2351101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命令によってパイプラインの段数を動的に変化させることで実際の回路遅延にできる限り近づけるというのはもはや必須の技術だと思うが、次に来る命令の種類によって段数が変化してしまうと、同時に次のステージに到達してしまうハザードが発生するような気がした。この場合はどのように譲り合い</a:t>
            </a:r>
            <a:r>
              <a:rPr kumimoji="1" lang="en-US" altLang="ja-JP" dirty="0"/>
              <a:t>(</a:t>
            </a:r>
            <a:r>
              <a:rPr kumimoji="1" lang="ja-JP" altLang="en-US" dirty="0"/>
              <a:t>どちらが先に次のステージに入るのか</a:t>
            </a:r>
            <a:r>
              <a:rPr kumimoji="1" lang="en-US" altLang="ja-JP" dirty="0"/>
              <a:t>)</a:t>
            </a:r>
            <a:r>
              <a:rPr kumimoji="1" lang="ja-JP" altLang="en-US" dirty="0"/>
              <a:t>を制御するのか気になった。</a:t>
            </a:r>
            <a:endParaRPr kumimoji="1" lang="en-US" altLang="ja-JP" dirty="0"/>
          </a:p>
          <a:p>
            <a:endParaRPr kumimoji="1" lang="ja-JP" altLang="en-US" dirty="0"/>
          </a:p>
        </p:txBody>
      </p:sp>
    </p:spTree>
    <p:extLst>
      <p:ext uri="{BB962C8B-B14F-4D97-AF65-F5344CB8AC3E}">
        <p14:creationId xmlns:p14="http://schemas.microsoft.com/office/powerpoint/2010/main" val="1051553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最新の</a:t>
            </a:r>
            <a:r>
              <a:rPr kumimoji="1" lang="en-US" altLang="ja-JP" dirty="0"/>
              <a:t>CPU</a:t>
            </a:r>
            <a:r>
              <a:rPr kumimoji="1" lang="ja-JP" altLang="en-US" dirty="0"/>
              <a:t>の発表では、分岐予測に力を入れたことが多かったと思います。実際の分岐予測ではもっと複雑なアルゴリズムが働いていますか？</a:t>
            </a:r>
            <a:endParaRPr kumimoji="1" lang="en-US" altLang="ja-JP" dirty="0"/>
          </a:p>
          <a:p>
            <a:pPr lvl="1"/>
            <a:endParaRPr lang="en-US" altLang="ja-JP" dirty="0"/>
          </a:p>
          <a:p>
            <a:pPr lvl="1"/>
            <a:r>
              <a:rPr kumimoji="1" lang="ja-JP" altLang="en-US" dirty="0"/>
              <a:t>講義資料の付録（</a:t>
            </a:r>
            <a:r>
              <a:rPr kumimoji="1" lang="en-US" altLang="ja-JP" dirty="0"/>
              <a:t>github </a:t>
            </a:r>
            <a:r>
              <a:rPr kumimoji="1" lang="ja-JP" altLang="en-US" dirty="0"/>
              <a:t>の </a:t>
            </a:r>
            <a:r>
              <a:rPr kumimoji="1" lang="en-US" altLang="ja-JP" dirty="0"/>
              <a:t>README </a:t>
            </a:r>
            <a:r>
              <a:rPr kumimoji="1" lang="ja-JP" altLang="en-US"/>
              <a:t>の最後のほう）に，こみいった予測器の説明をおいてますので，次回の講義を聴いた後にでも良ければみてみてください</a:t>
            </a:r>
            <a:endParaRPr kumimoji="1" lang="ja-JP" altLang="en-US" dirty="0"/>
          </a:p>
        </p:txBody>
      </p:sp>
    </p:spTree>
    <p:extLst>
      <p:ext uri="{BB962C8B-B14F-4D97-AF65-F5344CB8AC3E}">
        <p14:creationId xmlns:p14="http://schemas.microsoft.com/office/powerpoint/2010/main" val="634187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58759</TotalTime>
  <Words>6333</Words>
  <Application>Microsoft Office PowerPoint</Application>
  <PresentationFormat>画面に合わせる (4:3)</PresentationFormat>
  <Paragraphs>1061</Paragraphs>
  <Slides>93</Slides>
  <Notes>10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93</vt:i4>
      </vt:variant>
    </vt:vector>
  </HeadingPairs>
  <TitlesOfParts>
    <vt:vector size="106" baseType="lpstr">
      <vt:lpstr>HG丸ｺﾞｼｯｸM-PRO</vt:lpstr>
      <vt:lpstr>MeiryoKe_PGothic</vt:lpstr>
      <vt:lpstr>ＭＳ Ｐゴシック</vt:lpstr>
      <vt:lpstr>メイリオ</vt:lpstr>
      <vt:lpstr>Arial Narrow</vt:lpstr>
      <vt:lpstr>Calibri</vt:lpstr>
      <vt:lpstr>Cambria Math</vt:lpstr>
      <vt:lpstr>Consolas</vt:lpstr>
      <vt:lpstr>Segoe UI</vt:lpstr>
      <vt:lpstr>Times New Roman</vt:lpstr>
      <vt:lpstr>Verdana</vt:lpstr>
      <vt:lpstr>Wingdings</vt:lpstr>
      <vt:lpstr>cerulean</vt:lpstr>
      <vt:lpstr>先進計算機構成論 06</vt:lpstr>
      <vt:lpstr>前回のおさらい</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分岐予測の補足</vt:lpstr>
      <vt:lpstr>分岐予測器の全体構造</vt:lpstr>
      <vt:lpstr>分岐予測器の全体構造</vt:lpstr>
      <vt:lpstr>分岐予測器の動作（１） BTB による分岐ターゲットと分岐かどうかの予測</vt:lpstr>
      <vt:lpstr>分岐予測器の動作（２） 方向予測器による分岐方向の予測</vt:lpstr>
      <vt:lpstr>分岐予測器の動作（３） 次の PC の予測</vt:lpstr>
      <vt:lpstr>分岐予測の続き</vt:lpstr>
      <vt:lpstr>パイプラインとしての動作（１） 予測結果の PC や方向をパイプラインに流す</vt:lpstr>
      <vt:lpstr>パイプラインとしての動作（２） 予測ミス判明時に予測器や PC を学習</vt:lpstr>
      <vt:lpstr>今日の内容</vt:lpstr>
      <vt:lpstr>分岐方向予測</vt:lpstr>
      <vt:lpstr>静的分岐と動的分岐</vt:lpstr>
      <vt:lpstr>分岐方向予測</vt:lpstr>
      <vt:lpstr>分岐方向予測</vt:lpstr>
      <vt:lpstr>1. 常に不成立と予測</vt:lpstr>
      <vt:lpstr>2. 前方分岐を不成立/後方分岐を成立と予測</vt:lpstr>
      <vt:lpstr>3. プロファイルによる予測</vt:lpstr>
      <vt:lpstr>3. プロファイルによる予測</vt:lpstr>
      <vt:lpstr>静的分岐予測の欠点</vt:lpstr>
      <vt:lpstr>「後方分岐かどうか」 「成立/不成立のヒント」の予測</vt:lpstr>
      <vt:lpstr>別途ハードウェアが必要</vt:lpstr>
      <vt:lpstr>静的分岐予測のまとめ</vt:lpstr>
      <vt:lpstr>分岐方向予測</vt:lpstr>
      <vt:lpstr>動的分岐予測</vt:lpstr>
      <vt:lpstr>1ビット・カウンタ予測器</vt:lpstr>
      <vt:lpstr>１ビットの飽和型カウンタの状態遷移図ウンタ</vt:lpstr>
      <vt:lpstr>1ビット・カウンタ予測器の意味</vt:lpstr>
      <vt:lpstr>1ビット・カウンタ予測器の利点</vt:lpstr>
      <vt:lpstr>エントリの競合</vt:lpstr>
      <vt:lpstr>分岐方向予測</vt:lpstr>
      <vt:lpstr>1ビット・カウンタ予測器の問題点：無駄な遷移</vt:lpstr>
      <vt:lpstr>２ビット・カウンタ予測器</vt:lpstr>
      <vt:lpstr>２ビットの飽和型カウンタの状態遷移図ウンタ</vt:lpstr>
      <vt:lpstr>２ビット・カウンタ予測器の動作</vt:lpstr>
      <vt:lpstr>予測精度とカウンタの幅</vt:lpstr>
      <vt:lpstr>分岐方向予測</vt:lpstr>
      <vt:lpstr>n ビット・カウンタ予測器の問題</vt:lpstr>
      <vt:lpstr>「履歴（history）」を用いた予測器</vt:lpstr>
      <vt:lpstr>履歴とエントリの対応</vt:lpstr>
      <vt:lpstr>PHT アクセス時のインデクスの生成は， 履歴と PC  を混ぜる</vt:lpstr>
      <vt:lpstr>履歴を用いた予測器</vt:lpstr>
      <vt:lpstr>ローカル履歴予測器</vt:lpstr>
      <vt:lpstr>ローカル履歴表</vt:lpstr>
      <vt:lpstr>ローカル履歴予測器の動作例（１）</vt:lpstr>
      <vt:lpstr>ローカル履歴予測器の動作例（２）</vt:lpstr>
      <vt:lpstr>ローカル履歴予測器の動作例（３）</vt:lpstr>
      <vt:lpstr>ローカル履歴予測器の動作例（３）</vt:lpstr>
      <vt:lpstr>ローカル履歴予測器のメリット</vt:lpstr>
      <vt:lpstr>履歴を用いた予測器</vt:lpstr>
      <vt:lpstr>グローバル履歴予測器のモチベーション</vt:lpstr>
      <vt:lpstr>グローバル履歴予測器のイメージ</vt:lpstr>
      <vt:lpstr>ローカル履歴予測器とグローバル履歴予測器</vt:lpstr>
      <vt:lpstr>ローカル履歴予測器とグローバル履歴予測器</vt:lpstr>
      <vt:lpstr>グローバル履歴予測器</vt:lpstr>
      <vt:lpstr>グローバル予測器の利点</vt:lpstr>
      <vt:lpstr>履歴長と予測精度</vt:lpstr>
      <vt:lpstr>g-share 予測器</vt:lpstr>
      <vt:lpstr>g-share 予測器</vt:lpstr>
      <vt:lpstr>なぜ XOR 演算なのか？</vt:lpstr>
      <vt:lpstr>分岐方向予測</vt:lpstr>
      <vt:lpstr>より高度な予測器</vt:lpstr>
      <vt:lpstr>予測器の精度</vt:lpstr>
      <vt:lpstr>ローカル・グローバル・ハイブリッド予測器</vt:lpstr>
      <vt:lpstr>ローカル・グローバル・ハイブリッド予測器</vt:lpstr>
      <vt:lpstr>ローカル・グローバル・ハイブリッド予測器</vt:lpstr>
      <vt:lpstr>方向分岐予測器のまとめ</vt:lpstr>
      <vt:lpstr>出欠と感想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lpstr>質問と感想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13275</cp:revision>
  <cp:lastPrinted>2014-12-10T13:40:48Z</cp:lastPrinted>
  <dcterms:created xsi:type="dcterms:W3CDTF">2014-11-17T10:53:59Z</dcterms:created>
  <dcterms:modified xsi:type="dcterms:W3CDTF">2024-06-10T05:40:21Z</dcterms:modified>
</cp:coreProperties>
</file>