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9"/>
  </p:notesMasterIdLst>
  <p:sldIdLst>
    <p:sldId id="440" r:id="rId2"/>
    <p:sldId id="702" r:id="rId3"/>
    <p:sldId id="704" r:id="rId4"/>
    <p:sldId id="696" r:id="rId5"/>
    <p:sldId id="692" r:id="rId6"/>
    <p:sldId id="698" r:id="rId7"/>
    <p:sldId id="711" r:id="rId8"/>
    <p:sldId id="712" r:id="rId9"/>
    <p:sldId id="701" r:id="rId10"/>
    <p:sldId id="703" r:id="rId11"/>
    <p:sldId id="705" r:id="rId12"/>
    <p:sldId id="697" r:id="rId13"/>
    <p:sldId id="690" r:id="rId14"/>
    <p:sldId id="693" r:id="rId15"/>
    <p:sldId id="694" r:id="rId16"/>
    <p:sldId id="695" r:id="rId17"/>
    <p:sldId id="699" r:id="rId18"/>
    <p:sldId id="700" r:id="rId19"/>
    <p:sldId id="706" r:id="rId20"/>
    <p:sldId id="707" r:id="rId21"/>
    <p:sldId id="691" r:id="rId22"/>
    <p:sldId id="515" r:id="rId23"/>
    <p:sldId id="518" r:id="rId24"/>
    <p:sldId id="513" r:id="rId25"/>
    <p:sldId id="517" r:id="rId26"/>
    <p:sldId id="519" r:id="rId27"/>
    <p:sldId id="524" r:id="rId28"/>
    <p:sldId id="521" r:id="rId29"/>
    <p:sldId id="529" r:id="rId30"/>
    <p:sldId id="487" r:id="rId31"/>
    <p:sldId id="573" r:id="rId32"/>
    <p:sldId id="526" r:id="rId33"/>
    <p:sldId id="574" r:id="rId34"/>
    <p:sldId id="575" r:id="rId35"/>
    <p:sldId id="576" r:id="rId36"/>
    <p:sldId id="577" r:id="rId37"/>
    <p:sldId id="523" r:id="rId38"/>
    <p:sldId id="522" r:id="rId39"/>
    <p:sldId id="527" r:id="rId40"/>
    <p:sldId id="528" r:id="rId41"/>
    <p:sldId id="530" r:id="rId42"/>
    <p:sldId id="532" r:id="rId43"/>
    <p:sldId id="533" r:id="rId44"/>
    <p:sldId id="531" r:id="rId45"/>
    <p:sldId id="578" r:id="rId46"/>
    <p:sldId id="534" r:id="rId47"/>
    <p:sldId id="579" r:id="rId48"/>
    <p:sldId id="525" r:id="rId49"/>
    <p:sldId id="535" r:id="rId50"/>
    <p:sldId id="536" r:id="rId51"/>
    <p:sldId id="537" r:id="rId52"/>
    <p:sldId id="538" r:id="rId53"/>
    <p:sldId id="539" r:id="rId54"/>
    <p:sldId id="541" r:id="rId55"/>
    <p:sldId id="543" r:id="rId56"/>
    <p:sldId id="542" r:id="rId57"/>
    <p:sldId id="544" r:id="rId58"/>
    <p:sldId id="540" r:id="rId59"/>
    <p:sldId id="580" r:id="rId60"/>
    <p:sldId id="545" r:id="rId61"/>
    <p:sldId id="546" r:id="rId62"/>
    <p:sldId id="547" r:id="rId63"/>
    <p:sldId id="548" r:id="rId64"/>
    <p:sldId id="549" r:id="rId65"/>
    <p:sldId id="550" r:id="rId66"/>
    <p:sldId id="552" r:id="rId67"/>
    <p:sldId id="553" r:id="rId68"/>
    <p:sldId id="551" r:id="rId69"/>
    <p:sldId id="581" r:id="rId70"/>
    <p:sldId id="556" r:id="rId71"/>
    <p:sldId id="555" r:id="rId72"/>
    <p:sldId id="557" r:id="rId73"/>
    <p:sldId id="558" r:id="rId74"/>
    <p:sldId id="559" r:id="rId75"/>
    <p:sldId id="560" r:id="rId76"/>
    <p:sldId id="561" r:id="rId77"/>
    <p:sldId id="563" r:id="rId78"/>
    <p:sldId id="562" r:id="rId79"/>
    <p:sldId id="570" r:id="rId80"/>
    <p:sldId id="564" r:id="rId81"/>
    <p:sldId id="569" r:id="rId82"/>
    <p:sldId id="567" r:id="rId83"/>
    <p:sldId id="568" r:id="rId84"/>
    <p:sldId id="566" r:id="rId85"/>
    <p:sldId id="565" r:id="rId86"/>
    <p:sldId id="583" r:id="rId87"/>
    <p:sldId id="689" r:id="rId8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2022/6/20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08</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分岐予測の中でも、間接分岐の予測は難しいということを理解することができました。基本的には「前回飛んだ先に今回も飛ぶ」ということですが、このルールに従った場合どの程度予測が当たるものなのでしょうか。</a:t>
            </a:r>
            <a:endParaRPr kumimoji="1" lang="en-US" altLang="ja-JP" dirty="0"/>
          </a:p>
          <a:p>
            <a:pPr lvl="1"/>
            <a:endParaRPr lang="en-US" altLang="ja-JP" dirty="0"/>
          </a:p>
          <a:p>
            <a:pPr lvl="1"/>
            <a:r>
              <a:rPr kumimoji="1" lang="ja-JP" altLang="en-US" dirty="0"/>
              <a:t>関数ポインタや仮想関数，要素数が多い </a:t>
            </a:r>
            <a:r>
              <a:rPr kumimoji="1" lang="en-US" altLang="ja-JP" dirty="0"/>
              <a:t>switch-case </a:t>
            </a:r>
            <a:r>
              <a:rPr kumimoji="1" lang="ja-JP" altLang="en-US" dirty="0"/>
              <a:t>があんまり出てこない → その場合ほぼ当たる</a:t>
            </a:r>
            <a:br>
              <a:rPr kumimoji="1" lang="en-US" altLang="ja-JP" dirty="0"/>
            </a:br>
            <a:endParaRPr kumimoji="1" lang="en-US" altLang="ja-JP" dirty="0"/>
          </a:p>
          <a:p>
            <a:pPr lvl="1"/>
            <a:r>
              <a:rPr lang="en-US" altLang="ja-JP" dirty="0"/>
              <a:t>Python </a:t>
            </a:r>
            <a:r>
              <a:rPr lang="ja-JP" altLang="en-US" dirty="0"/>
              <a:t>や </a:t>
            </a:r>
            <a:r>
              <a:rPr lang="en-US" altLang="ja-JP" dirty="0"/>
              <a:t>Ruby </a:t>
            </a:r>
            <a:r>
              <a:rPr lang="ja-JP" altLang="en-US" dirty="0"/>
              <a:t>のような言語ランタイムのインタプリタでは仮想命令の処理に間接分岐がめっちゃ使われる</a:t>
            </a:r>
            <a:endParaRPr lang="en-US" altLang="ja-JP" dirty="0"/>
          </a:p>
          <a:p>
            <a:pPr lvl="2"/>
            <a:r>
              <a:rPr lang="en-US" altLang="ja-JP" dirty="0"/>
              <a:t>Threading </a:t>
            </a:r>
            <a:r>
              <a:rPr lang="ja-JP" altLang="en-US" dirty="0"/>
              <a:t>と呼ばれるプログラムの書き方を使うと，上記の方法でも結構あたるようになって性能があがる</a:t>
            </a:r>
            <a:endParaRPr kumimoji="1" lang="ja-JP" altLang="en-US" dirty="0"/>
          </a:p>
        </p:txBody>
      </p:sp>
    </p:spTree>
    <p:extLst>
      <p:ext uri="{BB962C8B-B14F-4D97-AF65-F5344CB8AC3E}">
        <p14:creationId xmlns:p14="http://schemas.microsoft.com/office/powerpoint/2010/main" val="2429452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関節分岐の予測は難しいということだったのですが，</a:t>
            </a:r>
            <a:r>
              <a:rPr kumimoji="1" lang="en-US" altLang="ja-JP" dirty="0"/>
              <a:t>if-else if</a:t>
            </a:r>
            <a:r>
              <a:rPr kumimoji="1" lang="ja-JP" altLang="en-US" dirty="0"/>
              <a:t>がどれくらいになったら関節分岐にするといいみたいなのってあるのでしょうか．</a:t>
            </a:r>
            <a:r>
              <a:rPr kumimoji="1" lang="en-US" altLang="ja-JP" dirty="0"/>
              <a:t>3-4</a:t>
            </a:r>
            <a:r>
              <a:rPr kumimoji="1" lang="ja-JP" altLang="en-US" dirty="0"/>
              <a:t>個だと関節分岐にするより</a:t>
            </a:r>
            <a:r>
              <a:rPr kumimoji="1" lang="en-US" altLang="ja-JP" dirty="0"/>
              <a:t>if-else-if</a:t>
            </a:r>
            <a:r>
              <a:rPr kumimoji="1" lang="ja-JP" altLang="en-US" dirty="0"/>
              <a:t>で関数直書きの方がいいとかあるんでしょうか</a:t>
            </a:r>
            <a:endParaRPr kumimoji="1" lang="en-US" altLang="ja-JP" dirty="0"/>
          </a:p>
          <a:p>
            <a:pPr lvl="1"/>
            <a:endParaRPr lang="en-US" altLang="ja-JP" dirty="0"/>
          </a:p>
          <a:p>
            <a:pPr lvl="1"/>
            <a:r>
              <a:rPr kumimoji="1" lang="ja-JP" altLang="en-US" dirty="0"/>
              <a:t>最近は結構高度な間接分岐予測器がつまれているので，大概とりあえずほっといた方が速い</a:t>
            </a:r>
          </a:p>
          <a:p>
            <a:pPr lvl="1"/>
            <a:r>
              <a:rPr kumimoji="1" lang="ja-JP" altLang="en-US" dirty="0"/>
              <a:t>コンパイラも勝手に判断してくれる事が多い（</a:t>
            </a:r>
            <a:r>
              <a:rPr kumimoji="1" lang="en-US" altLang="ja-JP" dirty="0"/>
              <a:t>case </a:t>
            </a:r>
            <a:r>
              <a:rPr kumimoji="1" lang="ja-JP" altLang="en-US" dirty="0"/>
              <a:t>の個数が少ないと </a:t>
            </a:r>
            <a:r>
              <a:rPr kumimoji="1" lang="en-US" altLang="ja-JP" dirty="0"/>
              <a:t>if-else </a:t>
            </a:r>
            <a:r>
              <a:rPr kumimoji="1" lang="ja-JP" altLang="en-US" dirty="0"/>
              <a:t>にしてくれる）</a:t>
            </a:r>
          </a:p>
        </p:txBody>
      </p:sp>
    </p:spTree>
    <p:extLst>
      <p:ext uri="{BB962C8B-B14F-4D97-AF65-F5344CB8AC3E}">
        <p14:creationId xmlns:p14="http://schemas.microsoft.com/office/powerpoint/2010/main" val="1355413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コンデンサ </a:t>
            </a:r>
            <a:r>
              <a:rPr kumimoji="1" lang="en-US" altLang="ja-JP" dirty="0"/>
              <a:t>(</a:t>
            </a:r>
            <a:r>
              <a:rPr kumimoji="1" lang="ja-JP" altLang="en-US" dirty="0"/>
              <a:t>負の電荷</a:t>
            </a:r>
            <a:r>
              <a:rPr kumimoji="1" lang="en-US" altLang="ja-JP" dirty="0"/>
              <a:t>) </a:t>
            </a:r>
            <a:r>
              <a:rPr kumimoji="1" lang="ja-JP" altLang="en-US" dirty="0"/>
              <a:t>が</a:t>
            </a:r>
            <a:r>
              <a:rPr kumimoji="1" lang="en-US" altLang="ja-JP" dirty="0"/>
              <a:t>1bit</a:t>
            </a:r>
            <a:r>
              <a:rPr kumimoji="1" lang="ja-JP" altLang="en-US" dirty="0"/>
              <a:t>の情報を持っている。放電すると情報が実質的に消失することは理解しました。またコイルの話になってしまうのですが、コイル </a:t>
            </a:r>
            <a:r>
              <a:rPr kumimoji="1" lang="en-US" altLang="ja-JP" dirty="0"/>
              <a:t>+ </a:t>
            </a:r>
            <a:r>
              <a:rPr kumimoji="1" lang="ja-JP" altLang="en-US" dirty="0"/>
              <a:t>コンデンサ の組み合わせにすることで、コイルのリアクタンスを使って電荷の流出スピードを軽減できると思ったのですが、似たような話はありますか？</a:t>
            </a:r>
          </a:p>
          <a:p>
            <a:r>
              <a:rPr kumimoji="1" lang="en-US" altLang="ja-JP" dirty="0"/>
              <a:t>(</a:t>
            </a:r>
            <a:r>
              <a:rPr kumimoji="1" lang="ja-JP" altLang="en-US" dirty="0"/>
              <a:t>通常なら </a:t>
            </a:r>
            <a:r>
              <a:rPr kumimoji="1" lang="en-US" altLang="ja-JP" dirty="0"/>
              <a:t>Q[</a:t>
            </a:r>
            <a:r>
              <a:rPr kumimoji="1" lang="ja-JP" altLang="en-US" dirty="0"/>
              <a:t>クーロン</a:t>
            </a:r>
            <a:r>
              <a:rPr kumimoji="1" lang="en-US" altLang="ja-JP" dirty="0"/>
              <a:t>] </a:t>
            </a:r>
            <a:r>
              <a:rPr kumimoji="1" lang="ja-JP" altLang="en-US" dirty="0"/>
              <a:t>流れるところを、コイルによって電荷の流出を阻害して </a:t>
            </a:r>
            <a:r>
              <a:rPr kumimoji="1" lang="en-US" altLang="ja-JP" dirty="0"/>
              <a:t>0.5Q[</a:t>
            </a:r>
            <a:r>
              <a:rPr kumimoji="1" lang="ja-JP" altLang="en-US" dirty="0"/>
              <a:t>クーロン</a:t>
            </a:r>
            <a:r>
              <a:rPr kumimoji="1" lang="en-US" altLang="ja-JP" dirty="0"/>
              <a:t>] </a:t>
            </a:r>
            <a:r>
              <a:rPr kumimoji="1" lang="ja-JP" altLang="en-US" dirty="0"/>
              <a:t>に抑え、コンデンサには </a:t>
            </a:r>
            <a:r>
              <a:rPr kumimoji="1" lang="en-US" altLang="ja-JP" dirty="0"/>
              <a:t>0.5Q[</a:t>
            </a:r>
            <a:r>
              <a:rPr kumimoji="1" lang="ja-JP" altLang="en-US" dirty="0"/>
              <a:t>クーロン</a:t>
            </a:r>
            <a:r>
              <a:rPr kumimoji="1" lang="en-US" altLang="ja-JP" dirty="0"/>
              <a:t>] </a:t>
            </a:r>
            <a:r>
              <a:rPr kumimoji="1" lang="ja-JP" altLang="en-US" dirty="0"/>
              <a:t>残る</a:t>
            </a:r>
            <a:r>
              <a:rPr kumimoji="1" lang="en-US" altLang="ja-JP" dirty="0"/>
              <a:t>…</a:t>
            </a:r>
            <a:r>
              <a:rPr kumimoji="1" lang="ja-JP" altLang="en-US" dirty="0"/>
              <a:t>みたいなイメージです。</a:t>
            </a:r>
            <a:r>
              <a:rPr kumimoji="1" lang="en-US" altLang="ja-JP" dirty="0"/>
              <a:t>)"</a:t>
            </a:r>
          </a:p>
          <a:p>
            <a:pPr lvl="1"/>
            <a:endParaRPr kumimoji="1" lang="en-US" altLang="ja-JP" dirty="0"/>
          </a:p>
          <a:p>
            <a:pPr lvl="1"/>
            <a:r>
              <a:rPr kumimoji="1" lang="ja-JP" altLang="en-US" dirty="0"/>
              <a:t>リアクタンスを使った話は聞いたことがないが，流出は配線やトランジスタからよりも，コンデンサそのもの全体から周囲の絶縁体を通して起きるのでちょっと難しそう</a:t>
            </a:r>
            <a:endParaRPr kumimoji="1" lang="en-US" altLang="ja-JP" dirty="0"/>
          </a:p>
        </p:txBody>
      </p:sp>
    </p:spTree>
    <p:extLst>
      <p:ext uri="{BB962C8B-B14F-4D97-AF65-F5344CB8AC3E}">
        <p14:creationId xmlns:p14="http://schemas.microsoft.com/office/powerpoint/2010/main" val="2785982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物理的な制約からメモリの構造がおおよそ決まってしまうということでしたが、</a:t>
            </a:r>
            <a:r>
              <a:rPr kumimoji="1" lang="en-US" altLang="ja-JP" dirty="0"/>
              <a:t>AMD</a:t>
            </a:r>
            <a:r>
              <a:rPr kumimoji="1" lang="ja-JP" altLang="en-US" dirty="0"/>
              <a:t>や</a:t>
            </a:r>
            <a:r>
              <a:rPr kumimoji="1" lang="en-US" altLang="ja-JP" dirty="0"/>
              <a:t>Intel</a:t>
            </a:r>
            <a:r>
              <a:rPr kumimoji="1" lang="ja-JP" altLang="en-US" dirty="0"/>
              <a:t>がどのように差別化しているのかが気になりました。</a:t>
            </a:r>
          </a:p>
          <a:p>
            <a:pPr lvl="1"/>
            <a:endParaRPr kumimoji="1" lang="en-US" altLang="ja-JP" dirty="0"/>
          </a:p>
          <a:p>
            <a:pPr lvl="1"/>
            <a:r>
              <a:rPr kumimoji="1" lang="ja-JP" altLang="en-US" dirty="0"/>
              <a:t>個々のメモリ（キャッシュ）の中身自体はあまり差別化されないと思う</a:t>
            </a:r>
          </a:p>
        </p:txBody>
      </p:sp>
    </p:spTree>
    <p:extLst>
      <p:ext uri="{BB962C8B-B14F-4D97-AF65-F5344CB8AC3E}">
        <p14:creationId xmlns:p14="http://schemas.microsoft.com/office/powerpoint/2010/main" val="1973153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メモリについて授業で紹介されていましたが，ストレージクラスメモリとメインメモリの違いは何でしょうか．</a:t>
            </a:r>
            <a:endParaRPr kumimoji="1" lang="en-US" altLang="ja-JP" dirty="0"/>
          </a:p>
        </p:txBody>
      </p:sp>
    </p:spTree>
    <p:extLst>
      <p:ext uri="{BB962C8B-B14F-4D97-AF65-F5344CB8AC3E}">
        <p14:creationId xmlns:p14="http://schemas.microsoft.com/office/powerpoint/2010/main" val="818625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メモリへの攻撃は主にどんな目的で行われるのでしょうか。</a:t>
            </a:r>
          </a:p>
          <a:p>
            <a:endParaRPr kumimoji="1" lang="ja-JP" altLang="en-US" dirty="0"/>
          </a:p>
        </p:txBody>
      </p:sp>
    </p:spTree>
    <p:extLst>
      <p:ext uri="{BB962C8B-B14F-4D97-AF65-F5344CB8AC3E}">
        <p14:creationId xmlns:p14="http://schemas.microsoft.com/office/powerpoint/2010/main" val="24801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メモリや回路の理解は、</a:t>
            </a:r>
            <a:r>
              <a:rPr kumimoji="1" lang="en-US" altLang="ja-JP" dirty="0"/>
              <a:t>web</a:t>
            </a:r>
            <a:r>
              <a:rPr kumimoji="1" lang="ja-JP" altLang="en-US" dirty="0"/>
              <a:t>サービスやシステムを作る上で直結した知識ではないと思うのですが、どのような点で重要でしょうか。</a:t>
            </a:r>
          </a:p>
          <a:p>
            <a:pPr lvl="1"/>
            <a:endParaRPr kumimoji="1" lang="en-US" altLang="ja-JP" dirty="0"/>
          </a:p>
          <a:p>
            <a:pPr lvl="1"/>
            <a:r>
              <a:rPr kumimoji="1" lang="ja-JP" altLang="en-US" dirty="0"/>
              <a:t>直結していないのはその通りだと思う．</a:t>
            </a:r>
            <a:endParaRPr kumimoji="1" lang="en-US" altLang="ja-JP" dirty="0"/>
          </a:p>
          <a:p>
            <a:pPr lvl="1"/>
            <a:r>
              <a:rPr kumimoji="1" lang="ja-JP" altLang="en-US" dirty="0"/>
              <a:t>パフォーマンスが重要になってくる場合は，背景の知識として効いてくることはあると思う．</a:t>
            </a:r>
          </a:p>
        </p:txBody>
      </p:sp>
    </p:spTree>
    <p:extLst>
      <p:ext uri="{BB962C8B-B14F-4D97-AF65-F5344CB8AC3E}">
        <p14:creationId xmlns:p14="http://schemas.microsoft.com/office/powerpoint/2010/main" val="506619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メモリ読み出しの時のプリチャージの仕組みを聞き逃してしまったのですが、なぜプリチャージが必要なのでしょうか</a:t>
            </a:r>
          </a:p>
          <a:p>
            <a:pPr lvl="1"/>
            <a:endParaRPr kumimoji="1" lang="en-US" altLang="ja-JP" dirty="0"/>
          </a:p>
          <a:p>
            <a:pPr marL="817200" lvl="1" indent="-457200">
              <a:buFont typeface="+mj-lt"/>
              <a:buAutoNum type="arabicPeriod"/>
            </a:pPr>
            <a:r>
              <a:rPr kumimoji="1" lang="ja-JP" altLang="en-US" dirty="0"/>
              <a:t>ビット線に電荷をプリチャージ</a:t>
            </a:r>
            <a:endParaRPr kumimoji="1" lang="en-US" altLang="ja-JP" dirty="0"/>
          </a:p>
          <a:p>
            <a:pPr marL="817200" lvl="1" indent="-457200">
              <a:buFont typeface="+mj-lt"/>
              <a:buAutoNum type="arabicPeriod"/>
            </a:pPr>
            <a:r>
              <a:rPr kumimoji="1" lang="ja-JP" altLang="en-US" dirty="0"/>
              <a:t>アクセストランジスタを接続</a:t>
            </a:r>
            <a:endParaRPr kumimoji="1" lang="en-US" altLang="ja-JP" dirty="0"/>
          </a:p>
          <a:p>
            <a:pPr marL="817200" lvl="1" indent="-457200">
              <a:buFont typeface="+mj-lt"/>
              <a:buAutoNum type="arabicPeriod"/>
            </a:pPr>
            <a:r>
              <a:rPr kumimoji="1" lang="ja-JP" altLang="en-US" dirty="0"/>
              <a:t>メモリセルのコンデンサに電荷が</a:t>
            </a:r>
            <a:endParaRPr kumimoji="1" lang="en-US" altLang="ja-JP" dirty="0"/>
          </a:p>
          <a:p>
            <a:pPr lvl="2"/>
            <a:r>
              <a:rPr kumimoji="1" lang="ja-JP" altLang="en-US" dirty="0"/>
              <a:t>ある → そのまま</a:t>
            </a:r>
            <a:endParaRPr kumimoji="1" lang="en-US" altLang="ja-JP" dirty="0"/>
          </a:p>
          <a:p>
            <a:pPr lvl="2"/>
            <a:r>
              <a:rPr kumimoji="1" lang="ja-JP" altLang="en-US" dirty="0"/>
              <a:t>ない → ビット線にプリチャージされた電荷が</a:t>
            </a:r>
            <a:br>
              <a:rPr kumimoji="1" lang="en-US" altLang="ja-JP" dirty="0"/>
            </a:br>
            <a:r>
              <a:rPr kumimoji="1" lang="ja-JP" altLang="en-US" dirty="0"/>
              <a:t>　　　 コンデンサに流れ込み電圧下降</a:t>
            </a:r>
            <a:endParaRPr kumimoji="1" lang="en-US" altLang="ja-JP" dirty="0"/>
          </a:p>
          <a:p>
            <a:pPr lvl="1"/>
            <a:endParaRPr lang="en-US" altLang="ja-JP" dirty="0"/>
          </a:p>
          <a:p>
            <a:pPr lvl="1"/>
            <a:r>
              <a:rPr kumimoji="1" lang="ja-JP" altLang="en-US" dirty="0"/>
              <a:t>（</a:t>
            </a:r>
            <a:r>
              <a:rPr kumimoji="1" lang="en-US" altLang="ja-JP" dirty="0"/>
              <a:t>※ </a:t>
            </a:r>
            <a:r>
              <a:rPr kumimoji="1" lang="ja-JP" altLang="en-US" dirty="0"/>
              <a:t>実際はプリチャージは </a:t>
            </a:r>
            <a:r>
              <a:rPr lang="en-US" altLang="ja-JP" dirty="0"/>
              <a:t>½ </a:t>
            </a:r>
            <a:r>
              <a:rPr lang="ja-JP" altLang="en-US" dirty="0"/>
              <a:t>の電圧で行うのでちょっと違う</a:t>
            </a:r>
            <a:endParaRPr kumimoji="1" lang="ja-JP" altLang="en-US" dirty="0"/>
          </a:p>
        </p:txBody>
      </p:sp>
    </p:spTree>
    <p:extLst>
      <p:ext uri="{BB962C8B-B14F-4D97-AF65-F5344CB8AC3E}">
        <p14:creationId xmlns:p14="http://schemas.microsoft.com/office/powerpoint/2010/main" val="3331163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基本的にハードウェアは冷却した方が周波数を上げられたりメリットばかりだと思っていたのですが、今回の漏電速度の低下を利用したデータ盗用のようにデメリットが生じる場合は他にもあるのでしょうか？</a:t>
            </a:r>
          </a:p>
          <a:p>
            <a:pPr lvl="1"/>
            <a:endParaRPr kumimoji="1" lang="en-US" altLang="ja-JP" dirty="0"/>
          </a:p>
        </p:txBody>
      </p:sp>
    </p:spTree>
    <p:extLst>
      <p:ext uri="{BB962C8B-B14F-4D97-AF65-F5344CB8AC3E}">
        <p14:creationId xmlns:p14="http://schemas.microsoft.com/office/powerpoint/2010/main" val="1438247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en-US" altLang="ja-JP" dirty="0"/>
              <a:t>DRAM</a:t>
            </a:r>
            <a:r>
              <a:rPr kumimoji="1" lang="ja-JP" altLang="en-US" dirty="0"/>
              <a:t>のコンデンサの大きさは、</a:t>
            </a:r>
            <a:r>
              <a:rPr kumimoji="1" lang="en-US" altLang="ja-JP" dirty="0"/>
              <a:t>CMOS</a:t>
            </a:r>
            <a:r>
              <a:rPr kumimoji="1" lang="ja-JP" altLang="en-US" dirty="0"/>
              <a:t>トランジスタと比べてどの程度の大きさなんでしょうか。</a:t>
            </a:r>
            <a:endParaRPr kumimoji="1" lang="en-US" altLang="ja-JP" dirty="0"/>
          </a:p>
          <a:p>
            <a:pPr lvl="1"/>
            <a:endParaRPr lang="en-US" altLang="ja-JP" dirty="0"/>
          </a:p>
        </p:txBody>
      </p:sp>
    </p:spTree>
    <p:extLst>
      <p:ext uri="{BB962C8B-B14F-4D97-AF65-F5344CB8AC3E}">
        <p14:creationId xmlns:p14="http://schemas.microsoft.com/office/powerpoint/2010/main" val="3662022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en-US" altLang="ja-JP" dirty="0"/>
              <a:t>hash perceptron </a:t>
            </a:r>
            <a:r>
              <a:rPr kumimoji="1" lang="ja-JP" altLang="en-US" dirty="0"/>
              <a:t>は，</a:t>
            </a:r>
            <a:r>
              <a:rPr kumimoji="1" lang="en-US" altLang="ja-JP" dirty="0"/>
              <a:t>HL=0, HL=4, HL=8, HL=16 </a:t>
            </a:r>
            <a:r>
              <a:rPr kumimoji="1" lang="ja-JP" altLang="en-US" dirty="0"/>
              <a:t>からのアウトプットは一つの数という認識であっているでしょうか？そうすると，「関係のある履歴にだけ着目する」という </a:t>
            </a:r>
            <a:r>
              <a:rPr kumimoji="1" lang="en-US" altLang="ja-JP" dirty="0"/>
              <a:t>perceptron </a:t>
            </a:r>
            <a:r>
              <a:rPr kumimoji="1" lang="ja-JP" altLang="en-US" dirty="0"/>
              <a:t>の考え方とはやや違う感じがしました．</a:t>
            </a:r>
            <a:endParaRPr kumimoji="1" lang="en-US" altLang="ja-JP" dirty="0"/>
          </a:p>
          <a:p>
            <a:pPr lvl="1"/>
            <a:endParaRPr lang="en-US" altLang="ja-JP" dirty="0"/>
          </a:p>
          <a:p>
            <a:pPr lvl="1"/>
            <a:r>
              <a:rPr kumimoji="1" lang="ja-JP" altLang="en-US" dirty="0"/>
              <a:t>パーセプトロン予測器とハッシュパーセプトロン予測器が大分考え方が違うのはその通り</a:t>
            </a:r>
            <a:endParaRPr kumimoji="1" lang="en-US" altLang="ja-JP" dirty="0"/>
          </a:p>
          <a:p>
            <a:r>
              <a:rPr kumimoji="1" lang="ja-JP" altLang="en-US" dirty="0"/>
              <a:t>関係のある二つの履歴が</a:t>
            </a:r>
            <a:r>
              <a:rPr kumimoji="1" lang="en-US" altLang="ja-JP" dirty="0"/>
              <a:t>x1, x5</a:t>
            </a:r>
            <a:r>
              <a:rPr kumimoji="1" lang="ja-JP" altLang="en-US" dirty="0"/>
              <a:t>のように，２つの</a:t>
            </a:r>
            <a:r>
              <a:rPr kumimoji="1" lang="en-US" altLang="ja-JP" dirty="0"/>
              <a:t>HL</a:t>
            </a:r>
            <a:r>
              <a:rPr kumimoji="1" lang="ja-JP" altLang="en-US" dirty="0"/>
              <a:t>テーブルにまたがる場合の挙動などはどうなるのでしょう．</a:t>
            </a:r>
            <a:endParaRPr kumimoji="1" lang="en-US" altLang="ja-JP" dirty="0"/>
          </a:p>
          <a:p>
            <a:pPr lvl="1"/>
            <a:endParaRPr lang="en-US" altLang="ja-JP" dirty="0"/>
          </a:p>
          <a:p>
            <a:pPr lvl="1"/>
            <a:r>
              <a:rPr kumimoji="1" lang="ja-JP" altLang="en-US" dirty="0"/>
              <a:t>多分，その２つのテーブルの重みが大きくなるのだと思う</a:t>
            </a:r>
            <a:endParaRPr kumimoji="1" lang="en-US" altLang="ja-JP" dirty="0"/>
          </a:p>
        </p:txBody>
      </p:sp>
    </p:spTree>
    <p:extLst>
      <p:ext uri="{BB962C8B-B14F-4D97-AF65-F5344CB8AC3E}">
        <p14:creationId xmlns:p14="http://schemas.microsoft.com/office/powerpoint/2010/main" val="2873758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メモリの物理的な性質を利用する</a:t>
            </a:r>
            <a:r>
              <a:rPr kumimoji="1" lang="en-US" altLang="ja-JP" dirty="0"/>
              <a:t>Cold Boot Attack</a:t>
            </a:r>
            <a:r>
              <a:rPr kumimoji="1" lang="ja-JP" altLang="en-US" dirty="0"/>
              <a:t>の話がとても面白かったです。</a:t>
            </a:r>
            <a:br>
              <a:rPr kumimoji="1" lang="en-US" altLang="ja-JP" dirty="0"/>
            </a:br>
            <a:r>
              <a:rPr kumimoji="1" lang="ja-JP" altLang="en-US" dirty="0"/>
              <a:t>変な質問かもしれないのですが、メモリの格子状の構造を</a:t>
            </a:r>
            <a:r>
              <a:rPr kumimoji="1" lang="en-US" altLang="ja-JP" dirty="0"/>
              <a:t>3</a:t>
            </a:r>
            <a:r>
              <a:rPr kumimoji="1" lang="ja-JP" altLang="en-US" dirty="0"/>
              <a:t>次元にして、</a:t>
            </a:r>
            <a:r>
              <a:rPr kumimoji="1" lang="en-US" altLang="ja-JP" dirty="0"/>
              <a:t>(</a:t>
            </a:r>
            <a:r>
              <a:rPr kumimoji="1" lang="ja-JP" altLang="en-US" dirty="0"/>
              <a:t>配線の長さ</a:t>
            </a:r>
            <a:r>
              <a:rPr kumimoji="1" lang="en-US" altLang="ja-JP" dirty="0"/>
              <a:t>/</a:t>
            </a:r>
            <a:r>
              <a:rPr kumimoji="1" lang="ja-JP" altLang="en-US" dirty="0"/>
              <a:t>メモリ量</a:t>
            </a:r>
            <a:r>
              <a:rPr kumimoji="1" lang="en-US" altLang="ja-JP" dirty="0"/>
              <a:t>)</a:t>
            </a:r>
            <a:r>
              <a:rPr kumimoji="1" lang="ja-JP" altLang="en-US" dirty="0"/>
              <a:t>を小さくしたりすることはできないのでしょうか</a:t>
            </a:r>
            <a:r>
              <a:rPr kumimoji="1" lang="en-US" altLang="ja-JP" dirty="0"/>
              <a:t>?“</a:t>
            </a:r>
          </a:p>
          <a:p>
            <a:pPr lvl="1"/>
            <a:endParaRPr lang="en-US" altLang="ja-JP" dirty="0"/>
          </a:p>
          <a:p>
            <a:pPr lvl="1"/>
            <a:r>
              <a:rPr kumimoji="1" lang="ja-JP" altLang="en-US" dirty="0"/>
              <a:t>コンデンサの容量を縦方向に穴掘って稼いでるので，</a:t>
            </a:r>
            <a:br>
              <a:rPr kumimoji="1" lang="en-US" altLang="ja-JP" dirty="0"/>
            </a:br>
            <a:r>
              <a:rPr kumimoji="1" lang="ja-JP" altLang="en-US" dirty="0"/>
              <a:t>３次元方向に積むのは結構大変</a:t>
            </a:r>
            <a:endParaRPr kumimoji="1" lang="en-US" altLang="ja-JP" dirty="0"/>
          </a:p>
          <a:p>
            <a:pPr lvl="1"/>
            <a:r>
              <a:rPr kumimoji="1" lang="ja-JP" altLang="en-US" dirty="0"/>
              <a:t>メモリのチップ自体を重ねることは最近はよくある</a:t>
            </a:r>
          </a:p>
        </p:txBody>
      </p:sp>
    </p:spTree>
    <p:extLst>
      <p:ext uri="{BB962C8B-B14F-4D97-AF65-F5344CB8AC3E}">
        <p14:creationId xmlns:p14="http://schemas.microsoft.com/office/powerpoint/2010/main" val="3884697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少し授業おいていかれているように感じます、すみません</a:t>
            </a:r>
            <a:r>
              <a:rPr kumimoji="1" lang="en-US" altLang="ja-JP" dirty="0"/>
              <a:t>...</a:t>
            </a:r>
          </a:p>
          <a:p>
            <a:endParaRPr kumimoji="1" lang="ja-JP" altLang="en-US" dirty="0"/>
          </a:p>
        </p:txBody>
      </p:sp>
    </p:spTree>
    <p:extLst>
      <p:ext uri="{BB962C8B-B14F-4D97-AF65-F5344CB8AC3E}">
        <p14:creationId xmlns:p14="http://schemas.microsoft.com/office/powerpoint/2010/main" val="859745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分岐予測の続き</a:t>
            </a:r>
            <a:endParaRPr kumimoji="1" lang="en-US" altLang="ja-JP" dirty="0"/>
          </a:p>
          <a:p>
            <a:pPr marL="457200" indent="-457200">
              <a:buFont typeface="+mj-lt"/>
              <a:buAutoNum type="arabicPeriod"/>
            </a:pPr>
            <a:r>
              <a:rPr kumimoji="1" lang="ja-JP" altLang="en-US" dirty="0"/>
              <a:t>メモリ</a:t>
            </a:r>
            <a:endParaRPr kumimoji="1" lang="en-US" altLang="ja-JP" dirty="0"/>
          </a:p>
        </p:txBody>
      </p:sp>
    </p:spTree>
    <p:extLst>
      <p:ext uri="{BB962C8B-B14F-4D97-AF65-F5344CB8AC3E}">
        <p14:creationId xmlns:p14="http://schemas.microsoft.com/office/powerpoint/2010/main" val="85764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marL="457200" indent="-457200">
              <a:buFont typeface="+mj-lt"/>
              <a:buAutoNum type="arabicPeriod"/>
            </a:pPr>
            <a:r>
              <a:rPr lang="ja-JP" altLang="en-US" dirty="0"/>
              <a:t>スーパスカラ・プロセッサ</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endParaRPr kumimoji="1" lang="en-US" altLang="ja-JP" dirty="0"/>
          </a:p>
          <a:p>
            <a:pPr lvl="1"/>
            <a:r>
              <a:rPr lang="ja-JP" altLang="en-US" dirty="0"/>
              <a:t>パイプライン化されると「</a:t>
            </a:r>
            <a:r>
              <a:rPr kumimoji="1" lang="ja-JP" altLang="en-US" dirty="0"/>
              <a:t>単一の命令を実行」になっていない？</a:t>
            </a:r>
            <a:endParaRPr kumimoji="1" lang="en-US" altLang="ja-JP" dirty="0"/>
          </a:p>
          <a:p>
            <a:pPr lvl="2"/>
            <a:r>
              <a:rPr kumimoji="1" lang="ja-JP" altLang="en-US" dirty="0"/>
              <a:t>１クロック・サイクルあたりでみると，単一の命令を処理</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パイプライン化による性能向上の限界（復習）</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lvl="1"/>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電力と熱</a:t>
            </a:r>
            <a:endParaRPr lang="en-US" altLang="ja-JP" dirty="0"/>
          </a:p>
          <a:p>
            <a:pPr lvl="1"/>
            <a:r>
              <a:rPr lang="ja-JP" altLang="en-US" dirty="0"/>
              <a:t>アーキテクチャ的な理由による実効性能の限界</a:t>
            </a:r>
            <a:endParaRPr lang="en-US" altLang="ja-JP" dirty="0"/>
          </a:p>
          <a:p>
            <a:pPr lvl="2"/>
            <a:r>
              <a:rPr lang="ja-JP" altLang="en-US" dirty="0"/>
              <a:t>バックエッジによる実効性能の低下</a:t>
            </a:r>
          </a:p>
          <a:p>
            <a:pPr lvl="2"/>
            <a:r>
              <a:rPr lang="ja-JP" altLang="en-US" dirty="0"/>
              <a:t>（命令スケジュールを行うプロセッサ固有の性能低下もある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スーパスカラ・プロセッサ（</a:t>
            </a:r>
            <a:r>
              <a:rPr lang="en-US" altLang="ja-JP" b="0" dirty="0"/>
              <a:t>Superscalar processor</a:t>
            </a:r>
            <a:r>
              <a:rPr kumimoji="1" lang="ja-JP" altLang="en-US"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44943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17051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203773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ｼﾝｷ ｻｲﾖｳ ﾃﾞｽ</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パイプラインの上流側は全てストールさせる</a:t>
            </a:r>
            <a:endParaRPr kumimoji="1" lang="en-US" altLang="ja-JP" dirty="0"/>
          </a:p>
          <a:p>
            <a:pPr lvl="1"/>
            <a:r>
              <a:rPr kumimoji="1" lang="ja-JP" altLang="en-US" dirty="0"/>
              <a:t>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ﾋﾏﾀﾞﾅｰ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前回の質問の続きですが，グローバル予測が成立するのが非直観的というのはグローバルな履歴は単射ではないからと感じたからです。</a:t>
            </a:r>
            <a:r>
              <a:rPr kumimoji="1" lang="en-US" altLang="ja-JP" dirty="0"/>
              <a:t>(A-&gt;D-&gt;G</a:t>
            </a:r>
            <a:r>
              <a:rPr kumimoji="1" lang="ja-JP" altLang="en-US" dirty="0"/>
              <a:t>も</a:t>
            </a:r>
            <a:r>
              <a:rPr kumimoji="1" lang="en-US" altLang="ja-JP" dirty="0"/>
              <a:t>00</a:t>
            </a:r>
            <a:r>
              <a:rPr kumimoji="1" lang="ja-JP" altLang="en-US" dirty="0"/>
              <a:t>ですし</a:t>
            </a:r>
            <a:r>
              <a:rPr kumimoji="1" lang="en-US" altLang="ja-JP" dirty="0"/>
              <a:t>B-&gt;E-&gt;H</a:t>
            </a:r>
            <a:r>
              <a:rPr kumimoji="1" lang="ja-JP" altLang="en-US" dirty="0"/>
              <a:t>も</a:t>
            </a:r>
            <a:r>
              <a:rPr kumimoji="1" lang="en-US" altLang="ja-JP" dirty="0"/>
              <a:t>00</a:t>
            </a:r>
            <a:r>
              <a:rPr kumimoji="1" lang="ja-JP" altLang="en-US" dirty="0"/>
              <a:t>なので何かおかしくなりそうだなと感じたからです</a:t>
            </a:r>
            <a:r>
              <a:rPr kumimoji="1" lang="en-US" altLang="ja-JP" dirty="0"/>
              <a:t>)</a:t>
            </a:r>
            <a:br>
              <a:rPr kumimoji="1" lang="en-US" altLang="ja-JP" dirty="0"/>
            </a:br>
            <a:r>
              <a:rPr kumimoji="1" lang="ja-JP" altLang="en-US" dirty="0"/>
              <a:t>よく考えたら実行列が長くなればそれだけ癖が出るので単射とみなせそうだなと思いました。</a:t>
            </a:r>
          </a:p>
          <a:p>
            <a:endParaRPr kumimoji="1" lang="ja-JP" altLang="en-US" dirty="0"/>
          </a:p>
          <a:p>
            <a:endParaRPr kumimoji="1" lang="ja-JP" altLang="en-US" dirty="0"/>
          </a:p>
        </p:txBody>
      </p:sp>
    </p:spTree>
    <p:extLst>
      <p:ext uri="{BB962C8B-B14F-4D97-AF65-F5344CB8AC3E}">
        <p14:creationId xmlns:p14="http://schemas.microsoft.com/office/powerpoint/2010/main" val="1310959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パイプラインの復習</a:t>
            </a:r>
          </a:p>
        </p:txBody>
      </p:sp>
      <p:sp>
        <p:nvSpPr>
          <p:cNvPr id="3" name="コンテンツ プレースホルダー 2"/>
          <p:cNvSpPr>
            <a:spLocks noGrp="1"/>
          </p:cNvSpPr>
          <p:nvPr>
            <p:ph idx="4294967295"/>
          </p:nvPr>
        </p:nvSpPr>
        <p:spPr>
          <a:xfrm>
            <a:off x="341953" y="1088975"/>
            <a:ext cx="8118603" cy="5443794"/>
          </a:xfrm>
          <a:prstGeom prst="rect">
            <a:avLst/>
          </a:prstGeom>
        </p:spPr>
        <p:txBody>
          <a:bodyPr/>
          <a:lstStyle/>
          <a:p>
            <a:pPr marL="457200" indent="-457200">
              <a:buFont typeface="+mj-lt"/>
              <a:buAutoNum type="arabicPeriod"/>
            </a:pPr>
            <a:r>
              <a:rPr kumimoji="1" lang="en-US" altLang="ja-JP" sz="1800" dirty="0"/>
              <a:t>IF (</a:t>
            </a:r>
            <a:r>
              <a:rPr kumimoji="1" lang="en-US" altLang="ja-JP" sz="1800" b="1" dirty="0"/>
              <a:t>i</a:t>
            </a:r>
            <a:r>
              <a:rPr kumimoji="1" lang="en-US" altLang="ja-JP" sz="1800" dirty="0"/>
              <a:t>nstruction </a:t>
            </a:r>
            <a:r>
              <a:rPr kumimoji="1" lang="en-US" altLang="ja-JP" sz="1800" b="1" dirty="0"/>
              <a:t>f</a:t>
            </a:r>
            <a:r>
              <a:rPr kumimoji="1" lang="en-US" altLang="ja-JP" sz="1800" dirty="0"/>
              <a:t>etch)</a:t>
            </a:r>
          </a:p>
          <a:p>
            <a:pPr marL="457200" indent="-457200">
              <a:buFont typeface="+mj-lt"/>
              <a:buAutoNum type="arabicPeriod"/>
            </a:pPr>
            <a:r>
              <a:rPr lang="en-US" altLang="ja-JP" sz="1800" dirty="0"/>
              <a:t>ID (</a:t>
            </a:r>
            <a:r>
              <a:rPr lang="en-US" altLang="ja-JP" sz="1800" b="1" dirty="0"/>
              <a:t>i</a:t>
            </a:r>
            <a:r>
              <a:rPr lang="en-US" altLang="ja-JP" sz="1800" dirty="0"/>
              <a:t>nstruction </a:t>
            </a:r>
            <a:r>
              <a:rPr lang="en-US" altLang="ja-JP" sz="1800" b="1" dirty="0"/>
              <a:t>d</a:t>
            </a:r>
            <a:r>
              <a:rPr lang="en-US" altLang="ja-JP" sz="1800" dirty="0"/>
              <a:t>ecode)</a:t>
            </a:r>
          </a:p>
          <a:p>
            <a:pPr marL="457200" indent="-457200">
              <a:buFont typeface="+mj-lt"/>
              <a:buAutoNum type="arabicPeriod"/>
            </a:pPr>
            <a:r>
              <a:rPr lang="en-US" altLang="ja-JP" sz="1800" dirty="0"/>
              <a:t>EX (</a:t>
            </a:r>
            <a:r>
              <a:rPr lang="en-US" altLang="ja-JP" sz="1800" b="1" dirty="0"/>
              <a:t>ex</a:t>
            </a:r>
            <a:r>
              <a:rPr lang="en-US" altLang="ja-JP" sz="1800" dirty="0"/>
              <a:t>ecution)</a:t>
            </a:r>
          </a:p>
          <a:p>
            <a:pPr marL="457200" indent="-457200">
              <a:buFont typeface="+mj-lt"/>
              <a:buAutoNum type="arabicPeriod"/>
            </a:pPr>
            <a:r>
              <a:rPr kumimoji="1" lang="en-US" altLang="ja-JP" sz="1800" dirty="0"/>
              <a:t>MEM (</a:t>
            </a:r>
            <a:r>
              <a:rPr kumimoji="1" lang="en-US" altLang="ja-JP" sz="1800" b="1" dirty="0"/>
              <a:t>mem</a:t>
            </a:r>
            <a:r>
              <a:rPr kumimoji="1" lang="en-US" altLang="ja-JP" sz="1800" dirty="0"/>
              <a:t>ory)</a:t>
            </a:r>
          </a:p>
          <a:p>
            <a:pPr marL="457200" indent="-457200">
              <a:buFont typeface="+mj-lt"/>
              <a:buAutoNum type="arabicPeriod"/>
            </a:pPr>
            <a:r>
              <a:rPr kumimoji="1" lang="en-US" altLang="ja-JP" sz="1800" dirty="0"/>
              <a:t>WB (</a:t>
            </a:r>
            <a:r>
              <a:rPr kumimoji="1" lang="en-US" altLang="ja-JP" sz="1800" b="1" dirty="0"/>
              <a:t>w</a:t>
            </a:r>
            <a:r>
              <a:rPr kumimoji="1" lang="en-US" altLang="ja-JP" sz="1800" dirty="0"/>
              <a:t>rite </a:t>
            </a:r>
            <a:r>
              <a:rPr kumimoji="1" lang="en-US" altLang="ja-JP" sz="1800" b="1" dirty="0"/>
              <a:t>b</a:t>
            </a:r>
            <a:r>
              <a:rPr kumimoji="1" lang="en-US" altLang="ja-JP" sz="1800" dirty="0"/>
              <a:t>ack)</a:t>
            </a:r>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パイプライン化されたプロセッサのブロック図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t>各ステージの処理が早く終わっても，次のクロックまでは </a:t>
            </a:r>
            <a:r>
              <a:rPr kumimoji="1" lang="en-US" altLang="ja-JP" dirty="0"/>
              <a:t>D-FF </a:t>
            </a:r>
            <a:r>
              <a:rPr kumimoji="1" lang="ja-JP" altLang="en-US" dirty="0"/>
              <a:t>で</a:t>
            </a:r>
            <a:br>
              <a:rPr kumimoji="1" lang="en-US" altLang="ja-JP" dirty="0"/>
            </a:br>
            <a:r>
              <a:rPr kumimoji="1" lang="ja-JP" altLang="en-US"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フェッチ</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IF (</a:t>
            </a:r>
            <a:r>
              <a:rPr lang="en-US" altLang="ja-JP" sz="1800" b="1" dirty="0"/>
              <a:t>i</a:t>
            </a:r>
            <a:r>
              <a:rPr lang="en-US" altLang="ja-JP" sz="1800" dirty="0"/>
              <a:t>nstruction </a:t>
            </a:r>
            <a:r>
              <a:rPr lang="en-US" altLang="ja-JP" sz="1800" b="1" dirty="0"/>
              <a:t>f</a:t>
            </a:r>
            <a:r>
              <a:rPr lang="en-US" altLang="ja-JP" sz="1800" dirty="0"/>
              <a:t>etch)</a:t>
            </a:r>
          </a:p>
          <a:p>
            <a:pPr lvl="1"/>
            <a:r>
              <a:rPr lang="ja-JP" altLang="en-US" sz="1800" dirty="0"/>
              <a:t>命令をメモリから取り出す（フェッチするという）</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2019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デコード</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ID (</a:t>
            </a:r>
            <a:r>
              <a:rPr lang="en-US" altLang="ja-JP" sz="1800" b="1" dirty="0"/>
              <a:t>i</a:t>
            </a:r>
            <a:r>
              <a:rPr lang="en-US" altLang="ja-JP" sz="1800" dirty="0"/>
              <a:t>nstruction </a:t>
            </a:r>
            <a:r>
              <a:rPr lang="en-US" altLang="ja-JP" sz="1800" b="1" dirty="0"/>
              <a:t>d</a:t>
            </a:r>
            <a:r>
              <a:rPr lang="en-US" altLang="ja-JP" sz="1800" dirty="0"/>
              <a:t>ecode)</a:t>
            </a:r>
          </a:p>
          <a:p>
            <a:pPr lvl="1"/>
            <a:r>
              <a:rPr lang="ja-JP" altLang="en-US" sz="1800" dirty="0"/>
              <a:t>取り出した命令の解析（デコードという）をする</a:t>
            </a:r>
            <a:endParaRPr lang="en-US" altLang="ja-JP" sz="1800" dirty="0"/>
          </a:p>
          <a:p>
            <a:pPr lvl="1"/>
            <a:r>
              <a:rPr lang="ja-JP" altLang="en-US" sz="1800" dirty="0"/>
              <a:t>デコードしてレジスタ番号などを取り出し，レジスタを読み出す</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3401987"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5815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EX (</a:t>
            </a:r>
            <a:r>
              <a:rPr lang="en-US" altLang="ja-JP" sz="1800" b="1" dirty="0"/>
              <a:t>ex</a:t>
            </a:r>
            <a:r>
              <a:rPr lang="en-US" altLang="ja-JP" sz="1800" dirty="0"/>
              <a:t>ecution)</a:t>
            </a:r>
          </a:p>
          <a:p>
            <a:pPr lvl="1"/>
            <a:r>
              <a:rPr lang="ja-JP" altLang="en-US" sz="1800" dirty="0"/>
              <a:t>演算器で加減算や論理演算などを実行する</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5292008"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63851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メモリアクセス</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MEM (</a:t>
            </a:r>
            <a:r>
              <a:rPr lang="en-US" altLang="ja-JP" sz="1800" b="1" dirty="0"/>
              <a:t>mem</a:t>
            </a:r>
            <a:r>
              <a:rPr lang="en-US" altLang="ja-JP" sz="1800" dirty="0"/>
              <a:t>ory)</a:t>
            </a:r>
          </a:p>
          <a:p>
            <a:pPr lvl="1"/>
            <a:r>
              <a:rPr lang="ja-JP" altLang="en-US" sz="1800" dirty="0"/>
              <a:t>データメモリにアクセス</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6552022"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80073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書き戻し</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WB (</a:t>
            </a:r>
            <a:r>
              <a:rPr lang="en-US" altLang="ja-JP" sz="1800" b="1" dirty="0"/>
              <a:t>w</a:t>
            </a:r>
            <a:r>
              <a:rPr lang="en-US" altLang="ja-JP" sz="1800" dirty="0"/>
              <a:t>rite </a:t>
            </a:r>
            <a:r>
              <a:rPr lang="en-US" altLang="ja-JP" sz="1800" b="1" dirty="0"/>
              <a:t>b</a:t>
            </a:r>
            <a:r>
              <a:rPr lang="en-US" altLang="ja-JP" sz="1800" dirty="0"/>
              <a:t>ack)</a:t>
            </a:r>
          </a:p>
          <a:p>
            <a:pPr lvl="1"/>
            <a:r>
              <a:rPr lang="en-US" altLang="ja-JP" sz="1800" dirty="0"/>
              <a:t>EX </a:t>
            </a:r>
            <a:r>
              <a:rPr lang="ja-JP" altLang="en-US" sz="1800" dirty="0"/>
              <a:t>や </a:t>
            </a:r>
            <a:r>
              <a:rPr lang="en-US" altLang="ja-JP" sz="1800" dirty="0"/>
              <a:t>MEM </a:t>
            </a:r>
            <a:r>
              <a:rPr lang="ja-JP" altLang="en-US" sz="1800" dirty="0"/>
              <a:t>で得られた値をレジスタに書き戻す</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54">
            <a:extLst>
              <a:ext uri="{FF2B5EF4-FFF2-40B4-BE49-F238E27FC236}">
                <a16:creationId xmlns:a16="http://schemas.microsoft.com/office/drawing/2014/main" id="{AC03884E-B6F5-4B2A-9127-2A9EFCCCD0E7}"/>
              </a:ext>
            </a:extLst>
          </p:cNvPr>
          <p:cNvSpPr/>
          <p:nvPr/>
        </p:nvSpPr>
        <p:spPr bwMode="auto">
          <a:xfrm>
            <a:off x="8444400"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137108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779015"/>
            <a:ext cx="900010" cy="0"/>
          </a:xfrm>
          <a:prstGeom prst="straightConnector1">
            <a:avLst/>
          </a:prstGeom>
          <a:noFill/>
          <a:ln w="2857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219031"/>
            <a:ext cx="8910099" cy="449698"/>
          </a:xfrm>
        </p:spPr>
        <p:txBody>
          <a:bodyPr/>
          <a:lstStyle/>
          <a:p>
            <a:pPr lvl="1"/>
            <a:r>
              <a:rPr lang="ja-JP" altLang="en-US" dirty="0"/>
              <a:t>フェッチ，レジスタ・アクセス，</a:t>
            </a:r>
            <a:r>
              <a:rPr lang="en-US" altLang="ja-JP" dirty="0"/>
              <a:t>ALU </a:t>
            </a:r>
            <a:r>
              <a:rPr lang="ja-JP" altLang="en-US" dirty="0"/>
              <a:t>を２命令分に拡張（赤線）</a:t>
            </a:r>
            <a:endParaRPr lang="en-US" altLang="ja-JP" dirty="0"/>
          </a:p>
          <a:p>
            <a:pPr lvl="1"/>
            <a:r>
              <a:rPr kumimoji="1" lang="ja-JP" altLang="en-US" dirty="0"/>
              <a:t>この例では，データ・メモリは１つのまま（並列実行に制限がある）</a:t>
            </a:r>
          </a:p>
        </p:txBody>
      </p:sp>
      <p:sp>
        <p:nvSpPr>
          <p:cNvPr id="4" name="正方形/長方形 3"/>
          <p:cNvSpPr/>
          <p:nvPr/>
        </p:nvSpPr>
        <p:spPr bwMode="auto">
          <a:xfrm>
            <a:off x="971960" y="252899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528990"/>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52899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888992"/>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88899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24899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07898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62898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53897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08897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26897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08897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24899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06899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42900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528990"/>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78900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078985"/>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52898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24899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24899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88899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69900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69900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69900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88899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51900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25898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078985"/>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34898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033983"/>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35897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998973"/>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998973"/>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998973"/>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998973"/>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679025"/>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888994"/>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258986"/>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229020"/>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708992"/>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86901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41901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32901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689018"/>
            <a:ext cx="180002" cy="0"/>
          </a:xfrm>
          <a:prstGeom prst="straightConnector1">
            <a:avLst/>
          </a:prstGeom>
          <a:noFill/>
          <a:ln w="2857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5049022"/>
            <a:ext cx="180002" cy="0"/>
          </a:xfrm>
          <a:prstGeom prst="straightConnector1">
            <a:avLst/>
          </a:prstGeom>
          <a:noFill/>
          <a:ln w="2857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338999"/>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419011"/>
            <a:ext cx="720008" cy="0"/>
          </a:xfrm>
          <a:prstGeom prst="straightConnector1">
            <a:avLst/>
          </a:prstGeom>
          <a:noFill/>
          <a:ln w="2857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229020"/>
            <a:ext cx="720008" cy="0"/>
          </a:xfrm>
          <a:prstGeom prst="straightConnector1">
            <a:avLst/>
          </a:prstGeom>
          <a:noFill/>
          <a:ln w="2857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528990"/>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229020"/>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293996"/>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319020"/>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単純なスーパスカラによる性能向上</a:t>
            </a:r>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理想的には，並列に用意した資源の分だけ性能が向上</a:t>
            </a:r>
            <a:endParaRPr kumimoji="1" lang="en-US" altLang="ja-JP" dirty="0"/>
          </a:p>
          <a:p>
            <a:pPr lvl="1"/>
            <a:r>
              <a:rPr lang="en-US" altLang="ja-JP" dirty="0"/>
              <a:t>2-way </a:t>
            </a:r>
            <a:r>
              <a:rPr lang="ja-JP" altLang="en-US" dirty="0"/>
              <a:t>→ 性能は２倍</a:t>
            </a:r>
            <a:endParaRPr lang="en-US" altLang="ja-JP" dirty="0"/>
          </a:p>
          <a:p>
            <a:pPr lvl="1"/>
            <a:r>
              <a:rPr lang="ja-JP" altLang="en-US" dirty="0"/>
              <a:t>下の図は，理想的にパイプラインが回った場合</a:t>
            </a:r>
            <a:endParaRPr lang="en-US" altLang="ja-JP" dirty="0"/>
          </a:p>
        </p:txBody>
      </p:sp>
      <p:cxnSp>
        <p:nvCxnSpPr>
          <p:cNvPr id="4" name="直線コネクタ 3"/>
          <p:cNvCxnSpPr>
            <a:endCxn id="10" idx="1"/>
          </p:cNvCxnSpPr>
          <p:nvPr/>
        </p:nvCxnSpPr>
        <p:spPr bwMode="auto">
          <a:xfrm flipV="1">
            <a:off x="2591978" y="4059005"/>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13198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581989"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03199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481999"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93200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58198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031994"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48199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932004"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38200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358198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4031994"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48199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3" name="Rectangle 72"/>
          <p:cNvSpPr>
            <a:spLocks noChangeArrowheads="1"/>
          </p:cNvSpPr>
          <p:nvPr/>
        </p:nvSpPr>
        <p:spPr bwMode="auto">
          <a:xfrm>
            <a:off x="4932004"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538200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403199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481999"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1"/>
          <p:cNvSpPr>
            <a:spLocks noChangeArrowheads="1"/>
          </p:cNvSpPr>
          <p:nvPr/>
        </p:nvSpPr>
        <p:spPr bwMode="auto">
          <a:xfrm>
            <a:off x="493200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5382009"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83201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403199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0"/>
          <p:cNvSpPr>
            <a:spLocks noChangeArrowheads="1"/>
          </p:cNvSpPr>
          <p:nvPr/>
        </p:nvSpPr>
        <p:spPr bwMode="auto">
          <a:xfrm>
            <a:off x="4481999"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2" name="Rectangle 71"/>
          <p:cNvSpPr>
            <a:spLocks noChangeArrowheads="1"/>
          </p:cNvSpPr>
          <p:nvPr/>
        </p:nvSpPr>
        <p:spPr bwMode="auto">
          <a:xfrm>
            <a:off x="493200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3" name="Rectangle 72"/>
          <p:cNvSpPr>
            <a:spLocks noChangeArrowheads="1"/>
          </p:cNvSpPr>
          <p:nvPr/>
        </p:nvSpPr>
        <p:spPr bwMode="auto">
          <a:xfrm>
            <a:off x="5382009"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4" name="Rectangle 73"/>
          <p:cNvSpPr>
            <a:spLocks noChangeArrowheads="1"/>
          </p:cNvSpPr>
          <p:nvPr/>
        </p:nvSpPr>
        <p:spPr bwMode="auto">
          <a:xfrm>
            <a:off x="583201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5" name="直線コネクタ 34"/>
          <p:cNvCxnSpPr>
            <a:endCxn id="15" idx="1"/>
          </p:cNvCxnSpPr>
          <p:nvPr/>
        </p:nvCxnSpPr>
        <p:spPr bwMode="auto">
          <a:xfrm flipV="1">
            <a:off x="2591978" y="4509010"/>
            <a:ext cx="990011" cy="2"/>
          </a:xfrm>
          <a:prstGeom prst="line">
            <a:avLst/>
          </a:prstGeom>
          <a:noFill/>
          <a:ln w="9525" cap="flat" cmpd="sng" algn="ctr">
            <a:solidFill>
              <a:schemeClr val="tx1"/>
            </a:solidFill>
            <a:prstDash val="dash"/>
            <a:round/>
            <a:headEnd type="none" w="med" len="med"/>
            <a:tailEnd type="none" w="med" len="med"/>
          </a:ln>
          <a:effectLst/>
        </p:spPr>
      </p:cxnSp>
      <p:sp>
        <p:nvSpPr>
          <p:cNvPr id="36" name="正方形/長方形 35"/>
          <p:cNvSpPr/>
          <p:nvPr/>
        </p:nvSpPr>
        <p:spPr bwMode="auto">
          <a:xfrm>
            <a:off x="1871970" y="432901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7" name="直線コネクタ 36"/>
          <p:cNvCxnSpPr>
            <a:endCxn id="20" idx="1"/>
          </p:cNvCxnSpPr>
          <p:nvPr/>
        </p:nvCxnSpPr>
        <p:spPr bwMode="auto">
          <a:xfrm flipV="1">
            <a:off x="2591978" y="4959015"/>
            <a:ext cx="990011"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871970" y="477901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9" name="直線コネクタ 38"/>
          <p:cNvCxnSpPr>
            <a:stCxn id="40" idx="3"/>
            <a:endCxn id="25" idx="1"/>
          </p:cNvCxnSpPr>
          <p:nvPr/>
        </p:nvCxnSpPr>
        <p:spPr bwMode="auto">
          <a:xfrm flipV="1">
            <a:off x="2591978" y="5409020"/>
            <a:ext cx="1440016" cy="2"/>
          </a:xfrm>
          <a:prstGeom prst="line">
            <a:avLst/>
          </a:prstGeom>
          <a:noFill/>
          <a:ln w="9525" cap="flat" cmpd="sng" algn="ctr">
            <a:solidFill>
              <a:schemeClr val="tx1"/>
            </a:solidFill>
            <a:prstDash val="dash"/>
            <a:round/>
            <a:headEnd type="none" w="med" len="med"/>
            <a:tailEnd type="none" w="med" len="med"/>
          </a:ln>
          <a:effectLst/>
        </p:spPr>
      </p:cxnSp>
      <p:sp>
        <p:nvSpPr>
          <p:cNvPr id="40" name="正方形/長方形 39"/>
          <p:cNvSpPr/>
          <p:nvPr/>
        </p:nvSpPr>
        <p:spPr bwMode="auto">
          <a:xfrm>
            <a:off x="1871970"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1" name="直線コネクタ 40"/>
          <p:cNvCxnSpPr>
            <a:stCxn id="42" idx="3"/>
            <a:endCxn id="30" idx="1"/>
          </p:cNvCxnSpPr>
          <p:nvPr/>
        </p:nvCxnSpPr>
        <p:spPr bwMode="auto">
          <a:xfrm flipV="1">
            <a:off x="2591978" y="5859025"/>
            <a:ext cx="1440016" cy="2"/>
          </a:xfrm>
          <a:prstGeom prst="line">
            <a:avLst/>
          </a:prstGeom>
          <a:noFill/>
          <a:ln w="9525" cap="flat" cmpd="sng" algn="ctr">
            <a:solidFill>
              <a:schemeClr val="tx1"/>
            </a:solidFill>
            <a:prstDash val="dash"/>
            <a:round/>
            <a:headEnd type="none" w="med" len="med"/>
            <a:tailEnd type="none" w="med" len="med"/>
          </a:ln>
          <a:effectLst/>
        </p:spPr>
      </p:cxnSp>
      <p:sp>
        <p:nvSpPr>
          <p:cNvPr id="42" name="正方形/長方形 41"/>
          <p:cNvSpPr/>
          <p:nvPr/>
        </p:nvSpPr>
        <p:spPr bwMode="auto">
          <a:xfrm>
            <a:off x="1871970" y="567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3" name="Rectangle 73"/>
          <p:cNvSpPr>
            <a:spLocks noChangeArrowheads="1"/>
          </p:cNvSpPr>
          <p:nvPr/>
        </p:nvSpPr>
        <p:spPr bwMode="auto">
          <a:xfrm>
            <a:off x="493200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正方形/長方形 43"/>
          <p:cNvSpPr/>
          <p:nvPr/>
        </p:nvSpPr>
        <p:spPr bwMode="auto">
          <a:xfrm>
            <a:off x="1871970"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70675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実際はさまざまな制約があり，そんなに性能はあがらない</a:t>
            </a:r>
            <a:endParaRPr lang="en-US" altLang="ja-JP" dirty="0"/>
          </a:p>
          <a:p>
            <a:pPr lvl="1"/>
            <a:r>
              <a:rPr lang="en-US" altLang="ja-JP" dirty="0"/>
              <a:t>2-way </a:t>
            </a:r>
            <a:r>
              <a:rPr lang="ja-JP" altLang="en-US" dirty="0"/>
              <a:t>なら数割ぐらいの向上</a:t>
            </a:r>
            <a:endParaRPr lang="en-US" altLang="ja-JP" dirty="0"/>
          </a:p>
          <a:p>
            <a:r>
              <a:rPr lang="ja-JP" altLang="en-US" dirty="0"/>
              <a:t>典型的な制約の例：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a:p>
            <a:pPr marL="817200" lvl="1" indent="-457200">
              <a:buFont typeface="+mj-lt"/>
              <a:buAutoNum type="arabicPeriod"/>
            </a:pPr>
            <a:r>
              <a:rPr lang="ja-JP" altLang="en-US" dirty="0"/>
              <a:t>同時にフェッチされた命令内に分岐があり，他に飛ぶ場合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en-US" altLang="ja-JP" dirty="0"/>
              <a:t> </a:t>
            </a:r>
            <a:r>
              <a:rPr kumimoji="1" lang="ja-JP" altLang="en-US" dirty="0"/>
              <a:t>分岐予測器を</a:t>
            </a:r>
            <a:r>
              <a:rPr kumimoji="1" lang="en-US" altLang="ja-JP" dirty="0"/>
              <a:t>3</a:t>
            </a:r>
            <a:r>
              <a:rPr kumimoji="1" lang="ja-JP" altLang="en-US" dirty="0"/>
              <a:t>つ以上を用い、並列的に予測をし、結果の多数決を取ることでアンサンブル効果など期待できないでしょうか？例えば </a:t>
            </a:r>
            <a:r>
              <a:rPr kumimoji="1" lang="en-US" altLang="ja-JP" dirty="0"/>
              <a:t>Hash perceptron + BATAGE + Wormhole </a:t>
            </a:r>
            <a:r>
              <a:rPr kumimoji="1" lang="ja-JP" altLang="en-US" dirty="0"/>
              <a:t>という感じで組み合わせるイメージです。また、単純パーセプトロンを複数並列にして、それの多数決でも実現可能だと思います。どうでしょうか？</a:t>
            </a:r>
          </a:p>
          <a:p>
            <a:r>
              <a:rPr kumimoji="1" lang="ja-JP" altLang="en-US" dirty="0"/>
              <a:t>補足</a:t>
            </a:r>
            <a:r>
              <a:rPr kumimoji="1" lang="en-US" altLang="ja-JP" dirty="0"/>
              <a:t>: </a:t>
            </a:r>
            <a:r>
              <a:rPr kumimoji="1" lang="ja-JP" altLang="en-US" dirty="0"/>
              <a:t>単純パーセプトロン同士は、例えば学習率をそれぞれ違うものにしておく（単純な勾配降下法？）、初期値を変えておく、更新のタイミング・データをズラす、などで差別化が可能のはずです。</a:t>
            </a:r>
          </a:p>
          <a:p>
            <a:pPr lvl="1"/>
            <a:endParaRPr kumimoji="1" lang="en-US" altLang="ja-JP" dirty="0"/>
          </a:p>
          <a:p>
            <a:pPr lvl="1"/>
            <a:r>
              <a:rPr kumimoji="1" lang="ja-JP" altLang="en-US" dirty="0"/>
              <a:t>アンサンブル予測器は実際結構ある</a:t>
            </a:r>
            <a:endParaRPr kumimoji="1" lang="en-US" altLang="ja-JP" dirty="0"/>
          </a:p>
          <a:p>
            <a:pPr lvl="1"/>
            <a:r>
              <a:rPr kumimoji="1" lang="ja-JP" altLang="en-US" dirty="0"/>
              <a:t>多数決よりも，前回その状況で正解を言ったやつを選ぶことが一般的</a:t>
            </a:r>
            <a:endParaRPr kumimoji="1" lang="en-US" altLang="ja-JP" dirty="0"/>
          </a:p>
          <a:p>
            <a:pPr lvl="1"/>
            <a:r>
              <a:rPr kumimoji="1" lang="ja-JP" altLang="en-US" dirty="0"/>
              <a:t>使用する記憶容量あたりの精度が重要だが，その点でいうと冗長性が高く（別の記憶素子で同じ事を憶えている）効率がいまいち</a:t>
            </a:r>
          </a:p>
        </p:txBody>
      </p:sp>
    </p:spTree>
    <p:extLst>
      <p:ext uri="{BB962C8B-B14F-4D97-AF65-F5344CB8AC3E}">
        <p14:creationId xmlns:p14="http://schemas.microsoft.com/office/powerpoint/2010/main" val="809070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t>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dirty="0"/>
              <a:t>例：先ほどのブロック図のように，メモリは１つしかない場合</a:t>
            </a:r>
            <a:endParaRPr kumimoji="1" lang="en-US" altLang="ja-JP" dirty="0"/>
          </a:p>
          <a:p>
            <a:pPr lvl="1"/>
            <a:r>
              <a:rPr kumimoji="1" lang="ja-JP" altLang="en-US" dirty="0"/>
              <a:t>ロード命令は１サイクルに１つしか実行できない</a:t>
            </a:r>
            <a:endParaRPr kumimoji="1" lang="en-US" altLang="ja-JP" dirty="0"/>
          </a:p>
          <a:p>
            <a:pPr lvl="1"/>
            <a:r>
              <a:rPr kumimoji="1" lang="ja-JP" altLang="en-US" dirty="0"/>
              <a:t>上記のように，ロードが連続するとバブルが入る</a:t>
            </a:r>
            <a:endParaRPr lang="en-US" altLang="ja-JP" dirty="0"/>
          </a:p>
          <a:p>
            <a:r>
              <a:rPr kumimoji="1" lang="ja-JP" altLang="en-US" dirty="0"/>
              <a:t>回路規模が大きい </a:t>
            </a:r>
            <a:r>
              <a:rPr kumimoji="1" lang="en-US" altLang="ja-JP" dirty="0"/>
              <a:t>&amp; </a:t>
            </a:r>
            <a:r>
              <a:rPr kumimoji="1" lang="ja-JP" altLang="en-US" dirty="0"/>
              <a:t>使用頻度が低い演算器はパイプライン間で</a:t>
            </a:r>
            <a:br>
              <a:rPr kumimoji="1" lang="en-US" altLang="ja-JP" dirty="0"/>
            </a:br>
            <a:r>
              <a:rPr kumimoji="1" lang="ja-JP" altLang="en-US" dirty="0"/>
              <a:t>共有されることが多い </a:t>
            </a:r>
            <a:r>
              <a:rPr kumimoji="1" lang="en-US" altLang="ja-JP" dirty="0"/>
              <a:t>= </a:t>
            </a:r>
            <a:r>
              <a:rPr kumimoji="1" lang="ja-JP" altLang="en-US" dirty="0"/>
              <a:t>複数同時に来ると止まる</a:t>
            </a:r>
            <a:endParaRPr lang="en-US" altLang="ja-JP" dirty="0"/>
          </a:p>
          <a:p>
            <a:pPr lvl="1"/>
            <a:r>
              <a:rPr kumimoji="1" lang="ja-JP" altLang="en-US" dirty="0"/>
              <a:t>乗算器，除算器，超越関数の演算器など</a:t>
            </a:r>
            <a:endParaRPr kumimoji="1" lang="en-US" altLang="ja-JP"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同時にフェッチされた命令内に分岐があり，</a:t>
            </a:r>
            <a:br>
              <a:rPr lang="en-US" altLang="ja-JP" dirty="0"/>
            </a:br>
            <a:r>
              <a:rPr lang="ja-JP" altLang="en-US" dirty="0"/>
              <a:t>　他に飛ぶ場合</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１命令目が分岐命令で成立する（と予測された）場合</a:t>
            </a:r>
            <a:endParaRPr kumimoji="1" lang="en-US" altLang="ja-JP" dirty="0"/>
          </a:p>
          <a:p>
            <a:pPr lvl="1"/>
            <a:r>
              <a:rPr kumimoji="1" lang="ja-JP" altLang="en-US" dirty="0"/>
              <a:t>命令メモリが１ポートしかない場合，そこでフェッチが途切れる</a:t>
            </a:r>
            <a:endParaRPr lang="en-US" altLang="ja-JP" dirty="0"/>
          </a:p>
          <a:p>
            <a:r>
              <a:rPr kumimoji="1" lang="ja-JP" altLang="en-US" dirty="0"/>
              <a:t>例：下記のようなコードの場合</a:t>
            </a:r>
            <a:endParaRPr kumimoji="1" lang="en-US" altLang="ja-JP" dirty="0"/>
          </a:p>
          <a:p>
            <a:pPr marL="360000" lvl="1" indent="0">
              <a:buNone/>
            </a:pPr>
            <a:r>
              <a:rPr lang="en-US" altLang="ja-JP" dirty="0">
                <a:latin typeface="Consolas" panose="020B0609020204030204" pitchFamily="49" charset="0"/>
              </a:rPr>
              <a:t>0x1000: </a:t>
            </a:r>
            <a:r>
              <a:rPr lang="en-US" altLang="ja-JP" dirty="0" err="1">
                <a:solidFill>
                  <a:schemeClr val="accent6"/>
                </a:solidFill>
                <a:latin typeface="Consolas" panose="020B0609020204030204" pitchFamily="49" charset="0"/>
              </a:rPr>
              <a:t>bne</a:t>
            </a:r>
            <a:r>
              <a:rPr lang="en-US" altLang="ja-JP" dirty="0">
                <a:solidFill>
                  <a:schemeClr val="accent6"/>
                </a:solidFill>
                <a:latin typeface="Consolas" panose="020B0609020204030204" pitchFamily="49" charset="0"/>
              </a:rPr>
              <a:t> </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0x1100</a:t>
            </a:r>
            <a:br>
              <a:rPr lang="en-US" altLang="ja-JP" dirty="0">
                <a:latin typeface="Consolas" panose="020B0609020204030204" pitchFamily="49" charset="0"/>
              </a:rPr>
            </a:br>
            <a:r>
              <a:rPr lang="en-US" altLang="ja-JP" dirty="0">
                <a:latin typeface="Consolas" panose="020B0609020204030204" pitchFamily="49" charset="0"/>
              </a:rPr>
              <a:t>0x1004: ...</a:t>
            </a:r>
            <a:br>
              <a:rPr lang="en-US" altLang="ja-JP" dirty="0">
                <a:latin typeface="Consolas" panose="020B0609020204030204" pitchFamily="49" charset="0"/>
              </a:rPr>
            </a:b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0x1100: </a:t>
            </a:r>
            <a:r>
              <a:rPr lang="en-US" altLang="ja-JP" dirty="0">
                <a:solidFill>
                  <a:schemeClr val="accent6"/>
                </a:solidFill>
                <a:latin typeface="Consolas" panose="020B0609020204030204" pitchFamily="49" charset="0"/>
              </a:rPr>
              <a:t>add</a:t>
            </a:r>
          </a:p>
          <a:p>
            <a:r>
              <a:rPr lang="en-US" altLang="ja-JP" dirty="0">
                <a:latin typeface="Consolas" panose="020B0609020204030204" pitchFamily="49" charset="0"/>
              </a:rPr>
              <a:t>PC </a:t>
            </a:r>
            <a:r>
              <a:rPr lang="ja-JP" altLang="en-US" dirty="0">
                <a:latin typeface="Consolas" panose="020B0609020204030204" pitchFamily="49" charset="0"/>
              </a:rPr>
              <a:t>が今 </a:t>
            </a:r>
            <a:r>
              <a:rPr lang="en-US" altLang="ja-JP" dirty="0">
                <a:latin typeface="Consolas" panose="020B0609020204030204" pitchFamily="49" charset="0"/>
              </a:rPr>
              <a:t>0x1000 </a:t>
            </a:r>
            <a:r>
              <a:rPr lang="ja-JP" altLang="en-US" dirty="0">
                <a:latin typeface="Consolas" panose="020B0609020204030204" pitchFamily="49" charset="0"/>
              </a:rPr>
              <a:t>の場合，</a:t>
            </a:r>
            <a:r>
              <a:rPr lang="en-US" altLang="ja-JP" dirty="0" err="1">
                <a:latin typeface="Consolas" panose="020B0609020204030204" pitchFamily="49" charset="0"/>
              </a:rPr>
              <a:t>bne</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latin typeface="Consolas" panose="020B0609020204030204" pitchFamily="49" charset="0"/>
              </a:rPr>
              <a:t>add </a:t>
            </a:r>
            <a:r>
              <a:rPr lang="ja-JP" altLang="en-US" dirty="0">
                <a:latin typeface="Consolas" panose="020B0609020204030204" pitchFamily="49" charset="0"/>
              </a:rPr>
              <a:t>をまとめてフェッチしたい</a:t>
            </a:r>
            <a:endParaRPr lang="en-US" altLang="ja-JP" dirty="0">
              <a:latin typeface="Consolas" panose="020B0609020204030204" pitchFamily="49" charset="0"/>
            </a:endParaRPr>
          </a:p>
          <a:p>
            <a:pPr lvl="1"/>
            <a:r>
              <a:rPr lang="ja-JP" altLang="en-US" dirty="0">
                <a:latin typeface="Consolas" panose="020B0609020204030204" pitchFamily="49" charset="0"/>
              </a:rPr>
              <a:t>そのためには，</a:t>
            </a:r>
            <a:r>
              <a:rPr lang="en-US" altLang="ja-JP" dirty="0">
                <a:latin typeface="Consolas" panose="020B0609020204030204" pitchFamily="49" charset="0"/>
              </a:rPr>
              <a:t>0x1000 </a:t>
            </a:r>
            <a:r>
              <a:rPr lang="ja-JP" altLang="en-US" dirty="0">
                <a:latin typeface="Consolas" panose="020B0609020204030204" pitchFamily="49" charset="0"/>
              </a:rPr>
              <a:t>と </a:t>
            </a:r>
            <a:r>
              <a:rPr lang="en-US" altLang="ja-JP" dirty="0">
                <a:latin typeface="Consolas" panose="020B0609020204030204" pitchFamily="49" charset="0"/>
              </a:rPr>
              <a:t>0x1100 </a:t>
            </a:r>
            <a:r>
              <a:rPr lang="ja-JP" altLang="en-US" dirty="0">
                <a:latin typeface="Consolas" panose="020B0609020204030204" pitchFamily="49" charset="0"/>
              </a:rPr>
              <a:t>の２カ所を読む必要がある</a:t>
            </a:r>
            <a:endParaRPr lang="en-US" altLang="ja-JP" dirty="0">
              <a:latin typeface="Consolas" panose="020B0609020204030204" pitchFamily="49" charset="0"/>
            </a:endParaRPr>
          </a:p>
          <a:p>
            <a:pPr lvl="1"/>
            <a:r>
              <a:rPr lang="ja-JP" altLang="en-US" dirty="0">
                <a:latin typeface="Consolas" panose="020B0609020204030204" pitchFamily="49" charset="0"/>
              </a:rPr>
              <a:t>さらに，分岐予測では２個先までアドレスを予測する必要がある</a:t>
            </a:r>
            <a:endParaRPr lang="en-US" altLang="ja-JP" dirty="0">
              <a:latin typeface="Consolas" panose="020B0609020204030204" pitchFamily="49" charset="0"/>
            </a:endParaRPr>
          </a:p>
        </p:txBody>
      </p:sp>
    </p:spTree>
    <p:extLst>
      <p:ext uri="{BB962C8B-B14F-4D97-AF65-F5344CB8AC3E}">
        <p14:creationId xmlns:p14="http://schemas.microsoft.com/office/powerpoint/2010/main" val="2782324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anose="020B0609020204030204" pitchFamily="49" charset="0"/>
              </a:rPr>
              <a:t>メモリでは連続箇所（連続した命令）を</a:t>
            </a:r>
            <a:br>
              <a:rPr lang="en-US" altLang="ja-JP" dirty="0">
                <a:latin typeface="Consolas" panose="020B0609020204030204" pitchFamily="49" charset="0"/>
              </a:rPr>
            </a:br>
            <a:r>
              <a:rPr lang="ja-JP" altLang="en-US" dirty="0">
                <a:latin typeface="Consolas" panose="020B0609020204030204" pitchFamily="49" charset="0"/>
              </a:rPr>
              <a:t>一気に読むのは一般に簡単</a:t>
            </a:r>
            <a:endParaRPr lang="en-US" altLang="ja-JP" dirty="0">
              <a:latin typeface="Consolas" panose="020B0609020204030204" pitchFamily="49" charset="0"/>
            </a:endParaRPr>
          </a:p>
        </p:txBody>
      </p:sp>
      <p:sp>
        <p:nvSpPr>
          <p:cNvPr id="3" name="テキスト プレースホルダー 2"/>
          <p:cNvSpPr>
            <a:spLocks noGrp="1"/>
          </p:cNvSpPr>
          <p:nvPr>
            <p:ph type="body" sz="quarter" idx="10"/>
          </p:nvPr>
        </p:nvSpPr>
        <p:spPr>
          <a:xfrm>
            <a:off x="71950" y="1088974"/>
            <a:ext cx="9072050" cy="990011"/>
          </a:xfrm>
        </p:spPr>
        <p:txBody>
          <a:bodyPr/>
          <a:lstStyle/>
          <a:p>
            <a:pPr lvl="1"/>
            <a:r>
              <a:rPr lang="ja-JP" altLang="en-US" dirty="0">
                <a:latin typeface="Consolas" panose="020B0609020204030204" pitchFamily="49" charset="0"/>
              </a:rPr>
              <a:t>もともと行単位で一気に読んでるため</a:t>
            </a:r>
            <a:endParaRPr lang="en-US" altLang="ja-JP" dirty="0">
              <a:latin typeface="Consolas" panose="020B0609020204030204" pitchFamily="49" charset="0"/>
            </a:endParaRPr>
          </a:p>
          <a:p>
            <a:pPr lvl="2"/>
            <a:r>
              <a:rPr lang="ja-JP" altLang="en-US" dirty="0">
                <a:latin typeface="Consolas" panose="020B0609020204030204" pitchFamily="49" charset="0"/>
              </a:rPr>
              <a:t>カラムセレクタでずらせばよい</a:t>
            </a:r>
            <a:endParaRPr lang="en-US" altLang="ja-JP" dirty="0">
              <a:latin typeface="Consolas" panose="020B0609020204030204" pitchFamily="49" charset="0"/>
            </a:endParaRPr>
          </a:p>
          <a:p>
            <a:pPr lvl="1"/>
            <a:r>
              <a:rPr lang="ja-JP" altLang="en-US" dirty="0">
                <a:latin typeface="Consolas" panose="020B0609020204030204" pitchFamily="49" charset="0"/>
              </a:rPr>
              <a:t>他に，もっと大きな単位でマルチバンク化という方法が常に適用できる</a:t>
            </a:r>
            <a:endParaRPr lang="en-US" altLang="ja-JP" dirty="0">
              <a:latin typeface="Consolas" panose="020B0609020204030204" pitchFamily="49" charset="0"/>
            </a:endParaRPr>
          </a:p>
        </p:txBody>
      </p:sp>
      <p:sp>
        <p:nvSpPr>
          <p:cNvPr id="76" name="正方形/長方形 75"/>
          <p:cNvSpPr/>
          <p:nvPr/>
        </p:nvSpPr>
        <p:spPr>
          <a:xfrm>
            <a:off x="5741987" y="2169028"/>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77" name="正方形/長方形 76"/>
          <p:cNvSpPr/>
          <p:nvPr/>
        </p:nvSpPr>
        <p:spPr>
          <a:xfrm>
            <a:off x="3401961" y="5409064"/>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81" name="正方形/長方形 80"/>
          <p:cNvSpPr/>
          <p:nvPr/>
        </p:nvSpPr>
        <p:spPr>
          <a:xfrm>
            <a:off x="3131987" y="243903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85" name="正方形/長方形 84"/>
          <p:cNvSpPr/>
          <p:nvPr/>
        </p:nvSpPr>
        <p:spPr>
          <a:xfrm>
            <a:off x="3941984"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86" name="正方形/長方形 85"/>
          <p:cNvSpPr/>
          <p:nvPr/>
        </p:nvSpPr>
        <p:spPr>
          <a:xfrm>
            <a:off x="4751985"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87" name="正方形/長方形 86"/>
          <p:cNvSpPr/>
          <p:nvPr/>
        </p:nvSpPr>
        <p:spPr>
          <a:xfrm>
            <a:off x="5561985"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8" name="直線コネクタ 87"/>
          <p:cNvCxnSpPr/>
          <p:nvPr/>
        </p:nvCxnSpPr>
        <p:spPr>
          <a:xfrm flipV="1">
            <a:off x="2681953" y="2709031"/>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89" name="正方形/長方形 88"/>
          <p:cNvSpPr/>
          <p:nvPr/>
        </p:nvSpPr>
        <p:spPr>
          <a:xfrm>
            <a:off x="3131984" y="324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90" name="正方形/長方形 89"/>
          <p:cNvSpPr/>
          <p:nvPr/>
        </p:nvSpPr>
        <p:spPr>
          <a:xfrm>
            <a:off x="3941981"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91" name="正方形/長方形 90"/>
          <p:cNvSpPr/>
          <p:nvPr/>
        </p:nvSpPr>
        <p:spPr>
          <a:xfrm>
            <a:off x="4751982"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2" name="正方形/長方形 91"/>
          <p:cNvSpPr/>
          <p:nvPr/>
        </p:nvSpPr>
        <p:spPr>
          <a:xfrm>
            <a:off x="5561982"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93" name="直線コネクタ 92"/>
          <p:cNvCxnSpPr/>
          <p:nvPr/>
        </p:nvCxnSpPr>
        <p:spPr>
          <a:xfrm flipV="1">
            <a:off x="2681953" y="3519028"/>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94" name="正方形/長方形 93"/>
          <p:cNvSpPr/>
          <p:nvPr/>
        </p:nvSpPr>
        <p:spPr>
          <a:xfrm>
            <a:off x="3131984" y="405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5" name="正方形/長方形 94"/>
          <p:cNvSpPr/>
          <p:nvPr/>
        </p:nvSpPr>
        <p:spPr>
          <a:xfrm>
            <a:off x="3941981"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6" name="正方形/長方形 95"/>
          <p:cNvSpPr/>
          <p:nvPr/>
        </p:nvSpPr>
        <p:spPr>
          <a:xfrm>
            <a:off x="4751982"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7" name="正方形/長方形 96"/>
          <p:cNvSpPr/>
          <p:nvPr/>
        </p:nvSpPr>
        <p:spPr>
          <a:xfrm>
            <a:off x="5561982"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98" name="直線コネクタ 97"/>
          <p:cNvCxnSpPr/>
          <p:nvPr/>
        </p:nvCxnSpPr>
        <p:spPr>
          <a:xfrm flipV="1">
            <a:off x="2681953" y="4329028"/>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99" name="正方形/長方形 98"/>
          <p:cNvSpPr/>
          <p:nvPr/>
        </p:nvSpPr>
        <p:spPr>
          <a:xfrm>
            <a:off x="3131984" y="486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0" name="正方形/長方形 99"/>
          <p:cNvSpPr/>
          <p:nvPr/>
        </p:nvSpPr>
        <p:spPr>
          <a:xfrm>
            <a:off x="3941981"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1" name="正方形/長方形 100"/>
          <p:cNvSpPr/>
          <p:nvPr/>
        </p:nvSpPr>
        <p:spPr>
          <a:xfrm>
            <a:off x="4751982"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2" name="正方形/長方形 101"/>
          <p:cNvSpPr/>
          <p:nvPr/>
        </p:nvSpPr>
        <p:spPr>
          <a:xfrm>
            <a:off x="5561982"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03" name="直線コネクタ 102"/>
          <p:cNvCxnSpPr/>
          <p:nvPr/>
        </p:nvCxnSpPr>
        <p:spPr>
          <a:xfrm flipV="1">
            <a:off x="2681953" y="5139028"/>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104" name="直線コネクタ 103"/>
          <p:cNvCxnSpPr/>
          <p:nvPr/>
        </p:nvCxnSpPr>
        <p:spPr>
          <a:xfrm flipV="1">
            <a:off x="3401984"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flipV="1">
            <a:off x="4211984"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6" name="直線コネクタ 105"/>
          <p:cNvCxnSpPr/>
          <p:nvPr/>
        </p:nvCxnSpPr>
        <p:spPr>
          <a:xfrm flipV="1">
            <a:off x="5021985"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7" name="直線コネクタ 106"/>
          <p:cNvCxnSpPr/>
          <p:nvPr/>
        </p:nvCxnSpPr>
        <p:spPr>
          <a:xfrm flipV="1">
            <a:off x="5831985" y="2169034"/>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08" name="台形 107"/>
          <p:cNvSpPr/>
          <p:nvPr/>
        </p:nvSpPr>
        <p:spPr>
          <a:xfrm flipV="1">
            <a:off x="3131984" y="5949028"/>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cxnSp>
        <p:nvCxnSpPr>
          <p:cNvPr id="109" name="直線コネクタ 108"/>
          <p:cNvCxnSpPr/>
          <p:nvPr/>
        </p:nvCxnSpPr>
        <p:spPr>
          <a:xfrm flipV="1">
            <a:off x="4321963" y="6240904"/>
            <a:ext cx="0" cy="540000"/>
          </a:xfrm>
          <a:prstGeom prst="line">
            <a:avLst/>
          </a:prstGeom>
          <a:ln>
            <a:headEnd type="triangle"/>
          </a:ln>
        </p:spPr>
        <p:style>
          <a:lnRef idx="2">
            <a:schemeClr val="accent6"/>
          </a:lnRef>
          <a:fillRef idx="0">
            <a:schemeClr val="accent6"/>
          </a:fillRef>
          <a:effectRef idx="1">
            <a:schemeClr val="accent6"/>
          </a:effectRef>
          <a:fontRef idx="minor">
            <a:schemeClr val="tx1"/>
          </a:fontRef>
        </p:style>
      </p:cxnSp>
      <p:sp>
        <p:nvSpPr>
          <p:cNvPr id="110" name="台形 109"/>
          <p:cNvSpPr/>
          <p:nvPr/>
        </p:nvSpPr>
        <p:spPr>
          <a:xfrm rot="5400000" flipV="1">
            <a:off x="1061948" y="3789034"/>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11" name="正方形/長方形 110"/>
          <p:cNvSpPr/>
          <p:nvPr/>
        </p:nvSpPr>
        <p:spPr>
          <a:xfrm>
            <a:off x="3401961" y="5769068"/>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12" name="正方形/長方形 111"/>
          <p:cNvSpPr/>
          <p:nvPr/>
        </p:nvSpPr>
        <p:spPr>
          <a:xfrm rot="16200000">
            <a:off x="1286948" y="3474031"/>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13" name="直線コネクタ 112"/>
          <p:cNvCxnSpPr/>
          <p:nvPr/>
        </p:nvCxnSpPr>
        <p:spPr>
          <a:xfrm flipV="1">
            <a:off x="1601941" y="3879047"/>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14" name="正方形/長方形 113"/>
          <p:cNvSpPr/>
          <p:nvPr/>
        </p:nvSpPr>
        <p:spPr>
          <a:xfrm>
            <a:off x="1421939" y="3429042"/>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15" name="正方形/長方形 114"/>
          <p:cNvSpPr/>
          <p:nvPr/>
        </p:nvSpPr>
        <p:spPr>
          <a:xfrm>
            <a:off x="2861955" y="633094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116" name="正方形/長方形 115"/>
          <p:cNvSpPr/>
          <p:nvPr/>
        </p:nvSpPr>
        <p:spPr>
          <a:xfrm rot="16200000">
            <a:off x="5201992" y="3789035"/>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cxnSp>
        <p:nvCxnSpPr>
          <p:cNvPr id="117" name="直線コネクタ 116"/>
          <p:cNvCxnSpPr/>
          <p:nvPr/>
        </p:nvCxnSpPr>
        <p:spPr>
          <a:xfrm flipV="1">
            <a:off x="4842003" y="6219031"/>
            <a:ext cx="0" cy="540000"/>
          </a:xfrm>
          <a:prstGeom prst="line">
            <a:avLst/>
          </a:prstGeom>
          <a:ln>
            <a:headEnd type="triangle"/>
          </a:ln>
        </p:spPr>
        <p:style>
          <a:lnRef idx="2">
            <a:schemeClr val="accent6"/>
          </a:lnRef>
          <a:fillRef idx="0">
            <a:schemeClr val="accent6"/>
          </a:fillRef>
          <a:effectRef idx="1">
            <a:schemeClr val="accent6"/>
          </a:effectRef>
          <a:fontRef idx="minor">
            <a:schemeClr val="tx1"/>
          </a:fontRef>
        </p:style>
      </p:cxnSp>
      <p:sp>
        <p:nvSpPr>
          <p:cNvPr id="119" name="正方形/長方形 118"/>
          <p:cNvSpPr/>
          <p:nvPr/>
        </p:nvSpPr>
        <p:spPr>
          <a:xfrm>
            <a:off x="5022005" y="6219031"/>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accent6"/>
                </a:solidFill>
                <a:latin typeface="Arial Narrow" pitchFamily="34" charset="0"/>
              </a:rPr>
              <a:t>カラム・セレクタを ，</a:t>
            </a:r>
            <a:r>
              <a:rPr kumimoji="1" lang="en-US" altLang="ja-JP" sz="1600" dirty="0">
                <a:solidFill>
                  <a:schemeClr val="accent6"/>
                </a:solidFill>
                <a:latin typeface="Arial Narrow" pitchFamily="34" charset="0"/>
              </a:rPr>
              <a:t>4 </a:t>
            </a:r>
            <a:r>
              <a:rPr kumimoji="1" lang="ja-JP" altLang="en-US" sz="1600" dirty="0">
                <a:solidFill>
                  <a:schemeClr val="accent6"/>
                </a:solidFill>
                <a:latin typeface="Arial Narrow" pitchFamily="34" charset="0"/>
              </a:rPr>
              <a:t>ビットから</a:t>
            </a:r>
            <a:endParaRPr kumimoji="1" lang="en-US" altLang="ja-JP" sz="1600" dirty="0">
              <a:solidFill>
                <a:schemeClr val="accent6"/>
              </a:solidFill>
              <a:latin typeface="Arial Narrow" pitchFamily="34" charset="0"/>
            </a:endParaRPr>
          </a:p>
          <a:p>
            <a:r>
              <a:rPr lang="ja-JP" altLang="en-US" sz="1600" dirty="0">
                <a:solidFill>
                  <a:schemeClr val="accent6"/>
                </a:solidFill>
                <a:latin typeface="Arial Narrow" pitchFamily="34" charset="0"/>
              </a:rPr>
              <a:t>隣り合う </a:t>
            </a:r>
            <a:r>
              <a:rPr lang="en-US" altLang="ja-JP" sz="1600" dirty="0">
                <a:solidFill>
                  <a:schemeClr val="accent6"/>
                </a:solidFill>
                <a:latin typeface="Arial Narrow" pitchFamily="34" charset="0"/>
              </a:rPr>
              <a:t>2 </a:t>
            </a:r>
            <a:r>
              <a:rPr lang="ja-JP" altLang="en-US" sz="1600" dirty="0">
                <a:solidFill>
                  <a:schemeClr val="accent6"/>
                </a:solidFill>
                <a:latin typeface="Arial Narrow" pitchFamily="34" charset="0"/>
              </a:rPr>
              <a:t>ビットを選ぶように変更</a:t>
            </a:r>
            <a:endParaRPr kumimoji="1" lang="en-US" altLang="ja-JP" sz="1600" dirty="0">
              <a:solidFill>
                <a:schemeClr val="accent6"/>
              </a:solidFill>
              <a:latin typeface="Arial Narrow" pitchFamily="34" charset="0"/>
            </a:endParaRPr>
          </a:p>
        </p:txBody>
      </p:sp>
    </p:spTree>
    <p:extLst>
      <p:ext uri="{BB962C8B-B14F-4D97-AF65-F5344CB8AC3E}">
        <p14:creationId xmlns:p14="http://schemas.microsoft.com/office/powerpoint/2010/main" val="2402157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anose="020B0609020204030204" pitchFamily="49" charset="0"/>
              </a:rPr>
              <a:t>任意の複数箇所を同時に読む </a:t>
            </a:r>
            <a:r>
              <a:rPr lang="en-US" altLang="ja-JP" dirty="0">
                <a:latin typeface="Consolas" panose="020B0609020204030204" pitchFamily="49" charset="0"/>
              </a:rPr>
              <a:t>= </a:t>
            </a:r>
            <a:br>
              <a:rPr lang="en-US" altLang="ja-JP" dirty="0">
                <a:latin typeface="Consolas" panose="020B0609020204030204" pitchFamily="49" charset="0"/>
              </a:rPr>
            </a:br>
            <a:r>
              <a:rPr lang="ja-JP" altLang="en-US" dirty="0">
                <a:latin typeface="Consolas" panose="020B0609020204030204" pitchFamily="49" charset="0"/>
              </a:rPr>
              <a:t>マルチポート・メモリが必要に</a:t>
            </a:r>
            <a:endParaRPr lang="en-US" altLang="ja-JP" dirty="0">
              <a:latin typeface="Consolas" panose="020B0609020204030204" pitchFamily="49" charset="0"/>
            </a:endParaRPr>
          </a:p>
        </p:txBody>
      </p:sp>
      <p:sp>
        <p:nvSpPr>
          <p:cNvPr id="3" name="テキスト プレースホルダー 2"/>
          <p:cNvSpPr>
            <a:spLocks noGrp="1"/>
          </p:cNvSpPr>
          <p:nvPr>
            <p:ph type="body" sz="quarter" idx="10"/>
          </p:nvPr>
        </p:nvSpPr>
        <p:spPr>
          <a:xfrm>
            <a:off x="611956" y="1088974"/>
            <a:ext cx="8280092" cy="990011"/>
          </a:xfrm>
        </p:spPr>
        <p:txBody>
          <a:bodyPr/>
          <a:lstStyle/>
          <a:p>
            <a:pPr lvl="1"/>
            <a:r>
              <a:rPr lang="ja-JP" altLang="en-US" sz="1600" dirty="0">
                <a:latin typeface="Consolas" panose="020B0609020204030204" pitchFamily="49" charset="0"/>
              </a:rPr>
              <a:t>連続箇所を一気に読むのは簡単だが，独立した２カ所は大変</a:t>
            </a:r>
            <a:endParaRPr lang="en-US" altLang="ja-JP" sz="1600" dirty="0">
              <a:latin typeface="Consolas" panose="020B0609020204030204" pitchFamily="49" charset="0"/>
            </a:endParaRPr>
          </a:p>
          <a:p>
            <a:pPr lvl="2"/>
            <a:r>
              <a:rPr lang="ja-JP" altLang="en-US" sz="1600" dirty="0">
                <a:latin typeface="Consolas" panose="020B0609020204030204" pitchFamily="49" charset="0"/>
              </a:rPr>
              <a:t>マルチポート・メモリはポート数の２乗で面積が大きくなる</a:t>
            </a:r>
            <a:endParaRPr lang="en-US" altLang="ja-JP" sz="1600" dirty="0">
              <a:latin typeface="Consolas" panose="020B0609020204030204" pitchFamily="49" charset="0"/>
            </a:endParaRPr>
          </a:p>
          <a:p>
            <a:pPr lvl="2"/>
            <a:r>
              <a:rPr lang="ja-JP" altLang="en-US" sz="1600" dirty="0">
                <a:latin typeface="Consolas" panose="020B0609020204030204" pitchFamily="49" charset="0"/>
              </a:rPr>
              <a:t>下の図では縦横の線の数がそれぞれ倍に</a:t>
            </a:r>
            <a:endParaRPr lang="en-US" altLang="ja-JP" sz="1600" dirty="0">
              <a:latin typeface="Consolas" panose="020B0609020204030204" pitchFamily="49" charset="0"/>
            </a:endParaRPr>
          </a:p>
          <a:p>
            <a:pPr lvl="1"/>
            <a:r>
              <a:rPr lang="ja-JP" altLang="en-US" sz="1600" dirty="0">
                <a:latin typeface="Consolas" panose="020B0609020204030204" pitchFamily="49" charset="0"/>
              </a:rPr>
              <a:t>なので，多くの場合はメモリは１から２ポート</a:t>
            </a:r>
            <a:endParaRPr lang="en-US" altLang="ja-JP" sz="1600" dirty="0">
              <a:latin typeface="Consolas" panose="020B0609020204030204" pitchFamily="49" charset="0"/>
            </a:endParaRPr>
          </a:p>
        </p:txBody>
      </p:sp>
      <p:sp>
        <p:nvSpPr>
          <p:cNvPr id="4" name="正方形/長方形 3"/>
          <p:cNvSpPr/>
          <p:nvPr/>
        </p:nvSpPr>
        <p:spPr>
          <a:xfrm>
            <a:off x="3159618" y="228603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3969615"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4779616"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5589616"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2709584" y="2556033"/>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3159615" y="309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3969612"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4779613"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5589613"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2709584" y="3366030"/>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3159615" y="390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3969612"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4779613"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5589613"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2709584" y="4176030"/>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3159615" y="471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3969612"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4779613"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5589613"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2709584" y="4986030"/>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3429615"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4239615"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5049616"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5859616" y="2016036"/>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3159615" y="5796030"/>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4619597" y="6066033"/>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2" name="台形 31"/>
          <p:cNvSpPr/>
          <p:nvPr/>
        </p:nvSpPr>
        <p:spPr>
          <a:xfrm rot="5400000" flipV="1">
            <a:off x="1089579" y="3636036"/>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33" name="直線コネクタ 32"/>
          <p:cNvCxnSpPr/>
          <p:nvPr/>
        </p:nvCxnSpPr>
        <p:spPr>
          <a:xfrm flipV="1">
            <a:off x="1629572" y="3726049"/>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4" name="正方形/長方形 33"/>
          <p:cNvSpPr/>
          <p:nvPr/>
        </p:nvSpPr>
        <p:spPr>
          <a:xfrm>
            <a:off x="3069588" y="6336078"/>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5" name="直線コネクタ 34"/>
          <p:cNvCxnSpPr/>
          <p:nvPr/>
        </p:nvCxnSpPr>
        <p:spPr>
          <a:xfrm flipV="1">
            <a:off x="2861984" y="2708433"/>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36" name="直線コネクタ 35"/>
          <p:cNvCxnSpPr/>
          <p:nvPr/>
        </p:nvCxnSpPr>
        <p:spPr>
          <a:xfrm flipV="1">
            <a:off x="2861984" y="3518430"/>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V="1">
            <a:off x="2861984" y="4328430"/>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flipV="1">
            <a:off x="2861984" y="5138430"/>
            <a:ext cx="3690029" cy="33"/>
          </a:xfrm>
          <a:prstGeom prst="line">
            <a:avLst/>
          </a:prstGeom>
          <a:ln w="3175"/>
        </p:spPr>
        <p:style>
          <a:lnRef idx="1">
            <a:schemeClr val="dk1"/>
          </a:lnRef>
          <a:fillRef idx="0">
            <a:schemeClr val="dk1"/>
          </a:fillRef>
          <a:effectRef idx="0">
            <a:schemeClr val="dk1"/>
          </a:effectRef>
          <a:fontRef idx="minor">
            <a:schemeClr val="tx1"/>
          </a:fontRef>
        </p:style>
      </p:cxnSp>
      <p:sp>
        <p:nvSpPr>
          <p:cNvPr id="39" name="台形 38"/>
          <p:cNvSpPr/>
          <p:nvPr/>
        </p:nvSpPr>
        <p:spPr>
          <a:xfrm rot="5400000" flipV="1">
            <a:off x="1241979" y="3788436"/>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40" name="直線コネクタ 39"/>
          <p:cNvCxnSpPr/>
          <p:nvPr/>
        </p:nvCxnSpPr>
        <p:spPr>
          <a:xfrm flipV="1">
            <a:off x="1781972" y="3878449"/>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cxnSp>
        <p:nvCxnSpPr>
          <p:cNvPr id="41" name="直線コネクタ 40"/>
          <p:cNvCxnSpPr/>
          <p:nvPr/>
        </p:nvCxnSpPr>
        <p:spPr>
          <a:xfrm flipV="1">
            <a:off x="3582015"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2" name="直線コネクタ 41"/>
          <p:cNvCxnSpPr/>
          <p:nvPr/>
        </p:nvCxnSpPr>
        <p:spPr>
          <a:xfrm flipV="1">
            <a:off x="4392015"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3" name="直線コネクタ 42"/>
          <p:cNvCxnSpPr/>
          <p:nvPr/>
        </p:nvCxnSpPr>
        <p:spPr>
          <a:xfrm flipV="1">
            <a:off x="5202016"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flipV="1">
            <a:off x="6012016" y="2168436"/>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45" name="台形 44"/>
          <p:cNvSpPr/>
          <p:nvPr/>
        </p:nvSpPr>
        <p:spPr>
          <a:xfrm flipV="1">
            <a:off x="3312015" y="5948430"/>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46" name="直線コネクタ 45"/>
          <p:cNvCxnSpPr/>
          <p:nvPr/>
        </p:nvCxnSpPr>
        <p:spPr>
          <a:xfrm flipV="1">
            <a:off x="4771997" y="6218433"/>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3609594" y="57960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48" name="正方形/長方形 47"/>
          <p:cNvSpPr/>
          <p:nvPr/>
        </p:nvSpPr>
        <p:spPr>
          <a:xfrm rot="16200000">
            <a:off x="1494583" y="350103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sp>
        <p:nvSpPr>
          <p:cNvPr id="76" name="正方形/長方形 75"/>
          <p:cNvSpPr/>
          <p:nvPr/>
        </p:nvSpPr>
        <p:spPr>
          <a:xfrm>
            <a:off x="5724764" y="2016000"/>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82" name="正方形/長方形 81"/>
          <p:cNvSpPr/>
          <p:nvPr/>
        </p:nvSpPr>
        <p:spPr>
          <a:xfrm>
            <a:off x="1494717" y="3366015"/>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Tree>
    <p:extLst>
      <p:ext uri="{BB962C8B-B14F-4D97-AF65-F5344CB8AC3E}">
        <p14:creationId xmlns:p14="http://schemas.microsoft.com/office/powerpoint/2010/main" val="1010101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同時にフェッチされた命令内に分岐があり，</a:t>
            </a:r>
            <a:br>
              <a:rPr lang="en-US" altLang="ja-JP" dirty="0"/>
            </a:br>
            <a:r>
              <a:rPr lang="ja-JP" altLang="en-US" dirty="0"/>
              <a:t>　他に飛ぶ場合</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latin typeface="Consolas" panose="020B0609020204030204" pitchFamily="49" charset="0"/>
              </a:rPr>
              <a:t>分岐をまたいでフェッチをしたい場合</a:t>
            </a:r>
            <a:endParaRPr lang="en-US" altLang="ja-JP" dirty="0">
              <a:latin typeface="Consolas" panose="020B0609020204030204" pitchFamily="49" charset="0"/>
            </a:endParaRPr>
          </a:p>
          <a:p>
            <a:pPr lvl="1"/>
            <a:r>
              <a:rPr lang="ja-JP" altLang="en-US" dirty="0">
                <a:latin typeface="Consolas" panose="020B0609020204030204" pitchFamily="49" charset="0"/>
              </a:rPr>
              <a:t>分岐の飛び元と飛び先の，２箇所をメモリから同時に読む必要がある</a:t>
            </a:r>
            <a:endParaRPr lang="en-US" altLang="ja-JP" dirty="0">
              <a:latin typeface="Consolas" panose="020B0609020204030204" pitchFamily="49" charset="0"/>
            </a:endParaRPr>
          </a:p>
          <a:p>
            <a:pPr lvl="2"/>
            <a:r>
              <a:rPr lang="ja-JP" altLang="en-US" dirty="0">
                <a:latin typeface="Consolas" panose="020B0609020204030204" pitchFamily="49" charset="0"/>
              </a:rPr>
              <a:t>マルチポート・メモリが必要で回路の増大を招く</a:t>
            </a:r>
            <a:endParaRPr lang="en-US" altLang="ja-JP" dirty="0">
              <a:latin typeface="Consolas" panose="020B0609020204030204" pitchFamily="49" charset="0"/>
            </a:endParaRPr>
          </a:p>
          <a:p>
            <a:pPr lvl="1"/>
            <a:r>
              <a:rPr lang="ja-JP" altLang="en-US" dirty="0">
                <a:latin typeface="Consolas" panose="020B0609020204030204" pitchFamily="49" charset="0"/>
              </a:rPr>
              <a:t>さらに，分岐予測では２個先までアドレスを予測する必要がある</a:t>
            </a:r>
            <a:endParaRPr lang="en-US" altLang="ja-JP" dirty="0">
              <a:latin typeface="Consolas" panose="020B0609020204030204" pitchFamily="49" charset="0"/>
            </a:endParaRPr>
          </a:p>
          <a:p>
            <a:pPr lvl="2"/>
            <a:r>
              <a:rPr lang="ja-JP" altLang="en-US" dirty="0">
                <a:latin typeface="Consolas" panose="020B0609020204030204" pitchFamily="49" charset="0"/>
              </a:rPr>
              <a:t>出来なくはないが，これもまた回路の増大を招く</a:t>
            </a:r>
            <a:endParaRPr lang="en-US" altLang="ja-JP" dirty="0">
              <a:latin typeface="Consolas" panose="020B0609020204030204" pitchFamily="49" charset="0"/>
            </a:endParaRPr>
          </a:p>
          <a:p>
            <a:r>
              <a:rPr lang="ja-JP" altLang="en-US" dirty="0">
                <a:latin typeface="Consolas" panose="020B0609020204030204" pitchFamily="49" charset="0"/>
              </a:rPr>
              <a:t>実際には分岐にあたるとそこでフェッチを止めるのが普通</a:t>
            </a:r>
            <a:endParaRPr lang="en-US" altLang="ja-JP" dirty="0">
              <a:latin typeface="Consolas" panose="020B0609020204030204" pitchFamily="49" charset="0"/>
            </a:endParaRPr>
          </a:p>
        </p:txBody>
      </p:sp>
    </p:spTree>
    <p:extLst>
      <p:ext uri="{BB962C8B-B14F-4D97-AF65-F5344CB8AC3E}">
        <p14:creationId xmlns:p14="http://schemas.microsoft.com/office/powerpoint/2010/main" val="980921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同時実行幅を増やしていっても，何かの制約ですぐ止まる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同時実行幅を増やしていっても，何かの制約ですぐ止まる</a:t>
            </a:r>
            <a:endParaRPr lang="en-US" altLang="ja-JP" sz="2400" dirty="0"/>
          </a:p>
        </p:txBody>
      </p:sp>
      <p:sp>
        <p:nvSpPr>
          <p:cNvPr id="3" name="テキスト プレースホルダー 2"/>
          <p:cNvSpPr>
            <a:spLocks noGrp="1"/>
          </p:cNvSpPr>
          <p:nvPr>
            <p:ph type="body" sz="quarter" idx="10"/>
          </p:nvPr>
        </p:nvSpPr>
        <p:spPr/>
        <p:txBody>
          <a:bodyPr/>
          <a:lstStyle/>
          <a:p>
            <a:r>
              <a:rPr lang="ja-JP" altLang="en-US" dirty="0"/>
              <a:t>どうする？</a:t>
            </a:r>
            <a:br>
              <a:rPr lang="en-US" altLang="ja-JP" dirty="0"/>
            </a:b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ユニットを増やす</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命令スケジューリング（後述）</a:t>
            </a:r>
            <a:br>
              <a:rPr lang="en-US" altLang="ja-JP" b="1" dirty="0"/>
            </a:br>
            <a:endParaRPr lang="en-US" altLang="ja-JP" b="1" dirty="0"/>
          </a:p>
          <a:p>
            <a:pPr lvl="1"/>
            <a:r>
              <a:rPr lang="en-US" altLang="ja-JP" dirty="0"/>
              <a:t>3. </a:t>
            </a:r>
            <a:r>
              <a:rPr lang="ja-JP" altLang="en-US" dirty="0"/>
              <a:t>分岐をまたぐ場合 </a:t>
            </a:r>
            <a:br>
              <a:rPr lang="en-US" altLang="ja-JP" dirty="0"/>
            </a:br>
            <a:r>
              <a:rPr lang="ja-JP" altLang="en-US" dirty="0"/>
              <a:t>→ 上に比べればあまり影響がないので放置</a:t>
            </a:r>
            <a:endParaRPr lang="en-US" altLang="ja-JP" dirty="0"/>
          </a:p>
          <a:p>
            <a:pPr lvl="2"/>
            <a:r>
              <a:rPr lang="ja-JP" altLang="en-US" dirty="0"/>
              <a:t>分岐命令は</a:t>
            </a:r>
            <a:r>
              <a:rPr lang="en-US" altLang="ja-JP" dirty="0"/>
              <a:t>4</a:t>
            </a:r>
            <a:r>
              <a:rPr lang="ja-JP" altLang="en-US" dirty="0"/>
              <a:t>命令に１回ぐらいの出現なので，４並列ぐらいまでは顕在化しにくい</a:t>
            </a:r>
            <a:endParaRPr lang="en-US" altLang="ja-JP"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endParaRPr kumimoji="1" lang="ja-JP" altLang="en-US" dirty="0"/>
          </a:p>
        </p:txBody>
      </p:sp>
      <p:sp>
        <p:nvSpPr>
          <p:cNvPr id="3" name="テキスト プレースホルダー 2"/>
          <p:cNvSpPr>
            <a:spLocks noGrp="1"/>
          </p:cNvSpPr>
          <p:nvPr>
            <p:ph type="body" sz="quarter" idx="10"/>
          </p:nvPr>
        </p:nvSpPr>
        <p:spPr>
          <a:xfrm>
            <a:off x="251952" y="1088974"/>
            <a:ext cx="8532044" cy="5219751"/>
          </a:xfrm>
        </p:spPr>
        <p:txBody>
          <a:bodyPr/>
          <a:lstStyle/>
          <a:p>
            <a:r>
              <a:rPr kumimoji="1" lang="ja-JP" altLang="en-US" dirty="0"/>
              <a:t>広義の「スーパスカラ・プロセッサ」</a:t>
            </a:r>
            <a:endParaRPr kumimoji="1" lang="en-US" altLang="ja-JP" dirty="0"/>
          </a:p>
          <a:p>
            <a:pPr lvl="1"/>
            <a:r>
              <a:rPr kumimoji="1" lang="ja-JP" altLang="en-US" dirty="0"/>
              <a:t>パイプラインや演算器を複数備え，複数命令を同時実行できるもの</a:t>
            </a:r>
            <a:endParaRPr kumimoji="1" lang="en-US" altLang="ja-JP" dirty="0"/>
          </a:p>
          <a:p>
            <a:r>
              <a:rPr kumimoji="1" lang="ja-JP" altLang="en-US" dirty="0"/>
              <a:t>単に「スーパスカラ・プロセッサ」と書いた場合，</a:t>
            </a:r>
            <a:br>
              <a:rPr kumimoji="1" lang="en-US" altLang="ja-JP" dirty="0"/>
            </a:br>
            <a:r>
              <a:rPr kumimoji="1" lang="ja-JP" altLang="en-US" dirty="0"/>
              <a:t>後述する「</a:t>
            </a:r>
            <a:r>
              <a:rPr lang="en-US" altLang="ja-JP" dirty="0"/>
              <a:t>out-of-order </a:t>
            </a:r>
            <a:r>
              <a:rPr lang="ja-JP" altLang="en-US" dirty="0"/>
              <a:t>実行を行うスーパスカラ・プロセッサ」の意味でも使われることがある</a:t>
            </a:r>
            <a:endParaRPr kumimoji="1" lang="ja-JP" altLang="en-US" dirty="0"/>
          </a:p>
        </p:txBody>
      </p:sp>
    </p:spTree>
    <p:extLst>
      <p:ext uri="{BB962C8B-B14F-4D97-AF65-F5344CB8AC3E}">
        <p14:creationId xmlns:p14="http://schemas.microsoft.com/office/powerpoint/2010/main" val="2961924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機械学習を用いた予測器の設計というのは</a:t>
            </a:r>
            <a:r>
              <a:rPr kumimoji="1" lang="en-US" altLang="ja-JP" dirty="0"/>
              <a:t>, </a:t>
            </a:r>
            <a:r>
              <a:rPr kumimoji="1" lang="ja-JP" altLang="en-US" dirty="0"/>
              <a:t>分岐予測を分類問題として扱うということですか？</a:t>
            </a:r>
          </a:p>
          <a:p>
            <a:pPr lvl="1"/>
            <a:endParaRPr kumimoji="1" lang="en-US" altLang="ja-JP" dirty="0"/>
          </a:p>
          <a:p>
            <a:pPr lvl="1"/>
            <a:r>
              <a:rPr kumimoji="1" lang="ja-JP" altLang="en-US" dirty="0"/>
              <a:t>まず最初に思いつく方法はそれだけど，どうだろう？</a:t>
            </a:r>
          </a:p>
        </p:txBody>
      </p:sp>
    </p:spTree>
    <p:extLst>
      <p:ext uri="{BB962C8B-B14F-4D97-AF65-F5344CB8AC3E}">
        <p14:creationId xmlns:p14="http://schemas.microsoft.com/office/powerpoint/2010/main" val="4007305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r>
              <a:rPr kumimoji="1" lang="ja-JP" altLang="en-US" dirty="0"/>
              <a:t>命令のスケジューリング</a:t>
            </a:r>
            <a:endParaRPr kumimoji="1" lang="en-US" altLang="ja-JP" dirty="0"/>
          </a:p>
          <a:p>
            <a:pPr lvl="1"/>
            <a:r>
              <a:rPr kumimoji="1" lang="ja-JP" altLang="en-US" dirty="0"/>
              <a:t>プログラムの意味を変えずに，</a:t>
            </a:r>
            <a:r>
              <a:rPr kumimoji="1" lang="ja-JP" altLang="en-US" dirty="0">
                <a:solidFill>
                  <a:schemeClr val="accent5"/>
                </a:solidFill>
              </a:rPr>
              <a:t>命令の実行順を並び変える</a:t>
            </a:r>
            <a:r>
              <a:rPr kumimoji="1" lang="ja-JP" altLang="en-US" dirty="0"/>
              <a:t>こと</a:t>
            </a:r>
            <a:endParaRPr kumimoji="1" lang="en-US" altLang="ja-JP" dirty="0"/>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以降のスライドでは，スケジューリングの背景として命令間の依存関係を整理しておく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分岐予測による投機実行により，効果的に解決できる</a:t>
            </a:r>
            <a:endParaRPr kumimoji="1" lang="en-US" altLang="ja-JP" dirty="0"/>
          </a:p>
        </p:txBody>
      </p:sp>
      <p:grpSp>
        <p:nvGrpSpPr>
          <p:cNvPr id="4" name="グループ化 3">
            <a:extLst>
              <a:ext uri="{FF2B5EF4-FFF2-40B4-BE49-F238E27FC236}">
                <a16:creationId xmlns:a16="http://schemas.microsoft.com/office/drawing/2014/main" id="{37622E2E-78F3-5786-53BE-F6E4D7196CC2}"/>
              </a:ext>
            </a:extLst>
          </p:cNvPr>
          <p:cNvGrpSpPr/>
          <p:nvPr/>
        </p:nvGrpSpPr>
        <p:grpSpPr>
          <a:xfrm>
            <a:off x="2051972" y="5319021"/>
            <a:ext cx="1562400" cy="576064"/>
            <a:chOff x="971600" y="5445224"/>
            <a:chExt cx="7200800" cy="576064"/>
          </a:xfrm>
        </p:grpSpPr>
        <p:sp>
          <p:nvSpPr>
            <p:cNvPr id="5" name="平行四辺形 4">
              <a:extLst>
                <a:ext uri="{FF2B5EF4-FFF2-40B4-BE49-F238E27FC236}">
                  <a16:creationId xmlns:a16="http://schemas.microsoft.com/office/drawing/2014/main" id="{02EA311C-0F4E-945A-E497-C7F7C5F2BD1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2819E53A-6A5E-9992-623F-5C6B27EE2203}"/>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212B1212-EBA0-8450-2EB4-1CA0A991EC60}"/>
              </a:ext>
            </a:extLst>
          </p:cNvPr>
          <p:cNvGrpSpPr/>
          <p:nvPr/>
        </p:nvGrpSpPr>
        <p:grpSpPr>
          <a:xfrm>
            <a:off x="3492132" y="5319021"/>
            <a:ext cx="1562400" cy="576064"/>
            <a:chOff x="971600" y="5445224"/>
            <a:chExt cx="7200800" cy="576064"/>
          </a:xfrm>
        </p:grpSpPr>
        <p:sp>
          <p:nvSpPr>
            <p:cNvPr id="8" name="平行四辺形 7">
              <a:extLst>
                <a:ext uri="{FF2B5EF4-FFF2-40B4-BE49-F238E27FC236}">
                  <a16:creationId xmlns:a16="http://schemas.microsoft.com/office/drawing/2014/main" id="{B001BC8D-3F1D-EB4C-5523-410D8566EE0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89CD65AE-8EB0-7B74-DFB0-729237E8FA49}"/>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38DA4799-BAD8-00E0-7AD0-C5FC33CAD0B6}"/>
              </a:ext>
            </a:extLst>
          </p:cNvPr>
          <p:cNvGrpSpPr/>
          <p:nvPr/>
        </p:nvGrpSpPr>
        <p:grpSpPr>
          <a:xfrm>
            <a:off x="4932292" y="5319021"/>
            <a:ext cx="1562400" cy="576064"/>
            <a:chOff x="971600" y="5445224"/>
            <a:chExt cx="7200800" cy="576064"/>
          </a:xfrm>
        </p:grpSpPr>
        <p:sp>
          <p:nvSpPr>
            <p:cNvPr id="11" name="平行四辺形 10">
              <a:extLst>
                <a:ext uri="{FF2B5EF4-FFF2-40B4-BE49-F238E27FC236}">
                  <a16:creationId xmlns:a16="http://schemas.microsoft.com/office/drawing/2014/main" id="{EA528BA3-C7AD-4932-2F4E-663BE1257AAF}"/>
                </a:ext>
              </a:extLst>
            </p:cNvPr>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a:extLst>
                <a:ext uri="{FF2B5EF4-FFF2-40B4-BE49-F238E27FC236}">
                  <a16:creationId xmlns:a16="http://schemas.microsoft.com/office/drawing/2014/main" id="{268C7662-5D15-8EC2-230D-99C0DFB2AA72}"/>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a:extLst>
              <a:ext uri="{FF2B5EF4-FFF2-40B4-BE49-F238E27FC236}">
                <a16:creationId xmlns:a16="http://schemas.microsoft.com/office/drawing/2014/main" id="{49C070B7-C9DD-A8A9-5436-CD69D1AF5544}"/>
              </a:ext>
            </a:extLst>
          </p:cNvPr>
          <p:cNvGrpSpPr/>
          <p:nvPr/>
        </p:nvGrpSpPr>
        <p:grpSpPr>
          <a:xfrm>
            <a:off x="6372452" y="5319021"/>
            <a:ext cx="1584176" cy="576064"/>
            <a:chOff x="971600" y="5445224"/>
            <a:chExt cx="7200800" cy="576064"/>
          </a:xfrm>
        </p:grpSpPr>
        <p:sp>
          <p:nvSpPr>
            <p:cNvPr id="14" name="平行四辺形 13">
              <a:extLst>
                <a:ext uri="{FF2B5EF4-FFF2-40B4-BE49-F238E27FC236}">
                  <a16:creationId xmlns:a16="http://schemas.microsoft.com/office/drawing/2014/main" id="{D3C78C3E-315E-648B-F825-C0DAB2C37371}"/>
                </a:ext>
              </a:extLst>
            </p:cNvPr>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5B19CE4D-31BA-19B0-B3D3-7D78AE31F92C}"/>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C05F1994-F34A-F6DF-CA0F-C98EC3D3C0AB}"/>
              </a:ext>
            </a:extLst>
          </p:cNvPr>
          <p:cNvSpPr/>
          <p:nvPr/>
        </p:nvSpPr>
        <p:spPr>
          <a:xfrm>
            <a:off x="2013811" y="445447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724E36D-CF39-9E22-C8F8-7F878FAD0CEF}"/>
              </a:ext>
            </a:extLst>
          </p:cNvPr>
          <p:cNvSpPr/>
          <p:nvPr/>
        </p:nvSpPr>
        <p:spPr>
          <a:xfrm>
            <a:off x="3453971" y="445447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0E16427-C377-B11A-5CEE-7AA4EE5BAA77}"/>
              </a:ext>
            </a:extLst>
          </p:cNvPr>
          <p:cNvSpPr/>
          <p:nvPr/>
        </p:nvSpPr>
        <p:spPr>
          <a:xfrm>
            <a:off x="4896018" y="4473062"/>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9236ADB4-F0E6-E815-4E2E-D8E9612AE500}"/>
              </a:ext>
            </a:extLst>
          </p:cNvPr>
          <p:cNvSpPr/>
          <p:nvPr/>
        </p:nvSpPr>
        <p:spPr>
          <a:xfrm>
            <a:off x="6336178" y="4473062"/>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a:extLst>
              <a:ext uri="{FF2B5EF4-FFF2-40B4-BE49-F238E27FC236}">
                <a16:creationId xmlns:a16="http://schemas.microsoft.com/office/drawing/2014/main" id="{BF9772F2-7E75-716F-980F-E37B1EDAD911}"/>
              </a:ext>
            </a:extLst>
          </p:cNvPr>
          <p:cNvCxnSpPr/>
          <p:nvPr/>
        </p:nvCxnSpPr>
        <p:spPr bwMode="auto">
          <a:xfrm>
            <a:off x="2051972" y="612903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89">
            <a:extLst>
              <a:ext uri="{FF2B5EF4-FFF2-40B4-BE49-F238E27FC236}">
                <a16:creationId xmlns:a16="http://schemas.microsoft.com/office/drawing/2014/main" id="{700091CB-F1E8-0872-D0D6-D09AABE23983}"/>
              </a:ext>
            </a:extLst>
          </p:cNvPr>
          <p:cNvSpPr/>
          <p:nvPr/>
        </p:nvSpPr>
        <p:spPr bwMode="auto">
          <a:xfrm>
            <a:off x="2501977" y="513901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2" name="正方形/長方形 21">
            <a:extLst>
              <a:ext uri="{FF2B5EF4-FFF2-40B4-BE49-F238E27FC236}">
                <a16:creationId xmlns:a16="http://schemas.microsoft.com/office/drawing/2014/main" id="{0B70B596-F07C-5C90-8CF2-60440500280D}"/>
              </a:ext>
            </a:extLst>
          </p:cNvPr>
          <p:cNvSpPr/>
          <p:nvPr/>
        </p:nvSpPr>
        <p:spPr bwMode="auto">
          <a:xfrm>
            <a:off x="701957" y="4599013"/>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23" name="正方形/長方形 22">
            <a:extLst>
              <a:ext uri="{FF2B5EF4-FFF2-40B4-BE49-F238E27FC236}">
                <a16:creationId xmlns:a16="http://schemas.microsoft.com/office/drawing/2014/main" id="{3C01A51F-C076-B81A-C506-23CA678AB62C}"/>
              </a:ext>
            </a:extLst>
          </p:cNvPr>
          <p:cNvSpPr/>
          <p:nvPr/>
        </p:nvSpPr>
        <p:spPr bwMode="auto">
          <a:xfrm>
            <a:off x="971960"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a:extLst>
              <a:ext uri="{FF2B5EF4-FFF2-40B4-BE49-F238E27FC236}">
                <a16:creationId xmlns:a16="http://schemas.microsoft.com/office/drawing/2014/main" id="{055C6D7A-B2C6-A618-8955-A24D0D32C214}"/>
              </a:ext>
            </a:extLst>
          </p:cNvPr>
          <p:cNvSpPr/>
          <p:nvPr/>
        </p:nvSpPr>
        <p:spPr bwMode="auto">
          <a:xfrm>
            <a:off x="2591978" y="3879005"/>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a:t>
            </a:r>
            <a:br>
              <a:rPr kumimoji="1" lang="en-US" altLang="ja-JP" dirty="0"/>
            </a:b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a:t>
            </a:r>
            <a:br>
              <a:rPr kumimoji="1" lang="en-US" altLang="ja-JP" dirty="0"/>
            </a:b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338999"/>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「←」の右辺にある入力部分だけをみると，順番を入れ替えても問題ない</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 </a:t>
            </a:r>
            <a:r>
              <a:rPr lang="en-US" altLang="ja-JP" dirty="0">
                <a:latin typeface="Consolas" panose="020B0609020204030204" pitchFamily="49" charset="0"/>
              </a:rPr>
              <a:t>x1 </a:t>
            </a:r>
            <a:r>
              <a:rPr lang="ja-JP" altLang="en-US" dirty="0">
                <a:latin typeface="Consolas" panose="020B0609020204030204" pitchFamily="49" charset="0"/>
              </a:rPr>
              <a:t>が</a:t>
            </a:r>
            <a:br>
              <a:rPr lang="en-US" altLang="ja-JP" dirty="0">
                <a:latin typeface="Consolas" panose="020B0609020204030204" pitchFamily="49" charset="0"/>
              </a:rPr>
            </a:br>
            <a:r>
              <a:rPr lang="ja-JP" altLang="en-US" dirty="0">
                <a:latin typeface="Consolas" panose="020B0609020204030204" pitchFamily="49" charset="0"/>
              </a:rPr>
              <a:t>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偽の依存は有限のレジスタを使い回すことによって発生する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たとえばレジスタがたくさんあれば，事前に取り除ける</a:t>
            </a:r>
            <a:endParaRPr lang="en-US" altLang="ja-JP" dirty="0"/>
          </a:p>
          <a:p>
            <a:pPr lvl="1"/>
            <a:r>
              <a:rPr lang="ja-JP" altLang="en-US" dirty="0">
                <a:latin typeface="Consolas" panose="020B0609020204030204" pitchFamily="49" charset="0"/>
              </a:rPr>
              <a:t>逆依存</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実際にはレジスタは無限に大きくできない</a:t>
            </a:r>
            <a:endParaRPr kumimoji="1" lang="en-US" altLang="ja-JP" dirty="0"/>
          </a:p>
          <a:p>
            <a:pPr lvl="1"/>
            <a:r>
              <a:rPr kumimoji="1" lang="ja-JP" altLang="en-US" dirty="0"/>
              <a:t>記憶回路の容量と速度はトレードオフがある</a:t>
            </a:r>
          </a:p>
        </p:txBody>
      </p:sp>
      <p:sp>
        <p:nvSpPr>
          <p:cNvPr id="4" name="右矢印 3"/>
          <p:cNvSpPr/>
          <p:nvPr/>
        </p:nvSpPr>
        <p:spPr bwMode="auto">
          <a:xfrm>
            <a:off x="3671990" y="2618991"/>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4059007"/>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B59B2-461F-4AFC-92EC-DA2DDE972BCB}"/>
              </a:ext>
            </a:extLst>
          </p:cNvPr>
          <p:cNvSpPr>
            <a:spLocks noGrp="1"/>
          </p:cNvSpPr>
          <p:nvPr>
            <p:ph type="title"/>
          </p:nvPr>
        </p:nvSpPr>
        <p:spPr/>
        <p:txBody>
          <a:bodyPr/>
          <a:lstStyle/>
          <a:p>
            <a:r>
              <a:rPr kumimoji="1" lang="ja-JP" altLang="en-US" dirty="0"/>
              <a:t>余談：値予測</a:t>
            </a:r>
          </a:p>
        </p:txBody>
      </p:sp>
      <p:sp>
        <p:nvSpPr>
          <p:cNvPr id="3" name="テキスト プレースホルダー 2">
            <a:extLst>
              <a:ext uri="{FF2B5EF4-FFF2-40B4-BE49-F238E27FC236}">
                <a16:creationId xmlns:a16="http://schemas.microsoft.com/office/drawing/2014/main" id="{A33BE864-3367-48E9-9BF7-3019D2DC8173}"/>
              </a:ext>
            </a:extLst>
          </p:cNvPr>
          <p:cNvSpPr>
            <a:spLocks noGrp="1"/>
          </p:cNvSpPr>
          <p:nvPr>
            <p:ph type="body" sz="quarter" idx="10"/>
          </p:nvPr>
        </p:nvSpPr>
        <p:spPr>
          <a:xfrm>
            <a:off x="611956" y="1448978"/>
            <a:ext cx="8280092" cy="3150036"/>
          </a:xfrm>
        </p:spPr>
        <p:txBody>
          <a:bodyPr/>
          <a:lstStyle/>
          <a:p>
            <a:r>
              <a:rPr lang="ja-JP" altLang="en-US" sz="1800" dirty="0"/>
              <a:t>真の依存を超えて実行を行う値予測（</a:t>
            </a:r>
            <a:r>
              <a:rPr lang="en-US" altLang="ja-JP" sz="1800" dirty="0"/>
              <a:t>value prediction</a:t>
            </a:r>
            <a:r>
              <a:rPr lang="ja-JP" altLang="en-US" sz="1800" dirty="0"/>
              <a:t>）という</a:t>
            </a:r>
            <a:br>
              <a:rPr lang="en-US" altLang="ja-JP" sz="1800" dirty="0"/>
            </a:br>
            <a:r>
              <a:rPr lang="ja-JP" altLang="en-US" sz="1800" dirty="0"/>
              <a:t>手法も研究されている</a:t>
            </a:r>
            <a:endParaRPr lang="en-US" altLang="ja-JP" sz="1800" dirty="0"/>
          </a:p>
          <a:p>
            <a:pPr lvl="1"/>
            <a:r>
              <a:rPr lang="ja-JP" altLang="en-US" sz="1800" dirty="0"/>
              <a:t>依存元命令の演算結果自体を予測して，実行を先に進める</a:t>
            </a:r>
            <a:endParaRPr lang="en-US" altLang="ja-JP" sz="1800" dirty="0"/>
          </a:p>
          <a:p>
            <a:pPr lvl="1"/>
            <a:r>
              <a:rPr lang="ja-JP" altLang="en-US" sz="1800" dirty="0">
                <a:solidFill>
                  <a:schemeClr val="accent5"/>
                </a:solidFill>
              </a:rPr>
              <a:t>（この講義では基本的には真の依存は超えられないものとして話をします</a:t>
            </a:r>
            <a:endParaRPr lang="en-US" altLang="ja-JP" sz="1800" dirty="0">
              <a:solidFill>
                <a:schemeClr val="accent5"/>
              </a:solidFill>
            </a:endParaRPr>
          </a:p>
          <a:p>
            <a:r>
              <a:rPr lang="ja-JP" altLang="en-US" sz="1800" dirty="0"/>
              <a:t>関数呼び出し時にメモリに退避させたレジスタの値を復帰させる場合などは結構精度高く予測できたりする</a:t>
            </a:r>
            <a:endParaRPr lang="en-US" altLang="ja-JP" sz="1800" dirty="0"/>
          </a:p>
          <a:p>
            <a:pPr lvl="1"/>
            <a:r>
              <a:rPr lang="ja-JP" altLang="en-US" sz="1800" dirty="0"/>
              <a:t>一時期下火だったが，また研究されだした</a:t>
            </a:r>
            <a:endParaRPr lang="en-US" altLang="ja-JP" sz="1800" dirty="0"/>
          </a:p>
          <a:p>
            <a:pPr lvl="1"/>
            <a:r>
              <a:rPr lang="ja-JP" altLang="en-US" sz="1800" dirty="0"/>
              <a:t>近い将来に実際に搭載されると思う</a:t>
            </a:r>
            <a:endParaRPr lang="en-US" altLang="ja-JP" sz="1800" dirty="0"/>
          </a:p>
          <a:p>
            <a:endParaRPr kumimoji="1" lang="ja-JP" altLang="en-US" sz="1800" dirty="0"/>
          </a:p>
        </p:txBody>
      </p:sp>
      <p:sp>
        <p:nvSpPr>
          <p:cNvPr id="4" name="テキスト プレースホルダー 2">
            <a:extLst>
              <a:ext uri="{FF2B5EF4-FFF2-40B4-BE49-F238E27FC236}">
                <a16:creationId xmlns:a16="http://schemas.microsoft.com/office/drawing/2014/main" id="{8F810D96-E852-466C-AA63-0D1E02607133}"/>
              </a:ext>
            </a:extLst>
          </p:cNvPr>
          <p:cNvSpPr txBox="1">
            <a:spLocks/>
          </p:cNvSpPr>
          <p:nvPr/>
        </p:nvSpPr>
        <p:spPr bwMode="auto">
          <a:xfrm>
            <a:off x="611956" y="4779015"/>
            <a:ext cx="8280092" cy="15297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latin typeface="Consolas" panose="020B0609020204030204" pitchFamily="49" charset="0"/>
              </a:rPr>
              <a:t>I2 </a:t>
            </a:r>
            <a:r>
              <a:rPr lang="ja-JP" altLang="en-US" sz="1800" kern="0" dirty="0">
                <a:latin typeface="Consolas" panose="020B0609020204030204" pitchFamily="49" charset="0"/>
              </a:rPr>
              <a:t>は値予測によって予測された </a:t>
            </a:r>
            <a:r>
              <a:rPr lang="en-US" altLang="ja-JP" sz="1800" kern="0" dirty="0">
                <a:latin typeface="Consolas" panose="020B0609020204030204" pitchFamily="49" charset="0"/>
              </a:rPr>
              <a:t>x1 </a:t>
            </a:r>
            <a:r>
              <a:rPr lang="ja-JP" altLang="en-US" sz="1800" kern="0" dirty="0">
                <a:latin typeface="Consolas" panose="020B0609020204030204" pitchFamily="49" charset="0"/>
              </a:rPr>
              <a:t>の値を使って </a:t>
            </a:r>
            <a:r>
              <a:rPr lang="en-US" altLang="ja-JP" sz="1800" kern="0" dirty="0">
                <a:latin typeface="Consolas" panose="020B0609020204030204" pitchFamily="49" charset="0"/>
              </a:rPr>
              <a:t>I1 </a:t>
            </a:r>
            <a:r>
              <a:rPr lang="ja-JP" altLang="en-US" sz="1800" kern="0" dirty="0">
                <a:latin typeface="Consolas" panose="020B0609020204030204" pitchFamily="49" charset="0"/>
              </a:rPr>
              <a:t>より先に</a:t>
            </a:r>
            <a:br>
              <a:rPr lang="en-US" altLang="ja-JP" sz="1800" kern="0" dirty="0">
                <a:latin typeface="Consolas" panose="020B0609020204030204" pitchFamily="49" charset="0"/>
              </a:rPr>
            </a:br>
            <a:r>
              <a:rPr lang="ja-JP" altLang="en-US" sz="1800" kern="0" dirty="0">
                <a:latin typeface="Consolas" panose="020B0609020204030204" pitchFamily="49" charset="0"/>
              </a:rPr>
              <a:t>実行</a:t>
            </a:r>
            <a:endParaRPr lang="en-US" altLang="ja-JP" sz="1800" kern="0" dirty="0"/>
          </a:p>
          <a:p>
            <a:pPr marL="360000" lvl="1" indent="0">
              <a:buFont typeface="メイリオ" panose="020B0604030504040204" pitchFamily="50" charset="-128"/>
              <a:buNone/>
            </a:pPr>
            <a:r>
              <a:rPr lang="en-US" altLang="ja-JP" kern="0" dirty="0">
                <a:latin typeface="Consolas" panose="020B0609020204030204" pitchFamily="49" charset="0"/>
              </a:rPr>
              <a:t>I1: add </a:t>
            </a:r>
            <a:r>
              <a:rPr lang="en-US" altLang="ja-JP" b="1" kern="0" dirty="0">
                <a:solidFill>
                  <a:schemeClr val="accent5"/>
                </a:solidFill>
                <a:latin typeface="Consolas" panose="020B0609020204030204" pitchFamily="49" charset="0"/>
              </a:rPr>
              <a:t>x1</a:t>
            </a:r>
            <a:r>
              <a:rPr lang="ja-JP" altLang="en-US" kern="0" dirty="0">
                <a:latin typeface="Consolas" panose="020B0609020204030204" pitchFamily="49" charset="0"/>
              </a:rPr>
              <a:t>←</a:t>
            </a:r>
            <a:r>
              <a:rPr lang="en-US" altLang="ja-JP" kern="0" dirty="0">
                <a:latin typeface="Consolas" panose="020B0609020204030204" pitchFamily="49" charset="0"/>
              </a:rPr>
              <a:t>x2+1 </a:t>
            </a:r>
            <a:br>
              <a:rPr lang="en-US" altLang="ja-JP" kern="0" dirty="0">
                <a:latin typeface="Consolas" panose="020B0609020204030204" pitchFamily="49" charset="0"/>
              </a:rPr>
            </a:br>
            <a:br>
              <a:rPr lang="en-US" altLang="ja-JP" kern="0" dirty="0">
                <a:latin typeface="Consolas" panose="020B0609020204030204" pitchFamily="49" charset="0"/>
              </a:rPr>
            </a:br>
            <a:r>
              <a:rPr lang="en-US" altLang="ja-JP" kern="0" dirty="0">
                <a:latin typeface="Consolas" panose="020B0609020204030204" pitchFamily="49" charset="0"/>
              </a:rPr>
              <a:t>I2: add x3</a:t>
            </a:r>
            <a:r>
              <a:rPr lang="ja-JP" altLang="en-US" kern="0" dirty="0">
                <a:latin typeface="Consolas" panose="020B0609020204030204" pitchFamily="49" charset="0"/>
              </a:rPr>
              <a:t>←</a:t>
            </a:r>
            <a:r>
              <a:rPr lang="en-US" altLang="ja-JP" b="1" kern="0" dirty="0">
                <a:solidFill>
                  <a:schemeClr val="accent5"/>
                </a:solidFill>
                <a:latin typeface="Consolas" panose="020B0609020204030204" pitchFamily="49" charset="0"/>
              </a:rPr>
              <a:t>x1</a:t>
            </a:r>
            <a:r>
              <a:rPr lang="en-US" altLang="ja-JP" kern="0" dirty="0">
                <a:latin typeface="Consolas" panose="020B0609020204030204" pitchFamily="49" charset="0"/>
              </a:rPr>
              <a:t>+1 </a:t>
            </a:r>
            <a:endParaRPr lang="ja-JP" altLang="en-US" kern="0" dirty="0"/>
          </a:p>
        </p:txBody>
      </p:sp>
      <p:cxnSp>
        <p:nvCxnSpPr>
          <p:cNvPr id="5" name="直線矢印コネクタ 4">
            <a:extLst>
              <a:ext uri="{FF2B5EF4-FFF2-40B4-BE49-F238E27FC236}">
                <a16:creationId xmlns:a16="http://schemas.microsoft.com/office/drawing/2014/main" id="{9C0F5406-D41F-4601-86E9-07DBA3D35B1C}"/>
              </a:ext>
            </a:extLst>
          </p:cNvPr>
          <p:cNvCxnSpPr>
            <a:cxnSpLocks/>
          </p:cNvCxnSpPr>
          <p:nvPr/>
        </p:nvCxnSpPr>
        <p:spPr bwMode="auto">
          <a:xfrm>
            <a:off x="2411976" y="5769026"/>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0908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一時期分岐無しプログラミングにハマっていましたが、苦労のわりに普通に分岐させた方が速かったり、そもそも苦労せずともコンパイラが最適化で分岐を無くしたりしてくれるので、やめました。</a:t>
            </a:r>
          </a:p>
          <a:p>
            <a:endParaRPr kumimoji="1" lang="en-US" altLang="ja-JP" dirty="0"/>
          </a:p>
          <a:p>
            <a:pPr lvl="1"/>
            <a:r>
              <a:rPr kumimoji="1" lang="ja-JP" altLang="en-US" dirty="0"/>
              <a:t>はまると超速くなる事もあるが，そう言うケースはまれかも</a:t>
            </a:r>
            <a:endParaRPr kumimoji="1" lang="en-US" altLang="ja-JP" dirty="0"/>
          </a:p>
          <a:p>
            <a:pPr lvl="1"/>
            <a:r>
              <a:rPr kumimoji="1" lang="ja-JP" altLang="en-US" dirty="0"/>
              <a:t>最近の </a:t>
            </a:r>
            <a:r>
              <a:rPr kumimoji="1" lang="en-US" altLang="ja-JP" dirty="0"/>
              <a:t>CPU </a:t>
            </a:r>
            <a:r>
              <a:rPr kumimoji="1" lang="ja-JP" altLang="en-US" dirty="0"/>
              <a:t>は実は内部で自動でやってくれる場合がある</a:t>
            </a:r>
          </a:p>
        </p:txBody>
      </p:sp>
    </p:spTree>
    <p:extLst>
      <p:ext uri="{BB962C8B-B14F-4D97-AF65-F5344CB8AC3E}">
        <p14:creationId xmlns:p14="http://schemas.microsoft.com/office/powerpoint/2010/main" val="579284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静的命令スケジューリング</a:t>
            </a:r>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a:t>静的命令スケジューリング</a:t>
            </a:r>
            <a:endParaRPr kumimoji="1" lang="en-US" altLang="ja-JP" dirty="0"/>
          </a:p>
          <a:p>
            <a:pPr lvl="1"/>
            <a:r>
              <a:rPr kumimoji="1" lang="ja-JP" altLang="en-US" dirty="0"/>
              <a:t>コンパイラにより，並列実行できるように命令を並びかえる方法</a:t>
            </a:r>
            <a:endParaRPr kumimoji="1" lang="en-US" altLang="ja-JP" dirty="0"/>
          </a:p>
          <a:p>
            <a:r>
              <a:rPr kumimoji="1" lang="ja-JP" altLang="en-US" dirty="0"/>
              <a:t>静的 </a:t>
            </a:r>
            <a:r>
              <a:rPr kumimoji="1" lang="en-US" altLang="ja-JP" dirty="0"/>
              <a:t>vs. </a:t>
            </a:r>
            <a:r>
              <a:rPr kumimoji="1" lang="ja-JP" altLang="en-US" dirty="0"/>
              <a:t>動的</a:t>
            </a:r>
            <a:endParaRPr kumimoji="1" lang="en-US" altLang="ja-JP" dirty="0"/>
          </a:p>
          <a:p>
            <a:pPr lvl="1"/>
            <a:r>
              <a:rPr kumimoji="1" lang="ja-JP" altLang="en-US" dirty="0"/>
              <a:t>静的：</a:t>
            </a:r>
            <a:endParaRPr kumimoji="1" lang="en-US" altLang="ja-JP" dirty="0"/>
          </a:p>
          <a:p>
            <a:pPr lvl="2"/>
            <a:r>
              <a:rPr kumimoji="1" lang="ja-JP" altLang="en-US" dirty="0"/>
              <a:t>事前に並び替えておくので，</a:t>
            </a:r>
            <a:r>
              <a:rPr kumimoji="1" lang="en-US" altLang="ja-JP" dirty="0"/>
              <a:t>CPU </a:t>
            </a:r>
            <a:r>
              <a:rPr kumimoji="1" lang="ja-JP" altLang="en-US" dirty="0"/>
              <a:t>からみると実行順は変化しない</a:t>
            </a:r>
            <a:endParaRPr kumimoji="1" lang="en-US" altLang="ja-JP" dirty="0"/>
          </a:p>
          <a:p>
            <a:pPr lvl="1"/>
            <a:r>
              <a:rPr kumimoji="1" lang="ja-JP" altLang="en-US" dirty="0"/>
              <a:t>動的：</a:t>
            </a:r>
            <a:endParaRPr kumimoji="1" lang="en-US" altLang="ja-JP" dirty="0"/>
          </a:p>
          <a:p>
            <a:pPr lvl="2"/>
            <a:r>
              <a:rPr kumimoji="1" lang="en-US" altLang="ja-JP" dirty="0"/>
              <a:t>CPU </a:t>
            </a:r>
            <a:r>
              <a:rPr kumimoji="1"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618991"/>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618992"/>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通常の命令相当の操作を複数まとめたものを１つの命令とする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endParaRPr lang="ja-JP" altLang="en-US" dirty="0"/>
          </a:p>
        </p:txBody>
      </p:sp>
      <p:sp>
        <p:nvSpPr>
          <p:cNvPr id="5" name="角丸四角形 4"/>
          <p:cNvSpPr/>
          <p:nvPr/>
        </p:nvSpPr>
        <p:spPr bwMode="auto">
          <a:xfrm>
            <a:off x="5742013" y="4419011"/>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スーパスカラでは依存があったら止める機構があった</a:t>
            </a:r>
            <a:endParaRPr kumimoji="1" lang="en-US" altLang="ja-JP" dirty="0"/>
          </a:p>
          <a:p>
            <a:pPr lvl="2"/>
            <a:r>
              <a:rPr lang="en-US" altLang="ja-JP" dirty="0"/>
              <a:t>VLIW </a:t>
            </a:r>
            <a:r>
              <a:rPr lang="ja-JP" altLang="en-US" dirty="0"/>
              <a:t>では仕様として命令内に依存は発生しないので，不要</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しかし，それで出来る並び替えは結構自由度が低い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br>
              <a:rPr kumimoji="1" lang="en-US" altLang="ja-JP" dirty="0"/>
            </a:br>
            <a:r>
              <a:rPr kumimoji="1" lang="ja-JP" altLang="en-US" dirty="0"/>
              <a:t>（不可能とはいっていない）</a:t>
            </a:r>
            <a:endParaRPr kumimoji="1" lang="en-US" altLang="ja-JP" dirty="0"/>
          </a:p>
          <a:p>
            <a:pPr lvl="1"/>
            <a:r>
              <a:rPr lang="en-US" altLang="ja-JP" dirty="0"/>
              <a:t>3 </a:t>
            </a:r>
            <a:r>
              <a:rPr lang="ja-JP" altLang="en-US" dirty="0"/>
              <a:t>行目のメモリ・アクセスを </a:t>
            </a:r>
            <a:r>
              <a:rPr lang="en-US" altLang="ja-JP" dirty="0"/>
              <a:t>1 </a:t>
            </a:r>
            <a:r>
              <a:rPr lang="ja-JP" altLang="en-US" dirty="0"/>
              <a:t>行目の位置まで引き上げることは</a:t>
            </a:r>
            <a:br>
              <a:rPr lang="en-US" altLang="ja-JP" dirty="0"/>
            </a:br>
            <a:r>
              <a:rPr lang="ja-JP" altLang="en-US" dirty="0"/>
              <a:t>困難</a:t>
            </a:r>
            <a:endParaRPr lang="en-US" altLang="ja-JP" dirty="0"/>
          </a:p>
          <a:p>
            <a:pPr lvl="1"/>
            <a:r>
              <a:rPr lang="ja-JP" altLang="en-US" dirty="0"/>
              <a:t>うかつにやると例外が起きて落ちる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i</a:t>
            </a:r>
            <a:r>
              <a:rPr lang="en-US" altLang="ja-JP" dirty="0">
                <a:latin typeface="Consolas" panose="020B0609020204030204" pitchFamily="49" charset="0"/>
              </a:rPr>
              <a:t>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例２：ポインタ参照の順番を入れ替えるのは難しい</a:t>
            </a:r>
            <a:br>
              <a:rPr kumimoji="1" lang="en-US" altLang="ja-JP" dirty="0"/>
            </a:br>
            <a:r>
              <a:rPr kumimoji="1" lang="ja-JP" altLang="en-US" dirty="0"/>
              <a:t>（不可能とはいっていない）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(STRUCT* s, int* a){</a:t>
            </a:r>
            <a:br>
              <a:rPr lang="en-US" altLang="ja-JP" dirty="0">
                <a:latin typeface="Consolas" panose="020B0609020204030204" pitchFamily="49" charset="0"/>
              </a:rPr>
            </a:br>
            <a:r>
              <a:rPr lang="en-US" altLang="ja-JP" dirty="0">
                <a:latin typeface="Consolas" panose="020B0609020204030204" pitchFamily="49" charset="0"/>
              </a:rPr>
              <a:t>2:     s-&gt;a = 1;</a:t>
            </a:r>
            <a:br>
              <a:rPr lang="en-US" altLang="ja-JP" dirty="0"/>
            </a:br>
            <a:r>
              <a:rPr lang="en-US" altLang="ja-JP" dirty="0"/>
              <a:t>3</a:t>
            </a:r>
            <a:r>
              <a:rPr lang="en-US" altLang="ja-JP" dirty="0">
                <a:latin typeface="Consolas" panose="020B0609020204030204" pitchFamily="49" charset="0"/>
              </a:rPr>
              <a:t>:     int b = *a;  </a:t>
            </a:r>
            <a:r>
              <a:rPr lang="en-US" altLang="ja-JP" dirty="0">
                <a:solidFill>
                  <a:schemeClr val="accent5"/>
                </a:solidFill>
                <a:latin typeface="Consolas" panose="020B0609020204030204" pitchFamily="49" charset="0"/>
              </a:rPr>
              <a:t>// 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s-&gt;a </a:t>
            </a:r>
            <a:r>
              <a:rPr lang="ja-JP" altLang="en-US" dirty="0">
                <a:solidFill>
                  <a:schemeClr val="accent5"/>
                </a:solidFill>
                <a:latin typeface="Consolas" panose="020B0609020204030204" pitchFamily="49" charset="0"/>
              </a:rPr>
              <a:t>を指してる可能性がある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71950" y="1088974"/>
            <a:ext cx="9000100"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間にグローバル変数へのアクセスが入ると，一回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pPr lvl="1"/>
            <a:r>
              <a:rPr lang="ja-JP" altLang="en-US" dirty="0">
                <a:latin typeface="Consolas" panose="020B0609020204030204" pitchFamily="49" charset="0"/>
              </a:rPr>
              <a:t>オブジェクトへのメンバへのアクセスでも同じことがおきる</a:t>
            </a:r>
            <a:endParaRPr lang="en-US" altLang="ja-JP" dirty="0">
              <a:latin typeface="Consolas" panose="020B0609020204030204" pitchFamily="49" charset="0"/>
            </a:endParaRPr>
          </a:p>
          <a:p>
            <a:pPr lvl="1"/>
            <a:r>
              <a:rPr lang="ja-JP" altLang="en-US" dirty="0">
                <a:latin typeface="Consolas" panose="020B0609020204030204" pitchFamily="49" charset="0"/>
              </a:rPr>
              <a:t>ローカル変数に１回コピーしてからアクセスしたほうが速い</a:t>
            </a:r>
            <a:endParaRPr lang="en-US" altLang="ja-JP" dirty="0">
              <a:latin typeface="Consolas" panose="020B0609020204030204" pitchFamily="49" charset="0"/>
            </a:endParaRPr>
          </a:p>
          <a:p>
            <a:r>
              <a:rPr lang="en-US" altLang="ja-JP" dirty="0">
                <a:latin typeface="Consolas" panose="020B0609020204030204" pitchFamily="49" charset="0"/>
              </a:rPr>
              <a:t>int g = 0;</a:t>
            </a:r>
            <a:br>
              <a:rPr lang="en-US" altLang="ja-JP" dirty="0">
                <a:latin typeface="Consolas" panose="020B0609020204030204" pitchFamily="49" charset="0"/>
              </a:rPr>
            </a:br>
            <a:r>
              <a:rPr lang="en-US" altLang="ja-JP" dirty="0" err="1">
                <a:latin typeface="Consolas" panose="020B0609020204030204" pitchFamily="49" charset="0"/>
              </a:rPr>
              <a:t>func</a:t>
            </a:r>
            <a:r>
              <a:rPr lang="en-US" altLang="ja-JP" dirty="0">
                <a:latin typeface="Consolas" panose="020B0609020204030204" pitchFamily="49" charset="0"/>
              </a:rPr>
              <a:t>(int* </a:t>
            </a:r>
            <a:r>
              <a:rPr lang="en-US" altLang="ja-JP" dirty="0" err="1">
                <a:latin typeface="Consolas" panose="020B0609020204030204" pitchFamily="49" charset="0"/>
              </a:rPr>
              <a:t>ptr</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+ 2; // </a:t>
            </a:r>
            <a:r>
              <a:rPr lang="ja-JP" altLang="en-US" dirty="0">
                <a:latin typeface="Consolas" panose="020B0609020204030204" pitchFamily="49" charset="0"/>
              </a:rPr>
              <a:t>最適化されて上のロード結果を使用</a:t>
            </a:r>
            <a:br>
              <a:rPr lang="en-US" altLang="ja-JP" dirty="0">
                <a:latin typeface="Consolas" panose="020B0609020204030204" pitchFamily="49" charset="0"/>
              </a:rPr>
            </a:br>
            <a:r>
              <a:rPr lang="en-US" altLang="ja-JP" dirty="0">
                <a:latin typeface="Consolas" panose="020B0609020204030204" pitchFamily="49" charset="0"/>
              </a:rPr>
              <a:t>    g = 1; </a:t>
            </a:r>
            <a:r>
              <a:rPr lang="en-US" altLang="ja-JP" dirty="0">
                <a:solidFill>
                  <a:schemeClr val="accent5"/>
                </a:solidFill>
                <a:latin typeface="Consolas" panose="020B0609020204030204" pitchFamily="49" charset="0"/>
              </a:rPr>
              <a:t>//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g </a:t>
            </a:r>
            <a:r>
              <a:rPr lang="ja-JP" altLang="en-US" dirty="0">
                <a:solidFill>
                  <a:schemeClr val="accent5"/>
                </a:solidFill>
                <a:latin typeface="Consolas" panose="020B0609020204030204" pitchFamily="49" charset="0"/>
              </a:rPr>
              <a:t>を指している可能性がある</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3ABD4F-2B20-18DA-1B20-E3F8BB0195B0}"/>
              </a:ext>
            </a:extLst>
          </p:cNvPr>
          <p:cNvSpPr>
            <a:spLocks noGrp="1"/>
          </p:cNvSpPr>
          <p:nvPr>
            <p:ph type="title"/>
          </p:nvPr>
        </p:nvSpPr>
        <p:spPr/>
        <p:txBody>
          <a:bodyPr/>
          <a:lstStyle/>
          <a:p>
            <a:r>
              <a:rPr lang="ja-JP" altLang="en-US" sz="2000" dirty="0"/>
              <a:t>短距離ジャンプを行う分岐命令の条件付き命令への変換</a:t>
            </a:r>
            <a:br>
              <a:rPr lang="en-US" altLang="ja-JP" sz="2000" dirty="0"/>
            </a:br>
            <a:r>
              <a:rPr lang="en-US" altLang="ja-JP" sz="2000" dirty="0"/>
              <a:t>IBM POWER8 processor core microarchitecture </a:t>
            </a:r>
            <a:r>
              <a:rPr lang="ja-JP" altLang="en-US" sz="2000" dirty="0"/>
              <a:t>より</a:t>
            </a:r>
            <a:endParaRPr kumimoji="1" lang="ja-JP" altLang="en-US" sz="2000" dirty="0"/>
          </a:p>
        </p:txBody>
      </p:sp>
      <p:sp>
        <p:nvSpPr>
          <p:cNvPr id="3" name="テキスト プレースホルダー 2">
            <a:extLst>
              <a:ext uri="{FF2B5EF4-FFF2-40B4-BE49-F238E27FC236}">
                <a16:creationId xmlns:a16="http://schemas.microsoft.com/office/drawing/2014/main" id="{DE75C67F-5461-F255-E240-CFC0A6CD9813}"/>
              </a:ext>
            </a:extLst>
          </p:cNvPr>
          <p:cNvSpPr>
            <a:spLocks noGrp="1"/>
          </p:cNvSpPr>
          <p:nvPr>
            <p:ph type="body" sz="quarter" idx="10"/>
          </p:nvPr>
        </p:nvSpPr>
        <p:spPr>
          <a:xfrm>
            <a:off x="611956" y="5229020"/>
            <a:ext cx="8280092" cy="1079705"/>
          </a:xfrm>
        </p:spPr>
        <p:txBody>
          <a:bodyPr/>
          <a:lstStyle/>
          <a:p>
            <a:endParaRPr kumimoji="1" lang="ja-JP" altLang="en-US" dirty="0"/>
          </a:p>
        </p:txBody>
      </p:sp>
      <p:pic>
        <p:nvPicPr>
          <p:cNvPr id="5" name="図 4">
            <a:extLst>
              <a:ext uri="{FF2B5EF4-FFF2-40B4-BE49-F238E27FC236}">
                <a16:creationId xmlns:a16="http://schemas.microsoft.com/office/drawing/2014/main" id="{4E29E818-3B2D-91D3-E73E-A12A9B24645C}"/>
              </a:ext>
            </a:extLst>
          </p:cNvPr>
          <p:cNvPicPr>
            <a:picLocks noChangeAspect="1"/>
          </p:cNvPicPr>
          <p:nvPr/>
        </p:nvPicPr>
        <p:blipFill>
          <a:blip r:embed="rId2"/>
          <a:stretch>
            <a:fillRect/>
          </a:stretch>
        </p:blipFill>
        <p:spPr>
          <a:xfrm>
            <a:off x="0" y="1784379"/>
            <a:ext cx="9144000" cy="3289242"/>
          </a:xfrm>
          <a:prstGeom prst="rect">
            <a:avLst/>
          </a:prstGeom>
        </p:spPr>
      </p:pic>
    </p:spTree>
    <p:extLst>
      <p:ext uri="{BB962C8B-B14F-4D97-AF65-F5344CB8AC3E}">
        <p14:creationId xmlns:p14="http://schemas.microsoft.com/office/powerpoint/2010/main" val="3326287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t>= </a:t>
            </a:r>
            <a:r>
              <a:rPr lang="ja-JP" altLang="en-US" dirty="0"/>
              <a:t>その仮定をくずれるとまずい</a:t>
            </a:r>
            <a:endParaRPr lang="en-US" altLang="ja-JP" dirty="0"/>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dirty="0"/>
              <a:t>M </a:t>
            </a:r>
            <a:r>
              <a:rPr lang="ja-JP" altLang="en-US" dirty="0"/>
              <a:t>サイクル後に結果が使用できる」前提でパイプラインが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329672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4083111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3235531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a:t>そもそも実行時にレイテンシが動的に変化する場合は対応困難</a:t>
            </a:r>
            <a:endParaRPr kumimoji="1" lang="en-US" altLang="ja-JP" dirty="0"/>
          </a:p>
          <a:p>
            <a:pPr lvl="1"/>
            <a:r>
              <a:rPr kumimoji="1" lang="ja-JP" altLang="en-US" dirty="0"/>
              <a:t>キャッシュのヒットとミスが場合によってかわるようなロード</a:t>
            </a:r>
            <a:endParaRPr kumimoji="1" lang="en-US" altLang="ja-JP" dirty="0"/>
          </a:p>
          <a:p>
            <a:r>
              <a:rPr kumimoji="1" lang="ja-JP" altLang="en-US" dirty="0"/>
              <a:t>コンパイラではあらかじめヒットかミスを仮定してスケジュール</a:t>
            </a:r>
            <a:endParaRPr kumimoji="1" lang="en-US" altLang="ja-JP" dirty="0"/>
          </a:p>
          <a:p>
            <a:pPr lvl="1"/>
            <a:r>
              <a:rPr kumimoji="1" lang="ja-JP" altLang="en-US" dirty="0"/>
              <a:t>プロファイラで事前に特性をとって，それに基づくことで</a:t>
            </a:r>
            <a:br>
              <a:rPr kumimoji="1" lang="en-US" altLang="ja-JP" dirty="0"/>
            </a:br>
            <a:r>
              <a:rPr kumimoji="1" lang="ja-JP" altLang="en-US"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301404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の例：</a:t>
            </a:r>
            <a:r>
              <a:rPr kumimoji="1" lang="en-US" altLang="ja-JP" dirty="0"/>
              <a:t>Intel Itanium</a:t>
            </a:r>
            <a:endParaRPr kumimoji="1" lang="ja-JP" altLang="en-US" dirty="0"/>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3192088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3376174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dirty="0"/>
              <a:t>当時 </a:t>
            </a:r>
            <a:r>
              <a:rPr kumimoji="1" lang="en-US" altLang="ja-JP" dirty="0"/>
              <a:t>32</a:t>
            </a:r>
            <a:r>
              <a:rPr lang="ja-JP" altLang="en-US" dirty="0"/>
              <a:t> ビットから </a:t>
            </a:r>
            <a:r>
              <a:rPr lang="en-US" altLang="ja-JP" dirty="0"/>
              <a:t>64 </a:t>
            </a:r>
            <a:r>
              <a:rPr lang="ja-JP" altLang="en-US" dirty="0"/>
              <a:t>ビットへの移行の要求が高まっていた</a:t>
            </a:r>
            <a:endParaRPr kumimoji="1" lang="en-US" altLang="ja-JP" dirty="0"/>
          </a:p>
          <a:p>
            <a:pPr lvl="1"/>
            <a:r>
              <a:rPr kumimoji="1" lang="ja-JP" altLang="en-US" dirty="0"/>
              <a:t>主にメモリ使用量を増やすため</a:t>
            </a:r>
            <a:endParaRPr kumimoji="1" lang="en-US" altLang="ja-JP" dirty="0"/>
          </a:p>
          <a:p>
            <a:pPr lvl="2"/>
            <a:r>
              <a:rPr kumimoji="1" lang="en-US" altLang="ja-JP" dirty="0"/>
              <a:t>32 </a:t>
            </a:r>
            <a:r>
              <a:rPr kumimoji="1" lang="ja-JP" altLang="en-US" dirty="0"/>
              <a:t>ビットのアドレスで表せるのは </a:t>
            </a:r>
            <a:r>
              <a:rPr kumimoji="1" lang="en-US" altLang="ja-JP" dirty="0"/>
              <a:t>4GB </a:t>
            </a:r>
            <a:r>
              <a:rPr kumimoji="1" lang="ja-JP" altLang="en-US" dirty="0"/>
              <a:t>まで</a:t>
            </a:r>
            <a:endParaRPr kumimoji="1" lang="en-US" altLang="ja-JP" dirty="0"/>
          </a:p>
          <a:p>
            <a:pPr lvl="1"/>
            <a:r>
              <a:rPr kumimoji="1" lang="en-US" altLang="ja-JP" dirty="0"/>
              <a:t>Itanium </a:t>
            </a:r>
            <a:r>
              <a:rPr kumimoji="1" lang="ja-JP" altLang="en-US" dirty="0"/>
              <a:t>はこのための </a:t>
            </a:r>
            <a:r>
              <a:rPr kumimoji="1" lang="en-US" altLang="ja-JP" dirty="0"/>
              <a:t>64 </a:t>
            </a:r>
            <a:r>
              <a:rPr kumimoji="1" lang="ja-JP" altLang="en-US" dirty="0"/>
              <a:t>ビット </a:t>
            </a:r>
            <a:r>
              <a:rPr kumimoji="1" lang="en-US" altLang="ja-JP" dirty="0"/>
              <a:t>CPU </a:t>
            </a:r>
            <a:r>
              <a:rPr kumimoji="1" lang="ja-JP" altLang="en-US" dirty="0"/>
              <a:t>でもあった</a:t>
            </a:r>
            <a:endParaRPr kumimoji="1" lang="en-US" altLang="ja-JP" dirty="0"/>
          </a:p>
          <a:p>
            <a:pPr marL="457200" indent="-457200">
              <a:buFont typeface="+mj-lt"/>
              <a:buAutoNum type="arabicPeriod"/>
            </a:pPr>
            <a:r>
              <a:rPr kumimoji="1" lang="ja-JP" altLang="en-US" dirty="0"/>
              <a:t>インテルは互換 </a:t>
            </a:r>
            <a:r>
              <a:rPr kumimoji="1" lang="en-US" altLang="ja-JP" dirty="0"/>
              <a:t>CPU </a:t>
            </a:r>
            <a:r>
              <a:rPr kumimoji="1" lang="ja-JP" altLang="en-US" dirty="0"/>
              <a:t>の製造開発を許したくなかった</a:t>
            </a:r>
            <a:endParaRPr kumimoji="1" lang="en-US" altLang="ja-JP" dirty="0"/>
          </a:p>
          <a:p>
            <a:pPr lvl="1"/>
            <a:r>
              <a:rPr lang="ja-JP" altLang="en-US" dirty="0"/>
              <a:t>しかし既に与えたライセンスは取り消せない</a:t>
            </a:r>
            <a:endParaRPr kumimoji="1" lang="en-US" altLang="ja-JP" dirty="0"/>
          </a:p>
          <a:p>
            <a:pPr lvl="1"/>
            <a:r>
              <a:rPr kumimoji="1" lang="en-US" altLang="ja-JP" dirty="0"/>
              <a:t>64 </a:t>
            </a:r>
            <a:r>
              <a:rPr kumimoji="1" lang="ja-JP" altLang="en-US" dirty="0"/>
              <a:t>ビット世代で内容を刷新して今度は独占を目指した</a:t>
            </a:r>
            <a:endParaRPr kumimoji="1" lang="en-US" altLang="ja-JP" dirty="0"/>
          </a:p>
          <a:p>
            <a:pPr marL="457200" indent="-457200">
              <a:buFont typeface="+mj-lt"/>
              <a:buAutoNum type="arabicPeriod"/>
            </a:pPr>
            <a:r>
              <a:rPr kumimoji="1" lang="en-US" altLang="ja-JP" dirty="0"/>
              <a:t>AMD </a:t>
            </a:r>
            <a:r>
              <a:rPr kumimoji="1" lang="ja-JP" altLang="en-US" dirty="0"/>
              <a:t>が独自に </a:t>
            </a:r>
            <a:r>
              <a:rPr kumimoji="1" lang="en-US" altLang="ja-JP" dirty="0"/>
              <a:t>x86-64 </a:t>
            </a:r>
            <a:r>
              <a:rPr kumimoji="1" lang="ja-JP" altLang="en-US" dirty="0"/>
              <a:t>を策定</a:t>
            </a:r>
            <a:endParaRPr kumimoji="1" lang="en-US" altLang="ja-JP" dirty="0"/>
          </a:p>
          <a:p>
            <a:pPr lvl="1"/>
            <a:r>
              <a:rPr lang="en-US" altLang="ja-JP" dirty="0"/>
              <a:t>Itanium </a:t>
            </a:r>
            <a:r>
              <a:rPr lang="ja-JP" altLang="en-US" dirty="0"/>
              <a:t>がさっぱり性能でないので，</a:t>
            </a:r>
            <a:r>
              <a:rPr lang="en-US" altLang="ja-JP" dirty="0"/>
              <a:t>MS </a:t>
            </a:r>
            <a:r>
              <a:rPr lang="ja-JP" altLang="en-US" dirty="0"/>
              <a:t>が見切りをつけて</a:t>
            </a:r>
            <a:br>
              <a:rPr lang="en-US" altLang="ja-JP" dirty="0"/>
            </a:br>
            <a:r>
              <a:rPr lang="en-US" altLang="ja-JP" dirty="0"/>
              <a:t>Windows </a:t>
            </a:r>
            <a:r>
              <a:rPr lang="ja-JP" altLang="en-US" dirty="0"/>
              <a:t>の </a:t>
            </a:r>
            <a:r>
              <a:rPr lang="en-US" altLang="ja-JP" dirty="0"/>
              <a:t>x86-64 </a:t>
            </a:r>
            <a:r>
              <a:rPr lang="ja-JP" altLang="en-US" dirty="0"/>
              <a:t>対応を開始</a:t>
            </a:r>
            <a:endParaRPr lang="en-US" altLang="ja-JP" dirty="0"/>
          </a:p>
          <a:p>
            <a:pPr marL="457200" indent="-457200">
              <a:buFont typeface="+mj-lt"/>
              <a:buAutoNum type="arabicPeriod"/>
            </a:pPr>
            <a:r>
              <a:rPr kumimoji="1" lang="ja-JP" altLang="en-US" dirty="0"/>
              <a:t>後追いでインテルも </a:t>
            </a:r>
            <a:r>
              <a:rPr kumimoji="1" lang="en-US" altLang="ja-JP" dirty="0"/>
              <a:t>x86-64 </a:t>
            </a:r>
            <a:r>
              <a:rPr kumimoji="1" lang="ja-JP" altLang="en-US" dirty="0"/>
              <a:t>の </a:t>
            </a:r>
            <a:r>
              <a:rPr kumimoji="1" lang="en-US" altLang="ja-JP" dirty="0"/>
              <a:t>CPU </a:t>
            </a:r>
            <a:r>
              <a:rPr kumimoji="1" lang="ja-JP" altLang="en-US" dirty="0"/>
              <a:t>を開発</a:t>
            </a:r>
            <a:endParaRPr kumimoji="1" lang="en-US" altLang="ja-JP" dirty="0"/>
          </a:p>
          <a:p>
            <a:pPr lvl="1"/>
            <a:r>
              <a:rPr lang="en-US" altLang="ja-JP" dirty="0"/>
              <a:t>I</a:t>
            </a:r>
            <a:r>
              <a:rPr kumimoji="1" lang="en-US" altLang="ja-JP" dirty="0"/>
              <a:t>tanium </a:t>
            </a:r>
            <a:r>
              <a:rPr kumimoji="1" lang="ja-JP" altLang="en-US" dirty="0"/>
              <a:t>は一応製造されているが， </a:t>
            </a:r>
            <a:r>
              <a:rPr kumimoji="1" lang="en-US" altLang="ja-JP" dirty="0"/>
              <a:t>2021 </a:t>
            </a:r>
            <a:r>
              <a:rPr kumimoji="1" lang="ja-JP" altLang="en-US" dirty="0"/>
              <a:t>年に最終出荷で終了</a:t>
            </a:r>
          </a:p>
        </p:txBody>
      </p:sp>
    </p:spTree>
    <p:extLst>
      <p:ext uri="{BB962C8B-B14F-4D97-AF65-F5344CB8AC3E}">
        <p14:creationId xmlns:p14="http://schemas.microsoft.com/office/powerpoint/2010/main" val="57813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は全くダメなのか？</a:t>
            </a:r>
          </a:p>
        </p:txBody>
      </p:sp>
      <p:sp>
        <p:nvSpPr>
          <p:cNvPr id="3" name="テキスト プレースホルダー 2"/>
          <p:cNvSpPr>
            <a:spLocks noGrp="1"/>
          </p:cNvSpPr>
          <p:nvPr>
            <p:ph type="body" sz="quarter" idx="10"/>
          </p:nvPr>
        </p:nvSpPr>
        <p:spPr/>
        <p:txBody>
          <a:bodyPr/>
          <a:lstStyle/>
          <a:p>
            <a:r>
              <a:rPr kumimoji="1" lang="ja-JP" altLang="en-US" dirty="0"/>
              <a:t>以下のような場面であれば有用</a:t>
            </a:r>
            <a:endParaRPr kumimoji="1" lang="en-US" altLang="ja-JP" dirty="0"/>
          </a:p>
          <a:p>
            <a:pPr lvl="1"/>
            <a:r>
              <a:rPr kumimoji="1" lang="ja-JP" altLang="en-US" dirty="0"/>
              <a:t>絶対性能よりも，ハードが小さいこと（電力）の要求が高い</a:t>
            </a:r>
            <a:endParaRPr kumimoji="1" lang="en-US" altLang="ja-JP" dirty="0"/>
          </a:p>
          <a:p>
            <a:pPr lvl="1"/>
            <a:r>
              <a:rPr kumimoji="1" lang="ja-JP" altLang="en-US" dirty="0"/>
              <a:t>動作させるソフトウェアが限られている</a:t>
            </a:r>
            <a:endParaRPr kumimoji="1" lang="en-US" altLang="ja-JP" dirty="0"/>
          </a:p>
          <a:p>
            <a:pPr lvl="2"/>
            <a:r>
              <a:rPr kumimoji="1" lang="ja-JP" altLang="en-US" dirty="0"/>
              <a:t>互換性が問題になりにくい</a:t>
            </a:r>
            <a:endParaRPr kumimoji="1" lang="en-US" altLang="ja-JP" dirty="0"/>
          </a:p>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課題となる少数のプログラムさえ速ければよい</a:t>
            </a:r>
            <a:endParaRPr kumimoji="1" lang="en-US" altLang="ja-JP" dirty="0"/>
          </a:p>
          <a:p>
            <a:pPr lvl="1"/>
            <a:r>
              <a:rPr kumimoji="1" lang="ja-JP" altLang="en-US" dirty="0"/>
              <a:t>人力静的スケジュールで最適化する</a:t>
            </a:r>
            <a:endParaRPr kumimoji="1" lang="en-US" altLang="ja-JP" dirty="0"/>
          </a:p>
          <a:p>
            <a:pPr lvl="2"/>
            <a:r>
              <a:rPr lang="ja-JP" altLang="en-US" dirty="0"/>
              <a:t>いろんな仮定をぶちやぶれる</a:t>
            </a:r>
            <a:endParaRPr kumimoji="1" lang="ja-JP" altLang="en-US" dirty="0"/>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89FB6-16BC-D2FD-DC3F-0E8C947F8D6F}"/>
              </a:ext>
            </a:extLst>
          </p:cNvPr>
          <p:cNvSpPr>
            <a:spLocks noGrp="1"/>
          </p:cNvSpPr>
          <p:nvPr>
            <p:ph type="title"/>
          </p:nvPr>
        </p:nvSpPr>
        <p:spPr/>
        <p:txBody>
          <a:bodyPr/>
          <a:lstStyle/>
          <a:p>
            <a:r>
              <a:rPr lang="ja-JP" altLang="en-US" sz="2000" dirty="0"/>
              <a:t>短距離ジャンプを行う分岐命令の条件付き命令への変換</a:t>
            </a:r>
            <a:br>
              <a:rPr lang="en-US" altLang="ja-JP" sz="2000" dirty="0"/>
            </a:br>
            <a:r>
              <a:rPr lang="en-US" altLang="ja-JP" sz="2000" dirty="0" err="1"/>
              <a:t>SonicBOOM</a:t>
            </a:r>
            <a:r>
              <a:rPr lang="en-US" altLang="ja-JP" sz="2000" dirty="0"/>
              <a:t>: The 3rd Generation Berkeley Out-of-Order Machine </a:t>
            </a:r>
            <a:r>
              <a:rPr lang="ja-JP" altLang="en-US" sz="2000" dirty="0"/>
              <a:t>より</a:t>
            </a:r>
            <a:endParaRPr kumimoji="1" lang="ja-JP" altLang="en-US" sz="2000" dirty="0"/>
          </a:p>
        </p:txBody>
      </p:sp>
      <p:sp>
        <p:nvSpPr>
          <p:cNvPr id="3" name="テキスト プレースホルダー 2">
            <a:extLst>
              <a:ext uri="{FF2B5EF4-FFF2-40B4-BE49-F238E27FC236}">
                <a16:creationId xmlns:a16="http://schemas.microsoft.com/office/drawing/2014/main" id="{7454FADD-1D3E-1CB8-7ABA-FCE98FDAED2B}"/>
              </a:ext>
            </a:extLst>
          </p:cNvPr>
          <p:cNvSpPr>
            <a:spLocks noGrp="1"/>
          </p:cNvSpPr>
          <p:nvPr>
            <p:ph type="body" sz="quarter" idx="10"/>
          </p:nvPr>
        </p:nvSpPr>
        <p:spPr/>
        <p:txBody>
          <a:bodyPr/>
          <a:lstStyle/>
          <a:p>
            <a:endParaRPr kumimoji="1" lang="ja-JP" altLang="en-US"/>
          </a:p>
        </p:txBody>
      </p:sp>
      <p:pic>
        <p:nvPicPr>
          <p:cNvPr id="5" name="図 4">
            <a:extLst>
              <a:ext uri="{FF2B5EF4-FFF2-40B4-BE49-F238E27FC236}">
                <a16:creationId xmlns:a16="http://schemas.microsoft.com/office/drawing/2014/main" id="{76ECAE4B-21E4-BDDB-15D2-41E3A6B39285}"/>
              </a:ext>
            </a:extLst>
          </p:cNvPr>
          <p:cNvPicPr>
            <a:picLocks noChangeAspect="1"/>
          </p:cNvPicPr>
          <p:nvPr/>
        </p:nvPicPr>
        <p:blipFill>
          <a:blip r:embed="rId2"/>
          <a:stretch>
            <a:fillRect/>
          </a:stretch>
        </p:blipFill>
        <p:spPr>
          <a:xfrm>
            <a:off x="611956" y="1898983"/>
            <a:ext cx="7902037" cy="3779021"/>
          </a:xfrm>
          <a:prstGeom prst="rect">
            <a:avLst/>
          </a:prstGeom>
        </p:spPr>
      </p:pic>
    </p:spTree>
    <p:extLst>
      <p:ext uri="{BB962C8B-B14F-4D97-AF65-F5344CB8AC3E}">
        <p14:creationId xmlns:p14="http://schemas.microsoft.com/office/powerpoint/2010/main" val="1462264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動的命令スケジューリング（のさわり）</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endParaRPr lang="en-US" altLang="ja-JP" dirty="0"/>
          </a:p>
          <a:p>
            <a:r>
              <a:rPr lang="ja-JP" altLang="en-US" dirty="0"/>
              <a:t>スカラ</a:t>
            </a:r>
            <a:r>
              <a:rPr lang="en-US" altLang="ja-JP" dirty="0"/>
              <a:t>/</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pPr lvl="1"/>
            <a:r>
              <a:rPr lang="ja-JP" altLang="en-US" dirty="0"/>
              <a:t>スカラで動的スケジューリングをやってもあまり意味がないから</a:t>
            </a:r>
            <a:endParaRPr lang="en-US" altLang="ja-JP" dirty="0"/>
          </a:p>
          <a:p>
            <a:r>
              <a:rPr lang="ja-JP" altLang="en-US" dirty="0"/>
              <a:t>現在主流の </a:t>
            </a:r>
            <a:r>
              <a:rPr lang="en-US" altLang="ja-JP" dirty="0"/>
              <a:t>CPU </a:t>
            </a:r>
            <a:r>
              <a:rPr lang="ja-JP" altLang="en-US" dirty="0"/>
              <a:t>は，基本的にみなこのタイプ</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t>実行可能なものから順にバックエンドに命令を送信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言葉の定義１</a:t>
            </a:r>
          </a:p>
        </p:txBody>
      </p:sp>
      <p:sp>
        <p:nvSpPr>
          <p:cNvPr id="3" name="テキスト プレースホルダー 2"/>
          <p:cNvSpPr>
            <a:spLocks noGrp="1"/>
          </p:cNvSpPr>
          <p:nvPr>
            <p:ph type="body" sz="quarter" idx="10"/>
          </p:nvPr>
        </p:nvSpPr>
        <p:spPr>
          <a:xfrm>
            <a:off x="71950" y="4779015"/>
            <a:ext cx="8910099" cy="899703"/>
          </a:xfrm>
        </p:spPr>
        <p:txBody>
          <a:bodyPr/>
          <a:lstStyle/>
          <a:p>
            <a:pPr lvl="1"/>
            <a:r>
              <a:rPr kumimoji="1" lang="ja-JP" altLang="en-US" dirty="0"/>
              <a:t>ディスパッチ：フロントエンドから発行キューに命令をいれること</a:t>
            </a:r>
            <a:endParaRPr kumimoji="1" lang="en-US" altLang="ja-JP" dirty="0"/>
          </a:p>
          <a:p>
            <a:pPr lvl="1"/>
            <a:r>
              <a:rPr kumimoji="1" lang="ja-JP" altLang="en-US" dirty="0"/>
              <a:t>発行（</a:t>
            </a:r>
            <a:r>
              <a:rPr lang="en-US" altLang="ja-JP" dirty="0"/>
              <a:t>issue</a:t>
            </a:r>
            <a:r>
              <a:rPr kumimoji="1" lang="ja-JP" altLang="en-US" dirty="0"/>
              <a:t>）：発行キューからバックエンドに命令を送ること</a:t>
            </a:r>
            <a:endParaRPr kumimoji="1" lang="en-US" altLang="ja-JP" dirty="0"/>
          </a:p>
          <a:p>
            <a:pPr lvl="1"/>
            <a:r>
              <a:rPr kumimoji="1" lang="ja-JP" altLang="en-US" dirty="0"/>
              <a:t>完了（</a:t>
            </a:r>
            <a:r>
              <a:rPr kumimoji="1" lang="en-US" altLang="ja-JP" dirty="0"/>
              <a:t>complete</a:t>
            </a:r>
            <a:r>
              <a:rPr kumimoji="1" lang="ja-JP" altLang="en-US" dirty="0"/>
              <a:t>）：バックエンドで命令の処理が終わること</a:t>
            </a:r>
            <a:endParaRPr kumimoji="1" lang="en-US" altLang="ja-JP" dirty="0"/>
          </a:p>
          <a:p>
            <a:pPr lvl="1"/>
            <a:endParaRPr lang="en-US" altLang="ja-JP" dirty="0"/>
          </a:p>
          <a:p>
            <a:pPr lvl="1"/>
            <a:r>
              <a:rPr kumimoji="1" lang="ja-JP" altLang="en-US" dirty="0"/>
              <a:t>微妙にこのあたりの用語は文献ごとに統一されていないので注意</a:t>
            </a:r>
            <a:endParaRPr kumimoji="1" lang="en-US" altLang="ja-JP" dirty="0"/>
          </a:p>
          <a:p>
            <a:pPr lvl="2"/>
            <a:r>
              <a:rPr kumimoji="1" lang="ja-JP" altLang="en-US" dirty="0"/>
              <a:t>インテルは昔からかたくなにディスパッチと発行を逆の意味で使う</a:t>
            </a:r>
          </a:p>
        </p:txBody>
      </p:sp>
      <p:grpSp>
        <p:nvGrpSpPr>
          <p:cNvPr id="4" name="グループ化 3"/>
          <p:cNvGrpSpPr/>
          <p:nvPr/>
        </p:nvGrpSpPr>
        <p:grpSpPr>
          <a:xfrm>
            <a:off x="971960" y="2636350"/>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636350"/>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636350"/>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636350"/>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77180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77180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79039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79039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681979" y="2276346"/>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23" name="正方形/長方形 22"/>
          <p:cNvSpPr/>
          <p:nvPr/>
        </p:nvSpPr>
        <p:spPr>
          <a:xfrm>
            <a:off x="2771980" y="1466337"/>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4" name="直線矢印コネクタ 23"/>
          <p:cNvCxnSpPr/>
          <p:nvPr/>
        </p:nvCxnSpPr>
        <p:spPr bwMode="auto">
          <a:xfrm flipH="1">
            <a:off x="971960" y="3356358"/>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5" name="角丸四角形吹き出し 24"/>
          <p:cNvSpPr/>
          <p:nvPr/>
        </p:nvSpPr>
        <p:spPr bwMode="auto">
          <a:xfrm>
            <a:off x="881959" y="3446359"/>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6" name="直線矢印コネクタ 25"/>
          <p:cNvCxnSpPr/>
          <p:nvPr/>
        </p:nvCxnSpPr>
        <p:spPr bwMode="auto">
          <a:xfrm flipH="1">
            <a:off x="3941993" y="3356358"/>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7" name="角丸四角形吹き出し 26"/>
          <p:cNvSpPr/>
          <p:nvPr/>
        </p:nvSpPr>
        <p:spPr bwMode="auto">
          <a:xfrm>
            <a:off x="5382009" y="3446359"/>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Tree>
    <p:extLst>
      <p:ext uri="{BB962C8B-B14F-4D97-AF65-F5344CB8AC3E}">
        <p14:creationId xmlns:p14="http://schemas.microsoft.com/office/powerpoint/2010/main" val="2570975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言葉の定義２</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dirty="0"/>
              <a:t>動的命令スケジューリング（のさわり）</a:t>
            </a:r>
            <a:endParaRPr lang="en-US" altLang="ja-JP" dirty="0"/>
          </a:p>
        </p:txBody>
      </p:sp>
    </p:spTree>
    <p:extLst>
      <p:ext uri="{BB962C8B-B14F-4D97-AF65-F5344CB8AC3E}">
        <p14:creationId xmlns:p14="http://schemas.microsoft.com/office/powerpoint/2010/main" val="2919039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パーセプトロン予測機の単純な構造でそれなりの予測をできることが意外でした。重みの学習が収束するにはどれほどの時間がかかるのでしょうか。</a:t>
            </a:r>
            <a:endParaRPr kumimoji="1" lang="en-US" altLang="ja-JP" dirty="0"/>
          </a:p>
          <a:p>
            <a:pPr lvl="1"/>
            <a:endParaRPr lang="en-US" altLang="ja-JP" dirty="0"/>
          </a:p>
          <a:p>
            <a:pPr lvl="1"/>
            <a:r>
              <a:rPr kumimoji="1" lang="ja-JP" altLang="en-US" dirty="0"/>
              <a:t>数回程度のアクセスで収束させないと使えない</a:t>
            </a:r>
          </a:p>
        </p:txBody>
      </p:sp>
    </p:spTree>
    <p:extLst>
      <p:ext uri="{BB962C8B-B14F-4D97-AF65-F5344CB8AC3E}">
        <p14:creationId xmlns:p14="http://schemas.microsoft.com/office/powerpoint/2010/main" val="2897756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60778</TotalTime>
  <Words>6873</Words>
  <Application>Microsoft Office PowerPoint</Application>
  <PresentationFormat>画面に合わせる (4:3)</PresentationFormat>
  <Paragraphs>1027</Paragraphs>
  <Slides>87</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87</vt:i4>
      </vt:variant>
    </vt:vector>
  </HeadingPairs>
  <TitlesOfParts>
    <vt:vector size="97" baseType="lpstr">
      <vt:lpstr>HG丸ｺﾞｼｯｸM-PRO</vt:lpstr>
      <vt:lpstr>MeiryoKe_PGothic</vt:lpstr>
      <vt:lpstr>ＭＳ Ｐゴシック</vt:lpstr>
      <vt:lpstr>メイリオ</vt:lpstr>
      <vt:lpstr>Arial Narrow</vt:lpstr>
      <vt:lpstr>Calibri</vt:lpstr>
      <vt:lpstr>Consolas</vt:lpstr>
      <vt:lpstr>Segoe UI</vt:lpstr>
      <vt:lpstr>Wingdings</vt:lpstr>
      <vt:lpstr>cerulean</vt:lpstr>
      <vt:lpstr>先進計算機構成論 08</vt:lpstr>
      <vt:lpstr>質問や感想への回答</vt:lpstr>
      <vt:lpstr>質問や感想への回答</vt:lpstr>
      <vt:lpstr>質問や感想への回答</vt:lpstr>
      <vt:lpstr>質問や感想への回答</vt:lpstr>
      <vt:lpstr>質問や感想への回答</vt:lpstr>
      <vt:lpstr>短距離ジャンプを行う分岐命令の条件付き命令への変換 IBM POWER8 processor core microarchitecture より</vt:lpstr>
      <vt:lpstr>短距離ジャンプを行う分岐命令の条件付き命令への変換 SonicBOOM: The 3rd Generation Berkeley Out-of-Order Machine より</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前回の内容</vt:lpstr>
      <vt:lpstr>今日の内容</vt:lpstr>
      <vt:lpstr>命令の並列実行</vt:lpstr>
      <vt:lpstr>スカラ・プロセッサ</vt:lpstr>
      <vt:lpstr>パイプライン化</vt:lpstr>
      <vt:lpstr>パイプライン化による性能向上の限界（復習）</vt:lpstr>
      <vt:lpstr>スーパスカラ・プロセッサ（Superscalar processor）</vt:lpstr>
      <vt:lpstr>単純なスーパスカラ・プロセッサの動作</vt:lpstr>
      <vt:lpstr>パイプラインの復習</vt:lpstr>
      <vt:lpstr>パイプライン化されたプロセッサのブロック図</vt:lpstr>
      <vt:lpstr>フェッチ</vt:lpstr>
      <vt:lpstr>デコード</vt:lpstr>
      <vt:lpstr>実行</vt:lpstr>
      <vt:lpstr>メモリアクセス</vt:lpstr>
      <vt:lpstr>書き戻し</vt:lpstr>
      <vt:lpstr>単純な 2-way スーパスカラ・プロセッサの例</vt:lpstr>
      <vt:lpstr>単純なスーパスカラによる性能向上</vt:lpstr>
      <vt:lpstr>スーパスカラによる並列実行の制約</vt:lpstr>
      <vt:lpstr>1. 同時にフェッチされた命令間に依存がある場合</vt:lpstr>
      <vt:lpstr>2. 構造ハザードが起きる場合</vt:lpstr>
      <vt:lpstr>3. 同時にフェッチされた命令内に分岐があり， 　他に飛ぶ場合</vt:lpstr>
      <vt:lpstr>メモリでは連続箇所（連続した命令）を 一気に読むのは一般に簡単</vt:lpstr>
      <vt:lpstr>任意の複数箇所を同時に読む =  マルチポート・メモリが必要に</vt:lpstr>
      <vt:lpstr>3. 同時にフェッチされた命令内に分岐があり， 　他に飛ぶ場合</vt:lpstr>
      <vt:lpstr>単純なスーパスカラによる並列実行のまとめ</vt:lpstr>
      <vt:lpstr>同時実行幅を増やしていっても，何かの制約ですぐ止まる</vt:lpstr>
      <vt:lpstr>余談：「スーパスカラ・プロセッサ」という言葉</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偽の依存２：出力依存 WAW（write after write）</vt:lpstr>
      <vt:lpstr>真の依存と偽の依存</vt:lpstr>
      <vt:lpstr>偽の依存の解消の例</vt:lpstr>
      <vt:lpstr>余談：値予測</vt:lpstr>
      <vt:lpstr>今日の内容</vt:lpstr>
      <vt:lpstr>静的命令スケジューリング</vt:lpstr>
      <vt:lpstr>単純なスーパスカラでの実行の例</vt:lpstr>
      <vt:lpstr>静的スケジューリングによる解決</vt:lpstr>
      <vt:lpstr>VLIW：Very Long Instruction Word</vt:lpstr>
      <vt:lpstr>VLIW の利点と問題点</vt:lpstr>
      <vt:lpstr>1. 性能がいまいち出ない</vt:lpstr>
      <vt:lpstr>静的スケジューリングが難しい例１</vt:lpstr>
      <vt:lpstr>静的スケジューリングが難しい例２</vt:lpstr>
      <vt:lpstr>余談：C 言語などでのポインタ経由アクセス</vt:lpstr>
      <vt:lpstr>互換性がとりにくい</vt:lpstr>
      <vt:lpstr>1. 並列実行幅が固定されている</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lpstr>VLIW は全くダメなのか？</vt:lpstr>
      <vt:lpstr>今日の内容</vt:lpstr>
      <vt:lpstr>動的命令スケジューリング</vt:lpstr>
      <vt:lpstr>動的命令スケジューリングを行う CPU の構造</vt:lpstr>
      <vt:lpstr>大ざっぱな動作</vt:lpstr>
      <vt:lpstr>言葉の定義１</vt:lpstr>
      <vt:lpstr>言葉の定義２</vt:lpstr>
      <vt:lpstr>今日の内容</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14478</cp:revision>
  <cp:lastPrinted>2014-12-10T13:40:48Z</cp:lastPrinted>
  <dcterms:created xsi:type="dcterms:W3CDTF">2014-11-17T10:53:59Z</dcterms:created>
  <dcterms:modified xsi:type="dcterms:W3CDTF">2022-06-20T05:49:33Z</dcterms:modified>
</cp:coreProperties>
</file>