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7"/>
  </p:notesMasterIdLst>
  <p:sldIdLst>
    <p:sldId id="256" r:id="rId2"/>
    <p:sldId id="257" r:id="rId3"/>
    <p:sldId id="264" r:id="rId4"/>
    <p:sldId id="265" r:id="rId5"/>
    <p:sldId id="261" r:id="rId6"/>
    <p:sldId id="274" r:id="rId7"/>
    <p:sldId id="260" r:id="rId8"/>
    <p:sldId id="259" r:id="rId9"/>
    <p:sldId id="269" r:id="rId10"/>
    <p:sldId id="277" r:id="rId11"/>
    <p:sldId id="272" r:id="rId12"/>
    <p:sldId id="278" r:id="rId13"/>
    <p:sldId id="270" r:id="rId14"/>
    <p:sldId id="273" r:id="rId15"/>
    <p:sldId id="276"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99"/>
    <a:srgbClr val="009999"/>
    <a:srgbClr val="FFFFFF"/>
    <a:srgbClr val="31869D"/>
    <a:srgbClr val="4444E8"/>
    <a:srgbClr val="4E4EF6"/>
    <a:srgbClr val="5555FF"/>
    <a:srgbClr val="4141FF"/>
    <a:srgbClr val="6666FF"/>
    <a:srgbClr val="2525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1397"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2022/4/11</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93557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8591109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62" r:id="rId7"/>
    <p:sldLayoutId id="2147483667" r:id="rId8"/>
    <p:sldLayoutId id="2147483668" r:id="rId9"/>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hioyadan/advanced-computer-organiz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c.watch.impress.co.jp/docs/column/kaigai/1282690.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microsoft.com/office/2007/relationships/hdphoto" Target="../media/hdphoto2.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先進計算機構成論</a:t>
            </a:r>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4120913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AF890-4203-4515-B43A-FF112214F355}"/>
              </a:ext>
            </a:extLst>
          </p:cNvPr>
          <p:cNvSpPr>
            <a:spLocks noGrp="1"/>
          </p:cNvSpPr>
          <p:nvPr>
            <p:ph type="title"/>
          </p:nvPr>
        </p:nvSpPr>
        <p:spPr/>
        <p:txBody>
          <a:bodyPr/>
          <a:lstStyle/>
          <a:p>
            <a:r>
              <a:rPr kumimoji="1" lang="ja-JP" altLang="en-US" dirty="0"/>
              <a:t>講義資料</a:t>
            </a:r>
          </a:p>
        </p:txBody>
      </p:sp>
      <p:sp>
        <p:nvSpPr>
          <p:cNvPr id="3" name="テキスト プレースホルダー 2">
            <a:extLst>
              <a:ext uri="{FF2B5EF4-FFF2-40B4-BE49-F238E27FC236}">
                <a16:creationId xmlns:a16="http://schemas.microsoft.com/office/drawing/2014/main" id="{9C8A0301-0323-46F3-A505-913FB8B15F71}"/>
              </a:ext>
            </a:extLst>
          </p:cNvPr>
          <p:cNvSpPr>
            <a:spLocks noGrp="1"/>
          </p:cNvSpPr>
          <p:nvPr>
            <p:ph type="body" sz="quarter" idx="10"/>
          </p:nvPr>
        </p:nvSpPr>
        <p:spPr/>
        <p:txBody>
          <a:bodyPr/>
          <a:lstStyle/>
          <a:p>
            <a:r>
              <a:rPr kumimoji="1" lang="ja-JP" altLang="en-US" dirty="0"/>
              <a:t>下記で公開しています</a:t>
            </a:r>
            <a:endParaRPr kumimoji="1" lang="en-US" altLang="ja-JP" dirty="0"/>
          </a:p>
          <a:p>
            <a:pPr lvl="1"/>
            <a:r>
              <a:rPr kumimoji="1" lang="en-US" altLang="ja-JP" dirty="0">
                <a:hlinkClick r:id="rId2"/>
              </a:rPr>
              <a:t>https://github.com/shioyadan/advanced-computer-organization</a:t>
            </a:r>
            <a:endParaRPr kumimoji="1" lang="en-US" altLang="ja-JP" dirty="0"/>
          </a:p>
          <a:p>
            <a:r>
              <a:rPr kumimoji="1" lang="ja-JP" altLang="en-US" dirty="0"/>
              <a:t>よくわからない部分等は，</a:t>
            </a:r>
            <a:r>
              <a:rPr kumimoji="1" lang="en-US" altLang="ja-JP" dirty="0"/>
              <a:t>issue </a:t>
            </a:r>
            <a:r>
              <a:rPr kumimoji="1" lang="ja-JP" altLang="en-US" dirty="0"/>
              <a:t>を投げてもらうのもありです</a:t>
            </a:r>
            <a:endParaRPr kumimoji="1" lang="en-US" altLang="ja-JP" dirty="0"/>
          </a:p>
          <a:p>
            <a:endParaRPr kumimoji="1" lang="ja-JP" altLang="en-US" dirty="0"/>
          </a:p>
        </p:txBody>
      </p:sp>
    </p:spTree>
    <p:extLst>
      <p:ext uri="{BB962C8B-B14F-4D97-AF65-F5344CB8AC3E}">
        <p14:creationId xmlns:p14="http://schemas.microsoft.com/office/powerpoint/2010/main" val="261981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話題は上から下までおよぶことがある</a:t>
            </a:r>
          </a:p>
        </p:txBody>
      </p:sp>
      <p:sp>
        <p:nvSpPr>
          <p:cNvPr id="8" name="角丸四角形 3">
            <a:extLst>
              <a:ext uri="{FF2B5EF4-FFF2-40B4-BE49-F238E27FC236}">
                <a16:creationId xmlns:a16="http://schemas.microsoft.com/office/drawing/2014/main" id="{FA488938-2682-4FD3-B8CA-B66CA1E146EA}"/>
              </a:ext>
            </a:extLst>
          </p:cNvPr>
          <p:cNvSpPr/>
          <p:nvPr/>
        </p:nvSpPr>
        <p:spPr bwMode="auto">
          <a:xfrm>
            <a:off x="1601967" y="2168987"/>
            <a:ext cx="6120392" cy="1170012"/>
          </a:xfrm>
          <a:prstGeom prst="roundRect">
            <a:avLst/>
          </a:prstGeom>
          <a:solidFill>
            <a:schemeClr val="accent1"/>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システム・ソフトウェア</a:t>
            </a:r>
            <a:endParaRPr kumimoji="1" lang="en-US" altLang="ja-JP" sz="1600" dirty="0">
              <a:solidFill>
                <a:schemeClr val="bg1"/>
              </a:solidFill>
            </a:endParaRPr>
          </a:p>
          <a:p>
            <a:pPr algn="ctr"/>
            <a:r>
              <a:rPr kumimoji="1" lang="en-US" altLang="ja-JP" sz="1600" dirty="0">
                <a:solidFill>
                  <a:schemeClr val="bg1"/>
                </a:solidFill>
              </a:rPr>
              <a:t>OS / </a:t>
            </a:r>
            <a:r>
              <a:rPr kumimoji="1" lang="ja-JP" altLang="en-US" sz="1600" dirty="0">
                <a:solidFill>
                  <a:schemeClr val="bg1"/>
                </a:solidFill>
              </a:rPr>
              <a:t>コンパイラ </a:t>
            </a:r>
            <a:r>
              <a:rPr kumimoji="1" lang="en-US" altLang="ja-JP" sz="1600" dirty="0">
                <a:solidFill>
                  <a:schemeClr val="bg1"/>
                </a:solidFill>
              </a:rPr>
              <a:t>/ </a:t>
            </a:r>
            <a:r>
              <a:rPr kumimoji="1" lang="ja-JP" altLang="en-US" sz="1600" dirty="0">
                <a:solidFill>
                  <a:schemeClr val="bg1"/>
                </a:solidFill>
              </a:rPr>
              <a:t>インタプリタ</a:t>
            </a:r>
          </a:p>
        </p:txBody>
      </p:sp>
      <p:sp>
        <p:nvSpPr>
          <p:cNvPr id="14" name="角丸四角形 4">
            <a:extLst>
              <a:ext uri="{FF2B5EF4-FFF2-40B4-BE49-F238E27FC236}">
                <a16:creationId xmlns:a16="http://schemas.microsoft.com/office/drawing/2014/main" id="{E2022B9A-3D00-416F-A24E-7D168ED7964B}"/>
              </a:ext>
            </a:extLst>
          </p:cNvPr>
          <p:cNvSpPr/>
          <p:nvPr/>
        </p:nvSpPr>
        <p:spPr bwMode="auto">
          <a:xfrm>
            <a:off x="1601967" y="3248998"/>
            <a:ext cx="6120392" cy="1170011"/>
          </a:xfrm>
          <a:prstGeom prst="roundRect">
            <a:avLst/>
          </a:prstGeom>
          <a:solidFill>
            <a:schemeClr val="accent5"/>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b="1" dirty="0">
                <a:solidFill>
                  <a:schemeClr val="bg1"/>
                </a:solidFill>
              </a:rPr>
              <a:t>ここ→ </a:t>
            </a:r>
            <a:r>
              <a:rPr lang="ja-JP" altLang="en-US" sz="2400" b="1" dirty="0">
                <a:solidFill>
                  <a:schemeClr val="bg1"/>
                </a:solidFill>
              </a:rPr>
              <a:t>コンピュータ</a:t>
            </a:r>
            <a:r>
              <a:rPr kumimoji="1" lang="ja-JP" altLang="en-US" sz="2400" b="1" dirty="0">
                <a:solidFill>
                  <a:schemeClr val="bg1"/>
                </a:solidFill>
              </a:rPr>
              <a:t>・アーキテクチャ</a:t>
            </a:r>
          </a:p>
        </p:txBody>
      </p:sp>
      <p:sp>
        <p:nvSpPr>
          <p:cNvPr id="15" name="角丸四角形 5">
            <a:extLst>
              <a:ext uri="{FF2B5EF4-FFF2-40B4-BE49-F238E27FC236}">
                <a16:creationId xmlns:a16="http://schemas.microsoft.com/office/drawing/2014/main" id="{E2BECCC0-2631-4FCE-BF2E-85671E892DCD}"/>
              </a:ext>
            </a:extLst>
          </p:cNvPr>
          <p:cNvSpPr/>
          <p:nvPr/>
        </p:nvSpPr>
        <p:spPr bwMode="auto">
          <a:xfrm>
            <a:off x="1601967" y="1088974"/>
            <a:ext cx="6120392" cy="1170013"/>
          </a:xfrm>
          <a:prstGeom prst="roundRect">
            <a:avLst/>
          </a:prstGeom>
          <a:solidFill>
            <a:schemeClr val="accent1"/>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en-US" altLang="ja-JP" sz="1600" dirty="0">
                <a:solidFill>
                  <a:schemeClr val="bg1"/>
                </a:solidFill>
              </a:rPr>
              <a:t>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16" name="角丸四角形 6">
            <a:extLst>
              <a:ext uri="{FF2B5EF4-FFF2-40B4-BE49-F238E27FC236}">
                <a16:creationId xmlns:a16="http://schemas.microsoft.com/office/drawing/2014/main" id="{BA1B70E4-FD58-4DBC-B73A-2AF978064DD4}"/>
              </a:ext>
            </a:extLst>
          </p:cNvPr>
          <p:cNvSpPr/>
          <p:nvPr/>
        </p:nvSpPr>
        <p:spPr bwMode="auto">
          <a:xfrm>
            <a:off x="1601967" y="4329010"/>
            <a:ext cx="6120392" cy="1080119"/>
          </a:xfrm>
          <a:prstGeom prst="roundRect">
            <a:avLst/>
          </a:prstGeom>
          <a:solidFill>
            <a:schemeClr val="accent4"/>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論理回路</a:t>
            </a:r>
          </a:p>
        </p:txBody>
      </p:sp>
      <p:sp>
        <p:nvSpPr>
          <p:cNvPr id="17" name="角丸四角形 7">
            <a:extLst>
              <a:ext uri="{FF2B5EF4-FFF2-40B4-BE49-F238E27FC236}">
                <a16:creationId xmlns:a16="http://schemas.microsoft.com/office/drawing/2014/main" id="{1B4CDCB3-6DDC-4087-A9E2-02E876D8ACC1}"/>
              </a:ext>
            </a:extLst>
          </p:cNvPr>
          <p:cNvSpPr/>
          <p:nvPr/>
        </p:nvSpPr>
        <p:spPr bwMode="auto">
          <a:xfrm>
            <a:off x="1601967" y="5319021"/>
            <a:ext cx="6120392" cy="1080013"/>
          </a:xfrm>
          <a:prstGeom prst="roundRect">
            <a:avLst/>
          </a:prstGeom>
          <a:solidFill>
            <a:schemeClr val="accent4"/>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デバイス</a:t>
            </a:r>
          </a:p>
        </p:txBody>
      </p:sp>
    </p:spTree>
    <p:extLst>
      <p:ext uri="{BB962C8B-B14F-4D97-AF65-F5344CB8AC3E}">
        <p14:creationId xmlns:p14="http://schemas.microsoft.com/office/powerpoint/2010/main" val="3660651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6B37F-2945-4E33-9E0A-04F00ED1F72B}"/>
              </a:ext>
            </a:extLst>
          </p:cNvPr>
          <p:cNvSpPr>
            <a:spLocks noGrp="1"/>
          </p:cNvSpPr>
          <p:nvPr>
            <p:ph type="title"/>
          </p:nvPr>
        </p:nvSpPr>
        <p:spPr/>
        <p:txBody>
          <a:bodyPr/>
          <a:lstStyle/>
          <a:p>
            <a:r>
              <a:rPr kumimoji="1" lang="ja-JP" altLang="en-US" dirty="0"/>
              <a:t>コンピュータや </a:t>
            </a:r>
            <a:r>
              <a:rPr kumimoji="1" lang="en-US" altLang="ja-JP" dirty="0"/>
              <a:t>CPU</a:t>
            </a:r>
            <a:r>
              <a:rPr kumimoji="1" lang="ja-JP" altLang="en-US" dirty="0"/>
              <a:t>，</a:t>
            </a:r>
            <a:r>
              <a:rPr kumimoji="1" lang="en-US" altLang="ja-JP" dirty="0"/>
              <a:t>GPU </a:t>
            </a:r>
            <a:r>
              <a:rPr kumimoji="1" lang="ja-JP" altLang="en-US" dirty="0"/>
              <a:t>等についての</a:t>
            </a:r>
            <a:br>
              <a:rPr kumimoji="1" lang="en-US" altLang="ja-JP" dirty="0"/>
            </a:br>
            <a:r>
              <a:rPr kumimoji="1" lang="ja-JP" altLang="en-US" dirty="0"/>
              <a:t>ニュースや解説記事など</a:t>
            </a:r>
          </a:p>
        </p:txBody>
      </p:sp>
      <p:sp>
        <p:nvSpPr>
          <p:cNvPr id="3" name="テキスト プレースホルダー 2">
            <a:extLst>
              <a:ext uri="{FF2B5EF4-FFF2-40B4-BE49-F238E27FC236}">
                <a16:creationId xmlns:a16="http://schemas.microsoft.com/office/drawing/2014/main" id="{14D5B29B-5B6D-4740-BC9A-6C771386DF5A}"/>
              </a:ext>
            </a:extLst>
          </p:cNvPr>
          <p:cNvSpPr>
            <a:spLocks noGrp="1"/>
          </p:cNvSpPr>
          <p:nvPr>
            <p:ph type="body" sz="quarter" idx="10"/>
          </p:nvPr>
        </p:nvSpPr>
        <p:spPr>
          <a:xfrm>
            <a:off x="4391998" y="1178975"/>
            <a:ext cx="4500050" cy="5129750"/>
          </a:xfrm>
        </p:spPr>
        <p:txBody>
          <a:bodyPr anchor="t"/>
          <a:lstStyle/>
          <a:p>
            <a:r>
              <a:rPr kumimoji="1" lang="ja-JP" altLang="en-US" sz="1800" dirty="0"/>
              <a:t>たとえば左に書いてあるようなことが，なんとなくわかるようになる</a:t>
            </a:r>
            <a:endParaRPr kumimoji="1" lang="en-US" altLang="ja-JP" sz="1800" dirty="0">
              <a:solidFill>
                <a:srgbClr val="0000FF"/>
              </a:solidFill>
              <a:hlinkClick r:id="rId2">
                <a:extLst>
                  <a:ext uri="{A12FA001-AC4F-418D-AE19-62706E023703}">
                    <ahyp:hlinkClr xmlns:ahyp="http://schemas.microsoft.com/office/drawing/2018/hyperlinkcolor" val="tx"/>
                  </a:ext>
                </a:extLst>
              </a:hlinkClick>
            </a:endParaRPr>
          </a:p>
          <a:p>
            <a:r>
              <a:rPr kumimoji="1" lang="en-US" altLang="ja-JP" sz="1800" dirty="0">
                <a:solidFill>
                  <a:schemeClr val="accent4"/>
                </a:solidFill>
                <a:hlinkClick r:id="rId2">
                  <a:extLst>
                    <a:ext uri="{A12FA001-AC4F-418D-AE19-62706E023703}">
                      <ahyp:hlinkClr xmlns:ahyp="http://schemas.microsoft.com/office/drawing/2018/hyperlinkcolor" val="tx"/>
                    </a:ext>
                  </a:extLst>
                </a:hlinkClick>
              </a:rPr>
              <a:t>https://pc.watch.impress.co.jp/docs/column/kaigai/1282690.html</a:t>
            </a:r>
            <a:r>
              <a:rPr kumimoji="1" lang="en-US" altLang="ja-JP" sz="1800" dirty="0"/>
              <a:t> </a:t>
            </a:r>
            <a:r>
              <a:rPr kumimoji="1" lang="ja-JP" altLang="en-US" sz="1800" dirty="0"/>
              <a:t>より</a:t>
            </a:r>
            <a:endParaRPr kumimoji="1" lang="en-US" altLang="ja-JP" sz="1800" dirty="0"/>
          </a:p>
          <a:p>
            <a:endParaRPr kumimoji="1" lang="ja-JP" altLang="en-US" sz="1800" dirty="0"/>
          </a:p>
        </p:txBody>
      </p:sp>
      <p:pic>
        <p:nvPicPr>
          <p:cNvPr id="5" name="図 4">
            <a:extLst>
              <a:ext uri="{FF2B5EF4-FFF2-40B4-BE49-F238E27FC236}">
                <a16:creationId xmlns:a16="http://schemas.microsoft.com/office/drawing/2014/main" id="{C2F81373-D8AC-44FA-B2FC-BFA30F604551}"/>
              </a:ext>
            </a:extLst>
          </p:cNvPr>
          <p:cNvPicPr>
            <a:picLocks noChangeAspect="1"/>
          </p:cNvPicPr>
          <p:nvPr/>
        </p:nvPicPr>
        <p:blipFill>
          <a:blip r:embed="rId3"/>
          <a:stretch>
            <a:fillRect/>
          </a:stretch>
        </p:blipFill>
        <p:spPr>
          <a:xfrm>
            <a:off x="315238" y="998973"/>
            <a:ext cx="4076759" cy="5797580"/>
          </a:xfrm>
          <a:prstGeom prst="rect">
            <a:avLst/>
          </a:prstGeom>
        </p:spPr>
      </p:pic>
    </p:spTree>
    <p:extLst>
      <p:ext uri="{BB962C8B-B14F-4D97-AF65-F5344CB8AC3E}">
        <p14:creationId xmlns:p14="http://schemas.microsoft.com/office/powerpoint/2010/main" val="3085847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他の講義との関係</a:t>
            </a:r>
          </a:p>
        </p:txBody>
      </p:sp>
      <p:sp>
        <p:nvSpPr>
          <p:cNvPr id="3" name="テキスト プレースホルダー 2"/>
          <p:cNvSpPr>
            <a:spLocks noGrp="1"/>
          </p:cNvSpPr>
          <p:nvPr>
            <p:ph type="body" sz="quarter" idx="10"/>
          </p:nvPr>
        </p:nvSpPr>
        <p:spPr/>
        <p:txBody>
          <a:bodyPr/>
          <a:lstStyle/>
          <a:p>
            <a:r>
              <a:rPr kumimoji="1" lang="ja-JP" altLang="en-US" dirty="0"/>
              <a:t>各地の学部：</a:t>
            </a:r>
            <a:endParaRPr kumimoji="1" lang="en-US" altLang="ja-JP" dirty="0"/>
          </a:p>
          <a:p>
            <a:pPr lvl="1"/>
            <a:r>
              <a:rPr kumimoji="1" lang="ja-JP" altLang="en-US" dirty="0"/>
              <a:t>論理回路，ディジタル回路</a:t>
            </a:r>
            <a:endParaRPr kumimoji="1" lang="en-US" altLang="ja-JP" dirty="0"/>
          </a:p>
          <a:p>
            <a:pPr lvl="1"/>
            <a:r>
              <a:rPr kumimoji="1" lang="ja-JP" altLang="en-US" dirty="0"/>
              <a:t>コンピュータ・アーキテクチャ，計算機アーキテクチャ</a:t>
            </a:r>
            <a:endParaRPr kumimoji="1" lang="en-US" altLang="ja-JP" dirty="0"/>
          </a:p>
          <a:p>
            <a:r>
              <a:rPr kumimoji="1" lang="ja-JP" altLang="en-US" dirty="0"/>
              <a:t>大学院：東大だと，下記の先生方が近い内容を扱っているはず</a:t>
            </a:r>
            <a:endParaRPr kumimoji="1" lang="en-US" altLang="ja-JP" dirty="0"/>
          </a:p>
          <a:p>
            <a:pPr lvl="1"/>
            <a:r>
              <a:rPr kumimoji="1" lang="ja-JP" altLang="en-US" dirty="0"/>
              <a:t>電子情報</a:t>
            </a:r>
            <a:r>
              <a:rPr lang="ja-JP" altLang="en-US" dirty="0"/>
              <a:t>学</a:t>
            </a:r>
            <a:r>
              <a:rPr kumimoji="1" lang="ja-JP" altLang="en-US" dirty="0"/>
              <a:t>（坂井先生，入江先生）</a:t>
            </a:r>
            <a:endParaRPr kumimoji="1" lang="en-US" altLang="ja-JP" dirty="0"/>
          </a:p>
          <a:p>
            <a:pPr lvl="1"/>
            <a:r>
              <a:rPr lang="ja-JP" altLang="en-US" dirty="0"/>
              <a:t>システム情報学（中村先生，高瀬先生）</a:t>
            </a:r>
            <a:endParaRPr kumimoji="1" lang="en-US" altLang="ja-JP" dirty="0"/>
          </a:p>
          <a:p>
            <a:pPr lvl="1"/>
            <a:r>
              <a:rPr lang="ja-JP" altLang="en-US" dirty="0"/>
              <a:t>コンピュータ科学（</a:t>
            </a:r>
            <a:r>
              <a:rPr lang="ja-JP" altLang="en-US" b="0" i="0" dirty="0">
                <a:solidFill>
                  <a:srgbClr val="1D1C1D"/>
                </a:solidFill>
                <a:effectLst/>
                <a:latin typeface="NotoSansJP"/>
              </a:rPr>
              <a:t>中田先生，</a:t>
            </a:r>
            <a:r>
              <a:rPr lang="ja-JP" altLang="en-US" dirty="0"/>
              <a:t>高前田先生）</a:t>
            </a:r>
            <a:endParaRPr lang="en-US" altLang="ja-JP" dirty="0"/>
          </a:p>
          <a:p>
            <a:pPr lvl="1"/>
            <a:endParaRPr kumimoji="1" lang="en-US" altLang="ja-JP" dirty="0"/>
          </a:p>
        </p:txBody>
      </p:sp>
    </p:spTree>
    <p:extLst>
      <p:ext uri="{BB962C8B-B14F-4D97-AF65-F5344CB8AC3E}">
        <p14:creationId xmlns:p14="http://schemas.microsoft.com/office/powerpoint/2010/main" val="3693932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成績</a:t>
            </a:r>
          </a:p>
        </p:txBody>
      </p:sp>
      <p:sp>
        <p:nvSpPr>
          <p:cNvPr id="3" name="テキスト プレースホルダー 2"/>
          <p:cNvSpPr>
            <a:spLocks noGrp="1"/>
          </p:cNvSpPr>
          <p:nvPr>
            <p:ph type="body" sz="quarter" idx="10"/>
          </p:nvPr>
        </p:nvSpPr>
        <p:spPr/>
        <p:txBody>
          <a:bodyPr/>
          <a:lstStyle/>
          <a:p>
            <a:r>
              <a:rPr kumimoji="1" lang="ja-JP" altLang="en-US" dirty="0"/>
              <a:t>出席とレポート･･･ で主につけようと思います</a:t>
            </a:r>
            <a:endParaRPr kumimoji="1" lang="en-US" altLang="ja-JP" dirty="0"/>
          </a:p>
          <a:p>
            <a:r>
              <a:rPr kumimoji="1" lang="ja-JP" altLang="en-US" dirty="0"/>
              <a:t>今年はレポートとの選択で課題も出そうと考えています</a:t>
            </a:r>
            <a:endParaRPr kumimoji="1" lang="en-US" altLang="ja-JP" dirty="0"/>
          </a:p>
          <a:p>
            <a:pPr lvl="1"/>
            <a:r>
              <a:rPr kumimoji="1" lang="ja-JP" altLang="en-US" dirty="0"/>
              <a:t>プログラムの特性の解析など</a:t>
            </a:r>
            <a:endParaRPr kumimoji="1" lang="en-US" altLang="ja-JP" dirty="0"/>
          </a:p>
        </p:txBody>
      </p:sp>
    </p:spTree>
    <p:extLst>
      <p:ext uri="{BB962C8B-B14F-4D97-AF65-F5344CB8AC3E}">
        <p14:creationId xmlns:p14="http://schemas.microsoft.com/office/powerpoint/2010/main" val="1248856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今日の出席</a:t>
            </a:r>
          </a:p>
        </p:txBody>
      </p:sp>
      <p:sp>
        <p:nvSpPr>
          <p:cNvPr id="3" name="テキスト プレースホルダー 2"/>
          <p:cNvSpPr>
            <a:spLocks noGrp="1"/>
          </p:cNvSpPr>
          <p:nvPr>
            <p:ph type="body" sz="quarter" idx="10"/>
          </p:nvPr>
        </p:nvSpPr>
        <p:spPr>
          <a:xfrm>
            <a:off x="341953" y="1178975"/>
            <a:ext cx="8532044" cy="5219751"/>
          </a:xfrm>
        </p:spPr>
        <p:txBody>
          <a:bodyPr/>
          <a:lstStyle/>
          <a:p>
            <a:r>
              <a:rPr lang="ja-JP" altLang="en-US" sz="1800" dirty="0"/>
              <a:t>出欠</a:t>
            </a:r>
            <a:endParaRPr lang="en-US" altLang="ja-JP" sz="1800" dirty="0"/>
          </a:p>
          <a:p>
            <a:pPr lvl="1"/>
            <a:r>
              <a:rPr lang="ja-JP" altLang="en-US" sz="1800" dirty="0"/>
              <a:t>パスワード：</a:t>
            </a:r>
            <a:r>
              <a:rPr lang="en-US" altLang="ja-JP" sz="1800" dirty="0"/>
              <a:t>computer</a:t>
            </a:r>
            <a:r>
              <a:rPr lang="ja-JP" altLang="en-US" sz="1800" dirty="0"/>
              <a:t>，本日</a:t>
            </a:r>
            <a:r>
              <a:rPr lang="en-US" altLang="ja-JP" sz="1800" dirty="0"/>
              <a:t>23</a:t>
            </a:r>
            <a:r>
              <a:rPr lang="ja-JP" altLang="en-US" sz="1800" dirty="0"/>
              <a:t>時まで</a:t>
            </a:r>
            <a:endParaRPr lang="en-US" altLang="ja-JP" sz="1800" dirty="0"/>
          </a:p>
          <a:p>
            <a:r>
              <a:rPr lang="ja-JP" altLang="en-US" sz="1800" dirty="0"/>
              <a:t>下記について，それぞれ知っているかどうかを </a:t>
            </a:r>
            <a:r>
              <a:rPr lang="en-US" altLang="ja-JP" sz="1800" dirty="0"/>
              <a:t>LMS </a:t>
            </a:r>
            <a:r>
              <a:rPr lang="ja-JP" altLang="en-US" sz="1800" dirty="0"/>
              <a:t>の出席欄に書いて下さい</a:t>
            </a:r>
            <a:endParaRPr lang="en-US" altLang="ja-JP" sz="1800" dirty="0"/>
          </a:p>
          <a:p>
            <a:pPr marL="817200" lvl="1" indent="-457200">
              <a:buFont typeface="+mj-lt"/>
              <a:buAutoNum type="arabicPeriod"/>
            </a:pPr>
            <a:r>
              <a:rPr lang="ja-JP" altLang="en-US" sz="1800" dirty="0"/>
              <a:t>組み合わせ回路と順序回路</a:t>
            </a:r>
            <a:endParaRPr lang="en-US" altLang="ja-JP" sz="1800" dirty="0"/>
          </a:p>
          <a:p>
            <a:pPr marL="817200" lvl="1" indent="-457200">
              <a:buFont typeface="+mj-lt"/>
              <a:buAutoNum type="arabicPeriod"/>
            </a:pPr>
            <a:r>
              <a:rPr lang="ja-JP" altLang="en-US" sz="1800" dirty="0"/>
              <a:t>命令とは何か</a:t>
            </a:r>
            <a:endParaRPr lang="en-US" altLang="ja-JP" sz="1800" dirty="0"/>
          </a:p>
          <a:p>
            <a:pPr marL="817200" lvl="1" indent="-457200">
              <a:buFont typeface="+mj-lt"/>
              <a:buAutoNum type="arabicPeriod"/>
            </a:pPr>
            <a:r>
              <a:rPr lang="ja-JP" altLang="en-US" sz="1800" dirty="0"/>
              <a:t>命令パイプライン</a:t>
            </a:r>
            <a:endParaRPr lang="en-US" altLang="ja-JP" sz="1800" dirty="0"/>
          </a:p>
          <a:p>
            <a:pPr marL="817200" lvl="1" indent="-457200">
              <a:buFont typeface="+mj-lt"/>
              <a:buAutoNum type="arabicPeriod"/>
            </a:pPr>
            <a:r>
              <a:rPr lang="ja-JP" altLang="en-US" sz="1800" dirty="0"/>
              <a:t>キャッシュ</a:t>
            </a:r>
            <a:endParaRPr lang="en-US" altLang="ja-JP" sz="1800" dirty="0"/>
          </a:p>
          <a:p>
            <a:pPr marL="817200" lvl="1" indent="-457200">
              <a:buFont typeface="+mj-lt"/>
              <a:buAutoNum type="arabicPeriod"/>
            </a:pPr>
            <a:r>
              <a:rPr lang="ja-JP" altLang="en-US" sz="1800" dirty="0"/>
              <a:t>スーパスカラ</a:t>
            </a:r>
            <a:endParaRPr lang="en-US" altLang="ja-JP" sz="1800" dirty="0"/>
          </a:p>
          <a:p>
            <a:r>
              <a:rPr lang="ja-JP" altLang="en-US" sz="1800" dirty="0"/>
              <a:t>注意：</a:t>
            </a:r>
            <a:endParaRPr lang="en-US" altLang="ja-JP" sz="1800" dirty="0"/>
          </a:p>
          <a:p>
            <a:pPr lvl="1"/>
            <a:r>
              <a:rPr lang="ja-JP" altLang="en-US" sz="1800" dirty="0"/>
              <a:t>回答は「わかる」「聞いたことがある」「しらない 」等でお願いします</a:t>
            </a:r>
            <a:endParaRPr lang="en-US" altLang="ja-JP" sz="1800" dirty="0"/>
          </a:p>
          <a:p>
            <a:pPr lvl="1"/>
            <a:r>
              <a:rPr lang="ja-JP" altLang="en-US" sz="1800" dirty="0"/>
              <a:t>この講義は上記があんまわかってない人向けの説明から始まります</a:t>
            </a:r>
            <a:endParaRPr lang="en-US" altLang="ja-JP" sz="1800" dirty="0"/>
          </a:p>
          <a:p>
            <a:pPr lvl="1"/>
            <a:r>
              <a:rPr lang="ja-JP" altLang="en-US" sz="1800" dirty="0"/>
              <a:t>その他コメントや，「こう言う話題も取り上げて欲しい」や質問などもあればお願いします</a:t>
            </a:r>
            <a:endParaRPr lang="en-US" altLang="ja-JP" sz="1800" dirty="0"/>
          </a:p>
        </p:txBody>
      </p:sp>
    </p:spTree>
    <p:extLst>
      <p:ext uri="{BB962C8B-B14F-4D97-AF65-F5344CB8AC3E}">
        <p14:creationId xmlns:p14="http://schemas.microsoft.com/office/powerpoint/2010/main" val="1729492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自己紹介</a:t>
            </a:r>
          </a:p>
        </p:txBody>
      </p:sp>
      <p:sp>
        <p:nvSpPr>
          <p:cNvPr id="3" name="テキスト プレースホルダー 2"/>
          <p:cNvSpPr>
            <a:spLocks noGrp="1"/>
          </p:cNvSpPr>
          <p:nvPr>
            <p:ph type="body" sz="quarter" idx="10"/>
          </p:nvPr>
        </p:nvSpPr>
        <p:spPr/>
        <p:txBody>
          <a:bodyPr/>
          <a:lstStyle/>
          <a:p>
            <a:r>
              <a:rPr lang="ja-JP" altLang="en-US" dirty="0"/>
              <a:t>塩谷 亮太（しおや りょうた）</a:t>
            </a:r>
            <a:endParaRPr lang="en-US" altLang="ja-JP" dirty="0"/>
          </a:p>
          <a:p>
            <a:pPr lvl="1"/>
            <a:r>
              <a:rPr lang="ja-JP" altLang="en-US" dirty="0"/>
              <a:t>創造情報学専攻 准教授</a:t>
            </a:r>
          </a:p>
          <a:p>
            <a:r>
              <a:rPr lang="ja-JP" altLang="en-US" dirty="0"/>
              <a:t>経歴：</a:t>
            </a:r>
            <a:endParaRPr lang="en-US" altLang="ja-JP" dirty="0"/>
          </a:p>
          <a:p>
            <a:pPr lvl="1"/>
            <a:r>
              <a:rPr lang="en-US" altLang="ja-JP" dirty="0"/>
              <a:t>2011 </a:t>
            </a:r>
            <a:r>
              <a:rPr lang="ja-JP" altLang="en-US" dirty="0"/>
              <a:t>年：情報理工 電情 博士取得</a:t>
            </a:r>
            <a:endParaRPr lang="en-US" altLang="ja-JP" dirty="0"/>
          </a:p>
          <a:p>
            <a:pPr lvl="2"/>
            <a:r>
              <a:rPr lang="ja-JP" altLang="en-US" dirty="0"/>
              <a:t>当時は 坂井・五島研（現 坂井・入江研）でした</a:t>
            </a:r>
            <a:endParaRPr lang="en-US" altLang="ja-JP" dirty="0"/>
          </a:p>
          <a:p>
            <a:pPr lvl="1"/>
            <a:r>
              <a:rPr lang="en-US" altLang="ja-JP" dirty="0"/>
              <a:t>2011 </a:t>
            </a:r>
            <a:r>
              <a:rPr lang="ja-JP" altLang="en-US" dirty="0"/>
              <a:t>年：</a:t>
            </a:r>
            <a:r>
              <a:rPr lang="zh-CN" altLang="en-US" dirty="0"/>
              <a:t>名古屋大学 </a:t>
            </a:r>
            <a:r>
              <a:rPr lang="ja-JP" altLang="en-US" dirty="0"/>
              <a:t>助教</a:t>
            </a:r>
            <a:endParaRPr lang="en-US" altLang="ja-JP" dirty="0"/>
          </a:p>
          <a:p>
            <a:pPr lvl="1"/>
            <a:r>
              <a:rPr lang="en-US" altLang="ja-JP" dirty="0"/>
              <a:t>2018 </a:t>
            </a:r>
            <a:r>
              <a:rPr lang="ja-JP" altLang="en-US" dirty="0"/>
              <a:t>年：情報理工 創造情報学専攻 准教授</a:t>
            </a:r>
            <a:endParaRPr kumimoji="1" lang="ja-JP" altLang="en-US" dirty="0"/>
          </a:p>
        </p:txBody>
      </p:sp>
    </p:spTree>
    <p:extLst>
      <p:ext uri="{BB962C8B-B14F-4D97-AF65-F5344CB8AC3E}">
        <p14:creationId xmlns:p14="http://schemas.microsoft.com/office/powerpoint/2010/main" val="3051137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ちょっと考えてみ</a:t>
            </a:r>
            <a:r>
              <a:rPr lang="ja-JP" altLang="en-US" dirty="0"/>
              <a:t>よう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スーパーコンピュータとパソコンは何が違うのか？</a:t>
            </a:r>
            <a:endParaRPr lang="en-US" altLang="ja-JP" dirty="0"/>
          </a:p>
          <a:p>
            <a:pPr lvl="1"/>
            <a:r>
              <a:rPr lang="ja-JP" altLang="en-US" dirty="0"/>
              <a:t>スーパーコンピュータはパソコンの上位互換なのか？</a:t>
            </a:r>
            <a:endParaRPr lang="en-US" altLang="ja-JP" dirty="0"/>
          </a:p>
          <a:p>
            <a:pPr marL="457200" indent="-457200">
              <a:buFont typeface="+mj-lt"/>
              <a:buAutoNum type="arabicPeriod"/>
            </a:pPr>
            <a:r>
              <a:rPr lang="ja-JP" altLang="en-US" dirty="0"/>
              <a:t>なぜ </a:t>
            </a:r>
            <a:r>
              <a:rPr lang="en-US" altLang="ja-JP" dirty="0"/>
              <a:t>GPU </a:t>
            </a:r>
            <a:r>
              <a:rPr lang="ja-JP" altLang="en-US" dirty="0"/>
              <a:t>は </a:t>
            </a:r>
            <a:r>
              <a:rPr lang="en-US" altLang="ja-JP" dirty="0"/>
              <a:t>CPU </a:t>
            </a:r>
            <a:r>
              <a:rPr lang="ja-JP" altLang="en-US" dirty="0"/>
              <a:t>よりグラフィックや機械学習で速いのか？</a:t>
            </a:r>
            <a:endParaRPr lang="en-US" altLang="ja-JP" dirty="0"/>
          </a:p>
          <a:p>
            <a:pPr lvl="1"/>
            <a:r>
              <a:rPr lang="ja-JP" altLang="en-US" dirty="0"/>
              <a:t>そもそも「専用」のマシンだとなぜ速いのか？</a:t>
            </a:r>
            <a:endParaRPr lang="en-US" altLang="ja-JP" dirty="0"/>
          </a:p>
          <a:p>
            <a:pPr marL="457200" indent="-457200">
              <a:buFont typeface="+mj-lt"/>
              <a:buAutoNum type="arabicPeriod"/>
            </a:pPr>
            <a:r>
              <a:rPr lang="ja-JP" altLang="en-US" dirty="0"/>
              <a:t>大きくて速いキャッシュは作れないのか？</a:t>
            </a:r>
          </a:p>
          <a:p>
            <a:pPr marL="457200" indent="-457200">
              <a:buFont typeface="+mj-lt"/>
              <a:buAutoNum type="arabicPeriod"/>
            </a:pPr>
            <a:r>
              <a:rPr lang="ja-JP" altLang="en-US" dirty="0"/>
              <a:t>物理的な量がなさそうな「情報」を処理してるのに，</a:t>
            </a:r>
            <a:br>
              <a:rPr lang="en-US" altLang="ja-JP" dirty="0"/>
            </a:br>
            <a:r>
              <a:rPr lang="ja-JP" altLang="en-US" dirty="0"/>
              <a:t>なぜコンピュータは電力を消費するのか？</a:t>
            </a:r>
            <a:endParaRPr lang="en-US" altLang="ja-JP" dirty="0"/>
          </a:p>
        </p:txBody>
      </p:sp>
    </p:spTree>
    <p:extLst>
      <p:ext uri="{BB962C8B-B14F-4D97-AF65-F5344CB8AC3E}">
        <p14:creationId xmlns:p14="http://schemas.microsoft.com/office/powerpoint/2010/main" val="1044098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先端計算機構正論</a:t>
            </a:r>
          </a:p>
        </p:txBody>
      </p:sp>
      <p:sp>
        <p:nvSpPr>
          <p:cNvPr id="3" name="テキスト プレースホルダー 2"/>
          <p:cNvSpPr>
            <a:spLocks noGrp="1"/>
          </p:cNvSpPr>
          <p:nvPr>
            <p:ph type="body" sz="quarter" idx="10"/>
          </p:nvPr>
        </p:nvSpPr>
        <p:spPr/>
        <p:txBody>
          <a:bodyPr/>
          <a:lstStyle/>
          <a:p>
            <a:r>
              <a:rPr lang="ja-JP" altLang="en-US" dirty="0"/>
              <a:t>この講義では，</a:t>
            </a:r>
            <a:endParaRPr lang="en-US" altLang="ja-JP" dirty="0"/>
          </a:p>
          <a:p>
            <a:pPr lvl="1"/>
            <a:r>
              <a:rPr lang="ja-JP" altLang="en-US" dirty="0"/>
              <a:t>この手のコンピュータに関する疑問に</a:t>
            </a:r>
            <a:br>
              <a:rPr lang="en-US" altLang="ja-JP" dirty="0"/>
            </a:br>
            <a:r>
              <a:rPr lang="ja-JP" altLang="en-US" dirty="0"/>
              <a:t>ざっくり答えられるようになることを目指します</a:t>
            </a:r>
            <a:endParaRPr lang="en-US" altLang="ja-JP" dirty="0"/>
          </a:p>
          <a:p>
            <a:r>
              <a:rPr lang="ja-JP" altLang="en-US" dirty="0"/>
              <a:t>学部とかでコンピュータのハードのことをあまり勉強していない</a:t>
            </a:r>
            <a:br>
              <a:rPr lang="en-US" altLang="ja-JP" dirty="0"/>
            </a:br>
            <a:r>
              <a:rPr lang="ja-JP" altLang="en-US" dirty="0"/>
              <a:t>人でも大丈夫・・・ なようにしたい</a:t>
            </a:r>
            <a:endParaRPr lang="en-US" altLang="ja-JP" dirty="0"/>
          </a:p>
          <a:p>
            <a:pPr lvl="1"/>
            <a:r>
              <a:rPr lang="ja-JP" altLang="en-US" dirty="0"/>
              <a:t>２回目ぐらいまでは学部の講義レベルぐらいの復習</a:t>
            </a:r>
            <a:endParaRPr lang="en-US" altLang="ja-JP" dirty="0"/>
          </a:p>
          <a:p>
            <a:pPr lvl="1"/>
            <a:r>
              <a:rPr lang="ja-JP" altLang="en-US" dirty="0"/>
              <a:t>できれば </a:t>
            </a:r>
            <a:r>
              <a:rPr lang="en-US" altLang="ja-JP" dirty="0"/>
              <a:t>C </a:t>
            </a:r>
            <a:r>
              <a:rPr lang="ja-JP" altLang="en-US" dirty="0"/>
              <a:t>言語と論理回路の基本がわかっていると良いが，</a:t>
            </a:r>
            <a:br>
              <a:rPr lang="en-US" altLang="ja-JP" dirty="0"/>
            </a:br>
            <a:r>
              <a:rPr lang="ja-JP" altLang="en-US" dirty="0"/>
              <a:t>わかってなくてもなんとかなると思う</a:t>
            </a:r>
          </a:p>
        </p:txBody>
      </p:sp>
    </p:spTree>
    <p:extLst>
      <p:ext uri="{BB962C8B-B14F-4D97-AF65-F5344CB8AC3E}">
        <p14:creationId xmlns:p14="http://schemas.microsoft.com/office/powerpoint/2010/main" val="3216016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コンピュータ・アーキテクチャ</a:t>
            </a:r>
          </a:p>
        </p:txBody>
      </p:sp>
      <p:sp>
        <p:nvSpPr>
          <p:cNvPr id="3" name="テキスト プレースホルダー 2"/>
          <p:cNvSpPr>
            <a:spLocks noGrp="1"/>
          </p:cNvSpPr>
          <p:nvPr>
            <p:ph type="body" sz="quarter" idx="10"/>
          </p:nvPr>
        </p:nvSpPr>
        <p:spPr/>
        <p:txBody>
          <a:bodyPr/>
          <a:lstStyle/>
          <a:p>
            <a:r>
              <a:rPr kumimoji="1" lang="ja-JP" altLang="en-US" dirty="0"/>
              <a:t>「アーキテクチャ」</a:t>
            </a:r>
            <a:endParaRPr kumimoji="1" lang="en-US" altLang="ja-JP" dirty="0"/>
          </a:p>
          <a:p>
            <a:pPr lvl="1"/>
            <a:r>
              <a:rPr kumimoji="1" lang="ja-JP" altLang="en-US" dirty="0"/>
              <a:t>建築そのものや，建築における設計や様式</a:t>
            </a:r>
            <a:endParaRPr kumimoji="1" lang="en-US" altLang="ja-JP" dirty="0"/>
          </a:p>
          <a:p>
            <a:r>
              <a:rPr kumimoji="1" lang="ja-JP" altLang="en-US" dirty="0"/>
              <a:t>「コンピュータ・アーキテクチャ」</a:t>
            </a:r>
            <a:endParaRPr kumimoji="1" lang="en-US" altLang="ja-JP" dirty="0"/>
          </a:p>
          <a:p>
            <a:pPr lvl="1"/>
            <a:r>
              <a:rPr kumimoji="1" lang="ja-JP" altLang="en-US" dirty="0"/>
              <a:t>コンピュータ</a:t>
            </a:r>
            <a:r>
              <a:rPr lang="ja-JP" altLang="en-US" dirty="0"/>
              <a:t>における設計や様式</a:t>
            </a:r>
            <a:endParaRPr lang="en-US" altLang="ja-JP" dirty="0"/>
          </a:p>
        </p:txBody>
      </p:sp>
    </p:spTree>
    <p:extLst>
      <p:ext uri="{BB962C8B-B14F-4D97-AF65-F5344CB8AC3E}">
        <p14:creationId xmlns:p14="http://schemas.microsoft.com/office/powerpoint/2010/main" val="3286776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コンピュータ・アーキテクチャ</a:t>
            </a:r>
            <a:endParaRPr kumimoji="1" lang="ja-JP" altLang="en-US" dirty="0"/>
          </a:p>
        </p:txBody>
      </p:sp>
      <p:sp>
        <p:nvSpPr>
          <p:cNvPr id="3" name="テキスト プレースホルダー 2"/>
          <p:cNvSpPr>
            <a:spLocks noGrp="1"/>
          </p:cNvSpPr>
          <p:nvPr>
            <p:ph type="body" sz="quarter" idx="10"/>
          </p:nvPr>
        </p:nvSpPr>
        <p:spPr>
          <a:xfrm>
            <a:off x="341953" y="3969006"/>
            <a:ext cx="6480072" cy="2250025"/>
          </a:xfrm>
        </p:spPr>
        <p:txBody>
          <a:bodyPr/>
          <a:lstStyle/>
          <a:p>
            <a:pPr lvl="1"/>
            <a:r>
              <a:rPr lang="ja-JP" altLang="en-US" dirty="0"/>
              <a:t>命令セット・アーキテクチャ</a:t>
            </a:r>
            <a:endParaRPr lang="en-US" altLang="ja-JP" dirty="0"/>
          </a:p>
          <a:p>
            <a:pPr lvl="2"/>
            <a:r>
              <a:rPr lang="ja-JP" altLang="en-US" dirty="0"/>
              <a:t>命令をどう規定するか</a:t>
            </a:r>
            <a:endParaRPr lang="en-US" altLang="ja-JP" dirty="0"/>
          </a:p>
          <a:p>
            <a:pPr lvl="1"/>
            <a:r>
              <a:rPr lang="ja-JP" altLang="en-US" dirty="0"/>
              <a:t>マイクロアーキテクチャ</a:t>
            </a:r>
            <a:endParaRPr lang="en-US" altLang="ja-JP" dirty="0"/>
          </a:p>
          <a:p>
            <a:pPr lvl="2"/>
            <a:r>
              <a:rPr lang="ja-JP" altLang="en-US" dirty="0"/>
              <a:t>命令を </a:t>
            </a:r>
            <a:r>
              <a:rPr lang="en-US" altLang="ja-JP" dirty="0"/>
              <a:t>CPU </a:t>
            </a:r>
            <a:r>
              <a:rPr lang="ja-JP" altLang="en-US" dirty="0"/>
              <a:t>内でどう処理するよう作るか</a:t>
            </a:r>
            <a:endParaRPr lang="en-US" altLang="ja-JP" dirty="0"/>
          </a:p>
          <a:p>
            <a:pPr lvl="1"/>
            <a:r>
              <a:rPr lang="ja-JP" altLang="en-US" dirty="0"/>
              <a:t>システム・アーキテクチャ</a:t>
            </a:r>
            <a:endParaRPr lang="en-US" altLang="ja-JP" dirty="0"/>
          </a:p>
          <a:p>
            <a:pPr lvl="2"/>
            <a:r>
              <a:rPr kumimoji="1" lang="en-US" altLang="ja-JP" dirty="0"/>
              <a:t>CPU </a:t>
            </a:r>
            <a:r>
              <a:rPr kumimoji="1" lang="ja-JP" altLang="en-US" dirty="0"/>
              <a:t>やメモリなどを含めた全体をどう作るか</a:t>
            </a:r>
          </a:p>
        </p:txBody>
      </p:sp>
      <p:grpSp>
        <p:nvGrpSpPr>
          <p:cNvPr id="4" name="グループ化 3"/>
          <p:cNvGrpSpPr/>
          <p:nvPr/>
        </p:nvGrpSpPr>
        <p:grpSpPr>
          <a:xfrm>
            <a:off x="1061961" y="1178975"/>
            <a:ext cx="990011" cy="1362730"/>
            <a:chOff x="782449" y="2107410"/>
            <a:chExt cx="1289862" cy="1722734"/>
          </a:xfrm>
        </p:grpSpPr>
        <p:pic>
          <p:nvPicPr>
            <p:cNvPr id="5" name="図 4"/>
            <p:cNvPicPr>
              <a:picLocks noChangeAspect="1"/>
            </p:cNvPicPr>
            <p:nvPr/>
          </p:nvPicPr>
          <p:blipFill>
            <a:blip r:embed="rId2"/>
            <a:stretch>
              <a:fillRect/>
            </a:stretch>
          </p:blipFill>
          <p:spPr>
            <a:xfrm rot="20190373">
              <a:off x="1013249" y="2107410"/>
              <a:ext cx="734880" cy="676863"/>
            </a:xfrm>
            <a:prstGeom prst="rect">
              <a:avLst/>
            </a:prstGeom>
            <a:ln>
              <a:noFill/>
            </a:ln>
            <a:effectLst>
              <a:outerShdw blurRad="50800" dist="38100" dir="2700000" algn="tl" rotWithShape="0">
                <a:prstClr val="black">
                  <a:alpha val="40000"/>
                </a:prstClr>
              </a:outerShdw>
            </a:effectLst>
          </p:spPr>
        </p:pic>
        <p:pic>
          <p:nvPicPr>
            <p:cNvPr id="6" name="図 5"/>
            <p:cNvPicPr>
              <a:picLocks noChangeAspect="1"/>
            </p:cNvPicPr>
            <p:nvPr/>
          </p:nvPicPr>
          <p:blipFill>
            <a:blip r:embed="rId3"/>
            <a:stretch>
              <a:fillRect/>
            </a:stretch>
          </p:blipFill>
          <p:spPr>
            <a:xfrm rot="1188460">
              <a:off x="818792" y="2618991"/>
              <a:ext cx="1253519" cy="630007"/>
            </a:xfrm>
            <a:prstGeom prst="rect">
              <a:avLst/>
            </a:prstGeom>
            <a:ln>
              <a:noFill/>
            </a:ln>
            <a:effectLst>
              <a:outerShdw blurRad="50800" dist="38100" dir="2700000" algn="tl" rotWithShape="0">
                <a:prstClr val="black">
                  <a:alpha val="40000"/>
                </a:prstClr>
              </a:outerShdw>
            </a:effectLst>
          </p:spPr>
        </p:pic>
        <p:pic>
          <p:nvPicPr>
            <p:cNvPr id="7" name="図 6"/>
            <p:cNvPicPr>
              <a:picLocks noChangeAspect="1"/>
            </p:cNvPicPr>
            <p:nvPr/>
          </p:nvPicPr>
          <p:blipFill>
            <a:blip r:embed="rId4"/>
            <a:stretch>
              <a:fillRect/>
            </a:stretch>
          </p:blipFill>
          <p:spPr>
            <a:xfrm rot="20840149">
              <a:off x="782449" y="3200137"/>
              <a:ext cx="1266252" cy="630007"/>
            </a:xfrm>
            <a:prstGeom prst="rect">
              <a:avLst/>
            </a:prstGeom>
            <a:ln>
              <a:noFill/>
            </a:ln>
            <a:effectLst>
              <a:outerShdw blurRad="50800" dist="38100" dir="2700000" algn="tl" rotWithShape="0">
                <a:prstClr val="black">
                  <a:alpha val="40000"/>
                </a:prstClr>
              </a:outerShdw>
            </a:effectLst>
          </p:spPr>
        </p:pic>
      </p:grpSp>
      <p:pic>
        <p:nvPicPr>
          <p:cNvPr id="8" name="図 7"/>
          <p:cNvPicPr>
            <a:picLocks noChangeAspect="1"/>
          </p:cNvPicPr>
          <p:nvPr/>
        </p:nvPicPr>
        <p:blipFill>
          <a:blip r:embed="rId5"/>
          <a:stretch>
            <a:fillRect/>
          </a:stretch>
        </p:blipFill>
        <p:spPr>
          <a:xfrm>
            <a:off x="3491988" y="1178975"/>
            <a:ext cx="1588187" cy="1542447"/>
          </a:xfrm>
          <a:prstGeom prst="rect">
            <a:avLst/>
          </a:prstGeom>
          <a:effectLst>
            <a:outerShdw blurRad="50800" dist="38100" dir="2700000" algn="tl" rotWithShape="0">
              <a:prstClr val="black">
                <a:alpha val="40000"/>
              </a:prstClr>
            </a:outerShdw>
          </a:effectLst>
          <a:scene3d>
            <a:camera prst="perspectiveHeroicExtremeLeftFacing"/>
            <a:lightRig rig="threePt" dir="t"/>
          </a:scene3d>
        </p:spPr>
      </p:pic>
      <p:cxnSp>
        <p:nvCxnSpPr>
          <p:cNvPr id="9" name="直線コネクタ 8"/>
          <p:cNvCxnSpPr/>
          <p:nvPr/>
        </p:nvCxnSpPr>
        <p:spPr bwMode="auto">
          <a:xfrm>
            <a:off x="2051972" y="2168986"/>
            <a:ext cx="1260014" cy="450005"/>
          </a:xfrm>
          <a:prstGeom prst="line">
            <a:avLst/>
          </a:prstGeom>
          <a:noFill/>
          <a:ln w="12700" cap="flat" cmpd="sng" algn="ctr">
            <a:solidFill>
              <a:schemeClr val="accent5"/>
            </a:solidFill>
            <a:prstDash val="solid"/>
            <a:round/>
            <a:headEnd type="none" w="med" len="med"/>
            <a:tailEnd type="none" w="med" len="med"/>
          </a:ln>
          <a:effectLst/>
        </p:spPr>
      </p:cxnSp>
      <p:pic>
        <p:nvPicPr>
          <p:cNvPr id="10" name="Picture 8" descr="http://used.dospara.co.jp/img/item/manual/RWEB_81460000098741.jpg"/>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8000" b="91000" l="0" r="98000">
                        <a14:foregroundMark x1="86333" y1="18333" x2="98333" y2="21667"/>
                        <a14:foregroundMark x1="0" y1="75667" x2="0" y2="75667"/>
                        <a14:foregroundMark x1="29000" y1="8000" x2="29000" y2="8000"/>
                        <a14:foregroundMark x1="75000" y1="91000" x2="75000" y2="91000"/>
                      </a14:backgroundRemoval>
                    </a14:imgEffect>
                  </a14:imgLayer>
                </a14:imgProps>
              </a:ext>
              <a:ext uri="{28A0092B-C50C-407E-A947-70E740481C1C}">
                <a14:useLocalDpi xmlns:a14="http://schemas.microsoft.com/office/drawing/2010/main" val="0"/>
              </a:ext>
            </a:extLst>
          </a:blip>
          <a:srcRect/>
          <a:stretch>
            <a:fillRect/>
          </a:stretch>
        </p:blipFill>
        <p:spPr bwMode="auto">
          <a:xfrm>
            <a:off x="6822025" y="1448978"/>
            <a:ext cx="1368152" cy="13681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1" name="直線コネクタ 10"/>
          <p:cNvCxnSpPr>
            <a:stCxn id="7" idx="3"/>
          </p:cNvCxnSpPr>
          <p:nvPr/>
        </p:nvCxnSpPr>
        <p:spPr bwMode="auto">
          <a:xfrm flipV="1">
            <a:off x="2022029" y="1268976"/>
            <a:ext cx="1289957" cy="917016"/>
          </a:xfrm>
          <a:prstGeom prst="line">
            <a:avLst/>
          </a:prstGeom>
          <a:noFill/>
          <a:ln w="12700" cap="flat" cmpd="sng" algn="ctr">
            <a:solidFill>
              <a:schemeClr val="accent5"/>
            </a:solidFill>
            <a:prstDash val="solid"/>
            <a:round/>
            <a:headEnd type="none" w="med" len="med"/>
            <a:tailEnd type="none" w="med" len="med"/>
          </a:ln>
          <a:effectLst/>
        </p:spPr>
      </p:cxnSp>
      <p:grpSp>
        <p:nvGrpSpPr>
          <p:cNvPr id="12" name="グループ化 11"/>
          <p:cNvGrpSpPr/>
          <p:nvPr/>
        </p:nvGrpSpPr>
        <p:grpSpPr>
          <a:xfrm>
            <a:off x="5562011" y="1808982"/>
            <a:ext cx="720009" cy="540006"/>
            <a:chOff x="5382008" y="2888994"/>
            <a:chExt cx="720009" cy="540006"/>
          </a:xfrm>
        </p:grpSpPr>
        <p:cxnSp>
          <p:nvCxnSpPr>
            <p:cNvPr id="13" name="直線コネクタ 12"/>
            <p:cNvCxnSpPr/>
            <p:nvPr/>
          </p:nvCxnSpPr>
          <p:spPr bwMode="auto">
            <a:xfrm>
              <a:off x="5382008" y="3158997"/>
              <a:ext cx="720008" cy="0"/>
            </a:xfrm>
            <a:prstGeom prst="line">
              <a:avLst/>
            </a:prstGeom>
            <a:noFill/>
            <a:ln w="12700" cap="flat" cmpd="sng" algn="ctr">
              <a:solidFill>
                <a:schemeClr val="accent5"/>
              </a:solidFill>
              <a:prstDash val="solid"/>
              <a:round/>
              <a:headEnd type="none" w="med" len="med"/>
              <a:tailEnd type="none" w="med" len="med"/>
            </a:ln>
            <a:effectLst/>
          </p:spPr>
        </p:cxnSp>
        <p:cxnSp>
          <p:nvCxnSpPr>
            <p:cNvPr id="14" name="直線コネクタ 13"/>
            <p:cNvCxnSpPr/>
            <p:nvPr/>
          </p:nvCxnSpPr>
          <p:spPr bwMode="auto">
            <a:xfrm flipH="1" flipV="1">
              <a:off x="5832013" y="2888994"/>
              <a:ext cx="270003" cy="270003"/>
            </a:xfrm>
            <a:prstGeom prst="line">
              <a:avLst/>
            </a:prstGeom>
            <a:noFill/>
            <a:ln w="12700" cap="flat" cmpd="sng" algn="ctr">
              <a:solidFill>
                <a:schemeClr val="accent5"/>
              </a:solidFill>
              <a:prstDash val="solid"/>
              <a:round/>
              <a:headEnd type="none" w="med" len="med"/>
              <a:tailEnd type="none" w="med" len="med"/>
            </a:ln>
            <a:effectLst/>
          </p:spPr>
        </p:cxnSp>
        <p:cxnSp>
          <p:nvCxnSpPr>
            <p:cNvPr id="15" name="直線コネクタ 14"/>
            <p:cNvCxnSpPr/>
            <p:nvPr/>
          </p:nvCxnSpPr>
          <p:spPr bwMode="auto">
            <a:xfrm flipH="1">
              <a:off x="5832013" y="3158997"/>
              <a:ext cx="270004" cy="270003"/>
            </a:xfrm>
            <a:prstGeom prst="line">
              <a:avLst/>
            </a:prstGeom>
            <a:noFill/>
            <a:ln w="12700" cap="flat" cmpd="sng" algn="ctr">
              <a:solidFill>
                <a:schemeClr val="accent5"/>
              </a:solidFill>
              <a:prstDash val="solid"/>
              <a:round/>
              <a:headEnd type="none" w="med" len="med"/>
              <a:tailEnd type="none" w="med" len="med"/>
            </a:ln>
            <a:effectLst/>
          </p:spPr>
        </p:cxnSp>
      </p:grpSp>
      <p:grpSp>
        <p:nvGrpSpPr>
          <p:cNvPr id="16" name="グループ化 15"/>
          <p:cNvGrpSpPr/>
          <p:nvPr/>
        </p:nvGrpSpPr>
        <p:grpSpPr>
          <a:xfrm rot="5400000">
            <a:off x="7182028" y="3699004"/>
            <a:ext cx="720009" cy="540006"/>
            <a:chOff x="6143425" y="3248998"/>
            <a:chExt cx="720009" cy="540006"/>
          </a:xfrm>
        </p:grpSpPr>
        <p:cxnSp>
          <p:nvCxnSpPr>
            <p:cNvPr id="17" name="直線コネクタ 16"/>
            <p:cNvCxnSpPr/>
            <p:nvPr/>
          </p:nvCxnSpPr>
          <p:spPr bwMode="auto">
            <a:xfrm>
              <a:off x="6143425" y="3519001"/>
              <a:ext cx="720008" cy="0"/>
            </a:xfrm>
            <a:prstGeom prst="line">
              <a:avLst/>
            </a:prstGeom>
            <a:noFill/>
            <a:ln w="12700" cap="flat" cmpd="sng" algn="ctr">
              <a:solidFill>
                <a:schemeClr val="accent5"/>
              </a:solidFill>
              <a:prstDash val="solid"/>
              <a:round/>
              <a:headEnd type="none" w="med" len="med"/>
              <a:tailEnd type="none" w="med" len="med"/>
            </a:ln>
            <a:effectLst/>
          </p:spPr>
        </p:cxnSp>
        <p:cxnSp>
          <p:nvCxnSpPr>
            <p:cNvPr id="18" name="直線コネクタ 17"/>
            <p:cNvCxnSpPr/>
            <p:nvPr/>
          </p:nvCxnSpPr>
          <p:spPr bwMode="auto">
            <a:xfrm flipH="1" flipV="1">
              <a:off x="6593430" y="3248998"/>
              <a:ext cx="270003" cy="270003"/>
            </a:xfrm>
            <a:prstGeom prst="line">
              <a:avLst/>
            </a:prstGeom>
            <a:noFill/>
            <a:ln w="12700" cap="flat" cmpd="sng" algn="ctr">
              <a:solidFill>
                <a:schemeClr val="accent5"/>
              </a:solidFill>
              <a:prstDash val="solid"/>
              <a:round/>
              <a:headEnd type="none" w="med" len="med"/>
              <a:tailEnd type="none" w="med" len="med"/>
            </a:ln>
            <a:effectLst/>
          </p:spPr>
        </p:cxnSp>
        <p:cxnSp>
          <p:nvCxnSpPr>
            <p:cNvPr id="19" name="直線コネクタ 18"/>
            <p:cNvCxnSpPr/>
            <p:nvPr/>
          </p:nvCxnSpPr>
          <p:spPr bwMode="auto">
            <a:xfrm flipH="1">
              <a:off x="6593430" y="3519001"/>
              <a:ext cx="270004" cy="270003"/>
            </a:xfrm>
            <a:prstGeom prst="line">
              <a:avLst/>
            </a:prstGeom>
            <a:noFill/>
            <a:ln w="12700" cap="flat" cmpd="sng" algn="ctr">
              <a:solidFill>
                <a:schemeClr val="accent5"/>
              </a:solidFill>
              <a:prstDash val="solid"/>
              <a:round/>
              <a:headEnd type="none" w="med" len="med"/>
              <a:tailEnd type="none" w="med" len="med"/>
            </a:ln>
            <a:effectLst/>
          </p:spPr>
        </p:cxnSp>
      </p:grpSp>
      <p:pic>
        <p:nvPicPr>
          <p:cNvPr id="20" name="Picture 4" descr="http://www.softantenna.com/wp/wp-content/uploads/2012/11/airdisplay.png"/>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1075" b="92043" l="6965" r="90276">
                        <a14:foregroundMark x1="23390" y1="20860" x2="60447" y2="21075"/>
                        <a14:foregroundMark x1="22996" y1="22366" x2="23259" y2="53978"/>
                        <a14:foregroundMark x1="23259" y1="54839" x2="60447" y2="55484"/>
                        <a14:foregroundMark x1="60447" y1="51398" x2="25361" y2="21935"/>
                        <a14:foregroundMark x1="39947" y1="23656" x2="59396" y2="44731"/>
                        <a14:foregroundMark x1="59658" y1="41290" x2="55716" y2="22796"/>
                        <a14:foregroundMark x1="24704" y1="27742" x2="44415" y2="50538"/>
                        <a14:foregroundMark x1="42050" y1="71398" x2="44152" y2="72688"/>
                        <a14:foregroundMark x1="81603" y1="83011" x2="86202" y2="78495"/>
                        <a14:foregroundMark x1="84100" y1="61935" x2="87779" y2="64301"/>
                      </a14:backgroundRemoval>
                    </a14:imgEffect>
                  </a14:imgLayer>
                </a14:imgProps>
              </a:ext>
              <a:ext uri="{28A0092B-C50C-407E-A947-70E740481C1C}">
                <a14:useLocalDpi xmlns:a14="http://schemas.microsoft.com/office/drawing/2010/main" val="0"/>
              </a:ext>
            </a:extLst>
          </a:blip>
          <a:srcRect/>
          <a:stretch>
            <a:fillRect/>
          </a:stretch>
        </p:blipFill>
        <p:spPr bwMode="auto">
          <a:xfrm>
            <a:off x="6642023" y="4599013"/>
            <a:ext cx="2118616" cy="12945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1" name="テキスト ボックス 20"/>
          <p:cNvSpPr txBox="1"/>
          <p:nvPr/>
        </p:nvSpPr>
        <p:spPr>
          <a:xfrm>
            <a:off x="791958" y="2978995"/>
            <a:ext cx="1620018" cy="369332"/>
          </a:xfrm>
          <a:prstGeom prst="rect">
            <a:avLst/>
          </a:prstGeom>
          <a:noFill/>
        </p:spPr>
        <p:txBody>
          <a:bodyPr wrap="none" rtlCol="0">
            <a:noAutofit/>
          </a:bodyPr>
          <a:lstStyle/>
          <a:p>
            <a:r>
              <a:rPr kumimoji="1" lang="ja-JP" altLang="en-US" sz="2400" dirty="0">
                <a:solidFill>
                  <a:srgbClr val="5E6363"/>
                </a:solidFill>
              </a:rPr>
              <a:t>プログラムに</a:t>
            </a:r>
          </a:p>
        </p:txBody>
      </p:sp>
      <p:sp>
        <p:nvSpPr>
          <p:cNvPr id="22" name="テキスト ボックス 21"/>
          <p:cNvSpPr txBox="1"/>
          <p:nvPr/>
        </p:nvSpPr>
        <p:spPr>
          <a:xfrm>
            <a:off x="3150120" y="2978995"/>
            <a:ext cx="1620018" cy="369332"/>
          </a:xfrm>
          <a:prstGeom prst="rect">
            <a:avLst/>
          </a:prstGeom>
          <a:noFill/>
        </p:spPr>
        <p:txBody>
          <a:bodyPr wrap="none" rtlCol="0">
            <a:noAutofit/>
          </a:bodyPr>
          <a:lstStyle/>
          <a:p>
            <a:r>
              <a:rPr kumimoji="1" lang="ja-JP" altLang="en-US" sz="2400" dirty="0">
                <a:solidFill>
                  <a:srgbClr val="5E6363"/>
                </a:solidFill>
              </a:rPr>
              <a:t>書かれている命令に</a:t>
            </a:r>
          </a:p>
        </p:txBody>
      </p:sp>
      <p:sp>
        <p:nvSpPr>
          <p:cNvPr id="23" name="テキスト ボックス 22"/>
          <p:cNvSpPr txBox="1"/>
          <p:nvPr/>
        </p:nvSpPr>
        <p:spPr>
          <a:xfrm>
            <a:off x="6732024" y="2978995"/>
            <a:ext cx="1620018" cy="369332"/>
          </a:xfrm>
          <a:prstGeom prst="rect">
            <a:avLst/>
          </a:prstGeom>
          <a:noFill/>
        </p:spPr>
        <p:txBody>
          <a:bodyPr wrap="none" rtlCol="0">
            <a:noAutofit/>
          </a:bodyPr>
          <a:lstStyle/>
          <a:p>
            <a:pPr algn="ctr"/>
            <a:r>
              <a:rPr kumimoji="1" lang="ja-JP" altLang="en-US" sz="2400" dirty="0">
                <a:solidFill>
                  <a:srgbClr val="5E6363"/>
                </a:solidFill>
              </a:rPr>
              <a:t>従って計算</a:t>
            </a:r>
            <a:r>
              <a:rPr kumimoji="1" lang="en-US" altLang="ja-JP" sz="2400" dirty="0">
                <a:solidFill>
                  <a:srgbClr val="5E6363"/>
                </a:solidFill>
              </a:rPr>
              <a:t>&amp;</a:t>
            </a:r>
            <a:r>
              <a:rPr kumimoji="1" lang="ja-JP" altLang="en-US" sz="2400" dirty="0">
                <a:solidFill>
                  <a:srgbClr val="5E6363"/>
                </a:solidFill>
              </a:rPr>
              <a:t>出力</a:t>
            </a:r>
          </a:p>
        </p:txBody>
      </p:sp>
    </p:spTree>
    <p:extLst>
      <p:ext uri="{BB962C8B-B14F-4D97-AF65-F5344CB8AC3E}">
        <p14:creationId xmlns:p14="http://schemas.microsoft.com/office/powerpoint/2010/main" val="1879376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他の分野との関係：ソフトとハードの境界にある</a:t>
            </a:r>
          </a:p>
        </p:txBody>
      </p:sp>
      <p:sp>
        <p:nvSpPr>
          <p:cNvPr id="4" name="角丸四角形 3"/>
          <p:cNvSpPr/>
          <p:nvPr/>
        </p:nvSpPr>
        <p:spPr bwMode="auto">
          <a:xfrm>
            <a:off x="1601967" y="2168987"/>
            <a:ext cx="6120392" cy="1170012"/>
          </a:xfrm>
          <a:prstGeom prst="roundRect">
            <a:avLst/>
          </a:prstGeom>
          <a:solidFill>
            <a:schemeClr val="accent1"/>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システム・ソフトウェア</a:t>
            </a:r>
            <a:endParaRPr kumimoji="1" lang="en-US" altLang="ja-JP" sz="1600" dirty="0">
              <a:solidFill>
                <a:schemeClr val="bg1"/>
              </a:solidFill>
            </a:endParaRPr>
          </a:p>
          <a:p>
            <a:pPr algn="ctr"/>
            <a:r>
              <a:rPr kumimoji="1" lang="en-US" altLang="ja-JP" sz="1600" dirty="0">
                <a:solidFill>
                  <a:schemeClr val="bg1"/>
                </a:solidFill>
              </a:rPr>
              <a:t>OS / </a:t>
            </a:r>
            <a:r>
              <a:rPr kumimoji="1" lang="ja-JP" altLang="en-US" sz="1600" dirty="0">
                <a:solidFill>
                  <a:schemeClr val="bg1"/>
                </a:solidFill>
              </a:rPr>
              <a:t>コンパイラ </a:t>
            </a:r>
            <a:r>
              <a:rPr kumimoji="1" lang="en-US" altLang="ja-JP" sz="1600" dirty="0">
                <a:solidFill>
                  <a:schemeClr val="bg1"/>
                </a:solidFill>
              </a:rPr>
              <a:t>/ </a:t>
            </a:r>
            <a:r>
              <a:rPr kumimoji="1" lang="ja-JP" altLang="en-US" sz="1600" dirty="0">
                <a:solidFill>
                  <a:schemeClr val="bg1"/>
                </a:solidFill>
              </a:rPr>
              <a:t>インタプリタ</a:t>
            </a:r>
          </a:p>
        </p:txBody>
      </p:sp>
      <p:sp>
        <p:nvSpPr>
          <p:cNvPr id="5" name="角丸四角形 4"/>
          <p:cNvSpPr/>
          <p:nvPr/>
        </p:nvSpPr>
        <p:spPr bwMode="auto">
          <a:xfrm>
            <a:off x="1601967" y="3248998"/>
            <a:ext cx="6120392" cy="1170011"/>
          </a:xfrm>
          <a:prstGeom prst="roundRect">
            <a:avLst/>
          </a:prstGeom>
          <a:solidFill>
            <a:schemeClr val="accent5"/>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b="1" dirty="0">
                <a:solidFill>
                  <a:schemeClr val="bg1"/>
                </a:solidFill>
              </a:rPr>
              <a:t>ここ→ </a:t>
            </a:r>
            <a:r>
              <a:rPr lang="ja-JP" altLang="en-US" sz="2400" b="1" dirty="0">
                <a:solidFill>
                  <a:schemeClr val="bg1"/>
                </a:solidFill>
              </a:rPr>
              <a:t>コンピュータ</a:t>
            </a:r>
            <a:r>
              <a:rPr kumimoji="1" lang="ja-JP" altLang="en-US" sz="2400" b="1" dirty="0">
                <a:solidFill>
                  <a:schemeClr val="bg1"/>
                </a:solidFill>
              </a:rPr>
              <a:t>・アーキテクチャ</a:t>
            </a:r>
          </a:p>
        </p:txBody>
      </p:sp>
      <p:sp>
        <p:nvSpPr>
          <p:cNvPr id="6" name="角丸四角形 5"/>
          <p:cNvSpPr/>
          <p:nvPr/>
        </p:nvSpPr>
        <p:spPr bwMode="auto">
          <a:xfrm>
            <a:off x="1601967" y="1088974"/>
            <a:ext cx="6120392" cy="1170013"/>
          </a:xfrm>
          <a:prstGeom prst="roundRect">
            <a:avLst/>
          </a:prstGeom>
          <a:solidFill>
            <a:schemeClr val="accent1"/>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en-US" altLang="ja-JP" sz="1600" dirty="0">
                <a:solidFill>
                  <a:schemeClr val="bg1"/>
                </a:solidFill>
              </a:rPr>
              <a:t>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7" name="角丸四角形 6"/>
          <p:cNvSpPr/>
          <p:nvPr/>
        </p:nvSpPr>
        <p:spPr bwMode="auto">
          <a:xfrm>
            <a:off x="1601967" y="4329010"/>
            <a:ext cx="6120392" cy="1080119"/>
          </a:xfrm>
          <a:prstGeom prst="roundRect">
            <a:avLst/>
          </a:prstGeom>
          <a:solidFill>
            <a:schemeClr val="accent4"/>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論理回路</a:t>
            </a:r>
          </a:p>
        </p:txBody>
      </p:sp>
      <p:sp>
        <p:nvSpPr>
          <p:cNvPr id="8" name="角丸四角形 7"/>
          <p:cNvSpPr/>
          <p:nvPr/>
        </p:nvSpPr>
        <p:spPr bwMode="auto">
          <a:xfrm>
            <a:off x="1601967" y="5319021"/>
            <a:ext cx="6120392" cy="1080013"/>
          </a:xfrm>
          <a:prstGeom prst="roundRect">
            <a:avLst/>
          </a:prstGeom>
          <a:solidFill>
            <a:schemeClr val="accent4"/>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デバイス</a:t>
            </a:r>
          </a:p>
        </p:txBody>
      </p:sp>
    </p:spTree>
    <p:extLst>
      <p:ext uri="{BB962C8B-B14F-4D97-AF65-F5344CB8AC3E}">
        <p14:creationId xmlns:p14="http://schemas.microsoft.com/office/powerpoint/2010/main" val="202169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この講義の内容</a:t>
            </a:r>
          </a:p>
        </p:txBody>
      </p:sp>
      <p:sp>
        <p:nvSpPr>
          <p:cNvPr id="3" name="テキスト プレースホルダー 2"/>
          <p:cNvSpPr>
            <a:spLocks noGrp="1"/>
          </p:cNvSpPr>
          <p:nvPr>
            <p:ph type="body" sz="quarter" idx="10"/>
          </p:nvPr>
        </p:nvSpPr>
        <p:spPr/>
        <p:txBody>
          <a:bodyPr/>
          <a:lstStyle/>
          <a:p>
            <a:r>
              <a:rPr lang="ja-JP" altLang="en-US" dirty="0"/>
              <a:t>話題：</a:t>
            </a:r>
            <a:endParaRPr kumimoji="1" lang="en-US" altLang="ja-JP" dirty="0"/>
          </a:p>
          <a:p>
            <a:pPr lvl="1"/>
            <a:r>
              <a:rPr kumimoji="1" lang="ja-JP" altLang="en-US" dirty="0"/>
              <a:t>コンピュータ全体や，主に最近の </a:t>
            </a:r>
            <a:r>
              <a:rPr kumimoji="1" lang="en-US" altLang="ja-JP" dirty="0"/>
              <a:t>CPU</a:t>
            </a:r>
          </a:p>
          <a:p>
            <a:pPr lvl="1"/>
            <a:r>
              <a:rPr kumimoji="1" lang="ja-JP" altLang="en-US" dirty="0"/>
              <a:t>他に </a:t>
            </a:r>
            <a:r>
              <a:rPr kumimoji="1" lang="en-US" altLang="ja-JP" dirty="0"/>
              <a:t>GPU </a:t>
            </a:r>
            <a:r>
              <a:rPr kumimoji="1" lang="ja-JP" altLang="en-US" dirty="0"/>
              <a:t>や 機械学習用ハード，</a:t>
            </a:r>
            <a:r>
              <a:rPr kumimoji="1" lang="en-US" altLang="ja-JP" dirty="0"/>
              <a:t>FPGA </a:t>
            </a:r>
            <a:r>
              <a:rPr kumimoji="1" lang="ja-JP" altLang="en-US" dirty="0"/>
              <a:t>など</a:t>
            </a:r>
            <a:endParaRPr kumimoji="1" lang="en-US" altLang="ja-JP" dirty="0"/>
          </a:p>
          <a:p>
            <a:r>
              <a:rPr kumimoji="1" lang="ja-JP" altLang="en-US" dirty="0"/>
              <a:t>内容：</a:t>
            </a:r>
            <a:endParaRPr kumimoji="1" lang="en-US" altLang="ja-JP" dirty="0"/>
          </a:p>
          <a:p>
            <a:pPr lvl="1"/>
            <a:r>
              <a:rPr kumimoji="1" lang="ja-JP" altLang="en-US" dirty="0"/>
              <a:t>どのような工夫によって高速化されているのか</a:t>
            </a:r>
            <a:endParaRPr kumimoji="1" lang="en-US" altLang="ja-JP" dirty="0"/>
          </a:p>
          <a:p>
            <a:pPr lvl="2"/>
            <a:r>
              <a:rPr kumimoji="1" lang="ja-JP" altLang="en-US" dirty="0">
                <a:solidFill>
                  <a:schemeClr val="accent5"/>
                </a:solidFill>
              </a:rPr>
              <a:t>主に </a:t>
            </a:r>
            <a:r>
              <a:rPr kumimoji="1" lang="en-US" altLang="ja-JP" dirty="0">
                <a:solidFill>
                  <a:schemeClr val="accent5"/>
                </a:solidFill>
              </a:rPr>
              <a:t>CPU </a:t>
            </a:r>
            <a:r>
              <a:rPr kumimoji="1" lang="ja-JP" altLang="en-US" dirty="0">
                <a:solidFill>
                  <a:schemeClr val="accent5"/>
                </a:solidFill>
              </a:rPr>
              <a:t>が主題</a:t>
            </a:r>
            <a:endParaRPr kumimoji="1" lang="en-US" altLang="ja-JP" dirty="0">
              <a:solidFill>
                <a:schemeClr val="accent5"/>
              </a:solidFill>
            </a:endParaRPr>
          </a:p>
          <a:p>
            <a:pPr lvl="2"/>
            <a:r>
              <a:rPr kumimoji="1" lang="ja-JP" altLang="en-US" dirty="0"/>
              <a:t>今年は </a:t>
            </a:r>
            <a:r>
              <a:rPr kumimoji="1" lang="en-US" altLang="ja-JP" dirty="0"/>
              <a:t>GPU </a:t>
            </a:r>
            <a:r>
              <a:rPr kumimoji="1" lang="ja-JP" altLang="en-US" dirty="0"/>
              <a:t>について内容を追加予定</a:t>
            </a:r>
            <a:endParaRPr kumimoji="1" lang="en-US" altLang="ja-JP" dirty="0"/>
          </a:p>
          <a:p>
            <a:pPr lvl="1"/>
            <a:r>
              <a:rPr kumimoji="1" lang="ja-JP" altLang="en-US" dirty="0"/>
              <a:t>それぞれのハードは一体何が違うのか？</a:t>
            </a:r>
            <a:endParaRPr kumimoji="1" lang="en-US" altLang="ja-JP" dirty="0"/>
          </a:p>
          <a:p>
            <a:pPr lvl="2"/>
            <a:r>
              <a:rPr kumimoji="1" lang="ja-JP" altLang="en-US" dirty="0"/>
              <a:t>動作速度や消費電力や熱の違いはどのように決まるのか</a:t>
            </a:r>
            <a:endParaRPr kumimoji="1" lang="en-US" altLang="ja-JP" dirty="0"/>
          </a:p>
          <a:p>
            <a:pPr lvl="2"/>
            <a:r>
              <a:rPr lang="en-US" altLang="ja-JP" dirty="0"/>
              <a:t>CPU </a:t>
            </a:r>
            <a:r>
              <a:rPr lang="ja-JP" altLang="en-US" dirty="0"/>
              <a:t>と比較しながら説明</a:t>
            </a:r>
            <a:endParaRPr lang="en-US" altLang="ja-JP" dirty="0"/>
          </a:p>
          <a:p>
            <a:pPr lvl="1"/>
            <a:r>
              <a:rPr kumimoji="1" lang="ja-JP" altLang="en-US" dirty="0"/>
              <a:t>セキュリティなどの話題も取り扱う</a:t>
            </a:r>
            <a:endParaRPr kumimoji="1" lang="en-US" altLang="ja-JP" dirty="0"/>
          </a:p>
        </p:txBody>
      </p:sp>
    </p:spTree>
    <p:extLst>
      <p:ext uri="{BB962C8B-B14F-4D97-AF65-F5344CB8AC3E}">
        <p14:creationId xmlns:p14="http://schemas.microsoft.com/office/powerpoint/2010/main" val="1571587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キーワード</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sz="1800" dirty="0"/>
              <a:t>CPU</a:t>
            </a:r>
            <a:endParaRPr lang="ja-JP" altLang="en-US" sz="1800" dirty="0"/>
          </a:p>
          <a:p>
            <a:pPr lvl="1"/>
            <a:r>
              <a:rPr lang="en-US" altLang="ja-JP" sz="1800" dirty="0"/>
              <a:t>CISC / RISC</a:t>
            </a:r>
          </a:p>
          <a:p>
            <a:pPr lvl="1"/>
            <a:r>
              <a:rPr lang="ja-JP" altLang="en-US" sz="1800" dirty="0"/>
              <a:t>命令パイプライン</a:t>
            </a:r>
            <a:endParaRPr lang="en-US" altLang="ja-JP" sz="1800" dirty="0"/>
          </a:p>
          <a:p>
            <a:pPr lvl="1"/>
            <a:r>
              <a:rPr lang="en-US" altLang="ja-JP" sz="1800" dirty="0">
                <a:solidFill>
                  <a:schemeClr val="accent5"/>
                </a:solidFill>
              </a:rPr>
              <a:t>Out-of-order</a:t>
            </a:r>
            <a:r>
              <a:rPr lang="ja-JP" altLang="en-US" sz="1800" dirty="0">
                <a:solidFill>
                  <a:schemeClr val="accent5"/>
                </a:solidFill>
              </a:rPr>
              <a:t> スーパースカラ</a:t>
            </a:r>
            <a:r>
              <a:rPr lang="ja-JP" altLang="en-US" sz="1800" dirty="0"/>
              <a:t>，</a:t>
            </a:r>
            <a:r>
              <a:rPr lang="en-US" altLang="ja-JP" sz="1800" dirty="0"/>
              <a:t>VLIW</a:t>
            </a:r>
          </a:p>
          <a:p>
            <a:pPr lvl="1"/>
            <a:r>
              <a:rPr lang="ja-JP" altLang="en-US" sz="1800" dirty="0"/>
              <a:t>投機実行，キャッシュ，プリフェッチ</a:t>
            </a:r>
            <a:endParaRPr lang="en-US" altLang="ja-JP" sz="1800" dirty="0"/>
          </a:p>
          <a:p>
            <a:r>
              <a:rPr lang="ja-JP" altLang="en-US" sz="1800" dirty="0"/>
              <a:t>その他のプロセッサや計算機</a:t>
            </a:r>
            <a:endParaRPr lang="en-US" altLang="ja-JP" sz="1800" dirty="0"/>
          </a:p>
          <a:p>
            <a:pPr lvl="1"/>
            <a:r>
              <a:rPr lang="en-US" altLang="ja-JP" sz="1800" dirty="0"/>
              <a:t>GPU</a:t>
            </a:r>
            <a:r>
              <a:rPr lang="ja-JP" altLang="en-US" sz="1800" dirty="0" err="1"/>
              <a:t>，</a:t>
            </a:r>
            <a:r>
              <a:rPr lang="en-US" altLang="ja-JP" sz="1800" dirty="0"/>
              <a:t>FPGA</a:t>
            </a:r>
            <a:r>
              <a:rPr lang="ja-JP" altLang="en-US" sz="1800" dirty="0"/>
              <a:t>，機械学習とかの専用プロセッサ</a:t>
            </a:r>
            <a:endParaRPr lang="en-US" altLang="ja-JP" sz="1800" dirty="0"/>
          </a:p>
          <a:p>
            <a:pPr lvl="1"/>
            <a:r>
              <a:rPr lang="ja-JP" altLang="en-US" sz="1800" dirty="0"/>
              <a:t>プロセッサ以外のメモリ</a:t>
            </a:r>
          </a:p>
          <a:p>
            <a:r>
              <a:rPr lang="ja-JP" altLang="en-US" sz="1800" dirty="0"/>
              <a:t>回路</a:t>
            </a:r>
            <a:endParaRPr lang="en-US" altLang="ja-JP" sz="1800" dirty="0"/>
          </a:p>
          <a:p>
            <a:pPr lvl="1"/>
            <a:r>
              <a:rPr lang="ja-JP" altLang="en-US" sz="1800" dirty="0"/>
              <a:t>遅延，電力，熱</a:t>
            </a:r>
            <a:endParaRPr lang="en-US" altLang="ja-JP" sz="1800" dirty="0"/>
          </a:p>
          <a:p>
            <a:r>
              <a:rPr kumimoji="1" lang="ja-JP" altLang="en-US" sz="1800" dirty="0"/>
              <a:t>セキュリティ</a:t>
            </a:r>
            <a:endParaRPr kumimoji="1" lang="en-US" altLang="ja-JP" sz="1800" dirty="0"/>
          </a:p>
          <a:p>
            <a:pPr lvl="1"/>
            <a:r>
              <a:rPr lang="en-US" altLang="ja-JP" sz="1800" dirty="0"/>
              <a:t>Spectre/Meltdown </a:t>
            </a:r>
            <a:r>
              <a:rPr lang="ja-JP" altLang="en-US" sz="1800" dirty="0"/>
              <a:t>などのアタック</a:t>
            </a:r>
            <a:endParaRPr kumimoji="1" lang="ja-JP" altLang="en-US" sz="1800" dirty="0"/>
          </a:p>
        </p:txBody>
      </p:sp>
    </p:spTree>
    <p:extLst>
      <p:ext uri="{BB962C8B-B14F-4D97-AF65-F5344CB8AC3E}">
        <p14:creationId xmlns:p14="http://schemas.microsoft.com/office/powerpoint/2010/main" val="2107591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49309</TotalTime>
  <Words>845</Words>
  <Application>Microsoft Office PowerPoint</Application>
  <PresentationFormat>画面に合わせる (4:3)</PresentationFormat>
  <Paragraphs>116</Paragraphs>
  <Slides>15</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15</vt:i4>
      </vt:variant>
    </vt:vector>
  </HeadingPairs>
  <TitlesOfParts>
    <vt:vector size="23" baseType="lpstr">
      <vt:lpstr>HG丸ｺﾞｼｯｸM-PRO</vt:lpstr>
      <vt:lpstr>MeiryoKe_PGothic</vt:lpstr>
      <vt:lpstr>NotoSansJP</vt:lpstr>
      <vt:lpstr>メイリオ</vt:lpstr>
      <vt:lpstr>Calibri</vt:lpstr>
      <vt:lpstr>Segoe UI</vt:lpstr>
      <vt:lpstr>Wingdings</vt:lpstr>
      <vt:lpstr>cerulean</vt:lpstr>
      <vt:lpstr>先進計算機構成論</vt:lpstr>
      <vt:lpstr>自己紹介</vt:lpstr>
      <vt:lpstr>ちょっと考えてみよう</vt:lpstr>
      <vt:lpstr>先端計算機構正論</vt:lpstr>
      <vt:lpstr>コンピュータ・アーキテクチャ</vt:lpstr>
      <vt:lpstr>コンピュータ・アーキテクチャ</vt:lpstr>
      <vt:lpstr>他の分野との関係：ソフトとハードの境界にある</vt:lpstr>
      <vt:lpstr>この講義の内容</vt:lpstr>
      <vt:lpstr>キーワード</vt:lpstr>
      <vt:lpstr>講義資料</vt:lpstr>
      <vt:lpstr>話題は上から下までおよぶことがある</vt:lpstr>
      <vt:lpstr>コンピュータや CPU，GPU 等についての ニュースや解説記事など</vt:lpstr>
      <vt:lpstr>他の講義との関係</vt:lpstr>
      <vt:lpstr>成績</vt:lpstr>
      <vt:lpstr>今日の出席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8343</cp:revision>
  <cp:lastPrinted>2014-12-10T13:40:48Z</cp:lastPrinted>
  <dcterms:created xsi:type="dcterms:W3CDTF">2014-11-17T10:53:59Z</dcterms:created>
  <dcterms:modified xsi:type="dcterms:W3CDTF">2022-04-11T05:45:50Z</dcterms:modified>
</cp:coreProperties>
</file>