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9"/>
  </p:notesMasterIdLst>
  <p:sldIdLst>
    <p:sldId id="440" r:id="rId2"/>
    <p:sldId id="672" r:id="rId3"/>
    <p:sldId id="679" r:id="rId4"/>
    <p:sldId id="676" r:id="rId5"/>
    <p:sldId id="681" r:id="rId6"/>
    <p:sldId id="662" r:id="rId7"/>
    <p:sldId id="663" r:id="rId8"/>
    <p:sldId id="677" r:id="rId9"/>
    <p:sldId id="678" r:id="rId10"/>
    <p:sldId id="660" r:id="rId11"/>
    <p:sldId id="665" r:id="rId12"/>
    <p:sldId id="666" r:id="rId13"/>
    <p:sldId id="667" r:id="rId14"/>
    <p:sldId id="668" r:id="rId15"/>
    <p:sldId id="669" r:id="rId16"/>
    <p:sldId id="670" r:id="rId17"/>
    <p:sldId id="673" r:id="rId18"/>
    <p:sldId id="674" r:id="rId19"/>
    <p:sldId id="675" r:id="rId20"/>
    <p:sldId id="661" r:id="rId21"/>
    <p:sldId id="680" r:id="rId22"/>
    <p:sldId id="630" r:id="rId23"/>
    <p:sldId id="554" r:id="rId24"/>
    <p:sldId id="555" r:id="rId25"/>
    <p:sldId id="553" r:id="rId26"/>
    <p:sldId id="552" r:id="rId27"/>
    <p:sldId id="551" r:id="rId28"/>
    <p:sldId id="556" r:id="rId29"/>
    <p:sldId id="557" r:id="rId30"/>
    <p:sldId id="550" r:id="rId31"/>
    <p:sldId id="564" r:id="rId32"/>
    <p:sldId id="565" r:id="rId33"/>
    <p:sldId id="559" r:id="rId34"/>
    <p:sldId id="566" r:id="rId35"/>
    <p:sldId id="567" r:id="rId36"/>
    <p:sldId id="652" r:id="rId37"/>
    <p:sldId id="570" r:id="rId38"/>
    <p:sldId id="653" r:id="rId39"/>
    <p:sldId id="571" r:id="rId40"/>
    <p:sldId id="631" r:id="rId41"/>
    <p:sldId id="654" r:id="rId42"/>
    <p:sldId id="655" r:id="rId43"/>
    <p:sldId id="656" r:id="rId44"/>
    <p:sldId id="657" r:id="rId45"/>
    <p:sldId id="658" r:id="rId46"/>
    <p:sldId id="659" r:id="rId47"/>
    <p:sldId id="572" r:id="rId48"/>
    <p:sldId id="573" r:id="rId49"/>
    <p:sldId id="574" r:id="rId50"/>
    <p:sldId id="575" r:id="rId51"/>
    <p:sldId id="576" r:id="rId52"/>
    <p:sldId id="577" r:id="rId53"/>
    <p:sldId id="568" r:id="rId54"/>
    <p:sldId id="589" r:id="rId55"/>
    <p:sldId id="582" r:id="rId56"/>
    <p:sldId id="583" r:id="rId57"/>
    <p:sldId id="586" r:id="rId58"/>
    <p:sldId id="584" r:id="rId59"/>
    <p:sldId id="587" r:id="rId60"/>
    <p:sldId id="588" r:id="rId61"/>
    <p:sldId id="585" r:id="rId62"/>
    <p:sldId id="591" r:id="rId63"/>
    <p:sldId id="590" r:id="rId64"/>
    <p:sldId id="592" r:id="rId65"/>
    <p:sldId id="593" r:id="rId66"/>
    <p:sldId id="594" r:id="rId67"/>
    <p:sldId id="595" r:id="rId68"/>
    <p:sldId id="599" r:id="rId69"/>
    <p:sldId id="600" r:id="rId70"/>
    <p:sldId id="602" r:id="rId71"/>
    <p:sldId id="601" r:id="rId72"/>
    <p:sldId id="596" r:id="rId73"/>
    <p:sldId id="597" r:id="rId74"/>
    <p:sldId id="603" r:id="rId75"/>
    <p:sldId id="604" r:id="rId76"/>
    <p:sldId id="605" r:id="rId77"/>
    <p:sldId id="606" r:id="rId78"/>
    <p:sldId id="609" r:id="rId79"/>
    <p:sldId id="608" r:id="rId80"/>
    <p:sldId id="612" r:id="rId81"/>
    <p:sldId id="610" r:id="rId82"/>
    <p:sldId id="613" r:id="rId83"/>
    <p:sldId id="611" r:id="rId84"/>
    <p:sldId id="614" r:id="rId85"/>
    <p:sldId id="615" r:id="rId86"/>
    <p:sldId id="616" r:id="rId87"/>
    <p:sldId id="619" r:id="rId88"/>
    <p:sldId id="617" r:id="rId89"/>
    <p:sldId id="620" r:id="rId90"/>
    <p:sldId id="621" r:id="rId91"/>
    <p:sldId id="633" r:id="rId92"/>
    <p:sldId id="632" r:id="rId93"/>
    <p:sldId id="635" r:id="rId94"/>
    <p:sldId id="636" r:id="rId95"/>
    <p:sldId id="637" r:id="rId96"/>
    <p:sldId id="629" r:id="rId97"/>
    <p:sldId id="558" r:id="rId9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50</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27</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28</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33</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34</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35</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36</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38</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39</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分岐予測はペナルティが非常に致命的になってしまうという欠点があると仰っていましたが、実際には平均するとどれくらいの時間ロスがあり、それを込みで導入する利点があるのかを定量的に知りたい。</a:t>
            </a:r>
            <a:endParaRPr kumimoji="1" lang="en-US" altLang="ja-JP" dirty="0"/>
          </a:p>
          <a:p>
            <a:pPr lvl="1"/>
            <a:endParaRPr lang="en-US" altLang="ja-JP" dirty="0"/>
          </a:p>
          <a:p>
            <a:pPr lvl="1"/>
            <a:r>
              <a:rPr kumimoji="1" lang="ja-JP" altLang="en-US" dirty="0"/>
              <a:t>ペナルティは時間的ロスはおよそパイプラインの長さのサイクル数になる</a:t>
            </a:r>
            <a:endParaRPr kumimoji="1" lang="en-US" altLang="ja-JP" dirty="0"/>
          </a:p>
          <a:p>
            <a:pPr lvl="1"/>
            <a:r>
              <a:rPr kumimoji="1" lang="ja-JP" altLang="en-US" dirty="0"/>
              <a:t>導入しない場合は単にその時間を待つだけなので，なんらかの予測を入れた方が一方的にお得</a:t>
            </a:r>
            <a:endParaRPr kumimoji="1" lang="en-US" altLang="ja-JP" dirty="0"/>
          </a:p>
          <a:p>
            <a:pPr lvl="2"/>
            <a:r>
              <a:rPr kumimoji="1" lang="ja-JP" altLang="en-US" dirty="0"/>
              <a:t>方向の予測なら，完全にでたらめな予測でも５０</a:t>
            </a:r>
            <a:r>
              <a:rPr kumimoji="1" lang="en-US" altLang="ja-JP" dirty="0"/>
              <a:t>%</a:t>
            </a:r>
            <a:r>
              <a:rPr kumimoji="1" lang="ja-JP" altLang="en-US" dirty="0"/>
              <a:t>は当たる</a:t>
            </a:r>
          </a:p>
        </p:txBody>
      </p:sp>
    </p:spTree>
    <p:extLst>
      <p:ext uri="{BB962C8B-B14F-4D97-AF65-F5344CB8AC3E}">
        <p14:creationId xmlns:p14="http://schemas.microsoft.com/office/powerpoint/2010/main" val="1579381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ごめんなさい！結構おいて行かれています！</a:t>
            </a:r>
            <a:br>
              <a:rPr kumimoji="1" lang="en-US" altLang="ja-JP" dirty="0"/>
            </a:br>
            <a:r>
              <a:rPr kumimoji="1" lang="ja-JP" altLang="en-US" dirty="0"/>
              <a:t>そもそもはパイプライン化を進めるにあたって問題があるから今やっていることを考えているという感じですか？</a:t>
            </a:r>
            <a:br>
              <a:rPr kumimoji="1" lang="en-US" altLang="ja-JP" dirty="0"/>
            </a:br>
            <a:r>
              <a:rPr kumimoji="1" lang="ja-JP" altLang="en-US" dirty="0"/>
              <a:t>もうちょっと全体的な構造に対する現在やっていることの位置がわかったらうれしいです！</a:t>
            </a:r>
            <a:endParaRPr kumimoji="1" lang="en-US" altLang="ja-JP" dirty="0"/>
          </a:p>
          <a:p>
            <a:pPr lvl="1"/>
            <a:endParaRPr lang="en-US" altLang="ja-JP" dirty="0"/>
          </a:p>
          <a:p>
            <a:pPr lvl="1"/>
            <a:r>
              <a:rPr kumimoji="1" lang="ja-JP" altLang="en-US" dirty="0"/>
              <a:t>パイプライン化すると各種のハザードと呼ばれる問題が起きる</a:t>
            </a:r>
            <a:endParaRPr kumimoji="1" lang="en-US" altLang="ja-JP" dirty="0"/>
          </a:p>
          <a:p>
            <a:pPr lvl="2"/>
            <a:r>
              <a:rPr kumimoji="1" lang="ja-JP" altLang="en-US" dirty="0"/>
              <a:t>構造ハザード</a:t>
            </a:r>
            <a:endParaRPr kumimoji="1" lang="en-US" altLang="ja-JP" dirty="0"/>
          </a:p>
          <a:p>
            <a:pPr lvl="2"/>
            <a:r>
              <a:rPr kumimoji="1" lang="ja-JP" altLang="en-US" dirty="0"/>
              <a:t>非構造ハザード</a:t>
            </a:r>
            <a:endParaRPr kumimoji="1" lang="en-US" altLang="ja-JP" dirty="0"/>
          </a:p>
          <a:p>
            <a:pPr lvl="1"/>
            <a:r>
              <a:rPr kumimoji="1" lang="ja-JP" altLang="en-US" dirty="0"/>
              <a:t>前回前々回は，上記ハザードのそれぞれへの対策を述べていた</a:t>
            </a:r>
            <a:endParaRPr kumimoji="1" lang="en-US" altLang="ja-JP" dirty="0"/>
          </a:p>
          <a:p>
            <a:pPr lvl="1"/>
            <a:r>
              <a:rPr kumimoji="1" lang="ja-JP" altLang="en-US" dirty="0"/>
              <a:t>非構造ハザードのうち制御ハザードの対策方法が分岐予測</a:t>
            </a:r>
          </a:p>
        </p:txBody>
      </p:sp>
    </p:spTree>
    <p:extLst>
      <p:ext uri="{BB962C8B-B14F-4D97-AF65-F5344CB8AC3E}">
        <p14:creationId xmlns:p14="http://schemas.microsoft.com/office/powerpoint/2010/main" val="3842885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err="1"/>
              <a:t>mips</a:t>
            </a:r>
            <a:r>
              <a:rPr kumimoji="1" lang="ja-JP" altLang="en-US" dirty="0"/>
              <a:t>の遅延スロットは分岐命令の後に置かれるものだと思っていましたが、</a:t>
            </a:r>
            <a:r>
              <a:rPr kumimoji="1" lang="en-US" altLang="ja-JP" dirty="0"/>
              <a:t>(</a:t>
            </a:r>
            <a:r>
              <a:rPr kumimoji="1" lang="ja-JP" altLang="en-US" dirty="0"/>
              <a:t>ロード</a:t>
            </a:r>
            <a:r>
              <a:rPr kumimoji="1" lang="en-US" altLang="ja-JP" dirty="0"/>
              <a:t>)</a:t>
            </a:r>
            <a:r>
              <a:rPr kumimoji="1" lang="ja-JP" altLang="en-US" dirty="0"/>
              <a:t>データハザードのときにも使われていたことを初めて知りました</a:t>
            </a:r>
          </a:p>
          <a:p>
            <a:r>
              <a:rPr kumimoji="1" lang="ja-JP" altLang="en-US" dirty="0"/>
              <a:t>遅延分岐とはどのようなものでしょうか</a:t>
            </a:r>
            <a:endParaRPr kumimoji="1" lang="en-US" altLang="ja-JP" dirty="0"/>
          </a:p>
        </p:txBody>
      </p:sp>
    </p:spTree>
    <p:extLst>
      <p:ext uri="{BB962C8B-B14F-4D97-AF65-F5344CB8AC3E}">
        <p14:creationId xmlns:p14="http://schemas.microsoft.com/office/powerpoint/2010/main" val="3608182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基本的には短いアセンブリの方が速いと思いますが、時々</a:t>
            </a:r>
            <a:r>
              <a:rPr kumimoji="1" lang="en-US" altLang="ja-JP" dirty="0" err="1"/>
              <a:t>gcc</a:t>
            </a:r>
            <a:r>
              <a:rPr kumimoji="1" lang="ja-JP" altLang="en-US" dirty="0"/>
              <a:t>などのコンパイラが最適化であえて余計な命令の入った長いアセンブリを出力することがあり、それが余計な命令を加えない時よりも速かったことがあります。これはパイプラインを考慮した結果なのかと思いました。</a:t>
            </a:r>
            <a:endParaRPr kumimoji="1" lang="en-US" altLang="ja-JP" dirty="0"/>
          </a:p>
          <a:p>
            <a:endParaRPr lang="en-US" altLang="ja-JP" dirty="0"/>
          </a:p>
          <a:p>
            <a:pPr lvl="1"/>
            <a:r>
              <a:rPr kumimoji="1" lang="ja-JP" altLang="en-US" dirty="0"/>
              <a:t>分岐の飛び先が，キャッシュのブロック境界に合っていた方が効率が良いとかはある</a:t>
            </a:r>
          </a:p>
        </p:txBody>
      </p:sp>
    </p:spTree>
    <p:extLst>
      <p:ext uri="{BB962C8B-B14F-4D97-AF65-F5344CB8AC3E}">
        <p14:creationId xmlns:p14="http://schemas.microsoft.com/office/powerpoint/2010/main" val="1857379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パイプライン化の限界のところで消費電力と熱の話がありましたが、放熱能力の改善というのはどのくらいあるものなのでしょうか？</a:t>
            </a:r>
            <a:r>
              <a:rPr kumimoji="1" lang="en-US" altLang="ja-JP" dirty="0"/>
              <a:t>(10</a:t>
            </a:r>
            <a:r>
              <a:rPr kumimoji="1" lang="ja-JP" altLang="en-US" dirty="0"/>
              <a:t>年単位で何倍くらいの変化なのでしょうか</a:t>
            </a:r>
            <a:r>
              <a:rPr kumimoji="1" lang="en-US" altLang="ja-JP" dirty="0"/>
              <a:t>)</a:t>
            </a:r>
          </a:p>
          <a:p>
            <a:endParaRPr kumimoji="1" lang="ja-JP" altLang="en-US" dirty="0"/>
          </a:p>
        </p:txBody>
      </p:sp>
    </p:spTree>
    <p:extLst>
      <p:ext uri="{BB962C8B-B14F-4D97-AF65-F5344CB8AC3E}">
        <p14:creationId xmlns:p14="http://schemas.microsoft.com/office/powerpoint/2010/main" val="3123060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Intel</a:t>
            </a:r>
            <a:r>
              <a:rPr kumimoji="1" lang="ja-JP" altLang="en-US" dirty="0"/>
              <a:t>や</a:t>
            </a:r>
            <a:r>
              <a:rPr kumimoji="1" lang="en-US" altLang="ja-JP" dirty="0"/>
              <a:t>AMD</a:t>
            </a:r>
            <a:r>
              <a:rPr kumimoji="1" lang="ja-JP" altLang="en-US" dirty="0"/>
              <a:t>の</a:t>
            </a:r>
            <a:r>
              <a:rPr kumimoji="1" lang="en-US" altLang="ja-JP" dirty="0"/>
              <a:t>CPU</a:t>
            </a:r>
            <a:r>
              <a:rPr kumimoji="1" lang="ja-JP" altLang="en-US" dirty="0"/>
              <a:t>では</a:t>
            </a:r>
            <a:r>
              <a:rPr kumimoji="1" lang="en-US" altLang="ja-JP" dirty="0"/>
              <a:t>hyperthreading</a:t>
            </a:r>
            <a:r>
              <a:rPr kumimoji="1" lang="ja-JP" altLang="en-US" dirty="0"/>
              <a:t>機能（</a:t>
            </a:r>
            <a:r>
              <a:rPr kumimoji="1" lang="en-US" altLang="ja-JP" dirty="0"/>
              <a:t>1 core = 2 threads</a:t>
            </a:r>
            <a:r>
              <a:rPr kumimoji="1" lang="ja-JP" altLang="en-US" dirty="0"/>
              <a:t>）が一般的ですがこれはハードウェアの</a:t>
            </a:r>
            <a:r>
              <a:rPr kumimoji="1" lang="en-US" altLang="ja-JP" dirty="0"/>
              <a:t>thread</a:t>
            </a:r>
            <a:r>
              <a:rPr kumimoji="1" lang="ja-JP" altLang="en-US" dirty="0"/>
              <a:t>ということですか？一つの</a:t>
            </a:r>
            <a:r>
              <a:rPr kumimoji="1" lang="en-US" altLang="ja-JP" dirty="0"/>
              <a:t>core</a:t>
            </a:r>
            <a:r>
              <a:rPr kumimoji="1" lang="ja-JP" altLang="en-US" dirty="0"/>
              <a:t>に三つ以上の</a:t>
            </a:r>
            <a:r>
              <a:rPr kumimoji="1" lang="en-US" altLang="ja-JP" dirty="0"/>
              <a:t>thread</a:t>
            </a:r>
            <a:r>
              <a:rPr kumimoji="1" lang="ja-JP" altLang="en-US" dirty="0"/>
              <a:t>を組めるのはあまりみられないのはなぜですか？</a:t>
            </a:r>
          </a:p>
          <a:p>
            <a:pPr lvl="1"/>
            <a:endParaRPr kumimoji="1" lang="en-US" altLang="ja-JP" dirty="0"/>
          </a:p>
          <a:p>
            <a:pPr lvl="1"/>
            <a:r>
              <a:rPr kumimoji="1" lang="ja-JP" altLang="en-US" dirty="0"/>
              <a:t>１スレッドを２スレッドにするのは</a:t>
            </a:r>
            <a:r>
              <a:rPr kumimoji="1" lang="en-US" altLang="ja-JP" dirty="0"/>
              <a:t>10%</a:t>
            </a:r>
            <a:r>
              <a:rPr kumimoji="1" lang="ja-JP" altLang="en-US" dirty="0"/>
              <a:t>以内ぐらいの回路量オーバーヘッドで作れるが，</a:t>
            </a:r>
            <a:r>
              <a:rPr kumimoji="1" lang="en-US" altLang="ja-JP" dirty="0"/>
              <a:t>4</a:t>
            </a:r>
            <a:r>
              <a:rPr kumimoji="1" lang="ja-JP" altLang="en-US" dirty="0"/>
              <a:t>スレッドにするとオーバーヘッドが無視できなくなってくる</a:t>
            </a:r>
            <a:endParaRPr kumimoji="1" lang="en-US" altLang="ja-JP" dirty="0"/>
          </a:p>
          <a:p>
            <a:pPr lvl="1"/>
            <a:r>
              <a:rPr kumimoji="1" lang="ja-JP" altLang="en-US" dirty="0"/>
              <a:t>キャッシュを共有することになるので，４スレッドも走らせるとミス率が高くなりすぎる</a:t>
            </a:r>
          </a:p>
        </p:txBody>
      </p:sp>
    </p:spTree>
    <p:extLst>
      <p:ext uri="{BB962C8B-B14F-4D97-AF65-F5344CB8AC3E}">
        <p14:creationId xmlns:p14="http://schemas.microsoft.com/office/powerpoint/2010/main" val="19776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分岐予測で</a:t>
            </a:r>
            <a:r>
              <a:rPr kumimoji="1" lang="en-US" altLang="ja-JP" dirty="0"/>
              <a:t>BTB</a:t>
            </a:r>
            <a:r>
              <a:rPr kumimoji="1" lang="ja-JP" altLang="en-US" dirty="0"/>
              <a:t>を引くという仕組みは、一度読んだ命令を再度実施しないと意味がない気がするが、</a:t>
            </a:r>
            <a:r>
              <a:rPr kumimoji="1" lang="en-US" altLang="ja-JP" dirty="0"/>
              <a:t>if</a:t>
            </a:r>
            <a:r>
              <a:rPr kumimoji="1" lang="ja-JP" altLang="en-US" dirty="0"/>
              <a:t>ではなく</a:t>
            </a:r>
            <a:r>
              <a:rPr kumimoji="1" lang="en-US" altLang="ja-JP" dirty="0"/>
              <a:t>while</a:t>
            </a:r>
            <a:r>
              <a:rPr kumimoji="1" lang="ja-JP" altLang="en-US" dirty="0"/>
              <a:t>や</a:t>
            </a:r>
            <a:r>
              <a:rPr kumimoji="1" lang="en-US" altLang="ja-JP" dirty="0"/>
              <a:t>for</a:t>
            </a:r>
            <a:r>
              <a:rPr kumimoji="1" lang="ja-JP" altLang="en-US" dirty="0"/>
              <a:t>などのループに特化した機能なのだろうか？</a:t>
            </a:r>
            <a:endParaRPr kumimoji="1" lang="en-US" altLang="ja-JP" dirty="0"/>
          </a:p>
          <a:p>
            <a:pPr lvl="1"/>
            <a:endParaRPr lang="en-US" altLang="ja-JP" dirty="0"/>
          </a:p>
          <a:p>
            <a:pPr lvl="1"/>
            <a:r>
              <a:rPr kumimoji="1" lang="ja-JP" altLang="en-US" dirty="0"/>
              <a:t>ループなどの再実行を前提にしているのはその通り</a:t>
            </a:r>
            <a:endParaRPr kumimoji="1" lang="en-US" altLang="ja-JP" dirty="0"/>
          </a:p>
          <a:p>
            <a:pPr lvl="1"/>
            <a:r>
              <a:rPr kumimoji="1" lang="en-US" altLang="ja-JP" dirty="0"/>
              <a:t>if </a:t>
            </a:r>
            <a:r>
              <a:rPr kumimoji="1" lang="ja-JP" altLang="en-US" dirty="0"/>
              <a:t>も含むプログラムのほぼ全てはループの中にある</a:t>
            </a:r>
            <a:endParaRPr kumimoji="1" lang="en-US" altLang="ja-JP" dirty="0"/>
          </a:p>
        </p:txBody>
      </p:sp>
    </p:spTree>
    <p:extLst>
      <p:ext uri="{BB962C8B-B14F-4D97-AF65-F5344CB8AC3E}">
        <p14:creationId xmlns:p14="http://schemas.microsoft.com/office/powerpoint/2010/main" val="485187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学部の分岐予測の授業では、静的・動的分岐予測しか扱わなかったので、そもそも分岐命令かどうかを判別する機構が必要だというのは初耳でした。</a:t>
            </a:r>
          </a:p>
          <a:p>
            <a:r>
              <a:rPr kumimoji="1" lang="ja-JP" altLang="en-US" dirty="0"/>
              <a:t>また、分岐予測のための</a:t>
            </a:r>
            <a:r>
              <a:rPr kumimoji="1" lang="en-US" altLang="ja-JP" dirty="0"/>
              <a:t>BTB</a:t>
            </a:r>
            <a:r>
              <a:rPr kumimoji="1" lang="ja-JP" altLang="en-US" dirty="0"/>
              <a:t>の構造は、ダイレクトマップキャッシュに似ているように感じました。</a:t>
            </a:r>
            <a:endParaRPr kumimoji="1" lang="en-US" altLang="ja-JP" dirty="0"/>
          </a:p>
          <a:p>
            <a:endParaRPr kumimoji="1" lang="ja-JP" altLang="en-US" dirty="0"/>
          </a:p>
        </p:txBody>
      </p:sp>
    </p:spTree>
    <p:extLst>
      <p:ext uri="{BB962C8B-B14F-4D97-AF65-F5344CB8AC3E}">
        <p14:creationId xmlns:p14="http://schemas.microsoft.com/office/powerpoint/2010/main" val="1072495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分岐予測の概要については良く理解できたのですが、最後の</a:t>
            </a:r>
            <a:r>
              <a:rPr kumimoji="1" lang="en-US" altLang="ja-JP" dirty="0"/>
              <a:t>BTB</a:t>
            </a:r>
            <a:r>
              <a:rPr kumimoji="1" lang="ja-JP" altLang="en-US" dirty="0"/>
              <a:t>のところで、なぜ</a:t>
            </a:r>
            <a:r>
              <a:rPr kumimoji="1" lang="en-US" altLang="ja-JP" dirty="0"/>
              <a:t>BTB</a:t>
            </a:r>
            <a:r>
              <a:rPr kumimoji="1" lang="ja-JP" altLang="en-US" dirty="0"/>
              <a:t>で予測出来るのか</a:t>
            </a:r>
            <a:r>
              <a:rPr kumimoji="1" lang="en-US" altLang="ja-JP" dirty="0"/>
              <a:t>(</a:t>
            </a:r>
            <a:r>
              <a:rPr kumimoji="1" lang="ja-JP" altLang="en-US" dirty="0"/>
              <a:t>特に</a:t>
            </a:r>
            <a:r>
              <a:rPr kumimoji="1" lang="en-US" altLang="ja-JP" dirty="0"/>
              <a:t>tag</a:t>
            </a:r>
            <a:r>
              <a:rPr kumimoji="1" lang="ja-JP" altLang="en-US" dirty="0"/>
              <a:t>がどうやって作られるのか</a:t>
            </a:r>
            <a:r>
              <a:rPr kumimoji="1" lang="en-US" altLang="ja-JP" dirty="0"/>
              <a:t>)</a:t>
            </a:r>
            <a:r>
              <a:rPr kumimoji="1" lang="ja-JP" altLang="en-US" dirty="0"/>
              <a:t>が授業中に理解出来なかったため、説明していただけると幸いです。</a:t>
            </a:r>
          </a:p>
          <a:p>
            <a:endParaRPr kumimoji="1" lang="en-US" altLang="ja-JP" dirty="0"/>
          </a:p>
          <a:p>
            <a:pPr lvl="1"/>
            <a:r>
              <a:rPr lang="en-US" altLang="ja-JP" sz="1800" dirty="0">
                <a:solidFill>
                  <a:schemeClr val="accent5"/>
                </a:solidFill>
                <a:latin typeface="Consolas" panose="020B0609020204030204" pitchFamily="49" charset="0"/>
              </a:rPr>
              <a:t>// index </a:t>
            </a:r>
            <a:r>
              <a:rPr lang="ja-JP" altLang="en-US" sz="1800" dirty="0">
                <a:solidFill>
                  <a:schemeClr val="accent5"/>
                </a:solidFill>
                <a:latin typeface="Consolas" panose="020B0609020204030204" pitchFamily="49" charset="0"/>
              </a:rPr>
              <a:t>が命令アドレスの下８ビットの場合の </a:t>
            </a:r>
            <a:r>
              <a:rPr lang="en-US" altLang="ja-JP" sz="1800" dirty="0">
                <a:solidFill>
                  <a:schemeClr val="accent5"/>
                </a:solidFill>
                <a:latin typeface="Consolas" panose="020B0609020204030204" pitchFamily="49" charset="0"/>
              </a:rPr>
              <a:t>BTB</a:t>
            </a:r>
            <a:r>
              <a:rPr lang="ja-JP" altLang="en-US" sz="1800" dirty="0">
                <a:solidFill>
                  <a:schemeClr val="accent5"/>
                </a:solidFill>
                <a:latin typeface="Consolas" panose="020B0609020204030204" pitchFamily="49" charset="0"/>
              </a:rPr>
              <a:t>（</a:t>
            </a:r>
            <a:r>
              <a:rPr lang="en-US" altLang="ja-JP" sz="1800" dirty="0">
                <a:solidFill>
                  <a:schemeClr val="accent5"/>
                </a:solidFill>
                <a:latin typeface="Consolas" panose="020B0609020204030204" pitchFamily="49" charset="0"/>
              </a:rPr>
              <a:t>256</a:t>
            </a:r>
            <a:r>
              <a:rPr lang="ja-JP" altLang="en-US" sz="1800" dirty="0">
                <a:solidFill>
                  <a:schemeClr val="accent5"/>
                </a:solidFill>
                <a:latin typeface="Consolas" panose="020B0609020204030204" pitchFamily="49" charset="0"/>
              </a:rPr>
              <a:t>要素）</a:t>
            </a:r>
            <a:br>
              <a:rPr lang="en-US" altLang="ja-JP" sz="1800" dirty="0">
                <a:latin typeface="Consolas" panose="020B0609020204030204" pitchFamily="49" charset="0"/>
              </a:rPr>
            </a:br>
            <a:r>
              <a:rPr lang="en-US" altLang="ja-JP" sz="1800" dirty="0">
                <a:latin typeface="Consolas" panose="020B0609020204030204" pitchFamily="49" charset="0"/>
              </a:rPr>
              <a:t>struct {tag, target} </a:t>
            </a:r>
            <a:r>
              <a:rPr lang="en-US" altLang="ja-JP" sz="1800" dirty="0" err="1">
                <a:latin typeface="Consolas" panose="020B0609020204030204" pitchFamily="49" charset="0"/>
              </a:rPr>
              <a:t>btb</a:t>
            </a:r>
            <a:r>
              <a:rPr lang="en-US" altLang="ja-JP" sz="1800" dirty="0">
                <a:latin typeface="Consolas" panose="020B0609020204030204" pitchFamily="49" charset="0"/>
              </a:rPr>
              <a:t>[256];</a:t>
            </a:r>
            <a:br>
              <a:rPr lang="en-US" altLang="ja-JP" sz="1800" dirty="0">
                <a:latin typeface="Consolas" panose="020B0609020204030204" pitchFamily="49" charset="0"/>
              </a:rPr>
            </a:br>
            <a:r>
              <a:rPr lang="en-US" altLang="ja-JP" sz="1800" dirty="0">
                <a:latin typeface="Consolas" panose="020B0609020204030204" pitchFamily="49" charset="0"/>
              </a:rPr>
              <a:t>index = PC &amp; 0xff;   </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命令アドレスの下８ビットを取り除く</a:t>
            </a:r>
            <a:br>
              <a:rPr lang="en-US" altLang="ja-JP" sz="1800" dirty="0">
                <a:latin typeface="Consolas" panose="020B0609020204030204" pitchFamily="49" charset="0"/>
              </a:rPr>
            </a:br>
            <a:r>
              <a:rPr lang="en-US" altLang="ja-JP" sz="1800" dirty="0">
                <a:latin typeface="Consolas" panose="020B0609020204030204" pitchFamily="49" charset="0"/>
              </a:rPr>
              <a:t>tag   = PC &gt;&gt; 8;     </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命令アドレスの残りを取り出す</a:t>
            </a:r>
            <a:br>
              <a:rPr lang="en-US" altLang="ja-JP" sz="1800" dirty="0">
                <a:solidFill>
                  <a:schemeClr val="accent5"/>
                </a:solidFill>
                <a:latin typeface="Consolas" panose="020B0609020204030204" pitchFamily="49" charset="0"/>
              </a:rPr>
            </a:br>
            <a:br>
              <a:rPr lang="en-US" altLang="ja-JP" sz="1800" dirty="0">
                <a:latin typeface="Consolas" panose="020B0609020204030204" pitchFamily="49" charset="0"/>
              </a:rPr>
            </a:b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btb</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のエントリには，</a:t>
            </a:r>
            <a:r>
              <a:rPr lang="en-US" altLang="ja-JP" sz="1800" dirty="0">
                <a:solidFill>
                  <a:schemeClr val="accent5"/>
                </a:solidFill>
                <a:latin typeface="Consolas" panose="020B0609020204030204" pitchFamily="49" charset="0"/>
              </a:rPr>
              <a:t>index </a:t>
            </a:r>
            <a:r>
              <a:rPr lang="ja-JP" altLang="en-US" sz="1800" dirty="0">
                <a:solidFill>
                  <a:schemeClr val="accent5"/>
                </a:solidFill>
                <a:latin typeface="Consolas" panose="020B0609020204030204" pitchFamily="49" charset="0"/>
              </a:rPr>
              <a:t>が同じものしか来ない</a:t>
            </a:r>
            <a:br>
              <a:rPr lang="en-US" altLang="ja-JP" sz="1800" dirty="0">
                <a:solidFill>
                  <a:schemeClr val="accent5"/>
                </a:solidFill>
                <a:latin typeface="Consolas" panose="020B0609020204030204" pitchFamily="49" charset="0"/>
              </a:rPr>
            </a:b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 </a:t>
            </a:r>
            <a:r>
              <a:rPr lang="en-US" altLang="ja-JP" sz="1800" dirty="0">
                <a:solidFill>
                  <a:schemeClr val="accent5"/>
                </a:solidFill>
                <a:latin typeface="Consolas" panose="020B0609020204030204" pitchFamily="49" charset="0"/>
              </a:rPr>
              <a:t>index </a:t>
            </a:r>
            <a:r>
              <a:rPr lang="ja-JP" altLang="en-US" sz="1800" dirty="0">
                <a:solidFill>
                  <a:schemeClr val="accent5"/>
                </a:solidFill>
                <a:latin typeface="Consolas" panose="020B0609020204030204" pitchFamily="49" charset="0"/>
              </a:rPr>
              <a:t>と </a:t>
            </a:r>
            <a:r>
              <a:rPr lang="en-US" altLang="ja-JP" sz="1800" dirty="0">
                <a:solidFill>
                  <a:schemeClr val="accent5"/>
                </a:solidFill>
                <a:latin typeface="Consolas" panose="020B0609020204030204" pitchFamily="49" charset="0"/>
              </a:rPr>
              <a:t>tag </a:t>
            </a:r>
            <a:r>
              <a:rPr lang="ja-JP" altLang="en-US" sz="1800" dirty="0">
                <a:solidFill>
                  <a:schemeClr val="accent5"/>
                </a:solidFill>
                <a:latin typeface="Consolas" panose="020B0609020204030204" pitchFamily="49" charset="0"/>
              </a:rPr>
              <a:t>が同じなら，それは格納時の </a:t>
            </a:r>
            <a:r>
              <a:rPr lang="en-US" altLang="ja-JP" sz="1800" dirty="0">
                <a:solidFill>
                  <a:schemeClr val="accent5"/>
                </a:solidFill>
                <a:latin typeface="Consolas" panose="020B0609020204030204" pitchFamily="49" charset="0"/>
              </a:rPr>
              <a:t>PC </a:t>
            </a:r>
            <a:r>
              <a:rPr lang="ja-JP" altLang="en-US" sz="1800" dirty="0">
                <a:solidFill>
                  <a:schemeClr val="accent5"/>
                </a:solidFill>
                <a:latin typeface="Consolas" panose="020B0609020204030204" pitchFamily="49" charset="0"/>
              </a:rPr>
              <a:t>が等しい</a:t>
            </a:r>
            <a:br>
              <a:rPr lang="en-US" altLang="ja-JP" sz="1800" dirty="0">
                <a:latin typeface="Consolas" panose="020B0609020204030204" pitchFamily="49" charset="0"/>
              </a:rPr>
            </a:br>
            <a:r>
              <a:rPr lang="en-US" altLang="ja-JP" sz="1800" dirty="0">
                <a:latin typeface="Consolas" panose="020B0609020204030204" pitchFamily="49" charset="0"/>
              </a:rPr>
              <a:t>if (</a:t>
            </a:r>
            <a:r>
              <a:rPr lang="en-US" altLang="ja-JP" sz="1800" dirty="0" err="1">
                <a:latin typeface="Consolas" panose="020B0609020204030204" pitchFamily="49" charset="0"/>
              </a:rPr>
              <a:t>btb</a:t>
            </a:r>
            <a:r>
              <a:rPr lang="en-US" altLang="ja-JP" sz="1800" dirty="0">
                <a:latin typeface="Consolas" panose="020B0609020204030204" pitchFamily="49" charset="0"/>
              </a:rPr>
              <a:t>[index].tag == tag) </a:t>
            </a:r>
            <a:br>
              <a:rPr lang="en-US" altLang="ja-JP" sz="1800" dirty="0">
                <a:latin typeface="Consolas" panose="020B0609020204030204" pitchFamily="49" charset="0"/>
              </a:rPr>
            </a:br>
            <a:r>
              <a:rPr lang="en-US" altLang="ja-JP" sz="1800" dirty="0">
                <a:latin typeface="Consolas" panose="020B0609020204030204" pitchFamily="49" charset="0"/>
              </a:rPr>
              <a:t>    target = </a:t>
            </a:r>
            <a:r>
              <a:rPr lang="en-US" altLang="ja-JP" sz="1800" dirty="0" err="1">
                <a:latin typeface="Consolas" panose="020B0609020204030204" pitchFamily="49" charset="0"/>
              </a:rPr>
              <a:t>btb</a:t>
            </a:r>
            <a:r>
              <a:rPr lang="en-US" altLang="ja-JP" sz="1800" dirty="0">
                <a:latin typeface="Consolas" panose="020B0609020204030204" pitchFamily="49" charset="0"/>
              </a:rPr>
              <a:t>[index].target</a:t>
            </a:r>
            <a:endParaRPr kumimoji="1" lang="ja-JP" altLang="en-US" sz="1800" dirty="0">
              <a:latin typeface="Consolas" panose="020B0609020204030204" pitchFamily="49" charset="0"/>
            </a:endParaRPr>
          </a:p>
        </p:txBody>
      </p:sp>
    </p:spTree>
    <p:extLst>
      <p:ext uri="{BB962C8B-B14F-4D97-AF65-F5344CB8AC3E}">
        <p14:creationId xmlns:p14="http://schemas.microsoft.com/office/powerpoint/2010/main" val="2145958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 wonder why the branch prediction related information is not computed during compile time.</a:t>
            </a:r>
          </a:p>
          <a:p>
            <a:pPr lvl="1"/>
            <a:endParaRPr lang="en-US" altLang="ja-JP" dirty="0"/>
          </a:p>
          <a:p>
            <a:pPr lvl="1"/>
            <a:r>
              <a:rPr lang="en-US" altLang="ja-JP" dirty="0"/>
              <a:t>Today I will introduce "static" branch prediction.</a:t>
            </a:r>
          </a:p>
        </p:txBody>
      </p:sp>
    </p:spTree>
    <p:extLst>
      <p:ext uri="{BB962C8B-B14F-4D97-AF65-F5344CB8AC3E}">
        <p14:creationId xmlns:p14="http://schemas.microsoft.com/office/powerpoint/2010/main" val="2972863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ALU</a:t>
            </a:r>
            <a:r>
              <a:rPr kumimoji="1" lang="ja-JP" altLang="en-US" dirty="0"/>
              <a:t>の演算は、パイプラインで途中で分断してしまうと性能が落ちるという話があったと思うのですが、その理由がよくわからなかったです。</a:t>
            </a:r>
          </a:p>
          <a:p>
            <a:endParaRPr kumimoji="1" lang="ja-JP" altLang="en-US" dirty="0"/>
          </a:p>
        </p:txBody>
      </p:sp>
    </p:spTree>
    <p:extLst>
      <p:ext uri="{BB962C8B-B14F-4D97-AF65-F5344CB8AC3E}">
        <p14:creationId xmlns:p14="http://schemas.microsoft.com/office/powerpoint/2010/main" val="383430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4"/>
            <a:ext cx="8280092" cy="3690041"/>
          </a:xfrm>
        </p:spPr>
        <p:txBody>
          <a:bodyPr/>
          <a:lstStyle/>
          <a:p>
            <a:r>
              <a:rPr kumimoji="1" lang="ja-JP" altLang="en-US" dirty="0"/>
              <a:t>また、関係ないですが先生のアスキーアートが非常に愉快で面白いと思いながらいつも見てます。</a:t>
            </a:r>
          </a:p>
          <a:p>
            <a:endParaRPr kumimoji="1" lang="ja-JP" altLang="en-US" dirty="0"/>
          </a:p>
        </p:txBody>
      </p:sp>
      <p:sp>
        <p:nvSpPr>
          <p:cNvPr id="4" name="正方形/長方形 3">
            <a:extLst>
              <a:ext uri="{FF2B5EF4-FFF2-40B4-BE49-F238E27FC236}">
                <a16:creationId xmlns:a16="http://schemas.microsoft.com/office/drawing/2014/main" id="{0648AF22-3020-2DF5-C2DF-E959F54E696C}"/>
              </a:ext>
            </a:extLst>
          </p:cNvPr>
          <p:cNvSpPr/>
          <p:nvPr/>
        </p:nvSpPr>
        <p:spPr>
          <a:xfrm>
            <a:off x="2463816" y="454447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角丸四角形吹き出し 3">
            <a:extLst>
              <a:ext uri="{FF2B5EF4-FFF2-40B4-BE49-F238E27FC236}">
                <a16:creationId xmlns:a16="http://schemas.microsoft.com/office/drawing/2014/main" id="{5E888D4E-2090-47B5-9F98-AAD438CECF73}"/>
              </a:ext>
            </a:extLst>
          </p:cNvPr>
          <p:cNvSpPr/>
          <p:nvPr/>
        </p:nvSpPr>
        <p:spPr bwMode="auto">
          <a:xfrm>
            <a:off x="2951982" y="3609002"/>
            <a:ext cx="2070023"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今日もよろしくね</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908194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967FE-580C-EACD-EB6B-86EF9D9CCA38}"/>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C0B8F79-BA15-D741-7314-4D676F5509F2}"/>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40345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分岐先ターゲット予測（前回はここまで）</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演算器のパイプライン化による性能低下</a:t>
            </a:r>
          </a:p>
        </p:txBody>
      </p:sp>
      <p:sp>
        <p:nvSpPr>
          <p:cNvPr id="3" name="テキスト プレースホルダー 2"/>
          <p:cNvSpPr>
            <a:spLocks noGrp="1"/>
          </p:cNvSpPr>
          <p:nvPr>
            <p:ph type="body" sz="quarter" idx="10"/>
          </p:nvPr>
        </p:nvSpPr>
        <p:spPr>
          <a:xfrm>
            <a:off x="251952" y="4149008"/>
            <a:ext cx="8640096" cy="2250025"/>
          </a:xfrm>
        </p:spPr>
        <p:txBody>
          <a:bodyPr/>
          <a:lstStyle/>
          <a:p>
            <a:r>
              <a:rPr kumimoji="1" lang="ja-JP" altLang="en-US" dirty="0"/>
              <a:t>下側は </a:t>
            </a:r>
            <a:r>
              <a:rPr kumimoji="1" lang="en-US" altLang="ja-JP" dirty="0"/>
              <a:t>ALU </a:t>
            </a:r>
            <a:r>
              <a:rPr kumimoji="1" lang="ja-JP" altLang="en-US" dirty="0"/>
              <a:t>での演算（</a:t>
            </a:r>
            <a:r>
              <a:rPr kumimoji="1" lang="en-US" altLang="ja-JP" dirty="0"/>
              <a:t>EX </a:t>
            </a:r>
            <a:r>
              <a:rPr kumimoji="1" lang="ja-JP" altLang="en-US" dirty="0"/>
              <a:t>ステージ）を２ステージにパイプライン化</a:t>
            </a:r>
            <a:endParaRPr kumimoji="1" lang="en-US" altLang="ja-JP" dirty="0"/>
          </a:p>
          <a:p>
            <a:pPr lvl="1"/>
            <a:r>
              <a:rPr kumimoji="1" lang="ja-JP" altLang="en-US" dirty="0"/>
              <a:t>１命令目の結果は，</a:t>
            </a:r>
            <a:r>
              <a:rPr kumimoji="1" lang="en-US" altLang="ja-JP" dirty="0"/>
              <a:t>EX2 </a:t>
            </a:r>
            <a:r>
              <a:rPr kumimoji="1" lang="ja-JP" altLang="en-US" dirty="0"/>
              <a:t>が終わるまで使えない</a:t>
            </a:r>
            <a:endParaRPr kumimoji="1" lang="en-US" altLang="ja-JP" dirty="0"/>
          </a:p>
          <a:p>
            <a:pPr lvl="1"/>
            <a:r>
              <a:rPr kumimoji="1" lang="ja-JP" altLang="en-US" dirty="0"/>
              <a:t>２命令目には，１命令目に依存した命令がおけない</a:t>
            </a:r>
            <a:br>
              <a:rPr kumimoji="1" lang="en-US" altLang="ja-JP" dirty="0"/>
            </a:br>
            <a:r>
              <a:rPr kumimoji="1" lang="en-US" altLang="ja-JP" dirty="0"/>
              <a:t>=</a:t>
            </a:r>
            <a:r>
              <a:rPr kumimoji="1" lang="ja-JP" altLang="en-US" dirty="0"/>
              <a:t>「</a:t>
            </a:r>
            <a:r>
              <a:rPr kumimoji="1" lang="en-US" altLang="ja-JP" dirty="0"/>
              <a:t>i++</a:t>
            </a:r>
            <a:r>
              <a:rPr kumimoji="1" lang="ja-JP" altLang="en-US" dirty="0"/>
              <a:t>」みたいな処理は，２サイクルに１回しかできない</a:t>
            </a:r>
            <a:endParaRPr kumimoji="1" lang="en-US" altLang="ja-JP" dirty="0"/>
          </a:p>
        </p:txBody>
      </p:sp>
      <p:sp>
        <p:nvSpPr>
          <p:cNvPr id="17" name="Rectangle 69"/>
          <p:cNvSpPr>
            <a:spLocks noChangeArrowheads="1"/>
          </p:cNvSpPr>
          <p:nvPr/>
        </p:nvSpPr>
        <p:spPr bwMode="auto">
          <a:xfrm>
            <a:off x="2321975"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771980"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221985" y="117897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671990"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2771980"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221985"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671990" y="162898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4121995"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4572000"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121995"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232197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322198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412199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2771980"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3221985"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367199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4572000"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5022005"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457200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3671990"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4121995"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a:extLst>
              <a:ext uri="{FF2B5EF4-FFF2-40B4-BE49-F238E27FC236}">
                <a16:creationId xmlns:a16="http://schemas.microsoft.com/office/drawing/2014/main" id="{F2365F44-324B-A8C0-CF1C-EB29AF6EEEC1}"/>
              </a:ext>
            </a:extLst>
          </p:cNvPr>
          <p:cNvSpPr>
            <a:spLocks noChangeArrowheads="1"/>
          </p:cNvSpPr>
          <p:nvPr/>
        </p:nvSpPr>
        <p:spPr bwMode="auto">
          <a:xfrm>
            <a:off x="3221985"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a:extLst>
              <a:ext uri="{FF2B5EF4-FFF2-40B4-BE49-F238E27FC236}">
                <a16:creationId xmlns:a16="http://schemas.microsoft.com/office/drawing/2014/main" id="{DD4DC823-E914-5D6C-6D31-458FCFF3AD22}"/>
              </a:ext>
            </a:extLst>
          </p:cNvPr>
          <p:cNvSpPr>
            <a:spLocks noChangeArrowheads="1"/>
          </p:cNvSpPr>
          <p:nvPr/>
        </p:nvSpPr>
        <p:spPr bwMode="auto">
          <a:xfrm>
            <a:off x="3671990"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2">
            <a:extLst>
              <a:ext uri="{FF2B5EF4-FFF2-40B4-BE49-F238E27FC236}">
                <a16:creationId xmlns:a16="http://schemas.microsoft.com/office/drawing/2014/main" id="{77F70BF8-681E-170B-8A30-069E92DF552B}"/>
              </a:ext>
            </a:extLst>
          </p:cNvPr>
          <p:cNvSpPr>
            <a:spLocks noChangeArrowheads="1"/>
          </p:cNvSpPr>
          <p:nvPr/>
        </p:nvSpPr>
        <p:spPr bwMode="auto">
          <a:xfrm>
            <a:off x="5022005"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a:extLst>
              <a:ext uri="{FF2B5EF4-FFF2-40B4-BE49-F238E27FC236}">
                <a16:creationId xmlns:a16="http://schemas.microsoft.com/office/drawing/2014/main" id="{34DF38FD-7C8C-7486-CE24-0AA55269E449}"/>
              </a:ext>
            </a:extLst>
          </p:cNvPr>
          <p:cNvSpPr>
            <a:spLocks noChangeArrowheads="1"/>
          </p:cNvSpPr>
          <p:nvPr/>
        </p:nvSpPr>
        <p:spPr bwMode="auto">
          <a:xfrm>
            <a:off x="5472010"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1">
            <a:extLst>
              <a:ext uri="{FF2B5EF4-FFF2-40B4-BE49-F238E27FC236}">
                <a16:creationId xmlns:a16="http://schemas.microsoft.com/office/drawing/2014/main" id="{78707E28-6182-71A7-51B5-8A0F763F45E3}"/>
              </a:ext>
            </a:extLst>
          </p:cNvPr>
          <p:cNvSpPr>
            <a:spLocks noChangeArrowheads="1"/>
          </p:cNvSpPr>
          <p:nvPr/>
        </p:nvSpPr>
        <p:spPr bwMode="auto">
          <a:xfrm>
            <a:off x="4121995"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4" name="Rectangle 71">
            <a:extLst>
              <a:ext uri="{FF2B5EF4-FFF2-40B4-BE49-F238E27FC236}">
                <a16:creationId xmlns:a16="http://schemas.microsoft.com/office/drawing/2014/main" id="{D905B710-8469-26EA-F1E0-335A7A704BDB}"/>
              </a:ext>
            </a:extLst>
          </p:cNvPr>
          <p:cNvSpPr>
            <a:spLocks noChangeArrowheads="1"/>
          </p:cNvSpPr>
          <p:nvPr/>
        </p:nvSpPr>
        <p:spPr bwMode="auto">
          <a:xfrm>
            <a:off x="4572000"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 name="直線矢印コネクタ 4">
            <a:extLst>
              <a:ext uri="{FF2B5EF4-FFF2-40B4-BE49-F238E27FC236}">
                <a16:creationId xmlns:a16="http://schemas.microsoft.com/office/drawing/2014/main" id="{4873AD2A-B296-62BD-DC9D-D05A224212BA}"/>
              </a:ext>
            </a:extLst>
          </p:cNvPr>
          <p:cNvCxnSpPr>
            <a:stCxn id="33" idx="3"/>
            <a:endCxn id="43" idx="1"/>
          </p:cNvCxnSpPr>
          <p:nvPr/>
        </p:nvCxnSpPr>
        <p:spPr bwMode="auto">
          <a:xfrm>
            <a:off x="4031990" y="2618989"/>
            <a:ext cx="90005" cy="90001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Rectangle 128">
            <a:extLst>
              <a:ext uri="{FF2B5EF4-FFF2-40B4-BE49-F238E27FC236}">
                <a16:creationId xmlns:a16="http://schemas.microsoft.com/office/drawing/2014/main" id="{94AA0CF6-2C5D-1D7E-E6C4-0845536CC4EA}"/>
              </a:ext>
            </a:extLst>
          </p:cNvPr>
          <p:cNvSpPr>
            <a:spLocks noChangeArrowheads="1"/>
          </p:cNvSpPr>
          <p:nvPr/>
        </p:nvSpPr>
        <p:spPr bwMode="auto">
          <a:xfrm>
            <a:off x="1601967" y="2438989"/>
            <a:ext cx="540006" cy="360004"/>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i++</a:t>
            </a:r>
          </a:p>
        </p:txBody>
      </p:sp>
      <p:sp>
        <p:nvSpPr>
          <p:cNvPr id="46" name="Rectangle 128">
            <a:extLst>
              <a:ext uri="{FF2B5EF4-FFF2-40B4-BE49-F238E27FC236}">
                <a16:creationId xmlns:a16="http://schemas.microsoft.com/office/drawing/2014/main" id="{BD50819A-96B4-7890-E617-1725A47ACC71}"/>
              </a:ext>
            </a:extLst>
          </p:cNvPr>
          <p:cNvSpPr>
            <a:spLocks noChangeArrowheads="1"/>
          </p:cNvSpPr>
          <p:nvPr/>
        </p:nvSpPr>
        <p:spPr bwMode="auto">
          <a:xfrm>
            <a:off x="1601967" y="3338999"/>
            <a:ext cx="540006" cy="360004"/>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i++</a:t>
            </a:r>
          </a:p>
        </p:txBody>
      </p:sp>
    </p:spTree>
    <p:extLst>
      <p:ext uri="{BB962C8B-B14F-4D97-AF65-F5344CB8AC3E}">
        <p14:creationId xmlns:p14="http://schemas.microsoft.com/office/powerpoint/2010/main" val="345566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index</a:t>
            </a:r>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tag</a:t>
            </a:r>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アドレスからデータを</a:t>
            </a:r>
            <a:r>
              <a:rPr kumimoji="1" lang="en-US" altLang="ja-JP" dirty="0"/>
              <a:t>1</a:t>
            </a:r>
            <a:r>
              <a:rPr kumimoji="1" lang="ja-JP" altLang="en-US" dirty="0"/>
              <a:t>クロックで取り出す仕組みが以前の勉強であまりわからなかったので興味がある．</a:t>
            </a:r>
            <a:endParaRPr kumimoji="1" lang="en-US" altLang="ja-JP" dirty="0"/>
          </a:p>
          <a:p>
            <a:pPr lvl="1"/>
            <a:endParaRPr lang="en-US" altLang="ja-JP" dirty="0"/>
          </a:p>
          <a:p>
            <a:pPr lvl="1"/>
            <a:r>
              <a:rPr kumimoji="1" lang="ja-JP" altLang="en-US" dirty="0"/>
              <a:t>次回以降にメモリの話があります</a:t>
            </a:r>
          </a:p>
          <a:p>
            <a:r>
              <a:rPr kumimoji="1" lang="ja-JP" altLang="en-US" dirty="0"/>
              <a:t>また，メモリアドレスは</a:t>
            </a:r>
            <a:r>
              <a:rPr kumimoji="1" lang="en-US" altLang="ja-JP" dirty="0"/>
              <a:t>64</a:t>
            </a:r>
            <a:r>
              <a:rPr kumimoji="1" lang="ja-JP" altLang="en-US" dirty="0"/>
              <a:t>ビット長で指定できるが，ハードディスクのアドレス指定方法はどうしているのでしょう．</a:t>
            </a:r>
            <a:endParaRPr kumimoji="1" lang="en-US" altLang="ja-JP" dirty="0"/>
          </a:p>
          <a:p>
            <a:endParaRPr kumimoji="1" lang="ja-JP" altLang="en-US" dirty="0"/>
          </a:p>
        </p:txBody>
      </p:sp>
    </p:spTree>
    <p:extLst>
      <p:ext uri="{BB962C8B-B14F-4D97-AF65-F5344CB8AC3E}">
        <p14:creationId xmlns:p14="http://schemas.microsoft.com/office/powerpoint/2010/main" val="2331408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静的分岐予測</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kumimoji="1" lang="ja-JP" altLang="en-US" dirty="0"/>
              <a:t>以降，「分岐予測」と言った場合は「分岐方向予測」の意味に</a:t>
            </a:r>
            <a:endParaRPr kumimoji="1" lang="en-US" altLang="ja-JP" dirty="0"/>
          </a:p>
          <a:p>
            <a:r>
              <a:rPr kumimoji="1" lang="ja-JP" altLang="en-US" dirty="0"/>
              <a:t>以下の</a:t>
            </a:r>
            <a:r>
              <a:rPr kumimoji="1" lang="en-US" altLang="ja-JP" dirty="0"/>
              <a:t>2</a:t>
            </a:r>
            <a:r>
              <a:rPr kumimoji="1" lang="ja-JP" altLang="en-US" dirty="0" err="1"/>
              <a:t>つに</a:t>
            </a:r>
            <a:r>
              <a:rPr kumimoji="1"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静的分岐と動的分岐</a:t>
            </a:r>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a:t>静的分岐：</a:t>
            </a:r>
            <a:endParaRPr kumimoji="1" lang="en-US" altLang="ja-JP" dirty="0"/>
          </a:p>
          <a:p>
            <a:pPr lvl="1"/>
            <a:r>
              <a:rPr kumimoji="1" lang="ja-JP" altLang="en-US" dirty="0"/>
              <a:t>プログラム内に書かれている分岐命令のこと</a:t>
            </a:r>
            <a:endParaRPr kumimoji="1" lang="en-US" altLang="ja-JP" dirty="0"/>
          </a:p>
          <a:p>
            <a:pPr lvl="1"/>
            <a:r>
              <a:rPr kumimoji="1" lang="ja-JP" altLang="en-US" dirty="0"/>
              <a:t>上のコードでは，１つの静的分岐（</a:t>
            </a:r>
            <a:r>
              <a:rPr kumimoji="1" lang="en-US" altLang="ja-JP" dirty="0"/>
              <a:t>i3</a:t>
            </a:r>
            <a:r>
              <a:rPr kumimoji="1" lang="ja-JP" altLang="en-US" dirty="0"/>
              <a:t>）がある</a:t>
            </a:r>
            <a:endParaRPr kumimoji="1" lang="en-US" altLang="ja-JP" dirty="0"/>
          </a:p>
          <a:p>
            <a:r>
              <a:rPr kumimoji="1" lang="ja-JP" altLang="en-US" dirty="0"/>
              <a:t>動的分岐：</a:t>
            </a:r>
            <a:endParaRPr kumimoji="1" lang="en-US" altLang="ja-JP" dirty="0"/>
          </a:p>
          <a:p>
            <a:pPr lvl="1"/>
            <a:r>
              <a:rPr kumimoji="1" lang="ja-JP" altLang="en-US" dirty="0"/>
              <a:t>実行中に現れる分岐命令のこと</a:t>
            </a:r>
            <a:endParaRPr kumimoji="1" lang="en-US" altLang="ja-JP" dirty="0"/>
          </a:p>
          <a:p>
            <a:pPr lvl="1"/>
            <a:r>
              <a:rPr kumimoji="1" lang="ja-JP" altLang="en-US" dirty="0"/>
              <a:t>上のコードが実行された場合，</a:t>
            </a:r>
            <a:r>
              <a:rPr kumimoji="1" lang="en-US" altLang="ja-JP" dirty="0"/>
              <a:t>i3 </a:t>
            </a:r>
            <a:r>
              <a:rPr kumimoji="1" lang="ja-JP" altLang="en-US" dirty="0"/>
              <a:t>は </a:t>
            </a:r>
            <a:r>
              <a:rPr kumimoji="1" lang="en-US" altLang="ja-JP" dirty="0"/>
              <a:t>10 </a:t>
            </a:r>
            <a:r>
              <a:rPr kumimoji="1" lang="ja-JP" altLang="en-US" dirty="0"/>
              <a:t>回実行される</a:t>
            </a:r>
            <a:endParaRPr kumimoji="1" lang="en-US" altLang="ja-JP" dirty="0"/>
          </a:p>
          <a:p>
            <a:pPr lvl="1"/>
            <a:r>
              <a:rPr lang="en-US" altLang="ja-JP" dirty="0"/>
              <a:t>= </a:t>
            </a:r>
            <a:r>
              <a:rPr kumimoji="1" lang="en-US" altLang="ja-JP" dirty="0"/>
              <a:t>10</a:t>
            </a:r>
            <a:r>
              <a:rPr kumimoji="1" lang="ja-JP" altLang="en-US" dirty="0"/>
              <a:t>個の動的分岐がある</a:t>
            </a:r>
            <a:endParaRPr kumimoji="1" lang="en-US" altLang="ja-JP" dirty="0"/>
          </a:p>
          <a:p>
            <a:r>
              <a:rPr kumimoji="1" lang="ja-JP" altLang="en-US" dirty="0"/>
              <a:t>同様に，静的命令や動的命令という場合もある</a:t>
            </a:r>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a:solidFill>
                  <a:schemeClr val="accent3">
                    <a:lumMod val="75000"/>
                  </a:schemeClr>
                </a:solidFill>
                <a:latin typeface="Consolas" panose="020B0609020204030204" pitchFamily="49" charset="0"/>
              </a:rPr>
              <a:t>// 10</a:t>
            </a:r>
            <a:r>
              <a:rPr lang="ja-JP" altLang="en-US" sz="2000" dirty="0">
                <a:solidFill>
                  <a:schemeClr val="accent3">
                    <a:lumMod val="75000"/>
                  </a:schemeClr>
                </a:solidFill>
                <a:latin typeface="Consolas" panose="020B0609020204030204" pitchFamily="49" charset="0"/>
              </a:rPr>
              <a:t>回まわるループ</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0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L:</a:t>
            </a:r>
          </a:p>
          <a:p>
            <a:pPr>
              <a:lnSpc>
                <a:spcPct val="80000"/>
              </a:lnSpc>
            </a:pPr>
            <a:r>
              <a:rPr lang="en-US" altLang="ja-JP" sz="2000" dirty="0">
                <a:solidFill>
                  <a:schemeClr val="accent1"/>
                </a:solidFill>
                <a:latin typeface="Consolas" panose="020B0609020204030204" pitchFamily="49" charset="0"/>
              </a:rPr>
              <a:t>i2:     </a:t>
            </a:r>
            <a:r>
              <a:rPr lang="en-US" altLang="ja-JP" sz="2000" dirty="0">
                <a:solidFill>
                  <a:schemeClr val="tx1">
                    <a:lumMod val="75000"/>
                    <a:lumOff val="25000"/>
                  </a:schemeClr>
                </a:solidFill>
                <a:latin typeface="Consolas" panose="020B0609020204030204" pitchFamily="49" charset="0"/>
              </a:rPr>
              <a:t>add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x1 + 1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をインクリメント</a:t>
            </a:r>
            <a:r>
              <a:rPr lang="en-US" altLang="ja-JP" sz="2000" dirty="0">
                <a:solidFill>
                  <a:schemeClr val="accent3">
                    <a:lumMod val="75000"/>
                  </a:schemeClr>
                </a:solidFill>
                <a:latin typeface="Consolas" panose="020B0609020204030204" pitchFamily="49" charset="0"/>
              </a:rPr>
              <a:t> </a:t>
            </a:r>
          </a:p>
          <a:p>
            <a:pPr>
              <a:lnSpc>
                <a:spcPct val="80000"/>
              </a:lnSpc>
            </a:pPr>
            <a:r>
              <a:rPr lang="en-US" altLang="ja-JP" sz="2000" dirty="0">
                <a:solidFill>
                  <a:schemeClr val="accent1"/>
                </a:solidFill>
                <a:latin typeface="Consolas" panose="020B0609020204030204" pitchFamily="49" charset="0"/>
              </a:rPr>
              <a:t>i3:</a:t>
            </a:r>
            <a:r>
              <a:rPr lang="en-US" altLang="ja-JP" sz="2000" dirty="0">
                <a:solidFill>
                  <a:schemeClr val="tx1">
                    <a:lumMod val="75000"/>
                    <a:lumOff val="25000"/>
                  </a:schemeClr>
                </a:solidFill>
                <a:latin typeface="Consolas" panose="020B0609020204030204" pitchFamily="49" charset="0"/>
              </a:rPr>
              <a:t>     </a:t>
            </a:r>
            <a:r>
              <a:rPr lang="en-US" altLang="ja-JP" sz="2000" dirty="0" err="1">
                <a:solidFill>
                  <a:schemeClr val="tx1">
                    <a:lumMod val="75000"/>
                    <a:lumOff val="25000"/>
                  </a:schemeClr>
                </a:solidFill>
                <a:latin typeface="Consolas" panose="020B0609020204030204" pitchFamily="49" charset="0"/>
              </a:rPr>
              <a:t>bne</a:t>
            </a:r>
            <a:r>
              <a:rPr lang="en-US" altLang="ja-JP" sz="2000" dirty="0">
                <a:solidFill>
                  <a:schemeClr val="tx1">
                    <a:lumMod val="75000"/>
                    <a:lumOff val="25000"/>
                  </a:schemeClr>
                </a:solidFill>
                <a:latin typeface="Consolas" panose="020B0609020204030204" pitchFamily="49" charset="0"/>
              </a:rPr>
              <a:t> x1 != 10, L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が </a:t>
            </a:r>
            <a:r>
              <a:rPr lang="en-US" altLang="ja-JP" sz="2000" dirty="0">
                <a:solidFill>
                  <a:schemeClr val="accent3">
                    <a:lumMod val="75000"/>
                  </a:schemeClr>
                </a:solidFill>
                <a:latin typeface="Consolas" panose="020B0609020204030204" pitchFamily="49" charset="0"/>
              </a:rPr>
              <a:t>10 </a:t>
            </a:r>
            <a:r>
              <a:rPr lang="ja-JP" altLang="en-US" sz="2000" dirty="0">
                <a:solidFill>
                  <a:schemeClr val="accent3">
                    <a:lumMod val="75000"/>
                  </a:schemeClr>
                </a:solidFill>
                <a:latin typeface="Consolas" panose="020B0609020204030204" pitchFamily="49" charset="0"/>
              </a:rPr>
              <a:t>でなければ </a:t>
            </a:r>
            <a:r>
              <a:rPr lang="en-US" altLang="ja-JP" sz="2000" dirty="0">
                <a:solidFill>
                  <a:schemeClr val="accent3">
                    <a:lumMod val="75000"/>
                  </a:schemeClr>
                </a:solidFill>
                <a:latin typeface="Consolas" panose="020B0609020204030204" pitchFamily="49" charset="0"/>
              </a:rPr>
              <a:t>L </a:t>
            </a:r>
            <a:r>
              <a:rPr lang="ja-JP" altLang="en-US" sz="2000" dirty="0">
                <a:solidFill>
                  <a:schemeClr val="accent3">
                    <a:lumMod val="75000"/>
                  </a:schemeClr>
                </a:solidFill>
                <a:latin typeface="Consolas" panose="020B0609020204030204" pitchFamily="49" charset="0"/>
              </a:rPr>
              <a:t>に飛ぶ</a:t>
            </a:r>
            <a:endParaRPr lang="en-US" altLang="ja-JP" sz="200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常に不成立と予測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今の </a:t>
            </a:r>
            <a:r>
              <a:rPr kumimoji="1" lang="en-US" altLang="ja-JP" dirty="0"/>
              <a:t>PC </a:t>
            </a:r>
            <a:r>
              <a:rPr kumimoji="1" lang="ja-JP" altLang="en-US" dirty="0"/>
              <a:t>に対し，次の </a:t>
            </a:r>
            <a:r>
              <a:rPr kumimoji="1" lang="en-US" altLang="ja-JP" dirty="0"/>
              <a:t>PC </a:t>
            </a:r>
            <a:r>
              <a:rPr kumimoji="1" lang="ja-JP" altLang="en-US" dirty="0"/>
              <a:t>を常に読む</a:t>
            </a:r>
            <a:endParaRPr kumimoji="1" lang="en-US" altLang="ja-JP" dirty="0"/>
          </a:p>
          <a:p>
            <a:r>
              <a:rPr kumimoji="1" lang="ja-JP" altLang="en-US" dirty="0"/>
              <a:t>あまり精度は良くない</a:t>
            </a:r>
            <a:endParaRPr kumimoji="1" lang="en-US" altLang="ja-JP" dirty="0"/>
          </a:p>
          <a:p>
            <a:pPr lvl="1"/>
            <a:r>
              <a:rPr kumimoji="1" lang="ja-JP" altLang="en-US" dirty="0"/>
              <a:t>統計的に，大体 </a:t>
            </a:r>
            <a:r>
              <a:rPr kumimoji="1" lang="en-US" altLang="ja-JP" dirty="0"/>
              <a:t>70% </a:t>
            </a:r>
            <a:r>
              <a:rPr kumimoji="1" lang="ja-JP" altLang="en-US" dirty="0" err="1"/>
              <a:t>ぐらいの</a:t>
            </a:r>
            <a:r>
              <a:rPr kumimoji="1" lang="ja-JP" altLang="en-US" dirty="0"/>
              <a:t>分岐命令は成立する</a:t>
            </a:r>
            <a:endParaRPr kumimoji="1" lang="en-US" altLang="ja-JP" dirty="0"/>
          </a:p>
          <a:p>
            <a:pPr lvl="1"/>
            <a:r>
              <a:rPr kumimoji="1" lang="ja-JP" altLang="en-US" dirty="0"/>
              <a:t>したがって，予測ヒット率は </a:t>
            </a:r>
            <a:r>
              <a:rPr kumimoji="1" lang="en-US" altLang="ja-JP" dirty="0"/>
              <a:t>30% </a:t>
            </a:r>
            <a:r>
              <a:rPr kumimoji="1" lang="ja-JP" altLang="en-US" dirty="0" err="1"/>
              <a:t>ぐらい</a:t>
            </a:r>
            <a:endParaRPr kumimoji="1" lang="en-US" altLang="ja-JP" dirty="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前方分岐を不成立</a:t>
            </a:r>
            <a:r>
              <a:rPr lang="en-US" altLang="ja-JP" dirty="0"/>
              <a:t>/</a:t>
            </a:r>
            <a:r>
              <a:rPr lang="ja-JP" altLang="en-US" dirty="0"/>
              <a:t>後方分岐を成立と予測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統計的に，後方分岐は成立することが多い</a:t>
            </a:r>
            <a:endParaRPr kumimoji="1" lang="en-US" altLang="ja-JP" dirty="0"/>
          </a:p>
          <a:p>
            <a:pPr lvl="1"/>
            <a:r>
              <a:rPr kumimoji="1" lang="ja-JP" altLang="en-US" dirty="0"/>
              <a:t>ループを構成することが多く，繰り返し実行される</a:t>
            </a:r>
            <a:endParaRPr kumimoji="1" lang="en-US" altLang="ja-JP" dirty="0"/>
          </a:p>
          <a:p>
            <a:pPr lvl="1"/>
            <a:r>
              <a:rPr kumimoji="1" lang="ja-JP" altLang="en-US" dirty="0"/>
              <a:t>典型的には </a:t>
            </a:r>
            <a:r>
              <a:rPr kumimoji="1" lang="en-US" altLang="ja-JP" dirty="0"/>
              <a:t>80% </a:t>
            </a:r>
            <a:r>
              <a:rPr kumimoji="1" lang="ja-JP" altLang="en-US" dirty="0"/>
              <a:t>以上が成立</a:t>
            </a:r>
            <a:endParaRPr kumimoji="1" lang="en-US" altLang="ja-JP" dirty="0"/>
          </a:p>
          <a:p>
            <a:r>
              <a:rPr lang="ja-JP" altLang="en-US" dirty="0"/>
              <a:t>前方分岐を不成立</a:t>
            </a:r>
            <a:r>
              <a:rPr lang="en-US" altLang="ja-JP" dirty="0"/>
              <a:t>/</a:t>
            </a:r>
            <a:r>
              <a:rPr lang="ja-JP" altLang="en-US" dirty="0"/>
              <a:t>後方分岐を成立</a:t>
            </a:r>
            <a:endParaRPr lang="en-US" altLang="ja-JP" dirty="0"/>
          </a:p>
          <a:p>
            <a:pPr lvl="1"/>
            <a:r>
              <a:rPr kumimoji="1" lang="ja-JP" altLang="en-US" dirty="0"/>
              <a:t>前方分岐はコストを重視して，常に不成立と予測</a:t>
            </a:r>
            <a:endParaRPr kumimoji="1" lang="en-US" altLang="ja-JP" dirty="0"/>
          </a:p>
          <a:p>
            <a:pPr lvl="1"/>
            <a:r>
              <a:rPr kumimoji="1" lang="ja-JP" altLang="en-US" dirty="0"/>
              <a:t>後方分岐は常に成立と予測</a:t>
            </a:r>
            <a:endParaRPr kumimoji="1" lang="en-US" altLang="ja-JP" dirty="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a:t>予測方法</a:t>
            </a:r>
            <a:endParaRPr kumimoji="1" lang="en-US" altLang="ja-JP" dirty="0"/>
          </a:p>
          <a:p>
            <a:pPr marL="817200" lvl="1" indent="-457200">
              <a:buFont typeface="+mj-lt"/>
              <a:buAutoNum type="arabicPeriod"/>
            </a:pPr>
            <a:r>
              <a:rPr kumimoji="1" lang="ja-JP" altLang="en-US" dirty="0"/>
              <a:t>分岐方向のプロファイルをとる</a:t>
            </a:r>
            <a:endParaRPr kumimoji="1" lang="en-US" altLang="ja-JP" dirty="0"/>
          </a:p>
          <a:p>
            <a:pPr lvl="2"/>
            <a:r>
              <a:rPr kumimoji="1" lang="ja-JP" altLang="en-US" dirty="0"/>
              <a:t>事前にプログラムを実行して，静的分岐の方向の統計をとる</a:t>
            </a:r>
            <a:endParaRPr kumimoji="1" lang="en-US" altLang="ja-JP" dirty="0"/>
          </a:p>
          <a:p>
            <a:pPr lvl="2"/>
            <a:r>
              <a:rPr kumimoji="1" lang="ja-JP" altLang="en-US" dirty="0"/>
              <a:t>「このアドレスの分岐命令は，大概成立 </a:t>
            </a:r>
            <a:r>
              <a:rPr kumimoji="1" lang="en-US" altLang="ja-JP" dirty="0"/>
              <a:t>or </a:t>
            </a:r>
            <a:r>
              <a:rPr kumimoji="1" lang="ja-JP" altLang="en-US" dirty="0"/>
              <a:t>不成立」</a:t>
            </a:r>
            <a:endParaRPr kumimoji="1" lang="en-US" altLang="ja-JP" dirty="0"/>
          </a:p>
          <a:p>
            <a:pPr lvl="2"/>
            <a:endParaRPr kumimoji="1" lang="en-US" altLang="ja-JP" dirty="0"/>
          </a:p>
          <a:p>
            <a:pPr marL="817200" lvl="1" indent="-457200">
              <a:buFont typeface="+mj-lt"/>
              <a:buAutoNum type="arabicPeriod"/>
            </a:pPr>
            <a:r>
              <a:rPr kumimoji="1" lang="ja-JP" altLang="en-US" dirty="0"/>
              <a:t>プロファイル結果に基づき，命令にヒントを埋め込む</a:t>
            </a:r>
            <a:endParaRPr kumimoji="1" lang="en-US" altLang="ja-JP" dirty="0"/>
          </a:p>
          <a:p>
            <a:pPr lvl="2"/>
            <a:r>
              <a:rPr kumimoji="1" lang="ja-JP" altLang="en-US" dirty="0"/>
              <a:t>成立 </a:t>
            </a:r>
            <a:r>
              <a:rPr kumimoji="1" lang="en-US" altLang="ja-JP" dirty="0"/>
              <a:t>or </a:t>
            </a:r>
            <a:r>
              <a:rPr kumimoji="1" lang="ja-JP" altLang="en-US" dirty="0"/>
              <a:t>不成立 の傾向を命令コードに埋め込んでおく</a:t>
            </a:r>
            <a:endParaRPr kumimoji="1" lang="en-US" altLang="ja-JP" dirty="0"/>
          </a:p>
          <a:p>
            <a:pPr lvl="2"/>
            <a:r>
              <a:rPr lang="ja-JP" altLang="en-US" dirty="0"/>
              <a:t>コンパイラにより行う</a:t>
            </a:r>
            <a:endParaRPr lang="en-US" altLang="ja-JP" dirty="0"/>
          </a:p>
          <a:p>
            <a:pPr lvl="2"/>
            <a:r>
              <a:rPr kumimoji="1" lang="ja-JP" altLang="en-US" dirty="0"/>
              <a:t>命令セットのレベルで対応が必要</a:t>
            </a:r>
            <a:endParaRPr kumimoji="1" lang="en-US" altLang="ja-JP" dirty="0"/>
          </a:p>
          <a:p>
            <a:pPr lvl="2"/>
            <a:endParaRPr kumimoji="1" lang="en-US" altLang="ja-JP" dirty="0"/>
          </a:p>
          <a:p>
            <a:pPr marL="817200" lvl="1" indent="-457200">
              <a:buFont typeface="+mj-lt"/>
              <a:buAutoNum type="arabicPeriod"/>
            </a:pPr>
            <a:r>
              <a:rPr kumimoji="1" lang="en-US" altLang="ja-JP" dirty="0"/>
              <a:t>CPU </a:t>
            </a:r>
            <a:r>
              <a:rPr kumimoji="1" lang="ja-JP" altLang="en-US" dirty="0"/>
              <a:t>は命令内に埋め込まれたヒントに基づき予測</a:t>
            </a:r>
            <a:endParaRPr kumimoji="1" lang="en-US" altLang="ja-JP" dirty="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err="1"/>
              <a:t>そこそこ</a:t>
            </a:r>
            <a:r>
              <a:rPr kumimoji="1" lang="ja-JP" altLang="en-US" dirty="0"/>
              <a:t>の精度が出る</a:t>
            </a:r>
            <a:endParaRPr kumimoji="1" lang="en-US" altLang="ja-JP" dirty="0"/>
          </a:p>
          <a:p>
            <a:pPr lvl="1"/>
            <a:r>
              <a:rPr kumimoji="1" lang="ja-JP" altLang="en-US" dirty="0"/>
              <a:t>静的分岐命令１つ１つの傾向が反映できる</a:t>
            </a:r>
            <a:endParaRPr kumimoji="1" lang="en-US" altLang="ja-JP" dirty="0"/>
          </a:p>
          <a:p>
            <a:pPr lvl="2"/>
            <a:r>
              <a:rPr kumimoji="1" lang="ja-JP" altLang="en-US" dirty="0"/>
              <a:t>後方分岐だけど不成立が多い</a:t>
            </a:r>
            <a:r>
              <a:rPr kumimoji="1" lang="en-US" altLang="ja-JP" dirty="0"/>
              <a:t>… </a:t>
            </a:r>
            <a:r>
              <a:rPr kumimoji="1" lang="ja-JP" altLang="en-US" dirty="0"/>
              <a:t>とかに対応できる</a:t>
            </a:r>
            <a:endParaRPr kumimoji="1" lang="en-US" altLang="ja-JP" dirty="0"/>
          </a:p>
          <a:p>
            <a:pPr lvl="1"/>
            <a:r>
              <a:rPr kumimoji="1" lang="ja-JP" altLang="en-US" dirty="0"/>
              <a:t>予測精度はだいたい </a:t>
            </a:r>
            <a:r>
              <a:rPr kumimoji="1" lang="en-US" altLang="ja-JP" dirty="0"/>
              <a:t>80% </a:t>
            </a:r>
            <a:r>
              <a:rPr kumimoji="1" lang="ja-JP" altLang="en-US" dirty="0"/>
              <a:t>から </a:t>
            </a:r>
            <a:r>
              <a:rPr kumimoji="1" lang="en-US" altLang="ja-JP" dirty="0"/>
              <a:t>90% </a:t>
            </a:r>
            <a:r>
              <a:rPr kumimoji="1" lang="ja-JP" altLang="en-US" dirty="0" err="1"/>
              <a:t>ぐらい</a:t>
            </a:r>
            <a:endParaRPr kumimoji="1" lang="en-US" altLang="ja-JP" dirty="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静的分岐予測の欠点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分岐方向が毎回変わるようなものには本質的に対応できない</a:t>
            </a:r>
            <a:endParaRPr kumimoji="1" lang="en-US" altLang="ja-JP" dirty="0"/>
          </a:p>
          <a:p>
            <a:pPr lvl="1"/>
            <a:r>
              <a:rPr kumimoji="1" lang="ja-JP" altLang="en-US" dirty="0"/>
              <a:t>例：同じ静的分岐で成立と不成立が交互に起きる</a:t>
            </a:r>
            <a:endParaRPr kumimoji="1" lang="en-US" altLang="ja-JP" dirty="0"/>
          </a:p>
          <a:p>
            <a:pPr marL="457200" indent="-457200">
              <a:buFont typeface="+mj-lt"/>
              <a:buAutoNum type="arabicPeriod"/>
            </a:pPr>
            <a:r>
              <a:rPr kumimoji="1" lang="ja-JP" altLang="en-US" dirty="0"/>
              <a:t>プロファイル時と挙動が異なる場合に対応出来ない</a:t>
            </a:r>
            <a:endParaRPr kumimoji="1" lang="en-US" altLang="ja-JP" dirty="0"/>
          </a:p>
          <a:p>
            <a:pPr lvl="1"/>
            <a:r>
              <a:rPr kumimoji="1" lang="ja-JP" altLang="en-US" dirty="0"/>
              <a:t>オプションや入力に応じてプログラムの挙動が大きく場合など</a:t>
            </a:r>
            <a:endParaRPr kumimoji="1" lang="en-US" altLang="ja-JP" dirty="0"/>
          </a:p>
          <a:p>
            <a:pPr marL="457200" indent="-457200">
              <a:buFont typeface="+mj-lt"/>
              <a:buAutoNum type="arabicPeriod"/>
            </a:pPr>
            <a:r>
              <a:rPr kumimoji="1" lang="ja-JP" altLang="en-US" dirty="0">
                <a:solidFill>
                  <a:schemeClr val="accent5"/>
                </a:solidFill>
              </a:rPr>
              <a:t>意外とハードウェア・コストが安くない</a:t>
            </a:r>
            <a:endParaRPr kumimoji="1" lang="en-US" altLang="ja-JP" dirty="0">
              <a:solidFill>
                <a:schemeClr val="accent5"/>
              </a:solidFill>
            </a:endParaRPr>
          </a:p>
          <a:p>
            <a:pPr lvl="1"/>
            <a:r>
              <a:rPr kumimoji="1" lang="ja-JP" altLang="en-US" dirty="0"/>
              <a:t>方向そのものの予測にはハードは必要がない</a:t>
            </a:r>
            <a:endParaRPr kumimoji="1" lang="en-US" altLang="ja-JP" dirty="0"/>
          </a:p>
          <a:p>
            <a:pPr lvl="1"/>
            <a:r>
              <a:rPr kumimoji="1" lang="ja-JP" altLang="en-US" dirty="0"/>
              <a:t>成立すると予測する場合，</a:t>
            </a:r>
            <a:r>
              <a:rPr kumimoji="1" lang="en-US" altLang="ja-JP" dirty="0"/>
              <a:t>BTB </a:t>
            </a:r>
            <a:r>
              <a:rPr kumimoji="1" lang="ja-JP" altLang="en-US" dirty="0"/>
              <a:t>が別途いる</a:t>
            </a:r>
            <a:endParaRPr kumimoji="1" lang="en-US" altLang="ja-JP" dirty="0"/>
          </a:p>
          <a:p>
            <a:pPr lvl="2"/>
            <a:r>
              <a:rPr kumimoji="1" lang="ja-JP" altLang="en-US" dirty="0"/>
              <a:t>分岐かどうか </a:t>
            </a:r>
            <a:r>
              <a:rPr kumimoji="1" lang="en-US" altLang="ja-JP" dirty="0"/>
              <a:t>&amp; </a:t>
            </a:r>
            <a:r>
              <a:rPr kumimoji="1" lang="ja-JP" altLang="en-US" dirty="0"/>
              <a:t>先ターゲット予測は必要</a:t>
            </a:r>
            <a:endParaRPr kumimoji="1" lang="en-US" altLang="ja-JP" dirty="0"/>
          </a:p>
          <a:p>
            <a:pPr lvl="1"/>
            <a:r>
              <a:rPr kumimoji="1" lang="ja-JP" altLang="en-US" dirty="0"/>
              <a:t>「後方分岐かどうか」の予測や，</a:t>
            </a:r>
            <a:br>
              <a:rPr kumimoji="1" lang="en-US" altLang="ja-JP" dirty="0"/>
            </a:br>
            <a:r>
              <a:rPr kumimoji="1" lang="ja-JP" altLang="en-US" dirty="0"/>
              <a:t>「成立</a:t>
            </a:r>
            <a:r>
              <a:rPr kumimoji="1" lang="en-US" altLang="ja-JP" dirty="0"/>
              <a:t>/</a:t>
            </a:r>
            <a:r>
              <a:rPr kumimoji="1" lang="ja-JP" altLang="en-US" dirty="0"/>
              <a:t>不成立のヒント」の予測を行う必要がある</a:t>
            </a:r>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マイクロ命令への分解というのは、デコードを複数回処理することで構造ハザードを防ぐという認識でよろしいでしょうか。</a:t>
            </a:r>
          </a:p>
          <a:p>
            <a:pPr lvl="1"/>
            <a:endParaRPr kumimoji="1" lang="en-US" altLang="ja-JP" dirty="0"/>
          </a:p>
          <a:p>
            <a:pPr lvl="1"/>
            <a:r>
              <a:rPr kumimoji="1" lang="ja-JP" altLang="en-US" dirty="0"/>
              <a:t>構造ハザードを起こさない命令列に変換している</a:t>
            </a:r>
          </a:p>
        </p:txBody>
      </p:sp>
    </p:spTree>
    <p:extLst>
      <p:ext uri="{BB962C8B-B14F-4D97-AF65-F5344CB8AC3E}">
        <p14:creationId xmlns:p14="http://schemas.microsoft.com/office/powerpoint/2010/main" val="1244060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「後方分岐かどうか」</a:t>
            </a:r>
            <a:br>
              <a:rPr lang="en-US" altLang="ja-JP" dirty="0"/>
            </a:br>
            <a:r>
              <a:rPr lang="ja-JP" altLang="en-US" dirty="0"/>
              <a:t>「成立</a:t>
            </a:r>
            <a:r>
              <a:rPr lang="en-US" altLang="ja-JP" dirty="0"/>
              <a:t>/</a:t>
            </a:r>
            <a:r>
              <a:rPr lang="ja-JP" altLang="en-US" dirty="0"/>
              <a:t>不成立のヒント」の予測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a:t>フェッチされた命令は，デコードするまでは以下がわからない</a:t>
            </a:r>
            <a:endParaRPr lang="en-US" altLang="ja-JP" dirty="0"/>
          </a:p>
          <a:p>
            <a:pPr marL="817200" lvl="1" indent="-457200">
              <a:buFont typeface="+mj-lt"/>
              <a:buAutoNum type="arabicPeriod"/>
            </a:pPr>
            <a:r>
              <a:rPr lang="ja-JP" altLang="en-US" dirty="0"/>
              <a:t>分岐命令かどうか？</a:t>
            </a:r>
            <a:endParaRPr lang="en-US" altLang="ja-JP" dirty="0"/>
          </a:p>
          <a:p>
            <a:pPr marL="817200" lvl="1" indent="-457200">
              <a:buFont typeface="+mj-lt"/>
              <a:buAutoNum type="arabicPeriod"/>
            </a:pPr>
            <a:r>
              <a:rPr lang="ja-JP" altLang="en-US" dirty="0"/>
              <a:t>分岐ターゲットはどこか？</a:t>
            </a:r>
            <a:endParaRPr lang="en-US" altLang="ja-JP" dirty="0"/>
          </a:p>
          <a:p>
            <a:r>
              <a:rPr lang="ja-JP" altLang="en-US" dirty="0"/>
              <a:t>同様に，</a:t>
            </a:r>
            <a:endParaRPr lang="en-US" altLang="ja-JP" dirty="0"/>
          </a:p>
          <a:p>
            <a:pPr lvl="1"/>
            <a:r>
              <a:rPr lang="ja-JP" altLang="en-US" dirty="0"/>
              <a:t>「後方分岐かどうか」「成立</a:t>
            </a:r>
            <a:r>
              <a:rPr lang="en-US" altLang="ja-JP" dirty="0"/>
              <a:t>/</a:t>
            </a:r>
            <a:r>
              <a:rPr lang="ja-JP" altLang="en-US" dirty="0"/>
              <a:t>不成立のヒント」もわからない</a:t>
            </a:r>
            <a:endParaRPr lang="en-US" altLang="ja-JP" dirty="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7" y="2168986"/>
            <a:ext cx="1260014" cy="1710019"/>
          </a:xfrm>
          <a:prstGeom prst="rect">
            <a:avLst/>
          </a:prstGeom>
          <a:solidFill>
            <a:schemeClr val="bg1"/>
          </a:solidFill>
          <a:ln w="12700">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accent5"/>
                </a:solidFill>
                <a:latin typeface="Arial Narrow" panose="020B0606020202030204" pitchFamily="34" charset="0"/>
              </a:rPr>
              <a:t>bne</a:t>
            </a:r>
            <a:r>
              <a:rPr lang="en-US" altLang="ja-JP" dirty="0">
                <a:solidFill>
                  <a:schemeClr val="accent5"/>
                </a:solidFill>
                <a:latin typeface="Arial Narrow" panose="020B0606020202030204" pitchFamily="34" charset="0"/>
              </a:rPr>
              <a:t> </a:t>
            </a:r>
            <a:r>
              <a:rPr lang="en-US" altLang="ja-JP" dirty="0">
                <a:solidFill>
                  <a:schemeClr val="tx1">
                    <a:lumMod val="75000"/>
                    <a:lumOff val="25000"/>
                  </a:schemeClr>
                </a:solidFill>
                <a:latin typeface="Arial Narrow" panose="020B0606020202030204" pitchFamily="34" charset="0"/>
              </a:rPr>
              <a:t>x1,x2,</a:t>
            </a:r>
            <a:r>
              <a:rPr lang="en-US" altLang="ja-JP" b="1" dirty="0">
                <a:solidFill>
                  <a:schemeClr val="accent5"/>
                </a:solidFill>
                <a:latin typeface="Arial Narrow" panose="020B0606020202030204" pitchFamily="34" charset="0"/>
              </a:rPr>
              <a:t>L</a:t>
            </a:r>
          </a:p>
          <a:p>
            <a:pPr>
              <a:lnSpc>
                <a:spcPct val="80000"/>
              </a:lnSpc>
            </a:pP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a:t>
            </a:r>
          </a:p>
          <a:p>
            <a:pPr>
              <a:lnSpc>
                <a:spcPct val="80000"/>
              </a:lnSpc>
            </a:pPr>
            <a:r>
              <a:rPr lang="en-US" altLang="ja-JP" b="1" dirty="0">
                <a:solidFill>
                  <a:schemeClr val="accent5"/>
                </a:solidFill>
                <a:latin typeface="Arial Narrow" panose="020B0606020202030204" pitchFamily="34" charset="0"/>
              </a:rPr>
              <a:t>L</a:t>
            </a:r>
            <a:r>
              <a:rPr lang="en-US" altLang="ja-JP" dirty="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3401987"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27" name="角丸四角形 26"/>
          <p:cNvSpPr/>
          <p:nvPr/>
        </p:nvSpPr>
        <p:spPr bwMode="auto">
          <a:xfrm>
            <a:off x="6282019"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65000"/>
                    <a:lumOff val="35000"/>
                  </a:schemeClr>
                </a:solidFill>
                <a:latin typeface="Arial Narrow" panose="020B0606020202030204" pitchFamily="34" charset="0"/>
              </a:rPr>
              <a:t>いやその，ここではまだ</a:t>
            </a:r>
            <a:endParaRPr kumimoji="1" lang="en-US" altLang="ja-JP" sz="1600" dirty="0">
              <a:solidFill>
                <a:schemeClr val="tx1">
                  <a:lumMod val="65000"/>
                  <a:lumOff val="35000"/>
                </a:schemeClr>
              </a:solidFill>
              <a:latin typeface="Arial Narrow" panose="020B0606020202030204" pitchFamily="34" charset="0"/>
            </a:endParaRPr>
          </a:p>
          <a:p>
            <a:r>
              <a:rPr kumimoji="1" lang="ja-JP" altLang="en-US" sz="1600" dirty="0">
                <a:solidFill>
                  <a:schemeClr val="tx1">
                    <a:lumMod val="65000"/>
                    <a:lumOff val="35000"/>
                  </a:schemeClr>
                </a:solidFill>
                <a:latin typeface="Arial Narrow" panose="020B0606020202030204" pitchFamily="34" charset="0"/>
              </a:rPr>
              <a:t>中身</a:t>
            </a:r>
            <a:r>
              <a:rPr kumimoji="1" lang="ja-JP" altLang="en-US" sz="1600" dirty="0" err="1">
                <a:solidFill>
                  <a:schemeClr val="tx1">
                    <a:lumMod val="65000"/>
                    <a:lumOff val="35000"/>
                  </a:schemeClr>
                </a:solidFill>
                <a:latin typeface="Arial Narrow" panose="020B0606020202030204" pitchFamily="34" charset="0"/>
              </a:rPr>
              <a:t>わ</a:t>
            </a:r>
            <a:r>
              <a:rPr kumimoji="1" lang="ja-JP" altLang="en-US" sz="1600" dirty="0">
                <a:solidFill>
                  <a:schemeClr val="tx1">
                    <a:lumMod val="65000"/>
                    <a:lumOff val="35000"/>
                  </a:schemeClr>
                </a:solidFill>
                <a:latin typeface="Arial Narrow" panose="020B0606020202030204" pitchFamily="34" charset="0"/>
              </a:rPr>
              <a:t>からないんすけど･･･</a:t>
            </a:r>
            <a:endParaRPr kumimoji="1" lang="en-US" altLang="ja-JP" sz="1600" dirty="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ヒントをうめておいたので</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これでヨシ！</a:t>
            </a: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別途ハードウェアが必要</a:t>
            </a:r>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a:t>方向そのものを直接は予測しない</a:t>
            </a:r>
            <a:endParaRPr lang="en-US" altLang="ja-JP" dirty="0"/>
          </a:p>
          <a:p>
            <a:pPr lvl="1"/>
            <a:r>
              <a:rPr lang="ja-JP" altLang="en-US" dirty="0"/>
              <a:t>しかし，かわりに「後方分岐かどうか」等を予測する必要がある</a:t>
            </a:r>
            <a:endParaRPr lang="en-US" altLang="ja-JP" dirty="0"/>
          </a:p>
          <a:p>
            <a:r>
              <a:rPr lang="ja-JP" altLang="en-US" dirty="0"/>
              <a:t>別途それらを表に学習する？</a:t>
            </a:r>
            <a:endParaRPr lang="en-US" altLang="ja-JP" dirty="0"/>
          </a:p>
          <a:p>
            <a:pPr lvl="1"/>
            <a:r>
              <a:rPr lang="ja-JP" altLang="en-US" dirty="0"/>
              <a:t>後述の動的分岐予測とあまりかわらない機構が必要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静的分岐予測のまとめ</a:t>
            </a:r>
          </a:p>
        </p:txBody>
      </p:sp>
      <p:sp>
        <p:nvSpPr>
          <p:cNvPr id="3" name="テキスト プレースホルダー 2"/>
          <p:cNvSpPr>
            <a:spLocks noGrp="1"/>
          </p:cNvSpPr>
          <p:nvPr>
            <p:ph type="body" sz="quarter" idx="10"/>
          </p:nvPr>
        </p:nvSpPr>
        <p:spPr/>
        <p:txBody>
          <a:bodyPr/>
          <a:lstStyle/>
          <a:p>
            <a:r>
              <a:rPr lang="ja-JP" altLang="en-US" dirty="0"/>
              <a:t>静的な命令に対してあらかじめ予測</a:t>
            </a:r>
            <a:endParaRPr lang="en-US" altLang="ja-JP" dirty="0"/>
          </a:p>
          <a:p>
            <a:r>
              <a:rPr lang="ja-JP" altLang="en-US" dirty="0"/>
              <a:t>基本的に，今の </a:t>
            </a:r>
            <a:r>
              <a:rPr lang="en-US" altLang="ja-JP" dirty="0"/>
              <a:t>CPU </a:t>
            </a:r>
            <a:r>
              <a:rPr lang="ja-JP" altLang="en-US" dirty="0"/>
              <a:t>では使われていない</a:t>
            </a:r>
            <a:endParaRPr lang="en-US" altLang="ja-JP" dirty="0"/>
          </a:p>
          <a:p>
            <a:pPr lvl="1"/>
            <a:r>
              <a:rPr lang="ja-JP" altLang="en-US" dirty="0"/>
              <a:t>予測精度の上限に限界がある</a:t>
            </a:r>
            <a:endParaRPr lang="en-US" altLang="ja-JP" dirty="0"/>
          </a:p>
          <a:p>
            <a:pPr lvl="1"/>
            <a:r>
              <a:rPr kumimoji="1" lang="ja-JP" altLang="en-US" dirty="0"/>
              <a:t>意外とハードウェア・コストが安くない</a:t>
            </a:r>
            <a:endParaRPr kumimoji="1" lang="en-US" altLang="ja-JP" dirty="0"/>
          </a:p>
          <a:p>
            <a:r>
              <a:rPr kumimoji="1" lang="ja-JP" altLang="en-US" dirty="0"/>
              <a:t>次回は動的分岐予測</a:t>
            </a:r>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b="1" dirty="0"/>
              <a:t>動的分岐予測</a:t>
            </a:r>
            <a:endParaRPr kumimoji="1" lang="en-US" altLang="ja-JP" b="1"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3094399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endParaRPr lang="en-US" altLang="ja-JP" dirty="0"/>
          </a:p>
          <a:p>
            <a:pPr lvl="1"/>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2"/>
            <a:r>
              <a:rPr lang="ja-JP" altLang="en-US" dirty="0"/>
              <a:t>分岐が成立 　→ カウンタが１に → 次回は成立と予測</a:t>
            </a:r>
            <a:endParaRPr lang="en-US" altLang="ja-JP" dirty="0"/>
          </a:p>
          <a:p>
            <a:pPr lvl="2"/>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ハードウェアに記述されれいるような周波数はどれだけの精度のものなのでしょうか。</a:t>
            </a:r>
          </a:p>
        </p:txBody>
      </p:sp>
    </p:spTree>
    <p:extLst>
      <p:ext uri="{BB962C8B-B14F-4D97-AF65-F5344CB8AC3E}">
        <p14:creationId xmlns:p14="http://schemas.microsoft.com/office/powerpoint/2010/main" val="3249411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パイプラインが製品によって様々な配分がされているということがわかりましたが</a:t>
            </a:r>
            <a:r>
              <a:rPr kumimoji="1" lang="en-US" altLang="ja-JP" dirty="0"/>
              <a:t>, </a:t>
            </a:r>
            <a:r>
              <a:rPr kumimoji="1" lang="ja-JP" altLang="en-US" dirty="0"/>
              <a:t>結局どういったものが性能のよいものなのかがわかりませんでした</a:t>
            </a:r>
            <a:r>
              <a:rPr kumimoji="1" lang="en-US" altLang="ja-JP" dirty="0"/>
              <a:t>. </a:t>
            </a:r>
            <a:r>
              <a:rPr kumimoji="1" lang="ja-JP" altLang="en-US" dirty="0"/>
              <a:t>用途ごとに求められる性能は違うから一概には言えないということでしょうか</a:t>
            </a:r>
            <a:r>
              <a:rPr kumimoji="1" lang="en-US" altLang="ja-JP" dirty="0"/>
              <a:t>.</a:t>
            </a:r>
          </a:p>
          <a:p>
            <a:pPr lvl="1"/>
            <a:endParaRPr lang="en-US" altLang="ja-JP" dirty="0"/>
          </a:p>
          <a:p>
            <a:pPr lvl="1"/>
            <a:r>
              <a:rPr kumimoji="1" lang="ja-JP" altLang="en-US" dirty="0"/>
              <a:t>トレードオフがあるので，目標とする性能やハードウェアの大きさにあわせて決める</a:t>
            </a:r>
            <a:endParaRPr kumimoji="1" lang="en-US" altLang="ja-JP" dirty="0"/>
          </a:p>
          <a:p>
            <a:pPr lvl="2"/>
            <a:r>
              <a:rPr kumimoji="1" lang="ja-JP" altLang="en-US" dirty="0"/>
              <a:t>パイプラインが深いほどクロックは上げられるが，</a:t>
            </a:r>
            <a:br>
              <a:rPr kumimoji="1" lang="en-US" altLang="ja-JP" dirty="0"/>
            </a:br>
            <a:r>
              <a:rPr kumimoji="1" lang="ja-JP" altLang="en-US" dirty="0"/>
              <a:t>段数が深くなるほど分岐予測などのペナルティが増える</a:t>
            </a:r>
            <a:endParaRPr kumimoji="1" lang="en-US" altLang="ja-JP" dirty="0"/>
          </a:p>
          <a:p>
            <a:pPr lvl="2"/>
            <a:r>
              <a:rPr kumimoji="1" lang="ja-JP" altLang="en-US" dirty="0"/>
              <a:t>パイプラインの本数が多いほど性能が上がるが，</a:t>
            </a:r>
            <a:br>
              <a:rPr kumimoji="1" lang="en-US" altLang="ja-JP" dirty="0"/>
            </a:br>
            <a:r>
              <a:rPr kumimoji="1" lang="ja-JP" altLang="en-US" dirty="0"/>
              <a:t>ハードウェアが大きくなる</a:t>
            </a:r>
          </a:p>
        </p:txBody>
      </p:sp>
    </p:spTree>
    <p:extLst>
      <p:ext uri="{BB962C8B-B14F-4D97-AF65-F5344CB8AC3E}">
        <p14:creationId xmlns:p14="http://schemas.microsoft.com/office/powerpoint/2010/main" val="2679110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分岐予測がどれくらい当たるものなのか気になりました。</a:t>
            </a:r>
          </a:p>
          <a:p>
            <a:r>
              <a:rPr kumimoji="1" lang="ja-JP" altLang="en-US" dirty="0"/>
              <a:t>分岐予測は過去の実行結果を参照し同一の予測をするとのことだったと思うのですが、これほど単純な仕組みで高精度の予測が可能なのか気になりました。</a:t>
            </a:r>
            <a:r>
              <a:rPr kumimoji="1" lang="en-US" altLang="ja-JP" dirty="0"/>
              <a:t>"</a:t>
            </a:r>
          </a:p>
          <a:p>
            <a:r>
              <a:rPr kumimoji="1" lang="en-US" altLang="ja-JP" dirty="0"/>
              <a:t>I have a question related to branch prediction, but maybe it has been mentioned during the class due to my poor Japanese. How good can branch prediction expected to be?</a:t>
            </a:r>
          </a:p>
          <a:p>
            <a:endParaRPr kumimoji="1" lang="ja-JP" altLang="en-US" dirty="0"/>
          </a:p>
        </p:txBody>
      </p:sp>
    </p:spTree>
    <p:extLst>
      <p:ext uri="{BB962C8B-B14F-4D97-AF65-F5344CB8AC3E}">
        <p14:creationId xmlns:p14="http://schemas.microsoft.com/office/powerpoint/2010/main" val="291122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5" name="円/楕円 4"/>
          <p:cNvSpPr/>
          <p:nvPr/>
        </p:nvSpPr>
        <p:spPr bwMode="auto">
          <a:xfrm>
            <a:off x="439199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7" name="直線矢印コネクタ 6"/>
          <p:cNvCxnSpPr>
            <a:stCxn id="5" idx="5"/>
          </p:cNvCxnSpPr>
          <p:nvPr/>
        </p:nvCxnSpPr>
        <p:spPr bwMode="auto">
          <a:xfrm>
            <a:off x="492974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 name="直線矢印コネクタ 7"/>
          <p:cNvCxnSpPr>
            <a:stCxn id="5" idx="3"/>
          </p:cNvCxnSpPr>
          <p:nvPr/>
        </p:nvCxnSpPr>
        <p:spPr bwMode="auto">
          <a:xfrm flipH="1">
            <a:off x="4211996" y="192308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3" name="円/楕円 12"/>
          <p:cNvSpPr/>
          <p:nvPr/>
        </p:nvSpPr>
        <p:spPr bwMode="auto">
          <a:xfrm>
            <a:off x="2591978" y="153897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14" name="直線矢印コネクタ 13"/>
          <p:cNvCxnSpPr>
            <a:stCxn id="13" idx="5"/>
          </p:cNvCxnSpPr>
          <p:nvPr/>
        </p:nvCxnSpPr>
        <p:spPr bwMode="auto">
          <a:xfrm>
            <a:off x="3129723" y="1923082"/>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13" idx="3"/>
          </p:cNvCxnSpPr>
          <p:nvPr/>
        </p:nvCxnSpPr>
        <p:spPr bwMode="auto">
          <a:xfrm flipH="1">
            <a:off x="223197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8" name="円/楕円 17"/>
          <p:cNvSpPr/>
          <p:nvPr/>
        </p:nvSpPr>
        <p:spPr bwMode="auto">
          <a:xfrm>
            <a:off x="619201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9" name="直線矢印コネクタ 18"/>
          <p:cNvCxnSpPr>
            <a:stCxn id="18" idx="5"/>
          </p:cNvCxnSpPr>
          <p:nvPr/>
        </p:nvCxnSpPr>
        <p:spPr bwMode="auto">
          <a:xfrm>
            <a:off x="672976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8" idx="3"/>
          </p:cNvCxnSpPr>
          <p:nvPr/>
        </p:nvCxnSpPr>
        <p:spPr bwMode="auto">
          <a:xfrm flipH="1">
            <a:off x="583201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24" name="円/楕円 23"/>
          <p:cNvSpPr/>
          <p:nvPr/>
        </p:nvSpPr>
        <p:spPr bwMode="auto">
          <a:xfrm>
            <a:off x="3491988" y="207898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25" name="直線矢印コネクタ 24"/>
          <p:cNvCxnSpPr>
            <a:stCxn id="24" idx="5"/>
          </p:cNvCxnSpPr>
          <p:nvPr/>
        </p:nvCxnSpPr>
        <p:spPr bwMode="auto">
          <a:xfrm>
            <a:off x="4029733" y="2463088"/>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a:stCxn id="24" idx="3"/>
          </p:cNvCxnSpPr>
          <p:nvPr/>
        </p:nvCxnSpPr>
        <p:spPr bwMode="auto">
          <a:xfrm flipH="1">
            <a:off x="313198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1" name="円/楕円 30"/>
          <p:cNvSpPr/>
          <p:nvPr/>
        </p:nvSpPr>
        <p:spPr bwMode="auto">
          <a:xfrm>
            <a:off x="5292008" y="207898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32" name="直線矢印コネクタ 31"/>
          <p:cNvCxnSpPr>
            <a:stCxn id="31" idx="5"/>
          </p:cNvCxnSpPr>
          <p:nvPr/>
        </p:nvCxnSpPr>
        <p:spPr bwMode="auto">
          <a:xfrm>
            <a:off x="5829753"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1" idx="3"/>
          </p:cNvCxnSpPr>
          <p:nvPr/>
        </p:nvCxnSpPr>
        <p:spPr bwMode="auto">
          <a:xfrm flipH="1">
            <a:off x="493200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9" name="円/楕円 38"/>
          <p:cNvSpPr/>
          <p:nvPr/>
        </p:nvSpPr>
        <p:spPr bwMode="auto">
          <a:xfrm>
            <a:off x="4391998" y="261899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40" name="直線矢印コネクタ 39"/>
          <p:cNvCxnSpPr>
            <a:stCxn id="39" idx="5"/>
          </p:cNvCxnSpPr>
          <p:nvPr/>
        </p:nvCxnSpPr>
        <p:spPr bwMode="auto">
          <a:xfrm>
            <a:off x="4929743" y="300309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p:cNvCxnSpPr>
            <a:stCxn id="39" idx="3"/>
          </p:cNvCxnSpPr>
          <p:nvPr/>
        </p:nvCxnSpPr>
        <p:spPr bwMode="auto">
          <a:xfrm flipH="1">
            <a:off x="4031994" y="300309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349424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stCxn id="45" idx="5"/>
          </p:cNvCxnSpPr>
          <p:nvPr/>
        </p:nvCxnSpPr>
        <p:spPr bwMode="auto">
          <a:xfrm>
            <a:off x="4031994"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p:cNvCxnSpPr>
            <a:stCxn id="45" idx="3"/>
          </p:cNvCxnSpPr>
          <p:nvPr/>
        </p:nvCxnSpPr>
        <p:spPr bwMode="auto">
          <a:xfrm flipH="1">
            <a:off x="3401987" y="135897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8" name="円/楕円 47"/>
          <p:cNvSpPr/>
          <p:nvPr/>
        </p:nvSpPr>
        <p:spPr bwMode="auto">
          <a:xfrm>
            <a:off x="1694229" y="97487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cxnSp>
        <p:nvCxnSpPr>
          <p:cNvPr id="49" name="直線矢印コネクタ 48"/>
          <p:cNvCxnSpPr>
            <a:stCxn id="48" idx="5"/>
          </p:cNvCxnSpPr>
          <p:nvPr/>
        </p:nvCxnSpPr>
        <p:spPr bwMode="auto">
          <a:xfrm>
            <a:off x="2231974" y="1358977"/>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stCxn id="48" idx="3"/>
          </p:cNvCxnSpPr>
          <p:nvPr/>
        </p:nvCxnSpPr>
        <p:spPr bwMode="auto">
          <a:xfrm flipH="1">
            <a:off x="133422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1331964"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52" name="Rectangle 133"/>
          <p:cNvSpPr>
            <a:spLocks noChangeArrowheads="1"/>
          </p:cNvSpPr>
          <p:nvPr/>
        </p:nvSpPr>
        <p:spPr bwMode="auto">
          <a:xfrm>
            <a:off x="2324236" y="11548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53" name="円/楕円 52"/>
          <p:cNvSpPr/>
          <p:nvPr/>
        </p:nvSpPr>
        <p:spPr bwMode="auto">
          <a:xfrm>
            <a:off x="529426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54" name="直線矢印コネクタ 53"/>
          <p:cNvCxnSpPr>
            <a:stCxn id="53" idx="5"/>
          </p:cNvCxnSpPr>
          <p:nvPr/>
        </p:nvCxnSpPr>
        <p:spPr bwMode="auto">
          <a:xfrm>
            <a:off x="5832014" y="135897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53" idx="3"/>
          </p:cNvCxnSpPr>
          <p:nvPr/>
        </p:nvCxnSpPr>
        <p:spPr bwMode="auto">
          <a:xfrm flipH="1">
            <a:off x="493426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p:cNvCxnSpPr/>
          <p:nvPr/>
        </p:nvCxnSpPr>
        <p:spPr bwMode="auto">
          <a:xfrm flipH="1">
            <a:off x="6642023" y="135897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60" name="Rectangle 133"/>
          <p:cNvSpPr>
            <a:spLocks noChangeArrowheads="1"/>
          </p:cNvSpPr>
          <p:nvPr/>
        </p:nvSpPr>
        <p:spPr bwMode="auto">
          <a:xfrm>
            <a:off x="2229713" y="17430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1" name="Rectangle 133"/>
          <p:cNvSpPr>
            <a:spLocks noChangeArrowheads="1"/>
          </p:cNvSpPr>
          <p:nvPr/>
        </p:nvSpPr>
        <p:spPr bwMode="auto">
          <a:xfrm>
            <a:off x="322198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2" name="Rectangle 133"/>
          <p:cNvSpPr>
            <a:spLocks noChangeArrowheads="1"/>
          </p:cNvSpPr>
          <p:nvPr/>
        </p:nvSpPr>
        <p:spPr bwMode="auto">
          <a:xfrm>
            <a:off x="3129723"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3" name="Rectangle 133"/>
          <p:cNvSpPr>
            <a:spLocks noChangeArrowheads="1"/>
          </p:cNvSpPr>
          <p:nvPr/>
        </p:nvSpPr>
        <p:spPr bwMode="auto">
          <a:xfrm>
            <a:off x="4121995"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4" name="Rectangle 133"/>
          <p:cNvSpPr>
            <a:spLocks noChangeArrowheads="1"/>
          </p:cNvSpPr>
          <p:nvPr/>
        </p:nvSpPr>
        <p:spPr bwMode="auto">
          <a:xfrm>
            <a:off x="5019744"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5" name="Rectangle 133"/>
          <p:cNvSpPr>
            <a:spLocks noChangeArrowheads="1"/>
          </p:cNvSpPr>
          <p:nvPr/>
        </p:nvSpPr>
        <p:spPr bwMode="auto">
          <a:xfrm>
            <a:off x="6012016"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6" name="Rectangle 133"/>
          <p:cNvSpPr>
            <a:spLocks noChangeArrowheads="1"/>
          </p:cNvSpPr>
          <p:nvPr/>
        </p:nvSpPr>
        <p:spPr bwMode="auto">
          <a:xfrm>
            <a:off x="5022005"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7" name="Rectangle 133"/>
          <p:cNvSpPr>
            <a:spLocks noChangeArrowheads="1"/>
          </p:cNvSpPr>
          <p:nvPr/>
        </p:nvSpPr>
        <p:spPr bwMode="auto">
          <a:xfrm>
            <a:off x="502200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8" name="円/楕円 67"/>
          <p:cNvSpPr/>
          <p:nvPr/>
        </p:nvSpPr>
        <p:spPr bwMode="auto">
          <a:xfrm>
            <a:off x="4481999" y="423900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69" name="直線矢印コネクタ 68"/>
          <p:cNvCxnSpPr>
            <a:stCxn id="68" idx="5"/>
          </p:cNvCxnSpPr>
          <p:nvPr/>
        </p:nvCxnSpPr>
        <p:spPr bwMode="auto">
          <a:xfrm>
            <a:off x="5019744" y="4623112"/>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68" idx="3"/>
          </p:cNvCxnSpPr>
          <p:nvPr/>
        </p:nvCxnSpPr>
        <p:spPr bwMode="auto">
          <a:xfrm flipH="1">
            <a:off x="4301997" y="462311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1" name="円/楕円 70"/>
          <p:cNvSpPr/>
          <p:nvPr/>
        </p:nvSpPr>
        <p:spPr bwMode="auto">
          <a:xfrm>
            <a:off x="268197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72" name="直線矢印コネクタ 71"/>
          <p:cNvCxnSpPr>
            <a:stCxn id="71" idx="5"/>
          </p:cNvCxnSpPr>
          <p:nvPr/>
        </p:nvCxnSpPr>
        <p:spPr bwMode="auto">
          <a:xfrm>
            <a:off x="3219724" y="4623112"/>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3" name="直線矢印コネクタ 72"/>
          <p:cNvCxnSpPr>
            <a:stCxn id="71" idx="3"/>
          </p:cNvCxnSpPr>
          <p:nvPr/>
        </p:nvCxnSpPr>
        <p:spPr bwMode="auto">
          <a:xfrm flipH="1">
            <a:off x="232197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4" name="円/楕円 73"/>
          <p:cNvSpPr/>
          <p:nvPr/>
        </p:nvSpPr>
        <p:spPr bwMode="auto">
          <a:xfrm>
            <a:off x="628201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75" name="直線矢印コネクタ 74"/>
          <p:cNvCxnSpPr>
            <a:stCxn id="74" idx="5"/>
          </p:cNvCxnSpPr>
          <p:nvPr/>
        </p:nvCxnSpPr>
        <p:spPr bwMode="auto">
          <a:xfrm>
            <a:off x="6819764"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6" name="直線矢印コネクタ 75"/>
          <p:cNvCxnSpPr>
            <a:stCxn id="74" idx="3"/>
          </p:cNvCxnSpPr>
          <p:nvPr/>
        </p:nvCxnSpPr>
        <p:spPr bwMode="auto">
          <a:xfrm flipH="1">
            <a:off x="592201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7" name="円/楕円 76"/>
          <p:cNvSpPr/>
          <p:nvPr/>
        </p:nvSpPr>
        <p:spPr bwMode="auto">
          <a:xfrm>
            <a:off x="3581989" y="477901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78" name="直線矢印コネクタ 77"/>
          <p:cNvCxnSpPr>
            <a:stCxn id="77" idx="5"/>
          </p:cNvCxnSpPr>
          <p:nvPr/>
        </p:nvCxnSpPr>
        <p:spPr bwMode="auto">
          <a:xfrm>
            <a:off x="4119734" y="5163118"/>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9" name="直線矢印コネクタ 78"/>
          <p:cNvCxnSpPr>
            <a:stCxn id="77" idx="3"/>
          </p:cNvCxnSpPr>
          <p:nvPr/>
        </p:nvCxnSpPr>
        <p:spPr bwMode="auto">
          <a:xfrm flipH="1">
            <a:off x="3221985"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0" name="円/楕円 79"/>
          <p:cNvSpPr/>
          <p:nvPr/>
        </p:nvSpPr>
        <p:spPr bwMode="auto">
          <a:xfrm>
            <a:off x="5382009" y="477901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81" name="直線矢印コネクタ 80"/>
          <p:cNvCxnSpPr>
            <a:stCxn id="80" idx="5"/>
          </p:cNvCxnSpPr>
          <p:nvPr/>
        </p:nvCxnSpPr>
        <p:spPr bwMode="auto">
          <a:xfrm>
            <a:off x="5919754"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2" name="直線矢印コネクタ 81"/>
          <p:cNvCxnSpPr>
            <a:stCxn id="80" idx="3"/>
          </p:cNvCxnSpPr>
          <p:nvPr/>
        </p:nvCxnSpPr>
        <p:spPr bwMode="auto">
          <a:xfrm flipH="1">
            <a:off x="5022005" y="5163118"/>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3" name="円/楕円 82"/>
          <p:cNvSpPr/>
          <p:nvPr/>
        </p:nvSpPr>
        <p:spPr bwMode="auto">
          <a:xfrm>
            <a:off x="4481999" y="531902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84" name="直線矢印コネクタ 83"/>
          <p:cNvCxnSpPr>
            <a:stCxn id="83" idx="5"/>
          </p:cNvCxnSpPr>
          <p:nvPr/>
        </p:nvCxnSpPr>
        <p:spPr bwMode="auto">
          <a:xfrm>
            <a:off x="5019744" y="570312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5" name="直線矢印コネクタ 84"/>
          <p:cNvCxnSpPr>
            <a:stCxn id="83" idx="3"/>
          </p:cNvCxnSpPr>
          <p:nvPr/>
        </p:nvCxnSpPr>
        <p:spPr bwMode="auto">
          <a:xfrm flipH="1">
            <a:off x="4121995" y="570312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86" name="円/楕円 85"/>
          <p:cNvSpPr/>
          <p:nvPr/>
        </p:nvSpPr>
        <p:spPr bwMode="auto">
          <a:xfrm>
            <a:off x="358425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87" name="直線矢印コネクタ 86"/>
          <p:cNvCxnSpPr>
            <a:stCxn id="86" idx="5"/>
          </p:cNvCxnSpPr>
          <p:nvPr/>
        </p:nvCxnSpPr>
        <p:spPr bwMode="auto">
          <a:xfrm>
            <a:off x="4121995"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8" name="直線矢印コネクタ 87"/>
          <p:cNvCxnSpPr>
            <a:stCxn id="86" idx="3"/>
          </p:cNvCxnSpPr>
          <p:nvPr/>
        </p:nvCxnSpPr>
        <p:spPr bwMode="auto">
          <a:xfrm flipH="1">
            <a:off x="3491988" y="405900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9" name="円/楕円 88"/>
          <p:cNvSpPr/>
          <p:nvPr/>
        </p:nvSpPr>
        <p:spPr bwMode="auto">
          <a:xfrm>
            <a:off x="178423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a:t>
            </a:r>
            <a:endParaRPr kumimoji="1" lang="ja-JP" altLang="en-US" dirty="0">
              <a:solidFill>
                <a:schemeClr val="tx1">
                  <a:lumMod val="75000"/>
                  <a:lumOff val="25000"/>
                </a:schemeClr>
              </a:solidFill>
              <a:latin typeface="+mn-ea"/>
            </a:endParaRPr>
          </a:p>
        </p:txBody>
      </p:sp>
      <p:cxnSp>
        <p:nvCxnSpPr>
          <p:cNvPr id="90" name="直線矢印コネクタ 89"/>
          <p:cNvCxnSpPr>
            <a:stCxn id="89" idx="5"/>
          </p:cNvCxnSpPr>
          <p:nvPr/>
        </p:nvCxnSpPr>
        <p:spPr bwMode="auto">
          <a:xfrm>
            <a:off x="2321975" y="4059007"/>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91" name="直線矢印コネクタ 90"/>
          <p:cNvCxnSpPr>
            <a:stCxn id="89" idx="3"/>
          </p:cNvCxnSpPr>
          <p:nvPr/>
        </p:nvCxnSpPr>
        <p:spPr bwMode="auto">
          <a:xfrm flipH="1">
            <a:off x="1424226"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2" name="Rectangle 133"/>
          <p:cNvSpPr>
            <a:spLocks noChangeArrowheads="1"/>
          </p:cNvSpPr>
          <p:nvPr/>
        </p:nvSpPr>
        <p:spPr bwMode="auto">
          <a:xfrm>
            <a:off x="1421965"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3" name="Rectangle 133"/>
          <p:cNvSpPr>
            <a:spLocks noChangeArrowheads="1"/>
          </p:cNvSpPr>
          <p:nvPr/>
        </p:nvSpPr>
        <p:spPr bwMode="auto">
          <a:xfrm>
            <a:off x="2414237" y="38549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94" name="円/楕円 93"/>
          <p:cNvSpPr/>
          <p:nvPr/>
        </p:nvSpPr>
        <p:spPr bwMode="auto">
          <a:xfrm>
            <a:off x="5384270" y="367490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95" name="直線矢印コネクタ 94"/>
          <p:cNvCxnSpPr>
            <a:stCxn id="94" idx="5"/>
          </p:cNvCxnSpPr>
          <p:nvPr/>
        </p:nvCxnSpPr>
        <p:spPr bwMode="auto">
          <a:xfrm>
            <a:off x="5922015" y="405900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4" idx="3"/>
          </p:cNvCxnSpPr>
          <p:nvPr/>
        </p:nvCxnSpPr>
        <p:spPr bwMode="auto">
          <a:xfrm flipH="1">
            <a:off x="5024266" y="4059007"/>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p:cNvCxnSpPr/>
          <p:nvPr/>
        </p:nvCxnSpPr>
        <p:spPr bwMode="auto">
          <a:xfrm flipH="1">
            <a:off x="6732024" y="405900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8" name="Rectangle 133"/>
          <p:cNvSpPr>
            <a:spLocks noChangeArrowheads="1"/>
          </p:cNvSpPr>
          <p:nvPr/>
        </p:nvSpPr>
        <p:spPr bwMode="auto">
          <a:xfrm>
            <a:off x="2319714" y="44431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9" name="Rectangle 133"/>
          <p:cNvSpPr>
            <a:spLocks noChangeArrowheads="1"/>
          </p:cNvSpPr>
          <p:nvPr/>
        </p:nvSpPr>
        <p:spPr bwMode="auto">
          <a:xfrm>
            <a:off x="331198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0" name="Rectangle 133"/>
          <p:cNvSpPr>
            <a:spLocks noChangeArrowheads="1"/>
          </p:cNvSpPr>
          <p:nvPr/>
        </p:nvSpPr>
        <p:spPr bwMode="auto">
          <a:xfrm>
            <a:off x="3219724"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1" name="Rectangle 133"/>
          <p:cNvSpPr>
            <a:spLocks noChangeArrowheads="1"/>
          </p:cNvSpPr>
          <p:nvPr/>
        </p:nvSpPr>
        <p:spPr bwMode="auto">
          <a:xfrm>
            <a:off x="4211996"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2" name="Rectangle 133"/>
          <p:cNvSpPr>
            <a:spLocks noChangeArrowheads="1"/>
          </p:cNvSpPr>
          <p:nvPr/>
        </p:nvSpPr>
        <p:spPr bwMode="auto">
          <a:xfrm>
            <a:off x="5109745"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3" name="Rectangle 133"/>
          <p:cNvSpPr>
            <a:spLocks noChangeArrowheads="1"/>
          </p:cNvSpPr>
          <p:nvPr/>
        </p:nvSpPr>
        <p:spPr bwMode="auto">
          <a:xfrm>
            <a:off x="6102017"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4" name="Rectangle 133"/>
          <p:cNvSpPr>
            <a:spLocks noChangeArrowheads="1"/>
          </p:cNvSpPr>
          <p:nvPr/>
        </p:nvSpPr>
        <p:spPr bwMode="auto">
          <a:xfrm>
            <a:off x="5112006"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5" name="Rectangle 133"/>
          <p:cNvSpPr>
            <a:spLocks noChangeArrowheads="1"/>
          </p:cNvSpPr>
          <p:nvPr/>
        </p:nvSpPr>
        <p:spPr bwMode="auto">
          <a:xfrm>
            <a:off x="511200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6" name="Rectangle 133">
            <a:extLst>
              <a:ext uri="{FF2B5EF4-FFF2-40B4-BE49-F238E27FC236}">
                <a16:creationId xmlns:a16="http://schemas.microsoft.com/office/drawing/2014/main" id="{2A20B7A9-8325-42CC-AD81-CD162579F59D}"/>
              </a:ext>
            </a:extLst>
          </p:cNvPr>
          <p:cNvSpPr>
            <a:spLocks noChangeArrowheads="1"/>
          </p:cNvSpPr>
          <p:nvPr/>
        </p:nvSpPr>
        <p:spPr bwMode="auto">
          <a:xfrm>
            <a:off x="5472010" y="306899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と来た時は右に</a:t>
            </a:r>
            <a:endParaRPr lang="en-US" altLang="ja-JP" sz="1800" dirty="0">
              <a:solidFill>
                <a:schemeClr val="tx1">
                  <a:lumMod val="75000"/>
                  <a:lumOff val="25000"/>
                </a:schemeClr>
              </a:solidFill>
              <a:latin typeface="+mn-ea"/>
              <a:ea typeface="+mn-ea"/>
            </a:endParaRP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5472010" y="558902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H</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と来た時は左に</a:t>
            </a:r>
            <a:endParaRPr lang="en-US" altLang="ja-JP" sz="18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1794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4225682068"/>
              </p:ext>
            </p:extLst>
          </p:nvPr>
        </p:nvGraphicFramePr>
        <p:xfrm>
          <a:off x="1691704"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4203261628"/>
              </p:ext>
            </p:extLst>
          </p:nvPr>
        </p:nvGraphicFramePr>
        <p:xfrm>
          <a:off x="3851992" y="1538979"/>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2406584363"/>
              </p:ext>
            </p:extLst>
          </p:nvPr>
        </p:nvGraphicFramePr>
        <p:xfrm>
          <a:off x="6011752"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400" dirty="0"/>
              <a:t>The prediction accuracy of state-of-the-art predictors</a:t>
            </a:r>
            <a:br>
              <a:rPr lang="en-US" altLang="ja-JP" sz="2400" dirty="0"/>
            </a:br>
            <a:r>
              <a:rPr lang="en-US" altLang="ja-JP" sz="1400" dirty="0"/>
              <a:t>Cited from </a:t>
            </a:r>
            <a:r>
              <a:rPr lang="en-US" altLang="ja-JP" sz="1400" i="1" dirty="0"/>
              <a:t>Pierre Michaud, “An alternative TAGE-like conditional branch predictor”, TACO 2018 </a:t>
            </a:r>
            <a:endParaRPr kumimoji="1" lang="ja-JP" altLang="en-US" sz="1400" i="1" dirty="0"/>
          </a:p>
        </p:txBody>
      </p:sp>
      <p:sp>
        <p:nvSpPr>
          <p:cNvPr id="3" name="テキスト プレースホルダー 2">
            <a:extLst>
              <a:ext uri="{FF2B5EF4-FFF2-40B4-BE49-F238E27FC236}">
                <a16:creationId xmlns:a16="http://schemas.microsoft.com/office/drawing/2014/main" id="{F9964DE1-F60A-660C-F4EB-4F76C2090AD1}"/>
              </a:ext>
            </a:extLst>
          </p:cNvPr>
          <p:cNvSpPr>
            <a:spLocks noGrp="1"/>
          </p:cNvSpPr>
          <p:nvPr>
            <p:ph type="body" sz="quarter" idx="10"/>
          </p:nvPr>
        </p:nvSpPr>
        <p:spPr>
          <a:xfrm>
            <a:off x="431954" y="5589024"/>
            <a:ext cx="8280092" cy="629700"/>
          </a:xfrm>
        </p:spPr>
        <p:txBody>
          <a:bodyPr/>
          <a:lstStyle/>
          <a:p>
            <a:pPr lvl="1"/>
            <a:r>
              <a:rPr lang="en-US" altLang="ja-JP" sz="1800" dirty="0"/>
              <a:t>1000 instructions usually include around 200~250 branch instructions.</a:t>
            </a:r>
          </a:p>
          <a:p>
            <a:pPr lvl="1"/>
            <a:r>
              <a:rPr lang="en-US" altLang="ja-JP" sz="1800" dirty="0"/>
              <a:t>MPKI=3.5 means that the prediction accuracy is 1-3.5/200</a:t>
            </a:r>
            <a:r>
              <a:rPr lang="ja-JP" altLang="en-US" sz="1800" dirty="0"/>
              <a:t>≒</a:t>
            </a:r>
            <a:r>
              <a:rPr lang="en-US" altLang="ja-JP" sz="1800" dirty="0"/>
              <a:t>98%.</a:t>
            </a:r>
            <a:endParaRPr lang="ja-JP" altLang="en-US" sz="1800" dirty="0"/>
          </a:p>
        </p:txBody>
      </p:sp>
      <p:pic>
        <p:nvPicPr>
          <p:cNvPr id="1028" name="Picture 4" descr="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1" y="1088974"/>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60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endParaRPr kumimoji="1" lang="en-US" altLang="ja-JP" dirty="0"/>
          </a:p>
          <a:p>
            <a:r>
              <a:rPr kumimoji="1" lang="ja-JP" altLang="en-US" dirty="0"/>
              <a:t>次回はパーセプトロン予測器と </a:t>
            </a:r>
            <a:r>
              <a:rPr kumimoji="1" lang="en-US" altLang="ja-JP" dirty="0"/>
              <a:t>TAGE </a:t>
            </a:r>
            <a:r>
              <a:rPr kumimoji="1" lang="ja-JP" altLang="en-US" dirty="0"/>
              <a:t>予測器を紹介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a:t>パスワード：</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58623</TotalTime>
  <Words>6630</Words>
  <Application>Microsoft Office PowerPoint</Application>
  <PresentationFormat>画面に合わせる (4:3)</PresentationFormat>
  <Paragraphs>1132</Paragraphs>
  <Slides>97</Slides>
  <Notes>10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97</vt:i4>
      </vt:variant>
    </vt:vector>
  </HeadingPairs>
  <TitlesOfParts>
    <vt:vector size="110" baseType="lpstr">
      <vt:lpstr>HG丸ｺﾞｼｯｸM-PRO</vt:lpstr>
      <vt:lpstr>MeiryoKe_PGothic</vt:lpstr>
      <vt:lpstr>ＭＳ Ｐゴシック</vt:lpstr>
      <vt:lpstr>メイリオ</vt:lpstr>
      <vt:lpstr>Arial Narrow</vt:lpstr>
      <vt:lpstr>Calibri</vt:lpstr>
      <vt:lpstr>Cambria Math</vt:lpstr>
      <vt:lpstr>Consolas</vt:lpstr>
      <vt:lpstr>Segoe UI</vt:lpstr>
      <vt:lpstr>Times New Roman</vt:lpstr>
      <vt:lpstr>Verdana</vt:lpstr>
      <vt:lpstr>Wingdings</vt:lpstr>
      <vt:lpstr>cerulean</vt:lpstr>
      <vt:lpstr>先進計算機構成論 06</vt:lpstr>
      <vt:lpstr>質問と感想</vt:lpstr>
      <vt:lpstr>演算器のパイプライン化による性能低下</vt:lpstr>
      <vt:lpstr>質問と感想</vt:lpstr>
      <vt:lpstr>質問と感想</vt:lpstr>
      <vt:lpstr>質問と感想</vt:lpstr>
      <vt:lpstr>質問と感想</vt:lpstr>
      <vt:lpstr>質問と感想</vt:lpstr>
      <vt:lpstr>The prediction accuracy of state-of-the-art predictors Cited from Pierre Michaud, “An alternative TAGE-like conditional branch predictor”, TACO 2018 </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PowerPoint プレゼンテーション</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分岐方向予測</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方向分岐予測器のまとめ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13244</cp:revision>
  <cp:lastPrinted>2014-12-10T13:40:48Z</cp:lastPrinted>
  <dcterms:created xsi:type="dcterms:W3CDTF">2014-11-17T10:53:59Z</dcterms:created>
  <dcterms:modified xsi:type="dcterms:W3CDTF">2022-06-06T05:53:14Z</dcterms:modified>
</cp:coreProperties>
</file>