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07"/>
  </p:notesMasterIdLst>
  <p:sldIdLst>
    <p:sldId id="440" r:id="rId2"/>
    <p:sldId id="512" r:id="rId3"/>
    <p:sldId id="513" r:id="rId4"/>
    <p:sldId id="579" r:id="rId5"/>
    <p:sldId id="580" r:id="rId6"/>
    <p:sldId id="581" r:id="rId7"/>
    <p:sldId id="656" r:id="rId8"/>
    <p:sldId id="582" r:id="rId9"/>
    <p:sldId id="584" r:id="rId10"/>
    <p:sldId id="585" r:id="rId11"/>
    <p:sldId id="586" r:id="rId12"/>
    <p:sldId id="587" r:id="rId13"/>
    <p:sldId id="623" r:id="rId14"/>
    <p:sldId id="622" r:id="rId15"/>
    <p:sldId id="588" r:id="rId16"/>
    <p:sldId id="624" r:id="rId17"/>
    <p:sldId id="589" r:id="rId18"/>
    <p:sldId id="625" r:id="rId19"/>
    <p:sldId id="591" r:id="rId20"/>
    <p:sldId id="592" r:id="rId21"/>
    <p:sldId id="593" r:id="rId22"/>
    <p:sldId id="594" r:id="rId23"/>
    <p:sldId id="667" r:id="rId24"/>
    <p:sldId id="680" r:id="rId25"/>
    <p:sldId id="658" r:id="rId26"/>
    <p:sldId id="663" r:id="rId27"/>
    <p:sldId id="664" r:id="rId28"/>
    <p:sldId id="681" r:id="rId29"/>
    <p:sldId id="690" r:id="rId30"/>
    <p:sldId id="682" r:id="rId31"/>
    <p:sldId id="683" r:id="rId32"/>
    <p:sldId id="684" r:id="rId33"/>
    <p:sldId id="671" r:id="rId34"/>
    <p:sldId id="672" r:id="rId35"/>
    <p:sldId id="673" r:id="rId36"/>
    <p:sldId id="674" r:id="rId37"/>
    <p:sldId id="675" r:id="rId38"/>
    <p:sldId id="676" r:id="rId39"/>
    <p:sldId id="677" r:id="rId40"/>
    <p:sldId id="678" r:id="rId41"/>
    <p:sldId id="283" r:id="rId42"/>
    <p:sldId id="679" r:id="rId43"/>
    <p:sldId id="685" r:id="rId44"/>
    <p:sldId id="626" r:id="rId45"/>
    <p:sldId id="597" r:id="rId46"/>
    <p:sldId id="598" r:id="rId47"/>
    <p:sldId id="599" r:id="rId48"/>
    <p:sldId id="600" r:id="rId49"/>
    <p:sldId id="601" r:id="rId50"/>
    <p:sldId id="602" r:id="rId51"/>
    <p:sldId id="603" r:id="rId52"/>
    <p:sldId id="604" r:id="rId53"/>
    <p:sldId id="605" r:id="rId54"/>
    <p:sldId id="606" r:id="rId55"/>
    <p:sldId id="607" r:id="rId56"/>
    <p:sldId id="608" r:id="rId57"/>
    <p:sldId id="609" r:id="rId58"/>
    <p:sldId id="610" r:id="rId59"/>
    <p:sldId id="611" r:id="rId60"/>
    <p:sldId id="612" r:id="rId61"/>
    <p:sldId id="613" r:id="rId62"/>
    <p:sldId id="614" r:id="rId63"/>
    <p:sldId id="615" r:id="rId64"/>
    <p:sldId id="616" r:id="rId65"/>
    <p:sldId id="617" r:id="rId66"/>
    <p:sldId id="618" r:id="rId67"/>
    <p:sldId id="619" r:id="rId68"/>
    <p:sldId id="620" r:id="rId69"/>
    <p:sldId id="686" r:id="rId70"/>
    <p:sldId id="638" r:id="rId71"/>
    <p:sldId id="639" r:id="rId72"/>
    <p:sldId id="640" r:id="rId73"/>
    <p:sldId id="641" r:id="rId74"/>
    <p:sldId id="642" r:id="rId75"/>
    <p:sldId id="643" r:id="rId76"/>
    <p:sldId id="644" r:id="rId77"/>
    <p:sldId id="645" r:id="rId78"/>
    <p:sldId id="646" r:id="rId79"/>
    <p:sldId id="647" r:id="rId80"/>
    <p:sldId id="648" r:id="rId81"/>
    <p:sldId id="649" r:id="rId82"/>
    <p:sldId id="650" r:id="rId83"/>
    <p:sldId id="651" r:id="rId84"/>
    <p:sldId id="652" r:id="rId85"/>
    <p:sldId id="653" r:id="rId86"/>
    <p:sldId id="654" r:id="rId87"/>
    <p:sldId id="670" r:id="rId88"/>
    <p:sldId id="687" r:id="rId89"/>
    <p:sldId id="731" r:id="rId90"/>
    <p:sldId id="734" r:id="rId91"/>
    <p:sldId id="733" r:id="rId92"/>
    <p:sldId id="735" r:id="rId93"/>
    <p:sldId id="732" r:id="rId94"/>
    <p:sldId id="745" r:id="rId95"/>
    <p:sldId id="721" r:id="rId96"/>
    <p:sldId id="689" r:id="rId97"/>
    <p:sldId id="736" r:id="rId98"/>
    <p:sldId id="737" r:id="rId99"/>
    <p:sldId id="738" r:id="rId100"/>
    <p:sldId id="739" r:id="rId101"/>
    <p:sldId id="740" r:id="rId102"/>
    <p:sldId id="741" r:id="rId103"/>
    <p:sldId id="742" r:id="rId104"/>
    <p:sldId id="743" r:id="rId105"/>
    <p:sldId id="744" r:id="rId10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512"/>
            <p14:sldId id="513"/>
            <p14:sldId id="579"/>
            <p14:sldId id="580"/>
            <p14:sldId id="581"/>
            <p14:sldId id="656"/>
            <p14:sldId id="582"/>
            <p14:sldId id="584"/>
            <p14:sldId id="585"/>
            <p14:sldId id="586"/>
            <p14:sldId id="587"/>
            <p14:sldId id="623"/>
            <p14:sldId id="622"/>
            <p14:sldId id="588"/>
            <p14:sldId id="624"/>
            <p14:sldId id="589"/>
            <p14:sldId id="625"/>
            <p14:sldId id="591"/>
            <p14:sldId id="592"/>
            <p14:sldId id="593"/>
            <p14:sldId id="594"/>
            <p14:sldId id="667"/>
            <p14:sldId id="680"/>
            <p14:sldId id="658"/>
            <p14:sldId id="663"/>
            <p14:sldId id="664"/>
            <p14:sldId id="681"/>
            <p14:sldId id="690"/>
            <p14:sldId id="682"/>
            <p14:sldId id="683"/>
            <p14:sldId id="684"/>
            <p14:sldId id="671"/>
            <p14:sldId id="672"/>
            <p14:sldId id="673"/>
            <p14:sldId id="674"/>
            <p14:sldId id="675"/>
            <p14:sldId id="676"/>
            <p14:sldId id="677"/>
            <p14:sldId id="678"/>
            <p14:sldId id="283"/>
            <p14:sldId id="679"/>
            <p14:sldId id="685"/>
            <p14:sldId id="62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86"/>
            <p14:sldId id="638"/>
            <p14:sldId id="639"/>
            <p14:sldId id="640"/>
            <p14:sldId id="641"/>
            <p14:sldId id="642"/>
            <p14:sldId id="643"/>
            <p14:sldId id="644"/>
            <p14:sldId id="645"/>
            <p14:sldId id="646"/>
            <p14:sldId id="647"/>
            <p14:sldId id="648"/>
            <p14:sldId id="649"/>
            <p14:sldId id="650"/>
            <p14:sldId id="651"/>
            <p14:sldId id="652"/>
            <p14:sldId id="653"/>
            <p14:sldId id="654"/>
            <p14:sldId id="670"/>
            <p14:sldId id="687"/>
            <p14:sldId id="731"/>
            <p14:sldId id="734"/>
            <p14:sldId id="733"/>
            <p14:sldId id="735"/>
            <p14:sldId id="732"/>
            <p14:sldId id="745"/>
            <p14:sldId id="721"/>
            <p14:sldId id="689"/>
            <p14:sldId id="736"/>
            <p14:sldId id="737"/>
            <p14:sldId id="738"/>
            <p14:sldId id="739"/>
            <p14:sldId id="740"/>
            <p14:sldId id="741"/>
            <p14:sldId id="742"/>
            <p14:sldId id="743"/>
            <p14:sldId id="7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2024/7/29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en-US" altLang="ja-JP" dirty="0"/>
              <a:t>The next example</a:t>
            </a:r>
            <a:r>
              <a:rPr kumimoji="1" lang="en-US" altLang="ja-JP" baseline="0" dirty="0"/>
              <a:t> is a cache miss.</a:t>
            </a:r>
          </a:p>
          <a:p>
            <a:endParaRPr kumimoji="1" lang="en-US" altLang="ja-JP"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 cache miss is typically shown as a diamond-like shape,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the image is zoomed out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horizontal</a:t>
            </a:r>
            <a:r>
              <a:rPr lang="en-US" altLang="ja-JP" baseline="0" dirty="0"/>
              <a:t> line represents a cache miss latency.</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41</a:t>
            </a:fld>
            <a:endParaRPr kumimoji="1" lang="ja-JP" altLang="en-US"/>
          </a:p>
        </p:txBody>
      </p:sp>
    </p:spTree>
    <p:extLst>
      <p:ext uri="{BB962C8B-B14F-4D97-AF65-F5344CB8AC3E}">
        <p14:creationId xmlns:p14="http://schemas.microsoft.com/office/powerpoint/2010/main" val="4693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dl.acm.org/doi/proceedings/10.1145/3613424" TargetMode="External"/><Relationship Id="rId2" Type="http://schemas.openxmlformats.org/officeDocument/2006/relationships/hyperlink" Target="https://dl.acm.org/doi/proceedings/10.1145/357937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ieeexplore.ieee.org/abstract/document/7446087" TargetMode="External"/><Relationship Id="rId2" Type="http://schemas.openxmlformats.org/officeDocument/2006/relationships/hyperlink" Target="https://ieeexplore.ieee.org/abstract/document/8094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183532"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s://arxiv.org/pdf/2406.18786" TargetMode="External"/><Relationship Id="rId2" Type="http://schemas.openxmlformats.org/officeDocument/2006/relationships/hyperlink" Target="https://dl.acm.org/doi/10.1145/2830772.2830815" TargetMode="External"/><Relationship Id="rId1" Type="http://schemas.openxmlformats.org/officeDocument/2006/relationships/slideLayout" Target="../slideLayouts/slideLayout2.xml"/><Relationship Id="rId4" Type="http://schemas.openxmlformats.org/officeDocument/2006/relationships/hyperlink" Target="https://dl.acm.org/doi/10.1145/3613424.3614272"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メモリの構造と性質</a:t>
            </a:r>
          </a:p>
        </p:txBody>
      </p:sp>
      <p:sp>
        <p:nvSpPr>
          <p:cNvPr id="3" name="テキスト プレースホルダー 2"/>
          <p:cNvSpPr>
            <a:spLocks noGrp="1"/>
          </p:cNvSpPr>
          <p:nvPr>
            <p:ph type="body" sz="quarter" idx="10"/>
          </p:nvPr>
        </p:nvSpPr>
        <p:spPr>
          <a:xfrm>
            <a:off x="431954" y="4059007"/>
            <a:ext cx="8100090" cy="2430027"/>
          </a:xfrm>
        </p:spPr>
        <p:txBody>
          <a:bodyPr/>
          <a:lstStyle/>
          <a:p>
            <a:r>
              <a:rPr kumimoji="1" lang="ja-JP" altLang="en-US" dirty="0"/>
              <a:t>構造：</a:t>
            </a:r>
            <a:endParaRPr kumimoji="1" lang="en-US" altLang="ja-JP" dirty="0"/>
          </a:p>
          <a:p>
            <a:pPr lvl="1"/>
            <a:r>
              <a:rPr lang="en-US" altLang="ja-JP" dirty="0"/>
              <a:t>Word line (WL)</a:t>
            </a:r>
            <a:r>
              <a:rPr lang="ja-JP" altLang="en-US" dirty="0"/>
              <a:t>：読み出すセルの位置を指定する信号線</a:t>
            </a:r>
            <a:endParaRPr lang="en-US" altLang="ja-JP" dirty="0"/>
          </a:p>
          <a:p>
            <a:pPr lvl="1"/>
            <a:r>
              <a:rPr lang="en-US" altLang="ja-JP" dirty="0"/>
              <a:t>Bit line (BL)</a:t>
            </a:r>
            <a:r>
              <a:rPr lang="ja-JP" altLang="en-US" dirty="0"/>
              <a:t>：セルの情報を読み出す信号線</a:t>
            </a:r>
            <a:endParaRPr lang="en-US" altLang="ja-JP" dirty="0"/>
          </a:p>
          <a:p>
            <a:pPr lvl="1"/>
            <a:r>
              <a:rPr lang="ja-JP" altLang="en-US" dirty="0"/>
              <a:t>セル：</a:t>
            </a:r>
            <a:r>
              <a:rPr kumimoji="1" lang="en-US" altLang="ja-JP" dirty="0"/>
              <a:t>1</a:t>
            </a:r>
            <a:r>
              <a:rPr kumimoji="1" lang="ja-JP" altLang="en-US" dirty="0"/>
              <a:t>ビットの情報を記憶する回路</a:t>
            </a:r>
            <a:endParaRPr kumimoji="1" lang="en-US" altLang="ja-JP" dirty="0"/>
          </a:p>
          <a:p>
            <a:pPr lvl="2"/>
            <a:r>
              <a:rPr kumimoji="1" lang="ja-JP" altLang="en-US" dirty="0"/>
              <a:t>これがたくさん並んでいる</a:t>
            </a:r>
            <a:endParaRPr kumimoji="1" lang="en-US" altLang="ja-JP" dirty="0"/>
          </a:p>
          <a:p>
            <a:pPr lvl="1"/>
            <a:r>
              <a:rPr lang="ja-JP" altLang="en-US" dirty="0"/>
              <a:t>スイッチ：</a:t>
            </a:r>
            <a:r>
              <a:rPr lang="en-US" altLang="ja-JP" dirty="0"/>
              <a:t>WL </a:t>
            </a:r>
            <a:r>
              <a:rPr lang="ja-JP" altLang="en-US" dirty="0"/>
              <a:t>が</a:t>
            </a:r>
            <a:r>
              <a:rPr lang="en-US" altLang="ja-JP" dirty="0"/>
              <a:t>1 </a:t>
            </a:r>
            <a:r>
              <a:rPr lang="ja-JP" altLang="en-US" dirty="0" err="1"/>
              <a:t>だった</a:t>
            </a:r>
            <a:r>
              <a:rPr lang="ja-JP" altLang="en-US" dirty="0"/>
              <a:t>場合に接続されるスイッチ</a:t>
            </a:r>
            <a:endParaRPr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63877" y="2333747"/>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0" y="3338999"/>
            <a:ext cx="990011"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アドレス</a:t>
            </a:r>
            <a:endParaRPr kumimoji="1" lang="ja-JP" altLang="en-US" b="1" dirty="0">
              <a:solidFill>
                <a:schemeClr val="accent5"/>
              </a:solidFill>
              <a:latin typeface="+mn-ea"/>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
        <p:nvSpPr>
          <p:cNvPr id="79" name="正方形/長方形 78"/>
          <p:cNvSpPr/>
          <p:nvPr/>
        </p:nvSpPr>
        <p:spPr bwMode="auto">
          <a:xfrm>
            <a:off x="341953" y="1628980"/>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セル</a:t>
            </a:r>
            <a:endParaRPr kumimoji="1" lang="ja-JP" altLang="en-US" b="1" dirty="0">
              <a:solidFill>
                <a:schemeClr val="accent5"/>
              </a:solidFill>
              <a:latin typeface="+mn-ea"/>
            </a:endParaRPr>
          </a:p>
        </p:txBody>
      </p:sp>
      <p:sp>
        <p:nvSpPr>
          <p:cNvPr id="80" name="正方形/長方形 79"/>
          <p:cNvSpPr/>
          <p:nvPr/>
        </p:nvSpPr>
        <p:spPr bwMode="auto">
          <a:xfrm>
            <a:off x="251952" y="270899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b="1" dirty="0">
                <a:solidFill>
                  <a:schemeClr val="accent5"/>
                </a:solidFill>
                <a:latin typeface="+mn-ea"/>
              </a:rPr>
              <a:t>BL</a:t>
            </a:r>
            <a:endParaRPr kumimoji="1" lang="ja-JP" altLang="en-US" b="1" dirty="0">
              <a:solidFill>
                <a:schemeClr val="accent5"/>
              </a:solidFill>
              <a:latin typeface="+mn-ea"/>
            </a:endParaRPr>
          </a:p>
        </p:txBody>
      </p:sp>
      <p:sp>
        <p:nvSpPr>
          <p:cNvPr id="81" name="正方形/長方形 80"/>
          <p:cNvSpPr/>
          <p:nvPr/>
        </p:nvSpPr>
        <p:spPr bwMode="auto">
          <a:xfrm>
            <a:off x="1331964"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lang="en-US" altLang="ja-JP" sz="1600" b="1" dirty="0">
                <a:solidFill>
                  <a:schemeClr val="accent5"/>
                </a:solidFill>
                <a:latin typeface="+mn-ea"/>
              </a:rPr>
              <a:t>WL</a:t>
            </a:r>
            <a:r>
              <a:rPr kumimoji="1" lang="en-US" altLang="ja-JP" sz="1600" b="1" dirty="0">
                <a:solidFill>
                  <a:schemeClr val="accent5"/>
                </a:solidFill>
                <a:latin typeface="+mn-ea"/>
              </a:rPr>
              <a:t>0</a:t>
            </a:r>
            <a:endParaRPr kumimoji="1" lang="ja-JP" altLang="en-US" b="1" dirty="0">
              <a:solidFill>
                <a:schemeClr val="accent5"/>
              </a:solidFill>
              <a:latin typeface="+mn-ea"/>
            </a:endParaRPr>
          </a:p>
        </p:txBody>
      </p:sp>
      <p:sp>
        <p:nvSpPr>
          <p:cNvPr id="82" name="正方形/長方形 81"/>
          <p:cNvSpPr/>
          <p:nvPr/>
        </p:nvSpPr>
        <p:spPr bwMode="auto">
          <a:xfrm>
            <a:off x="2591978"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WL1</a:t>
            </a:r>
            <a:endParaRPr kumimoji="1" lang="ja-JP" altLang="en-US" dirty="0">
              <a:solidFill>
                <a:schemeClr val="accent5"/>
              </a:solidFill>
              <a:latin typeface="+mn-ea"/>
            </a:endParaRPr>
          </a:p>
        </p:txBody>
      </p:sp>
      <p:sp>
        <p:nvSpPr>
          <p:cNvPr id="83" name="正方形/長方形 82"/>
          <p:cNvSpPr/>
          <p:nvPr/>
        </p:nvSpPr>
        <p:spPr bwMode="auto">
          <a:xfrm>
            <a:off x="3851992"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WL2</a:t>
            </a:r>
            <a:endParaRPr kumimoji="1" lang="ja-JP" altLang="en-US" dirty="0">
              <a:solidFill>
                <a:schemeClr val="accent5"/>
              </a:solidFill>
              <a:latin typeface="+mn-ea"/>
            </a:endParaRPr>
          </a:p>
        </p:txBody>
      </p:sp>
      <p:sp>
        <p:nvSpPr>
          <p:cNvPr id="84" name="正方形/長方形 83"/>
          <p:cNvSpPr/>
          <p:nvPr/>
        </p:nvSpPr>
        <p:spPr bwMode="auto">
          <a:xfrm>
            <a:off x="6462021"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WL8000</a:t>
            </a:r>
            <a:endParaRPr kumimoji="1" lang="ja-JP" altLang="en-US" dirty="0">
              <a:solidFill>
                <a:schemeClr val="accent5"/>
              </a:solidFill>
              <a:latin typeface="+mn-ea"/>
            </a:endParaRPr>
          </a:p>
        </p:txBody>
      </p:sp>
      <p:sp>
        <p:nvSpPr>
          <p:cNvPr id="85" name="正方形/長方形 84"/>
          <p:cNvSpPr/>
          <p:nvPr/>
        </p:nvSpPr>
        <p:spPr bwMode="auto">
          <a:xfrm>
            <a:off x="7722035"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WL8001</a:t>
            </a:r>
            <a:endParaRPr kumimoji="1" lang="ja-JP" altLang="en-US" dirty="0">
              <a:solidFill>
                <a:schemeClr val="accent5"/>
              </a:solidFill>
              <a:latin typeface="+mn-ea"/>
            </a:endParaRPr>
          </a:p>
        </p:txBody>
      </p:sp>
      <p:sp>
        <p:nvSpPr>
          <p:cNvPr id="86" name="正方形/長方形 85"/>
          <p:cNvSpPr/>
          <p:nvPr/>
        </p:nvSpPr>
        <p:spPr bwMode="auto">
          <a:xfrm>
            <a:off x="71950" y="2258987"/>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スイッチ</a:t>
            </a:r>
            <a:endParaRPr kumimoji="1" lang="ja-JP" altLang="en-US" b="1" dirty="0">
              <a:solidFill>
                <a:schemeClr val="accent5"/>
              </a:solidFill>
              <a:latin typeface="+mn-ea"/>
            </a:endParaRPr>
          </a:p>
        </p:txBody>
      </p:sp>
    </p:spTree>
    <p:extLst>
      <p:ext uri="{BB962C8B-B14F-4D97-AF65-F5344CB8AC3E}">
        <p14:creationId xmlns:p14="http://schemas.microsoft.com/office/powerpoint/2010/main" val="316093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NVIDIA</a:t>
            </a:r>
            <a:r>
              <a:rPr kumimoji="1" lang="ja-JP" altLang="en-US" dirty="0"/>
              <a:t>が</a:t>
            </a:r>
            <a:r>
              <a:rPr kumimoji="1" lang="en-US" altLang="ja-JP" dirty="0"/>
              <a:t>GPU</a:t>
            </a:r>
            <a:r>
              <a:rPr kumimoji="1" lang="ja-JP" altLang="en-US" dirty="0"/>
              <a:t>の大きなシェアを持つようになったのは、</a:t>
            </a:r>
            <a:r>
              <a:rPr kumimoji="1" lang="en-US" altLang="ja-JP" dirty="0"/>
              <a:t>SIMT</a:t>
            </a:r>
            <a:r>
              <a:rPr kumimoji="1" lang="ja-JP" altLang="en-US" dirty="0"/>
              <a:t>を採用したのが良かったのか、それともアーキテクチャというよりはソフトウェア含めたエコシステムが充実していたからなのか、どうなのでしょうか？</a:t>
            </a:r>
          </a:p>
        </p:txBody>
      </p:sp>
    </p:spTree>
    <p:extLst>
      <p:ext uri="{BB962C8B-B14F-4D97-AF65-F5344CB8AC3E}">
        <p14:creationId xmlns:p14="http://schemas.microsoft.com/office/powerpoint/2010/main" val="3728264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SIMT</a:t>
            </a:r>
            <a:r>
              <a:rPr kumimoji="1" lang="ja-JP" altLang="en-US" dirty="0"/>
              <a:t>はハードウェアのアーキテクチャで一つのスレッド群に対して、</a:t>
            </a:r>
            <a:r>
              <a:rPr kumimoji="1" lang="en-US" altLang="ja-JP" dirty="0"/>
              <a:t>PC</a:t>
            </a:r>
            <a:r>
              <a:rPr kumimoji="1" lang="ja-JP" altLang="en-US" dirty="0"/>
              <a:t>が複数並んでいるようにモデル図では見えるのですが、実際は一つの</a:t>
            </a:r>
            <a:r>
              <a:rPr kumimoji="1" lang="en-US" altLang="ja-JP" dirty="0"/>
              <a:t>PC</a:t>
            </a:r>
            <a:r>
              <a:rPr kumimoji="1" lang="ja-JP" altLang="en-US" dirty="0"/>
              <a:t>を共有して使っている認識でよろしいでしょうか？</a:t>
            </a:r>
            <a:endParaRPr kumimoji="1" lang="en-US" altLang="ja-JP" dirty="0"/>
          </a:p>
          <a:p>
            <a:r>
              <a:rPr kumimoji="1" lang="ja-JP" altLang="en-US" dirty="0"/>
              <a:t>また、</a:t>
            </a:r>
            <a:r>
              <a:rPr kumimoji="1" lang="en-US" altLang="ja-JP" dirty="0"/>
              <a:t>SIMT</a:t>
            </a:r>
            <a:r>
              <a:rPr kumimoji="1" lang="ja-JP" altLang="en-US" dirty="0"/>
              <a:t>のデメリットである水平方向の演算ができない点について、並列計算であれば基本的にはこの水平方向の演算をすることは少ないように思えるのですがこの性能低下が著しい場合は実際にあるのでしょうか？</a:t>
            </a:r>
          </a:p>
        </p:txBody>
      </p:sp>
    </p:spTree>
    <p:extLst>
      <p:ext uri="{BB962C8B-B14F-4D97-AF65-F5344CB8AC3E}">
        <p14:creationId xmlns:p14="http://schemas.microsoft.com/office/powerpoint/2010/main" val="4192205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a:t>
            </a:r>
            <a:r>
              <a:rPr kumimoji="1" lang="en-US" altLang="ja-JP" dirty="0"/>
              <a:t>NPU(Copilot+ PC)</a:t>
            </a:r>
            <a:r>
              <a:rPr kumimoji="1" lang="ja-JP" altLang="en-US" dirty="0"/>
              <a:t>のような特化演算器がパーソナルコンピュータでも普及してきていると思うが，</a:t>
            </a:r>
            <a:r>
              <a:rPr kumimoji="1" lang="en-US" altLang="ja-JP" dirty="0"/>
              <a:t>TPU</a:t>
            </a:r>
            <a:r>
              <a:rPr kumimoji="1" lang="ja-JP" altLang="en-US" dirty="0"/>
              <a:t>や</a:t>
            </a:r>
            <a:r>
              <a:rPr kumimoji="1" lang="en-US" altLang="ja-JP" dirty="0"/>
              <a:t>MN-core</a:t>
            </a:r>
            <a:r>
              <a:rPr kumimoji="1" lang="ja-JP" altLang="en-US" dirty="0"/>
              <a:t>のようなサーバー側で使用される特化演算器はなにか他にあるでしょうか？</a:t>
            </a:r>
          </a:p>
        </p:txBody>
      </p:sp>
    </p:spTree>
    <p:extLst>
      <p:ext uri="{BB962C8B-B14F-4D97-AF65-F5344CB8AC3E}">
        <p14:creationId xmlns:p14="http://schemas.microsoft.com/office/powerpoint/2010/main" val="3299400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現在開発されている純粋な</a:t>
            </a:r>
            <a:r>
              <a:rPr kumimoji="1" lang="en-US" altLang="ja-JP" dirty="0"/>
              <a:t>SIMD</a:t>
            </a:r>
            <a:r>
              <a:rPr kumimoji="1" lang="ja-JP" altLang="en-US" dirty="0"/>
              <a:t>プロセッサとしては、</a:t>
            </a:r>
            <a:r>
              <a:rPr kumimoji="1" lang="en-US" altLang="ja-JP" dirty="0"/>
              <a:t>MN-Core</a:t>
            </a:r>
            <a:r>
              <a:rPr kumimoji="1" lang="ja-JP" altLang="en-US" dirty="0"/>
              <a:t>がほとんど唯一の例のようなことを話されていたが、なぜそのような状況になっているのかが知りたい</a:t>
            </a:r>
          </a:p>
          <a:p>
            <a:r>
              <a:rPr kumimoji="1" lang="ja-JP" altLang="en-US" dirty="0"/>
              <a:t>純粋な</a:t>
            </a:r>
            <a:r>
              <a:rPr kumimoji="1" lang="en-US" altLang="ja-JP" dirty="0"/>
              <a:t>SIMD</a:t>
            </a:r>
            <a:r>
              <a:rPr kumimoji="1" lang="ja-JP" altLang="en-US" dirty="0"/>
              <a:t>では実用的なプログラマビリティを確保するのは難しいのかなと思った</a:t>
            </a:r>
          </a:p>
        </p:txBody>
      </p:sp>
    </p:spTree>
    <p:extLst>
      <p:ext uri="{BB962C8B-B14F-4D97-AF65-F5344CB8AC3E}">
        <p14:creationId xmlns:p14="http://schemas.microsoft.com/office/powerpoint/2010/main" val="1000042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講義中に、完成したハードウェアにバグがないかをどのように確かめるかのお話があり、プログラムの答えが一致するかで確かめるとあったが、もし合っていない時にはどのようにバグを治していくのか気になった。</a:t>
            </a:r>
            <a:r>
              <a:rPr kumimoji="1" lang="en-US" altLang="ja-JP" dirty="0" err="1"/>
              <a:t>gc</a:t>
            </a:r>
            <a:r>
              <a:rPr kumimoji="1" lang="ja-JP" altLang="en-US" dirty="0"/>
              <a:t>を実装したことがあるが、バグが出ると</a:t>
            </a:r>
            <a:r>
              <a:rPr kumimoji="1" lang="en-US" altLang="ja-JP" dirty="0"/>
              <a:t>debug</a:t>
            </a:r>
            <a:r>
              <a:rPr kumimoji="1" lang="ja-JP" altLang="en-US" dirty="0"/>
              <a:t>にかなり苦労した経験があるので、それと似たようなことになるのかと思った。</a:t>
            </a:r>
          </a:p>
        </p:txBody>
      </p:sp>
    </p:spTree>
    <p:extLst>
      <p:ext uri="{BB962C8B-B14F-4D97-AF65-F5344CB8AC3E}">
        <p14:creationId xmlns:p14="http://schemas.microsoft.com/office/powerpoint/2010/main" val="152222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SIMT</a:t>
            </a:r>
            <a:r>
              <a:rPr kumimoji="1" lang="ja-JP" altLang="en-US" dirty="0"/>
              <a:t>における</a:t>
            </a:r>
            <a:r>
              <a:rPr kumimoji="1" lang="en-US" altLang="ja-JP" dirty="0"/>
              <a:t>branch divergence</a:t>
            </a:r>
            <a:r>
              <a:rPr kumimoji="1" lang="ja-JP" altLang="en-US" dirty="0"/>
              <a:t>の問題に関連して、一度分岐したスレッドが同じ処理に合流するような場合に正しく</a:t>
            </a:r>
            <a:r>
              <a:rPr kumimoji="1" lang="en-US" altLang="ja-JP" dirty="0"/>
              <a:t>Warp</a:t>
            </a:r>
            <a:r>
              <a:rPr kumimoji="1" lang="ja-JP" altLang="en-US" dirty="0"/>
              <a:t>内の足並みを揃えるのは単純ではないように思います。</a:t>
            </a:r>
          </a:p>
          <a:p>
            <a:r>
              <a:rPr kumimoji="1" lang="ja-JP" altLang="en-US" dirty="0"/>
              <a:t>もちろん</a:t>
            </a:r>
            <a:r>
              <a:rPr kumimoji="1" lang="en-US" altLang="ja-JP" dirty="0"/>
              <a:t>Warp</a:t>
            </a:r>
            <a:r>
              <a:rPr kumimoji="1" lang="ja-JP" altLang="en-US" dirty="0"/>
              <a:t>内で処理が分岐しないように実装するのがベストではありますが、このような場合に適切に合流させるための命令先読みのような工夫などは存在するのでしょうか。</a:t>
            </a:r>
          </a:p>
          <a:p>
            <a:endParaRPr kumimoji="1" lang="ja-JP" altLang="en-US" dirty="0"/>
          </a:p>
        </p:txBody>
      </p:sp>
    </p:spTree>
    <p:extLst>
      <p:ext uri="{BB962C8B-B14F-4D97-AF65-F5344CB8AC3E}">
        <p14:creationId xmlns:p14="http://schemas.microsoft.com/office/powerpoint/2010/main" val="388183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a:t>
            </a:r>
          </a:p>
        </p:txBody>
      </p:sp>
      <p:sp>
        <p:nvSpPr>
          <p:cNvPr id="3" name="テキスト プレースホルダー 2"/>
          <p:cNvSpPr>
            <a:spLocks noGrp="1"/>
          </p:cNvSpPr>
          <p:nvPr>
            <p:ph type="body" sz="quarter" idx="10"/>
          </p:nvPr>
        </p:nvSpPr>
        <p:spPr>
          <a:xfrm>
            <a:off x="431954" y="4779015"/>
            <a:ext cx="8100090" cy="1890020"/>
          </a:xfrm>
        </p:spPr>
        <p:txBody>
          <a:bodyPr/>
          <a:lstStyle/>
          <a:p>
            <a:r>
              <a:rPr kumimoji="1" lang="ja-JP" altLang="en-US" dirty="0"/>
              <a:t>アドレス </a:t>
            </a:r>
            <a:r>
              <a:rPr kumimoji="1" lang="en-US" altLang="ja-JP" dirty="0"/>
              <a:t>1 </a:t>
            </a:r>
            <a:r>
              <a:rPr kumimoji="1" lang="ja-JP" altLang="en-US" dirty="0"/>
              <a:t>のデータを右端で読み出す場合</a:t>
            </a:r>
            <a:endParaRPr kumimoji="1" lang="en-US" altLang="ja-JP" dirty="0"/>
          </a:p>
          <a:p>
            <a:pPr lvl="1"/>
            <a:r>
              <a:rPr kumimoji="1" lang="ja-JP" altLang="en-US" dirty="0"/>
              <a:t>読みたいセルに対応する </a:t>
            </a:r>
            <a:r>
              <a:rPr kumimoji="1" lang="en-US" altLang="ja-JP" dirty="0"/>
              <a:t>WL </a:t>
            </a:r>
            <a:r>
              <a:rPr kumimoji="1" lang="ja-JP" altLang="en-US" dirty="0"/>
              <a:t>をアサートする</a:t>
            </a:r>
            <a:endParaRPr kumimoji="1" lang="en-US" altLang="ja-JP" dirty="0"/>
          </a:p>
          <a:p>
            <a:pPr lvl="1"/>
            <a:r>
              <a:rPr kumimoji="1" lang="ja-JP" altLang="en-US" dirty="0"/>
              <a:t>スイッチが </a:t>
            </a:r>
            <a:r>
              <a:rPr kumimoji="1" lang="en-US" altLang="ja-JP" dirty="0"/>
              <a:t>ON </a:t>
            </a:r>
            <a:r>
              <a:rPr kumimoji="1" lang="ja-JP" altLang="en-US" dirty="0"/>
              <a:t>になり，</a:t>
            </a:r>
            <a:r>
              <a:rPr kumimoji="1" lang="en-US" altLang="ja-JP" dirty="0"/>
              <a:t>BL </a:t>
            </a:r>
            <a:r>
              <a:rPr kumimoji="1" lang="ja-JP" altLang="en-US" dirty="0"/>
              <a:t>と接続</a:t>
            </a:r>
            <a:endParaRPr kumimoji="1" lang="en-US" altLang="ja-JP" dirty="0"/>
          </a:p>
          <a:p>
            <a:pPr lvl="1"/>
            <a:r>
              <a:rPr kumimoji="1" lang="ja-JP" altLang="en-US" dirty="0"/>
              <a:t>信号が伝わり，読み出される</a:t>
            </a:r>
            <a:endParaRPr kumimoji="1" lang="en-US" altLang="ja-JP" dirty="0"/>
          </a:p>
          <a:p>
            <a:pPr lvl="1"/>
            <a:endParaRPr kumimoji="1" lang="en-US" altLang="ja-JP" dirty="0"/>
          </a:p>
          <a:p>
            <a:pPr lvl="1"/>
            <a:endParaRPr kumimoji="1" lang="en-US" altLang="ja-JP" dirty="0"/>
          </a:p>
          <a:p>
            <a:pPr lvl="1"/>
            <a:endParaRPr kumimoji="1"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19596" y="2348988"/>
            <a:ext cx="1" cy="436822"/>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28575" cap="flat" cmpd="sng" algn="ctr">
            <a:solidFill>
              <a:schemeClr val="accent5"/>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28575" cap="flat" cmpd="sng" algn="ctr">
            <a:solidFill>
              <a:schemeClr val="accent5"/>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０</a:t>
            </a:r>
            <a:endParaRPr kumimoji="1" lang="ja-JP" altLang="en-US" sz="1600" dirty="0">
              <a:solidFill>
                <a:schemeClr val="tx1">
                  <a:lumMod val="75000"/>
                  <a:lumOff val="25000"/>
                </a:schemeClr>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b="1">
                <a:solidFill>
                  <a:schemeClr val="accent5"/>
                </a:solidFill>
                <a:latin typeface="+mn-ea"/>
              </a:rPr>
              <a:t>１</a:t>
            </a:r>
            <a:endParaRPr kumimoji="1" lang="ja-JP" altLang="en-US" b="1"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２</a:t>
            </a:r>
            <a:endParaRPr kumimoji="1" lang="ja-JP" altLang="en-US" sz="1600" dirty="0">
              <a:solidFill>
                <a:schemeClr val="tx1">
                  <a:lumMod val="75000"/>
                  <a:lumOff val="25000"/>
                </a:schemeClr>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12" name="曲折矢印 11"/>
          <p:cNvSpPr/>
          <p:nvPr/>
        </p:nvSpPr>
        <p:spPr bwMode="auto">
          <a:xfrm flipV="1">
            <a:off x="2231974" y="2078985"/>
            <a:ext cx="6390071" cy="1260014"/>
          </a:xfrm>
          <a:prstGeom prst="bentArrow">
            <a:avLst>
              <a:gd name="adj1" fmla="val 7008"/>
              <a:gd name="adj2" fmla="val 10448"/>
              <a:gd name="adj3" fmla="val 26587"/>
              <a:gd name="adj4" fmla="val 12000"/>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30945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容量と速度</a:t>
            </a:r>
          </a:p>
        </p:txBody>
      </p:sp>
      <p:sp>
        <p:nvSpPr>
          <p:cNvPr id="3" name="テキスト プレースホルダー 2"/>
          <p:cNvSpPr>
            <a:spLocks noGrp="1"/>
          </p:cNvSpPr>
          <p:nvPr>
            <p:ph type="body" sz="quarter" idx="10"/>
          </p:nvPr>
        </p:nvSpPr>
        <p:spPr>
          <a:xfrm>
            <a:off x="431954" y="3969006"/>
            <a:ext cx="8100090" cy="2429720"/>
          </a:xfrm>
        </p:spPr>
        <p:txBody>
          <a:bodyPr/>
          <a:lstStyle/>
          <a:p>
            <a:r>
              <a:rPr kumimoji="1" lang="ja-JP" altLang="en-US" dirty="0"/>
              <a:t>構造と性質</a:t>
            </a:r>
            <a:endParaRPr kumimoji="1" lang="en-US" altLang="ja-JP" dirty="0"/>
          </a:p>
          <a:p>
            <a:pPr lvl="1"/>
            <a:r>
              <a:rPr kumimoji="1" lang="ja-JP" altLang="en-US" dirty="0"/>
              <a:t>容量：セルの数</a:t>
            </a:r>
            <a:endParaRPr kumimoji="1" lang="en-US" altLang="ja-JP" dirty="0"/>
          </a:p>
          <a:p>
            <a:pPr lvl="1"/>
            <a:r>
              <a:rPr kumimoji="1" lang="ja-JP" altLang="en-US" dirty="0"/>
              <a:t>速度：左端のセルから右端に信号が伝わる時間</a:t>
            </a:r>
            <a:endParaRPr kumimoji="1" lang="en-US" altLang="ja-JP" dirty="0"/>
          </a:p>
          <a:p>
            <a:pPr lvl="2"/>
            <a:r>
              <a:rPr kumimoji="1" lang="ja-JP" altLang="en-US" dirty="0"/>
              <a:t>普通は一番遅いところにあわせて毎回待つ</a:t>
            </a:r>
            <a:endParaRPr kumimoji="1" lang="en-US" altLang="ja-JP" dirty="0"/>
          </a:p>
          <a:p>
            <a:r>
              <a:rPr kumimoji="1" lang="ja-JP" altLang="en-US" dirty="0"/>
              <a:t>トレードオフ</a:t>
            </a:r>
            <a:endParaRPr kumimoji="1" lang="en-US" altLang="ja-JP" dirty="0"/>
          </a:p>
          <a:p>
            <a:pPr lvl="2"/>
            <a:r>
              <a:rPr kumimoji="1" lang="ja-JP" altLang="en-US" dirty="0"/>
              <a:t>セルの数を増やすほど，</a:t>
            </a:r>
            <a:r>
              <a:rPr kumimoji="1" lang="en-US" altLang="ja-JP" dirty="0"/>
              <a:t>BL </a:t>
            </a:r>
            <a:r>
              <a:rPr kumimoji="1" lang="ja-JP" altLang="en-US" dirty="0"/>
              <a:t>は長くなる</a:t>
            </a:r>
            <a:endParaRPr kumimoji="1" lang="en-US" altLang="ja-JP" dirty="0"/>
          </a:p>
          <a:p>
            <a:pPr lvl="2"/>
            <a:r>
              <a:rPr kumimoji="1" lang="en-US" altLang="ja-JP" dirty="0">
                <a:solidFill>
                  <a:schemeClr val="accent5"/>
                </a:solidFill>
              </a:rPr>
              <a:t>= </a:t>
            </a:r>
            <a:r>
              <a:rPr kumimoji="1" lang="ja-JP" altLang="en-US" dirty="0">
                <a:solidFill>
                  <a:schemeClr val="accent5"/>
                </a:solidFill>
              </a:rPr>
              <a:t>読み出しにかかる時間が長くなる</a:t>
            </a:r>
          </a:p>
        </p:txBody>
      </p:sp>
      <p:sp>
        <p:nvSpPr>
          <p:cNvPr id="4" name="正方形/長方形 3"/>
          <p:cNvSpPr/>
          <p:nvPr/>
        </p:nvSpPr>
        <p:spPr bwMode="auto">
          <a:xfrm>
            <a:off x="971960" y="1358977"/>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5" name="直線コネクタ 4"/>
          <p:cNvCxnSpPr/>
          <p:nvPr/>
        </p:nvCxnSpPr>
        <p:spPr bwMode="auto">
          <a:xfrm>
            <a:off x="251952" y="2798993"/>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6" name="円/楕円 5"/>
          <p:cNvSpPr/>
          <p:nvPr/>
        </p:nvSpPr>
        <p:spPr>
          <a:xfrm rot="16200000" flipH="1">
            <a:off x="1113862" y="1988984"/>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7" name="直線コネクタ 6"/>
          <p:cNvCxnSpPr/>
          <p:nvPr/>
        </p:nvCxnSpPr>
        <p:spPr>
          <a:xfrm>
            <a:off x="1203863" y="2063745"/>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rot="16200000" flipH="1">
            <a:off x="1113851" y="24389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9" name="直線コネクタ 8"/>
          <p:cNvCxnSpPr>
            <a:stCxn id="4" idx="2"/>
          </p:cNvCxnSpPr>
          <p:nvPr/>
        </p:nvCxnSpPr>
        <p:spPr bwMode="auto">
          <a:xfrm>
            <a:off x="1151962" y="1718981"/>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1151962" y="2528990"/>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1" name="直線コネクタ 10"/>
          <p:cNvCxnSpPr/>
          <p:nvPr/>
        </p:nvCxnSpPr>
        <p:spPr bwMode="auto">
          <a:xfrm flipV="1">
            <a:off x="1691968" y="998975"/>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1421965" y="2258987"/>
            <a:ext cx="270003" cy="0"/>
          </a:xfrm>
          <a:prstGeom prst="line">
            <a:avLst/>
          </a:prstGeom>
          <a:noFill/>
          <a:ln w="9525" cap="flat" cmpd="sng" algn="ctr">
            <a:solidFill>
              <a:schemeClr val="tx1"/>
            </a:solidFill>
            <a:prstDash val="solid"/>
            <a:round/>
            <a:headEnd type="arrow" w="med" len="med"/>
            <a:tailEnd type="oval" w="med" len="med"/>
          </a:ln>
          <a:effectLst/>
        </p:spPr>
      </p:cxnSp>
      <p:sp>
        <p:nvSpPr>
          <p:cNvPr id="13" name="正方形/長方形 12"/>
          <p:cNvSpPr/>
          <p:nvPr/>
        </p:nvSpPr>
        <p:spPr bwMode="auto">
          <a:xfrm>
            <a:off x="2231974" y="135897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14" name="円/楕円 13"/>
          <p:cNvSpPr/>
          <p:nvPr/>
        </p:nvSpPr>
        <p:spPr>
          <a:xfrm rot="16200000" flipH="1">
            <a:off x="2373876" y="1988983"/>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5" name="直線コネクタ 14"/>
          <p:cNvCxnSpPr/>
          <p:nvPr/>
        </p:nvCxnSpPr>
        <p:spPr>
          <a:xfrm>
            <a:off x="2463877" y="2063744"/>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rot="16200000" flipH="1">
            <a:off x="2373865" y="243897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7" name="直線コネクタ 16"/>
          <p:cNvCxnSpPr>
            <a:stCxn id="13" idx="2"/>
          </p:cNvCxnSpPr>
          <p:nvPr/>
        </p:nvCxnSpPr>
        <p:spPr bwMode="auto">
          <a:xfrm>
            <a:off x="2411976" y="1718980"/>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2411976" y="2528989"/>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9" name="直線コネクタ 18"/>
          <p:cNvCxnSpPr/>
          <p:nvPr/>
        </p:nvCxnSpPr>
        <p:spPr bwMode="auto">
          <a:xfrm flipV="1">
            <a:off x="2951982" y="998974"/>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2681979" y="2258986"/>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1" name="正方形/長方形 20"/>
          <p:cNvSpPr/>
          <p:nvPr/>
        </p:nvSpPr>
        <p:spPr bwMode="auto">
          <a:xfrm>
            <a:off x="3491988"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22" name="円/楕円 21"/>
          <p:cNvSpPr/>
          <p:nvPr/>
        </p:nvSpPr>
        <p:spPr>
          <a:xfrm rot="16200000" flipH="1">
            <a:off x="3633890"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3" name="直線コネクタ 22"/>
          <p:cNvCxnSpPr/>
          <p:nvPr/>
        </p:nvCxnSpPr>
        <p:spPr>
          <a:xfrm>
            <a:off x="3723891"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rot="16200000" flipH="1">
            <a:off x="3633879"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5" name="直線コネクタ 24"/>
          <p:cNvCxnSpPr>
            <a:stCxn id="21" idx="2"/>
          </p:cNvCxnSpPr>
          <p:nvPr/>
        </p:nvCxnSpPr>
        <p:spPr bwMode="auto">
          <a:xfrm>
            <a:off x="3671990"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26" name="直線コネクタ 25"/>
          <p:cNvCxnSpPr/>
          <p:nvPr/>
        </p:nvCxnSpPr>
        <p:spPr bwMode="auto">
          <a:xfrm>
            <a:off x="3671990"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27" name="直線コネクタ 26"/>
          <p:cNvCxnSpPr/>
          <p:nvPr/>
        </p:nvCxnSpPr>
        <p:spPr bwMode="auto">
          <a:xfrm flipV="1">
            <a:off x="4211996"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8" name="直線コネクタ 27"/>
          <p:cNvCxnSpPr/>
          <p:nvPr/>
        </p:nvCxnSpPr>
        <p:spPr bwMode="auto">
          <a:xfrm>
            <a:off x="3941993"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9" name="正方形/長方形 28"/>
          <p:cNvSpPr/>
          <p:nvPr/>
        </p:nvSpPr>
        <p:spPr bwMode="auto">
          <a:xfrm>
            <a:off x="6012016"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0" name="円/楕円 29"/>
          <p:cNvSpPr/>
          <p:nvPr/>
        </p:nvSpPr>
        <p:spPr>
          <a:xfrm rot="16200000" flipH="1">
            <a:off x="6153918"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1" name="直線コネクタ 30"/>
          <p:cNvCxnSpPr/>
          <p:nvPr/>
        </p:nvCxnSpPr>
        <p:spPr>
          <a:xfrm>
            <a:off x="6243919"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rot="16200000" flipH="1">
            <a:off x="6153907"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a:stCxn id="29" idx="2"/>
          </p:cNvCxnSpPr>
          <p:nvPr/>
        </p:nvCxnSpPr>
        <p:spPr bwMode="auto">
          <a:xfrm>
            <a:off x="6192018"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6192018"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5" name="直線コネクタ 34"/>
          <p:cNvCxnSpPr/>
          <p:nvPr/>
        </p:nvCxnSpPr>
        <p:spPr bwMode="auto">
          <a:xfrm flipV="1">
            <a:off x="6732024"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6462021"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7" name="正方形/長方形 36"/>
          <p:cNvSpPr/>
          <p:nvPr/>
        </p:nvSpPr>
        <p:spPr bwMode="auto">
          <a:xfrm>
            <a:off x="7272030"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8" name="円/楕円 37"/>
          <p:cNvSpPr/>
          <p:nvPr/>
        </p:nvSpPr>
        <p:spPr>
          <a:xfrm rot="16200000" flipH="1">
            <a:off x="7413932"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9" name="直線コネクタ 38"/>
          <p:cNvCxnSpPr/>
          <p:nvPr/>
        </p:nvCxnSpPr>
        <p:spPr>
          <a:xfrm>
            <a:off x="7503933"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rot="16200000" flipH="1">
            <a:off x="7413921"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1" name="直線コネクタ 40"/>
          <p:cNvCxnSpPr>
            <a:stCxn id="37" idx="2"/>
          </p:cNvCxnSpPr>
          <p:nvPr/>
        </p:nvCxnSpPr>
        <p:spPr bwMode="auto">
          <a:xfrm>
            <a:off x="7452032"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2" name="直線コネクタ 41"/>
          <p:cNvCxnSpPr/>
          <p:nvPr/>
        </p:nvCxnSpPr>
        <p:spPr bwMode="auto">
          <a:xfrm>
            <a:off x="7452032"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3" name="直線コネクタ 42"/>
          <p:cNvCxnSpPr/>
          <p:nvPr/>
        </p:nvCxnSpPr>
        <p:spPr bwMode="auto">
          <a:xfrm flipV="1">
            <a:off x="7992038"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4" name="直線コネクタ 43"/>
          <p:cNvCxnSpPr/>
          <p:nvPr/>
        </p:nvCxnSpPr>
        <p:spPr bwMode="auto">
          <a:xfrm>
            <a:off x="7722035"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5" name="正方形/長方形 44"/>
          <p:cNvSpPr/>
          <p:nvPr/>
        </p:nvSpPr>
        <p:spPr bwMode="auto">
          <a:xfrm>
            <a:off x="4752002" y="1538979"/>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bwMode="auto">
          <a:xfrm>
            <a:off x="4752002" y="3248998"/>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947758"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49" name="正方形/長方形 48"/>
          <p:cNvSpPr/>
          <p:nvPr/>
        </p:nvSpPr>
        <p:spPr bwMode="auto">
          <a:xfrm>
            <a:off x="2207772"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0" name="正方形/長方形 49"/>
          <p:cNvSpPr/>
          <p:nvPr/>
        </p:nvSpPr>
        <p:spPr bwMode="auto">
          <a:xfrm>
            <a:off x="3467786"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1" name="正方形/長方形 50"/>
          <p:cNvSpPr/>
          <p:nvPr/>
        </p:nvSpPr>
        <p:spPr bwMode="auto">
          <a:xfrm>
            <a:off x="5807812"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2" name="正方形/長方形 51"/>
          <p:cNvSpPr/>
          <p:nvPr/>
        </p:nvSpPr>
        <p:spPr bwMode="auto">
          <a:xfrm>
            <a:off x="7067826"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Tree>
    <p:extLst>
      <p:ext uri="{BB962C8B-B14F-4D97-AF65-F5344CB8AC3E}">
        <p14:creationId xmlns:p14="http://schemas.microsoft.com/office/powerpoint/2010/main" val="587321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実際にはアクセス時間は容量の平方根ぐらいに比例</a:t>
            </a:r>
          </a:p>
        </p:txBody>
      </p:sp>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p:txBody>
      </p:sp>
      <p:sp>
        <p:nvSpPr>
          <p:cNvPr id="4" name="下矢印 3"/>
          <p:cNvSpPr/>
          <p:nvPr/>
        </p:nvSpPr>
        <p:spPr bwMode="auto">
          <a:xfrm>
            <a:off x="4211996" y="2798992"/>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311986" y="3248998"/>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GB</a:t>
            </a:r>
            <a:endParaRPr kumimoji="1" lang="ja-JP" altLang="en-US" sz="1600" b="1" dirty="0">
              <a:solidFill>
                <a:schemeClr val="accent6"/>
              </a:solidFill>
              <a:latin typeface="+mn-ea"/>
            </a:endParaRPr>
          </a:p>
        </p:txBody>
      </p:sp>
      <p:sp>
        <p:nvSpPr>
          <p:cNvPr id="6" name="角丸四角形 5"/>
          <p:cNvSpPr/>
          <p:nvPr/>
        </p:nvSpPr>
        <p:spPr bwMode="auto">
          <a:xfrm>
            <a:off x="3671990" y="2168986"/>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KB</a:t>
            </a:r>
            <a:endParaRPr kumimoji="1" lang="ja-JP" altLang="en-US" sz="1600" b="1" dirty="0">
              <a:solidFill>
                <a:schemeClr val="accent6"/>
              </a:solidFill>
              <a:latin typeface="+mn-ea"/>
            </a:endParaRPr>
          </a:p>
        </p:txBody>
      </p:sp>
      <p:sp>
        <p:nvSpPr>
          <p:cNvPr id="7" name="正方形/長方形 6"/>
          <p:cNvSpPr/>
          <p:nvPr/>
        </p:nvSpPr>
        <p:spPr>
          <a:xfrm>
            <a:off x="5742013" y="2258987"/>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742013" y="3429000"/>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41861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格子状に並んだセルの外周部の長さがアクセス時間を決める</a:t>
                </a:r>
                <a:endParaRPr lang="en-US" altLang="ja-JP" dirty="0"/>
              </a:p>
              <a:p>
                <a:r>
                  <a:rPr lang="ja-JP" altLang="en-US" dirty="0"/>
                  <a:t>メモリ容量 </a:t>
                </a:r>
                <a:r>
                  <a:rPr lang="en-US" altLang="ja-JP" dirty="0"/>
                  <a:t>=</a:t>
                </a:r>
                <a14:m>
                  <m:oMath xmlns:m="http://schemas.openxmlformats.org/officeDocument/2006/math">
                    <m:sSup>
                      <m:sSupPr>
                        <m:ctrlPr>
                          <a:rPr lang="en-US" altLang="ja-JP" i="1" dirty="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lang="en-US" altLang="ja-JP" i="1" dirty="0">
                            <a:latin typeface="Cambria Math" panose="02040503050406030204" pitchFamily="18" charset="0"/>
                          </a:rPr>
                          <m:t>2</m:t>
                        </m:r>
                      </m:sup>
                    </m:sSup>
                  </m:oMath>
                </a14:m>
                <a:endParaRPr lang="ja-JP" altLang="en-US" dirty="0"/>
              </a:p>
              <a:p>
                <a:r>
                  <a:rPr kumimoji="1" lang="ja-JP" altLang="en-US" dirty="0"/>
                  <a:t>容量（セルの数）が一定の場合，正方形に近くするのが最も経路が短くなる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rotWithShape="0">
                <a:blip r:embed="rId2"/>
                <a:stretch>
                  <a:fillRect l="-1523" t="-350" r="-1692"/>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正方形/長方形 42"/>
          <p:cNvSpPr/>
          <p:nvPr/>
        </p:nvSpPr>
        <p:spPr>
          <a:xfrm>
            <a:off x="881959" y="1538979"/>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WL</a:t>
            </a:r>
            <a:endParaRPr kumimoji="1" lang="ja-JP" altLang="en-US" sz="1600" b="1" dirty="0">
              <a:solidFill>
                <a:schemeClr val="accent6"/>
              </a:solidFill>
              <a:latin typeface="Arial Narrow" pitchFamily="34" charset="0"/>
            </a:endParaRPr>
          </a:p>
        </p:txBody>
      </p:sp>
      <p:sp>
        <p:nvSpPr>
          <p:cNvPr id="44" name="正方形/長方形 43"/>
          <p:cNvSpPr/>
          <p:nvPr/>
        </p:nvSpPr>
        <p:spPr>
          <a:xfrm>
            <a:off x="3941993" y="4599013"/>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BL</a:t>
            </a:r>
            <a:endParaRPr kumimoji="1" lang="ja-JP" altLang="en-US" sz="1600" b="1" dirty="0">
              <a:solidFill>
                <a:schemeClr val="accent6"/>
              </a:solidFill>
              <a:latin typeface="Arial Narrow" pitchFamily="34" charset="0"/>
            </a:endParaRPr>
          </a:p>
        </p:txBody>
      </p:sp>
    </p:spTree>
    <p:extLst>
      <p:ext uri="{BB962C8B-B14F-4D97-AF65-F5344CB8AC3E}">
        <p14:creationId xmlns:p14="http://schemas.microsoft.com/office/powerpoint/2010/main" val="216440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4174350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298003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メモリ</a:t>
            </a:r>
            <a:endParaRPr kumimoji="1" lang="en-US" altLang="ja-JP" dirty="0"/>
          </a:p>
          <a:p>
            <a:pPr lvl="1"/>
            <a:r>
              <a:rPr kumimoji="1" lang="ja-JP" altLang="en-US" dirty="0"/>
              <a:t>情報を記憶し，アドレスで指定して読み書きする回路</a:t>
            </a:r>
            <a:endParaRPr kumimoji="1" lang="en-US" altLang="ja-JP" dirty="0"/>
          </a:p>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2038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en-US" altLang="ja-JP" dirty="0"/>
              <a:t>GPU </a:t>
            </a:r>
            <a:r>
              <a:rPr lang="ja-JP" altLang="en-US" dirty="0"/>
              <a:t>のアーキテクチャの基本</a:t>
            </a:r>
            <a:endParaRPr lang="en-US" altLang="ja-JP" dirty="0"/>
          </a:p>
          <a:p>
            <a:pPr marL="817200" lvl="1" indent="-457200">
              <a:buFont typeface="+mj-lt"/>
              <a:buAutoNum type="arabicPeriod"/>
            </a:pPr>
            <a:r>
              <a:rPr lang="ja-JP" altLang="en-US" dirty="0"/>
              <a:t>基本的な構造</a:t>
            </a:r>
            <a:endParaRPr lang="en-US" altLang="ja-JP" dirty="0"/>
          </a:p>
          <a:p>
            <a:pPr marL="817200" lvl="1" indent="-457200">
              <a:buFont typeface="+mj-lt"/>
              <a:buAutoNum type="arabicPeriod"/>
            </a:pPr>
            <a:r>
              <a:rPr lang="ja-JP" altLang="en-US" dirty="0"/>
              <a:t>バックエッジの対処</a:t>
            </a:r>
            <a:endParaRPr lang="en-US" altLang="ja-JP" dirty="0"/>
          </a:p>
          <a:p>
            <a:pPr marL="457200" indent="-457200">
              <a:buFont typeface="+mj-lt"/>
              <a:buAutoNum type="arabicPeriod"/>
            </a:pPr>
            <a:r>
              <a:rPr lang="ja-JP" altLang="en-US" dirty="0"/>
              <a:t>アクセラレータは何故速いのか</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キャッシュの基本的な考え方のまとめ</a:t>
            </a:r>
          </a:p>
        </p:txBody>
      </p:sp>
      <p:sp>
        <p:nvSpPr>
          <p:cNvPr id="3" name="テキスト プレースホルダー 2"/>
          <p:cNvSpPr>
            <a:spLocks noGrp="1"/>
          </p:cNvSpPr>
          <p:nvPr>
            <p:ph type="body" sz="quarter" idx="10"/>
          </p:nvPr>
        </p:nvSpPr>
        <p:spPr>
          <a:xfrm>
            <a:off x="251952" y="998973"/>
            <a:ext cx="8370093" cy="5580062"/>
          </a:xfrm>
        </p:spPr>
        <p:txBody>
          <a:bodyPr/>
          <a:lstStyle/>
          <a:p>
            <a:r>
              <a:rPr kumimoji="1" lang="ja-JP" altLang="en-US" dirty="0"/>
              <a:t>記憶階層</a:t>
            </a:r>
            <a:endParaRPr kumimoji="1"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kumimoji="1" lang="ja-JP" altLang="en-US" dirty="0"/>
              <a:t>時間局所性</a:t>
            </a:r>
            <a:endParaRPr kumimoji="1" lang="en-US" altLang="ja-JP" dirty="0"/>
          </a:p>
          <a:p>
            <a:pPr lvl="1"/>
            <a:r>
              <a:rPr lang="ja-JP" altLang="en-US" dirty="0"/>
              <a:t>一度使用した値は，すぐにまた使う可能性が高い</a:t>
            </a:r>
            <a:endParaRPr kumimoji="1" lang="ja-JP" altLang="en-US" dirty="0"/>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49" y="5769026"/>
            <a:ext cx="8730097" cy="539699"/>
          </a:xfrm>
        </p:spPr>
        <p:txBody>
          <a:bodyPr/>
          <a:lstStyle/>
          <a:p>
            <a:pPr lvl="1"/>
            <a:r>
              <a:rPr kumimoji="1" lang="ja-JP" altLang="en-US" dirty="0"/>
              <a:t>縦軸を基数</a:t>
            </a:r>
            <a:r>
              <a:rPr kumimoji="1" lang="en-US" altLang="ja-JP" dirty="0"/>
              <a:t>10</a:t>
            </a:r>
            <a:r>
              <a:rPr kumimoji="1" lang="ja-JP" altLang="en-US" dirty="0"/>
              <a:t>の対数軸，横軸を基数２の対数軸に</a:t>
            </a:r>
            <a:endParaRPr kumimoji="1" lang="en-US" altLang="ja-JP" dirty="0"/>
          </a:p>
          <a:p>
            <a:pPr lvl="1"/>
            <a:r>
              <a:rPr kumimoji="1" lang="ja-JP" altLang="en-US" dirty="0"/>
              <a:t>低次キャッシュの内容は必ず高次に含まれる仕様</a:t>
            </a:r>
            <a:endParaRPr kumimoji="1" lang="en-US" altLang="ja-JP" dirty="0"/>
          </a:p>
          <a:p>
            <a:pPr lvl="2"/>
            <a:r>
              <a:rPr kumimoji="1" lang="ja-JP" altLang="en-US" dirty="0"/>
              <a:t>（そうなるかはメーカーや世代に依存．含まれないこともある</a:t>
            </a:r>
            <a:endParaRPr kumimoji="1" lang="en-US" altLang="ja-JP" dirty="0"/>
          </a:p>
          <a:p>
            <a:pPr lvl="2"/>
            <a:r>
              <a:rPr kumimoji="1" lang="en-US" altLang="ja-JP" dirty="0"/>
              <a:t>256KB+32KB </a:t>
            </a:r>
            <a:r>
              <a:rPr kumimoji="1" lang="ja-JP" altLang="en-US" dirty="0"/>
              <a:t>ではなく </a:t>
            </a:r>
            <a:r>
              <a:rPr kumimoji="1" lang="en-US" altLang="ja-JP" dirty="0"/>
              <a:t>256KB </a:t>
            </a:r>
            <a:r>
              <a:rPr kumimoji="1" lang="ja-JP" altLang="en-US" dirty="0"/>
              <a:t>で変化しはじめる</a:t>
            </a:r>
            <a:endParaRPr kumimoji="1" lang="en-US" altLang="ja-JP"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数十</a:t>
            </a:r>
            <a:r>
              <a:rPr kumimoji="1" lang="en-US" altLang="ja-JP" dirty="0"/>
              <a:t>KB</a:t>
            </a:r>
            <a:r>
              <a:rPr kumimoji="1" lang="ja-JP" altLang="en-US" dirty="0"/>
              <a:t>，数百</a:t>
            </a:r>
            <a:r>
              <a:rPr kumimoji="1" lang="en-US" altLang="ja-JP" dirty="0"/>
              <a:t>KB</a:t>
            </a:r>
            <a:r>
              <a:rPr kumimoji="1" lang="ja-JP" altLang="en-US" dirty="0" err="1"/>
              <a:t>，</a:t>
            </a:r>
            <a:r>
              <a:rPr kumimoji="1" lang="ja-JP" altLang="en-US" dirty="0"/>
              <a:t>数</a:t>
            </a:r>
            <a:r>
              <a:rPr kumimoji="1" lang="en-US" altLang="ja-JP" dirty="0"/>
              <a:t>MB </a:t>
            </a:r>
            <a:r>
              <a:rPr kumimoji="1" lang="ja-JP" altLang="en-US" dirty="0"/>
              <a:t>あたりに典型的に壁があることを覚えておくとよい</a:t>
            </a:r>
            <a:endParaRPr kumimoji="1" lang="en-US" altLang="ja-JP" dirty="0"/>
          </a:p>
          <a:p>
            <a:pPr lvl="1"/>
            <a:r>
              <a:rPr lang="en-US" altLang="ja-JP" dirty="0"/>
              <a:t>L1 </a:t>
            </a:r>
            <a:r>
              <a:rPr lang="ja-JP" altLang="en-US" dirty="0"/>
              <a:t>に収まっていれば，最高速が出せる</a:t>
            </a:r>
            <a:endParaRPr lang="en-US" altLang="ja-JP" dirty="0"/>
          </a:p>
          <a:p>
            <a:pPr lvl="1"/>
            <a:r>
              <a:rPr kumimoji="1" lang="ja-JP" altLang="en-US" dirty="0"/>
              <a:t>実際には色んなデータが同時にキャッシュを使うので，もう少し少なめを意識した方がよい</a:t>
            </a:r>
            <a:endParaRPr kumimoji="1" lang="en-US" altLang="ja-JP" dirty="0"/>
          </a:p>
        </p:txBody>
      </p:sp>
    </p:spTree>
    <p:extLst>
      <p:ext uri="{BB962C8B-B14F-4D97-AF65-F5344CB8AC3E}">
        <p14:creationId xmlns:p14="http://schemas.microsoft.com/office/powerpoint/2010/main" val="60880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キャッシュ容量を意識した最適化２</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現実には，具体的なキャッシュ容量をそこまで意識しないでもよい</a:t>
            </a:r>
            <a:endParaRPr lang="en-US" altLang="ja-JP" dirty="0"/>
          </a:p>
          <a:p>
            <a:pPr lvl="1"/>
            <a:r>
              <a:rPr lang="ja-JP" altLang="en-US" dirty="0"/>
              <a:t>アクセス範囲が小さくなるよう心がけるだけでも十分効果がある</a:t>
            </a:r>
            <a:endParaRPr lang="en-US" altLang="ja-JP" dirty="0"/>
          </a:p>
          <a:p>
            <a:pPr lvl="1"/>
            <a:r>
              <a:rPr lang="ja-JP" altLang="en-US" dirty="0"/>
              <a:t>範囲が容量を超えても，ただちに効果がなくなるわけではない</a:t>
            </a:r>
            <a:endParaRPr lang="en-US" altLang="ja-JP" dirty="0"/>
          </a:p>
          <a:p>
            <a:pPr lvl="2"/>
            <a:r>
              <a:rPr lang="en-US" altLang="ja-JP" dirty="0"/>
              <a:t>2</a:t>
            </a:r>
            <a:r>
              <a:rPr lang="ja-JP" altLang="en-US" dirty="0"/>
              <a:t>倍ぐらいまでは効果が持続する</a:t>
            </a:r>
            <a:endParaRPr lang="en-US" altLang="ja-JP" dirty="0"/>
          </a:p>
          <a:p>
            <a:pPr lvl="2"/>
            <a:r>
              <a:rPr kumimoji="1" lang="ja-JP" altLang="en-US" dirty="0"/>
              <a:t>階層化されているので，どっかの階層にひっかかるようになるだけでも効果がある</a:t>
            </a:r>
            <a:endParaRPr kumimoji="1" lang="en-US" altLang="ja-JP" dirty="0"/>
          </a:p>
        </p:txBody>
      </p:sp>
    </p:spTree>
    <p:extLst>
      <p:ext uri="{BB962C8B-B14F-4D97-AF65-F5344CB8AC3E}">
        <p14:creationId xmlns:p14="http://schemas.microsoft.com/office/powerpoint/2010/main" val="347579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キャッシュ</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最近はまた階層のトレンドが変わりつつある</a:t>
            </a:r>
            <a:endParaRPr lang="en-US" altLang="ja-JP" dirty="0"/>
          </a:p>
        </p:txBody>
      </p:sp>
      <p:sp>
        <p:nvSpPr>
          <p:cNvPr id="3" name="テキスト プレースホルダー 2"/>
          <p:cNvSpPr>
            <a:spLocks noGrp="1"/>
          </p:cNvSpPr>
          <p:nvPr>
            <p:ph type="body" sz="quarter" idx="10"/>
          </p:nvPr>
        </p:nvSpPr>
        <p:spPr>
          <a:xfrm>
            <a:off x="431954" y="1088975"/>
            <a:ext cx="8460094" cy="2700030"/>
          </a:xfrm>
        </p:spPr>
        <p:txBody>
          <a:bodyPr/>
          <a:lstStyle/>
          <a:p>
            <a:r>
              <a:rPr lang="ja-JP" altLang="en-US" dirty="0"/>
              <a:t>複数のコアを意識してバランスが変わっている</a:t>
            </a:r>
            <a:endParaRPr lang="en-US" altLang="ja-JP" dirty="0"/>
          </a:p>
          <a:p>
            <a:pPr lvl="1"/>
            <a:r>
              <a:rPr kumimoji="1" lang="ja-JP" altLang="en-US" dirty="0"/>
              <a:t>新しい </a:t>
            </a:r>
            <a:r>
              <a:rPr kumimoji="1" lang="en-US" altLang="ja-JP" dirty="0"/>
              <a:t>Intel Xeon </a:t>
            </a:r>
            <a:r>
              <a:rPr kumimoji="1" lang="ja-JP" altLang="en-US" dirty="0"/>
              <a:t>だと </a:t>
            </a:r>
            <a:r>
              <a:rPr kumimoji="1" lang="en-US" altLang="ja-JP" dirty="0"/>
              <a:t>L2 </a:t>
            </a:r>
            <a:r>
              <a:rPr kumimoji="1" lang="ja-JP" altLang="en-US" dirty="0"/>
              <a:t>を大きく，</a:t>
            </a:r>
            <a:r>
              <a:rPr kumimoji="1" lang="en-US" altLang="ja-JP" dirty="0"/>
              <a:t>L3 </a:t>
            </a:r>
            <a:r>
              <a:rPr kumimoji="1" lang="ja-JP" altLang="en-US" dirty="0"/>
              <a:t>を小さく</a:t>
            </a:r>
            <a:endParaRPr kumimoji="1" lang="en-US" altLang="ja-JP" dirty="0"/>
          </a:p>
          <a:p>
            <a:pPr lvl="1"/>
            <a:r>
              <a:rPr lang="ja-JP" altLang="en-US" dirty="0"/>
              <a:t>各コアの </a:t>
            </a:r>
            <a:r>
              <a:rPr lang="en-US" altLang="ja-JP" dirty="0"/>
              <a:t>L2 </a:t>
            </a:r>
            <a:r>
              <a:rPr lang="ja-JP" altLang="en-US" dirty="0"/>
              <a:t>は </a:t>
            </a:r>
            <a:r>
              <a:rPr lang="en-US" altLang="ja-JP" dirty="0"/>
              <a:t>1MB </a:t>
            </a:r>
            <a:r>
              <a:rPr lang="ja-JP" altLang="en-US" dirty="0"/>
              <a:t>ぐらいで， </a:t>
            </a:r>
            <a:r>
              <a:rPr lang="en-US" altLang="ja-JP" dirty="0"/>
              <a:t>L3 </a:t>
            </a:r>
            <a:r>
              <a:rPr lang="ja-JP" altLang="en-US" dirty="0"/>
              <a:t>が各コアから溢れたデータの受け皿に</a:t>
            </a:r>
            <a:endParaRPr kumimoji="1" lang="en-US" altLang="ja-JP" dirty="0"/>
          </a:p>
        </p:txBody>
      </p:sp>
      <p:sp>
        <p:nvSpPr>
          <p:cNvPr id="5" name="角丸四角形 5">
            <a:extLst>
              <a:ext uri="{FF2B5EF4-FFF2-40B4-BE49-F238E27FC236}">
                <a16:creationId xmlns:a16="http://schemas.microsoft.com/office/drawing/2014/main" id="{B77E8148-9AD3-491C-9105-A51AE66914B2}"/>
              </a:ext>
            </a:extLst>
          </p:cNvPr>
          <p:cNvSpPr/>
          <p:nvPr/>
        </p:nvSpPr>
        <p:spPr bwMode="auto">
          <a:xfrm>
            <a:off x="701957"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7" name="角丸四角形 5">
            <a:extLst>
              <a:ext uri="{FF2B5EF4-FFF2-40B4-BE49-F238E27FC236}">
                <a16:creationId xmlns:a16="http://schemas.microsoft.com/office/drawing/2014/main" id="{255EB910-6705-4DC1-818C-19975EAA2B13}"/>
              </a:ext>
            </a:extLst>
          </p:cNvPr>
          <p:cNvSpPr/>
          <p:nvPr/>
        </p:nvSpPr>
        <p:spPr bwMode="auto">
          <a:xfrm>
            <a:off x="701957"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8" name="角丸四角形 5">
            <a:extLst>
              <a:ext uri="{FF2B5EF4-FFF2-40B4-BE49-F238E27FC236}">
                <a16:creationId xmlns:a16="http://schemas.microsoft.com/office/drawing/2014/main" id="{6B40E86C-0B9E-425F-A4C5-457BD1A141CF}"/>
              </a:ext>
            </a:extLst>
          </p:cNvPr>
          <p:cNvSpPr/>
          <p:nvPr/>
        </p:nvSpPr>
        <p:spPr bwMode="auto">
          <a:xfrm>
            <a:off x="611956" y="5409021"/>
            <a:ext cx="3150035"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endParaRPr kumimoji="1" lang="en-US" altLang="ja-JP" sz="1600" b="1" dirty="0">
              <a:solidFill>
                <a:schemeClr val="tx1">
                  <a:lumMod val="75000"/>
                  <a:lumOff val="25000"/>
                </a:schemeClr>
              </a:solidFill>
              <a:latin typeface="+mn-ea"/>
            </a:endParaRPr>
          </a:p>
          <a:p>
            <a:pPr algn="ctr"/>
            <a:r>
              <a:rPr lang="en-US" altLang="ja-JP" sz="1600" b="1" dirty="0">
                <a:solidFill>
                  <a:schemeClr val="tx1">
                    <a:lumMod val="75000"/>
                    <a:lumOff val="25000"/>
                  </a:schemeClr>
                </a:solidFill>
                <a:latin typeface="+mn-ea"/>
              </a:rPr>
              <a:t>8MB</a:t>
            </a:r>
            <a:endParaRPr kumimoji="1" lang="ja-JP" altLang="en-US" sz="1600" b="1"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16FDF792-0CB5-4495-9411-9C6710663D6C}"/>
              </a:ext>
            </a:extLst>
          </p:cNvPr>
          <p:cNvSpPr/>
          <p:nvPr/>
        </p:nvSpPr>
        <p:spPr bwMode="auto">
          <a:xfrm>
            <a:off x="1511966"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8848D634-B2B6-4E55-AFCC-5042C29E9663}"/>
              </a:ext>
            </a:extLst>
          </p:cNvPr>
          <p:cNvSpPr/>
          <p:nvPr/>
        </p:nvSpPr>
        <p:spPr bwMode="auto">
          <a:xfrm>
            <a:off x="2321975"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4" name="角丸四角形 5">
            <a:extLst>
              <a:ext uri="{FF2B5EF4-FFF2-40B4-BE49-F238E27FC236}">
                <a16:creationId xmlns:a16="http://schemas.microsoft.com/office/drawing/2014/main" id="{487A1997-428A-4FA6-A3F0-269D5E44659D}"/>
              </a:ext>
            </a:extLst>
          </p:cNvPr>
          <p:cNvSpPr/>
          <p:nvPr/>
        </p:nvSpPr>
        <p:spPr bwMode="auto">
          <a:xfrm>
            <a:off x="3131984"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5" name="角丸四角形 5">
            <a:extLst>
              <a:ext uri="{FF2B5EF4-FFF2-40B4-BE49-F238E27FC236}">
                <a16:creationId xmlns:a16="http://schemas.microsoft.com/office/drawing/2014/main" id="{8AA9C2F9-ED42-4A3C-836B-4B34A37A2A3E}"/>
              </a:ext>
            </a:extLst>
          </p:cNvPr>
          <p:cNvSpPr/>
          <p:nvPr/>
        </p:nvSpPr>
        <p:spPr bwMode="auto">
          <a:xfrm>
            <a:off x="1511966"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6" name="角丸四角形 5">
            <a:extLst>
              <a:ext uri="{FF2B5EF4-FFF2-40B4-BE49-F238E27FC236}">
                <a16:creationId xmlns:a16="http://schemas.microsoft.com/office/drawing/2014/main" id="{DCDD3A74-5A3B-4F0C-84AD-DB6F0DCA227E}"/>
              </a:ext>
            </a:extLst>
          </p:cNvPr>
          <p:cNvSpPr/>
          <p:nvPr/>
        </p:nvSpPr>
        <p:spPr bwMode="auto">
          <a:xfrm>
            <a:off x="2321975"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7" name="角丸四角形 5">
            <a:extLst>
              <a:ext uri="{FF2B5EF4-FFF2-40B4-BE49-F238E27FC236}">
                <a16:creationId xmlns:a16="http://schemas.microsoft.com/office/drawing/2014/main" id="{FD96B451-2513-41B3-A21E-44CD12F80DA2}"/>
              </a:ext>
            </a:extLst>
          </p:cNvPr>
          <p:cNvSpPr/>
          <p:nvPr/>
        </p:nvSpPr>
        <p:spPr bwMode="auto">
          <a:xfrm>
            <a:off x="3131984"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8" name="角丸四角形 5">
            <a:extLst>
              <a:ext uri="{FF2B5EF4-FFF2-40B4-BE49-F238E27FC236}">
                <a16:creationId xmlns:a16="http://schemas.microsoft.com/office/drawing/2014/main" id="{01BFC229-FF65-406E-9A76-4BA183E4A503}"/>
              </a:ext>
            </a:extLst>
          </p:cNvPr>
          <p:cNvSpPr/>
          <p:nvPr/>
        </p:nvSpPr>
        <p:spPr bwMode="auto">
          <a:xfrm>
            <a:off x="4572000"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19" name="角丸四角形 5">
            <a:extLst>
              <a:ext uri="{FF2B5EF4-FFF2-40B4-BE49-F238E27FC236}">
                <a16:creationId xmlns:a16="http://schemas.microsoft.com/office/drawing/2014/main" id="{F37F6477-9282-4999-895F-265E109EBB70}"/>
              </a:ext>
            </a:extLst>
          </p:cNvPr>
          <p:cNvSpPr/>
          <p:nvPr/>
        </p:nvSpPr>
        <p:spPr bwMode="auto">
          <a:xfrm>
            <a:off x="4662001"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0" name="角丸四角形 5">
            <a:extLst>
              <a:ext uri="{FF2B5EF4-FFF2-40B4-BE49-F238E27FC236}">
                <a16:creationId xmlns:a16="http://schemas.microsoft.com/office/drawing/2014/main" id="{11988645-B167-419A-9D3D-DE65B84CA663}"/>
              </a:ext>
            </a:extLst>
          </p:cNvPr>
          <p:cNvSpPr/>
          <p:nvPr/>
        </p:nvSpPr>
        <p:spPr bwMode="auto">
          <a:xfrm>
            <a:off x="4572000" y="6219031"/>
            <a:ext cx="315003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tx1">
                    <a:lumMod val="75000"/>
                    <a:lumOff val="25000"/>
                  </a:schemeClr>
                </a:solidFill>
                <a:latin typeface="+mn-ea"/>
              </a:rPr>
              <a:t>L3 </a:t>
            </a:r>
            <a:r>
              <a:rPr kumimoji="1" lang="ja-JP" altLang="en-US" sz="1400" b="1" dirty="0">
                <a:solidFill>
                  <a:schemeClr val="tx1">
                    <a:lumMod val="75000"/>
                    <a:lumOff val="25000"/>
                  </a:schemeClr>
                </a:solidFill>
                <a:latin typeface="+mn-ea"/>
              </a:rPr>
              <a:t>キャッシュ </a:t>
            </a:r>
            <a:r>
              <a:rPr lang="ja-JP" altLang="en-US" sz="1400" b="1" dirty="0">
                <a:solidFill>
                  <a:schemeClr val="tx1">
                    <a:lumMod val="75000"/>
                    <a:lumOff val="25000"/>
                  </a:schemeClr>
                </a:solidFill>
                <a:latin typeface="+mn-ea"/>
              </a:rPr>
              <a:t>４</a:t>
            </a:r>
            <a:r>
              <a:rPr lang="en-US" altLang="ja-JP" sz="1400" b="1" dirty="0">
                <a:solidFill>
                  <a:schemeClr val="tx1">
                    <a:lumMod val="75000"/>
                    <a:lumOff val="25000"/>
                  </a:schemeClr>
                </a:solidFill>
                <a:latin typeface="+mn-ea"/>
              </a:rPr>
              <a:t>MB</a:t>
            </a:r>
            <a:endParaRPr kumimoji="1" lang="ja-JP" altLang="en-US" sz="1400" b="1" dirty="0">
              <a:solidFill>
                <a:schemeClr val="tx1">
                  <a:lumMod val="75000"/>
                  <a:lumOff val="25000"/>
                </a:schemeClr>
              </a:solidFill>
              <a:latin typeface="+mn-ea"/>
            </a:endParaRPr>
          </a:p>
        </p:txBody>
      </p:sp>
      <p:sp>
        <p:nvSpPr>
          <p:cNvPr id="21" name="角丸四角形 5">
            <a:extLst>
              <a:ext uri="{FF2B5EF4-FFF2-40B4-BE49-F238E27FC236}">
                <a16:creationId xmlns:a16="http://schemas.microsoft.com/office/drawing/2014/main" id="{99F13ADE-BB58-4670-B2CA-0AF0FC636E70}"/>
              </a:ext>
            </a:extLst>
          </p:cNvPr>
          <p:cNvSpPr/>
          <p:nvPr/>
        </p:nvSpPr>
        <p:spPr bwMode="auto">
          <a:xfrm>
            <a:off x="5472010"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2" name="角丸四角形 5">
            <a:extLst>
              <a:ext uri="{FF2B5EF4-FFF2-40B4-BE49-F238E27FC236}">
                <a16:creationId xmlns:a16="http://schemas.microsoft.com/office/drawing/2014/main" id="{EF3F0BC7-8502-4A73-91D7-1A0C6F89424B}"/>
              </a:ext>
            </a:extLst>
          </p:cNvPr>
          <p:cNvSpPr/>
          <p:nvPr/>
        </p:nvSpPr>
        <p:spPr bwMode="auto">
          <a:xfrm>
            <a:off x="6282019"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3" name="角丸四角形 5">
            <a:extLst>
              <a:ext uri="{FF2B5EF4-FFF2-40B4-BE49-F238E27FC236}">
                <a16:creationId xmlns:a16="http://schemas.microsoft.com/office/drawing/2014/main" id="{6F25A6A9-3265-4BAC-AE93-1F4A738FA603}"/>
              </a:ext>
            </a:extLst>
          </p:cNvPr>
          <p:cNvSpPr/>
          <p:nvPr/>
        </p:nvSpPr>
        <p:spPr bwMode="auto">
          <a:xfrm>
            <a:off x="7092028"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7" name="角丸四角形 5">
            <a:extLst>
              <a:ext uri="{FF2B5EF4-FFF2-40B4-BE49-F238E27FC236}">
                <a16:creationId xmlns:a16="http://schemas.microsoft.com/office/drawing/2014/main" id="{1C1E786D-02A5-447D-9AD6-09AC31DDCBB5}"/>
              </a:ext>
            </a:extLst>
          </p:cNvPr>
          <p:cNvSpPr/>
          <p:nvPr/>
        </p:nvSpPr>
        <p:spPr bwMode="auto">
          <a:xfrm>
            <a:off x="6192018"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8" name="角丸四角形 5">
            <a:extLst>
              <a:ext uri="{FF2B5EF4-FFF2-40B4-BE49-F238E27FC236}">
                <a16:creationId xmlns:a16="http://schemas.microsoft.com/office/drawing/2014/main" id="{04208E44-A729-44D7-8DD2-99FE86C1463D}"/>
              </a:ext>
            </a:extLst>
          </p:cNvPr>
          <p:cNvSpPr/>
          <p:nvPr/>
        </p:nvSpPr>
        <p:spPr bwMode="auto">
          <a:xfrm>
            <a:off x="5382009"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9" name="角丸四角形 5">
            <a:extLst>
              <a:ext uri="{FF2B5EF4-FFF2-40B4-BE49-F238E27FC236}">
                <a16:creationId xmlns:a16="http://schemas.microsoft.com/office/drawing/2014/main" id="{DCD0DA46-FC92-47F5-A665-2FB024F192D2}"/>
              </a:ext>
            </a:extLst>
          </p:cNvPr>
          <p:cNvSpPr/>
          <p:nvPr/>
        </p:nvSpPr>
        <p:spPr bwMode="auto">
          <a:xfrm>
            <a:off x="7002027"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2864797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より大容量のメモリを使う場合</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実際にはさらに上に，メモリ容量の壁がある</a:t>
            </a:r>
            <a:endParaRPr kumimoji="1" lang="en-US" altLang="ja-JP" dirty="0"/>
          </a:p>
          <a:p>
            <a:pPr lvl="1"/>
            <a:r>
              <a:rPr kumimoji="1" lang="ja-JP" altLang="en-US" dirty="0"/>
              <a:t>物理メモリを超えた容量を使う場合，ハードディスクが使われる</a:t>
            </a:r>
            <a:endParaRPr kumimoji="1" lang="en-US" altLang="ja-JP" dirty="0"/>
          </a:p>
          <a:p>
            <a:pPr lvl="1"/>
            <a:r>
              <a:rPr kumimoji="1" lang="ja-JP" altLang="en-US" dirty="0"/>
              <a:t>この場合，メイン・メモリがハードディスクのキャッシュになる</a:t>
            </a:r>
            <a:endParaRPr kumimoji="1" lang="en-US" altLang="ja-JP" dirty="0"/>
          </a:p>
          <a:p>
            <a:r>
              <a:rPr kumimoji="1" lang="ja-JP" altLang="en-US" dirty="0"/>
              <a:t>ハード・ディスクはミリ秒単位でアクセスに時間がかかる</a:t>
            </a:r>
            <a:endParaRPr kumimoji="1" lang="en-US" altLang="ja-JP" dirty="0"/>
          </a:p>
          <a:p>
            <a:pPr lvl="1"/>
            <a:r>
              <a:rPr kumimoji="1" lang="ja-JP" altLang="en-US" dirty="0"/>
              <a:t>物理的に回っている円盤だから，読み出し時の位置合わせが大変</a:t>
            </a:r>
            <a:endParaRPr kumimoji="1" lang="en-US" altLang="ja-JP" dirty="0"/>
          </a:p>
          <a:p>
            <a:pPr lvl="1"/>
            <a:r>
              <a:rPr kumimoji="1" lang="ja-JP" altLang="en-US" dirty="0"/>
              <a:t>メイン・メモリは</a:t>
            </a:r>
            <a:r>
              <a:rPr kumimoji="1" lang="en-US" altLang="ja-JP" dirty="0"/>
              <a:t>100</a:t>
            </a:r>
            <a:r>
              <a:rPr kumimoji="1" lang="ja-JP" altLang="en-US" dirty="0"/>
              <a:t>ナノ秒程度なので，極めて遅い</a:t>
            </a:r>
            <a:endParaRPr kumimoji="1" lang="en-US" altLang="ja-JP" dirty="0"/>
          </a:p>
          <a:p>
            <a:pPr lvl="2"/>
            <a:r>
              <a:rPr kumimoji="1" lang="en-US" altLang="ja-JP" dirty="0"/>
              <a:t>1</a:t>
            </a:r>
            <a:r>
              <a:rPr kumimoji="1" lang="ja-JP" altLang="en-US" dirty="0"/>
              <a:t>ミリ秒 </a:t>
            </a:r>
            <a:r>
              <a:rPr kumimoji="1" lang="en-US" altLang="ja-JP" dirty="0"/>
              <a:t>= 10^6 </a:t>
            </a:r>
            <a:r>
              <a:rPr kumimoji="1" lang="ja-JP" altLang="en-US" dirty="0"/>
              <a:t>ナノ秒</a:t>
            </a:r>
          </a:p>
        </p:txBody>
      </p:sp>
    </p:spTree>
    <p:extLst>
      <p:ext uri="{BB962C8B-B14F-4D97-AF65-F5344CB8AC3E}">
        <p14:creationId xmlns:p14="http://schemas.microsoft.com/office/powerpoint/2010/main" val="2558039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b="1" dirty="0"/>
              <a:t>キャッシュのレイテンシと命令スケジューリング</a:t>
            </a:r>
            <a:endParaRPr lang="en-US" altLang="ja-JP" b="1" dirty="0"/>
          </a:p>
          <a:p>
            <a:pPr marL="457200" indent="-457200">
              <a:buFont typeface="+mj-lt"/>
              <a:buAutoNum type="arabicPeriod"/>
            </a:pPr>
            <a:r>
              <a:rPr lang="ja-JP" altLang="en-US" dirty="0"/>
              <a:t>キャッシュの構成方法</a:t>
            </a:r>
            <a:endParaRPr lang="en-US" altLang="ja-JP" dirty="0"/>
          </a:p>
        </p:txBody>
      </p:sp>
    </p:spTree>
    <p:extLst>
      <p:ext uri="{BB962C8B-B14F-4D97-AF65-F5344CB8AC3E}">
        <p14:creationId xmlns:p14="http://schemas.microsoft.com/office/powerpoint/2010/main" val="136464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kumimoji="1" lang="ja-JP" altLang="en-US" dirty="0"/>
              <a:t>キャッシュ階層ごとのレイテンシの例</a:t>
            </a:r>
            <a:endParaRPr kumimoji="1" lang="en-US" altLang="ja-JP" dirty="0"/>
          </a:p>
          <a:p>
            <a:pPr lvl="1"/>
            <a:r>
              <a:rPr lang="en-US" altLang="ja-JP" dirty="0"/>
              <a:t>L1: 4 </a:t>
            </a:r>
            <a:r>
              <a:rPr lang="ja-JP" altLang="en-US" dirty="0"/>
              <a:t>サイクル</a:t>
            </a:r>
            <a:endParaRPr lang="en-US" altLang="ja-JP" dirty="0"/>
          </a:p>
          <a:p>
            <a:pPr lvl="1"/>
            <a:r>
              <a:rPr kumimoji="1" lang="en-US" altLang="ja-JP" dirty="0"/>
              <a:t>L2: 10 </a:t>
            </a:r>
            <a:r>
              <a:rPr kumimoji="1" lang="ja-JP" altLang="en-US" dirty="0"/>
              <a:t>サイクル</a:t>
            </a:r>
            <a:endParaRPr kumimoji="1" lang="en-US" altLang="ja-JP" dirty="0"/>
          </a:p>
          <a:p>
            <a:pPr lvl="1"/>
            <a:r>
              <a:rPr lang="en-US" altLang="ja-JP" dirty="0"/>
              <a:t>L3: 30 </a:t>
            </a:r>
            <a:r>
              <a:rPr lang="ja-JP" altLang="en-US" dirty="0"/>
              <a:t>サイクル</a:t>
            </a:r>
            <a:endParaRPr lang="en-US" altLang="ja-JP" dirty="0"/>
          </a:p>
          <a:p>
            <a:pPr lvl="1"/>
            <a:r>
              <a:rPr lang="ja-JP" altLang="en-US" dirty="0"/>
              <a:t>メイン・メモリ：</a:t>
            </a:r>
            <a:r>
              <a:rPr lang="en-US" altLang="ja-JP" dirty="0"/>
              <a:t>300 </a:t>
            </a:r>
            <a:r>
              <a:rPr lang="ja-JP" altLang="en-US" dirty="0"/>
              <a:t>サイクル</a:t>
            </a:r>
            <a:endParaRPr lang="en-US" altLang="ja-JP" dirty="0"/>
          </a:p>
          <a:p>
            <a:r>
              <a:rPr lang="ja-JP" altLang="en-US" dirty="0"/>
              <a:t>命令のスケジューリング能力と関係する</a:t>
            </a:r>
            <a:endParaRPr lang="en-US" altLang="ja-JP" dirty="0"/>
          </a:p>
          <a:p>
            <a:pPr lvl="1"/>
            <a:endParaRPr kumimoji="1" lang="ja-JP" altLang="en-US" dirty="0"/>
          </a:p>
        </p:txBody>
      </p:sp>
    </p:spTree>
    <p:extLst>
      <p:ext uri="{BB962C8B-B14F-4D97-AF65-F5344CB8AC3E}">
        <p14:creationId xmlns:p14="http://schemas.microsoft.com/office/powerpoint/2010/main" val="340010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161951" y="4419011"/>
            <a:ext cx="8730097" cy="1709712"/>
          </a:xfrm>
        </p:spPr>
        <p:txBody>
          <a:bodyPr/>
          <a:lstStyle/>
          <a:p>
            <a:r>
              <a:rPr kumimoji="1" lang="en-US" altLang="ja-JP" dirty="0"/>
              <a:t>L1 </a:t>
            </a:r>
            <a:r>
              <a:rPr kumimoji="1" lang="ja-JP" altLang="en-US" dirty="0"/>
              <a:t>レイテンシが</a:t>
            </a:r>
            <a:r>
              <a:rPr kumimoji="1" lang="en-US" altLang="ja-JP" dirty="0"/>
              <a:t>4</a:t>
            </a:r>
            <a:r>
              <a:rPr kumimoji="1" lang="ja-JP" altLang="en-US" dirty="0"/>
              <a:t>サイクル </a:t>
            </a:r>
            <a:r>
              <a:rPr kumimoji="1" lang="en-US" altLang="ja-JP" dirty="0"/>
              <a:t>= </a:t>
            </a:r>
            <a:endParaRPr lang="en-US" altLang="ja-JP" dirty="0"/>
          </a:p>
          <a:p>
            <a:pPr lvl="1"/>
            <a:r>
              <a:rPr kumimoji="1" lang="en-US" altLang="ja-JP" dirty="0"/>
              <a:t>MEM </a:t>
            </a:r>
            <a:r>
              <a:rPr kumimoji="1" lang="ja-JP" altLang="en-US" dirty="0"/>
              <a:t>ステージが４段にパイプライン化</a:t>
            </a:r>
            <a:endParaRPr kumimoji="1" lang="en-US" altLang="ja-JP" dirty="0"/>
          </a:p>
          <a:p>
            <a:r>
              <a:rPr kumimoji="1" lang="ja-JP" altLang="en-US" dirty="0"/>
              <a:t>後続の</a:t>
            </a:r>
            <a:r>
              <a:rPr lang="ja-JP" altLang="en-US" dirty="0"/>
              <a:t>３サイクルは，ロードに依存する命令は実行できない</a:t>
            </a:r>
            <a:endParaRPr lang="en-US" altLang="ja-JP" dirty="0"/>
          </a:p>
          <a:p>
            <a:pPr lvl="1"/>
            <a:r>
              <a:rPr kumimoji="1" lang="ja-JP" altLang="en-US" dirty="0"/>
              <a:t>スカラプロセッサなら，なにか依存関係にない３命令があれば時間が潰せる</a:t>
            </a:r>
            <a:endParaRPr kumimoji="1" lang="en-US" altLang="ja-JP" dirty="0"/>
          </a:p>
          <a:p>
            <a:pPr lvl="1"/>
            <a:r>
              <a:rPr lang="ja-JP" altLang="en-US" dirty="0"/>
              <a:t>静的スケジューリングでも対応できるぐらい</a:t>
            </a:r>
            <a:endParaRPr lang="en-US" altLang="ja-JP" dirty="0"/>
          </a:p>
          <a:p>
            <a:pPr lvl="2"/>
            <a:r>
              <a:rPr kumimoji="1" lang="ja-JP" altLang="en-US" dirty="0"/>
              <a:t>無依存な命令をロードの後ろに３命令いれておけばよい</a:t>
            </a:r>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1691968"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2141973"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304198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4842007" y="99897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349199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394199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439200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2591978" y="99897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2141973"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2591978"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3491992" y="144897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3041983" y="144897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2591978"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3041983"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3491988" y="189898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3941993" y="144897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3941993" y="189898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4391994" y="189898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3041983"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3491988"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4392002"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3941993"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3491988"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3941993"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4391998"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4842003"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4842003"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5292004"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矢印コネクタ 41">
            <a:extLst>
              <a:ext uri="{FF2B5EF4-FFF2-40B4-BE49-F238E27FC236}">
                <a16:creationId xmlns:a16="http://schemas.microsoft.com/office/drawing/2014/main" id="{8E082729-514F-4E88-8C1C-D329C90E271C}"/>
              </a:ext>
            </a:extLst>
          </p:cNvPr>
          <p:cNvCxnSpPr>
            <a:cxnSpLocks/>
            <a:stCxn id="10" idx="3"/>
            <a:endCxn id="39" idx="1"/>
          </p:cNvCxnSpPr>
          <p:nvPr/>
        </p:nvCxnSpPr>
        <p:spPr bwMode="auto">
          <a:xfrm>
            <a:off x="4752002" y="1178973"/>
            <a:ext cx="90001" cy="180002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73B76379-2445-4000-B1EF-DCF4F670221E}"/>
              </a:ext>
            </a:extLst>
          </p:cNvPr>
          <p:cNvCxnSpPr>
            <a:cxnSpLocks/>
          </p:cNvCxnSpPr>
          <p:nvPr/>
        </p:nvCxnSpPr>
        <p:spPr bwMode="auto">
          <a:xfrm>
            <a:off x="3491988" y="3248998"/>
            <a:ext cx="1260014"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AD50E4B0-061C-4B4B-A75E-C93E02B0DB9A}"/>
              </a:ext>
            </a:extLst>
          </p:cNvPr>
          <p:cNvSpPr/>
          <p:nvPr/>
        </p:nvSpPr>
        <p:spPr bwMode="auto">
          <a:xfrm>
            <a:off x="3761991"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 </a:t>
            </a:r>
            <a:r>
              <a:rPr kumimoji="1" lang="ja-JP" altLang="en-US" sz="1600" dirty="0">
                <a:solidFill>
                  <a:schemeClr val="tx1">
                    <a:lumMod val="75000"/>
                    <a:lumOff val="25000"/>
                  </a:schemeClr>
                </a:solidFill>
                <a:latin typeface="+mn-ea"/>
              </a:rPr>
              <a:t>サイクル間は依存しない命令を実行する必要がある</a:t>
            </a:r>
          </a:p>
        </p:txBody>
      </p:sp>
    </p:spTree>
    <p:extLst>
      <p:ext uri="{BB962C8B-B14F-4D97-AF65-F5344CB8AC3E}">
        <p14:creationId xmlns:p14="http://schemas.microsoft.com/office/powerpoint/2010/main" val="6484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4121995" y="1268975"/>
            <a:ext cx="4770053" cy="5039749"/>
          </a:xfrm>
        </p:spPr>
        <p:txBody>
          <a:bodyPr/>
          <a:lstStyle/>
          <a:p>
            <a:r>
              <a:rPr kumimoji="1" lang="ja-JP" altLang="en-US" dirty="0"/>
              <a:t>スーパスカラでは，</a:t>
            </a:r>
            <a:r>
              <a:rPr lang="ja-JP" altLang="en-US" dirty="0"/>
              <a:t>パイプラインを全く止めずに最大幅分実行させるのは辛くなってくる</a:t>
            </a:r>
            <a:endParaRPr kumimoji="1" lang="en-US" altLang="ja-JP" dirty="0"/>
          </a:p>
          <a:p>
            <a:r>
              <a:rPr lang="ja-JP" altLang="en-US" dirty="0"/>
              <a:t>これ以上は </a:t>
            </a:r>
            <a:r>
              <a:rPr lang="en-US" altLang="ja-JP" dirty="0"/>
              <a:t>L1 </a:t>
            </a:r>
            <a:r>
              <a:rPr lang="ja-JP" altLang="en-US" dirty="0"/>
              <a:t>のレイテンシは伸ばせない</a:t>
            </a:r>
            <a:endParaRPr kumimoji="1" lang="ja-JP" altLang="en-US" dirty="0"/>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25195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70195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160197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3401991" y="126897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205197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250198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295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1151962"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70195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115196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2051976"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1601967"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70195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115196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1601967"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2501977" y="171898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2051972"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2501973" y="216898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70195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115196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2051976"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1601967"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70195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115196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1601967" y="306899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2501977" y="261899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2051972"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2501973" y="306899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1" name="Rectangle 69">
            <a:extLst>
              <a:ext uri="{FF2B5EF4-FFF2-40B4-BE49-F238E27FC236}">
                <a16:creationId xmlns:a16="http://schemas.microsoft.com/office/drawing/2014/main" id="{64977D58-EB35-4AF8-8070-9C941296F3E9}"/>
              </a:ext>
            </a:extLst>
          </p:cNvPr>
          <p:cNvSpPr>
            <a:spLocks noChangeArrowheads="1"/>
          </p:cNvSpPr>
          <p:nvPr/>
        </p:nvSpPr>
        <p:spPr bwMode="auto">
          <a:xfrm>
            <a:off x="1151962"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3" name="Rectangle 70">
            <a:extLst>
              <a:ext uri="{FF2B5EF4-FFF2-40B4-BE49-F238E27FC236}">
                <a16:creationId xmlns:a16="http://schemas.microsoft.com/office/drawing/2014/main" id="{10804546-CF37-4F2A-9473-E0088B7AD02D}"/>
              </a:ext>
            </a:extLst>
          </p:cNvPr>
          <p:cNvSpPr>
            <a:spLocks noChangeArrowheads="1"/>
          </p:cNvSpPr>
          <p:nvPr/>
        </p:nvSpPr>
        <p:spPr bwMode="auto">
          <a:xfrm>
            <a:off x="1601967"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4" name="Rectangle 71">
            <a:extLst>
              <a:ext uri="{FF2B5EF4-FFF2-40B4-BE49-F238E27FC236}">
                <a16:creationId xmlns:a16="http://schemas.microsoft.com/office/drawing/2014/main" id="{C9B11E89-98BB-4BDF-A2BF-FD93837ED16D}"/>
              </a:ext>
            </a:extLst>
          </p:cNvPr>
          <p:cNvSpPr>
            <a:spLocks noChangeArrowheads="1"/>
          </p:cNvSpPr>
          <p:nvPr/>
        </p:nvSpPr>
        <p:spPr bwMode="auto">
          <a:xfrm>
            <a:off x="2501981"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6" name="Rectangle 70">
            <a:extLst>
              <a:ext uri="{FF2B5EF4-FFF2-40B4-BE49-F238E27FC236}">
                <a16:creationId xmlns:a16="http://schemas.microsoft.com/office/drawing/2014/main" id="{42385025-08D2-4415-91E4-4F28B03C29CC}"/>
              </a:ext>
            </a:extLst>
          </p:cNvPr>
          <p:cNvSpPr>
            <a:spLocks noChangeArrowheads="1"/>
          </p:cNvSpPr>
          <p:nvPr/>
        </p:nvSpPr>
        <p:spPr bwMode="auto">
          <a:xfrm>
            <a:off x="2051972" y="351900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8" name="Rectangle 69">
            <a:extLst>
              <a:ext uri="{FF2B5EF4-FFF2-40B4-BE49-F238E27FC236}">
                <a16:creationId xmlns:a16="http://schemas.microsoft.com/office/drawing/2014/main" id="{C96B5767-B0CF-4B0F-9046-A2F60657E85C}"/>
              </a:ext>
            </a:extLst>
          </p:cNvPr>
          <p:cNvSpPr>
            <a:spLocks noChangeArrowheads="1"/>
          </p:cNvSpPr>
          <p:nvPr/>
        </p:nvSpPr>
        <p:spPr bwMode="auto">
          <a:xfrm>
            <a:off x="1151962"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a:extLst>
              <a:ext uri="{FF2B5EF4-FFF2-40B4-BE49-F238E27FC236}">
                <a16:creationId xmlns:a16="http://schemas.microsoft.com/office/drawing/2014/main" id="{6810382F-3A41-4D96-A434-17632175A3CA}"/>
              </a:ext>
            </a:extLst>
          </p:cNvPr>
          <p:cNvSpPr>
            <a:spLocks noChangeArrowheads="1"/>
          </p:cNvSpPr>
          <p:nvPr/>
        </p:nvSpPr>
        <p:spPr bwMode="auto">
          <a:xfrm>
            <a:off x="1601967"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0">
            <a:extLst>
              <a:ext uri="{FF2B5EF4-FFF2-40B4-BE49-F238E27FC236}">
                <a16:creationId xmlns:a16="http://schemas.microsoft.com/office/drawing/2014/main" id="{1B3060EC-8D87-4619-8CE5-8225FCE5663F}"/>
              </a:ext>
            </a:extLst>
          </p:cNvPr>
          <p:cNvSpPr>
            <a:spLocks noChangeArrowheads="1"/>
          </p:cNvSpPr>
          <p:nvPr/>
        </p:nvSpPr>
        <p:spPr bwMode="auto">
          <a:xfrm>
            <a:off x="2051972" y="396900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1" name="Rectangle 73">
            <a:extLst>
              <a:ext uri="{FF2B5EF4-FFF2-40B4-BE49-F238E27FC236}">
                <a16:creationId xmlns:a16="http://schemas.microsoft.com/office/drawing/2014/main" id="{600920BC-210E-4B90-A727-F92B0B0C5B63}"/>
              </a:ext>
            </a:extLst>
          </p:cNvPr>
          <p:cNvSpPr>
            <a:spLocks noChangeArrowheads="1"/>
          </p:cNvSpPr>
          <p:nvPr/>
        </p:nvSpPr>
        <p:spPr bwMode="auto">
          <a:xfrm>
            <a:off x="2951982" y="351900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a:extLst>
              <a:ext uri="{FF2B5EF4-FFF2-40B4-BE49-F238E27FC236}">
                <a16:creationId xmlns:a16="http://schemas.microsoft.com/office/drawing/2014/main" id="{32496758-7E8F-4CB5-8132-DCF077F15340}"/>
              </a:ext>
            </a:extLst>
          </p:cNvPr>
          <p:cNvSpPr>
            <a:spLocks noChangeArrowheads="1"/>
          </p:cNvSpPr>
          <p:nvPr/>
        </p:nvSpPr>
        <p:spPr bwMode="auto">
          <a:xfrm>
            <a:off x="2501977" y="396900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3" name="Rectangle 73">
            <a:extLst>
              <a:ext uri="{FF2B5EF4-FFF2-40B4-BE49-F238E27FC236}">
                <a16:creationId xmlns:a16="http://schemas.microsoft.com/office/drawing/2014/main" id="{BAB4737B-4672-4075-B453-3118D829A1DD}"/>
              </a:ext>
            </a:extLst>
          </p:cNvPr>
          <p:cNvSpPr>
            <a:spLocks noChangeArrowheads="1"/>
          </p:cNvSpPr>
          <p:nvPr/>
        </p:nvSpPr>
        <p:spPr bwMode="auto">
          <a:xfrm>
            <a:off x="2951978" y="396900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a:extLst>
              <a:ext uri="{FF2B5EF4-FFF2-40B4-BE49-F238E27FC236}">
                <a16:creationId xmlns:a16="http://schemas.microsoft.com/office/drawing/2014/main" id="{A2E41A7F-A40B-40A6-8683-D984ABAFF051}"/>
              </a:ext>
            </a:extLst>
          </p:cNvPr>
          <p:cNvSpPr>
            <a:spLocks noChangeArrowheads="1"/>
          </p:cNvSpPr>
          <p:nvPr/>
        </p:nvSpPr>
        <p:spPr bwMode="auto">
          <a:xfrm>
            <a:off x="1151962"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a:extLst>
              <a:ext uri="{FF2B5EF4-FFF2-40B4-BE49-F238E27FC236}">
                <a16:creationId xmlns:a16="http://schemas.microsoft.com/office/drawing/2014/main" id="{ECF16369-F91E-400E-B7FB-49B3910A8CE6}"/>
              </a:ext>
            </a:extLst>
          </p:cNvPr>
          <p:cNvSpPr>
            <a:spLocks noChangeArrowheads="1"/>
          </p:cNvSpPr>
          <p:nvPr/>
        </p:nvSpPr>
        <p:spPr bwMode="auto">
          <a:xfrm>
            <a:off x="1601967"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a:extLst>
              <a:ext uri="{FF2B5EF4-FFF2-40B4-BE49-F238E27FC236}">
                <a16:creationId xmlns:a16="http://schemas.microsoft.com/office/drawing/2014/main" id="{3C6EF5B6-BE72-4090-BCB4-15EDF6954814}"/>
              </a:ext>
            </a:extLst>
          </p:cNvPr>
          <p:cNvSpPr>
            <a:spLocks noChangeArrowheads="1"/>
          </p:cNvSpPr>
          <p:nvPr/>
        </p:nvSpPr>
        <p:spPr bwMode="auto">
          <a:xfrm>
            <a:off x="2501981" y="441901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7" name="Rectangle 70">
            <a:extLst>
              <a:ext uri="{FF2B5EF4-FFF2-40B4-BE49-F238E27FC236}">
                <a16:creationId xmlns:a16="http://schemas.microsoft.com/office/drawing/2014/main" id="{C2A75086-CA51-4126-A811-41C5FC7E71B0}"/>
              </a:ext>
            </a:extLst>
          </p:cNvPr>
          <p:cNvSpPr>
            <a:spLocks noChangeArrowheads="1"/>
          </p:cNvSpPr>
          <p:nvPr/>
        </p:nvSpPr>
        <p:spPr bwMode="auto">
          <a:xfrm>
            <a:off x="2051972" y="441901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69">
            <a:extLst>
              <a:ext uri="{FF2B5EF4-FFF2-40B4-BE49-F238E27FC236}">
                <a16:creationId xmlns:a16="http://schemas.microsoft.com/office/drawing/2014/main" id="{B6D6D717-5882-40C0-BC5B-064D497D6441}"/>
              </a:ext>
            </a:extLst>
          </p:cNvPr>
          <p:cNvSpPr>
            <a:spLocks noChangeArrowheads="1"/>
          </p:cNvSpPr>
          <p:nvPr/>
        </p:nvSpPr>
        <p:spPr bwMode="auto">
          <a:xfrm>
            <a:off x="1151962"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9" name="Rectangle 70">
            <a:extLst>
              <a:ext uri="{FF2B5EF4-FFF2-40B4-BE49-F238E27FC236}">
                <a16:creationId xmlns:a16="http://schemas.microsoft.com/office/drawing/2014/main" id="{D1D03147-19A5-4AE6-B533-942FAB539B83}"/>
              </a:ext>
            </a:extLst>
          </p:cNvPr>
          <p:cNvSpPr>
            <a:spLocks noChangeArrowheads="1"/>
          </p:cNvSpPr>
          <p:nvPr/>
        </p:nvSpPr>
        <p:spPr bwMode="auto">
          <a:xfrm>
            <a:off x="1601967"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0">
            <a:extLst>
              <a:ext uri="{FF2B5EF4-FFF2-40B4-BE49-F238E27FC236}">
                <a16:creationId xmlns:a16="http://schemas.microsoft.com/office/drawing/2014/main" id="{B37143B4-E277-4D5A-865C-0D4D6972DBEA}"/>
              </a:ext>
            </a:extLst>
          </p:cNvPr>
          <p:cNvSpPr>
            <a:spLocks noChangeArrowheads="1"/>
          </p:cNvSpPr>
          <p:nvPr/>
        </p:nvSpPr>
        <p:spPr bwMode="auto">
          <a:xfrm>
            <a:off x="2051972" y="486901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3">
            <a:extLst>
              <a:ext uri="{FF2B5EF4-FFF2-40B4-BE49-F238E27FC236}">
                <a16:creationId xmlns:a16="http://schemas.microsoft.com/office/drawing/2014/main" id="{06EAD116-6D63-412D-A4A9-9A630BDD986F}"/>
              </a:ext>
            </a:extLst>
          </p:cNvPr>
          <p:cNvSpPr>
            <a:spLocks noChangeArrowheads="1"/>
          </p:cNvSpPr>
          <p:nvPr/>
        </p:nvSpPr>
        <p:spPr bwMode="auto">
          <a:xfrm>
            <a:off x="2951982" y="441901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71">
            <a:extLst>
              <a:ext uri="{FF2B5EF4-FFF2-40B4-BE49-F238E27FC236}">
                <a16:creationId xmlns:a16="http://schemas.microsoft.com/office/drawing/2014/main" id="{04A0493F-2338-4EE9-8E65-213D97E6126C}"/>
              </a:ext>
            </a:extLst>
          </p:cNvPr>
          <p:cNvSpPr>
            <a:spLocks noChangeArrowheads="1"/>
          </p:cNvSpPr>
          <p:nvPr/>
        </p:nvSpPr>
        <p:spPr bwMode="auto">
          <a:xfrm>
            <a:off x="2501977" y="486901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3" name="Rectangle 73">
            <a:extLst>
              <a:ext uri="{FF2B5EF4-FFF2-40B4-BE49-F238E27FC236}">
                <a16:creationId xmlns:a16="http://schemas.microsoft.com/office/drawing/2014/main" id="{D36E9D65-1058-4719-85BB-8EBF3360F1AF}"/>
              </a:ext>
            </a:extLst>
          </p:cNvPr>
          <p:cNvSpPr>
            <a:spLocks noChangeArrowheads="1"/>
          </p:cNvSpPr>
          <p:nvPr/>
        </p:nvSpPr>
        <p:spPr bwMode="auto">
          <a:xfrm>
            <a:off x="2951978" y="486901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a:extLst>
              <a:ext uri="{FF2B5EF4-FFF2-40B4-BE49-F238E27FC236}">
                <a16:creationId xmlns:a16="http://schemas.microsoft.com/office/drawing/2014/main" id="{342D7425-9951-4B9A-A42E-4B241EEA0E35}"/>
              </a:ext>
            </a:extLst>
          </p:cNvPr>
          <p:cNvSpPr>
            <a:spLocks noChangeArrowheads="1"/>
          </p:cNvSpPr>
          <p:nvPr/>
        </p:nvSpPr>
        <p:spPr bwMode="auto">
          <a:xfrm>
            <a:off x="1601967"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a:extLst>
              <a:ext uri="{FF2B5EF4-FFF2-40B4-BE49-F238E27FC236}">
                <a16:creationId xmlns:a16="http://schemas.microsoft.com/office/drawing/2014/main" id="{CCD1117C-FD3F-4E42-A062-1C652DC9E213}"/>
              </a:ext>
            </a:extLst>
          </p:cNvPr>
          <p:cNvSpPr>
            <a:spLocks noChangeArrowheads="1"/>
          </p:cNvSpPr>
          <p:nvPr/>
        </p:nvSpPr>
        <p:spPr bwMode="auto">
          <a:xfrm>
            <a:off x="2051972"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a:extLst>
              <a:ext uri="{FF2B5EF4-FFF2-40B4-BE49-F238E27FC236}">
                <a16:creationId xmlns:a16="http://schemas.microsoft.com/office/drawing/2014/main" id="{2C04382D-A6A8-445D-A673-60AD497A6D7B}"/>
              </a:ext>
            </a:extLst>
          </p:cNvPr>
          <p:cNvSpPr>
            <a:spLocks noChangeArrowheads="1"/>
          </p:cNvSpPr>
          <p:nvPr/>
        </p:nvSpPr>
        <p:spPr bwMode="auto">
          <a:xfrm>
            <a:off x="2951986"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7" name="Rectangle 70">
            <a:extLst>
              <a:ext uri="{FF2B5EF4-FFF2-40B4-BE49-F238E27FC236}">
                <a16:creationId xmlns:a16="http://schemas.microsoft.com/office/drawing/2014/main" id="{F766F963-9607-4C79-A541-7F8C8EAC8889}"/>
              </a:ext>
            </a:extLst>
          </p:cNvPr>
          <p:cNvSpPr>
            <a:spLocks noChangeArrowheads="1"/>
          </p:cNvSpPr>
          <p:nvPr/>
        </p:nvSpPr>
        <p:spPr bwMode="auto">
          <a:xfrm>
            <a:off x="2501977"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69">
            <a:extLst>
              <a:ext uri="{FF2B5EF4-FFF2-40B4-BE49-F238E27FC236}">
                <a16:creationId xmlns:a16="http://schemas.microsoft.com/office/drawing/2014/main" id="{A3640DA6-BA30-4162-8C73-3FB32DCD57C1}"/>
              </a:ext>
            </a:extLst>
          </p:cNvPr>
          <p:cNvSpPr>
            <a:spLocks noChangeArrowheads="1"/>
          </p:cNvSpPr>
          <p:nvPr/>
        </p:nvSpPr>
        <p:spPr bwMode="auto">
          <a:xfrm>
            <a:off x="1601967"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9" name="Rectangle 70">
            <a:extLst>
              <a:ext uri="{FF2B5EF4-FFF2-40B4-BE49-F238E27FC236}">
                <a16:creationId xmlns:a16="http://schemas.microsoft.com/office/drawing/2014/main" id="{399B6827-B529-4E9E-BFB4-286565EFC20C}"/>
              </a:ext>
            </a:extLst>
          </p:cNvPr>
          <p:cNvSpPr>
            <a:spLocks noChangeArrowheads="1"/>
          </p:cNvSpPr>
          <p:nvPr/>
        </p:nvSpPr>
        <p:spPr bwMode="auto">
          <a:xfrm>
            <a:off x="205197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0" name="Rectangle 70">
            <a:extLst>
              <a:ext uri="{FF2B5EF4-FFF2-40B4-BE49-F238E27FC236}">
                <a16:creationId xmlns:a16="http://schemas.microsoft.com/office/drawing/2014/main" id="{2FC40970-40EF-499E-82CB-A0143E5A698E}"/>
              </a:ext>
            </a:extLst>
          </p:cNvPr>
          <p:cNvSpPr>
            <a:spLocks noChangeArrowheads="1"/>
          </p:cNvSpPr>
          <p:nvPr/>
        </p:nvSpPr>
        <p:spPr bwMode="auto">
          <a:xfrm>
            <a:off x="250197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1" name="Rectangle 73">
            <a:extLst>
              <a:ext uri="{FF2B5EF4-FFF2-40B4-BE49-F238E27FC236}">
                <a16:creationId xmlns:a16="http://schemas.microsoft.com/office/drawing/2014/main" id="{42FBF6F8-CB63-4A71-86CF-233182E24AA1}"/>
              </a:ext>
            </a:extLst>
          </p:cNvPr>
          <p:cNvSpPr>
            <a:spLocks noChangeArrowheads="1"/>
          </p:cNvSpPr>
          <p:nvPr/>
        </p:nvSpPr>
        <p:spPr bwMode="auto">
          <a:xfrm>
            <a:off x="340198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2" name="Rectangle 71">
            <a:extLst>
              <a:ext uri="{FF2B5EF4-FFF2-40B4-BE49-F238E27FC236}">
                <a16:creationId xmlns:a16="http://schemas.microsoft.com/office/drawing/2014/main" id="{929FD4E3-B6A6-4F6C-B170-1795B167C631}"/>
              </a:ext>
            </a:extLst>
          </p:cNvPr>
          <p:cNvSpPr>
            <a:spLocks noChangeArrowheads="1"/>
          </p:cNvSpPr>
          <p:nvPr/>
        </p:nvSpPr>
        <p:spPr bwMode="auto">
          <a:xfrm>
            <a:off x="2951982" y="576902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3" name="Rectangle 73">
            <a:extLst>
              <a:ext uri="{FF2B5EF4-FFF2-40B4-BE49-F238E27FC236}">
                <a16:creationId xmlns:a16="http://schemas.microsoft.com/office/drawing/2014/main" id="{5BB8CF4C-C259-4470-BB5C-9AAEE0602F93}"/>
              </a:ext>
            </a:extLst>
          </p:cNvPr>
          <p:cNvSpPr>
            <a:spLocks noChangeArrowheads="1"/>
          </p:cNvSpPr>
          <p:nvPr/>
        </p:nvSpPr>
        <p:spPr bwMode="auto">
          <a:xfrm>
            <a:off x="3401983"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69">
            <a:extLst>
              <a:ext uri="{FF2B5EF4-FFF2-40B4-BE49-F238E27FC236}">
                <a16:creationId xmlns:a16="http://schemas.microsoft.com/office/drawing/2014/main" id="{B78A0EDB-E237-4F37-8C07-1E571D132F72}"/>
              </a:ext>
            </a:extLst>
          </p:cNvPr>
          <p:cNvSpPr>
            <a:spLocks noChangeArrowheads="1"/>
          </p:cNvSpPr>
          <p:nvPr/>
        </p:nvSpPr>
        <p:spPr bwMode="auto">
          <a:xfrm>
            <a:off x="1601967"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5" name="Rectangle 70">
            <a:extLst>
              <a:ext uri="{FF2B5EF4-FFF2-40B4-BE49-F238E27FC236}">
                <a16:creationId xmlns:a16="http://schemas.microsoft.com/office/drawing/2014/main" id="{3D5D0329-1218-480B-A4D0-AAE7A688BE5C}"/>
              </a:ext>
            </a:extLst>
          </p:cNvPr>
          <p:cNvSpPr>
            <a:spLocks noChangeArrowheads="1"/>
          </p:cNvSpPr>
          <p:nvPr/>
        </p:nvSpPr>
        <p:spPr bwMode="auto">
          <a:xfrm>
            <a:off x="205197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6" name="Rectangle 71">
            <a:extLst>
              <a:ext uri="{FF2B5EF4-FFF2-40B4-BE49-F238E27FC236}">
                <a16:creationId xmlns:a16="http://schemas.microsoft.com/office/drawing/2014/main" id="{DF6B1EDA-5853-45E9-9C2B-7EF138F1FBDB}"/>
              </a:ext>
            </a:extLst>
          </p:cNvPr>
          <p:cNvSpPr>
            <a:spLocks noChangeArrowheads="1"/>
          </p:cNvSpPr>
          <p:nvPr/>
        </p:nvSpPr>
        <p:spPr bwMode="auto">
          <a:xfrm>
            <a:off x="2951986" y="621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7" name="Rectangle 70">
            <a:extLst>
              <a:ext uri="{FF2B5EF4-FFF2-40B4-BE49-F238E27FC236}">
                <a16:creationId xmlns:a16="http://schemas.microsoft.com/office/drawing/2014/main" id="{E55D6B12-BB48-4974-808C-D0B6533DB521}"/>
              </a:ext>
            </a:extLst>
          </p:cNvPr>
          <p:cNvSpPr>
            <a:spLocks noChangeArrowheads="1"/>
          </p:cNvSpPr>
          <p:nvPr/>
        </p:nvSpPr>
        <p:spPr bwMode="auto">
          <a:xfrm>
            <a:off x="2501977" y="621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Rectangle 73">
            <a:extLst>
              <a:ext uri="{FF2B5EF4-FFF2-40B4-BE49-F238E27FC236}">
                <a16:creationId xmlns:a16="http://schemas.microsoft.com/office/drawing/2014/main" id="{8C78816D-5362-4BB2-BBE9-3C0AC31834A3}"/>
              </a:ext>
            </a:extLst>
          </p:cNvPr>
          <p:cNvSpPr>
            <a:spLocks noChangeArrowheads="1"/>
          </p:cNvSpPr>
          <p:nvPr/>
        </p:nvSpPr>
        <p:spPr bwMode="auto">
          <a:xfrm>
            <a:off x="3401987" y="621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Tree>
    <p:extLst>
      <p:ext uri="{BB962C8B-B14F-4D97-AF65-F5344CB8AC3E}">
        <p14:creationId xmlns:p14="http://schemas.microsoft.com/office/powerpoint/2010/main" val="39023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L2: 10</a:t>
            </a:r>
            <a:r>
              <a:rPr kumimoji="1" lang="ja-JP" altLang="en-US" dirty="0"/>
              <a:t>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521955" y="3969005"/>
            <a:ext cx="8370093" cy="2339719"/>
          </a:xfrm>
        </p:spPr>
        <p:txBody>
          <a:bodyPr/>
          <a:lstStyle/>
          <a:p>
            <a:r>
              <a:rPr kumimoji="1" lang="en-US" altLang="ja-JP" dirty="0"/>
              <a:t>L2 </a:t>
            </a:r>
            <a:r>
              <a:rPr kumimoji="1" lang="ja-JP" altLang="en-US" dirty="0"/>
              <a:t>ぐらいになると，</a:t>
            </a:r>
            <a:r>
              <a:rPr kumimoji="1" lang="en-US" altLang="ja-JP" dirty="0"/>
              <a:t>60 </a:t>
            </a:r>
            <a:r>
              <a:rPr kumimoji="1" lang="ja-JP" altLang="en-US" dirty="0"/>
              <a:t>命令ぐらい並列に実行できないといけない</a:t>
            </a:r>
            <a:endParaRPr kumimoji="1" lang="en-US" altLang="ja-JP" dirty="0"/>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 </a:t>
            </a:r>
            <a:r>
              <a:rPr lang="en-US" altLang="ja-JP" sz="1600" dirty="0">
                <a:solidFill>
                  <a:schemeClr val="tx1">
                    <a:lumMod val="75000"/>
                    <a:lumOff val="25000"/>
                  </a:schemeClr>
                </a:solidFill>
                <a:latin typeface="+mn-ea"/>
              </a:rPr>
              <a:t>× </a:t>
            </a:r>
            <a:r>
              <a:rPr lang="ja-JP" altLang="en-US" sz="1600" dirty="0">
                <a:solidFill>
                  <a:schemeClr val="tx1">
                    <a:lumMod val="75000"/>
                    <a:lumOff val="25000"/>
                  </a:schemeClr>
                </a:solidFill>
                <a:latin typeface="+mn-ea"/>
              </a:rPr>
              <a:t>フェッチ幅 </a:t>
            </a:r>
            <a:r>
              <a:rPr lang="en-US" altLang="ja-JP" sz="1600" dirty="0">
                <a:solidFill>
                  <a:schemeClr val="tx1">
                    <a:lumMod val="75000"/>
                    <a:lumOff val="25000"/>
                  </a:schemeClr>
                </a:solidFill>
                <a:latin typeface="+mn-ea"/>
              </a:rPr>
              <a:t>6 </a:t>
            </a:r>
            <a:r>
              <a:rPr lang="ja-JP" altLang="en-US" sz="1600" dirty="0">
                <a:solidFill>
                  <a:schemeClr val="tx1">
                    <a:lumMod val="75000"/>
                    <a:lumOff val="25000"/>
                  </a:schemeClr>
                </a:solidFill>
                <a:latin typeface="+mn-ea"/>
              </a:rPr>
              <a:t>命令 </a:t>
            </a:r>
            <a:r>
              <a:rPr lang="en-US" altLang="ja-JP" sz="1600" dirty="0">
                <a:solidFill>
                  <a:schemeClr val="tx1">
                    <a:lumMod val="75000"/>
                    <a:lumOff val="25000"/>
                  </a:schemeClr>
                </a:solidFill>
                <a:latin typeface="+mn-ea"/>
              </a:rPr>
              <a:t>= 60</a:t>
            </a:r>
            <a:r>
              <a:rPr lang="ja-JP" altLang="en-US" sz="1600" dirty="0">
                <a:solidFill>
                  <a:schemeClr val="tx1">
                    <a:lumMod val="75000"/>
                    <a:lumOff val="25000"/>
                  </a:schemeClr>
                </a:solidFill>
                <a:latin typeface="+mn-ea"/>
              </a:rPr>
              <a:t>命令</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76129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 </a:t>
            </a:r>
            <a:r>
              <a:rPr lang="ja-JP" altLang="en-US" dirty="0"/>
              <a:t>との関係</a:t>
            </a:r>
            <a:endParaRPr kumimoji="1" lang="ja-JP" altLang="en-US" dirty="0"/>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kumimoji="1" lang="ja-JP" altLang="en-US" dirty="0"/>
              <a:t>動作</a:t>
            </a:r>
            <a:endParaRPr kumimoji="1" lang="en-US" altLang="ja-JP" dirty="0"/>
          </a:p>
          <a:p>
            <a:pPr lvl="1"/>
            <a:r>
              <a:rPr kumimoji="1" lang="ja-JP" altLang="en-US" dirty="0"/>
              <a:t>フロントエンドからは毎サイクル </a:t>
            </a:r>
            <a:r>
              <a:rPr lang="en-US" altLang="ja-JP" dirty="0"/>
              <a:t>6 </a:t>
            </a:r>
            <a:r>
              <a:rPr lang="ja-JP" altLang="en-US" dirty="0"/>
              <a:t>命令ぐらいが発行キューに挿入</a:t>
            </a:r>
            <a:endParaRPr lang="en-US" altLang="ja-JP" dirty="0"/>
          </a:p>
          <a:p>
            <a:pPr lvl="1"/>
            <a:r>
              <a:rPr kumimoji="1" lang="en-US" altLang="ja-JP" dirty="0"/>
              <a:t>L2 </a:t>
            </a:r>
            <a:r>
              <a:rPr kumimoji="1" lang="ja-JP" altLang="en-US" dirty="0"/>
              <a:t>アクセスの </a:t>
            </a:r>
            <a:r>
              <a:rPr kumimoji="1" lang="en-US" altLang="ja-JP" dirty="0"/>
              <a:t>10 </a:t>
            </a:r>
            <a:r>
              <a:rPr kumimoji="1" lang="ja-JP" altLang="en-US" dirty="0"/>
              <a:t>サイクル間に</a:t>
            </a:r>
            <a:r>
              <a:rPr lang="ja-JP" altLang="en-US" dirty="0"/>
              <a:t> </a:t>
            </a:r>
            <a:r>
              <a:rPr lang="en-US" altLang="ja-JP" dirty="0"/>
              <a:t>60 </a:t>
            </a:r>
            <a:r>
              <a:rPr lang="ja-JP" altLang="en-US" dirty="0"/>
              <a:t>命令が挿入される</a:t>
            </a:r>
            <a:endParaRPr lang="en-US" altLang="ja-JP" dirty="0"/>
          </a:p>
          <a:p>
            <a:r>
              <a:rPr kumimoji="1" lang="ja-JP" altLang="en-US" dirty="0"/>
              <a:t>実際には発行キューからは「</a:t>
            </a:r>
            <a:r>
              <a:rPr kumimoji="1" lang="en-US" altLang="ja-JP" dirty="0"/>
              <a:t>L2 </a:t>
            </a:r>
            <a:r>
              <a:rPr kumimoji="1" lang="ja-JP" altLang="en-US" dirty="0"/>
              <a:t>アクセスする命令に無依存で発行できた命令は」消えていく</a:t>
            </a:r>
            <a:endParaRPr kumimoji="1" lang="en-US" altLang="ja-JP" dirty="0"/>
          </a:p>
          <a:p>
            <a:pPr lvl="1"/>
            <a:r>
              <a:rPr lang="ja-JP" altLang="en-US" dirty="0"/>
              <a:t>しかし依存があるものはどんどん溜まっていく</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8" name="正方形/長方形 27">
            <a:extLst>
              <a:ext uri="{FF2B5EF4-FFF2-40B4-BE49-F238E27FC236}">
                <a16:creationId xmlns:a16="http://schemas.microsoft.com/office/drawing/2014/main" id="{60BC1643-AE24-41F5-A1A4-BA3878BF21BB}"/>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a:extLst>
              <a:ext uri="{FF2B5EF4-FFF2-40B4-BE49-F238E27FC236}">
                <a16:creationId xmlns:a16="http://schemas.microsoft.com/office/drawing/2014/main" id="{2C73CC9D-CBAC-4675-92F7-64FC9B5DCC0C}"/>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3251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a:t>
            </a:r>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lang="ja-JP" altLang="en-US" dirty="0"/>
              <a:t>リオーダバッファ（</a:t>
            </a:r>
            <a:r>
              <a:rPr lang="en-US" altLang="ja-JP" dirty="0"/>
              <a:t>ROB</a:t>
            </a:r>
            <a:r>
              <a:rPr lang="ja-JP" altLang="en-US" dirty="0"/>
              <a:t>）はプログラム順にしか出ていけない</a:t>
            </a:r>
            <a:endParaRPr lang="en-US" altLang="ja-JP" dirty="0"/>
          </a:p>
          <a:p>
            <a:pPr lvl="1"/>
            <a:r>
              <a:rPr lang="ja-JP" altLang="en-US" dirty="0"/>
              <a:t>最低でもフロントエンドの幅 </a:t>
            </a:r>
            <a:r>
              <a:rPr lang="en-US" altLang="ja-JP" dirty="0"/>
              <a:t>× L2 </a:t>
            </a:r>
            <a:r>
              <a:rPr lang="ja-JP" altLang="en-US" dirty="0"/>
              <a:t>レイテンシ ぐらいはないと</a:t>
            </a:r>
            <a:br>
              <a:rPr lang="en-US" altLang="ja-JP" dirty="0"/>
            </a:br>
            <a:r>
              <a:rPr lang="en-US" altLang="ja-JP" dirty="0"/>
              <a:t>ROB </a:t>
            </a:r>
            <a:r>
              <a:rPr lang="ja-JP" altLang="en-US" dirty="0"/>
              <a:t>にエントリが確保できずフロントエンドが止まってしまう</a:t>
            </a:r>
            <a:endParaRPr lang="en-US" altLang="ja-JP" dirty="0"/>
          </a:p>
          <a:p>
            <a:pPr lvl="1"/>
            <a:r>
              <a:rPr lang="ja-JP" altLang="en-US" dirty="0"/>
              <a:t>（</a:t>
            </a:r>
            <a:r>
              <a:rPr lang="en-US" altLang="ja-JP" dirty="0"/>
              <a:t>ROB </a:t>
            </a:r>
            <a:r>
              <a:rPr lang="ja-JP" altLang="en-US" dirty="0"/>
              <a:t>のエントリはフロントエンドで確保する）</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6AAD9C0-DCED-40E0-B60B-906753E425FA}"/>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DC0572B9-9D10-4B7E-971F-B618BBB3CEBB}"/>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7344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ROB </a:t>
            </a:r>
            <a:r>
              <a:rPr kumimoji="1" lang="ja-JP" altLang="en-US" dirty="0"/>
              <a:t>の状況</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一番上の命令がコミットするまで，</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この部分は</a:t>
            </a:r>
            <a:r>
              <a:rPr lang="en-US" altLang="ja-JP" sz="1600" dirty="0">
                <a:solidFill>
                  <a:schemeClr val="tx1">
                    <a:lumMod val="75000"/>
                    <a:lumOff val="25000"/>
                  </a:schemeClr>
                </a:solidFill>
                <a:latin typeface="+mn-ea"/>
              </a:rPr>
              <a:t> ROB </a:t>
            </a:r>
            <a:r>
              <a:rPr lang="ja-JP" altLang="en-US" sz="1600" dirty="0">
                <a:solidFill>
                  <a:schemeClr val="tx1">
                    <a:lumMod val="75000"/>
                    <a:lumOff val="25000"/>
                  </a:schemeClr>
                </a:solidFill>
                <a:latin typeface="+mn-ea"/>
              </a:rPr>
              <a:t>にたまり続ける</a:t>
            </a:r>
            <a:endParaRPr kumimoji="1" lang="ja-JP" altLang="en-US" sz="1600"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611956" y="4509012"/>
            <a:ext cx="8280092" cy="1799713"/>
          </a:xfrm>
        </p:spPr>
        <p:txBody>
          <a:bodyPr/>
          <a:lstStyle/>
          <a:p>
            <a:r>
              <a:rPr lang="ja-JP" altLang="en-US" dirty="0"/>
              <a:t>メモリ・アクセスのレイテンシ </a:t>
            </a:r>
            <a:r>
              <a:rPr lang="en-US" altLang="ja-JP" dirty="0"/>
              <a:t>× </a:t>
            </a:r>
            <a:r>
              <a:rPr lang="ja-JP" altLang="en-US" dirty="0"/>
              <a:t>フェッチ幅 分は </a:t>
            </a:r>
            <a:r>
              <a:rPr lang="en-US" altLang="ja-JP" dirty="0"/>
              <a:t>ROB </a:t>
            </a:r>
            <a:r>
              <a:rPr lang="ja-JP" altLang="en-US" dirty="0"/>
              <a:t>のエントリが必要</a:t>
            </a:r>
            <a:endParaRPr lang="en-US" altLang="ja-JP" dirty="0"/>
          </a:p>
        </p:txBody>
      </p:sp>
    </p:spTree>
    <p:extLst>
      <p:ext uri="{BB962C8B-B14F-4D97-AF65-F5344CB8AC3E}">
        <p14:creationId xmlns:p14="http://schemas.microsoft.com/office/powerpoint/2010/main" val="3881976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メイン・メモリ・アクセス：</a:t>
            </a:r>
            <a:r>
              <a:rPr kumimoji="1" lang="en-US" altLang="ja-JP" dirty="0"/>
              <a:t>300 </a:t>
            </a:r>
            <a:r>
              <a:rPr kumimoji="1" lang="ja-JP" altLang="en-US" dirty="0"/>
              <a:t>サイクル</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572000"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4842003"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a:t>
            </a:r>
          </a:p>
        </p:txBody>
      </p:sp>
      <p:sp>
        <p:nvSpPr>
          <p:cNvPr id="10" name="平行四辺形 9">
            <a:extLst>
              <a:ext uri="{FF2B5EF4-FFF2-40B4-BE49-F238E27FC236}">
                <a16:creationId xmlns:a16="http://schemas.microsoft.com/office/drawing/2014/main" id="{FBC71D89-7072-46FD-ADA5-D153483FF1C7}"/>
              </a:ext>
            </a:extLst>
          </p:cNvPr>
          <p:cNvSpPr/>
          <p:nvPr/>
        </p:nvSpPr>
        <p:spPr bwMode="auto">
          <a:xfrm flipH="1">
            <a:off x="4121995" y="3609002"/>
            <a:ext cx="450006" cy="270003"/>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2" name="直線矢印コネクタ 11">
            <a:extLst>
              <a:ext uri="{FF2B5EF4-FFF2-40B4-BE49-F238E27FC236}">
                <a16:creationId xmlns:a16="http://schemas.microsoft.com/office/drawing/2014/main" id="{2EB10A06-4AD5-493F-A291-106F62D987F7}"/>
              </a:ext>
            </a:extLst>
          </p:cNvPr>
          <p:cNvCxnSpPr>
            <a:cxnSpLocks/>
          </p:cNvCxnSpPr>
          <p:nvPr/>
        </p:nvCxnSpPr>
        <p:spPr bwMode="auto">
          <a:xfrm>
            <a:off x="4481999" y="3789004"/>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3" name="正方形/長方形 12">
            <a:extLst>
              <a:ext uri="{FF2B5EF4-FFF2-40B4-BE49-F238E27FC236}">
                <a16:creationId xmlns:a16="http://schemas.microsoft.com/office/drawing/2014/main" id="{044A7464-14F4-49AC-8104-B251E597E47B}"/>
              </a:ext>
            </a:extLst>
          </p:cNvPr>
          <p:cNvSpPr/>
          <p:nvPr/>
        </p:nvSpPr>
        <p:spPr bwMode="auto">
          <a:xfrm>
            <a:off x="5652012" y="342900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sp>
        <p:nvSpPr>
          <p:cNvPr id="14" name="平行四辺形 13">
            <a:extLst>
              <a:ext uri="{FF2B5EF4-FFF2-40B4-BE49-F238E27FC236}">
                <a16:creationId xmlns:a16="http://schemas.microsoft.com/office/drawing/2014/main" id="{042265E3-119C-4290-9570-8A183A1CDC3F}"/>
              </a:ext>
            </a:extLst>
          </p:cNvPr>
          <p:cNvSpPr/>
          <p:nvPr/>
        </p:nvSpPr>
        <p:spPr bwMode="auto">
          <a:xfrm flipH="1">
            <a:off x="4211996" y="3879005"/>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平行四辺形 15">
            <a:extLst>
              <a:ext uri="{FF2B5EF4-FFF2-40B4-BE49-F238E27FC236}">
                <a16:creationId xmlns:a16="http://schemas.microsoft.com/office/drawing/2014/main" id="{1C8E5EF5-A60B-45B0-B480-243C52D898C8}"/>
              </a:ext>
            </a:extLst>
          </p:cNvPr>
          <p:cNvSpPr/>
          <p:nvPr/>
        </p:nvSpPr>
        <p:spPr bwMode="auto">
          <a:xfrm flipH="1">
            <a:off x="4481998" y="387900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341953" y="4689014"/>
            <a:ext cx="8280092" cy="1799713"/>
          </a:xfrm>
        </p:spPr>
        <p:txBody>
          <a:bodyPr/>
          <a:lstStyle/>
          <a:p>
            <a:r>
              <a:rPr lang="ja-JP" altLang="en-US" dirty="0"/>
              <a:t>基本的に </a:t>
            </a:r>
            <a:r>
              <a:rPr lang="en-US" altLang="ja-JP" dirty="0"/>
              <a:t>ROB </a:t>
            </a:r>
            <a:r>
              <a:rPr lang="ja-JP" altLang="en-US" dirty="0"/>
              <a:t>のサイズ一杯まで後続の命令が取り込まれる</a:t>
            </a:r>
            <a:endParaRPr lang="en-US" altLang="ja-JP" dirty="0"/>
          </a:p>
          <a:p>
            <a:pPr lvl="1"/>
            <a:r>
              <a:rPr lang="ja-JP" altLang="en-US" dirty="0"/>
              <a:t>フロントエンドはその状態で停止</a:t>
            </a:r>
            <a:endParaRPr lang="en-US" altLang="ja-JP" dirty="0"/>
          </a:p>
          <a:p>
            <a:pPr lvl="1"/>
            <a:r>
              <a:rPr lang="ja-JP" altLang="en-US" dirty="0"/>
              <a:t>バックエンドも無依存な命令を実行しつくした後停止</a:t>
            </a:r>
            <a:endParaRPr lang="en-US" altLang="ja-JP" dirty="0"/>
          </a:p>
          <a:p>
            <a:r>
              <a:rPr lang="ja-JP" altLang="en-US" dirty="0"/>
              <a:t>メイン・メモリ・アクセスのたびにひし形の構造が現れる</a:t>
            </a:r>
            <a:endParaRPr lang="en-US" altLang="ja-JP" dirty="0"/>
          </a:p>
          <a:p>
            <a:pPr lvl="1"/>
            <a:r>
              <a:rPr lang="ja-JP" altLang="en-US" dirty="0"/>
              <a:t>メモリ・アクセスがコミットされ </a:t>
            </a:r>
            <a:r>
              <a:rPr lang="en-US" altLang="ja-JP" dirty="0"/>
              <a:t>ROB </a:t>
            </a:r>
            <a:r>
              <a:rPr lang="ja-JP" altLang="en-US" dirty="0"/>
              <a:t>が解放されるとフェッチが再開</a:t>
            </a:r>
          </a:p>
        </p:txBody>
      </p:sp>
    </p:spTree>
    <p:extLst>
      <p:ext uri="{BB962C8B-B14F-4D97-AF65-F5344CB8AC3E}">
        <p14:creationId xmlns:p14="http://schemas.microsoft.com/office/powerpoint/2010/main" val="30268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061961" y="2618991"/>
            <a:ext cx="6230219" cy="3248478"/>
          </a:xfrm>
          <a:prstGeom prst="rect">
            <a:avLst/>
          </a:prstGeom>
        </p:spPr>
      </p:pic>
      <p:sp>
        <p:nvSpPr>
          <p:cNvPr id="2" name="タイトル 1"/>
          <p:cNvSpPr>
            <a:spLocks noGrp="1"/>
          </p:cNvSpPr>
          <p:nvPr>
            <p:ph type="title"/>
          </p:nvPr>
        </p:nvSpPr>
        <p:spPr/>
        <p:txBody>
          <a:bodyPr/>
          <a:lstStyle/>
          <a:p>
            <a:r>
              <a:rPr kumimoji="1" lang="ja-JP" altLang="en-US" dirty="0"/>
              <a:t>実際のプログラム実行の様子</a:t>
            </a:r>
            <a:br>
              <a:rPr kumimoji="1" lang="en-US" altLang="ja-JP" dirty="0"/>
            </a:br>
            <a:r>
              <a:rPr kumimoji="1" lang="en-US" altLang="ja-JP" dirty="0"/>
              <a:t>SPEC CPU 2006 </a:t>
            </a:r>
            <a:r>
              <a:rPr kumimoji="1" lang="ja-JP" altLang="en-US" dirty="0"/>
              <a:t>ベンチマークの </a:t>
            </a:r>
            <a:r>
              <a:rPr kumimoji="1" lang="en-US" altLang="ja-JP" dirty="0"/>
              <a:t>mcf </a:t>
            </a:r>
            <a:r>
              <a:rPr lang="ja-JP" altLang="en-US" dirty="0"/>
              <a:t>より</a:t>
            </a:r>
            <a:endParaRPr kumimoji="1" lang="ja-JP" altLang="en-US" dirty="0"/>
          </a:p>
        </p:txBody>
      </p:sp>
      <p:sp>
        <p:nvSpPr>
          <p:cNvPr id="3" name="テキスト プレースホルダー 2"/>
          <p:cNvSpPr>
            <a:spLocks noGrp="1"/>
          </p:cNvSpPr>
          <p:nvPr>
            <p:ph type="body" sz="quarter" idx="10"/>
          </p:nvPr>
        </p:nvSpPr>
        <p:spPr>
          <a:xfrm>
            <a:off x="521955" y="1628980"/>
            <a:ext cx="8280092" cy="450005"/>
          </a:xfrm>
        </p:spPr>
        <p:txBody>
          <a:bodyPr/>
          <a:lstStyle/>
          <a:p>
            <a:r>
              <a:rPr lang="ja-JP" altLang="en-US" dirty="0"/>
              <a:t>下記の場合，ミス同士が直列に依存していたため，</a:t>
            </a:r>
            <a:br>
              <a:rPr lang="en-US" altLang="ja-JP" dirty="0"/>
            </a:br>
            <a:r>
              <a:rPr lang="ja-JP" altLang="en-US" dirty="0"/>
              <a:t>ひし形が合成されたような形になっている</a:t>
            </a:r>
            <a:endParaRPr lang="en-US" altLang="ja-JP" dirty="0"/>
          </a:p>
        </p:txBody>
      </p:sp>
      <p:cxnSp>
        <p:nvCxnSpPr>
          <p:cNvPr id="6" name="直線矢印コネクタ 5"/>
          <p:cNvCxnSpPr/>
          <p:nvPr/>
        </p:nvCxnSpPr>
        <p:spPr bwMode="auto">
          <a:xfrm>
            <a:off x="1961971" y="3429000"/>
            <a:ext cx="1620018"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1961971" y="306899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cxnSp>
        <p:nvCxnSpPr>
          <p:cNvPr id="11" name="直線矢印コネクタ 10"/>
          <p:cNvCxnSpPr/>
          <p:nvPr/>
        </p:nvCxnSpPr>
        <p:spPr bwMode="auto">
          <a:xfrm>
            <a:off x="4121995" y="4329010"/>
            <a:ext cx="1800020"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13" name="正方形/長方形 12"/>
          <p:cNvSpPr/>
          <p:nvPr/>
        </p:nvSpPr>
        <p:spPr bwMode="auto">
          <a:xfrm>
            <a:off x="4211996" y="396900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sp>
        <p:nvSpPr>
          <p:cNvPr id="10" name="正方形/長方形 9"/>
          <p:cNvSpPr/>
          <p:nvPr/>
        </p:nvSpPr>
        <p:spPr bwMode="auto">
          <a:xfrm>
            <a:off x="4211996" y="333899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2" name="直線矢印コネクタ 11"/>
          <p:cNvCxnSpPr/>
          <p:nvPr/>
        </p:nvCxnSpPr>
        <p:spPr bwMode="auto">
          <a:xfrm flipH="1">
            <a:off x="3671990" y="351900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p:cNvSpPr/>
          <p:nvPr/>
        </p:nvSpPr>
        <p:spPr bwMode="auto">
          <a:xfrm>
            <a:off x="6531002" y="428104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6" name="直線矢印コネクタ 15"/>
          <p:cNvCxnSpPr/>
          <p:nvPr/>
        </p:nvCxnSpPr>
        <p:spPr bwMode="auto">
          <a:xfrm flipH="1">
            <a:off x="5990996" y="446105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16852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51ED2-806D-4DDA-9558-1D008CFAD4FE}"/>
              </a:ext>
            </a:extLst>
          </p:cNvPr>
          <p:cNvSpPr>
            <a:spLocks noGrp="1"/>
          </p:cNvSpPr>
          <p:nvPr>
            <p:ph type="title"/>
          </p:nvPr>
        </p:nvSpPr>
        <p:spPr/>
        <p:txBody>
          <a:bodyPr/>
          <a:lstStyle/>
          <a:p>
            <a:r>
              <a:rPr kumimoji="1" lang="ja-JP" altLang="en-US" dirty="0"/>
              <a:t>メモリ・レベル並列性</a:t>
            </a:r>
            <a:br>
              <a:rPr kumimoji="1" lang="en-US" altLang="ja-JP" dirty="0"/>
            </a:br>
            <a:r>
              <a:rPr kumimoji="1" lang="ja-JP" altLang="en-US" dirty="0"/>
              <a:t>（</a:t>
            </a:r>
            <a:r>
              <a:rPr kumimoji="1" lang="en-US" altLang="ja-JP" dirty="0"/>
              <a:t>Memory Level Parallelism</a:t>
            </a:r>
            <a:r>
              <a:rPr kumimoji="1" lang="ja-JP" altLang="en-US" dirty="0"/>
              <a:t>）</a:t>
            </a:r>
          </a:p>
        </p:txBody>
      </p:sp>
      <p:sp>
        <p:nvSpPr>
          <p:cNvPr id="3" name="テキスト プレースホルダー 2">
            <a:extLst>
              <a:ext uri="{FF2B5EF4-FFF2-40B4-BE49-F238E27FC236}">
                <a16:creationId xmlns:a16="http://schemas.microsoft.com/office/drawing/2014/main" id="{149E1DC0-5674-44A2-90EE-D68860B4C710}"/>
              </a:ext>
            </a:extLst>
          </p:cNvPr>
          <p:cNvSpPr>
            <a:spLocks noGrp="1"/>
          </p:cNvSpPr>
          <p:nvPr>
            <p:ph type="body" sz="quarter" idx="10"/>
          </p:nvPr>
        </p:nvSpPr>
        <p:spPr>
          <a:xfrm>
            <a:off x="611956" y="6309032"/>
            <a:ext cx="8280092" cy="269696"/>
          </a:xfrm>
        </p:spPr>
        <p:txBody>
          <a:bodyPr/>
          <a:lstStyle/>
          <a:p>
            <a:r>
              <a:rPr kumimoji="1" lang="en-US" altLang="ja-JP" dirty="0"/>
              <a:t>ROB </a:t>
            </a:r>
            <a:r>
              <a:rPr kumimoji="1" lang="ja-JP" altLang="en-US" dirty="0"/>
              <a:t>が大きいと，お互いに無依存な複数のメモリ・アクセスをオーバーラップして実行できるようになる</a:t>
            </a:r>
          </a:p>
        </p:txBody>
      </p:sp>
      <p:sp>
        <p:nvSpPr>
          <p:cNvPr id="4" name="平行四辺形 3">
            <a:extLst>
              <a:ext uri="{FF2B5EF4-FFF2-40B4-BE49-F238E27FC236}">
                <a16:creationId xmlns:a16="http://schemas.microsoft.com/office/drawing/2014/main" id="{0AF69899-073F-4C7D-9E1A-93B942C418E5}"/>
              </a:ext>
            </a:extLst>
          </p:cNvPr>
          <p:cNvSpPr/>
          <p:nvPr/>
        </p:nvSpPr>
        <p:spPr bwMode="auto">
          <a:xfrm flipH="1">
            <a:off x="971959" y="998973"/>
            <a:ext cx="3240038"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平行四辺形 4">
            <a:extLst>
              <a:ext uri="{FF2B5EF4-FFF2-40B4-BE49-F238E27FC236}">
                <a16:creationId xmlns:a16="http://schemas.microsoft.com/office/drawing/2014/main" id="{6C192899-B1BB-43D3-8539-D3BEBA1E5EEE}"/>
              </a:ext>
            </a:extLst>
          </p:cNvPr>
          <p:cNvSpPr/>
          <p:nvPr/>
        </p:nvSpPr>
        <p:spPr bwMode="auto">
          <a:xfrm flipH="1">
            <a:off x="1188173" y="998973"/>
            <a:ext cx="2790032"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平行四辺形 5">
            <a:extLst>
              <a:ext uri="{FF2B5EF4-FFF2-40B4-BE49-F238E27FC236}">
                <a16:creationId xmlns:a16="http://schemas.microsoft.com/office/drawing/2014/main" id="{28584EB8-A6C3-4147-896D-9678C007F4FA}"/>
              </a:ext>
            </a:extLst>
          </p:cNvPr>
          <p:cNvSpPr/>
          <p:nvPr/>
        </p:nvSpPr>
        <p:spPr bwMode="auto">
          <a:xfrm flipH="1">
            <a:off x="3941993" y="2078985"/>
            <a:ext cx="3240037"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平行四辺形 6">
            <a:extLst>
              <a:ext uri="{FF2B5EF4-FFF2-40B4-BE49-F238E27FC236}">
                <a16:creationId xmlns:a16="http://schemas.microsoft.com/office/drawing/2014/main" id="{DBD37D1D-0163-4E27-B745-67807EA8B6F9}"/>
              </a:ext>
            </a:extLst>
          </p:cNvPr>
          <p:cNvSpPr/>
          <p:nvPr/>
        </p:nvSpPr>
        <p:spPr bwMode="auto">
          <a:xfrm flipH="1">
            <a:off x="4211997" y="207898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平行四辺形 16">
            <a:extLst>
              <a:ext uri="{FF2B5EF4-FFF2-40B4-BE49-F238E27FC236}">
                <a16:creationId xmlns:a16="http://schemas.microsoft.com/office/drawing/2014/main" id="{C3F53F2F-E768-496E-8DC8-740CCA722583}"/>
              </a:ext>
            </a:extLst>
          </p:cNvPr>
          <p:cNvSpPr/>
          <p:nvPr/>
        </p:nvSpPr>
        <p:spPr bwMode="auto">
          <a:xfrm flipH="1">
            <a:off x="1061961" y="3428999"/>
            <a:ext cx="3600041" cy="2430027"/>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平行四辺形 17">
            <a:extLst>
              <a:ext uri="{FF2B5EF4-FFF2-40B4-BE49-F238E27FC236}">
                <a16:creationId xmlns:a16="http://schemas.microsoft.com/office/drawing/2014/main" id="{53F2DC63-2331-4029-AFC1-B270E33EF2A9}"/>
              </a:ext>
            </a:extLst>
          </p:cNvPr>
          <p:cNvSpPr/>
          <p:nvPr/>
        </p:nvSpPr>
        <p:spPr bwMode="auto">
          <a:xfrm flipH="1">
            <a:off x="1352139" y="3429000"/>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平行四辺形 18">
            <a:extLst>
              <a:ext uri="{FF2B5EF4-FFF2-40B4-BE49-F238E27FC236}">
                <a16:creationId xmlns:a16="http://schemas.microsoft.com/office/drawing/2014/main" id="{C9D4FF21-74C1-4E54-99D7-F1C5E2F9E83C}"/>
              </a:ext>
            </a:extLst>
          </p:cNvPr>
          <p:cNvSpPr/>
          <p:nvPr/>
        </p:nvSpPr>
        <p:spPr bwMode="auto">
          <a:xfrm flipH="1">
            <a:off x="1628865" y="4509012"/>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0" name="直線矢印コネクタ 19">
            <a:extLst>
              <a:ext uri="{FF2B5EF4-FFF2-40B4-BE49-F238E27FC236}">
                <a16:creationId xmlns:a16="http://schemas.microsoft.com/office/drawing/2014/main" id="{0D5F7417-51D2-47ED-B371-7EBB881EC004}"/>
              </a:ext>
            </a:extLst>
          </p:cNvPr>
          <p:cNvCxnSpPr>
            <a:cxnSpLocks/>
          </p:cNvCxnSpPr>
          <p:nvPr/>
        </p:nvCxnSpPr>
        <p:spPr bwMode="auto">
          <a:xfrm>
            <a:off x="4301997" y="998973"/>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2CF0428-0049-4A19-AC7A-A4E51A87FBF6}"/>
              </a:ext>
            </a:extLst>
          </p:cNvPr>
          <p:cNvSpPr/>
          <p:nvPr/>
        </p:nvSpPr>
        <p:spPr bwMode="auto">
          <a:xfrm>
            <a:off x="4662001" y="135897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3" name="直線矢印コネクタ 22">
            <a:extLst>
              <a:ext uri="{FF2B5EF4-FFF2-40B4-BE49-F238E27FC236}">
                <a16:creationId xmlns:a16="http://schemas.microsoft.com/office/drawing/2014/main" id="{4B30E2CA-BBFE-4B6E-832F-F9A91A97ACB7}"/>
              </a:ext>
            </a:extLst>
          </p:cNvPr>
          <p:cNvCxnSpPr>
            <a:cxnSpLocks/>
          </p:cNvCxnSpPr>
          <p:nvPr/>
        </p:nvCxnSpPr>
        <p:spPr bwMode="auto">
          <a:xfrm>
            <a:off x="7452032" y="2078985"/>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BD4896AE-5C12-4F17-804E-2BAC92547F29}"/>
              </a:ext>
            </a:extLst>
          </p:cNvPr>
          <p:cNvSpPr/>
          <p:nvPr/>
        </p:nvSpPr>
        <p:spPr bwMode="auto">
          <a:xfrm>
            <a:off x="7812036" y="243898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5" name="直線矢印コネクタ 24">
            <a:extLst>
              <a:ext uri="{FF2B5EF4-FFF2-40B4-BE49-F238E27FC236}">
                <a16:creationId xmlns:a16="http://schemas.microsoft.com/office/drawing/2014/main" id="{41E19E32-8A0F-4962-A66C-457202B1F552}"/>
              </a:ext>
            </a:extLst>
          </p:cNvPr>
          <p:cNvCxnSpPr>
            <a:cxnSpLocks/>
          </p:cNvCxnSpPr>
          <p:nvPr/>
        </p:nvCxnSpPr>
        <p:spPr bwMode="auto">
          <a:xfrm>
            <a:off x="4932004" y="3429000"/>
            <a:ext cx="0" cy="2430027"/>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8A58FCFB-5946-43CD-8F2C-9B6A818D967E}"/>
              </a:ext>
            </a:extLst>
          </p:cNvPr>
          <p:cNvSpPr/>
          <p:nvPr/>
        </p:nvSpPr>
        <p:spPr bwMode="auto">
          <a:xfrm>
            <a:off x="5292008"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サイズ大</a:t>
            </a:r>
          </a:p>
        </p:txBody>
      </p:sp>
    </p:spTree>
    <p:extLst>
      <p:ext uri="{BB962C8B-B14F-4D97-AF65-F5344CB8AC3E}">
        <p14:creationId xmlns:p14="http://schemas.microsoft.com/office/powerpoint/2010/main" val="282982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lang="ja-JP" altLang="en-US" dirty="0"/>
              <a:t>発行キューや </a:t>
            </a:r>
            <a:r>
              <a:rPr lang="en-US" altLang="ja-JP" dirty="0"/>
              <a:t>ROB </a:t>
            </a:r>
            <a:r>
              <a:rPr lang="ja-JP" altLang="en-US" dirty="0"/>
              <a:t>のサイズとキャッシュのレイテンシは関連している</a:t>
            </a:r>
            <a:endParaRPr lang="en-US" altLang="ja-JP" dirty="0"/>
          </a:p>
          <a:p>
            <a:pPr lvl="1"/>
            <a:r>
              <a:rPr kumimoji="1" lang="ja-JP" altLang="en-US" dirty="0"/>
              <a:t>バランスするように各部のパラメータが決定されている</a:t>
            </a:r>
            <a:endParaRPr kumimoji="1" lang="en-US" altLang="ja-JP" dirty="0"/>
          </a:p>
          <a:p>
            <a:pPr lvl="1"/>
            <a:r>
              <a:rPr lang="ja-JP" altLang="en-US" dirty="0"/>
              <a:t>各レベルのキャッシュのレイテンシ，フェッチ幅，発行幅，発行キューのサイズ，</a:t>
            </a:r>
            <a:r>
              <a:rPr lang="en-US" altLang="ja-JP" dirty="0"/>
              <a:t>ROB </a:t>
            </a:r>
            <a:r>
              <a:rPr lang="ja-JP" altLang="en-US" dirty="0"/>
              <a:t>のサイズ</a:t>
            </a:r>
            <a:endParaRPr lang="en-US" altLang="ja-JP" dirty="0"/>
          </a:p>
          <a:p>
            <a:r>
              <a:rPr kumimoji="1" lang="ja-JP" altLang="en-US" dirty="0"/>
              <a:t>メモリ・レベル並列性</a:t>
            </a:r>
            <a:endParaRPr kumimoji="1" lang="en-US" altLang="ja-JP" dirty="0"/>
          </a:p>
          <a:p>
            <a:pPr lvl="1"/>
            <a:r>
              <a:rPr lang="ja-JP" altLang="en-US" dirty="0"/>
              <a:t>メイン・メモリ・アクセスが並列して打てると性能向上が非常に大きい</a:t>
            </a:r>
            <a:endParaRPr lang="en-US" altLang="ja-JP" dirty="0"/>
          </a:p>
          <a:p>
            <a:pPr lvl="1"/>
            <a:r>
              <a:rPr kumimoji="1" lang="en-US" altLang="ja-JP" dirty="0"/>
              <a:t>ROB </a:t>
            </a:r>
            <a:r>
              <a:rPr kumimoji="1" lang="ja-JP" altLang="en-US" dirty="0"/>
              <a:t>を非常に大きくとこの効果が得やすくなる</a:t>
            </a:r>
            <a:endParaRPr kumimoji="1" lang="en-US" altLang="ja-JP" dirty="0"/>
          </a:p>
          <a:p>
            <a:pPr lvl="2"/>
            <a:r>
              <a:rPr lang="ja-JP" altLang="en-US" dirty="0"/>
              <a:t>単純に計算が並列にできる意味での命令レベル並列性とはまた別の効果</a:t>
            </a:r>
            <a:endParaRPr kumimoji="1" lang="en-US" altLang="ja-JP" dirty="0"/>
          </a:p>
        </p:txBody>
      </p:sp>
    </p:spTree>
    <p:extLst>
      <p:ext uri="{BB962C8B-B14F-4D97-AF65-F5344CB8AC3E}">
        <p14:creationId xmlns:p14="http://schemas.microsoft.com/office/powerpoint/2010/main" val="3262317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71</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69402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A995C-54D8-43D0-9AE7-173A17A1659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8B19FA6D-EA30-462F-A300-D0560CD14E8C}"/>
              </a:ext>
            </a:extLst>
          </p:cNvPr>
          <p:cNvSpPr>
            <a:spLocks noGrp="1"/>
          </p:cNvSpPr>
          <p:nvPr>
            <p:ph type="body" sz="quarter" idx="10"/>
          </p:nvPr>
        </p:nvSpPr>
        <p:spPr/>
        <p:txBody>
          <a:bodyPr/>
          <a:lstStyle/>
          <a:p>
            <a:r>
              <a:rPr kumimoji="1" lang="ja-JP" altLang="en-US" dirty="0"/>
              <a:t>キャッシュ</a:t>
            </a:r>
            <a:endParaRPr kumimoji="1" lang="en-US" altLang="ja-JP" dirty="0"/>
          </a:p>
          <a:p>
            <a:pPr lvl="1"/>
            <a:r>
              <a:rPr kumimoji="1" lang="ja-JP" altLang="en-US" dirty="0"/>
              <a:t>基本原理</a:t>
            </a:r>
            <a:endParaRPr kumimoji="1" lang="en-US" altLang="ja-JP" dirty="0"/>
          </a:p>
          <a:p>
            <a:pPr lvl="1"/>
            <a:r>
              <a:rPr lang="ja-JP" altLang="en-US" dirty="0"/>
              <a:t>容量と性能の関係</a:t>
            </a:r>
            <a:endParaRPr lang="en-US" altLang="ja-JP" dirty="0"/>
          </a:p>
          <a:p>
            <a:pPr lvl="1"/>
            <a:r>
              <a:rPr lang="en-US" altLang="ja-JP" dirty="0"/>
              <a:t>CPU </a:t>
            </a:r>
            <a:r>
              <a:rPr lang="ja-JP" altLang="en-US" dirty="0"/>
              <a:t>の振る舞いとの関係</a:t>
            </a:r>
            <a:endParaRPr lang="en-US" altLang="ja-JP" dirty="0"/>
          </a:p>
          <a:p>
            <a:pPr lvl="1"/>
            <a:r>
              <a:rPr kumimoji="1" lang="ja-JP" altLang="en-US" dirty="0"/>
              <a:t>詳細な構造</a:t>
            </a:r>
            <a:endParaRPr kumimoji="1" lang="en-US" altLang="ja-JP" dirty="0"/>
          </a:p>
          <a:p>
            <a:pPr lvl="1"/>
            <a:r>
              <a:rPr lang="ja-JP" altLang="en-US" dirty="0"/>
              <a:t>行列積での性能の変化</a:t>
            </a:r>
            <a:endParaRPr kumimoji="1" lang="ja-JP" altLang="en-US" dirty="0"/>
          </a:p>
        </p:txBody>
      </p:sp>
    </p:spTree>
    <p:extLst>
      <p:ext uri="{BB962C8B-B14F-4D97-AF65-F5344CB8AC3E}">
        <p14:creationId xmlns:p14="http://schemas.microsoft.com/office/powerpoint/2010/main" val="35114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04A67-A577-4D90-D02C-C42BDFCD193F}"/>
              </a:ext>
            </a:extLst>
          </p:cNvPr>
          <p:cNvSpPr>
            <a:spLocks noGrp="1"/>
          </p:cNvSpPr>
          <p:nvPr>
            <p:ph type="title"/>
          </p:nvPr>
        </p:nvSpPr>
        <p:spPr/>
        <p:txBody>
          <a:bodyPr/>
          <a:lstStyle/>
          <a:p>
            <a:r>
              <a:rPr kumimoji="1" lang="ja-JP" altLang="en-US" dirty="0"/>
              <a:t>レポート課題</a:t>
            </a:r>
            <a:endParaRPr kumimoji="1" lang="en-US" dirty="0"/>
          </a:p>
        </p:txBody>
      </p:sp>
      <p:sp>
        <p:nvSpPr>
          <p:cNvPr id="3" name="テキスト プレースホルダー 2">
            <a:extLst>
              <a:ext uri="{FF2B5EF4-FFF2-40B4-BE49-F238E27FC236}">
                <a16:creationId xmlns:a16="http://schemas.microsoft.com/office/drawing/2014/main" id="{15DD9F08-6709-3217-99B8-63AADBDE1F57}"/>
              </a:ext>
            </a:extLst>
          </p:cNvPr>
          <p:cNvSpPr>
            <a:spLocks noGrp="1"/>
          </p:cNvSpPr>
          <p:nvPr>
            <p:ph type="body" sz="quarter" idx="10"/>
          </p:nvPr>
        </p:nvSpPr>
        <p:spPr/>
        <p:txBody>
          <a:bodyPr/>
          <a:lstStyle/>
          <a:p>
            <a:r>
              <a:rPr kumimoji="1" lang="en-US" altLang="ja-JP" dirty="0"/>
              <a:t>ISCA2023/MICRO2023 </a:t>
            </a:r>
            <a:r>
              <a:rPr kumimoji="1" lang="ja-JP" altLang="en-US" dirty="0"/>
              <a:t>ないしは，次のページで指定するいくつかの論文のうち１つを読んで，その内容を説明すること</a:t>
            </a:r>
            <a:endParaRPr kumimoji="1" lang="en-US" altLang="ja-JP" dirty="0"/>
          </a:p>
          <a:p>
            <a:pPr marL="360000" lvl="1" indent="0">
              <a:buNone/>
            </a:pPr>
            <a:r>
              <a:rPr kumimoji="1" lang="ja-JP" altLang="en-US" dirty="0"/>
              <a:t>（</a:t>
            </a:r>
            <a:r>
              <a:rPr kumimoji="1" lang="en-US" altLang="ja-JP" dirty="0"/>
              <a:t>ISCA2024 </a:t>
            </a:r>
            <a:r>
              <a:rPr kumimoji="1" lang="ja-JP" altLang="en-US" dirty="0"/>
              <a:t>はまだ論文が落とせないので，</a:t>
            </a:r>
            <a:r>
              <a:rPr kumimoji="1" lang="en-US" altLang="ja-JP" dirty="0"/>
              <a:t>2023 </a:t>
            </a:r>
            <a:r>
              <a:rPr kumimoji="1" lang="ja-JP" altLang="en-US" dirty="0"/>
              <a:t>にしました）</a:t>
            </a:r>
            <a:endParaRPr kumimoji="1" lang="en-US" altLang="ja-JP" dirty="0"/>
          </a:p>
          <a:p>
            <a:pPr lvl="1"/>
            <a:r>
              <a:rPr kumimoji="1" lang="en-US" altLang="ja-JP" dirty="0">
                <a:hlinkClick r:id="rId2"/>
              </a:rPr>
              <a:t>https://dl.acm.org/doi/proceedings/10.1145/3579371</a:t>
            </a:r>
            <a:endParaRPr kumimoji="1" lang="en-US" altLang="ja-JP" dirty="0"/>
          </a:p>
          <a:p>
            <a:pPr lvl="1"/>
            <a:r>
              <a:rPr kumimoji="1" lang="en-US" altLang="ja-JP" dirty="0">
                <a:hlinkClick r:id="rId3"/>
              </a:rPr>
              <a:t>https://dl.acm.org/doi/proceedings/10.1145/3613424</a:t>
            </a:r>
            <a:endParaRPr kumimoji="1" lang="en-US" altLang="ja-JP" dirty="0"/>
          </a:p>
        </p:txBody>
      </p:sp>
    </p:spTree>
    <p:extLst>
      <p:ext uri="{BB962C8B-B14F-4D97-AF65-F5344CB8AC3E}">
        <p14:creationId xmlns:p14="http://schemas.microsoft.com/office/powerpoint/2010/main" val="1949276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349763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97BF9-662B-D7FE-D91C-23EB7438252A}"/>
              </a:ext>
            </a:extLst>
          </p:cNvPr>
          <p:cNvSpPr>
            <a:spLocks noGrp="1"/>
          </p:cNvSpPr>
          <p:nvPr>
            <p:ph type="title"/>
          </p:nvPr>
        </p:nvSpPr>
        <p:spPr/>
        <p:txBody>
          <a:bodyPr/>
          <a:lstStyle/>
          <a:p>
            <a:r>
              <a:rPr kumimoji="1" lang="ja-JP" altLang="en-US" dirty="0"/>
              <a:t>論文の候補</a:t>
            </a:r>
            <a:endParaRPr kumimoji="1" lang="en-US" dirty="0"/>
          </a:p>
        </p:txBody>
      </p:sp>
      <p:sp>
        <p:nvSpPr>
          <p:cNvPr id="3" name="テキスト プレースホルダー 2">
            <a:extLst>
              <a:ext uri="{FF2B5EF4-FFF2-40B4-BE49-F238E27FC236}">
                <a16:creationId xmlns:a16="http://schemas.microsoft.com/office/drawing/2014/main" id="{70747D80-9D80-8EC1-ED9F-94236A5E72FB}"/>
              </a:ext>
            </a:extLst>
          </p:cNvPr>
          <p:cNvSpPr>
            <a:spLocks noGrp="1"/>
          </p:cNvSpPr>
          <p:nvPr>
            <p:ph type="body" sz="quarter" idx="10"/>
          </p:nvPr>
        </p:nvSpPr>
        <p:spPr/>
        <p:txBody>
          <a:bodyPr/>
          <a:lstStyle/>
          <a:p>
            <a:r>
              <a:rPr lang="en-US" altLang="ja-JP" sz="1400" i="0" dirty="0">
                <a:solidFill>
                  <a:srgbClr val="333333"/>
                </a:solidFill>
                <a:effectLst/>
                <a:highlight>
                  <a:srgbClr val="FFFFFF"/>
                </a:highlight>
                <a:latin typeface="+mn-ea"/>
                <a:ea typeface="+mn-ea"/>
              </a:rPr>
              <a:t>Fetch directed instruction prefetching</a:t>
            </a:r>
          </a:p>
          <a:p>
            <a:pPr lvl="1"/>
            <a:r>
              <a:rPr lang="ja-JP" altLang="en-US" sz="1400" i="0" dirty="0">
                <a:solidFill>
                  <a:srgbClr val="333333"/>
                </a:solidFill>
                <a:effectLst/>
                <a:highlight>
                  <a:srgbClr val="FFFFFF"/>
                </a:highlight>
                <a:latin typeface="+mn-ea"/>
                <a:ea typeface="+mn-ea"/>
              </a:rPr>
              <a:t>最近の </a:t>
            </a:r>
            <a:r>
              <a:rPr lang="en-US" altLang="ja-JP" sz="1400" i="0" dirty="0">
                <a:solidFill>
                  <a:srgbClr val="333333"/>
                </a:solidFill>
                <a:effectLst/>
                <a:highlight>
                  <a:srgbClr val="FFFFFF"/>
                </a:highlight>
                <a:latin typeface="+mn-ea"/>
                <a:ea typeface="+mn-ea"/>
              </a:rPr>
              <a:t>CPU </a:t>
            </a:r>
            <a:r>
              <a:rPr lang="ja-JP" altLang="en-US" sz="1400" i="0" dirty="0">
                <a:solidFill>
                  <a:srgbClr val="333333"/>
                </a:solidFill>
                <a:effectLst/>
                <a:highlight>
                  <a:srgbClr val="FFFFFF"/>
                </a:highlight>
                <a:latin typeface="+mn-ea"/>
                <a:ea typeface="+mn-ea"/>
              </a:rPr>
              <a:t>のフロントエンドはこれに近い構造を持っている事が多い．</a:t>
            </a:r>
            <a:endParaRPr lang="en-US" altLang="ja-JP" sz="1400" i="0" dirty="0">
              <a:solidFill>
                <a:srgbClr val="333333"/>
              </a:solidFill>
              <a:effectLst/>
              <a:highlight>
                <a:srgbClr val="FFFFFF"/>
              </a:highlight>
              <a:latin typeface="+mn-ea"/>
              <a:ea typeface="+mn-ea"/>
            </a:endParaRPr>
          </a:p>
          <a:p>
            <a:pPr lvl="1"/>
            <a:r>
              <a:rPr kumimoji="1" lang="en-US" sz="1400" dirty="0">
                <a:latin typeface="+mn-ea"/>
                <a:ea typeface="+mn-ea"/>
                <a:hlinkClick r:id="rId2"/>
              </a:rPr>
              <a:t>https://ieeexplore.ieee.org/abstract/document/809439</a:t>
            </a:r>
            <a:endParaRPr kumimoji="1" lang="en-US" sz="1400" dirty="0">
              <a:latin typeface="+mn-ea"/>
              <a:ea typeface="+mn-ea"/>
            </a:endParaRPr>
          </a:p>
          <a:p>
            <a:r>
              <a:rPr lang="en-US" altLang="ja-JP" sz="1400" i="0" dirty="0">
                <a:solidFill>
                  <a:srgbClr val="333333"/>
                </a:solidFill>
                <a:effectLst/>
                <a:highlight>
                  <a:srgbClr val="FFFFFF"/>
                </a:highlight>
                <a:latin typeface="+mn-ea"/>
                <a:ea typeface="+mn-ea"/>
              </a:rPr>
              <a:t>Best-offset hardware prefetching</a:t>
            </a:r>
          </a:p>
          <a:p>
            <a:pPr lvl="1"/>
            <a:r>
              <a:rPr lang="en-US" altLang="ja-JP" sz="1400" dirty="0">
                <a:solidFill>
                  <a:srgbClr val="333333"/>
                </a:solidFill>
                <a:highlight>
                  <a:srgbClr val="FFFFFF"/>
                </a:highlight>
                <a:latin typeface="+mn-ea"/>
                <a:ea typeface="+mn-ea"/>
              </a:rPr>
              <a:t>Data prefetch championship 2 </a:t>
            </a:r>
            <a:r>
              <a:rPr lang="ja-JP" altLang="en-US" sz="1400" dirty="0">
                <a:solidFill>
                  <a:srgbClr val="333333"/>
                </a:solidFill>
                <a:highlight>
                  <a:srgbClr val="FFFFFF"/>
                </a:highlight>
                <a:latin typeface="+mn-ea"/>
                <a:ea typeface="+mn-ea"/>
              </a:rPr>
              <a:t>優勝．</a:t>
            </a:r>
            <a:r>
              <a:rPr lang="en-US" altLang="ja-JP" sz="1400" dirty="0">
                <a:solidFill>
                  <a:srgbClr val="333333"/>
                </a:solidFill>
                <a:highlight>
                  <a:srgbClr val="FFFFFF"/>
                </a:highlight>
                <a:latin typeface="+mn-ea"/>
                <a:ea typeface="+mn-ea"/>
              </a:rPr>
              <a:t>ARM </a:t>
            </a:r>
            <a:r>
              <a:rPr lang="ja-JP" altLang="en-US" sz="1400" dirty="0">
                <a:solidFill>
                  <a:srgbClr val="333333"/>
                </a:solidFill>
                <a:highlight>
                  <a:srgbClr val="FFFFFF"/>
                </a:highlight>
                <a:latin typeface="+mn-ea"/>
                <a:ea typeface="+mn-ea"/>
              </a:rPr>
              <a:t>のサーバー向け最新 </a:t>
            </a:r>
            <a:r>
              <a:rPr lang="en-US" altLang="ja-JP" sz="1400" dirty="0">
                <a:solidFill>
                  <a:srgbClr val="333333"/>
                </a:solidFill>
                <a:highlight>
                  <a:srgbClr val="FFFFFF"/>
                </a:highlight>
                <a:latin typeface="+mn-ea"/>
                <a:ea typeface="+mn-ea"/>
              </a:rPr>
              <a:t>CPU </a:t>
            </a:r>
            <a:r>
              <a:rPr lang="ja-JP" altLang="en-US" sz="1400" dirty="0">
                <a:solidFill>
                  <a:srgbClr val="333333"/>
                </a:solidFill>
                <a:highlight>
                  <a:srgbClr val="FFFFFF"/>
                </a:highlight>
                <a:latin typeface="+mn-ea"/>
                <a:ea typeface="+mn-ea"/>
              </a:rPr>
              <a:t>にも実際に入ってるぽい．</a:t>
            </a:r>
            <a:endParaRPr lang="en-US" altLang="ja-JP" sz="1400" i="0" dirty="0">
              <a:solidFill>
                <a:srgbClr val="333333"/>
              </a:solidFill>
              <a:effectLst/>
              <a:highlight>
                <a:srgbClr val="FFFFFF"/>
              </a:highlight>
              <a:latin typeface="+mn-ea"/>
              <a:ea typeface="+mn-ea"/>
            </a:endParaRPr>
          </a:p>
          <a:p>
            <a:pPr lvl="1"/>
            <a:r>
              <a:rPr lang="en-US" altLang="ja-JP" sz="1400" i="0" dirty="0">
                <a:solidFill>
                  <a:srgbClr val="333333"/>
                </a:solidFill>
                <a:effectLst/>
                <a:highlight>
                  <a:srgbClr val="FFFFFF"/>
                </a:highlight>
                <a:latin typeface="+mn-ea"/>
                <a:ea typeface="+mn-ea"/>
                <a:hlinkClick r:id="rId3"/>
              </a:rPr>
              <a:t>https://ieeexplore.ieee.org/abstract/document/7446087</a:t>
            </a:r>
            <a:endParaRPr lang="en-US" altLang="ja-JP" sz="1400" i="0" dirty="0">
              <a:solidFill>
                <a:srgbClr val="333333"/>
              </a:solidFill>
              <a:effectLst/>
              <a:highlight>
                <a:srgbClr val="FFFFFF"/>
              </a:highlight>
              <a:latin typeface="+mn-ea"/>
              <a:ea typeface="+mn-ea"/>
            </a:endParaRPr>
          </a:p>
          <a:p>
            <a:r>
              <a:rPr lang="en-US" altLang="ja-JP" sz="1400" i="0" dirty="0">
                <a:solidFill>
                  <a:srgbClr val="333333"/>
                </a:solidFill>
                <a:effectLst/>
                <a:highlight>
                  <a:srgbClr val="FFFFFF"/>
                </a:highlight>
                <a:latin typeface="+mn-ea"/>
                <a:ea typeface="+mn-ea"/>
              </a:rPr>
              <a:t>Runahead execution: an alternative to very large instruction windows for out-of-order processors</a:t>
            </a:r>
          </a:p>
          <a:p>
            <a:pPr lvl="1"/>
            <a:r>
              <a:rPr lang="ja-JP" altLang="en-US" sz="1400" i="0" dirty="0">
                <a:solidFill>
                  <a:srgbClr val="333333"/>
                </a:solidFill>
                <a:effectLst/>
                <a:highlight>
                  <a:srgbClr val="FFFFFF"/>
                </a:highlight>
                <a:latin typeface="+mn-ea"/>
                <a:ea typeface="+mn-ea"/>
              </a:rPr>
              <a:t>キャッシュミスしたときに </a:t>
            </a:r>
            <a:r>
              <a:rPr lang="en-US" altLang="ja-JP" sz="1400" i="0" dirty="0">
                <a:solidFill>
                  <a:srgbClr val="333333"/>
                </a:solidFill>
                <a:effectLst/>
                <a:highlight>
                  <a:srgbClr val="FFFFFF"/>
                </a:highlight>
                <a:latin typeface="+mn-ea"/>
                <a:ea typeface="+mn-ea"/>
              </a:rPr>
              <a:t>Runahead </a:t>
            </a:r>
            <a:r>
              <a:rPr lang="ja-JP" altLang="en-US" sz="1400" i="0" dirty="0">
                <a:solidFill>
                  <a:srgbClr val="333333"/>
                </a:solidFill>
                <a:effectLst/>
                <a:highlight>
                  <a:srgbClr val="FFFFFF"/>
                </a:highlight>
                <a:latin typeface="+mn-ea"/>
                <a:ea typeface="+mn-ea"/>
              </a:rPr>
              <a:t>と呼ぶモードに入りプリフェッチ実行を行う．</a:t>
            </a:r>
            <a:endParaRPr lang="en-US" altLang="ja-JP" sz="1400" i="0" dirty="0">
              <a:solidFill>
                <a:srgbClr val="333333"/>
              </a:solidFill>
              <a:effectLst/>
              <a:highlight>
                <a:srgbClr val="FFFFFF"/>
              </a:highlight>
              <a:latin typeface="+mn-ea"/>
              <a:ea typeface="+mn-ea"/>
            </a:endParaRPr>
          </a:p>
          <a:p>
            <a:pPr lvl="1"/>
            <a:r>
              <a:rPr lang="en-US" altLang="ja-JP" sz="1400" i="0" dirty="0">
                <a:solidFill>
                  <a:srgbClr val="333333"/>
                </a:solidFill>
                <a:effectLst/>
                <a:highlight>
                  <a:srgbClr val="FFFFFF"/>
                </a:highlight>
                <a:latin typeface="+mn-ea"/>
                <a:ea typeface="+mn-ea"/>
                <a:hlinkClick r:id="rId4"/>
              </a:rPr>
              <a:t>https://ieeexplore.ieee.org/abstract/document/1183532</a:t>
            </a:r>
            <a:endParaRPr lang="en-US" altLang="ja-JP" sz="1400" i="0" dirty="0">
              <a:solidFill>
                <a:srgbClr val="333333"/>
              </a:solidFill>
              <a:effectLst/>
              <a:highlight>
                <a:srgbClr val="FFFFFF"/>
              </a:highlight>
              <a:latin typeface="+mn-ea"/>
              <a:ea typeface="+mn-ea"/>
            </a:endParaRPr>
          </a:p>
        </p:txBody>
      </p:sp>
    </p:spTree>
    <p:extLst>
      <p:ext uri="{BB962C8B-B14F-4D97-AF65-F5344CB8AC3E}">
        <p14:creationId xmlns:p14="http://schemas.microsoft.com/office/powerpoint/2010/main" val="3627094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97BF9-662B-D7FE-D91C-23EB7438252A}"/>
              </a:ext>
            </a:extLst>
          </p:cNvPr>
          <p:cNvSpPr>
            <a:spLocks noGrp="1"/>
          </p:cNvSpPr>
          <p:nvPr>
            <p:ph type="title"/>
          </p:nvPr>
        </p:nvSpPr>
        <p:spPr/>
        <p:txBody>
          <a:bodyPr/>
          <a:lstStyle/>
          <a:p>
            <a:r>
              <a:rPr kumimoji="1" lang="ja-JP" altLang="en-US" dirty="0"/>
              <a:t>論文の候補</a:t>
            </a:r>
            <a:endParaRPr kumimoji="1" lang="en-US" dirty="0"/>
          </a:p>
        </p:txBody>
      </p:sp>
      <p:sp>
        <p:nvSpPr>
          <p:cNvPr id="3" name="テキスト プレースホルダー 2">
            <a:extLst>
              <a:ext uri="{FF2B5EF4-FFF2-40B4-BE49-F238E27FC236}">
                <a16:creationId xmlns:a16="http://schemas.microsoft.com/office/drawing/2014/main" id="{70747D80-9D80-8EC1-ED9F-94236A5E72FB}"/>
              </a:ext>
            </a:extLst>
          </p:cNvPr>
          <p:cNvSpPr>
            <a:spLocks noGrp="1"/>
          </p:cNvSpPr>
          <p:nvPr>
            <p:ph type="body" sz="quarter" idx="10"/>
          </p:nvPr>
        </p:nvSpPr>
        <p:spPr/>
        <p:txBody>
          <a:bodyPr/>
          <a:lstStyle/>
          <a:p>
            <a:r>
              <a:rPr lang="en-US" altLang="ja-JP" sz="1400" i="0" dirty="0">
                <a:solidFill>
                  <a:srgbClr val="000000"/>
                </a:solidFill>
                <a:effectLst/>
                <a:highlight>
                  <a:srgbClr val="FFFFFF"/>
                </a:highlight>
                <a:latin typeface="+mn-ea"/>
                <a:ea typeface="+mn-ea"/>
              </a:rPr>
              <a:t>Long term parking (LTP): criticality-aware resource allocation in OOO processors</a:t>
            </a:r>
          </a:p>
          <a:p>
            <a:pPr lvl="1"/>
            <a:r>
              <a:rPr lang="ja-JP" altLang="en-US" sz="1400" i="0" dirty="0">
                <a:solidFill>
                  <a:srgbClr val="000000"/>
                </a:solidFill>
                <a:effectLst/>
                <a:highlight>
                  <a:srgbClr val="FFFFFF"/>
                </a:highlight>
                <a:latin typeface="+mn-ea"/>
                <a:ea typeface="+mn-ea"/>
              </a:rPr>
              <a:t>割と単純に </a:t>
            </a:r>
            <a:r>
              <a:rPr lang="en-US" altLang="ja-JP" sz="1400" dirty="0">
                <a:solidFill>
                  <a:srgbClr val="000000"/>
                </a:solidFill>
                <a:highlight>
                  <a:srgbClr val="FFFFFF"/>
                </a:highlight>
                <a:latin typeface="+mn-ea"/>
                <a:ea typeface="+mn-ea"/>
              </a:rPr>
              <a:t>OoO </a:t>
            </a:r>
            <a:r>
              <a:rPr lang="ja-JP" altLang="en-US" sz="1400" dirty="0">
                <a:solidFill>
                  <a:srgbClr val="000000"/>
                </a:solidFill>
                <a:highlight>
                  <a:srgbClr val="FFFFFF"/>
                </a:highlight>
                <a:latin typeface="+mn-ea"/>
                <a:ea typeface="+mn-ea"/>
              </a:rPr>
              <a:t>スーパスカラのスケジューリング能力を上げられる．</a:t>
            </a:r>
            <a:endParaRPr lang="en-US" altLang="ja-JP" sz="1400" i="0" dirty="0">
              <a:solidFill>
                <a:srgbClr val="000000"/>
              </a:solidFill>
              <a:effectLst/>
              <a:highlight>
                <a:srgbClr val="FFFFFF"/>
              </a:highlight>
              <a:latin typeface="+mn-ea"/>
              <a:ea typeface="+mn-ea"/>
            </a:endParaRPr>
          </a:p>
          <a:p>
            <a:pPr lvl="1"/>
            <a:r>
              <a:rPr lang="en-US" altLang="ja-JP" sz="1400" i="0" dirty="0">
                <a:solidFill>
                  <a:srgbClr val="333333"/>
                </a:solidFill>
                <a:effectLst/>
                <a:highlight>
                  <a:srgbClr val="FFFFFF"/>
                </a:highlight>
                <a:latin typeface="+mn-ea"/>
                <a:ea typeface="+mn-ea"/>
                <a:hlinkClick r:id="rId2"/>
              </a:rPr>
              <a:t>https://dl.acm.org/doi/10.1145/2830772.2830815</a:t>
            </a:r>
            <a:endParaRPr lang="en-US" altLang="ja-JP" sz="1400" i="0" dirty="0">
              <a:solidFill>
                <a:srgbClr val="333333"/>
              </a:solidFill>
              <a:effectLst/>
              <a:highlight>
                <a:srgbClr val="FFFFFF"/>
              </a:highlight>
              <a:latin typeface="+mn-ea"/>
              <a:ea typeface="+mn-ea"/>
            </a:endParaRPr>
          </a:p>
          <a:p>
            <a:r>
              <a:rPr lang="en-US" altLang="ja-JP" sz="1400" dirty="0">
                <a:latin typeface="+mn-ea"/>
                <a:ea typeface="+mn-ea"/>
              </a:rPr>
              <a:t>Constable: Improving Performance and Power Efficiency by Safely Eliminating Load Instruction Execution</a:t>
            </a:r>
            <a:r>
              <a:rPr lang="ja-JP" altLang="en-US" sz="1400" dirty="0">
                <a:latin typeface="+mn-ea"/>
                <a:ea typeface="+mn-ea"/>
              </a:rPr>
              <a:t>（</a:t>
            </a:r>
            <a:r>
              <a:rPr lang="en-US" altLang="ja-JP" sz="1400" dirty="0">
                <a:latin typeface="+mn-ea"/>
                <a:ea typeface="+mn-ea"/>
              </a:rPr>
              <a:t>ISCA2024 </a:t>
            </a:r>
            <a:r>
              <a:rPr lang="ja-JP" altLang="en-US" sz="1400" dirty="0">
                <a:latin typeface="+mn-ea"/>
                <a:ea typeface="+mn-ea"/>
              </a:rPr>
              <a:t>だが </a:t>
            </a:r>
            <a:r>
              <a:rPr lang="en-US" altLang="ja-JP" sz="1400" dirty="0" err="1">
                <a:latin typeface="+mn-ea"/>
                <a:ea typeface="+mn-ea"/>
              </a:rPr>
              <a:t>arxiv</a:t>
            </a:r>
            <a:r>
              <a:rPr lang="en-US" altLang="ja-JP" sz="1400" dirty="0">
                <a:latin typeface="+mn-ea"/>
                <a:ea typeface="+mn-ea"/>
              </a:rPr>
              <a:t> </a:t>
            </a:r>
            <a:r>
              <a:rPr lang="ja-JP" altLang="en-US" sz="1400" dirty="0">
                <a:latin typeface="+mn-ea"/>
                <a:ea typeface="+mn-ea"/>
              </a:rPr>
              <a:t>にあったので）</a:t>
            </a:r>
            <a:endParaRPr lang="en-US" altLang="ja-JP" sz="1400" dirty="0">
              <a:latin typeface="+mn-ea"/>
              <a:ea typeface="+mn-ea"/>
            </a:endParaRPr>
          </a:p>
          <a:p>
            <a:pPr lvl="1"/>
            <a:r>
              <a:rPr lang="ja-JP" altLang="en-US" sz="1400" i="0" dirty="0">
                <a:solidFill>
                  <a:srgbClr val="333333"/>
                </a:solidFill>
                <a:effectLst/>
                <a:highlight>
                  <a:srgbClr val="FFFFFF"/>
                </a:highlight>
                <a:latin typeface="+mn-ea"/>
                <a:ea typeface="+mn-ea"/>
              </a:rPr>
              <a:t>毎回固定の値を読むロードを削除して性能を上げる．</a:t>
            </a:r>
            <a:r>
              <a:rPr lang="en-US" altLang="ja-JP" sz="1400" i="0" dirty="0">
                <a:solidFill>
                  <a:srgbClr val="333333"/>
                </a:solidFill>
                <a:effectLst/>
                <a:highlight>
                  <a:srgbClr val="FFFFFF"/>
                </a:highlight>
                <a:latin typeface="+mn-ea"/>
                <a:ea typeface="+mn-ea"/>
              </a:rPr>
              <a:t>ISCA 2024 best paper</a:t>
            </a:r>
            <a:r>
              <a:rPr lang="ja-JP" altLang="en-US" sz="1400" i="0" dirty="0">
                <a:solidFill>
                  <a:srgbClr val="333333"/>
                </a:solidFill>
                <a:effectLst/>
                <a:highlight>
                  <a:srgbClr val="FFFFFF"/>
                </a:highlight>
                <a:latin typeface="+mn-ea"/>
                <a:ea typeface="+mn-ea"/>
              </a:rPr>
              <a:t>．</a:t>
            </a:r>
            <a:endParaRPr lang="en-US" altLang="ja-JP" sz="1400" i="0" dirty="0">
              <a:solidFill>
                <a:srgbClr val="333333"/>
              </a:solidFill>
              <a:effectLst/>
              <a:highlight>
                <a:srgbClr val="FFFFFF"/>
              </a:highlight>
              <a:latin typeface="+mn-ea"/>
              <a:ea typeface="+mn-ea"/>
            </a:endParaRPr>
          </a:p>
          <a:p>
            <a:pPr lvl="1"/>
            <a:r>
              <a:rPr kumimoji="1" lang="en-US" sz="1400" dirty="0">
                <a:latin typeface="+mn-ea"/>
                <a:ea typeface="+mn-ea"/>
                <a:hlinkClick r:id="rId3"/>
              </a:rPr>
              <a:t>https://arxiv.org/pdf/2406.18786</a:t>
            </a:r>
            <a:endParaRPr kumimoji="1" lang="en-US" sz="1400" dirty="0">
              <a:latin typeface="+mn-ea"/>
              <a:ea typeface="+mn-ea"/>
            </a:endParaRPr>
          </a:p>
          <a:p>
            <a:r>
              <a:rPr lang="en-US" altLang="ja-JP" sz="1400" i="0" dirty="0">
                <a:effectLst/>
                <a:highlight>
                  <a:srgbClr val="FFFFFF"/>
                </a:highlight>
                <a:latin typeface="+mn-ea"/>
                <a:ea typeface="+mn-ea"/>
              </a:rPr>
              <a:t>Clockhands: Rename-free Instruction Set Architecture for Out-of-order Processors</a:t>
            </a:r>
          </a:p>
          <a:p>
            <a:pPr lvl="1"/>
            <a:r>
              <a:rPr kumimoji="1" lang="ja-JP" altLang="en-US" sz="1400" dirty="0">
                <a:latin typeface="+mn-ea"/>
                <a:ea typeface="+mn-ea"/>
              </a:rPr>
              <a:t>リネームの必要がない命令セット．塩谷も共著．</a:t>
            </a:r>
            <a:r>
              <a:rPr kumimoji="1" lang="en-US" altLang="ja-JP" sz="1400" dirty="0">
                <a:latin typeface="+mn-ea"/>
                <a:ea typeface="+mn-ea"/>
              </a:rPr>
              <a:t>MICRO 2023 best paper nominee</a:t>
            </a:r>
            <a:r>
              <a:rPr kumimoji="1" lang="ja-JP" altLang="en-US" sz="1400" dirty="0">
                <a:latin typeface="+mn-ea"/>
                <a:ea typeface="+mn-ea"/>
              </a:rPr>
              <a:t>．</a:t>
            </a:r>
            <a:endParaRPr kumimoji="1" lang="en-US" sz="1400" dirty="0">
              <a:latin typeface="+mn-ea"/>
              <a:ea typeface="+mn-ea"/>
            </a:endParaRPr>
          </a:p>
          <a:p>
            <a:pPr lvl="1"/>
            <a:r>
              <a:rPr kumimoji="1" lang="en-US" sz="1400" dirty="0">
                <a:latin typeface="+mn-ea"/>
                <a:ea typeface="+mn-ea"/>
                <a:hlinkClick r:id="rId4"/>
              </a:rPr>
              <a:t>https://dl.acm.org/doi/10.1145/3613424.3614272</a:t>
            </a:r>
            <a:endParaRPr kumimoji="1" lang="en-US" sz="1400" dirty="0">
              <a:latin typeface="+mn-ea"/>
              <a:ea typeface="+mn-ea"/>
            </a:endParaRPr>
          </a:p>
          <a:p>
            <a:r>
              <a:rPr kumimoji="1" lang="ja-JP" altLang="en-US" sz="1400" dirty="0">
                <a:latin typeface="+mn-ea"/>
                <a:ea typeface="+mn-ea"/>
              </a:rPr>
              <a:t>これらの論文は，講義の内容と関係が深いとか，あるいは有名</a:t>
            </a:r>
            <a:r>
              <a:rPr kumimoji="1" lang="ja-JP" altLang="en-US" sz="1400">
                <a:latin typeface="+mn-ea"/>
                <a:ea typeface="+mn-ea"/>
              </a:rPr>
              <a:t>な論文の中から割と</a:t>
            </a:r>
            <a:r>
              <a:rPr kumimoji="1" lang="ja-JP" altLang="en-US" sz="1400" dirty="0">
                <a:latin typeface="+mn-ea"/>
                <a:ea typeface="+mn-ea"/>
              </a:rPr>
              <a:t>単純なものを選んでいます．</a:t>
            </a:r>
            <a:endParaRPr kumimoji="1" lang="en-US" sz="1400" dirty="0">
              <a:latin typeface="+mn-ea"/>
              <a:ea typeface="+mn-ea"/>
            </a:endParaRPr>
          </a:p>
        </p:txBody>
      </p:sp>
    </p:spTree>
    <p:extLst>
      <p:ext uri="{BB962C8B-B14F-4D97-AF65-F5344CB8AC3E}">
        <p14:creationId xmlns:p14="http://schemas.microsoft.com/office/powerpoint/2010/main" val="3096753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04A67-A577-4D90-D02C-C42BDFCD193F}"/>
              </a:ext>
            </a:extLst>
          </p:cNvPr>
          <p:cNvSpPr>
            <a:spLocks noGrp="1"/>
          </p:cNvSpPr>
          <p:nvPr>
            <p:ph type="title"/>
          </p:nvPr>
        </p:nvSpPr>
        <p:spPr/>
        <p:txBody>
          <a:bodyPr/>
          <a:lstStyle/>
          <a:p>
            <a:r>
              <a:rPr kumimoji="1" lang="ja-JP" altLang="en-US" dirty="0"/>
              <a:t>レポート課題</a:t>
            </a:r>
            <a:endParaRPr kumimoji="1" lang="en-US" dirty="0"/>
          </a:p>
        </p:txBody>
      </p:sp>
      <p:sp>
        <p:nvSpPr>
          <p:cNvPr id="3" name="テキスト プレースホルダー 2">
            <a:extLst>
              <a:ext uri="{FF2B5EF4-FFF2-40B4-BE49-F238E27FC236}">
                <a16:creationId xmlns:a16="http://schemas.microsoft.com/office/drawing/2014/main" id="{15DD9F08-6709-3217-99B8-63AADBDE1F57}"/>
              </a:ext>
            </a:extLst>
          </p:cNvPr>
          <p:cNvSpPr>
            <a:spLocks noGrp="1"/>
          </p:cNvSpPr>
          <p:nvPr>
            <p:ph type="body" sz="quarter" idx="10"/>
          </p:nvPr>
        </p:nvSpPr>
        <p:spPr/>
        <p:txBody>
          <a:bodyPr/>
          <a:lstStyle/>
          <a:p>
            <a:r>
              <a:rPr kumimoji="1" lang="ja-JP" altLang="en-US" dirty="0"/>
              <a:t>形式：</a:t>
            </a:r>
            <a:endParaRPr kumimoji="1" lang="en-US" altLang="ja-JP" dirty="0"/>
          </a:p>
          <a:p>
            <a:pPr lvl="1"/>
            <a:r>
              <a:rPr lang="ja-JP" altLang="en-US" dirty="0"/>
              <a:t>分量は，日本語なら</a:t>
            </a:r>
            <a:r>
              <a:rPr lang="en-US" altLang="ja-JP" dirty="0"/>
              <a:t>3000</a:t>
            </a:r>
            <a:r>
              <a:rPr lang="ja-JP" altLang="en-US" dirty="0"/>
              <a:t>文字，英語なら</a:t>
            </a:r>
            <a:r>
              <a:rPr lang="en-US" altLang="ja-JP" dirty="0"/>
              <a:t>1500</a:t>
            </a:r>
            <a:r>
              <a:rPr lang="ja-JP" altLang="en-US" dirty="0"/>
              <a:t>ワード程度を目安 </a:t>
            </a:r>
            <a:endParaRPr lang="en-US" altLang="ja-JP" dirty="0"/>
          </a:p>
          <a:p>
            <a:pPr lvl="2"/>
            <a:r>
              <a:rPr lang="ja-JP" altLang="en-US" dirty="0"/>
              <a:t>これより極端に少ない場合は不可です</a:t>
            </a:r>
            <a:endParaRPr lang="en-US" altLang="ja-JP" dirty="0"/>
          </a:p>
          <a:p>
            <a:pPr lvl="1"/>
            <a:r>
              <a:rPr kumimoji="1" lang="ja-JP" altLang="en-US" dirty="0">
                <a:solidFill>
                  <a:schemeClr val="accent5"/>
                </a:solidFill>
              </a:rPr>
              <a:t>「自分で」描いた図を２枚以上使って説明すること</a:t>
            </a:r>
            <a:endParaRPr kumimoji="1" lang="en-US" altLang="ja-JP" dirty="0">
              <a:solidFill>
                <a:schemeClr val="accent5"/>
              </a:solidFill>
            </a:endParaRPr>
          </a:p>
          <a:p>
            <a:r>
              <a:rPr kumimoji="1" lang="ja-JP" altLang="en-US" dirty="0"/>
              <a:t>注意：</a:t>
            </a:r>
            <a:endParaRPr kumimoji="1" lang="en-US" altLang="ja-JP" dirty="0"/>
          </a:p>
          <a:p>
            <a:pPr lvl="1"/>
            <a:r>
              <a:rPr kumimoji="1" lang="ja-JP" altLang="en-US" dirty="0"/>
              <a:t>元の論文の一部を，ほとんどそのまま転記あるいは翻訳しただけのものを提出しないでください</a:t>
            </a:r>
            <a:endParaRPr kumimoji="1" lang="en-US" altLang="ja-JP" dirty="0"/>
          </a:p>
          <a:p>
            <a:pPr lvl="1"/>
            <a:r>
              <a:rPr kumimoji="1" lang="ja-JP" altLang="en-US" dirty="0"/>
              <a:t>生成 </a:t>
            </a:r>
            <a:r>
              <a:rPr lang="en-US" altLang="ja-JP" dirty="0"/>
              <a:t>AI </a:t>
            </a:r>
            <a:r>
              <a:rPr lang="ja-JP" altLang="en-US" dirty="0"/>
              <a:t>にまとめさせたりしないで，自分で書いてください</a:t>
            </a:r>
            <a:endParaRPr lang="en-US" altLang="ja-JP" dirty="0"/>
          </a:p>
        </p:txBody>
      </p:sp>
    </p:spTree>
    <p:extLst>
      <p:ext uri="{BB962C8B-B14F-4D97-AF65-F5344CB8AC3E}">
        <p14:creationId xmlns:p14="http://schemas.microsoft.com/office/powerpoint/2010/main" val="201543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04A67-A577-4D90-D02C-C42BDFCD193F}"/>
              </a:ext>
            </a:extLst>
          </p:cNvPr>
          <p:cNvSpPr>
            <a:spLocks noGrp="1"/>
          </p:cNvSpPr>
          <p:nvPr>
            <p:ph type="title"/>
          </p:nvPr>
        </p:nvSpPr>
        <p:spPr/>
        <p:txBody>
          <a:bodyPr/>
          <a:lstStyle/>
          <a:p>
            <a:r>
              <a:rPr kumimoji="1" lang="ja-JP" altLang="en-US" dirty="0"/>
              <a:t>レポート課題</a:t>
            </a:r>
            <a:endParaRPr kumimoji="1" lang="en-US" dirty="0"/>
          </a:p>
        </p:txBody>
      </p:sp>
      <p:sp>
        <p:nvSpPr>
          <p:cNvPr id="3" name="テキスト プレースホルダー 2">
            <a:extLst>
              <a:ext uri="{FF2B5EF4-FFF2-40B4-BE49-F238E27FC236}">
                <a16:creationId xmlns:a16="http://schemas.microsoft.com/office/drawing/2014/main" id="{15DD9F08-6709-3217-99B8-63AADBDE1F57}"/>
              </a:ext>
            </a:extLst>
          </p:cNvPr>
          <p:cNvSpPr>
            <a:spLocks noGrp="1"/>
          </p:cNvSpPr>
          <p:nvPr>
            <p:ph type="body" sz="quarter" idx="10"/>
          </p:nvPr>
        </p:nvSpPr>
        <p:spPr/>
        <p:txBody>
          <a:bodyPr/>
          <a:lstStyle/>
          <a:p>
            <a:r>
              <a:rPr kumimoji="1" lang="ja-JP" altLang="en-US" dirty="0"/>
              <a:t>締め切り：</a:t>
            </a:r>
            <a:endParaRPr kumimoji="1" lang="en-US" altLang="ja-JP" dirty="0"/>
          </a:p>
          <a:p>
            <a:pPr lvl="1"/>
            <a:r>
              <a:rPr kumimoji="1" lang="ja-JP" altLang="en-US" dirty="0"/>
              <a:t>今年の秋に卒業予定の人：</a:t>
            </a:r>
            <a:r>
              <a:rPr lang="en-US" dirty="0"/>
              <a:t>8/6</a:t>
            </a:r>
            <a:r>
              <a:rPr lang="ja-JP" altLang="en-US" dirty="0"/>
              <a:t>（火曜）まで</a:t>
            </a:r>
            <a:endParaRPr lang="en-US" altLang="ja-JP" dirty="0"/>
          </a:p>
          <a:p>
            <a:pPr lvl="1"/>
            <a:r>
              <a:rPr kumimoji="1" lang="ja-JP" altLang="en-US" dirty="0"/>
              <a:t>そうでない人：</a:t>
            </a:r>
            <a:r>
              <a:rPr kumimoji="1" lang="en-US" altLang="ja-JP" dirty="0"/>
              <a:t>8/13</a:t>
            </a:r>
            <a:r>
              <a:rPr kumimoji="1" lang="ja-JP" altLang="en-US" dirty="0"/>
              <a:t>（火曜）まで</a:t>
            </a:r>
            <a:endParaRPr kumimoji="1" lang="en-US" altLang="ja-JP" dirty="0"/>
          </a:p>
          <a:p>
            <a:r>
              <a:rPr kumimoji="1" lang="ja-JP" altLang="en-US" dirty="0"/>
              <a:t>提出方法：</a:t>
            </a:r>
            <a:endParaRPr kumimoji="1" lang="en-US" altLang="ja-JP" dirty="0"/>
          </a:p>
          <a:p>
            <a:pPr lvl="1"/>
            <a:r>
              <a:rPr kumimoji="1" lang="ja-JP" altLang="en-US" dirty="0"/>
              <a:t>「先進計算機構成論レポート</a:t>
            </a:r>
            <a:r>
              <a:rPr lang="en-US" altLang="ja-JP" dirty="0"/>
              <a:t> &lt;</a:t>
            </a:r>
            <a:r>
              <a:rPr lang="ja-JP" altLang="en-US" dirty="0"/>
              <a:t>学籍番号</a:t>
            </a:r>
            <a:r>
              <a:rPr lang="en-US" altLang="ja-JP" dirty="0"/>
              <a:t>&gt;</a:t>
            </a:r>
            <a:r>
              <a:rPr lang="ja-JP" altLang="en-US" dirty="0"/>
              <a:t>」 のタイトルで，以下までメールに添付して提出</a:t>
            </a:r>
            <a:endParaRPr lang="en-US" altLang="ja-JP" dirty="0"/>
          </a:p>
          <a:p>
            <a:pPr lvl="2"/>
            <a:r>
              <a:rPr kumimoji="1" lang="en-US" dirty="0"/>
              <a:t>shioya@ci.i.u-tokyo.ac.jp</a:t>
            </a:r>
          </a:p>
        </p:txBody>
      </p:sp>
    </p:spTree>
    <p:extLst>
      <p:ext uri="{BB962C8B-B14F-4D97-AF65-F5344CB8AC3E}">
        <p14:creationId xmlns:p14="http://schemas.microsoft.com/office/powerpoint/2010/main" val="1266605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5ED3C-DFE5-DF1D-E1A9-0C04F256798B}"/>
              </a:ext>
            </a:extLst>
          </p:cNvPr>
          <p:cNvSpPr>
            <a:spLocks noGrp="1"/>
          </p:cNvSpPr>
          <p:nvPr>
            <p:ph type="title"/>
          </p:nvPr>
        </p:nvSpPr>
        <p:spPr/>
        <p:txBody>
          <a:bodyPr/>
          <a:lstStyle/>
          <a:p>
            <a:r>
              <a:rPr kumimoji="1" lang="ja-JP" altLang="en-US" dirty="0"/>
              <a:t>来週 </a:t>
            </a:r>
            <a:r>
              <a:rPr kumimoji="1" lang="en-US" altLang="ja-JP" dirty="0"/>
              <a:t>8/5 </a:t>
            </a:r>
            <a:r>
              <a:rPr kumimoji="1" lang="ja-JP" altLang="en-US" dirty="0"/>
              <a:t>の講義について</a:t>
            </a:r>
            <a:endParaRPr kumimoji="1" lang="en-US" dirty="0"/>
          </a:p>
        </p:txBody>
      </p:sp>
      <p:sp>
        <p:nvSpPr>
          <p:cNvPr id="3" name="テキスト プレースホルダー 2">
            <a:extLst>
              <a:ext uri="{FF2B5EF4-FFF2-40B4-BE49-F238E27FC236}">
                <a16:creationId xmlns:a16="http://schemas.microsoft.com/office/drawing/2014/main" id="{ADE2D1AE-D325-3677-431D-1B9A215DEE35}"/>
              </a:ext>
            </a:extLst>
          </p:cNvPr>
          <p:cNvSpPr>
            <a:spLocks noGrp="1"/>
          </p:cNvSpPr>
          <p:nvPr>
            <p:ph type="body" sz="quarter" idx="10"/>
          </p:nvPr>
        </p:nvSpPr>
        <p:spPr/>
        <p:txBody>
          <a:bodyPr/>
          <a:lstStyle/>
          <a:p>
            <a:r>
              <a:rPr kumimoji="1" lang="en-US" altLang="ja-JP" dirty="0"/>
              <a:t>8/5 </a:t>
            </a:r>
            <a:r>
              <a:rPr kumimoji="1" lang="ja-JP" altLang="en-US"/>
              <a:t>にも講義</a:t>
            </a:r>
            <a:r>
              <a:rPr kumimoji="1" lang="ja-JP" altLang="en-US" dirty="0"/>
              <a:t>を実施します</a:t>
            </a:r>
            <a:endParaRPr kumimoji="1" lang="en-US" altLang="ja-JP" dirty="0"/>
          </a:p>
          <a:p>
            <a:pPr lvl="1"/>
            <a:r>
              <a:rPr kumimoji="1" lang="ja-JP" altLang="en-US" dirty="0"/>
              <a:t>出席は取らないので，内容に興味ある人は来てください</a:t>
            </a:r>
            <a:endParaRPr kumimoji="1" lang="en-US" altLang="ja-JP" dirty="0"/>
          </a:p>
          <a:p>
            <a:pPr lvl="1"/>
            <a:r>
              <a:rPr kumimoji="1" lang="ja-JP" altLang="en-US" dirty="0"/>
              <a:t>仮想メモリや特権モード，</a:t>
            </a:r>
            <a:r>
              <a:rPr kumimoji="1" lang="en-US" altLang="ja-JP" dirty="0"/>
              <a:t>Spectre </a:t>
            </a:r>
            <a:r>
              <a:rPr kumimoji="1" lang="ja-JP" altLang="en-US" dirty="0"/>
              <a:t>などのアタックの基本などを説明する予定です</a:t>
            </a:r>
            <a:endParaRPr kumimoji="1" lang="en-US" dirty="0"/>
          </a:p>
        </p:txBody>
      </p:sp>
    </p:spTree>
    <p:extLst>
      <p:ext uri="{BB962C8B-B14F-4D97-AF65-F5344CB8AC3E}">
        <p14:creationId xmlns:p14="http://schemas.microsoft.com/office/powerpoint/2010/main" val="4153644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データ転送は最もボトルネックに遭遇しやすい場所であり、</a:t>
            </a:r>
            <a:r>
              <a:rPr kumimoji="1" lang="en-US" altLang="ja-JP" dirty="0"/>
              <a:t>systolic array</a:t>
            </a:r>
            <a:r>
              <a:rPr kumimoji="1" lang="ja-JP" altLang="en-US" dirty="0"/>
              <a:t>は演算と</a:t>
            </a:r>
            <a:r>
              <a:rPr kumimoji="1" lang="en-US" altLang="ja-JP" dirty="0"/>
              <a:t>I/O</a:t>
            </a:r>
            <a:r>
              <a:rPr kumimoji="1" lang="ja-JP" altLang="en-US" dirty="0"/>
              <a:t>の関係をよりバランス良くすることができると聞いています。</a:t>
            </a:r>
          </a:p>
          <a:p>
            <a:endParaRPr kumimoji="1" lang="ja-JP" altLang="en-US" dirty="0"/>
          </a:p>
        </p:txBody>
      </p:sp>
    </p:spTree>
    <p:extLst>
      <p:ext uri="{BB962C8B-B14F-4D97-AF65-F5344CB8AC3E}">
        <p14:creationId xmlns:p14="http://schemas.microsoft.com/office/powerpoint/2010/main" val="324154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アクセラレータとは異なり、</a:t>
            </a:r>
            <a:r>
              <a:rPr kumimoji="1" lang="en-US" altLang="ja-JP" dirty="0"/>
              <a:t>GPU</a:t>
            </a:r>
            <a:r>
              <a:rPr kumimoji="1" lang="ja-JP" altLang="en-US" dirty="0"/>
              <a:t>では同時実行される演算器の個数に陽に依存せずにプログラムを書ける点が</a:t>
            </a:r>
            <a:r>
              <a:rPr kumimoji="1" lang="en-US" altLang="ja-JP" dirty="0"/>
              <a:t>user friendly</a:t>
            </a:r>
            <a:r>
              <a:rPr kumimoji="1" lang="ja-JP" altLang="en-US" dirty="0"/>
              <a:t>だと感じました</a:t>
            </a:r>
          </a:p>
        </p:txBody>
      </p:sp>
    </p:spTree>
    <p:extLst>
      <p:ext uri="{BB962C8B-B14F-4D97-AF65-F5344CB8AC3E}">
        <p14:creationId xmlns:p14="http://schemas.microsoft.com/office/powerpoint/2010/main" val="893338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各社の</a:t>
            </a:r>
            <a:r>
              <a:rPr kumimoji="1" lang="en-US" altLang="ja-JP" dirty="0"/>
              <a:t>GPU</a:t>
            </a:r>
            <a:r>
              <a:rPr kumimoji="1" lang="ja-JP" altLang="en-US" dirty="0"/>
              <a:t>は単にソフトウェア上のアーキテクチャが違うだけだと思っていたが、ハードウェアの構造などから根本的に違うのが分かったのは驚きでした。</a:t>
            </a:r>
          </a:p>
          <a:p>
            <a:r>
              <a:rPr kumimoji="1" lang="ja-JP" altLang="en-US" dirty="0"/>
              <a:t>同時に疑問に思ったのですが、一般に</a:t>
            </a:r>
            <a:r>
              <a:rPr kumimoji="1" lang="en-US" altLang="ja-JP" dirty="0"/>
              <a:t>Nvidia</a:t>
            </a:r>
            <a:r>
              <a:rPr kumimoji="1" lang="ja-JP" altLang="en-US" dirty="0"/>
              <a:t>の</a:t>
            </a:r>
            <a:r>
              <a:rPr kumimoji="1" lang="en-US" altLang="ja-JP" dirty="0"/>
              <a:t>GPU</a:t>
            </a:r>
            <a:r>
              <a:rPr kumimoji="1" lang="ja-JP" altLang="en-US" dirty="0"/>
              <a:t>が普及している印象があるのにインテルや</a:t>
            </a:r>
            <a:r>
              <a:rPr kumimoji="1" lang="en-US" altLang="ja-JP" dirty="0"/>
              <a:t>AMD</a:t>
            </a:r>
            <a:r>
              <a:rPr kumimoji="1" lang="ja-JP" altLang="en-US" dirty="0"/>
              <a:t>が自社のアーキテクチャに固執している理由は</a:t>
            </a:r>
            <a:r>
              <a:rPr kumimoji="1" lang="en-US" altLang="ja-JP" dirty="0"/>
              <a:t>SIMT</a:t>
            </a:r>
            <a:r>
              <a:rPr kumimoji="1" lang="ja-JP" altLang="en-US" dirty="0"/>
              <a:t>の問題点にあるのでしょうか？</a:t>
            </a:r>
            <a:endParaRPr kumimoji="1" lang="en-US" altLang="ja-JP" dirty="0"/>
          </a:p>
          <a:p>
            <a:endParaRPr kumimoji="1" lang="ja-JP" altLang="en-US" dirty="0"/>
          </a:p>
        </p:txBody>
      </p:sp>
    </p:spTree>
    <p:extLst>
      <p:ext uri="{BB962C8B-B14F-4D97-AF65-F5344CB8AC3E}">
        <p14:creationId xmlns:p14="http://schemas.microsoft.com/office/powerpoint/2010/main" val="90082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SIMD</a:t>
            </a:r>
            <a:r>
              <a:rPr kumimoji="1" lang="ja-JP" altLang="en-US" dirty="0"/>
              <a:t>などの略語の正しい発音が何なのか、論文を読んでるだけではわからないのが辛いところです</a:t>
            </a:r>
          </a:p>
        </p:txBody>
      </p:sp>
    </p:spTree>
    <p:extLst>
      <p:ext uri="{BB962C8B-B14F-4D97-AF65-F5344CB8AC3E}">
        <p14:creationId xmlns:p14="http://schemas.microsoft.com/office/powerpoint/2010/main" val="3737757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60343</TotalTime>
  <Words>7709</Words>
  <Application>Microsoft Office PowerPoint</Application>
  <PresentationFormat>画面に合わせる (4:3)</PresentationFormat>
  <Paragraphs>1387</Paragraphs>
  <Slides>105</Slides>
  <Notes>2</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105</vt:i4>
      </vt:variant>
    </vt:vector>
  </HeadingPairs>
  <TitlesOfParts>
    <vt:vector size="116" baseType="lpstr">
      <vt:lpstr>HG丸ｺﾞｼｯｸM-PRO</vt:lpstr>
      <vt:lpstr>MeiryoKe_PGothic</vt:lpstr>
      <vt:lpstr>ＭＳ Ｐゴシック</vt:lpstr>
      <vt:lpstr>メイリオ</vt:lpstr>
      <vt:lpstr>Arial Narrow</vt:lpstr>
      <vt:lpstr>Calibri</vt:lpstr>
      <vt:lpstr>Cambria Math</vt:lpstr>
      <vt:lpstr>Consolas</vt:lpstr>
      <vt:lpstr>Segoe UI</vt:lpstr>
      <vt:lpstr>Wingdings</vt:lpstr>
      <vt:lpstr>cerulean</vt:lpstr>
      <vt:lpstr>先進計算機構成論 12</vt:lpstr>
      <vt:lpstr>前回の内容</vt:lpstr>
      <vt:lpstr>今日の内容</vt:lpstr>
      <vt:lpstr>キャッシュとは？</vt:lpstr>
      <vt:lpstr>原理は同じ</vt:lpstr>
      <vt:lpstr>性能へ大きく影響するし，影響範囲も広い</vt:lpstr>
      <vt:lpstr>例：行列積の実装と性能</vt:lpstr>
      <vt:lpstr>内容</vt:lpstr>
      <vt:lpstr>メモリの性質</vt:lpstr>
      <vt:lpstr>メモリの構造と性質</vt:lpstr>
      <vt:lpstr>メモリの読み出し</vt:lpstr>
      <vt:lpstr>容量と速度</vt:lpstr>
      <vt:lpstr>実際にはアクセス時間は容量の平方根ぐらいに比例</vt:lpstr>
      <vt:lpstr>アクセス時間は容量の平方根ぐらいに比例</vt:lpstr>
      <vt:lpstr>速度</vt:lpstr>
      <vt:lpstr>データをとってくるのに，どのぐらいかかるか？</vt:lpstr>
      <vt:lpstr>メモリのまとめ</vt:lpstr>
      <vt:lpstr>内容</vt:lpstr>
      <vt:lpstr>記憶階層</vt:lpstr>
      <vt:lpstr>キャッシュの動作</vt:lpstr>
      <vt:lpstr>時間局所性</vt:lpstr>
      <vt:lpstr>実際には多層の構造になっている</vt:lpstr>
      <vt:lpstr>キャッシュの基本的な考え方のまとめ</vt:lpstr>
      <vt:lpstr>内容</vt:lpstr>
      <vt:lpstr>キャッシュへの性能への影響</vt:lpstr>
      <vt:lpstr>実際の測定データ</vt:lpstr>
      <vt:lpstr>プログラム最適化の上で，重要なポイント</vt:lpstr>
      <vt:lpstr>キャッシュ容量を意識した最適化</vt:lpstr>
      <vt:lpstr>キャッシュ容量を意識した最適化２</vt:lpstr>
      <vt:lpstr>最近はまた階層のトレンドが変わりつつある</vt:lpstr>
      <vt:lpstr>より大容量のメモリを使う場合</vt:lpstr>
      <vt:lpstr>内容</vt:lpstr>
      <vt:lpstr>キャッシュのレイテンシと命令スケジューリング</vt:lpstr>
      <vt:lpstr>L1: ４サイクル</vt:lpstr>
      <vt:lpstr>L1: ４サイクル</vt:lpstr>
      <vt:lpstr>L2: 10サイクル</vt:lpstr>
      <vt:lpstr>Out-of-order スーパスカラ・プロセッサ との関係</vt:lpstr>
      <vt:lpstr>Out-of-order スーパスカラ・プロセッサ</vt:lpstr>
      <vt:lpstr>ROB の状況</vt:lpstr>
      <vt:lpstr>メイン・メモリ・アクセス：300 サイクル</vt:lpstr>
      <vt:lpstr>実際のプログラム実行の様子 SPEC CPU 2006 ベンチマークの mcf より</vt:lpstr>
      <vt:lpstr>メモリ・レベル並列性 （Memory Level Parallelism）</vt:lpstr>
      <vt:lpstr>キャッシュのレイテンシと命令スケジューリング</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レポート課題</vt:lpstr>
      <vt:lpstr>論文の候補</vt:lpstr>
      <vt:lpstr>論文の候補</vt:lpstr>
      <vt:lpstr>レポート課題</vt:lpstr>
      <vt:lpstr>レポート課題</vt:lpstr>
      <vt:lpstr>来週 8/5 の講義について</vt:lpstr>
      <vt:lpstr>出欠と感想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12608</cp:revision>
  <cp:lastPrinted>2014-12-10T13:40:48Z</cp:lastPrinted>
  <dcterms:created xsi:type="dcterms:W3CDTF">2014-11-17T10:53:59Z</dcterms:created>
  <dcterms:modified xsi:type="dcterms:W3CDTF">2024-07-29T05:36:30Z</dcterms:modified>
</cp:coreProperties>
</file>